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8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9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10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heme/themeOverride5.xml" ContentType="application/vnd.openxmlformats-officedocument.themeOverride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22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23.xml" ContentType="application/vnd.openxmlformats-officedocument.drawingml.chart+xml"/>
  <Override PartName="/ppt/theme/themeOverride6.xml" ContentType="application/vnd.openxmlformats-officedocument.themeOverride+xml"/>
  <Override PartName="/ppt/notesSlides/notesSlide1.xml" ContentType="application/vnd.openxmlformats-officedocument.presentationml.notesSlide+xml"/>
  <Override PartName="/ppt/charts/chart24.xml" ContentType="application/vnd.openxmlformats-officedocument.drawingml.chart+xml"/>
  <Override PartName="/ppt/theme/themeOverride7.xml" ContentType="application/vnd.openxmlformats-officedocument.themeOverride+xml"/>
  <Override PartName="/ppt/charts/chart25.xml" ContentType="application/vnd.openxmlformats-officedocument.drawingml.chart+xml"/>
  <Override PartName="/ppt/theme/themeOverride8.xml" ContentType="application/vnd.openxmlformats-officedocument.themeOverride+xml"/>
  <Override PartName="/ppt/charts/chart26.xml" ContentType="application/vnd.openxmlformats-officedocument.drawingml.chart+xml"/>
  <Override PartName="/ppt/theme/themeOverride9.xml" ContentType="application/vnd.openxmlformats-officedocument.themeOverr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charts/chart27.xml" ContentType="application/vnd.openxmlformats-officedocument.drawingml.chart+xml"/>
  <Override PartName="/ppt/theme/themeOverride10.xml" ContentType="application/vnd.openxmlformats-officedocument.themeOverride+xml"/>
  <Override PartName="/ppt/charts/chart28.xml" ContentType="application/vnd.openxmlformats-officedocument.drawingml.chart+xml"/>
  <Override PartName="/ppt/theme/themeOverride11.xml" ContentType="application/vnd.openxmlformats-officedocument.themeOverride+xml"/>
  <Override PartName="/ppt/notesSlides/notesSlide3.xml" ContentType="application/vnd.openxmlformats-officedocument.presentationml.notesSlide+xml"/>
  <Override PartName="/ppt/charts/chart29.xml" ContentType="application/vnd.openxmlformats-officedocument.drawingml.chart+xml"/>
  <Override PartName="/ppt/theme/themeOverride12.xml" ContentType="application/vnd.openxmlformats-officedocument.themeOverride+xml"/>
  <Override PartName="/ppt/charts/chart30.xml" ContentType="application/vnd.openxmlformats-officedocument.drawingml.chart+xml"/>
  <Override PartName="/ppt/theme/themeOverride13.xml" ContentType="application/vnd.openxmlformats-officedocument.themeOverride+xml"/>
  <Override PartName="/ppt/notesSlides/notesSlide4.xml" ContentType="application/vnd.openxmlformats-officedocument.presentationml.notesSlide+xml"/>
  <Override PartName="/ppt/charts/chart3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heme/themeOverride14.xml" ContentType="application/vnd.openxmlformats-officedocument.themeOverride+xml"/>
  <Override PartName="/ppt/charts/chart3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theme/themeOverride15.xml" ContentType="application/vnd.openxmlformats-officedocument.themeOverride+xml"/>
  <Override PartName="/ppt/notesSlides/notesSlide5.xml" ContentType="application/vnd.openxmlformats-officedocument.presentationml.notesSlide+xml"/>
  <Override PartName="/ppt/charts/chart33.xml" ContentType="application/vnd.openxmlformats-officedocument.drawingml.chart+xml"/>
  <Override PartName="/ppt/theme/themeOverride16.xml" ContentType="application/vnd.openxmlformats-officedocument.themeOverride+xml"/>
  <Override PartName="/ppt/drawings/drawing1.xml" ContentType="application/vnd.openxmlformats-officedocument.drawingml.chartshapes+xml"/>
  <Override PartName="/ppt/charts/chart34.xml" ContentType="application/vnd.openxmlformats-officedocument.drawingml.chart+xml"/>
  <Override PartName="/ppt/theme/themeOverride17.xml" ContentType="application/vnd.openxmlformats-officedocument.themeOverr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35.xml" ContentType="application/vnd.openxmlformats-officedocument.drawingml.chart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36.xml" ContentType="application/vnd.openxmlformats-officedocument.drawingml.char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2" r:id="rId2"/>
    <p:sldMasterId id="2147483693" r:id="rId3"/>
  </p:sldMasterIdLst>
  <p:notesMasterIdLst>
    <p:notesMasterId r:id="rId163"/>
  </p:notesMasterIdLst>
  <p:handoutMasterIdLst>
    <p:handoutMasterId r:id="rId164"/>
  </p:handoutMasterIdLst>
  <p:sldIdLst>
    <p:sldId id="440" r:id="rId4"/>
    <p:sldId id="434" r:id="rId5"/>
    <p:sldId id="435" r:id="rId6"/>
    <p:sldId id="438" r:id="rId7"/>
    <p:sldId id="436" r:id="rId8"/>
    <p:sldId id="437" r:id="rId9"/>
    <p:sldId id="439" r:id="rId10"/>
    <p:sldId id="333" r:id="rId11"/>
    <p:sldId id="334" r:id="rId12"/>
    <p:sldId id="335" r:id="rId13"/>
    <p:sldId id="336" r:id="rId14"/>
    <p:sldId id="337" r:id="rId15"/>
    <p:sldId id="338" r:id="rId16"/>
    <p:sldId id="339" r:id="rId17"/>
    <p:sldId id="340" r:id="rId18"/>
    <p:sldId id="341" r:id="rId19"/>
    <p:sldId id="342" r:id="rId20"/>
    <p:sldId id="343" r:id="rId21"/>
    <p:sldId id="344" r:id="rId22"/>
    <p:sldId id="345" r:id="rId23"/>
    <p:sldId id="346" r:id="rId24"/>
    <p:sldId id="276" r:id="rId25"/>
    <p:sldId id="507" r:id="rId26"/>
    <p:sldId id="279" r:id="rId27"/>
    <p:sldId id="506" r:id="rId28"/>
    <p:sldId id="280" r:id="rId29"/>
    <p:sldId id="325" r:id="rId30"/>
    <p:sldId id="508" r:id="rId31"/>
    <p:sldId id="281" r:id="rId32"/>
    <p:sldId id="329" r:id="rId33"/>
    <p:sldId id="282" r:id="rId34"/>
    <p:sldId id="283" r:id="rId35"/>
    <p:sldId id="285" r:id="rId36"/>
    <p:sldId id="331" r:id="rId37"/>
    <p:sldId id="332" r:id="rId38"/>
    <p:sldId id="286" r:id="rId39"/>
    <p:sldId id="327" r:id="rId40"/>
    <p:sldId id="455" r:id="rId41"/>
    <p:sldId id="456" r:id="rId42"/>
    <p:sldId id="457" r:id="rId43"/>
    <p:sldId id="458" r:id="rId44"/>
    <p:sldId id="287" r:id="rId45"/>
    <p:sldId id="289" r:id="rId46"/>
    <p:sldId id="288" r:id="rId47"/>
    <p:sldId id="290" r:id="rId48"/>
    <p:sldId id="509" r:id="rId49"/>
    <p:sldId id="292" r:id="rId50"/>
    <p:sldId id="302" r:id="rId51"/>
    <p:sldId id="293" r:id="rId52"/>
    <p:sldId id="294" r:id="rId53"/>
    <p:sldId id="295" r:id="rId54"/>
    <p:sldId id="326" r:id="rId55"/>
    <p:sldId id="296" r:id="rId56"/>
    <p:sldId id="347" r:id="rId57"/>
    <p:sldId id="348" r:id="rId58"/>
    <p:sldId id="504" r:id="rId59"/>
    <p:sldId id="503" r:id="rId60"/>
    <p:sldId id="510" r:id="rId61"/>
    <p:sldId id="481" r:id="rId62"/>
    <p:sldId id="482" r:id="rId63"/>
    <p:sldId id="483" r:id="rId64"/>
    <p:sldId id="484" r:id="rId65"/>
    <p:sldId id="485" r:id="rId66"/>
    <p:sldId id="486" r:id="rId67"/>
    <p:sldId id="487" r:id="rId68"/>
    <p:sldId id="488" r:id="rId69"/>
    <p:sldId id="489" r:id="rId70"/>
    <p:sldId id="490" r:id="rId71"/>
    <p:sldId id="491" r:id="rId72"/>
    <p:sldId id="492" r:id="rId73"/>
    <p:sldId id="493" r:id="rId74"/>
    <p:sldId id="494" r:id="rId75"/>
    <p:sldId id="495" r:id="rId76"/>
    <p:sldId id="496" r:id="rId77"/>
    <p:sldId id="467" r:id="rId78"/>
    <p:sldId id="511" r:id="rId79"/>
    <p:sldId id="359" r:id="rId80"/>
    <p:sldId id="470" r:id="rId81"/>
    <p:sldId id="471" r:id="rId82"/>
    <p:sldId id="472" r:id="rId83"/>
    <p:sldId id="473" r:id="rId84"/>
    <p:sldId id="474" r:id="rId85"/>
    <p:sldId id="475" r:id="rId86"/>
    <p:sldId id="476" r:id="rId87"/>
    <p:sldId id="477" r:id="rId88"/>
    <p:sldId id="478" r:id="rId89"/>
    <p:sldId id="479" r:id="rId90"/>
    <p:sldId id="480" r:id="rId91"/>
    <p:sldId id="469" r:id="rId92"/>
    <p:sldId id="352" r:id="rId93"/>
    <p:sldId id="353" r:id="rId94"/>
    <p:sldId id="468" r:id="rId95"/>
    <p:sldId id="513" r:id="rId96"/>
    <p:sldId id="466" r:id="rId97"/>
    <p:sldId id="351" r:id="rId98"/>
    <p:sldId id="354" r:id="rId99"/>
    <p:sldId id="355" r:id="rId100"/>
    <p:sldId id="356" r:id="rId101"/>
    <p:sldId id="357" r:id="rId102"/>
    <p:sldId id="358" r:id="rId103"/>
    <p:sldId id="366" r:id="rId104"/>
    <p:sldId id="388" r:id="rId105"/>
    <p:sldId id="514" r:id="rId106"/>
    <p:sldId id="389" r:id="rId107"/>
    <p:sldId id="498" r:id="rId108"/>
    <p:sldId id="390" r:id="rId109"/>
    <p:sldId id="391" r:id="rId110"/>
    <p:sldId id="392" r:id="rId111"/>
    <p:sldId id="393" r:id="rId112"/>
    <p:sldId id="463" r:id="rId113"/>
    <p:sldId id="394" r:id="rId114"/>
    <p:sldId id="464" r:id="rId115"/>
    <p:sldId id="462" r:id="rId116"/>
    <p:sldId id="396" r:id="rId117"/>
    <p:sldId id="397" r:id="rId118"/>
    <p:sldId id="398" r:id="rId119"/>
    <p:sldId id="399" r:id="rId120"/>
    <p:sldId id="400" r:id="rId121"/>
    <p:sldId id="401" r:id="rId122"/>
    <p:sldId id="402" r:id="rId123"/>
    <p:sldId id="403" r:id="rId124"/>
    <p:sldId id="404" r:id="rId125"/>
    <p:sldId id="405" r:id="rId126"/>
    <p:sldId id="406" r:id="rId127"/>
    <p:sldId id="407" r:id="rId128"/>
    <p:sldId id="408" r:id="rId129"/>
    <p:sldId id="409" r:id="rId130"/>
    <p:sldId id="502" r:id="rId131"/>
    <p:sldId id="412" r:id="rId132"/>
    <p:sldId id="413" r:id="rId133"/>
    <p:sldId id="414" r:id="rId134"/>
    <p:sldId id="415" r:id="rId135"/>
    <p:sldId id="416" r:id="rId136"/>
    <p:sldId id="417" r:id="rId137"/>
    <p:sldId id="418" r:id="rId138"/>
    <p:sldId id="419" r:id="rId139"/>
    <p:sldId id="441" r:id="rId140"/>
    <p:sldId id="442" r:id="rId141"/>
    <p:sldId id="443" r:id="rId142"/>
    <p:sldId id="421" r:id="rId143"/>
    <p:sldId id="422" r:id="rId144"/>
    <p:sldId id="444" r:id="rId145"/>
    <p:sldId id="445" r:id="rId146"/>
    <p:sldId id="446" r:id="rId147"/>
    <p:sldId id="447" r:id="rId148"/>
    <p:sldId id="448" r:id="rId149"/>
    <p:sldId id="424" r:id="rId150"/>
    <p:sldId id="450" r:id="rId151"/>
    <p:sldId id="449" r:id="rId152"/>
    <p:sldId id="451" r:id="rId153"/>
    <p:sldId id="452" r:id="rId154"/>
    <p:sldId id="453" r:id="rId155"/>
    <p:sldId id="430" r:id="rId156"/>
    <p:sldId id="431" r:id="rId157"/>
    <p:sldId id="454" r:id="rId158"/>
    <p:sldId id="499" r:id="rId159"/>
    <p:sldId id="501" r:id="rId160"/>
    <p:sldId id="433" r:id="rId161"/>
    <p:sldId id="432" r:id="rId162"/>
  </p:sldIdLst>
  <p:sldSz cx="12192000" cy="6858000"/>
  <p:notesSz cx="10236200" cy="70993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Cancers du sein triple négatif" id="{0396537D-BDBF-4313-A943-2B430AA6CEC1}">
          <p14:sldIdLst>
            <p14:sldId id="440"/>
            <p14:sldId id="434"/>
            <p14:sldId id="435"/>
            <p14:sldId id="438"/>
            <p14:sldId id="436"/>
            <p14:sldId id="437"/>
            <p14:sldId id="439"/>
          </p14:sldIdLst>
        </p14:section>
        <p14:section name="Epidémiologie" id="{8077ED6E-7D01-49C0-ACA7-10A0EB6B4DF6}">
          <p14:sldIdLst>
            <p14:sldId id="333"/>
            <p14:sldId id="334"/>
            <p14:sldId id="335"/>
            <p14:sldId id="336"/>
            <p14:sldId id="337"/>
            <p14:sldId id="338"/>
            <p14:sldId id="339"/>
          </p14:sldIdLst>
        </p14:section>
        <p14:section name="Biologie" id="{3FABB6DE-9074-4789-A6C9-D7F862F3C860}">
          <p14:sldIdLst>
            <p14:sldId id="340"/>
            <p14:sldId id="341"/>
            <p14:sldId id="342"/>
            <p14:sldId id="343"/>
            <p14:sldId id="344"/>
            <p14:sldId id="345"/>
            <p14:sldId id="346"/>
          </p14:sldIdLst>
        </p14:section>
        <p14:section name="TNBC localisé" id="{235AFFA6-08CF-4256-8983-8FC5A2FAFBEC}">
          <p14:sldIdLst>
            <p14:sldId id="276"/>
            <p14:sldId id="507"/>
            <p14:sldId id="279"/>
            <p14:sldId id="506"/>
            <p14:sldId id="280"/>
            <p14:sldId id="325"/>
            <p14:sldId id="508"/>
            <p14:sldId id="281"/>
            <p14:sldId id="329"/>
            <p14:sldId id="282"/>
            <p14:sldId id="283"/>
            <p14:sldId id="285"/>
            <p14:sldId id="331"/>
            <p14:sldId id="332"/>
            <p14:sldId id="286"/>
            <p14:sldId id="327"/>
            <p14:sldId id="455"/>
            <p14:sldId id="456"/>
            <p14:sldId id="457"/>
            <p14:sldId id="458"/>
            <p14:sldId id="287"/>
            <p14:sldId id="289"/>
            <p14:sldId id="288"/>
            <p14:sldId id="290"/>
            <p14:sldId id="509"/>
            <p14:sldId id="292"/>
            <p14:sldId id="302"/>
            <p14:sldId id="293"/>
            <p14:sldId id="294"/>
            <p14:sldId id="295"/>
            <p14:sldId id="326"/>
            <p14:sldId id="296"/>
          </p14:sldIdLst>
        </p14:section>
        <p14:section name="TNBC métastatique" id="{3705C0EE-3DCF-4B12-A494-A61B01BB35C9}">
          <p14:sldIdLst>
            <p14:sldId id="347"/>
            <p14:sldId id="348"/>
            <p14:sldId id="504"/>
            <p14:sldId id="503"/>
            <p14:sldId id="510"/>
            <p14:sldId id="481"/>
            <p14:sldId id="482"/>
            <p14:sldId id="483"/>
            <p14:sldId id="484"/>
            <p14:sldId id="485"/>
            <p14:sldId id="486"/>
            <p14:sldId id="487"/>
            <p14:sldId id="488"/>
            <p14:sldId id="489"/>
            <p14:sldId id="490"/>
            <p14:sldId id="491"/>
            <p14:sldId id="492"/>
            <p14:sldId id="493"/>
            <p14:sldId id="494"/>
            <p14:sldId id="495"/>
            <p14:sldId id="496"/>
            <p14:sldId id="467"/>
            <p14:sldId id="511"/>
            <p14:sldId id="359"/>
            <p14:sldId id="470"/>
            <p14:sldId id="471"/>
            <p14:sldId id="472"/>
            <p14:sldId id="473"/>
            <p14:sldId id="474"/>
            <p14:sldId id="475"/>
            <p14:sldId id="476"/>
            <p14:sldId id="477"/>
            <p14:sldId id="478"/>
            <p14:sldId id="479"/>
            <p14:sldId id="480"/>
            <p14:sldId id="469"/>
            <p14:sldId id="352"/>
            <p14:sldId id="353"/>
            <p14:sldId id="468"/>
            <p14:sldId id="513"/>
            <p14:sldId id="466"/>
            <p14:sldId id="351"/>
            <p14:sldId id="354"/>
            <p14:sldId id="355"/>
            <p14:sldId id="356"/>
            <p14:sldId id="357"/>
            <p14:sldId id="358"/>
            <p14:sldId id="366"/>
            <p14:sldId id="388"/>
            <p14:sldId id="514"/>
            <p14:sldId id="389"/>
            <p14:sldId id="498"/>
            <p14:sldId id="390"/>
            <p14:sldId id="391"/>
            <p14:sldId id="392"/>
            <p14:sldId id="393"/>
            <p14:sldId id="463"/>
            <p14:sldId id="394"/>
            <p14:sldId id="464"/>
            <p14:sldId id="462"/>
            <p14:sldId id="396"/>
            <p14:sldId id="397"/>
            <p14:sldId id="398"/>
            <p14:sldId id="399"/>
            <p14:sldId id="400"/>
            <p14:sldId id="401"/>
            <p14:sldId id="402"/>
            <p14:sldId id="403"/>
            <p14:sldId id="404"/>
            <p14:sldId id="405"/>
            <p14:sldId id="406"/>
            <p14:sldId id="407"/>
            <p14:sldId id="408"/>
            <p14:sldId id="409"/>
            <p14:sldId id="502"/>
            <p14:sldId id="412"/>
          </p14:sldIdLst>
        </p14:section>
        <p14:section name="Actualités ESMO 2023" id="{69A14A40-4EB8-4D3A-ADBE-20F0F9060B71}">
          <p14:sldIdLst>
            <p14:sldId id="413"/>
            <p14:sldId id="414"/>
            <p14:sldId id="415"/>
            <p14:sldId id="416"/>
            <p14:sldId id="417"/>
            <p14:sldId id="418"/>
            <p14:sldId id="419"/>
          </p14:sldIdLst>
        </p14:section>
        <p14:section name="Perspectives essais en cours" id="{A07E6E25-5A30-47C4-BF8B-70FB7AE335F1}">
          <p14:sldIdLst>
            <p14:sldId id="441"/>
            <p14:sldId id="442"/>
            <p14:sldId id="443"/>
            <p14:sldId id="421"/>
            <p14:sldId id="422"/>
            <p14:sldId id="444"/>
            <p14:sldId id="445"/>
            <p14:sldId id="446"/>
            <p14:sldId id="447"/>
            <p14:sldId id="448"/>
            <p14:sldId id="424"/>
            <p14:sldId id="450"/>
            <p14:sldId id="449"/>
            <p14:sldId id="451"/>
            <p14:sldId id="452"/>
            <p14:sldId id="453"/>
            <p14:sldId id="430"/>
            <p14:sldId id="431"/>
            <p14:sldId id="454"/>
            <p14:sldId id="499"/>
            <p14:sldId id="501"/>
            <p14:sldId id="433"/>
            <p14:sldId id="432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ierga Jean-Yves" initials="PJ" lastIdx="19" clrIdx="0">
    <p:extLst>
      <p:ext uri="{19B8F6BF-5375-455C-9EA6-DF929625EA0E}">
        <p15:presenceInfo xmlns:p15="http://schemas.microsoft.com/office/powerpoint/2012/main" userId="S-1-5-21-2004250038-741965703-1042822891-1151" providerId="AD"/>
      </p:ext>
    </p:extLst>
  </p:cmAuthor>
  <p:cmAuthor id="2" name="DIERAS Véronique" initials="DV" lastIdx="5" clrIdx="1"/>
  <p:cmAuthor id="3" name="MOATI Emilie" initials="ME" lastIdx="3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2D4C"/>
    <a:srgbClr val="7F7F7F"/>
    <a:srgbClr val="005087"/>
    <a:srgbClr val="A9FEE1"/>
    <a:srgbClr val="F2F2F2"/>
    <a:srgbClr val="005086"/>
    <a:srgbClr val="FE8758"/>
    <a:srgbClr val="FF7F4D"/>
    <a:srgbClr val="CA5E34"/>
    <a:srgbClr val="FFAC8B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96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480" autoAdjust="0"/>
    <p:restoredTop sz="85616" autoAdjust="0"/>
  </p:normalViewPr>
  <p:slideViewPr>
    <p:cSldViewPr snapToGrid="0">
      <p:cViewPr varScale="1">
        <p:scale>
          <a:sx n="100" d="100"/>
          <a:sy n="100" d="100"/>
        </p:scale>
        <p:origin x="1080" y="72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50328"/>
    </p:cViewPr>
  </p:sorterViewPr>
  <p:notesViewPr>
    <p:cSldViewPr snapToGrid="0">
      <p:cViewPr varScale="1">
        <p:scale>
          <a:sx n="129" d="100"/>
          <a:sy n="129" d="100"/>
        </p:scale>
        <p:origin x="2720" y="20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38" Type="http://schemas.openxmlformats.org/officeDocument/2006/relationships/slide" Target="slides/slide135.xml"/><Relationship Id="rId154" Type="http://schemas.openxmlformats.org/officeDocument/2006/relationships/slide" Target="slides/slide151.xml"/><Relationship Id="rId159" Type="http://schemas.openxmlformats.org/officeDocument/2006/relationships/slide" Target="slides/slide156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slide" Target="slides/slide125.xml"/><Relationship Id="rId144" Type="http://schemas.openxmlformats.org/officeDocument/2006/relationships/slide" Target="slides/slide141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65" Type="http://schemas.openxmlformats.org/officeDocument/2006/relationships/commentAuthors" Target="commentAuthors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slide" Target="slides/slide13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55" Type="http://schemas.openxmlformats.org/officeDocument/2006/relationships/slide" Target="slides/slide15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45" Type="http://schemas.openxmlformats.org/officeDocument/2006/relationships/slide" Target="slides/slide142.xml"/><Relationship Id="rId161" Type="http://schemas.openxmlformats.org/officeDocument/2006/relationships/slide" Target="slides/slide158.xml"/><Relationship Id="rId16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51" Type="http://schemas.openxmlformats.org/officeDocument/2006/relationships/slide" Target="slides/slide148.xml"/><Relationship Id="rId156" Type="http://schemas.openxmlformats.org/officeDocument/2006/relationships/slide" Target="slides/slide153.xml"/><Relationship Id="rId164" Type="http://schemas.openxmlformats.org/officeDocument/2006/relationships/handoutMaster" Target="handoutMasters/handoutMaster1.xml"/><Relationship Id="rId16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slide" Target="slides/slide143.xml"/><Relationship Id="rId167" Type="http://schemas.openxmlformats.org/officeDocument/2006/relationships/viewProps" Target="viewProp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162" Type="http://schemas.openxmlformats.org/officeDocument/2006/relationships/slide" Target="slides/slide15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oleObject" Target="Classeur1" TargetMode="External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.xlsx"/><Relationship Id="rId1" Type="http://schemas.openxmlformats.org/officeDocument/2006/relationships/themeOverride" Target="../theme/themeOverride6.xm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.xlsx"/><Relationship Id="rId1" Type="http://schemas.openxmlformats.org/officeDocument/2006/relationships/themeOverride" Target="../theme/themeOverride7.xml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.xlsx"/><Relationship Id="rId1" Type="http://schemas.openxmlformats.org/officeDocument/2006/relationships/themeOverride" Target="../theme/themeOverride8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.xlsx"/><Relationship Id="rId1" Type="http://schemas.openxmlformats.org/officeDocument/2006/relationships/themeOverride" Target="../theme/themeOverride9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.xlsx"/><Relationship Id="rId1" Type="http://schemas.openxmlformats.org/officeDocument/2006/relationships/themeOverride" Target="../theme/themeOverride10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.xlsx"/><Relationship Id="rId1" Type="http://schemas.openxmlformats.org/officeDocument/2006/relationships/themeOverride" Target="../theme/themeOverride11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.xlsx"/><Relationship Id="rId1" Type="http://schemas.openxmlformats.org/officeDocument/2006/relationships/themeOverride" Target="../theme/themeOverride1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.xlsx"/><Relationship Id="rId1" Type="http://schemas.openxmlformats.org/officeDocument/2006/relationships/themeOverride" Target="../theme/themeOverride13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4.xml"/><Relationship Id="rId2" Type="http://schemas.microsoft.com/office/2011/relationships/chartColorStyle" Target="colors11.xml"/><Relationship Id="rId1" Type="http://schemas.microsoft.com/office/2011/relationships/chartStyle" Target="style11.xml"/><Relationship Id="rId4" Type="http://schemas.openxmlformats.org/officeDocument/2006/relationships/package" Target="../embeddings/Microsoft_Excel_Worksheet30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5.xml"/><Relationship Id="rId2" Type="http://schemas.microsoft.com/office/2011/relationships/chartColorStyle" Target="colors12.xml"/><Relationship Id="rId1" Type="http://schemas.microsoft.com/office/2011/relationships/chartStyle" Target="style12.xml"/><Relationship Id="rId4" Type="http://schemas.openxmlformats.org/officeDocument/2006/relationships/package" Target="../embeddings/Microsoft_Excel_Worksheet31.xlsx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Microsoft_Excel_Worksheet32.xlsx"/><Relationship Id="rId1" Type="http://schemas.openxmlformats.org/officeDocument/2006/relationships/themeOverride" Target="../theme/themeOverride16.xml"/></Relationships>
</file>

<file path=ppt/charts/_rels/chart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3.xlsx"/><Relationship Id="rId1" Type="http://schemas.openxmlformats.org/officeDocument/2006/relationships/themeOverride" Target="../theme/themeOverride17.xml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noFill/>
              <a:ln w="9525">
                <a:noFill/>
              </a:ln>
              <a:effectLst/>
            </c:spPr>
          </c:marker>
          <c:xVal>
            <c:numRef>
              <c:f>Sheet1!$A$2</c:f>
              <c:numCache>
                <c:formatCode>General</c:formatCode>
                <c:ptCount val="1"/>
                <c:pt idx="0">
                  <c:v>0.7</c:v>
                </c:pt>
              </c:numCache>
            </c:numRef>
          </c:xVal>
          <c:yVal>
            <c:numRef>
              <c:f>Sheet1!$B$2</c:f>
              <c:numCache>
                <c:formatCode>General</c:formatCode>
                <c:ptCount val="1"/>
                <c:pt idx="0">
                  <c:v>2.7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8D7F-014A-ADBD-5452FA45D9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8714312"/>
        <c:axId val="388714704"/>
      </c:scatterChart>
      <c:valAx>
        <c:axId val="388714312"/>
        <c:scaling>
          <c:orientation val="minMax"/>
          <c:max val="1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fr-FR"/>
          </a:p>
        </c:txPr>
        <c:crossAx val="388714704"/>
        <c:crosses val="autoZero"/>
        <c:crossBetween val="midCat"/>
        <c:majorUnit val="1"/>
      </c:valAx>
      <c:valAx>
        <c:axId val="388714704"/>
        <c:scaling>
          <c:orientation val="minMax"/>
          <c:max val="0.35000000000000003"/>
          <c:min val="0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fr-FR"/>
          </a:p>
        </c:txPr>
        <c:crossAx val="388714312"/>
        <c:crosses val="autoZero"/>
        <c:crossBetween val="midCat"/>
        <c:majorUnit val="5.000000000000001E-2"/>
      </c:valAx>
      <c:spPr>
        <a:noFill/>
        <a:ln w="25400"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>
          <a:latin typeface="Calibri" panose="020F0502020204030204" pitchFamily="34" charset="0"/>
          <a:cs typeface="Calibri" panose="020F0502020204030204" pitchFamily="34" charset="0"/>
        </a:defRPr>
      </a:pPr>
      <a:endParaRPr lang="fr-FR"/>
    </a:p>
  </c:txPr>
  <c:externalData r:id="rId4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006132106893096"/>
          <c:y val="9.0109295945835749E-2"/>
          <c:w val="0.85756548935437793"/>
          <c:h val="0.828516682492602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FF7F4D"/>
            </a:solidFill>
            <a:ln>
              <a:noFill/>
            </a:ln>
            <a:effectLst/>
          </c:spPr>
          <c:invertIfNegative val="0"/>
          <c:cat>
            <c:strRef>
              <c:f>Feuil1!$A$2:$A$4</c:f>
              <c:strCache>
                <c:ptCount val="1"/>
                <c:pt idx="0">
                  <c:v>Catégorie 1</c:v>
                </c:pt>
              </c:strCache>
            </c:strRef>
          </c:cat>
          <c:val>
            <c:numRef>
              <c:f>Feuil1!$B$2:$B$4</c:f>
              <c:numCache>
                <c:formatCode>General</c:formatCode>
                <c:ptCount val="3"/>
                <c:pt idx="0">
                  <c:v>68.900000000000006</c:v>
                </c:pt>
                <c:pt idx="1">
                  <c:v>77.900000000000006</c:v>
                </c:pt>
                <c:pt idx="2">
                  <c:v>81.7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DED-0D41-8D93-2D16A31293DF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005086"/>
            </a:solidFill>
            <a:ln>
              <a:noFill/>
            </a:ln>
            <a:effectLst/>
          </c:spPr>
          <c:invertIfNegative val="0"/>
          <c:cat>
            <c:strRef>
              <c:f>Feuil1!$A$2:$A$4</c:f>
              <c:strCache>
                <c:ptCount val="1"/>
                <c:pt idx="0">
                  <c:v>Catégorie 1</c:v>
                </c:pt>
              </c:strCache>
            </c:strRef>
          </c:cat>
          <c:val>
            <c:numRef>
              <c:f>Feuil1!$C$2:$C$4</c:f>
              <c:numCache>
                <c:formatCode>General</c:formatCode>
                <c:ptCount val="3"/>
                <c:pt idx="0">
                  <c:v>54.9</c:v>
                </c:pt>
                <c:pt idx="1">
                  <c:v>59.8</c:v>
                </c:pt>
                <c:pt idx="2">
                  <c:v>62.5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DED-0D41-8D93-2D16A31293DF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Feuil1!$A$2:$A$4</c:f>
              <c:strCache>
                <c:ptCount val="1"/>
                <c:pt idx="0">
                  <c:v>Catégorie 1</c:v>
                </c:pt>
              </c:strCache>
            </c:strRef>
          </c:cat>
          <c:val>
            <c:numRef>
              <c:f>Feuil1!$D$2:$D$4</c:f>
              <c:numCache>
                <c:formatCode>General</c:formatCode>
                <c:ptCount val="3"/>
                <c:pt idx="0">
                  <c:v>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0DED-0D41-8D93-2D16A31293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393170496"/>
        <c:axId val="393170888"/>
      </c:barChart>
      <c:catAx>
        <c:axId val="39317049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93170888"/>
        <c:crosses val="autoZero"/>
        <c:auto val="1"/>
        <c:lblAlgn val="ctr"/>
        <c:lblOffset val="100"/>
        <c:noMultiLvlLbl val="0"/>
      </c:catAx>
      <c:valAx>
        <c:axId val="393170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93170496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34710577893E-2"/>
          <c:y val="6.3647694745120983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 xmlns:mc="http://schemas.openxmlformats.org/markup-compatibility/2006" xmlns:c14="http://schemas.microsoft.com/office/drawing/2007/8/2/chart" xmlns:c16="http://schemas.microsoft.com/office/drawing/2014/chart">
            <c:ext xmlns:c16="http://schemas.microsoft.com/office/drawing/2014/chart" uri="{C3380CC4-5D6E-409C-BE32-E72D297353CC}">
              <c16:uniqueId val="{00000000-2E11-8E40-9A7B-EA70D6FF3E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172064"/>
        <c:axId val="393171672"/>
      </c:scatterChart>
      <c:valAx>
        <c:axId val="393172064"/>
        <c:scaling>
          <c:orientation val="minMax"/>
          <c:max val="51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171672"/>
        <c:crosses val="autoZero"/>
        <c:crossBetween val="midCat"/>
        <c:majorUnit val="3"/>
      </c:valAx>
      <c:valAx>
        <c:axId val="39317167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172064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34710577893E-2"/>
          <c:y val="2.8879287924255717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 xmlns:mc="http://schemas.openxmlformats.org/markup-compatibility/2006" xmlns:c14="http://schemas.microsoft.com/office/drawing/2007/8/2/chart" xmlns:c16="http://schemas.microsoft.com/office/drawing/2014/chart">
            <c:ext xmlns:c16="http://schemas.microsoft.com/office/drawing/2014/chart" uri="{C3380CC4-5D6E-409C-BE32-E72D297353CC}">
              <c16:uniqueId val="{00000000-26E6-274D-B4FE-4578FAAD4A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172456"/>
        <c:axId val="393167360"/>
      </c:scatterChart>
      <c:valAx>
        <c:axId val="393172456"/>
        <c:scaling>
          <c:orientation val="minMax"/>
          <c:max val="7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167360"/>
        <c:crosses val="autoZero"/>
        <c:crossBetween val="midCat"/>
        <c:majorUnit val="6"/>
      </c:valAx>
      <c:valAx>
        <c:axId val="39316736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172456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34710577893E-2"/>
          <c:y val="2.8879287924255717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 xmlns:mc="http://schemas.openxmlformats.org/markup-compatibility/2006" xmlns:c14="http://schemas.microsoft.com/office/drawing/2007/8/2/chart" xmlns:c16="http://schemas.microsoft.com/office/drawing/2014/chart">
            <c:ext xmlns:c16="http://schemas.microsoft.com/office/drawing/2014/chart" uri="{C3380CC4-5D6E-409C-BE32-E72D297353CC}">
              <c16:uniqueId val="{00000000-3B43-6345-AEDF-4701E6CF7C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362528"/>
        <c:axId val="388711568"/>
      </c:scatterChart>
      <c:valAx>
        <c:axId val="389362528"/>
        <c:scaling>
          <c:orientation val="minMax"/>
          <c:max val="51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88711568"/>
        <c:crosses val="autoZero"/>
        <c:crossBetween val="midCat"/>
        <c:majorUnit val="3"/>
      </c:valAx>
      <c:valAx>
        <c:axId val="38871156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89362528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34710577893E-2"/>
          <c:y val="2.8879287924255717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 xmlns:mc="http://schemas.openxmlformats.org/markup-compatibility/2006" xmlns:c14="http://schemas.microsoft.com/office/drawing/2007/8/2/chart" xmlns:c16="http://schemas.microsoft.com/office/drawing/2014/chart">
            <c:ext xmlns:c16="http://schemas.microsoft.com/office/drawing/2014/chart" uri="{C3380CC4-5D6E-409C-BE32-E72D297353CC}">
              <c16:uniqueId val="{00000000-05EC-2445-A570-7CDC31547A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174416"/>
        <c:axId val="396231872"/>
      </c:scatterChart>
      <c:valAx>
        <c:axId val="393174416"/>
        <c:scaling>
          <c:orientation val="minMax"/>
          <c:max val="7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6231872"/>
        <c:crosses val="autoZero"/>
        <c:crossBetween val="midCat"/>
        <c:majorUnit val="6"/>
      </c:valAx>
      <c:valAx>
        <c:axId val="39623187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fr-FR"/>
          </a:p>
        </c:txPr>
        <c:crossAx val="393174416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65000"/>
              <a:lumOff val="3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BA44-8442-A70E-E5FAF1DDBF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6235400"/>
        <c:axId val="396234224"/>
      </c:scatterChart>
      <c:valAx>
        <c:axId val="396235400"/>
        <c:scaling>
          <c:orientation val="minMax"/>
          <c:max val="27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396234224"/>
        <c:crosses val="autoZero"/>
        <c:crossBetween val="midCat"/>
        <c:majorUnit val="3"/>
      </c:valAx>
      <c:valAx>
        <c:axId val="396234224"/>
        <c:scaling>
          <c:orientation val="minMax"/>
          <c:max val="20"/>
        </c:scaling>
        <c:delete val="0"/>
        <c:axPos val="l"/>
        <c:numFmt formatCode="General" sourceLinked="1"/>
        <c:majorTickMark val="out"/>
        <c:minorTickMark val="none"/>
        <c:tickLblPos val="nextTo"/>
        <c:crossAx val="396235400"/>
        <c:crosses val="autoZero"/>
        <c:crossBetween val="midCat"/>
        <c:majorUnit val="2"/>
      </c:valAx>
    </c:plotArea>
    <c:plotVisOnly val="1"/>
    <c:dispBlanksAs val="gap"/>
    <c:showDLblsOverMax val="0"/>
  </c:chart>
  <c:txPr>
    <a:bodyPr/>
    <a:lstStyle/>
    <a:p>
      <a:pPr>
        <a:defRPr sz="700">
          <a:solidFill>
            <a:srgbClr val="7F7F7F"/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BA44-8442-A70E-E5FAF1DDBF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6232656"/>
        <c:axId val="396234616"/>
      </c:scatterChart>
      <c:valAx>
        <c:axId val="396232656"/>
        <c:scaling>
          <c:orientation val="minMax"/>
          <c:max val="27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396234616"/>
        <c:crosses val="autoZero"/>
        <c:crossBetween val="midCat"/>
        <c:majorUnit val="3"/>
      </c:valAx>
      <c:valAx>
        <c:axId val="396234616"/>
        <c:scaling>
          <c:orientation val="minMax"/>
          <c:max val="20"/>
        </c:scaling>
        <c:delete val="0"/>
        <c:axPos val="l"/>
        <c:numFmt formatCode="General" sourceLinked="1"/>
        <c:majorTickMark val="out"/>
        <c:minorTickMark val="none"/>
        <c:tickLblPos val="nextTo"/>
        <c:crossAx val="396232656"/>
        <c:crosses val="autoZero"/>
        <c:crossBetween val="midCat"/>
        <c:majorUnit val="2"/>
      </c:valAx>
    </c:plotArea>
    <c:plotVisOnly val="1"/>
    <c:dispBlanksAs val="gap"/>
    <c:showDLblsOverMax val="0"/>
  </c:chart>
  <c:txPr>
    <a:bodyPr/>
    <a:lstStyle/>
    <a:p>
      <a:pPr>
        <a:defRPr sz="700">
          <a:solidFill>
            <a:srgbClr val="7F7F7F"/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Critère de jugement principal :</a:t>
            </a:r>
            <a:r>
              <a:rPr lang="en-US" baseline="0"/>
              <a:t> pCR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7EA-4A2A-950A-6AF572B1882D}"/>
              </c:ext>
            </c:extLst>
          </c:dPt>
          <c:dPt>
            <c:idx val="1"/>
            <c:invertIfNegative val="0"/>
            <c:bubble3D val="0"/>
            <c:spPr>
              <a:solidFill>
                <a:srgbClr val="002D4C">
                  <a:lumMod val="75000"/>
                  <a:lumOff val="25000"/>
                </a:srgb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7EA-4A2A-950A-6AF572B1882D}"/>
              </c:ext>
            </c:extLst>
          </c:dPt>
          <c:cat>
            <c:strRef>
              <c:f>Feuil1!$B$4:$C$4</c:f>
              <c:strCache>
                <c:ptCount val="2"/>
                <c:pt idx="0">
                  <c:v>Durvalumab</c:v>
                </c:pt>
                <c:pt idx="1">
                  <c:v>Placebo</c:v>
                </c:pt>
              </c:strCache>
            </c:strRef>
          </c:cat>
          <c:val>
            <c:numRef>
              <c:f>Feuil1!$B$5:$C$5</c:f>
              <c:numCache>
                <c:formatCode>0.00%</c:formatCode>
                <c:ptCount val="2"/>
                <c:pt idx="0">
                  <c:v>0.53400000000000003</c:v>
                </c:pt>
                <c:pt idx="1">
                  <c:v>0.442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7EA-4A2A-950A-6AF572B188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2708008"/>
        <c:axId val="222712712"/>
      </c:barChart>
      <c:catAx>
        <c:axId val="222708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22712712"/>
        <c:crosses val="autoZero"/>
        <c:auto val="1"/>
        <c:lblAlgn val="ctr"/>
        <c:lblOffset val="100"/>
        <c:noMultiLvlLbl val="0"/>
      </c:catAx>
      <c:valAx>
        <c:axId val="222712712"/>
        <c:scaling>
          <c:orientation val="minMax"/>
          <c:max val="0.70000000000000007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FR"/>
                  <a:t>% pCR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22708008"/>
        <c:crosses val="autoZero"/>
        <c:crossBetween val="between"/>
        <c:min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4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006593349645874E-2"/>
          <c:y val="2.844891479484366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3A5-A043-90AB-F777F4546D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6231088"/>
        <c:axId val="396233048"/>
      </c:scatterChart>
      <c:valAx>
        <c:axId val="396231088"/>
        <c:scaling>
          <c:orientation val="minMax"/>
          <c:max val="6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96233048"/>
        <c:crosses val="autoZero"/>
        <c:crossBetween val="midCat"/>
        <c:majorUnit val="12"/>
      </c:valAx>
      <c:valAx>
        <c:axId val="396233048"/>
        <c:scaling>
          <c:orientation val="minMax"/>
          <c:max val="1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96231088"/>
        <c:crosses val="autoZero"/>
        <c:crossBetween val="midCat"/>
        <c:majorUnit val="10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006591105801958E-2"/>
          <c:y val="3.7148564960739199E-2"/>
          <c:w val="0.8806329515751643"/>
          <c:h val="0.86890154575903178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3A5-A043-90AB-F777F4546D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6229912"/>
        <c:axId val="393173240"/>
      </c:scatterChart>
      <c:valAx>
        <c:axId val="396229912"/>
        <c:scaling>
          <c:orientation val="minMax"/>
          <c:max val="6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93173240"/>
        <c:crosses val="autoZero"/>
        <c:crossBetween val="midCat"/>
        <c:majorUnit val="12"/>
      </c:valAx>
      <c:valAx>
        <c:axId val="393173240"/>
        <c:scaling>
          <c:orientation val="minMax"/>
          <c:max val="1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96229912"/>
        <c:crosses val="autoZero"/>
        <c:crossBetween val="midCat"/>
        <c:majorUnit val="10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5610028236547153E-2"/>
          <c:y val="5.4283896582491678E-2"/>
          <c:w val="0.88392208569309882"/>
          <c:h val="0.7841592443785077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noFill/>
              <a:ln w="9525">
                <a:noFill/>
              </a:ln>
              <a:effectLst/>
            </c:spPr>
          </c:marker>
          <c:xVal>
            <c:numRef>
              <c:f>Sheet1!$A$2</c:f>
              <c:numCache>
                <c:formatCode>General</c:formatCode>
                <c:ptCount val="1"/>
                <c:pt idx="0">
                  <c:v>0.7</c:v>
                </c:pt>
              </c:numCache>
            </c:numRef>
          </c:xVal>
          <c:yVal>
            <c:numRef>
              <c:f>Sheet1!$B$2</c:f>
              <c:numCache>
                <c:formatCode>General</c:formatCode>
                <c:ptCount val="1"/>
                <c:pt idx="0">
                  <c:v>2.7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8D7F-014A-ADBD-5452FA45D9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8221728"/>
        <c:axId val="388220160"/>
      </c:scatterChart>
      <c:valAx>
        <c:axId val="388221728"/>
        <c:scaling>
          <c:orientation val="minMax"/>
          <c:max val="12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fr-FR"/>
          </a:p>
        </c:txPr>
        <c:crossAx val="388220160"/>
        <c:crosses val="autoZero"/>
        <c:crossBetween val="midCat"/>
        <c:majorUnit val="20"/>
      </c:valAx>
      <c:valAx>
        <c:axId val="388220160"/>
        <c:scaling>
          <c:orientation val="minMax"/>
          <c:max val="1"/>
          <c:min val="0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fr-FR"/>
          </a:p>
        </c:txPr>
        <c:crossAx val="388221728"/>
        <c:crosses val="autoZero"/>
        <c:crossBetween val="midCat"/>
        <c:majorUnit val="0.25"/>
      </c:valAx>
      <c:spPr>
        <a:noFill/>
        <a:ln w="25400"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>
          <a:latin typeface="Calibri" panose="020F0502020204030204" pitchFamily="34" charset="0"/>
          <a:cs typeface="Calibri" panose="020F0502020204030204" pitchFamily="34" charset="0"/>
        </a:defRPr>
      </a:pPr>
      <a:endParaRPr lang="fr-FR"/>
    </a:p>
  </c:txPr>
  <c:externalData r:id="rId4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006593349645874E-2"/>
          <c:y val="2.844891479484366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3A5-A043-90AB-F777F4546D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168928"/>
        <c:axId val="389364096"/>
      </c:scatterChart>
      <c:valAx>
        <c:axId val="393168928"/>
        <c:scaling>
          <c:orientation val="minMax"/>
          <c:max val="6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89364096"/>
        <c:crosses val="autoZero"/>
        <c:crossBetween val="midCat"/>
        <c:majorUnit val="3"/>
      </c:valAx>
      <c:valAx>
        <c:axId val="389364096"/>
        <c:scaling>
          <c:orientation val="minMax"/>
          <c:max val="1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93168928"/>
        <c:crosses val="autoZero"/>
        <c:crossBetween val="midCat"/>
        <c:majorUnit val="10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384833484630093"/>
          <c:y val="6.0407963839372726E-2"/>
          <c:w val="0.79873395220419141"/>
          <c:h val="0.7245281405957312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Colonne1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lumMod val="110000"/>
                    <a:satMod val="105000"/>
                    <a:tint val="67000"/>
                  </a:schemeClr>
                </a:gs>
                <a:gs pos="50000">
                  <a:schemeClr val="accent1">
                    <a:lumMod val="105000"/>
                    <a:satMod val="103000"/>
                    <a:tint val="73000"/>
                  </a:schemeClr>
                </a:gs>
                <a:gs pos="100000">
                  <a:schemeClr val="accent1">
                    <a:lumMod val="105000"/>
                    <a:satMod val="109000"/>
                    <a:tint val="81000"/>
                  </a:schemeClr>
                </a:gs>
              </a:gsLst>
              <a:lin ang="5400000" scaled="0"/>
            </a:gradFill>
            <a:ln w="9525" cap="flat" cmpd="sng" algn="ctr">
              <a:solidFill>
                <a:schemeClr val="accent1">
                  <a:shade val="95000"/>
                </a:schemeClr>
              </a:solidFill>
              <a:round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5086"/>
              </a:solidFill>
              <a:ln w="9525" cap="flat" cmpd="sng" algn="ctr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468-4FDD-A689-F6981594FABE}"/>
              </c:ext>
            </c:extLst>
          </c:dPt>
          <c:dPt>
            <c:idx val="1"/>
            <c:invertIfNegative val="0"/>
            <c:bubble3D val="0"/>
            <c:spPr>
              <a:solidFill>
                <a:schemeClr val="bg2"/>
              </a:solidFill>
              <a:ln w="9525" cap="flat" cmpd="sng" algn="ctr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468-4FDD-A689-F6981594FABE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97D8436F-6AA2-4351-87BD-AC82E137769B}" type="VALUE">
                      <a:rPr lang="en-US" smtClean="0"/>
                      <a:pPr/>
                      <a:t>[VALEUR]</a:t>
                    </a:fld>
                    <a:r>
                      <a:rPr lang="en-US" dirty="0"/>
                      <a:t>%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B468-4FDD-A689-F6981594FABE}"/>
                </c:ext>
                <c:ext xmlns:c15="http://schemas.microsoft.com/office/drawing/2012/chart" uri="{CE6537A1-D6FC-4f65-9D91-7224C49458BB}">
                  <c15:dlblFieldTable/>
                  <c15:showDataLabelsRange val="0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41%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B468-4FDD-A689-F6981594FABE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accent6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Feuil1!$A$2:$A$3</c:f>
              <c:strCache>
                <c:ptCount val="2"/>
                <c:pt idx="0">
                  <c:v>Atezolizumab + CT  </c:v>
                </c:pt>
                <c:pt idx="1">
                  <c:v> Placebo + CT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>
                  <c:v>58</c:v>
                </c:pt>
                <c:pt idx="1">
                  <c:v>41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468-4FDD-A689-F6981594FA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4"/>
        <c:axId val="389362136"/>
        <c:axId val="389364880"/>
      </c:barChart>
      <c:catAx>
        <c:axId val="389362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6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1" i="0" u="none" strike="noStrike" kern="1200" baseline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389364880"/>
        <c:crosses val="autoZero"/>
        <c:auto val="1"/>
        <c:lblAlgn val="ctr"/>
        <c:lblOffset val="100"/>
        <c:noMultiLvlLbl val="0"/>
      </c:catAx>
      <c:valAx>
        <c:axId val="38936488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3893621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noFill/>
              <a:ln w="9525">
                <a:noFill/>
              </a:ln>
              <a:effectLst/>
            </c:spPr>
          </c:marker>
          <c:xVal>
            <c:numRef>
              <c:f>Sheet1!$A$2</c:f>
              <c:numCache>
                <c:formatCode>General</c:formatCode>
                <c:ptCount val="1"/>
                <c:pt idx="0">
                  <c:v>0.7</c:v>
                </c:pt>
              </c:numCache>
            </c:numRef>
          </c:xVal>
          <c:yVal>
            <c:numRef>
              <c:f>Sheet1!$B$2</c:f>
              <c:numCache>
                <c:formatCode>General</c:formatCode>
                <c:ptCount val="1"/>
                <c:pt idx="0">
                  <c:v>2.7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3BB3-464E-8BDB-31CB64A8E5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4466936"/>
        <c:axId val="444467328"/>
      </c:scatterChart>
      <c:valAx>
        <c:axId val="444466936"/>
        <c:scaling>
          <c:orientation val="minMax"/>
          <c:max val="43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rgbClr val="7F7F7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fr-FR"/>
          </a:p>
        </c:txPr>
        <c:crossAx val="444467328"/>
        <c:crosses val="autoZero"/>
        <c:crossBetween val="midCat"/>
        <c:majorUnit val="6"/>
        <c:minorUnit val="5"/>
      </c:valAx>
      <c:valAx>
        <c:axId val="444467328"/>
        <c:scaling>
          <c:orientation val="minMax"/>
          <c:max val="1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rgbClr val="7F7F7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fr-FR"/>
          </a:p>
        </c:txPr>
        <c:crossAx val="444466936"/>
        <c:crosses val="autoZero"/>
        <c:crossBetween val="midCat"/>
        <c:majorUnit val="25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900"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3620176"/>
        <c:axId val="453623312"/>
      </c:scatterChart>
      <c:valAx>
        <c:axId val="453620176"/>
        <c:scaling>
          <c:orientation val="minMax"/>
          <c:max val="36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53623312"/>
        <c:crosses val="autoZero"/>
        <c:crossBetween val="midCat"/>
        <c:majorUnit val="3"/>
      </c:valAx>
      <c:valAx>
        <c:axId val="45362331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53620176"/>
        <c:crosses val="autoZero"/>
        <c:crossBetween val="midCat"/>
        <c:majorUnit val="10"/>
      </c:valAx>
    </c:plotArea>
    <c:plotVisOnly val="1"/>
    <c:dispBlanksAs val="gap"/>
    <c:showDLblsOverMax val="0"/>
  </c:chart>
  <c:txPr>
    <a:bodyPr/>
    <a:lstStyle/>
    <a:p>
      <a:pPr>
        <a:defRPr sz="1600">
          <a:solidFill>
            <a:schemeClr val="tx1">
              <a:lumMod val="65000"/>
              <a:lumOff val="35000"/>
            </a:schemeClr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321936"/>
        <c:axId val="459328992"/>
      </c:scatterChart>
      <c:valAx>
        <c:axId val="459321936"/>
        <c:scaling>
          <c:orientation val="minMax"/>
          <c:max val="6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459328992"/>
        <c:crosses val="autoZero"/>
        <c:crossBetween val="midCat"/>
        <c:majorUnit val="3"/>
      </c:valAx>
      <c:valAx>
        <c:axId val="459328992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459321936"/>
        <c:crosses val="autoZero"/>
        <c:crossBetween val="midCat"/>
        <c:majorUnit val="0.2"/>
      </c:valAx>
    </c:plotArea>
    <c:plotVisOnly val="1"/>
    <c:dispBlanksAs val="gap"/>
    <c:showDLblsOverMax val="0"/>
  </c:chart>
  <c:txPr>
    <a:bodyPr/>
    <a:lstStyle/>
    <a:p>
      <a:pPr>
        <a:defRPr sz="1400">
          <a:solidFill>
            <a:schemeClr val="tx1">
              <a:lumMod val="65000"/>
              <a:lumOff val="35000"/>
            </a:schemeClr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6182577323699989E-2"/>
          <c:y val="3.5235670861056709E-2"/>
          <c:w val="0.87223325477352609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325464"/>
        <c:axId val="459322720"/>
      </c:scatterChart>
      <c:valAx>
        <c:axId val="459325464"/>
        <c:scaling>
          <c:orientation val="minMax"/>
          <c:max val="6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459322720"/>
        <c:crosses val="autoZero"/>
        <c:crossBetween val="midCat"/>
        <c:majorUnit val="3"/>
      </c:valAx>
      <c:valAx>
        <c:axId val="459322720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459325464"/>
        <c:crosses val="autoZero"/>
        <c:crossBetween val="midCat"/>
        <c:majorUnit val="0.2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400">
          <a:solidFill>
            <a:schemeClr val="tx1">
              <a:lumMod val="65000"/>
              <a:lumOff val="35000"/>
            </a:schemeClr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6182577323699989E-2"/>
          <c:y val="3.5235670861056709E-2"/>
          <c:w val="0.87223325477352609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325856"/>
        <c:axId val="459326248"/>
      </c:scatterChart>
      <c:valAx>
        <c:axId val="459325856"/>
        <c:scaling>
          <c:orientation val="minMax"/>
          <c:max val="6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459326248"/>
        <c:crosses val="autoZero"/>
        <c:crossBetween val="midCat"/>
        <c:majorUnit val="3"/>
      </c:valAx>
      <c:valAx>
        <c:axId val="459326248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fr-FR"/>
          </a:p>
        </c:txPr>
        <c:crossAx val="459325856"/>
        <c:crosses val="autoZero"/>
        <c:crossBetween val="midCat"/>
        <c:majorUnit val="0.2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400">
          <a:solidFill>
            <a:schemeClr val="tx1">
              <a:lumMod val="65000"/>
              <a:lumOff val="35000"/>
            </a:schemeClr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3628016"/>
        <c:axId val="453628408"/>
      </c:scatterChart>
      <c:valAx>
        <c:axId val="453628016"/>
        <c:scaling>
          <c:orientation val="minMax"/>
          <c:max val="5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fr-FR"/>
          </a:p>
        </c:txPr>
        <c:crossAx val="453628408"/>
        <c:crosses val="autoZero"/>
        <c:crossBetween val="midCat"/>
        <c:majorUnit val="2"/>
      </c:valAx>
      <c:valAx>
        <c:axId val="45362840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fr-FR"/>
          </a:p>
        </c:txPr>
        <c:crossAx val="453628016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1600">
          <a:solidFill>
            <a:schemeClr val="tx1">
              <a:lumMod val="65000"/>
              <a:lumOff val="35000"/>
            </a:schemeClr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3628800"/>
        <c:axId val="459323112"/>
      </c:scatterChart>
      <c:valAx>
        <c:axId val="453628800"/>
        <c:scaling>
          <c:orientation val="minMax"/>
          <c:max val="1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59323112"/>
        <c:crosses val="autoZero"/>
        <c:crossBetween val="midCat"/>
        <c:majorUnit val="3"/>
      </c:valAx>
      <c:valAx>
        <c:axId val="45932311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53628800"/>
        <c:crosses val="autoZero"/>
        <c:crossBetween val="midCat"/>
        <c:majorUnit val="25"/>
      </c:valAx>
    </c:plotArea>
    <c:plotVisOnly val="1"/>
    <c:dispBlanksAs val="gap"/>
    <c:showDLblsOverMax val="0"/>
  </c:chart>
  <c:txPr>
    <a:bodyPr/>
    <a:lstStyle/>
    <a:p>
      <a:pPr>
        <a:defRPr sz="1600">
          <a:solidFill>
            <a:schemeClr val="tx1">
              <a:lumMod val="65000"/>
              <a:lumOff val="35000"/>
            </a:schemeClr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325072"/>
        <c:axId val="456751120"/>
      </c:scatterChart>
      <c:valAx>
        <c:axId val="459325072"/>
        <c:scaling>
          <c:orientation val="minMax"/>
          <c:max val="42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56751120"/>
        <c:crosses val="autoZero"/>
        <c:crossBetween val="midCat"/>
        <c:majorUnit val="3"/>
      </c:valAx>
      <c:valAx>
        <c:axId val="45675112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59325072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1400">
          <a:solidFill>
            <a:schemeClr val="tx1">
              <a:lumMod val="65000"/>
              <a:lumOff val="35000"/>
            </a:schemeClr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noFill/>
              <a:ln w="9525">
                <a:noFill/>
              </a:ln>
              <a:effectLst/>
            </c:spPr>
          </c:marker>
          <c:xVal>
            <c:numRef>
              <c:f>Sheet1!$A$2</c:f>
              <c:numCache>
                <c:formatCode>General</c:formatCode>
                <c:ptCount val="1"/>
                <c:pt idx="0">
                  <c:v>0.7</c:v>
                </c:pt>
              </c:numCache>
            </c:numRef>
          </c:xVal>
          <c:yVal>
            <c:numRef>
              <c:f>Sheet1!$B$2</c:f>
              <c:numCache>
                <c:formatCode>General</c:formatCode>
                <c:ptCount val="1"/>
                <c:pt idx="0">
                  <c:v>2.7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1921-B341-A077-7505B96CB9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8217808"/>
        <c:axId val="388218200"/>
      </c:scatterChart>
      <c:valAx>
        <c:axId val="388217808"/>
        <c:scaling>
          <c:orientation val="minMax"/>
          <c:max val="90"/>
          <c:min val="2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fr-FR"/>
          </a:p>
        </c:txPr>
        <c:crossAx val="388218200"/>
        <c:crosses val="autoZero"/>
        <c:crossBetween val="midCat"/>
        <c:majorUnit val="10"/>
      </c:valAx>
      <c:valAx>
        <c:axId val="388218200"/>
        <c:scaling>
          <c:orientation val="minMax"/>
          <c:max val="1"/>
          <c:min val="0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fr-FR"/>
          </a:p>
        </c:txPr>
        <c:crossAx val="388217808"/>
        <c:crosses val="autoZero"/>
        <c:crossBetween val="midCat"/>
        <c:majorUnit val="0.1"/>
      </c:valAx>
      <c:spPr>
        <a:noFill/>
        <a:ln w="25400"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>
          <a:latin typeface="Calibri" panose="020F0502020204030204" pitchFamily="34" charset="0"/>
          <a:cs typeface="Calibri" panose="020F0502020204030204" pitchFamily="34" charset="0"/>
        </a:defRPr>
      </a:pPr>
      <a:endParaRPr lang="fr-FR"/>
    </a:p>
  </c:txPr>
  <c:externalData r:id="rId4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6754648"/>
        <c:axId val="456755040"/>
      </c:scatterChart>
      <c:valAx>
        <c:axId val="456754648"/>
        <c:scaling>
          <c:orientation val="minMax"/>
          <c:max val="45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456755040"/>
        <c:crosses val="autoZero"/>
        <c:crossBetween val="midCat"/>
        <c:majorUnit val="3"/>
      </c:valAx>
      <c:valAx>
        <c:axId val="45675504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456754648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1400">
          <a:solidFill>
            <a:schemeClr val="tx1">
              <a:lumMod val="65000"/>
              <a:lumOff val="35000"/>
            </a:schemeClr>
          </a:solidFill>
          <a:latin typeface="+mn-lt"/>
          <a:cs typeface="Arial" panose="020B0604020202020204" pitchFamily="34" charset="0"/>
        </a:defRPr>
      </a:pPr>
      <a:endParaRPr lang="fr-FR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dk2" tx1="lt1" bg2="dk1" tx2="lt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SG</c:v>
                </c:pt>
              </c:strCache>
            </c:strRef>
          </c:tx>
          <c:spPr>
            <a:solidFill>
              <a:srgbClr val="005086"/>
            </a:solidFill>
            <a:ln w="12700" cap="flat" cmpd="sng" algn="ctr">
              <a:noFill/>
              <a:prstDash val="solid"/>
              <a:miter lim="800000"/>
            </a:ln>
            <a:effectLst/>
          </c:spPr>
          <c:invertIfNegative val="0"/>
          <c:dLbls>
            <c:dLbl>
              <c:idx val="0"/>
              <c:layout>
                <c:manualLayout>
                  <c:x val="7.6795996939750906E-3"/>
                  <c:y val="-0.11132823513339905"/>
                </c:manualLayout>
              </c:layout>
              <c:tx>
                <c:rich>
                  <a:bodyPr/>
                  <a:lstStyle/>
                  <a:p>
                    <a:fld id="{3BEC4E4E-614B-429A-A68E-6193B1B45613}" type="VALUE">
                      <a:rPr lang="en-US">
                        <a:latin typeface="Calibri" panose="020F0502020204030204" pitchFamily="34" charset="0"/>
                        <a:cs typeface="Calibri" panose="020F0502020204030204" pitchFamily="34" charset="0"/>
                      </a:rPr>
                      <a:pPr/>
                      <a:t>[VALEUR]</a:t>
                    </a:fld>
                    <a:endParaRPr lang="fr-FR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537F-4647-8280-836BFEB24DDC}"/>
                </c:ex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</c:extLst>
            </c:dLbl>
            <c:dLbl>
              <c:idx val="1"/>
              <c:layout>
                <c:manualLayout>
                  <c:x val="4.4878941705081745E-3"/>
                  <c:y val="-0.17466799208238504"/>
                </c:manualLayout>
              </c:layout>
              <c:tx>
                <c:rich>
                  <a:bodyPr/>
                  <a:lstStyle/>
                  <a:p>
                    <a:fld id="{87D36D6C-66FA-4148-B043-B3482DDAB5F7}" type="VALUE">
                      <a:rPr lang="en-US">
                        <a:latin typeface="Calibri" panose="020F0502020204030204" pitchFamily="34" charset="0"/>
                        <a:cs typeface="Calibri" panose="020F0502020204030204" pitchFamily="34" charset="0"/>
                      </a:rPr>
                      <a:pPr/>
                      <a:t>[VALEUR]</a:t>
                    </a:fld>
                    <a:endParaRPr lang="fr-FR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537F-4647-8280-836BFEB24DDC}"/>
                </c:ex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</c:extLst>
            </c:dLbl>
            <c:dLbl>
              <c:idx val="2"/>
              <c:layout>
                <c:manualLayout>
                  <c:x val="1.2087453862150974E-2"/>
                  <c:y val="-0.18072217716971425"/>
                </c:manualLayout>
              </c:layout>
              <c:tx>
                <c:rich>
                  <a:bodyPr/>
                  <a:lstStyle/>
                  <a:p>
                    <a:fld id="{459B13B6-4BC0-45DC-BC0E-971D34A57A42}" type="VALUE">
                      <a:rPr lang="en-US">
                        <a:latin typeface="Calibri" panose="020F0502020204030204" pitchFamily="34" charset="0"/>
                        <a:cs typeface="Calibri" panose="020F0502020204030204" pitchFamily="34" charset="0"/>
                      </a:rPr>
                      <a:pPr/>
                      <a:t>[VALEUR]</a:t>
                    </a:fld>
                    <a:endParaRPr lang="fr-FR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537F-4647-8280-836BFEB24DDC}"/>
                </c:ext>
                <c:ext xmlns:c15="http://schemas.microsoft.com/office/drawing/2012/chart" uri="{CE6537A1-D6FC-4f65-9D91-7224C49458BB}">
                  <c15:layout>
                    <c:manualLayout>
                      <c:w val="6.9470705129928964E-2"/>
                      <c:h val="0.13082324708274073"/>
                    </c:manualLayout>
                  </c15:layout>
                  <c15:dlblFieldTable/>
                  <c15:showDataLabelsRange val="0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Arial" panose="020B0604020202020204" pitchFamily="34" charset="0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errBars>
            <c:errBarType val="both"/>
            <c:errValType val="cust"/>
            <c:noEndCap val="0"/>
            <c:plus>
              <c:numRef>
                <c:f>Sheet1!$F$2:$F$4</c:f>
                <c:numCache>
                  <c:formatCode>General</c:formatCode>
                  <c:ptCount val="3"/>
                  <c:pt idx="0">
                    <c:v>0.11</c:v>
                  </c:pt>
                  <c:pt idx="1">
                    <c:v>0.17</c:v>
                  </c:pt>
                  <c:pt idx="2">
                    <c:v>0.2</c:v>
                  </c:pt>
                </c:numCache>
              </c:numRef>
            </c:plus>
            <c:minus>
              <c:numRef>
                <c:f>Sheet1!$E$2:$E$4</c:f>
                <c:numCache>
                  <c:formatCode>General</c:formatCode>
                  <c:ptCount val="3"/>
                  <c:pt idx="0">
                    <c:v>0.11</c:v>
                  </c:pt>
                  <c:pt idx="1">
                    <c:v>0.15</c:v>
                  </c:pt>
                  <c:pt idx="2">
                    <c:v>0.13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bg2">
                    <a:lumMod val="10000"/>
                  </a:schemeClr>
                </a:solidFill>
                <a:round/>
              </a:ln>
              <a:effectLst/>
            </c:spPr>
          </c:errBars>
          <c:cat>
            <c:strRef>
              <c:f>Sheet1!$A$2:$A$4</c:f>
              <c:strCache>
                <c:ptCount val="3"/>
                <c:pt idx="0">
                  <c:v>TROP2 High</c:v>
                </c:pt>
                <c:pt idx="1">
                  <c:v>TROP2 Medium</c:v>
                </c:pt>
                <c:pt idx="2">
                  <c:v>TROP2 Low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0.44</c:v>
                </c:pt>
                <c:pt idx="1">
                  <c:v>0.38</c:v>
                </c:pt>
                <c:pt idx="2">
                  <c:v>0.22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537F-4647-8280-836BFEB24DD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TPC</c:v>
                </c:pt>
              </c:strCache>
            </c:strRef>
          </c:tx>
          <c:spPr>
            <a:solidFill>
              <a:srgbClr val="FF7F4D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5401357322953045E-3"/>
                  <c:y val="-6.1060100045633829E-2"/>
                </c:manualLayout>
              </c:layout>
              <c:tx>
                <c:rich>
                  <a:bodyPr/>
                  <a:lstStyle/>
                  <a:p>
                    <a:fld id="{72D46E6B-07E0-4658-84CB-763754033720}" type="VALUE">
                      <a:rPr lang="en-US">
                        <a:latin typeface="Calibri" panose="020F0502020204030204" pitchFamily="34" charset="0"/>
                        <a:cs typeface="Calibri" panose="020F0502020204030204" pitchFamily="34" charset="0"/>
                      </a:rPr>
                      <a:pPr/>
                      <a:t>[VALEUR]</a:t>
                    </a:fld>
                    <a:endParaRPr lang="fr-FR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537F-4647-8280-836BFEB24DDC}"/>
                </c:ex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</c:extLst>
            </c:dLbl>
            <c:dLbl>
              <c:idx val="1"/>
              <c:layout>
                <c:manualLayout>
                  <c:x val="2.5924290253660064E-3"/>
                  <c:y val="-0.17041204155638526"/>
                </c:manualLayout>
              </c:layout>
              <c:tx>
                <c:rich>
                  <a:bodyPr/>
                  <a:lstStyle/>
                  <a:p>
                    <a:fld id="{A2A42168-F9DA-4DE7-9997-3922EFFAD274}" type="VALUE">
                      <a:rPr lang="en-US">
                        <a:latin typeface="Calibri" panose="020F0502020204030204" pitchFamily="34" charset="0"/>
                        <a:cs typeface="Calibri" panose="020F0502020204030204" pitchFamily="34" charset="0"/>
                      </a:rPr>
                      <a:pPr/>
                      <a:t>[VALEUR]</a:t>
                    </a:fld>
                    <a:endParaRPr lang="fr-FR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537F-4647-8280-836BFEB24DDC}"/>
                </c:ex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</c:extLst>
            </c:dLbl>
            <c:dLbl>
              <c:idx val="2"/>
              <c:layout>
                <c:manualLayout>
                  <c:x val="0"/>
                  <c:y val="-0.1491105363618371"/>
                </c:manualLayout>
              </c:layout>
              <c:tx>
                <c:rich>
                  <a:bodyPr/>
                  <a:lstStyle/>
                  <a:p>
                    <a:fld id="{32565ED2-5FAE-4FC4-A0F0-7B584F9B7BE6}" type="VALUE">
                      <a:rPr lang="en-US">
                        <a:latin typeface="Calibri" panose="020F0502020204030204" pitchFamily="34" charset="0"/>
                        <a:cs typeface="Calibri" panose="020F0502020204030204" pitchFamily="34" charset="0"/>
                      </a:rPr>
                      <a:pPr/>
                      <a:t>[VALEUR]</a:t>
                    </a:fld>
                    <a:endParaRPr lang="fr-FR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537F-4647-8280-836BFEB24DDC}"/>
                </c:ext>
                <c:ext xmlns:c15="http://schemas.microsoft.com/office/drawing/2012/chart" uri="{CE6537A1-D6FC-4f65-9D91-7224C49458BB}">
                  <c15:layout/>
                  <c15:dlblFieldTable/>
                  <c15:showDataLabelsRange val="0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Arial" panose="020B0604020202020204" pitchFamily="34" charset="0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errBars>
            <c:errBarType val="both"/>
            <c:errValType val="cust"/>
            <c:noEndCap val="0"/>
            <c:plus>
              <c:numRef>
                <c:f>Sheet1!$H$2:$H$4</c:f>
                <c:numCache>
                  <c:formatCode>General</c:formatCode>
                  <c:ptCount val="3"/>
                  <c:pt idx="0">
                    <c:v>7.0000000000000007E-2</c:v>
                  </c:pt>
                  <c:pt idx="1">
                    <c:v>0.16</c:v>
                  </c:pt>
                  <c:pt idx="2">
                    <c:v>0.15</c:v>
                  </c:pt>
                </c:numCache>
              </c:numRef>
            </c:plus>
            <c:minus>
              <c:numRef>
                <c:f>Sheet1!$G$2:$G$4</c:f>
                <c:numCache>
                  <c:formatCode>General</c:formatCode>
                  <c:ptCount val="3"/>
                  <c:pt idx="0">
                    <c:v>0.01</c:v>
                  </c:pt>
                  <c:pt idx="1">
                    <c:v>0.08</c:v>
                  </c:pt>
                  <c:pt idx="2">
                    <c:v>0.05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bg2">
                    <a:lumMod val="10000"/>
                  </a:schemeClr>
                </a:solidFill>
                <a:round/>
              </a:ln>
              <a:effectLst/>
            </c:spPr>
          </c:errBars>
          <c:cat>
            <c:strRef>
              <c:f>Sheet1!$A$2:$A$4</c:f>
              <c:strCache>
                <c:ptCount val="3"/>
                <c:pt idx="0">
                  <c:v>TROP2 High</c:v>
                </c:pt>
                <c:pt idx="1">
                  <c:v>TROP2 Medium</c:v>
                </c:pt>
                <c:pt idx="2">
                  <c:v>TROP2 Low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0">
                  <c:v>0.01</c:v>
                </c:pt>
                <c:pt idx="1">
                  <c:v>0.11</c:v>
                </c:pt>
                <c:pt idx="2">
                  <c:v>0.06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537F-4647-8280-836BFEB24D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44467720"/>
        <c:axId val="453629192"/>
      </c:barChart>
      <c:catAx>
        <c:axId val="444467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8575" cap="flat" cmpd="sng" algn="ctr">
            <a:solidFill>
              <a:schemeClr val="bg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bg1"/>
                </a:solidFill>
                <a:latin typeface="+mj-lt"/>
                <a:ea typeface="+mn-ea"/>
                <a:cs typeface="Arial" panose="020B0604020202020204" pitchFamily="34" charset="0"/>
              </a:defRPr>
            </a:pPr>
            <a:endParaRPr lang="fr-FR"/>
          </a:p>
        </c:txPr>
        <c:crossAx val="453629192"/>
        <c:crosses val="autoZero"/>
        <c:auto val="1"/>
        <c:lblAlgn val="ctr"/>
        <c:lblOffset val="100"/>
        <c:noMultiLvlLbl val="0"/>
      </c:catAx>
      <c:valAx>
        <c:axId val="453629192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Arial" panose="020B0604020202020204" pitchFamily="34" charset="0"/>
                  </a:defRPr>
                </a:pPr>
                <a:r>
                  <a:rPr lang="en-US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TRO</a:t>
                </a:r>
                <a:r>
                  <a:rPr lang="en-US" b="1" baseline="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(IC 95%) %</a:t>
                </a:r>
                <a:endParaRPr lang="en-US" b="1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bg1"/>
                  </a:solidFill>
                  <a:latin typeface="+mj-lt"/>
                  <a:ea typeface="+mn-ea"/>
                  <a:cs typeface="Arial" panose="020B0604020202020204" pitchFamily="34" charset="0"/>
                </a:defRPr>
              </a:pPr>
              <a:endParaRPr lang="fr-FR"/>
            </a:p>
          </c:txPr>
        </c:title>
        <c:numFmt formatCode="0%" sourceLinked="1"/>
        <c:majorTickMark val="out"/>
        <c:minorTickMark val="none"/>
        <c:tickLblPos val="nextTo"/>
        <c:spPr>
          <a:noFill/>
          <a:ln w="28575">
            <a:solidFill>
              <a:schemeClr val="bg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bg1"/>
                </a:solidFill>
                <a:latin typeface="+mj-lt"/>
                <a:ea typeface="+mn-ea"/>
                <a:cs typeface="Arial" panose="020B0604020202020204" pitchFamily="34" charset="0"/>
              </a:defRPr>
            </a:pPr>
            <a:endParaRPr lang="fr-FR"/>
          </a:p>
        </c:txPr>
        <c:crossAx val="444467720"/>
        <c:crosses val="autoZero"/>
        <c:crossBetween val="between"/>
        <c:majorUnit val="0.25"/>
      </c:valAx>
      <c:spPr>
        <a:noFill/>
        <a:ln w="25400"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solidFill>
            <a:schemeClr val="bg1"/>
          </a:solidFill>
          <a:latin typeface="+mj-lt"/>
          <a:cs typeface="Arial" panose="020B0604020202020204" pitchFamily="34" charset="0"/>
        </a:defRPr>
      </a:pPr>
      <a:endParaRPr lang="fr-FR"/>
    </a:p>
  </c:txPr>
  <c:externalData r:id="rId4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dk2" tx1="lt1" bg2="dk1" tx2="lt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dirty="0">
                <a:latin typeface="Calibri" panose="020F0502020204030204" pitchFamily="34" charset="0"/>
              </a:rPr>
              <a:t>Sales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4"/>
          <c:dPt>
            <c:idx val="0"/>
            <c:bubble3D val="0"/>
            <c:spPr>
              <a:solidFill>
                <a:srgbClr val="FF7F4D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471-1E47-A224-298C49F82B5C}"/>
              </c:ext>
            </c:extLst>
          </c:dPt>
          <c:dPt>
            <c:idx val="1"/>
            <c:bubble3D val="0"/>
            <c:spPr>
              <a:solidFill>
                <a:srgbClr val="CA5E34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471-1E47-A224-298C49F82B5C}"/>
              </c:ext>
            </c:extLst>
          </c:dPt>
          <c:dPt>
            <c:idx val="2"/>
            <c:bubble3D val="0"/>
            <c:spPr>
              <a:solidFill>
                <a:srgbClr val="005086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C471-1E47-A224-298C49F82B5C}"/>
              </c:ext>
            </c:extLst>
          </c:dPt>
          <c:cat>
            <c:numRef>
              <c:f>Sheet1!$A$2:$A$4</c:f>
              <c:numCache>
                <c:formatCode>General</c:formatCode>
                <c:ptCount val="3"/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55</c:v>
                </c:pt>
                <c:pt idx="1">
                  <c:v>30</c:v>
                </c:pt>
                <c:pt idx="2">
                  <c:v>15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C471-1E47-A224-298C49F82B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4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91DF-4065-8360-9F5DA5FC54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9611840"/>
        <c:axId val="489618504"/>
      </c:scatterChart>
      <c:valAx>
        <c:axId val="489611840"/>
        <c:scaling>
          <c:orientation val="minMax"/>
          <c:max val="19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defRPr>
            </a:pPr>
            <a:endParaRPr lang="fr-FR"/>
          </a:p>
        </c:txPr>
        <c:crossAx val="489618504"/>
        <c:crosses val="autoZero"/>
        <c:crossBetween val="midCat"/>
        <c:majorUnit val="1"/>
      </c:valAx>
      <c:valAx>
        <c:axId val="489618504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defRPr>
            </a:pPr>
            <a:endParaRPr lang="fr-FR"/>
          </a:p>
        </c:txPr>
        <c:crossAx val="489611840"/>
        <c:crosses val="autoZero"/>
        <c:crossBetween val="midCat"/>
        <c:majorUnit val="0.1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2">
    <c:autoUpdate val="0"/>
  </c:externalData>
  <c:userShapes r:id="rId3"/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91DF-4065-8360-9F5DA5FC54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9618896"/>
        <c:axId val="489613800"/>
      </c:scatterChart>
      <c:valAx>
        <c:axId val="489618896"/>
        <c:scaling>
          <c:orientation val="minMax"/>
          <c:max val="18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defRPr>
            </a:pPr>
            <a:endParaRPr lang="fr-FR"/>
          </a:p>
        </c:txPr>
        <c:crossAx val="489613800"/>
        <c:crosses val="autoZero"/>
        <c:crossBetween val="midCat"/>
        <c:majorUnit val="1"/>
      </c:valAx>
      <c:valAx>
        <c:axId val="489613800"/>
        <c:scaling>
          <c:orientation val="minMax"/>
          <c:max val="1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defRPr>
            </a:pPr>
            <a:endParaRPr lang="fr-FR"/>
          </a:p>
        </c:txPr>
        <c:crossAx val="489618896"/>
        <c:crosses val="autoZero"/>
        <c:crossBetween val="midCat"/>
        <c:majorUnit val="0.1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2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76984463174815"/>
          <c:y val="9.6039483797888264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9613016"/>
        <c:axId val="489616936"/>
      </c:scatterChart>
      <c:valAx>
        <c:axId val="489613016"/>
        <c:scaling>
          <c:orientation val="minMax"/>
          <c:max val="51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489616936"/>
        <c:crosses val="autoZero"/>
        <c:crossBetween val="midCat"/>
        <c:majorUnit val="3"/>
      </c:valAx>
      <c:valAx>
        <c:axId val="48961693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489613016"/>
        <c:crosses val="autoZero"/>
        <c:crossBetween val="midCat"/>
        <c:majorUnit val="1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76984463174815"/>
          <c:y val="9.6039483797888264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11-6946-B783-EEE989CE1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9614976"/>
        <c:axId val="489615368"/>
      </c:scatterChart>
      <c:valAx>
        <c:axId val="489614976"/>
        <c:scaling>
          <c:orientation val="minMax"/>
          <c:max val="51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489615368"/>
        <c:crosses val="autoZero"/>
        <c:crossBetween val="midCat"/>
        <c:majorUnit val="3"/>
      </c:valAx>
      <c:valAx>
        <c:axId val="489615368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489614976"/>
        <c:crosses val="autoZero"/>
        <c:crossBetween val="midCat"/>
        <c:majorUnit val="1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9333457715995102E-2"/>
          <c:y val="3.3612831835331355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B136-A046-9432-AD3DAF3E70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8220552"/>
        <c:axId val="388222512"/>
      </c:scatterChart>
      <c:valAx>
        <c:axId val="388220552"/>
        <c:scaling>
          <c:orientation val="minMax"/>
          <c:max val="1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88222512"/>
        <c:crosses val="autoZero"/>
        <c:crossBetween val="midCat"/>
        <c:majorUnit val="5"/>
      </c:valAx>
      <c:valAx>
        <c:axId val="388222512"/>
        <c:scaling>
          <c:orientation val="minMax"/>
          <c:max val="5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88220552"/>
        <c:crosses val="autoZero"/>
        <c:crossBetween val="midCat"/>
        <c:majorUnit val="1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9333457715995102E-2"/>
          <c:y val="3.3612831835331355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B136-A046-9432-AD3DAF3E70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8218984"/>
        <c:axId val="388715488"/>
      </c:scatterChart>
      <c:valAx>
        <c:axId val="388218984"/>
        <c:scaling>
          <c:orientation val="minMax"/>
          <c:max val="1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88715488"/>
        <c:crosses val="autoZero"/>
        <c:crossBetween val="midCat"/>
        <c:majorUnit val="5"/>
      </c:valAx>
      <c:valAx>
        <c:axId val="388715488"/>
        <c:scaling>
          <c:orientation val="minMax"/>
          <c:max val="5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88218984"/>
        <c:crosses val="autoZero"/>
        <c:crossBetween val="midCat"/>
        <c:majorUnit val="1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851564385566401E-2"/>
          <c:y val="2.8879253343704499E-2"/>
          <c:w val="0.87223329781645598"/>
          <c:h val="0.83952527100163499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Y 1</c:v>
                </c:pt>
              </c:strCache>
            </c:strRef>
          </c:tx>
          <c:spPr>
            <a:ln w="47625">
              <a:noFill/>
            </a:ln>
          </c:spPr>
          <c:xVal>
            <c:numRef>
              <c:f>Feuil1!$A$2:$A$4</c:f>
              <c:numCache>
                <c:formatCode>General</c:formatCode>
                <c:ptCount val="3"/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2">
                  <c:v>0.8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6A9E-F346-B84C-933E014D72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8713136"/>
        <c:axId val="388711960"/>
      </c:scatterChart>
      <c:valAx>
        <c:axId val="388713136"/>
        <c:scaling>
          <c:orientation val="minMax"/>
          <c:max val="27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88711960"/>
        <c:crosses val="autoZero"/>
        <c:crossBetween val="midCat"/>
        <c:majorUnit val="3"/>
      </c:valAx>
      <c:valAx>
        <c:axId val="38871196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>
                    <a:lumMod val="50000"/>
                  </a:schemeClr>
                </a:solidFill>
              </a:defRPr>
            </a:pPr>
            <a:endParaRPr lang="fr-FR"/>
          </a:p>
        </c:txPr>
        <c:crossAx val="388713136"/>
        <c:crosses val="autoZero"/>
        <c:crossBetween val="midCat"/>
        <c:majorUnit val="20"/>
      </c:valAx>
    </c:plotArea>
    <c:plotVisOnly val="1"/>
    <c:dispBlanksAs val="gap"/>
    <c:showDLblsOverMax val="0"/>
  </c:chart>
  <c:txPr>
    <a:bodyPr/>
    <a:lstStyle/>
    <a:p>
      <a:pPr>
        <a:defRPr sz="9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fr-F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FF7F4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</c:f>
              <c:strCache>
                <c:ptCount val="1"/>
                <c:pt idx="0">
                  <c:v>Catégorie 1</c:v>
                </c:pt>
              </c:strCache>
            </c:strRef>
          </c:cat>
          <c:val>
            <c:numRef>
              <c:f>Feuil1!$B$2</c:f>
              <c:numCache>
                <c:formatCode>0.0%</c:formatCode>
                <c:ptCount val="1"/>
                <c:pt idx="0">
                  <c:v>0.64800000000000002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DFE-0943-8FA9-F2C63D8BDB7B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00508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5086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2DFE-0943-8FA9-F2C63D8BDB7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</c:f>
              <c:strCache>
                <c:ptCount val="1"/>
                <c:pt idx="0">
                  <c:v>Catégorie 1</c:v>
                </c:pt>
              </c:strCache>
            </c:strRef>
          </c:cat>
          <c:val>
            <c:numRef>
              <c:f>Feuil1!$C$2</c:f>
              <c:numCache>
                <c:formatCode>0.0%</c:formatCode>
                <c:ptCount val="1"/>
                <c:pt idx="0">
                  <c:v>0.51200000000000001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2DFE-0943-8FA9-F2C63D8BDB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7"/>
        <c:overlap val="-58"/>
        <c:axId val="388712352"/>
        <c:axId val="388718232"/>
      </c:barChart>
      <c:catAx>
        <c:axId val="3887123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88718232"/>
        <c:crosses val="autoZero"/>
        <c:auto val="1"/>
        <c:lblAlgn val="ctr"/>
        <c:lblOffset val="100"/>
        <c:noMultiLvlLbl val="0"/>
      </c:catAx>
      <c:valAx>
        <c:axId val="388718232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388712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Pembro + CT</c:v>
                </c:pt>
              </c:strCache>
            </c:strRef>
          </c:tx>
          <c:spPr>
            <a:solidFill>
              <a:srgbClr val="FF7F4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FF7F4D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Feuil1!$A$2:$A$5</c:f>
              <c:strCache>
                <c:ptCount val="4"/>
                <c:pt idx="0">
                  <c:v>RCB-0</c:v>
                </c:pt>
                <c:pt idx="1">
                  <c:v>RCB-1</c:v>
                </c:pt>
                <c:pt idx="2">
                  <c:v>RCB-2</c:v>
                </c:pt>
                <c:pt idx="3">
                  <c:v>RCB-3</c:v>
                </c:pt>
              </c:strCache>
            </c:strRef>
          </c:cat>
          <c:val>
            <c:numRef>
              <c:f>Feuil1!$B$2:$B$5</c:f>
              <c:numCache>
                <c:formatCode>0.00%</c:formatCode>
                <c:ptCount val="4"/>
                <c:pt idx="0">
                  <c:v>0.63400000000000001</c:v>
                </c:pt>
                <c:pt idx="1">
                  <c:v>8.7999999999999995E-2</c:v>
                </c:pt>
                <c:pt idx="2">
                  <c:v>0.185</c:v>
                </c:pt>
                <c:pt idx="3">
                  <c:v>5.0999999999999997E-2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C72-D445-B79A-B44B33BCB7A8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Placebo + CT</c:v>
                </c:pt>
              </c:strCache>
            </c:strRef>
          </c:tx>
          <c:spPr>
            <a:solidFill>
              <a:srgbClr val="00508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005086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Feuil1!$A$2:$A$5</c:f>
              <c:strCache>
                <c:ptCount val="4"/>
                <c:pt idx="0">
                  <c:v>RCB-0</c:v>
                </c:pt>
                <c:pt idx="1">
                  <c:v>RCB-1</c:v>
                </c:pt>
                <c:pt idx="2">
                  <c:v>RCB-2</c:v>
                </c:pt>
                <c:pt idx="3">
                  <c:v>RCB-3</c:v>
                </c:pt>
              </c:strCache>
            </c:strRef>
          </c:cat>
          <c:val>
            <c:numRef>
              <c:f>Feuil1!$C$2:$C$5</c:f>
              <c:numCache>
                <c:formatCode>0.00%</c:formatCode>
                <c:ptCount val="4"/>
                <c:pt idx="0">
                  <c:v>0.56200000000000006</c:v>
                </c:pt>
                <c:pt idx="1">
                  <c:v>0.115</c:v>
                </c:pt>
                <c:pt idx="2">
                  <c:v>0.20300000000000001</c:v>
                </c:pt>
                <c:pt idx="3">
                  <c:v>6.7000000000000004E-2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C72-D445-B79A-B44B33BCB7A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389362920"/>
        <c:axId val="393166968"/>
      </c:barChart>
      <c:catAx>
        <c:axId val="389362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F7F7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393166968"/>
        <c:crosses val="autoZero"/>
        <c:auto val="1"/>
        <c:lblAlgn val="ctr"/>
        <c:lblOffset val="100"/>
        <c:noMultiLvlLbl val="0"/>
      </c:catAx>
      <c:valAx>
        <c:axId val="393166968"/>
        <c:scaling>
          <c:orientation val="minMax"/>
          <c:max val="1"/>
        </c:scaling>
        <c:delete val="0"/>
        <c:axPos val="l"/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389362920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legend>
      <c:legendPos val="b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FF7F4D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005086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</c:legendEntry>
      <c:layout>
        <c:manualLayout>
          <c:xMode val="edge"/>
          <c:yMode val="edge"/>
          <c:x val="0.12505689925199251"/>
          <c:y val="1.2972802311760713E-2"/>
          <c:w val="0.54015450774190132"/>
          <c:h val="5.753526889846818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accent6"/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FF7F4D"/>
            </a:solidFill>
            <a:ln>
              <a:noFill/>
            </a:ln>
            <a:effectLst/>
          </c:spPr>
          <c:invertIfNegative val="0"/>
          <c:cat>
            <c:strRef>
              <c:f>Feuil1!$A$2</c:f>
              <c:strCache>
                <c:ptCount val="1"/>
                <c:pt idx="0">
                  <c:v>Catégorie 1</c:v>
                </c:pt>
              </c:strCache>
            </c:strRef>
          </c:cat>
          <c:val>
            <c:numRef>
              <c:f>Feuil1!$B$2</c:f>
              <c:numCache>
                <c:formatCode>General</c:formatCode>
                <c:ptCount val="1"/>
                <c:pt idx="0">
                  <c:v>45.3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8A2-8942-86E1-021200D260EC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005086"/>
            </a:solidFill>
            <a:ln>
              <a:noFill/>
            </a:ln>
            <a:effectLst/>
          </c:spPr>
          <c:invertIfNegative val="0"/>
          <c:cat>
            <c:strRef>
              <c:f>Feuil1!$A$2</c:f>
              <c:strCache>
                <c:ptCount val="1"/>
                <c:pt idx="0">
                  <c:v>Catégorie 1</c:v>
                </c:pt>
              </c:strCache>
            </c:strRef>
          </c:cat>
          <c:val>
            <c:numRef>
              <c:f>Feuil1!$C$2</c:f>
              <c:numCache>
                <c:formatCode>General</c:formatCode>
                <c:ptCount val="1"/>
                <c:pt idx="0">
                  <c:v>30.3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8A2-8942-86E1-021200D26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3"/>
        <c:overlap val="-80"/>
        <c:axId val="393168536"/>
        <c:axId val="393172848"/>
      </c:barChart>
      <c:catAx>
        <c:axId val="3931685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93172848"/>
        <c:crosses val="autoZero"/>
        <c:auto val="1"/>
        <c:lblAlgn val="ctr"/>
        <c:lblOffset val="100"/>
        <c:noMultiLvlLbl val="0"/>
      </c:catAx>
      <c:valAx>
        <c:axId val="3931728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93168536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6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4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288D833-9030-4143-AA10-D7FF0B3F4B19}" type="doc">
      <dgm:prSet loTypeId="urn:microsoft.com/office/officeart/2005/8/layout/matrix3" loCatId="matrix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fr-FR"/>
        </a:p>
      </dgm:t>
    </dgm:pt>
    <dgm:pt modelId="{85E9C5C1-4D78-4213-84A8-7F2DCC86B52A}">
      <dgm:prSet phldrT="[Texte]"/>
      <dgm:spPr>
        <a:solidFill>
          <a:schemeClr val="bg2"/>
        </a:solidFill>
        <a:effectLst>
          <a:outerShdw blurRad="50800" dist="38100" dir="13500000" algn="br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fr-FR" dirty="0"/>
            <a:t>Prolonger la survie</a:t>
          </a:r>
        </a:p>
      </dgm:t>
    </dgm:pt>
    <dgm:pt modelId="{7416D5DA-5696-4087-8DC3-037830C8A75D}" type="parTrans" cxnId="{C427706C-B1D4-4DC5-BC16-162C9AF05A33}">
      <dgm:prSet/>
      <dgm:spPr/>
      <dgm:t>
        <a:bodyPr/>
        <a:lstStyle/>
        <a:p>
          <a:endParaRPr lang="fr-FR"/>
        </a:p>
      </dgm:t>
    </dgm:pt>
    <dgm:pt modelId="{3BD6963B-A820-4FE4-B220-E2660368B40C}" type="sibTrans" cxnId="{C427706C-B1D4-4DC5-BC16-162C9AF05A33}">
      <dgm:prSet/>
      <dgm:spPr/>
      <dgm:t>
        <a:bodyPr/>
        <a:lstStyle/>
        <a:p>
          <a:endParaRPr lang="fr-FR"/>
        </a:p>
      </dgm:t>
    </dgm:pt>
    <dgm:pt modelId="{53D805ED-2913-4A13-B9FB-0FDEDF6B2502}">
      <dgm:prSet phldrT="[Texte]"/>
      <dgm:spPr>
        <a:solidFill>
          <a:srgbClr val="005086"/>
        </a:solidFill>
        <a:effectLst>
          <a:outerShdw blurRad="50800" dist="38100" dir="13500000" algn="br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fr-FR" dirty="0"/>
            <a:t>Contrôle des symptômes</a:t>
          </a:r>
        </a:p>
      </dgm:t>
    </dgm:pt>
    <dgm:pt modelId="{A14BE836-0A04-475A-9111-D39A685F424F}" type="parTrans" cxnId="{F4297424-1EDF-4DAE-8120-ABCFDBD5891F}">
      <dgm:prSet/>
      <dgm:spPr/>
      <dgm:t>
        <a:bodyPr/>
        <a:lstStyle/>
        <a:p>
          <a:endParaRPr lang="fr-FR"/>
        </a:p>
      </dgm:t>
    </dgm:pt>
    <dgm:pt modelId="{0E9BBEBB-0D0F-4818-A720-D63D0091EB34}" type="sibTrans" cxnId="{F4297424-1EDF-4DAE-8120-ABCFDBD5891F}">
      <dgm:prSet/>
      <dgm:spPr/>
      <dgm:t>
        <a:bodyPr/>
        <a:lstStyle/>
        <a:p>
          <a:endParaRPr lang="fr-FR"/>
        </a:p>
      </dgm:t>
    </dgm:pt>
    <dgm:pt modelId="{BA0FF520-20A9-4196-B822-A78E507B2B9D}">
      <dgm:prSet phldrT="[Texte]"/>
      <dgm:spPr>
        <a:solidFill>
          <a:srgbClr val="002C4C"/>
        </a:solidFill>
        <a:effectLst>
          <a:outerShdw blurRad="50800" dist="38100" dir="13500000" algn="br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fr-FR" dirty="0"/>
            <a:t>Minimiser les toxicités</a:t>
          </a:r>
        </a:p>
      </dgm:t>
    </dgm:pt>
    <dgm:pt modelId="{4253C3DB-26DD-4174-80F7-5161C8E06A7C}" type="parTrans" cxnId="{5CD44866-1094-41EE-B81D-E9E3189040AE}">
      <dgm:prSet/>
      <dgm:spPr/>
      <dgm:t>
        <a:bodyPr/>
        <a:lstStyle/>
        <a:p>
          <a:endParaRPr lang="fr-FR"/>
        </a:p>
      </dgm:t>
    </dgm:pt>
    <dgm:pt modelId="{85BB6B13-1D27-44D7-9CAD-823D10F9D50F}" type="sibTrans" cxnId="{5CD44866-1094-41EE-B81D-E9E3189040AE}">
      <dgm:prSet/>
      <dgm:spPr/>
      <dgm:t>
        <a:bodyPr/>
        <a:lstStyle/>
        <a:p>
          <a:endParaRPr lang="fr-FR"/>
        </a:p>
      </dgm:t>
    </dgm:pt>
    <dgm:pt modelId="{2CFB639C-B21C-4414-9BDB-5A541E92491A}">
      <dgm:prSet phldrT="[Texte]"/>
      <dgm:spPr>
        <a:solidFill>
          <a:srgbClr val="CA5E34"/>
        </a:solidFill>
        <a:effectLst>
          <a:outerShdw blurRad="50800" dist="38100" dir="13500000" algn="br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fr-FR" dirty="0"/>
            <a:t>Qualité de vie</a:t>
          </a:r>
        </a:p>
      </dgm:t>
    </dgm:pt>
    <dgm:pt modelId="{8EA7BA54-F8D9-46A4-B5CD-C0BE70108394}" type="parTrans" cxnId="{5AF4D5CE-8C27-4526-91C0-8A3AA47E8D8C}">
      <dgm:prSet/>
      <dgm:spPr/>
      <dgm:t>
        <a:bodyPr/>
        <a:lstStyle/>
        <a:p>
          <a:endParaRPr lang="fr-FR"/>
        </a:p>
      </dgm:t>
    </dgm:pt>
    <dgm:pt modelId="{0E45369A-F7D7-49EA-B4EC-51CB1CECD5F0}" type="sibTrans" cxnId="{5AF4D5CE-8C27-4526-91C0-8A3AA47E8D8C}">
      <dgm:prSet/>
      <dgm:spPr/>
      <dgm:t>
        <a:bodyPr/>
        <a:lstStyle/>
        <a:p>
          <a:endParaRPr lang="fr-FR"/>
        </a:p>
      </dgm:t>
    </dgm:pt>
    <dgm:pt modelId="{7293D4B5-9E51-4A70-A7DD-CA310803F590}" type="pres">
      <dgm:prSet presAssocID="{1288D833-9030-4143-AA10-D7FF0B3F4B19}" presName="matrix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7B0CBBBB-1AAA-47AD-AF95-55186AA15291}" type="pres">
      <dgm:prSet presAssocID="{1288D833-9030-4143-AA10-D7FF0B3F4B19}" presName="diamond" presStyleLbl="bgShp" presStyleIdx="0" presStyleCnt="1"/>
      <dgm:spPr/>
    </dgm:pt>
    <dgm:pt modelId="{89E89DF1-AAA6-4105-9C0A-ACAC389C3CA7}" type="pres">
      <dgm:prSet presAssocID="{1288D833-9030-4143-AA10-D7FF0B3F4B19}" presName="quad1" presStyleLbl="node1" presStyleIdx="0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F30E3CB6-B1FA-4FE4-B4A2-99586AD6385E}" type="pres">
      <dgm:prSet presAssocID="{1288D833-9030-4143-AA10-D7FF0B3F4B19}" presName="quad2" presStyleLbl="node1" presStyleIdx="1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C4751C69-07A4-40F2-97F0-6F5592D41487}" type="pres">
      <dgm:prSet presAssocID="{1288D833-9030-4143-AA10-D7FF0B3F4B19}" presName="quad3" presStyleLbl="node1" presStyleIdx="2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1D9B6DF1-A87E-4FF9-B36A-06ABC4074CC8}" type="pres">
      <dgm:prSet presAssocID="{1288D833-9030-4143-AA10-D7FF0B3F4B19}" presName="quad4" presStyleLbl="node1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EE98AF3-76BB-4F59-8C3F-5E1A0E22FC03}" type="presOf" srcId="{53D805ED-2913-4A13-B9FB-0FDEDF6B2502}" destId="{F30E3CB6-B1FA-4FE4-B4A2-99586AD6385E}" srcOrd="0" destOrd="0" presId="urn:microsoft.com/office/officeart/2005/8/layout/matrix3"/>
    <dgm:cxn modelId="{C427706C-B1D4-4DC5-BC16-162C9AF05A33}" srcId="{1288D833-9030-4143-AA10-D7FF0B3F4B19}" destId="{85E9C5C1-4D78-4213-84A8-7F2DCC86B52A}" srcOrd="0" destOrd="0" parTransId="{7416D5DA-5696-4087-8DC3-037830C8A75D}" sibTransId="{3BD6963B-A820-4FE4-B220-E2660368B40C}"/>
    <dgm:cxn modelId="{885C68B1-A0A9-464E-B0CE-918709ED1DC5}" type="presOf" srcId="{85E9C5C1-4D78-4213-84A8-7F2DCC86B52A}" destId="{89E89DF1-AAA6-4105-9C0A-ACAC389C3CA7}" srcOrd="0" destOrd="0" presId="urn:microsoft.com/office/officeart/2005/8/layout/matrix3"/>
    <dgm:cxn modelId="{5CD44866-1094-41EE-B81D-E9E3189040AE}" srcId="{1288D833-9030-4143-AA10-D7FF0B3F4B19}" destId="{BA0FF520-20A9-4196-B822-A78E507B2B9D}" srcOrd="2" destOrd="0" parTransId="{4253C3DB-26DD-4174-80F7-5161C8E06A7C}" sibTransId="{85BB6B13-1D27-44D7-9CAD-823D10F9D50F}"/>
    <dgm:cxn modelId="{C44F874C-4542-49CC-8A41-0F27E90AB369}" type="presOf" srcId="{2CFB639C-B21C-4414-9BDB-5A541E92491A}" destId="{1D9B6DF1-A87E-4FF9-B36A-06ABC4074CC8}" srcOrd="0" destOrd="0" presId="urn:microsoft.com/office/officeart/2005/8/layout/matrix3"/>
    <dgm:cxn modelId="{37C92DD2-F9ED-434B-8C20-BDC952BB3526}" type="presOf" srcId="{BA0FF520-20A9-4196-B822-A78E507B2B9D}" destId="{C4751C69-07A4-40F2-97F0-6F5592D41487}" srcOrd="0" destOrd="0" presId="urn:microsoft.com/office/officeart/2005/8/layout/matrix3"/>
    <dgm:cxn modelId="{5AF4D5CE-8C27-4526-91C0-8A3AA47E8D8C}" srcId="{1288D833-9030-4143-AA10-D7FF0B3F4B19}" destId="{2CFB639C-B21C-4414-9BDB-5A541E92491A}" srcOrd="3" destOrd="0" parTransId="{8EA7BA54-F8D9-46A4-B5CD-C0BE70108394}" sibTransId="{0E45369A-F7D7-49EA-B4EC-51CB1CECD5F0}"/>
    <dgm:cxn modelId="{F4297424-1EDF-4DAE-8120-ABCFDBD5891F}" srcId="{1288D833-9030-4143-AA10-D7FF0B3F4B19}" destId="{53D805ED-2913-4A13-B9FB-0FDEDF6B2502}" srcOrd="1" destOrd="0" parTransId="{A14BE836-0A04-475A-9111-D39A685F424F}" sibTransId="{0E9BBEBB-0D0F-4818-A720-D63D0091EB34}"/>
    <dgm:cxn modelId="{4BF7CE89-1D74-479E-86B8-88431DD5E071}" type="presOf" srcId="{1288D833-9030-4143-AA10-D7FF0B3F4B19}" destId="{7293D4B5-9E51-4A70-A7DD-CA310803F590}" srcOrd="0" destOrd="0" presId="urn:microsoft.com/office/officeart/2005/8/layout/matrix3"/>
    <dgm:cxn modelId="{21B63D43-23EA-46B6-98EB-12147BAF7723}" type="presParOf" srcId="{7293D4B5-9E51-4A70-A7DD-CA310803F590}" destId="{7B0CBBBB-1AAA-47AD-AF95-55186AA15291}" srcOrd="0" destOrd="0" presId="urn:microsoft.com/office/officeart/2005/8/layout/matrix3"/>
    <dgm:cxn modelId="{F2D7DEB5-F4D8-447F-87F4-13A2E8FD3696}" type="presParOf" srcId="{7293D4B5-9E51-4A70-A7DD-CA310803F590}" destId="{89E89DF1-AAA6-4105-9C0A-ACAC389C3CA7}" srcOrd="1" destOrd="0" presId="urn:microsoft.com/office/officeart/2005/8/layout/matrix3"/>
    <dgm:cxn modelId="{20A98D20-3037-4157-9A4B-DE83935B902F}" type="presParOf" srcId="{7293D4B5-9E51-4A70-A7DD-CA310803F590}" destId="{F30E3CB6-B1FA-4FE4-B4A2-99586AD6385E}" srcOrd="2" destOrd="0" presId="urn:microsoft.com/office/officeart/2005/8/layout/matrix3"/>
    <dgm:cxn modelId="{FDD6BE43-A52A-4CB5-8C3C-AD3829B5F2A8}" type="presParOf" srcId="{7293D4B5-9E51-4A70-A7DD-CA310803F590}" destId="{C4751C69-07A4-40F2-97F0-6F5592D41487}" srcOrd="3" destOrd="0" presId="urn:microsoft.com/office/officeart/2005/8/layout/matrix3"/>
    <dgm:cxn modelId="{A810B062-C6C2-4371-B749-918C0471FB8F}" type="presParOf" srcId="{7293D4B5-9E51-4A70-A7DD-CA310803F590}" destId="{1D9B6DF1-A87E-4FF9-B36A-06ABC4074CC8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B0CBBBB-1AAA-47AD-AF95-55186AA15291}">
      <dsp:nvSpPr>
        <dsp:cNvPr id="0" name=""/>
        <dsp:cNvSpPr/>
      </dsp:nvSpPr>
      <dsp:spPr>
        <a:xfrm>
          <a:off x="1270453" y="0"/>
          <a:ext cx="5142216" cy="5142216"/>
        </a:xfrm>
        <a:prstGeom prst="diamond">
          <a:avLst/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9E89DF1-AAA6-4105-9C0A-ACAC389C3CA7}">
      <dsp:nvSpPr>
        <dsp:cNvPr id="0" name=""/>
        <dsp:cNvSpPr/>
      </dsp:nvSpPr>
      <dsp:spPr>
        <a:xfrm>
          <a:off x="1758963" y="488510"/>
          <a:ext cx="2005464" cy="2005464"/>
        </a:xfrm>
        <a:prstGeom prst="roundRect">
          <a:avLst/>
        </a:prstGeom>
        <a:solidFill>
          <a:schemeClr val="bg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>
          <a:outerShdw blurRad="50800" dist="38100" dir="13500000" algn="br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300" kern="1200" dirty="0"/>
            <a:t>Prolonger la survie</a:t>
          </a:r>
        </a:p>
      </dsp:txBody>
      <dsp:txXfrm>
        <a:off x="1856862" y="586409"/>
        <a:ext cx="1809666" cy="1809666"/>
      </dsp:txXfrm>
    </dsp:sp>
    <dsp:sp modelId="{F30E3CB6-B1FA-4FE4-B4A2-99586AD6385E}">
      <dsp:nvSpPr>
        <dsp:cNvPr id="0" name=""/>
        <dsp:cNvSpPr/>
      </dsp:nvSpPr>
      <dsp:spPr>
        <a:xfrm>
          <a:off x="3918694" y="488510"/>
          <a:ext cx="2005464" cy="2005464"/>
        </a:xfrm>
        <a:prstGeom prst="roundRect">
          <a:avLst/>
        </a:prstGeom>
        <a:solidFill>
          <a:srgbClr val="005086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>
          <a:outerShdw blurRad="50800" dist="38100" dir="13500000" algn="br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300" kern="1200" dirty="0"/>
            <a:t>Contrôle des symptômes</a:t>
          </a:r>
        </a:p>
      </dsp:txBody>
      <dsp:txXfrm>
        <a:off x="4016593" y="586409"/>
        <a:ext cx="1809666" cy="1809666"/>
      </dsp:txXfrm>
    </dsp:sp>
    <dsp:sp modelId="{C4751C69-07A4-40F2-97F0-6F5592D41487}">
      <dsp:nvSpPr>
        <dsp:cNvPr id="0" name=""/>
        <dsp:cNvSpPr/>
      </dsp:nvSpPr>
      <dsp:spPr>
        <a:xfrm>
          <a:off x="1758963" y="2648241"/>
          <a:ext cx="2005464" cy="2005464"/>
        </a:xfrm>
        <a:prstGeom prst="roundRect">
          <a:avLst/>
        </a:prstGeom>
        <a:solidFill>
          <a:srgbClr val="002C4C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>
          <a:outerShdw blurRad="50800" dist="38100" dir="13500000" algn="br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300" kern="1200" dirty="0"/>
            <a:t>Minimiser les toxicités</a:t>
          </a:r>
        </a:p>
      </dsp:txBody>
      <dsp:txXfrm>
        <a:off x="1856862" y="2746140"/>
        <a:ext cx="1809666" cy="1809666"/>
      </dsp:txXfrm>
    </dsp:sp>
    <dsp:sp modelId="{1D9B6DF1-A87E-4FF9-B36A-06ABC4074CC8}">
      <dsp:nvSpPr>
        <dsp:cNvPr id="0" name=""/>
        <dsp:cNvSpPr/>
      </dsp:nvSpPr>
      <dsp:spPr>
        <a:xfrm>
          <a:off x="3918694" y="2648241"/>
          <a:ext cx="2005464" cy="2005464"/>
        </a:xfrm>
        <a:prstGeom prst="roundRect">
          <a:avLst/>
        </a:prstGeom>
        <a:solidFill>
          <a:srgbClr val="CA5E34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>
          <a:outerShdw blurRad="50800" dist="38100" dir="13500000" algn="br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300" kern="1200" dirty="0"/>
            <a:t>Qualité de vie</a:t>
          </a:r>
        </a:p>
      </dsp:txBody>
      <dsp:txXfrm>
        <a:off x="4016593" y="2746140"/>
        <a:ext cx="1809666" cy="180966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0.09604</cdr:x>
      <cdr:y>0.032</cdr:y>
    </cdr:from>
    <cdr:to>
      <cdr:x>0.96241</cdr:x>
      <cdr:y>0.68583</cdr:y>
    </cdr:to>
    <cdr:sp macro="" textlink="">
      <cdr:nvSpPr>
        <cdr:cNvPr id="2" name="Forme libre : forme 1">
          <a:extLst xmlns:a="http://schemas.openxmlformats.org/drawingml/2006/main">
            <a:ext uri="{FF2B5EF4-FFF2-40B4-BE49-F238E27FC236}">
              <a16:creationId xmlns:a16="http://schemas.microsoft.com/office/drawing/2014/main" xmlns="" id="{D492EDAB-D7F2-851D-3668-F2AE12F29B76}"/>
            </a:ext>
          </a:extLst>
        </cdr:cNvPr>
        <cdr:cNvSpPr/>
      </cdr:nvSpPr>
      <cdr:spPr>
        <a:xfrm xmlns:a="http://schemas.openxmlformats.org/drawingml/2006/main">
          <a:off x="440513" y="81642"/>
          <a:ext cx="3974020" cy="1667909"/>
        </a:xfrm>
        <a:custGeom xmlns:a="http://schemas.openxmlformats.org/drawingml/2006/main">
          <a:avLst/>
          <a:gdLst>
            <a:gd name="connsiteX0" fmla="*/ 0 w 3974020"/>
            <a:gd name="connsiteY0" fmla="*/ 0 h 1667909"/>
            <a:gd name="connsiteX1" fmla="*/ 230611 w 3974020"/>
            <a:gd name="connsiteY1" fmla="*/ 0 h 1667909"/>
            <a:gd name="connsiteX2" fmla="*/ 294968 w 3974020"/>
            <a:gd name="connsiteY2" fmla="*/ 128713 h 1667909"/>
            <a:gd name="connsiteX3" fmla="*/ 514853 w 3974020"/>
            <a:gd name="connsiteY3" fmla="*/ 128713 h 1667909"/>
            <a:gd name="connsiteX4" fmla="*/ 514853 w 3974020"/>
            <a:gd name="connsiteY4" fmla="*/ 166255 h 1667909"/>
            <a:gd name="connsiteX5" fmla="*/ 675744 w 3974020"/>
            <a:gd name="connsiteY5" fmla="*/ 166255 h 1667909"/>
            <a:gd name="connsiteX6" fmla="*/ 675744 w 3974020"/>
            <a:gd name="connsiteY6" fmla="*/ 198433 h 1667909"/>
            <a:gd name="connsiteX7" fmla="*/ 868814 w 3974020"/>
            <a:gd name="connsiteY7" fmla="*/ 198433 h 1667909"/>
            <a:gd name="connsiteX8" fmla="*/ 868814 w 3974020"/>
            <a:gd name="connsiteY8" fmla="*/ 230611 h 1667909"/>
            <a:gd name="connsiteX9" fmla="*/ 933171 w 3974020"/>
            <a:gd name="connsiteY9" fmla="*/ 230611 h 1667909"/>
            <a:gd name="connsiteX10" fmla="*/ 933171 w 3974020"/>
            <a:gd name="connsiteY10" fmla="*/ 278879 h 1667909"/>
            <a:gd name="connsiteX11" fmla="*/ 1142329 w 3974020"/>
            <a:gd name="connsiteY11" fmla="*/ 278879 h 1667909"/>
            <a:gd name="connsiteX12" fmla="*/ 1206686 w 3974020"/>
            <a:gd name="connsiteY12" fmla="*/ 391503 h 1667909"/>
            <a:gd name="connsiteX13" fmla="*/ 1212049 w 3974020"/>
            <a:gd name="connsiteY13" fmla="*/ 429044 h 1667909"/>
            <a:gd name="connsiteX14" fmla="*/ 1330036 w 3974020"/>
            <a:gd name="connsiteY14" fmla="*/ 429044 h 1667909"/>
            <a:gd name="connsiteX15" fmla="*/ 1330036 w 3974020"/>
            <a:gd name="connsiteY15" fmla="*/ 471949 h 1667909"/>
            <a:gd name="connsiteX16" fmla="*/ 1442660 w 3974020"/>
            <a:gd name="connsiteY16" fmla="*/ 471949 h 1667909"/>
            <a:gd name="connsiteX17" fmla="*/ 1442660 w 3974020"/>
            <a:gd name="connsiteY17" fmla="*/ 530942 h 1667909"/>
            <a:gd name="connsiteX18" fmla="*/ 1603552 w 3974020"/>
            <a:gd name="connsiteY18" fmla="*/ 530942 h 1667909"/>
            <a:gd name="connsiteX19" fmla="*/ 1603552 w 3974020"/>
            <a:gd name="connsiteY19" fmla="*/ 579210 h 1667909"/>
            <a:gd name="connsiteX20" fmla="*/ 1721539 w 3974020"/>
            <a:gd name="connsiteY20" fmla="*/ 579210 h 1667909"/>
            <a:gd name="connsiteX21" fmla="*/ 1753717 w 3974020"/>
            <a:gd name="connsiteY21" fmla="*/ 659655 h 1667909"/>
            <a:gd name="connsiteX22" fmla="*/ 2166672 w 3974020"/>
            <a:gd name="connsiteY22" fmla="*/ 659655 h 1667909"/>
            <a:gd name="connsiteX23" fmla="*/ 2166672 w 3974020"/>
            <a:gd name="connsiteY23" fmla="*/ 734738 h 1667909"/>
            <a:gd name="connsiteX24" fmla="*/ 2316837 w 3974020"/>
            <a:gd name="connsiteY24" fmla="*/ 734738 h 1667909"/>
            <a:gd name="connsiteX25" fmla="*/ 2316837 w 3974020"/>
            <a:gd name="connsiteY25" fmla="*/ 804458 h 1667909"/>
            <a:gd name="connsiteX26" fmla="*/ 2365105 w 3974020"/>
            <a:gd name="connsiteY26" fmla="*/ 804458 h 1667909"/>
            <a:gd name="connsiteX27" fmla="*/ 2365105 w 3974020"/>
            <a:gd name="connsiteY27" fmla="*/ 847362 h 1667909"/>
            <a:gd name="connsiteX28" fmla="*/ 2424098 w 3974020"/>
            <a:gd name="connsiteY28" fmla="*/ 847362 h 1667909"/>
            <a:gd name="connsiteX29" fmla="*/ 2424098 w 3974020"/>
            <a:gd name="connsiteY29" fmla="*/ 922445 h 1667909"/>
            <a:gd name="connsiteX30" fmla="*/ 2504544 w 3974020"/>
            <a:gd name="connsiteY30" fmla="*/ 922445 h 1667909"/>
            <a:gd name="connsiteX31" fmla="*/ 2504544 w 3974020"/>
            <a:gd name="connsiteY31" fmla="*/ 976075 h 1667909"/>
            <a:gd name="connsiteX32" fmla="*/ 2756607 w 3974020"/>
            <a:gd name="connsiteY32" fmla="*/ 976075 h 1667909"/>
            <a:gd name="connsiteX33" fmla="*/ 2756607 w 3974020"/>
            <a:gd name="connsiteY33" fmla="*/ 1051158 h 1667909"/>
            <a:gd name="connsiteX34" fmla="*/ 2901410 w 3974020"/>
            <a:gd name="connsiteY34" fmla="*/ 1051158 h 1667909"/>
            <a:gd name="connsiteX35" fmla="*/ 2901410 w 3974020"/>
            <a:gd name="connsiteY35" fmla="*/ 1110152 h 1667909"/>
            <a:gd name="connsiteX36" fmla="*/ 2944314 w 3974020"/>
            <a:gd name="connsiteY36" fmla="*/ 1110152 h 1667909"/>
            <a:gd name="connsiteX37" fmla="*/ 2944314 w 3974020"/>
            <a:gd name="connsiteY37" fmla="*/ 1190597 h 1667909"/>
            <a:gd name="connsiteX38" fmla="*/ 3974020 w 3974020"/>
            <a:gd name="connsiteY38" fmla="*/ 1190597 h 1667909"/>
            <a:gd name="connsiteX39" fmla="*/ 3974020 w 3974020"/>
            <a:gd name="connsiteY39" fmla="*/ 1667909 h 1667909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  <a:cxn ang="0">
              <a:pos x="connsiteX3" y="connsiteY3"/>
            </a:cxn>
            <a:cxn ang="0">
              <a:pos x="connsiteX4" y="connsiteY4"/>
            </a:cxn>
            <a:cxn ang="0">
              <a:pos x="connsiteX5" y="connsiteY5"/>
            </a:cxn>
            <a:cxn ang="0">
              <a:pos x="connsiteX6" y="connsiteY6"/>
            </a:cxn>
            <a:cxn ang="0">
              <a:pos x="connsiteX7" y="connsiteY7"/>
            </a:cxn>
            <a:cxn ang="0">
              <a:pos x="connsiteX8" y="connsiteY8"/>
            </a:cxn>
            <a:cxn ang="0">
              <a:pos x="connsiteX9" y="connsiteY9"/>
            </a:cxn>
            <a:cxn ang="0">
              <a:pos x="connsiteX10" y="connsiteY10"/>
            </a:cxn>
            <a:cxn ang="0">
              <a:pos x="connsiteX11" y="connsiteY11"/>
            </a:cxn>
            <a:cxn ang="0">
              <a:pos x="connsiteX12" y="connsiteY12"/>
            </a:cxn>
            <a:cxn ang="0">
              <a:pos x="connsiteX13" y="connsiteY13"/>
            </a:cxn>
            <a:cxn ang="0">
              <a:pos x="connsiteX14" y="connsiteY14"/>
            </a:cxn>
            <a:cxn ang="0">
              <a:pos x="connsiteX15" y="connsiteY15"/>
            </a:cxn>
            <a:cxn ang="0">
              <a:pos x="connsiteX16" y="connsiteY16"/>
            </a:cxn>
            <a:cxn ang="0">
              <a:pos x="connsiteX17" y="connsiteY17"/>
            </a:cxn>
            <a:cxn ang="0">
              <a:pos x="connsiteX18" y="connsiteY18"/>
            </a:cxn>
            <a:cxn ang="0">
              <a:pos x="connsiteX19" y="connsiteY19"/>
            </a:cxn>
            <a:cxn ang="0">
              <a:pos x="connsiteX20" y="connsiteY20"/>
            </a:cxn>
            <a:cxn ang="0">
              <a:pos x="connsiteX21" y="connsiteY21"/>
            </a:cxn>
            <a:cxn ang="0">
              <a:pos x="connsiteX22" y="connsiteY22"/>
            </a:cxn>
            <a:cxn ang="0">
              <a:pos x="connsiteX23" y="connsiteY23"/>
            </a:cxn>
            <a:cxn ang="0">
              <a:pos x="connsiteX24" y="connsiteY24"/>
            </a:cxn>
            <a:cxn ang="0">
              <a:pos x="connsiteX25" y="connsiteY25"/>
            </a:cxn>
            <a:cxn ang="0">
              <a:pos x="connsiteX26" y="connsiteY26"/>
            </a:cxn>
            <a:cxn ang="0">
              <a:pos x="connsiteX27" y="connsiteY27"/>
            </a:cxn>
            <a:cxn ang="0">
              <a:pos x="connsiteX28" y="connsiteY28"/>
            </a:cxn>
            <a:cxn ang="0">
              <a:pos x="connsiteX29" y="connsiteY29"/>
            </a:cxn>
            <a:cxn ang="0">
              <a:pos x="connsiteX30" y="connsiteY30"/>
            </a:cxn>
            <a:cxn ang="0">
              <a:pos x="connsiteX31" y="connsiteY31"/>
            </a:cxn>
            <a:cxn ang="0">
              <a:pos x="connsiteX32" y="connsiteY32"/>
            </a:cxn>
            <a:cxn ang="0">
              <a:pos x="connsiteX33" y="connsiteY33"/>
            </a:cxn>
            <a:cxn ang="0">
              <a:pos x="connsiteX34" y="connsiteY34"/>
            </a:cxn>
            <a:cxn ang="0">
              <a:pos x="connsiteX35" y="connsiteY35"/>
            </a:cxn>
            <a:cxn ang="0">
              <a:pos x="connsiteX36" y="connsiteY36"/>
            </a:cxn>
            <a:cxn ang="0">
              <a:pos x="connsiteX37" y="connsiteY37"/>
            </a:cxn>
            <a:cxn ang="0">
              <a:pos x="connsiteX38" y="connsiteY38"/>
            </a:cxn>
            <a:cxn ang="0">
              <a:pos x="connsiteX39" y="connsiteY39"/>
            </a:cxn>
          </a:cxnLst>
          <a:rect l="l" t="t" r="r" b="b"/>
          <a:pathLst>
            <a:path w="3974020" h="1667909">
              <a:moveTo>
                <a:pt x="0" y="0"/>
              </a:moveTo>
              <a:lnTo>
                <a:pt x="230611" y="0"/>
              </a:lnTo>
              <a:lnTo>
                <a:pt x="294968" y="128713"/>
              </a:lnTo>
              <a:lnTo>
                <a:pt x="514853" y="128713"/>
              </a:lnTo>
              <a:lnTo>
                <a:pt x="514853" y="166255"/>
              </a:lnTo>
              <a:lnTo>
                <a:pt x="675744" y="166255"/>
              </a:lnTo>
              <a:lnTo>
                <a:pt x="675744" y="198433"/>
              </a:lnTo>
              <a:lnTo>
                <a:pt x="868814" y="198433"/>
              </a:lnTo>
              <a:lnTo>
                <a:pt x="868814" y="230611"/>
              </a:lnTo>
              <a:lnTo>
                <a:pt x="933171" y="230611"/>
              </a:lnTo>
              <a:lnTo>
                <a:pt x="933171" y="278879"/>
              </a:lnTo>
              <a:lnTo>
                <a:pt x="1142329" y="278879"/>
              </a:lnTo>
              <a:lnTo>
                <a:pt x="1206686" y="391503"/>
              </a:lnTo>
              <a:lnTo>
                <a:pt x="1212049" y="429044"/>
              </a:lnTo>
              <a:lnTo>
                <a:pt x="1330036" y="429044"/>
              </a:lnTo>
              <a:lnTo>
                <a:pt x="1330036" y="471949"/>
              </a:lnTo>
              <a:lnTo>
                <a:pt x="1442660" y="471949"/>
              </a:lnTo>
              <a:lnTo>
                <a:pt x="1442660" y="530942"/>
              </a:lnTo>
              <a:lnTo>
                <a:pt x="1603552" y="530942"/>
              </a:lnTo>
              <a:lnTo>
                <a:pt x="1603552" y="579210"/>
              </a:lnTo>
              <a:lnTo>
                <a:pt x="1721539" y="579210"/>
              </a:lnTo>
              <a:lnTo>
                <a:pt x="1753717" y="659655"/>
              </a:lnTo>
              <a:lnTo>
                <a:pt x="2166672" y="659655"/>
              </a:lnTo>
              <a:lnTo>
                <a:pt x="2166672" y="734738"/>
              </a:lnTo>
              <a:lnTo>
                <a:pt x="2316837" y="734738"/>
              </a:lnTo>
              <a:lnTo>
                <a:pt x="2316837" y="804458"/>
              </a:lnTo>
              <a:lnTo>
                <a:pt x="2365105" y="804458"/>
              </a:lnTo>
              <a:lnTo>
                <a:pt x="2365105" y="847362"/>
              </a:lnTo>
              <a:lnTo>
                <a:pt x="2424098" y="847362"/>
              </a:lnTo>
              <a:lnTo>
                <a:pt x="2424098" y="922445"/>
              </a:lnTo>
              <a:lnTo>
                <a:pt x="2504544" y="922445"/>
              </a:lnTo>
              <a:lnTo>
                <a:pt x="2504544" y="976075"/>
              </a:lnTo>
              <a:lnTo>
                <a:pt x="2756607" y="976075"/>
              </a:lnTo>
              <a:lnTo>
                <a:pt x="2756607" y="1051158"/>
              </a:lnTo>
              <a:lnTo>
                <a:pt x="2901410" y="1051158"/>
              </a:lnTo>
              <a:lnTo>
                <a:pt x="2901410" y="1110152"/>
              </a:lnTo>
              <a:lnTo>
                <a:pt x="2944314" y="1110152"/>
              </a:lnTo>
              <a:lnTo>
                <a:pt x="2944314" y="1190597"/>
              </a:lnTo>
              <a:lnTo>
                <a:pt x="3974020" y="1190597"/>
              </a:lnTo>
              <a:lnTo>
                <a:pt x="3974020" y="1667909"/>
              </a:lnTo>
            </a:path>
          </a:pathLst>
        </a:custGeom>
        <a:noFill xmlns:a="http://schemas.openxmlformats.org/drawingml/2006/main"/>
        <a:ln xmlns:a="http://schemas.openxmlformats.org/drawingml/2006/main" w="57150">
          <a:solidFill>
            <a:srgbClr val="FF7F4D"/>
          </a:solidFill>
        </a:ln>
      </cdr:spPr>
      <cdr:style>
        <a:lnRef xmlns:a="http://schemas.openxmlformats.org/drawingml/2006/main" idx="2">
          <a:schemeClr val="accent1">
            <a:shade val="15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fr-FR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>
            <a:extLst>
              <a:ext uri="{FF2B5EF4-FFF2-40B4-BE49-F238E27FC236}">
                <a16:creationId xmlns:a16="http://schemas.microsoft.com/office/drawing/2014/main" xmlns="" id="{B0ADE472-50A8-ADB1-5838-F883921C730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4435687" cy="356198"/>
          </a:xfrm>
          <a:prstGeom prst="rect">
            <a:avLst/>
          </a:prstGeom>
        </p:spPr>
        <p:txBody>
          <a:bodyPr vert="horz" lIns="99057" tIns="49528" rIns="99057" bIns="49528" rtlCol="0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xmlns="" id="{9706F004-DB8E-E6A7-2B04-331C9E6F225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798144" y="0"/>
            <a:ext cx="4435687" cy="356198"/>
          </a:xfrm>
          <a:prstGeom prst="rect">
            <a:avLst/>
          </a:prstGeom>
        </p:spPr>
        <p:txBody>
          <a:bodyPr vert="horz" lIns="99057" tIns="49528" rIns="99057" bIns="49528" rtlCol="0"/>
          <a:lstStyle>
            <a:lvl1pPr algn="r">
              <a:defRPr sz="1300"/>
            </a:lvl1pPr>
          </a:lstStyle>
          <a:p>
            <a:fld id="{E1F21754-189F-0347-B4A2-8F8DF92EFD96}" type="datetimeFigureOut">
              <a:rPr lang="fr-FR" smtClean="0"/>
              <a:t>12/02/2024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xmlns="" id="{4D2580A4-2A1C-F694-79F9-4605FECF103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6743103"/>
            <a:ext cx="4435687" cy="356197"/>
          </a:xfrm>
          <a:prstGeom prst="rect">
            <a:avLst/>
          </a:prstGeom>
        </p:spPr>
        <p:txBody>
          <a:bodyPr vert="horz" lIns="99057" tIns="49528" rIns="99057" bIns="49528" rtlCol="0" anchor="b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xmlns="" id="{D6194D33-C07B-D5D4-EBA8-FC29E4B16854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798144" y="6743103"/>
            <a:ext cx="4435687" cy="356197"/>
          </a:xfrm>
          <a:prstGeom prst="rect">
            <a:avLst/>
          </a:prstGeom>
        </p:spPr>
        <p:txBody>
          <a:bodyPr vert="horz" lIns="99057" tIns="49528" rIns="99057" bIns="49528" rtlCol="0" anchor="b"/>
          <a:lstStyle>
            <a:lvl1pPr algn="r">
              <a:defRPr sz="1300"/>
            </a:lvl1pPr>
          </a:lstStyle>
          <a:p>
            <a:fld id="{BB7F4BCE-B592-9A40-8898-E6D0EF86F5E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4685614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435687" cy="356198"/>
          </a:xfrm>
          <a:prstGeom prst="rect">
            <a:avLst/>
          </a:prstGeom>
        </p:spPr>
        <p:txBody>
          <a:bodyPr vert="horz" lIns="99057" tIns="49528" rIns="99057" bIns="49528" rtlCol="0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5798144" y="0"/>
            <a:ext cx="4435687" cy="356198"/>
          </a:xfrm>
          <a:prstGeom prst="rect">
            <a:avLst/>
          </a:prstGeom>
        </p:spPr>
        <p:txBody>
          <a:bodyPr vert="horz" lIns="99057" tIns="49528" rIns="99057" bIns="49528" rtlCol="0"/>
          <a:lstStyle>
            <a:lvl1pPr algn="r">
              <a:defRPr sz="1300"/>
            </a:lvl1pPr>
          </a:lstStyle>
          <a:p>
            <a:fld id="{BF8122A3-907F-194D-B483-B22743CE8797}" type="datetimeFigureOut">
              <a:rPr lang="fr-FR" smtClean="0"/>
              <a:t>12/02/2024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2989263" y="887413"/>
            <a:ext cx="4257675" cy="23955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9057" tIns="49528" rIns="99057" bIns="49528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1023620" y="3416538"/>
            <a:ext cx="8188960" cy="2795350"/>
          </a:xfrm>
          <a:prstGeom prst="rect">
            <a:avLst/>
          </a:prstGeom>
        </p:spPr>
        <p:txBody>
          <a:bodyPr vert="horz" lIns="99057" tIns="49528" rIns="99057" bIns="49528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6743103"/>
            <a:ext cx="4435687" cy="356197"/>
          </a:xfrm>
          <a:prstGeom prst="rect">
            <a:avLst/>
          </a:prstGeom>
        </p:spPr>
        <p:txBody>
          <a:bodyPr vert="horz" lIns="99057" tIns="49528" rIns="99057" bIns="49528" rtlCol="0" anchor="b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5798144" y="6743103"/>
            <a:ext cx="4435687" cy="356197"/>
          </a:xfrm>
          <a:prstGeom prst="rect">
            <a:avLst/>
          </a:prstGeom>
        </p:spPr>
        <p:txBody>
          <a:bodyPr vert="horz" lIns="99057" tIns="49528" rIns="99057" bIns="49528" rtlCol="0" anchor="b"/>
          <a:lstStyle>
            <a:lvl1pPr algn="r">
              <a:defRPr sz="1300"/>
            </a:lvl1pPr>
          </a:lstStyle>
          <a:p>
            <a:fld id="{3FD02E45-6F7A-5D49-B960-7B2FFBB72CB9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819206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3667" name="Espace réservé du numéro de diapositiv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804838" indent="-309553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238212" indent="-247642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733497" indent="-247642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228781" indent="-247642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724066" indent="-24764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3219351" indent="-24764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714636" indent="-24764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4209920" indent="-24764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defTabSz="990570" eaLnBrk="1" hangingPunct="1">
              <a:defRPr/>
            </a:pPr>
            <a:fld id="{2D4DD3EA-9000-438D-BDBA-47D77648941C}" type="slidenum">
              <a:rPr lang="fr-FR" altLang="fr-FR">
                <a:solidFill>
                  <a:srgbClr val="000000"/>
                </a:solidFill>
                <a:ea typeface="MS PGothic" panose="020B0600070205080204" pitchFamily="34" charset="-128"/>
              </a:rPr>
              <a:pPr defTabSz="990570" eaLnBrk="1" hangingPunct="1">
                <a:defRPr/>
              </a:pPr>
              <a:t>78</a:t>
            </a:fld>
            <a:endParaRPr lang="fr-FR" altLang="fr-FR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076901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endParaRPr lang="fr-FR" sz="13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149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433396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25172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endParaRPr lang="fr-FR" sz="13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151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9386341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endParaRPr lang="fr-FR" sz="13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152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7200458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157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078608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90570" fontAlgn="base">
              <a:spcBef>
                <a:spcPct val="30000"/>
              </a:spcBef>
              <a:spcAft>
                <a:spcPct val="0"/>
              </a:spcAft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90570">
              <a:defRPr/>
            </a:pPr>
            <a:fld id="{B53C4279-0E90-45C7-936D-21AD6824232C}" type="slidenum">
              <a:rPr lang="en-GB">
                <a:solidFill>
                  <a:prstClr val="black"/>
                </a:solidFill>
                <a:latin typeface="Calibri"/>
              </a:rPr>
              <a:pPr defTabSz="990570">
                <a:defRPr/>
              </a:pPr>
              <a:t>86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727469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Espace réservé des commentair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 altLang="fr-FR" b="1" dirty="0"/>
          </a:p>
        </p:txBody>
      </p:sp>
      <p:sp>
        <p:nvSpPr>
          <p:cNvPr id="57348" name="Espace réservé du numéro de diapositiv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804838" indent="-309553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238212" indent="-247642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733497" indent="-247642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228781" indent="-247642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724066" indent="-24764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3219351" indent="-24764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714636" indent="-24764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4209920" indent="-24764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defTabSz="990570">
              <a:defRPr/>
            </a:pPr>
            <a:fld id="{C555868B-C1EB-4C79-A984-DF5C4F21011D}" type="slidenum">
              <a:rPr lang="fr-FR" altLang="fr-FR">
                <a:solidFill>
                  <a:prstClr val="black"/>
                </a:solidFill>
              </a:rPr>
              <a:pPr defTabSz="990570">
                <a:defRPr/>
              </a:pPr>
              <a:t>95</a:t>
            </a:fld>
            <a:endParaRPr lang="fr-FR" alt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9457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105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651862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90570">
              <a:defRPr/>
            </a:pPr>
            <a:endParaRPr lang="en-US" sz="13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E06AEC3-9311-4ABD-B126-0A318BE059A4}" type="slidenum">
              <a:rPr lang="fr-FR" smtClean="0"/>
              <a:t>122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902522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endParaRPr lang="fr-FR" sz="13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467912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endParaRPr lang="fr-FR" sz="13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145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321453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endParaRPr lang="fr-FR" sz="13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1175655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FD02E45-6F7A-5D49-B960-7B2FFBB72CB9}" type="slidenum">
              <a:rPr lang="fr-FR" smtClean="0"/>
              <a:t>148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47355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grès et Expe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64D0B334-62B8-E95D-4011-3B1D512B42AD}"/>
              </a:ext>
            </a:extLst>
          </p:cNvPr>
          <p:cNvSpPr/>
          <p:nvPr userDrawn="1"/>
        </p:nvSpPr>
        <p:spPr>
          <a:xfrm>
            <a:off x="1" y="4426967"/>
            <a:ext cx="12191999" cy="2093101"/>
          </a:xfrm>
          <a:prstGeom prst="rect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44000" rtlCol="0" anchor="t"/>
          <a:lstStyle/>
          <a:p>
            <a:endParaRPr lang="fr-FR" sz="1600" b="1" i="0" u="none" strike="noStrike" dirty="0">
              <a:solidFill>
                <a:srgbClr val="FF7F4D"/>
              </a:solidFill>
              <a:effectLst/>
              <a:latin typeface="geneve"/>
            </a:endParaRPr>
          </a:p>
        </p:txBody>
      </p:sp>
      <p:sp>
        <p:nvSpPr>
          <p:cNvPr id="30" name="Espace réservé pour une image  29">
            <a:extLst>
              <a:ext uri="{FF2B5EF4-FFF2-40B4-BE49-F238E27FC236}">
                <a16:creationId xmlns:a16="http://schemas.microsoft.com/office/drawing/2014/main" xmlns="" id="{E8F03D56-581E-FAB7-12E2-724ABC932EE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8006" y="5031149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5F770F35-D21C-8D15-1E0D-13CA86D222C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272458" y="5032914"/>
            <a:ext cx="1587472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21" name="Espace réservé pour une image  29">
            <a:extLst>
              <a:ext uri="{FF2B5EF4-FFF2-40B4-BE49-F238E27FC236}">
                <a16:creationId xmlns:a16="http://schemas.microsoft.com/office/drawing/2014/main" xmlns="" id="{C1840AF0-3D9A-2332-E4B7-5400A7BA9038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8506839" y="5051587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23" name="Espace réservé pour une image  29">
            <a:extLst>
              <a:ext uri="{FF2B5EF4-FFF2-40B4-BE49-F238E27FC236}">
                <a16:creationId xmlns:a16="http://schemas.microsoft.com/office/drawing/2014/main" xmlns="" id="{50B8ACF1-AE03-0097-E996-33378664416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940704" y="5045088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24" name="Espace réservé pour une image  29">
            <a:extLst>
              <a:ext uri="{FF2B5EF4-FFF2-40B4-BE49-F238E27FC236}">
                <a16:creationId xmlns:a16="http://schemas.microsoft.com/office/drawing/2014/main" xmlns="" id="{53F86CC7-16AE-9DA0-3C4A-3F7A9FE7BF1A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649139" y="5045088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25" name="Espace réservé du texte 4">
            <a:extLst>
              <a:ext uri="{FF2B5EF4-FFF2-40B4-BE49-F238E27FC236}">
                <a16:creationId xmlns:a16="http://schemas.microsoft.com/office/drawing/2014/main" xmlns="" id="{457ADAF9-1639-EF15-D360-90E1A62FCCF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14628" y="5045088"/>
            <a:ext cx="1515731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26" name="Espace réservé du texte 4">
            <a:extLst>
              <a:ext uri="{FF2B5EF4-FFF2-40B4-BE49-F238E27FC236}">
                <a16:creationId xmlns:a16="http://schemas.microsoft.com/office/drawing/2014/main" xmlns="" id="{289E7E1F-AA8B-DC73-656E-035A81CC142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827300" y="5035692"/>
            <a:ext cx="1679539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29" name="Espace réservé du texte 4">
            <a:extLst>
              <a:ext uri="{FF2B5EF4-FFF2-40B4-BE49-F238E27FC236}">
                <a16:creationId xmlns:a16="http://schemas.microsoft.com/office/drawing/2014/main" xmlns="" id="{C38D9668-B730-59C9-ACB0-85C591F8DFA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698177" y="5057262"/>
            <a:ext cx="1782524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32" name="Espace réservé du texte 4">
            <a:extLst>
              <a:ext uri="{FF2B5EF4-FFF2-40B4-BE49-F238E27FC236}">
                <a16:creationId xmlns:a16="http://schemas.microsoft.com/office/drawing/2014/main" xmlns="" id="{E53E4662-2047-347B-3E84-27E6569FF9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267742" y="5615001"/>
            <a:ext cx="1592188" cy="90506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33" name="Espace réservé du texte 4">
            <a:extLst>
              <a:ext uri="{FF2B5EF4-FFF2-40B4-BE49-F238E27FC236}">
                <a16:creationId xmlns:a16="http://schemas.microsoft.com/office/drawing/2014/main" xmlns="" id="{D0952211-D5BA-4E59-914A-C2AC91DFDF6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111484" y="5602827"/>
            <a:ext cx="1518875" cy="917241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34" name="Espace réservé du texte 4">
            <a:extLst>
              <a:ext uri="{FF2B5EF4-FFF2-40B4-BE49-F238E27FC236}">
                <a16:creationId xmlns:a16="http://schemas.microsoft.com/office/drawing/2014/main" xmlns="" id="{852FA44D-BA91-E543-D4DF-8882BC289B1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6690" y="5602827"/>
            <a:ext cx="1670149" cy="981032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35" name="Espace réservé du texte 4">
            <a:extLst>
              <a:ext uri="{FF2B5EF4-FFF2-40B4-BE49-F238E27FC236}">
                <a16:creationId xmlns:a16="http://schemas.microsoft.com/office/drawing/2014/main" xmlns="" id="{C9D7777E-5AE1-2DB4-7224-A6CF81BAD85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28701" y="5627175"/>
            <a:ext cx="1782524" cy="981032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xmlns="" id="{9A6B4D7B-5487-778A-ED36-37AFB3EF62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40704" y="944755"/>
            <a:ext cx="9190355" cy="48546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1" i="0">
                <a:latin typeface="Century Gothic" panose="020B0502020202020204" pitchFamily="34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fr-FR" dirty="0"/>
              <a:t>Titre du Congrès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xmlns="" id="{336828D2-9867-855C-8074-D31F04837A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016419"/>
            <a:ext cx="12192000" cy="1813403"/>
          </a:xfrm>
          <a:prstGeom prst="rect">
            <a:avLst/>
          </a:prstGeom>
          <a:solidFill>
            <a:srgbClr val="005087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xmlns="" id="{611BC6B7-F7D0-CD8F-504D-C0525FA81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0704" y="1444738"/>
            <a:ext cx="9190355" cy="419056"/>
          </a:xfrm>
        </p:spPr>
        <p:txBody>
          <a:bodyPr anchor="t">
            <a:normAutofit/>
          </a:bodyPr>
          <a:lstStyle>
            <a:lvl1pPr algn="l">
              <a:defRPr sz="2000" b="0">
                <a:solidFill>
                  <a:srgbClr val="005087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fr-FR" dirty="0"/>
              <a:t>Sous titre du Congrès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8932535-FFA1-0DF5-F581-9FAA2917DAFE}"/>
              </a:ext>
            </a:extLst>
          </p:cNvPr>
          <p:cNvSpPr/>
          <p:nvPr userDrawn="1"/>
        </p:nvSpPr>
        <p:spPr>
          <a:xfrm>
            <a:off x="3050265" y="0"/>
            <a:ext cx="9141734" cy="888908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3A383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xmlns="" id="{83FB68E0-10BC-4EED-9B91-C43EEB670F05}"/>
              </a:ext>
            </a:extLst>
          </p:cNvPr>
          <p:cNvSpPr txBox="1"/>
          <p:nvPr userDrawn="1"/>
        </p:nvSpPr>
        <p:spPr>
          <a:xfrm>
            <a:off x="3205857" y="243294"/>
            <a:ext cx="68619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sz="2000" b="1" dirty="0">
                <a:solidFill>
                  <a:srgbClr val="FF7F4D"/>
                </a:solidFill>
                <a:effectLst/>
                <a:latin typeface="Gordita" pitchFamily="2" charset="77"/>
                <a:cs typeface="Gordita" pitchFamily="2" charset="77"/>
              </a:rPr>
              <a:t>Avis</a:t>
            </a:r>
            <a:r>
              <a:rPr lang="fr-FR" sz="2000" b="1" baseline="0" dirty="0">
                <a:solidFill>
                  <a:srgbClr val="FF7F4D"/>
                </a:solidFill>
                <a:effectLst/>
                <a:latin typeface="Gordita" pitchFamily="2" charset="77"/>
                <a:cs typeface="Gordita" pitchFamily="2" charset="77"/>
              </a:rPr>
              <a:t> d’expert</a:t>
            </a:r>
            <a:endParaRPr lang="fr-FR" sz="2000" b="1" dirty="0">
              <a:solidFill>
                <a:schemeClr val="bg2">
                  <a:lumMod val="75000"/>
                </a:schemeClr>
              </a:solidFill>
              <a:effectLst/>
              <a:latin typeface="Gordita" pitchFamily="2" charset="77"/>
              <a:cs typeface="Gordita" pitchFamily="2" charset="77"/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82876690-0BEF-AB6A-028A-C49472408F5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3537" y="86385"/>
            <a:ext cx="2243259" cy="671839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E55831D-C24F-8EE6-D28E-96C2DC1CB7B8}"/>
              </a:ext>
            </a:extLst>
          </p:cNvPr>
          <p:cNvSpPr/>
          <p:nvPr userDrawn="1"/>
        </p:nvSpPr>
        <p:spPr>
          <a:xfrm>
            <a:off x="8575058" y="109857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pic>
        <p:nvPicPr>
          <p:cNvPr id="13" name="Image 12">
            <a:extLst>
              <a:ext uri="{FF2B5EF4-FFF2-40B4-BE49-F238E27FC236}">
                <a16:creationId xmlns:a16="http://schemas.microsoft.com/office/drawing/2014/main" xmlns="" id="{4A5A92E1-AFCF-844F-2790-9DDE9DA1138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6419" y="43542"/>
            <a:ext cx="774640" cy="798115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61F9AC1B-77FA-780F-DB0C-EACCEF4CB53F}"/>
              </a:ext>
            </a:extLst>
          </p:cNvPr>
          <p:cNvSpPr txBox="1"/>
          <p:nvPr userDrawn="1"/>
        </p:nvSpPr>
        <p:spPr>
          <a:xfrm>
            <a:off x="3205857" y="109986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2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05857" y="482309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/>
              <a:t>Date du congrès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24B31910-DB0E-F648-D21B-B8985F528716}"/>
              </a:ext>
            </a:extLst>
          </p:cNvPr>
          <p:cNvSpPr txBox="1"/>
          <p:nvPr userDrawn="1"/>
        </p:nvSpPr>
        <p:spPr>
          <a:xfrm>
            <a:off x="120301" y="4596028"/>
            <a:ext cx="767343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600" b="1" i="0" u="none" strike="noStrike" dirty="0">
                <a:solidFill>
                  <a:srgbClr val="002D4C"/>
                </a:solidFill>
                <a:effectLst/>
                <a:latin typeface="Century Gothic" panose="020B0502020202020204" pitchFamily="34" charset="0"/>
              </a:rPr>
              <a:t>Un service </a:t>
            </a:r>
            <a:r>
              <a:rPr lang="fr-FR" sz="1600" b="1" i="0" u="none" strike="noStrike" dirty="0">
                <a:solidFill>
                  <a:srgbClr val="002C4C"/>
                </a:solidFill>
                <a:effectLst/>
                <a:latin typeface="Century Gothic" panose="020B0502020202020204" pitchFamily="34" charset="0"/>
              </a:rPr>
              <a:t>proposé</a:t>
            </a:r>
            <a:r>
              <a:rPr lang="fr-FR" sz="1600" b="1" i="0" u="none" strike="noStrike" dirty="0">
                <a:solidFill>
                  <a:srgbClr val="002D4C"/>
                </a:solidFill>
                <a:effectLst/>
                <a:latin typeface="Century Gothic" panose="020B0502020202020204" pitchFamily="34" charset="0"/>
              </a:rPr>
              <a:t> en toute indépendance par nos experts :</a:t>
            </a:r>
          </a:p>
        </p:txBody>
      </p:sp>
    </p:spTree>
    <p:extLst>
      <p:ext uri="{BB962C8B-B14F-4D97-AF65-F5344CB8AC3E}">
        <p14:creationId xmlns:p14="http://schemas.microsoft.com/office/powerpoint/2010/main" val="53577150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er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04632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Liens d'intérê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D8C46C9F-6170-F574-2AFE-CF6FB29260A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DD41E265-71F7-DBDB-38E6-6C1A89060A4F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pic>
        <p:nvPicPr>
          <p:cNvPr id="12" name="Image 11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8258708" y="6514012"/>
            <a:ext cx="1487553" cy="2865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047876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D68F3D3-C6AD-F246-8E28-7E08F4C891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EE5C4213-1635-C140-B2B7-C76D6EB488D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4A95DDF-0199-9844-BC3D-A046A5B807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47254E9-24E8-E54C-9C40-5969DCE0D5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Data cutoff, 14 April 2020. NE, not estimable.  a P value not displayed since OS in the PD-L1+ population was not formally tested due to the hierarchical study design.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645F289-F26B-0A4E-85A1-6190CDAB4C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4D5984C-0D0D-DC45-AB8C-8BD40CB8C6E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893082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grès et Expe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64D0B334-62B8-E95D-4011-3B1D512B42AD}"/>
              </a:ext>
            </a:extLst>
          </p:cNvPr>
          <p:cNvSpPr/>
          <p:nvPr userDrawn="1"/>
        </p:nvSpPr>
        <p:spPr>
          <a:xfrm>
            <a:off x="0" y="4521605"/>
            <a:ext cx="12191999" cy="2093101"/>
          </a:xfrm>
          <a:prstGeom prst="rect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44000" rtlCol="0" anchor="t"/>
          <a:lstStyle/>
          <a:p>
            <a:endParaRPr lang="fr-FR" sz="1600" b="1" i="0" u="none" strike="noStrike" dirty="0">
              <a:solidFill>
                <a:srgbClr val="FF7F4D"/>
              </a:solidFill>
              <a:effectLst/>
              <a:latin typeface="geneve"/>
            </a:endParaRPr>
          </a:p>
        </p:txBody>
      </p:sp>
      <p:sp>
        <p:nvSpPr>
          <p:cNvPr id="30" name="Espace réservé pour une image  29">
            <a:extLst>
              <a:ext uri="{FF2B5EF4-FFF2-40B4-BE49-F238E27FC236}">
                <a16:creationId xmlns:a16="http://schemas.microsoft.com/office/drawing/2014/main" xmlns="" id="{E8F03D56-581E-FAB7-12E2-724ABC932EE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25480" y="5043323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5F770F35-D21C-8D15-1E0D-13CA86D222C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399931" y="5045088"/>
            <a:ext cx="1782524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21" name="Espace réservé pour une image  29">
            <a:extLst>
              <a:ext uri="{FF2B5EF4-FFF2-40B4-BE49-F238E27FC236}">
                <a16:creationId xmlns:a16="http://schemas.microsoft.com/office/drawing/2014/main" xmlns="" id="{C1840AF0-3D9A-2332-E4B7-5400A7BA9038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155833" y="5045088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23" name="Espace réservé pour une image  29">
            <a:extLst>
              <a:ext uri="{FF2B5EF4-FFF2-40B4-BE49-F238E27FC236}">
                <a16:creationId xmlns:a16="http://schemas.microsoft.com/office/drawing/2014/main" xmlns="" id="{50B8ACF1-AE03-0097-E996-33378664416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202264" y="5045088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24" name="Espace réservé pour une image  29">
            <a:extLst>
              <a:ext uri="{FF2B5EF4-FFF2-40B4-BE49-F238E27FC236}">
                <a16:creationId xmlns:a16="http://schemas.microsoft.com/office/drawing/2014/main" xmlns="" id="{53F86CC7-16AE-9DA0-3C4A-3F7A9FE7BF1A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179048" y="5045088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25" name="Espace réservé du texte 4">
            <a:extLst>
              <a:ext uri="{FF2B5EF4-FFF2-40B4-BE49-F238E27FC236}">
                <a16:creationId xmlns:a16="http://schemas.microsoft.com/office/drawing/2014/main" xmlns="" id="{457ADAF9-1639-EF15-D360-90E1A62FCCF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376188" y="5045088"/>
            <a:ext cx="1782524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26" name="Espace réservé du texte 4">
            <a:extLst>
              <a:ext uri="{FF2B5EF4-FFF2-40B4-BE49-F238E27FC236}">
                <a16:creationId xmlns:a16="http://schemas.microsoft.com/office/drawing/2014/main" xmlns="" id="{289E7E1F-AA8B-DC73-656E-035A81CC142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352445" y="5045088"/>
            <a:ext cx="1782524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29" name="Espace réservé du texte 4">
            <a:extLst>
              <a:ext uri="{FF2B5EF4-FFF2-40B4-BE49-F238E27FC236}">
                <a16:creationId xmlns:a16="http://schemas.microsoft.com/office/drawing/2014/main" xmlns="" id="{C38D9668-B730-59C9-ACB0-85C591F8DFA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0328701" y="5045088"/>
            <a:ext cx="1782524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32" name="Espace réservé du texte 4">
            <a:extLst>
              <a:ext uri="{FF2B5EF4-FFF2-40B4-BE49-F238E27FC236}">
                <a16:creationId xmlns:a16="http://schemas.microsoft.com/office/drawing/2014/main" xmlns="" id="{E53E4662-2047-347B-3E84-27E6569FF9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395215" y="5627175"/>
            <a:ext cx="1782524" cy="987531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33" name="Espace réservé du texte 4">
            <a:extLst>
              <a:ext uri="{FF2B5EF4-FFF2-40B4-BE49-F238E27FC236}">
                <a16:creationId xmlns:a16="http://schemas.microsoft.com/office/drawing/2014/main" xmlns="" id="{D0952211-D5BA-4E59-914A-C2AC91DFDF6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373044" y="5627175"/>
            <a:ext cx="1782524" cy="981032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34" name="Espace réservé du texte 4">
            <a:extLst>
              <a:ext uri="{FF2B5EF4-FFF2-40B4-BE49-F238E27FC236}">
                <a16:creationId xmlns:a16="http://schemas.microsoft.com/office/drawing/2014/main" xmlns="" id="{852FA44D-BA91-E543-D4DF-8882BC289B1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350873" y="5627175"/>
            <a:ext cx="1782524" cy="981032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35" name="Espace réservé du texte 4">
            <a:extLst>
              <a:ext uri="{FF2B5EF4-FFF2-40B4-BE49-F238E27FC236}">
                <a16:creationId xmlns:a16="http://schemas.microsoft.com/office/drawing/2014/main" xmlns="" id="{C9D7777E-5AE1-2DB4-7224-A6CF81BAD85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28701" y="5627175"/>
            <a:ext cx="1782524" cy="981032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xmlns="" id="{9A6B4D7B-5487-778A-ED36-37AFB3EF62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40704" y="944755"/>
            <a:ext cx="9190355" cy="48546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3200" b="1" i="0">
                <a:latin typeface="Century Gothic" panose="020B0502020202020204" pitchFamily="34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fr-FR" dirty="0"/>
              <a:t>Titre du Congrès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xmlns="" id="{336828D2-9867-855C-8074-D31F04837A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016419"/>
            <a:ext cx="12192000" cy="1813403"/>
          </a:xfrm>
          <a:prstGeom prst="rect">
            <a:avLst/>
          </a:prstGeom>
          <a:solidFill>
            <a:srgbClr val="005087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xmlns="" id="{611BC6B7-F7D0-CD8F-504D-C0525FA81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0704" y="1444738"/>
            <a:ext cx="9190355" cy="419056"/>
          </a:xfrm>
          <a:prstGeom prst="rect">
            <a:avLst/>
          </a:prstGeo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defRPr sz="2000" b="0">
                <a:solidFill>
                  <a:srgbClr val="005087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fr-FR" dirty="0"/>
              <a:t>Sous titre du Congrès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8932535-FFA1-0DF5-F581-9FAA2917DAFE}"/>
              </a:ext>
            </a:extLst>
          </p:cNvPr>
          <p:cNvSpPr/>
          <p:nvPr userDrawn="1"/>
        </p:nvSpPr>
        <p:spPr>
          <a:xfrm>
            <a:off x="3050265" y="0"/>
            <a:ext cx="9141734" cy="888908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3A383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xmlns="" id="{83FB68E0-10BC-4EED-9B91-C43EEB670F05}"/>
              </a:ext>
            </a:extLst>
          </p:cNvPr>
          <p:cNvSpPr txBox="1"/>
          <p:nvPr userDrawn="1"/>
        </p:nvSpPr>
        <p:spPr>
          <a:xfrm>
            <a:off x="3205857" y="140763"/>
            <a:ext cx="436374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sz="2000" b="1" dirty="0">
                <a:solidFill>
                  <a:srgbClr val="FF7F4D"/>
                </a:solidFill>
                <a:effectLst/>
                <a:latin typeface="Gordita" pitchFamily="2" charset="77"/>
                <a:cs typeface="Gordita" pitchFamily="2" charset="77"/>
              </a:rPr>
              <a:t>Congrès</a:t>
            </a:r>
            <a:endParaRPr lang="fr-FR" sz="2000" b="1" dirty="0">
              <a:solidFill>
                <a:schemeClr val="bg2">
                  <a:lumMod val="75000"/>
                </a:schemeClr>
              </a:solidFill>
              <a:effectLst/>
              <a:latin typeface="Gordita" pitchFamily="2" charset="77"/>
              <a:cs typeface="Gordita" pitchFamily="2" charset="77"/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82876690-0BEF-AB6A-028A-C49472408F5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3537" y="86385"/>
            <a:ext cx="2243259" cy="671839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E55831D-C24F-8EE6-D28E-96C2DC1CB7B8}"/>
              </a:ext>
            </a:extLst>
          </p:cNvPr>
          <p:cNvSpPr/>
          <p:nvPr userDrawn="1"/>
        </p:nvSpPr>
        <p:spPr>
          <a:xfrm>
            <a:off x="7018020" y="132717"/>
            <a:ext cx="4363740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61F9AC1B-77FA-780F-DB0C-EACCEF4CB53F}"/>
              </a:ext>
            </a:extLst>
          </p:cNvPr>
          <p:cNvSpPr txBox="1"/>
          <p:nvPr userDrawn="1"/>
        </p:nvSpPr>
        <p:spPr>
          <a:xfrm>
            <a:off x="3205857" y="109986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24B31910-DB0E-F648-D21B-B8985F528716}"/>
              </a:ext>
            </a:extLst>
          </p:cNvPr>
          <p:cNvSpPr txBox="1"/>
          <p:nvPr userDrawn="1"/>
        </p:nvSpPr>
        <p:spPr>
          <a:xfrm>
            <a:off x="120301" y="4596028"/>
            <a:ext cx="767343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600" b="1" i="0" u="none" strike="noStrike" dirty="0">
                <a:solidFill>
                  <a:srgbClr val="002D4C"/>
                </a:solidFill>
                <a:effectLst/>
                <a:latin typeface="Century Gothic" panose="020B0502020202020204" pitchFamily="34" charset="0"/>
              </a:rPr>
              <a:t>Un service </a:t>
            </a:r>
            <a:r>
              <a:rPr lang="fr-FR" sz="1600" b="1" i="0" u="none" strike="noStrike" dirty="0">
                <a:solidFill>
                  <a:srgbClr val="002C4C"/>
                </a:solidFill>
                <a:effectLst/>
                <a:latin typeface="Century Gothic" panose="020B0502020202020204" pitchFamily="34" charset="0"/>
              </a:rPr>
              <a:t>proposé</a:t>
            </a:r>
            <a:r>
              <a:rPr lang="fr-FR" sz="1600" b="1" i="0" u="none" strike="noStrike" dirty="0">
                <a:solidFill>
                  <a:srgbClr val="002D4C"/>
                </a:solidFill>
                <a:effectLst/>
                <a:latin typeface="Century Gothic" panose="020B0502020202020204" pitchFamily="34" charset="0"/>
              </a:rPr>
              <a:t> en toute indépendance par nos experts sur place :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23DC5793-480C-8CBA-BAF4-A8D7F69981E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6419" y="43542"/>
            <a:ext cx="774640" cy="798115"/>
          </a:xfrm>
          <a:prstGeom prst="rect">
            <a:avLst/>
          </a:prstGeom>
        </p:spPr>
      </p:pic>
      <p:sp>
        <p:nvSpPr>
          <p:cNvPr id="2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05857" y="482309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80969554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omm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xmlns="" id="{9A6B4D7B-5487-778A-ED36-37AFB3EF62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40704" y="944755"/>
            <a:ext cx="9190355" cy="48546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3200" b="1" i="0">
                <a:latin typeface="Century Gothic" panose="020B0502020202020204" pitchFamily="34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fr-FR" dirty="0"/>
              <a:t>Titre du Congrès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xmlns="" id="{336828D2-9867-855C-8074-D31F04837A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016419"/>
            <a:ext cx="12192000" cy="1813403"/>
          </a:xfrm>
          <a:prstGeom prst="rect">
            <a:avLst/>
          </a:prstGeom>
          <a:solidFill>
            <a:srgbClr val="005087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xmlns="" id="{611BC6B7-F7D0-CD8F-504D-C0525FA81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0704" y="1444738"/>
            <a:ext cx="9190355" cy="419056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lnSpc>
                <a:spcPct val="100000"/>
              </a:lnSpc>
              <a:defRPr sz="2000" b="0">
                <a:solidFill>
                  <a:srgbClr val="005087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fr-FR" dirty="0"/>
              <a:t>Sous titre du Congrès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8932535-FFA1-0DF5-F581-9FAA2917DAFE}"/>
              </a:ext>
            </a:extLst>
          </p:cNvPr>
          <p:cNvSpPr/>
          <p:nvPr userDrawn="1"/>
        </p:nvSpPr>
        <p:spPr>
          <a:xfrm>
            <a:off x="3050265" y="0"/>
            <a:ext cx="9141734" cy="888908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3A383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82876690-0BEF-AB6A-028A-C49472408F5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3537" y="86385"/>
            <a:ext cx="2243259" cy="671839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61F9AC1B-77FA-780F-DB0C-EACCEF4CB53F}"/>
              </a:ext>
            </a:extLst>
          </p:cNvPr>
          <p:cNvSpPr txBox="1"/>
          <p:nvPr userDrawn="1"/>
        </p:nvSpPr>
        <p:spPr>
          <a:xfrm>
            <a:off x="3205857" y="109986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xmlns="" id="{429AE2BF-B994-B373-A6A1-907A0236A462}"/>
              </a:ext>
            </a:extLst>
          </p:cNvPr>
          <p:cNvSpPr txBox="1"/>
          <p:nvPr userDrawn="1"/>
        </p:nvSpPr>
        <p:spPr>
          <a:xfrm>
            <a:off x="2940704" y="3884984"/>
            <a:ext cx="216237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fr-FR" sz="2400" dirty="0">
                <a:latin typeface="Century Gothic" panose="020B0502020202020204" pitchFamily="34" charset="0"/>
              </a:rPr>
              <a:t>Programme :</a:t>
            </a:r>
          </a:p>
        </p:txBody>
      </p:sp>
      <p:sp>
        <p:nvSpPr>
          <p:cNvPr id="15" name="Espace réservé du texte 14">
            <a:extLst>
              <a:ext uri="{FF2B5EF4-FFF2-40B4-BE49-F238E27FC236}">
                <a16:creationId xmlns:a16="http://schemas.microsoft.com/office/drawing/2014/main" xmlns="" id="{C33B4A75-5EF8-DF64-7F8E-52DE7E7783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03077" y="3982447"/>
            <a:ext cx="5899540" cy="2739487"/>
          </a:xfrm>
          <a:prstGeom prst="rect">
            <a:avLst/>
          </a:prstGeom>
        </p:spPr>
        <p:txBody>
          <a:bodyPr/>
          <a:lstStyle>
            <a:lvl1pPr marL="0" indent="-228600">
              <a:lnSpc>
                <a:spcPct val="90000"/>
              </a:lnSpc>
              <a:spcBef>
                <a:spcPts val="0"/>
              </a:spcBef>
              <a:buClr>
                <a:srgbClr val="FF7F4D"/>
              </a:buClr>
              <a:buFont typeface="Wingdings" pitchFamily="2" charset="2"/>
              <a:buChar char="§"/>
              <a:defRPr sz="24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>
              <a:defRPr sz="2400" b="1" i="0">
                <a:latin typeface="Century Gothic" panose="020B0502020202020204" pitchFamily="34" charset="0"/>
              </a:defRPr>
            </a:lvl2pPr>
            <a:lvl3pPr>
              <a:defRPr sz="2400" b="1" i="0">
                <a:latin typeface="Century Gothic" panose="020B0502020202020204" pitchFamily="34" charset="0"/>
              </a:defRPr>
            </a:lvl3pPr>
            <a:lvl4pPr>
              <a:defRPr sz="2400" b="1" i="0">
                <a:latin typeface="Century Gothic" panose="020B0502020202020204" pitchFamily="34" charset="0"/>
              </a:defRPr>
            </a:lvl4pPr>
            <a:lvl5pPr>
              <a:defRPr sz="2400" b="1" i="0"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/>
              <a:t>Item </a:t>
            </a:r>
            <a:r>
              <a:rPr lang="fr-FR" dirty="0"/>
              <a:t>#1</a:t>
            </a:r>
          </a:p>
          <a:p>
            <a:pPr lvl="0"/>
            <a:r>
              <a:rPr lang="fr-FR"/>
              <a:t>Item </a:t>
            </a:r>
            <a:r>
              <a:rPr lang="fr-FR" dirty="0"/>
              <a:t>#2</a:t>
            </a:r>
          </a:p>
          <a:p>
            <a:pPr lvl="0"/>
            <a:r>
              <a:rPr lang="fr-FR"/>
              <a:t>Item </a:t>
            </a:r>
            <a:r>
              <a:rPr lang="fr-FR" dirty="0"/>
              <a:t>#3</a:t>
            </a:r>
          </a:p>
          <a:p>
            <a:pPr lvl="0"/>
            <a:r>
              <a:rPr lang="fr-FR"/>
              <a:t>…</a:t>
            </a:r>
            <a:endParaRPr lang="fr-FR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xmlns="" id="{06DB16AE-6642-AFB9-8775-2360047A4B0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6419" y="43542"/>
            <a:ext cx="774640" cy="798115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4CB53BA1-B6E7-F459-948E-F48B831ADE77}"/>
              </a:ext>
            </a:extLst>
          </p:cNvPr>
          <p:cNvSpPr txBox="1"/>
          <p:nvPr userDrawn="1"/>
        </p:nvSpPr>
        <p:spPr>
          <a:xfrm>
            <a:off x="3205857" y="140763"/>
            <a:ext cx="436374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sz="2000" b="1" dirty="0">
                <a:solidFill>
                  <a:srgbClr val="FF7F4D"/>
                </a:solidFill>
                <a:effectLst/>
                <a:latin typeface="Gordita" pitchFamily="2" charset="77"/>
                <a:cs typeface="Gordita" pitchFamily="2" charset="77"/>
              </a:rPr>
              <a:t>Congrès</a:t>
            </a:r>
            <a:endParaRPr lang="fr-FR" sz="2000" b="1" dirty="0">
              <a:solidFill>
                <a:schemeClr val="bg2">
                  <a:lumMod val="75000"/>
                </a:schemeClr>
              </a:solidFill>
              <a:effectLst/>
              <a:latin typeface="Gordita" pitchFamily="2" charset="77"/>
              <a:cs typeface="Gordita" pitchFamily="2" charset="77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1A58284D-3F40-FD7C-D5ED-60A29DA9B7D4}"/>
              </a:ext>
            </a:extLst>
          </p:cNvPr>
          <p:cNvSpPr/>
          <p:nvPr userDrawn="1"/>
        </p:nvSpPr>
        <p:spPr>
          <a:xfrm>
            <a:off x="7018020" y="132717"/>
            <a:ext cx="4363740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1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05857" y="482309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488377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Expe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64D0B334-62B8-E95D-4011-3B1D512B42AD}"/>
              </a:ext>
            </a:extLst>
          </p:cNvPr>
          <p:cNvSpPr/>
          <p:nvPr userDrawn="1"/>
        </p:nvSpPr>
        <p:spPr>
          <a:xfrm>
            <a:off x="0" y="4502597"/>
            <a:ext cx="12191999" cy="2112109"/>
          </a:xfrm>
          <a:prstGeom prst="rect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44000" rtlCol="0" anchor="t"/>
          <a:lstStyle/>
          <a:p>
            <a:endParaRPr lang="fr-FR" sz="1600" b="1" i="0" u="none" strike="noStrike" dirty="0">
              <a:solidFill>
                <a:srgbClr val="FF7F4D"/>
              </a:solidFill>
              <a:effectLst/>
              <a:latin typeface="geneve"/>
            </a:endParaRPr>
          </a:p>
        </p:txBody>
      </p:sp>
      <p:sp>
        <p:nvSpPr>
          <p:cNvPr id="30" name="Espace réservé pour une image  29">
            <a:extLst>
              <a:ext uri="{FF2B5EF4-FFF2-40B4-BE49-F238E27FC236}">
                <a16:creationId xmlns:a16="http://schemas.microsoft.com/office/drawing/2014/main" xmlns="" id="{E8F03D56-581E-FAB7-12E2-724ABC932EE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663359" y="4700665"/>
            <a:ext cx="1796104" cy="1796104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15" name="Espace réservé du texte 4">
            <a:extLst>
              <a:ext uri="{FF2B5EF4-FFF2-40B4-BE49-F238E27FC236}">
                <a16:creationId xmlns:a16="http://schemas.microsoft.com/office/drawing/2014/main" xmlns="" id="{ECF23FBF-FE34-F1DA-BD90-00F92103CC9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021245" y="3856892"/>
            <a:ext cx="9170755" cy="596145"/>
          </a:xfrm>
          <a:prstGeom prst="rect">
            <a:avLst/>
          </a:prstGeom>
        </p:spPr>
        <p:txBody>
          <a:bodyPr tIns="0" bIns="0" anchor="ctr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44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Titre Section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5F770F35-D21C-8D15-1E0D-13CA86D222C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732939" y="4852271"/>
            <a:ext cx="5459059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8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 NOM</a:t>
            </a:r>
          </a:p>
        </p:txBody>
      </p:sp>
      <p:sp>
        <p:nvSpPr>
          <p:cNvPr id="32" name="Espace réservé du texte 4">
            <a:extLst>
              <a:ext uri="{FF2B5EF4-FFF2-40B4-BE49-F238E27FC236}">
                <a16:creationId xmlns:a16="http://schemas.microsoft.com/office/drawing/2014/main" xmlns="" id="{E53E4662-2047-347B-3E84-27E6569FF9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739678" y="5442393"/>
            <a:ext cx="5459058" cy="987531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xmlns="" id="{9A6B4D7B-5487-778A-ED36-37AFB3EF62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40704" y="944755"/>
            <a:ext cx="9190355" cy="48546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3200" b="1" i="0">
                <a:latin typeface="Century Gothic" panose="020B0502020202020204" pitchFamily="34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fr-FR" dirty="0"/>
              <a:t>Titre du Congrès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xmlns="" id="{336828D2-9867-855C-8074-D31F04837A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016419"/>
            <a:ext cx="12192000" cy="1813403"/>
          </a:xfrm>
          <a:prstGeom prst="rect">
            <a:avLst/>
          </a:prstGeom>
          <a:solidFill>
            <a:srgbClr val="005087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xmlns="" id="{611BC6B7-F7D0-CD8F-504D-C0525FA81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0704" y="1444738"/>
            <a:ext cx="9190355" cy="419056"/>
          </a:xfrm>
          <a:prstGeom prst="rect">
            <a:avLst/>
          </a:prstGeo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defRPr sz="2000" b="0">
                <a:solidFill>
                  <a:srgbClr val="005087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fr-FR" dirty="0"/>
              <a:t>Sous titre du Congrès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8932535-FFA1-0DF5-F581-9FAA2917DAFE}"/>
              </a:ext>
            </a:extLst>
          </p:cNvPr>
          <p:cNvSpPr/>
          <p:nvPr userDrawn="1"/>
        </p:nvSpPr>
        <p:spPr>
          <a:xfrm>
            <a:off x="3050265" y="0"/>
            <a:ext cx="9141734" cy="888908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3A383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82876690-0BEF-AB6A-028A-C49472408F5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3537" y="86385"/>
            <a:ext cx="2243259" cy="671839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61F9AC1B-77FA-780F-DB0C-EACCEF4CB53F}"/>
              </a:ext>
            </a:extLst>
          </p:cNvPr>
          <p:cNvSpPr txBox="1"/>
          <p:nvPr userDrawn="1"/>
        </p:nvSpPr>
        <p:spPr>
          <a:xfrm>
            <a:off x="3205857" y="109986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xmlns="" id="{A20596D4-1158-E7E6-4BDC-796CB11A50C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6419" y="43542"/>
            <a:ext cx="774640" cy="798115"/>
          </a:xfrm>
          <a:prstGeom prst="rect">
            <a:avLst/>
          </a:prstGeom>
        </p:spPr>
      </p:pic>
      <p:sp>
        <p:nvSpPr>
          <p:cNvPr id="7" name="ZoneTexte 6">
            <a:extLst>
              <a:ext uri="{FF2B5EF4-FFF2-40B4-BE49-F238E27FC236}">
                <a16:creationId xmlns:a16="http://schemas.microsoft.com/office/drawing/2014/main" xmlns="" id="{4A751562-5B35-D2B4-5102-FD982DBD0B0F}"/>
              </a:ext>
            </a:extLst>
          </p:cNvPr>
          <p:cNvSpPr txBox="1"/>
          <p:nvPr userDrawn="1"/>
        </p:nvSpPr>
        <p:spPr>
          <a:xfrm>
            <a:off x="3205857" y="140763"/>
            <a:ext cx="436374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sz="2000" b="1" dirty="0">
                <a:solidFill>
                  <a:srgbClr val="FF7F4D"/>
                </a:solidFill>
                <a:effectLst/>
                <a:latin typeface="Gordita" pitchFamily="2" charset="77"/>
                <a:cs typeface="Gordita" pitchFamily="2" charset="77"/>
              </a:rPr>
              <a:t>Congrès</a:t>
            </a:r>
            <a:endParaRPr lang="fr-FR" sz="2000" b="1" dirty="0">
              <a:solidFill>
                <a:schemeClr val="bg2">
                  <a:lumMod val="75000"/>
                </a:schemeClr>
              </a:solidFill>
              <a:effectLst/>
              <a:latin typeface="Gordita" pitchFamily="2" charset="77"/>
              <a:cs typeface="Gordita" pitchFamily="2" charset="77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B5C14AB9-ECE8-4695-2728-1635D3DEA00B}"/>
              </a:ext>
            </a:extLst>
          </p:cNvPr>
          <p:cNvSpPr/>
          <p:nvPr userDrawn="1"/>
        </p:nvSpPr>
        <p:spPr>
          <a:xfrm>
            <a:off x="7018020" y="132717"/>
            <a:ext cx="4363740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05857" y="482309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48641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Abstr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</a:t>
            </a:r>
          </a:p>
        </p:txBody>
      </p:sp>
      <p:sp>
        <p:nvSpPr>
          <p:cNvPr id="19" name="Espace réservé du texte 18">
            <a:extLst>
              <a:ext uri="{FF2B5EF4-FFF2-40B4-BE49-F238E27FC236}">
                <a16:creationId xmlns:a16="http://schemas.microsoft.com/office/drawing/2014/main" xmlns="" id="{A6141D7E-6A11-9A05-41CA-2C5C54BC029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06583" y="1944913"/>
            <a:ext cx="10370160" cy="1690915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Titre abstract…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306583" y="3635828"/>
            <a:ext cx="10370160" cy="1690915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40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Sous-titre abstract…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xmlns="" id="{5628858A-399E-1B39-6FEF-D2566224160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xmlns="" id="{36E0834E-7581-CEE9-AADB-E108742C0F7A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1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85901056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iens d'intérê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5" name="Espace réservé du contenu 4"/>
          <p:cNvSpPr>
            <a:spLocks noGrp="1"/>
          </p:cNvSpPr>
          <p:nvPr>
            <p:ph sz="quarter" idx="19"/>
          </p:nvPr>
        </p:nvSpPr>
        <p:spPr>
          <a:xfrm>
            <a:off x="1606062" y="1594337"/>
            <a:ext cx="9952526" cy="4244487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0"/>
              </a:spcBef>
              <a:defRPr/>
            </a:lvl1pPr>
            <a:lvl2pPr>
              <a:lnSpc>
                <a:spcPct val="100000"/>
              </a:lnSpc>
              <a:spcBef>
                <a:spcPts val="0"/>
              </a:spcBef>
              <a:defRPr/>
            </a:lvl2pPr>
            <a:lvl3pPr>
              <a:lnSpc>
                <a:spcPct val="100000"/>
              </a:lnSpc>
              <a:spcBef>
                <a:spcPts val="0"/>
              </a:spcBef>
              <a:defRPr/>
            </a:lvl3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D8C46C9F-6170-F574-2AFE-CF6FB29260A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DD41E265-71F7-DBDB-38E6-6C1A89060A4F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3" name="Espace réservé du contenu 16">
            <a:extLst>
              <a:ext uri="{FF2B5EF4-FFF2-40B4-BE49-F238E27FC236}">
                <a16:creationId xmlns:a16="http://schemas.microsoft.com/office/drawing/2014/main" xmlns="" id="{F59548E2-7F39-074E-7EF3-702691DADA0C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</a:t>
            </a:r>
          </a:p>
        </p:txBody>
      </p:sp>
      <p:sp>
        <p:nvSpPr>
          <p:cNvPr id="1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025599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Liens d'intérê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D8C46C9F-6170-F574-2AFE-CF6FB29260A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DD41E265-71F7-DBDB-38E6-6C1A89060A4F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1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90623006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Liens d'intérê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0714" y="503717"/>
            <a:ext cx="11259224" cy="492745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400" b="1" i="0">
                <a:solidFill>
                  <a:schemeClr val="accent3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/>
              <a:t>Sous titre</a:t>
            </a:r>
            <a:endParaRPr lang="fr-FR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5" name="Espace réservé du contenu 4"/>
          <p:cNvSpPr>
            <a:spLocks noGrp="1"/>
          </p:cNvSpPr>
          <p:nvPr>
            <p:ph sz="quarter" idx="19"/>
          </p:nvPr>
        </p:nvSpPr>
        <p:spPr>
          <a:xfrm>
            <a:off x="1606062" y="1594337"/>
            <a:ext cx="9952526" cy="4244487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0"/>
              </a:spcBef>
              <a:defRPr/>
            </a:lvl1pPr>
            <a:lvl2pPr>
              <a:lnSpc>
                <a:spcPct val="100000"/>
              </a:lnSpc>
              <a:spcBef>
                <a:spcPts val="0"/>
              </a:spcBef>
              <a:defRPr/>
            </a:lvl2pPr>
            <a:lvl3pPr>
              <a:lnSpc>
                <a:spcPct val="100000"/>
              </a:lnSpc>
              <a:spcBef>
                <a:spcPts val="0"/>
              </a:spcBef>
              <a:defRPr/>
            </a:lvl3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D8C46C9F-6170-F574-2AFE-CF6FB29260A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DD41E265-71F7-DBDB-38E6-6C1A89060A4F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Gordita Light" pitchFamily="2" charset="77"/>
              </a:rPr>
              <a:t> </a:t>
            </a:r>
            <a:endParaRPr kumimoji="0" lang="fr-FR" sz="11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3" name="Espace réservé du contenu 16">
            <a:extLst>
              <a:ext uri="{FF2B5EF4-FFF2-40B4-BE49-F238E27FC236}">
                <a16:creationId xmlns:a16="http://schemas.microsoft.com/office/drawing/2014/main" xmlns="" id="{6059700D-7543-5796-C2B6-2B3ABCA7C9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</a:t>
            </a:r>
          </a:p>
        </p:txBody>
      </p:sp>
      <p:sp>
        <p:nvSpPr>
          <p:cNvPr id="1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9385564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mm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xmlns="" id="{9A6B4D7B-5487-778A-ED36-37AFB3EF62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40704" y="944755"/>
            <a:ext cx="9190355" cy="48546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1" i="0">
                <a:latin typeface="Century Gothic" panose="020B0502020202020204" pitchFamily="34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fr-FR" dirty="0"/>
              <a:t>Titre du Congrès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xmlns="" id="{336828D2-9867-855C-8074-D31F04837A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016419"/>
            <a:ext cx="12192000" cy="1813403"/>
          </a:xfrm>
          <a:prstGeom prst="rect">
            <a:avLst/>
          </a:prstGeom>
          <a:solidFill>
            <a:srgbClr val="005087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xmlns="" id="{611BC6B7-F7D0-CD8F-504D-C0525FA81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0704" y="1444738"/>
            <a:ext cx="9190355" cy="419056"/>
          </a:xfrm>
        </p:spPr>
        <p:txBody>
          <a:bodyPr anchor="t">
            <a:normAutofit/>
          </a:bodyPr>
          <a:lstStyle>
            <a:lvl1pPr algn="l">
              <a:defRPr sz="2000" b="0">
                <a:solidFill>
                  <a:srgbClr val="005087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fr-FR" dirty="0"/>
              <a:t>Sous titre du Congrès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8932535-FFA1-0DF5-F581-9FAA2917DAFE}"/>
              </a:ext>
            </a:extLst>
          </p:cNvPr>
          <p:cNvSpPr/>
          <p:nvPr userDrawn="1"/>
        </p:nvSpPr>
        <p:spPr>
          <a:xfrm>
            <a:off x="3050265" y="0"/>
            <a:ext cx="9141734" cy="888908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3A383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xmlns="" id="{83FB68E0-10BC-4EED-9B91-C43EEB670F05}"/>
              </a:ext>
            </a:extLst>
          </p:cNvPr>
          <p:cNvSpPr txBox="1"/>
          <p:nvPr userDrawn="1"/>
        </p:nvSpPr>
        <p:spPr>
          <a:xfrm>
            <a:off x="3205857" y="243294"/>
            <a:ext cx="68619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sz="2000" b="1" dirty="0">
                <a:solidFill>
                  <a:srgbClr val="FF7F4D"/>
                </a:solidFill>
                <a:effectLst/>
                <a:latin typeface="Gordita" pitchFamily="2" charset="77"/>
                <a:cs typeface="Gordita" pitchFamily="2" charset="77"/>
              </a:rPr>
              <a:t>Congrès</a:t>
            </a:r>
            <a:endParaRPr lang="fr-FR" sz="2000" b="1" dirty="0">
              <a:solidFill>
                <a:schemeClr val="bg2">
                  <a:lumMod val="75000"/>
                </a:schemeClr>
              </a:solidFill>
              <a:effectLst/>
              <a:latin typeface="Gordita" pitchFamily="2" charset="77"/>
              <a:cs typeface="Gordita" pitchFamily="2" charset="77"/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82876690-0BEF-AB6A-028A-C49472408F5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3537" y="86385"/>
            <a:ext cx="2243259" cy="671839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E55831D-C24F-8EE6-D28E-96C2DC1CB7B8}"/>
              </a:ext>
            </a:extLst>
          </p:cNvPr>
          <p:cNvSpPr/>
          <p:nvPr userDrawn="1"/>
        </p:nvSpPr>
        <p:spPr>
          <a:xfrm>
            <a:off x="8575058" y="109857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pic>
        <p:nvPicPr>
          <p:cNvPr id="13" name="Image 12">
            <a:extLst>
              <a:ext uri="{FF2B5EF4-FFF2-40B4-BE49-F238E27FC236}">
                <a16:creationId xmlns:a16="http://schemas.microsoft.com/office/drawing/2014/main" xmlns="" id="{4A5A92E1-AFCF-844F-2790-9DDE9DA1138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6419" y="43542"/>
            <a:ext cx="774640" cy="798115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61F9AC1B-77FA-780F-DB0C-EACCEF4CB53F}"/>
              </a:ext>
            </a:extLst>
          </p:cNvPr>
          <p:cNvSpPr txBox="1"/>
          <p:nvPr userDrawn="1"/>
        </p:nvSpPr>
        <p:spPr>
          <a:xfrm>
            <a:off x="3205857" y="109986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2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05857" y="482309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xmlns="" id="{429AE2BF-B994-B373-A6A1-907A0236A462}"/>
              </a:ext>
            </a:extLst>
          </p:cNvPr>
          <p:cNvSpPr txBox="1"/>
          <p:nvPr userDrawn="1"/>
        </p:nvSpPr>
        <p:spPr>
          <a:xfrm>
            <a:off x="2940704" y="3884984"/>
            <a:ext cx="216237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fr-FR" sz="2400" dirty="0">
                <a:latin typeface="Century Gothic" panose="020B0502020202020204" pitchFamily="34" charset="0"/>
              </a:rPr>
              <a:t>Programme :</a:t>
            </a:r>
          </a:p>
        </p:txBody>
      </p:sp>
      <p:sp>
        <p:nvSpPr>
          <p:cNvPr id="15" name="Espace réservé du texte 14">
            <a:extLst>
              <a:ext uri="{FF2B5EF4-FFF2-40B4-BE49-F238E27FC236}">
                <a16:creationId xmlns:a16="http://schemas.microsoft.com/office/drawing/2014/main" xmlns="" id="{C33B4A75-5EF8-DF64-7F8E-52DE7E7783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03077" y="3982447"/>
            <a:ext cx="5899540" cy="2739487"/>
          </a:xfrm>
          <a:prstGeom prst="rect">
            <a:avLst/>
          </a:prstGeom>
        </p:spPr>
        <p:txBody>
          <a:bodyPr/>
          <a:lstStyle>
            <a:lvl1pPr marL="0" indent="-228600">
              <a:lnSpc>
                <a:spcPct val="90000"/>
              </a:lnSpc>
              <a:spcBef>
                <a:spcPts val="0"/>
              </a:spcBef>
              <a:buClr>
                <a:srgbClr val="FF7F4D"/>
              </a:buClr>
              <a:buFont typeface="Wingdings" pitchFamily="2" charset="2"/>
              <a:buChar char="§"/>
              <a:defRPr sz="24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>
              <a:defRPr sz="2400" b="1" i="0">
                <a:latin typeface="Century Gothic" panose="020B0502020202020204" pitchFamily="34" charset="0"/>
              </a:defRPr>
            </a:lvl2pPr>
            <a:lvl3pPr>
              <a:defRPr sz="2400" b="1" i="0">
                <a:latin typeface="Century Gothic" panose="020B0502020202020204" pitchFamily="34" charset="0"/>
              </a:defRPr>
            </a:lvl3pPr>
            <a:lvl4pPr>
              <a:defRPr sz="2400" b="1" i="0">
                <a:latin typeface="Century Gothic" panose="020B0502020202020204" pitchFamily="34" charset="0"/>
              </a:defRPr>
            </a:lvl4pPr>
            <a:lvl5pPr>
              <a:defRPr sz="2400" b="1" i="0"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 Item #1</a:t>
            </a:r>
          </a:p>
          <a:p>
            <a:pPr lvl="0"/>
            <a:r>
              <a:rPr lang="fr-FR" dirty="0"/>
              <a:t> Item #2</a:t>
            </a:r>
          </a:p>
          <a:p>
            <a:pPr lvl="0"/>
            <a:r>
              <a:rPr lang="fr-FR" dirty="0"/>
              <a:t> Item #3</a:t>
            </a:r>
          </a:p>
          <a:p>
            <a:pPr lvl="0"/>
            <a:r>
              <a:rPr lang="fr-FR" dirty="0"/>
              <a:t> …</a:t>
            </a:r>
          </a:p>
        </p:txBody>
      </p:sp>
    </p:spTree>
    <p:extLst>
      <p:ext uri="{BB962C8B-B14F-4D97-AF65-F5344CB8AC3E}">
        <p14:creationId xmlns:p14="http://schemas.microsoft.com/office/powerpoint/2010/main" val="151408377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Liens d'intérê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0714" y="503717"/>
            <a:ext cx="11259224" cy="492745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400" b="1" i="0">
                <a:solidFill>
                  <a:schemeClr val="accent3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/>
              <a:t>Sous titre</a:t>
            </a:r>
            <a:endParaRPr lang="fr-FR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D8C46C9F-6170-F574-2AFE-CF6FB29260A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DD41E265-71F7-DBDB-38E6-6C1A89060A4F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</a:t>
            </a:r>
            <a:r>
              <a:rPr kumimoji="0" lang="fr-FR" sz="110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oncologie</a:t>
            </a:r>
            <a:endParaRPr kumimoji="0" lang="fr-FR" sz="110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  <a:cs typeface="Gordita" pitchFamily="2" charset="77"/>
            </a:endParaRPr>
          </a:p>
        </p:txBody>
      </p:sp>
      <p:sp>
        <p:nvSpPr>
          <p:cNvPr id="3" name="Espace réservé du contenu 16">
            <a:extLst>
              <a:ext uri="{FF2B5EF4-FFF2-40B4-BE49-F238E27FC236}">
                <a16:creationId xmlns:a16="http://schemas.microsoft.com/office/drawing/2014/main" xmlns="" id="{2140194E-CDCE-59F9-00F0-3FDE8F977797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</a:t>
            </a:r>
          </a:p>
        </p:txBody>
      </p:sp>
      <p:sp>
        <p:nvSpPr>
          <p:cNvPr id="1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7238294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Liens d'intérê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5643CAED-F0F2-0415-6C0D-9BFF9BECD3D0}"/>
              </a:ext>
            </a:extLst>
          </p:cNvPr>
          <p:cNvSpPr txBox="1"/>
          <p:nvPr userDrawn="1"/>
        </p:nvSpPr>
        <p:spPr>
          <a:xfrm>
            <a:off x="8242609" y="6158862"/>
            <a:ext cx="1502322" cy="430887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</a:t>
            </a:r>
            <a:r>
              <a:rPr kumimoji="0" lang="fr-FR" sz="110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oncologie</a:t>
            </a:r>
            <a:endParaRPr kumimoji="0" lang="fr-FR" sz="110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  <a:cs typeface="Gordita" pitchFamily="2" charset="77"/>
            </a:endParaRP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D8C46C9F-6170-F574-2AFE-CF6FB29260A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2" name="Espace réservé du contenu 16">
            <a:extLst>
              <a:ext uri="{FF2B5EF4-FFF2-40B4-BE49-F238E27FC236}">
                <a16:creationId xmlns:a16="http://schemas.microsoft.com/office/drawing/2014/main" xmlns="" id="{058A274E-2A6A-39BC-C2C4-A009DD1D28E3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</a:t>
            </a:r>
          </a:p>
        </p:txBody>
      </p:sp>
      <p:sp>
        <p:nvSpPr>
          <p:cNvPr id="1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349499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grès et Expe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64D0B334-62B8-E95D-4011-3B1D512B42AD}"/>
              </a:ext>
            </a:extLst>
          </p:cNvPr>
          <p:cNvSpPr/>
          <p:nvPr userDrawn="1"/>
        </p:nvSpPr>
        <p:spPr>
          <a:xfrm>
            <a:off x="0" y="4521605"/>
            <a:ext cx="12191999" cy="2093101"/>
          </a:xfrm>
          <a:prstGeom prst="rect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44000" rtlCol="0" anchor="t"/>
          <a:lstStyle/>
          <a:p>
            <a:endParaRPr lang="fr-FR" sz="1600" b="1" dirty="0">
              <a:solidFill>
                <a:srgbClr val="FF7F4D"/>
              </a:solidFill>
              <a:latin typeface="geneve"/>
            </a:endParaRPr>
          </a:p>
        </p:txBody>
      </p:sp>
      <p:sp>
        <p:nvSpPr>
          <p:cNvPr id="30" name="Espace réservé pour une image  29">
            <a:extLst>
              <a:ext uri="{FF2B5EF4-FFF2-40B4-BE49-F238E27FC236}">
                <a16:creationId xmlns:a16="http://schemas.microsoft.com/office/drawing/2014/main" xmlns="" id="{E8F03D56-581E-FAB7-12E2-724ABC932EE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25480" y="5043323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5F770F35-D21C-8D15-1E0D-13CA86D222C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399931" y="5045088"/>
            <a:ext cx="1782524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21" name="Espace réservé pour une image  29">
            <a:extLst>
              <a:ext uri="{FF2B5EF4-FFF2-40B4-BE49-F238E27FC236}">
                <a16:creationId xmlns:a16="http://schemas.microsoft.com/office/drawing/2014/main" xmlns="" id="{C1840AF0-3D9A-2332-E4B7-5400A7BA9038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155833" y="5045088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23" name="Espace réservé pour une image  29">
            <a:extLst>
              <a:ext uri="{FF2B5EF4-FFF2-40B4-BE49-F238E27FC236}">
                <a16:creationId xmlns:a16="http://schemas.microsoft.com/office/drawing/2014/main" xmlns="" id="{50B8ACF1-AE03-0097-E996-33378664416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202264" y="5045088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24" name="Espace réservé pour une image  29">
            <a:extLst>
              <a:ext uri="{FF2B5EF4-FFF2-40B4-BE49-F238E27FC236}">
                <a16:creationId xmlns:a16="http://schemas.microsoft.com/office/drawing/2014/main" xmlns="" id="{53F86CC7-16AE-9DA0-3C4A-3F7A9FE7BF1A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179048" y="5045088"/>
            <a:ext cx="1152000" cy="11520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25" name="Espace réservé du texte 4">
            <a:extLst>
              <a:ext uri="{FF2B5EF4-FFF2-40B4-BE49-F238E27FC236}">
                <a16:creationId xmlns:a16="http://schemas.microsoft.com/office/drawing/2014/main" xmlns="" id="{457ADAF9-1639-EF15-D360-90E1A62FCCF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376188" y="5045088"/>
            <a:ext cx="1782524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26" name="Espace réservé du texte 4">
            <a:extLst>
              <a:ext uri="{FF2B5EF4-FFF2-40B4-BE49-F238E27FC236}">
                <a16:creationId xmlns:a16="http://schemas.microsoft.com/office/drawing/2014/main" xmlns="" id="{289E7E1F-AA8B-DC73-656E-035A81CC142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352445" y="5045088"/>
            <a:ext cx="1782524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29" name="Espace réservé du texte 4">
            <a:extLst>
              <a:ext uri="{FF2B5EF4-FFF2-40B4-BE49-F238E27FC236}">
                <a16:creationId xmlns:a16="http://schemas.microsoft.com/office/drawing/2014/main" xmlns="" id="{C38D9668-B730-59C9-ACB0-85C591F8DFA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0328701" y="5045088"/>
            <a:ext cx="1782524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</a:t>
            </a:r>
          </a:p>
          <a:p>
            <a:pPr lvl="0"/>
            <a:r>
              <a:rPr lang="fr-FR" dirty="0"/>
              <a:t>NOM</a:t>
            </a:r>
          </a:p>
        </p:txBody>
      </p:sp>
      <p:sp>
        <p:nvSpPr>
          <p:cNvPr id="32" name="Espace réservé du texte 4">
            <a:extLst>
              <a:ext uri="{FF2B5EF4-FFF2-40B4-BE49-F238E27FC236}">
                <a16:creationId xmlns:a16="http://schemas.microsoft.com/office/drawing/2014/main" xmlns="" id="{E53E4662-2047-347B-3E84-27E6569FF9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395215" y="5627175"/>
            <a:ext cx="1782524" cy="987531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33" name="Espace réservé du texte 4">
            <a:extLst>
              <a:ext uri="{FF2B5EF4-FFF2-40B4-BE49-F238E27FC236}">
                <a16:creationId xmlns:a16="http://schemas.microsoft.com/office/drawing/2014/main" xmlns="" id="{D0952211-D5BA-4E59-914A-C2AC91DFDF6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373044" y="5627175"/>
            <a:ext cx="1782524" cy="981032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34" name="Espace réservé du texte 4">
            <a:extLst>
              <a:ext uri="{FF2B5EF4-FFF2-40B4-BE49-F238E27FC236}">
                <a16:creationId xmlns:a16="http://schemas.microsoft.com/office/drawing/2014/main" xmlns="" id="{852FA44D-BA91-E543-D4DF-8882BC289B1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350873" y="5627175"/>
            <a:ext cx="1782524" cy="981032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35" name="Espace réservé du texte 4">
            <a:extLst>
              <a:ext uri="{FF2B5EF4-FFF2-40B4-BE49-F238E27FC236}">
                <a16:creationId xmlns:a16="http://schemas.microsoft.com/office/drawing/2014/main" xmlns="" id="{C9D7777E-5AE1-2DB4-7224-A6CF81BAD85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28701" y="5627175"/>
            <a:ext cx="1782524" cy="981032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xmlns="" id="{9A6B4D7B-5487-778A-ED36-37AFB3EF62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40704" y="944755"/>
            <a:ext cx="9190355" cy="48546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3200" b="1" i="0">
                <a:latin typeface="Century Gothic" panose="020B0502020202020204" pitchFamily="34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fr-FR" dirty="0"/>
              <a:t>Titre du Congrès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xmlns="" id="{336828D2-9867-855C-8074-D31F04837A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016419"/>
            <a:ext cx="12192000" cy="1813403"/>
          </a:xfrm>
          <a:prstGeom prst="rect">
            <a:avLst/>
          </a:prstGeom>
          <a:solidFill>
            <a:srgbClr val="005087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xmlns="" id="{611BC6B7-F7D0-CD8F-504D-C0525FA81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0704" y="1444738"/>
            <a:ext cx="9190355" cy="419056"/>
          </a:xfrm>
          <a:prstGeom prst="rect">
            <a:avLst/>
          </a:prstGeo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defRPr sz="2000" b="0">
                <a:solidFill>
                  <a:srgbClr val="005087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fr-FR" dirty="0"/>
              <a:t>Sous titre du Congrès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8932535-FFA1-0DF5-F581-9FAA2917DAFE}"/>
              </a:ext>
            </a:extLst>
          </p:cNvPr>
          <p:cNvSpPr/>
          <p:nvPr userDrawn="1"/>
        </p:nvSpPr>
        <p:spPr>
          <a:xfrm>
            <a:off x="3050265" y="0"/>
            <a:ext cx="9141734" cy="888908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dirty="0">
              <a:solidFill>
                <a:srgbClr val="3A3839"/>
              </a:solidFill>
              <a:latin typeface="Calibri" panose="020F0502020204030204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xmlns="" id="{83FB68E0-10BC-4EED-9B91-C43EEB670F05}"/>
              </a:ext>
            </a:extLst>
          </p:cNvPr>
          <p:cNvSpPr txBox="1"/>
          <p:nvPr userDrawn="1"/>
        </p:nvSpPr>
        <p:spPr>
          <a:xfrm>
            <a:off x="3205857" y="140763"/>
            <a:ext cx="436374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sz="2000" b="1" dirty="0">
                <a:solidFill>
                  <a:srgbClr val="FF7F4D"/>
                </a:solidFill>
                <a:latin typeface="Gordita" pitchFamily="2" charset="77"/>
                <a:cs typeface="Gordita" pitchFamily="2" charset="77"/>
              </a:rPr>
              <a:t>Congrès</a:t>
            </a:r>
            <a:endParaRPr lang="fr-FR" sz="2000" b="1" dirty="0">
              <a:solidFill>
                <a:srgbClr val="FF7F4D">
                  <a:lumMod val="75000"/>
                </a:srgbClr>
              </a:solidFill>
              <a:latin typeface="Gordita" pitchFamily="2" charset="77"/>
              <a:cs typeface="Gordita" pitchFamily="2" charset="77"/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82876690-0BEF-AB6A-028A-C49472408F5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03537" y="86385"/>
            <a:ext cx="2243259" cy="671839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E55831D-C24F-8EE6-D28E-96C2DC1CB7B8}"/>
              </a:ext>
            </a:extLst>
          </p:cNvPr>
          <p:cNvSpPr/>
          <p:nvPr userDrawn="1"/>
        </p:nvSpPr>
        <p:spPr>
          <a:xfrm>
            <a:off x="7018020" y="132717"/>
            <a:ext cx="4363740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defRPr/>
            </a:pPr>
            <a:r>
              <a:rPr lang="fr-FR" sz="3600" b="1" dirty="0">
                <a:solidFill>
                  <a:srgbClr val="737078"/>
                </a:solidFill>
              </a:rPr>
              <a:t>SEIN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61F9AC1B-77FA-780F-DB0C-EACCEF4CB53F}"/>
              </a:ext>
            </a:extLst>
          </p:cNvPr>
          <p:cNvSpPr txBox="1"/>
          <p:nvPr userDrawn="1"/>
        </p:nvSpPr>
        <p:spPr>
          <a:xfrm>
            <a:off x="3205857" y="109986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100" dirty="0">
                <a:solidFill>
                  <a:srgbClr val="FF7F4D"/>
                </a:solidFill>
                <a:cs typeface="Gordita" pitchFamily="2" charset="77"/>
              </a:rPr>
              <a:t>L’actualité</a:t>
            </a: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/>
            </a:r>
            <a:br>
              <a:rPr lang="fr-FR" sz="1100" dirty="0">
                <a:solidFill>
                  <a:prstClr val="white"/>
                </a:solidFill>
                <a:cs typeface="Gordita" pitchFamily="2" charset="77"/>
              </a:rPr>
            </a:b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>en oncologie</a:t>
            </a:r>
          </a:p>
        </p:txBody>
      </p:sp>
      <p:sp>
        <p:nvSpPr>
          <p:cNvPr id="2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05857" y="482309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24B31910-DB0E-F648-D21B-B8985F528716}"/>
              </a:ext>
            </a:extLst>
          </p:cNvPr>
          <p:cNvSpPr txBox="1"/>
          <p:nvPr userDrawn="1"/>
        </p:nvSpPr>
        <p:spPr>
          <a:xfrm>
            <a:off x="120301" y="4596028"/>
            <a:ext cx="767343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600" b="1" dirty="0">
                <a:solidFill>
                  <a:srgbClr val="002D4C"/>
                </a:solidFill>
              </a:rPr>
              <a:t>Un service </a:t>
            </a:r>
            <a:r>
              <a:rPr lang="fr-FR" sz="1600" b="1" dirty="0">
                <a:solidFill>
                  <a:srgbClr val="002C4C"/>
                </a:solidFill>
              </a:rPr>
              <a:t>proposé</a:t>
            </a:r>
            <a:r>
              <a:rPr lang="fr-FR" sz="1600" b="1" dirty="0">
                <a:solidFill>
                  <a:srgbClr val="002D4C"/>
                </a:solidFill>
              </a:rPr>
              <a:t> en toute indépendance par nos experts sur place :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23DC5793-480C-8CBA-BAF4-A8D7F69981E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9" y="43542"/>
            <a:ext cx="774640" cy="798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748243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omm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xmlns="" id="{9A6B4D7B-5487-778A-ED36-37AFB3EF62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40704" y="944755"/>
            <a:ext cx="9190355" cy="48546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3200" b="1" i="0">
                <a:latin typeface="Century Gothic" panose="020B0502020202020204" pitchFamily="34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fr-FR" dirty="0"/>
              <a:t>Titre du Congrès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xmlns="" id="{336828D2-9867-855C-8074-D31F04837A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016419"/>
            <a:ext cx="12192000" cy="1813403"/>
          </a:xfrm>
          <a:prstGeom prst="rect">
            <a:avLst/>
          </a:prstGeom>
          <a:solidFill>
            <a:srgbClr val="005087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xmlns="" id="{611BC6B7-F7D0-CD8F-504D-C0525FA81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0704" y="1444738"/>
            <a:ext cx="9190355" cy="419056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lnSpc>
                <a:spcPct val="100000"/>
              </a:lnSpc>
              <a:defRPr sz="2000" b="0">
                <a:solidFill>
                  <a:srgbClr val="005087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fr-FR" dirty="0"/>
              <a:t>Sous titre du Congrès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8932535-FFA1-0DF5-F581-9FAA2917DAFE}"/>
              </a:ext>
            </a:extLst>
          </p:cNvPr>
          <p:cNvSpPr/>
          <p:nvPr userDrawn="1"/>
        </p:nvSpPr>
        <p:spPr>
          <a:xfrm>
            <a:off x="3050265" y="0"/>
            <a:ext cx="9141734" cy="888908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dirty="0">
              <a:solidFill>
                <a:srgbClr val="3A3839"/>
              </a:solidFill>
              <a:latin typeface="Calibri" panose="020F0502020204030204"/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82876690-0BEF-AB6A-028A-C49472408F5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03537" y="86385"/>
            <a:ext cx="2243259" cy="671839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61F9AC1B-77FA-780F-DB0C-EACCEF4CB53F}"/>
              </a:ext>
            </a:extLst>
          </p:cNvPr>
          <p:cNvSpPr txBox="1"/>
          <p:nvPr userDrawn="1"/>
        </p:nvSpPr>
        <p:spPr>
          <a:xfrm>
            <a:off x="3205857" y="109986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100" dirty="0">
                <a:solidFill>
                  <a:srgbClr val="FF7F4D"/>
                </a:solidFill>
                <a:cs typeface="Gordita" pitchFamily="2" charset="77"/>
              </a:rPr>
              <a:t>L’actualité</a:t>
            </a: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/>
            </a:r>
            <a:br>
              <a:rPr lang="fr-FR" sz="1100" dirty="0">
                <a:solidFill>
                  <a:prstClr val="white"/>
                </a:solidFill>
                <a:cs typeface="Gordita" pitchFamily="2" charset="77"/>
              </a:rPr>
            </a:b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>en oncologie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xmlns="" id="{429AE2BF-B994-B373-A6A1-907A0236A462}"/>
              </a:ext>
            </a:extLst>
          </p:cNvPr>
          <p:cNvSpPr txBox="1"/>
          <p:nvPr userDrawn="1"/>
        </p:nvSpPr>
        <p:spPr>
          <a:xfrm>
            <a:off x="2940704" y="3884984"/>
            <a:ext cx="216237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dirty="0">
                <a:solidFill>
                  <a:prstClr val="black"/>
                </a:solidFill>
              </a:rPr>
              <a:t>Programme :</a:t>
            </a:r>
          </a:p>
        </p:txBody>
      </p:sp>
      <p:sp>
        <p:nvSpPr>
          <p:cNvPr id="15" name="Espace réservé du texte 14">
            <a:extLst>
              <a:ext uri="{FF2B5EF4-FFF2-40B4-BE49-F238E27FC236}">
                <a16:creationId xmlns:a16="http://schemas.microsoft.com/office/drawing/2014/main" xmlns="" id="{C33B4A75-5EF8-DF64-7F8E-52DE7E7783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03077" y="3982447"/>
            <a:ext cx="5899540" cy="2739487"/>
          </a:xfrm>
          <a:prstGeom prst="rect">
            <a:avLst/>
          </a:prstGeom>
        </p:spPr>
        <p:txBody>
          <a:bodyPr/>
          <a:lstStyle>
            <a:lvl1pPr marL="0" indent="-228600">
              <a:lnSpc>
                <a:spcPct val="90000"/>
              </a:lnSpc>
              <a:spcBef>
                <a:spcPts val="0"/>
              </a:spcBef>
              <a:buClr>
                <a:srgbClr val="FF7F4D"/>
              </a:buClr>
              <a:buFont typeface="Wingdings" pitchFamily="2" charset="2"/>
              <a:buChar char="§"/>
              <a:defRPr sz="24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>
              <a:defRPr sz="2400" b="1" i="0">
                <a:latin typeface="Century Gothic" panose="020B0502020202020204" pitchFamily="34" charset="0"/>
              </a:defRPr>
            </a:lvl2pPr>
            <a:lvl3pPr>
              <a:defRPr sz="2400" b="1" i="0">
                <a:latin typeface="Century Gothic" panose="020B0502020202020204" pitchFamily="34" charset="0"/>
              </a:defRPr>
            </a:lvl3pPr>
            <a:lvl4pPr>
              <a:defRPr sz="2400" b="1" i="0">
                <a:latin typeface="Century Gothic" panose="020B0502020202020204" pitchFamily="34" charset="0"/>
              </a:defRPr>
            </a:lvl4pPr>
            <a:lvl5pPr>
              <a:defRPr sz="2400" b="1" i="0"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/>
              <a:t>Item </a:t>
            </a:r>
            <a:r>
              <a:rPr lang="fr-FR" dirty="0"/>
              <a:t>#1</a:t>
            </a:r>
          </a:p>
          <a:p>
            <a:pPr lvl="0"/>
            <a:r>
              <a:rPr lang="fr-FR"/>
              <a:t>Item </a:t>
            </a:r>
            <a:r>
              <a:rPr lang="fr-FR" dirty="0"/>
              <a:t>#2</a:t>
            </a:r>
          </a:p>
          <a:p>
            <a:pPr lvl="0"/>
            <a:r>
              <a:rPr lang="fr-FR"/>
              <a:t>Item </a:t>
            </a:r>
            <a:r>
              <a:rPr lang="fr-FR" dirty="0"/>
              <a:t>#3</a:t>
            </a:r>
          </a:p>
          <a:p>
            <a:pPr lvl="0"/>
            <a:r>
              <a:rPr lang="fr-FR"/>
              <a:t>…</a:t>
            </a:r>
            <a:endParaRPr lang="fr-FR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xmlns="" id="{06DB16AE-6642-AFB9-8775-2360047A4B0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9" y="43542"/>
            <a:ext cx="774640" cy="798115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4CB53BA1-B6E7-F459-948E-F48B831ADE77}"/>
              </a:ext>
            </a:extLst>
          </p:cNvPr>
          <p:cNvSpPr txBox="1"/>
          <p:nvPr userDrawn="1"/>
        </p:nvSpPr>
        <p:spPr>
          <a:xfrm>
            <a:off x="3205857" y="116270"/>
            <a:ext cx="436374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sz="2000" b="1" dirty="0">
                <a:solidFill>
                  <a:srgbClr val="FF7F4D"/>
                </a:solidFill>
                <a:latin typeface="Gordita" pitchFamily="2" charset="77"/>
                <a:cs typeface="Gordita" pitchFamily="2" charset="77"/>
              </a:rPr>
              <a:t>Congrès</a:t>
            </a:r>
            <a:endParaRPr lang="fr-FR" sz="2000" b="1" dirty="0">
              <a:solidFill>
                <a:srgbClr val="FF7F4D">
                  <a:lumMod val="75000"/>
                </a:srgbClr>
              </a:solidFill>
              <a:latin typeface="Gordita" pitchFamily="2" charset="77"/>
              <a:cs typeface="Gordita" pitchFamily="2" charset="77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1A58284D-3F40-FD7C-D5ED-60A29DA9B7D4}"/>
              </a:ext>
            </a:extLst>
          </p:cNvPr>
          <p:cNvSpPr/>
          <p:nvPr userDrawn="1"/>
        </p:nvSpPr>
        <p:spPr>
          <a:xfrm>
            <a:off x="7018020" y="132717"/>
            <a:ext cx="4363740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defRPr/>
            </a:pPr>
            <a:r>
              <a:rPr lang="fr-FR" sz="3600" b="1" dirty="0">
                <a:solidFill>
                  <a:srgbClr val="737078"/>
                </a:solidFill>
              </a:rPr>
              <a:t>SEIN</a:t>
            </a:r>
          </a:p>
        </p:txBody>
      </p:sp>
      <p:sp>
        <p:nvSpPr>
          <p:cNvPr id="1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05857" y="482309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840645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Expe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64D0B334-62B8-E95D-4011-3B1D512B42AD}"/>
              </a:ext>
            </a:extLst>
          </p:cNvPr>
          <p:cNvSpPr/>
          <p:nvPr userDrawn="1"/>
        </p:nvSpPr>
        <p:spPr>
          <a:xfrm>
            <a:off x="0" y="4502597"/>
            <a:ext cx="12191999" cy="2112109"/>
          </a:xfrm>
          <a:prstGeom prst="rect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44000" rtlCol="0" anchor="t"/>
          <a:lstStyle/>
          <a:p>
            <a:endParaRPr lang="fr-FR" sz="1600" b="1" dirty="0">
              <a:solidFill>
                <a:srgbClr val="FF7F4D"/>
              </a:solidFill>
              <a:latin typeface="geneve"/>
            </a:endParaRPr>
          </a:p>
        </p:txBody>
      </p:sp>
      <p:sp>
        <p:nvSpPr>
          <p:cNvPr id="30" name="Espace réservé pour une image  29">
            <a:extLst>
              <a:ext uri="{FF2B5EF4-FFF2-40B4-BE49-F238E27FC236}">
                <a16:creationId xmlns:a16="http://schemas.microsoft.com/office/drawing/2014/main" xmlns="" id="{E8F03D56-581E-FAB7-12E2-724ABC932EE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663359" y="4700665"/>
            <a:ext cx="1796104" cy="1796104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15" name="Espace réservé du texte 4">
            <a:extLst>
              <a:ext uri="{FF2B5EF4-FFF2-40B4-BE49-F238E27FC236}">
                <a16:creationId xmlns:a16="http://schemas.microsoft.com/office/drawing/2014/main" xmlns="" id="{ECF23FBF-FE34-F1DA-BD90-00F92103CC9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021245" y="3856892"/>
            <a:ext cx="9170755" cy="596145"/>
          </a:xfrm>
          <a:prstGeom prst="rect">
            <a:avLst/>
          </a:prstGeom>
        </p:spPr>
        <p:txBody>
          <a:bodyPr tIns="0" bIns="0" anchor="ctr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44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Titre Section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5F770F35-D21C-8D15-1E0D-13CA86D222C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732939" y="4852271"/>
            <a:ext cx="5459059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8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 NOM</a:t>
            </a:r>
          </a:p>
        </p:txBody>
      </p:sp>
      <p:sp>
        <p:nvSpPr>
          <p:cNvPr id="32" name="Espace réservé du texte 4">
            <a:extLst>
              <a:ext uri="{FF2B5EF4-FFF2-40B4-BE49-F238E27FC236}">
                <a16:creationId xmlns:a16="http://schemas.microsoft.com/office/drawing/2014/main" xmlns="" id="{E53E4662-2047-347B-3E84-27E6569FF9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739678" y="5442393"/>
            <a:ext cx="5459058" cy="987531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xmlns="" id="{9A6B4D7B-5487-778A-ED36-37AFB3EF62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40704" y="944755"/>
            <a:ext cx="9190355" cy="48546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3200" b="1" i="0">
                <a:latin typeface="Century Gothic" panose="020B0502020202020204" pitchFamily="34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fr-FR" dirty="0"/>
              <a:t>Titre du Congrès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xmlns="" id="{336828D2-9867-855C-8074-D31F04837A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016419"/>
            <a:ext cx="12192000" cy="1813403"/>
          </a:xfrm>
          <a:prstGeom prst="rect">
            <a:avLst/>
          </a:prstGeom>
          <a:solidFill>
            <a:srgbClr val="005087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xmlns="" id="{611BC6B7-F7D0-CD8F-504D-C0525FA81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0704" y="1444738"/>
            <a:ext cx="9190355" cy="419056"/>
          </a:xfrm>
          <a:prstGeom prst="rect">
            <a:avLst/>
          </a:prstGeo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defRPr sz="2000" b="0">
                <a:solidFill>
                  <a:srgbClr val="005087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fr-FR" dirty="0"/>
              <a:t>Sous titre du Congrès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8932535-FFA1-0DF5-F581-9FAA2917DAFE}"/>
              </a:ext>
            </a:extLst>
          </p:cNvPr>
          <p:cNvSpPr/>
          <p:nvPr userDrawn="1"/>
        </p:nvSpPr>
        <p:spPr>
          <a:xfrm>
            <a:off x="3050265" y="0"/>
            <a:ext cx="9141734" cy="888908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dirty="0">
              <a:solidFill>
                <a:srgbClr val="3A3839"/>
              </a:solidFill>
              <a:latin typeface="Calibri" panose="020F0502020204030204"/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82876690-0BEF-AB6A-028A-C49472408F5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03537" y="86385"/>
            <a:ext cx="2243259" cy="671839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61F9AC1B-77FA-780F-DB0C-EACCEF4CB53F}"/>
              </a:ext>
            </a:extLst>
          </p:cNvPr>
          <p:cNvSpPr txBox="1"/>
          <p:nvPr userDrawn="1"/>
        </p:nvSpPr>
        <p:spPr>
          <a:xfrm>
            <a:off x="3205857" y="109986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100" dirty="0">
                <a:solidFill>
                  <a:srgbClr val="FF7F4D"/>
                </a:solidFill>
                <a:cs typeface="Gordita" pitchFamily="2" charset="77"/>
              </a:rPr>
              <a:t>L’actualité</a:t>
            </a: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/>
            </a:r>
            <a:br>
              <a:rPr lang="fr-FR" sz="1100" dirty="0">
                <a:solidFill>
                  <a:prstClr val="white"/>
                </a:solidFill>
                <a:cs typeface="Gordita" pitchFamily="2" charset="77"/>
              </a:rPr>
            </a:b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>en oncologie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xmlns="" id="{A20596D4-1158-E7E6-4BDC-796CB11A50C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9" y="43542"/>
            <a:ext cx="774640" cy="798115"/>
          </a:xfrm>
          <a:prstGeom prst="rect">
            <a:avLst/>
          </a:prstGeom>
        </p:spPr>
      </p:pic>
      <p:sp>
        <p:nvSpPr>
          <p:cNvPr id="7" name="ZoneTexte 6">
            <a:extLst>
              <a:ext uri="{FF2B5EF4-FFF2-40B4-BE49-F238E27FC236}">
                <a16:creationId xmlns:a16="http://schemas.microsoft.com/office/drawing/2014/main" xmlns="" id="{4A751562-5B35-D2B4-5102-FD982DBD0B0F}"/>
              </a:ext>
            </a:extLst>
          </p:cNvPr>
          <p:cNvSpPr txBox="1"/>
          <p:nvPr userDrawn="1"/>
        </p:nvSpPr>
        <p:spPr>
          <a:xfrm>
            <a:off x="3205857" y="140763"/>
            <a:ext cx="436374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sz="2000" b="1" dirty="0">
                <a:solidFill>
                  <a:srgbClr val="FF7F4D"/>
                </a:solidFill>
                <a:latin typeface="Gordita" pitchFamily="2" charset="77"/>
                <a:cs typeface="Gordita" pitchFamily="2" charset="77"/>
              </a:rPr>
              <a:t>Congrès</a:t>
            </a:r>
            <a:endParaRPr lang="fr-FR" sz="2000" b="1" dirty="0">
              <a:solidFill>
                <a:srgbClr val="FF7F4D">
                  <a:lumMod val="75000"/>
                </a:srgbClr>
              </a:solidFill>
              <a:latin typeface="Gordita" pitchFamily="2" charset="77"/>
              <a:cs typeface="Gordita" pitchFamily="2" charset="77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B5C14AB9-ECE8-4695-2728-1635D3DEA00B}"/>
              </a:ext>
            </a:extLst>
          </p:cNvPr>
          <p:cNvSpPr/>
          <p:nvPr userDrawn="1"/>
        </p:nvSpPr>
        <p:spPr>
          <a:xfrm>
            <a:off x="7018020" y="132717"/>
            <a:ext cx="4363740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defRPr/>
            </a:pPr>
            <a:r>
              <a:rPr lang="fr-FR" sz="3600" b="1" dirty="0">
                <a:solidFill>
                  <a:srgbClr val="737078"/>
                </a:solidFill>
              </a:rPr>
              <a:t>SEIN</a:t>
            </a:r>
          </a:p>
        </p:txBody>
      </p: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05857" y="482309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72623709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Abstr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solidFill>
                <a:prstClr val="white"/>
              </a:solidFill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prstClr val="white"/>
                </a:solidFill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prstClr val="white"/>
                </a:solidFill>
              </a:rPr>
            </a:br>
            <a:r>
              <a:rPr lang="fr-FR" sz="800" dirty="0">
                <a:solidFill>
                  <a:prstClr val="white"/>
                </a:solidFill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prstClr val="white"/>
                </a:solidFill>
              </a:rPr>
            </a:br>
            <a:r>
              <a:rPr lang="fr-FR" sz="800" dirty="0">
                <a:solidFill>
                  <a:prstClr val="white"/>
                </a:solidFill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</a:rPr>
              <a:t>SEIN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#1111</a:t>
            </a:r>
          </a:p>
        </p:txBody>
      </p:sp>
      <p:sp>
        <p:nvSpPr>
          <p:cNvPr id="19" name="Espace réservé du texte 18">
            <a:extLst>
              <a:ext uri="{FF2B5EF4-FFF2-40B4-BE49-F238E27FC236}">
                <a16:creationId xmlns:a16="http://schemas.microsoft.com/office/drawing/2014/main" xmlns="" id="{A6141D7E-6A11-9A05-41CA-2C5C54BC029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06583" y="1944913"/>
            <a:ext cx="10370160" cy="1690915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Titre abstract…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306583" y="3635828"/>
            <a:ext cx="10370160" cy="1690915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40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Sous-titre abstract…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xmlns="" id="{5628858A-399E-1B39-6FEF-D2566224160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xmlns="" id="{36E0834E-7581-CEE9-AADB-E108742C0F7A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/>
            <a:r>
              <a:rPr lang="fr-FR" sz="1100" dirty="0">
                <a:solidFill>
                  <a:srgbClr val="FF7F4D"/>
                </a:solidFill>
                <a:cs typeface="Gordita" pitchFamily="2" charset="77"/>
              </a:rPr>
              <a:t>L’actualité</a:t>
            </a: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/>
            </a:r>
            <a:br>
              <a:rPr lang="fr-FR" sz="1100" dirty="0">
                <a:solidFill>
                  <a:prstClr val="white"/>
                </a:solidFill>
                <a:cs typeface="Gordita" pitchFamily="2" charset="77"/>
              </a:rPr>
            </a:b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>en </a:t>
            </a:r>
            <a:r>
              <a:rPr lang="fr-FR" sz="1100" dirty="0" smtClean="0">
                <a:solidFill>
                  <a:prstClr val="white"/>
                </a:solidFill>
                <a:cs typeface="Gordita" pitchFamily="2" charset="77"/>
              </a:rPr>
              <a:t>oncologie</a:t>
            </a:r>
            <a:endParaRPr lang="fr-FR" sz="1100" dirty="0">
              <a:solidFill>
                <a:prstClr val="white"/>
              </a:solidFill>
              <a:cs typeface="Gordita" pitchFamily="2" charset="77"/>
            </a:endParaRPr>
          </a:p>
        </p:txBody>
      </p:sp>
      <p:sp>
        <p:nvSpPr>
          <p:cNvPr id="1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87931453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iens d'intérê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solidFill>
                <a:prstClr val="white"/>
              </a:solidFill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prstClr val="white"/>
                </a:solidFill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prstClr val="white"/>
                </a:solidFill>
              </a:rPr>
            </a:br>
            <a:r>
              <a:rPr lang="fr-FR" sz="800" dirty="0">
                <a:solidFill>
                  <a:prstClr val="white"/>
                </a:solidFill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prstClr val="white"/>
                </a:solidFill>
              </a:rPr>
            </a:br>
            <a:r>
              <a:rPr lang="fr-FR" sz="800" dirty="0">
                <a:solidFill>
                  <a:prstClr val="white"/>
                </a:solidFill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</a:rPr>
              <a:t>SEIN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#1111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0714" y="503717"/>
            <a:ext cx="11259224" cy="492745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400" b="1" i="0">
                <a:solidFill>
                  <a:schemeClr val="accent3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/>
              <a:t>Sous titre</a:t>
            </a:r>
            <a:endParaRPr lang="fr-FR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5" name="Espace réservé du contenu 4"/>
          <p:cNvSpPr>
            <a:spLocks noGrp="1"/>
          </p:cNvSpPr>
          <p:nvPr>
            <p:ph sz="quarter" idx="19"/>
          </p:nvPr>
        </p:nvSpPr>
        <p:spPr>
          <a:xfrm>
            <a:off x="1606062" y="1594337"/>
            <a:ext cx="9952526" cy="4244487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0"/>
              </a:spcBef>
              <a:defRPr/>
            </a:lvl1pPr>
            <a:lvl2pPr>
              <a:lnSpc>
                <a:spcPct val="100000"/>
              </a:lnSpc>
              <a:spcBef>
                <a:spcPts val="0"/>
              </a:spcBef>
              <a:defRPr/>
            </a:lvl2pPr>
            <a:lvl3pPr>
              <a:lnSpc>
                <a:spcPct val="100000"/>
              </a:lnSpc>
              <a:spcBef>
                <a:spcPts val="0"/>
              </a:spcBef>
              <a:defRPr/>
            </a:lvl3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D8C46C9F-6170-F574-2AFE-CF6FB29260A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DD41E265-71F7-DBDB-38E6-6C1A89060A4F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/>
            <a:r>
              <a:rPr lang="fr-FR" sz="1100" dirty="0">
                <a:solidFill>
                  <a:srgbClr val="FF7F4D"/>
                </a:solidFill>
                <a:cs typeface="Gordita" pitchFamily="2" charset="77"/>
              </a:rPr>
              <a:t>L’actualité</a:t>
            </a: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/>
            </a:r>
            <a:br>
              <a:rPr lang="fr-FR" sz="1100" dirty="0">
                <a:solidFill>
                  <a:prstClr val="white"/>
                </a:solidFill>
                <a:cs typeface="Gordita" pitchFamily="2" charset="77"/>
              </a:rPr>
            </a:b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>en </a:t>
            </a:r>
            <a:r>
              <a:rPr lang="fr-FR" sz="1100" dirty="0" smtClean="0">
                <a:solidFill>
                  <a:prstClr val="white"/>
                </a:solidFill>
                <a:cs typeface="Gordita" pitchFamily="2" charset="77"/>
              </a:rPr>
              <a:t>oncologie</a:t>
            </a:r>
            <a:endParaRPr lang="fr-FR" sz="1100" dirty="0">
              <a:solidFill>
                <a:prstClr val="white"/>
              </a:solidFill>
              <a:cs typeface="Gordita" pitchFamily="2" charset="77"/>
            </a:endParaRPr>
          </a:p>
        </p:txBody>
      </p:sp>
      <p:sp>
        <p:nvSpPr>
          <p:cNvPr id="1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32203245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Liens d'intérê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solidFill>
                <a:prstClr val="white"/>
              </a:solidFill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prstClr val="white"/>
                </a:solidFill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prstClr val="white"/>
                </a:solidFill>
              </a:rPr>
            </a:br>
            <a:r>
              <a:rPr lang="fr-FR" sz="800" dirty="0">
                <a:solidFill>
                  <a:prstClr val="white"/>
                </a:solidFill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prstClr val="white"/>
                </a:solidFill>
              </a:rPr>
            </a:br>
            <a:r>
              <a:rPr lang="fr-FR" sz="800" dirty="0">
                <a:solidFill>
                  <a:prstClr val="white"/>
                </a:solidFill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</a:rPr>
              <a:t>SEIN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ESMO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#1111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5643CAED-F0F2-0415-6C0D-9BFF9BECD3D0}"/>
              </a:ext>
            </a:extLst>
          </p:cNvPr>
          <p:cNvSpPr txBox="1"/>
          <p:nvPr userDrawn="1"/>
        </p:nvSpPr>
        <p:spPr>
          <a:xfrm>
            <a:off x="7812157" y="6158862"/>
            <a:ext cx="1932774" cy="430887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/>
            <a:r>
              <a:rPr lang="fr-FR" sz="1100" dirty="0">
                <a:solidFill>
                  <a:srgbClr val="FF7F4D"/>
                </a:solidFill>
                <a:cs typeface="Gordita" pitchFamily="2" charset="77"/>
              </a:rPr>
              <a:t>L’actualité</a:t>
            </a: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/>
            </a:r>
            <a:br>
              <a:rPr lang="fr-FR" sz="1100" dirty="0">
                <a:solidFill>
                  <a:prstClr val="white"/>
                </a:solidFill>
                <a:cs typeface="Gordita" pitchFamily="2" charset="77"/>
              </a:rPr>
            </a:b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>en </a:t>
            </a:r>
            <a:r>
              <a:rPr lang="fr-FR" sz="1100" dirty="0" smtClean="0">
                <a:solidFill>
                  <a:prstClr val="white"/>
                </a:solidFill>
                <a:cs typeface="Gordita" pitchFamily="2" charset="77"/>
              </a:rPr>
              <a:t>oncologie</a:t>
            </a:r>
            <a:endParaRPr lang="fr-FR" sz="1100" dirty="0">
              <a:solidFill>
                <a:prstClr val="white"/>
              </a:solidFill>
              <a:cs typeface="Gordita" pitchFamily="2" charset="77"/>
            </a:endParaRP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xmlns="" id="{D8C46C9F-6170-F574-2AFE-CF6FB29260A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1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455343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Expe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64D0B334-62B8-E95D-4011-3B1D512B42AD}"/>
              </a:ext>
            </a:extLst>
          </p:cNvPr>
          <p:cNvSpPr/>
          <p:nvPr userDrawn="1"/>
        </p:nvSpPr>
        <p:spPr>
          <a:xfrm>
            <a:off x="0" y="4502597"/>
            <a:ext cx="12191999" cy="2112109"/>
          </a:xfrm>
          <a:prstGeom prst="rect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44000" rtlCol="0" anchor="t"/>
          <a:lstStyle/>
          <a:p>
            <a:endParaRPr lang="fr-FR" sz="1600" b="1" i="0" u="none" strike="noStrike" dirty="0">
              <a:solidFill>
                <a:srgbClr val="FF7F4D"/>
              </a:solidFill>
              <a:effectLst/>
              <a:latin typeface="geneve"/>
            </a:endParaRPr>
          </a:p>
        </p:txBody>
      </p:sp>
      <p:sp>
        <p:nvSpPr>
          <p:cNvPr id="30" name="Espace réservé pour une image  29">
            <a:extLst>
              <a:ext uri="{FF2B5EF4-FFF2-40B4-BE49-F238E27FC236}">
                <a16:creationId xmlns:a16="http://schemas.microsoft.com/office/drawing/2014/main" xmlns="" id="{E8F03D56-581E-FAB7-12E2-724ABC932EE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663359" y="4700665"/>
            <a:ext cx="1796104" cy="1796104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fr-FR" dirty="0"/>
              <a:t>Image expert 1 N&amp;B en cercle</a:t>
            </a:r>
          </a:p>
          <a:p>
            <a:r>
              <a:rPr lang="fr-FR" dirty="0"/>
              <a:t>Trait 2 points bleu foncé</a:t>
            </a:r>
          </a:p>
        </p:txBody>
      </p:sp>
      <p:sp>
        <p:nvSpPr>
          <p:cNvPr id="15" name="Espace réservé du texte 4">
            <a:extLst>
              <a:ext uri="{FF2B5EF4-FFF2-40B4-BE49-F238E27FC236}">
                <a16:creationId xmlns:a16="http://schemas.microsoft.com/office/drawing/2014/main" xmlns="" id="{ECF23FBF-FE34-F1DA-BD90-00F92103CC9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021245" y="3899146"/>
            <a:ext cx="9170755" cy="553891"/>
          </a:xfrm>
          <a:prstGeom prst="rect">
            <a:avLst/>
          </a:prstGeom>
        </p:spPr>
        <p:txBody>
          <a:bodyPr tIns="0" bIns="0" anchor="ctr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44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Titre Section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5F770F35-D21C-8D15-1E0D-13CA86D222C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732939" y="4852271"/>
            <a:ext cx="5459059" cy="56991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800" b="1">
                <a:solidFill>
                  <a:schemeClr val="bg1"/>
                </a:solidFill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Pr Prénom NOM</a:t>
            </a:r>
          </a:p>
        </p:txBody>
      </p:sp>
      <p:sp>
        <p:nvSpPr>
          <p:cNvPr id="32" name="Espace réservé du texte 4">
            <a:extLst>
              <a:ext uri="{FF2B5EF4-FFF2-40B4-BE49-F238E27FC236}">
                <a16:creationId xmlns:a16="http://schemas.microsoft.com/office/drawing/2014/main" xmlns="" id="{E53E4662-2047-347B-3E84-27E6569FF9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739678" y="5442393"/>
            <a:ext cx="5459058" cy="987531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600" b="1"/>
            </a:lvl2pPr>
            <a:lvl3pPr marL="914400" indent="0">
              <a:buNone/>
              <a:defRPr sz="16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</a:lstStyle>
          <a:p>
            <a:pPr lvl="0"/>
            <a:r>
              <a:rPr lang="fr-FR" dirty="0"/>
              <a:t>Nom Institut</a:t>
            </a:r>
          </a:p>
          <a:p>
            <a:pPr lvl="0"/>
            <a:r>
              <a:rPr lang="fr-FR" dirty="0"/>
              <a:t>ou Hôpital</a:t>
            </a:r>
          </a:p>
          <a:p>
            <a:pPr lvl="0"/>
            <a:r>
              <a:rPr lang="fr-FR" dirty="0"/>
              <a:t>Université et Ville</a:t>
            </a:r>
          </a:p>
        </p:txBody>
      </p:sp>
      <p:sp>
        <p:nvSpPr>
          <p:cNvPr id="18" name="Espace réservé du texte 17">
            <a:extLst>
              <a:ext uri="{FF2B5EF4-FFF2-40B4-BE49-F238E27FC236}">
                <a16:creationId xmlns:a16="http://schemas.microsoft.com/office/drawing/2014/main" xmlns="" id="{9A6B4D7B-5487-778A-ED36-37AFB3EF62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940704" y="944755"/>
            <a:ext cx="9190355" cy="48546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1" i="0">
                <a:latin typeface="Century Gothic" panose="020B0502020202020204" pitchFamily="34" charset="0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fr-FR" dirty="0"/>
              <a:t>Titre du Congrès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xmlns="" id="{336828D2-9867-855C-8074-D31F04837A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016419"/>
            <a:ext cx="12192000" cy="1813403"/>
          </a:xfrm>
          <a:prstGeom prst="rect">
            <a:avLst/>
          </a:prstGeom>
          <a:solidFill>
            <a:srgbClr val="005087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xmlns="" id="{611BC6B7-F7D0-CD8F-504D-C0525FA81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0704" y="1444738"/>
            <a:ext cx="9190355" cy="419056"/>
          </a:xfrm>
        </p:spPr>
        <p:txBody>
          <a:bodyPr anchor="t">
            <a:normAutofit/>
          </a:bodyPr>
          <a:lstStyle>
            <a:lvl1pPr algn="l">
              <a:defRPr sz="2000" b="0">
                <a:solidFill>
                  <a:srgbClr val="005087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fr-FR" dirty="0"/>
              <a:t>Sous titre du Congrès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8932535-FFA1-0DF5-F581-9FAA2917DAFE}"/>
              </a:ext>
            </a:extLst>
          </p:cNvPr>
          <p:cNvSpPr/>
          <p:nvPr userDrawn="1"/>
        </p:nvSpPr>
        <p:spPr>
          <a:xfrm>
            <a:off x="3050265" y="0"/>
            <a:ext cx="9141734" cy="888908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3A383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xmlns="" id="{83FB68E0-10BC-4EED-9B91-C43EEB670F05}"/>
              </a:ext>
            </a:extLst>
          </p:cNvPr>
          <p:cNvSpPr txBox="1"/>
          <p:nvPr userDrawn="1"/>
        </p:nvSpPr>
        <p:spPr>
          <a:xfrm>
            <a:off x="3205857" y="243294"/>
            <a:ext cx="68619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sz="2000" b="1" dirty="0">
                <a:solidFill>
                  <a:srgbClr val="FF7F4D"/>
                </a:solidFill>
                <a:effectLst/>
                <a:latin typeface="Gordita" pitchFamily="2" charset="77"/>
                <a:cs typeface="Gordita" pitchFamily="2" charset="77"/>
              </a:rPr>
              <a:t>Congrès</a:t>
            </a:r>
            <a:endParaRPr lang="fr-FR" sz="2000" b="1" dirty="0">
              <a:solidFill>
                <a:schemeClr val="bg2">
                  <a:lumMod val="75000"/>
                </a:schemeClr>
              </a:solidFill>
              <a:effectLst/>
              <a:latin typeface="Gordita" pitchFamily="2" charset="77"/>
              <a:cs typeface="Gordita" pitchFamily="2" charset="77"/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82876690-0BEF-AB6A-028A-C49472408F5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3537" y="86385"/>
            <a:ext cx="2243259" cy="671839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E55831D-C24F-8EE6-D28E-96C2DC1CB7B8}"/>
              </a:ext>
            </a:extLst>
          </p:cNvPr>
          <p:cNvSpPr/>
          <p:nvPr userDrawn="1"/>
        </p:nvSpPr>
        <p:spPr>
          <a:xfrm>
            <a:off x="8575058" y="109857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pic>
        <p:nvPicPr>
          <p:cNvPr id="13" name="Image 12">
            <a:extLst>
              <a:ext uri="{FF2B5EF4-FFF2-40B4-BE49-F238E27FC236}">
                <a16:creationId xmlns:a16="http://schemas.microsoft.com/office/drawing/2014/main" xmlns="" id="{4A5A92E1-AFCF-844F-2790-9DDE9DA1138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6419" y="43542"/>
            <a:ext cx="774640" cy="798115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61F9AC1B-77FA-780F-DB0C-EACCEF4CB53F}"/>
              </a:ext>
            </a:extLst>
          </p:cNvPr>
          <p:cNvSpPr txBox="1"/>
          <p:nvPr userDrawn="1"/>
        </p:nvSpPr>
        <p:spPr>
          <a:xfrm>
            <a:off x="3205857" y="109986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1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05857" y="482309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9169601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ens d'intérê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xmlns="" id="{58E6383D-B93E-1A06-B617-E4A9CAC8D3C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xmlns="" id="{5643CAED-F0F2-0415-6C0D-9BFF9BECD3D0}"/>
              </a:ext>
            </a:extLst>
          </p:cNvPr>
          <p:cNvSpPr txBox="1"/>
          <p:nvPr userDrawn="1"/>
        </p:nvSpPr>
        <p:spPr>
          <a:xfrm>
            <a:off x="8242609" y="6158862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ASCO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#1111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2775" y="632670"/>
            <a:ext cx="11259224" cy="341085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buNone/>
              <a:defRPr sz="20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Nom expert…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55FE0FD8-3320-5147-8205-8CE4B96CF05A}"/>
              </a:ext>
            </a:extLst>
          </p:cNvPr>
          <p:cNvSpPr txBox="1"/>
          <p:nvPr userDrawn="1"/>
        </p:nvSpPr>
        <p:spPr>
          <a:xfrm>
            <a:off x="926898" y="-13661"/>
            <a:ext cx="4310742" cy="646331"/>
          </a:xfrm>
          <a:prstGeom prst="rect">
            <a:avLst/>
          </a:prstGeom>
          <a:noFill/>
        </p:spPr>
        <p:txBody>
          <a:bodyPr wrap="square" lIns="180000" rtlCol="0">
            <a:spAutoFit/>
          </a:bodyPr>
          <a:lstStyle/>
          <a:p>
            <a:r>
              <a:rPr lang="fr-FR" sz="3600" b="1" dirty="0">
                <a:solidFill>
                  <a:srgbClr val="FF7F4D"/>
                </a:solidFill>
              </a:rPr>
              <a:t>Liens d’intérêts</a:t>
            </a:r>
          </a:p>
        </p:txBody>
      </p:sp>
      <p:sp>
        <p:nvSpPr>
          <p:cNvPr id="21" name="Espace réservé du texte 20">
            <a:extLst>
              <a:ext uri="{FF2B5EF4-FFF2-40B4-BE49-F238E27FC236}">
                <a16:creationId xmlns:a16="http://schemas.microsoft.com/office/drawing/2014/main" xmlns="" id="{75657F91-6C9A-9CEA-5B38-56317D56103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816225" y="1583079"/>
            <a:ext cx="5739946" cy="455457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 sz="2800">
                <a:solidFill>
                  <a:srgbClr val="FF7F4D"/>
                </a:solidFill>
              </a:defRPr>
            </a:lvl1pPr>
            <a:lvl2pPr>
              <a:defRPr sz="2800">
                <a:solidFill>
                  <a:srgbClr val="FF7F4D"/>
                </a:solidFill>
              </a:defRPr>
            </a:lvl2pPr>
            <a:lvl3pPr>
              <a:defRPr sz="2800">
                <a:solidFill>
                  <a:srgbClr val="FF7F4D"/>
                </a:solidFill>
              </a:defRPr>
            </a:lvl3pPr>
            <a:lvl4pPr>
              <a:defRPr sz="2800">
                <a:solidFill>
                  <a:srgbClr val="FF7F4D"/>
                </a:solidFill>
              </a:defRPr>
            </a:lvl4pPr>
            <a:lvl5pPr>
              <a:defRPr sz="2800">
                <a:solidFill>
                  <a:srgbClr val="FF7F4D"/>
                </a:solidFill>
              </a:defRPr>
            </a:lvl5pPr>
          </a:lstStyle>
          <a:p>
            <a:pPr lvl="0"/>
            <a:r>
              <a:rPr lang="fr-FR" dirty="0"/>
              <a:t>Type de lien #1</a:t>
            </a:r>
          </a:p>
        </p:txBody>
      </p:sp>
      <p:sp>
        <p:nvSpPr>
          <p:cNvPr id="22" name="Espace réservé du texte 20">
            <a:extLst>
              <a:ext uri="{FF2B5EF4-FFF2-40B4-BE49-F238E27FC236}">
                <a16:creationId xmlns:a16="http://schemas.microsoft.com/office/drawing/2014/main" xmlns="" id="{E03A48C8-B74B-6E8A-B342-B3CDCBDFF7C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16225" y="2020759"/>
            <a:ext cx="5739946" cy="455457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 sz="2000" b="1">
                <a:solidFill>
                  <a:srgbClr val="005086"/>
                </a:solidFill>
              </a:defRPr>
            </a:lvl1pPr>
            <a:lvl2pPr>
              <a:defRPr sz="2800">
                <a:solidFill>
                  <a:srgbClr val="FF7F4D"/>
                </a:solidFill>
              </a:defRPr>
            </a:lvl2pPr>
            <a:lvl3pPr>
              <a:defRPr sz="2800">
                <a:solidFill>
                  <a:srgbClr val="FF7F4D"/>
                </a:solidFill>
              </a:defRPr>
            </a:lvl3pPr>
            <a:lvl4pPr>
              <a:defRPr sz="2800">
                <a:solidFill>
                  <a:srgbClr val="FF7F4D"/>
                </a:solidFill>
              </a:defRPr>
            </a:lvl4pPr>
            <a:lvl5pPr>
              <a:defRPr sz="2800">
                <a:solidFill>
                  <a:srgbClr val="FF7F4D"/>
                </a:solidFill>
              </a:defRPr>
            </a:lvl5pPr>
          </a:lstStyle>
          <a:p>
            <a:pPr lvl="0"/>
            <a:r>
              <a:rPr lang="fr-FR" dirty="0"/>
              <a:t>Labo #1, Labo 2</a:t>
            </a:r>
          </a:p>
        </p:txBody>
      </p:sp>
      <p:sp>
        <p:nvSpPr>
          <p:cNvPr id="24" name="Espace réservé du texte 20">
            <a:extLst>
              <a:ext uri="{FF2B5EF4-FFF2-40B4-BE49-F238E27FC236}">
                <a16:creationId xmlns:a16="http://schemas.microsoft.com/office/drawing/2014/main" xmlns="" id="{159B080C-1F3A-7A59-9F0C-7543F364631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816225" y="2566803"/>
            <a:ext cx="5739946" cy="455457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 sz="2800">
                <a:solidFill>
                  <a:srgbClr val="FF7F4D"/>
                </a:solidFill>
              </a:defRPr>
            </a:lvl1pPr>
            <a:lvl2pPr>
              <a:defRPr sz="2800">
                <a:solidFill>
                  <a:srgbClr val="FF7F4D"/>
                </a:solidFill>
              </a:defRPr>
            </a:lvl2pPr>
            <a:lvl3pPr>
              <a:defRPr sz="2800">
                <a:solidFill>
                  <a:srgbClr val="FF7F4D"/>
                </a:solidFill>
              </a:defRPr>
            </a:lvl3pPr>
            <a:lvl4pPr>
              <a:defRPr sz="2800">
                <a:solidFill>
                  <a:srgbClr val="FF7F4D"/>
                </a:solidFill>
              </a:defRPr>
            </a:lvl4pPr>
            <a:lvl5pPr>
              <a:defRPr sz="2800">
                <a:solidFill>
                  <a:srgbClr val="FF7F4D"/>
                </a:solidFill>
              </a:defRPr>
            </a:lvl5pPr>
          </a:lstStyle>
          <a:p>
            <a:pPr lvl="0"/>
            <a:r>
              <a:rPr lang="fr-FR" dirty="0"/>
              <a:t>Type de lien #2</a:t>
            </a:r>
          </a:p>
        </p:txBody>
      </p:sp>
      <p:sp>
        <p:nvSpPr>
          <p:cNvPr id="25" name="Espace réservé du texte 20">
            <a:extLst>
              <a:ext uri="{FF2B5EF4-FFF2-40B4-BE49-F238E27FC236}">
                <a16:creationId xmlns:a16="http://schemas.microsoft.com/office/drawing/2014/main" xmlns="" id="{7295987C-94D1-1C53-0E9B-6B1200248A4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816225" y="3004483"/>
            <a:ext cx="5739946" cy="455457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 sz="2000" b="1">
                <a:solidFill>
                  <a:srgbClr val="005086"/>
                </a:solidFill>
              </a:defRPr>
            </a:lvl1pPr>
            <a:lvl2pPr>
              <a:defRPr sz="2800">
                <a:solidFill>
                  <a:srgbClr val="FF7F4D"/>
                </a:solidFill>
              </a:defRPr>
            </a:lvl2pPr>
            <a:lvl3pPr>
              <a:defRPr sz="2800">
                <a:solidFill>
                  <a:srgbClr val="FF7F4D"/>
                </a:solidFill>
              </a:defRPr>
            </a:lvl3pPr>
            <a:lvl4pPr>
              <a:defRPr sz="2800">
                <a:solidFill>
                  <a:srgbClr val="FF7F4D"/>
                </a:solidFill>
              </a:defRPr>
            </a:lvl4pPr>
            <a:lvl5pPr>
              <a:defRPr sz="2800">
                <a:solidFill>
                  <a:srgbClr val="FF7F4D"/>
                </a:solidFill>
              </a:defRPr>
            </a:lvl5pPr>
          </a:lstStyle>
          <a:p>
            <a:pPr lvl="0"/>
            <a:r>
              <a:rPr lang="fr-FR" dirty="0"/>
              <a:t>Labo #1, Labo 2</a:t>
            </a:r>
          </a:p>
        </p:txBody>
      </p:sp>
      <p:sp>
        <p:nvSpPr>
          <p:cNvPr id="26" name="Espace réservé du texte 20">
            <a:extLst>
              <a:ext uri="{FF2B5EF4-FFF2-40B4-BE49-F238E27FC236}">
                <a16:creationId xmlns:a16="http://schemas.microsoft.com/office/drawing/2014/main" xmlns="" id="{C15B2DC2-CFD3-27C2-D5E1-F8115E0C077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816225" y="3550527"/>
            <a:ext cx="5739946" cy="455457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 sz="2800">
                <a:solidFill>
                  <a:srgbClr val="FF7F4D"/>
                </a:solidFill>
              </a:defRPr>
            </a:lvl1pPr>
            <a:lvl2pPr>
              <a:defRPr sz="2800">
                <a:solidFill>
                  <a:srgbClr val="FF7F4D"/>
                </a:solidFill>
              </a:defRPr>
            </a:lvl2pPr>
            <a:lvl3pPr>
              <a:defRPr sz="2800">
                <a:solidFill>
                  <a:srgbClr val="FF7F4D"/>
                </a:solidFill>
              </a:defRPr>
            </a:lvl3pPr>
            <a:lvl4pPr>
              <a:defRPr sz="2800">
                <a:solidFill>
                  <a:srgbClr val="FF7F4D"/>
                </a:solidFill>
              </a:defRPr>
            </a:lvl4pPr>
            <a:lvl5pPr>
              <a:defRPr sz="2800">
                <a:solidFill>
                  <a:srgbClr val="FF7F4D"/>
                </a:solidFill>
              </a:defRPr>
            </a:lvl5pPr>
          </a:lstStyle>
          <a:p>
            <a:pPr lvl="0"/>
            <a:r>
              <a:rPr lang="fr-FR" dirty="0"/>
              <a:t>Type de lien #3</a:t>
            </a:r>
          </a:p>
        </p:txBody>
      </p:sp>
      <p:sp>
        <p:nvSpPr>
          <p:cNvPr id="27" name="Espace réservé du texte 20">
            <a:extLst>
              <a:ext uri="{FF2B5EF4-FFF2-40B4-BE49-F238E27FC236}">
                <a16:creationId xmlns:a16="http://schemas.microsoft.com/office/drawing/2014/main" xmlns="" id="{2A591045-41BB-1FC8-0305-CC88AA12737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816225" y="3988207"/>
            <a:ext cx="5739946" cy="455457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 sz="2000" b="1">
                <a:solidFill>
                  <a:srgbClr val="005086"/>
                </a:solidFill>
              </a:defRPr>
            </a:lvl1pPr>
            <a:lvl2pPr>
              <a:defRPr sz="2800">
                <a:solidFill>
                  <a:srgbClr val="FF7F4D"/>
                </a:solidFill>
              </a:defRPr>
            </a:lvl2pPr>
            <a:lvl3pPr>
              <a:defRPr sz="2800">
                <a:solidFill>
                  <a:srgbClr val="FF7F4D"/>
                </a:solidFill>
              </a:defRPr>
            </a:lvl3pPr>
            <a:lvl4pPr>
              <a:defRPr sz="2800">
                <a:solidFill>
                  <a:srgbClr val="FF7F4D"/>
                </a:solidFill>
              </a:defRPr>
            </a:lvl4pPr>
            <a:lvl5pPr>
              <a:defRPr sz="2800">
                <a:solidFill>
                  <a:srgbClr val="FF7F4D"/>
                </a:solidFill>
              </a:defRPr>
            </a:lvl5pPr>
          </a:lstStyle>
          <a:p>
            <a:pPr lvl="0"/>
            <a:r>
              <a:rPr lang="fr-FR" dirty="0"/>
              <a:t>Labo #1, Labo 2</a:t>
            </a:r>
          </a:p>
        </p:txBody>
      </p:sp>
      <p:sp>
        <p:nvSpPr>
          <p:cNvPr id="28" name="Espace réservé du texte 20">
            <a:extLst>
              <a:ext uri="{FF2B5EF4-FFF2-40B4-BE49-F238E27FC236}">
                <a16:creationId xmlns:a16="http://schemas.microsoft.com/office/drawing/2014/main" xmlns="" id="{3BBF1EBD-20D4-C4E7-4492-D5CEC75AF0A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816225" y="4530119"/>
            <a:ext cx="5739946" cy="455457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 sz="2800">
                <a:solidFill>
                  <a:srgbClr val="FF7F4D"/>
                </a:solidFill>
              </a:defRPr>
            </a:lvl1pPr>
            <a:lvl2pPr>
              <a:defRPr sz="2800">
                <a:solidFill>
                  <a:srgbClr val="FF7F4D"/>
                </a:solidFill>
              </a:defRPr>
            </a:lvl2pPr>
            <a:lvl3pPr>
              <a:defRPr sz="2800">
                <a:solidFill>
                  <a:srgbClr val="FF7F4D"/>
                </a:solidFill>
              </a:defRPr>
            </a:lvl3pPr>
            <a:lvl4pPr>
              <a:defRPr sz="2800">
                <a:solidFill>
                  <a:srgbClr val="FF7F4D"/>
                </a:solidFill>
              </a:defRPr>
            </a:lvl4pPr>
            <a:lvl5pPr>
              <a:defRPr sz="2800">
                <a:solidFill>
                  <a:srgbClr val="FF7F4D"/>
                </a:solidFill>
              </a:defRPr>
            </a:lvl5pPr>
          </a:lstStyle>
          <a:p>
            <a:pPr lvl="0"/>
            <a:r>
              <a:rPr lang="fr-FR" dirty="0"/>
              <a:t>Type de lien #4</a:t>
            </a:r>
          </a:p>
        </p:txBody>
      </p:sp>
      <p:sp>
        <p:nvSpPr>
          <p:cNvPr id="30" name="Espace réservé du texte 20">
            <a:extLst>
              <a:ext uri="{FF2B5EF4-FFF2-40B4-BE49-F238E27FC236}">
                <a16:creationId xmlns:a16="http://schemas.microsoft.com/office/drawing/2014/main" xmlns="" id="{731D97DF-157D-4421-0207-3DBD4AF0DEF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816225" y="4967799"/>
            <a:ext cx="5739946" cy="455457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 sz="2000" b="1">
                <a:solidFill>
                  <a:srgbClr val="005086"/>
                </a:solidFill>
              </a:defRPr>
            </a:lvl1pPr>
            <a:lvl2pPr>
              <a:defRPr sz="2800">
                <a:solidFill>
                  <a:srgbClr val="FF7F4D"/>
                </a:solidFill>
              </a:defRPr>
            </a:lvl2pPr>
            <a:lvl3pPr>
              <a:defRPr sz="2800">
                <a:solidFill>
                  <a:srgbClr val="FF7F4D"/>
                </a:solidFill>
              </a:defRPr>
            </a:lvl3pPr>
            <a:lvl4pPr>
              <a:defRPr sz="2800">
                <a:solidFill>
                  <a:srgbClr val="FF7F4D"/>
                </a:solidFill>
              </a:defRPr>
            </a:lvl4pPr>
            <a:lvl5pPr>
              <a:defRPr sz="2800">
                <a:solidFill>
                  <a:srgbClr val="FF7F4D"/>
                </a:solidFill>
              </a:defRPr>
            </a:lvl5pPr>
          </a:lstStyle>
          <a:p>
            <a:pPr lvl="0"/>
            <a:r>
              <a:rPr lang="fr-FR" dirty="0"/>
              <a:t>Labo #1, Labo 2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xmlns="" id="{F6C66C23-2059-2526-AE85-9D17A1B0921F}"/>
              </a:ext>
            </a:extLst>
          </p:cNvPr>
          <p:cNvSpPr/>
          <p:nvPr userDrawn="1"/>
        </p:nvSpPr>
        <p:spPr>
          <a:xfrm>
            <a:off x="2730678" y="1752557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7651652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224" userDrawn="1">
          <p15:clr>
            <a:srgbClr val="FBAE40"/>
          </p15:clr>
        </p15:guide>
        <p15:guide id="2" pos="6085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Abstr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xmlns="" id="{58E6383D-B93E-1A06-B617-E4A9CAC8D3C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xmlns="" id="{5643CAED-F0F2-0415-6C0D-9BFF9BECD3D0}"/>
              </a:ext>
            </a:extLst>
          </p:cNvPr>
          <p:cNvSpPr txBox="1"/>
          <p:nvPr userDrawn="1"/>
        </p:nvSpPr>
        <p:spPr>
          <a:xfrm>
            <a:off x="8242609" y="6158862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ASCO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#1111</a:t>
            </a:r>
          </a:p>
        </p:txBody>
      </p:sp>
      <p:sp>
        <p:nvSpPr>
          <p:cNvPr id="19" name="Espace réservé du texte 18">
            <a:extLst>
              <a:ext uri="{FF2B5EF4-FFF2-40B4-BE49-F238E27FC236}">
                <a16:creationId xmlns:a16="http://schemas.microsoft.com/office/drawing/2014/main" xmlns="" id="{A6141D7E-6A11-9A05-41CA-2C5C54BC029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06583" y="1944913"/>
            <a:ext cx="10370160" cy="1690915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Titre abstract…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306583" y="3635828"/>
            <a:ext cx="10370160" cy="1690915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40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Sous-titre abstract…</a:t>
            </a:r>
          </a:p>
        </p:txBody>
      </p:sp>
      <p:sp>
        <p:nvSpPr>
          <p:cNvPr id="1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692970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u Abstrac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xmlns="" id="{58E6383D-B93E-1A06-B617-E4A9CAC8D3C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xmlns="" id="{5643CAED-F0F2-0415-6C0D-9BFF9BECD3D0}"/>
              </a:ext>
            </a:extLst>
          </p:cNvPr>
          <p:cNvSpPr txBox="1"/>
          <p:nvPr userDrawn="1"/>
        </p:nvSpPr>
        <p:spPr>
          <a:xfrm>
            <a:off x="8242609" y="6158862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 baseline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ASCO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#1111</a:t>
            </a:r>
          </a:p>
        </p:txBody>
      </p:sp>
      <p:sp>
        <p:nvSpPr>
          <p:cNvPr id="19" name="Espace réservé du texte 18">
            <a:extLst>
              <a:ext uri="{FF2B5EF4-FFF2-40B4-BE49-F238E27FC236}">
                <a16:creationId xmlns:a16="http://schemas.microsoft.com/office/drawing/2014/main" xmlns="" id="{A6141D7E-6A11-9A05-41CA-2C5C54BC029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32773" y="-4431"/>
            <a:ext cx="11259225" cy="516866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buNone/>
              <a:defRPr sz="3600" b="1" i="0">
                <a:solidFill>
                  <a:srgbClr val="FF7F4D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Titre abstract…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2774" y="522517"/>
            <a:ext cx="11259224" cy="341085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buNone/>
              <a:defRPr sz="20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Sous-titre abstract…</a:t>
            </a:r>
          </a:p>
        </p:txBody>
      </p:sp>
      <p:sp>
        <p:nvSpPr>
          <p:cNvPr id="16" name="Espace réservé du contenu 15">
            <a:extLst>
              <a:ext uri="{FF2B5EF4-FFF2-40B4-BE49-F238E27FC236}">
                <a16:creationId xmlns:a16="http://schemas.microsoft.com/office/drawing/2014/main" xmlns="" id="{088BC814-27A6-30D7-5D87-E900CC14CD39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1312995" y="1247430"/>
            <a:ext cx="6553200" cy="4617333"/>
          </a:xfrm>
          <a:prstGeom prst="rect">
            <a:avLst/>
          </a:prstGeom>
          <a:ln w="12700">
            <a:solidFill>
              <a:srgbClr val="005086"/>
            </a:solidFill>
          </a:ln>
        </p:spPr>
        <p:txBody>
          <a:bodyPr anchor="ctr"/>
          <a:lstStyle>
            <a:lvl1pPr marL="0" indent="0" algn="ctr">
              <a:buNone/>
              <a:defRPr sz="20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fr-FR" dirty="0"/>
              <a:t>Emplacement courbe</a:t>
            </a:r>
          </a:p>
        </p:txBody>
      </p:sp>
      <p:sp>
        <p:nvSpPr>
          <p:cNvPr id="23" name="Espace réservé du texte 22">
            <a:extLst>
              <a:ext uri="{FF2B5EF4-FFF2-40B4-BE49-F238E27FC236}">
                <a16:creationId xmlns:a16="http://schemas.microsoft.com/office/drawing/2014/main" xmlns="" id="{C6B6A4C5-9A2E-050C-3BAA-59D7CD251CA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574574" y="1052306"/>
            <a:ext cx="1683883" cy="387350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 sz="2000" b="1">
                <a:solidFill>
                  <a:srgbClr val="737078"/>
                </a:solidFill>
                <a:latin typeface="+mn-lt"/>
              </a:defRPr>
            </a:lvl1pPr>
            <a:lvl2pPr marL="457200" indent="0">
              <a:buNone/>
              <a:defRPr sz="2000" b="1">
                <a:latin typeface="+mn-lt"/>
              </a:defRPr>
            </a:lvl2pPr>
            <a:lvl3pPr marL="914400" indent="0">
              <a:buNone/>
              <a:defRPr sz="2000" b="1">
                <a:latin typeface="+mn-lt"/>
              </a:defRPr>
            </a:lvl3pPr>
            <a:lvl4pPr marL="1371600" indent="0">
              <a:buNone/>
              <a:defRPr sz="2000" b="1">
                <a:latin typeface="+mn-lt"/>
              </a:defRPr>
            </a:lvl4pPr>
            <a:lvl5pPr marL="1828800" indent="0">
              <a:buNone/>
              <a:defRPr sz="2000" b="1">
                <a:latin typeface="+mn-lt"/>
              </a:defRPr>
            </a:lvl5pPr>
          </a:lstStyle>
          <a:p>
            <a:pPr lvl="0"/>
            <a:r>
              <a:rPr lang="fr-FR" dirty="0"/>
              <a:t>Titre courbe</a:t>
            </a:r>
          </a:p>
        </p:txBody>
      </p:sp>
      <p:sp>
        <p:nvSpPr>
          <p:cNvPr id="29" name="Espace réservé du contenu 28">
            <a:extLst>
              <a:ext uri="{FF2B5EF4-FFF2-40B4-BE49-F238E27FC236}">
                <a16:creationId xmlns:a16="http://schemas.microsoft.com/office/drawing/2014/main" xmlns="" id="{41CAED98-AA80-ED1F-37C4-71918665F7BD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8178800" y="1246188"/>
            <a:ext cx="3556000" cy="4616450"/>
          </a:xfrm>
          <a:prstGeom prst="rect">
            <a:avLst/>
          </a:prstGeom>
          <a:solidFill>
            <a:srgbClr val="FF7F4D"/>
          </a:solidFill>
        </p:spPr>
        <p:txBody>
          <a:bodyPr/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  <a:lvl2pPr marL="685800" indent="-228600">
              <a:buClr>
                <a:schemeClr val="accent1"/>
              </a:buClr>
              <a:buFont typeface="Police système Courant"/>
              <a:buChar char="►"/>
              <a:defRPr sz="1600">
                <a:solidFill>
                  <a:schemeClr val="tx1"/>
                </a:solidFill>
              </a:defRPr>
            </a:lvl2pPr>
            <a:lvl3pPr marL="1143000" indent="-228600">
              <a:buClr>
                <a:schemeClr val="tx1"/>
              </a:buClr>
              <a:buFont typeface="Wingdings" pitchFamily="2" charset="2"/>
              <a:buChar char="§"/>
              <a:defRPr sz="1400" b="1">
                <a:solidFill>
                  <a:schemeClr val="bg1"/>
                </a:solidFill>
              </a:defRPr>
            </a:lvl3pPr>
            <a:lvl4pPr marL="1600200" indent="-228600">
              <a:buClr>
                <a:schemeClr val="tx1"/>
              </a:buClr>
              <a:buFont typeface="Police système Courant"/>
              <a:buChar char="⁃"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050">
                <a:solidFill>
                  <a:schemeClr val="tx1"/>
                </a:solidFill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047299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u Abstrac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xmlns="" id="{58E6383D-B93E-1A06-B617-E4A9CAC8D3C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xmlns="" id="{5643CAED-F0F2-0415-6C0D-9BFF9BECD3D0}"/>
              </a:ext>
            </a:extLst>
          </p:cNvPr>
          <p:cNvSpPr txBox="1"/>
          <p:nvPr userDrawn="1"/>
        </p:nvSpPr>
        <p:spPr>
          <a:xfrm>
            <a:off x="8242609" y="6158862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 baseline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ASCO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#1111</a:t>
            </a:r>
          </a:p>
        </p:txBody>
      </p:sp>
      <p:sp>
        <p:nvSpPr>
          <p:cNvPr id="19" name="Espace réservé du texte 18">
            <a:extLst>
              <a:ext uri="{FF2B5EF4-FFF2-40B4-BE49-F238E27FC236}">
                <a16:creationId xmlns:a16="http://schemas.microsoft.com/office/drawing/2014/main" xmlns="" id="{A6141D7E-6A11-9A05-41CA-2C5C54BC029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32773" y="42224"/>
            <a:ext cx="11259225" cy="516866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buNone/>
              <a:defRPr sz="3600" b="1" i="0">
                <a:solidFill>
                  <a:srgbClr val="FF7F4D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Titre abstract…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2774" y="522517"/>
            <a:ext cx="11259224" cy="341085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buNone/>
              <a:defRPr sz="20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Sous-titre abstract…</a:t>
            </a:r>
          </a:p>
        </p:txBody>
      </p:sp>
      <p:sp>
        <p:nvSpPr>
          <p:cNvPr id="2" name="Espace réservé du contenu 28">
            <a:extLst>
              <a:ext uri="{FF2B5EF4-FFF2-40B4-BE49-F238E27FC236}">
                <a16:creationId xmlns:a16="http://schemas.microsoft.com/office/drawing/2014/main" xmlns="" id="{7AFCAD0A-483F-993E-F8FB-82A89A152C6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49388" y="1182936"/>
            <a:ext cx="9678003" cy="2938688"/>
          </a:xfrm>
          <a:prstGeom prst="rect">
            <a:avLst/>
          </a:prstGeom>
          <a:noFill/>
        </p:spPr>
        <p:txBody>
          <a:bodyPr/>
          <a:lstStyle>
            <a:lvl1pPr marL="285750" indent="-285750"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>
                <a:solidFill>
                  <a:schemeClr val="tx1"/>
                </a:solidFill>
              </a:defRPr>
            </a:lvl1pPr>
            <a:lvl2pPr marL="536575" indent="-268288">
              <a:buClr>
                <a:schemeClr val="bg2"/>
              </a:buClr>
              <a:buFont typeface="Wingdings" panose="05000000000000000000" pitchFamily="2" charset="2"/>
              <a:buChar char="à"/>
              <a:defRPr sz="1600">
                <a:solidFill>
                  <a:schemeClr val="tx1"/>
                </a:solidFill>
              </a:defRPr>
            </a:lvl2pPr>
            <a:lvl3pPr marL="719138" indent="-182563">
              <a:buClr>
                <a:schemeClr val="bg2"/>
              </a:buClr>
              <a:buFont typeface="Wingdings" pitchFamily="2" charset="2"/>
              <a:buChar char="§"/>
              <a:defRPr sz="1400" b="1">
                <a:solidFill>
                  <a:schemeClr val="tx1"/>
                </a:solidFill>
              </a:defRPr>
            </a:lvl3pPr>
            <a:lvl4pPr marL="1600200" indent="-228600">
              <a:buClr>
                <a:srgbClr val="FF7F4D"/>
              </a:buClr>
              <a:buFont typeface="Police système Courant"/>
              <a:buChar char="⁃"/>
              <a:defRPr sz="1200">
                <a:solidFill>
                  <a:schemeClr val="tx1"/>
                </a:solidFill>
              </a:defRPr>
            </a:lvl4pPr>
            <a:lvl5pPr marL="1828800" indent="0">
              <a:buNone/>
              <a:defRPr sz="1050">
                <a:solidFill>
                  <a:schemeClr val="tx1"/>
                </a:solidFill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1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1545730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30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u Abstrac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9" y="6059886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xmlns="" id="{58E6383D-B93E-1A06-B617-E4A9CAC8D3C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xmlns="" id="{5643CAED-F0F2-0415-6C0D-9BFF9BECD3D0}"/>
              </a:ext>
            </a:extLst>
          </p:cNvPr>
          <p:cNvSpPr txBox="1"/>
          <p:nvPr userDrawn="1"/>
        </p:nvSpPr>
        <p:spPr>
          <a:xfrm>
            <a:off x="8242609" y="6158862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 baseline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ASCO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#1111</a:t>
            </a:r>
          </a:p>
        </p:txBody>
      </p:sp>
      <p:sp>
        <p:nvSpPr>
          <p:cNvPr id="19" name="Espace réservé du texte 18">
            <a:extLst>
              <a:ext uri="{FF2B5EF4-FFF2-40B4-BE49-F238E27FC236}">
                <a16:creationId xmlns:a16="http://schemas.microsoft.com/office/drawing/2014/main" xmlns="" id="{A6141D7E-6A11-9A05-41CA-2C5C54BC029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32773" y="-4431"/>
            <a:ext cx="11259225" cy="516866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buNone/>
              <a:defRPr sz="3600" b="1" i="0">
                <a:solidFill>
                  <a:srgbClr val="FF7F4D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Titre abstract…</a:t>
            </a:r>
          </a:p>
        </p:txBody>
      </p:sp>
      <p:sp>
        <p:nvSpPr>
          <p:cNvPr id="20" name="Espace réservé du texte 18">
            <a:extLst>
              <a:ext uri="{FF2B5EF4-FFF2-40B4-BE49-F238E27FC236}">
                <a16:creationId xmlns:a16="http://schemas.microsoft.com/office/drawing/2014/main" xmlns="" id="{B19472D2-101B-E0E2-DE33-9218E328BE8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2774" y="522517"/>
            <a:ext cx="11259224" cy="341085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buNone/>
              <a:defRPr sz="20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Sous-titre abstract…</a:t>
            </a:r>
          </a:p>
        </p:txBody>
      </p:sp>
      <p:sp>
        <p:nvSpPr>
          <p:cNvPr id="2" name="Espace réservé du contenu 28">
            <a:extLst>
              <a:ext uri="{FF2B5EF4-FFF2-40B4-BE49-F238E27FC236}">
                <a16:creationId xmlns:a16="http://schemas.microsoft.com/office/drawing/2014/main" xmlns="" id="{7AFCAD0A-483F-993E-F8FB-82A89A152C66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349388" y="1182936"/>
            <a:ext cx="9678003" cy="2938688"/>
          </a:xfrm>
          <a:prstGeom prst="rect">
            <a:avLst/>
          </a:prstGeom>
          <a:noFill/>
        </p:spPr>
        <p:txBody>
          <a:bodyPr/>
          <a:lstStyle>
            <a:lvl1pPr marL="285750" indent="-285750"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>
                <a:solidFill>
                  <a:schemeClr val="tx1"/>
                </a:solidFill>
              </a:defRPr>
            </a:lvl1pPr>
            <a:lvl2pPr marL="536575" indent="-268288">
              <a:buClr>
                <a:schemeClr val="bg2"/>
              </a:buClr>
              <a:buFont typeface="Wingdings" panose="05000000000000000000" pitchFamily="2" charset="2"/>
              <a:buChar char="à"/>
              <a:defRPr sz="1600">
                <a:solidFill>
                  <a:schemeClr val="tx1"/>
                </a:solidFill>
              </a:defRPr>
            </a:lvl2pPr>
            <a:lvl3pPr marL="719138" indent="-182563">
              <a:buClr>
                <a:schemeClr val="bg2"/>
              </a:buClr>
              <a:buFont typeface="Wingdings" pitchFamily="2" charset="2"/>
              <a:buChar char="§"/>
              <a:defRPr sz="1400" b="1">
                <a:solidFill>
                  <a:schemeClr val="tx1"/>
                </a:solidFill>
              </a:defRPr>
            </a:lvl3pPr>
            <a:lvl4pPr marL="1600200" indent="-228600">
              <a:buClr>
                <a:srgbClr val="FF7F4D"/>
              </a:buClr>
              <a:buFont typeface="Police système Courant"/>
              <a:buChar char="⁃"/>
              <a:defRPr sz="1200">
                <a:solidFill>
                  <a:schemeClr val="tx1"/>
                </a:solidFill>
              </a:defRPr>
            </a:lvl4pPr>
            <a:lvl5pPr marL="1828800" indent="0">
              <a:buNone/>
              <a:defRPr sz="1050">
                <a:solidFill>
                  <a:schemeClr val="tx1"/>
                </a:solidFill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1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7808631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u Abstrac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9ACA5099-5717-9D94-0AFA-F4B3037AB1DD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4" name="Image 3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F65A5800-6143-1EDE-00DC-C5721A67892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7EDFF50F-F04C-F945-CF73-E63D20CD5EA7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F5F54979-C527-1B80-3222-60EDF75FC0C7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3D9B53EC-6306-E139-6F6F-A2409ABD9441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/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SEIN</a:t>
            </a: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xmlns="" id="{E1A8F42F-8C8C-0521-5EDC-29DBC227029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xmlns="" id="{08D80DAF-B78A-FB73-597C-392CF9343367}"/>
              </a:ext>
            </a:extLst>
          </p:cNvPr>
          <p:cNvSpPr txBox="1"/>
          <p:nvPr userDrawn="1"/>
        </p:nvSpPr>
        <p:spPr>
          <a:xfrm>
            <a:off x="8242609" y="6158862"/>
            <a:ext cx="15023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</p:txBody>
      </p:sp>
      <p:sp>
        <p:nvSpPr>
          <p:cNvPr id="11" name="Espace réservé du contenu 16">
            <a:extLst>
              <a:ext uri="{FF2B5EF4-FFF2-40B4-BE49-F238E27FC236}">
                <a16:creationId xmlns:a16="http://schemas.microsoft.com/office/drawing/2014/main" xmlns="" id="{652A7E7E-E0CB-227A-021B-44303F1CCBBB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1200" i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1200" i="1">
                <a:latin typeface="Century Gothic" panose="020B0502020202020204" pitchFamily="34" charset="0"/>
              </a:defRPr>
            </a:lvl2pPr>
            <a:lvl3pPr marL="914400" indent="0">
              <a:buNone/>
              <a:defRPr sz="1200" i="1">
                <a:latin typeface="Century Gothic" panose="020B0502020202020204" pitchFamily="34" charset="0"/>
              </a:defRPr>
            </a:lvl3pPr>
            <a:lvl4pPr marL="1371600" indent="0">
              <a:buNone/>
              <a:defRPr sz="1200" i="1">
                <a:latin typeface="Century Gothic" panose="020B0502020202020204" pitchFamily="34" charset="0"/>
              </a:defRPr>
            </a:lvl4pPr>
            <a:lvl5pPr marL="1828800" indent="0">
              <a:buNone/>
              <a:defRPr sz="1200" i="1">
                <a:latin typeface="Century Gothic" panose="020B0502020202020204" pitchFamily="34" charset="0"/>
              </a:defRPr>
            </a:lvl5pPr>
          </a:lstStyle>
          <a:p>
            <a:r>
              <a:rPr lang="fr-FR" sz="1200" i="1" dirty="0">
                <a:latin typeface="Century Gothic" panose="020B0502020202020204" pitchFamily="34" charset="0"/>
              </a:rPr>
              <a:t>Xx. XXXXXX et al., ASCO</a:t>
            </a:r>
            <a:r>
              <a:rPr lang="fr-FR" sz="1200" i="1" baseline="30000" dirty="0">
                <a:latin typeface="Century Gothic" panose="020B0502020202020204" pitchFamily="34" charset="0"/>
              </a:rPr>
              <a:t>® </a:t>
            </a:r>
            <a:r>
              <a:rPr lang="fr-FR" sz="1200" i="1" dirty="0">
                <a:latin typeface="Century Gothic" panose="020B0502020202020204" pitchFamily="34" charset="0"/>
              </a:rPr>
              <a:t>2023, Abs #1111</a:t>
            </a:r>
          </a:p>
        </p:txBody>
      </p:sp>
      <p:sp>
        <p:nvSpPr>
          <p:cNvPr id="12" name="Espace réservé du texte 18">
            <a:extLst>
              <a:ext uri="{FF2B5EF4-FFF2-40B4-BE49-F238E27FC236}">
                <a16:creationId xmlns:a16="http://schemas.microsoft.com/office/drawing/2014/main" xmlns="" id="{32224335-0BF8-D51F-288B-2DC7D1BD3B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32773" y="-4431"/>
            <a:ext cx="11259225" cy="516866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buNone/>
              <a:defRPr sz="3600" b="1" i="0">
                <a:solidFill>
                  <a:srgbClr val="FF7F4D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Titre abstract…</a:t>
            </a:r>
          </a:p>
        </p:txBody>
      </p:sp>
      <p:sp>
        <p:nvSpPr>
          <p:cNvPr id="13" name="Espace réservé du texte 18">
            <a:extLst>
              <a:ext uri="{FF2B5EF4-FFF2-40B4-BE49-F238E27FC236}">
                <a16:creationId xmlns:a16="http://schemas.microsoft.com/office/drawing/2014/main" xmlns="" id="{2B584DC8-4B0C-56BA-CF88-058455BBF87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2774" y="522517"/>
            <a:ext cx="11259224" cy="341085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>
              <a:buNone/>
              <a:defRPr sz="2000" b="1" i="0">
                <a:solidFill>
                  <a:srgbClr val="005086"/>
                </a:solidFill>
                <a:latin typeface="Century Gothic" panose="020B0502020202020204" pitchFamily="34" charset="0"/>
              </a:defRPr>
            </a:lvl1pPr>
            <a:lvl2pPr marL="4572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2pPr>
            <a:lvl3pPr marL="9144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3pPr>
            <a:lvl4pPr marL="13716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4pPr>
            <a:lvl5pPr marL="1828800" indent="0">
              <a:buNone/>
              <a:defRPr sz="4000" b="1" i="0">
                <a:solidFill>
                  <a:srgbClr val="FF7F4D"/>
                </a:solidFill>
                <a:latin typeface="Century Gothic" panose="020B0502020202020204" pitchFamily="34" charset="0"/>
              </a:defRPr>
            </a:lvl5pPr>
          </a:lstStyle>
          <a:p>
            <a:pPr lvl="0"/>
            <a:r>
              <a:rPr lang="fr-FR" dirty="0"/>
              <a:t>Sous-titre abstract…</a:t>
            </a:r>
          </a:p>
        </p:txBody>
      </p:sp>
      <p:sp>
        <p:nvSpPr>
          <p:cNvPr id="14" name="Espace réservé du contenu 15">
            <a:extLst>
              <a:ext uri="{FF2B5EF4-FFF2-40B4-BE49-F238E27FC236}">
                <a16:creationId xmlns:a16="http://schemas.microsoft.com/office/drawing/2014/main" xmlns="" id="{B07DD8FB-A895-594B-3A70-A83EACE30E47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1312995" y="1247431"/>
            <a:ext cx="6553200" cy="3100752"/>
          </a:xfrm>
          <a:prstGeom prst="rect">
            <a:avLst/>
          </a:prstGeom>
          <a:ln w="12700">
            <a:solidFill>
              <a:srgbClr val="005086"/>
            </a:solidFill>
          </a:ln>
        </p:spPr>
        <p:txBody>
          <a:bodyPr anchor="ctr"/>
          <a:lstStyle>
            <a:lvl1pPr marL="0" indent="0" algn="ctr">
              <a:buNone/>
              <a:defRPr sz="20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fr-FR" dirty="0"/>
              <a:t>Emplacement courbe</a:t>
            </a:r>
          </a:p>
        </p:txBody>
      </p:sp>
      <p:sp>
        <p:nvSpPr>
          <p:cNvPr id="15" name="Espace réservé du texte 22">
            <a:extLst>
              <a:ext uri="{FF2B5EF4-FFF2-40B4-BE49-F238E27FC236}">
                <a16:creationId xmlns:a16="http://schemas.microsoft.com/office/drawing/2014/main" xmlns="" id="{D3E98C69-E3D6-2691-AFB9-114FB82E49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574574" y="1052306"/>
            <a:ext cx="1683883" cy="387350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 sz="2000" b="1">
                <a:solidFill>
                  <a:srgbClr val="737078"/>
                </a:solidFill>
                <a:latin typeface="+mn-lt"/>
              </a:defRPr>
            </a:lvl1pPr>
            <a:lvl2pPr marL="457200" indent="0">
              <a:buNone/>
              <a:defRPr sz="2000" b="1">
                <a:latin typeface="+mn-lt"/>
              </a:defRPr>
            </a:lvl2pPr>
            <a:lvl3pPr marL="914400" indent="0">
              <a:buNone/>
              <a:defRPr sz="2000" b="1">
                <a:latin typeface="+mn-lt"/>
              </a:defRPr>
            </a:lvl3pPr>
            <a:lvl4pPr marL="1371600" indent="0">
              <a:buNone/>
              <a:defRPr sz="2000" b="1">
                <a:latin typeface="+mn-lt"/>
              </a:defRPr>
            </a:lvl4pPr>
            <a:lvl5pPr marL="1828800" indent="0">
              <a:buNone/>
              <a:defRPr sz="2000" b="1">
                <a:latin typeface="+mn-lt"/>
              </a:defRPr>
            </a:lvl5pPr>
          </a:lstStyle>
          <a:p>
            <a:pPr lvl="0"/>
            <a:r>
              <a:rPr lang="fr-FR" dirty="0"/>
              <a:t>Titre courbe</a:t>
            </a:r>
          </a:p>
        </p:txBody>
      </p:sp>
      <p:sp>
        <p:nvSpPr>
          <p:cNvPr id="16" name="Espace réservé du contenu 28">
            <a:extLst>
              <a:ext uri="{FF2B5EF4-FFF2-40B4-BE49-F238E27FC236}">
                <a16:creationId xmlns:a16="http://schemas.microsoft.com/office/drawing/2014/main" xmlns="" id="{BF3DF3E4-1677-37CA-CD8C-AAC7786F38F4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8178800" y="1246188"/>
            <a:ext cx="3556000" cy="4616450"/>
          </a:xfrm>
          <a:prstGeom prst="rect">
            <a:avLst/>
          </a:prstGeom>
          <a:solidFill>
            <a:srgbClr val="FF7F4D"/>
          </a:solidFill>
        </p:spPr>
        <p:txBody>
          <a:bodyPr/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  <a:lvl2pPr marL="685800" indent="-228600">
              <a:buClr>
                <a:schemeClr val="accent1"/>
              </a:buClr>
              <a:buFont typeface="Police système Courant"/>
              <a:buChar char="►"/>
              <a:defRPr sz="1600">
                <a:solidFill>
                  <a:schemeClr val="tx1"/>
                </a:solidFill>
              </a:defRPr>
            </a:lvl2pPr>
            <a:lvl3pPr marL="1143000" indent="-228600">
              <a:buClr>
                <a:schemeClr val="tx1"/>
              </a:buClr>
              <a:buFont typeface="Wingdings" pitchFamily="2" charset="2"/>
              <a:buChar char="§"/>
              <a:defRPr sz="1400" b="1">
                <a:solidFill>
                  <a:schemeClr val="bg1"/>
                </a:solidFill>
              </a:defRPr>
            </a:lvl3pPr>
            <a:lvl4pPr marL="1600200" indent="-228600">
              <a:buClr>
                <a:schemeClr val="tx1"/>
              </a:buClr>
              <a:buFont typeface="Police système Courant"/>
              <a:buChar char="⁃"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050">
                <a:solidFill>
                  <a:schemeClr val="tx1"/>
                </a:solidFill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7" name="Espace réservé du contenu 28">
            <a:extLst>
              <a:ext uri="{FF2B5EF4-FFF2-40B4-BE49-F238E27FC236}">
                <a16:creationId xmlns:a16="http://schemas.microsoft.com/office/drawing/2014/main" xmlns="" id="{393EA286-5435-E683-D274-8AAD4E596CD1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12994" y="4460489"/>
            <a:ext cx="6553199" cy="1402150"/>
          </a:xfrm>
          <a:prstGeom prst="rect">
            <a:avLst/>
          </a:prstGeom>
          <a:solidFill>
            <a:srgbClr val="005086"/>
          </a:solidFill>
        </p:spPr>
        <p:txBody>
          <a:bodyPr/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  <a:lvl2pPr marL="685800" indent="-228600">
              <a:buClr>
                <a:srgbClr val="FF7F4D"/>
              </a:buClr>
              <a:buFont typeface="Police système Courant"/>
              <a:buChar char="►"/>
              <a:defRPr sz="1600">
                <a:solidFill>
                  <a:schemeClr val="bg1"/>
                </a:solidFill>
              </a:defRPr>
            </a:lvl2pPr>
            <a:lvl3pPr marL="1143000" indent="-228600">
              <a:buClr>
                <a:schemeClr val="bg1"/>
              </a:buClr>
              <a:buFont typeface="Wingdings" pitchFamily="2" charset="2"/>
              <a:buChar char="§"/>
              <a:defRPr sz="1400" b="1">
                <a:solidFill>
                  <a:schemeClr val="bg1"/>
                </a:solidFill>
              </a:defRPr>
            </a:lvl3pPr>
            <a:lvl4pPr marL="1600200" indent="-228600">
              <a:buClr>
                <a:srgbClr val="FF7F4D"/>
              </a:buClr>
              <a:buFont typeface="Police système Courant"/>
              <a:buChar char="⁃"/>
              <a:defRPr sz="1200">
                <a:solidFill>
                  <a:schemeClr val="bg1"/>
                </a:solidFill>
              </a:defRPr>
            </a:lvl4pPr>
            <a:lvl5pPr marL="1828800" indent="0">
              <a:buNone/>
              <a:defRPr sz="1050">
                <a:solidFill>
                  <a:schemeClr val="bg1"/>
                </a:solidFill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6677475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4.png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image" Target="../media/image3.png"/><Relationship Id="rId5" Type="http://schemas.openxmlformats.org/officeDocument/2006/relationships/slideLayout" Target="../slideLayouts/slideLayout17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4.xml"/><Relationship Id="rId7" Type="http://schemas.openxmlformats.org/officeDocument/2006/relationships/theme" Target="../theme/theme3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Relationship Id="rId9" Type="http://schemas.openxmlformats.org/officeDocument/2006/relationships/image" Target="../media/image4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xmlns="" id="{76F1489B-F089-B0F2-5167-B66707A9DF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3515" y="257129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Masque SEIN</a:t>
            </a:r>
          </a:p>
        </p:txBody>
      </p:sp>
    </p:spTree>
    <p:extLst>
      <p:ext uri="{BB962C8B-B14F-4D97-AF65-F5344CB8AC3E}">
        <p14:creationId xmlns:p14="http://schemas.microsoft.com/office/powerpoint/2010/main" val="15556899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3" r:id="rId2"/>
    <p:sldLayoutId id="2147483664" r:id="rId3"/>
    <p:sldLayoutId id="2147483661" r:id="rId4"/>
    <p:sldLayoutId id="2147483649" r:id="rId5"/>
    <p:sldLayoutId id="2147483660" r:id="rId6"/>
    <p:sldLayoutId id="2147483666" r:id="rId7"/>
    <p:sldLayoutId id="2147483665" r:id="rId8"/>
    <p:sldLayoutId id="2147483650" r:id="rId9"/>
    <p:sldLayoutId id="2147483662" r:id="rId10"/>
    <p:sldLayoutId id="2147483681" r:id="rId11"/>
    <p:sldLayoutId id="2147483692" r:id="rId12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9600" b="1" i="0" kern="1200">
          <a:solidFill>
            <a:schemeClr val="tx1"/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fr-FR" sz="800" dirty="0">
                <a:solidFill>
                  <a:schemeClr val="bg1"/>
                </a:solidFill>
                <a:latin typeface="Century Gothic" panose="020B0502020202020204" pitchFamily="34" charset="0"/>
              </a:rPr>
              <a:t>le cas échéant, ne doivent pas être mises en pratique.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  <a:latin typeface="Century Gothic" panose="020B0502020202020204" pitchFamily="34" charset="0"/>
              </a:rPr>
              <a:t>GYNECO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latin typeface="Century Gothic" panose="020B0502020202020204" pitchFamily="34" charset="0"/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 txBox="1">
            <a:spLocks/>
          </p:cNvSpPr>
          <p:nvPr userDrawn="1"/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i="1" kern="120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/>
              <a:t>Xx. XXXXXX et al., ESMO</a:t>
            </a:r>
            <a:r>
              <a:rPr lang="fr-FR" baseline="30000" dirty="0"/>
              <a:t>® </a:t>
            </a:r>
            <a:r>
              <a:rPr lang="fr-FR" dirty="0"/>
              <a:t>2023, Abs #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xmlns="" id="{5643CAED-F0F2-0415-6C0D-9BFF9BECD3D0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L’actualité</a:t>
            </a: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/>
            </a:r>
            <a:b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</a:br>
            <a:r>
              <a:rPr kumimoji="0" lang="fr-FR" sz="11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  <a:cs typeface="Gordita" pitchFamily="2" charset="77"/>
              </a:rPr>
              <a:t>en oncologie</a:t>
            </a:r>
          </a:p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Gordita" pitchFamily="2" charset="77"/>
              </a:rPr>
              <a:t>Novembre 2023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Gordita Light" pitchFamily="2" charset="77"/>
              </a:rPr>
              <a:t> </a:t>
            </a:r>
            <a:endParaRPr kumimoji="0" lang="fr-FR" sz="11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3" name="Espace réservé du titre 12"/>
          <p:cNvSpPr>
            <a:spLocks noGrp="1"/>
          </p:cNvSpPr>
          <p:nvPr>
            <p:ph type="title"/>
          </p:nvPr>
        </p:nvSpPr>
        <p:spPr>
          <a:xfrm>
            <a:off x="937845" y="83772"/>
            <a:ext cx="11254155" cy="58444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14" name="Espace réservé du texte 13"/>
          <p:cNvSpPr>
            <a:spLocks noGrp="1"/>
          </p:cNvSpPr>
          <p:nvPr>
            <p:ph type="body" idx="1"/>
          </p:nvPr>
        </p:nvSpPr>
        <p:spPr>
          <a:xfrm>
            <a:off x="1354015" y="1321532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xmlns="" id="{EB1ABC83-F620-953A-4505-54B74971BDBF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4993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600" b="1" i="0" kern="1200">
          <a:solidFill>
            <a:schemeClr val="bg2"/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315913" indent="-315913" algn="l" defTabSz="914400" rtl="0" eaLnBrk="1" latinLnBrk="0" hangingPunct="1">
        <a:lnSpc>
          <a:spcPct val="90000"/>
        </a:lnSpc>
        <a:spcBef>
          <a:spcPts val="1000"/>
        </a:spcBef>
        <a:buClr>
          <a:schemeClr val="bg2"/>
        </a:buClr>
        <a:buSzPct val="70000"/>
        <a:buFont typeface="Wingdings" panose="05000000000000000000" pitchFamily="2" charset="2"/>
        <a:buChar char="n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20713" indent="-292100" algn="l" defTabSz="914400" rtl="0" eaLnBrk="1" latinLnBrk="0" hangingPunct="1">
        <a:lnSpc>
          <a:spcPct val="90000"/>
        </a:lnSpc>
        <a:spcBef>
          <a:spcPts val="500"/>
        </a:spcBef>
        <a:buClr>
          <a:schemeClr val="accent3"/>
        </a:buClr>
        <a:buSzPct val="100000"/>
        <a:buFont typeface="Wingdings 3" panose="05040102010807070707" pitchFamily="18" charset="2"/>
        <a:buChar char=""/>
        <a:defRPr sz="2000" kern="1200">
          <a:solidFill>
            <a:schemeClr val="accent3"/>
          </a:solidFill>
          <a:latin typeface="+mn-lt"/>
          <a:ea typeface="+mn-ea"/>
          <a:cs typeface="+mn-cs"/>
        </a:defRPr>
      </a:lvl2pPr>
      <a:lvl3pPr marL="820738" indent="-187325" algn="l" defTabSz="914400" rtl="0" eaLnBrk="1" latinLnBrk="0" hangingPunct="1">
        <a:lnSpc>
          <a:spcPct val="90000"/>
        </a:lnSpc>
        <a:spcBef>
          <a:spcPts val="500"/>
        </a:spcBef>
        <a:buClr>
          <a:schemeClr val="tx1">
            <a:lumMod val="65000"/>
            <a:lumOff val="35000"/>
          </a:schemeClr>
        </a:buClr>
        <a:buFont typeface="Wingdings" panose="05000000000000000000" pitchFamily="2" charset="2"/>
        <a:buChar char="§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B1592C02-83E5-A5C8-E162-287DE145FD68}"/>
              </a:ext>
            </a:extLst>
          </p:cNvPr>
          <p:cNvSpPr/>
          <p:nvPr userDrawn="1"/>
        </p:nvSpPr>
        <p:spPr>
          <a:xfrm>
            <a:off x="0" y="0"/>
            <a:ext cx="926899" cy="6858000"/>
          </a:xfrm>
          <a:prstGeom prst="rect">
            <a:avLst/>
          </a:prstGeom>
          <a:solidFill>
            <a:srgbClr val="3A38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E8032FB2-8A0C-F093-959E-CBF277FEC978}"/>
              </a:ext>
            </a:extLst>
          </p:cNvPr>
          <p:cNvSpPr/>
          <p:nvPr userDrawn="1"/>
        </p:nvSpPr>
        <p:spPr>
          <a:xfrm rot="16200000">
            <a:off x="-1201106" y="3998441"/>
            <a:ext cx="329121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dirty="0">
                <a:solidFill>
                  <a:prstClr val="white"/>
                </a:solidFill>
              </a:rPr>
              <a:t>Ce contenu est un rapport et/ou un résumé des communications d'un congrès dont l'objectif est d'informer </a:t>
            </a:r>
            <a:br>
              <a:rPr lang="fr-FR" sz="800" dirty="0">
                <a:solidFill>
                  <a:prstClr val="white"/>
                </a:solidFill>
              </a:rPr>
            </a:br>
            <a:r>
              <a:rPr lang="fr-FR" sz="800" dirty="0">
                <a:solidFill>
                  <a:prstClr val="white"/>
                </a:solidFill>
              </a:rPr>
              <a:t>sur l'état actuel de la recherche ; les données présentées ici peuvent ne pas être validées par les autorités de santé et, </a:t>
            </a:r>
            <a:br>
              <a:rPr lang="fr-FR" sz="800" dirty="0">
                <a:solidFill>
                  <a:prstClr val="white"/>
                </a:solidFill>
              </a:rPr>
            </a:br>
            <a:r>
              <a:rPr lang="fr-FR" sz="800" dirty="0">
                <a:solidFill>
                  <a:prstClr val="white"/>
                </a:solidFill>
              </a:rPr>
              <a:t>le cas échéant, ne doivent pas être mises en pratique.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8C8C5CF4-FDF8-693F-C82B-BF84330624DC}"/>
              </a:ext>
            </a:extLst>
          </p:cNvPr>
          <p:cNvSpPr/>
          <p:nvPr userDrawn="1"/>
        </p:nvSpPr>
        <p:spPr>
          <a:xfrm rot="16200000">
            <a:off x="-950941" y="1080182"/>
            <a:ext cx="2806702" cy="646331"/>
          </a:xfrm>
          <a:prstGeom prst="rect">
            <a:avLst/>
          </a:prstGeom>
        </p:spPr>
        <p:txBody>
          <a:bodyPr wrap="square" rIns="216000">
            <a:spAutoFit/>
          </a:bodyPr>
          <a:lstStyle/>
          <a:p>
            <a:pPr algn="r">
              <a:tabLst>
                <a:tab pos="446088" algn="l"/>
                <a:tab pos="984250" algn="l"/>
              </a:tabLst>
            </a:pPr>
            <a:r>
              <a:rPr lang="fr-FR" sz="3600" b="1" dirty="0">
                <a:solidFill>
                  <a:srgbClr val="737078"/>
                </a:solidFill>
              </a:rPr>
              <a:t>GYNECO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E173DC7-B4D3-4321-AE79-E30BAB9140F0}"/>
              </a:ext>
            </a:extLst>
          </p:cNvPr>
          <p:cNvSpPr/>
          <p:nvPr userDrawn="1"/>
        </p:nvSpPr>
        <p:spPr>
          <a:xfrm>
            <a:off x="926898" y="6059887"/>
            <a:ext cx="11265101" cy="798114"/>
          </a:xfrm>
          <a:prstGeom prst="rect">
            <a:avLst/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endParaRPr lang="fr-FR" sz="1200" i="1" dirty="0">
              <a:solidFill>
                <a:prstClr val="white"/>
              </a:solidFill>
            </a:endParaRPr>
          </a:p>
        </p:txBody>
      </p:sp>
      <p:pic>
        <p:nvPicPr>
          <p:cNvPr id="8" name="Image 7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xmlns="" id="{70A865FB-40C9-5CAF-BAAC-E4ED60099240}"/>
              </a:ext>
            </a:extLst>
          </p:cNvPr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9744932" y="6113512"/>
            <a:ext cx="2306783" cy="690864"/>
          </a:xfrm>
          <a:prstGeom prst="rect">
            <a:avLst/>
          </a:prstGeom>
        </p:spPr>
      </p:pic>
      <p:sp>
        <p:nvSpPr>
          <p:cNvPr id="9" name="Espace réservé du contenu 16">
            <a:extLst>
              <a:ext uri="{FF2B5EF4-FFF2-40B4-BE49-F238E27FC236}">
                <a16:creationId xmlns:a16="http://schemas.microsoft.com/office/drawing/2014/main" xmlns="" id="{4C09A83B-48CE-BFDD-DC13-A8DC2A1787C0}"/>
              </a:ext>
            </a:extLst>
          </p:cNvPr>
          <p:cNvSpPr txBox="1">
            <a:spLocks/>
          </p:cNvSpPr>
          <p:nvPr userDrawn="1"/>
        </p:nvSpPr>
        <p:spPr>
          <a:xfrm>
            <a:off x="1017816" y="6342603"/>
            <a:ext cx="5159375" cy="24719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i="1" kern="120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>
                <a:solidFill>
                  <a:prstClr val="white"/>
                </a:solidFill>
              </a:rPr>
              <a:t>Xx. </a:t>
            </a:r>
            <a:r>
              <a:rPr lang="fr-FR">
                <a:solidFill>
                  <a:prstClr val="white"/>
                </a:solidFill>
              </a:rPr>
              <a:t>XXXXXX et al., ESMO</a:t>
            </a:r>
            <a:r>
              <a:rPr lang="fr-FR" baseline="30000">
                <a:solidFill>
                  <a:prstClr val="white"/>
                </a:solidFill>
              </a:rPr>
              <a:t>® </a:t>
            </a:r>
            <a:r>
              <a:rPr lang="fr-FR">
                <a:solidFill>
                  <a:prstClr val="white"/>
                </a:solidFill>
              </a:rPr>
              <a:t>2023, Abs #</a:t>
            </a:r>
            <a:endParaRPr lang="fr-FR" dirty="0">
              <a:solidFill>
                <a:prstClr val="white"/>
              </a:solidFill>
            </a:endParaRP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xmlns="" id="{5643CAED-F0F2-0415-6C0D-9BFF9BECD3D0}"/>
              </a:ext>
            </a:extLst>
          </p:cNvPr>
          <p:cNvSpPr txBox="1"/>
          <p:nvPr userDrawn="1"/>
        </p:nvSpPr>
        <p:spPr>
          <a:xfrm>
            <a:off x="7806690" y="6158862"/>
            <a:ext cx="1938241" cy="55762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r"/>
            <a:r>
              <a:rPr lang="fr-FR" sz="1100" dirty="0">
                <a:solidFill>
                  <a:srgbClr val="FF7F4D"/>
                </a:solidFill>
                <a:cs typeface="Gordita" pitchFamily="2" charset="77"/>
              </a:rPr>
              <a:t>L’actualité</a:t>
            </a: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/>
            </a:r>
            <a:br>
              <a:rPr lang="fr-FR" sz="1100" dirty="0">
                <a:solidFill>
                  <a:prstClr val="white"/>
                </a:solidFill>
                <a:cs typeface="Gordita" pitchFamily="2" charset="77"/>
              </a:rPr>
            </a:br>
            <a:r>
              <a:rPr lang="fr-FR" sz="1100" dirty="0">
                <a:solidFill>
                  <a:prstClr val="white"/>
                </a:solidFill>
                <a:cs typeface="Gordita" pitchFamily="2" charset="77"/>
              </a:rPr>
              <a:t>en oncologie</a:t>
            </a:r>
          </a:p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Gordita" pitchFamily="2" charset="77"/>
              </a:rPr>
              <a:t>Novembre 2023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Gordita Light" pitchFamily="2" charset="77"/>
              </a:rPr>
              <a:t> </a:t>
            </a:r>
            <a:endParaRPr kumimoji="0" lang="fr-FR" sz="11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3" name="Espace réservé du titre 12"/>
          <p:cNvSpPr>
            <a:spLocks noGrp="1"/>
          </p:cNvSpPr>
          <p:nvPr>
            <p:ph type="title"/>
          </p:nvPr>
        </p:nvSpPr>
        <p:spPr>
          <a:xfrm>
            <a:off x="937845" y="83772"/>
            <a:ext cx="11254155" cy="58444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14" name="Espace réservé du texte 13"/>
          <p:cNvSpPr>
            <a:spLocks noGrp="1"/>
          </p:cNvSpPr>
          <p:nvPr>
            <p:ph type="body" idx="1"/>
          </p:nvPr>
        </p:nvSpPr>
        <p:spPr>
          <a:xfrm>
            <a:off x="1354015" y="1321532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xmlns="" id="{EB1ABC83-F620-953A-4505-54B74971BDBF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29" y="6006261"/>
            <a:ext cx="774640" cy="798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940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600" b="1" i="0" kern="1200">
          <a:solidFill>
            <a:schemeClr val="bg2"/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315913" indent="-315913" algn="l" defTabSz="914400" rtl="0" eaLnBrk="1" latinLnBrk="0" hangingPunct="1">
        <a:lnSpc>
          <a:spcPct val="90000"/>
        </a:lnSpc>
        <a:spcBef>
          <a:spcPts val="1000"/>
        </a:spcBef>
        <a:buClr>
          <a:schemeClr val="bg2"/>
        </a:buClr>
        <a:buSzPct val="70000"/>
        <a:buFont typeface="Wingdings" panose="05000000000000000000" pitchFamily="2" charset="2"/>
        <a:buChar char="n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20713" indent="-292100" algn="l" defTabSz="914400" rtl="0" eaLnBrk="1" latinLnBrk="0" hangingPunct="1">
        <a:lnSpc>
          <a:spcPct val="90000"/>
        </a:lnSpc>
        <a:spcBef>
          <a:spcPts val="500"/>
        </a:spcBef>
        <a:buClr>
          <a:schemeClr val="accent3"/>
        </a:buClr>
        <a:buSzPct val="100000"/>
        <a:buFont typeface="Wingdings 3" panose="05040102010807070707" pitchFamily="18" charset="2"/>
        <a:buChar char=""/>
        <a:defRPr sz="2000" kern="1200">
          <a:solidFill>
            <a:schemeClr val="accent3"/>
          </a:solidFill>
          <a:latin typeface="+mn-lt"/>
          <a:ea typeface="+mn-ea"/>
          <a:cs typeface="+mn-cs"/>
        </a:defRPr>
      </a:lvl2pPr>
      <a:lvl3pPr marL="820738" indent="-187325" algn="l" defTabSz="914400" rtl="0" eaLnBrk="1" latinLnBrk="0" hangingPunct="1">
        <a:lnSpc>
          <a:spcPct val="90000"/>
        </a:lnSpc>
        <a:spcBef>
          <a:spcPts val="500"/>
        </a:spcBef>
        <a:buClr>
          <a:schemeClr val="tx1">
            <a:lumMod val="65000"/>
            <a:lumOff val="35000"/>
          </a:schemeClr>
        </a:buClr>
        <a:buFont typeface="Wingdings" panose="05000000000000000000" pitchFamily="2" charset="2"/>
        <a:buChar char="§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jpe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8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slide" Target="slide56.xml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slide" Target="slide56.xml"/><Relationship Id="rId4" Type="http://schemas.openxmlformats.org/officeDocument/2006/relationships/image" Target="../media/image56.pn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56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png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8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8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8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8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72.png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8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75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77.png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9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1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3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5.png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" Target="slide23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slide" Target="slide27.xml"/><Relationship Id="rId7" Type="http://schemas.openxmlformats.org/officeDocument/2006/relationships/slide" Target="slide24.xml"/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5.xml"/><Relationship Id="rId6" Type="http://schemas.openxmlformats.org/officeDocument/2006/relationships/slide" Target="slide47.xml"/><Relationship Id="rId5" Type="http://schemas.openxmlformats.org/officeDocument/2006/relationships/image" Target="../media/image23.png"/><Relationship Id="rId4" Type="http://schemas.openxmlformats.org/officeDocument/2006/relationships/slide" Target="slide2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.xml"/><Relationship Id="rId4" Type="http://schemas.openxmlformats.org/officeDocument/2006/relationships/chart" Target="../charts/char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" Target="slide23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" Target="slide23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emf"/><Relationship Id="rId13" Type="http://schemas.openxmlformats.org/officeDocument/2006/relationships/image" Target="../media/image36.emf"/><Relationship Id="rId3" Type="http://schemas.openxmlformats.org/officeDocument/2006/relationships/image" Target="../media/image26.emf"/><Relationship Id="rId7" Type="http://schemas.openxmlformats.org/officeDocument/2006/relationships/image" Target="../media/image30.emf"/><Relationship Id="rId12" Type="http://schemas.openxmlformats.org/officeDocument/2006/relationships/image" Target="../media/image35.emf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emf"/><Relationship Id="rId11" Type="http://schemas.openxmlformats.org/officeDocument/2006/relationships/image" Target="../media/image34.emf"/><Relationship Id="rId5" Type="http://schemas.openxmlformats.org/officeDocument/2006/relationships/image" Target="../media/image28.emf"/><Relationship Id="rId10" Type="http://schemas.openxmlformats.org/officeDocument/2006/relationships/image" Target="../media/image33.emf"/><Relationship Id="rId4" Type="http://schemas.openxmlformats.org/officeDocument/2006/relationships/image" Target="../media/image27.emf"/><Relationship Id="rId9" Type="http://schemas.openxmlformats.org/officeDocument/2006/relationships/image" Target="../media/image32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Relationship Id="rId4" Type="http://schemas.openxmlformats.org/officeDocument/2006/relationships/slide" Target="slide2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" Target="slide23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slide" Target="slide2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48.png"/><Relationship Id="rId3" Type="http://schemas.openxmlformats.org/officeDocument/2006/relationships/slide" Target="slide57.xml"/><Relationship Id="rId7" Type="http://schemas.openxmlformats.org/officeDocument/2006/relationships/slide" Target="slide92.xml"/><Relationship Id="rId12" Type="http://schemas.openxmlformats.org/officeDocument/2006/relationships/slide" Target="slide105.xml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4.png"/><Relationship Id="rId11" Type="http://schemas.openxmlformats.org/officeDocument/2006/relationships/image" Target="../media/image47.png"/><Relationship Id="rId5" Type="http://schemas.openxmlformats.org/officeDocument/2006/relationships/slide" Target="slide75.xml"/><Relationship Id="rId10" Type="http://schemas.openxmlformats.org/officeDocument/2006/relationships/slide" Target="slide113.xml"/><Relationship Id="rId4" Type="http://schemas.openxmlformats.org/officeDocument/2006/relationships/image" Target="../media/image43.png"/><Relationship Id="rId9" Type="http://schemas.openxmlformats.org/officeDocument/2006/relationships/image" Target="../media/image46.pn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5.xml"/><Relationship Id="rId4" Type="http://schemas.openxmlformats.org/officeDocument/2006/relationships/slide" Target="slide5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8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5.xml"/><Relationship Id="rId4" Type="http://schemas.openxmlformats.org/officeDocument/2006/relationships/slide" Target="slide5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tags" Target="../tags/tag2.xml"/><Relationship Id="rId7" Type="http://schemas.openxmlformats.org/officeDocument/2006/relationships/image" Target="../media/image52.emf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8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5.xml"/><Relationship Id="rId4" Type="http://schemas.openxmlformats.org/officeDocument/2006/relationships/slide" Target="slide56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8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5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xmlns="" id="{3970BFEC-CE32-BE83-2C60-427CD9AAA9B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771721" y="5088654"/>
            <a:ext cx="1587472" cy="569913"/>
          </a:xfrm>
        </p:spPr>
        <p:txBody>
          <a:bodyPr/>
          <a:lstStyle/>
          <a:p>
            <a:r>
              <a:rPr lang="fr-FR" sz="1400" dirty="0"/>
              <a:t>Dr Fanny </a:t>
            </a:r>
          </a:p>
          <a:p>
            <a:r>
              <a:rPr lang="fr-FR" sz="1400" dirty="0"/>
              <a:t>LE DU</a:t>
            </a:r>
          </a:p>
        </p:txBody>
      </p:sp>
      <p:sp>
        <p:nvSpPr>
          <p:cNvPr id="7" name="Espace réservé du texte 6">
            <a:extLst>
              <a:ext uri="{FF2B5EF4-FFF2-40B4-BE49-F238E27FC236}">
                <a16:creationId xmlns:a16="http://schemas.microsoft.com/office/drawing/2014/main" xmlns="" id="{5AF1FA3B-1645-2F71-F5E7-08C587455A5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806590" y="5052136"/>
            <a:ext cx="1299291" cy="569913"/>
          </a:xfrm>
        </p:spPr>
        <p:txBody>
          <a:bodyPr/>
          <a:lstStyle/>
          <a:p>
            <a:r>
              <a:rPr lang="fr-FR" dirty="0"/>
              <a:t>D</a:t>
            </a:r>
            <a:r>
              <a:rPr lang="fr-FR" sz="1400" b="1" dirty="0">
                <a:solidFill>
                  <a:schemeClr val="bg1"/>
                </a:solidFill>
                <a:effectLst/>
              </a:rPr>
              <a:t>r Pauline VAFLARD</a:t>
            </a:r>
            <a:endParaRPr lang="fr-FR" sz="1400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xmlns="" id="{05F25FDD-A09F-535C-8677-90D1567475B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699628" y="4991224"/>
            <a:ext cx="1229508" cy="569913"/>
          </a:xfrm>
        </p:spPr>
        <p:txBody>
          <a:bodyPr/>
          <a:lstStyle/>
          <a:p>
            <a:r>
              <a:rPr lang="fr-FR" dirty="0"/>
              <a:t>Dr Emilie MOATI</a:t>
            </a:r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xmlns="" id="{6D8410DC-D69B-5E9B-5116-954A75C088A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1730536" y="5149603"/>
            <a:ext cx="1498591" cy="569913"/>
          </a:xfrm>
        </p:spPr>
        <p:txBody>
          <a:bodyPr/>
          <a:lstStyle/>
          <a:p>
            <a:r>
              <a:rPr lang="fr-FR" dirty="0"/>
              <a:t>Dr Caroline BAILLEUX</a:t>
            </a:r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xmlns="" id="{80F478AF-6D4C-4EC7-8942-A4007E06DEA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4792827" y="5585827"/>
            <a:ext cx="1488914" cy="987531"/>
          </a:xfrm>
        </p:spPr>
        <p:txBody>
          <a:bodyPr/>
          <a:lstStyle/>
          <a:p>
            <a:r>
              <a:rPr lang="fr-FR" dirty="0"/>
              <a:t>Centre Eugène Marquis Rennes </a:t>
            </a:r>
          </a:p>
          <a:p>
            <a:endParaRPr lang="fr-FR" dirty="0"/>
          </a:p>
        </p:txBody>
      </p:sp>
      <p:sp>
        <p:nvSpPr>
          <p:cNvPr id="11" name="Espace réservé du texte 10">
            <a:extLst>
              <a:ext uri="{FF2B5EF4-FFF2-40B4-BE49-F238E27FC236}">
                <a16:creationId xmlns:a16="http://schemas.microsoft.com/office/drawing/2014/main" xmlns="" id="{DC822804-71CD-0161-5756-1A541E509D4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10845258" y="5567540"/>
            <a:ext cx="1123595" cy="981032"/>
          </a:xfrm>
        </p:spPr>
        <p:txBody>
          <a:bodyPr/>
          <a:lstStyle/>
          <a:p>
            <a:r>
              <a:rPr lang="fr-FR" dirty="0"/>
              <a:t>Institut Curie </a:t>
            </a:r>
            <a:r>
              <a:rPr lang="fr-FR" dirty="0" smtClean="0"/>
              <a:t>Paris </a:t>
            </a:r>
            <a:r>
              <a:rPr lang="fr-FR" dirty="0"/>
              <a:t>St-Cloud </a:t>
            </a:r>
          </a:p>
          <a:p>
            <a:endParaRPr lang="fr-FR" dirty="0"/>
          </a:p>
        </p:txBody>
      </p:sp>
      <p:sp>
        <p:nvSpPr>
          <p:cNvPr id="12" name="Espace réservé du texte 11">
            <a:extLst>
              <a:ext uri="{FF2B5EF4-FFF2-40B4-BE49-F238E27FC236}">
                <a16:creationId xmlns:a16="http://schemas.microsoft.com/office/drawing/2014/main" xmlns="" id="{174CC76B-D8F8-EFF5-ACD9-684A0A6D42B8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7662786" y="5498562"/>
            <a:ext cx="1670149" cy="981032"/>
          </a:xfrm>
        </p:spPr>
        <p:txBody>
          <a:bodyPr/>
          <a:lstStyle/>
          <a:p>
            <a:r>
              <a:rPr lang="fr-FR" dirty="0" smtClean="0"/>
              <a:t>Hôpital </a:t>
            </a:r>
            <a:r>
              <a:rPr lang="fr-FR" dirty="0"/>
              <a:t>Saint-Louis à Paris </a:t>
            </a:r>
            <a:endParaRPr lang="fr-FR" dirty="0" smtClean="0"/>
          </a:p>
          <a:p>
            <a:r>
              <a:rPr lang="fr-FR" dirty="0"/>
              <a:t>C</a:t>
            </a:r>
            <a:r>
              <a:rPr lang="fr-FR" dirty="0" smtClean="0"/>
              <a:t>linique </a:t>
            </a:r>
            <a:r>
              <a:rPr lang="fr-FR" dirty="0"/>
              <a:t>Ambroise Paré – Hartmann à Neuilly sur Seine</a:t>
            </a:r>
          </a:p>
        </p:txBody>
      </p:sp>
      <p:sp>
        <p:nvSpPr>
          <p:cNvPr id="13" name="Espace réservé du texte 12">
            <a:extLst>
              <a:ext uri="{FF2B5EF4-FFF2-40B4-BE49-F238E27FC236}">
                <a16:creationId xmlns:a16="http://schemas.microsoft.com/office/drawing/2014/main" xmlns="" id="{3E67E1DD-0622-D521-F8BE-3149971E08E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1738773" y="5647052"/>
            <a:ext cx="1782524" cy="981032"/>
          </a:xfrm>
        </p:spPr>
        <p:txBody>
          <a:bodyPr/>
          <a:lstStyle/>
          <a:p>
            <a:r>
              <a:rPr lang="fr-FR" dirty="0"/>
              <a:t>Centre Antoine Lacassagne Nice</a:t>
            </a:r>
          </a:p>
        </p:txBody>
      </p:sp>
      <p:sp>
        <p:nvSpPr>
          <p:cNvPr id="17" name="Espace réservé du texte 16">
            <a:extLst>
              <a:ext uri="{FF2B5EF4-FFF2-40B4-BE49-F238E27FC236}">
                <a16:creationId xmlns:a16="http://schemas.microsoft.com/office/drawing/2014/main" xmlns="" id="{1AEF5028-BFF8-7D01-004A-D1A9947E919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fr-FR" sz="1050" b="1" dirty="0" smtClean="0">
                <a:solidFill>
                  <a:schemeClr val="bg1"/>
                </a:solidFill>
                <a:latin typeface="Century Gothic" panose="020B0502020202020204" pitchFamily="34" charset="0"/>
                <a:cs typeface="Gordita" pitchFamily="2" charset="77"/>
              </a:rPr>
              <a:t>Février 2024</a:t>
            </a:r>
            <a:endParaRPr lang="fr-FR" sz="105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  <a:p>
            <a:endParaRPr lang="fr-FR" dirty="0"/>
          </a:p>
        </p:txBody>
      </p:sp>
      <p:sp>
        <p:nvSpPr>
          <p:cNvPr id="27" name="Espace réservé du texte 7">
            <a:extLst>
              <a:ext uri="{FF2B5EF4-FFF2-40B4-BE49-F238E27FC236}">
                <a16:creationId xmlns:a16="http://schemas.microsoft.com/office/drawing/2014/main" xmlns="" id="{05F25FDD-A09F-535C-8677-90D1567475B8}"/>
              </a:ext>
            </a:extLst>
          </p:cNvPr>
          <p:cNvSpPr txBox="1">
            <a:spLocks/>
          </p:cNvSpPr>
          <p:nvPr/>
        </p:nvSpPr>
        <p:spPr>
          <a:xfrm>
            <a:off x="5874171" y="5045803"/>
            <a:ext cx="1679539" cy="56991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r-FR" dirty="0"/>
          </a:p>
        </p:txBody>
      </p:sp>
      <p:pic>
        <p:nvPicPr>
          <p:cNvPr id="16" name="Espace réservé pour une image  15"/>
          <p:cNvPicPr>
            <a:picLocks noGrp="1" noChangeAspect="1"/>
          </p:cNvPicPr>
          <p:nvPr>
            <p:ph type="pic" sz="quarter" idx="1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616429" y="5003100"/>
            <a:ext cx="1152525" cy="1152525"/>
          </a:xfrm>
        </p:spPr>
      </p:pic>
      <p:pic>
        <p:nvPicPr>
          <p:cNvPr id="18" name="Espace réservé pour une image  17"/>
          <p:cNvPicPr>
            <a:picLocks noGrp="1" noChangeAspect="1"/>
          </p:cNvPicPr>
          <p:nvPr>
            <p:ph type="pic" sz="quarter" idx="2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660310" y="4984049"/>
            <a:ext cx="1152525" cy="1152525"/>
          </a:xfrm>
        </p:spPr>
      </p:pic>
      <p:pic>
        <p:nvPicPr>
          <p:cNvPr id="19" name="Espace réservé pour une image  18"/>
          <p:cNvPicPr>
            <a:picLocks noGrp="1" noChangeAspect="1"/>
          </p:cNvPicPr>
          <p:nvPr>
            <p:ph type="pic" sz="quarter" idx="21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440488" y="5038725"/>
            <a:ext cx="1152525" cy="1150938"/>
          </a:xfrm>
        </p:spPr>
      </p:pic>
      <p:pic>
        <p:nvPicPr>
          <p:cNvPr id="22" name="Espace réservé pour une image  21"/>
          <p:cNvPicPr>
            <a:picLocks noGrp="1" noChangeAspect="1"/>
          </p:cNvPicPr>
          <p:nvPr>
            <p:ph type="pic" sz="quarter" idx="19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62511" y="5001513"/>
            <a:ext cx="1152525" cy="1152525"/>
          </a:xfrm>
        </p:spPr>
      </p:pic>
      <p:pic>
        <p:nvPicPr>
          <p:cNvPr id="25" name="Espace réservé pour une image  24"/>
          <p:cNvPicPr>
            <a:picLocks noGrp="1" noChangeAspect="1"/>
          </p:cNvPicPr>
          <p:nvPr>
            <p:ph type="pic" idx="1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565659"/>
            <a:ext cx="12192000" cy="1813403"/>
          </a:xfrm>
        </p:spPr>
      </p:pic>
      <p:sp>
        <p:nvSpPr>
          <p:cNvPr id="20" name="Espace réservé du texte 33"/>
          <p:cNvSpPr txBox="1">
            <a:spLocks/>
          </p:cNvSpPr>
          <p:nvPr/>
        </p:nvSpPr>
        <p:spPr>
          <a:xfrm>
            <a:off x="0" y="3677884"/>
            <a:ext cx="12150810" cy="596145"/>
          </a:xfrm>
          <a:prstGeom prst="rect">
            <a:avLst/>
          </a:prstGeom>
        </p:spPr>
        <p:txBody>
          <a:bodyPr vert="horz" lIns="91440" tIns="0" rIns="9144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None/>
              <a:defRPr sz="4400" b="1" i="0" kern="1200">
                <a:solidFill>
                  <a:srgbClr val="005086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3"/>
              </a:buClr>
              <a:buSzPct val="100000"/>
              <a:buFont typeface="Wingdings 3" panose="05040102010807070707" pitchFamily="18" charset="2"/>
              <a:buNone/>
              <a:defRPr sz="1600" b="1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5000"/>
                  <a:lumOff val="35000"/>
                </a:schemeClr>
              </a:buClr>
              <a:buFont typeface="Wingdings" panose="05000000000000000000" pitchFamily="2" charset="2"/>
              <a:buNone/>
              <a:defRPr sz="1600" b="1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Un travail coordonné par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Dr Véronique DIERAS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Centre Eugène Marquis Rennes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et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Pr Jean-Yves PIERGA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, 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Institut </a:t>
            </a:r>
            <a:r>
              <a:rPr kumimoji="0" lang="fr-FR" sz="1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Curie Paris 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St-Cloud 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None/>
              <a:tabLst/>
              <a:defRPr/>
            </a:pP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5086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2875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Espace réservé du contenu 12">
            <a:extLst>
              <a:ext uri="{FF2B5EF4-FFF2-40B4-BE49-F238E27FC236}">
                <a16:creationId xmlns:a16="http://schemas.microsoft.com/office/drawing/2014/main" xmlns="" id="{DA969155-A405-2149-9992-B75F9ACC8A3E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072932"/>
            <a:ext cx="5159375" cy="742843"/>
          </a:xfrm>
        </p:spPr>
        <p:txBody>
          <a:bodyPr anchor="ctr"/>
          <a:lstStyle/>
          <a:p>
            <a:pPr>
              <a:spcBef>
                <a:spcPts val="0"/>
              </a:spcBef>
            </a:pPr>
            <a:r>
              <a:rPr lang="fr-FR" dirty="0" err="1"/>
              <a:t>Frederiksson</a:t>
            </a:r>
            <a:r>
              <a:rPr lang="fr-FR" dirty="0"/>
              <a:t> et al. ESMO 2023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8400"/>
          </a:xfrm>
        </p:spPr>
        <p:txBody>
          <a:bodyPr/>
          <a:lstStyle/>
          <a:p>
            <a:r>
              <a:rPr lang="fr-FR" dirty="0"/>
              <a:t>Définition</a:t>
            </a:r>
          </a:p>
        </p:txBody>
      </p:sp>
      <p:sp>
        <p:nvSpPr>
          <p:cNvPr id="15" name="Espace réservé du contenu 14">
            <a:extLst>
              <a:ext uri="{FF2B5EF4-FFF2-40B4-BE49-F238E27FC236}">
                <a16:creationId xmlns:a16="http://schemas.microsoft.com/office/drawing/2014/main" xmlns="" id="{5BF2E596-C570-E3C8-9CAE-1D0F368CD725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63782" y="1634343"/>
            <a:ext cx="3627293" cy="2965731"/>
          </a:xfrm>
        </p:spPr>
        <p:txBody>
          <a:bodyPr anchor="ctr"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La définition des cancers du sein triple-négatif reste </a:t>
            </a:r>
            <a:r>
              <a:rPr lang="fr-FR" dirty="0"/>
              <a:t>histologique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La définition du seuil de 10% pour les RH a été récemment confirmée</a:t>
            </a:r>
          </a:p>
        </p:txBody>
      </p:sp>
      <p:sp>
        <p:nvSpPr>
          <p:cNvPr id="63" name="Rectangle à coins arrondis 10">
            <a:extLst>
              <a:ext uri="{FF2B5EF4-FFF2-40B4-BE49-F238E27FC236}">
                <a16:creationId xmlns:a16="http://schemas.microsoft.com/office/drawing/2014/main" xmlns="" id="{0285D887-FFA6-7375-648C-0197BCE43D30}"/>
              </a:ext>
            </a:extLst>
          </p:cNvPr>
          <p:cNvSpPr/>
          <p:nvPr/>
        </p:nvSpPr>
        <p:spPr>
          <a:xfrm>
            <a:off x="4897584" y="802487"/>
            <a:ext cx="7053784" cy="4629442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pSp>
        <p:nvGrpSpPr>
          <p:cNvPr id="16" name="Groupe 15">
            <a:extLst>
              <a:ext uri="{FF2B5EF4-FFF2-40B4-BE49-F238E27FC236}">
                <a16:creationId xmlns:a16="http://schemas.microsoft.com/office/drawing/2014/main" xmlns="" id="{49E69FDC-5B5C-2AB7-1DE5-CC2E0305858D}"/>
              </a:ext>
            </a:extLst>
          </p:cNvPr>
          <p:cNvGrpSpPr/>
          <p:nvPr/>
        </p:nvGrpSpPr>
        <p:grpSpPr>
          <a:xfrm>
            <a:off x="5155320" y="1154462"/>
            <a:ext cx="6538312" cy="3925493"/>
            <a:chOff x="5143501" y="734430"/>
            <a:chExt cx="6538312" cy="3925493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8028C3AB-75AF-AFE6-4CC4-72D03B0DC097}"/>
                </a:ext>
              </a:extLst>
            </p:cNvPr>
            <p:cNvSpPr/>
            <p:nvPr/>
          </p:nvSpPr>
          <p:spPr>
            <a:xfrm>
              <a:off x="5143501" y="2162801"/>
              <a:ext cx="1671638" cy="1227861"/>
            </a:xfrm>
            <a:prstGeom prst="rect">
              <a:avLst/>
            </a:prstGeom>
            <a:solidFill>
              <a:srgbClr val="00508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/>
                <a:t>&lt; 10% des cellules exprimant RO et RP</a:t>
              </a:r>
            </a:p>
          </p:txBody>
        </p:sp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xmlns="" id="{2E3E378C-F11D-1667-2687-D4C7FDB4725C}"/>
                </a:ext>
              </a:extLst>
            </p:cNvPr>
            <p:cNvSpPr txBox="1"/>
            <p:nvPr/>
          </p:nvSpPr>
          <p:spPr>
            <a:xfrm>
              <a:off x="5628102" y="1683920"/>
              <a:ext cx="7024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400" b="1" dirty="0"/>
                <a:t>RH-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xmlns="" id="{F9E88325-DA4D-099B-1CB3-3F5F2A5A2D44}"/>
                </a:ext>
              </a:extLst>
            </p:cNvPr>
            <p:cNvSpPr txBox="1"/>
            <p:nvPr/>
          </p:nvSpPr>
          <p:spPr>
            <a:xfrm>
              <a:off x="9023439" y="734430"/>
              <a:ext cx="103586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400" b="1" dirty="0"/>
                <a:t>HER2-</a:t>
              </a: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6FAE1DAF-9C3B-CA9D-035D-2ABC9E9DC164}"/>
                </a:ext>
              </a:extLst>
            </p:cNvPr>
            <p:cNvSpPr/>
            <p:nvPr/>
          </p:nvSpPr>
          <p:spPr>
            <a:xfrm>
              <a:off x="7400925" y="1292591"/>
              <a:ext cx="4280888" cy="682432"/>
            </a:xfrm>
            <a:prstGeom prst="rect">
              <a:avLst/>
            </a:prstGeom>
            <a:solidFill>
              <a:srgbClr val="00508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/>
                <a:t>IHC 0</a:t>
              </a:r>
            </a:p>
            <a:p>
              <a:pPr algn="ctr"/>
              <a:r>
                <a:rPr lang="fr-FR" sz="1200" dirty="0"/>
                <a:t>Absence de marquage ou marquage membranaire complet ou incomplet faible ≤ 10% des cellules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DFFEB43D-F459-4E4C-9754-5D3D79A060DA}"/>
                </a:ext>
              </a:extLst>
            </p:cNvPr>
            <p:cNvSpPr/>
            <p:nvPr/>
          </p:nvSpPr>
          <p:spPr>
            <a:xfrm>
              <a:off x="7400925" y="2374677"/>
              <a:ext cx="4280888" cy="682432"/>
            </a:xfrm>
            <a:prstGeom prst="rect">
              <a:avLst/>
            </a:prstGeom>
            <a:solidFill>
              <a:srgbClr val="00508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/>
                <a:t>IHC 1+</a:t>
              </a:r>
            </a:p>
            <a:p>
              <a:pPr algn="ctr"/>
              <a:r>
                <a:rPr lang="fr-FR" sz="1200" dirty="0"/>
                <a:t>Marquage membranaire complet ou incomplet faible &gt; 10% des cellules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A11EFED8-A22E-648A-2201-793012CDC794}"/>
                </a:ext>
              </a:extLst>
            </p:cNvPr>
            <p:cNvSpPr/>
            <p:nvPr/>
          </p:nvSpPr>
          <p:spPr>
            <a:xfrm>
              <a:off x="7400925" y="3456763"/>
              <a:ext cx="4280888" cy="1203160"/>
            </a:xfrm>
            <a:prstGeom prst="rect">
              <a:avLst/>
            </a:prstGeom>
            <a:solidFill>
              <a:srgbClr val="00508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/>
                <a:t>IHC 2+ / ISH-</a:t>
              </a:r>
            </a:p>
            <a:p>
              <a:pPr algn="ctr"/>
              <a:r>
                <a:rPr lang="fr-FR" sz="1200" dirty="0"/>
                <a:t>Marquage membranaire complet modéré ou incomplet basolatéral modéré à intense de &gt; 10% des cellules tumorales / Nombre moyen de copies du gène HER2 &lt; 4 ou si 4 ≤ HER2 &lt; 6 et ratio HER2/CEP17 &lt; 2</a:t>
              </a:r>
            </a:p>
          </p:txBody>
        </p:sp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xmlns="" id="{D113D22E-4253-13C8-A370-915E169B8852}"/>
                </a:ext>
              </a:extLst>
            </p:cNvPr>
            <p:cNvSpPr txBox="1"/>
            <p:nvPr/>
          </p:nvSpPr>
          <p:spPr>
            <a:xfrm>
              <a:off x="9361672" y="2044045"/>
              <a:ext cx="35939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100" b="1" dirty="0"/>
                <a:t>ou</a:t>
              </a: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xmlns="" id="{C97D6EDD-2157-4A59-D3C8-946E1061DC60}"/>
                </a:ext>
              </a:extLst>
            </p:cNvPr>
            <p:cNvSpPr txBox="1"/>
            <p:nvPr/>
          </p:nvSpPr>
          <p:spPr>
            <a:xfrm>
              <a:off x="9361672" y="3126131"/>
              <a:ext cx="35939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100" b="1" dirty="0"/>
                <a:t>ou</a:t>
              </a:r>
            </a:p>
          </p:txBody>
        </p:sp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xmlns="" id="{6BD2F321-C526-E620-960D-2922C52A40CF}"/>
                </a:ext>
              </a:extLst>
            </p:cNvPr>
            <p:cNvSpPr txBox="1"/>
            <p:nvPr/>
          </p:nvSpPr>
          <p:spPr>
            <a:xfrm>
              <a:off x="6973219" y="2645926"/>
              <a:ext cx="26962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100" b="1" dirty="0"/>
                <a:t>+</a:t>
              </a:r>
            </a:p>
          </p:txBody>
        </p:sp>
      </p:grpSp>
      <p:pic>
        <p:nvPicPr>
          <p:cNvPr id="17" name="Image 16">
            <a:extLst>
              <a:ext uri="{FF2B5EF4-FFF2-40B4-BE49-F238E27FC236}">
                <a16:creationId xmlns:a16="http://schemas.microsoft.com/office/drawing/2014/main" xmlns="" id="{096C3529-2119-F346-9415-E2647D39A2D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86325" y="844347"/>
            <a:ext cx="5005675" cy="4404055"/>
          </a:xfrm>
          <a:prstGeom prst="rect">
            <a:avLst/>
          </a:prstGeom>
        </p:spPr>
      </p:pic>
      <p:sp>
        <p:nvSpPr>
          <p:cNvPr id="1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07637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Gligorov J et al, Lancet </a:t>
            </a:r>
            <a:r>
              <a:rPr lang="fr-FR" dirty="0" err="1"/>
              <a:t>Oncol</a:t>
            </a:r>
            <a:r>
              <a:rPr lang="fr-FR" dirty="0"/>
              <a:t>, 2014 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Traitement de maintenance après arrêt de la chimiothérapie ? 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8"/>
          </p:nvPr>
        </p:nvSpPr>
        <p:spPr>
          <a:xfrm>
            <a:off x="960608" y="386893"/>
            <a:ext cx="11259224" cy="341085"/>
          </a:xfrm>
        </p:spPr>
        <p:txBody>
          <a:bodyPr/>
          <a:lstStyle/>
          <a:p>
            <a:r>
              <a:rPr lang="fr-FR" dirty="0"/>
              <a:t>IMELDA</a:t>
            </a:r>
          </a:p>
          <a:p>
            <a:r>
              <a:rPr lang="fr-FR" dirty="0"/>
              <a:t>Phase III ouverte randomisée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22"/>
          </p:nvPr>
        </p:nvSpPr>
        <p:spPr>
          <a:xfrm>
            <a:off x="1084693" y="5144961"/>
            <a:ext cx="11011054" cy="1106404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Le traitement de maintenance par capécitabine + bévacizumab </a:t>
            </a:r>
            <a:r>
              <a:rPr lang="fr-FR" sz="1600" b="0" i="1" dirty="0"/>
              <a:t>vs</a:t>
            </a:r>
            <a:r>
              <a:rPr lang="fr-FR" sz="1600" b="0" dirty="0"/>
              <a:t> bévacizumab seul après une 1</a:t>
            </a:r>
            <a:r>
              <a:rPr lang="fr-FR" sz="1600" b="0" baseline="30000" dirty="0"/>
              <a:t>ère</a:t>
            </a:r>
            <a:r>
              <a:rPr lang="fr-FR" sz="1600" b="0" dirty="0"/>
              <a:t> ligne de traitement par </a:t>
            </a:r>
            <a:r>
              <a:rPr lang="fr-FR" sz="1600" b="0" dirty="0" err="1"/>
              <a:t>docétaxel</a:t>
            </a:r>
            <a:r>
              <a:rPr lang="fr-FR" sz="1600" b="0" dirty="0"/>
              <a:t> + bévacizumab améliore significativement la survie sans progression et la survie globale chez les patients HER2-, y compris les cancers du sein triple négatifs métastatiques. </a:t>
            </a:r>
          </a:p>
        </p:txBody>
      </p:sp>
      <p:graphicFrame>
        <p:nvGraphicFramePr>
          <p:cNvPr id="9" name="Graphique 8"/>
          <p:cNvGraphicFramePr/>
          <p:nvPr/>
        </p:nvGraphicFramePr>
        <p:xfrm>
          <a:off x="1526366" y="1737803"/>
          <a:ext cx="4396902" cy="24644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Graphique 10"/>
          <p:cNvGraphicFramePr/>
          <p:nvPr/>
        </p:nvGraphicFramePr>
        <p:xfrm>
          <a:off x="6980339" y="1542888"/>
          <a:ext cx="4516877" cy="25912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Forme libre 6"/>
          <p:cNvSpPr/>
          <p:nvPr/>
        </p:nvSpPr>
        <p:spPr>
          <a:xfrm>
            <a:off x="2012749" y="1857894"/>
            <a:ext cx="3570051" cy="1789889"/>
          </a:xfrm>
          <a:custGeom>
            <a:avLst/>
            <a:gdLst>
              <a:gd name="connsiteX0" fmla="*/ 3570051 w 3570051"/>
              <a:gd name="connsiteY0" fmla="*/ 1789889 h 1789889"/>
              <a:gd name="connsiteX1" fmla="*/ 2928026 w 3570051"/>
              <a:gd name="connsiteY1" fmla="*/ 1789889 h 1789889"/>
              <a:gd name="connsiteX2" fmla="*/ 2918298 w 3570051"/>
              <a:gd name="connsiteY2" fmla="*/ 1682885 h 1789889"/>
              <a:gd name="connsiteX3" fmla="*/ 2733472 w 3570051"/>
              <a:gd name="connsiteY3" fmla="*/ 1682885 h 1789889"/>
              <a:gd name="connsiteX4" fmla="*/ 2714017 w 3570051"/>
              <a:gd name="connsiteY4" fmla="*/ 1643974 h 1789889"/>
              <a:gd name="connsiteX5" fmla="*/ 2373549 w 3570051"/>
              <a:gd name="connsiteY5" fmla="*/ 1643974 h 1789889"/>
              <a:gd name="connsiteX6" fmla="*/ 2324911 w 3570051"/>
              <a:gd name="connsiteY6" fmla="*/ 1643974 h 1789889"/>
              <a:gd name="connsiteX7" fmla="*/ 2315183 w 3570051"/>
              <a:gd name="connsiteY7" fmla="*/ 1595336 h 1789889"/>
              <a:gd name="connsiteX8" fmla="*/ 2188723 w 3570051"/>
              <a:gd name="connsiteY8" fmla="*/ 1624519 h 1789889"/>
              <a:gd name="connsiteX9" fmla="*/ 2159541 w 3570051"/>
              <a:gd name="connsiteY9" fmla="*/ 1624519 h 1789889"/>
              <a:gd name="connsiteX10" fmla="*/ 2120630 w 3570051"/>
              <a:gd name="connsiteY10" fmla="*/ 1566153 h 1789889"/>
              <a:gd name="connsiteX11" fmla="*/ 2091447 w 3570051"/>
              <a:gd name="connsiteY11" fmla="*/ 1527242 h 1789889"/>
              <a:gd name="connsiteX12" fmla="*/ 2023353 w 3570051"/>
              <a:gd name="connsiteY12" fmla="*/ 1527242 h 1789889"/>
              <a:gd name="connsiteX13" fmla="*/ 1984443 w 3570051"/>
              <a:gd name="connsiteY13" fmla="*/ 1498059 h 1789889"/>
              <a:gd name="connsiteX14" fmla="*/ 1916349 w 3570051"/>
              <a:gd name="connsiteY14" fmla="*/ 1478604 h 1789889"/>
              <a:gd name="connsiteX15" fmla="*/ 1887166 w 3570051"/>
              <a:gd name="connsiteY15" fmla="*/ 1449421 h 1789889"/>
              <a:gd name="connsiteX16" fmla="*/ 1721796 w 3570051"/>
              <a:gd name="connsiteY16" fmla="*/ 1459149 h 1789889"/>
              <a:gd name="connsiteX17" fmla="*/ 1702341 w 3570051"/>
              <a:gd name="connsiteY17" fmla="*/ 1400783 h 1789889"/>
              <a:gd name="connsiteX18" fmla="*/ 1614792 w 3570051"/>
              <a:gd name="connsiteY18" fmla="*/ 1410510 h 1789889"/>
              <a:gd name="connsiteX19" fmla="*/ 1585609 w 3570051"/>
              <a:gd name="connsiteY19" fmla="*/ 1352145 h 1789889"/>
              <a:gd name="connsiteX20" fmla="*/ 1527243 w 3570051"/>
              <a:gd name="connsiteY20" fmla="*/ 1322962 h 1789889"/>
              <a:gd name="connsiteX21" fmla="*/ 1449421 w 3570051"/>
              <a:gd name="connsiteY21" fmla="*/ 1322962 h 1789889"/>
              <a:gd name="connsiteX22" fmla="*/ 1400783 w 3570051"/>
              <a:gd name="connsiteY22" fmla="*/ 1206230 h 1789889"/>
              <a:gd name="connsiteX23" fmla="*/ 1342417 w 3570051"/>
              <a:gd name="connsiteY23" fmla="*/ 1138136 h 1789889"/>
              <a:gd name="connsiteX24" fmla="*/ 1254868 w 3570051"/>
              <a:gd name="connsiteY24" fmla="*/ 1128408 h 1789889"/>
              <a:gd name="connsiteX25" fmla="*/ 1196502 w 3570051"/>
              <a:gd name="connsiteY25" fmla="*/ 1089498 h 1789889"/>
              <a:gd name="connsiteX26" fmla="*/ 1167319 w 3570051"/>
              <a:gd name="connsiteY26" fmla="*/ 1070042 h 1789889"/>
              <a:gd name="connsiteX27" fmla="*/ 1167319 w 3570051"/>
              <a:gd name="connsiteY27" fmla="*/ 1070042 h 1789889"/>
              <a:gd name="connsiteX28" fmla="*/ 1070043 w 3570051"/>
              <a:gd name="connsiteY28" fmla="*/ 1011676 h 1789889"/>
              <a:gd name="connsiteX29" fmla="*/ 1040860 w 3570051"/>
              <a:gd name="connsiteY29" fmla="*/ 914400 h 1789889"/>
              <a:gd name="connsiteX30" fmla="*/ 933855 w 3570051"/>
              <a:gd name="connsiteY30" fmla="*/ 904672 h 1789889"/>
              <a:gd name="connsiteX31" fmla="*/ 865762 w 3570051"/>
              <a:gd name="connsiteY31" fmla="*/ 778213 h 1789889"/>
              <a:gd name="connsiteX32" fmla="*/ 778213 w 3570051"/>
              <a:gd name="connsiteY32" fmla="*/ 778213 h 1789889"/>
              <a:gd name="connsiteX33" fmla="*/ 719847 w 3570051"/>
              <a:gd name="connsiteY33" fmla="*/ 671208 h 1789889"/>
              <a:gd name="connsiteX34" fmla="*/ 690664 w 3570051"/>
              <a:gd name="connsiteY34" fmla="*/ 680936 h 1789889"/>
              <a:gd name="connsiteX35" fmla="*/ 690664 w 3570051"/>
              <a:gd name="connsiteY35" fmla="*/ 680936 h 1789889"/>
              <a:gd name="connsiteX36" fmla="*/ 651753 w 3570051"/>
              <a:gd name="connsiteY36" fmla="*/ 632298 h 1789889"/>
              <a:gd name="connsiteX37" fmla="*/ 671209 w 3570051"/>
              <a:gd name="connsiteY37" fmla="*/ 632298 h 1789889"/>
              <a:gd name="connsiteX38" fmla="*/ 642026 w 3570051"/>
              <a:gd name="connsiteY38" fmla="*/ 632298 h 1789889"/>
              <a:gd name="connsiteX39" fmla="*/ 642026 w 3570051"/>
              <a:gd name="connsiteY39" fmla="*/ 593387 h 1789889"/>
              <a:gd name="connsiteX40" fmla="*/ 593387 w 3570051"/>
              <a:gd name="connsiteY40" fmla="*/ 593387 h 1789889"/>
              <a:gd name="connsiteX41" fmla="*/ 535021 w 3570051"/>
              <a:gd name="connsiteY41" fmla="*/ 486383 h 1789889"/>
              <a:gd name="connsiteX42" fmla="*/ 505838 w 3570051"/>
              <a:gd name="connsiteY42" fmla="*/ 466928 h 1789889"/>
              <a:gd name="connsiteX43" fmla="*/ 447472 w 3570051"/>
              <a:gd name="connsiteY43" fmla="*/ 437745 h 1789889"/>
              <a:gd name="connsiteX44" fmla="*/ 428017 w 3570051"/>
              <a:gd name="connsiteY44" fmla="*/ 408562 h 1789889"/>
              <a:gd name="connsiteX45" fmla="*/ 369651 w 3570051"/>
              <a:gd name="connsiteY45" fmla="*/ 321013 h 1789889"/>
              <a:gd name="connsiteX46" fmla="*/ 321013 w 3570051"/>
              <a:gd name="connsiteY46" fmla="*/ 175098 h 1789889"/>
              <a:gd name="connsiteX47" fmla="*/ 243192 w 3570051"/>
              <a:gd name="connsiteY47" fmla="*/ 145915 h 1789889"/>
              <a:gd name="connsiteX48" fmla="*/ 223736 w 3570051"/>
              <a:gd name="connsiteY48" fmla="*/ 145915 h 1789889"/>
              <a:gd name="connsiteX49" fmla="*/ 126460 w 3570051"/>
              <a:gd name="connsiteY49" fmla="*/ 87549 h 1789889"/>
              <a:gd name="connsiteX50" fmla="*/ 68094 w 3570051"/>
              <a:gd name="connsiteY50" fmla="*/ 87549 h 1789889"/>
              <a:gd name="connsiteX51" fmla="*/ 0 w 3570051"/>
              <a:gd name="connsiteY51" fmla="*/ 9728 h 1789889"/>
              <a:gd name="connsiteX52" fmla="*/ 19455 w 3570051"/>
              <a:gd name="connsiteY52" fmla="*/ 0 h 1789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570051" h="1789889">
                <a:moveTo>
                  <a:pt x="3570051" y="1789889"/>
                </a:moveTo>
                <a:lnTo>
                  <a:pt x="2928026" y="1789889"/>
                </a:lnTo>
                <a:lnTo>
                  <a:pt x="2918298" y="1682885"/>
                </a:lnTo>
                <a:lnTo>
                  <a:pt x="2733472" y="1682885"/>
                </a:lnTo>
                <a:lnTo>
                  <a:pt x="2714017" y="1643974"/>
                </a:lnTo>
                <a:lnTo>
                  <a:pt x="2373549" y="1643974"/>
                </a:lnTo>
                <a:lnTo>
                  <a:pt x="2324911" y="1643974"/>
                </a:lnTo>
                <a:lnTo>
                  <a:pt x="2315183" y="1595336"/>
                </a:lnTo>
                <a:lnTo>
                  <a:pt x="2188723" y="1624519"/>
                </a:lnTo>
                <a:lnTo>
                  <a:pt x="2159541" y="1624519"/>
                </a:lnTo>
                <a:lnTo>
                  <a:pt x="2120630" y="1566153"/>
                </a:lnTo>
                <a:lnTo>
                  <a:pt x="2091447" y="1527242"/>
                </a:lnTo>
                <a:lnTo>
                  <a:pt x="2023353" y="1527242"/>
                </a:lnTo>
                <a:lnTo>
                  <a:pt x="1984443" y="1498059"/>
                </a:lnTo>
                <a:lnTo>
                  <a:pt x="1916349" y="1478604"/>
                </a:lnTo>
                <a:lnTo>
                  <a:pt x="1887166" y="1449421"/>
                </a:lnTo>
                <a:lnTo>
                  <a:pt x="1721796" y="1459149"/>
                </a:lnTo>
                <a:lnTo>
                  <a:pt x="1702341" y="1400783"/>
                </a:lnTo>
                <a:lnTo>
                  <a:pt x="1614792" y="1410510"/>
                </a:lnTo>
                <a:lnTo>
                  <a:pt x="1585609" y="1352145"/>
                </a:lnTo>
                <a:lnTo>
                  <a:pt x="1527243" y="1322962"/>
                </a:lnTo>
                <a:lnTo>
                  <a:pt x="1449421" y="1322962"/>
                </a:lnTo>
                <a:lnTo>
                  <a:pt x="1400783" y="1206230"/>
                </a:lnTo>
                <a:lnTo>
                  <a:pt x="1342417" y="1138136"/>
                </a:lnTo>
                <a:lnTo>
                  <a:pt x="1254868" y="1128408"/>
                </a:lnTo>
                <a:lnTo>
                  <a:pt x="1196502" y="1089498"/>
                </a:lnTo>
                <a:lnTo>
                  <a:pt x="1167319" y="1070042"/>
                </a:lnTo>
                <a:lnTo>
                  <a:pt x="1167319" y="1070042"/>
                </a:lnTo>
                <a:lnTo>
                  <a:pt x="1070043" y="1011676"/>
                </a:lnTo>
                <a:lnTo>
                  <a:pt x="1040860" y="914400"/>
                </a:lnTo>
                <a:lnTo>
                  <a:pt x="933855" y="904672"/>
                </a:lnTo>
                <a:lnTo>
                  <a:pt x="865762" y="778213"/>
                </a:lnTo>
                <a:lnTo>
                  <a:pt x="778213" y="778213"/>
                </a:lnTo>
                <a:lnTo>
                  <a:pt x="719847" y="671208"/>
                </a:lnTo>
                <a:lnTo>
                  <a:pt x="690664" y="680936"/>
                </a:lnTo>
                <a:lnTo>
                  <a:pt x="690664" y="680936"/>
                </a:lnTo>
                <a:lnTo>
                  <a:pt x="651753" y="632298"/>
                </a:lnTo>
                <a:lnTo>
                  <a:pt x="671209" y="632298"/>
                </a:lnTo>
                <a:lnTo>
                  <a:pt x="642026" y="632298"/>
                </a:lnTo>
                <a:lnTo>
                  <a:pt x="642026" y="593387"/>
                </a:lnTo>
                <a:lnTo>
                  <a:pt x="593387" y="593387"/>
                </a:lnTo>
                <a:lnTo>
                  <a:pt x="535021" y="486383"/>
                </a:lnTo>
                <a:lnTo>
                  <a:pt x="505838" y="466928"/>
                </a:lnTo>
                <a:lnTo>
                  <a:pt x="447472" y="437745"/>
                </a:lnTo>
                <a:lnTo>
                  <a:pt x="428017" y="408562"/>
                </a:lnTo>
                <a:lnTo>
                  <a:pt x="369651" y="321013"/>
                </a:lnTo>
                <a:lnTo>
                  <a:pt x="321013" y="175098"/>
                </a:lnTo>
                <a:lnTo>
                  <a:pt x="243192" y="145915"/>
                </a:lnTo>
                <a:lnTo>
                  <a:pt x="223736" y="145915"/>
                </a:lnTo>
                <a:lnTo>
                  <a:pt x="126460" y="87549"/>
                </a:lnTo>
                <a:lnTo>
                  <a:pt x="68094" y="87549"/>
                </a:lnTo>
                <a:lnTo>
                  <a:pt x="0" y="9728"/>
                </a:lnTo>
                <a:lnTo>
                  <a:pt x="19455" y="0"/>
                </a:lnTo>
              </a:path>
            </a:pathLst>
          </a:custGeom>
          <a:noFill/>
          <a:ln w="28575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Forme libre 12"/>
          <p:cNvSpPr/>
          <p:nvPr/>
        </p:nvSpPr>
        <p:spPr>
          <a:xfrm>
            <a:off x="2015181" y="1850463"/>
            <a:ext cx="3613150" cy="1968500"/>
          </a:xfrm>
          <a:custGeom>
            <a:avLst/>
            <a:gdLst>
              <a:gd name="connsiteX0" fmla="*/ 3613150 w 3613150"/>
              <a:gd name="connsiteY0" fmla="*/ 1955800 h 1968500"/>
              <a:gd name="connsiteX1" fmla="*/ 2520950 w 3613150"/>
              <a:gd name="connsiteY1" fmla="*/ 1968500 h 1968500"/>
              <a:gd name="connsiteX2" fmla="*/ 2527300 w 3613150"/>
              <a:gd name="connsiteY2" fmla="*/ 1924050 h 1968500"/>
              <a:gd name="connsiteX3" fmla="*/ 2070100 w 3613150"/>
              <a:gd name="connsiteY3" fmla="*/ 1924050 h 1968500"/>
              <a:gd name="connsiteX4" fmla="*/ 2063750 w 3613150"/>
              <a:gd name="connsiteY4" fmla="*/ 1911350 h 1968500"/>
              <a:gd name="connsiteX5" fmla="*/ 1962150 w 3613150"/>
              <a:gd name="connsiteY5" fmla="*/ 1911350 h 1968500"/>
              <a:gd name="connsiteX6" fmla="*/ 1949450 w 3613150"/>
              <a:gd name="connsiteY6" fmla="*/ 1873250 h 1968500"/>
              <a:gd name="connsiteX7" fmla="*/ 1930400 w 3613150"/>
              <a:gd name="connsiteY7" fmla="*/ 1873250 h 1968500"/>
              <a:gd name="connsiteX8" fmla="*/ 1905000 w 3613150"/>
              <a:gd name="connsiteY8" fmla="*/ 1854200 h 1968500"/>
              <a:gd name="connsiteX9" fmla="*/ 1790700 w 3613150"/>
              <a:gd name="connsiteY9" fmla="*/ 1841500 h 1968500"/>
              <a:gd name="connsiteX10" fmla="*/ 1790700 w 3613150"/>
              <a:gd name="connsiteY10" fmla="*/ 1816100 h 1968500"/>
              <a:gd name="connsiteX11" fmla="*/ 1733550 w 3613150"/>
              <a:gd name="connsiteY11" fmla="*/ 1822450 h 1968500"/>
              <a:gd name="connsiteX12" fmla="*/ 1701800 w 3613150"/>
              <a:gd name="connsiteY12" fmla="*/ 1784350 h 1968500"/>
              <a:gd name="connsiteX13" fmla="*/ 1619250 w 3613150"/>
              <a:gd name="connsiteY13" fmla="*/ 1790700 h 1968500"/>
              <a:gd name="connsiteX14" fmla="*/ 1606550 w 3613150"/>
              <a:gd name="connsiteY14" fmla="*/ 1765300 h 1968500"/>
              <a:gd name="connsiteX15" fmla="*/ 1485900 w 3613150"/>
              <a:gd name="connsiteY15" fmla="*/ 1765300 h 1968500"/>
              <a:gd name="connsiteX16" fmla="*/ 1466850 w 3613150"/>
              <a:gd name="connsiteY16" fmla="*/ 1746250 h 1968500"/>
              <a:gd name="connsiteX17" fmla="*/ 1358900 w 3613150"/>
              <a:gd name="connsiteY17" fmla="*/ 1746250 h 1968500"/>
              <a:gd name="connsiteX18" fmla="*/ 1339850 w 3613150"/>
              <a:gd name="connsiteY18" fmla="*/ 1714500 h 1968500"/>
              <a:gd name="connsiteX19" fmla="*/ 1301750 w 3613150"/>
              <a:gd name="connsiteY19" fmla="*/ 1714500 h 1968500"/>
              <a:gd name="connsiteX20" fmla="*/ 1282700 w 3613150"/>
              <a:gd name="connsiteY20" fmla="*/ 1695450 h 1968500"/>
              <a:gd name="connsiteX21" fmla="*/ 1244600 w 3613150"/>
              <a:gd name="connsiteY21" fmla="*/ 1670050 h 1968500"/>
              <a:gd name="connsiteX22" fmla="*/ 1168400 w 3613150"/>
              <a:gd name="connsiteY22" fmla="*/ 1663700 h 1968500"/>
              <a:gd name="connsiteX23" fmla="*/ 1162050 w 3613150"/>
              <a:gd name="connsiteY23" fmla="*/ 1619250 h 1968500"/>
              <a:gd name="connsiteX24" fmla="*/ 1111250 w 3613150"/>
              <a:gd name="connsiteY24" fmla="*/ 1625600 h 1968500"/>
              <a:gd name="connsiteX25" fmla="*/ 1079500 w 3613150"/>
              <a:gd name="connsiteY25" fmla="*/ 1593850 h 1968500"/>
              <a:gd name="connsiteX26" fmla="*/ 1022350 w 3613150"/>
              <a:gd name="connsiteY26" fmla="*/ 1574800 h 1968500"/>
              <a:gd name="connsiteX27" fmla="*/ 1003300 w 3613150"/>
              <a:gd name="connsiteY27" fmla="*/ 1549400 h 1968500"/>
              <a:gd name="connsiteX28" fmla="*/ 876300 w 3613150"/>
              <a:gd name="connsiteY28" fmla="*/ 1549400 h 1968500"/>
              <a:gd name="connsiteX29" fmla="*/ 825500 w 3613150"/>
              <a:gd name="connsiteY29" fmla="*/ 1536700 h 1968500"/>
              <a:gd name="connsiteX30" fmla="*/ 787400 w 3613150"/>
              <a:gd name="connsiteY30" fmla="*/ 1492250 h 1968500"/>
              <a:gd name="connsiteX31" fmla="*/ 742950 w 3613150"/>
              <a:gd name="connsiteY31" fmla="*/ 1466850 h 1968500"/>
              <a:gd name="connsiteX32" fmla="*/ 692150 w 3613150"/>
              <a:gd name="connsiteY32" fmla="*/ 1377950 h 1968500"/>
              <a:gd name="connsiteX33" fmla="*/ 635000 w 3613150"/>
              <a:gd name="connsiteY33" fmla="*/ 1257300 h 1968500"/>
              <a:gd name="connsiteX34" fmla="*/ 584200 w 3613150"/>
              <a:gd name="connsiteY34" fmla="*/ 1174750 h 1968500"/>
              <a:gd name="connsiteX35" fmla="*/ 539750 w 3613150"/>
              <a:gd name="connsiteY35" fmla="*/ 1168400 h 1968500"/>
              <a:gd name="connsiteX36" fmla="*/ 539750 w 3613150"/>
              <a:gd name="connsiteY36" fmla="*/ 1073150 h 1968500"/>
              <a:gd name="connsiteX37" fmla="*/ 508000 w 3613150"/>
              <a:gd name="connsiteY37" fmla="*/ 1060450 h 1968500"/>
              <a:gd name="connsiteX38" fmla="*/ 463550 w 3613150"/>
              <a:gd name="connsiteY38" fmla="*/ 1047750 h 1968500"/>
              <a:gd name="connsiteX39" fmla="*/ 425450 w 3613150"/>
              <a:gd name="connsiteY39" fmla="*/ 1028700 h 1968500"/>
              <a:gd name="connsiteX40" fmla="*/ 425450 w 3613150"/>
              <a:gd name="connsiteY40" fmla="*/ 1028700 h 1968500"/>
              <a:gd name="connsiteX41" fmla="*/ 381000 w 3613150"/>
              <a:gd name="connsiteY41" fmla="*/ 1009650 h 1968500"/>
              <a:gd name="connsiteX42" fmla="*/ 336550 w 3613150"/>
              <a:gd name="connsiteY42" fmla="*/ 742950 h 1968500"/>
              <a:gd name="connsiteX43" fmla="*/ 292100 w 3613150"/>
              <a:gd name="connsiteY43" fmla="*/ 635000 h 1968500"/>
              <a:gd name="connsiteX44" fmla="*/ 234950 w 3613150"/>
              <a:gd name="connsiteY44" fmla="*/ 609600 h 1968500"/>
              <a:gd name="connsiteX45" fmla="*/ 177800 w 3613150"/>
              <a:gd name="connsiteY45" fmla="*/ 457200 h 1968500"/>
              <a:gd name="connsiteX46" fmla="*/ 158750 w 3613150"/>
              <a:gd name="connsiteY46" fmla="*/ 228600 h 1968500"/>
              <a:gd name="connsiteX47" fmla="*/ 88900 w 3613150"/>
              <a:gd name="connsiteY47" fmla="*/ 44450 h 1968500"/>
              <a:gd name="connsiteX48" fmla="*/ 69850 w 3613150"/>
              <a:gd name="connsiteY48" fmla="*/ 12700 h 1968500"/>
              <a:gd name="connsiteX49" fmla="*/ 0 w 3613150"/>
              <a:gd name="connsiteY49" fmla="*/ 0 h 196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613150" h="1968500">
                <a:moveTo>
                  <a:pt x="3613150" y="1955800"/>
                </a:moveTo>
                <a:lnTo>
                  <a:pt x="2520950" y="1968500"/>
                </a:lnTo>
                <a:lnTo>
                  <a:pt x="2527300" y="1924050"/>
                </a:lnTo>
                <a:lnTo>
                  <a:pt x="2070100" y="1924050"/>
                </a:lnTo>
                <a:lnTo>
                  <a:pt x="2063750" y="1911350"/>
                </a:lnTo>
                <a:lnTo>
                  <a:pt x="1962150" y="1911350"/>
                </a:lnTo>
                <a:lnTo>
                  <a:pt x="1949450" y="1873250"/>
                </a:lnTo>
                <a:lnTo>
                  <a:pt x="1930400" y="1873250"/>
                </a:lnTo>
                <a:lnTo>
                  <a:pt x="1905000" y="1854200"/>
                </a:lnTo>
                <a:lnTo>
                  <a:pt x="1790700" y="1841500"/>
                </a:lnTo>
                <a:lnTo>
                  <a:pt x="1790700" y="1816100"/>
                </a:lnTo>
                <a:lnTo>
                  <a:pt x="1733550" y="1822450"/>
                </a:lnTo>
                <a:lnTo>
                  <a:pt x="1701800" y="1784350"/>
                </a:lnTo>
                <a:lnTo>
                  <a:pt x="1619250" y="1790700"/>
                </a:lnTo>
                <a:lnTo>
                  <a:pt x="1606550" y="1765300"/>
                </a:lnTo>
                <a:lnTo>
                  <a:pt x="1485900" y="1765300"/>
                </a:lnTo>
                <a:lnTo>
                  <a:pt x="1466850" y="1746250"/>
                </a:lnTo>
                <a:lnTo>
                  <a:pt x="1358900" y="1746250"/>
                </a:lnTo>
                <a:lnTo>
                  <a:pt x="1339850" y="1714500"/>
                </a:lnTo>
                <a:lnTo>
                  <a:pt x="1301750" y="1714500"/>
                </a:lnTo>
                <a:lnTo>
                  <a:pt x="1282700" y="1695450"/>
                </a:lnTo>
                <a:lnTo>
                  <a:pt x="1244600" y="1670050"/>
                </a:lnTo>
                <a:lnTo>
                  <a:pt x="1168400" y="1663700"/>
                </a:lnTo>
                <a:lnTo>
                  <a:pt x="1162050" y="1619250"/>
                </a:lnTo>
                <a:lnTo>
                  <a:pt x="1111250" y="1625600"/>
                </a:lnTo>
                <a:lnTo>
                  <a:pt x="1079500" y="1593850"/>
                </a:lnTo>
                <a:lnTo>
                  <a:pt x="1022350" y="1574800"/>
                </a:lnTo>
                <a:lnTo>
                  <a:pt x="1003300" y="1549400"/>
                </a:lnTo>
                <a:lnTo>
                  <a:pt x="876300" y="1549400"/>
                </a:lnTo>
                <a:lnTo>
                  <a:pt x="825500" y="1536700"/>
                </a:lnTo>
                <a:lnTo>
                  <a:pt x="787400" y="1492250"/>
                </a:lnTo>
                <a:lnTo>
                  <a:pt x="742950" y="1466850"/>
                </a:lnTo>
                <a:lnTo>
                  <a:pt x="692150" y="1377950"/>
                </a:lnTo>
                <a:lnTo>
                  <a:pt x="635000" y="1257300"/>
                </a:lnTo>
                <a:lnTo>
                  <a:pt x="584200" y="1174750"/>
                </a:lnTo>
                <a:lnTo>
                  <a:pt x="539750" y="1168400"/>
                </a:lnTo>
                <a:lnTo>
                  <a:pt x="539750" y="1073150"/>
                </a:lnTo>
                <a:lnTo>
                  <a:pt x="508000" y="1060450"/>
                </a:lnTo>
                <a:lnTo>
                  <a:pt x="463550" y="1047750"/>
                </a:lnTo>
                <a:lnTo>
                  <a:pt x="425450" y="1028700"/>
                </a:lnTo>
                <a:lnTo>
                  <a:pt x="425450" y="1028700"/>
                </a:lnTo>
                <a:lnTo>
                  <a:pt x="381000" y="1009650"/>
                </a:lnTo>
                <a:lnTo>
                  <a:pt x="336550" y="742950"/>
                </a:lnTo>
                <a:lnTo>
                  <a:pt x="292100" y="635000"/>
                </a:lnTo>
                <a:lnTo>
                  <a:pt x="234950" y="609600"/>
                </a:lnTo>
                <a:lnTo>
                  <a:pt x="177800" y="457200"/>
                </a:lnTo>
                <a:lnTo>
                  <a:pt x="158750" y="228600"/>
                </a:lnTo>
                <a:lnTo>
                  <a:pt x="88900" y="44450"/>
                </a:lnTo>
                <a:lnTo>
                  <a:pt x="69850" y="12700"/>
                </a:lnTo>
                <a:lnTo>
                  <a:pt x="0" y="0"/>
                </a:lnTo>
              </a:path>
            </a:pathLst>
          </a:cu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Rectangle 13"/>
          <p:cNvSpPr/>
          <p:nvPr/>
        </p:nvSpPr>
        <p:spPr>
          <a:xfrm>
            <a:off x="2685741" y="2447377"/>
            <a:ext cx="297180" cy="596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7486341" y="1638373"/>
            <a:ext cx="3733800" cy="1424940"/>
          </a:xfrm>
          <a:custGeom>
            <a:avLst/>
            <a:gdLst>
              <a:gd name="connsiteX0" fmla="*/ 3733800 w 3733800"/>
              <a:gd name="connsiteY0" fmla="*/ 1424940 h 1424940"/>
              <a:gd name="connsiteX1" fmla="*/ 2819400 w 3733800"/>
              <a:gd name="connsiteY1" fmla="*/ 1424940 h 1424940"/>
              <a:gd name="connsiteX2" fmla="*/ 2788920 w 3733800"/>
              <a:gd name="connsiteY2" fmla="*/ 1379220 h 1424940"/>
              <a:gd name="connsiteX3" fmla="*/ 2758440 w 3733800"/>
              <a:gd name="connsiteY3" fmla="*/ 1371600 h 1424940"/>
              <a:gd name="connsiteX4" fmla="*/ 2758440 w 3733800"/>
              <a:gd name="connsiteY4" fmla="*/ 1325880 h 1424940"/>
              <a:gd name="connsiteX5" fmla="*/ 2697480 w 3733800"/>
              <a:gd name="connsiteY5" fmla="*/ 1325880 h 1424940"/>
              <a:gd name="connsiteX6" fmla="*/ 2697480 w 3733800"/>
              <a:gd name="connsiteY6" fmla="*/ 1325880 h 1424940"/>
              <a:gd name="connsiteX7" fmla="*/ 2705100 w 3733800"/>
              <a:gd name="connsiteY7" fmla="*/ 1280160 h 1424940"/>
              <a:gd name="connsiteX8" fmla="*/ 2560320 w 3733800"/>
              <a:gd name="connsiteY8" fmla="*/ 1280160 h 1424940"/>
              <a:gd name="connsiteX9" fmla="*/ 2468880 w 3733800"/>
              <a:gd name="connsiteY9" fmla="*/ 1173480 h 1424940"/>
              <a:gd name="connsiteX10" fmla="*/ 2446020 w 3733800"/>
              <a:gd name="connsiteY10" fmla="*/ 1188720 h 1424940"/>
              <a:gd name="connsiteX11" fmla="*/ 2415540 w 3733800"/>
              <a:gd name="connsiteY11" fmla="*/ 1135380 h 1424940"/>
              <a:gd name="connsiteX12" fmla="*/ 2240280 w 3733800"/>
              <a:gd name="connsiteY12" fmla="*/ 1127760 h 1424940"/>
              <a:gd name="connsiteX13" fmla="*/ 2240280 w 3733800"/>
              <a:gd name="connsiteY13" fmla="*/ 1127760 h 1424940"/>
              <a:gd name="connsiteX14" fmla="*/ 2179320 w 3733800"/>
              <a:gd name="connsiteY14" fmla="*/ 1089660 h 1424940"/>
              <a:gd name="connsiteX15" fmla="*/ 2034540 w 3733800"/>
              <a:gd name="connsiteY15" fmla="*/ 1089660 h 1424940"/>
              <a:gd name="connsiteX16" fmla="*/ 1912620 w 3733800"/>
              <a:gd name="connsiteY16" fmla="*/ 998220 h 1424940"/>
              <a:gd name="connsiteX17" fmla="*/ 1866900 w 3733800"/>
              <a:gd name="connsiteY17" fmla="*/ 975360 h 1424940"/>
              <a:gd name="connsiteX18" fmla="*/ 1851660 w 3733800"/>
              <a:gd name="connsiteY18" fmla="*/ 944880 h 1424940"/>
              <a:gd name="connsiteX19" fmla="*/ 1676400 w 3733800"/>
              <a:gd name="connsiteY19" fmla="*/ 944880 h 1424940"/>
              <a:gd name="connsiteX20" fmla="*/ 1615440 w 3733800"/>
              <a:gd name="connsiteY20" fmla="*/ 906780 h 1424940"/>
              <a:gd name="connsiteX21" fmla="*/ 1584960 w 3733800"/>
              <a:gd name="connsiteY21" fmla="*/ 906780 h 1424940"/>
              <a:gd name="connsiteX22" fmla="*/ 1554480 w 3733800"/>
              <a:gd name="connsiteY22" fmla="*/ 838200 h 1424940"/>
              <a:gd name="connsiteX23" fmla="*/ 1516380 w 3733800"/>
              <a:gd name="connsiteY23" fmla="*/ 838200 h 1424940"/>
              <a:gd name="connsiteX24" fmla="*/ 1478280 w 3733800"/>
              <a:gd name="connsiteY24" fmla="*/ 769620 h 1424940"/>
              <a:gd name="connsiteX25" fmla="*/ 1394460 w 3733800"/>
              <a:gd name="connsiteY25" fmla="*/ 769620 h 1424940"/>
              <a:gd name="connsiteX26" fmla="*/ 1371600 w 3733800"/>
              <a:gd name="connsiteY26" fmla="*/ 723900 h 1424940"/>
              <a:gd name="connsiteX27" fmla="*/ 1295400 w 3733800"/>
              <a:gd name="connsiteY27" fmla="*/ 723900 h 1424940"/>
              <a:gd name="connsiteX28" fmla="*/ 1280160 w 3733800"/>
              <a:gd name="connsiteY28" fmla="*/ 685800 h 1424940"/>
              <a:gd name="connsiteX29" fmla="*/ 1036320 w 3733800"/>
              <a:gd name="connsiteY29" fmla="*/ 685800 h 1424940"/>
              <a:gd name="connsiteX30" fmla="*/ 1013460 w 3733800"/>
              <a:gd name="connsiteY30" fmla="*/ 586740 h 1424940"/>
              <a:gd name="connsiteX31" fmla="*/ 922020 w 3733800"/>
              <a:gd name="connsiteY31" fmla="*/ 586740 h 1424940"/>
              <a:gd name="connsiteX32" fmla="*/ 929640 w 3733800"/>
              <a:gd name="connsiteY32" fmla="*/ 510540 h 1424940"/>
              <a:gd name="connsiteX33" fmla="*/ 807720 w 3733800"/>
              <a:gd name="connsiteY33" fmla="*/ 518160 h 1424940"/>
              <a:gd name="connsiteX34" fmla="*/ 807720 w 3733800"/>
              <a:gd name="connsiteY34" fmla="*/ 457200 h 1424940"/>
              <a:gd name="connsiteX35" fmla="*/ 723900 w 3733800"/>
              <a:gd name="connsiteY35" fmla="*/ 480060 h 1424940"/>
              <a:gd name="connsiteX36" fmla="*/ 701040 w 3733800"/>
              <a:gd name="connsiteY36" fmla="*/ 457200 h 1424940"/>
              <a:gd name="connsiteX37" fmla="*/ 662940 w 3733800"/>
              <a:gd name="connsiteY37" fmla="*/ 457200 h 1424940"/>
              <a:gd name="connsiteX38" fmla="*/ 617220 w 3733800"/>
              <a:gd name="connsiteY38" fmla="*/ 365760 h 1424940"/>
              <a:gd name="connsiteX39" fmla="*/ 586740 w 3733800"/>
              <a:gd name="connsiteY39" fmla="*/ 297180 h 1424940"/>
              <a:gd name="connsiteX40" fmla="*/ 525780 w 3733800"/>
              <a:gd name="connsiteY40" fmla="*/ 236220 h 1424940"/>
              <a:gd name="connsiteX41" fmla="*/ 487680 w 3733800"/>
              <a:gd name="connsiteY41" fmla="*/ 228600 h 1424940"/>
              <a:gd name="connsiteX42" fmla="*/ 434340 w 3733800"/>
              <a:gd name="connsiteY42" fmla="*/ 175260 h 1424940"/>
              <a:gd name="connsiteX43" fmla="*/ 342900 w 3733800"/>
              <a:gd name="connsiteY43" fmla="*/ 160020 h 1424940"/>
              <a:gd name="connsiteX44" fmla="*/ 274320 w 3733800"/>
              <a:gd name="connsiteY44" fmla="*/ 137160 h 1424940"/>
              <a:gd name="connsiteX45" fmla="*/ 129540 w 3733800"/>
              <a:gd name="connsiteY45" fmla="*/ 99060 h 1424940"/>
              <a:gd name="connsiteX46" fmla="*/ 99060 w 3733800"/>
              <a:gd name="connsiteY46" fmla="*/ 38100 h 1424940"/>
              <a:gd name="connsiteX47" fmla="*/ 0 w 3733800"/>
              <a:gd name="connsiteY47" fmla="*/ 0 h 1424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733800" h="1424940">
                <a:moveTo>
                  <a:pt x="3733800" y="1424940"/>
                </a:moveTo>
                <a:lnTo>
                  <a:pt x="2819400" y="1424940"/>
                </a:lnTo>
                <a:lnTo>
                  <a:pt x="2788920" y="1379220"/>
                </a:lnTo>
                <a:lnTo>
                  <a:pt x="2758440" y="1371600"/>
                </a:lnTo>
                <a:lnTo>
                  <a:pt x="2758440" y="1325880"/>
                </a:lnTo>
                <a:lnTo>
                  <a:pt x="2697480" y="1325880"/>
                </a:lnTo>
                <a:lnTo>
                  <a:pt x="2697480" y="1325880"/>
                </a:lnTo>
                <a:lnTo>
                  <a:pt x="2705100" y="1280160"/>
                </a:lnTo>
                <a:lnTo>
                  <a:pt x="2560320" y="1280160"/>
                </a:lnTo>
                <a:lnTo>
                  <a:pt x="2468880" y="1173480"/>
                </a:lnTo>
                <a:lnTo>
                  <a:pt x="2446020" y="1188720"/>
                </a:lnTo>
                <a:lnTo>
                  <a:pt x="2415540" y="1135380"/>
                </a:lnTo>
                <a:lnTo>
                  <a:pt x="2240280" y="1127760"/>
                </a:lnTo>
                <a:lnTo>
                  <a:pt x="2240280" y="1127760"/>
                </a:lnTo>
                <a:lnTo>
                  <a:pt x="2179320" y="1089660"/>
                </a:lnTo>
                <a:lnTo>
                  <a:pt x="2034540" y="1089660"/>
                </a:lnTo>
                <a:lnTo>
                  <a:pt x="1912620" y="998220"/>
                </a:lnTo>
                <a:lnTo>
                  <a:pt x="1866900" y="975360"/>
                </a:lnTo>
                <a:lnTo>
                  <a:pt x="1851660" y="944880"/>
                </a:lnTo>
                <a:lnTo>
                  <a:pt x="1676400" y="944880"/>
                </a:lnTo>
                <a:lnTo>
                  <a:pt x="1615440" y="906780"/>
                </a:lnTo>
                <a:lnTo>
                  <a:pt x="1584960" y="906780"/>
                </a:lnTo>
                <a:lnTo>
                  <a:pt x="1554480" y="838200"/>
                </a:lnTo>
                <a:lnTo>
                  <a:pt x="1516380" y="838200"/>
                </a:lnTo>
                <a:lnTo>
                  <a:pt x="1478280" y="769620"/>
                </a:lnTo>
                <a:lnTo>
                  <a:pt x="1394460" y="769620"/>
                </a:lnTo>
                <a:lnTo>
                  <a:pt x="1371600" y="723900"/>
                </a:lnTo>
                <a:lnTo>
                  <a:pt x="1295400" y="723900"/>
                </a:lnTo>
                <a:lnTo>
                  <a:pt x="1280160" y="685800"/>
                </a:lnTo>
                <a:lnTo>
                  <a:pt x="1036320" y="685800"/>
                </a:lnTo>
                <a:lnTo>
                  <a:pt x="1013460" y="586740"/>
                </a:lnTo>
                <a:lnTo>
                  <a:pt x="922020" y="586740"/>
                </a:lnTo>
                <a:lnTo>
                  <a:pt x="929640" y="510540"/>
                </a:lnTo>
                <a:lnTo>
                  <a:pt x="807720" y="518160"/>
                </a:lnTo>
                <a:lnTo>
                  <a:pt x="807720" y="457200"/>
                </a:lnTo>
                <a:lnTo>
                  <a:pt x="723900" y="480060"/>
                </a:lnTo>
                <a:lnTo>
                  <a:pt x="701040" y="457200"/>
                </a:lnTo>
                <a:lnTo>
                  <a:pt x="662940" y="457200"/>
                </a:lnTo>
                <a:lnTo>
                  <a:pt x="617220" y="365760"/>
                </a:lnTo>
                <a:lnTo>
                  <a:pt x="586740" y="297180"/>
                </a:lnTo>
                <a:lnTo>
                  <a:pt x="525780" y="236220"/>
                </a:lnTo>
                <a:lnTo>
                  <a:pt x="487680" y="228600"/>
                </a:lnTo>
                <a:lnTo>
                  <a:pt x="434340" y="175260"/>
                </a:lnTo>
                <a:lnTo>
                  <a:pt x="342900" y="160020"/>
                </a:lnTo>
                <a:lnTo>
                  <a:pt x="274320" y="137160"/>
                </a:lnTo>
                <a:lnTo>
                  <a:pt x="129540" y="99060"/>
                </a:lnTo>
                <a:lnTo>
                  <a:pt x="99060" y="3810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508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7455861" y="1645993"/>
            <a:ext cx="3627120" cy="1295400"/>
          </a:xfrm>
          <a:custGeom>
            <a:avLst/>
            <a:gdLst>
              <a:gd name="connsiteX0" fmla="*/ 3627120 w 3627120"/>
              <a:gd name="connsiteY0" fmla="*/ 1287780 h 1295400"/>
              <a:gd name="connsiteX1" fmla="*/ 3368040 w 3627120"/>
              <a:gd name="connsiteY1" fmla="*/ 1295400 h 1295400"/>
              <a:gd name="connsiteX2" fmla="*/ 3368040 w 3627120"/>
              <a:gd name="connsiteY2" fmla="*/ 1074420 h 1295400"/>
              <a:gd name="connsiteX3" fmla="*/ 3139440 w 3627120"/>
              <a:gd name="connsiteY3" fmla="*/ 1074420 h 1295400"/>
              <a:gd name="connsiteX4" fmla="*/ 3147060 w 3627120"/>
              <a:gd name="connsiteY4" fmla="*/ 914400 h 1295400"/>
              <a:gd name="connsiteX5" fmla="*/ 2834640 w 3627120"/>
              <a:gd name="connsiteY5" fmla="*/ 906780 h 1295400"/>
              <a:gd name="connsiteX6" fmla="*/ 2743200 w 3627120"/>
              <a:gd name="connsiteY6" fmla="*/ 746760 h 1295400"/>
              <a:gd name="connsiteX7" fmla="*/ 2545080 w 3627120"/>
              <a:gd name="connsiteY7" fmla="*/ 762000 h 1295400"/>
              <a:gd name="connsiteX8" fmla="*/ 2537460 w 3627120"/>
              <a:gd name="connsiteY8" fmla="*/ 716280 h 1295400"/>
              <a:gd name="connsiteX9" fmla="*/ 2415540 w 3627120"/>
              <a:gd name="connsiteY9" fmla="*/ 731520 h 1295400"/>
              <a:gd name="connsiteX10" fmla="*/ 2377440 w 3627120"/>
              <a:gd name="connsiteY10" fmla="*/ 701040 h 1295400"/>
              <a:gd name="connsiteX11" fmla="*/ 2232660 w 3627120"/>
              <a:gd name="connsiteY11" fmla="*/ 708660 h 1295400"/>
              <a:gd name="connsiteX12" fmla="*/ 2202180 w 3627120"/>
              <a:gd name="connsiteY12" fmla="*/ 662940 h 1295400"/>
              <a:gd name="connsiteX13" fmla="*/ 2065020 w 3627120"/>
              <a:gd name="connsiteY13" fmla="*/ 662940 h 1295400"/>
              <a:gd name="connsiteX14" fmla="*/ 2057400 w 3627120"/>
              <a:gd name="connsiteY14" fmla="*/ 632460 h 1295400"/>
              <a:gd name="connsiteX15" fmla="*/ 1958340 w 3627120"/>
              <a:gd name="connsiteY15" fmla="*/ 632460 h 1295400"/>
              <a:gd name="connsiteX16" fmla="*/ 1897380 w 3627120"/>
              <a:gd name="connsiteY16" fmla="*/ 594360 h 1295400"/>
              <a:gd name="connsiteX17" fmla="*/ 1874520 w 3627120"/>
              <a:gd name="connsiteY17" fmla="*/ 563880 h 1295400"/>
              <a:gd name="connsiteX18" fmla="*/ 1828800 w 3627120"/>
              <a:gd name="connsiteY18" fmla="*/ 556260 h 1295400"/>
              <a:gd name="connsiteX19" fmla="*/ 1828800 w 3627120"/>
              <a:gd name="connsiteY19" fmla="*/ 533400 h 1295400"/>
              <a:gd name="connsiteX20" fmla="*/ 1706880 w 3627120"/>
              <a:gd name="connsiteY20" fmla="*/ 533400 h 1295400"/>
              <a:gd name="connsiteX21" fmla="*/ 1668780 w 3627120"/>
              <a:gd name="connsiteY21" fmla="*/ 441960 h 1295400"/>
              <a:gd name="connsiteX22" fmla="*/ 1577340 w 3627120"/>
              <a:gd name="connsiteY22" fmla="*/ 441960 h 1295400"/>
              <a:gd name="connsiteX23" fmla="*/ 1554480 w 3627120"/>
              <a:gd name="connsiteY23" fmla="*/ 411480 h 1295400"/>
              <a:gd name="connsiteX24" fmla="*/ 1485900 w 3627120"/>
              <a:gd name="connsiteY24" fmla="*/ 426720 h 1295400"/>
              <a:gd name="connsiteX25" fmla="*/ 1485900 w 3627120"/>
              <a:gd name="connsiteY25" fmla="*/ 388620 h 1295400"/>
              <a:gd name="connsiteX26" fmla="*/ 1424940 w 3627120"/>
              <a:gd name="connsiteY26" fmla="*/ 388620 h 1295400"/>
              <a:gd name="connsiteX27" fmla="*/ 1424940 w 3627120"/>
              <a:gd name="connsiteY27" fmla="*/ 388620 h 1295400"/>
              <a:gd name="connsiteX28" fmla="*/ 1379220 w 3627120"/>
              <a:gd name="connsiteY28" fmla="*/ 289560 h 1295400"/>
              <a:gd name="connsiteX29" fmla="*/ 1325880 w 3627120"/>
              <a:gd name="connsiteY29" fmla="*/ 274320 h 1295400"/>
              <a:gd name="connsiteX30" fmla="*/ 1135380 w 3627120"/>
              <a:gd name="connsiteY30" fmla="*/ 274320 h 1295400"/>
              <a:gd name="connsiteX31" fmla="*/ 1127760 w 3627120"/>
              <a:gd name="connsiteY31" fmla="*/ 220980 h 1295400"/>
              <a:gd name="connsiteX32" fmla="*/ 1021080 w 3627120"/>
              <a:gd name="connsiteY32" fmla="*/ 220980 h 1295400"/>
              <a:gd name="connsiteX33" fmla="*/ 990600 w 3627120"/>
              <a:gd name="connsiteY33" fmla="*/ 190500 h 1295400"/>
              <a:gd name="connsiteX34" fmla="*/ 906780 w 3627120"/>
              <a:gd name="connsiteY34" fmla="*/ 190500 h 1295400"/>
              <a:gd name="connsiteX35" fmla="*/ 891540 w 3627120"/>
              <a:gd name="connsiteY35" fmla="*/ 137160 h 1295400"/>
              <a:gd name="connsiteX36" fmla="*/ 838200 w 3627120"/>
              <a:gd name="connsiteY36" fmla="*/ 121920 h 1295400"/>
              <a:gd name="connsiteX37" fmla="*/ 762000 w 3627120"/>
              <a:gd name="connsiteY37" fmla="*/ 99060 h 1295400"/>
              <a:gd name="connsiteX38" fmla="*/ 723900 w 3627120"/>
              <a:gd name="connsiteY38" fmla="*/ 99060 h 1295400"/>
              <a:gd name="connsiteX39" fmla="*/ 723900 w 3627120"/>
              <a:gd name="connsiteY39" fmla="*/ 83820 h 1295400"/>
              <a:gd name="connsiteX40" fmla="*/ 510540 w 3627120"/>
              <a:gd name="connsiteY40" fmla="*/ 83820 h 1295400"/>
              <a:gd name="connsiteX41" fmla="*/ 495300 w 3627120"/>
              <a:gd name="connsiteY41" fmla="*/ 38100 h 1295400"/>
              <a:gd name="connsiteX42" fmla="*/ 495300 w 3627120"/>
              <a:gd name="connsiteY42" fmla="*/ 22860 h 1295400"/>
              <a:gd name="connsiteX43" fmla="*/ 114300 w 3627120"/>
              <a:gd name="connsiteY43" fmla="*/ 38100 h 1295400"/>
              <a:gd name="connsiteX44" fmla="*/ 68580 w 3627120"/>
              <a:gd name="connsiteY44" fmla="*/ 7620 h 1295400"/>
              <a:gd name="connsiteX45" fmla="*/ 0 w 3627120"/>
              <a:gd name="connsiteY45" fmla="*/ 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627120" h="1295400">
                <a:moveTo>
                  <a:pt x="3627120" y="1287780"/>
                </a:moveTo>
                <a:lnTo>
                  <a:pt x="3368040" y="1295400"/>
                </a:lnTo>
                <a:lnTo>
                  <a:pt x="3368040" y="1074420"/>
                </a:lnTo>
                <a:lnTo>
                  <a:pt x="3139440" y="1074420"/>
                </a:lnTo>
                <a:lnTo>
                  <a:pt x="3147060" y="914400"/>
                </a:lnTo>
                <a:lnTo>
                  <a:pt x="2834640" y="906780"/>
                </a:lnTo>
                <a:lnTo>
                  <a:pt x="2743200" y="746760"/>
                </a:lnTo>
                <a:lnTo>
                  <a:pt x="2545080" y="762000"/>
                </a:lnTo>
                <a:lnTo>
                  <a:pt x="2537460" y="716280"/>
                </a:lnTo>
                <a:lnTo>
                  <a:pt x="2415540" y="731520"/>
                </a:lnTo>
                <a:lnTo>
                  <a:pt x="2377440" y="701040"/>
                </a:lnTo>
                <a:lnTo>
                  <a:pt x="2232660" y="708660"/>
                </a:lnTo>
                <a:lnTo>
                  <a:pt x="2202180" y="662940"/>
                </a:lnTo>
                <a:lnTo>
                  <a:pt x="2065020" y="662940"/>
                </a:lnTo>
                <a:lnTo>
                  <a:pt x="2057400" y="632460"/>
                </a:lnTo>
                <a:lnTo>
                  <a:pt x="1958340" y="632460"/>
                </a:lnTo>
                <a:lnTo>
                  <a:pt x="1897380" y="594360"/>
                </a:lnTo>
                <a:lnTo>
                  <a:pt x="1874520" y="563880"/>
                </a:lnTo>
                <a:lnTo>
                  <a:pt x="1828800" y="556260"/>
                </a:lnTo>
                <a:lnTo>
                  <a:pt x="1828800" y="533400"/>
                </a:lnTo>
                <a:lnTo>
                  <a:pt x="1706880" y="533400"/>
                </a:lnTo>
                <a:lnTo>
                  <a:pt x="1668780" y="441960"/>
                </a:lnTo>
                <a:lnTo>
                  <a:pt x="1577340" y="441960"/>
                </a:lnTo>
                <a:lnTo>
                  <a:pt x="1554480" y="411480"/>
                </a:lnTo>
                <a:lnTo>
                  <a:pt x="1485900" y="426720"/>
                </a:lnTo>
                <a:lnTo>
                  <a:pt x="1485900" y="388620"/>
                </a:lnTo>
                <a:lnTo>
                  <a:pt x="1424940" y="388620"/>
                </a:lnTo>
                <a:lnTo>
                  <a:pt x="1424940" y="388620"/>
                </a:lnTo>
                <a:lnTo>
                  <a:pt x="1379220" y="289560"/>
                </a:lnTo>
                <a:lnTo>
                  <a:pt x="1325880" y="274320"/>
                </a:lnTo>
                <a:lnTo>
                  <a:pt x="1135380" y="274320"/>
                </a:lnTo>
                <a:lnTo>
                  <a:pt x="1127760" y="220980"/>
                </a:lnTo>
                <a:lnTo>
                  <a:pt x="1021080" y="220980"/>
                </a:lnTo>
                <a:lnTo>
                  <a:pt x="990600" y="190500"/>
                </a:lnTo>
                <a:lnTo>
                  <a:pt x="906780" y="190500"/>
                </a:lnTo>
                <a:lnTo>
                  <a:pt x="891540" y="137160"/>
                </a:lnTo>
                <a:lnTo>
                  <a:pt x="838200" y="121920"/>
                </a:lnTo>
                <a:lnTo>
                  <a:pt x="762000" y="99060"/>
                </a:lnTo>
                <a:lnTo>
                  <a:pt x="723900" y="99060"/>
                </a:lnTo>
                <a:lnTo>
                  <a:pt x="723900" y="83820"/>
                </a:lnTo>
                <a:lnTo>
                  <a:pt x="510540" y="83820"/>
                </a:lnTo>
                <a:lnTo>
                  <a:pt x="495300" y="38100"/>
                </a:lnTo>
                <a:lnTo>
                  <a:pt x="495300" y="22860"/>
                </a:lnTo>
                <a:lnTo>
                  <a:pt x="114300" y="38100"/>
                </a:lnTo>
                <a:lnTo>
                  <a:pt x="68580" y="762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TextBox 12">
            <a:extLst>
              <a:ext uri="{FF2B5EF4-FFF2-40B4-BE49-F238E27FC236}">
                <a16:creationId xmlns:a16="http://schemas.microsoft.com/office/drawing/2014/main" xmlns="" id="{C191C139-B230-E1F3-2225-A58E2132E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5689" y="4044862"/>
            <a:ext cx="2970623" cy="245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altLang="en-US" sz="105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Mois</a:t>
            </a:r>
            <a:r>
              <a:rPr kumimoji="0" lang="en-US" altLang="en-US" sz="105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 </a:t>
            </a:r>
            <a:r>
              <a:rPr kumimoji="0" lang="en-US" altLang="en-US" sz="105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depuis</a:t>
            </a:r>
            <a:r>
              <a:rPr kumimoji="0" lang="en-US" altLang="en-US" sz="105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 la </a:t>
            </a:r>
            <a:r>
              <a:rPr kumimoji="0" lang="en-US" altLang="en-US" sz="105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randomisation</a:t>
            </a:r>
            <a:endParaRPr kumimoji="0" lang="en-US" altLang="en-US" sz="105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MS PGothic" panose="020B0600070205080204" pitchFamily="34" charset="-128"/>
            </a:endParaRPr>
          </a:p>
        </p:txBody>
      </p:sp>
      <p:sp>
        <p:nvSpPr>
          <p:cNvPr id="20" name="TextBox 12">
            <a:extLst>
              <a:ext uri="{FF2B5EF4-FFF2-40B4-BE49-F238E27FC236}">
                <a16:creationId xmlns:a16="http://schemas.microsoft.com/office/drawing/2014/main" xmlns="" id="{C191C139-B230-E1F3-2225-A58E2132EA24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5994525" y="2630124"/>
            <a:ext cx="1867490" cy="245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lvl="0" algn="ctr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None/>
              <a:defRPr/>
            </a:pPr>
            <a:r>
              <a:rPr lang="en-US" altLang="en-US" sz="1050" kern="0" dirty="0" err="1">
                <a:solidFill>
                  <a:srgbClr val="000000"/>
                </a:solidFill>
                <a:latin typeface="+mn-lt"/>
              </a:rPr>
              <a:t>Survie</a:t>
            </a:r>
            <a:r>
              <a:rPr lang="en-US" altLang="en-US" sz="105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en-US" altLang="en-US" sz="1050" kern="0" dirty="0" err="1">
                <a:solidFill>
                  <a:srgbClr val="000000"/>
                </a:solidFill>
                <a:latin typeface="+mn-lt"/>
              </a:rPr>
              <a:t>globale</a:t>
            </a:r>
            <a:r>
              <a:rPr lang="en-US" altLang="en-US" sz="1050" kern="0" dirty="0">
                <a:solidFill>
                  <a:srgbClr val="000000"/>
                </a:solidFill>
                <a:latin typeface="+mn-lt"/>
              </a:rPr>
              <a:t> %</a:t>
            </a:r>
            <a:endParaRPr kumimoji="0" lang="en-US" altLang="en-US" sz="105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MS PGothic" panose="020B0600070205080204" pitchFamily="34" charset="-128"/>
            </a:endParaRPr>
          </a:p>
        </p:txBody>
      </p:sp>
      <p:sp>
        <p:nvSpPr>
          <p:cNvPr id="21" name="TextBox 12">
            <a:extLst>
              <a:ext uri="{FF2B5EF4-FFF2-40B4-BE49-F238E27FC236}">
                <a16:creationId xmlns:a16="http://schemas.microsoft.com/office/drawing/2014/main" xmlns="" id="{C191C139-B230-E1F3-2225-A58E2132EA24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486960" y="2737460"/>
            <a:ext cx="1867490" cy="245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lvl="0" algn="ctr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None/>
              <a:defRPr/>
            </a:pPr>
            <a:r>
              <a:rPr lang="en-US" altLang="en-US" sz="1050" kern="0" dirty="0">
                <a:solidFill>
                  <a:srgbClr val="000000"/>
                </a:solidFill>
                <a:latin typeface="+mn-lt"/>
              </a:rPr>
              <a:t>Survie sans progression %</a:t>
            </a:r>
            <a:endParaRPr kumimoji="0" lang="en-US" altLang="en-US" sz="105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MS PGothic" panose="020B0600070205080204" pitchFamily="34" charset="-128"/>
            </a:endParaRPr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xmlns="" id="{63D2B10D-F396-E656-4167-396AD51CEA83}"/>
              </a:ext>
            </a:extLst>
          </p:cNvPr>
          <p:cNvGrpSpPr/>
          <p:nvPr/>
        </p:nvGrpSpPr>
        <p:grpSpPr>
          <a:xfrm>
            <a:off x="3167994" y="1728433"/>
            <a:ext cx="2877331" cy="1107936"/>
            <a:chOff x="8419892" y="1054400"/>
            <a:chExt cx="2375317" cy="1107936"/>
          </a:xfrm>
        </p:grpSpPr>
        <p:sp>
          <p:nvSpPr>
            <p:cNvPr id="23" name="TextBox 9">
              <a:extLst>
                <a:ext uri="{FF2B5EF4-FFF2-40B4-BE49-F238E27FC236}">
                  <a16:creationId xmlns:a16="http://schemas.microsoft.com/office/drawing/2014/main" xmlns="" id="{6CD3F0F9-0F86-9933-815C-3828DB4FC73F}"/>
                </a:ext>
              </a:extLst>
            </p:cNvPr>
            <p:cNvSpPr txBox="1"/>
            <p:nvPr/>
          </p:nvSpPr>
          <p:spPr bwMode="auto">
            <a:xfrm>
              <a:off x="8771232" y="1054400"/>
              <a:ext cx="2023977" cy="4770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2C4C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Bévacizumab</a:t>
              </a:r>
              <a:r>
                <a:rPr kumimoji="0" lang="en-US" sz="1000" b="1" i="0" u="none" strike="noStrike" kern="0" cap="none" spc="0" normalizeH="0" noProof="0" dirty="0">
                  <a:ln>
                    <a:noFill/>
                  </a:ln>
                  <a:solidFill>
                    <a:srgbClr val="002C4C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lang="en-US" sz="1000" b="1" kern="0" dirty="0">
                  <a:solidFill>
                    <a:srgbClr val="002C4C"/>
                  </a:solidFill>
                  <a:cs typeface="Arial" panose="020B0604020202020204" pitchFamily="34" charset="0"/>
                </a:rPr>
                <a:t>et</a:t>
              </a:r>
              <a:r>
                <a:rPr kumimoji="0" lang="en-US" sz="1000" b="1" i="0" u="none" strike="noStrike" kern="0" cap="none" spc="0" normalizeH="0" noProof="0" dirty="0">
                  <a:ln>
                    <a:noFill/>
                  </a:ln>
                  <a:solidFill>
                    <a:srgbClr val="002C4C"/>
                  </a:solidFill>
                  <a:effectLst/>
                  <a:uLnTx/>
                  <a:uFillTx/>
                  <a:cs typeface="Arial" panose="020B0604020202020204" pitchFamily="34" charset="0"/>
                </a:rPr>
                <a:t> capécitabine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000" b="1" kern="0" dirty="0">
                  <a:solidFill>
                    <a:schemeClr val="bg2"/>
                  </a:solidFill>
                  <a:cs typeface="Arial" panose="020B0604020202020204" pitchFamily="34" charset="0"/>
                </a:rPr>
                <a:t>Bévacizumab </a:t>
              </a:r>
              <a:r>
                <a:rPr lang="en-US" sz="1000" b="1" kern="0" dirty="0" err="1">
                  <a:solidFill>
                    <a:schemeClr val="bg2"/>
                  </a:solidFill>
                  <a:cs typeface="Arial" panose="020B0604020202020204" pitchFamily="34" charset="0"/>
                </a:rPr>
                <a:t>seulement</a:t>
              </a:r>
              <a:endParaRPr kumimoji="0" lang="en-US" sz="1000" b="1" i="0" u="none" strike="noStrike" kern="0" cap="none" spc="0" normalizeH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24" name="TextBox 10">
              <a:extLst>
                <a:ext uri="{FF2B5EF4-FFF2-40B4-BE49-F238E27FC236}">
                  <a16:creationId xmlns:a16="http://schemas.microsoft.com/office/drawing/2014/main" xmlns="" id="{44432435-6BC5-77C6-143C-FDBA5C297B1F}"/>
                </a:ext>
              </a:extLst>
            </p:cNvPr>
            <p:cNvSpPr txBox="1"/>
            <p:nvPr/>
          </p:nvSpPr>
          <p:spPr bwMode="auto">
            <a:xfrm>
              <a:off x="8448479" y="1531394"/>
              <a:ext cx="2322217" cy="630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lvl="0"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Rapport de </a:t>
              </a:r>
              <a:r>
                <a:rPr lang="en-US" sz="100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risque</a:t>
              </a:r>
              <a:r>
                <a:rPr lang="en-US" sz="10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 </a:t>
              </a:r>
              <a:r>
                <a:rPr lang="en-US" sz="100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stratifié</a:t>
              </a:r>
              <a:r>
                <a:rPr lang="en-US" sz="10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 0.38</a:t>
              </a:r>
              <a:endPara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IC95% : 0.27-0,55; </a:t>
              </a:r>
              <a:r>
                <a:rPr kumimoji="0" lang="en-US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p</a:t>
              </a: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&lt;0,0001</a:t>
              </a:r>
              <a:b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</a:br>
              <a:endPara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xmlns="" id="{77E953D3-6D86-4A17-D8EA-5B95A14EF80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19892" y="1346866"/>
              <a:ext cx="328361" cy="0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xmlns="" id="{0159B9EC-A6AB-1D00-E1AC-1C3AFD3E0A9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19892" y="1195561"/>
              <a:ext cx="328361" cy="0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aphicFrame>
        <p:nvGraphicFramePr>
          <p:cNvPr id="27" name="Tableau 26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/>
        </p:nvGraphicFramePr>
        <p:xfrm>
          <a:off x="1818218" y="4231346"/>
          <a:ext cx="4105050" cy="60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3670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27367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</a:tblGrid>
              <a:tr h="180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</a:t>
                      </a:r>
                      <a:r>
                        <a:rPr lang="fr-FR" sz="10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94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28" name="TextBox 9">
            <a:extLst>
              <a:ext uri="{FF2B5EF4-FFF2-40B4-BE49-F238E27FC236}">
                <a16:creationId xmlns:a16="http://schemas.microsoft.com/office/drawing/2014/main" xmlns="" id="{6CD3F0F9-0F86-9933-815C-3828DB4FC73F}"/>
              </a:ext>
            </a:extLst>
          </p:cNvPr>
          <p:cNvSpPr txBox="1"/>
          <p:nvPr/>
        </p:nvSpPr>
        <p:spPr bwMode="auto">
          <a:xfrm>
            <a:off x="9521001" y="1318195"/>
            <a:ext cx="2451737" cy="4770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002C4C"/>
                </a:solidFill>
                <a:effectLst/>
                <a:uLnTx/>
                <a:uFillTx/>
                <a:cs typeface="Arial" panose="020B0604020202020204" pitchFamily="34" charset="0"/>
              </a:rPr>
              <a:t>Bévacizumab</a:t>
            </a:r>
            <a:r>
              <a:rPr kumimoji="0" lang="en-US" sz="1000" b="1" i="0" u="none" strike="noStrike" kern="0" cap="none" spc="0" normalizeH="0" noProof="0" dirty="0">
                <a:ln>
                  <a:noFill/>
                </a:ln>
                <a:solidFill>
                  <a:srgbClr val="002C4C"/>
                </a:solidFill>
                <a:effectLst/>
                <a:uLnTx/>
                <a:uFillTx/>
                <a:cs typeface="Arial" panose="020B0604020202020204" pitchFamily="34" charset="0"/>
              </a:rPr>
              <a:t> et capécitab</a:t>
            </a:r>
            <a:r>
              <a:rPr kumimoji="0" lang="en-US" sz="10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rPr>
              <a:t>ine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kern="0" dirty="0">
                <a:solidFill>
                  <a:schemeClr val="bg2"/>
                </a:solidFill>
                <a:cs typeface="Arial" panose="020B0604020202020204" pitchFamily="34" charset="0"/>
              </a:rPr>
              <a:t>Bévacizumab </a:t>
            </a:r>
            <a:r>
              <a:rPr lang="en-US" sz="1000" b="1" kern="0" dirty="0" err="1">
                <a:solidFill>
                  <a:schemeClr val="bg2"/>
                </a:solidFill>
                <a:cs typeface="Arial" panose="020B0604020202020204" pitchFamily="34" charset="0"/>
              </a:rPr>
              <a:t>seulement</a:t>
            </a:r>
            <a:r>
              <a:rPr lang="en-US" sz="1000" b="1" kern="0" dirty="0">
                <a:solidFill>
                  <a:schemeClr val="bg2"/>
                </a:solidFill>
                <a:cs typeface="Arial" panose="020B0604020202020204" pitchFamily="34" charset="0"/>
              </a:rPr>
              <a:t> </a:t>
            </a:r>
            <a:endParaRPr kumimoji="0" lang="en-US" sz="1000" b="1" i="0" u="none" strike="noStrike" kern="0" cap="none" spc="0" normalizeH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sp>
        <p:nvSpPr>
          <p:cNvPr id="29" name="TextBox 10">
            <a:extLst>
              <a:ext uri="{FF2B5EF4-FFF2-40B4-BE49-F238E27FC236}">
                <a16:creationId xmlns:a16="http://schemas.microsoft.com/office/drawing/2014/main" xmlns="" id="{44432435-6BC5-77C6-143C-FDBA5C297B1F}"/>
              </a:ext>
            </a:extLst>
          </p:cNvPr>
          <p:cNvSpPr txBox="1"/>
          <p:nvPr/>
        </p:nvSpPr>
        <p:spPr bwMode="auto">
          <a:xfrm>
            <a:off x="9130036" y="1795189"/>
            <a:ext cx="2813009" cy="63094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vl="0" algn="ctr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000" kern="0" dirty="0">
                <a:solidFill>
                  <a:srgbClr val="000000"/>
                </a:solidFill>
                <a:cs typeface="Arial" panose="020B0604020202020204" pitchFamily="34" charset="0"/>
              </a:rPr>
              <a:t>Rapport de </a:t>
            </a:r>
            <a:r>
              <a:rPr lang="en-US" sz="1000" kern="0" dirty="0" err="1">
                <a:solidFill>
                  <a:srgbClr val="000000"/>
                </a:solidFill>
                <a:cs typeface="Arial" panose="020B0604020202020204" pitchFamily="34" charset="0"/>
              </a:rPr>
              <a:t>risque</a:t>
            </a:r>
            <a:r>
              <a:rPr lang="en-US" sz="1000" kern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1000" kern="0" dirty="0" err="1">
                <a:solidFill>
                  <a:srgbClr val="000000"/>
                </a:solidFill>
                <a:cs typeface="Arial" panose="020B0604020202020204" pitchFamily="34" charset="0"/>
              </a:rPr>
              <a:t>stratifié</a:t>
            </a:r>
            <a:r>
              <a:rPr lang="en-US" sz="1000" kern="0" dirty="0">
                <a:solidFill>
                  <a:srgbClr val="000000"/>
                </a:solidFill>
                <a:cs typeface="Arial" panose="020B0604020202020204" pitchFamily="34" charset="0"/>
              </a:rPr>
              <a:t> 0.43</a:t>
            </a: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rPr>
              <a:t>IC95% : 0.26-0,69 ; </a:t>
            </a:r>
            <a:r>
              <a:rPr kumimoji="0" lang="en-US" sz="1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rPr>
              <a:t>p</a:t>
            </a: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rPr>
              <a:t>&lt;0,0003</a:t>
            </a:r>
            <a:b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rPr>
            </a:b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cxnSp>
        <p:nvCxnSpPr>
          <p:cNvPr id="30" name="Straight Connector 24">
            <a:extLst>
              <a:ext uri="{FF2B5EF4-FFF2-40B4-BE49-F238E27FC236}">
                <a16:creationId xmlns:a16="http://schemas.microsoft.com/office/drawing/2014/main" xmlns="" id="{77E953D3-6D86-4A17-D8EA-5B95A14EF807}"/>
              </a:ext>
            </a:extLst>
          </p:cNvPr>
          <p:cNvCxnSpPr>
            <a:cxnSpLocks/>
          </p:cNvCxnSpPr>
          <p:nvPr/>
        </p:nvCxnSpPr>
        <p:spPr bwMode="auto">
          <a:xfrm flipH="1">
            <a:off x="9168583" y="1631526"/>
            <a:ext cx="397759" cy="0"/>
          </a:xfrm>
          <a:prstGeom prst="line">
            <a:avLst/>
          </a:prstGeom>
          <a:noFill/>
          <a:ln w="28575" cap="flat" cmpd="sng" algn="ctr">
            <a:solidFill>
              <a:srgbClr val="FF7F4D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25">
            <a:extLst>
              <a:ext uri="{FF2B5EF4-FFF2-40B4-BE49-F238E27FC236}">
                <a16:creationId xmlns:a16="http://schemas.microsoft.com/office/drawing/2014/main" xmlns="" id="{0159B9EC-A6AB-1D00-E1AC-1C3AFD3E0A9D}"/>
              </a:ext>
            </a:extLst>
          </p:cNvPr>
          <p:cNvCxnSpPr>
            <a:cxnSpLocks/>
          </p:cNvCxnSpPr>
          <p:nvPr/>
        </p:nvCxnSpPr>
        <p:spPr bwMode="auto">
          <a:xfrm flipH="1">
            <a:off x="9168583" y="1480221"/>
            <a:ext cx="397759" cy="0"/>
          </a:xfrm>
          <a:prstGeom prst="line">
            <a:avLst/>
          </a:prstGeom>
          <a:noFill/>
          <a:ln w="28575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36" name="Tableau 35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/>
        </p:nvGraphicFramePr>
        <p:xfrm>
          <a:off x="7300720" y="4249518"/>
          <a:ext cx="4196496" cy="60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2281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262281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</a:tblGrid>
              <a:tr h="180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</a:t>
                      </a:r>
                      <a:r>
                        <a:rPr lang="fr-FR" sz="10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94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52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32" name="Rectangle à coins arrondis 10">
            <a:extLst>
              <a:ext uri="{FF2B5EF4-FFF2-40B4-BE49-F238E27FC236}">
                <a16:creationId xmlns:a16="http://schemas.microsoft.com/office/drawing/2014/main" xmlns="" id="{258E1099-196F-3BC9-9A70-2901F62E800C}"/>
              </a:ext>
            </a:extLst>
          </p:cNvPr>
          <p:cNvSpPr/>
          <p:nvPr/>
        </p:nvSpPr>
        <p:spPr>
          <a:xfrm>
            <a:off x="1094734" y="1431344"/>
            <a:ext cx="5025980" cy="3478407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3" name="Rectangle à coins arrondis 10">
            <a:extLst>
              <a:ext uri="{FF2B5EF4-FFF2-40B4-BE49-F238E27FC236}">
                <a16:creationId xmlns:a16="http://schemas.microsoft.com/office/drawing/2014/main" xmlns="" id="{258E1099-196F-3BC9-9A70-2901F62E800C}"/>
              </a:ext>
            </a:extLst>
          </p:cNvPr>
          <p:cNvSpPr/>
          <p:nvPr/>
        </p:nvSpPr>
        <p:spPr>
          <a:xfrm>
            <a:off x="6725295" y="1243914"/>
            <a:ext cx="5409039" cy="379764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50105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 anchor="ctr"/>
          <a:lstStyle/>
          <a:p>
            <a:r>
              <a:rPr lang="fr-FR"/>
              <a:t>Litton JK et al, N Engl J Med, 2018</a:t>
            </a:r>
            <a:endParaRPr lang="fr-FR" dirty="0"/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xmlns="" id="{BDCF73DA-9A9E-DB79-D94A-C628F45FC7C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Mutation germinale </a:t>
            </a:r>
            <a:r>
              <a:rPr lang="fr-FR" sz="2800" i="1" dirty="0"/>
              <a:t>BRCA1</a:t>
            </a:r>
            <a:r>
              <a:rPr lang="fr-FR" sz="2800" dirty="0"/>
              <a:t> ou </a:t>
            </a:r>
            <a:r>
              <a:rPr lang="fr-FR" sz="2800" i="1" dirty="0"/>
              <a:t>BRCA2 </a:t>
            </a:r>
            <a:r>
              <a:rPr lang="fr-FR" sz="2800" dirty="0"/>
              <a:t>– Inhibiteurs de PARP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xmlns="" id="{6FB167C7-3272-69AD-E6D0-1827E6FB2D3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111552" y="524278"/>
            <a:ext cx="6438987" cy="341085"/>
          </a:xfrm>
        </p:spPr>
        <p:txBody>
          <a:bodyPr/>
          <a:lstStyle/>
          <a:p>
            <a:r>
              <a:rPr lang="fr-FR" dirty="0"/>
              <a:t>EMBRACA</a:t>
            </a:r>
          </a:p>
        </p:txBody>
      </p:sp>
      <p:sp>
        <p:nvSpPr>
          <p:cNvPr id="6" name="Espace réservé du contenu 6">
            <a:extLst>
              <a:ext uri="{FF2B5EF4-FFF2-40B4-BE49-F238E27FC236}">
                <a16:creationId xmlns:a16="http://schemas.microsoft.com/office/drawing/2014/main" xmlns="" id="{0198C09D-F5F0-0334-4254-8321F85B1D7D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91691" y="984592"/>
            <a:ext cx="8842325" cy="339933"/>
          </a:xfrm>
        </p:spPr>
        <p:txBody>
          <a:bodyPr/>
          <a:lstStyle/>
          <a:p>
            <a:r>
              <a:rPr lang="fr-FR" dirty="0"/>
              <a:t>Essai de phase III randomisé ouvert multicentrique 145 sites - 16 pays</a:t>
            </a:r>
          </a:p>
        </p:txBody>
      </p:sp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xmlns="" id="{E51705F9-0892-5EF9-B79E-A7AE2163A6B0}"/>
              </a:ext>
            </a:extLst>
          </p:cNvPr>
          <p:cNvSpPr txBox="1">
            <a:spLocks/>
          </p:cNvSpPr>
          <p:nvPr/>
        </p:nvSpPr>
        <p:spPr>
          <a:xfrm>
            <a:off x="1233298" y="4793070"/>
            <a:ext cx="10854332" cy="745074"/>
          </a:xfrm>
          <a:prstGeom prst="rect">
            <a:avLst/>
          </a:prstGeom>
          <a:noFill/>
        </p:spPr>
        <p:txBody>
          <a:bodyPr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E7E4B"/>
              </a:buClr>
              <a:buSzPct val="70000"/>
              <a:buFont typeface="Wingdings" panose="05000000000000000000" pitchFamily="2" charset="2"/>
              <a:buChar char="n"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2D4C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Objectif principal :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2D4C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SSP (BICR)</a:t>
            </a:r>
          </a:p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E7E4B"/>
              </a:buClr>
              <a:buSzPct val="70000"/>
              <a:buFont typeface="Wingdings" panose="05000000000000000000" pitchFamily="2" charset="2"/>
              <a:buChar char="n"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2D4C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Objectifs secondaires :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2D4C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Taux de réponse, SG, toxicité, </a:t>
            </a:r>
          </a:p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E7E4B"/>
              </a:buClr>
              <a:buSzPct val="70000"/>
              <a:buFont typeface="Wingdings" panose="05000000000000000000" pitchFamily="2" charset="2"/>
              <a:buChar char="n"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2D4C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Analyses exploratoires :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2D4C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durée de réponse, qualité de vie</a:t>
            </a:r>
          </a:p>
        </p:txBody>
      </p:sp>
      <p:sp>
        <p:nvSpPr>
          <p:cNvPr id="8" name="Text Box 45">
            <a:extLst>
              <a:ext uri="{FF2B5EF4-FFF2-40B4-BE49-F238E27FC236}">
                <a16:creationId xmlns:a16="http://schemas.microsoft.com/office/drawing/2014/main" xmlns="" id="{0FFEFAF9-7ABD-122D-A2CF-07661BC61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538" y="2338250"/>
            <a:ext cx="3191077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Patients avec un cancer du sein HER2-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métastatique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ou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localement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avancé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avec un variant germinal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délétère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ou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supposément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délétère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de BRCA ;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pré-traités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par anthracyclines et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taxanes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, ≤ 3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lignes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de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chimiothérapies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préalables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* en situation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avancée</a:t>
            </a:r>
            <a:endParaRPr kumimoji="0" lang="en-GB" alt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(N = 431)</a:t>
            </a:r>
          </a:p>
        </p:txBody>
      </p:sp>
      <p:sp>
        <p:nvSpPr>
          <p:cNvPr id="9" name="Rectangle 46">
            <a:extLst>
              <a:ext uri="{FF2B5EF4-FFF2-40B4-BE49-F238E27FC236}">
                <a16:creationId xmlns:a16="http://schemas.microsoft.com/office/drawing/2014/main" xmlns="" id="{F24E70C7-3FF1-AD12-634B-061FFED71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70380" y="2738360"/>
            <a:ext cx="1703460" cy="954107"/>
          </a:xfrm>
          <a:prstGeom prst="rect">
            <a:avLst/>
          </a:prstGeom>
          <a:solidFill>
            <a:srgbClr val="565458"/>
          </a:solidFill>
          <a:ln>
            <a:noFill/>
          </a:ln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Jusqu’à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progression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ou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arrêt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pour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toxicité</a:t>
            </a:r>
            <a:endParaRPr kumimoji="0" lang="en-US" altLang="en-US" sz="1400" b="1" i="1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xmlns="" id="{9AA8A2AD-670D-7B28-ABD1-C1E722E98B1C}"/>
              </a:ext>
            </a:extLst>
          </p:cNvPr>
          <p:cNvGrpSpPr/>
          <p:nvPr/>
        </p:nvGrpSpPr>
        <p:grpSpPr>
          <a:xfrm>
            <a:off x="5314520" y="2391797"/>
            <a:ext cx="4117010" cy="1647232"/>
            <a:chOff x="5314520" y="2212560"/>
            <a:chExt cx="4117010" cy="1647232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AC02AA6E-CE6E-5A43-84B8-0A4BD6771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2212560"/>
              <a:ext cx="4117010" cy="723441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Talazoparib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1,0 mg PO /jour (n = 287)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B39E6C18-7B2D-D01E-1258-12C78B3C0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3136351"/>
              <a:ext cx="4117010" cy="723441"/>
            </a:xfrm>
            <a:prstGeom prst="rect">
              <a:avLst/>
            </a:prstGeom>
            <a:solidFill>
              <a:srgbClr val="FF7F4D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CT au </a:t>
              </a:r>
              <a:r>
                <a:rPr kumimoji="0" lang="en-US" alt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choix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 de </a:t>
              </a:r>
              <a:r>
                <a:rPr kumimoji="0" lang="en-US" alt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l’investigateur</a:t>
              </a:r>
              <a:r>
                <a:rPr kumimoji="0" lang="en-US" altLang="en-US" sz="1400" b="1" i="0" u="none" strike="noStrike" kern="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†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(n = 144) </a:t>
              </a:r>
            </a:p>
          </p:txBody>
        </p:sp>
      </p:grpSp>
      <p:sp>
        <p:nvSpPr>
          <p:cNvPr id="13" name="Rectangle 46">
            <a:extLst>
              <a:ext uri="{FF2B5EF4-FFF2-40B4-BE49-F238E27FC236}">
                <a16:creationId xmlns:a16="http://schemas.microsoft.com/office/drawing/2014/main" xmlns="" id="{68F96204-CA6E-7BDD-D60F-96A1EF445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89" y="1683692"/>
            <a:ext cx="62045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Stratification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selon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le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statut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des RH (RE+ et/ou RP+ vs TNBC), 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l’administration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préalable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de CT (0 vs ≥ 1), la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présence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de metastases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cérébrales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(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oui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1200" b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vs 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non)</a:t>
            </a:r>
          </a:p>
        </p:txBody>
      </p:sp>
      <p:cxnSp>
        <p:nvCxnSpPr>
          <p:cNvPr id="14" name="Straight Arrow Connector 71">
            <a:extLst>
              <a:ext uri="{FF2B5EF4-FFF2-40B4-BE49-F238E27FC236}">
                <a16:creationId xmlns:a16="http://schemas.microsoft.com/office/drawing/2014/main" xmlns="" id="{7B97E7F4-0375-C2D2-1FB1-5482AB9716AB}"/>
              </a:ext>
            </a:extLst>
          </p:cNvPr>
          <p:cNvCxnSpPr>
            <a:cxnSpLocks/>
          </p:cNvCxnSpPr>
          <p:nvPr/>
        </p:nvCxnSpPr>
        <p:spPr bwMode="auto">
          <a:xfrm>
            <a:off x="4877421" y="2155045"/>
            <a:ext cx="0" cy="960193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ysDash"/>
            <a:round/>
            <a:headEnd type="none" w="med" len="med"/>
            <a:tailEnd type="triangle"/>
          </a:ln>
          <a:effectLst/>
        </p:spPr>
      </p:cxnSp>
      <p:sp>
        <p:nvSpPr>
          <p:cNvPr id="15" name="Rectangle à coins arrondis 10">
            <a:extLst>
              <a:ext uri="{FF2B5EF4-FFF2-40B4-BE49-F238E27FC236}">
                <a16:creationId xmlns:a16="http://schemas.microsoft.com/office/drawing/2014/main" xmlns="" id="{2E6D06E8-1B25-7593-CAB1-E5D1D0CC2E94}"/>
              </a:ext>
            </a:extLst>
          </p:cNvPr>
          <p:cNvSpPr/>
          <p:nvPr/>
        </p:nvSpPr>
        <p:spPr>
          <a:xfrm>
            <a:off x="1191691" y="1448819"/>
            <a:ext cx="10854332" cy="3148870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6" name="Connecteur en angle 15">
            <a:extLst>
              <a:ext uri="{FF2B5EF4-FFF2-40B4-BE49-F238E27FC236}">
                <a16:creationId xmlns:a16="http://schemas.microsoft.com/office/drawing/2014/main" xmlns="" id="{499275F8-3AE1-E698-FC72-B275D94E395A}"/>
              </a:ext>
            </a:extLst>
          </p:cNvPr>
          <p:cNvCxnSpPr>
            <a:cxnSpLocks/>
            <a:stCxn id="11" idx="1"/>
            <a:endCxn id="12" idx="1"/>
          </p:cNvCxnSpPr>
          <p:nvPr/>
        </p:nvCxnSpPr>
        <p:spPr>
          <a:xfrm rot="10800000" flipV="1">
            <a:off x="5314520" y="2753517"/>
            <a:ext cx="12700" cy="923791"/>
          </a:xfrm>
          <a:prstGeom prst="bentConnector3">
            <a:avLst>
              <a:gd name="adj1" fmla="val 1800000"/>
            </a:avLst>
          </a:prstGeom>
          <a:ln w="12700">
            <a:solidFill>
              <a:srgbClr val="56545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16">
            <a:extLst>
              <a:ext uri="{FF2B5EF4-FFF2-40B4-BE49-F238E27FC236}">
                <a16:creationId xmlns:a16="http://schemas.microsoft.com/office/drawing/2014/main" xmlns="" id="{BE203E2D-E414-1942-6400-60BACF397D06}"/>
              </a:ext>
            </a:extLst>
          </p:cNvPr>
          <p:cNvCxnSpPr>
            <a:cxnSpLocks/>
            <a:stCxn id="8" idx="3"/>
          </p:cNvCxnSpPr>
          <p:nvPr/>
        </p:nvCxnSpPr>
        <p:spPr>
          <a:xfrm>
            <a:off x="4662615" y="3215413"/>
            <a:ext cx="437098" cy="0"/>
          </a:xfrm>
          <a:prstGeom prst="line">
            <a:avLst/>
          </a:prstGeom>
          <a:ln w="12700">
            <a:solidFill>
              <a:srgbClr val="5654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ngle 17">
            <a:extLst>
              <a:ext uri="{FF2B5EF4-FFF2-40B4-BE49-F238E27FC236}">
                <a16:creationId xmlns:a16="http://schemas.microsoft.com/office/drawing/2014/main" xmlns="" id="{8D644DCC-963E-B86B-03F5-AA3760D2A091}"/>
              </a:ext>
            </a:extLst>
          </p:cNvPr>
          <p:cNvCxnSpPr>
            <a:cxnSpLocks/>
            <a:stCxn id="11" idx="3"/>
            <a:endCxn id="9" idx="1"/>
          </p:cNvCxnSpPr>
          <p:nvPr/>
        </p:nvCxnSpPr>
        <p:spPr>
          <a:xfrm>
            <a:off x="9431530" y="2753518"/>
            <a:ext cx="538850" cy="461896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ngle 18">
            <a:extLst>
              <a:ext uri="{FF2B5EF4-FFF2-40B4-BE49-F238E27FC236}">
                <a16:creationId xmlns:a16="http://schemas.microsoft.com/office/drawing/2014/main" xmlns="" id="{E4CE9E42-9C38-841C-03DD-698C287C50EA}"/>
              </a:ext>
            </a:extLst>
          </p:cNvPr>
          <p:cNvCxnSpPr>
            <a:cxnSpLocks/>
            <a:stCxn id="12" idx="3"/>
            <a:endCxn id="9" idx="1"/>
          </p:cNvCxnSpPr>
          <p:nvPr/>
        </p:nvCxnSpPr>
        <p:spPr>
          <a:xfrm flipV="1">
            <a:off x="9431530" y="3215414"/>
            <a:ext cx="538850" cy="461895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Box 45">
            <a:extLst>
              <a:ext uri="{FF2B5EF4-FFF2-40B4-BE49-F238E27FC236}">
                <a16:creationId xmlns:a16="http://schemas.microsoft.com/office/drawing/2014/main" xmlns="" id="{B4944582-E2B9-C59E-FA94-77251BBBA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3297" y="4208030"/>
            <a:ext cx="1044053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*CT 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à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base de 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platine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pour cancer du sein 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localisé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autorisée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si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SSMi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≥ 6 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mois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;†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capécitabine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1250 mg/m</a:t>
            </a:r>
            <a:r>
              <a:rPr kumimoji="0" lang="en-GB" altLang="en-US" sz="900" b="0" i="1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PO J1-14; 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éribuline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1.4 mg/m2 IV J1J8; gemcitabine 1250 mg/m2 IV J1J8; </a:t>
            </a:r>
            <a:r>
              <a:rPr kumimoji="0" lang="en-GB" altLang="en-US" sz="9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ou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vinorelbine 30 mg/m</a:t>
            </a:r>
            <a:r>
              <a:rPr kumimoji="0" lang="en-GB" altLang="en-US" sz="900" b="0" i="1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GB" altLang="en-US" sz="9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IV J1J8J15</a:t>
            </a:r>
          </a:p>
        </p:txBody>
      </p:sp>
      <p:sp>
        <p:nvSpPr>
          <p:cNvPr id="28" name="Rectangle 46">
            <a:extLst>
              <a:ext uri="{FF2B5EF4-FFF2-40B4-BE49-F238E27FC236}">
                <a16:creationId xmlns:a16="http://schemas.microsoft.com/office/drawing/2014/main" xmlns="" id="{C2EC2ADA-0E50-FECF-5E53-7E1AB78EA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5510" y="1776025"/>
            <a:ext cx="160850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Cycles de 21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jours</a:t>
            </a:r>
            <a:endParaRPr kumimoji="0" lang="en-US" altLang="en-US" sz="12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9" name="Straight Arrow Connector 71">
            <a:extLst>
              <a:ext uri="{FF2B5EF4-FFF2-40B4-BE49-F238E27FC236}">
                <a16:creationId xmlns:a16="http://schemas.microsoft.com/office/drawing/2014/main" xmlns="" id="{265D0240-0B73-B85F-0668-365CFAD11067}"/>
              </a:ext>
            </a:extLst>
          </p:cNvPr>
          <p:cNvCxnSpPr>
            <a:cxnSpLocks/>
          </p:cNvCxnSpPr>
          <p:nvPr/>
        </p:nvCxnSpPr>
        <p:spPr bwMode="auto">
          <a:xfrm>
            <a:off x="9229763" y="2155045"/>
            <a:ext cx="0" cy="236752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ysDash"/>
            <a:round/>
            <a:headEnd type="none" w="med" len="med"/>
            <a:tailEnd type="triangle"/>
          </a:ln>
          <a:effectLst/>
        </p:spPr>
      </p:cxnSp>
      <p:sp>
        <p:nvSpPr>
          <p:cNvPr id="2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19680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re 1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4000" dirty="0"/>
              <a:t>Anticorps drogue-conjugués (ADC) 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5" name="Rectangle 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137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 noChangeAspect="1"/>
          </p:cNvPicPr>
          <p:nvPr/>
        </p:nvPicPr>
        <p:blipFill rotWithShape="1">
          <a:blip r:embed="rId2"/>
          <a:srcRect t="2497"/>
          <a:stretch/>
        </p:blipFill>
        <p:spPr>
          <a:xfrm>
            <a:off x="2047742" y="103070"/>
            <a:ext cx="9221274" cy="5801931"/>
          </a:xfrm>
          <a:prstGeom prst="rect">
            <a:avLst/>
          </a:prstGeom>
          <a:ln>
            <a:solidFill>
              <a:srgbClr val="7F7F7F"/>
            </a:solidFill>
          </a:ln>
        </p:spPr>
      </p:pic>
      <p:sp>
        <p:nvSpPr>
          <p:cNvPr id="7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5" y="6072932"/>
            <a:ext cx="7217535" cy="785067"/>
          </a:xfrm>
        </p:spPr>
        <p:txBody>
          <a:bodyPr anchor="ctr"/>
          <a:lstStyle/>
          <a:p>
            <a:r>
              <a:rPr lang="fr-FR" dirty="0"/>
              <a:t>https://www.esmo.org/living-guidelines/esmo-metastatic-breast-cancer-living-guideline/triple-negative-breast-cancer</a:t>
            </a:r>
          </a:p>
        </p:txBody>
      </p:sp>
      <p:sp>
        <p:nvSpPr>
          <p:cNvPr id="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50092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 11">
            <a:extLst>
              <a:ext uri="{FF2B5EF4-FFF2-40B4-BE49-F238E27FC236}">
                <a16:creationId xmlns:a16="http://schemas.microsoft.com/office/drawing/2014/main" xmlns="" id="{FBAB8305-1BF6-3A42-F35D-5514620A55F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69078" y="3971201"/>
            <a:ext cx="6661847" cy="1624272"/>
          </a:xfrm>
          <a:prstGeom prst="rect">
            <a:avLst/>
          </a:prstGeom>
        </p:spPr>
      </p:pic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70BB5DD-AFBA-5BAA-3DCE-AAE0B484047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dirty="0"/>
              <a:t>Apport des anticorps drogue-conjugués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3D7A74A5-4C32-00BC-91D6-126E97B5C8E8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49375" y="833064"/>
            <a:ext cx="10605060" cy="2864877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Anticorps drogue-conjugué (ADC) </a:t>
            </a:r>
            <a:r>
              <a:rPr lang="fr-FR" dirty="0" smtClean="0"/>
              <a:t>* : </a:t>
            </a:r>
            <a:r>
              <a:rPr lang="fr-FR" dirty="0"/>
              <a:t>Anticorps monoclonal lié à un </a:t>
            </a:r>
            <a:r>
              <a:rPr lang="fr-FR" dirty="0" smtClean="0"/>
              <a:t>agent </a:t>
            </a:r>
            <a:r>
              <a:rPr lang="fr-FR" dirty="0"/>
              <a:t>cytotoxique par un agent de liaison (linker</a:t>
            </a:r>
            <a:r>
              <a:rPr lang="fr-FR" dirty="0" smtClean="0"/>
              <a:t>) 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 smtClean="0">
                <a:solidFill>
                  <a:srgbClr val="005086"/>
                </a:solidFill>
              </a:rPr>
              <a:t>Effet cytotoxique ciblé : libération de l’agent cytotoxique à l’intérieur des cellules tumorales exprimant l’antigène de surface ciblé par l’anticorps, internalisé par endocytose</a:t>
            </a:r>
          </a:p>
          <a:p>
            <a:pPr lvl="1">
              <a:spcAft>
                <a:spcPts val="12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 smtClean="0">
                <a:solidFill>
                  <a:srgbClr val="005086"/>
                </a:solidFill>
              </a:rPr>
              <a:t>Effet </a:t>
            </a:r>
            <a:r>
              <a:rPr lang="fr-FR" dirty="0">
                <a:solidFill>
                  <a:srgbClr val="005086"/>
                </a:solidFill>
              </a:rPr>
              <a:t>« by-</a:t>
            </a:r>
            <a:r>
              <a:rPr lang="fr-FR" dirty="0" err="1">
                <a:solidFill>
                  <a:srgbClr val="005086"/>
                </a:solidFill>
              </a:rPr>
              <a:t>stander</a:t>
            </a:r>
            <a:r>
              <a:rPr lang="fr-FR" dirty="0">
                <a:solidFill>
                  <a:srgbClr val="005086"/>
                </a:solidFill>
              </a:rPr>
              <a:t> » : activité cytotoxique sur des cellules n'exprimant pas la cible de l'anticorps par diffusion membranaire du composant cytotoxique libéré du linker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 : amélioration des indices thérapeutiques des médicaments anticancéreux :  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Spécificité ++++ 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Cytotoxicité ++++ 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Toxicité ------</a:t>
            </a:r>
          </a:p>
          <a:p>
            <a:endParaRPr lang="fr-FR" dirty="0"/>
          </a:p>
        </p:txBody>
      </p:sp>
      <p:sp>
        <p:nvSpPr>
          <p:cNvPr id="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8" name="Rectangle 7">
            <a:hlinkClick r:id="rId3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3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304924" y="5687110"/>
            <a:ext cx="850582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SzPct val="70000"/>
            </a:pPr>
            <a:r>
              <a:rPr lang="fr-FR" sz="1200" dirty="0" smtClean="0"/>
              <a:t>*Ciblant </a:t>
            </a:r>
            <a:r>
              <a:rPr lang="fr-FR" sz="1200" dirty="0"/>
              <a:t>spécifiquement une protéine (Trop-2, HER2,HER3…)</a:t>
            </a:r>
          </a:p>
        </p:txBody>
      </p:sp>
    </p:spTree>
    <p:extLst>
      <p:ext uri="{BB962C8B-B14F-4D97-AF65-F5344CB8AC3E}">
        <p14:creationId xmlns:p14="http://schemas.microsoft.com/office/powerpoint/2010/main" val="1554192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52047" y="948519"/>
            <a:ext cx="4907705" cy="3932261"/>
          </a:xfrm>
          <a:prstGeom prst="rect">
            <a:avLst/>
          </a:prstGeom>
        </p:spPr>
      </p:pic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70BB5DD-AFBA-5BAA-3DCE-AAE0B484047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en-US" sz="3200" dirty="0" err="1"/>
              <a:t>Sacituzumab</a:t>
            </a:r>
            <a:r>
              <a:rPr lang="en-US" sz="3200" dirty="0"/>
              <a:t> </a:t>
            </a:r>
            <a:r>
              <a:rPr lang="en-US" sz="3200" dirty="0" err="1"/>
              <a:t>Govitecan</a:t>
            </a:r>
            <a:r>
              <a:rPr lang="en-US" sz="3200" dirty="0"/>
              <a:t> (</a:t>
            </a:r>
            <a:r>
              <a:rPr lang="en-US" sz="3200" dirty="0" smtClean="0"/>
              <a:t>SG) 1</a:t>
            </a:r>
            <a:r>
              <a:rPr lang="en-US" sz="3200" baseline="30000" dirty="0" smtClean="0"/>
              <a:t>er</a:t>
            </a:r>
            <a:r>
              <a:rPr lang="en-US" sz="3200" dirty="0"/>
              <a:t> </a:t>
            </a:r>
            <a:r>
              <a:rPr lang="en-US" sz="3200" dirty="0" smtClean="0"/>
              <a:t>ADC </a:t>
            </a:r>
            <a:r>
              <a:rPr lang="en-US" sz="3200" dirty="0" err="1" smtClean="0"/>
              <a:t>ciblant</a:t>
            </a:r>
            <a:r>
              <a:rPr lang="en-US" sz="3200" dirty="0" smtClean="0"/>
              <a:t> Trop-2</a:t>
            </a:r>
            <a:endParaRPr lang="fr-FR" sz="3200" dirty="0"/>
          </a:p>
        </p:txBody>
      </p:sp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8" name="Espace réservé du contenu 5">
            <a:extLst>
              <a:ext uri="{FF2B5EF4-FFF2-40B4-BE49-F238E27FC236}">
                <a16:creationId xmlns:a16="http://schemas.microsoft.com/office/drawing/2014/main" xmlns="" id="{3D7A74A5-4C32-00BC-91D6-126E97B5C8E8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14425" y="1019175"/>
            <a:ext cx="4995375" cy="3971925"/>
          </a:xfrm>
          <a:solidFill>
            <a:schemeClr val="bg1"/>
          </a:solidFill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dirty="0"/>
              <a:t>Trop-2 est exprimé dans tous les sous-types de cancer du sein </a:t>
            </a:r>
            <a:r>
              <a:rPr lang="fr-FR" sz="1400" dirty="0" smtClean="0"/>
              <a:t>et est </a:t>
            </a:r>
            <a:r>
              <a:rPr lang="fr-FR" sz="1400" dirty="0"/>
              <a:t>lié à un mauvais pronostic </a:t>
            </a:r>
            <a:r>
              <a:rPr lang="fr-FR" sz="1400" baseline="30000" dirty="0"/>
              <a:t>1,2</a:t>
            </a:r>
            <a:r>
              <a:rPr lang="fr-FR" sz="1400" dirty="0"/>
              <a:t> </a:t>
            </a:r>
            <a:endParaRPr lang="fr-FR" sz="1400" dirty="0" smtClean="0"/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en-US" sz="1400" dirty="0" err="1"/>
              <a:t>Sacituzumab</a:t>
            </a:r>
            <a:r>
              <a:rPr lang="en-US" sz="1400" dirty="0"/>
              <a:t> </a:t>
            </a:r>
            <a:r>
              <a:rPr lang="en-US" sz="1400" dirty="0" err="1"/>
              <a:t>Govitecan</a:t>
            </a:r>
            <a:r>
              <a:rPr lang="en-US" sz="1400" dirty="0"/>
              <a:t> </a:t>
            </a:r>
            <a:r>
              <a:rPr lang="fr-FR" sz="1400" dirty="0" smtClean="0"/>
              <a:t>se </a:t>
            </a:r>
            <a:r>
              <a:rPr lang="fr-FR" sz="1400" dirty="0"/>
              <a:t>distingue des autres </a:t>
            </a:r>
            <a:r>
              <a:rPr lang="fr-FR" sz="1400" dirty="0" err="1" smtClean="0"/>
              <a:t>ADCs</a:t>
            </a:r>
            <a:endParaRPr lang="fr-FR" sz="1400" baseline="30000" dirty="0" smtClean="0"/>
          </a:p>
          <a:p>
            <a:pPr lvl="1">
              <a:buClr>
                <a:srgbClr val="005086"/>
              </a:buClr>
              <a:buSzPct val="70000"/>
              <a:buFont typeface="Century Gothic" panose="020B0502020202020204" pitchFamily="34" charset="0"/>
              <a:buChar char="►"/>
            </a:pPr>
            <a:r>
              <a:rPr lang="fr-FR" sz="1400" dirty="0" smtClean="0"/>
              <a:t>Anticorps </a:t>
            </a:r>
            <a:r>
              <a:rPr lang="fr-FR" sz="1400" dirty="0"/>
              <a:t>hautement spécifique de Trop-2 </a:t>
            </a:r>
          </a:p>
          <a:p>
            <a:pPr lvl="1">
              <a:buClr>
                <a:srgbClr val="005086"/>
              </a:buClr>
              <a:buSzPct val="70000"/>
              <a:buFont typeface="Century Gothic" panose="020B0502020202020204" pitchFamily="34" charset="0"/>
              <a:buChar char="►"/>
            </a:pPr>
            <a:r>
              <a:rPr lang="fr-FR" sz="1400" dirty="0" smtClean="0"/>
              <a:t>Rapport </a:t>
            </a:r>
            <a:r>
              <a:rPr lang="fr-FR" sz="1400" dirty="0"/>
              <a:t>médicament/anticorps élevé (</a:t>
            </a:r>
            <a:r>
              <a:rPr lang="fr-FR" sz="1400" dirty="0" smtClean="0"/>
              <a:t>7,8:1</a:t>
            </a:r>
            <a:r>
              <a:rPr lang="fr-FR" sz="1400" dirty="0"/>
              <a:t>) </a:t>
            </a:r>
          </a:p>
          <a:p>
            <a:pPr lvl="1">
              <a:buClr>
                <a:srgbClr val="005086"/>
              </a:buClr>
              <a:buSzPct val="70000"/>
              <a:buFont typeface="Century Gothic" panose="020B0502020202020204" pitchFamily="34" charset="0"/>
              <a:buChar char="►"/>
            </a:pPr>
            <a:r>
              <a:rPr lang="fr-FR" sz="1400" dirty="0" smtClean="0"/>
              <a:t>L'internalisation </a:t>
            </a:r>
            <a:r>
              <a:rPr lang="fr-FR" sz="1400" dirty="0"/>
              <a:t>et le clivage enzymatique par la cellule tumorale ne sont pas nécessaires pour libérer le SN-38 de </a:t>
            </a:r>
            <a:r>
              <a:rPr lang="fr-FR" sz="1400" dirty="0" smtClean="0"/>
              <a:t>l'anticorps.</a:t>
            </a:r>
          </a:p>
          <a:p>
            <a:pPr lvl="1">
              <a:buClr>
                <a:srgbClr val="005086"/>
              </a:buClr>
              <a:buSzPct val="70000"/>
              <a:buFont typeface="Century Gothic" panose="020B0502020202020204" pitchFamily="34" charset="0"/>
              <a:buChar char="►"/>
            </a:pPr>
            <a:r>
              <a:rPr lang="fr-FR" sz="1400" dirty="0"/>
              <a:t>L'hydrolyse de </a:t>
            </a:r>
            <a:r>
              <a:rPr lang="fr-FR" sz="1400" dirty="0" smtClean="0"/>
              <a:t>l‘agent de </a:t>
            </a:r>
            <a:r>
              <a:rPr lang="fr-FR" sz="1400" dirty="0"/>
              <a:t>liaison libère également le SN-38 cytotoxique extracellulaire dans le microenvironnement tumoral, ce qui produit un effet </a:t>
            </a:r>
            <a:r>
              <a:rPr lang="fr-FR" sz="1400" dirty="0" smtClean="0"/>
              <a:t>« </a:t>
            </a:r>
            <a:r>
              <a:rPr lang="fr-FR" sz="1400" i="1" dirty="0" err="1" smtClean="0"/>
              <a:t>bystander</a:t>
            </a:r>
            <a:r>
              <a:rPr lang="fr-FR" sz="1400" i="1" dirty="0" smtClean="0"/>
              <a:t> »</a:t>
            </a:r>
            <a:r>
              <a:rPr lang="fr-FR" sz="1400" dirty="0" smtClean="0"/>
              <a:t>.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dirty="0" smtClean="0"/>
              <a:t>La </a:t>
            </a:r>
            <a:r>
              <a:rPr lang="fr-FR" sz="1400" dirty="0"/>
              <a:t>FDA a accordé une </a:t>
            </a:r>
            <a:r>
              <a:rPr lang="fr-FR" sz="1400" dirty="0" smtClean="0"/>
              <a:t>« </a:t>
            </a:r>
            <a:r>
              <a:rPr lang="fr-FR" sz="1400" dirty="0" err="1" smtClean="0"/>
              <a:t>granted</a:t>
            </a:r>
            <a:r>
              <a:rPr lang="fr-FR" sz="1400" dirty="0" smtClean="0"/>
              <a:t> autorisation » dans le </a:t>
            </a:r>
            <a:r>
              <a:rPr lang="fr-FR" sz="1400" dirty="0"/>
              <a:t>cancer du sein métastatique et une </a:t>
            </a:r>
            <a:r>
              <a:rPr lang="fr-FR" sz="1400" dirty="0" err="1" smtClean="0"/>
              <a:t>fast-track</a:t>
            </a:r>
            <a:r>
              <a:rPr lang="fr-FR" sz="1400" dirty="0" smtClean="0"/>
              <a:t> </a:t>
            </a:r>
            <a:r>
              <a:rPr lang="fr-FR" sz="1400" dirty="0" err="1" smtClean="0"/>
              <a:t>designation</a:t>
            </a:r>
            <a:r>
              <a:rPr lang="fr-FR" sz="1400" dirty="0" smtClean="0"/>
              <a:t> » dans </a:t>
            </a:r>
            <a:r>
              <a:rPr lang="fr-FR" sz="1400" dirty="0"/>
              <a:t>le cancer </a:t>
            </a:r>
            <a:r>
              <a:rPr lang="fr-FR" sz="1400" dirty="0" err="1"/>
              <a:t>urothélial</a:t>
            </a:r>
            <a:r>
              <a:rPr lang="fr-FR" sz="1400"/>
              <a:t> </a:t>
            </a:r>
            <a:r>
              <a:rPr lang="fr-FR" sz="1400" smtClean="0"/>
              <a:t>métastatique</a:t>
            </a:r>
            <a:endParaRPr lang="fr-FR" sz="1400" dirty="0"/>
          </a:p>
        </p:txBody>
      </p:sp>
      <p:sp>
        <p:nvSpPr>
          <p:cNvPr id="9" name="Espace réservé du contenu 5">
            <a:extLst>
              <a:ext uri="{FF2B5EF4-FFF2-40B4-BE49-F238E27FC236}">
                <a16:creationId xmlns:a16="http://schemas.microsoft.com/office/drawing/2014/main" xmlns="" id="{3D7A74A5-4C32-00BC-91D6-126E97B5C8E8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03658" y="5729127"/>
            <a:ext cx="7704440" cy="195423"/>
          </a:xfrm>
          <a:noFill/>
        </p:spPr>
        <p:txBody>
          <a:bodyPr/>
          <a:lstStyle/>
          <a:p>
            <a:pPr marL="0" indent="0">
              <a:spcBef>
                <a:spcPts val="200"/>
              </a:spcBef>
              <a:buSzPct val="70000"/>
              <a:buNone/>
            </a:pPr>
            <a:r>
              <a:rPr lang="fr-FR" sz="800" b="0" dirty="0" smtClean="0"/>
              <a:t>ADC, conjugué anticorps-médicament ; TNBC, cancer du sein triple négatif, Trop-2, antigène 2 de la surface des cellules du trophoblaste.1.</a:t>
            </a:r>
            <a:endParaRPr lang="fr-FR" sz="800" b="0" dirty="0"/>
          </a:p>
        </p:txBody>
      </p:sp>
      <p:sp>
        <p:nvSpPr>
          <p:cNvPr id="11" name="Espace réservé du contenu 5">
            <a:extLst>
              <a:ext uri="{FF2B5EF4-FFF2-40B4-BE49-F238E27FC236}">
                <a16:creationId xmlns:a16="http://schemas.microsoft.com/office/drawing/2014/main" xmlns="" id="{3D7A74A5-4C32-00BC-91D6-126E97B5C8E8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6395203" y="1114425"/>
            <a:ext cx="2034422" cy="1213369"/>
          </a:xfr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txBody>
          <a:bodyPr anchor="ctr"/>
          <a:lstStyle/>
          <a:p>
            <a:pPr marL="0" indent="0">
              <a:spcBef>
                <a:spcPts val="200"/>
              </a:spcBef>
              <a:buSzPct val="70000"/>
              <a:buNone/>
            </a:pPr>
            <a:r>
              <a:rPr lang="fr-FR" sz="1050" dirty="0" smtClean="0"/>
              <a:t>Agent de liaison hydrolysable sensible au pH</a:t>
            </a:r>
          </a:p>
          <a:p>
            <a:pPr>
              <a:spcBef>
                <a:spcPts val="200"/>
              </a:spcBef>
              <a:buSzPct val="70000"/>
              <a:buFont typeface="Wingdings" panose="05000000000000000000" pitchFamily="2" charset="2"/>
              <a:buChar char="§"/>
            </a:pPr>
            <a:r>
              <a:rPr lang="fr-FR" sz="1050" b="0" dirty="0"/>
              <a:t>Permet la libération de </a:t>
            </a:r>
            <a:r>
              <a:rPr lang="fr-FR" sz="1050" b="0" dirty="0" smtClean="0"/>
              <a:t>SN-38 intra-tumoral  et microenvironnement tumoral « effet </a:t>
            </a:r>
            <a:r>
              <a:rPr lang="fr-FR" sz="1050" b="0" dirty="0" err="1" smtClean="0"/>
              <a:t>bystander</a:t>
            </a:r>
            <a:r>
              <a:rPr lang="fr-FR" sz="1050" b="0" dirty="0" smtClean="0"/>
              <a:t> »</a:t>
            </a:r>
          </a:p>
        </p:txBody>
      </p:sp>
      <p:pic>
        <p:nvPicPr>
          <p:cNvPr id="23" name="Image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34550" y="2147887"/>
            <a:ext cx="323850" cy="276225"/>
          </a:xfrm>
          <a:prstGeom prst="rect">
            <a:avLst/>
          </a:prstGeom>
        </p:spPr>
      </p:pic>
      <p:sp>
        <p:nvSpPr>
          <p:cNvPr id="13" name="Espace réservé du contenu 5">
            <a:extLst>
              <a:ext uri="{FF2B5EF4-FFF2-40B4-BE49-F238E27FC236}">
                <a16:creationId xmlns:a16="http://schemas.microsoft.com/office/drawing/2014/main" xmlns="" id="{3D7A74A5-4C32-00BC-91D6-126E97B5C8E8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9902748" y="3328539"/>
            <a:ext cx="2051127" cy="1738761"/>
          </a:xfr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txBody>
          <a:bodyPr anchor="ctr"/>
          <a:lstStyle/>
          <a:p>
            <a:pPr marL="0" indent="0">
              <a:spcBef>
                <a:spcPts val="200"/>
              </a:spcBef>
              <a:buSzPct val="70000"/>
              <a:buNone/>
            </a:pPr>
            <a:r>
              <a:rPr lang="fr-FR" sz="1050" dirty="0" smtClean="0"/>
              <a:t>Agent cytotoxique SN-38 (</a:t>
            </a:r>
            <a:r>
              <a:rPr lang="fr-FR" sz="1050" dirty="0" err="1" smtClean="0"/>
              <a:t>govitecan</a:t>
            </a:r>
            <a:r>
              <a:rPr lang="fr-FR" sz="1050" dirty="0" smtClean="0"/>
              <a:t>)</a:t>
            </a:r>
          </a:p>
          <a:p>
            <a:pPr>
              <a:spcBef>
                <a:spcPts val="200"/>
              </a:spcBef>
              <a:buSzPct val="70000"/>
              <a:buFont typeface="Arial" panose="020B0604020202020204" pitchFamily="34" charset="0"/>
              <a:buChar char="•"/>
            </a:pPr>
            <a:r>
              <a:rPr lang="fr-FR" sz="1050" b="0" dirty="0" smtClean="0"/>
              <a:t>Métabolite actif de l’</a:t>
            </a:r>
            <a:r>
              <a:rPr lang="fr-FR" sz="1050" b="0" dirty="0" err="1" smtClean="0"/>
              <a:t>irinotécan</a:t>
            </a:r>
            <a:r>
              <a:rPr lang="fr-FR" sz="1050" b="0" dirty="0" smtClean="0"/>
              <a:t> Inhibiteur </a:t>
            </a:r>
            <a:r>
              <a:rPr lang="fr-FR" sz="1050" b="0" dirty="0"/>
              <a:t>de la </a:t>
            </a:r>
            <a:r>
              <a:rPr lang="fr-FR" sz="1050" b="0" dirty="0" smtClean="0"/>
              <a:t>topo-isomérase I</a:t>
            </a:r>
          </a:p>
          <a:p>
            <a:pPr>
              <a:spcBef>
                <a:spcPts val="200"/>
              </a:spcBef>
              <a:buSzPct val="70000"/>
              <a:buFont typeface="Arial" panose="020B0604020202020204" pitchFamily="34" charset="0"/>
              <a:buChar char="•"/>
            </a:pPr>
            <a:r>
              <a:rPr lang="fr-FR" sz="1050" b="0" dirty="0"/>
              <a:t>Rapport médicament/ anticorps élevé (</a:t>
            </a:r>
            <a:r>
              <a:rPr lang="fr-FR" sz="1050" b="0" dirty="0" smtClean="0"/>
              <a:t>7,8:1)</a:t>
            </a:r>
            <a:r>
              <a:rPr lang="fr-FR" sz="1050" b="0" baseline="30000" dirty="0" smtClean="0"/>
              <a:t>6 </a:t>
            </a:r>
            <a:r>
              <a:rPr lang="fr-FR" sz="1050" b="0" dirty="0" smtClean="0"/>
              <a:t>dans tumeur et dans le microenvironnement tumoral </a:t>
            </a:r>
            <a:endParaRPr lang="fr-FR" sz="1050" b="0" dirty="0"/>
          </a:p>
        </p:txBody>
      </p:sp>
      <p:sp>
        <p:nvSpPr>
          <p:cNvPr id="12" name="Espace réservé du contenu 5">
            <a:extLst>
              <a:ext uri="{FF2B5EF4-FFF2-40B4-BE49-F238E27FC236}">
                <a16:creationId xmlns:a16="http://schemas.microsoft.com/office/drawing/2014/main" xmlns="" id="{3D7A74A5-4C32-00BC-91D6-126E97B5C8E8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001250" y="1323975"/>
            <a:ext cx="1933575" cy="1714499"/>
          </a:xfr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txBody>
          <a:bodyPr anchor="ctr"/>
          <a:lstStyle/>
          <a:p>
            <a:pPr marL="0" indent="0">
              <a:spcBef>
                <a:spcPts val="200"/>
              </a:spcBef>
              <a:buSzPct val="70000"/>
              <a:buNone/>
            </a:pPr>
            <a:r>
              <a:rPr lang="fr-FR" sz="1050" dirty="0"/>
              <a:t>Anticorps humanisé </a:t>
            </a:r>
            <a:r>
              <a:rPr lang="fr-FR" sz="1050" dirty="0" smtClean="0"/>
              <a:t>(</a:t>
            </a:r>
            <a:r>
              <a:rPr lang="fr-FR" sz="1050" dirty="0" err="1" smtClean="0"/>
              <a:t>sacituzumab</a:t>
            </a:r>
            <a:r>
              <a:rPr lang="fr-FR" sz="1050" dirty="0" smtClean="0"/>
              <a:t>) anti-Trop-2</a:t>
            </a:r>
          </a:p>
          <a:p>
            <a:pPr>
              <a:spcBef>
                <a:spcPts val="200"/>
              </a:spcBef>
              <a:buSzPct val="70000"/>
              <a:buFont typeface="Wingdings" panose="05000000000000000000" pitchFamily="2" charset="2"/>
              <a:buChar char="§"/>
            </a:pPr>
            <a:r>
              <a:rPr lang="fr-FR" sz="1050" b="0" dirty="0" smtClean="0"/>
              <a:t>Dirigé </a:t>
            </a:r>
            <a:r>
              <a:rPr lang="fr-FR" sz="1050" b="0" dirty="0"/>
              <a:t>contre Trop-2, un antigène </a:t>
            </a:r>
            <a:r>
              <a:rPr lang="fr-FR" sz="1050" b="0" dirty="0" smtClean="0"/>
              <a:t>épithélial  exprimé </a:t>
            </a:r>
            <a:r>
              <a:rPr lang="fr-FR" sz="1050" b="0" dirty="0"/>
              <a:t>dans de nombreux cancers </a:t>
            </a:r>
            <a:r>
              <a:rPr lang="fr-FR" sz="1050" b="0" dirty="0" smtClean="0"/>
              <a:t>solides(surexprimé dans environ 75% cancers du sein)</a:t>
            </a:r>
            <a:endParaRPr lang="fr-FR" sz="1050" b="0" baseline="30000" dirty="0"/>
          </a:p>
        </p:txBody>
      </p:sp>
      <p:sp>
        <p:nvSpPr>
          <p:cNvPr id="27" name="Espace réservé du contenu 9">
            <a:extLst>
              <a:ext uri="{FF2B5EF4-FFF2-40B4-BE49-F238E27FC236}">
                <a16:creationId xmlns:a16="http://schemas.microsoft.com/office/drawing/2014/main" xmlns="" id="{296A7E02-8C44-4F62-3369-2ECA43200D52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42530" y="6105251"/>
            <a:ext cx="6901320" cy="247196"/>
          </a:xfrm>
        </p:spPr>
        <p:txBody>
          <a:bodyPr/>
          <a:lstStyle/>
          <a:p>
            <a:r>
              <a:rPr lang="fr-FR" sz="800" dirty="0" err="1" smtClean="0"/>
              <a:t>Vidula</a:t>
            </a:r>
            <a:r>
              <a:rPr lang="fr-FR" sz="800" dirty="0" smtClean="0"/>
              <a:t> </a:t>
            </a:r>
            <a:r>
              <a:rPr lang="fr-FR" sz="800" dirty="0"/>
              <a:t>N et al. J Clin </a:t>
            </a:r>
            <a:r>
              <a:rPr lang="fr-FR" sz="800" dirty="0" err="1"/>
              <a:t>Oncol</a:t>
            </a:r>
            <a:r>
              <a:rPr lang="fr-FR" sz="800" dirty="0"/>
              <a:t> 2017:35:15(</a:t>
            </a:r>
            <a:r>
              <a:rPr lang="fr-FR" sz="800" dirty="0" err="1"/>
              <a:t>suppl</a:t>
            </a:r>
            <a:r>
              <a:rPr lang="fr-FR" sz="800" dirty="0"/>
              <a:t>) Abstract 1075. 2. </a:t>
            </a:r>
            <a:r>
              <a:rPr lang="fr-FR" sz="800" dirty="0" err="1"/>
              <a:t>Ambrogi</a:t>
            </a:r>
            <a:r>
              <a:rPr lang="fr-FR" sz="800" dirty="0"/>
              <a:t> et al. </a:t>
            </a:r>
            <a:r>
              <a:rPr lang="fr-FR" sz="800" dirty="0" err="1"/>
              <a:t>PLoS</a:t>
            </a:r>
            <a:r>
              <a:rPr lang="fr-FR" sz="800" dirty="0"/>
              <a:t> One. 2014;9(5):e06993. 3. Goldenberg DM et al. Expert </a:t>
            </a:r>
            <a:r>
              <a:rPr lang="fr-FR" sz="800" dirty="0" err="1"/>
              <a:t>Opin</a:t>
            </a:r>
            <a:r>
              <a:rPr lang="fr-FR" sz="800" dirty="0"/>
              <a:t> </a:t>
            </a:r>
            <a:r>
              <a:rPr lang="fr-FR" sz="800" dirty="0" err="1"/>
              <a:t>Biol</a:t>
            </a:r>
            <a:r>
              <a:rPr lang="fr-FR" sz="800" dirty="0"/>
              <a:t> </a:t>
            </a:r>
            <a:r>
              <a:rPr lang="fr-FR" sz="800" dirty="0" err="1"/>
              <a:t>Ther</a:t>
            </a:r>
            <a:r>
              <a:rPr lang="fr-FR" sz="800" dirty="0"/>
              <a:t>. 2020 </a:t>
            </a:r>
            <a:r>
              <a:rPr lang="fr-FR" sz="800" dirty="0" err="1"/>
              <a:t>Aug</a:t>
            </a:r>
            <a:r>
              <a:rPr lang="fr-FR" sz="800" dirty="0"/>
              <a:t> 20(8):871-885. 4. </a:t>
            </a:r>
            <a:r>
              <a:rPr lang="fr-FR" sz="800" dirty="0" err="1"/>
              <a:t>Nagayama</a:t>
            </a:r>
            <a:r>
              <a:rPr lang="fr-FR" sz="800" dirty="0"/>
              <a:t> A et al. </a:t>
            </a:r>
            <a:r>
              <a:rPr lang="fr-FR" sz="800" dirty="0" err="1"/>
              <a:t>Ther</a:t>
            </a:r>
            <a:r>
              <a:rPr lang="fr-FR" sz="800" dirty="0"/>
              <a:t> </a:t>
            </a:r>
            <a:r>
              <a:rPr lang="fr-FR" sz="800" dirty="0" err="1"/>
              <a:t>Adv</a:t>
            </a:r>
            <a:r>
              <a:rPr lang="fr-FR" sz="800" dirty="0"/>
              <a:t> Med </a:t>
            </a:r>
            <a:r>
              <a:rPr lang="fr-FR" sz="800" dirty="0" err="1"/>
              <a:t>Oncol</a:t>
            </a:r>
            <a:r>
              <a:rPr lang="fr-FR" sz="800" dirty="0"/>
              <a:t>. 2020:12:1758835020015980. 5. </a:t>
            </a:r>
            <a:r>
              <a:rPr lang="fr-FR" sz="800" dirty="0" err="1"/>
              <a:t>Cardillo</a:t>
            </a:r>
            <a:r>
              <a:rPr lang="fr-FR" sz="800" dirty="0"/>
              <a:t> TM et al. </a:t>
            </a:r>
            <a:r>
              <a:rPr lang="fr-FR" sz="800" dirty="0" err="1"/>
              <a:t>Bioconjugate</a:t>
            </a:r>
            <a:r>
              <a:rPr lang="fr-FR" sz="800" dirty="0"/>
              <a:t> </a:t>
            </a:r>
            <a:r>
              <a:rPr lang="fr-FR" sz="800" dirty="0" err="1"/>
              <a:t>Chem</a:t>
            </a:r>
            <a:r>
              <a:rPr lang="fr-FR" sz="800" dirty="0"/>
              <a:t>. 2015:20:919-931. 6. Goldenberg DM et al. </a:t>
            </a:r>
            <a:r>
              <a:rPr lang="fr-FR" sz="800" dirty="0" err="1"/>
              <a:t>Oncotarget</a:t>
            </a:r>
            <a:r>
              <a:rPr lang="fr-FR" sz="800" dirty="0"/>
              <a:t> 2015:6:22406-224512. 7. Communiqué de presse. https://www.fda.gov/drugs/drug-approvals-and-databases/fda-grants-accelerated-approval-sacituzumab-govitecan-hziy- </a:t>
            </a:r>
            <a:r>
              <a:rPr lang="fr-FR" sz="800" dirty="0" err="1"/>
              <a:t>metastatic</a:t>
            </a:r>
            <a:r>
              <a:rPr lang="fr-FR" sz="800" dirty="0"/>
              <a:t>-triple-</a:t>
            </a:r>
            <a:r>
              <a:rPr lang="fr-FR" sz="800" dirty="0" err="1"/>
              <a:t>negative</a:t>
            </a:r>
            <a:r>
              <a:rPr lang="fr-FR" sz="800" dirty="0"/>
              <a:t>-</a:t>
            </a:r>
            <a:r>
              <a:rPr lang="fr-FR" sz="800" dirty="0" err="1"/>
              <a:t>breast</a:t>
            </a:r>
            <a:r>
              <a:rPr lang="fr-FR" sz="800" dirty="0"/>
              <a:t>-cancer. Consulté le 20 août 2020.</a:t>
            </a:r>
          </a:p>
        </p:txBody>
      </p:sp>
      <p:sp>
        <p:nvSpPr>
          <p:cNvPr id="15" name="Rectangle 14">
            <a:hlinkClick r:id="rId5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5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0103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xmlns="" id="{296A7E02-8C44-4F62-3369-2ECA43200D52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42530" y="6276701"/>
            <a:ext cx="5415935" cy="247196"/>
          </a:xfrm>
        </p:spPr>
        <p:txBody>
          <a:bodyPr/>
          <a:lstStyle/>
          <a:p>
            <a:r>
              <a:rPr lang="fr-FR" dirty="0" err="1"/>
              <a:t>Bardia</a:t>
            </a:r>
            <a:r>
              <a:rPr lang="fr-FR" dirty="0"/>
              <a:t> A et al, N </a:t>
            </a:r>
            <a:r>
              <a:rPr lang="fr-FR" dirty="0" err="1"/>
              <a:t>Engl</a:t>
            </a:r>
            <a:r>
              <a:rPr lang="fr-FR" dirty="0"/>
              <a:t> J Med, 2019; </a:t>
            </a:r>
            <a:r>
              <a:rPr lang="fr-FR" dirty="0" err="1"/>
              <a:t>Bardia</a:t>
            </a:r>
            <a:r>
              <a:rPr lang="fr-FR" dirty="0"/>
              <a:t> A et al, Ann </a:t>
            </a:r>
            <a:r>
              <a:rPr lang="fr-FR" dirty="0" err="1"/>
              <a:t>Oncol</a:t>
            </a:r>
            <a:r>
              <a:rPr lang="fr-FR" dirty="0"/>
              <a:t>, 2021 </a:t>
            </a:r>
            <a:r>
              <a:rPr lang="fr-FR" dirty="0" err="1"/>
              <a:t>Seligson</a:t>
            </a:r>
            <a:r>
              <a:rPr lang="fr-FR" dirty="0"/>
              <a:t> JM Ann </a:t>
            </a:r>
            <a:r>
              <a:rPr lang="fr-FR" dirty="0" err="1"/>
              <a:t>Pharmacother</a:t>
            </a:r>
            <a:r>
              <a:rPr lang="fr-FR" dirty="0"/>
              <a:t>. 2021 </a:t>
            </a:r>
            <a:r>
              <a:rPr lang="fr-FR" dirty="0" err="1"/>
              <a:t>Jul</a:t>
            </a:r>
            <a:r>
              <a:rPr lang="fr-FR" dirty="0"/>
              <a:t> ;</a:t>
            </a:r>
          </a:p>
          <a:p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70BB5DD-AFBA-5BAA-3DCE-AAE0B484047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dirty="0"/>
              <a:t>Ciblage de TROP2 - </a:t>
            </a:r>
            <a:r>
              <a:rPr lang="fr-FR" dirty="0" err="1"/>
              <a:t>Sacituzumab</a:t>
            </a:r>
            <a:r>
              <a:rPr lang="fr-FR" dirty="0"/>
              <a:t> </a:t>
            </a:r>
            <a:r>
              <a:rPr lang="fr-FR" dirty="0" err="1"/>
              <a:t>Govitecan</a:t>
            </a:r>
            <a:endParaRPr lang="fr-FR" dirty="0"/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3D7A74A5-4C32-00BC-91D6-126E97B5C8E8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49375" y="866015"/>
            <a:ext cx="10731008" cy="1895867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/>
              <a:t>TROP2 : </a:t>
            </a:r>
            <a:r>
              <a:rPr lang="fr-FR" sz="1600" b="0" dirty="0"/>
              <a:t>glycoprotéine transmembranaire transducteur de signal calcique pouvant être fortement exprimée dans un certain nombre de tumeurs solides, y compris le cancer du sein.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 err="1"/>
              <a:t>Sacituzumab</a:t>
            </a:r>
            <a:r>
              <a:rPr lang="fr-FR" sz="1600" dirty="0"/>
              <a:t> </a:t>
            </a:r>
            <a:r>
              <a:rPr lang="fr-FR" sz="1600" dirty="0" err="1"/>
              <a:t>Govitecan</a:t>
            </a:r>
            <a:r>
              <a:rPr lang="fr-FR" sz="1600" dirty="0"/>
              <a:t> : </a:t>
            </a:r>
            <a:r>
              <a:rPr lang="fr-FR" sz="1600" b="0" dirty="0"/>
              <a:t>anticorps conjugué anti-TROP2 associé à un inhibiteur de la </a:t>
            </a:r>
            <a:r>
              <a:rPr lang="fr-FR" sz="1600" b="0" dirty="0" smtClean="0"/>
              <a:t>topo-isomérase I </a:t>
            </a:r>
            <a:r>
              <a:rPr lang="fr-FR" sz="1600" b="0" dirty="0"/>
              <a:t>; dont l’utilisation est approuvée dans le cancer du sein triple négatif non </a:t>
            </a:r>
            <a:r>
              <a:rPr lang="fr-FR" sz="1600" b="0" dirty="0" err="1"/>
              <a:t>résécable</a:t>
            </a:r>
            <a:r>
              <a:rPr lang="fr-FR" sz="1600" b="0" dirty="0"/>
              <a:t> ou métastatique, après au moins deux traitements systémiques dont au moins un pour une forme avancée de la maladie</a:t>
            </a:r>
            <a:endParaRPr lang="fr-FR" sz="1600" dirty="0"/>
          </a:p>
        </p:txBody>
      </p:sp>
      <p:grpSp>
        <p:nvGrpSpPr>
          <p:cNvPr id="2" name="Group 214">
            <a:extLst>
              <a:ext uri="{FF2B5EF4-FFF2-40B4-BE49-F238E27FC236}">
                <a16:creationId xmlns:a16="http://schemas.microsoft.com/office/drawing/2014/main" xmlns="" id="{7ED8ACF5-F8A3-E198-3DCB-36D8E5028D42}"/>
              </a:ext>
            </a:extLst>
          </p:cNvPr>
          <p:cNvGrpSpPr/>
          <p:nvPr/>
        </p:nvGrpSpPr>
        <p:grpSpPr>
          <a:xfrm>
            <a:off x="6956486" y="2806299"/>
            <a:ext cx="4446922" cy="2763081"/>
            <a:chOff x="6142165" y="2997162"/>
            <a:chExt cx="4446922" cy="2763081"/>
          </a:xfrm>
        </p:grpSpPr>
        <p:sp>
          <p:nvSpPr>
            <p:cNvPr id="3" name="Freeform: Shape 151">
              <a:extLst>
                <a:ext uri="{FF2B5EF4-FFF2-40B4-BE49-F238E27FC236}">
                  <a16:creationId xmlns:a16="http://schemas.microsoft.com/office/drawing/2014/main" xmlns="" id="{434E9D8E-ABD7-539C-7ED2-E3A27C8B38F7}"/>
                </a:ext>
              </a:extLst>
            </p:cNvPr>
            <p:cNvSpPr/>
            <p:nvPr/>
          </p:nvSpPr>
          <p:spPr bwMode="auto">
            <a:xfrm>
              <a:off x="6900093" y="3221979"/>
              <a:ext cx="2565479" cy="2003654"/>
            </a:xfrm>
            <a:custGeom>
              <a:avLst/>
              <a:gdLst>
                <a:gd name="connsiteX0" fmla="*/ 0 w 2565479"/>
                <a:gd name="connsiteY0" fmla="*/ 0 h 2003654"/>
                <a:gd name="connsiteX1" fmla="*/ 88860 w 2565479"/>
                <a:gd name="connsiteY1" fmla="*/ 0 h 2003654"/>
                <a:gd name="connsiteX2" fmla="*/ 88860 w 2565479"/>
                <a:gd name="connsiteY2" fmla="*/ 28665 h 2003654"/>
                <a:gd name="connsiteX3" fmla="*/ 111791 w 2565479"/>
                <a:gd name="connsiteY3" fmla="*/ 28665 h 2003654"/>
                <a:gd name="connsiteX4" fmla="*/ 111791 w 2565479"/>
                <a:gd name="connsiteY4" fmla="*/ 103193 h 2003654"/>
                <a:gd name="connsiteX5" fmla="*/ 126124 w 2565479"/>
                <a:gd name="connsiteY5" fmla="*/ 103193 h 2003654"/>
                <a:gd name="connsiteX6" fmla="*/ 126124 w 2565479"/>
                <a:gd name="connsiteY6" fmla="*/ 131857 h 2003654"/>
                <a:gd name="connsiteX7" fmla="*/ 160521 w 2565479"/>
                <a:gd name="connsiteY7" fmla="*/ 131857 h 2003654"/>
                <a:gd name="connsiteX8" fmla="*/ 160521 w 2565479"/>
                <a:gd name="connsiteY8" fmla="*/ 326776 h 2003654"/>
                <a:gd name="connsiteX9" fmla="*/ 180586 w 2565479"/>
                <a:gd name="connsiteY9" fmla="*/ 326776 h 2003654"/>
                <a:gd name="connsiteX10" fmla="*/ 180586 w 2565479"/>
                <a:gd name="connsiteY10" fmla="*/ 378373 h 2003654"/>
                <a:gd name="connsiteX11" fmla="*/ 252248 w 2565479"/>
                <a:gd name="connsiteY11" fmla="*/ 378373 h 2003654"/>
                <a:gd name="connsiteX12" fmla="*/ 252248 w 2565479"/>
                <a:gd name="connsiteY12" fmla="*/ 404171 h 2003654"/>
                <a:gd name="connsiteX13" fmla="*/ 252248 w 2565479"/>
                <a:gd name="connsiteY13" fmla="*/ 404171 h 2003654"/>
                <a:gd name="connsiteX14" fmla="*/ 272313 w 2565479"/>
                <a:gd name="connsiteY14" fmla="*/ 404171 h 2003654"/>
                <a:gd name="connsiteX15" fmla="*/ 272313 w 2565479"/>
                <a:gd name="connsiteY15" fmla="*/ 455767 h 2003654"/>
                <a:gd name="connsiteX16" fmla="*/ 292378 w 2565479"/>
                <a:gd name="connsiteY16" fmla="*/ 455767 h 2003654"/>
                <a:gd name="connsiteX17" fmla="*/ 292378 w 2565479"/>
                <a:gd name="connsiteY17" fmla="*/ 495897 h 2003654"/>
                <a:gd name="connsiteX18" fmla="*/ 364040 w 2565479"/>
                <a:gd name="connsiteY18" fmla="*/ 495897 h 2003654"/>
                <a:gd name="connsiteX19" fmla="*/ 364040 w 2565479"/>
                <a:gd name="connsiteY19" fmla="*/ 567559 h 2003654"/>
                <a:gd name="connsiteX20" fmla="*/ 384105 w 2565479"/>
                <a:gd name="connsiteY20" fmla="*/ 567559 h 2003654"/>
                <a:gd name="connsiteX21" fmla="*/ 384105 w 2565479"/>
                <a:gd name="connsiteY21" fmla="*/ 593357 h 2003654"/>
                <a:gd name="connsiteX22" fmla="*/ 458633 w 2565479"/>
                <a:gd name="connsiteY22" fmla="*/ 593357 h 2003654"/>
                <a:gd name="connsiteX23" fmla="*/ 458633 w 2565479"/>
                <a:gd name="connsiteY23" fmla="*/ 636354 h 2003654"/>
                <a:gd name="connsiteX24" fmla="*/ 481564 w 2565479"/>
                <a:gd name="connsiteY24" fmla="*/ 636354 h 2003654"/>
                <a:gd name="connsiteX25" fmla="*/ 481564 w 2565479"/>
                <a:gd name="connsiteY25" fmla="*/ 699416 h 2003654"/>
                <a:gd name="connsiteX26" fmla="*/ 495897 w 2565479"/>
                <a:gd name="connsiteY26" fmla="*/ 699416 h 2003654"/>
                <a:gd name="connsiteX27" fmla="*/ 495897 w 2565479"/>
                <a:gd name="connsiteY27" fmla="*/ 730947 h 2003654"/>
                <a:gd name="connsiteX28" fmla="*/ 510229 w 2565479"/>
                <a:gd name="connsiteY28" fmla="*/ 730947 h 2003654"/>
                <a:gd name="connsiteX29" fmla="*/ 510229 w 2565479"/>
                <a:gd name="connsiteY29" fmla="*/ 759612 h 2003654"/>
                <a:gd name="connsiteX30" fmla="*/ 530294 w 2565479"/>
                <a:gd name="connsiteY30" fmla="*/ 759612 h 2003654"/>
                <a:gd name="connsiteX31" fmla="*/ 530294 w 2565479"/>
                <a:gd name="connsiteY31" fmla="*/ 908667 h 2003654"/>
                <a:gd name="connsiteX32" fmla="*/ 593356 w 2565479"/>
                <a:gd name="connsiteY32" fmla="*/ 908667 h 2003654"/>
                <a:gd name="connsiteX33" fmla="*/ 593356 w 2565479"/>
                <a:gd name="connsiteY33" fmla="*/ 960264 h 2003654"/>
                <a:gd name="connsiteX34" fmla="*/ 633487 w 2565479"/>
                <a:gd name="connsiteY34" fmla="*/ 960264 h 2003654"/>
                <a:gd name="connsiteX35" fmla="*/ 633487 w 2565479"/>
                <a:gd name="connsiteY35" fmla="*/ 1000394 h 2003654"/>
                <a:gd name="connsiteX36" fmla="*/ 647819 w 2565479"/>
                <a:gd name="connsiteY36" fmla="*/ 1000394 h 2003654"/>
                <a:gd name="connsiteX37" fmla="*/ 647819 w 2565479"/>
                <a:gd name="connsiteY37" fmla="*/ 1029059 h 2003654"/>
                <a:gd name="connsiteX38" fmla="*/ 647819 w 2565479"/>
                <a:gd name="connsiteY38" fmla="*/ 1029059 h 2003654"/>
                <a:gd name="connsiteX39" fmla="*/ 667884 w 2565479"/>
                <a:gd name="connsiteY39" fmla="*/ 1029059 h 2003654"/>
                <a:gd name="connsiteX40" fmla="*/ 667884 w 2565479"/>
                <a:gd name="connsiteY40" fmla="*/ 1086388 h 2003654"/>
                <a:gd name="connsiteX41" fmla="*/ 708015 w 2565479"/>
                <a:gd name="connsiteY41" fmla="*/ 1086388 h 2003654"/>
                <a:gd name="connsiteX42" fmla="*/ 708015 w 2565479"/>
                <a:gd name="connsiteY42" fmla="*/ 1137984 h 2003654"/>
                <a:gd name="connsiteX43" fmla="*/ 751011 w 2565479"/>
                <a:gd name="connsiteY43" fmla="*/ 1137984 h 2003654"/>
                <a:gd name="connsiteX44" fmla="*/ 751011 w 2565479"/>
                <a:gd name="connsiteY44" fmla="*/ 1186714 h 2003654"/>
                <a:gd name="connsiteX45" fmla="*/ 776810 w 2565479"/>
                <a:gd name="connsiteY45" fmla="*/ 1186714 h 2003654"/>
                <a:gd name="connsiteX46" fmla="*/ 776810 w 2565479"/>
                <a:gd name="connsiteY46" fmla="*/ 1215378 h 2003654"/>
                <a:gd name="connsiteX47" fmla="*/ 851337 w 2565479"/>
                <a:gd name="connsiteY47" fmla="*/ 1215378 h 2003654"/>
                <a:gd name="connsiteX48" fmla="*/ 851337 w 2565479"/>
                <a:gd name="connsiteY48" fmla="*/ 1252642 h 2003654"/>
                <a:gd name="connsiteX49" fmla="*/ 897201 w 2565479"/>
                <a:gd name="connsiteY49" fmla="*/ 1252642 h 2003654"/>
                <a:gd name="connsiteX50" fmla="*/ 897201 w 2565479"/>
                <a:gd name="connsiteY50" fmla="*/ 1284173 h 2003654"/>
                <a:gd name="connsiteX51" fmla="*/ 934465 w 2565479"/>
                <a:gd name="connsiteY51" fmla="*/ 1284173 h 2003654"/>
                <a:gd name="connsiteX52" fmla="*/ 934465 w 2565479"/>
                <a:gd name="connsiteY52" fmla="*/ 1309971 h 2003654"/>
                <a:gd name="connsiteX53" fmla="*/ 1008993 w 2565479"/>
                <a:gd name="connsiteY53" fmla="*/ 1309971 h 2003654"/>
                <a:gd name="connsiteX54" fmla="*/ 1008993 w 2565479"/>
                <a:gd name="connsiteY54" fmla="*/ 1327170 h 2003654"/>
                <a:gd name="connsiteX55" fmla="*/ 1086387 w 2565479"/>
                <a:gd name="connsiteY55" fmla="*/ 1327170 h 2003654"/>
                <a:gd name="connsiteX56" fmla="*/ 1086387 w 2565479"/>
                <a:gd name="connsiteY56" fmla="*/ 1347235 h 2003654"/>
                <a:gd name="connsiteX57" fmla="*/ 1163781 w 2565479"/>
                <a:gd name="connsiteY57" fmla="*/ 1347235 h 2003654"/>
                <a:gd name="connsiteX58" fmla="*/ 1163781 w 2565479"/>
                <a:gd name="connsiteY58" fmla="*/ 1361568 h 2003654"/>
                <a:gd name="connsiteX59" fmla="*/ 2565479 w 2565479"/>
                <a:gd name="connsiteY59" fmla="*/ 1361568 h 2003654"/>
                <a:gd name="connsiteX60" fmla="*/ 2565479 w 2565479"/>
                <a:gd name="connsiteY60" fmla="*/ 2003654 h 2003654"/>
                <a:gd name="connsiteX61" fmla="*/ 1671144 w 2565479"/>
                <a:gd name="connsiteY61" fmla="*/ 2003654 h 2003654"/>
                <a:gd name="connsiteX62" fmla="*/ 1613815 w 2565479"/>
                <a:gd name="connsiteY62" fmla="*/ 1989322 h 2003654"/>
                <a:gd name="connsiteX63" fmla="*/ 1347235 w 2565479"/>
                <a:gd name="connsiteY63" fmla="*/ 1977856 h 2003654"/>
                <a:gd name="connsiteX64" fmla="*/ 1347235 w 2565479"/>
                <a:gd name="connsiteY64" fmla="*/ 1969257 h 2003654"/>
                <a:gd name="connsiteX65" fmla="*/ 1289905 w 2565479"/>
                <a:gd name="connsiteY65" fmla="*/ 1969257 h 2003654"/>
                <a:gd name="connsiteX66" fmla="*/ 1289905 w 2565479"/>
                <a:gd name="connsiteY66" fmla="*/ 1957791 h 2003654"/>
                <a:gd name="connsiteX67" fmla="*/ 1195312 w 2565479"/>
                <a:gd name="connsiteY67" fmla="*/ 1957791 h 2003654"/>
                <a:gd name="connsiteX68" fmla="*/ 1195312 w 2565479"/>
                <a:gd name="connsiteY68" fmla="*/ 1934859 h 2003654"/>
                <a:gd name="connsiteX69" fmla="*/ 1155182 w 2565479"/>
                <a:gd name="connsiteY69" fmla="*/ 1934859 h 2003654"/>
                <a:gd name="connsiteX70" fmla="*/ 1155182 w 2565479"/>
                <a:gd name="connsiteY70" fmla="*/ 1906195 h 2003654"/>
                <a:gd name="connsiteX71" fmla="*/ 1092120 w 2565479"/>
                <a:gd name="connsiteY71" fmla="*/ 1906195 h 2003654"/>
                <a:gd name="connsiteX72" fmla="*/ 1092120 w 2565479"/>
                <a:gd name="connsiteY72" fmla="*/ 1891862 h 2003654"/>
                <a:gd name="connsiteX73" fmla="*/ 1049123 w 2565479"/>
                <a:gd name="connsiteY73" fmla="*/ 1891862 h 2003654"/>
                <a:gd name="connsiteX74" fmla="*/ 1049123 w 2565479"/>
                <a:gd name="connsiteY74" fmla="*/ 1880397 h 2003654"/>
                <a:gd name="connsiteX75" fmla="*/ 1000393 w 2565479"/>
                <a:gd name="connsiteY75" fmla="*/ 1880397 h 2003654"/>
                <a:gd name="connsiteX76" fmla="*/ 1000393 w 2565479"/>
                <a:gd name="connsiteY76" fmla="*/ 1860331 h 2003654"/>
                <a:gd name="connsiteX77" fmla="*/ 963129 w 2565479"/>
                <a:gd name="connsiteY77" fmla="*/ 1860331 h 2003654"/>
                <a:gd name="connsiteX78" fmla="*/ 963129 w 2565479"/>
                <a:gd name="connsiteY78" fmla="*/ 1848866 h 2003654"/>
                <a:gd name="connsiteX79" fmla="*/ 963129 w 2565479"/>
                <a:gd name="connsiteY79" fmla="*/ 1848866 h 2003654"/>
                <a:gd name="connsiteX80" fmla="*/ 922999 w 2565479"/>
                <a:gd name="connsiteY80" fmla="*/ 1848866 h 2003654"/>
                <a:gd name="connsiteX81" fmla="*/ 922999 w 2565479"/>
                <a:gd name="connsiteY81" fmla="*/ 1808735 h 2003654"/>
                <a:gd name="connsiteX82" fmla="*/ 894334 w 2565479"/>
                <a:gd name="connsiteY82" fmla="*/ 1808735 h 2003654"/>
                <a:gd name="connsiteX83" fmla="*/ 894334 w 2565479"/>
                <a:gd name="connsiteY83" fmla="*/ 1791536 h 2003654"/>
                <a:gd name="connsiteX84" fmla="*/ 871403 w 2565479"/>
                <a:gd name="connsiteY84" fmla="*/ 1791536 h 2003654"/>
                <a:gd name="connsiteX85" fmla="*/ 871403 w 2565479"/>
                <a:gd name="connsiteY85" fmla="*/ 1757139 h 2003654"/>
                <a:gd name="connsiteX86" fmla="*/ 802608 w 2565479"/>
                <a:gd name="connsiteY86" fmla="*/ 1757139 h 2003654"/>
                <a:gd name="connsiteX87" fmla="*/ 802608 w 2565479"/>
                <a:gd name="connsiteY87" fmla="*/ 1742807 h 2003654"/>
                <a:gd name="connsiteX88" fmla="*/ 776810 w 2565479"/>
                <a:gd name="connsiteY88" fmla="*/ 1742807 h 2003654"/>
                <a:gd name="connsiteX89" fmla="*/ 776810 w 2565479"/>
                <a:gd name="connsiteY89" fmla="*/ 1696943 h 2003654"/>
                <a:gd name="connsiteX90" fmla="*/ 748145 w 2565479"/>
                <a:gd name="connsiteY90" fmla="*/ 1696943 h 2003654"/>
                <a:gd name="connsiteX91" fmla="*/ 748145 w 2565479"/>
                <a:gd name="connsiteY91" fmla="*/ 1676878 h 2003654"/>
                <a:gd name="connsiteX92" fmla="*/ 739546 w 2565479"/>
                <a:gd name="connsiteY92" fmla="*/ 1676878 h 2003654"/>
                <a:gd name="connsiteX93" fmla="*/ 739546 w 2565479"/>
                <a:gd name="connsiteY93" fmla="*/ 1636748 h 2003654"/>
                <a:gd name="connsiteX94" fmla="*/ 687949 w 2565479"/>
                <a:gd name="connsiteY94" fmla="*/ 1636748 h 2003654"/>
                <a:gd name="connsiteX95" fmla="*/ 687949 w 2565479"/>
                <a:gd name="connsiteY95" fmla="*/ 1573686 h 2003654"/>
                <a:gd name="connsiteX96" fmla="*/ 667884 w 2565479"/>
                <a:gd name="connsiteY96" fmla="*/ 1573686 h 2003654"/>
                <a:gd name="connsiteX97" fmla="*/ 667884 w 2565479"/>
                <a:gd name="connsiteY97" fmla="*/ 1516356 h 2003654"/>
                <a:gd name="connsiteX98" fmla="*/ 647819 w 2565479"/>
                <a:gd name="connsiteY98" fmla="*/ 1516356 h 2003654"/>
                <a:gd name="connsiteX99" fmla="*/ 647819 w 2565479"/>
                <a:gd name="connsiteY99" fmla="*/ 1499158 h 2003654"/>
                <a:gd name="connsiteX100" fmla="*/ 647819 w 2565479"/>
                <a:gd name="connsiteY100" fmla="*/ 1499158 h 2003654"/>
                <a:gd name="connsiteX101" fmla="*/ 647819 w 2565479"/>
                <a:gd name="connsiteY101" fmla="*/ 1479092 h 2003654"/>
                <a:gd name="connsiteX102" fmla="*/ 607689 w 2565479"/>
                <a:gd name="connsiteY102" fmla="*/ 1479092 h 2003654"/>
                <a:gd name="connsiteX103" fmla="*/ 607689 w 2565479"/>
                <a:gd name="connsiteY103" fmla="*/ 1447561 h 2003654"/>
                <a:gd name="connsiteX104" fmla="*/ 579024 w 2565479"/>
                <a:gd name="connsiteY104" fmla="*/ 1447561 h 2003654"/>
                <a:gd name="connsiteX105" fmla="*/ 579024 w 2565479"/>
                <a:gd name="connsiteY105" fmla="*/ 1436096 h 2003654"/>
                <a:gd name="connsiteX106" fmla="*/ 538894 w 2565479"/>
                <a:gd name="connsiteY106" fmla="*/ 1436096 h 2003654"/>
                <a:gd name="connsiteX107" fmla="*/ 538894 w 2565479"/>
                <a:gd name="connsiteY107" fmla="*/ 1312838 h 2003654"/>
                <a:gd name="connsiteX108" fmla="*/ 524561 w 2565479"/>
                <a:gd name="connsiteY108" fmla="*/ 1312838 h 2003654"/>
                <a:gd name="connsiteX109" fmla="*/ 524561 w 2565479"/>
                <a:gd name="connsiteY109" fmla="*/ 1287040 h 2003654"/>
                <a:gd name="connsiteX110" fmla="*/ 507363 w 2565479"/>
                <a:gd name="connsiteY110" fmla="*/ 1287040 h 2003654"/>
                <a:gd name="connsiteX111" fmla="*/ 507363 w 2565479"/>
                <a:gd name="connsiteY111" fmla="*/ 1246909 h 2003654"/>
                <a:gd name="connsiteX112" fmla="*/ 481564 w 2565479"/>
                <a:gd name="connsiteY112" fmla="*/ 1246909 h 2003654"/>
                <a:gd name="connsiteX113" fmla="*/ 481564 w 2565479"/>
                <a:gd name="connsiteY113" fmla="*/ 1163782 h 2003654"/>
                <a:gd name="connsiteX114" fmla="*/ 470099 w 2565479"/>
                <a:gd name="connsiteY114" fmla="*/ 1163782 h 2003654"/>
                <a:gd name="connsiteX115" fmla="*/ 470099 w 2565479"/>
                <a:gd name="connsiteY115" fmla="*/ 1132251 h 2003654"/>
                <a:gd name="connsiteX116" fmla="*/ 418502 w 2565479"/>
                <a:gd name="connsiteY116" fmla="*/ 1132251 h 2003654"/>
                <a:gd name="connsiteX117" fmla="*/ 418502 w 2565479"/>
                <a:gd name="connsiteY117" fmla="*/ 1115052 h 2003654"/>
                <a:gd name="connsiteX118" fmla="*/ 389838 w 2565479"/>
                <a:gd name="connsiteY118" fmla="*/ 1115052 h 2003654"/>
                <a:gd name="connsiteX119" fmla="*/ 389838 w 2565479"/>
                <a:gd name="connsiteY119" fmla="*/ 1074922 h 2003654"/>
                <a:gd name="connsiteX120" fmla="*/ 369773 w 2565479"/>
                <a:gd name="connsiteY120" fmla="*/ 1074922 h 2003654"/>
                <a:gd name="connsiteX121" fmla="*/ 369773 w 2565479"/>
                <a:gd name="connsiteY121" fmla="*/ 1031925 h 2003654"/>
                <a:gd name="connsiteX122" fmla="*/ 349707 w 2565479"/>
                <a:gd name="connsiteY122" fmla="*/ 1031925 h 2003654"/>
                <a:gd name="connsiteX123" fmla="*/ 349707 w 2565479"/>
                <a:gd name="connsiteY123" fmla="*/ 1020459 h 2003654"/>
                <a:gd name="connsiteX124" fmla="*/ 312443 w 2565479"/>
                <a:gd name="connsiteY124" fmla="*/ 1020459 h 2003654"/>
                <a:gd name="connsiteX125" fmla="*/ 312443 w 2565479"/>
                <a:gd name="connsiteY125" fmla="*/ 1006127 h 2003654"/>
                <a:gd name="connsiteX126" fmla="*/ 286645 w 2565479"/>
                <a:gd name="connsiteY126" fmla="*/ 1006127 h 2003654"/>
                <a:gd name="connsiteX127" fmla="*/ 286645 w 2565479"/>
                <a:gd name="connsiteY127" fmla="*/ 940198 h 2003654"/>
                <a:gd name="connsiteX128" fmla="*/ 269447 w 2565479"/>
                <a:gd name="connsiteY128" fmla="*/ 940198 h 2003654"/>
                <a:gd name="connsiteX129" fmla="*/ 269447 w 2565479"/>
                <a:gd name="connsiteY129" fmla="*/ 920133 h 2003654"/>
                <a:gd name="connsiteX130" fmla="*/ 269447 w 2565479"/>
                <a:gd name="connsiteY130" fmla="*/ 905801 h 2003654"/>
                <a:gd name="connsiteX131" fmla="*/ 200652 w 2565479"/>
                <a:gd name="connsiteY131" fmla="*/ 905801 h 2003654"/>
                <a:gd name="connsiteX132" fmla="*/ 200652 w 2565479"/>
                <a:gd name="connsiteY132" fmla="*/ 865671 h 2003654"/>
                <a:gd name="connsiteX133" fmla="*/ 180586 w 2565479"/>
                <a:gd name="connsiteY133" fmla="*/ 865671 h 2003654"/>
                <a:gd name="connsiteX134" fmla="*/ 180586 w 2565479"/>
                <a:gd name="connsiteY134" fmla="*/ 773944 h 2003654"/>
                <a:gd name="connsiteX135" fmla="*/ 166254 w 2565479"/>
                <a:gd name="connsiteY135" fmla="*/ 773944 h 2003654"/>
                <a:gd name="connsiteX136" fmla="*/ 166254 w 2565479"/>
                <a:gd name="connsiteY136" fmla="*/ 705149 h 2003654"/>
                <a:gd name="connsiteX137" fmla="*/ 137589 w 2565479"/>
                <a:gd name="connsiteY137" fmla="*/ 705149 h 2003654"/>
                <a:gd name="connsiteX138" fmla="*/ 137589 w 2565479"/>
                <a:gd name="connsiteY138" fmla="*/ 679351 h 2003654"/>
                <a:gd name="connsiteX139" fmla="*/ 2866 w 2565479"/>
                <a:gd name="connsiteY139" fmla="*/ 679351 h 2003654"/>
                <a:gd name="connsiteX140" fmla="*/ 0 w 2565479"/>
                <a:gd name="connsiteY140" fmla="*/ 0 h 200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2565479" h="2003654">
                  <a:moveTo>
                    <a:pt x="0" y="0"/>
                  </a:moveTo>
                  <a:lnTo>
                    <a:pt x="88860" y="0"/>
                  </a:lnTo>
                  <a:lnTo>
                    <a:pt x="88860" y="28665"/>
                  </a:lnTo>
                  <a:lnTo>
                    <a:pt x="111791" y="28665"/>
                  </a:lnTo>
                  <a:lnTo>
                    <a:pt x="111791" y="103193"/>
                  </a:lnTo>
                  <a:lnTo>
                    <a:pt x="126124" y="103193"/>
                  </a:lnTo>
                  <a:lnTo>
                    <a:pt x="126124" y="131857"/>
                  </a:lnTo>
                  <a:lnTo>
                    <a:pt x="160521" y="131857"/>
                  </a:lnTo>
                  <a:lnTo>
                    <a:pt x="160521" y="326776"/>
                  </a:lnTo>
                  <a:lnTo>
                    <a:pt x="180586" y="326776"/>
                  </a:lnTo>
                  <a:lnTo>
                    <a:pt x="180586" y="378373"/>
                  </a:lnTo>
                  <a:lnTo>
                    <a:pt x="252248" y="378373"/>
                  </a:lnTo>
                  <a:lnTo>
                    <a:pt x="252248" y="404171"/>
                  </a:lnTo>
                  <a:lnTo>
                    <a:pt x="252248" y="404171"/>
                  </a:lnTo>
                  <a:lnTo>
                    <a:pt x="272313" y="404171"/>
                  </a:lnTo>
                  <a:lnTo>
                    <a:pt x="272313" y="455767"/>
                  </a:lnTo>
                  <a:lnTo>
                    <a:pt x="292378" y="455767"/>
                  </a:lnTo>
                  <a:lnTo>
                    <a:pt x="292378" y="495897"/>
                  </a:lnTo>
                  <a:lnTo>
                    <a:pt x="364040" y="495897"/>
                  </a:lnTo>
                  <a:lnTo>
                    <a:pt x="364040" y="567559"/>
                  </a:lnTo>
                  <a:lnTo>
                    <a:pt x="384105" y="567559"/>
                  </a:lnTo>
                  <a:lnTo>
                    <a:pt x="384105" y="593357"/>
                  </a:lnTo>
                  <a:lnTo>
                    <a:pt x="458633" y="593357"/>
                  </a:lnTo>
                  <a:lnTo>
                    <a:pt x="458633" y="636354"/>
                  </a:lnTo>
                  <a:lnTo>
                    <a:pt x="481564" y="636354"/>
                  </a:lnTo>
                  <a:lnTo>
                    <a:pt x="481564" y="699416"/>
                  </a:lnTo>
                  <a:lnTo>
                    <a:pt x="495897" y="699416"/>
                  </a:lnTo>
                  <a:lnTo>
                    <a:pt x="495897" y="730947"/>
                  </a:lnTo>
                  <a:lnTo>
                    <a:pt x="510229" y="730947"/>
                  </a:lnTo>
                  <a:lnTo>
                    <a:pt x="510229" y="759612"/>
                  </a:lnTo>
                  <a:lnTo>
                    <a:pt x="530294" y="759612"/>
                  </a:lnTo>
                  <a:lnTo>
                    <a:pt x="530294" y="908667"/>
                  </a:lnTo>
                  <a:lnTo>
                    <a:pt x="593356" y="908667"/>
                  </a:lnTo>
                  <a:lnTo>
                    <a:pt x="593356" y="960264"/>
                  </a:lnTo>
                  <a:lnTo>
                    <a:pt x="633487" y="960264"/>
                  </a:lnTo>
                  <a:lnTo>
                    <a:pt x="633487" y="1000394"/>
                  </a:lnTo>
                  <a:lnTo>
                    <a:pt x="647819" y="1000394"/>
                  </a:lnTo>
                  <a:lnTo>
                    <a:pt x="647819" y="1029059"/>
                  </a:lnTo>
                  <a:lnTo>
                    <a:pt x="647819" y="1029059"/>
                  </a:lnTo>
                  <a:lnTo>
                    <a:pt x="667884" y="1029059"/>
                  </a:lnTo>
                  <a:lnTo>
                    <a:pt x="667884" y="1086388"/>
                  </a:lnTo>
                  <a:lnTo>
                    <a:pt x="708015" y="1086388"/>
                  </a:lnTo>
                  <a:lnTo>
                    <a:pt x="708015" y="1137984"/>
                  </a:lnTo>
                  <a:lnTo>
                    <a:pt x="751011" y="1137984"/>
                  </a:lnTo>
                  <a:lnTo>
                    <a:pt x="751011" y="1186714"/>
                  </a:lnTo>
                  <a:lnTo>
                    <a:pt x="776810" y="1186714"/>
                  </a:lnTo>
                  <a:lnTo>
                    <a:pt x="776810" y="1215378"/>
                  </a:lnTo>
                  <a:lnTo>
                    <a:pt x="851337" y="1215378"/>
                  </a:lnTo>
                  <a:lnTo>
                    <a:pt x="851337" y="1252642"/>
                  </a:lnTo>
                  <a:lnTo>
                    <a:pt x="897201" y="1252642"/>
                  </a:lnTo>
                  <a:lnTo>
                    <a:pt x="897201" y="1284173"/>
                  </a:lnTo>
                  <a:lnTo>
                    <a:pt x="934465" y="1284173"/>
                  </a:lnTo>
                  <a:lnTo>
                    <a:pt x="934465" y="1309971"/>
                  </a:lnTo>
                  <a:lnTo>
                    <a:pt x="1008993" y="1309971"/>
                  </a:lnTo>
                  <a:lnTo>
                    <a:pt x="1008993" y="1327170"/>
                  </a:lnTo>
                  <a:lnTo>
                    <a:pt x="1086387" y="1327170"/>
                  </a:lnTo>
                  <a:lnTo>
                    <a:pt x="1086387" y="1347235"/>
                  </a:lnTo>
                  <a:lnTo>
                    <a:pt x="1163781" y="1347235"/>
                  </a:lnTo>
                  <a:lnTo>
                    <a:pt x="1163781" y="1361568"/>
                  </a:lnTo>
                  <a:lnTo>
                    <a:pt x="2565479" y="1361568"/>
                  </a:lnTo>
                  <a:lnTo>
                    <a:pt x="2565479" y="2003654"/>
                  </a:lnTo>
                  <a:lnTo>
                    <a:pt x="1671144" y="2003654"/>
                  </a:lnTo>
                  <a:lnTo>
                    <a:pt x="1613815" y="1989322"/>
                  </a:lnTo>
                  <a:lnTo>
                    <a:pt x="1347235" y="1977856"/>
                  </a:lnTo>
                  <a:lnTo>
                    <a:pt x="1347235" y="1969257"/>
                  </a:lnTo>
                  <a:lnTo>
                    <a:pt x="1289905" y="1969257"/>
                  </a:lnTo>
                  <a:lnTo>
                    <a:pt x="1289905" y="1957791"/>
                  </a:lnTo>
                  <a:lnTo>
                    <a:pt x="1195312" y="1957791"/>
                  </a:lnTo>
                  <a:lnTo>
                    <a:pt x="1195312" y="1934859"/>
                  </a:lnTo>
                  <a:lnTo>
                    <a:pt x="1155182" y="1934859"/>
                  </a:lnTo>
                  <a:lnTo>
                    <a:pt x="1155182" y="1906195"/>
                  </a:lnTo>
                  <a:lnTo>
                    <a:pt x="1092120" y="1906195"/>
                  </a:lnTo>
                  <a:lnTo>
                    <a:pt x="1092120" y="1891862"/>
                  </a:lnTo>
                  <a:lnTo>
                    <a:pt x="1049123" y="1891862"/>
                  </a:lnTo>
                  <a:lnTo>
                    <a:pt x="1049123" y="1880397"/>
                  </a:lnTo>
                  <a:lnTo>
                    <a:pt x="1000393" y="1880397"/>
                  </a:lnTo>
                  <a:lnTo>
                    <a:pt x="1000393" y="1860331"/>
                  </a:lnTo>
                  <a:lnTo>
                    <a:pt x="963129" y="1860331"/>
                  </a:lnTo>
                  <a:lnTo>
                    <a:pt x="963129" y="1848866"/>
                  </a:lnTo>
                  <a:lnTo>
                    <a:pt x="963129" y="1848866"/>
                  </a:lnTo>
                  <a:lnTo>
                    <a:pt x="922999" y="1848866"/>
                  </a:lnTo>
                  <a:lnTo>
                    <a:pt x="922999" y="1808735"/>
                  </a:lnTo>
                  <a:lnTo>
                    <a:pt x="894334" y="1808735"/>
                  </a:lnTo>
                  <a:lnTo>
                    <a:pt x="894334" y="1791536"/>
                  </a:lnTo>
                  <a:lnTo>
                    <a:pt x="871403" y="1791536"/>
                  </a:lnTo>
                  <a:lnTo>
                    <a:pt x="871403" y="1757139"/>
                  </a:lnTo>
                  <a:lnTo>
                    <a:pt x="802608" y="1757139"/>
                  </a:lnTo>
                  <a:lnTo>
                    <a:pt x="802608" y="1742807"/>
                  </a:lnTo>
                  <a:lnTo>
                    <a:pt x="776810" y="1742807"/>
                  </a:lnTo>
                  <a:lnTo>
                    <a:pt x="776810" y="1696943"/>
                  </a:lnTo>
                  <a:lnTo>
                    <a:pt x="748145" y="1696943"/>
                  </a:lnTo>
                  <a:lnTo>
                    <a:pt x="748145" y="1676878"/>
                  </a:lnTo>
                  <a:lnTo>
                    <a:pt x="739546" y="1676878"/>
                  </a:lnTo>
                  <a:lnTo>
                    <a:pt x="739546" y="1636748"/>
                  </a:lnTo>
                  <a:lnTo>
                    <a:pt x="687949" y="1636748"/>
                  </a:lnTo>
                  <a:lnTo>
                    <a:pt x="687949" y="1573686"/>
                  </a:lnTo>
                  <a:lnTo>
                    <a:pt x="667884" y="1573686"/>
                  </a:lnTo>
                  <a:lnTo>
                    <a:pt x="667884" y="1516356"/>
                  </a:lnTo>
                  <a:lnTo>
                    <a:pt x="647819" y="1516356"/>
                  </a:lnTo>
                  <a:lnTo>
                    <a:pt x="647819" y="1499158"/>
                  </a:lnTo>
                  <a:lnTo>
                    <a:pt x="647819" y="1499158"/>
                  </a:lnTo>
                  <a:lnTo>
                    <a:pt x="647819" y="1479092"/>
                  </a:lnTo>
                  <a:lnTo>
                    <a:pt x="607689" y="1479092"/>
                  </a:lnTo>
                  <a:lnTo>
                    <a:pt x="607689" y="1447561"/>
                  </a:lnTo>
                  <a:lnTo>
                    <a:pt x="579024" y="1447561"/>
                  </a:lnTo>
                  <a:lnTo>
                    <a:pt x="579024" y="1436096"/>
                  </a:lnTo>
                  <a:lnTo>
                    <a:pt x="538894" y="1436096"/>
                  </a:lnTo>
                  <a:lnTo>
                    <a:pt x="538894" y="1312838"/>
                  </a:lnTo>
                  <a:lnTo>
                    <a:pt x="524561" y="1312838"/>
                  </a:lnTo>
                  <a:lnTo>
                    <a:pt x="524561" y="1287040"/>
                  </a:lnTo>
                  <a:lnTo>
                    <a:pt x="507363" y="1287040"/>
                  </a:lnTo>
                  <a:lnTo>
                    <a:pt x="507363" y="1246909"/>
                  </a:lnTo>
                  <a:lnTo>
                    <a:pt x="481564" y="1246909"/>
                  </a:lnTo>
                  <a:lnTo>
                    <a:pt x="481564" y="1163782"/>
                  </a:lnTo>
                  <a:lnTo>
                    <a:pt x="470099" y="1163782"/>
                  </a:lnTo>
                  <a:lnTo>
                    <a:pt x="470099" y="1132251"/>
                  </a:lnTo>
                  <a:lnTo>
                    <a:pt x="418502" y="1132251"/>
                  </a:lnTo>
                  <a:lnTo>
                    <a:pt x="418502" y="1115052"/>
                  </a:lnTo>
                  <a:lnTo>
                    <a:pt x="389838" y="1115052"/>
                  </a:lnTo>
                  <a:lnTo>
                    <a:pt x="389838" y="1074922"/>
                  </a:lnTo>
                  <a:lnTo>
                    <a:pt x="369773" y="1074922"/>
                  </a:lnTo>
                  <a:lnTo>
                    <a:pt x="369773" y="1031925"/>
                  </a:lnTo>
                  <a:lnTo>
                    <a:pt x="349707" y="1031925"/>
                  </a:lnTo>
                  <a:lnTo>
                    <a:pt x="349707" y="1020459"/>
                  </a:lnTo>
                  <a:lnTo>
                    <a:pt x="312443" y="1020459"/>
                  </a:lnTo>
                  <a:lnTo>
                    <a:pt x="312443" y="1006127"/>
                  </a:lnTo>
                  <a:lnTo>
                    <a:pt x="286645" y="1006127"/>
                  </a:lnTo>
                  <a:lnTo>
                    <a:pt x="286645" y="940198"/>
                  </a:lnTo>
                  <a:lnTo>
                    <a:pt x="269447" y="940198"/>
                  </a:lnTo>
                  <a:lnTo>
                    <a:pt x="269447" y="920133"/>
                  </a:lnTo>
                  <a:lnTo>
                    <a:pt x="269447" y="905801"/>
                  </a:lnTo>
                  <a:lnTo>
                    <a:pt x="200652" y="905801"/>
                  </a:lnTo>
                  <a:lnTo>
                    <a:pt x="200652" y="865671"/>
                  </a:lnTo>
                  <a:lnTo>
                    <a:pt x="180586" y="865671"/>
                  </a:lnTo>
                  <a:lnTo>
                    <a:pt x="180586" y="773944"/>
                  </a:lnTo>
                  <a:lnTo>
                    <a:pt x="166254" y="773944"/>
                  </a:lnTo>
                  <a:lnTo>
                    <a:pt x="166254" y="705149"/>
                  </a:lnTo>
                  <a:lnTo>
                    <a:pt x="137589" y="705149"/>
                  </a:lnTo>
                  <a:lnTo>
                    <a:pt x="137589" y="679351"/>
                  </a:lnTo>
                  <a:lnTo>
                    <a:pt x="2866" y="679351"/>
                  </a:lnTo>
                  <a:cubicBezTo>
                    <a:pt x="1911" y="452901"/>
                    <a:pt x="955" y="226450"/>
                    <a:pt x="0" y="0"/>
                  </a:cubicBezTo>
                  <a:close/>
                </a:path>
              </a:pathLst>
            </a:custGeom>
            <a:solidFill>
              <a:srgbClr val="4DA1BB">
                <a:lumMod val="20000"/>
                <a:lumOff val="80000"/>
              </a:srgbClr>
            </a:solidFill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5" name="Group 216">
              <a:extLst>
                <a:ext uri="{FF2B5EF4-FFF2-40B4-BE49-F238E27FC236}">
                  <a16:creationId xmlns:a16="http://schemas.microsoft.com/office/drawing/2014/main" xmlns="" id="{F5CA9D37-A997-FC94-78CD-10CD30E2D45C}"/>
                </a:ext>
              </a:extLst>
            </p:cNvPr>
            <p:cNvGrpSpPr/>
            <p:nvPr/>
          </p:nvGrpSpPr>
          <p:grpSpPr>
            <a:xfrm>
              <a:off x="7090179" y="3678088"/>
              <a:ext cx="3314359" cy="1583355"/>
              <a:chOff x="6725610" y="3721004"/>
              <a:chExt cx="3314359" cy="1583355"/>
            </a:xfrm>
          </p:grpSpPr>
          <p:cxnSp>
            <p:nvCxnSpPr>
              <p:cNvPr id="58" name="Straight Connector 265">
                <a:extLst>
                  <a:ext uri="{FF2B5EF4-FFF2-40B4-BE49-F238E27FC236}">
                    <a16:creationId xmlns:a16="http://schemas.microsoft.com/office/drawing/2014/main" xmlns="" id="{2A6C5FE5-64B4-662A-CB59-4A31A2C1926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725610" y="3721004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" name="Straight Connector 266">
                <a:extLst>
                  <a:ext uri="{FF2B5EF4-FFF2-40B4-BE49-F238E27FC236}">
                    <a16:creationId xmlns:a16="http://schemas.microsoft.com/office/drawing/2014/main" xmlns="" id="{CA219B8F-2732-19B6-6654-E0C6F15E41C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869075" y="3894088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" name="Straight Connector 267">
                <a:extLst>
                  <a:ext uri="{FF2B5EF4-FFF2-40B4-BE49-F238E27FC236}">
                    <a16:creationId xmlns:a16="http://schemas.microsoft.com/office/drawing/2014/main" xmlns="" id="{D8AA2F35-DB88-775F-600D-C1C168905E5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982976" y="4029794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" name="Straight Connector 268">
                <a:extLst>
                  <a:ext uri="{FF2B5EF4-FFF2-40B4-BE49-F238E27FC236}">
                    <a16:creationId xmlns:a16="http://schemas.microsoft.com/office/drawing/2014/main" xmlns="" id="{BF6154EE-09A2-A2A4-1256-9C6F10E5ED7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7141111" y="4397431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" name="Straight Connector 269">
                <a:extLst>
                  <a:ext uri="{FF2B5EF4-FFF2-40B4-BE49-F238E27FC236}">
                    <a16:creationId xmlns:a16="http://schemas.microsoft.com/office/drawing/2014/main" xmlns="" id="{5E9018B6-EF44-068C-12A2-A102586B9CC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7379887" y="4695809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270">
                <a:extLst>
                  <a:ext uri="{FF2B5EF4-FFF2-40B4-BE49-F238E27FC236}">
                    <a16:creationId xmlns:a16="http://schemas.microsoft.com/office/drawing/2014/main" xmlns="" id="{E6CBF646-FD73-C473-7624-4AE94BC19BA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7597814" y="4859601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" name="Straight Connector 271">
                <a:extLst>
                  <a:ext uri="{FF2B5EF4-FFF2-40B4-BE49-F238E27FC236}">
                    <a16:creationId xmlns:a16="http://schemas.microsoft.com/office/drawing/2014/main" xmlns="" id="{98963C41-5871-46F8-5432-1456ECAC1CD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7631074" y="4862580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" name="Straight Connector 272">
                <a:extLst>
                  <a:ext uri="{FF2B5EF4-FFF2-40B4-BE49-F238E27FC236}">
                    <a16:creationId xmlns:a16="http://schemas.microsoft.com/office/drawing/2014/main" xmlns="" id="{3392DDB7-ADB3-8968-1FFA-D745B91466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7744754" y="4914048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273">
                <a:extLst>
                  <a:ext uri="{FF2B5EF4-FFF2-40B4-BE49-F238E27FC236}">
                    <a16:creationId xmlns:a16="http://schemas.microsoft.com/office/drawing/2014/main" xmlns="" id="{C330B7ED-89BE-C850-3954-034BBF96065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7888218" y="4938393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" name="Straight Connector 274">
                <a:extLst>
                  <a:ext uri="{FF2B5EF4-FFF2-40B4-BE49-F238E27FC236}">
                    <a16:creationId xmlns:a16="http://schemas.microsoft.com/office/drawing/2014/main" xmlns="" id="{A0558257-CF9D-5B9E-02DE-050F1CDF754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039969" y="5183548"/>
                <a:ext cx="0" cy="120811"/>
              </a:xfrm>
              <a:prstGeom prst="line">
                <a:avLst/>
              </a:prstGeom>
              <a:noFill/>
              <a:ln w="28575" cap="flat" cmpd="sng" algn="ctr">
                <a:solidFill>
                  <a:srgbClr val="01587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C9416167-9AFC-E1DC-3C96-57686C1E7126}"/>
                </a:ext>
              </a:extLst>
            </p:cNvPr>
            <p:cNvSpPr/>
            <p:nvPr/>
          </p:nvSpPr>
          <p:spPr bwMode="auto">
            <a:xfrm>
              <a:off x="6905218" y="3191550"/>
              <a:ext cx="3499822" cy="2011680"/>
            </a:xfrm>
            <a:custGeom>
              <a:avLst/>
              <a:gdLst>
                <a:gd name="connsiteX0" fmla="*/ 0 w 3499822"/>
                <a:gd name="connsiteY0" fmla="*/ 0 h 2011680"/>
                <a:gd name="connsiteX1" fmla="*/ 0 w 3499822"/>
                <a:gd name="connsiteY1" fmla="*/ 64546 h 2011680"/>
                <a:gd name="connsiteX2" fmla="*/ 57375 w 3499822"/>
                <a:gd name="connsiteY2" fmla="*/ 64546 h 2011680"/>
                <a:gd name="connsiteX3" fmla="*/ 57375 w 3499822"/>
                <a:gd name="connsiteY3" fmla="*/ 89647 h 2011680"/>
                <a:gd name="connsiteX4" fmla="*/ 82476 w 3499822"/>
                <a:gd name="connsiteY4" fmla="*/ 89647 h 2011680"/>
                <a:gd name="connsiteX5" fmla="*/ 82476 w 3499822"/>
                <a:gd name="connsiteY5" fmla="*/ 147021 h 2011680"/>
                <a:gd name="connsiteX6" fmla="*/ 111163 w 3499822"/>
                <a:gd name="connsiteY6" fmla="*/ 147021 h 2011680"/>
                <a:gd name="connsiteX7" fmla="*/ 111163 w 3499822"/>
                <a:gd name="connsiteY7" fmla="*/ 243840 h 2011680"/>
                <a:gd name="connsiteX8" fmla="*/ 129092 w 3499822"/>
                <a:gd name="connsiteY8" fmla="*/ 243840 h 2011680"/>
                <a:gd name="connsiteX9" fmla="*/ 129092 w 3499822"/>
                <a:gd name="connsiteY9" fmla="*/ 333487 h 2011680"/>
                <a:gd name="connsiteX10" fmla="*/ 147022 w 3499822"/>
                <a:gd name="connsiteY10" fmla="*/ 333487 h 2011680"/>
                <a:gd name="connsiteX11" fmla="*/ 147022 w 3499822"/>
                <a:gd name="connsiteY11" fmla="*/ 369346 h 2011680"/>
                <a:gd name="connsiteX12" fmla="*/ 168537 w 3499822"/>
                <a:gd name="connsiteY12" fmla="*/ 369346 h 2011680"/>
                <a:gd name="connsiteX13" fmla="*/ 168537 w 3499822"/>
                <a:gd name="connsiteY13" fmla="*/ 519953 h 2011680"/>
                <a:gd name="connsiteX14" fmla="*/ 186466 w 3499822"/>
                <a:gd name="connsiteY14" fmla="*/ 519953 h 2011680"/>
                <a:gd name="connsiteX15" fmla="*/ 186466 w 3499822"/>
                <a:gd name="connsiteY15" fmla="*/ 609600 h 2011680"/>
                <a:gd name="connsiteX16" fmla="*/ 240255 w 3499822"/>
                <a:gd name="connsiteY16" fmla="*/ 609600 h 2011680"/>
                <a:gd name="connsiteX17" fmla="*/ 240255 w 3499822"/>
                <a:gd name="connsiteY17" fmla="*/ 631115 h 2011680"/>
                <a:gd name="connsiteX18" fmla="*/ 240255 w 3499822"/>
                <a:gd name="connsiteY18" fmla="*/ 631115 h 2011680"/>
                <a:gd name="connsiteX19" fmla="*/ 254598 w 3499822"/>
                <a:gd name="connsiteY19" fmla="*/ 645458 h 2011680"/>
                <a:gd name="connsiteX20" fmla="*/ 279699 w 3499822"/>
                <a:gd name="connsiteY20" fmla="*/ 645458 h 2011680"/>
                <a:gd name="connsiteX21" fmla="*/ 279699 w 3499822"/>
                <a:gd name="connsiteY21" fmla="*/ 713590 h 2011680"/>
                <a:gd name="connsiteX22" fmla="*/ 279699 w 3499822"/>
                <a:gd name="connsiteY22" fmla="*/ 713590 h 2011680"/>
                <a:gd name="connsiteX23" fmla="*/ 301215 w 3499822"/>
                <a:gd name="connsiteY23" fmla="*/ 735106 h 2011680"/>
                <a:gd name="connsiteX24" fmla="*/ 344245 w 3499822"/>
                <a:gd name="connsiteY24" fmla="*/ 735106 h 2011680"/>
                <a:gd name="connsiteX25" fmla="*/ 344245 w 3499822"/>
                <a:gd name="connsiteY25" fmla="*/ 763793 h 2011680"/>
                <a:gd name="connsiteX26" fmla="*/ 344245 w 3499822"/>
                <a:gd name="connsiteY26" fmla="*/ 763793 h 2011680"/>
                <a:gd name="connsiteX27" fmla="*/ 365760 w 3499822"/>
                <a:gd name="connsiteY27" fmla="*/ 785308 h 2011680"/>
                <a:gd name="connsiteX28" fmla="*/ 383690 w 3499822"/>
                <a:gd name="connsiteY28" fmla="*/ 803238 h 2011680"/>
                <a:gd name="connsiteX29" fmla="*/ 383690 w 3499822"/>
                <a:gd name="connsiteY29" fmla="*/ 849854 h 2011680"/>
                <a:gd name="connsiteX30" fmla="*/ 462579 w 3499822"/>
                <a:gd name="connsiteY30" fmla="*/ 849854 h 2011680"/>
                <a:gd name="connsiteX31" fmla="*/ 462579 w 3499822"/>
                <a:gd name="connsiteY31" fmla="*/ 896470 h 2011680"/>
                <a:gd name="connsiteX32" fmla="*/ 480509 w 3499822"/>
                <a:gd name="connsiteY32" fmla="*/ 896470 h 2011680"/>
                <a:gd name="connsiteX33" fmla="*/ 480509 w 3499822"/>
                <a:gd name="connsiteY33" fmla="*/ 978946 h 2011680"/>
                <a:gd name="connsiteX34" fmla="*/ 516367 w 3499822"/>
                <a:gd name="connsiteY34" fmla="*/ 978946 h 2011680"/>
                <a:gd name="connsiteX35" fmla="*/ 516367 w 3499822"/>
                <a:gd name="connsiteY35" fmla="*/ 1047078 h 2011680"/>
                <a:gd name="connsiteX36" fmla="*/ 537883 w 3499822"/>
                <a:gd name="connsiteY36" fmla="*/ 1047078 h 2011680"/>
                <a:gd name="connsiteX37" fmla="*/ 537883 w 3499822"/>
                <a:gd name="connsiteY37" fmla="*/ 1168998 h 2011680"/>
                <a:gd name="connsiteX38" fmla="*/ 566570 w 3499822"/>
                <a:gd name="connsiteY38" fmla="*/ 1168998 h 2011680"/>
                <a:gd name="connsiteX39" fmla="*/ 566570 w 3499822"/>
                <a:gd name="connsiteY39" fmla="*/ 1208442 h 2011680"/>
                <a:gd name="connsiteX40" fmla="*/ 566570 w 3499822"/>
                <a:gd name="connsiteY40" fmla="*/ 1208442 h 2011680"/>
                <a:gd name="connsiteX41" fmla="*/ 588085 w 3499822"/>
                <a:gd name="connsiteY41" fmla="*/ 1229957 h 2011680"/>
                <a:gd name="connsiteX42" fmla="*/ 634702 w 3499822"/>
                <a:gd name="connsiteY42" fmla="*/ 1229957 h 2011680"/>
                <a:gd name="connsiteX43" fmla="*/ 634702 w 3499822"/>
                <a:gd name="connsiteY43" fmla="*/ 1276574 h 2011680"/>
                <a:gd name="connsiteX44" fmla="*/ 656217 w 3499822"/>
                <a:gd name="connsiteY44" fmla="*/ 1276574 h 2011680"/>
                <a:gd name="connsiteX45" fmla="*/ 656217 w 3499822"/>
                <a:gd name="connsiteY45" fmla="*/ 1330362 h 2011680"/>
                <a:gd name="connsiteX46" fmla="*/ 692076 w 3499822"/>
                <a:gd name="connsiteY46" fmla="*/ 1330362 h 2011680"/>
                <a:gd name="connsiteX47" fmla="*/ 692076 w 3499822"/>
                <a:gd name="connsiteY47" fmla="*/ 1376979 h 2011680"/>
                <a:gd name="connsiteX48" fmla="*/ 710005 w 3499822"/>
                <a:gd name="connsiteY48" fmla="*/ 1376979 h 2011680"/>
                <a:gd name="connsiteX49" fmla="*/ 710005 w 3499822"/>
                <a:gd name="connsiteY49" fmla="*/ 1402080 h 2011680"/>
                <a:gd name="connsiteX50" fmla="*/ 731520 w 3499822"/>
                <a:gd name="connsiteY50" fmla="*/ 1402080 h 2011680"/>
                <a:gd name="connsiteX51" fmla="*/ 731520 w 3499822"/>
                <a:gd name="connsiteY51" fmla="*/ 1441525 h 2011680"/>
                <a:gd name="connsiteX52" fmla="*/ 749450 w 3499822"/>
                <a:gd name="connsiteY52" fmla="*/ 1441525 h 2011680"/>
                <a:gd name="connsiteX53" fmla="*/ 749450 w 3499822"/>
                <a:gd name="connsiteY53" fmla="*/ 1473798 h 2011680"/>
                <a:gd name="connsiteX54" fmla="*/ 749450 w 3499822"/>
                <a:gd name="connsiteY54" fmla="*/ 1473798 h 2011680"/>
                <a:gd name="connsiteX55" fmla="*/ 778137 w 3499822"/>
                <a:gd name="connsiteY55" fmla="*/ 1502485 h 2011680"/>
                <a:gd name="connsiteX56" fmla="*/ 821167 w 3499822"/>
                <a:gd name="connsiteY56" fmla="*/ 1502485 h 2011680"/>
                <a:gd name="connsiteX57" fmla="*/ 821167 w 3499822"/>
                <a:gd name="connsiteY57" fmla="*/ 1531172 h 2011680"/>
                <a:gd name="connsiteX58" fmla="*/ 867784 w 3499822"/>
                <a:gd name="connsiteY58" fmla="*/ 1531172 h 2011680"/>
                <a:gd name="connsiteX59" fmla="*/ 867784 w 3499822"/>
                <a:gd name="connsiteY59" fmla="*/ 1570616 h 2011680"/>
                <a:gd name="connsiteX60" fmla="*/ 921572 w 3499822"/>
                <a:gd name="connsiteY60" fmla="*/ 1570616 h 2011680"/>
                <a:gd name="connsiteX61" fmla="*/ 921572 w 3499822"/>
                <a:gd name="connsiteY61" fmla="*/ 1617233 h 2011680"/>
                <a:gd name="connsiteX62" fmla="*/ 986118 w 3499822"/>
                <a:gd name="connsiteY62" fmla="*/ 1617233 h 2011680"/>
                <a:gd name="connsiteX63" fmla="*/ 986118 w 3499822"/>
                <a:gd name="connsiteY63" fmla="*/ 1671021 h 2011680"/>
                <a:gd name="connsiteX64" fmla="*/ 1043492 w 3499822"/>
                <a:gd name="connsiteY64" fmla="*/ 1671021 h 2011680"/>
                <a:gd name="connsiteX65" fmla="*/ 1043492 w 3499822"/>
                <a:gd name="connsiteY65" fmla="*/ 1681779 h 2011680"/>
                <a:gd name="connsiteX66" fmla="*/ 1108038 w 3499822"/>
                <a:gd name="connsiteY66" fmla="*/ 1681779 h 2011680"/>
                <a:gd name="connsiteX67" fmla="*/ 1108038 w 3499822"/>
                <a:gd name="connsiteY67" fmla="*/ 1710466 h 2011680"/>
                <a:gd name="connsiteX68" fmla="*/ 1143897 w 3499822"/>
                <a:gd name="connsiteY68" fmla="*/ 1710466 h 2011680"/>
                <a:gd name="connsiteX69" fmla="*/ 1143897 w 3499822"/>
                <a:gd name="connsiteY69" fmla="*/ 1739153 h 2011680"/>
                <a:gd name="connsiteX70" fmla="*/ 1226372 w 3499822"/>
                <a:gd name="connsiteY70" fmla="*/ 1739153 h 2011680"/>
                <a:gd name="connsiteX71" fmla="*/ 1226372 w 3499822"/>
                <a:gd name="connsiteY71" fmla="*/ 1760668 h 2011680"/>
                <a:gd name="connsiteX72" fmla="*/ 1394909 w 3499822"/>
                <a:gd name="connsiteY72" fmla="*/ 1760668 h 2011680"/>
                <a:gd name="connsiteX73" fmla="*/ 1394909 w 3499822"/>
                <a:gd name="connsiteY73" fmla="*/ 1800113 h 2011680"/>
                <a:gd name="connsiteX74" fmla="*/ 1602890 w 3499822"/>
                <a:gd name="connsiteY74" fmla="*/ 1800113 h 2011680"/>
                <a:gd name="connsiteX75" fmla="*/ 1602890 w 3499822"/>
                <a:gd name="connsiteY75" fmla="*/ 1835972 h 2011680"/>
                <a:gd name="connsiteX76" fmla="*/ 1656678 w 3499822"/>
                <a:gd name="connsiteY76" fmla="*/ 1835972 h 2011680"/>
                <a:gd name="connsiteX77" fmla="*/ 1656678 w 3499822"/>
                <a:gd name="connsiteY77" fmla="*/ 1864659 h 2011680"/>
                <a:gd name="connsiteX78" fmla="*/ 1771426 w 3499822"/>
                <a:gd name="connsiteY78" fmla="*/ 1864659 h 2011680"/>
                <a:gd name="connsiteX79" fmla="*/ 1771426 w 3499822"/>
                <a:gd name="connsiteY79" fmla="*/ 1904103 h 2011680"/>
                <a:gd name="connsiteX80" fmla="*/ 1954306 w 3499822"/>
                <a:gd name="connsiteY80" fmla="*/ 1904103 h 2011680"/>
                <a:gd name="connsiteX81" fmla="*/ 1954306 w 3499822"/>
                <a:gd name="connsiteY81" fmla="*/ 1936376 h 2011680"/>
                <a:gd name="connsiteX82" fmla="*/ 2406127 w 3499822"/>
                <a:gd name="connsiteY82" fmla="*/ 1936376 h 2011680"/>
                <a:gd name="connsiteX83" fmla="*/ 2406127 w 3499822"/>
                <a:gd name="connsiteY83" fmla="*/ 1961478 h 2011680"/>
                <a:gd name="connsiteX84" fmla="*/ 2553149 w 3499822"/>
                <a:gd name="connsiteY84" fmla="*/ 1961478 h 2011680"/>
                <a:gd name="connsiteX85" fmla="*/ 2553149 w 3499822"/>
                <a:gd name="connsiteY85" fmla="*/ 2011680 h 2011680"/>
                <a:gd name="connsiteX86" fmla="*/ 3499822 w 3499822"/>
                <a:gd name="connsiteY86" fmla="*/ 2011680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499822" h="2011680">
                  <a:moveTo>
                    <a:pt x="0" y="0"/>
                  </a:moveTo>
                  <a:lnTo>
                    <a:pt x="0" y="64546"/>
                  </a:lnTo>
                  <a:lnTo>
                    <a:pt x="57375" y="64546"/>
                  </a:lnTo>
                  <a:lnTo>
                    <a:pt x="57375" y="89647"/>
                  </a:lnTo>
                  <a:lnTo>
                    <a:pt x="82476" y="89647"/>
                  </a:lnTo>
                  <a:lnTo>
                    <a:pt x="82476" y="147021"/>
                  </a:lnTo>
                  <a:lnTo>
                    <a:pt x="111163" y="147021"/>
                  </a:lnTo>
                  <a:lnTo>
                    <a:pt x="111163" y="243840"/>
                  </a:lnTo>
                  <a:lnTo>
                    <a:pt x="129092" y="243840"/>
                  </a:lnTo>
                  <a:lnTo>
                    <a:pt x="129092" y="333487"/>
                  </a:lnTo>
                  <a:lnTo>
                    <a:pt x="147022" y="333487"/>
                  </a:lnTo>
                  <a:lnTo>
                    <a:pt x="147022" y="369346"/>
                  </a:lnTo>
                  <a:lnTo>
                    <a:pt x="168537" y="369346"/>
                  </a:lnTo>
                  <a:lnTo>
                    <a:pt x="168537" y="519953"/>
                  </a:lnTo>
                  <a:lnTo>
                    <a:pt x="186466" y="519953"/>
                  </a:lnTo>
                  <a:lnTo>
                    <a:pt x="186466" y="609600"/>
                  </a:lnTo>
                  <a:lnTo>
                    <a:pt x="240255" y="609600"/>
                  </a:lnTo>
                  <a:lnTo>
                    <a:pt x="240255" y="631115"/>
                  </a:lnTo>
                  <a:lnTo>
                    <a:pt x="240255" y="631115"/>
                  </a:lnTo>
                  <a:lnTo>
                    <a:pt x="254598" y="645458"/>
                  </a:lnTo>
                  <a:lnTo>
                    <a:pt x="279699" y="645458"/>
                  </a:lnTo>
                  <a:lnTo>
                    <a:pt x="279699" y="713590"/>
                  </a:lnTo>
                  <a:lnTo>
                    <a:pt x="279699" y="713590"/>
                  </a:lnTo>
                  <a:lnTo>
                    <a:pt x="301215" y="735106"/>
                  </a:lnTo>
                  <a:lnTo>
                    <a:pt x="344245" y="735106"/>
                  </a:lnTo>
                  <a:lnTo>
                    <a:pt x="344245" y="763793"/>
                  </a:lnTo>
                  <a:lnTo>
                    <a:pt x="344245" y="763793"/>
                  </a:lnTo>
                  <a:lnTo>
                    <a:pt x="365760" y="785308"/>
                  </a:lnTo>
                  <a:lnTo>
                    <a:pt x="383690" y="803238"/>
                  </a:lnTo>
                  <a:lnTo>
                    <a:pt x="383690" y="849854"/>
                  </a:lnTo>
                  <a:lnTo>
                    <a:pt x="462579" y="849854"/>
                  </a:lnTo>
                  <a:lnTo>
                    <a:pt x="462579" y="896470"/>
                  </a:lnTo>
                  <a:lnTo>
                    <a:pt x="480509" y="896470"/>
                  </a:lnTo>
                  <a:lnTo>
                    <a:pt x="480509" y="978946"/>
                  </a:lnTo>
                  <a:lnTo>
                    <a:pt x="516367" y="978946"/>
                  </a:lnTo>
                  <a:lnTo>
                    <a:pt x="516367" y="1047078"/>
                  </a:lnTo>
                  <a:lnTo>
                    <a:pt x="537883" y="1047078"/>
                  </a:lnTo>
                  <a:lnTo>
                    <a:pt x="537883" y="1168998"/>
                  </a:lnTo>
                  <a:lnTo>
                    <a:pt x="566570" y="1168998"/>
                  </a:lnTo>
                  <a:lnTo>
                    <a:pt x="566570" y="1208442"/>
                  </a:lnTo>
                  <a:lnTo>
                    <a:pt x="566570" y="1208442"/>
                  </a:lnTo>
                  <a:lnTo>
                    <a:pt x="588085" y="1229957"/>
                  </a:lnTo>
                  <a:lnTo>
                    <a:pt x="634702" y="1229957"/>
                  </a:lnTo>
                  <a:lnTo>
                    <a:pt x="634702" y="1276574"/>
                  </a:lnTo>
                  <a:lnTo>
                    <a:pt x="656217" y="1276574"/>
                  </a:lnTo>
                  <a:lnTo>
                    <a:pt x="656217" y="1330362"/>
                  </a:lnTo>
                  <a:lnTo>
                    <a:pt x="692076" y="1330362"/>
                  </a:lnTo>
                  <a:lnTo>
                    <a:pt x="692076" y="1376979"/>
                  </a:lnTo>
                  <a:lnTo>
                    <a:pt x="710005" y="1376979"/>
                  </a:lnTo>
                  <a:lnTo>
                    <a:pt x="710005" y="1402080"/>
                  </a:lnTo>
                  <a:lnTo>
                    <a:pt x="731520" y="1402080"/>
                  </a:lnTo>
                  <a:lnTo>
                    <a:pt x="731520" y="1441525"/>
                  </a:lnTo>
                  <a:lnTo>
                    <a:pt x="749450" y="1441525"/>
                  </a:lnTo>
                  <a:lnTo>
                    <a:pt x="749450" y="1473798"/>
                  </a:lnTo>
                  <a:lnTo>
                    <a:pt x="749450" y="1473798"/>
                  </a:lnTo>
                  <a:lnTo>
                    <a:pt x="778137" y="1502485"/>
                  </a:lnTo>
                  <a:lnTo>
                    <a:pt x="821167" y="1502485"/>
                  </a:lnTo>
                  <a:lnTo>
                    <a:pt x="821167" y="1531172"/>
                  </a:lnTo>
                  <a:lnTo>
                    <a:pt x="867784" y="1531172"/>
                  </a:lnTo>
                  <a:lnTo>
                    <a:pt x="867784" y="1570616"/>
                  </a:lnTo>
                  <a:lnTo>
                    <a:pt x="921572" y="1570616"/>
                  </a:lnTo>
                  <a:lnTo>
                    <a:pt x="921572" y="1617233"/>
                  </a:lnTo>
                  <a:lnTo>
                    <a:pt x="986118" y="1617233"/>
                  </a:lnTo>
                  <a:lnTo>
                    <a:pt x="986118" y="1671021"/>
                  </a:lnTo>
                  <a:lnTo>
                    <a:pt x="1043492" y="1671021"/>
                  </a:lnTo>
                  <a:lnTo>
                    <a:pt x="1043492" y="1681779"/>
                  </a:lnTo>
                  <a:lnTo>
                    <a:pt x="1108038" y="1681779"/>
                  </a:lnTo>
                  <a:lnTo>
                    <a:pt x="1108038" y="1710466"/>
                  </a:lnTo>
                  <a:lnTo>
                    <a:pt x="1143897" y="1710466"/>
                  </a:lnTo>
                  <a:lnTo>
                    <a:pt x="1143897" y="1739153"/>
                  </a:lnTo>
                  <a:lnTo>
                    <a:pt x="1226372" y="1739153"/>
                  </a:lnTo>
                  <a:lnTo>
                    <a:pt x="1226372" y="1760668"/>
                  </a:lnTo>
                  <a:lnTo>
                    <a:pt x="1394909" y="1760668"/>
                  </a:lnTo>
                  <a:lnTo>
                    <a:pt x="1394909" y="1800113"/>
                  </a:lnTo>
                  <a:lnTo>
                    <a:pt x="1602890" y="1800113"/>
                  </a:lnTo>
                  <a:lnTo>
                    <a:pt x="1602890" y="1835972"/>
                  </a:lnTo>
                  <a:lnTo>
                    <a:pt x="1656678" y="1835972"/>
                  </a:lnTo>
                  <a:lnTo>
                    <a:pt x="1656678" y="1864659"/>
                  </a:lnTo>
                  <a:lnTo>
                    <a:pt x="1771426" y="1864659"/>
                  </a:lnTo>
                  <a:lnTo>
                    <a:pt x="1771426" y="1904103"/>
                  </a:lnTo>
                  <a:lnTo>
                    <a:pt x="1954306" y="1904103"/>
                  </a:lnTo>
                  <a:lnTo>
                    <a:pt x="1954306" y="1936376"/>
                  </a:lnTo>
                  <a:lnTo>
                    <a:pt x="2406127" y="1936376"/>
                  </a:lnTo>
                  <a:lnTo>
                    <a:pt x="2406127" y="1961478"/>
                  </a:lnTo>
                  <a:lnTo>
                    <a:pt x="2553149" y="1961478"/>
                  </a:lnTo>
                  <a:lnTo>
                    <a:pt x="2553149" y="2011680"/>
                  </a:lnTo>
                  <a:lnTo>
                    <a:pt x="3499822" y="2011680"/>
                  </a:lnTo>
                </a:path>
              </a:pathLst>
            </a:custGeom>
            <a:noFill/>
            <a:ln w="28575">
              <a:solidFill>
                <a:srgbClr val="015873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1" name="Freeform: Shape 13">
              <a:extLst>
                <a:ext uri="{FF2B5EF4-FFF2-40B4-BE49-F238E27FC236}">
                  <a16:creationId xmlns:a16="http://schemas.microsoft.com/office/drawing/2014/main" xmlns="" id="{35924757-7F55-AB37-9591-2D9ADC31E20D}"/>
                </a:ext>
              </a:extLst>
            </p:cNvPr>
            <p:cNvSpPr/>
            <p:nvPr/>
          </p:nvSpPr>
          <p:spPr bwMode="auto">
            <a:xfrm>
              <a:off x="6897587" y="3189440"/>
              <a:ext cx="3512380" cy="2052477"/>
            </a:xfrm>
            <a:custGeom>
              <a:avLst/>
              <a:gdLst>
                <a:gd name="connsiteX0" fmla="*/ 0 w 3768260"/>
                <a:gd name="connsiteY0" fmla="*/ 0 h 3267378"/>
                <a:gd name="connsiteX1" fmla="*/ 0 w 3768260"/>
                <a:gd name="connsiteY1" fmla="*/ 3267378 h 3267378"/>
                <a:gd name="connsiteX2" fmla="*/ 3768260 w 3768260"/>
                <a:gd name="connsiteY2" fmla="*/ 3267378 h 326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8260" h="3267378">
                  <a:moveTo>
                    <a:pt x="0" y="0"/>
                  </a:moveTo>
                  <a:lnTo>
                    <a:pt x="0" y="3267378"/>
                  </a:lnTo>
                  <a:lnTo>
                    <a:pt x="3768260" y="326737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13" name="Group 220">
              <a:extLst>
                <a:ext uri="{FF2B5EF4-FFF2-40B4-BE49-F238E27FC236}">
                  <a16:creationId xmlns:a16="http://schemas.microsoft.com/office/drawing/2014/main" xmlns="" id="{19FB6362-9C3A-F93A-5029-956371347F19}"/>
                </a:ext>
              </a:extLst>
            </p:cNvPr>
            <p:cNvGrpSpPr/>
            <p:nvPr/>
          </p:nvGrpSpPr>
          <p:grpSpPr>
            <a:xfrm>
              <a:off x="6827012" y="3196758"/>
              <a:ext cx="70574" cy="1960403"/>
              <a:chOff x="3919689" y="2516057"/>
              <a:chExt cx="104836" cy="3120803"/>
            </a:xfrm>
          </p:grpSpPr>
          <p:cxnSp>
            <p:nvCxnSpPr>
              <p:cNvPr id="52" name="Straight Connector 259">
                <a:extLst>
                  <a:ext uri="{FF2B5EF4-FFF2-40B4-BE49-F238E27FC236}">
                    <a16:creationId xmlns:a16="http://schemas.microsoft.com/office/drawing/2014/main" xmlns="" id="{403900F5-7589-0789-F031-CDFDA5B05F0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2516057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" name="Straight Connector 260">
                <a:extLst>
                  <a:ext uri="{FF2B5EF4-FFF2-40B4-BE49-F238E27FC236}">
                    <a16:creationId xmlns:a16="http://schemas.microsoft.com/office/drawing/2014/main" xmlns="" id="{3D8AD65B-F29C-E35D-E450-B00FA0A2DFB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140218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" name="Straight Connector 261">
                <a:extLst>
                  <a:ext uri="{FF2B5EF4-FFF2-40B4-BE49-F238E27FC236}">
                    <a16:creationId xmlns:a16="http://schemas.microsoft.com/office/drawing/2014/main" xmlns="" id="{176A2A15-4560-E2A0-FE62-E9ABE6CAA1B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764379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" name="Straight Connector 262">
                <a:extLst>
                  <a:ext uri="{FF2B5EF4-FFF2-40B4-BE49-F238E27FC236}">
                    <a16:creationId xmlns:a16="http://schemas.microsoft.com/office/drawing/2014/main" xmlns="" id="{18AB3AA8-02F8-1E45-2F41-E0187C1F7CA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438854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" name="Straight Connector 263">
                <a:extLst>
                  <a:ext uri="{FF2B5EF4-FFF2-40B4-BE49-F238E27FC236}">
                    <a16:creationId xmlns:a16="http://schemas.microsoft.com/office/drawing/2014/main" xmlns="" id="{467905DE-346E-4710-10B1-316F6450C8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012701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" name="Straight Connector 264">
                <a:extLst>
                  <a:ext uri="{FF2B5EF4-FFF2-40B4-BE49-F238E27FC236}">
                    <a16:creationId xmlns:a16="http://schemas.microsoft.com/office/drawing/2014/main" xmlns="" id="{87B44892-3552-619A-D2B8-54DD5C91AD0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63686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4" name="Group 221">
              <a:extLst>
                <a:ext uri="{FF2B5EF4-FFF2-40B4-BE49-F238E27FC236}">
                  <a16:creationId xmlns:a16="http://schemas.microsoft.com/office/drawing/2014/main" xmlns="" id="{8816BC9A-F615-6CD0-26B5-B11BDF8F8FC6}"/>
                </a:ext>
              </a:extLst>
            </p:cNvPr>
            <p:cNvGrpSpPr/>
            <p:nvPr/>
          </p:nvGrpSpPr>
          <p:grpSpPr>
            <a:xfrm>
              <a:off x="6897586" y="5237385"/>
              <a:ext cx="3506952" cy="59153"/>
              <a:chOff x="4024524" y="5764570"/>
              <a:chExt cx="3762437" cy="94166"/>
            </a:xfrm>
          </p:grpSpPr>
          <p:grpSp>
            <p:nvGrpSpPr>
              <p:cNvPr id="37" name="Group 244">
                <a:extLst>
                  <a:ext uri="{FF2B5EF4-FFF2-40B4-BE49-F238E27FC236}">
                    <a16:creationId xmlns:a16="http://schemas.microsoft.com/office/drawing/2014/main" xmlns="" id="{F527887D-B1DC-0955-96A7-8AF43ABB1AF2}"/>
                  </a:ext>
                </a:extLst>
              </p:cNvPr>
              <p:cNvGrpSpPr/>
              <p:nvPr/>
            </p:nvGrpSpPr>
            <p:grpSpPr>
              <a:xfrm rot="5400000">
                <a:off x="4764405" y="5031905"/>
                <a:ext cx="86950" cy="1566712"/>
                <a:chOff x="3919689" y="2516057"/>
                <a:chExt cx="104836" cy="3120803"/>
              </a:xfrm>
            </p:grpSpPr>
            <p:cxnSp>
              <p:nvCxnSpPr>
                <p:cNvPr id="46" name="Straight Connector 253">
                  <a:extLst>
                    <a:ext uri="{FF2B5EF4-FFF2-40B4-BE49-F238E27FC236}">
                      <a16:creationId xmlns:a16="http://schemas.microsoft.com/office/drawing/2014/main" xmlns="" id="{867BCA78-3C3A-9DC8-12F7-56BC5E80557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2516057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7" name="Straight Connector 254">
                  <a:extLst>
                    <a:ext uri="{FF2B5EF4-FFF2-40B4-BE49-F238E27FC236}">
                      <a16:creationId xmlns:a16="http://schemas.microsoft.com/office/drawing/2014/main" xmlns="" id="{E4135CAC-1A65-3F86-0701-553B0DA663C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3140218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8" name="Straight Connector 255">
                  <a:extLst>
                    <a:ext uri="{FF2B5EF4-FFF2-40B4-BE49-F238E27FC236}">
                      <a16:creationId xmlns:a16="http://schemas.microsoft.com/office/drawing/2014/main" xmlns="" id="{333924EC-762F-9DB6-1523-39467E27947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3764379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9" name="Straight Connector 256">
                  <a:extLst>
                    <a:ext uri="{FF2B5EF4-FFF2-40B4-BE49-F238E27FC236}">
                      <a16:creationId xmlns:a16="http://schemas.microsoft.com/office/drawing/2014/main" xmlns="" id="{1DD5271C-C996-A8BA-A773-E3F11A0793B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4388540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0" name="Straight Connector 257">
                  <a:extLst>
                    <a:ext uri="{FF2B5EF4-FFF2-40B4-BE49-F238E27FC236}">
                      <a16:creationId xmlns:a16="http://schemas.microsoft.com/office/drawing/2014/main" xmlns="" id="{01C53098-0489-3462-A81B-53564ADCA9A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5012701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1" name="Straight Connector 258">
                  <a:extLst>
                    <a:ext uri="{FF2B5EF4-FFF2-40B4-BE49-F238E27FC236}">
                      <a16:creationId xmlns:a16="http://schemas.microsoft.com/office/drawing/2014/main" xmlns="" id="{DCA706A1-4CC5-1508-033B-72C9C29E30A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5636860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8" name="Group 245">
                <a:extLst>
                  <a:ext uri="{FF2B5EF4-FFF2-40B4-BE49-F238E27FC236}">
                    <a16:creationId xmlns:a16="http://schemas.microsoft.com/office/drawing/2014/main" xmlns="" id="{238DEF29-CC2F-277F-D37E-9A69A999573E}"/>
                  </a:ext>
                </a:extLst>
              </p:cNvPr>
              <p:cNvGrpSpPr/>
              <p:nvPr/>
            </p:nvGrpSpPr>
            <p:grpSpPr>
              <a:xfrm rot="5400000">
                <a:off x="6644460" y="5031905"/>
                <a:ext cx="86950" cy="1566712"/>
                <a:chOff x="3919689" y="2516057"/>
                <a:chExt cx="104836" cy="3120803"/>
              </a:xfrm>
            </p:grpSpPr>
            <p:cxnSp>
              <p:nvCxnSpPr>
                <p:cNvPr id="40" name="Straight Connector 247">
                  <a:extLst>
                    <a:ext uri="{FF2B5EF4-FFF2-40B4-BE49-F238E27FC236}">
                      <a16:creationId xmlns:a16="http://schemas.microsoft.com/office/drawing/2014/main" xmlns="" id="{98E8B218-3505-523E-483A-AB27232577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2516057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1" name="Straight Connector 248">
                  <a:extLst>
                    <a:ext uri="{FF2B5EF4-FFF2-40B4-BE49-F238E27FC236}">
                      <a16:creationId xmlns:a16="http://schemas.microsoft.com/office/drawing/2014/main" xmlns="" id="{83135E07-0E92-B45D-55AF-5DF4FF1B156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3140218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" name="Straight Connector 249">
                  <a:extLst>
                    <a:ext uri="{FF2B5EF4-FFF2-40B4-BE49-F238E27FC236}">
                      <a16:creationId xmlns:a16="http://schemas.microsoft.com/office/drawing/2014/main" xmlns="" id="{F313B895-CEAA-565E-72C5-FCEBA476237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3764379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3" name="Straight Connector 250">
                  <a:extLst>
                    <a:ext uri="{FF2B5EF4-FFF2-40B4-BE49-F238E27FC236}">
                      <a16:creationId xmlns:a16="http://schemas.microsoft.com/office/drawing/2014/main" xmlns="" id="{9FFA6C0F-822C-244E-5298-28812978C4D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4388540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4" name="Straight Connector 251">
                  <a:extLst>
                    <a:ext uri="{FF2B5EF4-FFF2-40B4-BE49-F238E27FC236}">
                      <a16:creationId xmlns:a16="http://schemas.microsoft.com/office/drawing/2014/main" xmlns="" id="{87271AB2-72E3-F891-A46D-5C35DED3C5B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5012701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" name="Straight Connector 252">
                  <a:extLst>
                    <a:ext uri="{FF2B5EF4-FFF2-40B4-BE49-F238E27FC236}">
                      <a16:creationId xmlns:a16="http://schemas.microsoft.com/office/drawing/2014/main" xmlns="" id="{9E5C683E-0345-4EA5-BC5D-C53A35C92A2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19689" y="5636860"/>
                  <a:ext cx="10483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39" name="Straight Connector 246">
                <a:extLst>
                  <a:ext uri="{FF2B5EF4-FFF2-40B4-BE49-F238E27FC236}">
                    <a16:creationId xmlns:a16="http://schemas.microsoft.com/office/drawing/2014/main" xmlns="" id="{B0A82AB9-EAE2-CD18-EA69-D0878C70E0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>
                <a:off x="7743486" y="5808045"/>
                <a:ext cx="86950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" name="TextBox 222">
              <a:extLst>
                <a:ext uri="{FF2B5EF4-FFF2-40B4-BE49-F238E27FC236}">
                  <a16:creationId xmlns:a16="http://schemas.microsoft.com/office/drawing/2014/main" xmlns="" id="{FD596838-6B7D-D49E-942A-37AA8EBCB008}"/>
                </a:ext>
              </a:extLst>
            </p:cNvPr>
            <p:cNvSpPr txBox="1"/>
            <p:nvPr/>
          </p:nvSpPr>
          <p:spPr bwMode="auto">
            <a:xfrm>
              <a:off x="6349423" y="3403556"/>
              <a:ext cx="5210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0.8</a:t>
              </a:r>
            </a:p>
          </p:txBody>
        </p:sp>
        <p:sp>
          <p:nvSpPr>
            <p:cNvPr id="16" name="TextBox 223">
              <a:extLst>
                <a:ext uri="{FF2B5EF4-FFF2-40B4-BE49-F238E27FC236}">
                  <a16:creationId xmlns:a16="http://schemas.microsoft.com/office/drawing/2014/main" xmlns="" id="{7F4071DC-1C07-2601-6DF2-F0BD196F0035}"/>
                </a:ext>
              </a:extLst>
            </p:cNvPr>
            <p:cNvSpPr txBox="1"/>
            <p:nvPr/>
          </p:nvSpPr>
          <p:spPr bwMode="auto">
            <a:xfrm>
              <a:off x="6354850" y="3798899"/>
              <a:ext cx="5210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0.6</a:t>
              </a:r>
            </a:p>
          </p:txBody>
        </p:sp>
        <p:sp>
          <p:nvSpPr>
            <p:cNvPr id="17" name="TextBox 224">
              <a:extLst>
                <a:ext uri="{FF2B5EF4-FFF2-40B4-BE49-F238E27FC236}">
                  <a16:creationId xmlns:a16="http://schemas.microsoft.com/office/drawing/2014/main" xmlns="" id="{254A9D33-3C2A-494B-67F5-003A7FF84005}"/>
                </a:ext>
              </a:extLst>
            </p:cNvPr>
            <p:cNvSpPr txBox="1"/>
            <p:nvPr/>
          </p:nvSpPr>
          <p:spPr bwMode="auto">
            <a:xfrm>
              <a:off x="6362993" y="4188787"/>
              <a:ext cx="5210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0.4</a:t>
              </a:r>
            </a:p>
          </p:txBody>
        </p:sp>
        <p:sp>
          <p:nvSpPr>
            <p:cNvPr id="18" name="TextBox 225">
              <a:extLst>
                <a:ext uri="{FF2B5EF4-FFF2-40B4-BE49-F238E27FC236}">
                  <a16:creationId xmlns:a16="http://schemas.microsoft.com/office/drawing/2014/main" xmlns="" id="{A27A615B-3E3D-EA54-6B65-B11EFBD44E76}"/>
                </a:ext>
              </a:extLst>
            </p:cNvPr>
            <p:cNvSpPr txBox="1"/>
            <p:nvPr/>
          </p:nvSpPr>
          <p:spPr bwMode="auto">
            <a:xfrm>
              <a:off x="6349423" y="4583059"/>
              <a:ext cx="5210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0.2</a:t>
              </a:r>
            </a:p>
          </p:txBody>
        </p:sp>
        <p:sp>
          <p:nvSpPr>
            <p:cNvPr id="19" name="TextBox 226">
              <a:extLst>
                <a:ext uri="{FF2B5EF4-FFF2-40B4-BE49-F238E27FC236}">
                  <a16:creationId xmlns:a16="http://schemas.microsoft.com/office/drawing/2014/main" xmlns="" id="{4DD1ECCF-C4E8-0AC8-D4D7-9A27FDA969AE}"/>
                </a:ext>
              </a:extLst>
            </p:cNvPr>
            <p:cNvSpPr txBox="1"/>
            <p:nvPr/>
          </p:nvSpPr>
          <p:spPr bwMode="auto">
            <a:xfrm>
              <a:off x="6548653" y="4972948"/>
              <a:ext cx="32993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20" name="TextBox 227">
              <a:extLst>
                <a:ext uri="{FF2B5EF4-FFF2-40B4-BE49-F238E27FC236}">
                  <a16:creationId xmlns:a16="http://schemas.microsoft.com/office/drawing/2014/main" xmlns="" id="{2C931386-D1A1-8DC9-06C6-E09CFF1CCB69}"/>
                </a:ext>
              </a:extLst>
            </p:cNvPr>
            <p:cNvSpPr txBox="1"/>
            <p:nvPr/>
          </p:nvSpPr>
          <p:spPr bwMode="auto">
            <a:xfrm rot="16200000">
              <a:off x="5526292" y="4003991"/>
              <a:ext cx="150874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i="0" u="none" strike="noStrike" kern="0" cap="none" spc="0" normalizeH="0" baseline="0" noProof="0" dirty="0" err="1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cs typeface="Arial" panose="020B0604020202020204" pitchFamily="34" charset="0"/>
                </a:rPr>
                <a:t>Probabilité</a:t>
              </a:r>
              <a:r>
                <a:rPr kumimoji="0" lang="en-US" sz="1200" i="0" u="none" strike="noStrike" kern="0" cap="none" spc="0" normalizeH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cs typeface="Arial" panose="020B0604020202020204" pitchFamily="34" charset="0"/>
                </a:rPr>
                <a:t> de SSP</a:t>
              </a:r>
              <a:endParaRPr kumimoji="0" lang="en-US" sz="1200" i="0" u="none" strike="noStrike" kern="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21" name="TextBox 228">
              <a:extLst>
                <a:ext uri="{FF2B5EF4-FFF2-40B4-BE49-F238E27FC236}">
                  <a16:creationId xmlns:a16="http://schemas.microsoft.com/office/drawing/2014/main" xmlns="" id="{6BD97C4C-61B0-6FBB-C03E-1CAA6A0F38D7}"/>
                </a:ext>
              </a:extLst>
            </p:cNvPr>
            <p:cNvSpPr txBox="1"/>
            <p:nvPr/>
          </p:nvSpPr>
          <p:spPr bwMode="auto">
            <a:xfrm>
              <a:off x="6761687" y="5268209"/>
              <a:ext cx="26962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22" name="TextBox 229">
              <a:extLst>
                <a:ext uri="{FF2B5EF4-FFF2-40B4-BE49-F238E27FC236}">
                  <a16:creationId xmlns:a16="http://schemas.microsoft.com/office/drawing/2014/main" xmlns="" id="{FBB3DA8E-14F6-C4A8-C5C4-1A11E9BCD7C8}"/>
                </a:ext>
              </a:extLst>
            </p:cNvPr>
            <p:cNvSpPr txBox="1"/>
            <p:nvPr/>
          </p:nvSpPr>
          <p:spPr bwMode="auto">
            <a:xfrm>
              <a:off x="7061889" y="5268437"/>
              <a:ext cx="26962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3</a:t>
              </a:r>
            </a:p>
          </p:txBody>
        </p:sp>
        <p:sp>
          <p:nvSpPr>
            <p:cNvPr id="23" name="TextBox 230">
              <a:extLst>
                <a:ext uri="{FF2B5EF4-FFF2-40B4-BE49-F238E27FC236}">
                  <a16:creationId xmlns:a16="http://schemas.microsoft.com/office/drawing/2014/main" xmlns="" id="{825409CD-847D-6007-A725-DEEF0429E8FC}"/>
                </a:ext>
              </a:extLst>
            </p:cNvPr>
            <p:cNvSpPr txBox="1"/>
            <p:nvPr/>
          </p:nvSpPr>
          <p:spPr bwMode="auto">
            <a:xfrm>
              <a:off x="7348824" y="5268928"/>
              <a:ext cx="26962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6</a:t>
              </a:r>
            </a:p>
          </p:txBody>
        </p:sp>
        <p:sp>
          <p:nvSpPr>
            <p:cNvPr id="24" name="TextBox 231">
              <a:extLst>
                <a:ext uri="{FF2B5EF4-FFF2-40B4-BE49-F238E27FC236}">
                  <a16:creationId xmlns:a16="http://schemas.microsoft.com/office/drawing/2014/main" xmlns="" id="{109836D5-7D83-5DD2-8577-3EA8555AF0A8}"/>
                </a:ext>
              </a:extLst>
            </p:cNvPr>
            <p:cNvSpPr txBox="1"/>
            <p:nvPr/>
          </p:nvSpPr>
          <p:spPr bwMode="auto">
            <a:xfrm>
              <a:off x="7649025" y="5269156"/>
              <a:ext cx="26962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9</a:t>
              </a:r>
            </a:p>
          </p:txBody>
        </p:sp>
        <p:sp>
          <p:nvSpPr>
            <p:cNvPr id="25" name="TextBox 232">
              <a:extLst>
                <a:ext uri="{FF2B5EF4-FFF2-40B4-BE49-F238E27FC236}">
                  <a16:creationId xmlns:a16="http://schemas.microsoft.com/office/drawing/2014/main" xmlns="" id="{0E6C80BD-DBB5-909D-074C-B0E997C27B3B}"/>
                </a:ext>
              </a:extLst>
            </p:cNvPr>
            <p:cNvSpPr txBox="1"/>
            <p:nvPr/>
          </p:nvSpPr>
          <p:spPr bwMode="auto">
            <a:xfrm>
              <a:off x="7893145" y="5262145"/>
              <a:ext cx="3545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12</a:t>
              </a:r>
            </a:p>
          </p:txBody>
        </p:sp>
        <p:sp>
          <p:nvSpPr>
            <p:cNvPr id="26" name="TextBox 233">
              <a:extLst>
                <a:ext uri="{FF2B5EF4-FFF2-40B4-BE49-F238E27FC236}">
                  <a16:creationId xmlns:a16="http://schemas.microsoft.com/office/drawing/2014/main" xmlns="" id="{ED0D14C9-1A6A-2ABF-0081-26024A4ED1EA}"/>
                </a:ext>
              </a:extLst>
            </p:cNvPr>
            <p:cNvSpPr txBox="1"/>
            <p:nvPr/>
          </p:nvSpPr>
          <p:spPr bwMode="auto">
            <a:xfrm>
              <a:off x="8193347" y="5262372"/>
              <a:ext cx="3545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15</a:t>
              </a:r>
            </a:p>
          </p:txBody>
        </p:sp>
        <p:sp>
          <p:nvSpPr>
            <p:cNvPr id="27" name="TextBox 234">
              <a:extLst>
                <a:ext uri="{FF2B5EF4-FFF2-40B4-BE49-F238E27FC236}">
                  <a16:creationId xmlns:a16="http://schemas.microsoft.com/office/drawing/2014/main" xmlns="" id="{5FD70684-2A78-E6C0-4B2E-AD14BA927552}"/>
                </a:ext>
              </a:extLst>
            </p:cNvPr>
            <p:cNvSpPr txBox="1"/>
            <p:nvPr/>
          </p:nvSpPr>
          <p:spPr bwMode="auto">
            <a:xfrm>
              <a:off x="8480282" y="5262864"/>
              <a:ext cx="3545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18</a:t>
              </a:r>
            </a:p>
          </p:txBody>
        </p:sp>
        <p:sp>
          <p:nvSpPr>
            <p:cNvPr id="28" name="TextBox 235">
              <a:extLst>
                <a:ext uri="{FF2B5EF4-FFF2-40B4-BE49-F238E27FC236}">
                  <a16:creationId xmlns:a16="http://schemas.microsoft.com/office/drawing/2014/main" xmlns="" id="{87167C67-009E-13EA-A32D-228D704AC0E2}"/>
                </a:ext>
              </a:extLst>
            </p:cNvPr>
            <p:cNvSpPr txBox="1"/>
            <p:nvPr/>
          </p:nvSpPr>
          <p:spPr bwMode="auto">
            <a:xfrm>
              <a:off x="8780483" y="5263091"/>
              <a:ext cx="3545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21</a:t>
              </a:r>
            </a:p>
          </p:txBody>
        </p:sp>
        <p:sp>
          <p:nvSpPr>
            <p:cNvPr id="29" name="TextBox 236">
              <a:extLst>
                <a:ext uri="{FF2B5EF4-FFF2-40B4-BE49-F238E27FC236}">
                  <a16:creationId xmlns:a16="http://schemas.microsoft.com/office/drawing/2014/main" xmlns="" id="{A4525852-5D40-9828-88DE-38CED3D1F651}"/>
                </a:ext>
              </a:extLst>
            </p:cNvPr>
            <p:cNvSpPr txBox="1"/>
            <p:nvPr/>
          </p:nvSpPr>
          <p:spPr bwMode="auto">
            <a:xfrm>
              <a:off x="9060567" y="5261443"/>
              <a:ext cx="3545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24</a:t>
              </a:r>
            </a:p>
          </p:txBody>
        </p:sp>
        <p:sp>
          <p:nvSpPr>
            <p:cNvPr id="30" name="TextBox 237">
              <a:extLst>
                <a:ext uri="{FF2B5EF4-FFF2-40B4-BE49-F238E27FC236}">
                  <a16:creationId xmlns:a16="http://schemas.microsoft.com/office/drawing/2014/main" xmlns="" id="{B3711CCD-6002-3565-36F4-F2B60D2E9C05}"/>
                </a:ext>
              </a:extLst>
            </p:cNvPr>
            <p:cNvSpPr txBox="1"/>
            <p:nvPr/>
          </p:nvSpPr>
          <p:spPr bwMode="auto">
            <a:xfrm>
              <a:off x="9347166" y="5254432"/>
              <a:ext cx="3545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27</a:t>
              </a:r>
            </a:p>
          </p:txBody>
        </p:sp>
        <p:sp>
          <p:nvSpPr>
            <p:cNvPr id="31" name="TextBox 238">
              <a:extLst>
                <a:ext uri="{FF2B5EF4-FFF2-40B4-BE49-F238E27FC236}">
                  <a16:creationId xmlns:a16="http://schemas.microsoft.com/office/drawing/2014/main" xmlns="" id="{F56D9688-0D53-FC87-240A-A8EDFC4A802A}"/>
                </a:ext>
              </a:extLst>
            </p:cNvPr>
            <p:cNvSpPr txBox="1"/>
            <p:nvPr/>
          </p:nvSpPr>
          <p:spPr bwMode="auto">
            <a:xfrm>
              <a:off x="9647367" y="5254659"/>
              <a:ext cx="3545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30</a:t>
              </a:r>
            </a:p>
          </p:txBody>
        </p:sp>
        <p:sp>
          <p:nvSpPr>
            <p:cNvPr id="32" name="TextBox 239">
              <a:extLst>
                <a:ext uri="{FF2B5EF4-FFF2-40B4-BE49-F238E27FC236}">
                  <a16:creationId xmlns:a16="http://schemas.microsoft.com/office/drawing/2014/main" xmlns="" id="{C13DE18C-C2C6-4E88-0AB5-702BEFBC5851}"/>
                </a:ext>
              </a:extLst>
            </p:cNvPr>
            <p:cNvSpPr txBox="1"/>
            <p:nvPr/>
          </p:nvSpPr>
          <p:spPr bwMode="auto">
            <a:xfrm>
              <a:off x="9934302" y="5255151"/>
              <a:ext cx="3545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33</a:t>
              </a:r>
            </a:p>
          </p:txBody>
        </p:sp>
        <p:sp>
          <p:nvSpPr>
            <p:cNvPr id="33" name="TextBox 240">
              <a:extLst>
                <a:ext uri="{FF2B5EF4-FFF2-40B4-BE49-F238E27FC236}">
                  <a16:creationId xmlns:a16="http://schemas.microsoft.com/office/drawing/2014/main" xmlns="" id="{82804728-B484-29A5-80CC-01CC68A292CC}"/>
                </a:ext>
              </a:extLst>
            </p:cNvPr>
            <p:cNvSpPr txBox="1"/>
            <p:nvPr/>
          </p:nvSpPr>
          <p:spPr bwMode="auto">
            <a:xfrm>
              <a:off x="10234503" y="5255379"/>
              <a:ext cx="3545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36</a:t>
              </a:r>
            </a:p>
          </p:txBody>
        </p:sp>
        <p:sp>
          <p:nvSpPr>
            <p:cNvPr id="34" name="TextBox 241">
              <a:extLst>
                <a:ext uri="{FF2B5EF4-FFF2-40B4-BE49-F238E27FC236}">
                  <a16:creationId xmlns:a16="http://schemas.microsoft.com/office/drawing/2014/main" xmlns="" id="{76641388-1B07-18EC-B56B-8CD2A58AF6E5}"/>
                </a:ext>
              </a:extLst>
            </p:cNvPr>
            <p:cNvSpPr txBox="1"/>
            <p:nvPr/>
          </p:nvSpPr>
          <p:spPr bwMode="auto">
            <a:xfrm>
              <a:off x="6355429" y="2997162"/>
              <a:ext cx="5210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1.0</a:t>
              </a:r>
            </a:p>
          </p:txBody>
        </p:sp>
        <p:sp>
          <p:nvSpPr>
            <p:cNvPr id="35" name="TextBox 242">
              <a:extLst>
                <a:ext uri="{FF2B5EF4-FFF2-40B4-BE49-F238E27FC236}">
                  <a16:creationId xmlns:a16="http://schemas.microsoft.com/office/drawing/2014/main" xmlns="" id="{71E06EBB-D7E7-E800-1940-02CDA43A2065}"/>
                </a:ext>
              </a:extLst>
            </p:cNvPr>
            <p:cNvSpPr txBox="1"/>
            <p:nvPr/>
          </p:nvSpPr>
          <p:spPr bwMode="auto">
            <a:xfrm>
              <a:off x="7570580" y="5483244"/>
              <a:ext cx="217399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i="0" u="none" strike="noStrike" kern="0" cap="none" spc="0" normalizeH="0" baseline="0" noProof="0" dirty="0" err="1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cs typeface="Arial" panose="020B0604020202020204" pitchFamily="34" charset="0"/>
                </a:rPr>
                <a:t>Durée</a:t>
              </a:r>
              <a:r>
                <a:rPr kumimoji="0" lang="en-US" sz="1200" i="0" u="none" strike="noStrike" kern="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cs typeface="Arial" panose="020B0604020202020204" pitchFamily="34" charset="0"/>
                </a:rPr>
                <a:t> de </a:t>
              </a:r>
              <a:r>
                <a:rPr kumimoji="0" lang="en-US" sz="1200" i="0" u="none" strike="noStrike" kern="0" cap="none" spc="0" normalizeH="0" baseline="0" noProof="0" dirty="0" err="1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cs typeface="Arial" panose="020B0604020202020204" pitchFamily="34" charset="0"/>
                </a:rPr>
                <a:t>traitement</a:t>
              </a:r>
              <a:r>
                <a:rPr kumimoji="0" lang="en-US" sz="1200" i="0" u="none" strike="noStrike" kern="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cs typeface="Arial" panose="020B0604020202020204" pitchFamily="34" charset="0"/>
                </a:rPr>
                <a:t> (</a:t>
              </a:r>
              <a:r>
                <a:rPr kumimoji="0" lang="en-US" sz="1200" i="0" u="none" strike="noStrike" kern="0" cap="none" spc="0" normalizeH="0" baseline="0" noProof="0" dirty="0" err="1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cs typeface="Arial" panose="020B0604020202020204" pitchFamily="34" charset="0"/>
                </a:rPr>
                <a:t>Mois</a:t>
              </a:r>
              <a:r>
                <a:rPr kumimoji="0" lang="en-US" sz="1200" i="0" u="none" strike="noStrike" kern="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cs typeface="Arial" panose="020B0604020202020204" pitchFamily="34" charset="0"/>
                </a:rPr>
                <a:t>)</a:t>
              </a:r>
            </a:p>
          </p:txBody>
        </p:sp>
        <p:sp>
          <p:nvSpPr>
            <p:cNvPr id="36" name="TextBox 243">
              <a:extLst>
                <a:ext uri="{FF2B5EF4-FFF2-40B4-BE49-F238E27FC236}">
                  <a16:creationId xmlns:a16="http://schemas.microsoft.com/office/drawing/2014/main" xmlns="" id="{FFAC197F-BD26-184D-4E35-E4AF0F6B5914}"/>
                </a:ext>
              </a:extLst>
            </p:cNvPr>
            <p:cNvSpPr txBox="1"/>
            <p:nvPr/>
          </p:nvSpPr>
          <p:spPr bwMode="auto">
            <a:xfrm>
              <a:off x="7376147" y="3056716"/>
              <a:ext cx="31117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lvl="0">
                <a:spcBef>
                  <a:spcPct val="50000"/>
                </a:spcBef>
                <a:defRPr/>
              </a:pPr>
              <a:r>
                <a:rPr lang="en-US" sz="1200" kern="0" dirty="0">
                  <a:solidFill>
                    <a:srgbClr val="000000"/>
                  </a:solidFill>
                </a:rPr>
                <a:t>SSP </a:t>
              </a:r>
              <a:r>
                <a:rPr lang="en-US" sz="1200" kern="0" dirty="0" err="1">
                  <a:solidFill>
                    <a:srgbClr val="000000"/>
                  </a:solidFill>
                </a:rPr>
                <a:t>médiane</a:t>
              </a:r>
              <a:r>
                <a:rPr lang="en-US" sz="1200" kern="0" dirty="0">
                  <a:solidFill>
                    <a:srgbClr val="000000"/>
                  </a:solidFill>
                </a:rPr>
                <a:t>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: 5,6 mois (IC95</a:t>
              </a:r>
              <a:r>
                <a:rPr lang="en-US" sz="1200" kern="0" dirty="0">
                  <a:solidFill>
                    <a:srgbClr val="000000"/>
                  </a:solidFill>
                </a:rPr>
                <a:t>% (4,8-6,6))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/>
              </a:r>
              <a:b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</a:br>
              <a:r>
                <a:rPr lang="en-US" sz="1200" kern="0" dirty="0" err="1">
                  <a:solidFill>
                    <a:srgbClr val="000000"/>
                  </a:solidFill>
                </a:rPr>
                <a:t>Taux</a:t>
              </a:r>
              <a:r>
                <a:rPr lang="en-US" sz="1200" kern="0" dirty="0">
                  <a:solidFill>
                    <a:srgbClr val="000000"/>
                  </a:solidFill>
                </a:rPr>
                <a:t> de </a:t>
              </a:r>
              <a:r>
                <a:rPr lang="en-US" sz="1200" kern="0" dirty="0" err="1">
                  <a:solidFill>
                    <a:srgbClr val="000000"/>
                  </a:solidFill>
                </a:rPr>
                <a:t>réponse</a:t>
              </a:r>
              <a:r>
                <a:rPr lang="en-US" sz="1200" kern="0" dirty="0">
                  <a:solidFill>
                    <a:srgbClr val="000000"/>
                  </a:solidFill>
                </a:rPr>
                <a:t> </a:t>
              </a:r>
              <a:r>
                <a:rPr lang="en-US" sz="1200" kern="0" dirty="0" err="1">
                  <a:solidFill>
                    <a:srgbClr val="000000"/>
                  </a:solidFill>
                </a:rPr>
                <a:t>objectif</a:t>
              </a:r>
              <a:r>
                <a:rPr lang="en-US" sz="1200" kern="0" dirty="0">
                  <a:solidFill>
                    <a:srgbClr val="000000"/>
                  </a:solidFill>
                </a:rPr>
                <a:t>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: 33,4%</a:t>
              </a:r>
            </a:p>
          </p:txBody>
        </p:sp>
      </p:grpSp>
      <p:sp>
        <p:nvSpPr>
          <p:cNvPr id="68" name="Espace réservé du contenu 5">
            <a:extLst>
              <a:ext uri="{FF2B5EF4-FFF2-40B4-BE49-F238E27FC236}">
                <a16:creationId xmlns:a16="http://schemas.microsoft.com/office/drawing/2014/main" xmlns="" id="{C9D73305-6481-19B2-D68B-10F72C0D6AC1}"/>
              </a:ext>
            </a:extLst>
          </p:cNvPr>
          <p:cNvSpPr txBox="1">
            <a:spLocks/>
          </p:cNvSpPr>
          <p:nvPr/>
        </p:nvSpPr>
        <p:spPr>
          <a:xfrm>
            <a:off x="1089495" y="2566302"/>
            <a:ext cx="5217418" cy="2580235"/>
          </a:xfrm>
          <a:prstGeom prst="rect">
            <a:avLst/>
          </a:prstGeom>
          <a:noFill/>
        </p:spPr>
        <p:txBody>
          <a:bodyPr anchor="ctr"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L’étude IMMU-132-01 de phase I/II </a:t>
            </a:r>
            <a:r>
              <a:rPr lang="fr-FR" dirty="0" err="1">
                <a:solidFill>
                  <a:srgbClr val="005086"/>
                </a:solidFill>
              </a:rPr>
              <a:t>study</a:t>
            </a:r>
            <a:r>
              <a:rPr lang="fr-FR" dirty="0">
                <a:solidFill>
                  <a:srgbClr val="005086"/>
                </a:solidFill>
              </a:rPr>
              <a:t> (étude </a:t>
            </a:r>
            <a:r>
              <a:rPr lang="fr-FR" dirty="0" err="1">
                <a:solidFill>
                  <a:srgbClr val="005086"/>
                </a:solidFill>
              </a:rPr>
              <a:t>monobras</a:t>
            </a:r>
            <a:r>
              <a:rPr lang="fr-FR" dirty="0">
                <a:solidFill>
                  <a:srgbClr val="005086"/>
                </a:solidFill>
              </a:rPr>
              <a:t> ayant évalué le </a:t>
            </a:r>
            <a:r>
              <a:rPr lang="fr-FR" dirty="0" err="1">
                <a:solidFill>
                  <a:srgbClr val="005086"/>
                </a:solidFill>
              </a:rPr>
              <a:t>sacituzumab</a:t>
            </a:r>
            <a:r>
              <a:rPr lang="fr-FR" dirty="0">
                <a:solidFill>
                  <a:srgbClr val="005086"/>
                </a:solidFill>
              </a:rPr>
              <a:t> </a:t>
            </a:r>
            <a:r>
              <a:rPr lang="fr-FR" dirty="0" err="1">
                <a:solidFill>
                  <a:srgbClr val="005086"/>
                </a:solidFill>
              </a:rPr>
              <a:t>govitecan</a:t>
            </a:r>
            <a:r>
              <a:rPr lang="fr-FR" dirty="0">
                <a:solidFill>
                  <a:srgbClr val="005086"/>
                </a:solidFill>
              </a:rPr>
              <a:t> </a:t>
            </a:r>
            <a:r>
              <a:rPr lang="fr-FR" dirty="0" err="1">
                <a:solidFill>
                  <a:srgbClr val="005086"/>
                </a:solidFill>
              </a:rPr>
              <a:t>mTNBC</a:t>
            </a:r>
            <a:r>
              <a:rPr lang="fr-FR" dirty="0">
                <a:solidFill>
                  <a:srgbClr val="005086"/>
                </a:solidFill>
              </a:rPr>
              <a:t>, N = 108) a démontré des résultats prometteurs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Résultats confirmés dans l’étude de phase III ASCENT - interrompue précocement pour preuve d’efficacité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Actuellement pas de recommandation pour tester TROP2 en pré-thérapeutique, exprimé dans 95% des cas de cancer du sein</a:t>
            </a:r>
          </a:p>
        </p:txBody>
      </p:sp>
      <p:sp>
        <p:nvSpPr>
          <p:cNvPr id="69" name="Rectangle à coins arrondis 10">
            <a:extLst>
              <a:ext uri="{FF2B5EF4-FFF2-40B4-BE49-F238E27FC236}">
                <a16:creationId xmlns:a16="http://schemas.microsoft.com/office/drawing/2014/main" xmlns="" id="{FA31B5F7-6D68-F5B4-A9E0-9B0E00FB8D57}"/>
              </a:ext>
            </a:extLst>
          </p:cNvPr>
          <p:cNvSpPr/>
          <p:nvPr/>
        </p:nvSpPr>
        <p:spPr>
          <a:xfrm>
            <a:off x="6658933" y="2553102"/>
            <a:ext cx="5159375" cy="326947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xmlns="" id="{BBE3BD0B-1805-6192-47A9-30792F8AD774}"/>
              </a:ext>
            </a:extLst>
          </p:cNvPr>
          <p:cNvSpPr txBox="1"/>
          <p:nvPr/>
        </p:nvSpPr>
        <p:spPr>
          <a:xfrm>
            <a:off x="6845003" y="2400469"/>
            <a:ext cx="1964961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IMMU-132-01: SSP</a:t>
            </a:r>
          </a:p>
        </p:txBody>
      </p:sp>
      <p:sp>
        <p:nvSpPr>
          <p:cNvPr id="7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64296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56D82A0-2DD0-3D38-67F0-DBA5C299C43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/>
              <a:t>Bardia A et al, N Engl J Med, 2021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B21E5836-21D5-03B6-0F17-B65CB5BB697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 err="1"/>
              <a:t>Sacituzumab</a:t>
            </a:r>
            <a:r>
              <a:rPr lang="fr-FR" dirty="0"/>
              <a:t> </a:t>
            </a:r>
            <a:r>
              <a:rPr lang="fr-FR" dirty="0" err="1"/>
              <a:t>Govitecan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CA870B6-86E1-8B28-E058-B21794E5F65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ASCENT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431767" y="4907150"/>
            <a:ext cx="10618023" cy="946484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 principal : </a:t>
            </a:r>
            <a:r>
              <a:rPr lang="fr-FR" b="0" dirty="0"/>
              <a:t>SSP chez les patients sans métastases cérébrales (BICR)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Objectifs secondaires : </a:t>
            </a:r>
            <a:r>
              <a:rPr lang="fr-FR" b="0" dirty="0"/>
              <a:t>SSP dans la population générale, </a:t>
            </a:r>
            <a:r>
              <a:rPr lang="fr-FR" b="0" dirty="0" smtClean="0"/>
              <a:t>Survie Globale, </a:t>
            </a:r>
            <a:r>
              <a:rPr lang="fr-FR" b="0" dirty="0"/>
              <a:t>Taux de réponse objectif, durée de réponse, délai de réponse, toxicité</a:t>
            </a:r>
          </a:p>
        </p:txBody>
      </p:sp>
      <p:sp>
        <p:nvSpPr>
          <p:cNvPr id="7" name="TextBox 97">
            <a:extLst>
              <a:ext uri="{FF2B5EF4-FFF2-40B4-BE49-F238E27FC236}">
                <a16:creationId xmlns:a16="http://schemas.microsoft.com/office/drawing/2014/main" xmlns="" id="{7461B92C-F2D5-0F85-1041-072160F9ED71}"/>
              </a:ext>
            </a:extLst>
          </p:cNvPr>
          <p:cNvSpPr txBox="1"/>
          <p:nvPr/>
        </p:nvSpPr>
        <p:spPr bwMode="auto">
          <a:xfrm>
            <a:off x="2720130" y="1249260"/>
            <a:ext cx="55927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Stratification</a:t>
            </a:r>
            <a:r>
              <a:rPr kumimoji="0" 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1200" b="0" i="1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selon</a:t>
            </a:r>
            <a:r>
              <a:rPr kumimoji="0" 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le </a:t>
            </a:r>
            <a:r>
              <a:rPr kumimoji="0" lang="en-US" sz="1200" b="0" i="1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nombre</a:t>
            </a:r>
            <a:r>
              <a:rPr kumimoji="0" 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de </a:t>
            </a:r>
            <a:r>
              <a:rPr kumimoji="0" lang="en-US" sz="1200" b="0" i="1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lignes</a:t>
            </a:r>
            <a:r>
              <a:rPr kumimoji="0" 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de CT </a:t>
            </a:r>
            <a:r>
              <a:rPr kumimoji="0" lang="en-US" sz="1200" b="0" i="1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préalables</a:t>
            </a:r>
            <a:r>
              <a:rPr kumimoji="0" 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(2-3</a:t>
            </a:r>
            <a:r>
              <a:rPr kumimoji="0" lang="en-US" sz="1200" b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vs 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&gt;3), </a:t>
            </a:r>
            <a:r>
              <a:rPr kumimoji="0" 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l’origine</a:t>
            </a:r>
            <a:r>
              <a:rPr kumimoji="0" 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1200" b="0" i="1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géographique</a:t>
            </a:r>
            <a:r>
              <a:rPr kumimoji="0" 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(</a:t>
            </a:r>
            <a:r>
              <a:rPr kumimoji="0" lang="en-US" sz="1200" b="0" i="1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Amérique</a:t>
            </a:r>
            <a:r>
              <a:rPr kumimoji="0" 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du Nord </a:t>
            </a:r>
            <a:r>
              <a:rPr kumimoji="0" lang="en-US" sz="1200" b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vs</a:t>
            </a:r>
            <a:r>
              <a:rPr kumimoji="0" 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Europe), </a:t>
            </a:r>
            <a:r>
              <a:rPr kumimoji="0" 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présence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/absence de </a:t>
            </a:r>
            <a:r>
              <a:rPr lang="en-US" sz="1200" i="1" kern="0" dirty="0" err="1">
                <a:solidFill>
                  <a:srgbClr val="000000"/>
                </a:solidFill>
              </a:rPr>
              <a:t>métastases</a:t>
            </a:r>
            <a:r>
              <a:rPr lang="en-US" sz="1200" i="1" kern="0" dirty="0">
                <a:solidFill>
                  <a:srgbClr val="000000"/>
                </a:solidFill>
              </a:rPr>
              <a:t> </a:t>
            </a:r>
            <a:r>
              <a:rPr lang="en-US" sz="1200" i="1" kern="0" dirty="0" err="1">
                <a:solidFill>
                  <a:srgbClr val="000000"/>
                </a:solidFill>
              </a:rPr>
              <a:t>cérébrales</a:t>
            </a:r>
            <a:endParaRPr lang="en-US" sz="1200" i="1" kern="0" dirty="0">
              <a:solidFill>
                <a:srgbClr val="000000"/>
              </a:solidFill>
            </a:endParaRPr>
          </a:p>
        </p:txBody>
      </p:sp>
      <p:sp>
        <p:nvSpPr>
          <p:cNvPr id="10" name="Freeform: Shape 12">
            <a:extLst>
              <a:ext uri="{FF2B5EF4-FFF2-40B4-BE49-F238E27FC236}">
                <a16:creationId xmlns:a16="http://schemas.microsoft.com/office/drawing/2014/main" xmlns="" id="{594B2CA6-5A75-C281-22F0-ECA0E8316BEA}"/>
              </a:ext>
            </a:extLst>
          </p:cNvPr>
          <p:cNvSpPr/>
          <p:nvPr/>
        </p:nvSpPr>
        <p:spPr bwMode="auto">
          <a:xfrm>
            <a:off x="6002638" y="2791778"/>
            <a:ext cx="496956" cy="1200329"/>
          </a:xfrm>
          <a:custGeom>
            <a:avLst/>
            <a:gdLst>
              <a:gd name="connsiteX0" fmla="*/ 193964 w 203200"/>
              <a:gd name="connsiteY0" fmla="*/ 0 h 1320800"/>
              <a:gd name="connsiteX1" fmla="*/ 0 w 203200"/>
              <a:gd name="connsiteY1" fmla="*/ 0 h 1320800"/>
              <a:gd name="connsiteX2" fmla="*/ 0 w 203200"/>
              <a:gd name="connsiteY2" fmla="*/ 1320800 h 1320800"/>
              <a:gd name="connsiteX3" fmla="*/ 203200 w 203200"/>
              <a:gd name="connsiteY3" fmla="*/ 132080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3200" h="1320800">
                <a:moveTo>
                  <a:pt x="193964" y="0"/>
                </a:moveTo>
                <a:lnTo>
                  <a:pt x="0" y="0"/>
                </a:lnTo>
                <a:lnTo>
                  <a:pt x="0" y="1320800"/>
                </a:lnTo>
                <a:lnTo>
                  <a:pt x="203200" y="1320800"/>
                </a:lnTo>
              </a:path>
            </a:pathLst>
          </a:custGeom>
          <a:noFill/>
          <a:ln w="12700">
            <a:solidFill>
              <a:srgbClr val="565458"/>
            </a:solidFill>
            <a:miter lim="800000"/>
            <a:headEnd type="triangle" w="med" len="med"/>
            <a:tailEnd type="triangle" w="med" len="med"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xmlns="" id="{0518F5DC-4B81-DFBF-D2A8-43E3E28CFDED}"/>
              </a:ext>
            </a:extLst>
          </p:cNvPr>
          <p:cNvGrpSpPr/>
          <p:nvPr/>
        </p:nvGrpSpPr>
        <p:grpSpPr>
          <a:xfrm>
            <a:off x="6518065" y="2153808"/>
            <a:ext cx="3122843" cy="2300319"/>
            <a:chOff x="6518065" y="2153808"/>
            <a:chExt cx="3122843" cy="2300319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30102854-7FAA-4BEC-DF65-CD26662703D5}"/>
                </a:ext>
              </a:extLst>
            </p:cNvPr>
            <p:cNvSpPr/>
            <p:nvPr/>
          </p:nvSpPr>
          <p:spPr bwMode="auto">
            <a:xfrm>
              <a:off x="6518065" y="2153808"/>
              <a:ext cx="3122843" cy="1231433"/>
            </a:xfrm>
            <a:prstGeom prst="rect">
              <a:avLst/>
            </a:prstGeom>
            <a:solidFill>
              <a:srgbClr val="005086"/>
            </a:solidFill>
            <a:ln w="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Sacituzumab </a:t>
              </a:r>
              <a:r>
                <a:rPr kumimoji="0" lang="en-US" sz="1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Govitecan</a:t>
              </a: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 (SG)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10 mg/kg IV</a:t>
              </a:r>
            </a:p>
            <a:p>
              <a:pPr lvl="0" algn="ctr">
                <a:buClr>
                  <a:srgbClr val="015873"/>
                </a:buClr>
                <a:defRPr/>
              </a:pPr>
              <a:r>
                <a:rPr lang="en-US" sz="1600" b="1" kern="0" dirty="0">
                  <a:solidFill>
                    <a:srgbClr val="FFFFFF"/>
                  </a:solidFill>
                </a:rPr>
                <a:t>J</a:t>
              </a: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1 </a:t>
              </a:r>
              <a:r>
                <a:rPr lang="en-US" sz="1600" b="1" kern="0" dirty="0">
                  <a:solidFill>
                    <a:srgbClr val="FFFFFF"/>
                  </a:solidFill>
                </a:rPr>
                <a:t>J</a:t>
              </a: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8, </a:t>
              </a:r>
              <a:r>
                <a:rPr lang="fr-FR" sz="1600" b="1" kern="0" dirty="0">
                  <a:solidFill>
                    <a:srgbClr val="FFFFFF"/>
                  </a:solidFill>
                </a:rPr>
                <a:t>de chaque cycle de 21 jours 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(n=267)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5227E8E7-F609-69E4-2FFE-C234EC882D5D}"/>
                </a:ext>
              </a:extLst>
            </p:cNvPr>
            <p:cNvSpPr/>
            <p:nvPr/>
          </p:nvSpPr>
          <p:spPr bwMode="auto">
            <a:xfrm>
              <a:off x="6518065" y="3531315"/>
              <a:ext cx="3122843" cy="922812"/>
            </a:xfrm>
            <a:prstGeom prst="rect">
              <a:avLst/>
            </a:prstGeom>
            <a:solidFill>
              <a:srgbClr val="FF7F4D"/>
            </a:solidFill>
            <a:ln w="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Chimiothérapie</a:t>
              </a: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 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TCI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(n=262)</a:t>
              </a: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D9265E1-AC28-B34B-5CFD-9190EA3397C5}"/>
              </a:ext>
            </a:extLst>
          </p:cNvPr>
          <p:cNvSpPr/>
          <p:nvPr/>
        </p:nvSpPr>
        <p:spPr bwMode="auto">
          <a:xfrm>
            <a:off x="10010236" y="2386178"/>
            <a:ext cx="1335606" cy="1835579"/>
          </a:xfrm>
          <a:prstGeom prst="rect">
            <a:avLst/>
          </a:prstGeom>
          <a:solidFill>
            <a:srgbClr val="565458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5873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Poursuite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du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traitement</a:t>
            </a:r>
            <a:r>
              <a:rPr kumimoji="0" lang="en-US" sz="1400" b="0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</a:t>
            </a:r>
            <a:r>
              <a:rPr kumimoji="0" lang="en-US" sz="1400" b="0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jusqu’à</a:t>
            </a:r>
            <a:r>
              <a:rPr kumimoji="0" lang="en-US" sz="1400" b="0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progression </a:t>
            </a:r>
            <a:r>
              <a:rPr kumimoji="0" lang="en-US" sz="1400" b="0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ou</a:t>
            </a:r>
            <a:r>
              <a:rPr kumimoji="0" lang="en-US" sz="1400" b="0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</a:t>
            </a:r>
            <a:r>
              <a:rPr kumimoji="0" lang="en-US" sz="1400" b="0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toxicité</a:t>
            </a:r>
            <a:r>
              <a:rPr kumimoji="0" lang="en-US" sz="1400" b="0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</a:t>
            </a:r>
            <a:r>
              <a:rPr kumimoji="0" lang="en-US" sz="1400" b="0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limitante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14" name="Oval 106">
            <a:extLst>
              <a:ext uri="{FF2B5EF4-FFF2-40B4-BE49-F238E27FC236}">
                <a16:creationId xmlns:a16="http://schemas.microsoft.com/office/drawing/2014/main" xmlns="" id="{4617FA31-F75F-BE7A-6906-48838A1BA373}"/>
              </a:ext>
            </a:extLst>
          </p:cNvPr>
          <p:cNvSpPr/>
          <p:nvPr/>
        </p:nvSpPr>
        <p:spPr bwMode="auto">
          <a:xfrm>
            <a:off x="5633309" y="2928174"/>
            <a:ext cx="751586" cy="751586"/>
          </a:xfrm>
          <a:prstGeom prst="ellipse">
            <a:avLst/>
          </a:prstGeom>
          <a:solidFill>
            <a:srgbClr val="565458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5873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R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5873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1:1</a:t>
            </a:r>
          </a:p>
        </p:txBody>
      </p:sp>
      <p:cxnSp>
        <p:nvCxnSpPr>
          <p:cNvPr id="15" name="Straight Connector 107">
            <a:extLst>
              <a:ext uri="{FF2B5EF4-FFF2-40B4-BE49-F238E27FC236}">
                <a16:creationId xmlns:a16="http://schemas.microsoft.com/office/drawing/2014/main" xmlns="" id="{F0319792-1964-E21B-2D08-F90D5DB25443}"/>
              </a:ext>
            </a:extLst>
          </p:cNvPr>
          <p:cNvCxnSpPr>
            <a:cxnSpLocks/>
            <a:stCxn id="17" idx="3"/>
          </p:cNvCxnSpPr>
          <p:nvPr/>
        </p:nvCxnSpPr>
        <p:spPr bwMode="auto">
          <a:xfrm>
            <a:off x="4276725" y="3294443"/>
            <a:ext cx="1328009" cy="1"/>
          </a:xfrm>
          <a:prstGeom prst="line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" name="Straight Arrow Connector 108">
            <a:extLst>
              <a:ext uri="{FF2B5EF4-FFF2-40B4-BE49-F238E27FC236}">
                <a16:creationId xmlns:a16="http://schemas.microsoft.com/office/drawing/2014/main" xmlns="" id="{38D3BD17-C118-3DF0-7FBC-BE4CBDA8B08A}"/>
              </a:ext>
            </a:extLst>
          </p:cNvPr>
          <p:cNvCxnSpPr>
            <a:cxnSpLocks/>
          </p:cNvCxnSpPr>
          <p:nvPr/>
        </p:nvCxnSpPr>
        <p:spPr bwMode="auto">
          <a:xfrm>
            <a:off x="9825159" y="3381123"/>
            <a:ext cx="185077" cy="1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7" name="TextBox 109">
            <a:extLst>
              <a:ext uri="{FF2B5EF4-FFF2-40B4-BE49-F238E27FC236}">
                <a16:creationId xmlns:a16="http://schemas.microsoft.com/office/drawing/2014/main" xmlns="" id="{652337FC-815D-D03B-7E18-980D6EEB9869}"/>
              </a:ext>
            </a:extLst>
          </p:cNvPr>
          <p:cNvSpPr txBox="1"/>
          <p:nvPr/>
        </p:nvSpPr>
        <p:spPr bwMode="auto">
          <a:xfrm>
            <a:off x="1539239" y="2271086"/>
            <a:ext cx="2737486" cy="2046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FF7F4D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Phase III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randomisée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FF7F4D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Patients avec un cancer</a:t>
            </a:r>
            <a:r>
              <a:rPr kumimoji="0" lang="en-US" sz="1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du sein TN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, rechute ou progression après ≥2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lignes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de 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chimiothérapie</a:t>
            </a:r>
            <a:r>
              <a:rPr kumimoji="0" lang="en-US" sz="1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(</a:t>
            </a:r>
            <a:r>
              <a:rPr kumimoji="0" lang="en-US" sz="1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dont</a:t>
            </a:r>
            <a:r>
              <a:rPr kumimoji="0" lang="en-US" sz="1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1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taxanes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)</a:t>
            </a:r>
          </a:p>
          <a:p>
            <a:pPr marL="285750" lvl="0" indent="-285750">
              <a:spcAft>
                <a:spcPts val="600"/>
              </a:spcAft>
              <a:buClr>
                <a:srgbClr val="FF7F4D"/>
              </a:buClr>
              <a:buFont typeface="Wingdings" pitchFamily="2" charset="2"/>
              <a:buChar char="§"/>
              <a:defRPr/>
            </a:pPr>
            <a:r>
              <a:rPr lang="fr-FR" sz="1400" kern="0" dirty="0" smtClean="0">
                <a:solidFill>
                  <a:srgbClr val="000000"/>
                </a:solidFill>
              </a:rPr>
              <a:t>(</a:t>
            </a:r>
            <a:r>
              <a:rPr lang="fr-FR" sz="1400" kern="0" dirty="0">
                <a:solidFill>
                  <a:srgbClr val="000000"/>
                </a:solidFill>
              </a:rPr>
              <a:t>Planifié N = 529)​</a:t>
            </a: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FF7F4D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9" name="Rectangle à coins arrondis 10">
            <a:extLst>
              <a:ext uri="{FF2B5EF4-FFF2-40B4-BE49-F238E27FC236}">
                <a16:creationId xmlns:a16="http://schemas.microsoft.com/office/drawing/2014/main" xmlns="" id="{683534AE-87C4-39DC-2DA7-DFBCA49CF608}"/>
              </a:ext>
            </a:extLst>
          </p:cNvPr>
          <p:cNvSpPr/>
          <p:nvPr/>
        </p:nvSpPr>
        <p:spPr>
          <a:xfrm>
            <a:off x="1403010" y="1064883"/>
            <a:ext cx="10243558" cy="3603369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cxnSp>
        <p:nvCxnSpPr>
          <p:cNvPr id="26" name="Connecteur en angle 25">
            <a:extLst>
              <a:ext uri="{FF2B5EF4-FFF2-40B4-BE49-F238E27FC236}">
                <a16:creationId xmlns:a16="http://schemas.microsoft.com/office/drawing/2014/main" xmlns="" id="{47583685-BB06-1CF8-57BE-6CB316DBFAB9}"/>
              </a:ext>
            </a:extLst>
          </p:cNvPr>
          <p:cNvCxnSpPr>
            <a:stCxn id="11" idx="3"/>
            <a:endCxn id="12" idx="3"/>
          </p:cNvCxnSpPr>
          <p:nvPr/>
        </p:nvCxnSpPr>
        <p:spPr>
          <a:xfrm>
            <a:off x="9640908" y="2769525"/>
            <a:ext cx="12700" cy="1223196"/>
          </a:xfrm>
          <a:prstGeom prst="bentConnector3">
            <a:avLst>
              <a:gd name="adj1" fmla="val 1400000"/>
            </a:avLst>
          </a:prstGeom>
          <a:ln w="12700">
            <a:solidFill>
              <a:srgbClr val="56545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111">
            <a:extLst>
              <a:ext uri="{FF2B5EF4-FFF2-40B4-BE49-F238E27FC236}">
                <a16:creationId xmlns:a16="http://schemas.microsoft.com/office/drawing/2014/main" xmlns="" id="{BD3CD057-2366-DA91-0CC8-9AFEAC4EBF51}"/>
              </a:ext>
            </a:extLst>
          </p:cNvPr>
          <p:cNvCxnSpPr>
            <a:cxnSpLocks/>
          </p:cNvCxnSpPr>
          <p:nvPr/>
        </p:nvCxnSpPr>
        <p:spPr bwMode="auto">
          <a:xfrm>
            <a:off x="5516492" y="2153808"/>
            <a:ext cx="0" cy="1009658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ysDash"/>
            <a:round/>
            <a:headEnd type="none" w="med" len="med"/>
            <a:tailEnd type="triangle"/>
          </a:ln>
          <a:effectLst/>
        </p:spPr>
      </p:cxnSp>
      <p:sp>
        <p:nvSpPr>
          <p:cNvPr id="2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34129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56D82A0-2DD0-3D38-67F0-DBA5C299C43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/>
              <a:t>Bardia A et al, N Engl J Med, 2021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B21E5836-21D5-03B6-0F17-B65CB5BB697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 err="1"/>
              <a:t>Sacituzumab</a:t>
            </a:r>
            <a:r>
              <a:rPr lang="fr-FR" dirty="0"/>
              <a:t> </a:t>
            </a:r>
            <a:r>
              <a:rPr lang="fr-FR" dirty="0" err="1"/>
              <a:t>Govitecan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CA870B6-86E1-8B28-E058-B21794E5F65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ASCENT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49388" y="5004926"/>
            <a:ext cx="10618023" cy="946484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Bénéfice significatif en survie sans progression de 3,9 mois et en survie globale de 5,4 mois en faveur du </a:t>
            </a:r>
            <a:r>
              <a:rPr lang="fr-FR" sz="1400" dirty="0" err="1"/>
              <a:t>Sacituzumab</a:t>
            </a:r>
            <a:r>
              <a:rPr lang="fr-FR" sz="1400" dirty="0"/>
              <a:t> </a:t>
            </a:r>
            <a:r>
              <a:rPr lang="fr-FR" sz="1400" dirty="0" err="1"/>
              <a:t>Govitecan</a:t>
            </a:r>
            <a:r>
              <a:rPr lang="fr-FR" sz="1400" dirty="0"/>
              <a:t> </a:t>
            </a:r>
            <a:r>
              <a:rPr lang="fr-FR" sz="1400" b="0" i="1" dirty="0"/>
              <a:t>vs</a:t>
            </a:r>
            <a:r>
              <a:rPr lang="fr-FR" sz="1400" b="0" dirty="0"/>
              <a:t> traitement au choix de l’investigateur après ≥ 2 lignes de chimiothérapie (dont taxanes)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dirty="0"/>
              <a:t>Nouveau standard thérapeutique dès la 2</a:t>
            </a:r>
            <a:r>
              <a:rPr lang="fr-FR" sz="1400" baseline="30000" dirty="0"/>
              <a:t>ème</a:t>
            </a:r>
            <a:r>
              <a:rPr lang="fr-FR" sz="1400" dirty="0"/>
              <a:t> ligne métastatique</a:t>
            </a:r>
            <a:r>
              <a:rPr lang="fr-FR" sz="1400" b="0" dirty="0"/>
              <a:t> en cas de traitement néoadjuvant ou adjuvant préalable et en </a:t>
            </a:r>
            <a:r>
              <a:rPr lang="fr-FR" sz="1400" dirty="0"/>
              <a:t>3</a:t>
            </a:r>
            <a:r>
              <a:rPr lang="fr-FR" sz="1400" baseline="30000" dirty="0"/>
              <a:t>ème</a:t>
            </a:r>
            <a:r>
              <a:rPr lang="fr-FR" sz="1400" dirty="0"/>
              <a:t> ligne chez les patients métastatiques </a:t>
            </a:r>
            <a:r>
              <a:rPr lang="fr-FR" sz="1400" i="1" dirty="0"/>
              <a:t>de novo</a:t>
            </a:r>
          </a:p>
        </p:txBody>
      </p:sp>
      <p:sp>
        <p:nvSpPr>
          <p:cNvPr id="8" name="Rectangle à coins arrondis 10">
            <a:extLst>
              <a:ext uri="{FF2B5EF4-FFF2-40B4-BE49-F238E27FC236}">
                <a16:creationId xmlns:a16="http://schemas.microsoft.com/office/drawing/2014/main" xmlns="" id="{542D22D0-F3C5-B64E-3B82-E3C6534531A5}"/>
              </a:ext>
            </a:extLst>
          </p:cNvPr>
          <p:cNvSpPr/>
          <p:nvPr/>
        </p:nvSpPr>
        <p:spPr>
          <a:xfrm>
            <a:off x="1565766" y="1013504"/>
            <a:ext cx="4805523" cy="388923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xmlns="" id="{3D944775-C1C2-5E29-7627-513648656FB7}"/>
              </a:ext>
            </a:extLst>
          </p:cNvPr>
          <p:cNvSpPr txBox="1"/>
          <p:nvPr/>
        </p:nvSpPr>
        <p:spPr>
          <a:xfrm>
            <a:off x="1776682" y="844228"/>
            <a:ext cx="534678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SSP</a:t>
            </a:r>
          </a:p>
        </p:txBody>
      </p:sp>
      <p:graphicFrame>
        <p:nvGraphicFramePr>
          <p:cNvPr id="18" name="Tableau 17">
            <a:extLst>
              <a:ext uri="{FF2B5EF4-FFF2-40B4-BE49-F238E27FC236}">
                <a16:creationId xmlns:a16="http://schemas.microsoft.com/office/drawing/2014/main" xmlns="" id="{548E0D2B-4300-6440-4DC6-8C049DEA87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7540446"/>
              </p:ext>
            </p:extLst>
          </p:nvPr>
        </p:nvGraphicFramePr>
        <p:xfrm>
          <a:off x="1776681" y="4156314"/>
          <a:ext cx="4594608" cy="57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0512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</a:tblGrid>
              <a:tr h="180000">
                <a:tc gridSpan="9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</a:t>
                      </a: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235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134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81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233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21" name="Table 296">
            <a:extLst>
              <a:ext uri="{FF2B5EF4-FFF2-40B4-BE49-F238E27FC236}">
                <a16:creationId xmlns:a16="http://schemas.microsoft.com/office/drawing/2014/main" xmlns="" id="{0933087D-B295-E31C-0103-521216EF8E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2209377"/>
              </p:ext>
            </p:extLst>
          </p:nvPr>
        </p:nvGraphicFramePr>
        <p:xfrm>
          <a:off x="2810714" y="1182745"/>
          <a:ext cx="3348000" cy="758794"/>
        </p:xfrm>
        <a:graphic>
          <a:graphicData uri="http://schemas.openxmlformats.org/drawingml/2006/table">
            <a:tbl>
              <a:tblPr firstRow="1" bandRow="1"/>
              <a:tblGrid>
                <a:gridCol w="1620000">
                  <a:extLst>
                    <a:ext uri="{9D8B030D-6E8A-4147-A177-3AD203B41FA5}">
                      <a16:colId xmlns:a16="http://schemas.microsoft.com/office/drawing/2014/main" xmlns="" val="124576450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xmlns="" val="2296479947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24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BICR </a:t>
                      </a:r>
                      <a:r>
                        <a:rPr lang="en-US" sz="800" b="1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Analyse</a:t>
                      </a:r>
                      <a:endParaRPr lang="en-US" sz="800" b="1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marL="51483" marR="51483" marT="25741" marB="25741" anchor="b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SG (n = 235)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TCI (n = 233)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87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r>
                        <a:rPr lang="en-US" sz="8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Nb</a:t>
                      </a:r>
                      <a:r>
                        <a:rPr lang="en-US" sz="8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8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d’évènements</a:t>
                      </a:r>
                      <a:endParaRPr lang="en-US" sz="80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Cambria" panose="02040503050406030204" pitchFamily="18" charset="0"/>
                        <a:cs typeface="Calibri" panose="020F0502020204030204" pitchFamily="34" charset="0"/>
                      </a:endParaRPr>
                    </a:p>
                  </a:txBody>
                  <a:tcPr marL="51483" marR="51483" marT="25741" marB="25741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indent="0" algn="ctr">
                        <a:lnSpc>
                          <a:spcPct val="10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166</a:t>
                      </a:r>
                    </a:p>
                  </a:txBody>
                  <a:tcPr marL="51483" marR="51483" marT="25741" marB="25741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150</a:t>
                      </a:r>
                    </a:p>
                  </a:txBody>
                  <a:tcPr marL="51483" marR="51483" marT="25741" marB="25741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86871168"/>
                  </a:ext>
                </a:extLst>
              </a:tr>
              <a:tr h="1887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r>
                        <a:rPr lang="en-US" sz="8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SSP </a:t>
                      </a:r>
                      <a:r>
                        <a:rPr lang="en-US" sz="8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médiane</a:t>
                      </a:r>
                      <a:r>
                        <a:rPr lang="en-US" sz="8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, </a:t>
                      </a:r>
                      <a:r>
                        <a:rPr lang="en-US" sz="8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mois</a:t>
                      </a:r>
                      <a:r>
                        <a:rPr lang="en-US" sz="8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 (IC 95%)</a:t>
                      </a:r>
                    </a:p>
                  </a:txBody>
                  <a:tcPr marL="51483" marR="51483" marT="25741" marB="25741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indent="0" algn="ctr">
                        <a:lnSpc>
                          <a:spcPct val="10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5,6 (4,3-6,3)</a:t>
                      </a:r>
                    </a:p>
                  </a:txBody>
                  <a:tcPr marL="51483" marR="51483" marT="25741" marB="25741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1,7 (1,5-2,6)</a:t>
                      </a:r>
                    </a:p>
                  </a:txBody>
                  <a:tcPr marL="51483" marR="51483" marT="25741" marB="25741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96731985"/>
                  </a:ext>
                </a:extLst>
              </a:tr>
              <a:tr h="1887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HR (IC 95%), </a:t>
                      </a:r>
                      <a:r>
                        <a:rPr lang="en-US" sz="800" b="1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p</a:t>
                      </a:r>
                      <a:endParaRPr lang="en-US" sz="80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Cambria" panose="02040503050406030204" pitchFamily="18" charset="0"/>
                        <a:cs typeface="Calibri" panose="020F0502020204030204" pitchFamily="34" charset="0"/>
                      </a:endParaRPr>
                    </a:p>
                  </a:txBody>
                  <a:tcPr marL="51483" marR="51483" marT="25741" marB="25741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indent="0" algn="ctr">
                        <a:lnSpc>
                          <a:spcPct val="10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sz="800" b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0,41 (0,32-0,52), </a:t>
                      </a:r>
                      <a:r>
                        <a:rPr lang="en-US" sz="800" b="0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p </a:t>
                      </a:r>
                      <a:r>
                        <a:rPr lang="en-US" sz="80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&lt;0,0001</a:t>
                      </a:r>
                    </a:p>
                  </a:txBody>
                  <a:tcPr marL="51483" marR="51483" marT="25741" marB="25741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300" dirty="0">
                        <a:solidFill>
                          <a:schemeClr val="tx1"/>
                        </a:solidFill>
                        <a:latin typeface="+mn-lt"/>
                        <a:ea typeface="Cambria" panose="02040503050406030204" pitchFamily="18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E7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90887328"/>
                  </a:ext>
                </a:extLst>
              </a:tr>
            </a:tbl>
          </a:graphicData>
        </a:graphic>
      </p:graphicFrame>
      <p:grpSp>
        <p:nvGrpSpPr>
          <p:cNvPr id="201" name="Group 485">
            <a:extLst>
              <a:ext uri="{FF2B5EF4-FFF2-40B4-BE49-F238E27FC236}">
                <a16:creationId xmlns:a16="http://schemas.microsoft.com/office/drawing/2014/main" xmlns="" id="{09676887-0CA2-32BD-B0F3-85ACC6AD896E}"/>
              </a:ext>
            </a:extLst>
          </p:cNvPr>
          <p:cNvGrpSpPr/>
          <p:nvPr/>
        </p:nvGrpSpPr>
        <p:grpSpPr>
          <a:xfrm>
            <a:off x="4435876" y="2509043"/>
            <a:ext cx="1799780" cy="400110"/>
            <a:chOff x="3942506" y="3357319"/>
            <a:chExt cx="2103675" cy="400110"/>
          </a:xfrm>
        </p:grpSpPr>
        <p:cxnSp>
          <p:nvCxnSpPr>
            <p:cNvPr id="202" name="Straight Connector 486">
              <a:extLst>
                <a:ext uri="{FF2B5EF4-FFF2-40B4-BE49-F238E27FC236}">
                  <a16:creationId xmlns:a16="http://schemas.microsoft.com/office/drawing/2014/main" xmlns="" id="{853FFA1A-EA22-EFF6-9ED9-264D5C8271E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942506" y="3504322"/>
              <a:ext cx="150969" cy="0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3" name="Straight Connector 487">
              <a:extLst>
                <a:ext uri="{FF2B5EF4-FFF2-40B4-BE49-F238E27FC236}">
                  <a16:creationId xmlns:a16="http://schemas.microsoft.com/office/drawing/2014/main" xmlns="" id="{9AAEA039-626F-3D19-E744-6626E49D771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945952" y="3617831"/>
              <a:ext cx="150969" cy="0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04" name="TextBox 488">
              <a:extLst>
                <a:ext uri="{FF2B5EF4-FFF2-40B4-BE49-F238E27FC236}">
                  <a16:creationId xmlns:a16="http://schemas.microsoft.com/office/drawing/2014/main" xmlns="" id="{9762D813-0A5E-7290-629E-F60FC466C427}"/>
                </a:ext>
              </a:extLst>
            </p:cNvPr>
            <p:cNvSpPr txBox="1"/>
            <p:nvPr/>
          </p:nvSpPr>
          <p:spPr bwMode="auto">
            <a:xfrm>
              <a:off x="4052387" y="3357319"/>
              <a:ext cx="199379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Sacituzumab goviteca</a:t>
              </a:r>
              <a:r>
                <a: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n </a:t>
              </a:r>
              <a:br>
                <a: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Calibri" panose="020F0502020204030204" pitchFamily="34" charset="0"/>
                </a:rPr>
              </a:br>
              <a:r>
                <a: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TCI</a:t>
              </a:r>
            </a:p>
          </p:txBody>
        </p:sp>
      </p:grpSp>
      <p:grpSp>
        <p:nvGrpSpPr>
          <p:cNvPr id="311" name="Groupe 310">
            <a:extLst>
              <a:ext uri="{FF2B5EF4-FFF2-40B4-BE49-F238E27FC236}">
                <a16:creationId xmlns:a16="http://schemas.microsoft.com/office/drawing/2014/main" xmlns="" id="{076CAA1D-7931-35E7-58D9-7AECB605D869}"/>
              </a:ext>
            </a:extLst>
          </p:cNvPr>
          <p:cNvGrpSpPr/>
          <p:nvPr/>
        </p:nvGrpSpPr>
        <p:grpSpPr>
          <a:xfrm>
            <a:off x="1629874" y="1487294"/>
            <a:ext cx="4609151" cy="2684096"/>
            <a:chOff x="1503930" y="1513173"/>
            <a:chExt cx="4609151" cy="2684096"/>
          </a:xfrm>
        </p:grpSpPr>
        <p:grpSp>
          <p:nvGrpSpPr>
            <p:cNvPr id="22" name="Group 308">
              <a:extLst>
                <a:ext uri="{FF2B5EF4-FFF2-40B4-BE49-F238E27FC236}">
                  <a16:creationId xmlns:a16="http://schemas.microsoft.com/office/drawing/2014/main" xmlns="" id="{593E7384-EEF5-0EE9-F2DB-17B0161E0E61}"/>
                </a:ext>
              </a:extLst>
            </p:cNvPr>
            <p:cNvGrpSpPr/>
            <p:nvPr/>
          </p:nvGrpSpPr>
          <p:grpSpPr>
            <a:xfrm>
              <a:off x="1885518" y="1619803"/>
              <a:ext cx="4074300" cy="2392103"/>
              <a:chOff x="2595716" y="1983658"/>
              <a:chExt cx="7499555" cy="3355249"/>
            </a:xfrm>
          </p:grpSpPr>
          <p:sp>
            <p:nvSpPr>
              <p:cNvPr id="23" name="Freeform: Shape 195">
                <a:extLst>
                  <a:ext uri="{FF2B5EF4-FFF2-40B4-BE49-F238E27FC236}">
                    <a16:creationId xmlns:a16="http://schemas.microsoft.com/office/drawing/2014/main" xmlns="" id="{EAA37A22-2099-8D0D-DB1A-61F45E515A50}"/>
                  </a:ext>
                </a:extLst>
              </p:cNvPr>
              <p:cNvSpPr/>
              <p:nvPr/>
            </p:nvSpPr>
            <p:spPr bwMode="auto">
              <a:xfrm>
                <a:off x="2698955" y="1983658"/>
                <a:ext cx="7396316" cy="3252019"/>
              </a:xfrm>
              <a:custGeom>
                <a:avLst/>
                <a:gdLst>
                  <a:gd name="connsiteX0" fmla="*/ 0 w 7396316"/>
                  <a:gd name="connsiteY0" fmla="*/ 0 h 3252019"/>
                  <a:gd name="connsiteX1" fmla="*/ 0 w 7396316"/>
                  <a:gd name="connsiteY1" fmla="*/ 3252019 h 3252019"/>
                  <a:gd name="connsiteX2" fmla="*/ 7396316 w 7396316"/>
                  <a:gd name="connsiteY2" fmla="*/ 3252019 h 325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96316" h="3252019">
                    <a:moveTo>
                      <a:pt x="0" y="0"/>
                    </a:moveTo>
                    <a:lnTo>
                      <a:pt x="0" y="3252019"/>
                    </a:lnTo>
                    <a:lnTo>
                      <a:pt x="7396316" y="3252019"/>
                    </a:lnTo>
                  </a:path>
                </a:pathLst>
              </a:custGeom>
              <a:noFill/>
              <a:ln w="12700">
                <a:solidFill>
                  <a:srgbClr val="565458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grpSp>
            <p:nvGrpSpPr>
              <p:cNvPr id="24" name="Group 310">
                <a:extLst>
                  <a:ext uri="{FF2B5EF4-FFF2-40B4-BE49-F238E27FC236}">
                    <a16:creationId xmlns:a16="http://schemas.microsoft.com/office/drawing/2014/main" xmlns="" id="{6985C42B-49E7-2AD7-FF6A-DC7208F35B45}"/>
                  </a:ext>
                </a:extLst>
              </p:cNvPr>
              <p:cNvGrpSpPr/>
              <p:nvPr/>
            </p:nvGrpSpPr>
            <p:grpSpPr>
              <a:xfrm>
                <a:off x="2595716" y="2022271"/>
                <a:ext cx="103239" cy="3214615"/>
                <a:chOff x="2595716" y="2022271"/>
                <a:chExt cx="103239" cy="3214615"/>
              </a:xfrm>
            </p:grpSpPr>
            <p:cxnSp>
              <p:nvCxnSpPr>
                <p:cNvPr id="37" name="Straight Connector 321">
                  <a:extLst>
                    <a:ext uri="{FF2B5EF4-FFF2-40B4-BE49-F238E27FC236}">
                      <a16:creationId xmlns:a16="http://schemas.microsoft.com/office/drawing/2014/main" xmlns="" id="{D09EF5ED-1450-9A0E-167C-5CFA8F7BE27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2022271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8" name="Straight Connector 322">
                  <a:extLst>
                    <a:ext uri="{FF2B5EF4-FFF2-40B4-BE49-F238E27FC236}">
                      <a16:creationId xmlns:a16="http://schemas.microsoft.com/office/drawing/2014/main" xmlns="" id="{5BC76093-CC62-8D9D-7C43-0B294367E64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2665194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9" name="Straight Connector 323">
                  <a:extLst>
                    <a:ext uri="{FF2B5EF4-FFF2-40B4-BE49-F238E27FC236}">
                      <a16:creationId xmlns:a16="http://schemas.microsoft.com/office/drawing/2014/main" xmlns="" id="{E9B4B13C-49CA-91A3-3BEF-48FE00022FA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3308117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0" name="Straight Connector 324">
                  <a:extLst>
                    <a:ext uri="{FF2B5EF4-FFF2-40B4-BE49-F238E27FC236}">
                      <a16:creationId xmlns:a16="http://schemas.microsoft.com/office/drawing/2014/main" xmlns="" id="{A1B742EE-A3B1-02FB-198D-CEF367D982F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3951040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1" name="Straight Connector 325">
                  <a:extLst>
                    <a:ext uri="{FF2B5EF4-FFF2-40B4-BE49-F238E27FC236}">
                      <a16:creationId xmlns:a16="http://schemas.microsoft.com/office/drawing/2014/main" xmlns="" id="{C506A57B-F3AB-F3D6-1857-8C41F2BD699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4593963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" name="Straight Connector 326">
                  <a:extLst>
                    <a:ext uri="{FF2B5EF4-FFF2-40B4-BE49-F238E27FC236}">
                      <a16:creationId xmlns:a16="http://schemas.microsoft.com/office/drawing/2014/main" xmlns="" id="{856F27CA-C79F-ABC9-65E4-57FE4DB91A7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5236886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5" name="Group 311">
                <a:extLst>
                  <a:ext uri="{FF2B5EF4-FFF2-40B4-BE49-F238E27FC236}">
                    <a16:creationId xmlns:a16="http://schemas.microsoft.com/office/drawing/2014/main" xmlns="" id="{C3394C90-B328-1297-E24A-F21BA53E05A9}"/>
                  </a:ext>
                </a:extLst>
              </p:cNvPr>
              <p:cNvGrpSpPr/>
              <p:nvPr/>
            </p:nvGrpSpPr>
            <p:grpSpPr>
              <a:xfrm>
                <a:off x="2698955" y="5235668"/>
                <a:ext cx="7382736" cy="103239"/>
                <a:chOff x="2698955" y="5235668"/>
                <a:chExt cx="7382736" cy="103239"/>
              </a:xfrm>
            </p:grpSpPr>
            <p:cxnSp>
              <p:nvCxnSpPr>
                <p:cNvPr id="27" name="Straight Connector 312">
                  <a:extLst>
                    <a:ext uri="{FF2B5EF4-FFF2-40B4-BE49-F238E27FC236}">
                      <a16:creationId xmlns:a16="http://schemas.microsoft.com/office/drawing/2014/main" xmlns="" id="{B50C7D52-6B41-1755-F3C7-7E2F2CE8863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2647335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" name="Straight Connector 313">
                  <a:extLst>
                    <a:ext uri="{FF2B5EF4-FFF2-40B4-BE49-F238E27FC236}">
                      <a16:creationId xmlns:a16="http://schemas.microsoft.com/office/drawing/2014/main" xmlns="" id="{AB14F794-E806-00D2-87BB-ED529F5CB69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3570177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314">
                  <a:extLst>
                    <a:ext uri="{FF2B5EF4-FFF2-40B4-BE49-F238E27FC236}">
                      <a16:creationId xmlns:a16="http://schemas.microsoft.com/office/drawing/2014/main" xmlns="" id="{A54B3E26-E6E6-78CF-F0CC-7F8F0848D66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4493019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15">
                  <a:extLst>
                    <a:ext uri="{FF2B5EF4-FFF2-40B4-BE49-F238E27FC236}">
                      <a16:creationId xmlns:a16="http://schemas.microsoft.com/office/drawing/2014/main" xmlns="" id="{83DD7326-5C8A-413F-22A4-CAA81ABE94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5415861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6">
                  <a:extLst>
                    <a:ext uri="{FF2B5EF4-FFF2-40B4-BE49-F238E27FC236}">
                      <a16:creationId xmlns:a16="http://schemas.microsoft.com/office/drawing/2014/main" xmlns="" id="{06ED430F-91F7-89C4-DB20-D80C00D2882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6338703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17">
                  <a:extLst>
                    <a:ext uri="{FF2B5EF4-FFF2-40B4-BE49-F238E27FC236}">
                      <a16:creationId xmlns:a16="http://schemas.microsoft.com/office/drawing/2014/main" xmlns="" id="{6ADF2EAF-FC2D-9FD6-D636-14625AFBAB0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7261545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" name="Straight Connector 318">
                  <a:extLst>
                    <a:ext uri="{FF2B5EF4-FFF2-40B4-BE49-F238E27FC236}">
                      <a16:creationId xmlns:a16="http://schemas.microsoft.com/office/drawing/2014/main" xmlns="" id="{A8682E44-C8D9-E396-AC01-28B25342FF4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8184387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" name="Straight Connector 319">
                  <a:extLst>
                    <a:ext uri="{FF2B5EF4-FFF2-40B4-BE49-F238E27FC236}">
                      <a16:creationId xmlns:a16="http://schemas.microsoft.com/office/drawing/2014/main" xmlns="" id="{C50E467A-B341-E434-E223-CCF9CA6261C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9107229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" name="Straight Connector 320">
                  <a:extLst>
                    <a:ext uri="{FF2B5EF4-FFF2-40B4-BE49-F238E27FC236}">
                      <a16:creationId xmlns:a16="http://schemas.microsoft.com/office/drawing/2014/main" xmlns="" id="{406CA442-4E37-545E-0443-AD69F64196F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10030071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43" name="TextBox 327">
              <a:extLst>
                <a:ext uri="{FF2B5EF4-FFF2-40B4-BE49-F238E27FC236}">
                  <a16:creationId xmlns:a16="http://schemas.microsoft.com/office/drawing/2014/main" xmlns="" id="{0A69F5CE-F912-2CC1-7CA0-E2DA4C4F6715}"/>
                </a:ext>
              </a:extLst>
            </p:cNvPr>
            <p:cNvSpPr txBox="1"/>
            <p:nvPr/>
          </p:nvSpPr>
          <p:spPr bwMode="auto">
            <a:xfrm>
              <a:off x="1778982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44" name="TextBox 328">
              <a:extLst>
                <a:ext uri="{FF2B5EF4-FFF2-40B4-BE49-F238E27FC236}">
                  <a16:creationId xmlns:a16="http://schemas.microsoft.com/office/drawing/2014/main" xmlns="" id="{6454B820-DEB1-3297-E7DD-F22138C07558}"/>
                </a:ext>
              </a:extLst>
            </p:cNvPr>
            <p:cNvSpPr txBox="1"/>
            <p:nvPr/>
          </p:nvSpPr>
          <p:spPr bwMode="auto">
            <a:xfrm>
              <a:off x="2282330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45" name="TextBox 329">
              <a:extLst>
                <a:ext uri="{FF2B5EF4-FFF2-40B4-BE49-F238E27FC236}">
                  <a16:creationId xmlns:a16="http://schemas.microsoft.com/office/drawing/2014/main" xmlns="" id="{DD2C5BAB-3964-D187-662A-862E2098E068}"/>
                </a:ext>
              </a:extLst>
            </p:cNvPr>
            <p:cNvSpPr txBox="1"/>
            <p:nvPr/>
          </p:nvSpPr>
          <p:spPr bwMode="auto">
            <a:xfrm>
              <a:off x="2783246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46" name="TextBox 330">
              <a:extLst>
                <a:ext uri="{FF2B5EF4-FFF2-40B4-BE49-F238E27FC236}">
                  <a16:creationId xmlns:a16="http://schemas.microsoft.com/office/drawing/2014/main" xmlns="" id="{9911C06C-69DD-A30A-DBDD-18F089A630B0}"/>
                </a:ext>
              </a:extLst>
            </p:cNvPr>
            <p:cNvSpPr txBox="1"/>
            <p:nvPr/>
          </p:nvSpPr>
          <p:spPr bwMode="auto">
            <a:xfrm>
              <a:off x="3284164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47" name="TextBox 331">
              <a:extLst>
                <a:ext uri="{FF2B5EF4-FFF2-40B4-BE49-F238E27FC236}">
                  <a16:creationId xmlns:a16="http://schemas.microsoft.com/office/drawing/2014/main" xmlns="" id="{1C061C19-042F-3073-60B4-1F9DB7BE6EAC}"/>
                </a:ext>
              </a:extLst>
            </p:cNvPr>
            <p:cNvSpPr txBox="1"/>
            <p:nvPr/>
          </p:nvSpPr>
          <p:spPr bwMode="auto">
            <a:xfrm>
              <a:off x="3789998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12</a:t>
              </a:r>
            </a:p>
          </p:txBody>
        </p:sp>
        <p:sp>
          <p:nvSpPr>
            <p:cNvPr id="48" name="TextBox 332">
              <a:extLst>
                <a:ext uri="{FF2B5EF4-FFF2-40B4-BE49-F238E27FC236}">
                  <a16:creationId xmlns:a16="http://schemas.microsoft.com/office/drawing/2014/main" xmlns="" id="{927D40FB-F2E0-8C9F-762E-E46AF18766BF}"/>
                </a:ext>
              </a:extLst>
            </p:cNvPr>
            <p:cNvSpPr txBox="1"/>
            <p:nvPr/>
          </p:nvSpPr>
          <p:spPr bwMode="auto">
            <a:xfrm>
              <a:off x="4290916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15</a:t>
              </a:r>
            </a:p>
          </p:txBody>
        </p:sp>
        <p:sp>
          <p:nvSpPr>
            <p:cNvPr id="49" name="TextBox 333">
              <a:extLst>
                <a:ext uri="{FF2B5EF4-FFF2-40B4-BE49-F238E27FC236}">
                  <a16:creationId xmlns:a16="http://schemas.microsoft.com/office/drawing/2014/main" xmlns="" id="{45A861C1-96C7-9093-9078-46C2F6B6DBF0}"/>
                </a:ext>
              </a:extLst>
            </p:cNvPr>
            <p:cNvSpPr txBox="1"/>
            <p:nvPr/>
          </p:nvSpPr>
          <p:spPr bwMode="auto">
            <a:xfrm>
              <a:off x="4791832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18</a:t>
              </a:r>
            </a:p>
          </p:txBody>
        </p:sp>
        <p:sp>
          <p:nvSpPr>
            <p:cNvPr id="50" name="TextBox 334">
              <a:extLst>
                <a:ext uri="{FF2B5EF4-FFF2-40B4-BE49-F238E27FC236}">
                  <a16:creationId xmlns:a16="http://schemas.microsoft.com/office/drawing/2014/main" xmlns="" id="{1AC1F18F-8662-5568-C2D7-BE32A5A4F688}"/>
                </a:ext>
              </a:extLst>
            </p:cNvPr>
            <p:cNvSpPr txBox="1"/>
            <p:nvPr/>
          </p:nvSpPr>
          <p:spPr bwMode="auto">
            <a:xfrm>
              <a:off x="5292750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21</a:t>
              </a:r>
            </a:p>
          </p:txBody>
        </p:sp>
        <p:sp>
          <p:nvSpPr>
            <p:cNvPr id="51" name="TextBox 335">
              <a:extLst>
                <a:ext uri="{FF2B5EF4-FFF2-40B4-BE49-F238E27FC236}">
                  <a16:creationId xmlns:a16="http://schemas.microsoft.com/office/drawing/2014/main" xmlns="" id="{BF57F736-18B7-8AA9-5FB5-7B38B5F8360B}"/>
                </a:ext>
              </a:extLst>
            </p:cNvPr>
            <p:cNvSpPr txBox="1"/>
            <p:nvPr/>
          </p:nvSpPr>
          <p:spPr bwMode="auto">
            <a:xfrm>
              <a:off x="5789813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24</a:t>
              </a:r>
            </a:p>
          </p:txBody>
        </p:sp>
        <p:sp>
          <p:nvSpPr>
            <p:cNvPr id="52" name="TextBox 336">
              <a:extLst>
                <a:ext uri="{FF2B5EF4-FFF2-40B4-BE49-F238E27FC236}">
                  <a16:creationId xmlns:a16="http://schemas.microsoft.com/office/drawing/2014/main" xmlns="" id="{5E7A8429-B33B-F6B2-5E54-CBDE518EFB4B}"/>
                </a:ext>
              </a:extLst>
            </p:cNvPr>
            <p:cNvSpPr txBox="1"/>
            <p:nvPr/>
          </p:nvSpPr>
          <p:spPr bwMode="auto">
            <a:xfrm>
              <a:off x="1555445" y="3811980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53" name="TextBox 337">
              <a:extLst>
                <a:ext uri="{FF2B5EF4-FFF2-40B4-BE49-F238E27FC236}">
                  <a16:creationId xmlns:a16="http://schemas.microsoft.com/office/drawing/2014/main" xmlns="" id="{6B97EB11-DEC8-DF63-C337-EFD426ADC51A}"/>
                </a:ext>
              </a:extLst>
            </p:cNvPr>
            <p:cNvSpPr txBox="1"/>
            <p:nvPr/>
          </p:nvSpPr>
          <p:spPr bwMode="auto">
            <a:xfrm>
              <a:off x="1598612" y="3349147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20</a:t>
              </a:r>
            </a:p>
          </p:txBody>
        </p:sp>
        <p:sp>
          <p:nvSpPr>
            <p:cNvPr id="54" name="TextBox 338">
              <a:extLst>
                <a:ext uri="{FF2B5EF4-FFF2-40B4-BE49-F238E27FC236}">
                  <a16:creationId xmlns:a16="http://schemas.microsoft.com/office/drawing/2014/main" xmlns="" id="{27B6ED3E-C965-F310-389E-87901E021CB3}"/>
                </a:ext>
              </a:extLst>
            </p:cNvPr>
            <p:cNvSpPr txBox="1"/>
            <p:nvPr/>
          </p:nvSpPr>
          <p:spPr bwMode="auto">
            <a:xfrm>
              <a:off x="1598612" y="2891100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40</a:t>
              </a:r>
            </a:p>
          </p:txBody>
        </p:sp>
        <p:sp>
          <p:nvSpPr>
            <p:cNvPr id="55" name="TextBox 339">
              <a:extLst>
                <a:ext uri="{FF2B5EF4-FFF2-40B4-BE49-F238E27FC236}">
                  <a16:creationId xmlns:a16="http://schemas.microsoft.com/office/drawing/2014/main" xmlns="" id="{762713F2-CD24-A955-D08D-80DED214C8ED}"/>
                </a:ext>
              </a:extLst>
            </p:cNvPr>
            <p:cNvSpPr txBox="1"/>
            <p:nvPr/>
          </p:nvSpPr>
          <p:spPr bwMode="auto">
            <a:xfrm>
              <a:off x="1598612" y="2433054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60</a:t>
              </a:r>
            </a:p>
          </p:txBody>
        </p:sp>
        <p:sp>
          <p:nvSpPr>
            <p:cNvPr id="56" name="TextBox 340">
              <a:extLst>
                <a:ext uri="{FF2B5EF4-FFF2-40B4-BE49-F238E27FC236}">
                  <a16:creationId xmlns:a16="http://schemas.microsoft.com/office/drawing/2014/main" xmlns="" id="{AAFCD475-337A-BC30-C9EE-A66676C4D3F1}"/>
                </a:ext>
              </a:extLst>
            </p:cNvPr>
            <p:cNvSpPr txBox="1"/>
            <p:nvPr/>
          </p:nvSpPr>
          <p:spPr bwMode="auto">
            <a:xfrm>
              <a:off x="1598612" y="197500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80</a:t>
              </a:r>
            </a:p>
          </p:txBody>
        </p:sp>
        <p:grpSp>
          <p:nvGrpSpPr>
            <p:cNvPr id="309" name="Groupe 308">
              <a:extLst>
                <a:ext uri="{FF2B5EF4-FFF2-40B4-BE49-F238E27FC236}">
                  <a16:creationId xmlns:a16="http://schemas.microsoft.com/office/drawing/2014/main" xmlns="" id="{07A3A92A-36DF-7A36-42F9-B6FA1E12A46F}"/>
                </a:ext>
              </a:extLst>
            </p:cNvPr>
            <p:cNvGrpSpPr/>
            <p:nvPr/>
          </p:nvGrpSpPr>
          <p:grpSpPr>
            <a:xfrm>
              <a:off x="1954680" y="1662570"/>
              <a:ext cx="2541888" cy="2232269"/>
              <a:chOff x="1954680" y="1662570"/>
              <a:chExt cx="2541888" cy="2232269"/>
            </a:xfrm>
          </p:grpSpPr>
          <p:grpSp>
            <p:nvGrpSpPr>
              <p:cNvPr id="141" name="Group 425">
                <a:extLst>
                  <a:ext uri="{FF2B5EF4-FFF2-40B4-BE49-F238E27FC236}">
                    <a16:creationId xmlns:a16="http://schemas.microsoft.com/office/drawing/2014/main" xmlns="" id="{DD85E1C9-3D9F-7D56-A981-F9648ADB9BDD}"/>
                  </a:ext>
                </a:extLst>
              </p:cNvPr>
              <p:cNvGrpSpPr/>
              <p:nvPr/>
            </p:nvGrpSpPr>
            <p:grpSpPr>
              <a:xfrm>
                <a:off x="2092032" y="1780436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42" name="Straight Connector 426">
                  <a:extLst>
                    <a:ext uri="{FF2B5EF4-FFF2-40B4-BE49-F238E27FC236}">
                      <a16:creationId xmlns:a16="http://schemas.microsoft.com/office/drawing/2014/main" xmlns="" id="{F67E51EF-235B-D52F-BCB5-249D5EAA6E6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43" name="Straight Connector 427">
                  <a:extLst>
                    <a:ext uri="{FF2B5EF4-FFF2-40B4-BE49-F238E27FC236}">
                      <a16:creationId xmlns:a16="http://schemas.microsoft.com/office/drawing/2014/main" xmlns="" id="{4D32E534-BD11-E41A-FED8-2694BF07F7E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98" name="Group 482">
                <a:extLst>
                  <a:ext uri="{FF2B5EF4-FFF2-40B4-BE49-F238E27FC236}">
                    <a16:creationId xmlns:a16="http://schemas.microsoft.com/office/drawing/2014/main" xmlns="" id="{05E428FD-67F0-08DF-F657-EFEB71F36C1B}"/>
                  </a:ext>
                </a:extLst>
              </p:cNvPr>
              <p:cNvGrpSpPr/>
              <p:nvPr/>
            </p:nvGrpSpPr>
            <p:grpSpPr>
              <a:xfrm>
                <a:off x="2064076" y="1753486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99" name="Straight Connector 483">
                  <a:extLst>
                    <a:ext uri="{FF2B5EF4-FFF2-40B4-BE49-F238E27FC236}">
                      <a16:creationId xmlns:a16="http://schemas.microsoft.com/office/drawing/2014/main" xmlns="" id="{9D282A6D-57C7-76D4-81D3-9733191E67D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00" name="Straight Connector 484">
                  <a:extLst>
                    <a:ext uri="{FF2B5EF4-FFF2-40B4-BE49-F238E27FC236}">
                      <a16:creationId xmlns:a16="http://schemas.microsoft.com/office/drawing/2014/main" xmlns="" id="{D26FEB69-4662-FC56-0D42-42B0280BB88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8" name="Groupe 307">
                <a:extLst>
                  <a:ext uri="{FF2B5EF4-FFF2-40B4-BE49-F238E27FC236}">
                    <a16:creationId xmlns:a16="http://schemas.microsoft.com/office/drawing/2014/main" xmlns="" id="{D31C97D4-24C9-8BFE-3B17-560FE31850F9}"/>
                  </a:ext>
                </a:extLst>
              </p:cNvPr>
              <p:cNvGrpSpPr/>
              <p:nvPr/>
            </p:nvGrpSpPr>
            <p:grpSpPr>
              <a:xfrm>
                <a:off x="1954680" y="1662570"/>
                <a:ext cx="2541888" cy="2232269"/>
                <a:chOff x="1954680" y="1662570"/>
                <a:chExt cx="2541888" cy="2232269"/>
              </a:xfrm>
            </p:grpSpPr>
            <p:grpSp>
              <p:nvGrpSpPr>
                <p:cNvPr id="144" name="Group 428">
                  <a:extLst>
                    <a:ext uri="{FF2B5EF4-FFF2-40B4-BE49-F238E27FC236}">
                      <a16:creationId xmlns:a16="http://schemas.microsoft.com/office/drawing/2014/main" xmlns="" id="{AF4ED4DE-5966-7C33-F9BC-85B07CACA6E8}"/>
                    </a:ext>
                  </a:extLst>
                </p:cNvPr>
                <p:cNvGrpSpPr/>
                <p:nvPr/>
              </p:nvGrpSpPr>
              <p:grpSpPr>
                <a:xfrm>
                  <a:off x="2135008" y="1961152"/>
                  <a:ext cx="60802" cy="79791"/>
                  <a:chOff x="4168379" y="2185988"/>
                  <a:chExt cx="111918" cy="111918"/>
                </a:xfrm>
              </p:grpSpPr>
              <p:cxnSp>
                <p:nvCxnSpPr>
                  <p:cNvPr id="145" name="Straight Connector 429">
                    <a:extLst>
                      <a:ext uri="{FF2B5EF4-FFF2-40B4-BE49-F238E27FC236}">
                        <a16:creationId xmlns:a16="http://schemas.microsoft.com/office/drawing/2014/main" xmlns="" id="{AE510E8E-8F11-CB60-3D95-0759D248E8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4224338" y="2185988"/>
                    <a:ext cx="0" cy="111918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FF7F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6" name="Straight Connector 430">
                    <a:extLst>
                      <a:ext uri="{FF2B5EF4-FFF2-40B4-BE49-F238E27FC236}">
                        <a16:creationId xmlns:a16="http://schemas.microsoft.com/office/drawing/2014/main" xmlns="" id="{C0CA0077-F790-03C7-57A4-352A9A9996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rot="5400000">
                    <a:off x="4224338" y="2185988"/>
                    <a:ext cx="0" cy="111918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FF7F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147" name="Group 431">
                  <a:extLst>
                    <a:ext uri="{FF2B5EF4-FFF2-40B4-BE49-F238E27FC236}">
                      <a16:creationId xmlns:a16="http://schemas.microsoft.com/office/drawing/2014/main" xmlns="" id="{86BF52B8-DB52-B1DD-5B44-EA828D67D982}"/>
                    </a:ext>
                  </a:extLst>
                </p:cNvPr>
                <p:cNvGrpSpPr/>
                <p:nvPr/>
              </p:nvGrpSpPr>
              <p:grpSpPr>
                <a:xfrm>
                  <a:off x="2154168" y="2074354"/>
                  <a:ext cx="60802" cy="79791"/>
                  <a:chOff x="4168379" y="2185988"/>
                  <a:chExt cx="111918" cy="111918"/>
                </a:xfrm>
              </p:grpSpPr>
              <p:cxnSp>
                <p:nvCxnSpPr>
                  <p:cNvPr id="148" name="Straight Connector 432">
                    <a:extLst>
                      <a:ext uri="{FF2B5EF4-FFF2-40B4-BE49-F238E27FC236}">
                        <a16:creationId xmlns:a16="http://schemas.microsoft.com/office/drawing/2014/main" xmlns="" id="{D23A22B7-CF4A-DF95-84F1-034678DCB4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4224338" y="2185988"/>
                    <a:ext cx="0" cy="111918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FF7F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9" name="Straight Connector 433">
                    <a:extLst>
                      <a:ext uri="{FF2B5EF4-FFF2-40B4-BE49-F238E27FC236}">
                        <a16:creationId xmlns:a16="http://schemas.microsoft.com/office/drawing/2014/main" xmlns="" id="{90F286D4-E7A2-2F3A-CA3B-44AF6B18736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rot="5400000">
                    <a:off x="4224338" y="2185988"/>
                    <a:ext cx="0" cy="111918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FF7F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07" name="Groupe 306">
                  <a:extLst>
                    <a:ext uri="{FF2B5EF4-FFF2-40B4-BE49-F238E27FC236}">
                      <a16:creationId xmlns:a16="http://schemas.microsoft.com/office/drawing/2014/main" xmlns="" id="{AEC7EB64-54A1-9BA4-722C-54B299203B97}"/>
                    </a:ext>
                  </a:extLst>
                </p:cNvPr>
                <p:cNvGrpSpPr/>
                <p:nvPr/>
              </p:nvGrpSpPr>
              <p:grpSpPr>
                <a:xfrm>
                  <a:off x="1954680" y="1662570"/>
                  <a:ext cx="2541888" cy="2232269"/>
                  <a:chOff x="1954680" y="1662570"/>
                  <a:chExt cx="2541888" cy="2232269"/>
                </a:xfrm>
              </p:grpSpPr>
              <p:grpSp>
                <p:nvGrpSpPr>
                  <p:cNvPr id="305" name="Groupe 304">
                    <a:extLst>
                      <a:ext uri="{FF2B5EF4-FFF2-40B4-BE49-F238E27FC236}">
                        <a16:creationId xmlns:a16="http://schemas.microsoft.com/office/drawing/2014/main" xmlns="" id="{AA000095-4FBA-FB8D-BE23-D2C23969BD56}"/>
                      </a:ext>
                    </a:extLst>
                  </p:cNvPr>
                  <p:cNvGrpSpPr/>
                  <p:nvPr/>
                </p:nvGrpSpPr>
                <p:grpSpPr>
                  <a:xfrm>
                    <a:off x="2153675" y="2278832"/>
                    <a:ext cx="2342893" cy="1616007"/>
                    <a:chOff x="2153675" y="2278832"/>
                    <a:chExt cx="2342893" cy="1616007"/>
                  </a:xfrm>
                </p:grpSpPr>
                <p:grpSp>
                  <p:nvGrpSpPr>
                    <p:cNvPr id="150" name="Group 434">
                      <a:extLst>
                        <a:ext uri="{FF2B5EF4-FFF2-40B4-BE49-F238E27FC236}">
                          <a16:creationId xmlns:a16="http://schemas.microsoft.com/office/drawing/2014/main" xmlns="" id="{6097EC05-AE85-C67F-1E3D-E8FAA32C38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57250" y="2278832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51" name="Straight Connector 435">
                        <a:extLst>
                          <a:ext uri="{FF2B5EF4-FFF2-40B4-BE49-F238E27FC236}">
                            <a16:creationId xmlns:a16="http://schemas.microsoft.com/office/drawing/2014/main" xmlns="" id="{F6402C95-E1C9-3C43-6396-97D46E38F69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52" name="Straight Connector 436">
                        <a:extLst>
                          <a:ext uri="{FF2B5EF4-FFF2-40B4-BE49-F238E27FC236}">
                            <a16:creationId xmlns:a16="http://schemas.microsoft.com/office/drawing/2014/main" xmlns="" id="{B31980AA-59EB-4988-5558-5A5D3598C0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53" name="Group 437">
                      <a:extLst>
                        <a:ext uri="{FF2B5EF4-FFF2-40B4-BE49-F238E27FC236}">
                          <a16:creationId xmlns:a16="http://schemas.microsoft.com/office/drawing/2014/main" xmlns="" id="{6F9D739D-718C-E041-69E2-41063B4C9E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3051" y="2495880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54" name="Straight Connector 438">
                        <a:extLst>
                          <a:ext uri="{FF2B5EF4-FFF2-40B4-BE49-F238E27FC236}">
                            <a16:creationId xmlns:a16="http://schemas.microsoft.com/office/drawing/2014/main" xmlns="" id="{7362A01B-3957-9396-7B15-348E8E0DA50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55" name="Straight Connector 439">
                        <a:extLst>
                          <a:ext uri="{FF2B5EF4-FFF2-40B4-BE49-F238E27FC236}">
                            <a16:creationId xmlns:a16="http://schemas.microsoft.com/office/drawing/2014/main" xmlns="" id="{80475953-69FB-0B16-E6F2-5FBCFA84CBE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56" name="Group 440">
                      <a:extLst>
                        <a:ext uri="{FF2B5EF4-FFF2-40B4-BE49-F238E27FC236}">
                          <a16:creationId xmlns:a16="http://schemas.microsoft.com/office/drawing/2014/main" xmlns="" id="{70E4A295-5C61-6A0E-5B9D-F89C59159A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6107" y="2581910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57" name="Straight Connector 441">
                        <a:extLst>
                          <a:ext uri="{FF2B5EF4-FFF2-40B4-BE49-F238E27FC236}">
                            <a16:creationId xmlns:a16="http://schemas.microsoft.com/office/drawing/2014/main" xmlns="" id="{82089D4A-3912-6D5F-40FD-88378C8BBBD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58" name="Straight Connector 442">
                        <a:extLst>
                          <a:ext uri="{FF2B5EF4-FFF2-40B4-BE49-F238E27FC236}">
                            <a16:creationId xmlns:a16="http://schemas.microsoft.com/office/drawing/2014/main" xmlns="" id="{67F22AC2-0738-DE62-660F-81DC1CB66E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59" name="Group 443">
                      <a:extLst>
                        <a:ext uri="{FF2B5EF4-FFF2-40B4-BE49-F238E27FC236}">
                          <a16:creationId xmlns:a16="http://schemas.microsoft.com/office/drawing/2014/main" xmlns="" id="{6375DEBD-BE26-907B-7CEE-05708FC523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368622" y="3025854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60" name="Straight Connector 444">
                        <a:extLst>
                          <a:ext uri="{FF2B5EF4-FFF2-40B4-BE49-F238E27FC236}">
                            <a16:creationId xmlns:a16="http://schemas.microsoft.com/office/drawing/2014/main" xmlns="" id="{5211FEE7-67E3-5524-EE14-037862C1AD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61" name="Straight Connector 445">
                        <a:extLst>
                          <a:ext uri="{FF2B5EF4-FFF2-40B4-BE49-F238E27FC236}">
                            <a16:creationId xmlns:a16="http://schemas.microsoft.com/office/drawing/2014/main" xmlns="" id="{82B49E07-E2DB-8CF3-9807-DA62D40B5A2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65" name="Group 449">
                      <a:extLst>
                        <a:ext uri="{FF2B5EF4-FFF2-40B4-BE49-F238E27FC236}">
                          <a16:creationId xmlns:a16="http://schemas.microsoft.com/office/drawing/2014/main" xmlns="" id="{028A1661-81F1-E6D0-83BB-902922585E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391140" y="3145882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66" name="Straight Connector 450">
                        <a:extLst>
                          <a:ext uri="{FF2B5EF4-FFF2-40B4-BE49-F238E27FC236}">
                            <a16:creationId xmlns:a16="http://schemas.microsoft.com/office/drawing/2014/main" xmlns="" id="{9C39A74B-FBAC-AEDC-6B65-5E08291D7C3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67" name="Straight Connector 451">
                        <a:extLst>
                          <a:ext uri="{FF2B5EF4-FFF2-40B4-BE49-F238E27FC236}">
                            <a16:creationId xmlns:a16="http://schemas.microsoft.com/office/drawing/2014/main" xmlns="" id="{40BDEBF6-C67A-8957-DACF-FDEA9EDFF92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68" name="Group 452">
                      <a:extLst>
                        <a:ext uri="{FF2B5EF4-FFF2-40B4-BE49-F238E27FC236}">
                          <a16:creationId xmlns:a16="http://schemas.microsoft.com/office/drawing/2014/main" xmlns="" id="{29B36B45-8019-CA9C-734B-D966D93947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04626" y="3244783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69" name="Straight Connector 453">
                        <a:extLst>
                          <a:ext uri="{FF2B5EF4-FFF2-40B4-BE49-F238E27FC236}">
                            <a16:creationId xmlns:a16="http://schemas.microsoft.com/office/drawing/2014/main" xmlns="" id="{6E93F0F8-4B74-5190-47FB-09EF6D40EB1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70" name="Straight Connector 454">
                        <a:extLst>
                          <a:ext uri="{FF2B5EF4-FFF2-40B4-BE49-F238E27FC236}">
                            <a16:creationId xmlns:a16="http://schemas.microsoft.com/office/drawing/2014/main" xmlns="" id="{512E36D6-F855-7DA6-E190-1944B5D744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71" name="Group 455">
                      <a:extLst>
                        <a:ext uri="{FF2B5EF4-FFF2-40B4-BE49-F238E27FC236}">
                          <a16:creationId xmlns:a16="http://schemas.microsoft.com/office/drawing/2014/main" xmlns="" id="{FDAEDBCD-292C-0919-8785-EC767AD365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073811" y="3690225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72" name="Straight Connector 456">
                        <a:extLst>
                          <a:ext uri="{FF2B5EF4-FFF2-40B4-BE49-F238E27FC236}">
                            <a16:creationId xmlns:a16="http://schemas.microsoft.com/office/drawing/2014/main" xmlns="" id="{9871DEDD-9C7C-BA25-9312-54D81B3227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73" name="Straight Connector 457">
                        <a:extLst>
                          <a:ext uri="{FF2B5EF4-FFF2-40B4-BE49-F238E27FC236}">
                            <a16:creationId xmlns:a16="http://schemas.microsoft.com/office/drawing/2014/main" xmlns="" id="{8A4261CD-FFE3-7FBF-B503-AAD7011F21F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74" name="Group 458">
                      <a:extLst>
                        <a:ext uri="{FF2B5EF4-FFF2-40B4-BE49-F238E27FC236}">
                          <a16:creationId xmlns:a16="http://schemas.microsoft.com/office/drawing/2014/main" xmlns="" id="{82E4A860-F029-4E20-1B12-583A034BFD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17004" y="3356940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75" name="Straight Connector 459">
                        <a:extLst>
                          <a:ext uri="{FF2B5EF4-FFF2-40B4-BE49-F238E27FC236}">
                            <a16:creationId xmlns:a16="http://schemas.microsoft.com/office/drawing/2014/main" xmlns="" id="{2A03F36A-C8BA-E8AA-5F78-E95233574E0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76" name="Straight Connector 460">
                        <a:extLst>
                          <a:ext uri="{FF2B5EF4-FFF2-40B4-BE49-F238E27FC236}">
                            <a16:creationId xmlns:a16="http://schemas.microsoft.com/office/drawing/2014/main" xmlns="" id="{26800F5D-249F-19F2-3FE7-8A65C30D6A9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77" name="Group 461">
                      <a:extLst>
                        <a:ext uri="{FF2B5EF4-FFF2-40B4-BE49-F238E27FC236}">
                          <a16:creationId xmlns:a16="http://schemas.microsoft.com/office/drawing/2014/main" xmlns="" id="{86B0BCD3-14FF-F738-8537-8494F3F209C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44027" y="3614397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78" name="Straight Connector 462">
                        <a:extLst>
                          <a:ext uri="{FF2B5EF4-FFF2-40B4-BE49-F238E27FC236}">
                            <a16:creationId xmlns:a16="http://schemas.microsoft.com/office/drawing/2014/main" xmlns="" id="{0E206C5E-A0D2-D9A0-B616-813DF1D6CD54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79" name="Straight Connector 463">
                        <a:extLst>
                          <a:ext uri="{FF2B5EF4-FFF2-40B4-BE49-F238E27FC236}">
                            <a16:creationId xmlns:a16="http://schemas.microsoft.com/office/drawing/2014/main" xmlns="" id="{000C8EE0-4BCE-4A4F-A7C8-1140291509A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80" name="Group 464">
                      <a:extLst>
                        <a:ext uri="{FF2B5EF4-FFF2-40B4-BE49-F238E27FC236}">
                          <a16:creationId xmlns:a16="http://schemas.microsoft.com/office/drawing/2014/main" xmlns="" id="{AB96AE7B-481E-A531-468F-A3FD7243BD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04211" y="3690225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81" name="Straight Connector 465">
                        <a:extLst>
                          <a:ext uri="{FF2B5EF4-FFF2-40B4-BE49-F238E27FC236}">
                            <a16:creationId xmlns:a16="http://schemas.microsoft.com/office/drawing/2014/main" xmlns="" id="{F1BB4FF0-2584-AEC3-0814-42DEABB238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82" name="Straight Connector 466">
                        <a:extLst>
                          <a:ext uri="{FF2B5EF4-FFF2-40B4-BE49-F238E27FC236}">
                            <a16:creationId xmlns:a16="http://schemas.microsoft.com/office/drawing/2014/main" xmlns="" id="{5C62BD7B-6AC4-8F5D-EE45-5FFA7FADC1A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83" name="Group 467">
                      <a:extLst>
                        <a:ext uri="{FF2B5EF4-FFF2-40B4-BE49-F238E27FC236}">
                          <a16:creationId xmlns:a16="http://schemas.microsoft.com/office/drawing/2014/main" xmlns="" id="{228F6A0D-010F-BFFE-CB40-D388E8BAB1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35766" y="3815048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84" name="Straight Connector 468">
                        <a:extLst>
                          <a:ext uri="{FF2B5EF4-FFF2-40B4-BE49-F238E27FC236}">
                            <a16:creationId xmlns:a16="http://schemas.microsoft.com/office/drawing/2014/main" xmlns="" id="{17B5F391-FCCE-053A-9B6D-471F815C3CC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85" name="Straight Connector 469">
                        <a:extLst>
                          <a:ext uri="{FF2B5EF4-FFF2-40B4-BE49-F238E27FC236}">
                            <a16:creationId xmlns:a16="http://schemas.microsoft.com/office/drawing/2014/main" xmlns="" id="{AE4785A8-4B9D-C999-8CFF-4152C32164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86" name="Group 470">
                      <a:extLst>
                        <a:ext uri="{FF2B5EF4-FFF2-40B4-BE49-F238E27FC236}">
                          <a16:creationId xmlns:a16="http://schemas.microsoft.com/office/drawing/2014/main" xmlns="" id="{BDCF2E26-8706-A375-A50F-051FD4CB5D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314184" y="2850340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87" name="Straight Connector 471">
                        <a:extLst>
                          <a:ext uri="{FF2B5EF4-FFF2-40B4-BE49-F238E27FC236}">
                            <a16:creationId xmlns:a16="http://schemas.microsoft.com/office/drawing/2014/main" xmlns="" id="{EA33BB08-AE57-07AA-9F27-EBA1F5DE233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88" name="Straight Connector 472">
                        <a:extLst>
                          <a:ext uri="{FF2B5EF4-FFF2-40B4-BE49-F238E27FC236}">
                            <a16:creationId xmlns:a16="http://schemas.microsoft.com/office/drawing/2014/main" xmlns="" id="{BAAEB913-7F87-A021-55C2-05FB104C4B4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189" name="Group 473">
                      <a:extLst>
                        <a:ext uri="{FF2B5EF4-FFF2-40B4-BE49-F238E27FC236}">
                          <a16:creationId xmlns:a16="http://schemas.microsoft.com/office/drawing/2014/main" xmlns="" id="{FA7EB26B-879F-31A5-96E9-5CC7F4783E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6647" y="2550533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90" name="Straight Connector 474">
                        <a:extLst>
                          <a:ext uri="{FF2B5EF4-FFF2-40B4-BE49-F238E27FC236}">
                            <a16:creationId xmlns:a16="http://schemas.microsoft.com/office/drawing/2014/main" xmlns="" id="{14FA1F3D-C77F-3299-943E-00376499691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91" name="Straight Connector 475">
                        <a:extLst>
                          <a:ext uri="{FF2B5EF4-FFF2-40B4-BE49-F238E27FC236}">
                            <a16:creationId xmlns:a16="http://schemas.microsoft.com/office/drawing/2014/main" xmlns="" id="{D03A9AD7-634E-B9F1-3E8D-FF0E30C31DA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23" name="Group 903">
                      <a:extLst>
                        <a:ext uri="{FF2B5EF4-FFF2-40B4-BE49-F238E27FC236}">
                          <a16:creationId xmlns:a16="http://schemas.microsoft.com/office/drawing/2014/main" xmlns="" id="{46F615E0-6F82-540E-DDD5-A198D60F11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53675" y="2391837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24" name="Straight Connector 904">
                        <a:extLst>
                          <a:ext uri="{FF2B5EF4-FFF2-40B4-BE49-F238E27FC236}">
                            <a16:creationId xmlns:a16="http://schemas.microsoft.com/office/drawing/2014/main" xmlns="" id="{3748A067-A9F4-30CC-EA8F-01F56B1ABB1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25" name="Straight Connector 905">
                        <a:extLst>
                          <a:ext uri="{FF2B5EF4-FFF2-40B4-BE49-F238E27FC236}">
                            <a16:creationId xmlns:a16="http://schemas.microsoft.com/office/drawing/2014/main" xmlns="" id="{4751EDD0-587F-528E-3D67-68DCB6A41A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32" name="Group 912">
                      <a:extLst>
                        <a:ext uri="{FF2B5EF4-FFF2-40B4-BE49-F238E27FC236}">
                          <a16:creationId xmlns:a16="http://schemas.microsoft.com/office/drawing/2014/main" xmlns="" id="{98A5AD9F-2B87-F5C0-BAB8-D6B9DCC33B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88931" y="2638171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33" name="Straight Connector 913">
                        <a:extLst>
                          <a:ext uri="{FF2B5EF4-FFF2-40B4-BE49-F238E27FC236}">
                            <a16:creationId xmlns:a16="http://schemas.microsoft.com/office/drawing/2014/main" xmlns="" id="{B3B58FB1-4D4D-582C-BFC5-DD0818E9058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34" name="Straight Connector 914">
                        <a:extLst>
                          <a:ext uri="{FF2B5EF4-FFF2-40B4-BE49-F238E27FC236}">
                            <a16:creationId xmlns:a16="http://schemas.microsoft.com/office/drawing/2014/main" xmlns="" id="{B921E54B-28AB-C1C0-98E3-E9DF121C34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35" name="Group 915">
                      <a:extLst>
                        <a:ext uri="{FF2B5EF4-FFF2-40B4-BE49-F238E27FC236}">
                          <a16:creationId xmlns:a16="http://schemas.microsoft.com/office/drawing/2014/main" xmlns="" id="{D2254BDF-4819-64A8-6D66-393556EBBE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19332" y="2753642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36" name="Straight Connector 916">
                        <a:extLst>
                          <a:ext uri="{FF2B5EF4-FFF2-40B4-BE49-F238E27FC236}">
                            <a16:creationId xmlns:a16="http://schemas.microsoft.com/office/drawing/2014/main" xmlns="" id="{3D70548E-A772-2E44-E193-41AA2B185E2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37" name="Straight Connector 917">
                        <a:extLst>
                          <a:ext uri="{FF2B5EF4-FFF2-40B4-BE49-F238E27FC236}">
                            <a16:creationId xmlns:a16="http://schemas.microsoft.com/office/drawing/2014/main" xmlns="" id="{560EB0A7-143F-6148-99F4-42136D7649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38" name="Group 918">
                      <a:extLst>
                        <a:ext uri="{FF2B5EF4-FFF2-40B4-BE49-F238E27FC236}">
                          <a16:creationId xmlns:a16="http://schemas.microsoft.com/office/drawing/2014/main" xmlns="" id="{F0B41754-1785-ECC6-5F8D-D51B873311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241574" y="2767309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39" name="Straight Connector 919">
                        <a:extLst>
                          <a:ext uri="{FF2B5EF4-FFF2-40B4-BE49-F238E27FC236}">
                            <a16:creationId xmlns:a16="http://schemas.microsoft.com/office/drawing/2014/main" xmlns="" id="{B72AD44D-C76E-72B4-2757-1D344B5048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40" name="Straight Connector 920">
                        <a:extLst>
                          <a:ext uri="{FF2B5EF4-FFF2-40B4-BE49-F238E27FC236}">
                            <a16:creationId xmlns:a16="http://schemas.microsoft.com/office/drawing/2014/main" xmlns="" id="{D04F71E1-EBD5-0FB0-3AA6-DC2F2E4C26C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44" name="Group 924">
                      <a:extLst>
                        <a:ext uri="{FF2B5EF4-FFF2-40B4-BE49-F238E27FC236}">
                          <a16:creationId xmlns:a16="http://schemas.microsoft.com/office/drawing/2014/main" xmlns="" id="{F9D584C9-E941-1740-0FAD-F8F93E6D1F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16539" y="3250904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45" name="Straight Connector 925">
                        <a:extLst>
                          <a:ext uri="{FF2B5EF4-FFF2-40B4-BE49-F238E27FC236}">
                            <a16:creationId xmlns:a16="http://schemas.microsoft.com/office/drawing/2014/main" xmlns="" id="{48D09EB2-4869-8876-626B-B607E22AEE4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46" name="Straight Connector 926">
                        <a:extLst>
                          <a:ext uri="{FF2B5EF4-FFF2-40B4-BE49-F238E27FC236}">
                            <a16:creationId xmlns:a16="http://schemas.microsoft.com/office/drawing/2014/main" xmlns="" id="{F8B49964-0547-CE7C-7B9D-624FD0588D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47" name="Group 927">
                      <a:extLst>
                        <a:ext uri="{FF2B5EF4-FFF2-40B4-BE49-F238E27FC236}">
                          <a16:creationId xmlns:a16="http://schemas.microsoft.com/office/drawing/2014/main" xmlns="" id="{4658535C-F236-8AB8-EC4B-603162E1EF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67210" y="3295869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48" name="Straight Connector 928">
                        <a:extLst>
                          <a:ext uri="{FF2B5EF4-FFF2-40B4-BE49-F238E27FC236}">
                            <a16:creationId xmlns:a16="http://schemas.microsoft.com/office/drawing/2014/main" xmlns="" id="{3B50053F-12CB-B29B-DFF8-F3F2FBC17E4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49" name="Straight Connector 929">
                        <a:extLst>
                          <a:ext uri="{FF2B5EF4-FFF2-40B4-BE49-F238E27FC236}">
                            <a16:creationId xmlns:a16="http://schemas.microsoft.com/office/drawing/2014/main" xmlns="" id="{F2CA870B-9A2C-D270-45AF-81F113E9F22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50" name="Group 930">
                      <a:extLst>
                        <a:ext uri="{FF2B5EF4-FFF2-40B4-BE49-F238E27FC236}">
                          <a16:creationId xmlns:a16="http://schemas.microsoft.com/office/drawing/2014/main" xmlns="" id="{1623270F-99C3-21DB-D08F-E3902DD6E8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27342" y="3714368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51" name="Straight Connector 931">
                        <a:extLst>
                          <a:ext uri="{FF2B5EF4-FFF2-40B4-BE49-F238E27FC236}">
                            <a16:creationId xmlns:a16="http://schemas.microsoft.com/office/drawing/2014/main" xmlns="" id="{E842D762-A459-4C9A-D660-2115863FD4A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52" name="Straight Connector 932">
                        <a:extLst>
                          <a:ext uri="{FF2B5EF4-FFF2-40B4-BE49-F238E27FC236}">
                            <a16:creationId xmlns:a16="http://schemas.microsoft.com/office/drawing/2014/main" xmlns="" id="{2295C127-9973-60D9-4792-503E7F55583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53" name="Group 933">
                      <a:extLst>
                        <a:ext uri="{FF2B5EF4-FFF2-40B4-BE49-F238E27FC236}">
                          <a16:creationId xmlns:a16="http://schemas.microsoft.com/office/drawing/2014/main" xmlns="" id="{5B80E141-D850-9AA2-7617-662302D9E9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526986" y="3754263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54" name="Straight Connector 934">
                        <a:extLst>
                          <a:ext uri="{FF2B5EF4-FFF2-40B4-BE49-F238E27FC236}">
                            <a16:creationId xmlns:a16="http://schemas.microsoft.com/office/drawing/2014/main" xmlns="" id="{62FADF7B-0099-57E2-73C5-D966154DE59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55" name="Straight Connector 935">
                        <a:extLst>
                          <a:ext uri="{FF2B5EF4-FFF2-40B4-BE49-F238E27FC236}">
                            <a16:creationId xmlns:a16="http://schemas.microsoft.com/office/drawing/2014/main" xmlns="" id="{0FE4344F-6E12-7A56-7CF1-392315A4589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56" name="Group 936">
                      <a:extLst>
                        <a:ext uri="{FF2B5EF4-FFF2-40B4-BE49-F238E27FC236}">
                          <a16:creationId xmlns:a16="http://schemas.microsoft.com/office/drawing/2014/main" xmlns="" id="{9718B3CD-F60D-E418-208D-3FAE82DD65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05049" y="3754263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57" name="Straight Connector 937">
                        <a:extLst>
                          <a:ext uri="{FF2B5EF4-FFF2-40B4-BE49-F238E27FC236}">
                            <a16:creationId xmlns:a16="http://schemas.microsoft.com/office/drawing/2014/main" xmlns="" id="{F6E340F2-F70C-A300-33FE-40B1EF1A548E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58" name="Straight Connector 938">
                        <a:extLst>
                          <a:ext uri="{FF2B5EF4-FFF2-40B4-BE49-F238E27FC236}">
                            <a16:creationId xmlns:a16="http://schemas.microsoft.com/office/drawing/2014/main" xmlns="" id="{24EC4731-2770-EB22-C0CE-FFADC56DD55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59" name="Group 939">
                      <a:extLst>
                        <a:ext uri="{FF2B5EF4-FFF2-40B4-BE49-F238E27FC236}">
                          <a16:creationId xmlns:a16="http://schemas.microsoft.com/office/drawing/2014/main" xmlns="" id="{73E5768B-CF73-7115-FF91-0F1080C3B9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43279" y="3754263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60" name="Straight Connector 940">
                        <a:extLst>
                          <a:ext uri="{FF2B5EF4-FFF2-40B4-BE49-F238E27FC236}">
                            <a16:creationId xmlns:a16="http://schemas.microsoft.com/office/drawing/2014/main" xmlns="" id="{4B238292-D951-B8F2-BC20-84D5EF91A0C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61" name="Straight Connector 941">
                        <a:extLst>
                          <a:ext uri="{FF2B5EF4-FFF2-40B4-BE49-F238E27FC236}">
                            <a16:creationId xmlns:a16="http://schemas.microsoft.com/office/drawing/2014/main" xmlns="" id="{F2A609DB-08BD-0B19-ABD6-1BEBE4DC4F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</p:grpSp>
              <p:grpSp>
                <p:nvGrpSpPr>
                  <p:cNvPr id="306" name="Groupe 305">
                    <a:extLst>
                      <a:ext uri="{FF2B5EF4-FFF2-40B4-BE49-F238E27FC236}">
                        <a16:creationId xmlns:a16="http://schemas.microsoft.com/office/drawing/2014/main" xmlns="" id="{760BBAC9-DBAE-7413-330F-503135BD7A6F}"/>
                      </a:ext>
                    </a:extLst>
                  </p:cNvPr>
                  <p:cNvGrpSpPr/>
                  <p:nvPr/>
                </p:nvGrpSpPr>
                <p:grpSpPr>
                  <a:xfrm>
                    <a:off x="1954680" y="1662570"/>
                    <a:ext cx="2513522" cy="2192866"/>
                    <a:chOff x="1954680" y="1662570"/>
                    <a:chExt cx="2513522" cy="2192866"/>
                  </a:xfrm>
                </p:grpSpPr>
                <p:grpSp>
                  <p:nvGrpSpPr>
                    <p:cNvPr id="162" name="Group 446">
                      <a:extLst>
                        <a:ext uri="{FF2B5EF4-FFF2-40B4-BE49-F238E27FC236}">
                          <a16:creationId xmlns:a16="http://schemas.microsoft.com/office/drawing/2014/main" xmlns="" id="{409B953B-7EBA-4444-BA3E-1B4CA80EE1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368390" y="2979589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163" name="Straight Connector 447">
                        <a:extLst>
                          <a:ext uri="{FF2B5EF4-FFF2-40B4-BE49-F238E27FC236}">
                            <a16:creationId xmlns:a16="http://schemas.microsoft.com/office/drawing/2014/main" xmlns="" id="{52E1083D-A99D-6015-A4A8-E1091E96FC3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164" name="Straight Connector 448">
                        <a:extLst>
                          <a:ext uri="{FF2B5EF4-FFF2-40B4-BE49-F238E27FC236}">
                            <a16:creationId xmlns:a16="http://schemas.microsoft.com/office/drawing/2014/main" xmlns="" id="{EC87DB44-8CB6-78C1-D2CC-3B466672C76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grpSp>
                  <p:nvGrpSpPr>
                    <p:cNvPr id="241" name="Group 921">
                      <a:extLst>
                        <a:ext uri="{FF2B5EF4-FFF2-40B4-BE49-F238E27FC236}">
                          <a16:creationId xmlns:a16="http://schemas.microsoft.com/office/drawing/2014/main" xmlns="" id="{D72873A9-70D7-3A0C-F83A-CBCF30878E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346528" y="2888464"/>
                      <a:ext cx="60802" cy="79791"/>
                      <a:chOff x="4168379" y="2185988"/>
                      <a:chExt cx="111918" cy="111918"/>
                    </a:xfrm>
                  </p:grpSpPr>
                  <p:cxnSp>
                    <p:nvCxnSpPr>
                      <p:cNvPr id="242" name="Straight Connector 922">
                        <a:extLst>
                          <a:ext uri="{FF2B5EF4-FFF2-40B4-BE49-F238E27FC236}">
                            <a16:creationId xmlns:a16="http://schemas.microsoft.com/office/drawing/2014/main" xmlns="" id="{F0F72C19-2D9C-4FF4-5FCB-66B6E134EC8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  <p:cxnSp>
                    <p:nvCxnSpPr>
                      <p:cNvPr id="243" name="Straight Connector 923">
                        <a:extLst>
                          <a:ext uri="{FF2B5EF4-FFF2-40B4-BE49-F238E27FC236}">
                            <a16:creationId xmlns:a16="http://schemas.microsoft.com/office/drawing/2014/main" xmlns="" id="{FE383F9B-639B-9548-D2C0-28F0A9657B3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 bwMode="auto">
                      <a:xfrm rot="5400000">
                        <a:off x="4224338" y="2185988"/>
                        <a:ext cx="0" cy="111918"/>
                      </a:xfrm>
                      <a:prstGeom prst="line">
                        <a:avLst/>
                      </a:prstGeom>
                      <a:noFill/>
                      <a:ln w="12700" cap="flat" cmpd="sng" algn="ctr">
                        <a:solidFill>
                          <a:srgbClr val="FF7F4D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</p:cxnSp>
                </p:grpSp>
                <p:sp>
                  <p:nvSpPr>
                    <p:cNvPr id="301" name="Freeform: Shape 4">
                      <a:extLst>
                        <a:ext uri="{FF2B5EF4-FFF2-40B4-BE49-F238E27FC236}">
                          <a16:creationId xmlns:a16="http://schemas.microsoft.com/office/drawing/2014/main" xmlns="" id="{36E198F5-2096-76F5-3592-6B0FD457EB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954680" y="1662570"/>
                      <a:ext cx="2513522" cy="2192866"/>
                    </a:xfrm>
                    <a:custGeom>
                      <a:avLst/>
                      <a:gdLst>
                        <a:gd name="connsiteX0" fmla="*/ 2937933 w 2937933"/>
                        <a:gd name="connsiteY0" fmla="*/ 2192866 h 2192866"/>
                        <a:gd name="connsiteX1" fmla="*/ 2865966 w 2937933"/>
                        <a:gd name="connsiteY1" fmla="*/ 2192866 h 2192866"/>
                        <a:gd name="connsiteX2" fmla="*/ 2865966 w 2937933"/>
                        <a:gd name="connsiteY2" fmla="*/ 2125133 h 2192866"/>
                        <a:gd name="connsiteX3" fmla="*/ 1778000 w 2937933"/>
                        <a:gd name="connsiteY3" fmla="*/ 2125133 h 2192866"/>
                        <a:gd name="connsiteX4" fmla="*/ 1778000 w 2937933"/>
                        <a:gd name="connsiteY4" fmla="*/ 2091266 h 2192866"/>
                        <a:gd name="connsiteX5" fmla="*/ 1392766 w 2937933"/>
                        <a:gd name="connsiteY5" fmla="*/ 2091266 h 2192866"/>
                        <a:gd name="connsiteX6" fmla="*/ 1392766 w 2937933"/>
                        <a:gd name="connsiteY6" fmla="*/ 2091266 h 2192866"/>
                        <a:gd name="connsiteX7" fmla="*/ 1371600 w 2937933"/>
                        <a:gd name="connsiteY7" fmla="*/ 2070100 h 2192866"/>
                        <a:gd name="connsiteX8" fmla="*/ 1316566 w 2937933"/>
                        <a:gd name="connsiteY8" fmla="*/ 2070100 h 2192866"/>
                        <a:gd name="connsiteX9" fmla="*/ 1316566 w 2937933"/>
                        <a:gd name="connsiteY9" fmla="*/ 2044700 h 2192866"/>
                        <a:gd name="connsiteX10" fmla="*/ 1219200 w 2937933"/>
                        <a:gd name="connsiteY10" fmla="*/ 2044700 h 2192866"/>
                        <a:gd name="connsiteX11" fmla="*/ 1219200 w 2937933"/>
                        <a:gd name="connsiteY11" fmla="*/ 2023533 h 2192866"/>
                        <a:gd name="connsiteX12" fmla="*/ 1071033 w 2937933"/>
                        <a:gd name="connsiteY12" fmla="*/ 2023533 h 2192866"/>
                        <a:gd name="connsiteX13" fmla="*/ 1071033 w 2937933"/>
                        <a:gd name="connsiteY13" fmla="*/ 1938866 h 2192866"/>
                        <a:gd name="connsiteX14" fmla="*/ 1020233 w 2937933"/>
                        <a:gd name="connsiteY14" fmla="*/ 1938866 h 2192866"/>
                        <a:gd name="connsiteX15" fmla="*/ 1020233 w 2937933"/>
                        <a:gd name="connsiteY15" fmla="*/ 1917700 h 2192866"/>
                        <a:gd name="connsiteX16" fmla="*/ 918633 w 2937933"/>
                        <a:gd name="connsiteY16" fmla="*/ 1917700 h 2192866"/>
                        <a:gd name="connsiteX17" fmla="*/ 918633 w 2937933"/>
                        <a:gd name="connsiteY17" fmla="*/ 1875366 h 2192866"/>
                        <a:gd name="connsiteX18" fmla="*/ 859366 w 2937933"/>
                        <a:gd name="connsiteY18" fmla="*/ 1875366 h 2192866"/>
                        <a:gd name="connsiteX19" fmla="*/ 859366 w 2937933"/>
                        <a:gd name="connsiteY19" fmla="*/ 1828800 h 2192866"/>
                        <a:gd name="connsiteX20" fmla="*/ 817033 w 2937933"/>
                        <a:gd name="connsiteY20" fmla="*/ 1828800 h 2192866"/>
                        <a:gd name="connsiteX21" fmla="*/ 817033 w 2937933"/>
                        <a:gd name="connsiteY21" fmla="*/ 1731433 h 2192866"/>
                        <a:gd name="connsiteX22" fmla="*/ 791633 w 2937933"/>
                        <a:gd name="connsiteY22" fmla="*/ 1731433 h 2192866"/>
                        <a:gd name="connsiteX23" fmla="*/ 808566 w 2937933"/>
                        <a:gd name="connsiteY23" fmla="*/ 1714500 h 2192866"/>
                        <a:gd name="connsiteX24" fmla="*/ 766233 w 2937933"/>
                        <a:gd name="connsiteY24" fmla="*/ 1714500 h 2192866"/>
                        <a:gd name="connsiteX25" fmla="*/ 766233 w 2937933"/>
                        <a:gd name="connsiteY25" fmla="*/ 1689100 h 2192866"/>
                        <a:gd name="connsiteX26" fmla="*/ 702733 w 2937933"/>
                        <a:gd name="connsiteY26" fmla="*/ 1689100 h 2192866"/>
                        <a:gd name="connsiteX27" fmla="*/ 702733 w 2937933"/>
                        <a:gd name="connsiteY27" fmla="*/ 1689100 h 2192866"/>
                        <a:gd name="connsiteX28" fmla="*/ 702733 w 2937933"/>
                        <a:gd name="connsiteY28" fmla="*/ 1663700 h 2192866"/>
                        <a:gd name="connsiteX29" fmla="*/ 601133 w 2937933"/>
                        <a:gd name="connsiteY29" fmla="*/ 1663700 h 2192866"/>
                        <a:gd name="connsiteX30" fmla="*/ 601133 w 2937933"/>
                        <a:gd name="connsiteY30" fmla="*/ 1634066 h 2192866"/>
                        <a:gd name="connsiteX31" fmla="*/ 563033 w 2937933"/>
                        <a:gd name="connsiteY31" fmla="*/ 1634066 h 2192866"/>
                        <a:gd name="connsiteX32" fmla="*/ 563033 w 2937933"/>
                        <a:gd name="connsiteY32" fmla="*/ 1612900 h 2192866"/>
                        <a:gd name="connsiteX33" fmla="*/ 541866 w 2937933"/>
                        <a:gd name="connsiteY33" fmla="*/ 1612900 h 2192866"/>
                        <a:gd name="connsiteX34" fmla="*/ 541866 w 2937933"/>
                        <a:gd name="connsiteY34" fmla="*/ 1494366 h 2192866"/>
                        <a:gd name="connsiteX35" fmla="*/ 537633 w 2937933"/>
                        <a:gd name="connsiteY35" fmla="*/ 1490133 h 2192866"/>
                        <a:gd name="connsiteX36" fmla="*/ 537633 w 2937933"/>
                        <a:gd name="connsiteY36" fmla="*/ 1392766 h 2192866"/>
                        <a:gd name="connsiteX37" fmla="*/ 512233 w 2937933"/>
                        <a:gd name="connsiteY37" fmla="*/ 1392766 h 2192866"/>
                        <a:gd name="connsiteX38" fmla="*/ 512233 w 2937933"/>
                        <a:gd name="connsiteY38" fmla="*/ 1329266 h 2192866"/>
                        <a:gd name="connsiteX39" fmla="*/ 495300 w 2937933"/>
                        <a:gd name="connsiteY39" fmla="*/ 1329266 h 2192866"/>
                        <a:gd name="connsiteX40" fmla="*/ 495300 w 2937933"/>
                        <a:gd name="connsiteY40" fmla="*/ 1257300 h 2192866"/>
                        <a:gd name="connsiteX41" fmla="*/ 474133 w 2937933"/>
                        <a:gd name="connsiteY41" fmla="*/ 1257300 h 2192866"/>
                        <a:gd name="connsiteX42" fmla="*/ 474133 w 2937933"/>
                        <a:gd name="connsiteY42" fmla="*/ 1244600 h 2192866"/>
                        <a:gd name="connsiteX43" fmla="*/ 444500 w 2937933"/>
                        <a:gd name="connsiteY43" fmla="*/ 1244600 h 2192866"/>
                        <a:gd name="connsiteX44" fmla="*/ 444500 w 2937933"/>
                        <a:gd name="connsiteY44" fmla="*/ 1223433 h 2192866"/>
                        <a:gd name="connsiteX45" fmla="*/ 419100 w 2937933"/>
                        <a:gd name="connsiteY45" fmla="*/ 1223433 h 2192866"/>
                        <a:gd name="connsiteX46" fmla="*/ 419100 w 2937933"/>
                        <a:gd name="connsiteY46" fmla="*/ 1185333 h 2192866"/>
                        <a:gd name="connsiteX47" fmla="*/ 342900 w 2937933"/>
                        <a:gd name="connsiteY47" fmla="*/ 1185333 h 2192866"/>
                        <a:gd name="connsiteX48" fmla="*/ 342900 w 2937933"/>
                        <a:gd name="connsiteY48" fmla="*/ 1138766 h 2192866"/>
                        <a:gd name="connsiteX49" fmla="*/ 330200 w 2937933"/>
                        <a:gd name="connsiteY49" fmla="*/ 1138766 h 2192866"/>
                        <a:gd name="connsiteX50" fmla="*/ 330200 w 2937933"/>
                        <a:gd name="connsiteY50" fmla="*/ 1092200 h 2192866"/>
                        <a:gd name="connsiteX51" fmla="*/ 313266 w 2937933"/>
                        <a:gd name="connsiteY51" fmla="*/ 1092200 h 2192866"/>
                        <a:gd name="connsiteX52" fmla="*/ 313266 w 2937933"/>
                        <a:gd name="connsiteY52" fmla="*/ 1024466 h 2192866"/>
                        <a:gd name="connsiteX53" fmla="*/ 304800 w 2937933"/>
                        <a:gd name="connsiteY53" fmla="*/ 1024466 h 2192866"/>
                        <a:gd name="connsiteX54" fmla="*/ 304800 w 2937933"/>
                        <a:gd name="connsiteY54" fmla="*/ 952500 h 2192866"/>
                        <a:gd name="connsiteX55" fmla="*/ 304800 w 2937933"/>
                        <a:gd name="connsiteY55" fmla="*/ 850900 h 2192866"/>
                        <a:gd name="connsiteX56" fmla="*/ 283633 w 2937933"/>
                        <a:gd name="connsiteY56" fmla="*/ 850900 h 2192866"/>
                        <a:gd name="connsiteX57" fmla="*/ 283633 w 2937933"/>
                        <a:gd name="connsiteY57" fmla="*/ 804333 h 2192866"/>
                        <a:gd name="connsiteX58" fmla="*/ 266700 w 2937933"/>
                        <a:gd name="connsiteY58" fmla="*/ 804333 h 2192866"/>
                        <a:gd name="connsiteX59" fmla="*/ 266700 w 2937933"/>
                        <a:gd name="connsiteY59" fmla="*/ 347133 h 2192866"/>
                        <a:gd name="connsiteX60" fmla="*/ 241300 w 2937933"/>
                        <a:gd name="connsiteY60" fmla="*/ 347133 h 2192866"/>
                        <a:gd name="connsiteX61" fmla="*/ 241300 w 2937933"/>
                        <a:gd name="connsiteY61" fmla="*/ 254000 h 2192866"/>
                        <a:gd name="connsiteX62" fmla="*/ 215900 w 2937933"/>
                        <a:gd name="connsiteY62" fmla="*/ 254000 h 2192866"/>
                        <a:gd name="connsiteX63" fmla="*/ 215900 w 2937933"/>
                        <a:gd name="connsiteY63" fmla="*/ 156633 h 2192866"/>
                        <a:gd name="connsiteX64" fmla="*/ 177800 w 2937933"/>
                        <a:gd name="connsiteY64" fmla="*/ 156633 h 2192866"/>
                        <a:gd name="connsiteX65" fmla="*/ 177800 w 2937933"/>
                        <a:gd name="connsiteY65" fmla="*/ 139700 h 2192866"/>
                        <a:gd name="connsiteX66" fmla="*/ 160866 w 2937933"/>
                        <a:gd name="connsiteY66" fmla="*/ 139700 h 2192866"/>
                        <a:gd name="connsiteX67" fmla="*/ 160866 w 2937933"/>
                        <a:gd name="connsiteY67" fmla="*/ 80433 h 2192866"/>
                        <a:gd name="connsiteX68" fmla="*/ 114300 w 2937933"/>
                        <a:gd name="connsiteY68" fmla="*/ 80433 h 2192866"/>
                        <a:gd name="connsiteX69" fmla="*/ 114300 w 2937933"/>
                        <a:gd name="connsiteY69" fmla="*/ 38100 h 2192866"/>
                        <a:gd name="connsiteX70" fmla="*/ 67733 w 2937933"/>
                        <a:gd name="connsiteY70" fmla="*/ 38100 h 2192866"/>
                        <a:gd name="connsiteX71" fmla="*/ 67733 w 2937933"/>
                        <a:gd name="connsiteY71" fmla="*/ 38100 h 2192866"/>
                        <a:gd name="connsiteX72" fmla="*/ 67733 w 2937933"/>
                        <a:gd name="connsiteY72" fmla="*/ 12700 h 2192866"/>
                        <a:gd name="connsiteX73" fmla="*/ 55033 w 2937933"/>
                        <a:gd name="connsiteY73" fmla="*/ 0 h 2192866"/>
                        <a:gd name="connsiteX74" fmla="*/ 0 w 2937933"/>
                        <a:gd name="connsiteY74" fmla="*/ 0 h 2192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</a:cxnLst>
                      <a:rect l="l" t="t" r="r" b="b"/>
                      <a:pathLst>
                        <a:path w="2937933" h="2192866">
                          <a:moveTo>
                            <a:pt x="2937933" y="2192866"/>
                          </a:moveTo>
                          <a:lnTo>
                            <a:pt x="2865966" y="2192866"/>
                          </a:lnTo>
                          <a:lnTo>
                            <a:pt x="2865966" y="2125133"/>
                          </a:lnTo>
                          <a:lnTo>
                            <a:pt x="1778000" y="2125133"/>
                          </a:lnTo>
                          <a:lnTo>
                            <a:pt x="1778000" y="2091266"/>
                          </a:lnTo>
                          <a:lnTo>
                            <a:pt x="1392766" y="2091266"/>
                          </a:lnTo>
                          <a:lnTo>
                            <a:pt x="1392766" y="2091266"/>
                          </a:lnTo>
                          <a:lnTo>
                            <a:pt x="1371600" y="2070100"/>
                          </a:lnTo>
                          <a:lnTo>
                            <a:pt x="1316566" y="2070100"/>
                          </a:lnTo>
                          <a:lnTo>
                            <a:pt x="1316566" y="2044700"/>
                          </a:lnTo>
                          <a:lnTo>
                            <a:pt x="1219200" y="2044700"/>
                          </a:lnTo>
                          <a:lnTo>
                            <a:pt x="1219200" y="2023533"/>
                          </a:lnTo>
                          <a:lnTo>
                            <a:pt x="1071033" y="2023533"/>
                          </a:lnTo>
                          <a:lnTo>
                            <a:pt x="1071033" y="1938866"/>
                          </a:lnTo>
                          <a:lnTo>
                            <a:pt x="1020233" y="1938866"/>
                          </a:lnTo>
                          <a:lnTo>
                            <a:pt x="1020233" y="1917700"/>
                          </a:lnTo>
                          <a:lnTo>
                            <a:pt x="918633" y="1917700"/>
                          </a:lnTo>
                          <a:lnTo>
                            <a:pt x="918633" y="1875366"/>
                          </a:lnTo>
                          <a:lnTo>
                            <a:pt x="859366" y="1875366"/>
                          </a:lnTo>
                          <a:lnTo>
                            <a:pt x="859366" y="1828800"/>
                          </a:lnTo>
                          <a:lnTo>
                            <a:pt x="817033" y="1828800"/>
                          </a:lnTo>
                          <a:lnTo>
                            <a:pt x="817033" y="1731433"/>
                          </a:lnTo>
                          <a:lnTo>
                            <a:pt x="791633" y="1731433"/>
                          </a:lnTo>
                          <a:lnTo>
                            <a:pt x="808566" y="1714500"/>
                          </a:lnTo>
                          <a:lnTo>
                            <a:pt x="766233" y="1714500"/>
                          </a:lnTo>
                          <a:lnTo>
                            <a:pt x="766233" y="1689100"/>
                          </a:lnTo>
                          <a:lnTo>
                            <a:pt x="702733" y="1689100"/>
                          </a:lnTo>
                          <a:lnTo>
                            <a:pt x="702733" y="1689100"/>
                          </a:lnTo>
                          <a:lnTo>
                            <a:pt x="702733" y="1663700"/>
                          </a:lnTo>
                          <a:lnTo>
                            <a:pt x="601133" y="1663700"/>
                          </a:lnTo>
                          <a:lnTo>
                            <a:pt x="601133" y="1634066"/>
                          </a:lnTo>
                          <a:lnTo>
                            <a:pt x="563033" y="1634066"/>
                          </a:lnTo>
                          <a:lnTo>
                            <a:pt x="563033" y="1612900"/>
                          </a:lnTo>
                          <a:lnTo>
                            <a:pt x="541866" y="1612900"/>
                          </a:lnTo>
                          <a:lnTo>
                            <a:pt x="541866" y="1494366"/>
                          </a:lnTo>
                          <a:lnTo>
                            <a:pt x="537633" y="1490133"/>
                          </a:lnTo>
                          <a:lnTo>
                            <a:pt x="537633" y="1392766"/>
                          </a:lnTo>
                          <a:lnTo>
                            <a:pt x="512233" y="1392766"/>
                          </a:lnTo>
                          <a:lnTo>
                            <a:pt x="512233" y="1329266"/>
                          </a:lnTo>
                          <a:lnTo>
                            <a:pt x="495300" y="1329266"/>
                          </a:lnTo>
                          <a:lnTo>
                            <a:pt x="495300" y="1257300"/>
                          </a:lnTo>
                          <a:lnTo>
                            <a:pt x="474133" y="1257300"/>
                          </a:lnTo>
                          <a:lnTo>
                            <a:pt x="474133" y="1244600"/>
                          </a:lnTo>
                          <a:lnTo>
                            <a:pt x="444500" y="1244600"/>
                          </a:lnTo>
                          <a:lnTo>
                            <a:pt x="444500" y="1223433"/>
                          </a:lnTo>
                          <a:lnTo>
                            <a:pt x="419100" y="1223433"/>
                          </a:lnTo>
                          <a:lnTo>
                            <a:pt x="419100" y="1185333"/>
                          </a:lnTo>
                          <a:lnTo>
                            <a:pt x="342900" y="1185333"/>
                          </a:lnTo>
                          <a:lnTo>
                            <a:pt x="342900" y="1138766"/>
                          </a:lnTo>
                          <a:lnTo>
                            <a:pt x="330200" y="1138766"/>
                          </a:lnTo>
                          <a:lnTo>
                            <a:pt x="330200" y="1092200"/>
                          </a:lnTo>
                          <a:lnTo>
                            <a:pt x="313266" y="1092200"/>
                          </a:lnTo>
                          <a:lnTo>
                            <a:pt x="313266" y="1024466"/>
                          </a:lnTo>
                          <a:lnTo>
                            <a:pt x="304800" y="1024466"/>
                          </a:lnTo>
                          <a:lnTo>
                            <a:pt x="304800" y="952500"/>
                          </a:lnTo>
                          <a:lnTo>
                            <a:pt x="304800" y="850900"/>
                          </a:lnTo>
                          <a:lnTo>
                            <a:pt x="283633" y="850900"/>
                          </a:lnTo>
                          <a:lnTo>
                            <a:pt x="283633" y="804333"/>
                          </a:lnTo>
                          <a:lnTo>
                            <a:pt x="266700" y="804333"/>
                          </a:lnTo>
                          <a:lnTo>
                            <a:pt x="266700" y="347133"/>
                          </a:lnTo>
                          <a:lnTo>
                            <a:pt x="241300" y="347133"/>
                          </a:lnTo>
                          <a:lnTo>
                            <a:pt x="241300" y="254000"/>
                          </a:lnTo>
                          <a:lnTo>
                            <a:pt x="215900" y="254000"/>
                          </a:lnTo>
                          <a:lnTo>
                            <a:pt x="215900" y="156633"/>
                          </a:lnTo>
                          <a:lnTo>
                            <a:pt x="177800" y="156633"/>
                          </a:lnTo>
                          <a:lnTo>
                            <a:pt x="177800" y="139700"/>
                          </a:lnTo>
                          <a:lnTo>
                            <a:pt x="160866" y="139700"/>
                          </a:lnTo>
                          <a:lnTo>
                            <a:pt x="160866" y="80433"/>
                          </a:lnTo>
                          <a:lnTo>
                            <a:pt x="114300" y="80433"/>
                          </a:lnTo>
                          <a:lnTo>
                            <a:pt x="114300" y="38100"/>
                          </a:lnTo>
                          <a:lnTo>
                            <a:pt x="67733" y="38100"/>
                          </a:lnTo>
                          <a:lnTo>
                            <a:pt x="67733" y="38100"/>
                          </a:lnTo>
                          <a:lnTo>
                            <a:pt x="67733" y="12700"/>
                          </a:lnTo>
                          <a:lnTo>
                            <a:pt x="55033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19050">
                      <a:solidFill>
                        <a:srgbClr val="FF7F4D"/>
                      </a:solidFill>
                      <a:miter lim="800000"/>
                      <a:headEnd/>
                      <a:tailEnd/>
                    </a:ln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  <p:grpSp>
          <p:nvGrpSpPr>
            <p:cNvPr id="310" name="Groupe 309">
              <a:extLst>
                <a:ext uri="{FF2B5EF4-FFF2-40B4-BE49-F238E27FC236}">
                  <a16:creationId xmlns:a16="http://schemas.microsoft.com/office/drawing/2014/main" xmlns="" id="{BC6659D8-1CF9-E2B8-8D43-53D3895E15C7}"/>
                </a:ext>
              </a:extLst>
            </p:cNvPr>
            <p:cNvGrpSpPr/>
            <p:nvPr/>
          </p:nvGrpSpPr>
          <p:grpSpPr>
            <a:xfrm>
              <a:off x="1919363" y="1613123"/>
              <a:ext cx="3625788" cy="2174949"/>
              <a:chOff x="1919363" y="1613123"/>
              <a:chExt cx="3625788" cy="2174949"/>
            </a:xfrm>
          </p:grpSpPr>
          <p:grpSp>
            <p:nvGrpSpPr>
              <p:cNvPr id="57" name="Group 341">
                <a:extLst>
                  <a:ext uri="{FF2B5EF4-FFF2-40B4-BE49-F238E27FC236}">
                    <a16:creationId xmlns:a16="http://schemas.microsoft.com/office/drawing/2014/main" xmlns="" id="{C7A6037E-EBFD-2DF8-1B94-CBA12B9D65F9}"/>
                  </a:ext>
                </a:extLst>
              </p:cNvPr>
              <p:cNvGrpSpPr/>
              <p:nvPr/>
            </p:nvGrpSpPr>
            <p:grpSpPr>
              <a:xfrm>
                <a:off x="2036071" y="1656238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58" name="Straight Connector 342">
                  <a:extLst>
                    <a:ext uri="{FF2B5EF4-FFF2-40B4-BE49-F238E27FC236}">
                      <a16:creationId xmlns:a16="http://schemas.microsoft.com/office/drawing/2014/main" xmlns="" id="{90E730C9-3C57-4561-06E4-D446B80CDEC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" name="Straight Connector 343">
                  <a:extLst>
                    <a:ext uri="{FF2B5EF4-FFF2-40B4-BE49-F238E27FC236}">
                      <a16:creationId xmlns:a16="http://schemas.microsoft.com/office/drawing/2014/main" xmlns="" id="{854B1D28-62D5-A3AE-C2D6-0C23A66B474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0" name="Group 344">
                <a:extLst>
                  <a:ext uri="{FF2B5EF4-FFF2-40B4-BE49-F238E27FC236}">
                    <a16:creationId xmlns:a16="http://schemas.microsoft.com/office/drawing/2014/main" xmlns="" id="{4E8DA4A1-2991-2AA0-A072-903D4CB6CCA9}"/>
                  </a:ext>
                </a:extLst>
              </p:cNvPr>
              <p:cNvGrpSpPr/>
              <p:nvPr/>
            </p:nvGrpSpPr>
            <p:grpSpPr>
              <a:xfrm>
                <a:off x="2352500" y="2218745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61" name="Straight Connector 345">
                  <a:extLst>
                    <a:ext uri="{FF2B5EF4-FFF2-40B4-BE49-F238E27FC236}">
                      <a16:creationId xmlns:a16="http://schemas.microsoft.com/office/drawing/2014/main" xmlns="" id="{C4E16E1F-AA0C-85F9-4899-AB9CC4D4C71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" name="Straight Connector 346">
                  <a:extLst>
                    <a:ext uri="{FF2B5EF4-FFF2-40B4-BE49-F238E27FC236}">
                      <a16:creationId xmlns:a16="http://schemas.microsoft.com/office/drawing/2014/main" xmlns="" id="{DD58ACF8-868E-B39A-A878-86FDDC5F94B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3" name="Group 347">
                <a:extLst>
                  <a:ext uri="{FF2B5EF4-FFF2-40B4-BE49-F238E27FC236}">
                    <a16:creationId xmlns:a16="http://schemas.microsoft.com/office/drawing/2014/main" xmlns="" id="{21173667-AB2A-114E-EBB1-B6FD0AE7868E}"/>
                  </a:ext>
                </a:extLst>
              </p:cNvPr>
              <p:cNvGrpSpPr/>
              <p:nvPr/>
            </p:nvGrpSpPr>
            <p:grpSpPr>
              <a:xfrm>
                <a:off x="2505316" y="2444380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64" name="Straight Connector 348">
                  <a:extLst>
                    <a:ext uri="{FF2B5EF4-FFF2-40B4-BE49-F238E27FC236}">
                      <a16:creationId xmlns:a16="http://schemas.microsoft.com/office/drawing/2014/main" xmlns="" id="{456A0F10-EE6D-3AB0-97E0-98EDBB280E2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5" name="Straight Connector 349">
                  <a:extLst>
                    <a:ext uri="{FF2B5EF4-FFF2-40B4-BE49-F238E27FC236}">
                      <a16:creationId xmlns:a16="http://schemas.microsoft.com/office/drawing/2014/main" xmlns="" id="{1E7BAEB6-36F8-1D4F-2CDC-78EA2AFC201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6" name="Group 350">
                <a:extLst>
                  <a:ext uri="{FF2B5EF4-FFF2-40B4-BE49-F238E27FC236}">
                    <a16:creationId xmlns:a16="http://schemas.microsoft.com/office/drawing/2014/main" xmlns="" id="{DD89FF44-91B3-4538-25AB-ED0571E67018}"/>
                  </a:ext>
                </a:extLst>
              </p:cNvPr>
              <p:cNvGrpSpPr/>
              <p:nvPr/>
            </p:nvGrpSpPr>
            <p:grpSpPr>
              <a:xfrm>
                <a:off x="2600507" y="2510011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67" name="Straight Connector 351">
                  <a:extLst>
                    <a:ext uri="{FF2B5EF4-FFF2-40B4-BE49-F238E27FC236}">
                      <a16:creationId xmlns:a16="http://schemas.microsoft.com/office/drawing/2014/main" xmlns="" id="{F65C5FE5-C9B0-4763-258C-5BBEB94967A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8" name="Straight Connector 352">
                  <a:extLst>
                    <a:ext uri="{FF2B5EF4-FFF2-40B4-BE49-F238E27FC236}">
                      <a16:creationId xmlns:a16="http://schemas.microsoft.com/office/drawing/2014/main" xmlns="" id="{249F8782-58D4-FFC9-BEDD-B90CC21990E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9" name="Group 353">
                <a:extLst>
                  <a:ext uri="{FF2B5EF4-FFF2-40B4-BE49-F238E27FC236}">
                    <a16:creationId xmlns:a16="http://schemas.microsoft.com/office/drawing/2014/main" xmlns="" id="{769A1E49-565C-E39E-FD87-AC58F1DB64A8}"/>
                  </a:ext>
                </a:extLst>
              </p:cNvPr>
              <p:cNvGrpSpPr/>
              <p:nvPr/>
            </p:nvGrpSpPr>
            <p:grpSpPr>
              <a:xfrm>
                <a:off x="2621647" y="2562645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70" name="Straight Connector 354">
                  <a:extLst>
                    <a:ext uri="{FF2B5EF4-FFF2-40B4-BE49-F238E27FC236}">
                      <a16:creationId xmlns:a16="http://schemas.microsoft.com/office/drawing/2014/main" xmlns="" id="{0FD264FF-1BE6-2AAF-82E8-73528C793DC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71" name="Straight Connector 355">
                  <a:extLst>
                    <a:ext uri="{FF2B5EF4-FFF2-40B4-BE49-F238E27FC236}">
                      <a16:creationId xmlns:a16="http://schemas.microsoft.com/office/drawing/2014/main" xmlns="" id="{0F0DC263-792C-02C1-4894-41EAD09629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72" name="Group 356">
                <a:extLst>
                  <a:ext uri="{FF2B5EF4-FFF2-40B4-BE49-F238E27FC236}">
                    <a16:creationId xmlns:a16="http://schemas.microsoft.com/office/drawing/2014/main" xmlns="" id="{93FA584E-1FB4-5A91-8203-5868B2F33329}"/>
                  </a:ext>
                </a:extLst>
              </p:cNvPr>
              <p:cNvGrpSpPr/>
              <p:nvPr/>
            </p:nvGrpSpPr>
            <p:grpSpPr>
              <a:xfrm>
                <a:off x="2829145" y="2727413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73" name="Straight Connector 357">
                  <a:extLst>
                    <a:ext uri="{FF2B5EF4-FFF2-40B4-BE49-F238E27FC236}">
                      <a16:creationId xmlns:a16="http://schemas.microsoft.com/office/drawing/2014/main" xmlns="" id="{F63E75F2-A7EA-FCE9-7AB3-17913B4CCC4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74" name="Straight Connector 358">
                  <a:extLst>
                    <a:ext uri="{FF2B5EF4-FFF2-40B4-BE49-F238E27FC236}">
                      <a16:creationId xmlns:a16="http://schemas.microsoft.com/office/drawing/2014/main" xmlns="" id="{DE64993F-8775-FF13-0655-810E2974EDB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75" name="Group 359">
                <a:extLst>
                  <a:ext uri="{FF2B5EF4-FFF2-40B4-BE49-F238E27FC236}">
                    <a16:creationId xmlns:a16="http://schemas.microsoft.com/office/drawing/2014/main" xmlns="" id="{453CAD05-5BE0-27DC-0BE2-5BD97881376F}"/>
                  </a:ext>
                </a:extLst>
              </p:cNvPr>
              <p:cNvGrpSpPr/>
              <p:nvPr/>
            </p:nvGrpSpPr>
            <p:grpSpPr>
              <a:xfrm>
                <a:off x="2867145" y="2787950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76" name="Straight Connector 360">
                  <a:extLst>
                    <a:ext uri="{FF2B5EF4-FFF2-40B4-BE49-F238E27FC236}">
                      <a16:creationId xmlns:a16="http://schemas.microsoft.com/office/drawing/2014/main" xmlns="" id="{D1A394A8-6F6F-5F02-50F3-BB48FC401E3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77" name="Straight Connector 361">
                  <a:extLst>
                    <a:ext uri="{FF2B5EF4-FFF2-40B4-BE49-F238E27FC236}">
                      <a16:creationId xmlns:a16="http://schemas.microsoft.com/office/drawing/2014/main" xmlns="" id="{A1D16FED-3FB3-0166-91F9-7756EC9A1FE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78" name="Group 362">
                <a:extLst>
                  <a:ext uri="{FF2B5EF4-FFF2-40B4-BE49-F238E27FC236}">
                    <a16:creationId xmlns:a16="http://schemas.microsoft.com/office/drawing/2014/main" xmlns="" id="{CB2D4EFE-55A5-6A47-C7FA-BD9D74E91A28}"/>
                  </a:ext>
                </a:extLst>
              </p:cNvPr>
              <p:cNvGrpSpPr/>
              <p:nvPr/>
            </p:nvGrpSpPr>
            <p:grpSpPr>
              <a:xfrm>
                <a:off x="3310204" y="3216187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79" name="Straight Connector 363">
                  <a:extLst>
                    <a:ext uri="{FF2B5EF4-FFF2-40B4-BE49-F238E27FC236}">
                      <a16:creationId xmlns:a16="http://schemas.microsoft.com/office/drawing/2014/main" xmlns="" id="{138050CE-0EC3-C317-1230-7E7D1D6A608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0" name="Straight Connector 364">
                  <a:extLst>
                    <a:ext uri="{FF2B5EF4-FFF2-40B4-BE49-F238E27FC236}">
                      <a16:creationId xmlns:a16="http://schemas.microsoft.com/office/drawing/2014/main" xmlns="" id="{C02E25C6-830A-D9E2-33ED-C3C11CED214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81" name="Group 365">
                <a:extLst>
                  <a:ext uri="{FF2B5EF4-FFF2-40B4-BE49-F238E27FC236}">
                    <a16:creationId xmlns:a16="http://schemas.microsoft.com/office/drawing/2014/main" xmlns="" id="{C337CD1D-004E-DF51-9550-65D62ECA402E}"/>
                  </a:ext>
                </a:extLst>
              </p:cNvPr>
              <p:cNvGrpSpPr/>
              <p:nvPr/>
            </p:nvGrpSpPr>
            <p:grpSpPr>
              <a:xfrm>
                <a:off x="3473589" y="3355578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82" name="Straight Connector 366">
                  <a:extLst>
                    <a:ext uri="{FF2B5EF4-FFF2-40B4-BE49-F238E27FC236}">
                      <a16:creationId xmlns:a16="http://schemas.microsoft.com/office/drawing/2014/main" xmlns="" id="{7DA22A99-3DC5-A7FC-3AB0-3D87A24D133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3" name="Straight Connector 367">
                  <a:extLst>
                    <a:ext uri="{FF2B5EF4-FFF2-40B4-BE49-F238E27FC236}">
                      <a16:creationId xmlns:a16="http://schemas.microsoft.com/office/drawing/2014/main" xmlns="" id="{A793D6B5-2A80-12DC-ABB1-44CD8222B8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84" name="Group 368">
                <a:extLst>
                  <a:ext uri="{FF2B5EF4-FFF2-40B4-BE49-F238E27FC236}">
                    <a16:creationId xmlns:a16="http://schemas.microsoft.com/office/drawing/2014/main" xmlns="" id="{CE2B1732-8A94-04FE-A87B-86276F89D83A}"/>
                  </a:ext>
                </a:extLst>
              </p:cNvPr>
              <p:cNvGrpSpPr/>
              <p:nvPr/>
            </p:nvGrpSpPr>
            <p:grpSpPr>
              <a:xfrm>
                <a:off x="3519189" y="3356243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85" name="Straight Connector 369">
                  <a:extLst>
                    <a:ext uri="{FF2B5EF4-FFF2-40B4-BE49-F238E27FC236}">
                      <a16:creationId xmlns:a16="http://schemas.microsoft.com/office/drawing/2014/main" xmlns="" id="{57C8BF07-E0CA-D912-B0B8-9658228D8CA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" name="Straight Connector 370">
                  <a:extLst>
                    <a:ext uri="{FF2B5EF4-FFF2-40B4-BE49-F238E27FC236}">
                      <a16:creationId xmlns:a16="http://schemas.microsoft.com/office/drawing/2014/main" xmlns="" id="{F06AA1A4-D243-A375-BAB0-9AA04826EA6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87" name="Group 371">
                <a:extLst>
                  <a:ext uri="{FF2B5EF4-FFF2-40B4-BE49-F238E27FC236}">
                    <a16:creationId xmlns:a16="http://schemas.microsoft.com/office/drawing/2014/main" xmlns="" id="{F2C4C1DA-5392-5502-1F6B-762078FFC4BE}"/>
                  </a:ext>
                </a:extLst>
              </p:cNvPr>
              <p:cNvGrpSpPr/>
              <p:nvPr/>
            </p:nvGrpSpPr>
            <p:grpSpPr>
              <a:xfrm>
                <a:off x="3559308" y="3358907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88" name="Straight Connector 372">
                  <a:extLst>
                    <a:ext uri="{FF2B5EF4-FFF2-40B4-BE49-F238E27FC236}">
                      <a16:creationId xmlns:a16="http://schemas.microsoft.com/office/drawing/2014/main" xmlns="" id="{0F10AF68-5A44-BD95-0587-04AEB214663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" name="Straight Connector 373">
                  <a:extLst>
                    <a:ext uri="{FF2B5EF4-FFF2-40B4-BE49-F238E27FC236}">
                      <a16:creationId xmlns:a16="http://schemas.microsoft.com/office/drawing/2014/main" xmlns="" id="{D486AE5D-C930-8420-46AB-67C8EB282E4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90" name="Group 374">
                <a:extLst>
                  <a:ext uri="{FF2B5EF4-FFF2-40B4-BE49-F238E27FC236}">
                    <a16:creationId xmlns:a16="http://schemas.microsoft.com/office/drawing/2014/main" xmlns="" id="{984E1785-D26D-B108-489D-ED4A5AD1058F}"/>
                  </a:ext>
                </a:extLst>
              </p:cNvPr>
              <p:cNvGrpSpPr/>
              <p:nvPr/>
            </p:nvGrpSpPr>
            <p:grpSpPr>
              <a:xfrm>
                <a:off x="3672385" y="3401012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91" name="Straight Connector 375">
                  <a:extLst>
                    <a:ext uri="{FF2B5EF4-FFF2-40B4-BE49-F238E27FC236}">
                      <a16:creationId xmlns:a16="http://schemas.microsoft.com/office/drawing/2014/main" xmlns="" id="{40C1C281-2A84-3BDA-9659-3036218D6D9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" name="Straight Connector 376">
                  <a:extLst>
                    <a:ext uri="{FF2B5EF4-FFF2-40B4-BE49-F238E27FC236}">
                      <a16:creationId xmlns:a16="http://schemas.microsoft.com/office/drawing/2014/main" xmlns="" id="{6BA0B063-BFC4-3CEF-6FFD-E8120DA22DF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93" name="Group 377">
                <a:extLst>
                  <a:ext uri="{FF2B5EF4-FFF2-40B4-BE49-F238E27FC236}">
                    <a16:creationId xmlns:a16="http://schemas.microsoft.com/office/drawing/2014/main" xmlns="" id="{47D0F060-A99A-0EF7-C628-84768C7C12FE}"/>
                  </a:ext>
                </a:extLst>
              </p:cNvPr>
              <p:cNvGrpSpPr/>
              <p:nvPr/>
            </p:nvGrpSpPr>
            <p:grpSpPr>
              <a:xfrm>
                <a:off x="3972102" y="3526159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94" name="Straight Connector 378">
                  <a:extLst>
                    <a:ext uri="{FF2B5EF4-FFF2-40B4-BE49-F238E27FC236}">
                      <a16:creationId xmlns:a16="http://schemas.microsoft.com/office/drawing/2014/main" xmlns="" id="{549F49E8-819D-18D1-ABD7-CDCF9039DD1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" name="Straight Connector 379">
                  <a:extLst>
                    <a:ext uri="{FF2B5EF4-FFF2-40B4-BE49-F238E27FC236}">
                      <a16:creationId xmlns:a16="http://schemas.microsoft.com/office/drawing/2014/main" xmlns="" id="{062B384E-B82F-D779-C1C1-67B78650EE2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96" name="Group 380">
                <a:extLst>
                  <a:ext uri="{FF2B5EF4-FFF2-40B4-BE49-F238E27FC236}">
                    <a16:creationId xmlns:a16="http://schemas.microsoft.com/office/drawing/2014/main" xmlns="" id="{AAFABFBC-D6FF-3CDF-D751-32334BEEA179}"/>
                  </a:ext>
                </a:extLst>
              </p:cNvPr>
              <p:cNvGrpSpPr/>
              <p:nvPr/>
            </p:nvGrpSpPr>
            <p:grpSpPr>
              <a:xfrm>
                <a:off x="4000642" y="3524727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97" name="Straight Connector 381">
                  <a:extLst>
                    <a:ext uri="{FF2B5EF4-FFF2-40B4-BE49-F238E27FC236}">
                      <a16:creationId xmlns:a16="http://schemas.microsoft.com/office/drawing/2014/main" xmlns="" id="{B8B4F2FD-D5F1-D104-BAA4-0CFB24C4568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" name="Straight Connector 382">
                  <a:extLst>
                    <a:ext uri="{FF2B5EF4-FFF2-40B4-BE49-F238E27FC236}">
                      <a16:creationId xmlns:a16="http://schemas.microsoft.com/office/drawing/2014/main" xmlns="" id="{5CF6ED04-9709-1842-0C7E-06ABAB291DE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99" name="Group 383">
                <a:extLst>
                  <a:ext uri="{FF2B5EF4-FFF2-40B4-BE49-F238E27FC236}">
                    <a16:creationId xmlns:a16="http://schemas.microsoft.com/office/drawing/2014/main" xmlns="" id="{BF6EDE5D-D169-826A-7FAA-CC50391E43EA}"/>
                  </a:ext>
                </a:extLst>
              </p:cNvPr>
              <p:cNvGrpSpPr/>
              <p:nvPr/>
            </p:nvGrpSpPr>
            <p:grpSpPr>
              <a:xfrm>
                <a:off x="4105549" y="3566751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00" name="Straight Connector 384">
                  <a:extLst>
                    <a:ext uri="{FF2B5EF4-FFF2-40B4-BE49-F238E27FC236}">
                      <a16:creationId xmlns:a16="http://schemas.microsoft.com/office/drawing/2014/main" xmlns="" id="{871A9E01-3387-7BC4-29BB-976B6957F1C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" name="Straight Connector 385">
                  <a:extLst>
                    <a:ext uri="{FF2B5EF4-FFF2-40B4-BE49-F238E27FC236}">
                      <a16:creationId xmlns:a16="http://schemas.microsoft.com/office/drawing/2014/main" xmlns="" id="{F8C2C931-60CF-D1C8-7B66-332B4DB7934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02" name="Group 386">
                <a:extLst>
                  <a:ext uri="{FF2B5EF4-FFF2-40B4-BE49-F238E27FC236}">
                    <a16:creationId xmlns:a16="http://schemas.microsoft.com/office/drawing/2014/main" xmlns="" id="{55075A7B-7E31-4A4E-F568-151BF96F8D4A}"/>
                  </a:ext>
                </a:extLst>
              </p:cNvPr>
              <p:cNvGrpSpPr/>
              <p:nvPr/>
            </p:nvGrpSpPr>
            <p:grpSpPr>
              <a:xfrm>
                <a:off x="4452248" y="3616209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03" name="Straight Connector 387">
                  <a:extLst>
                    <a:ext uri="{FF2B5EF4-FFF2-40B4-BE49-F238E27FC236}">
                      <a16:creationId xmlns:a16="http://schemas.microsoft.com/office/drawing/2014/main" xmlns="" id="{09E20255-A902-8040-FC3B-D2FCEFECDAB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" name="Straight Connector 388">
                  <a:extLst>
                    <a:ext uri="{FF2B5EF4-FFF2-40B4-BE49-F238E27FC236}">
                      <a16:creationId xmlns:a16="http://schemas.microsoft.com/office/drawing/2014/main" xmlns="" id="{4888CA0F-C965-E96D-49E3-7141BF733B2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05" name="Group 389">
                <a:extLst>
                  <a:ext uri="{FF2B5EF4-FFF2-40B4-BE49-F238E27FC236}">
                    <a16:creationId xmlns:a16="http://schemas.microsoft.com/office/drawing/2014/main" xmlns="" id="{5E76454B-0C7B-66E2-DD8B-14B643B605A8}"/>
                  </a:ext>
                </a:extLst>
              </p:cNvPr>
              <p:cNvGrpSpPr/>
              <p:nvPr/>
            </p:nvGrpSpPr>
            <p:grpSpPr>
              <a:xfrm>
                <a:off x="4490520" y="3614396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06" name="Straight Connector 390">
                  <a:extLst>
                    <a:ext uri="{FF2B5EF4-FFF2-40B4-BE49-F238E27FC236}">
                      <a16:creationId xmlns:a16="http://schemas.microsoft.com/office/drawing/2014/main" xmlns="" id="{CB18A172-0E5A-638D-B3C1-B81F01EDD07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" name="Straight Connector 391">
                  <a:extLst>
                    <a:ext uri="{FF2B5EF4-FFF2-40B4-BE49-F238E27FC236}">
                      <a16:creationId xmlns:a16="http://schemas.microsoft.com/office/drawing/2014/main" xmlns="" id="{85EFDED6-14C6-28BD-EFED-3AE19BF172B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08" name="Group 392">
                <a:extLst>
                  <a:ext uri="{FF2B5EF4-FFF2-40B4-BE49-F238E27FC236}">
                    <a16:creationId xmlns:a16="http://schemas.microsoft.com/office/drawing/2014/main" xmlns="" id="{9B375F11-CCE6-E6BC-DC04-00C5D5AC94AC}"/>
                  </a:ext>
                </a:extLst>
              </p:cNvPr>
              <p:cNvGrpSpPr/>
              <p:nvPr/>
            </p:nvGrpSpPr>
            <p:grpSpPr>
              <a:xfrm>
                <a:off x="4536361" y="3614396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09" name="Straight Connector 393">
                  <a:extLst>
                    <a:ext uri="{FF2B5EF4-FFF2-40B4-BE49-F238E27FC236}">
                      <a16:creationId xmlns:a16="http://schemas.microsoft.com/office/drawing/2014/main" xmlns="" id="{9591A615-FA2A-DB24-F865-C7E48A4E95E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" name="Straight Connector 394">
                  <a:extLst>
                    <a:ext uri="{FF2B5EF4-FFF2-40B4-BE49-F238E27FC236}">
                      <a16:creationId xmlns:a16="http://schemas.microsoft.com/office/drawing/2014/main" xmlns="" id="{F20BE662-EE90-919F-045B-581F67EE666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11" name="Group 395">
                <a:extLst>
                  <a:ext uri="{FF2B5EF4-FFF2-40B4-BE49-F238E27FC236}">
                    <a16:creationId xmlns:a16="http://schemas.microsoft.com/office/drawing/2014/main" xmlns="" id="{A583E470-96F2-364C-FE85-0F3E2937C480}"/>
                  </a:ext>
                </a:extLst>
              </p:cNvPr>
              <p:cNvGrpSpPr/>
              <p:nvPr/>
            </p:nvGrpSpPr>
            <p:grpSpPr>
              <a:xfrm>
                <a:off x="4577550" y="3614395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12" name="Straight Connector 396">
                  <a:extLst>
                    <a:ext uri="{FF2B5EF4-FFF2-40B4-BE49-F238E27FC236}">
                      <a16:creationId xmlns:a16="http://schemas.microsoft.com/office/drawing/2014/main" xmlns="" id="{CD730AF0-7FED-63F3-443E-5D00B7845E8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" name="Straight Connector 397">
                  <a:extLst>
                    <a:ext uri="{FF2B5EF4-FFF2-40B4-BE49-F238E27FC236}">
                      <a16:creationId xmlns:a16="http://schemas.microsoft.com/office/drawing/2014/main" xmlns="" id="{94CE60D4-242B-9A7C-8EA7-FCE8FF0C2EA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14" name="Group 398">
                <a:extLst>
                  <a:ext uri="{FF2B5EF4-FFF2-40B4-BE49-F238E27FC236}">
                    <a16:creationId xmlns:a16="http://schemas.microsoft.com/office/drawing/2014/main" xmlns="" id="{2B981A6D-16D0-B49D-E803-93E0F9E1C29A}"/>
                  </a:ext>
                </a:extLst>
              </p:cNvPr>
              <p:cNvGrpSpPr/>
              <p:nvPr/>
            </p:nvGrpSpPr>
            <p:grpSpPr>
              <a:xfrm>
                <a:off x="4683536" y="3613008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15" name="Straight Connector 399">
                  <a:extLst>
                    <a:ext uri="{FF2B5EF4-FFF2-40B4-BE49-F238E27FC236}">
                      <a16:creationId xmlns:a16="http://schemas.microsoft.com/office/drawing/2014/main" xmlns="" id="{0C9CC4AB-8695-4903-A01B-024097F706C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" name="Straight Connector 400">
                  <a:extLst>
                    <a:ext uri="{FF2B5EF4-FFF2-40B4-BE49-F238E27FC236}">
                      <a16:creationId xmlns:a16="http://schemas.microsoft.com/office/drawing/2014/main" xmlns="" id="{BC1FF973-1959-28F3-2FE2-114B809DBDB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17" name="Group 401">
                <a:extLst>
                  <a:ext uri="{FF2B5EF4-FFF2-40B4-BE49-F238E27FC236}">
                    <a16:creationId xmlns:a16="http://schemas.microsoft.com/office/drawing/2014/main" xmlns="" id="{1C0DD789-F9D4-0BCB-413E-28DF92AE58C4}"/>
                  </a:ext>
                </a:extLst>
              </p:cNvPr>
              <p:cNvGrpSpPr/>
              <p:nvPr/>
            </p:nvGrpSpPr>
            <p:grpSpPr>
              <a:xfrm>
                <a:off x="5172839" y="3613007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18" name="Straight Connector 402">
                  <a:extLst>
                    <a:ext uri="{FF2B5EF4-FFF2-40B4-BE49-F238E27FC236}">
                      <a16:creationId xmlns:a16="http://schemas.microsoft.com/office/drawing/2014/main" xmlns="" id="{54215DF6-A9C0-504D-1E73-24229DBD83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" name="Straight Connector 403">
                  <a:extLst>
                    <a:ext uri="{FF2B5EF4-FFF2-40B4-BE49-F238E27FC236}">
                      <a16:creationId xmlns:a16="http://schemas.microsoft.com/office/drawing/2014/main" xmlns="" id="{58CCB554-98B6-0E54-4A59-24FB1D2C128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20" name="Group 404">
                <a:extLst>
                  <a:ext uri="{FF2B5EF4-FFF2-40B4-BE49-F238E27FC236}">
                    <a16:creationId xmlns:a16="http://schemas.microsoft.com/office/drawing/2014/main" xmlns="" id="{BBDCB8B6-E078-6B96-398A-FBED7E4D625F}"/>
                  </a:ext>
                </a:extLst>
              </p:cNvPr>
              <p:cNvGrpSpPr/>
              <p:nvPr/>
            </p:nvGrpSpPr>
            <p:grpSpPr>
              <a:xfrm>
                <a:off x="4973120" y="3619074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21" name="Straight Connector 405">
                  <a:extLst>
                    <a:ext uri="{FF2B5EF4-FFF2-40B4-BE49-F238E27FC236}">
                      <a16:creationId xmlns:a16="http://schemas.microsoft.com/office/drawing/2014/main" xmlns="" id="{34156439-6992-7619-01F7-EEE139733E5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" name="Straight Connector 406">
                  <a:extLst>
                    <a:ext uri="{FF2B5EF4-FFF2-40B4-BE49-F238E27FC236}">
                      <a16:creationId xmlns:a16="http://schemas.microsoft.com/office/drawing/2014/main" xmlns="" id="{B4EBCA33-8F0F-77EF-F1BF-4ACA7CE9B58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23" name="Group 407">
                <a:extLst>
                  <a:ext uri="{FF2B5EF4-FFF2-40B4-BE49-F238E27FC236}">
                    <a16:creationId xmlns:a16="http://schemas.microsoft.com/office/drawing/2014/main" xmlns="" id="{544C52C0-1FBA-A81D-B00C-78CAB078E3A2}"/>
                  </a:ext>
                </a:extLst>
              </p:cNvPr>
              <p:cNvGrpSpPr/>
              <p:nvPr/>
            </p:nvGrpSpPr>
            <p:grpSpPr>
              <a:xfrm>
                <a:off x="5065923" y="3621473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24" name="Straight Connector 408">
                  <a:extLst>
                    <a:ext uri="{FF2B5EF4-FFF2-40B4-BE49-F238E27FC236}">
                      <a16:creationId xmlns:a16="http://schemas.microsoft.com/office/drawing/2014/main" xmlns="" id="{A938E263-DF9B-DBEF-1D1F-C9C7AE47BCD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5" name="Straight Connector 409">
                  <a:extLst>
                    <a:ext uri="{FF2B5EF4-FFF2-40B4-BE49-F238E27FC236}">
                      <a16:creationId xmlns:a16="http://schemas.microsoft.com/office/drawing/2014/main" xmlns="" id="{EE93EFA2-F7BD-A588-9587-7D07602983E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26" name="Group 410">
                <a:extLst>
                  <a:ext uri="{FF2B5EF4-FFF2-40B4-BE49-F238E27FC236}">
                    <a16:creationId xmlns:a16="http://schemas.microsoft.com/office/drawing/2014/main" xmlns="" id="{D6408D14-E6F4-FC86-09B5-2A817D4D813F}"/>
                  </a:ext>
                </a:extLst>
              </p:cNvPr>
              <p:cNvGrpSpPr/>
              <p:nvPr/>
            </p:nvGrpSpPr>
            <p:grpSpPr>
              <a:xfrm>
                <a:off x="5022633" y="3617384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27" name="Straight Connector 411">
                  <a:extLst>
                    <a:ext uri="{FF2B5EF4-FFF2-40B4-BE49-F238E27FC236}">
                      <a16:creationId xmlns:a16="http://schemas.microsoft.com/office/drawing/2014/main" xmlns="" id="{30815F9E-C08C-330C-2750-981BC39ECF0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8" name="Straight Connector 412">
                  <a:extLst>
                    <a:ext uri="{FF2B5EF4-FFF2-40B4-BE49-F238E27FC236}">
                      <a16:creationId xmlns:a16="http://schemas.microsoft.com/office/drawing/2014/main" xmlns="" id="{19F422D2-4694-F31C-7AA7-2501B40C542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29" name="Group 413">
                <a:extLst>
                  <a:ext uri="{FF2B5EF4-FFF2-40B4-BE49-F238E27FC236}">
                    <a16:creationId xmlns:a16="http://schemas.microsoft.com/office/drawing/2014/main" xmlns="" id="{BDBB0A46-1B30-E852-76BD-D3145733B526}"/>
                  </a:ext>
                </a:extLst>
              </p:cNvPr>
              <p:cNvGrpSpPr/>
              <p:nvPr/>
            </p:nvGrpSpPr>
            <p:grpSpPr>
              <a:xfrm>
                <a:off x="5100594" y="3617384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30" name="Straight Connector 414">
                  <a:extLst>
                    <a:ext uri="{FF2B5EF4-FFF2-40B4-BE49-F238E27FC236}">
                      <a16:creationId xmlns:a16="http://schemas.microsoft.com/office/drawing/2014/main" xmlns="" id="{D73B20F8-B406-8C57-96A2-1E765A594C5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31" name="Straight Connector 415">
                  <a:extLst>
                    <a:ext uri="{FF2B5EF4-FFF2-40B4-BE49-F238E27FC236}">
                      <a16:creationId xmlns:a16="http://schemas.microsoft.com/office/drawing/2014/main" xmlns="" id="{BAB17AC1-6AF4-A265-3AFD-97E9D34F6B3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32" name="Group 416">
                <a:extLst>
                  <a:ext uri="{FF2B5EF4-FFF2-40B4-BE49-F238E27FC236}">
                    <a16:creationId xmlns:a16="http://schemas.microsoft.com/office/drawing/2014/main" xmlns="" id="{A0FD366F-6691-8F08-F3B6-9D6FD9A10BDA}"/>
                  </a:ext>
                </a:extLst>
              </p:cNvPr>
              <p:cNvGrpSpPr/>
              <p:nvPr/>
            </p:nvGrpSpPr>
            <p:grpSpPr>
              <a:xfrm>
                <a:off x="5417260" y="3707028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33" name="Straight Connector 417">
                  <a:extLst>
                    <a:ext uri="{FF2B5EF4-FFF2-40B4-BE49-F238E27FC236}">
                      <a16:creationId xmlns:a16="http://schemas.microsoft.com/office/drawing/2014/main" xmlns="" id="{EAA7BB15-15FF-A62A-455D-84E84593E6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34" name="Straight Connector 418">
                  <a:extLst>
                    <a:ext uri="{FF2B5EF4-FFF2-40B4-BE49-F238E27FC236}">
                      <a16:creationId xmlns:a16="http://schemas.microsoft.com/office/drawing/2014/main" xmlns="" id="{2289105A-EBFA-414D-6036-1CB4EFE72B7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35" name="Group 419">
                <a:extLst>
                  <a:ext uri="{FF2B5EF4-FFF2-40B4-BE49-F238E27FC236}">
                    <a16:creationId xmlns:a16="http://schemas.microsoft.com/office/drawing/2014/main" xmlns="" id="{93E832FF-81C2-F08C-09D5-3AB64253EB8B}"/>
                  </a:ext>
                </a:extLst>
              </p:cNvPr>
              <p:cNvGrpSpPr/>
              <p:nvPr/>
            </p:nvGrpSpPr>
            <p:grpSpPr>
              <a:xfrm>
                <a:off x="5484349" y="3708281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36" name="Straight Connector 420">
                  <a:extLst>
                    <a:ext uri="{FF2B5EF4-FFF2-40B4-BE49-F238E27FC236}">
                      <a16:creationId xmlns:a16="http://schemas.microsoft.com/office/drawing/2014/main" xmlns="" id="{923FDA89-6420-CFA4-EB36-79EA9D24C94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37" name="Straight Connector 421">
                  <a:extLst>
                    <a:ext uri="{FF2B5EF4-FFF2-40B4-BE49-F238E27FC236}">
                      <a16:creationId xmlns:a16="http://schemas.microsoft.com/office/drawing/2014/main" xmlns="" id="{61534F95-6776-FD0D-A6A8-8201CDF2CE8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38" name="Group 422">
                <a:extLst>
                  <a:ext uri="{FF2B5EF4-FFF2-40B4-BE49-F238E27FC236}">
                    <a16:creationId xmlns:a16="http://schemas.microsoft.com/office/drawing/2014/main" xmlns="" id="{BA3C2B38-4501-1AC3-4BD4-8FFB09A0BF6C}"/>
                  </a:ext>
                </a:extLst>
              </p:cNvPr>
              <p:cNvGrpSpPr/>
              <p:nvPr/>
            </p:nvGrpSpPr>
            <p:grpSpPr>
              <a:xfrm>
                <a:off x="2657819" y="2644847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39" name="Straight Connector 423">
                  <a:extLst>
                    <a:ext uri="{FF2B5EF4-FFF2-40B4-BE49-F238E27FC236}">
                      <a16:creationId xmlns:a16="http://schemas.microsoft.com/office/drawing/2014/main" xmlns="" id="{F9C8C86D-A6F3-4BB7-B507-D524C56AA7E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40" name="Straight Connector 424">
                  <a:extLst>
                    <a:ext uri="{FF2B5EF4-FFF2-40B4-BE49-F238E27FC236}">
                      <a16:creationId xmlns:a16="http://schemas.microsoft.com/office/drawing/2014/main" xmlns="" id="{ABD67410-3994-7BA6-AD27-E198A1BC7F8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92" name="Group 476">
                <a:extLst>
                  <a:ext uri="{FF2B5EF4-FFF2-40B4-BE49-F238E27FC236}">
                    <a16:creationId xmlns:a16="http://schemas.microsoft.com/office/drawing/2014/main" xmlns="" id="{3B2937DC-2B5F-7E39-2052-8074164E8225}"/>
                  </a:ext>
                </a:extLst>
              </p:cNvPr>
              <p:cNvGrpSpPr/>
              <p:nvPr/>
            </p:nvGrpSpPr>
            <p:grpSpPr>
              <a:xfrm>
                <a:off x="2399961" y="2325451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93" name="Straight Connector 477">
                  <a:extLst>
                    <a:ext uri="{FF2B5EF4-FFF2-40B4-BE49-F238E27FC236}">
                      <a16:creationId xmlns:a16="http://schemas.microsoft.com/office/drawing/2014/main" xmlns="" id="{0EC56DA6-2F23-1C3F-262B-0F8CA5F625C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94" name="Straight Connector 478">
                  <a:extLst>
                    <a:ext uri="{FF2B5EF4-FFF2-40B4-BE49-F238E27FC236}">
                      <a16:creationId xmlns:a16="http://schemas.microsoft.com/office/drawing/2014/main" xmlns="" id="{9BE5520F-84A5-4326-C30E-A7140117648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95" name="Group 479">
                <a:extLst>
                  <a:ext uri="{FF2B5EF4-FFF2-40B4-BE49-F238E27FC236}">
                    <a16:creationId xmlns:a16="http://schemas.microsoft.com/office/drawing/2014/main" xmlns="" id="{7D7AC7E4-643F-3A82-F485-B4D0A616EF33}"/>
                  </a:ext>
                </a:extLst>
              </p:cNvPr>
              <p:cNvGrpSpPr/>
              <p:nvPr/>
            </p:nvGrpSpPr>
            <p:grpSpPr>
              <a:xfrm>
                <a:off x="1919363" y="1613123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196" name="Straight Connector 480">
                  <a:extLst>
                    <a:ext uri="{FF2B5EF4-FFF2-40B4-BE49-F238E27FC236}">
                      <a16:creationId xmlns:a16="http://schemas.microsoft.com/office/drawing/2014/main" xmlns="" id="{4CE177C7-36A0-252A-B6DC-16F96B807C9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97" name="Straight Connector 481">
                  <a:extLst>
                    <a:ext uri="{FF2B5EF4-FFF2-40B4-BE49-F238E27FC236}">
                      <a16:creationId xmlns:a16="http://schemas.microsoft.com/office/drawing/2014/main" xmlns="" id="{FA730BB1-2938-850F-CA35-7D01780360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05" name="Group 885">
                <a:extLst>
                  <a:ext uri="{FF2B5EF4-FFF2-40B4-BE49-F238E27FC236}">
                    <a16:creationId xmlns:a16="http://schemas.microsoft.com/office/drawing/2014/main" xmlns="" id="{A2FB7832-31D4-3DE6-C670-32DD664B8A68}"/>
                  </a:ext>
                </a:extLst>
              </p:cNvPr>
              <p:cNvGrpSpPr/>
              <p:nvPr/>
            </p:nvGrpSpPr>
            <p:grpSpPr>
              <a:xfrm>
                <a:off x="2110909" y="1697603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06" name="Straight Connector 886">
                  <a:extLst>
                    <a:ext uri="{FF2B5EF4-FFF2-40B4-BE49-F238E27FC236}">
                      <a16:creationId xmlns:a16="http://schemas.microsoft.com/office/drawing/2014/main" xmlns="" id="{42FFE873-283D-D61C-2A59-30BDC3CAF2F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07" name="Straight Connector 887">
                  <a:extLst>
                    <a:ext uri="{FF2B5EF4-FFF2-40B4-BE49-F238E27FC236}">
                      <a16:creationId xmlns:a16="http://schemas.microsoft.com/office/drawing/2014/main" xmlns="" id="{1869EE9F-39B6-11CC-41C4-C6BEE397B20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08" name="Group 888">
                <a:extLst>
                  <a:ext uri="{FF2B5EF4-FFF2-40B4-BE49-F238E27FC236}">
                    <a16:creationId xmlns:a16="http://schemas.microsoft.com/office/drawing/2014/main" xmlns="" id="{1AA531CD-3C08-81AA-1F88-3FE48F580C6F}"/>
                  </a:ext>
                </a:extLst>
              </p:cNvPr>
              <p:cNvGrpSpPr/>
              <p:nvPr/>
            </p:nvGrpSpPr>
            <p:grpSpPr>
              <a:xfrm>
                <a:off x="2124878" y="1720397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09" name="Straight Connector 889">
                  <a:extLst>
                    <a:ext uri="{FF2B5EF4-FFF2-40B4-BE49-F238E27FC236}">
                      <a16:creationId xmlns:a16="http://schemas.microsoft.com/office/drawing/2014/main" xmlns="" id="{B57600A8-6813-BC3A-7111-2A6793B4908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0" name="Straight Connector 890">
                  <a:extLst>
                    <a:ext uri="{FF2B5EF4-FFF2-40B4-BE49-F238E27FC236}">
                      <a16:creationId xmlns:a16="http://schemas.microsoft.com/office/drawing/2014/main" xmlns="" id="{26CA26DB-5821-5678-3FDB-70174FBCA9D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11" name="Group 891">
                <a:extLst>
                  <a:ext uri="{FF2B5EF4-FFF2-40B4-BE49-F238E27FC236}">
                    <a16:creationId xmlns:a16="http://schemas.microsoft.com/office/drawing/2014/main" xmlns="" id="{CFB0B90A-329E-9592-9232-C4F857F1BD71}"/>
                  </a:ext>
                </a:extLst>
              </p:cNvPr>
              <p:cNvGrpSpPr/>
              <p:nvPr/>
            </p:nvGrpSpPr>
            <p:grpSpPr>
              <a:xfrm>
                <a:off x="2150548" y="1875384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12" name="Straight Connector 892">
                  <a:extLst>
                    <a:ext uri="{FF2B5EF4-FFF2-40B4-BE49-F238E27FC236}">
                      <a16:creationId xmlns:a16="http://schemas.microsoft.com/office/drawing/2014/main" xmlns="" id="{31C0BB92-5348-7194-03C8-099E296C61E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3" name="Straight Connector 893">
                  <a:extLst>
                    <a:ext uri="{FF2B5EF4-FFF2-40B4-BE49-F238E27FC236}">
                      <a16:creationId xmlns:a16="http://schemas.microsoft.com/office/drawing/2014/main" xmlns="" id="{D7265ED4-1083-FFE8-69D0-5451252FFE3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14" name="Group 894">
                <a:extLst>
                  <a:ext uri="{FF2B5EF4-FFF2-40B4-BE49-F238E27FC236}">
                    <a16:creationId xmlns:a16="http://schemas.microsoft.com/office/drawing/2014/main" xmlns="" id="{947C4756-C39C-4C42-E876-5E9CCAF6CD86}"/>
                  </a:ext>
                </a:extLst>
              </p:cNvPr>
              <p:cNvGrpSpPr/>
              <p:nvPr/>
            </p:nvGrpSpPr>
            <p:grpSpPr>
              <a:xfrm>
                <a:off x="2145446" y="1927395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15" name="Straight Connector 895">
                  <a:extLst>
                    <a:ext uri="{FF2B5EF4-FFF2-40B4-BE49-F238E27FC236}">
                      <a16:creationId xmlns:a16="http://schemas.microsoft.com/office/drawing/2014/main" xmlns="" id="{6900FCED-A644-3EF7-F71C-0F65134C22F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6" name="Straight Connector 896">
                  <a:extLst>
                    <a:ext uri="{FF2B5EF4-FFF2-40B4-BE49-F238E27FC236}">
                      <a16:creationId xmlns:a16="http://schemas.microsoft.com/office/drawing/2014/main" xmlns="" id="{AFB18FD0-8156-A52E-ADAF-4A7F1071C8A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17" name="Group 897">
                <a:extLst>
                  <a:ext uri="{FF2B5EF4-FFF2-40B4-BE49-F238E27FC236}">
                    <a16:creationId xmlns:a16="http://schemas.microsoft.com/office/drawing/2014/main" xmlns="" id="{B4858803-E8D1-F1ED-DBBD-EE1F60DD170E}"/>
                  </a:ext>
                </a:extLst>
              </p:cNvPr>
              <p:cNvGrpSpPr/>
              <p:nvPr/>
            </p:nvGrpSpPr>
            <p:grpSpPr>
              <a:xfrm>
                <a:off x="2157250" y="1994953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18" name="Straight Connector 898">
                  <a:extLst>
                    <a:ext uri="{FF2B5EF4-FFF2-40B4-BE49-F238E27FC236}">
                      <a16:creationId xmlns:a16="http://schemas.microsoft.com/office/drawing/2014/main" xmlns="" id="{A8C6B8A0-9F75-7F35-BCB3-99216CC2196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" name="Straight Connector 899">
                  <a:extLst>
                    <a:ext uri="{FF2B5EF4-FFF2-40B4-BE49-F238E27FC236}">
                      <a16:creationId xmlns:a16="http://schemas.microsoft.com/office/drawing/2014/main" xmlns="" id="{22F224CC-D1AF-F1E3-D91B-4DA3FCBF3E4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0" name="Group 900">
                <a:extLst>
                  <a:ext uri="{FF2B5EF4-FFF2-40B4-BE49-F238E27FC236}">
                    <a16:creationId xmlns:a16="http://schemas.microsoft.com/office/drawing/2014/main" xmlns="" id="{25B67045-D8EF-222D-74C7-082F2C64F143}"/>
                  </a:ext>
                </a:extLst>
              </p:cNvPr>
              <p:cNvGrpSpPr/>
              <p:nvPr/>
            </p:nvGrpSpPr>
            <p:grpSpPr>
              <a:xfrm>
                <a:off x="2175847" y="2027978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21" name="Straight Connector 901">
                  <a:extLst>
                    <a:ext uri="{FF2B5EF4-FFF2-40B4-BE49-F238E27FC236}">
                      <a16:creationId xmlns:a16="http://schemas.microsoft.com/office/drawing/2014/main" xmlns="" id="{1E2F9611-F241-E3D0-D1F2-E250DDEFD0F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" name="Straight Connector 902">
                  <a:extLst>
                    <a:ext uri="{FF2B5EF4-FFF2-40B4-BE49-F238E27FC236}">
                      <a16:creationId xmlns:a16="http://schemas.microsoft.com/office/drawing/2014/main" xmlns="" id="{C40E0E6A-B584-C936-8CB9-0B0EF3A43FF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6" name="Group 906">
                <a:extLst>
                  <a:ext uri="{FF2B5EF4-FFF2-40B4-BE49-F238E27FC236}">
                    <a16:creationId xmlns:a16="http://schemas.microsoft.com/office/drawing/2014/main" xmlns="" id="{9C348B93-A373-C286-0CBF-8E0AA1AD81FA}"/>
                  </a:ext>
                </a:extLst>
              </p:cNvPr>
              <p:cNvGrpSpPr/>
              <p:nvPr/>
            </p:nvGrpSpPr>
            <p:grpSpPr>
              <a:xfrm>
                <a:off x="2367868" y="2252150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27" name="Straight Connector 907">
                  <a:extLst>
                    <a:ext uri="{FF2B5EF4-FFF2-40B4-BE49-F238E27FC236}">
                      <a16:creationId xmlns:a16="http://schemas.microsoft.com/office/drawing/2014/main" xmlns="" id="{A5C9CF58-7A54-6CFF-BE9D-E97BE96B8B4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8" name="Straight Connector 908">
                  <a:extLst>
                    <a:ext uri="{FF2B5EF4-FFF2-40B4-BE49-F238E27FC236}">
                      <a16:creationId xmlns:a16="http://schemas.microsoft.com/office/drawing/2014/main" xmlns="" id="{B3118D0E-46C5-88C8-2BA4-31BA8CEE740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9" name="Group 909">
                <a:extLst>
                  <a:ext uri="{FF2B5EF4-FFF2-40B4-BE49-F238E27FC236}">
                    <a16:creationId xmlns:a16="http://schemas.microsoft.com/office/drawing/2014/main" xmlns="" id="{AE198524-6D1B-C407-C616-E36B3E22A251}"/>
                  </a:ext>
                </a:extLst>
              </p:cNvPr>
              <p:cNvGrpSpPr/>
              <p:nvPr/>
            </p:nvGrpSpPr>
            <p:grpSpPr>
              <a:xfrm>
                <a:off x="2386138" y="2295912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30" name="Straight Connector 910">
                  <a:extLst>
                    <a:ext uri="{FF2B5EF4-FFF2-40B4-BE49-F238E27FC236}">
                      <a16:creationId xmlns:a16="http://schemas.microsoft.com/office/drawing/2014/main" xmlns="" id="{47303872-148C-79DE-99E3-9626C5E2B1B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31" name="Straight Connector 911">
                  <a:extLst>
                    <a:ext uri="{FF2B5EF4-FFF2-40B4-BE49-F238E27FC236}">
                      <a16:creationId xmlns:a16="http://schemas.microsoft.com/office/drawing/2014/main" xmlns="" id="{D0797BB2-57D4-D9F4-1DF3-3C4DB2600CA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2" name="Group 942">
                <a:extLst>
                  <a:ext uri="{FF2B5EF4-FFF2-40B4-BE49-F238E27FC236}">
                    <a16:creationId xmlns:a16="http://schemas.microsoft.com/office/drawing/2014/main" xmlns="" id="{6DD6BB9E-259A-1FBD-9EF6-9A6B46516804}"/>
                  </a:ext>
                </a:extLst>
              </p:cNvPr>
              <p:cNvGrpSpPr/>
              <p:nvPr/>
            </p:nvGrpSpPr>
            <p:grpSpPr>
              <a:xfrm>
                <a:off x="2680062" y="2659944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63" name="Straight Connector 943">
                  <a:extLst>
                    <a:ext uri="{FF2B5EF4-FFF2-40B4-BE49-F238E27FC236}">
                      <a16:creationId xmlns:a16="http://schemas.microsoft.com/office/drawing/2014/main" xmlns="" id="{55EA3DDA-153D-4F74-D070-5387C6E0E23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4" name="Straight Connector 944">
                  <a:extLst>
                    <a:ext uri="{FF2B5EF4-FFF2-40B4-BE49-F238E27FC236}">
                      <a16:creationId xmlns:a16="http://schemas.microsoft.com/office/drawing/2014/main" xmlns="" id="{36840DEA-8E76-93D1-DE2F-A6E0CCC8C48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5" name="Group 945">
                <a:extLst>
                  <a:ext uri="{FF2B5EF4-FFF2-40B4-BE49-F238E27FC236}">
                    <a16:creationId xmlns:a16="http://schemas.microsoft.com/office/drawing/2014/main" xmlns="" id="{8399516A-D1E8-1687-20D6-B2FD15D08B64}"/>
                  </a:ext>
                </a:extLst>
              </p:cNvPr>
              <p:cNvGrpSpPr/>
              <p:nvPr/>
            </p:nvGrpSpPr>
            <p:grpSpPr>
              <a:xfrm>
                <a:off x="2766062" y="2686756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66" name="Straight Connector 946">
                  <a:extLst>
                    <a:ext uri="{FF2B5EF4-FFF2-40B4-BE49-F238E27FC236}">
                      <a16:creationId xmlns:a16="http://schemas.microsoft.com/office/drawing/2014/main" xmlns="" id="{272255C8-A8B3-B4A3-2316-0C8421A7C59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" name="Straight Connector 947">
                  <a:extLst>
                    <a:ext uri="{FF2B5EF4-FFF2-40B4-BE49-F238E27FC236}">
                      <a16:creationId xmlns:a16="http://schemas.microsoft.com/office/drawing/2014/main" xmlns="" id="{6CF14A61-5A23-2D7B-1AB0-CC42609C6A5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8" name="Group 948">
                <a:extLst>
                  <a:ext uri="{FF2B5EF4-FFF2-40B4-BE49-F238E27FC236}">
                    <a16:creationId xmlns:a16="http://schemas.microsoft.com/office/drawing/2014/main" xmlns="" id="{C40A88BD-3390-43FA-2464-AF3419AE9A75}"/>
                  </a:ext>
                </a:extLst>
              </p:cNvPr>
              <p:cNvGrpSpPr/>
              <p:nvPr/>
            </p:nvGrpSpPr>
            <p:grpSpPr>
              <a:xfrm>
                <a:off x="2855709" y="2760987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69" name="Straight Connector 949">
                  <a:extLst>
                    <a:ext uri="{FF2B5EF4-FFF2-40B4-BE49-F238E27FC236}">
                      <a16:creationId xmlns:a16="http://schemas.microsoft.com/office/drawing/2014/main" xmlns="" id="{B35D57D7-8978-4B24-FAA1-58F240D94F2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" name="Straight Connector 950">
                  <a:extLst>
                    <a:ext uri="{FF2B5EF4-FFF2-40B4-BE49-F238E27FC236}">
                      <a16:creationId xmlns:a16="http://schemas.microsoft.com/office/drawing/2014/main" xmlns="" id="{79121CC9-5AE2-F344-1FE7-7E9C145E37D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71" name="Group 951">
                <a:extLst>
                  <a:ext uri="{FF2B5EF4-FFF2-40B4-BE49-F238E27FC236}">
                    <a16:creationId xmlns:a16="http://schemas.microsoft.com/office/drawing/2014/main" xmlns="" id="{183C1652-9159-16BA-B651-D23BD3724956}"/>
                  </a:ext>
                </a:extLst>
              </p:cNvPr>
              <p:cNvGrpSpPr/>
              <p:nvPr/>
            </p:nvGrpSpPr>
            <p:grpSpPr>
              <a:xfrm>
                <a:off x="2882327" y="2816368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72" name="Straight Connector 952">
                  <a:extLst>
                    <a:ext uri="{FF2B5EF4-FFF2-40B4-BE49-F238E27FC236}">
                      <a16:creationId xmlns:a16="http://schemas.microsoft.com/office/drawing/2014/main" xmlns="" id="{BE825641-3260-DC06-4C3E-E911A596A6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3" name="Straight Connector 953">
                  <a:extLst>
                    <a:ext uri="{FF2B5EF4-FFF2-40B4-BE49-F238E27FC236}">
                      <a16:creationId xmlns:a16="http://schemas.microsoft.com/office/drawing/2014/main" xmlns="" id="{C96F71C0-F963-F280-D351-7291851A942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74" name="Group 954">
                <a:extLst>
                  <a:ext uri="{FF2B5EF4-FFF2-40B4-BE49-F238E27FC236}">
                    <a16:creationId xmlns:a16="http://schemas.microsoft.com/office/drawing/2014/main" xmlns="" id="{09F16303-2685-0718-B6CA-5FF2A986AD16}"/>
                  </a:ext>
                </a:extLst>
              </p:cNvPr>
              <p:cNvGrpSpPr/>
              <p:nvPr/>
            </p:nvGrpSpPr>
            <p:grpSpPr>
              <a:xfrm>
                <a:off x="3029957" y="2926683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75" name="Straight Connector 955">
                  <a:extLst>
                    <a:ext uri="{FF2B5EF4-FFF2-40B4-BE49-F238E27FC236}">
                      <a16:creationId xmlns:a16="http://schemas.microsoft.com/office/drawing/2014/main" xmlns="" id="{74093399-AA4C-C936-C65F-CB6707D6F50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6" name="Straight Connector 956">
                  <a:extLst>
                    <a:ext uri="{FF2B5EF4-FFF2-40B4-BE49-F238E27FC236}">
                      <a16:creationId xmlns:a16="http://schemas.microsoft.com/office/drawing/2014/main" xmlns="" id="{78178AA5-E5C4-20A9-A12D-A0BF4CC72CC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77" name="Group 957">
                <a:extLst>
                  <a:ext uri="{FF2B5EF4-FFF2-40B4-BE49-F238E27FC236}">
                    <a16:creationId xmlns:a16="http://schemas.microsoft.com/office/drawing/2014/main" xmlns="" id="{B22D5695-7D52-8E0D-D3C7-9AD30C780EF6}"/>
                  </a:ext>
                </a:extLst>
              </p:cNvPr>
              <p:cNvGrpSpPr/>
              <p:nvPr/>
            </p:nvGrpSpPr>
            <p:grpSpPr>
              <a:xfrm>
                <a:off x="3059108" y="2930131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78" name="Straight Connector 958">
                  <a:extLst>
                    <a:ext uri="{FF2B5EF4-FFF2-40B4-BE49-F238E27FC236}">
                      <a16:creationId xmlns:a16="http://schemas.microsoft.com/office/drawing/2014/main" xmlns="" id="{7C7EB821-ED81-AFF3-A480-CDF69D24FDD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9" name="Straight Connector 959">
                  <a:extLst>
                    <a:ext uri="{FF2B5EF4-FFF2-40B4-BE49-F238E27FC236}">
                      <a16:creationId xmlns:a16="http://schemas.microsoft.com/office/drawing/2014/main" xmlns="" id="{E75E24FD-AE03-F73F-22D2-412B9D60895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" name="Group 960">
                <a:extLst>
                  <a:ext uri="{FF2B5EF4-FFF2-40B4-BE49-F238E27FC236}">
                    <a16:creationId xmlns:a16="http://schemas.microsoft.com/office/drawing/2014/main" xmlns="" id="{16E86CCD-ADE4-3BE1-1DE0-2613BF58577B}"/>
                  </a:ext>
                </a:extLst>
              </p:cNvPr>
              <p:cNvGrpSpPr/>
              <p:nvPr/>
            </p:nvGrpSpPr>
            <p:grpSpPr>
              <a:xfrm>
                <a:off x="3074617" y="2963132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81" name="Straight Connector 961">
                  <a:extLst>
                    <a:ext uri="{FF2B5EF4-FFF2-40B4-BE49-F238E27FC236}">
                      <a16:creationId xmlns:a16="http://schemas.microsoft.com/office/drawing/2014/main" xmlns="" id="{BE795516-B9E4-0E80-4DAC-EB4B5CA0192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" name="Straight Connector 962">
                  <a:extLst>
                    <a:ext uri="{FF2B5EF4-FFF2-40B4-BE49-F238E27FC236}">
                      <a16:creationId xmlns:a16="http://schemas.microsoft.com/office/drawing/2014/main" xmlns="" id="{FEDDC20D-B4BE-85F5-5CAF-396B0866F65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" name="Group 963">
                <a:extLst>
                  <a:ext uri="{FF2B5EF4-FFF2-40B4-BE49-F238E27FC236}">
                    <a16:creationId xmlns:a16="http://schemas.microsoft.com/office/drawing/2014/main" xmlns="" id="{603CABF9-A74E-F075-FF2A-4369EA36019B}"/>
                  </a:ext>
                </a:extLst>
              </p:cNvPr>
              <p:cNvGrpSpPr/>
              <p:nvPr/>
            </p:nvGrpSpPr>
            <p:grpSpPr>
              <a:xfrm>
                <a:off x="3082219" y="3015767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84" name="Straight Connector 964">
                  <a:extLst>
                    <a:ext uri="{FF2B5EF4-FFF2-40B4-BE49-F238E27FC236}">
                      <a16:creationId xmlns:a16="http://schemas.microsoft.com/office/drawing/2014/main" xmlns="" id="{C1AA7C19-DD3E-4578-F241-DB71D8C5D87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" name="Straight Connector 965">
                  <a:extLst>
                    <a:ext uri="{FF2B5EF4-FFF2-40B4-BE49-F238E27FC236}">
                      <a16:creationId xmlns:a16="http://schemas.microsoft.com/office/drawing/2014/main" xmlns="" id="{F11E006F-8F44-9DD4-AE86-A66EB1E3349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6" name="Group 966">
                <a:extLst>
                  <a:ext uri="{FF2B5EF4-FFF2-40B4-BE49-F238E27FC236}">
                    <a16:creationId xmlns:a16="http://schemas.microsoft.com/office/drawing/2014/main" xmlns="" id="{E9F97228-9A03-1C5E-7BD1-EADB5FADD31B}"/>
                  </a:ext>
                </a:extLst>
              </p:cNvPr>
              <p:cNvGrpSpPr/>
              <p:nvPr/>
            </p:nvGrpSpPr>
            <p:grpSpPr>
              <a:xfrm>
                <a:off x="3089509" y="3039475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87" name="Straight Connector 967">
                  <a:extLst>
                    <a:ext uri="{FF2B5EF4-FFF2-40B4-BE49-F238E27FC236}">
                      <a16:creationId xmlns:a16="http://schemas.microsoft.com/office/drawing/2014/main" xmlns="" id="{EA758C8D-CEB3-026B-F1F5-80456D3D5C5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" name="Straight Connector 968">
                  <a:extLst>
                    <a:ext uri="{FF2B5EF4-FFF2-40B4-BE49-F238E27FC236}">
                      <a16:creationId xmlns:a16="http://schemas.microsoft.com/office/drawing/2014/main" xmlns="" id="{60E64DCA-2E29-34ED-2ACB-74F7D3019F7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9" name="Group 969">
                <a:extLst>
                  <a:ext uri="{FF2B5EF4-FFF2-40B4-BE49-F238E27FC236}">
                    <a16:creationId xmlns:a16="http://schemas.microsoft.com/office/drawing/2014/main" xmlns="" id="{F0222811-E956-8771-CB27-9AC5799F50A3}"/>
                  </a:ext>
                </a:extLst>
              </p:cNvPr>
              <p:cNvGrpSpPr/>
              <p:nvPr/>
            </p:nvGrpSpPr>
            <p:grpSpPr>
              <a:xfrm>
                <a:off x="3113582" y="3068401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90" name="Straight Connector 970">
                  <a:extLst>
                    <a:ext uri="{FF2B5EF4-FFF2-40B4-BE49-F238E27FC236}">
                      <a16:creationId xmlns:a16="http://schemas.microsoft.com/office/drawing/2014/main" xmlns="" id="{CE4350F2-C129-62C4-7194-F52D4B9F31E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" name="Straight Connector 971">
                  <a:extLst>
                    <a:ext uri="{FF2B5EF4-FFF2-40B4-BE49-F238E27FC236}">
                      <a16:creationId xmlns:a16="http://schemas.microsoft.com/office/drawing/2014/main" xmlns="" id="{64A3BBB0-15CC-0D88-483A-0F2741A3D70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2" name="Group 972">
                <a:extLst>
                  <a:ext uri="{FF2B5EF4-FFF2-40B4-BE49-F238E27FC236}">
                    <a16:creationId xmlns:a16="http://schemas.microsoft.com/office/drawing/2014/main" xmlns="" id="{F2EA10B8-5F4A-E343-BEAF-C6AD9ACDC3DF}"/>
                  </a:ext>
                </a:extLst>
              </p:cNvPr>
              <p:cNvGrpSpPr/>
              <p:nvPr/>
            </p:nvGrpSpPr>
            <p:grpSpPr>
              <a:xfrm>
                <a:off x="3158774" y="3122643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93" name="Straight Connector 973">
                  <a:extLst>
                    <a:ext uri="{FF2B5EF4-FFF2-40B4-BE49-F238E27FC236}">
                      <a16:creationId xmlns:a16="http://schemas.microsoft.com/office/drawing/2014/main" xmlns="" id="{192B2263-6770-1714-CCB6-C453AA6F03D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" name="Straight Connector 974">
                  <a:extLst>
                    <a:ext uri="{FF2B5EF4-FFF2-40B4-BE49-F238E27FC236}">
                      <a16:creationId xmlns:a16="http://schemas.microsoft.com/office/drawing/2014/main" xmlns="" id="{B5D4E2FA-197D-F8B3-49A1-3F8DEFE594C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5" name="Group 975">
                <a:extLst>
                  <a:ext uri="{FF2B5EF4-FFF2-40B4-BE49-F238E27FC236}">
                    <a16:creationId xmlns:a16="http://schemas.microsoft.com/office/drawing/2014/main" xmlns="" id="{E8DB7E0D-DE4C-1373-5EE6-24FD8D590B65}"/>
                  </a:ext>
                </a:extLst>
              </p:cNvPr>
              <p:cNvGrpSpPr/>
              <p:nvPr/>
            </p:nvGrpSpPr>
            <p:grpSpPr>
              <a:xfrm>
                <a:off x="3288430" y="3144111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96" name="Straight Connector 976">
                  <a:extLst>
                    <a:ext uri="{FF2B5EF4-FFF2-40B4-BE49-F238E27FC236}">
                      <a16:creationId xmlns:a16="http://schemas.microsoft.com/office/drawing/2014/main" xmlns="" id="{213FEF48-5E90-B82B-71BA-9C6FD4211F2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" name="Straight Connector 977">
                  <a:extLst>
                    <a:ext uri="{FF2B5EF4-FFF2-40B4-BE49-F238E27FC236}">
                      <a16:creationId xmlns:a16="http://schemas.microsoft.com/office/drawing/2014/main" xmlns="" id="{E453CCED-2C0D-6CDD-1CAB-EC1CADF09D1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8" name="Group 978">
                <a:extLst>
                  <a:ext uri="{FF2B5EF4-FFF2-40B4-BE49-F238E27FC236}">
                    <a16:creationId xmlns:a16="http://schemas.microsoft.com/office/drawing/2014/main" xmlns="" id="{BBFAA9BC-DD55-3679-4D37-65F67C4D4DB4}"/>
                  </a:ext>
                </a:extLst>
              </p:cNvPr>
              <p:cNvGrpSpPr/>
              <p:nvPr/>
            </p:nvGrpSpPr>
            <p:grpSpPr>
              <a:xfrm>
                <a:off x="3700052" y="3466841"/>
                <a:ext cx="60802" cy="79791"/>
                <a:chOff x="4168379" y="2185988"/>
                <a:chExt cx="111918" cy="111918"/>
              </a:xfrm>
            </p:grpSpPr>
            <p:cxnSp>
              <p:nvCxnSpPr>
                <p:cNvPr id="299" name="Straight Connector 979">
                  <a:extLst>
                    <a:ext uri="{FF2B5EF4-FFF2-40B4-BE49-F238E27FC236}">
                      <a16:creationId xmlns:a16="http://schemas.microsoft.com/office/drawing/2014/main" xmlns="" id="{5BAC17DA-17B2-83E3-78EA-9CACB695086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" name="Straight Connector 980">
                  <a:extLst>
                    <a:ext uri="{FF2B5EF4-FFF2-40B4-BE49-F238E27FC236}">
                      <a16:creationId xmlns:a16="http://schemas.microsoft.com/office/drawing/2014/main" xmlns="" id="{54E543DA-DF16-C85B-EC8E-33435DB55D1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>
                  <a:off x="4224338" y="2185988"/>
                  <a:ext cx="0" cy="11191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302" name="Freeform: Shape 5">
                <a:extLst>
                  <a:ext uri="{FF2B5EF4-FFF2-40B4-BE49-F238E27FC236}">
                    <a16:creationId xmlns:a16="http://schemas.microsoft.com/office/drawing/2014/main" xmlns="" id="{A8D3FCAB-FA49-5481-BE63-B8904D8ADC78}"/>
                  </a:ext>
                </a:extLst>
              </p:cNvPr>
              <p:cNvSpPr/>
              <p:nvPr/>
            </p:nvSpPr>
            <p:spPr bwMode="auto">
              <a:xfrm>
                <a:off x="1954680" y="1662570"/>
                <a:ext cx="3567462" cy="2087033"/>
              </a:xfrm>
              <a:custGeom>
                <a:avLst/>
                <a:gdLst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48266 w 4169833"/>
                  <a:gd name="connsiteY68" fmla="*/ 1062566 h 2087033"/>
                  <a:gd name="connsiteX69" fmla="*/ 948266 w 4169833"/>
                  <a:gd name="connsiteY69" fmla="*/ 1041400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3900 w 4169833"/>
                  <a:gd name="connsiteY79" fmla="*/ 850900 h 2087033"/>
                  <a:gd name="connsiteX80" fmla="*/ 647700 w 4169833"/>
                  <a:gd name="connsiteY80" fmla="*/ 850900 h 2087033"/>
                  <a:gd name="connsiteX81" fmla="*/ 647700 w 4169833"/>
                  <a:gd name="connsiteY81" fmla="*/ 804333 h 2087033"/>
                  <a:gd name="connsiteX82" fmla="*/ 6011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81000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48266 w 4169833"/>
                  <a:gd name="connsiteY68" fmla="*/ 1062566 h 2087033"/>
                  <a:gd name="connsiteX69" fmla="*/ 948266 w 4169833"/>
                  <a:gd name="connsiteY69" fmla="*/ 1041400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3900 w 4169833"/>
                  <a:gd name="connsiteY79" fmla="*/ 850900 h 2087033"/>
                  <a:gd name="connsiteX80" fmla="*/ 647700 w 4169833"/>
                  <a:gd name="connsiteY80" fmla="*/ 850900 h 2087033"/>
                  <a:gd name="connsiteX81" fmla="*/ 647700 w 4169833"/>
                  <a:gd name="connsiteY81" fmla="*/ 804333 h 2087033"/>
                  <a:gd name="connsiteX82" fmla="*/ 6011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48266 w 4169833"/>
                  <a:gd name="connsiteY68" fmla="*/ 1062566 h 2087033"/>
                  <a:gd name="connsiteX69" fmla="*/ 948266 w 4169833"/>
                  <a:gd name="connsiteY69" fmla="*/ 1041400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3900 w 4169833"/>
                  <a:gd name="connsiteY79" fmla="*/ 850900 h 2087033"/>
                  <a:gd name="connsiteX80" fmla="*/ 647700 w 4169833"/>
                  <a:gd name="connsiteY80" fmla="*/ 850900 h 2087033"/>
                  <a:gd name="connsiteX81" fmla="*/ 647700 w 4169833"/>
                  <a:gd name="connsiteY81" fmla="*/ 804333 h 2087033"/>
                  <a:gd name="connsiteX82" fmla="*/ 6011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48266 w 4169833"/>
                  <a:gd name="connsiteY68" fmla="*/ 1062566 h 2087033"/>
                  <a:gd name="connsiteX69" fmla="*/ 948266 w 4169833"/>
                  <a:gd name="connsiteY69" fmla="*/ 1041400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3900 w 4169833"/>
                  <a:gd name="connsiteY79" fmla="*/ 850900 h 2087033"/>
                  <a:gd name="connsiteX80" fmla="*/ 647700 w 4169833"/>
                  <a:gd name="connsiteY80" fmla="*/ 85090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48266 w 4169833"/>
                  <a:gd name="connsiteY68" fmla="*/ 1062566 h 2087033"/>
                  <a:gd name="connsiteX69" fmla="*/ 948266 w 4169833"/>
                  <a:gd name="connsiteY69" fmla="*/ 1041400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7700 w 4169833"/>
                  <a:gd name="connsiteY80" fmla="*/ 85090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48266 w 4169833"/>
                  <a:gd name="connsiteY68" fmla="*/ 1062566 h 2087033"/>
                  <a:gd name="connsiteX69" fmla="*/ 948266 w 4169833"/>
                  <a:gd name="connsiteY69" fmla="*/ 1041400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48266 w 4169833"/>
                  <a:gd name="connsiteY68" fmla="*/ 1062566 h 2087033"/>
                  <a:gd name="connsiteX69" fmla="*/ 922866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2866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71033 w 4169833"/>
                  <a:gd name="connsiteY66" fmla="*/ 1087966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599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9933 w 4169833"/>
                  <a:gd name="connsiteY58" fmla="*/ 1248833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55170 w 4169833"/>
                  <a:gd name="connsiteY58" fmla="*/ 1248833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0366 w 4169833"/>
                  <a:gd name="connsiteY50" fmla="*/ 1291166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8304 w 4169833"/>
                  <a:gd name="connsiteY50" fmla="*/ 1292753 h 2087033"/>
                  <a:gd name="connsiteX51" fmla="*/ 1253066 w 4169833"/>
                  <a:gd name="connsiteY51" fmla="*/ 1278466 h 2087033"/>
                  <a:gd name="connsiteX52" fmla="*/ 1253066 w 4169833"/>
                  <a:gd name="connsiteY52" fmla="*/ 1278466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8304 w 4169833"/>
                  <a:gd name="connsiteY50" fmla="*/ 1292753 h 2087033"/>
                  <a:gd name="connsiteX51" fmla="*/ 1253066 w 4169833"/>
                  <a:gd name="connsiteY51" fmla="*/ 1278466 h 2087033"/>
                  <a:gd name="connsiteX52" fmla="*/ 1234016 w 4169833"/>
                  <a:gd name="connsiteY52" fmla="*/ 1283228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8304 w 4169833"/>
                  <a:gd name="connsiteY50" fmla="*/ 1292753 h 2087033"/>
                  <a:gd name="connsiteX51" fmla="*/ 1253066 w 4169833"/>
                  <a:gd name="connsiteY51" fmla="*/ 1278466 h 2087033"/>
                  <a:gd name="connsiteX52" fmla="*/ 1235604 w 4169833"/>
                  <a:gd name="connsiteY52" fmla="*/ 1280053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46766 w 4169833"/>
                  <a:gd name="connsiteY30" fmla="*/ 1680633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8304 w 4169833"/>
                  <a:gd name="connsiteY50" fmla="*/ 1292753 h 2087033"/>
                  <a:gd name="connsiteX51" fmla="*/ 1251478 w 4169833"/>
                  <a:gd name="connsiteY51" fmla="*/ 1280053 h 2087033"/>
                  <a:gd name="connsiteX52" fmla="*/ 1235604 w 4169833"/>
                  <a:gd name="connsiteY52" fmla="*/ 1280053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46766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61053 w 4169833"/>
                  <a:gd name="connsiteY30" fmla="*/ 1679045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8304 w 4169833"/>
                  <a:gd name="connsiteY50" fmla="*/ 1292753 h 2087033"/>
                  <a:gd name="connsiteX51" fmla="*/ 1251478 w 4169833"/>
                  <a:gd name="connsiteY51" fmla="*/ 1280053 h 2087033"/>
                  <a:gd name="connsiteX52" fmla="*/ 1235604 w 4169833"/>
                  <a:gd name="connsiteY52" fmla="*/ 1280053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57879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61053 w 4169833"/>
                  <a:gd name="connsiteY30" fmla="*/ 1679045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8304 w 4169833"/>
                  <a:gd name="connsiteY50" fmla="*/ 1292753 h 2087033"/>
                  <a:gd name="connsiteX51" fmla="*/ 1251478 w 4169833"/>
                  <a:gd name="connsiteY51" fmla="*/ 1280053 h 2087033"/>
                  <a:gd name="connsiteX52" fmla="*/ 1235604 w 4169833"/>
                  <a:gd name="connsiteY52" fmla="*/ 1280053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67404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61053 w 4169833"/>
                  <a:gd name="connsiteY30" fmla="*/ 1679045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8304 w 4169833"/>
                  <a:gd name="connsiteY50" fmla="*/ 1292753 h 2087033"/>
                  <a:gd name="connsiteX51" fmla="*/ 1251478 w 4169833"/>
                  <a:gd name="connsiteY51" fmla="*/ 1280053 h 2087033"/>
                  <a:gd name="connsiteX52" fmla="*/ 1235604 w 4169833"/>
                  <a:gd name="connsiteY52" fmla="*/ 1280053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67404 w 4169833"/>
                  <a:gd name="connsiteY28" fmla="*/ 1701800 h 2087033"/>
                  <a:gd name="connsiteX29" fmla="*/ 1646766 w 4169833"/>
                  <a:gd name="connsiteY29" fmla="*/ 1680633 h 2087033"/>
                  <a:gd name="connsiteX30" fmla="*/ 1673753 w 4169833"/>
                  <a:gd name="connsiteY30" fmla="*/ 1679045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8304 w 4169833"/>
                  <a:gd name="connsiteY50" fmla="*/ 1292753 h 2087033"/>
                  <a:gd name="connsiteX51" fmla="*/ 1251478 w 4169833"/>
                  <a:gd name="connsiteY51" fmla="*/ 1280053 h 2087033"/>
                  <a:gd name="connsiteX52" fmla="*/ 1235604 w 4169833"/>
                  <a:gd name="connsiteY52" fmla="*/ 1280053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46766 w 4169833"/>
                  <a:gd name="connsiteY29" fmla="*/ 1680633 h 2087033"/>
                  <a:gd name="connsiteX30" fmla="*/ 1673753 w 4169833"/>
                  <a:gd name="connsiteY30" fmla="*/ 1679045 h 2087033"/>
                  <a:gd name="connsiteX31" fmla="*/ 1625600 w 4169833"/>
                  <a:gd name="connsiteY31" fmla="*/ 1680633 h 2087033"/>
                  <a:gd name="connsiteX32" fmla="*/ 1625600 w 4169833"/>
                  <a:gd name="connsiteY32" fmla="*/ 1566333 h 2087033"/>
                  <a:gd name="connsiteX33" fmla="*/ 1595966 w 4169833"/>
                  <a:gd name="connsiteY33" fmla="*/ 1566333 h 2087033"/>
                  <a:gd name="connsiteX34" fmla="*/ 1595966 w 4169833"/>
                  <a:gd name="connsiteY34" fmla="*/ 1524000 h 2087033"/>
                  <a:gd name="connsiteX35" fmla="*/ 1570566 w 4169833"/>
                  <a:gd name="connsiteY35" fmla="*/ 1524000 h 2087033"/>
                  <a:gd name="connsiteX36" fmla="*/ 1549400 w 4169833"/>
                  <a:gd name="connsiteY36" fmla="*/ 1524000 h 2087033"/>
                  <a:gd name="connsiteX37" fmla="*/ 1549400 w 4169833"/>
                  <a:gd name="connsiteY37" fmla="*/ 1498600 h 2087033"/>
                  <a:gd name="connsiteX38" fmla="*/ 1443566 w 4169833"/>
                  <a:gd name="connsiteY38" fmla="*/ 1498600 h 2087033"/>
                  <a:gd name="connsiteX39" fmla="*/ 1443566 w 4169833"/>
                  <a:gd name="connsiteY39" fmla="*/ 1456266 h 2087033"/>
                  <a:gd name="connsiteX40" fmla="*/ 1409700 w 4169833"/>
                  <a:gd name="connsiteY40" fmla="*/ 1456266 h 2087033"/>
                  <a:gd name="connsiteX41" fmla="*/ 1409700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67366 w 4169833"/>
                  <a:gd name="connsiteY43" fmla="*/ 1430866 h 2087033"/>
                  <a:gd name="connsiteX44" fmla="*/ 1350433 w 4169833"/>
                  <a:gd name="connsiteY44" fmla="*/ 1413933 h 2087033"/>
                  <a:gd name="connsiteX45" fmla="*/ 1350433 w 4169833"/>
                  <a:gd name="connsiteY45" fmla="*/ 1333500 h 2087033"/>
                  <a:gd name="connsiteX46" fmla="*/ 1333500 w 4169833"/>
                  <a:gd name="connsiteY46" fmla="*/ 1333500 h 2087033"/>
                  <a:gd name="connsiteX47" fmla="*/ 1333500 w 4169833"/>
                  <a:gd name="connsiteY47" fmla="*/ 1312333 h 2087033"/>
                  <a:gd name="connsiteX48" fmla="*/ 1274233 w 4169833"/>
                  <a:gd name="connsiteY48" fmla="*/ 1312333 h 2087033"/>
                  <a:gd name="connsiteX49" fmla="*/ 1274233 w 4169833"/>
                  <a:gd name="connsiteY49" fmla="*/ 1291166 h 2087033"/>
                  <a:gd name="connsiteX50" fmla="*/ 1248304 w 4169833"/>
                  <a:gd name="connsiteY50" fmla="*/ 1292753 h 2087033"/>
                  <a:gd name="connsiteX51" fmla="*/ 1251478 w 4169833"/>
                  <a:gd name="connsiteY51" fmla="*/ 1280053 h 2087033"/>
                  <a:gd name="connsiteX52" fmla="*/ 1235604 w 4169833"/>
                  <a:gd name="connsiteY52" fmla="*/ 1280053 h 2087033"/>
                  <a:gd name="connsiteX53" fmla="*/ 1236133 w 4169833"/>
                  <a:gd name="connsiteY53" fmla="*/ 1261533 h 2087033"/>
                  <a:gd name="connsiteX54" fmla="*/ 1202266 w 4169833"/>
                  <a:gd name="connsiteY54" fmla="*/ 1261533 h 2087033"/>
                  <a:gd name="connsiteX55" fmla="*/ 1202266 w 4169833"/>
                  <a:gd name="connsiteY55" fmla="*/ 1248833 h 2087033"/>
                  <a:gd name="connsiteX56" fmla="*/ 1151466 w 4169833"/>
                  <a:gd name="connsiteY56" fmla="*/ 1248833 h 2087033"/>
                  <a:gd name="connsiteX57" fmla="*/ 1159933 w 4169833"/>
                  <a:gd name="connsiteY57" fmla="*/ 1248833 h 2087033"/>
                  <a:gd name="connsiteX58" fmla="*/ 1145645 w 4169833"/>
                  <a:gd name="connsiteY58" fmla="*/ 1247245 h 2087033"/>
                  <a:gd name="connsiteX59" fmla="*/ 1144058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89566 h 2087033"/>
                  <a:gd name="connsiteX62" fmla="*/ 1096433 w 4169833"/>
                  <a:gd name="connsiteY62" fmla="*/ 1164166 h 2087033"/>
                  <a:gd name="connsiteX63" fmla="*/ 1096433 w 4169833"/>
                  <a:gd name="connsiteY63" fmla="*/ 1130300 h 2087033"/>
                  <a:gd name="connsiteX64" fmla="*/ 1071033 w 4169833"/>
                  <a:gd name="connsiteY64" fmla="*/ 1130300 h 2087033"/>
                  <a:gd name="connsiteX65" fmla="*/ 1071033 w 4169833"/>
                  <a:gd name="connsiteY65" fmla="*/ 1087966 h 2087033"/>
                  <a:gd name="connsiteX66" fmla="*/ 1047221 w 4169833"/>
                  <a:gd name="connsiteY66" fmla="*/ 1092728 h 2087033"/>
                  <a:gd name="connsiteX67" fmla="*/ 1045633 w 4169833"/>
                  <a:gd name="connsiteY67" fmla="*/ 1062566 h 2087033"/>
                  <a:gd name="connsiteX68" fmla="*/ 927629 w 4169833"/>
                  <a:gd name="connsiteY68" fmla="*/ 1062566 h 2087033"/>
                  <a:gd name="connsiteX69" fmla="*/ 927629 w 4169833"/>
                  <a:gd name="connsiteY69" fmla="*/ 1039812 h 2087033"/>
                  <a:gd name="connsiteX70" fmla="*/ 838200 w 4169833"/>
                  <a:gd name="connsiteY70" fmla="*/ 1041400 h 2087033"/>
                  <a:gd name="connsiteX71" fmla="*/ 838200 w 4169833"/>
                  <a:gd name="connsiteY71" fmla="*/ 1007533 h 2087033"/>
                  <a:gd name="connsiteX72" fmla="*/ 829733 w 4169833"/>
                  <a:gd name="connsiteY72" fmla="*/ 1016000 h 2087033"/>
                  <a:gd name="connsiteX73" fmla="*/ 829733 w 4169833"/>
                  <a:gd name="connsiteY73" fmla="*/ 935566 h 2087033"/>
                  <a:gd name="connsiteX74" fmla="*/ 800100 w 4169833"/>
                  <a:gd name="connsiteY74" fmla="*/ 935566 h 2087033"/>
                  <a:gd name="connsiteX75" fmla="*/ 800100 w 4169833"/>
                  <a:gd name="connsiteY75" fmla="*/ 876300 h 2087033"/>
                  <a:gd name="connsiteX76" fmla="*/ 757766 w 4169833"/>
                  <a:gd name="connsiteY76" fmla="*/ 876300 h 2087033"/>
                  <a:gd name="connsiteX77" fmla="*/ 757766 w 4169833"/>
                  <a:gd name="connsiteY77" fmla="*/ 850900 h 2087033"/>
                  <a:gd name="connsiteX78" fmla="*/ 723900 w 4169833"/>
                  <a:gd name="connsiteY78" fmla="*/ 850900 h 2087033"/>
                  <a:gd name="connsiteX79" fmla="*/ 720725 w 4169833"/>
                  <a:gd name="connsiteY79" fmla="*/ 827088 h 2087033"/>
                  <a:gd name="connsiteX80" fmla="*/ 646113 w 4169833"/>
                  <a:gd name="connsiteY80" fmla="*/ 831850 h 2087033"/>
                  <a:gd name="connsiteX81" fmla="*/ 647700 w 4169833"/>
                  <a:gd name="connsiteY81" fmla="*/ 804333 h 2087033"/>
                  <a:gd name="connsiteX82" fmla="*/ 613833 w 4169833"/>
                  <a:gd name="connsiteY82" fmla="*/ 804333 h 2087033"/>
                  <a:gd name="connsiteX83" fmla="*/ 613833 w 4169833"/>
                  <a:gd name="connsiteY83" fmla="*/ 791633 h 2087033"/>
                  <a:gd name="connsiteX84" fmla="*/ 567266 w 4169833"/>
                  <a:gd name="connsiteY84" fmla="*/ 791633 h 2087033"/>
                  <a:gd name="connsiteX85" fmla="*/ 567266 w 4169833"/>
                  <a:gd name="connsiteY85" fmla="*/ 749300 h 2087033"/>
                  <a:gd name="connsiteX86" fmla="*/ 546100 w 4169833"/>
                  <a:gd name="connsiteY86" fmla="*/ 749300 h 2087033"/>
                  <a:gd name="connsiteX87" fmla="*/ 546100 w 4169833"/>
                  <a:gd name="connsiteY87" fmla="*/ 677333 h 2087033"/>
                  <a:gd name="connsiteX88" fmla="*/ 520700 w 4169833"/>
                  <a:gd name="connsiteY88" fmla="*/ 677333 h 2087033"/>
                  <a:gd name="connsiteX89" fmla="*/ 520700 w 4169833"/>
                  <a:gd name="connsiteY89" fmla="*/ 622300 h 2087033"/>
                  <a:gd name="connsiteX90" fmla="*/ 491066 w 4169833"/>
                  <a:gd name="connsiteY90" fmla="*/ 622300 h 2087033"/>
                  <a:gd name="connsiteX91" fmla="*/ 491066 w 4169833"/>
                  <a:gd name="connsiteY91" fmla="*/ 584200 h 2087033"/>
                  <a:gd name="connsiteX92" fmla="*/ 478366 w 4169833"/>
                  <a:gd name="connsiteY92" fmla="*/ 584200 h 2087033"/>
                  <a:gd name="connsiteX93" fmla="*/ 478366 w 4169833"/>
                  <a:gd name="connsiteY93" fmla="*/ 567266 h 2087033"/>
                  <a:gd name="connsiteX94" fmla="*/ 444500 w 4169833"/>
                  <a:gd name="connsiteY94" fmla="*/ 567266 h 2087033"/>
                  <a:gd name="connsiteX95" fmla="*/ 444500 w 4169833"/>
                  <a:gd name="connsiteY95" fmla="*/ 541866 h 2087033"/>
                  <a:gd name="connsiteX96" fmla="*/ 396875 w 4169833"/>
                  <a:gd name="connsiteY96" fmla="*/ 541866 h 2087033"/>
                  <a:gd name="connsiteX97" fmla="*/ 393700 w 4169833"/>
                  <a:gd name="connsiteY97" fmla="*/ 529166 h 2087033"/>
                  <a:gd name="connsiteX98" fmla="*/ 372533 w 4169833"/>
                  <a:gd name="connsiteY98" fmla="*/ 529166 h 2087033"/>
                  <a:gd name="connsiteX99" fmla="*/ 372533 w 4169833"/>
                  <a:gd name="connsiteY99" fmla="*/ 508000 h 2087033"/>
                  <a:gd name="connsiteX100" fmla="*/ 313266 w 4169833"/>
                  <a:gd name="connsiteY100" fmla="*/ 508000 h 2087033"/>
                  <a:gd name="connsiteX101" fmla="*/ 313266 w 4169833"/>
                  <a:gd name="connsiteY101" fmla="*/ 414866 h 2087033"/>
                  <a:gd name="connsiteX102" fmla="*/ 283633 w 4169833"/>
                  <a:gd name="connsiteY102" fmla="*/ 414866 h 2087033"/>
                  <a:gd name="connsiteX103" fmla="*/ 283633 w 4169833"/>
                  <a:gd name="connsiteY103" fmla="*/ 359833 h 2087033"/>
                  <a:gd name="connsiteX104" fmla="*/ 258233 w 4169833"/>
                  <a:gd name="connsiteY104" fmla="*/ 359833 h 2087033"/>
                  <a:gd name="connsiteX105" fmla="*/ 258233 w 4169833"/>
                  <a:gd name="connsiteY105" fmla="*/ 296333 h 2087033"/>
                  <a:gd name="connsiteX106" fmla="*/ 249766 w 4169833"/>
                  <a:gd name="connsiteY106" fmla="*/ 296333 h 2087033"/>
                  <a:gd name="connsiteX107" fmla="*/ 249766 w 4169833"/>
                  <a:gd name="connsiteY107" fmla="*/ 228600 h 2087033"/>
                  <a:gd name="connsiteX108" fmla="*/ 241299 w 4169833"/>
                  <a:gd name="connsiteY108" fmla="*/ 220133 h 2087033"/>
                  <a:gd name="connsiteX109" fmla="*/ 241299 w 4169833"/>
                  <a:gd name="connsiteY109" fmla="*/ 118533 h 2087033"/>
                  <a:gd name="connsiteX110" fmla="*/ 215900 w 4169833"/>
                  <a:gd name="connsiteY110" fmla="*/ 118533 h 2087033"/>
                  <a:gd name="connsiteX111" fmla="*/ 215900 w 4169833"/>
                  <a:gd name="connsiteY111" fmla="*/ 63500 h 2087033"/>
                  <a:gd name="connsiteX112" fmla="*/ 148166 w 4169833"/>
                  <a:gd name="connsiteY112" fmla="*/ 63500 h 2087033"/>
                  <a:gd name="connsiteX113" fmla="*/ 148166 w 4169833"/>
                  <a:gd name="connsiteY113" fmla="*/ 46566 h 2087033"/>
                  <a:gd name="connsiteX114" fmla="*/ 148166 w 4169833"/>
                  <a:gd name="connsiteY114" fmla="*/ 46566 h 2087033"/>
                  <a:gd name="connsiteX115" fmla="*/ 122766 w 4169833"/>
                  <a:gd name="connsiteY115" fmla="*/ 46566 h 2087033"/>
                  <a:gd name="connsiteX116" fmla="*/ 63500 w 4169833"/>
                  <a:gd name="connsiteY116" fmla="*/ 46566 h 2087033"/>
                  <a:gd name="connsiteX117" fmla="*/ 63500 w 4169833"/>
                  <a:gd name="connsiteY117" fmla="*/ 0 h 2087033"/>
                  <a:gd name="connsiteX118" fmla="*/ 0 w 4169833"/>
                  <a:gd name="connsiteY118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7375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37833 w 4169833"/>
                  <a:gd name="connsiteY12" fmla="*/ 18711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48946 w 4169833"/>
                  <a:gd name="connsiteY12" fmla="*/ 1883833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5266 w 4169833"/>
                  <a:gd name="connsiteY11" fmla="*/ 1871133 h 2087033"/>
                  <a:gd name="connsiteX12" fmla="*/ 2144183 w 4169833"/>
                  <a:gd name="connsiteY12" fmla="*/ 1882245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8441 w 4169833"/>
                  <a:gd name="connsiteY11" fmla="*/ 1879070 h 2087033"/>
                  <a:gd name="connsiteX12" fmla="*/ 2144183 w 4169833"/>
                  <a:gd name="connsiteY12" fmla="*/ 1882245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38916 w 4169833"/>
                  <a:gd name="connsiteY11" fmla="*/ 1882245 h 2087033"/>
                  <a:gd name="connsiteX12" fmla="*/ 2144183 w 4169833"/>
                  <a:gd name="connsiteY12" fmla="*/ 1882245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0504 w 4169833"/>
                  <a:gd name="connsiteY11" fmla="*/ 1877482 h 2087033"/>
                  <a:gd name="connsiteX12" fmla="*/ 2144183 w 4169833"/>
                  <a:gd name="connsiteY12" fmla="*/ 1882245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0504 w 4169833"/>
                  <a:gd name="connsiteY11" fmla="*/ 1880657 h 2087033"/>
                  <a:gd name="connsiteX12" fmla="*/ 2144183 w 4169833"/>
                  <a:gd name="connsiteY12" fmla="*/ 1882245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0504 w 4169833"/>
                  <a:gd name="connsiteY11" fmla="*/ 1880657 h 2087033"/>
                  <a:gd name="connsiteX12" fmla="*/ 2144183 w 4169833"/>
                  <a:gd name="connsiteY12" fmla="*/ 1882245 h 2087033"/>
                  <a:gd name="connsiteX13" fmla="*/ 2146300 w 4169833"/>
                  <a:gd name="connsiteY13" fmla="*/ 1862666 h 2087033"/>
                  <a:gd name="connsiteX14" fmla="*/ 2146300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0504 w 4169833"/>
                  <a:gd name="connsiteY11" fmla="*/ 1880657 h 2087033"/>
                  <a:gd name="connsiteX12" fmla="*/ 2144183 w 4169833"/>
                  <a:gd name="connsiteY12" fmla="*/ 1882245 h 2087033"/>
                  <a:gd name="connsiteX13" fmla="*/ 2146300 w 4169833"/>
                  <a:gd name="connsiteY13" fmla="*/ 1862666 h 2087033"/>
                  <a:gd name="connsiteX14" fmla="*/ 2141538 w 4169833"/>
                  <a:gd name="connsiteY14" fmla="*/ 1862666 h 2087033"/>
                  <a:gd name="connsiteX15" fmla="*/ 2133600 w 4169833"/>
                  <a:gd name="connsiteY15" fmla="*/ 1849966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0504 w 4169833"/>
                  <a:gd name="connsiteY11" fmla="*/ 1880657 h 2087033"/>
                  <a:gd name="connsiteX12" fmla="*/ 2144183 w 4169833"/>
                  <a:gd name="connsiteY12" fmla="*/ 1882245 h 2087033"/>
                  <a:gd name="connsiteX13" fmla="*/ 2146300 w 4169833"/>
                  <a:gd name="connsiteY13" fmla="*/ 1862666 h 2087033"/>
                  <a:gd name="connsiteX14" fmla="*/ 2141538 w 4169833"/>
                  <a:gd name="connsiteY14" fmla="*/ 1862666 h 2087033"/>
                  <a:gd name="connsiteX15" fmla="*/ 2127250 w 4169833"/>
                  <a:gd name="connsiteY15" fmla="*/ 1851553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  <a:gd name="connsiteX0" fmla="*/ 4169833 w 4169833"/>
                  <a:gd name="connsiteY0" fmla="*/ 2087033 h 2087033"/>
                  <a:gd name="connsiteX1" fmla="*/ 4025900 w 4169833"/>
                  <a:gd name="connsiteY1" fmla="*/ 2087033 h 2087033"/>
                  <a:gd name="connsiteX2" fmla="*/ 4025900 w 4169833"/>
                  <a:gd name="connsiteY2" fmla="*/ 1985433 h 2087033"/>
                  <a:gd name="connsiteX3" fmla="*/ 2853266 w 4169833"/>
                  <a:gd name="connsiteY3" fmla="*/ 1985433 h 2087033"/>
                  <a:gd name="connsiteX4" fmla="*/ 2853266 w 4169833"/>
                  <a:gd name="connsiteY4" fmla="*/ 1985433 h 2087033"/>
                  <a:gd name="connsiteX5" fmla="*/ 2861733 w 4169833"/>
                  <a:gd name="connsiteY5" fmla="*/ 1976966 h 2087033"/>
                  <a:gd name="connsiteX6" fmla="*/ 2819400 w 4169833"/>
                  <a:gd name="connsiteY6" fmla="*/ 1976966 h 2087033"/>
                  <a:gd name="connsiteX7" fmla="*/ 2819400 w 4169833"/>
                  <a:gd name="connsiteY7" fmla="*/ 1943100 h 2087033"/>
                  <a:gd name="connsiteX8" fmla="*/ 2434166 w 4169833"/>
                  <a:gd name="connsiteY8" fmla="*/ 1943100 h 2087033"/>
                  <a:gd name="connsiteX9" fmla="*/ 2434166 w 4169833"/>
                  <a:gd name="connsiteY9" fmla="*/ 1900766 h 2087033"/>
                  <a:gd name="connsiteX10" fmla="*/ 2345266 w 4169833"/>
                  <a:gd name="connsiteY10" fmla="*/ 1900766 h 2087033"/>
                  <a:gd name="connsiteX11" fmla="*/ 2340504 w 4169833"/>
                  <a:gd name="connsiteY11" fmla="*/ 1880657 h 2087033"/>
                  <a:gd name="connsiteX12" fmla="*/ 2144183 w 4169833"/>
                  <a:gd name="connsiteY12" fmla="*/ 1882245 h 2087033"/>
                  <a:gd name="connsiteX13" fmla="*/ 2146300 w 4169833"/>
                  <a:gd name="connsiteY13" fmla="*/ 1862666 h 2087033"/>
                  <a:gd name="connsiteX14" fmla="*/ 2141538 w 4169833"/>
                  <a:gd name="connsiteY14" fmla="*/ 1862666 h 2087033"/>
                  <a:gd name="connsiteX15" fmla="*/ 2135187 w 4169833"/>
                  <a:gd name="connsiteY15" fmla="*/ 1846790 h 2087033"/>
                  <a:gd name="connsiteX16" fmla="*/ 2053166 w 4169833"/>
                  <a:gd name="connsiteY16" fmla="*/ 1849966 h 2087033"/>
                  <a:gd name="connsiteX17" fmla="*/ 2053166 w 4169833"/>
                  <a:gd name="connsiteY17" fmla="*/ 1803400 h 2087033"/>
                  <a:gd name="connsiteX18" fmla="*/ 2053166 w 4169833"/>
                  <a:gd name="connsiteY18" fmla="*/ 1803400 h 2087033"/>
                  <a:gd name="connsiteX19" fmla="*/ 2053166 w 4169833"/>
                  <a:gd name="connsiteY19" fmla="*/ 1756833 h 2087033"/>
                  <a:gd name="connsiteX20" fmla="*/ 2027766 w 4169833"/>
                  <a:gd name="connsiteY20" fmla="*/ 1756833 h 2087033"/>
                  <a:gd name="connsiteX21" fmla="*/ 2027766 w 4169833"/>
                  <a:gd name="connsiteY21" fmla="*/ 1735666 h 2087033"/>
                  <a:gd name="connsiteX22" fmla="*/ 2027766 w 4169833"/>
                  <a:gd name="connsiteY22" fmla="*/ 1735666 h 2087033"/>
                  <a:gd name="connsiteX23" fmla="*/ 1993900 w 4169833"/>
                  <a:gd name="connsiteY23" fmla="*/ 1735666 h 2087033"/>
                  <a:gd name="connsiteX24" fmla="*/ 1765300 w 4169833"/>
                  <a:gd name="connsiteY24" fmla="*/ 1735666 h 2087033"/>
                  <a:gd name="connsiteX25" fmla="*/ 1765300 w 4169833"/>
                  <a:gd name="connsiteY25" fmla="*/ 1710266 h 2087033"/>
                  <a:gd name="connsiteX26" fmla="*/ 1718733 w 4169833"/>
                  <a:gd name="connsiteY26" fmla="*/ 1710266 h 2087033"/>
                  <a:gd name="connsiteX27" fmla="*/ 1718733 w 4169833"/>
                  <a:gd name="connsiteY27" fmla="*/ 1701800 h 2087033"/>
                  <a:gd name="connsiteX28" fmla="*/ 1672167 w 4169833"/>
                  <a:gd name="connsiteY28" fmla="*/ 1703387 h 2087033"/>
                  <a:gd name="connsiteX29" fmla="*/ 1667403 w 4169833"/>
                  <a:gd name="connsiteY29" fmla="*/ 1679045 h 2087033"/>
                  <a:gd name="connsiteX30" fmla="*/ 1625600 w 4169833"/>
                  <a:gd name="connsiteY30" fmla="*/ 1680633 h 2087033"/>
                  <a:gd name="connsiteX31" fmla="*/ 1625600 w 4169833"/>
                  <a:gd name="connsiteY31" fmla="*/ 1566333 h 2087033"/>
                  <a:gd name="connsiteX32" fmla="*/ 1595966 w 4169833"/>
                  <a:gd name="connsiteY32" fmla="*/ 1566333 h 2087033"/>
                  <a:gd name="connsiteX33" fmla="*/ 1595966 w 4169833"/>
                  <a:gd name="connsiteY33" fmla="*/ 1524000 h 2087033"/>
                  <a:gd name="connsiteX34" fmla="*/ 1570566 w 4169833"/>
                  <a:gd name="connsiteY34" fmla="*/ 1524000 h 2087033"/>
                  <a:gd name="connsiteX35" fmla="*/ 1549400 w 4169833"/>
                  <a:gd name="connsiteY35" fmla="*/ 1524000 h 2087033"/>
                  <a:gd name="connsiteX36" fmla="*/ 1549400 w 4169833"/>
                  <a:gd name="connsiteY36" fmla="*/ 1498600 h 2087033"/>
                  <a:gd name="connsiteX37" fmla="*/ 1443566 w 4169833"/>
                  <a:gd name="connsiteY37" fmla="*/ 1498600 h 2087033"/>
                  <a:gd name="connsiteX38" fmla="*/ 1443566 w 4169833"/>
                  <a:gd name="connsiteY38" fmla="*/ 1456266 h 2087033"/>
                  <a:gd name="connsiteX39" fmla="*/ 1409700 w 4169833"/>
                  <a:gd name="connsiteY39" fmla="*/ 1456266 h 2087033"/>
                  <a:gd name="connsiteX40" fmla="*/ 1409700 w 4169833"/>
                  <a:gd name="connsiteY40" fmla="*/ 1430866 h 2087033"/>
                  <a:gd name="connsiteX41" fmla="*/ 1367366 w 4169833"/>
                  <a:gd name="connsiteY41" fmla="*/ 1430866 h 2087033"/>
                  <a:gd name="connsiteX42" fmla="*/ 1367366 w 4169833"/>
                  <a:gd name="connsiteY42" fmla="*/ 1430866 h 2087033"/>
                  <a:gd name="connsiteX43" fmla="*/ 1350433 w 4169833"/>
                  <a:gd name="connsiteY43" fmla="*/ 1413933 h 2087033"/>
                  <a:gd name="connsiteX44" fmla="*/ 1350433 w 4169833"/>
                  <a:gd name="connsiteY44" fmla="*/ 1333500 h 2087033"/>
                  <a:gd name="connsiteX45" fmla="*/ 1333500 w 4169833"/>
                  <a:gd name="connsiteY45" fmla="*/ 1333500 h 2087033"/>
                  <a:gd name="connsiteX46" fmla="*/ 1333500 w 4169833"/>
                  <a:gd name="connsiteY46" fmla="*/ 1312333 h 2087033"/>
                  <a:gd name="connsiteX47" fmla="*/ 1274233 w 4169833"/>
                  <a:gd name="connsiteY47" fmla="*/ 1312333 h 2087033"/>
                  <a:gd name="connsiteX48" fmla="*/ 1274233 w 4169833"/>
                  <a:gd name="connsiteY48" fmla="*/ 1291166 h 2087033"/>
                  <a:gd name="connsiteX49" fmla="*/ 1248304 w 4169833"/>
                  <a:gd name="connsiteY49" fmla="*/ 1292753 h 2087033"/>
                  <a:gd name="connsiteX50" fmla="*/ 1251478 w 4169833"/>
                  <a:gd name="connsiteY50" fmla="*/ 1280053 h 2087033"/>
                  <a:gd name="connsiteX51" fmla="*/ 1235604 w 4169833"/>
                  <a:gd name="connsiteY51" fmla="*/ 1280053 h 2087033"/>
                  <a:gd name="connsiteX52" fmla="*/ 1236133 w 4169833"/>
                  <a:gd name="connsiteY52" fmla="*/ 1261533 h 2087033"/>
                  <a:gd name="connsiteX53" fmla="*/ 1202266 w 4169833"/>
                  <a:gd name="connsiteY53" fmla="*/ 1261533 h 2087033"/>
                  <a:gd name="connsiteX54" fmla="*/ 1202266 w 4169833"/>
                  <a:gd name="connsiteY54" fmla="*/ 1248833 h 2087033"/>
                  <a:gd name="connsiteX55" fmla="*/ 1151466 w 4169833"/>
                  <a:gd name="connsiteY55" fmla="*/ 1248833 h 2087033"/>
                  <a:gd name="connsiteX56" fmla="*/ 1159933 w 4169833"/>
                  <a:gd name="connsiteY56" fmla="*/ 1248833 h 2087033"/>
                  <a:gd name="connsiteX57" fmla="*/ 1145645 w 4169833"/>
                  <a:gd name="connsiteY57" fmla="*/ 1247245 h 2087033"/>
                  <a:gd name="connsiteX58" fmla="*/ 1144058 w 4169833"/>
                  <a:gd name="connsiteY58" fmla="*/ 1189566 h 2087033"/>
                  <a:gd name="connsiteX59" fmla="*/ 1096433 w 4169833"/>
                  <a:gd name="connsiteY59" fmla="*/ 1189566 h 2087033"/>
                  <a:gd name="connsiteX60" fmla="*/ 1096433 w 4169833"/>
                  <a:gd name="connsiteY60" fmla="*/ 1189566 h 2087033"/>
                  <a:gd name="connsiteX61" fmla="*/ 1096433 w 4169833"/>
                  <a:gd name="connsiteY61" fmla="*/ 1164166 h 2087033"/>
                  <a:gd name="connsiteX62" fmla="*/ 1096433 w 4169833"/>
                  <a:gd name="connsiteY62" fmla="*/ 1130300 h 2087033"/>
                  <a:gd name="connsiteX63" fmla="*/ 1071033 w 4169833"/>
                  <a:gd name="connsiteY63" fmla="*/ 1130300 h 2087033"/>
                  <a:gd name="connsiteX64" fmla="*/ 1071033 w 4169833"/>
                  <a:gd name="connsiteY64" fmla="*/ 1087966 h 2087033"/>
                  <a:gd name="connsiteX65" fmla="*/ 1047221 w 4169833"/>
                  <a:gd name="connsiteY65" fmla="*/ 1092728 h 2087033"/>
                  <a:gd name="connsiteX66" fmla="*/ 1045633 w 4169833"/>
                  <a:gd name="connsiteY66" fmla="*/ 1062566 h 2087033"/>
                  <a:gd name="connsiteX67" fmla="*/ 927629 w 4169833"/>
                  <a:gd name="connsiteY67" fmla="*/ 1062566 h 2087033"/>
                  <a:gd name="connsiteX68" fmla="*/ 927629 w 4169833"/>
                  <a:gd name="connsiteY68" fmla="*/ 1039812 h 2087033"/>
                  <a:gd name="connsiteX69" fmla="*/ 838200 w 4169833"/>
                  <a:gd name="connsiteY69" fmla="*/ 1041400 h 2087033"/>
                  <a:gd name="connsiteX70" fmla="*/ 838200 w 4169833"/>
                  <a:gd name="connsiteY70" fmla="*/ 1007533 h 2087033"/>
                  <a:gd name="connsiteX71" fmla="*/ 829733 w 4169833"/>
                  <a:gd name="connsiteY71" fmla="*/ 1016000 h 2087033"/>
                  <a:gd name="connsiteX72" fmla="*/ 829733 w 4169833"/>
                  <a:gd name="connsiteY72" fmla="*/ 935566 h 2087033"/>
                  <a:gd name="connsiteX73" fmla="*/ 800100 w 4169833"/>
                  <a:gd name="connsiteY73" fmla="*/ 935566 h 2087033"/>
                  <a:gd name="connsiteX74" fmla="*/ 800100 w 4169833"/>
                  <a:gd name="connsiteY74" fmla="*/ 876300 h 2087033"/>
                  <a:gd name="connsiteX75" fmla="*/ 757766 w 4169833"/>
                  <a:gd name="connsiteY75" fmla="*/ 876300 h 2087033"/>
                  <a:gd name="connsiteX76" fmla="*/ 757766 w 4169833"/>
                  <a:gd name="connsiteY76" fmla="*/ 850900 h 2087033"/>
                  <a:gd name="connsiteX77" fmla="*/ 723900 w 4169833"/>
                  <a:gd name="connsiteY77" fmla="*/ 850900 h 2087033"/>
                  <a:gd name="connsiteX78" fmla="*/ 720725 w 4169833"/>
                  <a:gd name="connsiteY78" fmla="*/ 827088 h 2087033"/>
                  <a:gd name="connsiteX79" fmla="*/ 646113 w 4169833"/>
                  <a:gd name="connsiteY79" fmla="*/ 831850 h 2087033"/>
                  <a:gd name="connsiteX80" fmla="*/ 647700 w 4169833"/>
                  <a:gd name="connsiteY80" fmla="*/ 804333 h 2087033"/>
                  <a:gd name="connsiteX81" fmla="*/ 613833 w 4169833"/>
                  <a:gd name="connsiteY81" fmla="*/ 804333 h 2087033"/>
                  <a:gd name="connsiteX82" fmla="*/ 613833 w 4169833"/>
                  <a:gd name="connsiteY82" fmla="*/ 791633 h 2087033"/>
                  <a:gd name="connsiteX83" fmla="*/ 567266 w 4169833"/>
                  <a:gd name="connsiteY83" fmla="*/ 791633 h 2087033"/>
                  <a:gd name="connsiteX84" fmla="*/ 567266 w 4169833"/>
                  <a:gd name="connsiteY84" fmla="*/ 749300 h 2087033"/>
                  <a:gd name="connsiteX85" fmla="*/ 546100 w 4169833"/>
                  <a:gd name="connsiteY85" fmla="*/ 749300 h 2087033"/>
                  <a:gd name="connsiteX86" fmla="*/ 546100 w 4169833"/>
                  <a:gd name="connsiteY86" fmla="*/ 677333 h 2087033"/>
                  <a:gd name="connsiteX87" fmla="*/ 520700 w 4169833"/>
                  <a:gd name="connsiteY87" fmla="*/ 677333 h 2087033"/>
                  <a:gd name="connsiteX88" fmla="*/ 520700 w 4169833"/>
                  <a:gd name="connsiteY88" fmla="*/ 622300 h 2087033"/>
                  <a:gd name="connsiteX89" fmla="*/ 491066 w 4169833"/>
                  <a:gd name="connsiteY89" fmla="*/ 622300 h 2087033"/>
                  <a:gd name="connsiteX90" fmla="*/ 491066 w 4169833"/>
                  <a:gd name="connsiteY90" fmla="*/ 584200 h 2087033"/>
                  <a:gd name="connsiteX91" fmla="*/ 478366 w 4169833"/>
                  <a:gd name="connsiteY91" fmla="*/ 584200 h 2087033"/>
                  <a:gd name="connsiteX92" fmla="*/ 478366 w 4169833"/>
                  <a:gd name="connsiteY92" fmla="*/ 567266 h 2087033"/>
                  <a:gd name="connsiteX93" fmla="*/ 444500 w 4169833"/>
                  <a:gd name="connsiteY93" fmla="*/ 567266 h 2087033"/>
                  <a:gd name="connsiteX94" fmla="*/ 444500 w 4169833"/>
                  <a:gd name="connsiteY94" fmla="*/ 541866 h 2087033"/>
                  <a:gd name="connsiteX95" fmla="*/ 396875 w 4169833"/>
                  <a:gd name="connsiteY95" fmla="*/ 541866 h 2087033"/>
                  <a:gd name="connsiteX96" fmla="*/ 393700 w 4169833"/>
                  <a:gd name="connsiteY96" fmla="*/ 529166 h 2087033"/>
                  <a:gd name="connsiteX97" fmla="*/ 372533 w 4169833"/>
                  <a:gd name="connsiteY97" fmla="*/ 529166 h 2087033"/>
                  <a:gd name="connsiteX98" fmla="*/ 372533 w 4169833"/>
                  <a:gd name="connsiteY98" fmla="*/ 508000 h 2087033"/>
                  <a:gd name="connsiteX99" fmla="*/ 313266 w 4169833"/>
                  <a:gd name="connsiteY99" fmla="*/ 508000 h 2087033"/>
                  <a:gd name="connsiteX100" fmla="*/ 313266 w 4169833"/>
                  <a:gd name="connsiteY100" fmla="*/ 414866 h 2087033"/>
                  <a:gd name="connsiteX101" fmla="*/ 283633 w 4169833"/>
                  <a:gd name="connsiteY101" fmla="*/ 414866 h 2087033"/>
                  <a:gd name="connsiteX102" fmla="*/ 283633 w 4169833"/>
                  <a:gd name="connsiteY102" fmla="*/ 359833 h 2087033"/>
                  <a:gd name="connsiteX103" fmla="*/ 258233 w 4169833"/>
                  <a:gd name="connsiteY103" fmla="*/ 359833 h 2087033"/>
                  <a:gd name="connsiteX104" fmla="*/ 258233 w 4169833"/>
                  <a:gd name="connsiteY104" fmla="*/ 296333 h 2087033"/>
                  <a:gd name="connsiteX105" fmla="*/ 249766 w 4169833"/>
                  <a:gd name="connsiteY105" fmla="*/ 296333 h 2087033"/>
                  <a:gd name="connsiteX106" fmla="*/ 249766 w 4169833"/>
                  <a:gd name="connsiteY106" fmla="*/ 228600 h 2087033"/>
                  <a:gd name="connsiteX107" fmla="*/ 241299 w 4169833"/>
                  <a:gd name="connsiteY107" fmla="*/ 220133 h 2087033"/>
                  <a:gd name="connsiteX108" fmla="*/ 241299 w 4169833"/>
                  <a:gd name="connsiteY108" fmla="*/ 118533 h 2087033"/>
                  <a:gd name="connsiteX109" fmla="*/ 215900 w 4169833"/>
                  <a:gd name="connsiteY109" fmla="*/ 118533 h 2087033"/>
                  <a:gd name="connsiteX110" fmla="*/ 215900 w 4169833"/>
                  <a:gd name="connsiteY110" fmla="*/ 63500 h 2087033"/>
                  <a:gd name="connsiteX111" fmla="*/ 148166 w 4169833"/>
                  <a:gd name="connsiteY111" fmla="*/ 63500 h 2087033"/>
                  <a:gd name="connsiteX112" fmla="*/ 148166 w 4169833"/>
                  <a:gd name="connsiteY112" fmla="*/ 46566 h 2087033"/>
                  <a:gd name="connsiteX113" fmla="*/ 148166 w 4169833"/>
                  <a:gd name="connsiteY113" fmla="*/ 46566 h 2087033"/>
                  <a:gd name="connsiteX114" fmla="*/ 122766 w 4169833"/>
                  <a:gd name="connsiteY114" fmla="*/ 46566 h 2087033"/>
                  <a:gd name="connsiteX115" fmla="*/ 63500 w 4169833"/>
                  <a:gd name="connsiteY115" fmla="*/ 46566 h 2087033"/>
                  <a:gd name="connsiteX116" fmla="*/ 63500 w 4169833"/>
                  <a:gd name="connsiteY116" fmla="*/ 0 h 2087033"/>
                  <a:gd name="connsiteX117" fmla="*/ 0 w 4169833"/>
                  <a:gd name="connsiteY117" fmla="*/ 0 h 208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4169833" h="2087033">
                    <a:moveTo>
                      <a:pt x="4169833" y="2087033"/>
                    </a:moveTo>
                    <a:lnTo>
                      <a:pt x="4025900" y="2087033"/>
                    </a:lnTo>
                    <a:lnTo>
                      <a:pt x="4025900" y="1985433"/>
                    </a:lnTo>
                    <a:lnTo>
                      <a:pt x="2853266" y="1985433"/>
                    </a:lnTo>
                    <a:lnTo>
                      <a:pt x="2853266" y="1985433"/>
                    </a:lnTo>
                    <a:lnTo>
                      <a:pt x="2861733" y="1976966"/>
                    </a:lnTo>
                    <a:lnTo>
                      <a:pt x="2819400" y="1976966"/>
                    </a:lnTo>
                    <a:lnTo>
                      <a:pt x="2819400" y="1943100"/>
                    </a:lnTo>
                    <a:lnTo>
                      <a:pt x="2434166" y="1943100"/>
                    </a:lnTo>
                    <a:lnTo>
                      <a:pt x="2434166" y="1900766"/>
                    </a:lnTo>
                    <a:lnTo>
                      <a:pt x="2345266" y="1900766"/>
                    </a:lnTo>
                    <a:lnTo>
                      <a:pt x="2340504" y="1880657"/>
                    </a:lnTo>
                    <a:lnTo>
                      <a:pt x="2144183" y="1882245"/>
                    </a:lnTo>
                    <a:lnTo>
                      <a:pt x="2146300" y="1862666"/>
                    </a:lnTo>
                    <a:lnTo>
                      <a:pt x="2141538" y="1862666"/>
                    </a:lnTo>
                    <a:lnTo>
                      <a:pt x="2135187" y="1846790"/>
                    </a:lnTo>
                    <a:lnTo>
                      <a:pt x="2053166" y="1849966"/>
                    </a:lnTo>
                    <a:lnTo>
                      <a:pt x="2053166" y="1803400"/>
                    </a:lnTo>
                    <a:lnTo>
                      <a:pt x="2053166" y="1803400"/>
                    </a:lnTo>
                    <a:lnTo>
                      <a:pt x="2053166" y="1756833"/>
                    </a:lnTo>
                    <a:lnTo>
                      <a:pt x="2027766" y="1756833"/>
                    </a:lnTo>
                    <a:lnTo>
                      <a:pt x="2027766" y="1735666"/>
                    </a:lnTo>
                    <a:lnTo>
                      <a:pt x="2027766" y="1735666"/>
                    </a:lnTo>
                    <a:lnTo>
                      <a:pt x="1993900" y="1735666"/>
                    </a:lnTo>
                    <a:lnTo>
                      <a:pt x="1765300" y="1735666"/>
                    </a:lnTo>
                    <a:lnTo>
                      <a:pt x="1765300" y="1710266"/>
                    </a:lnTo>
                    <a:lnTo>
                      <a:pt x="1718733" y="1710266"/>
                    </a:lnTo>
                    <a:lnTo>
                      <a:pt x="1718733" y="1701800"/>
                    </a:lnTo>
                    <a:lnTo>
                      <a:pt x="1672167" y="1703387"/>
                    </a:lnTo>
                    <a:lnTo>
                      <a:pt x="1667403" y="1679045"/>
                    </a:lnTo>
                    <a:lnTo>
                      <a:pt x="1625600" y="1680633"/>
                    </a:lnTo>
                    <a:lnTo>
                      <a:pt x="1625600" y="1566333"/>
                    </a:lnTo>
                    <a:lnTo>
                      <a:pt x="1595966" y="1566333"/>
                    </a:lnTo>
                    <a:lnTo>
                      <a:pt x="1595966" y="1524000"/>
                    </a:lnTo>
                    <a:lnTo>
                      <a:pt x="1570566" y="1524000"/>
                    </a:lnTo>
                    <a:lnTo>
                      <a:pt x="1549400" y="1524000"/>
                    </a:lnTo>
                    <a:lnTo>
                      <a:pt x="1549400" y="1498600"/>
                    </a:lnTo>
                    <a:lnTo>
                      <a:pt x="1443566" y="1498600"/>
                    </a:lnTo>
                    <a:lnTo>
                      <a:pt x="1443566" y="1456266"/>
                    </a:lnTo>
                    <a:lnTo>
                      <a:pt x="1409700" y="1456266"/>
                    </a:lnTo>
                    <a:lnTo>
                      <a:pt x="1409700" y="1430866"/>
                    </a:lnTo>
                    <a:lnTo>
                      <a:pt x="1367366" y="1430866"/>
                    </a:lnTo>
                    <a:lnTo>
                      <a:pt x="1367366" y="1430866"/>
                    </a:lnTo>
                    <a:lnTo>
                      <a:pt x="1350433" y="1413933"/>
                    </a:lnTo>
                    <a:lnTo>
                      <a:pt x="1350433" y="1333500"/>
                    </a:lnTo>
                    <a:lnTo>
                      <a:pt x="1333500" y="1333500"/>
                    </a:lnTo>
                    <a:lnTo>
                      <a:pt x="1333500" y="1312333"/>
                    </a:lnTo>
                    <a:lnTo>
                      <a:pt x="1274233" y="1312333"/>
                    </a:lnTo>
                    <a:lnTo>
                      <a:pt x="1274233" y="1291166"/>
                    </a:lnTo>
                    <a:lnTo>
                      <a:pt x="1248304" y="1292753"/>
                    </a:lnTo>
                    <a:lnTo>
                      <a:pt x="1251478" y="1280053"/>
                    </a:lnTo>
                    <a:lnTo>
                      <a:pt x="1235604" y="1280053"/>
                    </a:lnTo>
                    <a:cubicBezTo>
                      <a:pt x="1235780" y="1273880"/>
                      <a:pt x="1235957" y="1267706"/>
                      <a:pt x="1236133" y="1261533"/>
                    </a:cubicBezTo>
                    <a:lnTo>
                      <a:pt x="1202266" y="1261533"/>
                    </a:lnTo>
                    <a:lnTo>
                      <a:pt x="1202266" y="1248833"/>
                    </a:lnTo>
                    <a:lnTo>
                      <a:pt x="1151466" y="1248833"/>
                    </a:lnTo>
                    <a:lnTo>
                      <a:pt x="1159933" y="1248833"/>
                    </a:lnTo>
                    <a:lnTo>
                      <a:pt x="1145645" y="1247245"/>
                    </a:lnTo>
                    <a:lnTo>
                      <a:pt x="1144058" y="1189566"/>
                    </a:lnTo>
                    <a:lnTo>
                      <a:pt x="1096433" y="1189566"/>
                    </a:lnTo>
                    <a:lnTo>
                      <a:pt x="1096433" y="1189566"/>
                    </a:lnTo>
                    <a:lnTo>
                      <a:pt x="1096433" y="1164166"/>
                    </a:lnTo>
                    <a:lnTo>
                      <a:pt x="1096433" y="1130300"/>
                    </a:lnTo>
                    <a:lnTo>
                      <a:pt x="1071033" y="1130300"/>
                    </a:lnTo>
                    <a:lnTo>
                      <a:pt x="1071033" y="1087966"/>
                    </a:lnTo>
                    <a:lnTo>
                      <a:pt x="1047221" y="1092728"/>
                    </a:lnTo>
                    <a:cubicBezTo>
                      <a:pt x="1046692" y="1082674"/>
                      <a:pt x="1046162" y="1072620"/>
                      <a:pt x="1045633" y="1062566"/>
                    </a:cubicBezTo>
                    <a:lnTo>
                      <a:pt x="927629" y="1062566"/>
                    </a:lnTo>
                    <a:lnTo>
                      <a:pt x="927629" y="1039812"/>
                    </a:lnTo>
                    <a:lnTo>
                      <a:pt x="838200" y="1041400"/>
                    </a:lnTo>
                    <a:lnTo>
                      <a:pt x="838200" y="1007533"/>
                    </a:lnTo>
                    <a:lnTo>
                      <a:pt x="829733" y="1016000"/>
                    </a:lnTo>
                    <a:lnTo>
                      <a:pt x="829733" y="935566"/>
                    </a:lnTo>
                    <a:lnTo>
                      <a:pt x="800100" y="935566"/>
                    </a:lnTo>
                    <a:lnTo>
                      <a:pt x="800100" y="876300"/>
                    </a:lnTo>
                    <a:lnTo>
                      <a:pt x="757766" y="876300"/>
                    </a:lnTo>
                    <a:lnTo>
                      <a:pt x="757766" y="850900"/>
                    </a:lnTo>
                    <a:lnTo>
                      <a:pt x="723900" y="850900"/>
                    </a:lnTo>
                    <a:lnTo>
                      <a:pt x="720725" y="827088"/>
                    </a:lnTo>
                    <a:lnTo>
                      <a:pt x="646113" y="831850"/>
                    </a:lnTo>
                    <a:lnTo>
                      <a:pt x="647700" y="804333"/>
                    </a:lnTo>
                    <a:lnTo>
                      <a:pt x="613833" y="804333"/>
                    </a:lnTo>
                    <a:lnTo>
                      <a:pt x="613833" y="791633"/>
                    </a:lnTo>
                    <a:lnTo>
                      <a:pt x="567266" y="791633"/>
                    </a:lnTo>
                    <a:lnTo>
                      <a:pt x="567266" y="749300"/>
                    </a:lnTo>
                    <a:lnTo>
                      <a:pt x="546100" y="749300"/>
                    </a:lnTo>
                    <a:lnTo>
                      <a:pt x="546100" y="677333"/>
                    </a:lnTo>
                    <a:lnTo>
                      <a:pt x="520700" y="677333"/>
                    </a:lnTo>
                    <a:lnTo>
                      <a:pt x="520700" y="622300"/>
                    </a:lnTo>
                    <a:lnTo>
                      <a:pt x="491066" y="622300"/>
                    </a:lnTo>
                    <a:lnTo>
                      <a:pt x="491066" y="584200"/>
                    </a:lnTo>
                    <a:lnTo>
                      <a:pt x="478366" y="584200"/>
                    </a:lnTo>
                    <a:lnTo>
                      <a:pt x="478366" y="567266"/>
                    </a:lnTo>
                    <a:lnTo>
                      <a:pt x="444500" y="567266"/>
                    </a:lnTo>
                    <a:lnTo>
                      <a:pt x="444500" y="541866"/>
                    </a:lnTo>
                    <a:lnTo>
                      <a:pt x="396875" y="541866"/>
                    </a:lnTo>
                    <a:lnTo>
                      <a:pt x="393700" y="529166"/>
                    </a:lnTo>
                    <a:lnTo>
                      <a:pt x="372533" y="529166"/>
                    </a:lnTo>
                    <a:lnTo>
                      <a:pt x="372533" y="508000"/>
                    </a:lnTo>
                    <a:lnTo>
                      <a:pt x="313266" y="508000"/>
                    </a:lnTo>
                    <a:lnTo>
                      <a:pt x="313266" y="414866"/>
                    </a:lnTo>
                    <a:lnTo>
                      <a:pt x="283633" y="414866"/>
                    </a:lnTo>
                    <a:lnTo>
                      <a:pt x="283633" y="359833"/>
                    </a:lnTo>
                    <a:lnTo>
                      <a:pt x="258233" y="359833"/>
                    </a:lnTo>
                    <a:lnTo>
                      <a:pt x="258233" y="296333"/>
                    </a:lnTo>
                    <a:lnTo>
                      <a:pt x="249766" y="296333"/>
                    </a:lnTo>
                    <a:lnTo>
                      <a:pt x="249766" y="228600"/>
                    </a:lnTo>
                    <a:lnTo>
                      <a:pt x="241299" y="220133"/>
                    </a:lnTo>
                    <a:lnTo>
                      <a:pt x="241299" y="118533"/>
                    </a:lnTo>
                    <a:lnTo>
                      <a:pt x="215900" y="118533"/>
                    </a:lnTo>
                    <a:lnTo>
                      <a:pt x="215900" y="63500"/>
                    </a:lnTo>
                    <a:lnTo>
                      <a:pt x="148166" y="63500"/>
                    </a:lnTo>
                    <a:lnTo>
                      <a:pt x="148166" y="46566"/>
                    </a:lnTo>
                    <a:lnTo>
                      <a:pt x="148166" y="46566"/>
                    </a:lnTo>
                    <a:lnTo>
                      <a:pt x="122766" y="46566"/>
                    </a:lnTo>
                    <a:lnTo>
                      <a:pt x="63500" y="46566"/>
                    </a:lnTo>
                    <a:lnTo>
                      <a:pt x="63500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5086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03" name="TextBox 983">
              <a:extLst>
                <a:ext uri="{FF2B5EF4-FFF2-40B4-BE49-F238E27FC236}">
                  <a16:creationId xmlns:a16="http://schemas.microsoft.com/office/drawing/2014/main" xmlns="" id="{47C722CC-2E25-EC0F-82FA-DDCFB35ACE48}"/>
                </a:ext>
              </a:extLst>
            </p:cNvPr>
            <p:cNvSpPr txBox="1"/>
            <p:nvPr/>
          </p:nvSpPr>
          <p:spPr bwMode="auto">
            <a:xfrm>
              <a:off x="1503930" y="1513173"/>
              <a:ext cx="4255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100</a:t>
              </a:r>
              <a:endPara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</p:grpSp>
      <p:sp>
        <p:nvSpPr>
          <p:cNvPr id="312" name="Rectangle à coins arrondis 10">
            <a:extLst>
              <a:ext uri="{FF2B5EF4-FFF2-40B4-BE49-F238E27FC236}">
                <a16:creationId xmlns:a16="http://schemas.microsoft.com/office/drawing/2014/main" xmlns="" id="{E5D3F3D1-C4A9-B6B6-CA33-EC6ADA6A6BB4}"/>
              </a:ext>
            </a:extLst>
          </p:cNvPr>
          <p:cNvSpPr/>
          <p:nvPr/>
        </p:nvSpPr>
        <p:spPr>
          <a:xfrm>
            <a:off x="6619029" y="1013504"/>
            <a:ext cx="5270745" cy="388923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13" name="ZoneTexte 312">
            <a:extLst>
              <a:ext uri="{FF2B5EF4-FFF2-40B4-BE49-F238E27FC236}">
                <a16:creationId xmlns:a16="http://schemas.microsoft.com/office/drawing/2014/main" xmlns="" id="{82C40E69-F64A-3D2C-4DEB-7919CD3CBAD2}"/>
              </a:ext>
            </a:extLst>
          </p:cNvPr>
          <p:cNvSpPr txBox="1"/>
          <p:nvPr/>
        </p:nvSpPr>
        <p:spPr>
          <a:xfrm>
            <a:off x="6829945" y="844228"/>
            <a:ext cx="47169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SG</a:t>
            </a:r>
          </a:p>
        </p:txBody>
      </p:sp>
      <p:graphicFrame>
        <p:nvGraphicFramePr>
          <p:cNvPr id="314" name="Tableau 313">
            <a:extLst>
              <a:ext uri="{FF2B5EF4-FFF2-40B4-BE49-F238E27FC236}">
                <a16:creationId xmlns:a16="http://schemas.microsoft.com/office/drawing/2014/main" xmlns="" id="{05F22910-B6D2-FB07-3068-ECD3E2160D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9954505"/>
              </p:ext>
            </p:extLst>
          </p:nvPr>
        </p:nvGraphicFramePr>
        <p:xfrm>
          <a:off x="6829944" y="4156314"/>
          <a:ext cx="4594608" cy="57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0512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51051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</a:tblGrid>
              <a:tr h="180000">
                <a:tc gridSpan="9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</a:t>
                      </a: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235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214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190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153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107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70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233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315" name="Table 296">
            <a:extLst>
              <a:ext uri="{FF2B5EF4-FFF2-40B4-BE49-F238E27FC236}">
                <a16:creationId xmlns:a16="http://schemas.microsoft.com/office/drawing/2014/main" xmlns="" id="{38A6E058-B888-37F7-03C4-95F4C20D9E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2591188"/>
              </p:ext>
            </p:extLst>
          </p:nvPr>
        </p:nvGraphicFramePr>
        <p:xfrm>
          <a:off x="8332077" y="1093947"/>
          <a:ext cx="3348000" cy="758794"/>
        </p:xfrm>
        <a:graphic>
          <a:graphicData uri="http://schemas.openxmlformats.org/drawingml/2006/table">
            <a:tbl>
              <a:tblPr firstRow="1" bandRow="1"/>
              <a:tblGrid>
                <a:gridCol w="1620000">
                  <a:extLst>
                    <a:ext uri="{9D8B030D-6E8A-4147-A177-3AD203B41FA5}">
                      <a16:colId xmlns:a16="http://schemas.microsoft.com/office/drawing/2014/main" xmlns="" val="124576450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xmlns="" val="2296479947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24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marL="51483" marR="51483" marT="25741" marB="25741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latinLnBrk="0" hangingPunct="1">
                        <a:spcBef>
                          <a:spcPts val="0"/>
                        </a:spcBef>
                      </a:pPr>
                      <a:r>
                        <a:rPr lang="en-US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SG (n = 235)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en-US" sz="80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TCI (n = 233)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87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r>
                        <a:rPr lang="en-US" sz="8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Nb</a:t>
                      </a:r>
                      <a:r>
                        <a:rPr lang="en-US" sz="8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8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d’évènements</a:t>
                      </a:r>
                      <a:endParaRPr lang="en-US" sz="80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Cambria" panose="02040503050406030204" pitchFamily="18" charset="0"/>
                        <a:cs typeface="Calibri" panose="020F0502020204030204" pitchFamily="34" charset="0"/>
                      </a:endParaRP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indent="0" algn="ctr">
                        <a:lnSpc>
                          <a:spcPct val="10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155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185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86871168"/>
                  </a:ext>
                </a:extLst>
              </a:tr>
              <a:tr h="1887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r>
                        <a:rPr lang="en-US" sz="8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Median SG mois (IC95%)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indent="0" algn="ctr">
                        <a:lnSpc>
                          <a:spcPct val="10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12,1 (10,7-14,0)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6,7 (5,8-7,7)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96731985"/>
                  </a:ext>
                </a:extLst>
              </a:tr>
              <a:tr h="1887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HR (IC 95%), </a:t>
                      </a:r>
                      <a:r>
                        <a:rPr lang="en-US" sz="800" b="1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p</a:t>
                      </a:r>
                      <a:endParaRPr lang="en-US" sz="80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Cambria" panose="02040503050406030204" pitchFamily="18" charset="0"/>
                        <a:cs typeface="Calibri" panose="020F0502020204030204" pitchFamily="34" charset="0"/>
                      </a:endParaRP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indent="0" algn="ctr">
                        <a:lnSpc>
                          <a:spcPct val="10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sz="800" b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0,48 (0,38-0,59), </a:t>
                      </a:r>
                      <a:r>
                        <a:rPr lang="en-US" sz="800" b="0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p </a:t>
                      </a:r>
                      <a:r>
                        <a:rPr lang="en-US" sz="80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Cambria" panose="02040503050406030204" pitchFamily="18" charset="0"/>
                          <a:cs typeface="Calibri" panose="020F0502020204030204" pitchFamily="34" charset="0"/>
                        </a:rPr>
                        <a:t>&lt;0,0001</a:t>
                      </a:r>
                    </a:p>
                  </a:txBody>
                  <a:tcPr marL="51483" marR="51483" marT="25741" marB="25741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300" dirty="0">
                        <a:solidFill>
                          <a:schemeClr val="tx1"/>
                        </a:solidFill>
                        <a:latin typeface="+mn-lt"/>
                        <a:ea typeface="Cambria" panose="02040503050406030204" pitchFamily="18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E7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90887328"/>
                  </a:ext>
                </a:extLst>
              </a:tr>
            </a:tbl>
          </a:graphicData>
        </a:graphic>
      </p:graphicFrame>
      <p:grpSp>
        <p:nvGrpSpPr>
          <p:cNvPr id="316" name="Group 485">
            <a:extLst>
              <a:ext uri="{FF2B5EF4-FFF2-40B4-BE49-F238E27FC236}">
                <a16:creationId xmlns:a16="http://schemas.microsoft.com/office/drawing/2014/main" xmlns="" id="{55EAE1B9-1CBB-86C8-6C11-0F1F30519AD8}"/>
              </a:ext>
            </a:extLst>
          </p:cNvPr>
          <p:cNvGrpSpPr/>
          <p:nvPr/>
        </p:nvGrpSpPr>
        <p:grpSpPr>
          <a:xfrm>
            <a:off x="9489139" y="2215874"/>
            <a:ext cx="1799780" cy="400110"/>
            <a:chOff x="3942506" y="3357319"/>
            <a:chExt cx="2103675" cy="400110"/>
          </a:xfrm>
        </p:grpSpPr>
        <p:cxnSp>
          <p:nvCxnSpPr>
            <p:cNvPr id="317" name="Straight Connector 486">
              <a:extLst>
                <a:ext uri="{FF2B5EF4-FFF2-40B4-BE49-F238E27FC236}">
                  <a16:creationId xmlns:a16="http://schemas.microsoft.com/office/drawing/2014/main" xmlns="" id="{3AFDB7D0-2C3A-673C-294E-13B36190D07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942506" y="3504322"/>
              <a:ext cx="150969" cy="0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" name="Straight Connector 487">
              <a:extLst>
                <a:ext uri="{FF2B5EF4-FFF2-40B4-BE49-F238E27FC236}">
                  <a16:creationId xmlns:a16="http://schemas.microsoft.com/office/drawing/2014/main" xmlns="" id="{14776D68-94FD-B725-8F5E-23D340DF777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945952" y="3617831"/>
              <a:ext cx="150969" cy="0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9" name="TextBox 488">
              <a:extLst>
                <a:ext uri="{FF2B5EF4-FFF2-40B4-BE49-F238E27FC236}">
                  <a16:creationId xmlns:a16="http://schemas.microsoft.com/office/drawing/2014/main" xmlns="" id="{290B706E-2530-8FF4-A36A-869D9F9A35F2}"/>
                </a:ext>
              </a:extLst>
            </p:cNvPr>
            <p:cNvSpPr txBox="1"/>
            <p:nvPr/>
          </p:nvSpPr>
          <p:spPr bwMode="auto">
            <a:xfrm>
              <a:off x="4052387" y="3357319"/>
              <a:ext cx="199379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Sacituzumab govitecan </a:t>
              </a:r>
              <a:r>
                <a: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Calibri" panose="020F0502020204030204" pitchFamily="34" charset="0"/>
                </a:rPr>
                <a:t/>
              </a:r>
              <a:br>
                <a: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Calibri" panose="020F0502020204030204" pitchFamily="34" charset="0"/>
                </a:rPr>
              </a:br>
              <a:r>
                <a: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TCI</a:t>
              </a:r>
            </a:p>
          </p:txBody>
        </p:sp>
      </p:grpSp>
      <p:grpSp>
        <p:nvGrpSpPr>
          <p:cNvPr id="607" name="Groupe 606">
            <a:extLst>
              <a:ext uri="{FF2B5EF4-FFF2-40B4-BE49-F238E27FC236}">
                <a16:creationId xmlns:a16="http://schemas.microsoft.com/office/drawing/2014/main" xmlns="" id="{E609A470-66D5-6115-8947-717AEC1F8F92}"/>
              </a:ext>
            </a:extLst>
          </p:cNvPr>
          <p:cNvGrpSpPr/>
          <p:nvPr/>
        </p:nvGrpSpPr>
        <p:grpSpPr>
          <a:xfrm>
            <a:off x="6683137" y="1487294"/>
            <a:ext cx="4948447" cy="2684096"/>
            <a:chOff x="6760774" y="1513173"/>
            <a:chExt cx="4948447" cy="2684096"/>
          </a:xfrm>
        </p:grpSpPr>
        <p:grpSp>
          <p:nvGrpSpPr>
            <p:cNvPr id="321" name="Group 308">
              <a:extLst>
                <a:ext uri="{FF2B5EF4-FFF2-40B4-BE49-F238E27FC236}">
                  <a16:creationId xmlns:a16="http://schemas.microsoft.com/office/drawing/2014/main" xmlns="" id="{DCE6B618-B6D0-BEF3-7F3E-01B265BAD085}"/>
                </a:ext>
              </a:extLst>
            </p:cNvPr>
            <p:cNvGrpSpPr/>
            <p:nvPr/>
          </p:nvGrpSpPr>
          <p:grpSpPr>
            <a:xfrm>
              <a:off x="7142362" y="1619803"/>
              <a:ext cx="4566859" cy="2392103"/>
              <a:chOff x="2595716" y="1983658"/>
              <a:chExt cx="8406208" cy="3355249"/>
            </a:xfrm>
          </p:grpSpPr>
          <p:sp>
            <p:nvSpPr>
              <p:cNvPr id="585" name="Freeform: Shape 195">
                <a:extLst>
                  <a:ext uri="{FF2B5EF4-FFF2-40B4-BE49-F238E27FC236}">
                    <a16:creationId xmlns:a16="http://schemas.microsoft.com/office/drawing/2014/main" xmlns="" id="{01F213A8-EB7D-B91B-EF49-BC50FCC7ED78}"/>
                  </a:ext>
                </a:extLst>
              </p:cNvPr>
              <p:cNvSpPr/>
              <p:nvPr/>
            </p:nvSpPr>
            <p:spPr bwMode="auto">
              <a:xfrm>
                <a:off x="2698957" y="1983658"/>
                <a:ext cx="8302966" cy="3252019"/>
              </a:xfrm>
              <a:custGeom>
                <a:avLst/>
                <a:gdLst>
                  <a:gd name="connsiteX0" fmla="*/ 0 w 7396316"/>
                  <a:gd name="connsiteY0" fmla="*/ 0 h 3252019"/>
                  <a:gd name="connsiteX1" fmla="*/ 0 w 7396316"/>
                  <a:gd name="connsiteY1" fmla="*/ 3252019 h 3252019"/>
                  <a:gd name="connsiteX2" fmla="*/ 7396316 w 7396316"/>
                  <a:gd name="connsiteY2" fmla="*/ 3252019 h 325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96316" h="3252019">
                    <a:moveTo>
                      <a:pt x="0" y="0"/>
                    </a:moveTo>
                    <a:lnTo>
                      <a:pt x="0" y="3252019"/>
                    </a:lnTo>
                    <a:lnTo>
                      <a:pt x="7396316" y="3252019"/>
                    </a:lnTo>
                  </a:path>
                </a:pathLst>
              </a:custGeom>
              <a:noFill/>
              <a:ln w="12700">
                <a:solidFill>
                  <a:srgbClr val="565458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grpSp>
            <p:nvGrpSpPr>
              <p:cNvPr id="586" name="Group 310">
                <a:extLst>
                  <a:ext uri="{FF2B5EF4-FFF2-40B4-BE49-F238E27FC236}">
                    <a16:creationId xmlns:a16="http://schemas.microsoft.com/office/drawing/2014/main" xmlns="" id="{62F05AC8-79A2-8B77-1372-ACEB748CC8DE}"/>
                  </a:ext>
                </a:extLst>
              </p:cNvPr>
              <p:cNvGrpSpPr/>
              <p:nvPr/>
            </p:nvGrpSpPr>
            <p:grpSpPr>
              <a:xfrm>
                <a:off x="2595716" y="2022271"/>
                <a:ext cx="103239" cy="3214615"/>
                <a:chOff x="2595716" y="2022271"/>
                <a:chExt cx="103239" cy="3214615"/>
              </a:xfrm>
            </p:grpSpPr>
            <p:cxnSp>
              <p:nvCxnSpPr>
                <p:cNvPr id="597" name="Straight Connector 321">
                  <a:extLst>
                    <a:ext uri="{FF2B5EF4-FFF2-40B4-BE49-F238E27FC236}">
                      <a16:creationId xmlns:a16="http://schemas.microsoft.com/office/drawing/2014/main" xmlns="" id="{9E44005B-A5C0-1AF1-2675-60E13A3B59E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2022271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8" name="Straight Connector 322">
                  <a:extLst>
                    <a:ext uri="{FF2B5EF4-FFF2-40B4-BE49-F238E27FC236}">
                      <a16:creationId xmlns:a16="http://schemas.microsoft.com/office/drawing/2014/main" xmlns="" id="{2CEC559A-BF62-717B-714A-5EE70978351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2665194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9" name="Straight Connector 323">
                  <a:extLst>
                    <a:ext uri="{FF2B5EF4-FFF2-40B4-BE49-F238E27FC236}">
                      <a16:creationId xmlns:a16="http://schemas.microsoft.com/office/drawing/2014/main" xmlns="" id="{3BD93EF5-0895-F2D7-769D-227DD8289B2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3308117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00" name="Straight Connector 324">
                  <a:extLst>
                    <a:ext uri="{FF2B5EF4-FFF2-40B4-BE49-F238E27FC236}">
                      <a16:creationId xmlns:a16="http://schemas.microsoft.com/office/drawing/2014/main" xmlns="" id="{E7F3EB0C-0861-E27F-35A2-7CFF400D8E1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3951040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01" name="Straight Connector 325">
                  <a:extLst>
                    <a:ext uri="{FF2B5EF4-FFF2-40B4-BE49-F238E27FC236}">
                      <a16:creationId xmlns:a16="http://schemas.microsoft.com/office/drawing/2014/main" xmlns="" id="{4A44B38F-177C-D5C0-E932-998D74B514B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4593963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02" name="Straight Connector 326">
                  <a:extLst>
                    <a:ext uri="{FF2B5EF4-FFF2-40B4-BE49-F238E27FC236}">
                      <a16:creationId xmlns:a16="http://schemas.microsoft.com/office/drawing/2014/main" xmlns="" id="{1DAB1EB4-5128-8FDE-7E91-F2990061D3A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95716" y="5236886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587" name="Group 311">
                <a:extLst>
                  <a:ext uri="{FF2B5EF4-FFF2-40B4-BE49-F238E27FC236}">
                    <a16:creationId xmlns:a16="http://schemas.microsoft.com/office/drawing/2014/main" xmlns="" id="{DD5FBFFC-C7D6-AB95-6AA0-75C43893885C}"/>
                  </a:ext>
                </a:extLst>
              </p:cNvPr>
              <p:cNvGrpSpPr/>
              <p:nvPr/>
            </p:nvGrpSpPr>
            <p:grpSpPr>
              <a:xfrm>
                <a:off x="2698955" y="5235667"/>
                <a:ext cx="8302969" cy="103240"/>
                <a:chOff x="2698955" y="5235667"/>
                <a:chExt cx="8302969" cy="103240"/>
              </a:xfrm>
            </p:grpSpPr>
            <p:cxnSp>
              <p:nvCxnSpPr>
                <p:cNvPr id="588" name="Straight Connector 312">
                  <a:extLst>
                    <a:ext uri="{FF2B5EF4-FFF2-40B4-BE49-F238E27FC236}">
                      <a16:creationId xmlns:a16="http://schemas.microsoft.com/office/drawing/2014/main" xmlns="" id="{B786B076-6505-30CD-8763-781413E89D6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2647335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89" name="Straight Connector 313">
                  <a:extLst>
                    <a:ext uri="{FF2B5EF4-FFF2-40B4-BE49-F238E27FC236}">
                      <a16:creationId xmlns:a16="http://schemas.microsoft.com/office/drawing/2014/main" xmlns="" id="{38739F7B-CA30-5AFB-A96C-C220DC59181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3570177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0" name="Straight Connector 314">
                  <a:extLst>
                    <a:ext uri="{FF2B5EF4-FFF2-40B4-BE49-F238E27FC236}">
                      <a16:creationId xmlns:a16="http://schemas.microsoft.com/office/drawing/2014/main" xmlns="" id="{6B839F53-5873-A9E1-7F50-0F904A131B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4493019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1" name="Straight Connector 315">
                  <a:extLst>
                    <a:ext uri="{FF2B5EF4-FFF2-40B4-BE49-F238E27FC236}">
                      <a16:creationId xmlns:a16="http://schemas.microsoft.com/office/drawing/2014/main" xmlns="" id="{7DA0FEA7-3596-C34D-8FA1-2A3144A82AF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5415861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2" name="Straight Connector 316">
                  <a:extLst>
                    <a:ext uri="{FF2B5EF4-FFF2-40B4-BE49-F238E27FC236}">
                      <a16:creationId xmlns:a16="http://schemas.microsoft.com/office/drawing/2014/main" xmlns="" id="{3A900960-3475-C1C6-51E6-E19826A71BA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6338703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3" name="Straight Connector 317">
                  <a:extLst>
                    <a:ext uri="{FF2B5EF4-FFF2-40B4-BE49-F238E27FC236}">
                      <a16:creationId xmlns:a16="http://schemas.microsoft.com/office/drawing/2014/main" xmlns="" id="{4C048081-27A4-0C09-57A3-48D7F53B7A4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7261545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4" name="Straight Connector 318">
                  <a:extLst>
                    <a:ext uri="{FF2B5EF4-FFF2-40B4-BE49-F238E27FC236}">
                      <a16:creationId xmlns:a16="http://schemas.microsoft.com/office/drawing/2014/main" xmlns="" id="{1A286BB9-6B95-9A6F-B926-DE36B57FCA6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8184387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5" name="Straight Connector 319">
                  <a:extLst>
                    <a:ext uri="{FF2B5EF4-FFF2-40B4-BE49-F238E27FC236}">
                      <a16:creationId xmlns:a16="http://schemas.microsoft.com/office/drawing/2014/main" xmlns="" id="{1C20BC5F-EF8B-2B4E-93CF-FCD37C98CF5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9107229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6" name="Straight Connector 320">
                  <a:extLst>
                    <a:ext uri="{FF2B5EF4-FFF2-40B4-BE49-F238E27FC236}">
                      <a16:creationId xmlns:a16="http://schemas.microsoft.com/office/drawing/2014/main" xmlns="" id="{A098DBCF-48F1-2AA4-A123-05C72809D73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10030071" y="5287288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04" name="Straight Connector 320">
                  <a:extLst>
                    <a:ext uri="{FF2B5EF4-FFF2-40B4-BE49-F238E27FC236}">
                      <a16:creationId xmlns:a16="http://schemas.microsoft.com/office/drawing/2014/main" xmlns="" id="{D61BBA6C-D8CA-A76C-A2FF-CABC4B9C89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10950304" y="5287287"/>
                  <a:ext cx="103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322" name="TextBox 327">
              <a:extLst>
                <a:ext uri="{FF2B5EF4-FFF2-40B4-BE49-F238E27FC236}">
                  <a16:creationId xmlns:a16="http://schemas.microsoft.com/office/drawing/2014/main" xmlns="" id="{434DDAE6-3F09-3E59-61B3-820FF55747DF}"/>
                </a:ext>
              </a:extLst>
            </p:cNvPr>
            <p:cNvSpPr txBox="1"/>
            <p:nvPr/>
          </p:nvSpPr>
          <p:spPr bwMode="auto">
            <a:xfrm>
              <a:off x="7035826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323" name="TextBox 328">
              <a:extLst>
                <a:ext uri="{FF2B5EF4-FFF2-40B4-BE49-F238E27FC236}">
                  <a16:creationId xmlns:a16="http://schemas.microsoft.com/office/drawing/2014/main" xmlns="" id="{AD74E100-038E-8FB4-3472-CC092F9E2CE0}"/>
                </a:ext>
              </a:extLst>
            </p:cNvPr>
            <p:cNvSpPr txBox="1"/>
            <p:nvPr/>
          </p:nvSpPr>
          <p:spPr bwMode="auto">
            <a:xfrm>
              <a:off x="7539174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24" name="TextBox 329">
              <a:extLst>
                <a:ext uri="{FF2B5EF4-FFF2-40B4-BE49-F238E27FC236}">
                  <a16:creationId xmlns:a16="http://schemas.microsoft.com/office/drawing/2014/main" xmlns="" id="{4B9319D1-46EB-66CF-866F-74DB02E120F5}"/>
                </a:ext>
              </a:extLst>
            </p:cNvPr>
            <p:cNvSpPr txBox="1"/>
            <p:nvPr/>
          </p:nvSpPr>
          <p:spPr bwMode="auto">
            <a:xfrm>
              <a:off x="8040090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325" name="TextBox 330">
              <a:extLst>
                <a:ext uri="{FF2B5EF4-FFF2-40B4-BE49-F238E27FC236}">
                  <a16:creationId xmlns:a16="http://schemas.microsoft.com/office/drawing/2014/main" xmlns="" id="{34BED98C-FA4F-F166-F34F-85A63FF50A06}"/>
                </a:ext>
              </a:extLst>
            </p:cNvPr>
            <p:cNvSpPr txBox="1"/>
            <p:nvPr/>
          </p:nvSpPr>
          <p:spPr bwMode="auto">
            <a:xfrm>
              <a:off x="8541008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26" name="TextBox 331">
              <a:extLst>
                <a:ext uri="{FF2B5EF4-FFF2-40B4-BE49-F238E27FC236}">
                  <a16:creationId xmlns:a16="http://schemas.microsoft.com/office/drawing/2014/main" xmlns="" id="{640A27F5-1033-2DAB-659E-54E0ED4DF9FD}"/>
                </a:ext>
              </a:extLst>
            </p:cNvPr>
            <p:cNvSpPr txBox="1"/>
            <p:nvPr/>
          </p:nvSpPr>
          <p:spPr bwMode="auto">
            <a:xfrm>
              <a:off x="9046842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12</a:t>
              </a:r>
            </a:p>
          </p:txBody>
        </p:sp>
        <p:sp>
          <p:nvSpPr>
            <p:cNvPr id="327" name="TextBox 332">
              <a:extLst>
                <a:ext uri="{FF2B5EF4-FFF2-40B4-BE49-F238E27FC236}">
                  <a16:creationId xmlns:a16="http://schemas.microsoft.com/office/drawing/2014/main" xmlns="" id="{1944423D-D14A-F80C-3A69-10BF4B4C4589}"/>
                </a:ext>
              </a:extLst>
            </p:cNvPr>
            <p:cNvSpPr txBox="1"/>
            <p:nvPr/>
          </p:nvSpPr>
          <p:spPr bwMode="auto">
            <a:xfrm>
              <a:off x="9547760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15</a:t>
              </a:r>
            </a:p>
          </p:txBody>
        </p:sp>
        <p:sp>
          <p:nvSpPr>
            <p:cNvPr id="328" name="TextBox 333">
              <a:extLst>
                <a:ext uri="{FF2B5EF4-FFF2-40B4-BE49-F238E27FC236}">
                  <a16:creationId xmlns:a16="http://schemas.microsoft.com/office/drawing/2014/main" xmlns="" id="{BDB55F8E-65B6-FEBF-1717-A1083B371ADD}"/>
                </a:ext>
              </a:extLst>
            </p:cNvPr>
            <p:cNvSpPr txBox="1"/>
            <p:nvPr/>
          </p:nvSpPr>
          <p:spPr bwMode="auto">
            <a:xfrm>
              <a:off x="10048676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18</a:t>
              </a:r>
            </a:p>
          </p:txBody>
        </p:sp>
        <p:sp>
          <p:nvSpPr>
            <p:cNvPr id="329" name="TextBox 334">
              <a:extLst>
                <a:ext uri="{FF2B5EF4-FFF2-40B4-BE49-F238E27FC236}">
                  <a16:creationId xmlns:a16="http://schemas.microsoft.com/office/drawing/2014/main" xmlns="" id="{02FD5ADA-8008-1374-A967-736B311994DE}"/>
                </a:ext>
              </a:extLst>
            </p:cNvPr>
            <p:cNvSpPr txBox="1"/>
            <p:nvPr/>
          </p:nvSpPr>
          <p:spPr bwMode="auto">
            <a:xfrm>
              <a:off x="10549594" y="395104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21</a:t>
              </a:r>
            </a:p>
          </p:txBody>
        </p:sp>
        <p:sp>
          <p:nvSpPr>
            <p:cNvPr id="330" name="TextBox 335">
              <a:extLst>
                <a:ext uri="{FF2B5EF4-FFF2-40B4-BE49-F238E27FC236}">
                  <a16:creationId xmlns:a16="http://schemas.microsoft.com/office/drawing/2014/main" xmlns="" id="{217476DC-C926-5D5C-B9B7-C7A78CC14F0D}"/>
                </a:ext>
              </a:extLst>
            </p:cNvPr>
            <p:cNvSpPr txBox="1"/>
            <p:nvPr/>
          </p:nvSpPr>
          <p:spPr bwMode="auto">
            <a:xfrm>
              <a:off x="11046657" y="3943510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24</a:t>
              </a:r>
            </a:p>
          </p:txBody>
        </p:sp>
        <p:sp>
          <p:nvSpPr>
            <p:cNvPr id="331" name="TextBox 336">
              <a:extLst>
                <a:ext uri="{FF2B5EF4-FFF2-40B4-BE49-F238E27FC236}">
                  <a16:creationId xmlns:a16="http://schemas.microsoft.com/office/drawing/2014/main" xmlns="" id="{6BCACA28-EF9B-2B18-6D79-335BB1F946C9}"/>
                </a:ext>
              </a:extLst>
            </p:cNvPr>
            <p:cNvSpPr txBox="1"/>
            <p:nvPr/>
          </p:nvSpPr>
          <p:spPr bwMode="auto">
            <a:xfrm>
              <a:off x="6812289" y="3811980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332" name="TextBox 337">
              <a:extLst>
                <a:ext uri="{FF2B5EF4-FFF2-40B4-BE49-F238E27FC236}">
                  <a16:creationId xmlns:a16="http://schemas.microsoft.com/office/drawing/2014/main" xmlns="" id="{A87B4314-5CE8-096F-F417-3097779FBEF1}"/>
                </a:ext>
              </a:extLst>
            </p:cNvPr>
            <p:cNvSpPr txBox="1"/>
            <p:nvPr/>
          </p:nvSpPr>
          <p:spPr bwMode="auto">
            <a:xfrm>
              <a:off x="6855456" y="3349147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20</a:t>
              </a:r>
            </a:p>
          </p:txBody>
        </p:sp>
        <p:sp>
          <p:nvSpPr>
            <p:cNvPr id="333" name="TextBox 338">
              <a:extLst>
                <a:ext uri="{FF2B5EF4-FFF2-40B4-BE49-F238E27FC236}">
                  <a16:creationId xmlns:a16="http://schemas.microsoft.com/office/drawing/2014/main" xmlns="" id="{0C829D45-A430-C695-F142-6EE4AE7A92C9}"/>
                </a:ext>
              </a:extLst>
            </p:cNvPr>
            <p:cNvSpPr txBox="1"/>
            <p:nvPr/>
          </p:nvSpPr>
          <p:spPr bwMode="auto">
            <a:xfrm>
              <a:off x="6855456" y="2891100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40</a:t>
              </a:r>
            </a:p>
          </p:txBody>
        </p:sp>
        <p:sp>
          <p:nvSpPr>
            <p:cNvPr id="334" name="TextBox 339">
              <a:extLst>
                <a:ext uri="{FF2B5EF4-FFF2-40B4-BE49-F238E27FC236}">
                  <a16:creationId xmlns:a16="http://schemas.microsoft.com/office/drawing/2014/main" xmlns="" id="{B1EB1381-820D-A886-FD70-9079EF0D278E}"/>
                </a:ext>
              </a:extLst>
            </p:cNvPr>
            <p:cNvSpPr txBox="1"/>
            <p:nvPr/>
          </p:nvSpPr>
          <p:spPr bwMode="auto">
            <a:xfrm>
              <a:off x="6855456" y="2433054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60</a:t>
              </a:r>
            </a:p>
          </p:txBody>
        </p:sp>
        <p:sp>
          <p:nvSpPr>
            <p:cNvPr id="335" name="TextBox 340">
              <a:extLst>
                <a:ext uri="{FF2B5EF4-FFF2-40B4-BE49-F238E27FC236}">
                  <a16:creationId xmlns:a16="http://schemas.microsoft.com/office/drawing/2014/main" xmlns="" id="{7F31D73F-7931-32B6-24FF-6B25FB380ABB}"/>
                </a:ext>
              </a:extLst>
            </p:cNvPr>
            <p:cNvSpPr txBox="1"/>
            <p:nvPr/>
          </p:nvSpPr>
          <p:spPr bwMode="auto">
            <a:xfrm>
              <a:off x="6855456" y="1975008"/>
              <a:ext cx="3232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cs typeface="Calibri" panose="020F0502020204030204" pitchFamily="34" charset="0"/>
                </a:rPr>
                <a:t>80</a:t>
              </a:r>
            </a:p>
          </p:txBody>
        </p:sp>
        <p:sp>
          <p:nvSpPr>
            <p:cNvPr id="338" name="TextBox 983">
              <a:extLst>
                <a:ext uri="{FF2B5EF4-FFF2-40B4-BE49-F238E27FC236}">
                  <a16:creationId xmlns:a16="http://schemas.microsoft.com/office/drawing/2014/main" xmlns="" id="{B9F411D3-8396-D1D2-D644-77E0FE917CEA}"/>
                </a:ext>
              </a:extLst>
            </p:cNvPr>
            <p:cNvSpPr txBox="1"/>
            <p:nvPr/>
          </p:nvSpPr>
          <p:spPr bwMode="auto">
            <a:xfrm>
              <a:off x="6760774" y="1513173"/>
              <a:ext cx="4255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100</a:t>
              </a:r>
              <a:endPara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</p:grpSp>
      <p:sp>
        <p:nvSpPr>
          <p:cNvPr id="603" name="TextBox 335">
            <a:extLst>
              <a:ext uri="{FF2B5EF4-FFF2-40B4-BE49-F238E27FC236}">
                <a16:creationId xmlns:a16="http://schemas.microsoft.com/office/drawing/2014/main" xmlns="" id="{927B7681-B567-C33B-394B-5617FB3A45DF}"/>
              </a:ext>
            </a:extLst>
          </p:cNvPr>
          <p:cNvSpPr txBox="1"/>
          <p:nvPr/>
        </p:nvSpPr>
        <p:spPr bwMode="auto">
          <a:xfrm>
            <a:off x="11487939" y="3925804"/>
            <a:ext cx="32326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cs typeface="Calibri" panose="020F0502020204030204" pitchFamily="34" charset="0"/>
              </a:rPr>
              <a:t>27</a:t>
            </a:r>
          </a:p>
        </p:txBody>
      </p:sp>
      <p:grpSp>
        <p:nvGrpSpPr>
          <p:cNvPr id="690" name="Groupe 689">
            <a:extLst>
              <a:ext uri="{FF2B5EF4-FFF2-40B4-BE49-F238E27FC236}">
                <a16:creationId xmlns:a16="http://schemas.microsoft.com/office/drawing/2014/main" xmlns="" id="{E24BE9A2-17B4-EA17-F1AB-BAB801664B42}"/>
              </a:ext>
            </a:extLst>
          </p:cNvPr>
          <p:cNvGrpSpPr/>
          <p:nvPr/>
        </p:nvGrpSpPr>
        <p:grpSpPr>
          <a:xfrm>
            <a:off x="7343884" y="1605773"/>
            <a:ext cx="3793867" cy="1927387"/>
            <a:chOff x="7421521" y="1631652"/>
            <a:chExt cx="3793867" cy="1927387"/>
          </a:xfrm>
        </p:grpSpPr>
        <p:sp>
          <p:nvSpPr>
            <p:cNvPr id="610" name="TextBox 801">
              <a:extLst>
                <a:ext uri="{FF2B5EF4-FFF2-40B4-BE49-F238E27FC236}">
                  <a16:creationId xmlns:a16="http://schemas.microsoft.com/office/drawing/2014/main" xmlns="" id="{2181F4FE-206A-4107-1469-BB28110D7BBC}"/>
                </a:ext>
              </a:extLst>
            </p:cNvPr>
            <p:cNvSpPr txBox="1"/>
            <p:nvPr/>
          </p:nvSpPr>
          <p:spPr bwMode="auto">
            <a:xfrm>
              <a:off x="7421521" y="1631652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11" name="TextBox 802">
              <a:extLst>
                <a:ext uri="{FF2B5EF4-FFF2-40B4-BE49-F238E27FC236}">
                  <a16:creationId xmlns:a16="http://schemas.microsoft.com/office/drawing/2014/main" xmlns="" id="{DDCCE2F8-95FC-5C63-19E8-B37E4B28F81A}"/>
                </a:ext>
              </a:extLst>
            </p:cNvPr>
            <p:cNvSpPr txBox="1"/>
            <p:nvPr/>
          </p:nvSpPr>
          <p:spPr bwMode="auto">
            <a:xfrm>
              <a:off x="8066198" y="1912468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12" name="TextBox 803">
              <a:extLst>
                <a:ext uri="{FF2B5EF4-FFF2-40B4-BE49-F238E27FC236}">
                  <a16:creationId xmlns:a16="http://schemas.microsoft.com/office/drawing/2014/main" xmlns="" id="{092D95F6-9F05-646F-6619-D1165C82D226}"/>
                </a:ext>
              </a:extLst>
            </p:cNvPr>
            <p:cNvSpPr txBox="1"/>
            <p:nvPr/>
          </p:nvSpPr>
          <p:spPr bwMode="auto">
            <a:xfrm>
              <a:off x="8107557" y="1920948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13" name="TextBox 804">
              <a:extLst>
                <a:ext uri="{FF2B5EF4-FFF2-40B4-BE49-F238E27FC236}">
                  <a16:creationId xmlns:a16="http://schemas.microsoft.com/office/drawing/2014/main" xmlns="" id="{D370E316-4FED-AFB2-0F29-1881FE924FCC}"/>
                </a:ext>
              </a:extLst>
            </p:cNvPr>
            <p:cNvSpPr txBox="1"/>
            <p:nvPr/>
          </p:nvSpPr>
          <p:spPr bwMode="auto">
            <a:xfrm>
              <a:off x="8716686" y="2382381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14" name="TextBox 805">
              <a:extLst>
                <a:ext uri="{FF2B5EF4-FFF2-40B4-BE49-F238E27FC236}">
                  <a16:creationId xmlns:a16="http://schemas.microsoft.com/office/drawing/2014/main" xmlns="" id="{31E4ED3F-A338-5027-AAAF-0385511EA331}"/>
                </a:ext>
              </a:extLst>
            </p:cNvPr>
            <p:cNvSpPr txBox="1"/>
            <p:nvPr/>
          </p:nvSpPr>
          <p:spPr bwMode="auto">
            <a:xfrm>
              <a:off x="8750606" y="2395633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15" name="TextBox 806">
              <a:extLst>
                <a:ext uri="{FF2B5EF4-FFF2-40B4-BE49-F238E27FC236}">
                  <a16:creationId xmlns:a16="http://schemas.microsoft.com/office/drawing/2014/main" xmlns="" id="{AC201920-89A2-6196-1077-799AA81E4B9C}"/>
                </a:ext>
              </a:extLst>
            </p:cNvPr>
            <p:cNvSpPr txBox="1"/>
            <p:nvPr/>
          </p:nvSpPr>
          <p:spPr bwMode="auto">
            <a:xfrm>
              <a:off x="9445330" y="2808464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16" name="TextBox 807">
              <a:extLst>
                <a:ext uri="{FF2B5EF4-FFF2-40B4-BE49-F238E27FC236}">
                  <a16:creationId xmlns:a16="http://schemas.microsoft.com/office/drawing/2014/main" xmlns="" id="{0CF043AA-FF21-DA0B-3809-9F287452DC75}"/>
                </a:ext>
              </a:extLst>
            </p:cNvPr>
            <p:cNvSpPr txBox="1"/>
            <p:nvPr/>
          </p:nvSpPr>
          <p:spPr bwMode="auto">
            <a:xfrm>
              <a:off x="9412838" y="2779924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17" name="TextBox 808">
              <a:extLst>
                <a:ext uri="{FF2B5EF4-FFF2-40B4-BE49-F238E27FC236}">
                  <a16:creationId xmlns:a16="http://schemas.microsoft.com/office/drawing/2014/main" xmlns="" id="{803415DE-0B3D-F63B-6EE1-86F959A5F494}"/>
                </a:ext>
              </a:extLst>
            </p:cNvPr>
            <p:cNvSpPr txBox="1"/>
            <p:nvPr/>
          </p:nvSpPr>
          <p:spPr bwMode="auto">
            <a:xfrm>
              <a:off x="9386825" y="2757996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18" name="TextBox 809">
              <a:extLst>
                <a:ext uri="{FF2B5EF4-FFF2-40B4-BE49-F238E27FC236}">
                  <a16:creationId xmlns:a16="http://schemas.microsoft.com/office/drawing/2014/main" xmlns="" id="{4973451F-A5D9-D4DB-A22B-A2DB99860881}"/>
                </a:ext>
              </a:extLst>
            </p:cNvPr>
            <p:cNvSpPr txBox="1"/>
            <p:nvPr/>
          </p:nvSpPr>
          <p:spPr bwMode="auto">
            <a:xfrm>
              <a:off x="9075802" y="2626676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19" name="TextBox 810">
              <a:extLst>
                <a:ext uri="{FF2B5EF4-FFF2-40B4-BE49-F238E27FC236}">
                  <a16:creationId xmlns:a16="http://schemas.microsoft.com/office/drawing/2014/main" xmlns="" id="{E97C4780-F74D-7C64-8717-2FF87EFA13F0}"/>
                </a:ext>
              </a:extLst>
            </p:cNvPr>
            <p:cNvSpPr txBox="1"/>
            <p:nvPr/>
          </p:nvSpPr>
          <p:spPr bwMode="auto">
            <a:xfrm>
              <a:off x="9474711" y="2828687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0" name="TextBox 811">
              <a:extLst>
                <a:ext uri="{FF2B5EF4-FFF2-40B4-BE49-F238E27FC236}">
                  <a16:creationId xmlns:a16="http://schemas.microsoft.com/office/drawing/2014/main" xmlns="" id="{7EE2EC1C-55B8-FD0A-885C-73C9C33E3AAD}"/>
                </a:ext>
              </a:extLst>
            </p:cNvPr>
            <p:cNvSpPr txBox="1"/>
            <p:nvPr/>
          </p:nvSpPr>
          <p:spPr bwMode="auto">
            <a:xfrm>
              <a:off x="9550833" y="2889316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1" name="TextBox 812">
              <a:extLst>
                <a:ext uri="{FF2B5EF4-FFF2-40B4-BE49-F238E27FC236}">
                  <a16:creationId xmlns:a16="http://schemas.microsoft.com/office/drawing/2014/main" xmlns="" id="{C0342F46-C8B6-0F60-5E85-D59AB7CF64D8}"/>
                </a:ext>
              </a:extLst>
            </p:cNvPr>
            <p:cNvSpPr txBox="1"/>
            <p:nvPr/>
          </p:nvSpPr>
          <p:spPr bwMode="auto">
            <a:xfrm>
              <a:off x="9535783" y="2887190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2" name="TextBox 813">
              <a:extLst>
                <a:ext uri="{FF2B5EF4-FFF2-40B4-BE49-F238E27FC236}">
                  <a16:creationId xmlns:a16="http://schemas.microsoft.com/office/drawing/2014/main" xmlns="" id="{FAAF9361-B410-7D67-3B32-53C59A3C564D}"/>
                </a:ext>
              </a:extLst>
            </p:cNvPr>
            <p:cNvSpPr txBox="1"/>
            <p:nvPr/>
          </p:nvSpPr>
          <p:spPr bwMode="auto">
            <a:xfrm>
              <a:off x="9585600" y="2916241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3" name="TextBox 814">
              <a:extLst>
                <a:ext uri="{FF2B5EF4-FFF2-40B4-BE49-F238E27FC236}">
                  <a16:creationId xmlns:a16="http://schemas.microsoft.com/office/drawing/2014/main" xmlns="" id="{8C650714-22C7-6E3B-B7A9-A2F5A0189981}"/>
                </a:ext>
              </a:extLst>
            </p:cNvPr>
            <p:cNvSpPr txBox="1"/>
            <p:nvPr/>
          </p:nvSpPr>
          <p:spPr bwMode="auto">
            <a:xfrm>
              <a:off x="9621759" y="2939784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4" name="TextBox 815">
              <a:extLst>
                <a:ext uri="{FF2B5EF4-FFF2-40B4-BE49-F238E27FC236}">
                  <a16:creationId xmlns:a16="http://schemas.microsoft.com/office/drawing/2014/main" xmlns="" id="{52242FEF-3DBD-F0BE-F5D6-2AA8D6A0A4E2}"/>
                </a:ext>
              </a:extLst>
            </p:cNvPr>
            <p:cNvSpPr txBox="1"/>
            <p:nvPr/>
          </p:nvSpPr>
          <p:spPr bwMode="auto">
            <a:xfrm>
              <a:off x="9647245" y="2950842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5" name="TextBox 816">
              <a:extLst>
                <a:ext uri="{FF2B5EF4-FFF2-40B4-BE49-F238E27FC236}">
                  <a16:creationId xmlns:a16="http://schemas.microsoft.com/office/drawing/2014/main" xmlns="" id="{006C6FC3-6DA2-7BAD-D87C-9B9849126C6D}"/>
                </a:ext>
              </a:extLst>
            </p:cNvPr>
            <p:cNvSpPr txBox="1"/>
            <p:nvPr/>
          </p:nvSpPr>
          <p:spPr bwMode="auto">
            <a:xfrm>
              <a:off x="9769870" y="3014644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6" name="TextBox 817">
              <a:extLst>
                <a:ext uri="{FF2B5EF4-FFF2-40B4-BE49-F238E27FC236}">
                  <a16:creationId xmlns:a16="http://schemas.microsoft.com/office/drawing/2014/main" xmlns="" id="{1A09E856-EDFB-39CB-15BD-0F9CD3469BAA}"/>
                </a:ext>
              </a:extLst>
            </p:cNvPr>
            <p:cNvSpPr txBox="1"/>
            <p:nvPr/>
          </p:nvSpPr>
          <p:spPr bwMode="auto">
            <a:xfrm>
              <a:off x="9885543" y="3040565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7" name="TextBox 818">
              <a:extLst>
                <a:ext uri="{FF2B5EF4-FFF2-40B4-BE49-F238E27FC236}">
                  <a16:creationId xmlns:a16="http://schemas.microsoft.com/office/drawing/2014/main" xmlns="" id="{706E6740-9A9C-AE69-9AB3-CDD9F17AA4C6}"/>
                </a:ext>
              </a:extLst>
            </p:cNvPr>
            <p:cNvSpPr txBox="1"/>
            <p:nvPr/>
          </p:nvSpPr>
          <p:spPr bwMode="auto">
            <a:xfrm>
              <a:off x="9608734" y="2937497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8" name="TextBox 819">
              <a:extLst>
                <a:ext uri="{FF2B5EF4-FFF2-40B4-BE49-F238E27FC236}">
                  <a16:creationId xmlns:a16="http://schemas.microsoft.com/office/drawing/2014/main" xmlns="" id="{2A0154D7-BF01-FA0F-C01A-5D51F24B0844}"/>
                </a:ext>
              </a:extLst>
            </p:cNvPr>
            <p:cNvSpPr txBox="1"/>
            <p:nvPr/>
          </p:nvSpPr>
          <p:spPr bwMode="auto">
            <a:xfrm>
              <a:off x="9678746" y="2966365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29" name="TextBox 820">
              <a:extLst>
                <a:ext uri="{FF2B5EF4-FFF2-40B4-BE49-F238E27FC236}">
                  <a16:creationId xmlns:a16="http://schemas.microsoft.com/office/drawing/2014/main" xmlns="" id="{1E1468FD-A12D-92C1-B004-2D72EB78D216}"/>
                </a:ext>
              </a:extLst>
            </p:cNvPr>
            <p:cNvSpPr txBox="1"/>
            <p:nvPr/>
          </p:nvSpPr>
          <p:spPr bwMode="auto">
            <a:xfrm>
              <a:off x="9700543" y="2980567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0" name="TextBox 821">
              <a:extLst>
                <a:ext uri="{FF2B5EF4-FFF2-40B4-BE49-F238E27FC236}">
                  <a16:creationId xmlns:a16="http://schemas.microsoft.com/office/drawing/2014/main" xmlns="" id="{831A4904-0F43-5DD6-9DCF-731D6AA06105}"/>
                </a:ext>
              </a:extLst>
            </p:cNvPr>
            <p:cNvSpPr txBox="1"/>
            <p:nvPr/>
          </p:nvSpPr>
          <p:spPr bwMode="auto">
            <a:xfrm>
              <a:off x="9746775" y="3013502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1" name="TextBox 822">
              <a:extLst>
                <a:ext uri="{FF2B5EF4-FFF2-40B4-BE49-F238E27FC236}">
                  <a16:creationId xmlns:a16="http://schemas.microsoft.com/office/drawing/2014/main" xmlns="" id="{D399D70F-2147-8982-8AAB-D122544224F1}"/>
                </a:ext>
              </a:extLst>
            </p:cNvPr>
            <p:cNvSpPr txBox="1"/>
            <p:nvPr/>
          </p:nvSpPr>
          <p:spPr bwMode="auto">
            <a:xfrm>
              <a:off x="9730427" y="3007630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2" name="TextBox 823">
              <a:extLst>
                <a:ext uri="{FF2B5EF4-FFF2-40B4-BE49-F238E27FC236}">
                  <a16:creationId xmlns:a16="http://schemas.microsoft.com/office/drawing/2014/main" xmlns="" id="{49EA7D1F-7878-6736-D03E-2F0E245D354F}"/>
                </a:ext>
              </a:extLst>
            </p:cNvPr>
            <p:cNvSpPr txBox="1"/>
            <p:nvPr/>
          </p:nvSpPr>
          <p:spPr bwMode="auto">
            <a:xfrm>
              <a:off x="9908416" y="3040464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3" name="TextBox 824">
              <a:extLst>
                <a:ext uri="{FF2B5EF4-FFF2-40B4-BE49-F238E27FC236}">
                  <a16:creationId xmlns:a16="http://schemas.microsoft.com/office/drawing/2014/main" xmlns="" id="{B7977BAD-EE2D-C081-7385-B36AE27BC51E}"/>
                </a:ext>
              </a:extLst>
            </p:cNvPr>
            <p:cNvSpPr txBox="1"/>
            <p:nvPr/>
          </p:nvSpPr>
          <p:spPr bwMode="auto">
            <a:xfrm>
              <a:off x="9946361" y="3046349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4" name="TextBox 825">
              <a:extLst>
                <a:ext uri="{FF2B5EF4-FFF2-40B4-BE49-F238E27FC236}">
                  <a16:creationId xmlns:a16="http://schemas.microsoft.com/office/drawing/2014/main" xmlns="" id="{A5B48C59-E061-46C7-4B82-BE5251F87B78}"/>
                </a:ext>
              </a:extLst>
            </p:cNvPr>
            <p:cNvSpPr txBox="1"/>
            <p:nvPr/>
          </p:nvSpPr>
          <p:spPr bwMode="auto">
            <a:xfrm>
              <a:off x="10083714" y="3078975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5" name="TextBox 826">
              <a:extLst>
                <a:ext uri="{FF2B5EF4-FFF2-40B4-BE49-F238E27FC236}">
                  <a16:creationId xmlns:a16="http://schemas.microsoft.com/office/drawing/2014/main" xmlns="" id="{11BDA625-6A02-68DD-6FB4-EC564C2FF667}"/>
                </a:ext>
              </a:extLst>
            </p:cNvPr>
            <p:cNvSpPr txBox="1"/>
            <p:nvPr/>
          </p:nvSpPr>
          <p:spPr bwMode="auto">
            <a:xfrm>
              <a:off x="9998043" y="3051912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6" name="TextBox 827">
              <a:extLst>
                <a:ext uri="{FF2B5EF4-FFF2-40B4-BE49-F238E27FC236}">
                  <a16:creationId xmlns:a16="http://schemas.microsoft.com/office/drawing/2014/main" xmlns="" id="{D45AE5D6-368A-FCD9-5229-F767B75D57C2}"/>
                </a:ext>
              </a:extLst>
            </p:cNvPr>
            <p:cNvSpPr txBox="1"/>
            <p:nvPr/>
          </p:nvSpPr>
          <p:spPr bwMode="auto">
            <a:xfrm>
              <a:off x="10097571" y="3078975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7" name="TextBox 828">
              <a:extLst>
                <a:ext uri="{FF2B5EF4-FFF2-40B4-BE49-F238E27FC236}">
                  <a16:creationId xmlns:a16="http://schemas.microsoft.com/office/drawing/2014/main" xmlns="" id="{9A938719-5FFB-48CF-0793-B22A5F090019}"/>
                </a:ext>
              </a:extLst>
            </p:cNvPr>
            <p:cNvSpPr txBox="1"/>
            <p:nvPr/>
          </p:nvSpPr>
          <p:spPr bwMode="auto">
            <a:xfrm>
              <a:off x="10171498" y="3102948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8" name="TextBox 829">
              <a:extLst>
                <a:ext uri="{FF2B5EF4-FFF2-40B4-BE49-F238E27FC236}">
                  <a16:creationId xmlns:a16="http://schemas.microsoft.com/office/drawing/2014/main" xmlns="" id="{430A1578-91B4-EAC2-A44E-B03F81935DC0}"/>
                </a:ext>
              </a:extLst>
            </p:cNvPr>
            <p:cNvSpPr txBox="1"/>
            <p:nvPr/>
          </p:nvSpPr>
          <p:spPr bwMode="auto">
            <a:xfrm>
              <a:off x="10215651" y="3101872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39" name="TextBox 830">
              <a:extLst>
                <a:ext uri="{FF2B5EF4-FFF2-40B4-BE49-F238E27FC236}">
                  <a16:creationId xmlns:a16="http://schemas.microsoft.com/office/drawing/2014/main" xmlns="" id="{58430A07-A60D-1D33-D3ED-6AF438A29CC6}"/>
                </a:ext>
              </a:extLst>
            </p:cNvPr>
            <p:cNvSpPr txBox="1"/>
            <p:nvPr/>
          </p:nvSpPr>
          <p:spPr bwMode="auto">
            <a:xfrm>
              <a:off x="10228730" y="3106436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0" name="TextBox 831">
              <a:extLst>
                <a:ext uri="{FF2B5EF4-FFF2-40B4-BE49-F238E27FC236}">
                  <a16:creationId xmlns:a16="http://schemas.microsoft.com/office/drawing/2014/main" xmlns="" id="{796F1349-14B8-826B-C4C0-15CB622643DD}"/>
                </a:ext>
              </a:extLst>
            </p:cNvPr>
            <p:cNvSpPr txBox="1"/>
            <p:nvPr/>
          </p:nvSpPr>
          <p:spPr bwMode="auto">
            <a:xfrm>
              <a:off x="10283557" y="3111886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1" name="TextBox 832">
              <a:extLst>
                <a:ext uri="{FF2B5EF4-FFF2-40B4-BE49-F238E27FC236}">
                  <a16:creationId xmlns:a16="http://schemas.microsoft.com/office/drawing/2014/main" xmlns="" id="{8379961C-01D0-B8AB-AC53-4492FE9683E8}"/>
                </a:ext>
              </a:extLst>
            </p:cNvPr>
            <p:cNvSpPr txBox="1"/>
            <p:nvPr/>
          </p:nvSpPr>
          <p:spPr bwMode="auto">
            <a:xfrm>
              <a:off x="10249572" y="3101872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2" name="TextBox 833">
              <a:extLst>
                <a:ext uri="{FF2B5EF4-FFF2-40B4-BE49-F238E27FC236}">
                  <a16:creationId xmlns:a16="http://schemas.microsoft.com/office/drawing/2014/main" xmlns="" id="{E4EA9EA7-C08C-8C3A-915C-D782D0E7B642}"/>
                </a:ext>
              </a:extLst>
            </p:cNvPr>
            <p:cNvSpPr txBox="1"/>
            <p:nvPr/>
          </p:nvSpPr>
          <p:spPr bwMode="auto">
            <a:xfrm>
              <a:off x="10300008" y="3111785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3" name="TextBox 834">
              <a:extLst>
                <a:ext uri="{FF2B5EF4-FFF2-40B4-BE49-F238E27FC236}">
                  <a16:creationId xmlns:a16="http://schemas.microsoft.com/office/drawing/2014/main" xmlns="" id="{03A5BCC6-9B74-117C-B003-EDB3BFCF308E}"/>
                </a:ext>
              </a:extLst>
            </p:cNvPr>
            <p:cNvSpPr txBox="1"/>
            <p:nvPr/>
          </p:nvSpPr>
          <p:spPr bwMode="auto">
            <a:xfrm>
              <a:off x="10317424" y="3105746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4" name="TextBox 835">
              <a:extLst>
                <a:ext uri="{FF2B5EF4-FFF2-40B4-BE49-F238E27FC236}">
                  <a16:creationId xmlns:a16="http://schemas.microsoft.com/office/drawing/2014/main" xmlns="" id="{305D7E9D-AF9D-F2D9-CDBD-87AC45069A3A}"/>
                </a:ext>
              </a:extLst>
            </p:cNvPr>
            <p:cNvSpPr txBox="1"/>
            <p:nvPr/>
          </p:nvSpPr>
          <p:spPr bwMode="auto">
            <a:xfrm>
              <a:off x="10895491" y="3282040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5" name="TextBox 836">
              <a:extLst>
                <a:ext uri="{FF2B5EF4-FFF2-40B4-BE49-F238E27FC236}">
                  <a16:creationId xmlns:a16="http://schemas.microsoft.com/office/drawing/2014/main" xmlns="" id="{FE1146AA-D53D-2792-65C2-B8BE2B08E98C}"/>
                </a:ext>
              </a:extLst>
            </p:cNvPr>
            <p:cNvSpPr txBox="1"/>
            <p:nvPr/>
          </p:nvSpPr>
          <p:spPr bwMode="auto">
            <a:xfrm>
              <a:off x="10863840" y="3276142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6" name="TextBox 837">
              <a:extLst>
                <a:ext uri="{FF2B5EF4-FFF2-40B4-BE49-F238E27FC236}">
                  <a16:creationId xmlns:a16="http://schemas.microsoft.com/office/drawing/2014/main" xmlns="" id="{B2E52222-BBAF-0AC5-5005-F55F35F91F8A}"/>
                </a:ext>
              </a:extLst>
            </p:cNvPr>
            <p:cNvSpPr txBox="1"/>
            <p:nvPr/>
          </p:nvSpPr>
          <p:spPr bwMode="auto">
            <a:xfrm>
              <a:off x="10831657" y="3278258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7" name="TextBox 838">
              <a:extLst>
                <a:ext uri="{FF2B5EF4-FFF2-40B4-BE49-F238E27FC236}">
                  <a16:creationId xmlns:a16="http://schemas.microsoft.com/office/drawing/2014/main" xmlns="" id="{81A91701-1AA4-FCC6-C19C-E7337D132A25}"/>
                </a:ext>
              </a:extLst>
            </p:cNvPr>
            <p:cNvSpPr txBox="1"/>
            <p:nvPr/>
          </p:nvSpPr>
          <p:spPr bwMode="auto">
            <a:xfrm>
              <a:off x="10810122" y="3276142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8" name="TextBox 839">
              <a:extLst>
                <a:ext uri="{FF2B5EF4-FFF2-40B4-BE49-F238E27FC236}">
                  <a16:creationId xmlns:a16="http://schemas.microsoft.com/office/drawing/2014/main" xmlns="" id="{FB46C941-919B-D263-2E5D-5267780ADB4C}"/>
                </a:ext>
              </a:extLst>
            </p:cNvPr>
            <p:cNvSpPr txBox="1"/>
            <p:nvPr/>
          </p:nvSpPr>
          <p:spPr bwMode="auto">
            <a:xfrm>
              <a:off x="11015599" y="3277199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49" name="TextBox 840">
              <a:extLst>
                <a:ext uri="{FF2B5EF4-FFF2-40B4-BE49-F238E27FC236}">
                  <a16:creationId xmlns:a16="http://schemas.microsoft.com/office/drawing/2014/main" xmlns="" id="{6BF45183-99AF-D067-F572-2DF89C383720}"/>
                </a:ext>
              </a:extLst>
            </p:cNvPr>
            <p:cNvSpPr txBox="1"/>
            <p:nvPr/>
          </p:nvSpPr>
          <p:spPr bwMode="auto">
            <a:xfrm>
              <a:off x="10446484" y="3202266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0" name="TextBox 841">
              <a:extLst>
                <a:ext uri="{FF2B5EF4-FFF2-40B4-BE49-F238E27FC236}">
                  <a16:creationId xmlns:a16="http://schemas.microsoft.com/office/drawing/2014/main" xmlns="" id="{B15C55B7-714E-D663-0648-16A5EFBB68C5}"/>
                </a:ext>
              </a:extLst>
            </p:cNvPr>
            <p:cNvSpPr txBox="1"/>
            <p:nvPr/>
          </p:nvSpPr>
          <p:spPr bwMode="auto">
            <a:xfrm>
              <a:off x="10471481" y="3205285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1" name="TextBox 842">
              <a:extLst>
                <a:ext uri="{FF2B5EF4-FFF2-40B4-BE49-F238E27FC236}">
                  <a16:creationId xmlns:a16="http://schemas.microsoft.com/office/drawing/2014/main" xmlns="" id="{480FECC6-83C0-36A8-BA40-B7FD6DFAF9EF}"/>
                </a:ext>
              </a:extLst>
            </p:cNvPr>
            <p:cNvSpPr txBox="1"/>
            <p:nvPr/>
          </p:nvSpPr>
          <p:spPr bwMode="auto">
            <a:xfrm>
              <a:off x="10508680" y="3212427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2" name="TextBox 843">
              <a:extLst>
                <a:ext uri="{FF2B5EF4-FFF2-40B4-BE49-F238E27FC236}">
                  <a16:creationId xmlns:a16="http://schemas.microsoft.com/office/drawing/2014/main" xmlns="" id="{67F4366E-FB79-E184-13D9-D11B5453F33A}"/>
                </a:ext>
              </a:extLst>
            </p:cNvPr>
            <p:cNvSpPr txBox="1"/>
            <p:nvPr/>
          </p:nvSpPr>
          <p:spPr bwMode="auto">
            <a:xfrm>
              <a:off x="10675355" y="3212427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3" name="TextBox 844">
              <a:extLst>
                <a:ext uri="{FF2B5EF4-FFF2-40B4-BE49-F238E27FC236}">
                  <a16:creationId xmlns:a16="http://schemas.microsoft.com/office/drawing/2014/main" xmlns="" id="{1006814F-0D5B-5D81-D718-3A227AB0BB6B}"/>
                </a:ext>
              </a:extLst>
            </p:cNvPr>
            <p:cNvSpPr txBox="1"/>
            <p:nvPr/>
          </p:nvSpPr>
          <p:spPr bwMode="auto">
            <a:xfrm>
              <a:off x="10519542" y="3209576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4" name="TextBox 845">
              <a:extLst>
                <a:ext uri="{FF2B5EF4-FFF2-40B4-BE49-F238E27FC236}">
                  <a16:creationId xmlns:a16="http://schemas.microsoft.com/office/drawing/2014/main" xmlns="" id="{3F59A5E9-13CF-1B1C-63A4-FC03CBED3DE8}"/>
                </a:ext>
              </a:extLst>
            </p:cNvPr>
            <p:cNvSpPr txBox="1"/>
            <p:nvPr/>
          </p:nvSpPr>
          <p:spPr bwMode="auto">
            <a:xfrm>
              <a:off x="10536598" y="3212427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5" name="TextBox 846">
              <a:extLst>
                <a:ext uri="{FF2B5EF4-FFF2-40B4-BE49-F238E27FC236}">
                  <a16:creationId xmlns:a16="http://schemas.microsoft.com/office/drawing/2014/main" xmlns="" id="{4654EE8A-6868-316F-F245-F0CEFA8F0C34}"/>
                </a:ext>
              </a:extLst>
            </p:cNvPr>
            <p:cNvSpPr txBox="1"/>
            <p:nvPr/>
          </p:nvSpPr>
          <p:spPr bwMode="auto">
            <a:xfrm>
              <a:off x="10561810" y="3210085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6" name="TextBox 847">
              <a:extLst>
                <a:ext uri="{FF2B5EF4-FFF2-40B4-BE49-F238E27FC236}">
                  <a16:creationId xmlns:a16="http://schemas.microsoft.com/office/drawing/2014/main" xmlns="" id="{6CA8B73D-CB91-F8DB-20A5-C4AFDA8029EB}"/>
                </a:ext>
              </a:extLst>
            </p:cNvPr>
            <p:cNvSpPr txBox="1"/>
            <p:nvPr/>
          </p:nvSpPr>
          <p:spPr bwMode="auto">
            <a:xfrm>
              <a:off x="10589770" y="3207627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7" name="TextBox 848">
              <a:extLst>
                <a:ext uri="{FF2B5EF4-FFF2-40B4-BE49-F238E27FC236}">
                  <a16:creationId xmlns:a16="http://schemas.microsoft.com/office/drawing/2014/main" xmlns="" id="{22909B31-EF0A-991D-9822-CFAC1B530D4E}"/>
                </a:ext>
              </a:extLst>
            </p:cNvPr>
            <p:cNvSpPr txBox="1"/>
            <p:nvPr/>
          </p:nvSpPr>
          <p:spPr bwMode="auto">
            <a:xfrm>
              <a:off x="10609450" y="3207476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8" name="TextBox 849">
              <a:extLst>
                <a:ext uri="{FF2B5EF4-FFF2-40B4-BE49-F238E27FC236}">
                  <a16:creationId xmlns:a16="http://schemas.microsoft.com/office/drawing/2014/main" xmlns="" id="{2566F9F1-9504-B245-B198-E671859E1957}"/>
                </a:ext>
              </a:extLst>
            </p:cNvPr>
            <p:cNvSpPr txBox="1"/>
            <p:nvPr/>
          </p:nvSpPr>
          <p:spPr bwMode="auto">
            <a:xfrm>
              <a:off x="10629798" y="3214798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  <p:sp>
          <p:nvSpPr>
            <p:cNvPr id="659" name="TextBox 850">
              <a:extLst>
                <a:ext uri="{FF2B5EF4-FFF2-40B4-BE49-F238E27FC236}">
                  <a16:creationId xmlns:a16="http://schemas.microsoft.com/office/drawing/2014/main" xmlns="" id="{614500C8-67D6-E398-A3C0-1A0B3310C6BC}"/>
                </a:ext>
              </a:extLst>
            </p:cNvPr>
            <p:cNvSpPr txBox="1"/>
            <p:nvPr/>
          </p:nvSpPr>
          <p:spPr bwMode="auto">
            <a:xfrm>
              <a:off x="10655008" y="3211767"/>
              <a:ext cx="1997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+</a:t>
              </a:r>
            </a:p>
          </p:txBody>
        </p:sp>
      </p:grpSp>
      <p:sp>
        <p:nvSpPr>
          <p:cNvPr id="682" name="TextBox 873">
            <a:extLst>
              <a:ext uri="{FF2B5EF4-FFF2-40B4-BE49-F238E27FC236}">
                <a16:creationId xmlns:a16="http://schemas.microsoft.com/office/drawing/2014/main" xmlns="" id="{ED0CF515-CDB0-AAD0-166B-1DB94A657675}"/>
              </a:ext>
            </a:extLst>
          </p:cNvPr>
          <p:cNvSpPr txBox="1"/>
          <p:nvPr/>
        </p:nvSpPr>
        <p:spPr bwMode="auto">
          <a:xfrm>
            <a:off x="10662555" y="3589422"/>
            <a:ext cx="1997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E1471D"/>
                </a:solidFill>
                <a:effectLst/>
                <a:uLnTx/>
                <a:uFillTx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683" name="TextBox 874">
            <a:extLst>
              <a:ext uri="{FF2B5EF4-FFF2-40B4-BE49-F238E27FC236}">
                <a16:creationId xmlns:a16="http://schemas.microsoft.com/office/drawing/2014/main" xmlns="" id="{C0A83645-20B1-1443-85F3-B3563D882587}"/>
              </a:ext>
            </a:extLst>
          </p:cNvPr>
          <p:cNvSpPr txBox="1"/>
          <p:nvPr/>
        </p:nvSpPr>
        <p:spPr bwMode="auto">
          <a:xfrm>
            <a:off x="10962202" y="3582875"/>
            <a:ext cx="1997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E1471D"/>
                </a:solidFill>
                <a:effectLst/>
                <a:uLnTx/>
                <a:uFillTx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684" name="TextBox 875">
            <a:extLst>
              <a:ext uri="{FF2B5EF4-FFF2-40B4-BE49-F238E27FC236}">
                <a16:creationId xmlns:a16="http://schemas.microsoft.com/office/drawing/2014/main" xmlns="" id="{00FA87F9-C884-2AFF-96E5-88E47D43D728}"/>
              </a:ext>
            </a:extLst>
          </p:cNvPr>
          <p:cNvSpPr txBox="1"/>
          <p:nvPr/>
        </p:nvSpPr>
        <p:spPr bwMode="auto">
          <a:xfrm>
            <a:off x="11012188" y="3574342"/>
            <a:ext cx="1997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E1471D"/>
                </a:solidFill>
                <a:effectLst/>
                <a:uLnTx/>
                <a:uFillTx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685" name="Freeform: Shape 341">
            <a:extLst>
              <a:ext uri="{FF2B5EF4-FFF2-40B4-BE49-F238E27FC236}">
                <a16:creationId xmlns:a16="http://schemas.microsoft.com/office/drawing/2014/main" xmlns="" id="{57B0C16B-2C64-7B6A-17BF-C53B9E44B9EE}"/>
              </a:ext>
            </a:extLst>
          </p:cNvPr>
          <p:cNvSpPr/>
          <p:nvPr/>
        </p:nvSpPr>
        <p:spPr bwMode="auto">
          <a:xfrm>
            <a:off x="7132311" y="1632893"/>
            <a:ext cx="3923407" cy="1764479"/>
          </a:xfrm>
          <a:custGeom>
            <a:avLst/>
            <a:gdLst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09575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6193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47687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43263 w 6610350"/>
              <a:gd name="connsiteY87" fmla="*/ 1547812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3313 w 6610350"/>
              <a:gd name="connsiteY95" fmla="*/ 1633537 h 2481262"/>
              <a:gd name="connsiteX96" fmla="*/ 3724275 w 6610350"/>
              <a:gd name="connsiteY96" fmla="*/ 1666875 h 2481262"/>
              <a:gd name="connsiteX97" fmla="*/ 3724275 w 6610350"/>
              <a:gd name="connsiteY97" fmla="*/ 1666875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86263 w 6610350"/>
              <a:gd name="connsiteY113" fmla="*/ 2047875 h 2481262"/>
              <a:gd name="connsiteX114" fmla="*/ 4376738 w 6610350"/>
              <a:gd name="connsiteY114" fmla="*/ 2105025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09575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6193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47687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43263 w 6610350"/>
              <a:gd name="connsiteY87" fmla="*/ 1547812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3313 w 6610350"/>
              <a:gd name="connsiteY95" fmla="*/ 1633537 h 2481262"/>
              <a:gd name="connsiteX96" fmla="*/ 3724275 w 6610350"/>
              <a:gd name="connsiteY96" fmla="*/ 1666875 h 2481262"/>
              <a:gd name="connsiteX97" fmla="*/ 3724275 w 6610350"/>
              <a:gd name="connsiteY97" fmla="*/ 1666875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33876 w 6610350"/>
              <a:gd name="connsiteY113" fmla="*/ 2052637 h 2481262"/>
              <a:gd name="connsiteX114" fmla="*/ 4376738 w 6610350"/>
              <a:gd name="connsiteY114" fmla="*/ 2105025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09575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6193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47687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43263 w 6610350"/>
              <a:gd name="connsiteY87" fmla="*/ 1547812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3313 w 6610350"/>
              <a:gd name="connsiteY95" fmla="*/ 1633537 h 2481262"/>
              <a:gd name="connsiteX96" fmla="*/ 3724275 w 6610350"/>
              <a:gd name="connsiteY96" fmla="*/ 1666875 h 2481262"/>
              <a:gd name="connsiteX97" fmla="*/ 3724275 w 6610350"/>
              <a:gd name="connsiteY97" fmla="*/ 1666875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33876 w 6610350"/>
              <a:gd name="connsiteY113" fmla="*/ 2052637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09575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6193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47687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43263 w 6610350"/>
              <a:gd name="connsiteY87" fmla="*/ 1547812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3313 w 6610350"/>
              <a:gd name="connsiteY95" fmla="*/ 1633537 h 2481262"/>
              <a:gd name="connsiteX96" fmla="*/ 3724275 w 6610350"/>
              <a:gd name="connsiteY96" fmla="*/ 1666875 h 2481262"/>
              <a:gd name="connsiteX97" fmla="*/ 3724275 w 6610350"/>
              <a:gd name="connsiteY97" fmla="*/ 1666875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09575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6193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47687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3313 w 6610350"/>
              <a:gd name="connsiteY95" fmla="*/ 1633537 h 2481262"/>
              <a:gd name="connsiteX96" fmla="*/ 3724275 w 6610350"/>
              <a:gd name="connsiteY96" fmla="*/ 1666875 h 2481262"/>
              <a:gd name="connsiteX97" fmla="*/ 3724275 w 6610350"/>
              <a:gd name="connsiteY97" fmla="*/ 1666875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09575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6193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3313 w 6610350"/>
              <a:gd name="connsiteY95" fmla="*/ 1633537 h 2481262"/>
              <a:gd name="connsiteX96" fmla="*/ 3724275 w 6610350"/>
              <a:gd name="connsiteY96" fmla="*/ 1666875 h 2481262"/>
              <a:gd name="connsiteX97" fmla="*/ 3724275 w 6610350"/>
              <a:gd name="connsiteY97" fmla="*/ 1666875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09575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3313 w 6610350"/>
              <a:gd name="connsiteY95" fmla="*/ 1633537 h 2481262"/>
              <a:gd name="connsiteX96" fmla="*/ 3724275 w 6610350"/>
              <a:gd name="connsiteY96" fmla="*/ 1666875 h 2481262"/>
              <a:gd name="connsiteX97" fmla="*/ 3724275 w 6610350"/>
              <a:gd name="connsiteY97" fmla="*/ 1666875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3313 w 6610350"/>
              <a:gd name="connsiteY95" fmla="*/ 1633537 h 2481262"/>
              <a:gd name="connsiteX96" fmla="*/ 3724275 w 6610350"/>
              <a:gd name="connsiteY96" fmla="*/ 1666875 h 2481262"/>
              <a:gd name="connsiteX97" fmla="*/ 3724275 w 6610350"/>
              <a:gd name="connsiteY97" fmla="*/ 1666875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66875 h 2481262"/>
              <a:gd name="connsiteX97" fmla="*/ 3724275 w 6610350"/>
              <a:gd name="connsiteY97" fmla="*/ 1666875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66875 h 2481262"/>
              <a:gd name="connsiteX97" fmla="*/ 3729013 w 6610350"/>
              <a:gd name="connsiteY97" fmla="*/ 1685827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66875 h 2481262"/>
              <a:gd name="connsiteX97" fmla="*/ 3762178 w 6610350"/>
              <a:gd name="connsiteY97" fmla="*/ 1728467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62178 w 6610350"/>
              <a:gd name="connsiteY97" fmla="*/ 1728467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19538 w 6610350"/>
              <a:gd name="connsiteY97" fmla="*/ 1704777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33752 w 6610350"/>
              <a:gd name="connsiteY97" fmla="*/ 1704777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4700 w 6610350"/>
              <a:gd name="connsiteY89" fmla="*/ 154305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09888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876550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47750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0313 w 6610350"/>
              <a:gd name="connsiteY63" fmla="*/ 1076177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33487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52675 w 6610350"/>
              <a:gd name="connsiteY55" fmla="*/ 952500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295275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39052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00001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19288 w 6610350"/>
              <a:gd name="connsiteY42" fmla="*/ 738187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9775 w 6610350"/>
              <a:gd name="connsiteY43" fmla="*/ 733425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38425 w 6610350"/>
              <a:gd name="connsiteY70" fmla="*/ 1185862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52638 w 6610350"/>
              <a:gd name="connsiteY70" fmla="*/ 1190600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57376 w 6610350"/>
              <a:gd name="connsiteY70" fmla="*/ 1190600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6851 w 6610350"/>
              <a:gd name="connsiteY70" fmla="*/ 1181125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4011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09650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8749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23864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8749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76500 w 6610350"/>
              <a:gd name="connsiteY60" fmla="*/ 1023864 h 2481262"/>
              <a:gd name="connsiteX61" fmla="*/ 2476500 w 6610350"/>
              <a:gd name="connsiteY61" fmla="*/ 1047750 h 2481262"/>
              <a:gd name="connsiteX62" fmla="*/ 2495575 w 6610350"/>
              <a:gd name="connsiteY62" fmla="*/ 1043012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8749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67024 w 6610350"/>
              <a:gd name="connsiteY60" fmla="*/ 1019126 h 2481262"/>
              <a:gd name="connsiteX61" fmla="*/ 2476500 w 6610350"/>
              <a:gd name="connsiteY61" fmla="*/ 1047750 h 2481262"/>
              <a:gd name="connsiteX62" fmla="*/ 2495575 w 6610350"/>
              <a:gd name="connsiteY62" fmla="*/ 1043012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8749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5513 w 6610350"/>
              <a:gd name="connsiteY52" fmla="*/ 933450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67024 w 6610350"/>
              <a:gd name="connsiteY60" fmla="*/ 1019126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8749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0775 w 6610350"/>
              <a:gd name="connsiteY52" fmla="*/ 928712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67024 w 6610350"/>
              <a:gd name="connsiteY60" fmla="*/ 1019126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8749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38350 w 6610350"/>
              <a:gd name="connsiteY47" fmla="*/ 823912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0775 w 6610350"/>
              <a:gd name="connsiteY52" fmla="*/ 923974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67024 w 6610350"/>
              <a:gd name="connsiteY60" fmla="*/ 1019126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8749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71515 w 6610350"/>
              <a:gd name="connsiteY47" fmla="*/ 828650 h 2481262"/>
              <a:gd name="connsiteX48" fmla="*/ 2071688 w 6610350"/>
              <a:gd name="connsiteY48" fmla="*/ 852487 h 2481262"/>
              <a:gd name="connsiteX49" fmla="*/ 2071688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0775 w 6610350"/>
              <a:gd name="connsiteY52" fmla="*/ 923974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67024 w 6610350"/>
              <a:gd name="connsiteY60" fmla="*/ 1019126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8749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  <a:gd name="connsiteX0" fmla="*/ 0 w 6610350"/>
              <a:gd name="connsiteY0" fmla="*/ 4762 h 2481262"/>
              <a:gd name="connsiteX1" fmla="*/ 90488 w 6610350"/>
              <a:gd name="connsiteY1" fmla="*/ 0 h 2481262"/>
              <a:gd name="connsiteX2" fmla="*/ 90488 w 6610350"/>
              <a:gd name="connsiteY2" fmla="*/ 33337 h 2481262"/>
              <a:gd name="connsiteX3" fmla="*/ 133350 w 6610350"/>
              <a:gd name="connsiteY3" fmla="*/ 33337 h 2481262"/>
              <a:gd name="connsiteX4" fmla="*/ 133350 w 6610350"/>
              <a:gd name="connsiteY4" fmla="*/ 66675 h 2481262"/>
              <a:gd name="connsiteX5" fmla="*/ 209550 w 6610350"/>
              <a:gd name="connsiteY5" fmla="*/ 66675 h 2481262"/>
              <a:gd name="connsiteX6" fmla="*/ 204788 w 6610350"/>
              <a:gd name="connsiteY6" fmla="*/ 95250 h 2481262"/>
              <a:gd name="connsiteX7" fmla="*/ 361950 w 6610350"/>
              <a:gd name="connsiteY7" fmla="*/ 104775 h 2481262"/>
              <a:gd name="connsiteX8" fmla="*/ 361950 w 6610350"/>
              <a:gd name="connsiteY8" fmla="*/ 123825 h 2481262"/>
              <a:gd name="connsiteX9" fmla="*/ 423863 w 6610350"/>
              <a:gd name="connsiteY9" fmla="*/ 119062 h 2481262"/>
              <a:gd name="connsiteX10" fmla="*/ 423862 w 6610350"/>
              <a:gd name="connsiteY10" fmla="*/ 166687 h 2481262"/>
              <a:gd name="connsiteX11" fmla="*/ 552450 w 6610350"/>
              <a:gd name="connsiteY11" fmla="*/ 171450 h 2481262"/>
              <a:gd name="connsiteX12" fmla="*/ 557213 w 6610350"/>
              <a:gd name="connsiteY12" fmla="*/ 200025 h 2481262"/>
              <a:gd name="connsiteX13" fmla="*/ 595313 w 6610350"/>
              <a:gd name="connsiteY13" fmla="*/ 204787 h 2481262"/>
              <a:gd name="connsiteX14" fmla="*/ 600075 w 6610350"/>
              <a:gd name="connsiteY14" fmla="*/ 238125 h 2481262"/>
              <a:gd name="connsiteX15" fmla="*/ 642938 w 6610350"/>
              <a:gd name="connsiteY15" fmla="*/ 238125 h 2481262"/>
              <a:gd name="connsiteX16" fmla="*/ 642938 w 6610350"/>
              <a:gd name="connsiteY16" fmla="*/ 276225 h 2481262"/>
              <a:gd name="connsiteX17" fmla="*/ 933450 w 6610350"/>
              <a:gd name="connsiteY17" fmla="*/ 280987 h 2481262"/>
              <a:gd name="connsiteX18" fmla="*/ 938213 w 6610350"/>
              <a:gd name="connsiteY18" fmla="*/ 300037 h 2481262"/>
              <a:gd name="connsiteX19" fmla="*/ 1023938 w 6610350"/>
              <a:gd name="connsiteY19" fmla="*/ 300013 h 2481262"/>
              <a:gd name="connsiteX20" fmla="*/ 1028700 w 6610350"/>
              <a:gd name="connsiteY20" fmla="*/ 357187 h 2481262"/>
              <a:gd name="connsiteX21" fmla="*/ 1147763 w 6610350"/>
              <a:gd name="connsiteY21" fmla="*/ 357187 h 2481262"/>
              <a:gd name="connsiteX22" fmla="*/ 1157288 w 6610350"/>
              <a:gd name="connsiteY22" fmla="*/ 390525 h 2481262"/>
              <a:gd name="connsiteX23" fmla="*/ 1228725 w 6610350"/>
              <a:gd name="connsiteY23" fmla="*/ 390525 h 2481262"/>
              <a:gd name="connsiteX24" fmla="*/ 1228725 w 6610350"/>
              <a:gd name="connsiteY24" fmla="*/ 414215 h 2481262"/>
              <a:gd name="connsiteX25" fmla="*/ 1323975 w 6610350"/>
              <a:gd name="connsiteY25" fmla="*/ 419100 h 2481262"/>
              <a:gd name="connsiteX26" fmla="*/ 1338263 w 6610350"/>
              <a:gd name="connsiteY26" fmla="*/ 471487 h 2481262"/>
              <a:gd name="connsiteX27" fmla="*/ 1400175 w 6610350"/>
              <a:gd name="connsiteY27" fmla="*/ 466725 h 2481262"/>
              <a:gd name="connsiteX28" fmla="*/ 1404938 w 6610350"/>
              <a:gd name="connsiteY28" fmla="*/ 490537 h 2481262"/>
              <a:gd name="connsiteX29" fmla="*/ 1466850 w 6610350"/>
              <a:gd name="connsiteY29" fmla="*/ 495300 h 2481262"/>
              <a:gd name="connsiteX30" fmla="*/ 1471613 w 6610350"/>
              <a:gd name="connsiteY30" fmla="*/ 509587 h 2481262"/>
              <a:gd name="connsiteX31" fmla="*/ 1528763 w 6610350"/>
              <a:gd name="connsiteY31" fmla="*/ 509587 h 2481262"/>
              <a:gd name="connsiteX32" fmla="*/ 1528763 w 6610350"/>
              <a:gd name="connsiteY32" fmla="*/ 557212 h 2481262"/>
              <a:gd name="connsiteX33" fmla="*/ 1714500 w 6610350"/>
              <a:gd name="connsiteY33" fmla="*/ 561974 h 2481262"/>
              <a:gd name="connsiteX34" fmla="*/ 1714500 w 6610350"/>
              <a:gd name="connsiteY34" fmla="*/ 590550 h 2481262"/>
              <a:gd name="connsiteX35" fmla="*/ 1752600 w 6610350"/>
              <a:gd name="connsiteY35" fmla="*/ 590550 h 2481262"/>
              <a:gd name="connsiteX36" fmla="*/ 1762125 w 6610350"/>
              <a:gd name="connsiteY36" fmla="*/ 619125 h 2481262"/>
              <a:gd name="connsiteX37" fmla="*/ 1809750 w 6610350"/>
              <a:gd name="connsiteY37" fmla="*/ 619125 h 2481262"/>
              <a:gd name="connsiteX38" fmla="*/ 1809750 w 6610350"/>
              <a:gd name="connsiteY38" fmla="*/ 647700 h 2481262"/>
              <a:gd name="connsiteX39" fmla="*/ 1847850 w 6610350"/>
              <a:gd name="connsiteY39" fmla="*/ 647700 h 2481262"/>
              <a:gd name="connsiteX40" fmla="*/ 1847850 w 6610350"/>
              <a:gd name="connsiteY40" fmla="*/ 714375 h 2481262"/>
              <a:gd name="connsiteX41" fmla="*/ 1905000 w 6610350"/>
              <a:gd name="connsiteY41" fmla="*/ 714375 h 2481262"/>
              <a:gd name="connsiteX42" fmla="*/ 1909812 w 6610350"/>
              <a:gd name="connsiteY42" fmla="*/ 752401 h 2481262"/>
              <a:gd name="connsiteX43" fmla="*/ 2000299 w 6610350"/>
              <a:gd name="connsiteY43" fmla="*/ 757114 h 2481262"/>
              <a:gd name="connsiteX44" fmla="*/ 2009775 w 6610350"/>
              <a:gd name="connsiteY44" fmla="*/ 804862 h 2481262"/>
              <a:gd name="connsiteX45" fmla="*/ 2038350 w 6610350"/>
              <a:gd name="connsiteY45" fmla="*/ 804862 h 2481262"/>
              <a:gd name="connsiteX46" fmla="*/ 2038350 w 6610350"/>
              <a:gd name="connsiteY46" fmla="*/ 823912 h 2481262"/>
              <a:gd name="connsiteX47" fmla="*/ 2071515 w 6610350"/>
              <a:gd name="connsiteY47" fmla="*/ 828650 h 2481262"/>
              <a:gd name="connsiteX48" fmla="*/ 2071688 w 6610350"/>
              <a:gd name="connsiteY48" fmla="*/ 852487 h 2481262"/>
              <a:gd name="connsiteX49" fmla="*/ 2100115 w 6610350"/>
              <a:gd name="connsiteY49" fmla="*/ 852487 h 2481262"/>
              <a:gd name="connsiteX50" fmla="*/ 2100263 w 6610350"/>
              <a:gd name="connsiteY50" fmla="*/ 885825 h 2481262"/>
              <a:gd name="connsiteX51" fmla="*/ 2190750 w 6610350"/>
              <a:gd name="connsiteY51" fmla="*/ 885825 h 2481262"/>
              <a:gd name="connsiteX52" fmla="*/ 2190775 w 6610350"/>
              <a:gd name="connsiteY52" fmla="*/ 923974 h 2481262"/>
              <a:gd name="connsiteX53" fmla="*/ 2247900 w 6610350"/>
              <a:gd name="connsiteY53" fmla="*/ 923925 h 2481262"/>
              <a:gd name="connsiteX54" fmla="*/ 2247900 w 6610350"/>
              <a:gd name="connsiteY54" fmla="*/ 966787 h 2481262"/>
              <a:gd name="connsiteX55" fmla="*/ 2347937 w 6610350"/>
              <a:gd name="connsiteY55" fmla="*/ 961976 h 2481262"/>
              <a:gd name="connsiteX56" fmla="*/ 2347913 w 6610350"/>
              <a:gd name="connsiteY56" fmla="*/ 985837 h 2481262"/>
              <a:gd name="connsiteX57" fmla="*/ 2400300 w 6610350"/>
              <a:gd name="connsiteY57" fmla="*/ 990600 h 2481262"/>
              <a:gd name="connsiteX58" fmla="*/ 2400300 w 6610350"/>
              <a:gd name="connsiteY58" fmla="*/ 990600 h 2481262"/>
              <a:gd name="connsiteX59" fmla="*/ 2400300 w 6610350"/>
              <a:gd name="connsiteY59" fmla="*/ 1019175 h 2481262"/>
              <a:gd name="connsiteX60" fmla="*/ 2467024 w 6610350"/>
              <a:gd name="connsiteY60" fmla="*/ 1019126 h 2481262"/>
              <a:gd name="connsiteX61" fmla="*/ 2476500 w 6610350"/>
              <a:gd name="connsiteY61" fmla="*/ 1047750 h 2481262"/>
              <a:gd name="connsiteX62" fmla="*/ 2500313 w 6610350"/>
              <a:gd name="connsiteY62" fmla="*/ 1047750 h 2481262"/>
              <a:gd name="connsiteX63" fmla="*/ 2505050 w 6610350"/>
              <a:gd name="connsiteY63" fmla="*/ 1085653 h 2481262"/>
              <a:gd name="connsiteX64" fmla="*/ 2566988 w 6610350"/>
              <a:gd name="connsiteY64" fmla="*/ 1081087 h 2481262"/>
              <a:gd name="connsiteX65" fmla="*/ 2562225 w 6610350"/>
              <a:gd name="connsiteY65" fmla="*/ 1123950 h 2481262"/>
              <a:gd name="connsiteX66" fmla="*/ 2609850 w 6610350"/>
              <a:gd name="connsiteY66" fmla="*/ 1123950 h 2481262"/>
              <a:gd name="connsiteX67" fmla="*/ 2609850 w 6610350"/>
              <a:gd name="connsiteY67" fmla="*/ 1162050 h 2481262"/>
              <a:gd name="connsiteX68" fmla="*/ 2609850 w 6610350"/>
              <a:gd name="connsiteY68" fmla="*/ 1162050 h 2481262"/>
              <a:gd name="connsiteX69" fmla="*/ 2638425 w 6610350"/>
              <a:gd name="connsiteY69" fmla="*/ 1185862 h 2481262"/>
              <a:gd name="connsiteX70" fmla="*/ 2662113 w 6610350"/>
              <a:gd name="connsiteY70" fmla="*/ 1185863 h 2481262"/>
              <a:gd name="connsiteX71" fmla="*/ 2662238 w 6610350"/>
              <a:gd name="connsiteY71" fmla="*/ 1228725 h 2481262"/>
              <a:gd name="connsiteX72" fmla="*/ 2800350 w 6610350"/>
              <a:gd name="connsiteY72" fmla="*/ 1228749 h 2481262"/>
              <a:gd name="connsiteX73" fmla="*/ 2805113 w 6610350"/>
              <a:gd name="connsiteY73" fmla="*/ 1266825 h 2481262"/>
              <a:gd name="connsiteX74" fmla="*/ 2881313 w 6610350"/>
              <a:gd name="connsiteY74" fmla="*/ 1266825 h 2481262"/>
              <a:gd name="connsiteX75" fmla="*/ 2876550 w 6610350"/>
              <a:gd name="connsiteY75" fmla="*/ 1290637 h 2481262"/>
              <a:gd name="connsiteX76" fmla="*/ 2909714 w 6610350"/>
              <a:gd name="connsiteY76" fmla="*/ 1290637 h 2481262"/>
              <a:gd name="connsiteX77" fmla="*/ 2909888 w 6610350"/>
              <a:gd name="connsiteY77" fmla="*/ 1338262 h 2481262"/>
              <a:gd name="connsiteX78" fmla="*/ 2938315 w 6610350"/>
              <a:gd name="connsiteY78" fmla="*/ 1338262 h 2481262"/>
              <a:gd name="connsiteX79" fmla="*/ 2947988 w 6610350"/>
              <a:gd name="connsiteY79" fmla="*/ 1385887 h 2481262"/>
              <a:gd name="connsiteX80" fmla="*/ 3028950 w 6610350"/>
              <a:gd name="connsiteY80" fmla="*/ 1385887 h 2481262"/>
              <a:gd name="connsiteX81" fmla="*/ 3028950 w 6610350"/>
              <a:gd name="connsiteY81" fmla="*/ 1419225 h 2481262"/>
              <a:gd name="connsiteX82" fmla="*/ 3095625 w 6610350"/>
              <a:gd name="connsiteY82" fmla="*/ 1419225 h 2481262"/>
              <a:gd name="connsiteX83" fmla="*/ 3095625 w 6610350"/>
              <a:gd name="connsiteY83" fmla="*/ 1462087 h 2481262"/>
              <a:gd name="connsiteX84" fmla="*/ 3162300 w 6610350"/>
              <a:gd name="connsiteY84" fmla="*/ 1462087 h 2481262"/>
              <a:gd name="connsiteX85" fmla="*/ 3162300 w 6610350"/>
              <a:gd name="connsiteY85" fmla="*/ 1485900 h 2481262"/>
              <a:gd name="connsiteX86" fmla="*/ 3257550 w 6610350"/>
              <a:gd name="connsiteY86" fmla="*/ 1485900 h 2481262"/>
              <a:gd name="connsiteX87" fmla="*/ 3252788 w 6610350"/>
              <a:gd name="connsiteY87" fmla="*/ 1538287 h 2481262"/>
              <a:gd name="connsiteX88" fmla="*/ 3314700 w 6610350"/>
              <a:gd name="connsiteY88" fmla="*/ 1543050 h 2481262"/>
              <a:gd name="connsiteX89" fmla="*/ 3319438 w 6610350"/>
              <a:gd name="connsiteY89" fmla="*/ 1585690 h 2481262"/>
              <a:gd name="connsiteX90" fmla="*/ 3405188 w 6610350"/>
              <a:gd name="connsiteY90" fmla="*/ 1581150 h 2481262"/>
              <a:gd name="connsiteX91" fmla="*/ 3405188 w 6610350"/>
              <a:gd name="connsiteY91" fmla="*/ 1614487 h 2481262"/>
              <a:gd name="connsiteX92" fmla="*/ 3586163 w 6610350"/>
              <a:gd name="connsiteY92" fmla="*/ 1614487 h 2481262"/>
              <a:gd name="connsiteX93" fmla="*/ 3586163 w 6610350"/>
              <a:gd name="connsiteY93" fmla="*/ 1638300 h 2481262"/>
              <a:gd name="connsiteX94" fmla="*/ 3643313 w 6610350"/>
              <a:gd name="connsiteY94" fmla="*/ 1633537 h 2481262"/>
              <a:gd name="connsiteX95" fmla="*/ 3648051 w 6610350"/>
              <a:gd name="connsiteY95" fmla="*/ 1680915 h 2481262"/>
              <a:gd name="connsiteX96" fmla="*/ 3724275 w 6610350"/>
              <a:gd name="connsiteY96" fmla="*/ 1676351 h 2481262"/>
              <a:gd name="connsiteX97" fmla="*/ 3729014 w 6610350"/>
              <a:gd name="connsiteY97" fmla="*/ 1714253 h 2481262"/>
              <a:gd name="connsiteX98" fmla="*/ 3814763 w 6610350"/>
              <a:gd name="connsiteY98" fmla="*/ 1704975 h 2481262"/>
              <a:gd name="connsiteX99" fmla="*/ 3814763 w 6610350"/>
              <a:gd name="connsiteY99" fmla="*/ 1757362 h 2481262"/>
              <a:gd name="connsiteX100" fmla="*/ 3890963 w 6610350"/>
              <a:gd name="connsiteY100" fmla="*/ 1762125 h 2481262"/>
              <a:gd name="connsiteX101" fmla="*/ 3881438 w 6610350"/>
              <a:gd name="connsiteY101" fmla="*/ 1800225 h 2481262"/>
              <a:gd name="connsiteX102" fmla="*/ 3952875 w 6610350"/>
              <a:gd name="connsiteY102" fmla="*/ 1804987 h 2481262"/>
              <a:gd name="connsiteX103" fmla="*/ 3957638 w 6610350"/>
              <a:gd name="connsiteY103" fmla="*/ 1862137 h 2481262"/>
              <a:gd name="connsiteX104" fmla="*/ 4029075 w 6610350"/>
              <a:gd name="connsiteY104" fmla="*/ 1862137 h 2481262"/>
              <a:gd name="connsiteX105" fmla="*/ 4029075 w 6610350"/>
              <a:gd name="connsiteY105" fmla="*/ 1924050 h 2481262"/>
              <a:gd name="connsiteX106" fmla="*/ 4100513 w 6610350"/>
              <a:gd name="connsiteY106" fmla="*/ 1924050 h 2481262"/>
              <a:gd name="connsiteX107" fmla="*/ 4143375 w 6610350"/>
              <a:gd name="connsiteY107" fmla="*/ 1924050 h 2481262"/>
              <a:gd name="connsiteX108" fmla="*/ 4138613 w 6610350"/>
              <a:gd name="connsiteY108" fmla="*/ 1966912 h 2481262"/>
              <a:gd name="connsiteX109" fmla="*/ 4214813 w 6610350"/>
              <a:gd name="connsiteY109" fmla="*/ 1971675 h 2481262"/>
              <a:gd name="connsiteX110" fmla="*/ 4214813 w 6610350"/>
              <a:gd name="connsiteY110" fmla="*/ 2014537 h 2481262"/>
              <a:gd name="connsiteX111" fmla="*/ 4319588 w 6610350"/>
              <a:gd name="connsiteY111" fmla="*/ 2014537 h 2481262"/>
              <a:gd name="connsiteX112" fmla="*/ 4319588 w 6610350"/>
              <a:gd name="connsiteY112" fmla="*/ 2014537 h 2481262"/>
              <a:gd name="connsiteX113" fmla="*/ 4362451 w 6610350"/>
              <a:gd name="connsiteY113" fmla="*/ 2038350 h 2481262"/>
              <a:gd name="connsiteX114" fmla="*/ 4410075 w 6610350"/>
              <a:gd name="connsiteY114" fmla="*/ 2095500 h 2481262"/>
              <a:gd name="connsiteX115" fmla="*/ 4605338 w 6610350"/>
              <a:gd name="connsiteY115" fmla="*/ 2105025 h 2481262"/>
              <a:gd name="connsiteX116" fmla="*/ 4605338 w 6610350"/>
              <a:gd name="connsiteY116" fmla="*/ 2105025 h 2481262"/>
              <a:gd name="connsiteX117" fmla="*/ 4605338 w 6610350"/>
              <a:gd name="connsiteY117" fmla="*/ 2147887 h 2481262"/>
              <a:gd name="connsiteX118" fmla="*/ 4791075 w 6610350"/>
              <a:gd name="connsiteY118" fmla="*/ 2147887 h 2481262"/>
              <a:gd name="connsiteX119" fmla="*/ 4791075 w 6610350"/>
              <a:gd name="connsiteY119" fmla="*/ 2176462 h 2481262"/>
              <a:gd name="connsiteX120" fmla="*/ 4953000 w 6610350"/>
              <a:gd name="connsiteY120" fmla="*/ 2176462 h 2481262"/>
              <a:gd name="connsiteX121" fmla="*/ 5072063 w 6610350"/>
              <a:gd name="connsiteY121" fmla="*/ 2176462 h 2481262"/>
              <a:gd name="connsiteX122" fmla="*/ 5072063 w 6610350"/>
              <a:gd name="connsiteY122" fmla="*/ 2233612 h 2481262"/>
              <a:gd name="connsiteX123" fmla="*/ 5400675 w 6610350"/>
              <a:gd name="connsiteY123" fmla="*/ 2233612 h 2481262"/>
              <a:gd name="connsiteX124" fmla="*/ 5400675 w 6610350"/>
              <a:gd name="connsiteY124" fmla="*/ 2233612 h 2481262"/>
              <a:gd name="connsiteX125" fmla="*/ 5500688 w 6610350"/>
              <a:gd name="connsiteY125" fmla="*/ 2233612 h 2481262"/>
              <a:gd name="connsiteX126" fmla="*/ 5500688 w 6610350"/>
              <a:gd name="connsiteY126" fmla="*/ 2305050 h 2481262"/>
              <a:gd name="connsiteX127" fmla="*/ 5586413 w 6610350"/>
              <a:gd name="connsiteY127" fmla="*/ 2305050 h 2481262"/>
              <a:gd name="connsiteX128" fmla="*/ 5586413 w 6610350"/>
              <a:gd name="connsiteY128" fmla="*/ 2328862 h 2481262"/>
              <a:gd name="connsiteX129" fmla="*/ 5629275 w 6610350"/>
              <a:gd name="connsiteY129" fmla="*/ 2328862 h 2481262"/>
              <a:gd name="connsiteX130" fmla="*/ 5629275 w 6610350"/>
              <a:gd name="connsiteY130" fmla="*/ 2390775 h 2481262"/>
              <a:gd name="connsiteX131" fmla="*/ 6134100 w 6610350"/>
              <a:gd name="connsiteY131" fmla="*/ 2390775 h 2481262"/>
              <a:gd name="connsiteX132" fmla="*/ 6134100 w 6610350"/>
              <a:gd name="connsiteY132" fmla="*/ 2481262 h 2481262"/>
              <a:gd name="connsiteX133" fmla="*/ 6610350 w 6610350"/>
              <a:gd name="connsiteY133" fmla="*/ 2481262 h 248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6610350" h="2481262">
                <a:moveTo>
                  <a:pt x="0" y="4762"/>
                </a:moveTo>
                <a:lnTo>
                  <a:pt x="90488" y="0"/>
                </a:lnTo>
                <a:lnTo>
                  <a:pt x="90488" y="33337"/>
                </a:lnTo>
                <a:lnTo>
                  <a:pt x="133350" y="33337"/>
                </a:lnTo>
                <a:lnTo>
                  <a:pt x="133350" y="66675"/>
                </a:lnTo>
                <a:lnTo>
                  <a:pt x="209550" y="66675"/>
                </a:lnTo>
                <a:lnTo>
                  <a:pt x="204788" y="95250"/>
                </a:lnTo>
                <a:lnTo>
                  <a:pt x="361950" y="104775"/>
                </a:lnTo>
                <a:lnTo>
                  <a:pt x="361950" y="123825"/>
                </a:lnTo>
                <a:lnTo>
                  <a:pt x="423863" y="119062"/>
                </a:lnTo>
                <a:cubicBezTo>
                  <a:pt x="423863" y="134937"/>
                  <a:pt x="423862" y="150812"/>
                  <a:pt x="423862" y="166687"/>
                </a:cubicBezTo>
                <a:lnTo>
                  <a:pt x="552450" y="171450"/>
                </a:lnTo>
                <a:lnTo>
                  <a:pt x="557213" y="200025"/>
                </a:lnTo>
                <a:lnTo>
                  <a:pt x="595313" y="204787"/>
                </a:lnTo>
                <a:lnTo>
                  <a:pt x="600075" y="238125"/>
                </a:lnTo>
                <a:lnTo>
                  <a:pt x="642938" y="238125"/>
                </a:lnTo>
                <a:lnTo>
                  <a:pt x="642938" y="276225"/>
                </a:lnTo>
                <a:lnTo>
                  <a:pt x="933450" y="280987"/>
                </a:lnTo>
                <a:lnTo>
                  <a:pt x="938213" y="300037"/>
                </a:lnTo>
                <a:lnTo>
                  <a:pt x="1023938" y="300013"/>
                </a:lnTo>
                <a:lnTo>
                  <a:pt x="1028700" y="357187"/>
                </a:lnTo>
                <a:lnTo>
                  <a:pt x="1147763" y="357187"/>
                </a:lnTo>
                <a:lnTo>
                  <a:pt x="1157288" y="390525"/>
                </a:lnTo>
                <a:lnTo>
                  <a:pt x="1228725" y="390525"/>
                </a:lnTo>
                <a:lnTo>
                  <a:pt x="1228725" y="414215"/>
                </a:lnTo>
                <a:lnTo>
                  <a:pt x="1323975" y="419100"/>
                </a:lnTo>
                <a:lnTo>
                  <a:pt x="1338263" y="471487"/>
                </a:lnTo>
                <a:lnTo>
                  <a:pt x="1400175" y="466725"/>
                </a:lnTo>
                <a:lnTo>
                  <a:pt x="1404938" y="490537"/>
                </a:lnTo>
                <a:lnTo>
                  <a:pt x="1466850" y="495300"/>
                </a:lnTo>
                <a:lnTo>
                  <a:pt x="1471613" y="509587"/>
                </a:lnTo>
                <a:lnTo>
                  <a:pt x="1528763" y="509587"/>
                </a:lnTo>
                <a:lnTo>
                  <a:pt x="1528763" y="557212"/>
                </a:lnTo>
                <a:lnTo>
                  <a:pt x="1714500" y="561974"/>
                </a:lnTo>
                <a:lnTo>
                  <a:pt x="1714500" y="590550"/>
                </a:lnTo>
                <a:lnTo>
                  <a:pt x="1752600" y="590550"/>
                </a:lnTo>
                <a:lnTo>
                  <a:pt x="1762125" y="619125"/>
                </a:lnTo>
                <a:lnTo>
                  <a:pt x="1809750" y="619125"/>
                </a:lnTo>
                <a:lnTo>
                  <a:pt x="1809750" y="647700"/>
                </a:lnTo>
                <a:lnTo>
                  <a:pt x="1847850" y="647700"/>
                </a:lnTo>
                <a:lnTo>
                  <a:pt x="1847850" y="714375"/>
                </a:lnTo>
                <a:lnTo>
                  <a:pt x="1905000" y="714375"/>
                </a:lnTo>
                <a:lnTo>
                  <a:pt x="1909812" y="752401"/>
                </a:lnTo>
                <a:lnTo>
                  <a:pt x="2000299" y="757114"/>
                </a:lnTo>
                <a:lnTo>
                  <a:pt x="2009775" y="804862"/>
                </a:lnTo>
                <a:lnTo>
                  <a:pt x="2038350" y="804862"/>
                </a:lnTo>
                <a:lnTo>
                  <a:pt x="2038350" y="823912"/>
                </a:lnTo>
                <a:lnTo>
                  <a:pt x="2071515" y="828650"/>
                </a:lnTo>
                <a:cubicBezTo>
                  <a:pt x="2071573" y="836596"/>
                  <a:pt x="2071630" y="844541"/>
                  <a:pt x="2071688" y="852487"/>
                </a:cubicBezTo>
                <a:lnTo>
                  <a:pt x="2100115" y="852487"/>
                </a:lnTo>
                <a:cubicBezTo>
                  <a:pt x="2100164" y="863600"/>
                  <a:pt x="2100214" y="874712"/>
                  <a:pt x="2100263" y="885825"/>
                </a:cubicBezTo>
                <a:lnTo>
                  <a:pt x="2190750" y="885825"/>
                </a:lnTo>
                <a:cubicBezTo>
                  <a:pt x="2190758" y="900121"/>
                  <a:pt x="2190767" y="909678"/>
                  <a:pt x="2190775" y="923974"/>
                </a:cubicBezTo>
                <a:lnTo>
                  <a:pt x="2247900" y="923925"/>
                </a:lnTo>
                <a:lnTo>
                  <a:pt x="2247900" y="966787"/>
                </a:lnTo>
                <a:lnTo>
                  <a:pt x="2347937" y="961976"/>
                </a:lnTo>
                <a:cubicBezTo>
                  <a:pt x="2347929" y="969930"/>
                  <a:pt x="2347921" y="977883"/>
                  <a:pt x="2347913" y="985837"/>
                </a:cubicBezTo>
                <a:lnTo>
                  <a:pt x="2400300" y="990600"/>
                </a:lnTo>
                <a:lnTo>
                  <a:pt x="2400300" y="990600"/>
                </a:lnTo>
                <a:lnTo>
                  <a:pt x="2400300" y="1019175"/>
                </a:lnTo>
                <a:lnTo>
                  <a:pt x="2467024" y="1019126"/>
                </a:lnTo>
                <a:lnTo>
                  <a:pt x="2476500" y="1047750"/>
                </a:lnTo>
                <a:lnTo>
                  <a:pt x="2500313" y="1047750"/>
                </a:lnTo>
                <a:lnTo>
                  <a:pt x="2505050" y="1085653"/>
                </a:lnTo>
                <a:lnTo>
                  <a:pt x="2566988" y="1081087"/>
                </a:lnTo>
                <a:lnTo>
                  <a:pt x="2562225" y="1123950"/>
                </a:lnTo>
                <a:lnTo>
                  <a:pt x="2609850" y="1123950"/>
                </a:lnTo>
                <a:lnTo>
                  <a:pt x="2609850" y="1162050"/>
                </a:lnTo>
                <a:lnTo>
                  <a:pt x="2609850" y="1162050"/>
                </a:lnTo>
                <a:lnTo>
                  <a:pt x="2638425" y="1185862"/>
                </a:lnTo>
                <a:lnTo>
                  <a:pt x="2662113" y="1185863"/>
                </a:lnTo>
                <a:cubicBezTo>
                  <a:pt x="2662155" y="1200150"/>
                  <a:pt x="2662196" y="1214438"/>
                  <a:pt x="2662238" y="1228725"/>
                </a:cubicBezTo>
                <a:lnTo>
                  <a:pt x="2800350" y="1228749"/>
                </a:lnTo>
                <a:lnTo>
                  <a:pt x="2805113" y="1266825"/>
                </a:lnTo>
                <a:lnTo>
                  <a:pt x="2881313" y="1266825"/>
                </a:lnTo>
                <a:lnTo>
                  <a:pt x="2876550" y="1290637"/>
                </a:lnTo>
                <a:lnTo>
                  <a:pt x="2909714" y="1290637"/>
                </a:lnTo>
                <a:lnTo>
                  <a:pt x="2909888" y="1338262"/>
                </a:lnTo>
                <a:lnTo>
                  <a:pt x="2938315" y="1338262"/>
                </a:lnTo>
                <a:lnTo>
                  <a:pt x="2947988" y="1385887"/>
                </a:lnTo>
                <a:lnTo>
                  <a:pt x="3028950" y="1385887"/>
                </a:lnTo>
                <a:lnTo>
                  <a:pt x="3028950" y="1419225"/>
                </a:lnTo>
                <a:lnTo>
                  <a:pt x="3095625" y="1419225"/>
                </a:lnTo>
                <a:lnTo>
                  <a:pt x="3095625" y="1462087"/>
                </a:lnTo>
                <a:lnTo>
                  <a:pt x="3162300" y="1462087"/>
                </a:lnTo>
                <a:lnTo>
                  <a:pt x="3162300" y="1485900"/>
                </a:lnTo>
                <a:lnTo>
                  <a:pt x="3257550" y="1485900"/>
                </a:lnTo>
                <a:lnTo>
                  <a:pt x="3252788" y="1538287"/>
                </a:lnTo>
                <a:lnTo>
                  <a:pt x="3314700" y="1543050"/>
                </a:lnTo>
                <a:lnTo>
                  <a:pt x="3319438" y="1585690"/>
                </a:lnTo>
                <a:lnTo>
                  <a:pt x="3405188" y="1581150"/>
                </a:lnTo>
                <a:lnTo>
                  <a:pt x="3405188" y="1614487"/>
                </a:lnTo>
                <a:lnTo>
                  <a:pt x="3586163" y="1614487"/>
                </a:lnTo>
                <a:lnTo>
                  <a:pt x="3586163" y="1638300"/>
                </a:lnTo>
                <a:lnTo>
                  <a:pt x="3643313" y="1633537"/>
                </a:lnTo>
                <a:lnTo>
                  <a:pt x="3648051" y="1680915"/>
                </a:lnTo>
                <a:lnTo>
                  <a:pt x="3724275" y="1676351"/>
                </a:lnTo>
                <a:lnTo>
                  <a:pt x="3729014" y="1714253"/>
                </a:lnTo>
                <a:lnTo>
                  <a:pt x="3814763" y="1704975"/>
                </a:lnTo>
                <a:lnTo>
                  <a:pt x="3814763" y="1757362"/>
                </a:lnTo>
                <a:lnTo>
                  <a:pt x="3890963" y="1762125"/>
                </a:lnTo>
                <a:lnTo>
                  <a:pt x="3881438" y="1800225"/>
                </a:lnTo>
                <a:lnTo>
                  <a:pt x="3952875" y="1804987"/>
                </a:lnTo>
                <a:lnTo>
                  <a:pt x="3957638" y="1862137"/>
                </a:lnTo>
                <a:lnTo>
                  <a:pt x="4029075" y="1862137"/>
                </a:lnTo>
                <a:lnTo>
                  <a:pt x="4029075" y="1924050"/>
                </a:lnTo>
                <a:lnTo>
                  <a:pt x="4100513" y="1924050"/>
                </a:lnTo>
                <a:lnTo>
                  <a:pt x="4143375" y="1924050"/>
                </a:lnTo>
                <a:lnTo>
                  <a:pt x="4138613" y="1966912"/>
                </a:lnTo>
                <a:lnTo>
                  <a:pt x="4214813" y="1971675"/>
                </a:lnTo>
                <a:lnTo>
                  <a:pt x="4214813" y="2014537"/>
                </a:lnTo>
                <a:lnTo>
                  <a:pt x="4319588" y="2014537"/>
                </a:lnTo>
                <a:lnTo>
                  <a:pt x="4319588" y="2014537"/>
                </a:lnTo>
                <a:lnTo>
                  <a:pt x="4362451" y="2038350"/>
                </a:lnTo>
                <a:lnTo>
                  <a:pt x="4410075" y="2095500"/>
                </a:lnTo>
                <a:lnTo>
                  <a:pt x="4605338" y="2105025"/>
                </a:lnTo>
                <a:lnTo>
                  <a:pt x="4605338" y="2105025"/>
                </a:lnTo>
                <a:lnTo>
                  <a:pt x="4605338" y="2147887"/>
                </a:lnTo>
                <a:lnTo>
                  <a:pt x="4791075" y="2147887"/>
                </a:lnTo>
                <a:lnTo>
                  <a:pt x="4791075" y="2176462"/>
                </a:lnTo>
                <a:lnTo>
                  <a:pt x="4953000" y="2176462"/>
                </a:lnTo>
                <a:lnTo>
                  <a:pt x="5072063" y="2176462"/>
                </a:lnTo>
                <a:lnTo>
                  <a:pt x="5072063" y="2233612"/>
                </a:lnTo>
                <a:lnTo>
                  <a:pt x="5400675" y="2233612"/>
                </a:lnTo>
                <a:lnTo>
                  <a:pt x="5400675" y="2233612"/>
                </a:lnTo>
                <a:lnTo>
                  <a:pt x="5500688" y="2233612"/>
                </a:lnTo>
                <a:lnTo>
                  <a:pt x="5500688" y="2305050"/>
                </a:lnTo>
                <a:lnTo>
                  <a:pt x="5586413" y="2305050"/>
                </a:lnTo>
                <a:lnTo>
                  <a:pt x="5586413" y="2328862"/>
                </a:lnTo>
                <a:lnTo>
                  <a:pt x="5629275" y="2328862"/>
                </a:lnTo>
                <a:lnTo>
                  <a:pt x="5629275" y="2390775"/>
                </a:lnTo>
                <a:lnTo>
                  <a:pt x="6134100" y="2390775"/>
                </a:lnTo>
                <a:lnTo>
                  <a:pt x="6134100" y="2481262"/>
                </a:lnTo>
                <a:lnTo>
                  <a:pt x="6610350" y="2481262"/>
                </a:lnTo>
              </a:path>
            </a:pathLst>
          </a:custGeom>
          <a:noFill/>
          <a:ln w="19050">
            <a:solidFill>
              <a:srgbClr val="00508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Calibri" panose="020F0502020204030204" pitchFamily="34" charset="0"/>
            </a:endParaRPr>
          </a:p>
        </p:txBody>
      </p:sp>
      <p:grpSp>
        <p:nvGrpSpPr>
          <p:cNvPr id="692" name="Groupe 691">
            <a:extLst>
              <a:ext uri="{FF2B5EF4-FFF2-40B4-BE49-F238E27FC236}">
                <a16:creationId xmlns:a16="http://schemas.microsoft.com/office/drawing/2014/main" xmlns="" id="{FFB03828-8A08-CFFA-B579-550FBED56F2D}"/>
              </a:ext>
            </a:extLst>
          </p:cNvPr>
          <p:cNvGrpSpPr/>
          <p:nvPr/>
        </p:nvGrpSpPr>
        <p:grpSpPr>
          <a:xfrm>
            <a:off x="7140792" y="1566560"/>
            <a:ext cx="3982766" cy="2198803"/>
            <a:chOff x="7218429" y="1592439"/>
            <a:chExt cx="3982766" cy="2198803"/>
          </a:xfrm>
        </p:grpSpPr>
        <p:grpSp>
          <p:nvGrpSpPr>
            <p:cNvPr id="691" name="Groupe 690">
              <a:extLst>
                <a:ext uri="{FF2B5EF4-FFF2-40B4-BE49-F238E27FC236}">
                  <a16:creationId xmlns:a16="http://schemas.microsoft.com/office/drawing/2014/main" xmlns="" id="{69AAC341-424B-A50F-C510-BBD45D016ADF}"/>
                </a:ext>
              </a:extLst>
            </p:cNvPr>
            <p:cNvGrpSpPr/>
            <p:nvPr/>
          </p:nvGrpSpPr>
          <p:grpSpPr>
            <a:xfrm>
              <a:off x="7257706" y="1592439"/>
              <a:ext cx="3271567" cy="2198803"/>
              <a:chOff x="7257706" y="1592439"/>
              <a:chExt cx="3271567" cy="2198803"/>
            </a:xfrm>
          </p:grpSpPr>
          <p:sp>
            <p:nvSpPr>
              <p:cNvPr id="609" name="TextBox 491">
                <a:extLst>
                  <a:ext uri="{FF2B5EF4-FFF2-40B4-BE49-F238E27FC236}">
                    <a16:creationId xmlns:a16="http://schemas.microsoft.com/office/drawing/2014/main" xmlns="" id="{D736B831-9833-FA2C-A985-4692AF1A412A}"/>
                  </a:ext>
                </a:extLst>
              </p:cNvPr>
              <p:cNvSpPr txBox="1"/>
              <p:nvPr/>
            </p:nvSpPr>
            <p:spPr bwMode="auto">
              <a:xfrm>
                <a:off x="7257706" y="1592439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0" name="TextBox 851">
                <a:extLst>
                  <a:ext uri="{FF2B5EF4-FFF2-40B4-BE49-F238E27FC236}">
                    <a16:creationId xmlns:a16="http://schemas.microsoft.com/office/drawing/2014/main" xmlns="" id="{82E3B96B-648D-7636-4D01-AB5D5894D39B}"/>
                  </a:ext>
                </a:extLst>
              </p:cNvPr>
              <p:cNvSpPr txBox="1"/>
              <p:nvPr/>
            </p:nvSpPr>
            <p:spPr bwMode="auto">
              <a:xfrm>
                <a:off x="8025630" y="2453216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1" name="TextBox 852">
                <a:extLst>
                  <a:ext uri="{FF2B5EF4-FFF2-40B4-BE49-F238E27FC236}">
                    <a16:creationId xmlns:a16="http://schemas.microsoft.com/office/drawing/2014/main" xmlns="" id="{50BF7E00-DC61-B6C3-7E56-06A7E36E1AD8}"/>
                  </a:ext>
                </a:extLst>
              </p:cNvPr>
              <p:cNvSpPr txBox="1"/>
              <p:nvPr/>
            </p:nvSpPr>
            <p:spPr bwMode="auto">
              <a:xfrm>
                <a:off x="8197402" y="2601179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2" name="TextBox 853">
                <a:extLst>
                  <a:ext uri="{FF2B5EF4-FFF2-40B4-BE49-F238E27FC236}">
                    <a16:creationId xmlns:a16="http://schemas.microsoft.com/office/drawing/2014/main" xmlns="" id="{D1D32E64-9916-BCF3-ADDC-DD312C606B32}"/>
                  </a:ext>
                </a:extLst>
              </p:cNvPr>
              <p:cNvSpPr txBox="1"/>
              <p:nvPr/>
            </p:nvSpPr>
            <p:spPr bwMode="auto">
              <a:xfrm>
                <a:off x="9118344" y="3270270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3" name="TextBox 854">
                <a:extLst>
                  <a:ext uri="{FF2B5EF4-FFF2-40B4-BE49-F238E27FC236}">
                    <a16:creationId xmlns:a16="http://schemas.microsoft.com/office/drawing/2014/main" xmlns="" id="{55FEF7F1-72CC-7185-CEF2-1A13540F81DA}"/>
                  </a:ext>
                </a:extLst>
              </p:cNvPr>
              <p:cNvSpPr txBox="1"/>
              <p:nvPr/>
            </p:nvSpPr>
            <p:spPr bwMode="auto">
              <a:xfrm>
                <a:off x="8814719" y="3177669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4" name="TextBox 855">
                <a:extLst>
                  <a:ext uri="{FF2B5EF4-FFF2-40B4-BE49-F238E27FC236}">
                    <a16:creationId xmlns:a16="http://schemas.microsoft.com/office/drawing/2014/main" xmlns="" id="{E166C4C7-E9B7-07E2-67D6-F487308BDF94}"/>
                  </a:ext>
                </a:extLst>
              </p:cNvPr>
              <p:cNvSpPr txBox="1"/>
              <p:nvPr/>
            </p:nvSpPr>
            <p:spPr bwMode="auto">
              <a:xfrm>
                <a:off x="9435966" y="3337120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5" name="TextBox 856">
                <a:extLst>
                  <a:ext uri="{FF2B5EF4-FFF2-40B4-BE49-F238E27FC236}">
                    <a16:creationId xmlns:a16="http://schemas.microsoft.com/office/drawing/2014/main" xmlns="" id="{322CBE77-2234-E95B-1E66-65E877A90848}"/>
                  </a:ext>
                </a:extLst>
              </p:cNvPr>
              <p:cNvSpPr txBox="1"/>
              <p:nvPr/>
            </p:nvSpPr>
            <p:spPr bwMode="auto">
              <a:xfrm>
                <a:off x="9424386" y="3337120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6" name="TextBox 857">
                <a:extLst>
                  <a:ext uri="{FF2B5EF4-FFF2-40B4-BE49-F238E27FC236}">
                    <a16:creationId xmlns:a16="http://schemas.microsoft.com/office/drawing/2014/main" xmlns="" id="{F3C3342B-BA6B-F2D8-A4BF-1749EAF0DFAC}"/>
                  </a:ext>
                </a:extLst>
              </p:cNvPr>
              <p:cNvSpPr txBox="1"/>
              <p:nvPr/>
            </p:nvSpPr>
            <p:spPr bwMode="auto">
              <a:xfrm>
                <a:off x="9398563" y="3329511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7" name="TextBox 858">
                <a:extLst>
                  <a:ext uri="{FF2B5EF4-FFF2-40B4-BE49-F238E27FC236}">
                    <a16:creationId xmlns:a16="http://schemas.microsoft.com/office/drawing/2014/main" xmlns="" id="{DB177890-CAB5-0E7E-829C-07FEA4AD457F}"/>
                  </a:ext>
                </a:extLst>
              </p:cNvPr>
              <p:cNvSpPr txBox="1"/>
              <p:nvPr/>
            </p:nvSpPr>
            <p:spPr bwMode="auto">
              <a:xfrm>
                <a:off x="9472592" y="3350691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8" name="TextBox 859">
                <a:extLst>
                  <a:ext uri="{FF2B5EF4-FFF2-40B4-BE49-F238E27FC236}">
                    <a16:creationId xmlns:a16="http://schemas.microsoft.com/office/drawing/2014/main" xmlns="" id="{C88F56E8-C019-9965-EE91-85065C50D4AE}"/>
                  </a:ext>
                </a:extLst>
              </p:cNvPr>
              <p:cNvSpPr txBox="1"/>
              <p:nvPr/>
            </p:nvSpPr>
            <p:spPr bwMode="auto">
              <a:xfrm>
                <a:off x="9577451" y="3370504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69" name="TextBox 860">
                <a:extLst>
                  <a:ext uri="{FF2B5EF4-FFF2-40B4-BE49-F238E27FC236}">
                    <a16:creationId xmlns:a16="http://schemas.microsoft.com/office/drawing/2014/main" xmlns="" id="{E4DCB6D1-1718-CB72-9DDF-6B40DA78E719}"/>
                  </a:ext>
                </a:extLst>
              </p:cNvPr>
              <p:cNvSpPr txBox="1"/>
              <p:nvPr/>
            </p:nvSpPr>
            <p:spPr bwMode="auto">
              <a:xfrm>
                <a:off x="9648365" y="3375130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0" name="TextBox 861">
                <a:extLst>
                  <a:ext uri="{FF2B5EF4-FFF2-40B4-BE49-F238E27FC236}">
                    <a16:creationId xmlns:a16="http://schemas.microsoft.com/office/drawing/2014/main" xmlns="" id="{C96C29AF-A3DE-0E06-32D5-8BA01003B5CB}"/>
                  </a:ext>
                </a:extLst>
              </p:cNvPr>
              <p:cNvSpPr txBox="1"/>
              <p:nvPr/>
            </p:nvSpPr>
            <p:spPr bwMode="auto">
              <a:xfrm>
                <a:off x="9625444" y="3369076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1" name="TextBox 862">
                <a:extLst>
                  <a:ext uri="{FF2B5EF4-FFF2-40B4-BE49-F238E27FC236}">
                    <a16:creationId xmlns:a16="http://schemas.microsoft.com/office/drawing/2014/main" xmlns="" id="{075B28D8-AA6E-FB7E-6C88-5C0D17FFCD23}"/>
                  </a:ext>
                </a:extLst>
              </p:cNvPr>
              <p:cNvSpPr txBox="1"/>
              <p:nvPr/>
            </p:nvSpPr>
            <p:spPr bwMode="auto">
              <a:xfrm>
                <a:off x="9608684" y="3371190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2" name="TextBox 863">
                <a:extLst>
                  <a:ext uri="{FF2B5EF4-FFF2-40B4-BE49-F238E27FC236}">
                    <a16:creationId xmlns:a16="http://schemas.microsoft.com/office/drawing/2014/main" xmlns="" id="{DBD32DF1-5B26-A5D1-4656-075F500B302E}"/>
                  </a:ext>
                </a:extLst>
              </p:cNvPr>
              <p:cNvSpPr txBox="1"/>
              <p:nvPr/>
            </p:nvSpPr>
            <p:spPr bwMode="auto">
              <a:xfrm>
                <a:off x="9713138" y="3419117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3" name="TextBox 864">
                <a:extLst>
                  <a:ext uri="{FF2B5EF4-FFF2-40B4-BE49-F238E27FC236}">
                    <a16:creationId xmlns:a16="http://schemas.microsoft.com/office/drawing/2014/main" xmlns="" id="{23A1C50A-F4C6-075C-662D-CD3B2B6DEFF8}"/>
                  </a:ext>
                </a:extLst>
              </p:cNvPr>
              <p:cNvSpPr txBox="1"/>
              <p:nvPr/>
            </p:nvSpPr>
            <p:spPr bwMode="auto">
              <a:xfrm>
                <a:off x="9761011" y="3421142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4" name="TextBox 865">
                <a:extLst>
                  <a:ext uri="{FF2B5EF4-FFF2-40B4-BE49-F238E27FC236}">
                    <a16:creationId xmlns:a16="http://schemas.microsoft.com/office/drawing/2014/main" xmlns="" id="{7E2F6A3D-6454-A019-0B2C-B537BA91E6CC}"/>
                  </a:ext>
                </a:extLst>
              </p:cNvPr>
              <p:cNvSpPr txBox="1"/>
              <p:nvPr/>
            </p:nvSpPr>
            <p:spPr bwMode="auto">
              <a:xfrm>
                <a:off x="9778639" y="3448927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5" name="TextBox 866">
                <a:extLst>
                  <a:ext uri="{FF2B5EF4-FFF2-40B4-BE49-F238E27FC236}">
                    <a16:creationId xmlns:a16="http://schemas.microsoft.com/office/drawing/2014/main" xmlns="" id="{8C88A076-6352-5296-E071-667510BC5F12}"/>
                  </a:ext>
                </a:extLst>
              </p:cNvPr>
              <p:cNvSpPr txBox="1"/>
              <p:nvPr/>
            </p:nvSpPr>
            <p:spPr bwMode="auto">
              <a:xfrm>
                <a:off x="9814958" y="3448927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6" name="TextBox 867">
                <a:extLst>
                  <a:ext uri="{FF2B5EF4-FFF2-40B4-BE49-F238E27FC236}">
                    <a16:creationId xmlns:a16="http://schemas.microsoft.com/office/drawing/2014/main" xmlns="" id="{08665F46-BF59-B60F-7355-D59D562CEB69}"/>
                  </a:ext>
                </a:extLst>
              </p:cNvPr>
              <p:cNvSpPr txBox="1"/>
              <p:nvPr/>
            </p:nvSpPr>
            <p:spPr bwMode="auto">
              <a:xfrm>
                <a:off x="10020446" y="3479921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7" name="TextBox 868">
                <a:extLst>
                  <a:ext uri="{FF2B5EF4-FFF2-40B4-BE49-F238E27FC236}">
                    <a16:creationId xmlns:a16="http://schemas.microsoft.com/office/drawing/2014/main" xmlns="" id="{7AD77C18-CC3A-08F4-6F03-A6222E3DD379}"/>
                  </a:ext>
                </a:extLst>
              </p:cNvPr>
              <p:cNvSpPr txBox="1"/>
              <p:nvPr/>
            </p:nvSpPr>
            <p:spPr bwMode="auto">
              <a:xfrm>
                <a:off x="10225524" y="3514243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8" name="TextBox 869">
                <a:extLst>
                  <a:ext uri="{FF2B5EF4-FFF2-40B4-BE49-F238E27FC236}">
                    <a16:creationId xmlns:a16="http://schemas.microsoft.com/office/drawing/2014/main" xmlns="" id="{6AFDB30C-5D31-477E-462D-FECF41678C83}"/>
                  </a:ext>
                </a:extLst>
              </p:cNvPr>
              <p:cNvSpPr txBox="1"/>
              <p:nvPr/>
            </p:nvSpPr>
            <p:spPr bwMode="auto">
              <a:xfrm>
                <a:off x="10104110" y="3479315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79" name="TextBox 870">
                <a:extLst>
                  <a:ext uri="{FF2B5EF4-FFF2-40B4-BE49-F238E27FC236}">
                    <a16:creationId xmlns:a16="http://schemas.microsoft.com/office/drawing/2014/main" xmlns="" id="{EC227B8C-02E9-D7D1-AC67-BFA03DF2DE15}"/>
                  </a:ext>
                </a:extLst>
              </p:cNvPr>
              <p:cNvSpPr txBox="1"/>
              <p:nvPr/>
            </p:nvSpPr>
            <p:spPr bwMode="auto">
              <a:xfrm>
                <a:off x="10159333" y="3479921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80" name="TextBox 871">
                <a:extLst>
                  <a:ext uri="{FF2B5EF4-FFF2-40B4-BE49-F238E27FC236}">
                    <a16:creationId xmlns:a16="http://schemas.microsoft.com/office/drawing/2014/main" xmlns="" id="{CD66C1D5-9AD0-2E3C-6406-F39A01E99CF9}"/>
                  </a:ext>
                </a:extLst>
              </p:cNvPr>
              <p:cNvSpPr txBox="1"/>
              <p:nvPr/>
            </p:nvSpPr>
            <p:spPr bwMode="auto">
              <a:xfrm>
                <a:off x="10295752" y="3513914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  <p:sp>
            <p:nvSpPr>
              <p:cNvPr id="681" name="TextBox 872">
                <a:extLst>
                  <a:ext uri="{FF2B5EF4-FFF2-40B4-BE49-F238E27FC236}">
                    <a16:creationId xmlns:a16="http://schemas.microsoft.com/office/drawing/2014/main" xmlns="" id="{37CA8759-4FB2-5BC7-A70A-836D8DE1CE5C}"/>
                  </a:ext>
                </a:extLst>
              </p:cNvPr>
              <p:cNvSpPr txBox="1"/>
              <p:nvPr/>
            </p:nvSpPr>
            <p:spPr bwMode="auto">
              <a:xfrm>
                <a:off x="10329484" y="3512020"/>
                <a:ext cx="19978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cs typeface="Calibri" panose="020F0502020204030204" pitchFamily="34" charset="0"/>
                  </a:rPr>
                  <a:t>+</a:t>
                </a:r>
              </a:p>
            </p:txBody>
          </p:sp>
        </p:grpSp>
        <p:grpSp>
          <p:nvGrpSpPr>
            <p:cNvPr id="686" name="Group 877">
              <a:extLst>
                <a:ext uri="{FF2B5EF4-FFF2-40B4-BE49-F238E27FC236}">
                  <a16:creationId xmlns:a16="http://schemas.microsoft.com/office/drawing/2014/main" xmlns="" id="{10A460AB-3291-E20F-F430-F7C98A9F73AA}"/>
                </a:ext>
              </a:extLst>
            </p:cNvPr>
            <p:cNvGrpSpPr/>
            <p:nvPr/>
          </p:nvGrpSpPr>
          <p:grpSpPr>
            <a:xfrm>
              <a:off x="7218429" y="1648612"/>
              <a:ext cx="3982766" cy="2103151"/>
              <a:chOff x="2671763" y="1990725"/>
              <a:chExt cx="6710362" cy="2957513"/>
            </a:xfrm>
          </p:grpSpPr>
          <p:sp>
            <p:nvSpPr>
              <p:cNvPr id="687" name="Freeform: Shape 343">
                <a:extLst>
                  <a:ext uri="{FF2B5EF4-FFF2-40B4-BE49-F238E27FC236}">
                    <a16:creationId xmlns:a16="http://schemas.microsoft.com/office/drawing/2014/main" xmlns="" id="{49759584-0E63-BEEF-1168-115E885E126B}"/>
                  </a:ext>
                </a:extLst>
              </p:cNvPr>
              <p:cNvSpPr/>
              <p:nvPr/>
            </p:nvSpPr>
            <p:spPr bwMode="auto">
              <a:xfrm>
                <a:off x="4138613" y="3300413"/>
                <a:ext cx="5243512" cy="1647825"/>
              </a:xfrm>
              <a:custGeom>
                <a:avLst/>
                <a:gdLst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8662 w 5243512"/>
                  <a:gd name="connsiteY54" fmla="*/ 533400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81025 w 5243512"/>
                  <a:gd name="connsiteY58" fmla="*/ 457200 h 1647825"/>
                  <a:gd name="connsiteX59" fmla="*/ 533400 w 5243512"/>
                  <a:gd name="connsiteY59" fmla="*/ 428625 h 1647825"/>
                  <a:gd name="connsiteX60" fmla="*/ 561975 w 5243512"/>
                  <a:gd name="connsiteY60" fmla="*/ 385762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423862 w 5243512"/>
                  <a:gd name="connsiteY66" fmla="*/ 295275 h 1647825"/>
                  <a:gd name="connsiteX67" fmla="*/ 390525 w 5243512"/>
                  <a:gd name="connsiteY67" fmla="*/ 266700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80987 w 5243512"/>
                  <a:gd name="connsiteY71" fmla="*/ 209550 h 1647825"/>
                  <a:gd name="connsiteX72" fmla="*/ 238125 w 5243512"/>
                  <a:gd name="connsiteY72" fmla="*/ 166687 h 1647825"/>
                  <a:gd name="connsiteX73" fmla="*/ 238125 w 5243512"/>
                  <a:gd name="connsiteY73" fmla="*/ 166687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8662 w 5243512"/>
                  <a:gd name="connsiteY54" fmla="*/ 533400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81025 w 5243512"/>
                  <a:gd name="connsiteY58" fmla="*/ 457200 h 1647825"/>
                  <a:gd name="connsiteX59" fmla="*/ 533400 w 5243512"/>
                  <a:gd name="connsiteY59" fmla="*/ 428625 h 1647825"/>
                  <a:gd name="connsiteX60" fmla="*/ 561975 w 5243512"/>
                  <a:gd name="connsiteY60" fmla="*/ 385762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423862 w 5243512"/>
                  <a:gd name="connsiteY66" fmla="*/ 295275 h 1647825"/>
                  <a:gd name="connsiteX67" fmla="*/ 390525 w 5243512"/>
                  <a:gd name="connsiteY67" fmla="*/ 266700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80987 w 5243512"/>
                  <a:gd name="connsiteY71" fmla="*/ 2095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8662 w 5243512"/>
                  <a:gd name="connsiteY54" fmla="*/ 533400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81025 w 5243512"/>
                  <a:gd name="connsiteY58" fmla="*/ 457200 h 1647825"/>
                  <a:gd name="connsiteX59" fmla="*/ 533400 w 5243512"/>
                  <a:gd name="connsiteY59" fmla="*/ 428625 h 1647825"/>
                  <a:gd name="connsiteX60" fmla="*/ 561975 w 5243512"/>
                  <a:gd name="connsiteY60" fmla="*/ 385762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423862 w 5243512"/>
                  <a:gd name="connsiteY66" fmla="*/ 295275 h 1647825"/>
                  <a:gd name="connsiteX67" fmla="*/ 390525 w 5243512"/>
                  <a:gd name="connsiteY67" fmla="*/ 266700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8662 w 5243512"/>
                  <a:gd name="connsiteY54" fmla="*/ 533400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81025 w 5243512"/>
                  <a:gd name="connsiteY58" fmla="*/ 457200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423862 w 5243512"/>
                  <a:gd name="connsiteY66" fmla="*/ 295275 h 1647825"/>
                  <a:gd name="connsiteX67" fmla="*/ 390525 w 5243512"/>
                  <a:gd name="connsiteY67" fmla="*/ 266700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8662 w 5243512"/>
                  <a:gd name="connsiteY54" fmla="*/ 533400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81025 w 5243512"/>
                  <a:gd name="connsiteY58" fmla="*/ 457200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423862 w 5243512"/>
                  <a:gd name="connsiteY66" fmla="*/ 295275 h 1647825"/>
                  <a:gd name="connsiteX67" fmla="*/ 381000 w 5243512"/>
                  <a:gd name="connsiteY67" fmla="*/ 280987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8662 w 5243512"/>
                  <a:gd name="connsiteY54" fmla="*/ 533400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81025 w 5243512"/>
                  <a:gd name="connsiteY58" fmla="*/ 457200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71474 w 5243512"/>
                  <a:gd name="connsiteY66" fmla="*/ 300038 h 1647825"/>
                  <a:gd name="connsiteX67" fmla="*/ 381000 w 5243512"/>
                  <a:gd name="connsiteY67" fmla="*/ 280987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8662 w 5243512"/>
                  <a:gd name="connsiteY54" fmla="*/ 533400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81025 w 5243512"/>
                  <a:gd name="connsiteY58" fmla="*/ 457200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71474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8662 w 5243512"/>
                  <a:gd name="connsiteY54" fmla="*/ 533400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81025 w 5243512"/>
                  <a:gd name="connsiteY58" fmla="*/ 457200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81025 w 5243512"/>
                  <a:gd name="connsiteY58" fmla="*/ 457200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590550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604838 w 5243512"/>
                  <a:gd name="connsiteY58" fmla="*/ 442912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81025 w 5243512"/>
                  <a:gd name="connsiteY57" fmla="*/ 457200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38275 w 5243512"/>
                  <a:gd name="connsiteY32" fmla="*/ 1033462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3975 w 5243512"/>
                  <a:gd name="connsiteY33" fmla="*/ 1038225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52550 w 5243512"/>
                  <a:gd name="connsiteY33" fmla="*/ 1033463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0350 w 5243512"/>
                  <a:gd name="connsiteY13" fmla="*/ 1328737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57187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23925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33462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14425 w 5243512"/>
                  <a:gd name="connsiteY40" fmla="*/ 82391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200150 w 5243512"/>
                  <a:gd name="connsiteY38" fmla="*/ 890587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179435 w 5243512"/>
                  <a:gd name="connsiteY38" fmla="*/ 884669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2975 h 1647825"/>
                  <a:gd name="connsiteX37" fmla="*/ 1190625 w 5243512"/>
                  <a:gd name="connsiteY37" fmla="*/ 947737 h 1647825"/>
                  <a:gd name="connsiteX38" fmla="*/ 1188312 w 5243512"/>
                  <a:gd name="connsiteY38" fmla="*/ 884669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8894 h 1647825"/>
                  <a:gd name="connsiteX37" fmla="*/ 1190625 w 5243512"/>
                  <a:gd name="connsiteY37" fmla="*/ 947737 h 1647825"/>
                  <a:gd name="connsiteX38" fmla="*/ 1188312 w 5243512"/>
                  <a:gd name="connsiteY38" fmla="*/ 884669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33500 w 5243512"/>
                  <a:gd name="connsiteY34" fmla="*/ 990600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8894 h 1647825"/>
                  <a:gd name="connsiteX37" fmla="*/ 1190625 w 5243512"/>
                  <a:gd name="connsiteY37" fmla="*/ 947737 h 1647825"/>
                  <a:gd name="connsiteX38" fmla="*/ 1188312 w 5243512"/>
                  <a:gd name="connsiteY38" fmla="*/ 884669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5112 w 5243512"/>
                  <a:gd name="connsiteY14" fmla="*/ 1300162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21663 w 5243512"/>
                  <a:gd name="connsiteY34" fmla="*/ 999478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8894 h 1647825"/>
                  <a:gd name="connsiteX37" fmla="*/ 1190625 w 5243512"/>
                  <a:gd name="connsiteY37" fmla="*/ 947737 h 1647825"/>
                  <a:gd name="connsiteX38" fmla="*/ 1188312 w 5243512"/>
                  <a:gd name="connsiteY38" fmla="*/ 884669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4662 w 5243512"/>
                  <a:gd name="connsiteY10" fmla="*/ 1376362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2153 w 5243512"/>
                  <a:gd name="connsiteY14" fmla="*/ 1309040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21663 w 5243512"/>
                  <a:gd name="connsiteY34" fmla="*/ 999478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8894 h 1647825"/>
                  <a:gd name="connsiteX37" fmla="*/ 1190625 w 5243512"/>
                  <a:gd name="connsiteY37" fmla="*/ 947737 h 1647825"/>
                  <a:gd name="connsiteX38" fmla="*/ 1188312 w 5243512"/>
                  <a:gd name="connsiteY38" fmla="*/ 884669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1703 w 5243512"/>
                  <a:gd name="connsiteY10" fmla="*/ 1385239 h 1647825"/>
                  <a:gd name="connsiteX11" fmla="*/ 2857500 w 5243512"/>
                  <a:gd name="connsiteY11" fmla="*/ 1381125 h 1647825"/>
                  <a:gd name="connsiteX12" fmla="*/ 2862262 w 5243512"/>
                  <a:gd name="connsiteY12" fmla="*/ 1333500 h 1647825"/>
                  <a:gd name="connsiteX13" fmla="*/ 2805112 w 5243512"/>
                  <a:gd name="connsiteY13" fmla="*/ 1338262 h 1647825"/>
                  <a:gd name="connsiteX14" fmla="*/ 2802153 w 5243512"/>
                  <a:gd name="connsiteY14" fmla="*/ 1309040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21663 w 5243512"/>
                  <a:gd name="connsiteY34" fmla="*/ 999478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8894 h 1647825"/>
                  <a:gd name="connsiteX37" fmla="*/ 1190625 w 5243512"/>
                  <a:gd name="connsiteY37" fmla="*/ 947737 h 1647825"/>
                  <a:gd name="connsiteX38" fmla="*/ 1188312 w 5243512"/>
                  <a:gd name="connsiteY38" fmla="*/ 884669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1703 w 5243512"/>
                  <a:gd name="connsiteY10" fmla="*/ 1385239 h 1647825"/>
                  <a:gd name="connsiteX11" fmla="*/ 2857500 w 5243512"/>
                  <a:gd name="connsiteY11" fmla="*/ 1381125 h 1647825"/>
                  <a:gd name="connsiteX12" fmla="*/ 2853384 w 5243512"/>
                  <a:gd name="connsiteY12" fmla="*/ 1336460 h 1647825"/>
                  <a:gd name="connsiteX13" fmla="*/ 2805112 w 5243512"/>
                  <a:gd name="connsiteY13" fmla="*/ 1338262 h 1647825"/>
                  <a:gd name="connsiteX14" fmla="*/ 2802153 w 5243512"/>
                  <a:gd name="connsiteY14" fmla="*/ 1309040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04975 w 5243512"/>
                  <a:gd name="connsiteY27" fmla="*/ 1095375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21663 w 5243512"/>
                  <a:gd name="connsiteY34" fmla="*/ 999478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8894 h 1647825"/>
                  <a:gd name="connsiteX37" fmla="*/ 1190625 w 5243512"/>
                  <a:gd name="connsiteY37" fmla="*/ 947737 h 1647825"/>
                  <a:gd name="connsiteX38" fmla="*/ 1188312 w 5243512"/>
                  <a:gd name="connsiteY38" fmla="*/ 884669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  <a:gd name="connsiteX0" fmla="*/ 5243512 w 5243512"/>
                  <a:gd name="connsiteY0" fmla="*/ 1638300 h 1647825"/>
                  <a:gd name="connsiteX1" fmla="*/ 4333875 w 5243512"/>
                  <a:gd name="connsiteY1" fmla="*/ 1647825 h 1647825"/>
                  <a:gd name="connsiteX2" fmla="*/ 4333875 w 5243512"/>
                  <a:gd name="connsiteY2" fmla="*/ 1581150 h 1647825"/>
                  <a:gd name="connsiteX3" fmla="*/ 4062412 w 5243512"/>
                  <a:gd name="connsiteY3" fmla="*/ 1581150 h 1647825"/>
                  <a:gd name="connsiteX4" fmla="*/ 4062412 w 5243512"/>
                  <a:gd name="connsiteY4" fmla="*/ 1509712 h 1647825"/>
                  <a:gd name="connsiteX5" fmla="*/ 3705225 w 5243512"/>
                  <a:gd name="connsiteY5" fmla="*/ 1509712 h 1647825"/>
                  <a:gd name="connsiteX6" fmla="*/ 3709987 w 5243512"/>
                  <a:gd name="connsiteY6" fmla="*/ 1462087 h 1647825"/>
                  <a:gd name="connsiteX7" fmla="*/ 3267075 w 5243512"/>
                  <a:gd name="connsiteY7" fmla="*/ 1462087 h 1647825"/>
                  <a:gd name="connsiteX8" fmla="*/ 3267075 w 5243512"/>
                  <a:gd name="connsiteY8" fmla="*/ 1428750 h 1647825"/>
                  <a:gd name="connsiteX9" fmla="*/ 3009900 w 5243512"/>
                  <a:gd name="connsiteY9" fmla="*/ 1423987 h 1647825"/>
                  <a:gd name="connsiteX10" fmla="*/ 3011703 w 5243512"/>
                  <a:gd name="connsiteY10" fmla="*/ 1385239 h 1647825"/>
                  <a:gd name="connsiteX11" fmla="*/ 2857500 w 5243512"/>
                  <a:gd name="connsiteY11" fmla="*/ 1381125 h 1647825"/>
                  <a:gd name="connsiteX12" fmla="*/ 2853384 w 5243512"/>
                  <a:gd name="connsiteY12" fmla="*/ 1336460 h 1647825"/>
                  <a:gd name="connsiteX13" fmla="*/ 2805112 w 5243512"/>
                  <a:gd name="connsiteY13" fmla="*/ 1338262 h 1647825"/>
                  <a:gd name="connsiteX14" fmla="*/ 2802153 w 5243512"/>
                  <a:gd name="connsiteY14" fmla="*/ 1309040 h 1647825"/>
                  <a:gd name="connsiteX15" fmla="*/ 2605087 w 5243512"/>
                  <a:gd name="connsiteY15" fmla="*/ 1314450 h 1647825"/>
                  <a:gd name="connsiteX16" fmla="*/ 2605087 w 5243512"/>
                  <a:gd name="connsiteY16" fmla="*/ 1271587 h 1647825"/>
                  <a:gd name="connsiteX17" fmla="*/ 2462212 w 5243512"/>
                  <a:gd name="connsiteY17" fmla="*/ 1271587 h 1647825"/>
                  <a:gd name="connsiteX18" fmla="*/ 2462212 w 5243512"/>
                  <a:gd name="connsiteY18" fmla="*/ 1252537 h 1647825"/>
                  <a:gd name="connsiteX19" fmla="*/ 2262187 w 5243512"/>
                  <a:gd name="connsiteY19" fmla="*/ 1252537 h 1647825"/>
                  <a:gd name="connsiteX20" fmla="*/ 2266950 w 5243512"/>
                  <a:gd name="connsiteY20" fmla="*/ 1204912 h 1647825"/>
                  <a:gd name="connsiteX21" fmla="*/ 1966912 w 5243512"/>
                  <a:gd name="connsiteY21" fmla="*/ 1204912 h 1647825"/>
                  <a:gd name="connsiteX22" fmla="*/ 1962150 w 5243512"/>
                  <a:gd name="connsiteY22" fmla="*/ 1162050 h 1647825"/>
                  <a:gd name="connsiteX23" fmla="*/ 1809750 w 5243512"/>
                  <a:gd name="connsiteY23" fmla="*/ 1157287 h 1647825"/>
                  <a:gd name="connsiteX24" fmla="*/ 1809750 w 5243512"/>
                  <a:gd name="connsiteY24" fmla="*/ 1157287 h 1647825"/>
                  <a:gd name="connsiteX25" fmla="*/ 1809750 w 5243512"/>
                  <a:gd name="connsiteY25" fmla="*/ 1133475 h 1647825"/>
                  <a:gd name="connsiteX26" fmla="*/ 1714500 w 5243512"/>
                  <a:gd name="connsiteY26" fmla="*/ 1133475 h 1647825"/>
                  <a:gd name="connsiteX27" fmla="*/ 1713852 w 5243512"/>
                  <a:gd name="connsiteY27" fmla="*/ 1101294 h 1647825"/>
                  <a:gd name="connsiteX28" fmla="*/ 1590675 w 5243512"/>
                  <a:gd name="connsiteY28" fmla="*/ 1095375 h 1647825"/>
                  <a:gd name="connsiteX29" fmla="*/ 1595437 w 5243512"/>
                  <a:gd name="connsiteY29" fmla="*/ 1062037 h 1647825"/>
                  <a:gd name="connsiteX30" fmla="*/ 1428750 w 5243512"/>
                  <a:gd name="connsiteY30" fmla="*/ 1057275 h 1647825"/>
                  <a:gd name="connsiteX31" fmla="*/ 1428750 w 5243512"/>
                  <a:gd name="connsiteY31" fmla="*/ 1057275 h 1647825"/>
                  <a:gd name="connsiteX32" fmla="*/ 1423988 w 5243512"/>
                  <a:gd name="connsiteY32" fmla="*/ 1028699 h 1647825"/>
                  <a:gd name="connsiteX33" fmla="*/ 1328737 w 5243512"/>
                  <a:gd name="connsiteY33" fmla="*/ 1028700 h 1647825"/>
                  <a:gd name="connsiteX34" fmla="*/ 1321663 w 5243512"/>
                  <a:gd name="connsiteY34" fmla="*/ 999478 h 1647825"/>
                  <a:gd name="connsiteX35" fmla="*/ 1247775 w 5243512"/>
                  <a:gd name="connsiteY35" fmla="*/ 995362 h 1647825"/>
                  <a:gd name="connsiteX36" fmla="*/ 1247775 w 5243512"/>
                  <a:gd name="connsiteY36" fmla="*/ 948894 h 1647825"/>
                  <a:gd name="connsiteX37" fmla="*/ 1190625 w 5243512"/>
                  <a:gd name="connsiteY37" fmla="*/ 947737 h 1647825"/>
                  <a:gd name="connsiteX38" fmla="*/ 1188312 w 5243512"/>
                  <a:gd name="connsiteY38" fmla="*/ 884669 h 1647825"/>
                  <a:gd name="connsiteX39" fmla="*/ 1123950 w 5243512"/>
                  <a:gd name="connsiteY39" fmla="*/ 881062 h 1647825"/>
                  <a:gd name="connsiteX40" fmla="*/ 1126262 w 5243512"/>
                  <a:gd name="connsiteY40" fmla="*/ 826872 h 1647825"/>
                  <a:gd name="connsiteX41" fmla="*/ 1062037 w 5243512"/>
                  <a:gd name="connsiteY41" fmla="*/ 823912 h 1647825"/>
                  <a:gd name="connsiteX42" fmla="*/ 1062037 w 5243512"/>
                  <a:gd name="connsiteY42" fmla="*/ 766762 h 1647825"/>
                  <a:gd name="connsiteX43" fmla="*/ 1019175 w 5243512"/>
                  <a:gd name="connsiteY43" fmla="*/ 766762 h 1647825"/>
                  <a:gd name="connsiteX44" fmla="*/ 1023937 w 5243512"/>
                  <a:gd name="connsiteY44" fmla="*/ 709612 h 1647825"/>
                  <a:gd name="connsiteX45" fmla="*/ 947737 w 5243512"/>
                  <a:gd name="connsiteY45" fmla="*/ 704850 h 1647825"/>
                  <a:gd name="connsiteX46" fmla="*/ 947737 w 5243512"/>
                  <a:gd name="connsiteY46" fmla="*/ 647700 h 1647825"/>
                  <a:gd name="connsiteX47" fmla="*/ 909637 w 5243512"/>
                  <a:gd name="connsiteY47" fmla="*/ 647700 h 1647825"/>
                  <a:gd name="connsiteX48" fmla="*/ 914400 w 5243512"/>
                  <a:gd name="connsiteY48" fmla="*/ 609600 h 1647825"/>
                  <a:gd name="connsiteX49" fmla="*/ 852487 w 5243512"/>
                  <a:gd name="connsiteY49" fmla="*/ 614362 h 1647825"/>
                  <a:gd name="connsiteX50" fmla="*/ 852487 w 5243512"/>
                  <a:gd name="connsiteY50" fmla="*/ 571500 h 1647825"/>
                  <a:gd name="connsiteX51" fmla="*/ 781050 w 5243512"/>
                  <a:gd name="connsiteY51" fmla="*/ 566737 h 1647825"/>
                  <a:gd name="connsiteX52" fmla="*/ 781050 w 5243512"/>
                  <a:gd name="connsiteY52" fmla="*/ 538162 h 1647825"/>
                  <a:gd name="connsiteX53" fmla="*/ 728662 w 5243512"/>
                  <a:gd name="connsiteY53" fmla="*/ 533400 h 1647825"/>
                  <a:gd name="connsiteX54" fmla="*/ 723899 w 5243512"/>
                  <a:gd name="connsiteY54" fmla="*/ 500062 h 1647825"/>
                  <a:gd name="connsiteX55" fmla="*/ 647700 w 5243512"/>
                  <a:gd name="connsiteY55" fmla="*/ 500062 h 1647825"/>
                  <a:gd name="connsiteX56" fmla="*/ 647700 w 5243512"/>
                  <a:gd name="connsiteY56" fmla="*/ 466725 h 1647825"/>
                  <a:gd name="connsiteX57" fmla="*/ 595313 w 5243512"/>
                  <a:gd name="connsiteY57" fmla="*/ 461962 h 1647825"/>
                  <a:gd name="connsiteX58" fmla="*/ 600076 w 5243512"/>
                  <a:gd name="connsiteY58" fmla="*/ 433387 h 1647825"/>
                  <a:gd name="connsiteX59" fmla="*/ 533400 w 5243512"/>
                  <a:gd name="connsiteY59" fmla="*/ 428625 h 1647825"/>
                  <a:gd name="connsiteX60" fmla="*/ 538163 w 5243512"/>
                  <a:gd name="connsiteY60" fmla="*/ 390524 h 1647825"/>
                  <a:gd name="connsiteX61" fmla="*/ 466725 w 5243512"/>
                  <a:gd name="connsiteY61" fmla="*/ 390525 h 1647825"/>
                  <a:gd name="connsiteX62" fmla="*/ 466725 w 5243512"/>
                  <a:gd name="connsiteY62" fmla="*/ 342900 h 1647825"/>
                  <a:gd name="connsiteX63" fmla="*/ 423862 w 5243512"/>
                  <a:gd name="connsiteY63" fmla="*/ 342900 h 1647825"/>
                  <a:gd name="connsiteX64" fmla="*/ 423862 w 5243512"/>
                  <a:gd name="connsiteY64" fmla="*/ 342900 h 1647825"/>
                  <a:gd name="connsiteX65" fmla="*/ 423862 w 5243512"/>
                  <a:gd name="connsiteY65" fmla="*/ 295275 h 1647825"/>
                  <a:gd name="connsiteX66" fmla="*/ 385761 w 5243512"/>
                  <a:gd name="connsiteY66" fmla="*/ 300038 h 1647825"/>
                  <a:gd name="connsiteX67" fmla="*/ 385762 w 5243512"/>
                  <a:gd name="connsiteY67" fmla="*/ 266699 h 1647825"/>
                  <a:gd name="connsiteX68" fmla="*/ 342900 w 5243512"/>
                  <a:gd name="connsiteY68" fmla="*/ 261937 h 1647825"/>
                  <a:gd name="connsiteX69" fmla="*/ 347662 w 5243512"/>
                  <a:gd name="connsiteY69" fmla="*/ 209550 h 1647825"/>
                  <a:gd name="connsiteX70" fmla="*/ 280987 w 5243512"/>
                  <a:gd name="connsiteY70" fmla="*/ 209550 h 1647825"/>
                  <a:gd name="connsiteX71" fmla="*/ 276224 w 5243512"/>
                  <a:gd name="connsiteY71" fmla="*/ 171450 h 1647825"/>
                  <a:gd name="connsiteX72" fmla="*/ 238125 w 5243512"/>
                  <a:gd name="connsiteY72" fmla="*/ 166687 h 1647825"/>
                  <a:gd name="connsiteX73" fmla="*/ 233362 w 5243512"/>
                  <a:gd name="connsiteY73" fmla="*/ 133350 h 1647825"/>
                  <a:gd name="connsiteX74" fmla="*/ 166687 w 5243512"/>
                  <a:gd name="connsiteY74" fmla="*/ 138112 h 1647825"/>
                  <a:gd name="connsiteX75" fmla="*/ 171450 w 5243512"/>
                  <a:gd name="connsiteY75" fmla="*/ 52387 h 1647825"/>
                  <a:gd name="connsiteX76" fmla="*/ 71437 w 5243512"/>
                  <a:gd name="connsiteY76" fmla="*/ 47625 h 1647825"/>
                  <a:gd name="connsiteX77" fmla="*/ 76200 w 5243512"/>
                  <a:gd name="connsiteY77" fmla="*/ 0 h 1647825"/>
                  <a:gd name="connsiteX78" fmla="*/ 0 w 5243512"/>
                  <a:gd name="connsiteY78" fmla="*/ 0 h 164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5243512" h="1647825">
                    <a:moveTo>
                      <a:pt x="5243512" y="1638300"/>
                    </a:moveTo>
                    <a:lnTo>
                      <a:pt x="4333875" y="1647825"/>
                    </a:lnTo>
                    <a:lnTo>
                      <a:pt x="4333875" y="1581150"/>
                    </a:lnTo>
                    <a:lnTo>
                      <a:pt x="4062412" y="1581150"/>
                    </a:lnTo>
                    <a:lnTo>
                      <a:pt x="4062412" y="1509712"/>
                    </a:lnTo>
                    <a:lnTo>
                      <a:pt x="3705225" y="1509712"/>
                    </a:lnTo>
                    <a:lnTo>
                      <a:pt x="3709987" y="1462087"/>
                    </a:lnTo>
                    <a:lnTo>
                      <a:pt x="3267075" y="1462087"/>
                    </a:lnTo>
                    <a:lnTo>
                      <a:pt x="3267075" y="1428750"/>
                    </a:lnTo>
                    <a:lnTo>
                      <a:pt x="3009900" y="1423987"/>
                    </a:lnTo>
                    <a:lnTo>
                      <a:pt x="3011703" y="1385239"/>
                    </a:lnTo>
                    <a:lnTo>
                      <a:pt x="2857500" y="1381125"/>
                    </a:lnTo>
                    <a:lnTo>
                      <a:pt x="2853384" y="1336460"/>
                    </a:lnTo>
                    <a:lnTo>
                      <a:pt x="2805112" y="1338262"/>
                    </a:lnTo>
                    <a:lnTo>
                      <a:pt x="2802153" y="1309040"/>
                    </a:lnTo>
                    <a:lnTo>
                      <a:pt x="2605087" y="1314450"/>
                    </a:lnTo>
                    <a:lnTo>
                      <a:pt x="2605087" y="1271587"/>
                    </a:lnTo>
                    <a:lnTo>
                      <a:pt x="2462212" y="1271587"/>
                    </a:lnTo>
                    <a:lnTo>
                      <a:pt x="2462212" y="1252537"/>
                    </a:lnTo>
                    <a:lnTo>
                      <a:pt x="2262187" y="1252537"/>
                    </a:lnTo>
                    <a:lnTo>
                      <a:pt x="2266950" y="1204912"/>
                    </a:lnTo>
                    <a:lnTo>
                      <a:pt x="1966912" y="1204912"/>
                    </a:lnTo>
                    <a:lnTo>
                      <a:pt x="1962150" y="1162050"/>
                    </a:lnTo>
                    <a:lnTo>
                      <a:pt x="1809750" y="1157287"/>
                    </a:lnTo>
                    <a:lnTo>
                      <a:pt x="1809750" y="1157287"/>
                    </a:lnTo>
                    <a:lnTo>
                      <a:pt x="1809750" y="1133475"/>
                    </a:lnTo>
                    <a:lnTo>
                      <a:pt x="1714500" y="1133475"/>
                    </a:lnTo>
                    <a:lnTo>
                      <a:pt x="1713852" y="1101294"/>
                    </a:lnTo>
                    <a:lnTo>
                      <a:pt x="1590675" y="1095375"/>
                    </a:lnTo>
                    <a:lnTo>
                      <a:pt x="1595437" y="1062037"/>
                    </a:lnTo>
                    <a:lnTo>
                      <a:pt x="1428750" y="1057275"/>
                    </a:lnTo>
                    <a:lnTo>
                      <a:pt x="1428750" y="1057275"/>
                    </a:lnTo>
                    <a:lnTo>
                      <a:pt x="1423988" y="1028699"/>
                    </a:lnTo>
                    <a:lnTo>
                      <a:pt x="1328737" y="1028700"/>
                    </a:lnTo>
                    <a:lnTo>
                      <a:pt x="1321663" y="999478"/>
                    </a:lnTo>
                    <a:lnTo>
                      <a:pt x="1247775" y="995362"/>
                    </a:lnTo>
                    <a:lnTo>
                      <a:pt x="1247775" y="948894"/>
                    </a:lnTo>
                    <a:lnTo>
                      <a:pt x="1190625" y="947737"/>
                    </a:lnTo>
                    <a:lnTo>
                      <a:pt x="1188312" y="884669"/>
                    </a:lnTo>
                    <a:lnTo>
                      <a:pt x="1123950" y="881062"/>
                    </a:lnTo>
                    <a:cubicBezTo>
                      <a:pt x="1124721" y="862999"/>
                      <a:pt x="1125491" y="844935"/>
                      <a:pt x="1126262" y="826872"/>
                    </a:cubicBezTo>
                    <a:lnTo>
                      <a:pt x="1062037" y="823912"/>
                    </a:lnTo>
                    <a:lnTo>
                      <a:pt x="1062037" y="766762"/>
                    </a:lnTo>
                    <a:lnTo>
                      <a:pt x="1019175" y="766762"/>
                    </a:lnTo>
                    <a:lnTo>
                      <a:pt x="1023937" y="709612"/>
                    </a:lnTo>
                    <a:lnTo>
                      <a:pt x="947737" y="704850"/>
                    </a:lnTo>
                    <a:lnTo>
                      <a:pt x="947737" y="647700"/>
                    </a:lnTo>
                    <a:lnTo>
                      <a:pt x="909637" y="647700"/>
                    </a:lnTo>
                    <a:lnTo>
                      <a:pt x="914400" y="609600"/>
                    </a:lnTo>
                    <a:lnTo>
                      <a:pt x="852487" y="614362"/>
                    </a:lnTo>
                    <a:lnTo>
                      <a:pt x="852487" y="571500"/>
                    </a:lnTo>
                    <a:lnTo>
                      <a:pt x="781050" y="566737"/>
                    </a:lnTo>
                    <a:lnTo>
                      <a:pt x="781050" y="538162"/>
                    </a:lnTo>
                    <a:lnTo>
                      <a:pt x="728662" y="533400"/>
                    </a:lnTo>
                    <a:lnTo>
                      <a:pt x="723899" y="500062"/>
                    </a:lnTo>
                    <a:lnTo>
                      <a:pt x="647700" y="500062"/>
                    </a:lnTo>
                    <a:lnTo>
                      <a:pt x="647700" y="466725"/>
                    </a:lnTo>
                    <a:lnTo>
                      <a:pt x="595313" y="461962"/>
                    </a:lnTo>
                    <a:lnTo>
                      <a:pt x="600076" y="433387"/>
                    </a:lnTo>
                    <a:lnTo>
                      <a:pt x="533400" y="428625"/>
                    </a:lnTo>
                    <a:lnTo>
                      <a:pt x="538163" y="390524"/>
                    </a:lnTo>
                    <a:lnTo>
                      <a:pt x="466725" y="390525"/>
                    </a:lnTo>
                    <a:lnTo>
                      <a:pt x="466725" y="342900"/>
                    </a:lnTo>
                    <a:lnTo>
                      <a:pt x="423862" y="342900"/>
                    </a:lnTo>
                    <a:lnTo>
                      <a:pt x="423862" y="342900"/>
                    </a:lnTo>
                    <a:lnTo>
                      <a:pt x="423862" y="295275"/>
                    </a:lnTo>
                    <a:lnTo>
                      <a:pt x="385761" y="300038"/>
                    </a:lnTo>
                    <a:cubicBezTo>
                      <a:pt x="385761" y="288925"/>
                      <a:pt x="385762" y="277812"/>
                      <a:pt x="385762" y="266699"/>
                    </a:cubicBezTo>
                    <a:lnTo>
                      <a:pt x="342900" y="261937"/>
                    </a:lnTo>
                    <a:lnTo>
                      <a:pt x="347662" y="209550"/>
                    </a:lnTo>
                    <a:lnTo>
                      <a:pt x="280987" y="209550"/>
                    </a:lnTo>
                    <a:lnTo>
                      <a:pt x="276224" y="171450"/>
                    </a:lnTo>
                    <a:lnTo>
                      <a:pt x="238125" y="166687"/>
                    </a:lnTo>
                    <a:lnTo>
                      <a:pt x="233362" y="133350"/>
                    </a:lnTo>
                    <a:lnTo>
                      <a:pt x="166687" y="138112"/>
                    </a:lnTo>
                    <a:lnTo>
                      <a:pt x="171450" y="52387"/>
                    </a:lnTo>
                    <a:lnTo>
                      <a:pt x="71437" y="47625"/>
                    </a:lnTo>
                    <a:lnTo>
                      <a:pt x="76200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7F4D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8" name="Freeform: Shape 344">
                <a:extLst>
                  <a:ext uri="{FF2B5EF4-FFF2-40B4-BE49-F238E27FC236}">
                    <a16:creationId xmlns:a16="http://schemas.microsoft.com/office/drawing/2014/main" xmlns="" id="{013238F3-C263-A16B-4B13-099F7E669FC5}"/>
                  </a:ext>
                </a:extLst>
              </p:cNvPr>
              <p:cNvSpPr/>
              <p:nvPr/>
            </p:nvSpPr>
            <p:spPr bwMode="auto">
              <a:xfrm>
                <a:off x="2671763" y="1990725"/>
                <a:ext cx="1466850" cy="1314450"/>
              </a:xfrm>
              <a:custGeom>
                <a:avLst/>
                <a:gdLst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9687 w 1466850"/>
                  <a:gd name="connsiteY9" fmla="*/ 1095375 h 1314450"/>
                  <a:gd name="connsiteX10" fmla="*/ 1266825 w 1466850"/>
                  <a:gd name="connsiteY10" fmla="*/ 1095375 h 1314450"/>
                  <a:gd name="connsiteX11" fmla="*/ 1271587 w 1466850"/>
                  <a:gd name="connsiteY11" fmla="*/ 1066800 h 1314450"/>
                  <a:gd name="connsiteX12" fmla="*/ 1271587 w 1466850"/>
                  <a:gd name="connsiteY12" fmla="*/ 1066800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3475 w 1466850"/>
                  <a:gd name="connsiteY17" fmla="*/ 895350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47725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57225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66725 w 1466850"/>
                  <a:gd name="connsiteY42" fmla="*/ 28575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42912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9687 w 1466850"/>
                  <a:gd name="connsiteY9" fmla="*/ 1095375 h 1314450"/>
                  <a:gd name="connsiteX10" fmla="*/ 1266825 w 1466850"/>
                  <a:gd name="connsiteY10" fmla="*/ 1095375 h 1314450"/>
                  <a:gd name="connsiteX11" fmla="*/ 1271587 w 1466850"/>
                  <a:gd name="connsiteY11" fmla="*/ 1066800 h 1314450"/>
                  <a:gd name="connsiteX12" fmla="*/ 1271587 w 1466850"/>
                  <a:gd name="connsiteY12" fmla="*/ 1066800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3475 w 1466850"/>
                  <a:gd name="connsiteY17" fmla="*/ 895350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47725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66725 w 1466850"/>
                  <a:gd name="connsiteY42" fmla="*/ 28575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42912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266825 w 1466850"/>
                  <a:gd name="connsiteY10" fmla="*/ 1095375 h 1314450"/>
                  <a:gd name="connsiteX11" fmla="*/ 1271587 w 1466850"/>
                  <a:gd name="connsiteY11" fmla="*/ 1066800 h 1314450"/>
                  <a:gd name="connsiteX12" fmla="*/ 1271587 w 1466850"/>
                  <a:gd name="connsiteY12" fmla="*/ 1066800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3475 w 1466850"/>
                  <a:gd name="connsiteY17" fmla="*/ 895350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47725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66725 w 1466850"/>
                  <a:gd name="connsiteY42" fmla="*/ 28575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42912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71587 w 1466850"/>
                  <a:gd name="connsiteY11" fmla="*/ 1066800 h 1314450"/>
                  <a:gd name="connsiteX12" fmla="*/ 1271587 w 1466850"/>
                  <a:gd name="connsiteY12" fmla="*/ 1066800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3475 w 1466850"/>
                  <a:gd name="connsiteY17" fmla="*/ 895350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47725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66725 w 1466850"/>
                  <a:gd name="connsiteY42" fmla="*/ 28575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42912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7158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3475 w 1466850"/>
                  <a:gd name="connsiteY17" fmla="*/ 895350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47725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66725 w 1466850"/>
                  <a:gd name="connsiteY42" fmla="*/ 28575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42912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3475 w 1466850"/>
                  <a:gd name="connsiteY17" fmla="*/ 895350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47725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66725 w 1466850"/>
                  <a:gd name="connsiteY42" fmla="*/ 28575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42912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3475 w 1466850"/>
                  <a:gd name="connsiteY17" fmla="*/ 895350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47725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66725 w 1466850"/>
                  <a:gd name="connsiteY42" fmla="*/ 28575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47725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66725 w 1466850"/>
                  <a:gd name="connsiteY42" fmla="*/ 28575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66725 w 1466850"/>
                  <a:gd name="connsiteY42" fmla="*/ 28575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2925 w 1466850"/>
                  <a:gd name="connsiteY41" fmla="*/ 276225 h 1314450"/>
                  <a:gd name="connsiteX42" fmla="*/ 47720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720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5246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95312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3900 w 1466850"/>
                  <a:gd name="connsiteY32" fmla="*/ 5762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81050 w 1466850"/>
                  <a:gd name="connsiteY31" fmla="*/ 58102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8430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6775 w 1466850"/>
                  <a:gd name="connsiteY27" fmla="*/ 68580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1525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1004887 w 1466850"/>
                  <a:gd name="connsiteY21" fmla="*/ 80486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0125 w 1466850"/>
                  <a:gd name="connsiteY20" fmla="*/ 857250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821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25113 w 1466850"/>
                  <a:gd name="connsiteY17" fmla="*/ 89958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5593 w 1466850"/>
                  <a:gd name="connsiteY17" fmla="*/ 90744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9675 w 1466850"/>
                  <a:gd name="connsiteY15" fmla="*/ 94773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3487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7055 w 1466850"/>
                  <a:gd name="connsiteY15" fmla="*/ 95559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4134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7055 w 1466850"/>
                  <a:gd name="connsiteY15" fmla="*/ 95559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07055 w 1466850"/>
                  <a:gd name="connsiteY15" fmla="*/ 95559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2015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38249 w 1466850"/>
                  <a:gd name="connsiteY12" fmla="*/ 106203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90637 w 1466850"/>
                  <a:gd name="connsiteY11" fmla="*/ 106680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74917 w 1466850"/>
                  <a:gd name="connsiteY11" fmla="*/ 107990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88018 w 1466850"/>
                  <a:gd name="connsiteY11" fmla="*/ 108776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300163 w 1466850"/>
                  <a:gd name="connsiteY10" fmla="*/ 1100137 h 1314450"/>
                  <a:gd name="connsiteX11" fmla="*/ 1288018 w 1466850"/>
                  <a:gd name="connsiteY11" fmla="*/ 108776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284443 w 1466850"/>
                  <a:gd name="connsiteY10" fmla="*/ 1102757 h 1314450"/>
                  <a:gd name="connsiteX11" fmla="*/ 1288018 w 1466850"/>
                  <a:gd name="connsiteY11" fmla="*/ 108776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4924 w 1466850"/>
                  <a:gd name="connsiteY9" fmla="*/ 1138238 h 1314450"/>
                  <a:gd name="connsiteX10" fmla="*/ 1292304 w 1466850"/>
                  <a:gd name="connsiteY10" fmla="*/ 1107997 h 1314450"/>
                  <a:gd name="connsiteX11" fmla="*/ 1288018 w 1466850"/>
                  <a:gd name="connsiteY11" fmla="*/ 108776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15404 w 1466850"/>
                  <a:gd name="connsiteY9" fmla="*/ 1125138 h 1314450"/>
                  <a:gd name="connsiteX10" fmla="*/ 1292304 w 1466850"/>
                  <a:gd name="connsiteY10" fmla="*/ 1107997 h 1314450"/>
                  <a:gd name="connsiteX11" fmla="*/ 1288018 w 1466850"/>
                  <a:gd name="connsiteY11" fmla="*/ 108776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7544 w 1466850"/>
                  <a:gd name="connsiteY9" fmla="*/ 1156579 h 1314450"/>
                  <a:gd name="connsiteX10" fmla="*/ 1292304 w 1466850"/>
                  <a:gd name="connsiteY10" fmla="*/ 1107997 h 1314450"/>
                  <a:gd name="connsiteX11" fmla="*/ 1288018 w 1466850"/>
                  <a:gd name="connsiteY11" fmla="*/ 108776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7544 w 1466850"/>
                  <a:gd name="connsiteY9" fmla="*/ 1156579 h 1314450"/>
                  <a:gd name="connsiteX10" fmla="*/ 1292304 w 1466850"/>
                  <a:gd name="connsiteY10" fmla="*/ 1110617 h 1314450"/>
                  <a:gd name="connsiteX11" fmla="*/ 1288018 w 1466850"/>
                  <a:gd name="connsiteY11" fmla="*/ 108776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7544 w 1466850"/>
                  <a:gd name="connsiteY9" fmla="*/ 1156579 h 1314450"/>
                  <a:gd name="connsiteX10" fmla="*/ 1292304 w 1466850"/>
                  <a:gd name="connsiteY10" fmla="*/ 1110617 h 1314450"/>
                  <a:gd name="connsiteX11" fmla="*/ 1288018 w 1466850"/>
                  <a:gd name="connsiteY11" fmla="*/ 108776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7544 w 1466850"/>
                  <a:gd name="connsiteY9" fmla="*/ 1156579 h 1314450"/>
                  <a:gd name="connsiteX10" fmla="*/ 1292304 w 1466850"/>
                  <a:gd name="connsiteY10" fmla="*/ 1110617 h 1314450"/>
                  <a:gd name="connsiteX11" fmla="*/ 1288018 w 1466850"/>
                  <a:gd name="connsiteY11" fmla="*/ 1087760 h 1314450"/>
                  <a:gd name="connsiteX12" fmla="*/ 1240869 w 1466850"/>
                  <a:gd name="connsiteY12" fmla="*/ 1085617 h 1314450"/>
                  <a:gd name="connsiteX13" fmla="*/ 1238728 w 1466850"/>
                  <a:gd name="connsiteY13" fmla="*/ 1014413 h 1314450"/>
                  <a:gd name="connsiteX14" fmla="*/ 1214437 w 1466850"/>
                  <a:gd name="connsiteY14" fmla="*/ 1014413 h 1314450"/>
                  <a:gd name="connsiteX15" fmla="*/ 1217535 w 1466850"/>
                  <a:gd name="connsiteY15" fmla="*/ 952978 h 1314450"/>
                  <a:gd name="connsiteX16" fmla="*/ 1133475 w 1466850"/>
                  <a:gd name="connsiteY16" fmla="*/ 952500 h 1314450"/>
                  <a:gd name="connsiteX17" fmla="*/ 1130353 w 1466850"/>
                  <a:gd name="connsiteY17" fmla="*/ 904826 h 1314450"/>
                  <a:gd name="connsiteX18" fmla="*/ 1071562 w 1466850"/>
                  <a:gd name="connsiteY18" fmla="*/ 900113 h 1314450"/>
                  <a:gd name="connsiteX19" fmla="*/ 1071562 w 1466850"/>
                  <a:gd name="connsiteY19" fmla="*/ 866676 h 1314450"/>
                  <a:gd name="connsiteX20" fmla="*/ 1002745 w 1466850"/>
                  <a:gd name="connsiteY20" fmla="*/ 867731 h 1314450"/>
                  <a:gd name="connsiteX21" fmla="*/ 999647 w 1466850"/>
                  <a:gd name="connsiteY21" fmla="*/ 807483 h 1314450"/>
                  <a:gd name="connsiteX22" fmla="*/ 966787 w 1466850"/>
                  <a:gd name="connsiteY22" fmla="*/ 804863 h 1314450"/>
                  <a:gd name="connsiteX23" fmla="*/ 966787 w 1466850"/>
                  <a:gd name="connsiteY23" fmla="*/ 779386 h 1314450"/>
                  <a:gd name="connsiteX24" fmla="*/ 904875 w 1466850"/>
                  <a:gd name="connsiteY24" fmla="*/ 776288 h 1314450"/>
                  <a:gd name="connsiteX25" fmla="*/ 904875 w 1466850"/>
                  <a:gd name="connsiteY25" fmla="*/ 742950 h 1314450"/>
                  <a:gd name="connsiteX26" fmla="*/ 862012 w 1466850"/>
                  <a:gd name="connsiteY26" fmla="*/ 742950 h 1314450"/>
                  <a:gd name="connsiteX27" fmla="*/ 861535 w 1466850"/>
                  <a:gd name="connsiteY27" fmla="*/ 693660 h 1314450"/>
                  <a:gd name="connsiteX28" fmla="*/ 814387 w 1466850"/>
                  <a:gd name="connsiteY28" fmla="*/ 690563 h 1314450"/>
                  <a:gd name="connsiteX29" fmla="*/ 814387 w 1466850"/>
                  <a:gd name="connsiteY29" fmla="*/ 647700 h 1314450"/>
                  <a:gd name="connsiteX30" fmla="*/ 776287 w 1466850"/>
                  <a:gd name="connsiteY30" fmla="*/ 642937 h 1314450"/>
                  <a:gd name="connsiteX31" fmla="*/ 775809 w 1466850"/>
                  <a:gd name="connsiteY31" fmla="*/ 586265 h 1314450"/>
                  <a:gd name="connsiteX32" fmla="*/ 726520 w 1466850"/>
                  <a:gd name="connsiteY32" fmla="*/ 589363 h 1314450"/>
                  <a:gd name="connsiteX33" fmla="*/ 719137 w 1466850"/>
                  <a:gd name="connsiteY33" fmla="*/ 538163 h 1314450"/>
                  <a:gd name="connsiteX34" fmla="*/ 695325 w 1466850"/>
                  <a:gd name="connsiteY34" fmla="*/ 538163 h 1314450"/>
                  <a:gd name="connsiteX35" fmla="*/ 695325 w 1466850"/>
                  <a:gd name="connsiteY35" fmla="*/ 500063 h 1314450"/>
                  <a:gd name="connsiteX36" fmla="*/ 662942 w 1466850"/>
                  <a:gd name="connsiteY36" fmla="*/ 500063 h 1314450"/>
                  <a:gd name="connsiteX37" fmla="*/ 657225 w 1466850"/>
                  <a:gd name="connsiteY37" fmla="*/ 438150 h 1314450"/>
                  <a:gd name="connsiteX38" fmla="*/ 587451 w 1466850"/>
                  <a:gd name="connsiteY38" fmla="*/ 438150 h 1314450"/>
                  <a:gd name="connsiteX39" fmla="*/ 590550 w 1466850"/>
                  <a:gd name="connsiteY39" fmla="*/ 342900 h 1314450"/>
                  <a:gd name="connsiteX40" fmla="*/ 542925 w 1466850"/>
                  <a:gd name="connsiteY40" fmla="*/ 342900 h 1314450"/>
                  <a:gd name="connsiteX41" fmla="*/ 545545 w 1466850"/>
                  <a:gd name="connsiteY41" fmla="*/ 289325 h 1314450"/>
                  <a:gd name="connsiteX42" fmla="*/ 474585 w 1466850"/>
                  <a:gd name="connsiteY42" fmla="*/ 288370 h 1314450"/>
                  <a:gd name="connsiteX43" fmla="*/ 471487 w 1466850"/>
                  <a:gd name="connsiteY43" fmla="*/ 238125 h 1314450"/>
                  <a:gd name="connsiteX44" fmla="*/ 428625 w 1466850"/>
                  <a:gd name="connsiteY44" fmla="*/ 238125 h 1314450"/>
                  <a:gd name="connsiteX45" fmla="*/ 428624 w 1466850"/>
                  <a:gd name="connsiteY45" fmla="*/ 161925 h 1314450"/>
                  <a:gd name="connsiteX46" fmla="*/ 385762 w 1466850"/>
                  <a:gd name="connsiteY46" fmla="*/ 161925 h 1314450"/>
                  <a:gd name="connsiteX47" fmla="*/ 385762 w 1466850"/>
                  <a:gd name="connsiteY47" fmla="*/ 104775 h 1314450"/>
                  <a:gd name="connsiteX48" fmla="*/ 223837 w 1466850"/>
                  <a:gd name="connsiteY48" fmla="*/ 114300 h 1314450"/>
                  <a:gd name="connsiteX49" fmla="*/ 223837 w 1466850"/>
                  <a:gd name="connsiteY49" fmla="*/ 71438 h 1314450"/>
                  <a:gd name="connsiteX50" fmla="*/ 152400 w 1466850"/>
                  <a:gd name="connsiteY50" fmla="*/ 71438 h 1314450"/>
                  <a:gd name="connsiteX51" fmla="*/ 152400 w 1466850"/>
                  <a:gd name="connsiteY51" fmla="*/ 38100 h 1314450"/>
                  <a:gd name="connsiteX52" fmla="*/ 76200 w 1466850"/>
                  <a:gd name="connsiteY52" fmla="*/ 33338 h 1314450"/>
                  <a:gd name="connsiteX53" fmla="*/ 71437 w 1466850"/>
                  <a:gd name="connsiteY53" fmla="*/ 0 h 1314450"/>
                  <a:gd name="connsiteX54" fmla="*/ 0 w 1466850"/>
                  <a:gd name="connsiteY54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7544 w 1466850"/>
                  <a:gd name="connsiteY9" fmla="*/ 1156579 h 1314450"/>
                  <a:gd name="connsiteX10" fmla="*/ 1288018 w 1466850"/>
                  <a:gd name="connsiteY10" fmla="*/ 1087760 h 1314450"/>
                  <a:gd name="connsiteX11" fmla="*/ 1240869 w 1466850"/>
                  <a:gd name="connsiteY11" fmla="*/ 1085617 h 1314450"/>
                  <a:gd name="connsiteX12" fmla="*/ 1238728 w 1466850"/>
                  <a:gd name="connsiteY12" fmla="*/ 1014413 h 1314450"/>
                  <a:gd name="connsiteX13" fmla="*/ 1214437 w 1466850"/>
                  <a:gd name="connsiteY13" fmla="*/ 1014413 h 1314450"/>
                  <a:gd name="connsiteX14" fmla="*/ 1217535 w 1466850"/>
                  <a:gd name="connsiteY14" fmla="*/ 952978 h 1314450"/>
                  <a:gd name="connsiteX15" fmla="*/ 1133475 w 1466850"/>
                  <a:gd name="connsiteY15" fmla="*/ 952500 h 1314450"/>
                  <a:gd name="connsiteX16" fmla="*/ 1130353 w 1466850"/>
                  <a:gd name="connsiteY16" fmla="*/ 904826 h 1314450"/>
                  <a:gd name="connsiteX17" fmla="*/ 1071562 w 1466850"/>
                  <a:gd name="connsiteY17" fmla="*/ 900113 h 1314450"/>
                  <a:gd name="connsiteX18" fmla="*/ 1071562 w 1466850"/>
                  <a:gd name="connsiteY18" fmla="*/ 866676 h 1314450"/>
                  <a:gd name="connsiteX19" fmla="*/ 1002745 w 1466850"/>
                  <a:gd name="connsiteY19" fmla="*/ 867731 h 1314450"/>
                  <a:gd name="connsiteX20" fmla="*/ 999647 w 1466850"/>
                  <a:gd name="connsiteY20" fmla="*/ 807483 h 1314450"/>
                  <a:gd name="connsiteX21" fmla="*/ 966787 w 1466850"/>
                  <a:gd name="connsiteY21" fmla="*/ 804863 h 1314450"/>
                  <a:gd name="connsiteX22" fmla="*/ 966787 w 1466850"/>
                  <a:gd name="connsiteY22" fmla="*/ 779386 h 1314450"/>
                  <a:gd name="connsiteX23" fmla="*/ 904875 w 1466850"/>
                  <a:gd name="connsiteY23" fmla="*/ 776288 h 1314450"/>
                  <a:gd name="connsiteX24" fmla="*/ 904875 w 1466850"/>
                  <a:gd name="connsiteY24" fmla="*/ 742950 h 1314450"/>
                  <a:gd name="connsiteX25" fmla="*/ 862012 w 1466850"/>
                  <a:gd name="connsiteY25" fmla="*/ 742950 h 1314450"/>
                  <a:gd name="connsiteX26" fmla="*/ 861535 w 1466850"/>
                  <a:gd name="connsiteY26" fmla="*/ 693660 h 1314450"/>
                  <a:gd name="connsiteX27" fmla="*/ 814387 w 1466850"/>
                  <a:gd name="connsiteY27" fmla="*/ 690563 h 1314450"/>
                  <a:gd name="connsiteX28" fmla="*/ 814387 w 1466850"/>
                  <a:gd name="connsiteY28" fmla="*/ 647700 h 1314450"/>
                  <a:gd name="connsiteX29" fmla="*/ 776287 w 1466850"/>
                  <a:gd name="connsiteY29" fmla="*/ 642937 h 1314450"/>
                  <a:gd name="connsiteX30" fmla="*/ 775809 w 1466850"/>
                  <a:gd name="connsiteY30" fmla="*/ 586265 h 1314450"/>
                  <a:gd name="connsiteX31" fmla="*/ 726520 w 1466850"/>
                  <a:gd name="connsiteY31" fmla="*/ 589363 h 1314450"/>
                  <a:gd name="connsiteX32" fmla="*/ 719137 w 1466850"/>
                  <a:gd name="connsiteY32" fmla="*/ 538163 h 1314450"/>
                  <a:gd name="connsiteX33" fmla="*/ 695325 w 1466850"/>
                  <a:gd name="connsiteY33" fmla="*/ 538163 h 1314450"/>
                  <a:gd name="connsiteX34" fmla="*/ 695325 w 1466850"/>
                  <a:gd name="connsiteY34" fmla="*/ 500063 h 1314450"/>
                  <a:gd name="connsiteX35" fmla="*/ 662942 w 1466850"/>
                  <a:gd name="connsiteY35" fmla="*/ 500063 h 1314450"/>
                  <a:gd name="connsiteX36" fmla="*/ 657225 w 1466850"/>
                  <a:gd name="connsiteY36" fmla="*/ 438150 h 1314450"/>
                  <a:gd name="connsiteX37" fmla="*/ 587451 w 1466850"/>
                  <a:gd name="connsiteY37" fmla="*/ 438150 h 1314450"/>
                  <a:gd name="connsiteX38" fmla="*/ 590550 w 1466850"/>
                  <a:gd name="connsiteY38" fmla="*/ 342900 h 1314450"/>
                  <a:gd name="connsiteX39" fmla="*/ 542925 w 1466850"/>
                  <a:gd name="connsiteY39" fmla="*/ 342900 h 1314450"/>
                  <a:gd name="connsiteX40" fmla="*/ 545545 w 1466850"/>
                  <a:gd name="connsiteY40" fmla="*/ 289325 h 1314450"/>
                  <a:gd name="connsiteX41" fmla="*/ 474585 w 1466850"/>
                  <a:gd name="connsiteY41" fmla="*/ 288370 h 1314450"/>
                  <a:gd name="connsiteX42" fmla="*/ 471487 w 1466850"/>
                  <a:gd name="connsiteY42" fmla="*/ 238125 h 1314450"/>
                  <a:gd name="connsiteX43" fmla="*/ 428625 w 1466850"/>
                  <a:gd name="connsiteY43" fmla="*/ 238125 h 1314450"/>
                  <a:gd name="connsiteX44" fmla="*/ 428624 w 1466850"/>
                  <a:gd name="connsiteY44" fmla="*/ 161925 h 1314450"/>
                  <a:gd name="connsiteX45" fmla="*/ 385762 w 1466850"/>
                  <a:gd name="connsiteY45" fmla="*/ 161925 h 1314450"/>
                  <a:gd name="connsiteX46" fmla="*/ 385762 w 1466850"/>
                  <a:gd name="connsiteY46" fmla="*/ 104775 h 1314450"/>
                  <a:gd name="connsiteX47" fmla="*/ 223837 w 1466850"/>
                  <a:gd name="connsiteY47" fmla="*/ 114300 h 1314450"/>
                  <a:gd name="connsiteX48" fmla="*/ 223837 w 1466850"/>
                  <a:gd name="connsiteY48" fmla="*/ 71438 h 1314450"/>
                  <a:gd name="connsiteX49" fmla="*/ 152400 w 1466850"/>
                  <a:gd name="connsiteY49" fmla="*/ 71438 h 1314450"/>
                  <a:gd name="connsiteX50" fmla="*/ 152400 w 1466850"/>
                  <a:gd name="connsiteY50" fmla="*/ 38100 h 1314450"/>
                  <a:gd name="connsiteX51" fmla="*/ 76200 w 1466850"/>
                  <a:gd name="connsiteY51" fmla="*/ 33338 h 1314450"/>
                  <a:gd name="connsiteX52" fmla="*/ 71437 w 1466850"/>
                  <a:gd name="connsiteY52" fmla="*/ 0 h 1314450"/>
                  <a:gd name="connsiteX53" fmla="*/ 0 w 1466850"/>
                  <a:gd name="connsiteY53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307544 w 1466850"/>
                  <a:gd name="connsiteY9" fmla="*/ 1156579 h 1314450"/>
                  <a:gd name="connsiteX10" fmla="*/ 1301118 w 1466850"/>
                  <a:gd name="connsiteY10" fmla="*/ 1085140 h 1314450"/>
                  <a:gd name="connsiteX11" fmla="*/ 1240869 w 1466850"/>
                  <a:gd name="connsiteY11" fmla="*/ 1085617 h 1314450"/>
                  <a:gd name="connsiteX12" fmla="*/ 1238728 w 1466850"/>
                  <a:gd name="connsiteY12" fmla="*/ 1014413 h 1314450"/>
                  <a:gd name="connsiteX13" fmla="*/ 1214437 w 1466850"/>
                  <a:gd name="connsiteY13" fmla="*/ 1014413 h 1314450"/>
                  <a:gd name="connsiteX14" fmla="*/ 1217535 w 1466850"/>
                  <a:gd name="connsiteY14" fmla="*/ 952978 h 1314450"/>
                  <a:gd name="connsiteX15" fmla="*/ 1133475 w 1466850"/>
                  <a:gd name="connsiteY15" fmla="*/ 952500 h 1314450"/>
                  <a:gd name="connsiteX16" fmla="*/ 1130353 w 1466850"/>
                  <a:gd name="connsiteY16" fmla="*/ 904826 h 1314450"/>
                  <a:gd name="connsiteX17" fmla="*/ 1071562 w 1466850"/>
                  <a:gd name="connsiteY17" fmla="*/ 900113 h 1314450"/>
                  <a:gd name="connsiteX18" fmla="*/ 1071562 w 1466850"/>
                  <a:gd name="connsiteY18" fmla="*/ 866676 h 1314450"/>
                  <a:gd name="connsiteX19" fmla="*/ 1002745 w 1466850"/>
                  <a:gd name="connsiteY19" fmla="*/ 867731 h 1314450"/>
                  <a:gd name="connsiteX20" fmla="*/ 999647 w 1466850"/>
                  <a:gd name="connsiteY20" fmla="*/ 807483 h 1314450"/>
                  <a:gd name="connsiteX21" fmla="*/ 966787 w 1466850"/>
                  <a:gd name="connsiteY21" fmla="*/ 804863 h 1314450"/>
                  <a:gd name="connsiteX22" fmla="*/ 966787 w 1466850"/>
                  <a:gd name="connsiteY22" fmla="*/ 779386 h 1314450"/>
                  <a:gd name="connsiteX23" fmla="*/ 904875 w 1466850"/>
                  <a:gd name="connsiteY23" fmla="*/ 776288 h 1314450"/>
                  <a:gd name="connsiteX24" fmla="*/ 904875 w 1466850"/>
                  <a:gd name="connsiteY24" fmla="*/ 742950 h 1314450"/>
                  <a:gd name="connsiteX25" fmla="*/ 862012 w 1466850"/>
                  <a:gd name="connsiteY25" fmla="*/ 742950 h 1314450"/>
                  <a:gd name="connsiteX26" fmla="*/ 861535 w 1466850"/>
                  <a:gd name="connsiteY26" fmla="*/ 693660 h 1314450"/>
                  <a:gd name="connsiteX27" fmla="*/ 814387 w 1466850"/>
                  <a:gd name="connsiteY27" fmla="*/ 690563 h 1314450"/>
                  <a:gd name="connsiteX28" fmla="*/ 814387 w 1466850"/>
                  <a:gd name="connsiteY28" fmla="*/ 647700 h 1314450"/>
                  <a:gd name="connsiteX29" fmla="*/ 776287 w 1466850"/>
                  <a:gd name="connsiteY29" fmla="*/ 642937 h 1314450"/>
                  <a:gd name="connsiteX30" fmla="*/ 775809 w 1466850"/>
                  <a:gd name="connsiteY30" fmla="*/ 586265 h 1314450"/>
                  <a:gd name="connsiteX31" fmla="*/ 726520 w 1466850"/>
                  <a:gd name="connsiteY31" fmla="*/ 589363 h 1314450"/>
                  <a:gd name="connsiteX32" fmla="*/ 719137 w 1466850"/>
                  <a:gd name="connsiteY32" fmla="*/ 538163 h 1314450"/>
                  <a:gd name="connsiteX33" fmla="*/ 695325 w 1466850"/>
                  <a:gd name="connsiteY33" fmla="*/ 538163 h 1314450"/>
                  <a:gd name="connsiteX34" fmla="*/ 695325 w 1466850"/>
                  <a:gd name="connsiteY34" fmla="*/ 500063 h 1314450"/>
                  <a:gd name="connsiteX35" fmla="*/ 662942 w 1466850"/>
                  <a:gd name="connsiteY35" fmla="*/ 500063 h 1314450"/>
                  <a:gd name="connsiteX36" fmla="*/ 657225 w 1466850"/>
                  <a:gd name="connsiteY36" fmla="*/ 438150 h 1314450"/>
                  <a:gd name="connsiteX37" fmla="*/ 587451 w 1466850"/>
                  <a:gd name="connsiteY37" fmla="*/ 438150 h 1314450"/>
                  <a:gd name="connsiteX38" fmla="*/ 590550 w 1466850"/>
                  <a:gd name="connsiteY38" fmla="*/ 342900 h 1314450"/>
                  <a:gd name="connsiteX39" fmla="*/ 542925 w 1466850"/>
                  <a:gd name="connsiteY39" fmla="*/ 342900 h 1314450"/>
                  <a:gd name="connsiteX40" fmla="*/ 545545 w 1466850"/>
                  <a:gd name="connsiteY40" fmla="*/ 289325 h 1314450"/>
                  <a:gd name="connsiteX41" fmla="*/ 474585 w 1466850"/>
                  <a:gd name="connsiteY41" fmla="*/ 288370 h 1314450"/>
                  <a:gd name="connsiteX42" fmla="*/ 471487 w 1466850"/>
                  <a:gd name="connsiteY42" fmla="*/ 238125 h 1314450"/>
                  <a:gd name="connsiteX43" fmla="*/ 428625 w 1466850"/>
                  <a:gd name="connsiteY43" fmla="*/ 238125 h 1314450"/>
                  <a:gd name="connsiteX44" fmla="*/ 428624 w 1466850"/>
                  <a:gd name="connsiteY44" fmla="*/ 161925 h 1314450"/>
                  <a:gd name="connsiteX45" fmla="*/ 385762 w 1466850"/>
                  <a:gd name="connsiteY45" fmla="*/ 161925 h 1314450"/>
                  <a:gd name="connsiteX46" fmla="*/ 385762 w 1466850"/>
                  <a:gd name="connsiteY46" fmla="*/ 104775 h 1314450"/>
                  <a:gd name="connsiteX47" fmla="*/ 223837 w 1466850"/>
                  <a:gd name="connsiteY47" fmla="*/ 114300 h 1314450"/>
                  <a:gd name="connsiteX48" fmla="*/ 223837 w 1466850"/>
                  <a:gd name="connsiteY48" fmla="*/ 71438 h 1314450"/>
                  <a:gd name="connsiteX49" fmla="*/ 152400 w 1466850"/>
                  <a:gd name="connsiteY49" fmla="*/ 71438 h 1314450"/>
                  <a:gd name="connsiteX50" fmla="*/ 152400 w 1466850"/>
                  <a:gd name="connsiteY50" fmla="*/ 38100 h 1314450"/>
                  <a:gd name="connsiteX51" fmla="*/ 76200 w 1466850"/>
                  <a:gd name="connsiteY51" fmla="*/ 33338 h 1314450"/>
                  <a:gd name="connsiteX52" fmla="*/ 71437 w 1466850"/>
                  <a:gd name="connsiteY52" fmla="*/ 0 h 1314450"/>
                  <a:gd name="connsiteX53" fmla="*/ 0 w 1466850"/>
                  <a:gd name="connsiteY53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43000 h 1314450"/>
                  <a:gd name="connsiteX9" fmla="*/ 1297064 w 1466850"/>
                  <a:gd name="connsiteY9" fmla="*/ 1151339 h 1314450"/>
                  <a:gd name="connsiteX10" fmla="*/ 1301118 w 1466850"/>
                  <a:gd name="connsiteY10" fmla="*/ 1085140 h 1314450"/>
                  <a:gd name="connsiteX11" fmla="*/ 1240869 w 1466850"/>
                  <a:gd name="connsiteY11" fmla="*/ 1085617 h 1314450"/>
                  <a:gd name="connsiteX12" fmla="*/ 1238728 w 1466850"/>
                  <a:gd name="connsiteY12" fmla="*/ 1014413 h 1314450"/>
                  <a:gd name="connsiteX13" fmla="*/ 1214437 w 1466850"/>
                  <a:gd name="connsiteY13" fmla="*/ 1014413 h 1314450"/>
                  <a:gd name="connsiteX14" fmla="*/ 1217535 w 1466850"/>
                  <a:gd name="connsiteY14" fmla="*/ 952978 h 1314450"/>
                  <a:gd name="connsiteX15" fmla="*/ 1133475 w 1466850"/>
                  <a:gd name="connsiteY15" fmla="*/ 952500 h 1314450"/>
                  <a:gd name="connsiteX16" fmla="*/ 1130353 w 1466850"/>
                  <a:gd name="connsiteY16" fmla="*/ 904826 h 1314450"/>
                  <a:gd name="connsiteX17" fmla="*/ 1071562 w 1466850"/>
                  <a:gd name="connsiteY17" fmla="*/ 900113 h 1314450"/>
                  <a:gd name="connsiteX18" fmla="*/ 1071562 w 1466850"/>
                  <a:gd name="connsiteY18" fmla="*/ 866676 h 1314450"/>
                  <a:gd name="connsiteX19" fmla="*/ 1002745 w 1466850"/>
                  <a:gd name="connsiteY19" fmla="*/ 867731 h 1314450"/>
                  <a:gd name="connsiteX20" fmla="*/ 999647 w 1466850"/>
                  <a:gd name="connsiteY20" fmla="*/ 807483 h 1314450"/>
                  <a:gd name="connsiteX21" fmla="*/ 966787 w 1466850"/>
                  <a:gd name="connsiteY21" fmla="*/ 804863 h 1314450"/>
                  <a:gd name="connsiteX22" fmla="*/ 966787 w 1466850"/>
                  <a:gd name="connsiteY22" fmla="*/ 779386 h 1314450"/>
                  <a:gd name="connsiteX23" fmla="*/ 904875 w 1466850"/>
                  <a:gd name="connsiteY23" fmla="*/ 776288 h 1314450"/>
                  <a:gd name="connsiteX24" fmla="*/ 904875 w 1466850"/>
                  <a:gd name="connsiteY24" fmla="*/ 742950 h 1314450"/>
                  <a:gd name="connsiteX25" fmla="*/ 862012 w 1466850"/>
                  <a:gd name="connsiteY25" fmla="*/ 742950 h 1314450"/>
                  <a:gd name="connsiteX26" fmla="*/ 861535 w 1466850"/>
                  <a:gd name="connsiteY26" fmla="*/ 693660 h 1314450"/>
                  <a:gd name="connsiteX27" fmla="*/ 814387 w 1466850"/>
                  <a:gd name="connsiteY27" fmla="*/ 690563 h 1314450"/>
                  <a:gd name="connsiteX28" fmla="*/ 814387 w 1466850"/>
                  <a:gd name="connsiteY28" fmla="*/ 647700 h 1314450"/>
                  <a:gd name="connsiteX29" fmla="*/ 776287 w 1466850"/>
                  <a:gd name="connsiteY29" fmla="*/ 642937 h 1314450"/>
                  <a:gd name="connsiteX30" fmla="*/ 775809 w 1466850"/>
                  <a:gd name="connsiteY30" fmla="*/ 586265 h 1314450"/>
                  <a:gd name="connsiteX31" fmla="*/ 726520 w 1466850"/>
                  <a:gd name="connsiteY31" fmla="*/ 589363 h 1314450"/>
                  <a:gd name="connsiteX32" fmla="*/ 719137 w 1466850"/>
                  <a:gd name="connsiteY32" fmla="*/ 538163 h 1314450"/>
                  <a:gd name="connsiteX33" fmla="*/ 695325 w 1466850"/>
                  <a:gd name="connsiteY33" fmla="*/ 538163 h 1314450"/>
                  <a:gd name="connsiteX34" fmla="*/ 695325 w 1466850"/>
                  <a:gd name="connsiteY34" fmla="*/ 500063 h 1314450"/>
                  <a:gd name="connsiteX35" fmla="*/ 662942 w 1466850"/>
                  <a:gd name="connsiteY35" fmla="*/ 500063 h 1314450"/>
                  <a:gd name="connsiteX36" fmla="*/ 657225 w 1466850"/>
                  <a:gd name="connsiteY36" fmla="*/ 438150 h 1314450"/>
                  <a:gd name="connsiteX37" fmla="*/ 587451 w 1466850"/>
                  <a:gd name="connsiteY37" fmla="*/ 438150 h 1314450"/>
                  <a:gd name="connsiteX38" fmla="*/ 590550 w 1466850"/>
                  <a:gd name="connsiteY38" fmla="*/ 342900 h 1314450"/>
                  <a:gd name="connsiteX39" fmla="*/ 542925 w 1466850"/>
                  <a:gd name="connsiteY39" fmla="*/ 342900 h 1314450"/>
                  <a:gd name="connsiteX40" fmla="*/ 545545 w 1466850"/>
                  <a:gd name="connsiteY40" fmla="*/ 289325 h 1314450"/>
                  <a:gd name="connsiteX41" fmla="*/ 474585 w 1466850"/>
                  <a:gd name="connsiteY41" fmla="*/ 288370 h 1314450"/>
                  <a:gd name="connsiteX42" fmla="*/ 471487 w 1466850"/>
                  <a:gd name="connsiteY42" fmla="*/ 238125 h 1314450"/>
                  <a:gd name="connsiteX43" fmla="*/ 428625 w 1466850"/>
                  <a:gd name="connsiteY43" fmla="*/ 238125 h 1314450"/>
                  <a:gd name="connsiteX44" fmla="*/ 428624 w 1466850"/>
                  <a:gd name="connsiteY44" fmla="*/ 161925 h 1314450"/>
                  <a:gd name="connsiteX45" fmla="*/ 385762 w 1466850"/>
                  <a:gd name="connsiteY45" fmla="*/ 161925 h 1314450"/>
                  <a:gd name="connsiteX46" fmla="*/ 385762 w 1466850"/>
                  <a:gd name="connsiteY46" fmla="*/ 104775 h 1314450"/>
                  <a:gd name="connsiteX47" fmla="*/ 223837 w 1466850"/>
                  <a:gd name="connsiteY47" fmla="*/ 114300 h 1314450"/>
                  <a:gd name="connsiteX48" fmla="*/ 223837 w 1466850"/>
                  <a:gd name="connsiteY48" fmla="*/ 71438 h 1314450"/>
                  <a:gd name="connsiteX49" fmla="*/ 152400 w 1466850"/>
                  <a:gd name="connsiteY49" fmla="*/ 71438 h 1314450"/>
                  <a:gd name="connsiteX50" fmla="*/ 152400 w 1466850"/>
                  <a:gd name="connsiteY50" fmla="*/ 38100 h 1314450"/>
                  <a:gd name="connsiteX51" fmla="*/ 76200 w 1466850"/>
                  <a:gd name="connsiteY51" fmla="*/ 33338 h 1314450"/>
                  <a:gd name="connsiteX52" fmla="*/ 71437 w 1466850"/>
                  <a:gd name="connsiteY52" fmla="*/ 0 h 1314450"/>
                  <a:gd name="connsiteX53" fmla="*/ 0 w 1466850"/>
                  <a:gd name="connsiteY53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338262 w 1466850"/>
                  <a:gd name="connsiteY8" fmla="*/ 1150860 h 1314450"/>
                  <a:gd name="connsiteX9" fmla="*/ 1297064 w 1466850"/>
                  <a:gd name="connsiteY9" fmla="*/ 1151339 h 1314450"/>
                  <a:gd name="connsiteX10" fmla="*/ 1301118 w 1466850"/>
                  <a:gd name="connsiteY10" fmla="*/ 1085140 h 1314450"/>
                  <a:gd name="connsiteX11" fmla="*/ 1240869 w 1466850"/>
                  <a:gd name="connsiteY11" fmla="*/ 1085617 h 1314450"/>
                  <a:gd name="connsiteX12" fmla="*/ 1238728 w 1466850"/>
                  <a:gd name="connsiteY12" fmla="*/ 1014413 h 1314450"/>
                  <a:gd name="connsiteX13" fmla="*/ 1214437 w 1466850"/>
                  <a:gd name="connsiteY13" fmla="*/ 1014413 h 1314450"/>
                  <a:gd name="connsiteX14" fmla="*/ 1217535 w 1466850"/>
                  <a:gd name="connsiteY14" fmla="*/ 952978 h 1314450"/>
                  <a:gd name="connsiteX15" fmla="*/ 1133475 w 1466850"/>
                  <a:gd name="connsiteY15" fmla="*/ 952500 h 1314450"/>
                  <a:gd name="connsiteX16" fmla="*/ 1130353 w 1466850"/>
                  <a:gd name="connsiteY16" fmla="*/ 904826 h 1314450"/>
                  <a:gd name="connsiteX17" fmla="*/ 1071562 w 1466850"/>
                  <a:gd name="connsiteY17" fmla="*/ 900113 h 1314450"/>
                  <a:gd name="connsiteX18" fmla="*/ 1071562 w 1466850"/>
                  <a:gd name="connsiteY18" fmla="*/ 866676 h 1314450"/>
                  <a:gd name="connsiteX19" fmla="*/ 1002745 w 1466850"/>
                  <a:gd name="connsiteY19" fmla="*/ 867731 h 1314450"/>
                  <a:gd name="connsiteX20" fmla="*/ 999647 w 1466850"/>
                  <a:gd name="connsiteY20" fmla="*/ 807483 h 1314450"/>
                  <a:gd name="connsiteX21" fmla="*/ 966787 w 1466850"/>
                  <a:gd name="connsiteY21" fmla="*/ 804863 h 1314450"/>
                  <a:gd name="connsiteX22" fmla="*/ 966787 w 1466850"/>
                  <a:gd name="connsiteY22" fmla="*/ 779386 h 1314450"/>
                  <a:gd name="connsiteX23" fmla="*/ 904875 w 1466850"/>
                  <a:gd name="connsiteY23" fmla="*/ 776288 h 1314450"/>
                  <a:gd name="connsiteX24" fmla="*/ 904875 w 1466850"/>
                  <a:gd name="connsiteY24" fmla="*/ 742950 h 1314450"/>
                  <a:gd name="connsiteX25" fmla="*/ 862012 w 1466850"/>
                  <a:gd name="connsiteY25" fmla="*/ 742950 h 1314450"/>
                  <a:gd name="connsiteX26" fmla="*/ 861535 w 1466850"/>
                  <a:gd name="connsiteY26" fmla="*/ 693660 h 1314450"/>
                  <a:gd name="connsiteX27" fmla="*/ 814387 w 1466850"/>
                  <a:gd name="connsiteY27" fmla="*/ 690563 h 1314450"/>
                  <a:gd name="connsiteX28" fmla="*/ 814387 w 1466850"/>
                  <a:gd name="connsiteY28" fmla="*/ 647700 h 1314450"/>
                  <a:gd name="connsiteX29" fmla="*/ 776287 w 1466850"/>
                  <a:gd name="connsiteY29" fmla="*/ 642937 h 1314450"/>
                  <a:gd name="connsiteX30" fmla="*/ 775809 w 1466850"/>
                  <a:gd name="connsiteY30" fmla="*/ 586265 h 1314450"/>
                  <a:gd name="connsiteX31" fmla="*/ 726520 w 1466850"/>
                  <a:gd name="connsiteY31" fmla="*/ 589363 h 1314450"/>
                  <a:gd name="connsiteX32" fmla="*/ 719137 w 1466850"/>
                  <a:gd name="connsiteY32" fmla="*/ 538163 h 1314450"/>
                  <a:gd name="connsiteX33" fmla="*/ 695325 w 1466850"/>
                  <a:gd name="connsiteY33" fmla="*/ 538163 h 1314450"/>
                  <a:gd name="connsiteX34" fmla="*/ 695325 w 1466850"/>
                  <a:gd name="connsiteY34" fmla="*/ 500063 h 1314450"/>
                  <a:gd name="connsiteX35" fmla="*/ 662942 w 1466850"/>
                  <a:gd name="connsiteY35" fmla="*/ 500063 h 1314450"/>
                  <a:gd name="connsiteX36" fmla="*/ 657225 w 1466850"/>
                  <a:gd name="connsiteY36" fmla="*/ 438150 h 1314450"/>
                  <a:gd name="connsiteX37" fmla="*/ 587451 w 1466850"/>
                  <a:gd name="connsiteY37" fmla="*/ 438150 h 1314450"/>
                  <a:gd name="connsiteX38" fmla="*/ 590550 w 1466850"/>
                  <a:gd name="connsiteY38" fmla="*/ 342900 h 1314450"/>
                  <a:gd name="connsiteX39" fmla="*/ 542925 w 1466850"/>
                  <a:gd name="connsiteY39" fmla="*/ 342900 h 1314450"/>
                  <a:gd name="connsiteX40" fmla="*/ 545545 w 1466850"/>
                  <a:gd name="connsiteY40" fmla="*/ 289325 h 1314450"/>
                  <a:gd name="connsiteX41" fmla="*/ 474585 w 1466850"/>
                  <a:gd name="connsiteY41" fmla="*/ 288370 h 1314450"/>
                  <a:gd name="connsiteX42" fmla="*/ 471487 w 1466850"/>
                  <a:gd name="connsiteY42" fmla="*/ 238125 h 1314450"/>
                  <a:gd name="connsiteX43" fmla="*/ 428625 w 1466850"/>
                  <a:gd name="connsiteY43" fmla="*/ 238125 h 1314450"/>
                  <a:gd name="connsiteX44" fmla="*/ 428624 w 1466850"/>
                  <a:gd name="connsiteY44" fmla="*/ 161925 h 1314450"/>
                  <a:gd name="connsiteX45" fmla="*/ 385762 w 1466850"/>
                  <a:gd name="connsiteY45" fmla="*/ 161925 h 1314450"/>
                  <a:gd name="connsiteX46" fmla="*/ 385762 w 1466850"/>
                  <a:gd name="connsiteY46" fmla="*/ 104775 h 1314450"/>
                  <a:gd name="connsiteX47" fmla="*/ 223837 w 1466850"/>
                  <a:gd name="connsiteY47" fmla="*/ 114300 h 1314450"/>
                  <a:gd name="connsiteX48" fmla="*/ 223837 w 1466850"/>
                  <a:gd name="connsiteY48" fmla="*/ 71438 h 1314450"/>
                  <a:gd name="connsiteX49" fmla="*/ 152400 w 1466850"/>
                  <a:gd name="connsiteY49" fmla="*/ 71438 h 1314450"/>
                  <a:gd name="connsiteX50" fmla="*/ 152400 w 1466850"/>
                  <a:gd name="connsiteY50" fmla="*/ 38100 h 1314450"/>
                  <a:gd name="connsiteX51" fmla="*/ 76200 w 1466850"/>
                  <a:gd name="connsiteY51" fmla="*/ 33338 h 1314450"/>
                  <a:gd name="connsiteX52" fmla="*/ 71437 w 1466850"/>
                  <a:gd name="connsiteY52" fmla="*/ 0 h 1314450"/>
                  <a:gd name="connsiteX53" fmla="*/ 0 w 1466850"/>
                  <a:gd name="connsiteY53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8262 w 1466850"/>
                  <a:gd name="connsiteY7" fmla="*/ 1143000 h 1314450"/>
                  <a:gd name="connsiteX8" fmla="*/ 1297064 w 1466850"/>
                  <a:gd name="connsiteY8" fmla="*/ 1151339 h 1314450"/>
                  <a:gd name="connsiteX9" fmla="*/ 1301118 w 1466850"/>
                  <a:gd name="connsiteY9" fmla="*/ 1085140 h 1314450"/>
                  <a:gd name="connsiteX10" fmla="*/ 1240869 w 1466850"/>
                  <a:gd name="connsiteY10" fmla="*/ 1085617 h 1314450"/>
                  <a:gd name="connsiteX11" fmla="*/ 1238728 w 1466850"/>
                  <a:gd name="connsiteY11" fmla="*/ 1014413 h 1314450"/>
                  <a:gd name="connsiteX12" fmla="*/ 1214437 w 1466850"/>
                  <a:gd name="connsiteY12" fmla="*/ 1014413 h 1314450"/>
                  <a:gd name="connsiteX13" fmla="*/ 1217535 w 1466850"/>
                  <a:gd name="connsiteY13" fmla="*/ 952978 h 1314450"/>
                  <a:gd name="connsiteX14" fmla="*/ 1133475 w 1466850"/>
                  <a:gd name="connsiteY14" fmla="*/ 952500 h 1314450"/>
                  <a:gd name="connsiteX15" fmla="*/ 1130353 w 1466850"/>
                  <a:gd name="connsiteY15" fmla="*/ 904826 h 1314450"/>
                  <a:gd name="connsiteX16" fmla="*/ 1071562 w 1466850"/>
                  <a:gd name="connsiteY16" fmla="*/ 900113 h 1314450"/>
                  <a:gd name="connsiteX17" fmla="*/ 1071562 w 1466850"/>
                  <a:gd name="connsiteY17" fmla="*/ 866676 h 1314450"/>
                  <a:gd name="connsiteX18" fmla="*/ 1002745 w 1466850"/>
                  <a:gd name="connsiteY18" fmla="*/ 867731 h 1314450"/>
                  <a:gd name="connsiteX19" fmla="*/ 999647 w 1466850"/>
                  <a:gd name="connsiteY19" fmla="*/ 807483 h 1314450"/>
                  <a:gd name="connsiteX20" fmla="*/ 966787 w 1466850"/>
                  <a:gd name="connsiteY20" fmla="*/ 804863 h 1314450"/>
                  <a:gd name="connsiteX21" fmla="*/ 966787 w 1466850"/>
                  <a:gd name="connsiteY21" fmla="*/ 779386 h 1314450"/>
                  <a:gd name="connsiteX22" fmla="*/ 904875 w 1466850"/>
                  <a:gd name="connsiteY22" fmla="*/ 776288 h 1314450"/>
                  <a:gd name="connsiteX23" fmla="*/ 904875 w 1466850"/>
                  <a:gd name="connsiteY23" fmla="*/ 742950 h 1314450"/>
                  <a:gd name="connsiteX24" fmla="*/ 862012 w 1466850"/>
                  <a:gd name="connsiteY24" fmla="*/ 742950 h 1314450"/>
                  <a:gd name="connsiteX25" fmla="*/ 861535 w 1466850"/>
                  <a:gd name="connsiteY25" fmla="*/ 693660 h 1314450"/>
                  <a:gd name="connsiteX26" fmla="*/ 814387 w 1466850"/>
                  <a:gd name="connsiteY26" fmla="*/ 690563 h 1314450"/>
                  <a:gd name="connsiteX27" fmla="*/ 814387 w 1466850"/>
                  <a:gd name="connsiteY27" fmla="*/ 647700 h 1314450"/>
                  <a:gd name="connsiteX28" fmla="*/ 776287 w 1466850"/>
                  <a:gd name="connsiteY28" fmla="*/ 642937 h 1314450"/>
                  <a:gd name="connsiteX29" fmla="*/ 775809 w 1466850"/>
                  <a:gd name="connsiteY29" fmla="*/ 586265 h 1314450"/>
                  <a:gd name="connsiteX30" fmla="*/ 726520 w 1466850"/>
                  <a:gd name="connsiteY30" fmla="*/ 589363 h 1314450"/>
                  <a:gd name="connsiteX31" fmla="*/ 719137 w 1466850"/>
                  <a:gd name="connsiteY31" fmla="*/ 538163 h 1314450"/>
                  <a:gd name="connsiteX32" fmla="*/ 695325 w 1466850"/>
                  <a:gd name="connsiteY32" fmla="*/ 538163 h 1314450"/>
                  <a:gd name="connsiteX33" fmla="*/ 695325 w 1466850"/>
                  <a:gd name="connsiteY33" fmla="*/ 500063 h 1314450"/>
                  <a:gd name="connsiteX34" fmla="*/ 662942 w 1466850"/>
                  <a:gd name="connsiteY34" fmla="*/ 500063 h 1314450"/>
                  <a:gd name="connsiteX35" fmla="*/ 657225 w 1466850"/>
                  <a:gd name="connsiteY35" fmla="*/ 438150 h 1314450"/>
                  <a:gd name="connsiteX36" fmla="*/ 587451 w 1466850"/>
                  <a:gd name="connsiteY36" fmla="*/ 438150 h 1314450"/>
                  <a:gd name="connsiteX37" fmla="*/ 590550 w 1466850"/>
                  <a:gd name="connsiteY37" fmla="*/ 342900 h 1314450"/>
                  <a:gd name="connsiteX38" fmla="*/ 542925 w 1466850"/>
                  <a:gd name="connsiteY38" fmla="*/ 342900 h 1314450"/>
                  <a:gd name="connsiteX39" fmla="*/ 545545 w 1466850"/>
                  <a:gd name="connsiteY39" fmla="*/ 289325 h 1314450"/>
                  <a:gd name="connsiteX40" fmla="*/ 474585 w 1466850"/>
                  <a:gd name="connsiteY40" fmla="*/ 288370 h 1314450"/>
                  <a:gd name="connsiteX41" fmla="*/ 471487 w 1466850"/>
                  <a:gd name="connsiteY41" fmla="*/ 238125 h 1314450"/>
                  <a:gd name="connsiteX42" fmla="*/ 428625 w 1466850"/>
                  <a:gd name="connsiteY42" fmla="*/ 238125 h 1314450"/>
                  <a:gd name="connsiteX43" fmla="*/ 428624 w 1466850"/>
                  <a:gd name="connsiteY43" fmla="*/ 161925 h 1314450"/>
                  <a:gd name="connsiteX44" fmla="*/ 385762 w 1466850"/>
                  <a:gd name="connsiteY44" fmla="*/ 161925 h 1314450"/>
                  <a:gd name="connsiteX45" fmla="*/ 385762 w 1466850"/>
                  <a:gd name="connsiteY45" fmla="*/ 104775 h 1314450"/>
                  <a:gd name="connsiteX46" fmla="*/ 223837 w 1466850"/>
                  <a:gd name="connsiteY46" fmla="*/ 114300 h 1314450"/>
                  <a:gd name="connsiteX47" fmla="*/ 223837 w 1466850"/>
                  <a:gd name="connsiteY47" fmla="*/ 71438 h 1314450"/>
                  <a:gd name="connsiteX48" fmla="*/ 152400 w 1466850"/>
                  <a:gd name="connsiteY48" fmla="*/ 71438 h 1314450"/>
                  <a:gd name="connsiteX49" fmla="*/ 152400 w 1466850"/>
                  <a:gd name="connsiteY49" fmla="*/ 38100 h 1314450"/>
                  <a:gd name="connsiteX50" fmla="*/ 76200 w 1466850"/>
                  <a:gd name="connsiteY50" fmla="*/ 33338 h 1314450"/>
                  <a:gd name="connsiteX51" fmla="*/ 71437 w 1466850"/>
                  <a:gd name="connsiteY51" fmla="*/ 0 h 1314450"/>
                  <a:gd name="connsiteX52" fmla="*/ 0 w 1466850"/>
                  <a:gd name="connsiteY52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43502 w 1466850"/>
                  <a:gd name="connsiteY7" fmla="*/ 1158720 h 1314450"/>
                  <a:gd name="connsiteX8" fmla="*/ 1297064 w 1466850"/>
                  <a:gd name="connsiteY8" fmla="*/ 1151339 h 1314450"/>
                  <a:gd name="connsiteX9" fmla="*/ 1301118 w 1466850"/>
                  <a:gd name="connsiteY9" fmla="*/ 1085140 h 1314450"/>
                  <a:gd name="connsiteX10" fmla="*/ 1240869 w 1466850"/>
                  <a:gd name="connsiteY10" fmla="*/ 1085617 h 1314450"/>
                  <a:gd name="connsiteX11" fmla="*/ 1238728 w 1466850"/>
                  <a:gd name="connsiteY11" fmla="*/ 1014413 h 1314450"/>
                  <a:gd name="connsiteX12" fmla="*/ 1214437 w 1466850"/>
                  <a:gd name="connsiteY12" fmla="*/ 1014413 h 1314450"/>
                  <a:gd name="connsiteX13" fmla="*/ 1217535 w 1466850"/>
                  <a:gd name="connsiteY13" fmla="*/ 952978 h 1314450"/>
                  <a:gd name="connsiteX14" fmla="*/ 1133475 w 1466850"/>
                  <a:gd name="connsiteY14" fmla="*/ 952500 h 1314450"/>
                  <a:gd name="connsiteX15" fmla="*/ 1130353 w 1466850"/>
                  <a:gd name="connsiteY15" fmla="*/ 904826 h 1314450"/>
                  <a:gd name="connsiteX16" fmla="*/ 1071562 w 1466850"/>
                  <a:gd name="connsiteY16" fmla="*/ 900113 h 1314450"/>
                  <a:gd name="connsiteX17" fmla="*/ 1071562 w 1466850"/>
                  <a:gd name="connsiteY17" fmla="*/ 866676 h 1314450"/>
                  <a:gd name="connsiteX18" fmla="*/ 1002745 w 1466850"/>
                  <a:gd name="connsiteY18" fmla="*/ 867731 h 1314450"/>
                  <a:gd name="connsiteX19" fmla="*/ 999647 w 1466850"/>
                  <a:gd name="connsiteY19" fmla="*/ 807483 h 1314450"/>
                  <a:gd name="connsiteX20" fmla="*/ 966787 w 1466850"/>
                  <a:gd name="connsiteY20" fmla="*/ 804863 h 1314450"/>
                  <a:gd name="connsiteX21" fmla="*/ 966787 w 1466850"/>
                  <a:gd name="connsiteY21" fmla="*/ 779386 h 1314450"/>
                  <a:gd name="connsiteX22" fmla="*/ 904875 w 1466850"/>
                  <a:gd name="connsiteY22" fmla="*/ 776288 h 1314450"/>
                  <a:gd name="connsiteX23" fmla="*/ 904875 w 1466850"/>
                  <a:gd name="connsiteY23" fmla="*/ 742950 h 1314450"/>
                  <a:gd name="connsiteX24" fmla="*/ 862012 w 1466850"/>
                  <a:gd name="connsiteY24" fmla="*/ 742950 h 1314450"/>
                  <a:gd name="connsiteX25" fmla="*/ 861535 w 1466850"/>
                  <a:gd name="connsiteY25" fmla="*/ 693660 h 1314450"/>
                  <a:gd name="connsiteX26" fmla="*/ 814387 w 1466850"/>
                  <a:gd name="connsiteY26" fmla="*/ 690563 h 1314450"/>
                  <a:gd name="connsiteX27" fmla="*/ 814387 w 1466850"/>
                  <a:gd name="connsiteY27" fmla="*/ 647700 h 1314450"/>
                  <a:gd name="connsiteX28" fmla="*/ 776287 w 1466850"/>
                  <a:gd name="connsiteY28" fmla="*/ 642937 h 1314450"/>
                  <a:gd name="connsiteX29" fmla="*/ 775809 w 1466850"/>
                  <a:gd name="connsiteY29" fmla="*/ 586265 h 1314450"/>
                  <a:gd name="connsiteX30" fmla="*/ 726520 w 1466850"/>
                  <a:gd name="connsiteY30" fmla="*/ 589363 h 1314450"/>
                  <a:gd name="connsiteX31" fmla="*/ 719137 w 1466850"/>
                  <a:gd name="connsiteY31" fmla="*/ 538163 h 1314450"/>
                  <a:gd name="connsiteX32" fmla="*/ 695325 w 1466850"/>
                  <a:gd name="connsiteY32" fmla="*/ 538163 h 1314450"/>
                  <a:gd name="connsiteX33" fmla="*/ 695325 w 1466850"/>
                  <a:gd name="connsiteY33" fmla="*/ 500063 h 1314450"/>
                  <a:gd name="connsiteX34" fmla="*/ 662942 w 1466850"/>
                  <a:gd name="connsiteY34" fmla="*/ 500063 h 1314450"/>
                  <a:gd name="connsiteX35" fmla="*/ 657225 w 1466850"/>
                  <a:gd name="connsiteY35" fmla="*/ 438150 h 1314450"/>
                  <a:gd name="connsiteX36" fmla="*/ 587451 w 1466850"/>
                  <a:gd name="connsiteY36" fmla="*/ 438150 h 1314450"/>
                  <a:gd name="connsiteX37" fmla="*/ 590550 w 1466850"/>
                  <a:gd name="connsiteY37" fmla="*/ 342900 h 1314450"/>
                  <a:gd name="connsiteX38" fmla="*/ 542925 w 1466850"/>
                  <a:gd name="connsiteY38" fmla="*/ 342900 h 1314450"/>
                  <a:gd name="connsiteX39" fmla="*/ 545545 w 1466850"/>
                  <a:gd name="connsiteY39" fmla="*/ 289325 h 1314450"/>
                  <a:gd name="connsiteX40" fmla="*/ 474585 w 1466850"/>
                  <a:gd name="connsiteY40" fmla="*/ 288370 h 1314450"/>
                  <a:gd name="connsiteX41" fmla="*/ 471487 w 1466850"/>
                  <a:gd name="connsiteY41" fmla="*/ 238125 h 1314450"/>
                  <a:gd name="connsiteX42" fmla="*/ 428625 w 1466850"/>
                  <a:gd name="connsiteY42" fmla="*/ 238125 h 1314450"/>
                  <a:gd name="connsiteX43" fmla="*/ 428624 w 1466850"/>
                  <a:gd name="connsiteY43" fmla="*/ 161925 h 1314450"/>
                  <a:gd name="connsiteX44" fmla="*/ 385762 w 1466850"/>
                  <a:gd name="connsiteY44" fmla="*/ 161925 h 1314450"/>
                  <a:gd name="connsiteX45" fmla="*/ 385762 w 1466850"/>
                  <a:gd name="connsiteY45" fmla="*/ 104775 h 1314450"/>
                  <a:gd name="connsiteX46" fmla="*/ 223837 w 1466850"/>
                  <a:gd name="connsiteY46" fmla="*/ 114300 h 1314450"/>
                  <a:gd name="connsiteX47" fmla="*/ 223837 w 1466850"/>
                  <a:gd name="connsiteY47" fmla="*/ 71438 h 1314450"/>
                  <a:gd name="connsiteX48" fmla="*/ 152400 w 1466850"/>
                  <a:gd name="connsiteY48" fmla="*/ 71438 h 1314450"/>
                  <a:gd name="connsiteX49" fmla="*/ 152400 w 1466850"/>
                  <a:gd name="connsiteY49" fmla="*/ 38100 h 1314450"/>
                  <a:gd name="connsiteX50" fmla="*/ 76200 w 1466850"/>
                  <a:gd name="connsiteY50" fmla="*/ 33338 h 1314450"/>
                  <a:gd name="connsiteX51" fmla="*/ 71437 w 1466850"/>
                  <a:gd name="connsiteY51" fmla="*/ 0 h 1314450"/>
                  <a:gd name="connsiteX52" fmla="*/ 0 w 1466850"/>
                  <a:gd name="connsiteY52" fmla="*/ 4763 h 1314450"/>
                  <a:gd name="connsiteX0" fmla="*/ 1466850 w 1466850"/>
                  <a:gd name="connsiteY0" fmla="*/ 1314450 h 1314450"/>
                  <a:gd name="connsiteX1" fmla="*/ 1462087 w 1466850"/>
                  <a:gd name="connsiteY1" fmla="*/ 1262063 h 1314450"/>
                  <a:gd name="connsiteX2" fmla="*/ 1423987 w 1466850"/>
                  <a:gd name="connsiteY2" fmla="*/ 1262063 h 1314450"/>
                  <a:gd name="connsiteX3" fmla="*/ 1423987 w 1466850"/>
                  <a:gd name="connsiteY3" fmla="*/ 1228725 h 1314450"/>
                  <a:gd name="connsiteX4" fmla="*/ 1366837 w 1466850"/>
                  <a:gd name="connsiteY4" fmla="*/ 1228725 h 1314450"/>
                  <a:gd name="connsiteX5" fmla="*/ 1366837 w 1466850"/>
                  <a:gd name="connsiteY5" fmla="*/ 1190625 h 1314450"/>
                  <a:gd name="connsiteX6" fmla="*/ 1338262 w 1466850"/>
                  <a:gd name="connsiteY6" fmla="*/ 1190625 h 1314450"/>
                  <a:gd name="connsiteX7" fmla="*/ 1335642 w 1466850"/>
                  <a:gd name="connsiteY7" fmla="*/ 1153480 h 1314450"/>
                  <a:gd name="connsiteX8" fmla="*/ 1297064 w 1466850"/>
                  <a:gd name="connsiteY8" fmla="*/ 1151339 h 1314450"/>
                  <a:gd name="connsiteX9" fmla="*/ 1301118 w 1466850"/>
                  <a:gd name="connsiteY9" fmla="*/ 1085140 h 1314450"/>
                  <a:gd name="connsiteX10" fmla="*/ 1240869 w 1466850"/>
                  <a:gd name="connsiteY10" fmla="*/ 1085617 h 1314450"/>
                  <a:gd name="connsiteX11" fmla="*/ 1238728 w 1466850"/>
                  <a:gd name="connsiteY11" fmla="*/ 1014413 h 1314450"/>
                  <a:gd name="connsiteX12" fmla="*/ 1214437 w 1466850"/>
                  <a:gd name="connsiteY12" fmla="*/ 1014413 h 1314450"/>
                  <a:gd name="connsiteX13" fmla="*/ 1217535 w 1466850"/>
                  <a:gd name="connsiteY13" fmla="*/ 952978 h 1314450"/>
                  <a:gd name="connsiteX14" fmla="*/ 1133475 w 1466850"/>
                  <a:gd name="connsiteY14" fmla="*/ 952500 h 1314450"/>
                  <a:gd name="connsiteX15" fmla="*/ 1130353 w 1466850"/>
                  <a:gd name="connsiteY15" fmla="*/ 904826 h 1314450"/>
                  <a:gd name="connsiteX16" fmla="*/ 1071562 w 1466850"/>
                  <a:gd name="connsiteY16" fmla="*/ 900113 h 1314450"/>
                  <a:gd name="connsiteX17" fmla="*/ 1071562 w 1466850"/>
                  <a:gd name="connsiteY17" fmla="*/ 866676 h 1314450"/>
                  <a:gd name="connsiteX18" fmla="*/ 1002745 w 1466850"/>
                  <a:gd name="connsiteY18" fmla="*/ 867731 h 1314450"/>
                  <a:gd name="connsiteX19" fmla="*/ 999647 w 1466850"/>
                  <a:gd name="connsiteY19" fmla="*/ 807483 h 1314450"/>
                  <a:gd name="connsiteX20" fmla="*/ 966787 w 1466850"/>
                  <a:gd name="connsiteY20" fmla="*/ 804863 h 1314450"/>
                  <a:gd name="connsiteX21" fmla="*/ 966787 w 1466850"/>
                  <a:gd name="connsiteY21" fmla="*/ 779386 h 1314450"/>
                  <a:gd name="connsiteX22" fmla="*/ 904875 w 1466850"/>
                  <a:gd name="connsiteY22" fmla="*/ 776288 h 1314450"/>
                  <a:gd name="connsiteX23" fmla="*/ 904875 w 1466850"/>
                  <a:gd name="connsiteY23" fmla="*/ 742950 h 1314450"/>
                  <a:gd name="connsiteX24" fmla="*/ 862012 w 1466850"/>
                  <a:gd name="connsiteY24" fmla="*/ 742950 h 1314450"/>
                  <a:gd name="connsiteX25" fmla="*/ 861535 w 1466850"/>
                  <a:gd name="connsiteY25" fmla="*/ 693660 h 1314450"/>
                  <a:gd name="connsiteX26" fmla="*/ 814387 w 1466850"/>
                  <a:gd name="connsiteY26" fmla="*/ 690563 h 1314450"/>
                  <a:gd name="connsiteX27" fmla="*/ 814387 w 1466850"/>
                  <a:gd name="connsiteY27" fmla="*/ 647700 h 1314450"/>
                  <a:gd name="connsiteX28" fmla="*/ 776287 w 1466850"/>
                  <a:gd name="connsiteY28" fmla="*/ 642937 h 1314450"/>
                  <a:gd name="connsiteX29" fmla="*/ 775809 w 1466850"/>
                  <a:gd name="connsiteY29" fmla="*/ 586265 h 1314450"/>
                  <a:gd name="connsiteX30" fmla="*/ 726520 w 1466850"/>
                  <a:gd name="connsiteY30" fmla="*/ 589363 h 1314450"/>
                  <a:gd name="connsiteX31" fmla="*/ 719137 w 1466850"/>
                  <a:gd name="connsiteY31" fmla="*/ 538163 h 1314450"/>
                  <a:gd name="connsiteX32" fmla="*/ 695325 w 1466850"/>
                  <a:gd name="connsiteY32" fmla="*/ 538163 h 1314450"/>
                  <a:gd name="connsiteX33" fmla="*/ 695325 w 1466850"/>
                  <a:gd name="connsiteY33" fmla="*/ 500063 h 1314450"/>
                  <a:gd name="connsiteX34" fmla="*/ 662942 w 1466850"/>
                  <a:gd name="connsiteY34" fmla="*/ 500063 h 1314450"/>
                  <a:gd name="connsiteX35" fmla="*/ 657225 w 1466850"/>
                  <a:gd name="connsiteY35" fmla="*/ 438150 h 1314450"/>
                  <a:gd name="connsiteX36" fmla="*/ 587451 w 1466850"/>
                  <a:gd name="connsiteY36" fmla="*/ 438150 h 1314450"/>
                  <a:gd name="connsiteX37" fmla="*/ 590550 w 1466850"/>
                  <a:gd name="connsiteY37" fmla="*/ 342900 h 1314450"/>
                  <a:gd name="connsiteX38" fmla="*/ 542925 w 1466850"/>
                  <a:gd name="connsiteY38" fmla="*/ 342900 h 1314450"/>
                  <a:gd name="connsiteX39" fmla="*/ 545545 w 1466850"/>
                  <a:gd name="connsiteY39" fmla="*/ 289325 h 1314450"/>
                  <a:gd name="connsiteX40" fmla="*/ 474585 w 1466850"/>
                  <a:gd name="connsiteY40" fmla="*/ 288370 h 1314450"/>
                  <a:gd name="connsiteX41" fmla="*/ 471487 w 1466850"/>
                  <a:gd name="connsiteY41" fmla="*/ 238125 h 1314450"/>
                  <a:gd name="connsiteX42" fmla="*/ 428625 w 1466850"/>
                  <a:gd name="connsiteY42" fmla="*/ 238125 h 1314450"/>
                  <a:gd name="connsiteX43" fmla="*/ 428624 w 1466850"/>
                  <a:gd name="connsiteY43" fmla="*/ 161925 h 1314450"/>
                  <a:gd name="connsiteX44" fmla="*/ 385762 w 1466850"/>
                  <a:gd name="connsiteY44" fmla="*/ 161925 h 1314450"/>
                  <a:gd name="connsiteX45" fmla="*/ 385762 w 1466850"/>
                  <a:gd name="connsiteY45" fmla="*/ 104775 h 1314450"/>
                  <a:gd name="connsiteX46" fmla="*/ 223837 w 1466850"/>
                  <a:gd name="connsiteY46" fmla="*/ 114300 h 1314450"/>
                  <a:gd name="connsiteX47" fmla="*/ 223837 w 1466850"/>
                  <a:gd name="connsiteY47" fmla="*/ 71438 h 1314450"/>
                  <a:gd name="connsiteX48" fmla="*/ 152400 w 1466850"/>
                  <a:gd name="connsiteY48" fmla="*/ 71438 h 1314450"/>
                  <a:gd name="connsiteX49" fmla="*/ 152400 w 1466850"/>
                  <a:gd name="connsiteY49" fmla="*/ 38100 h 1314450"/>
                  <a:gd name="connsiteX50" fmla="*/ 76200 w 1466850"/>
                  <a:gd name="connsiteY50" fmla="*/ 33338 h 1314450"/>
                  <a:gd name="connsiteX51" fmla="*/ 71437 w 1466850"/>
                  <a:gd name="connsiteY51" fmla="*/ 0 h 1314450"/>
                  <a:gd name="connsiteX52" fmla="*/ 0 w 1466850"/>
                  <a:gd name="connsiteY52" fmla="*/ 4763 h 131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466850" h="1314450">
                    <a:moveTo>
                      <a:pt x="1466850" y="1314450"/>
                    </a:moveTo>
                    <a:lnTo>
                      <a:pt x="1462087" y="1262063"/>
                    </a:lnTo>
                    <a:lnTo>
                      <a:pt x="1423987" y="1262063"/>
                    </a:lnTo>
                    <a:lnTo>
                      <a:pt x="1423987" y="1228725"/>
                    </a:lnTo>
                    <a:lnTo>
                      <a:pt x="1366837" y="1228725"/>
                    </a:lnTo>
                    <a:lnTo>
                      <a:pt x="1366837" y="1190625"/>
                    </a:lnTo>
                    <a:lnTo>
                      <a:pt x="1338262" y="1190625"/>
                    </a:lnTo>
                    <a:lnTo>
                      <a:pt x="1335642" y="1153480"/>
                    </a:lnTo>
                    <a:lnTo>
                      <a:pt x="1297064" y="1151339"/>
                    </a:lnTo>
                    <a:lnTo>
                      <a:pt x="1301118" y="1085140"/>
                    </a:lnTo>
                    <a:lnTo>
                      <a:pt x="1240869" y="1085617"/>
                    </a:lnTo>
                    <a:cubicBezTo>
                      <a:pt x="1241029" y="1069742"/>
                      <a:pt x="1238568" y="1030288"/>
                      <a:pt x="1238728" y="1014413"/>
                    </a:cubicBezTo>
                    <a:lnTo>
                      <a:pt x="1214437" y="1014413"/>
                    </a:lnTo>
                    <a:lnTo>
                      <a:pt x="1217535" y="952978"/>
                    </a:lnTo>
                    <a:lnTo>
                      <a:pt x="1133475" y="952500"/>
                    </a:lnTo>
                    <a:lnTo>
                      <a:pt x="1130353" y="904826"/>
                    </a:lnTo>
                    <a:lnTo>
                      <a:pt x="1071562" y="900113"/>
                    </a:lnTo>
                    <a:lnTo>
                      <a:pt x="1071562" y="866676"/>
                    </a:lnTo>
                    <a:lnTo>
                      <a:pt x="1002745" y="867731"/>
                    </a:lnTo>
                    <a:cubicBezTo>
                      <a:pt x="1002586" y="851142"/>
                      <a:pt x="999806" y="824072"/>
                      <a:pt x="999647" y="807483"/>
                    </a:cubicBezTo>
                    <a:lnTo>
                      <a:pt x="966787" y="804863"/>
                    </a:lnTo>
                    <a:lnTo>
                      <a:pt x="966787" y="779386"/>
                    </a:lnTo>
                    <a:lnTo>
                      <a:pt x="904875" y="776288"/>
                    </a:lnTo>
                    <a:lnTo>
                      <a:pt x="904875" y="742950"/>
                    </a:lnTo>
                    <a:lnTo>
                      <a:pt x="862012" y="742950"/>
                    </a:lnTo>
                    <a:lnTo>
                      <a:pt x="861535" y="693660"/>
                    </a:lnTo>
                    <a:lnTo>
                      <a:pt x="814387" y="690563"/>
                    </a:lnTo>
                    <a:lnTo>
                      <a:pt x="814387" y="647700"/>
                    </a:lnTo>
                    <a:lnTo>
                      <a:pt x="776287" y="642937"/>
                    </a:lnTo>
                    <a:cubicBezTo>
                      <a:pt x="777001" y="624046"/>
                      <a:pt x="775095" y="605156"/>
                      <a:pt x="775809" y="586265"/>
                    </a:cubicBezTo>
                    <a:lnTo>
                      <a:pt x="726520" y="589363"/>
                    </a:lnTo>
                    <a:lnTo>
                      <a:pt x="719137" y="538163"/>
                    </a:lnTo>
                    <a:lnTo>
                      <a:pt x="695325" y="538163"/>
                    </a:lnTo>
                    <a:lnTo>
                      <a:pt x="695325" y="500063"/>
                    </a:lnTo>
                    <a:lnTo>
                      <a:pt x="662942" y="500063"/>
                    </a:lnTo>
                    <a:lnTo>
                      <a:pt x="657225" y="438150"/>
                    </a:lnTo>
                    <a:lnTo>
                      <a:pt x="587451" y="438150"/>
                    </a:lnTo>
                    <a:lnTo>
                      <a:pt x="590550" y="342900"/>
                    </a:lnTo>
                    <a:lnTo>
                      <a:pt x="542925" y="342900"/>
                    </a:lnTo>
                    <a:lnTo>
                      <a:pt x="545545" y="289325"/>
                    </a:lnTo>
                    <a:lnTo>
                      <a:pt x="474585" y="288370"/>
                    </a:lnTo>
                    <a:lnTo>
                      <a:pt x="471487" y="238125"/>
                    </a:lnTo>
                    <a:lnTo>
                      <a:pt x="428625" y="238125"/>
                    </a:lnTo>
                    <a:cubicBezTo>
                      <a:pt x="428625" y="212725"/>
                      <a:pt x="428624" y="187325"/>
                      <a:pt x="428624" y="161925"/>
                    </a:cubicBezTo>
                    <a:lnTo>
                      <a:pt x="385762" y="161925"/>
                    </a:lnTo>
                    <a:lnTo>
                      <a:pt x="385762" y="104775"/>
                    </a:lnTo>
                    <a:lnTo>
                      <a:pt x="223837" y="114300"/>
                    </a:lnTo>
                    <a:lnTo>
                      <a:pt x="223837" y="71438"/>
                    </a:lnTo>
                    <a:lnTo>
                      <a:pt x="152400" y="71438"/>
                    </a:lnTo>
                    <a:lnTo>
                      <a:pt x="152400" y="38100"/>
                    </a:lnTo>
                    <a:lnTo>
                      <a:pt x="76200" y="33338"/>
                    </a:lnTo>
                    <a:lnTo>
                      <a:pt x="71437" y="0"/>
                    </a:lnTo>
                    <a:lnTo>
                      <a:pt x="0" y="4763"/>
                    </a:lnTo>
                  </a:path>
                </a:pathLst>
              </a:custGeom>
              <a:noFill/>
              <a:ln w="19050">
                <a:solidFill>
                  <a:srgbClr val="FF7F4D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42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92100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56D82A0-2DD0-3D38-67F0-DBA5C299C43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/>
              <a:t>Bardia A et al, N Engl J Med, 2021; Bardia A et al, Ann Oncol, 2021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B21E5836-21D5-03B6-0F17-B65CB5BB697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 err="1"/>
              <a:t>Sacituzumab</a:t>
            </a:r>
            <a:r>
              <a:rPr lang="fr-FR" dirty="0"/>
              <a:t> </a:t>
            </a:r>
            <a:r>
              <a:rPr lang="fr-FR" dirty="0" err="1"/>
              <a:t>Govitecan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CA870B6-86E1-8B28-E058-B21794E5F65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ASCENT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78026" y="4800763"/>
            <a:ext cx="10618023" cy="714220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/>
              <a:t>Réponse quel que soit le niveau d’expression de TROP2 </a:t>
            </a:r>
            <a:r>
              <a:rPr lang="fr-FR" sz="1600" b="0" dirty="0"/>
              <a:t>malgré des réponses plus importantes en cas d’expression élevée de TROP2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 smtClean="0"/>
              <a:t>Actuellement </a:t>
            </a:r>
            <a:r>
              <a:rPr lang="fr-FR" sz="1600" dirty="0"/>
              <a:t>pas de recommandation pour tester TROP2 en </a:t>
            </a:r>
            <a:r>
              <a:rPr lang="fr-FR" sz="1600" dirty="0" smtClean="0"/>
              <a:t>pré-thérapeutique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>
                <a:solidFill>
                  <a:srgbClr val="002D4C"/>
                </a:solidFill>
              </a:rPr>
              <a:t>Réponses quelle que soit l’expression d’HER2 </a:t>
            </a:r>
            <a:r>
              <a:rPr lang="fr-FR" sz="1600" b="0" dirty="0">
                <a:solidFill>
                  <a:srgbClr val="002D4C"/>
                </a:solidFill>
              </a:rPr>
              <a:t>(HER20 ou HER2 </a:t>
            </a:r>
            <a:r>
              <a:rPr lang="fr-FR" sz="1600" b="0" dirty="0" err="1">
                <a:solidFill>
                  <a:srgbClr val="002D4C"/>
                </a:solidFill>
              </a:rPr>
              <a:t>low</a:t>
            </a:r>
            <a:r>
              <a:rPr lang="fr-FR" sz="1600" b="0" dirty="0">
                <a:solidFill>
                  <a:srgbClr val="002D4C"/>
                </a:solidFill>
              </a:rPr>
              <a:t> (</a:t>
            </a:r>
            <a:r>
              <a:rPr lang="fr-FR" sz="1400" b="0" i="1" dirty="0">
                <a:solidFill>
                  <a:srgbClr val="002D4C"/>
                </a:solidFill>
              </a:rPr>
              <a:t>IHC 0, IHC 1+, IHC 2+ non amplifié</a:t>
            </a:r>
            <a:r>
              <a:rPr lang="fr-FR" sz="1600" b="0" dirty="0">
                <a:solidFill>
                  <a:srgbClr val="002D4C"/>
                </a:solidFill>
              </a:rPr>
              <a:t>))</a:t>
            </a:r>
            <a:endParaRPr lang="fr-FR" sz="1600" dirty="0">
              <a:solidFill>
                <a:srgbClr val="002D4C"/>
              </a:solidFill>
            </a:endParaRPr>
          </a:p>
        </p:txBody>
      </p:sp>
      <p:sp>
        <p:nvSpPr>
          <p:cNvPr id="312" name="Rectangle à coins arrondis 10">
            <a:extLst>
              <a:ext uri="{FF2B5EF4-FFF2-40B4-BE49-F238E27FC236}">
                <a16:creationId xmlns:a16="http://schemas.microsoft.com/office/drawing/2014/main" xmlns="" id="{E5D3F3D1-C4A9-B6B6-CA33-EC6ADA6A6BB4}"/>
              </a:ext>
            </a:extLst>
          </p:cNvPr>
          <p:cNvSpPr/>
          <p:nvPr/>
        </p:nvSpPr>
        <p:spPr>
          <a:xfrm>
            <a:off x="5779206" y="816961"/>
            <a:ext cx="6171729" cy="388923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13" name="ZoneTexte 312">
            <a:extLst>
              <a:ext uri="{FF2B5EF4-FFF2-40B4-BE49-F238E27FC236}">
                <a16:creationId xmlns:a16="http://schemas.microsoft.com/office/drawing/2014/main" xmlns="" id="{82C40E69-F64A-3D2C-4DEB-7919CD3CBAD2}"/>
              </a:ext>
            </a:extLst>
          </p:cNvPr>
          <p:cNvSpPr txBox="1"/>
          <p:nvPr/>
        </p:nvSpPr>
        <p:spPr>
          <a:xfrm>
            <a:off x="5853830" y="663072"/>
            <a:ext cx="5659669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400" b="1" dirty="0">
                <a:solidFill>
                  <a:schemeClr val="accent5"/>
                </a:solidFill>
                <a:cs typeface="Arial" panose="020B0604020202020204" pitchFamily="34" charset="0"/>
              </a:rPr>
              <a:t>Taux de réponse objectif en fonction de l’expression de TROP2</a:t>
            </a:r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xmlns="" id="{6FFCB048-0471-CEA0-B37E-7D10314AAB94}"/>
              </a:ext>
            </a:extLst>
          </p:cNvPr>
          <p:cNvGrpSpPr/>
          <p:nvPr/>
        </p:nvGrpSpPr>
        <p:grpSpPr>
          <a:xfrm>
            <a:off x="6035235" y="1027871"/>
            <a:ext cx="5659670" cy="3676226"/>
            <a:chOff x="6033055" y="2152205"/>
            <a:chExt cx="5659670" cy="3676226"/>
          </a:xfrm>
        </p:grpSpPr>
        <p:graphicFrame>
          <p:nvGraphicFramePr>
            <p:cNvPr id="7" name="Chart 511">
              <a:extLst>
                <a:ext uri="{FF2B5EF4-FFF2-40B4-BE49-F238E27FC236}">
                  <a16:creationId xmlns:a16="http://schemas.microsoft.com/office/drawing/2014/main" xmlns="" id="{6D46E92F-C774-F63F-6462-115A6551324D}"/>
                </a:ext>
              </a:extLst>
            </p:cNvPr>
            <p:cNvGraphicFramePr/>
            <p:nvPr/>
          </p:nvGraphicFramePr>
          <p:xfrm>
            <a:off x="6033055" y="2152205"/>
            <a:ext cx="5659670" cy="344043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1" name="TextBox 513">
              <a:extLst>
                <a:ext uri="{FF2B5EF4-FFF2-40B4-BE49-F238E27FC236}">
                  <a16:creationId xmlns:a16="http://schemas.microsoft.com/office/drawing/2014/main" xmlns="" id="{1450993C-F4C9-0D67-DBBD-979CA1F1C936}"/>
                </a:ext>
              </a:extLst>
            </p:cNvPr>
            <p:cNvSpPr txBox="1"/>
            <p:nvPr/>
          </p:nvSpPr>
          <p:spPr bwMode="auto">
            <a:xfrm>
              <a:off x="7302131" y="5520654"/>
              <a:ext cx="72327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n = 157</a:t>
              </a:r>
            </a:p>
          </p:txBody>
        </p:sp>
        <p:sp>
          <p:nvSpPr>
            <p:cNvPr id="12" name="TextBox 514">
              <a:extLst>
                <a:ext uri="{FF2B5EF4-FFF2-40B4-BE49-F238E27FC236}">
                  <a16:creationId xmlns:a16="http://schemas.microsoft.com/office/drawing/2014/main" xmlns="" id="{8CD9E9F0-CC2F-D29B-D192-1D2539B5170F}"/>
                </a:ext>
              </a:extLst>
            </p:cNvPr>
            <p:cNvSpPr txBox="1"/>
            <p:nvPr/>
          </p:nvSpPr>
          <p:spPr bwMode="auto">
            <a:xfrm>
              <a:off x="8862890" y="5520654"/>
              <a:ext cx="63190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n = 74</a:t>
              </a:r>
            </a:p>
          </p:txBody>
        </p:sp>
        <p:sp>
          <p:nvSpPr>
            <p:cNvPr id="13" name="TextBox 515">
              <a:extLst>
                <a:ext uri="{FF2B5EF4-FFF2-40B4-BE49-F238E27FC236}">
                  <a16:creationId xmlns:a16="http://schemas.microsoft.com/office/drawing/2014/main" xmlns="" id="{168349F1-92B9-62B0-E6C5-61639A2A0A8D}"/>
                </a:ext>
              </a:extLst>
            </p:cNvPr>
            <p:cNvSpPr txBox="1"/>
            <p:nvPr/>
          </p:nvSpPr>
          <p:spPr bwMode="auto">
            <a:xfrm>
              <a:off x="10423649" y="5520654"/>
              <a:ext cx="63190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n = 59</a:t>
              </a:r>
            </a:p>
          </p:txBody>
        </p:sp>
      </p:grpSp>
      <p:graphicFrame>
        <p:nvGraphicFramePr>
          <p:cNvPr id="15" name="Table 73730">
            <a:extLst>
              <a:ext uri="{FF2B5EF4-FFF2-40B4-BE49-F238E27FC236}">
                <a16:creationId xmlns:a16="http://schemas.microsoft.com/office/drawing/2014/main" xmlns="" id="{CC5C7B10-7E3D-9122-5851-3DA794EAC8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0504350"/>
              </p:ext>
            </p:extLst>
          </p:nvPr>
        </p:nvGraphicFramePr>
        <p:xfrm>
          <a:off x="1175896" y="1073126"/>
          <a:ext cx="4394911" cy="3376903"/>
        </p:xfrm>
        <a:graphic>
          <a:graphicData uri="http://schemas.openxmlformats.org/drawingml/2006/table">
            <a:tbl>
              <a:tblPr firstRow="1" bandRow="1"/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3686173852"/>
                    </a:ext>
                  </a:extLst>
                </a:gridCol>
                <a:gridCol w="1063629">
                  <a:extLst>
                    <a:ext uri="{9D8B030D-6E8A-4147-A177-3AD203B41FA5}">
                      <a16:colId xmlns:a16="http://schemas.microsoft.com/office/drawing/2014/main" xmlns="" val="683612347"/>
                    </a:ext>
                  </a:extLst>
                </a:gridCol>
                <a:gridCol w="1099282">
                  <a:extLst>
                    <a:ext uri="{9D8B030D-6E8A-4147-A177-3AD203B41FA5}">
                      <a16:colId xmlns:a16="http://schemas.microsoft.com/office/drawing/2014/main" xmlns="" val="738114590"/>
                    </a:ext>
                  </a:extLst>
                </a:gridCol>
              </a:tblGrid>
              <a:tr h="51048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US" sz="1400" dirty="0"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latin typeface="+mn-lt"/>
                          <a:cs typeface="Calibri" panose="020F0502020204030204" pitchFamily="34" charset="0"/>
                        </a:rPr>
                        <a:t>SG</a:t>
                      </a:r>
                    </a:p>
                    <a:p>
                      <a:pPr algn="ctr"/>
                      <a:r>
                        <a:rPr lang="en-US" sz="1400" dirty="0">
                          <a:latin typeface="+mn-lt"/>
                          <a:cs typeface="Calibri" panose="020F0502020204030204" pitchFamily="34" charset="0"/>
                        </a:rPr>
                        <a:t>(n=235)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latin typeface="+mn-lt"/>
                          <a:cs typeface="Calibri" panose="020F0502020204030204" pitchFamily="34" charset="0"/>
                        </a:rPr>
                        <a:t>TCI</a:t>
                      </a:r>
                    </a:p>
                    <a:p>
                      <a:pPr algn="ctr"/>
                      <a:r>
                        <a:rPr lang="en-US" sz="1400" dirty="0">
                          <a:latin typeface="+mn-lt"/>
                          <a:cs typeface="Calibri" panose="020F0502020204030204" pitchFamily="34" charset="0"/>
                        </a:rPr>
                        <a:t>(n=233)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58372210"/>
                  </a:ext>
                </a:extLst>
              </a:tr>
              <a:tr h="3062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TRO, n (%)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82 (35)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11 (5)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238220281"/>
                  </a:ext>
                </a:extLst>
              </a:tr>
              <a:tr h="3062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400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</a:t>
                      </a:r>
                      <a:endParaRPr lang="en-US" sz="14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&lt; 0,0001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28338586"/>
                  </a:ext>
                </a:extLst>
              </a:tr>
              <a:tr h="3062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4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Réponse</a:t>
                      </a:r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14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complète</a:t>
                      </a:r>
                      <a:endParaRPr lang="en-US" sz="14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10 (4)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 (1)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1173092"/>
                  </a:ext>
                </a:extLst>
              </a:tr>
              <a:tr h="3062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4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Réponse</a:t>
                      </a:r>
                      <a:r>
                        <a:rPr lang="en-US" sz="140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140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partielle</a:t>
                      </a:r>
                      <a:endParaRPr lang="en-US" sz="14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72 (31)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9 (4)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62002359"/>
                  </a:ext>
                </a:extLst>
              </a:tr>
              <a:tr h="3062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4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CBR</a:t>
                      </a:r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, n (%)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105 (45)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 (9)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115793187"/>
                  </a:ext>
                </a:extLst>
              </a:tr>
              <a:tr h="3062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</a:t>
                      </a:r>
                      <a:endParaRPr lang="en-US" sz="14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&lt; 0,0001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290404035"/>
                  </a:ext>
                </a:extLst>
              </a:tr>
              <a:tr h="7146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4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Durée</a:t>
                      </a:r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de </a:t>
                      </a:r>
                      <a:r>
                        <a:rPr lang="en-US" sz="14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réponse</a:t>
                      </a:r>
                      <a:r>
                        <a:rPr lang="en-US" sz="140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140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médiane</a:t>
                      </a:r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, </a:t>
                      </a:r>
                      <a:r>
                        <a:rPr lang="en-US" sz="14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mois</a:t>
                      </a:r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(IC 95%)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6,3 </a:t>
                      </a:r>
                      <a:b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</a:br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(5,5-9,0)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3,6 </a:t>
                      </a:r>
                      <a:b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</a:br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(2,8-NE)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507596546"/>
                  </a:ext>
                </a:extLst>
              </a:tr>
              <a:tr h="3062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</a:t>
                      </a:r>
                      <a:endParaRPr lang="en-US" sz="14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0,057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397307551"/>
                  </a:ext>
                </a:extLst>
              </a:tr>
            </a:tbl>
          </a:graphicData>
        </a:graphic>
      </p:graphicFrame>
      <p:sp>
        <p:nvSpPr>
          <p:cNvPr id="1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78567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E0600768-1234-BF1F-83B2-AC2F130D2D93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https://seer.cancer.gov/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ECE9B7D4-5EE4-C165-B2D6-8736D4A8AC4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Incidence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B7E8DBD-7429-2E7A-F354-0FAC9932A39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Incidence des cancers du sein, données SEER, 2016-2020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xmlns="" id="{777A2A00-BEE5-8765-7CF9-F56E6170AF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9217423"/>
              </p:ext>
            </p:extLst>
          </p:nvPr>
        </p:nvGraphicFramePr>
        <p:xfrm>
          <a:off x="2175078" y="1575259"/>
          <a:ext cx="8774613" cy="38339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24871">
                  <a:extLst>
                    <a:ext uri="{9D8B030D-6E8A-4147-A177-3AD203B41FA5}">
                      <a16:colId xmlns:a16="http://schemas.microsoft.com/office/drawing/2014/main" xmlns="" val="2370336435"/>
                    </a:ext>
                  </a:extLst>
                </a:gridCol>
                <a:gridCol w="2924871">
                  <a:extLst>
                    <a:ext uri="{9D8B030D-6E8A-4147-A177-3AD203B41FA5}">
                      <a16:colId xmlns:a16="http://schemas.microsoft.com/office/drawing/2014/main" xmlns="" val="1077590886"/>
                    </a:ext>
                  </a:extLst>
                </a:gridCol>
                <a:gridCol w="2924871">
                  <a:extLst>
                    <a:ext uri="{9D8B030D-6E8A-4147-A177-3AD203B41FA5}">
                      <a16:colId xmlns:a16="http://schemas.microsoft.com/office/drawing/2014/main" xmlns="" val="326884683"/>
                    </a:ext>
                  </a:extLst>
                </a:gridCol>
              </a:tblGrid>
              <a:tr h="8865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dirty="0"/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Nombre de nouveaux</a:t>
                      </a:r>
                      <a:r>
                        <a:rPr lang="fr-FR" baseline="0" dirty="0"/>
                        <a:t> cas (nombre absolu)</a:t>
                      </a:r>
                      <a:endParaRPr lang="fr-FR" dirty="0"/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Fréquence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04427679"/>
                  </a:ext>
                </a:extLst>
              </a:tr>
              <a:tr h="513607">
                <a:tc>
                  <a:txBody>
                    <a:bodyPr/>
                    <a:lstStyle/>
                    <a:p>
                      <a:pPr algn="ctr"/>
                      <a:r>
                        <a:rPr lang="fr-FR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Cancer</a:t>
                      </a:r>
                      <a:r>
                        <a:rPr lang="fr-FR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 du sein </a:t>
                      </a:r>
                      <a:endParaRPr lang="fr-FR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589,262*</a:t>
                      </a:r>
                      <a:endParaRPr lang="fr-FR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08262131"/>
                  </a:ext>
                </a:extLst>
              </a:tr>
              <a:tr h="513607">
                <a:tc>
                  <a:txBody>
                    <a:bodyPr/>
                    <a:lstStyle/>
                    <a:p>
                      <a:pPr algn="ctr"/>
                      <a:r>
                        <a:rPr lang="fr-FR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Cancer du sein RH</a:t>
                      </a:r>
                      <a:r>
                        <a:rPr lang="fr-FR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+ HER2-</a:t>
                      </a:r>
                      <a:endParaRPr lang="fr-FR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408,740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80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74,7%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89339006"/>
                  </a:ext>
                </a:extLst>
              </a:tr>
              <a:tr h="513607">
                <a:tc>
                  <a:txBody>
                    <a:bodyPr/>
                    <a:lstStyle/>
                    <a:p>
                      <a:pPr algn="ctr"/>
                      <a:r>
                        <a:rPr lang="fr-FR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Ca</a:t>
                      </a:r>
                      <a:r>
                        <a:rPr lang="fr-FR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ncer du sein TN</a:t>
                      </a:r>
                      <a:endParaRPr lang="fr-FR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59,790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80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10,9%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0015645"/>
                  </a:ext>
                </a:extLst>
              </a:tr>
              <a:tr h="51360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Cancer</a:t>
                      </a:r>
                      <a:r>
                        <a:rPr lang="fr-FR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 du sein HER2+/RH+</a:t>
                      </a:r>
                      <a:endParaRPr lang="fr-FR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55,935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80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10,2%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89958708"/>
                  </a:ext>
                </a:extLst>
              </a:tr>
              <a:tr h="513607">
                <a:tc>
                  <a:txBody>
                    <a:bodyPr/>
                    <a:lstStyle/>
                    <a:p>
                      <a:pPr algn="ctr"/>
                      <a:r>
                        <a:rPr lang="fr-FR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Cancer</a:t>
                      </a:r>
                      <a:r>
                        <a:rPr lang="fr-FR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 du sein HER2+/RH-</a:t>
                      </a:r>
                      <a:endParaRPr lang="fr-FR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22,858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80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4,2%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95747697"/>
                  </a:ext>
                </a:extLst>
              </a:tr>
            </a:tbl>
          </a:graphicData>
        </a:graphic>
      </p:graphicFrame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2" name="Rectangle 1"/>
          <p:cNvSpPr/>
          <p:nvPr/>
        </p:nvSpPr>
        <p:spPr>
          <a:xfrm>
            <a:off x="1279806" y="5739884"/>
            <a:ext cx="3018775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050" i="1" dirty="0" smtClean="0">
                <a:ea typeface="Times New Roman" panose="02020603050405020304" pitchFamily="18" charset="0"/>
              </a:rPr>
              <a:t>*Certaines </a:t>
            </a:r>
            <a:r>
              <a:rPr lang="fr-FR" sz="1050" i="1" dirty="0">
                <a:ea typeface="Times New Roman" panose="02020603050405020304" pitchFamily="18" charset="0"/>
              </a:rPr>
              <a:t>données ne sont pas disponibles</a:t>
            </a:r>
            <a:endParaRPr lang="fr-FR" sz="1050" i="1" dirty="0"/>
          </a:p>
        </p:txBody>
      </p:sp>
    </p:spTree>
    <p:extLst>
      <p:ext uri="{BB962C8B-B14F-4D97-AF65-F5344CB8AC3E}">
        <p14:creationId xmlns:p14="http://schemas.microsoft.com/office/powerpoint/2010/main" val="3780234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56D82A0-2DD0-3D38-67F0-DBA5C299C43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en-US" dirty="0" err="1"/>
              <a:t>Hurvitz</a:t>
            </a:r>
            <a:r>
              <a:rPr lang="en-US" dirty="0"/>
              <a:t>, et al. Annals of Oncology (2022) 33 (suppl_3): S200-S201</a:t>
            </a:r>
            <a:endParaRPr lang="en-US" dirty="0">
              <a:effectLst/>
            </a:endParaRP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B21E5836-21D5-03B6-0F17-B65CB5BB697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 err="1"/>
              <a:t>Sacituzumab</a:t>
            </a:r>
            <a:r>
              <a:rPr lang="fr-FR" dirty="0"/>
              <a:t> </a:t>
            </a:r>
            <a:r>
              <a:rPr lang="fr-FR" dirty="0" err="1"/>
              <a:t>Govitecan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CA870B6-86E1-8B28-E058-B21794E5F65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ASCENT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49388" y="5104397"/>
            <a:ext cx="10618023" cy="714220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Bénéfice </a:t>
            </a:r>
            <a:r>
              <a:rPr lang="fr-FR" b="0" dirty="0"/>
              <a:t>en SSP et en SG chez les patients avec une tumeur </a:t>
            </a:r>
            <a:r>
              <a:rPr lang="fr-FR" dirty="0"/>
              <a:t>HER2 0 </a:t>
            </a:r>
            <a:r>
              <a:rPr lang="fr-FR" b="0" dirty="0"/>
              <a:t>et </a:t>
            </a:r>
            <a:r>
              <a:rPr lang="fr-FR" dirty="0"/>
              <a:t>HER2 </a:t>
            </a:r>
            <a:r>
              <a:rPr lang="fr-FR" sz="1600" dirty="0" err="1" smtClean="0"/>
              <a:t>low</a:t>
            </a:r>
            <a:r>
              <a:rPr lang="fr-FR" b="0" dirty="0"/>
              <a:t> (</a:t>
            </a:r>
            <a:r>
              <a:rPr lang="fr-FR" sz="1600" b="0" i="1" dirty="0"/>
              <a:t>IHC 0, IHC 1+, IHC 2+ non </a:t>
            </a:r>
            <a:r>
              <a:rPr lang="fr-FR" sz="1600" b="0" i="1" dirty="0" smtClean="0"/>
              <a:t>amplifié)</a:t>
            </a:r>
            <a:endParaRPr lang="fr-FR" sz="1600" dirty="0"/>
          </a:p>
        </p:txBody>
      </p:sp>
      <p:sp>
        <p:nvSpPr>
          <p:cNvPr id="312" name="Rectangle à coins arrondis 10">
            <a:extLst>
              <a:ext uri="{FF2B5EF4-FFF2-40B4-BE49-F238E27FC236}">
                <a16:creationId xmlns:a16="http://schemas.microsoft.com/office/drawing/2014/main" xmlns="" id="{E5D3F3D1-C4A9-B6B6-CA33-EC6ADA6A6BB4}"/>
              </a:ext>
            </a:extLst>
          </p:cNvPr>
          <p:cNvSpPr/>
          <p:nvPr/>
        </p:nvSpPr>
        <p:spPr>
          <a:xfrm>
            <a:off x="1221970" y="1193272"/>
            <a:ext cx="10897985" cy="3777740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13" name="ZoneTexte 312">
            <a:extLst>
              <a:ext uri="{FF2B5EF4-FFF2-40B4-BE49-F238E27FC236}">
                <a16:creationId xmlns:a16="http://schemas.microsoft.com/office/drawing/2014/main" xmlns="" id="{82C40E69-F64A-3D2C-4DEB-7919CD3CBAD2}"/>
              </a:ext>
            </a:extLst>
          </p:cNvPr>
          <p:cNvSpPr txBox="1"/>
          <p:nvPr/>
        </p:nvSpPr>
        <p:spPr>
          <a:xfrm>
            <a:off x="1580940" y="1017489"/>
            <a:ext cx="2816494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400" b="1" dirty="0">
                <a:solidFill>
                  <a:schemeClr val="accent5"/>
                </a:solidFill>
                <a:cs typeface="Arial" panose="020B0604020202020204" pitchFamily="34" charset="0"/>
              </a:rPr>
              <a:t>SSP et SG selon le statut HER2</a:t>
            </a:r>
          </a:p>
        </p:txBody>
      </p:sp>
      <p:pic>
        <p:nvPicPr>
          <p:cNvPr id="8" name="Imag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9388" y="1740950"/>
            <a:ext cx="6781654" cy="2677651"/>
          </a:xfrm>
          <a:prstGeom prst="rect">
            <a:avLst/>
          </a:prstGeom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1042" y="2015836"/>
            <a:ext cx="2314575" cy="914400"/>
          </a:xfrm>
          <a:prstGeom prst="rect">
            <a:avLst/>
          </a:prstGeom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445617" y="2020598"/>
            <a:ext cx="1362075" cy="904875"/>
          </a:xfrm>
          <a:prstGeom prst="rect">
            <a:avLst/>
          </a:prstGeom>
        </p:spPr>
      </p:pic>
      <p:pic>
        <p:nvPicPr>
          <p:cNvPr id="20" name="Image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31042" y="3145902"/>
            <a:ext cx="2333625" cy="914400"/>
          </a:xfrm>
          <a:prstGeom prst="rect">
            <a:avLst/>
          </a:prstGeom>
        </p:spPr>
      </p:pic>
      <p:pic>
        <p:nvPicPr>
          <p:cNvPr id="21" name="Image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440854" y="3169715"/>
            <a:ext cx="1371600" cy="866775"/>
          </a:xfrm>
          <a:prstGeom prst="rect">
            <a:avLst/>
          </a:prstGeom>
        </p:spPr>
      </p:pic>
      <p:sp>
        <p:nvSpPr>
          <p:cNvPr id="22" name="ZoneTexte 21"/>
          <p:cNvSpPr txBox="1"/>
          <p:nvPr/>
        </p:nvSpPr>
        <p:spPr>
          <a:xfrm>
            <a:off x="1349388" y="1872944"/>
            <a:ext cx="845172" cy="2308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900" b="1" dirty="0">
                <a:solidFill>
                  <a:schemeClr val="accent6">
                    <a:lumMod val="75000"/>
                  </a:schemeClr>
                </a:solidFill>
              </a:rPr>
              <a:t>SSP (BICR)</a:t>
            </a:r>
          </a:p>
        </p:txBody>
      </p:sp>
      <p:sp>
        <p:nvSpPr>
          <p:cNvPr id="25" name="ZoneTexte 24"/>
          <p:cNvSpPr txBox="1"/>
          <p:nvPr/>
        </p:nvSpPr>
        <p:spPr>
          <a:xfrm>
            <a:off x="1421476" y="2964359"/>
            <a:ext cx="582050" cy="2308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FR" sz="900" b="1" dirty="0">
                <a:solidFill>
                  <a:schemeClr val="accent6">
                    <a:lumMod val="75000"/>
                  </a:schemeClr>
                </a:solidFill>
              </a:rPr>
              <a:t>SG</a:t>
            </a:r>
          </a:p>
        </p:txBody>
      </p:sp>
      <p:sp>
        <p:nvSpPr>
          <p:cNvPr id="1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396971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à coins arrondis 10">
            <a:extLst>
              <a:ext uri="{FF2B5EF4-FFF2-40B4-BE49-F238E27FC236}">
                <a16:creationId xmlns:a16="http://schemas.microsoft.com/office/drawing/2014/main" xmlns="" id="{99AB5BC6-99A0-D229-B7C0-EF4D21319D4C}"/>
              </a:ext>
            </a:extLst>
          </p:cNvPr>
          <p:cNvSpPr/>
          <p:nvPr/>
        </p:nvSpPr>
        <p:spPr>
          <a:xfrm>
            <a:off x="1085051" y="1054024"/>
            <a:ext cx="7436780" cy="490302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xmlns="" id="{A2FCAA46-EA2D-A73E-FB3B-50A9403B5C07}"/>
              </a:ext>
            </a:extLst>
          </p:cNvPr>
          <p:cNvSpPr txBox="1"/>
          <p:nvPr/>
        </p:nvSpPr>
        <p:spPr>
          <a:xfrm>
            <a:off x="1295967" y="884748"/>
            <a:ext cx="1982788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Profil de tolérance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56D82A0-2DD0-3D38-67F0-DBA5C299C43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err="1"/>
              <a:t>Bardia</a:t>
            </a:r>
            <a:r>
              <a:rPr lang="fr-FR"/>
              <a:t> A et al, N Engl J Med, 2021; Spring LM et al, Oncologist, 2021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B21E5836-21D5-03B6-0F17-B65CB5BB697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17445" y="0"/>
            <a:ext cx="11259225" cy="516866"/>
          </a:xfrm>
        </p:spPr>
        <p:txBody>
          <a:bodyPr/>
          <a:lstStyle/>
          <a:p>
            <a:r>
              <a:rPr lang="fr-FR" dirty="0" err="1"/>
              <a:t>Sacituzumab</a:t>
            </a:r>
            <a:r>
              <a:rPr lang="fr-FR" dirty="0"/>
              <a:t> </a:t>
            </a:r>
            <a:r>
              <a:rPr lang="fr-FR" dirty="0" err="1"/>
              <a:t>Govitecan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CA870B6-86E1-8B28-E058-B21794E5F65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ASCENT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8709408" y="1488233"/>
            <a:ext cx="3139692" cy="3137459"/>
          </a:xfrm>
        </p:spPr>
        <p:txBody>
          <a:bodyPr anchor="ctr"/>
          <a:lstStyle/>
          <a:p>
            <a:pPr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</a:pPr>
            <a:r>
              <a:rPr lang="fr-FR" sz="1400" dirty="0" smtClean="0"/>
              <a:t>Aucun décès </a:t>
            </a:r>
            <a:r>
              <a:rPr lang="fr-FR" sz="1400" dirty="0"/>
              <a:t>lié au traitement, </a:t>
            </a:r>
            <a:r>
              <a:rPr lang="fr-FR" sz="1400" dirty="0" smtClean="0"/>
              <a:t>pas de neuropathie </a:t>
            </a:r>
            <a:r>
              <a:rPr lang="fr-FR" sz="1400" dirty="0"/>
              <a:t>grade ≥3 ni de pneumopathie interstitielle grade ≥4 ILD </a:t>
            </a:r>
            <a:r>
              <a:rPr lang="fr-FR" sz="1400" b="0" dirty="0" smtClean="0"/>
              <a:t>(pas d’ILD tous les grades)</a:t>
            </a:r>
            <a:r>
              <a:rPr lang="fr-FR" sz="1400" dirty="0" smtClean="0"/>
              <a:t> avec </a:t>
            </a:r>
            <a:r>
              <a:rPr lang="fr-FR" sz="1400" dirty="0"/>
              <a:t>le SG</a:t>
            </a:r>
          </a:p>
          <a:p>
            <a:pPr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</a:pPr>
            <a:r>
              <a:rPr lang="fr-FR" sz="1400" dirty="0"/>
              <a:t>1 décès lié au traitement (neutropénie fébrile) avec le traitement au choix de l’investigateur </a:t>
            </a:r>
          </a:p>
          <a:p>
            <a:pPr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</a:pPr>
            <a:r>
              <a:rPr lang="fr-FR" sz="1400" dirty="0" err="1"/>
              <a:t>EIs</a:t>
            </a:r>
            <a:r>
              <a:rPr lang="fr-FR" sz="1400" dirty="0"/>
              <a:t> nécessitant un arrêt du traitement :</a:t>
            </a:r>
          </a:p>
          <a:p>
            <a:pPr lvl="2"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200" dirty="0">
                <a:solidFill>
                  <a:srgbClr val="005086"/>
                </a:solidFill>
              </a:rPr>
              <a:t>SG, 5%</a:t>
            </a:r>
          </a:p>
          <a:p>
            <a:pPr lvl="2"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200" dirty="0">
                <a:solidFill>
                  <a:srgbClr val="005086"/>
                </a:solidFill>
              </a:rPr>
              <a:t>TCI, 5%</a:t>
            </a:r>
          </a:p>
        </p:txBody>
      </p:sp>
      <p:graphicFrame>
        <p:nvGraphicFramePr>
          <p:cNvPr id="8" name="Group 32">
            <a:extLst>
              <a:ext uri="{FF2B5EF4-FFF2-40B4-BE49-F238E27FC236}">
                <a16:creationId xmlns:a16="http://schemas.microsoft.com/office/drawing/2014/main" xmlns="" id="{0C50E09A-4A19-66E1-88E3-FC37A5F3DF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0755068"/>
              </p:ext>
            </p:extLst>
          </p:nvPr>
        </p:nvGraphicFramePr>
        <p:xfrm>
          <a:off x="1727335" y="1441214"/>
          <a:ext cx="6480000" cy="4297920"/>
        </p:xfrm>
        <a:graphic>
          <a:graphicData uri="http://schemas.openxmlformats.org/drawingml/2006/table">
            <a:tbl>
              <a:tblPr/>
              <a:tblGrid>
                <a:gridCol w="1944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1235170519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2791846019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109567138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3045077714"/>
                    </a:ext>
                  </a:extLst>
                </a:gridCol>
              </a:tblGrid>
              <a:tr h="274320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EI </a:t>
                      </a: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liés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au </a:t>
                      </a: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traitement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, %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SG (n = 258)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508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TCI (n = 224)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743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Tous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les Gr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Gr 3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Gr 4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Tous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les Gr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Gr 3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Gr 4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07173991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Neutropénie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Anémie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34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8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24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Leucopénie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16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11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Thrombocytopénie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11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Neutropénie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fébrile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&lt;1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871761766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Diarrhée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59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&lt;1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256459604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Nausée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57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&lt;1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&lt;1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6750541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Vomissements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&lt;1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&lt;1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00461809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Constipation</a:t>
                      </a: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4814739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Douleur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abdominale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&lt;1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3672537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Fatigue</a:t>
                      </a: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48703589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Asthenie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19604362"/>
                  </a:ext>
                </a:extLst>
              </a:tr>
              <a:tr h="2743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Alopécie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121881" marR="121881" marT="45728" marB="45728" anchor="ctr" horzOverflow="overflow">
                    <a:lnL w="28575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093403309"/>
                  </a:ext>
                </a:extLst>
              </a:tr>
            </a:tbl>
          </a:graphicData>
        </a:graphic>
      </p:graphicFrame>
      <p:sp>
        <p:nvSpPr>
          <p:cNvPr id="9" name="TextBox 29">
            <a:extLst>
              <a:ext uri="{FF2B5EF4-FFF2-40B4-BE49-F238E27FC236}">
                <a16:creationId xmlns:a16="http://schemas.microsoft.com/office/drawing/2014/main" xmlns="" id="{022887E9-39B6-A5C7-7A33-5C8ECFF32B25}"/>
              </a:ext>
            </a:extLst>
          </p:cNvPr>
          <p:cNvSpPr txBox="1"/>
          <p:nvPr/>
        </p:nvSpPr>
        <p:spPr bwMode="auto">
          <a:xfrm rot="16200000">
            <a:off x="654780" y="2410732"/>
            <a:ext cx="13919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200" dirty="0" err="1">
                <a:solidFill>
                  <a:srgbClr val="000000"/>
                </a:solidFill>
                <a:cs typeface="Calibri" panose="020F0502020204030204" pitchFamily="34" charset="0"/>
              </a:rPr>
              <a:t>Hématologique</a:t>
            </a:r>
            <a:endParaRPr lang="en-US" sz="1200" dirty="0">
              <a:solidFill>
                <a:srgbClr val="000000"/>
              </a:solidFill>
              <a:cs typeface="Calibri" panose="020F0502020204030204" pitchFamily="34" charset="0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xmlns="" id="{17FDB0A3-6213-E04A-0414-C3B60B38B20A}"/>
              </a:ext>
            </a:extLst>
          </p:cNvPr>
          <p:cNvSpPr txBox="1"/>
          <p:nvPr/>
        </p:nvSpPr>
        <p:spPr bwMode="auto">
          <a:xfrm rot="16200000">
            <a:off x="899363" y="3835054"/>
            <a:ext cx="9027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200" dirty="0" err="1">
                <a:solidFill>
                  <a:srgbClr val="000000"/>
                </a:solidFill>
                <a:cs typeface="Calibri" panose="020F0502020204030204" pitchFamily="34" charset="0"/>
              </a:rPr>
              <a:t>Digestif</a:t>
            </a:r>
            <a:endParaRPr lang="en-US" sz="1200" dirty="0">
              <a:solidFill>
                <a:srgbClr val="000000"/>
              </a:solidFill>
              <a:cs typeface="Calibri" panose="020F0502020204030204" pitchFamily="34" charset="0"/>
            </a:endParaRPr>
          </a:p>
        </p:txBody>
      </p:sp>
      <p:sp>
        <p:nvSpPr>
          <p:cNvPr id="16" name="TextBox 31">
            <a:extLst>
              <a:ext uri="{FF2B5EF4-FFF2-40B4-BE49-F238E27FC236}">
                <a16:creationId xmlns:a16="http://schemas.microsoft.com/office/drawing/2014/main" xmlns="" id="{CBDD7B06-2EB8-B75B-B504-D96C755AE1FC}"/>
              </a:ext>
            </a:extLst>
          </p:cNvPr>
          <p:cNvSpPr txBox="1"/>
          <p:nvPr/>
        </p:nvSpPr>
        <p:spPr bwMode="auto">
          <a:xfrm rot="16200000">
            <a:off x="861793" y="5017846"/>
            <a:ext cx="9779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200" dirty="0" err="1">
                <a:solidFill>
                  <a:srgbClr val="000000"/>
                </a:solidFill>
                <a:cs typeface="Calibri" panose="020F0502020204030204" pitchFamily="34" charset="0"/>
              </a:rPr>
              <a:t>Général</a:t>
            </a:r>
            <a:endParaRPr lang="en-US" sz="1200" dirty="0">
              <a:solidFill>
                <a:srgbClr val="000000"/>
              </a:solidFill>
              <a:cs typeface="Calibri" panose="020F0502020204030204" pitchFamily="34" charset="0"/>
            </a:endParaRPr>
          </a:p>
        </p:txBody>
      </p:sp>
      <p:sp>
        <p:nvSpPr>
          <p:cNvPr id="17" name="Left Brace 32">
            <a:extLst>
              <a:ext uri="{FF2B5EF4-FFF2-40B4-BE49-F238E27FC236}">
                <a16:creationId xmlns:a16="http://schemas.microsoft.com/office/drawing/2014/main" xmlns="" id="{B46C51D8-3046-04B0-6E3F-9D38AFE9A2D8}"/>
              </a:ext>
            </a:extLst>
          </p:cNvPr>
          <p:cNvSpPr/>
          <p:nvPr/>
        </p:nvSpPr>
        <p:spPr bwMode="auto">
          <a:xfrm>
            <a:off x="1543535" y="2001643"/>
            <a:ext cx="81584" cy="1518695"/>
          </a:xfrm>
          <a:prstGeom prst="leftBrace">
            <a:avLst>
              <a:gd name="adj1" fmla="val 0"/>
              <a:gd name="adj2" fmla="val 50000"/>
            </a:avLst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Calibri" panose="020F0502020204030204" pitchFamily="34" charset="0"/>
            </a:endParaRPr>
          </a:p>
        </p:txBody>
      </p:sp>
      <p:sp>
        <p:nvSpPr>
          <p:cNvPr id="18" name="Left Brace 33">
            <a:extLst>
              <a:ext uri="{FF2B5EF4-FFF2-40B4-BE49-F238E27FC236}">
                <a16:creationId xmlns:a16="http://schemas.microsoft.com/office/drawing/2014/main" xmlns="" id="{E3D131EE-B8DC-F346-4749-9E6F33209A8A}"/>
              </a:ext>
            </a:extLst>
          </p:cNvPr>
          <p:cNvSpPr/>
          <p:nvPr/>
        </p:nvSpPr>
        <p:spPr bwMode="auto">
          <a:xfrm>
            <a:off x="1543534" y="3571115"/>
            <a:ext cx="81585" cy="1316932"/>
          </a:xfrm>
          <a:prstGeom prst="leftBrace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Calibri" panose="020F0502020204030204" pitchFamily="34" charset="0"/>
            </a:endParaRPr>
          </a:p>
        </p:txBody>
      </p:sp>
      <p:sp>
        <p:nvSpPr>
          <p:cNvPr id="19" name="Left Brace 34">
            <a:extLst>
              <a:ext uri="{FF2B5EF4-FFF2-40B4-BE49-F238E27FC236}">
                <a16:creationId xmlns:a16="http://schemas.microsoft.com/office/drawing/2014/main" xmlns="" id="{C12A7E82-DA36-630A-4A98-005A11F0BEBF}"/>
              </a:ext>
            </a:extLst>
          </p:cNvPr>
          <p:cNvSpPr/>
          <p:nvPr/>
        </p:nvSpPr>
        <p:spPr bwMode="auto">
          <a:xfrm>
            <a:off x="1542823" y="4938823"/>
            <a:ext cx="82296" cy="481780"/>
          </a:xfrm>
          <a:prstGeom prst="leftBrace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Calibri" panose="020F0502020204030204" pitchFamily="34" charset="0"/>
            </a:endParaRPr>
          </a:p>
        </p:txBody>
      </p:sp>
      <p:sp>
        <p:nvSpPr>
          <p:cNvPr id="20" name="Left Brace 35">
            <a:extLst>
              <a:ext uri="{FF2B5EF4-FFF2-40B4-BE49-F238E27FC236}">
                <a16:creationId xmlns:a16="http://schemas.microsoft.com/office/drawing/2014/main" xmlns="" id="{540BD641-1728-4E73-D221-43F7E914BDC5}"/>
              </a:ext>
            </a:extLst>
          </p:cNvPr>
          <p:cNvSpPr/>
          <p:nvPr/>
        </p:nvSpPr>
        <p:spPr bwMode="auto">
          <a:xfrm>
            <a:off x="1542823" y="5471379"/>
            <a:ext cx="83008" cy="274320"/>
          </a:xfrm>
          <a:prstGeom prst="leftBrace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Calibri" panose="020F0502020204030204" pitchFamily="34" charset="0"/>
            </a:endParaRPr>
          </a:p>
        </p:txBody>
      </p:sp>
      <p:sp>
        <p:nvSpPr>
          <p:cNvPr id="2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50330" y="6547911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85549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 10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492507" y="1825580"/>
            <a:ext cx="4584443" cy="2603676"/>
          </a:xfrm>
          <a:prstGeom prst="rect">
            <a:avLst/>
          </a:prstGeom>
        </p:spPr>
      </p:pic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56D82A0-2DD0-3D38-67F0-DBA5C299C43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207495"/>
            <a:ext cx="7660364" cy="454516"/>
          </a:xfrm>
        </p:spPr>
        <p:txBody>
          <a:bodyPr/>
          <a:lstStyle/>
          <a:p>
            <a:r>
              <a:rPr lang="fr-FR" dirty="0" err="1"/>
              <a:t>Walsch</a:t>
            </a:r>
            <a:r>
              <a:rPr lang="fr-FR" dirty="0"/>
              <a:t> E et al.</a:t>
            </a:r>
            <a:r>
              <a:rPr lang="en-US" dirty="0"/>
              <a:t> ESMO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en-US" dirty="0"/>
              <a:t> 2023</a:t>
            </a:r>
            <a:r>
              <a:rPr lang="fr-FR" dirty="0"/>
              <a:t>  </a:t>
            </a:r>
            <a:r>
              <a:rPr lang="en-US" dirty="0"/>
              <a:t>419P 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B21E5836-21D5-03B6-0F17-B65CB5BB697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17445" y="0"/>
            <a:ext cx="11259225" cy="516866"/>
          </a:xfrm>
        </p:spPr>
        <p:txBody>
          <a:bodyPr/>
          <a:lstStyle/>
          <a:p>
            <a:r>
              <a:rPr lang="fr-FR" dirty="0" err="1"/>
              <a:t>Sacituzumab</a:t>
            </a:r>
            <a:r>
              <a:rPr lang="fr-FR" dirty="0"/>
              <a:t> </a:t>
            </a:r>
            <a:r>
              <a:rPr lang="fr-FR" dirty="0" err="1"/>
              <a:t>Govitecan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CA870B6-86E1-8B28-E058-B21794E5F65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ASCENT – données de vraie vie 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513116" y="4429318"/>
            <a:ext cx="5512380" cy="1009457"/>
          </a:xfrm>
        </p:spPr>
        <p:txBody>
          <a:bodyPr anchor="ctr"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dirty="0"/>
              <a:t>SSP médiane </a:t>
            </a:r>
            <a:r>
              <a:rPr lang="fr-FR" sz="1400" dirty="0" smtClean="0"/>
              <a:t>: 3 </a:t>
            </a:r>
            <a:r>
              <a:rPr lang="fr-FR" sz="1400" dirty="0"/>
              <a:t>mois </a:t>
            </a:r>
            <a:r>
              <a:rPr lang="fr-FR" sz="1400" b="0" dirty="0"/>
              <a:t>(0-13)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dirty="0"/>
              <a:t>Bénéfice clinique </a:t>
            </a:r>
            <a:r>
              <a:rPr lang="fr-FR" sz="1400" b="0" dirty="0"/>
              <a:t>(RC, RP ou SD) = </a:t>
            </a:r>
            <a:r>
              <a:rPr lang="fr-FR" sz="1400" dirty="0"/>
              <a:t>59,5 </a:t>
            </a:r>
            <a:r>
              <a:rPr lang="fr-FR" sz="1400" dirty="0" smtClean="0"/>
              <a:t>%</a:t>
            </a:r>
            <a:endParaRPr lang="fr-FR" sz="1400" b="0" dirty="0"/>
          </a:p>
        </p:txBody>
      </p:sp>
      <p:sp>
        <p:nvSpPr>
          <p:cNvPr id="24" name="Rectangle à coins arrondis 10">
            <a:extLst>
              <a:ext uri="{FF2B5EF4-FFF2-40B4-BE49-F238E27FC236}">
                <a16:creationId xmlns:a16="http://schemas.microsoft.com/office/drawing/2014/main" xmlns="" id="{E5D3F3D1-C4A9-B6B6-CA33-EC6ADA6A6BB4}"/>
              </a:ext>
            </a:extLst>
          </p:cNvPr>
          <p:cNvSpPr/>
          <p:nvPr/>
        </p:nvSpPr>
        <p:spPr>
          <a:xfrm>
            <a:off x="1209675" y="1721052"/>
            <a:ext cx="10001250" cy="2793798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xmlns="" id="{A2FCAA46-EA2D-A73E-FB3B-50A9403B5C07}"/>
              </a:ext>
            </a:extLst>
          </p:cNvPr>
          <p:cNvSpPr txBox="1"/>
          <p:nvPr/>
        </p:nvSpPr>
        <p:spPr>
          <a:xfrm>
            <a:off x="1781163" y="1492951"/>
            <a:ext cx="69077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ctr"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SSP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xmlns="" id="{A2FCAA46-EA2D-A73E-FB3B-50A9403B5C07}"/>
              </a:ext>
            </a:extLst>
          </p:cNvPr>
          <p:cNvSpPr txBox="1"/>
          <p:nvPr/>
        </p:nvSpPr>
        <p:spPr>
          <a:xfrm>
            <a:off x="6998438" y="1518528"/>
            <a:ext cx="69077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ctr"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SG</a:t>
            </a:r>
          </a:p>
        </p:txBody>
      </p:sp>
      <p:sp>
        <p:nvSpPr>
          <p:cNvPr id="27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 txBox="1">
            <a:spLocks/>
          </p:cNvSpPr>
          <p:nvPr/>
        </p:nvSpPr>
        <p:spPr>
          <a:xfrm>
            <a:off x="6325927" y="4376836"/>
            <a:ext cx="5398850" cy="1119139"/>
          </a:xfrm>
          <a:prstGeom prst="rect">
            <a:avLst/>
          </a:prstGeom>
          <a:noFill/>
        </p:spPr>
        <p:txBody>
          <a:bodyPr anchor="ctr"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dirty="0"/>
              <a:t>Survie médiane à partir du début du SG </a:t>
            </a:r>
            <a:r>
              <a:rPr lang="fr-FR" sz="1400" dirty="0" smtClean="0"/>
              <a:t>: 6 </a:t>
            </a:r>
            <a:r>
              <a:rPr lang="fr-FR" sz="1400" dirty="0"/>
              <a:t>mois </a:t>
            </a:r>
            <a:r>
              <a:rPr lang="fr-FR" sz="1400" b="0" dirty="0"/>
              <a:t>(0-33</a:t>
            </a:r>
            <a:r>
              <a:rPr lang="fr-FR" sz="1400" b="0" dirty="0" smtClean="0"/>
              <a:t>)</a:t>
            </a:r>
            <a:endParaRPr lang="fr-FR" sz="1200" dirty="0"/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Mais </a:t>
            </a:r>
            <a:r>
              <a:rPr lang="fr-FR" sz="1400" dirty="0"/>
              <a:t>SG médiane totale : 21 mois </a:t>
            </a:r>
          </a:p>
        </p:txBody>
      </p:sp>
      <p:sp>
        <p:nvSpPr>
          <p:cNvPr id="28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 txBox="1">
            <a:spLocks/>
          </p:cNvSpPr>
          <p:nvPr/>
        </p:nvSpPr>
        <p:spPr>
          <a:xfrm>
            <a:off x="778786" y="966402"/>
            <a:ext cx="8727164" cy="376517"/>
          </a:xfrm>
          <a:prstGeom prst="rect">
            <a:avLst/>
          </a:prstGeom>
          <a:noFill/>
        </p:spPr>
        <p:txBody>
          <a:bodyPr anchor="ctr"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Century Gothic" panose="020B0502020202020204" pitchFamily="34" charset="0"/>
              <a:buNone/>
            </a:pPr>
            <a:r>
              <a:rPr lang="fr-FR" sz="1400" dirty="0"/>
              <a:t>N= 188 patients avec un cancer du sein TN métastatique traités par </a:t>
            </a:r>
            <a:r>
              <a:rPr lang="fr-FR" sz="1400" dirty="0" err="1"/>
              <a:t>Sacituzumab</a:t>
            </a:r>
            <a:r>
              <a:rPr lang="fr-FR" sz="1400" dirty="0"/>
              <a:t> </a:t>
            </a:r>
            <a:r>
              <a:rPr lang="fr-FR" sz="1400" dirty="0" err="1"/>
              <a:t>Govitecan</a:t>
            </a:r>
            <a:r>
              <a:rPr lang="fr-FR" sz="1400" dirty="0"/>
              <a:t>  </a:t>
            </a:r>
          </a:p>
        </p:txBody>
      </p:sp>
      <p:sp>
        <p:nvSpPr>
          <p:cNvPr id="29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 txBox="1">
            <a:spLocks/>
          </p:cNvSpPr>
          <p:nvPr/>
        </p:nvSpPr>
        <p:spPr>
          <a:xfrm>
            <a:off x="1035926" y="5426014"/>
            <a:ext cx="5345083" cy="384511"/>
          </a:xfrm>
          <a:prstGeom prst="rect">
            <a:avLst/>
          </a:prstGeom>
          <a:noFill/>
        </p:spPr>
        <p:txBody>
          <a:bodyPr anchor="ctr"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endParaRPr lang="fr-FR" sz="1400" dirty="0"/>
          </a:p>
        </p:txBody>
      </p:sp>
      <p:sp>
        <p:nvSpPr>
          <p:cNvPr id="13" name="ZoneTexte 12"/>
          <p:cNvSpPr txBox="1"/>
          <p:nvPr/>
        </p:nvSpPr>
        <p:spPr>
          <a:xfrm>
            <a:off x="4165333" y="3656775"/>
            <a:ext cx="682665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700" dirty="0"/>
              <a:t>Mois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7535652" y="3682918"/>
            <a:ext cx="682665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700" dirty="0"/>
              <a:t>Mois</a:t>
            </a:r>
          </a:p>
        </p:txBody>
      </p:sp>
      <p:sp>
        <p:nvSpPr>
          <p:cNvPr id="1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24650" y="1797005"/>
            <a:ext cx="4438649" cy="2603676"/>
          </a:xfrm>
          <a:prstGeom prst="rect">
            <a:avLst/>
          </a:prstGeom>
        </p:spPr>
      </p:pic>
      <p:sp>
        <p:nvSpPr>
          <p:cNvPr id="17" name="Espace réservé du contenu 5">
            <a:extLst>
              <a:ext uri="{FF2B5EF4-FFF2-40B4-BE49-F238E27FC236}">
                <a16:creationId xmlns:a16="http://schemas.microsoft.com/office/drawing/2014/main" xmlns="" id="{FE4399DD-CCF7-52D9-EDF2-85B93CAE29E6}"/>
              </a:ext>
            </a:extLst>
          </p:cNvPr>
          <p:cNvSpPr txBox="1">
            <a:spLocks/>
          </p:cNvSpPr>
          <p:nvPr/>
        </p:nvSpPr>
        <p:spPr>
          <a:xfrm>
            <a:off x="1497777" y="5343688"/>
            <a:ext cx="10618023" cy="304637"/>
          </a:xfrm>
          <a:prstGeom prst="rect">
            <a:avLst/>
          </a:prstGeom>
          <a:noFill/>
        </p:spPr>
        <p:txBody>
          <a:bodyPr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 smtClean="0"/>
              <a:t>Données d’efficacité et de tolérance significatives et conformes </a:t>
            </a:r>
            <a:r>
              <a:rPr lang="fr-FR" sz="1400" b="0" dirty="0" smtClean="0"/>
              <a:t>aux </a:t>
            </a:r>
            <a:r>
              <a:rPr lang="fr-FR" sz="1400" b="0" dirty="0" smtClean="0"/>
              <a:t>données d’ASCENT</a:t>
            </a:r>
            <a:endParaRPr lang="fr-FR" sz="1400" b="0" dirty="0"/>
          </a:p>
        </p:txBody>
      </p:sp>
      <p:sp>
        <p:nvSpPr>
          <p:cNvPr id="20" name="Rectangle 19">
            <a:hlinkClick r:id="rId4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4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6301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à coins arrondis 10">
            <a:extLst>
              <a:ext uri="{FF2B5EF4-FFF2-40B4-BE49-F238E27FC236}">
                <a16:creationId xmlns:a16="http://schemas.microsoft.com/office/drawing/2014/main" xmlns="" id="{99AB5BC6-99A0-D229-B7C0-EF4D21319D4C}"/>
              </a:ext>
            </a:extLst>
          </p:cNvPr>
          <p:cNvSpPr/>
          <p:nvPr/>
        </p:nvSpPr>
        <p:spPr>
          <a:xfrm>
            <a:off x="1483486" y="759409"/>
            <a:ext cx="10326624" cy="503179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13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56D82A0-2DD0-3D38-67F0-DBA5C299C43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/>
              <a:t>D’après Franchet C et al, Ann Pathol, 2021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B21E5836-21D5-03B6-0F17-B65CB5BB697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Ciblage des HER2-low</a:t>
            </a:r>
          </a:p>
        </p:txBody>
      </p:sp>
      <p:grpSp>
        <p:nvGrpSpPr>
          <p:cNvPr id="47" name="Group 53">
            <a:extLst>
              <a:ext uri="{FF2B5EF4-FFF2-40B4-BE49-F238E27FC236}">
                <a16:creationId xmlns:a16="http://schemas.microsoft.com/office/drawing/2014/main" xmlns="" id="{B26709EA-8ECE-471C-728B-03B48A8D4B0E}"/>
              </a:ext>
            </a:extLst>
          </p:cNvPr>
          <p:cNvGrpSpPr/>
          <p:nvPr/>
        </p:nvGrpSpPr>
        <p:grpSpPr>
          <a:xfrm>
            <a:off x="4872270" y="2047796"/>
            <a:ext cx="1272200" cy="1865177"/>
            <a:chOff x="4061019" y="2796987"/>
            <a:chExt cx="1461237" cy="2079815"/>
          </a:xfrm>
        </p:grpSpPr>
        <p:cxnSp>
          <p:nvCxnSpPr>
            <p:cNvPr id="48" name="Straight Connector 26">
              <a:extLst>
                <a:ext uri="{FF2B5EF4-FFF2-40B4-BE49-F238E27FC236}">
                  <a16:creationId xmlns:a16="http://schemas.microsoft.com/office/drawing/2014/main" xmlns="" id="{9C686A3D-C4D7-D56D-D6CA-6368585B608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805086" y="2796987"/>
              <a:ext cx="0" cy="1831881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" name="Left Bracket 28">
              <a:extLst>
                <a:ext uri="{FF2B5EF4-FFF2-40B4-BE49-F238E27FC236}">
                  <a16:creationId xmlns:a16="http://schemas.microsoft.com/office/drawing/2014/main" xmlns="" id="{854D19A1-6890-4431-8183-88514B0DB8BE}"/>
                </a:ext>
              </a:extLst>
            </p:cNvPr>
            <p:cNvSpPr/>
            <p:nvPr/>
          </p:nvSpPr>
          <p:spPr bwMode="auto">
            <a:xfrm rot="5400000">
              <a:off x="4667672" y="4022217"/>
              <a:ext cx="247932" cy="1461237"/>
            </a:xfrm>
            <a:prstGeom prst="leftBracket">
              <a:avLst>
                <a:gd name="adj" fmla="val 0"/>
              </a:avLst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cxnSp>
        <p:nvCxnSpPr>
          <p:cNvPr id="50" name="Straight Arrow Connector 31">
            <a:extLst>
              <a:ext uri="{FF2B5EF4-FFF2-40B4-BE49-F238E27FC236}">
                <a16:creationId xmlns:a16="http://schemas.microsoft.com/office/drawing/2014/main" xmlns="" id="{EF645A97-A98A-B077-8702-51B352333D79}"/>
              </a:ext>
            </a:extLst>
          </p:cNvPr>
          <p:cNvCxnSpPr>
            <a:cxnSpLocks/>
          </p:cNvCxnSpPr>
          <p:nvPr/>
        </p:nvCxnSpPr>
        <p:spPr bwMode="auto">
          <a:xfrm>
            <a:off x="6163943" y="4359814"/>
            <a:ext cx="6198" cy="335750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1" name="Straight Connector 25">
            <a:extLst>
              <a:ext uri="{FF2B5EF4-FFF2-40B4-BE49-F238E27FC236}">
                <a16:creationId xmlns:a16="http://schemas.microsoft.com/office/drawing/2014/main" xmlns="" id="{2F9C2B43-5691-BA70-AD17-5C9117A45635}"/>
              </a:ext>
            </a:extLst>
          </p:cNvPr>
          <p:cNvCxnSpPr/>
          <p:nvPr/>
        </p:nvCxnSpPr>
        <p:spPr bwMode="auto">
          <a:xfrm flipV="1">
            <a:off x="6705047" y="1577295"/>
            <a:ext cx="0" cy="478740"/>
          </a:xfrm>
          <a:prstGeom prst="line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Arrow Connector 19">
            <a:extLst>
              <a:ext uri="{FF2B5EF4-FFF2-40B4-BE49-F238E27FC236}">
                <a16:creationId xmlns:a16="http://schemas.microsoft.com/office/drawing/2014/main" xmlns="" id="{B8B171CD-A7DB-5FCD-39A9-C732C08A6DEB}"/>
              </a:ext>
            </a:extLst>
          </p:cNvPr>
          <p:cNvCxnSpPr>
            <a:cxnSpLocks/>
          </p:cNvCxnSpPr>
          <p:nvPr/>
        </p:nvCxnSpPr>
        <p:spPr bwMode="auto">
          <a:xfrm>
            <a:off x="2921022" y="2047795"/>
            <a:ext cx="0" cy="2061882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3" name="Straight Arrow Connector 21">
            <a:extLst>
              <a:ext uri="{FF2B5EF4-FFF2-40B4-BE49-F238E27FC236}">
                <a16:creationId xmlns:a16="http://schemas.microsoft.com/office/drawing/2014/main" xmlns="" id="{DD73B930-4119-8B4C-F4EB-6C529EA4CDA7}"/>
              </a:ext>
            </a:extLst>
          </p:cNvPr>
          <p:cNvCxnSpPr>
            <a:cxnSpLocks/>
          </p:cNvCxnSpPr>
          <p:nvPr/>
        </p:nvCxnSpPr>
        <p:spPr bwMode="auto">
          <a:xfrm>
            <a:off x="10320127" y="2047795"/>
            <a:ext cx="10122" cy="3076137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4" name="Straight Arrow Connector 20">
            <a:extLst>
              <a:ext uri="{FF2B5EF4-FFF2-40B4-BE49-F238E27FC236}">
                <a16:creationId xmlns:a16="http://schemas.microsoft.com/office/drawing/2014/main" xmlns="" id="{95842DCE-F6C6-6154-C0C3-D16EA9023497}"/>
              </a:ext>
            </a:extLst>
          </p:cNvPr>
          <p:cNvCxnSpPr>
            <a:cxnSpLocks/>
          </p:cNvCxnSpPr>
          <p:nvPr/>
        </p:nvCxnSpPr>
        <p:spPr bwMode="auto">
          <a:xfrm>
            <a:off x="7968200" y="2047795"/>
            <a:ext cx="38978" cy="2680721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5" name="Rectangle 54">
            <a:extLst>
              <a:ext uri="{FF2B5EF4-FFF2-40B4-BE49-F238E27FC236}">
                <a16:creationId xmlns:a16="http://schemas.microsoft.com/office/drawing/2014/main" xmlns="" id="{1605C975-9F8F-7FD0-8A81-71599AB5A9D4}"/>
              </a:ext>
            </a:extLst>
          </p:cNvPr>
          <p:cNvSpPr/>
          <p:nvPr/>
        </p:nvSpPr>
        <p:spPr bwMode="auto">
          <a:xfrm>
            <a:off x="5741135" y="991054"/>
            <a:ext cx="1927826" cy="648276"/>
          </a:xfrm>
          <a:prstGeom prst="rect">
            <a:avLst/>
          </a:prstGeom>
          <a:solidFill>
            <a:srgbClr val="565458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Testing HER2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en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IHC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xmlns="" id="{8FE56C92-E1BF-C042-BF41-CB30D0EDEB74}"/>
              </a:ext>
            </a:extLst>
          </p:cNvPr>
          <p:cNvSpPr/>
          <p:nvPr/>
        </p:nvSpPr>
        <p:spPr bwMode="auto">
          <a:xfrm>
            <a:off x="1819072" y="2280675"/>
            <a:ext cx="2297851" cy="1291899"/>
          </a:xfrm>
          <a:prstGeom prst="rect">
            <a:avLst/>
          </a:prstGeom>
          <a:solidFill>
            <a:srgbClr val="7F7F7F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err="1">
                <a:solidFill>
                  <a:srgbClr val="FFFFFF"/>
                </a:solidFill>
                <a:ea typeface="ＭＳ Ｐゴシック" charset="0"/>
              </a:rPr>
              <a:t>Marquage</a:t>
            </a:r>
            <a:r>
              <a:rPr lang="en-US" sz="1300">
                <a:solidFill>
                  <a:srgbClr val="FFFFFF"/>
                </a:solidFill>
                <a:ea typeface="ＭＳ Ｐゴシック" charset="0"/>
              </a:rPr>
              <a:t> membranaire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complet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, intense dans &gt;10% des cellules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tumorales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→ </a:t>
            </a:r>
            <a:r>
              <a:rPr lang="en-US" sz="1300" b="1" dirty="0">
                <a:solidFill>
                  <a:srgbClr val="FFFFFF"/>
                </a:solidFill>
                <a:ea typeface="ＭＳ Ｐゴシック" charset="0"/>
              </a:rPr>
              <a:t>(IHC 3+)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xmlns="" id="{A9580D81-8501-7320-50D0-BA310E55702B}"/>
              </a:ext>
            </a:extLst>
          </p:cNvPr>
          <p:cNvSpPr/>
          <p:nvPr/>
        </p:nvSpPr>
        <p:spPr bwMode="auto">
          <a:xfrm>
            <a:off x="4369220" y="2280675"/>
            <a:ext cx="2297851" cy="1291899"/>
          </a:xfrm>
          <a:prstGeom prst="rect">
            <a:avLst/>
          </a:prstGeom>
          <a:solidFill>
            <a:srgbClr val="7F7F7F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Marquage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membranaire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complet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modéré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ou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incomplet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basolateral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modéré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à intense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dans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&gt;10% des cellules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tumorales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→ </a:t>
            </a:r>
            <a:r>
              <a:rPr lang="en-US" sz="1300" b="1" dirty="0">
                <a:solidFill>
                  <a:srgbClr val="FFFFFF"/>
                </a:solidFill>
                <a:ea typeface="ＭＳ Ｐゴシック" charset="0"/>
              </a:rPr>
              <a:t>(IHC 2+)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xmlns="" id="{0803ACCD-EF6F-84C9-91D6-A7DC189A01BF}"/>
              </a:ext>
            </a:extLst>
          </p:cNvPr>
          <p:cNvSpPr/>
          <p:nvPr/>
        </p:nvSpPr>
        <p:spPr bwMode="auto">
          <a:xfrm>
            <a:off x="6852274" y="2280675"/>
            <a:ext cx="2297851" cy="1291899"/>
          </a:xfrm>
          <a:prstGeom prst="rect">
            <a:avLst/>
          </a:prstGeom>
          <a:solidFill>
            <a:srgbClr val="7F7F7F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Marquage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membranaire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complet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ou incomplete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faible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dans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&gt;10% des cellules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tumorales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→   </a:t>
            </a:r>
            <a:r>
              <a:rPr lang="en-US" sz="1300" b="1" dirty="0">
                <a:solidFill>
                  <a:srgbClr val="FFFFFF"/>
                </a:solidFill>
                <a:ea typeface="ＭＳ Ｐゴシック" charset="0"/>
              </a:rPr>
              <a:t>(IHC 1+)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xmlns="" id="{97C25BC3-5B48-3724-96DA-3F6A8F5FA8B2}"/>
              </a:ext>
            </a:extLst>
          </p:cNvPr>
          <p:cNvSpPr/>
          <p:nvPr/>
        </p:nvSpPr>
        <p:spPr bwMode="auto">
          <a:xfrm>
            <a:off x="9200272" y="2280675"/>
            <a:ext cx="2297851" cy="1291899"/>
          </a:xfrm>
          <a:prstGeom prst="rect">
            <a:avLst/>
          </a:prstGeom>
          <a:solidFill>
            <a:srgbClr val="7F7F7F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Absence de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marquage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</a:t>
            </a:r>
            <a:r>
              <a:rPr lang="en-US" sz="1300" err="1">
                <a:solidFill>
                  <a:srgbClr val="FFFFFF"/>
                </a:solidFill>
                <a:ea typeface="ＭＳ Ｐゴシック" charset="0"/>
              </a:rPr>
              <a:t>membranaire</a:t>
            </a:r>
            <a:r>
              <a:rPr lang="en-US" sz="1300">
                <a:solidFill>
                  <a:srgbClr val="FFFFFF"/>
                </a:solidFill>
                <a:ea typeface="ＭＳ Ｐゴシック" charset="0"/>
              </a:rPr>
              <a:t> ou marquage complet ou  incomplet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ou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faible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</a:t>
            </a:r>
            <a:r>
              <a:rPr lang="en-US" sz="1300">
                <a:solidFill>
                  <a:srgbClr val="FFFFFF"/>
                </a:solidFill>
                <a:ea typeface="ＭＳ Ｐゴシック" charset="0"/>
              </a:rPr>
              <a:t>dans </a:t>
            </a:r>
            <a:r>
              <a:rPr lang="fr-FR" sz="1300">
                <a:solidFill>
                  <a:srgbClr val="FFFFFF"/>
                </a:solidFill>
                <a:ea typeface="ＭＳ Ｐゴシック" charset="0"/>
              </a:rPr>
              <a:t>≤ </a:t>
            </a:r>
            <a:r>
              <a:rPr lang="en-US" sz="1300">
                <a:solidFill>
                  <a:srgbClr val="FFFFFF"/>
                </a:solidFill>
                <a:ea typeface="ＭＳ Ｐゴシック" charset="0"/>
              </a:rPr>
              <a:t>10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% des cellules </a:t>
            </a:r>
            <a:r>
              <a:rPr lang="en-US" sz="1300" dirty="0" err="1">
                <a:solidFill>
                  <a:srgbClr val="FFFFFF"/>
                </a:solidFill>
                <a:ea typeface="ＭＳ Ｐゴシック" charset="0"/>
              </a:rPr>
              <a:t>tumorales</a:t>
            </a: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 → </a:t>
            </a:r>
            <a:r>
              <a:rPr lang="en-US" sz="1300" b="1" dirty="0">
                <a:solidFill>
                  <a:srgbClr val="FFFFFF"/>
                </a:solidFill>
                <a:ea typeface="ＭＳ Ｐゴシック" charset="0"/>
              </a:rPr>
              <a:t>(IHC 0+)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xmlns="" id="{F0C2EA2F-B2AE-BE33-382E-090A514E10D6}"/>
              </a:ext>
            </a:extLst>
          </p:cNvPr>
          <p:cNvSpPr/>
          <p:nvPr/>
        </p:nvSpPr>
        <p:spPr bwMode="auto">
          <a:xfrm>
            <a:off x="4377458" y="3970635"/>
            <a:ext cx="1032332" cy="494270"/>
          </a:xfrm>
          <a:prstGeom prst="rect">
            <a:avLst/>
          </a:prstGeom>
          <a:solidFill>
            <a:srgbClr val="565458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test ISH</a:t>
            </a:r>
            <a:r>
              <a:rPr lang="en-US" sz="1300" b="1" dirty="0">
                <a:solidFill>
                  <a:srgbClr val="FFFFFF"/>
                </a:solidFill>
                <a:ea typeface="ＭＳ Ｐゴシック" charset="0"/>
              </a:rPr>
              <a:t/>
            </a:r>
            <a:br>
              <a:rPr lang="en-US" sz="1300" b="1" dirty="0">
                <a:solidFill>
                  <a:srgbClr val="FFFFFF"/>
                </a:solidFill>
                <a:ea typeface="ＭＳ Ｐゴシック" charset="0"/>
              </a:rPr>
            </a:br>
            <a:r>
              <a:rPr lang="en-US" sz="1300" b="1" dirty="0">
                <a:solidFill>
                  <a:srgbClr val="FFFFFF"/>
                </a:solidFill>
                <a:ea typeface="ＭＳ Ｐゴシック" charset="0"/>
              </a:rPr>
              <a:t>POSITIF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xmlns="" id="{C411BC66-3BB4-9BE0-23F9-10139909E04A}"/>
              </a:ext>
            </a:extLst>
          </p:cNvPr>
          <p:cNvSpPr/>
          <p:nvPr/>
        </p:nvSpPr>
        <p:spPr bwMode="auto">
          <a:xfrm>
            <a:off x="5626501" y="3979328"/>
            <a:ext cx="1032332" cy="469101"/>
          </a:xfrm>
          <a:prstGeom prst="rect">
            <a:avLst/>
          </a:prstGeom>
          <a:solidFill>
            <a:srgbClr val="565458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dirty="0">
                <a:solidFill>
                  <a:srgbClr val="FFFFFF"/>
                </a:solidFill>
                <a:ea typeface="ＭＳ Ｐゴシック" charset="0"/>
              </a:rPr>
              <a:t>Test ISH</a:t>
            </a:r>
            <a:r>
              <a:rPr lang="en-US" sz="1300" b="1" dirty="0">
                <a:solidFill>
                  <a:srgbClr val="FFFFFF"/>
                </a:solidFill>
                <a:ea typeface="ＭＳ Ｐゴシック" charset="0"/>
              </a:rPr>
              <a:t/>
            </a:r>
            <a:br>
              <a:rPr lang="en-US" sz="1300" b="1" dirty="0">
                <a:solidFill>
                  <a:srgbClr val="FFFFFF"/>
                </a:solidFill>
                <a:ea typeface="ＭＳ Ｐゴシック" charset="0"/>
              </a:rPr>
            </a:br>
            <a:r>
              <a:rPr lang="en-US" sz="1300" b="1" dirty="0">
                <a:solidFill>
                  <a:srgbClr val="FFFFFF"/>
                </a:solidFill>
                <a:ea typeface="ＭＳ Ｐゴシック" charset="0"/>
              </a:rPr>
              <a:t>NEGATIF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xmlns="" id="{440E2597-C989-5733-00A2-7ECBE351315C}"/>
              </a:ext>
            </a:extLst>
          </p:cNvPr>
          <p:cNvSpPr/>
          <p:nvPr/>
        </p:nvSpPr>
        <p:spPr bwMode="auto">
          <a:xfrm>
            <a:off x="1744932" y="4119375"/>
            <a:ext cx="2297851" cy="1523544"/>
          </a:xfrm>
          <a:prstGeom prst="rect">
            <a:avLst/>
          </a:prstGeom>
          <a:solidFill>
            <a:srgbClr val="005086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b="1" dirty="0" smtClean="0">
                <a:solidFill>
                  <a:srgbClr val="FFFFFF"/>
                </a:solidFill>
                <a:ea typeface="ＭＳ Ｐゴシック" charset="0"/>
              </a:rPr>
              <a:t>HER2-POSITIF</a:t>
            </a:r>
            <a:endParaRPr lang="en-US" sz="1300" b="1" dirty="0">
              <a:solidFill>
                <a:srgbClr val="FFFFFF"/>
              </a:solidFill>
              <a:ea typeface="ＭＳ Ｐゴシック" charset="0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xmlns="" id="{E61061DE-730A-A5D4-188B-98AFD65C99C1}"/>
              </a:ext>
            </a:extLst>
          </p:cNvPr>
          <p:cNvSpPr/>
          <p:nvPr/>
        </p:nvSpPr>
        <p:spPr bwMode="auto">
          <a:xfrm>
            <a:off x="5544064" y="4728517"/>
            <a:ext cx="3573109" cy="387180"/>
          </a:xfrm>
          <a:prstGeom prst="rect">
            <a:avLst/>
          </a:prstGeom>
          <a:solidFill>
            <a:srgbClr val="FF7F4D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b="1" dirty="0">
                <a:solidFill>
                  <a:srgbClr val="FFFFFF"/>
                </a:solidFill>
                <a:ea typeface="ＭＳ Ｐゴシック" charset="0"/>
              </a:rPr>
              <a:t>HER2-LOW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xmlns="" id="{E90A50F7-471F-2576-C4F9-6583108AC0D3}"/>
              </a:ext>
            </a:extLst>
          </p:cNvPr>
          <p:cNvSpPr/>
          <p:nvPr/>
        </p:nvSpPr>
        <p:spPr bwMode="auto">
          <a:xfrm>
            <a:off x="5534025" y="5272215"/>
            <a:ext cx="5955860" cy="444843"/>
          </a:xfrm>
          <a:prstGeom prst="rect">
            <a:avLst/>
          </a:prstGeom>
          <a:solidFill>
            <a:srgbClr val="002C4C"/>
          </a:solidFill>
          <a:ln w="0">
            <a:noFill/>
            <a:miter lim="800000"/>
            <a:headEnd/>
            <a:tailEnd/>
          </a:ln>
        </p:spPr>
        <p:txBody>
          <a:bodyPr rtlCol="0" anchor="ctr"/>
          <a:lstStyle/>
          <a:p>
            <a:pPr algn="ctr" fontAlgn="base">
              <a:spcBef>
                <a:spcPct val="35000"/>
              </a:spcBef>
              <a:spcAft>
                <a:spcPct val="25000"/>
              </a:spcAft>
              <a:buClr>
                <a:srgbClr val="015873"/>
              </a:buClr>
              <a:defRPr/>
            </a:pPr>
            <a:r>
              <a:rPr lang="en-US" sz="1300" b="1">
                <a:solidFill>
                  <a:srgbClr val="FFFFFF"/>
                </a:solidFill>
                <a:ea typeface="ＭＳ Ｐゴシック" charset="0"/>
              </a:rPr>
              <a:t>HER2-NEGATIF</a:t>
            </a:r>
            <a:endParaRPr lang="en-US" sz="1300" b="1" dirty="0">
              <a:solidFill>
                <a:srgbClr val="FFFFFF"/>
              </a:solidFill>
              <a:ea typeface="ＭＳ Ｐゴシック" charset="0"/>
            </a:endParaRPr>
          </a:p>
        </p:txBody>
      </p:sp>
      <p:cxnSp>
        <p:nvCxnSpPr>
          <p:cNvPr id="66" name="Straight Connector 23">
            <a:extLst>
              <a:ext uri="{FF2B5EF4-FFF2-40B4-BE49-F238E27FC236}">
                <a16:creationId xmlns:a16="http://schemas.microsoft.com/office/drawing/2014/main" xmlns="" id="{3F6D61F7-1BA7-65F4-FD80-FBA5A4A8360C}"/>
              </a:ext>
            </a:extLst>
          </p:cNvPr>
          <p:cNvCxnSpPr>
            <a:cxnSpLocks/>
          </p:cNvCxnSpPr>
          <p:nvPr/>
        </p:nvCxnSpPr>
        <p:spPr bwMode="auto">
          <a:xfrm>
            <a:off x="2937499" y="2031321"/>
            <a:ext cx="7399104" cy="0"/>
          </a:xfrm>
          <a:prstGeom prst="line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7" name="Straight Arrow Connector 34">
            <a:extLst>
              <a:ext uri="{FF2B5EF4-FFF2-40B4-BE49-F238E27FC236}">
                <a16:creationId xmlns:a16="http://schemas.microsoft.com/office/drawing/2014/main" xmlns="" id="{8EA0F9EE-DBB7-2C2A-B8F9-91B122D3962F}"/>
              </a:ext>
            </a:extLst>
          </p:cNvPr>
          <p:cNvCxnSpPr>
            <a:cxnSpLocks/>
          </p:cNvCxnSpPr>
          <p:nvPr/>
        </p:nvCxnSpPr>
        <p:spPr bwMode="auto">
          <a:xfrm flipH="1">
            <a:off x="4058619" y="4368053"/>
            <a:ext cx="267346" cy="0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27" name="Rectangle 26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324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>
          <a:xfrm>
            <a:off x="1036866" y="6307035"/>
            <a:ext cx="5159375" cy="247196"/>
          </a:xfrm>
        </p:spPr>
        <p:txBody>
          <a:bodyPr/>
          <a:lstStyle/>
          <a:p>
            <a:r>
              <a:rPr lang="fr-FR" dirty="0"/>
              <a:t>Wolff AC, et al. J Clin </a:t>
            </a:r>
            <a:r>
              <a:rPr lang="fr-FR" dirty="0" err="1"/>
              <a:t>Oncol</a:t>
            </a:r>
            <a:r>
              <a:rPr lang="fr-FR" dirty="0"/>
              <a:t> 2018;36:2105-22; Tarantino et al. J Clin </a:t>
            </a:r>
            <a:r>
              <a:rPr lang="fr-FR" dirty="0" err="1"/>
              <a:t>Oncol</a:t>
            </a:r>
            <a:r>
              <a:rPr lang="fr-FR" dirty="0"/>
              <a:t>. 2020;38(17):1951-62.</a:t>
            </a:r>
          </a:p>
        </p:txBody>
      </p:sp>
      <p:sp>
        <p:nvSpPr>
          <p:cNvPr id="9" name="Espace réservé du contenu 6">
            <a:extLst>
              <a:ext uri="{FF2B5EF4-FFF2-40B4-BE49-F238E27FC236}">
                <a16:creationId xmlns:a16="http://schemas.microsoft.com/office/drawing/2014/main" xmlns="" id="{470F017B-C519-1FCD-76EE-64B49DD7BE9D}"/>
              </a:ext>
            </a:extLst>
          </p:cNvPr>
          <p:cNvSpPr txBox="1">
            <a:spLocks/>
          </p:cNvSpPr>
          <p:nvPr/>
        </p:nvSpPr>
        <p:spPr>
          <a:xfrm>
            <a:off x="932773" y="747829"/>
            <a:ext cx="11068684" cy="875373"/>
          </a:xfrm>
          <a:prstGeom prst="rect">
            <a:avLst/>
          </a:prstGeom>
          <a:noFill/>
        </p:spPr>
        <p:txBody>
          <a:bodyPr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Sous-groupe de cancer exprimant HER2 mais ne présentant pas d’addiction oncogénique ERBB2/HER2.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Bénéfice dans ces tumeurs du </a:t>
            </a:r>
            <a:r>
              <a:rPr lang="fr-FR" dirty="0" err="1"/>
              <a:t>trastuzumab</a:t>
            </a:r>
            <a:r>
              <a:rPr lang="fr-FR" dirty="0"/>
              <a:t> </a:t>
            </a:r>
            <a:r>
              <a:rPr lang="fr-FR" dirty="0" err="1"/>
              <a:t>deruxtecan</a:t>
            </a:r>
            <a:r>
              <a:rPr lang="fr-FR" dirty="0"/>
              <a:t>,  </a:t>
            </a:r>
            <a:r>
              <a:rPr lang="fr-FR" dirty="0" err="1"/>
              <a:t>ADCs</a:t>
            </a:r>
            <a:r>
              <a:rPr lang="fr-FR" dirty="0"/>
              <a:t> de 3</a:t>
            </a:r>
            <a:r>
              <a:rPr lang="fr-FR" baseline="30000" dirty="0"/>
              <a:t>ème</a:t>
            </a:r>
            <a:r>
              <a:rPr lang="fr-FR" dirty="0"/>
              <a:t> génération (effet </a:t>
            </a:r>
            <a:r>
              <a:rPr lang="fr-FR" dirty="0" err="1"/>
              <a:t>bystander</a:t>
            </a:r>
            <a:r>
              <a:rPr lang="fr-FR" dirty="0"/>
              <a:t>) ciblant le récepteur HER2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~</a:t>
            </a:r>
            <a:r>
              <a:rPr lang="fr-FR" dirty="0" smtClean="0"/>
              <a:t>45-55</a:t>
            </a:r>
            <a:r>
              <a:rPr lang="fr-FR" dirty="0"/>
              <a:t>% des cancers du sein sont HER2-low (IHC2+ non amplifié et IHC 1+)</a:t>
            </a:r>
          </a:p>
        </p:txBody>
      </p:sp>
      <p:sp>
        <p:nvSpPr>
          <p:cNvPr id="10" name="Espace réservé du texte 9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HER2 - </a:t>
            </a:r>
            <a:r>
              <a:rPr lang="fr-FR" dirty="0" err="1"/>
              <a:t>low</a:t>
            </a:r>
            <a:endParaRPr lang="fr-FR" dirty="0"/>
          </a:p>
        </p:txBody>
      </p:sp>
      <p:pic>
        <p:nvPicPr>
          <p:cNvPr id="11" name="Image 10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791700" y="4505520"/>
            <a:ext cx="1771650" cy="1211196"/>
          </a:xfrm>
          <a:prstGeom prst="rect">
            <a:avLst/>
          </a:prstGeom>
        </p:spPr>
      </p:pic>
      <p:pic>
        <p:nvPicPr>
          <p:cNvPr id="12" name="Image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82681" y="3543197"/>
            <a:ext cx="1886213" cy="1467055"/>
          </a:xfrm>
          <a:prstGeom prst="rect">
            <a:avLst/>
          </a:prstGeom>
        </p:spPr>
      </p:pic>
      <p:pic>
        <p:nvPicPr>
          <p:cNvPr id="13" name="Image 1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1700" y="3015621"/>
            <a:ext cx="1771650" cy="1294314"/>
          </a:xfrm>
          <a:prstGeom prst="rect">
            <a:avLst/>
          </a:prstGeom>
        </p:spPr>
      </p:pic>
      <p:sp>
        <p:nvSpPr>
          <p:cNvPr id="14" name="ZoneTexte 13"/>
          <p:cNvSpPr txBox="1"/>
          <p:nvPr/>
        </p:nvSpPr>
        <p:spPr>
          <a:xfrm>
            <a:off x="3859152" y="2340165"/>
            <a:ext cx="5215926" cy="306467"/>
          </a:xfrm>
          <a:prstGeom prst="roundRect">
            <a:avLst/>
          </a:prstGeom>
          <a:solidFill>
            <a:srgbClr val="002C4C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200" dirty="0">
                <a:solidFill>
                  <a:schemeClr val="bg1"/>
                </a:solidFill>
              </a:rPr>
              <a:t>Test HER2 (sur la composante invasive) en IHC</a:t>
            </a:r>
          </a:p>
        </p:txBody>
      </p:sp>
      <p:sp>
        <p:nvSpPr>
          <p:cNvPr id="15" name="ZoneTexte 14"/>
          <p:cNvSpPr txBox="1"/>
          <p:nvPr/>
        </p:nvSpPr>
        <p:spPr>
          <a:xfrm>
            <a:off x="3859152" y="2774744"/>
            <a:ext cx="5215926" cy="306467"/>
          </a:xfrm>
          <a:prstGeom prst="roundRect">
            <a:avLst/>
          </a:prstGeom>
          <a:solidFill>
            <a:srgbClr val="FF7F4D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1200" dirty="0">
                <a:solidFill>
                  <a:schemeClr val="bg1"/>
                </a:solidFill>
              </a:rPr>
              <a:t>Test hybridation in situ</a:t>
            </a:r>
          </a:p>
        </p:txBody>
      </p:sp>
      <p:sp>
        <p:nvSpPr>
          <p:cNvPr id="16" name="ZoneTexte 15"/>
          <p:cNvSpPr txBox="1"/>
          <p:nvPr/>
        </p:nvSpPr>
        <p:spPr>
          <a:xfrm>
            <a:off x="4228740" y="3647667"/>
            <a:ext cx="2238375" cy="1123712"/>
          </a:xfrm>
          <a:prstGeom prst="roundRect">
            <a:avLst/>
          </a:prstGeom>
          <a:solidFill>
            <a:srgbClr val="FF7F4D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1200" dirty="0">
                <a:solidFill>
                  <a:schemeClr val="bg1"/>
                </a:solidFill>
              </a:rPr>
              <a:t>Marquage membranaire incomplet faiblement perceptible dans &gt; 10% des</a:t>
            </a:r>
          </a:p>
          <a:p>
            <a:pPr algn="ctr"/>
            <a:r>
              <a:rPr lang="fr-FR" sz="1200" dirty="0">
                <a:solidFill>
                  <a:schemeClr val="bg1"/>
                </a:solidFill>
              </a:rPr>
              <a:t>cellules tumorales</a:t>
            </a:r>
          </a:p>
        </p:txBody>
      </p:sp>
      <p:sp>
        <p:nvSpPr>
          <p:cNvPr id="17" name="ZoneTexte 16"/>
          <p:cNvSpPr txBox="1"/>
          <p:nvPr/>
        </p:nvSpPr>
        <p:spPr>
          <a:xfrm>
            <a:off x="6702679" y="3647667"/>
            <a:ext cx="2238375" cy="1123712"/>
          </a:xfrm>
          <a:prstGeom prst="roundRect">
            <a:avLst/>
          </a:prstGeom>
          <a:solidFill>
            <a:srgbClr val="005087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fr-FR" sz="1200" dirty="0">
                <a:solidFill>
                  <a:schemeClr val="bg1"/>
                </a:solidFill>
              </a:rPr>
              <a:t>Marquage membranaire complet faible à modéré dans &gt; 10% des cellules tumorales</a:t>
            </a:r>
          </a:p>
          <a:p>
            <a:pPr algn="ctr"/>
            <a:endParaRPr lang="fr-FR" sz="1200" dirty="0">
              <a:solidFill>
                <a:schemeClr val="bg1"/>
              </a:solidFill>
            </a:endParaRPr>
          </a:p>
        </p:txBody>
      </p:sp>
      <p:sp>
        <p:nvSpPr>
          <p:cNvPr id="18" name="ZoneTexte 17"/>
          <p:cNvSpPr txBox="1"/>
          <p:nvPr/>
        </p:nvSpPr>
        <p:spPr>
          <a:xfrm>
            <a:off x="6702679" y="5111119"/>
            <a:ext cx="2238375" cy="306467"/>
          </a:xfrm>
          <a:prstGeom prst="roundRect">
            <a:avLst/>
          </a:prstGeom>
          <a:solidFill>
            <a:srgbClr val="005087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fr-FR" sz="1200" dirty="0">
                <a:solidFill>
                  <a:schemeClr val="bg1"/>
                </a:solidFill>
              </a:rPr>
              <a:t>IHC 2+ non amplifié</a:t>
            </a:r>
          </a:p>
        </p:txBody>
      </p:sp>
      <p:sp>
        <p:nvSpPr>
          <p:cNvPr id="19" name="ZoneTexte 18"/>
          <p:cNvSpPr txBox="1"/>
          <p:nvPr/>
        </p:nvSpPr>
        <p:spPr>
          <a:xfrm>
            <a:off x="4228740" y="5111118"/>
            <a:ext cx="2238375" cy="306467"/>
          </a:xfrm>
          <a:prstGeom prst="roundRect">
            <a:avLst/>
          </a:prstGeom>
          <a:solidFill>
            <a:srgbClr val="FF7F4D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1200" dirty="0">
                <a:solidFill>
                  <a:schemeClr val="bg1"/>
                </a:solidFill>
              </a:rPr>
              <a:t>IHC 1+</a:t>
            </a:r>
          </a:p>
        </p:txBody>
      </p:sp>
      <p:cxnSp>
        <p:nvCxnSpPr>
          <p:cNvPr id="21" name="Connecteur en angle 20"/>
          <p:cNvCxnSpPr>
            <a:stCxn id="15" idx="2"/>
            <a:endCxn id="16" idx="0"/>
          </p:cNvCxnSpPr>
          <p:nvPr/>
        </p:nvCxnSpPr>
        <p:spPr>
          <a:xfrm rot="5400000">
            <a:off x="5624294" y="2804846"/>
            <a:ext cx="566456" cy="1119187"/>
          </a:xfrm>
          <a:prstGeom prst="bentConnector3">
            <a:avLst/>
          </a:prstGeom>
          <a:ln w="28575">
            <a:solidFill>
              <a:srgbClr val="7F7F7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en angle 22"/>
          <p:cNvCxnSpPr>
            <a:stCxn id="15" idx="2"/>
            <a:endCxn id="17" idx="0"/>
          </p:cNvCxnSpPr>
          <p:nvPr/>
        </p:nvCxnSpPr>
        <p:spPr>
          <a:xfrm rot="16200000" flipH="1">
            <a:off x="6861263" y="2687063"/>
            <a:ext cx="566456" cy="1354752"/>
          </a:xfrm>
          <a:prstGeom prst="bentConnector3">
            <a:avLst/>
          </a:prstGeom>
          <a:ln w="28575">
            <a:solidFill>
              <a:srgbClr val="7F7F7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avec flèche 24"/>
          <p:cNvCxnSpPr>
            <a:stCxn id="16" idx="2"/>
            <a:endCxn id="19" idx="0"/>
          </p:cNvCxnSpPr>
          <p:nvPr/>
        </p:nvCxnSpPr>
        <p:spPr>
          <a:xfrm>
            <a:off x="5347928" y="4771379"/>
            <a:ext cx="0" cy="339739"/>
          </a:xfrm>
          <a:prstGeom prst="straightConnector1">
            <a:avLst/>
          </a:prstGeom>
          <a:ln w="28575">
            <a:solidFill>
              <a:srgbClr val="7F7F7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avec flèche 26"/>
          <p:cNvCxnSpPr>
            <a:stCxn id="17" idx="2"/>
            <a:endCxn id="18" idx="0"/>
          </p:cNvCxnSpPr>
          <p:nvPr/>
        </p:nvCxnSpPr>
        <p:spPr>
          <a:xfrm>
            <a:off x="7821867" y="4771379"/>
            <a:ext cx="0" cy="339740"/>
          </a:xfrm>
          <a:prstGeom prst="straightConnector1">
            <a:avLst/>
          </a:prstGeom>
          <a:ln w="28575">
            <a:solidFill>
              <a:srgbClr val="7F7F7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43996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à coins arrondis 10">
            <a:extLst>
              <a:ext uri="{FF2B5EF4-FFF2-40B4-BE49-F238E27FC236}">
                <a16:creationId xmlns:a16="http://schemas.microsoft.com/office/drawing/2014/main" xmlns="" id="{99AB5BC6-99A0-D229-B7C0-EF4D21319D4C}"/>
              </a:ext>
            </a:extLst>
          </p:cNvPr>
          <p:cNvSpPr/>
          <p:nvPr/>
        </p:nvSpPr>
        <p:spPr>
          <a:xfrm>
            <a:off x="1399073" y="1025061"/>
            <a:ext cx="10326624" cy="4259126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56D82A0-2DD0-3D38-67F0-DBA5C299C43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081832"/>
            <a:ext cx="6950384" cy="776168"/>
          </a:xfrm>
        </p:spPr>
        <p:txBody>
          <a:bodyPr anchor="ctr"/>
          <a:lstStyle/>
          <a:p>
            <a:r>
              <a:rPr lang="fr-FR"/>
              <a:t>Tarantino P et al, J Clin Oncol, 2020; Schettini F et al, NPJ Breast Cancer, 2021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B21E5836-21D5-03B6-0F17-B65CB5BB697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Ciblage des HER2-low</a:t>
            </a:r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xmlns="" id="{7F50D170-4948-4C6C-7A9A-DFFF346FCE0E}"/>
              </a:ext>
            </a:extLst>
          </p:cNvPr>
          <p:cNvGrpSpPr/>
          <p:nvPr/>
        </p:nvGrpSpPr>
        <p:grpSpPr>
          <a:xfrm>
            <a:off x="1546100" y="1025061"/>
            <a:ext cx="10179596" cy="4282416"/>
            <a:chOff x="1630513" y="957061"/>
            <a:chExt cx="10179596" cy="4282416"/>
          </a:xfrm>
        </p:grpSpPr>
        <p:grpSp>
          <p:nvGrpSpPr>
            <p:cNvPr id="35" name="Groupe 34">
              <a:extLst>
                <a:ext uri="{FF2B5EF4-FFF2-40B4-BE49-F238E27FC236}">
                  <a16:creationId xmlns:a16="http://schemas.microsoft.com/office/drawing/2014/main" xmlns="" id="{808BE310-5D33-FC87-E3D0-13485F3EE0A2}"/>
                </a:ext>
              </a:extLst>
            </p:cNvPr>
            <p:cNvGrpSpPr/>
            <p:nvPr/>
          </p:nvGrpSpPr>
          <p:grpSpPr>
            <a:xfrm>
              <a:off x="1630513" y="957061"/>
              <a:ext cx="10179596" cy="4282416"/>
              <a:chOff x="109903" y="993930"/>
              <a:chExt cx="11801941" cy="4964915"/>
            </a:xfrm>
          </p:grpSpPr>
          <p:sp>
            <p:nvSpPr>
              <p:cNvPr id="5" name="Title 2">
                <a:extLst>
                  <a:ext uri="{FF2B5EF4-FFF2-40B4-BE49-F238E27FC236}">
                    <a16:creationId xmlns:a16="http://schemas.microsoft.com/office/drawing/2014/main" xmlns="" id="{DC424396-ADFD-833A-1BFF-B5FB755521F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09903" y="993930"/>
                <a:ext cx="5077519" cy="554261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6000" kern="1200">
                    <a:solidFill>
                      <a:schemeClr val="tx1"/>
                    </a:solidFill>
                    <a:latin typeface="+mj-lt"/>
                    <a:ea typeface="+mj-ea"/>
                    <a:cs typeface="+mj-cs"/>
                  </a:defRPr>
                </a:lvl1pPr>
              </a:lstStyle>
              <a:p>
                <a:r>
                  <a:rPr lang="en-US" sz="1400" b="1" dirty="0" err="1">
                    <a:latin typeface="+mn-lt"/>
                  </a:rPr>
                  <a:t>Prévalence</a:t>
                </a:r>
                <a:r>
                  <a:rPr lang="en-US" sz="1400" b="1" dirty="0">
                    <a:latin typeface="+mn-lt"/>
                  </a:rPr>
                  <a:t> des cancers du sein HER2-low</a:t>
                </a:r>
              </a:p>
            </p:txBody>
          </p:sp>
          <p:grpSp>
            <p:nvGrpSpPr>
              <p:cNvPr id="6" name="Group 105">
                <a:extLst>
                  <a:ext uri="{FF2B5EF4-FFF2-40B4-BE49-F238E27FC236}">
                    <a16:creationId xmlns:a16="http://schemas.microsoft.com/office/drawing/2014/main" xmlns="" id="{E0AA6A56-682D-6031-E2EC-E5B3158CEF44}"/>
                  </a:ext>
                </a:extLst>
              </p:cNvPr>
              <p:cNvGrpSpPr/>
              <p:nvPr/>
            </p:nvGrpSpPr>
            <p:grpSpPr>
              <a:xfrm>
                <a:off x="569442" y="1557714"/>
                <a:ext cx="4116619" cy="3888802"/>
                <a:chOff x="3842774" y="1626231"/>
                <a:chExt cx="4640106" cy="3775587"/>
              </a:xfrm>
            </p:grpSpPr>
            <p:graphicFrame>
              <p:nvGraphicFramePr>
                <p:cNvPr id="7" name="Chart 106">
                  <a:extLst>
                    <a:ext uri="{FF2B5EF4-FFF2-40B4-BE49-F238E27FC236}">
                      <a16:creationId xmlns:a16="http://schemas.microsoft.com/office/drawing/2014/main" xmlns="" id="{E4C2895F-8086-E735-1751-8F0D80037FD5}"/>
                    </a:ext>
                  </a:extLst>
                </p:cNvPr>
                <p:cNvGraphicFramePr/>
                <p:nvPr>
                  <p:extLst>
                    <p:ext uri="{D42A27DB-BD31-4B8C-83A1-F6EECF244321}">
                      <p14:modId xmlns:p14="http://schemas.microsoft.com/office/powerpoint/2010/main" val="3392388572"/>
                    </p:ext>
                  </p:extLst>
                </p:nvPr>
              </p:nvGraphicFramePr>
              <p:xfrm>
                <a:off x="3842774" y="1626231"/>
                <a:ext cx="4506452" cy="3775587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2"/>
                </a:graphicData>
              </a:graphic>
            </p:graphicFrame>
            <p:sp>
              <p:nvSpPr>
                <p:cNvPr id="8" name="TextBox 107">
                  <a:extLst>
                    <a:ext uri="{FF2B5EF4-FFF2-40B4-BE49-F238E27FC236}">
                      <a16:creationId xmlns:a16="http://schemas.microsoft.com/office/drawing/2014/main" xmlns="" id="{7DC91FBD-7EC4-0307-A446-967456882FA0}"/>
                    </a:ext>
                  </a:extLst>
                </p:cNvPr>
                <p:cNvSpPr txBox="1"/>
                <p:nvPr/>
              </p:nvSpPr>
              <p:spPr bwMode="auto">
                <a:xfrm>
                  <a:off x="6058333" y="3675737"/>
                  <a:ext cx="2424547" cy="3117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cs typeface="Calibri" panose="020F0502020204030204" pitchFamily="34" charset="0"/>
                    </a:rPr>
                    <a:t>45-55</a:t>
                  </a:r>
                  <a:r>
                    <a: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cs typeface="Calibri" panose="020F0502020204030204" pitchFamily="34" charset="0"/>
                    </a:rPr>
                    <a:t>% HER2-low</a:t>
                  </a:r>
                </a:p>
              </p:txBody>
            </p:sp>
            <p:sp>
              <p:nvSpPr>
                <p:cNvPr id="9" name="TextBox 108">
                  <a:extLst>
                    <a:ext uri="{FF2B5EF4-FFF2-40B4-BE49-F238E27FC236}">
                      <a16:creationId xmlns:a16="http://schemas.microsoft.com/office/drawing/2014/main" xmlns="" id="{A2BDA095-F9DF-07CA-4944-95205092A7AA}"/>
                    </a:ext>
                  </a:extLst>
                </p:cNvPr>
                <p:cNvSpPr txBox="1"/>
                <p:nvPr/>
              </p:nvSpPr>
              <p:spPr bwMode="auto">
                <a:xfrm>
                  <a:off x="4242865" y="3720746"/>
                  <a:ext cx="1754691" cy="5196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cs typeface="Calibri" panose="020F0502020204030204" pitchFamily="34" charset="0"/>
                    </a:rPr>
                    <a:t>30-40% HER2-negatifs</a:t>
                  </a:r>
                </a:p>
              </p:txBody>
            </p:sp>
            <p:sp>
              <p:nvSpPr>
                <p:cNvPr id="10" name="TextBox 109">
                  <a:extLst>
                    <a:ext uri="{FF2B5EF4-FFF2-40B4-BE49-F238E27FC236}">
                      <a16:creationId xmlns:a16="http://schemas.microsoft.com/office/drawing/2014/main" xmlns="" id="{5D422665-2943-57F6-F6DC-87B787795C47}"/>
                    </a:ext>
                  </a:extLst>
                </p:cNvPr>
                <p:cNvSpPr txBox="1"/>
                <p:nvPr/>
              </p:nvSpPr>
              <p:spPr bwMode="auto">
                <a:xfrm>
                  <a:off x="4837280" y="2549969"/>
                  <a:ext cx="1349117" cy="5196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cs typeface="Calibri" panose="020F0502020204030204" pitchFamily="34" charset="0"/>
                    </a:rPr>
                    <a:t>15% HER2-positifs</a:t>
                  </a:r>
                </a:p>
              </p:txBody>
            </p:sp>
          </p:grpSp>
          <p:sp>
            <p:nvSpPr>
              <p:cNvPr id="11" name="Title 2">
                <a:extLst>
                  <a:ext uri="{FF2B5EF4-FFF2-40B4-BE49-F238E27FC236}">
                    <a16:creationId xmlns:a16="http://schemas.microsoft.com/office/drawing/2014/main" xmlns="" id="{6E77B4EF-5BFC-3A72-F441-3FDE34EBE42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180639" y="1322696"/>
                <a:ext cx="5486485" cy="554261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Autofit/>
              </a:bodyPr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6000" kern="1200">
                    <a:solidFill>
                      <a:schemeClr val="tx1"/>
                    </a:solidFill>
                    <a:latin typeface="+mj-lt"/>
                    <a:ea typeface="+mj-ea"/>
                    <a:cs typeface="+mj-cs"/>
                  </a:defRPr>
                </a:lvl1pPr>
              </a:lstStyle>
              <a:p>
                <a:r>
                  <a:rPr lang="en-US" sz="1400" b="1" dirty="0" err="1">
                    <a:latin typeface="+mn-lt"/>
                  </a:rPr>
                  <a:t>Prévalence</a:t>
                </a:r>
                <a:r>
                  <a:rPr lang="en-US" sz="1400" b="1" dirty="0">
                    <a:latin typeface="+mn-lt"/>
                  </a:rPr>
                  <a:t> des cancers du sein HER2-low </a:t>
                </a:r>
                <a:r>
                  <a:rPr lang="en-US" sz="1400" b="1" dirty="0" err="1">
                    <a:latin typeface="+mn-lt"/>
                  </a:rPr>
                  <a:t>en</a:t>
                </a:r>
                <a:r>
                  <a:rPr lang="en-US" sz="1400" b="1" dirty="0">
                    <a:latin typeface="+mn-lt"/>
                  </a:rPr>
                  <a:t> </a:t>
                </a:r>
                <a:r>
                  <a:rPr lang="en-US" sz="1400" b="1" dirty="0" err="1">
                    <a:latin typeface="+mn-lt"/>
                  </a:rPr>
                  <a:t>fonction</a:t>
                </a:r>
                <a:r>
                  <a:rPr lang="en-US" sz="1400" b="1" dirty="0">
                    <a:latin typeface="+mn-lt"/>
                  </a:rPr>
                  <a:t> du </a:t>
                </a:r>
                <a:r>
                  <a:rPr lang="en-US" sz="1400" b="1" dirty="0" err="1">
                    <a:latin typeface="+mn-lt"/>
                  </a:rPr>
                  <a:t>statut</a:t>
                </a:r>
                <a:r>
                  <a:rPr lang="en-US" sz="1400" b="1" dirty="0">
                    <a:latin typeface="+mn-lt"/>
                  </a:rPr>
                  <a:t> des RH</a:t>
                </a:r>
              </a:p>
            </p:txBody>
          </p:sp>
          <p:grpSp>
            <p:nvGrpSpPr>
              <p:cNvPr id="12" name="Group 153">
                <a:extLst>
                  <a:ext uri="{FF2B5EF4-FFF2-40B4-BE49-F238E27FC236}">
                    <a16:creationId xmlns:a16="http://schemas.microsoft.com/office/drawing/2014/main" xmlns="" id="{F383C52D-60BA-348A-5142-FAAA25AB3E29}"/>
                  </a:ext>
                </a:extLst>
              </p:cNvPr>
              <p:cNvGrpSpPr/>
              <p:nvPr/>
            </p:nvGrpSpPr>
            <p:grpSpPr>
              <a:xfrm>
                <a:off x="6290221" y="1916815"/>
                <a:ext cx="5621623" cy="4042030"/>
                <a:chOff x="6290221" y="1916815"/>
                <a:chExt cx="5621623" cy="4042030"/>
              </a:xfrm>
            </p:grpSpPr>
            <p:sp>
              <p:nvSpPr>
                <p:cNvPr id="13" name="TextBox 154">
                  <a:extLst>
                    <a:ext uri="{FF2B5EF4-FFF2-40B4-BE49-F238E27FC236}">
                      <a16:creationId xmlns:a16="http://schemas.microsoft.com/office/drawing/2014/main" xmlns="" id="{900B6AFD-217E-DE22-79A8-45FFF6067CBB}"/>
                    </a:ext>
                  </a:extLst>
                </p:cNvPr>
                <p:cNvSpPr txBox="1"/>
                <p:nvPr/>
              </p:nvSpPr>
              <p:spPr bwMode="auto">
                <a:xfrm>
                  <a:off x="7011058" y="1916815"/>
                  <a:ext cx="1040670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sz="1400" b="1" kern="0" noProof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RH+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/>
                  </a:r>
                  <a:b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</a:b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(n = 2962)</a:t>
                  </a:r>
                </a:p>
              </p:txBody>
            </p:sp>
            <p:sp>
              <p:nvSpPr>
                <p:cNvPr id="14" name="TextBox 155">
                  <a:extLst>
                    <a:ext uri="{FF2B5EF4-FFF2-40B4-BE49-F238E27FC236}">
                      <a16:creationId xmlns:a16="http://schemas.microsoft.com/office/drawing/2014/main" xmlns="" id="{28378C67-58DB-0B06-C6BA-58956A722513}"/>
                    </a:ext>
                  </a:extLst>
                </p:cNvPr>
                <p:cNvSpPr txBox="1"/>
                <p:nvPr/>
              </p:nvSpPr>
              <p:spPr bwMode="auto">
                <a:xfrm>
                  <a:off x="10004779" y="1916815"/>
                  <a:ext cx="93968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TN</a:t>
                  </a:r>
                  <a:b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</a:b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(n = 706)</a:t>
                  </a:r>
                </a:p>
              </p:txBody>
            </p:sp>
            <p:sp>
              <p:nvSpPr>
                <p:cNvPr id="15" name="Partial Circle 2">
                  <a:extLst>
                    <a:ext uri="{FF2B5EF4-FFF2-40B4-BE49-F238E27FC236}">
                      <a16:creationId xmlns:a16="http://schemas.microsoft.com/office/drawing/2014/main" xmlns="" id="{69F270FD-EABE-A607-7ACB-294B83DA6CA7}"/>
                    </a:ext>
                  </a:extLst>
                </p:cNvPr>
                <p:cNvSpPr/>
                <p:nvPr/>
              </p:nvSpPr>
              <p:spPr bwMode="auto">
                <a:xfrm>
                  <a:off x="6290221" y="2652062"/>
                  <a:ext cx="2464357" cy="2464357"/>
                </a:xfrm>
                <a:prstGeom prst="pie">
                  <a:avLst>
                    <a:gd name="adj1" fmla="val 11600155"/>
                    <a:gd name="adj2" fmla="val 16200000"/>
                  </a:avLst>
                </a:prstGeom>
                <a:solidFill>
                  <a:srgbClr val="005086"/>
                </a:solidFill>
                <a:ln w="19050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rtlCol="0" anchor="b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35000"/>
                    </a:spcBef>
                    <a:spcAft>
                      <a:spcPct val="25000"/>
                    </a:spcAft>
                    <a:buClr>
                      <a:srgbClr val="015873"/>
                    </a:buClr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" name="Partial Circle 25">
                  <a:extLst>
                    <a:ext uri="{FF2B5EF4-FFF2-40B4-BE49-F238E27FC236}">
                      <a16:creationId xmlns:a16="http://schemas.microsoft.com/office/drawing/2014/main" xmlns="" id="{D1B678F9-FA6E-2F2E-5C02-973D8697849C}"/>
                    </a:ext>
                  </a:extLst>
                </p:cNvPr>
                <p:cNvSpPr/>
                <p:nvPr/>
              </p:nvSpPr>
              <p:spPr bwMode="auto">
                <a:xfrm>
                  <a:off x="6290221" y="2652062"/>
                  <a:ext cx="2464357" cy="2464357"/>
                </a:xfrm>
                <a:prstGeom prst="pie">
                  <a:avLst>
                    <a:gd name="adj1" fmla="val 2071616"/>
                    <a:gd name="adj2" fmla="val 11616408"/>
                  </a:avLst>
                </a:prstGeom>
                <a:solidFill>
                  <a:srgbClr val="FF7F4D"/>
                </a:solidFill>
                <a:ln w="19050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rtlCol="0" anchor="b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35000"/>
                    </a:spcBef>
                    <a:spcAft>
                      <a:spcPct val="25000"/>
                    </a:spcAft>
                    <a:buClr>
                      <a:srgbClr val="015873"/>
                    </a:buClr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" name="Partial Circle 26">
                  <a:extLst>
                    <a:ext uri="{FF2B5EF4-FFF2-40B4-BE49-F238E27FC236}">
                      <a16:creationId xmlns:a16="http://schemas.microsoft.com/office/drawing/2014/main" xmlns="" id="{E027DCAE-8270-66E7-B0A7-6A832BA441BF}"/>
                    </a:ext>
                  </a:extLst>
                </p:cNvPr>
                <p:cNvSpPr/>
                <p:nvPr/>
              </p:nvSpPr>
              <p:spPr bwMode="auto">
                <a:xfrm>
                  <a:off x="6290221" y="2652062"/>
                  <a:ext cx="2464357" cy="2464357"/>
                </a:xfrm>
                <a:prstGeom prst="pie">
                  <a:avLst>
                    <a:gd name="adj1" fmla="val 16148010"/>
                    <a:gd name="adj2" fmla="val 2067863"/>
                  </a:avLst>
                </a:prstGeom>
                <a:solidFill>
                  <a:srgbClr val="002C4C"/>
                </a:solidFill>
                <a:ln w="19050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rtlCol="0" anchor="b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35000"/>
                    </a:spcBef>
                    <a:spcAft>
                      <a:spcPct val="25000"/>
                    </a:spcAft>
                    <a:buClr>
                      <a:srgbClr val="015873"/>
                    </a:buClr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" name="Partial Circle 27">
                  <a:extLst>
                    <a:ext uri="{FF2B5EF4-FFF2-40B4-BE49-F238E27FC236}">
                      <a16:creationId xmlns:a16="http://schemas.microsoft.com/office/drawing/2014/main" xmlns="" id="{3FCA08D6-B813-A594-802A-9B8F206703CA}"/>
                    </a:ext>
                  </a:extLst>
                </p:cNvPr>
                <p:cNvSpPr/>
                <p:nvPr/>
              </p:nvSpPr>
              <p:spPr bwMode="auto">
                <a:xfrm>
                  <a:off x="9277029" y="2621165"/>
                  <a:ext cx="2464357" cy="2464357"/>
                </a:xfrm>
                <a:prstGeom prst="pie">
                  <a:avLst>
                    <a:gd name="adj1" fmla="val 14045970"/>
                    <a:gd name="adj2" fmla="val 16200000"/>
                  </a:avLst>
                </a:prstGeom>
                <a:solidFill>
                  <a:srgbClr val="005086"/>
                </a:solidFill>
                <a:ln w="19050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rtlCol="0" anchor="b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35000"/>
                    </a:spcBef>
                    <a:spcAft>
                      <a:spcPct val="25000"/>
                    </a:spcAft>
                    <a:buClr>
                      <a:srgbClr val="015873"/>
                    </a:buClr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" name="Partial Circle 28">
                  <a:extLst>
                    <a:ext uri="{FF2B5EF4-FFF2-40B4-BE49-F238E27FC236}">
                      <a16:creationId xmlns:a16="http://schemas.microsoft.com/office/drawing/2014/main" xmlns="" id="{0E3F8FC9-A36E-C494-FE1F-D03725270F10}"/>
                    </a:ext>
                  </a:extLst>
                </p:cNvPr>
                <p:cNvSpPr/>
                <p:nvPr/>
              </p:nvSpPr>
              <p:spPr bwMode="auto">
                <a:xfrm>
                  <a:off x="9277029" y="2621165"/>
                  <a:ext cx="2464357" cy="2464357"/>
                </a:xfrm>
                <a:prstGeom prst="pie">
                  <a:avLst>
                    <a:gd name="adj1" fmla="val 8291912"/>
                    <a:gd name="adj2" fmla="val 14053457"/>
                  </a:avLst>
                </a:prstGeom>
                <a:solidFill>
                  <a:srgbClr val="FF7F4D"/>
                </a:solidFill>
                <a:ln w="19050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rtlCol="0" anchor="b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35000"/>
                    </a:spcBef>
                    <a:spcAft>
                      <a:spcPct val="25000"/>
                    </a:spcAft>
                    <a:buClr>
                      <a:srgbClr val="015873"/>
                    </a:buClr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" name="Partial Circle 29">
                  <a:extLst>
                    <a:ext uri="{FF2B5EF4-FFF2-40B4-BE49-F238E27FC236}">
                      <a16:creationId xmlns:a16="http://schemas.microsoft.com/office/drawing/2014/main" xmlns="" id="{5B63C465-8816-84FE-9220-AB43E064860E}"/>
                    </a:ext>
                  </a:extLst>
                </p:cNvPr>
                <p:cNvSpPr/>
                <p:nvPr/>
              </p:nvSpPr>
              <p:spPr bwMode="auto">
                <a:xfrm>
                  <a:off x="9277029" y="2621165"/>
                  <a:ext cx="2464357" cy="2464357"/>
                </a:xfrm>
                <a:prstGeom prst="pie">
                  <a:avLst>
                    <a:gd name="adj1" fmla="val 16148010"/>
                    <a:gd name="adj2" fmla="val 8256951"/>
                  </a:avLst>
                </a:prstGeom>
                <a:solidFill>
                  <a:srgbClr val="002C4C"/>
                </a:solidFill>
                <a:ln w="19050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rtlCol="0" anchor="b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35000"/>
                    </a:spcBef>
                    <a:spcAft>
                      <a:spcPct val="25000"/>
                    </a:spcAft>
                    <a:buClr>
                      <a:srgbClr val="015873"/>
                    </a:buClr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" name="TextBox 162">
                  <a:extLst>
                    <a:ext uri="{FF2B5EF4-FFF2-40B4-BE49-F238E27FC236}">
                      <a16:creationId xmlns:a16="http://schemas.microsoft.com/office/drawing/2014/main" xmlns="" id="{8EF05490-FA80-F8A3-E5BB-9A4395F6D2B1}"/>
                    </a:ext>
                  </a:extLst>
                </p:cNvPr>
                <p:cNvSpPr txBox="1"/>
                <p:nvPr/>
              </p:nvSpPr>
              <p:spPr bwMode="auto">
                <a:xfrm>
                  <a:off x="6479457" y="3145166"/>
                  <a:ext cx="1042219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21.6%</a:t>
                  </a:r>
                </a:p>
              </p:txBody>
            </p:sp>
            <p:sp>
              <p:nvSpPr>
                <p:cNvPr id="23" name="TextBox 163">
                  <a:extLst>
                    <a:ext uri="{FF2B5EF4-FFF2-40B4-BE49-F238E27FC236}">
                      <a16:creationId xmlns:a16="http://schemas.microsoft.com/office/drawing/2014/main" xmlns="" id="{B1505BA9-E87E-D8CC-8D76-3AED17EB8A3A}"/>
                    </a:ext>
                  </a:extLst>
                </p:cNvPr>
                <p:cNvSpPr txBox="1"/>
                <p:nvPr/>
              </p:nvSpPr>
              <p:spPr bwMode="auto">
                <a:xfrm>
                  <a:off x="6681018" y="4253255"/>
                  <a:ext cx="1042219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43.8%</a:t>
                  </a:r>
                </a:p>
              </p:txBody>
            </p:sp>
            <p:sp>
              <p:nvSpPr>
                <p:cNvPr id="24" name="TextBox 164">
                  <a:extLst>
                    <a:ext uri="{FF2B5EF4-FFF2-40B4-BE49-F238E27FC236}">
                      <a16:creationId xmlns:a16="http://schemas.microsoft.com/office/drawing/2014/main" xmlns="" id="{98FD5C59-16D9-C108-BE47-E750697B6301}"/>
                    </a:ext>
                  </a:extLst>
                </p:cNvPr>
                <p:cNvSpPr txBox="1"/>
                <p:nvPr/>
              </p:nvSpPr>
              <p:spPr bwMode="auto">
                <a:xfrm>
                  <a:off x="7594190" y="3407259"/>
                  <a:ext cx="1042219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34.6%</a:t>
                  </a:r>
                </a:p>
              </p:txBody>
            </p:sp>
            <p:sp>
              <p:nvSpPr>
                <p:cNvPr id="25" name="TextBox 165">
                  <a:extLst>
                    <a:ext uri="{FF2B5EF4-FFF2-40B4-BE49-F238E27FC236}">
                      <a16:creationId xmlns:a16="http://schemas.microsoft.com/office/drawing/2014/main" xmlns="" id="{661B6BD4-83CE-B974-F3E7-26128512BB3A}"/>
                    </a:ext>
                  </a:extLst>
                </p:cNvPr>
                <p:cNvSpPr txBox="1"/>
                <p:nvPr/>
              </p:nvSpPr>
              <p:spPr bwMode="auto">
                <a:xfrm>
                  <a:off x="9269301" y="3638041"/>
                  <a:ext cx="1042219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26.8%</a:t>
                  </a:r>
                </a:p>
              </p:txBody>
            </p:sp>
            <p:sp>
              <p:nvSpPr>
                <p:cNvPr id="26" name="TextBox 166">
                  <a:extLst>
                    <a:ext uri="{FF2B5EF4-FFF2-40B4-BE49-F238E27FC236}">
                      <a16:creationId xmlns:a16="http://schemas.microsoft.com/office/drawing/2014/main" xmlns="" id="{56682A19-1BAA-37D6-6E88-2FFFE0D015C1}"/>
                    </a:ext>
                  </a:extLst>
                </p:cNvPr>
                <p:cNvSpPr txBox="1"/>
                <p:nvPr/>
              </p:nvSpPr>
              <p:spPr bwMode="auto">
                <a:xfrm>
                  <a:off x="10561894" y="3891418"/>
                  <a:ext cx="1042219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63.4%</a:t>
                  </a:r>
                </a:p>
              </p:txBody>
            </p:sp>
            <p:sp>
              <p:nvSpPr>
                <p:cNvPr id="27" name="TextBox 167">
                  <a:extLst>
                    <a:ext uri="{FF2B5EF4-FFF2-40B4-BE49-F238E27FC236}">
                      <a16:creationId xmlns:a16="http://schemas.microsoft.com/office/drawing/2014/main" xmlns="" id="{8C4519D0-6EFC-70D7-23AE-A79F9E63099C}"/>
                    </a:ext>
                  </a:extLst>
                </p:cNvPr>
                <p:cNvSpPr txBox="1"/>
                <p:nvPr/>
              </p:nvSpPr>
              <p:spPr bwMode="auto">
                <a:xfrm>
                  <a:off x="9711636" y="2806444"/>
                  <a:ext cx="1042219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9.8%</a:t>
                  </a:r>
                </a:p>
              </p:txBody>
            </p:sp>
            <p:grpSp>
              <p:nvGrpSpPr>
                <p:cNvPr id="28" name="Group 168">
                  <a:extLst>
                    <a:ext uri="{FF2B5EF4-FFF2-40B4-BE49-F238E27FC236}">
                      <a16:creationId xmlns:a16="http://schemas.microsoft.com/office/drawing/2014/main" xmlns="" id="{D076407C-11BD-EDB9-10DA-DCA9DE8E7B75}"/>
                    </a:ext>
                  </a:extLst>
                </p:cNvPr>
                <p:cNvGrpSpPr/>
                <p:nvPr/>
              </p:nvGrpSpPr>
              <p:grpSpPr>
                <a:xfrm>
                  <a:off x="7147329" y="5344193"/>
                  <a:ext cx="4764515" cy="614652"/>
                  <a:chOff x="6852361" y="5344193"/>
                  <a:chExt cx="4764515" cy="614652"/>
                </a:xfrm>
              </p:grpSpPr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xmlns="" id="{7C4F9208-4B41-ACC8-1FE0-F548A5D9380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852361" y="5436898"/>
                    <a:ext cx="191950" cy="191950"/>
                  </a:xfrm>
                  <a:prstGeom prst="rect">
                    <a:avLst/>
                  </a:prstGeom>
                  <a:solidFill>
                    <a:srgbClr val="002C4C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 rtlCol="0" anchor="b"/>
                  <a:lstStyle/>
                  <a:p>
                    <a:pPr marL="0" marR="0" lvl="0" indent="0" algn="ctr" defTabSz="914400" eaLnBrk="1" fontAlgn="base" latinLnBrk="0" hangingPunct="1">
                      <a:lnSpc>
                        <a:spcPct val="100000"/>
                      </a:lnSpc>
                      <a:spcBef>
                        <a:spcPct val="35000"/>
                      </a:spcBef>
                      <a:spcAft>
                        <a:spcPct val="25000"/>
                      </a:spcAft>
                      <a:buClr>
                        <a:srgbClr val="015873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" name="TextBox 170">
                    <a:extLst>
                      <a:ext uri="{FF2B5EF4-FFF2-40B4-BE49-F238E27FC236}">
                        <a16:creationId xmlns:a16="http://schemas.microsoft.com/office/drawing/2014/main" xmlns="" id="{2FA46791-C587-1841-E2F1-A28A053F29C4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148052" y="5348207"/>
                    <a:ext cx="967248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rPr>
                      <a:t>IHC0</a:t>
                    </a:r>
                  </a:p>
                </p:txBody>
              </p:sp>
              <p:sp>
                <p:nvSpPr>
                  <p:cNvPr id="31" name="Rectangle 30">
                    <a:extLst>
                      <a:ext uri="{FF2B5EF4-FFF2-40B4-BE49-F238E27FC236}">
                        <a16:creationId xmlns:a16="http://schemas.microsoft.com/office/drawing/2014/main" xmlns="" id="{449B21DB-4729-A4B6-72BD-AD72764DA87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114451" y="5432884"/>
                    <a:ext cx="191950" cy="191950"/>
                  </a:xfrm>
                  <a:prstGeom prst="rect">
                    <a:avLst/>
                  </a:prstGeom>
                  <a:solidFill>
                    <a:srgbClr val="FF7F4D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 rtlCol="0" anchor="b"/>
                  <a:lstStyle/>
                  <a:p>
                    <a:pPr marL="0" marR="0" lvl="0" indent="0" algn="ctr" defTabSz="914400" eaLnBrk="1" fontAlgn="base" latinLnBrk="0" hangingPunct="1">
                      <a:lnSpc>
                        <a:spcPct val="100000"/>
                      </a:lnSpc>
                      <a:spcBef>
                        <a:spcPct val="35000"/>
                      </a:spcBef>
                      <a:spcAft>
                        <a:spcPct val="25000"/>
                      </a:spcAft>
                      <a:buClr>
                        <a:srgbClr val="015873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" name="TextBox 172">
                    <a:extLst>
                      <a:ext uri="{FF2B5EF4-FFF2-40B4-BE49-F238E27FC236}">
                        <a16:creationId xmlns:a16="http://schemas.microsoft.com/office/drawing/2014/main" xmlns="" id="{852B86DB-EB9A-1504-7D7A-D90923CF2E99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410142" y="5344193"/>
                    <a:ext cx="967248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rPr>
                      <a:t>IHC1+</a:t>
                    </a:r>
                  </a:p>
                </p:txBody>
              </p:sp>
              <p:sp>
                <p:nvSpPr>
                  <p:cNvPr id="33" name="Rectangle 32">
                    <a:extLst>
                      <a:ext uri="{FF2B5EF4-FFF2-40B4-BE49-F238E27FC236}">
                        <a16:creationId xmlns:a16="http://schemas.microsoft.com/office/drawing/2014/main" xmlns="" id="{707277DE-1673-B74F-25F3-43AF2CFF4D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389569" y="5440929"/>
                    <a:ext cx="191950" cy="191950"/>
                  </a:xfrm>
                  <a:prstGeom prst="rect">
                    <a:avLst/>
                  </a:prstGeom>
                  <a:solidFill>
                    <a:srgbClr val="005086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 rtlCol="0" anchor="b"/>
                  <a:lstStyle/>
                  <a:p>
                    <a:pPr marL="0" marR="0" lvl="0" indent="0" algn="ctr" defTabSz="914400" eaLnBrk="1" fontAlgn="base" latinLnBrk="0" hangingPunct="1">
                      <a:lnSpc>
                        <a:spcPct val="100000"/>
                      </a:lnSpc>
                      <a:spcBef>
                        <a:spcPct val="35000"/>
                      </a:spcBef>
                      <a:spcAft>
                        <a:spcPct val="25000"/>
                      </a:spcAft>
                      <a:buClr>
                        <a:srgbClr val="015873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" name="TextBox 174">
                    <a:extLst>
                      <a:ext uri="{FF2B5EF4-FFF2-40B4-BE49-F238E27FC236}">
                        <a16:creationId xmlns:a16="http://schemas.microsoft.com/office/drawing/2014/main" xmlns="" id="{2D55AC16-FB0A-A3DF-06C3-F73E20EA181B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685259" y="5352238"/>
                    <a:ext cx="1931617" cy="6066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rPr>
                      <a:t>IHC2+ (non </a:t>
                    </a:r>
                    <a:r>
                      <a:rPr kumimoji="0" lang="en-US" sz="1400" b="0" i="0" u="none" strike="noStrike" kern="0" cap="none" spc="0" normalizeH="0" baseline="0" noProof="0" dirty="0" err="1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rPr>
                      <a:t>amplifié</a:t>
                    </a: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rPr>
                      <a:t>)</a:t>
                    </a:r>
                  </a:p>
                </p:txBody>
              </p:sp>
            </p:grpSp>
          </p:grpSp>
        </p:grpSp>
        <p:sp>
          <p:nvSpPr>
            <p:cNvPr id="36" name="Flecha: a la derecha 20">
              <a:extLst>
                <a:ext uri="{FF2B5EF4-FFF2-40B4-BE49-F238E27FC236}">
                  <a16:creationId xmlns:a16="http://schemas.microsoft.com/office/drawing/2014/main" xmlns="" id="{01B5AA3A-C76E-8ECD-1804-080A86B95D97}"/>
                </a:ext>
              </a:extLst>
            </p:cNvPr>
            <p:cNvSpPr/>
            <p:nvPr/>
          </p:nvSpPr>
          <p:spPr>
            <a:xfrm>
              <a:off x="3794181" y="3105730"/>
              <a:ext cx="3158597" cy="615987"/>
            </a:xfrm>
            <a:prstGeom prst="rightArrow">
              <a:avLst>
                <a:gd name="adj1" fmla="val 53144"/>
                <a:gd name="adj2" fmla="val 75844"/>
              </a:avLst>
            </a:prstGeom>
            <a:noFill/>
            <a:ln w="38100" cap="flat" cmpd="sng" algn="ctr">
              <a:solidFill>
                <a:srgbClr val="C00000"/>
              </a:solidFill>
              <a:prstDash val="solid"/>
            </a:ln>
            <a:effectLst/>
          </p:spPr>
          <p:txBody>
            <a:bodyPr lIns="91436" tIns="45719" rIns="91436" bIns="45719"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_tradnl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Times" panose="02020603050405020304" pitchFamily="18" charset="0"/>
              </a:endParaRPr>
            </a:p>
          </p:txBody>
        </p:sp>
      </p:grpSp>
      <p:sp>
        <p:nvSpPr>
          <p:cNvPr id="38" name="Espace réservé du contenu 5">
            <a:extLst>
              <a:ext uri="{FF2B5EF4-FFF2-40B4-BE49-F238E27FC236}">
                <a16:creationId xmlns:a16="http://schemas.microsoft.com/office/drawing/2014/main" xmlns="" id="{D554B231-EE59-EC3E-E450-A5B9D2C3B8D7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49388" y="5468809"/>
            <a:ext cx="10618023" cy="455320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 smtClean="0"/>
              <a:t>Dans les cancers </a:t>
            </a:r>
            <a:r>
              <a:rPr lang="fr-FR" sz="1600" dirty="0"/>
              <a:t>du sein </a:t>
            </a:r>
            <a:r>
              <a:rPr lang="fr-FR" sz="1600" dirty="0" smtClean="0"/>
              <a:t>TN 36% des patientes expriment </a:t>
            </a:r>
            <a:r>
              <a:rPr lang="fr-FR" sz="1600" dirty="0"/>
              <a:t>partiellement HER2 (= HER2 </a:t>
            </a:r>
            <a:r>
              <a:rPr lang="fr-FR" sz="1600" dirty="0" err="1"/>
              <a:t>low</a:t>
            </a:r>
            <a:r>
              <a:rPr lang="fr-FR" sz="1600" dirty="0"/>
              <a:t>)</a:t>
            </a:r>
          </a:p>
        </p:txBody>
      </p:sp>
      <p:sp>
        <p:nvSpPr>
          <p:cNvPr id="3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700872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 anchor="ctr"/>
          <a:lstStyle/>
          <a:p>
            <a:r>
              <a:rPr lang="fr-FR"/>
              <a:t>Modi S et al, N Engl J Med, </a:t>
            </a:r>
            <a:r>
              <a:rPr lang="fr-FR" dirty="0"/>
              <a:t>2022</a:t>
            </a:r>
          </a:p>
        </p:txBody>
      </p:sp>
      <p:sp>
        <p:nvSpPr>
          <p:cNvPr id="45" name="Espace réservé du texte 3">
            <a:extLst>
              <a:ext uri="{FF2B5EF4-FFF2-40B4-BE49-F238E27FC236}">
                <a16:creationId xmlns:a16="http://schemas.microsoft.com/office/drawing/2014/main" xmlns="" id="{B4D5E4DC-4B95-A470-CCA7-A2E402781B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sz="3200" dirty="0"/>
              <a:t>Ciblage des HER2-low - </a:t>
            </a:r>
            <a:r>
              <a:rPr lang="fr-FR" sz="3200" dirty="0" err="1"/>
              <a:t>Trastuzumab</a:t>
            </a:r>
            <a:r>
              <a:rPr lang="fr-FR" sz="3200" dirty="0"/>
              <a:t> </a:t>
            </a:r>
            <a:r>
              <a:rPr lang="fr-FR" sz="3200" dirty="0" err="1"/>
              <a:t>Deruxtecan</a:t>
            </a:r>
            <a:endParaRPr lang="fr-FR" sz="3200" dirty="0"/>
          </a:p>
        </p:txBody>
      </p:sp>
      <p:sp>
        <p:nvSpPr>
          <p:cNvPr id="46" name="Espace réservé du texte 5">
            <a:extLst>
              <a:ext uri="{FF2B5EF4-FFF2-40B4-BE49-F238E27FC236}">
                <a16:creationId xmlns:a16="http://schemas.microsoft.com/office/drawing/2014/main" xmlns="" id="{1ADE8376-31C0-130A-B55E-39D8BD0F741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4" y="522517"/>
            <a:ext cx="11259224" cy="341085"/>
          </a:xfrm>
        </p:spPr>
        <p:txBody>
          <a:bodyPr/>
          <a:lstStyle/>
          <a:p>
            <a:r>
              <a:rPr lang="fr-FR" dirty="0"/>
              <a:t>DESTINY-Breast04</a:t>
            </a:r>
          </a:p>
        </p:txBody>
      </p:sp>
      <p:sp>
        <p:nvSpPr>
          <p:cNvPr id="47" name="Espace réservé du contenu 6">
            <a:extLst>
              <a:ext uri="{FF2B5EF4-FFF2-40B4-BE49-F238E27FC236}">
                <a16:creationId xmlns:a16="http://schemas.microsoft.com/office/drawing/2014/main" xmlns="" id="{520B0C88-4564-0222-85BD-ECAD30E84897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2081707" y="984592"/>
            <a:ext cx="8842325" cy="339933"/>
          </a:xfrm>
        </p:spPr>
        <p:txBody>
          <a:bodyPr/>
          <a:lstStyle/>
          <a:p>
            <a:r>
              <a:rPr lang="fr-FR" dirty="0"/>
              <a:t>Etude de phase III randomisée, contrôlée, ouverte</a:t>
            </a:r>
          </a:p>
        </p:txBody>
      </p:sp>
      <p:sp>
        <p:nvSpPr>
          <p:cNvPr id="48" name="Espace réservé du contenu 6">
            <a:extLst>
              <a:ext uri="{FF2B5EF4-FFF2-40B4-BE49-F238E27FC236}">
                <a16:creationId xmlns:a16="http://schemas.microsoft.com/office/drawing/2014/main" xmlns="" id="{470F017B-C519-1FCD-76EE-64B49DD7BE9D}"/>
              </a:ext>
            </a:extLst>
          </p:cNvPr>
          <p:cNvSpPr txBox="1">
            <a:spLocks/>
          </p:cNvSpPr>
          <p:nvPr/>
        </p:nvSpPr>
        <p:spPr>
          <a:xfrm>
            <a:off x="1311214" y="4950346"/>
            <a:ext cx="10446589" cy="875373"/>
          </a:xfrm>
          <a:prstGeom prst="rect">
            <a:avLst/>
          </a:prstGeom>
          <a:noFill/>
        </p:spPr>
        <p:txBody>
          <a:bodyPr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 principal : </a:t>
            </a:r>
            <a:r>
              <a:rPr lang="fr-FR" b="0" dirty="0"/>
              <a:t>SSP (RECIST v. 1.1 selon BICR)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Objectifs secondaires : </a:t>
            </a:r>
            <a:r>
              <a:rPr lang="fr-FR" b="0" dirty="0"/>
              <a:t>SG, SSP (selon évaluation de l’investigateur), Taux de réponse, Durée de réponse, Tolérance</a:t>
            </a:r>
          </a:p>
        </p:txBody>
      </p:sp>
      <p:sp>
        <p:nvSpPr>
          <p:cNvPr id="56" name="Rectangle à coins arrondis 10">
            <a:extLst>
              <a:ext uri="{FF2B5EF4-FFF2-40B4-BE49-F238E27FC236}">
                <a16:creationId xmlns:a16="http://schemas.microsoft.com/office/drawing/2014/main" xmlns="" id="{53949364-06F0-F117-E35F-B6C59339E8EF}"/>
              </a:ext>
            </a:extLst>
          </p:cNvPr>
          <p:cNvSpPr/>
          <p:nvPr/>
        </p:nvSpPr>
        <p:spPr>
          <a:xfrm>
            <a:off x="1423359" y="1419636"/>
            <a:ext cx="9500674" cy="3344488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pSp>
        <p:nvGrpSpPr>
          <p:cNvPr id="64" name="Groupe 63">
            <a:extLst>
              <a:ext uri="{FF2B5EF4-FFF2-40B4-BE49-F238E27FC236}">
                <a16:creationId xmlns:a16="http://schemas.microsoft.com/office/drawing/2014/main" xmlns="" id="{DFB5418D-959D-812A-9DAE-306BAB8D82D9}"/>
              </a:ext>
            </a:extLst>
          </p:cNvPr>
          <p:cNvGrpSpPr/>
          <p:nvPr/>
        </p:nvGrpSpPr>
        <p:grpSpPr>
          <a:xfrm>
            <a:off x="1962846" y="1497949"/>
            <a:ext cx="8555215" cy="3063105"/>
            <a:chOff x="876315" y="1562922"/>
            <a:chExt cx="8555215" cy="3063105"/>
          </a:xfrm>
        </p:grpSpPr>
        <p:sp>
          <p:nvSpPr>
            <p:cNvPr id="49" name="Text Box 45">
              <a:extLst>
                <a:ext uri="{FF2B5EF4-FFF2-40B4-BE49-F238E27FC236}">
                  <a16:creationId xmlns:a16="http://schemas.microsoft.com/office/drawing/2014/main" xmlns="" id="{7E1B9EE6-79FE-C025-33BF-0B097C2C83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6315" y="2071482"/>
              <a:ext cx="3191077" cy="25545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285750" indent="-285750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FF7F4D"/>
                </a:buClr>
                <a:buSzPct val="70000"/>
                <a:buFont typeface="Wingdings" panose="05000000000000000000" pitchFamily="2" charset="2"/>
                <a:buChar char="n"/>
                <a:defRPr/>
              </a:pP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Patients avec un cancer du sein HER2-low (IHC1+ or IHC2+/ISH-)</a:t>
              </a:r>
            </a:p>
            <a:p>
              <a:pPr marL="285750" indent="-285750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FF7F4D"/>
                </a:buClr>
                <a:buSzPct val="70000"/>
                <a:buFont typeface="Wingdings" panose="05000000000000000000" pitchFamily="2" charset="2"/>
                <a:buChar char="n"/>
                <a:defRPr/>
              </a:pP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 </a:t>
              </a: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localement</a:t>
              </a: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 </a:t>
              </a: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avancé</a:t>
              </a: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 </a:t>
              </a: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ou</a:t>
              </a: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 </a:t>
              </a: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métastatique</a:t>
              </a:r>
              <a:endParaRPr lang="en-GB" altLang="en-US" sz="1400" dirty="0">
                <a:solidFill>
                  <a:prstClr val="black"/>
                </a:solidFill>
                <a:latin typeface="+mn-lt"/>
                <a:cs typeface="Arial" panose="020B0604020202020204" pitchFamily="34" charset="0"/>
              </a:endParaRPr>
            </a:p>
            <a:p>
              <a:pPr marL="285750" indent="-285750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FF7F4D"/>
                </a:buClr>
                <a:buSzPct val="70000"/>
                <a:buFont typeface="Wingdings" panose="05000000000000000000" pitchFamily="2" charset="2"/>
                <a:buChar char="n"/>
                <a:defRPr/>
              </a:pP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 </a:t>
              </a: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en</a:t>
              </a: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 progression après minimum </a:t>
              </a: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une</a:t>
              </a: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 </a:t>
              </a: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ligne</a:t>
              </a: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 </a:t>
              </a: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chimiothérapie</a:t>
              </a:r>
              <a:endParaRPr lang="en-GB" altLang="en-US" sz="1400" dirty="0">
                <a:solidFill>
                  <a:prstClr val="black"/>
                </a:solidFill>
                <a:latin typeface="+mn-lt"/>
                <a:cs typeface="Arial" panose="020B0604020202020204" pitchFamily="34" charset="0"/>
              </a:endParaRPr>
            </a:p>
            <a:p>
              <a:pPr marL="285750" indent="-285750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FF7F4D"/>
                </a:buClr>
                <a:buSzPct val="70000"/>
                <a:buFont typeface="Wingdings" panose="05000000000000000000" pitchFamily="2" charset="2"/>
                <a:buChar char="n"/>
                <a:defRPr/>
              </a:pP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RH+ : Progression après </a:t>
              </a: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hormonothérapie</a:t>
              </a:r>
              <a:endParaRPr lang="en-GB" altLang="en-US" sz="1400" dirty="0">
                <a:solidFill>
                  <a:prstClr val="black"/>
                </a:solidFill>
                <a:latin typeface="+mn-lt"/>
                <a:cs typeface="Arial" panose="020B0604020202020204" pitchFamily="34" charset="0"/>
              </a:endParaRPr>
            </a:p>
            <a:p>
              <a:pPr marL="285750" indent="-285750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FF7F4D"/>
                </a:buClr>
                <a:buSzPct val="70000"/>
                <a:buFont typeface="Wingdings" panose="05000000000000000000" pitchFamily="2" charset="2"/>
                <a:buChar char="n"/>
                <a:defRPr/>
              </a:pPr>
              <a:r>
                <a:rPr lang="en-GB" altLang="en-US" sz="1400" dirty="0" err="1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Planifié</a:t>
              </a:r>
              <a:r>
                <a:rPr lang="en-GB" altLang="en-US" sz="1400" dirty="0">
                  <a:solidFill>
                    <a:prstClr val="black"/>
                  </a:solidFill>
                  <a:latin typeface="+mn-lt"/>
                  <a:cs typeface="Arial" panose="020B0604020202020204" pitchFamily="34" charset="0"/>
                </a:rPr>
                <a:t> N = 540</a:t>
              </a:r>
            </a:p>
          </p:txBody>
        </p:sp>
        <p:grpSp>
          <p:nvGrpSpPr>
            <p:cNvPr id="51" name="Groupe 50">
              <a:extLst>
                <a:ext uri="{FF2B5EF4-FFF2-40B4-BE49-F238E27FC236}">
                  <a16:creationId xmlns:a16="http://schemas.microsoft.com/office/drawing/2014/main" xmlns="" id="{E7022E2C-2F2D-0B67-E751-3D694AC6A578}"/>
                </a:ext>
              </a:extLst>
            </p:cNvPr>
            <p:cNvGrpSpPr/>
            <p:nvPr/>
          </p:nvGrpSpPr>
          <p:grpSpPr>
            <a:xfrm>
              <a:off x="5314520" y="2243664"/>
              <a:ext cx="4117010" cy="2317338"/>
              <a:chOff x="5314520" y="2212560"/>
              <a:chExt cx="4117010" cy="2317338"/>
            </a:xfrm>
          </p:grpSpPr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xmlns="" id="{DD0117CC-4B63-AC39-DC80-DDD7D1222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520" y="2212560"/>
                <a:ext cx="4117010" cy="1097280"/>
              </a:xfrm>
              <a:prstGeom prst="rect">
                <a:avLst/>
              </a:prstGeom>
              <a:solidFill>
                <a:srgbClr val="005086"/>
              </a:solidFill>
              <a:ln>
                <a:noFill/>
              </a:ln>
            </p:spPr>
            <p:txBody>
              <a:bodyPr wrap="none" anchor="ctr" anchorCtr="1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Trastuzumab </a:t>
                </a: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Deruxtecan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 5,4 mg/kg IV /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3 </a:t>
                </a: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semaines</a:t>
                </a:r>
                <a:endPara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endParaRP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(</a:t>
                </a:r>
                <a:r>
                  <a:rPr kumimoji="0" lang="en-US" altLang="en-US" sz="140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planifié</a:t>
                </a:r>
                <a:r>
                  <a:rPr kumimoji="0" lang="en-US" altLang="en-US" sz="140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 n = 360)</a:t>
                </a:r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xmlns="" id="{23D5AE40-DB33-FDA5-F168-56A8E1C39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520" y="3432618"/>
                <a:ext cx="4117010" cy="109728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txBody>
              <a:bodyPr wrap="none" anchor="ctr" anchorCtr="1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Chimiothérapie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 au </a:t>
                </a:r>
                <a:r>
                  <a:rPr lang="en-US" altLang="en-US" sz="1400" b="1" kern="0" dirty="0" err="1">
                    <a:solidFill>
                      <a:srgbClr val="FFFFFF"/>
                    </a:solidFill>
                    <a:latin typeface="+mn-lt"/>
                    <a:cs typeface="Arial" panose="020B0604020202020204" pitchFamily="34" charset="0"/>
                  </a:rPr>
                  <a:t>choix</a:t>
                </a:r>
                <a:r>
                  <a:rPr lang="en-US" altLang="en-US" sz="1400" b="1" kern="0" dirty="0">
                    <a:solidFill>
                      <a:srgbClr val="FFFFFF"/>
                    </a:solidFill>
                    <a:latin typeface="+mn-lt"/>
                    <a:cs typeface="Arial" panose="020B0604020202020204" pitchFamily="34" charset="0"/>
                  </a:rPr>
                  <a:t> de </a:t>
                </a:r>
                <a:r>
                  <a:rPr lang="en-US" altLang="en-US" sz="1400" b="1" kern="0" dirty="0" err="1">
                    <a:solidFill>
                      <a:srgbClr val="FFFFFF"/>
                    </a:solidFill>
                    <a:latin typeface="+mn-lt"/>
                    <a:cs typeface="Arial" panose="020B0604020202020204" pitchFamily="34" charset="0"/>
                  </a:rPr>
                  <a:t>l’investigateur</a:t>
                </a:r>
                <a:r>
                  <a:rPr lang="en-US" altLang="en-US" sz="1400" b="1" kern="0" dirty="0">
                    <a:solidFill>
                      <a:srgbClr val="FFFFFF"/>
                    </a:solidFill>
                    <a:latin typeface="+mn-lt"/>
                    <a:cs typeface="Arial" panose="020B0604020202020204" pitchFamily="34" charset="0"/>
                  </a:rPr>
                  <a:t> 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: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Capécitabine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, </a:t>
                </a: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Eribuline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, Gemcitabine,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Paclitaxel </a:t>
                </a: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ou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 nab-Paclitaxel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(</a:t>
                </a:r>
                <a:r>
                  <a:rPr kumimoji="0" lang="en-US" altLang="en-US" sz="140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planifié</a:t>
                </a:r>
                <a:r>
                  <a:rPr kumimoji="0" lang="en-US" altLang="en-US" sz="140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cs typeface="Arial" panose="020B0604020202020204" pitchFamily="34" charset="0"/>
                  </a:rPr>
                  <a:t> n = 180)</a:t>
                </a:r>
              </a:p>
            </p:txBody>
          </p:sp>
        </p:grpSp>
        <p:sp>
          <p:nvSpPr>
            <p:cNvPr id="54" name="Rectangle 46">
              <a:extLst>
                <a:ext uri="{FF2B5EF4-FFF2-40B4-BE49-F238E27FC236}">
                  <a16:creationId xmlns:a16="http://schemas.microsoft.com/office/drawing/2014/main" xmlns="" id="{3CE487D1-CD10-2D8A-8419-54BF8BD5B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641" y="1562922"/>
              <a:ext cx="800709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Stratification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selon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le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statut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HER2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en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IHC, le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nombre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de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lignes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préalables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de CT, le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statut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des RH (RH+ sans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traitement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préalable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par CDK4/6i vs RH+ avec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traitement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</a:t>
              </a:r>
              <a:r>
                <a:rPr kumimoji="0" lang="en-US" altLang="en-US" sz="1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préalable</a:t>
              </a:r>
              <a:r>
                <a:rPr kumimoji="0" lang="en-US" alt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par CDK4/6i  vs RH-)</a:t>
              </a:r>
            </a:p>
          </p:txBody>
        </p:sp>
        <p:cxnSp>
          <p:nvCxnSpPr>
            <p:cNvPr id="55" name="Straight Arrow Connector 71">
              <a:extLst>
                <a:ext uri="{FF2B5EF4-FFF2-40B4-BE49-F238E27FC236}">
                  <a16:creationId xmlns:a16="http://schemas.microsoft.com/office/drawing/2014/main" xmlns="" id="{AB49E058-1B60-BB0F-D6AE-ED324EE3B14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877421" y="2173389"/>
              <a:ext cx="0" cy="1180176"/>
            </a:xfrm>
            <a:prstGeom prst="straightConnector1">
              <a:avLst/>
            </a:prstGeom>
            <a:noFill/>
            <a:ln w="12700" cap="flat" cmpd="sng" algn="ctr">
              <a:solidFill>
                <a:srgbClr val="565458"/>
              </a:solidFill>
              <a:prstDash val="sysDash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57" name="Connecteur en angle 56">
              <a:extLst>
                <a:ext uri="{FF2B5EF4-FFF2-40B4-BE49-F238E27FC236}">
                  <a16:creationId xmlns:a16="http://schemas.microsoft.com/office/drawing/2014/main" xmlns="" id="{B5FE376F-00FB-3BA5-3258-2CA2CAFA64EE}"/>
                </a:ext>
              </a:extLst>
            </p:cNvPr>
            <p:cNvCxnSpPr>
              <a:stCxn id="52" idx="1"/>
              <a:endCxn id="53" idx="1"/>
            </p:cNvCxnSpPr>
            <p:nvPr/>
          </p:nvCxnSpPr>
          <p:spPr>
            <a:xfrm rot="10800000" flipV="1">
              <a:off x="5314520" y="2792304"/>
              <a:ext cx="12700" cy="1220058"/>
            </a:xfrm>
            <a:prstGeom prst="bentConnector3">
              <a:avLst>
                <a:gd name="adj1" fmla="val 1800000"/>
              </a:avLst>
            </a:prstGeom>
            <a:ln w="12700">
              <a:solidFill>
                <a:srgbClr val="565458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necteur droit 57">
              <a:extLst>
                <a:ext uri="{FF2B5EF4-FFF2-40B4-BE49-F238E27FC236}">
                  <a16:creationId xmlns:a16="http://schemas.microsoft.com/office/drawing/2014/main" xmlns="" id="{4FA9A4EE-D60E-EA4F-37A9-6412F392BF42}"/>
                </a:ext>
              </a:extLst>
            </p:cNvPr>
            <p:cNvCxnSpPr>
              <a:cxnSpLocks/>
            </p:cNvCxnSpPr>
            <p:nvPr/>
          </p:nvCxnSpPr>
          <p:spPr>
            <a:xfrm>
              <a:off x="4244594" y="3472407"/>
              <a:ext cx="845388" cy="0"/>
            </a:xfrm>
            <a:prstGeom prst="line">
              <a:avLst/>
            </a:prstGeom>
            <a:ln w="12700">
              <a:solidFill>
                <a:srgbClr val="56545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5484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 anchor="ctr"/>
          <a:lstStyle/>
          <a:p>
            <a:r>
              <a:rPr lang="fr-FR"/>
              <a:t>Modi S et al, N Engl J Med, 2022</a:t>
            </a:r>
            <a:endParaRPr lang="fr-FR" dirty="0"/>
          </a:p>
        </p:txBody>
      </p:sp>
      <p:sp>
        <p:nvSpPr>
          <p:cNvPr id="45" name="Espace réservé du texte 3">
            <a:extLst>
              <a:ext uri="{FF2B5EF4-FFF2-40B4-BE49-F238E27FC236}">
                <a16:creationId xmlns:a16="http://schemas.microsoft.com/office/drawing/2014/main" xmlns="" id="{B4D5E4DC-4B95-A470-CCA7-A2E402781B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sz="3200" dirty="0"/>
              <a:t>Ciblage des HER2-low - </a:t>
            </a:r>
            <a:r>
              <a:rPr lang="fr-FR" sz="3200" dirty="0" err="1"/>
              <a:t>Trastuzumab</a:t>
            </a:r>
            <a:r>
              <a:rPr lang="fr-FR" sz="3200" dirty="0"/>
              <a:t> </a:t>
            </a:r>
            <a:r>
              <a:rPr lang="fr-FR" sz="3200" dirty="0" err="1"/>
              <a:t>Deruxtecan</a:t>
            </a:r>
            <a:endParaRPr lang="fr-FR" sz="3200" dirty="0"/>
          </a:p>
        </p:txBody>
      </p:sp>
      <p:sp>
        <p:nvSpPr>
          <p:cNvPr id="46" name="Espace réservé du texte 5">
            <a:extLst>
              <a:ext uri="{FF2B5EF4-FFF2-40B4-BE49-F238E27FC236}">
                <a16:creationId xmlns:a16="http://schemas.microsoft.com/office/drawing/2014/main" xmlns="" id="{1ADE8376-31C0-130A-B55E-39D8BD0F741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4" y="522517"/>
            <a:ext cx="11259224" cy="341085"/>
          </a:xfrm>
        </p:spPr>
        <p:txBody>
          <a:bodyPr/>
          <a:lstStyle/>
          <a:p>
            <a:r>
              <a:rPr lang="fr-FR" dirty="0"/>
              <a:t>DESTINY-Breast04</a:t>
            </a:r>
          </a:p>
        </p:txBody>
      </p:sp>
      <p:sp>
        <p:nvSpPr>
          <p:cNvPr id="4" name="Espace réservé du contenu 5">
            <a:extLst>
              <a:ext uri="{FF2B5EF4-FFF2-40B4-BE49-F238E27FC236}">
                <a16:creationId xmlns:a16="http://schemas.microsoft.com/office/drawing/2014/main" xmlns="" id="{2AA7A57D-1B9B-B4A5-4671-A3C28ED7F039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56452" y="5098615"/>
            <a:ext cx="10576775" cy="65384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Bénéfice en survie sans progression </a:t>
            </a:r>
            <a:r>
              <a:rPr lang="fr-FR" sz="1600" b="0" dirty="0"/>
              <a:t>chez tous les patients, y compris les RH- (triple négatifs HER2 </a:t>
            </a:r>
            <a:r>
              <a:rPr lang="fr-FR" sz="1600" b="0" dirty="0" err="1" smtClean="0"/>
              <a:t>low</a:t>
            </a:r>
            <a:r>
              <a:rPr lang="fr-FR" sz="1600" b="0" dirty="0" smtClean="0"/>
              <a:t> ; issus de données exploratoires </a:t>
            </a:r>
            <a:r>
              <a:rPr lang="fr-FR" b="0" dirty="0"/>
              <a:t>)</a:t>
            </a:r>
          </a:p>
        </p:txBody>
      </p:sp>
      <p:sp>
        <p:nvSpPr>
          <p:cNvPr id="5" name="Rectangle à coins arrondis 10">
            <a:extLst>
              <a:ext uri="{FF2B5EF4-FFF2-40B4-BE49-F238E27FC236}">
                <a16:creationId xmlns:a16="http://schemas.microsoft.com/office/drawing/2014/main" xmlns="" id="{CD700D37-1CA4-254B-EEC6-D9CB20BD5900}"/>
              </a:ext>
            </a:extLst>
          </p:cNvPr>
          <p:cNvSpPr/>
          <p:nvPr/>
        </p:nvSpPr>
        <p:spPr>
          <a:xfrm>
            <a:off x="1055064" y="1080997"/>
            <a:ext cx="5368834" cy="388923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438" name="ZoneTexte 437">
            <a:extLst>
              <a:ext uri="{FF2B5EF4-FFF2-40B4-BE49-F238E27FC236}">
                <a16:creationId xmlns:a16="http://schemas.microsoft.com/office/drawing/2014/main" xmlns="" id="{83E4AFA3-3DF1-2F85-C897-BC7368DCECCE}"/>
              </a:ext>
            </a:extLst>
          </p:cNvPr>
          <p:cNvSpPr txBox="1"/>
          <p:nvPr/>
        </p:nvSpPr>
        <p:spPr>
          <a:xfrm>
            <a:off x="1162961" y="888815"/>
            <a:ext cx="3086486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Patients avec un cancer RH+</a:t>
            </a:r>
          </a:p>
        </p:txBody>
      </p:sp>
      <p:grpSp>
        <p:nvGrpSpPr>
          <p:cNvPr id="440" name="Group 30">
            <a:extLst>
              <a:ext uri="{FF2B5EF4-FFF2-40B4-BE49-F238E27FC236}">
                <a16:creationId xmlns:a16="http://schemas.microsoft.com/office/drawing/2014/main" xmlns="" id="{69B6E41B-3877-F79D-833C-6D258FE2C4EE}"/>
              </a:ext>
            </a:extLst>
          </p:cNvPr>
          <p:cNvGrpSpPr/>
          <p:nvPr/>
        </p:nvGrpSpPr>
        <p:grpSpPr>
          <a:xfrm>
            <a:off x="1191203" y="1284777"/>
            <a:ext cx="352982" cy="2341845"/>
            <a:chOff x="380660" y="1975304"/>
            <a:chExt cx="384645" cy="2551914"/>
          </a:xfrm>
        </p:grpSpPr>
        <p:sp>
          <p:nvSpPr>
            <p:cNvPr id="441" name="TextBox 31">
              <a:extLst>
                <a:ext uri="{FF2B5EF4-FFF2-40B4-BE49-F238E27FC236}">
                  <a16:creationId xmlns:a16="http://schemas.microsoft.com/office/drawing/2014/main" xmlns="" id="{32594D77-5B76-1B9E-8D2F-31CBF62C7FF4}"/>
                </a:ext>
              </a:extLst>
            </p:cNvPr>
            <p:cNvSpPr txBox="1"/>
            <p:nvPr/>
          </p:nvSpPr>
          <p:spPr>
            <a:xfrm>
              <a:off x="428142" y="4292448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442" name="TextBox 32">
              <a:extLst>
                <a:ext uri="{FF2B5EF4-FFF2-40B4-BE49-F238E27FC236}">
                  <a16:creationId xmlns:a16="http://schemas.microsoft.com/office/drawing/2014/main" xmlns="" id="{6E3B5549-EFB5-5510-7596-07166CF634C6}"/>
                </a:ext>
              </a:extLst>
            </p:cNvPr>
            <p:cNvSpPr txBox="1"/>
            <p:nvPr/>
          </p:nvSpPr>
          <p:spPr>
            <a:xfrm>
              <a:off x="428142" y="3713119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40</a:t>
              </a:r>
            </a:p>
          </p:txBody>
        </p:sp>
        <p:sp>
          <p:nvSpPr>
            <p:cNvPr id="443" name="TextBox 33">
              <a:extLst>
                <a:ext uri="{FF2B5EF4-FFF2-40B4-BE49-F238E27FC236}">
                  <a16:creationId xmlns:a16="http://schemas.microsoft.com/office/drawing/2014/main" xmlns="" id="{D50298D3-8014-8AA4-553A-E566C886F512}"/>
                </a:ext>
              </a:extLst>
            </p:cNvPr>
            <p:cNvSpPr txBox="1"/>
            <p:nvPr/>
          </p:nvSpPr>
          <p:spPr>
            <a:xfrm>
              <a:off x="428142" y="3133886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60</a:t>
              </a:r>
            </a:p>
          </p:txBody>
        </p:sp>
        <p:sp>
          <p:nvSpPr>
            <p:cNvPr id="444" name="TextBox 34">
              <a:extLst>
                <a:ext uri="{FF2B5EF4-FFF2-40B4-BE49-F238E27FC236}">
                  <a16:creationId xmlns:a16="http://schemas.microsoft.com/office/drawing/2014/main" xmlns="" id="{5FAB9CA4-57EF-7A0B-0A61-D27C2F96FE7E}"/>
                </a:ext>
              </a:extLst>
            </p:cNvPr>
            <p:cNvSpPr txBox="1"/>
            <p:nvPr/>
          </p:nvSpPr>
          <p:spPr>
            <a:xfrm>
              <a:off x="428142" y="2554547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80</a:t>
              </a:r>
            </a:p>
          </p:txBody>
        </p:sp>
        <p:sp>
          <p:nvSpPr>
            <p:cNvPr id="445" name="TextBox 35">
              <a:extLst>
                <a:ext uri="{FF2B5EF4-FFF2-40B4-BE49-F238E27FC236}">
                  <a16:creationId xmlns:a16="http://schemas.microsoft.com/office/drawing/2014/main" xmlns="" id="{D00AE6ED-D1E9-49E2-2C86-956EB3A364CC}"/>
                </a:ext>
              </a:extLst>
            </p:cNvPr>
            <p:cNvSpPr txBox="1"/>
            <p:nvPr/>
          </p:nvSpPr>
          <p:spPr>
            <a:xfrm>
              <a:off x="380660" y="1975304"/>
              <a:ext cx="384645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100</a:t>
              </a:r>
            </a:p>
          </p:txBody>
        </p:sp>
      </p:grpSp>
      <p:grpSp>
        <p:nvGrpSpPr>
          <p:cNvPr id="446" name="Graphic 4">
            <a:extLst>
              <a:ext uri="{FF2B5EF4-FFF2-40B4-BE49-F238E27FC236}">
                <a16:creationId xmlns:a16="http://schemas.microsoft.com/office/drawing/2014/main" xmlns="" id="{627187A8-CC13-96FC-442D-01E6F4FDEAA3}"/>
              </a:ext>
            </a:extLst>
          </p:cNvPr>
          <p:cNvGrpSpPr/>
          <p:nvPr/>
        </p:nvGrpSpPr>
        <p:grpSpPr>
          <a:xfrm>
            <a:off x="1687481" y="1392895"/>
            <a:ext cx="4415875" cy="2679989"/>
            <a:chOff x="2955009" y="1020778"/>
            <a:chExt cx="6812275" cy="3681116"/>
          </a:xfrm>
          <a:noFill/>
        </p:grpSpPr>
        <p:sp>
          <p:nvSpPr>
            <p:cNvPr id="447" name="Freeform 61">
              <a:extLst>
                <a:ext uri="{FF2B5EF4-FFF2-40B4-BE49-F238E27FC236}">
                  <a16:creationId xmlns:a16="http://schemas.microsoft.com/office/drawing/2014/main" xmlns="" id="{308F7539-D479-D269-7316-549D8264BB0E}"/>
                </a:ext>
              </a:extLst>
            </p:cNvPr>
            <p:cNvSpPr/>
            <p:nvPr/>
          </p:nvSpPr>
          <p:spPr>
            <a:xfrm>
              <a:off x="2977671" y="1051013"/>
              <a:ext cx="6789613" cy="3650881"/>
            </a:xfrm>
            <a:custGeom>
              <a:avLst/>
              <a:gdLst>
                <a:gd name="connsiteX0" fmla="*/ 0 w 6789613"/>
                <a:gd name="connsiteY0" fmla="*/ 0 h 3650881"/>
                <a:gd name="connsiteX1" fmla="*/ 93671 w 6789613"/>
                <a:gd name="connsiteY1" fmla="*/ 0 h 3650881"/>
                <a:gd name="connsiteX2" fmla="*/ 93671 w 6789613"/>
                <a:gd name="connsiteY2" fmla="*/ 10582 h 3650881"/>
                <a:gd name="connsiteX3" fmla="*/ 102736 w 6789613"/>
                <a:gd name="connsiteY3" fmla="*/ 10582 h 3650881"/>
                <a:gd name="connsiteX4" fmla="*/ 102736 w 6789613"/>
                <a:gd name="connsiteY4" fmla="*/ 21165 h 3650881"/>
                <a:gd name="connsiteX5" fmla="*/ 132952 w 6789613"/>
                <a:gd name="connsiteY5" fmla="*/ 21165 h 3650881"/>
                <a:gd name="connsiteX6" fmla="*/ 132952 w 6789613"/>
                <a:gd name="connsiteY6" fmla="*/ 33259 h 3650881"/>
                <a:gd name="connsiteX7" fmla="*/ 149571 w 6789613"/>
                <a:gd name="connsiteY7" fmla="*/ 33259 h 3650881"/>
                <a:gd name="connsiteX8" fmla="*/ 149571 w 6789613"/>
                <a:gd name="connsiteY8" fmla="*/ 43841 h 3650881"/>
                <a:gd name="connsiteX9" fmla="*/ 259861 w 6789613"/>
                <a:gd name="connsiteY9" fmla="*/ 43841 h 3650881"/>
                <a:gd name="connsiteX10" fmla="*/ 259861 w 6789613"/>
                <a:gd name="connsiteY10" fmla="*/ 54423 h 3650881"/>
                <a:gd name="connsiteX11" fmla="*/ 284034 w 6789613"/>
                <a:gd name="connsiteY11" fmla="*/ 54423 h 3650881"/>
                <a:gd name="connsiteX12" fmla="*/ 284034 w 6789613"/>
                <a:gd name="connsiteY12" fmla="*/ 89193 h 3650881"/>
                <a:gd name="connsiteX13" fmla="*/ 291588 w 6789613"/>
                <a:gd name="connsiteY13" fmla="*/ 89193 h 3650881"/>
                <a:gd name="connsiteX14" fmla="*/ 291588 w 6789613"/>
                <a:gd name="connsiteY14" fmla="*/ 99776 h 3650881"/>
                <a:gd name="connsiteX15" fmla="*/ 299142 w 6789613"/>
                <a:gd name="connsiteY15" fmla="*/ 99776 h 3650881"/>
                <a:gd name="connsiteX16" fmla="*/ 299142 w 6789613"/>
                <a:gd name="connsiteY16" fmla="*/ 110358 h 3650881"/>
                <a:gd name="connsiteX17" fmla="*/ 323315 w 6789613"/>
                <a:gd name="connsiteY17" fmla="*/ 110358 h 3650881"/>
                <a:gd name="connsiteX18" fmla="*/ 323315 w 6789613"/>
                <a:gd name="connsiteY18" fmla="*/ 133034 h 3650881"/>
                <a:gd name="connsiteX19" fmla="*/ 330869 w 6789613"/>
                <a:gd name="connsiteY19" fmla="*/ 133034 h 3650881"/>
                <a:gd name="connsiteX20" fmla="*/ 330869 w 6789613"/>
                <a:gd name="connsiteY20" fmla="*/ 155711 h 3650881"/>
                <a:gd name="connsiteX21" fmla="*/ 338423 w 6789613"/>
                <a:gd name="connsiteY21" fmla="*/ 155711 h 3650881"/>
                <a:gd name="connsiteX22" fmla="*/ 338423 w 6789613"/>
                <a:gd name="connsiteY22" fmla="*/ 213157 h 3650881"/>
                <a:gd name="connsiteX23" fmla="*/ 345977 w 6789613"/>
                <a:gd name="connsiteY23" fmla="*/ 213157 h 3650881"/>
                <a:gd name="connsiteX24" fmla="*/ 345977 w 6789613"/>
                <a:gd name="connsiteY24" fmla="*/ 246416 h 3650881"/>
                <a:gd name="connsiteX25" fmla="*/ 370150 w 6789613"/>
                <a:gd name="connsiteY25" fmla="*/ 246416 h 3650881"/>
                <a:gd name="connsiteX26" fmla="*/ 370150 w 6789613"/>
                <a:gd name="connsiteY26" fmla="*/ 269092 h 3650881"/>
                <a:gd name="connsiteX27" fmla="*/ 377704 w 6789613"/>
                <a:gd name="connsiteY27" fmla="*/ 269092 h 3650881"/>
                <a:gd name="connsiteX28" fmla="*/ 377704 w 6789613"/>
                <a:gd name="connsiteY28" fmla="*/ 303862 h 3650881"/>
                <a:gd name="connsiteX29" fmla="*/ 385258 w 6789613"/>
                <a:gd name="connsiteY29" fmla="*/ 303862 h 3650881"/>
                <a:gd name="connsiteX30" fmla="*/ 385258 w 6789613"/>
                <a:gd name="connsiteY30" fmla="*/ 314445 h 3650881"/>
                <a:gd name="connsiteX31" fmla="*/ 409432 w 6789613"/>
                <a:gd name="connsiteY31" fmla="*/ 314445 h 3650881"/>
                <a:gd name="connsiteX32" fmla="*/ 409432 w 6789613"/>
                <a:gd name="connsiteY32" fmla="*/ 326539 h 3650881"/>
                <a:gd name="connsiteX33" fmla="*/ 441159 w 6789613"/>
                <a:gd name="connsiteY33" fmla="*/ 326539 h 3650881"/>
                <a:gd name="connsiteX34" fmla="*/ 441159 w 6789613"/>
                <a:gd name="connsiteY34" fmla="*/ 337121 h 3650881"/>
                <a:gd name="connsiteX35" fmla="*/ 463821 w 6789613"/>
                <a:gd name="connsiteY35" fmla="*/ 337121 h 3650881"/>
                <a:gd name="connsiteX36" fmla="*/ 463821 w 6789613"/>
                <a:gd name="connsiteY36" fmla="*/ 349215 h 3650881"/>
                <a:gd name="connsiteX37" fmla="*/ 527275 w 6789613"/>
                <a:gd name="connsiteY37" fmla="*/ 349215 h 3650881"/>
                <a:gd name="connsiteX38" fmla="*/ 527275 w 6789613"/>
                <a:gd name="connsiteY38" fmla="*/ 359797 h 3650881"/>
                <a:gd name="connsiteX39" fmla="*/ 543894 w 6789613"/>
                <a:gd name="connsiteY39" fmla="*/ 359797 h 3650881"/>
                <a:gd name="connsiteX40" fmla="*/ 543894 w 6789613"/>
                <a:gd name="connsiteY40" fmla="*/ 371891 h 3650881"/>
                <a:gd name="connsiteX41" fmla="*/ 551448 w 6789613"/>
                <a:gd name="connsiteY41" fmla="*/ 371891 h 3650881"/>
                <a:gd name="connsiteX42" fmla="*/ 551448 w 6789613"/>
                <a:gd name="connsiteY42" fmla="*/ 382473 h 3650881"/>
                <a:gd name="connsiteX43" fmla="*/ 566557 w 6789613"/>
                <a:gd name="connsiteY43" fmla="*/ 382473 h 3650881"/>
                <a:gd name="connsiteX44" fmla="*/ 566557 w 6789613"/>
                <a:gd name="connsiteY44" fmla="*/ 394567 h 3650881"/>
                <a:gd name="connsiteX45" fmla="*/ 622457 w 6789613"/>
                <a:gd name="connsiteY45" fmla="*/ 394567 h 3650881"/>
                <a:gd name="connsiteX46" fmla="*/ 622457 w 6789613"/>
                <a:gd name="connsiteY46" fmla="*/ 405150 h 3650881"/>
                <a:gd name="connsiteX47" fmla="*/ 630011 w 6789613"/>
                <a:gd name="connsiteY47" fmla="*/ 405150 h 3650881"/>
                <a:gd name="connsiteX48" fmla="*/ 630011 w 6789613"/>
                <a:gd name="connsiteY48" fmla="*/ 417244 h 3650881"/>
                <a:gd name="connsiteX49" fmla="*/ 637565 w 6789613"/>
                <a:gd name="connsiteY49" fmla="*/ 417244 h 3650881"/>
                <a:gd name="connsiteX50" fmla="*/ 637565 w 6789613"/>
                <a:gd name="connsiteY50" fmla="*/ 439920 h 3650881"/>
                <a:gd name="connsiteX51" fmla="*/ 645119 w 6789613"/>
                <a:gd name="connsiteY51" fmla="*/ 439920 h 3650881"/>
                <a:gd name="connsiteX52" fmla="*/ 645119 w 6789613"/>
                <a:gd name="connsiteY52" fmla="*/ 450502 h 3650881"/>
                <a:gd name="connsiteX53" fmla="*/ 654184 w 6789613"/>
                <a:gd name="connsiteY53" fmla="*/ 450502 h 3650881"/>
                <a:gd name="connsiteX54" fmla="*/ 654184 w 6789613"/>
                <a:gd name="connsiteY54" fmla="*/ 474690 h 3650881"/>
                <a:gd name="connsiteX55" fmla="*/ 669292 w 6789613"/>
                <a:gd name="connsiteY55" fmla="*/ 474690 h 3650881"/>
                <a:gd name="connsiteX56" fmla="*/ 669292 w 6789613"/>
                <a:gd name="connsiteY56" fmla="*/ 520043 h 3650881"/>
                <a:gd name="connsiteX57" fmla="*/ 676846 w 6789613"/>
                <a:gd name="connsiteY57" fmla="*/ 520043 h 3650881"/>
                <a:gd name="connsiteX58" fmla="*/ 676846 w 6789613"/>
                <a:gd name="connsiteY58" fmla="*/ 565395 h 3650881"/>
                <a:gd name="connsiteX59" fmla="*/ 684400 w 6789613"/>
                <a:gd name="connsiteY59" fmla="*/ 565395 h 3650881"/>
                <a:gd name="connsiteX60" fmla="*/ 684400 w 6789613"/>
                <a:gd name="connsiteY60" fmla="*/ 575978 h 3650881"/>
                <a:gd name="connsiteX61" fmla="*/ 693465 w 6789613"/>
                <a:gd name="connsiteY61" fmla="*/ 575978 h 3650881"/>
                <a:gd name="connsiteX62" fmla="*/ 693465 w 6789613"/>
                <a:gd name="connsiteY62" fmla="*/ 600166 h 3650881"/>
                <a:gd name="connsiteX63" fmla="*/ 716128 w 6789613"/>
                <a:gd name="connsiteY63" fmla="*/ 600166 h 3650881"/>
                <a:gd name="connsiteX64" fmla="*/ 716128 w 6789613"/>
                <a:gd name="connsiteY64" fmla="*/ 610748 h 3650881"/>
                <a:gd name="connsiteX65" fmla="*/ 725192 w 6789613"/>
                <a:gd name="connsiteY65" fmla="*/ 610748 h 3650881"/>
                <a:gd name="connsiteX66" fmla="*/ 725192 w 6789613"/>
                <a:gd name="connsiteY66" fmla="*/ 622842 h 3650881"/>
                <a:gd name="connsiteX67" fmla="*/ 740301 w 6789613"/>
                <a:gd name="connsiteY67" fmla="*/ 622842 h 3650881"/>
                <a:gd name="connsiteX68" fmla="*/ 740301 w 6789613"/>
                <a:gd name="connsiteY68" fmla="*/ 633424 h 3650881"/>
                <a:gd name="connsiteX69" fmla="*/ 968434 w 6789613"/>
                <a:gd name="connsiteY69" fmla="*/ 633424 h 3650881"/>
                <a:gd name="connsiteX70" fmla="*/ 968434 w 6789613"/>
                <a:gd name="connsiteY70" fmla="*/ 645518 h 3650881"/>
                <a:gd name="connsiteX71" fmla="*/ 1000161 w 6789613"/>
                <a:gd name="connsiteY71" fmla="*/ 645518 h 3650881"/>
                <a:gd name="connsiteX72" fmla="*/ 1000161 w 6789613"/>
                <a:gd name="connsiteY72" fmla="*/ 680289 h 3650881"/>
                <a:gd name="connsiteX73" fmla="*/ 1007715 w 6789613"/>
                <a:gd name="connsiteY73" fmla="*/ 680289 h 3650881"/>
                <a:gd name="connsiteX74" fmla="*/ 1007715 w 6789613"/>
                <a:gd name="connsiteY74" fmla="*/ 737735 h 3650881"/>
                <a:gd name="connsiteX75" fmla="*/ 1039442 w 6789613"/>
                <a:gd name="connsiteY75" fmla="*/ 737735 h 3650881"/>
                <a:gd name="connsiteX76" fmla="*/ 1039442 w 6789613"/>
                <a:gd name="connsiteY76" fmla="*/ 749829 h 3650881"/>
                <a:gd name="connsiteX77" fmla="*/ 1078724 w 6789613"/>
                <a:gd name="connsiteY77" fmla="*/ 749829 h 3650881"/>
                <a:gd name="connsiteX78" fmla="*/ 1078724 w 6789613"/>
                <a:gd name="connsiteY78" fmla="*/ 760411 h 3650881"/>
                <a:gd name="connsiteX79" fmla="*/ 1110451 w 6789613"/>
                <a:gd name="connsiteY79" fmla="*/ 760411 h 3650881"/>
                <a:gd name="connsiteX80" fmla="*/ 1110451 w 6789613"/>
                <a:gd name="connsiteY80" fmla="*/ 772505 h 3650881"/>
                <a:gd name="connsiteX81" fmla="*/ 1228295 w 6789613"/>
                <a:gd name="connsiteY81" fmla="*/ 772505 h 3650881"/>
                <a:gd name="connsiteX82" fmla="*/ 1228295 w 6789613"/>
                <a:gd name="connsiteY82" fmla="*/ 784599 h 3650881"/>
                <a:gd name="connsiteX83" fmla="*/ 1267576 w 6789613"/>
                <a:gd name="connsiteY83" fmla="*/ 784599 h 3650881"/>
                <a:gd name="connsiteX84" fmla="*/ 1267576 w 6789613"/>
                <a:gd name="connsiteY84" fmla="*/ 807276 h 3650881"/>
                <a:gd name="connsiteX85" fmla="*/ 1284195 w 6789613"/>
                <a:gd name="connsiteY85" fmla="*/ 807276 h 3650881"/>
                <a:gd name="connsiteX86" fmla="*/ 1284195 w 6789613"/>
                <a:gd name="connsiteY86" fmla="*/ 819370 h 3650881"/>
                <a:gd name="connsiteX87" fmla="*/ 1291749 w 6789613"/>
                <a:gd name="connsiteY87" fmla="*/ 819370 h 3650881"/>
                <a:gd name="connsiteX88" fmla="*/ 1291749 w 6789613"/>
                <a:gd name="connsiteY88" fmla="*/ 866234 h 3650881"/>
                <a:gd name="connsiteX89" fmla="*/ 1314411 w 6789613"/>
                <a:gd name="connsiteY89" fmla="*/ 866234 h 3650881"/>
                <a:gd name="connsiteX90" fmla="*/ 1314411 w 6789613"/>
                <a:gd name="connsiteY90" fmla="*/ 878328 h 3650881"/>
                <a:gd name="connsiteX91" fmla="*/ 1323476 w 6789613"/>
                <a:gd name="connsiteY91" fmla="*/ 878328 h 3650881"/>
                <a:gd name="connsiteX92" fmla="*/ 1323476 w 6789613"/>
                <a:gd name="connsiteY92" fmla="*/ 888910 h 3650881"/>
                <a:gd name="connsiteX93" fmla="*/ 1331030 w 6789613"/>
                <a:gd name="connsiteY93" fmla="*/ 888910 h 3650881"/>
                <a:gd name="connsiteX94" fmla="*/ 1331030 w 6789613"/>
                <a:gd name="connsiteY94" fmla="*/ 947869 h 3650881"/>
                <a:gd name="connsiteX95" fmla="*/ 1338584 w 6789613"/>
                <a:gd name="connsiteY95" fmla="*/ 947869 h 3650881"/>
                <a:gd name="connsiteX96" fmla="*/ 1338584 w 6789613"/>
                <a:gd name="connsiteY96" fmla="*/ 982639 h 3650881"/>
                <a:gd name="connsiteX97" fmla="*/ 1346138 w 6789613"/>
                <a:gd name="connsiteY97" fmla="*/ 982639 h 3650881"/>
                <a:gd name="connsiteX98" fmla="*/ 1346138 w 6789613"/>
                <a:gd name="connsiteY98" fmla="*/ 1006827 h 3650881"/>
                <a:gd name="connsiteX99" fmla="*/ 1355203 w 6789613"/>
                <a:gd name="connsiteY99" fmla="*/ 1006827 h 3650881"/>
                <a:gd name="connsiteX100" fmla="*/ 1355203 w 6789613"/>
                <a:gd name="connsiteY100" fmla="*/ 1017409 h 3650881"/>
                <a:gd name="connsiteX101" fmla="*/ 1362757 w 6789613"/>
                <a:gd name="connsiteY101" fmla="*/ 1017409 h 3650881"/>
                <a:gd name="connsiteX102" fmla="*/ 1362757 w 6789613"/>
                <a:gd name="connsiteY102" fmla="*/ 1029503 h 3650881"/>
                <a:gd name="connsiteX103" fmla="*/ 1370312 w 6789613"/>
                <a:gd name="connsiteY103" fmla="*/ 1029503 h 3650881"/>
                <a:gd name="connsiteX104" fmla="*/ 1370312 w 6789613"/>
                <a:gd name="connsiteY104" fmla="*/ 1053691 h 3650881"/>
                <a:gd name="connsiteX105" fmla="*/ 1377866 w 6789613"/>
                <a:gd name="connsiteY105" fmla="*/ 1053691 h 3650881"/>
                <a:gd name="connsiteX106" fmla="*/ 1377866 w 6789613"/>
                <a:gd name="connsiteY106" fmla="*/ 1064274 h 3650881"/>
                <a:gd name="connsiteX107" fmla="*/ 1385420 w 6789613"/>
                <a:gd name="connsiteY107" fmla="*/ 1064274 h 3650881"/>
                <a:gd name="connsiteX108" fmla="*/ 1385420 w 6789613"/>
                <a:gd name="connsiteY108" fmla="*/ 1076368 h 3650881"/>
                <a:gd name="connsiteX109" fmla="*/ 1433766 w 6789613"/>
                <a:gd name="connsiteY109" fmla="*/ 1076368 h 3650881"/>
                <a:gd name="connsiteX110" fmla="*/ 1433766 w 6789613"/>
                <a:gd name="connsiteY110" fmla="*/ 1088462 h 3650881"/>
                <a:gd name="connsiteX111" fmla="*/ 1441320 w 6789613"/>
                <a:gd name="connsiteY111" fmla="*/ 1088462 h 3650881"/>
                <a:gd name="connsiteX112" fmla="*/ 1441320 w 6789613"/>
                <a:gd name="connsiteY112" fmla="*/ 1100556 h 3650881"/>
                <a:gd name="connsiteX113" fmla="*/ 1465493 w 6789613"/>
                <a:gd name="connsiteY113" fmla="*/ 1100556 h 3650881"/>
                <a:gd name="connsiteX114" fmla="*/ 1465493 w 6789613"/>
                <a:gd name="connsiteY114" fmla="*/ 1111138 h 3650881"/>
                <a:gd name="connsiteX115" fmla="*/ 1512328 w 6789613"/>
                <a:gd name="connsiteY115" fmla="*/ 1111138 h 3650881"/>
                <a:gd name="connsiteX116" fmla="*/ 1512328 w 6789613"/>
                <a:gd name="connsiteY116" fmla="*/ 1123232 h 3650881"/>
                <a:gd name="connsiteX117" fmla="*/ 1544056 w 6789613"/>
                <a:gd name="connsiteY117" fmla="*/ 1123232 h 3650881"/>
                <a:gd name="connsiteX118" fmla="*/ 1544056 w 6789613"/>
                <a:gd name="connsiteY118" fmla="*/ 1135326 h 3650881"/>
                <a:gd name="connsiteX119" fmla="*/ 1583337 w 6789613"/>
                <a:gd name="connsiteY119" fmla="*/ 1135326 h 3650881"/>
                <a:gd name="connsiteX120" fmla="*/ 1583337 w 6789613"/>
                <a:gd name="connsiteY120" fmla="*/ 1147420 h 3650881"/>
                <a:gd name="connsiteX121" fmla="*/ 1590891 w 6789613"/>
                <a:gd name="connsiteY121" fmla="*/ 1147420 h 3650881"/>
                <a:gd name="connsiteX122" fmla="*/ 1590891 w 6789613"/>
                <a:gd name="connsiteY122" fmla="*/ 1159514 h 3650881"/>
                <a:gd name="connsiteX123" fmla="*/ 1615064 w 6789613"/>
                <a:gd name="connsiteY123" fmla="*/ 1159514 h 3650881"/>
                <a:gd name="connsiteX124" fmla="*/ 1615064 w 6789613"/>
                <a:gd name="connsiteY124" fmla="*/ 1170096 h 3650881"/>
                <a:gd name="connsiteX125" fmla="*/ 1630172 w 6789613"/>
                <a:gd name="connsiteY125" fmla="*/ 1170096 h 3650881"/>
                <a:gd name="connsiteX126" fmla="*/ 1630172 w 6789613"/>
                <a:gd name="connsiteY126" fmla="*/ 1182190 h 3650881"/>
                <a:gd name="connsiteX127" fmla="*/ 1637726 w 6789613"/>
                <a:gd name="connsiteY127" fmla="*/ 1182190 h 3650881"/>
                <a:gd name="connsiteX128" fmla="*/ 1637726 w 6789613"/>
                <a:gd name="connsiteY128" fmla="*/ 1194284 h 3650881"/>
                <a:gd name="connsiteX129" fmla="*/ 1645280 w 6789613"/>
                <a:gd name="connsiteY129" fmla="*/ 1194284 h 3650881"/>
                <a:gd name="connsiteX130" fmla="*/ 1645280 w 6789613"/>
                <a:gd name="connsiteY130" fmla="*/ 1206378 h 3650881"/>
                <a:gd name="connsiteX131" fmla="*/ 1654345 w 6789613"/>
                <a:gd name="connsiteY131" fmla="*/ 1206378 h 3650881"/>
                <a:gd name="connsiteX132" fmla="*/ 1654345 w 6789613"/>
                <a:gd name="connsiteY132" fmla="*/ 1218473 h 3650881"/>
                <a:gd name="connsiteX133" fmla="*/ 1661899 w 6789613"/>
                <a:gd name="connsiteY133" fmla="*/ 1218473 h 3650881"/>
                <a:gd name="connsiteX134" fmla="*/ 1661899 w 6789613"/>
                <a:gd name="connsiteY134" fmla="*/ 1241149 h 3650881"/>
                <a:gd name="connsiteX135" fmla="*/ 1669453 w 6789613"/>
                <a:gd name="connsiteY135" fmla="*/ 1241149 h 3650881"/>
                <a:gd name="connsiteX136" fmla="*/ 1669453 w 6789613"/>
                <a:gd name="connsiteY136" fmla="*/ 1277431 h 3650881"/>
                <a:gd name="connsiteX137" fmla="*/ 1686072 w 6789613"/>
                <a:gd name="connsiteY137" fmla="*/ 1277431 h 3650881"/>
                <a:gd name="connsiteX138" fmla="*/ 1686072 w 6789613"/>
                <a:gd name="connsiteY138" fmla="*/ 1301619 h 3650881"/>
                <a:gd name="connsiteX139" fmla="*/ 1701180 w 6789613"/>
                <a:gd name="connsiteY139" fmla="*/ 1301619 h 3650881"/>
                <a:gd name="connsiteX140" fmla="*/ 1701180 w 6789613"/>
                <a:gd name="connsiteY140" fmla="*/ 1313713 h 3650881"/>
                <a:gd name="connsiteX141" fmla="*/ 1708735 w 6789613"/>
                <a:gd name="connsiteY141" fmla="*/ 1313713 h 3650881"/>
                <a:gd name="connsiteX142" fmla="*/ 1708735 w 6789613"/>
                <a:gd name="connsiteY142" fmla="*/ 1337901 h 3650881"/>
                <a:gd name="connsiteX143" fmla="*/ 1716289 w 6789613"/>
                <a:gd name="connsiteY143" fmla="*/ 1337901 h 3650881"/>
                <a:gd name="connsiteX144" fmla="*/ 1716289 w 6789613"/>
                <a:gd name="connsiteY144" fmla="*/ 1349995 h 3650881"/>
                <a:gd name="connsiteX145" fmla="*/ 1725354 w 6789613"/>
                <a:gd name="connsiteY145" fmla="*/ 1349995 h 3650881"/>
                <a:gd name="connsiteX146" fmla="*/ 1725354 w 6789613"/>
                <a:gd name="connsiteY146" fmla="*/ 1362089 h 3650881"/>
                <a:gd name="connsiteX147" fmla="*/ 1755570 w 6789613"/>
                <a:gd name="connsiteY147" fmla="*/ 1362089 h 3650881"/>
                <a:gd name="connsiteX148" fmla="*/ 1755570 w 6789613"/>
                <a:gd name="connsiteY148" fmla="*/ 1374183 h 3650881"/>
                <a:gd name="connsiteX149" fmla="*/ 1787297 w 6789613"/>
                <a:gd name="connsiteY149" fmla="*/ 1374183 h 3650881"/>
                <a:gd name="connsiteX150" fmla="*/ 1787297 w 6789613"/>
                <a:gd name="connsiteY150" fmla="*/ 1386277 h 3650881"/>
                <a:gd name="connsiteX151" fmla="*/ 1803916 w 6789613"/>
                <a:gd name="connsiteY151" fmla="*/ 1386277 h 3650881"/>
                <a:gd name="connsiteX152" fmla="*/ 1803916 w 6789613"/>
                <a:gd name="connsiteY152" fmla="*/ 1410465 h 3650881"/>
                <a:gd name="connsiteX153" fmla="*/ 1835643 w 6789613"/>
                <a:gd name="connsiteY153" fmla="*/ 1410465 h 3650881"/>
                <a:gd name="connsiteX154" fmla="*/ 1835643 w 6789613"/>
                <a:gd name="connsiteY154" fmla="*/ 1422559 h 3650881"/>
                <a:gd name="connsiteX155" fmla="*/ 1914206 w 6789613"/>
                <a:gd name="connsiteY155" fmla="*/ 1422559 h 3650881"/>
                <a:gd name="connsiteX156" fmla="*/ 1914206 w 6789613"/>
                <a:gd name="connsiteY156" fmla="*/ 1434653 h 3650881"/>
                <a:gd name="connsiteX157" fmla="*/ 1929314 w 6789613"/>
                <a:gd name="connsiteY157" fmla="*/ 1434653 h 3650881"/>
                <a:gd name="connsiteX158" fmla="*/ 1929314 w 6789613"/>
                <a:gd name="connsiteY158" fmla="*/ 1446747 h 3650881"/>
                <a:gd name="connsiteX159" fmla="*/ 1945933 w 6789613"/>
                <a:gd name="connsiteY159" fmla="*/ 1446747 h 3650881"/>
                <a:gd name="connsiteX160" fmla="*/ 1945933 w 6789613"/>
                <a:gd name="connsiteY160" fmla="*/ 1458841 h 3650881"/>
                <a:gd name="connsiteX161" fmla="*/ 1953487 w 6789613"/>
                <a:gd name="connsiteY161" fmla="*/ 1458841 h 3650881"/>
                <a:gd name="connsiteX162" fmla="*/ 1953487 w 6789613"/>
                <a:gd name="connsiteY162" fmla="*/ 1470935 h 3650881"/>
                <a:gd name="connsiteX163" fmla="*/ 1961041 w 6789613"/>
                <a:gd name="connsiteY163" fmla="*/ 1470935 h 3650881"/>
                <a:gd name="connsiteX164" fmla="*/ 1961041 w 6789613"/>
                <a:gd name="connsiteY164" fmla="*/ 1483029 h 3650881"/>
                <a:gd name="connsiteX165" fmla="*/ 1992768 w 6789613"/>
                <a:gd name="connsiteY165" fmla="*/ 1483029 h 3650881"/>
                <a:gd name="connsiteX166" fmla="*/ 1992768 w 6789613"/>
                <a:gd name="connsiteY166" fmla="*/ 1508729 h 3650881"/>
                <a:gd name="connsiteX167" fmla="*/ 2007876 w 6789613"/>
                <a:gd name="connsiteY167" fmla="*/ 1508729 h 3650881"/>
                <a:gd name="connsiteX168" fmla="*/ 2007876 w 6789613"/>
                <a:gd name="connsiteY168" fmla="*/ 1520823 h 3650881"/>
                <a:gd name="connsiteX169" fmla="*/ 2024496 w 6789613"/>
                <a:gd name="connsiteY169" fmla="*/ 1520823 h 3650881"/>
                <a:gd name="connsiteX170" fmla="*/ 2024496 w 6789613"/>
                <a:gd name="connsiteY170" fmla="*/ 1545011 h 3650881"/>
                <a:gd name="connsiteX171" fmla="*/ 2032050 w 6789613"/>
                <a:gd name="connsiteY171" fmla="*/ 1545011 h 3650881"/>
                <a:gd name="connsiteX172" fmla="*/ 2032050 w 6789613"/>
                <a:gd name="connsiteY172" fmla="*/ 1557105 h 3650881"/>
                <a:gd name="connsiteX173" fmla="*/ 2039604 w 6789613"/>
                <a:gd name="connsiteY173" fmla="*/ 1557105 h 3650881"/>
                <a:gd name="connsiteX174" fmla="*/ 2039604 w 6789613"/>
                <a:gd name="connsiteY174" fmla="*/ 1570711 h 3650881"/>
                <a:gd name="connsiteX175" fmla="*/ 2071331 w 6789613"/>
                <a:gd name="connsiteY175" fmla="*/ 1570711 h 3650881"/>
                <a:gd name="connsiteX176" fmla="*/ 2071331 w 6789613"/>
                <a:gd name="connsiteY176" fmla="*/ 1582805 h 3650881"/>
                <a:gd name="connsiteX177" fmla="*/ 2157447 w 6789613"/>
                <a:gd name="connsiteY177" fmla="*/ 1582805 h 3650881"/>
                <a:gd name="connsiteX178" fmla="*/ 2157447 w 6789613"/>
                <a:gd name="connsiteY178" fmla="*/ 1594899 h 3650881"/>
                <a:gd name="connsiteX179" fmla="*/ 2267737 w 6789613"/>
                <a:gd name="connsiteY179" fmla="*/ 1594899 h 3650881"/>
                <a:gd name="connsiteX180" fmla="*/ 2267737 w 6789613"/>
                <a:gd name="connsiteY180" fmla="*/ 1608505 h 3650881"/>
                <a:gd name="connsiteX181" fmla="*/ 2276802 w 6789613"/>
                <a:gd name="connsiteY181" fmla="*/ 1608505 h 3650881"/>
                <a:gd name="connsiteX182" fmla="*/ 2276802 w 6789613"/>
                <a:gd name="connsiteY182" fmla="*/ 1620599 h 3650881"/>
                <a:gd name="connsiteX183" fmla="*/ 2284356 w 6789613"/>
                <a:gd name="connsiteY183" fmla="*/ 1620599 h 3650881"/>
                <a:gd name="connsiteX184" fmla="*/ 2284356 w 6789613"/>
                <a:gd name="connsiteY184" fmla="*/ 1646298 h 3650881"/>
                <a:gd name="connsiteX185" fmla="*/ 2291910 w 6789613"/>
                <a:gd name="connsiteY185" fmla="*/ 1646298 h 3650881"/>
                <a:gd name="connsiteX186" fmla="*/ 2291910 w 6789613"/>
                <a:gd name="connsiteY186" fmla="*/ 1671998 h 3650881"/>
                <a:gd name="connsiteX187" fmla="*/ 2316083 w 6789613"/>
                <a:gd name="connsiteY187" fmla="*/ 1671998 h 3650881"/>
                <a:gd name="connsiteX188" fmla="*/ 2316083 w 6789613"/>
                <a:gd name="connsiteY188" fmla="*/ 1697698 h 3650881"/>
                <a:gd name="connsiteX189" fmla="*/ 2323637 w 6789613"/>
                <a:gd name="connsiteY189" fmla="*/ 1697698 h 3650881"/>
                <a:gd name="connsiteX190" fmla="*/ 2323637 w 6789613"/>
                <a:gd name="connsiteY190" fmla="*/ 1709792 h 3650881"/>
                <a:gd name="connsiteX191" fmla="*/ 2331191 w 6789613"/>
                <a:gd name="connsiteY191" fmla="*/ 1709792 h 3650881"/>
                <a:gd name="connsiteX192" fmla="*/ 2331191 w 6789613"/>
                <a:gd name="connsiteY192" fmla="*/ 1723398 h 3650881"/>
                <a:gd name="connsiteX193" fmla="*/ 2338745 w 6789613"/>
                <a:gd name="connsiteY193" fmla="*/ 1723398 h 3650881"/>
                <a:gd name="connsiteX194" fmla="*/ 2338745 w 6789613"/>
                <a:gd name="connsiteY194" fmla="*/ 1735492 h 3650881"/>
                <a:gd name="connsiteX195" fmla="*/ 2346300 w 6789613"/>
                <a:gd name="connsiteY195" fmla="*/ 1735492 h 3650881"/>
                <a:gd name="connsiteX196" fmla="*/ 2346300 w 6789613"/>
                <a:gd name="connsiteY196" fmla="*/ 1749098 h 3650881"/>
                <a:gd name="connsiteX197" fmla="*/ 2355365 w 6789613"/>
                <a:gd name="connsiteY197" fmla="*/ 1749098 h 3650881"/>
                <a:gd name="connsiteX198" fmla="*/ 2355365 w 6789613"/>
                <a:gd name="connsiteY198" fmla="*/ 1761192 h 3650881"/>
                <a:gd name="connsiteX199" fmla="*/ 2370473 w 6789613"/>
                <a:gd name="connsiteY199" fmla="*/ 1761192 h 3650881"/>
                <a:gd name="connsiteX200" fmla="*/ 2370473 w 6789613"/>
                <a:gd name="connsiteY200" fmla="*/ 1774797 h 3650881"/>
                <a:gd name="connsiteX201" fmla="*/ 2387092 w 6789613"/>
                <a:gd name="connsiteY201" fmla="*/ 1774797 h 3650881"/>
                <a:gd name="connsiteX202" fmla="*/ 2387092 w 6789613"/>
                <a:gd name="connsiteY202" fmla="*/ 1788403 h 3650881"/>
                <a:gd name="connsiteX203" fmla="*/ 2394646 w 6789613"/>
                <a:gd name="connsiteY203" fmla="*/ 1788403 h 3650881"/>
                <a:gd name="connsiteX204" fmla="*/ 2394646 w 6789613"/>
                <a:gd name="connsiteY204" fmla="*/ 1800497 h 3650881"/>
                <a:gd name="connsiteX205" fmla="*/ 2402200 w 6789613"/>
                <a:gd name="connsiteY205" fmla="*/ 1800497 h 3650881"/>
                <a:gd name="connsiteX206" fmla="*/ 2402200 w 6789613"/>
                <a:gd name="connsiteY206" fmla="*/ 1814103 h 3650881"/>
                <a:gd name="connsiteX207" fmla="*/ 2409754 w 6789613"/>
                <a:gd name="connsiteY207" fmla="*/ 1814103 h 3650881"/>
                <a:gd name="connsiteX208" fmla="*/ 2409754 w 6789613"/>
                <a:gd name="connsiteY208" fmla="*/ 1826197 h 3650881"/>
                <a:gd name="connsiteX209" fmla="*/ 2465654 w 6789613"/>
                <a:gd name="connsiteY209" fmla="*/ 1826197 h 3650881"/>
                <a:gd name="connsiteX210" fmla="*/ 2465654 w 6789613"/>
                <a:gd name="connsiteY210" fmla="*/ 1839803 h 3650881"/>
                <a:gd name="connsiteX211" fmla="*/ 2473208 w 6789613"/>
                <a:gd name="connsiteY211" fmla="*/ 1839803 h 3650881"/>
                <a:gd name="connsiteX212" fmla="*/ 2473208 w 6789613"/>
                <a:gd name="connsiteY212" fmla="*/ 1853409 h 3650881"/>
                <a:gd name="connsiteX213" fmla="*/ 2527598 w 6789613"/>
                <a:gd name="connsiteY213" fmla="*/ 1853409 h 3650881"/>
                <a:gd name="connsiteX214" fmla="*/ 2527598 w 6789613"/>
                <a:gd name="connsiteY214" fmla="*/ 1865503 h 3650881"/>
                <a:gd name="connsiteX215" fmla="*/ 2598606 w 6789613"/>
                <a:gd name="connsiteY215" fmla="*/ 1865503 h 3650881"/>
                <a:gd name="connsiteX216" fmla="*/ 2598606 w 6789613"/>
                <a:gd name="connsiteY216" fmla="*/ 1879108 h 3650881"/>
                <a:gd name="connsiteX217" fmla="*/ 2607671 w 6789613"/>
                <a:gd name="connsiteY217" fmla="*/ 1879108 h 3650881"/>
                <a:gd name="connsiteX218" fmla="*/ 2607671 w 6789613"/>
                <a:gd name="connsiteY218" fmla="*/ 1906320 h 3650881"/>
                <a:gd name="connsiteX219" fmla="*/ 2615225 w 6789613"/>
                <a:gd name="connsiteY219" fmla="*/ 1906320 h 3650881"/>
                <a:gd name="connsiteX220" fmla="*/ 2615225 w 6789613"/>
                <a:gd name="connsiteY220" fmla="*/ 1918414 h 3650881"/>
                <a:gd name="connsiteX221" fmla="*/ 2622779 w 6789613"/>
                <a:gd name="connsiteY221" fmla="*/ 1918414 h 3650881"/>
                <a:gd name="connsiteX222" fmla="*/ 2622779 w 6789613"/>
                <a:gd name="connsiteY222" fmla="*/ 1932020 h 3650881"/>
                <a:gd name="connsiteX223" fmla="*/ 2630333 w 6789613"/>
                <a:gd name="connsiteY223" fmla="*/ 1932020 h 3650881"/>
                <a:gd name="connsiteX224" fmla="*/ 2630333 w 6789613"/>
                <a:gd name="connsiteY224" fmla="*/ 1945625 h 3650881"/>
                <a:gd name="connsiteX225" fmla="*/ 2654506 w 6789613"/>
                <a:gd name="connsiteY225" fmla="*/ 1945625 h 3650881"/>
                <a:gd name="connsiteX226" fmla="*/ 2654506 w 6789613"/>
                <a:gd name="connsiteY226" fmla="*/ 1959231 h 3650881"/>
                <a:gd name="connsiteX227" fmla="*/ 2701342 w 6789613"/>
                <a:gd name="connsiteY227" fmla="*/ 1959231 h 3650881"/>
                <a:gd name="connsiteX228" fmla="*/ 2701342 w 6789613"/>
                <a:gd name="connsiteY228" fmla="*/ 1972837 h 3650881"/>
                <a:gd name="connsiteX229" fmla="*/ 2708896 w 6789613"/>
                <a:gd name="connsiteY229" fmla="*/ 1972837 h 3650881"/>
                <a:gd name="connsiteX230" fmla="*/ 2708896 w 6789613"/>
                <a:gd name="connsiteY230" fmla="*/ 1987954 h 3650881"/>
                <a:gd name="connsiteX231" fmla="*/ 2717961 w 6789613"/>
                <a:gd name="connsiteY231" fmla="*/ 1987954 h 3650881"/>
                <a:gd name="connsiteX232" fmla="*/ 2717961 w 6789613"/>
                <a:gd name="connsiteY232" fmla="*/ 2001560 h 3650881"/>
                <a:gd name="connsiteX233" fmla="*/ 2733069 w 6789613"/>
                <a:gd name="connsiteY233" fmla="*/ 2001560 h 3650881"/>
                <a:gd name="connsiteX234" fmla="*/ 2733069 w 6789613"/>
                <a:gd name="connsiteY234" fmla="*/ 2016678 h 3650881"/>
                <a:gd name="connsiteX235" fmla="*/ 2764796 w 6789613"/>
                <a:gd name="connsiteY235" fmla="*/ 2016678 h 3650881"/>
                <a:gd name="connsiteX236" fmla="*/ 2764796 w 6789613"/>
                <a:gd name="connsiteY236" fmla="*/ 2030284 h 3650881"/>
                <a:gd name="connsiteX237" fmla="*/ 2811631 w 6789613"/>
                <a:gd name="connsiteY237" fmla="*/ 2030284 h 3650881"/>
                <a:gd name="connsiteX238" fmla="*/ 2811631 w 6789613"/>
                <a:gd name="connsiteY238" fmla="*/ 2045401 h 3650881"/>
                <a:gd name="connsiteX239" fmla="*/ 2875086 w 6789613"/>
                <a:gd name="connsiteY239" fmla="*/ 2045401 h 3650881"/>
                <a:gd name="connsiteX240" fmla="*/ 2875086 w 6789613"/>
                <a:gd name="connsiteY240" fmla="*/ 2074124 h 3650881"/>
                <a:gd name="connsiteX241" fmla="*/ 2929475 w 6789613"/>
                <a:gd name="connsiteY241" fmla="*/ 2074124 h 3650881"/>
                <a:gd name="connsiteX242" fmla="*/ 2929475 w 6789613"/>
                <a:gd name="connsiteY242" fmla="*/ 2104359 h 3650881"/>
                <a:gd name="connsiteX243" fmla="*/ 2946094 w 6789613"/>
                <a:gd name="connsiteY243" fmla="*/ 2104359 h 3650881"/>
                <a:gd name="connsiteX244" fmla="*/ 2946094 w 6789613"/>
                <a:gd name="connsiteY244" fmla="*/ 2133083 h 3650881"/>
                <a:gd name="connsiteX245" fmla="*/ 2953648 w 6789613"/>
                <a:gd name="connsiteY245" fmla="*/ 2133083 h 3650881"/>
                <a:gd name="connsiteX246" fmla="*/ 2953648 w 6789613"/>
                <a:gd name="connsiteY246" fmla="*/ 2148200 h 3650881"/>
                <a:gd name="connsiteX247" fmla="*/ 2985376 w 6789613"/>
                <a:gd name="connsiteY247" fmla="*/ 2148200 h 3650881"/>
                <a:gd name="connsiteX248" fmla="*/ 2985376 w 6789613"/>
                <a:gd name="connsiteY248" fmla="*/ 2178435 h 3650881"/>
                <a:gd name="connsiteX249" fmla="*/ 3017102 w 6789613"/>
                <a:gd name="connsiteY249" fmla="*/ 2178435 h 3650881"/>
                <a:gd name="connsiteX250" fmla="*/ 3017102 w 6789613"/>
                <a:gd name="connsiteY250" fmla="*/ 2193553 h 3650881"/>
                <a:gd name="connsiteX251" fmla="*/ 3110773 w 6789613"/>
                <a:gd name="connsiteY251" fmla="*/ 2193553 h 3650881"/>
                <a:gd name="connsiteX252" fmla="*/ 3110773 w 6789613"/>
                <a:gd name="connsiteY252" fmla="*/ 2210182 h 3650881"/>
                <a:gd name="connsiteX253" fmla="*/ 3189336 w 6789613"/>
                <a:gd name="connsiteY253" fmla="*/ 2210182 h 3650881"/>
                <a:gd name="connsiteX254" fmla="*/ 3189336 w 6789613"/>
                <a:gd name="connsiteY254" fmla="*/ 2225300 h 3650881"/>
                <a:gd name="connsiteX255" fmla="*/ 3260344 w 6789613"/>
                <a:gd name="connsiteY255" fmla="*/ 2225300 h 3650881"/>
                <a:gd name="connsiteX256" fmla="*/ 3260344 w 6789613"/>
                <a:gd name="connsiteY256" fmla="*/ 2241929 h 3650881"/>
                <a:gd name="connsiteX257" fmla="*/ 3299625 w 6789613"/>
                <a:gd name="connsiteY257" fmla="*/ 2241929 h 3650881"/>
                <a:gd name="connsiteX258" fmla="*/ 3299625 w 6789613"/>
                <a:gd name="connsiteY258" fmla="*/ 2258558 h 3650881"/>
                <a:gd name="connsiteX259" fmla="*/ 3512651 w 6789613"/>
                <a:gd name="connsiteY259" fmla="*/ 2258558 h 3650881"/>
                <a:gd name="connsiteX260" fmla="*/ 3512651 w 6789613"/>
                <a:gd name="connsiteY260" fmla="*/ 2278211 h 3650881"/>
                <a:gd name="connsiteX261" fmla="*/ 3622940 w 6789613"/>
                <a:gd name="connsiteY261" fmla="*/ 2278211 h 3650881"/>
                <a:gd name="connsiteX262" fmla="*/ 3622940 w 6789613"/>
                <a:gd name="connsiteY262" fmla="*/ 2316005 h 3650881"/>
                <a:gd name="connsiteX263" fmla="*/ 3630494 w 6789613"/>
                <a:gd name="connsiteY263" fmla="*/ 2316005 h 3650881"/>
                <a:gd name="connsiteX264" fmla="*/ 3630494 w 6789613"/>
                <a:gd name="connsiteY264" fmla="*/ 2353798 h 3650881"/>
                <a:gd name="connsiteX265" fmla="*/ 3654668 w 6789613"/>
                <a:gd name="connsiteY265" fmla="*/ 2353798 h 3650881"/>
                <a:gd name="connsiteX266" fmla="*/ 3654668 w 6789613"/>
                <a:gd name="connsiteY266" fmla="*/ 2371940 h 3650881"/>
                <a:gd name="connsiteX267" fmla="*/ 3875247 w 6789613"/>
                <a:gd name="connsiteY267" fmla="*/ 2371940 h 3650881"/>
                <a:gd name="connsiteX268" fmla="*/ 3875247 w 6789613"/>
                <a:gd name="connsiteY268" fmla="*/ 2393104 h 3650881"/>
                <a:gd name="connsiteX269" fmla="*/ 3929636 w 6789613"/>
                <a:gd name="connsiteY269" fmla="*/ 2393104 h 3650881"/>
                <a:gd name="connsiteX270" fmla="*/ 3929636 w 6789613"/>
                <a:gd name="connsiteY270" fmla="*/ 2414269 h 3650881"/>
                <a:gd name="connsiteX271" fmla="*/ 3938701 w 6789613"/>
                <a:gd name="connsiteY271" fmla="*/ 2414269 h 3650881"/>
                <a:gd name="connsiteX272" fmla="*/ 3938701 w 6789613"/>
                <a:gd name="connsiteY272" fmla="*/ 2456598 h 3650881"/>
                <a:gd name="connsiteX273" fmla="*/ 3977982 w 6789613"/>
                <a:gd name="connsiteY273" fmla="*/ 2456598 h 3650881"/>
                <a:gd name="connsiteX274" fmla="*/ 3977982 w 6789613"/>
                <a:gd name="connsiteY274" fmla="*/ 2476251 h 3650881"/>
                <a:gd name="connsiteX275" fmla="*/ 4252951 w 6789613"/>
                <a:gd name="connsiteY275" fmla="*/ 2476251 h 3650881"/>
                <a:gd name="connsiteX276" fmla="*/ 4252951 w 6789613"/>
                <a:gd name="connsiteY276" fmla="*/ 2501950 h 3650881"/>
                <a:gd name="connsiteX277" fmla="*/ 4284679 w 6789613"/>
                <a:gd name="connsiteY277" fmla="*/ 2501950 h 3650881"/>
                <a:gd name="connsiteX278" fmla="*/ 4284679 w 6789613"/>
                <a:gd name="connsiteY278" fmla="*/ 2529162 h 3650881"/>
                <a:gd name="connsiteX279" fmla="*/ 4363241 w 6789613"/>
                <a:gd name="connsiteY279" fmla="*/ 2529162 h 3650881"/>
                <a:gd name="connsiteX280" fmla="*/ 4363241 w 6789613"/>
                <a:gd name="connsiteY280" fmla="*/ 2560909 h 3650881"/>
                <a:gd name="connsiteX281" fmla="*/ 4419141 w 6789613"/>
                <a:gd name="connsiteY281" fmla="*/ 2560909 h 3650881"/>
                <a:gd name="connsiteX282" fmla="*/ 4419141 w 6789613"/>
                <a:gd name="connsiteY282" fmla="*/ 2592655 h 3650881"/>
                <a:gd name="connsiteX283" fmla="*/ 4512812 w 6789613"/>
                <a:gd name="connsiteY283" fmla="*/ 2592655 h 3650881"/>
                <a:gd name="connsiteX284" fmla="*/ 4512812 w 6789613"/>
                <a:gd name="connsiteY284" fmla="*/ 2625914 h 3650881"/>
                <a:gd name="connsiteX285" fmla="*/ 4591374 w 6789613"/>
                <a:gd name="connsiteY285" fmla="*/ 2625914 h 3650881"/>
                <a:gd name="connsiteX286" fmla="*/ 4591374 w 6789613"/>
                <a:gd name="connsiteY286" fmla="*/ 2659173 h 3650881"/>
                <a:gd name="connsiteX287" fmla="*/ 4710729 w 6789613"/>
                <a:gd name="connsiteY287" fmla="*/ 2659173 h 3650881"/>
                <a:gd name="connsiteX288" fmla="*/ 4710729 w 6789613"/>
                <a:gd name="connsiteY288" fmla="*/ 2692431 h 3650881"/>
                <a:gd name="connsiteX289" fmla="*/ 4811954 w 6789613"/>
                <a:gd name="connsiteY289" fmla="*/ 2692431 h 3650881"/>
                <a:gd name="connsiteX290" fmla="*/ 4811954 w 6789613"/>
                <a:gd name="connsiteY290" fmla="*/ 2727202 h 3650881"/>
                <a:gd name="connsiteX291" fmla="*/ 5009871 w 6789613"/>
                <a:gd name="connsiteY291" fmla="*/ 2727202 h 3650881"/>
                <a:gd name="connsiteX292" fmla="*/ 5009871 w 6789613"/>
                <a:gd name="connsiteY292" fmla="*/ 2769530 h 3650881"/>
                <a:gd name="connsiteX293" fmla="*/ 5017425 w 6789613"/>
                <a:gd name="connsiteY293" fmla="*/ 2769530 h 3650881"/>
                <a:gd name="connsiteX294" fmla="*/ 5017425 w 6789613"/>
                <a:gd name="connsiteY294" fmla="*/ 2810348 h 3650881"/>
                <a:gd name="connsiteX295" fmla="*/ 5671609 w 6789613"/>
                <a:gd name="connsiteY295" fmla="*/ 2810348 h 3650881"/>
                <a:gd name="connsiteX296" fmla="*/ 5671609 w 6789613"/>
                <a:gd name="connsiteY296" fmla="*/ 2895006 h 3650881"/>
                <a:gd name="connsiteX297" fmla="*/ 5875569 w 6789613"/>
                <a:gd name="connsiteY297" fmla="*/ 2895006 h 3650881"/>
                <a:gd name="connsiteX298" fmla="*/ 5875569 w 6789613"/>
                <a:gd name="connsiteY298" fmla="*/ 3002340 h 3650881"/>
                <a:gd name="connsiteX299" fmla="*/ 6324282 w 6789613"/>
                <a:gd name="connsiteY299" fmla="*/ 3002340 h 3650881"/>
                <a:gd name="connsiteX300" fmla="*/ 6324282 w 6789613"/>
                <a:gd name="connsiteY300" fmla="*/ 3325855 h 3650881"/>
                <a:gd name="connsiteX301" fmla="*/ 6789614 w 6789613"/>
                <a:gd name="connsiteY301" fmla="*/ 3325855 h 3650881"/>
                <a:gd name="connsiteX302" fmla="*/ 6789614 w 6789613"/>
                <a:gd name="connsiteY302" fmla="*/ 3650882 h 365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</a:cxnLst>
              <a:rect l="l" t="t" r="r" b="b"/>
              <a:pathLst>
                <a:path w="6789613" h="3650881">
                  <a:moveTo>
                    <a:pt x="0" y="0"/>
                  </a:moveTo>
                  <a:lnTo>
                    <a:pt x="93671" y="0"/>
                  </a:lnTo>
                  <a:lnTo>
                    <a:pt x="93671" y="10582"/>
                  </a:lnTo>
                  <a:lnTo>
                    <a:pt x="102736" y="10582"/>
                  </a:lnTo>
                  <a:lnTo>
                    <a:pt x="102736" y="21165"/>
                  </a:lnTo>
                  <a:lnTo>
                    <a:pt x="132952" y="21165"/>
                  </a:lnTo>
                  <a:lnTo>
                    <a:pt x="132952" y="33259"/>
                  </a:lnTo>
                  <a:lnTo>
                    <a:pt x="149571" y="33259"/>
                  </a:lnTo>
                  <a:lnTo>
                    <a:pt x="149571" y="43841"/>
                  </a:lnTo>
                  <a:lnTo>
                    <a:pt x="259861" y="43841"/>
                  </a:lnTo>
                  <a:lnTo>
                    <a:pt x="259861" y="54423"/>
                  </a:lnTo>
                  <a:lnTo>
                    <a:pt x="284034" y="54423"/>
                  </a:lnTo>
                  <a:lnTo>
                    <a:pt x="284034" y="89193"/>
                  </a:lnTo>
                  <a:lnTo>
                    <a:pt x="291588" y="89193"/>
                  </a:lnTo>
                  <a:lnTo>
                    <a:pt x="291588" y="99776"/>
                  </a:lnTo>
                  <a:lnTo>
                    <a:pt x="299142" y="99776"/>
                  </a:lnTo>
                  <a:lnTo>
                    <a:pt x="299142" y="110358"/>
                  </a:lnTo>
                  <a:lnTo>
                    <a:pt x="323315" y="110358"/>
                  </a:lnTo>
                  <a:lnTo>
                    <a:pt x="323315" y="133034"/>
                  </a:lnTo>
                  <a:lnTo>
                    <a:pt x="330869" y="133034"/>
                  </a:lnTo>
                  <a:lnTo>
                    <a:pt x="330869" y="155711"/>
                  </a:lnTo>
                  <a:lnTo>
                    <a:pt x="338423" y="155711"/>
                  </a:lnTo>
                  <a:lnTo>
                    <a:pt x="338423" y="213157"/>
                  </a:lnTo>
                  <a:lnTo>
                    <a:pt x="345977" y="213157"/>
                  </a:lnTo>
                  <a:lnTo>
                    <a:pt x="345977" y="246416"/>
                  </a:lnTo>
                  <a:lnTo>
                    <a:pt x="370150" y="246416"/>
                  </a:lnTo>
                  <a:lnTo>
                    <a:pt x="370150" y="269092"/>
                  </a:lnTo>
                  <a:lnTo>
                    <a:pt x="377704" y="269092"/>
                  </a:lnTo>
                  <a:lnTo>
                    <a:pt x="377704" y="303862"/>
                  </a:lnTo>
                  <a:lnTo>
                    <a:pt x="385258" y="303862"/>
                  </a:lnTo>
                  <a:lnTo>
                    <a:pt x="385258" y="314445"/>
                  </a:lnTo>
                  <a:lnTo>
                    <a:pt x="409432" y="314445"/>
                  </a:lnTo>
                  <a:lnTo>
                    <a:pt x="409432" y="326539"/>
                  </a:lnTo>
                  <a:lnTo>
                    <a:pt x="441159" y="326539"/>
                  </a:lnTo>
                  <a:lnTo>
                    <a:pt x="441159" y="337121"/>
                  </a:lnTo>
                  <a:lnTo>
                    <a:pt x="463821" y="337121"/>
                  </a:lnTo>
                  <a:lnTo>
                    <a:pt x="463821" y="349215"/>
                  </a:lnTo>
                  <a:lnTo>
                    <a:pt x="527275" y="349215"/>
                  </a:lnTo>
                  <a:lnTo>
                    <a:pt x="527275" y="359797"/>
                  </a:lnTo>
                  <a:lnTo>
                    <a:pt x="543894" y="359797"/>
                  </a:lnTo>
                  <a:lnTo>
                    <a:pt x="543894" y="371891"/>
                  </a:lnTo>
                  <a:lnTo>
                    <a:pt x="551448" y="371891"/>
                  </a:lnTo>
                  <a:lnTo>
                    <a:pt x="551448" y="382473"/>
                  </a:lnTo>
                  <a:lnTo>
                    <a:pt x="566557" y="382473"/>
                  </a:lnTo>
                  <a:lnTo>
                    <a:pt x="566557" y="394567"/>
                  </a:lnTo>
                  <a:lnTo>
                    <a:pt x="622457" y="394567"/>
                  </a:lnTo>
                  <a:lnTo>
                    <a:pt x="622457" y="405150"/>
                  </a:lnTo>
                  <a:lnTo>
                    <a:pt x="630011" y="405150"/>
                  </a:lnTo>
                  <a:lnTo>
                    <a:pt x="630011" y="417244"/>
                  </a:lnTo>
                  <a:lnTo>
                    <a:pt x="637565" y="417244"/>
                  </a:lnTo>
                  <a:lnTo>
                    <a:pt x="637565" y="439920"/>
                  </a:lnTo>
                  <a:lnTo>
                    <a:pt x="645119" y="439920"/>
                  </a:lnTo>
                  <a:lnTo>
                    <a:pt x="645119" y="450502"/>
                  </a:lnTo>
                  <a:lnTo>
                    <a:pt x="654184" y="450502"/>
                  </a:lnTo>
                  <a:lnTo>
                    <a:pt x="654184" y="474690"/>
                  </a:lnTo>
                  <a:lnTo>
                    <a:pt x="669292" y="474690"/>
                  </a:lnTo>
                  <a:lnTo>
                    <a:pt x="669292" y="520043"/>
                  </a:lnTo>
                  <a:lnTo>
                    <a:pt x="676846" y="520043"/>
                  </a:lnTo>
                  <a:lnTo>
                    <a:pt x="676846" y="565395"/>
                  </a:lnTo>
                  <a:lnTo>
                    <a:pt x="684400" y="565395"/>
                  </a:lnTo>
                  <a:lnTo>
                    <a:pt x="684400" y="575978"/>
                  </a:lnTo>
                  <a:lnTo>
                    <a:pt x="693465" y="575978"/>
                  </a:lnTo>
                  <a:lnTo>
                    <a:pt x="693465" y="600166"/>
                  </a:lnTo>
                  <a:lnTo>
                    <a:pt x="716128" y="600166"/>
                  </a:lnTo>
                  <a:lnTo>
                    <a:pt x="716128" y="610748"/>
                  </a:lnTo>
                  <a:lnTo>
                    <a:pt x="725192" y="610748"/>
                  </a:lnTo>
                  <a:lnTo>
                    <a:pt x="725192" y="622842"/>
                  </a:lnTo>
                  <a:lnTo>
                    <a:pt x="740301" y="622842"/>
                  </a:lnTo>
                  <a:lnTo>
                    <a:pt x="740301" y="633424"/>
                  </a:lnTo>
                  <a:lnTo>
                    <a:pt x="968434" y="633424"/>
                  </a:lnTo>
                  <a:lnTo>
                    <a:pt x="968434" y="645518"/>
                  </a:lnTo>
                  <a:lnTo>
                    <a:pt x="1000161" y="645518"/>
                  </a:lnTo>
                  <a:lnTo>
                    <a:pt x="1000161" y="680289"/>
                  </a:lnTo>
                  <a:lnTo>
                    <a:pt x="1007715" y="680289"/>
                  </a:lnTo>
                  <a:lnTo>
                    <a:pt x="1007715" y="737735"/>
                  </a:lnTo>
                  <a:lnTo>
                    <a:pt x="1039442" y="737735"/>
                  </a:lnTo>
                  <a:lnTo>
                    <a:pt x="1039442" y="749829"/>
                  </a:lnTo>
                  <a:lnTo>
                    <a:pt x="1078724" y="749829"/>
                  </a:lnTo>
                  <a:lnTo>
                    <a:pt x="1078724" y="760411"/>
                  </a:lnTo>
                  <a:lnTo>
                    <a:pt x="1110451" y="760411"/>
                  </a:lnTo>
                  <a:lnTo>
                    <a:pt x="1110451" y="772505"/>
                  </a:lnTo>
                  <a:lnTo>
                    <a:pt x="1228295" y="772505"/>
                  </a:lnTo>
                  <a:lnTo>
                    <a:pt x="1228295" y="784599"/>
                  </a:lnTo>
                  <a:lnTo>
                    <a:pt x="1267576" y="784599"/>
                  </a:lnTo>
                  <a:lnTo>
                    <a:pt x="1267576" y="807276"/>
                  </a:lnTo>
                  <a:lnTo>
                    <a:pt x="1284195" y="807276"/>
                  </a:lnTo>
                  <a:lnTo>
                    <a:pt x="1284195" y="819370"/>
                  </a:lnTo>
                  <a:lnTo>
                    <a:pt x="1291749" y="819370"/>
                  </a:lnTo>
                  <a:lnTo>
                    <a:pt x="1291749" y="866234"/>
                  </a:lnTo>
                  <a:lnTo>
                    <a:pt x="1314411" y="866234"/>
                  </a:lnTo>
                  <a:lnTo>
                    <a:pt x="1314411" y="878328"/>
                  </a:lnTo>
                  <a:lnTo>
                    <a:pt x="1323476" y="878328"/>
                  </a:lnTo>
                  <a:lnTo>
                    <a:pt x="1323476" y="888910"/>
                  </a:lnTo>
                  <a:lnTo>
                    <a:pt x="1331030" y="888910"/>
                  </a:lnTo>
                  <a:lnTo>
                    <a:pt x="1331030" y="947869"/>
                  </a:lnTo>
                  <a:lnTo>
                    <a:pt x="1338584" y="947869"/>
                  </a:lnTo>
                  <a:lnTo>
                    <a:pt x="1338584" y="982639"/>
                  </a:lnTo>
                  <a:lnTo>
                    <a:pt x="1346138" y="982639"/>
                  </a:lnTo>
                  <a:lnTo>
                    <a:pt x="1346138" y="1006827"/>
                  </a:lnTo>
                  <a:lnTo>
                    <a:pt x="1355203" y="1006827"/>
                  </a:lnTo>
                  <a:lnTo>
                    <a:pt x="1355203" y="1017409"/>
                  </a:lnTo>
                  <a:lnTo>
                    <a:pt x="1362757" y="1017409"/>
                  </a:lnTo>
                  <a:lnTo>
                    <a:pt x="1362757" y="1029503"/>
                  </a:lnTo>
                  <a:lnTo>
                    <a:pt x="1370312" y="1029503"/>
                  </a:lnTo>
                  <a:lnTo>
                    <a:pt x="1370312" y="1053691"/>
                  </a:lnTo>
                  <a:lnTo>
                    <a:pt x="1377866" y="1053691"/>
                  </a:lnTo>
                  <a:lnTo>
                    <a:pt x="1377866" y="1064274"/>
                  </a:lnTo>
                  <a:lnTo>
                    <a:pt x="1385420" y="1064274"/>
                  </a:lnTo>
                  <a:lnTo>
                    <a:pt x="1385420" y="1076368"/>
                  </a:lnTo>
                  <a:lnTo>
                    <a:pt x="1433766" y="1076368"/>
                  </a:lnTo>
                  <a:lnTo>
                    <a:pt x="1433766" y="1088462"/>
                  </a:lnTo>
                  <a:lnTo>
                    <a:pt x="1441320" y="1088462"/>
                  </a:lnTo>
                  <a:lnTo>
                    <a:pt x="1441320" y="1100556"/>
                  </a:lnTo>
                  <a:lnTo>
                    <a:pt x="1465493" y="1100556"/>
                  </a:lnTo>
                  <a:lnTo>
                    <a:pt x="1465493" y="1111138"/>
                  </a:lnTo>
                  <a:lnTo>
                    <a:pt x="1512328" y="1111138"/>
                  </a:lnTo>
                  <a:lnTo>
                    <a:pt x="1512328" y="1123232"/>
                  </a:lnTo>
                  <a:lnTo>
                    <a:pt x="1544056" y="1123232"/>
                  </a:lnTo>
                  <a:lnTo>
                    <a:pt x="1544056" y="1135326"/>
                  </a:lnTo>
                  <a:lnTo>
                    <a:pt x="1583337" y="1135326"/>
                  </a:lnTo>
                  <a:lnTo>
                    <a:pt x="1583337" y="1147420"/>
                  </a:lnTo>
                  <a:lnTo>
                    <a:pt x="1590891" y="1147420"/>
                  </a:lnTo>
                  <a:lnTo>
                    <a:pt x="1590891" y="1159514"/>
                  </a:lnTo>
                  <a:lnTo>
                    <a:pt x="1615064" y="1159514"/>
                  </a:lnTo>
                  <a:lnTo>
                    <a:pt x="1615064" y="1170096"/>
                  </a:lnTo>
                  <a:lnTo>
                    <a:pt x="1630172" y="1170096"/>
                  </a:lnTo>
                  <a:lnTo>
                    <a:pt x="1630172" y="1182190"/>
                  </a:lnTo>
                  <a:lnTo>
                    <a:pt x="1637726" y="1182190"/>
                  </a:lnTo>
                  <a:lnTo>
                    <a:pt x="1637726" y="1194284"/>
                  </a:lnTo>
                  <a:lnTo>
                    <a:pt x="1645280" y="1194284"/>
                  </a:lnTo>
                  <a:lnTo>
                    <a:pt x="1645280" y="1206378"/>
                  </a:lnTo>
                  <a:lnTo>
                    <a:pt x="1654345" y="1206378"/>
                  </a:lnTo>
                  <a:lnTo>
                    <a:pt x="1654345" y="1218473"/>
                  </a:lnTo>
                  <a:lnTo>
                    <a:pt x="1661899" y="1218473"/>
                  </a:lnTo>
                  <a:lnTo>
                    <a:pt x="1661899" y="1241149"/>
                  </a:lnTo>
                  <a:lnTo>
                    <a:pt x="1669453" y="1241149"/>
                  </a:lnTo>
                  <a:lnTo>
                    <a:pt x="1669453" y="1277431"/>
                  </a:lnTo>
                  <a:lnTo>
                    <a:pt x="1686072" y="1277431"/>
                  </a:lnTo>
                  <a:lnTo>
                    <a:pt x="1686072" y="1301619"/>
                  </a:lnTo>
                  <a:lnTo>
                    <a:pt x="1701180" y="1301619"/>
                  </a:lnTo>
                  <a:lnTo>
                    <a:pt x="1701180" y="1313713"/>
                  </a:lnTo>
                  <a:lnTo>
                    <a:pt x="1708735" y="1313713"/>
                  </a:lnTo>
                  <a:lnTo>
                    <a:pt x="1708735" y="1337901"/>
                  </a:lnTo>
                  <a:lnTo>
                    <a:pt x="1716289" y="1337901"/>
                  </a:lnTo>
                  <a:lnTo>
                    <a:pt x="1716289" y="1349995"/>
                  </a:lnTo>
                  <a:lnTo>
                    <a:pt x="1725354" y="1349995"/>
                  </a:lnTo>
                  <a:lnTo>
                    <a:pt x="1725354" y="1362089"/>
                  </a:lnTo>
                  <a:lnTo>
                    <a:pt x="1755570" y="1362089"/>
                  </a:lnTo>
                  <a:lnTo>
                    <a:pt x="1755570" y="1374183"/>
                  </a:lnTo>
                  <a:lnTo>
                    <a:pt x="1787297" y="1374183"/>
                  </a:lnTo>
                  <a:lnTo>
                    <a:pt x="1787297" y="1386277"/>
                  </a:lnTo>
                  <a:lnTo>
                    <a:pt x="1803916" y="1386277"/>
                  </a:lnTo>
                  <a:lnTo>
                    <a:pt x="1803916" y="1410465"/>
                  </a:lnTo>
                  <a:lnTo>
                    <a:pt x="1835643" y="1410465"/>
                  </a:lnTo>
                  <a:lnTo>
                    <a:pt x="1835643" y="1422559"/>
                  </a:lnTo>
                  <a:lnTo>
                    <a:pt x="1914206" y="1422559"/>
                  </a:lnTo>
                  <a:lnTo>
                    <a:pt x="1914206" y="1434653"/>
                  </a:lnTo>
                  <a:lnTo>
                    <a:pt x="1929314" y="1434653"/>
                  </a:lnTo>
                  <a:lnTo>
                    <a:pt x="1929314" y="1446747"/>
                  </a:lnTo>
                  <a:lnTo>
                    <a:pt x="1945933" y="1446747"/>
                  </a:lnTo>
                  <a:lnTo>
                    <a:pt x="1945933" y="1458841"/>
                  </a:lnTo>
                  <a:lnTo>
                    <a:pt x="1953487" y="1458841"/>
                  </a:lnTo>
                  <a:lnTo>
                    <a:pt x="1953487" y="1470935"/>
                  </a:lnTo>
                  <a:lnTo>
                    <a:pt x="1961041" y="1470935"/>
                  </a:lnTo>
                  <a:lnTo>
                    <a:pt x="1961041" y="1483029"/>
                  </a:lnTo>
                  <a:lnTo>
                    <a:pt x="1992768" y="1483029"/>
                  </a:lnTo>
                  <a:lnTo>
                    <a:pt x="1992768" y="1508729"/>
                  </a:lnTo>
                  <a:lnTo>
                    <a:pt x="2007876" y="1508729"/>
                  </a:lnTo>
                  <a:lnTo>
                    <a:pt x="2007876" y="1520823"/>
                  </a:lnTo>
                  <a:lnTo>
                    <a:pt x="2024496" y="1520823"/>
                  </a:lnTo>
                  <a:lnTo>
                    <a:pt x="2024496" y="1545011"/>
                  </a:lnTo>
                  <a:lnTo>
                    <a:pt x="2032050" y="1545011"/>
                  </a:lnTo>
                  <a:lnTo>
                    <a:pt x="2032050" y="1557105"/>
                  </a:lnTo>
                  <a:lnTo>
                    <a:pt x="2039604" y="1557105"/>
                  </a:lnTo>
                  <a:lnTo>
                    <a:pt x="2039604" y="1570711"/>
                  </a:lnTo>
                  <a:lnTo>
                    <a:pt x="2071331" y="1570711"/>
                  </a:lnTo>
                  <a:lnTo>
                    <a:pt x="2071331" y="1582805"/>
                  </a:lnTo>
                  <a:lnTo>
                    <a:pt x="2157447" y="1582805"/>
                  </a:lnTo>
                  <a:lnTo>
                    <a:pt x="2157447" y="1594899"/>
                  </a:lnTo>
                  <a:lnTo>
                    <a:pt x="2267737" y="1594899"/>
                  </a:lnTo>
                  <a:lnTo>
                    <a:pt x="2267737" y="1608505"/>
                  </a:lnTo>
                  <a:lnTo>
                    <a:pt x="2276802" y="1608505"/>
                  </a:lnTo>
                  <a:lnTo>
                    <a:pt x="2276802" y="1620599"/>
                  </a:lnTo>
                  <a:lnTo>
                    <a:pt x="2284356" y="1620599"/>
                  </a:lnTo>
                  <a:lnTo>
                    <a:pt x="2284356" y="1646298"/>
                  </a:lnTo>
                  <a:lnTo>
                    <a:pt x="2291910" y="1646298"/>
                  </a:lnTo>
                  <a:lnTo>
                    <a:pt x="2291910" y="1671998"/>
                  </a:lnTo>
                  <a:lnTo>
                    <a:pt x="2316083" y="1671998"/>
                  </a:lnTo>
                  <a:lnTo>
                    <a:pt x="2316083" y="1697698"/>
                  </a:lnTo>
                  <a:lnTo>
                    <a:pt x="2323637" y="1697698"/>
                  </a:lnTo>
                  <a:lnTo>
                    <a:pt x="2323637" y="1709792"/>
                  </a:lnTo>
                  <a:lnTo>
                    <a:pt x="2331191" y="1709792"/>
                  </a:lnTo>
                  <a:lnTo>
                    <a:pt x="2331191" y="1723398"/>
                  </a:lnTo>
                  <a:lnTo>
                    <a:pt x="2338745" y="1723398"/>
                  </a:lnTo>
                  <a:lnTo>
                    <a:pt x="2338745" y="1735492"/>
                  </a:lnTo>
                  <a:lnTo>
                    <a:pt x="2346300" y="1735492"/>
                  </a:lnTo>
                  <a:lnTo>
                    <a:pt x="2346300" y="1749098"/>
                  </a:lnTo>
                  <a:lnTo>
                    <a:pt x="2355365" y="1749098"/>
                  </a:lnTo>
                  <a:lnTo>
                    <a:pt x="2355365" y="1761192"/>
                  </a:lnTo>
                  <a:lnTo>
                    <a:pt x="2370473" y="1761192"/>
                  </a:lnTo>
                  <a:lnTo>
                    <a:pt x="2370473" y="1774797"/>
                  </a:lnTo>
                  <a:lnTo>
                    <a:pt x="2387092" y="1774797"/>
                  </a:lnTo>
                  <a:lnTo>
                    <a:pt x="2387092" y="1788403"/>
                  </a:lnTo>
                  <a:lnTo>
                    <a:pt x="2394646" y="1788403"/>
                  </a:lnTo>
                  <a:lnTo>
                    <a:pt x="2394646" y="1800497"/>
                  </a:lnTo>
                  <a:lnTo>
                    <a:pt x="2402200" y="1800497"/>
                  </a:lnTo>
                  <a:lnTo>
                    <a:pt x="2402200" y="1814103"/>
                  </a:lnTo>
                  <a:lnTo>
                    <a:pt x="2409754" y="1814103"/>
                  </a:lnTo>
                  <a:lnTo>
                    <a:pt x="2409754" y="1826197"/>
                  </a:lnTo>
                  <a:lnTo>
                    <a:pt x="2465654" y="1826197"/>
                  </a:lnTo>
                  <a:lnTo>
                    <a:pt x="2465654" y="1839803"/>
                  </a:lnTo>
                  <a:lnTo>
                    <a:pt x="2473208" y="1839803"/>
                  </a:lnTo>
                  <a:lnTo>
                    <a:pt x="2473208" y="1853409"/>
                  </a:lnTo>
                  <a:lnTo>
                    <a:pt x="2527598" y="1853409"/>
                  </a:lnTo>
                  <a:lnTo>
                    <a:pt x="2527598" y="1865503"/>
                  </a:lnTo>
                  <a:lnTo>
                    <a:pt x="2598606" y="1865503"/>
                  </a:lnTo>
                  <a:lnTo>
                    <a:pt x="2598606" y="1879108"/>
                  </a:lnTo>
                  <a:lnTo>
                    <a:pt x="2607671" y="1879108"/>
                  </a:lnTo>
                  <a:lnTo>
                    <a:pt x="2607671" y="1906320"/>
                  </a:lnTo>
                  <a:lnTo>
                    <a:pt x="2615225" y="1906320"/>
                  </a:lnTo>
                  <a:lnTo>
                    <a:pt x="2615225" y="1918414"/>
                  </a:lnTo>
                  <a:lnTo>
                    <a:pt x="2622779" y="1918414"/>
                  </a:lnTo>
                  <a:lnTo>
                    <a:pt x="2622779" y="1932020"/>
                  </a:lnTo>
                  <a:lnTo>
                    <a:pt x="2630333" y="1932020"/>
                  </a:lnTo>
                  <a:lnTo>
                    <a:pt x="2630333" y="1945625"/>
                  </a:lnTo>
                  <a:lnTo>
                    <a:pt x="2654506" y="1945625"/>
                  </a:lnTo>
                  <a:lnTo>
                    <a:pt x="2654506" y="1959231"/>
                  </a:lnTo>
                  <a:lnTo>
                    <a:pt x="2701342" y="1959231"/>
                  </a:lnTo>
                  <a:lnTo>
                    <a:pt x="2701342" y="1972837"/>
                  </a:lnTo>
                  <a:lnTo>
                    <a:pt x="2708896" y="1972837"/>
                  </a:lnTo>
                  <a:lnTo>
                    <a:pt x="2708896" y="1987954"/>
                  </a:lnTo>
                  <a:lnTo>
                    <a:pt x="2717961" y="1987954"/>
                  </a:lnTo>
                  <a:lnTo>
                    <a:pt x="2717961" y="2001560"/>
                  </a:lnTo>
                  <a:lnTo>
                    <a:pt x="2733069" y="2001560"/>
                  </a:lnTo>
                  <a:lnTo>
                    <a:pt x="2733069" y="2016678"/>
                  </a:lnTo>
                  <a:lnTo>
                    <a:pt x="2764796" y="2016678"/>
                  </a:lnTo>
                  <a:lnTo>
                    <a:pt x="2764796" y="2030284"/>
                  </a:lnTo>
                  <a:lnTo>
                    <a:pt x="2811631" y="2030284"/>
                  </a:lnTo>
                  <a:lnTo>
                    <a:pt x="2811631" y="2045401"/>
                  </a:lnTo>
                  <a:lnTo>
                    <a:pt x="2875086" y="2045401"/>
                  </a:lnTo>
                  <a:lnTo>
                    <a:pt x="2875086" y="2074124"/>
                  </a:lnTo>
                  <a:lnTo>
                    <a:pt x="2929475" y="2074124"/>
                  </a:lnTo>
                  <a:lnTo>
                    <a:pt x="2929475" y="2104359"/>
                  </a:lnTo>
                  <a:lnTo>
                    <a:pt x="2946094" y="2104359"/>
                  </a:lnTo>
                  <a:lnTo>
                    <a:pt x="2946094" y="2133083"/>
                  </a:lnTo>
                  <a:lnTo>
                    <a:pt x="2953648" y="2133083"/>
                  </a:lnTo>
                  <a:lnTo>
                    <a:pt x="2953648" y="2148200"/>
                  </a:lnTo>
                  <a:lnTo>
                    <a:pt x="2985376" y="2148200"/>
                  </a:lnTo>
                  <a:lnTo>
                    <a:pt x="2985376" y="2178435"/>
                  </a:lnTo>
                  <a:lnTo>
                    <a:pt x="3017102" y="2178435"/>
                  </a:lnTo>
                  <a:lnTo>
                    <a:pt x="3017102" y="2193553"/>
                  </a:lnTo>
                  <a:lnTo>
                    <a:pt x="3110773" y="2193553"/>
                  </a:lnTo>
                  <a:lnTo>
                    <a:pt x="3110773" y="2210182"/>
                  </a:lnTo>
                  <a:lnTo>
                    <a:pt x="3189336" y="2210182"/>
                  </a:lnTo>
                  <a:lnTo>
                    <a:pt x="3189336" y="2225300"/>
                  </a:lnTo>
                  <a:lnTo>
                    <a:pt x="3260344" y="2225300"/>
                  </a:lnTo>
                  <a:lnTo>
                    <a:pt x="3260344" y="2241929"/>
                  </a:lnTo>
                  <a:lnTo>
                    <a:pt x="3299625" y="2241929"/>
                  </a:lnTo>
                  <a:lnTo>
                    <a:pt x="3299625" y="2258558"/>
                  </a:lnTo>
                  <a:lnTo>
                    <a:pt x="3512651" y="2258558"/>
                  </a:lnTo>
                  <a:lnTo>
                    <a:pt x="3512651" y="2278211"/>
                  </a:lnTo>
                  <a:lnTo>
                    <a:pt x="3622940" y="2278211"/>
                  </a:lnTo>
                  <a:lnTo>
                    <a:pt x="3622940" y="2316005"/>
                  </a:lnTo>
                  <a:lnTo>
                    <a:pt x="3630494" y="2316005"/>
                  </a:lnTo>
                  <a:lnTo>
                    <a:pt x="3630494" y="2353798"/>
                  </a:lnTo>
                  <a:lnTo>
                    <a:pt x="3654668" y="2353798"/>
                  </a:lnTo>
                  <a:lnTo>
                    <a:pt x="3654668" y="2371940"/>
                  </a:lnTo>
                  <a:lnTo>
                    <a:pt x="3875247" y="2371940"/>
                  </a:lnTo>
                  <a:lnTo>
                    <a:pt x="3875247" y="2393104"/>
                  </a:lnTo>
                  <a:lnTo>
                    <a:pt x="3929636" y="2393104"/>
                  </a:lnTo>
                  <a:lnTo>
                    <a:pt x="3929636" y="2414269"/>
                  </a:lnTo>
                  <a:lnTo>
                    <a:pt x="3938701" y="2414269"/>
                  </a:lnTo>
                  <a:lnTo>
                    <a:pt x="3938701" y="2456598"/>
                  </a:lnTo>
                  <a:lnTo>
                    <a:pt x="3977982" y="2456598"/>
                  </a:lnTo>
                  <a:lnTo>
                    <a:pt x="3977982" y="2476251"/>
                  </a:lnTo>
                  <a:lnTo>
                    <a:pt x="4252951" y="2476251"/>
                  </a:lnTo>
                  <a:lnTo>
                    <a:pt x="4252951" y="2501950"/>
                  </a:lnTo>
                  <a:lnTo>
                    <a:pt x="4284679" y="2501950"/>
                  </a:lnTo>
                  <a:lnTo>
                    <a:pt x="4284679" y="2529162"/>
                  </a:lnTo>
                  <a:lnTo>
                    <a:pt x="4363241" y="2529162"/>
                  </a:lnTo>
                  <a:lnTo>
                    <a:pt x="4363241" y="2560909"/>
                  </a:lnTo>
                  <a:lnTo>
                    <a:pt x="4419141" y="2560909"/>
                  </a:lnTo>
                  <a:lnTo>
                    <a:pt x="4419141" y="2592655"/>
                  </a:lnTo>
                  <a:lnTo>
                    <a:pt x="4512812" y="2592655"/>
                  </a:lnTo>
                  <a:lnTo>
                    <a:pt x="4512812" y="2625914"/>
                  </a:lnTo>
                  <a:lnTo>
                    <a:pt x="4591374" y="2625914"/>
                  </a:lnTo>
                  <a:lnTo>
                    <a:pt x="4591374" y="2659173"/>
                  </a:lnTo>
                  <a:lnTo>
                    <a:pt x="4710729" y="2659173"/>
                  </a:lnTo>
                  <a:lnTo>
                    <a:pt x="4710729" y="2692431"/>
                  </a:lnTo>
                  <a:lnTo>
                    <a:pt x="4811954" y="2692431"/>
                  </a:lnTo>
                  <a:lnTo>
                    <a:pt x="4811954" y="2727202"/>
                  </a:lnTo>
                  <a:lnTo>
                    <a:pt x="5009871" y="2727202"/>
                  </a:lnTo>
                  <a:lnTo>
                    <a:pt x="5009871" y="2769530"/>
                  </a:lnTo>
                  <a:lnTo>
                    <a:pt x="5017425" y="2769530"/>
                  </a:lnTo>
                  <a:lnTo>
                    <a:pt x="5017425" y="2810348"/>
                  </a:lnTo>
                  <a:lnTo>
                    <a:pt x="5671609" y="2810348"/>
                  </a:lnTo>
                  <a:lnTo>
                    <a:pt x="5671609" y="2895006"/>
                  </a:lnTo>
                  <a:lnTo>
                    <a:pt x="5875569" y="2895006"/>
                  </a:lnTo>
                  <a:lnTo>
                    <a:pt x="5875569" y="3002340"/>
                  </a:lnTo>
                  <a:lnTo>
                    <a:pt x="6324282" y="3002340"/>
                  </a:lnTo>
                  <a:lnTo>
                    <a:pt x="6324282" y="3325855"/>
                  </a:lnTo>
                  <a:lnTo>
                    <a:pt x="6789614" y="3325855"/>
                  </a:lnTo>
                  <a:lnTo>
                    <a:pt x="6789614" y="3650882"/>
                  </a:lnTo>
                </a:path>
              </a:pathLst>
            </a:custGeom>
            <a:noFill/>
            <a:ln w="19050" cap="flat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62">
              <a:extLst>
                <a:ext uri="{FF2B5EF4-FFF2-40B4-BE49-F238E27FC236}">
                  <a16:creationId xmlns:a16="http://schemas.microsoft.com/office/drawing/2014/main" xmlns="" id="{E9B0B599-2B29-E315-1C07-D385E6A8DD7F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63">
              <a:extLst>
                <a:ext uri="{FF2B5EF4-FFF2-40B4-BE49-F238E27FC236}">
                  <a16:creationId xmlns:a16="http://schemas.microsoft.com/office/drawing/2014/main" xmlns="" id="{9B59A768-024D-3557-667F-5B6AC24F5271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64">
              <a:extLst>
                <a:ext uri="{FF2B5EF4-FFF2-40B4-BE49-F238E27FC236}">
                  <a16:creationId xmlns:a16="http://schemas.microsoft.com/office/drawing/2014/main" xmlns="" id="{3B02420A-A6B1-A8E5-AD3C-9BC55459C9A2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65">
              <a:extLst>
                <a:ext uri="{FF2B5EF4-FFF2-40B4-BE49-F238E27FC236}">
                  <a16:creationId xmlns:a16="http://schemas.microsoft.com/office/drawing/2014/main" xmlns="" id="{EE97B5CB-A61C-9090-BF0D-C8EE4A04F1B5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66">
              <a:extLst>
                <a:ext uri="{FF2B5EF4-FFF2-40B4-BE49-F238E27FC236}">
                  <a16:creationId xmlns:a16="http://schemas.microsoft.com/office/drawing/2014/main" xmlns="" id="{B2D2E5FE-55F0-7E4D-265D-CAAAC306AB82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67">
              <a:extLst>
                <a:ext uri="{FF2B5EF4-FFF2-40B4-BE49-F238E27FC236}">
                  <a16:creationId xmlns:a16="http://schemas.microsoft.com/office/drawing/2014/main" xmlns="" id="{46AEC816-95D2-DEF6-3323-24E72716DB11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68">
              <a:extLst>
                <a:ext uri="{FF2B5EF4-FFF2-40B4-BE49-F238E27FC236}">
                  <a16:creationId xmlns:a16="http://schemas.microsoft.com/office/drawing/2014/main" xmlns="" id="{752FA88E-9158-8A2A-D626-C89EDE38D3D9}"/>
                </a:ext>
              </a:extLst>
            </p:cNvPr>
            <p:cNvSpPr/>
            <p:nvPr/>
          </p:nvSpPr>
          <p:spPr>
            <a:xfrm>
              <a:off x="3239043" y="115078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69">
              <a:extLst>
                <a:ext uri="{FF2B5EF4-FFF2-40B4-BE49-F238E27FC236}">
                  <a16:creationId xmlns:a16="http://schemas.microsoft.com/office/drawing/2014/main" xmlns="" id="{4CBA3C15-BDCF-981C-2D98-7E2A657B5171}"/>
                </a:ext>
              </a:extLst>
            </p:cNvPr>
            <p:cNvSpPr/>
            <p:nvPr/>
          </p:nvSpPr>
          <p:spPr>
            <a:xfrm>
              <a:off x="3269259" y="112055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70">
              <a:extLst>
                <a:ext uri="{FF2B5EF4-FFF2-40B4-BE49-F238E27FC236}">
                  <a16:creationId xmlns:a16="http://schemas.microsoft.com/office/drawing/2014/main" xmlns="" id="{F22EFDD0-5487-ADA3-C90A-FAACC5B6C379}"/>
                </a:ext>
              </a:extLst>
            </p:cNvPr>
            <p:cNvSpPr/>
            <p:nvPr/>
          </p:nvSpPr>
          <p:spPr>
            <a:xfrm>
              <a:off x="3246597" y="11613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71">
              <a:extLst>
                <a:ext uri="{FF2B5EF4-FFF2-40B4-BE49-F238E27FC236}">
                  <a16:creationId xmlns:a16="http://schemas.microsoft.com/office/drawing/2014/main" xmlns="" id="{E2558D83-95D3-B564-FAFB-7B039909FE80}"/>
                </a:ext>
              </a:extLst>
            </p:cNvPr>
            <p:cNvSpPr/>
            <p:nvPr/>
          </p:nvSpPr>
          <p:spPr>
            <a:xfrm>
              <a:off x="3276813" y="11311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72">
              <a:extLst>
                <a:ext uri="{FF2B5EF4-FFF2-40B4-BE49-F238E27FC236}">
                  <a16:creationId xmlns:a16="http://schemas.microsoft.com/office/drawing/2014/main" xmlns="" id="{3EA31E58-113A-4FD4-302E-DB458810A039}"/>
                </a:ext>
              </a:extLst>
            </p:cNvPr>
            <p:cNvSpPr/>
            <p:nvPr/>
          </p:nvSpPr>
          <p:spPr>
            <a:xfrm>
              <a:off x="3254151" y="11613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73">
              <a:extLst>
                <a:ext uri="{FF2B5EF4-FFF2-40B4-BE49-F238E27FC236}">
                  <a16:creationId xmlns:a16="http://schemas.microsoft.com/office/drawing/2014/main" xmlns="" id="{64040403-0AF7-F2DD-56B5-48DB9ED69ED2}"/>
                </a:ext>
              </a:extLst>
            </p:cNvPr>
            <p:cNvSpPr/>
            <p:nvPr/>
          </p:nvSpPr>
          <p:spPr>
            <a:xfrm>
              <a:off x="3284367" y="11311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74">
              <a:extLst>
                <a:ext uri="{FF2B5EF4-FFF2-40B4-BE49-F238E27FC236}">
                  <a16:creationId xmlns:a16="http://schemas.microsoft.com/office/drawing/2014/main" xmlns="" id="{D5F844D4-A53D-06EB-05F2-4EDEE23CA83A}"/>
                </a:ext>
              </a:extLst>
            </p:cNvPr>
            <p:cNvSpPr/>
            <p:nvPr/>
          </p:nvSpPr>
          <p:spPr>
            <a:xfrm>
              <a:off x="3261705" y="11613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75">
              <a:extLst>
                <a:ext uri="{FF2B5EF4-FFF2-40B4-BE49-F238E27FC236}">
                  <a16:creationId xmlns:a16="http://schemas.microsoft.com/office/drawing/2014/main" xmlns="" id="{889CA5B2-42A0-DBC9-73E5-94F87577DBF7}"/>
                </a:ext>
              </a:extLst>
            </p:cNvPr>
            <p:cNvSpPr/>
            <p:nvPr/>
          </p:nvSpPr>
          <p:spPr>
            <a:xfrm>
              <a:off x="3291921" y="11311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76">
              <a:extLst>
                <a:ext uri="{FF2B5EF4-FFF2-40B4-BE49-F238E27FC236}">
                  <a16:creationId xmlns:a16="http://schemas.microsoft.com/office/drawing/2014/main" xmlns="" id="{835510B8-91DE-CB83-347E-EEC6A0FAE10F}"/>
                </a:ext>
              </a:extLst>
            </p:cNvPr>
            <p:cNvSpPr/>
            <p:nvPr/>
          </p:nvSpPr>
          <p:spPr>
            <a:xfrm>
              <a:off x="3270770" y="11840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77">
              <a:extLst>
                <a:ext uri="{FF2B5EF4-FFF2-40B4-BE49-F238E27FC236}">
                  <a16:creationId xmlns:a16="http://schemas.microsoft.com/office/drawing/2014/main" xmlns="" id="{318556EB-CCBF-6E64-B9F9-1918A1404535}"/>
                </a:ext>
              </a:extLst>
            </p:cNvPr>
            <p:cNvSpPr/>
            <p:nvPr/>
          </p:nvSpPr>
          <p:spPr>
            <a:xfrm>
              <a:off x="3300986" y="11538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78">
              <a:extLst>
                <a:ext uri="{FF2B5EF4-FFF2-40B4-BE49-F238E27FC236}">
                  <a16:creationId xmlns:a16="http://schemas.microsoft.com/office/drawing/2014/main" xmlns="" id="{B092B204-7E75-18E9-0DDC-BA0D7ACFCE04}"/>
                </a:ext>
              </a:extLst>
            </p:cNvPr>
            <p:cNvSpPr/>
            <p:nvPr/>
          </p:nvSpPr>
          <p:spPr>
            <a:xfrm>
              <a:off x="3293432" y="129742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79">
              <a:extLst>
                <a:ext uri="{FF2B5EF4-FFF2-40B4-BE49-F238E27FC236}">
                  <a16:creationId xmlns:a16="http://schemas.microsoft.com/office/drawing/2014/main" xmlns="" id="{A664CA0A-C788-69CE-75E6-F940D49B27AA}"/>
                </a:ext>
              </a:extLst>
            </p:cNvPr>
            <p:cNvSpPr/>
            <p:nvPr/>
          </p:nvSpPr>
          <p:spPr>
            <a:xfrm>
              <a:off x="3323648" y="126719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Freeform 80">
              <a:extLst>
                <a:ext uri="{FF2B5EF4-FFF2-40B4-BE49-F238E27FC236}">
                  <a16:creationId xmlns:a16="http://schemas.microsoft.com/office/drawing/2014/main" xmlns="" id="{2B3F3B3C-6FEA-175A-58F7-199533D62371}"/>
                </a:ext>
              </a:extLst>
            </p:cNvPr>
            <p:cNvSpPr/>
            <p:nvPr/>
          </p:nvSpPr>
          <p:spPr>
            <a:xfrm>
              <a:off x="3317605" y="132010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81">
              <a:extLst>
                <a:ext uri="{FF2B5EF4-FFF2-40B4-BE49-F238E27FC236}">
                  <a16:creationId xmlns:a16="http://schemas.microsoft.com/office/drawing/2014/main" xmlns="" id="{9B0BAEE7-C0D8-F58B-5C1D-4FD5893F4EC4}"/>
                </a:ext>
              </a:extLst>
            </p:cNvPr>
            <p:cNvSpPr/>
            <p:nvPr/>
          </p:nvSpPr>
          <p:spPr>
            <a:xfrm>
              <a:off x="3347822" y="128987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Freeform 82">
              <a:extLst>
                <a:ext uri="{FF2B5EF4-FFF2-40B4-BE49-F238E27FC236}">
                  <a16:creationId xmlns:a16="http://schemas.microsoft.com/office/drawing/2014/main" xmlns="" id="{07B13BB6-BA21-08EB-BD0F-DFD27156154E}"/>
                </a:ext>
              </a:extLst>
            </p:cNvPr>
            <p:cNvSpPr/>
            <p:nvPr/>
          </p:nvSpPr>
          <p:spPr>
            <a:xfrm>
              <a:off x="3616747" y="157105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83">
              <a:extLst>
                <a:ext uri="{FF2B5EF4-FFF2-40B4-BE49-F238E27FC236}">
                  <a16:creationId xmlns:a16="http://schemas.microsoft.com/office/drawing/2014/main" xmlns="" id="{D0B14F92-6916-1EC6-8692-EC0829DCA499}"/>
                </a:ext>
              </a:extLst>
            </p:cNvPr>
            <p:cNvSpPr/>
            <p:nvPr/>
          </p:nvSpPr>
          <p:spPr>
            <a:xfrm>
              <a:off x="3646963" y="154082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84">
              <a:extLst>
                <a:ext uri="{FF2B5EF4-FFF2-40B4-BE49-F238E27FC236}">
                  <a16:creationId xmlns:a16="http://schemas.microsoft.com/office/drawing/2014/main" xmlns="" id="{B456380A-50EA-2F59-E78B-AB2DCF6AD217}"/>
                </a:ext>
              </a:extLst>
            </p:cNvPr>
            <p:cNvSpPr/>
            <p:nvPr/>
          </p:nvSpPr>
          <p:spPr>
            <a:xfrm>
              <a:off x="3648474" y="16511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85">
              <a:extLst>
                <a:ext uri="{FF2B5EF4-FFF2-40B4-BE49-F238E27FC236}">
                  <a16:creationId xmlns:a16="http://schemas.microsoft.com/office/drawing/2014/main" xmlns="" id="{111382D5-DA31-6BF8-E0E8-833BEDC3E60E}"/>
                </a:ext>
              </a:extLst>
            </p:cNvPr>
            <p:cNvSpPr/>
            <p:nvPr/>
          </p:nvSpPr>
          <p:spPr>
            <a:xfrm>
              <a:off x="3678691" y="162094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86">
              <a:extLst>
                <a:ext uri="{FF2B5EF4-FFF2-40B4-BE49-F238E27FC236}">
                  <a16:creationId xmlns:a16="http://schemas.microsoft.com/office/drawing/2014/main" xmlns="" id="{9EAEBA6A-C59B-CFEE-DD52-672BAB4C0308}"/>
                </a:ext>
              </a:extLst>
            </p:cNvPr>
            <p:cNvSpPr/>
            <p:nvPr/>
          </p:nvSpPr>
          <p:spPr>
            <a:xfrm>
              <a:off x="3695310" y="168443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87">
              <a:extLst>
                <a:ext uri="{FF2B5EF4-FFF2-40B4-BE49-F238E27FC236}">
                  <a16:creationId xmlns:a16="http://schemas.microsoft.com/office/drawing/2014/main" xmlns="" id="{3CF0D7B0-7C84-BC1C-116E-886195DC8288}"/>
                </a:ext>
              </a:extLst>
            </p:cNvPr>
            <p:cNvSpPr/>
            <p:nvPr/>
          </p:nvSpPr>
          <p:spPr>
            <a:xfrm>
              <a:off x="3725526" y="165420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88">
              <a:extLst>
                <a:ext uri="{FF2B5EF4-FFF2-40B4-BE49-F238E27FC236}">
                  <a16:creationId xmlns:a16="http://schemas.microsoft.com/office/drawing/2014/main" xmlns="" id="{56871E7D-E67E-271A-A732-B4C12E70580E}"/>
                </a:ext>
              </a:extLst>
            </p:cNvPr>
            <p:cNvSpPr/>
            <p:nvPr/>
          </p:nvSpPr>
          <p:spPr>
            <a:xfrm>
              <a:off x="3915889" y="169653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89">
              <a:extLst>
                <a:ext uri="{FF2B5EF4-FFF2-40B4-BE49-F238E27FC236}">
                  <a16:creationId xmlns:a16="http://schemas.microsoft.com/office/drawing/2014/main" xmlns="" id="{E7D0DBCD-5726-AAE7-A0FF-97A98D18E10A}"/>
                </a:ext>
              </a:extLst>
            </p:cNvPr>
            <p:cNvSpPr/>
            <p:nvPr/>
          </p:nvSpPr>
          <p:spPr>
            <a:xfrm>
              <a:off x="3946105" y="166629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90">
              <a:extLst>
                <a:ext uri="{FF2B5EF4-FFF2-40B4-BE49-F238E27FC236}">
                  <a16:creationId xmlns:a16="http://schemas.microsoft.com/office/drawing/2014/main" xmlns="" id="{214706D0-1A26-116E-B212-D9B6E447C75F}"/>
                </a:ext>
              </a:extLst>
            </p:cNvPr>
            <p:cNvSpPr/>
            <p:nvPr/>
          </p:nvSpPr>
          <p:spPr>
            <a:xfrm>
              <a:off x="4011070" y="18008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91">
              <a:extLst>
                <a:ext uri="{FF2B5EF4-FFF2-40B4-BE49-F238E27FC236}">
                  <a16:creationId xmlns:a16="http://schemas.microsoft.com/office/drawing/2014/main" xmlns="" id="{331DAADA-884D-98AB-268B-463AE47D2BB1}"/>
                </a:ext>
              </a:extLst>
            </p:cNvPr>
            <p:cNvSpPr/>
            <p:nvPr/>
          </p:nvSpPr>
          <p:spPr>
            <a:xfrm>
              <a:off x="4041287" y="17706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92">
              <a:extLst>
                <a:ext uri="{FF2B5EF4-FFF2-40B4-BE49-F238E27FC236}">
                  <a16:creationId xmlns:a16="http://schemas.microsoft.com/office/drawing/2014/main" xmlns="" id="{970F265C-C3D1-52B3-07E5-1CDF2F73AC3C}"/>
                </a:ext>
              </a:extLst>
            </p:cNvPr>
            <p:cNvSpPr/>
            <p:nvPr/>
          </p:nvSpPr>
          <p:spPr>
            <a:xfrm>
              <a:off x="4192369" y="18356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93">
              <a:extLst>
                <a:ext uri="{FF2B5EF4-FFF2-40B4-BE49-F238E27FC236}">
                  <a16:creationId xmlns:a16="http://schemas.microsoft.com/office/drawing/2014/main" xmlns="" id="{61E9073B-AED7-2B05-C57D-BC08445149B4}"/>
                </a:ext>
              </a:extLst>
            </p:cNvPr>
            <p:cNvSpPr/>
            <p:nvPr/>
          </p:nvSpPr>
          <p:spPr>
            <a:xfrm>
              <a:off x="4222585" y="18053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94">
              <a:extLst>
                <a:ext uri="{FF2B5EF4-FFF2-40B4-BE49-F238E27FC236}">
                  <a16:creationId xmlns:a16="http://schemas.microsoft.com/office/drawing/2014/main" xmlns="" id="{AD410602-85F8-AAD6-2B35-4BD9EEDF70EB}"/>
                </a:ext>
              </a:extLst>
            </p:cNvPr>
            <p:cNvSpPr/>
            <p:nvPr/>
          </p:nvSpPr>
          <p:spPr>
            <a:xfrm>
              <a:off x="4254312" y="19172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95">
              <a:extLst>
                <a:ext uri="{FF2B5EF4-FFF2-40B4-BE49-F238E27FC236}">
                  <a16:creationId xmlns:a16="http://schemas.microsoft.com/office/drawing/2014/main" xmlns="" id="{6D865510-62A1-C297-9787-11AD3F1ACC51}"/>
                </a:ext>
              </a:extLst>
            </p:cNvPr>
            <p:cNvSpPr/>
            <p:nvPr/>
          </p:nvSpPr>
          <p:spPr>
            <a:xfrm>
              <a:off x="4284528" y="18870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96">
              <a:extLst>
                <a:ext uri="{FF2B5EF4-FFF2-40B4-BE49-F238E27FC236}">
                  <a16:creationId xmlns:a16="http://schemas.microsoft.com/office/drawing/2014/main" xmlns="" id="{D4C54084-9222-F711-C926-2B3D1D751070}"/>
                </a:ext>
              </a:extLst>
            </p:cNvPr>
            <p:cNvSpPr/>
            <p:nvPr/>
          </p:nvSpPr>
          <p:spPr>
            <a:xfrm>
              <a:off x="4332875" y="212738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97">
              <a:extLst>
                <a:ext uri="{FF2B5EF4-FFF2-40B4-BE49-F238E27FC236}">
                  <a16:creationId xmlns:a16="http://schemas.microsoft.com/office/drawing/2014/main" xmlns="" id="{A5AFFE2D-10B1-4C98-4A1A-9913D9B8F771}"/>
                </a:ext>
              </a:extLst>
            </p:cNvPr>
            <p:cNvSpPr/>
            <p:nvPr/>
          </p:nvSpPr>
          <p:spPr>
            <a:xfrm>
              <a:off x="4363091" y="209714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98">
              <a:extLst>
                <a:ext uri="{FF2B5EF4-FFF2-40B4-BE49-F238E27FC236}">
                  <a16:creationId xmlns:a16="http://schemas.microsoft.com/office/drawing/2014/main" xmlns="" id="{FC6209E6-0EFC-EAB8-AF71-07059DB2DF00}"/>
                </a:ext>
              </a:extLst>
            </p:cNvPr>
            <p:cNvSpPr/>
            <p:nvPr/>
          </p:nvSpPr>
          <p:spPr>
            <a:xfrm>
              <a:off x="4499064" y="21863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99">
              <a:extLst>
                <a:ext uri="{FF2B5EF4-FFF2-40B4-BE49-F238E27FC236}">
                  <a16:creationId xmlns:a16="http://schemas.microsoft.com/office/drawing/2014/main" xmlns="" id="{6912157A-C789-5B94-417A-61E1D8441804}"/>
                </a:ext>
              </a:extLst>
            </p:cNvPr>
            <p:cNvSpPr/>
            <p:nvPr/>
          </p:nvSpPr>
          <p:spPr>
            <a:xfrm>
              <a:off x="4529281" y="21561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100">
              <a:extLst>
                <a:ext uri="{FF2B5EF4-FFF2-40B4-BE49-F238E27FC236}">
                  <a16:creationId xmlns:a16="http://schemas.microsoft.com/office/drawing/2014/main" xmlns="" id="{A0B620E4-9D84-7140-F836-72E19CC77E5C}"/>
                </a:ext>
              </a:extLst>
            </p:cNvPr>
            <p:cNvSpPr/>
            <p:nvPr/>
          </p:nvSpPr>
          <p:spPr>
            <a:xfrm>
              <a:off x="4570073" y="222110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101">
              <a:extLst>
                <a:ext uri="{FF2B5EF4-FFF2-40B4-BE49-F238E27FC236}">
                  <a16:creationId xmlns:a16="http://schemas.microsoft.com/office/drawing/2014/main" xmlns="" id="{9723F027-FDC4-2942-746E-E22683E7A538}"/>
                </a:ext>
              </a:extLst>
            </p:cNvPr>
            <p:cNvSpPr/>
            <p:nvPr/>
          </p:nvSpPr>
          <p:spPr>
            <a:xfrm>
              <a:off x="4600289" y="219087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102">
              <a:extLst>
                <a:ext uri="{FF2B5EF4-FFF2-40B4-BE49-F238E27FC236}">
                  <a16:creationId xmlns:a16="http://schemas.microsoft.com/office/drawing/2014/main" xmlns="" id="{CF8C7638-CA5E-0454-D871-11255E97BC95}"/>
                </a:ext>
              </a:extLst>
            </p:cNvPr>
            <p:cNvSpPr/>
            <p:nvPr/>
          </p:nvSpPr>
          <p:spPr>
            <a:xfrm>
              <a:off x="4609354" y="229216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Freeform 103">
              <a:extLst>
                <a:ext uri="{FF2B5EF4-FFF2-40B4-BE49-F238E27FC236}">
                  <a16:creationId xmlns:a16="http://schemas.microsoft.com/office/drawing/2014/main" xmlns="" id="{6043D9CC-EC25-76BD-2412-BAA55DC26125}"/>
                </a:ext>
              </a:extLst>
            </p:cNvPr>
            <p:cNvSpPr/>
            <p:nvPr/>
          </p:nvSpPr>
          <p:spPr>
            <a:xfrm>
              <a:off x="4639570" y="226192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Freeform 104">
              <a:extLst>
                <a:ext uri="{FF2B5EF4-FFF2-40B4-BE49-F238E27FC236}">
                  <a16:creationId xmlns:a16="http://schemas.microsoft.com/office/drawing/2014/main" xmlns="" id="{615D269F-5CD2-FB51-EADC-16BB03275154}"/>
                </a:ext>
              </a:extLst>
            </p:cNvPr>
            <p:cNvSpPr/>
            <p:nvPr/>
          </p:nvSpPr>
          <p:spPr>
            <a:xfrm>
              <a:off x="4616908" y="232844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Freeform 105">
              <a:extLst>
                <a:ext uri="{FF2B5EF4-FFF2-40B4-BE49-F238E27FC236}">
                  <a16:creationId xmlns:a16="http://schemas.microsoft.com/office/drawing/2014/main" xmlns="" id="{13B82454-1E6B-1AC5-F7FC-B3303CC8F7FC}"/>
                </a:ext>
              </a:extLst>
            </p:cNvPr>
            <p:cNvSpPr/>
            <p:nvPr/>
          </p:nvSpPr>
          <p:spPr>
            <a:xfrm>
              <a:off x="4647125" y="229820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Freeform 106">
              <a:extLst>
                <a:ext uri="{FF2B5EF4-FFF2-40B4-BE49-F238E27FC236}">
                  <a16:creationId xmlns:a16="http://schemas.microsoft.com/office/drawing/2014/main" xmlns="" id="{A547F414-D8FE-5A53-D68D-539EC5C8E04B}"/>
                </a:ext>
              </a:extLst>
            </p:cNvPr>
            <p:cNvSpPr/>
            <p:nvPr/>
          </p:nvSpPr>
          <p:spPr>
            <a:xfrm>
              <a:off x="4648635" y="236472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Freeform 107">
              <a:extLst>
                <a:ext uri="{FF2B5EF4-FFF2-40B4-BE49-F238E27FC236}">
                  <a16:creationId xmlns:a16="http://schemas.microsoft.com/office/drawing/2014/main" xmlns="" id="{DE00C47A-7219-0B46-60F4-1A3D864CC5D5}"/>
                </a:ext>
              </a:extLst>
            </p:cNvPr>
            <p:cNvSpPr/>
            <p:nvPr/>
          </p:nvSpPr>
          <p:spPr>
            <a:xfrm>
              <a:off x="4678852" y="233449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Freeform 108">
              <a:extLst>
                <a:ext uri="{FF2B5EF4-FFF2-40B4-BE49-F238E27FC236}">
                  <a16:creationId xmlns:a16="http://schemas.microsoft.com/office/drawing/2014/main" xmlns="" id="{D6AC6181-057F-F1BE-6413-2F61E72777D3}"/>
                </a:ext>
              </a:extLst>
            </p:cNvPr>
            <p:cNvSpPr/>
            <p:nvPr/>
          </p:nvSpPr>
          <p:spPr>
            <a:xfrm>
              <a:off x="4656189" y="23889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Freeform 109">
              <a:extLst>
                <a:ext uri="{FF2B5EF4-FFF2-40B4-BE49-F238E27FC236}">
                  <a16:creationId xmlns:a16="http://schemas.microsoft.com/office/drawing/2014/main" xmlns="" id="{718F9D79-F0A7-83D4-9C01-CDF0F4F1963E}"/>
                </a:ext>
              </a:extLst>
            </p:cNvPr>
            <p:cNvSpPr/>
            <p:nvPr/>
          </p:nvSpPr>
          <p:spPr>
            <a:xfrm>
              <a:off x="4686406" y="23586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Freeform 110">
              <a:extLst>
                <a:ext uri="{FF2B5EF4-FFF2-40B4-BE49-F238E27FC236}">
                  <a16:creationId xmlns:a16="http://schemas.microsoft.com/office/drawing/2014/main" xmlns="" id="{03CD8D57-7A5F-FAF0-6312-D133F8ED3248}"/>
                </a:ext>
              </a:extLst>
            </p:cNvPr>
            <p:cNvSpPr/>
            <p:nvPr/>
          </p:nvSpPr>
          <p:spPr>
            <a:xfrm>
              <a:off x="4687917" y="241310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Freeform 111">
              <a:extLst>
                <a:ext uri="{FF2B5EF4-FFF2-40B4-BE49-F238E27FC236}">
                  <a16:creationId xmlns:a16="http://schemas.microsoft.com/office/drawing/2014/main" xmlns="" id="{D0CFCFB3-5CB6-8B16-F011-6ED0BB0DF69C}"/>
                </a:ext>
              </a:extLst>
            </p:cNvPr>
            <p:cNvSpPr/>
            <p:nvPr/>
          </p:nvSpPr>
          <p:spPr>
            <a:xfrm>
              <a:off x="4718133" y="238286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Freeform 112">
              <a:extLst>
                <a:ext uri="{FF2B5EF4-FFF2-40B4-BE49-F238E27FC236}">
                  <a16:creationId xmlns:a16="http://schemas.microsoft.com/office/drawing/2014/main" xmlns="" id="{297B4528-BEA9-5A54-80A9-A1A55DABC986}"/>
                </a:ext>
              </a:extLst>
            </p:cNvPr>
            <p:cNvSpPr/>
            <p:nvPr/>
          </p:nvSpPr>
          <p:spPr>
            <a:xfrm>
              <a:off x="4893388" y="25098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Freeform 113">
              <a:extLst>
                <a:ext uri="{FF2B5EF4-FFF2-40B4-BE49-F238E27FC236}">
                  <a16:creationId xmlns:a16="http://schemas.microsoft.com/office/drawing/2014/main" xmlns="" id="{EA5340A6-D1E4-DDAA-EBFC-8DAD301CB9C2}"/>
                </a:ext>
              </a:extLst>
            </p:cNvPr>
            <p:cNvSpPr/>
            <p:nvPr/>
          </p:nvSpPr>
          <p:spPr>
            <a:xfrm>
              <a:off x="4923604" y="24796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Freeform 114">
              <a:extLst>
                <a:ext uri="{FF2B5EF4-FFF2-40B4-BE49-F238E27FC236}">
                  <a16:creationId xmlns:a16="http://schemas.microsoft.com/office/drawing/2014/main" xmlns="" id="{952991D1-5D7A-3632-3E74-211106D7773C}"/>
                </a:ext>
              </a:extLst>
            </p:cNvPr>
            <p:cNvSpPr/>
            <p:nvPr/>
          </p:nvSpPr>
          <p:spPr>
            <a:xfrm>
              <a:off x="4947777" y="25597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Freeform 115">
              <a:extLst>
                <a:ext uri="{FF2B5EF4-FFF2-40B4-BE49-F238E27FC236}">
                  <a16:creationId xmlns:a16="http://schemas.microsoft.com/office/drawing/2014/main" xmlns="" id="{64B4BE31-EF3F-FCE2-4E28-FA9054BB1AB5}"/>
                </a:ext>
              </a:extLst>
            </p:cNvPr>
            <p:cNvSpPr/>
            <p:nvPr/>
          </p:nvSpPr>
          <p:spPr>
            <a:xfrm>
              <a:off x="4977994" y="25295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Freeform 116">
              <a:extLst>
                <a:ext uri="{FF2B5EF4-FFF2-40B4-BE49-F238E27FC236}">
                  <a16:creationId xmlns:a16="http://schemas.microsoft.com/office/drawing/2014/main" xmlns="" id="{06F66440-19EC-5D25-0852-55BFD125C2BA}"/>
                </a:ext>
              </a:extLst>
            </p:cNvPr>
            <p:cNvSpPr/>
            <p:nvPr/>
          </p:nvSpPr>
          <p:spPr>
            <a:xfrm>
              <a:off x="4962885" y="257183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Freeform 117">
              <a:extLst>
                <a:ext uri="{FF2B5EF4-FFF2-40B4-BE49-F238E27FC236}">
                  <a16:creationId xmlns:a16="http://schemas.microsoft.com/office/drawing/2014/main" xmlns="" id="{59671968-7405-DF37-5350-7E3A8AF40AA6}"/>
                </a:ext>
              </a:extLst>
            </p:cNvPr>
            <p:cNvSpPr/>
            <p:nvPr/>
          </p:nvSpPr>
          <p:spPr>
            <a:xfrm>
              <a:off x="4993102" y="254160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Freeform 118">
              <a:extLst>
                <a:ext uri="{FF2B5EF4-FFF2-40B4-BE49-F238E27FC236}">
                  <a16:creationId xmlns:a16="http://schemas.microsoft.com/office/drawing/2014/main" xmlns="" id="{A5FF72FA-3A1F-16AE-8CD8-BAED811B81F0}"/>
                </a:ext>
              </a:extLst>
            </p:cNvPr>
            <p:cNvSpPr/>
            <p:nvPr/>
          </p:nvSpPr>
          <p:spPr>
            <a:xfrm>
              <a:off x="4962885" y="257183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Freeform 119">
              <a:extLst>
                <a:ext uri="{FF2B5EF4-FFF2-40B4-BE49-F238E27FC236}">
                  <a16:creationId xmlns:a16="http://schemas.microsoft.com/office/drawing/2014/main" xmlns="" id="{1DD46291-1CCD-4520-FA86-E9CCDD6BC093}"/>
                </a:ext>
              </a:extLst>
            </p:cNvPr>
            <p:cNvSpPr/>
            <p:nvPr/>
          </p:nvSpPr>
          <p:spPr>
            <a:xfrm>
              <a:off x="4993102" y="254160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Freeform 120">
              <a:extLst>
                <a:ext uri="{FF2B5EF4-FFF2-40B4-BE49-F238E27FC236}">
                  <a16:creationId xmlns:a16="http://schemas.microsoft.com/office/drawing/2014/main" xmlns="" id="{4FA0169A-98C0-F35D-5C17-8A8844C39C14}"/>
                </a:ext>
              </a:extLst>
            </p:cNvPr>
            <p:cNvSpPr/>
            <p:nvPr/>
          </p:nvSpPr>
          <p:spPr>
            <a:xfrm>
              <a:off x="4979504" y="260811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Freeform 121">
              <a:extLst>
                <a:ext uri="{FF2B5EF4-FFF2-40B4-BE49-F238E27FC236}">
                  <a16:creationId xmlns:a16="http://schemas.microsoft.com/office/drawing/2014/main" xmlns="" id="{A4BCFBE7-375C-1AC4-0BB1-D33CF01A903B}"/>
                </a:ext>
              </a:extLst>
            </p:cNvPr>
            <p:cNvSpPr/>
            <p:nvPr/>
          </p:nvSpPr>
          <p:spPr>
            <a:xfrm>
              <a:off x="5009721" y="2577883"/>
              <a:ext cx="15108" cy="61981"/>
            </a:xfrm>
            <a:custGeom>
              <a:avLst/>
              <a:gdLst>
                <a:gd name="connsiteX0" fmla="*/ 0 w 15108"/>
                <a:gd name="connsiteY0" fmla="*/ 0 h 61981"/>
                <a:gd name="connsiteX1" fmla="*/ 0 w 15108"/>
                <a:gd name="connsiteY1" fmla="*/ 61982 h 6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1981">
                  <a:moveTo>
                    <a:pt x="0" y="0"/>
                  </a:moveTo>
                  <a:lnTo>
                    <a:pt x="0" y="61982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Freeform 122">
              <a:extLst>
                <a:ext uri="{FF2B5EF4-FFF2-40B4-BE49-F238E27FC236}">
                  <a16:creationId xmlns:a16="http://schemas.microsoft.com/office/drawing/2014/main" xmlns="" id="{0A3B7934-2A4B-C580-89BD-43A7F57FF2B6}"/>
                </a:ext>
              </a:extLst>
            </p:cNvPr>
            <p:cNvSpPr/>
            <p:nvPr/>
          </p:nvSpPr>
          <p:spPr>
            <a:xfrm>
              <a:off x="5144184" y="26459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Freeform 123">
              <a:extLst>
                <a:ext uri="{FF2B5EF4-FFF2-40B4-BE49-F238E27FC236}">
                  <a16:creationId xmlns:a16="http://schemas.microsoft.com/office/drawing/2014/main" xmlns="" id="{F03F368E-47F1-E770-EA19-302DA20EFA3A}"/>
                </a:ext>
              </a:extLst>
            </p:cNvPr>
            <p:cNvSpPr/>
            <p:nvPr/>
          </p:nvSpPr>
          <p:spPr>
            <a:xfrm>
              <a:off x="5174400" y="26156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Freeform 124">
              <a:extLst>
                <a:ext uri="{FF2B5EF4-FFF2-40B4-BE49-F238E27FC236}">
                  <a16:creationId xmlns:a16="http://schemas.microsoft.com/office/drawing/2014/main" xmlns="" id="{4B1058FE-9020-F8B2-D5D9-5A1115C3AA6C}"/>
                </a:ext>
              </a:extLst>
            </p:cNvPr>
            <p:cNvSpPr/>
            <p:nvPr/>
          </p:nvSpPr>
          <p:spPr>
            <a:xfrm>
              <a:off x="5168357" y="26459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Freeform 125">
              <a:extLst>
                <a:ext uri="{FF2B5EF4-FFF2-40B4-BE49-F238E27FC236}">
                  <a16:creationId xmlns:a16="http://schemas.microsoft.com/office/drawing/2014/main" xmlns="" id="{8161E1A1-774D-0E7B-492F-BB2F929F3BAD}"/>
                </a:ext>
              </a:extLst>
            </p:cNvPr>
            <p:cNvSpPr/>
            <p:nvPr/>
          </p:nvSpPr>
          <p:spPr>
            <a:xfrm>
              <a:off x="5198573" y="26156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Freeform 126">
              <a:extLst>
                <a:ext uri="{FF2B5EF4-FFF2-40B4-BE49-F238E27FC236}">
                  <a16:creationId xmlns:a16="http://schemas.microsoft.com/office/drawing/2014/main" xmlns="" id="{A7E2E728-695B-DB79-374D-AFCDAFA07743}"/>
                </a:ext>
              </a:extLst>
            </p:cNvPr>
            <p:cNvSpPr/>
            <p:nvPr/>
          </p:nvSpPr>
          <p:spPr>
            <a:xfrm>
              <a:off x="5224257" y="26716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Freeform 127">
              <a:extLst>
                <a:ext uri="{FF2B5EF4-FFF2-40B4-BE49-F238E27FC236}">
                  <a16:creationId xmlns:a16="http://schemas.microsoft.com/office/drawing/2014/main" xmlns="" id="{0960ECE6-6DCA-A44D-0841-53C8525ADE98}"/>
                </a:ext>
              </a:extLst>
            </p:cNvPr>
            <p:cNvSpPr/>
            <p:nvPr/>
          </p:nvSpPr>
          <p:spPr>
            <a:xfrm>
              <a:off x="5254473" y="26413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Freeform 128">
              <a:extLst>
                <a:ext uri="{FF2B5EF4-FFF2-40B4-BE49-F238E27FC236}">
                  <a16:creationId xmlns:a16="http://schemas.microsoft.com/office/drawing/2014/main" xmlns="" id="{22086772-6D5C-07AC-0589-1EF6FF41AC71}"/>
                </a:ext>
              </a:extLst>
            </p:cNvPr>
            <p:cNvSpPr/>
            <p:nvPr/>
          </p:nvSpPr>
          <p:spPr>
            <a:xfrm>
              <a:off x="5271092" y="276080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Freeform 129">
              <a:extLst>
                <a:ext uri="{FF2B5EF4-FFF2-40B4-BE49-F238E27FC236}">
                  <a16:creationId xmlns:a16="http://schemas.microsoft.com/office/drawing/2014/main" xmlns="" id="{2AA3984F-78E7-FE79-E762-154D39ADA23F}"/>
                </a:ext>
              </a:extLst>
            </p:cNvPr>
            <p:cNvSpPr/>
            <p:nvPr/>
          </p:nvSpPr>
          <p:spPr>
            <a:xfrm>
              <a:off x="5301309" y="273057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Freeform 130">
              <a:extLst>
                <a:ext uri="{FF2B5EF4-FFF2-40B4-BE49-F238E27FC236}">
                  <a16:creationId xmlns:a16="http://schemas.microsoft.com/office/drawing/2014/main" xmlns="" id="{939D030C-AD3B-3E30-A035-1FEFD53EF549}"/>
                </a:ext>
              </a:extLst>
            </p:cNvPr>
            <p:cNvSpPr/>
            <p:nvPr/>
          </p:nvSpPr>
          <p:spPr>
            <a:xfrm>
              <a:off x="5271092" y="276080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Freeform 131">
              <a:extLst>
                <a:ext uri="{FF2B5EF4-FFF2-40B4-BE49-F238E27FC236}">
                  <a16:creationId xmlns:a16="http://schemas.microsoft.com/office/drawing/2014/main" xmlns="" id="{51053917-731B-9F7A-7F78-D90A14328CB6}"/>
                </a:ext>
              </a:extLst>
            </p:cNvPr>
            <p:cNvSpPr/>
            <p:nvPr/>
          </p:nvSpPr>
          <p:spPr>
            <a:xfrm>
              <a:off x="5301309" y="273057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Freeform 132">
              <a:extLst>
                <a:ext uri="{FF2B5EF4-FFF2-40B4-BE49-F238E27FC236}">
                  <a16:creationId xmlns:a16="http://schemas.microsoft.com/office/drawing/2014/main" xmlns="" id="{CD4343B2-A2CC-F72A-653B-394FFACBBF39}"/>
                </a:ext>
              </a:extLst>
            </p:cNvPr>
            <p:cNvSpPr/>
            <p:nvPr/>
          </p:nvSpPr>
          <p:spPr>
            <a:xfrm>
              <a:off x="5310373" y="281220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Freeform 133">
              <a:extLst>
                <a:ext uri="{FF2B5EF4-FFF2-40B4-BE49-F238E27FC236}">
                  <a16:creationId xmlns:a16="http://schemas.microsoft.com/office/drawing/2014/main" xmlns="" id="{0F231FE8-58D8-6B86-A083-BE72FC53B752}"/>
                </a:ext>
              </a:extLst>
            </p:cNvPr>
            <p:cNvSpPr/>
            <p:nvPr/>
          </p:nvSpPr>
          <p:spPr>
            <a:xfrm>
              <a:off x="5340590" y="278196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Freeform 134">
              <a:extLst>
                <a:ext uri="{FF2B5EF4-FFF2-40B4-BE49-F238E27FC236}">
                  <a16:creationId xmlns:a16="http://schemas.microsoft.com/office/drawing/2014/main" xmlns="" id="{0C72F1FE-9F6F-3606-5B55-3D249B3F2E87}"/>
                </a:ext>
              </a:extLst>
            </p:cNvPr>
            <p:cNvSpPr/>
            <p:nvPr/>
          </p:nvSpPr>
          <p:spPr>
            <a:xfrm>
              <a:off x="5428217" y="290442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Freeform 135">
              <a:extLst>
                <a:ext uri="{FF2B5EF4-FFF2-40B4-BE49-F238E27FC236}">
                  <a16:creationId xmlns:a16="http://schemas.microsoft.com/office/drawing/2014/main" xmlns="" id="{ACC5302D-50C4-6844-4C46-7E30519C7ACE}"/>
                </a:ext>
              </a:extLst>
            </p:cNvPr>
            <p:cNvSpPr/>
            <p:nvPr/>
          </p:nvSpPr>
          <p:spPr>
            <a:xfrm>
              <a:off x="5458434" y="287418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Freeform 136">
              <a:extLst>
                <a:ext uri="{FF2B5EF4-FFF2-40B4-BE49-F238E27FC236}">
                  <a16:creationId xmlns:a16="http://schemas.microsoft.com/office/drawing/2014/main" xmlns="" id="{65AC9652-4617-60A9-4852-79585F4C4BD9}"/>
                </a:ext>
              </a:extLst>
            </p:cNvPr>
            <p:cNvSpPr/>
            <p:nvPr/>
          </p:nvSpPr>
          <p:spPr>
            <a:xfrm>
              <a:off x="5475053" y="291651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Freeform 137">
              <a:extLst>
                <a:ext uri="{FF2B5EF4-FFF2-40B4-BE49-F238E27FC236}">
                  <a16:creationId xmlns:a16="http://schemas.microsoft.com/office/drawing/2014/main" xmlns="" id="{841CF559-98A0-3F41-457F-65C8FEC4D41D}"/>
                </a:ext>
              </a:extLst>
            </p:cNvPr>
            <p:cNvSpPr/>
            <p:nvPr/>
          </p:nvSpPr>
          <p:spPr>
            <a:xfrm>
              <a:off x="5505269" y="288628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4" name="Freeform 138">
              <a:extLst>
                <a:ext uri="{FF2B5EF4-FFF2-40B4-BE49-F238E27FC236}">
                  <a16:creationId xmlns:a16="http://schemas.microsoft.com/office/drawing/2014/main" xmlns="" id="{24DAF07F-738D-6DF0-41C2-FD0829DB4282}"/>
                </a:ext>
              </a:extLst>
            </p:cNvPr>
            <p:cNvSpPr/>
            <p:nvPr/>
          </p:nvSpPr>
          <p:spPr>
            <a:xfrm>
              <a:off x="5555126" y="295733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Freeform 139">
              <a:extLst>
                <a:ext uri="{FF2B5EF4-FFF2-40B4-BE49-F238E27FC236}">
                  <a16:creationId xmlns:a16="http://schemas.microsoft.com/office/drawing/2014/main" xmlns="" id="{289655BE-1D14-679A-F1D9-0A924BE94839}"/>
                </a:ext>
              </a:extLst>
            </p:cNvPr>
            <p:cNvSpPr/>
            <p:nvPr/>
          </p:nvSpPr>
          <p:spPr>
            <a:xfrm>
              <a:off x="5585342" y="292709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Freeform 140">
              <a:extLst>
                <a:ext uri="{FF2B5EF4-FFF2-40B4-BE49-F238E27FC236}">
                  <a16:creationId xmlns:a16="http://schemas.microsoft.com/office/drawing/2014/main" xmlns="" id="{4D1FE3E8-D5E0-6BF5-3A31-EBF059AC4398}"/>
                </a:ext>
              </a:extLst>
            </p:cNvPr>
            <p:cNvSpPr/>
            <p:nvPr/>
          </p:nvSpPr>
          <p:spPr>
            <a:xfrm>
              <a:off x="5585342" y="299663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Freeform 141">
              <a:extLst>
                <a:ext uri="{FF2B5EF4-FFF2-40B4-BE49-F238E27FC236}">
                  <a16:creationId xmlns:a16="http://schemas.microsoft.com/office/drawing/2014/main" xmlns="" id="{3737C27E-AD5A-6EF2-5A8B-C3DDD74B5011}"/>
                </a:ext>
              </a:extLst>
            </p:cNvPr>
            <p:cNvSpPr/>
            <p:nvPr/>
          </p:nvSpPr>
          <p:spPr>
            <a:xfrm>
              <a:off x="5615559" y="296640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8" name="Freeform 142">
              <a:extLst>
                <a:ext uri="{FF2B5EF4-FFF2-40B4-BE49-F238E27FC236}">
                  <a16:creationId xmlns:a16="http://schemas.microsoft.com/office/drawing/2014/main" xmlns="" id="{E7DA74AA-0E07-09D9-6798-E075A485E698}"/>
                </a:ext>
              </a:extLst>
            </p:cNvPr>
            <p:cNvSpPr/>
            <p:nvPr/>
          </p:nvSpPr>
          <p:spPr>
            <a:xfrm>
              <a:off x="5585342" y="299663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9" name="Freeform 143">
              <a:extLst>
                <a:ext uri="{FF2B5EF4-FFF2-40B4-BE49-F238E27FC236}">
                  <a16:creationId xmlns:a16="http://schemas.microsoft.com/office/drawing/2014/main" xmlns="" id="{AD6DBA72-4B21-7877-CEBE-C41C058D9C3E}"/>
                </a:ext>
              </a:extLst>
            </p:cNvPr>
            <p:cNvSpPr/>
            <p:nvPr/>
          </p:nvSpPr>
          <p:spPr>
            <a:xfrm>
              <a:off x="5615559" y="296640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0" name="Freeform 144">
              <a:extLst>
                <a:ext uri="{FF2B5EF4-FFF2-40B4-BE49-F238E27FC236}">
                  <a16:creationId xmlns:a16="http://schemas.microsoft.com/office/drawing/2014/main" xmlns="" id="{286A318D-F5EB-C4AE-6A39-26EA3E9A44AA}"/>
                </a:ext>
              </a:extLst>
            </p:cNvPr>
            <p:cNvSpPr/>
            <p:nvPr/>
          </p:nvSpPr>
          <p:spPr>
            <a:xfrm>
              <a:off x="5601961" y="301024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1" name="Freeform 145">
              <a:extLst>
                <a:ext uri="{FF2B5EF4-FFF2-40B4-BE49-F238E27FC236}">
                  <a16:creationId xmlns:a16="http://schemas.microsoft.com/office/drawing/2014/main" xmlns="" id="{5C9D7935-9FD9-B0D0-CB7B-FAB77F4E2993}"/>
                </a:ext>
              </a:extLst>
            </p:cNvPr>
            <p:cNvSpPr/>
            <p:nvPr/>
          </p:nvSpPr>
          <p:spPr>
            <a:xfrm>
              <a:off x="5632178" y="298000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2" name="Freeform 146">
              <a:extLst>
                <a:ext uri="{FF2B5EF4-FFF2-40B4-BE49-F238E27FC236}">
                  <a16:creationId xmlns:a16="http://schemas.microsoft.com/office/drawing/2014/main" xmlns="" id="{5DEC89AC-DE18-86A3-8ECB-5DA9909BF25A}"/>
                </a:ext>
              </a:extLst>
            </p:cNvPr>
            <p:cNvSpPr/>
            <p:nvPr/>
          </p:nvSpPr>
          <p:spPr>
            <a:xfrm>
              <a:off x="5601961" y="301024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3" name="Freeform 147">
              <a:extLst>
                <a:ext uri="{FF2B5EF4-FFF2-40B4-BE49-F238E27FC236}">
                  <a16:creationId xmlns:a16="http://schemas.microsoft.com/office/drawing/2014/main" xmlns="" id="{25536662-3096-E8F1-F343-59887368B98F}"/>
                </a:ext>
              </a:extLst>
            </p:cNvPr>
            <p:cNvSpPr/>
            <p:nvPr/>
          </p:nvSpPr>
          <p:spPr>
            <a:xfrm>
              <a:off x="5632178" y="298000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4" name="Freeform 148">
              <a:extLst>
                <a:ext uri="{FF2B5EF4-FFF2-40B4-BE49-F238E27FC236}">
                  <a16:creationId xmlns:a16="http://schemas.microsoft.com/office/drawing/2014/main" xmlns="" id="{B9D3A39B-905D-89F9-335A-3BE8B50775A0}"/>
                </a:ext>
              </a:extLst>
            </p:cNvPr>
            <p:cNvSpPr/>
            <p:nvPr/>
          </p:nvSpPr>
          <p:spPr>
            <a:xfrm>
              <a:off x="5624623" y="301024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5" name="Freeform 149">
              <a:extLst>
                <a:ext uri="{FF2B5EF4-FFF2-40B4-BE49-F238E27FC236}">
                  <a16:creationId xmlns:a16="http://schemas.microsoft.com/office/drawing/2014/main" xmlns="" id="{AF7D06FB-7E6B-2BBE-2E9F-00AE0B5C578D}"/>
                </a:ext>
              </a:extLst>
            </p:cNvPr>
            <p:cNvSpPr/>
            <p:nvPr/>
          </p:nvSpPr>
          <p:spPr>
            <a:xfrm>
              <a:off x="5654840" y="298000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6" name="Freeform 150">
              <a:extLst>
                <a:ext uri="{FF2B5EF4-FFF2-40B4-BE49-F238E27FC236}">
                  <a16:creationId xmlns:a16="http://schemas.microsoft.com/office/drawing/2014/main" xmlns="" id="{AFDA648C-487E-22D7-90CC-9406FFBF50EA}"/>
                </a:ext>
              </a:extLst>
            </p:cNvPr>
            <p:cNvSpPr/>
            <p:nvPr/>
          </p:nvSpPr>
          <p:spPr>
            <a:xfrm>
              <a:off x="5624623" y="301024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7" name="Freeform 151">
              <a:extLst>
                <a:ext uri="{FF2B5EF4-FFF2-40B4-BE49-F238E27FC236}">
                  <a16:creationId xmlns:a16="http://schemas.microsoft.com/office/drawing/2014/main" xmlns="" id="{F4B798BC-DC40-C7C5-A779-97F8083D9397}"/>
                </a:ext>
              </a:extLst>
            </p:cNvPr>
            <p:cNvSpPr/>
            <p:nvPr/>
          </p:nvSpPr>
          <p:spPr>
            <a:xfrm>
              <a:off x="5654840" y="298000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8" name="Freeform 152">
              <a:extLst>
                <a:ext uri="{FF2B5EF4-FFF2-40B4-BE49-F238E27FC236}">
                  <a16:creationId xmlns:a16="http://schemas.microsoft.com/office/drawing/2014/main" xmlns="" id="{D5F5C67F-BAC8-6EEE-2061-E66B5A461817}"/>
                </a:ext>
              </a:extLst>
            </p:cNvPr>
            <p:cNvSpPr/>
            <p:nvPr/>
          </p:nvSpPr>
          <p:spPr>
            <a:xfrm>
              <a:off x="5633688" y="301024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9" name="Freeform 153">
              <a:extLst>
                <a:ext uri="{FF2B5EF4-FFF2-40B4-BE49-F238E27FC236}">
                  <a16:creationId xmlns:a16="http://schemas.microsoft.com/office/drawing/2014/main" xmlns="" id="{00320E5F-A8D9-AD93-F8CD-FA96B6E7D00A}"/>
                </a:ext>
              </a:extLst>
            </p:cNvPr>
            <p:cNvSpPr/>
            <p:nvPr/>
          </p:nvSpPr>
          <p:spPr>
            <a:xfrm>
              <a:off x="5663905" y="298000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0" name="Freeform 154">
              <a:extLst>
                <a:ext uri="{FF2B5EF4-FFF2-40B4-BE49-F238E27FC236}">
                  <a16:creationId xmlns:a16="http://schemas.microsoft.com/office/drawing/2014/main" xmlns="" id="{BDB74378-E141-1D44-D30D-D8C017625CB1}"/>
                </a:ext>
              </a:extLst>
            </p:cNvPr>
            <p:cNvSpPr/>
            <p:nvPr/>
          </p:nvSpPr>
          <p:spPr>
            <a:xfrm>
              <a:off x="5648797" y="302385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1" name="Freeform 155">
              <a:extLst>
                <a:ext uri="{FF2B5EF4-FFF2-40B4-BE49-F238E27FC236}">
                  <a16:creationId xmlns:a16="http://schemas.microsoft.com/office/drawing/2014/main" xmlns="" id="{DADCB082-9056-26F2-08E6-C1AB90607669}"/>
                </a:ext>
              </a:extLst>
            </p:cNvPr>
            <p:cNvSpPr/>
            <p:nvPr/>
          </p:nvSpPr>
          <p:spPr>
            <a:xfrm>
              <a:off x="5679013" y="299361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2" name="Freeform 156">
              <a:extLst>
                <a:ext uri="{FF2B5EF4-FFF2-40B4-BE49-F238E27FC236}">
                  <a16:creationId xmlns:a16="http://schemas.microsoft.com/office/drawing/2014/main" xmlns="" id="{01E392CF-83F9-D9F4-BF25-7055C27EA593}"/>
                </a:ext>
              </a:extLst>
            </p:cNvPr>
            <p:cNvSpPr/>
            <p:nvPr/>
          </p:nvSpPr>
          <p:spPr>
            <a:xfrm>
              <a:off x="5688078" y="306769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3" name="Freeform 157">
              <a:extLst>
                <a:ext uri="{FF2B5EF4-FFF2-40B4-BE49-F238E27FC236}">
                  <a16:creationId xmlns:a16="http://schemas.microsoft.com/office/drawing/2014/main" xmlns="" id="{26B89AFC-64FF-D507-EAEE-826B1CAECD23}"/>
                </a:ext>
              </a:extLst>
            </p:cNvPr>
            <p:cNvSpPr/>
            <p:nvPr/>
          </p:nvSpPr>
          <p:spPr>
            <a:xfrm>
              <a:off x="5718294" y="303745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4" name="Freeform 158">
              <a:extLst>
                <a:ext uri="{FF2B5EF4-FFF2-40B4-BE49-F238E27FC236}">
                  <a16:creationId xmlns:a16="http://schemas.microsoft.com/office/drawing/2014/main" xmlns="" id="{A1A4FDFB-FCFF-A332-1AE0-9210E287C260}"/>
                </a:ext>
              </a:extLst>
            </p:cNvPr>
            <p:cNvSpPr/>
            <p:nvPr/>
          </p:nvSpPr>
          <p:spPr>
            <a:xfrm>
              <a:off x="5712251" y="308129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5" name="Freeform 159">
              <a:extLst>
                <a:ext uri="{FF2B5EF4-FFF2-40B4-BE49-F238E27FC236}">
                  <a16:creationId xmlns:a16="http://schemas.microsoft.com/office/drawing/2014/main" xmlns="" id="{00BC5BF6-F238-D6A0-2A45-2F6CD8061CB3}"/>
                </a:ext>
              </a:extLst>
            </p:cNvPr>
            <p:cNvSpPr/>
            <p:nvPr/>
          </p:nvSpPr>
          <p:spPr>
            <a:xfrm>
              <a:off x="5742467" y="305106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6" name="Freeform 160">
              <a:extLst>
                <a:ext uri="{FF2B5EF4-FFF2-40B4-BE49-F238E27FC236}">
                  <a16:creationId xmlns:a16="http://schemas.microsoft.com/office/drawing/2014/main" xmlns="" id="{A22E29FC-A146-B988-8B00-DE87804A6EF8}"/>
                </a:ext>
              </a:extLst>
            </p:cNvPr>
            <p:cNvSpPr/>
            <p:nvPr/>
          </p:nvSpPr>
          <p:spPr>
            <a:xfrm>
              <a:off x="5719805" y="308129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7" name="Freeform 161">
              <a:extLst>
                <a:ext uri="{FF2B5EF4-FFF2-40B4-BE49-F238E27FC236}">
                  <a16:creationId xmlns:a16="http://schemas.microsoft.com/office/drawing/2014/main" xmlns="" id="{3EDCAB7C-9F4F-4FE9-7731-C79DDF480A5D}"/>
                </a:ext>
              </a:extLst>
            </p:cNvPr>
            <p:cNvSpPr/>
            <p:nvPr/>
          </p:nvSpPr>
          <p:spPr>
            <a:xfrm>
              <a:off x="5750021" y="305106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8" name="Freeform 162">
              <a:extLst>
                <a:ext uri="{FF2B5EF4-FFF2-40B4-BE49-F238E27FC236}">
                  <a16:creationId xmlns:a16="http://schemas.microsoft.com/office/drawing/2014/main" xmlns="" id="{C66F2470-5566-7EEB-5BBE-8A3695F7A0A9}"/>
                </a:ext>
              </a:extLst>
            </p:cNvPr>
            <p:cNvSpPr/>
            <p:nvPr/>
          </p:nvSpPr>
          <p:spPr>
            <a:xfrm>
              <a:off x="5805922" y="30964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Freeform 163">
              <a:extLst>
                <a:ext uri="{FF2B5EF4-FFF2-40B4-BE49-F238E27FC236}">
                  <a16:creationId xmlns:a16="http://schemas.microsoft.com/office/drawing/2014/main" xmlns="" id="{360BC3D8-4C0C-5A3D-3016-5064DD6DEB53}"/>
                </a:ext>
              </a:extLst>
            </p:cNvPr>
            <p:cNvSpPr/>
            <p:nvPr/>
          </p:nvSpPr>
          <p:spPr>
            <a:xfrm>
              <a:off x="5836138" y="30661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Freeform 164">
              <a:extLst>
                <a:ext uri="{FF2B5EF4-FFF2-40B4-BE49-F238E27FC236}">
                  <a16:creationId xmlns:a16="http://schemas.microsoft.com/office/drawing/2014/main" xmlns="" id="{CB5D3600-321B-2B95-29FB-9D0EED3B4CEA}"/>
                </a:ext>
              </a:extLst>
            </p:cNvPr>
            <p:cNvSpPr/>
            <p:nvPr/>
          </p:nvSpPr>
          <p:spPr>
            <a:xfrm>
              <a:off x="5884484" y="3155372"/>
              <a:ext cx="61943" cy="15117"/>
            </a:xfrm>
            <a:custGeom>
              <a:avLst/>
              <a:gdLst>
                <a:gd name="connsiteX0" fmla="*/ 0 w 61943"/>
                <a:gd name="connsiteY0" fmla="*/ 0 h 15117"/>
                <a:gd name="connsiteX1" fmla="*/ 61944 w 61943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43" h="15117">
                  <a:moveTo>
                    <a:pt x="0" y="0"/>
                  </a:moveTo>
                  <a:lnTo>
                    <a:pt x="61944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1" name="Freeform 165">
              <a:extLst>
                <a:ext uri="{FF2B5EF4-FFF2-40B4-BE49-F238E27FC236}">
                  <a16:creationId xmlns:a16="http://schemas.microsoft.com/office/drawing/2014/main" xmlns="" id="{6CCBDA4F-F42A-D305-FAF5-2CCA30A38D01}"/>
                </a:ext>
              </a:extLst>
            </p:cNvPr>
            <p:cNvSpPr/>
            <p:nvPr/>
          </p:nvSpPr>
          <p:spPr>
            <a:xfrm>
              <a:off x="5914700" y="312513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2" name="Freeform 166">
              <a:extLst>
                <a:ext uri="{FF2B5EF4-FFF2-40B4-BE49-F238E27FC236}">
                  <a16:creationId xmlns:a16="http://schemas.microsoft.com/office/drawing/2014/main" xmlns="" id="{D9585AF6-A002-0961-0742-B0EBD8BBDA87}"/>
                </a:ext>
              </a:extLst>
            </p:cNvPr>
            <p:cNvSpPr/>
            <p:nvPr/>
          </p:nvSpPr>
          <p:spPr>
            <a:xfrm>
              <a:off x="5908657" y="31992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3" name="Freeform 167">
              <a:extLst>
                <a:ext uri="{FF2B5EF4-FFF2-40B4-BE49-F238E27FC236}">
                  <a16:creationId xmlns:a16="http://schemas.microsoft.com/office/drawing/2014/main" xmlns="" id="{146A6539-D513-E1F9-19E2-62DFD24AB847}"/>
                </a:ext>
              </a:extLst>
            </p:cNvPr>
            <p:cNvSpPr/>
            <p:nvPr/>
          </p:nvSpPr>
          <p:spPr>
            <a:xfrm>
              <a:off x="5938873" y="31689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4" name="Freeform 168">
              <a:extLst>
                <a:ext uri="{FF2B5EF4-FFF2-40B4-BE49-F238E27FC236}">
                  <a16:creationId xmlns:a16="http://schemas.microsoft.com/office/drawing/2014/main" xmlns="" id="{461225E3-0FD7-2372-A78E-040F23B2BB91}"/>
                </a:ext>
              </a:extLst>
            </p:cNvPr>
            <p:cNvSpPr/>
            <p:nvPr/>
          </p:nvSpPr>
          <p:spPr>
            <a:xfrm>
              <a:off x="5932830" y="322944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5" name="Freeform 169">
              <a:extLst>
                <a:ext uri="{FF2B5EF4-FFF2-40B4-BE49-F238E27FC236}">
                  <a16:creationId xmlns:a16="http://schemas.microsoft.com/office/drawing/2014/main" xmlns="" id="{C1BB3324-664E-2986-EC2E-25C8E3B3657E}"/>
                </a:ext>
              </a:extLst>
            </p:cNvPr>
            <p:cNvSpPr/>
            <p:nvPr/>
          </p:nvSpPr>
          <p:spPr>
            <a:xfrm>
              <a:off x="5963047" y="319921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6" name="Freeform 170">
              <a:extLst>
                <a:ext uri="{FF2B5EF4-FFF2-40B4-BE49-F238E27FC236}">
                  <a16:creationId xmlns:a16="http://schemas.microsoft.com/office/drawing/2014/main" xmlns="" id="{BBF1B544-FDEA-054C-125D-B09CB71C622F}"/>
                </a:ext>
              </a:extLst>
            </p:cNvPr>
            <p:cNvSpPr/>
            <p:nvPr/>
          </p:nvSpPr>
          <p:spPr>
            <a:xfrm>
              <a:off x="5964557" y="324456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7" name="Freeform 171">
              <a:extLst>
                <a:ext uri="{FF2B5EF4-FFF2-40B4-BE49-F238E27FC236}">
                  <a16:creationId xmlns:a16="http://schemas.microsoft.com/office/drawing/2014/main" xmlns="" id="{F589A666-3D1F-532A-3290-EAD8D798FB7E}"/>
                </a:ext>
              </a:extLst>
            </p:cNvPr>
            <p:cNvSpPr/>
            <p:nvPr/>
          </p:nvSpPr>
          <p:spPr>
            <a:xfrm>
              <a:off x="5994774" y="321433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8" name="Freeform 172">
              <a:extLst>
                <a:ext uri="{FF2B5EF4-FFF2-40B4-BE49-F238E27FC236}">
                  <a16:creationId xmlns:a16="http://schemas.microsoft.com/office/drawing/2014/main" xmlns="" id="{476800AB-B59A-8354-2260-CC9ABC0438E2}"/>
                </a:ext>
              </a:extLst>
            </p:cNvPr>
            <p:cNvSpPr/>
            <p:nvPr/>
          </p:nvSpPr>
          <p:spPr>
            <a:xfrm>
              <a:off x="5972111" y="324456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9" name="Freeform 173">
              <a:extLst>
                <a:ext uri="{FF2B5EF4-FFF2-40B4-BE49-F238E27FC236}">
                  <a16:creationId xmlns:a16="http://schemas.microsoft.com/office/drawing/2014/main" xmlns="" id="{7E3D8E9A-8482-7C5C-66BB-37CF606687B5}"/>
                </a:ext>
              </a:extLst>
            </p:cNvPr>
            <p:cNvSpPr/>
            <p:nvPr/>
          </p:nvSpPr>
          <p:spPr>
            <a:xfrm>
              <a:off x="6002328" y="321433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0" name="Freeform 174">
              <a:extLst>
                <a:ext uri="{FF2B5EF4-FFF2-40B4-BE49-F238E27FC236}">
                  <a16:creationId xmlns:a16="http://schemas.microsoft.com/office/drawing/2014/main" xmlns="" id="{6988E81E-AA6D-32C1-C99B-A5F9E510D0A0}"/>
                </a:ext>
              </a:extLst>
            </p:cNvPr>
            <p:cNvSpPr/>
            <p:nvPr/>
          </p:nvSpPr>
          <p:spPr>
            <a:xfrm>
              <a:off x="5979666" y="324456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Freeform 175">
              <a:extLst>
                <a:ext uri="{FF2B5EF4-FFF2-40B4-BE49-F238E27FC236}">
                  <a16:creationId xmlns:a16="http://schemas.microsoft.com/office/drawing/2014/main" xmlns="" id="{A53427ED-3BA4-42ED-ABFF-3F2B69B043DE}"/>
                </a:ext>
              </a:extLst>
            </p:cNvPr>
            <p:cNvSpPr/>
            <p:nvPr/>
          </p:nvSpPr>
          <p:spPr>
            <a:xfrm>
              <a:off x="6009882" y="321433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Freeform 176">
              <a:extLst>
                <a:ext uri="{FF2B5EF4-FFF2-40B4-BE49-F238E27FC236}">
                  <a16:creationId xmlns:a16="http://schemas.microsoft.com/office/drawing/2014/main" xmlns="" id="{95194C2B-165E-B0B2-9230-FD586D1DDC3C}"/>
                </a:ext>
              </a:extLst>
            </p:cNvPr>
            <p:cNvSpPr/>
            <p:nvPr/>
          </p:nvSpPr>
          <p:spPr>
            <a:xfrm>
              <a:off x="6011393" y="324456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3" name="Freeform 177">
              <a:extLst>
                <a:ext uri="{FF2B5EF4-FFF2-40B4-BE49-F238E27FC236}">
                  <a16:creationId xmlns:a16="http://schemas.microsoft.com/office/drawing/2014/main" xmlns="" id="{71ACA04F-4D7E-9AC2-D937-7910D4D427B9}"/>
                </a:ext>
              </a:extLst>
            </p:cNvPr>
            <p:cNvSpPr/>
            <p:nvPr/>
          </p:nvSpPr>
          <p:spPr>
            <a:xfrm>
              <a:off x="6041609" y="321433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Freeform 178">
              <a:extLst>
                <a:ext uri="{FF2B5EF4-FFF2-40B4-BE49-F238E27FC236}">
                  <a16:creationId xmlns:a16="http://schemas.microsoft.com/office/drawing/2014/main" xmlns="" id="{AA0DA946-BB6E-3D09-B47E-9E714E55A7BB}"/>
                </a:ext>
              </a:extLst>
            </p:cNvPr>
            <p:cNvSpPr/>
            <p:nvPr/>
          </p:nvSpPr>
          <p:spPr>
            <a:xfrm>
              <a:off x="6043120" y="324456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Freeform 179">
              <a:extLst>
                <a:ext uri="{FF2B5EF4-FFF2-40B4-BE49-F238E27FC236}">
                  <a16:creationId xmlns:a16="http://schemas.microsoft.com/office/drawing/2014/main" xmlns="" id="{A63CAF6E-1C95-663D-BDC2-5B69AEFA72F2}"/>
                </a:ext>
              </a:extLst>
            </p:cNvPr>
            <p:cNvSpPr/>
            <p:nvPr/>
          </p:nvSpPr>
          <p:spPr>
            <a:xfrm>
              <a:off x="6073336" y="321433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Freeform 180">
              <a:extLst>
                <a:ext uri="{FF2B5EF4-FFF2-40B4-BE49-F238E27FC236}">
                  <a16:creationId xmlns:a16="http://schemas.microsoft.com/office/drawing/2014/main" xmlns="" id="{5E6BD3D3-BFD4-C2AF-7CBC-DBB07421482C}"/>
                </a:ext>
              </a:extLst>
            </p:cNvPr>
            <p:cNvSpPr/>
            <p:nvPr/>
          </p:nvSpPr>
          <p:spPr>
            <a:xfrm>
              <a:off x="6058228" y="326119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7" name="Freeform 181">
              <a:extLst>
                <a:ext uri="{FF2B5EF4-FFF2-40B4-BE49-F238E27FC236}">
                  <a16:creationId xmlns:a16="http://schemas.microsoft.com/office/drawing/2014/main" xmlns="" id="{E2FE1AB9-3108-50E8-6807-2E781B254890}"/>
                </a:ext>
              </a:extLst>
            </p:cNvPr>
            <p:cNvSpPr/>
            <p:nvPr/>
          </p:nvSpPr>
          <p:spPr>
            <a:xfrm>
              <a:off x="6088444" y="323096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Freeform 182">
              <a:extLst>
                <a:ext uri="{FF2B5EF4-FFF2-40B4-BE49-F238E27FC236}">
                  <a16:creationId xmlns:a16="http://schemas.microsoft.com/office/drawing/2014/main" xmlns="" id="{209E35DC-F777-CEF4-4B64-0D0D321F67A7}"/>
                </a:ext>
              </a:extLst>
            </p:cNvPr>
            <p:cNvSpPr/>
            <p:nvPr/>
          </p:nvSpPr>
          <p:spPr>
            <a:xfrm>
              <a:off x="6097509" y="326119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Freeform 183">
              <a:extLst>
                <a:ext uri="{FF2B5EF4-FFF2-40B4-BE49-F238E27FC236}">
                  <a16:creationId xmlns:a16="http://schemas.microsoft.com/office/drawing/2014/main" xmlns="" id="{7AC69B28-2635-6DDC-F104-A47D01B3D184}"/>
                </a:ext>
              </a:extLst>
            </p:cNvPr>
            <p:cNvSpPr/>
            <p:nvPr/>
          </p:nvSpPr>
          <p:spPr>
            <a:xfrm>
              <a:off x="6127726" y="323096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Freeform 184">
              <a:extLst>
                <a:ext uri="{FF2B5EF4-FFF2-40B4-BE49-F238E27FC236}">
                  <a16:creationId xmlns:a16="http://schemas.microsoft.com/office/drawing/2014/main" xmlns="" id="{853304A2-7A0F-3BA9-477F-6ADA3A9876F8}"/>
                </a:ext>
              </a:extLst>
            </p:cNvPr>
            <p:cNvSpPr/>
            <p:nvPr/>
          </p:nvSpPr>
          <p:spPr>
            <a:xfrm>
              <a:off x="6207799" y="32929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1" name="Freeform 185">
              <a:extLst>
                <a:ext uri="{FF2B5EF4-FFF2-40B4-BE49-F238E27FC236}">
                  <a16:creationId xmlns:a16="http://schemas.microsoft.com/office/drawing/2014/main" xmlns="" id="{E7366BC1-FD2A-1A0A-C9BD-B9FD17E72BE1}"/>
                </a:ext>
              </a:extLst>
            </p:cNvPr>
            <p:cNvSpPr/>
            <p:nvPr/>
          </p:nvSpPr>
          <p:spPr>
            <a:xfrm>
              <a:off x="6238015" y="32627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2" name="Freeform 186">
              <a:extLst>
                <a:ext uri="{FF2B5EF4-FFF2-40B4-BE49-F238E27FC236}">
                  <a16:creationId xmlns:a16="http://schemas.microsoft.com/office/drawing/2014/main" xmlns="" id="{507887B7-3693-0B2D-351A-F1ABF81C2C12}"/>
                </a:ext>
              </a:extLst>
            </p:cNvPr>
            <p:cNvSpPr/>
            <p:nvPr/>
          </p:nvSpPr>
          <p:spPr>
            <a:xfrm>
              <a:off x="6231972" y="32929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3" name="Freeform 187">
              <a:extLst>
                <a:ext uri="{FF2B5EF4-FFF2-40B4-BE49-F238E27FC236}">
                  <a16:creationId xmlns:a16="http://schemas.microsoft.com/office/drawing/2014/main" xmlns="" id="{8E6489A0-DDAB-5D2D-F388-7FC8ABB29DAE}"/>
                </a:ext>
              </a:extLst>
            </p:cNvPr>
            <p:cNvSpPr/>
            <p:nvPr/>
          </p:nvSpPr>
          <p:spPr>
            <a:xfrm>
              <a:off x="6262188" y="32627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4" name="Freeform 188">
              <a:extLst>
                <a:ext uri="{FF2B5EF4-FFF2-40B4-BE49-F238E27FC236}">
                  <a16:creationId xmlns:a16="http://schemas.microsoft.com/office/drawing/2014/main" xmlns="" id="{7885F7EB-1638-854F-ADE5-10A3ED46A4CF}"/>
                </a:ext>
              </a:extLst>
            </p:cNvPr>
            <p:cNvSpPr/>
            <p:nvPr/>
          </p:nvSpPr>
          <p:spPr>
            <a:xfrm>
              <a:off x="6247080" y="33095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5" name="Freeform 189">
              <a:extLst>
                <a:ext uri="{FF2B5EF4-FFF2-40B4-BE49-F238E27FC236}">
                  <a16:creationId xmlns:a16="http://schemas.microsoft.com/office/drawing/2014/main" xmlns="" id="{40F1B527-9422-631B-C50E-A9FBC405BAF2}"/>
                </a:ext>
              </a:extLst>
            </p:cNvPr>
            <p:cNvSpPr/>
            <p:nvPr/>
          </p:nvSpPr>
          <p:spPr>
            <a:xfrm>
              <a:off x="6277297" y="32793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6" name="Freeform 190">
              <a:extLst>
                <a:ext uri="{FF2B5EF4-FFF2-40B4-BE49-F238E27FC236}">
                  <a16:creationId xmlns:a16="http://schemas.microsoft.com/office/drawing/2014/main" xmlns="" id="{58B6BE9B-2032-791D-56DB-265035192C96}"/>
                </a:ext>
              </a:extLst>
            </p:cNvPr>
            <p:cNvSpPr/>
            <p:nvPr/>
          </p:nvSpPr>
          <p:spPr>
            <a:xfrm>
              <a:off x="6263699" y="33095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7" name="Freeform 191">
              <a:extLst>
                <a:ext uri="{FF2B5EF4-FFF2-40B4-BE49-F238E27FC236}">
                  <a16:creationId xmlns:a16="http://schemas.microsoft.com/office/drawing/2014/main" xmlns="" id="{56A98F2E-D776-52E0-4A7A-7FD3EDEB3B01}"/>
                </a:ext>
              </a:extLst>
            </p:cNvPr>
            <p:cNvSpPr/>
            <p:nvPr/>
          </p:nvSpPr>
          <p:spPr>
            <a:xfrm>
              <a:off x="6293916" y="32793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8" name="Freeform 192">
              <a:extLst>
                <a:ext uri="{FF2B5EF4-FFF2-40B4-BE49-F238E27FC236}">
                  <a16:creationId xmlns:a16="http://schemas.microsoft.com/office/drawing/2014/main" xmlns="" id="{90E6F8CB-FB8E-9CFA-F528-2B1232CA3295}"/>
                </a:ext>
              </a:extLst>
            </p:cNvPr>
            <p:cNvSpPr/>
            <p:nvPr/>
          </p:nvSpPr>
          <p:spPr>
            <a:xfrm>
              <a:off x="6263699" y="33095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9" name="Freeform 193">
              <a:extLst>
                <a:ext uri="{FF2B5EF4-FFF2-40B4-BE49-F238E27FC236}">
                  <a16:creationId xmlns:a16="http://schemas.microsoft.com/office/drawing/2014/main" xmlns="" id="{53E30D00-73C4-5285-1C9E-6B4A7AC2066C}"/>
                </a:ext>
              </a:extLst>
            </p:cNvPr>
            <p:cNvSpPr/>
            <p:nvPr/>
          </p:nvSpPr>
          <p:spPr>
            <a:xfrm>
              <a:off x="6293916" y="32793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0" name="Freeform 194">
              <a:extLst>
                <a:ext uri="{FF2B5EF4-FFF2-40B4-BE49-F238E27FC236}">
                  <a16:creationId xmlns:a16="http://schemas.microsoft.com/office/drawing/2014/main" xmlns="" id="{FB1B835B-5550-276B-3F37-95D78AEDCDF1}"/>
                </a:ext>
              </a:extLst>
            </p:cNvPr>
            <p:cNvSpPr/>
            <p:nvPr/>
          </p:nvSpPr>
          <p:spPr>
            <a:xfrm>
              <a:off x="6271253" y="33095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1" name="Freeform 195">
              <a:extLst>
                <a:ext uri="{FF2B5EF4-FFF2-40B4-BE49-F238E27FC236}">
                  <a16:creationId xmlns:a16="http://schemas.microsoft.com/office/drawing/2014/main" xmlns="" id="{61DE42F6-D752-3298-4166-D615F0BA7752}"/>
                </a:ext>
              </a:extLst>
            </p:cNvPr>
            <p:cNvSpPr/>
            <p:nvPr/>
          </p:nvSpPr>
          <p:spPr>
            <a:xfrm>
              <a:off x="6301470" y="32793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2" name="Freeform 196">
              <a:extLst>
                <a:ext uri="{FF2B5EF4-FFF2-40B4-BE49-F238E27FC236}">
                  <a16:creationId xmlns:a16="http://schemas.microsoft.com/office/drawing/2014/main" xmlns="" id="{3D789BC2-F240-8CA9-2F9B-B84BF0941E2C}"/>
                </a:ext>
              </a:extLst>
            </p:cNvPr>
            <p:cNvSpPr/>
            <p:nvPr/>
          </p:nvSpPr>
          <p:spPr>
            <a:xfrm>
              <a:off x="6295426" y="33095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3" name="Freeform 197">
              <a:extLst>
                <a:ext uri="{FF2B5EF4-FFF2-40B4-BE49-F238E27FC236}">
                  <a16:creationId xmlns:a16="http://schemas.microsoft.com/office/drawing/2014/main" xmlns="" id="{E73E5620-387F-C79F-6F39-DB825E19CD4C}"/>
                </a:ext>
              </a:extLst>
            </p:cNvPr>
            <p:cNvSpPr/>
            <p:nvPr/>
          </p:nvSpPr>
          <p:spPr>
            <a:xfrm>
              <a:off x="6325643" y="32793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4" name="Freeform 198">
              <a:extLst>
                <a:ext uri="{FF2B5EF4-FFF2-40B4-BE49-F238E27FC236}">
                  <a16:creationId xmlns:a16="http://schemas.microsoft.com/office/drawing/2014/main" xmlns="" id="{985448F8-9068-D67D-F961-C50AC966B0D1}"/>
                </a:ext>
              </a:extLst>
            </p:cNvPr>
            <p:cNvSpPr/>
            <p:nvPr/>
          </p:nvSpPr>
          <p:spPr>
            <a:xfrm>
              <a:off x="6381543" y="33095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5" name="Freeform 199">
              <a:extLst>
                <a:ext uri="{FF2B5EF4-FFF2-40B4-BE49-F238E27FC236}">
                  <a16:creationId xmlns:a16="http://schemas.microsoft.com/office/drawing/2014/main" xmlns="" id="{E86E1001-672D-713C-5463-8D738E21D3EC}"/>
                </a:ext>
              </a:extLst>
            </p:cNvPr>
            <p:cNvSpPr/>
            <p:nvPr/>
          </p:nvSpPr>
          <p:spPr>
            <a:xfrm>
              <a:off x="6411759" y="32793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6" name="Freeform 200">
              <a:extLst>
                <a:ext uri="{FF2B5EF4-FFF2-40B4-BE49-F238E27FC236}">
                  <a16:creationId xmlns:a16="http://schemas.microsoft.com/office/drawing/2014/main" xmlns="" id="{C83E5B9C-0846-1FF1-93DA-91F681996E04}"/>
                </a:ext>
              </a:extLst>
            </p:cNvPr>
            <p:cNvSpPr/>
            <p:nvPr/>
          </p:nvSpPr>
          <p:spPr>
            <a:xfrm>
              <a:off x="6389097" y="33095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7" name="Freeform 201">
              <a:extLst>
                <a:ext uri="{FF2B5EF4-FFF2-40B4-BE49-F238E27FC236}">
                  <a16:creationId xmlns:a16="http://schemas.microsoft.com/office/drawing/2014/main" xmlns="" id="{48895AD9-AC35-04E9-7558-D4CDBD8A2400}"/>
                </a:ext>
              </a:extLst>
            </p:cNvPr>
            <p:cNvSpPr/>
            <p:nvPr/>
          </p:nvSpPr>
          <p:spPr>
            <a:xfrm>
              <a:off x="6419313" y="32793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8" name="Freeform 202">
              <a:extLst>
                <a:ext uri="{FF2B5EF4-FFF2-40B4-BE49-F238E27FC236}">
                  <a16:creationId xmlns:a16="http://schemas.microsoft.com/office/drawing/2014/main" xmlns="" id="{B2824E71-49E0-1142-5108-656AE5089319}"/>
                </a:ext>
              </a:extLst>
            </p:cNvPr>
            <p:cNvSpPr/>
            <p:nvPr/>
          </p:nvSpPr>
          <p:spPr>
            <a:xfrm>
              <a:off x="6396651" y="33095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Freeform 203">
              <a:extLst>
                <a:ext uri="{FF2B5EF4-FFF2-40B4-BE49-F238E27FC236}">
                  <a16:creationId xmlns:a16="http://schemas.microsoft.com/office/drawing/2014/main" xmlns="" id="{78CE5F54-F981-554D-A511-A13DD4D9F2AC}"/>
                </a:ext>
              </a:extLst>
            </p:cNvPr>
            <p:cNvSpPr/>
            <p:nvPr/>
          </p:nvSpPr>
          <p:spPr>
            <a:xfrm>
              <a:off x="6426868" y="32793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Freeform 204">
              <a:extLst>
                <a:ext uri="{FF2B5EF4-FFF2-40B4-BE49-F238E27FC236}">
                  <a16:creationId xmlns:a16="http://schemas.microsoft.com/office/drawing/2014/main" xmlns="" id="{4AE88308-A105-B1EF-2B76-657E28F61739}"/>
                </a:ext>
              </a:extLst>
            </p:cNvPr>
            <p:cNvSpPr/>
            <p:nvPr/>
          </p:nvSpPr>
          <p:spPr>
            <a:xfrm>
              <a:off x="6435932" y="33095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Freeform 205">
              <a:extLst>
                <a:ext uri="{FF2B5EF4-FFF2-40B4-BE49-F238E27FC236}">
                  <a16:creationId xmlns:a16="http://schemas.microsoft.com/office/drawing/2014/main" xmlns="" id="{289A12A5-EF6E-7AED-A02E-928425C43049}"/>
                </a:ext>
              </a:extLst>
            </p:cNvPr>
            <p:cNvSpPr/>
            <p:nvPr/>
          </p:nvSpPr>
          <p:spPr>
            <a:xfrm>
              <a:off x="6466149" y="32793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Freeform 206">
              <a:extLst>
                <a:ext uri="{FF2B5EF4-FFF2-40B4-BE49-F238E27FC236}">
                  <a16:creationId xmlns:a16="http://schemas.microsoft.com/office/drawing/2014/main" xmlns="" id="{3340E87C-4C5D-E5E7-2429-517D0D5FECFB}"/>
                </a:ext>
              </a:extLst>
            </p:cNvPr>
            <p:cNvSpPr/>
            <p:nvPr/>
          </p:nvSpPr>
          <p:spPr>
            <a:xfrm>
              <a:off x="6602122" y="342295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Freeform 207">
              <a:extLst>
                <a:ext uri="{FF2B5EF4-FFF2-40B4-BE49-F238E27FC236}">
                  <a16:creationId xmlns:a16="http://schemas.microsoft.com/office/drawing/2014/main" xmlns="" id="{FD0E3AA5-AFE9-E680-06F9-3ED6F5C28D62}"/>
                </a:ext>
              </a:extLst>
            </p:cNvPr>
            <p:cNvSpPr/>
            <p:nvPr/>
          </p:nvSpPr>
          <p:spPr>
            <a:xfrm>
              <a:off x="6632339" y="339271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Freeform 208">
              <a:extLst>
                <a:ext uri="{FF2B5EF4-FFF2-40B4-BE49-F238E27FC236}">
                  <a16:creationId xmlns:a16="http://schemas.microsoft.com/office/drawing/2014/main" xmlns="" id="{23E837BA-B51A-C4E1-E405-664870CB29C6}"/>
                </a:ext>
              </a:extLst>
            </p:cNvPr>
            <p:cNvSpPr/>
            <p:nvPr/>
          </p:nvSpPr>
          <p:spPr>
            <a:xfrm>
              <a:off x="6617231" y="342295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Freeform 209">
              <a:extLst>
                <a:ext uri="{FF2B5EF4-FFF2-40B4-BE49-F238E27FC236}">
                  <a16:creationId xmlns:a16="http://schemas.microsoft.com/office/drawing/2014/main" xmlns="" id="{173CB688-FC31-0E1F-6AFB-1D8993749062}"/>
                </a:ext>
              </a:extLst>
            </p:cNvPr>
            <p:cNvSpPr/>
            <p:nvPr/>
          </p:nvSpPr>
          <p:spPr>
            <a:xfrm>
              <a:off x="6647447" y="339271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Freeform 210">
              <a:extLst>
                <a:ext uri="{FF2B5EF4-FFF2-40B4-BE49-F238E27FC236}">
                  <a16:creationId xmlns:a16="http://schemas.microsoft.com/office/drawing/2014/main" xmlns="" id="{731E28CD-6EE2-A77A-95D0-9F5DE6DBF22B}"/>
                </a:ext>
              </a:extLst>
            </p:cNvPr>
            <p:cNvSpPr/>
            <p:nvPr/>
          </p:nvSpPr>
          <p:spPr>
            <a:xfrm>
              <a:off x="6626295" y="342295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Freeform 211">
              <a:extLst>
                <a:ext uri="{FF2B5EF4-FFF2-40B4-BE49-F238E27FC236}">
                  <a16:creationId xmlns:a16="http://schemas.microsoft.com/office/drawing/2014/main" xmlns="" id="{9B41905A-4841-9177-7712-C152B6A1E9A6}"/>
                </a:ext>
              </a:extLst>
            </p:cNvPr>
            <p:cNvSpPr/>
            <p:nvPr/>
          </p:nvSpPr>
          <p:spPr>
            <a:xfrm>
              <a:off x="6656512" y="339271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8" name="Freeform 212">
              <a:extLst>
                <a:ext uri="{FF2B5EF4-FFF2-40B4-BE49-F238E27FC236}">
                  <a16:creationId xmlns:a16="http://schemas.microsoft.com/office/drawing/2014/main" xmlns="" id="{72B7B406-DE09-3CDA-DFEF-DC1F05E2AFDC}"/>
                </a:ext>
              </a:extLst>
            </p:cNvPr>
            <p:cNvSpPr/>
            <p:nvPr/>
          </p:nvSpPr>
          <p:spPr>
            <a:xfrm>
              <a:off x="6648958" y="342295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9" name="Freeform 213">
              <a:extLst>
                <a:ext uri="{FF2B5EF4-FFF2-40B4-BE49-F238E27FC236}">
                  <a16:creationId xmlns:a16="http://schemas.microsoft.com/office/drawing/2014/main" xmlns="" id="{7F3EF815-601C-5D68-D967-F8278DD02E10}"/>
                </a:ext>
              </a:extLst>
            </p:cNvPr>
            <p:cNvSpPr/>
            <p:nvPr/>
          </p:nvSpPr>
          <p:spPr>
            <a:xfrm>
              <a:off x="6679174" y="339271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0" name="Freeform 214">
              <a:extLst>
                <a:ext uri="{FF2B5EF4-FFF2-40B4-BE49-F238E27FC236}">
                  <a16:creationId xmlns:a16="http://schemas.microsoft.com/office/drawing/2014/main" xmlns="" id="{5C0AE4EF-7CE2-5A6C-8297-CAC41AA0B721}"/>
                </a:ext>
              </a:extLst>
            </p:cNvPr>
            <p:cNvSpPr/>
            <p:nvPr/>
          </p:nvSpPr>
          <p:spPr>
            <a:xfrm>
              <a:off x="6798529" y="342295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1" name="Freeform 215">
              <a:extLst>
                <a:ext uri="{FF2B5EF4-FFF2-40B4-BE49-F238E27FC236}">
                  <a16:creationId xmlns:a16="http://schemas.microsoft.com/office/drawing/2014/main" xmlns="" id="{50F17106-23ED-E190-33FC-8A6C31D54197}"/>
                </a:ext>
              </a:extLst>
            </p:cNvPr>
            <p:cNvSpPr/>
            <p:nvPr/>
          </p:nvSpPr>
          <p:spPr>
            <a:xfrm>
              <a:off x="6828745" y="339271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2" name="Freeform 216">
              <a:extLst>
                <a:ext uri="{FF2B5EF4-FFF2-40B4-BE49-F238E27FC236}">
                  <a16:creationId xmlns:a16="http://schemas.microsoft.com/office/drawing/2014/main" xmlns="" id="{BD4C1AE2-335B-1439-EA9A-3E03A1DC1616}"/>
                </a:ext>
              </a:extLst>
            </p:cNvPr>
            <p:cNvSpPr/>
            <p:nvPr/>
          </p:nvSpPr>
          <p:spPr>
            <a:xfrm>
              <a:off x="6798529" y="342295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3" name="Freeform 217">
              <a:extLst>
                <a:ext uri="{FF2B5EF4-FFF2-40B4-BE49-F238E27FC236}">
                  <a16:creationId xmlns:a16="http://schemas.microsoft.com/office/drawing/2014/main" xmlns="" id="{9D332FAF-132A-0EA9-6588-B83596FD4FD6}"/>
                </a:ext>
              </a:extLst>
            </p:cNvPr>
            <p:cNvSpPr/>
            <p:nvPr/>
          </p:nvSpPr>
          <p:spPr>
            <a:xfrm>
              <a:off x="6828745" y="339271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4" name="Freeform 218">
              <a:extLst>
                <a:ext uri="{FF2B5EF4-FFF2-40B4-BE49-F238E27FC236}">
                  <a16:creationId xmlns:a16="http://schemas.microsoft.com/office/drawing/2014/main" xmlns="" id="{51618CB6-A64E-0C2A-9F0E-91337DC7D983}"/>
                </a:ext>
              </a:extLst>
            </p:cNvPr>
            <p:cNvSpPr/>
            <p:nvPr/>
          </p:nvSpPr>
          <p:spPr>
            <a:xfrm>
              <a:off x="6807594" y="342295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5" name="Freeform 219">
              <a:extLst>
                <a:ext uri="{FF2B5EF4-FFF2-40B4-BE49-F238E27FC236}">
                  <a16:creationId xmlns:a16="http://schemas.microsoft.com/office/drawing/2014/main" xmlns="" id="{18FD8A0A-CF38-3612-496F-DCF5BA480009}"/>
                </a:ext>
              </a:extLst>
            </p:cNvPr>
            <p:cNvSpPr/>
            <p:nvPr/>
          </p:nvSpPr>
          <p:spPr>
            <a:xfrm>
              <a:off x="6837810" y="339271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6" name="Freeform 220">
              <a:extLst>
                <a:ext uri="{FF2B5EF4-FFF2-40B4-BE49-F238E27FC236}">
                  <a16:creationId xmlns:a16="http://schemas.microsoft.com/office/drawing/2014/main" xmlns="" id="{308F4697-AC63-99AD-4FD2-1F566DBCF531}"/>
                </a:ext>
              </a:extLst>
            </p:cNvPr>
            <p:cNvSpPr/>
            <p:nvPr/>
          </p:nvSpPr>
          <p:spPr>
            <a:xfrm>
              <a:off x="6925437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Freeform 221">
              <a:extLst>
                <a:ext uri="{FF2B5EF4-FFF2-40B4-BE49-F238E27FC236}">
                  <a16:creationId xmlns:a16="http://schemas.microsoft.com/office/drawing/2014/main" xmlns="" id="{30CB4B2B-19EE-60D3-7A2E-4944DDEB3C3F}"/>
                </a:ext>
              </a:extLst>
            </p:cNvPr>
            <p:cNvSpPr/>
            <p:nvPr/>
          </p:nvSpPr>
          <p:spPr>
            <a:xfrm>
              <a:off x="6955654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Freeform 222">
              <a:extLst>
                <a:ext uri="{FF2B5EF4-FFF2-40B4-BE49-F238E27FC236}">
                  <a16:creationId xmlns:a16="http://schemas.microsoft.com/office/drawing/2014/main" xmlns="" id="{0586243B-4FB3-5B2C-735A-D225D916145E}"/>
                </a:ext>
              </a:extLst>
            </p:cNvPr>
            <p:cNvSpPr/>
            <p:nvPr/>
          </p:nvSpPr>
          <p:spPr>
            <a:xfrm>
              <a:off x="6932991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Freeform 223">
              <a:extLst>
                <a:ext uri="{FF2B5EF4-FFF2-40B4-BE49-F238E27FC236}">
                  <a16:creationId xmlns:a16="http://schemas.microsoft.com/office/drawing/2014/main" xmlns="" id="{7256D271-662A-D15D-E1AA-BAFED5488127}"/>
                </a:ext>
              </a:extLst>
            </p:cNvPr>
            <p:cNvSpPr/>
            <p:nvPr/>
          </p:nvSpPr>
          <p:spPr>
            <a:xfrm>
              <a:off x="6963208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Freeform 224">
              <a:extLst>
                <a:ext uri="{FF2B5EF4-FFF2-40B4-BE49-F238E27FC236}">
                  <a16:creationId xmlns:a16="http://schemas.microsoft.com/office/drawing/2014/main" xmlns="" id="{FDD0A5BE-4001-5AE6-D8E0-A9FC02233A6B}"/>
                </a:ext>
              </a:extLst>
            </p:cNvPr>
            <p:cNvSpPr/>
            <p:nvPr/>
          </p:nvSpPr>
          <p:spPr>
            <a:xfrm>
              <a:off x="6932991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Freeform 225">
              <a:extLst>
                <a:ext uri="{FF2B5EF4-FFF2-40B4-BE49-F238E27FC236}">
                  <a16:creationId xmlns:a16="http://schemas.microsoft.com/office/drawing/2014/main" xmlns="" id="{306EFD9E-08D5-CFC6-56EA-D29B143A66DC}"/>
                </a:ext>
              </a:extLst>
            </p:cNvPr>
            <p:cNvSpPr/>
            <p:nvPr/>
          </p:nvSpPr>
          <p:spPr>
            <a:xfrm>
              <a:off x="6963208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Freeform 226">
              <a:extLst>
                <a:ext uri="{FF2B5EF4-FFF2-40B4-BE49-F238E27FC236}">
                  <a16:creationId xmlns:a16="http://schemas.microsoft.com/office/drawing/2014/main" xmlns="" id="{710E8C83-841B-FEE1-F3A0-174F242F7BE8}"/>
                </a:ext>
              </a:extLst>
            </p:cNvPr>
            <p:cNvSpPr/>
            <p:nvPr/>
          </p:nvSpPr>
          <p:spPr>
            <a:xfrm>
              <a:off x="6957164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Freeform 227">
              <a:extLst>
                <a:ext uri="{FF2B5EF4-FFF2-40B4-BE49-F238E27FC236}">
                  <a16:creationId xmlns:a16="http://schemas.microsoft.com/office/drawing/2014/main" xmlns="" id="{2AAF08B8-032F-009F-CD4B-B31F09A45697}"/>
                </a:ext>
              </a:extLst>
            </p:cNvPr>
            <p:cNvSpPr/>
            <p:nvPr/>
          </p:nvSpPr>
          <p:spPr>
            <a:xfrm>
              <a:off x="6987381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Freeform 228">
              <a:extLst>
                <a:ext uri="{FF2B5EF4-FFF2-40B4-BE49-F238E27FC236}">
                  <a16:creationId xmlns:a16="http://schemas.microsoft.com/office/drawing/2014/main" xmlns="" id="{C2CBBE32-852E-85D9-7FEB-B8F1399A9724}"/>
                </a:ext>
              </a:extLst>
            </p:cNvPr>
            <p:cNvSpPr/>
            <p:nvPr/>
          </p:nvSpPr>
          <p:spPr>
            <a:xfrm>
              <a:off x="6972273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Freeform 229">
              <a:extLst>
                <a:ext uri="{FF2B5EF4-FFF2-40B4-BE49-F238E27FC236}">
                  <a16:creationId xmlns:a16="http://schemas.microsoft.com/office/drawing/2014/main" xmlns="" id="{BC579F6F-3EA2-B54F-9793-0E04F0718167}"/>
                </a:ext>
              </a:extLst>
            </p:cNvPr>
            <p:cNvSpPr/>
            <p:nvPr/>
          </p:nvSpPr>
          <p:spPr>
            <a:xfrm>
              <a:off x="7002489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6" name="Freeform 230">
              <a:extLst>
                <a:ext uri="{FF2B5EF4-FFF2-40B4-BE49-F238E27FC236}">
                  <a16:creationId xmlns:a16="http://schemas.microsoft.com/office/drawing/2014/main" xmlns="" id="{E28548ED-0854-00A8-C081-A9470CF5DDAD}"/>
                </a:ext>
              </a:extLst>
            </p:cNvPr>
            <p:cNvSpPr/>
            <p:nvPr/>
          </p:nvSpPr>
          <p:spPr>
            <a:xfrm>
              <a:off x="6972273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7" name="Freeform 231">
              <a:extLst>
                <a:ext uri="{FF2B5EF4-FFF2-40B4-BE49-F238E27FC236}">
                  <a16:creationId xmlns:a16="http://schemas.microsoft.com/office/drawing/2014/main" xmlns="" id="{2A5E7A2F-4E9E-1336-2E7D-6072D945F18B}"/>
                </a:ext>
              </a:extLst>
            </p:cNvPr>
            <p:cNvSpPr/>
            <p:nvPr/>
          </p:nvSpPr>
          <p:spPr>
            <a:xfrm>
              <a:off x="7002489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Freeform 232">
              <a:extLst>
                <a:ext uri="{FF2B5EF4-FFF2-40B4-BE49-F238E27FC236}">
                  <a16:creationId xmlns:a16="http://schemas.microsoft.com/office/drawing/2014/main" xmlns="" id="{5E346A3C-8EC2-9771-778F-8319B13F21EE}"/>
                </a:ext>
              </a:extLst>
            </p:cNvPr>
            <p:cNvSpPr/>
            <p:nvPr/>
          </p:nvSpPr>
          <p:spPr>
            <a:xfrm>
              <a:off x="6979827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Freeform 233">
              <a:extLst>
                <a:ext uri="{FF2B5EF4-FFF2-40B4-BE49-F238E27FC236}">
                  <a16:creationId xmlns:a16="http://schemas.microsoft.com/office/drawing/2014/main" xmlns="" id="{63B2BC32-5CEE-0DFF-6E41-8C543FA00298}"/>
                </a:ext>
              </a:extLst>
            </p:cNvPr>
            <p:cNvSpPr/>
            <p:nvPr/>
          </p:nvSpPr>
          <p:spPr>
            <a:xfrm>
              <a:off x="7010043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Freeform 234">
              <a:extLst>
                <a:ext uri="{FF2B5EF4-FFF2-40B4-BE49-F238E27FC236}">
                  <a16:creationId xmlns:a16="http://schemas.microsoft.com/office/drawing/2014/main" xmlns="" id="{E21F7500-8788-28D9-0DC4-CF427ECA0922}"/>
                </a:ext>
              </a:extLst>
            </p:cNvPr>
            <p:cNvSpPr/>
            <p:nvPr/>
          </p:nvSpPr>
          <p:spPr>
            <a:xfrm>
              <a:off x="6979827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Freeform 235">
              <a:extLst>
                <a:ext uri="{FF2B5EF4-FFF2-40B4-BE49-F238E27FC236}">
                  <a16:creationId xmlns:a16="http://schemas.microsoft.com/office/drawing/2014/main" xmlns="" id="{F10DD060-ECD2-6F8D-31E5-B689E0ED688F}"/>
                </a:ext>
              </a:extLst>
            </p:cNvPr>
            <p:cNvSpPr/>
            <p:nvPr/>
          </p:nvSpPr>
          <p:spPr>
            <a:xfrm>
              <a:off x="7010043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Freeform 236">
              <a:extLst>
                <a:ext uri="{FF2B5EF4-FFF2-40B4-BE49-F238E27FC236}">
                  <a16:creationId xmlns:a16="http://schemas.microsoft.com/office/drawing/2014/main" xmlns="" id="{C3B49F29-E940-66EB-ADB7-A400CD9062E5}"/>
                </a:ext>
              </a:extLst>
            </p:cNvPr>
            <p:cNvSpPr/>
            <p:nvPr/>
          </p:nvSpPr>
          <p:spPr>
            <a:xfrm>
              <a:off x="7090116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Freeform 237">
              <a:extLst>
                <a:ext uri="{FF2B5EF4-FFF2-40B4-BE49-F238E27FC236}">
                  <a16:creationId xmlns:a16="http://schemas.microsoft.com/office/drawing/2014/main" xmlns="" id="{1DE8E0E4-16B4-2823-D834-1ACA835CD5FE}"/>
                </a:ext>
              </a:extLst>
            </p:cNvPr>
            <p:cNvSpPr/>
            <p:nvPr/>
          </p:nvSpPr>
          <p:spPr>
            <a:xfrm>
              <a:off x="7120333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Freeform 238">
              <a:extLst>
                <a:ext uri="{FF2B5EF4-FFF2-40B4-BE49-F238E27FC236}">
                  <a16:creationId xmlns:a16="http://schemas.microsoft.com/office/drawing/2014/main" xmlns="" id="{D38BB1FD-5A80-47D1-D635-9DA981520B28}"/>
                </a:ext>
              </a:extLst>
            </p:cNvPr>
            <p:cNvSpPr/>
            <p:nvPr/>
          </p:nvSpPr>
          <p:spPr>
            <a:xfrm>
              <a:off x="7153571" y="35272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Freeform 239">
              <a:extLst>
                <a:ext uri="{FF2B5EF4-FFF2-40B4-BE49-F238E27FC236}">
                  <a16:creationId xmlns:a16="http://schemas.microsoft.com/office/drawing/2014/main" xmlns="" id="{F0E5529D-AEC0-B23E-E4A3-D49E5D883C1F}"/>
                </a:ext>
              </a:extLst>
            </p:cNvPr>
            <p:cNvSpPr/>
            <p:nvPr/>
          </p:nvSpPr>
          <p:spPr>
            <a:xfrm>
              <a:off x="7183787" y="34970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Freeform 240">
              <a:extLst>
                <a:ext uri="{FF2B5EF4-FFF2-40B4-BE49-F238E27FC236}">
                  <a16:creationId xmlns:a16="http://schemas.microsoft.com/office/drawing/2014/main" xmlns="" id="{FC72680E-1649-F849-A5D5-3EE44FF99AD9}"/>
                </a:ext>
              </a:extLst>
            </p:cNvPr>
            <p:cNvSpPr/>
            <p:nvPr/>
          </p:nvSpPr>
          <p:spPr>
            <a:xfrm>
              <a:off x="7200406" y="35529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7" name="Freeform 241">
              <a:extLst>
                <a:ext uri="{FF2B5EF4-FFF2-40B4-BE49-F238E27FC236}">
                  <a16:creationId xmlns:a16="http://schemas.microsoft.com/office/drawing/2014/main" xmlns="" id="{CD5B6A1D-A5B0-C2BE-0F03-4301949B1347}"/>
                </a:ext>
              </a:extLst>
            </p:cNvPr>
            <p:cNvSpPr/>
            <p:nvPr/>
          </p:nvSpPr>
          <p:spPr>
            <a:xfrm>
              <a:off x="7230622" y="35227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8" name="Freeform 242">
              <a:extLst>
                <a:ext uri="{FF2B5EF4-FFF2-40B4-BE49-F238E27FC236}">
                  <a16:creationId xmlns:a16="http://schemas.microsoft.com/office/drawing/2014/main" xmlns="" id="{D43D8971-AD69-270D-5656-7333CD4EDC7C}"/>
                </a:ext>
              </a:extLst>
            </p:cNvPr>
            <p:cNvSpPr/>
            <p:nvPr/>
          </p:nvSpPr>
          <p:spPr>
            <a:xfrm>
              <a:off x="7207960" y="35529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Freeform 243">
              <a:extLst>
                <a:ext uri="{FF2B5EF4-FFF2-40B4-BE49-F238E27FC236}">
                  <a16:creationId xmlns:a16="http://schemas.microsoft.com/office/drawing/2014/main" xmlns="" id="{0C15F8D8-45DA-3829-128E-75009FF65675}"/>
                </a:ext>
              </a:extLst>
            </p:cNvPr>
            <p:cNvSpPr/>
            <p:nvPr/>
          </p:nvSpPr>
          <p:spPr>
            <a:xfrm>
              <a:off x="7238176" y="35227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0" name="Freeform 244">
              <a:extLst>
                <a:ext uri="{FF2B5EF4-FFF2-40B4-BE49-F238E27FC236}">
                  <a16:creationId xmlns:a16="http://schemas.microsoft.com/office/drawing/2014/main" xmlns="" id="{401C31F1-E6E7-5033-9211-AE34C3C799D7}"/>
                </a:ext>
              </a:extLst>
            </p:cNvPr>
            <p:cNvSpPr/>
            <p:nvPr/>
          </p:nvSpPr>
          <p:spPr>
            <a:xfrm>
              <a:off x="7217025" y="35529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1" name="Freeform 245">
              <a:extLst>
                <a:ext uri="{FF2B5EF4-FFF2-40B4-BE49-F238E27FC236}">
                  <a16:creationId xmlns:a16="http://schemas.microsoft.com/office/drawing/2014/main" xmlns="" id="{6AF51A17-AF24-721A-126C-4E2ED6E2C1AE}"/>
                </a:ext>
              </a:extLst>
            </p:cNvPr>
            <p:cNvSpPr/>
            <p:nvPr/>
          </p:nvSpPr>
          <p:spPr>
            <a:xfrm>
              <a:off x="7247241" y="35227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2" name="Freeform 246">
              <a:extLst>
                <a:ext uri="{FF2B5EF4-FFF2-40B4-BE49-F238E27FC236}">
                  <a16:creationId xmlns:a16="http://schemas.microsoft.com/office/drawing/2014/main" xmlns="" id="{CBF3C832-CC3F-494C-6876-EB6C1E5CE82B}"/>
                </a:ext>
              </a:extLst>
            </p:cNvPr>
            <p:cNvSpPr/>
            <p:nvPr/>
          </p:nvSpPr>
          <p:spPr>
            <a:xfrm>
              <a:off x="7239687" y="358017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3" name="Freeform 247">
              <a:extLst>
                <a:ext uri="{FF2B5EF4-FFF2-40B4-BE49-F238E27FC236}">
                  <a16:creationId xmlns:a16="http://schemas.microsoft.com/office/drawing/2014/main" xmlns="" id="{7DBA9E41-F141-89DA-8181-427379BCDE2A}"/>
                </a:ext>
              </a:extLst>
            </p:cNvPr>
            <p:cNvSpPr/>
            <p:nvPr/>
          </p:nvSpPr>
          <p:spPr>
            <a:xfrm>
              <a:off x="7269904" y="354994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4" name="Freeform 248">
              <a:extLst>
                <a:ext uri="{FF2B5EF4-FFF2-40B4-BE49-F238E27FC236}">
                  <a16:creationId xmlns:a16="http://schemas.microsoft.com/office/drawing/2014/main" xmlns="" id="{9D98AA57-0DD5-917C-15DD-0D83D7CC47AA}"/>
                </a:ext>
              </a:extLst>
            </p:cNvPr>
            <p:cNvSpPr/>
            <p:nvPr/>
          </p:nvSpPr>
          <p:spPr>
            <a:xfrm>
              <a:off x="7247241" y="358017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5" name="Freeform 249">
              <a:extLst>
                <a:ext uri="{FF2B5EF4-FFF2-40B4-BE49-F238E27FC236}">
                  <a16:creationId xmlns:a16="http://schemas.microsoft.com/office/drawing/2014/main" xmlns="" id="{647163D9-0F96-7C0C-09E6-CADD3AAAB2A9}"/>
                </a:ext>
              </a:extLst>
            </p:cNvPr>
            <p:cNvSpPr/>
            <p:nvPr/>
          </p:nvSpPr>
          <p:spPr>
            <a:xfrm>
              <a:off x="7277458" y="354994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6" name="Freeform 250">
              <a:extLst>
                <a:ext uri="{FF2B5EF4-FFF2-40B4-BE49-F238E27FC236}">
                  <a16:creationId xmlns:a16="http://schemas.microsoft.com/office/drawing/2014/main" xmlns="" id="{36938A2B-0BB7-F3D1-1DA1-DCCF63EE8BBD}"/>
                </a:ext>
              </a:extLst>
            </p:cNvPr>
            <p:cNvSpPr/>
            <p:nvPr/>
          </p:nvSpPr>
          <p:spPr>
            <a:xfrm>
              <a:off x="7247241" y="358017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7" name="Freeform 251">
              <a:extLst>
                <a:ext uri="{FF2B5EF4-FFF2-40B4-BE49-F238E27FC236}">
                  <a16:creationId xmlns:a16="http://schemas.microsoft.com/office/drawing/2014/main" xmlns="" id="{20D6BDA9-5227-9F6D-8A32-43ED8365A814}"/>
                </a:ext>
              </a:extLst>
            </p:cNvPr>
            <p:cNvSpPr/>
            <p:nvPr/>
          </p:nvSpPr>
          <p:spPr>
            <a:xfrm>
              <a:off x="7277458" y="354994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8" name="Freeform 252">
              <a:extLst>
                <a:ext uri="{FF2B5EF4-FFF2-40B4-BE49-F238E27FC236}">
                  <a16:creationId xmlns:a16="http://schemas.microsoft.com/office/drawing/2014/main" xmlns="" id="{75D82630-DA70-7F0E-414C-98D2ED90B751}"/>
                </a:ext>
              </a:extLst>
            </p:cNvPr>
            <p:cNvSpPr/>
            <p:nvPr/>
          </p:nvSpPr>
          <p:spPr>
            <a:xfrm>
              <a:off x="7256306" y="358017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9" name="Freeform 253">
              <a:extLst>
                <a:ext uri="{FF2B5EF4-FFF2-40B4-BE49-F238E27FC236}">
                  <a16:creationId xmlns:a16="http://schemas.microsoft.com/office/drawing/2014/main" xmlns="" id="{60531A4B-9944-AFF7-8AC9-0CF905D12CDA}"/>
                </a:ext>
              </a:extLst>
            </p:cNvPr>
            <p:cNvSpPr/>
            <p:nvPr/>
          </p:nvSpPr>
          <p:spPr>
            <a:xfrm>
              <a:off x="7286523" y="354994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0" name="Freeform 254">
              <a:extLst>
                <a:ext uri="{FF2B5EF4-FFF2-40B4-BE49-F238E27FC236}">
                  <a16:creationId xmlns:a16="http://schemas.microsoft.com/office/drawing/2014/main" xmlns="" id="{43202E78-A3C2-B742-539B-BE9F40684FD3}"/>
                </a:ext>
              </a:extLst>
            </p:cNvPr>
            <p:cNvSpPr/>
            <p:nvPr/>
          </p:nvSpPr>
          <p:spPr>
            <a:xfrm>
              <a:off x="7263860" y="358017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1" name="Freeform 255">
              <a:extLst>
                <a:ext uri="{FF2B5EF4-FFF2-40B4-BE49-F238E27FC236}">
                  <a16:creationId xmlns:a16="http://schemas.microsoft.com/office/drawing/2014/main" xmlns="" id="{B86850E4-257F-E3B1-6D65-FEED3B4975BD}"/>
                </a:ext>
              </a:extLst>
            </p:cNvPr>
            <p:cNvSpPr/>
            <p:nvPr/>
          </p:nvSpPr>
          <p:spPr>
            <a:xfrm>
              <a:off x="7294077" y="354994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2" name="Freeform 256">
              <a:extLst>
                <a:ext uri="{FF2B5EF4-FFF2-40B4-BE49-F238E27FC236}">
                  <a16:creationId xmlns:a16="http://schemas.microsoft.com/office/drawing/2014/main" xmlns="" id="{EE90A2AE-6500-779E-C031-CB47C1544BEC}"/>
                </a:ext>
              </a:extLst>
            </p:cNvPr>
            <p:cNvSpPr/>
            <p:nvPr/>
          </p:nvSpPr>
          <p:spPr>
            <a:xfrm>
              <a:off x="7349977" y="361192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3" name="Freeform 257">
              <a:extLst>
                <a:ext uri="{FF2B5EF4-FFF2-40B4-BE49-F238E27FC236}">
                  <a16:creationId xmlns:a16="http://schemas.microsoft.com/office/drawing/2014/main" xmlns="" id="{D18359A8-AFF5-0E4E-AA71-2CB5B912F1C4}"/>
                </a:ext>
              </a:extLst>
            </p:cNvPr>
            <p:cNvSpPr/>
            <p:nvPr/>
          </p:nvSpPr>
          <p:spPr>
            <a:xfrm>
              <a:off x="7380193" y="358168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4" name="Freeform 258">
              <a:extLst>
                <a:ext uri="{FF2B5EF4-FFF2-40B4-BE49-F238E27FC236}">
                  <a16:creationId xmlns:a16="http://schemas.microsoft.com/office/drawing/2014/main" xmlns="" id="{CA052D6B-4B1D-B419-9705-0E93FCA21AD0}"/>
                </a:ext>
              </a:extLst>
            </p:cNvPr>
            <p:cNvSpPr/>
            <p:nvPr/>
          </p:nvSpPr>
          <p:spPr>
            <a:xfrm>
              <a:off x="7437604" y="364366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5" name="Freeform 259">
              <a:extLst>
                <a:ext uri="{FF2B5EF4-FFF2-40B4-BE49-F238E27FC236}">
                  <a16:creationId xmlns:a16="http://schemas.microsoft.com/office/drawing/2014/main" xmlns="" id="{F7B94E34-4177-A006-4449-B3AAE963BAF5}"/>
                </a:ext>
              </a:extLst>
            </p:cNvPr>
            <p:cNvSpPr/>
            <p:nvPr/>
          </p:nvSpPr>
          <p:spPr>
            <a:xfrm>
              <a:off x="7467821" y="361343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6" name="Freeform 260">
              <a:extLst>
                <a:ext uri="{FF2B5EF4-FFF2-40B4-BE49-F238E27FC236}">
                  <a16:creationId xmlns:a16="http://schemas.microsoft.com/office/drawing/2014/main" xmlns="" id="{FA876CAB-D8FC-5A41-E905-6F8E9B21B89B}"/>
                </a:ext>
              </a:extLst>
            </p:cNvPr>
            <p:cNvSpPr/>
            <p:nvPr/>
          </p:nvSpPr>
          <p:spPr>
            <a:xfrm>
              <a:off x="7594729" y="371018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7" name="Freeform 261">
              <a:extLst>
                <a:ext uri="{FF2B5EF4-FFF2-40B4-BE49-F238E27FC236}">
                  <a16:creationId xmlns:a16="http://schemas.microsoft.com/office/drawing/2014/main" xmlns="" id="{67346EC8-1CA9-C406-E68E-1AAC3F0DE08B}"/>
                </a:ext>
              </a:extLst>
            </p:cNvPr>
            <p:cNvSpPr/>
            <p:nvPr/>
          </p:nvSpPr>
          <p:spPr>
            <a:xfrm>
              <a:off x="7624946" y="367995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8" name="Freeform 262">
              <a:extLst>
                <a:ext uri="{FF2B5EF4-FFF2-40B4-BE49-F238E27FC236}">
                  <a16:creationId xmlns:a16="http://schemas.microsoft.com/office/drawing/2014/main" xmlns="" id="{508B7DB2-1C92-7E58-4FDB-8CADA8332948}"/>
                </a:ext>
              </a:extLst>
            </p:cNvPr>
            <p:cNvSpPr/>
            <p:nvPr/>
          </p:nvSpPr>
          <p:spPr>
            <a:xfrm>
              <a:off x="7759409" y="37782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9" name="Freeform 263">
              <a:extLst>
                <a:ext uri="{FF2B5EF4-FFF2-40B4-BE49-F238E27FC236}">
                  <a16:creationId xmlns:a16="http://schemas.microsoft.com/office/drawing/2014/main" xmlns="" id="{2D072DCF-D791-0178-F4BF-04B3B460EE6B}"/>
                </a:ext>
              </a:extLst>
            </p:cNvPr>
            <p:cNvSpPr/>
            <p:nvPr/>
          </p:nvSpPr>
          <p:spPr>
            <a:xfrm>
              <a:off x="7789625" y="37479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0" name="Freeform 264">
              <a:extLst>
                <a:ext uri="{FF2B5EF4-FFF2-40B4-BE49-F238E27FC236}">
                  <a16:creationId xmlns:a16="http://schemas.microsoft.com/office/drawing/2014/main" xmlns="" id="{F0B881BD-D2ED-4FB0-ED0B-00BED313681B}"/>
                </a:ext>
              </a:extLst>
            </p:cNvPr>
            <p:cNvSpPr/>
            <p:nvPr/>
          </p:nvSpPr>
          <p:spPr>
            <a:xfrm>
              <a:off x="7869698" y="37782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1" name="Freeform 265">
              <a:extLst>
                <a:ext uri="{FF2B5EF4-FFF2-40B4-BE49-F238E27FC236}">
                  <a16:creationId xmlns:a16="http://schemas.microsoft.com/office/drawing/2014/main" xmlns="" id="{8DFD6C46-9AAD-5565-4AFD-4BAE3D0656E6}"/>
                </a:ext>
              </a:extLst>
            </p:cNvPr>
            <p:cNvSpPr/>
            <p:nvPr/>
          </p:nvSpPr>
          <p:spPr>
            <a:xfrm>
              <a:off x="7899915" y="37479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2" name="Freeform 266">
              <a:extLst>
                <a:ext uri="{FF2B5EF4-FFF2-40B4-BE49-F238E27FC236}">
                  <a16:creationId xmlns:a16="http://schemas.microsoft.com/office/drawing/2014/main" xmlns="" id="{689020BF-5DFB-4A36-4065-05B9009E9BCA}"/>
                </a:ext>
              </a:extLst>
            </p:cNvPr>
            <p:cNvSpPr/>
            <p:nvPr/>
          </p:nvSpPr>
          <p:spPr>
            <a:xfrm>
              <a:off x="7918044" y="37782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3" name="Freeform 267">
              <a:extLst>
                <a:ext uri="{FF2B5EF4-FFF2-40B4-BE49-F238E27FC236}">
                  <a16:creationId xmlns:a16="http://schemas.microsoft.com/office/drawing/2014/main" xmlns="" id="{96CCD863-2DA7-2A6C-47FC-3FA9B10B4964}"/>
                </a:ext>
              </a:extLst>
            </p:cNvPr>
            <p:cNvSpPr/>
            <p:nvPr/>
          </p:nvSpPr>
          <p:spPr>
            <a:xfrm>
              <a:off x="7948261" y="37479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4" name="Freeform 268">
              <a:extLst>
                <a:ext uri="{FF2B5EF4-FFF2-40B4-BE49-F238E27FC236}">
                  <a16:creationId xmlns:a16="http://schemas.microsoft.com/office/drawing/2014/main" xmlns="" id="{D2FA50AB-FD6B-0B6A-84A2-31CFB6B308B7}"/>
                </a:ext>
              </a:extLst>
            </p:cNvPr>
            <p:cNvSpPr/>
            <p:nvPr/>
          </p:nvSpPr>
          <p:spPr>
            <a:xfrm>
              <a:off x="7925598" y="37782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5" name="Freeform 269">
              <a:extLst>
                <a:ext uri="{FF2B5EF4-FFF2-40B4-BE49-F238E27FC236}">
                  <a16:creationId xmlns:a16="http://schemas.microsoft.com/office/drawing/2014/main" xmlns="" id="{C8A295DB-3803-79D3-B597-439B9142AC7C}"/>
                </a:ext>
              </a:extLst>
            </p:cNvPr>
            <p:cNvSpPr/>
            <p:nvPr/>
          </p:nvSpPr>
          <p:spPr>
            <a:xfrm>
              <a:off x="7955815" y="37479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6" name="Freeform 270">
              <a:extLst>
                <a:ext uri="{FF2B5EF4-FFF2-40B4-BE49-F238E27FC236}">
                  <a16:creationId xmlns:a16="http://schemas.microsoft.com/office/drawing/2014/main" xmlns="" id="{F9A9DCE4-F37D-F3C0-1DBE-7415FEA18AD5}"/>
                </a:ext>
              </a:extLst>
            </p:cNvPr>
            <p:cNvSpPr/>
            <p:nvPr/>
          </p:nvSpPr>
          <p:spPr>
            <a:xfrm>
              <a:off x="7925598" y="37782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7" name="Freeform 271">
              <a:extLst>
                <a:ext uri="{FF2B5EF4-FFF2-40B4-BE49-F238E27FC236}">
                  <a16:creationId xmlns:a16="http://schemas.microsoft.com/office/drawing/2014/main" xmlns="" id="{2177B256-CFC3-6566-F874-53BEB606A16E}"/>
                </a:ext>
              </a:extLst>
            </p:cNvPr>
            <p:cNvSpPr/>
            <p:nvPr/>
          </p:nvSpPr>
          <p:spPr>
            <a:xfrm>
              <a:off x="7955815" y="37479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8" name="Freeform 272">
              <a:extLst>
                <a:ext uri="{FF2B5EF4-FFF2-40B4-BE49-F238E27FC236}">
                  <a16:creationId xmlns:a16="http://schemas.microsoft.com/office/drawing/2014/main" xmlns="" id="{6B22AE39-204B-1350-D18C-8709473E9217}"/>
                </a:ext>
              </a:extLst>
            </p:cNvPr>
            <p:cNvSpPr/>
            <p:nvPr/>
          </p:nvSpPr>
          <p:spPr>
            <a:xfrm>
              <a:off x="7964880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9" name="Freeform 273">
              <a:extLst>
                <a:ext uri="{FF2B5EF4-FFF2-40B4-BE49-F238E27FC236}">
                  <a16:creationId xmlns:a16="http://schemas.microsoft.com/office/drawing/2014/main" xmlns="" id="{49B31B52-CBAA-714A-77B0-BCA562B9E13E}"/>
                </a:ext>
              </a:extLst>
            </p:cNvPr>
            <p:cNvSpPr/>
            <p:nvPr/>
          </p:nvSpPr>
          <p:spPr>
            <a:xfrm>
              <a:off x="7995096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0" name="Freeform 274">
              <a:extLst>
                <a:ext uri="{FF2B5EF4-FFF2-40B4-BE49-F238E27FC236}">
                  <a16:creationId xmlns:a16="http://schemas.microsoft.com/office/drawing/2014/main" xmlns="" id="{CDEE21F0-0E3F-D381-D8FB-A58139FA7E5A}"/>
                </a:ext>
              </a:extLst>
            </p:cNvPr>
            <p:cNvSpPr/>
            <p:nvPr/>
          </p:nvSpPr>
          <p:spPr>
            <a:xfrm>
              <a:off x="7964880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1" name="Freeform 275">
              <a:extLst>
                <a:ext uri="{FF2B5EF4-FFF2-40B4-BE49-F238E27FC236}">
                  <a16:creationId xmlns:a16="http://schemas.microsoft.com/office/drawing/2014/main" xmlns="" id="{484B6015-99A4-8B27-EE38-B3FB07750C46}"/>
                </a:ext>
              </a:extLst>
            </p:cNvPr>
            <p:cNvSpPr/>
            <p:nvPr/>
          </p:nvSpPr>
          <p:spPr>
            <a:xfrm>
              <a:off x="7995096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2" name="Freeform 276">
              <a:extLst>
                <a:ext uri="{FF2B5EF4-FFF2-40B4-BE49-F238E27FC236}">
                  <a16:creationId xmlns:a16="http://schemas.microsoft.com/office/drawing/2014/main" xmlns="" id="{5CB11EF7-C943-2C4D-932E-39031119AE95}"/>
                </a:ext>
              </a:extLst>
            </p:cNvPr>
            <p:cNvSpPr/>
            <p:nvPr/>
          </p:nvSpPr>
          <p:spPr>
            <a:xfrm>
              <a:off x="7972434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3" name="Freeform 277">
              <a:extLst>
                <a:ext uri="{FF2B5EF4-FFF2-40B4-BE49-F238E27FC236}">
                  <a16:creationId xmlns:a16="http://schemas.microsoft.com/office/drawing/2014/main" xmlns="" id="{C82ED67F-97D9-4F95-6E09-443CB047A56D}"/>
                </a:ext>
              </a:extLst>
            </p:cNvPr>
            <p:cNvSpPr/>
            <p:nvPr/>
          </p:nvSpPr>
          <p:spPr>
            <a:xfrm>
              <a:off x="8002650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Freeform 278">
              <a:extLst>
                <a:ext uri="{FF2B5EF4-FFF2-40B4-BE49-F238E27FC236}">
                  <a16:creationId xmlns:a16="http://schemas.microsoft.com/office/drawing/2014/main" xmlns="" id="{312946DF-D80F-D189-E685-49E729A7C894}"/>
                </a:ext>
              </a:extLst>
            </p:cNvPr>
            <p:cNvSpPr/>
            <p:nvPr/>
          </p:nvSpPr>
          <p:spPr>
            <a:xfrm>
              <a:off x="8011715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5" name="Freeform 279">
              <a:extLst>
                <a:ext uri="{FF2B5EF4-FFF2-40B4-BE49-F238E27FC236}">
                  <a16:creationId xmlns:a16="http://schemas.microsoft.com/office/drawing/2014/main" xmlns="" id="{0AAB84C9-21DF-2B70-76D3-E9FBE630D8FB}"/>
                </a:ext>
              </a:extLst>
            </p:cNvPr>
            <p:cNvSpPr/>
            <p:nvPr/>
          </p:nvSpPr>
          <p:spPr>
            <a:xfrm>
              <a:off x="8041931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Freeform 280">
              <a:extLst>
                <a:ext uri="{FF2B5EF4-FFF2-40B4-BE49-F238E27FC236}">
                  <a16:creationId xmlns:a16="http://schemas.microsoft.com/office/drawing/2014/main" xmlns="" id="{3A5F17E9-53DE-45D4-23FF-F25DAA5CAA71}"/>
                </a:ext>
              </a:extLst>
            </p:cNvPr>
            <p:cNvSpPr/>
            <p:nvPr/>
          </p:nvSpPr>
          <p:spPr>
            <a:xfrm>
              <a:off x="8099342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Freeform 281">
              <a:extLst>
                <a:ext uri="{FF2B5EF4-FFF2-40B4-BE49-F238E27FC236}">
                  <a16:creationId xmlns:a16="http://schemas.microsoft.com/office/drawing/2014/main" xmlns="" id="{26BFB0AE-64BA-65C4-9175-6DC7F15DEE2B}"/>
                </a:ext>
              </a:extLst>
            </p:cNvPr>
            <p:cNvSpPr/>
            <p:nvPr/>
          </p:nvSpPr>
          <p:spPr>
            <a:xfrm>
              <a:off x="8129559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Freeform 282">
              <a:extLst>
                <a:ext uri="{FF2B5EF4-FFF2-40B4-BE49-F238E27FC236}">
                  <a16:creationId xmlns:a16="http://schemas.microsoft.com/office/drawing/2014/main" xmlns="" id="{715D34E1-0D71-0A75-B556-22EAF91E3374}"/>
                </a:ext>
              </a:extLst>
            </p:cNvPr>
            <p:cNvSpPr/>
            <p:nvPr/>
          </p:nvSpPr>
          <p:spPr>
            <a:xfrm>
              <a:off x="8106897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Freeform 283">
              <a:extLst>
                <a:ext uri="{FF2B5EF4-FFF2-40B4-BE49-F238E27FC236}">
                  <a16:creationId xmlns:a16="http://schemas.microsoft.com/office/drawing/2014/main" xmlns="" id="{AC660E9D-6CDC-4371-5F94-D1ADB3563597}"/>
                </a:ext>
              </a:extLst>
            </p:cNvPr>
            <p:cNvSpPr/>
            <p:nvPr/>
          </p:nvSpPr>
          <p:spPr>
            <a:xfrm>
              <a:off x="8137113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Freeform 284">
              <a:extLst>
                <a:ext uri="{FF2B5EF4-FFF2-40B4-BE49-F238E27FC236}">
                  <a16:creationId xmlns:a16="http://schemas.microsoft.com/office/drawing/2014/main" xmlns="" id="{448AADF3-918F-9837-3639-29B8BD5DE1CA}"/>
                </a:ext>
              </a:extLst>
            </p:cNvPr>
            <p:cNvSpPr/>
            <p:nvPr/>
          </p:nvSpPr>
          <p:spPr>
            <a:xfrm>
              <a:off x="8264022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Freeform 285">
              <a:extLst>
                <a:ext uri="{FF2B5EF4-FFF2-40B4-BE49-F238E27FC236}">
                  <a16:creationId xmlns:a16="http://schemas.microsoft.com/office/drawing/2014/main" xmlns="" id="{1CE9152D-973B-B2AB-A084-F643C8AB23E4}"/>
                </a:ext>
              </a:extLst>
            </p:cNvPr>
            <p:cNvSpPr/>
            <p:nvPr/>
          </p:nvSpPr>
          <p:spPr>
            <a:xfrm>
              <a:off x="8294238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Freeform 286">
              <a:extLst>
                <a:ext uri="{FF2B5EF4-FFF2-40B4-BE49-F238E27FC236}">
                  <a16:creationId xmlns:a16="http://schemas.microsoft.com/office/drawing/2014/main" xmlns="" id="{DE63ABD2-D8D9-F87C-8DF4-5B3EE4423FF8}"/>
                </a:ext>
              </a:extLst>
            </p:cNvPr>
            <p:cNvSpPr/>
            <p:nvPr/>
          </p:nvSpPr>
          <p:spPr>
            <a:xfrm>
              <a:off x="8406038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Freeform 287">
              <a:extLst>
                <a:ext uri="{FF2B5EF4-FFF2-40B4-BE49-F238E27FC236}">
                  <a16:creationId xmlns:a16="http://schemas.microsoft.com/office/drawing/2014/main" xmlns="" id="{88E3FF3C-FE75-DFF7-CF81-633AEC79FCAB}"/>
                </a:ext>
              </a:extLst>
            </p:cNvPr>
            <p:cNvSpPr/>
            <p:nvPr/>
          </p:nvSpPr>
          <p:spPr>
            <a:xfrm>
              <a:off x="8436255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Freeform 288">
              <a:extLst>
                <a:ext uri="{FF2B5EF4-FFF2-40B4-BE49-F238E27FC236}">
                  <a16:creationId xmlns:a16="http://schemas.microsoft.com/office/drawing/2014/main" xmlns="" id="{1E9947A3-BE20-4450-798C-46504390C94C}"/>
                </a:ext>
              </a:extLst>
            </p:cNvPr>
            <p:cNvSpPr/>
            <p:nvPr/>
          </p:nvSpPr>
          <p:spPr>
            <a:xfrm>
              <a:off x="8538990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Freeform 289">
              <a:extLst>
                <a:ext uri="{FF2B5EF4-FFF2-40B4-BE49-F238E27FC236}">
                  <a16:creationId xmlns:a16="http://schemas.microsoft.com/office/drawing/2014/main" xmlns="" id="{C01CEBF6-224A-DEE3-A704-D4D81D4EB7D0}"/>
                </a:ext>
              </a:extLst>
            </p:cNvPr>
            <p:cNvSpPr/>
            <p:nvPr/>
          </p:nvSpPr>
          <p:spPr>
            <a:xfrm>
              <a:off x="8569207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Freeform 290">
              <a:extLst>
                <a:ext uri="{FF2B5EF4-FFF2-40B4-BE49-F238E27FC236}">
                  <a16:creationId xmlns:a16="http://schemas.microsoft.com/office/drawing/2014/main" xmlns="" id="{12B44997-16D9-BC73-1EAB-48CD29CD1751}"/>
                </a:ext>
              </a:extLst>
            </p:cNvPr>
            <p:cNvSpPr/>
            <p:nvPr/>
          </p:nvSpPr>
          <p:spPr>
            <a:xfrm>
              <a:off x="8579782" y="38613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Freeform 291">
              <a:extLst>
                <a:ext uri="{FF2B5EF4-FFF2-40B4-BE49-F238E27FC236}">
                  <a16:creationId xmlns:a16="http://schemas.microsoft.com/office/drawing/2014/main" xmlns="" id="{15AE3C35-176D-AEE7-0E33-5305C1537261}"/>
                </a:ext>
              </a:extLst>
            </p:cNvPr>
            <p:cNvSpPr/>
            <p:nvPr/>
          </p:nvSpPr>
          <p:spPr>
            <a:xfrm>
              <a:off x="8609999" y="38311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Freeform 292">
              <a:extLst>
                <a:ext uri="{FF2B5EF4-FFF2-40B4-BE49-F238E27FC236}">
                  <a16:creationId xmlns:a16="http://schemas.microsoft.com/office/drawing/2014/main" xmlns="" id="{E7C5F392-9DF4-F7B1-D96A-A860B3113A51}"/>
                </a:ext>
              </a:extLst>
            </p:cNvPr>
            <p:cNvSpPr/>
            <p:nvPr/>
          </p:nvSpPr>
          <p:spPr>
            <a:xfrm>
              <a:off x="8634172" y="39460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Freeform 293">
              <a:extLst>
                <a:ext uri="{FF2B5EF4-FFF2-40B4-BE49-F238E27FC236}">
                  <a16:creationId xmlns:a16="http://schemas.microsoft.com/office/drawing/2014/main" xmlns="" id="{EFB9FE6D-04A1-0AC7-E967-B5C45EE21275}"/>
                </a:ext>
              </a:extLst>
            </p:cNvPr>
            <p:cNvSpPr/>
            <p:nvPr/>
          </p:nvSpPr>
          <p:spPr>
            <a:xfrm>
              <a:off x="8664388" y="39157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Freeform 294">
              <a:extLst>
                <a:ext uri="{FF2B5EF4-FFF2-40B4-BE49-F238E27FC236}">
                  <a16:creationId xmlns:a16="http://schemas.microsoft.com/office/drawing/2014/main" xmlns="" id="{1316B652-2B6B-4A0B-A719-D710C9FF57A3}"/>
                </a:ext>
              </a:extLst>
            </p:cNvPr>
            <p:cNvSpPr/>
            <p:nvPr/>
          </p:nvSpPr>
          <p:spPr>
            <a:xfrm>
              <a:off x="8641726" y="39460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Freeform 295">
              <a:extLst>
                <a:ext uri="{FF2B5EF4-FFF2-40B4-BE49-F238E27FC236}">
                  <a16:creationId xmlns:a16="http://schemas.microsoft.com/office/drawing/2014/main" xmlns="" id="{61FA3FCF-2231-B61D-EA81-06CEEAB4D19B}"/>
                </a:ext>
              </a:extLst>
            </p:cNvPr>
            <p:cNvSpPr/>
            <p:nvPr/>
          </p:nvSpPr>
          <p:spPr>
            <a:xfrm>
              <a:off x="8671942" y="39157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Freeform 296">
              <a:extLst>
                <a:ext uri="{FF2B5EF4-FFF2-40B4-BE49-F238E27FC236}">
                  <a16:creationId xmlns:a16="http://schemas.microsoft.com/office/drawing/2014/main" xmlns="" id="{9F586F50-791B-D521-B036-63EEF827F24C}"/>
                </a:ext>
              </a:extLst>
            </p:cNvPr>
            <p:cNvSpPr/>
            <p:nvPr/>
          </p:nvSpPr>
          <p:spPr>
            <a:xfrm>
              <a:off x="8886478" y="40533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Freeform 297">
              <a:extLst>
                <a:ext uri="{FF2B5EF4-FFF2-40B4-BE49-F238E27FC236}">
                  <a16:creationId xmlns:a16="http://schemas.microsoft.com/office/drawing/2014/main" xmlns="" id="{6FEB0748-53EA-5607-F537-C66CBA0365BE}"/>
                </a:ext>
              </a:extLst>
            </p:cNvPr>
            <p:cNvSpPr/>
            <p:nvPr/>
          </p:nvSpPr>
          <p:spPr>
            <a:xfrm>
              <a:off x="8916695" y="40231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Freeform 298">
              <a:extLst>
                <a:ext uri="{FF2B5EF4-FFF2-40B4-BE49-F238E27FC236}">
                  <a16:creationId xmlns:a16="http://schemas.microsoft.com/office/drawing/2014/main" xmlns="" id="{2038B462-BAE5-166F-4664-4447E680866B}"/>
                </a:ext>
              </a:extLst>
            </p:cNvPr>
            <p:cNvSpPr/>
            <p:nvPr/>
          </p:nvSpPr>
          <p:spPr>
            <a:xfrm>
              <a:off x="8894032" y="40533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Freeform 299">
              <a:extLst>
                <a:ext uri="{FF2B5EF4-FFF2-40B4-BE49-F238E27FC236}">
                  <a16:creationId xmlns:a16="http://schemas.microsoft.com/office/drawing/2014/main" xmlns="" id="{5A43B8FA-608C-7CEC-8013-D187272C97BA}"/>
                </a:ext>
              </a:extLst>
            </p:cNvPr>
            <p:cNvSpPr/>
            <p:nvPr/>
          </p:nvSpPr>
          <p:spPr>
            <a:xfrm>
              <a:off x="8924249" y="40231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Freeform 300">
              <a:extLst>
                <a:ext uri="{FF2B5EF4-FFF2-40B4-BE49-F238E27FC236}">
                  <a16:creationId xmlns:a16="http://schemas.microsoft.com/office/drawing/2014/main" xmlns="" id="{0562A092-FBD8-833C-0311-DFF27919E202}"/>
                </a:ext>
              </a:extLst>
            </p:cNvPr>
            <p:cNvSpPr/>
            <p:nvPr/>
          </p:nvSpPr>
          <p:spPr>
            <a:xfrm>
              <a:off x="9350299" y="437686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Freeform 301">
              <a:extLst>
                <a:ext uri="{FF2B5EF4-FFF2-40B4-BE49-F238E27FC236}">
                  <a16:creationId xmlns:a16="http://schemas.microsoft.com/office/drawing/2014/main" xmlns="" id="{31AE64A9-E84A-75A9-08D4-6C40E9B9ABEB}"/>
                </a:ext>
              </a:extLst>
            </p:cNvPr>
            <p:cNvSpPr/>
            <p:nvPr/>
          </p:nvSpPr>
          <p:spPr>
            <a:xfrm>
              <a:off x="9380516" y="434663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88" name="Graphic 4">
            <a:extLst>
              <a:ext uri="{FF2B5EF4-FFF2-40B4-BE49-F238E27FC236}">
                <a16:creationId xmlns:a16="http://schemas.microsoft.com/office/drawing/2014/main" xmlns="" id="{449BFBCD-6A02-B3B1-B67C-9E7C75D8FA88}"/>
              </a:ext>
            </a:extLst>
          </p:cNvPr>
          <p:cNvGrpSpPr/>
          <p:nvPr/>
        </p:nvGrpSpPr>
        <p:grpSpPr>
          <a:xfrm>
            <a:off x="1687481" y="1392895"/>
            <a:ext cx="3955581" cy="2501690"/>
            <a:chOff x="2955009" y="1020778"/>
            <a:chExt cx="6102191" cy="3436213"/>
          </a:xfrm>
          <a:noFill/>
        </p:grpSpPr>
        <p:sp>
          <p:nvSpPr>
            <p:cNvPr id="689" name="Freeform 303">
              <a:extLst>
                <a:ext uri="{FF2B5EF4-FFF2-40B4-BE49-F238E27FC236}">
                  <a16:creationId xmlns:a16="http://schemas.microsoft.com/office/drawing/2014/main" xmlns="" id="{65303B2F-0E74-D3FB-D410-114EC4ACB1C8}"/>
                </a:ext>
              </a:extLst>
            </p:cNvPr>
            <p:cNvSpPr/>
            <p:nvPr/>
          </p:nvSpPr>
          <p:spPr>
            <a:xfrm>
              <a:off x="2977671" y="1051013"/>
              <a:ext cx="6049313" cy="3375743"/>
            </a:xfrm>
            <a:custGeom>
              <a:avLst/>
              <a:gdLst>
                <a:gd name="connsiteX0" fmla="*/ 0 w 6049313"/>
                <a:gd name="connsiteY0" fmla="*/ 0 h 3375743"/>
                <a:gd name="connsiteX1" fmla="*/ 86117 w 6049313"/>
                <a:gd name="connsiteY1" fmla="*/ 0 h 3375743"/>
                <a:gd name="connsiteX2" fmla="*/ 86117 w 6049313"/>
                <a:gd name="connsiteY2" fmla="*/ 24188 h 3375743"/>
                <a:gd name="connsiteX3" fmla="*/ 125398 w 6049313"/>
                <a:gd name="connsiteY3" fmla="*/ 24188 h 3375743"/>
                <a:gd name="connsiteX4" fmla="*/ 125398 w 6049313"/>
                <a:gd name="connsiteY4" fmla="*/ 48376 h 3375743"/>
                <a:gd name="connsiteX5" fmla="*/ 142017 w 6049313"/>
                <a:gd name="connsiteY5" fmla="*/ 48376 h 3375743"/>
                <a:gd name="connsiteX6" fmla="*/ 142017 w 6049313"/>
                <a:gd name="connsiteY6" fmla="*/ 72564 h 3375743"/>
                <a:gd name="connsiteX7" fmla="*/ 243242 w 6049313"/>
                <a:gd name="connsiteY7" fmla="*/ 72564 h 3375743"/>
                <a:gd name="connsiteX8" fmla="*/ 243242 w 6049313"/>
                <a:gd name="connsiteY8" fmla="*/ 96752 h 3375743"/>
                <a:gd name="connsiteX9" fmla="*/ 291588 w 6049313"/>
                <a:gd name="connsiteY9" fmla="*/ 96752 h 3375743"/>
                <a:gd name="connsiteX10" fmla="*/ 291588 w 6049313"/>
                <a:gd name="connsiteY10" fmla="*/ 122452 h 3375743"/>
                <a:gd name="connsiteX11" fmla="*/ 299142 w 6049313"/>
                <a:gd name="connsiteY11" fmla="*/ 122452 h 3375743"/>
                <a:gd name="connsiteX12" fmla="*/ 299142 w 6049313"/>
                <a:gd name="connsiteY12" fmla="*/ 244904 h 3375743"/>
                <a:gd name="connsiteX13" fmla="*/ 306696 w 6049313"/>
                <a:gd name="connsiteY13" fmla="*/ 244904 h 3375743"/>
                <a:gd name="connsiteX14" fmla="*/ 306696 w 6049313"/>
                <a:gd name="connsiteY14" fmla="*/ 270604 h 3375743"/>
                <a:gd name="connsiteX15" fmla="*/ 314250 w 6049313"/>
                <a:gd name="connsiteY15" fmla="*/ 270604 h 3375743"/>
                <a:gd name="connsiteX16" fmla="*/ 314250 w 6049313"/>
                <a:gd name="connsiteY16" fmla="*/ 344680 h 3375743"/>
                <a:gd name="connsiteX17" fmla="*/ 323315 w 6049313"/>
                <a:gd name="connsiteY17" fmla="*/ 344680 h 3375743"/>
                <a:gd name="connsiteX18" fmla="*/ 323315 w 6049313"/>
                <a:gd name="connsiteY18" fmla="*/ 368868 h 3375743"/>
                <a:gd name="connsiteX19" fmla="*/ 330869 w 6049313"/>
                <a:gd name="connsiteY19" fmla="*/ 368868 h 3375743"/>
                <a:gd name="connsiteX20" fmla="*/ 330869 w 6049313"/>
                <a:gd name="connsiteY20" fmla="*/ 470155 h 3375743"/>
                <a:gd name="connsiteX21" fmla="*/ 338423 w 6049313"/>
                <a:gd name="connsiteY21" fmla="*/ 470155 h 3375743"/>
                <a:gd name="connsiteX22" fmla="*/ 338423 w 6049313"/>
                <a:gd name="connsiteY22" fmla="*/ 569931 h 3375743"/>
                <a:gd name="connsiteX23" fmla="*/ 345977 w 6049313"/>
                <a:gd name="connsiteY23" fmla="*/ 569931 h 3375743"/>
                <a:gd name="connsiteX24" fmla="*/ 345977 w 6049313"/>
                <a:gd name="connsiteY24" fmla="*/ 672730 h 3375743"/>
                <a:gd name="connsiteX25" fmla="*/ 353531 w 6049313"/>
                <a:gd name="connsiteY25" fmla="*/ 672730 h 3375743"/>
                <a:gd name="connsiteX26" fmla="*/ 353531 w 6049313"/>
                <a:gd name="connsiteY26" fmla="*/ 722618 h 3375743"/>
                <a:gd name="connsiteX27" fmla="*/ 377704 w 6049313"/>
                <a:gd name="connsiteY27" fmla="*/ 722618 h 3375743"/>
                <a:gd name="connsiteX28" fmla="*/ 377704 w 6049313"/>
                <a:gd name="connsiteY28" fmla="*/ 748317 h 3375743"/>
                <a:gd name="connsiteX29" fmla="*/ 385258 w 6049313"/>
                <a:gd name="connsiteY29" fmla="*/ 748317 h 3375743"/>
                <a:gd name="connsiteX30" fmla="*/ 385258 w 6049313"/>
                <a:gd name="connsiteY30" fmla="*/ 799717 h 3375743"/>
                <a:gd name="connsiteX31" fmla="*/ 394323 w 6049313"/>
                <a:gd name="connsiteY31" fmla="*/ 799717 h 3375743"/>
                <a:gd name="connsiteX32" fmla="*/ 394323 w 6049313"/>
                <a:gd name="connsiteY32" fmla="*/ 851117 h 3375743"/>
                <a:gd name="connsiteX33" fmla="*/ 472886 w 6049313"/>
                <a:gd name="connsiteY33" fmla="*/ 851117 h 3375743"/>
                <a:gd name="connsiteX34" fmla="*/ 472886 w 6049313"/>
                <a:gd name="connsiteY34" fmla="*/ 876816 h 3375743"/>
                <a:gd name="connsiteX35" fmla="*/ 559002 w 6049313"/>
                <a:gd name="connsiteY35" fmla="*/ 876816 h 3375743"/>
                <a:gd name="connsiteX36" fmla="*/ 559002 w 6049313"/>
                <a:gd name="connsiteY36" fmla="*/ 904028 h 3375743"/>
                <a:gd name="connsiteX37" fmla="*/ 566557 w 6049313"/>
                <a:gd name="connsiteY37" fmla="*/ 904028 h 3375743"/>
                <a:gd name="connsiteX38" fmla="*/ 566557 w 6049313"/>
                <a:gd name="connsiteY38" fmla="*/ 929728 h 3375743"/>
                <a:gd name="connsiteX39" fmla="*/ 605838 w 6049313"/>
                <a:gd name="connsiteY39" fmla="*/ 929728 h 3375743"/>
                <a:gd name="connsiteX40" fmla="*/ 605838 w 6049313"/>
                <a:gd name="connsiteY40" fmla="*/ 956939 h 3375743"/>
                <a:gd name="connsiteX41" fmla="*/ 614903 w 6049313"/>
                <a:gd name="connsiteY41" fmla="*/ 956939 h 3375743"/>
                <a:gd name="connsiteX42" fmla="*/ 614903 w 6049313"/>
                <a:gd name="connsiteY42" fmla="*/ 982639 h 3375743"/>
                <a:gd name="connsiteX43" fmla="*/ 622457 w 6049313"/>
                <a:gd name="connsiteY43" fmla="*/ 982639 h 3375743"/>
                <a:gd name="connsiteX44" fmla="*/ 622457 w 6049313"/>
                <a:gd name="connsiteY44" fmla="*/ 1009851 h 3375743"/>
                <a:gd name="connsiteX45" fmla="*/ 630011 w 6049313"/>
                <a:gd name="connsiteY45" fmla="*/ 1009851 h 3375743"/>
                <a:gd name="connsiteX46" fmla="*/ 630011 w 6049313"/>
                <a:gd name="connsiteY46" fmla="*/ 1037062 h 3375743"/>
                <a:gd name="connsiteX47" fmla="*/ 637565 w 6049313"/>
                <a:gd name="connsiteY47" fmla="*/ 1037062 h 3375743"/>
                <a:gd name="connsiteX48" fmla="*/ 637565 w 6049313"/>
                <a:gd name="connsiteY48" fmla="*/ 1062762 h 3375743"/>
                <a:gd name="connsiteX49" fmla="*/ 654184 w 6049313"/>
                <a:gd name="connsiteY49" fmla="*/ 1062762 h 3375743"/>
                <a:gd name="connsiteX50" fmla="*/ 654184 w 6049313"/>
                <a:gd name="connsiteY50" fmla="*/ 1089974 h 3375743"/>
                <a:gd name="connsiteX51" fmla="*/ 661738 w 6049313"/>
                <a:gd name="connsiteY51" fmla="*/ 1089974 h 3375743"/>
                <a:gd name="connsiteX52" fmla="*/ 661738 w 6049313"/>
                <a:gd name="connsiteY52" fmla="*/ 1117185 h 3375743"/>
                <a:gd name="connsiteX53" fmla="*/ 669292 w 6049313"/>
                <a:gd name="connsiteY53" fmla="*/ 1117185 h 3375743"/>
                <a:gd name="connsiteX54" fmla="*/ 669292 w 6049313"/>
                <a:gd name="connsiteY54" fmla="*/ 1142885 h 3375743"/>
                <a:gd name="connsiteX55" fmla="*/ 676846 w 6049313"/>
                <a:gd name="connsiteY55" fmla="*/ 1142885 h 3375743"/>
                <a:gd name="connsiteX56" fmla="*/ 676846 w 6049313"/>
                <a:gd name="connsiteY56" fmla="*/ 1197308 h 3375743"/>
                <a:gd name="connsiteX57" fmla="*/ 701019 w 6049313"/>
                <a:gd name="connsiteY57" fmla="*/ 1197308 h 3375743"/>
                <a:gd name="connsiteX58" fmla="*/ 701019 w 6049313"/>
                <a:gd name="connsiteY58" fmla="*/ 1251731 h 3375743"/>
                <a:gd name="connsiteX59" fmla="*/ 708573 w 6049313"/>
                <a:gd name="connsiteY59" fmla="*/ 1251731 h 3375743"/>
                <a:gd name="connsiteX60" fmla="*/ 708573 w 6049313"/>
                <a:gd name="connsiteY60" fmla="*/ 1307666 h 3375743"/>
                <a:gd name="connsiteX61" fmla="*/ 960880 w 6049313"/>
                <a:gd name="connsiteY61" fmla="*/ 1307666 h 3375743"/>
                <a:gd name="connsiteX62" fmla="*/ 960880 w 6049313"/>
                <a:gd name="connsiteY62" fmla="*/ 1334877 h 3375743"/>
                <a:gd name="connsiteX63" fmla="*/ 992607 w 6049313"/>
                <a:gd name="connsiteY63" fmla="*/ 1334877 h 3375743"/>
                <a:gd name="connsiteX64" fmla="*/ 992607 w 6049313"/>
                <a:gd name="connsiteY64" fmla="*/ 1363601 h 3375743"/>
                <a:gd name="connsiteX65" fmla="*/ 1000161 w 6049313"/>
                <a:gd name="connsiteY65" fmla="*/ 1363601 h 3375743"/>
                <a:gd name="connsiteX66" fmla="*/ 1000161 w 6049313"/>
                <a:gd name="connsiteY66" fmla="*/ 1419536 h 3375743"/>
                <a:gd name="connsiteX67" fmla="*/ 1007715 w 6049313"/>
                <a:gd name="connsiteY67" fmla="*/ 1419536 h 3375743"/>
                <a:gd name="connsiteX68" fmla="*/ 1007715 w 6049313"/>
                <a:gd name="connsiteY68" fmla="*/ 1448259 h 3375743"/>
                <a:gd name="connsiteX69" fmla="*/ 1031888 w 6049313"/>
                <a:gd name="connsiteY69" fmla="*/ 1448259 h 3375743"/>
                <a:gd name="connsiteX70" fmla="*/ 1031888 w 6049313"/>
                <a:gd name="connsiteY70" fmla="*/ 1475470 h 3375743"/>
                <a:gd name="connsiteX71" fmla="*/ 1039442 w 6049313"/>
                <a:gd name="connsiteY71" fmla="*/ 1475470 h 3375743"/>
                <a:gd name="connsiteX72" fmla="*/ 1039442 w 6049313"/>
                <a:gd name="connsiteY72" fmla="*/ 1504194 h 3375743"/>
                <a:gd name="connsiteX73" fmla="*/ 1046996 w 6049313"/>
                <a:gd name="connsiteY73" fmla="*/ 1504194 h 3375743"/>
                <a:gd name="connsiteX74" fmla="*/ 1046996 w 6049313"/>
                <a:gd name="connsiteY74" fmla="*/ 1532917 h 3375743"/>
                <a:gd name="connsiteX75" fmla="*/ 1054551 w 6049313"/>
                <a:gd name="connsiteY75" fmla="*/ 1532917 h 3375743"/>
                <a:gd name="connsiteX76" fmla="*/ 1054551 w 6049313"/>
                <a:gd name="connsiteY76" fmla="*/ 1560129 h 3375743"/>
                <a:gd name="connsiteX77" fmla="*/ 1071170 w 6049313"/>
                <a:gd name="connsiteY77" fmla="*/ 1560129 h 3375743"/>
                <a:gd name="connsiteX78" fmla="*/ 1071170 w 6049313"/>
                <a:gd name="connsiteY78" fmla="*/ 1588852 h 3375743"/>
                <a:gd name="connsiteX79" fmla="*/ 1095343 w 6049313"/>
                <a:gd name="connsiteY79" fmla="*/ 1588852 h 3375743"/>
                <a:gd name="connsiteX80" fmla="*/ 1095343 w 6049313"/>
                <a:gd name="connsiteY80" fmla="*/ 1644787 h 3375743"/>
                <a:gd name="connsiteX81" fmla="*/ 1142178 w 6049313"/>
                <a:gd name="connsiteY81" fmla="*/ 1644787 h 3375743"/>
                <a:gd name="connsiteX82" fmla="*/ 1142178 w 6049313"/>
                <a:gd name="connsiteY82" fmla="*/ 1673510 h 3375743"/>
                <a:gd name="connsiteX83" fmla="*/ 1157286 w 6049313"/>
                <a:gd name="connsiteY83" fmla="*/ 1673510 h 3375743"/>
                <a:gd name="connsiteX84" fmla="*/ 1157286 w 6049313"/>
                <a:gd name="connsiteY84" fmla="*/ 1702233 h 3375743"/>
                <a:gd name="connsiteX85" fmla="*/ 1267576 w 6049313"/>
                <a:gd name="connsiteY85" fmla="*/ 1702233 h 3375743"/>
                <a:gd name="connsiteX86" fmla="*/ 1267576 w 6049313"/>
                <a:gd name="connsiteY86" fmla="*/ 1729445 h 3375743"/>
                <a:gd name="connsiteX87" fmla="*/ 1275130 w 6049313"/>
                <a:gd name="connsiteY87" fmla="*/ 1729445 h 3375743"/>
                <a:gd name="connsiteX88" fmla="*/ 1275130 w 6049313"/>
                <a:gd name="connsiteY88" fmla="*/ 1758168 h 3375743"/>
                <a:gd name="connsiteX89" fmla="*/ 1284195 w 6049313"/>
                <a:gd name="connsiteY89" fmla="*/ 1758168 h 3375743"/>
                <a:gd name="connsiteX90" fmla="*/ 1284195 w 6049313"/>
                <a:gd name="connsiteY90" fmla="*/ 1814103 h 3375743"/>
                <a:gd name="connsiteX91" fmla="*/ 1299303 w 6049313"/>
                <a:gd name="connsiteY91" fmla="*/ 1814103 h 3375743"/>
                <a:gd name="connsiteX92" fmla="*/ 1299303 w 6049313"/>
                <a:gd name="connsiteY92" fmla="*/ 1842826 h 3375743"/>
                <a:gd name="connsiteX93" fmla="*/ 1331030 w 6049313"/>
                <a:gd name="connsiteY93" fmla="*/ 1842826 h 3375743"/>
                <a:gd name="connsiteX94" fmla="*/ 1331030 w 6049313"/>
                <a:gd name="connsiteY94" fmla="*/ 1871550 h 3375743"/>
                <a:gd name="connsiteX95" fmla="*/ 1394484 w 6049313"/>
                <a:gd name="connsiteY95" fmla="*/ 1871550 h 3375743"/>
                <a:gd name="connsiteX96" fmla="*/ 1394484 w 6049313"/>
                <a:gd name="connsiteY96" fmla="*/ 1900273 h 3375743"/>
                <a:gd name="connsiteX97" fmla="*/ 1409593 w 6049313"/>
                <a:gd name="connsiteY97" fmla="*/ 1900273 h 3375743"/>
                <a:gd name="connsiteX98" fmla="*/ 1409593 w 6049313"/>
                <a:gd name="connsiteY98" fmla="*/ 1930508 h 3375743"/>
                <a:gd name="connsiteX99" fmla="*/ 1488155 w 6049313"/>
                <a:gd name="connsiteY99" fmla="*/ 1930508 h 3375743"/>
                <a:gd name="connsiteX100" fmla="*/ 1488155 w 6049313"/>
                <a:gd name="connsiteY100" fmla="*/ 1960743 h 3375743"/>
                <a:gd name="connsiteX101" fmla="*/ 1527436 w 6049313"/>
                <a:gd name="connsiteY101" fmla="*/ 1960743 h 3375743"/>
                <a:gd name="connsiteX102" fmla="*/ 1527436 w 6049313"/>
                <a:gd name="connsiteY102" fmla="*/ 1990978 h 3375743"/>
                <a:gd name="connsiteX103" fmla="*/ 1637726 w 6049313"/>
                <a:gd name="connsiteY103" fmla="*/ 1990978 h 3375743"/>
                <a:gd name="connsiteX104" fmla="*/ 1637726 w 6049313"/>
                <a:gd name="connsiteY104" fmla="*/ 2021213 h 3375743"/>
                <a:gd name="connsiteX105" fmla="*/ 1654345 w 6049313"/>
                <a:gd name="connsiteY105" fmla="*/ 2021213 h 3375743"/>
                <a:gd name="connsiteX106" fmla="*/ 1654345 w 6049313"/>
                <a:gd name="connsiteY106" fmla="*/ 2051448 h 3375743"/>
                <a:gd name="connsiteX107" fmla="*/ 1661899 w 6049313"/>
                <a:gd name="connsiteY107" fmla="*/ 2051448 h 3375743"/>
                <a:gd name="connsiteX108" fmla="*/ 1661899 w 6049313"/>
                <a:gd name="connsiteY108" fmla="*/ 2083195 h 3375743"/>
                <a:gd name="connsiteX109" fmla="*/ 1677008 w 6049313"/>
                <a:gd name="connsiteY109" fmla="*/ 2083195 h 3375743"/>
                <a:gd name="connsiteX110" fmla="*/ 1677008 w 6049313"/>
                <a:gd name="connsiteY110" fmla="*/ 2113430 h 3375743"/>
                <a:gd name="connsiteX111" fmla="*/ 1701180 w 6049313"/>
                <a:gd name="connsiteY111" fmla="*/ 2113430 h 3375743"/>
                <a:gd name="connsiteX112" fmla="*/ 1701180 w 6049313"/>
                <a:gd name="connsiteY112" fmla="*/ 2145177 h 3375743"/>
                <a:gd name="connsiteX113" fmla="*/ 1708735 w 6049313"/>
                <a:gd name="connsiteY113" fmla="*/ 2145177 h 3375743"/>
                <a:gd name="connsiteX114" fmla="*/ 1708735 w 6049313"/>
                <a:gd name="connsiteY114" fmla="*/ 2176924 h 3375743"/>
                <a:gd name="connsiteX115" fmla="*/ 1748016 w 6049313"/>
                <a:gd name="connsiteY115" fmla="*/ 2176924 h 3375743"/>
                <a:gd name="connsiteX116" fmla="*/ 1748016 w 6049313"/>
                <a:gd name="connsiteY116" fmla="*/ 2210182 h 3375743"/>
                <a:gd name="connsiteX117" fmla="*/ 1865860 w 6049313"/>
                <a:gd name="connsiteY117" fmla="*/ 2210182 h 3375743"/>
                <a:gd name="connsiteX118" fmla="*/ 1865860 w 6049313"/>
                <a:gd name="connsiteY118" fmla="*/ 2241929 h 3375743"/>
                <a:gd name="connsiteX119" fmla="*/ 1882479 w 6049313"/>
                <a:gd name="connsiteY119" fmla="*/ 2241929 h 3375743"/>
                <a:gd name="connsiteX120" fmla="*/ 1882479 w 6049313"/>
                <a:gd name="connsiteY120" fmla="*/ 2273676 h 3375743"/>
                <a:gd name="connsiteX121" fmla="*/ 1953487 w 6049313"/>
                <a:gd name="connsiteY121" fmla="*/ 2273676 h 3375743"/>
                <a:gd name="connsiteX122" fmla="*/ 1953487 w 6049313"/>
                <a:gd name="connsiteY122" fmla="*/ 2305422 h 3375743"/>
                <a:gd name="connsiteX123" fmla="*/ 1961041 w 6049313"/>
                <a:gd name="connsiteY123" fmla="*/ 2305422 h 3375743"/>
                <a:gd name="connsiteX124" fmla="*/ 1961041 w 6049313"/>
                <a:gd name="connsiteY124" fmla="*/ 2337169 h 3375743"/>
                <a:gd name="connsiteX125" fmla="*/ 1976149 w 6049313"/>
                <a:gd name="connsiteY125" fmla="*/ 2337169 h 3375743"/>
                <a:gd name="connsiteX126" fmla="*/ 1976149 w 6049313"/>
                <a:gd name="connsiteY126" fmla="*/ 2370428 h 3375743"/>
                <a:gd name="connsiteX127" fmla="*/ 1992768 w 6049313"/>
                <a:gd name="connsiteY127" fmla="*/ 2370428 h 3375743"/>
                <a:gd name="connsiteX128" fmla="*/ 1992768 w 6049313"/>
                <a:gd name="connsiteY128" fmla="*/ 2435433 h 3375743"/>
                <a:gd name="connsiteX129" fmla="*/ 2000322 w 6049313"/>
                <a:gd name="connsiteY129" fmla="*/ 2435433 h 3375743"/>
                <a:gd name="connsiteX130" fmla="*/ 2000322 w 6049313"/>
                <a:gd name="connsiteY130" fmla="*/ 2468692 h 3375743"/>
                <a:gd name="connsiteX131" fmla="*/ 2024496 w 6049313"/>
                <a:gd name="connsiteY131" fmla="*/ 2468692 h 3375743"/>
                <a:gd name="connsiteX132" fmla="*/ 2024496 w 6049313"/>
                <a:gd name="connsiteY132" fmla="*/ 2501950 h 3375743"/>
                <a:gd name="connsiteX133" fmla="*/ 2047158 w 6049313"/>
                <a:gd name="connsiteY133" fmla="*/ 2501950 h 3375743"/>
                <a:gd name="connsiteX134" fmla="*/ 2047158 w 6049313"/>
                <a:gd name="connsiteY134" fmla="*/ 2535209 h 3375743"/>
                <a:gd name="connsiteX135" fmla="*/ 2086439 w 6049313"/>
                <a:gd name="connsiteY135" fmla="*/ 2535209 h 3375743"/>
                <a:gd name="connsiteX136" fmla="*/ 2086439 w 6049313"/>
                <a:gd name="connsiteY136" fmla="*/ 2568468 h 3375743"/>
                <a:gd name="connsiteX137" fmla="*/ 2394646 w 6049313"/>
                <a:gd name="connsiteY137" fmla="*/ 2568468 h 3375743"/>
                <a:gd name="connsiteX138" fmla="*/ 2394646 w 6049313"/>
                <a:gd name="connsiteY138" fmla="*/ 2603238 h 3375743"/>
                <a:gd name="connsiteX139" fmla="*/ 2566879 w 6049313"/>
                <a:gd name="connsiteY139" fmla="*/ 2603238 h 3375743"/>
                <a:gd name="connsiteX140" fmla="*/ 2566879 w 6049313"/>
                <a:gd name="connsiteY140" fmla="*/ 2638008 h 3375743"/>
                <a:gd name="connsiteX141" fmla="*/ 2575944 w 6049313"/>
                <a:gd name="connsiteY141" fmla="*/ 2638008 h 3375743"/>
                <a:gd name="connsiteX142" fmla="*/ 2575944 w 6049313"/>
                <a:gd name="connsiteY142" fmla="*/ 2672778 h 3375743"/>
                <a:gd name="connsiteX143" fmla="*/ 2591052 w 6049313"/>
                <a:gd name="connsiteY143" fmla="*/ 2672778 h 3375743"/>
                <a:gd name="connsiteX144" fmla="*/ 2591052 w 6049313"/>
                <a:gd name="connsiteY144" fmla="*/ 2707549 h 3375743"/>
                <a:gd name="connsiteX145" fmla="*/ 2637887 w 6049313"/>
                <a:gd name="connsiteY145" fmla="*/ 2707549 h 3375743"/>
                <a:gd name="connsiteX146" fmla="*/ 2637887 w 6049313"/>
                <a:gd name="connsiteY146" fmla="*/ 2777089 h 3375743"/>
                <a:gd name="connsiteX147" fmla="*/ 2662061 w 6049313"/>
                <a:gd name="connsiteY147" fmla="*/ 2777089 h 3375743"/>
                <a:gd name="connsiteX148" fmla="*/ 2662061 w 6049313"/>
                <a:gd name="connsiteY148" fmla="*/ 2811860 h 3375743"/>
                <a:gd name="connsiteX149" fmla="*/ 2968757 w 6049313"/>
                <a:gd name="connsiteY149" fmla="*/ 2811860 h 3375743"/>
                <a:gd name="connsiteX150" fmla="*/ 2968757 w 6049313"/>
                <a:gd name="connsiteY150" fmla="*/ 2848142 h 3375743"/>
                <a:gd name="connsiteX151" fmla="*/ 3032211 w 6049313"/>
                <a:gd name="connsiteY151" fmla="*/ 2848142 h 3375743"/>
                <a:gd name="connsiteX152" fmla="*/ 3032211 w 6049313"/>
                <a:gd name="connsiteY152" fmla="*/ 2882912 h 3375743"/>
                <a:gd name="connsiteX153" fmla="*/ 3063938 w 6049313"/>
                <a:gd name="connsiteY153" fmla="*/ 2882912 h 3375743"/>
                <a:gd name="connsiteX154" fmla="*/ 3063938 w 6049313"/>
                <a:gd name="connsiteY154" fmla="*/ 2952453 h 3375743"/>
                <a:gd name="connsiteX155" fmla="*/ 3331353 w 6049313"/>
                <a:gd name="connsiteY155" fmla="*/ 2952453 h 3375743"/>
                <a:gd name="connsiteX156" fmla="*/ 3331353 w 6049313"/>
                <a:gd name="connsiteY156" fmla="*/ 2999317 h 3375743"/>
                <a:gd name="connsiteX157" fmla="*/ 3402361 w 6049313"/>
                <a:gd name="connsiteY157" fmla="*/ 2999317 h 3375743"/>
                <a:gd name="connsiteX158" fmla="*/ 3402361 w 6049313"/>
                <a:gd name="connsiteY158" fmla="*/ 3044670 h 3375743"/>
                <a:gd name="connsiteX159" fmla="*/ 3630494 w 6049313"/>
                <a:gd name="connsiteY159" fmla="*/ 3044670 h 3375743"/>
                <a:gd name="connsiteX160" fmla="*/ 3630494 w 6049313"/>
                <a:gd name="connsiteY160" fmla="*/ 3100604 h 3375743"/>
                <a:gd name="connsiteX161" fmla="*/ 3890355 w 6049313"/>
                <a:gd name="connsiteY161" fmla="*/ 3100604 h 3375743"/>
                <a:gd name="connsiteX162" fmla="*/ 3890355 w 6049313"/>
                <a:gd name="connsiteY162" fmla="*/ 3168633 h 3375743"/>
                <a:gd name="connsiteX163" fmla="*/ 3953809 w 6049313"/>
                <a:gd name="connsiteY163" fmla="*/ 3168633 h 3375743"/>
                <a:gd name="connsiteX164" fmla="*/ 3953809 w 6049313"/>
                <a:gd name="connsiteY164" fmla="*/ 3238174 h 3375743"/>
                <a:gd name="connsiteX165" fmla="*/ 4331514 w 6049313"/>
                <a:gd name="connsiteY165" fmla="*/ 3238174 h 3375743"/>
                <a:gd name="connsiteX166" fmla="*/ 4331514 w 6049313"/>
                <a:gd name="connsiteY166" fmla="*/ 3375743 h 3375743"/>
                <a:gd name="connsiteX167" fmla="*/ 6049313 w 6049313"/>
                <a:gd name="connsiteY167" fmla="*/ 3375743 h 337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6049313" h="3375743">
                  <a:moveTo>
                    <a:pt x="0" y="0"/>
                  </a:moveTo>
                  <a:lnTo>
                    <a:pt x="86117" y="0"/>
                  </a:lnTo>
                  <a:lnTo>
                    <a:pt x="86117" y="24188"/>
                  </a:lnTo>
                  <a:lnTo>
                    <a:pt x="125398" y="24188"/>
                  </a:lnTo>
                  <a:lnTo>
                    <a:pt x="125398" y="48376"/>
                  </a:lnTo>
                  <a:lnTo>
                    <a:pt x="142017" y="48376"/>
                  </a:lnTo>
                  <a:lnTo>
                    <a:pt x="142017" y="72564"/>
                  </a:lnTo>
                  <a:lnTo>
                    <a:pt x="243242" y="72564"/>
                  </a:lnTo>
                  <a:lnTo>
                    <a:pt x="243242" y="96752"/>
                  </a:lnTo>
                  <a:lnTo>
                    <a:pt x="291588" y="96752"/>
                  </a:lnTo>
                  <a:lnTo>
                    <a:pt x="291588" y="122452"/>
                  </a:lnTo>
                  <a:lnTo>
                    <a:pt x="299142" y="122452"/>
                  </a:lnTo>
                  <a:lnTo>
                    <a:pt x="299142" y="244904"/>
                  </a:lnTo>
                  <a:lnTo>
                    <a:pt x="306696" y="244904"/>
                  </a:lnTo>
                  <a:lnTo>
                    <a:pt x="306696" y="270604"/>
                  </a:lnTo>
                  <a:lnTo>
                    <a:pt x="314250" y="270604"/>
                  </a:lnTo>
                  <a:lnTo>
                    <a:pt x="314250" y="344680"/>
                  </a:lnTo>
                  <a:lnTo>
                    <a:pt x="323315" y="344680"/>
                  </a:lnTo>
                  <a:lnTo>
                    <a:pt x="323315" y="368868"/>
                  </a:lnTo>
                  <a:lnTo>
                    <a:pt x="330869" y="368868"/>
                  </a:lnTo>
                  <a:lnTo>
                    <a:pt x="330869" y="470155"/>
                  </a:lnTo>
                  <a:lnTo>
                    <a:pt x="338423" y="470155"/>
                  </a:lnTo>
                  <a:lnTo>
                    <a:pt x="338423" y="569931"/>
                  </a:lnTo>
                  <a:lnTo>
                    <a:pt x="345977" y="569931"/>
                  </a:lnTo>
                  <a:lnTo>
                    <a:pt x="345977" y="672730"/>
                  </a:lnTo>
                  <a:lnTo>
                    <a:pt x="353531" y="672730"/>
                  </a:lnTo>
                  <a:lnTo>
                    <a:pt x="353531" y="722618"/>
                  </a:lnTo>
                  <a:lnTo>
                    <a:pt x="377704" y="722618"/>
                  </a:lnTo>
                  <a:lnTo>
                    <a:pt x="377704" y="748317"/>
                  </a:lnTo>
                  <a:lnTo>
                    <a:pt x="385258" y="748317"/>
                  </a:lnTo>
                  <a:lnTo>
                    <a:pt x="385258" y="799717"/>
                  </a:lnTo>
                  <a:lnTo>
                    <a:pt x="394323" y="799717"/>
                  </a:lnTo>
                  <a:lnTo>
                    <a:pt x="394323" y="851117"/>
                  </a:lnTo>
                  <a:lnTo>
                    <a:pt x="472886" y="851117"/>
                  </a:lnTo>
                  <a:lnTo>
                    <a:pt x="472886" y="876816"/>
                  </a:lnTo>
                  <a:lnTo>
                    <a:pt x="559002" y="876816"/>
                  </a:lnTo>
                  <a:lnTo>
                    <a:pt x="559002" y="904028"/>
                  </a:lnTo>
                  <a:lnTo>
                    <a:pt x="566557" y="904028"/>
                  </a:lnTo>
                  <a:lnTo>
                    <a:pt x="566557" y="929728"/>
                  </a:lnTo>
                  <a:lnTo>
                    <a:pt x="605838" y="929728"/>
                  </a:lnTo>
                  <a:lnTo>
                    <a:pt x="605838" y="956939"/>
                  </a:lnTo>
                  <a:lnTo>
                    <a:pt x="614903" y="956939"/>
                  </a:lnTo>
                  <a:lnTo>
                    <a:pt x="614903" y="982639"/>
                  </a:lnTo>
                  <a:lnTo>
                    <a:pt x="622457" y="982639"/>
                  </a:lnTo>
                  <a:lnTo>
                    <a:pt x="622457" y="1009851"/>
                  </a:lnTo>
                  <a:lnTo>
                    <a:pt x="630011" y="1009851"/>
                  </a:lnTo>
                  <a:lnTo>
                    <a:pt x="630011" y="1037062"/>
                  </a:lnTo>
                  <a:lnTo>
                    <a:pt x="637565" y="1037062"/>
                  </a:lnTo>
                  <a:lnTo>
                    <a:pt x="637565" y="1062762"/>
                  </a:lnTo>
                  <a:lnTo>
                    <a:pt x="654184" y="1062762"/>
                  </a:lnTo>
                  <a:lnTo>
                    <a:pt x="654184" y="1089974"/>
                  </a:lnTo>
                  <a:lnTo>
                    <a:pt x="661738" y="1089974"/>
                  </a:lnTo>
                  <a:lnTo>
                    <a:pt x="661738" y="1117185"/>
                  </a:lnTo>
                  <a:lnTo>
                    <a:pt x="669292" y="1117185"/>
                  </a:lnTo>
                  <a:lnTo>
                    <a:pt x="669292" y="1142885"/>
                  </a:lnTo>
                  <a:lnTo>
                    <a:pt x="676846" y="1142885"/>
                  </a:lnTo>
                  <a:lnTo>
                    <a:pt x="676846" y="1197308"/>
                  </a:lnTo>
                  <a:lnTo>
                    <a:pt x="701019" y="1197308"/>
                  </a:lnTo>
                  <a:lnTo>
                    <a:pt x="701019" y="1251731"/>
                  </a:lnTo>
                  <a:lnTo>
                    <a:pt x="708573" y="1251731"/>
                  </a:lnTo>
                  <a:lnTo>
                    <a:pt x="708573" y="1307666"/>
                  </a:lnTo>
                  <a:lnTo>
                    <a:pt x="960880" y="1307666"/>
                  </a:lnTo>
                  <a:lnTo>
                    <a:pt x="960880" y="1334877"/>
                  </a:lnTo>
                  <a:lnTo>
                    <a:pt x="992607" y="1334877"/>
                  </a:lnTo>
                  <a:lnTo>
                    <a:pt x="992607" y="1363601"/>
                  </a:lnTo>
                  <a:lnTo>
                    <a:pt x="1000161" y="1363601"/>
                  </a:lnTo>
                  <a:lnTo>
                    <a:pt x="1000161" y="1419536"/>
                  </a:lnTo>
                  <a:lnTo>
                    <a:pt x="1007715" y="1419536"/>
                  </a:lnTo>
                  <a:lnTo>
                    <a:pt x="1007715" y="1448259"/>
                  </a:lnTo>
                  <a:lnTo>
                    <a:pt x="1031888" y="1448259"/>
                  </a:lnTo>
                  <a:lnTo>
                    <a:pt x="1031888" y="1475470"/>
                  </a:lnTo>
                  <a:lnTo>
                    <a:pt x="1039442" y="1475470"/>
                  </a:lnTo>
                  <a:lnTo>
                    <a:pt x="1039442" y="1504194"/>
                  </a:lnTo>
                  <a:lnTo>
                    <a:pt x="1046996" y="1504194"/>
                  </a:lnTo>
                  <a:lnTo>
                    <a:pt x="1046996" y="1532917"/>
                  </a:lnTo>
                  <a:lnTo>
                    <a:pt x="1054551" y="1532917"/>
                  </a:lnTo>
                  <a:lnTo>
                    <a:pt x="1054551" y="1560129"/>
                  </a:lnTo>
                  <a:lnTo>
                    <a:pt x="1071170" y="1560129"/>
                  </a:lnTo>
                  <a:lnTo>
                    <a:pt x="1071170" y="1588852"/>
                  </a:lnTo>
                  <a:lnTo>
                    <a:pt x="1095343" y="1588852"/>
                  </a:lnTo>
                  <a:lnTo>
                    <a:pt x="1095343" y="1644787"/>
                  </a:lnTo>
                  <a:lnTo>
                    <a:pt x="1142178" y="1644787"/>
                  </a:lnTo>
                  <a:lnTo>
                    <a:pt x="1142178" y="1673510"/>
                  </a:lnTo>
                  <a:lnTo>
                    <a:pt x="1157286" y="1673510"/>
                  </a:lnTo>
                  <a:lnTo>
                    <a:pt x="1157286" y="1702233"/>
                  </a:lnTo>
                  <a:lnTo>
                    <a:pt x="1267576" y="1702233"/>
                  </a:lnTo>
                  <a:lnTo>
                    <a:pt x="1267576" y="1729445"/>
                  </a:lnTo>
                  <a:lnTo>
                    <a:pt x="1275130" y="1729445"/>
                  </a:lnTo>
                  <a:lnTo>
                    <a:pt x="1275130" y="1758168"/>
                  </a:lnTo>
                  <a:lnTo>
                    <a:pt x="1284195" y="1758168"/>
                  </a:lnTo>
                  <a:lnTo>
                    <a:pt x="1284195" y="1814103"/>
                  </a:lnTo>
                  <a:lnTo>
                    <a:pt x="1299303" y="1814103"/>
                  </a:lnTo>
                  <a:lnTo>
                    <a:pt x="1299303" y="1842826"/>
                  </a:lnTo>
                  <a:lnTo>
                    <a:pt x="1331030" y="1842826"/>
                  </a:lnTo>
                  <a:lnTo>
                    <a:pt x="1331030" y="1871550"/>
                  </a:lnTo>
                  <a:lnTo>
                    <a:pt x="1394484" y="1871550"/>
                  </a:lnTo>
                  <a:lnTo>
                    <a:pt x="1394484" y="1900273"/>
                  </a:lnTo>
                  <a:lnTo>
                    <a:pt x="1409593" y="1900273"/>
                  </a:lnTo>
                  <a:lnTo>
                    <a:pt x="1409593" y="1930508"/>
                  </a:lnTo>
                  <a:lnTo>
                    <a:pt x="1488155" y="1930508"/>
                  </a:lnTo>
                  <a:lnTo>
                    <a:pt x="1488155" y="1960743"/>
                  </a:lnTo>
                  <a:lnTo>
                    <a:pt x="1527436" y="1960743"/>
                  </a:lnTo>
                  <a:lnTo>
                    <a:pt x="1527436" y="1990978"/>
                  </a:lnTo>
                  <a:lnTo>
                    <a:pt x="1637726" y="1990978"/>
                  </a:lnTo>
                  <a:lnTo>
                    <a:pt x="1637726" y="2021213"/>
                  </a:lnTo>
                  <a:lnTo>
                    <a:pt x="1654345" y="2021213"/>
                  </a:lnTo>
                  <a:lnTo>
                    <a:pt x="1654345" y="2051448"/>
                  </a:lnTo>
                  <a:lnTo>
                    <a:pt x="1661899" y="2051448"/>
                  </a:lnTo>
                  <a:lnTo>
                    <a:pt x="1661899" y="2083195"/>
                  </a:lnTo>
                  <a:lnTo>
                    <a:pt x="1677008" y="2083195"/>
                  </a:lnTo>
                  <a:lnTo>
                    <a:pt x="1677008" y="2113430"/>
                  </a:lnTo>
                  <a:lnTo>
                    <a:pt x="1701180" y="2113430"/>
                  </a:lnTo>
                  <a:lnTo>
                    <a:pt x="1701180" y="2145177"/>
                  </a:lnTo>
                  <a:lnTo>
                    <a:pt x="1708735" y="2145177"/>
                  </a:lnTo>
                  <a:lnTo>
                    <a:pt x="1708735" y="2176924"/>
                  </a:lnTo>
                  <a:lnTo>
                    <a:pt x="1748016" y="2176924"/>
                  </a:lnTo>
                  <a:lnTo>
                    <a:pt x="1748016" y="2210182"/>
                  </a:lnTo>
                  <a:lnTo>
                    <a:pt x="1865860" y="2210182"/>
                  </a:lnTo>
                  <a:lnTo>
                    <a:pt x="1865860" y="2241929"/>
                  </a:lnTo>
                  <a:lnTo>
                    <a:pt x="1882479" y="2241929"/>
                  </a:lnTo>
                  <a:lnTo>
                    <a:pt x="1882479" y="2273676"/>
                  </a:lnTo>
                  <a:lnTo>
                    <a:pt x="1953487" y="2273676"/>
                  </a:lnTo>
                  <a:lnTo>
                    <a:pt x="1953487" y="2305422"/>
                  </a:lnTo>
                  <a:lnTo>
                    <a:pt x="1961041" y="2305422"/>
                  </a:lnTo>
                  <a:lnTo>
                    <a:pt x="1961041" y="2337169"/>
                  </a:lnTo>
                  <a:lnTo>
                    <a:pt x="1976149" y="2337169"/>
                  </a:lnTo>
                  <a:lnTo>
                    <a:pt x="1976149" y="2370428"/>
                  </a:lnTo>
                  <a:lnTo>
                    <a:pt x="1992768" y="2370428"/>
                  </a:lnTo>
                  <a:lnTo>
                    <a:pt x="1992768" y="2435433"/>
                  </a:lnTo>
                  <a:lnTo>
                    <a:pt x="2000322" y="2435433"/>
                  </a:lnTo>
                  <a:lnTo>
                    <a:pt x="2000322" y="2468692"/>
                  </a:lnTo>
                  <a:lnTo>
                    <a:pt x="2024496" y="2468692"/>
                  </a:lnTo>
                  <a:lnTo>
                    <a:pt x="2024496" y="2501950"/>
                  </a:lnTo>
                  <a:lnTo>
                    <a:pt x="2047158" y="2501950"/>
                  </a:lnTo>
                  <a:lnTo>
                    <a:pt x="2047158" y="2535209"/>
                  </a:lnTo>
                  <a:lnTo>
                    <a:pt x="2086439" y="2535209"/>
                  </a:lnTo>
                  <a:lnTo>
                    <a:pt x="2086439" y="2568468"/>
                  </a:lnTo>
                  <a:lnTo>
                    <a:pt x="2394646" y="2568468"/>
                  </a:lnTo>
                  <a:lnTo>
                    <a:pt x="2394646" y="2603238"/>
                  </a:lnTo>
                  <a:lnTo>
                    <a:pt x="2566879" y="2603238"/>
                  </a:lnTo>
                  <a:lnTo>
                    <a:pt x="2566879" y="2638008"/>
                  </a:lnTo>
                  <a:lnTo>
                    <a:pt x="2575944" y="2638008"/>
                  </a:lnTo>
                  <a:lnTo>
                    <a:pt x="2575944" y="2672778"/>
                  </a:lnTo>
                  <a:lnTo>
                    <a:pt x="2591052" y="2672778"/>
                  </a:lnTo>
                  <a:lnTo>
                    <a:pt x="2591052" y="2707549"/>
                  </a:lnTo>
                  <a:lnTo>
                    <a:pt x="2637887" y="2707549"/>
                  </a:lnTo>
                  <a:lnTo>
                    <a:pt x="2637887" y="2777089"/>
                  </a:lnTo>
                  <a:lnTo>
                    <a:pt x="2662061" y="2777089"/>
                  </a:lnTo>
                  <a:lnTo>
                    <a:pt x="2662061" y="2811860"/>
                  </a:lnTo>
                  <a:lnTo>
                    <a:pt x="2968757" y="2811860"/>
                  </a:lnTo>
                  <a:lnTo>
                    <a:pt x="2968757" y="2848142"/>
                  </a:lnTo>
                  <a:lnTo>
                    <a:pt x="3032211" y="2848142"/>
                  </a:lnTo>
                  <a:lnTo>
                    <a:pt x="3032211" y="2882912"/>
                  </a:lnTo>
                  <a:lnTo>
                    <a:pt x="3063938" y="2882912"/>
                  </a:lnTo>
                  <a:lnTo>
                    <a:pt x="3063938" y="2952453"/>
                  </a:lnTo>
                  <a:lnTo>
                    <a:pt x="3331353" y="2952453"/>
                  </a:lnTo>
                  <a:lnTo>
                    <a:pt x="3331353" y="2999317"/>
                  </a:lnTo>
                  <a:lnTo>
                    <a:pt x="3402361" y="2999317"/>
                  </a:lnTo>
                  <a:lnTo>
                    <a:pt x="3402361" y="3044670"/>
                  </a:lnTo>
                  <a:lnTo>
                    <a:pt x="3630494" y="3044670"/>
                  </a:lnTo>
                  <a:lnTo>
                    <a:pt x="3630494" y="3100604"/>
                  </a:lnTo>
                  <a:lnTo>
                    <a:pt x="3890355" y="3100604"/>
                  </a:lnTo>
                  <a:lnTo>
                    <a:pt x="3890355" y="3168633"/>
                  </a:lnTo>
                  <a:lnTo>
                    <a:pt x="3953809" y="3168633"/>
                  </a:lnTo>
                  <a:lnTo>
                    <a:pt x="3953809" y="3238174"/>
                  </a:lnTo>
                  <a:lnTo>
                    <a:pt x="4331514" y="3238174"/>
                  </a:lnTo>
                  <a:lnTo>
                    <a:pt x="4331514" y="3375743"/>
                  </a:lnTo>
                  <a:lnTo>
                    <a:pt x="6049313" y="3375743"/>
                  </a:lnTo>
                </a:path>
              </a:pathLst>
            </a:custGeom>
            <a:noFill/>
            <a:ln w="19050" cap="flat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Freeform 304">
              <a:extLst>
                <a:ext uri="{FF2B5EF4-FFF2-40B4-BE49-F238E27FC236}">
                  <a16:creationId xmlns:a16="http://schemas.microsoft.com/office/drawing/2014/main" xmlns="" id="{6808411E-940C-9D96-D753-67C195C930DB}"/>
                </a:ext>
              </a:extLst>
            </p:cNvPr>
            <p:cNvSpPr/>
            <p:nvPr/>
          </p:nvSpPr>
          <p:spPr>
            <a:xfrm>
              <a:off x="9023963" y="4426756"/>
              <a:ext cx="3021" cy="1511"/>
            </a:xfrm>
            <a:custGeom>
              <a:avLst/>
              <a:gdLst>
                <a:gd name="connsiteX0" fmla="*/ 0 w 3021"/>
                <a:gd name="connsiteY0" fmla="*/ 1512 h 1511"/>
                <a:gd name="connsiteX1" fmla="*/ 3022 w 3021"/>
                <a:gd name="connsiteY1" fmla="*/ 0 h 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21" h="1511">
                  <a:moveTo>
                    <a:pt x="0" y="1512"/>
                  </a:moveTo>
                  <a:lnTo>
                    <a:pt x="3022" y="0"/>
                  </a:lnTo>
                </a:path>
              </a:pathLst>
            </a:custGeom>
            <a:ln w="19050" cap="flat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Freeform 305">
              <a:extLst>
                <a:ext uri="{FF2B5EF4-FFF2-40B4-BE49-F238E27FC236}">
                  <a16:creationId xmlns:a16="http://schemas.microsoft.com/office/drawing/2014/main" xmlns="" id="{06307FEF-DE9C-9D29-AC44-67166CAB1B97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Freeform 306">
              <a:extLst>
                <a:ext uri="{FF2B5EF4-FFF2-40B4-BE49-F238E27FC236}">
                  <a16:creationId xmlns:a16="http://schemas.microsoft.com/office/drawing/2014/main" xmlns="" id="{B45F3D3C-CD7C-8D93-5453-5686F8662F17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Freeform 307">
              <a:extLst>
                <a:ext uri="{FF2B5EF4-FFF2-40B4-BE49-F238E27FC236}">
                  <a16:creationId xmlns:a16="http://schemas.microsoft.com/office/drawing/2014/main" xmlns="" id="{7CC46793-6361-10E1-549B-1E8AEF0A9220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Freeform 308">
              <a:extLst>
                <a:ext uri="{FF2B5EF4-FFF2-40B4-BE49-F238E27FC236}">
                  <a16:creationId xmlns:a16="http://schemas.microsoft.com/office/drawing/2014/main" xmlns="" id="{B95CCF46-90F4-930F-B22D-8C392F60AB00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Freeform 309">
              <a:extLst>
                <a:ext uri="{FF2B5EF4-FFF2-40B4-BE49-F238E27FC236}">
                  <a16:creationId xmlns:a16="http://schemas.microsoft.com/office/drawing/2014/main" xmlns="" id="{2B7B1E0E-306C-C3A6-7A56-B59D9DF3F731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Freeform 310">
              <a:extLst>
                <a:ext uri="{FF2B5EF4-FFF2-40B4-BE49-F238E27FC236}">
                  <a16:creationId xmlns:a16="http://schemas.microsoft.com/office/drawing/2014/main" xmlns="" id="{AF1232DC-2C9D-B208-AC3D-6452FE39D26D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7" name="Freeform 311">
              <a:extLst>
                <a:ext uri="{FF2B5EF4-FFF2-40B4-BE49-F238E27FC236}">
                  <a16:creationId xmlns:a16="http://schemas.microsoft.com/office/drawing/2014/main" xmlns="" id="{E1F31093-4055-4BA4-6B7C-2F5A78DA01DA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8" name="Freeform 312">
              <a:extLst>
                <a:ext uri="{FF2B5EF4-FFF2-40B4-BE49-F238E27FC236}">
                  <a16:creationId xmlns:a16="http://schemas.microsoft.com/office/drawing/2014/main" xmlns="" id="{8B9AE252-7874-190D-5C17-3031BCF28944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9" name="Freeform 313">
              <a:extLst>
                <a:ext uri="{FF2B5EF4-FFF2-40B4-BE49-F238E27FC236}">
                  <a16:creationId xmlns:a16="http://schemas.microsoft.com/office/drawing/2014/main" xmlns="" id="{3A1BAA21-9CD1-9DEE-16E4-6FC2A83B66F5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0" name="Freeform 314">
              <a:extLst>
                <a:ext uri="{FF2B5EF4-FFF2-40B4-BE49-F238E27FC236}">
                  <a16:creationId xmlns:a16="http://schemas.microsoft.com/office/drawing/2014/main" xmlns="" id="{990B2B76-A6F9-77E3-7DCA-E22BE0FB43EE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1" name="Freeform 315">
              <a:extLst>
                <a:ext uri="{FF2B5EF4-FFF2-40B4-BE49-F238E27FC236}">
                  <a16:creationId xmlns:a16="http://schemas.microsoft.com/office/drawing/2014/main" xmlns="" id="{91980D6E-C7AC-43AA-1250-554878E0C656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2" name="Freeform 316">
              <a:extLst>
                <a:ext uri="{FF2B5EF4-FFF2-40B4-BE49-F238E27FC236}">
                  <a16:creationId xmlns:a16="http://schemas.microsoft.com/office/drawing/2014/main" xmlns="" id="{3104AC5E-2AE7-1A37-C121-6442C038E893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3" name="Freeform 317">
              <a:extLst>
                <a:ext uri="{FF2B5EF4-FFF2-40B4-BE49-F238E27FC236}">
                  <a16:creationId xmlns:a16="http://schemas.microsoft.com/office/drawing/2014/main" xmlns="" id="{175FCCAD-5F3A-DD8A-76F6-1072D2A3C4C5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4" name="Freeform 318">
              <a:extLst>
                <a:ext uri="{FF2B5EF4-FFF2-40B4-BE49-F238E27FC236}">
                  <a16:creationId xmlns:a16="http://schemas.microsoft.com/office/drawing/2014/main" xmlns="" id="{DEE3F412-75A7-053E-32E9-B98D3A26DBDF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5" name="Freeform 319">
              <a:extLst>
                <a:ext uri="{FF2B5EF4-FFF2-40B4-BE49-F238E27FC236}">
                  <a16:creationId xmlns:a16="http://schemas.microsoft.com/office/drawing/2014/main" xmlns="" id="{3CB4CC13-7B43-8CC1-17DD-7C293EB86117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6" name="Freeform 320">
              <a:extLst>
                <a:ext uri="{FF2B5EF4-FFF2-40B4-BE49-F238E27FC236}">
                  <a16:creationId xmlns:a16="http://schemas.microsoft.com/office/drawing/2014/main" xmlns="" id="{936B635E-89FF-644F-157E-0D35147D3328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7" name="Freeform 321">
              <a:extLst>
                <a:ext uri="{FF2B5EF4-FFF2-40B4-BE49-F238E27FC236}">
                  <a16:creationId xmlns:a16="http://schemas.microsoft.com/office/drawing/2014/main" xmlns="" id="{6DB275D5-3F2C-8AE6-1502-7D54BBC96BBB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8" name="Freeform 322">
              <a:extLst>
                <a:ext uri="{FF2B5EF4-FFF2-40B4-BE49-F238E27FC236}">
                  <a16:creationId xmlns:a16="http://schemas.microsoft.com/office/drawing/2014/main" xmlns="" id="{010C8F1C-6D38-96EE-997D-DAC8EBCF8C9F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9" name="Freeform 323">
              <a:extLst>
                <a:ext uri="{FF2B5EF4-FFF2-40B4-BE49-F238E27FC236}">
                  <a16:creationId xmlns:a16="http://schemas.microsoft.com/office/drawing/2014/main" xmlns="" id="{3D7878B1-ED5F-2FAD-A5AF-3A5117B34A41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0" name="Freeform 324">
              <a:extLst>
                <a:ext uri="{FF2B5EF4-FFF2-40B4-BE49-F238E27FC236}">
                  <a16:creationId xmlns:a16="http://schemas.microsoft.com/office/drawing/2014/main" xmlns="" id="{A7C0314D-1283-3804-CADC-2761718073BC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Freeform 325">
              <a:extLst>
                <a:ext uri="{FF2B5EF4-FFF2-40B4-BE49-F238E27FC236}">
                  <a16:creationId xmlns:a16="http://schemas.microsoft.com/office/drawing/2014/main" xmlns="" id="{BD24F2D1-DEDE-9F5A-3513-E68375053C10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2" name="Freeform 326">
              <a:extLst>
                <a:ext uri="{FF2B5EF4-FFF2-40B4-BE49-F238E27FC236}">
                  <a16:creationId xmlns:a16="http://schemas.microsoft.com/office/drawing/2014/main" xmlns="" id="{5751D34C-58D1-F5F6-151F-8CDB3958CAD8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Freeform 327">
              <a:extLst>
                <a:ext uri="{FF2B5EF4-FFF2-40B4-BE49-F238E27FC236}">
                  <a16:creationId xmlns:a16="http://schemas.microsoft.com/office/drawing/2014/main" xmlns="" id="{2B859130-5CCF-B9C9-14BE-B98F847F0241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Freeform 328">
              <a:extLst>
                <a:ext uri="{FF2B5EF4-FFF2-40B4-BE49-F238E27FC236}">
                  <a16:creationId xmlns:a16="http://schemas.microsoft.com/office/drawing/2014/main" xmlns="" id="{7CFC654F-56E9-1E6F-327E-9E1476C2B0FD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Freeform 329">
              <a:extLst>
                <a:ext uri="{FF2B5EF4-FFF2-40B4-BE49-F238E27FC236}">
                  <a16:creationId xmlns:a16="http://schemas.microsoft.com/office/drawing/2014/main" xmlns="" id="{DD04BCF3-0F07-8670-D731-317074A2D2C6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Freeform 330">
              <a:extLst>
                <a:ext uri="{FF2B5EF4-FFF2-40B4-BE49-F238E27FC236}">
                  <a16:creationId xmlns:a16="http://schemas.microsoft.com/office/drawing/2014/main" xmlns="" id="{8E4B0F07-F983-B728-A913-3315D46AD711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Freeform 331">
              <a:extLst>
                <a:ext uri="{FF2B5EF4-FFF2-40B4-BE49-F238E27FC236}">
                  <a16:creationId xmlns:a16="http://schemas.microsoft.com/office/drawing/2014/main" xmlns="" id="{B65FE3B3-701A-9A71-10D8-019DE2E96035}"/>
                </a:ext>
              </a:extLst>
            </p:cNvPr>
            <p:cNvSpPr/>
            <p:nvPr/>
          </p:nvSpPr>
          <p:spPr>
            <a:xfrm>
              <a:off x="2955009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Freeform 332">
              <a:extLst>
                <a:ext uri="{FF2B5EF4-FFF2-40B4-BE49-F238E27FC236}">
                  <a16:creationId xmlns:a16="http://schemas.microsoft.com/office/drawing/2014/main" xmlns="" id="{F78EEE7C-5D82-A606-C7E2-8CF0B891064A}"/>
                </a:ext>
              </a:extLst>
            </p:cNvPr>
            <p:cNvSpPr/>
            <p:nvPr/>
          </p:nvSpPr>
          <p:spPr>
            <a:xfrm>
              <a:off x="298522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9" name="Freeform 333">
              <a:extLst>
                <a:ext uri="{FF2B5EF4-FFF2-40B4-BE49-F238E27FC236}">
                  <a16:creationId xmlns:a16="http://schemas.microsoft.com/office/drawing/2014/main" xmlns="" id="{76553EE2-D415-28D3-DE25-4948A1175972}"/>
                </a:ext>
              </a:extLst>
            </p:cNvPr>
            <p:cNvSpPr/>
            <p:nvPr/>
          </p:nvSpPr>
          <p:spPr>
            <a:xfrm>
              <a:off x="3239043" y="11734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0" name="Freeform 334">
              <a:extLst>
                <a:ext uri="{FF2B5EF4-FFF2-40B4-BE49-F238E27FC236}">
                  <a16:creationId xmlns:a16="http://schemas.microsoft.com/office/drawing/2014/main" xmlns="" id="{2E23C443-41B6-438E-49FE-83D14DE8B033}"/>
                </a:ext>
              </a:extLst>
            </p:cNvPr>
            <p:cNvSpPr/>
            <p:nvPr/>
          </p:nvSpPr>
          <p:spPr>
            <a:xfrm>
              <a:off x="3269259" y="11432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1" name="Freeform 335">
              <a:extLst>
                <a:ext uri="{FF2B5EF4-FFF2-40B4-BE49-F238E27FC236}">
                  <a16:creationId xmlns:a16="http://schemas.microsoft.com/office/drawing/2014/main" xmlns="" id="{F2C77495-0CB7-086B-7336-B4C33FFBAE2F}"/>
                </a:ext>
              </a:extLst>
            </p:cNvPr>
            <p:cNvSpPr/>
            <p:nvPr/>
          </p:nvSpPr>
          <p:spPr>
            <a:xfrm>
              <a:off x="3254151" y="132161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2" name="Freeform 336">
              <a:extLst>
                <a:ext uri="{FF2B5EF4-FFF2-40B4-BE49-F238E27FC236}">
                  <a16:creationId xmlns:a16="http://schemas.microsoft.com/office/drawing/2014/main" xmlns="" id="{DDAC749B-CABE-EABA-ECC3-694E157B931B}"/>
                </a:ext>
              </a:extLst>
            </p:cNvPr>
            <p:cNvSpPr/>
            <p:nvPr/>
          </p:nvSpPr>
          <p:spPr>
            <a:xfrm>
              <a:off x="3284367" y="129138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3" name="Freeform 337">
              <a:extLst>
                <a:ext uri="{FF2B5EF4-FFF2-40B4-BE49-F238E27FC236}">
                  <a16:creationId xmlns:a16="http://schemas.microsoft.com/office/drawing/2014/main" xmlns="" id="{4392ECAE-BC57-DB9F-50D1-31D81D3695B0}"/>
                </a:ext>
              </a:extLst>
            </p:cNvPr>
            <p:cNvSpPr/>
            <p:nvPr/>
          </p:nvSpPr>
          <p:spPr>
            <a:xfrm>
              <a:off x="3270770" y="141988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4" name="Freeform 338">
              <a:extLst>
                <a:ext uri="{FF2B5EF4-FFF2-40B4-BE49-F238E27FC236}">
                  <a16:creationId xmlns:a16="http://schemas.microsoft.com/office/drawing/2014/main" xmlns="" id="{23A32CBE-C908-EBAA-791D-76A77F198114}"/>
                </a:ext>
              </a:extLst>
            </p:cNvPr>
            <p:cNvSpPr/>
            <p:nvPr/>
          </p:nvSpPr>
          <p:spPr>
            <a:xfrm>
              <a:off x="3300986" y="138964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5" name="Freeform 339">
              <a:extLst>
                <a:ext uri="{FF2B5EF4-FFF2-40B4-BE49-F238E27FC236}">
                  <a16:creationId xmlns:a16="http://schemas.microsoft.com/office/drawing/2014/main" xmlns="" id="{8C995B9C-D14A-48B6-0A56-CDF0EFE6D8B6}"/>
                </a:ext>
              </a:extLst>
            </p:cNvPr>
            <p:cNvSpPr/>
            <p:nvPr/>
          </p:nvSpPr>
          <p:spPr>
            <a:xfrm>
              <a:off x="3278324" y="152116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6" name="Freeform 340">
              <a:extLst>
                <a:ext uri="{FF2B5EF4-FFF2-40B4-BE49-F238E27FC236}">
                  <a16:creationId xmlns:a16="http://schemas.microsoft.com/office/drawing/2014/main" xmlns="" id="{A15FD183-9B28-8EFD-14CA-5A387DF1A5DD}"/>
                </a:ext>
              </a:extLst>
            </p:cNvPr>
            <p:cNvSpPr/>
            <p:nvPr/>
          </p:nvSpPr>
          <p:spPr>
            <a:xfrm>
              <a:off x="3308540" y="149093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7" name="Freeform 341">
              <a:extLst>
                <a:ext uri="{FF2B5EF4-FFF2-40B4-BE49-F238E27FC236}">
                  <a16:creationId xmlns:a16="http://schemas.microsoft.com/office/drawing/2014/main" xmlns="" id="{7DC951AC-D39A-9BAC-A174-1A00D3A65DC9}"/>
                </a:ext>
              </a:extLst>
            </p:cNvPr>
            <p:cNvSpPr/>
            <p:nvPr/>
          </p:nvSpPr>
          <p:spPr>
            <a:xfrm>
              <a:off x="3285878" y="162094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8" name="Freeform 342">
              <a:extLst>
                <a:ext uri="{FF2B5EF4-FFF2-40B4-BE49-F238E27FC236}">
                  <a16:creationId xmlns:a16="http://schemas.microsoft.com/office/drawing/2014/main" xmlns="" id="{F03DE3EB-4824-8CD4-4925-0A88797D04A2}"/>
                </a:ext>
              </a:extLst>
            </p:cNvPr>
            <p:cNvSpPr/>
            <p:nvPr/>
          </p:nvSpPr>
          <p:spPr>
            <a:xfrm>
              <a:off x="3316094" y="159070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9" name="Freeform 343">
              <a:extLst>
                <a:ext uri="{FF2B5EF4-FFF2-40B4-BE49-F238E27FC236}">
                  <a16:creationId xmlns:a16="http://schemas.microsoft.com/office/drawing/2014/main" xmlns="" id="{603F5DFA-4AD6-6CF1-5AF5-774729681EAE}"/>
                </a:ext>
              </a:extLst>
            </p:cNvPr>
            <p:cNvSpPr/>
            <p:nvPr/>
          </p:nvSpPr>
          <p:spPr>
            <a:xfrm>
              <a:off x="3371995" y="19021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0" name="Freeform 344">
              <a:extLst>
                <a:ext uri="{FF2B5EF4-FFF2-40B4-BE49-F238E27FC236}">
                  <a16:creationId xmlns:a16="http://schemas.microsoft.com/office/drawing/2014/main" xmlns="" id="{535CB095-07F1-A629-9374-AB6D0DD01517}"/>
                </a:ext>
              </a:extLst>
            </p:cNvPr>
            <p:cNvSpPr/>
            <p:nvPr/>
          </p:nvSpPr>
          <p:spPr>
            <a:xfrm>
              <a:off x="3402211" y="18718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1" name="Freeform 345">
              <a:extLst>
                <a:ext uri="{FF2B5EF4-FFF2-40B4-BE49-F238E27FC236}">
                  <a16:creationId xmlns:a16="http://schemas.microsoft.com/office/drawing/2014/main" xmlns="" id="{9291735A-B413-DD92-F129-C7680E332424}"/>
                </a:ext>
              </a:extLst>
            </p:cNvPr>
            <p:cNvSpPr/>
            <p:nvPr/>
          </p:nvSpPr>
          <p:spPr>
            <a:xfrm>
              <a:off x="3381060" y="19021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2" name="Freeform 346">
              <a:extLst>
                <a:ext uri="{FF2B5EF4-FFF2-40B4-BE49-F238E27FC236}">
                  <a16:creationId xmlns:a16="http://schemas.microsoft.com/office/drawing/2014/main" xmlns="" id="{E74AE8E9-E23C-7602-3726-4468D8CB9915}"/>
                </a:ext>
              </a:extLst>
            </p:cNvPr>
            <p:cNvSpPr/>
            <p:nvPr/>
          </p:nvSpPr>
          <p:spPr>
            <a:xfrm>
              <a:off x="3411276" y="18718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3" name="Freeform 347">
              <a:extLst>
                <a:ext uri="{FF2B5EF4-FFF2-40B4-BE49-F238E27FC236}">
                  <a16:creationId xmlns:a16="http://schemas.microsoft.com/office/drawing/2014/main" xmlns="" id="{9B3E6F40-EC9D-578E-5890-7DBA44AC232E}"/>
                </a:ext>
              </a:extLst>
            </p:cNvPr>
            <p:cNvSpPr/>
            <p:nvPr/>
          </p:nvSpPr>
          <p:spPr>
            <a:xfrm>
              <a:off x="3388614" y="19021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4" name="Freeform 348">
              <a:extLst>
                <a:ext uri="{FF2B5EF4-FFF2-40B4-BE49-F238E27FC236}">
                  <a16:creationId xmlns:a16="http://schemas.microsoft.com/office/drawing/2014/main" xmlns="" id="{E7C71238-7784-1B64-1256-7AF3FCD9D832}"/>
                </a:ext>
              </a:extLst>
            </p:cNvPr>
            <p:cNvSpPr/>
            <p:nvPr/>
          </p:nvSpPr>
          <p:spPr>
            <a:xfrm>
              <a:off x="3418830" y="18718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5" name="Freeform 349">
              <a:extLst>
                <a:ext uri="{FF2B5EF4-FFF2-40B4-BE49-F238E27FC236}">
                  <a16:creationId xmlns:a16="http://schemas.microsoft.com/office/drawing/2014/main" xmlns="" id="{86B71639-D9CD-64AE-2FFA-3C1C68046869}"/>
                </a:ext>
              </a:extLst>
            </p:cNvPr>
            <p:cNvSpPr/>
            <p:nvPr/>
          </p:nvSpPr>
          <p:spPr>
            <a:xfrm>
              <a:off x="3411276" y="19021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6" name="Freeform 350">
              <a:extLst>
                <a:ext uri="{FF2B5EF4-FFF2-40B4-BE49-F238E27FC236}">
                  <a16:creationId xmlns:a16="http://schemas.microsoft.com/office/drawing/2014/main" xmlns="" id="{C8F38407-C18E-9E74-B5EB-3BDFF285C37B}"/>
                </a:ext>
              </a:extLst>
            </p:cNvPr>
            <p:cNvSpPr/>
            <p:nvPr/>
          </p:nvSpPr>
          <p:spPr>
            <a:xfrm>
              <a:off x="3441492" y="18718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7" name="Freeform 351">
              <a:extLst>
                <a:ext uri="{FF2B5EF4-FFF2-40B4-BE49-F238E27FC236}">
                  <a16:creationId xmlns:a16="http://schemas.microsoft.com/office/drawing/2014/main" xmlns="" id="{EDC557B5-3D3D-D940-5BA3-7FD5EE677B42}"/>
                </a:ext>
              </a:extLst>
            </p:cNvPr>
            <p:cNvSpPr/>
            <p:nvPr/>
          </p:nvSpPr>
          <p:spPr>
            <a:xfrm>
              <a:off x="3514011" y="198074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8" name="Freeform 352">
              <a:extLst>
                <a:ext uri="{FF2B5EF4-FFF2-40B4-BE49-F238E27FC236}">
                  <a16:creationId xmlns:a16="http://schemas.microsoft.com/office/drawing/2014/main" xmlns="" id="{D7D57D9C-C3C5-3BCE-3B04-312602CAF024}"/>
                </a:ext>
              </a:extLst>
            </p:cNvPr>
            <p:cNvSpPr/>
            <p:nvPr/>
          </p:nvSpPr>
          <p:spPr>
            <a:xfrm>
              <a:off x="3544228" y="195050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9" name="Freeform 353">
              <a:extLst>
                <a:ext uri="{FF2B5EF4-FFF2-40B4-BE49-F238E27FC236}">
                  <a16:creationId xmlns:a16="http://schemas.microsoft.com/office/drawing/2014/main" xmlns="" id="{F36F0F71-D6C7-2ACE-AA7F-8F24405F203B}"/>
                </a:ext>
              </a:extLst>
            </p:cNvPr>
            <p:cNvSpPr/>
            <p:nvPr/>
          </p:nvSpPr>
          <p:spPr>
            <a:xfrm>
              <a:off x="3609193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0" name="Freeform 354">
              <a:extLst>
                <a:ext uri="{FF2B5EF4-FFF2-40B4-BE49-F238E27FC236}">
                  <a16:creationId xmlns:a16="http://schemas.microsoft.com/office/drawing/2014/main" xmlns="" id="{0E68FFAA-098E-F7E5-45C0-86D0A3EF5225}"/>
                </a:ext>
              </a:extLst>
            </p:cNvPr>
            <p:cNvSpPr/>
            <p:nvPr/>
          </p:nvSpPr>
          <p:spPr>
            <a:xfrm>
              <a:off x="3639409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1" name="Freeform 355">
              <a:extLst>
                <a:ext uri="{FF2B5EF4-FFF2-40B4-BE49-F238E27FC236}">
                  <a16:creationId xmlns:a16="http://schemas.microsoft.com/office/drawing/2014/main" xmlns="" id="{D845150A-C5C5-9C26-AAAD-0FEE80EF4941}"/>
                </a:ext>
              </a:extLst>
            </p:cNvPr>
            <p:cNvSpPr/>
            <p:nvPr/>
          </p:nvSpPr>
          <p:spPr>
            <a:xfrm>
              <a:off x="3616747" y="21938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2" name="Freeform 356">
              <a:extLst>
                <a:ext uri="{FF2B5EF4-FFF2-40B4-BE49-F238E27FC236}">
                  <a16:creationId xmlns:a16="http://schemas.microsoft.com/office/drawing/2014/main" xmlns="" id="{8E48EF34-965F-0AF1-DEBA-F75363034293}"/>
                </a:ext>
              </a:extLst>
            </p:cNvPr>
            <p:cNvSpPr/>
            <p:nvPr/>
          </p:nvSpPr>
          <p:spPr>
            <a:xfrm>
              <a:off x="3646963" y="21636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3" name="Freeform 357">
              <a:extLst>
                <a:ext uri="{FF2B5EF4-FFF2-40B4-BE49-F238E27FC236}">
                  <a16:creationId xmlns:a16="http://schemas.microsoft.com/office/drawing/2014/main" xmlns="" id="{EB454AE0-CDD7-DAE9-A7A8-FD0A06003F31}"/>
                </a:ext>
              </a:extLst>
            </p:cNvPr>
            <p:cNvSpPr/>
            <p:nvPr/>
          </p:nvSpPr>
          <p:spPr>
            <a:xfrm>
              <a:off x="3663582" y="23586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4" name="Freeform 358">
              <a:extLst>
                <a:ext uri="{FF2B5EF4-FFF2-40B4-BE49-F238E27FC236}">
                  <a16:creationId xmlns:a16="http://schemas.microsoft.com/office/drawing/2014/main" xmlns="" id="{DF9FC7CC-BDA1-8CC5-C417-A59B5E0BCBF4}"/>
                </a:ext>
              </a:extLst>
            </p:cNvPr>
            <p:cNvSpPr/>
            <p:nvPr/>
          </p:nvSpPr>
          <p:spPr>
            <a:xfrm>
              <a:off x="3693799" y="2326932"/>
              <a:ext cx="15108" cy="61981"/>
            </a:xfrm>
            <a:custGeom>
              <a:avLst/>
              <a:gdLst>
                <a:gd name="connsiteX0" fmla="*/ 0 w 15108"/>
                <a:gd name="connsiteY0" fmla="*/ 0 h 61981"/>
                <a:gd name="connsiteX1" fmla="*/ 0 w 15108"/>
                <a:gd name="connsiteY1" fmla="*/ 61982 h 6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1981">
                  <a:moveTo>
                    <a:pt x="0" y="0"/>
                  </a:moveTo>
                  <a:lnTo>
                    <a:pt x="0" y="61982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Freeform 359">
              <a:extLst>
                <a:ext uri="{FF2B5EF4-FFF2-40B4-BE49-F238E27FC236}">
                  <a16:creationId xmlns:a16="http://schemas.microsoft.com/office/drawing/2014/main" xmlns="" id="{58D2069D-B8A4-30BB-01A6-4A161B76E6A4}"/>
                </a:ext>
              </a:extLst>
            </p:cNvPr>
            <p:cNvSpPr/>
            <p:nvPr/>
          </p:nvSpPr>
          <p:spPr>
            <a:xfrm>
              <a:off x="3773872" y="23586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Freeform 360">
              <a:extLst>
                <a:ext uri="{FF2B5EF4-FFF2-40B4-BE49-F238E27FC236}">
                  <a16:creationId xmlns:a16="http://schemas.microsoft.com/office/drawing/2014/main" xmlns="" id="{E8C2F082-9C0A-6498-84B4-268038E28499}"/>
                </a:ext>
              </a:extLst>
            </p:cNvPr>
            <p:cNvSpPr/>
            <p:nvPr/>
          </p:nvSpPr>
          <p:spPr>
            <a:xfrm>
              <a:off x="3804088" y="2326932"/>
              <a:ext cx="15108" cy="61981"/>
            </a:xfrm>
            <a:custGeom>
              <a:avLst/>
              <a:gdLst>
                <a:gd name="connsiteX0" fmla="*/ 0 w 15108"/>
                <a:gd name="connsiteY0" fmla="*/ 0 h 61981"/>
                <a:gd name="connsiteX1" fmla="*/ 0 w 15108"/>
                <a:gd name="connsiteY1" fmla="*/ 61982 h 6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1981">
                  <a:moveTo>
                    <a:pt x="0" y="0"/>
                  </a:moveTo>
                  <a:lnTo>
                    <a:pt x="0" y="61982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Freeform 361">
              <a:extLst>
                <a:ext uri="{FF2B5EF4-FFF2-40B4-BE49-F238E27FC236}">
                  <a16:creationId xmlns:a16="http://schemas.microsoft.com/office/drawing/2014/main" xmlns="" id="{63298EB9-297C-0DD4-756B-703F482E1343}"/>
                </a:ext>
              </a:extLst>
            </p:cNvPr>
            <p:cNvSpPr/>
            <p:nvPr/>
          </p:nvSpPr>
          <p:spPr>
            <a:xfrm>
              <a:off x="3915889" y="238589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Freeform 362">
              <a:extLst>
                <a:ext uri="{FF2B5EF4-FFF2-40B4-BE49-F238E27FC236}">
                  <a16:creationId xmlns:a16="http://schemas.microsoft.com/office/drawing/2014/main" xmlns="" id="{EEB5A7AF-3415-B120-609D-DB73B2D54DB9}"/>
                </a:ext>
              </a:extLst>
            </p:cNvPr>
            <p:cNvSpPr/>
            <p:nvPr/>
          </p:nvSpPr>
          <p:spPr>
            <a:xfrm>
              <a:off x="3946105" y="235565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Freeform 363">
              <a:extLst>
                <a:ext uri="{FF2B5EF4-FFF2-40B4-BE49-F238E27FC236}">
                  <a16:creationId xmlns:a16="http://schemas.microsoft.com/office/drawing/2014/main" xmlns="" id="{409355F8-99A0-7E81-21E6-96E4E8DE51E1}"/>
                </a:ext>
              </a:extLst>
            </p:cNvPr>
            <p:cNvSpPr/>
            <p:nvPr/>
          </p:nvSpPr>
          <p:spPr>
            <a:xfrm>
              <a:off x="4246758" y="28938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0" name="Freeform 364">
              <a:extLst>
                <a:ext uri="{FF2B5EF4-FFF2-40B4-BE49-F238E27FC236}">
                  <a16:creationId xmlns:a16="http://schemas.microsoft.com/office/drawing/2014/main" xmlns="" id="{528BCF2B-81F2-4AEC-DA90-84FEB160B5E6}"/>
                </a:ext>
              </a:extLst>
            </p:cNvPr>
            <p:cNvSpPr/>
            <p:nvPr/>
          </p:nvSpPr>
          <p:spPr>
            <a:xfrm>
              <a:off x="4276974" y="28636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1" name="Freeform 365">
              <a:extLst>
                <a:ext uri="{FF2B5EF4-FFF2-40B4-BE49-F238E27FC236}">
                  <a16:creationId xmlns:a16="http://schemas.microsoft.com/office/drawing/2014/main" xmlns="" id="{A1EB8556-1488-59B1-5093-82DEC35D0DBF}"/>
                </a:ext>
              </a:extLst>
            </p:cNvPr>
            <p:cNvSpPr/>
            <p:nvPr/>
          </p:nvSpPr>
          <p:spPr>
            <a:xfrm>
              <a:off x="4317766" y="292256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2" name="Freeform 366">
              <a:extLst>
                <a:ext uri="{FF2B5EF4-FFF2-40B4-BE49-F238E27FC236}">
                  <a16:creationId xmlns:a16="http://schemas.microsoft.com/office/drawing/2014/main" xmlns="" id="{0F06B76A-A33C-B238-26EA-8B4B383D2C88}"/>
                </a:ext>
              </a:extLst>
            </p:cNvPr>
            <p:cNvSpPr/>
            <p:nvPr/>
          </p:nvSpPr>
          <p:spPr>
            <a:xfrm>
              <a:off x="4347983" y="289232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3" name="Freeform 367">
              <a:extLst>
                <a:ext uri="{FF2B5EF4-FFF2-40B4-BE49-F238E27FC236}">
                  <a16:creationId xmlns:a16="http://schemas.microsoft.com/office/drawing/2014/main" xmlns="" id="{98257A93-1AA0-1800-3B5D-0F182E9DCB3C}"/>
                </a:ext>
              </a:extLst>
            </p:cNvPr>
            <p:cNvSpPr/>
            <p:nvPr/>
          </p:nvSpPr>
          <p:spPr>
            <a:xfrm>
              <a:off x="4381221" y="298152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4" name="Freeform 368">
              <a:extLst>
                <a:ext uri="{FF2B5EF4-FFF2-40B4-BE49-F238E27FC236}">
                  <a16:creationId xmlns:a16="http://schemas.microsoft.com/office/drawing/2014/main" xmlns="" id="{FD405562-E8E8-DA27-E161-9D8E69596455}"/>
                </a:ext>
              </a:extLst>
            </p:cNvPr>
            <p:cNvSpPr/>
            <p:nvPr/>
          </p:nvSpPr>
          <p:spPr>
            <a:xfrm>
              <a:off x="4411437" y="295128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5" name="Freeform 369">
              <a:extLst>
                <a:ext uri="{FF2B5EF4-FFF2-40B4-BE49-F238E27FC236}">
                  <a16:creationId xmlns:a16="http://schemas.microsoft.com/office/drawing/2014/main" xmlns="" id="{C209A902-DCB3-C56C-A218-3C34F159966D}"/>
                </a:ext>
              </a:extLst>
            </p:cNvPr>
            <p:cNvSpPr/>
            <p:nvPr/>
          </p:nvSpPr>
          <p:spPr>
            <a:xfrm>
              <a:off x="4381221" y="298152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6" name="Freeform 370">
              <a:extLst>
                <a:ext uri="{FF2B5EF4-FFF2-40B4-BE49-F238E27FC236}">
                  <a16:creationId xmlns:a16="http://schemas.microsoft.com/office/drawing/2014/main" xmlns="" id="{556D30EA-B9E9-13F7-A54F-00F6A80F8419}"/>
                </a:ext>
              </a:extLst>
            </p:cNvPr>
            <p:cNvSpPr/>
            <p:nvPr/>
          </p:nvSpPr>
          <p:spPr>
            <a:xfrm>
              <a:off x="4411437" y="295128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7" name="Freeform 371">
              <a:extLst>
                <a:ext uri="{FF2B5EF4-FFF2-40B4-BE49-F238E27FC236}">
                  <a16:creationId xmlns:a16="http://schemas.microsoft.com/office/drawing/2014/main" xmlns="" id="{586405DE-8938-FF28-D5A7-ACA42E79EAA3}"/>
                </a:ext>
              </a:extLst>
            </p:cNvPr>
            <p:cNvSpPr/>
            <p:nvPr/>
          </p:nvSpPr>
          <p:spPr>
            <a:xfrm>
              <a:off x="4538346" y="304199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8" name="Freeform 372">
              <a:extLst>
                <a:ext uri="{FF2B5EF4-FFF2-40B4-BE49-F238E27FC236}">
                  <a16:creationId xmlns:a16="http://schemas.microsoft.com/office/drawing/2014/main" xmlns="" id="{35677585-6AB5-BA34-3AF5-B20AD2EC271A}"/>
                </a:ext>
              </a:extLst>
            </p:cNvPr>
            <p:cNvSpPr/>
            <p:nvPr/>
          </p:nvSpPr>
          <p:spPr>
            <a:xfrm>
              <a:off x="4568562" y="301175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9" name="Freeform 373">
              <a:extLst>
                <a:ext uri="{FF2B5EF4-FFF2-40B4-BE49-F238E27FC236}">
                  <a16:creationId xmlns:a16="http://schemas.microsoft.com/office/drawing/2014/main" xmlns="" id="{476DAC30-1F59-6633-0BA5-705408B68CD6}"/>
                </a:ext>
              </a:extLst>
            </p:cNvPr>
            <p:cNvSpPr/>
            <p:nvPr/>
          </p:nvSpPr>
          <p:spPr>
            <a:xfrm>
              <a:off x="4624462" y="316444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0" name="Freeform 374">
              <a:extLst>
                <a:ext uri="{FF2B5EF4-FFF2-40B4-BE49-F238E27FC236}">
                  <a16:creationId xmlns:a16="http://schemas.microsoft.com/office/drawing/2014/main" xmlns="" id="{5F03630F-F878-5F33-8073-52108D89D0F8}"/>
                </a:ext>
              </a:extLst>
            </p:cNvPr>
            <p:cNvSpPr/>
            <p:nvPr/>
          </p:nvSpPr>
          <p:spPr>
            <a:xfrm>
              <a:off x="4654679" y="313420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1" name="Freeform 375">
              <a:extLst>
                <a:ext uri="{FF2B5EF4-FFF2-40B4-BE49-F238E27FC236}">
                  <a16:creationId xmlns:a16="http://schemas.microsoft.com/office/drawing/2014/main" xmlns="" id="{B3DBEE5F-D4CB-A64D-878B-074D5DA93513}"/>
                </a:ext>
              </a:extLst>
            </p:cNvPr>
            <p:cNvSpPr/>
            <p:nvPr/>
          </p:nvSpPr>
          <p:spPr>
            <a:xfrm>
              <a:off x="4624462" y="316444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2" name="Freeform 376">
              <a:extLst>
                <a:ext uri="{FF2B5EF4-FFF2-40B4-BE49-F238E27FC236}">
                  <a16:creationId xmlns:a16="http://schemas.microsoft.com/office/drawing/2014/main" xmlns="" id="{9F71202D-8ADD-BC9B-54AD-2E7B74098E66}"/>
                </a:ext>
              </a:extLst>
            </p:cNvPr>
            <p:cNvSpPr/>
            <p:nvPr/>
          </p:nvSpPr>
          <p:spPr>
            <a:xfrm>
              <a:off x="4654679" y="313420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3" name="Freeform 377">
              <a:extLst>
                <a:ext uri="{FF2B5EF4-FFF2-40B4-BE49-F238E27FC236}">
                  <a16:creationId xmlns:a16="http://schemas.microsoft.com/office/drawing/2014/main" xmlns="" id="{EDABEF17-0991-D828-1632-B23718F36299}"/>
                </a:ext>
              </a:extLst>
            </p:cNvPr>
            <p:cNvSpPr/>
            <p:nvPr/>
          </p:nvSpPr>
          <p:spPr>
            <a:xfrm>
              <a:off x="4908496" y="338818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4" name="Freeform 378">
              <a:extLst>
                <a:ext uri="{FF2B5EF4-FFF2-40B4-BE49-F238E27FC236}">
                  <a16:creationId xmlns:a16="http://schemas.microsoft.com/office/drawing/2014/main" xmlns="" id="{CF1EA1DA-C552-69B0-C245-3D27A794BF7B}"/>
                </a:ext>
              </a:extLst>
            </p:cNvPr>
            <p:cNvSpPr/>
            <p:nvPr/>
          </p:nvSpPr>
          <p:spPr>
            <a:xfrm>
              <a:off x="4938712" y="335794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5" name="Freeform 379">
              <a:extLst>
                <a:ext uri="{FF2B5EF4-FFF2-40B4-BE49-F238E27FC236}">
                  <a16:creationId xmlns:a16="http://schemas.microsoft.com/office/drawing/2014/main" xmlns="" id="{95203782-71B2-B93C-EF20-0AFEDE8EB245}"/>
                </a:ext>
              </a:extLst>
            </p:cNvPr>
            <p:cNvSpPr/>
            <p:nvPr/>
          </p:nvSpPr>
          <p:spPr>
            <a:xfrm>
              <a:off x="5003677" y="358622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6" name="Freeform 380">
              <a:extLst>
                <a:ext uri="{FF2B5EF4-FFF2-40B4-BE49-F238E27FC236}">
                  <a16:creationId xmlns:a16="http://schemas.microsoft.com/office/drawing/2014/main" xmlns="" id="{06577858-E695-771D-174A-FE0FBD6AC775}"/>
                </a:ext>
              </a:extLst>
            </p:cNvPr>
            <p:cNvSpPr/>
            <p:nvPr/>
          </p:nvSpPr>
          <p:spPr>
            <a:xfrm>
              <a:off x="5033894" y="355598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7" name="Freeform 381">
              <a:extLst>
                <a:ext uri="{FF2B5EF4-FFF2-40B4-BE49-F238E27FC236}">
                  <a16:creationId xmlns:a16="http://schemas.microsoft.com/office/drawing/2014/main" xmlns="" id="{37C0D505-077D-F6C9-1EF2-4C5415C8AF98}"/>
                </a:ext>
              </a:extLst>
            </p:cNvPr>
            <p:cNvSpPr/>
            <p:nvPr/>
          </p:nvSpPr>
          <p:spPr>
            <a:xfrm>
              <a:off x="5286200" y="36194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8" name="Freeform 382">
              <a:extLst>
                <a:ext uri="{FF2B5EF4-FFF2-40B4-BE49-F238E27FC236}">
                  <a16:creationId xmlns:a16="http://schemas.microsoft.com/office/drawing/2014/main" xmlns="" id="{44FFDDB7-B50A-1724-2DE0-9AE0D4BDFE65}"/>
                </a:ext>
              </a:extLst>
            </p:cNvPr>
            <p:cNvSpPr/>
            <p:nvPr/>
          </p:nvSpPr>
          <p:spPr>
            <a:xfrm>
              <a:off x="5316417" y="35892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9" name="Freeform 383">
              <a:extLst>
                <a:ext uri="{FF2B5EF4-FFF2-40B4-BE49-F238E27FC236}">
                  <a16:creationId xmlns:a16="http://schemas.microsoft.com/office/drawing/2014/main" xmlns="" id="{AAB49FA1-2B9B-BE55-2CC5-D99CEEADCA42}"/>
                </a:ext>
              </a:extLst>
            </p:cNvPr>
            <p:cNvSpPr/>
            <p:nvPr/>
          </p:nvSpPr>
          <p:spPr>
            <a:xfrm>
              <a:off x="6105063" y="40034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0" name="Freeform 384">
              <a:extLst>
                <a:ext uri="{FF2B5EF4-FFF2-40B4-BE49-F238E27FC236}">
                  <a16:creationId xmlns:a16="http://schemas.microsoft.com/office/drawing/2014/main" xmlns="" id="{AF70BDD9-DC87-A017-0F78-B727922F3E95}"/>
                </a:ext>
              </a:extLst>
            </p:cNvPr>
            <p:cNvSpPr/>
            <p:nvPr/>
          </p:nvSpPr>
          <p:spPr>
            <a:xfrm>
              <a:off x="6135280" y="39732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1" name="Freeform 385">
              <a:extLst>
                <a:ext uri="{FF2B5EF4-FFF2-40B4-BE49-F238E27FC236}">
                  <a16:creationId xmlns:a16="http://schemas.microsoft.com/office/drawing/2014/main" xmlns="" id="{03913F4C-EC8B-BDB3-772E-00B8E937AD2A}"/>
                </a:ext>
              </a:extLst>
            </p:cNvPr>
            <p:cNvSpPr/>
            <p:nvPr/>
          </p:nvSpPr>
          <p:spPr>
            <a:xfrm>
              <a:off x="6105063" y="40034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2" name="Freeform 386">
              <a:extLst>
                <a:ext uri="{FF2B5EF4-FFF2-40B4-BE49-F238E27FC236}">
                  <a16:creationId xmlns:a16="http://schemas.microsoft.com/office/drawing/2014/main" xmlns="" id="{F743F4A6-7A93-A250-0047-322D9F633C0B}"/>
                </a:ext>
              </a:extLst>
            </p:cNvPr>
            <p:cNvSpPr/>
            <p:nvPr/>
          </p:nvSpPr>
          <p:spPr>
            <a:xfrm>
              <a:off x="6135280" y="39732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3" name="Freeform 387">
              <a:extLst>
                <a:ext uri="{FF2B5EF4-FFF2-40B4-BE49-F238E27FC236}">
                  <a16:creationId xmlns:a16="http://schemas.microsoft.com/office/drawing/2014/main" xmlns="" id="{66995677-B63C-CEC7-0B80-F5CA7F050011}"/>
                </a:ext>
              </a:extLst>
            </p:cNvPr>
            <p:cNvSpPr/>
            <p:nvPr/>
          </p:nvSpPr>
          <p:spPr>
            <a:xfrm>
              <a:off x="6105063" y="40034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4" name="Freeform 388">
              <a:extLst>
                <a:ext uri="{FF2B5EF4-FFF2-40B4-BE49-F238E27FC236}">
                  <a16:creationId xmlns:a16="http://schemas.microsoft.com/office/drawing/2014/main" xmlns="" id="{B9107A24-9ADF-E4C8-AE5E-A1D6C00F8F81}"/>
                </a:ext>
              </a:extLst>
            </p:cNvPr>
            <p:cNvSpPr/>
            <p:nvPr/>
          </p:nvSpPr>
          <p:spPr>
            <a:xfrm>
              <a:off x="6135280" y="39732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5" name="Freeform 389">
              <a:extLst>
                <a:ext uri="{FF2B5EF4-FFF2-40B4-BE49-F238E27FC236}">
                  <a16:creationId xmlns:a16="http://schemas.microsoft.com/office/drawing/2014/main" xmlns="" id="{E8C9E129-99CD-9FA1-93C6-71F659A38DE6}"/>
                </a:ext>
              </a:extLst>
            </p:cNvPr>
            <p:cNvSpPr/>
            <p:nvPr/>
          </p:nvSpPr>
          <p:spPr>
            <a:xfrm>
              <a:off x="6215353" y="40034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6" name="Freeform 390">
              <a:extLst>
                <a:ext uri="{FF2B5EF4-FFF2-40B4-BE49-F238E27FC236}">
                  <a16:creationId xmlns:a16="http://schemas.microsoft.com/office/drawing/2014/main" xmlns="" id="{0DC0062A-59AC-32D2-307C-A4EA7289E89D}"/>
                </a:ext>
              </a:extLst>
            </p:cNvPr>
            <p:cNvSpPr/>
            <p:nvPr/>
          </p:nvSpPr>
          <p:spPr>
            <a:xfrm>
              <a:off x="6245569" y="39732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7" name="Freeform 391">
              <a:extLst>
                <a:ext uri="{FF2B5EF4-FFF2-40B4-BE49-F238E27FC236}">
                  <a16:creationId xmlns:a16="http://schemas.microsoft.com/office/drawing/2014/main" xmlns="" id="{CB1DC273-3DF0-1700-A4F2-13EA6262A850}"/>
                </a:ext>
              </a:extLst>
            </p:cNvPr>
            <p:cNvSpPr/>
            <p:nvPr/>
          </p:nvSpPr>
          <p:spPr>
            <a:xfrm>
              <a:off x="6215353" y="40034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8" name="Freeform 392">
              <a:extLst>
                <a:ext uri="{FF2B5EF4-FFF2-40B4-BE49-F238E27FC236}">
                  <a16:creationId xmlns:a16="http://schemas.microsoft.com/office/drawing/2014/main" xmlns="" id="{11509558-55D2-BB9D-ED4B-4D69634344EA}"/>
                </a:ext>
              </a:extLst>
            </p:cNvPr>
            <p:cNvSpPr/>
            <p:nvPr/>
          </p:nvSpPr>
          <p:spPr>
            <a:xfrm>
              <a:off x="6245569" y="39732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9" name="Freeform 393">
              <a:extLst>
                <a:ext uri="{FF2B5EF4-FFF2-40B4-BE49-F238E27FC236}">
                  <a16:creationId xmlns:a16="http://schemas.microsoft.com/office/drawing/2014/main" xmlns="" id="{A85CBA8D-EECB-D96B-DCF3-73AF881D687A}"/>
                </a:ext>
              </a:extLst>
            </p:cNvPr>
            <p:cNvSpPr/>
            <p:nvPr/>
          </p:nvSpPr>
          <p:spPr>
            <a:xfrm>
              <a:off x="6389097" y="409568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0" name="Freeform 394">
              <a:extLst>
                <a:ext uri="{FF2B5EF4-FFF2-40B4-BE49-F238E27FC236}">
                  <a16:creationId xmlns:a16="http://schemas.microsoft.com/office/drawing/2014/main" xmlns="" id="{86F474EF-C827-B41F-CAC6-384958C78B56}"/>
                </a:ext>
              </a:extLst>
            </p:cNvPr>
            <p:cNvSpPr/>
            <p:nvPr/>
          </p:nvSpPr>
          <p:spPr>
            <a:xfrm>
              <a:off x="6419313" y="406544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1" name="Freeform 395">
              <a:extLst>
                <a:ext uri="{FF2B5EF4-FFF2-40B4-BE49-F238E27FC236}">
                  <a16:creationId xmlns:a16="http://schemas.microsoft.com/office/drawing/2014/main" xmlns="" id="{5E1E106E-6438-E546-31A3-1B9AEFD76082}"/>
                </a:ext>
              </a:extLst>
            </p:cNvPr>
            <p:cNvSpPr/>
            <p:nvPr/>
          </p:nvSpPr>
          <p:spPr>
            <a:xfrm>
              <a:off x="6562841" y="409568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2" name="Freeform 396">
              <a:extLst>
                <a:ext uri="{FF2B5EF4-FFF2-40B4-BE49-F238E27FC236}">
                  <a16:creationId xmlns:a16="http://schemas.microsoft.com/office/drawing/2014/main" xmlns="" id="{94D8BCCD-CB05-8C2E-2D5C-C3CAE3708984}"/>
                </a:ext>
              </a:extLst>
            </p:cNvPr>
            <p:cNvSpPr/>
            <p:nvPr/>
          </p:nvSpPr>
          <p:spPr>
            <a:xfrm>
              <a:off x="6593057" y="406544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3" name="Freeform 397">
              <a:extLst>
                <a:ext uri="{FF2B5EF4-FFF2-40B4-BE49-F238E27FC236}">
                  <a16:creationId xmlns:a16="http://schemas.microsoft.com/office/drawing/2014/main" xmlns="" id="{7188AC7E-793C-B40A-07CA-E585125B16AD}"/>
                </a:ext>
              </a:extLst>
            </p:cNvPr>
            <p:cNvSpPr/>
            <p:nvPr/>
          </p:nvSpPr>
          <p:spPr>
            <a:xfrm>
              <a:off x="6633850" y="415161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4" name="Freeform 398">
              <a:extLst>
                <a:ext uri="{FF2B5EF4-FFF2-40B4-BE49-F238E27FC236}">
                  <a16:creationId xmlns:a16="http://schemas.microsoft.com/office/drawing/2014/main" xmlns="" id="{7EB5C456-414D-8CAD-C308-1B85658A18F2}"/>
                </a:ext>
              </a:extLst>
            </p:cNvPr>
            <p:cNvSpPr/>
            <p:nvPr/>
          </p:nvSpPr>
          <p:spPr>
            <a:xfrm>
              <a:off x="6664066" y="412138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5" name="Freeform 399">
              <a:extLst>
                <a:ext uri="{FF2B5EF4-FFF2-40B4-BE49-F238E27FC236}">
                  <a16:creationId xmlns:a16="http://schemas.microsoft.com/office/drawing/2014/main" xmlns="" id="{B1E88E10-1999-B486-3AAC-512486260DA3}"/>
                </a:ext>
              </a:extLst>
            </p:cNvPr>
            <p:cNvSpPr/>
            <p:nvPr/>
          </p:nvSpPr>
          <p:spPr>
            <a:xfrm>
              <a:off x="6641404" y="415161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6" name="Freeform 400">
              <a:extLst>
                <a:ext uri="{FF2B5EF4-FFF2-40B4-BE49-F238E27FC236}">
                  <a16:creationId xmlns:a16="http://schemas.microsoft.com/office/drawing/2014/main" xmlns="" id="{05FBDDC9-6495-34F7-593D-1343489D1971}"/>
                </a:ext>
              </a:extLst>
            </p:cNvPr>
            <p:cNvSpPr/>
            <p:nvPr/>
          </p:nvSpPr>
          <p:spPr>
            <a:xfrm>
              <a:off x="6671620" y="412138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7" name="Freeform 401">
              <a:extLst>
                <a:ext uri="{FF2B5EF4-FFF2-40B4-BE49-F238E27FC236}">
                  <a16:creationId xmlns:a16="http://schemas.microsoft.com/office/drawing/2014/main" xmlns="" id="{99F487B8-7DD8-E6C6-2209-61ACC1A4B858}"/>
                </a:ext>
              </a:extLst>
            </p:cNvPr>
            <p:cNvSpPr/>
            <p:nvPr/>
          </p:nvSpPr>
          <p:spPr>
            <a:xfrm>
              <a:off x="6917883" y="428918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8" name="Freeform 402">
              <a:extLst>
                <a:ext uri="{FF2B5EF4-FFF2-40B4-BE49-F238E27FC236}">
                  <a16:creationId xmlns:a16="http://schemas.microsoft.com/office/drawing/2014/main" xmlns="" id="{DB7788F0-84A3-127A-52C6-2732518DDCBC}"/>
                </a:ext>
              </a:extLst>
            </p:cNvPr>
            <p:cNvSpPr/>
            <p:nvPr/>
          </p:nvSpPr>
          <p:spPr>
            <a:xfrm>
              <a:off x="6948100" y="425895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9" name="Freeform 403">
              <a:extLst>
                <a:ext uri="{FF2B5EF4-FFF2-40B4-BE49-F238E27FC236}">
                  <a16:creationId xmlns:a16="http://schemas.microsoft.com/office/drawing/2014/main" xmlns="" id="{59DD10AB-3D5D-3077-B6E2-BA6F547BEBF3}"/>
                </a:ext>
              </a:extLst>
            </p:cNvPr>
            <p:cNvSpPr/>
            <p:nvPr/>
          </p:nvSpPr>
          <p:spPr>
            <a:xfrm>
              <a:off x="6979827" y="428918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0" name="Freeform 404">
              <a:extLst>
                <a:ext uri="{FF2B5EF4-FFF2-40B4-BE49-F238E27FC236}">
                  <a16:creationId xmlns:a16="http://schemas.microsoft.com/office/drawing/2014/main" xmlns="" id="{36D7916C-F527-8477-F803-CBAC77A40259}"/>
                </a:ext>
              </a:extLst>
            </p:cNvPr>
            <p:cNvSpPr/>
            <p:nvPr/>
          </p:nvSpPr>
          <p:spPr>
            <a:xfrm>
              <a:off x="7010043" y="425895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1" name="Freeform 405">
              <a:extLst>
                <a:ext uri="{FF2B5EF4-FFF2-40B4-BE49-F238E27FC236}">
                  <a16:creationId xmlns:a16="http://schemas.microsoft.com/office/drawing/2014/main" xmlns="" id="{027CA7C5-B5F0-EA0B-B0D8-B682177BEDAB}"/>
                </a:ext>
              </a:extLst>
            </p:cNvPr>
            <p:cNvSpPr/>
            <p:nvPr/>
          </p:nvSpPr>
          <p:spPr>
            <a:xfrm>
              <a:off x="7082562" y="428918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2" name="Freeform 406">
              <a:extLst>
                <a:ext uri="{FF2B5EF4-FFF2-40B4-BE49-F238E27FC236}">
                  <a16:creationId xmlns:a16="http://schemas.microsoft.com/office/drawing/2014/main" xmlns="" id="{D0660E3B-AA22-7FDC-9ADE-0B91DC4E9245}"/>
                </a:ext>
              </a:extLst>
            </p:cNvPr>
            <p:cNvSpPr/>
            <p:nvPr/>
          </p:nvSpPr>
          <p:spPr>
            <a:xfrm>
              <a:off x="7112779" y="425895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3" name="Freeform 407">
              <a:extLst>
                <a:ext uri="{FF2B5EF4-FFF2-40B4-BE49-F238E27FC236}">
                  <a16:creationId xmlns:a16="http://schemas.microsoft.com/office/drawing/2014/main" xmlns="" id="{7B492196-85DC-5FE0-BC20-E32C87F62E48}"/>
                </a:ext>
              </a:extLst>
            </p:cNvPr>
            <p:cNvSpPr/>
            <p:nvPr/>
          </p:nvSpPr>
          <p:spPr>
            <a:xfrm>
              <a:off x="7531275" y="442675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4" name="Freeform 408">
              <a:extLst>
                <a:ext uri="{FF2B5EF4-FFF2-40B4-BE49-F238E27FC236}">
                  <a16:creationId xmlns:a16="http://schemas.microsoft.com/office/drawing/2014/main" xmlns="" id="{5F5E98DA-9AA5-132D-9229-E292FCE718D3}"/>
                </a:ext>
              </a:extLst>
            </p:cNvPr>
            <p:cNvSpPr/>
            <p:nvPr/>
          </p:nvSpPr>
          <p:spPr>
            <a:xfrm>
              <a:off x="7561491" y="439652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5" name="Freeform 409">
              <a:extLst>
                <a:ext uri="{FF2B5EF4-FFF2-40B4-BE49-F238E27FC236}">
                  <a16:creationId xmlns:a16="http://schemas.microsoft.com/office/drawing/2014/main" xmlns="" id="{BB1E9E13-5FA3-203F-B4F5-9D7BB74F7A96}"/>
                </a:ext>
              </a:extLst>
            </p:cNvPr>
            <p:cNvSpPr/>
            <p:nvPr/>
          </p:nvSpPr>
          <p:spPr>
            <a:xfrm>
              <a:off x="8996768" y="442675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6" name="Freeform 410">
              <a:extLst>
                <a:ext uri="{FF2B5EF4-FFF2-40B4-BE49-F238E27FC236}">
                  <a16:creationId xmlns:a16="http://schemas.microsoft.com/office/drawing/2014/main" xmlns="" id="{4F3A1354-0D43-516E-6CFC-262E6FA8FBA4}"/>
                </a:ext>
              </a:extLst>
            </p:cNvPr>
            <p:cNvSpPr/>
            <p:nvPr/>
          </p:nvSpPr>
          <p:spPr>
            <a:xfrm>
              <a:off x="9026984" y="439652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97" name="Graphic 4">
            <a:extLst>
              <a:ext uri="{FF2B5EF4-FFF2-40B4-BE49-F238E27FC236}">
                <a16:creationId xmlns:a16="http://schemas.microsoft.com/office/drawing/2014/main" xmlns="" id="{3B303DF5-845B-CC40-1DD6-AFE49372FD1B}"/>
              </a:ext>
            </a:extLst>
          </p:cNvPr>
          <p:cNvGrpSpPr/>
          <p:nvPr/>
        </p:nvGrpSpPr>
        <p:grpSpPr>
          <a:xfrm>
            <a:off x="1549393" y="1355473"/>
            <a:ext cx="4770399" cy="2821969"/>
            <a:chOff x="2741984" y="969378"/>
            <a:chExt cx="7359191" cy="3876133"/>
          </a:xfrm>
        </p:grpSpPr>
        <p:sp>
          <p:nvSpPr>
            <p:cNvPr id="798" name="Freeform 5">
              <a:extLst>
                <a:ext uri="{FF2B5EF4-FFF2-40B4-BE49-F238E27FC236}">
                  <a16:creationId xmlns:a16="http://schemas.microsoft.com/office/drawing/2014/main" xmlns="" id="{308B48D8-2163-DD34-099C-5EFA0CB846E7}"/>
                </a:ext>
              </a:extLst>
            </p:cNvPr>
            <p:cNvSpPr/>
            <p:nvPr/>
          </p:nvSpPr>
          <p:spPr>
            <a:xfrm>
              <a:off x="2806949" y="4782018"/>
              <a:ext cx="7294226" cy="15117"/>
            </a:xfrm>
            <a:custGeom>
              <a:avLst/>
              <a:gdLst>
                <a:gd name="connsiteX0" fmla="*/ 0 w 7294226"/>
                <a:gd name="connsiteY0" fmla="*/ 0 h 15117"/>
                <a:gd name="connsiteX1" fmla="*/ 7294226 w 7294226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226" h="15117">
                  <a:moveTo>
                    <a:pt x="0" y="0"/>
                  </a:moveTo>
                  <a:lnTo>
                    <a:pt x="7294226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9" name="Freeform 6">
              <a:extLst>
                <a:ext uri="{FF2B5EF4-FFF2-40B4-BE49-F238E27FC236}">
                  <a16:creationId xmlns:a16="http://schemas.microsoft.com/office/drawing/2014/main" xmlns="" id="{17E153C2-8543-5237-41FC-DF3680EDD505}"/>
                </a:ext>
              </a:extLst>
            </p:cNvPr>
            <p:cNvSpPr/>
            <p:nvPr/>
          </p:nvSpPr>
          <p:spPr>
            <a:xfrm>
              <a:off x="2806949" y="969378"/>
              <a:ext cx="15108" cy="3812639"/>
            </a:xfrm>
            <a:custGeom>
              <a:avLst/>
              <a:gdLst>
                <a:gd name="connsiteX0" fmla="*/ 0 w 15108"/>
                <a:gd name="connsiteY0" fmla="*/ 3812640 h 3812639"/>
                <a:gd name="connsiteX1" fmla="*/ 0 w 15108"/>
                <a:gd name="connsiteY1" fmla="*/ 0 h 381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3812639">
                  <a:moveTo>
                    <a:pt x="0" y="381264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0" name="Freeform 7">
              <a:extLst>
                <a:ext uri="{FF2B5EF4-FFF2-40B4-BE49-F238E27FC236}">
                  <a16:creationId xmlns:a16="http://schemas.microsoft.com/office/drawing/2014/main" xmlns="" id="{7A499D93-F6D7-F361-3DED-1D9EB265E209}"/>
                </a:ext>
              </a:extLst>
            </p:cNvPr>
            <p:cNvSpPr/>
            <p:nvPr/>
          </p:nvSpPr>
          <p:spPr>
            <a:xfrm>
              <a:off x="2806949" y="4782018"/>
              <a:ext cx="7294226" cy="15117"/>
            </a:xfrm>
            <a:custGeom>
              <a:avLst/>
              <a:gdLst>
                <a:gd name="connsiteX0" fmla="*/ 0 w 7294226"/>
                <a:gd name="connsiteY0" fmla="*/ 0 h 15117"/>
                <a:gd name="connsiteX1" fmla="*/ 7294226 w 7294226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226" h="15117">
                  <a:moveTo>
                    <a:pt x="0" y="0"/>
                  </a:moveTo>
                  <a:lnTo>
                    <a:pt x="7294226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1" name="Freeform 8">
              <a:extLst>
                <a:ext uri="{FF2B5EF4-FFF2-40B4-BE49-F238E27FC236}">
                  <a16:creationId xmlns:a16="http://schemas.microsoft.com/office/drawing/2014/main" xmlns="" id="{3ED9B3CB-11BA-3A18-4A04-60CB31A8FD78}"/>
                </a:ext>
              </a:extLst>
            </p:cNvPr>
            <p:cNvSpPr/>
            <p:nvPr/>
          </p:nvSpPr>
          <p:spPr>
            <a:xfrm>
              <a:off x="2977671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2" name="Freeform 9">
              <a:extLst>
                <a:ext uri="{FF2B5EF4-FFF2-40B4-BE49-F238E27FC236}">
                  <a16:creationId xmlns:a16="http://schemas.microsoft.com/office/drawing/2014/main" xmlns="" id="{5905E227-40D8-C7A1-33E3-65173EE64353}"/>
                </a:ext>
              </a:extLst>
            </p:cNvPr>
            <p:cNvSpPr/>
            <p:nvPr/>
          </p:nvSpPr>
          <p:spPr>
            <a:xfrm>
              <a:off x="3217891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3" name="Freeform 10">
              <a:extLst>
                <a:ext uri="{FF2B5EF4-FFF2-40B4-BE49-F238E27FC236}">
                  <a16:creationId xmlns:a16="http://schemas.microsoft.com/office/drawing/2014/main" xmlns="" id="{C5C734D2-8042-70D0-7344-7964986DCA17}"/>
                </a:ext>
              </a:extLst>
            </p:cNvPr>
            <p:cNvSpPr/>
            <p:nvPr/>
          </p:nvSpPr>
          <p:spPr>
            <a:xfrm>
              <a:off x="345660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4" name="Freeform 11">
              <a:extLst>
                <a:ext uri="{FF2B5EF4-FFF2-40B4-BE49-F238E27FC236}">
                  <a16:creationId xmlns:a16="http://schemas.microsoft.com/office/drawing/2014/main" xmlns="" id="{477D9FF8-7997-3D64-7F29-8EEFC7D625D3}"/>
                </a:ext>
              </a:extLst>
            </p:cNvPr>
            <p:cNvSpPr/>
            <p:nvPr/>
          </p:nvSpPr>
          <p:spPr>
            <a:xfrm>
              <a:off x="369682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5" name="Freeform 12">
              <a:extLst>
                <a:ext uri="{FF2B5EF4-FFF2-40B4-BE49-F238E27FC236}">
                  <a16:creationId xmlns:a16="http://schemas.microsoft.com/office/drawing/2014/main" xmlns="" id="{D05C5296-6650-823C-41DA-CF59112F612F}"/>
                </a:ext>
              </a:extLst>
            </p:cNvPr>
            <p:cNvSpPr/>
            <p:nvPr/>
          </p:nvSpPr>
          <p:spPr>
            <a:xfrm>
              <a:off x="393704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6" name="Freeform 13">
              <a:extLst>
                <a:ext uri="{FF2B5EF4-FFF2-40B4-BE49-F238E27FC236}">
                  <a16:creationId xmlns:a16="http://schemas.microsoft.com/office/drawing/2014/main" xmlns="" id="{254EA9C2-1348-541D-3E43-2C987B7C8CCF}"/>
                </a:ext>
              </a:extLst>
            </p:cNvPr>
            <p:cNvSpPr/>
            <p:nvPr/>
          </p:nvSpPr>
          <p:spPr>
            <a:xfrm>
              <a:off x="417575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7" name="Freeform 14">
              <a:extLst>
                <a:ext uri="{FF2B5EF4-FFF2-40B4-BE49-F238E27FC236}">
                  <a16:creationId xmlns:a16="http://schemas.microsoft.com/office/drawing/2014/main" xmlns="" id="{D5AB2AEE-791C-D9DD-C435-568CC26D1E49}"/>
                </a:ext>
              </a:extLst>
            </p:cNvPr>
            <p:cNvSpPr/>
            <p:nvPr/>
          </p:nvSpPr>
          <p:spPr>
            <a:xfrm>
              <a:off x="441597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8" name="Freeform 15">
              <a:extLst>
                <a:ext uri="{FF2B5EF4-FFF2-40B4-BE49-F238E27FC236}">
                  <a16:creationId xmlns:a16="http://schemas.microsoft.com/office/drawing/2014/main" xmlns="" id="{E4BAB3AA-0D7B-4408-D2F2-0A8C0F781337}"/>
                </a:ext>
              </a:extLst>
            </p:cNvPr>
            <p:cNvSpPr/>
            <p:nvPr/>
          </p:nvSpPr>
          <p:spPr>
            <a:xfrm>
              <a:off x="465618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9" name="Freeform 16">
              <a:extLst>
                <a:ext uri="{FF2B5EF4-FFF2-40B4-BE49-F238E27FC236}">
                  <a16:creationId xmlns:a16="http://schemas.microsoft.com/office/drawing/2014/main" xmlns="" id="{3AB16522-154E-E041-1D4D-235A420C911E}"/>
                </a:ext>
              </a:extLst>
            </p:cNvPr>
            <p:cNvSpPr/>
            <p:nvPr/>
          </p:nvSpPr>
          <p:spPr>
            <a:xfrm>
              <a:off x="489489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0" name="Freeform 17">
              <a:extLst>
                <a:ext uri="{FF2B5EF4-FFF2-40B4-BE49-F238E27FC236}">
                  <a16:creationId xmlns:a16="http://schemas.microsoft.com/office/drawing/2014/main" xmlns="" id="{2F05507B-A2D0-5A88-6D02-30F7AE208E55}"/>
                </a:ext>
              </a:extLst>
            </p:cNvPr>
            <p:cNvSpPr/>
            <p:nvPr/>
          </p:nvSpPr>
          <p:spPr>
            <a:xfrm>
              <a:off x="513511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1" name="Freeform 18">
              <a:extLst>
                <a:ext uri="{FF2B5EF4-FFF2-40B4-BE49-F238E27FC236}">
                  <a16:creationId xmlns:a16="http://schemas.microsoft.com/office/drawing/2014/main" xmlns="" id="{0C1396D0-624E-CCB1-C4F7-FA2AD4EC76B3}"/>
                </a:ext>
              </a:extLst>
            </p:cNvPr>
            <p:cNvSpPr/>
            <p:nvPr/>
          </p:nvSpPr>
          <p:spPr>
            <a:xfrm>
              <a:off x="537533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2" name="Freeform 19">
              <a:extLst>
                <a:ext uri="{FF2B5EF4-FFF2-40B4-BE49-F238E27FC236}">
                  <a16:creationId xmlns:a16="http://schemas.microsoft.com/office/drawing/2014/main" xmlns="" id="{476D980A-711F-7B49-314D-11828E1FAC88}"/>
                </a:ext>
              </a:extLst>
            </p:cNvPr>
            <p:cNvSpPr/>
            <p:nvPr/>
          </p:nvSpPr>
          <p:spPr>
            <a:xfrm>
              <a:off x="561404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3" name="Freeform 20">
              <a:extLst>
                <a:ext uri="{FF2B5EF4-FFF2-40B4-BE49-F238E27FC236}">
                  <a16:creationId xmlns:a16="http://schemas.microsoft.com/office/drawing/2014/main" xmlns="" id="{1156E9A8-6818-A305-6ECD-A410AB222121}"/>
                </a:ext>
              </a:extLst>
            </p:cNvPr>
            <p:cNvSpPr/>
            <p:nvPr/>
          </p:nvSpPr>
          <p:spPr>
            <a:xfrm>
              <a:off x="585426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4" name="Freeform 21">
              <a:extLst>
                <a:ext uri="{FF2B5EF4-FFF2-40B4-BE49-F238E27FC236}">
                  <a16:creationId xmlns:a16="http://schemas.microsoft.com/office/drawing/2014/main" xmlns="" id="{8B94F886-A031-E14A-5EF9-AAB87CBE4743}"/>
                </a:ext>
              </a:extLst>
            </p:cNvPr>
            <p:cNvSpPr/>
            <p:nvPr/>
          </p:nvSpPr>
          <p:spPr>
            <a:xfrm>
              <a:off x="609448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5" name="Freeform 22">
              <a:extLst>
                <a:ext uri="{FF2B5EF4-FFF2-40B4-BE49-F238E27FC236}">
                  <a16:creationId xmlns:a16="http://schemas.microsoft.com/office/drawing/2014/main" xmlns="" id="{954233D2-9C60-A929-5850-BE17E6C18C3F}"/>
                </a:ext>
              </a:extLst>
            </p:cNvPr>
            <p:cNvSpPr/>
            <p:nvPr/>
          </p:nvSpPr>
          <p:spPr>
            <a:xfrm>
              <a:off x="633319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6" name="Freeform 23">
              <a:extLst>
                <a:ext uri="{FF2B5EF4-FFF2-40B4-BE49-F238E27FC236}">
                  <a16:creationId xmlns:a16="http://schemas.microsoft.com/office/drawing/2014/main" xmlns="" id="{293B96CE-C980-B7B6-D3DA-3CCC00BDDE94}"/>
                </a:ext>
              </a:extLst>
            </p:cNvPr>
            <p:cNvSpPr/>
            <p:nvPr/>
          </p:nvSpPr>
          <p:spPr>
            <a:xfrm>
              <a:off x="657341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7" name="Freeform 24">
              <a:extLst>
                <a:ext uri="{FF2B5EF4-FFF2-40B4-BE49-F238E27FC236}">
                  <a16:creationId xmlns:a16="http://schemas.microsoft.com/office/drawing/2014/main" xmlns="" id="{B6F2C531-361F-47F5-12EA-54F18C07408C}"/>
                </a:ext>
              </a:extLst>
            </p:cNvPr>
            <p:cNvSpPr/>
            <p:nvPr/>
          </p:nvSpPr>
          <p:spPr>
            <a:xfrm>
              <a:off x="681363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8" name="Freeform 25">
              <a:extLst>
                <a:ext uri="{FF2B5EF4-FFF2-40B4-BE49-F238E27FC236}">
                  <a16:creationId xmlns:a16="http://schemas.microsoft.com/office/drawing/2014/main" xmlns="" id="{892B19D6-8BBC-6918-EB23-B3CDF2A417AF}"/>
                </a:ext>
              </a:extLst>
            </p:cNvPr>
            <p:cNvSpPr/>
            <p:nvPr/>
          </p:nvSpPr>
          <p:spPr>
            <a:xfrm>
              <a:off x="705385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9" name="Freeform 26">
              <a:extLst>
                <a:ext uri="{FF2B5EF4-FFF2-40B4-BE49-F238E27FC236}">
                  <a16:creationId xmlns:a16="http://schemas.microsoft.com/office/drawing/2014/main" xmlns="" id="{31A2ECDD-AB1C-3C8F-BADC-0F2F3E672FFD}"/>
                </a:ext>
              </a:extLst>
            </p:cNvPr>
            <p:cNvSpPr/>
            <p:nvPr/>
          </p:nvSpPr>
          <p:spPr>
            <a:xfrm>
              <a:off x="729256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0" name="Freeform 27">
              <a:extLst>
                <a:ext uri="{FF2B5EF4-FFF2-40B4-BE49-F238E27FC236}">
                  <a16:creationId xmlns:a16="http://schemas.microsoft.com/office/drawing/2014/main" xmlns="" id="{DDD4F435-C442-519D-3963-A1C0A21D8DEA}"/>
                </a:ext>
              </a:extLst>
            </p:cNvPr>
            <p:cNvSpPr/>
            <p:nvPr/>
          </p:nvSpPr>
          <p:spPr>
            <a:xfrm>
              <a:off x="753278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1" name="Freeform 28">
              <a:extLst>
                <a:ext uri="{FF2B5EF4-FFF2-40B4-BE49-F238E27FC236}">
                  <a16:creationId xmlns:a16="http://schemas.microsoft.com/office/drawing/2014/main" xmlns="" id="{657523D7-01BC-1EFF-2977-8E4E6BC47A2F}"/>
                </a:ext>
              </a:extLst>
            </p:cNvPr>
            <p:cNvSpPr/>
            <p:nvPr/>
          </p:nvSpPr>
          <p:spPr>
            <a:xfrm>
              <a:off x="777300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Freeform 29">
              <a:extLst>
                <a:ext uri="{FF2B5EF4-FFF2-40B4-BE49-F238E27FC236}">
                  <a16:creationId xmlns:a16="http://schemas.microsoft.com/office/drawing/2014/main" xmlns="" id="{6EB9FA6A-2A50-A2B6-3116-1C7CD6E6316D}"/>
                </a:ext>
              </a:extLst>
            </p:cNvPr>
            <p:cNvSpPr/>
            <p:nvPr/>
          </p:nvSpPr>
          <p:spPr>
            <a:xfrm>
              <a:off x="801171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Freeform 30">
              <a:extLst>
                <a:ext uri="{FF2B5EF4-FFF2-40B4-BE49-F238E27FC236}">
                  <a16:creationId xmlns:a16="http://schemas.microsoft.com/office/drawing/2014/main" xmlns="" id="{57BAB8B4-A8B3-09DC-10FD-B87F00D9B0D4}"/>
                </a:ext>
              </a:extLst>
            </p:cNvPr>
            <p:cNvSpPr/>
            <p:nvPr/>
          </p:nvSpPr>
          <p:spPr>
            <a:xfrm>
              <a:off x="825193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Freeform 31">
              <a:extLst>
                <a:ext uri="{FF2B5EF4-FFF2-40B4-BE49-F238E27FC236}">
                  <a16:creationId xmlns:a16="http://schemas.microsoft.com/office/drawing/2014/main" xmlns="" id="{B00AFE0C-6311-25C4-498B-2739321ACE8E}"/>
                </a:ext>
              </a:extLst>
            </p:cNvPr>
            <p:cNvSpPr/>
            <p:nvPr/>
          </p:nvSpPr>
          <p:spPr>
            <a:xfrm>
              <a:off x="849215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5" name="Freeform 32">
              <a:extLst>
                <a:ext uri="{FF2B5EF4-FFF2-40B4-BE49-F238E27FC236}">
                  <a16:creationId xmlns:a16="http://schemas.microsoft.com/office/drawing/2014/main" xmlns="" id="{70E8C51A-008D-37C8-0746-9081B5D2795B}"/>
                </a:ext>
              </a:extLst>
            </p:cNvPr>
            <p:cNvSpPr/>
            <p:nvPr/>
          </p:nvSpPr>
          <p:spPr>
            <a:xfrm>
              <a:off x="873086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6" name="Freeform 33">
              <a:extLst>
                <a:ext uri="{FF2B5EF4-FFF2-40B4-BE49-F238E27FC236}">
                  <a16:creationId xmlns:a16="http://schemas.microsoft.com/office/drawing/2014/main" xmlns="" id="{06C00389-B8DB-5C6A-70C8-6276389F9E8E}"/>
                </a:ext>
              </a:extLst>
            </p:cNvPr>
            <p:cNvSpPr/>
            <p:nvPr/>
          </p:nvSpPr>
          <p:spPr>
            <a:xfrm>
              <a:off x="897108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7" name="Freeform 34">
              <a:extLst>
                <a:ext uri="{FF2B5EF4-FFF2-40B4-BE49-F238E27FC236}">
                  <a16:creationId xmlns:a16="http://schemas.microsoft.com/office/drawing/2014/main" xmlns="" id="{0061CD18-5190-97E3-353D-78558DCD9A32}"/>
                </a:ext>
              </a:extLst>
            </p:cNvPr>
            <p:cNvSpPr/>
            <p:nvPr/>
          </p:nvSpPr>
          <p:spPr>
            <a:xfrm>
              <a:off x="921130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8" name="Freeform 35">
              <a:extLst>
                <a:ext uri="{FF2B5EF4-FFF2-40B4-BE49-F238E27FC236}">
                  <a16:creationId xmlns:a16="http://schemas.microsoft.com/office/drawing/2014/main" xmlns="" id="{DD421197-D00E-1BA3-64BB-90F99776B830}"/>
                </a:ext>
              </a:extLst>
            </p:cNvPr>
            <p:cNvSpPr/>
            <p:nvPr/>
          </p:nvSpPr>
          <p:spPr>
            <a:xfrm>
              <a:off x="945001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9" name="Freeform 36">
              <a:extLst>
                <a:ext uri="{FF2B5EF4-FFF2-40B4-BE49-F238E27FC236}">
                  <a16:creationId xmlns:a16="http://schemas.microsoft.com/office/drawing/2014/main" xmlns="" id="{51B1531E-58C7-B86D-0300-4B2F91C1F151}"/>
                </a:ext>
              </a:extLst>
            </p:cNvPr>
            <p:cNvSpPr/>
            <p:nvPr/>
          </p:nvSpPr>
          <p:spPr>
            <a:xfrm>
              <a:off x="969023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0" name="Freeform 37">
              <a:extLst>
                <a:ext uri="{FF2B5EF4-FFF2-40B4-BE49-F238E27FC236}">
                  <a16:creationId xmlns:a16="http://schemas.microsoft.com/office/drawing/2014/main" xmlns="" id="{C894EDB3-2E37-034B-1BBE-5D8967C71087}"/>
                </a:ext>
              </a:extLst>
            </p:cNvPr>
            <p:cNvSpPr/>
            <p:nvPr/>
          </p:nvSpPr>
          <p:spPr>
            <a:xfrm>
              <a:off x="993045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1" name="Freeform 38">
              <a:extLst>
                <a:ext uri="{FF2B5EF4-FFF2-40B4-BE49-F238E27FC236}">
                  <a16:creationId xmlns:a16="http://schemas.microsoft.com/office/drawing/2014/main" xmlns="" id="{D6DD3EDB-CA18-69F5-7BA0-295BA879B9F6}"/>
                </a:ext>
              </a:extLst>
            </p:cNvPr>
            <p:cNvSpPr/>
            <p:nvPr/>
          </p:nvSpPr>
          <p:spPr>
            <a:xfrm>
              <a:off x="2806949" y="969378"/>
              <a:ext cx="15108" cy="3812639"/>
            </a:xfrm>
            <a:custGeom>
              <a:avLst/>
              <a:gdLst>
                <a:gd name="connsiteX0" fmla="*/ 0 w 15108"/>
                <a:gd name="connsiteY0" fmla="*/ 3812640 h 3812639"/>
                <a:gd name="connsiteX1" fmla="*/ 0 w 15108"/>
                <a:gd name="connsiteY1" fmla="*/ 0 h 381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3812639">
                  <a:moveTo>
                    <a:pt x="0" y="381264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2" name="Freeform 44">
              <a:extLst>
                <a:ext uri="{FF2B5EF4-FFF2-40B4-BE49-F238E27FC236}">
                  <a16:creationId xmlns:a16="http://schemas.microsoft.com/office/drawing/2014/main" xmlns="" id="{3F398B5A-1624-A04D-14A6-DE18A9DA54D4}"/>
                </a:ext>
              </a:extLst>
            </p:cNvPr>
            <p:cNvSpPr/>
            <p:nvPr/>
          </p:nvSpPr>
          <p:spPr>
            <a:xfrm>
              <a:off x="2741984" y="4701895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Freeform 45">
              <a:extLst>
                <a:ext uri="{FF2B5EF4-FFF2-40B4-BE49-F238E27FC236}">
                  <a16:creationId xmlns:a16="http://schemas.microsoft.com/office/drawing/2014/main" xmlns="" id="{2F95BC34-989B-A052-0AB6-D70BFF206AF3}"/>
                </a:ext>
              </a:extLst>
            </p:cNvPr>
            <p:cNvSpPr/>
            <p:nvPr/>
          </p:nvSpPr>
          <p:spPr>
            <a:xfrm>
              <a:off x="2741984" y="3971719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Freeform 46">
              <a:extLst>
                <a:ext uri="{FF2B5EF4-FFF2-40B4-BE49-F238E27FC236}">
                  <a16:creationId xmlns:a16="http://schemas.microsoft.com/office/drawing/2014/main" xmlns="" id="{236122F3-1533-6617-0BE4-2270C8A5401C}"/>
                </a:ext>
              </a:extLst>
            </p:cNvPr>
            <p:cNvSpPr/>
            <p:nvPr/>
          </p:nvSpPr>
          <p:spPr>
            <a:xfrm>
              <a:off x="2741984" y="3241542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Freeform 47">
              <a:extLst>
                <a:ext uri="{FF2B5EF4-FFF2-40B4-BE49-F238E27FC236}">
                  <a16:creationId xmlns:a16="http://schemas.microsoft.com/office/drawing/2014/main" xmlns="" id="{BA6B09B8-6622-B7EE-2E4C-0C2EAF11EE47}"/>
                </a:ext>
              </a:extLst>
            </p:cNvPr>
            <p:cNvSpPr/>
            <p:nvPr/>
          </p:nvSpPr>
          <p:spPr>
            <a:xfrm>
              <a:off x="2741984" y="2511366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6" name="Freeform 48">
              <a:extLst>
                <a:ext uri="{FF2B5EF4-FFF2-40B4-BE49-F238E27FC236}">
                  <a16:creationId xmlns:a16="http://schemas.microsoft.com/office/drawing/2014/main" xmlns="" id="{78BDF3F6-2B7B-3270-472D-22E2145FC533}"/>
                </a:ext>
              </a:extLst>
            </p:cNvPr>
            <p:cNvSpPr/>
            <p:nvPr/>
          </p:nvSpPr>
          <p:spPr>
            <a:xfrm>
              <a:off x="2741984" y="1781189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7" name="Freeform 49">
              <a:extLst>
                <a:ext uri="{FF2B5EF4-FFF2-40B4-BE49-F238E27FC236}">
                  <a16:creationId xmlns:a16="http://schemas.microsoft.com/office/drawing/2014/main" xmlns="" id="{B16AB9FF-0130-DCB8-8E88-62129E13525E}"/>
                </a:ext>
              </a:extLst>
            </p:cNvPr>
            <p:cNvSpPr/>
            <p:nvPr/>
          </p:nvSpPr>
          <p:spPr>
            <a:xfrm>
              <a:off x="2741984" y="1051013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38" name="Group 1010">
            <a:extLst>
              <a:ext uri="{FF2B5EF4-FFF2-40B4-BE49-F238E27FC236}">
                <a16:creationId xmlns:a16="http://schemas.microsoft.com/office/drawing/2014/main" xmlns="" id="{57C52FFF-8426-AF6E-4EAF-CD1E187F9454}"/>
              </a:ext>
            </a:extLst>
          </p:cNvPr>
          <p:cNvGrpSpPr/>
          <p:nvPr/>
        </p:nvGrpSpPr>
        <p:grpSpPr>
          <a:xfrm>
            <a:off x="1307621" y="3913449"/>
            <a:ext cx="5053949" cy="625354"/>
            <a:chOff x="796768" y="8269487"/>
            <a:chExt cx="11016038" cy="1363080"/>
          </a:xfrm>
        </p:grpSpPr>
        <p:sp>
          <p:nvSpPr>
            <p:cNvPr id="839" name="TextBox 1011">
              <a:extLst>
                <a:ext uri="{FF2B5EF4-FFF2-40B4-BE49-F238E27FC236}">
                  <a16:creationId xmlns:a16="http://schemas.microsoft.com/office/drawing/2014/main" xmlns="" id="{BC7AF56B-A223-06F9-7AE4-717CAE5B1501}"/>
                </a:ext>
              </a:extLst>
            </p:cNvPr>
            <p:cNvSpPr txBox="1"/>
            <p:nvPr/>
          </p:nvSpPr>
          <p:spPr>
            <a:xfrm>
              <a:off x="1392760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840" name="TextBox 1012">
              <a:extLst>
                <a:ext uri="{FF2B5EF4-FFF2-40B4-BE49-F238E27FC236}">
                  <a16:creationId xmlns:a16="http://schemas.microsoft.com/office/drawing/2014/main" xmlns="" id="{EF622E51-4D45-E07D-5767-305C2EA0C139}"/>
                </a:ext>
              </a:extLst>
            </p:cNvPr>
            <p:cNvSpPr txBox="1"/>
            <p:nvPr/>
          </p:nvSpPr>
          <p:spPr>
            <a:xfrm>
              <a:off x="173151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841" name="TextBox 1013">
              <a:extLst>
                <a:ext uri="{FF2B5EF4-FFF2-40B4-BE49-F238E27FC236}">
                  <a16:creationId xmlns:a16="http://schemas.microsoft.com/office/drawing/2014/main" xmlns="" id="{F2642D64-BDB0-7BCD-15F6-31CA74445158}"/>
                </a:ext>
              </a:extLst>
            </p:cNvPr>
            <p:cNvSpPr txBox="1"/>
            <p:nvPr/>
          </p:nvSpPr>
          <p:spPr>
            <a:xfrm>
              <a:off x="207019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842" name="TextBox 1014">
              <a:extLst>
                <a:ext uri="{FF2B5EF4-FFF2-40B4-BE49-F238E27FC236}">
                  <a16:creationId xmlns:a16="http://schemas.microsoft.com/office/drawing/2014/main" xmlns="" id="{A46E46F6-F996-C055-777A-DDC00A9D8910}"/>
                </a:ext>
              </a:extLst>
            </p:cNvPr>
            <p:cNvSpPr txBox="1"/>
            <p:nvPr/>
          </p:nvSpPr>
          <p:spPr>
            <a:xfrm>
              <a:off x="2408966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843" name="TextBox 1015">
              <a:extLst>
                <a:ext uri="{FF2B5EF4-FFF2-40B4-BE49-F238E27FC236}">
                  <a16:creationId xmlns:a16="http://schemas.microsoft.com/office/drawing/2014/main" xmlns="" id="{76A28C14-9DC0-D549-BF00-A5A40F44B85A}"/>
                </a:ext>
              </a:extLst>
            </p:cNvPr>
            <p:cNvSpPr txBox="1"/>
            <p:nvPr/>
          </p:nvSpPr>
          <p:spPr>
            <a:xfrm>
              <a:off x="274776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844" name="TextBox 1016">
              <a:extLst>
                <a:ext uri="{FF2B5EF4-FFF2-40B4-BE49-F238E27FC236}">
                  <a16:creationId xmlns:a16="http://schemas.microsoft.com/office/drawing/2014/main" xmlns="" id="{90F4BCFF-B3E0-06FA-CC25-5E5985E25219}"/>
                </a:ext>
              </a:extLst>
            </p:cNvPr>
            <p:cNvSpPr txBox="1"/>
            <p:nvPr/>
          </p:nvSpPr>
          <p:spPr>
            <a:xfrm>
              <a:off x="3086555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845" name="TextBox 1017">
              <a:extLst>
                <a:ext uri="{FF2B5EF4-FFF2-40B4-BE49-F238E27FC236}">
                  <a16:creationId xmlns:a16="http://schemas.microsoft.com/office/drawing/2014/main" xmlns="" id="{80625BC1-E5DF-0BB2-A357-FAF4D73E1573}"/>
                </a:ext>
              </a:extLst>
            </p:cNvPr>
            <p:cNvSpPr txBox="1"/>
            <p:nvPr/>
          </p:nvSpPr>
          <p:spPr>
            <a:xfrm>
              <a:off x="3425308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846" name="TextBox 1018">
              <a:extLst>
                <a:ext uri="{FF2B5EF4-FFF2-40B4-BE49-F238E27FC236}">
                  <a16:creationId xmlns:a16="http://schemas.microsoft.com/office/drawing/2014/main" xmlns="" id="{5D9743C7-5559-D5EC-0F62-650C6F83588B}"/>
                </a:ext>
              </a:extLst>
            </p:cNvPr>
            <p:cNvSpPr txBox="1"/>
            <p:nvPr/>
          </p:nvSpPr>
          <p:spPr>
            <a:xfrm>
              <a:off x="376412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847" name="TextBox 1019">
              <a:extLst>
                <a:ext uri="{FF2B5EF4-FFF2-40B4-BE49-F238E27FC236}">
                  <a16:creationId xmlns:a16="http://schemas.microsoft.com/office/drawing/2014/main" xmlns="" id="{2E76BA97-DD02-56BC-F99A-06846AE32504}"/>
                </a:ext>
              </a:extLst>
            </p:cNvPr>
            <p:cNvSpPr txBox="1"/>
            <p:nvPr/>
          </p:nvSpPr>
          <p:spPr>
            <a:xfrm>
              <a:off x="410270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848" name="TextBox 1020">
              <a:extLst>
                <a:ext uri="{FF2B5EF4-FFF2-40B4-BE49-F238E27FC236}">
                  <a16:creationId xmlns:a16="http://schemas.microsoft.com/office/drawing/2014/main" xmlns="" id="{79D8DAE4-F995-5C94-D031-84617030581A}"/>
                </a:ext>
              </a:extLst>
            </p:cNvPr>
            <p:cNvSpPr txBox="1"/>
            <p:nvPr/>
          </p:nvSpPr>
          <p:spPr>
            <a:xfrm>
              <a:off x="444147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9</a:t>
              </a:r>
            </a:p>
          </p:txBody>
        </p:sp>
        <p:sp>
          <p:nvSpPr>
            <p:cNvPr id="849" name="TextBox 1021">
              <a:extLst>
                <a:ext uri="{FF2B5EF4-FFF2-40B4-BE49-F238E27FC236}">
                  <a16:creationId xmlns:a16="http://schemas.microsoft.com/office/drawing/2014/main" xmlns="" id="{B8EEDA1B-01A4-D6A7-657D-2FAB8F7B96B5}"/>
                </a:ext>
              </a:extLst>
            </p:cNvPr>
            <p:cNvSpPr txBox="1"/>
            <p:nvPr/>
          </p:nvSpPr>
          <p:spPr>
            <a:xfrm>
              <a:off x="473183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</a:t>
              </a:r>
            </a:p>
          </p:txBody>
        </p:sp>
        <p:sp>
          <p:nvSpPr>
            <p:cNvPr id="850" name="TextBox 1022">
              <a:extLst>
                <a:ext uri="{FF2B5EF4-FFF2-40B4-BE49-F238E27FC236}">
                  <a16:creationId xmlns:a16="http://schemas.microsoft.com/office/drawing/2014/main" xmlns="" id="{C421624C-A675-68B4-D5B0-E007FA5552E5}"/>
                </a:ext>
              </a:extLst>
            </p:cNvPr>
            <p:cNvSpPr txBox="1"/>
            <p:nvPr/>
          </p:nvSpPr>
          <p:spPr>
            <a:xfrm>
              <a:off x="507058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851" name="TextBox 1023">
              <a:extLst>
                <a:ext uri="{FF2B5EF4-FFF2-40B4-BE49-F238E27FC236}">
                  <a16:creationId xmlns:a16="http://schemas.microsoft.com/office/drawing/2014/main" xmlns="" id="{4E7768C6-A0AD-F3F5-1119-D3C2973554CB}"/>
                </a:ext>
              </a:extLst>
            </p:cNvPr>
            <p:cNvSpPr txBox="1"/>
            <p:nvPr/>
          </p:nvSpPr>
          <p:spPr>
            <a:xfrm>
              <a:off x="540926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12</a:t>
              </a:r>
            </a:p>
          </p:txBody>
        </p:sp>
        <p:sp>
          <p:nvSpPr>
            <p:cNvPr id="852" name="TextBox 1024">
              <a:extLst>
                <a:ext uri="{FF2B5EF4-FFF2-40B4-BE49-F238E27FC236}">
                  <a16:creationId xmlns:a16="http://schemas.microsoft.com/office/drawing/2014/main" xmlns="" id="{065D9502-5AE5-9166-49DF-7C918B6CBEFA}"/>
                </a:ext>
              </a:extLst>
            </p:cNvPr>
            <p:cNvSpPr txBox="1"/>
            <p:nvPr/>
          </p:nvSpPr>
          <p:spPr>
            <a:xfrm>
              <a:off x="5748041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853" name="TextBox 1025">
              <a:extLst>
                <a:ext uri="{FF2B5EF4-FFF2-40B4-BE49-F238E27FC236}">
                  <a16:creationId xmlns:a16="http://schemas.microsoft.com/office/drawing/2014/main" xmlns="" id="{ACFBA5BF-D397-D8D4-DEAF-76B3BB09E8EE}"/>
                </a:ext>
              </a:extLst>
            </p:cNvPr>
            <p:cNvSpPr txBox="1"/>
            <p:nvPr/>
          </p:nvSpPr>
          <p:spPr>
            <a:xfrm>
              <a:off x="6086837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854" name="TextBox 1026">
              <a:extLst>
                <a:ext uri="{FF2B5EF4-FFF2-40B4-BE49-F238E27FC236}">
                  <a16:creationId xmlns:a16="http://schemas.microsoft.com/office/drawing/2014/main" xmlns="" id="{AEB127E7-60C7-DFC4-C01B-6DFF5505B04B}"/>
                </a:ext>
              </a:extLst>
            </p:cNvPr>
            <p:cNvSpPr txBox="1"/>
            <p:nvPr/>
          </p:nvSpPr>
          <p:spPr>
            <a:xfrm>
              <a:off x="6425608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15</a:t>
              </a:r>
            </a:p>
          </p:txBody>
        </p:sp>
        <p:sp>
          <p:nvSpPr>
            <p:cNvPr id="855" name="TextBox 1027">
              <a:extLst>
                <a:ext uri="{FF2B5EF4-FFF2-40B4-BE49-F238E27FC236}">
                  <a16:creationId xmlns:a16="http://schemas.microsoft.com/office/drawing/2014/main" xmlns="" id="{6CF2AAA5-8205-29D7-4A2A-3B99DB57EE7F}"/>
                </a:ext>
              </a:extLst>
            </p:cNvPr>
            <p:cNvSpPr txBox="1"/>
            <p:nvPr/>
          </p:nvSpPr>
          <p:spPr>
            <a:xfrm>
              <a:off x="6764380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16</a:t>
              </a:r>
            </a:p>
          </p:txBody>
        </p:sp>
        <p:sp>
          <p:nvSpPr>
            <p:cNvPr id="856" name="TextBox 1028">
              <a:extLst>
                <a:ext uri="{FF2B5EF4-FFF2-40B4-BE49-F238E27FC236}">
                  <a16:creationId xmlns:a16="http://schemas.microsoft.com/office/drawing/2014/main" xmlns="" id="{2BF20FEC-E5E9-BF35-1D81-FEAFE2BBB688}"/>
                </a:ext>
              </a:extLst>
            </p:cNvPr>
            <p:cNvSpPr txBox="1"/>
            <p:nvPr/>
          </p:nvSpPr>
          <p:spPr>
            <a:xfrm>
              <a:off x="710317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17</a:t>
              </a:r>
            </a:p>
          </p:txBody>
        </p:sp>
        <p:sp>
          <p:nvSpPr>
            <p:cNvPr id="857" name="TextBox 1029">
              <a:extLst>
                <a:ext uri="{FF2B5EF4-FFF2-40B4-BE49-F238E27FC236}">
                  <a16:creationId xmlns:a16="http://schemas.microsoft.com/office/drawing/2014/main" xmlns="" id="{66B37261-45C7-34C0-7DE0-64355A3B16F5}"/>
                </a:ext>
              </a:extLst>
            </p:cNvPr>
            <p:cNvSpPr txBox="1"/>
            <p:nvPr/>
          </p:nvSpPr>
          <p:spPr>
            <a:xfrm>
              <a:off x="744175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858" name="TextBox 1030">
              <a:extLst>
                <a:ext uri="{FF2B5EF4-FFF2-40B4-BE49-F238E27FC236}">
                  <a16:creationId xmlns:a16="http://schemas.microsoft.com/office/drawing/2014/main" xmlns="" id="{B9B1A2EC-8C2E-5423-280C-92480FBF69C8}"/>
                </a:ext>
              </a:extLst>
            </p:cNvPr>
            <p:cNvSpPr txBox="1"/>
            <p:nvPr/>
          </p:nvSpPr>
          <p:spPr>
            <a:xfrm>
              <a:off x="778054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19</a:t>
              </a:r>
            </a:p>
          </p:txBody>
        </p:sp>
        <p:sp>
          <p:nvSpPr>
            <p:cNvPr id="859" name="TextBox 1031">
              <a:extLst>
                <a:ext uri="{FF2B5EF4-FFF2-40B4-BE49-F238E27FC236}">
                  <a16:creationId xmlns:a16="http://schemas.microsoft.com/office/drawing/2014/main" xmlns="" id="{A099A3B0-836D-2621-F30C-F5ABEEACFD4F}"/>
                </a:ext>
              </a:extLst>
            </p:cNvPr>
            <p:cNvSpPr txBox="1"/>
            <p:nvPr/>
          </p:nvSpPr>
          <p:spPr>
            <a:xfrm>
              <a:off x="811699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860" name="TextBox 1032">
              <a:extLst>
                <a:ext uri="{FF2B5EF4-FFF2-40B4-BE49-F238E27FC236}">
                  <a16:creationId xmlns:a16="http://schemas.microsoft.com/office/drawing/2014/main" xmlns="" id="{EFEF195B-07BB-69B4-BEAF-E16596B20285}"/>
                </a:ext>
              </a:extLst>
            </p:cNvPr>
            <p:cNvSpPr txBox="1"/>
            <p:nvPr/>
          </p:nvSpPr>
          <p:spPr>
            <a:xfrm>
              <a:off x="8455766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21</a:t>
              </a:r>
            </a:p>
          </p:txBody>
        </p:sp>
        <p:sp>
          <p:nvSpPr>
            <p:cNvPr id="861" name="TextBox 1033">
              <a:extLst>
                <a:ext uri="{FF2B5EF4-FFF2-40B4-BE49-F238E27FC236}">
                  <a16:creationId xmlns:a16="http://schemas.microsoft.com/office/drawing/2014/main" xmlns="" id="{8D7442D3-900A-43CF-DD44-D70DB1D6B863}"/>
                </a:ext>
              </a:extLst>
            </p:cNvPr>
            <p:cNvSpPr txBox="1"/>
            <p:nvPr/>
          </p:nvSpPr>
          <p:spPr>
            <a:xfrm>
              <a:off x="8794431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22</a:t>
              </a:r>
            </a:p>
          </p:txBody>
        </p:sp>
        <p:sp>
          <p:nvSpPr>
            <p:cNvPr id="862" name="TextBox 1034">
              <a:extLst>
                <a:ext uri="{FF2B5EF4-FFF2-40B4-BE49-F238E27FC236}">
                  <a16:creationId xmlns:a16="http://schemas.microsoft.com/office/drawing/2014/main" xmlns="" id="{53A1EFFA-C4F0-9775-5D07-762188C9CFC4}"/>
                </a:ext>
              </a:extLst>
            </p:cNvPr>
            <p:cNvSpPr txBox="1"/>
            <p:nvPr/>
          </p:nvSpPr>
          <p:spPr>
            <a:xfrm>
              <a:off x="913322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23</a:t>
              </a:r>
            </a:p>
          </p:txBody>
        </p:sp>
        <p:sp>
          <p:nvSpPr>
            <p:cNvPr id="863" name="TextBox 1035">
              <a:extLst>
                <a:ext uri="{FF2B5EF4-FFF2-40B4-BE49-F238E27FC236}">
                  <a16:creationId xmlns:a16="http://schemas.microsoft.com/office/drawing/2014/main" xmlns="" id="{99CEF387-31F1-258C-7672-0108E94B377F}"/>
                </a:ext>
              </a:extLst>
            </p:cNvPr>
            <p:cNvSpPr txBox="1"/>
            <p:nvPr/>
          </p:nvSpPr>
          <p:spPr>
            <a:xfrm>
              <a:off x="947199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24</a:t>
              </a:r>
            </a:p>
          </p:txBody>
        </p:sp>
        <p:sp>
          <p:nvSpPr>
            <p:cNvPr id="864" name="TextBox 1036">
              <a:extLst>
                <a:ext uri="{FF2B5EF4-FFF2-40B4-BE49-F238E27FC236}">
                  <a16:creationId xmlns:a16="http://schemas.microsoft.com/office/drawing/2014/main" xmlns="" id="{B62E0186-55F4-3998-4B73-C4B676212BF8}"/>
                </a:ext>
              </a:extLst>
            </p:cNvPr>
            <p:cNvSpPr txBox="1"/>
            <p:nvPr/>
          </p:nvSpPr>
          <p:spPr>
            <a:xfrm>
              <a:off x="9810792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25</a:t>
              </a:r>
            </a:p>
          </p:txBody>
        </p:sp>
        <p:sp>
          <p:nvSpPr>
            <p:cNvPr id="865" name="TextBox 1037">
              <a:extLst>
                <a:ext uri="{FF2B5EF4-FFF2-40B4-BE49-F238E27FC236}">
                  <a16:creationId xmlns:a16="http://schemas.microsoft.com/office/drawing/2014/main" xmlns="" id="{7C6BD4B0-5358-82E0-7E12-B5FE045529D1}"/>
                </a:ext>
              </a:extLst>
            </p:cNvPr>
            <p:cNvSpPr txBox="1"/>
            <p:nvPr/>
          </p:nvSpPr>
          <p:spPr>
            <a:xfrm>
              <a:off x="10149566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866" name="TextBox 1038">
              <a:extLst>
                <a:ext uri="{FF2B5EF4-FFF2-40B4-BE49-F238E27FC236}">
                  <a16:creationId xmlns:a16="http://schemas.microsoft.com/office/drawing/2014/main" xmlns="" id="{411359E3-1E0C-10A1-FA5B-45E67C9538CE}"/>
                </a:ext>
              </a:extLst>
            </p:cNvPr>
            <p:cNvSpPr txBox="1"/>
            <p:nvPr/>
          </p:nvSpPr>
          <p:spPr>
            <a:xfrm>
              <a:off x="10488357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27</a:t>
              </a:r>
            </a:p>
          </p:txBody>
        </p:sp>
        <p:sp>
          <p:nvSpPr>
            <p:cNvPr id="867" name="TextBox 1039">
              <a:extLst>
                <a:ext uri="{FF2B5EF4-FFF2-40B4-BE49-F238E27FC236}">
                  <a16:creationId xmlns:a16="http://schemas.microsoft.com/office/drawing/2014/main" xmlns="" id="{69BFF7E7-51A4-BEBA-4450-9196944A7994}"/>
                </a:ext>
              </a:extLst>
            </p:cNvPr>
            <p:cNvSpPr txBox="1"/>
            <p:nvPr/>
          </p:nvSpPr>
          <p:spPr>
            <a:xfrm>
              <a:off x="1082693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868" name="TextBox 1040">
              <a:extLst>
                <a:ext uri="{FF2B5EF4-FFF2-40B4-BE49-F238E27FC236}">
                  <a16:creationId xmlns:a16="http://schemas.microsoft.com/office/drawing/2014/main" xmlns="" id="{2BA032C7-557E-F34C-6D54-E980A4E296C2}"/>
                </a:ext>
              </a:extLst>
            </p:cNvPr>
            <p:cNvSpPr txBox="1"/>
            <p:nvPr/>
          </p:nvSpPr>
          <p:spPr>
            <a:xfrm>
              <a:off x="1116570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29</a:t>
              </a:r>
            </a:p>
          </p:txBody>
        </p:sp>
        <p:sp>
          <p:nvSpPr>
            <p:cNvPr id="869" name="TextBox 1041">
              <a:extLst>
                <a:ext uri="{FF2B5EF4-FFF2-40B4-BE49-F238E27FC236}">
                  <a16:creationId xmlns:a16="http://schemas.microsoft.com/office/drawing/2014/main" xmlns="" id="{B0B83A8B-7E3A-0F74-6E62-B2E2A4883002}"/>
                </a:ext>
              </a:extLst>
            </p:cNvPr>
            <p:cNvSpPr txBox="1"/>
            <p:nvPr/>
          </p:nvSpPr>
          <p:spPr>
            <a:xfrm>
              <a:off x="5782868" y="9162965"/>
              <a:ext cx="89866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Mois</a:t>
              </a: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endParaRPr>
            </a:p>
          </p:txBody>
        </p:sp>
        <p:sp>
          <p:nvSpPr>
            <p:cNvPr id="870" name="TextBox 1042">
              <a:extLst>
                <a:ext uri="{FF2B5EF4-FFF2-40B4-BE49-F238E27FC236}">
                  <a16:creationId xmlns:a16="http://schemas.microsoft.com/office/drawing/2014/main" xmlns="" id="{C50E1C61-1069-933D-050F-C02A1D35CAEF}"/>
                </a:ext>
              </a:extLst>
            </p:cNvPr>
            <p:cNvSpPr txBox="1"/>
            <p:nvPr/>
          </p:nvSpPr>
          <p:spPr>
            <a:xfrm>
              <a:off x="796768" y="8269487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sp>
        <p:nvSpPr>
          <p:cNvPr id="871" name="TextBox 1043">
            <a:extLst>
              <a:ext uri="{FF2B5EF4-FFF2-40B4-BE49-F238E27FC236}">
                <a16:creationId xmlns:a16="http://schemas.microsoft.com/office/drawing/2014/main" xmlns="" id="{411D57C8-EF3C-6689-84BA-E80D599921FD}"/>
              </a:ext>
            </a:extLst>
          </p:cNvPr>
          <p:cNvSpPr txBox="1"/>
          <p:nvPr/>
        </p:nvSpPr>
        <p:spPr>
          <a:xfrm rot="16200000">
            <a:off x="893117" y="2642414"/>
            <a:ext cx="5421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kern="0" dirty="0">
                <a:solidFill>
                  <a:srgbClr val="000000"/>
                </a:solidFill>
                <a:sym typeface="Helvetica-Bold"/>
                <a:rtl val="0"/>
              </a:rPr>
              <a:t>SSP </a:t>
            </a:r>
            <a:r>
              <a: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(%)</a:t>
            </a:r>
          </a:p>
        </p:txBody>
      </p:sp>
      <p:cxnSp>
        <p:nvCxnSpPr>
          <p:cNvPr id="872" name="Straight Connector 1044">
            <a:extLst>
              <a:ext uri="{FF2B5EF4-FFF2-40B4-BE49-F238E27FC236}">
                <a16:creationId xmlns:a16="http://schemas.microsoft.com/office/drawing/2014/main" xmlns="" id="{B01200CC-914E-C383-CFD0-9624936EAD53}"/>
              </a:ext>
            </a:extLst>
          </p:cNvPr>
          <p:cNvCxnSpPr>
            <a:cxnSpLocks/>
            <a:endCxn id="447" idx="209"/>
          </p:cNvCxnSpPr>
          <p:nvPr/>
        </p:nvCxnSpPr>
        <p:spPr>
          <a:xfrm>
            <a:off x="1591505" y="2743345"/>
            <a:ext cx="1708960" cy="1101"/>
          </a:xfrm>
          <a:prstGeom prst="line">
            <a:avLst/>
          </a:prstGeom>
          <a:noFill/>
          <a:ln w="12700" cap="flat" cmpd="sng" algn="ctr">
            <a:solidFill>
              <a:srgbClr val="565458"/>
            </a:solidFill>
            <a:prstDash val="lgDash"/>
          </a:ln>
          <a:effectLst/>
        </p:spPr>
      </p:cxnSp>
      <p:cxnSp>
        <p:nvCxnSpPr>
          <p:cNvPr id="873" name="Straight Connector 1045">
            <a:extLst>
              <a:ext uri="{FF2B5EF4-FFF2-40B4-BE49-F238E27FC236}">
                <a16:creationId xmlns:a16="http://schemas.microsoft.com/office/drawing/2014/main" xmlns="" id="{D3E2E9B0-7A80-E270-B312-524EE4A20796}"/>
              </a:ext>
            </a:extLst>
          </p:cNvPr>
          <p:cNvCxnSpPr>
            <a:cxnSpLocks/>
          </p:cNvCxnSpPr>
          <p:nvPr/>
        </p:nvCxnSpPr>
        <p:spPr>
          <a:xfrm flipV="1">
            <a:off x="2549306" y="2738124"/>
            <a:ext cx="0" cy="1392771"/>
          </a:xfrm>
          <a:prstGeom prst="line">
            <a:avLst/>
          </a:prstGeom>
          <a:noFill/>
          <a:ln w="12700" cap="flat" cmpd="sng" algn="ctr">
            <a:solidFill>
              <a:srgbClr val="FF7F4D"/>
            </a:solidFill>
            <a:prstDash val="solid"/>
          </a:ln>
          <a:effectLst/>
        </p:spPr>
      </p:cxnSp>
      <p:cxnSp>
        <p:nvCxnSpPr>
          <p:cNvPr id="874" name="Straight Connector 1046">
            <a:extLst>
              <a:ext uri="{FF2B5EF4-FFF2-40B4-BE49-F238E27FC236}">
                <a16:creationId xmlns:a16="http://schemas.microsoft.com/office/drawing/2014/main" xmlns="" id="{F9162EF3-86CC-1CC4-B6A0-1F02B4826CD4}"/>
              </a:ext>
            </a:extLst>
          </p:cNvPr>
          <p:cNvCxnSpPr>
            <a:cxnSpLocks/>
          </p:cNvCxnSpPr>
          <p:nvPr/>
        </p:nvCxnSpPr>
        <p:spPr>
          <a:xfrm flipV="1">
            <a:off x="3278348" y="2738124"/>
            <a:ext cx="0" cy="1392771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</a:ln>
          <a:effectLst/>
        </p:spPr>
      </p:cxnSp>
      <p:sp>
        <p:nvSpPr>
          <p:cNvPr id="875" name="TextBox 1047">
            <a:extLst>
              <a:ext uri="{FF2B5EF4-FFF2-40B4-BE49-F238E27FC236}">
                <a16:creationId xmlns:a16="http://schemas.microsoft.com/office/drawing/2014/main" xmlns="" id="{0880588B-5DA4-5B34-7719-89D34020A6AD}"/>
              </a:ext>
            </a:extLst>
          </p:cNvPr>
          <p:cNvSpPr txBox="1"/>
          <p:nvPr/>
        </p:nvSpPr>
        <p:spPr>
          <a:xfrm>
            <a:off x="2434131" y="3766567"/>
            <a:ext cx="945824" cy="238363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Δ</a:t>
            </a:r>
            <a:r>
              <a: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4,7 mo</a:t>
            </a:r>
          </a:p>
        </p:txBody>
      </p:sp>
      <p:graphicFrame>
        <p:nvGraphicFramePr>
          <p:cNvPr id="939" name="Table 5">
            <a:extLst>
              <a:ext uri="{FF2B5EF4-FFF2-40B4-BE49-F238E27FC236}">
                <a16:creationId xmlns:a16="http://schemas.microsoft.com/office/drawing/2014/main" xmlns="" id="{3E0DAF05-3DBF-7112-A791-03F90E6AA8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2585383"/>
              </p:ext>
            </p:extLst>
          </p:nvPr>
        </p:nvGraphicFramePr>
        <p:xfrm>
          <a:off x="3019251" y="1240581"/>
          <a:ext cx="3334460" cy="891540"/>
        </p:xfrm>
        <a:graphic>
          <a:graphicData uri="http://schemas.openxmlformats.org/drawingml/2006/table">
            <a:tbl>
              <a:tblPr firstRow="1" bandRow="1"/>
              <a:tblGrid>
                <a:gridCol w="1246460">
                  <a:extLst>
                    <a:ext uri="{9D8B030D-6E8A-4147-A177-3AD203B41FA5}">
                      <a16:colId xmlns:a16="http://schemas.microsoft.com/office/drawing/2014/main" xmlns="" val="1330018236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xmlns="" val="3495904850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xmlns="" val="1641263818"/>
                    </a:ext>
                  </a:extLst>
                </a:gridCol>
              </a:tblGrid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endParaRPr lang="en-US" sz="900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T-DXd (n = 331)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CT (n = 163)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18973068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SSP</a:t>
                      </a:r>
                      <a:r>
                        <a:rPr lang="en-US" sz="900" b="1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900" b="1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médiane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, </a:t>
                      </a:r>
                      <a:r>
                        <a:rPr lang="en-US" sz="900" b="1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mois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(IC 95% 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10,1 (9,5-11,5)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5,4 (4,4-7,1)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97675394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Hazard ratio</a:t>
                      </a:r>
                    </a:p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(IC 95%)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+mn-cs"/>
                          <a:sym typeface="Helvetica-Bold"/>
                          <a:rtl val="0"/>
                        </a:rPr>
                        <a:t>0,51 (0,40-0,64); </a:t>
                      </a:r>
                      <a:r>
                        <a:rPr lang="en-US" sz="900" i="1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+mn-cs"/>
                          <a:sym typeface="Helvetica-Bold"/>
                          <a:rtl val="0"/>
                        </a:rPr>
                        <a:t>p </a:t>
                      </a: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+mn-cs"/>
                          <a:sym typeface="Helvetica-Bold"/>
                          <a:rtl val="0"/>
                        </a:rPr>
                        <a:t>&lt;0,001</a:t>
                      </a:r>
                      <a:endParaRPr lang="en-US" sz="9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40184635"/>
                  </a:ext>
                </a:extLst>
              </a:tr>
            </a:tbl>
          </a:graphicData>
        </a:graphic>
      </p:graphicFrame>
      <p:grpSp>
        <p:nvGrpSpPr>
          <p:cNvPr id="1002" name="Group 557">
            <a:extLst>
              <a:ext uri="{FF2B5EF4-FFF2-40B4-BE49-F238E27FC236}">
                <a16:creationId xmlns:a16="http://schemas.microsoft.com/office/drawing/2014/main" xmlns="" id="{2E586AD1-4C8F-14E9-4644-ABA4A5367E18}"/>
              </a:ext>
            </a:extLst>
          </p:cNvPr>
          <p:cNvGrpSpPr/>
          <p:nvPr/>
        </p:nvGrpSpPr>
        <p:grpSpPr>
          <a:xfrm>
            <a:off x="1546115" y="4386711"/>
            <a:ext cx="4785799" cy="448987"/>
            <a:chOff x="5918036" y="10612649"/>
            <a:chExt cx="13400441" cy="1194749"/>
          </a:xfrm>
        </p:grpSpPr>
        <p:sp>
          <p:nvSpPr>
            <p:cNvPr id="1003" name="TextBox 558">
              <a:extLst>
                <a:ext uri="{FF2B5EF4-FFF2-40B4-BE49-F238E27FC236}">
                  <a16:creationId xmlns:a16="http://schemas.microsoft.com/office/drawing/2014/main" xmlns="" id="{30D9BB6F-A0E8-8A34-4656-37552E7E2CB3}"/>
                </a:ext>
              </a:extLst>
            </p:cNvPr>
            <p:cNvSpPr txBox="1"/>
            <p:nvPr/>
          </p:nvSpPr>
          <p:spPr>
            <a:xfrm>
              <a:off x="5951553" y="10612649"/>
              <a:ext cx="2186786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Patients à</a:t>
              </a:r>
              <a:r>
                <a:rPr kumimoji="0" lang="en-US" sz="500" b="1" i="0" u="none" strike="noStrike" kern="0" cap="none" spc="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 </a:t>
              </a:r>
              <a:r>
                <a:rPr kumimoji="0" lang="en-US" sz="500" b="1" i="0" u="none" strike="noStrike" kern="0" cap="none" spc="0" normalizeH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risque</a:t>
              </a:r>
              <a:r>
                <a:rPr kumimoji="0" lang="en-US" sz="500" b="1" i="0" u="none" strike="noStrike" kern="0" cap="none" spc="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 </a:t>
              </a: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, n</a:t>
              </a:r>
            </a:p>
          </p:txBody>
        </p:sp>
        <p:sp>
          <p:nvSpPr>
            <p:cNvPr id="1004" name="TextBox 559">
              <a:extLst>
                <a:ext uri="{FF2B5EF4-FFF2-40B4-BE49-F238E27FC236}">
                  <a16:creationId xmlns:a16="http://schemas.microsoft.com/office/drawing/2014/main" xmlns="" id="{031658E3-8375-969E-3CD5-30D80C2A24A2}"/>
                </a:ext>
              </a:extLst>
            </p:cNvPr>
            <p:cNvSpPr txBox="1"/>
            <p:nvPr/>
          </p:nvSpPr>
          <p:spPr>
            <a:xfrm>
              <a:off x="5918036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331</a:t>
              </a:r>
            </a:p>
          </p:txBody>
        </p:sp>
        <p:sp>
          <p:nvSpPr>
            <p:cNvPr id="1006" name="TextBox 561">
              <a:extLst>
                <a:ext uri="{FF2B5EF4-FFF2-40B4-BE49-F238E27FC236}">
                  <a16:creationId xmlns:a16="http://schemas.microsoft.com/office/drawing/2014/main" xmlns="" id="{4EEE2BE1-3621-BBD2-3CE8-12D947638809}"/>
                </a:ext>
              </a:extLst>
            </p:cNvPr>
            <p:cNvSpPr txBox="1"/>
            <p:nvPr/>
          </p:nvSpPr>
          <p:spPr>
            <a:xfrm>
              <a:off x="6333162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324</a:t>
              </a:r>
            </a:p>
          </p:txBody>
        </p:sp>
        <p:sp>
          <p:nvSpPr>
            <p:cNvPr id="1007" name="TextBox 562">
              <a:extLst>
                <a:ext uri="{FF2B5EF4-FFF2-40B4-BE49-F238E27FC236}">
                  <a16:creationId xmlns:a16="http://schemas.microsoft.com/office/drawing/2014/main" xmlns="" id="{6E8292EE-89CD-8C9F-3D26-2C59EBCE51C7}"/>
                </a:ext>
              </a:extLst>
            </p:cNvPr>
            <p:cNvSpPr txBox="1"/>
            <p:nvPr/>
          </p:nvSpPr>
          <p:spPr>
            <a:xfrm>
              <a:off x="6807719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290</a:t>
              </a:r>
            </a:p>
          </p:txBody>
        </p:sp>
        <p:sp>
          <p:nvSpPr>
            <p:cNvPr id="1008" name="TextBox 563">
              <a:extLst>
                <a:ext uri="{FF2B5EF4-FFF2-40B4-BE49-F238E27FC236}">
                  <a16:creationId xmlns:a16="http://schemas.microsoft.com/office/drawing/2014/main" xmlns="" id="{281A46F5-8CE7-3E25-1E54-1B0E7F2A3411}"/>
                </a:ext>
              </a:extLst>
            </p:cNvPr>
            <p:cNvSpPr txBox="1"/>
            <p:nvPr/>
          </p:nvSpPr>
          <p:spPr>
            <a:xfrm>
              <a:off x="7237783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265</a:t>
              </a:r>
            </a:p>
          </p:txBody>
        </p:sp>
        <p:sp>
          <p:nvSpPr>
            <p:cNvPr id="1009" name="TextBox 564">
              <a:extLst>
                <a:ext uri="{FF2B5EF4-FFF2-40B4-BE49-F238E27FC236}">
                  <a16:creationId xmlns:a16="http://schemas.microsoft.com/office/drawing/2014/main" xmlns="" id="{F744A946-E981-2B1D-5797-CF03828E4C14}"/>
                </a:ext>
              </a:extLst>
            </p:cNvPr>
            <p:cNvSpPr txBox="1"/>
            <p:nvPr/>
          </p:nvSpPr>
          <p:spPr>
            <a:xfrm>
              <a:off x="7682698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262</a:t>
              </a:r>
            </a:p>
          </p:txBody>
        </p:sp>
        <p:sp>
          <p:nvSpPr>
            <p:cNvPr id="1010" name="TextBox 565">
              <a:extLst>
                <a:ext uri="{FF2B5EF4-FFF2-40B4-BE49-F238E27FC236}">
                  <a16:creationId xmlns:a16="http://schemas.microsoft.com/office/drawing/2014/main" xmlns="" id="{E2AF7C78-20CC-276A-B4ED-844E75119C91}"/>
                </a:ext>
              </a:extLst>
            </p:cNvPr>
            <p:cNvSpPr txBox="1"/>
            <p:nvPr/>
          </p:nvSpPr>
          <p:spPr>
            <a:xfrm>
              <a:off x="8142527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248</a:t>
              </a:r>
            </a:p>
          </p:txBody>
        </p:sp>
        <p:sp>
          <p:nvSpPr>
            <p:cNvPr id="1011" name="TextBox 566">
              <a:extLst>
                <a:ext uri="{FF2B5EF4-FFF2-40B4-BE49-F238E27FC236}">
                  <a16:creationId xmlns:a16="http://schemas.microsoft.com/office/drawing/2014/main" xmlns="" id="{D5E3901D-8D76-B6AA-FE06-1AF6E6702EB1}"/>
                </a:ext>
              </a:extLst>
            </p:cNvPr>
            <p:cNvSpPr txBox="1"/>
            <p:nvPr/>
          </p:nvSpPr>
          <p:spPr>
            <a:xfrm>
              <a:off x="8587415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218</a:t>
              </a:r>
            </a:p>
          </p:txBody>
        </p:sp>
        <p:sp>
          <p:nvSpPr>
            <p:cNvPr id="1012" name="TextBox 567">
              <a:extLst>
                <a:ext uri="{FF2B5EF4-FFF2-40B4-BE49-F238E27FC236}">
                  <a16:creationId xmlns:a16="http://schemas.microsoft.com/office/drawing/2014/main" xmlns="" id="{F772B633-ECE3-F2FA-8421-998148715021}"/>
                </a:ext>
              </a:extLst>
            </p:cNvPr>
            <p:cNvSpPr txBox="1"/>
            <p:nvPr/>
          </p:nvSpPr>
          <p:spPr>
            <a:xfrm>
              <a:off x="9017473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198</a:t>
              </a:r>
            </a:p>
          </p:txBody>
        </p:sp>
        <p:sp>
          <p:nvSpPr>
            <p:cNvPr id="1013" name="TextBox 568">
              <a:extLst>
                <a:ext uri="{FF2B5EF4-FFF2-40B4-BE49-F238E27FC236}">
                  <a16:creationId xmlns:a16="http://schemas.microsoft.com/office/drawing/2014/main" xmlns="" id="{F613FBCC-E448-CC54-8D42-BA4F086D25A8}"/>
                </a:ext>
              </a:extLst>
            </p:cNvPr>
            <p:cNvSpPr txBox="1"/>
            <p:nvPr/>
          </p:nvSpPr>
          <p:spPr>
            <a:xfrm>
              <a:off x="9436752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182</a:t>
              </a:r>
            </a:p>
          </p:txBody>
        </p:sp>
        <p:sp>
          <p:nvSpPr>
            <p:cNvPr id="1014" name="TextBox 569">
              <a:extLst>
                <a:ext uri="{FF2B5EF4-FFF2-40B4-BE49-F238E27FC236}">
                  <a16:creationId xmlns:a16="http://schemas.microsoft.com/office/drawing/2014/main" xmlns="" id="{A359BE7E-27F5-08A4-5A6F-E74BC3E1C00C}"/>
                </a:ext>
              </a:extLst>
            </p:cNvPr>
            <p:cNvSpPr txBox="1"/>
            <p:nvPr/>
          </p:nvSpPr>
          <p:spPr>
            <a:xfrm>
              <a:off x="9875311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165</a:t>
              </a:r>
            </a:p>
          </p:txBody>
        </p:sp>
        <p:sp>
          <p:nvSpPr>
            <p:cNvPr id="1015" name="TextBox 570">
              <a:extLst>
                <a:ext uri="{FF2B5EF4-FFF2-40B4-BE49-F238E27FC236}">
                  <a16:creationId xmlns:a16="http://schemas.microsoft.com/office/drawing/2014/main" xmlns="" id="{BCDEAC37-670B-CB65-6D0B-A0B61A000E7E}"/>
                </a:ext>
              </a:extLst>
            </p:cNvPr>
            <p:cNvSpPr txBox="1"/>
            <p:nvPr/>
          </p:nvSpPr>
          <p:spPr>
            <a:xfrm>
              <a:off x="10349801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142</a:t>
              </a:r>
            </a:p>
          </p:txBody>
        </p:sp>
        <p:sp>
          <p:nvSpPr>
            <p:cNvPr id="1016" name="TextBox 571">
              <a:extLst>
                <a:ext uri="{FF2B5EF4-FFF2-40B4-BE49-F238E27FC236}">
                  <a16:creationId xmlns:a16="http://schemas.microsoft.com/office/drawing/2014/main" xmlns="" id="{540D44C7-1F60-B74A-126C-1C507F353151}"/>
                </a:ext>
              </a:extLst>
            </p:cNvPr>
            <p:cNvSpPr txBox="1"/>
            <p:nvPr/>
          </p:nvSpPr>
          <p:spPr>
            <a:xfrm>
              <a:off x="10794223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128</a:t>
              </a:r>
            </a:p>
          </p:txBody>
        </p:sp>
        <p:sp>
          <p:nvSpPr>
            <p:cNvPr id="1017" name="TextBox 572">
              <a:extLst>
                <a:ext uri="{FF2B5EF4-FFF2-40B4-BE49-F238E27FC236}">
                  <a16:creationId xmlns:a16="http://schemas.microsoft.com/office/drawing/2014/main" xmlns="" id="{2A4F4C2E-AFBC-AC34-4F5D-4C971CA79350}"/>
                </a:ext>
              </a:extLst>
            </p:cNvPr>
            <p:cNvSpPr txBox="1"/>
            <p:nvPr/>
          </p:nvSpPr>
          <p:spPr>
            <a:xfrm>
              <a:off x="11252383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107</a:t>
              </a:r>
            </a:p>
          </p:txBody>
        </p:sp>
        <p:sp>
          <p:nvSpPr>
            <p:cNvPr id="1018" name="TextBox 573">
              <a:extLst>
                <a:ext uri="{FF2B5EF4-FFF2-40B4-BE49-F238E27FC236}">
                  <a16:creationId xmlns:a16="http://schemas.microsoft.com/office/drawing/2014/main" xmlns="" id="{A19BAE75-C483-152A-A9BD-35EBC909B9AB}"/>
                </a:ext>
              </a:extLst>
            </p:cNvPr>
            <p:cNvSpPr txBox="1"/>
            <p:nvPr/>
          </p:nvSpPr>
          <p:spPr>
            <a:xfrm>
              <a:off x="11703327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89</a:t>
              </a:r>
            </a:p>
          </p:txBody>
        </p:sp>
        <p:sp>
          <p:nvSpPr>
            <p:cNvPr id="1019" name="TextBox 574">
              <a:extLst>
                <a:ext uri="{FF2B5EF4-FFF2-40B4-BE49-F238E27FC236}">
                  <a16:creationId xmlns:a16="http://schemas.microsoft.com/office/drawing/2014/main" xmlns="" id="{F848A41E-3CFF-0295-D618-34EA66E2398F}"/>
                </a:ext>
              </a:extLst>
            </p:cNvPr>
            <p:cNvSpPr txBox="1"/>
            <p:nvPr/>
          </p:nvSpPr>
          <p:spPr>
            <a:xfrm>
              <a:off x="12165533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78</a:t>
              </a:r>
            </a:p>
          </p:txBody>
        </p:sp>
        <p:sp>
          <p:nvSpPr>
            <p:cNvPr id="1020" name="TextBox 575">
              <a:extLst>
                <a:ext uri="{FF2B5EF4-FFF2-40B4-BE49-F238E27FC236}">
                  <a16:creationId xmlns:a16="http://schemas.microsoft.com/office/drawing/2014/main" xmlns="" id="{CBDE7816-4F27-9C20-9C43-1B14711EBB4B}"/>
                </a:ext>
              </a:extLst>
            </p:cNvPr>
            <p:cNvSpPr txBox="1"/>
            <p:nvPr/>
          </p:nvSpPr>
          <p:spPr>
            <a:xfrm>
              <a:off x="12562965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73</a:t>
              </a:r>
            </a:p>
          </p:txBody>
        </p:sp>
        <p:sp>
          <p:nvSpPr>
            <p:cNvPr id="1021" name="TextBox 576">
              <a:extLst>
                <a:ext uri="{FF2B5EF4-FFF2-40B4-BE49-F238E27FC236}">
                  <a16:creationId xmlns:a16="http://schemas.microsoft.com/office/drawing/2014/main" xmlns="" id="{B9A0AB5A-6303-FBC5-3483-6025F6FF8F31}"/>
                </a:ext>
              </a:extLst>
            </p:cNvPr>
            <p:cNvSpPr txBox="1"/>
            <p:nvPr/>
          </p:nvSpPr>
          <p:spPr>
            <a:xfrm>
              <a:off x="13064708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64</a:t>
              </a:r>
            </a:p>
          </p:txBody>
        </p:sp>
        <p:sp>
          <p:nvSpPr>
            <p:cNvPr id="1022" name="TextBox 577">
              <a:extLst>
                <a:ext uri="{FF2B5EF4-FFF2-40B4-BE49-F238E27FC236}">
                  <a16:creationId xmlns:a16="http://schemas.microsoft.com/office/drawing/2014/main" xmlns="" id="{25454BD0-B5E3-B953-DA3C-05D7B01A6469}"/>
                </a:ext>
              </a:extLst>
            </p:cNvPr>
            <p:cNvSpPr txBox="1"/>
            <p:nvPr/>
          </p:nvSpPr>
          <p:spPr>
            <a:xfrm>
              <a:off x="13455277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48</a:t>
              </a:r>
            </a:p>
          </p:txBody>
        </p:sp>
        <p:sp>
          <p:nvSpPr>
            <p:cNvPr id="1023" name="TextBox 578">
              <a:extLst>
                <a:ext uri="{FF2B5EF4-FFF2-40B4-BE49-F238E27FC236}">
                  <a16:creationId xmlns:a16="http://schemas.microsoft.com/office/drawing/2014/main" xmlns="" id="{F1A3BCF8-5FD0-5CAE-B3D7-862997CF8CB4}"/>
                </a:ext>
              </a:extLst>
            </p:cNvPr>
            <p:cNvSpPr txBox="1"/>
            <p:nvPr/>
          </p:nvSpPr>
          <p:spPr>
            <a:xfrm>
              <a:off x="13883950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37</a:t>
              </a:r>
            </a:p>
          </p:txBody>
        </p:sp>
        <p:sp>
          <p:nvSpPr>
            <p:cNvPr id="1024" name="TextBox 579">
              <a:extLst>
                <a:ext uri="{FF2B5EF4-FFF2-40B4-BE49-F238E27FC236}">
                  <a16:creationId xmlns:a16="http://schemas.microsoft.com/office/drawing/2014/main" xmlns="" id="{E79BE1EA-3249-1C44-1D45-701126F5ADD9}"/>
                </a:ext>
              </a:extLst>
            </p:cNvPr>
            <p:cNvSpPr txBox="1"/>
            <p:nvPr/>
          </p:nvSpPr>
          <p:spPr>
            <a:xfrm>
              <a:off x="14295075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31</a:t>
              </a:r>
            </a:p>
          </p:txBody>
        </p:sp>
        <p:sp>
          <p:nvSpPr>
            <p:cNvPr id="1025" name="TextBox 580">
              <a:extLst>
                <a:ext uri="{FF2B5EF4-FFF2-40B4-BE49-F238E27FC236}">
                  <a16:creationId xmlns:a16="http://schemas.microsoft.com/office/drawing/2014/main" xmlns="" id="{A903FC5B-35E5-1A17-214F-D028E3E9A9BF}"/>
                </a:ext>
              </a:extLst>
            </p:cNvPr>
            <p:cNvSpPr txBox="1"/>
            <p:nvPr/>
          </p:nvSpPr>
          <p:spPr>
            <a:xfrm>
              <a:off x="14665302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1026" name="TextBox 581">
              <a:extLst>
                <a:ext uri="{FF2B5EF4-FFF2-40B4-BE49-F238E27FC236}">
                  <a16:creationId xmlns:a16="http://schemas.microsoft.com/office/drawing/2014/main" xmlns="" id="{2CD9FD20-2357-E5DB-A796-E4F3398B1166}"/>
                </a:ext>
              </a:extLst>
            </p:cNvPr>
            <p:cNvSpPr txBox="1"/>
            <p:nvPr/>
          </p:nvSpPr>
          <p:spPr>
            <a:xfrm>
              <a:off x="15126388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17</a:t>
              </a:r>
            </a:p>
          </p:txBody>
        </p:sp>
        <p:sp>
          <p:nvSpPr>
            <p:cNvPr id="1027" name="TextBox 582">
              <a:extLst>
                <a:ext uri="{FF2B5EF4-FFF2-40B4-BE49-F238E27FC236}">
                  <a16:creationId xmlns:a16="http://schemas.microsoft.com/office/drawing/2014/main" xmlns="" id="{37774EA9-E1AC-8613-89E2-6EFF23EB48F5}"/>
                </a:ext>
              </a:extLst>
            </p:cNvPr>
            <p:cNvSpPr txBox="1"/>
            <p:nvPr/>
          </p:nvSpPr>
          <p:spPr>
            <a:xfrm>
              <a:off x="15538179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1028" name="TextBox 583">
              <a:extLst>
                <a:ext uri="{FF2B5EF4-FFF2-40B4-BE49-F238E27FC236}">
                  <a16:creationId xmlns:a16="http://schemas.microsoft.com/office/drawing/2014/main" xmlns="" id="{E154B25D-6E76-3123-AC69-BA7830AD0D0D}"/>
                </a:ext>
              </a:extLst>
            </p:cNvPr>
            <p:cNvSpPr txBox="1"/>
            <p:nvPr/>
          </p:nvSpPr>
          <p:spPr>
            <a:xfrm>
              <a:off x="16081695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12</a:t>
              </a:r>
            </a:p>
          </p:txBody>
        </p:sp>
        <p:sp>
          <p:nvSpPr>
            <p:cNvPr id="1029" name="TextBox 584">
              <a:extLst>
                <a:ext uri="{FF2B5EF4-FFF2-40B4-BE49-F238E27FC236}">
                  <a16:creationId xmlns:a16="http://schemas.microsoft.com/office/drawing/2014/main" xmlns="" id="{9B477EC2-47E0-5E12-CD20-A84549D93111}"/>
                </a:ext>
              </a:extLst>
            </p:cNvPr>
            <p:cNvSpPr txBox="1"/>
            <p:nvPr/>
          </p:nvSpPr>
          <p:spPr>
            <a:xfrm>
              <a:off x="16513784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1030" name="TextBox 585">
              <a:extLst>
                <a:ext uri="{FF2B5EF4-FFF2-40B4-BE49-F238E27FC236}">
                  <a16:creationId xmlns:a16="http://schemas.microsoft.com/office/drawing/2014/main" xmlns="" id="{6E42E03F-D230-5B9F-44B4-E4677F036F60}"/>
                </a:ext>
              </a:extLst>
            </p:cNvPr>
            <p:cNvSpPr txBox="1"/>
            <p:nvPr/>
          </p:nvSpPr>
          <p:spPr>
            <a:xfrm>
              <a:off x="16952872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1031" name="TextBox 586">
              <a:extLst>
                <a:ext uri="{FF2B5EF4-FFF2-40B4-BE49-F238E27FC236}">
                  <a16:creationId xmlns:a16="http://schemas.microsoft.com/office/drawing/2014/main" xmlns="" id="{5964578F-7515-455C-5B0C-1D80F0CB9D2E}"/>
                </a:ext>
              </a:extLst>
            </p:cNvPr>
            <p:cNvSpPr txBox="1"/>
            <p:nvPr/>
          </p:nvSpPr>
          <p:spPr>
            <a:xfrm>
              <a:off x="17398054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1032" name="TextBox 587">
              <a:extLst>
                <a:ext uri="{FF2B5EF4-FFF2-40B4-BE49-F238E27FC236}">
                  <a16:creationId xmlns:a16="http://schemas.microsoft.com/office/drawing/2014/main" xmlns="" id="{0C019FF8-DF08-B2F6-F850-1335D9333F25}"/>
                </a:ext>
              </a:extLst>
            </p:cNvPr>
            <p:cNvSpPr txBox="1"/>
            <p:nvPr/>
          </p:nvSpPr>
          <p:spPr>
            <a:xfrm>
              <a:off x="17827765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033" name="TextBox 588">
              <a:extLst>
                <a:ext uri="{FF2B5EF4-FFF2-40B4-BE49-F238E27FC236}">
                  <a16:creationId xmlns:a16="http://schemas.microsoft.com/office/drawing/2014/main" xmlns="" id="{BE207FBA-51D9-26B8-6B0C-8C71334BBE80}"/>
                </a:ext>
              </a:extLst>
            </p:cNvPr>
            <p:cNvSpPr txBox="1"/>
            <p:nvPr/>
          </p:nvSpPr>
          <p:spPr>
            <a:xfrm>
              <a:off x="18262340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034" name="TextBox 589">
              <a:extLst>
                <a:ext uri="{FF2B5EF4-FFF2-40B4-BE49-F238E27FC236}">
                  <a16:creationId xmlns:a16="http://schemas.microsoft.com/office/drawing/2014/main" xmlns="" id="{31575BB8-24DA-547E-D22C-44DBECF64BF0}"/>
                </a:ext>
              </a:extLst>
            </p:cNvPr>
            <p:cNvSpPr txBox="1"/>
            <p:nvPr/>
          </p:nvSpPr>
          <p:spPr>
            <a:xfrm>
              <a:off x="18702658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1035" name="TextBox 590">
              <a:extLst>
                <a:ext uri="{FF2B5EF4-FFF2-40B4-BE49-F238E27FC236}">
                  <a16:creationId xmlns:a16="http://schemas.microsoft.com/office/drawing/2014/main" xmlns="" id="{7E65EB90-FCF0-E6E4-C495-183D19DD81EB}"/>
                </a:ext>
              </a:extLst>
            </p:cNvPr>
            <p:cNvSpPr txBox="1"/>
            <p:nvPr/>
          </p:nvSpPr>
          <p:spPr>
            <a:xfrm>
              <a:off x="5918039" y="113569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163</a:t>
              </a:r>
            </a:p>
          </p:txBody>
        </p:sp>
        <p:sp>
          <p:nvSpPr>
            <p:cNvPr id="1037" name="TextBox 592">
              <a:extLst>
                <a:ext uri="{FF2B5EF4-FFF2-40B4-BE49-F238E27FC236}">
                  <a16:creationId xmlns:a16="http://schemas.microsoft.com/office/drawing/2014/main" xmlns="" id="{B927F422-0C14-77BC-8E9F-27447CABCC40}"/>
                </a:ext>
              </a:extLst>
            </p:cNvPr>
            <p:cNvSpPr txBox="1"/>
            <p:nvPr/>
          </p:nvSpPr>
          <p:spPr>
            <a:xfrm>
              <a:off x="6333162" y="11356954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146</a:t>
              </a:r>
            </a:p>
          </p:txBody>
        </p:sp>
        <p:sp>
          <p:nvSpPr>
            <p:cNvPr id="1038" name="TextBox 593">
              <a:extLst>
                <a:ext uri="{FF2B5EF4-FFF2-40B4-BE49-F238E27FC236}">
                  <a16:creationId xmlns:a16="http://schemas.microsoft.com/office/drawing/2014/main" xmlns="" id="{83240471-80E5-034C-CDBE-B41F134D5F2F}"/>
                </a:ext>
              </a:extLst>
            </p:cNvPr>
            <p:cNvSpPr txBox="1"/>
            <p:nvPr/>
          </p:nvSpPr>
          <p:spPr>
            <a:xfrm>
              <a:off x="6807719" y="11356954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105</a:t>
              </a:r>
            </a:p>
          </p:txBody>
        </p:sp>
        <p:sp>
          <p:nvSpPr>
            <p:cNvPr id="1039" name="TextBox 594">
              <a:extLst>
                <a:ext uri="{FF2B5EF4-FFF2-40B4-BE49-F238E27FC236}">
                  <a16:creationId xmlns:a16="http://schemas.microsoft.com/office/drawing/2014/main" xmlns="" id="{6BABB371-25B0-D527-9C42-BFDD9D28614B}"/>
                </a:ext>
              </a:extLst>
            </p:cNvPr>
            <p:cNvSpPr txBox="1"/>
            <p:nvPr/>
          </p:nvSpPr>
          <p:spPr>
            <a:xfrm>
              <a:off x="7301313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85</a:t>
              </a:r>
            </a:p>
          </p:txBody>
        </p:sp>
        <p:sp>
          <p:nvSpPr>
            <p:cNvPr id="1040" name="TextBox 595">
              <a:extLst>
                <a:ext uri="{FF2B5EF4-FFF2-40B4-BE49-F238E27FC236}">
                  <a16:creationId xmlns:a16="http://schemas.microsoft.com/office/drawing/2014/main" xmlns="" id="{810B8702-9424-B376-4322-FBE2EFD91199}"/>
                </a:ext>
              </a:extLst>
            </p:cNvPr>
            <p:cNvSpPr txBox="1"/>
            <p:nvPr/>
          </p:nvSpPr>
          <p:spPr>
            <a:xfrm>
              <a:off x="7746257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84</a:t>
              </a:r>
            </a:p>
          </p:txBody>
        </p:sp>
        <p:sp>
          <p:nvSpPr>
            <p:cNvPr id="1041" name="TextBox 596">
              <a:extLst>
                <a:ext uri="{FF2B5EF4-FFF2-40B4-BE49-F238E27FC236}">
                  <a16:creationId xmlns:a16="http://schemas.microsoft.com/office/drawing/2014/main" xmlns="" id="{E1BFB919-724F-20C2-FBFC-2ED8BA817559}"/>
                </a:ext>
              </a:extLst>
            </p:cNvPr>
            <p:cNvSpPr txBox="1"/>
            <p:nvPr/>
          </p:nvSpPr>
          <p:spPr>
            <a:xfrm>
              <a:off x="8206057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69</a:t>
              </a:r>
            </a:p>
          </p:txBody>
        </p:sp>
        <p:sp>
          <p:nvSpPr>
            <p:cNvPr id="1042" name="TextBox 597">
              <a:extLst>
                <a:ext uri="{FF2B5EF4-FFF2-40B4-BE49-F238E27FC236}">
                  <a16:creationId xmlns:a16="http://schemas.microsoft.com/office/drawing/2014/main" xmlns="" id="{1052BB92-4FE6-0046-37A4-E0BE12CABFB7}"/>
                </a:ext>
              </a:extLst>
            </p:cNvPr>
            <p:cNvSpPr txBox="1"/>
            <p:nvPr/>
          </p:nvSpPr>
          <p:spPr>
            <a:xfrm>
              <a:off x="8650973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57</a:t>
              </a:r>
            </a:p>
          </p:txBody>
        </p:sp>
        <p:sp>
          <p:nvSpPr>
            <p:cNvPr id="1043" name="TextBox 598">
              <a:extLst>
                <a:ext uri="{FF2B5EF4-FFF2-40B4-BE49-F238E27FC236}">
                  <a16:creationId xmlns:a16="http://schemas.microsoft.com/office/drawing/2014/main" xmlns="" id="{3A9BAD28-74BF-22F6-B630-0146B951EA61}"/>
                </a:ext>
              </a:extLst>
            </p:cNvPr>
            <p:cNvSpPr txBox="1"/>
            <p:nvPr/>
          </p:nvSpPr>
          <p:spPr>
            <a:xfrm>
              <a:off x="9081034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48</a:t>
              </a:r>
            </a:p>
          </p:txBody>
        </p:sp>
        <p:sp>
          <p:nvSpPr>
            <p:cNvPr id="1044" name="TextBox 599">
              <a:extLst>
                <a:ext uri="{FF2B5EF4-FFF2-40B4-BE49-F238E27FC236}">
                  <a16:creationId xmlns:a16="http://schemas.microsoft.com/office/drawing/2014/main" xmlns="" id="{E8160DB5-6BA4-C324-2064-5B18D3287B4E}"/>
                </a:ext>
              </a:extLst>
            </p:cNvPr>
            <p:cNvSpPr txBox="1"/>
            <p:nvPr/>
          </p:nvSpPr>
          <p:spPr>
            <a:xfrm>
              <a:off x="9500282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43</a:t>
              </a:r>
            </a:p>
          </p:txBody>
        </p:sp>
        <p:sp>
          <p:nvSpPr>
            <p:cNvPr id="1045" name="TextBox 600">
              <a:extLst>
                <a:ext uri="{FF2B5EF4-FFF2-40B4-BE49-F238E27FC236}">
                  <a16:creationId xmlns:a16="http://schemas.microsoft.com/office/drawing/2014/main" xmlns="" id="{86D6913B-54A4-6B64-EB4E-EEBC91613DC5}"/>
                </a:ext>
              </a:extLst>
            </p:cNvPr>
            <p:cNvSpPr txBox="1"/>
            <p:nvPr/>
          </p:nvSpPr>
          <p:spPr>
            <a:xfrm>
              <a:off x="9938841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32</a:t>
              </a:r>
            </a:p>
          </p:txBody>
        </p:sp>
        <p:sp>
          <p:nvSpPr>
            <p:cNvPr id="1046" name="TextBox 601">
              <a:extLst>
                <a:ext uri="{FF2B5EF4-FFF2-40B4-BE49-F238E27FC236}">
                  <a16:creationId xmlns:a16="http://schemas.microsoft.com/office/drawing/2014/main" xmlns="" id="{276B00EB-541C-9DA8-7669-45A79832DBF8}"/>
                </a:ext>
              </a:extLst>
            </p:cNvPr>
            <p:cNvSpPr txBox="1"/>
            <p:nvPr/>
          </p:nvSpPr>
          <p:spPr>
            <a:xfrm>
              <a:off x="10413364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30</a:t>
              </a:r>
            </a:p>
          </p:txBody>
        </p:sp>
        <p:sp>
          <p:nvSpPr>
            <p:cNvPr id="1047" name="TextBox 602">
              <a:extLst>
                <a:ext uri="{FF2B5EF4-FFF2-40B4-BE49-F238E27FC236}">
                  <a16:creationId xmlns:a16="http://schemas.microsoft.com/office/drawing/2014/main" xmlns="" id="{337AEA66-E1C1-2228-56F3-D6AF9DA36712}"/>
                </a:ext>
              </a:extLst>
            </p:cNvPr>
            <p:cNvSpPr txBox="1"/>
            <p:nvPr/>
          </p:nvSpPr>
          <p:spPr>
            <a:xfrm>
              <a:off x="10857756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27</a:t>
              </a:r>
            </a:p>
          </p:txBody>
        </p:sp>
        <p:sp>
          <p:nvSpPr>
            <p:cNvPr id="1048" name="TextBox 603">
              <a:extLst>
                <a:ext uri="{FF2B5EF4-FFF2-40B4-BE49-F238E27FC236}">
                  <a16:creationId xmlns:a16="http://schemas.microsoft.com/office/drawing/2014/main" xmlns="" id="{BC463156-4747-5E4B-C479-D2170F0F57CC}"/>
                </a:ext>
              </a:extLst>
            </p:cNvPr>
            <p:cNvSpPr txBox="1"/>
            <p:nvPr/>
          </p:nvSpPr>
          <p:spPr>
            <a:xfrm>
              <a:off x="11315944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24</a:t>
              </a:r>
            </a:p>
          </p:txBody>
        </p:sp>
        <p:sp>
          <p:nvSpPr>
            <p:cNvPr id="1049" name="TextBox 604">
              <a:extLst>
                <a:ext uri="{FF2B5EF4-FFF2-40B4-BE49-F238E27FC236}">
                  <a16:creationId xmlns:a16="http://schemas.microsoft.com/office/drawing/2014/main" xmlns="" id="{4EB58EE6-4E12-4E03-57B1-9308C3F52E98}"/>
                </a:ext>
              </a:extLst>
            </p:cNvPr>
            <p:cNvSpPr txBox="1"/>
            <p:nvPr/>
          </p:nvSpPr>
          <p:spPr>
            <a:xfrm>
              <a:off x="11703327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1050" name="TextBox 605">
              <a:extLst>
                <a:ext uri="{FF2B5EF4-FFF2-40B4-BE49-F238E27FC236}">
                  <a16:creationId xmlns:a16="http://schemas.microsoft.com/office/drawing/2014/main" xmlns="" id="{FBC0FC10-752D-E609-BDC1-49C5BFED2D7E}"/>
                </a:ext>
              </a:extLst>
            </p:cNvPr>
            <p:cNvSpPr txBox="1"/>
            <p:nvPr/>
          </p:nvSpPr>
          <p:spPr>
            <a:xfrm>
              <a:off x="12165533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1051" name="TextBox 606">
              <a:extLst>
                <a:ext uri="{FF2B5EF4-FFF2-40B4-BE49-F238E27FC236}">
                  <a16:creationId xmlns:a16="http://schemas.microsoft.com/office/drawing/2014/main" xmlns="" id="{DC15A57D-7BA1-D480-21AF-42FCBFCA2092}"/>
                </a:ext>
              </a:extLst>
            </p:cNvPr>
            <p:cNvSpPr txBox="1"/>
            <p:nvPr/>
          </p:nvSpPr>
          <p:spPr>
            <a:xfrm>
              <a:off x="12562968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12</a:t>
              </a:r>
            </a:p>
          </p:txBody>
        </p:sp>
        <p:sp>
          <p:nvSpPr>
            <p:cNvPr id="1052" name="TextBox 607">
              <a:extLst>
                <a:ext uri="{FF2B5EF4-FFF2-40B4-BE49-F238E27FC236}">
                  <a16:creationId xmlns:a16="http://schemas.microsoft.com/office/drawing/2014/main" xmlns="" id="{6072E4A4-C9AC-2283-AD37-C7B58E840417}"/>
                </a:ext>
              </a:extLst>
            </p:cNvPr>
            <p:cNvSpPr txBox="1"/>
            <p:nvPr/>
          </p:nvSpPr>
          <p:spPr>
            <a:xfrm>
              <a:off x="13128266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1053" name="TextBox 608">
              <a:extLst>
                <a:ext uri="{FF2B5EF4-FFF2-40B4-BE49-F238E27FC236}">
                  <a16:creationId xmlns:a16="http://schemas.microsoft.com/office/drawing/2014/main" xmlns="" id="{A70C992A-7639-3BBC-0C0C-10890774FE97}"/>
                </a:ext>
              </a:extLst>
            </p:cNvPr>
            <p:cNvSpPr txBox="1"/>
            <p:nvPr/>
          </p:nvSpPr>
          <p:spPr>
            <a:xfrm>
              <a:off x="13518838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1054" name="TextBox 609">
              <a:extLst>
                <a:ext uri="{FF2B5EF4-FFF2-40B4-BE49-F238E27FC236}">
                  <a16:creationId xmlns:a16="http://schemas.microsoft.com/office/drawing/2014/main" xmlns="" id="{68BAFDBD-F69D-8964-5633-C3EA493AAAF6}"/>
                </a:ext>
              </a:extLst>
            </p:cNvPr>
            <p:cNvSpPr txBox="1"/>
            <p:nvPr/>
          </p:nvSpPr>
          <p:spPr>
            <a:xfrm>
              <a:off x="13947483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1055" name="TextBox 610">
              <a:extLst>
                <a:ext uri="{FF2B5EF4-FFF2-40B4-BE49-F238E27FC236}">
                  <a16:creationId xmlns:a16="http://schemas.microsoft.com/office/drawing/2014/main" xmlns="" id="{51231463-E158-5E39-9E76-63F323F64B45}"/>
                </a:ext>
              </a:extLst>
            </p:cNvPr>
            <p:cNvSpPr txBox="1"/>
            <p:nvPr/>
          </p:nvSpPr>
          <p:spPr>
            <a:xfrm>
              <a:off x="14358608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1056" name="TextBox 611">
              <a:extLst>
                <a:ext uri="{FF2B5EF4-FFF2-40B4-BE49-F238E27FC236}">
                  <a16:creationId xmlns:a16="http://schemas.microsoft.com/office/drawing/2014/main" xmlns="" id="{091379D7-B61A-B6A3-25D3-ED1ED8436097}"/>
                </a:ext>
              </a:extLst>
            </p:cNvPr>
            <p:cNvSpPr txBox="1"/>
            <p:nvPr/>
          </p:nvSpPr>
          <p:spPr>
            <a:xfrm>
              <a:off x="14728860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057" name="TextBox 612">
              <a:extLst>
                <a:ext uri="{FF2B5EF4-FFF2-40B4-BE49-F238E27FC236}">
                  <a16:creationId xmlns:a16="http://schemas.microsoft.com/office/drawing/2014/main" xmlns="" id="{B58FCF73-1C01-C919-A970-02CCD7E309E3}"/>
                </a:ext>
              </a:extLst>
            </p:cNvPr>
            <p:cNvSpPr txBox="1"/>
            <p:nvPr/>
          </p:nvSpPr>
          <p:spPr>
            <a:xfrm>
              <a:off x="15189918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058" name="TextBox 613">
              <a:extLst>
                <a:ext uri="{FF2B5EF4-FFF2-40B4-BE49-F238E27FC236}">
                  <a16:creationId xmlns:a16="http://schemas.microsoft.com/office/drawing/2014/main" xmlns="" id="{029C2828-D677-F6B7-90BA-0E3194F3FBEA}"/>
                </a:ext>
              </a:extLst>
            </p:cNvPr>
            <p:cNvSpPr txBox="1"/>
            <p:nvPr/>
          </p:nvSpPr>
          <p:spPr>
            <a:xfrm>
              <a:off x="15601740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059" name="TextBox 614">
              <a:extLst>
                <a:ext uri="{FF2B5EF4-FFF2-40B4-BE49-F238E27FC236}">
                  <a16:creationId xmlns:a16="http://schemas.microsoft.com/office/drawing/2014/main" xmlns="" id="{3E8AAA8C-BD09-CB2E-41F8-6F59FD3087E7}"/>
                </a:ext>
              </a:extLst>
            </p:cNvPr>
            <p:cNvSpPr txBox="1"/>
            <p:nvPr/>
          </p:nvSpPr>
          <p:spPr>
            <a:xfrm>
              <a:off x="16145225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060" name="TextBox 615">
              <a:extLst>
                <a:ext uri="{FF2B5EF4-FFF2-40B4-BE49-F238E27FC236}">
                  <a16:creationId xmlns:a16="http://schemas.microsoft.com/office/drawing/2014/main" xmlns="" id="{0F5FA4E1-28D5-AFCC-CBC3-10DFEF28204A}"/>
                </a:ext>
              </a:extLst>
            </p:cNvPr>
            <p:cNvSpPr txBox="1"/>
            <p:nvPr/>
          </p:nvSpPr>
          <p:spPr>
            <a:xfrm>
              <a:off x="16513784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061" name="TextBox 616">
              <a:extLst>
                <a:ext uri="{FF2B5EF4-FFF2-40B4-BE49-F238E27FC236}">
                  <a16:creationId xmlns:a16="http://schemas.microsoft.com/office/drawing/2014/main" xmlns="" id="{A0D5A287-6A4C-5D81-22C0-E9A24B7D1908}"/>
                </a:ext>
              </a:extLst>
            </p:cNvPr>
            <p:cNvSpPr txBox="1"/>
            <p:nvPr/>
          </p:nvSpPr>
          <p:spPr>
            <a:xfrm>
              <a:off x="16952872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062" name="TextBox 617">
              <a:extLst>
                <a:ext uri="{FF2B5EF4-FFF2-40B4-BE49-F238E27FC236}">
                  <a16:creationId xmlns:a16="http://schemas.microsoft.com/office/drawing/2014/main" xmlns="" id="{148B9B5F-D2E6-97F7-FD1F-DD64F1DD54F0}"/>
                </a:ext>
              </a:extLst>
            </p:cNvPr>
            <p:cNvSpPr txBox="1"/>
            <p:nvPr/>
          </p:nvSpPr>
          <p:spPr>
            <a:xfrm>
              <a:off x="17398054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sp>
        <p:nvSpPr>
          <p:cNvPr id="1063" name="Rectangle à coins arrondis 10">
            <a:extLst>
              <a:ext uri="{FF2B5EF4-FFF2-40B4-BE49-F238E27FC236}">
                <a16:creationId xmlns:a16="http://schemas.microsoft.com/office/drawing/2014/main" xmlns="" id="{DDD1D278-697C-AC99-87F3-6542F30E0EE8}"/>
              </a:ext>
            </a:extLst>
          </p:cNvPr>
          <p:cNvSpPr/>
          <p:nvPr/>
        </p:nvSpPr>
        <p:spPr>
          <a:xfrm>
            <a:off x="6530834" y="1080997"/>
            <a:ext cx="5368834" cy="388923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064" name="ZoneTexte 1063">
            <a:extLst>
              <a:ext uri="{FF2B5EF4-FFF2-40B4-BE49-F238E27FC236}">
                <a16:creationId xmlns:a16="http://schemas.microsoft.com/office/drawing/2014/main" xmlns="" id="{8C3224FA-4702-2A1C-2AD4-55D2860F0158}"/>
              </a:ext>
            </a:extLst>
          </p:cNvPr>
          <p:cNvSpPr txBox="1"/>
          <p:nvPr/>
        </p:nvSpPr>
        <p:spPr>
          <a:xfrm>
            <a:off x="6638731" y="888815"/>
            <a:ext cx="147674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Tous patients</a:t>
            </a:r>
          </a:p>
        </p:txBody>
      </p:sp>
      <p:grpSp>
        <p:nvGrpSpPr>
          <p:cNvPr id="1065" name="Group 30">
            <a:extLst>
              <a:ext uri="{FF2B5EF4-FFF2-40B4-BE49-F238E27FC236}">
                <a16:creationId xmlns:a16="http://schemas.microsoft.com/office/drawing/2014/main" xmlns="" id="{86575541-B0CA-FDEC-7E8A-B91EC3D1A36A}"/>
              </a:ext>
            </a:extLst>
          </p:cNvPr>
          <p:cNvGrpSpPr/>
          <p:nvPr/>
        </p:nvGrpSpPr>
        <p:grpSpPr>
          <a:xfrm>
            <a:off x="6666973" y="1284777"/>
            <a:ext cx="352982" cy="2341845"/>
            <a:chOff x="380660" y="1975304"/>
            <a:chExt cx="384645" cy="2551914"/>
          </a:xfrm>
        </p:grpSpPr>
        <p:sp>
          <p:nvSpPr>
            <p:cNvPr id="1066" name="TextBox 31">
              <a:extLst>
                <a:ext uri="{FF2B5EF4-FFF2-40B4-BE49-F238E27FC236}">
                  <a16:creationId xmlns:a16="http://schemas.microsoft.com/office/drawing/2014/main" xmlns="" id="{75B12087-14FE-FB13-043E-5535A248325B}"/>
                </a:ext>
              </a:extLst>
            </p:cNvPr>
            <p:cNvSpPr txBox="1"/>
            <p:nvPr/>
          </p:nvSpPr>
          <p:spPr>
            <a:xfrm>
              <a:off x="428142" y="4292448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1067" name="TextBox 32">
              <a:extLst>
                <a:ext uri="{FF2B5EF4-FFF2-40B4-BE49-F238E27FC236}">
                  <a16:creationId xmlns:a16="http://schemas.microsoft.com/office/drawing/2014/main" xmlns="" id="{89E9A1AB-AD9A-FE5A-CCDE-DCB84969EC32}"/>
                </a:ext>
              </a:extLst>
            </p:cNvPr>
            <p:cNvSpPr txBox="1"/>
            <p:nvPr/>
          </p:nvSpPr>
          <p:spPr>
            <a:xfrm>
              <a:off x="428142" y="3713119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40</a:t>
              </a:r>
            </a:p>
          </p:txBody>
        </p:sp>
        <p:sp>
          <p:nvSpPr>
            <p:cNvPr id="1068" name="TextBox 33">
              <a:extLst>
                <a:ext uri="{FF2B5EF4-FFF2-40B4-BE49-F238E27FC236}">
                  <a16:creationId xmlns:a16="http://schemas.microsoft.com/office/drawing/2014/main" xmlns="" id="{E29BEA2F-8DED-29B3-FE26-34A156885547}"/>
                </a:ext>
              </a:extLst>
            </p:cNvPr>
            <p:cNvSpPr txBox="1"/>
            <p:nvPr/>
          </p:nvSpPr>
          <p:spPr>
            <a:xfrm>
              <a:off x="428142" y="3133886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60</a:t>
              </a:r>
            </a:p>
          </p:txBody>
        </p:sp>
        <p:sp>
          <p:nvSpPr>
            <p:cNvPr id="1069" name="TextBox 34">
              <a:extLst>
                <a:ext uri="{FF2B5EF4-FFF2-40B4-BE49-F238E27FC236}">
                  <a16:creationId xmlns:a16="http://schemas.microsoft.com/office/drawing/2014/main" xmlns="" id="{36F13614-D488-467C-D0B0-CCFD3A19948C}"/>
                </a:ext>
              </a:extLst>
            </p:cNvPr>
            <p:cNvSpPr txBox="1"/>
            <p:nvPr/>
          </p:nvSpPr>
          <p:spPr>
            <a:xfrm>
              <a:off x="428142" y="2554547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80</a:t>
              </a:r>
            </a:p>
          </p:txBody>
        </p:sp>
        <p:sp>
          <p:nvSpPr>
            <p:cNvPr id="1070" name="TextBox 35">
              <a:extLst>
                <a:ext uri="{FF2B5EF4-FFF2-40B4-BE49-F238E27FC236}">
                  <a16:creationId xmlns:a16="http://schemas.microsoft.com/office/drawing/2014/main" xmlns="" id="{9BBFFED1-E4F7-F4F5-D44C-DA5FD9340973}"/>
                </a:ext>
              </a:extLst>
            </p:cNvPr>
            <p:cNvSpPr txBox="1"/>
            <p:nvPr/>
          </p:nvSpPr>
          <p:spPr>
            <a:xfrm>
              <a:off x="380660" y="1975304"/>
              <a:ext cx="384645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100</a:t>
              </a:r>
            </a:p>
          </p:txBody>
        </p:sp>
      </p:grpSp>
      <p:grpSp>
        <p:nvGrpSpPr>
          <p:cNvPr id="1422" name="Graphic 4">
            <a:extLst>
              <a:ext uri="{FF2B5EF4-FFF2-40B4-BE49-F238E27FC236}">
                <a16:creationId xmlns:a16="http://schemas.microsoft.com/office/drawing/2014/main" xmlns="" id="{0DC2B754-1A5E-F063-E374-7565E330F86E}"/>
              </a:ext>
            </a:extLst>
          </p:cNvPr>
          <p:cNvGrpSpPr/>
          <p:nvPr/>
        </p:nvGrpSpPr>
        <p:grpSpPr>
          <a:xfrm>
            <a:off x="7025163" y="1355473"/>
            <a:ext cx="4770399" cy="2821969"/>
            <a:chOff x="2741984" y="969378"/>
            <a:chExt cx="7359191" cy="3876133"/>
          </a:xfrm>
        </p:grpSpPr>
        <p:sp>
          <p:nvSpPr>
            <p:cNvPr id="1423" name="Freeform 5">
              <a:extLst>
                <a:ext uri="{FF2B5EF4-FFF2-40B4-BE49-F238E27FC236}">
                  <a16:creationId xmlns:a16="http://schemas.microsoft.com/office/drawing/2014/main" xmlns="" id="{E19E1D11-0712-E0F3-5060-55911F204048}"/>
                </a:ext>
              </a:extLst>
            </p:cNvPr>
            <p:cNvSpPr/>
            <p:nvPr/>
          </p:nvSpPr>
          <p:spPr>
            <a:xfrm>
              <a:off x="2806949" y="4782018"/>
              <a:ext cx="7294226" cy="15117"/>
            </a:xfrm>
            <a:custGeom>
              <a:avLst/>
              <a:gdLst>
                <a:gd name="connsiteX0" fmla="*/ 0 w 7294226"/>
                <a:gd name="connsiteY0" fmla="*/ 0 h 15117"/>
                <a:gd name="connsiteX1" fmla="*/ 7294226 w 7294226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226" h="15117">
                  <a:moveTo>
                    <a:pt x="0" y="0"/>
                  </a:moveTo>
                  <a:lnTo>
                    <a:pt x="7294226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4" name="Freeform 6">
              <a:extLst>
                <a:ext uri="{FF2B5EF4-FFF2-40B4-BE49-F238E27FC236}">
                  <a16:creationId xmlns:a16="http://schemas.microsoft.com/office/drawing/2014/main" xmlns="" id="{19FDB892-E313-DAB7-19B5-CD9A0B816D67}"/>
                </a:ext>
              </a:extLst>
            </p:cNvPr>
            <p:cNvSpPr/>
            <p:nvPr/>
          </p:nvSpPr>
          <p:spPr>
            <a:xfrm>
              <a:off x="2806949" y="969378"/>
              <a:ext cx="15108" cy="3812639"/>
            </a:xfrm>
            <a:custGeom>
              <a:avLst/>
              <a:gdLst>
                <a:gd name="connsiteX0" fmla="*/ 0 w 15108"/>
                <a:gd name="connsiteY0" fmla="*/ 3812640 h 3812639"/>
                <a:gd name="connsiteX1" fmla="*/ 0 w 15108"/>
                <a:gd name="connsiteY1" fmla="*/ 0 h 381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3812639">
                  <a:moveTo>
                    <a:pt x="0" y="381264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5" name="Freeform 7">
              <a:extLst>
                <a:ext uri="{FF2B5EF4-FFF2-40B4-BE49-F238E27FC236}">
                  <a16:creationId xmlns:a16="http://schemas.microsoft.com/office/drawing/2014/main" xmlns="" id="{D3B26B58-A6F5-F1C8-4681-EF514F636F4B}"/>
                </a:ext>
              </a:extLst>
            </p:cNvPr>
            <p:cNvSpPr/>
            <p:nvPr/>
          </p:nvSpPr>
          <p:spPr>
            <a:xfrm>
              <a:off x="2806949" y="4782018"/>
              <a:ext cx="7294226" cy="15117"/>
            </a:xfrm>
            <a:custGeom>
              <a:avLst/>
              <a:gdLst>
                <a:gd name="connsiteX0" fmla="*/ 0 w 7294226"/>
                <a:gd name="connsiteY0" fmla="*/ 0 h 15117"/>
                <a:gd name="connsiteX1" fmla="*/ 7294226 w 7294226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226" h="15117">
                  <a:moveTo>
                    <a:pt x="0" y="0"/>
                  </a:moveTo>
                  <a:lnTo>
                    <a:pt x="7294226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6" name="Freeform 8">
              <a:extLst>
                <a:ext uri="{FF2B5EF4-FFF2-40B4-BE49-F238E27FC236}">
                  <a16:creationId xmlns:a16="http://schemas.microsoft.com/office/drawing/2014/main" xmlns="" id="{B34D720B-D858-9E79-18AF-158C47394EFA}"/>
                </a:ext>
              </a:extLst>
            </p:cNvPr>
            <p:cNvSpPr/>
            <p:nvPr/>
          </p:nvSpPr>
          <p:spPr>
            <a:xfrm>
              <a:off x="2977671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7" name="Freeform 9">
              <a:extLst>
                <a:ext uri="{FF2B5EF4-FFF2-40B4-BE49-F238E27FC236}">
                  <a16:creationId xmlns:a16="http://schemas.microsoft.com/office/drawing/2014/main" xmlns="" id="{E1E3FE56-A9E5-6D53-9B8B-016801EF44EA}"/>
                </a:ext>
              </a:extLst>
            </p:cNvPr>
            <p:cNvSpPr/>
            <p:nvPr/>
          </p:nvSpPr>
          <p:spPr>
            <a:xfrm>
              <a:off x="3217891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8" name="Freeform 10">
              <a:extLst>
                <a:ext uri="{FF2B5EF4-FFF2-40B4-BE49-F238E27FC236}">
                  <a16:creationId xmlns:a16="http://schemas.microsoft.com/office/drawing/2014/main" xmlns="" id="{62E23179-AE02-9ECC-D140-01A47DA5DC70}"/>
                </a:ext>
              </a:extLst>
            </p:cNvPr>
            <p:cNvSpPr/>
            <p:nvPr/>
          </p:nvSpPr>
          <p:spPr>
            <a:xfrm>
              <a:off x="345660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9" name="Freeform 11">
              <a:extLst>
                <a:ext uri="{FF2B5EF4-FFF2-40B4-BE49-F238E27FC236}">
                  <a16:creationId xmlns:a16="http://schemas.microsoft.com/office/drawing/2014/main" xmlns="" id="{B4AB315F-5D46-44E7-3E37-A64D8CBCE16F}"/>
                </a:ext>
              </a:extLst>
            </p:cNvPr>
            <p:cNvSpPr/>
            <p:nvPr/>
          </p:nvSpPr>
          <p:spPr>
            <a:xfrm>
              <a:off x="369682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0" name="Freeform 12">
              <a:extLst>
                <a:ext uri="{FF2B5EF4-FFF2-40B4-BE49-F238E27FC236}">
                  <a16:creationId xmlns:a16="http://schemas.microsoft.com/office/drawing/2014/main" xmlns="" id="{89B33219-E8EC-5A24-9370-DBD6D375306B}"/>
                </a:ext>
              </a:extLst>
            </p:cNvPr>
            <p:cNvSpPr/>
            <p:nvPr/>
          </p:nvSpPr>
          <p:spPr>
            <a:xfrm>
              <a:off x="393704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1" name="Freeform 13">
              <a:extLst>
                <a:ext uri="{FF2B5EF4-FFF2-40B4-BE49-F238E27FC236}">
                  <a16:creationId xmlns:a16="http://schemas.microsoft.com/office/drawing/2014/main" xmlns="" id="{359C3818-5CE0-CD31-4DC5-6926264D02F7}"/>
                </a:ext>
              </a:extLst>
            </p:cNvPr>
            <p:cNvSpPr/>
            <p:nvPr/>
          </p:nvSpPr>
          <p:spPr>
            <a:xfrm>
              <a:off x="417575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2" name="Freeform 14">
              <a:extLst>
                <a:ext uri="{FF2B5EF4-FFF2-40B4-BE49-F238E27FC236}">
                  <a16:creationId xmlns:a16="http://schemas.microsoft.com/office/drawing/2014/main" xmlns="" id="{A0DE9940-DA24-3C31-E6BA-733F31771B9A}"/>
                </a:ext>
              </a:extLst>
            </p:cNvPr>
            <p:cNvSpPr/>
            <p:nvPr/>
          </p:nvSpPr>
          <p:spPr>
            <a:xfrm>
              <a:off x="441597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3" name="Freeform 15">
              <a:extLst>
                <a:ext uri="{FF2B5EF4-FFF2-40B4-BE49-F238E27FC236}">
                  <a16:creationId xmlns:a16="http://schemas.microsoft.com/office/drawing/2014/main" xmlns="" id="{853FD59B-5354-19BB-75BE-62B1B6B09A8C}"/>
                </a:ext>
              </a:extLst>
            </p:cNvPr>
            <p:cNvSpPr/>
            <p:nvPr/>
          </p:nvSpPr>
          <p:spPr>
            <a:xfrm>
              <a:off x="465618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4" name="Freeform 16">
              <a:extLst>
                <a:ext uri="{FF2B5EF4-FFF2-40B4-BE49-F238E27FC236}">
                  <a16:creationId xmlns:a16="http://schemas.microsoft.com/office/drawing/2014/main" xmlns="" id="{2A7DD811-F800-F4EF-7DA1-DA36BAD2568F}"/>
                </a:ext>
              </a:extLst>
            </p:cNvPr>
            <p:cNvSpPr/>
            <p:nvPr/>
          </p:nvSpPr>
          <p:spPr>
            <a:xfrm>
              <a:off x="489489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5" name="Freeform 17">
              <a:extLst>
                <a:ext uri="{FF2B5EF4-FFF2-40B4-BE49-F238E27FC236}">
                  <a16:creationId xmlns:a16="http://schemas.microsoft.com/office/drawing/2014/main" xmlns="" id="{50757ACA-ACFF-15B4-5AE1-40DDDAE21D74}"/>
                </a:ext>
              </a:extLst>
            </p:cNvPr>
            <p:cNvSpPr/>
            <p:nvPr/>
          </p:nvSpPr>
          <p:spPr>
            <a:xfrm>
              <a:off x="513511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6" name="Freeform 18">
              <a:extLst>
                <a:ext uri="{FF2B5EF4-FFF2-40B4-BE49-F238E27FC236}">
                  <a16:creationId xmlns:a16="http://schemas.microsoft.com/office/drawing/2014/main" xmlns="" id="{92098822-8D35-8090-9471-A1B0CD2B5796}"/>
                </a:ext>
              </a:extLst>
            </p:cNvPr>
            <p:cNvSpPr/>
            <p:nvPr/>
          </p:nvSpPr>
          <p:spPr>
            <a:xfrm>
              <a:off x="537533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7" name="Freeform 19">
              <a:extLst>
                <a:ext uri="{FF2B5EF4-FFF2-40B4-BE49-F238E27FC236}">
                  <a16:creationId xmlns:a16="http://schemas.microsoft.com/office/drawing/2014/main" xmlns="" id="{85101B74-5EAB-3043-4AC0-345E6A7D580F}"/>
                </a:ext>
              </a:extLst>
            </p:cNvPr>
            <p:cNvSpPr/>
            <p:nvPr/>
          </p:nvSpPr>
          <p:spPr>
            <a:xfrm>
              <a:off x="561404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8" name="Freeform 20">
              <a:extLst>
                <a:ext uri="{FF2B5EF4-FFF2-40B4-BE49-F238E27FC236}">
                  <a16:creationId xmlns:a16="http://schemas.microsoft.com/office/drawing/2014/main" xmlns="" id="{2F9E2AA2-6F39-350A-AF43-0614052457D1}"/>
                </a:ext>
              </a:extLst>
            </p:cNvPr>
            <p:cNvSpPr/>
            <p:nvPr/>
          </p:nvSpPr>
          <p:spPr>
            <a:xfrm>
              <a:off x="585426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9" name="Freeform 21">
              <a:extLst>
                <a:ext uri="{FF2B5EF4-FFF2-40B4-BE49-F238E27FC236}">
                  <a16:creationId xmlns:a16="http://schemas.microsoft.com/office/drawing/2014/main" xmlns="" id="{2DD2BD18-0ECB-7553-6CFD-9D7C23CB6913}"/>
                </a:ext>
              </a:extLst>
            </p:cNvPr>
            <p:cNvSpPr/>
            <p:nvPr/>
          </p:nvSpPr>
          <p:spPr>
            <a:xfrm>
              <a:off x="609448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0" name="Freeform 22">
              <a:extLst>
                <a:ext uri="{FF2B5EF4-FFF2-40B4-BE49-F238E27FC236}">
                  <a16:creationId xmlns:a16="http://schemas.microsoft.com/office/drawing/2014/main" xmlns="" id="{7396C7B9-0A8C-5957-64EB-913FC46608F3}"/>
                </a:ext>
              </a:extLst>
            </p:cNvPr>
            <p:cNvSpPr/>
            <p:nvPr/>
          </p:nvSpPr>
          <p:spPr>
            <a:xfrm>
              <a:off x="633319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1" name="Freeform 23">
              <a:extLst>
                <a:ext uri="{FF2B5EF4-FFF2-40B4-BE49-F238E27FC236}">
                  <a16:creationId xmlns:a16="http://schemas.microsoft.com/office/drawing/2014/main" xmlns="" id="{F781590F-7E00-7493-4D7E-D9D3ECC3F10E}"/>
                </a:ext>
              </a:extLst>
            </p:cNvPr>
            <p:cNvSpPr/>
            <p:nvPr/>
          </p:nvSpPr>
          <p:spPr>
            <a:xfrm>
              <a:off x="657341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2" name="Freeform 24">
              <a:extLst>
                <a:ext uri="{FF2B5EF4-FFF2-40B4-BE49-F238E27FC236}">
                  <a16:creationId xmlns:a16="http://schemas.microsoft.com/office/drawing/2014/main" xmlns="" id="{93B04DA5-CF69-C2D9-0197-932534E4DF93}"/>
                </a:ext>
              </a:extLst>
            </p:cNvPr>
            <p:cNvSpPr/>
            <p:nvPr/>
          </p:nvSpPr>
          <p:spPr>
            <a:xfrm>
              <a:off x="681363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3" name="Freeform 25">
              <a:extLst>
                <a:ext uri="{FF2B5EF4-FFF2-40B4-BE49-F238E27FC236}">
                  <a16:creationId xmlns:a16="http://schemas.microsoft.com/office/drawing/2014/main" xmlns="" id="{7C97AFB1-BD3D-75B6-9A3C-27A3C204B008}"/>
                </a:ext>
              </a:extLst>
            </p:cNvPr>
            <p:cNvSpPr/>
            <p:nvPr/>
          </p:nvSpPr>
          <p:spPr>
            <a:xfrm>
              <a:off x="705385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4" name="Freeform 26">
              <a:extLst>
                <a:ext uri="{FF2B5EF4-FFF2-40B4-BE49-F238E27FC236}">
                  <a16:creationId xmlns:a16="http://schemas.microsoft.com/office/drawing/2014/main" xmlns="" id="{9308E059-99B0-2D3E-9726-7B4DEBF40DE3}"/>
                </a:ext>
              </a:extLst>
            </p:cNvPr>
            <p:cNvSpPr/>
            <p:nvPr/>
          </p:nvSpPr>
          <p:spPr>
            <a:xfrm>
              <a:off x="729256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5" name="Freeform 27">
              <a:extLst>
                <a:ext uri="{FF2B5EF4-FFF2-40B4-BE49-F238E27FC236}">
                  <a16:creationId xmlns:a16="http://schemas.microsoft.com/office/drawing/2014/main" xmlns="" id="{3AC114AC-59E9-130C-7E42-55C8388C8F30}"/>
                </a:ext>
              </a:extLst>
            </p:cNvPr>
            <p:cNvSpPr/>
            <p:nvPr/>
          </p:nvSpPr>
          <p:spPr>
            <a:xfrm>
              <a:off x="753278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6" name="Freeform 28">
              <a:extLst>
                <a:ext uri="{FF2B5EF4-FFF2-40B4-BE49-F238E27FC236}">
                  <a16:creationId xmlns:a16="http://schemas.microsoft.com/office/drawing/2014/main" xmlns="" id="{C400BFD6-04D6-0067-4614-B44EFE327CB1}"/>
                </a:ext>
              </a:extLst>
            </p:cNvPr>
            <p:cNvSpPr/>
            <p:nvPr/>
          </p:nvSpPr>
          <p:spPr>
            <a:xfrm>
              <a:off x="777300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7" name="Freeform 29">
              <a:extLst>
                <a:ext uri="{FF2B5EF4-FFF2-40B4-BE49-F238E27FC236}">
                  <a16:creationId xmlns:a16="http://schemas.microsoft.com/office/drawing/2014/main" xmlns="" id="{F802F926-AA1F-EE79-491A-C1D1164F2797}"/>
                </a:ext>
              </a:extLst>
            </p:cNvPr>
            <p:cNvSpPr/>
            <p:nvPr/>
          </p:nvSpPr>
          <p:spPr>
            <a:xfrm>
              <a:off x="801171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8" name="Freeform 30">
              <a:extLst>
                <a:ext uri="{FF2B5EF4-FFF2-40B4-BE49-F238E27FC236}">
                  <a16:creationId xmlns:a16="http://schemas.microsoft.com/office/drawing/2014/main" xmlns="" id="{8075F7AF-AF8D-EEC8-9060-244FB17B358D}"/>
                </a:ext>
              </a:extLst>
            </p:cNvPr>
            <p:cNvSpPr/>
            <p:nvPr/>
          </p:nvSpPr>
          <p:spPr>
            <a:xfrm>
              <a:off x="825193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9" name="Freeform 31">
              <a:extLst>
                <a:ext uri="{FF2B5EF4-FFF2-40B4-BE49-F238E27FC236}">
                  <a16:creationId xmlns:a16="http://schemas.microsoft.com/office/drawing/2014/main" xmlns="" id="{B39F0215-D3B6-3B95-1555-2C023198713A}"/>
                </a:ext>
              </a:extLst>
            </p:cNvPr>
            <p:cNvSpPr/>
            <p:nvPr/>
          </p:nvSpPr>
          <p:spPr>
            <a:xfrm>
              <a:off x="849215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0" name="Freeform 32">
              <a:extLst>
                <a:ext uri="{FF2B5EF4-FFF2-40B4-BE49-F238E27FC236}">
                  <a16:creationId xmlns:a16="http://schemas.microsoft.com/office/drawing/2014/main" xmlns="" id="{CE5B1F85-1C87-F2DD-990F-DFB25C24EE99}"/>
                </a:ext>
              </a:extLst>
            </p:cNvPr>
            <p:cNvSpPr/>
            <p:nvPr/>
          </p:nvSpPr>
          <p:spPr>
            <a:xfrm>
              <a:off x="873086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1" name="Freeform 33">
              <a:extLst>
                <a:ext uri="{FF2B5EF4-FFF2-40B4-BE49-F238E27FC236}">
                  <a16:creationId xmlns:a16="http://schemas.microsoft.com/office/drawing/2014/main" xmlns="" id="{A7524982-AC78-7030-C4FE-9DADE7093458}"/>
                </a:ext>
              </a:extLst>
            </p:cNvPr>
            <p:cNvSpPr/>
            <p:nvPr/>
          </p:nvSpPr>
          <p:spPr>
            <a:xfrm>
              <a:off x="897108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2" name="Freeform 34">
              <a:extLst>
                <a:ext uri="{FF2B5EF4-FFF2-40B4-BE49-F238E27FC236}">
                  <a16:creationId xmlns:a16="http://schemas.microsoft.com/office/drawing/2014/main" xmlns="" id="{000DE856-4913-C206-6E28-8F59D7B0560C}"/>
                </a:ext>
              </a:extLst>
            </p:cNvPr>
            <p:cNvSpPr/>
            <p:nvPr/>
          </p:nvSpPr>
          <p:spPr>
            <a:xfrm>
              <a:off x="921130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3" name="Freeform 35">
              <a:extLst>
                <a:ext uri="{FF2B5EF4-FFF2-40B4-BE49-F238E27FC236}">
                  <a16:creationId xmlns:a16="http://schemas.microsoft.com/office/drawing/2014/main" xmlns="" id="{87A9DD75-0700-C7C4-F380-6843A3E2FE18}"/>
                </a:ext>
              </a:extLst>
            </p:cNvPr>
            <p:cNvSpPr/>
            <p:nvPr/>
          </p:nvSpPr>
          <p:spPr>
            <a:xfrm>
              <a:off x="945001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4" name="Freeform 36">
              <a:extLst>
                <a:ext uri="{FF2B5EF4-FFF2-40B4-BE49-F238E27FC236}">
                  <a16:creationId xmlns:a16="http://schemas.microsoft.com/office/drawing/2014/main" xmlns="" id="{F78A32A6-2399-6B98-A0EB-75942317F022}"/>
                </a:ext>
              </a:extLst>
            </p:cNvPr>
            <p:cNvSpPr/>
            <p:nvPr/>
          </p:nvSpPr>
          <p:spPr>
            <a:xfrm>
              <a:off x="969023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5" name="Freeform 37">
              <a:extLst>
                <a:ext uri="{FF2B5EF4-FFF2-40B4-BE49-F238E27FC236}">
                  <a16:creationId xmlns:a16="http://schemas.microsoft.com/office/drawing/2014/main" xmlns="" id="{24A0B28E-9742-3E15-7953-21EB8225E3C0}"/>
                </a:ext>
              </a:extLst>
            </p:cNvPr>
            <p:cNvSpPr/>
            <p:nvPr/>
          </p:nvSpPr>
          <p:spPr>
            <a:xfrm>
              <a:off x="993045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6" name="Freeform 38">
              <a:extLst>
                <a:ext uri="{FF2B5EF4-FFF2-40B4-BE49-F238E27FC236}">
                  <a16:creationId xmlns:a16="http://schemas.microsoft.com/office/drawing/2014/main" xmlns="" id="{D3D0A760-04DD-F123-0BF6-F6C8DC09A2D7}"/>
                </a:ext>
              </a:extLst>
            </p:cNvPr>
            <p:cNvSpPr/>
            <p:nvPr/>
          </p:nvSpPr>
          <p:spPr>
            <a:xfrm>
              <a:off x="2806949" y="969378"/>
              <a:ext cx="15108" cy="3812639"/>
            </a:xfrm>
            <a:custGeom>
              <a:avLst/>
              <a:gdLst>
                <a:gd name="connsiteX0" fmla="*/ 0 w 15108"/>
                <a:gd name="connsiteY0" fmla="*/ 3812640 h 3812639"/>
                <a:gd name="connsiteX1" fmla="*/ 0 w 15108"/>
                <a:gd name="connsiteY1" fmla="*/ 0 h 381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3812639">
                  <a:moveTo>
                    <a:pt x="0" y="381264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7" name="Freeform 44">
              <a:extLst>
                <a:ext uri="{FF2B5EF4-FFF2-40B4-BE49-F238E27FC236}">
                  <a16:creationId xmlns:a16="http://schemas.microsoft.com/office/drawing/2014/main" xmlns="" id="{6071FFF8-8855-5AB8-9B7A-1475F9A69D84}"/>
                </a:ext>
              </a:extLst>
            </p:cNvPr>
            <p:cNvSpPr/>
            <p:nvPr/>
          </p:nvSpPr>
          <p:spPr>
            <a:xfrm>
              <a:off x="2741984" y="4701895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8" name="Freeform 45">
              <a:extLst>
                <a:ext uri="{FF2B5EF4-FFF2-40B4-BE49-F238E27FC236}">
                  <a16:creationId xmlns:a16="http://schemas.microsoft.com/office/drawing/2014/main" xmlns="" id="{F8EE9DF1-8CEA-1CD1-7312-90B6AAB21B50}"/>
                </a:ext>
              </a:extLst>
            </p:cNvPr>
            <p:cNvSpPr/>
            <p:nvPr/>
          </p:nvSpPr>
          <p:spPr>
            <a:xfrm>
              <a:off x="2741984" y="3971719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9" name="Freeform 46">
              <a:extLst>
                <a:ext uri="{FF2B5EF4-FFF2-40B4-BE49-F238E27FC236}">
                  <a16:creationId xmlns:a16="http://schemas.microsoft.com/office/drawing/2014/main" xmlns="" id="{4CBB22FD-A696-E827-9198-49FF2305D9B3}"/>
                </a:ext>
              </a:extLst>
            </p:cNvPr>
            <p:cNvSpPr/>
            <p:nvPr/>
          </p:nvSpPr>
          <p:spPr>
            <a:xfrm>
              <a:off x="2741984" y="3241542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0" name="Freeform 47">
              <a:extLst>
                <a:ext uri="{FF2B5EF4-FFF2-40B4-BE49-F238E27FC236}">
                  <a16:creationId xmlns:a16="http://schemas.microsoft.com/office/drawing/2014/main" xmlns="" id="{2E36B647-0DAE-EFB5-1E85-B82F77F96507}"/>
                </a:ext>
              </a:extLst>
            </p:cNvPr>
            <p:cNvSpPr/>
            <p:nvPr/>
          </p:nvSpPr>
          <p:spPr>
            <a:xfrm>
              <a:off x="2741984" y="2511366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1" name="Freeform 48">
              <a:extLst>
                <a:ext uri="{FF2B5EF4-FFF2-40B4-BE49-F238E27FC236}">
                  <a16:creationId xmlns:a16="http://schemas.microsoft.com/office/drawing/2014/main" xmlns="" id="{41404B5C-8520-91B7-D64A-EE461F73354C}"/>
                </a:ext>
              </a:extLst>
            </p:cNvPr>
            <p:cNvSpPr/>
            <p:nvPr/>
          </p:nvSpPr>
          <p:spPr>
            <a:xfrm>
              <a:off x="2741984" y="1781189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2" name="Freeform 49">
              <a:extLst>
                <a:ext uri="{FF2B5EF4-FFF2-40B4-BE49-F238E27FC236}">
                  <a16:creationId xmlns:a16="http://schemas.microsoft.com/office/drawing/2014/main" xmlns="" id="{24C9084D-0CC6-6652-184E-8F9A37BF79A4}"/>
                </a:ext>
              </a:extLst>
            </p:cNvPr>
            <p:cNvSpPr/>
            <p:nvPr/>
          </p:nvSpPr>
          <p:spPr>
            <a:xfrm>
              <a:off x="2741984" y="1051013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63" name="Group 1010">
            <a:extLst>
              <a:ext uri="{FF2B5EF4-FFF2-40B4-BE49-F238E27FC236}">
                <a16:creationId xmlns:a16="http://schemas.microsoft.com/office/drawing/2014/main" xmlns="" id="{8A8F02BF-138E-49E0-1A69-5BC397DB2562}"/>
              </a:ext>
            </a:extLst>
          </p:cNvPr>
          <p:cNvGrpSpPr/>
          <p:nvPr/>
        </p:nvGrpSpPr>
        <p:grpSpPr>
          <a:xfrm>
            <a:off x="6783391" y="3913449"/>
            <a:ext cx="5053949" cy="625354"/>
            <a:chOff x="796768" y="8269487"/>
            <a:chExt cx="11016038" cy="1363080"/>
          </a:xfrm>
        </p:grpSpPr>
        <p:sp>
          <p:nvSpPr>
            <p:cNvPr id="1464" name="TextBox 1011">
              <a:extLst>
                <a:ext uri="{FF2B5EF4-FFF2-40B4-BE49-F238E27FC236}">
                  <a16:creationId xmlns:a16="http://schemas.microsoft.com/office/drawing/2014/main" xmlns="" id="{C56E80A4-8F14-5733-421C-77A299F9CF60}"/>
                </a:ext>
              </a:extLst>
            </p:cNvPr>
            <p:cNvSpPr txBox="1"/>
            <p:nvPr/>
          </p:nvSpPr>
          <p:spPr>
            <a:xfrm>
              <a:off x="1392760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1465" name="TextBox 1012">
              <a:extLst>
                <a:ext uri="{FF2B5EF4-FFF2-40B4-BE49-F238E27FC236}">
                  <a16:creationId xmlns:a16="http://schemas.microsoft.com/office/drawing/2014/main" xmlns="" id="{F2A61BAC-1C6B-0D9A-4ADA-D0E0C5645081}"/>
                </a:ext>
              </a:extLst>
            </p:cNvPr>
            <p:cNvSpPr txBox="1"/>
            <p:nvPr/>
          </p:nvSpPr>
          <p:spPr>
            <a:xfrm>
              <a:off x="173151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466" name="TextBox 1013">
              <a:extLst>
                <a:ext uri="{FF2B5EF4-FFF2-40B4-BE49-F238E27FC236}">
                  <a16:creationId xmlns:a16="http://schemas.microsoft.com/office/drawing/2014/main" xmlns="" id="{5021F872-DFCE-9484-8000-C7456B453C3E}"/>
                </a:ext>
              </a:extLst>
            </p:cNvPr>
            <p:cNvSpPr txBox="1"/>
            <p:nvPr/>
          </p:nvSpPr>
          <p:spPr>
            <a:xfrm>
              <a:off x="207019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1467" name="TextBox 1014">
              <a:extLst>
                <a:ext uri="{FF2B5EF4-FFF2-40B4-BE49-F238E27FC236}">
                  <a16:creationId xmlns:a16="http://schemas.microsoft.com/office/drawing/2014/main" xmlns="" id="{0887E418-61E0-B318-3838-97771AC3BC0F}"/>
                </a:ext>
              </a:extLst>
            </p:cNvPr>
            <p:cNvSpPr txBox="1"/>
            <p:nvPr/>
          </p:nvSpPr>
          <p:spPr>
            <a:xfrm>
              <a:off x="2408966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1468" name="TextBox 1015">
              <a:extLst>
                <a:ext uri="{FF2B5EF4-FFF2-40B4-BE49-F238E27FC236}">
                  <a16:creationId xmlns:a16="http://schemas.microsoft.com/office/drawing/2014/main" xmlns="" id="{28CA0521-C897-9313-2F46-41FF82B08BE1}"/>
                </a:ext>
              </a:extLst>
            </p:cNvPr>
            <p:cNvSpPr txBox="1"/>
            <p:nvPr/>
          </p:nvSpPr>
          <p:spPr>
            <a:xfrm>
              <a:off x="274776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1469" name="TextBox 1016">
              <a:extLst>
                <a:ext uri="{FF2B5EF4-FFF2-40B4-BE49-F238E27FC236}">
                  <a16:creationId xmlns:a16="http://schemas.microsoft.com/office/drawing/2014/main" xmlns="" id="{1DCA3FBB-150D-3AE0-8249-9F8A3587CE79}"/>
                </a:ext>
              </a:extLst>
            </p:cNvPr>
            <p:cNvSpPr txBox="1"/>
            <p:nvPr/>
          </p:nvSpPr>
          <p:spPr>
            <a:xfrm>
              <a:off x="3086555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1470" name="TextBox 1017">
              <a:extLst>
                <a:ext uri="{FF2B5EF4-FFF2-40B4-BE49-F238E27FC236}">
                  <a16:creationId xmlns:a16="http://schemas.microsoft.com/office/drawing/2014/main" xmlns="" id="{C9D4DE68-8512-CEA5-9CE6-2100CAB7D8E6}"/>
                </a:ext>
              </a:extLst>
            </p:cNvPr>
            <p:cNvSpPr txBox="1"/>
            <p:nvPr/>
          </p:nvSpPr>
          <p:spPr>
            <a:xfrm>
              <a:off x="3425308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1471" name="TextBox 1018">
              <a:extLst>
                <a:ext uri="{FF2B5EF4-FFF2-40B4-BE49-F238E27FC236}">
                  <a16:creationId xmlns:a16="http://schemas.microsoft.com/office/drawing/2014/main" xmlns="" id="{EA61C732-B566-9851-4175-214DF1A61B9B}"/>
                </a:ext>
              </a:extLst>
            </p:cNvPr>
            <p:cNvSpPr txBox="1"/>
            <p:nvPr/>
          </p:nvSpPr>
          <p:spPr>
            <a:xfrm>
              <a:off x="376412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1472" name="TextBox 1019">
              <a:extLst>
                <a:ext uri="{FF2B5EF4-FFF2-40B4-BE49-F238E27FC236}">
                  <a16:creationId xmlns:a16="http://schemas.microsoft.com/office/drawing/2014/main" xmlns="" id="{49EF239C-E097-6A86-CCE9-749A30B34D17}"/>
                </a:ext>
              </a:extLst>
            </p:cNvPr>
            <p:cNvSpPr txBox="1"/>
            <p:nvPr/>
          </p:nvSpPr>
          <p:spPr>
            <a:xfrm>
              <a:off x="410270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1473" name="TextBox 1020">
              <a:extLst>
                <a:ext uri="{FF2B5EF4-FFF2-40B4-BE49-F238E27FC236}">
                  <a16:creationId xmlns:a16="http://schemas.microsoft.com/office/drawing/2014/main" xmlns="" id="{1E02792C-2356-7C94-7F93-4A0E515548C2}"/>
                </a:ext>
              </a:extLst>
            </p:cNvPr>
            <p:cNvSpPr txBox="1"/>
            <p:nvPr/>
          </p:nvSpPr>
          <p:spPr>
            <a:xfrm>
              <a:off x="444147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9</a:t>
              </a:r>
            </a:p>
          </p:txBody>
        </p:sp>
        <p:sp>
          <p:nvSpPr>
            <p:cNvPr id="1474" name="TextBox 1021">
              <a:extLst>
                <a:ext uri="{FF2B5EF4-FFF2-40B4-BE49-F238E27FC236}">
                  <a16:creationId xmlns:a16="http://schemas.microsoft.com/office/drawing/2014/main" xmlns="" id="{9380DB85-70E2-93FB-B4B1-63F0DC202900}"/>
                </a:ext>
              </a:extLst>
            </p:cNvPr>
            <p:cNvSpPr txBox="1"/>
            <p:nvPr/>
          </p:nvSpPr>
          <p:spPr>
            <a:xfrm>
              <a:off x="473183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</a:t>
              </a:r>
            </a:p>
          </p:txBody>
        </p:sp>
        <p:sp>
          <p:nvSpPr>
            <p:cNvPr id="1475" name="TextBox 1022">
              <a:extLst>
                <a:ext uri="{FF2B5EF4-FFF2-40B4-BE49-F238E27FC236}">
                  <a16:creationId xmlns:a16="http://schemas.microsoft.com/office/drawing/2014/main" xmlns="" id="{2132B5B4-FD76-9DF0-A973-21FB775A0508}"/>
                </a:ext>
              </a:extLst>
            </p:cNvPr>
            <p:cNvSpPr txBox="1"/>
            <p:nvPr/>
          </p:nvSpPr>
          <p:spPr>
            <a:xfrm>
              <a:off x="507058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1476" name="TextBox 1023">
              <a:extLst>
                <a:ext uri="{FF2B5EF4-FFF2-40B4-BE49-F238E27FC236}">
                  <a16:creationId xmlns:a16="http://schemas.microsoft.com/office/drawing/2014/main" xmlns="" id="{6969BB38-2979-B0BE-54E5-8D60B700183F}"/>
                </a:ext>
              </a:extLst>
            </p:cNvPr>
            <p:cNvSpPr txBox="1"/>
            <p:nvPr/>
          </p:nvSpPr>
          <p:spPr>
            <a:xfrm>
              <a:off x="540926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12</a:t>
              </a:r>
            </a:p>
          </p:txBody>
        </p:sp>
        <p:sp>
          <p:nvSpPr>
            <p:cNvPr id="1477" name="TextBox 1024">
              <a:extLst>
                <a:ext uri="{FF2B5EF4-FFF2-40B4-BE49-F238E27FC236}">
                  <a16:creationId xmlns:a16="http://schemas.microsoft.com/office/drawing/2014/main" xmlns="" id="{30BA4B36-799E-B158-8C5C-AAF4A430DD15}"/>
                </a:ext>
              </a:extLst>
            </p:cNvPr>
            <p:cNvSpPr txBox="1"/>
            <p:nvPr/>
          </p:nvSpPr>
          <p:spPr>
            <a:xfrm>
              <a:off x="5748041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1478" name="TextBox 1025">
              <a:extLst>
                <a:ext uri="{FF2B5EF4-FFF2-40B4-BE49-F238E27FC236}">
                  <a16:creationId xmlns:a16="http://schemas.microsoft.com/office/drawing/2014/main" xmlns="" id="{006A090F-78FB-74F3-4B30-F68B1A5C4668}"/>
                </a:ext>
              </a:extLst>
            </p:cNvPr>
            <p:cNvSpPr txBox="1"/>
            <p:nvPr/>
          </p:nvSpPr>
          <p:spPr>
            <a:xfrm>
              <a:off x="6086837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1479" name="TextBox 1026">
              <a:extLst>
                <a:ext uri="{FF2B5EF4-FFF2-40B4-BE49-F238E27FC236}">
                  <a16:creationId xmlns:a16="http://schemas.microsoft.com/office/drawing/2014/main" xmlns="" id="{139D9D92-C7EB-1D73-11E5-C82DCCDECC90}"/>
                </a:ext>
              </a:extLst>
            </p:cNvPr>
            <p:cNvSpPr txBox="1"/>
            <p:nvPr/>
          </p:nvSpPr>
          <p:spPr>
            <a:xfrm>
              <a:off x="6425608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15</a:t>
              </a:r>
            </a:p>
          </p:txBody>
        </p:sp>
        <p:sp>
          <p:nvSpPr>
            <p:cNvPr id="1480" name="TextBox 1027">
              <a:extLst>
                <a:ext uri="{FF2B5EF4-FFF2-40B4-BE49-F238E27FC236}">
                  <a16:creationId xmlns:a16="http://schemas.microsoft.com/office/drawing/2014/main" xmlns="" id="{9ACB56F1-DAD8-9592-B343-C0DE4F95C9C8}"/>
                </a:ext>
              </a:extLst>
            </p:cNvPr>
            <p:cNvSpPr txBox="1"/>
            <p:nvPr/>
          </p:nvSpPr>
          <p:spPr>
            <a:xfrm>
              <a:off x="6764380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16</a:t>
              </a:r>
            </a:p>
          </p:txBody>
        </p:sp>
        <p:sp>
          <p:nvSpPr>
            <p:cNvPr id="1481" name="TextBox 1028">
              <a:extLst>
                <a:ext uri="{FF2B5EF4-FFF2-40B4-BE49-F238E27FC236}">
                  <a16:creationId xmlns:a16="http://schemas.microsoft.com/office/drawing/2014/main" xmlns="" id="{DD37E137-F933-4C88-426D-1FA8B6BC5D46}"/>
                </a:ext>
              </a:extLst>
            </p:cNvPr>
            <p:cNvSpPr txBox="1"/>
            <p:nvPr/>
          </p:nvSpPr>
          <p:spPr>
            <a:xfrm>
              <a:off x="710317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17</a:t>
              </a:r>
            </a:p>
          </p:txBody>
        </p:sp>
        <p:sp>
          <p:nvSpPr>
            <p:cNvPr id="1482" name="TextBox 1029">
              <a:extLst>
                <a:ext uri="{FF2B5EF4-FFF2-40B4-BE49-F238E27FC236}">
                  <a16:creationId xmlns:a16="http://schemas.microsoft.com/office/drawing/2014/main" xmlns="" id="{C02F9C6B-59CC-6FB1-11B7-3F18DF3CB350}"/>
                </a:ext>
              </a:extLst>
            </p:cNvPr>
            <p:cNvSpPr txBox="1"/>
            <p:nvPr/>
          </p:nvSpPr>
          <p:spPr>
            <a:xfrm>
              <a:off x="744175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1483" name="TextBox 1030">
              <a:extLst>
                <a:ext uri="{FF2B5EF4-FFF2-40B4-BE49-F238E27FC236}">
                  <a16:creationId xmlns:a16="http://schemas.microsoft.com/office/drawing/2014/main" xmlns="" id="{88F34C76-DAE4-7751-746E-CB15429900E7}"/>
                </a:ext>
              </a:extLst>
            </p:cNvPr>
            <p:cNvSpPr txBox="1"/>
            <p:nvPr/>
          </p:nvSpPr>
          <p:spPr>
            <a:xfrm>
              <a:off x="778054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19</a:t>
              </a:r>
            </a:p>
          </p:txBody>
        </p:sp>
        <p:sp>
          <p:nvSpPr>
            <p:cNvPr id="1484" name="TextBox 1031">
              <a:extLst>
                <a:ext uri="{FF2B5EF4-FFF2-40B4-BE49-F238E27FC236}">
                  <a16:creationId xmlns:a16="http://schemas.microsoft.com/office/drawing/2014/main" xmlns="" id="{2A9D058D-1ED3-F9EE-BAD0-0042908A34E0}"/>
                </a:ext>
              </a:extLst>
            </p:cNvPr>
            <p:cNvSpPr txBox="1"/>
            <p:nvPr/>
          </p:nvSpPr>
          <p:spPr>
            <a:xfrm>
              <a:off x="811699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1485" name="TextBox 1032">
              <a:extLst>
                <a:ext uri="{FF2B5EF4-FFF2-40B4-BE49-F238E27FC236}">
                  <a16:creationId xmlns:a16="http://schemas.microsoft.com/office/drawing/2014/main" xmlns="" id="{B4EFAD09-1213-DE9A-601F-E36B8E790E82}"/>
                </a:ext>
              </a:extLst>
            </p:cNvPr>
            <p:cNvSpPr txBox="1"/>
            <p:nvPr/>
          </p:nvSpPr>
          <p:spPr>
            <a:xfrm>
              <a:off x="8455766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21</a:t>
              </a:r>
            </a:p>
          </p:txBody>
        </p:sp>
        <p:sp>
          <p:nvSpPr>
            <p:cNvPr id="1486" name="TextBox 1033">
              <a:extLst>
                <a:ext uri="{FF2B5EF4-FFF2-40B4-BE49-F238E27FC236}">
                  <a16:creationId xmlns:a16="http://schemas.microsoft.com/office/drawing/2014/main" xmlns="" id="{E8B562CF-7F08-2780-71EC-45999AF01652}"/>
                </a:ext>
              </a:extLst>
            </p:cNvPr>
            <p:cNvSpPr txBox="1"/>
            <p:nvPr/>
          </p:nvSpPr>
          <p:spPr>
            <a:xfrm>
              <a:off x="8794431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22</a:t>
              </a:r>
            </a:p>
          </p:txBody>
        </p:sp>
        <p:sp>
          <p:nvSpPr>
            <p:cNvPr id="1487" name="TextBox 1034">
              <a:extLst>
                <a:ext uri="{FF2B5EF4-FFF2-40B4-BE49-F238E27FC236}">
                  <a16:creationId xmlns:a16="http://schemas.microsoft.com/office/drawing/2014/main" xmlns="" id="{AF832989-FB5D-9591-CE00-ECC3B1F6C5A3}"/>
                </a:ext>
              </a:extLst>
            </p:cNvPr>
            <p:cNvSpPr txBox="1"/>
            <p:nvPr/>
          </p:nvSpPr>
          <p:spPr>
            <a:xfrm>
              <a:off x="913322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23</a:t>
              </a:r>
            </a:p>
          </p:txBody>
        </p:sp>
        <p:sp>
          <p:nvSpPr>
            <p:cNvPr id="1488" name="TextBox 1035">
              <a:extLst>
                <a:ext uri="{FF2B5EF4-FFF2-40B4-BE49-F238E27FC236}">
                  <a16:creationId xmlns:a16="http://schemas.microsoft.com/office/drawing/2014/main" xmlns="" id="{00372811-1717-02C0-F844-4D7AA4C667F6}"/>
                </a:ext>
              </a:extLst>
            </p:cNvPr>
            <p:cNvSpPr txBox="1"/>
            <p:nvPr/>
          </p:nvSpPr>
          <p:spPr>
            <a:xfrm>
              <a:off x="947199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24</a:t>
              </a:r>
            </a:p>
          </p:txBody>
        </p:sp>
        <p:sp>
          <p:nvSpPr>
            <p:cNvPr id="1489" name="TextBox 1036">
              <a:extLst>
                <a:ext uri="{FF2B5EF4-FFF2-40B4-BE49-F238E27FC236}">
                  <a16:creationId xmlns:a16="http://schemas.microsoft.com/office/drawing/2014/main" xmlns="" id="{1A481029-5DF5-607A-3D00-F33384D1727F}"/>
                </a:ext>
              </a:extLst>
            </p:cNvPr>
            <p:cNvSpPr txBox="1"/>
            <p:nvPr/>
          </p:nvSpPr>
          <p:spPr>
            <a:xfrm>
              <a:off x="9810792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25</a:t>
              </a:r>
            </a:p>
          </p:txBody>
        </p:sp>
        <p:sp>
          <p:nvSpPr>
            <p:cNvPr id="1490" name="TextBox 1037">
              <a:extLst>
                <a:ext uri="{FF2B5EF4-FFF2-40B4-BE49-F238E27FC236}">
                  <a16:creationId xmlns:a16="http://schemas.microsoft.com/office/drawing/2014/main" xmlns="" id="{E6583ECF-113A-4051-E7FE-6ACB5624F373}"/>
                </a:ext>
              </a:extLst>
            </p:cNvPr>
            <p:cNvSpPr txBox="1"/>
            <p:nvPr/>
          </p:nvSpPr>
          <p:spPr>
            <a:xfrm>
              <a:off x="10149566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1491" name="TextBox 1038">
              <a:extLst>
                <a:ext uri="{FF2B5EF4-FFF2-40B4-BE49-F238E27FC236}">
                  <a16:creationId xmlns:a16="http://schemas.microsoft.com/office/drawing/2014/main" xmlns="" id="{6021FF0A-B31E-AA41-CC61-4E2493B2F6CE}"/>
                </a:ext>
              </a:extLst>
            </p:cNvPr>
            <p:cNvSpPr txBox="1"/>
            <p:nvPr/>
          </p:nvSpPr>
          <p:spPr>
            <a:xfrm>
              <a:off x="10488357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27</a:t>
              </a:r>
            </a:p>
          </p:txBody>
        </p:sp>
        <p:sp>
          <p:nvSpPr>
            <p:cNvPr id="1492" name="TextBox 1039">
              <a:extLst>
                <a:ext uri="{FF2B5EF4-FFF2-40B4-BE49-F238E27FC236}">
                  <a16:creationId xmlns:a16="http://schemas.microsoft.com/office/drawing/2014/main" xmlns="" id="{7093DD38-760F-32C1-A8AD-C708AD6937EB}"/>
                </a:ext>
              </a:extLst>
            </p:cNvPr>
            <p:cNvSpPr txBox="1"/>
            <p:nvPr/>
          </p:nvSpPr>
          <p:spPr>
            <a:xfrm>
              <a:off x="1082693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1493" name="TextBox 1040">
              <a:extLst>
                <a:ext uri="{FF2B5EF4-FFF2-40B4-BE49-F238E27FC236}">
                  <a16:creationId xmlns:a16="http://schemas.microsoft.com/office/drawing/2014/main" xmlns="" id="{FB98010C-518E-439C-3271-6746434EE505}"/>
                </a:ext>
              </a:extLst>
            </p:cNvPr>
            <p:cNvSpPr txBox="1"/>
            <p:nvPr/>
          </p:nvSpPr>
          <p:spPr>
            <a:xfrm>
              <a:off x="1116570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29</a:t>
              </a:r>
            </a:p>
          </p:txBody>
        </p:sp>
        <p:sp>
          <p:nvSpPr>
            <p:cNvPr id="1494" name="TextBox 1041">
              <a:extLst>
                <a:ext uri="{FF2B5EF4-FFF2-40B4-BE49-F238E27FC236}">
                  <a16:creationId xmlns:a16="http://schemas.microsoft.com/office/drawing/2014/main" xmlns="" id="{701C4A11-CAD8-5C6F-687F-235C334323B2}"/>
                </a:ext>
              </a:extLst>
            </p:cNvPr>
            <p:cNvSpPr txBox="1"/>
            <p:nvPr/>
          </p:nvSpPr>
          <p:spPr>
            <a:xfrm>
              <a:off x="5782868" y="9162965"/>
              <a:ext cx="89866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Mois</a:t>
              </a: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endParaRPr>
            </a:p>
          </p:txBody>
        </p:sp>
        <p:sp>
          <p:nvSpPr>
            <p:cNvPr id="1495" name="TextBox 1042">
              <a:extLst>
                <a:ext uri="{FF2B5EF4-FFF2-40B4-BE49-F238E27FC236}">
                  <a16:creationId xmlns:a16="http://schemas.microsoft.com/office/drawing/2014/main" xmlns="" id="{7E29269C-1F4E-175A-CDF0-95B8EE57B49D}"/>
                </a:ext>
              </a:extLst>
            </p:cNvPr>
            <p:cNvSpPr txBox="1"/>
            <p:nvPr/>
          </p:nvSpPr>
          <p:spPr>
            <a:xfrm>
              <a:off x="796768" y="8269487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sp>
        <p:nvSpPr>
          <p:cNvPr id="1496" name="TextBox 1043">
            <a:extLst>
              <a:ext uri="{FF2B5EF4-FFF2-40B4-BE49-F238E27FC236}">
                <a16:creationId xmlns:a16="http://schemas.microsoft.com/office/drawing/2014/main" xmlns="" id="{05FF38CE-124F-7B3F-A0EC-280E5FEFEA5C}"/>
              </a:ext>
            </a:extLst>
          </p:cNvPr>
          <p:cNvSpPr txBox="1"/>
          <p:nvPr/>
        </p:nvSpPr>
        <p:spPr>
          <a:xfrm rot="16200000">
            <a:off x="6380910" y="2642414"/>
            <a:ext cx="51809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kern="0" dirty="0">
                <a:solidFill>
                  <a:srgbClr val="000000"/>
                </a:solidFill>
                <a:sym typeface="Helvetica-Bold"/>
                <a:rtl val="0"/>
              </a:rPr>
              <a:t>SG </a:t>
            </a:r>
            <a:r>
              <a: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(%)</a:t>
            </a:r>
          </a:p>
        </p:txBody>
      </p:sp>
      <p:cxnSp>
        <p:nvCxnSpPr>
          <p:cNvPr id="1497" name="Straight Connector 1044">
            <a:extLst>
              <a:ext uri="{FF2B5EF4-FFF2-40B4-BE49-F238E27FC236}">
                <a16:creationId xmlns:a16="http://schemas.microsoft.com/office/drawing/2014/main" xmlns="" id="{ABFC6D4D-1FBB-C5F1-A2D5-45920661A74C}"/>
              </a:ext>
            </a:extLst>
          </p:cNvPr>
          <p:cNvCxnSpPr>
            <a:cxnSpLocks/>
          </p:cNvCxnSpPr>
          <p:nvPr/>
        </p:nvCxnSpPr>
        <p:spPr>
          <a:xfrm>
            <a:off x="7074079" y="2743345"/>
            <a:ext cx="1630019" cy="0"/>
          </a:xfrm>
          <a:prstGeom prst="line">
            <a:avLst/>
          </a:prstGeom>
          <a:noFill/>
          <a:ln w="12700" cap="flat" cmpd="sng" algn="ctr">
            <a:solidFill>
              <a:srgbClr val="565458"/>
            </a:solidFill>
            <a:prstDash val="lgDash"/>
          </a:ln>
          <a:effectLst/>
        </p:spPr>
      </p:cxnSp>
      <p:cxnSp>
        <p:nvCxnSpPr>
          <p:cNvPr id="1498" name="Straight Connector 1045">
            <a:extLst>
              <a:ext uri="{FF2B5EF4-FFF2-40B4-BE49-F238E27FC236}">
                <a16:creationId xmlns:a16="http://schemas.microsoft.com/office/drawing/2014/main" xmlns="" id="{7F278966-CDC4-C557-C225-5F85B371F800}"/>
              </a:ext>
            </a:extLst>
          </p:cNvPr>
          <p:cNvCxnSpPr>
            <a:cxnSpLocks/>
          </p:cNvCxnSpPr>
          <p:nvPr/>
        </p:nvCxnSpPr>
        <p:spPr>
          <a:xfrm flipV="1">
            <a:off x="7957340" y="2738124"/>
            <a:ext cx="0" cy="1392771"/>
          </a:xfrm>
          <a:prstGeom prst="line">
            <a:avLst/>
          </a:prstGeom>
          <a:noFill/>
          <a:ln w="12700" cap="flat" cmpd="sng" algn="ctr">
            <a:solidFill>
              <a:srgbClr val="FF7F4D"/>
            </a:solidFill>
            <a:prstDash val="solid"/>
          </a:ln>
          <a:effectLst/>
        </p:spPr>
      </p:cxnSp>
      <p:cxnSp>
        <p:nvCxnSpPr>
          <p:cNvPr id="1499" name="Straight Connector 1046">
            <a:extLst>
              <a:ext uri="{FF2B5EF4-FFF2-40B4-BE49-F238E27FC236}">
                <a16:creationId xmlns:a16="http://schemas.microsoft.com/office/drawing/2014/main" xmlns="" id="{738C52B1-A484-4149-E760-6A0AAE21F45F}"/>
              </a:ext>
            </a:extLst>
          </p:cNvPr>
          <p:cNvCxnSpPr>
            <a:cxnSpLocks/>
          </p:cNvCxnSpPr>
          <p:nvPr/>
        </p:nvCxnSpPr>
        <p:spPr>
          <a:xfrm flipV="1">
            <a:off x="8737184" y="2738124"/>
            <a:ext cx="0" cy="1392771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</a:ln>
          <a:effectLst/>
        </p:spPr>
      </p:cxnSp>
      <p:sp>
        <p:nvSpPr>
          <p:cNvPr id="1500" name="TextBox 1047">
            <a:extLst>
              <a:ext uri="{FF2B5EF4-FFF2-40B4-BE49-F238E27FC236}">
                <a16:creationId xmlns:a16="http://schemas.microsoft.com/office/drawing/2014/main" xmlns="" id="{83821D8B-57CC-B37E-4551-948344ECB331}"/>
              </a:ext>
            </a:extLst>
          </p:cNvPr>
          <p:cNvSpPr txBox="1"/>
          <p:nvPr/>
        </p:nvSpPr>
        <p:spPr>
          <a:xfrm>
            <a:off x="7909901" y="3766567"/>
            <a:ext cx="945824" cy="238363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Δ</a:t>
            </a:r>
            <a:r>
              <a: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4.8 mo</a:t>
            </a:r>
          </a:p>
        </p:txBody>
      </p:sp>
      <p:graphicFrame>
        <p:nvGraphicFramePr>
          <p:cNvPr id="1501" name="Table 5">
            <a:extLst>
              <a:ext uri="{FF2B5EF4-FFF2-40B4-BE49-F238E27FC236}">
                <a16:creationId xmlns:a16="http://schemas.microsoft.com/office/drawing/2014/main" xmlns="" id="{BDECBE6A-11DD-BBF2-4BB9-A48EA487FC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6648928"/>
              </p:ext>
            </p:extLst>
          </p:nvPr>
        </p:nvGraphicFramePr>
        <p:xfrm>
          <a:off x="8495021" y="1240581"/>
          <a:ext cx="3334460" cy="891540"/>
        </p:xfrm>
        <a:graphic>
          <a:graphicData uri="http://schemas.openxmlformats.org/drawingml/2006/table">
            <a:tbl>
              <a:tblPr firstRow="1" bandRow="1"/>
              <a:tblGrid>
                <a:gridCol w="1246460">
                  <a:extLst>
                    <a:ext uri="{9D8B030D-6E8A-4147-A177-3AD203B41FA5}">
                      <a16:colId xmlns:a16="http://schemas.microsoft.com/office/drawing/2014/main" xmlns="" val="1330018236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xmlns="" val="3495904850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xmlns="" val="1641263818"/>
                    </a:ext>
                  </a:extLst>
                </a:gridCol>
              </a:tblGrid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endParaRPr lang="en-US" sz="900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T-DXd (n = 373)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CT (n = 184)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18973068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SSP</a:t>
                      </a:r>
                      <a:r>
                        <a:rPr lang="en-US" sz="900" b="1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 </a:t>
                      </a:r>
                      <a:r>
                        <a:rPr lang="en-US" sz="900" b="1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médiane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, </a:t>
                      </a:r>
                      <a:r>
                        <a:rPr lang="en-US" sz="900" b="1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mois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 (IC 95% 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9,9 (9,0-11,3)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5,1 (4,2-6,8)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97675394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Hazard ratio</a:t>
                      </a:r>
                    </a:p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(IC 95%)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  <a:cs typeface="+mn-cs"/>
                          <a:sym typeface="Helvetica-Bold"/>
                          <a:rtl val="0"/>
                        </a:rPr>
                        <a:t>0,50 (0.40-0,63); </a:t>
                      </a:r>
                      <a:r>
                        <a:rPr lang="en-US" sz="900" i="1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  <a:cs typeface="+mn-cs"/>
                          <a:sym typeface="Helvetica-Bold"/>
                          <a:rtl val="0"/>
                        </a:rPr>
                        <a:t>p </a:t>
                      </a: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  <a:cs typeface="+mn-cs"/>
                          <a:sym typeface="Helvetica-Bold"/>
                          <a:rtl val="0"/>
                        </a:rPr>
                        <a:t>&lt;0,001</a:t>
                      </a:r>
                      <a:endParaRPr lang="en-US" sz="9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j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40184635"/>
                  </a:ext>
                </a:extLst>
              </a:tr>
            </a:tbl>
          </a:graphicData>
        </a:graphic>
      </p:graphicFrame>
      <p:grpSp>
        <p:nvGrpSpPr>
          <p:cNvPr id="1502" name="Group 557">
            <a:extLst>
              <a:ext uri="{FF2B5EF4-FFF2-40B4-BE49-F238E27FC236}">
                <a16:creationId xmlns:a16="http://schemas.microsoft.com/office/drawing/2014/main" xmlns="" id="{9EB14BC7-8AAB-AFFE-8914-40F169F30B91}"/>
              </a:ext>
            </a:extLst>
          </p:cNvPr>
          <p:cNvGrpSpPr/>
          <p:nvPr/>
        </p:nvGrpSpPr>
        <p:grpSpPr>
          <a:xfrm>
            <a:off x="7021885" y="4386710"/>
            <a:ext cx="4785799" cy="454631"/>
            <a:chOff x="5918036" y="10612649"/>
            <a:chExt cx="13400441" cy="1209768"/>
          </a:xfrm>
        </p:grpSpPr>
        <p:sp>
          <p:nvSpPr>
            <p:cNvPr id="1503" name="TextBox 558">
              <a:extLst>
                <a:ext uri="{FF2B5EF4-FFF2-40B4-BE49-F238E27FC236}">
                  <a16:creationId xmlns:a16="http://schemas.microsoft.com/office/drawing/2014/main" xmlns="" id="{E56395CC-EDFD-0C0C-4B08-22738E2A5B37}"/>
                </a:ext>
              </a:extLst>
            </p:cNvPr>
            <p:cNvSpPr txBox="1"/>
            <p:nvPr/>
          </p:nvSpPr>
          <p:spPr>
            <a:xfrm>
              <a:off x="5951553" y="10612649"/>
              <a:ext cx="2186786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Patients à</a:t>
              </a:r>
              <a:r>
                <a:rPr kumimoji="0" lang="en-US" sz="500" b="1" i="0" u="none" strike="noStrike" kern="0" cap="none" spc="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 </a:t>
              </a:r>
              <a:r>
                <a:rPr kumimoji="0" lang="en-US" sz="500" b="1" i="0" u="none" strike="noStrike" kern="0" cap="none" spc="0" normalizeH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risque</a:t>
              </a:r>
              <a:r>
                <a:rPr kumimoji="0" lang="en-US" sz="500" b="1" i="0" u="none" strike="noStrike" kern="0" cap="none" spc="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 </a:t>
              </a: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, n</a:t>
              </a:r>
            </a:p>
          </p:txBody>
        </p:sp>
        <p:sp>
          <p:nvSpPr>
            <p:cNvPr id="1504" name="TextBox 559">
              <a:extLst>
                <a:ext uri="{FF2B5EF4-FFF2-40B4-BE49-F238E27FC236}">
                  <a16:creationId xmlns:a16="http://schemas.microsoft.com/office/drawing/2014/main" xmlns="" id="{D572BA11-1409-0B74-9827-A6522BA174A7}"/>
                </a:ext>
              </a:extLst>
            </p:cNvPr>
            <p:cNvSpPr txBox="1"/>
            <p:nvPr/>
          </p:nvSpPr>
          <p:spPr>
            <a:xfrm>
              <a:off x="5918036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373</a:t>
              </a:r>
            </a:p>
          </p:txBody>
        </p:sp>
        <p:sp>
          <p:nvSpPr>
            <p:cNvPr id="1505" name="TextBox 561">
              <a:extLst>
                <a:ext uri="{FF2B5EF4-FFF2-40B4-BE49-F238E27FC236}">
                  <a16:creationId xmlns:a16="http://schemas.microsoft.com/office/drawing/2014/main" xmlns="" id="{CB337289-0E0B-6D56-2129-4E2675228A89}"/>
                </a:ext>
              </a:extLst>
            </p:cNvPr>
            <p:cNvSpPr txBox="1"/>
            <p:nvPr/>
          </p:nvSpPr>
          <p:spPr>
            <a:xfrm>
              <a:off x="6333162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365</a:t>
              </a:r>
            </a:p>
          </p:txBody>
        </p:sp>
        <p:sp>
          <p:nvSpPr>
            <p:cNvPr id="1506" name="TextBox 562">
              <a:extLst>
                <a:ext uri="{FF2B5EF4-FFF2-40B4-BE49-F238E27FC236}">
                  <a16:creationId xmlns:a16="http://schemas.microsoft.com/office/drawing/2014/main" xmlns="" id="{619EC79A-4F88-5D6B-16C8-8E6C60587ED2}"/>
                </a:ext>
              </a:extLst>
            </p:cNvPr>
            <p:cNvSpPr txBox="1"/>
            <p:nvPr/>
          </p:nvSpPr>
          <p:spPr>
            <a:xfrm>
              <a:off x="6807719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325</a:t>
              </a:r>
            </a:p>
          </p:txBody>
        </p:sp>
        <p:sp>
          <p:nvSpPr>
            <p:cNvPr id="1507" name="TextBox 563">
              <a:extLst>
                <a:ext uri="{FF2B5EF4-FFF2-40B4-BE49-F238E27FC236}">
                  <a16:creationId xmlns:a16="http://schemas.microsoft.com/office/drawing/2014/main" xmlns="" id="{27D73FBC-E779-83F4-109B-2588362D57E1}"/>
                </a:ext>
              </a:extLst>
            </p:cNvPr>
            <p:cNvSpPr txBox="1"/>
            <p:nvPr/>
          </p:nvSpPr>
          <p:spPr>
            <a:xfrm>
              <a:off x="7237783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295</a:t>
              </a:r>
            </a:p>
          </p:txBody>
        </p:sp>
        <p:sp>
          <p:nvSpPr>
            <p:cNvPr id="1508" name="TextBox 564">
              <a:extLst>
                <a:ext uri="{FF2B5EF4-FFF2-40B4-BE49-F238E27FC236}">
                  <a16:creationId xmlns:a16="http://schemas.microsoft.com/office/drawing/2014/main" xmlns="" id="{B7F2C57E-5470-D1DC-6B02-EDCF20638AA2}"/>
                </a:ext>
              </a:extLst>
            </p:cNvPr>
            <p:cNvSpPr txBox="1"/>
            <p:nvPr/>
          </p:nvSpPr>
          <p:spPr>
            <a:xfrm>
              <a:off x="7682698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290</a:t>
              </a:r>
            </a:p>
          </p:txBody>
        </p:sp>
        <p:sp>
          <p:nvSpPr>
            <p:cNvPr id="1509" name="TextBox 565">
              <a:extLst>
                <a:ext uri="{FF2B5EF4-FFF2-40B4-BE49-F238E27FC236}">
                  <a16:creationId xmlns:a16="http://schemas.microsoft.com/office/drawing/2014/main" xmlns="" id="{FC3F5E06-7A89-7AF2-7150-8F016653E502}"/>
                </a:ext>
              </a:extLst>
            </p:cNvPr>
            <p:cNvSpPr txBox="1"/>
            <p:nvPr/>
          </p:nvSpPr>
          <p:spPr>
            <a:xfrm>
              <a:off x="8142527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272</a:t>
              </a:r>
            </a:p>
          </p:txBody>
        </p:sp>
        <p:sp>
          <p:nvSpPr>
            <p:cNvPr id="1510" name="TextBox 566">
              <a:extLst>
                <a:ext uri="{FF2B5EF4-FFF2-40B4-BE49-F238E27FC236}">
                  <a16:creationId xmlns:a16="http://schemas.microsoft.com/office/drawing/2014/main" xmlns="" id="{566468C8-02AE-A149-1D49-2EC5130DC0A2}"/>
                </a:ext>
              </a:extLst>
            </p:cNvPr>
            <p:cNvSpPr txBox="1"/>
            <p:nvPr/>
          </p:nvSpPr>
          <p:spPr>
            <a:xfrm>
              <a:off x="8587415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238</a:t>
              </a:r>
            </a:p>
          </p:txBody>
        </p:sp>
        <p:sp>
          <p:nvSpPr>
            <p:cNvPr id="1511" name="TextBox 567">
              <a:extLst>
                <a:ext uri="{FF2B5EF4-FFF2-40B4-BE49-F238E27FC236}">
                  <a16:creationId xmlns:a16="http://schemas.microsoft.com/office/drawing/2014/main" xmlns="" id="{907B6207-097C-DEC8-9721-F5CB721A2ED5}"/>
                </a:ext>
              </a:extLst>
            </p:cNvPr>
            <p:cNvSpPr txBox="1"/>
            <p:nvPr/>
          </p:nvSpPr>
          <p:spPr>
            <a:xfrm>
              <a:off x="9017473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217</a:t>
              </a:r>
            </a:p>
          </p:txBody>
        </p:sp>
        <p:sp>
          <p:nvSpPr>
            <p:cNvPr id="1512" name="TextBox 568">
              <a:extLst>
                <a:ext uri="{FF2B5EF4-FFF2-40B4-BE49-F238E27FC236}">
                  <a16:creationId xmlns:a16="http://schemas.microsoft.com/office/drawing/2014/main" xmlns="" id="{1C160A5A-76FB-E7DB-1E63-D3DF8BA493B0}"/>
                </a:ext>
              </a:extLst>
            </p:cNvPr>
            <p:cNvSpPr txBox="1"/>
            <p:nvPr/>
          </p:nvSpPr>
          <p:spPr>
            <a:xfrm>
              <a:off x="9436752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201</a:t>
              </a:r>
            </a:p>
          </p:txBody>
        </p:sp>
        <p:sp>
          <p:nvSpPr>
            <p:cNvPr id="1513" name="TextBox 569">
              <a:extLst>
                <a:ext uri="{FF2B5EF4-FFF2-40B4-BE49-F238E27FC236}">
                  <a16:creationId xmlns:a16="http://schemas.microsoft.com/office/drawing/2014/main" xmlns="" id="{A87A186D-6F86-77F4-8F06-8163BBF463BC}"/>
                </a:ext>
              </a:extLst>
            </p:cNvPr>
            <p:cNvSpPr txBox="1"/>
            <p:nvPr/>
          </p:nvSpPr>
          <p:spPr>
            <a:xfrm>
              <a:off x="9875311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183</a:t>
              </a:r>
            </a:p>
          </p:txBody>
        </p:sp>
        <p:sp>
          <p:nvSpPr>
            <p:cNvPr id="1514" name="TextBox 570">
              <a:extLst>
                <a:ext uri="{FF2B5EF4-FFF2-40B4-BE49-F238E27FC236}">
                  <a16:creationId xmlns:a16="http://schemas.microsoft.com/office/drawing/2014/main" xmlns="" id="{67BA1922-14E2-EA50-9B45-3FA3542B9BB4}"/>
                </a:ext>
              </a:extLst>
            </p:cNvPr>
            <p:cNvSpPr txBox="1"/>
            <p:nvPr/>
          </p:nvSpPr>
          <p:spPr>
            <a:xfrm>
              <a:off x="10349801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156</a:t>
              </a:r>
            </a:p>
          </p:txBody>
        </p:sp>
        <p:sp>
          <p:nvSpPr>
            <p:cNvPr id="1515" name="TextBox 571">
              <a:extLst>
                <a:ext uri="{FF2B5EF4-FFF2-40B4-BE49-F238E27FC236}">
                  <a16:creationId xmlns:a16="http://schemas.microsoft.com/office/drawing/2014/main" xmlns="" id="{0D1FD582-ECFA-0813-D83C-B4C3076F9AED}"/>
                </a:ext>
              </a:extLst>
            </p:cNvPr>
            <p:cNvSpPr txBox="1"/>
            <p:nvPr/>
          </p:nvSpPr>
          <p:spPr>
            <a:xfrm>
              <a:off x="10794223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142</a:t>
              </a:r>
            </a:p>
          </p:txBody>
        </p:sp>
        <p:sp>
          <p:nvSpPr>
            <p:cNvPr id="1516" name="TextBox 572">
              <a:extLst>
                <a:ext uri="{FF2B5EF4-FFF2-40B4-BE49-F238E27FC236}">
                  <a16:creationId xmlns:a16="http://schemas.microsoft.com/office/drawing/2014/main" xmlns="" id="{64E9D68B-F7E7-DB3D-C814-514A86CB02E9}"/>
                </a:ext>
              </a:extLst>
            </p:cNvPr>
            <p:cNvSpPr txBox="1"/>
            <p:nvPr/>
          </p:nvSpPr>
          <p:spPr>
            <a:xfrm>
              <a:off x="11252383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118</a:t>
              </a:r>
            </a:p>
          </p:txBody>
        </p:sp>
        <p:sp>
          <p:nvSpPr>
            <p:cNvPr id="1517" name="TextBox 573">
              <a:extLst>
                <a:ext uri="{FF2B5EF4-FFF2-40B4-BE49-F238E27FC236}">
                  <a16:creationId xmlns:a16="http://schemas.microsoft.com/office/drawing/2014/main" xmlns="" id="{0E697954-3CC5-BF09-6F47-41DB556627FA}"/>
                </a:ext>
              </a:extLst>
            </p:cNvPr>
            <p:cNvSpPr txBox="1"/>
            <p:nvPr/>
          </p:nvSpPr>
          <p:spPr>
            <a:xfrm>
              <a:off x="11703327" y="109971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100</a:t>
              </a:r>
            </a:p>
          </p:txBody>
        </p:sp>
        <p:sp>
          <p:nvSpPr>
            <p:cNvPr id="1518" name="TextBox 574">
              <a:extLst>
                <a:ext uri="{FF2B5EF4-FFF2-40B4-BE49-F238E27FC236}">
                  <a16:creationId xmlns:a16="http://schemas.microsoft.com/office/drawing/2014/main" xmlns="" id="{FBFAA6CC-6295-E771-72A9-27828005003C}"/>
                </a:ext>
              </a:extLst>
            </p:cNvPr>
            <p:cNvSpPr txBox="1"/>
            <p:nvPr/>
          </p:nvSpPr>
          <p:spPr>
            <a:xfrm>
              <a:off x="12165533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88</a:t>
              </a:r>
            </a:p>
          </p:txBody>
        </p:sp>
        <p:sp>
          <p:nvSpPr>
            <p:cNvPr id="1519" name="TextBox 575">
              <a:extLst>
                <a:ext uri="{FF2B5EF4-FFF2-40B4-BE49-F238E27FC236}">
                  <a16:creationId xmlns:a16="http://schemas.microsoft.com/office/drawing/2014/main" xmlns="" id="{DB713715-77AD-A75F-99F3-C9FCBAFF299C}"/>
                </a:ext>
              </a:extLst>
            </p:cNvPr>
            <p:cNvSpPr txBox="1"/>
            <p:nvPr/>
          </p:nvSpPr>
          <p:spPr>
            <a:xfrm>
              <a:off x="12562965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81</a:t>
              </a:r>
            </a:p>
          </p:txBody>
        </p:sp>
        <p:sp>
          <p:nvSpPr>
            <p:cNvPr id="1520" name="TextBox 576">
              <a:extLst>
                <a:ext uri="{FF2B5EF4-FFF2-40B4-BE49-F238E27FC236}">
                  <a16:creationId xmlns:a16="http://schemas.microsoft.com/office/drawing/2014/main" xmlns="" id="{6D44A329-BDE3-725E-687B-5C46DD64D22B}"/>
                </a:ext>
              </a:extLst>
            </p:cNvPr>
            <p:cNvSpPr txBox="1"/>
            <p:nvPr/>
          </p:nvSpPr>
          <p:spPr>
            <a:xfrm>
              <a:off x="13064708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71</a:t>
              </a:r>
            </a:p>
          </p:txBody>
        </p:sp>
        <p:sp>
          <p:nvSpPr>
            <p:cNvPr id="1521" name="TextBox 577">
              <a:extLst>
                <a:ext uri="{FF2B5EF4-FFF2-40B4-BE49-F238E27FC236}">
                  <a16:creationId xmlns:a16="http://schemas.microsoft.com/office/drawing/2014/main" xmlns="" id="{015AAFFE-ECE5-5426-E81B-6E0DFE46FEB3}"/>
                </a:ext>
              </a:extLst>
            </p:cNvPr>
            <p:cNvSpPr txBox="1"/>
            <p:nvPr/>
          </p:nvSpPr>
          <p:spPr>
            <a:xfrm>
              <a:off x="13455277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53</a:t>
              </a:r>
            </a:p>
          </p:txBody>
        </p:sp>
        <p:sp>
          <p:nvSpPr>
            <p:cNvPr id="1522" name="TextBox 578">
              <a:extLst>
                <a:ext uri="{FF2B5EF4-FFF2-40B4-BE49-F238E27FC236}">
                  <a16:creationId xmlns:a16="http://schemas.microsoft.com/office/drawing/2014/main" xmlns="" id="{95B266F1-32BD-47B6-65DC-2D0C49000AEF}"/>
                </a:ext>
              </a:extLst>
            </p:cNvPr>
            <p:cNvSpPr txBox="1"/>
            <p:nvPr/>
          </p:nvSpPr>
          <p:spPr>
            <a:xfrm>
              <a:off x="13883950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42</a:t>
              </a:r>
            </a:p>
          </p:txBody>
        </p:sp>
        <p:sp>
          <p:nvSpPr>
            <p:cNvPr id="1523" name="TextBox 579">
              <a:extLst>
                <a:ext uri="{FF2B5EF4-FFF2-40B4-BE49-F238E27FC236}">
                  <a16:creationId xmlns:a16="http://schemas.microsoft.com/office/drawing/2014/main" xmlns="" id="{F994531F-0DFA-2F40-A943-85BCFEE86D59}"/>
                </a:ext>
              </a:extLst>
            </p:cNvPr>
            <p:cNvSpPr txBox="1"/>
            <p:nvPr/>
          </p:nvSpPr>
          <p:spPr>
            <a:xfrm>
              <a:off x="14295075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35</a:t>
              </a:r>
            </a:p>
          </p:txBody>
        </p:sp>
        <p:sp>
          <p:nvSpPr>
            <p:cNvPr id="1524" name="TextBox 580">
              <a:extLst>
                <a:ext uri="{FF2B5EF4-FFF2-40B4-BE49-F238E27FC236}">
                  <a16:creationId xmlns:a16="http://schemas.microsoft.com/office/drawing/2014/main" xmlns="" id="{0AFB4FCE-65B4-4F9D-1A1A-3DDC3F110407}"/>
                </a:ext>
              </a:extLst>
            </p:cNvPr>
            <p:cNvSpPr txBox="1"/>
            <p:nvPr/>
          </p:nvSpPr>
          <p:spPr>
            <a:xfrm>
              <a:off x="14665302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32</a:t>
              </a:r>
            </a:p>
          </p:txBody>
        </p:sp>
        <p:sp>
          <p:nvSpPr>
            <p:cNvPr id="1525" name="TextBox 581">
              <a:extLst>
                <a:ext uri="{FF2B5EF4-FFF2-40B4-BE49-F238E27FC236}">
                  <a16:creationId xmlns:a16="http://schemas.microsoft.com/office/drawing/2014/main" xmlns="" id="{5D668178-4FEA-1393-91BA-87B997C477DE}"/>
                </a:ext>
              </a:extLst>
            </p:cNvPr>
            <p:cNvSpPr txBox="1"/>
            <p:nvPr/>
          </p:nvSpPr>
          <p:spPr>
            <a:xfrm>
              <a:off x="15126388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21</a:t>
              </a:r>
            </a:p>
          </p:txBody>
        </p:sp>
        <p:sp>
          <p:nvSpPr>
            <p:cNvPr id="1526" name="TextBox 582">
              <a:extLst>
                <a:ext uri="{FF2B5EF4-FFF2-40B4-BE49-F238E27FC236}">
                  <a16:creationId xmlns:a16="http://schemas.microsoft.com/office/drawing/2014/main" xmlns="" id="{2C5192C0-A364-FDCE-EDA1-9B219ED5C5DA}"/>
                </a:ext>
              </a:extLst>
            </p:cNvPr>
            <p:cNvSpPr txBox="1"/>
            <p:nvPr/>
          </p:nvSpPr>
          <p:spPr>
            <a:xfrm>
              <a:off x="15538179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1527" name="TextBox 583">
              <a:extLst>
                <a:ext uri="{FF2B5EF4-FFF2-40B4-BE49-F238E27FC236}">
                  <a16:creationId xmlns:a16="http://schemas.microsoft.com/office/drawing/2014/main" xmlns="" id="{23D28CA6-2A52-A485-73E4-A6F68D610750}"/>
                </a:ext>
              </a:extLst>
            </p:cNvPr>
            <p:cNvSpPr txBox="1"/>
            <p:nvPr/>
          </p:nvSpPr>
          <p:spPr>
            <a:xfrm>
              <a:off x="16081695" y="10997151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15</a:t>
              </a:r>
            </a:p>
          </p:txBody>
        </p:sp>
        <p:sp>
          <p:nvSpPr>
            <p:cNvPr id="1528" name="TextBox 584">
              <a:extLst>
                <a:ext uri="{FF2B5EF4-FFF2-40B4-BE49-F238E27FC236}">
                  <a16:creationId xmlns:a16="http://schemas.microsoft.com/office/drawing/2014/main" xmlns="" id="{69D9ADA8-E58D-71A0-C096-1BEB8DBA7D2A}"/>
                </a:ext>
              </a:extLst>
            </p:cNvPr>
            <p:cNvSpPr txBox="1"/>
            <p:nvPr/>
          </p:nvSpPr>
          <p:spPr>
            <a:xfrm>
              <a:off x="16513784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1529" name="TextBox 585">
              <a:extLst>
                <a:ext uri="{FF2B5EF4-FFF2-40B4-BE49-F238E27FC236}">
                  <a16:creationId xmlns:a16="http://schemas.microsoft.com/office/drawing/2014/main" xmlns="" id="{5095AA7E-7EE3-5092-CAF1-4EFCE72F3882}"/>
                </a:ext>
              </a:extLst>
            </p:cNvPr>
            <p:cNvSpPr txBox="1"/>
            <p:nvPr/>
          </p:nvSpPr>
          <p:spPr>
            <a:xfrm>
              <a:off x="16952872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1530" name="TextBox 586">
              <a:extLst>
                <a:ext uri="{FF2B5EF4-FFF2-40B4-BE49-F238E27FC236}">
                  <a16:creationId xmlns:a16="http://schemas.microsoft.com/office/drawing/2014/main" xmlns="" id="{B47DB051-7309-057F-40AF-3FDA3EB1CB1F}"/>
                </a:ext>
              </a:extLst>
            </p:cNvPr>
            <p:cNvSpPr txBox="1"/>
            <p:nvPr/>
          </p:nvSpPr>
          <p:spPr>
            <a:xfrm>
              <a:off x="17398054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1531" name="TextBox 587">
              <a:extLst>
                <a:ext uri="{FF2B5EF4-FFF2-40B4-BE49-F238E27FC236}">
                  <a16:creationId xmlns:a16="http://schemas.microsoft.com/office/drawing/2014/main" xmlns="" id="{045F1562-6F61-6690-8D57-36FEE1D8EA2F}"/>
                </a:ext>
              </a:extLst>
            </p:cNvPr>
            <p:cNvSpPr txBox="1"/>
            <p:nvPr/>
          </p:nvSpPr>
          <p:spPr>
            <a:xfrm>
              <a:off x="17827765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532" name="TextBox 588">
              <a:extLst>
                <a:ext uri="{FF2B5EF4-FFF2-40B4-BE49-F238E27FC236}">
                  <a16:creationId xmlns:a16="http://schemas.microsoft.com/office/drawing/2014/main" xmlns="" id="{F121DC4B-83BF-4971-04A6-E24C91DF95B2}"/>
                </a:ext>
              </a:extLst>
            </p:cNvPr>
            <p:cNvSpPr txBox="1"/>
            <p:nvPr/>
          </p:nvSpPr>
          <p:spPr>
            <a:xfrm>
              <a:off x="18262340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533" name="TextBox 589">
              <a:extLst>
                <a:ext uri="{FF2B5EF4-FFF2-40B4-BE49-F238E27FC236}">
                  <a16:creationId xmlns:a16="http://schemas.microsoft.com/office/drawing/2014/main" xmlns="" id="{892A4A84-1F4E-46F5-76CA-0BD4B7E5A805}"/>
                </a:ext>
              </a:extLst>
            </p:cNvPr>
            <p:cNvSpPr txBox="1"/>
            <p:nvPr/>
          </p:nvSpPr>
          <p:spPr>
            <a:xfrm>
              <a:off x="18702658" y="10997151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1534" name="TextBox 590">
              <a:extLst>
                <a:ext uri="{FF2B5EF4-FFF2-40B4-BE49-F238E27FC236}">
                  <a16:creationId xmlns:a16="http://schemas.microsoft.com/office/drawing/2014/main" xmlns="" id="{8CCA7ECE-F847-AB92-73A1-06A48B631545}"/>
                </a:ext>
              </a:extLst>
            </p:cNvPr>
            <p:cNvSpPr txBox="1"/>
            <p:nvPr/>
          </p:nvSpPr>
          <p:spPr>
            <a:xfrm>
              <a:off x="5918039" y="11356951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184</a:t>
              </a:r>
            </a:p>
          </p:txBody>
        </p:sp>
        <p:sp>
          <p:nvSpPr>
            <p:cNvPr id="1535" name="TextBox 592">
              <a:extLst>
                <a:ext uri="{FF2B5EF4-FFF2-40B4-BE49-F238E27FC236}">
                  <a16:creationId xmlns:a16="http://schemas.microsoft.com/office/drawing/2014/main" xmlns="" id="{C8EEDB6F-1EC8-1D97-ACC1-0F16D703931E}"/>
                </a:ext>
              </a:extLst>
            </p:cNvPr>
            <p:cNvSpPr txBox="1"/>
            <p:nvPr/>
          </p:nvSpPr>
          <p:spPr>
            <a:xfrm>
              <a:off x="6333162" y="11356954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166</a:t>
              </a:r>
            </a:p>
          </p:txBody>
        </p:sp>
        <p:sp>
          <p:nvSpPr>
            <p:cNvPr id="1536" name="TextBox 593">
              <a:extLst>
                <a:ext uri="{FF2B5EF4-FFF2-40B4-BE49-F238E27FC236}">
                  <a16:creationId xmlns:a16="http://schemas.microsoft.com/office/drawing/2014/main" xmlns="" id="{4B2C2D1D-48A0-C16C-BCEB-3BDB67FFF40D}"/>
                </a:ext>
              </a:extLst>
            </p:cNvPr>
            <p:cNvSpPr txBox="1"/>
            <p:nvPr/>
          </p:nvSpPr>
          <p:spPr>
            <a:xfrm>
              <a:off x="6807719" y="11356954"/>
              <a:ext cx="813312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119</a:t>
              </a:r>
            </a:p>
          </p:txBody>
        </p:sp>
        <p:sp>
          <p:nvSpPr>
            <p:cNvPr id="1537" name="TextBox 594">
              <a:extLst>
                <a:ext uri="{FF2B5EF4-FFF2-40B4-BE49-F238E27FC236}">
                  <a16:creationId xmlns:a16="http://schemas.microsoft.com/office/drawing/2014/main" xmlns="" id="{8266A830-05E7-0165-12BA-E91D209A4791}"/>
                </a:ext>
              </a:extLst>
            </p:cNvPr>
            <p:cNvSpPr txBox="1"/>
            <p:nvPr/>
          </p:nvSpPr>
          <p:spPr>
            <a:xfrm>
              <a:off x="7301313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93</a:t>
              </a:r>
            </a:p>
          </p:txBody>
        </p:sp>
        <p:sp>
          <p:nvSpPr>
            <p:cNvPr id="1538" name="TextBox 595">
              <a:extLst>
                <a:ext uri="{FF2B5EF4-FFF2-40B4-BE49-F238E27FC236}">
                  <a16:creationId xmlns:a16="http://schemas.microsoft.com/office/drawing/2014/main" xmlns="" id="{BED33D37-D158-C994-0485-EFF00FAF98BB}"/>
                </a:ext>
              </a:extLst>
            </p:cNvPr>
            <p:cNvSpPr txBox="1"/>
            <p:nvPr/>
          </p:nvSpPr>
          <p:spPr>
            <a:xfrm>
              <a:off x="7746257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90</a:t>
              </a:r>
            </a:p>
          </p:txBody>
        </p:sp>
        <p:sp>
          <p:nvSpPr>
            <p:cNvPr id="1539" name="TextBox 596">
              <a:extLst>
                <a:ext uri="{FF2B5EF4-FFF2-40B4-BE49-F238E27FC236}">
                  <a16:creationId xmlns:a16="http://schemas.microsoft.com/office/drawing/2014/main" xmlns="" id="{3ED66916-0509-0011-8919-88218B361161}"/>
                </a:ext>
              </a:extLst>
            </p:cNvPr>
            <p:cNvSpPr txBox="1"/>
            <p:nvPr/>
          </p:nvSpPr>
          <p:spPr>
            <a:xfrm>
              <a:off x="8206057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73</a:t>
              </a:r>
            </a:p>
          </p:txBody>
        </p:sp>
        <p:sp>
          <p:nvSpPr>
            <p:cNvPr id="1540" name="TextBox 597">
              <a:extLst>
                <a:ext uri="{FF2B5EF4-FFF2-40B4-BE49-F238E27FC236}">
                  <a16:creationId xmlns:a16="http://schemas.microsoft.com/office/drawing/2014/main" xmlns="" id="{417C5A41-33BB-7AE3-80F7-8A55DF745387}"/>
                </a:ext>
              </a:extLst>
            </p:cNvPr>
            <p:cNvSpPr txBox="1"/>
            <p:nvPr/>
          </p:nvSpPr>
          <p:spPr>
            <a:xfrm>
              <a:off x="8650973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60</a:t>
              </a:r>
            </a:p>
          </p:txBody>
        </p:sp>
        <p:sp>
          <p:nvSpPr>
            <p:cNvPr id="1541" name="TextBox 598">
              <a:extLst>
                <a:ext uri="{FF2B5EF4-FFF2-40B4-BE49-F238E27FC236}">
                  <a16:creationId xmlns:a16="http://schemas.microsoft.com/office/drawing/2014/main" xmlns="" id="{73D67A60-750E-F32B-7887-E822017617FA}"/>
                </a:ext>
              </a:extLst>
            </p:cNvPr>
            <p:cNvSpPr txBox="1"/>
            <p:nvPr/>
          </p:nvSpPr>
          <p:spPr>
            <a:xfrm>
              <a:off x="9081034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51</a:t>
              </a:r>
            </a:p>
          </p:txBody>
        </p:sp>
        <p:sp>
          <p:nvSpPr>
            <p:cNvPr id="1542" name="TextBox 599">
              <a:extLst>
                <a:ext uri="{FF2B5EF4-FFF2-40B4-BE49-F238E27FC236}">
                  <a16:creationId xmlns:a16="http://schemas.microsoft.com/office/drawing/2014/main" xmlns="" id="{B3B45B26-36C0-0EE8-7848-0E25D5DDF85B}"/>
                </a:ext>
              </a:extLst>
            </p:cNvPr>
            <p:cNvSpPr txBox="1"/>
            <p:nvPr/>
          </p:nvSpPr>
          <p:spPr>
            <a:xfrm>
              <a:off x="9500282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45</a:t>
              </a:r>
            </a:p>
          </p:txBody>
        </p:sp>
        <p:sp>
          <p:nvSpPr>
            <p:cNvPr id="1543" name="TextBox 600">
              <a:extLst>
                <a:ext uri="{FF2B5EF4-FFF2-40B4-BE49-F238E27FC236}">
                  <a16:creationId xmlns:a16="http://schemas.microsoft.com/office/drawing/2014/main" xmlns="" id="{D0A894A8-23B4-83CB-9A67-569ABE24C375}"/>
                </a:ext>
              </a:extLst>
            </p:cNvPr>
            <p:cNvSpPr txBox="1"/>
            <p:nvPr/>
          </p:nvSpPr>
          <p:spPr>
            <a:xfrm>
              <a:off x="9938841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34</a:t>
              </a:r>
            </a:p>
          </p:txBody>
        </p:sp>
        <p:sp>
          <p:nvSpPr>
            <p:cNvPr id="1544" name="TextBox 601">
              <a:extLst>
                <a:ext uri="{FF2B5EF4-FFF2-40B4-BE49-F238E27FC236}">
                  <a16:creationId xmlns:a16="http://schemas.microsoft.com/office/drawing/2014/main" xmlns="" id="{B034B474-C1CE-01F2-8C43-E87F1A3DB581}"/>
                </a:ext>
              </a:extLst>
            </p:cNvPr>
            <p:cNvSpPr txBox="1"/>
            <p:nvPr/>
          </p:nvSpPr>
          <p:spPr>
            <a:xfrm>
              <a:off x="10413364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32</a:t>
              </a:r>
            </a:p>
          </p:txBody>
        </p:sp>
        <p:sp>
          <p:nvSpPr>
            <p:cNvPr id="1545" name="TextBox 602">
              <a:extLst>
                <a:ext uri="{FF2B5EF4-FFF2-40B4-BE49-F238E27FC236}">
                  <a16:creationId xmlns:a16="http://schemas.microsoft.com/office/drawing/2014/main" xmlns="" id="{016414C7-AC4D-E1EA-2A11-8E51889494F6}"/>
                </a:ext>
              </a:extLst>
            </p:cNvPr>
            <p:cNvSpPr txBox="1"/>
            <p:nvPr/>
          </p:nvSpPr>
          <p:spPr>
            <a:xfrm>
              <a:off x="10857756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29</a:t>
              </a:r>
            </a:p>
          </p:txBody>
        </p:sp>
        <p:sp>
          <p:nvSpPr>
            <p:cNvPr id="1546" name="TextBox 603">
              <a:extLst>
                <a:ext uri="{FF2B5EF4-FFF2-40B4-BE49-F238E27FC236}">
                  <a16:creationId xmlns:a16="http://schemas.microsoft.com/office/drawing/2014/main" xmlns="" id="{1D36A71F-1085-FF07-E8A8-73C3EE814BDD}"/>
                </a:ext>
              </a:extLst>
            </p:cNvPr>
            <p:cNvSpPr txBox="1"/>
            <p:nvPr/>
          </p:nvSpPr>
          <p:spPr>
            <a:xfrm>
              <a:off x="11315944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1547" name="TextBox 604">
              <a:extLst>
                <a:ext uri="{FF2B5EF4-FFF2-40B4-BE49-F238E27FC236}">
                  <a16:creationId xmlns:a16="http://schemas.microsoft.com/office/drawing/2014/main" xmlns="" id="{BA959EEC-E347-CC41-6811-78834313D0AD}"/>
                </a:ext>
              </a:extLst>
            </p:cNvPr>
            <p:cNvSpPr txBox="1"/>
            <p:nvPr/>
          </p:nvSpPr>
          <p:spPr>
            <a:xfrm>
              <a:off x="11703327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22</a:t>
              </a:r>
            </a:p>
          </p:txBody>
        </p:sp>
        <p:sp>
          <p:nvSpPr>
            <p:cNvPr id="1548" name="TextBox 605">
              <a:extLst>
                <a:ext uri="{FF2B5EF4-FFF2-40B4-BE49-F238E27FC236}">
                  <a16:creationId xmlns:a16="http://schemas.microsoft.com/office/drawing/2014/main" xmlns="" id="{EA7EE73C-35C1-4AC1-A378-1AF7604128DF}"/>
                </a:ext>
              </a:extLst>
            </p:cNvPr>
            <p:cNvSpPr txBox="1"/>
            <p:nvPr/>
          </p:nvSpPr>
          <p:spPr>
            <a:xfrm>
              <a:off x="12165533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15</a:t>
              </a:r>
            </a:p>
          </p:txBody>
        </p:sp>
        <p:sp>
          <p:nvSpPr>
            <p:cNvPr id="1549" name="TextBox 606">
              <a:extLst>
                <a:ext uri="{FF2B5EF4-FFF2-40B4-BE49-F238E27FC236}">
                  <a16:creationId xmlns:a16="http://schemas.microsoft.com/office/drawing/2014/main" xmlns="" id="{4CC20D86-7537-88F9-2491-38E0528F859D}"/>
                </a:ext>
              </a:extLst>
            </p:cNvPr>
            <p:cNvSpPr txBox="1"/>
            <p:nvPr/>
          </p:nvSpPr>
          <p:spPr>
            <a:xfrm>
              <a:off x="12562968" y="11356954"/>
              <a:ext cx="714565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1550" name="TextBox 607">
              <a:extLst>
                <a:ext uri="{FF2B5EF4-FFF2-40B4-BE49-F238E27FC236}">
                  <a16:creationId xmlns:a16="http://schemas.microsoft.com/office/drawing/2014/main" xmlns="" id="{D3435776-793D-86D7-4159-B6693ADBFB67}"/>
                </a:ext>
              </a:extLst>
            </p:cNvPr>
            <p:cNvSpPr txBox="1"/>
            <p:nvPr/>
          </p:nvSpPr>
          <p:spPr>
            <a:xfrm>
              <a:off x="13128266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9</a:t>
              </a:r>
            </a:p>
          </p:txBody>
        </p:sp>
        <p:sp>
          <p:nvSpPr>
            <p:cNvPr id="1551" name="TextBox 608">
              <a:extLst>
                <a:ext uri="{FF2B5EF4-FFF2-40B4-BE49-F238E27FC236}">
                  <a16:creationId xmlns:a16="http://schemas.microsoft.com/office/drawing/2014/main" xmlns="" id="{7DC02FBF-73AE-ADA9-F02B-88D98842BFBB}"/>
                </a:ext>
              </a:extLst>
            </p:cNvPr>
            <p:cNvSpPr txBox="1"/>
            <p:nvPr/>
          </p:nvSpPr>
          <p:spPr>
            <a:xfrm>
              <a:off x="13518838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1552" name="TextBox 609">
              <a:extLst>
                <a:ext uri="{FF2B5EF4-FFF2-40B4-BE49-F238E27FC236}">
                  <a16:creationId xmlns:a16="http://schemas.microsoft.com/office/drawing/2014/main" xmlns="" id="{5983B13B-E34E-F2E1-F4B9-F567BD97F4EA}"/>
                </a:ext>
              </a:extLst>
            </p:cNvPr>
            <p:cNvSpPr txBox="1"/>
            <p:nvPr/>
          </p:nvSpPr>
          <p:spPr>
            <a:xfrm>
              <a:off x="13868460" y="11371973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1553" name="TextBox 610">
              <a:extLst>
                <a:ext uri="{FF2B5EF4-FFF2-40B4-BE49-F238E27FC236}">
                  <a16:creationId xmlns:a16="http://schemas.microsoft.com/office/drawing/2014/main" xmlns="" id="{D266F610-F14D-95F3-939C-48EF8838B9CB}"/>
                </a:ext>
              </a:extLst>
            </p:cNvPr>
            <p:cNvSpPr txBox="1"/>
            <p:nvPr/>
          </p:nvSpPr>
          <p:spPr>
            <a:xfrm>
              <a:off x="14358608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554" name="TextBox 611">
              <a:extLst>
                <a:ext uri="{FF2B5EF4-FFF2-40B4-BE49-F238E27FC236}">
                  <a16:creationId xmlns:a16="http://schemas.microsoft.com/office/drawing/2014/main" xmlns="" id="{0AFBA7E7-89E8-F7D2-5BCD-4BCBA2D8C4A0}"/>
                </a:ext>
              </a:extLst>
            </p:cNvPr>
            <p:cNvSpPr txBox="1"/>
            <p:nvPr/>
          </p:nvSpPr>
          <p:spPr>
            <a:xfrm>
              <a:off x="14728860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555" name="TextBox 612">
              <a:extLst>
                <a:ext uri="{FF2B5EF4-FFF2-40B4-BE49-F238E27FC236}">
                  <a16:creationId xmlns:a16="http://schemas.microsoft.com/office/drawing/2014/main" xmlns="" id="{8D7F0E4E-2440-1730-87CB-35615A281074}"/>
                </a:ext>
              </a:extLst>
            </p:cNvPr>
            <p:cNvSpPr txBox="1"/>
            <p:nvPr/>
          </p:nvSpPr>
          <p:spPr>
            <a:xfrm>
              <a:off x="15189918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556" name="TextBox 613">
              <a:extLst>
                <a:ext uri="{FF2B5EF4-FFF2-40B4-BE49-F238E27FC236}">
                  <a16:creationId xmlns:a16="http://schemas.microsoft.com/office/drawing/2014/main" xmlns="" id="{B25D78DC-0EDD-92DA-E152-515E573DEE62}"/>
                </a:ext>
              </a:extLst>
            </p:cNvPr>
            <p:cNvSpPr txBox="1"/>
            <p:nvPr/>
          </p:nvSpPr>
          <p:spPr>
            <a:xfrm>
              <a:off x="15601740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557" name="TextBox 614">
              <a:extLst>
                <a:ext uri="{FF2B5EF4-FFF2-40B4-BE49-F238E27FC236}">
                  <a16:creationId xmlns:a16="http://schemas.microsoft.com/office/drawing/2014/main" xmlns="" id="{38D3891C-A3AA-954C-39FD-9E5F5E9BE951}"/>
                </a:ext>
              </a:extLst>
            </p:cNvPr>
            <p:cNvSpPr txBox="1"/>
            <p:nvPr/>
          </p:nvSpPr>
          <p:spPr>
            <a:xfrm>
              <a:off x="16145225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558" name="TextBox 615">
              <a:extLst>
                <a:ext uri="{FF2B5EF4-FFF2-40B4-BE49-F238E27FC236}">
                  <a16:creationId xmlns:a16="http://schemas.microsoft.com/office/drawing/2014/main" xmlns="" id="{F165F26A-3743-00F4-E58C-7583D37C5B36}"/>
                </a:ext>
              </a:extLst>
            </p:cNvPr>
            <p:cNvSpPr txBox="1"/>
            <p:nvPr/>
          </p:nvSpPr>
          <p:spPr>
            <a:xfrm>
              <a:off x="16513784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559" name="TextBox 616">
              <a:extLst>
                <a:ext uri="{FF2B5EF4-FFF2-40B4-BE49-F238E27FC236}">
                  <a16:creationId xmlns:a16="http://schemas.microsoft.com/office/drawing/2014/main" xmlns="" id="{A5305077-2D9B-1C99-79F8-423C4D7E49BB}"/>
                </a:ext>
              </a:extLst>
            </p:cNvPr>
            <p:cNvSpPr txBox="1"/>
            <p:nvPr/>
          </p:nvSpPr>
          <p:spPr>
            <a:xfrm>
              <a:off x="16952872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560" name="TextBox 617">
              <a:extLst>
                <a:ext uri="{FF2B5EF4-FFF2-40B4-BE49-F238E27FC236}">
                  <a16:creationId xmlns:a16="http://schemas.microsoft.com/office/drawing/2014/main" xmlns="" id="{485E10CD-211E-570F-FA67-2DE96EB74895}"/>
                </a:ext>
              </a:extLst>
            </p:cNvPr>
            <p:cNvSpPr txBox="1"/>
            <p:nvPr/>
          </p:nvSpPr>
          <p:spPr>
            <a:xfrm>
              <a:off x="17398054" y="11356954"/>
              <a:ext cx="615819" cy="450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grpSp>
        <p:nvGrpSpPr>
          <p:cNvPr id="1561" name="Graphic 4">
            <a:extLst>
              <a:ext uri="{FF2B5EF4-FFF2-40B4-BE49-F238E27FC236}">
                <a16:creationId xmlns:a16="http://schemas.microsoft.com/office/drawing/2014/main" xmlns="" id="{55FDCF6F-B3DB-0D8B-CF54-7AEF05556A79}"/>
              </a:ext>
            </a:extLst>
          </p:cNvPr>
          <p:cNvGrpSpPr/>
          <p:nvPr/>
        </p:nvGrpSpPr>
        <p:grpSpPr>
          <a:xfrm>
            <a:off x="7128903" y="1383991"/>
            <a:ext cx="4458850" cy="2699899"/>
            <a:chOff x="2955009" y="1019266"/>
            <a:chExt cx="6812275" cy="3681117"/>
          </a:xfrm>
          <a:noFill/>
        </p:grpSpPr>
        <p:sp>
          <p:nvSpPr>
            <p:cNvPr id="1562" name="Freeform 61">
              <a:extLst>
                <a:ext uri="{FF2B5EF4-FFF2-40B4-BE49-F238E27FC236}">
                  <a16:creationId xmlns:a16="http://schemas.microsoft.com/office/drawing/2014/main" xmlns="" id="{2A07CA27-4B61-7177-BD3C-43D06165639C}"/>
                </a:ext>
              </a:extLst>
            </p:cNvPr>
            <p:cNvSpPr/>
            <p:nvPr/>
          </p:nvSpPr>
          <p:spPr>
            <a:xfrm>
              <a:off x="2977671" y="1049501"/>
              <a:ext cx="6789613" cy="3650882"/>
            </a:xfrm>
            <a:custGeom>
              <a:avLst/>
              <a:gdLst>
                <a:gd name="connsiteX0" fmla="*/ 0 w 6789613"/>
                <a:gd name="connsiteY0" fmla="*/ 0 h 3650882"/>
                <a:gd name="connsiteX1" fmla="*/ 63454 w 6789613"/>
                <a:gd name="connsiteY1" fmla="*/ 0 h 3650882"/>
                <a:gd name="connsiteX2" fmla="*/ 63454 w 6789613"/>
                <a:gd name="connsiteY2" fmla="*/ 10582 h 3650882"/>
                <a:gd name="connsiteX3" fmla="*/ 95182 w 6789613"/>
                <a:gd name="connsiteY3" fmla="*/ 10582 h 3650882"/>
                <a:gd name="connsiteX4" fmla="*/ 95182 w 6789613"/>
                <a:gd name="connsiteY4" fmla="*/ 19653 h 3650882"/>
                <a:gd name="connsiteX5" fmla="*/ 102736 w 6789613"/>
                <a:gd name="connsiteY5" fmla="*/ 19653 h 3650882"/>
                <a:gd name="connsiteX6" fmla="*/ 102736 w 6789613"/>
                <a:gd name="connsiteY6" fmla="*/ 30235 h 3650882"/>
                <a:gd name="connsiteX7" fmla="*/ 134463 w 6789613"/>
                <a:gd name="connsiteY7" fmla="*/ 30235 h 3650882"/>
                <a:gd name="connsiteX8" fmla="*/ 134463 w 6789613"/>
                <a:gd name="connsiteY8" fmla="*/ 39306 h 3650882"/>
                <a:gd name="connsiteX9" fmla="*/ 149571 w 6789613"/>
                <a:gd name="connsiteY9" fmla="*/ 39306 h 3650882"/>
                <a:gd name="connsiteX10" fmla="*/ 149571 w 6789613"/>
                <a:gd name="connsiteY10" fmla="*/ 49888 h 3650882"/>
                <a:gd name="connsiteX11" fmla="*/ 259861 w 6789613"/>
                <a:gd name="connsiteY11" fmla="*/ 49888 h 3650882"/>
                <a:gd name="connsiteX12" fmla="*/ 259861 w 6789613"/>
                <a:gd name="connsiteY12" fmla="*/ 58958 h 3650882"/>
                <a:gd name="connsiteX13" fmla="*/ 284034 w 6789613"/>
                <a:gd name="connsiteY13" fmla="*/ 58958 h 3650882"/>
                <a:gd name="connsiteX14" fmla="*/ 284034 w 6789613"/>
                <a:gd name="connsiteY14" fmla="*/ 89193 h 3650882"/>
                <a:gd name="connsiteX15" fmla="*/ 291588 w 6789613"/>
                <a:gd name="connsiteY15" fmla="*/ 89193 h 3650882"/>
                <a:gd name="connsiteX16" fmla="*/ 291588 w 6789613"/>
                <a:gd name="connsiteY16" fmla="*/ 99776 h 3650882"/>
                <a:gd name="connsiteX17" fmla="*/ 299142 w 6789613"/>
                <a:gd name="connsiteY17" fmla="*/ 99776 h 3650882"/>
                <a:gd name="connsiteX18" fmla="*/ 299142 w 6789613"/>
                <a:gd name="connsiteY18" fmla="*/ 108846 h 3650882"/>
                <a:gd name="connsiteX19" fmla="*/ 315761 w 6789613"/>
                <a:gd name="connsiteY19" fmla="*/ 108846 h 3650882"/>
                <a:gd name="connsiteX20" fmla="*/ 315761 w 6789613"/>
                <a:gd name="connsiteY20" fmla="*/ 119428 h 3650882"/>
                <a:gd name="connsiteX21" fmla="*/ 323315 w 6789613"/>
                <a:gd name="connsiteY21" fmla="*/ 119428 h 3650882"/>
                <a:gd name="connsiteX22" fmla="*/ 323315 w 6789613"/>
                <a:gd name="connsiteY22" fmla="*/ 148152 h 3650882"/>
                <a:gd name="connsiteX23" fmla="*/ 330869 w 6789613"/>
                <a:gd name="connsiteY23" fmla="*/ 148152 h 3650882"/>
                <a:gd name="connsiteX24" fmla="*/ 330869 w 6789613"/>
                <a:gd name="connsiteY24" fmla="*/ 169316 h 3650882"/>
                <a:gd name="connsiteX25" fmla="*/ 338423 w 6789613"/>
                <a:gd name="connsiteY25" fmla="*/ 169316 h 3650882"/>
                <a:gd name="connsiteX26" fmla="*/ 338423 w 6789613"/>
                <a:gd name="connsiteY26" fmla="*/ 238857 h 3650882"/>
                <a:gd name="connsiteX27" fmla="*/ 345977 w 6789613"/>
                <a:gd name="connsiteY27" fmla="*/ 238857 h 3650882"/>
                <a:gd name="connsiteX28" fmla="*/ 345977 w 6789613"/>
                <a:gd name="connsiteY28" fmla="*/ 269092 h 3650882"/>
                <a:gd name="connsiteX29" fmla="*/ 355042 w 6789613"/>
                <a:gd name="connsiteY29" fmla="*/ 269092 h 3650882"/>
                <a:gd name="connsiteX30" fmla="*/ 355042 w 6789613"/>
                <a:gd name="connsiteY30" fmla="*/ 279674 h 3650882"/>
                <a:gd name="connsiteX31" fmla="*/ 370150 w 6789613"/>
                <a:gd name="connsiteY31" fmla="*/ 279674 h 3650882"/>
                <a:gd name="connsiteX32" fmla="*/ 370150 w 6789613"/>
                <a:gd name="connsiteY32" fmla="*/ 299327 h 3650882"/>
                <a:gd name="connsiteX33" fmla="*/ 377704 w 6789613"/>
                <a:gd name="connsiteY33" fmla="*/ 299327 h 3650882"/>
                <a:gd name="connsiteX34" fmla="*/ 377704 w 6789613"/>
                <a:gd name="connsiteY34" fmla="*/ 329562 h 3650882"/>
                <a:gd name="connsiteX35" fmla="*/ 385258 w 6789613"/>
                <a:gd name="connsiteY35" fmla="*/ 329562 h 3650882"/>
                <a:gd name="connsiteX36" fmla="*/ 385258 w 6789613"/>
                <a:gd name="connsiteY36" fmla="*/ 338633 h 3650882"/>
                <a:gd name="connsiteX37" fmla="*/ 409432 w 6789613"/>
                <a:gd name="connsiteY37" fmla="*/ 338633 h 3650882"/>
                <a:gd name="connsiteX38" fmla="*/ 409432 w 6789613"/>
                <a:gd name="connsiteY38" fmla="*/ 349215 h 3650882"/>
                <a:gd name="connsiteX39" fmla="*/ 433605 w 6789613"/>
                <a:gd name="connsiteY39" fmla="*/ 349215 h 3650882"/>
                <a:gd name="connsiteX40" fmla="*/ 433605 w 6789613"/>
                <a:gd name="connsiteY40" fmla="*/ 359797 h 3650882"/>
                <a:gd name="connsiteX41" fmla="*/ 441159 w 6789613"/>
                <a:gd name="connsiteY41" fmla="*/ 359797 h 3650882"/>
                <a:gd name="connsiteX42" fmla="*/ 441159 w 6789613"/>
                <a:gd name="connsiteY42" fmla="*/ 368868 h 3650882"/>
                <a:gd name="connsiteX43" fmla="*/ 465332 w 6789613"/>
                <a:gd name="connsiteY43" fmla="*/ 368868 h 3650882"/>
                <a:gd name="connsiteX44" fmla="*/ 465332 w 6789613"/>
                <a:gd name="connsiteY44" fmla="*/ 379450 h 3650882"/>
                <a:gd name="connsiteX45" fmla="*/ 527275 w 6789613"/>
                <a:gd name="connsiteY45" fmla="*/ 379450 h 3650882"/>
                <a:gd name="connsiteX46" fmla="*/ 527275 w 6789613"/>
                <a:gd name="connsiteY46" fmla="*/ 390032 h 3650882"/>
                <a:gd name="connsiteX47" fmla="*/ 543894 w 6789613"/>
                <a:gd name="connsiteY47" fmla="*/ 390032 h 3650882"/>
                <a:gd name="connsiteX48" fmla="*/ 543894 w 6789613"/>
                <a:gd name="connsiteY48" fmla="*/ 399103 h 3650882"/>
                <a:gd name="connsiteX49" fmla="*/ 551448 w 6789613"/>
                <a:gd name="connsiteY49" fmla="*/ 399103 h 3650882"/>
                <a:gd name="connsiteX50" fmla="*/ 551448 w 6789613"/>
                <a:gd name="connsiteY50" fmla="*/ 409685 h 3650882"/>
                <a:gd name="connsiteX51" fmla="*/ 566557 w 6789613"/>
                <a:gd name="connsiteY51" fmla="*/ 409685 h 3650882"/>
                <a:gd name="connsiteX52" fmla="*/ 566557 w 6789613"/>
                <a:gd name="connsiteY52" fmla="*/ 420267 h 3650882"/>
                <a:gd name="connsiteX53" fmla="*/ 622457 w 6789613"/>
                <a:gd name="connsiteY53" fmla="*/ 420267 h 3650882"/>
                <a:gd name="connsiteX54" fmla="*/ 622457 w 6789613"/>
                <a:gd name="connsiteY54" fmla="*/ 429338 h 3650882"/>
                <a:gd name="connsiteX55" fmla="*/ 630011 w 6789613"/>
                <a:gd name="connsiteY55" fmla="*/ 429338 h 3650882"/>
                <a:gd name="connsiteX56" fmla="*/ 630011 w 6789613"/>
                <a:gd name="connsiteY56" fmla="*/ 439920 h 3650882"/>
                <a:gd name="connsiteX57" fmla="*/ 637565 w 6789613"/>
                <a:gd name="connsiteY57" fmla="*/ 439920 h 3650882"/>
                <a:gd name="connsiteX58" fmla="*/ 637565 w 6789613"/>
                <a:gd name="connsiteY58" fmla="*/ 459573 h 3650882"/>
                <a:gd name="connsiteX59" fmla="*/ 645119 w 6789613"/>
                <a:gd name="connsiteY59" fmla="*/ 459573 h 3650882"/>
                <a:gd name="connsiteX60" fmla="*/ 645119 w 6789613"/>
                <a:gd name="connsiteY60" fmla="*/ 470155 h 3650882"/>
                <a:gd name="connsiteX61" fmla="*/ 654184 w 6789613"/>
                <a:gd name="connsiteY61" fmla="*/ 470155 h 3650882"/>
                <a:gd name="connsiteX62" fmla="*/ 654184 w 6789613"/>
                <a:gd name="connsiteY62" fmla="*/ 489808 h 3650882"/>
                <a:gd name="connsiteX63" fmla="*/ 661738 w 6789613"/>
                <a:gd name="connsiteY63" fmla="*/ 489808 h 3650882"/>
                <a:gd name="connsiteX64" fmla="*/ 661738 w 6789613"/>
                <a:gd name="connsiteY64" fmla="*/ 510972 h 3650882"/>
                <a:gd name="connsiteX65" fmla="*/ 669292 w 6789613"/>
                <a:gd name="connsiteY65" fmla="*/ 510972 h 3650882"/>
                <a:gd name="connsiteX66" fmla="*/ 669292 w 6789613"/>
                <a:gd name="connsiteY66" fmla="*/ 571442 h 3650882"/>
                <a:gd name="connsiteX67" fmla="*/ 676846 w 6789613"/>
                <a:gd name="connsiteY67" fmla="*/ 571442 h 3650882"/>
                <a:gd name="connsiteX68" fmla="*/ 676846 w 6789613"/>
                <a:gd name="connsiteY68" fmla="*/ 610748 h 3650882"/>
                <a:gd name="connsiteX69" fmla="*/ 685911 w 6789613"/>
                <a:gd name="connsiteY69" fmla="*/ 610748 h 3650882"/>
                <a:gd name="connsiteX70" fmla="*/ 685911 w 6789613"/>
                <a:gd name="connsiteY70" fmla="*/ 621330 h 3650882"/>
                <a:gd name="connsiteX71" fmla="*/ 693465 w 6789613"/>
                <a:gd name="connsiteY71" fmla="*/ 621330 h 3650882"/>
                <a:gd name="connsiteX72" fmla="*/ 693465 w 6789613"/>
                <a:gd name="connsiteY72" fmla="*/ 651565 h 3650882"/>
                <a:gd name="connsiteX73" fmla="*/ 716128 w 6789613"/>
                <a:gd name="connsiteY73" fmla="*/ 651565 h 3650882"/>
                <a:gd name="connsiteX74" fmla="*/ 716128 w 6789613"/>
                <a:gd name="connsiteY74" fmla="*/ 662148 h 3650882"/>
                <a:gd name="connsiteX75" fmla="*/ 725192 w 6789613"/>
                <a:gd name="connsiteY75" fmla="*/ 662148 h 3650882"/>
                <a:gd name="connsiteX76" fmla="*/ 725192 w 6789613"/>
                <a:gd name="connsiteY76" fmla="*/ 672730 h 3650882"/>
                <a:gd name="connsiteX77" fmla="*/ 740301 w 6789613"/>
                <a:gd name="connsiteY77" fmla="*/ 672730 h 3650882"/>
                <a:gd name="connsiteX78" fmla="*/ 740301 w 6789613"/>
                <a:gd name="connsiteY78" fmla="*/ 681800 h 3650882"/>
                <a:gd name="connsiteX79" fmla="*/ 755409 w 6789613"/>
                <a:gd name="connsiteY79" fmla="*/ 681800 h 3650882"/>
                <a:gd name="connsiteX80" fmla="*/ 755409 w 6789613"/>
                <a:gd name="connsiteY80" fmla="*/ 692383 h 3650882"/>
                <a:gd name="connsiteX81" fmla="*/ 968434 w 6789613"/>
                <a:gd name="connsiteY81" fmla="*/ 692383 h 3650882"/>
                <a:gd name="connsiteX82" fmla="*/ 968434 w 6789613"/>
                <a:gd name="connsiteY82" fmla="*/ 702965 h 3650882"/>
                <a:gd name="connsiteX83" fmla="*/ 975988 w 6789613"/>
                <a:gd name="connsiteY83" fmla="*/ 702965 h 3650882"/>
                <a:gd name="connsiteX84" fmla="*/ 975988 w 6789613"/>
                <a:gd name="connsiteY84" fmla="*/ 712035 h 3650882"/>
                <a:gd name="connsiteX85" fmla="*/ 992607 w 6789613"/>
                <a:gd name="connsiteY85" fmla="*/ 712035 h 3650882"/>
                <a:gd name="connsiteX86" fmla="*/ 992607 w 6789613"/>
                <a:gd name="connsiteY86" fmla="*/ 722618 h 3650882"/>
                <a:gd name="connsiteX87" fmla="*/ 1000161 w 6789613"/>
                <a:gd name="connsiteY87" fmla="*/ 722618 h 3650882"/>
                <a:gd name="connsiteX88" fmla="*/ 1000161 w 6789613"/>
                <a:gd name="connsiteY88" fmla="*/ 752853 h 3650882"/>
                <a:gd name="connsiteX89" fmla="*/ 1007715 w 6789613"/>
                <a:gd name="connsiteY89" fmla="*/ 752853 h 3650882"/>
                <a:gd name="connsiteX90" fmla="*/ 1007715 w 6789613"/>
                <a:gd name="connsiteY90" fmla="*/ 814835 h 3650882"/>
                <a:gd name="connsiteX91" fmla="*/ 1024334 w 6789613"/>
                <a:gd name="connsiteY91" fmla="*/ 814835 h 3650882"/>
                <a:gd name="connsiteX92" fmla="*/ 1024334 w 6789613"/>
                <a:gd name="connsiteY92" fmla="*/ 825417 h 3650882"/>
                <a:gd name="connsiteX93" fmla="*/ 1039442 w 6789613"/>
                <a:gd name="connsiteY93" fmla="*/ 825417 h 3650882"/>
                <a:gd name="connsiteX94" fmla="*/ 1039442 w 6789613"/>
                <a:gd name="connsiteY94" fmla="*/ 835999 h 3650882"/>
                <a:gd name="connsiteX95" fmla="*/ 1078724 w 6789613"/>
                <a:gd name="connsiteY95" fmla="*/ 835999 h 3650882"/>
                <a:gd name="connsiteX96" fmla="*/ 1078724 w 6789613"/>
                <a:gd name="connsiteY96" fmla="*/ 845070 h 3650882"/>
                <a:gd name="connsiteX97" fmla="*/ 1110451 w 6789613"/>
                <a:gd name="connsiteY97" fmla="*/ 845070 h 3650882"/>
                <a:gd name="connsiteX98" fmla="*/ 1110451 w 6789613"/>
                <a:gd name="connsiteY98" fmla="*/ 855652 h 3650882"/>
                <a:gd name="connsiteX99" fmla="*/ 1228295 w 6789613"/>
                <a:gd name="connsiteY99" fmla="*/ 855652 h 3650882"/>
                <a:gd name="connsiteX100" fmla="*/ 1228295 w 6789613"/>
                <a:gd name="connsiteY100" fmla="*/ 866234 h 3650882"/>
                <a:gd name="connsiteX101" fmla="*/ 1267576 w 6789613"/>
                <a:gd name="connsiteY101" fmla="*/ 866234 h 3650882"/>
                <a:gd name="connsiteX102" fmla="*/ 1267576 w 6789613"/>
                <a:gd name="connsiteY102" fmla="*/ 887399 h 3650882"/>
                <a:gd name="connsiteX103" fmla="*/ 1284195 w 6789613"/>
                <a:gd name="connsiteY103" fmla="*/ 887399 h 3650882"/>
                <a:gd name="connsiteX104" fmla="*/ 1284195 w 6789613"/>
                <a:gd name="connsiteY104" fmla="*/ 907051 h 3650882"/>
                <a:gd name="connsiteX105" fmla="*/ 1291749 w 6789613"/>
                <a:gd name="connsiteY105" fmla="*/ 907051 h 3650882"/>
                <a:gd name="connsiteX106" fmla="*/ 1291749 w 6789613"/>
                <a:gd name="connsiteY106" fmla="*/ 949381 h 3650882"/>
                <a:gd name="connsiteX107" fmla="*/ 1315922 w 6789613"/>
                <a:gd name="connsiteY107" fmla="*/ 949381 h 3650882"/>
                <a:gd name="connsiteX108" fmla="*/ 1315922 w 6789613"/>
                <a:gd name="connsiteY108" fmla="*/ 959963 h 3650882"/>
                <a:gd name="connsiteX109" fmla="*/ 1323476 w 6789613"/>
                <a:gd name="connsiteY109" fmla="*/ 959963 h 3650882"/>
                <a:gd name="connsiteX110" fmla="*/ 1323476 w 6789613"/>
                <a:gd name="connsiteY110" fmla="*/ 969033 h 3650882"/>
                <a:gd name="connsiteX111" fmla="*/ 1331030 w 6789613"/>
                <a:gd name="connsiteY111" fmla="*/ 969033 h 3650882"/>
                <a:gd name="connsiteX112" fmla="*/ 1331030 w 6789613"/>
                <a:gd name="connsiteY112" fmla="*/ 1021945 h 3650882"/>
                <a:gd name="connsiteX113" fmla="*/ 1338584 w 6789613"/>
                <a:gd name="connsiteY113" fmla="*/ 1021945 h 3650882"/>
                <a:gd name="connsiteX114" fmla="*/ 1338584 w 6789613"/>
                <a:gd name="connsiteY114" fmla="*/ 1062762 h 3650882"/>
                <a:gd name="connsiteX115" fmla="*/ 1346138 w 6789613"/>
                <a:gd name="connsiteY115" fmla="*/ 1062762 h 3650882"/>
                <a:gd name="connsiteX116" fmla="*/ 1346138 w 6789613"/>
                <a:gd name="connsiteY116" fmla="*/ 1083927 h 3650882"/>
                <a:gd name="connsiteX117" fmla="*/ 1355203 w 6789613"/>
                <a:gd name="connsiteY117" fmla="*/ 1083927 h 3650882"/>
                <a:gd name="connsiteX118" fmla="*/ 1355203 w 6789613"/>
                <a:gd name="connsiteY118" fmla="*/ 1094509 h 3650882"/>
                <a:gd name="connsiteX119" fmla="*/ 1362757 w 6789613"/>
                <a:gd name="connsiteY119" fmla="*/ 1094509 h 3650882"/>
                <a:gd name="connsiteX120" fmla="*/ 1362757 w 6789613"/>
                <a:gd name="connsiteY120" fmla="*/ 1114162 h 3650882"/>
                <a:gd name="connsiteX121" fmla="*/ 1370312 w 6789613"/>
                <a:gd name="connsiteY121" fmla="*/ 1114162 h 3650882"/>
                <a:gd name="connsiteX122" fmla="*/ 1370312 w 6789613"/>
                <a:gd name="connsiteY122" fmla="*/ 1135326 h 3650882"/>
                <a:gd name="connsiteX123" fmla="*/ 1377866 w 6789613"/>
                <a:gd name="connsiteY123" fmla="*/ 1135326 h 3650882"/>
                <a:gd name="connsiteX124" fmla="*/ 1377866 w 6789613"/>
                <a:gd name="connsiteY124" fmla="*/ 1145908 h 3650882"/>
                <a:gd name="connsiteX125" fmla="*/ 1386930 w 6789613"/>
                <a:gd name="connsiteY125" fmla="*/ 1145908 h 3650882"/>
                <a:gd name="connsiteX126" fmla="*/ 1386930 w 6789613"/>
                <a:gd name="connsiteY126" fmla="*/ 1156491 h 3650882"/>
                <a:gd name="connsiteX127" fmla="*/ 1433766 w 6789613"/>
                <a:gd name="connsiteY127" fmla="*/ 1156491 h 3650882"/>
                <a:gd name="connsiteX128" fmla="*/ 1433766 w 6789613"/>
                <a:gd name="connsiteY128" fmla="*/ 1167073 h 3650882"/>
                <a:gd name="connsiteX129" fmla="*/ 1441320 w 6789613"/>
                <a:gd name="connsiteY129" fmla="*/ 1167073 h 3650882"/>
                <a:gd name="connsiteX130" fmla="*/ 1441320 w 6789613"/>
                <a:gd name="connsiteY130" fmla="*/ 1177655 h 3650882"/>
                <a:gd name="connsiteX131" fmla="*/ 1465493 w 6789613"/>
                <a:gd name="connsiteY131" fmla="*/ 1177655 h 3650882"/>
                <a:gd name="connsiteX132" fmla="*/ 1465493 w 6789613"/>
                <a:gd name="connsiteY132" fmla="*/ 1186726 h 3650882"/>
                <a:gd name="connsiteX133" fmla="*/ 1512328 w 6789613"/>
                <a:gd name="connsiteY133" fmla="*/ 1186726 h 3650882"/>
                <a:gd name="connsiteX134" fmla="*/ 1512328 w 6789613"/>
                <a:gd name="connsiteY134" fmla="*/ 1197308 h 3650882"/>
                <a:gd name="connsiteX135" fmla="*/ 1544056 w 6789613"/>
                <a:gd name="connsiteY135" fmla="*/ 1197308 h 3650882"/>
                <a:gd name="connsiteX136" fmla="*/ 1544056 w 6789613"/>
                <a:gd name="connsiteY136" fmla="*/ 1207890 h 3650882"/>
                <a:gd name="connsiteX137" fmla="*/ 1575783 w 6789613"/>
                <a:gd name="connsiteY137" fmla="*/ 1207890 h 3650882"/>
                <a:gd name="connsiteX138" fmla="*/ 1575783 w 6789613"/>
                <a:gd name="connsiteY138" fmla="*/ 1218472 h 3650882"/>
                <a:gd name="connsiteX139" fmla="*/ 1583337 w 6789613"/>
                <a:gd name="connsiteY139" fmla="*/ 1218472 h 3650882"/>
                <a:gd name="connsiteX140" fmla="*/ 1583337 w 6789613"/>
                <a:gd name="connsiteY140" fmla="*/ 1229055 h 3650882"/>
                <a:gd name="connsiteX141" fmla="*/ 1590891 w 6789613"/>
                <a:gd name="connsiteY141" fmla="*/ 1229055 h 3650882"/>
                <a:gd name="connsiteX142" fmla="*/ 1590891 w 6789613"/>
                <a:gd name="connsiteY142" fmla="*/ 1239637 h 3650882"/>
                <a:gd name="connsiteX143" fmla="*/ 1615064 w 6789613"/>
                <a:gd name="connsiteY143" fmla="*/ 1239637 h 3650882"/>
                <a:gd name="connsiteX144" fmla="*/ 1615064 w 6789613"/>
                <a:gd name="connsiteY144" fmla="*/ 1250219 h 3650882"/>
                <a:gd name="connsiteX145" fmla="*/ 1630172 w 6789613"/>
                <a:gd name="connsiteY145" fmla="*/ 1250219 h 3650882"/>
                <a:gd name="connsiteX146" fmla="*/ 1630172 w 6789613"/>
                <a:gd name="connsiteY146" fmla="*/ 1260802 h 3650882"/>
                <a:gd name="connsiteX147" fmla="*/ 1637726 w 6789613"/>
                <a:gd name="connsiteY147" fmla="*/ 1260802 h 3650882"/>
                <a:gd name="connsiteX148" fmla="*/ 1637726 w 6789613"/>
                <a:gd name="connsiteY148" fmla="*/ 1271384 h 3650882"/>
                <a:gd name="connsiteX149" fmla="*/ 1646791 w 6789613"/>
                <a:gd name="connsiteY149" fmla="*/ 1271384 h 3650882"/>
                <a:gd name="connsiteX150" fmla="*/ 1646791 w 6789613"/>
                <a:gd name="connsiteY150" fmla="*/ 1281966 h 3650882"/>
                <a:gd name="connsiteX151" fmla="*/ 1654345 w 6789613"/>
                <a:gd name="connsiteY151" fmla="*/ 1281966 h 3650882"/>
                <a:gd name="connsiteX152" fmla="*/ 1654345 w 6789613"/>
                <a:gd name="connsiteY152" fmla="*/ 1292548 h 3650882"/>
                <a:gd name="connsiteX153" fmla="*/ 1661899 w 6789613"/>
                <a:gd name="connsiteY153" fmla="*/ 1292548 h 3650882"/>
                <a:gd name="connsiteX154" fmla="*/ 1661899 w 6789613"/>
                <a:gd name="connsiteY154" fmla="*/ 1313713 h 3650882"/>
                <a:gd name="connsiteX155" fmla="*/ 1669453 w 6789613"/>
                <a:gd name="connsiteY155" fmla="*/ 1313713 h 3650882"/>
                <a:gd name="connsiteX156" fmla="*/ 1669453 w 6789613"/>
                <a:gd name="connsiteY156" fmla="*/ 1345460 h 3650882"/>
                <a:gd name="connsiteX157" fmla="*/ 1686072 w 6789613"/>
                <a:gd name="connsiteY157" fmla="*/ 1345460 h 3650882"/>
                <a:gd name="connsiteX158" fmla="*/ 1686072 w 6789613"/>
                <a:gd name="connsiteY158" fmla="*/ 1366624 h 3650882"/>
                <a:gd name="connsiteX159" fmla="*/ 1701180 w 6789613"/>
                <a:gd name="connsiteY159" fmla="*/ 1366624 h 3650882"/>
                <a:gd name="connsiteX160" fmla="*/ 1701180 w 6789613"/>
                <a:gd name="connsiteY160" fmla="*/ 1377206 h 3650882"/>
                <a:gd name="connsiteX161" fmla="*/ 1708735 w 6789613"/>
                <a:gd name="connsiteY161" fmla="*/ 1377206 h 3650882"/>
                <a:gd name="connsiteX162" fmla="*/ 1708735 w 6789613"/>
                <a:gd name="connsiteY162" fmla="*/ 1398371 h 3650882"/>
                <a:gd name="connsiteX163" fmla="*/ 1717800 w 6789613"/>
                <a:gd name="connsiteY163" fmla="*/ 1398371 h 3650882"/>
                <a:gd name="connsiteX164" fmla="*/ 1717800 w 6789613"/>
                <a:gd name="connsiteY164" fmla="*/ 1408953 h 3650882"/>
                <a:gd name="connsiteX165" fmla="*/ 1725354 w 6789613"/>
                <a:gd name="connsiteY165" fmla="*/ 1408953 h 3650882"/>
                <a:gd name="connsiteX166" fmla="*/ 1725354 w 6789613"/>
                <a:gd name="connsiteY166" fmla="*/ 1419536 h 3650882"/>
                <a:gd name="connsiteX167" fmla="*/ 1757081 w 6789613"/>
                <a:gd name="connsiteY167" fmla="*/ 1419536 h 3650882"/>
                <a:gd name="connsiteX168" fmla="*/ 1757081 w 6789613"/>
                <a:gd name="connsiteY168" fmla="*/ 1430118 h 3650882"/>
                <a:gd name="connsiteX169" fmla="*/ 1787297 w 6789613"/>
                <a:gd name="connsiteY169" fmla="*/ 1430118 h 3650882"/>
                <a:gd name="connsiteX170" fmla="*/ 1787297 w 6789613"/>
                <a:gd name="connsiteY170" fmla="*/ 1442212 h 3650882"/>
                <a:gd name="connsiteX171" fmla="*/ 1803916 w 6789613"/>
                <a:gd name="connsiteY171" fmla="*/ 1442212 h 3650882"/>
                <a:gd name="connsiteX172" fmla="*/ 1803916 w 6789613"/>
                <a:gd name="connsiteY172" fmla="*/ 1463376 h 3650882"/>
                <a:gd name="connsiteX173" fmla="*/ 1835643 w 6789613"/>
                <a:gd name="connsiteY173" fmla="*/ 1463376 h 3650882"/>
                <a:gd name="connsiteX174" fmla="*/ 1835643 w 6789613"/>
                <a:gd name="connsiteY174" fmla="*/ 1473959 h 3650882"/>
                <a:gd name="connsiteX175" fmla="*/ 1914206 w 6789613"/>
                <a:gd name="connsiteY175" fmla="*/ 1473959 h 3650882"/>
                <a:gd name="connsiteX176" fmla="*/ 1914206 w 6789613"/>
                <a:gd name="connsiteY176" fmla="*/ 1484541 h 3650882"/>
                <a:gd name="connsiteX177" fmla="*/ 1929314 w 6789613"/>
                <a:gd name="connsiteY177" fmla="*/ 1484541 h 3650882"/>
                <a:gd name="connsiteX178" fmla="*/ 1929314 w 6789613"/>
                <a:gd name="connsiteY178" fmla="*/ 1495123 h 3650882"/>
                <a:gd name="connsiteX179" fmla="*/ 1945933 w 6789613"/>
                <a:gd name="connsiteY179" fmla="*/ 1495123 h 3650882"/>
                <a:gd name="connsiteX180" fmla="*/ 1945933 w 6789613"/>
                <a:gd name="connsiteY180" fmla="*/ 1505705 h 3650882"/>
                <a:gd name="connsiteX181" fmla="*/ 1953487 w 6789613"/>
                <a:gd name="connsiteY181" fmla="*/ 1505705 h 3650882"/>
                <a:gd name="connsiteX182" fmla="*/ 1953487 w 6789613"/>
                <a:gd name="connsiteY182" fmla="*/ 1516288 h 3650882"/>
                <a:gd name="connsiteX183" fmla="*/ 1961041 w 6789613"/>
                <a:gd name="connsiteY183" fmla="*/ 1516288 h 3650882"/>
                <a:gd name="connsiteX184" fmla="*/ 1961041 w 6789613"/>
                <a:gd name="connsiteY184" fmla="*/ 1528382 h 3650882"/>
                <a:gd name="connsiteX185" fmla="*/ 1992768 w 6789613"/>
                <a:gd name="connsiteY185" fmla="*/ 1528382 h 3650882"/>
                <a:gd name="connsiteX186" fmla="*/ 1992768 w 6789613"/>
                <a:gd name="connsiteY186" fmla="*/ 1549546 h 3650882"/>
                <a:gd name="connsiteX187" fmla="*/ 2007876 w 6789613"/>
                <a:gd name="connsiteY187" fmla="*/ 1549546 h 3650882"/>
                <a:gd name="connsiteX188" fmla="*/ 2007876 w 6789613"/>
                <a:gd name="connsiteY188" fmla="*/ 1560129 h 3650882"/>
                <a:gd name="connsiteX189" fmla="*/ 2024496 w 6789613"/>
                <a:gd name="connsiteY189" fmla="*/ 1560129 h 3650882"/>
                <a:gd name="connsiteX190" fmla="*/ 2024496 w 6789613"/>
                <a:gd name="connsiteY190" fmla="*/ 1582805 h 3650882"/>
                <a:gd name="connsiteX191" fmla="*/ 2032050 w 6789613"/>
                <a:gd name="connsiteY191" fmla="*/ 1582805 h 3650882"/>
                <a:gd name="connsiteX192" fmla="*/ 2032050 w 6789613"/>
                <a:gd name="connsiteY192" fmla="*/ 1603969 h 3650882"/>
                <a:gd name="connsiteX193" fmla="*/ 2039604 w 6789613"/>
                <a:gd name="connsiteY193" fmla="*/ 1603969 h 3650882"/>
                <a:gd name="connsiteX194" fmla="*/ 2039604 w 6789613"/>
                <a:gd name="connsiteY194" fmla="*/ 1616063 h 3650882"/>
                <a:gd name="connsiteX195" fmla="*/ 2071331 w 6789613"/>
                <a:gd name="connsiteY195" fmla="*/ 1616063 h 3650882"/>
                <a:gd name="connsiteX196" fmla="*/ 2071331 w 6789613"/>
                <a:gd name="connsiteY196" fmla="*/ 1626646 h 3650882"/>
                <a:gd name="connsiteX197" fmla="*/ 2157447 w 6789613"/>
                <a:gd name="connsiteY197" fmla="*/ 1626646 h 3650882"/>
                <a:gd name="connsiteX198" fmla="*/ 2157447 w 6789613"/>
                <a:gd name="connsiteY198" fmla="*/ 1637228 h 3650882"/>
                <a:gd name="connsiteX199" fmla="*/ 2267737 w 6789613"/>
                <a:gd name="connsiteY199" fmla="*/ 1637228 h 3650882"/>
                <a:gd name="connsiteX200" fmla="*/ 2267737 w 6789613"/>
                <a:gd name="connsiteY200" fmla="*/ 1659904 h 3650882"/>
                <a:gd name="connsiteX201" fmla="*/ 2276802 w 6789613"/>
                <a:gd name="connsiteY201" fmla="*/ 1659904 h 3650882"/>
                <a:gd name="connsiteX202" fmla="*/ 2276802 w 6789613"/>
                <a:gd name="connsiteY202" fmla="*/ 1671998 h 3650882"/>
                <a:gd name="connsiteX203" fmla="*/ 2284356 w 6789613"/>
                <a:gd name="connsiteY203" fmla="*/ 1671998 h 3650882"/>
                <a:gd name="connsiteX204" fmla="*/ 2284356 w 6789613"/>
                <a:gd name="connsiteY204" fmla="*/ 1693163 h 3650882"/>
                <a:gd name="connsiteX205" fmla="*/ 2291910 w 6789613"/>
                <a:gd name="connsiteY205" fmla="*/ 1693163 h 3650882"/>
                <a:gd name="connsiteX206" fmla="*/ 2291910 w 6789613"/>
                <a:gd name="connsiteY206" fmla="*/ 1717351 h 3650882"/>
                <a:gd name="connsiteX207" fmla="*/ 2316083 w 6789613"/>
                <a:gd name="connsiteY207" fmla="*/ 1717351 h 3650882"/>
                <a:gd name="connsiteX208" fmla="*/ 2316083 w 6789613"/>
                <a:gd name="connsiteY208" fmla="*/ 1738515 h 3650882"/>
                <a:gd name="connsiteX209" fmla="*/ 2323637 w 6789613"/>
                <a:gd name="connsiteY209" fmla="*/ 1738515 h 3650882"/>
                <a:gd name="connsiteX210" fmla="*/ 2323637 w 6789613"/>
                <a:gd name="connsiteY210" fmla="*/ 1750609 h 3650882"/>
                <a:gd name="connsiteX211" fmla="*/ 2331191 w 6789613"/>
                <a:gd name="connsiteY211" fmla="*/ 1750609 h 3650882"/>
                <a:gd name="connsiteX212" fmla="*/ 2331191 w 6789613"/>
                <a:gd name="connsiteY212" fmla="*/ 1761192 h 3650882"/>
                <a:gd name="connsiteX213" fmla="*/ 2338745 w 6789613"/>
                <a:gd name="connsiteY213" fmla="*/ 1761192 h 3650882"/>
                <a:gd name="connsiteX214" fmla="*/ 2338745 w 6789613"/>
                <a:gd name="connsiteY214" fmla="*/ 1773286 h 3650882"/>
                <a:gd name="connsiteX215" fmla="*/ 2347810 w 6789613"/>
                <a:gd name="connsiteY215" fmla="*/ 1773286 h 3650882"/>
                <a:gd name="connsiteX216" fmla="*/ 2347810 w 6789613"/>
                <a:gd name="connsiteY216" fmla="*/ 1795962 h 3650882"/>
                <a:gd name="connsiteX217" fmla="*/ 2355365 w 6789613"/>
                <a:gd name="connsiteY217" fmla="*/ 1795962 h 3650882"/>
                <a:gd name="connsiteX218" fmla="*/ 2355365 w 6789613"/>
                <a:gd name="connsiteY218" fmla="*/ 1808056 h 3650882"/>
                <a:gd name="connsiteX219" fmla="*/ 2370473 w 6789613"/>
                <a:gd name="connsiteY219" fmla="*/ 1808056 h 3650882"/>
                <a:gd name="connsiteX220" fmla="*/ 2370473 w 6789613"/>
                <a:gd name="connsiteY220" fmla="*/ 1818638 h 3650882"/>
                <a:gd name="connsiteX221" fmla="*/ 2378027 w 6789613"/>
                <a:gd name="connsiteY221" fmla="*/ 1818638 h 3650882"/>
                <a:gd name="connsiteX222" fmla="*/ 2378027 w 6789613"/>
                <a:gd name="connsiteY222" fmla="*/ 1830732 h 3650882"/>
                <a:gd name="connsiteX223" fmla="*/ 2387092 w 6789613"/>
                <a:gd name="connsiteY223" fmla="*/ 1830732 h 3650882"/>
                <a:gd name="connsiteX224" fmla="*/ 2387092 w 6789613"/>
                <a:gd name="connsiteY224" fmla="*/ 1842826 h 3650882"/>
                <a:gd name="connsiteX225" fmla="*/ 2394646 w 6789613"/>
                <a:gd name="connsiteY225" fmla="*/ 1842826 h 3650882"/>
                <a:gd name="connsiteX226" fmla="*/ 2394646 w 6789613"/>
                <a:gd name="connsiteY226" fmla="*/ 1853408 h 3650882"/>
                <a:gd name="connsiteX227" fmla="*/ 2402200 w 6789613"/>
                <a:gd name="connsiteY227" fmla="*/ 1853408 h 3650882"/>
                <a:gd name="connsiteX228" fmla="*/ 2402200 w 6789613"/>
                <a:gd name="connsiteY228" fmla="*/ 1865502 h 3650882"/>
                <a:gd name="connsiteX229" fmla="*/ 2409754 w 6789613"/>
                <a:gd name="connsiteY229" fmla="*/ 1865502 h 3650882"/>
                <a:gd name="connsiteX230" fmla="*/ 2409754 w 6789613"/>
                <a:gd name="connsiteY230" fmla="*/ 1876085 h 3650882"/>
                <a:gd name="connsiteX231" fmla="*/ 2465654 w 6789613"/>
                <a:gd name="connsiteY231" fmla="*/ 1876085 h 3650882"/>
                <a:gd name="connsiteX232" fmla="*/ 2465654 w 6789613"/>
                <a:gd name="connsiteY232" fmla="*/ 1888179 h 3650882"/>
                <a:gd name="connsiteX233" fmla="*/ 2473208 w 6789613"/>
                <a:gd name="connsiteY233" fmla="*/ 1888179 h 3650882"/>
                <a:gd name="connsiteX234" fmla="*/ 2473208 w 6789613"/>
                <a:gd name="connsiteY234" fmla="*/ 1900273 h 3650882"/>
                <a:gd name="connsiteX235" fmla="*/ 2529109 w 6789613"/>
                <a:gd name="connsiteY235" fmla="*/ 1900273 h 3650882"/>
                <a:gd name="connsiteX236" fmla="*/ 2529109 w 6789613"/>
                <a:gd name="connsiteY236" fmla="*/ 1910855 h 3650882"/>
                <a:gd name="connsiteX237" fmla="*/ 2598606 w 6789613"/>
                <a:gd name="connsiteY237" fmla="*/ 1910855 h 3650882"/>
                <a:gd name="connsiteX238" fmla="*/ 2598606 w 6789613"/>
                <a:gd name="connsiteY238" fmla="*/ 1922949 h 3650882"/>
                <a:gd name="connsiteX239" fmla="*/ 2607671 w 6789613"/>
                <a:gd name="connsiteY239" fmla="*/ 1922949 h 3650882"/>
                <a:gd name="connsiteX240" fmla="*/ 2607671 w 6789613"/>
                <a:gd name="connsiteY240" fmla="*/ 1947137 h 3650882"/>
                <a:gd name="connsiteX241" fmla="*/ 2615225 w 6789613"/>
                <a:gd name="connsiteY241" fmla="*/ 1947137 h 3650882"/>
                <a:gd name="connsiteX242" fmla="*/ 2615225 w 6789613"/>
                <a:gd name="connsiteY242" fmla="*/ 1957719 h 3650882"/>
                <a:gd name="connsiteX243" fmla="*/ 2622779 w 6789613"/>
                <a:gd name="connsiteY243" fmla="*/ 1957719 h 3650882"/>
                <a:gd name="connsiteX244" fmla="*/ 2622779 w 6789613"/>
                <a:gd name="connsiteY244" fmla="*/ 1969813 h 3650882"/>
                <a:gd name="connsiteX245" fmla="*/ 2630333 w 6789613"/>
                <a:gd name="connsiteY245" fmla="*/ 1969813 h 3650882"/>
                <a:gd name="connsiteX246" fmla="*/ 2630333 w 6789613"/>
                <a:gd name="connsiteY246" fmla="*/ 1981907 h 3650882"/>
                <a:gd name="connsiteX247" fmla="*/ 2654506 w 6789613"/>
                <a:gd name="connsiteY247" fmla="*/ 1981907 h 3650882"/>
                <a:gd name="connsiteX248" fmla="*/ 2654506 w 6789613"/>
                <a:gd name="connsiteY248" fmla="*/ 1994001 h 3650882"/>
                <a:gd name="connsiteX249" fmla="*/ 2701342 w 6789613"/>
                <a:gd name="connsiteY249" fmla="*/ 1994001 h 3650882"/>
                <a:gd name="connsiteX250" fmla="*/ 2701342 w 6789613"/>
                <a:gd name="connsiteY250" fmla="*/ 2006096 h 3650882"/>
                <a:gd name="connsiteX251" fmla="*/ 2708896 w 6789613"/>
                <a:gd name="connsiteY251" fmla="*/ 2006096 h 3650882"/>
                <a:gd name="connsiteX252" fmla="*/ 2708896 w 6789613"/>
                <a:gd name="connsiteY252" fmla="*/ 2018190 h 3650882"/>
                <a:gd name="connsiteX253" fmla="*/ 2717961 w 6789613"/>
                <a:gd name="connsiteY253" fmla="*/ 2018190 h 3650882"/>
                <a:gd name="connsiteX254" fmla="*/ 2717961 w 6789613"/>
                <a:gd name="connsiteY254" fmla="*/ 2030283 h 3650882"/>
                <a:gd name="connsiteX255" fmla="*/ 2733069 w 6789613"/>
                <a:gd name="connsiteY255" fmla="*/ 2030283 h 3650882"/>
                <a:gd name="connsiteX256" fmla="*/ 2733069 w 6789613"/>
                <a:gd name="connsiteY256" fmla="*/ 2043889 h 3650882"/>
                <a:gd name="connsiteX257" fmla="*/ 2757242 w 6789613"/>
                <a:gd name="connsiteY257" fmla="*/ 2043889 h 3650882"/>
                <a:gd name="connsiteX258" fmla="*/ 2757242 w 6789613"/>
                <a:gd name="connsiteY258" fmla="*/ 2055983 h 3650882"/>
                <a:gd name="connsiteX259" fmla="*/ 2764796 w 6789613"/>
                <a:gd name="connsiteY259" fmla="*/ 2055983 h 3650882"/>
                <a:gd name="connsiteX260" fmla="*/ 2764796 w 6789613"/>
                <a:gd name="connsiteY260" fmla="*/ 2068077 h 3650882"/>
                <a:gd name="connsiteX261" fmla="*/ 2811631 w 6789613"/>
                <a:gd name="connsiteY261" fmla="*/ 2068077 h 3650882"/>
                <a:gd name="connsiteX262" fmla="*/ 2811631 w 6789613"/>
                <a:gd name="connsiteY262" fmla="*/ 2093777 h 3650882"/>
                <a:gd name="connsiteX263" fmla="*/ 2875086 w 6789613"/>
                <a:gd name="connsiteY263" fmla="*/ 2093777 h 3650882"/>
                <a:gd name="connsiteX264" fmla="*/ 2875086 w 6789613"/>
                <a:gd name="connsiteY264" fmla="*/ 2119477 h 3650882"/>
                <a:gd name="connsiteX265" fmla="*/ 2929475 w 6789613"/>
                <a:gd name="connsiteY265" fmla="*/ 2119477 h 3650882"/>
                <a:gd name="connsiteX266" fmla="*/ 2929475 w 6789613"/>
                <a:gd name="connsiteY266" fmla="*/ 2146689 h 3650882"/>
                <a:gd name="connsiteX267" fmla="*/ 2946094 w 6789613"/>
                <a:gd name="connsiteY267" fmla="*/ 2146689 h 3650882"/>
                <a:gd name="connsiteX268" fmla="*/ 2946094 w 6789613"/>
                <a:gd name="connsiteY268" fmla="*/ 2172388 h 3650882"/>
                <a:gd name="connsiteX269" fmla="*/ 2953648 w 6789613"/>
                <a:gd name="connsiteY269" fmla="*/ 2172388 h 3650882"/>
                <a:gd name="connsiteX270" fmla="*/ 2953648 w 6789613"/>
                <a:gd name="connsiteY270" fmla="*/ 2185994 h 3650882"/>
                <a:gd name="connsiteX271" fmla="*/ 2985376 w 6789613"/>
                <a:gd name="connsiteY271" fmla="*/ 2185994 h 3650882"/>
                <a:gd name="connsiteX272" fmla="*/ 2985376 w 6789613"/>
                <a:gd name="connsiteY272" fmla="*/ 2211694 h 3650882"/>
                <a:gd name="connsiteX273" fmla="*/ 3017102 w 6789613"/>
                <a:gd name="connsiteY273" fmla="*/ 2211694 h 3650882"/>
                <a:gd name="connsiteX274" fmla="*/ 3017102 w 6789613"/>
                <a:gd name="connsiteY274" fmla="*/ 2225300 h 3650882"/>
                <a:gd name="connsiteX275" fmla="*/ 3110773 w 6789613"/>
                <a:gd name="connsiteY275" fmla="*/ 2225300 h 3650882"/>
                <a:gd name="connsiteX276" fmla="*/ 3110773 w 6789613"/>
                <a:gd name="connsiteY276" fmla="*/ 2238905 h 3650882"/>
                <a:gd name="connsiteX277" fmla="*/ 3189336 w 6789613"/>
                <a:gd name="connsiteY277" fmla="*/ 2238905 h 3650882"/>
                <a:gd name="connsiteX278" fmla="*/ 3189336 w 6789613"/>
                <a:gd name="connsiteY278" fmla="*/ 2254023 h 3650882"/>
                <a:gd name="connsiteX279" fmla="*/ 3260344 w 6789613"/>
                <a:gd name="connsiteY279" fmla="*/ 2254023 h 3650882"/>
                <a:gd name="connsiteX280" fmla="*/ 3260344 w 6789613"/>
                <a:gd name="connsiteY280" fmla="*/ 2267629 h 3650882"/>
                <a:gd name="connsiteX281" fmla="*/ 3299625 w 6789613"/>
                <a:gd name="connsiteY281" fmla="*/ 2267629 h 3650882"/>
                <a:gd name="connsiteX282" fmla="*/ 3299625 w 6789613"/>
                <a:gd name="connsiteY282" fmla="*/ 2296352 h 3650882"/>
                <a:gd name="connsiteX283" fmla="*/ 3394807 w 6789613"/>
                <a:gd name="connsiteY283" fmla="*/ 2296352 h 3650882"/>
                <a:gd name="connsiteX284" fmla="*/ 3394807 w 6789613"/>
                <a:gd name="connsiteY284" fmla="*/ 2312981 h 3650882"/>
                <a:gd name="connsiteX285" fmla="*/ 3512651 w 6789613"/>
                <a:gd name="connsiteY285" fmla="*/ 2312981 h 3650882"/>
                <a:gd name="connsiteX286" fmla="*/ 3512651 w 6789613"/>
                <a:gd name="connsiteY286" fmla="*/ 2328099 h 3650882"/>
                <a:gd name="connsiteX287" fmla="*/ 3622940 w 6789613"/>
                <a:gd name="connsiteY287" fmla="*/ 2328099 h 3650882"/>
                <a:gd name="connsiteX288" fmla="*/ 3622940 w 6789613"/>
                <a:gd name="connsiteY288" fmla="*/ 2361357 h 3650882"/>
                <a:gd name="connsiteX289" fmla="*/ 3630494 w 6789613"/>
                <a:gd name="connsiteY289" fmla="*/ 2361357 h 3650882"/>
                <a:gd name="connsiteX290" fmla="*/ 3630494 w 6789613"/>
                <a:gd name="connsiteY290" fmla="*/ 2394616 h 3650882"/>
                <a:gd name="connsiteX291" fmla="*/ 3654668 w 6789613"/>
                <a:gd name="connsiteY291" fmla="*/ 2394616 h 3650882"/>
                <a:gd name="connsiteX292" fmla="*/ 3654668 w 6789613"/>
                <a:gd name="connsiteY292" fmla="*/ 2409733 h 3650882"/>
                <a:gd name="connsiteX293" fmla="*/ 3875247 w 6789613"/>
                <a:gd name="connsiteY293" fmla="*/ 2409733 h 3650882"/>
                <a:gd name="connsiteX294" fmla="*/ 3875247 w 6789613"/>
                <a:gd name="connsiteY294" fmla="*/ 2427874 h 3650882"/>
                <a:gd name="connsiteX295" fmla="*/ 3931147 w 6789613"/>
                <a:gd name="connsiteY295" fmla="*/ 2427874 h 3650882"/>
                <a:gd name="connsiteX296" fmla="*/ 3931147 w 6789613"/>
                <a:gd name="connsiteY296" fmla="*/ 2446015 h 3650882"/>
                <a:gd name="connsiteX297" fmla="*/ 3938701 w 6789613"/>
                <a:gd name="connsiteY297" fmla="*/ 2446015 h 3650882"/>
                <a:gd name="connsiteX298" fmla="*/ 3938701 w 6789613"/>
                <a:gd name="connsiteY298" fmla="*/ 2483809 h 3650882"/>
                <a:gd name="connsiteX299" fmla="*/ 3977982 w 6789613"/>
                <a:gd name="connsiteY299" fmla="*/ 2483809 h 3650882"/>
                <a:gd name="connsiteX300" fmla="*/ 3977982 w 6789613"/>
                <a:gd name="connsiteY300" fmla="*/ 2501950 h 3650882"/>
                <a:gd name="connsiteX301" fmla="*/ 3993091 w 6789613"/>
                <a:gd name="connsiteY301" fmla="*/ 2501950 h 3650882"/>
                <a:gd name="connsiteX302" fmla="*/ 3993091 w 6789613"/>
                <a:gd name="connsiteY302" fmla="*/ 2520091 h 3650882"/>
                <a:gd name="connsiteX303" fmla="*/ 4252951 w 6789613"/>
                <a:gd name="connsiteY303" fmla="*/ 2520091 h 3650882"/>
                <a:gd name="connsiteX304" fmla="*/ 4252951 w 6789613"/>
                <a:gd name="connsiteY304" fmla="*/ 2542768 h 3650882"/>
                <a:gd name="connsiteX305" fmla="*/ 4284679 w 6789613"/>
                <a:gd name="connsiteY305" fmla="*/ 2542768 h 3650882"/>
                <a:gd name="connsiteX306" fmla="*/ 4284679 w 6789613"/>
                <a:gd name="connsiteY306" fmla="*/ 2566956 h 3650882"/>
                <a:gd name="connsiteX307" fmla="*/ 4363241 w 6789613"/>
                <a:gd name="connsiteY307" fmla="*/ 2566956 h 3650882"/>
                <a:gd name="connsiteX308" fmla="*/ 4363241 w 6789613"/>
                <a:gd name="connsiteY308" fmla="*/ 2594167 h 3650882"/>
                <a:gd name="connsiteX309" fmla="*/ 4419141 w 6789613"/>
                <a:gd name="connsiteY309" fmla="*/ 2594167 h 3650882"/>
                <a:gd name="connsiteX310" fmla="*/ 4419141 w 6789613"/>
                <a:gd name="connsiteY310" fmla="*/ 2621379 h 3650882"/>
                <a:gd name="connsiteX311" fmla="*/ 4512812 w 6789613"/>
                <a:gd name="connsiteY311" fmla="*/ 2621379 h 3650882"/>
                <a:gd name="connsiteX312" fmla="*/ 4512812 w 6789613"/>
                <a:gd name="connsiteY312" fmla="*/ 2650102 h 3650882"/>
                <a:gd name="connsiteX313" fmla="*/ 4591374 w 6789613"/>
                <a:gd name="connsiteY313" fmla="*/ 2650102 h 3650882"/>
                <a:gd name="connsiteX314" fmla="*/ 4591374 w 6789613"/>
                <a:gd name="connsiteY314" fmla="*/ 2678825 h 3650882"/>
                <a:gd name="connsiteX315" fmla="*/ 4710729 w 6789613"/>
                <a:gd name="connsiteY315" fmla="*/ 2678825 h 3650882"/>
                <a:gd name="connsiteX316" fmla="*/ 4710729 w 6789613"/>
                <a:gd name="connsiteY316" fmla="*/ 2707549 h 3650882"/>
                <a:gd name="connsiteX317" fmla="*/ 4811954 w 6789613"/>
                <a:gd name="connsiteY317" fmla="*/ 2707549 h 3650882"/>
                <a:gd name="connsiteX318" fmla="*/ 4811954 w 6789613"/>
                <a:gd name="connsiteY318" fmla="*/ 2737784 h 3650882"/>
                <a:gd name="connsiteX319" fmla="*/ 5009871 w 6789613"/>
                <a:gd name="connsiteY319" fmla="*/ 2737784 h 3650882"/>
                <a:gd name="connsiteX320" fmla="*/ 5009871 w 6789613"/>
                <a:gd name="connsiteY320" fmla="*/ 2772554 h 3650882"/>
                <a:gd name="connsiteX321" fmla="*/ 5017425 w 6789613"/>
                <a:gd name="connsiteY321" fmla="*/ 2772554 h 3650882"/>
                <a:gd name="connsiteX322" fmla="*/ 5017425 w 6789613"/>
                <a:gd name="connsiteY322" fmla="*/ 2807324 h 3650882"/>
                <a:gd name="connsiteX323" fmla="*/ 5591536 w 6789613"/>
                <a:gd name="connsiteY323" fmla="*/ 2807324 h 3650882"/>
                <a:gd name="connsiteX324" fmla="*/ 5591536 w 6789613"/>
                <a:gd name="connsiteY324" fmla="*/ 2864771 h 3650882"/>
                <a:gd name="connsiteX325" fmla="*/ 5632328 w 6789613"/>
                <a:gd name="connsiteY325" fmla="*/ 2864771 h 3650882"/>
                <a:gd name="connsiteX326" fmla="*/ 5632328 w 6789613"/>
                <a:gd name="connsiteY326" fmla="*/ 2925241 h 3650882"/>
                <a:gd name="connsiteX327" fmla="*/ 5671609 w 6789613"/>
                <a:gd name="connsiteY327" fmla="*/ 2925241 h 3650882"/>
                <a:gd name="connsiteX328" fmla="*/ 5671609 w 6789613"/>
                <a:gd name="connsiteY328" fmla="*/ 2990246 h 3650882"/>
                <a:gd name="connsiteX329" fmla="*/ 5875569 w 6789613"/>
                <a:gd name="connsiteY329" fmla="*/ 2990246 h 3650882"/>
                <a:gd name="connsiteX330" fmla="*/ 5875569 w 6789613"/>
                <a:gd name="connsiteY330" fmla="*/ 3085487 h 3650882"/>
                <a:gd name="connsiteX331" fmla="*/ 6324282 w 6789613"/>
                <a:gd name="connsiteY331" fmla="*/ 3085487 h 3650882"/>
                <a:gd name="connsiteX332" fmla="*/ 6324282 w 6789613"/>
                <a:gd name="connsiteY332" fmla="*/ 3368184 h 3650882"/>
                <a:gd name="connsiteX333" fmla="*/ 6789614 w 6789613"/>
                <a:gd name="connsiteY333" fmla="*/ 3368184 h 3650882"/>
                <a:gd name="connsiteX334" fmla="*/ 6789614 w 6789613"/>
                <a:gd name="connsiteY334" fmla="*/ 3650882 h 365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</a:cxnLst>
              <a:rect l="l" t="t" r="r" b="b"/>
              <a:pathLst>
                <a:path w="6789613" h="3650882">
                  <a:moveTo>
                    <a:pt x="0" y="0"/>
                  </a:moveTo>
                  <a:lnTo>
                    <a:pt x="63454" y="0"/>
                  </a:lnTo>
                  <a:lnTo>
                    <a:pt x="63454" y="10582"/>
                  </a:lnTo>
                  <a:lnTo>
                    <a:pt x="95182" y="10582"/>
                  </a:lnTo>
                  <a:lnTo>
                    <a:pt x="95182" y="19653"/>
                  </a:lnTo>
                  <a:lnTo>
                    <a:pt x="102736" y="19653"/>
                  </a:lnTo>
                  <a:lnTo>
                    <a:pt x="102736" y="30235"/>
                  </a:lnTo>
                  <a:lnTo>
                    <a:pt x="134463" y="30235"/>
                  </a:lnTo>
                  <a:lnTo>
                    <a:pt x="134463" y="39306"/>
                  </a:lnTo>
                  <a:lnTo>
                    <a:pt x="149571" y="39306"/>
                  </a:lnTo>
                  <a:lnTo>
                    <a:pt x="149571" y="49888"/>
                  </a:lnTo>
                  <a:lnTo>
                    <a:pt x="259861" y="49888"/>
                  </a:lnTo>
                  <a:lnTo>
                    <a:pt x="259861" y="58958"/>
                  </a:lnTo>
                  <a:lnTo>
                    <a:pt x="284034" y="58958"/>
                  </a:lnTo>
                  <a:lnTo>
                    <a:pt x="284034" y="89193"/>
                  </a:lnTo>
                  <a:lnTo>
                    <a:pt x="291588" y="89193"/>
                  </a:lnTo>
                  <a:lnTo>
                    <a:pt x="291588" y="99776"/>
                  </a:lnTo>
                  <a:lnTo>
                    <a:pt x="299142" y="99776"/>
                  </a:lnTo>
                  <a:lnTo>
                    <a:pt x="299142" y="108846"/>
                  </a:lnTo>
                  <a:lnTo>
                    <a:pt x="315761" y="108846"/>
                  </a:lnTo>
                  <a:lnTo>
                    <a:pt x="315761" y="119428"/>
                  </a:lnTo>
                  <a:lnTo>
                    <a:pt x="323315" y="119428"/>
                  </a:lnTo>
                  <a:lnTo>
                    <a:pt x="323315" y="148152"/>
                  </a:lnTo>
                  <a:lnTo>
                    <a:pt x="330869" y="148152"/>
                  </a:lnTo>
                  <a:lnTo>
                    <a:pt x="330869" y="169316"/>
                  </a:lnTo>
                  <a:lnTo>
                    <a:pt x="338423" y="169316"/>
                  </a:lnTo>
                  <a:lnTo>
                    <a:pt x="338423" y="238857"/>
                  </a:lnTo>
                  <a:lnTo>
                    <a:pt x="345977" y="238857"/>
                  </a:lnTo>
                  <a:lnTo>
                    <a:pt x="345977" y="269092"/>
                  </a:lnTo>
                  <a:lnTo>
                    <a:pt x="355042" y="269092"/>
                  </a:lnTo>
                  <a:lnTo>
                    <a:pt x="355042" y="279674"/>
                  </a:lnTo>
                  <a:lnTo>
                    <a:pt x="370150" y="279674"/>
                  </a:lnTo>
                  <a:lnTo>
                    <a:pt x="370150" y="299327"/>
                  </a:lnTo>
                  <a:lnTo>
                    <a:pt x="377704" y="299327"/>
                  </a:lnTo>
                  <a:lnTo>
                    <a:pt x="377704" y="329562"/>
                  </a:lnTo>
                  <a:lnTo>
                    <a:pt x="385258" y="329562"/>
                  </a:lnTo>
                  <a:lnTo>
                    <a:pt x="385258" y="338633"/>
                  </a:lnTo>
                  <a:lnTo>
                    <a:pt x="409432" y="338633"/>
                  </a:lnTo>
                  <a:lnTo>
                    <a:pt x="409432" y="349215"/>
                  </a:lnTo>
                  <a:lnTo>
                    <a:pt x="433605" y="349215"/>
                  </a:lnTo>
                  <a:lnTo>
                    <a:pt x="433605" y="359797"/>
                  </a:lnTo>
                  <a:lnTo>
                    <a:pt x="441159" y="359797"/>
                  </a:lnTo>
                  <a:lnTo>
                    <a:pt x="441159" y="368868"/>
                  </a:lnTo>
                  <a:lnTo>
                    <a:pt x="465332" y="368868"/>
                  </a:lnTo>
                  <a:lnTo>
                    <a:pt x="465332" y="379450"/>
                  </a:lnTo>
                  <a:lnTo>
                    <a:pt x="527275" y="379450"/>
                  </a:lnTo>
                  <a:lnTo>
                    <a:pt x="527275" y="390032"/>
                  </a:lnTo>
                  <a:lnTo>
                    <a:pt x="543894" y="390032"/>
                  </a:lnTo>
                  <a:lnTo>
                    <a:pt x="543894" y="399103"/>
                  </a:lnTo>
                  <a:lnTo>
                    <a:pt x="551448" y="399103"/>
                  </a:lnTo>
                  <a:lnTo>
                    <a:pt x="551448" y="409685"/>
                  </a:lnTo>
                  <a:lnTo>
                    <a:pt x="566557" y="409685"/>
                  </a:lnTo>
                  <a:lnTo>
                    <a:pt x="566557" y="420267"/>
                  </a:lnTo>
                  <a:lnTo>
                    <a:pt x="622457" y="420267"/>
                  </a:lnTo>
                  <a:lnTo>
                    <a:pt x="622457" y="429338"/>
                  </a:lnTo>
                  <a:lnTo>
                    <a:pt x="630011" y="429338"/>
                  </a:lnTo>
                  <a:lnTo>
                    <a:pt x="630011" y="439920"/>
                  </a:lnTo>
                  <a:lnTo>
                    <a:pt x="637565" y="439920"/>
                  </a:lnTo>
                  <a:lnTo>
                    <a:pt x="637565" y="459573"/>
                  </a:lnTo>
                  <a:lnTo>
                    <a:pt x="645119" y="459573"/>
                  </a:lnTo>
                  <a:lnTo>
                    <a:pt x="645119" y="470155"/>
                  </a:lnTo>
                  <a:lnTo>
                    <a:pt x="654184" y="470155"/>
                  </a:lnTo>
                  <a:lnTo>
                    <a:pt x="654184" y="489808"/>
                  </a:lnTo>
                  <a:lnTo>
                    <a:pt x="661738" y="489808"/>
                  </a:lnTo>
                  <a:lnTo>
                    <a:pt x="661738" y="510972"/>
                  </a:lnTo>
                  <a:lnTo>
                    <a:pt x="669292" y="510972"/>
                  </a:lnTo>
                  <a:lnTo>
                    <a:pt x="669292" y="571442"/>
                  </a:lnTo>
                  <a:lnTo>
                    <a:pt x="676846" y="571442"/>
                  </a:lnTo>
                  <a:lnTo>
                    <a:pt x="676846" y="610748"/>
                  </a:lnTo>
                  <a:lnTo>
                    <a:pt x="685911" y="610748"/>
                  </a:lnTo>
                  <a:lnTo>
                    <a:pt x="685911" y="621330"/>
                  </a:lnTo>
                  <a:lnTo>
                    <a:pt x="693465" y="621330"/>
                  </a:lnTo>
                  <a:lnTo>
                    <a:pt x="693465" y="651565"/>
                  </a:lnTo>
                  <a:lnTo>
                    <a:pt x="716128" y="651565"/>
                  </a:lnTo>
                  <a:lnTo>
                    <a:pt x="716128" y="662148"/>
                  </a:lnTo>
                  <a:lnTo>
                    <a:pt x="725192" y="662148"/>
                  </a:lnTo>
                  <a:lnTo>
                    <a:pt x="725192" y="672730"/>
                  </a:lnTo>
                  <a:lnTo>
                    <a:pt x="740301" y="672730"/>
                  </a:lnTo>
                  <a:lnTo>
                    <a:pt x="740301" y="681800"/>
                  </a:lnTo>
                  <a:lnTo>
                    <a:pt x="755409" y="681800"/>
                  </a:lnTo>
                  <a:lnTo>
                    <a:pt x="755409" y="692383"/>
                  </a:lnTo>
                  <a:lnTo>
                    <a:pt x="968434" y="692383"/>
                  </a:lnTo>
                  <a:lnTo>
                    <a:pt x="968434" y="702965"/>
                  </a:lnTo>
                  <a:lnTo>
                    <a:pt x="975988" y="702965"/>
                  </a:lnTo>
                  <a:lnTo>
                    <a:pt x="975988" y="712035"/>
                  </a:lnTo>
                  <a:lnTo>
                    <a:pt x="992607" y="712035"/>
                  </a:lnTo>
                  <a:lnTo>
                    <a:pt x="992607" y="722618"/>
                  </a:lnTo>
                  <a:lnTo>
                    <a:pt x="1000161" y="722618"/>
                  </a:lnTo>
                  <a:lnTo>
                    <a:pt x="1000161" y="752853"/>
                  </a:lnTo>
                  <a:lnTo>
                    <a:pt x="1007715" y="752853"/>
                  </a:lnTo>
                  <a:lnTo>
                    <a:pt x="1007715" y="814835"/>
                  </a:lnTo>
                  <a:lnTo>
                    <a:pt x="1024334" y="814835"/>
                  </a:lnTo>
                  <a:lnTo>
                    <a:pt x="1024334" y="825417"/>
                  </a:lnTo>
                  <a:lnTo>
                    <a:pt x="1039442" y="825417"/>
                  </a:lnTo>
                  <a:lnTo>
                    <a:pt x="1039442" y="835999"/>
                  </a:lnTo>
                  <a:lnTo>
                    <a:pt x="1078724" y="835999"/>
                  </a:lnTo>
                  <a:lnTo>
                    <a:pt x="1078724" y="845070"/>
                  </a:lnTo>
                  <a:lnTo>
                    <a:pt x="1110451" y="845070"/>
                  </a:lnTo>
                  <a:lnTo>
                    <a:pt x="1110451" y="855652"/>
                  </a:lnTo>
                  <a:lnTo>
                    <a:pt x="1228295" y="855652"/>
                  </a:lnTo>
                  <a:lnTo>
                    <a:pt x="1228295" y="866234"/>
                  </a:lnTo>
                  <a:lnTo>
                    <a:pt x="1267576" y="866234"/>
                  </a:lnTo>
                  <a:lnTo>
                    <a:pt x="1267576" y="887399"/>
                  </a:lnTo>
                  <a:lnTo>
                    <a:pt x="1284195" y="887399"/>
                  </a:lnTo>
                  <a:lnTo>
                    <a:pt x="1284195" y="907051"/>
                  </a:lnTo>
                  <a:lnTo>
                    <a:pt x="1291749" y="907051"/>
                  </a:lnTo>
                  <a:lnTo>
                    <a:pt x="1291749" y="949381"/>
                  </a:lnTo>
                  <a:lnTo>
                    <a:pt x="1315922" y="949381"/>
                  </a:lnTo>
                  <a:lnTo>
                    <a:pt x="1315922" y="959963"/>
                  </a:lnTo>
                  <a:lnTo>
                    <a:pt x="1323476" y="959963"/>
                  </a:lnTo>
                  <a:lnTo>
                    <a:pt x="1323476" y="969033"/>
                  </a:lnTo>
                  <a:lnTo>
                    <a:pt x="1331030" y="969033"/>
                  </a:lnTo>
                  <a:lnTo>
                    <a:pt x="1331030" y="1021945"/>
                  </a:lnTo>
                  <a:lnTo>
                    <a:pt x="1338584" y="1021945"/>
                  </a:lnTo>
                  <a:lnTo>
                    <a:pt x="1338584" y="1062762"/>
                  </a:lnTo>
                  <a:lnTo>
                    <a:pt x="1346138" y="1062762"/>
                  </a:lnTo>
                  <a:lnTo>
                    <a:pt x="1346138" y="1083927"/>
                  </a:lnTo>
                  <a:lnTo>
                    <a:pt x="1355203" y="1083927"/>
                  </a:lnTo>
                  <a:lnTo>
                    <a:pt x="1355203" y="1094509"/>
                  </a:lnTo>
                  <a:lnTo>
                    <a:pt x="1362757" y="1094509"/>
                  </a:lnTo>
                  <a:lnTo>
                    <a:pt x="1362757" y="1114162"/>
                  </a:lnTo>
                  <a:lnTo>
                    <a:pt x="1370312" y="1114162"/>
                  </a:lnTo>
                  <a:lnTo>
                    <a:pt x="1370312" y="1135326"/>
                  </a:lnTo>
                  <a:lnTo>
                    <a:pt x="1377866" y="1135326"/>
                  </a:lnTo>
                  <a:lnTo>
                    <a:pt x="1377866" y="1145908"/>
                  </a:lnTo>
                  <a:lnTo>
                    <a:pt x="1386930" y="1145908"/>
                  </a:lnTo>
                  <a:lnTo>
                    <a:pt x="1386930" y="1156491"/>
                  </a:lnTo>
                  <a:lnTo>
                    <a:pt x="1433766" y="1156491"/>
                  </a:lnTo>
                  <a:lnTo>
                    <a:pt x="1433766" y="1167073"/>
                  </a:lnTo>
                  <a:lnTo>
                    <a:pt x="1441320" y="1167073"/>
                  </a:lnTo>
                  <a:lnTo>
                    <a:pt x="1441320" y="1177655"/>
                  </a:lnTo>
                  <a:lnTo>
                    <a:pt x="1465493" y="1177655"/>
                  </a:lnTo>
                  <a:lnTo>
                    <a:pt x="1465493" y="1186726"/>
                  </a:lnTo>
                  <a:lnTo>
                    <a:pt x="1512328" y="1186726"/>
                  </a:lnTo>
                  <a:lnTo>
                    <a:pt x="1512328" y="1197308"/>
                  </a:lnTo>
                  <a:lnTo>
                    <a:pt x="1544056" y="1197308"/>
                  </a:lnTo>
                  <a:lnTo>
                    <a:pt x="1544056" y="1207890"/>
                  </a:lnTo>
                  <a:lnTo>
                    <a:pt x="1575783" y="1207890"/>
                  </a:lnTo>
                  <a:lnTo>
                    <a:pt x="1575783" y="1218472"/>
                  </a:lnTo>
                  <a:lnTo>
                    <a:pt x="1583337" y="1218472"/>
                  </a:lnTo>
                  <a:lnTo>
                    <a:pt x="1583337" y="1229055"/>
                  </a:lnTo>
                  <a:lnTo>
                    <a:pt x="1590891" y="1229055"/>
                  </a:lnTo>
                  <a:lnTo>
                    <a:pt x="1590891" y="1239637"/>
                  </a:lnTo>
                  <a:lnTo>
                    <a:pt x="1615064" y="1239637"/>
                  </a:lnTo>
                  <a:lnTo>
                    <a:pt x="1615064" y="1250219"/>
                  </a:lnTo>
                  <a:lnTo>
                    <a:pt x="1630172" y="1250219"/>
                  </a:lnTo>
                  <a:lnTo>
                    <a:pt x="1630172" y="1260802"/>
                  </a:lnTo>
                  <a:lnTo>
                    <a:pt x="1637726" y="1260802"/>
                  </a:lnTo>
                  <a:lnTo>
                    <a:pt x="1637726" y="1271384"/>
                  </a:lnTo>
                  <a:lnTo>
                    <a:pt x="1646791" y="1271384"/>
                  </a:lnTo>
                  <a:lnTo>
                    <a:pt x="1646791" y="1281966"/>
                  </a:lnTo>
                  <a:lnTo>
                    <a:pt x="1654345" y="1281966"/>
                  </a:lnTo>
                  <a:lnTo>
                    <a:pt x="1654345" y="1292548"/>
                  </a:lnTo>
                  <a:lnTo>
                    <a:pt x="1661899" y="1292548"/>
                  </a:lnTo>
                  <a:lnTo>
                    <a:pt x="1661899" y="1313713"/>
                  </a:lnTo>
                  <a:lnTo>
                    <a:pt x="1669453" y="1313713"/>
                  </a:lnTo>
                  <a:lnTo>
                    <a:pt x="1669453" y="1345460"/>
                  </a:lnTo>
                  <a:lnTo>
                    <a:pt x="1686072" y="1345460"/>
                  </a:lnTo>
                  <a:lnTo>
                    <a:pt x="1686072" y="1366624"/>
                  </a:lnTo>
                  <a:lnTo>
                    <a:pt x="1701180" y="1366624"/>
                  </a:lnTo>
                  <a:lnTo>
                    <a:pt x="1701180" y="1377206"/>
                  </a:lnTo>
                  <a:lnTo>
                    <a:pt x="1708735" y="1377206"/>
                  </a:lnTo>
                  <a:lnTo>
                    <a:pt x="1708735" y="1398371"/>
                  </a:lnTo>
                  <a:lnTo>
                    <a:pt x="1717800" y="1398371"/>
                  </a:lnTo>
                  <a:lnTo>
                    <a:pt x="1717800" y="1408953"/>
                  </a:lnTo>
                  <a:lnTo>
                    <a:pt x="1725354" y="1408953"/>
                  </a:lnTo>
                  <a:lnTo>
                    <a:pt x="1725354" y="1419536"/>
                  </a:lnTo>
                  <a:lnTo>
                    <a:pt x="1757081" y="1419536"/>
                  </a:lnTo>
                  <a:lnTo>
                    <a:pt x="1757081" y="1430118"/>
                  </a:lnTo>
                  <a:lnTo>
                    <a:pt x="1787297" y="1430118"/>
                  </a:lnTo>
                  <a:lnTo>
                    <a:pt x="1787297" y="1442212"/>
                  </a:lnTo>
                  <a:lnTo>
                    <a:pt x="1803916" y="1442212"/>
                  </a:lnTo>
                  <a:lnTo>
                    <a:pt x="1803916" y="1463376"/>
                  </a:lnTo>
                  <a:lnTo>
                    <a:pt x="1835643" y="1463376"/>
                  </a:lnTo>
                  <a:lnTo>
                    <a:pt x="1835643" y="1473959"/>
                  </a:lnTo>
                  <a:lnTo>
                    <a:pt x="1914206" y="1473959"/>
                  </a:lnTo>
                  <a:lnTo>
                    <a:pt x="1914206" y="1484541"/>
                  </a:lnTo>
                  <a:lnTo>
                    <a:pt x="1929314" y="1484541"/>
                  </a:lnTo>
                  <a:lnTo>
                    <a:pt x="1929314" y="1495123"/>
                  </a:lnTo>
                  <a:lnTo>
                    <a:pt x="1945933" y="1495123"/>
                  </a:lnTo>
                  <a:lnTo>
                    <a:pt x="1945933" y="1505705"/>
                  </a:lnTo>
                  <a:lnTo>
                    <a:pt x="1953487" y="1505705"/>
                  </a:lnTo>
                  <a:lnTo>
                    <a:pt x="1953487" y="1516288"/>
                  </a:lnTo>
                  <a:lnTo>
                    <a:pt x="1961041" y="1516288"/>
                  </a:lnTo>
                  <a:lnTo>
                    <a:pt x="1961041" y="1528382"/>
                  </a:lnTo>
                  <a:lnTo>
                    <a:pt x="1992768" y="1528382"/>
                  </a:lnTo>
                  <a:lnTo>
                    <a:pt x="1992768" y="1549546"/>
                  </a:lnTo>
                  <a:lnTo>
                    <a:pt x="2007876" y="1549546"/>
                  </a:lnTo>
                  <a:lnTo>
                    <a:pt x="2007876" y="1560129"/>
                  </a:lnTo>
                  <a:lnTo>
                    <a:pt x="2024496" y="1560129"/>
                  </a:lnTo>
                  <a:lnTo>
                    <a:pt x="2024496" y="1582805"/>
                  </a:lnTo>
                  <a:lnTo>
                    <a:pt x="2032050" y="1582805"/>
                  </a:lnTo>
                  <a:lnTo>
                    <a:pt x="2032050" y="1603969"/>
                  </a:lnTo>
                  <a:lnTo>
                    <a:pt x="2039604" y="1603969"/>
                  </a:lnTo>
                  <a:lnTo>
                    <a:pt x="2039604" y="1616063"/>
                  </a:lnTo>
                  <a:lnTo>
                    <a:pt x="2071331" y="1616063"/>
                  </a:lnTo>
                  <a:lnTo>
                    <a:pt x="2071331" y="1626646"/>
                  </a:lnTo>
                  <a:lnTo>
                    <a:pt x="2157447" y="1626646"/>
                  </a:lnTo>
                  <a:lnTo>
                    <a:pt x="2157447" y="1637228"/>
                  </a:lnTo>
                  <a:lnTo>
                    <a:pt x="2267737" y="1637228"/>
                  </a:lnTo>
                  <a:lnTo>
                    <a:pt x="2267737" y="1659904"/>
                  </a:lnTo>
                  <a:lnTo>
                    <a:pt x="2276802" y="1659904"/>
                  </a:lnTo>
                  <a:lnTo>
                    <a:pt x="2276802" y="1671998"/>
                  </a:lnTo>
                  <a:lnTo>
                    <a:pt x="2284356" y="1671998"/>
                  </a:lnTo>
                  <a:lnTo>
                    <a:pt x="2284356" y="1693163"/>
                  </a:lnTo>
                  <a:lnTo>
                    <a:pt x="2291910" y="1693163"/>
                  </a:lnTo>
                  <a:lnTo>
                    <a:pt x="2291910" y="1717351"/>
                  </a:lnTo>
                  <a:lnTo>
                    <a:pt x="2316083" y="1717351"/>
                  </a:lnTo>
                  <a:lnTo>
                    <a:pt x="2316083" y="1738515"/>
                  </a:lnTo>
                  <a:lnTo>
                    <a:pt x="2323637" y="1738515"/>
                  </a:lnTo>
                  <a:lnTo>
                    <a:pt x="2323637" y="1750609"/>
                  </a:lnTo>
                  <a:lnTo>
                    <a:pt x="2331191" y="1750609"/>
                  </a:lnTo>
                  <a:lnTo>
                    <a:pt x="2331191" y="1761192"/>
                  </a:lnTo>
                  <a:lnTo>
                    <a:pt x="2338745" y="1761192"/>
                  </a:lnTo>
                  <a:lnTo>
                    <a:pt x="2338745" y="1773286"/>
                  </a:lnTo>
                  <a:lnTo>
                    <a:pt x="2347810" y="1773286"/>
                  </a:lnTo>
                  <a:lnTo>
                    <a:pt x="2347810" y="1795962"/>
                  </a:lnTo>
                  <a:lnTo>
                    <a:pt x="2355365" y="1795962"/>
                  </a:lnTo>
                  <a:lnTo>
                    <a:pt x="2355365" y="1808056"/>
                  </a:lnTo>
                  <a:lnTo>
                    <a:pt x="2370473" y="1808056"/>
                  </a:lnTo>
                  <a:lnTo>
                    <a:pt x="2370473" y="1818638"/>
                  </a:lnTo>
                  <a:lnTo>
                    <a:pt x="2378027" y="1818638"/>
                  </a:lnTo>
                  <a:lnTo>
                    <a:pt x="2378027" y="1830732"/>
                  </a:lnTo>
                  <a:lnTo>
                    <a:pt x="2387092" y="1830732"/>
                  </a:lnTo>
                  <a:lnTo>
                    <a:pt x="2387092" y="1842826"/>
                  </a:lnTo>
                  <a:lnTo>
                    <a:pt x="2394646" y="1842826"/>
                  </a:lnTo>
                  <a:lnTo>
                    <a:pt x="2394646" y="1853408"/>
                  </a:lnTo>
                  <a:lnTo>
                    <a:pt x="2402200" y="1853408"/>
                  </a:lnTo>
                  <a:lnTo>
                    <a:pt x="2402200" y="1865502"/>
                  </a:lnTo>
                  <a:lnTo>
                    <a:pt x="2409754" y="1865502"/>
                  </a:lnTo>
                  <a:lnTo>
                    <a:pt x="2409754" y="1876085"/>
                  </a:lnTo>
                  <a:lnTo>
                    <a:pt x="2465654" y="1876085"/>
                  </a:lnTo>
                  <a:lnTo>
                    <a:pt x="2465654" y="1888179"/>
                  </a:lnTo>
                  <a:lnTo>
                    <a:pt x="2473208" y="1888179"/>
                  </a:lnTo>
                  <a:lnTo>
                    <a:pt x="2473208" y="1900273"/>
                  </a:lnTo>
                  <a:lnTo>
                    <a:pt x="2529109" y="1900273"/>
                  </a:lnTo>
                  <a:lnTo>
                    <a:pt x="2529109" y="1910855"/>
                  </a:lnTo>
                  <a:lnTo>
                    <a:pt x="2598606" y="1910855"/>
                  </a:lnTo>
                  <a:lnTo>
                    <a:pt x="2598606" y="1922949"/>
                  </a:lnTo>
                  <a:lnTo>
                    <a:pt x="2607671" y="1922949"/>
                  </a:lnTo>
                  <a:lnTo>
                    <a:pt x="2607671" y="1947137"/>
                  </a:lnTo>
                  <a:lnTo>
                    <a:pt x="2615225" y="1947137"/>
                  </a:lnTo>
                  <a:lnTo>
                    <a:pt x="2615225" y="1957719"/>
                  </a:lnTo>
                  <a:lnTo>
                    <a:pt x="2622779" y="1957719"/>
                  </a:lnTo>
                  <a:lnTo>
                    <a:pt x="2622779" y="1969813"/>
                  </a:lnTo>
                  <a:lnTo>
                    <a:pt x="2630333" y="1969813"/>
                  </a:lnTo>
                  <a:lnTo>
                    <a:pt x="2630333" y="1981907"/>
                  </a:lnTo>
                  <a:lnTo>
                    <a:pt x="2654506" y="1981907"/>
                  </a:lnTo>
                  <a:lnTo>
                    <a:pt x="2654506" y="1994001"/>
                  </a:lnTo>
                  <a:lnTo>
                    <a:pt x="2701342" y="1994001"/>
                  </a:lnTo>
                  <a:lnTo>
                    <a:pt x="2701342" y="2006096"/>
                  </a:lnTo>
                  <a:lnTo>
                    <a:pt x="2708896" y="2006096"/>
                  </a:lnTo>
                  <a:lnTo>
                    <a:pt x="2708896" y="2018190"/>
                  </a:lnTo>
                  <a:lnTo>
                    <a:pt x="2717961" y="2018190"/>
                  </a:lnTo>
                  <a:lnTo>
                    <a:pt x="2717961" y="2030283"/>
                  </a:lnTo>
                  <a:lnTo>
                    <a:pt x="2733069" y="2030283"/>
                  </a:lnTo>
                  <a:lnTo>
                    <a:pt x="2733069" y="2043889"/>
                  </a:lnTo>
                  <a:lnTo>
                    <a:pt x="2757242" y="2043889"/>
                  </a:lnTo>
                  <a:lnTo>
                    <a:pt x="2757242" y="2055983"/>
                  </a:lnTo>
                  <a:lnTo>
                    <a:pt x="2764796" y="2055983"/>
                  </a:lnTo>
                  <a:lnTo>
                    <a:pt x="2764796" y="2068077"/>
                  </a:lnTo>
                  <a:lnTo>
                    <a:pt x="2811631" y="2068077"/>
                  </a:lnTo>
                  <a:lnTo>
                    <a:pt x="2811631" y="2093777"/>
                  </a:lnTo>
                  <a:lnTo>
                    <a:pt x="2875086" y="2093777"/>
                  </a:lnTo>
                  <a:lnTo>
                    <a:pt x="2875086" y="2119477"/>
                  </a:lnTo>
                  <a:lnTo>
                    <a:pt x="2929475" y="2119477"/>
                  </a:lnTo>
                  <a:lnTo>
                    <a:pt x="2929475" y="2146689"/>
                  </a:lnTo>
                  <a:lnTo>
                    <a:pt x="2946094" y="2146689"/>
                  </a:lnTo>
                  <a:lnTo>
                    <a:pt x="2946094" y="2172388"/>
                  </a:lnTo>
                  <a:lnTo>
                    <a:pt x="2953648" y="2172388"/>
                  </a:lnTo>
                  <a:lnTo>
                    <a:pt x="2953648" y="2185994"/>
                  </a:lnTo>
                  <a:lnTo>
                    <a:pt x="2985376" y="2185994"/>
                  </a:lnTo>
                  <a:lnTo>
                    <a:pt x="2985376" y="2211694"/>
                  </a:lnTo>
                  <a:lnTo>
                    <a:pt x="3017102" y="2211694"/>
                  </a:lnTo>
                  <a:lnTo>
                    <a:pt x="3017102" y="2225300"/>
                  </a:lnTo>
                  <a:lnTo>
                    <a:pt x="3110773" y="2225300"/>
                  </a:lnTo>
                  <a:lnTo>
                    <a:pt x="3110773" y="2238905"/>
                  </a:lnTo>
                  <a:lnTo>
                    <a:pt x="3189336" y="2238905"/>
                  </a:lnTo>
                  <a:lnTo>
                    <a:pt x="3189336" y="2254023"/>
                  </a:lnTo>
                  <a:lnTo>
                    <a:pt x="3260344" y="2254023"/>
                  </a:lnTo>
                  <a:lnTo>
                    <a:pt x="3260344" y="2267629"/>
                  </a:lnTo>
                  <a:lnTo>
                    <a:pt x="3299625" y="2267629"/>
                  </a:lnTo>
                  <a:lnTo>
                    <a:pt x="3299625" y="2296352"/>
                  </a:lnTo>
                  <a:lnTo>
                    <a:pt x="3394807" y="2296352"/>
                  </a:lnTo>
                  <a:lnTo>
                    <a:pt x="3394807" y="2312981"/>
                  </a:lnTo>
                  <a:lnTo>
                    <a:pt x="3512651" y="2312981"/>
                  </a:lnTo>
                  <a:lnTo>
                    <a:pt x="3512651" y="2328099"/>
                  </a:lnTo>
                  <a:lnTo>
                    <a:pt x="3622940" y="2328099"/>
                  </a:lnTo>
                  <a:lnTo>
                    <a:pt x="3622940" y="2361357"/>
                  </a:lnTo>
                  <a:lnTo>
                    <a:pt x="3630494" y="2361357"/>
                  </a:lnTo>
                  <a:lnTo>
                    <a:pt x="3630494" y="2394616"/>
                  </a:lnTo>
                  <a:lnTo>
                    <a:pt x="3654668" y="2394616"/>
                  </a:lnTo>
                  <a:lnTo>
                    <a:pt x="3654668" y="2409733"/>
                  </a:lnTo>
                  <a:lnTo>
                    <a:pt x="3875247" y="2409733"/>
                  </a:lnTo>
                  <a:lnTo>
                    <a:pt x="3875247" y="2427874"/>
                  </a:lnTo>
                  <a:lnTo>
                    <a:pt x="3931147" y="2427874"/>
                  </a:lnTo>
                  <a:lnTo>
                    <a:pt x="3931147" y="2446015"/>
                  </a:lnTo>
                  <a:lnTo>
                    <a:pt x="3938701" y="2446015"/>
                  </a:lnTo>
                  <a:lnTo>
                    <a:pt x="3938701" y="2483809"/>
                  </a:lnTo>
                  <a:lnTo>
                    <a:pt x="3977982" y="2483809"/>
                  </a:lnTo>
                  <a:lnTo>
                    <a:pt x="3977982" y="2501950"/>
                  </a:lnTo>
                  <a:lnTo>
                    <a:pt x="3993091" y="2501950"/>
                  </a:lnTo>
                  <a:lnTo>
                    <a:pt x="3993091" y="2520091"/>
                  </a:lnTo>
                  <a:lnTo>
                    <a:pt x="4252951" y="2520091"/>
                  </a:lnTo>
                  <a:lnTo>
                    <a:pt x="4252951" y="2542768"/>
                  </a:lnTo>
                  <a:lnTo>
                    <a:pt x="4284679" y="2542768"/>
                  </a:lnTo>
                  <a:lnTo>
                    <a:pt x="4284679" y="2566956"/>
                  </a:lnTo>
                  <a:lnTo>
                    <a:pt x="4363241" y="2566956"/>
                  </a:lnTo>
                  <a:lnTo>
                    <a:pt x="4363241" y="2594167"/>
                  </a:lnTo>
                  <a:lnTo>
                    <a:pt x="4419141" y="2594167"/>
                  </a:lnTo>
                  <a:lnTo>
                    <a:pt x="4419141" y="2621379"/>
                  </a:lnTo>
                  <a:lnTo>
                    <a:pt x="4512812" y="2621379"/>
                  </a:lnTo>
                  <a:lnTo>
                    <a:pt x="4512812" y="2650102"/>
                  </a:lnTo>
                  <a:lnTo>
                    <a:pt x="4591374" y="2650102"/>
                  </a:lnTo>
                  <a:lnTo>
                    <a:pt x="4591374" y="2678825"/>
                  </a:lnTo>
                  <a:lnTo>
                    <a:pt x="4710729" y="2678825"/>
                  </a:lnTo>
                  <a:lnTo>
                    <a:pt x="4710729" y="2707549"/>
                  </a:lnTo>
                  <a:lnTo>
                    <a:pt x="4811954" y="2707549"/>
                  </a:lnTo>
                  <a:lnTo>
                    <a:pt x="4811954" y="2737784"/>
                  </a:lnTo>
                  <a:lnTo>
                    <a:pt x="5009871" y="2737784"/>
                  </a:lnTo>
                  <a:lnTo>
                    <a:pt x="5009871" y="2772554"/>
                  </a:lnTo>
                  <a:lnTo>
                    <a:pt x="5017425" y="2772554"/>
                  </a:lnTo>
                  <a:lnTo>
                    <a:pt x="5017425" y="2807324"/>
                  </a:lnTo>
                  <a:lnTo>
                    <a:pt x="5591536" y="2807324"/>
                  </a:lnTo>
                  <a:lnTo>
                    <a:pt x="5591536" y="2864771"/>
                  </a:lnTo>
                  <a:lnTo>
                    <a:pt x="5632328" y="2864771"/>
                  </a:lnTo>
                  <a:lnTo>
                    <a:pt x="5632328" y="2925241"/>
                  </a:lnTo>
                  <a:lnTo>
                    <a:pt x="5671609" y="2925241"/>
                  </a:lnTo>
                  <a:lnTo>
                    <a:pt x="5671609" y="2990246"/>
                  </a:lnTo>
                  <a:lnTo>
                    <a:pt x="5875569" y="2990246"/>
                  </a:lnTo>
                  <a:lnTo>
                    <a:pt x="5875569" y="3085487"/>
                  </a:lnTo>
                  <a:lnTo>
                    <a:pt x="6324282" y="3085487"/>
                  </a:lnTo>
                  <a:lnTo>
                    <a:pt x="6324282" y="3368184"/>
                  </a:lnTo>
                  <a:lnTo>
                    <a:pt x="6789614" y="3368184"/>
                  </a:lnTo>
                  <a:lnTo>
                    <a:pt x="6789614" y="3650882"/>
                  </a:lnTo>
                </a:path>
              </a:pathLst>
            </a:custGeom>
            <a:noFill/>
            <a:ln w="19050" cap="flat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3" name="Freeform 62">
              <a:extLst>
                <a:ext uri="{FF2B5EF4-FFF2-40B4-BE49-F238E27FC236}">
                  <a16:creationId xmlns:a16="http://schemas.microsoft.com/office/drawing/2014/main" xmlns="" id="{CF71FFEC-6624-E23F-FED2-DFBE39E6FA17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4" name="Freeform 63">
              <a:extLst>
                <a:ext uri="{FF2B5EF4-FFF2-40B4-BE49-F238E27FC236}">
                  <a16:creationId xmlns:a16="http://schemas.microsoft.com/office/drawing/2014/main" xmlns="" id="{AB10C1E9-8571-4F6F-2779-2D28116A9AE9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5" name="Freeform 64">
              <a:extLst>
                <a:ext uri="{FF2B5EF4-FFF2-40B4-BE49-F238E27FC236}">
                  <a16:creationId xmlns:a16="http://schemas.microsoft.com/office/drawing/2014/main" xmlns="" id="{31DEA94C-1321-F732-8080-AE2AD245772C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6" name="Freeform 65">
              <a:extLst>
                <a:ext uri="{FF2B5EF4-FFF2-40B4-BE49-F238E27FC236}">
                  <a16:creationId xmlns:a16="http://schemas.microsoft.com/office/drawing/2014/main" xmlns="" id="{098E0AD6-5CD8-80A4-559A-F23F2B3DCBAA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7" name="Freeform 66">
              <a:extLst>
                <a:ext uri="{FF2B5EF4-FFF2-40B4-BE49-F238E27FC236}">
                  <a16:creationId xmlns:a16="http://schemas.microsoft.com/office/drawing/2014/main" xmlns="" id="{34CA88BC-5D7F-2CCC-E0B1-6C48BD5D4028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8" name="Freeform 67">
              <a:extLst>
                <a:ext uri="{FF2B5EF4-FFF2-40B4-BE49-F238E27FC236}">
                  <a16:creationId xmlns:a16="http://schemas.microsoft.com/office/drawing/2014/main" xmlns="" id="{ABA1E24B-C23A-5FB7-59F8-9FAEAAE1B385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9" name="Freeform 68">
              <a:extLst>
                <a:ext uri="{FF2B5EF4-FFF2-40B4-BE49-F238E27FC236}">
                  <a16:creationId xmlns:a16="http://schemas.microsoft.com/office/drawing/2014/main" xmlns="" id="{74FB4635-0A69-65CF-9ECB-E93EEDCEFCE4}"/>
                </a:ext>
              </a:extLst>
            </p:cNvPr>
            <p:cNvSpPr/>
            <p:nvPr/>
          </p:nvSpPr>
          <p:spPr>
            <a:xfrm>
              <a:off x="3239043" y="114927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0" name="Freeform 69">
              <a:extLst>
                <a:ext uri="{FF2B5EF4-FFF2-40B4-BE49-F238E27FC236}">
                  <a16:creationId xmlns:a16="http://schemas.microsoft.com/office/drawing/2014/main" xmlns="" id="{016A338B-39F8-0C62-DAFC-4E7843BE1AF0}"/>
                </a:ext>
              </a:extLst>
            </p:cNvPr>
            <p:cNvSpPr/>
            <p:nvPr/>
          </p:nvSpPr>
          <p:spPr>
            <a:xfrm>
              <a:off x="3269259" y="111904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1" name="Freeform 70">
              <a:extLst>
                <a:ext uri="{FF2B5EF4-FFF2-40B4-BE49-F238E27FC236}">
                  <a16:creationId xmlns:a16="http://schemas.microsoft.com/office/drawing/2014/main" xmlns="" id="{3954949A-EB4A-6253-944B-3C9864DF9307}"/>
                </a:ext>
              </a:extLst>
            </p:cNvPr>
            <p:cNvSpPr/>
            <p:nvPr/>
          </p:nvSpPr>
          <p:spPr>
            <a:xfrm>
              <a:off x="3246597" y="11583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2" name="Freeform 71">
              <a:extLst>
                <a:ext uri="{FF2B5EF4-FFF2-40B4-BE49-F238E27FC236}">
                  <a16:creationId xmlns:a16="http://schemas.microsoft.com/office/drawing/2014/main" xmlns="" id="{4E626518-9DA3-AA1F-52E2-710FA3E4E826}"/>
                </a:ext>
              </a:extLst>
            </p:cNvPr>
            <p:cNvSpPr/>
            <p:nvPr/>
          </p:nvSpPr>
          <p:spPr>
            <a:xfrm>
              <a:off x="3276813" y="11281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3" name="Freeform 72">
              <a:extLst>
                <a:ext uri="{FF2B5EF4-FFF2-40B4-BE49-F238E27FC236}">
                  <a16:creationId xmlns:a16="http://schemas.microsoft.com/office/drawing/2014/main" xmlns="" id="{DBEDE4D1-72BF-105B-E6F2-B84DF5EE7D27}"/>
                </a:ext>
              </a:extLst>
            </p:cNvPr>
            <p:cNvSpPr/>
            <p:nvPr/>
          </p:nvSpPr>
          <p:spPr>
            <a:xfrm>
              <a:off x="3254151" y="11583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4" name="Freeform 73">
              <a:extLst>
                <a:ext uri="{FF2B5EF4-FFF2-40B4-BE49-F238E27FC236}">
                  <a16:creationId xmlns:a16="http://schemas.microsoft.com/office/drawing/2014/main" xmlns="" id="{065367EF-DF91-2E70-EEA4-60CEA9DC36BC}"/>
                </a:ext>
              </a:extLst>
            </p:cNvPr>
            <p:cNvSpPr/>
            <p:nvPr/>
          </p:nvSpPr>
          <p:spPr>
            <a:xfrm>
              <a:off x="3284367" y="11281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5" name="Freeform 74">
              <a:extLst>
                <a:ext uri="{FF2B5EF4-FFF2-40B4-BE49-F238E27FC236}">
                  <a16:creationId xmlns:a16="http://schemas.microsoft.com/office/drawing/2014/main" xmlns="" id="{D0716DA0-38BE-BF66-62A6-51D9BB5DDBBF}"/>
                </a:ext>
              </a:extLst>
            </p:cNvPr>
            <p:cNvSpPr/>
            <p:nvPr/>
          </p:nvSpPr>
          <p:spPr>
            <a:xfrm>
              <a:off x="3263216" y="11689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6" name="Freeform 75">
              <a:extLst>
                <a:ext uri="{FF2B5EF4-FFF2-40B4-BE49-F238E27FC236}">
                  <a16:creationId xmlns:a16="http://schemas.microsoft.com/office/drawing/2014/main" xmlns="" id="{4D790490-4CB1-2D3C-D903-AA8DC87B947F}"/>
                </a:ext>
              </a:extLst>
            </p:cNvPr>
            <p:cNvSpPr/>
            <p:nvPr/>
          </p:nvSpPr>
          <p:spPr>
            <a:xfrm>
              <a:off x="3293432" y="11386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7" name="Freeform 76">
              <a:extLst>
                <a:ext uri="{FF2B5EF4-FFF2-40B4-BE49-F238E27FC236}">
                  <a16:creationId xmlns:a16="http://schemas.microsoft.com/office/drawing/2014/main" xmlns="" id="{BFD650D1-262A-3C78-F987-D0751EB07B87}"/>
                </a:ext>
              </a:extLst>
            </p:cNvPr>
            <p:cNvSpPr/>
            <p:nvPr/>
          </p:nvSpPr>
          <p:spPr>
            <a:xfrm>
              <a:off x="3270770" y="11976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8" name="Freeform 77">
              <a:extLst>
                <a:ext uri="{FF2B5EF4-FFF2-40B4-BE49-F238E27FC236}">
                  <a16:creationId xmlns:a16="http://schemas.microsoft.com/office/drawing/2014/main" xmlns="" id="{43581C6B-0CB5-7782-46A9-21C9AC7849B8}"/>
                </a:ext>
              </a:extLst>
            </p:cNvPr>
            <p:cNvSpPr/>
            <p:nvPr/>
          </p:nvSpPr>
          <p:spPr>
            <a:xfrm>
              <a:off x="3300986" y="11674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9" name="Freeform 78">
              <a:extLst>
                <a:ext uri="{FF2B5EF4-FFF2-40B4-BE49-F238E27FC236}">
                  <a16:creationId xmlns:a16="http://schemas.microsoft.com/office/drawing/2014/main" xmlns="" id="{7CF714F3-2625-E55F-59B6-7D89CE99FBA4}"/>
                </a:ext>
              </a:extLst>
            </p:cNvPr>
            <p:cNvSpPr/>
            <p:nvPr/>
          </p:nvSpPr>
          <p:spPr>
            <a:xfrm>
              <a:off x="3293432" y="131859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0" name="Freeform 79">
              <a:extLst>
                <a:ext uri="{FF2B5EF4-FFF2-40B4-BE49-F238E27FC236}">
                  <a16:creationId xmlns:a16="http://schemas.microsoft.com/office/drawing/2014/main" xmlns="" id="{DC04CBF2-1CAA-F13E-8430-3C8947C6FE9D}"/>
                </a:ext>
              </a:extLst>
            </p:cNvPr>
            <p:cNvSpPr/>
            <p:nvPr/>
          </p:nvSpPr>
          <p:spPr>
            <a:xfrm>
              <a:off x="3323648" y="128835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1" name="Freeform 80">
              <a:extLst>
                <a:ext uri="{FF2B5EF4-FFF2-40B4-BE49-F238E27FC236}">
                  <a16:creationId xmlns:a16="http://schemas.microsoft.com/office/drawing/2014/main" xmlns="" id="{B07FF791-6627-5C49-9205-7048D08DCDEC}"/>
                </a:ext>
              </a:extLst>
            </p:cNvPr>
            <p:cNvSpPr/>
            <p:nvPr/>
          </p:nvSpPr>
          <p:spPr>
            <a:xfrm>
              <a:off x="3317605" y="134882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2" name="Freeform 81">
              <a:extLst>
                <a:ext uri="{FF2B5EF4-FFF2-40B4-BE49-F238E27FC236}">
                  <a16:creationId xmlns:a16="http://schemas.microsoft.com/office/drawing/2014/main" xmlns="" id="{4CD8EDE6-93E5-EBA7-785C-380E62B4E3E6}"/>
                </a:ext>
              </a:extLst>
            </p:cNvPr>
            <p:cNvSpPr/>
            <p:nvPr/>
          </p:nvSpPr>
          <p:spPr>
            <a:xfrm>
              <a:off x="3347822" y="131859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3" name="Freeform 82">
              <a:extLst>
                <a:ext uri="{FF2B5EF4-FFF2-40B4-BE49-F238E27FC236}">
                  <a16:creationId xmlns:a16="http://schemas.microsoft.com/office/drawing/2014/main" xmlns="" id="{EDBC3AAC-FA2A-BBFD-9855-6459E4F2FDC0}"/>
                </a:ext>
              </a:extLst>
            </p:cNvPr>
            <p:cNvSpPr/>
            <p:nvPr/>
          </p:nvSpPr>
          <p:spPr>
            <a:xfrm>
              <a:off x="3616747" y="162094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4" name="Freeform 83">
              <a:extLst>
                <a:ext uri="{FF2B5EF4-FFF2-40B4-BE49-F238E27FC236}">
                  <a16:creationId xmlns:a16="http://schemas.microsoft.com/office/drawing/2014/main" xmlns="" id="{7F080121-C39E-C8DF-5190-818D665A44DE}"/>
                </a:ext>
              </a:extLst>
            </p:cNvPr>
            <p:cNvSpPr/>
            <p:nvPr/>
          </p:nvSpPr>
          <p:spPr>
            <a:xfrm>
              <a:off x="3646963" y="159070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5" name="Freeform 84">
              <a:extLst>
                <a:ext uri="{FF2B5EF4-FFF2-40B4-BE49-F238E27FC236}">
                  <a16:creationId xmlns:a16="http://schemas.microsoft.com/office/drawing/2014/main" xmlns="" id="{050DA11D-D00F-305D-0345-2D3FE3343340}"/>
                </a:ext>
              </a:extLst>
            </p:cNvPr>
            <p:cNvSpPr/>
            <p:nvPr/>
          </p:nvSpPr>
          <p:spPr>
            <a:xfrm>
              <a:off x="3648474" y="170106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6" name="Freeform 85">
              <a:extLst>
                <a:ext uri="{FF2B5EF4-FFF2-40B4-BE49-F238E27FC236}">
                  <a16:creationId xmlns:a16="http://schemas.microsoft.com/office/drawing/2014/main" xmlns="" id="{DF3C3CF8-F4D1-0ABE-58EE-09FA759BC595}"/>
                </a:ext>
              </a:extLst>
            </p:cNvPr>
            <p:cNvSpPr/>
            <p:nvPr/>
          </p:nvSpPr>
          <p:spPr>
            <a:xfrm>
              <a:off x="3678691" y="167083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7" name="Freeform 86">
              <a:extLst>
                <a:ext uri="{FF2B5EF4-FFF2-40B4-BE49-F238E27FC236}">
                  <a16:creationId xmlns:a16="http://schemas.microsoft.com/office/drawing/2014/main" xmlns="" id="{0135145F-EB3F-7AB8-FDDC-B7F2E83D5332}"/>
                </a:ext>
              </a:extLst>
            </p:cNvPr>
            <p:cNvSpPr/>
            <p:nvPr/>
          </p:nvSpPr>
          <p:spPr>
            <a:xfrm>
              <a:off x="3695310" y="173130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8" name="Freeform 87">
              <a:extLst>
                <a:ext uri="{FF2B5EF4-FFF2-40B4-BE49-F238E27FC236}">
                  <a16:creationId xmlns:a16="http://schemas.microsoft.com/office/drawing/2014/main" xmlns="" id="{7F8EDD66-E351-7EF8-EDAC-50989EAFF352}"/>
                </a:ext>
              </a:extLst>
            </p:cNvPr>
            <p:cNvSpPr/>
            <p:nvPr/>
          </p:nvSpPr>
          <p:spPr>
            <a:xfrm>
              <a:off x="3725526" y="170106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9" name="Freeform 88">
              <a:extLst>
                <a:ext uri="{FF2B5EF4-FFF2-40B4-BE49-F238E27FC236}">
                  <a16:creationId xmlns:a16="http://schemas.microsoft.com/office/drawing/2014/main" xmlns="" id="{CA21E675-E1DC-175E-E351-9FB42AFFB946}"/>
                </a:ext>
              </a:extLst>
            </p:cNvPr>
            <p:cNvSpPr/>
            <p:nvPr/>
          </p:nvSpPr>
          <p:spPr>
            <a:xfrm>
              <a:off x="3900781" y="174188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0" name="Freeform 89">
              <a:extLst>
                <a:ext uri="{FF2B5EF4-FFF2-40B4-BE49-F238E27FC236}">
                  <a16:creationId xmlns:a16="http://schemas.microsoft.com/office/drawing/2014/main" xmlns="" id="{3C2EDB63-F44F-F798-E2C9-A53A40C347D8}"/>
                </a:ext>
              </a:extLst>
            </p:cNvPr>
            <p:cNvSpPr/>
            <p:nvPr/>
          </p:nvSpPr>
          <p:spPr>
            <a:xfrm>
              <a:off x="3930997" y="171164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1" name="Freeform 90">
              <a:extLst>
                <a:ext uri="{FF2B5EF4-FFF2-40B4-BE49-F238E27FC236}">
                  <a16:creationId xmlns:a16="http://schemas.microsoft.com/office/drawing/2014/main" xmlns="" id="{E875AC26-1B39-9254-6ADE-9A7BA570BD1B}"/>
                </a:ext>
              </a:extLst>
            </p:cNvPr>
            <p:cNvSpPr/>
            <p:nvPr/>
          </p:nvSpPr>
          <p:spPr>
            <a:xfrm>
              <a:off x="3915889" y="175246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2" name="Freeform 91">
              <a:extLst>
                <a:ext uri="{FF2B5EF4-FFF2-40B4-BE49-F238E27FC236}">
                  <a16:creationId xmlns:a16="http://schemas.microsoft.com/office/drawing/2014/main" xmlns="" id="{8B361562-86A5-9837-244C-E43909A1E2D8}"/>
                </a:ext>
              </a:extLst>
            </p:cNvPr>
            <p:cNvSpPr/>
            <p:nvPr/>
          </p:nvSpPr>
          <p:spPr>
            <a:xfrm>
              <a:off x="3946105" y="172223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3" name="Freeform 92">
              <a:extLst>
                <a:ext uri="{FF2B5EF4-FFF2-40B4-BE49-F238E27FC236}">
                  <a16:creationId xmlns:a16="http://schemas.microsoft.com/office/drawing/2014/main" xmlns="" id="{2BD61E94-0F13-F442-68A3-5DE846036498}"/>
                </a:ext>
              </a:extLst>
            </p:cNvPr>
            <p:cNvSpPr/>
            <p:nvPr/>
          </p:nvSpPr>
          <p:spPr>
            <a:xfrm>
              <a:off x="4011070" y="18855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4" name="Freeform 93">
              <a:extLst>
                <a:ext uri="{FF2B5EF4-FFF2-40B4-BE49-F238E27FC236}">
                  <a16:creationId xmlns:a16="http://schemas.microsoft.com/office/drawing/2014/main" xmlns="" id="{972BF334-0317-B888-26C2-4E8BE7B26DDC}"/>
                </a:ext>
              </a:extLst>
            </p:cNvPr>
            <p:cNvSpPr/>
            <p:nvPr/>
          </p:nvSpPr>
          <p:spPr>
            <a:xfrm>
              <a:off x="4041287" y="18552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5" name="Freeform 94">
              <a:extLst>
                <a:ext uri="{FF2B5EF4-FFF2-40B4-BE49-F238E27FC236}">
                  <a16:creationId xmlns:a16="http://schemas.microsoft.com/office/drawing/2014/main" xmlns="" id="{BFB13D4A-5BCE-08FC-91FE-30B55C0F4F18}"/>
                </a:ext>
              </a:extLst>
            </p:cNvPr>
            <p:cNvSpPr/>
            <p:nvPr/>
          </p:nvSpPr>
          <p:spPr>
            <a:xfrm>
              <a:off x="4192369" y="19157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6" name="Freeform 95">
              <a:extLst>
                <a:ext uri="{FF2B5EF4-FFF2-40B4-BE49-F238E27FC236}">
                  <a16:creationId xmlns:a16="http://schemas.microsoft.com/office/drawing/2014/main" xmlns="" id="{053779C1-8DFA-F905-EFF7-669966A481CA}"/>
                </a:ext>
              </a:extLst>
            </p:cNvPr>
            <p:cNvSpPr/>
            <p:nvPr/>
          </p:nvSpPr>
          <p:spPr>
            <a:xfrm>
              <a:off x="4222585" y="18855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7" name="Freeform 96">
              <a:extLst>
                <a:ext uri="{FF2B5EF4-FFF2-40B4-BE49-F238E27FC236}">
                  <a16:creationId xmlns:a16="http://schemas.microsoft.com/office/drawing/2014/main" xmlns="" id="{D3F8BDAE-3671-16D8-3E7B-153E45F1BB27}"/>
                </a:ext>
              </a:extLst>
            </p:cNvPr>
            <p:cNvSpPr/>
            <p:nvPr/>
          </p:nvSpPr>
          <p:spPr>
            <a:xfrm>
              <a:off x="4254312" y="199888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8" name="Freeform 97">
              <a:extLst>
                <a:ext uri="{FF2B5EF4-FFF2-40B4-BE49-F238E27FC236}">
                  <a16:creationId xmlns:a16="http://schemas.microsoft.com/office/drawing/2014/main" xmlns="" id="{9072A281-B47E-ED5C-0093-9FE2A553D4E1}"/>
                </a:ext>
              </a:extLst>
            </p:cNvPr>
            <p:cNvSpPr/>
            <p:nvPr/>
          </p:nvSpPr>
          <p:spPr>
            <a:xfrm>
              <a:off x="4284528" y="196864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9" name="Freeform 98">
              <a:extLst>
                <a:ext uri="{FF2B5EF4-FFF2-40B4-BE49-F238E27FC236}">
                  <a16:creationId xmlns:a16="http://schemas.microsoft.com/office/drawing/2014/main" xmlns="" id="{516AFC5A-883A-20EA-7D02-C7CC2669D128}"/>
                </a:ext>
              </a:extLst>
            </p:cNvPr>
            <p:cNvSpPr/>
            <p:nvPr/>
          </p:nvSpPr>
          <p:spPr>
            <a:xfrm>
              <a:off x="4310212" y="216366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0" name="Freeform 99">
              <a:extLst>
                <a:ext uri="{FF2B5EF4-FFF2-40B4-BE49-F238E27FC236}">
                  <a16:creationId xmlns:a16="http://schemas.microsoft.com/office/drawing/2014/main" xmlns="" id="{3D2F5362-6F93-6F2B-DFC4-F06AAD241A3B}"/>
                </a:ext>
              </a:extLst>
            </p:cNvPr>
            <p:cNvSpPr/>
            <p:nvPr/>
          </p:nvSpPr>
          <p:spPr>
            <a:xfrm>
              <a:off x="4340429" y="213342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1" name="Freeform 100">
              <a:extLst>
                <a:ext uri="{FF2B5EF4-FFF2-40B4-BE49-F238E27FC236}">
                  <a16:creationId xmlns:a16="http://schemas.microsoft.com/office/drawing/2014/main" xmlns="" id="{6798B1DE-522C-49DD-2D97-3FF6069899CF}"/>
                </a:ext>
              </a:extLst>
            </p:cNvPr>
            <p:cNvSpPr/>
            <p:nvPr/>
          </p:nvSpPr>
          <p:spPr>
            <a:xfrm>
              <a:off x="4334385" y="22059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2" name="Freeform 101">
              <a:extLst>
                <a:ext uri="{FF2B5EF4-FFF2-40B4-BE49-F238E27FC236}">
                  <a16:creationId xmlns:a16="http://schemas.microsoft.com/office/drawing/2014/main" xmlns="" id="{1D54E7A5-F15F-9FA3-9E70-6A8C37CF6813}"/>
                </a:ext>
              </a:extLst>
            </p:cNvPr>
            <p:cNvSpPr/>
            <p:nvPr/>
          </p:nvSpPr>
          <p:spPr>
            <a:xfrm>
              <a:off x="4364602" y="21757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3" name="Freeform 102">
              <a:extLst>
                <a:ext uri="{FF2B5EF4-FFF2-40B4-BE49-F238E27FC236}">
                  <a16:creationId xmlns:a16="http://schemas.microsoft.com/office/drawing/2014/main" xmlns="" id="{B92FF3D6-F266-CCBB-FC7B-3A61BCB56E73}"/>
                </a:ext>
              </a:extLst>
            </p:cNvPr>
            <p:cNvSpPr/>
            <p:nvPr/>
          </p:nvSpPr>
          <p:spPr>
            <a:xfrm>
              <a:off x="4499064" y="225739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4" name="Freeform 103">
              <a:extLst>
                <a:ext uri="{FF2B5EF4-FFF2-40B4-BE49-F238E27FC236}">
                  <a16:creationId xmlns:a16="http://schemas.microsoft.com/office/drawing/2014/main" xmlns="" id="{F5CEFA1D-377C-F516-21ED-CA06DA5B8E97}"/>
                </a:ext>
              </a:extLst>
            </p:cNvPr>
            <p:cNvSpPr/>
            <p:nvPr/>
          </p:nvSpPr>
          <p:spPr>
            <a:xfrm>
              <a:off x="4529281" y="222715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5" name="Freeform 104">
              <a:extLst>
                <a:ext uri="{FF2B5EF4-FFF2-40B4-BE49-F238E27FC236}">
                  <a16:creationId xmlns:a16="http://schemas.microsoft.com/office/drawing/2014/main" xmlns="" id="{68E552F1-3CDD-EC4E-4674-28E3BC234C72}"/>
                </a:ext>
              </a:extLst>
            </p:cNvPr>
            <p:cNvSpPr/>
            <p:nvPr/>
          </p:nvSpPr>
          <p:spPr>
            <a:xfrm>
              <a:off x="4570073" y="229972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6" name="Freeform 105">
              <a:extLst>
                <a:ext uri="{FF2B5EF4-FFF2-40B4-BE49-F238E27FC236}">
                  <a16:creationId xmlns:a16="http://schemas.microsoft.com/office/drawing/2014/main" xmlns="" id="{5162E62F-4B43-2975-23F2-24C2C861E41B}"/>
                </a:ext>
              </a:extLst>
            </p:cNvPr>
            <p:cNvSpPr/>
            <p:nvPr/>
          </p:nvSpPr>
          <p:spPr>
            <a:xfrm>
              <a:off x="4600289" y="226948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7" name="Freeform 106">
              <a:extLst>
                <a:ext uri="{FF2B5EF4-FFF2-40B4-BE49-F238E27FC236}">
                  <a16:creationId xmlns:a16="http://schemas.microsoft.com/office/drawing/2014/main" xmlns="" id="{8262DC81-95B0-59B9-09C0-1DEEAA793B94}"/>
                </a:ext>
              </a:extLst>
            </p:cNvPr>
            <p:cNvSpPr/>
            <p:nvPr/>
          </p:nvSpPr>
          <p:spPr>
            <a:xfrm>
              <a:off x="4609354" y="23632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8" name="Freeform 107">
              <a:extLst>
                <a:ext uri="{FF2B5EF4-FFF2-40B4-BE49-F238E27FC236}">
                  <a16:creationId xmlns:a16="http://schemas.microsoft.com/office/drawing/2014/main" xmlns="" id="{CB68C068-0129-A023-E80A-F56092089354}"/>
                </a:ext>
              </a:extLst>
            </p:cNvPr>
            <p:cNvSpPr/>
            <p:nvPr/>
          </p:nvSpPr>
          <p:spPr>
            <a:xfrm>
              <a:off x="4639570" y="23329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9" name="Freeform 108">
              <a:extLst>
                <a:ext uri="{FF2B5EF4-FFF2-40B4-BE49-F238E27FC236}">
                  <a16:creationId xmlns:a16="http://schemas.microsoft.com/office/drawing/2014/main" xmlns="" id="{355D1DB9-5146-7A14-0B90-1915F3384700}"/>
                </a:ext>
              </a:extLst>
            </p:cNvPr>
            <p:cNvSpPr/>
            <p:nvPr/>
          </p:nvSpPr>
          <p:spPr>
            <a:xfrm>
              <a:off x="4616908" y="239496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0" name="Freeform 109">
              <a:extLst>
                <a:ext uri="{FF2B5EF4-FFF2-40B4-BE49-F238E27FC236}">
                  <a16:creationId xmlns:a16="http://schemas.microsoft.com/office/drawing/2014/main" xmlns="" id="{CCF0C29D-425C-8F58-6B35-5D70EC7AAF5C}"/>
                </a:ext>
              </a:extLst>
            </p:cNvPr>
            <p:cNvSpPr/>
            <p:nvPr/>
          </p:nvSpPr>
          <p:spPr>
            <a:xfrm>
              <a:off x="4647125" y="236472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1" name="Freeform 110">
              <a:extLst>
                <a:ext uri="{FF2B5EF4-FFF2-40B4-BE49-F238E27FC236}">
                  <a16:creationId xmlns:a16="http://schemas.microsoft.com/office/drawing/2014/main" xmlns="" id="{BB686B65-AA46-E9C0-FD2D-588B91870705}"/>
                </a:ext>
              </a:extLst>
            </p:cNvPr>
            <p:cNvSpPr/>
            <p:nvPr/>
          </p:nvSpPr>
          <p:spPr>
            <a:xfrm>
              <a:off x="4648635" y="242670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2" name="Freeform 111">
              <a:extLst>
                <a:ext uri="{FF2B5EF4-FFF2-40B4-BE49-F238E27FC236}">
                  <a16:creationId xmlns:a16="http://schemas.microsoft.com/office/drawing/2014/main" xmlns="" id="{736A39DB-24B1-A2AA-AF70-C3BFE1E4AB65}"/>
                </a:ext>
              </a:extLst>
            </p:cNvPr>
            <p:cNvSpPr/>
            <p:nvPr/>
          </p:nvSpPr>
          <p:spPr>
            <a:xfrm>
              <a:off x="4678852" y="239647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3" name="Freeform 112">
              <a:extLst>
                <a:ext uri="{FF2B5EF4-FFF2-40B4-BE49-F238E27FC236}">
                  <a16:creationId xmlns:a16="http://schemas.microsoft.com/office/drawing/2014/main" xmlns="" id="{955516D0-25A0-7C57-EF94-B6F96A1BABE1}"/>
                </a:ext>
              </a:extLst>
            </p:cNvPr>
            <p:cNvSpPr/>
            <p:nvPr/>
          </p:nvSpPr>
          <p:spPr>
            <a:xfrm>
              <a:off x="4656189" y="244787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4" name="Freeform 113">
              <a:extLst>
                <a:ext uri="{FF2B5EF4-FFF2-40B4-BE49-F238E27FC236}">
                  <a16:creationId xmlns:a16="http://schemas.microsoft.com/office/drawing/2014/main" xmlns="" id="{B191BEDE-D9FD-BB99-1FD9-B57B9B8CB951}"/>
                </a:ext>
              </a:extLst>
            </p:cNvPr>
            <p:cNvSpPr/>
            <p:nvPr/>
          </p:nvSpPr>
          <p:spPr>
            <a:xfrm>
              <a:off x="4686406" y="241763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5" name="Freeform 114">
              <a:extLst>
                <a:ext uri="{FF2B5EF4-FFF2-40B4-BE49-F238E27FC236}">
                  <a16:creationId xmlns:a16="http://schemas.microsoft.com/office/drawing/2014/main" xmlns="" id="{B39E31E9-7512-6A3F-5511-2326CB4947B5}"/>
                </a:ext>
              </a:extLst>
            </p:cNvPr>
            <p:cNvSpPr/>
            <p:nvPr/>
          </p:nvSpPr>
          <p:spPr>
            <a:xfrm>
              <a:off x="4687917" y="246903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6" name="Freeform 115">
              <a:extLst>
                <a:ext uri="{FF2B5EF4-FFF2-40B4-BE49-F238E27FC236}">
                  <a16:creationId xmlns:a16="http://schemas.microsoft.com/office/drawing/2014/main" xmlns="" id="{FC5FA2FE-EA6F-076C-1630-D6B60C8CF579}"/>
                </a:ext>
              </a:extLst>
            </p:cNvPr>
            <p:cNvSpPr/>
            <p:nvPr/>
          </p:nvSpPr>
          <p:spPr>
            <a:xfrm>
              <a:off x="4718133" y="243880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7" name="Freeform 116">
              <a:extLst>
                <a:ext uri="{FF2B5EF4-FFF2-40B4-BE49-F238E27FC236}">
                  <a16:creationId xmlns:a16="http://schemas.microsoft.com/office/drawing/2014/main" xmlns="" id="{705548B7-1004-70A4-AA46-6334C6E17090}"/>
                </a:ext>
              </a:extLst>
            </p:cNvPr>
            <p:cNvSpPr/>
            <p:nvPr/>
          </p:nvSpPr>
          <p:spPr>
            <a:xfrm>
              <a:off x="4893388" y="255520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8" name="Freeform 117">
              <a:extLst>
                <a:ext uri="{FF2B5EF4-FFF2-40B4-BE49-F238E27FC236}">
                  <a16:creationId xmlns:a16="http://schemas.microsoft.com/office/drawing/2014/main" xmlns="" id="{0447CD97-7440-B979-0BFE-97BB65767DF1}"/>
                </a:ext>
              </a:extLst>
            </p:cNvPr>
            <p:cNvSpPr/>
            <p:nvPr/>
          </p:nvSpPr>
          <p:spPr>
            <a:xfrm>
              <a:off x="4923604" y="252497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9" name="Freeform 118">
              <a:extLst>
                <a:ext uri="{FF2B5EF4-FFF2-40B4-BE49-F238E27FC236}">
                  <a16:creationId xmlns:a16="http://schemas.microsoft.com/office/drawing/2014/main" xmlns="" id="{ED7DEA8F-B976-B960-237F-E7EE57DF4440}"/>
                </a:ext>
              </a:extLst>
            </p:cNvPr>
            <p:cNvSpPr/>
            <p:nvPr/>
          </p:nvSpPr>
          <p:spPr>
            <a:xfrm>
              <a:off x="4947777" y="25990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0" name="Freeform 119">
              <a:extLst>
                <a:ext uri="{FF2B5EF4-FFF2-40B4-BE49-F238E27FC236}">
                  <a16:creationId xmlns:a16="http://schemas.microsoft.com/office/drawing/2014/main" xmlns="" id="{DB4D100C-5A4C-414F-9F2C-B35E71CEAA0B}"/>
                </a:ext>
              </a:extLst>
            </p:cNvPr>
            <p:cNvSpPr/>
            <p:nvPr/>
          </p:nvSpPr>
          <p:spPr>
            <a:xfrm>
              <a:off x="4977994" y="25688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1" name="Freeform 120">
              <a:extLst>
                <a:ext uri="{FF2B5EF4-FFF2-40B4-BE49-F238E27FC236}">
                  <a16:creationId xmlns:a16="http://schemas.microsoft.com/office/drawing/2014/main" xmlns="" id="{B9418712-307E-C865-7A93-68AD6BAE5681}"/>
                </a:ext>
              </a:extLst>
            </p:cNvPr>
            <p:cNvSpPr/>
            <p:nvPr/>
          </p:nvSpPr>
          <p:spPr>
            <a:xfrm>
              <a:off x="4964396" y="26096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2" name="Freeform 121">
              <a:extLst>
                <a:ext uri="{FF2B5EF4-FFF2-40B4-BE49-F238E27FC236}">
                  <a16:creationId xmlns:a16="http://schemas.microsoft.com/office/drawing/2014/main" xmlns="" id="{D5A0EC65-8444-92C4-8727-780AABC30536}"/>
                </a:ext>
              </a:extLst>
            </p:cNvPr>
            <p:cNvSpPr/>
            <p:nvPr/>
          </p:nvSpPr>
          <p:spPr>
            <a:xfrm>
              <a:off x="4994613" y="25793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3" name="Freeform 122">
              <a:extLst>
                <a:ext uri="{FF2B5EF4-FFF2-40B4-BE49-F238E27FC236}">
                  <a16:creationId xmlns:a16="http://schemas.microsoft.com/office/drawing/2014/main" xmlns="" id="{E1104EE1-FCD9-ECC3-0C95-0E7A677A0497}"/>
                </a:ext>
              </a:extLst>
            </p:cNvPr>
            <p:cNvSpPr/>
            <p:nvPr/>
          </p:nvSpPr>
          <p:spPr>
            <a:xfrm>
              <a:off x="4964396" y="26096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4" name="Freeform 123">
              <a:extLst>
                <a:ext uri="{FF2B5EF4-FFF2-40B4-BE49-F238E27FC236}">
                  <a16:creationId xmlns:a16="http://schemas.microsoft.com/office/drawing/2014/main" xmlns="" id="{83ACB844-EB9C-6F23-876C-DF9BE9154185}"/>
                </a:ext>
              </a:extLst>
            </p:cNvPr>
            <p:cNvSpPr/>
            <p:nvPr/>
          </p:nvSpPr>
          <p:spPr>
            <a:xfrm>
              <a:off x="4994613" y="25793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5" name="Freeform 124">
              <a:extLst>
                <a:ext uri="{FF2B5EF4-FFF2-40B4-BE49-F238E27FC236}">
                  <a16:creationId xmlns:a16="http://schemas.microsoft.com/office/drawing/2014/main" xmlns="" id="{F7C7E77B-BD41-49FA-1366-E7F784FE5C27}"/>
                </a:ext>
              </a:extLst>
            </p:cNvPr>
            <p:cNvSpPr/>
            <p:nvPr/>
          </p:nvSpPr>
          <p:spPr>
            <a:xfrm>
              <a:off x="4979504" y="26534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6" name="Freeform 125">
              <a:extLst>
                <a:ext uri="{FF2B5EF4-FFF2-40B4-BE49-F238E27FC236}">
                  <a16:creationId xmlns:a16="http://schemas.microsoft.com/office/drawing/2014/main" xmlns="" id="{4ABA183A-3233-B9EB-0046-A87E7CC8AB55}"/>
                </a:ext>
              </a:extLst>
            </p:cNvPr>
            <p:cNvSpPr/>
            <p:nvPr/>
          </p:nvSpPr>
          <p:spPr>
            <a:xfrm>
              <a:off x="5009721" y="262323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7" name="Freeform 126">
              <a:extLst>
                <a:ext uri="{FF2B5EF4-FFF2-40B4-BE49-F238E27FC236}">
                  <a16:creationId xmlns:a16="http://schemas.microsoft.com/office/drawing/2014/main" xmlns="" id="{35628339-076B-F763-9E12-61120C1636B5}"/>
                </a:ext>
              </a:extLst>
            </p:cNvPr>
            <p:cNvSpPr/>
            <p:nvPr/>
          </p:nvSpPr>
          <p:spPr>
            <a:xfrm>
              <a:off x="5136629" y="268672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8" name="Freeform 127">
              <a:extLst>
                <a:ext uri="{FF2B5EF4-FFF2-40B4-BE49-F238E27FC236}">
                  <a16:creationId xmlns:a16="http://schemas.microsoft.com/office/drawing/2014/main" xmlns="" id="{7B6CBE5B-7703-FA84-3A50-5C3B1BD62BF9}"/>
                </a:ext>
              </a:extLst>
            </p:cNvPr>
            <p:cNvSpPr/>
            <p:nvPr/>
          </p:nvSpPr>
          <p:spPr>
            <a:xfrm>
              <a:off x="5166846" y="265649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9" name="Freeform 128">
              <a:extLst>
                <a:ext uri="{FF2B5EF4-FFF2-40B4-BE49-F238E27FC236}">
                  <a16:creationId xmlns:a16="http://schemas.microsoft.com/office/drawing/2014/main" xmlns="" id="{9C16712D-1320-52A1-8C88-558996DFE79C}"/>
                </a:ext>
              </a:extLst>
            </p:cNvPr>
            <p:cNvSpPr/>
            <p:nvPr/>
          </p:nvSpPr>
          <p:spPr>
            <a:xfrm>
              <a:off x="5145694" y="268672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0" name="Freeform 129">
              <a:extLst>
                <a:ext uri="{FF2B5EF4-FFF2-40B4-BE49-F238E27FC236}">
                  <a16:creationId xmlns:a16="http://schemas.microsoft.com/office/drawing/2014/main" xmlns="" id="{BEFCDD63-48E8-2C17-86E9-909FCDFBC87A}"/>
                </a:ext>
              </a:extLst>
            </p:cNvPr>
            <p:cNvSpPr/>
            <p:nvPr/>
          </p:nvSpPr>
          <p:spPr>
            <a:xfrm>
              <a:off x="5175911" y="265649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1" name="Freeform 130">
              <a:extLst>
                <a:ext uri="{FF2B5EF4-FFF2-40B4-BE49-F238E27FC236}">
                  <a16:creationId xmlns:a16="http://schemas.microsoft.com/office/drawing/2014/main" xmlns="" id="{37402F95-0DF5-108B-568B-D341585F7551}"/>
                </a:ext>
              </a:extLst>
            </p:cNvPr>
            <p:cNvSpPr/>
            <p:nvPr/>
          </p:nvSpPr>
          <p:spPr>
            <a:xfrm>
              <a:off x="5168357" y="268672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2" name="Freeform 131">
              <a:extLst>
                <a:ext uri="{FF2B5EF4-FFF2-40B4-BE49-F238E27FC236}">
                  <a16:creationId xmlns:a16="http://schemas.microsoft.com/office/drawing/2014/main" xmlns="" id="{652DA4AE-20F4-F40C-BCBD-F14753CD8B4E}"/>
                </a:ext>
              </a:extLst>
            </p:cNvPr>
            <p:cNvSpPr/>
            <p:nvPr/>
          </p:nvSpPr>
          <p:spPr>
            <a:xfrm>
              <a:off x="5198573" y="265649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3" name="Freeform 132">
              <a:extLst>
                <a:ext uri="{FF2B5EF4-FFF2-40B4-BE49-F238E27FC236}">
                  <a16:creationId xmlns:a16="http://schemas.microsoft.com/office/drawing/2014/main" xmlns="" id="{E270A2BC-774E-B247-75F3-0C50694BC3F1}"/>
                </a:ext>
              </a:extLst>
            </p:cNvPr>
            <p:cNvSpPr/>
            <p:nvPr/>
          </p:nvSpPr>
          <p:spPr>
            <a:xfrm>
              <a:off x="5224257" y="272149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4" name="Freeform 133">
              <a:extLst>
                <a:ext uri="{FF2B5EF4-FFF2-40B4-BE49-F238E27FC236}">
                  <a16:creationId xmlns:a16="http://schemas.microsoft.com/office/drawing/2014/main" xmlns="" id="{25E59CFA-39A3-2EA8-D89D-70A3EC062DC3}"/>
                </a:ext>
              </a:extLst>
            </p:cNvPr>
            <p:cNvSpPr/>
            <p:nvPr/>
          </p:nvSpPr>
          <p:spPr>
            <a:xfrm>
              <a:off x="5254473" y="269126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5" name="Freeform 134">
              <a:extLst>
                <a:ext uri="{FF2B5EF4-FFF2-40B4-BE49-F238E27FC236}">
                  <a16:creationId xmlns:a16="http://schemas.microsoft.com/office/drawing/2014/main" xmlns="" id="{34F7B72F-8384-D155-4051-29922982053E}"/>
                </a:ext>
              </a:extLst>
            </p:cNvPr>
            <p:cNvSpPr/>
            <p:nvPr/>
          </p:nvSpPr>
          <p:spPr>
            <a:xfrm>
              <a:off x="5271092" y="280011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6" name="Freeform 135">
              <a:extLst>
                <a:ext uri="{FF2B5EF4-FFF2-40B4-BE49-F238E27FC236}">
                  <a16:creationId xmlns:a16="http://schemas.microsoft.com/office/drawing/2014/main" xmlns="" id="{ABA2BE2D-6F06-A8FC-0593-D26BA2BCADA2}"/>
                </a:ext>
              </a:extLst>
            </p:cNvPr>
            <p:cNvSpPr/>
            <p:nvPr/>
          </p:nvSpPr>
          <p:spPr>
            <a:xfrm>
              <a:off x="5301309" y="276987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7" name="Freeform 136">
              <a:extLst>
                <a:ext uri="{FF2B5EF4-FFF2-40B4-BE49-F238E27FC236}">
                  <a16:creationId xmlns:a16="http://schemas.microsoft.com/office/drawing/2014/main" xmlns="" id="{DB848E60-ADB6-7F25-0000-5E8202CF64EC}"/>
                </a:ext>
              </a:extLst>
            </p:cNvPr>
            <p:cNvSpPr/>
            <p:nvPr/>
          </p:nvSpPr>
          <p:spPr>
            <a:xfrm>
              <a:off x="5271092" y="280011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8" name="Freeform 137">
              <a:extLst>
                <a:ext uri="{FF2B5EF4-FFF2-40B4-BE49-F238E27FC236}">
                  <a16:creationId xmlns:a16="http://schemas.microsoft.com/office/drawing/2014/main" xmlns="" id="{53D92FA1-684F-E670-526F-F97C970D8D00}"/>
                </a:ext>
              </a:extLst>
            </p:cNvPr>
            <p:cNvSpPr/>
            <p:nvPr/>
          </p:nvSpPr>
          <p:spPr>
            <a:xfrm>
              <a:off x="5301309" y="276987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9" name="Freeform 138">
              <a:extLst>
                <a:ext uri="{FF2B5EF4-FFF2-40B4-BE49-F238E27FC236}">
                  <a16:creationId xmlns:a16="http://schemas.microsoft.com/office/drawing/2014/main" xmlns="" id="{81C2458D-AD14-9388-6B14-5EE6BE173C70}"/>
                </a:ext>
              </a:extLst>
            </p:cNvPr>
            <p:cNvSpPr/>
            <p:nvPr/>
          </p:nvSpPr>
          <p:spPr>
            <a:xfrm>
              <a:off x="5310373" y="285755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0" name="Freeform 139">
              <a:extLst>
                <a:ext uri="{FF2B5EF4-FFF2-40B4-BE49-F238E27FC236}">
                  <a16:creationId xmlns:a16="http://schemas.microsoft.com/office/drawing/2014/main" xmlns="" id="{5772DB6F-A47A-3236-47E6-6E4AE78C7AB0}"/>
                </a:ext>
              </a:extLst>
            </p:cNvPr>
            <p:cNvSpPr/>
            <p:nvPr/>
          </p:nvSpPr>
          <p:spPr>
            <a:xfrm>
              <a:off x="5340590" y="282732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1" name="Freeform 140">
              <a:extLst>
                <a:ext uri="{FF2B5EF4-FFF2-40B4-BE49-F238E27FC236}">
                  <a16:creationId xmlns:a16="http://schemas.microsoft.com/office/drawing/2014/main" xmlns="" id="{F213203A-78EF-0FCA-7366-C4AB28636D3B}"/>
                </a:ext>
              </a:extLst>
            </p:cNvPr>
            <p:cNvSpPr/>
            <p:nvPr/>
          </p:nvSpPr>
          <p:spPr>
            <a:xfrm>
              <a:off x="5428217" y="294977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2" name="Freeform 141">
              <a:extLst>
                <a:ext uri="{FF2B5EF4-FFF2-40B4-BE49-F238E27FC236}">
                  <a16:creationId xmlns:a16="http://schemas.microsoft.com/office/drawing/2014/main" xmlns="" id="{45E7A8EB-67A5-7BE3-FCFF-BE35185B7AFA}"/>
                </a:ext>
              </a:extLst>
            </p:cNvPr>
            <p:cNvSpPr/>
            <p:nvPr/>
          </p:nvSpPr>
          <p:spPr>
            <a:xfrm>
              <a:off x="5458434" y="291953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3" name="Freeform 142">
              <a:extLst>
                <a:ext uri="{FF2B5EF4-FFF2-40B4-BE49-F238E27FC236}">
                  <a16:creationId xmlns:a16="http://schemas.microsoft.com/office/drawing/2014/main" xmlns="" id="{D78FEB00-CD7D-FFAD-89B9-B285B35B9A2D}"/>
                </a:ext>
              </a:extLst>
            </p:cNvPr>
            <p:cNvSpPr/>
            <p:nvPr/>
          </p:nvSpPr>
          <p:spPr>
            <a:xfrm>
              <a:off x="5476563" y="296035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4" name="Freeform 143">
              <a:extLst>
                <a:ext uri="{FF2B5EF4-FFF2-40B4-BE49-F238E27FC236}">
                  <a16:creationId xmlns:a16="http://schemas.microsoft.com/office/drawing/2014/main" xmlns="" id="{98902D8B-0973-DEB6-C4AD-D6FEBD07F6A7}"/>
                </a:ext>
              </a:extLst>
            </p:cNvPr>
            <p:cNvSpPr/>
            <p:nvPr/>
          </p:nvSpPr>
          <p:spPr>
            <a:xfrm>
              <a:off x="5506780" y="293012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5" name="Freeform 144">
              <a:extLst>
                <a:ext uri="{FF2B5EF4-FFF2-40B4-BE49-F238E27FC236}">
                  <a16:creationId xmlns:a16="http://schemas.microsoft.com/office/drawing/2014/main" xmlns="" id="{49FFA76B-C330-2D94-9D62-CDDF0E919A05}"/>
                </a:ext>
              </a:extLst>
            </p:cNvPr>
            <p:cNvSpPr/>
            <p:nvPr/>
          </p:nvSpPr>
          <p:spPr>
            <a:xfrm>
              <a:off x="5555126" y="299663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6" name="Freeform 145">
              <a:extLst>
                <a:ext uri="{FF2B5EF4-FFF2-40B4-BE49-F238E27FC236}">
                  <a16:creationId xmlns:a16="http://schemas.microsoft.com/office/drawing/2014/main" xmlns="" id="{F95A71E2-A675-0022-C3C3-597AA1B3258E}"/>
                </a:ext>
              </a:extLst>
            </p:cNvPr>
            <p:cNvSpPr/>
            <p:nvPr/>
          </p:nvSpPr>
          <p:spPr>
            <a:xfrm>
              <a:off x="5585342" y="296640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7" name="Freeform 146">
              <a:extLst>
                <a:ext uri="{FF2B5EF4-FFF2-40B4-BE49-F238E27FC236}">
                  <a16:creationId xmlns:a16="http://schemas.microsoft.com/office/drawing/2014/main" xmlns="" id="{1D114ECD-8908-BBDF-1DBD-6F7211A6B13B}"/>
                </a:ext>
              </a:extLst>
            </p:cNvPr>
            <p:cNvSpPr/>
            <p:nvPr/>
          </p:nvSpPr>
          <p:spPr>
            <a:xfrm>
              <a:off x="5585342" y="3031409"/>
              <a:ext cx="61943" cy="15117"/>
            </a:xfrm>
            <a:custGeom>
              <a:avLst/>
              <a:gdLst>
                <a:gd name="connsiteX0" fmla="*/ 0 w 61943"/>
                <a:gd name="connsiteY0" fmla="*/ 0 h 15117"/>
                <a:gd name="connsiteX1" fmla="*/ 61944 w 61943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43" h="15117">
                  <a:moveTo>
                    <a:pt x="0" y="0"/>
                  </a:moveTo>
                  <a:lnTo>
                    <a:pt x="61944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8" name="Freeform 147">
              <a:extLst>
                <a:ext uri="{FF2B5EF4-FFF2-40B4-BE49-F238E27FC236}">
                  <a16:creationId xmlns:a16="http://schemas.microsoft.com/office/drawing/2014/main" xmlns="" id="{9C01766D-DFD8-97C5-77BD-8C46E55430BF}"/>
                </a:ext>
              </a:extLst>
            </p:cNvPr>
            <p:cNvSpPr/>
            <p:nvPr/>
          </p:nvSpPr>
          <p:spPr>
            <a:xfrm>
              <a:off x="5617069" y="300117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9" name="Freeform 148">
              <a:extLst>
                <a:ext uri="{FF2B5EF4-FFF2-40B4-BE49-F238E27FC236}">
                  <a16:creationId xmlns:a16="http://schemas.microsoft.com/office/drawing/2014/main" xmlns="" id="{0D0D5318-059C-1EC3-DF89-63CFB31794CB}"/>
                </a:ext>
              </a:extLst>
            </p:cNvPr>
            <p:cNvSpPr/>
            <p:nvPr/>
          </p:nvSpPr>
          <p:spPr>
            <a:xfrm>
              <a:off x="5585342" y="3031409"/>
              <a:ext cx="61943" cy="15117"/>
            </a:xfrm>
            <a:custGeom>
              <a:avLst/>
              <a:gdLst>
                <a:gd name="connsiteX0" fmla="*/ 0 w 61943"/>
                <a:gd name="connsiteY0" fmla="*/ 0 h 15117"/>
                <a:gd name="connsiteX1" fmla="*/ 61944 w 61943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43" h="15117">
                  <a:moveTo>
                    <a:pt x="0" y="0"/>
                  </a:moveTo>
                  <a:lnTo>
                    <a:pt x="61944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0" name="Freeform 149">
              <a:extLst>
                <a:ext uri="{FF2B5EF4-FFF2-40B4-BE49-F238E27FC236}">
                  <a16:creationId xmlns:a16="http://schemas.microsoft.com/office/drawing/2014/main" xmlns="" id="{DE8937C0-2817-2749-1128-C8A55E7F153A}"/>
                </a:ext>
              </a:extLst>
            </p:cNvPr>
            <p:cNvSpPr/>
            <p:nvPr/>
          </p:nvSpPr>
          <p:spPr>
            <a:xfrm>
              <a:off x="5617069" y="300117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1" name="Freeform 150">
              <a:extLst>
                <a:ext uri="{FF2B5EF4-FFF2-40B4-BE49-F238E27FC236}">
                  <a16:creationId xmlns:a16="http://schemas.microsoft.com/office/drawing/2014/main" xmlns="" id="{42BFEFF0-6D9A-09CD-F962-2447CBDDF160}"/>
                </a:ext>
              </a:extLst>
            </p:cNvPr>
            <p:cNvSpPr/>
            <p:nvPr/>
          </p:nvSpPr>
          <p:spPr>
            <a:xfrm>
              <a:off x="5601961" y="304350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2" name="Freeform 151">
              <a:extLst>
                <a:ext uri="{FF2B5EF4-FFF2-40B4-BE49-F238E27FC236}">
                  <a16:creationId xmlns:a16="http://schemas.microsoft.com/office/drawing/2014/main" xmlns="" id="{90422F02-28BA-3990-62F7-A1A420E42AEC}"/>
                </a:ext>
              </a:extLst>
            </p:cNvPr>
            <p:cNvSpPr/>
            <p:nvPr/>
          </p:nvSpPr>
          <p:spPr>
            <a:xfrm>
              <a:off x="5632178" y="301326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3" name="Freeform 152">
              <a:extLst>
                <a:ext uri="{FF2B5EF4-FFF2-40B4-BE49-F238E27FC236}">
                  <a16:creationId xmlns:a16="http://schemas.microsoft.com/office/drawing/2014/main" xmlns="" id="{9C7E2DBA-FABB-7917-0E63-73F1B18259C9}"/>
                </a:ext>
              </a:extLst>
            </p:cNvPr>
            <p:cNvSpPr/>
            <p:nvPr/>
          </p:nvSpPr>
          <p:spPr>
            <a:xfrm>
              <a:off x="5601961" y="304350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4" name="Freeform 153">
              <a:extLst>
                <a:ext uri="{FF2B5EF4-FFF2-40B4-BE49-F238E27FC236}">
                  <a16:creationId xmlns:a16="http://schemas.microsoft.com/office/drawing/2014/main" xmlns="" id="{356483B5-D30D-6DE5-EED4-7B3F947879EB}"/>
                </a:ext>
              </a:extLst>
            </p:cNvPr>
            <p:cNvSpPr/>
            <p:nvPr/>
          </p:nvSpPr>
          <p:spPr>
            <a:xfrm>
              <a:off x="5632178" y="301326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5" name="Freeform 154">
              <a:extLst>
                <a:ext uri="{FF2B5EF4-FFF2-40B4-BE49-F238E27FC236}">
                  <a16:creationId xmlns:a16="http://schemas.microsoft.com/office/drawing/2014/main" xmlns="" id="{7713EC22-6218-C55A-5762-CCB6CDC25F51}"/>
                </a:ext>
              </a:extLst>
            </p:cNvPr>
            <p:cNvSpPr/>
            <p:nvPr/>
          </p:nvSpPr>
          <p:spPr>
            <a:xfrm>
              <a:off x="5626134" y="304350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6" name="Freeform 155">
              <a:extLst>
                <a:ext uri="{FF2B5EF4-FFF2-40B4-BE49-F238E27FC236}">
                  <a16:creationId xmlns:a16="http://schemas.microsoft.com/office/drawing/2014/main" xmlns="" id="{B4FC8549-6EDC-0FD6-D17C-6BE8ADE34A88}"/>
                </a:ext>
              </a:extLst>
            </p:cNvPr>
            <p:cNvSpPr/>
            <p:nvPr/>
          </p:nvSpPr>
          <p:spPr>
            <a:xfrm>
              <a:off x="5656351" y="301326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7" name="Freeform 156">
              <a:extLst>
                <a:ext uri="{FF2B5EF4-FFF2-40B4-BE49-F238E27FC236}">
                  <a16:creationId xmlns:a16="http://schemas.microsoft.com/office/drawing/2014/main" xmlns="" id="{1F85CB49-C682-613C-3BE7-656279FBD168}"/>
                </a:ext>
              </a:extLst>
            </p:cNvPr>
            <p:cNvSpPr/>
            <p:nvPr/>
          </p:nvSpPr>
          <p:spPr>
            <a:xfrm>
              <a:off x="5626134" y="304350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8" name="Freeform 157">
              <a:extLst>
                <a:ext uri="{FF2B5EF4-FFF2-40B4-BE49-F238E27FC236}">
                  <a16:creationId xmlns:a16="http://schemas.microsoft.com/office/drawing/2014/main" xmlns="" id="{76B9A844-975F-4C55-B9A8-4D57EDB0FE74}"/>
                </a:ext>
              </a:extLst>
            </p:cNvPr>
            <p:cNvSpPr/>
            <p:nvPr/>
          </p:nvSpPr>
          <p:spPr>
            <a:xfrm>
              <a:off x="5656351" y="301326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9" name="Freeform 158">
              <a:extLst>
                <a:ext uri="{FF2B5EF4-FFF2-40B4-BE49-F238E27FC236}">
                  <a16:creationId xmlns:a16="http://schemas.microsoft.com/office/drawing/2014/main" xmlns="" id="{EB3C0B3F-25C8-33EC-A63F-FD8EEE05F392}"/>
                </a:ext>
              </a:extLst>
            </p:cNvPr>
            <p:cNvSpPr/>
            <p:nvPr/>
          </p:nvSpPr>
          <p:spPr>
            <a:xfrm>
              <a:off x="5633688" y="304350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0" name="Freeform 159">
              <a:extLst>
                <a:ext uri="{FF2B5EF4-FFF2-40B4-BE49-F238E27FC236}">
                  <a16:creationId xmlns:a16="http://schemas.microsoft.com/office/drawing/2014/main" xmlns="" id="{71C61293-DCA6-5C46-C0C2-09637BDECB3C}"/>
                </a:ext>
              </a:extLst>
            </p:cNvPr>
            <p:cNvSpPr/>
            <p:nvPr/>
          </p:nvSpPr>
          <p:spPr>
            <a:xfrm>
              <a:off x="5663905" y="301326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1" name="Freeform 160">
              <a:extLst>
                <a:ext uri="{FF2B5EF4-FFF2-40B4-BE49-F238E27FC236}">
                  <a16:creationId xmlns:a16="http://schemas.microsoft.com/office/drawing/2014/main" xmlns="" id="{208429C2-EAB6-1FB2-DC75-EF04600B8F02}"/>
                </a:ext>
              </a:extLst>
            </p:cNvPr>
            <p:cNvSpPr/>
            <p:nvPr/>
          </p:nvSpPr>
          <p:spPr>
            <a:xfrm>
              <a:off x="5648797" y="305559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2" name="Freeform 161">
              <a:extLst>
                <a:ext uri="{FF2B5EF4-FFF2-40B4-BE49-F238E27FC236}">
                  <a16:creationId xmlns:a16="http://schemas.microsoft.com/office/drawing/2014/main" xmlns="" id="{A715C27F-906F-5E2C-F444-AED1F598F911}"/>
                </a:ext>
              </a:extLst>
            </p:cNvPr>
            <p:cNvSpPr/>
            <p:nvPr/>
          </p:nvSpPr>
          <p:spPr>
            <a:xfrm>
              <a:off x="5679013" y="302536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3" name="Freeform 162">
              <a:extLst>
                <a:ext uri="{FF2B5EF4-FFF2-40B4-BE49-F238E27FC236}">
                  <a16:creationId xmlns:a16="http://schemas.microsoft.com/office/drawing/2014/main" xmlns="" id="{EA808BCA-C824-E269-48EF-24D2780E5993}"/>
                </a:ext>
              </a:extLst>
            </p:cNvPr>
            <p:cNvSpPr/>
            <p:nvPr/>
          </p:nvSpPr>
          <p:spPr>
            <a:xfrm>
              <a:off x="5688078" y="309339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4" name="Freeform 163">
              <a:extLst>
                <a:ext uri="{FF2B5EF4-FFF2-40B4-BE49-F238E27FC236}">
                  <a16:creationId xmlns:a16="http://schemas.microsoft.com/office/drawing/2014/main" xmlns="" id="{C7FD37EB-0B8B-06AD-9993-B6A329B0514D}"/>
                </a:ext>
              </a:extLst>
            </p:cNvPr>
            <p:cNvSpPr/>
            <p:nvPr/>
          </p:nvSpPr>
          <p:spPr>
            <a:xfrm>
              <a:off x="5718294" y="306315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5" name="Freeform 164">
              <a:extLst>
                <a:ext uri="{FF2B5EF4-FFF2-40B4-BE49-F238E27FC236}">
                  <a16:creationId xmlns:a16="http://schemas.microsoft.com/office/drawing/2014/main" xmlns="" id="{D9DF57D3-DD0C-358B-3F56-2D457E624ED2}"/>
                </a:ext>
              </a:extLst>
            </p:cNvPr>
            <p:cNvSpPr/>
            <p:nvPr/>
          </p:nvSpPr>
          <p:spPr>
            <a:xfrm>
              <a:off x="5712251" y="31175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6" name="Freeform 165">
              <a:extLst>
                <a:ext uri="{FF2B5EF4-FFF2-40B4-BE49-F238E27FC236}">
                  <a16:creationId xmlns:a16="http://schemas.microsoft.com/office/drawing/2014/main" xmlns="" id="{85BF61DC-C0C3-7EBB-6217-3631CF3B65E6}"/>
                </a:ext>
              </a:extLst>
            </p:cNvPr>
            <p:cNvSpPr/>
            <p:nvPr/>
          </p:nvSpPr>
          <p:spPr>
            <a:xfrm>
              <a:off x="5742467" y="30873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7" name="Freeform 166">
              <a:extLst>
                <a:ext uri="{FF2B5EF4-FFF2-40B4-BE49-F238E27FC236}">
                  <a16:creationId xmlns:a16="http://schemas.microsoft.com/office/drawing/2014/main" xmlns="" id="{67B6C8EB-1B5A-EB51-05F1-FF1894ECB65B}"/>
                </a:ext>
              </a:extLst>
            </p:cNvPr>
            <p:cNvSpPr/>
            <p:nvPr/>
          </p:nvSpPr>
          <p:spPr>
            <a:xfrm>
              <a:off x="5719805" y="31175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8" name="Freeform 167">
              <a:extLst>
                <a:ext uri="{FF2B5EF4-FFF2-40B4-BE49-F238E27FC236}">
                  <a16:creationId xmlns:a16="http://schemas.microsoft.com/office/drawing/2014/main" xmlns="" id="{BFFFB398-D688-0FE2-291C-01C8D6DD60AD}"/>
                </a:ext>
              </a:extLst>
            </p:cNvPr>
            <p:cNvSpPr/>
            <p:nvPr/>
          </p:nvSpPr>
          <p:spPr>
            <a:xfrm>
              <a:off x="5750021" y="30873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9" name="Freeform 168">
              <a:extLst>
                <a:ext uri="{FF2B5EF4-FFF2-40B4-BE49-F238E27FC236}">
                  <a16:creationId xmlns:a16="http://schemas.microsoft.com/office/drawing/2014/main" xmlns="" id="{B2E1DE01-3B93-E964-2941-D69B22575A46}"/>
                </a:ext>
              </a:extLst>
            </p:cNvPr>
            <p:cNvSpPr/>
            <p:nvPr/>
          </p:nvSpPr>
          <p:spPr>
            <a:xfrm>
              <a:off x="5736424" y="31175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0" name="Freeform 169">
              <a:extLst>
                <a:ext uri="{FF2B5EF4-FFF2-40B4-BE49-F238E27FC236}">
                  <a16:creationId xmlns:a16="http://schemas.microsoft.com/office/drawing/2014/main" xmlns="" id="{B96598AE-A773-5CB1-F97A-C5E921407461}"/>
                </a:ext>
              </a:extLst>
            </p:cNvPr>
            <p:cNvSpPr/>
            <p:nvPr/>
          </p:nvSpPr>
          <p:spPr>
            <a:xfrm>
              <a:off x="5766640" y="30873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1" name="Freeform 170">
              <a:extLst>
                <a:ext uri="{FF2B5EF4-FFF2-40B4-BE49-F238E27FC236}">
                  <a16:creationId xmlns:a16="http://schemas.microsoft.com/office/drawing/2014/main" xmlns="" id="{12D7D692-5A19-718A-7756-6977E41E7719}"/>
                </a:ext>
              </a:extLst>
            </p:cNvPr>
            <p:cNvSpPr/>
            <p:nvPr/>
          </p:nvSpPr>
          <p:spPr>
            <a:xfrm>
              <a:off x="5805922" y="314327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2" name="Freeform 171">
              <a:extLst>
                <a:ext uri="{FF2B5EF4-FFF2-40B4-BE49-F238E27FC236}">
                  <a16:creationId xmlns:a16="http://schemas.microsoft.com/office/drawing/2014/main" xmlns="" id="{EF11DB52-9018-CF86-F9C0-E8D8AD529E62}"/>
                </a:ext>
              </a:extLst>
            </p:cNvPr>
            <p:cNvSpPr/>
            <p:nvPr/>
          </p:nvSpPr>
          <p:spPr>
            <a:xfrm>
              <a:off x="5836138" y="31130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3" name="Freeform 172">
              <a:extLst>
                <a:ext uri="{FF2B5EF4-FFF2-40B4-BE49-F238E27FC236}">
                  <a16:creationId xmlns:a16="http://schemas.microsoft.com/office/drawing/2014/main" xmlns="" id="{A9E7415B-0CDA-4196-8E35-73C8EC3D0ED2}"/>
                </a:ext>
              </a:extLst>
            </p:cNvPr>
            <p:cNvSpPr/>
            <p:nvPr/>
          </p:nvSpPr>
          <p:spPr>
            <a:xfrm>
              <a:off x="5885995" y="319619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4" name="Freeform 173">
              <a:extLst>
                <a:ext uri="{FF2B5EF4-FFF2-40B4-BE49-F238E27FC236}">
                  <a16:creationId xmlns:a16="http://schemas.microsoft.com/office/drawing/2014/main" xmlns="" id="{48332E68-13E7-605E-A58A-2A2D8B46AFA4}"/>
                </a:ext>
              </a:extLst>
            </p:cNvPr>
            <p:cNvSpPr/>
            <p:nvPr/>
          </p:nvSpPr>
          <p:spPr>
            <a:xfrm>
              <a:off x="5916211" y="316595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5" name="Freeform 174">
              <a:extLst>
                <a:ext uri="{FF2B5EF4-FFF2-40B4-BE49-F238E27FC236}">
                  <a16:creationId xmlns:a16="http://schemas.microsoft.com/office/drawing/2014/main" xmlns="" id="{72A00249-1D8E-F9A1-0E10-55CA429E54DB}"/>
                </a:ext>
              </a:extLst>
            </p:cNvPr>
            <p:cNvSpPr/>
            <p:nvPr/>
          </p:nvSpPr>
          <p:spPr>
            <a:xfrm>
              <a:off x="5908657" y="323549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6" name="Freeform 175">
              <a:extLst>
                <a:ext uri="{FF2B5EF4-FFF2-40B4-BE49-F238E27FC236}">
                  <a16:creationId xmlns:a16="http://schemas.microsoft.com/office/drawing/2014/main" xmlns="" id="{E06E0A77-822A-6D35-FD74-2CC70AEA1F88}"/>
                </a:ext>
              </a:extLst>
            </p:cNvPr>
            <p:cNvSpPr/>
            <p:nvPr/>
          </p:nvSpPr>
          <p:spPr>
            <a:xfrm>
              <a:off x="5938873" y="320526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7" name="Freeform 176">
              <a:extLst>
                <a:ext uri="{FF2B5EF4-FFF2-40B4-BE49-F238E27FC236}">
                  <a16:creationId xmlns:a16="http://schemas.microsoft.com/office/drawing/2014/main" xmlns="" id="{9BA94019-ACA7-D061-3758-F39DC6B70B90}"/>
                </a:ext>
              </a:extLst>
            </p:cNvPr>
            <p:cNvSpPr/>
            <p:nvPr/>
          </p:nvSpPr>
          <p:spPr>
            <a:xfrm>
              <a:off x="5932830" y="326119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8" name="Freeform 177">
              <a:extLst>
                <a:ext uri="{FF2B5EF4-FFF2-40B4-BE49-F238E27FC236}">
                  <a16:creationId xmlns:a16="http://schemas.microsoft.com/office/drawing/2014/main" xmlns="" id="{DC01C257-7CEF-D04B-1BD0-6D25A21669A7}"/>
                </a:ext>
              </a:extLst>
            </p:cNvPr>
            <p:cNvSpPr/>
            <p:nvPr/>
          </p:nvSpPr>
          <p:spPr>
            <a:xfrm>
              <a:off x="5963047" y="323096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9" name="Freeform 178">
              <a:extLst>
                <a:ext uri="{FF2B5EF4-FFF2-40B4-BE49-F238E27FC236}">
                  <a16:creationId xmlns:a16="http://schemas.microsoft.com/office/drawing/2014/main" xmlns="" id="{B6FD67EB-EC41-CF2C-01A6-A486B3C22E0C}"/>
                </a:ext>
              </a:extLst>
            </p:cNvPr>
            <p:cNvSpPr/>
            <p:nvPr/>
          </p:nvSpPr>
          <p:spPr>
            <a:xfrm>
              <a:off x="5964557" y="32748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0" name="Freeform 179">
              <a:extLst>
                <a:ext uri="{FF2B5EF4-FFF2-40B4-BE49-F238E27FC236}">
                  <a16:creationId xmlns:a16="http://schemas.microsoft.com/office/drawing/2014/main" xmlns="" id="{41F08D4C-03D6-1A85-7DA4-04B207C39556}"/>
                </a:ext>
              </a:extLst>
            </p:cNvPr>
            <p:cNvSpPr/>
            <p:nvPr/>
          </p:nvSpPr>
          <p:spPr>
            <a:xfrm>
              <a:off x="5994774" y="32445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1" name="Freeform 180">
              <a:extLst>
                <a:ext uri="{FF2B5EF4-FFF2-40B4-BE49-F238E27FC236}">
                  <a16:creationId xmlns:a16="http://schemas.microsoft.com/office/drawing/2014/main" xmlns="" id="{8D1D71F6-F272-AD26-2CFE-63CDC2ABAD24}"/>
                </a:ext>
              </a:extLst>
            </p:cNvPr>
            <p:cNvSpPr/>
            <p:nvPr/>
          </p:nvSpPr>
          <p:spPr>
            <a:xfrm>
              <a:off x="5972111" y="32748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2" name="Freeform 181">
              <a:extLst>
                <a:ext uri="{FF2B5EF4-FFF2-40B4-BE49-F238E27FC236}">
                  <a16:creationId xmlns:a16="http://schemas.microsoft.com/office/drawing/2014/main" xmlns="" id="{29F7CD6C-E029-28E2-D0A8-2F89771C603B}"/>
                </a:ext>
              </a:extLst>
            </p:cNvPr>
            <p:cNvSpPr/>
            <p:nvPr/>
          </p:nvSpPr>
          <p:spPr>
            <a:xfrm>
              <a:off x="6002328" y="32445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3" name="Freeform 182">
              <a:extLst>
                <a:ext uri="{FF2B5EF4-FFF2-40B4-BE49-F238E27FC236}">
                  <a16:creationId xmlns:a16="http://schemas.microsoft.com/office/drawing/2014/main" xmlns="" id="{6FB5ABC3-CBE8-E2E7-3CA1-9EA7DF7994D5}"/>
                </a:ext>
              </a:extLst>
            </p:cNvPr>
            <p:cNvSpPr/>
            <p:nvPr/>
          </p:nvSpPr>
          <p:spPr>
            <a:xfrm>
              <a:off x="5979666" y="32748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4" name="Freeform 183">
              <a:extLst>
                <a:ext uri="{FF2B5EF4-FFF2-40B4-BE49-F238E27FC236}">
                  <a16:creationId xmlns:a16="http://schemas.microsoft.com/office/drawing/2014/main" xmlns="" id="{3A30E0AF-89B0-3437-B44C-06B610A61435}"/>
                </a:ext>
              </a:extLst>
            </p:cNvPr>
            <p:cNvSpPr/>
            <p:nvPr/>
          </p:nvSpPr>
          <p:spPr>
            <a:xfrm>
              <a:off x="6009882" y="32445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5" name="Freeform 184">
              <a:extLst>
                <a:ext uri="{FF2B5EF4-FFF2-40B4-BE49-F238E27FC236}">
                  <a16:creationId xmlns:a16="http://schemas.microsoft.com/office/drawing/2014/main" xmlns="" id="{1D8BCD3E-30C8-02C9-62B4-DB485A8627A1}"/>
                </a:ext>
              </a:extLst>
            </p:cNvPr>
            <p:cNvSpPr/>
            <p:nvPr/>
          </p:nvSpPr>
          <p:spPr>
            <a:xfrm>
              <a:off x="6011393" y="32748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6" name="Freeform 185">
              <a:extLst>
                <a:ext uri="{FF2B5EF4-FFF2-40B4-BE49-F238E27FC236}">
                  <a16:creationId xmlns:a16="http://schemas.microsoft.com/office/drawing/2014/main" xmlns="" id="{6489BF55-25A3-F9A5-7579-2C0962216C03}"/>
                </a:ext>
              </a:extLst>
            </p:cNvPr>
            <p:cNvSpPr/>
            <p:nvPr/>
          </p:nvSpPr>
          <p:spPr>
            <a:xfrm>
              <a:off x="6041609" y="32445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7" name="Freeform 186">
              <a:extLst>
                <a:ext uri="{FF2B5EF4-FFF2-40B4-BE49-F238E27FC236}">
                  <a16:creationId xmlns:a16="http://schemas.microsoft.com/office/drawing/2014/main" xmlns="" id="{B1FE2B06-0F67-FB5B-6E6C-A18705993426}"/>
                </a:ext>
              </a:extLst>
            </p:cNvPr>
            <p:cNvSpPr/>
            <p:nvPr/>
          </p:nvSpPr>
          <p:spPr>
            <a:xfrm>
              <a:off x="6043120" y="32748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8" name="Freeform 187">
              <a:extLst>
                <a:ext uri="{FF2B5EF4-FFF2-40B4-BE49-F238E27FC236}">
                  <a16:creationId xmlns:a16="http://schemas.microsoft.com/office/drawing/2014/main" xmlns="" id="{008C9E8A-EC8C-FCE7-F165-10C9BF97A089}"/>
                </a:ext>
              </a:extLst>
            </p:cNvPr>
            <p:cNvSpPr/>
            <p:nvPr/>
          </p:nvSpPr>
          <p:spPr>
            <a:xfrm>
              <a:off x="6073336" y="32445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9" name="Freeform 188">
              <a:extLst>
                <a:ext uri="{FF2B5EF4-FFF2-40B4-BE49-F238E27FC236}">
                  <a16:creationId xmlns:a16="http://schemas.microsoft.com/office/drawing/2014/main" xmlns="" id="{6BE0C470-BACF-9F9F-5554-296B707EE551}"/>
                </a:ext>
              </a:extLst>
            </p:cNvPr>
            <p:cNvSpPr/>
            <p:nvPr/>
          </p:nvSpPr>
          <p:spPr>
            <a:xfrm>
              <a:off x="6058228" y="328840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0" name="Freeform 189">
              <a:extLst>
                <a:ext uri="{FF2B5EF4-FFF2-40B4-BE49-F238E27FC236}">
                  <a16:creationId xmlns:a16="http://schemas.microsoft.com/office/drawing/2014/main" xmlns="" id="{7FF24DD2-794A-5FA1-3D59-7E8B17DC7332}"/>
                </a:ext>
              </a:extLst>
            </p:cNvPr>
            <p:cNvSpPr/>
            <p:nvPr/>
          </p:nvSpPr>
          <p:spPr>
            <a:xfrm>
              <a:off x="6088444" y="325817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1" name="Freeform 190">
              <a:extLst>
                <a:ext uri="{FF2B5EF4-FFF2-40B4-BE49-F238E27FC236}">
                  <a16:creationId xmlns:a16="http://schemas.microsoft.com/office/drawing/2014/main" xmlns="" id="{567DFCBD-E3B3-D7C7-545D-CAEE0CEB6C56}"/>
                </a:ext>
              </a:extLst>
            </p:cNvPr>
            <p:cNvSpPr/>
            <p:nvPr/>
          </p:nvSpPr>
          <p:spPr>
            <a:xfrm>
              <a:off x="6097509" y="328840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2" name="Freeform 191">
              <a:extLst>
                <a:ext uri="{FF2B5EF4-FFF2-40B4-BE49-F238E27FC236}">
                  <a16:creationId xmlns:a16="http://schemas.microsoft.com/office/drawing/2014/main" xmlns="" id="{C2B74A49-6CE3-C80F-7593-A0B63B0E7D41}"/>
                </a:ext>
              </a:extLst>
            </p:cNvPr>
            <p:cNvSpPr/>
            <p:nvPr/>
          </p:nvSpPr>
          <p:spPr>
            <a:xfrm>
              <a:off x="6127726" y="325817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3" name="Freeform 192">
              <a:extLst>
                <a:ext uri="{FF2B5EF4-FFF2-40B4-BE49-F238E27FC236}">
                  <a16:creationId xmlns:a16="http://schemas.microsoft.com/office/drawing/2014/main" xmlns="" id="{A3A4FDB0-9FF9-2EA0-C154-478108F4A6B7}"/>
                </a:ext>
              </a:extLst>
            </p:cNvPr>
            <p:cNvSpPr/>
            <p:nvPr/>
          </p:nvSpPr>
          <p:spPr>
            <a:xfrm>
              <a:off x="6207799" y="33171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4" name="Freeform 193">
              <a:extLst>
                <a:ext uri="{FF2B5EF4-FFF2-40B4-BE49-F238E27FC236}">
                  <a16:creationId xmlns:a16="http://schemas.microsoft.com/office/drawing/2014/main" xmlns="" id="{A554796C-E664-E779-E233-6F239E420AF4}"/>
                </a:ext>
              </a:extLst>
            </p:cNvPr>
            <p:cNvSpPr/>
            <p:nvPr/>
          </p:nvSpPr>
          <p:spPr>
            <a:xfrm>
              <a:off x="6238015" y="32868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5" name="Freeform 194">
              <a:extLst>
                <a:ext uri="{FF2B5EF4-FFF2-40B4-BE49-F238E27FC236}">
                  <a16:creationId xmlns:a16="http://schemas.microsoft.com/office/drawing/2014/main" xmlns="" id="{C8099775-7393-D2C3-B2C5-11432507F988}"/>
                </a:ext>
              </a:extLst>
            </p:cNvPr>
            <p:cNvSpPr/>
            <p:nvPr/>
          </p:nvSpPr>
          <p:spPr>
            <a:xfrm>
              <a:off x="6231972" y="33171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6" name="Freeform 195">
              <a:extLst>
                <a:ext uri="{FF2B5EF4-FFF2-40B4-BE49-F238E27FC236}">
                  <a16:creationId xmlns:a16="http://schemas.microsoft.com/office/drawing/2014/main" xmlns="" id="{6AB347EE-0B7A-8844-3B94-38E0887B71DC}"/>
                </a:ext>
              </a:extLst>
            </p:cNvPr>
            <p:cNvSpPr/>
            <p:nvPr/>
          </p:nvSpPr>
          <p:spPr>
            <a:xfrm>
              <a:off x="6262188" y="32868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7" name="Freeform 196">
              <a:extLst>
                <a:ext uri="{FF2B5EF4-FFF2-40B4-BE49-F238E27FC236}">
                  <a16:creationId xmlns:a16="http://schemas.microsoft.com/office/drawing/2014/main" xmlns="" id="{9EDE61DA-9E76-3C21-051C-2824E768903B}"/>
                </a:ext>
              </a:extLst>
            </p:cNvPr>
            <p:cNvSpPr/>
            <p:nvPr/>
          </p:nvSpPr>
          <p:spPr>
            <a:xfrm>
              <a:off x="6247080" y="3345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8" name="Freeform 197">
              <a:extLst>
                <a:ext uri="{FF2B5EF4-FFF2-40B4-BE49-F238E27FC236}">
                  <a16:creationId xmlns:a16="http://schemas.microsoft.com/office/drawing/2014/main" xmlns="" id="{B3F1EE4A-DDA3-31BA-D195-170AA5CF755C}"/>
                </a:ext>
              </a:extLst>
            </p:cNvPr>
            <p:cNvSpPr/>
            <p:nvPr/>
          </p:nvSpPr>
          <p:spPr>
            <a:xfrm>
              <a:off x="6277297" y="3315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9" name="Freeform 198">
              <a:extLst>
                <a:ext uri="{FF2B5EF4-FFF2-40B4-BE49-F238E27FC236}">
                  <a16:creationId xmlns:a16="http://schemas.microsoft.com/office/drawing/2014/main" xmlns="" id="{43E88D14-E57F-9E24-140B-9AFBBABBD656}"/>
                </a:ext>
              </a:extLst>
            </p:cNvPr>
            <p:cNvSpPr/>
            <p:nvPr/>
          </p:nvSpPr>
          <p:spPr>
            <a:xfrm>
              <a:off x="6263699" y="3345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0" name="Freeform 199">
              <a:extLst>
                <a:ext uri="{FF2B5EF4-FFF2-40B4-BE49-F238E27FC236}">
                  <a16:creationId xmlns:a16="http://schemas.microsoft.com/office/drawing/2014/main" xmlns="" id="{7C1EE2A7-205A-9991-A20E-1FA5D976AC42}"/>
                </a:ext>
              </a:extLst>
            </p:cNvPr>
            <p:cNvSpPr/>
            <p:nvPr/>
          </p:nvSpPr>
          <p:spPr>
            <a:xfrm>
              <a:off x="6293916" y="3315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1" name="Freeform 200">
              <a:extLst>
                <a:ext uri="{FF2B5EF4-FFF2-40B4-BE49-F238E27FC236}">
                  <a16:creationId xmlns:a16="http://schemas.microsoft.com/office/drawing/2014/main" xmlns="" id="{46FA0D9F-1BBE-3723-41A2-343BA9560134}"/>
                </a:ext>
              </a:extLst>
            </p:cNvPr>
            <p:cNvSpPr/>
            <p:nvPr/>
          </p:nvSpPr>
          <p:spPr>
            <a:xfrm>
              <a:off x="6263699" y="3345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2" name="Freeform 201">
              <a:extLst>
                <a:ext uri="{FF2B5EF4-FFF2-40B4-BE49-F238E27FC236}">
                  <a16:creationId xmlns:a16="http://schemas.microsoft.com/office/drawing/2014/main" xmlns="" id="{0B0041ED-B1E8-A8E0-4CF8-CFCAD7BE7AF8}"/>
                </a:ext>
              </a:extLst>
            </p:cNvPr>
            <p:cNvSpPr/>
            <p:nvPr/>
          </p:nvSpPr>
          <p:spPr>
            <a:xfrm>
              <a:off x="6293916" y="3315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3" name="Freeform 202">
              <a:extLst>
                <a:ext uri="{FF2B5EF4-FFF2-40B4-BE49-F238E27FC236}">
                  <a16:creationId xmlns:a16="http://schemas.microsoft.com/office/drawing/2014/main" xmlns="" id="{4FA3ADD5-6192-199D-6CCC-BF8D372A7E07}"/>
                </a:ext>
              </a:extLst>
            </p:cNvPr>
            <p:cNvSpPr/>
            <p:nvPr/>
          </p:nvSpPr>
          <p:spPr>
            <a:xfrm>
              <a:off x="6271253" y="3345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4" name="Freeform 203">
              <a:extLst>
                <a:ext uri="{FF2B5EF4-FFF2-40B4-BE49-F238E27FC236}">
                  <a16:creationId xmlns:a16="http://schemas.microsoft.com/office/drawing/2014/main" xmlns="" id="{454A077F-0FB4-D7BF-99DD-0D2034368626}"/>
                </a:ext>
              </a:extLst>
            </p:cNvPr>
            <p:cNvSpPr/>
            <p:nvPr/>
          </p:nvSpPr>
          <p:spPr>
            <a:xfrm>
              <a:off x="6301470" y="3315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5" name="Freeform 204">
              <a:extLst>
                <a:ext uri="{FF2B5EF4-FFF2-40B4-BE49-F238E27FC236}">
                  <a16:creationId xmlns:a16="http://schemas.microsoft.com/office/drawing/2014/main" xmlns="" id="{2F56F71A-6FDD-F3D8-D448-9AD26569280D}"/>
                </a:ext>
              </a:extLst>
            </p:cNvPr>
            <p:cNvSpPr/>
            <p:nvPr/>
          </p:nvSpPr>
          <p:spPr>
            <a:xfrm>
              <a:off x="6295426" y="3345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6" name="Freeform 205">
              <a:extLst>
                <a:ext uri="{FF2B5EF4-FFF2-40B4-BE49-F238E27FC236}">
                  <a16:creationId xmlns:a16="http://schemas.microsoft.com/office/drawing/2014/main" xmlns="" id="{C4651564-BBF8-3B6D-15BE-2D331B632622}"/>
                </a:ext>
              </a:extLst>
            </p:cNvPr>
            <p:cNvSpPr/>
            <p:nvPr/>
          </p:nvSpPr>
          <p:spPr>
            <a:xfrm>
              <a:off x="6325643" y="3315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7" name="Freeform 206">
              <a:extLst>
                <a:ext uri="{FF2B5EF4-FFF2-40B4-BE49-F238E27FC236}">
                  <a16:creationId xmlns:a16="http://schemas.microsoft.com/office/drawing/2014/main" xmlns="" id="{46805BB6-190F-E149-8E4E-B4B5E814427B}"/>
                </a:ext>
              </a:extLst>
            </p:cNvPr>
            <p:cNvSpPr/>
            <p:nvPr/>
          </p:nvSpPr>
          <p:spPr>
            <a:xfrm>
              <a:off x="6373989" y="336248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8" name="Freeform 207">
              <a:extLst>
                <a:ext uri="{FF2B5EF4-FFF2-40B4-BE49-F238E27FC236}">
                  <a16:creationId xmlns:a16="http://schemas.microsoft.com/office/drawing/2014/main" xmlns="" id="{432949F0-A58F-A759-AFF3-6DF76834E5E1}"/>
                </a:ext>
              </a:extLst>
            </p:cNvPr>
            <p:cNvSpPr/>
            <p:nvPr/>
          </p:nvSpPr>
          <p:spPr>
            <a:xfrm>
              <a:off x="6404205" y="333224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9" name="Freeform 208">
              <a:extLst>
                <a:ext uri="{FF2B5EF4-FFF2-40B4-BE49-F238E27FC236}">
                  <a16:creationId xmlns:a16="http://schemas.microsoft.com/office/drawing/2014/main" xmlns="" id="{390AFB1C-F3D5-6226-76CF-3B1B849E23A8}"/>
                </a:ext>
              </a:extLst>
            </p:cNvPr>
            <p:cNvSpPr/>
            <p:nvPr/>
          </p:nvSpPr>
          <p:spPr>
            <a:xfrm>
              <a:off x="6381543" y="336248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0" name="Freeform 209">
              <a:extLst>
                <a:ext uri="{FF2B5EF4-FFF2-40B4-BE49-F238E27FC236}">
                  <a16:creationId xmlns:a16="http://schemas.microsoft.com/office/drawing/2014/main" xmlns="" id="{C44ACE20-2425-443A-23A4-F5B8FDCFF5DD}"/>
                </a:ext>
              </a:extLst>
            </p:cNvPr>
            <p:cNvSpPr/>
            <p:nvPr/>
          </p:nvSpPr>
          <p:spPr>
            <a:xfrm>
              <a:off x="6411759" y="333224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1" name="Freeform 210">
              <a:extLst>
                <a:ext uri="{FF2B5EF4-FFF2-40B4-BE49-F238E27FC236}">
                  <a16:creationId xmlns:a16="http://schemas.microsoft.com/office/drawing/2014/main" xmlns="" id="{4A94F2CA-3DD2-E947-20C9-33AC9518EA9F}"/>
                </a:ext>
              </a:extLst>
            </p:cNvPr>
            <p:cNvSpPr/>
            <p:nvPr/>
          </p:nvSpPr>
          <p:spPr>
            <a:xfrm>
              <a:off x="6389097" y="336248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2" name="Freeform 211">
              <a:extLst>
                <a:ext uri="{FF2B5EF4-FFF2-40B4-BE49-F238E27FC236}">
                  <a16:creationId xmlns:a16="http://schemas.microsoft.com/office/drawing/2014/main" xmlns="" id="{9AE2BD9B-9945-507A-48CA-F2ADBD40FEAA}"/>
                </a:ext>
              </a:extLst>
            </p:cNvPr>
            <p:cNvSpPr/>
            <p:nvPr/>
          </p:nvSpPr>
          <p:spPr>
            <a:xfrm>
              <a:off x="6419313" y="333224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3" name="Freeform 212">
              <a:extLst>
                <a:ext uri="{FF2B5EF4-FFF2-40B4-BE49-F238E27FC236}">
                  <a16:creationId xmlns:a16="http://schemas.microsoft.com/office/drawing/2014/main" xmlns="" id="{0618BFDC-8110-9280-176C-79720FBAAF2B}"/>
                </a:ext>
              </a:extLst>
            </p:cNvPr>
            <p:cNvSpPr/>
            <p:nvPr/>
          </p:nvSpPr>
          <p:spPr>
            <a:xfrm>
              <a:off x="6396651" y="3362482"/>
              <a:ext cx="61943" cy="15117"/>
            </a:xfrm>
            <a:custGeom>
              <a:avLst/>
              <a:gdLst>
                <a:gd name="connsiteX0" fmla="*/ 0 w 61943"/>
                <a:gd name="connsiteY0" fmla="*/ 0 h 15117"/>
                <a:gd name="connsiteX1" fmla="*/ 61944 w 61943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43" h="15117">
                  <a:moveTo>
                    <a:pt x="0" y="0"/>
                  </a:moveTo>
                  <a:lnTo>
                    <a:pt x="61944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4" name="Freeform 213">
              <a:extLst>
                <a:ext uri="{FF2B5EF4-FFF2-40B4-BE49-F238E27FC236}">
                  <a16:creationId xmlns:a16="http://schemas.microsoft.com/office/drawing/2014/main" xmlns="" id="{ADC3B694-C945-23D5-51EA-9031D3BAE946}"/>
                </a:ext>
              </a:extLst>
            </p:cNvPr>
            <p:cNvSpPr/>
            <p:nvPr/>
          </p:nvSpPr>
          <p:spPr>
            <a:xfrm>
              <a:off x="6428378" y="333224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5" name="Freeform 214">
              <a:extLst>
                <a:ext uri="{FF2B5EF4-FFF2-40B4-BE49-F238E27FC236}">
                  <a16:creationId xmlns:a16="http://schemas.microsoft.com/office/drawing/2014/main" xmlns="" id="{55E50654-4DE9-6B89-CE1C-E05FDAD6462A}"/>
                </a:ext>
              </a:extLst>
            </p:cNvPr>
            <p:cNvSpPr/>
            <p:nvPr/>
          </p:nvSpPr>
          <p:spPr>
            <a:xfrm>
              <a:off x="6437443" y="336248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6" name="Freeform 215">
              <a:extLst>
                <a:ext uri="{FF2B5EF4-FFF2-40B4-BE49-F238E27FC236}">
                  <a16:creationId xmlns:a16="http://schemas.microsoft.com/office/drawing/2014/main" xmlns="" id="{52674990-65B7-8754-1E9B-94BE1F8E22BD}"/>
                </a:ext>
              </a:extLst>
            </p:cNvPr>
            <p:cNvSpPr/>
            <p:nvPr/>
          </p:nvSpPr>
          <p:spPr>
            <a:xfrm>
              <a:off x="6467660" y="333224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7" name="Freeform 216">
              <a:extLst>
                <a:ext uri="{FF2B5EF4-FFF2-40B4-BE49-F238E27FC236}">
                  <a16:creationId xmlns:a16="http://schemas.microsoft.com/office/drawing/2014/main" xmlns="" id="{C7AC6686-FD57-2FC0-9BB9-EC10952BFA48}"/>
                </a:ext>
              </a:extLst>
            </p:cNvPr>
            <p:cNvSpPr/>
            <p:nvPr/>
          </p:nvSpPr>
          <p:spPr>
            <a:xfrm>
              <a:off x="6602122" y="34592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8" name="Freeform 217">
              <a:extLst>
                <a:ext uri="{FF2B5EF4-FFF2-40B4-BE49-F238E27FC236}">
                  <a16:creationId xmlns:a16="http://schemas.microsoft.com/office/drawing/2014/main" xmlns="" id="{92ED4E74-216C-261E-62BC-6C9D5D9D8983}"/>
                </a:ext>
              </a:extLst>
            </p:cNvPr>
            <p:cNvSpPr/>
            <p:nvPr/>
          </p:nvSpPr>
          <p:spPr>
            <a:xfrm>
              <a:off x="6632339" y="34290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9" name="Freeform 218">
              <a:extLst>
                <a:ext uri="{FF2B5EF4-FFF2-40B4-BE49-F238E27FC236}">
                  <a16:creationId xmlns:a16="http://schemas.microsoft.com/office/drawing/2014/main" xmlns="" id="{88C7A6B1-12EB-0FDC-FFF1-F8513035C300}"/>
                </a:ext>
              </a:extLst>
            </p:cNvPr>
            <p:cNvSpPr/>
            <p:nvPr/>
          </p:nvSpPr>
          <p:spPr>
            <a:xfrm>
              <a:off x="6617231" y="34592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0" name="Freeform 219">
              <a:extLst>
                <a:ext uri="{FF2B5EF4-FFF2-40B4-BE49-F238E27FC236}">
                  <a16:creationId xmlns:a16="http://schemas.microsoft.com/office/drawing/2014/main" xmlns="" id="{6A573FD0-976B-292E-C662-4F540C576114}"/>
                </a:ext>
              </a:extLst>
            </p:cNvPr>
            <p:cNvSpPr/>
            <p:nvPr/>
          </p:nvSpPr>
          <p:spPr>
            <a:xfrm>
              <a:off x="6647447" y="34290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1" name="Freeform 220">
              <a:extLst>
                <a:ext uri="{FF2B5EF4-FFF2-40B4-BE49-F238E27FC236}">
                  <a16:creationId xmlns:a16="http://schemas.microsoft.com/office/drawing/2014/main" xmlns="" id="{8878D72D-EE36-5C5F-7702-48E89A293AAF}"/>
                </a:ext>
              </a:extLst>
            </p:cNvPr>
            <p:cNvSpPr/>
            <p:nvPr/>
          </p:nvSpPr>
          <p:spPr>
            <a:xfrm>
              <a:off x="6617231" y="34592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2" name="Freeform 221">
              <a:extLst>
                <a:ext uri="{FF2B5EF4-FFF2-40B4-BE49-F238E27FC236}">
                  <a16:creationId xmlns:a16="http://schemas.microsoft.com/office/drawing/2014/main" xmlns="" id="{4E80186C-56ED-EB69-B922-912A04C08942}"/>
                </a:ext>
              </a:extLst>
            </p:cNvPr>
            <p:cNvSpPr/>
            <p:nvPr/>
          </p:nvSpPr>
          <p:spPr>
            <a:xfrm>
              <a:off x="6647447" y="34290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3" name="Freeform 222">
              <a:extLst>
                <a:ext uri="{FF2B5EF4-FFF2-40B4-BE49-F238E27FC236}">
                  <a16:creationId xmlns:a16="http://schemas.microsoft.com/office/drawing/2014/main" xmlns="" id="{98014BC4-6C30-7DAF-1FFA-C81908D534C0}"/>
                </a:ext>
              </a:extLst>
            </p:cNvPr>
            <p:cNvSpPr/>
            <p:nvPr/>
          </p:nvSpPr>
          <p:spPr>
            <a:xfrm>
              <a:off x="6626295" y="34592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4" name="Freeform 223">
              <a:extLst>
                <a:ext uri="{FF2B5EF4-FFF2-40B4-BE49-F238E27FC236}">
                  <a16:creationId xmlns:a16="http://schemas.microsoft.com/office/drawing/2014/main" xmlns="" id="{3B73E61E-D553-6947-D4C0-E480C637988C}"/>
                </a:ext>
              </a:extLst>
            </p:cNvPr>
            <p:cNvSpPr/>
            <p:nvPr/>
          </p:nvSpPr>
          <p:spPr>
            <a:xfrm>
              <a:off x="6656512" y="34290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5" name="Freeform 224">
              <a:extLst>
                <a:ext uri="{FF2B5EF4-FFF2-40B4-BE49-F238E27FC236}">
                  <a16:creationId xmlns:a16="http://schemas.microsoft.com/office/drawing/2014/main" xmlns="" id="{C9FF63EB-5790-A09B-D74E-0E3236420D30}"/>
                </a:ext>
              </a:extLst>
            </p:cNvPr>
            <p:cNvSpPr/>
            <p:nvPr/>
          </p:nvSpPr>
          <p:spPr>
            <a:xfrm>
              <a:off x="6648958" y="34592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6" name="Freeform 225">
              <a:extLst>
                <a:ext uri="{FF2B5EF4-FFF2-40B4-BE49-F238E27FC236}">
                  <a16:creationId xmlns:a16="http://schemas.microsoft.com/office/drawing/2014/main" xmlns="" id="{803A513D-90FB-0ADC-CFB5-FCB314496A79}"/>
                </a:ext>
              </a:extLst>
            </p:cNvPr>
            <p:cNvSpPr/>
            <p:nvPr/>
          </p:nvSpPr>
          <p:spPr>
            <a:xfrm>
              <a:off x="6679174" y="34290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7" name="Freeform 226">
              <a:extLst>
                <a:ext uri="{FF2B5EF4-FFF2-40B4-BE49-F238E27FC236}">
                  <a16:creationId xmlns:a16="http://schemas.microsoft.com/office/drawing/2014/main" xmlns="" id="{314BAAFB-5739-F506-8874-A1517773A9EE}"/>
                </a:ext>
              </a:extLst>
            </p:cNvPr>
            <p:cNvSpPr/>
            <p:nvPr/>
          </p:nvSpPr>
          <p:spPr>
            <a:xfrm>
              <a:off x="6798529" y="34592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8" name="Freeform 227">
              <a:extLst>
                <a:ext uri="{FF2B5EF4-FFF2-40B4-BE49-F238E27FC236}">
                  <a16:creationId xmlns:a16="http://schemas.microsoft.com/office/drawing/2014/main" xmlns="" id="{EA7B2E2F-04B1-E439-AA2E-328B78769C6A}"/>
                </a:ext>
              </a:extLst>
            </p:cNvPr>
            <p:cNvSpPr/>
            <p:nvPr/>
          </p:nvSpPr>
          <p:spPr>
            <a:xfrm>
              <a:off x="6828745" y="34290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9" name="Freeform 228">
              <a:extLst>
                <a:ext uri="{FF2B5EF4-FFF2-40B4-BE49-F238E27FC236}">
                  <a16:creationId xmlns:a16="http://schemas.microsoft.com/office/drawing/2014/main" xmlns="" id="{7EF0E71A-68A5-625A-73AC-BDF22DFC3C96}"/>
                </a:ext>
              </a:extLst>
            </p:cNvPr>
            <p:cNvSpPr/>
            <p:nvPr/>
          </p:nvSpPr>
          <p:spPr>
            <a:xfrm>
              <a:off x="6798529" y="34592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0" name="Freeform 229">
              <a:extLst>
                <a:ext uri="{FF2B5EF4-FFF2-40B4-BE49-F238E27FC236}">
                  <a16:creationId xmlns:a16="http://schemas.microsoft.com/office/drawing/2014/main" xmlns="" id="{1FFABF1A-A6E2-E6D9-F485-11BE3E986B92}"/>
                </a:ext>
              </a:extLst>
            </p:cNvPr>
            <p:cNvSpPr/>
            <p:nvPr/>
          </p:nvSpPr>
          <p:spPr>
            <a:xfrm>
              <a:off x="6828745" y="34290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1" name="Freeform 230">
              <a:extLst>
                <a:ext uri="{FF2B5EF4-FFF2-40B4-BE49-F238E27FC236}">
                  <a16:creationId xmlns:a16="http://schemas.microsoft.com/office/drawing/2014/main" xmlns="" id="{3F65FEFA-BEAE-36B3-BE19-BC1DC75BD3EE}"/>
                </a:ext>
              </a:extLst>
            </p:cNvPr>
            <p:cNvSpPr/>
            <p:nvPr/>
          </p:nvSpPr>
          <p:spPr>
            <a:xfrm>
              <a:off x="6807594" y="34592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2" name="Freeform 231">
              <a:extLst>
                <a:ext uri="{FF2B5EF4-FFF2-40B4-BE49-F238E27FC236}">
                  <a16:creationId xmlns:a16="http://schemas.microsoft.com/office/drawing/2014/main" xmlns="" id="{8948EBE1-945D-8BC1-4E10-9BF524C2AB4A}"/>
                </a:ext>
              </a:extLst>
            </p:cNvPr>
            <p:cNvSpPr/>
            <p:nvPr/>
          </p:nvSpPr>
          <p:spPr>
            <a:xfrm>
              <a:off x="6837810" y="34290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3" name="Freeform 232">
              <a:extLst>
                <a:ext uri="{FF2B5EF4-FFF2-40B4-BE49-F238E27FC236}">
                  <a16:creationId xmlns:a16="http://schemas.microsoft.com/office/drawing/2014/main" xmlns="" id="{90A1C5CC-30B6-065F-E6E9-74ABEAE60C12}"/>
                </a:ext>
              </a:extLst>
            </p:cNvPr>
            <p:cNvSpPr/>
            <p:nvPr/>
          </p:nvSpPr>
          <p:spPr>
            <a:xfrm>
              <a:off x="6925437" y="355145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4" name="Freeform 233">
              <a:extLst>
                <a:ext uri="{FF2B5EF4-FFF2-40B4-BE49-F238E27FC236}">
                  <a16:creationId xmlns:a16="http://schemas.microsoft.com/office/drawing/2014/main" xmlns="" id="{581ED98F-114E-32A4-E2E3-B978754866AF}"/>
                </a:ext>
              </a:extLst>
            </p:cNvPr>
            <p:cNvSpPr/>
            <p:nvPr/>
          </p:nvSpPr>
          <p:spPr>
            <a:xfrm>
              <a:off x="6955654" y="352121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5" name="Freeform 234">
              <a:extLst>
                <a:ext uri="{FF2B5EF4-FFF2-40B4-BE49-F238E27FC236}">
                  <a16:creationId xmlns:a16="http://schemas.microsoft.com/office/drawing/2014/main" xmlns="" id="{1376DDB7-B86A-3406-85DA-AB56BFF05727}"/>
                </a:ext>
              </a:extLst>
            </p:cNvPr>
            <p:cNvSpPr/>
            <p:nvPr/>
          </p:nvSpPr>
          <p:spPr>
            <a:xfrm>
              <a:off x="6932991" y="355145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6" name="Freeform 235">
              <a:extLst>
                <a:ext uri="{FF2B5EF4-FFF2-40B4-BE49-F238E27FC236}">
                  <a16:creationId xmlns:a16="http://schemas.microsoft.com/office/drawing/2014/main" xmlns="" id="{E7A14E0A-11F0-3F0D-99C3-7EC982EBB4F6}"/>
                </a:ext>
              </a:extLst>
            </p:cNvPr>
            <p:cNvSpPr/>
            <p:nvPr/>
          </p:nvSpPr>
          <p:spPr>
            <a:xfrm>
              <a:off x="6963208" y="352121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7" name="Freeform 236">
              <a:extLst>
                <a:ext uri="{FF2B5EF4-FFF2-40B4-BE49-F238E27FC236}">
                  <a16:creationId xmlns:a16="http://schemas.microsoft.com/office/drawing/2014/main" xmlns="" id="{9A4780D6-757D-5AA7-74C7-D65D9DB8A2FB}"/>
                </a:ext>
              </a:extLst>
            </p:cNvPr>
            <p:cNvSpPr/>
            <p:nvPr/>
          </p:nvSpPr>
          <p:spPr>
            <a:xfrm>
              <a:off x="6932991" y="355145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8" name="Freeform 237">
              <a:extLst>
                <a:ext uri="{FF2B5EF4-FFF2-40B4-BE49-F238E27FC236}">
                  <a16:creationId xmlns:a16="http://schemas.microsoft.com/office/drawing/2014/main" xmlns="" id="{7377E1B4-49D3-780E-0F52-406BE64D7E22}"/>
                </a:ext>
              </a:extLst>
            </p:cNvPr>
            <p:cNvSpPr/>
            <p:nvPr/>
          </p:nvSpPr>
          <p:spPr>
            <a:xfrm>
              <a:off x="6963208" y="352121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9" name="Freeform 238">
              <a:extLst>
                <a:ext uri="{FF2B5EF4-FFF2-40B4-BE49-F238E27FC236}">
                  <a16:creationId xmlns:a16="http://schemas.microsoft.com/office/drawing/2014/main" xmlns="" id="{A503CBE5-714E-5ED7-15BE-CE2EB94354BF}"/>
                </a:ext>
              </a:extLst>
            </p:cNvPr>
            <p:cNvSpPr/>
            <p:nvPr/>
          </p:nvSpPr>
          <p:spPr>
            <a:xfrm>
              <a:off x="6957164" y="35695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0" name="Freeform 239">
              <a:extLst>
                <a:ext uri="{FF2B5EF4-FFF2-40B4-BE49-F238E27FC236}">
                  <a16:creationId xmlns:a16="http://schemas.microsoft.com/office/drawing/2014/main" xmlns="" id="{18007DD9-B95E-ED9D-7C99-062AAA0CCB16}"/>
                </a:ext>
              </a:extLst>
            </p:cNvPr>
            <p:cNvSpPr/>
            <p:nvPr/>
          </p:nvSpPr>
          <p:spPr>
            <a:xfrm>
              <a:off x="6987381" y="35393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1" name="Freeform 240">
              <a:extLst>
                <a:ext uri="{FF2B5EF4-FFF2-40B4-BE49-F238E27FC236}">
                  <a16:creationId xmlns:a16="http://schemas.microsoft.com/office/drawing/2014/main" xmlns="" id="{682482C9-2682-BBA1-AEEE-2BF20BC03AF4}"/>
                </a:ext>
              </a:extLst>
            </p:cNvPr>
            <p:cNvSpPr/>
            <p:nvPr/>
          </p:nvSpPr>
          <p:spPr>
            <a:xfrm>
              <a:off x="6964719" y="35695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2" name="Freeform 241">
              <a:extLst>
                <a:ext uri="{FF2B5EF4-FFF2-40B4-BE49-F238E27FC236}">
                  <a16:creationId xmlns:a16="http://schemas.microsoft.com/office/drawing/2014/main" xmlns="" id="{328CDEF4-0544-C24C-1DCE-49684B854579}"/>
                </a:ext>
              </a:extLst>
            </p:cNvPr>
            <p:cNvSpPr/>
            <p:nvPr/>
          </p:nvSpPr>
          <p:spPr>
            <a:xfrm>
              <a:off x="6994935" y="35393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3" name="Freeform 242">
              <a:extLst>
                <a:ext uri="{FF2B5EF4-FFF2-40B4-BE49-F238E27FC236}">
                  <a16:creationId xmlns:a16="http://schemas.microsoft.com/office/drawing/2014/main" xmlns="" id="{108FB0A9-795B-4D60-89C8-CC56C26278A6}"/>
                </a:ext>
              </a:extLst>
            </p:cNvPr>
            <p:cNvSpPr/>
            <p:nvPr/>
          </p:nvSpPr>
          <p:spPr>
            <a:xfrm>
              <a:off x="6972273" y="35695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4" name="Freeform 243">
              <a:extLst>
                <a:ext uri="{FF2B5EF4-FFF2-40B4-BE49-F238E27FC236}">
                  <a16:creationId xmlns:a16="http://schemas.microsoft.com/office/drawing/2014/main" xmlns="" id="{D0FC7C80-5A44-1A3D-B2D0-DEEF2A7D95A8}"/>
                </a:ext>
              </a:extLst>
            </p:cNvPr>
            <p:cNvSpPr/>
            <p:nvPr/>
          </p:nvSpPr>
          <p:spPr>
            <a:xfrm>
              <a:off x="7002489" y="35393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5" name="Freeform 244">
              <a:extLst>
                <a:ext uri="{FF2B5EF4-FFF2-40B4-BE49-F238E27FC236}">
                  <a16:creationId xmlns:a16="http://schemas.microsoft.com/office/drawing/2014/main" xmlns="" id="{C49D6FC7-4046-EE9F-917C-EDCEE4BB47B5}"/>
                </a:ext>
              </a:extLst>
            </p:cNvPr>
            <p:cNvSpPr/>
            <p:nvPr/>
          </p:nvSpPr>
          <p:spPr>
            <a:xfrm>
              <a:off x="6972273" y="35695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6" name="Freeform 245">
              <a:extLst>
                <a:ext uri="{FF2B5EF4-FFF2-40B4-BE49-F238E27FC236}">
                  <a16:creationId xmlns:a16="http://schemas.microsoft.com/office/drawing/2014/main" xmlns="" id="{1ACB6E0E-9A43-32A4-CE2F-1640A708CFC7}"/>
                </a:ext>
              </a:extLst>
            </p:cNvPr>
            <p:cNvSpPr/>
            <p:nvPr/>
          </p:nvSpPr>
          <p:spPr>
            <a:xfrm>
              <a:off x="7002489" y="35393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7" name="Freeform 246">
              <a:extLst>
                <a:ext uri="{FF2B5EF4-FFF2-40B4-BE49-F238E27FC236}">
                  <a16:creationId xmlns:a16="http://schemas.microsoft.com/office/drawing/2014/main" xmlns="" id="{4AEFBB36-C1DE-8B61-5181-6614872B0610}"/>
                </a:ext>
              </a:extLst>
            </p:cNvPr>
            <p:cNvSpPr/>
            <p:nvPr/>
          </p:nvSpPr>
          <p:spPr>
            <a:xfrm>
              <a:off x="6979827" y="35695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8" name="Freeform 247">
              <a:extLst>
                <a:ext uri="{FF2B5EF4-FFF2-40B4-BE49-F238E27FC236}">
                  <a16:creationId xmlns:a16="http://schemas.microsoft.com/office/drawing/2014/main" xmlns="" id="{979C0745-5D37-76E7-2864-289D1688EF71}"/>
                </a:ext>
              </a:extLst>
            </p:cNvPr>
            <p:cNvSpPr/>
            <p:nvPr/>
          </p:nvSpPr>
          <p:spPr>
            <a:xfrm>
              <a:off x="7010043" y="35393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9" name="Freeform 248">
              <a:extLst>
                <a:ext uri="{FF2B5EF4-FFF2-40B4-BE49-F238E27FC236}">
                  <a16:creationId xmlns:a16="http://schemas.microsoft.com/office/drawing/2014/main" xmlns="" id="{BCBFBFA6-9218-8C29-A55D-D327B6B12072}"/>
                </a:ext>
              </a:extLst>
            </p:cNvPr>
            <p:cNvSpPr/>
            <p:nvPr/>
          </p:nvSpPr>
          <p:spPr>
            <a:xfrm>
              <a:off x="6979827" y="35695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0" name="Freeform 249">
              <a:extLst>
                <a:ext uri="{FF2B5EF4-FFF2-40B4-BE49-F238E27FC236}">
                  <a16:creationId xmlns:a16="http://schemas.microsoft.com/office/drawing/2014/main" xmlns="" id="{D6DE553D-C6E7-E910-0F6C-6651AD3D7999}"/>
                </a:ext>
              </a:extLst>
            </p:cNvPr>
            <p:cNvSpPr/>
            <p:nvPr/>
          </p:nvSpPr>
          <p:spPr>
            <a:xfrm>
              <a:off x="7010043" y="35393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1" name="Freeform 250">
              <a:extLst>
                <a:ext uri="{FF2B5EF4-FFF2-40B4-BE49-F238E27FC236}">
                  <a16:creationId xmlns:a16="http://schemas.microsoft.com/office/drawing/2014/main" xmlns="" id="{C1AA6C63-4E34-E9FA-CA35-DDA364383839}"/>
                </a:ext>
              </a:extLst>
            </p:cNvPr>
            <p:cNvSpPr/>
            <p:nvPr/>
          </p:nvSpPr>
          <p:spPr>
            <a:xfrm>
              <a:off x="7090116" y="35695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2" name="Freeform 251">
              <a:extLst>
                <a:ext uri="{FF2B5EF4-FFF2-40B4-BE49-F238E27FC236}">
                  <a16:creationId xmlns:a16="http://schemas.microsoft.com/office/drawing/2014/main" xmlns="" id="{367CA38B-C18D-0837-B53A-B38140C625BF}"/>
                </a:ext>
              </a:extLst>
            </p:cNvPr>
            <p:cNvSpPr/>
            <p:nvPr/>
          </p:nvSpPr>
          <p:spPr>
            <a:xfrm>
              <a:off x="7120333" y="35393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3" name="Freeform 252">
              <a:extLst>
                <a:ext uri="{FF2B5EF4-FFF2-40B4-BE49-F238E27FC236}">
                  <a16:creationId xmlns:a16="http://schemas.microsoft.com/office/drawing/2014/main" xmlns="" id="{310B41C8-128D-14BA-9AEF-6AF64943A071}"/>
                </a:ext>
              </a:extLst>
            </p:cNvPr>
            <p:cNvSpPr/>
            <p:nvPr/>
          </p:nvSpPr>
          <p:spPr>
            <a:xfrm>
              <a:off x="7153571" y="35695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4" name="Freeform 253">
              <a:extLst>
                <a:ext uri="{FF2B5EF4-FFF2-40B4-BE49-F238E27FC236}">
                  <a16:creationId xmlns:a16="http://schemas.microsoft.com/office/drawing/2014/main" xmlns="" id="{8FF89148-B5A5-4CFB-CB4E-985899DB6668}"/>
                </a:ext>
              </a:extLst>
            </p:cNvPr>
            <p:cNvSpPr/>
            <p:nvPr/>
          </p:nvSpPr>
          <p:spPr>
            <a:xfrm>
              <a:off x="7183787" y="35393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5" name="Freeform 254">
              <a:extLst>
                <a:ext uri="{FF2B5EF4-FFF2-40B4-BE49-F238E27FC236}">
                  <a16:creationId xmlns:a16="http://schemas.microsoft.com/office/drawing/2014/main" xmlns="" id="{962BF1B1-CD06-E5F6-9EFE-1A7BADDCC87A}"/>
                </a:ext>
              </a:extLst>
            </p:cNvPr>
            <p:cNvSpPr/>
            <p:nvPr/>
          </p:nvSpPr>
          <p:spPr>
            <a:xfrm>
              <a:off x="7200406" y="359226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6" name="Freeform 255">
              <a:extLst>
                <a:ext uri="{FF2B5EF4-FFF2-40B4-BE49-F238E27FC236}">
                  <a16:creationId xmlns:a16="http://schemas.microsoft.com/office/drawing/2014/main" xmlns="" id="{74E04D0A-8DDF-F0BA-0F44-1A03D580B6B5}"/>
                </a:ext>
              </a:extLst>
            </p:cNvPr>
            <p:cNvSpPr/>
            <p:nvPr/>
          </p:nvSpPr>
          <p:spPr>
            <a:xfrm>
              <a:off x="7230622" y="356203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7" name="Freeform 256">
              <a:extLst>
                <a:ext uri="{FF2B5EF4-FFF2-40B4-BE49-F238E27FC236}">
                  <a16:creationId xmlns:a16="http://schemas.microsoft.com/office/drawing/2014/main" xmlns="" id="{B4057F5E-6310-C1E8-7E0E-9037E9D2D60B}"/>
                </a:ext>
              </a:extLst>
            </p:cNvPr>
            <p:cNvSpPr/>
            <p:nvPr/>
          </p:nvSpPr>
          <p:spPr>
            <a:xfrm>
              <a:off x="7207960" y="359226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8" name="Freeform 257">
              <a:extLst>
                <a:ext uri="{FF2B5EF4-FFF2-40B4-BE49-F238E27FC236}">
                  <a16:creationId xmlns:a16="http://schemas.microsoft.com/office/drawing/2014/main" xmlns="" id="{93453777-773C-9427-86E9-7BDA64048D7C}"/>
                </a:ext>
              </a:extLst>
            </p:cNvPr>
            <p:cNvSpPr/>
            <p:nvPr/>
          </p:nvSpPr>
          <p:spPr>
            <a:xfrm>
              <a:off x="7238176" y="356203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9" name="Freeform 258">
              <a:extLst>
                <a:ext uri="{FF2B5EF4-FFF2-40B4-BE49-F238E27FC236}">
                  <a16:creationId xmlns:a16="http://schemas.microsoft.com/office/drawing/2014/main" xmlns="" id="{A1A5F54A-5C39-E8DF-8388-F2C4FC9976E3}"/>
                </a:ext>
              </a:extLst>
            </p:cNvPr>
            <p:cNvSpPr/>
            <p:nvPr/>
          </p:nvSpPr>
          <p:spPr>
            <a:xfrm>
              <a:off x="7217025" y="359226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0" name="Freeform 259">
              <a:extLst>
                <a:ext uri="{FF2B5EF4-FFF2-40B4-BE49-F238E27FC236}">
                  <a16:creationId xmlns:a16="http://schemas.microsoft.com/office/drawing/2014/main" xmlns="" id="{C5BE98A8-A9B6-0B28-1840-9578890C7E52}"/>
                </a:ext>
              </a:extLst>
            </p:cNvPr>
            <p:cNvSpPr/>
            <p:nvPr/>
          </p:nvSpPr>
          <p:spPr>
            <a:xfrm>
              <a:off x="7247241" y="356203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1" name="Freeform 260">
              <a:extLst>
                <a:ext uri="{FF2B5EF4-FFF2-40B4-BE49-F238E27FC236}">
                  <a16:creationId xmlns:a16="http://schemas.microsoft.com/office/drawing/2014/main" xmlns="" id="{ACB7638D-972A-95A3-C014-E3EDCD4416ED}"/>
                </a:ext>
              </a:extLst>
            </p:cNvPr>
            <p:cNvSpPr/>
            <p:nvPr/>
          </p:nvSpPr>
          <p:spPr>
            <a:xfrm>
              <a:off x="7239687" y="361645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2" name="Freeform 261">
              <a:extLst>
                <a:ext uri="{FF2B5EF4-FFF2-40B4-BE49-F238E27FC236}">
                  <a16:creationId xmlns:a16="http://schemas.microsoft.com/office/drawing/2014/main" xmlns="" id="{75E85C7E-DF86-D9DA-F5B1-2C5241F962E6}"/>
                </a:ext>
              </a:extLst>
            </p:cNvPr>
            <p:cNvSpPr/>
            <p:nvPr/>
          </p:nvSpPr>
          <p:spPr>
            <a:xfrm>
              <a:off x="7269904" y="358622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3" name="Freeform 262">
              <a:extLst>
                <a:ext uri="{FF2B5EF4-FFF2-40B4-BE49-F238E27FC236}">
                  <a16:creationId xmlns:a16="http://schemas.microsoft.com/office/drawing/2014/main" xmlns="" id="{31783E58-69C9-49B8-0F68-1C70618E57E7}"/>
                </a:ext>
              </a:extLst>
            </p:cNvPr>
            <p:cNvSpPr/>
            <p:nvPr/>
          </p:nvSpPr>
          <p:spPr>
            <a:xfrm>
              <a:off x="7248752" y="361645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4" name="Freeform 263">
              <a:extLst>
                <a:ext uri="{FF2B5EF4-FFF2-40B4-BE49-F238E27FC236}">
                  <a16:creationId xmlns:a16="http://schemas.microsoft.com/office/drawing/2014/main" xmlns="" id="{E385CFBF-2346-3FBD-030A-1F6E38DE5604}"/>
                </a:ext>
              </a:extLst>
            </p:cNvPr>
            <p:cNvSpPr/>
            <p:nvPr/>
          </p:nvSpPr>
          <p:spPr>
            <a:xfrm>
              <a:off x="7278969" y="358622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5" name="Freeform 264">
              <a:extLst>
                <a:ext uri="{FF2B5EF4-FFF2-40B4-BE49-F238E27FC236}">
                  <a16:creationId xmlns:a16="http://schemas.microsoft.com/office/drawing/2014/main" xmlns="" id="{650CAB99-E776-EA71-A961-ACA3348FE516}"/>
                </a:ext>
              </a:extLst>
            </p:cNvPr>
            <p:cNvSpPr/>
            <p:nvPr/>
          </p:nvSpPr>
          <p:spPr>
            <a:xfrm>
              <a:off x="7248752" y="361645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6" name="Freeform 265">
              <a:extLst>
                <a:ext uri="{FF2B5EF4-FFF2-40B4-BE49-F238E27FC236}">
                  <a16:creationId xmlns:a16="http://schemas.microsoft.com/office/drawing/2014/main" xmlns="" id="{D6A05F40-94D0-E735-B413-578E5EBEDED2}"/>
                </a:ext>
              </a:extLst>
            </p:cNvPr>
            <p:cNvSpPr/>
            <p:nvPr/>
          </p:nvSpPr>
          <p:spPr>
            <a:xfrm>
              <a:off x="7278969" y="358622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7" name="Freeform 266">
              <a:extLst>
                <a:ext uri="{FF2B5EF4-FFF2-40B4-BE49-F238E27FC236}">
                  <a16:creationId xmlns:a16="http://schemas.microsoft.com/office/drawing/2014/main" xmlns="" id="{19EBDDFE-3513-399A-F190-256A9DCA23F3}"/>
                </a:ext>
              </a:extLst>
            </p:cNvPr>
            <p:cNvSpPr/>
            <p:nvPr/>
          </p:nvSpPr>
          <p:spPr>
            <a:xfrm>
              <a:off x="7256306" y="361645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8" name="Freeform 267">
              <a:extLst>
                <a:ext uri="{FF2B5EF4-FFF2-40B4-BE49-F238E27FC236}">
                  <a16:creationId xmlns:a16="http://schemas.microsoft.com/office/drawing/2014/main" xmlns="" id="{DB44A1C0-9D87-FB1F-E913-EDAB311E7D85}"/>
                </a:ext>
              </a:extLst>
            </p:cNvPr>
            <p:cNvSpPr/>
            <p:nvPr/>
          </p:nvSpPr>
          <p:spPr>
            <a:xfrm>
              <a:off x="7286523" y="358622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9" name="Freeform 268">
              <a:extLst>
                <a:ext uri="{FF2B5EF4-FFF2-40B4-BE49-F238E27FC236}">
                  <a16:creationId xmlns:a16="http://schemas.microsoft.com/office/drawing/2014/main" xmlns="" id="{E908CE71-C876-26E5-6E2C-B5B3FED6C3F4}"/>
                </a:ext>
              </a:extLst>
            </p:cNvPr>
            <p:cNvSpPr/>
            <p:nvPr/>
          </p:nvSpPr>
          <p:spPr>
            <a:xfrm>
              <a:off x="7263860" y="361645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0" name="Freeform 269">
              <a:extLst>
                <a:ext uri="{FF2B5EF4-FFF2-40B4-BE49-F238E27FC236}">
                  <a16:creationId xmlns:a16="http://schemas.microsoft.com/office/drawing/2014/main" xmlns="" id="{AE069C43-8B3A-AE97-AEF7-3F658575D2D7}"/>
                </a:ext>
              </a:extLst>
            </p:cNvPr>
            <p:cNvSpPr/>
            <p:nvPr/>
          </p:nvSpPr>
          <p:spPr>
            <a:xfrm>
              <a:off x="7294077" y="358622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1" name="Freeform 270">
              <a:extLst>
                <a:ext uri="{FF2B5EF4-FFF2-40B4-BE49-F238E27FC236}">
                  <a16:creationId xmlns:a16="http://schemas.microsoft.com/office/drawing/2014/main" xmlns="" id="{A57923E7-F1CC-B998-B7A4-93F4D4F3860B}"/>
                </a:ext>
              </a:extLst>
            </p:cNvPr>
            <p:cNvSpPr/>
            <p:nvPr/>
          </p:nvSpPr>
          <p:spPr>
            <a:xfrm>
              <a:off x="7278969" y="361645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2" name="Freeform 271">
              <a:extLst>
                <a:ext uri="{FF2B5EF4-FFF2-40B4-BE49-F238E27FC236}">
                  <a16:creationId xmlns:a16="http://schemas.microsoft.com/office/drawing/2014/main" xmlns="" id="{2EF11C9A-A912-3AF0-E64A-7E6F2FE4F5E8}"/>
                </a:ext>
              </a:extLst>
            </p:cNvPr>
            <p:cNvSpPr/>
            <p:nvPr/>
          </p:nvSpPr>
          <p:spPr>
            <a:xfrm>
              <a:off x="7309185" y="358622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3" name="Freeform 272">
              <a:extLst>
                <a:ext uri="{FF2B5EF4-FFF2-40B4-BE49-F238E27FC236}">
                  <a16:creationId xmlns:a16="http://schemas.microsoft.com/office/drawing/2014/main" xmlns="" id="{139534D8-01ED-5BA5-E115-CC831A4B89E6}"/>
                </a:ext>
              </a:extLst>
            </p:cNvPr>
            <p:cNvSpPr/>
            <p:nvPr/>
          </p:nvSpPr>
          <p:spPr>
            <a:xfrm>
              <a:off x="7349977" y="364366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4" name="Freeform 273">
              <a:extLst>
                <a:ext uri="{FF2B5EF4-FFF2-40B4-BE49-F238E27FC236}">
                  <a16:creationId xmlns:a16="http://schemas.microsoft.com/office/drawing/2014/main" xmlns="" id="{41F9B65D-E9C5-AA21-A25E-B820828AE7CD}"/>
                </a:ext>
              </a:extLst>
            </p:cNvPr>
            <p:cNvSpPr/>
            <p:nvPr/>
          </p:nvSpPr>
          <p:spPr>
            <a:xfrm>
              <a:off x="7380193" y="361343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5" name="Freeform 274">
              <a:extLst>
                <a:ext uri="{FF2B5EF4-FFF2-40B4-BE49-F238E27FC236}">
                  <a16:creationId xmlns:a16="http://schemas.microsoft.com/office/drawing/2014/main" xmlns="" id="{F7D80074-D317-31B1-A0D0-84E4DA7CCD82}"/>
                </a:ext>
              </a:extLst>
            </p:cNvPr>
            <p:cNvSpPr/>
            <p:nvPr/>
          </p:nvSpPr>
          <p:spPr>
            <a:xfrm>
              <a:off x="7437604" y="36708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6" name="Freeform 275">
              <a:extLst>
                <a:ext uri="{FF2B5EF4-FFF2-40B4-BE49-F238E27FC236}">
                  <a16:creationId xmlns:a16="http://schemas.microsoft.com/office/drawing/2014/main" xmlns="" id="{45BF027C-F31C-1A2F-F24B-2404802557D3}"/>
                </a:ext>
              </a:extLst>
            </p:cNvPr>
            <p:cNvSpPr/>
            <p:nvPr/>
          </p:nvSpPr>
          <p:spPr>
            <a:xfrm>
              <a:off x="7467821" y="36406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7" name="Freeform 276">
              <a:extLst>
                <a:ext uri="{FF2B5EF4-FFF2-40B4-BE49-F238E27FC236}">
                  <a16:creationId xmlns:a16="http://schemas.microsoft.com/office/drawing/2014/main" xmlns="" id="{DB80AEB0-3689-8744-F54A-367D803A36CA}"/>
                </a:ext>
              </a:extLst>
            </p:cNvPr>
            <p:cNvSpPr/>
            <p:nvPr/>
          </p:nvSpPr>
          <p:spPr>
            <a:xfrm>
              <a:off x="7594729" y="372832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8" name="Freeform 277">
              <a:extLst>
                <a:ext uri="{FF2B5EF4-FFF2-40B4-BE49-F238E27FC236}">
                  <a16:creationId xmlns:a16="http://schemas.microsoft.com/office/drawing/2014/main" xmlns="" id="{D2B6ED9A-F146-6DF6-6EF6-3651DDFDAD46}"/>
                </a:ext>
              </a:extLst>
            </p:cNvPr>
            <p:cNvSpPr/>
            <p:nvPr/>
          </p:nvSpPr>
          <p:spPr>
            <a:xfrm>
              <a:off x="7624946" y="369809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9" name="Freeform 278">
              <a:extLst>
                <a:ext uri="{FF2B5EF4-FFF2-40B4-BE49-F238E27FC236}">
                  <a16:creationId xmlns:a16="http://schemas.microsoft.com/office/drawing/2014/main" xmlns="" id="{42DF12CA-51A1-872F-6C32-D63282725D67}"/>
                </a:ext>
              </a:extLst>
            </p:cNvPr>
            <p:cNvSpPr/>
            <p:nvPr/>
          </p:nvSpPr>
          <p:spPr>
            <a:xfrm>
              <a:off x="7759409" y="378728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0" name="Freeform 279">
              <a:extLst>
                <a:ext uri="{FF2B5EF4-FFF2-40B4-BE49-F238E27FC236}">
                  <a16:creationId xmlns:a16="http://schemas.microsoft.com/office/drawing/2014/main" xmlns="" id="{58E5D371-057A-94C2-0389-9A22A268FA36}"/>
                </a:ext>
              </a:extLst>
            </p:cNvPr>
            <p:cNvSpPr/>
            <p:nvPr/>
          </p:nvSpPr>
          <p:spPr>
            <a:xfrm>
              <a:off x="7789625" y="375705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1" name="Freeform 280">
              <a:extLst>
                <a:ext uri="{FF2B5EF4-FFF2-40B4-BE49-F238E27FC236}">
                  <a16:creationId xmlns:a16="http://schemas.microsoft.com/office/drawing/2014/main" xmlns="" id="{A0A74BF6-33AD-A1B2-5262-3A3B7CCD1AE4}"/>
                </a:ext>
              </a:extLst>
            </p:cNvPr>
            <p:cNvSpPr/>
            <p:nvPr/>
          </p:nvSpPr>
          <p:spPr>
            <a:xfrm>
              <a:off x="7869698" y="378728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2" name="Freeform 281">
              <a:extLst>
                <a:ext uri="{FF2B5EF4-FFF2-40B4-BE49-F238E27FC236}">
                  <a16:creationId xmlns:a16="http://schemas.microsoft.com/office/drawing/2014/main" xmlns="" id="{01F62AD9-E7F2-4651-B32B-FE89C41BE4D9}"/>
                </a:ext>
              </a:extLst>
            </p:cNvPr>
            <p:cNvSpPr/>
            <p:nvPr/>
          </p:nvSpPr>
          <p:spPr>
            <a:xfrm>
              <a:off x="7899915" y="375705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3" name="Freeform 282">
              <a:extLst>
                <a:ext uri="{FF2B5EF4-FFF2-40B4-BE49-F238E27FC236}">
                  <a16:creationId xmlns:a16="http://schemas.microsoft.com/office/drawing/2014/main" xmlns="" id="{FFDCB81F-D245-DB34-4249-3698C3163682}"/>
                </a:ext>
              </a:extLst>
            </p:cNvPr>
            <p:cNvSpPr/>
            <p:nvPr/>
          </p:nvSpPr>
          <p:spPr>
            <a:xfrm>
              <a:off x="7918044" y="378728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4" name="Freeform 283">
              <a:extLst>
                <a:ext uri="{FF2B5EF4-FFF2-40B4-BE49-F238E27FC236}">
                  <a16:creationId xmlns:a16="http://schemas.microsoft.com/office/drawing/2014/main" xmlns="" id="{4554BF74-BE29-4D75-473A-01047CAB1635}"/>
                </a:ext>
              </a:extLst>
            </p:cNvPr>
            <p:cNvSpPr/>
            <p:nvPr/>
          </p:nvSpPr>
          <p:spPr>
            <a:xfrm>
              <a:off x="7948261" y="375705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5" name="Freeform 284">
              <a:extLst>
                <a:ext uri="{FF2B5EF4-FFF2-40B4-BE49-F238E27FC236}">
                  <a16:creationId xmlns:a16="http://schemas.microsoft.com/office/drawing/2014/main" xmlns="" id="{2951495D-5E30-DDFA-1658-630CC030CA84}"/>
                </a:ext>
              </a:extLst>
            </p:cNvPr>
            <p:cNvSpPr/>
            <p:nvPr/>
          </p:nvSpPr>
          <p:spPr>
            <a:xfrm>
              <a:off x="7925598" y="378728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6" name="Freeform 285">
              <a:extLst>
                <a:ext uri="{FF2B5EF4-FFF2-40B4-BE49-F238E27FC236}">
                  <a16:creationId xmlns:a16="http://schemas.microsoft.com/office/drawing/2014/main" xmlns="" id="{0394DC46-DCFC-8FC5-D028-A4404E0A00D9}"/>
                </a:ext>
              </a:extLst>
            </p:cNvPr>
            <p:cNvSpPr/>
            <p:nvPr/>
          </p:nvSpPr>
          <p:spPr>
            <a:xfrm>
              <a:off x="7955815" y="375705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7" name="Freeform 286">
              <a:extLst>
                <a:ext uri="{FF2B5EF4-FFF2-40B4-BE49-F238E27FC236}">
                  <a16:creationId xmlns:a16="http://schemas.microsoft.com/office/drawing/2014/main" xmlns="" id="{89A881A0-E794-B00E-1D46-47150A35AB44}"/>
                </a:ext>
              </a:extLst>
            </p:cNvPr>
            <p:cNvSpPr/>
            <p:nvPr/>
          </p:nvSpPr>
          <p:spPr>
            <a:xfrm>
              <a:off x="7925598" y="378728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8" name="Freeform 287">
              <a:extLst>
                <a:ext uri="{FF2B5EF4-FFF2-40B4-BE49-F238E27FC236}">
                  <a16:creationId xmlns:a16="http://schemas.microsoft.com/office/drawing/2014/main" xmlns="" id="{45FC789B-88DC-9F79-8C57-C7AEA92E2FB2}"/>
                </a:ext>
              </a:extLst>
            </p:cNvPr>
            <p:cNvSpPr/>
            <p:nvPr/>
          </p:nvSpPr>
          <p:spPr>
            <a:xfrm>
              <a:off x="7955815" y="375705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9" name="Freeform 288">
              <a:extLst>
                <a:ext uri="{FF2B5EF4-FFF2-40B4-BE49-F238E27FC236}">
                  <a16:creationId xmlns:a16="http://schemas.microsoft.com/office/drawing/2014/main" xmlns="" id="{DCEA3589-1187-2EED-E9EF-2D3C19CED1E9}"/>
                </a:ext>
              </a:extLst>
            </p:cNvPr>
            <p:cNvSpPr/>
            <p:nvPr/>
          </p:nvSpPr>
          <p:spPr>
            <a:xfrm>
              <a:off x="7964880" y="38568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0" name="Freeform 289">
              <a:extLst>
                <a:ext uri="{FF2B5EF4-FFF2-40B4-BE49-F238E27FC236}">
                  <a16:creationId xmlns:a16="http://schemas.microsoft.com/office/drawing/2014/main" xmlns="" id="{5FB4F646-5D20-CD34-6ED8-5520B2FA96A5}"/>
                </a:ext>
              </a:extLst>
            </p:cNvPr>
            <p:cNvSpPr/>
            <p:nvPr/>
          </p:nvSpPr>
          <p:spPr>
            <a:xfrm>
              <a:off x="7995096" y="38265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1" name="Freeform 290">
              <a:extLst>
                <a:ext uri="{FF2B5EF4-FFF2-40B4-BE49-F238E27FC236}">
                  <a16:creationId xmlns:a16="http://schemas.microsoft.com/office/drawing/2014/main" xmlns="" id="{5D4F3D12-3257-E706-5997-8E8003FD8BF6}"/>
                </a:ext>
              </a:extLst>
            </p:cNvPr>
            <p:cNvSpPr/>
            <p:nvPr/>
          </p:nvSpPr>
          <p:spPr>
            <a:xfrm>
              <a:off x="7964880" y="38568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2" name="Freeform 291">
              <a:extLst>
                <a:ext uri="{FF2B5EF4-FFF2-40B4-BE49-F238E27FC236}">
                  <a16:creationId xmlns:a16="http://schemas.microsoft.com/office/drawing/2014/main" xmlns="" id="{4B60A119-FE66-F84A-51E5-5B123C323F42}"/>
                </a:ext>
              </a:extLst>
            </p:cNvPr>
            <p:cNvSpPr/>
            <p:nvPr/>
          </p:nvSpPr>
          <p:spPr>
            <a:xfrm>
              <a:off x="7995096" y="38265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3" name="Freeform 292">
              <a:extLst>
                <a:ext uri="{FF2B5EF4-FFF2-40B4-BE49-F238E27FC236}">
                  <a16:creationId xmlns:a16="http://schemas.microsoft.com/office/drawing/2014/main" xmlns="" id="{D808292B-3F71-CF4B-DD20-6A627CEC4D11}"/>
                </a:ext>
              </a:extLst>
            </p:cNvPr>
            <p:cNvSpPr/>
            <p:nvPr/>
          </p:nvSpPr>
          <p:spPr>
            <a:xfrm>
              <a:off x="7972434" y="38568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4" name="Freeform 293">
              <a:extLst>
                <a:ext uri="{FF2B5EF4-FFF2-40B4-BE49-F238E27FC236}">
                  <a16:creationId xmlns:a16="http://schemas.microsoft.com/office/drawing/2014/main" xmlns="" id="{EE086BCC-ECD0-9463-49C6-A4FDD45667D4}"/>
                </a:ext>
              </a:extLst>
            </p:cNvPr>
            <p:cNvSpPr/>
            <p:nvPr/>
          </p:nvSpPr>
          <p:spPr>
            <a:xfrm>
              <a:off x="8002650" y="38265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5" name="Freeform 294">
              <a:extLst>
                <a:ext uri="{FF2B5EF4-FFF2-40B4-BE49-F238E27FC236}">
                  <a16:creationId xmlns:a16="http://schemas.microsoft.com/office/drawing/2014/main" xmlns="" id="{D7AE1975-48E0-0EEB-E55E-4410AECB858A}"/>
                </a:ext>
              </a:extLst>
            </p:cNvPr>
            <p:cNvSpPr/>
            <p:nvPr/>
          </p:nvSpPr>
          <p:spPr>
            <a:xfrm>
              <a:off x="8011715" y="38568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6" name="Freeform 295">
              <a:extLst>
                <a:ext uri="{FF2B5EF4-FFF2-40B4-BE49-F238E27FC236}">
                  <a16:creationId xmlns:a16="http://schemas.microsoft.com/office/drawing/2014/main" xmlns="" id="{48321CF9-B95E-9749-31F5-AB1D3D64F429}"/>
                </a:ext>
              </a:extLst>
            </p:cNvPr>
            <p:cNvSpPr/>
            <p:nvPr/>
          </p:nvSpPr>
          <p:spPr>
            <a:xfrm>
              <a:off x="8041931" y="38265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7" name="Freeform 296">
              <a:extLst>
                <a:ext uri="{FF2B5EF4-FFF2-40B4-BE49-F238E27FC236}">
                  <a16:creationId xmlns:a16="http://schemas.microsoft.com/office/drawing/2014/main" xmlns="" id="{31D9918F-9CF5-5110-7B83-1182340A38C1}"/>
                </a:ext>
              </a:extLst>
            </p:cNvPr>
            <p:cNvSpPr/>
            <p:nvPr/>
          </p:nvSpPr>
          <p:spPr>
            <a:xfrm>
              <a:off x="8099342" y="38568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8" name="Freeform 297">
              <a:extLst>
                <a:ext uri="{FF2B5EF4-FFF2-40B4-BE49-F238E27FC236}">
                  <a16:creationId xmlns:a16="http://schemas.microsoft.com/office/drawing/2014/main" xmlns="" id="{4C7D003D-17BA-4350-3841-D27F8477728B}"/>
                </a:ext>
              </a:extLst>
            </p:cNvPr>
            <p:cNvSpPr/>
            <p:nvPr/>
          </p:nvSpPr>
          <p:spPr>
            <a:xfrm>
              <a:off x="8129559" y="38265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9" name="Freeform 298">
              <a:extLst>
                <a:ext uri="{FF2B5EF4-FFF2-40B4-BE49-F238E27FC236}">
                  <a16:creationId xmlns:a16="http://schemas.microsoft.com/office/drawing/2014/main" xmlns="" id="{0445159D-655D-8F71-0C43-82D1B9BF123A}"/>
                </a:ext>
              </a:extLst>
            </p:cNvPr>
            <p:cNvSpPr/>
            <p:nvPr/>
          </p:nvSpPr>
          <p:spPr>
            <a:xfrm>
              <a:off x="8106897" y="38568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0" name="Freeform 299">
              <a:extLst>
                <a:ext uri="{FF2B5EF4-FFF2-40B4-BE49-F238E27FC236}">
                  <a16:creationId xmlns:a16="http://schemas.microsoft.com/office/drawing/2014/main" xmlns="" id="{2555658F-2C53-D31C-56F2-1603E2CC14BD}"/>
                </a:ext>
              </a:extLst>
            </p:cNvPr>
            <p:cNvSpPr/>
            <p:nvPr/>
          </p:nvSpPr>
          <p:spPr>
            <a:xfrm>
              <a:off x="8137113" y="38265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1" name="Freeform 300">
              <a:extLst>
                <a:ext uri="{FF2B5EF4-FFF2-40B4-BE49-F238E27FC236}">
                  <a16:creationId xmlns:a16="http://schemas.microsoft.com/office/drawing/2014/main" xmlns="" id="{31D89647-39B7-0A83-53C7-B176288D66E3}"/>
                </a:ext>
              </a:extLst>
            </p:cNvPr>
            <p:cNvSpPr/>
            <p:nvPr/>
          </p:nvSpPr>
          <p:spPr>
            <a:xfrm>
              <a:off x="8264022" y="38568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2" name="Freeform 301">
              <a:extLst>
                <a:ext uri="{FF2B5EF4-FFF2-40B4-BE49-F238E27FC236}">
                  <a16:creationId xmlns:a16="http://schemas.microsoft.com/office/drawing/2014/main" xmlns="" id="{E2F8F450-E716-5956-C457-B4F25ED0599B}"/>
                </a:ext>
              </a:extLst>
            </p:cNvPr>
            <p:cNvSpPr/>
            <p:nvPr/>
          </p:nvSpPr>
          <p:spPr>
            <a:xfrm>
              <a:off x="8294238" y="38265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3" name="Freeform 302">
              <a:extLst>
                <a:ext uri="{FF2B5EF4-FFF2-40B4-BE49-F238E27FC236}">
                  <a16:creationId xmlns:a16="http://schemas.microsoft.com/office/drawing/2014/main" xmlns="" id="{DEAD9F26-5FCA-091B-9319-39CDAFEFAF62}"/>
                </a:ext>
              </a:extLst>
            </p:cNvPr>
            <p:cNvSpPr/>
            <p:nvPr/>
          </p:nvSpPr>
          <p:spPr>
            <a:xfrm>
              <a:off x="8374311" y="38568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4" name="Freeform 303">
              <a:extLst>
                <a:ext uri="{FF2B5EF4-FFF2-40B4-BE49-F238E27FC236}">
                  <a16:creationId xmlns:a16="http://schemas.microsoft.com/office/drawing/2014/main" xmlns="" id="{817BEF48-0113-9580-AEC8-4FFADC3A5CF7}"/>
                </a:ext>
              </a:extLst>
            </p:cNvPr>
            <p:cNvSpPr/>
            <p:nvPr/>
          </p:nvSpPr>
          <p:spPr>
            <a:xfrm>
              <a:off x="8404528" y="38265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5" name="Freeform 304">
              <a:extLst>
                <a:ext uri="{FF2B5EF4-FFF2-40B4-BE49-F238E27FC236}">
                  <a16:creationId xmlns:a16="http://schemas.microsoft.com/office/drawing/2014/main" xmlns="" id="{92E4844B-C822-9E6E-5EB4-4FD779295D16}"/>
                </a:ext>
              </a:extLst>
            </p:cNvPr>
            <p:cNvSpPr/>
            <p:nvPr/>
          </p:nvSpPr>
          <p:spPr>
            <a:xfrm>
              <a:off x="8406038" y="38568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6" name="Freeform 305">
              <a:extLst>
                <a:ext uri="{FF2B5EF4-FFF2-40B4-BE49-F238E27FC236}">
                  <a16:creationId xmlns:a16="http://schemas.microsoft.com/office/drawing/2014/main" xmlns="" id="{B8DBEA01-D462-836D-4A56-D614A8E23C42}"/>
                </a:ext>
              </a:extLst>
            </p:cNvPr>
            <p:cNvSpPr/>
            <p:nvPr/>
          </p:nvSpPr>
          <p:spPr>
            <a:xfrm>
              <a:off x="8436255" y="38265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7" name="Freeform 306">
              <a:extLst>
                <a:ext uri="{FF2B5EF4-FFF2-40B4-BE49-F238E27FC236}">
                  <a16:creationId xmlns:a16="http://schemas.microsoft.com/office/drawing/2014/main" xmlns="" id="{DFDC28D5-5895-E4DC-4026-43B8BBF5FFA7}"/>
                </a:ext>
              </a:extLst>
            </p:cNvPr>
            <p:cNvSpPr/>
            <p:nvPr/>
          </p:nvSpPr>
          <p:spPr>
            <a:xfrm>
              <a:off x="8538990" y="391427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8" name="Freeform 307">
              <a:extLst>
                <a:ext uri="{FF2B5EF4-FFF2-40B4-BE49-F238E27FC236}">
                  <a16:creationId xmlns:a16="http://schemas.microsoft.com/office/drawing/2014/main" xmlns="" id="{47B87471-F2D2-5196-FEC5-A7A71428BFF8}"/>
                </a:ext>
              </a:extLst>
            </p:cNvPr>
            <p:cNvSpPr/>
            <p:nvPr/>
          </p:nvSpPr>
          <p:spPr>
            <a:xfrm>
              <a:off x="8569207" y="388403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9" name="Freeform 308">
              <a:extLst>
                <a:ext uri="{FF2B5EF4-FFF2-40B4-BE49-F238E27FC236}">
                  <a16:creationId xmlns:a16="http://schemas.microsoft.com/office/drawing/2014/main" xmlns="" id="{8E1621F8-0D50-D1AB-AEF8-069F0305EA4D}"/>
                </a:ext>
              </a:extLst>
            </p:cNvPr>
            <p:cNvSpPr/>
            <p:nvPr/>
          </p:nvSpPr>
          <p:spPr>
            <a:xfrm>
              <a:off x="8579782" y="39747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0" name="Freeform 309">
              <a:extLst>
                <a:ext uri="{FF2B5EF4-FFF2-40B4-BE49-F238E27FC236}">
                  <a16:creationId xmlns:a16="http://schemas.microsoft.com/office/drawing/2014/main" xmlns="" id="{4F7A0895-2DD2-08E1-B8D2-721105F6E818}"/>
                </a:ext>
              </a:extLst>
            </p:cNvPr>
            <p:cNvSpPr/>
            <p:nvPr/>
          </p:nvSpPr>
          <p:spPr>
            <a:xfrm>
              <a:off x="8609999" y="39445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1" name="Freeform 310">
              <a:extLst>
                <a:ext uri="{FF2B5EF4-FFF2-40B4-BE49-F238E27FC236}">
                  <a16:creationId xmlns:a16="http://schemas.microsoft.com/office/drawing/2014/main" xmlns="" id="{219A1D75-CE89-E3BD-84FE-ED52C35F0B24}"/>
                </a:ext>
              </a:extLst>
            </p:cNvPr>
            <p:cNvSpPr/>
            <p:nvPr/>
          </p:nvSpPr>
          <p:spPr>
            <a:xfrm>
              <a:off x="8634172" y="40397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2" name="Freeform 311">
              <a:extLst>
                <a:ext uri="{FF2B5EF4-FFF2-40B4-BE49-F238E27FC236}">
                  <a16:creationId xmlns:a16="http://schemas.microsoft.com/office/drawing/2014/main" xmlns="" id="{C92D5B0F-6BB1-3FC0-2317-5811E14C4940}"/>
                </a:ext>
              </a:extLst>
            </p:cNvPr>
            <p:cNvSpPr/>
            <p:nvPr/>
          </p:nvSpPr>
          <p:spPr>
            <a:xfrm>
              <a:off x="8664388" y="40095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3" name="Freeform 312">
              <a:extLst>
                <a:ext uri="{FF2B5EF4-FFF2-40B4-BE49-F238E27FC236}">
                  <a16:creationId xmlns:a16="http://schemas.microsoft.com/office/drawing/2014/main" xmlns="" id="{95ED1D3B-6231-E90C-CDBB-871ABBDAE5A1}"/>
                </a:ext>
              </a:extLst>
            </p:cNvPr>
            <p:cNvSpPr/>
            <p:nvPr/>
          </p:nvSpPr>
          <p:spPr>
            <a:xfrm>
              <a:off x="8641726" y="40397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4" name="Freeform 313">
              <a:extLst>
                <a:ext uri="{FF2B5EF4-FFF2-40B4-BE49-F238E27FC236}">
                  <a16:creationId xmlns:a16="http://schemas.microsoft.com/office/drawing/2014/main" xmlns="" id="{49B1E046-72C2-8742-2A1D-A21346DB888F}"/>
                </a:ext>
              </a:extLst>
            </p:cNvPr>
            <p:cNvSpPr/>
            <p:nvPr/>
          </p:nvSpPr>
          <p:spPr>
            <a:xfrm>
              <a:off x="8671942" y="40095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5" name="Freeform 314">
              <a:extLst>
                <a:ext uri="{FF2B5EF4-FFF2-40B4-BE49-F238E27FC236}">
                  <a16:creationId xmlns:a16="http://schemas.microsoft.com/office/drawing/2014/main" xmlns="" id="{329B52F2-ED5D-9BD2-1B58-9623B3603534}"/>
                </a:ext>
              </a:extLst>
            </p:cNvPr>
            <p:cNvSpPr/>
            <p:nvPr/>
          </p:nvSpPr>
          <p:spPr>
            <a:xfrm>
              <a:off x="8768635" y="40397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6" name="Freeform 315">
              <a:extLst>
                <a:ext uri="{FF2B5EF4-FFF2-40B4-BE49-F238E27FC236}">
                  <a16:creationId xmlns:a16="http://schemas.microsoft.com/office/drawing/2014/main" xmlns="" id="{211D519B-FFE8-7CB5-D725-2C6191BF0206}"/>
                </a:ext>
              </a:extLst>
            </p:cNvPr>
            <p:cNvSpPr/>
            <p:nvPr/>
          </p:nvSpPr>
          <p:spPr>
            <a:xfrm>
              <a:off x="8798851" y="40095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7" name="Freeform 316">
              <a:extLst>
                <a:ext uri="{FF2B5EF4-FFF2-40B4-BE49-F238E27FC236}">
                  <a16:creationId xmlns:a16="http://schemas.microsoft.com/office/drawing/2014/main" xmlns="" id="{6808528D-C553-DEB0-C6DA-1B45C78E22D9}"/>
                </a:ext>
              </a:extLst>
            </p:cNvPr>
            <p:cNvSpPr/>
            <p:nvPr/>
          </p:nvSpPr>
          <p:spPr>
            <a:xfrm>
              <a:off x="8886478" y="413498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8" name="Freeform 317">
              <a:extLst>
                <a:ext uri="{FF2B5EF4-FFF2-40B4-BE49-F238E27FC236}">
                  <a16:creationId xmlns:a16="http://schemas.microsoft.com/office/drawing/2014/main" xmlns="" id="{2038BC3A-0FBF-356E-419C-DFBB7A283E32}"/>
                </a:ext>
              </a:extLst>
            </p:cNvPr>
            <p:cNvSpPr/>
            <p:nvPr/>
          </p:nvSpPr>
          <p:spPr>
            <a:xfrm>
              <a:off x="8916695" y="410475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9" name="Freeform 318">
              <a:extLst>
                <a:ext uri="{FF2B5EF4-FFF2-40B4-BE49-F238E27FC236}">
                  <a16:creationId xmlns:a16="http://schemas.microsoft.com/office/drawing/2014/main" xmlns="" id="{7C081005-D92E-22A7-C886-AB7ABD32A56F}"/>
                </a:ext>
              </a:extLst>
            </p:cNvPr>
            <p:cNvSpPr/>
            <p:nvPr/>
          </p:nvSpPr>
          <p:spPr>
            <a:xfrm>
              <a:off x="8894032" y="413498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0" name="Freeform 319">
              <a:extLst>
                <a:ext uri="{FF2B5EF4-FFF2-40B4-BE49-F238E27FC236}">
                  <a16:creationId xmlns:a16="http://schemas.microsoft.com/office/drawing/2014/main" xmlns="" id="{AE35E944-3FA8-0F02-5D88-98D44F076D1B}"/>
                </a:ext>
              </a:extLst>
            </p:cNvPr>
            <p:cNvSpPr/>
            <p:nvPr/>
          </p:nvSpPr>
          <p:spPr>
            <a:xfrm>
              <a:off x="8924249" y="410475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1" name="Freeform 320">
              <a:extLst>
                <a:ext uri="{FF2B5EF4-FFF2-40B4-BE49-F238E27FC236}">
                  <a16:creationId xmlns:a16="http://schemas.microsoft.com/office/drawing/2014/main" xmlns="" id="{BC55FF6F-3D4C-FD05-12AC-0543DF0122AE}"/>
                </a:ext>
              </a:extLst>
            </p:cNvPr>
            <p:cNvSpPr/>
            <p:nvPr/>
          </p:nvSpPr>
          <p:spPr>
            <a:xfrm>
              <a:off x="9350299" y="441768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2" name="Freeform 321">
              <a:extLst>
                <a:ext uri="{FF2B5EF4-FFF2-40B4-BE49-F238E27FC236}">
                  <a16:creationId xmlns:a16="http://schemas.microsoft.com/office/drawing/2014/main" xmlns="" id="{46F5FA8A-46EF-746E-FBBE-B91F71413EC5}"/>
                </a:ext>
              </a:extLst>
            </p:cNvPr>
            <p:cNvSpPr/>
            <p:nvPr/>
          </p:nvSpPr>
          <p:spPr>
            <a:xfrm>
              <a:off x="9380516" y="438745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823" name="Graphic 4">
            <a:extLst>
              <a:ext uri="{FF2B5EF4-FFF2-40B4-BE49-F238E27FC236}">
                <a16:creationId xmlns:a16="http://schemas.microsoft.com/office/drawing/2014/main" xmlns="" id="{A5C09F00-F91B-22BE-60B2-8828E8FCE22E}"/>
              </a:ext>
            </a:extLst>
          </p:cNvPr>
          <p:cNvGrpSpPr/>
          <p:nvPr/>
        </p:nvGrpSpPr>
        <p:grpSpPr>
          <a:xfrm>
            <a:off x="7128902" y="1383992"/>
            <a:ext cx="3994077" cy="2502536"/>
            <a:chOff x="2955009" y="1019266"/>
            <a:chExt cx="6102191" cy="3412025"/>
          </a:xfrm>
          <a:noFill/>
        </p:grpSpPr>
        <p:sp>
          <p:nvSpPr>
            <p:cNvPr id="1824" name="Freeform 323">
              <a:extLst>
                <a:ext uri="{FF2B5EF4-FFF2-40B4-BE49-F238E27FC236}">
                  <a16:creationId xmlns:a16="http://schemas.microsoft.com/office/drawing/2014/main" xmlns="" id="{13CD78C1-879D-8D88-B7D9-12B2F2EE9C55}"/>
                </a:ext>
              </a:extLst>
            </p:cNvPr>
            <p:cNvSpPr/>
            <p:nvPr/>
          </p:nvSpPr>
          <p:spPr>
            <a:xfrm>
              <a:off x="2977671" y="1049501"/>
              <a:ext cx="6049313" cy="3351555"/>
            </a:xfrm>
            <a:custGeom>
              <a:avLst/>
              <a:gdLst>
                <a:gd name="connsiteX0" fmla="*/ 0 w 6049313"/>
                <a:gd name="connsiteY0" fmla="*/ 0 h 3351555"/>
                <a:gd name="connsiteX1" fmla="*/ 86117 w 6049313"/>
                <a:gd name="connsiteY1" fmla="*/ 0 h 3351555"/>
                <a:gd name="connsiteX2" fmla="*/ 86117 w 6049313"/>
                <a:gd name="connsiteY2" fmla="*/ 22676 h 3351555"/>
                <a:gd name="connsiteX3" fmla="*/ 125398 w 6049313"/>
                <a:gd name="connsiteY3" fmla="*/ 22676 h 3351555"/>
                <a:gd name="connsiteX4" fmla="*/ 125398 w 6049313"/>
                <a:gd name="connsiteY4" fmla="*/ 43841 h 3351555"/>
                <a:gd name="connsiteX5" fmla="*/ 142017 w 6049313"/>
                <a:gd name="connsiteY5" fmla="*/ 43841 h 3351555"/>
                <a:gd name="connsiteX6" fmla="*/ 142017 w 6049313"/>
                <a:gd name="connsiteY6" fmla="*/ 65005 h 3351555"/>
                <a:gd name="connsiteX7" fmla="*/ 244753 w 6049313"/>
                <a:gd name="connsiteY7" fmla="*/ 65005 h 3351555"/>
                <a:gd name="connsiteX8" fmla="*/ 244753 w 6049313"/>
                <a:gd name="connsiteY8" fmla="*/ 86170 h 3351555"/>
                <a:gd name="connsiteX9" fmla="*/ 274969 w 6049313"/>
                <a:gd name="connsiteY9" fmla="*/ 86170 h 3351555"/>
                <a:gd name="connsiteX10" fmla="*/ 274969 w 6049313"/>
                <a:gd name="connsiteY10" fmla="*/ 108846 h 3351555"/>
                <a:gd name="connsiteX11" fmla="*/ 291588 w 6049313"/>
                <a:gd name="connsiteY11" fmla="*/ 108846 h 3351555"/>
                <a:gd name="connsiteX12" fmla="*/ 291588 w 6049313"/>
                <a:gd name="connsiteY12" fmla="*/ 130011 h 3351555"/>
                <a:gd name="connsiteX13" fmla="*/ 299142 w 6049313"/>
                <a:gd name="connsiteY13" fmla="*/ 130011 h 3351555"/>
                <a:gd name="connsiteX14" fmla="*/ 299142 w 6049313"/>
                <a:gd name="connsiteY14" fmla="*/ 238857 h 3351555"/>
                <a:gd name="connsiteX15" fmla="*/ 306696 w 6049313"/>
                <a:gd name="connsiteY15" fmla="*/ 238857 h 3351555"/>
                <a:gd name="connsiteX16" fmla="*/ 306696 w 6049313"/>
                <a:gd name="connsiteY16" fmla="*/ 282698 h 3351555"/>
                <a:gd name="connsiteX17" fmla="*/ 315761 w 6049313"/>
                <a:gd name="connsiteY17" fmla="*/ 282698 h 3351555"/>
                <a:gd name="connsiteX18" fmla="*/ 315761 w 6049313"/>
                <a:gd name="connsiteY18" fmla="*/ 370379 h 3351555"/>
                <a:gd name="connsiteX19" fmla="*/ 323315 w 6049313"/>
                <a:gd name="connsiteY19" fmla="*/ 370379 h 3351555"/>
                <a:gd name="connsiteX20" fmla="*/ 323315 w 6049313"/>
                <a:gd name="connsiteY20" fmla="*/ 391544 h 3351555"/>
                <a:gd name="connsiteX21" fmla="*/ 330869 w 6049313"/>
                <a:gd name="connsiteY21" fmla="*/ 391544 h 3351555"/>
                <a:gd name="connsiteX22" fmla="*/ 330869 w 6049313"/>
                <a:gd name="connsiteY22" fmla="*/ 479226 h 3351555"/>
                <a:gd name="connsiteX23" fmla="*/ 338423 w 6049313"/>
                <a:gd name="connsiteY23" fmla="*/ 479226 h 3351555"/>
                <a:gd name="connsiteX24" fmla="*/ 338423 w 6049313"/>
                <a:gd name="connsiteY24" fmla="*/ 591095 h 3351555"/>
                <a:gd name="connsiteX25" fmla="*/ 345977 w 6049313"/>
                <a:gd name="connsiteY25" fmla="*/ 591095 h 3351555"/>
                <a:gd name="connsiteX26" fmla="*/ 345977 w 6049313"/>
                <a:gd name="connsiteY26" fmla="*/ 702965 h 3351555"/>
                <a:gd name="connsiteX27" fmla="*/ 355042 w 6049313"/>
                <a:gd name="connsiteY27" fmla="*/ 702965 h 3351555"/>
                <a:gd name="connsiteX28" fmla="*/ 355042 w 6049313"/>
                <a:gd name="connsiteY28" fmla="*/ 746806 h 3351555"/>
                <a:gd name="connsiteX29" fmla="*/ 377704 w 6049313"/>
                <a:gd name="connsiteY29" fmla="*/ 746806 h 3351555"/>
                <a:gd name="connsiteX30" fmla="*/ 377704 w 6049313"/>
                <a:gd name="connsiteY30" fmla="*/ 792158 h 3351555"/>
                <a:gd name="connsiteX31" fmla="*/ 385258 w 6049313"/>
                <a:gd name="connsiteY31" fmla="*/ 792158 h 3351555"/>
                <a:gd name="connsiteX32" fmla="*/ 385258 w 6049313"/>
                <a:gd name="connsiteY32" fmla="*/ 835999 h 3351555"/>
                <a:gd name="connsiteX33" fmla="*/ 394323 w 6049313"/>
                <a:gd name="connsiteY33" fmla="*/ 835999 h 3351555"/>
                <a:gd name="connsiteX34" fmla="*/ 394323 w 6049313"/>
                <a:gd name="connsiteY34" fmla="*/ 881352 h 3351555"/>
                <a:gd name="connsiteX35" fmla="*/ 472886 w 6049313"/>
                <a:gd name="connsiteY35" fmla="*/ 881352 h 3351555"/>
                <a:gd name="connsiteX36" fmla="*/ 472886 w 6049313"/>
                <a:gd name="connsiteY36" fmla="*/ 904028 h 3351555"/>
                <a:gd name="connsiteX37" fmla="*/ 543894 w 6049313"/>
                <a:gd name="connsiteY37" fmla="*/ 904028 h 3351555"/>
                <a:gd name="connsiteX38" fmla="*/ 543894 w 6049313"/>
                <a:gd name="connsiteY38" fmla="*/ 926704 h 3351555"/>
                <a:gd name="connsiteX39" fmla="*/ 559002 w 6049313"/>
                <a:gd name="connsiteY39" fmla="*/ 926704 h 3351555"/>
                <a:gd name="connsiteX40" fmla="*/ 559002 w 6049313"/>
                <a:gd name="connsiteY40" fmla="*/ 950892 h 3351555"/>
                <a:gd name="connsiteX41" fmla="*/ 566557 w 6049313"/>
                <a:gd name="connsiteY41" fmla="*/ 950892 h 3351555"/>
                <a:gd name="connsiteX42" fmla="*/ 566557 w 6049313"/>
                <a:gd name="connsiteY42" fmla="*/ 973569 h 3351555"/>
                <a:gd name="connsiteX43" fmla="*/ 605838 w 6049313"/>
                <a:gd name="connsiteY43" fmla="*/ 973569 h 3351555"/>
                <a:gd name="connsiteX44" fmla="*/ 605838 w 6049313"/>
                <a:gd name="connsiteY44" fmla="*/ 996245 h 3351555"/>
                <a:gd name="connsiteX45" fmla="*/ 614903 w 6049313"/>
                <a:gd name="connsiteY45" fmla="*/ 996245 h 3351555"/>
                <a:gd name="connsiteX46" fmla="*/ 614903 w 6049313"/>
                <a:gd name="connsiteY46" fmla="*/ 1020433 h 3351555"/>
                <a:gd name="connsiteX47" fmla="*/ 622457 w 6049313"/>
                <a:gd name="connsiteY47" fmla="*/ 1020433 h 3351555"/>
                <a:gd name="connsiteX48" fmla="*/ 622457 w 6049313"/>
                <a:gd name="connsiteY48" fmla="*/ 1043109 h 3351555"/>
                <a:gd name="connsiteX49" fmla="*/ 630011 w 6049313"/>
                <a:gd name="connsiteY49" fmla="*/ 1043109 h 3351555"/>
                <a:gd name="connsiteX50" fmla="*/ 630011 w 6049313"/>
                <a:gd name="connsiteY50" fmla="*/ 1065785 h 3351555"/>
                <a:gd name="connsiteX51" fmla="*/ 637565 w 6049313"/>
                <a:gd name="connsiteY51" fmla="*/ 1065785 h 3351555"/>
                <a:gd name="connsiteX52" fmla="*/ 637565 w 6049313"/>
                <a:gd name="connsiteY52" fmla="*/ 1089973 h 3351555"/>
                <a:gd name="connsiteX53" fmla="*/ 654184 w 6049313"/>
                <a:gd name="connsiteY53" fmla="*/ 1089973 h 3351555"/>
                <a:gd name="connsiteX54" fmla="*/ 654184 w 6049313"/>
                <a:gd name="connsiteY54" fmla="*/ 1112650 h 3351555"/>
                <a:gd name="connsiteX55" fmla="*/ 661738 w 6049313"/>
                <a:gd name="connsiteY55" fmla="*/ 1112650 h 3351555"/>
                <a:gd name="connsiteX56" fmla="*/ 661738 w 6049313"/>
                <a:gd name="connsiteY56" fmla="*/ 1159514 h 3351555"/>
                <a:gd name="connsiteX57" fmla="*/ 669292 w 6049313"/>
                <a:gd name="connsiteY57" fmla="*/ 1159514 h 3351555"/>
                <a:gd name="connsiteX58" fmla="*/ 669292 w 6049313"/>
                <a:gd name="connsiteY58" fmla="*/ 1206378 h 3351555"/>
                <a:gd name="connsiteX59" fmla="*/ 676846 w 6049313"/>
                <a:gd name="connsiteY59" fmla="*/ 1206378 h 3351555"/>
                <a:gd name="connsiteX60" fmla="*/ 676846 w 6049313"/>
                <a:gd name="connsiteY60" fmla="*/ 1277431 h 3351555"/>
                <a:gd name="connsiteX61" fmla="*/ 693465 w 6049313"/>
                <a:gd name="connsiteY61" fmla="*/ 1277431 h 3351555"/>
                <a:gd name="connsiteX62" fmla="*/ 693465 w 6049313"/>
                <a:gd name="connsiteY62" fmla="*/ 1301619 h 3351555"/>
                <a:gd name="connsiteX63" fmla="*/ 701019 w 6049313"/>
                <a:gd name="connsiteY63" fmla="*/ 1301619 h 3351555"/>
                <a:gd name="connsiteX64" fmla="*/ 701019 w 6049313"/>
                <a:gd name="connsiteY64" fmla="*/ 1349995 h 3351555"/>
                <a:gd name="connsiteX65" fmla="*/ 708573 w 6049313"/>
                <a:gd name="connsiteY65" fmla="*/ 1349995 h 3351555"/>
                <a:gd name="connsiteX66" fmla="*/ 708573 w 6049313"/>
                <a:gd name="connsiteY66" fmla="*/ 1396859 h 3351555"/>
                <a:gd name="connsiteX67" fmla="*/ 725192 w 6049313"/>
                <a:gd name="connsiteY67" fmla="*/ 1396859 h 3351555"/>
                <a:gd name="connsiteX68" fmla="*/ 725192 w 6049313"/>
                <a:gd name="connsiteY68" fmla="*/ 1421047 h 3351555"/>
                <a:gd name="connsiteX69" fmla="*/ 747855 w 6049313"/>
                <a:gd name="connsiteY69" fmla="*/ 1421047 h 3351555"/>
                <a:gd name="connsiteX70" fmla="*/ 747855 w 6049313"/>
                <a:gd name="connsiteY70" fmla="*/ 1445235 h 3351555"/>
                <a:gd name="connsiteX71" fmla="*/ 960880 w 6049313"/>
                <a:gd name="connsiteY71" fmla="*/ 1445235 h 3351555"/>
                <a:gd name="connsiteX72" fmla="*/ 960880 w 6049313"/>
                <a:gd name="connsiteY72" fmla="*/ 1470935 h 3351555"/>
                <a:gd name="connsiteX73" fmla="*/ 968434 w 6049313"/>
                <a:gd name="connsiteY73" fmla="*/ 1470935 h 3351555"/>
                <a:gd name="connsiteX74" fmla="*/ 968434 w 6049313"/>
                <a:gd name="connsiteY74" fmla="*/ 1495123 h 3351555"/>
                <a:gd name="connsiteX75" fmla="*/ 992607 w 6049313"/>
                <a:gd name="connsiteY75" fmla="*/ 1495123 h 3351555"/>
                <a:gd name="connsiteX76" fmla="*/ 992607 w 6049313"/>
                <a:gd name="connsiteY76" fmla="*/ 1519311 h 3351555"/>
                <a:gd name="connsiteX77" fmla="*/ 1000161 w 6049313"/>
                <a:gd name="connsiteY77" fmla="*/ 1519311 h 3351555"/>
                <a:gd name="connsiteX78" fmla="*/ 1000161 w 6049313"/>
                <a:gd name="connsiteY78" fmla="*/ 1569199 h 3351555"/>
                <a:gd name="connsiteX79" fmla="*/ 1007715 w 6049313"/>
                <a:gd name="connsiteY79" fmla="*/ 1569199 h 3351555"/>
                <a:gd name="connsiteX80" fmla="*/ 1007715 w 6049313"/>
                <a:gd name="connsiteY80" fmla="*/ 1594899 h 3351555"/>
                <a:gd name="connsiteX81" fmla="*/ 1031888 w 6049313"/>
                <a:gd name="connsiteY81" fmla="*/ 1594899 h 3351555"/>
                <a:gd name="connsiteX82" fmla="*/ 1031888 w 6049313"/>
                <a:gd name="connsiteY82" fmla="*/ 1619087 h 3351555"/>
                <a:gd name="connsiteX83" fmla="*/ 1039442 w 6049313"/>
                <a:gd name="connsiteY83" fmla="*/ 1619087 h 3351555"/>
                <a:gd name="connsiteX84" fmla="*/ 1039442 w 6049313"/>
                <a:gd name="connsiteY84" fmla="*/ 1644787 h 3351555"/>
                <a:gd name="connsiteX85" fmla="*/ 1046996 w 6049313"/>
                <a:gd name="connsiteY85" fmla="*/ 1644787 h 3351555"/>
                <a:gd name="connsiteX86" fmla="*/ 1046996 w 6049313"/>
                <a:gd name="connsiteY86" fmla="*/ 1668975 h 3351555"/>
                <a:gd name="connsiteX87" fmla="*/ 1056061 w 6049313"/>
                <a:gd name="connsiteY87" fmla="*/ 1668975 h 3351555"/>
                <a:gd name="connsiteX88" fmla="*/ 1056061 w 6049313"/>
                <a:gd name="connsiteY88" fmla="*/ 1694674 h 3351555"/>
                <a:gd name="connsiteX89" fmla="*/ 1071170 w 6049313"/>
                <a:gd name="connsiteY89" fmla="*/ 1694674 h 3351555"/>
                <a:gd name="connsiteX90" fmla="*/ 1071170 w 6049313"/>
                <a:gd name="connsiteY90" fmla="*/ 1720374 h 3351555"/>
                <a:gd name="connsiteX91" fmla="*/ 1095343 w 6049313"/>
                <a:gd name="connsiteY91" fmla="*/ 1720374 h 3351555"/>
                <a:gd name="connsiteX92" fmla="*/ 1095343 w 6049313"/>
                <a:gd name="connsiteY92" fmla="*/ 1770262 h 3351555"/>
                <a:gd name="connsiteX93" fmla="*/ 1142178 w 6049313"/>
                <a:gd name="connsiteY93" fmla="*/ 1770262 h 3351555"/>
                <a:gd name="connsiteX94" fmla="*/ 1142178 w 6049313"/>
                <a:gd name="connsiteY94" fmla="*/ 1794450 h 3351555"/>
                <a:gd name="connsiteX95" fmla="*/ 1157286 w 6049313"/>
                <a:gd name="connsiteY95" fmla="*/ 1794450 h 3351555"/>
                <a:gd name="connsiteX96" fmla="*/ 1157286 w 6049313"/>
                <a:gd name="connsiteY96" fmla="*/ 1820150 h 3351555"/>
                <a:gd name="connsiteX97" fmla="*/ 1220740 w 6049313"/>
                <a:gd name="connsiteY97" fmla="*/ 1820150 h 3351555"/>
                <a:gd name="connsiteX98" fmla="*/ 1220740 w 6049313"/>
                <a:gd name="connsiteY98" fmla="*/ 1845850 h 3351555"/>
                <a:gd name="connsiteX99" fmla="*/ 1267576 w 6049313"/>
                <a:gd name="connsiteY99" fmla="*/ 1845850 h 3351555"/>
                <a:gd name="connsiteX100" fmla="*/ 1267576 w 6049313"/>
                <a:gd name="connsiteY100" fmla="*/ 1870038 h 3351555"/>
                <a:gd name="connsiteX101" fmla="*/ 1276641 w 6049313"/>
                <a:gd name="connsiteY101" fmla="*/ 1870038 h 3351555"/>
                <a:gd name="connsiteX102" fmla="*/ 1276641 w 6049313"/>
                <a:gd name="connsiteY102" fmla="*/ 1895738 h 3351555"/>
                <a:gd name="connsiteX103" fmla="*/ 1284195 w 6049313"/>
                <a:gd name="connsiteY103" fmla="*/ 1895738 h 3351555"/>
                <a:gd name="connsiteX104" fmla="*/ 1284195 w 6049313"/>
                <a:gd name="connsiteY104" fmla="*/ 1945625 h 3351555"/>
                <a:gd name="connsiteX105" fmla="*/ 1299303 w 6049313"/>
                <a:gd name="connsiteY105" fmla="*/ 1945625 h 3351555"/>
                <a:gd name="connsiteX106" fmla="*/ 1299303 w 6049313"/>
                <a:gd name="connsiteY106" fmla="*/ 1971325 h 3351555"/>
                <a:gd name="connsiteX107" fmla="*/ 1331030 w 6049313"/>
                <a:gd name="connsiteY107" fmla="*/ 1971325 h 3351555"/>
                <a:gd name="connsiteX108" fmla="*/ 1331030 w 6049313"/>
                <a:gd name="connsiteY108" fmla="*/ 1995513 h 3351555"/>
                <a:gd name="connsiteX109" fmla="*/ 1394484 w 6049313"/>
                <a:gd name="connsiteY109" fmla="*/ 1995513 h 3351555"/>
                <a:gd name="connsiteX110" fmla="*/ 1394484 w 6049313"/>
                <a:gd name="connsiteY110" fmla="*/ 2022725 h 3351555"/>
                <a:gd name="connsiteX111" fmla="*/ 1409593 w 6049313"/>
                <a:gd name="connsiteY111" fmla="*/ 2022725 h 3351555"/>
                <a:gd name="connsiteX112" fmla="*/ 1409593 w 6049313"/>
                <a:gd name="connsiteY112" fmla="*/ 2048425 h 3351555"/>
                <a:gd name="connsiteX113" fmla="*/ 1488155 w 6049313"/>
                <a:gd name="connsiteY113" fmla="*/ 2048425 h 3351555"/>
                <a:gd name="connsiteX114" fmla="*/ 1488155 w 6049313"/>
                <a:gd name="connsiteY114" fmla="*/ 2074124 h 3351555"/>
                <a:gd name="connsiteX115" fmla="*/ 1527436 w 6049313"/>
                <a:gd name="connsiteY115" fmla="*/ 2074124 h 3351555"/>
                <a:gd name="connsiteX116" fmla="*/ 1527436 w 6049313"/>
                <a:gd name="connsiteY116" fmla="*/ 2101336 h 3351555"/>
                <a:gd name="connsiteX117" fmla="*/ 1637726 w 6049313"/>
                <a:gd name="connsiteY117" fmla="*/ 2101336 h 3351555"/>
                <a:gd name="connsiteX118" fmla="*/ 1637726 w 6049313"/>
                <a:gd name="connsiteY118" fmla="*/ 2128547 h 3351555"/>
                <a:gd name="connsiteX119" fmla="*/ 1654345 w 6049313"/>
                <a:gd name="connsiteY119" fmla="*/ 2128547 h 3351555"/>
                <a:gd name="connsiteX120" fmla="*/ 1654345 w 6049313"/>
                <a:gd name="connsiteY120" fmla="*/ 2155759 h 3351555"/>
                <a:gd name="connsiteX121" fmla="*/ 1661899 w 6049313"/>
                <a:gd name="connsiteY121" fmla="*/ 2155759 h 3351555"/>
                <a:gd name="connsiteX122" fmla="*/ 1661899 w 6049313"/>
                <a:gd name="connsiteY122" fmla="*/ 2182971 h 3351555"/>
                <a:gd name="connsiteX123" fmla="*/ 1677008 w 6049313"/>
                <a:gd name="connsiteY123" fmla="*/ 2182971 h 3351555"/>
                <a:gd name="connsiteX124" fmla="*/ 1677008 w 6049313"/>
                <a:gd name="connsiteY124" fmla="*/ 2210182 h 3351555"/>
                <a:gd name="connsiteX125" fmla="*/ 1701180 w 6049313"/>
                <a:gd name="connsiteY125" fmla="*/ 2210182 h 3351555"/>
                <a:gd name="connsiteX126" fmla="*/ 1701180 w 6049313"/>
                <a:gd name="connsiteY126" fmla="*/ 2238905 h 3351555"/>
                <a:gd name="connsiteX127" fmla="*/ 1708735 w 6049313"/>
                <a:gd name="connsiteY127" fmla="*/ 2238905 h 3351555"/>
                <a:gd name="connsiteX128" fmla="*/ 1708735 w 6049313"/>
                <a:gd name="connsiteY128" fmla="*/ 2266117 h 3351555"/>
                <a:gd name="connsiteX129" fmla="*/ 1725354 w 6049313"/>
                <a:gd name="connsiteY129" fmla="*/ 2266117 h 3351555"/>
                <a:gd name="connsiteX130" fmla="*/ 1725354 w 6049313"/>
                <a:gd name="connsiteY130" fmla="*/ 2294840 h 3351555"/>
                <a:gd name="connsiteX131" fmla="*/ 1748016 w 6049313"/>
                <a:gd name="connsiteY131" fmla="*/ 2294840 h 3351555"/>
                <a:gd name="connsiteX132" fmla="*/ 1748016 w 6049313"/>
                <a:gd name="connsiteY132" fmla="*/ 2323564 h 3351555"/>
                <a:gd name="connsiteX133" fmla="*/ 1867370 w 6049313"/>
                <a:gd name="connsiteY133" fmla="*/ 2323564 h 3351555"/>
                <a:gd name="connsiteX134" fmla="*/ 1867370 w 6049313"/>
                <a:gd name="connsiteY134" fmla="*/ 2350775 h 3351555"/>
                <a:gd name="connsiteX135" fmla="*/ 1882479 w 6049313"/>
                <a:gd name="connsiteY135" fmla="*/ 2350775 h 3351555"/>
                <a:gd name="connsiteX136" fmla="*/ 1882479 w 6049313"/>
                <a:gd name="connsiteY136" fmla="*/ 2379498 h 3351555"/>
                <a:gd name="connsiteX137" fmla="*/ 1953487 w 6049313"/>
                <a:gd name="connsiteY137" fmla="*/ 2379498 h 3351555"/>
                <a:gd name="connsiteX138" fmla="*/ 1953487 w 6049313"/>
                <a:gd name="connsiteY138" fmla="*/ 2408222 h 3351555"/>
                <a:gd name="connsiteX139" fmla="*/ 1961041 w 6049313"/>
                <a:gd name="connsiteY139" fmla="*/ 2408222 h 3351555"/>
                <a:gd name="connsiteX140" fmla="*/ 1961041 w 6049313"/>
                <a:gd name="connsiteY140" fmla="*/ 2435433 h 3351555"/>
                <a:gd name="connsiteX141" fmla="*/ 1977660 w 6049313"/>
                <a:gd name="connsiteY141" fmla="*/ 2435433 h 3351555"/>
                <a:gd name="connsiteX142" fmla="*/ 1977660 w 6049313"/>
                <a:gd name="connsiteY142" fmla="*/ 2465668 h 3351555"/>
                <a:gd name="connsiteX143" fmla="*/ 1992768 w 6049313"/>
                <a:gd name="connsiteY143" fmla="*/ 2465668 h 3351555"/>
                <a:gd name="connsiteX144" fmla="*/ 1992768 w 6049313"/>
                <a:gd name="connsiteY144" fmla="*/ 2523115 h 3351555"/>
                <a:gd name="connsiteX145" fmla="*/ 2000322 w 6049313"/>
                <a:gd name="connsiteY145" fmla="*/ 2523115 h 3351555"/>
                <a:gd name="connsiteX146" fmla="*/ 2000322 w 6049313"/>
                <a:gd name="connsiteY146" fmla="*/ 2551838 h 3351555"/>
                <a:gd name="connsiteX147" fmla="*/ 2024496 w 6049313"/>
                <a:gd name="connsiteY147" fmla="*/ 2551838 h 3351555"/>
                <a:gd name="connsiteX148" fmla="*/ 2024496 w 6049313"/>
                <a:gd name="connsiteY148" fmla="*/ 2580561 h 3351555"/>
                <a:gd name="connsiteX149" fmla="*/ 2047158 w 6049313"/>
                <a:gd name="connsiteY149" fmla="*/ 2580561 h 3351555"/>
                <a:gd name="connsiteX150" fmla="*/ 2047158 w 6049313"/>
                <a:gd name="connsiteY150" fmla="*/ 2609285 h 3351555"/>
                <a:gd name="connsiteX151" fmla="*/ 2087950 w 6049313"/>
                <a:gd name="connsiteY151" fmla="*/ 2609285 h 3351555"/>
                <a:gd name="connsiteX152" fmla="*/ 2087950 w 6049313"/>
                <a:gd name="connsiteY152" fmla="*/ 2639520 h 3351555"/>
                <a:gd name="connsiteX153" fmla="*/ 2394646 w 6049313"/>
                <a:gd name="connsiteY153" fmla="*/ 2639520 h 3351555"/>
                <a:gd name="connsiteX154" fmla="*/ 2394646 w 6049313"/>
                <a:gd name="connsiteY154" fmla="*/ 2669755 h 3351555"/>
                <a:gd name="connsiteX155" fmla="*/ 2568390 w 6049313"/>
                <a:gd name="connsiteY155" fmla="*/ 2669755 h 3351555"/>
                <a:gd name="connsiteX156" fmla="*/ 2568390 w 6049313"/>
                <a:gd name="connsiteY156" fmla="*/ 2699990 h 3351555"/>
                <a:gd name="connsiteX157" fmla="*/ 2575944 w 6049313"/>
                <a:gd name="connsiteY157" fmla="*/ 2699990 h 3351555"/>
                <a:gd name="connsiteX158" fmla="*/ 2575944 w 6049313"/>
                <a:gd name="connsiteY158" fmla="*/ 2731737 h 3351555"/>
                <a:gd name="connsiteX159" fmla="*/ 2591052 w 6049313"/>
                <a:gd name="connsiteY159" fmla="*/ 2731737 h 3351555"/>
                <a:gd name="connsiteX160" fmla="*/ 2591052 w 6049313"/>
                <a:gd name="connsiteY160" fmla="*/ 2761972 h 3351555"/>
                <a:gd name="connsiteX161" fmla="*/ 2639398 w 6049313"/>
                <a:gd name="connsiteY161" fmla="*/ 2761972 h 3351555"/>
                <a:gd name="connsiteX162" fmla="*/ 2639398 w 6049313"/>
                <a:gd name="connsiteY162" fmla="*/ 2823953 h 3351555"/>
                <a:gd name="connsiteX163" fmla="*/ 2662061 w 6049313"/>
                <a:gd name="connsiteY163" fmla="*/ 2823953 h 3351555"/>
                <a:gd name="connsiteX164" fmla="*/ 2662061 w 6049313"/>
                <a:gd name="connsiteY164" fmla="*/ 2854189 h 3351555"/>
                <a:gd name="connsiteX165" fmla="*/ 2968757 w 6049313"/>
                <a:gd name="connsiteY165" fmla="*/ 2854189 h 3351555"/>
                <a:gd name="connsiteX166" fmla="*/ 2968757 w 6049313"/>
                <a:gd name="connsiteY166" fmla="*/ 2884424 h 3351555"/>
                <a:gd name="connsiteX167" fmla="*/ 3032211 w 6049313"/>
                <a:gd name="connsiteY167" fmla="*/ 2884424 h 3351555"/>
                <a:gd name="connsiteX168" fmla="*/ 3032211 w 6049313"/>
                <a:gd name="connsiteY168" fmla="*/ 2914659 h 3351555"/>
                <a:gd name="connsiteX169" fmla="*/ 3063938 w 6049313"/>
                <a:gd name="connsiteY169" fmla="*/ 2914659 h 3351555"/>
                <a:gd name="connsiteX170" fmla="*/ 3063938 w 6049313"/>
                <a:gd name="connsiteY170" fmla="*/ 2976641 h 3351555"/>
                <a:gd name="connsiteX171" fmla="*/ 3252790 w 6049313"/>
                <a:gd name="connsiteY171" fmla="*/ 2976641 h 3351555"/>
                <a:gd name="connsiteX172" fmla="*/ 3252790 w 6049313"/>
                <a:gd name="connsiteY172" fmla="*/ 3011411 h 3351555"/>
                <a:gd name="connsiteX173" fmla="*/ 3331353 w 6049313"/>
                <a:gd name="connsiteY173" fmla="*/ 3011411 h 3351555"/>
                <a:gd name="connsiteX174" fmla="*/ 3331353 w 6049313"/>
                <a:gd name="connsiteY174" fmla="*/ 3052228 h 3351555"/>
                <a:gd name="connsiteX175" fmla="*/ 3402361 w 6049313"/>
                <a:gd name="connsiteY175" fmla="*/ 3052228 h 3351555"/>
                <a:gd name="connsiteX176" fmla="*/ 3402361 w 6049313"/>
                <a:gd name="connsiteY176" fmla="*/ 3091534 h 3351555"/>
                <a:gd name="connsiteX177" fmla="*/ 3630494 w 6049313"/>
                <a:gd name="connsiteY177" fmla="*/ 3091534 h 3351555"/>
                <a:gd name="connsiteX178" fmla="*/ 3630494 w 6049313"/>
                <a:gd name="connsiteY178" fmla="*/ 3138398 h 3351555"/>
                <a:gd name="connsiteX179" fmla="*/ 3890355 w 6049313"/>
                <a:gd name="connsiteY179" fmla="*/ 3138398 h 3351555"/>
                <a:gd name="connsiteX180" fmla="*/ 3890355 w 6049313"/>
                <a:gd name="connsiteY180" fmla="*/ 3195845 h 3351555"/>
                <a:gd name="connsiteX181" fmla="*/ 3953809 w 6049313"/>
                <a:gd name="connsiteY181" fmla="*/ 3195845 h 3351555"/>
                <a:gd name="connsiteX182" fmla="*/ 3953809 w 6049313"/>
                <a:gd name="connsiteY182" fmla="*/ 3253291 h 3351555"/>
                <a:gd name="connsiteX183" fmla="*/ 4331514 w 6049313"/>
                <a:gd name="connsiteY183" fmla="*/ 3253291 h 3351555"/>
                <a:gd name="connsiteX184" fmla="*/ 4331514 w 6049313"/>
                <a:gd name="connsiteY184" fmla="*/ 3351555 h 3351555"/>
                <a:gd name="connsiteX185" fmla="*/ 6049313 w 6049313"/>
                <a:gd name="connsiteY185" fmla="*/ 3351555 h 33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</a:cxnLst>
              <a:rect l="l" t="t" r="r" b="b"/>
              <a:pathLst>
                <a:path w="6049313" h="3351555">
                  <a:moveTo>
                    <a:pt x="0" y="0"/>
                  </a:moveTo>
                  <a:lnTo>
                    <a:pt x="86117" y="0"/>
                  </a:lnTo>
                  <a:lnTo>
                    <a:pt x="86117" y="22676"/>
                  </a:lnTo>
                  <a:lnTo>
                    <a:pt x="125398" y="22676"/>
                  </a:lnTo>
                  <a:lnTo>
                    <a:pt x="125398" y="43841"/>
                  </a:lnTo>
                  <a:lnTo>
                    <a:pt x="142017" y="43841"/>
                  </a:lnTo>
                  <a:lnTo>
                    <a:pt x="142017" y="65005"/>
                  </a:lnTo>
                  <a:lnTo>
                    <a:pt x="244753" y="65005"/>
                  </a:lnTo>
                  <a:lnTo>
                    <a:pt x="244753" y="86170"/>
                  </a:lnTo>
                  <a:lnTo>
                    <a:pt x="274969" y="86170"/>
                  </a:lnTo>
                  <a:lnTo>
                    <a:pt x="274969" y="108846"/>
                  </a:lnTo>
                  <a:lnTo>
                    <a:pt x="291588" y="108846"/>
                  </a:lnTo>
                  <a:lnTo>
                    <a:pt x="291588" y="130011"/>
                  </a:lnTo>
                  <a:lnTo>
                    <a:pt x="299142" y="130011"/>
                  </a:lnTo>
                  <a:lnTo>
                    <a:pt x="299142" y="238857"/>
                  </a:lnTo>
                  <a:lnTo>
                    <a:pt x="306696" y="238857"/>
                  </a:lnTo>
                  <a:lnTo>
                    <a:pt x="306696" y="282698"/>
                  </a:lnTo>
                  <a:lnTo>
                    <a:pt x="315761" y="282698"/>
                  </a:lnTo>
                  <a:lnTo>
                    <a:pt x="315761" y="370379"/>
                  </a:lnTo>
                  <a:lnTo>
                    <a:pt x="323315" y="370379"/>
                  </a:lnTo>
                  <a:lnTo>
                    <a:pt x="323315" y="391544"/>
                  </a:lnTo>
                  <a:lnTo>
                    <a:pt x="330869" y="391544"/>
                  </a:lnTo>
                  <a:lnTo>
                    <a:pt x="330869" y="479226"/>
                  </a:lnTo>
                  <a:lnTo>
                    <a:pt x="338423" y="479226"/>
                  </a:lnTo>
                  <a:lnTo>
                    <a:pt x="338423" y="591095"/>
                  </a:lnTo>
                  <a:lnTo>
                    <a:pt x="345977" y="591095"/>
                  </a:lnTo>
                  <a:lnTo>
                    <a:pt x="345977" y="702965"/>
                  </a:lnTo>
                  <a:lnTo>
                    <a:pt x="355042" y="702965"/>
                  </a:lnTo>
                  <a:lnTo>
                    <a:pt x="355042" y="746806"/>
                  </a:lnTo>
                  <a:lnTo>
                    <a:pt x="377704" y="746806"/>
                  </a:lnTo>
                  <a:lnTo>
                    <a:pt x="377704" y="792158"/>
                  </a:lnTo>
                  <a:lnTo>
                    <a:pt x="385258" y="792158"/>
                  </a:lnTo>
                  <a:lnTo>
                    <a:pt x="385258" y="835999"/>
                  </a:lnTo>
                  <a:lnTo>
                    <a:pt x="394323" y="835999"/>
                  </a:lnTo>
                  <a:lnTo>
                    <a:pt x="394323" y="881352"/>
                  </a:lnTo>
                  <a:lnTo>
                    <a:pt x="472886" y="881352"/>
                  </a:lnTo>
                  <a:lnTo>
                    <a:pt x="472886" y="904028"/>
                  </a:lnTo>
                  <a:lnTo>
                    <a:pt x="543894" y="904028"/>
                  </a:lnTo>
                  <a:lnTo>
                    <a:pt x="543894" y="926704"/>
                  </a:lnTo>
                  <a:lnTo>
                    <a:pt x="559002" y="926704"/>
                  </a:lnTo>
                  <a:lnTo>
                    <a:pt x="559002" y="950892"/>
                  </a:lnTo>
                  <a:lnTo>
                    <a:pt x="566557" y="950892"/>
                  </a:lnTo>
                  <a:lnTo>
                    <a:pt x="566557" y="973569"/>
                  </a:lnTo>
                  <a:lnTo>
                    <a:pt x="605838" y="973569"/>
                  </a:lnTo>
                  <a:lnTo>
                    <a:pt x="605838" y="996245"/>
                  </a:lnTo>
                  <a:lnTo>
                    <a:pt x="614903" y="996245"/>
                  </a:lnTo>
                  <a:lnTo>
                    <a:pt x="614903" y="1020433"/>
                  </a:lnTo>
                  <a:lnTo>
                    <a:pt x="622457" y="1020433"/>
                  </a:lnTo>
                  <a:lnTo>
                    <a:pt x="622457" y="1043109"/>
                  </a:lnTo>
                  <a:lnTo>
                    <a:pt x="630011" y="1043109"/>
                  </a:lnTo>
                  <a:lnTo>
                    <a:pt x="630011" y="1065785"/>
                  </a:lnTo>
                  <a:lnTo>
                    <a:pt x="637565" y="1065785"/>
                  </a:lnTo>
                  <a:lnTo>
                    <a:pt x="637565" y="1089973"/>
                  </a:lnTo>
                  <a:lnTo>
                    <a:pt x="654184" y="1089973"/>
                  </a:lnTo>
                  <a:lnTo>
                    <a:pt x="654184" y="1112650"/>
                  </a:lnTo>
                  <a:lnTo>
                    <a:pt x="661738" y="1112650"/>
                  </a:lnTo>
                  <a:lnTo>
                    <a:pt x="661738" y="1159514"/>
                  </a:lnTo>
                  <a:lnTo>
                    <a:pt x="669292" y="1159514"/>
                  </a:lnTo>
                  <a:lnTo>
                    <a:pt x="669292" y="1206378"/>
                  </a:lnTo>
                  <a:lnTo>
                    <a:pt x="676846" y="1206378"/>
                  </a:lnTo>
                  <a:lnTo>
                    <a:pt x="676846" y="1277431"/>
                  </a:lnTo>
                  <a:lnTo>
                    <a:pt x="693465" y="1277431"/>
                  </a:lnTo>
                  <a:lnTo>
                    <a:pt x="693465" y="1301619"/>
                  </a:lnTo>
                  <a:lnTo>
                    <a:pt x="701019" y="1301619"/>
                  </a:lnTo>
                  <a:lnTo>
                    <a:pt x="701019" y="1349995"/>
                  </a:lnTo>
                  <a:lnTo>
                    <a:pt x="708573" y="1349995"/>
                  </a:lnTo>
                  <a:lnTo>
                    <a:pt x="708573" y="1396859"/>
                  </a:lnTo>
                  <a:lnTo>
                    <a:pt x="725192" y="1396859"/>
                  </a:lnTo>
                  <a:lnTo>
                    <a:pt x="725192" y="1421047"/>
                  </a:lnTo>
                  <a:lnTo>
                    <a:pt x="747855" y="1421047"/>
                  </a:lnTo>
                  <a:lnTo>
                    <a:pt x="747855" y="1445235"/>
                  </a:lnTo>
                  <a:lnTo>
                    <a:pt x="960880" y="1445235"/>
                  </a:lnTo>
                  <a:lnTo>
                    <a:pt x="960880" y="1470935"/>
                  </a:lnTo>
                  <a:lnTo>
                    <a:pt x="968434" y="1470935"/>
                  </a:lnTo>
                  <a:lnTo>
                    <a:pt x="968434" y="1495123"/>
                  </a:lnTo>
                  <a:lnTo>
                    <a:pt x="992607" y="1495123"/>
                  </a:lnTo>
                  <a:lnTo>
                    <a:pt x="992607" y="1519311"/>
                  </a:lnTo>
                  <a:lnTo>
                    <a:pt x="1000161" y="1519311"/>
                  </a:lnTo>
                  <a:lnTo>
                    <a:pt x="1000161" y="1569199"/>
                  </a:lnTo>
                  <a:lnTo>
                    <a:pt x="1007715" y="1569199"/>
                  </a:lnTo>
                  <a:lnTo>
                    <a:pt x="1007715" y="1594899"/>
                  </a:lnTo>
                  <a:lnTo>
                    <a:pt x="1031888" y="1594899"/>
                  </a:lnTo>
                  <a:lnTo>
                    <a:pt x="1031888" y="1619087"/>
                  </a:lnTo>
                  <a:lnTo>
                    <a:pt x="1039442" y="1619087"/>
                  </a:lnTo>
                  <a:lnTo>
                    <a:pt x="1039442" y="1644787"/>
                  </a:lnTo>
                  <a:lnTo>
                    <a:pt x="1046996" y="1644787"/>
                  </a:lnTo>
                  <a:lnTo>
                    <a:pt x="1046996" y="1668975"/>
                  </a:lnTo>
                  <a:lnTo>
                    <a:pt x="1056061" y="1668975"/>
                  </a:lnTo>
                  <a:lnTo>
                    <a:pt x="1056061" y="1694674"/>
                  </a:lnTo>
                  <a:lnTo>
                    <a:pt x="1071170" y="1694674"/>
                  </a:lnTo>
                  <a:lnTo>
                    <a:pt x="1071170" y="1720374"/>
                  </a:lnTo>
                  <a:lnTo>
                    <a:pt x="1095343" y="1720374"/>
                  </a:lnTo>
                  <a:lnTo>
                    <a:pt x="1095343" y="1770262"/>
                  </a:lnTo>
                  <a:lnTo>
                    <a:pt x="1142178" y="1770262"/>
                  </a:lnTo>
                  <a:lnTo>
                    <a:pt x="1142178" y="1794450"/>
                  </a:lnTo>
                  <a:lnTo>
                    <a:pt x="1157286" y="1794450"/>
                  </a:lnTo>
                  <a:lnTo>
                    <a:pt x="1157286" y="1820150"/>
                  </a:lnTo>
                  <a:lnTo>
                    <a:pt x="1220740" y="1820150"/>
                  </a:lnTo>
                  <a:lnTo>
                    <a:pt x="1220740" y="1845850"/>
                  </a:lnTo>
                  <a:lnTo>
                    <a:pt x="1267576" y="1845850"/>
                  </a:lnTo>
                  <a:lnTo>
                    <a:pt x="1267576" y="1870038"/>
                  </a:lnTo>
                  <a:lnTo>
                    <a:pt x="1276641" y="1870038"/>
                  </a:lnTo>
                  <a:lnTo>
                    <a:pt x="1276641" y="1895738"/>
                  </a:lnTo>
                  <a:lnTo>
                    <a:pt x="1284195" y="1895738"/>
                  </a:lnTo>
                  <a:lnTo>
                    <a:pt x="1284195" y="1945625"/>
                  </a:lnTo>
                  <a:lnTo>
                    <a:pt x="1299303" y="1945625"/>
                  </a:lnTo>
                  <a:lnTo>
                    <a:pt x="1299303" y="1971325"/>
                  </a:lnTo>
                  <a:lnTo>
                    <a:pt x="1331030" y="1971325"/>
                  </a:lnTo>
                  <a:lnTo>
                    <a:pt x="1331030" y="1995513"/>
                  </a:lnTo>
                  <a:lnTo>
                    <a:pt x="1394484" y="1995513"/>
                  </a:lnTo>
                  <a:lnTo>
                    <a:pt x="1394484" y="2022725"/>
                  </a:lnTo>
                  <a:lnTo>
                    <a:pt x="1409593" y="2022725"/>
                  </a:lnTo>
                  <a:lnTo>
                    <a:pt x="1409593" y="2048425"/>
                  </a:lnTo>
                  <a:lnTo>
                    <a:pt x="1488155" y="2048425"/>
                  </a:lnTo>
                  <a:lnTo>
                    <a:pt x="1488155" y="2074124"/>
                  </a:lnTo>
                  <a:lnTo>
                    <a:pt x="1527436" y="2074124"/>
                  </a:lnTo>
                  <a:lnTo>
                    <a:pt x="1527436" y="2101336"/>
                  </a:lnTo>
                  <a:lnTo>
                    <a:pt x="1637726" y="2101336"/>
                  </a:lnTo>
                  <a:lnTo>
                    <a:pt x="1637726" y="2128547"/>
                  </a:lnTo>
                  <a:lnTo>
                    <a:pt x="1654345" y="2128547"/>
                  </a:lnTo>
                  <a:lnTo>
                    <a:pt x="1654345" y="2155759"/>
                  </a:lnTo>
                  <a:lnTo>
                    <a:pt x="1661899" y="2155759"/>
                  </a:lnTo>
                  <a:lnTo>
                    <a:pt x="1661899" y="2182971"/>
                  </a:lnTo>
                  <a:lnTo>
                    <a:pt x="1677008" y="2182971"/>
                  </a:lnTo>
                  <a:lnTo>
                    <a:pt x="1677008" y="2210182"/>
                  </a:lnTo>
                  <a:lnTo>
                    <a:pt x="1701180" y="2210182"/>
                  </a:lnTo>
                  <a:lnTo>
                    <a:pt x="1701180" y="2238905"/>
                  </a:lnTo>
                  <a:lnTo>
                    <a:pt x="1708735" y="2238905"/>
                  </a:lnTo>
                  <a:lnTo>
                    <a:pt x="1708735" y="2266117"/>
                  </a:lnTo>
                  <a:lnTo>
                    <a:pt x="1725354" y="2266117"/>
                  </a:lnTo>
                  <a:lnTo>
                    <a:pt x="1725354" y="2294840"/>
                  </a:lnTo>
                  <a:lnTo>
                    <a:pt x="1748016" y="2294840"/>
                  </a:lnTo>
                  <a:lnTo>
                    <a:pt x="1748016" y="2323564"/>
                  </a:lnTo>
                  <a:lnTo>
                    <a:pt x="1867370" y="2323564"/>
                  </a:lnTo>
                  <a:lnTo>
                    <a:pt x="1867370" y="2350775"/>
                  </a:lnTo>
                  <a:lnTo>
                    <a:pt x="1882479" y="2350775"/>
                  </a:lnTo>
                  <a:lnTo>
                    <a:pt x="1882479" y="2379498"/>
                  </a:lnTo>
                  <a:lnTo>
                    <a:pt x="1953487" y="2379498"/>
                  </a:lnTo>
                  <a:lnTo>
                    <a:pt x="1953487" y="2408222"/>
                  </a:lnTo>
                  <a:lnTo>
                    <a:pt x="1961041" y="2408222"/>
                  </a:lnTo>
                  <a:lnTo>
                    <a:pt x="1961041" y="2435433"/>
                  </a:lnTo>
                  <a:lnTo>
                    <a:pt x="1977660" y="2435433"/>
                  </a:lnTo>
                  <a:lnTo>
                    <a:pt x="1977660" y="2465668"/>
                  </a:lnTo>
                  <a:lnTo>
                    <a:pt x="1992768" y="2465668"/>
                  </a:lnTo>
                  <a:lnTo>
                    <a:pt x="1992768" y="2523115"/>
                  </a:lnTo>
                  <a:lnTo>
                    <a:pt x="2000322" y="2523115"/>
                  </a:lnTo>
                  <a:lnTo>
                    <a:pt x="2000322" y="2551838"/>
                  </a:lnTo>
                  <a:lnTo>
                    <a:pt x="2024496" y="2551838"/>
                  </a:lnTo>
                  <a:lnTo>
                    <a:pt x="2024496" y="2580561"/>
                  </a:lnTo>
                  <a:lnTo>
                    <a:pt x="2047158" y="2580561"/>
                  </a:lnTo>
                  <a:lnTo>
                    <a:pt x="2047158" y="2609285"/>
                  </a:lnTo>
                  <a:lnTo>
                    <a:pt x="2087950" y="2609285"/>
                  </a:lnTo>
                  <a:lnTo>
                    <a:pt x="2087950" y="2639520"/>
                  </a:lnTo>
                  <a:lnTo>
                    <a:pt x="2394646" y="2639520"/>
                  </a:lnTo>
                  <a:lnTo>
                    <a:pt x="2394646" y="2669755"/>
                  </a:lnTo>
                  <a:lnTo>
                    <a:pt x="2568390" y="2669755"/>
                  </a:lnTo>
                  <a:lnTo>
                    <a:pt x="2568390" y="2699990"/>
                  </a:lnTo>
                  <a:lnTo>
                    <a:pt x="2575944" y="2699990"/>
                  </a:lnTo>
                  <a:lnTo>
                    <a:pt x="2575944" y="2731737"/>
                  </a:lnTo>
                  <a:lnTo>
                    <a:pt x="2591052" y="2731737"/>
                  </a:lnTo>
                  <a:lnTo>
                    <a:pt x="2591052" y="2761972"/>
                  </a:lnTo>
                  <a:lnTo>
                    <a:pt x="2639398" y="2761972"/>
                  </a:lnTo>
                  <a:lnTo>
                    <a:pt x="2639398" y="2823953"/>
                  </a:lnTo>
                  <a:lnTo>
                    <a:pt x="2662061" y="2823953"/>
                  </a:lnTo>
                  <a:lnTo>
                    <a:pt x="2662061" y="2854189"/>
                  </a:lnTo>
                  <a:lnTo>
                    <a:pt x="2968757" y="2854189"/>
                  </a:lnTo>
                  <a:lnTo>
                    <a:pt x="2968757" y="2884424"/>
                  </a:lnTo>
                  <a:lnTo>
                    <a:pt x="3032211" y="2884424"/>
                  </a:lnTo>
                  <a:lnTo>
                    <a:pt x="3032211" y="2914659"/>
                  </a:lnTo>
                  <a:lnTo>
                    <a:pt x="3063938" y="2914659"/>
                  </a:lnTo>
                  <a:lnTo>
                    <a:pt x="3063938" y="2976641"/>
                  </a:lnTo>
                  <a:lnTo>
                    <a:pt x="3252790" y="2976641"/>
                  </a:lnTo>
                  <a:lnTo>
                    <a:pt x="3252790" y="3011411"/>
                  </a:lnTo>
                  <a:lnTo>
                    <a:pt x="3331353" y="3011411"/>
                  </a:lnTo>
                  <a:lnTo>
                    <a:pt x="3331353" y="3052228"/>
                  </a:lnTo>
                  <a:lnTo>
                    <a:pt x="3402361" y="3052228"/>
                  </a:lnTo>
                  <a:lnTo>
                    <a:pt x="3402361" y="3091534"/>
                  </a:lnTo>
                  <a:lnTo>
                    <a:pt x="3630494" y="3091534"/>
                  </a:lnTo>
                  <a:lnTo>
                    <a:pt x="3630494" y="3138398"/>
                  </a:lnTo>
                  <a:lnTo>
                    <a:pt x="3890355" y="3138398"/>
                  </a:lnTo>
                  <a:lnTo>
                    <a:pt x="3890355" y="3195845"/>
                  </a:lnTo>
                  <a:lnTo>
                    <a:pt x="3953809" y="3195845"/>
                  </a:lnTo>
                  <a:lnTo>
                    <a:pt x="3953809" y="3253291"/>
                  </a:lnTo>
                  <a:lnTo>
                    <a:pt x="4331514" y="3253291"/>
                  </a:lnTo>
                  <a:lnTo>
                    <a:pt x="4331514" y="3351555"/>
                  </a:lnTo>
                  <a:lnTo>
                    <a:pt x="6049313" y="3351555"/>
                  </a:lnTo>
                </a:path>
              </a:pathLst>
            </a:custGeom>
            <a:noFill/>
            <a:ln w="19050" cap="flat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5" name="Freeform 324">
              <a:extLst>
                <a:ext uri="{FF2B5EF4-FFF2-40B4-BE49-F238E27FC236}">
                  <a16:creationId xmlns:a16="http://schemas.microsoft.com/office/drawing/2014/main" xmlns="" id="{06FC6E60-EC48-A1C3-0049-15B5C941A503}"/>
                </a:ext>
              </a:extLst>
            </p:cNvPr>
            <p:cNvSpPr/>
            <p:nvPr/>
          </p:nvSpPr>
          <p:spPr>
            <a:xfrm>
              <a:off x="9023963" y="4396521"/>
              <a:ext cx="3021" cy="4535"/>
            </a:xfrm>
            <a:custGeom>
              <a:avLst/>
              <a:gdLst>
                <a:gd name="connsiteX0" fmla="*/ 0 w 3021"/>
                <a:gd name="connsiteY0" fmla="*/ 0 h 4535"/>
                <a:gd name="connsiteX1" fmla="*/ 3022 w 3021"/>
                <a:gd name="connsiteY1" fmla="*/ 4535 h 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21" h="4535">
                  <a:moveTo>
                    <a:pt x="0" y="0"/>
                  </a:moveTo>
                  <a:lnTo>
                    <a:pt x="3022" y="4535"/>
                  </a:lnTo>
                </a:path>
              </a:pathLst>
            </a:custGeom>
            <a:ln w="19050" cap="flat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6" name="Freeform 325">
              <a:extLst>
                <a:ext uri="{FF2B5EF4-FFF2-40B4-BE49-F238E27FC236}">
                  <a16:creationId xmlns:a16="http://schemas.microsoft.com/office/drawing/2014/main" xmlns="" id="{F30888C6-372D-8065-7CC0-A04A65EAEC56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7" name="Freeform 326">
              <a:extLst>
                <a:ext uri="{FF2B5EF4-FFF2-40B4-BE49-F238E27FC236}">
                  <a16:creationId xmlns:a16="http://schemas.microsoft.com/office/drawing/2014/main" xmlns="" id="{CBCD234B-666D-EB93-28BF-C7E234A6A380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8" name="Freeform 327">
              <a:extLst>
                <a:ext uri="{FF2B5EF4-FFF2-40B4-BE49-F238E27FC236}">
                  <a16:creationId xmlns:a16="http://schemas.microsoft.com/office/drawing/2014/main" xmlns="" id="{30DA9537-3853-7388-21A5-181441CB9ABC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9" name="Freeform 328">
              <a:extLst>
                <a:ext uri="{FF2B5EF4-FFF2-40B4-BE49-F238E27FC236}">
                  <a16:creationId xmlns:a16="http://schemas.microsoft.com/office/drawing/2014/main" xmlns="" id="{44672966-6261-9A73-4045-4B377FD4A687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0" name="Freeform 329">
              <a:extLst>
                <a:ext uri="{FF2B5EF4-FFF2-40B4-BE49-F238E27FC236}">
                  <a16:creationId xmlns:a16="http://schemas.microsoft.com/office/drawing/2014/main" xmlns="" id="{D16FCD3B-94D5-EDB8-4155-F18E02D4DE35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1" name="Freeform 330">
              <a:extLst>
                <a:ext uri="{FF2B5EF4-FFF2-40B4-BE49-F238E27FC236}">
                  <a16:creationId xmlns:a16="http://schemas.microsoft.com/office/drawing/2014/main" xmlns="" id="{FF4ECA1C-63FE-2A94-0271-3E789C35BA8B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2" name="Freeform 331">
              <a:extLst>
                <a:ext uri="{FF2B5EF4-FFF2-40B4-BE49-F238E27FC236}">
                  <a16:creationId xmlns:a16="http://schemas.microsoft.com/office/drawing/2014/main" xmlns="" id="{2F9B4F65-F340-2700-A3D0-932CF4F002A6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3" name="Freeform 332">
              <a:extLst>
                <a:ext uri="{FF2B5EF4-FFF2-40B4-BE49-F238E27FC236}">
                  <a16:creationId xmlns:a16="http://schemas.microsoft.com/office/drawing/2014/main" xmlns="" id="{BC6C6C95-8FE1-4688-5285-BAEECB64E9F7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4" name="Freeform 333">
              <a:extLst>
                <a:ext uri="{FF2B5EF4-FFF2-40B4-BE49-F238E27FC236}">
                  <a16:creationId xmlns:a16="http://schemas.microsoft.com/office/drawing/2014/main" xmlns="" id="{8FFC49E7-D962-20C9-2D79-E88E119A39A8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5" name="Freeform 334">
              <a:extLst>
                <a:ext uri="{FF2B5EF4-FFF2-40B4-BE49-F238E27FC236}">
                  <a16:creationId xmlns:a16="http://schemas.microsoft.com/office/drawing/2014/main" xmlns="" id="{FEF40D80-268A-BEE4-5B83-DE1089F85B89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6" name="Freeform 335">
              <a:extLst>
                <a:ext uri="{FF2B5EF4-FFF2-40B4-BE49-F238E27FC236}">
                  <a16:creationId xmlns:a16="http://schemas.microsoft.com/office/drawing/2014/main" xmlns="" id="{59E67AED-3200-9441-3F4E-53574A0D704C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7" name="Freeform 336">
              <a:extLst>
                <a:ext uri="{FF2B5EF4-FFF2-40B4-BE49-F238E27FC236}">
                  <a16:creationId xmlns:a16="http://schemas.microsoft.com/office/drawing/2014/main" xmlns="" id="{939468F7-3EF4-35BE-AE9D-FE174BF4CCA9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8" name="Freeform 337">
              <a:extLst>
                <a:ext uri="{FF2B5EF4-FFF2-40B4-BE49-F238E27FC236}">
                  <a16:creationId xmlns:a16="http://schemas.microsoft.com/office/drawing/2014/main" xmlns="" id="{991F3795-3C04-DE26-49E1-238E0E730526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9" name="Freeform 338">
              <a:extLst>
                <a:ext uri="{FF2B5EF4-FFF2-40B4-BE49-F238E27FC236}">
                  <a16:creationId xmlns:a16="http://schemas.microsoft.com/office/drawing/2014/main" xmlns="" id="{3758CAA0-CB45-3E9C-2F31-A40B49BA1083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0" name="Freeform 339">
              <a:extLst>
                <a:ext uri="{FF2B5EF4-FFF2-40B4-BE49-F238E27FC236}">
                  <a16:creationId xmlns:a16="http://schemas.microsoft.com/office/drawing/2014/main" xmlns="" id="{597BE3AF-79DB-0487-9422-6090F1E07EF8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1" name="Freeform 340">
              <a:extLst>
                <a:ext uri="{FF2B5EF4-FFF2-40B4-BE49-F238E27FC236}">
                  <a16:creationId xmlns:a16="http://schemas.microsoft.com/office/drawing/2014/main" xmlns="" id="{AECE546E-5C6C-61E9-CEBD-2BD56CFDC720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2" name="Freeform 341">
              <a:extLst>
                <a:ext uri="{FF2B5EF4-FFF2-40B4-BE49-F238E27FC236}">
                  <a16:creationId xmlns:a16="http://schemas.microsoft.com/office/drawing/2014/main" xmlns="" id="{DA78BBE6-74B3-1227-87BC-A48FEFE26FB4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3" name="Freeform 342">
              <a:extLst>
                <a:ext uri="{FF2B5EF4-FFF2-40B4-BE49-F238E27FC236}">
                  <a16:creationId xmlns:a16="http://schemas.microsoft.com/office/drawing/2014/main" xmlns="" id="{2F373BC0-3A3C-EED0-C8F7-27F558FA5238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4" name="Freeform 343">
              <a:extLst>
                <a:ext uri="{FF2B5EF4-FFF2-40B4-BE49-F238E27FC236}">
                  <a16:creationId xmlns:a16="http://schemas.microsoft.com/office/drawing/2014/main" xmlns="" id="{A9DCFC46-05AB-9C6F-636B-A77D52EA8E49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5" name="Freeform 344">
              <a:extLst>
                <a:ext uri="{FF2B5EF4-FFF2-40B4-BE49-F238E27FC236}">
                  <a16:creationId xmlns:a16="http://schemas.microsoft.com/office/drawing/2014/main" xmlns="" id="{AC22A403-C0A2-DCF9-195E-C4503C69DE05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6" name="Freeform 345">
              <a:extLst>
                <a:ext uri="{FF2B5EF4-FFF2-40B4-BE49-F238E27FC236}">
                  <a16:creationId xmlns:a16="http://schemas.microsoft.com/office/drawing/2014/main" xmlns="" id="{B3624F71-EB34-14A1-FA5A-A4343F29ADBD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7" name="Freeform 346">
              <a:extLst>
                <a:ext uri="{FF2B5EF4-FFF2-40B4-BE49-F238E27FC236}">
                  <a16:creationId xmlns:a16="http://schemas.microsoft.com/office/drawing/2014/main" xmlns="" id="{34ABD032-4550-6E1C-372F-A5E38CF0004E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8" name="Freeform 347">
              <a:extLst>
                <a:ext uri="{FF2B5EF4-FFF2-40B4-BE49-F238E27FC236}">
                  <a16:creationId xmlns:a16="http://schemas.microsoft.com/office/drawing/2014/main" xmlns="" id="{18613182-B636-2EF1-10B9-FEFDC9F305C1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9" name="Freeform 348">
              <a:extLst>
                <a:ext uri="{FF2B5EF4-FFF2-40B4-BE49-F238E27FC236}">
                  <a16:creationId xmlns:a16="http://schemas.microsoft.com/office/drawing/2014/main" xmlns="" id="{1308AED8-9ABC-09AB-8DB6-43DBD76903BC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0" name="Freeform 349">
              <a:extLst>
                <a:ext uri="{FF2B5EF4-FFF2-40B4-BE49-F238E27FC236}">
                  <a16:creationId xmlns:a16="http://schemas.microsoft.com/office/drawing/2014/main" xmlns="" id="{0C8CE94E-55AA-14FF-86A2-D43234769B01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1" name="Freeform 350">
              <a:extLst>
                <a:ext uri="{FF2B5EF4-FFF2-40B4-BE49-F238E27FC236}">
                  <a16:creationId xmlns:a16="http://schemas.microsoft.com/office/drawing/2014/main" xmlns="" id="{0D75473F-78AB-20C2-07A2-DF61756EE8CC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2" name="Freeform 351">
              <a:extLst>
                <a:ext uri="{FF2B5EF4-FFF2-40B4-BE49-F238E27FC236}">
                  <a16:creationId xmlns:a16="http://schemas.microsoft.com/office/drawing/2014/main" xmlns="" id="{A333ECD3-086F-72EC-5E25-1ADEA1AE912D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3" name="Freeform 352">
              <a:extLst>
                <a:ext uri="{FF2B5EF4-FFF2-40B4-BE49-F238E27FC236}">
                  <a16:creationId xmlns:a16="http://schemas.microsoft.com/office/drawing/2014/main" xmlns="" id="{22011143-A6C5-673F-DFAA-F8D27236FC50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4" name="Freeform 353">
              <a:extLst>
                <a:ext uri="{FF2B5EF4-FFF2-40B4-BE49-F238E27FC236}">
                  <a16:creationId xmlns:a16="http://schemas.microsoft.com/office/drawing/2014/main" xmlns="" id="{7BD87A33-13EA-14C7-3E9D-BF8696222FD7}"/>
                </a:ext>
              </a:extLst>
            </p:cNvPr>
            <p:cNvSpPr/>
            <p:nvPr/>
          </p:nvSpPr>
          <p:spPr>
            <a:xfrm>
              <a:off x="2955009" y="10495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5" name="Freeform 354">
              <a:extLst>
                <a:ext uri="{FF2B5EF4-FFF2-40B4-BE49-F238E27FC236}">
                  <a16:creationId xmlns:a16="http://schemas.microsoft.com/office/drawing/2014/main" xmlns="" id="{808DDA84-C2AD-EC40-8475-91190390BF4A}"/>
                </a:ext>
              </a:extLst>
            </p:cNvPr>
            <p:cNvSpPr/>
            <p:nvPr/>
          </p:nvSpPr>
          <p:spPr>
            <a:xfrm>
              <a:off x="2985225" y="10192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" name="Freeform 355">
              <a:extLst>
                <a:ext uri="{FF2B5EF4-FFF2-40B4-BE49-F238E27FC236}">
                  <a16:creationId xmlns:a16="http://schemas.microsoft.com/office/drawing/2014/main" xmlns="" id="{6A029ACE-B5E5-2ED6-23CF-34A7F4D37282}"/>
                </a:ext>
              </a:extLst>
            </p:cNvPr>
            <p:cNvSpPr/>
            <p:nvPr/>
          </p:nvSpPr>
          <p:spPr>
            <a:xfrm>
              <a:off x="3239043" y="11795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" name="Freeform 356">
              <a:extLst>
                <a:ext uri="{FF2B5EF4-FFF2-40B4-BE49-F238E27FC236}">
                  <a16:creationId xmlns:a16="http://schemas.microsoft.com/office/drawing/2014/main" xmlns="" id="{2CD0F169-E212-A593-24D7-5BD9879D34FD}"/>
                </a:ext>
              </a:extLst>
            </p:cNvPr>
            <p:cNvSpPr/>
            <p:nvPr/>
          </p:nvSpPr>
          <p:spPr>
            <a:xfrm>
              <a:off x="3269259" y="11492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" name="Freeform 357">
              <a:extLst>
                <a:ext uri="{FF2B5EF4-FFF2-40B4-BE49-F238E27FC236}">
                  <a16:creationId xmlns:a16="http://schemas.microsoft.com/office/drawing/2014/main" xmlns="" id="{834695BE-1281-E83F-6B8C-572CAB4EE735}"/>
                </a:ext>
              </a:extLst>
            </p:cNvPr>
            <p:cNvSpPr/>
            <p:nvPr/>
          </p:nvSpPr>
          <p:spPr>
            <a:xfrm>
              <a:off x="3254151" y="133219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" name="Freeform 358">
              <a:extLst>
                <a:ext uri="{FF2B5EF4-FFF2-40B4-BE49-F238E27FC236}">
                  <a16:creationId xmlns:a16="http://schemas.microsoft.com/office/drawing/2014/main" xmlns="" id="{596EAD83-8F06-EA42-3EED-9B914E0DFC5F}"/>
                </a:ext>
              </a:extLst>
            </p:cNvPr>
            <p:cNvSpPr/>
            <p:nvPr/>
          </p:nvSpPr>
          <p:spPr>
            <a:xfrm>
              <a:off x="3284367" y="130196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0" name="Freeform 359">
              <a:extLst>
                <a:ext uri="{FF2B5EF4-FFF2-40B4-BE49-F238E27FC236}">
                  <a16:creationId xmlns:a16="http://schemas.microsoft.com/office/drawing/2014/main" xmlns="" id="{D2DD2F85-F9C2-BF21-E487-2F14F6E3DD57}"/>
                </a:ext>
              </a:extLst>
            </p:cNvPr>
            <p:cNvSpPr/>
            <p:nvPr/>
          </p:nvSpPr>
          <p:spPr>
            <a:xfrm>
              <a:off x="3270770" y="144104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1" name="Freeform 360">
              <a:extLst>
                <a:ext uri="{FF2B5EF4-FFF2-40B4-BE49-F238E27FC236}">
                  <a16:creationId xmlns:a16="http://schemas.microsoft.com/office/drawing/2014/main" xmlns="" id="{98A12400-90CD-7543-E5A4-DFA683E7AB0A}"/>
                </a:ext>
              </a:extLst>
            </p:cNvPr>
            <p:cNvSpPr/>
            <p:nvPr/>
          </p:nvSpPr>
          <p:spPr>
            <a:xfrm>
              <a:off x="3300986" y="141081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2" name="Freeform 361">
              <a:extLst>
                <a:ext uri="{FF2B5EF4-FFF2-40B4-BE49-F238E27FC236}">
                  <a16:creationId xmlns:a16="http://schemas.microsoft.com/office/drawing/2014/main" xmlns="" id="{88169C17-2AEE-A3B7-EDEE-5D4B5E330FB3}"/>
                </a:ext>
              </a:extLst>
            </p:cNvPr>
            <p:cNvSpPr/>
            <p:nvPr/>
          </p:nvSpPr>
          <p:spPr>
            <a:xfrm>
              <a:off x="3278324" y="152872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3" name="Freeform 362">
              <a:extLst>
                <a:ext uri="{FF2B5EF4-FFF2-40B4-BE49-F238E27FC236}">
                  <a16:creationId xmlns:a16="http://schemas.microsoft.com/office/drawing/2014/main" xmlns="" id="{EBE428F5-8664-CCDB-B180-1D333C58464A}"/>
                </a:ext>
              </a:extLst>
            </p:cNvPr>
            <p:cNvSpPr/>
            <p:nvPr/>
          </p:nvSpPr>
          <p:spPr>
            <a:xfrm>
              <a:off x="3308540" y="149849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4" name="Freeform 363">
              <a:extLst>
                <a:ext uri="{FF2B5EF4-FFF2-40B4-BE49-F238E27FC236}">
                  <a16:creationId xmlns:a16="http://schemas.microsoft.com/office/drawing/2014/main" xmlns="" id="{6931046A-F1A7-59BD-7603-148EC51B978B}"/>
                </a:ext>
              </a:extLst>
            </p:cNvPr>
            <p:cNvSpPr/>
            <p:nvPr/>
          </p:nvSpPr>
          <p:spPr>
            <a:xfrm>
              <a:off x="3285878" y="164059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5" name="Freeform 364">
              <a:extLst>
                <a:ext uri="{FF2B5EF4-FFF2-40B4-BE49-F238E27FC236}">
                  <a16:creationId xmlns:a16="http://schemas.microsoft.com/office/drawing/2014/main" xmlns="" id="{B6433BAB-D4DD-781F-3DFD-71C8092487F8}"/>
                </a:ext>
              </a:extLst>
            </p:cNvPr>
            <p:cNvSpPr/>
            <p:nvPr/>
          </p:nvSpPr>
          <p:spPr>
            <a:xfrm>
              <a:off x="3316094" y="161036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6" name="Freeform 365">
              <a:extLst>
                <a:ext uri="{FF2B5EF4-FFF2-40B4-BE49-F238E27FC236}">
                  <a16:creationId xmlns:a16="http://schemas.microsoft.com/office/drawing/2014/main" xmlns="" id="{94D12F54-0802-AFEB-3893-909297A8A926}"/>
                </a:ext>
              </a:extLst>
            </p:cNvPr>
            <p:cNvSpPr/>
            <p:nvPr/>
          </p:nvSpPr>
          <p:spPr>
            <a:xfrm>
              <a:off x="3371995" y="1930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7" name="Freeform 366">
              <a:extLst>
                <a:ext uri="{FF2B5EF4-FFF2-40B4-BE49-F238E27FC236}">
                  <a16:creationId xmlns:a16="http://schemas.microsoft.com/office/drawing/2014/main" xmlns="" id="{DE1F6F1B-8163-DE07-0765-523206653B38}"/>
                </a:ext>
              </a:extLst>
            </p:cNvPr>
            <p:cNvSpPr/>
            <p:nvPr/>
          </p:nvSpPr>
          <p:spPr>
            <a:xfrm>
              <a:off x="3402211" y="1900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8" name="Freeform 367">
              <a:extLst>
                <a:ext uri="{FF2B5EF4-FFF2-40B4-BE49-F238E27FC236}">
                  <a16:creationId xmlns:a16="http://schemas.microsoft.com/office/drawing/2014/main" xmlns="" id="{D11E2D45-CB41-4D04-148B-CA61202C320F}"/>
                </a:ext>
              </a:extLst>
            </p:cNvPr>
            <p:cNvSpPr/>
            <p:nvPr/>
          </p:nvSpPr>
          <p:spPr>
            <a:xfrm>
              <a:off x="3381060" y="1930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9" name="Freeform 368">
              <a:extLst>
                <a:ext uri="{FF2B5EF4-FFF2-40B4-BE49-F238E27FC236}">
                  <a16:creationId xmlns:a16="http://schemas.microsoft.com/office/drawing/2014/main" xmlns="" id="{F0DA5D53-9580-0912-347A-D5811B4F3918}"/>
                </a:ext>
              </a:extLst>
            </p:cNvPr>
            <p:cNvSpPr/>
            <p:nvPr/>
          </p:nvSpPr>
          <p:spPr>
            <a:xfrm>
              <a:off x="3411276" y="1900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0" name="Freeform 369">
              <a:extLst>
                <a:ext uri="{FF2B5EF4-FFF2-40B4-BE49-F238E27FC236}">
                  <a16:creationId xmlns:a16="http://schemas.microsoft.com/office/drawing/2014/main" xmlns="" id="{1957FAB6-D43B-0ABA-860E-FDE65D8575EA}"/>
                </a:ext>
              </a:extLst>
            </p:cNvPr>
            <p:cNvSpPr/>
            <p:nvPr/>
          </p:nvSpPr>
          <p:spPr>
            <a:xfrm>
              <a:off x="3388614" y="1930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1" name="Freeform 370">
              <a:extLst>
                <a:ext uri="{FF2B5EF4-FFF2-40B4-BE49-F238E27FC236}">
                  <a16:creationId xmlns:a16="http://schemas.microsoft.com/office/drawing/2014/main" xmlns="" id="{36C7E368-A086-8F06-229E-0608D106B28D}"/>
                </a:ext>
              </a:extLst>
            </p:cNvPr>
            <p:cNvSpPr/>
            <p:nvPr/>
          </p:nvSpPr>
          <p:spPr>
            <a:xfrm>
              <a:off x="3418830" y="1900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2" name="Freeform 371">
              <a:extLst>
                <a:ext uri="{FF2B5EF4-FFF2-40B4-BE49-F238E27FC236}">
                  <a16:creationId xmlns:a16="http://schemas.microsoft.com/office/drawing/2014/main" xmlns="" id="{A7ED2494-EDB9-BD33-BF77-33338ECC9FB8}"/>
                </a:ext>
              </a:extLst>
            </p:cNvPr>
            <p:cNvSpPr/>
            <p:nvPr/>
          </p:nvSpPr>
          <p:spPr>
            <a:xfrm>
              <a:off x="3412787" y="1930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3" name="Freeform 372">
              <a:extLst>
                <a:ext uri="{FF2B5EF4-FFF2-40B4-BE49-F238E27FC236}">
                  <a16:creationId xmlns:a16="http://schemas.microsoft.com/office/drawing/2014/main" xmlns="" id="{26D9AFEE-D6A1-9CD3-B830-DD371FA72161}"/>
                </a:ext>
              </a:extLst>
            </p:cNvPr>
            <p:cNvSpPr/>
            <p:nvPr/>
          </p:nvSpPr>
          <p:spPr>
            <a:xfrm>
              <a:off x="3443003" y="1900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4" name="Freeform 373">
              <a:extLst>
                <a:ext uri="{FF2B5EF4-FFF2-40B4-BE49-F238E27FC236}">
                  <a16:creationId xmlns:a16="http://schemas.microsoft.com/office/drawing/2014/main" xmlns="" id="{72F3ACAA-2BA3-0258-FE86-4E611111A0FC}"/>
                </a:ext>
              </a:extLst>
            </p:cNvPr>
            <p:cNvSpPr/>
            <p:nvPr/>
          </p:nvSpPr>
          <p:spPr>
            <a:xfrm>
              <a:off x="3514011" y="202307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5" name="Freeform 374">
              <a:extLst>
                <a:ext uri="{FF2B5EF4-FFF2-40B4-BE49-F238E27FC236}">
                  <a16:creationId xmlns:a16="http://schemas.microsoft.com/office/drawing/2014/main" xmlns="" id="{6FAEA154-EBB7-4F08-72B4-1154ED865F8B}"/>
                </a:ext>
              </a:extLst>
            </p:cNvPr>
            <p:cNvSpPr/>
            <p:nvPr/>
          </p:nvSpPr>
          <p:spPr>
            <a:xfrm>
              <a:off x="3544228" y="199283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6" name="Freeform 375">
              <a:extLst>
                <a:ext uri="{FF2B5EF4-FFF2-40B4-BE49-F238E27FC236}">
                  <a16:creationId xmlns:a16="http://schemas.microsoft.com/office/drawing/2014/main" xmlns="" id="{3B20E482-1096-64CF-29D3-A0CFC4BA17BC}"/>
                </a:ext>
              </a:extLst>
            </p:cNvPr>
            <p:cNvSpPr/>
            <p:nvPr/>
          </p:nvSpPr>
          <p:spPr>
            <a:xfrm>
              <a:off x="3609193" y="220901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7" name="Freeform 376">
              <a:extLst>
                <a:ext uri="{FF2B5EF4-FFF2-40B4-BE49-F238E27FC236}">
                  <a16:creationId xmlns:a16="http://schemas.microsoft.com/office/drawing/2014/main" xmlns="" id="{6996D7BE-43B4-62E3-071B-2E2797D908F7}"/>
                </a:ext>
              </a:extLst>
            </p:cNvPr>
            <p:cNvSpPr/>
            <p:nvPr/>
          </p:nvSpPr>
          <p:spPr>
            <a:xfrm>
              <a:off x="3639409" y="217878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8" name="Freeform 377">
              <a:extLst>
                <a:ext uri="{FF2B5EF4-FFF2-40B4-BE49-F238E27FC236}">
                  <a16:creationId xmlns:a16="http://schemas.microsoft.com/office/drawing/2014/main" xmlns="" id="{02DF2A26-AB84-ED39-8268-2248869425AB}"/>
                </a:ext>
              </a:extLst>
            </p:cNvPr>
            <p:cNvSpPr/>
            <p:nvPr/>
          </p:nvSpPr>
          <p:spPr>
            <a:xfrm>
              <a:off x="3616747" y="22558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9" name="Freeform 378">
              <a:extLst>
                <a:ext uri="{FF2B5EF4-FFF2-40B4-BE49-F238E27FC236}">
                  <a16:creationId xmlns:a16="http://schemas.microsoft.com/office/drawing/2014/main" xmlns="" id="{F6C50738-B749-137F-12B1-01B7D15015D7}"/>
                </a:ext>
              </a:extLst>
            </p:cNvPr>
            <p:cNvSpPr/>
            <p:nvPr/>
          </p:nvSpPr>
          <p:spPr>
            <a:xfrm>
              <a:off x="3646963" y="22256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0" name="Freeform 379">
              <a:extLst>
                <a:ext uri="{FF2B5EF4-FFF2-40B4-BE49-F238E27FC236}">
                  <a16:creationId xmlns:a16="http://schemas.microsoft.com/office/drawing/2014/main" xmlns="" id="{2EF67756-8CFA-1012-96D6-62D72665900E}"/>
                </a:ext>
              </a:extLst>
            </p:cNvPr>
            <p:cNvSpPr/>
            <p:nvPr/>
          </p:nvSpPr>
          <p:spPr>
            <a:xfrm>
              <a:off x="3640920" y="235112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1" name="Freeform 380">
              <a:extLst>
                <a:ext uri="{FF2B5EF4-FFF2-40B4-BE49-F238E27FC236}">
                  <a16:creationId xmlns:a16="http://schemas.microsoft.com/office/drawing/2014/main" xmlns="" id="{B8C9FB4E-E238-F476-9D56-CA9BC2ECFDAC}"/>
                </a:ext>
              </a:extLst>
            </p:cNvPr>
            <p:cNvSpPr/>
            <p:nvPr/>
          </p:nvSpPr>
          <p:spPr>
            <a:xfrm>
              <a:off x="3671137" y="232088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2" name="Freeform 381">
              <a:extLst>
                <a:ext uri="{FF2B5EF4-FFF2-40B4-BE49-F238E27FC236}">
                  <a16:creationId xmlns:a16="http://schemas.microsoft.com/office/drawing/2014/main" xmlns="" id="{F1DA980F-7252-E59D-E228-3E3D80094271}"/>
                </a:ext>
              </a:extLst>
            </p:cNvPr>
            <p:cNvSpPr/>
            <p:nvPr/>
          </p:nvSpPr>
          <p:spPr>
            <a:xfrm>
              <a:off x="3663582" y="244636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3" name="Freeform 382">
              <a:extLst>
                <a:ext uri="{FF2B5EF4-FFF2-40B4-BE49-F238E27FC236}">
                  <a16:creationId xmlns:a16="http://schemas.microsoft.com/office/drawing/2014/main" xmlns="" id="{5682AC62-EB64-AA98-C474-CA8CF205B3E7}"/>
                </a:ext>
              </a:extLst>
            </p:cNvPr>
            <p:cNvSpPr/>
            <p:nvPr/>
          </p:nvSpPr>
          <p:spPr>
            <a:xfrm>
              <a:off x="3693799" y="241612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4" name="Freeform 383">
              <a:extLst>
                <a:ext uri="{FF2B5EF4-FFF2-40B4-BE49-F238E27FC236}">
                  <a16:creationId xmlns:a16="http://schemas.microsoft.com/office/drawing/2014/main" xmlns="" id="{ABE778CC-B466-5F88-D33D-28EC91D2C666}"/>
                </a:ext>
              </a:extLst>
            </p:cNvPr>
            <p:cNvSpPr/>
            <p:nvPr/>
          </p:nvSpPr>
          <p:spPr>
            <a:xfrm>
              <a:off x="3773872" y="249473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5" name="Freeform 384">
              <a:extLst>
                <a:ext uri="{FF2B5EF4-FFF2-40B4-BE49-F238E27FC236}">
                  <a16:creationId xmlns:a16="http://schemas.microsoft.com/office/drawing/2014/main" xmlns="" id="{EED0DC68-3247-50AF-2C9C-B0B62D812553}"/>
                </a:ext>
              </a:extLst>
            </p:cNvPr>
            <p:cNvSpPr/>
            <p:nvPr/>
          </p:nvSpPr>
          <p:spPr>
            <a:xfrm>
              <a:off x="3804088" y="246450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6" name="Freeform 385">
              <a:extLst>
                <a:ext uri="{FF2B5EF4-FFF2-40B4-BE49-F238E27FC236}">
                  <a16:creationId xmlns:a16="http://schemas.microsoft.com/office/drawing/2014/main" xmlns="" id="{859756C4-4459-B627-0C6E-D4B463B87496}"/>
                </a:ext>
              </a:extLst>
            </p:cNvPr>
            <p:cNvSpPr/>
            <p:nvPr/>
          </p:nvSpPr>
          <p:spPr>
            <a:xfrm>
              <a:off x="3915889" y="254462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7" name="Freeform 386">
              <a:extLst>
                <a:ext uri="{FF2B5EF4-FFF2-40B4-BE49-F238E27FC236}">
                  <a16:creationId xmlns:a16="http://schemas.microsoft.com/office/drawing/2014/main" xmlns="" id="{802A71D6-EF44-6C63-F325-8C9A55A2020C}"/>
                </a:ext>
              </a:extLst>
            </p:cNvPr>
            <p:cNvSpPr/>
            <p:nvPr/>
          </p:nvSpPr>
          <p:spPr>
            <a:xfrm>
              <a:off x="3946105" y="251438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8" name="Freeform 387">
              <a:extLst>
                <a:ext uri="{FF2B5EF4-FFF2-40B4-BE49-F238E27FC236}">
                  <a16:creationId xmlns:a16="http://schemas.microsoft.com/office/drawing/2014/main" xmlns="" id="{5FB82CA9-98DC-7772-8E39-7D9F88CFF7D2}"/>
                </a:ext>
              </a:extLst>
            </p:cNvPr>
            <p:cNvSpPr/>
            <p:nvPr/>
          </p:nvSpPr>
          <p:spPr>
            <a:xfrm>
              <a:off x="3947616" y="26187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9" name="Freeform 388">
              <a:extLst>
                <a:ext uri="{FF2B5EF4-FFF2-40B4-BE49-F238E27FC236}">
                  <a16:creationId xmlns:a16="http://schemas.microsoft.com/office/drawing/2014/main" xmlns="" id="{C79E277E-2128-7725-A97D-409377472EF7}"/>
                </a:ext>
              </a:extLst>
            </p:cNvPr>
            <p:cNvSpPr/>
            <p:nvPr/>
          </p:nvSpPr>
          <p:spPr>
            <a:xfrm>
              <a:off x="3977832" y="25884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0" name="Freeform 389">
              <a:extLst>
                <a:ext uri="{FF2B5EF4-FFF2-40B4-BE49-F238E27FC236}">
                  <a16:creationId xmlns:a16="http://schemas.microsoft.com/office/drawing/2014/main" xmlns="" id="{9CA3219D-1FDC-A98C-69A0-3C01641E8BAC}"/>
                </a:ext>
              </a:extLst>
            </p:cNvPr>
            <p:cNvSpPr/>
            <p:nvPr/>
          </p:nvSpPr>
          <p:spPr>
            <a:xfrm>
              <a:off x="4246758" y="302082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1" name="Freeform 390">
              <a:extLst>
                <a:ext uri="{FF2B5EF4-FFF2-40B4-BE49-F238E27FC236}">
                  <a16:creationId xmlns:a16="http://schemas.microsoft.com/office/drawing/2014/main" xmlns="" id="{7E0A9E47-6002-EF97-680D-A3F2A344E48F}"/>
                </a:ext>
              </a:extLst>
            </p:cNvPr>
            <p:cNvSpPr/>
            <p:nvPr/>
          </p:nvSpPr>
          <p:spPr>
            <a:xfrm>
              <a:off x="4276974" y="299059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2" name="Freeform 391">
              <a:extLst>
                <a:ext uri="{FF2B5EF4-FFF2-40B4-BE49-F238E27FC236}">
                  <a16:creationId xmlns:a16="http://schemas.microsoft.com/office/drawing/2014/main" xmlns="" id="{216ECFA3-CD54-A6E9-0F5E-D88EDEB28EA3}"/>
                </a:ext>
              </a:extLst>
            </p:cNvPr>
            <p:cNvSpPr/>
            <p:nvPr/>
          </p:nvSpPr>
          <p:spPr>
            <a:xfrm>
              <a:off x="4317766" y="30450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3" name="Freeform 392">
              <a:extLst>
                <a:ext uri="{FF2B5EF4-FFF2-40B4-BE49-F238E27FC236}">
                  <a16:creationId xmlns:a16="http://schemas.microsoft.com/office/drawing/2014/main" xmlns="" id="{ABDE11E8-7A79-94B9-A98A-A042C5EFF25C}"/>
                </a:ext>
              </a:extLst>
            </p:cNvPr>
            <p:cNvSpPr/>
            <p:nvPr/>
          </p:nvSpPr>
          <p:spPr>
            <a:xfrm>
              <a:off x="4347983" y="30147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4" name="Freeform 393">
              <a:extLst>
                <a:ext uri="{FF2B5EF4-FFF2-40B4-BE49-F238E27FC236}">
                  <a16:creationId xmlns:a16="http://schemas.microsoft.com/office/drawing/2014/main" xmlns="" id="{1AC388D2-CC91-9FEF-4C9A-2CFFF2067CF4}"/>
                </a:ext>
              </a:extLst>
            </p:cNvPr>
            <p:cNvSpPr/>
            <p:nvPr/>
          </p:nvSpPr>
          <p:spPr>
            <a:xfrm>
              <a:off x="4381221" y="309792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5" name="Freeform 394">
              <a:extLst>
                <a:ext uri="{FF2B5EF4-FFF2-40B4-BE49-F238E27FC236}">
                  <a16:creationId xmlns:a16="http://schemas.microsoft.com/office/drawing/2014/main" xmlns="" id="{623B351E-929A-C89F-30BD-31669B62642C}"/>
                </a:ext>
              </a:extLst>
            </p:cNvPr>
            <p:cNvSpPr/>
            <p:nvPr/>
          </p:nvSpPr>
          <p:spPr>
            <a:xfrm>
              <a:off x="4411437" y="306769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6" name="Freeform 395">
              <a:extLst>
                <a:ext uri="{FF2B5EF4-FFF2-40B4-BE49-F238E27FC236}">
                  <a16:creationId xmlns:a16="http://schemas.microsoft.com/office/drawing/2014/main" xmlns="" id="{D4215C59-D535-79D3-3E4A-777924AC444A}"/>
                </a:ext>
              </a:extLst>
            </p:cNvPr>
            <p:cNvSpPr/>
            <p:nvPr/>
          </p:nvSpPr>
          <p:spPr>
            <a:xfrm>
              <a:off x="4381221" y="309792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7" name="Freeform 396">
              <a:extLst>
                <a:ext uri="{FF2B5EF4-FFF2-40B4-BE49-F238E27FC236}">
                  <a16:creationId xmlns:a16="http://schemas.microsoft.com/office/drawing/2014/main" xmlns="" id="{2E9DE1BB-78CF-90B2-3CD1-E858EA34B17E}"/>
                </a:ext>
              </a:extLst>
            </p:cNvPr>
            <p:cNvSpPr/>
            <p:nvPr/>
          </p:nvSpPr>
          <p:spPr>
            <a:xfrm>
              <a:off x="4411437" y="306769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8" name="Freeform 397">
              <a:extLst>
                <a:ext uri="{FF2B5EF4-FFF2-40B4-BE49-F238E27FC236}">
                  <a16:creationId xmlns:a16="http://schemas.microsoft.com/office/drawing/2014/main" xmlns="" id="{54FF3583-E542-7C4D-07D1-9C529E914D96}"/>
                </a:ext>
              </a:extLst>
            </p:cNvPr>
            <p:cNvSpPr/>
            <p:nvPr/>
          </p:nvSpPr>
          <p:spPr>
            <a:xfrm>
              <a:off x="4538346" y="315083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9" name="Freeform 398">
              <a:extLst>
                <a:ext uri="{FF2B5EF4-FFF2-40B4-BE49-F238E27FC236}">
                  <a16:creationId xmlns:a16="http://schemas.microsoft.com/office/drawing/2014/main" xmlns="" id="{58C44248-D697-5B01-EEC4-682633B41ABA}"/>
                </a:ext>
              </a:extLst>
            </p:cNvPr>
            <p:cNvSpPr/>
            <p:nvPr/>
          </p:nvSpPr>
          <p:spPr>
            <a:xfrm>
              <a:off x="4568562" y="312060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0" name="Freeform 399">
              <a:extLst>
                <a:ext uri="{FF2B5EF4-FFF2-40B4-BE49-F238E27FC236}">
                  <a16:creationId xmlns:a16="http://schemas.microsoft.com/office/drawing/2014/main" xmlns="" id="{A6176502-FE37-E1B8-4915-752187B56B2A}"/>
                </a:ext>
              </a:extLst>
            </p:cNvPr>
            <p:cNvSpPr/>
            <p:nvPr/>
          </p:nvSpPr>
          <p:spPr>
            <a:xfrm>
              <a:off x="4624462" y="325968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1" name="Freeform 400">
              <a:extLst>
                <a:ext uri="{FF2B5EF4-FFF2-40B4-BE49-F238E27FC236}">
                  <a16:creationId xmlns:a16="http://schemas.microsoft.com/office/drawing/2014/main" xmlns="" id="{C28A4BCE-04EE-D548-7D6C-FF365C8A7156}"/>
                </a:ext>
              </a:extLst>
            </p:cNvPr>
            <p:cNvSpPr/>
            <p:nvPr/>
          </p:nvSpPr>
          <p:spPr>
            <a:xfrm>
              <a:off x="4654679" y="322944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2" name="Freeform 401">
              <a:extLst>
                <a:ext uri="{FF2B5EF4-FFF2-40B4-BE49-F238E27FC236}">
                  <a16:creationId xmlns:a16="http://schemas.microsoft.com/office/drawing/2014/main" xmlns="" id="{84AB76E9-5F34-BC3F-2002-3D534F2B10F9}"/>
                </a:ext>
              </a:extLst>
            </p:cNvPr>
            <p:cNvSpPr/>
            <p:nvPr/>
          </p:nvSpPr>
          <p:spPr>
            <a:xfrm>
              <a:off x="4624462" y="325968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3" name="Freeform 402">
              <a:extLst>
                <a:ext uri="{FF2B5EF4-FFF2-40B4-BE49-F238E27FC236}">
                  <a16:creationId xmlns:a16="http://schemas.microsoft.com/office/drawing/2014/main" xmlns="" id="{97F9E92C-2A3C-7076-1537-2C3A6886E232}"/>
                </a:ext>
              </a:extLst>
            </p:cNvPr>
            <p:cNvSpPr/>
            <p:nvPr/>
          </p:nvSpPr>
          <p:spPr>
            <a:xfrm>
              <a:off x="4654679" y="322944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4" name="Freeform 403">
              <a:extLst>
                <a:ext uri="{FF2B5EF4-FFF2-40B4-BE49-F238E27FC236}">
                  <a16:creationId xmlns:a16="http://schemas.microsoft.com/office/drawing/2014/main" xmlns="" id="{769755BC-7DE9-250E-8843-069255358191}"/>
                </a:ext>
              </a:extLst>
            </p:cNvPr>
            <p:cNvSpPr/>
            <p:nvPr/>
          </p:nvSpPr>
          <p:spPr>
            <a:xfrm>
              <a:off x="4908496" y="348493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5" name="Freeform 404">
              <a:extLst>
                <a:ext uri="{FF2B5EF4-FFF2-40B4-BE49-F238E27FC236}">
                  <a16:creationId xmlns:a16="http://schemas.microsoft.com/office/drawing/2014/main" xmlns="" id="{63F41CB3-B082-C889-EB45-5FABED9FEA20}"/>
                </a:ext>
              </a:extLst>
            </p:cNvPr>
            <p:cNvSpPr/>
            <p:nvPr/>
          </p:nvSpPr>
          <p:spPr>
            <a:xfrm>
              <a:off x="4938712" y="345469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6" name="Freeform 405">
              <a:extLst>
                <a:ext uri="{FF2B5EF4-FFF2-40B4-BE49-F238E27FC236}">
                  <a16:creationId xmlns:a16="http://schemas.microsoft.com/office/drawing/2014/main" xmlns="" id="{8337D900-6F07-CE7B-4E67-CCE4EBADE652}"/>
                </a:ext>
              </a:extLst>
            </p:cNvPr>
            <p:cNvSpPr/>
            <p:nvPr/>
          </p:nvSpPr>
          <p:spPr>
            <a:xfrm>
              <a:off x="5003677" y="365878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7" name="Freeform 406">
              <a:extLst>
                <a:ext uri="{FF2B5EF4-FFF2-40B4-BE49-F238E27FC236}">
                  <a16:creationId xmlns:a16="http://schemas.microsoft.com/office/drawing/2014/main" xmlns="" id="{7316276E-0CB6-CCD9-8F81-5EB0440B4AF0}"/>
                </a:ext>
              </a:extLst>
            </p:cNvPr>
            <p:cNvSpPr/>
            <p:nvPr/>
          </p:nvSpPr>
          <p:spPr>
            <a:xfrm>
              <a:off x="5033894" y="362855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8" name="Freeform 407">
              <a:extLst>
                <a:ext uri="{FF2B5EF4-FFF2-40B4-BE49-F238E27FC236}">
                  <a16:creationId xmlns:a16="http://schemas.microsoft.com/office/drawing/2014/main" xmlns="" id="{FFEF6879-583B-1B02-E0DD-A9C0E9063593}"/>
                </a:ext>
              </a:extLst>
            </p:cNvPr>
            <p:cNvSpPr/>
            <p:nvPr/>
          </p:nvSpPr>
          <p:spPr>
            <a:xfrm>
              <a:off x="5286200" y="368902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9" name="Freeform 408">
              <a:extLst>
                <a:ext uri="{FF2B5EF4-FFF2-40B4-BE49-F238E27FC236}">
                  <a16:creationId xmlns:a16="http://schemas.microsoft.com/office/drawing/2014/main" xmlns="" id="{CADF98C3-09AD-068D-2B10-FF607FEA9995}"/>
                </a:ext>
              </a:extLst>
            </p:cNvPr>
            <p:cNvSpPr/>
            <p:nvPr/>
          </p:nvSpPr>
          <p:spPr>
            <a:xfrm>
              <a:off x="5316417" y="365878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0" name="Freeform 409">
              <a:extLst>
                <a:ext uri="{FF2B5EF4-FFF2-40B4-BE49-F238E27FC236}">
                  <a16:creationId xmlns:a16="http://schemas.microsoft.com/office/drawing/2014/main" xmlns="" id="{0B3AAFD8-4C44-34CE-527F-A92E35540E95}"/>
                </a:ext>
              </a:extLst>
            </p:cNvPr>
            <p:cNvSpPr/>
            <p:nvPr/>
          </p:nvSpPr>
          <p:spPr>
            <a:xfrm>
              <a:off x="6106574" y="40261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1" name="Freeform 410">
              <a:extLst>
                <a:ext uri="{FF2B5EF4-FFF2-40B4-BE49-F238E27FC236}">
                  <a16:creationId xmlns:a16="http://schemas.microsoft.com/office/drawing/2014/main" xmlns="" id="{64A7362B-8BE0-7643-ABA2-ED3FBD867B8F}"/>
                </a:ext>
              </a:extLst>
            </p:cNvPr>
            <p:cNvSpPr/>
            <p:nvPr/>
          </p:nvSpPr>
          <p:spPr>
            <a:xfrm>
              <a:off x="6136791" y="39959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2" name="Freeform 411">
              <a:extLst>
                <a:ext uri="{FF2B5EF4-FFF2-40B4-BE49-F238E27FC236}">
                  <a16:creationId xmlns:a16="http://schemas.microsoft.com/office/drawing/2014/main" xmlns="" id="{2D3DF178-E3B1-3145-CDF8-B7FCEE1FBC7A}"/>
                </a:ext>
              </a:extLst>
            </p:cNvPr>
            <p:cNvSpPr/>
            <p:nvPr/>
          </p:nvSpPr>
          <p:spPr>
            <a:xfrm>
              <a:off x="6106574" y="40261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3" name="Freeform 412">
              <a:extLst>
                <a:ext uri="{FF2B5EF4-FFF2-40B4-BE49-F238E27FC236}">
                  <a16:creationId xmlns:a16="http://schemas.microsoft.com/office/drawing/2014/main" xmlns="" id="{299F28AB-A8E4-E506-CEC4-70C3A0834A5B}"/>
                </a:ext>
              </a:extLst>
            </p:cNvPr>
            <p:cNvSpPr/>
            <p:nvPr/>
          </p:nvSpPr>
          <p:spPr>
            <a:xfrm>
              <a:off x="6136791" y="39959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4" name="Freeform 413">
              <a:extLst>
                <a:ext uri="{FF2B5EF4-FFF2-40B4-BE49-F238E27FC236}">
                  <a16:creationId xmlns:a16="http://schemas.microsoft.com/office/drawing/2014/main" xmlns="" id="{6FE5F546-4D5A-B536-D6E4-07B480E83350}"/>
                </a:ext>
              </a:extLst>
            </p:cNvPr>
            <p:cNvSpPr/>
            <p:nvPr/>
          </p:nvSpPr>
          <p:spPr>
            <a:xfrm>
              <a:off x="6106574" y="40261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5" name="Freeform 414">
              <a:extLst>
                <a:ext uri="{FF2B5EF4-FFF2-40B4-BE49-F238E27FC236}">
                  <a16:creationId xmlns:a16="http://schemas.microsoft.com/office/drawing/2014/main" xmlns="" id="{37737B31-B5E3-C71D-A493-26F5D4ACF324}"/>
                </a:ext>
              </a:extLst>
            </p:cNvPr>
            <p:cNvSpPr/>
            <p:nvPr/>
          </p:nvSpPr>
          <p:spPr>
            <a:xfrm>
              <a:off x="6136791" y="39959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6" name="Freeform 415">
              <a:extLst>
                <a:ext uri="{FF2B5EF4-FFF2-40B4-BE49-F238E27FC236}">
                  <a16:creationId xmlns:a16="http://schemas.microsoft.com/office/drawing/2014/main" xmlns="" id="{A2926D4C-92B9-27C5-05EE-DA4123A0BE5E}"/>
                </a:ext>
              </a:extLst>
            </p:cNvPr>
            <p:cNvSpPr/>
            <p:nvPr/>
          </p:nvSpPr>
          <p:spPr>
            <a:xfrm>
              <a:off x="6216864" y="40609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7" name="Freeform 416">
              <a:extLst>
                <a:ext uri="{FF2B5EF4-FFF2-40B4-BE49-F238E27FC236}">
                  <a16:creationId xmlns:a16="http://schemas.microsoft.com/office/drawing/2014/main" xmlns="" id="{C0A7F018-8531-F6DB-974E-10199A1C3AF7}"/>
                </a:ext>
              </a:extLst>
            </p:cNvPr>
            <p:cNvSpPr/>
            <p:nvPr/>
          </p:nvSpPr>
          <p:spPr>
            <a:xfrm>
              <a:off x="6247080" y="40306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8" name="Freeform 417">
              <a:extLst>
                <a:ext uri="{FF2B5EF4-FFF2-40B4-BE49-F238E27FC236}">
                  <a16:creationId xmlns:a16="http://schemas.microsoft.com/office/drawing/2014/main" xmlns="" id="{319AAB96-C178-AF6A-A546-EA48DF23F0F6}"/>
                </a:ext>
              </a:extLst>
            </p:cNvPr>
            <p:cNvSpPr/>
            <p:nvPr/>
          </p:nvSpPr>
          <p:spPr>
            <a:xfrm>
              <a:off x="6216864" y="40609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9" name="Freeform 418">
              <a:extLst>
                <a:ext uri="{FF2B5EF4-FFF2-40B4-BE49-F238E27FC236}">
                  <a16:creationId xmlns:a16="http://schemas.microsoft.com/office/drawing/2014/main" xmlns="" id="{5B3F0614-6BDF-23AA-8A48-C62BC3C21536}"/>
                </a:ext>
              </a:extLst>
            </p:cNvPr>
            <p:cNvSpPr/>
            <p:nvPr/>
          </p:nvSpPr>
          <p:spPr>
            <a:xfrm>
              <a:off x="6247080" y="40306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0" name="Freeform 419">
              <a:extLst>
                <a:ext uri="{FF2B5EF4-FFF2-40B4-BE49-F238E27FC236}">
                  <a16:creationId xmlns:a16="http://schemas.microsoft.com/office/drawing/2014/main" xmlns="" id="{741D97B4-2D7F-CF01-F102-B97B58013866}"/>
                </a:ext>
              </a:extLst>
            </p:cNvPr>
            <p:cNvSpPr/>
            <p:nvPr/>
          </p:nvSpPr>
          <p:spPr>
            <a:xfrm>
              <a:off x="6389097" y="41410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1" name="Freeform 420">
              <a:extLst>
                <a:ext uri="{FF2B5EF4-FFF2-40B4-BE49-F238E27FC236}">
                  <a16:creationId xmlns:a16="http://schemas.microsoft.com/office/drawing/2014/main" xmlns="" id="{CD8FC206-7AF1-291E-077D-0182394B5899}"/>
                </a:ext>
              </a:extLst>
            </p:cNvPr>
            <p:cNvSpPr/>
            <p:nvPr/>
          </p:nvSpPr>
          <p:spPr>
            <a:xfrm>
              <a:off x="6419313" y="41108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2" name="Freeform 421">
              <a:extLst>
                <a:ext uri="{FF2B5EF4-FFF2-40B4-BE49-F238E27FC236}">
                  <a16:creationId xmlns:a16="http://schemas.microsoft.com/office/drawing/2014/main" xmlns="" id="{2609C273-E9DA-0439-EEF9-4B2C972D057A}"/>
                </a:ext>
              </a:extLst>
            </p:cNvPr>
            <p:cNvSpPr/>
            <p:nvPr/>
          </p:nvSpPr>
          <p:spPr>
            <a:xfrm>
              <a:off x="6562841" y="414103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3" name="Freeform 422">
              <a:extLst>
                <a:ext uri="{FF2B5EF4-FFF2-40B4-BE49-F238E27FC236}">
                  <a16:creationId xmlns:a16="http://schemas.microsoft.com/office/drawing/2014/main" xmlns="" id="{4487C9DB-BE64-A113-355A-CA270E2AEC70}"/>
                </a:ext>
              </a:extLst>
            </p:cNvPr>
            <p:cNvSpPr/>
            <p:nvPr/>
          </p:nvSpPr>
          <p:spPr>
            <a:xfrm>
              <a:off x="6593057" y="411080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4" name="Freeform 423">
              <a:extLst>
                <a:ext uri="{FF2B5EF4-FFF2-40B4-BE49-F238E27FC236}">
                  <a16:creationId xmlns:a16="http://schemas.microsoft.com/office/drawing/2014/main" xmlns="" id="{54C30DC1-BB61-E705-7C53-8B84BC24857D}"/>
                </a:ext>
              </a:extLst>
            </p:cNvPr>
            <p:cNvSpPr/>
            <p:nvPr/>
          </p:nvSpPr>
          <p:spPr>
            <a:xfrm>
              <a:off x="6633850" y="418789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5" name="Freeform 424">
              <a:extLst>
                <a:ext uri="{FF2B5EF4-FFF2-40B4-BE49-F238E27FC236}">
                  <a16:creationId xmlns:a16="http://schemas.microsoft.com/office/drawing/2014/main" xmlns="" id="{DBE6670B-094A-33F4-68BF-3F72E396956E}"/>
                </a:ext>
              </a:extLst>
            </p:cNvPr>
            <p:cNvSpPr/>
            <p:nvPr/>
          </p:nvSpPr>
          <p:spPr>
            <a:xfrm>
              <a:off x="6664066" y="415766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6" name="Freeform 425">
              <a:extLst>
                <a:ext uri="{FF2B5EF4-FFF2-40B4-BE49-F238E27FC236}">
                  <a16:creationId xmlns:a16="http://schemas.microsoft.com/office/drawing/2014/main" xmlns="" id="{FAC4D4BB-4F1D-0A54-DA91-D48F4D72732C}"/>
                </a:ext>
              </a:extLst>
            </p:cNvPr>
            <p:cNvSpPr/>
            <p:nvPr/>
          </p:nvSpPr>
          <p:spPr>
            <a:xfrm>
              <a:off x="6641404" y="418789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7" name="Freeform 426">
              <a:extLst>
                <a:ext uri="{FF2B5EF4-FFF2-40B4-BE49-F238E27FC236}">
                  <a16:creationId xmlns:a16="http://schemas.microsoft.com/office/drawing/2014/main" xmlns="" id="{BAC2623B-52EE-591A-5FB7-1F2C7A76E01E}"/>
                </a:ext>
              </a:extLst>
            </p:cNvPr>
            <p:cNvSpPr/>
            <p:nvPr/>
          </p:nvSpPr>
          <p:spPr>
            <a:xfrm>
              <a:off x="6671620" y="415766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8" name="Freeform 427">
              <a:extLst>
                <a:ext uri="{FF2B5EF4-FFF2-40B4-BE49-F238E27FC236}">
                  <a16:creationId xmlns:a16="http://schemas.microsoft.com/office/drawing/2014/main" xmlns="" id="{F6FDA377-87DF-94A3-DB35-E41772D37462}"/>
                </a:ext>
              </a:extLst>
            </p:cNvPr>
            <p:cNvSpPr/>
            <p:nvPr/>
          </p:nvSpPr>
          <p:spPr>
            <a:xfrm>
              <a:off x="6917883" y="43027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9" name="Freeform 428">
              <a:extLst>
                <a:ext uri="{FF2B5EF4-FFF2-40B4-BE49-F238E27FC236}">
                  <a16:creationId xmlns:a16="http://schemas.microsoft.com/office/drawing/2014/main" xmlns="" id="{119A333B-8D9E-3EC7-E6E7-41E29C82A093}"/>
                </a:ext>
              </a:extLst>
            </p:cNvPr>
            <p:cNvSpPr/>
            <p:nvPr/>
          </p:nvSpPr>
          <p:spPr>
            <a:xfrm>
              <a:off x="6948100" y="42725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0" name="Freeform 429">
              <a:extLst>
                <a:ext uri="{FF2B5EF4-FFF2-40B4-BE49-F238E27FC236}">
                  <a16:creationId xmlns:a16="http://schemas.microsoft.com/office/drawing/2014/main" xmlns="" id="{BEC4E8FE-8E37-427D-674C-104EF3C1AC72}"/>
                </a:ext>
              </a:extLst>
            </p:cNvPr>
            <p:cNvSpPr/>
            <p:nvPr/>
          </p:nvSpPr>
          <p:spPr>
            <a:xfrm>
              <a:off x="6979827" y="43027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1" name="Freeform 430">
              <a:extLst>
                <a:ext uri="{FF2B5EF4-FFF2-40B4-BE49-F238E27FC236}">
                  <a16:creationId xmlns:a16="http://schemas.microsoft.com/office/drawing/2014/main" xmlns="" id="{BF849BF5-DE75-0F0B-8D24-F2724CE95BB0}"/>
                </a:ext>
              </a:extLst>
            </p:cNvPr>
            <p:cNvSpPr/>
            <p:nvPr/>
          </p:nvSpPr>
          <p:spPr>
            <a:xfrm>
              <a:off x="7010043" y="42725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2" name="Freeform 431">
              <a:extLst>
                <a:ext uri="{FF2B5EF4-FFF2-40B4-BE49-F238E27FC236}">
                  <a16:creationId xmlns:a16="http://schemas.microsoft.com/office/drawing/2014/main" xmlns="" id="{22A9247F-8AEE-AFE7-9DF5-54DE41057992}"/>
                </a:ext>
              </a:extLst>
            </p:cNvPr>
            <p:cNvSpPr/>
            <p:nvPr/>
          </p:nvSpPr>
          <p:spPr>
            <a:xfrm>
              <a:off x="7082562" y="430279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3" name="Freeform 432">
              <a:extLst>
                <a:ext uri="{FF2B5EF4-FFF2-40B4-BE49-F238E27FC236}">
                  <a16:creationId xmlns:a16="http://schemas.microsoft.com/office/drawing/2014/main" xmlns="" id="{EF03BA88-CBD6-74F1-32C9-18743E9307E0}"/>
                </a:ext>
              </a:extLst>
            </p:cNvPr>
            <p:cNvSpPr/>
            <p:nvPr/>
          </p:nvSpPr>
          <p:spPr>
            <a:xfrm>
              <a:off x="7112779" y="427255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4" name="Freeform 433">
              <a:extLst>
                <a:ext uri="{FF2B5EF4-FFF2-40B4-BE49-F238E27FC236}">
                  <a16:creationId xmlns:a16="http://schemas.microsoft.com/office/drawing/2014/main" xmlns="" id="{96802819-8157-81A7-8D08-BAAD6921C545}"/>
                </a:ext>
              </a:extLst>
            </p:cNvPr>
            <p:cNvSpPr/>
            <p:nvPr/>
          </p:nvSpPr>
          <p:spPr>
            <a:xfrm>
              <a:off x="7531275" y="440105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5" name="Freeform 434">
              <a:extLst>
                <a:ext uri="{FF2B5EF4-FFF2-40B4-BE49-F238E27FC236}">
                  <a16:creationId xmlns:a16="http://schemas.microsoft.com/office/drawing/2014/main" xmlns="" id="{EA9DA530-0DFA-584E-69BE-743B22BB8D21}"/>
                </a:ext>
              </a:extLst>
            </p:cNvPr>
            <p:cNvSpPr/>
            <p:nvPr/>
          </p:nvSpPr>
          <p:spPr>
            <a:xfrm>
              <a:off x="7561491" y="437082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6" name="Freeform 435">
              <a:extLst>
                <a:ext uri="{FF2B5EF4-FFF2-40B4-BE49-F238E27FC236}">
                  <a16:creationId xmlns:a16="http://schemas.microsoft.com/office/drawing/2014/main" xmlns="" id="{9A693721-FA5F-1C2B-B17B-E12FFDA3CDBB}"/>
                </a:ext>
              </a:extLst>
            </p:cNvPr>
            <p:cNvSpPr/>
            <p:nvPr/>
          </p:nvSpPr>
          <p:spPr>
            <a:xfrm>
              <a:off x="7587175" y="440105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7" name="Freeform 436">
              <a:extLst>
                <a:ext uri="{FF2B5EF4-FFF2-40B4-BE49-F238E27FC236}">
                  <a16:creationId xmlns:a16="http://schemas.microsoft.com/office/drawing/2014/main" xmlns="" id="{25ED1734-1526-5A33-DC77-C9806A890A38}"/>
                </a:ext>
              </a:extLst>
            </p:cNvPr>
            <p:cNvSpPr/>
            <p:nvPr/>
          </p:nvSpPr>
          <p:spPr>
            <a:xfrm>
              <a:off x="7617392" y="437082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8" name="Freeform 437">
              <a:extLst>
                <a:ext uri="{FF2B5EF4-FFF2-40B4-BE49-F238E27FC236}">
                  <a16:creationId xmlns:a16="http://schemas.microsoft.com/office/drawing/2014/main" xmlns="" id="{18AD70E7-CBE9-B9AA-C302-F11F0A1320A8}"/>
                </a:ext>
              </a:extLst>
            </p:cNvPr>
            <p:cNvSpPr/>
            <p:nvPr/>
          </p:nvSpPr>
          <p:spPr>
            <a:xfrm>
              <a:off x="8996768" y="440105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9" name="Freeform 438">
              <a:extLst>
                <a:ext uri="{FF2B5EF4-FFF2-40B4-BE49-F238E27FC236}">
                  <a16:creationId xmlns:a16="http://schemas.microsoft.com/office/drawing/2014/main" xmlns="" id="{9AC389E9-5B09-5A27-A94C-21DB4E6CA575}"/>
                </a:ext>
              </a:extLst>
            </p:cNvPr>
            <p:cNvSpPr/>
            <p:nvPr/>
          </p:nvSpPr>
          <p:spPr>
            <a:xfrm>
              <a:off x="9026984" y="437082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3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15168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 anchor="ctr"/>
          <a:lstStyle/>
          <a:p>
            <a:r>
              <a:rPr lang="fr-FR"/>
              <a:t>Modi S et al, N Engl J Med, 2022</a:t>
            </a:r>
            <a:endParaRPr lang="fr-FR" dirty="0"/>
          </a:p>
        </p:txBody>
      </p:sp>
      <p:sp>
        <p:nvSpPr>
          <p:cNvPr id="45" name="Espace réservé du texte 3">
            <a:extLst>
              <a:ext uri="{FF2B5EF4-FFF2-40B4-BE49-F238E27FC236}">
                <a16:creationId xmlns:a16="http://schemas.microsoft.com/office/drawing/2014/main" xmlns="" id="{B4D5E4DC-4B95-A470-CCA7-A2E402781B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sz="3200" dirty="0"/>
              <a:t>Ciblage des HER2-low - </a:t>
            </a:r>
            <a:r>
              <a:rPr lang="fr-FR" sz="3200" dirty="0" err="1"/>
              <a:t>Trastuzumab</a:t>
            </a:r>
            <a:r>
              <a:rPr lang="fr-FR" sz="3200" dirty="0"/>
              <a:t> </a:t>
            </a:r>
            <a:r>
              <a:rPr lang="fr-FR" sz="3200" dirty="0" err="1"/>
              <a:t>Deruxtecan</a:t>
            </a:r>
            <a:endParaRPr lang="fr-FR" sz="3200" dirty="0"/>
          </a:p>
        </p:txBody>
      </p:sp>
      <p:sp>
        <p:nvSpPr>
          <p:cNvPr id="46" name="Espace réservé du texte 5">
            <a:extLst>
              <a:ext uri="{FF2B5EF4-FFF2-40B4-BE49-F238E27FC236}">
                <a16:creationId xmlns:a16="http://schemas.microsoft.com/office/drawing/2014/main" xmlns="" id="{1ADE8376-31C0-130A-B55E-39D8BD0F741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4" y="522517"/>
            <a:ext cx="11259224" cy="341085"/>
          </a:xfrm>
        </p:spPr>
        <p:txBody>
          <a:bodyPr/>
          <a:lstStyle/>
          <a:p>
            <a:r>
              <a:rPr lang="fr-FR" dirty="0" smtClean="0"/>
              <a:t>DESTINY-Breast04 </a:t>
            </a:r>
            <a:endParaRPr lang="fr-FR" dirty="0"/>
          </a:p>
        </p:txBody>
      </p:sp>
      <p:sp>
        <p:nvSpPr>
          <p:cNvPr id="4" name="Espace réservé du contenu 5">
            <a:extLst>
              <a:ext uri="{FF2B5EF4-FFF2-40B4-BE49-F238E27FC236}">
                <a16:creationId xmlns:a16="http://schemas.microsoft.com/office/drawing/2014/main" xmlns="" id="{2AA7A57D-1B9B-B4A5-4671-A3C28ED7F039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51531" y="5213191"/>
            <a:ext cx="10633941" cy="412769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Bénéfice en survie globale </a:t>
            </a:r>
            <a:r>
              <a:rPr lang="fr-FR" sz="1600" b="0" dirty="0"/>
              <a:t>chez tous les patients, y compris les RH- (triple négatifs HER2 </a:t>
            </a:r>
            <a:r>
              <a:rPr lang="fr-FR" sz="1600" b="0" dirty="0" err="1"/>
              <a:t>low</a:t>
            </a:r>
            <a:r>
              <a:rPr lang="fr-FR" sz="1600" b="0" dirty="0"/>
              <a:t> ; issus de données exploratoires )</a:t>
            </a:r>
          </a:p>
        </p:txBody>
      </p:sp>
      <p:sp>
        <p:nvSpPr>
          <p:cNvPr id="5" name="Rectangle à coins arrondis 10">
            <a:extLst>
              <a:ext uri="{FF2B5EF4-FFF2-40B4-BE49-F238E27FC236}">
                <a16:creationId xmlns:a16="http://schemas.microsoft.com/office/drawing/2014/main" xmlns="" id="{CD700D37-1CA4-254B-EEC6-D9CB20BD5900}"/>
              </a:ext>
            </a:extLst>
          </p:cNvPr>
          <p:cNvSpPr/>
          <p:nvPr/>
        </p:nvSpPr>
        <p:spPr>
          <a:xfrm>
            <a:off x="1093700" y="1080997"/>
            <a:ext cx="5368834" cy="388923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438" name="ZoneTexte 437">
            <a:extLst>
              <a:ext uri="{FF2B5EF4-FFF2-40B4-BE49-F238E27FC236}">
                <a16:creationId xmlns:a16="http://schemas.microsoft.com/office/drawing/2014/main" xmlns="" id="{83E4AFA3-3DF1-2F85-C897-BC7368DCECCE}"/>
              </a:ext>
            </a:extLst>
          </p:cNvPr>
          <p:cNvSpPr txBox="1"/>
          <p:nvPr/>
        </p:nvSpPr>
        <p:spPr>
          <a:xfrm>
            <a:off x="1201597" y="888815"/>
            <a:ext cx="3086486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Patients avec un cancer RH+</a:t>
            </a:r>
          </a:p>
        </p:txBody>
      </p:sp>
      <p:graphicFrame>
        <p:nvGraphicFramePr>
          <p:cNvPr id="939" name="Table 5">
            <a:extLst>
              <a:ext uri="{FF2B5EF4-FFF2-40B4-BE49-F238E27FC236}">
                <a16:creationId xmlns:a16="http://schemas.microsoft.com/office/drawing/2014/main" xmlns="" id="{3E0DAF05-3DBF-7112-A791-03F90E6AA8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0142721"/>
              </p:ext>
            </p:extLst>
          </p:nvPr>
        </p:nvGraphicFramePr>
        <p:xfrm>
          <a:off x="3649018" y="1178859"/>
          <a:ext cx="2758460" cy="1014984"/>
        </p:xfrm>
        <a:graphic>
          <a:graphicData uri="http://schemas.openxmlformats.org/drawingml/2006/table">
            <a:tbl>
              <a:tblPr firstRow="1" bandRow="1"/>
              <a:tblGrid>
                <a:gridCol w="1246460">
                  <a:extLst>
                    <a:ext uri="{9D8B030D-6E8A-4147-A177-3AD203B41FA5}">
                      <a16:colId xmlns:a16="http://schemas.microsoft.com/office/drawing/2014/main" xmlns="" val="133001823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349590485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1641263818"/>
                    </a:ext>
                  </a:extLst>
                </a:gridCol>
              </a:tblGrid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endParaRPr lang="en-US" sz="900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T-</a:t>
                      </a:r>
                      <a:r>
                        <a:rPr lang="en-US" sz="900" dirty="0" err="1">
                          <a:solidFill>
                            <a:schemeClr val="bg1"/>
                          </a:solidFill>
                          <a:latin typeface="+mn-lt"/>
                        </a:rPr>
                        <a:t>DXd</a:t>
                      </a:r>
                      <a:endParaRPr lang="en-US" sz="9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(n = 331)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CT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(n = 163)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18973068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SG</a:t>
                      </a:r>
                      <a:r>
                        <a:rPr lang="en-US" sz="900" b="1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900" b="1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médiane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, </a:t>
                      </a:r>
                      <a:r>
                        <a:rPr lang="en-US" sz="900" b="1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mois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(IC 95% 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23,9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(20,8-24.8)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17,5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(15,2-22,4)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97675394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Hazard ratio</a:t>
                      </a:r>
                    </a:p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(IC 95%)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+mn-cs"/>
                          <a:sym typeface="Helvetica-Bold"/>
                          <a:rtl val="0"/>
                        </a:rPr>
                        <a:t>0,64 (0,48-0,86);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+mn-cs"/>
                          <a:sym typeface="Helvetica-Bold"/>
                          <a:rtl val="0"/>
                        </a:rPr>
                        <a:t> </a:t>
                      </a:r>
                      <a:r>
                        <a:rPr lang="en-US" sz="900" i="1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+mn-cs"/>
                          <a:sym typeface="Helvetica-Bold"/>
                          <a:rtl val="0"/>
                        </a:rPr>
                        <a:t>p=0,003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40184635"/>
                  </a:ext>
                </a:extLst>
              </a:tr>
            </a:tbl>
          </a:graphicData>
        </a:graphic>
      </p:graphicFrame>
      <p:grpSp>
        <p:nvGrpSpPr>
          <p:cNvPr id="2326" name="Group 1607">
            <a:extLst>
              <a:ext uri="{FF2B5EF4-FFF2-40B4-BE49-F238E27FC236}">
                <a16:creationId xmlns:a16="http://schemas.microsoft.com/office/drawing/2014/main" xmlns="" id="{B6E58975-9383-BB0F-D653-B56E21BE68C1}"/>
              </a:ext>
            </a:extLst>
          </p:cNvPr>
          <p:cNvGrpSpPr/>
          <p:nvPr/>
        </p:nvGrpSpPr>
        <p:grpSpPr>
          <a:xfrm>
            <a:off x="1233979" y="1486881"/>
            <a:ext cx="365761" cy="2657143"/>
            <a:chOff x="311373" y="2077681"/>
            <a:chExt cx="423514" cy="3076698"/>
          </a:xfrm>
        </p:grpSpPr>
        <p:sp>
          <p:nvSpPr>
            <p:cNvPr id="2327" name="TextBox 1608">
              <a:extLst>
                <a:ext uri="{FF2B5EF4-FFF2-40B4-BE49-F238E27FC236}">
                  <a16:creationId xmlns:a16="http://schemas.microsoft.com/office/drawing/2014/main" xmlns="" id="{6A734F0C-2A6C-E852-B68B-35F081E3E043}"/>
                </a:ext>
              </a:extLst>
            </p:cNvPr>
            <p:cNvSpPr txBox="1"/>
            <p:nvPr/>
          </p:nvSpPr>
          <p:spPr>
            <a:xfrm>
              <a:off x="494115" y="4938935"/>
              <a:ext cx="24077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2328" name="TextBox 1609">
              <a:extLst>
                <a:ext uri="{FF2B5EF4-FFF2-40B4-BE49-F238E27FC236}">
                  <a16:creationId xmlns:a16="http://schemas.microsoft.com/office/drawing/2014/main" xmlns="" id="{9D7E8F31-0366-BBAC-2703-1D38FA54057E}"/>
                </a:ext>
              </a:extLst>
            </p:cNvPr>
            <p:cNvSpPr txBox="1"/>
            <p:nvPr/>
          </p:nvSpPr>
          <p:spPr>
            <a:xfrm>
              <a:off x="402745" y="4366726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2329" name="TextBox 1610">
              <a:extLst>
                <a:ext uri="{FF2B5EF4-FFF2-40B4-BE49-F238E27FC236}">
                  <a16:creationId xmlns:a16="http://schemas.microsoft.com/office/drawing/2014/main" xmlns="" id="{16637F67-2862-7064-3F3B-8191D6BB0BAE}"/>
                </a:ext>
              </a:extLst>
            </p:cNvPr>
            <p:cNvSpPr txBox="1"/>
            <p:nvPr/>
          </p:nvSpPr>
          <p:spPr>
            <a:xfrm>
              <a:off x="402745" y="3794423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40</a:t>
              </a:r>
            </a:p>
          </p:txBody>
        </p:sp>
        <p:sp>
          <p:nvSpPr>
            <p:cNvPr id="2330" name="TextBox 1611">
              <a:extLst>
                <a:ext uri="{FF2B5EF4-FFF2-40B4-BE49-F238E27FC236}">
                  <a16:creationId xmlns:a16="http://schemas.microsoft.com/office/drawing/2014/main" xmlns="" id="{1979392C-4975-2910-F915-DA8CB9292921}"/>
                </a:ext>
              </a:extLst>
            </p:cNvPr>
            <p:cNvSpPr txBox="1"/>
            <p:nvPr/>
          </p:nvSpPr>
          <p:spPr>
            <a:xfrm>
              <a:off x="402745" y="3222214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60</a:t>
              </a:r>
            </a:p>
          </p:txBody>
        </p:sp>
        <p:sp>
          <p:nvSpPr>
            <p:cNvPr id="2331" name="TextBox 1612">
              <a:extLst>
                <a:ext uri="{FF2B5EF4-FFF2-40B4-BE49-F238E27FC236}">
                  <a16:creationId xmlns:a16="http://schemas.microsoft.com/office/drawing/2014/main" xmlns="" id="{990C9E18-6A3E-B32B-00F8-1BF1A3212233}"/>
                </a:ext>
              </a:extLst>
            </p:cNvPr>
            <p:cNvSpPr txBox="1"/>
            <p:nvPr/>
          </p:nvSpPr>
          <p:spPr>
            <a:xfrm>
              <a:off x="402745" y="2649899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80</a:t>
              </a:r>
            </a:p>
          </p:txBody>
        </p:sp>
        <p:sp>
          <p:nvSpPr>
            <p:cNvPr id="2332" name="TextBox 1613">
              <a:extLst>
                <a:ext uri="{FF2B5EF4-FFF2-40B4-BE49-F238E27FC236}">
                  <a16:creationId xmlns:a16="http://schemas.microsoft.com/office/drawing/2014/main" xmlns="" id="{C64ED04C-056D-A145-D56C-DABA1B52078A}"/>
                </a:ext>
              </a:extLst>
            </p:cNvPr>
            <p:cNvSpPr txBox="1"/>
            <p:nvPr/>
          </p:nvSpPr>
          <p:spPr>
            <a:xfrm>
              <a:off x="311373" y="2077681"/>
              <a:ext cx="35298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100</a:t>
              </a:r>
            </a:p>
          </p:txBody>
        </p:sp>
      </p:grpSp>
      <p:grpSp>
        <p:nvGrpSpPr>
          <p:cNvPr id="2333" name="Graphic 4">
            <a:extLst>
              <a:ext uri="{FF2B5EF4-FFF2-40B4-BE49-F238E27FC236}">
                <a16:creationId xmlns:a16="http://schemas.microsoft.com/office/drawing/2014/main" xmlns="" id="{D01BE22C-A506-EC02-FC7B-271CC6C8B715}"/>
              </a:ext>
            </a:extLst>
          </p:cNvPr>
          <p:cNvGrpSpPr/>
          <p:nvPr/>
        </p:nvGrpSpPr>
        <p:grpSpPr>
          <a:xfrm>
            <a:off x="1708729" y="1611353"/>
            <a:ext cx="4099206" cy="1509265"/>
            <a:chOff x="2977671" y="1043454"/>
            <a:chExt cx="6801700" cy="2229834"/>
          </a:xfrm>
          <a:noFill/>
        </p:grpSpPr>
        <p:sp>
          <p:nvSpPr>
            <p:cNvPr id="2334" name="Freeform 68">
              <a:extLst>
                <a:ext uri="{FF2B5EF4-FFF2-40B4-BE49-F238E27FC236}">
                  <a16:creationId xmlns:a16="http://schemas.microsoft.com/office/drawing/2014/main" xmlns="" id="{19CD5A72-286B-362F-B4BB-D8DFDEB8E1E0}"/>
                </a:ext>
              </a:extLst>
            </p:cNvPr>
            <p:cNvSpPr/>
            <p:nvPr/>
          </p:nvSpPr>
          <p:spPr>
            <a:xfrm>
              <a:off x="2977671" y="1051013"/>
              <a:ext cx="6771483" cy="2192040"/>
            </a:xfrm>
            <a:custGeom>
              <a:avLst/>
              <a:gdLst>
                <a:gd name="connsiteX0" fmla="*/ 0 w 6771483"/>
                <a:gd name="connsiteY0" fmla="*/ 0 h 2192040"/>
                <a:gd name="connsiteX1" fmla="*/ 80073 w 6771483"/>
                <a:gd name="connsiteY1" fmla="*/ 0 h 2192040"/>
                <a:gd name="connsiteX2" fmla="*/ 80073 w 6771483"/>
                <a:gd name="connsiteY2" fmla="*/ 12094 h 2192040"/>
                <a:gd name="connsiteX3" fmla="*/ 87627 w 6771483"/>
                <a:gd name="connsiteY3" fmla="*/ 12094 h 2192040"/>
                <a:gd name="connsiteX4" fmla="*/ 87627 w 6771483"/>
                <a:gd name="connsiteY4" fmla="*/ 22676 h 2192040"/>
                <a:gd name="connsiteX5" fmla="*/ 113311 w 6771483"/>
                <a:gd name="connsiteY5" fmla="*/ 22676 h 2192040"/>
                <a:gd name="connsiteX6" fmla="*/ 113311 w 6771483"/>
                <a:gd name="connsiteY6" fmla="*/ 33259 h 2192040"/>
                <a:gd name="connsiteX7" fmla="*/ 126909 w 6771483"/>
                <a:gd name="connsiteY7" fmla="*/ 33259 h 2192040"/>
                <a:gd name="connsiteX8" fmla="*/ 126909 w 6771483"/>
                <a:gd name="connsiteY8" fmla="*/ 45353 h 2192040"/>
                <a:gd name="connsiteX9" fmla="*/ 222090 w 6771483"/>
                <a:gd name="connsiteY9" fmla="*/ 45353 h 2192040"/>
                <a:gd name="connsiteX10" fmla="*/ 222090 w 6771483"/>
                <a:gd name="connsiteY10" fmla="*/ 55935 h 2192040"/>
                <a:gd name="connsiteX11" fmla="*/ 376194 w 6771483"/>
                <a:gd name="connsiteY11" fmla="*/ 55935 h 2192040"/>
                <a:gd name="connsiteX12" fmla="*/ 376194 w 6771483"/>
                <a:gd name="connsiteY12" fmla="*/ 66517 h 2192040"/>
                <a:gd name="connsiteX13" fmla="*/ 450224 w 6771483"/>
                <a:gd name="connsiteY13" fmla="*/ 66517 h 2192040"/>
                <a:gd name="connsiteX14" fmla="*/ 450224 w 6771483"/>
                <a:gd name="connsiteY14" fmla="*/ 78611 h 2192040"/>
                <a:gd name="connsiteX15" fmla="*/ 463821 w 6771483"/>
                <a:gd name="connsiteY15" fmla="*/ 78611 h 2192040"/>
                <a:gd name="connsiteX16" fmla="*/ 463821 w 6771483"/>
                <a:gd name="connsiteY16" fmla="*/ 89193 h 2192040"/>
                <a:gd name="connsiteX17" fmla="*/ 483462 w 6771483"/>
                <a:gd name="connsiteY17" fmla="*/ 89193 h 2192040"/>
                <a:gd name="connsiteX18" fmla="*/ 483462 w 6771483"/>
                <a:gd name="connsiteY18" fmla="*/ 99776 h 2192040"/>
                <a:gd name="connsiteX19" fmla="*/ 610370 w 6771483"/>
                <a:gd name="connsiteY19" fmla="*/ 99776 h 2192040"/>
                <a:gd name="connsiteX20" fmla="*/ 610370 w 6771483"/>
                <a:gd name="connsiteY20" fmla="*/ 111870 h 2192040"/>
                <a:gd name="connsiteX21" fmla="*/ 645119 w 6771483"/>
                <a:gd name="connsiteY21" fmla="*/ 111870 h 2192040"/>
                <a:gd name="connsiteX22" fmla="*/ 645119 w 6771483"/>
                <a:gd name="connsiteY22" fmla="*/ 122452 h 2192040"/>
                <a:gd name="connsiteX23" fmla="*/ 719149 w 6771483"/>
                <a:gd name="connsiteY23" fmla="*/ 122452 h 2192040"/>
                <a:gd name="connsiteX24" fmla="*/ 719149 w 6771483"/>
                <a:gd name="connsiteY24" fmla="*/ 133034 h 2192040"/>
                <a:gd name="connsiteX25" fmla="*/ 920088 w 6771483"/>
                <a:gd name="connsiteY25" fmla="*/ 133034 h 2192040"/>
                <a:gd name="connsiteX26" fmla="*/ 920088 w 6771483"/>
                <a:gd name="connsiteY26" fmla="*/ 145128 h 2192040"/>
                <a:gd name="connsiteX27" fmla="*/ 933685 w 6771483"/>
                <a:gd name="connsiteY27" fmla="*/ 145128 h 2192040"/>
                <a:gd name="connsiteX28" fmla="*/ 933685 w 6771483"/>
                <a:gd name="connsiteY28" fmla="*/ 155711 h 2192040"/>
                <a:gd name="connsiteX29" fmla="*/ 939729 w 6771483"/>
                <a:gd name="connsiteY29" fmla="*/ 155711 h 2192040"/>
                <a:gd name="connsiteX30" fmla="*/ 939729 w 6771483"/>
                <a:gd name="connsiteY30" fmla="*/ 167805 h 2192040"/>
                <a:gd name="connsiteX31" fmla="*/ 947283 w 6771483"/>
                <a:gd name="connsiteY31" fmla="*/ 167805 h 2192040"/>
                <a:gd name="connsiteX32" fmla="*/ 947283 w 6771483"/>
                <a:gd name="connsiteY32" fmla="*/ 178387 h 2192040"/>
                <a:gd name="connsiteX33" fmla="*/ 1007715 w 6771483"/>
                <a:gd name="connsiteY33" fmla="*/ 178387 h 2192040"/>
                <a:gd name="connsiteX34" fmla="*/ 1007715 w 6771483"/>
                <a:gd name="connsiteY34" fmla="*/ 188969 h 2192040"/>
                <a:gd name="connsiteX35" fmla="*/ 1048507 w 6771483"/>
                <a:gd name="connsiteY35" fmla="*/ 188969 h 2192040"/>
                <a:gd name="connsiteX36" fmla="*/ 1048507 w 6771483"/>
                <a:gd name="connsiteY36" fmla="*/ 201063 h 2192040"/>
                <a:gd name="connsiteX37" fmla="*/ 1134624 w 6771483"/>
                <a:gd name="connsiteY37" fmla="*/ 201063 h 2192040"/>
                <a:gd name="connsiteX38" fmla="*/ 1134624 w 6771483"/>
                <a:gd name="connsiteY38" fmla="*/ 211645 h 2192040"/>
                <a:gd name="connsiteX39" fmla="*/ 1169373 w 6771483"/>
                <a:gd name="connsiteY39" fmla="*/ 211645 h 2192040"/>
                <a:gd name="connsiteX40" fmla="*/ 1169373 w 6771483"/>
                <a:gd name="connsiteY40" fmla="*/ 234322 h 2192040"/>
                <a:gd name="connsiteX41" fmla="*/ 1309879 w 6771483"/>
                <a:gd name="connsiteY41" fmla="*/ 234322 h 2192040"/>
                <a:gd name="connsiteX42" fmla="*/ 1309879 w 6771483"/>
                <a:gd name="connsiteY42" fmla="*/ 246416 h 2192040"/>
                <a:gd name="connsiteX43" fmla="*/ 1315922 w 6771483"/>
                <a:gd name="connsiteY43" fmla="*/ 246416 h 2192040"/>
                <a:gd name="connsiteX44" fmla="*/ 1315922 w 6771483"/>
                <a:gd name="connsiteY44" fmla="*/ 256998 h 2192040"/>
                <a:gd name="connsiteX45" fmla="*/ 1343117 w 6771483"/>
                <a:gd name="connsiteY45" fmla="*/ 256998 h 2192040"/>
                <a:gd name="connsiteX46" fmla="*/ 1343117 w 6771483"/>
                <a:gd name="connsiteY46" fmla="*/ 269092 h 2192040"/>
                <a:gd name="connsiteX47" fmla="*/ 1356714 w 6771483"/>
                <a:gd name="connsiteY47" fmla="*/ 269092 h 2192040"/>
                <a:gd name="connsiteX48" fmla="*/ 1356714 w 6771483"/>
                <a:gd name="connsiteY48" fmla="*/ 279674 h 2192040"/>
                <a:gd name="connsiteX49" fmla="*/ 1370312 w 6771483"/>
                <a:gd name="connsiteY49" fmla="*/ 279674 h 2192040"/>
                <a:gd name="connsiteX50" fmla="*/ 1370312 w 6771483"/>
                <a:gd name="connsiteY50" fmla="*/ 290256 h 2192040"/>
                <a:gd name="connsiteX51" fmla="*/ 1376355 w 6771483"/>
                <a:gd name="connsiteY51" fmla="*/ 290256 h 2192040"/>
                <a:gd name="connsiteX52" fmla="*/ 1376355 w 6771483"/>
                <a:gd name="connsiteY52" fmla="*/ 302351 h 2192040"/>
                <a:gd name="connsiteX53" fmla="*/ 1383909 w 6771483"/>
                <a:gd name="connsiteY53" fmla="*/ 302351 h 2192040"/>
                <a:gd name="connsiteX54" fmla="*/ 1383909 w 6771483"/>
                <a:gd name="connsiteY54" fmla="*/ 312933 h 2192040"/>
                <a:gd name="connsiteX55" fmla="*/ 1389952 w 6771483"/>
                <a:gd name="connsiteY55" fmla="*/ 312933 h 2192040"/>
                <a:gd name="connsiteX56" fmla="*/ 1389952 w 6771483"/>
                <a:gd name="connsiteY56" fmla="*/ 325027 h 2192040"/>
                <a:gd name="connsiteX57" fmla="*/ 1424701 w 6771483"/>
                <a:gd name="connsiteY57" fmla="*/ 325027 h 2192040"/>
                <a:gd name="connsiteX58" fmla="*/ 1424701 w 6771483"/>
                <a:gd name="connsiteY58" fmla="*/ 335609 h 2192040"/>
                <a:gd name="connsiteX59" fmla="*/ 1485134 w 6771483"/>
                <a:gd name="connsiteY59" fmla="*/ 335609 h 2192040"/>
                <a:gd name="connsiteX60" fmla="*/ 1485134 w 6771483"/>
                <a:gd name="connsiteY60" fmla="*/ 347703 h 2192040"/>
                <a:gd name="connsiteX61" fmla="*/ 1565207 w 6771483"/>
                <a:gd name="connsiteY61" fmla="*/ 347703 h 2192040"/>
                <a:gd name="connsiteX62" fmla="*/ 1565207 w 6771483"/>
                <a:gd name="connsiteY62" fmla="*/ 370379 h 2192040"/>
                <a:gd name="connsiteX63" fmla="*/ 1571250 w 6771483"/>
                <a:gd name="connsiteY63" fmla="*/ 370379 h 2192040"/>
                <a:gd name="connsiteX64" fmla="*/ 1571250 w 6771483"/>
                <a:gd name="connsiteY64" fmla="*/ 380962 h 2192040"/>
                <a:gd name="connsiteX65" fmla="*/ 1584848 w 6771483"/>
                <a:gd name="connsiteY65" fmla="*/ 380962 h 2192040"/>
                <a:gd name="connsiteX66" fmla="*/ 1584848 w 6771483"/>
                <a:gd name="connsiteY66" fmla="*/ 393056 h 2192040"/>
                <a:gd name="connsiteX67" fmla="*/ 1605999 w 6771483"/>
                <a:gd name="connsiteY67" fmla="*/ 393056 h 2192040"/>
                <a:gd name="connsiteX68" fmla="*/ 1605999 w 6771483"/>
                <a:gd name="connsiteY68" fmla="*/ 403638 h 2192040"/>
                <a:gd name="connsiteX69" fmla="*/ 1631683 w 6771483"/>
                <a:gd name="connsiteY69" fmla="*/ 403638 h 2192040"/>
                <a:gd name="connsiteX70" fmla="*/ 1631683 w 6771483"/>
                <a:gd name="connsiteY70" fmla="*/ 426314 h 2192040"/>
                <a:gd name="connsiteX71" fmla="*/ 1645280 w 6771483"/>
                <a:gd name="connsiteY71" fmla="*/ 426314 h 2192040"/>
                <a:gd name="connsiteX72" fmla="*/ 1645280 w 6771483"/>
                <a:gd name="connsiteY72" fmla="*/ 438408 h 2192040"/>
                <a:gd name="connsiteX73" fmla="*/ 1686072 w 6771483"/>
                <a:gd name="connsiteY73" fmla="*/ 438408 h 2192040"/>
                <a:gd name="connsiteX74" fmla="*/ 1686072 w 6771483"/>
                <a:gd name="connsiteY74" fmla="*/ 448990 h 2192040"/>
                <a:gd name="connsiteX75" fmla="*/ 1812981 w 6771483"/>
                <a:gd name="connsiteY75" fmla="*/ 448990 h 2192040"/>
                <a:gd name="connsiteX76" fmla="*/ 1812981 w 6771483"/>
                <a:gd name="connsiteY76" fmla="*/ 461085 h 2192040"/>
                <a:gd name="connsiteX77" fmla="*/ 1861327 w 6771483"/>
                <a:gd name="connsiteY77" fmla="*/ 461085 h 2192040"/>
                <a:gd name="connsiteX78" fmla="*/ 1861327 w 6771483"/>
                <a:gd name="connsiteY78" fmla="*/ 471667 h 2192040"/>
                <a:gd name="connsiteX79" fmla="*/ 1887011 w 6771483"/>
                <a:gd name="connsiteY79" fmla="*/ 471667 h 2192040"/>
                <a:gd name="connsiteX80" fmla="*/ 1887011 w 6771483"/>
                <a:gd name="connsiteY80" fmla="*/ 483761 h 2192040"/>
                <a:gd name="connsiteX81" fmla="*/ 1914206 w 6771483"/>
                <a:gd name="connsiteY81" fmla="*/ 483761 h 2192040"/>
                <a:gd name="connsiteX82" fmla="*/ 1914206 w 6771483"/>
                <a:gd name="connsiteY82" fmla="*/ 494343 h 2192040"/>
                <a:gd name="connsiteX83" fmla="*/ 1935357 w 6771483"/>
                <a:gd name="connsiteY83" fmla="*/ 494343 h 2192040"/>
                <a:gd name="connsiteX84" fmla="*/ 1935357 w 6771483"/>
                <a:gd name="connsiteY84" fmla="*/ 506437 h 2192040"/>
                <a:gd name="connsiteX85" fmla="*/ 1947444 w 6771483"/>
                <a:gd name="connsiteY85" fmla="*/ 506437 h 2192040"/>
                <a:gd name="connsiteX86" fmla="*/ 1947444 w 6771483"/>
                <a:gd name="connsiteY86" fmla="*/ 518531 h 2192040"/>
                <a:gd name="connsiteX87" fmla="*/ 1961041 w 6771483"/>
                <a:gd name="connsiteY87" fmla="*/ 518531 h 2192040"/>
                <a:gd name="connsiteX88" fmla="*/ 1961041 w 6771483"/>
                <a:gd name="connsiteY88" fmla="*/ 529113 h 2192040"/>
                <a:gd name="connsiteX89" fmla="*/ 2029028 w 6771483"/>
                <a:gd name="connsiteY89" fmla="*/ 529113 h 2192040"/>
                <a:gd name="connsiteX90" fmla="*/ 2029028 w 6771483"/>
                <a:gd name="connsiteY90" fmla="*/ 541207 h 2192040"/>
                <a:gd name="connsiteX91" fmla="*/ 2035071 w 6771483"/>
                <a:gd name="connsiteY91" fmla="*/ 541207 h 2192040"/>
                <a:gd name="connsiteX92" fmla="*/ 2035071 w 6771483"/>
                <a:gd name="connsiteY92" fmla="*/ 563884 h 2192040"/>
                <a:gd name="connsiteX93" fmla="*/ 2081906 w 6771483"/>
                <a:gd name="connsiteY93" fmla="*/ 563884 h 2192040"/>
                <a:gd name="connsiteX94" fmla="*/ 2081906 w 6771483"/>
                <a:gd name="connsiteY94" fmla="*/ 575978 h 2192040"/>
                <a:gd name="connsiteX95" fmla="*/ 2116655 w 6771483"/>
                <a:gd name="connsiteY95" fmla="*/ 575978 h 2192040"/>
                <a:gd name="connsiteX96" fmla="*/ 2116655 w 6771483"/>
                <a:gd name="connsiteY96" fmla="*/ 586560 h 2192040"/>
                <a:gd name="connsiteX97" fmla="*/ 2155937 w 6771483"/>
                <a:gd name="connsiteY97" fmla="*/ 586560 h 2192040"/>
                <a:gd name="connsiteX98" fmla="*/ 2155937 w 6771483"/>
                <a:gd name="connsiteY98" fmla="*/ 598654 h 2192040"/>
                <a:gd name="connsiteX99" fmla="*/ 2223923 w 6771483"/>
                <a:gd name="connsiteY99" fmla="*/ 598654 h 2192040"/>
                <a:gd name="connsiteX100" fmla="*/ 2223923 w 6771483"/>
                <a:gd name="connsiteY100" fmla="*/ 610748 h 2192040"/>
                <a:gd name="connsiteX101" fmla="*/ 2251118 w 6771483"/>
                <a:gd name="connsiteY101" fmla="*/ 610748 h 2192040"/>
                <a:gd name="connsiteX102" fmla="*/ 2251118 w 6771483"/>
                <a:gd name="connsiteY102" fmla="*/ 621330 h 2192040"/>
                <a:gd name="connsiteX103" fmla="*/ 2317594 w 6771483"/>
                <a:gd name="connsiteY103" fmla="*/ 621330 h 2192040"/>
                <a:gd name="connsiteX104" fmla="*/ 2317594 w 6771483"/>
                <a:gd name="connsiteY104" fmla="*/ 633424 h 2192040"/>
                <a:gd name="connsiteX105" fmla="*/ 2331191 w 6771483"/>
                <a:gd name="connsiteY105" fmla="*/ 633424 h 2192040"/>
                <a:gd name="connsiteX106" fmla="*/ 2331191 w 6771483"/>
                <a:gd name="connsiteY106" fmla="*/ 645518 h 2192040"/>
                <a:gd name="connsiteX107" fmla="*/ 2350832 w 6771483"/>
                <a:gd name="connsiteY107" fmla="*/ 645518 h 2192040"/>
                <a:gd name="connsiteX108" fmla="*/ 2350832 w 6771483"/>
                <a:gd name="connsiteY108" fmla="*/ 657612 h 2192040"/>
                <a:gd name="connsiteX109" fmla="*/ 2358386 w 6771483"/>
                <a:gd name="connsiteY109" fmla="*/ 657612 h 2192040"/>
                <a:gd name="connsiteX110" fmla="*/ 2358386 w 6771483"/>
                <a:gd name="connsiteY110" fmla="*/ 668195 h 2192040"/>
                <a:gd name="connsiteX111" fmla="*/ 2391624 w 6771483"/>
                <a:gd name="connsiteY111" fmla="*/ 668195 h 2192040"/>
                <a:gd name="connsiteX112" fmla="*/ 2391624 w 6771483"/>
                <a:gd name="connsiteY112" fmla="*/ 680289 h 2192040"/>
                <a:gd name="connsiteX113" fmla="*/ 2411265 w 6771483"/>
                <a:gd name="connsiteY113" fmla="*/ 680289 h 2192040"/>
                <a:gd name="connsiteX114" fmla="*/ 2411265 w 6771483"/>
                <a:gd name="connsiteY114" fmla="*/ 692383 h 2192040"/>
                <a:gd name="connsiteX115" fmla="*/ 2432416 w 6771483"/>
                <a:gd name="connsiteY115" fmla="*/ 692383 h 2192040"/>
                <a:gd name="connsiteX116" fmla="*/ 2432416 w 6771483"/>
                <a:gd name="connsiteY116" fmla="*/ 704477 h 2192040"/>
                <a:gd name="connsiteX117" fmla="*/ 2485295 w 6771483"/>
                <a:gd name="connsiteY117" fmla="*/ 704477 h 2192040"/>
                <a:gd name="connsiteX118" fmla="*/ 2485295 w 6771483"/>
                <a:gd name="connsiteY118" fmla="*/ 715059 h 2192040"/>
                <a:gd name="connsiteX119" fmla="*/ 2498892 w 6771483"/>
                <a:gd name="connsiteY119" fmla="*/ 715059 h 2192040"/>
                <a:gd name="connsiteX120" fmla="*/ 2498892 w 6771483"/>
                <a:gd name="connsiteY120" fmla="*/ 727153 h 2192040"/>
                <a:gd name="connsiteX121" fmla="*/ 2512489 w 6771483"/>
                <a:gd name="connsiteY121" fmla="*/ 727153 h 2192040"/>
                <a:gd name="connsiteX122" fmla="*/ 2512489 w 6771483"/>
                <a:gd name="connsiteY122" fmla="*/ 763435 h 2192040"/>
                <a:gd name="connsiteX123" fmla="*/ 2545728 w 6771483"/>
                <a:gd name="connsiteY123" fmla="*/ 763435 h 2192040"/>
                <a:gd name="connsiteX124" fmla="*/ 2545728 w 6771483"/>
                <a:gd name="connsiteY124" fmla="*/ 775529 h 2192040"/>
                <a:gd name="connsiteX125" fmla="*/ 2687744 w 6771483"/>
                <a:gd name="connsiteY125" fmla="*/ 775529 h 2192040"/>
                <a:gd name="connsiteX126" fmla="*/ 2687744 w 6771483"/>
                <a:gd name="connsiteY126" fmla="*/ 787623 h 2192040"/>
                <a:gd name="connsiteX127" fmla="*/ 2720982 w 6771483"/>
                <a:gd name="connsiteY127" fmla="*/ 787623 h 2192040"/>
                <a:gd name="connsiteX128" fmla="*/ 2720982 w 6771483"/>
                <a:gd name="connsiteY128" fmla="*/ 799717 h 2192040"/>
                <a:gd name="connsiteX129" fmla="*/ 2727026 w 6771483"/>
                <a:gd name="connsiteY129" fmla="*/ 799717 h 2192040"/>
                <a:gd name="connsiteX130" fmla="*/ 2727026 w 6771483"/>
                <a:gd name="connsiteY130" fmla="*/ 813323 h 2192040"/>
                <a:gd name="connsiteX131" fmla="*/ 2734580 w 6771483"/>
                <a:gd name="connsiteY131" fmla="*/ 813323 h 2192040"/>
                <a:gd name="connsiteX132" fmla="*/ 2734580 w 6771483"/>
                <a:gd name="connsiteY132" fmla="*/ 825417 h 2192040"/>
                <a:gd name="connsiteX133" fmla="*/ 2760264 w 6771483"/>
                <a:gd name="connsiteY133" fmla="*/ 825417 h 2192040"/>
                <a:gd name="connsiteX134" fmla="*/ 2760264 w 6771483"/>
                <a:gd name="connsiteY134" fmla="*/ 839023 h 2192040"/>
                <a:gd name="connsiteX135" fmla="*/ 2781415 w 6771483"/>
                <a:gd name="connsiteY135" fmla="*/ 839023 h 2192040"/>
                <a:gd name="connsiteX136" fmla="*/ 2781415 w 6771483"/>
                <a:gd name="connsiteY136" fmla="*/ 852628 h 2192040"/>
                <a:gd name="connsiteX137" fmla="*/ 2801056 w 6771483"/>
                <a:gd name="connsiteY137" fmla="*/ 852628 h 2192040"/>
                <a:gd name="connsiteX138" fmla="*/ 2801056 w 6771483"/>
                <a:gd name="connsiteY138" fmla="*/ 866234 h 2192040"/>
                <a:gd name="connsiteX139" fmla="*/ 2822207 w 6771483"/>
                <a:gd name="connsiteY139" fmla="*/ 866234 h 2192040"/>
                <a:gd name="connsiteX140" fmla="*/ 2822207 w 6771483"/>
                <a:gd name="connsiteY140" fmla="*/ 879840 h 2192040"/>
                <a:gd name="connsiteX141" fmla="*/ 2841848 w 6771483"/>
                <a:gd name="connsiteY141" fmla="*/ 879840 h 2192040"/>
                <a:gd name="connsiteX142" fmla="*/ 2841848 w 6771483"/>
                <a:gd name="connsiteY142" fmla="*/ 893446 h 2192040"/>
                <a:gd name="connsiteX143" fmla="*/ 3009548 w 6771483"/>
                <a:gd name="connsiteY143" fmla="*/ 893446 h 2192040"/>
                <a:gd name="connsiteX144" fmla="*/ 3009548 w 6771483"/>
                <a:gd name="connsiteY144" fmla="*/ 907051 h 2192040"/>
                <a:gd name="connsiteX145" fmla="*/ 3023146 w 6771483"/>
                <a:gd name="connsiteY145" fmla="*/ 907051 h 2192040"/>
                <a:gd name="connsiteX146" fmla="*/ 3023146 w 6771483"/>
                <a:gd name="connsiteY146" fmla="*/ 920657 h 2192040"/>
                <a:gd name="connsiteX147" fmla="*/ 3069981 w 6771483"/>
                <a:gd name="connsiteY147" fmla="*/ 920657 h 2192040"/>
                <a:gd name="connsiteX148" fmla="*/ 3069981 w 6771483"/>
                <a:gd name="connsiteY148" fmla="*/ 935775 h 2192040"/>
                <a:gd name="connsiteX149" fmla="*/ 3089622 w 6771483"/>
                <a:gd name="connsiteY149" fmla="*/ 935775 h 2192040"/>
                <a:gd name="connsiteX150" fmla="*/ 3089622 w 6771483"/>
                <a:gd name="connsiteY150" fmla="*/ 949381 h 2192040"/>
                <a:gd name="connsiteX151" fmla="*/ 3171206 w 6771483"/>
                <a:gd name="connsiteY151" fmla="*/ 949381 h 2192040"/>
                <a:gd name="connsiteX152" fmla="*/ 3171206 w 6771483"/>
                <a:gd name="connsiteY152" fmla="*/ 964498 h 2192040"/>
                <a:gd name="connsiteX153" fmla="*/ 3177249 w 6771483"/>
                <a:gd name="connsiteY153" fmla="*/ 964498 h 2192040"/>
                <a:gd name="connsiteX154" fmla="*/ 3177249 w 6771483"/>
                <a:gd name="connsiteY154" fmla="*/ 994733 h 2192040"/>
                <a:gd name="connsiteX155" fmla="*/ 3198400 w 6771483"/>
                <a:gd name="connsiteY155" fmla="*/ 994733 h 2192040"/>
                <a:gd name="connsiteX156" fmla="*/ 3198400 w 6771483"/>
                <a:gd name="connsiteY156" fmla="*/ 1009851 h 2192040"/>
                <a:gd name="connsiteX157" fmla="*/ 3210487 w 6771483"/>
                <a:gd name="connsiteY157" fmla="*/ 1009851 h 2192040"/>
                <a:gd name="connsiteX158" fmla="*/ 3210487 w 6771483"/>
                <a:gd name="connsiteY158" fmla="*/ 1024968 h 2192040"/>
                <a:gd name="connsiteX159" fmla="*/ 3237682 w 6771483"/>
                <a:gd name="connsiteY159" fmla="*/ 1024968 h 2192040"/>
                <a:gd name="connsiteX160" fmla="*/ 3237682 w 6771483"/>
                <a:gd name="connsiteY160" fmla="*/ 1055203 h 2192040"/>
                <a:gd name="connsiteX161" fmla="*/ 3258833 w 6771483"/>
                <a:gd name="connsiteY161" fmla="*/ 1055203 h 2192040"/>
                <a:gd name="connsiteX162" fmla="*/ 3258833 w 6771483"/>
                <a:gd name="connsiteY162" fmla="*/ 1070321 h 2192040"/>
                <a:gd name="connsiteX163" fmla="*/ 3298115 w 6771483"/>
                <a:gd name="connsiteY163" fmla="*/ 1070321 h 2192040"/>
                <a:gd name="connsiteX164" fmla="*/ 3298115 w 6771483"/>
                <a:gd name="connsiteY164" fmla="*/ 1085438 h 2192040"/>
                <a:gd name="connsiteX165" fmla="*/ 3311712 w 6771483"/>
                <a:gd name="connsiteY165" fmla="*/ 1085438 h 2192040"/>
                <a:gd name="connsiteX166" fmla="*/ 3311712 w 6771483"/>
                <a:gd name="connsiteY166" fmla="*/ 1102068 h 2192040"/>
                <a:gd name="connsiteX167" fmla="*/ 3405383 w 6771483"/>
                <a:gd name="connsiteY167" fmla="*/ 1102068 h 2192040"/>
                <a:gd name="connsiteX168" fmla="*/ 3405383 w 6771483"/>
                <a:gd name="connsiteY168" fmla="*/ 1117185 h 2192040"/>
                <a:gd name="connsiteX169" fmla="*/ 3446175 w 6771483"/>
                <a:gd name="connsiteY169" fmla="*/ 1117185 h 2192040"/>
                <a:gd name="connsiteX170" fmla="*/ 3446175 w 6771483"/>
                <a:gd name="connsiteY170" fmla="*/ 1135326 h 2192040"/>
                <a:gd name="connsiteX171" fmla="*/ 3473369 w 6771483"/>
                <a:gd name="connsiteY171" fmla="*/ 1135326 h 2192040"/>
                <a:gd name="connsiteX172" fmla="*/ 3473369 w 6771483"/>
                <a:gd name="connsiteY172" fmla="*/ 1151955 h 2192040"/>
                <a:gd name="connsiteX173" fmla="*/ 3479413 w 6771483"/>
                <a:gd name="connsiteY173" fmla="*/ 1151955 h 2192040"/>
                <a:gd name="connsiteX174" fmla="*/ 3479413 w 6771483"/>
                <a:gd name="connsiteY174" fmla="*/ 1170096 h 2192040"/>
                <a:gd name="connsiteX175" fmla="*/ 3493010 w 6771483"/>
                <a:gd name="connsiteY175" fmla="*/ 1170096 h 2192040"/>
                <a:gd name="connsiteX176" fmla="*/ 3493010 w 6771483"/>
                <a:gd name="connsiteY176" fmla="*/ 1186726 h 2192040"/>
                <a:gd name="connsiteX177" fmla="*/ 3506608 w 6771483"/>
                <a:gd name="connsiteY177" fmla="*/ 1186726 h 2192040"/>
                <a:gd name="connsiteX178" fmla="*/ 3506608 w 6771483"/>
                <a:gd name="connsiteY178" fmla="*/ 1204867 h 2192040"/>
                <a:gd name="connsiteX179" fmla="*/ 3514162 w 6771483"/>
                <a:gd name="connsiteY179" fmla="*/ 1204867 h 2192040"/>
                <a:gd name="connsiteX180" fmla="*/ 3514162 w 6771483"/>
                <a:gd name="connsiteY180" fmla="*/ 1221496 h 2192040"/>
                <a:gd name="connsiteX181" fmla="*/ 3526248 w 6771483"/>
                <a:gd name="connsiteY181" fmla="*/ 1221496 h 2192040"/>
                <a:gd name="connsiteX182" fmla="*/ 3526248 w 6771483"/>
                <a:gd name="connsiteY182" fmla="*/ 1239637 h 2192040"/>
                <a:gd name="connsiteX183" fmla="*/ 3539845 w 6771483"/>
                <a:gd name="connsiteY183" fmla="*/ 1239637 h 2192040"/>
                <a:gd name="connsiteX184" fmla="*/ 3539845 w 6771483"/>
                <a:gd name="connsiteY184" fmla="*/ 1257778 h 2192040"/>
                <a:gd name="connsiteX185" fmla="*/ 3560997 w 6771483"/>
                <a:gd name="connsiteY185" fmla="*/ 1257778 h 2192040"/>
                <a:gd name="connsiteX186" fmla="*/ 3560997 w 6771483"/>
                <a:gd name="connsiteY186" fmla="*/ 1275919 h 2192040"/>
                <a:gd name="connsiteX187" fmla="*/ 3635027 w 6771483"/>
                <a:gd name="connsiteY187" fmla="*/ 1275919 h 2192040"/>
                <a:gd name="connsiteX188" fmla="*/ 3635027 w 6771483"/>
                <a:gd name="connsiteY188" fmla="*/ 1295572 h 2192040"/>
                <a:gd name="connsiteX189" fmla="*/ 3641070 w 6771483"/>
                <a:gd name="connsiteY189" fmla="*/ 1295572 h 2192040"/>
                <a:gd name="connsiteX190" fmla="*/ 3641070 w 6771483"/>
                <a:gd name="connsiteY190" fmla="*/ 1313713 h 2192040"/>
                <a:gd name="connsiteX191" fmla="*/ 3660711 w 6771483"/>
                <a:gd name="connsiteY191" fmla="*/ 1313713 h 2192040"/>
                <a:gd name="connsiteX192" fmla="*/ 3660711 w 6771483"/>
                <a:gd name="connsiteY192" fmla="*/ 1333366 h 2192040"/>
                <a:gd name="connsiteX193" fmla="*/ 3707546 w 6771483"/>
                <a:gd name="connsiteY193" fmla="*/ 1333366 h 2192040"/>
                <a:gd name="connsiteX194" fmla="*/ 3707546 w 6771483"/>
                <a:gd name="connsiteY194" fmla="*/ 1354530 h 2192040"/>
                <a:gd name="connsiteX195" fmla="*/ 3715100 w 6771483"/>
                <a:gd name="connsiteY195" fmla="*/ 1354530 h 2192040"/>
                <a:gd name="connsiteX196" fmla="*/ 3715100 w 6771483"/>
                <a:gd name="connsiteY196" fmla="*/ 1374183 h 2192040"/>
                <a:gd name="connsiteX197" fmla="*/ 3728697 w 6771483"/>
                <a:gd name="connsiteY197" fmla="*/ 1374183 h 2192040"/>
                <a:gd name="connsiteX198" fmla="*/ 3728697 w 6771483"/>
                <a:gd name="connsiteY198" fmla="*/ 1395348 h 2192040"/>
                <a:gd name="connsiteX199" fmla="*/ 3789130 w 6771483"/>
                <a:gd name="connsiteY199" fmla="*/ 1395348 h 2192040"/>
                <a:gd name="connsiteX200" fmla="*/ 3789130 w 6771483"/>
                <a:gd name="connsiteY200" fmla="*/ 1416512 h 2192040"/>
                <a:gd name="connsiteX201" fmla="*/ 3842009 w 6771483"/>
                <a:gd name="connsiteY201" fmla="*/ 1416512 h 2192040"/>
                <a:gd name="connsiteX202" fmla="*/ 3842009 w 6771483"/>
                <a:gd name="connsiteY202" fmla="*/ 1439188 h 2192040"/>
                <a:gd name="connsiteX203" fmla="*/ 3882801 w 6771483"/>
                <a:gd name="connsiteY203" fmla="*/ 1439188 h 2192040"/>
                <a:gd name="connsiteX204" fmla="*/ 3882801 w 6771483"/>
                <a:gd name="connsiteY204" fmla="*/ 1461865 h 2192040"/>
                <a:gd name="connsiteX205" fmla="*/ 3997623 w 6771483"/>
                <a:gd name="connsiteY205" fmla="*/ 1461865 h 2192040"/>
                <a:gd name="connsiteX206" fmla="*/ 3997623 w 6771483"/>
                <a:gd name="connsiteY206" fmla="*/ 1487564 h 2192040"/>
                <a:gd name="connsiteX207" fmla="*/ 4030861 w 6771483"/>
                <a:gd name="connsiteY207" fmla="*/ 1487564 h 2192040"/>
                <a:gd name="connsiteX208" fmla="*/ 4030861 w 6771483"/>
                <a:gd name="connsiteY208" fmla="*/ 1513264 h 2192040"/>
                <a:gd name="connsiteX209" fmla="*/ 4044458 w 6771483"/>
                <a:gd name="connsiteY209" fmla="*/ 1513264 h 2192040"/>
                <a:gd name="connsiteX210" fmla="*/ 4044458 w 6771483"/>
                <a:gd name="connsiteY210" fmla="*/ 1538964 h 2192040"/>
                <a:gd name="connsiteX211" fmla="*/ 4097337 w 6771483"/>
                <a:gd name="connsiteY211" fmla="*/ 1538964 h 2192040"/>
                <a:gd name="connsiteX212" fmla="*/ 4097337 w 6771483"/>
                <a:gd name="connsiteY212" fmla="*/ 1564664 h 2192040"/>
                <a:gd name="connsiteX213" fmla="*/ 4252951 w 6771483"/>
                <a:gd name="connsiteY213" fmla="*/ 1564664 h 2192040"/>
                <a:gd name="connsiteX214" fmla="*/ 4252951 w 6771483"/>
                <a:gd name="connsiteY214" fmla="*/ 1619087 h 2192040"/>
                <a:gd name="connsiteX215" fmla="*/ 4401011 w 6771483"/>
                <a:gd name="connsiteY215" fmla="*/ 1619087 h 2192040"/>
                <a:gd name="connsiteX216" fmla="*/ 4401011 w 6771483"/>
                <a:gd name="connsiteY216" fmla="*/ 1652345 h 2192040"/>
                <a:gd name="connsiteX217" fmla="*/ 4434250 w 6771483"/>
                <a:gd name="connsiteY217" fmla="*/ 1652345 h 2192040"/>
                <a:gd name="connsiteX218" fmla="*/ 4434250 w 6771483"/>
                <a:gd name="connsiteY218" fmla="*/ 1720374 h 2192040"/>
                <a:gd name="connsiteX219" fmla="*/ 4440293 w 6771483"/>
                <a:gd name="connsiteY219" fmla="*/ 1720374 h 2192040"/>
                <a:gd name="connsiteX220" fmla="*/ 4440293 w 6771483"/>
                <a:gd name="connsiteY220" fmla="*/ 1753633 h 2192040"/>
                <a:gd name="connsiteX221" fmla="*/ 4789292 w 6771483"/>
                <a:gd name="connsiteY221" fmla="*/ 1753633 h 2192040"/>
                <a:gd name="connsiteX222" fmla="*/ 4789292 w 6771483"/>
                <a:gd name="connsiteY222" fmla="*/ 1805033 h 2192040"/>
                <a:gd name="connsiteX223" fmla="*/ 4890516 w 6771483"/>
                <a:gd name="connsiteY223" fmla="*/ 1805033 h 2192040"/>
                <a:gd name="connsiteX224" fmla="*/ 4890516 w 6771483"/>
                <a:gd name="connsiteY224" fmla="*/ 1863991 h 2192040"/>
                <a:gd name="connsiteX225" fmla="*/ 5011382 w 6771483"/>
                <a:gd name="connsiteY225" fmla="*/ 1863991 h 2192040"/>
                <a:gd name="connsiteX226" fmla="*/ 5011382 w 6771483"/>
                <a:gd name="connsiteY226" fmla="*/ 2019701 h 2192040"/>
                <a:gd name="connsiteX227" fmla="*/ 5044620 w 6771483"/>
                <a:gd name="connsiteY227" fmla="*/ 2019701 h 2192040"/>
                <a:gd name="connsiteX228" fmla="*/ 5044620 w 6771483"/>
                <a:gd name="connsiteY228" fmla="*/ 2105871 h 2192040"/>
                <a:gd name="connsiteX229" fmla="*/ 5065771 w 6771483"/>
                <a:gd name="connsiteY229" fmla="*/ 2105871 h 2192040"/>
                <a:gd name="connsiteX230" fmla="*/ 5065771 w 6771483"/>
                <a:gd name="connsiteY230" fmla="*/ 2192041 h 2192040"/>
                <a:gd name="connsiteX231" fmla="*/ 6771484 w 6771483"/>
                <a:gd name="connsiteY231" fmla="*/ 2192041 h 219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6771483" h="2192040">
                  <a:moveTo>
                    <a:pt x="0" y="0"/>
                  </a:moveTo>
                  <a:lnTo>
                    <a:pt x="80073" y="0"/>
                  </a:lnTo>
                  <a:lnTo>
                    <a:pt x="80073" y="12094"/>
                  </a:lnTo>
                  <a:lnTo>
                    <a:pt x="87627" y="12094"/>
                  </a:lnTo>
                  <a:lnTo>
                    <a:pt x="87627" y="22676"/>
                  </a:lnTo>
                  <a:lnTo>
                    <a:pt x="113311" y="22676"/>
                  </a:lnTo>
                  <a:lnTo>
                    <a:pt x="113311" y="33259"/>
                  </a:lnTo>
                  <a:lnTo>
                    <a:pt x="126909" y="33259"/>
                  </a:lnTo>
                  <a:lnTo>
                    <a:pt x="126909" y="45353"/>
                  </a:lnTo>
                  <a:lnTo>
                    <a:pt x="222090" y="45353"/>
                  </a:lnTo>
                  <a:lnTo>
                    <a:pt x="222090" y="55935"/>
                  </a:lnTo>
                  <a:lnTo>
                    <a:pt x="376194" y="55935"/>
                  </a:lnTo>
                  <a:lnTo>
                    <a:pt x="376194" y="66517"/>
                  </a:lnTo>
                  <a:lnTo>
                    <a:pt x="450224" y="66517"/>
                  </a:lnTo>
                  <a:lnTo>
                    <a:pt x="450224" y="78611"/>
                  </a:lnTo>
                  <a:lnTo>
                    <a:pt x="463821" y="78611"/>
                  </a:lnTo>
                  <a:lnTo>
                    <a:pt x="463821" y="89193"/>
                  </a:lnTo>
                  <a:lnTo>
                    <a:pt x="483462" y="89193"/>
                  </a:lnTo>
                  <a:lnTo>
                    <a:pt x="483462" y="99776"/>
                  </a:lnTo>
                  <a:lnTo>
                    <a:pt x="610370" y="99776"/>
                  </a:lnTo>
                  <a:lnTo>
                    <a:pt x="610370" y="111870"/>
                  </a:lnTo>
                  <a:lnTo>
                    <a:pt x="645119" y="111870"/>
                  </a:lnTo>
                  <a:lnTo>
                    <a:pt x="645119" y="122452"/>
                  </a:lnTo>
                  <a:lnTo>
                    <a:pt x="719149" y="122452"/>
                  </a:lnTo>
                  <a:lnTo>
                    <a:pt x="719149" y="133034"/>
                  </a:lnTo>
                  <a:lnTo>
                    <a:pt x="920088" y="133034"/>
                  </a:lnTo>
                  <a:lnTo>
                    <a:pt x="920088" y="145128"/>
                  </a:lnTo>
                  <a:lnTo>
                    <a:pt x="933685" y="145128"/>
                  </a:lnTo>
                  <a:lnTo>
                    <a:pt x="933685" y="155711"/>
                  </a:lnTo>
                  <a:lnTo>
                    <a:pt x="939729" y="155711"/>
                  </a:lnTo>
                  <a:lnTo>
                    <a:pt x="939729" y="167805"/>
                  </a:lnTo>
                  <a:lnTo>
                    <a:pt x="947283" y="167805"/>
                  </a:lnTo>
                  <a:lnTo>
                    <a:pt x="947283" y="178387"/>
                  </a:lnTo>
                  <a:lnTo>
                    <a:pt x="1007715" y="178387"/>
                  </a:lnTo>
                  <a:lnTo>
                    <a:pt x="1007715" y="188969"/>
                  </a:lnTo>
                  <a:lnTo>
                    <a:pt x="1048507" y="188969"/>
                  </a:lnTo>
                  <a:lnTo>
                    <a:pt x="1048507" y="201063"/>
                  </a:lnTo>
                  <a:lnTo>
                    <a:pt x="1134624" y="201063"/>
                  </a:lnTo>
                  <a:lnTo>
                    <a:pt x="1134624" y="211645"/>
                  </a:lnTo>
                  <a:lnTo>
                    <a:pt x="1169373" y="211645"/>
                  </a:lnTo>
                  <a:lnTo>
                    <a:pt x="1169373" y="234322"/>
                  </a:lnTo>
                  <a:lnTo>
                    <a:pt x="1309879" y="234322"/>
                  </a:lnTo>
                  <a:lnTo>
                    <a:pt x="1309879" y="246416"/>
                  </a:lnTo>
                  <a:lnTo>
                    <a:pt x="1315922" y="246416"/>
                  </a:lnTo>
                  <a:lnTo>
                    <a:pt x="1315922" y="256998"/>
                  </a:lnTo>
                  <a:lnTo>
                    <a:pt x="1343117" y="256998"/>
                  </a:lnTo>
                  <a:lnTo>
                    <a:pt x="1343117" y="269092"/>
                  </a:lnTo>
                  <a:lnTo>
                    <a:pt x="1356714" y="269092"/>
                  </a:lnTo>
                  <a:lnTo>
                    <a:pt x="1356714" y="279674"/>
                  </a:lnTo>
                  <a:lnTo>
                    <a:pt x="1370312" y="279674"/>
                  </a:lnTo>
                  <a:lnTo>
                    <a:pt x="1370312" y="290256"/>
                  </a:lnTo>
                  <a:lnTo>
                    <a:pt x="1376355" y="290256"/>
                  </a:lnTo>
                  <a:lnTo>
                    <a:pt x="1376355" y="302351"/>
                  </a:lnTo>
                  <a:lnTo>
                    <a:pt x="1383909" y="302351"/>
                  </a:lnTo>
                  <a:lnTo>
                    <a:pt x="1383909" y="312933"/>
                  </a:lnTo>
                  <a:lnTo>
                    <a:pt x="1389952" y="312933"/>
                  </a:lnTo>
                  <a:lnTo>
                    <a:pt x="1389952" y="325027"/>
                  </a:lnTo>
                  <a:lnTo>
                    <a:pt x="1424701" y="325027"/>
                  </a:lnTo>
                  <a:lnTo>
                    <a:pt x="1424701" y="335609"/>
                  </a:lnTo>
                  <a:lnTo>
                    <a:pt x="1485134" y="335609"/>
                  </a:lnTo>
                  <a:lnTo>
                    <a:pt x="1485134" y="347703"/>
                  </a:lnTo>
                  <a:lnTo>
                    <a:pt x="1565207" y="347703"/>
                  </a:lnTo>
                  <a:lnTo>
                    <a:pt x="1565207" y="370379"/>
                  </a:lnTo>
                  <a:lnTo>
                    <a:pt x="1571250" y="370379"/>
                  </a:lnTo>
                  <a:lnTo>
                    <a:pt x="1571250" y="380962"/>
                  </a:lnTo>
                  <a:lnTo>
                    <a:pt x="1584848" y="380962"/>
                  </a:lnTo>
                  <a:lnTo>
                    <a:pt x="1584848" y="393056"/>
                  </a:lnTo>
                  <a:lnTo>
                    <a:pt x="1605999" y="393056"/>
                  </a:lnTo>
                  <a:lnTo>
                    <a:pt x="1605999" y="403638"/>
                  </a:lnTo>
                  <a:lnTo>
                    <a:pt x="1631683" y="403638"/>
                  </a:lnTo>
                  <a:lnTo>
                    <a:pt x="1631683" y="426314"/>
                  </a:lnTo>
                  <a:lnTo>
                    <a:pt x="1645280" y="426314"/>
                  </a:lnTo>
                  <a:lnTo>
                    <a:pt x="1645280" y="438408"/>
                  </a:lnTo>
                  <a:lnTo>
                    <a:pt x="1686072" y="438408"/>
                  </a:lnTo>
                  <a:lnTo>
                    <a:pt x="1686072" y="448990"/>
                  </a:lnTo>
                  <a:lnTo>
                    <a:pt x="1812981" y="448990"/>
                  </a:lnTo>
                  <a:lnTo>
                    <a:pt x="1812981" y="461085"/>
                  </a:lnTo>
                  <a:lnTo>
                    <a:pt x="1861327" y="461085"/>
                  </a:lnTo>
                  <a:lnTo>
                    <a:pt x="1861327" y="471667"/>
                  </a:lnTo>
                  <a:lnTo>
                    <a:pt x="1887011" y="471667"/>
                  </a:lnTo>
                  <a:lnTo>
                    <a:pt x="1887011" y="483761"/>
                  </a:lnTo>
                  <a:lnTo>
                    <a:pt x="1914206" y="483761"/>
                  </a:lnTo>
                  <a:lnTo>
                    <a:pt x="1914206" y="494343"/>
                  </a:lnTo>
                  <a:lnTo>
                    <a:pt x="1935357" y="494343"/>
                  </a:lnTo>
                  <a:lnTo>
                    <a:pt x="1935357" y="506437"/>
                  </a:lnTo>
                  <a:lnTo>
                    <a:pt x="1947444" y="506437"/>
                  </a:lnTo>
                  <a:lnTo>
                    <a:pt x="1947444" y="518531"/>
                  </a:lnTo>
                  <a:lnTo>
                    <a:pt x="1961041" y="518531"/>
                  </a:lnTo>
                  <a:lnTo>
                    <a:pt x="1961041" y="529113"/>
                  </a:lnTo>
                  <a:lnTo>
                    <a:pt x="2029028" y="529113"/>
                  </a:lnTo>
                  <a:lnTo>
                    <a:pt x="2029028" y="541207"/>
                  </a:lnTo>
                  <a:lnTo>
                    <a:pt x="2035071" y="541207"/>
                  </a:lnTo>
                  <a:lnTo>
                    <a:pt x="2035071" y="563884"/>
                  </a:lnTo>
                  <a:lnTo>
                    <a:pt x="2081906" y="563884"/>
                  </a:lnTo>
                  <a:lnTo>
                    <a:pt x="2081906" y="575978"/>
                  </a:lnTo>
                  <a:lnTo>
                    <a:pt x="2116655" y="575978"/>
                  </a:lnTo>
                  <a:lnTo>
                    <a:pt x="2116655" y="586560"/>
                  </a:lnTo>
                  <a:lnTo>
                    <a:pt x="2155937" y="586560"/>
                  </a:lnTo>
                  <a:lnTo>
                    <a:pt x="2155937" y="598654"/>
                  </a:lnTo>
                  <a:lnTo>
                    <a:pt x="2223923" y="598654"/>
                  </a:lnTo>
                  <a:lnTo>
                    <a:pt x="2223923" y="610748"/>
                  </a:lnTo>
                  <a:lnTo>
                    <a:pt x="2251118" y="610748"/>
                  </a:lnTo>
                  <a:lnTo>
                    <a:pt x="2251118" y="621330"/>
                  </a:lnTo>
                  <a:lnTo>
                    <a:pt x="2317594" y="621330"/>
                  </a:lnTo>
                  <a:lnTo>
                    <a:pt x="2317594" y="633424"/>
                  </a:lnTo>
                  <a:lnTo>
                    <a:pt x="2331191" y="633424"/>
                  </a:lnTo>
                  <a:lnTo>
                    <a:pt x="2331191" y="645518"/>
                  </a:lnTo>
                  <a:lnTo>
                    <a:pt x="2350832" y="645518"/>
                  </a:lnTo>
                  <a:lnTo>
                    <a:pt x="2350832" y="657612"/>
                  </a:lnTo>
                  <a:lnTo>
                    <a:pt x="2358386" y="657612"/>
                  </a:lnTo>
                  <a:lnTo>
                    <a:pt x="2358386" y="668195"/>
                  </a:lnTo>
                  <a:lnTo>
                    <a:pt x="2391624" y="668195"/>
                  </a:lnTo>
                  <a:lnTo>
                    <a:pt x="2391624" y="680289"/>
                  </a:lnTo>
                  <a:lnTo>
                    <a:pt x="2411265" y="680289"/>
                  </a:lnTo>
                  <a:lnTo>
                    <a:pt x="2411265" y="692383"/>
                  </a:lnTo>
                  <a:lnTo>
                    <a:pt x="2432416" y="692383"/>
                  </a:lnTo>
                  <a:lnTo>
                    <a:pt x="2432416" y="704477"/>
                  </a:lnTo>
                  <a:lnTo>
                    <a:pt x="2485295" y="704477"/>
                  </a:lnTo>
                  <a:lnTo>
                    <a:pt x="2485295" y="715059"/>
                  </a:lnTo>
                  <a:lnTo>
                    <a:pt x="2498892" y="715059"/>
                  </a:lnTo>
                  <a:lnTo>
                    <a:pt x="2498892" y="727153"/>
                  </a:lnTo>
                  <a:lnTo>
                    <a:pt x="2512489" y="727153"/>
                  </a:lnTo>
                  <a:lnTo>
                    <a:pt x="2512489" y="763435"/>
                  </a:lnTo>
                  <a:lnTo>
                    <a:pt x="2545728" y="763435"/>
                  </a:lnTo>
                  <a:lnTo>
                    <a:pt x="2545728" y="775529"/>
                  </a:lnTo>
                  <a:lnTo>
                    <a:pt x="2687744" y="775529"/>
                  </a:lnTo>
                  <a:lnTo>
                    <a:pt x="2687744" y="787623"/>
                  </a:lnTo>
                  <a:lnTo>
                    <a:pt x="2720982" y="787623"/>
                  </a:lnTo>
                  <a:lnTo>
                    <a:pt x="2720982" y="799717"/>
                  </a:lnTo>
                  <a:lnTo>
                    <a:pt x="2727026" y="799717"/>
                  </a:lnTo>
                  <a:lnTo>
                    <a:pt x="2727026" y="813323"/>
                  </a:lnTo>
                  <a:lnTo>
                    <a:pt x="2734580" y="813323"/>
                  </a:lnTo>
                  <a:lnTo>
                    <a:pt x="2734580" y="825417"/>
                  </a:lnTo>
                  <a:lnTo>
                    <a:pt x="2760264" y="825417"/>
                  </a:lnTo>
                  <a:lnTo>
                    <a:pt x="2760264" y="839023"/>
                  </a:lnTo>
                  <a:lnTo>
                    <a:pt x="2781415" y="839023"/>
                  </a:lnTo>
                  <a:lnTo>
                    <a:pt x="2781415" y="852628"/>
                  </a:lnTo>
                  <a:lnTo>
                    <a:pt x="2801056" y="852628"/>
                  </a:lnTo>
                  <a:lnTo>
                    <a:pt x="2801056" y="866234"/>
                  </a:lnTo>
                  <a:lnTo>
                    <a:pt x="2822207" y="866234"/>
                  </a:lnTo>
                  <a:lnTo>
                    <a:pt x="2822207" y="879840"/>
                  </a:lnTo>
                  <a:lnTo>
                    <a:pt x="2841848" y="879840"/>
                  </a:lnTo>
                  <a:lnTo>
                    <a:pt x="2841848" y="893446"/>
                  </a:lnTo>
                  <a:lnTo>
                    <a:pt x="3009548" y="893446"/>
                  </a:lnTo>
                  <a:lnTo>
                    <a:pt x="3009548" y="907051"/>
                  </a:lnTo>
                  <a:lnTo>
                    <a:pt x="3023146" y="907051"/>
                  </a:lnTo>
                  <a:lnTo>
                    <a:pt x="3023146" y="920657"/>
                  </a:lnTo>
                  <a:lnTo>
                    <a:pt x="3069981" y="920657"/>
                  </a:lnTo>
                  <a:lnTo>
                    <a:pt x="3069981" y="935775"/>
                  </a:lnTo>
                  <a:lnTo>
                    <a:pt x="3089622" y="935775"/>
                  </a:lnTo>
                  <a:lnTo>
                    <a:pt x="3089622" y="949381"/>
                  </a:lnTo>
                  <a:lnTo>
                    <a:pt x="3171206" y="949381"/>
                  </a:lnTo>
                  <a:lnTo>
                    <a:pt x="3171206" y="964498"/>
                  </a:lnTo>
                  <a:lnTo>
                    <a:pt x="3177249" y="964498"/>
                  </a:lnTo>
                  <a:lnTo>
                    <a:pt x="3177249" y="994733"/>
                  </a:lnTo>
                  <a:lnTo>
                    <a:pt x="3198400" y="994733"/>
                  </a:lnTo>
                  <a:lnTo>
                    <a:pt x="3198400" y="1009851"/>
                  </a:lnTo>
                  <a:lnTo>
                    <a:pt x="3210487" y="1009851"/>
                  </a:lnTo>
                  <a:lnTo>
                    <a:pt x="3210487" y="1024968"/>
                  </a:lnTo>
                  <a:lnTo>
                    <a:pt x="3237682" y="1024968"/>
                  </a:lnTo>
                  <a:lnTo>
                    <a:pt x="3237682" y="1055203"/>
                  </a:lnTo>
                  <a:lnTo>
                    <a:pt x="3258833" y="1055203"/>
                  </a:lnTo>
                  <a:lnTo>
                    <a:pt x="3258833" y="1070321"/>
                  </a:lnTo>
                  <a:lnTo>
                    <a:pt x="3298115" y="1070321"/>
                  </a:lnTo>
                  <a:lnTo>
                    <a:pt x="3298115" y="1085438"/>
                  </a:lnTo>
                  <a:lnTo>
                    <a:pt x="3311712" y="1085438"/>
                  </a:lnTo>
                  <a:lnTo>
                    <a:pt x="3311712" y="1102068"/>
                  </a:lnTo>
                  <a:lnTo>
                    <a:pt x="3405383" y="1102068"/>
                  </a:lnTo>
                  <a:lnTo>
                    <a:pt x="3405383" y="1117185"/>
                  </a:lnTo>
                  <a:lnTo>
                    <a:pt x="3446175" y="1117185"/>
                  </a:lnTo>
                  <a:lnTo>
                    <a:pt x="3446175" y="1135326"/>
                  </a:lnTo>
                  <a:lnTo>
                    <a:pt x="3473369" y="1135326"/>
                  </a:lnTo>
                  <a:lnTo>
                    <a:pt x="3473369" y="1151955"/>
                  </a:lnTo>
                  <a:lnTo>
                    <a:pt x="3479413" y="1151955"/>
                  </a:lnTo>
                  <a:lnTo>
                    <a:pt x="3479413" y="1170096"/>
                  </a:lnTo>
                  <a:lnTo>
                    <a:pt x="3493010" y="1170096"/>
                  </a:lnTo>
                  <a:lnTo>
                    <a:pt x="3493010" y="1186726"/>
                  </a:lnTo>
                  <a:lnTo>
                    <a:pt x="3506608" y="1186726"/>
                  </a:lnTo>
                  <a:lnTo>
                    <a:pt x="3506608" y="1204867"/>
                  </a:lnTo>
                  <a:lnTo>
                    <a:pt x="3514162" y="1204867"/>
                  </a:lnTo>
                  <a:lnTo>
                    <a:pt x="3514162" y="1221496"/>
                  </a:lnTo>
                  <a:lnTo>
                    <a:pt x="3526248" y="1221496"/>
                  </a:lnTo>
                  <a:lnTo>
                    <a:pt x="3526248" y="1239637"/>
                  </a:lnTo>
                  <a:lnTo>
                    <a:pt x="3539845" y="1239637"/>
                  </a:lnTo>
                  <a:lnTo>
                    <a:pt x="3539845" y="1257778"/>
                  </a:lnTo>
                  <a:lnTo>
                    <a:pt x="3560997" y="1257778"/>
                  </a:lnTo>
                  <a:lnTo>
                    <a:pt x="3560997" y="1275919"/>
                  </a:lnTo>
                  <a:lnTo>
                    <a:pt x="3635027" y="1275919"/>
                  </a:lnTo>
                  <a:lnTo>
                    <a:pt x="3635027" y="1295572"/>
                  </a:lnTo>
                  <a:lnTo>
                    <a:pt x="3641070" y="1295572"/>
                  </a:lnTo>
                  <a:lnTo>
                    <a:pt x="3641070" y="1313713"/>
                  </a:lnTo>
                  <a:lnTo>
                    <a:pt x="3660711" y="1313713"/>
                  </a:lnTo>
                  <a:lnTo>
                    <a:pt x="3660711" y="1333366"/>
                  </a:lnTo>
                  <a:lnTo>
                    <a:pt x="3707546" y="1333366"/>
                  </a:lnTo>
                  <a:lnTo>
                    <a:pt x="3707546" y="1354530"/>
                  </a:lnTo>
                  <a:lnTo>
                    <a:pt x="3715100" y="1354530"/>
                  </a:lnTo>
                  <a:lnTo>
                    <a:pt x="3715100" y="1374183"/>
                  </a:lnTo>
                  <a:lnTo>
                    <a:pt x="3728697" y="1374183"/>
                  </a:lnTo>
                  <a:lnTo>
                    <a:pt x="3728697" y="1395348"/>
                  </a:lnTo>
                  <a:lnTo>
                    <a:pt x="3789130" y="1395348"/>
                  </a:lnTo>
                  <a:lnTo>
                    <a:pt x="3789130" y="1416512"/>
                  </a:lnTo>
                  <a:lnTo>
                    <a:pt x="3842009" y="1416512"/>
                  </a:lnTo>
                  <a:lnTo>
                    <a:pt x="3842009" y="1439188"/>
                  </a:lnTo>
                  <a:lnTo>
                    <a:pt x="3882801" y="1439188"/>
                  </a:lnTo>
                  <a:lnTo>
                    <a:pt x="3882801" y="1461865"/>
                  </a:lnTo>
                  <a:lnTo>
                    <a:pt x="3997623" y="1461865"/>
                  </a:lnTo>
                  <a:lnTo>
                    <a:pt x="3997623" y="1487564"/>
                  </a:lnTo>
                  <a:lnTo>
                    <a:pt x="4030861" y="1487564"/>
                  </a:lnTo>
                  <a:lnTo>
                    <a:pt x="4030861" y="1513264"/>
                  </a:lnTo>
                  <a:lnTo>
                    <a:pt x="4044458" y="1513264"/>
                  </a:lnTo>
                  <a:lnTo>
                    <a:pt x="4044458" y="1538964"/>
                  </a:lnTo>
                  <a:lnTo>
                    <a:pt x="4097337" y="1538964"/>
                  </a:lnTo>
                  <a:lnTo>
                    <a:pt x="4097337" y="1564664"/>
                  </a:lnTo>
                  <a:lnTo>
                    <a:pt x="4252951" y="1564664"/>
                  </a:lnTo>
                  <a:lnTo>
                    <a:pt x="4252951" y="1619087"/>
                  </a:lnTo>
                  <a:lnTo>
                    <a:pt x="4401011" y="1619087"/>
                  </a:lnTo>
                  <a:lnTo>
                    <a:pt x="4401011" y="1652345"/>
                  </a:lnTo>
                  <a:lnTo>
                    <a:pt x="4434250" y="1652345"/>
                  </a:lnTo>
                  <a:lnTo>
                    <a:pt x="4434250" y="1720374"/>
                  </a:lnTo>
                  <a:lnTo>
                    <a:pt x="4440293" y="1720374"/>
                  </a:lnTo>
                  <a:lnTo>
                    <a:pt x="4440293" y="1753633"/>
                  </a:lnTo>
                  <a:lnTo>
                    <a:pt x="4789292" y="1753633"/>
                  </a:lnTo>
                  <a:lnTo>
                    <a:pt x="4789292" y="1805033"/>
                  </a:lnTo>
                  <a:lnTo>
                    <a:pt x="4890516" y="1805033"/>
                  </a:lnTo>
                  <a:lnTo>
                    <a:pt x="4890516" y="1863991"/>
                  </a:lnTo>
                  <a:lnTo>
                    <a:pt x="5011382" y="1863991"/>
                  </a:lnTo>
                  <a:lnTo>
                    <a:pt x="5011382" y="2019701"/>
                  </a:lnTo>
                  <a:lnTo>
                    <a:pt x="5044620" y="2019701"/>
                  </a:lnTo>
                  <a:lnTo>
                    <a:pt x="5044620" y="2105871"/>
                  </a:lnTo>
                  <a:lnTo>
                    <a:pt x="5065771" y="2105871"/>
                  </a:lnTo>
                  <a:lnTo>
                    <a:pt x="5065771" y="2192041"/>
                  </a:lnTo>
                  <a:lnTo>
                    <a:pt x="6771484" y="2192041"/>
                  </a:lnTo>
                </a:path>
              </a:pathLst>
            </a:custGeom>
            <a:noFill/>
            <a:ln w="19050" cap="flat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5" name="Freeform 69">
              <a:extLst>
                <a:ext uri="{FF2B5EF4-FFF2-40B4-BE49-F238E27FC236}">
                  <a16:creationId xmlns:a16="http://schemas.microsoft.com/office/drawing/2014/main" xmlns="" id="{782BA00E-276D-6F02-E727-34FE71E59143}"/>
                </a:ext>
              </a:extLst>
            </p:cNvPr>
            <p:cNvSpPr/>
            <p:nvPr/>
          </p:nvSpPr>
          <p:spPr>
            <a:xfrm>
              <a:off x="3054723" y="107368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6" name="Freeform 70">
              <a:extLst>
                <a:ext uri="{FF2B5EF4-FFF2-40B4-BE49-F238E27FC236}">
                  <a16:creationId xmlns:a16="http://schemas.microsoft.com/office/drawing/2014/main" xmlns="" id="{C7F63D8B-E851-55A3-D31A-0CB52AC07B00}"/>
                </a:ext>
              </a:extLst>
            </p:cNvPr>
            <p:cNvSpPr/>
            <p:nvPr/>
          </p:nvSpPr>
          <p:spPr>
            <a:xfrm>
              <a:off x="3084939" y="104345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7" name="Freeform 71">
              <a:extLst>
                <a:ext uri="{FF2B5EF4-FFF2-40B4-BE49-F238E27FC236}">
                  <a16:creationId xmlns:a16="http://schemas.microsoft.com/office/drawing/2014/main" xmlns="" id="{7B6FD92E-A97D-A0A4-652D-C42ED91F01C1}"/>
                </a:ext>
              </a:extLst>
            </p:cNvPr>
            <p:cNvSpPr/>
            <p:nvPr/>
          </p:nvSpPr>
          <p:spPr>
            <a:xfrm>
              <a:off x="3095515" y="109636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8" name="Freeform 72">
              <a:extLst>
                <a:ext uri="{FF2B5EF4-FFF2-40B4-BE49-F238E27FC236}">
                  <a16:creationId xmlns:a16="http://schemas.microsoft.com/office/drawing/2014/main" xmlns="" id="{DB20357E-9FE5-9AF9-912C-B978B969252D}"/>
                </a:ext>
              </a:extLst>
            </p:cNvPr>
            <p:cNvSpPr/>
            <p:nvPr/>
          </p:nvSpPr>
          <p:spPr>
            <a:xfrm>
              <a:off x="3125731" y="106613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9" name="Freeform 73">
              <a:extLst>
                <a:ext uri="{FF2B5EF4-FFF2-40B4-BE49-F238E27FC236}">
                  <a16:creationId xmlns:a16="http://schemas.microsoft.com/office/drawing/2014/main" xmlns="" id="{614C16ED-C479-3EE5-C642-91075C0E1CF0}"/>
                </a:ext>
              </a:extLst>
            </p:cNvPr>
            <p:cNvSpPr/>
            <p:nvPr/>
          </p:nvSpPr>
          <p:spPr>
            <a:xfrm>
              <a:off x="3659050" y="11734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0" name="Freeform 74">
              <a:extLst>
                <a:ext uri="{FF2B5EF4-FFF2-40B4-BE49-F238E27FC236}">
                  <a16:creationId xmlns:a16="http://schemas.microsoft.com/office/drawing/2014/main" xmlns="" id="{0DB66592-6C64-C3CD-6960-FC9FC40DE32A}"/>
                </a:ext>
              </a:extLst>
            </p:cNvPr>
            <p:cNvSpPr/>
            <p:nvPr/>
          </p:nvSpPr>
          <p:spPr>
            <a:xfrm>
              <a:off x="3689266" y="11432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1" name="Freeform 75">
              <a:extLst>
                <a:ext uri="{FF2B5EF4-FFF2-40B4-BE49-F238E27FC236}">
                  <a16:creationId xmlns:a16="http://schemas.microsoft.com/office/drawing/2014/main" xmlns="" id="{5EB81DD2-C792-5FA1-AD66-B41F5E732AF5}"/>
                </a:ext>
              </a:extLst>
            </p:cNvPr>
            <p:cNvSpPr/>
            <p:nvPr/>
          </p:nvSpPr>
          <p:spPr>
            <a:xfrm>
              <a:off x="3666604" y="11840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2" name="Freeform 76">
              <a:extLst>
                <a:ext uri="{FF2B5EF4-FFF2-40B4-BE49-F238E27FC236}">
                  <a16:creationId xmlns:a16="http://schemas.microsoft.com/office/drawing/2014/main" xmlns="" id="{1CBA2DFC-AE87-55B3-3868-8599B60D2A8F}"/>
                </a:ext>
              </a:extLst>
            </p:cNvPr>
            <p:cNvSpPr/>
            <p:nvPr/>
          </p:nvSpPr>
          <p:spPr>
            <a:xfrm>
              <a:off x="3696820" y="11538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3" name="Freeform 77">
              <a:extLst>
                <a:ext uri="{FF2B5EF4-FFF2-40B4-BE49-F238E27FC236}">
                  <a16:creationId xmlns:a16="http://schemas.microsoft.com/office/drawing/2014/main" xmlns="" id="{99639E0B-2B47-A006-9B76-3FDC3575DCDB}"/>
                </a:ext>
              </a:extLst>
            </p:cNvPr>
            <p:cNvSpPr/>
            <p:nvPr/>
          </p:nvSpPr>
          <p:spPr>
            <a:xfrm>
              <a:off x="3678691" y="1184047"/>
              <a:ext cx="61943" cy="15117"/>
            </a:xfrm>
            <a:custGeom>
              <a:avLst/>
              <a:gdLst>
                <a:gd name="connsiteX0" fmla="*/ 0 w 61943"/>
                <a:gd name="connsiteY0" fmla="*/ 0 h 15117"/>
                <a:gd name="connsiteX1" fmla="*/ 61943 w 61943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43" h="15117">
                  <a:moveTo>
                    <a:pt x="0" y="0"/>
                  </a:moveTo>
                  <a:lnTo>
                    <a:pt x="6194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4" name="Freeform 78">
              <a:extLst>
                <a:ext uri="{FF2B5EF4-FFF2-40B4-BE49-F238E27FC236}">
                  <a16:creationId xmlns:a16="http://schemas.microsoft.com/office/drawing/2014/main" xmlns="" id="{40FF3233-AE26-FDF1-9983-E00A1B2E365C}"/>
                </a:ext>
              </a:extLst>
            </p:cNvPr>
            <p:cNvSpPr/>
            <p:nvPr/>
          </p:nvSpPr>
          <p:spPr>
            <a:xfrm>
              <a:off x="3710418" y="11538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5" name="Freeform 79">
              <a:extLst>
                <a:ext uri="{FF2B5EF4-FFF2-40B4-BE49-F238E27FC236}">
                  <a16:creationId xmlns:a16="http://schemas.microsoft.com/office/drawing/2014/main" xmlns="" id="{37C38644-F451-5E15-CD25-A879A2CEFC08}"/>
                </a:ext>
              </a:extLst>
            </p:cNvPr>
            <p:cNvSpPr/>
            <p:nvPr/>
          </p:nvSpPr>
          <p:spPr>
            <a:xfrm>
              <a:off x="4021646" y="125207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6" name="Freeform 80">
              <a:extLst>
                <a:ext uri="{FF2B5EF4-FFF2-40B4-BE49-F238E27FC236}">
                  <a16:creationId xmlns:a16="http://schemas.microsoft.com/office/drawing/2014/main" xmlns="" id="{43422275-81A0-99E5-49FA-22C4E0568ED1}"/>
                </a:ext>
              </a:extLst>
            </p:cNvPr>
            <p:cNvSpPr/>
            <p:nvPr/>
          </p:nvSpPr>
          <p:spPr>
            <a:xfrm>
              <a:off x="4051863" y="122184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7" name="Freeform 81">
              <a:extLst>
                <a:ext uri="{FF2B5EF4-FFF2-40B4-BE49-F238E27FC236}">
                  <a16:creationId xmlns:a16="http://schemas.microsoft.com/office/drawing/2014/main" xmlns="" id="{B915248D-3C83-419E-6F48-D572557DD4B0}"/>
                </a:ext>
              </a:extLst>
            </p:cNvPr>
            <p:cNvSpPr/>
            <p:nvPr/>
          </p:nvSpPr>
          <p:spPr>
            <a:xfrm>
              <a:off x="4076036" y="125207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8" name="Freeform 82">
              <a:extLst>
                <a:ext uri="{FF2B5EF4-FFF2-40B4-BE49-F238E27FC236}">
                  <a16:creationId xmlns:a16="http://schemas.microsoft.com/office/drawing/2014/main" xmlns="" id="{2C4B0C35-09BD-8BC9-7843-D8D29FBDBDFB}"/>
                </a:ext>
              </a:extLst>
            </p:cNvPr>
            <p:cNvSpPr/>
            <p:nvPr/>
          </p:nvSpPr>
          <p:spPr>
            <a:xfrm>
              <a:off x="4106252" y="122184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9" name="Freeform 83">
              <a:extLst>
                <a:ext uri="{FF2B5EF4-FFF2-40B4-BE49-F238E27FC236}">
                  <a16:creationId xmlns:a16="http://schemas.microsoft.com/office/drawing/2014/main" xmlns="" id="{7EDA10D1-DB67-E86F-A357-2B987B4085B7}"/>
                </a:ext>
              </a:extLst>
            </p:cNvPr>
            <p:cNvSpPr/>
            <p:nvPr/>
          </p:nvSpPr>
          <p:spPr>
            <a:xfrm>
              <a:off x="4364602" y="137604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0" name="Freeform 84">
              <a:extLst>
                <a:ext uri="{FF2B5EF4-FFF2-40B4-BE49-F238E27FC236}">
                  <a16:creationId xmlns:a16="http://schemas.microsoft.com/office/drawing/2014/main" xmlns="" id="{8404B5F0-A103-9BEE-0209-BAB738392807}"/>
                </a:ext>
              </a:extLst>
            </p:cNvPr>
            <p:cNvSpPr/>
            <p:nvPr/>
          </p:nvSpPr>
          <p:spPr>
            <a:xfrm>
              <a:off x="4394818" y="134580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1" name="Freeform 85">
              <a:extLst>
                <a:ext uri="{FF2B5EF4-FFF2-40B4-BE49-F238E27FC236}">
                  <a16:creationId xmlns:a16="http://schemas.microsoft.com/office/drawing/2014/main" xmlns="" id="{D86DCD00-0762-5858-B5C6-23E4E1D18874}"/>
                </a:ext>
              </a:extLst>
            </p:cNvPr>
            <p:cNvSpPr/>
            <p:nvPr/>
          </p:nvSpPr>
          <p:spPr>
            <a:xfrm>
              <a:off x="4700003" y="150000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2" name="Freeform 86">
              <a:extLst>
                <a:ext uri="{FF2B5EF4-FFF2-40B4-BE49-F238E27FC236}">
                  <a16:creationId xmlns:a16="http://schemas.microsoft.com/office/drawing/2014/main" xmlns="" id="{5AF3ABD6-84E2-719D-DF2A-BF88E86F318D}"/>
                </a:ext>
              </a:extLst>
            </p:cNvPr>
            <p:cNvSpPr/>
            <p:nvPr/>
          </p:nvSpPr>
          <p:spPr>
            <a:xfrm>
              <a:off x="4730220" y="146976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3" name="Freeform 87">
              <a:extLst>
                <a:ext uri="{FF2B5EF4-FFF2-40B4-BE49-F238E27FC236}">
                  <a16:creationId xmlns:a16="http://schemas.microsoft.com/office/drawing/2014/main" xmlns="" id="{9BCF773E-C1A7-7EC6-14A2-B32BBE5A53B8}"/>
                </a:ext>
              </a:extLst>
            </p:cNvPr>
            <p:cNvSpPr/>
            <p:nvPr/>
          </p:nvSpPr>
          <p:spPr>
            <a:xfrm>
              <a:off x="4727198" y="150000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4" name="Freeform 88">
              <a:extLst>
                <a:ext uri="{FF2B5EF4-FFF2-40B4-BE49-F238E27FC236}">
                  <a16:creationId xmlns:a16="http://schemas.microsoft.com/office/drawing/2014/main" xmlns="" id="{BC283C6D-6371-AA0E-D944-E4513B68AC09}"/>
                </a:ext>
              </a:extLst>
            </p:cNvPr>
            <p:cNvSpPr/>
            <p:nvPr/>
          </p:nvSpPr>
          <p:spPr>
            <a:xfrm>
              <a:off x="4757414" y="146976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5" name="Freeform 89">
              <a:extLst>
                <a:ext uri="{FF2B5EF4-FFF2-40B4-BE49-F238E27FC236}">
                  <a16:creationId xmlns:a16="http://schemas.microsoft.com/office/drawing/2014/main" xmlns="" id="{191091B9-4CA1-9DA1-D6B2-7A8BE4D23D4D}"/>
                </a:ext>
              </a:extLst>
            </p:cNvPr>
            <p:cNvSpPr/>
            <p:nvPr/>
          </p:nvSpPr>
          <p:spPr>
            <a:xfrm>
              <a:off x="4822379" y="15226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6" name="Freeform 90">
              <a:extLst>
                <a:ext uri="{FF2B5EF4-FFF2-40B4-BE49-F238E27FC236}">
                  <a16:creationId xmlns:a16="http://schemas.microsoft.com/office/drawing/2014/main" xmlns="" id="{D0E42A38-5FE2-4471-E0EB-7AD217304E31}"/>
                </a:ext>
              </a:extLst>
            </p:cNvPr>
            <p:cNvSpPr/>
            <p:nvPr/>
          </p:nvSpPr>
          <p:spPr>
            <a:xfrm>
              <a:off x="4852596" y="14924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7" name="Freeform 91">
              <a:extLst>
                <a:ext uri="{FF2B5EF4-FFF2-40B4-BE49-F238E27FC236}">
                  <a16:creationId xmlns:a16="http://schemas.microsoft.com/office/drawing/2014/main" xmlns="" id="{6EFB2567-9093-CFBB-7CE7-547B26DCAC41}"/>
                </a:ext>
              </a:extLst>
            </p:cNvPr>
            <p:cNvSpPr/>
            <p:nvPr/>
          </p:nvSpPr>
          <p:spPr>
            <a:xfrm>
              <a:off x="4842020" y="153477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8" name="Freeform 92">
              <a:extLst>
                <a:ext uri="{FF2B5EF4-FFF2-40B4-BE49-F238E27FC236}">
                  <a16:creationId xmlns:a16="http://schemas.microsoft.com/office/drawing/2014/main" xmlns="" id="{714FC2FA-6631-F4FB-3548-B3940B0FF719}"/>
                </a:ext>
              </a:extLst>
            </p:cNvPr>
            <p:cNvSpPr/>
            <p:nvPr/>
          </p:nvSpPr>
          <p:spPr>
            <a:xfrm>
              <a:off x="4872236" y="150453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9" name="Freeform 93">
              <a:extLst>
                <a:ext uri="{FF2B5EF4-FFF2-40B4-BE49-F238E27FC236}">
                  <a16:creationId xmlns:a16="http://schemas.microsoft.com/office/drawing/2014/main" xmlns="" id="{8625520A-B497-EABC-A279-8C97999B8615}"/>
                </a:ext>
              </a:extLst>
            </p:cNvPr>
            <p:cNvSpPr/>
            <p:nvPr/>
          </p:nvSpPr>
          <p:spPr>
            <a:xfrm>
              <a:off x="4976483" y="159222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0" name="Freeform 94">
              <a:extLst>
                <a:ext uri="{FF2B5EF4-FFF2-40B4-BE49-F238E27FC236}">
                  <a16:creationId xmlns:a16="http://schemas.microsoft.com/office/drawing/2014/main" xmlns="" id="{C1598599-DF44-33B1-1208-A29CF4D1A1B7}"/>
                </a:ext>
              </a:extLst>
            </p:cNvPr>
            <p:cNvSpPr/>
            <p:nvPr/>
          </p:nvSpPr>
          <p:spPr>
            <a:xfrm>
              <a:off x="5006699" y="156198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1" name="Freeform 95">
              <a:extLst>
                <a:ext uri="{FF2B5EF4-FFF2-40B4-BE49-F238E27FC236}">
                  <a16:creationId xmlns:a16="http://schemas.microsoft.com/office/drawing/2014/main" xmlns="" id="{F0EE3525-6E4F-FB2A-2134-C7E6DBDE3466}"/>
                </a:ext>
              </a:extLst>
            </p:cNvPr>
            <p:cNvSpPr/>
            <p:nvPr/>
          </p:nvSpPr>
          <p:spPr>
            <a:xfrm>
              <a:off x="5077708" y="163757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2" name="Freeform 96">
              <a:extLst>
                <a:ext uri="{FF2B5EF4-FFF2-40B4-BE49-F238E27FC236}">
                  <a16:creationId xmlns:a16="http://schemas.microsoft.com/office/drawing/2014/main" xmlns="" id="{DB0290D4-5919-ECCC-288A-874166CCC30C}"/>
                </a:ext>
              </a:extLst>
            </p:cNvPr>
            <p:cNvSpPr/>
            <p:nvPr/>
          </p:nvSpPr>
          <p:spPr>
            <a:xfrm>
              <a:off x="5107924" y="160733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3" name="Freeform 97">
              <a:extLst>
                <a:ext uri="{FF2B5EF4-FFF2-40B4-BE49-F238E27FC236}">
                  <a16:creationId xmlns:a16="http://schemas.microsoft.com/office/drawing/2014/main" xmlns="" id="{2F89FC8E-E01E-C142-6449-0AE96ED86A7F}"/>
                </a:ext>
              </a:extLst>
            </p:cNvPr>
            <p:cNvSpPr/>
            <p:nvPr/>
          </p:nvSpPr>
          <p:spPr>
            <a:xfrm>
              <a:off x="5124543" y="164966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4" name="Freeform 98">
              <a:extLst>
                <a:ext uri="{FF2B5EF4-FFF2-40B4-BE49-F238E27FC236}">
                  <a16:creationId xmlns:a16="http://schemas.microsoft.com/office/drawing/2014/main" xmlns="" id="{44007B24-15A2-C402-89B7-4E8A7EFD76C3}"/>
                </a:ext>
              </a:extLst>
            </p:cNvPr>
            <p:cNvSpPr/>
            <p:nvPr/>
          </p:nvSpPr>
          <p:spPr>
            <a:xfrm>
              <a:off x="5154759" y="161943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5" name="Freeform 99">
              <a:extLst>
                <a:ext uri="{FF2B5EF4-FFF2-40B4-BE49-F238E27FC236}">
                  <a16:creationId xmlns:a16="http://schemas.microsoft.com/office/drawing/2014/main" xmlns="" id="{AA81D78F-7E1C-46F9-935A-EEF110DE1D01}"/>
                </a:ext>
              </a:extLst>
            </p:cNvPr>
            <p:cNvSpPr/>
            <p:nvPr/>
          </p:nvSpPr>
          <p:spPr>
            <a:xfrm>
              <a:off x="5163824" y="164966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6" name="Freeform 100">
              <a:extLst>
                <a:ext uri="{FF2B5EF4-FFF2-40B4-BE49-F238E27FC236}">
                  <a16:creationId xmlns:a16="http://schemas.microsoft.com/office/drawing/2014/main" xmlns="" id="{6CE005A0-3DB5-7743-3B8F-F6EED439FE35}"/>
                </a:ext>
              </a:extLst>
            </p:cNvPr>
            <p:cNvSpPr/>
            <p:nvPr/>
          </p:nvSpPr>
          <p:spPr>
            <a:xfrm>
              <a:off x="5194040" y="161943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7" name="Freeform 101">
              <a:extLst>
                <a:ext uri="{FF2B5EF4-FFF2-40B4-BE49-F238E27FC236}">
                  <a16:creationId xmlns:a16="http://schemas.microsoft.com/office/drawing/2014/main" xmlns="" id="{741E1094-AAE0-9EC4-ADED-2E10D1BF3679}"/>
                </a:ext>
              </a:extLst>
            </p:cNvPr>
            <p:cNvSpPr/>
            <p:nvPr/>
          </p:nvSpPr>
          <p:spPr>
            <a:xfrm>
              <a:off x="5163824" y="164966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8" name="Freeform 102">
              <a:extLst>
                <a:ext uri="{FF2B5EF4-FFF2-40B4-BE49-F238E27FC236}">
                  <a16:creationId xmlns:a16="http://schemas.microsoft.com/office/drawing/2014/main" xmlns="" id="{F3F54D48-CEAF-60B1-C478-5D60B777C321}"/>
                </a:ext>
              </a:extLst>
            </p:cNvPr>
            <p:cNvSpPr/>
            <p:nvPr/>
          </p:nvSpPr>
          <p:spPr>
            <a:xfrm>
              <a:off x="5194040" y="161943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9" name="Freeform 103">
              <a:extLst>
                <a:ext uri="{FF2B5EF4-FFF2-40B4-BE49-F238E27FC236}">
                  <a16:creationId xmlns:a16="http://schemas.microsoft.com/office/drawing/2014/main" xmlns="" id="{E808CFE6-6FBF-82DB-E48E-8A565AC6D471}"/>
                </a:ext>
              </a:extLst>
            </p:cNvPr>
            <p:cNvSpPr/>
            <p:nvPr/>
          </p:nvSpPr>
          <p:spPr>
            <a:xfrm>
              <a:off x="5311884" y="171920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0" name="Freeform 104">
              <a:extLst>
                <a:ext uri="{FF2B5EF4-FFF2-40B4-BE49-F238E27FC236}">
                  <a16:creationId xmlns:a16="http://schemas.microsoft.com/office/drawing/2014/main" xmlns="" id="{87AD116F-A9C9-DDD5-3C33-67F626B5095B}"/>
                </a:ext>
              </a:extLst>
            </p:cNvPr>
            <p:cNvSpPr/>
            <p:nvPr/>
          </p:nvSpPr>
          <p:spPr>
            <a:xfrm>
              <a:off x="5342101" y="168897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1" name="Freeform 105">
              <a:extLst>
                <a:ext uri="{FF2B5EF4-FFF2-40B4-BE49-F238E27FC236}">
                  <a16:creationId xmlns:a16="http://schemas.microsoft.com/office/drawing/2014/main" xmlns="" id="{F57E8FCC-8180-4A5D-093D-F47E9FC01B7B}"/>
                </a:ext>
              </a:extLst>
            </p:cNvPr>
            <p:cNvSpPr/>
            <p:nvPr/>
          </p:nvSpPr>
          <p:spPr>
            <a:xfrm>
              <a:off x="5372317" y="174339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2" name="Freeform 106">
              <a:extLst>
                <a:ext uri="{FF2B5EF4-FFF2-40B4-BE49-F238E27FC236}">
                  <a16:creationId xmlns:a16="http://schemas.microsoft.com/office/drawing/2014/main" xmlns="" id="{35D193BD-8361-3A70-6E61-12F95CACA13D}"/>
                </a:ext>
              </a:extLst>
            </p:cNvPr>
            <p:cNvSpPr/>
            <p:nvPr/>
          </p:nvSpPr>
          <p:spPr>
            <a:xfrm>
              <a:off x="5402533" y="171316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3" name="Freeform 107">
              <a:extLst>
                <a:ext uri="{FF2B5EF4-FFF2-40B4-BE49-F238E27FC236}">
                  <a16:creationId xmlns:a16="http://schemas.microsoft.com/office/drawing/2014/main" xmlns="" id="{4221E689-1F4E-1D01-0CF6-A49B64A30071}"/>
                </a:ext>
              </a:extLst>
            </p:cNvPr>
            <p:cNvSpPr/>
            <p:nvPr/>
          </p:nvSpPr>
          <p:spPr>
            <a:xfrm>
              <a:off x="5453901" y="177816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4" name="Freeform 108">
              <a:extLst>
                <a:ext uri="{FF2B5EF4-FFF2-40B4-BE49-F238E27FC236}">
                  <a16:creationId xmlns:a16="http://schemas.microsoft.com/office/drawing/2014/main" xmlns="" id="{6A6544C6-3498-96D0-3DDE-EB3553D84A21}"/>
                </a:ext>
              </a:extLst>
            </p:cNvPr>
            <p:cNvSpPr/>
            <p:nvPr/>
          </p:nvSpPr>
          <p:spPr>
            <a:xfrm>
              <a:off x="5484117" y="174793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5" name="Freeform 109">
              <a:extLst>
                <a:ext uri="{FF2B5EF4-FFF2-40B4-BE49-F238E27FC236}">
                  <a16:creationId xmlns:a16="http://schemas.microsoft.com/office/drawing/2014/main" xmlns="" id="{9A2EADC8-74A7-91BE-E285-9014496224DB}"/>
                </a:ext>
              </a:extLst>
            </p:cNvPr>
            <p:cNvSpPr/>
            <p:nvPr/>
          </p:nvSpPr>
          <p:spPr>
            <a:xfrm>
              <a:off x="5479585" y="181444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6" name="Freeform 110">
              <a:extLst>
                <a:ext uri="{FF2B5EF4-FFF2-40B4-BE49-F238E27FC236}">
                  <a16:creationId xmlns:a16="http://schemas.microsoft.com/office/drawing/2014/main" xmlns="" id="{C8B89D85-D1DE-1791-C30D-80A1553ACE50}"/>
                </a:ext>
              </a:extLst>
            </p:cNvPr>
            <p:cNvSpPr/>
            <p:nvPr/>
          </p:nvSpPr>
          <p:spPr>
            <a:xfrm>
              <a:off x="5509801" y="178421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7" name="Freeform 111">
              <a:extLst>
                <a:ext uri="{FF2B5EF4-FFF2-40B4-BE49-F238E27FC236}">
                  <a16:creationId xmlns:a16="http://schemas.microsoft.com/office/drawing/2014/main" xmlns="" id="{4EEB33A1-F431-0BEF-502E-A1CF724B65AC}"/>
                </a:ext>
              </a:extLst>
            </p:cNvPr>
            <p:cNvSpPr/>
            <p:nvPr/>
          </p:nvSpPr>
          <p:spPr>
            <a:xfrm>
              <a:off x="5493182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8" name="Freeform 112">
              <a:extLst>
                <a:ext uri="{FF2B5EF4-FFF2-40B4-BE49-F238E27FC236}">
                  <a16:creationId xmlns:a16="http://schemas.microsoft.com/office/drawing/2014/main" xmlns="" id="{B0CCFB81-901B-A394-487A-B3216EADC004}"/>
                </a:ext>
              </a:extLst>
            </p:cNvPr>
            <p:cNvSpPr/>
            <p:nvPr/>
          </p:nvSpPr>
          <p:spPr>
            <a:xfrm>
              <a:off x="5523399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9" name="Freeform 113">
              <a:extLst>
                <a:ext uri="{FF2B5EF4-FFF2-40B4-BE49-F238E27FC236}">
                  <a16:creationId xmlns:a16="http://schemas.microsoft.com/office/drawing/2014/main" xmlns="" id="{A51A9214-7774-D22A-ADC5-6347B1D4606C}"/>
                </a:ext>
              </a:extLst>
            </p:cNvPr>
            <p:cNvSpPr/>
            <p:nvPr/>
          </p:nvSpPr>
          <p:spPr>
            <a:xfrm>
              <a:off x="5500736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0" name="Freeform 114">
              <a:extLst>
                <a:ext uri="{FF2B5EF4-FFF2-40B4-BE49-F238E27FC236}">
                  <a16:creationId xmlns:a16="http://schemas.microsoft.com/office/drawing/2014/main" xmlns="" id="{A54A3BAF-7D20-4808-5579-5FD193E53C85}"/>
                </a:ext>
              </a:extLst>
            </p:cNvPr>
            <p:cNvSpPr/>
            <p:nvPr/>
          </p:nvSpPr>
          <p:spPr>
            <a:xfrm>
              <a:off x="5530953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1" name="Freeform 115">
              <a:extLst>
                <a:ext uri="{FF2B5EF4-FFF2-40B4-BE49-F238E27FC236}">
                  <a16:creationId xmlns:a16="http://schemas.microsoft.com/office/drawing/2014/main" xmlns="" id="{FF21A598-02E6-A525-3AA7-F2249AA32B8C}"/>
                </a:ext>
              </a:extLst>
            </p:cNvPr>
            <p:cNvSpPr/>
            <p:nvPr/>
          </p:nvSpPr>
          <p:spPr>
            <a:xfrm>
              <a:off x="5500736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2" name="Freeform 116">
              <a:extLst>
                <a:ext uri="{FF2B5EF4-FFF2-40B4-BE49-F238E27FC236}">
                  <a16:creationId xmlns:a16="http://schemas.microsoft.com/office/drawing/2014/main" xmlns="" id="{DC052AD4-A20F-6039-B39D-47D1F1BC6990}"/>
                </a:ext>
              </a:extLst>
            </p:cNvPr>
            <p:cNvSpPr/>
            <p:nvPr/>
          </p:nvSpPr>
          <p:spPr>
            <a:xfrm>
              <a:off x="5530953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3" name="Freeform 117">
              <a:extLst>
                <a:ext uri="{FF2B5EF4-FFF2-40B4-BE49-F238E27FC236}">
                  <a16:creationId xmlns:a16="http://schemas.microsoft.com/office/drawing/2014/main" xmlns="" id="{D19B7E20-62FB-2B12-5423-90C75F685121}"/>
                </a:ext>
              </a:extLst>
            </p:cNvPr>
            <p:cNvSpPr/>
            <p:nvPr/>
          </p:nvSpPr>
          <p:spPr>
            <a:xfrm>
              <a:off x="5506780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4" name="Freeform 118">
              <a:extLst>
                <a:ext uri="{FF2B5EF4-FFF2-40B4-BE49-F238E27FC236}">
                  <a16:creationId xmlns:a16="http://schemas.microsoft.com/office/drawing/2014/main" xmlns="" id="{CE08F690-37D1-4647-2471-F9158B36445C}"/>
                </a:ext>
              </a:extLst>
            </p:cNvPr>
            <p:cNvSpPr/>
            <p:nvPr/>
          </p:nvSpPr>
          <p:spPr>
            <a:xfrm>
              <a:off x="5536996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5" name="Freeform 119">
              <a:extLst>
                <a:ext uri="{FF2B5EF4-FFF2-40B4-BE49-F238E27FC236}">
                  <a16:creationId xmlns:a16="http://schemas.microsoft.com/office/drawing/2014/main" xmlns="" id="{7961A64D-9352-6832-43A0-D14EA6DAAD0B}"/>
                </a:ext>
              </a:extLst>
            </p:cNvPr>
            <p:cNvSpPr/>
            <p:nvPr/>
          </p:nvSpPr>
          <p:spPr>
            <a:xfrm>
              <a:off x="5520377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6" name="Freeform 120">
              <a:extLst>
                <a:ext uri="{FF2B5EF4-FFF2-40B4-BE49-F238E27FC236}">
                  <a16:creationId xmlns:a16="http://schemas.microsoft.com/office/drawing/2014/main" xmlns="" id="{3231F19B-4AE3-2423-C276-E0AA623EF639}"/>
                </a:ext>
              </a:extLst>
            </p:cNvPr>
            <p:cNvSpPr/>
            <p:nvPr/>
          </p:nvSpPr>
          <p:spPr>
            <a:xfrm>
              <a:off x="5550593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7" name="Freeform 121">
              <a:extLst>
                <a:ext uri="{FF2B5EF4-FFF2-40B4-BE49-F238E27FC236}">
                  <a16:creationId xmlns:a16="http://schemas.microsoft.com/office/drawing/2014/main" xmlns="" id="{616FAA3F-2E49-FF65-FFD5-D13DE00E9D52}"/>
                </a:ext>
              </a:extLst>
            </p:cNvPr>
            <p:cNvSpPr/>
            <p:nvPr/>
          </p:nvSpPr>
          <p:spPr>
            <a:xfrm>
              <a:off x="5520377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8" name="Freeform 122">
              <a:extLst>
                <a:ext uri="{FF2B5EF4-FFF2-40B4-BE49-F238E27FC236}">
                  <a16:creationId xmlns:a16="http://schemas.microsoft.com/office/drawing/2014/main" xmlns="" id="{F94F9D94-864C-6868-3D8F-3CCE0DE29484}"/>
                </a:ext>
              </a:extLst>
            </p:cNvPr>
            <p:cNvSpPr/>
            <p:nvPr/>
          </p:nvSpPr>
          <p:spPr>
            <a:xfrm>
              <a:off x="5550593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9" name="Freeform 123">
              <a:extLst>
                <a:ext uri="{FF2B5EF4-FFF2-40B4-BE49-F238E27FC236}">
                  <a16:creationId xmlns:a16="http://schemas.microsoft.com/office/drawing/2014/main" xmlns="" id="{FD7EF4D3-85D1-6218-8B68-EAB22B28DD98}"/>
                </a:ext>
              </a:extLst>
            </p:cNvPr>
            <p:cNvSpPr/>
            <p:nvPr/>
          </p:nvSpPr>
          <p:spPr>
            <a:xfrm>
              <a:off x="5520377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0" name="Freeform 124">
              <a:extLst>
                <a:ext uri="{FF2B5EF4-FFF2-40B4-BE49-F238E27FC236}">
                  <a16:creationId xmlns:a16="http://schemas.microsoft.com/office/drawing/2014/main" xmlns="" id="{5B92318E-B316-8D85-7E0D-C5EEFBFBEDCF}"/>
                </a:ext>
              </a:extLst>
            </p:cNvPr>
            <p:cNvSpPr/>
            <p:nvPr/>
          </p:nvSpPr>
          <p:spPr>
            <a:xfrm>
              <a:off x="5550593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1" name="Freeform 125">
              <a:extLst>
                <a:ext uri="{FF2B5EF4-FFF2-40B4-BE49-F238E27FC236}">
                  <a16:creationId xmlns:a16="http://schemas.microsoft.com/office/drawing/2014/main" xmlns="" id="{4F367E36-9A8F-9F23-9161-CBEC89B6D3C7}"/>
                </a:ext>
              </a:extLst>
            </p:cNvPr>
            <p:cNvSpPr/>
            <p:nvPr/>
          </p:nvSpPr>
          <p:spPr>
            <a:xfrm>
              <a:off x="5540018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2" name="Freeform 126">
              <a:extLst>
                <a:ext uri="{FF2B5EF4-FFF2-40B4-BE49-F238E27FC236}">
                  <a16:creationId xmlns:a16="http://schemas.microsoft.com/office/drawing/2014/main" xmlns="" id="{39289FF7-37EA-229A-C1D6-7FB6C5BC0A62}"/>
                </a:ext>
              </a:extLst>
            </p:cNvPr>
            <p:cNvSpPr/>
            <p:nvPr/>
          </p:nvSpPr>
          <p:spPr>
            <a:xfrm>
              <a:off x="5570234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3" name="Freeform 127">
              <a:extLst>
                <a:ext uri="{FF2B5EF4-FFF2-40B4-BE49-F238E27FC236}">
                  <a16:creationId xmlns:a16="http://schemas.microsoft.com/office/drawing/2014/main" xmlns="" id="{31F6133E-F41E-0437-7C9D-08B422DFF16D}"/>
                </a:ext>
              </a:extLst>
            </p:cNvPr>
            <p:cNvSpPr/>
            <p:nvPr/>
          </p:nvSpPr>
          <p:spPr>
            <a:xfrm>
              <a:off x="5540018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4" name="Freeform 128">
              <a:extLst>
                <a:ext uri="{FF2B5EF4-FFF2-40B4-BE49-F238E27FC236}">
                  <a16:creationId xmlns:a16="http://schemas.microsoft.com/office/drawing/2014/main" xmlns="" id="{1B184A6E-AEF3-9C7D-ABAF-A9A0E35265C7}"/>
                </a:ext>
              </a:extLst>
            </p:cNvPr>
            <p:cNvSpPr/>
            <p:nvPr/>
          </p:nvSpPr>
          <p:spPr>
            <a:xfrm>
              <a:off x="5570234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5" name="Freeform 129">
              <a:extLst>
                <a:ext uri="{FF2B5EF4-FFF2-40B4-BE49-F238E27FC236}">
                  <a16:creationId xmlns:a16="http://schemas.microsoft.com/office/drawing/2014/main" xmlns="" id="{0C258B9F-57BA-FA32-BEBA-6D69692AB806}"/>
                </a:ext>
              </a:extLst>
            </p:cNvPr>
            <p:cNvSpPr/>
            <p:nvPr/>
          </p:nvSpPr>
          <p:spPr>
            <a:xfrm>
              <a:off x="5540018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6" name="Freeform 130">
              <a:extLst>
                <a:ext uri="{FF2B5EF4-FFF2-40B4-BE49-F238E27FC236}">
                  <a16:creationId xmlns:a16="http://schemas.microsoft.com/office/drawing/2014/main" xmlns="" id="{41068E6F-3AB0-AA53-F566-C7C323456762}"/>
                </a:ext>
              </a:extLst>
            </p:cNvPr>
            <p:cNvSpPr/>
            <p:nvPr/>
          </p:nvSpPr>
          <p:spPr>
            <a:xfrm>
              <a:off x="5570234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7" name="Freeform 131">
              <a:extLst>
                <a:ext uri="{FF2B5EF4-FFF2-40B4-BE49-F238E27FC236}">
                  <a16:creationId xmlns:a16="http://schemas.microsoft.com/office/drawing/2014/main" xmlns="" id="{D88DD697-55DD-0D86-5A2F-B37B0B826BA0}"/>
                </a:ext>
              </a:extLst>
            </p:cNvPr>
            <p:cNvSpPr/>
            <p:nvPr/>
          </p:nvSpPr>
          <p:spPr>
            <a:xfrm>
              <a:off x="5567212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8" name="Freeform 132">
              <a:extLst>
                <a:ext uri="{FF2B5EF4-FFF2-40B4-BE49-F238E27FC236}">
                  <a16:creationId xmlns:a16="http://schemas.microsoft.com/office/drawing/2014/main" xmlns="" id="{6E785570-83A7-331D-6489-0ACFBC955F19}"/>
                </a:ext>
              </a:extLst>
            </p:cNvPr>
            <p:cNvSpPr/>
            <p:nvPr/>
          </p:nvSpPr>
          <p:spPr>
            <a:xfrm>
              <a:off x="5597429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9" name="Freeform 133">
              <a:extLst>
                <a:ext uri="{FF2B5EF4-FFF2-40B4-BE49-F238E27FC236}">
                  <a16:creationId xmlns:a16="http://schemas.microsoft.com/office/drawing/2014/main" xmlns="" id="{EE5F1A18-9D8D-C488-313C-DB394EA28504}"/>
                </a:ext>
              </a:extLst>
            </p:cNvPr>
            <p:cNvSpPr/>
            <p:nvPr/>
          </p:nvSpPr>
          <p:spPr>
            <a:xfrm>
              <a:off x="5567212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0" name="Freeform 134">
              <a:extLst>
                <a:ext uri="{FF2B5EF4-FFF2-40B4-BE49-F238E27FC236}">
                  <a16:creationId xmlns:a16="http://schemas.microsoft.com/office/drawing/2014/main" xmlns="" id="{9EE4BAA2-B414-92EF-0666-45F1CB754C1E}"/>
                </a:ext>
              </a:extLst>
            </p:cNvPr>
            <p:cNvSpPr/>
            <p:nvPr/>
          </p:nvSpPr>
          <p:spPr>
            <a:xfrm>
              <a:off x="5597429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1" name="Freeform 135">
              <a:extLst>
                <a:ext uri="{FF2B5EF4-FFF2-40B4-BE49-F238E27FC236}">
                  <a16:creationId xmlns:a16="http://schemas.microsoft.com/office/drawing/2014/main" xmlns="" id="{9278DC6A-37A1-0709-4A9B-680D8324DBF5}"/>
                </a:ext>
              </a:extLst>
            </p:cNvPr>
            <p:cNvSpPr/>
            <p:nvPr/>
          </p:nvSpPr>
          <p:spPr>
            <a:xfrm>
              <a:off x="5594407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2" name="Freeform 136">
              <a:extLst>
                <a:ext uri="{FF2B5EF4-FFF2-40B4-BE49-F238E27FC236}">
                  <a16:creationId xmlns:a16="http://schemas.microsoft.com/office/drawing/2014/main" xmlns="" id="{34937F5D-C95F-FEF7-DA4F-4D3643CA506C}"/>
                </a:ext>
              </a:extLst>
            </p:cNvPr>
            <p:cNvSpPr/>
            <p:nvPr/>
          </p:nvSpPr>
          <p:spPr>
            <a:xfrm>
              <a:off x="5624623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3" name="Freeform 137">
              <a:extLst>
                <a:ext uri="{FF2B5EF4-FFF2-40B4-BE49-F238E27FC236}">
                  <a16:creationId xmlns:a16="http://schemas.microsoft.com/office/drawing/2014/main" xmlns="" id="{3F68795E-C0E7-CB10-E59B-7058A8A0F8CB}"/>
                </a:ext>
              </a:extLst>
            </p:cNvPr>
            <p:cNvSpPr/>
            <p:nvPr/>
          </p:nvSpPr>
          <p:spPr>
            <a:xfrm>
              <a:off x="5600450" y="18265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4" name="Freeform 138">
              <a:extLst>
                <a:ext uri="{FF2B5EF4-FFF2-40B4-BE49-F238E27FC236}">
                  <a16:creationId xmlns:a16="http://schemas.microsoft.com/office/drawing/2014/main" xmlns="" id="{0367C431-996B-ED55-CB8E-6C4CF92914F5}"/>
                </a:ext>
              </a:extLst>
            </p:cNvPr>
            <p:cNvSpPr/>
            <p:nvPr/>
          </p:nvSpPr>
          <p:spPr>
            <a:xfrm>
              <a:off x="5630667" y="17963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5" name="Freeform 139">
              <a:extLst>
                <a:ext uri="{FF2B5EF4-FFF2-40B4-BE49-F238E27FC236}">
                  <a16:creationId xmlns:a16="http://schemas.microsoft.com/office/drawing/2014/main" xmlns="" id="{82AC5AFB-1395-75A5-549F-FDE4FC26BC56}"/>
                </a:ext>
              </a:extLst>
            </p:cNvPr>
            <p:cNvSpPr/>
            <p:nvPr/>
          </p:nvSpPr>
          <p:spPr>
            <a:xfrm>
              <a:off x="5647286" y="183863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6" name="Freeform 140">
              <a:extLst>
                <a:ext uri="{FF2B5EF4-FFF2-40B4-BE49-F238E27FC236}">
                  <a16:creationId xmlns:a16="http://schemas.microsoft.com/office/drawing/2014/main" xmlns="" id="{A1BE4869-6104-2E03-9371-8EF71D50569D}"/>
                </a:ext>
              </a:extLst>
            </p:cNvPr>
            <p:cNvSpPr/>
            <p:nvPr/>
          </p:nvSpPr>
          <p:spPr>
            <a:xfrm>
              <a:off x="5677502" y="180840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7" name="Freeform 141">
              <a:extLst>
                <a:ext uri="{FF2B5EF4-FFF2-40B4-BE49-F238E27FC236}">
                  <a16:creationId xmlns:a16="http://schemas.microsoft.com/office/drawing/2014/main" xmlns="" id="{4BE983DF-CF30-21CB-D18E-01CACDD3AF7F}"/>
                </a:ext>
              </a:extLst>
            </p:cNvPr>
            <p:cNvSpPr/>
            <p:nvPr/>
          </p:nvSpPr>
          <p:spPr>
            <a:xfrm>
              <a:off x="5660883" y="183863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8" name="Freeform 142">
              <a:extLst>
                <a:ext uri="{FF2B5EF4-FFF2-40B4-BE49-F238E27FC236}">
                  <a16:creationId xmlns:a16="http://schemas.microsoft.com/office/drawing/2014/main" xmlns="" id="{1B234760-0CBF-DE23-29D4-720A149FFB47}"/>
                </a:ext>
              </a:extLst>
            </p:cNvPr>
            <p:cNvSpPr/>
            <p:nvPr/>
          </p:nvSpPr>
          <p:spPr>
            <a:xfrm>
              <a:off x="5691099" y="180840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9" name="Freeform 143">
              <a:extLst>
                <a:ext uri="{FF2B5EF4-FFF2-40B4-BE49-F238E27FC236}">
                  <a16:creationId xmlns:a16="http://schemas.microsoft.com/office/drawing/2014/main" xmlns="" id="{0CD4B85F-0BD7-4253-9F02-1759F48A7C92}"/>
                </a:ext>
              </a:extLst>
            </p:cNvPr>
            <p:cNvSpPr/>
            <p:nvPr/>
          </p:nvSpPr>
          <p:spPr>
            <a:xfrm>
              <a:off x="5660883" y="183863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0" name="Freeform 144">
              <a:extLst>
                <a:ext uri="{FF2B5EF4-FFF2-40B4-BE49-F238E27FC236}">
                  <a16:creationId xmlns:a16="http://schemas.microsoft.com/office/drawing/2014/main" xmlns="" id="{D0B7BFBF-430C-A351-176B-35F1402F954F}"/>
                </a:ext>
              </a:extLst>
            </p:cNvPr>
            <p:cNvSpPr/>
            <p:nvPr/>
          </p:nvSpPr>
          <p:spPr>
            <a:xfrm>
              <a:off x="5691099" y="180840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1" name="Freeform 145">
              <a:extLst>
                <a:ext uri="{FF2B5EF4-FFF2-40B4-BE49-F238E27FC236}">
                  <a16:creationId xmlns:a16="http://schemas.microsoft.com/office/drawing/2014/main" xmlns="" id="{8C362448-4E3E-D333-80AE-9E1D21784B79}"/>
                </a:ext>
              </a:extLst>
            </p:cNvPr>
            <p:cNvSpPr/>
            <p:nvPr/>
          </p:nvSpPr>
          <p:spPr>
            <a:xfrm>
              <a:off x="5668437" y="18507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2" name="Freeform 146">
              <a:extLst>
                <a:ext uri="{FF2B5EF4-FFF2-40B4-BE49-F238E27FC236}">
                  <a16:creationId xmlns:a16="http://schemas.microsoft.com/office/drawing/2014/main" xmlns="" id="{C59B74C9-4D9B-F52A-6569-244E6F47D27D}"/>
                </a:ext>
              </a:extLst>
            </p:cNvPr>
            <p:cNvSpPr/>
            <p:nvPr/>
          </p:nvSpPr>
          <p:spPr>
            <a:xfrm>
              <a:off x="5698654" y="18204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3" name="Freeform 147">
              <a:extLst>
                <a:ext uri="{FF2B5EF4-FFF2-40B4-BE49-F238E27FC236}">
                  <a16:creationId xmlns:a16="http://schemas.microsoft.com/office/drawing/2014/main" xmlns="" id="{2C8B57B2-3B15-6586-0021-0032115D5116}"/>
                </a:ext>
              </a:extLst>
            </p:cNvPr>
            <p:cNvSpPr/>
            <p:nvPr/>
          </p:nvSpPr>
          <p:spPr>
            <a:xfrm>
              <a:off x="5674480" y="186433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4" name="Freeform 148">
              <a:extLst>
                <a:ext uri="{FF2B5EF4-FFF2-40B4-BE49-F238E27FC236}">
                  <a16:creationId xmlns:a16="http://schemas.microsoft.com/office/drawing/2014/main" xmlns="" id="{6E9E57BB-3C94-444C-E82C-FB66DA9BFB12}"/>
                </a:ext>
              </a:extLst>
            </p:cNvPr>
            <p:cNvSpPr/>
            <p:nvPr/>
          </p:nvSpPr>
          <p:spPr>
            <a:xfrm>
              <a:off x="5704697" y="183410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5" name="Freeform 149">
              <a:extLst>
                <a:ext uri="{FF2B5EF4-FFF2-40B4-BE49-F238E27FC236}">
                  <a16:creationId xmlns:a16="http://schemas.microsoft.com/office/drawing/2014/main" xmlns="" id="{43716379-29BB-C6DE-5005-77FA9471920E}"/>
                </a:ext>
              </a:extLst>
            </p:cNvPr>
            <p:cNvSpPr/>
            <p:nvPr/>
          </p:nvSpPr>
          <p:spPr>
            <a:xfrm>
              <a:off x="5674480" y="186433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6" name="Freeform 150">
              <a:extLst>
                <a:ext uri="{FF2B5EF4-FFF2-40B4-BE49-F238E27FC236}">
                  <a16:creationId xmlns:a16="http://schemas.microsoft.com/office/drawing/2014/main" xmlns="" id="{25F97DF6-7648-3655-ACB6-3E36AE708E9F}"/>
                </a:ext>
              </a:extLst>
            </p:cNvPr>
            <p:cNvSpPr/>
            <p:nvPr/>
          </p:nvSpPr>
          <p:spPr>
            <a:xfrm>
              <a:off x="5704697" y="183410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7" name="Freeform 151">
              <a:extLst>
                <a:ext uri="{FF2B5EF4-FFF2-40B4-BE49-F238E27FC236}">
                  <a16:creationId xmlns:a16="http://schemas.microsoft.com/office/drawing/2014/main" xmlns="" id="{A47DFA29-87D0-7F7A-69FB-E174BE57CFB0}"/>
                </a:ext>
              </a:extLst>
            </p:cNvPr>
            <p:cNvSpPr/>
            <p:nvPr/>
          </p:nvSpPr>
          <p:spPr>
            <a:xfrm>
              <a:off x="5682035" y="18764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8" name="Freeform 152">
              <a:extLst>
                <a:ext uri="{FF2B5EF4-FFF2-40B4-BE49-F238E27FC236}">
                  <a16:creationId xmlns:a16="http://schemas.microsoft.com/office/drawing/2014/main" xmlns="" id="{3D6A13EF-C2D6-C9A4-6DB0-3BAE8F66030D}"/>
                </a:ext>
              </a:extLst>
            </p:cNvPr>
            <p:cNvSpPr/>
            <p:nvPr/>
          </p:nvSpPr>
          <p:spPr>
            <a:xfrm>
              <a:off x="5712251" y="18461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9" name="Freeform 153">
              <a:extLst>
                <a:ext uri="{FF2B5EF4-FFF2-40B4-BE49-F238E27FC236}">
                  <a16:creationId xmlns:a16="http://schemas.microsoft.com/office/drawing/2014/main" xmlns="" id="{8C20C7D4-1DD1-5DDC-7034-47FC6E1CB753}"/>
                </a:ext>
              </a:extLst>
            </p:cNvPr>
            <p:cNvSpPr/>
            <p:nvPr/>
          </p:nvSpPr>
          <p:spPr>
            <a:xfrm>
              <a:off x="5682035" y="18764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0" name="Freeform 154">
              <a:extLst>
                <a:ext uri="{FF2B5EF4-FFF2-40B4-BE49-F238E27FC236}">
                  <a16:creationId xmlns:a16="http://schemas.microsoft.com/office/drawing/2014/main" xmlns="" id="{6E053309-4E7D-94EC-1414-C9E45B205F82}"/>
                </a:ext>
              </a:extLst>
            </p:cNvPr>
            <p:cNvSpPr/>
            <p:nvPr/>
          </p:nvSpPr>
          <p:spPr>
            <a:xfrm>
              <a:off x="5712251" y="18461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1" name="Freeform 155">
              <a:extLst>
                <a:ext uri="{FF2B5EF4-FFF2-40B4-BE49-F238E27FC236}">
                  <a16:creationId xmlns:a16="http://schemas.microsoft.com/office/drawing/2014/main" xmlns="" id="{3BFE102A-4D67-6002-CFDF-0566991996FE}"/>
                </a:ext>
              </a:extLst>
            </p:cNvPr>
            <p:cNvSpPr/>
            <p:nvPr/>
          </p:nvSpPr>
          <p:spPr>
            <a:xfrm>
              <a:off x="5688078" y="18764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2" name="Freeform 156">
              <a:extLst>
                <a:ext uri="{FF2B5EF4-FFF2-40B4-BE49-F238E27FC236}">
                  <a16:creationId xmlns:a16="http://schemas.microsoft.com/office/drawing/2014/main" xmlns="" id="{12EFDB69-77A8-C11E-9A06-E06D198AB4BB}"/>
                </a:ext>
              </a:extLst>
            </p:cNvPr>
            <p:cNvSpPr/>
            <p:nvPr/>
          </p:nvSpPr>
          <p:spPr>
            <a:xfrm>
              <a:off x="5718294" y="18461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3" name="Freeform 157">
              <a:extLst>
                <a:ext uri="{FF2B5EF4-FFF2-40B4-BE49-F238E27FC236}">
                  <a16:creationId xmlns:a16="http://schemas.microsoft.com/office/drawing/2014/main" xmlns="" id="{38E8E6E9-80FC-81A6-82EF-67E0D81C0253}"/>
                </a:ext>
              </a:extLst>
            </p:cNvPr>
            <p:cNvSpPr/>
            <p:nvPr/>
          </p:nvSpPr>
          <p:spPr>
            <a:xfrm>
              <a:off x="5701675" y="18764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4" name="Freeform 158">
              <a:extLst>
                <a:ext uri="{FF2B5EF4-FFF2-40B4-BE49-F238E27FC236}">
                  <a16:creationId xmlns:a16="http://schemas.microsoft.com/office/drawing/2014/main" xmlns="" id="{DD447200-FF63-93BF-227F-6CB387DE8621}"/>
                </a:ext>
              </a:extLst>
            </p:cNvPr>
            <p:cNvSpPr/>
            <p:nvPr/>
          </p:nvSpPr>
          <p:spPr>
            <a:xfrm>
              <a:off x="5731891" y="184619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5" name="Freeform 159">
              <a:extLst>
                <a:ext uri="{FF2B5EF4-FFF2-40B4-BE49-F238E27FC236}">
                  <a16:creationId xmlns:a16="http://schemas.microsoft.com/office/drawing/2014/main" xmlns="" id="{93BE31F7-CEE3-29B0-D0EF-AB0E9D898E97}"/>
                </a:ext>
              </a:extLst>
            </p:cNvPr>
            <p:cNvSpPr/>
            <p:nvPr/>
          </p:nvSpPr>
          <p:spPr>
            <a:xfrm>
              <a:off x="5721316" y="189003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6" name="Freeform 160">
              <a:extLst>
                <a:ext uri="{FF2B5EF4-FFF2-40B4-BE49-F238E27FC236}">
                  <a16:creationId xmlns:a16="http://schemas.microsoft.com/office/drawing/2014/main" xmlns="" id="{28928669-4B10-50ED-CBB9-7579F9AC6E30}"/>
                </a:ext>
              </a:extLst>
            </p:cNvPr>
            <p:cNvSpPr/>
            <p:nvPr/>
          </p:nvSpPr>
          <p:spPr>
            <a:xfrm>
              <a:off x="5751532" y="185980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7" name="Freeform 161">
              <a:extLst>
                <a:ext uri="{FF2B5EF4-FFF2-40B4-BE49-F238E27FC236}">
                  <a16:creationId xmlns:a16="http://schemas.microsoft.com/office/drawing/2014/main" xmlns="" id="{B9563D8E-2F88-1C4A-23CA-1BB7BE766CFB}"/>
                </a:ext>
              </a:extLst>
            </p:cNvPr>
            <p:cNvSpPr/>
            <p:nvPr/>
          </p:nvSpPr>
          <p:spPr>
            <a:xfrm>
              <a:off x="5728870" y="190364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8" name="Freeform 162">
              <a:extLst>
                <a:ext uri="{FF2B5EF4-FFF2-40B4-BE49-F238E27FC236}">
                  <a16:creationId xmlns:a16="http://schemas.microsoft.com/office/drawing/2014/main" xmlns="" id="{0DA853E0-9471-2994-728E-C35B312662D1}"/>
                </a:ext>
              </a:extLst>
            </p:cNvPr>
            <p:cNvSpPr/>
            <p:nvPr/>
          </p:nvSpPr>
          <p:spPr>
            <a:xfrm>
              <a:off x="5759086" y="187340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9" name="Freeform 163">
              <a:extLst>
                <a:ext uri="{FF2B5EF4-FFF2-40B4-BE49-F238E27FC236}">
                  <a16:creationId xmlns:a16="http://schemas.microsoft.com/office/drawing/2014/main" xmlns="" id="{7F5BBCCB-BC08-8AF6-1A55-6081A655BFC2}"/>
                </a:ext>
              </a:extLst>
            </p:cNvPr>
            <p:cNvSpPr/>
            <p:nvPr/>
          </p:nvSpPr>
          <p:spPr>
            <a:xfrm>
              <a:off x="5742467" y="190364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0" name="Freeform 164">
              <a:extLst>
                <a:ext uri="{FF2B5EF4-FFF2-40B4-BE49-F238E27FC236}">
                  <a16:creationId xmlns:a16="http://schemas.microsoft.com/office/drawing/2014/main" xmlns="" id="{4267E4F0-CAFE-A582-EEC1-7F7145511103}"/>
                </a:ext>
              </a:extLst>
            </p:cNvPr>
            <p:cNvSpPr/>
            <p:nvPr/>
          </p:nvSpPr>
          <p:spPr>
            <a:xfrm>
              <a:off x="5772684" y="187340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1" name="Freeform 165">
              <a:extLst>
                <a:ext uri="{FF2B5EF4-FFF2-40B4-BE49-F238E27FC236}">
                  <a16:creationId xmlns:a16="http://schemas.microsoft.com/office/drawing/2014/main" xmlns="" id="{6FA8C1C5-4EAE-D0F1-9780-8AA40CFD31E0}"/>
                </a:ext>
              </a:extLst>
            </p:cNvPr>
            <p:cNvSpPr/>
            <p:nvPr/>
          </p:nvSpPr>
          <p:spPr>
            <a:xfrm>
              <a:off x="5748510" y="191724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2" name="Freeform 166">
              <a:extLst>
                <a:ext uri="{FF2B5EF4-FFF2-40B4-BE49-F238E27FC236}">
                  <a16:creationId xmlns:a16="http://schemas.microsoft.com/office/drawing/2014/main" xmlns="" id="{7C1C3805-96B2-88B7-39E3-87FC151A32CB}"/>
                </a:ext>
              </a:extLst>
            </p:cNvPr>
            <p:cNvSpPr/>
            <p:nvPr/>
          </p:nvSpPr>
          <p:spPr>
            <a:xfrm>
              <a:off x="5778727" y="188701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3" name="Freeform 167">
              <a:extLst>
                <a:ext uri="{FF2B5EF4-FFF2-40B4-BE49-F238E27FC236}">
                  <a16:creationId xmlns:a16="http://schemas.microsoft.com/office/drawing/2014/main" xmlns="" id="{445EDCE3-C087-C6BF-D3BF-6446D84AC29E}"/>
                </a:ext>
              </a:extLst>
            </p:cNvPr>
            <p:cNvSpPr/>
            <p:nvPr/>
          </p:nvSpPr>
          <p:spPr>
            <a:xfrm>
              <a:off x="5768151" y="1930853"/>
              <a:ext cx="61943" cy="15117"/>
            </a:xfrm>
            <a:custGeom>
              <a:avLst/>
              <a:gdLst>
                <a:gd name="connsiteX0" fmla="*/ 0 w 61943"/>
                <a:gd name="connsiteY0" fmla="*/ 0 h 15117"/>
                <a:gd name="connsiteX1" fmla="*/ 61943 w 61943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43" h="15117">
                  <a:moveTo>
                    <a:pt x="0" y="0"/>
                  </a:moveTo>
                  <a:lnTo>
                    <a:pt x="6194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4" name="Freeform 168">
              <a:extLst>
                <a:ext uri="{FF2B5EF4-FFF2-40B4-BE49-F238E27FC236}">
                  <a16:creationId xmlns:a16="http://schemas.microsoft.com/office/drawing/2014/main" xmlns="" id="{9AFFBB2C-D660-2621-9D3D-4BDC58011B0A}"/>
                </a:ext>
              </a:extLst>
            </p:cNvPr>
            <p:cNvSpPr/>
            <p:nvPr/>
          </p:nvSpPr>
          <p:spPr>
            <a:xfrm>
              <a:off x="5799878" y="1900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5" name="Freeform 169">
              <a:extLst>
                <a:ext uri="{FF2B5EF4-FFF2-40B4-BE49-F238E27FC236}">
                  <a16:creationId xmlns:a16="http://schemas.microsoft.com/office/drawing/2014/main" xmlns="" id="{628D83DE-171A-9E38-6E6A-EB5608368C91}"/>
                </a:ext>
              </a:extLst>
            </p:cNvPr>
            <p:cNvSpPr/>
            <p:nvPr/>
          </p:nvSpPr>
          <p:spPr>
            <a:xfrm>
              <a:off x="5775705" y="1930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6" name="Freeform 170">
              <a:extLst>
                <a:ext uri="{FF2B5EF4-FFF2-40B4-BE49-F238E27FC236}">
                  <a16:creationId xmlns:a16="http://schemas.microsoft.com/office/drawing/2014/main" xmlns="" id="{61A460A9-1B11-01C4-1475-6B3CCDB89AB3}"/>
                </a:ext>
              </a:extLst>
            </p:cNvPr>
            <p:cNvSpPr/>
            <p:nvPr/>
          </p:nvSpPr>
          <p:spPr>
            <a:xfrm>
              <a:off x="5805922" y="1900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7" name="Freeform 171">
              <a:extLst>
                <a:ext uri="{FF2B5EF4-FFF2-40B4-BE49-F238E27FC236}">
                  <a16:creationId xmlns:a16="http://schemas.microsoft.com/office/drawing/2014/main" xmlns="" id="{1D872505-1267-7879-74AF-C5EE081F5CD4}"/>
                </a:ext>
              </a:extLst>
            </p:cNvPr>
            <p:cNvSpPr/>
            <p:nvPr/>
          </p:nvSpPr>
          <p:spPr>
            <a:xfrm>
              <a:off x="5781748" y="19308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8" name="Freeform 172">
              <a:extLst>
                <a:ext uri="{FF2B5EF4-FFF2-40B4-BE49-F238E27FC236}">
                  <a16:creationId xmlns:a16="http://schemas.microsoft.com/office/drawing/2014/main" xmlns="" id="{4D5B6027-2DED-4D2F-91F4-87538774636A}"/>
                </a:ext>
              </a:extLst>
            </p:cNvPr>
            <p:cNvSpPr/>
            <p:nvPr/>
          </p:nvSpPr>
          <p:spPr>
            <a:xfrm>
              <a:off x="5811965" y="19006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9" name="Freeform 173">
              <a:extLst>
                <a:ext uri="{FF2B5EF4-FFF2-40B4-BE49-F238E27FC236}">
                  <a16:creationId xmlns:a16="http://schemas.microsoft.com/office/drawing/2014/main" xmlns="" id="{1DB1B84C-A918-22F5-8550-2CD7F1D4E023}"/>
                </a:ext>
              </a:extLst>
            </p:cNvPr>
            <p:cNvSpPr/>
            <p:nvPr/>
          </p:nvSpPr>
          <p:spPr>
            <a:xfrm>
              <a:off x="5802900" y="194445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0" name="Freeform 174">
              <a:extLst>
                <a:ext uri="{FF2B5EF4-FFF2-40B4-BE49-F238E27FC236}">
                  <a16:creationId xmlns:a16="http://schemas.microsoft.com/office/drawing/2014/main" xmlns="" id="{DA8D1457-6C76-EBAD-8780-BAC6343A332B}"/>
                </a:ext>
              </a:extLst>
            </p:cNvPr>
            <p:cNvSpPr/>
            <p:nvPr/>
          </p:nvSpPr>
          <p:spPr>
            <a:xfrm>
              <a:off x="5833116" y="191422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1" name="Freeform 175">
              <a:extLst>
                <a:ext uri="{FF2B5EF4-FFF2-40B4-BE49-F238E27FC236}">
                  <a16:creationId xmlns:a16="http://schemas.microsoft.com/office/drawing/2014/main" xmlns="" id="{A19356FD-DB9A-3744-64E7-F47368EF82CB}"/>
                </a:ext>
              </a:extLst>
            </p:cNvPr>
            <p:cNvSpPr/>
            <p:nvPr/>
          </p:nvSpPr>
          <p:spPr>
            <a:xfrm>
              <a:off x="5802900" y="194445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2" name="Freeform 176">
              <a:extLst>
                <a:ext uri="{FF2B5EF4-FFF2-40B4-BE49-F238E27FC236}">
                  <a16:creationId xmlns:a16="http://schemas.microsoft.com/office/drawing/2014/main" xmlns="" id="{C1683CAD-462D-F746-70B0-C7C394E5E515}"/>
                </a:ext>
              </a:extLst>
            </p:cNvPr>
            <p:cNvSpPr/>
            <p:nvPr/>
          </p:nvSpPr>
          <p:spPr>
            <a:xfrm>
              <a:off x="5833116" y="191422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3" name="Freeform 177">
              <a:extLst>
                <a:ext uri="{FF2B5EF4-FFF2-40B4-BE49-F238E27FC236}">
                  <a16:creationId xmlns:a16="http://schemas.microsoft.com/office/drawing/2014/main" xmlns="" id="{C49E1A5F-0911-E130-5884-181B0923778F}"/>
                </a:ext>
              </a:extLst>
            </p:cNvPr>
            <p:cNvSpPr/>
            <p:nvPr/>
          </p:nvSpPr>
          <p:spPr>
            <a:xfrm>
              <a:off x="5808943" y="194445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4" name="Freeform 178">
              <a:extLst>
                <a:ext uri="{FF2B5EF4-FFF2-40B4-BE49-F238E27FC236}">
                  <a16:creationId xmlns:a16="http://schemas.microsoft.com/office/drawing/2014/main" xmlns="" id="{2713014F-33F7-EE99-D0DF-1A2B296D1506}"/>
                </a:ext>
              </a:extLst>
            </p:cNvPr>
            <p:cNvSpPr/>
            <p:nvPr/>
          </p:nvSpPr>
          <p:spPr>
            <a:xfrm>
              <a:off x="5839160" y="191422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5" name="Freeform 179">
              <a:extLst>
                <a:ext uri="{FF2B5EF4-FFF2-40B4-BE49-F238E27FC236}">
                  <a16:creationId xmlns:a16="http://schemas.microsoft.com/office/drawing/2014/main" xmlns="" id="{C44E8CE0-3CA8-9393-FE3F-D2F6893A1F58}"/>
                </a:ext>
              </a:extLst>
            </p:cNvPr>
            <p:cNvSpPr/>
            <p:nvPr/>
          </p:nvSpPr>
          <p:spPr>
            <a:xfrm>
              <a:off x="5822541" y="194445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6" name="Freeform 180">
              <a:extLst>
                <a:ext uri="{FF2B5EF4-FFF2-40B4-BE49-F238E27FC236}">
                  <a16:creationId xmlns:a16="http://schemas.microsoft.com/office/drawing/2014/main" xmlns="" id="{44950B7F-008A-D9D7-BE26-94DE5D796E44}"/>
                </a:ext>
              </a:extLst>
            </p:cNvPr>
            <p:cNvSpPr/>
            <p:nvPr/>
          </p:nvSpPr>
          <p:spPr>
            <a:xfrm>
              <a:off x="5852757" y="191422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7" name="Freeform 181">
              <a:extLst>
                <a:ext uri="{FF2B5EF4-FFF2-40B4-BE49-F238E27FC236}">
                  <a16:creationId xmlns:a16="http://schemas.microsoft.com/office/drawing/2014/main" xmlns="" id="{D1712485-8C2B-959B-57F1-6400FC113C03}"/>
                </a:ext>
              </a:extLst>
            </p:cNvPr>
            <p:cNvSpPr/>
            <p:nvPr/>
          </p:nvSpPr>
          <p:spPr>
            <a:xfrm>
              <a:off x="5830095" y="194445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8" name="Freeform 182">
              <a:extLst>
                <a:ext uri="{FF2B5EF4-FFF2-40B4-BE49-F238E27FC236}">
                  <a16:creationId xmlns:a16="http://schemas.microsoft.com/office/drawing/2014/main" xmlns="" id="{8D4F2EF9-1BA5-DD45-3019-2B3587454D6D}"/>
                </a:ext>
              </a:extLst>
            </p:cNvPr>
            <p:cNvSpPr/>
            <p:nvPr/>
          </p:nvSpPr>
          <p:spPr>
            <a:xfrm>
              <a:off x="5860311" y="191422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9" name="Freeform 183">
              <a:extLst>
                <a:ext uri="{FF2B5EF4-FFF2-40B4-BE49-F238E27FC236}">
                  <a16:creationId xmlns:a16="http://schemas.microsoft.com/office/drawing/2014/main" xmlns="" id="{50383DC4-E872-B9D4-BCC4-FBE4DB16DAA9}"/>
                </a:ext>
              </a:extLst>
            </p:cNvPr>
            <p:cNvSpPr/>
            <p:nvPr/>
          </p:nvSpPr>
          <p:spPr>
            <a:xfrm>
              <a:off x="5964557" y="195806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0" name="Freeform 184">
              <a:extLst>
                <a:ext uri="{FF2B5EF4-FFF2-40B4-BE49-F238E27FC236}">
                  <a16:creationId xmlns:a16="http://schemas.microsoft.com/office/drawing/2014/main" xmlns="" id="{A60CF095-B8A2-E0E5-E6FC-699C18BD233F}"/>
                </a:ext>
              </a:extLst>
            </p:cNvPr>
            <p:cNvSpPr/>
            <p:nvPr/>
          </p:nvSpPr>
          <p:spPr>
            <a:xfrm>
              <a:off x="5994774" y="192782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1" name="Freeform 185">
              <a:extLst>
                <a:ext uri="{FF2B5EF4-FFF2-40B4-BE49-F238E27FC236}">
                  <a16:creationId xmlns:a16="http://schemas.microsoft.com/office/drawing/2014/main" xmlns="" id="{9B287815-B29B-80CE-5E01-91FDDA2486AE}"/>
                </a:ext>
              </a:extLst>
            </p:cNvPr>
            <p:cNvSpPr/>
            <p:nvPr/>
          </p:nvSpPr>
          <p:spPr>
            <a:xfrm>
              <a:off x="5970601" y="197167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2" name="Freeform 186">
              <a:extLst>
                <a:ext uri="{FF2B5EF4-FFF2-40B4-BE49-F238E27FC236}">
                  <a16:creationId xmlns:a16="http://schemas.microsoft.com/office/drawing/2014/main" xmlns="" id="{5F73F3F3-32E5-571C-5798-B0868D3E6569}"/>
                </a:ext>
              </a:extLst>
            </p:cNvPr>
            <p:cNvSpPr/>
            <p:nvPr/>
          </p:nvSpPr>
          <p:spPr>
            <a:xfrm>
              <a:off x="6000817" y="194143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3" name="Freeform 187">
              <a:extLst>
                <a:ext uri="{FF2B5EF4-FFF2-40B4-BE49-F238E27FC236}">
                  <a16:creationId xmlns:a16="http://schemas.microsoft.com/office/drawing/2014/main" xmlns="" id="{81A7F9A5-DEEA-F272-09F2-9E184D440180}"/>
                </a:ext>
              </a:extLst>
            </p:cNvPr>
            <p:cNvSpPr/>
            <p:nvPr/>
          </p:nvSpPr>
          <p:spPr>
            <a:xfrm>
              <a:off x="5990241" y="197167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4" name="Freeform 188">
              <a:extLst>
                <a:ext uri="{FF2B5EF4-FFF2-40B4-BE49-F238E27FC236}">
                  <a16:creationId xmlns:a16="http://schemas.microsoft.com/office/drawing/2014/main" xmlns="" id="{51FC62EA-7574-41A7-2A1B-832C68FA81BC}"/>
                </a:ext>
              </a:extLst>
            </p:cNvPr>
            <p:cNvSpPr/>
            <p:nvPr/>
          </p:nvSpPr>
          <p:spPr>
            <a:xfrm>
              <a:off x="6020458" y="194143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5" name="Freeform 189">
              <a:extLst>
                <a:ext uri="{FF2B5EF4-FFF2-40B4-BE49-F238E27FC236}">
                  <a16:creationId xmlns:a16="http://schemas.microsoft.com/office/drawing/2014/main" xmlns="" id="{AE9B0018-6321-699E-C036-9AC3A64A5BDC}"/>
                </a:ext>
              </a:extLst>
            </p:cNvPr>
            <p:cNvSpPr/>
            <p:nvPr/>
          </p:nvSpPr>
          <p:spPr>
            <a:xfrm>
              <a:off x="5997795" y="197167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6" name="Freeform 190">
              <a:extLst>
                <a:ext uri="{FF2B5EF4-FFF2-40B4-BE49-F238E27FC236}">
                  <a16:creationId xmlns:a16="http://schemas.microsoft.com/office/drawing/2014/main" xmlns="" id="{5C356306-E52D-41ED-1D33-7AF4988161F0}"/>
                </a:ext>
              </a:extLst>
            </p:cNvPr>
            <p:cNvSpPr/>
            <p:nvPr/>
          </p:nvSpPr>
          <p:spPr>
            <a:xfrm>
              <a:off x="6028012" y="194143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7" name="Freeform 191">
              <a:extLst>
                <a:ext uri="{FF2B5EF4-FFF2-40B4-BE49-F238E27FC236}">
                  <a16:creationId xmlns:a16="http://schemas.microsoft.com/office/drawing/2014/main" xmlns="" id="{A8DC5EF6-A6EB-9AF6-4CE8-DA1E1208E74B}"/>
                </a:ext>
              </a:extLst>
            </p:cNvPr>
            <p:cNvSpPr/>
            <p:nvPr/>
          </p:nvSpPr>
          <p:spPr>
            <a:xfrm>
              <a:off x="6011393" y="197167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8" name="Freeform 192">
              <a:extLst>
                <a:ext uri="{FF2B5EF4-FFF2-40B4-BE49-F238E27FC236}">
                  <a16:creationId xmlns:a16="http://schemas.microsoft.com/office/drawing/2014/main" xmlns="" id="{2CB23B93-6168-417F-F045-887445E38195}"/>
                </a:ext>
              </a:extLst>
            </p:cNvPr>
            <p:cNvSpPr/>
            <p:nvPr/>
          </p:nvSpPr>
          <p:spPr>
            <a:xfrm>
              <a:off x="6041609" y="194143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9" name="Freeform 193">
              <a:extLst>
                <a:ext uri="{FF2B5EF4-FFF2-40B4-BE49-F238E27FC236}">
                  <a16:creationId xmlns:a16="http://schemas.microsoft.com/office/drawing/2014/main" xmlns="" id="{7BEAA58D-0058-927F-F759-87EF3819DEE2}"/>
                </a:ext>
              </a:extLst>
            </p:cNvPr>
            <p:cNvSpPr/>
            <p:nvPr/>
          </p:nvSpPr>
          <p:spPr>
            <a:xfrm>
              <a:off x="6044631" y="200039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0" name="Freeform 194">
              <a:extLst>
                <a:ext uri="{FF2B5EF4-FFF2-40B4-BE49-F238E27FC236}">
                  <a16:creationId xmlns:a16="http://schemas.microsoft.com/office/drawing/2014/main" xmlns="" id="{BF138913-12D1-E318-E24E-9CABEA4E6A82}"/>
                </a:ext>
              </a:extLst>
            </p:cNvPr>
            <p:cNvSpPr/>
            <p:nvPr/>
          </p:nvSpPr>
          <p:spPr>
            <a:xfrm>
              <a:off x="6074847" y="197015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1" name="Freeform 195">
              <a:extLst>
                <a:ext uri="{FF2B5EF4-FFF2-40B4-BE49-F238E27FC236}">
                  <a16:creationId xmlns:a16="http://schemas.microsoft.com/office/drawing/2014/main" xmlns="" id="{C2C0B5CC-D7EE-8CA3-6C1B-4243346BA39D}"/>
                </a:ext>
              </a:extLst>
            </p:cNvPr>
            <p:cNvSpPr/>
            <p:nvPr/>
          </p:nvSpPr>
          <p:spPr>
            <a:xfrm>
              <a:off x="6050674" y="200039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2" name="Freeform 196">
              <a:extLst>
                <a:ext uri="{FF2B5EF4-FFF2-40B4-BE49-F238E27FC236}">
                  <a16:creationId xmlns:a16="http://schemas.microsoft.com/office/drawing/2014/main" xmlns="" id="{22B906DB-6C2D-90CE-1D03-AF5D08751471}"/>
                </a:ext>
              </a:extLst>
            </p:cNvPr>
            <p:cNvSpPr/>
            <p:nvPr/>
          </p:nvSpPr>
          <p:spPr>
            <a:xfrm>
              <a:off x="6080890" y="197015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3" name="Freeform 197">
              <a:extLst>
                <a:ext uri="{FF2B5EF4-FFF2-40B4-BE49-F238E27FC236}">
                  <a16:creationId xmlns:a16="http://schemas.microsoft.com/office/drawing/2014/main" xmlns="" id="{0A5640A3-4B36-920D-9607-20BA7A55A8BB}"/>
                </a:ext>
              </a:extLst>
            </p:cNvPr>
            <p:cNvSpPr/>
            <p:nvPr/>
          </p:nvSpPr>
          <p:spPr>
            <a:xfrm>
              <a:off x="6050674" y="200039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4" name="Freeform 198">
              <a:extLst>
                <a:ext uri="{FF2B5EF4-FFF2-40B4-BE49-F238E27FC236}">
                  <a16:creationId xmlns:a16="http://schemas.microsoft.com/office/drawing/2014/main" xmlns="" id="{BC839672-1AE4-F4B1-4E61-8CC28A301C3C}"/>
                </a:ext>
              </a:extLst>
            </p:cNvPr>
            <p:cNvSpPr/>
            <p:nvPr/>
          </p:nvSpPr>
          <p:spPr>
            <a:xfrm>
              <a:off x="6080890" y="197015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5" name="Freeform 199">
              <a:extLst>
                <a:ext uri="{FF2B5EF4-FFF2-40B4-BE49-F238E27FC236}">
                  <a16:creationId xmlns:a16="http://schemas.microsoft.com/office/drawing/2014/main" xmlns="" id="{6D9E41EB-9058-C123-A66E-3F072F64267F}"/>
                </a:ext>
              </a:extLst>
            </p:cNvPr>
            <p:cNvSpPr/>
            <p:nvPr/>
          </p:nvSpPr>
          <p:spPr>
            <a:xfrm>
              <a:off x="6050674" y="200039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6" name="Freeform 200">
              <a:extLst>
                <a:ext uri="{FF2B5EF4-FFF2-40B4-BE49-F238E27FC236}">
                  <a16:creationId xmlns:a16="http://schemas.microsoft.com/office/drawing/2014/main" xmlns="" id="{CB27D064-1C8A-B604-AEA4-29AB56F007A8}"/>
                </a:ext>
              </a:extLst>
            </p:cNvPr>
            <p:cNvSpPr/>
            <p:nvPr/>
          </p:nvSpPr>
          <p:spPr>
            <a:xfrm>
              <a:off x="6080890" y="197015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7" name="Freeform 201">
              <a:extLst>
                <a:ext uri="{FF2B5EF4-FFF2-40B4-BE49-F238E27FC236}">
                  <a16:creationId xmlns:a16="http://schemas.microsoft.com/office/drawing/2014/main" xmlns="" id="{521CAC3C-55C2-03FA-0DE8-CF8AE23A7F0A}"/>
                </a:ext>
              </a:extLst>
            </p:cNvPr>
            <p:cNvSpPr/>
            <p:nvPr/>
          </p:nvSpPr>
          <p:spPr>
            <a:xfrm>
              <a:off x="6058228" y="200039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8" name="Freeform 202">
              <a:extLst>
                <a:ext uri="{FF2B5EF4-FFF2-40B4-BE49-F238E27FC236}">
                  <a16:creationId xmlns:a16="http://schemas.microsoft.com/office/drawing/2014/main" xmlns="" id="{6EF94437-7988-920F-C3E4-2E4A128EDDD7}"/>
                </a:ext>
              </a:extLst>
            </p:cNvPr>
            <p:cNvSpPr/>
            <p:nvPr/>
          </p:nvSpPr>
          <p:spPr>
            <a:xfrm>
              <a:off x="6088444" y="197015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9" name="Freeform 203">
              <a:extLst>
                <a:ext uri="{FF2B5EF4-FFF2-40B4-BE49-F238E27FC236}">
                  <a16:creationId xmlns:a16="http://schemas.microsoft.com/office/drawing/2014/main" xmlns="" id="{D75393C3-03DA-A156-4F45-1DF7ACCC085E}"/>
                </a:ext>
              </a:extLst>
            </p:cNvPr>
            <p:cNvSpPr/>
            <p:nvPr/>
          </p:nvSpPr>
          <p:spPr>
            <a:xfrm>
              <a:off x="6085423" y="200039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0" name="Freeform 204">
              <a:extLst>
                <a:ext uri="{FF2B5EF4-FFF2-40B4-BE49-F238E27FC236}">
                  <a16:creationId xmlns:a16="http://schemas.microsoft.com/office/drawing/2014/main" xmlns="" id="{61ABBAA9-61A1-8921-6B2A-5E494655AC76}"/>
                </a:ext>
              </a:extLst>
            </p:cNvPr>
            <p:cNvSpPr/>
            <p:nvPr/>
          </p:nvSpPr>
          <p:spPr>
            <a:xfrm>
              <a:off x="6115639" y="197015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1" name="Freeform 205">
              <a:extLst>
                <a:ext uri="{FF2B5EF4-FFF2-40B4-BE49-F238E27FC236}">
                  <a16:creationId xmlns:a16="http://schemas.microsoft.com/office/drawing/2014/main" xmlns="" id="{2E3189AF-3857-9F94-6DCB-DFEE6518DBD5}"/>
                </a:ext>
              </a:extLst>
            </p:cNvPr>
            <p:cNvSpPr/>
            <p:nvPr/>
          </p:nvSpPr>
          <p:spPr>
            <a:xfrm>
              <a:off x="6097509" y="200039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2" name="Freeform 206">
              <a:extLst>
                <a:ext uri="{FF2B5EF4-FFF2-40B4-BE49-F238E27FC236}">
                  <a16:creationId xmlns:a16="http://schemas.microsoft.com/office/drawing/2014/main" xmlns="" id="{B1FF1F26-555C-FA65-AFB6-B907E90BA42E}"/>
                </a:ext>
              </a:extLst>
            </p:cNvPr>
            <p:cNvSpPr/>
            <p:nvPr/>
          </p:nvSpPr>
          <p:spPr>
            <a:xfrm>
              <a:off x="6127726" y="197015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3" name="Freeform 207">
              <a:extLst>
                <a:ext uri="{FF2B5EF4-FFF2-40B4-BE49-F238E27FC236}">
                  <a16:creationId xmlns:a16="http://schemas.microsoft.com/office/drawing/2014/main" xmlns="" id="{0A794017-5B64-18AD-CEA3-4CEE26E7914D}"/>
                </a:ext>
              </a:extLst>
            </p:cNvPr>
            <p:cNvSpPr/>
            <p:nvPr/>
          </p:nvSpPr>
          <p:spPr>
            <a:xfrm>
              <a:off x="6132258" y="20457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4" name="Freeform 208">
              <a:extLst>
                <a:ext uri="{FF2B5EF4-FFF2-40B4-BE49-F238E27FC236}">
                  <a16:creationId xmlns:a16="http://schemas.microsoft.com/office/drawing/2014/main" xmlns="" id="{79D2F029-F3AF-B138-BF9B-3F36A5FDE749}"/>
                </a:ext>
              </a:extLst>
            </p:cNvPr>
            <p:cNvSpPr/>
            <p:nvPr/>
          </p:nvSpPr>
          <p:spPr>
            <a:xfrm>
              <a:off x="6162474" y="20155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5" name="Freeform 209">
              <a:extLst>
                <a:ext uri="{FF2B5EF4-FFF2-40B4-BE49-F238E27FC236}">
                  <a16:creationId xmlns:a16="http://schemas.microsoft.com/office/drawing/2014/main" xmlns="" id="{801C040E-79A3-CDA0-981F-19B73A0CC814}"/>
                </a:ext>
              </a:extLst>
            </p:cNvPr>
            <p:cNvSpPr/>
            <p:nvPr/>
          </p:nvSpPr>
          <p:spPr>
            <a:xfrm>
              <a:off x="6138301" y="20457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6" name="Freeform 210">
              <a:extLst>
                <a:ext uri="{FF2B5EF4-FFF2-40B4-BE49-F238E27FC236}">
                  <a16:creationId xmlns:a16="http://schemas.microsoft.com/office/drawing/2014/main" xmlns="" id="{911F0415-62D3-26DD-58DF-74031C0F7EA3}"/>
                </a:ext>
              </a:extLst>
            </p:cNvPr>
            <p:cNvSpPr/>
            <p:nvPr/>
          </p:nvSpPr>
          <p:spPr>
            <a:xfrm>
              <a:off x="6168518" y="20155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7" name="Freeform 211">
              <a:extLst>
                <a:ext uri="{FF2B5EF4-FFF2-40B4-BE49-F238E27FC236}">
                  <a16:creationId xmlns:a16="http://schemas.microsoft.com/office/drawing/2014/main" xmlns="" id="{857F3114-8432-76FF-94EE-67C75DCD3FDC}"/>
                </a:ext>
              </a:extLst>
            </p:cNvPr>
            <p:cNvSpPr/>
            <p:nvPr/>
          </p:nvSpPr>
          <p:spPr>
            <a:xfrm>
              <a:off x="6165496" y="207598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8" name="Freeform 212">
              <a:extLst>
                <a:ext uri="{FF2B5EF4-FFF2-40B4-BE49-F238E27FC236}">
                  <a16:creationId xmlns:a16="http://schemas.microsoft.com/office/drawing/2014/main" xmlns="" id="{D096C75F-F846-C29B-1679-12D619535E88}"/>
                </a:ext>
              </a:extLst>
            </p:cNvPr>
            <p:cNvSpPr/>
            <p:nvPr/>
          </p:nvSpPr>
          <p:spPr>
            <a:xfrm>
              <a:off x="6195712" y="204574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9" name="Freeform 213">
              <a:extLst>
                <a:ext uri="{FF2B5EF4-FFF2-40B4-BE49-F238E27FC236}">
                  <a16:creationId xmlns:a16="http://schemas.microsoft.com/office/drawing/2014/main" xmlns="" id="{0ADC5805-E89A-FB97-CA59-12AE96006473}"/>
                </a:ext>
              </a:extLst>
            </p:cNvPr>
            <p:cNvSpPr/>
            <p:nvPr/>
          </p:nvSpPr>
          <p:spPr>
            <a:xfrm>
              <a:off x="6198734" y="210621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0" name="Freeform 214">
              <a:extLst>
                <a:ext uri="{FF2B5EF4-FFF2-40B4-BE49-F238E27FC236}">
                  <a16:creationId xmlns:a16="http://schemas.microsoft.com/office/drawing/2014/main" xmlns="" id="{DBC00E4A-9A47-BF24-6935-2ED97DE50132}"/>
                </a:ext>
              </a:extLst>
            </p:cNvPr>
            <p:cNvSpPr/>
            <p:nvPr/>
          </p:nvSpPr>
          <p:spPr>
            <a:xfrm>
              <a:off x="6228950" y="207598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1" name="Freeform 215">
              <a:extLst>
                <a:ext uri="{FF2B5EF4-FFF2-40B4-BE49-F238E27FC236}">
                  <a16:creationId xmlns:a16="http://schemas.microsoft.com/office/drawing/2014/main" xmlns="" id="{164AEE7B-2AC8-658D-E057-784631E44029}"/>
                </a:ext>
              </a:extLst>
            </p:cNvPr>
            <p:cNvSpPr/>
            <p:nvPr/>
          </p:nvSpPr>
          <p:spPr>
            <a:xfrm>
              <a:off x="6198734" y="210621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2" name="Freeform 216">
              <a:extLst>
                <a:ext uri="{FF2B5EF4-FFF2-40B4-BE49-F238E27FC236}">
                  <a16:creationId xmlns:a16="http://schemas.microsoft.com/office/drawing/2014/main" xmlns="" id="{0B782A1B-F5E3-5755-7F02-7CA486FE65B9}"/>
                </a:ext>
              </a:extLst>
            </p:cNvPr>
            <p:cNvSpPr/>
            <p:nvPr/>
          </p:nvSpPr>
          <p:spPr>
            <a:xfrm>
              <a:off x="6228950" y="207598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3" name="Freeform 217">
              <a:extLst>
                <a:ext uri="{FF2B5EF4-FFF2-40B4-BE49-F238E27FC236}">
                  <a16:creationId xmlns:a16="http://schemas.microsoft.com/office/drawing/2014/main" xmlns="" id="{5A277E85-0DDF-C790-5DE1-F36CE011F1D9}"/>
                </a:ext>
              </a:extLst>
            </p:cNvPr>
            <p:cNvSpPr/>
            <p:nvPr/>
          </p:nvSpPr>
          <p:spPr>
            <a:xfrm>
              <a:off x="6239526" y="212133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4" name="Freeform 218">
              <a:extLst>
                <a:ext uri="{FF2B5EF4-FFF2-40B4-BE49-F238E27FC236}">
                  <a16:creationId xmlns:a16="http://schemas.microsoft.com/office/drawing/2014/main" xmlns="" id="{939E2E97-3F9E-7DF6-6F37-CC0A4A873591}"/>
                </a:ext>
              </a:extLst>
            </p:cNvPr>
            <p:cNvSpPr/>
            <p:nvPr/>
          </p:nvSpPr>
          <p:spPr>
            <a:xfrm>
              <a:off x="6269743" y="209109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5" name="Freeform 219">
              <a:extLst>
                <a:ext uri="{FF2B5EF4-FFF2-40B4-BE49-F238E27FC236}">
                  <a16:creationId xmlns:a16="http://schemas.microsoft.com/office/drawing/2014/main" xmlns="" id="{05A5616F-7112-733C-E860-10FB899D59BE}"/>
                </a:ext>
              </a:extLst>
            </p:cNvPr>
            <p:cNvSpPr/>
            <p:nvPr/>
          </p:nvSpPr>
          <p:spPr>
            <a:xfrm>
              <a:off x="6253124" y="213645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6" name="Freeform 220">
              <a:extLst>
                <a:ext uri="{FF2B5EF4-FFF2-40B4-BE49-F238E27FC236}">
                  <a16:creationId xmlns:a16="http://schemas.microsoft.com/office/drawing/2014/main" xmlns="" id="{45EB2411-0F8D-7EF4-D4B3-CA5A527D3DBE}"/>
                </a:ext>
              </a:extLst>
            </p:cNvPr>
            <p:cNvSpPr/>
            <p:nvPr/>
          </p:nvSpPr>
          <p:spPr>
            <a:xfrm>
              <a:off x="6283340" y="210621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7" name="Freeform 221">
              <a:extLst>
                <a:ext uri="{FF2B5EF4-FFF2-40B4-BE49-F238E27FC236}">
                  <a16:creationId xmlns:a16="http://schemas.microsoft.com/office/drawing/2014/main" xmlns="" id="{DFE17B6F-126F-93A3-2BAF-E1DB02BD32FC}"/>
                </a:ext>
              </a:extLst>
            </p:cNvPr>
            <p:cNvSpPr/>
            <p:nvPr/>
          </p:nvSpPr>
          <p:spPr>
            <a:xfrm>
              <a:off x="6286361" y="21530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8" name="Freeform 222">
              <a:extLst>
                <a:ext uri="{FF2B5EF4-FFF2-40B4-BE49-F238E27FC236}">
                  <a16:creationId xmlns:a16="http://schemas.microsoft.com/office/drawing/2014/main" xmlns="" id="{746BFB3A-6402-7D59-0D14-38647A33635F}"/>
                </a:ext>
              </a:extLst>
            </p:cNvPr>
            <p:cNvSpPr/>
            <p:nvPr/>
          </p:nvSpPr>
          <p:spPr>
            <a:xfrm>
              <a:off x="6316578" y="21228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9" name="Freeform 223">
              <a:extLst>
                <a:ext uri="{FF2B5EF4-FFF2-40B4-BE49-F238E27FC236}">
                  <a16:creationId xmlns:a16="http://schemas.microsoft.com/office/drawing/2014/main" xmlns="" id="{B3652486-C2B5-1A36-D519-955130EA74A9}"/>
                </a:ext>
              </a:extLst>
            </p:cNvPr>
            <p:cNvSpPr/>
            <p:nvPr/>
          </p:nvSpPr>
          <p:spPr>
            <a:xfrm>
              <a:off x="6319599" y="21530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0" name="Freeform 224">
              <a:extLst>
                <a:ext uri="{FF2B5EF4-FFF2-40B4-BE49-F238E27FC236}">
                  <a16:creationId xmlns:a16="http://schemas.microsoft.com/office/drawing/2014/main" xmlns="" id="{0A0D05AC-1B00-3B41-EECB-7EA36D67F6FC}"/>
                </a:ext>
              </a:extLst>
            </p:cNvPr>
            <p:cNvSpPr/>
            <p:nvPr/>
          </p:nvSpPr>
          <p:spPr>
            <a:xfrm>
              <a:off x="6349816" y="21228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1" name="Freeform 225">
              <a:extLst>
                <a:ext uri="{FF2B5EF4-FFF2-40B4-BE49-F238E27FC236}">
                  <a16:creationId xmlns:a16="http://schemas.microsoft.com/office/drawing/2014/main" xmlns="" id="{74FA164B-6FB9-BE4F-2819-0634459ED5BC}"/>
                </a:ext>
              </a:extLst>
            </p:cNvPr>
            <p:cNvSpPr/>
            <p:nvPr/>
          </p:nvSpPr>
          <p:spPr>
            <a:xfrm>
              <a:off x="6327154" y="21530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2" name="Freeform 226">
              <a:extLst>
                <a:ext uri="{FF2B5EF4-FFF2-40B4-BE49-F238E27FC236}">
                  <a16:creationId xmlns:a16="http://schemas.microsoft.com/office/drawing/2014/main" xmlns="" id="{47EBC8F0-3D6B-7DD6-17C5-06940AC7DA91}"/>
                </a:ext>
              </a:extLst>
            </p:cNvPr>
            <p:cNvSpPr/>
            <p:nvPr/>
          </p:nvSpPr>
          <p:spPr>
            <a:xfrm>
              <a:off x="6357370" y="21228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3" name="Freeform 227">
              <a:extLst>
                <a:ext uri="{FF2B5EF4-FFF2-40B4-BE49-F238E27FC236}">
                  <a16:creationId xmlns:a16="http://schemas.microsoft.com/office/drawing/2014/main" xmlns="" id="{DB50CC59-7798-30F6-2131-C9BBE68E5AD6}"/>
                </a:ext>
              </a:extLst>
            </p:cNvPr>
            <p:cNvSpPr/>
            <p:nvPr/>
          </p:nvSpPr>
          <p:spPr>
            <a:xfrm>
              <a:off x="6346794" y="21530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4" name="Freeform 228">
              <a:extLst>
                <a:ext uri="{FF2B5EF4-FFF2-40B4-BE49-F238E27FC236}">
                  <a16:creationId xmlns:a16="http://schemas.microsoft.com/office/drawing/2014/main" xmlns="" id="{0F75E394-3E5F-CD94-C89A-B1732B48235E}"/>
                </a:ext>
              </a:extLst>
            </p:cNvPr>
            <p:cNvSpPr/>
            <p:nvPr/>
          </p:nvSpPr>
          <p:spPr>
            <a:xfrm>
              <a:off x="6377011" y="21228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5" name="Freeform 229">
              <a:extLst>
                <a:ext uri="{FF2B5EF4-FFF2-40B4-BE49-F238E27FC236}">
                  <a16:creationId xmlns:a16="http://schemas.microsoft.com/office/drawing/2014/main" xmlns="" id="{90869A87-C052-39C0-585E-EBACA4C58EA6}"/>
                </a:ext>
              </a:extLst>
            </p:cNvPr>
            <p:cNvSpPr/>
            <p:nvPr/>
          </p:nvSpPr>
          <p:spPr>
            <a:xfrm>
              <a:off x="6346794" y="21530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6" name="Freeform 230">
              <a:extLst>
                <a:ext uri="{FF2B5EF4-FFF2-40B4-BE49-F238E27FC236}">
                  <a16:creationId xmlns:a16="http://schemas.microsoft.com/office/drawing/2014/main" xmlns="" id="{9ECAA191-E338-5E34-8508-3121996C1A3D}"/>
                </a:ext>
              </a:extLst>
            </p:cNvPr>
            <p:cNvSpPr/>
            <p:nvPr/>
          </p:nvSpPr>
          <p:spPr>
            <a:xfrm>
              <a:off x="6377011" y="21228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7" name="Freeform 231">
              <a:extLst>
                <a:ext uri="{FF2B5EF4-FFF2-40B4-BE49-F238E27FC236}">
                  <a16:creationId xmlns:a16="http://schemas.microsoft.com/office/drawing/2014/main" xmlns="" id="{A0D421F5-878F-0156-0C6D-B547871A97C8}"/>
                </a:ext>
              </a:extLst>
            </p:cNvPr>
            <p:cNvSpPr/>
            <p:nvPr/>
          </p:nvSpPr>
          <p:spPr>
            <a:xfrm>
              <a:off x="6352837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8" name="Freeform 232">
              <a:extLst>
                <a:ext uri="{FF2B5EF4-FFF2-40B4-BE49-F238E27FC236}">
                  <a16:creationId xmlns:a16="http://schemas.microsoft.com/office/drawing/2014/main" xmlns="" id="{DB2285F1-1892-AB01-47FE-60694A2A9D4E}"/>
                </a:ext>
              </a:extLst>
            </p:cNvPr>
            <p:cNvSpPr/>
            <p:nvPr/>
          </p:nvSpPr>
          <p:spPr>
            <a:xfrm>
              <a:off x="6383054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9" name="Freeform 233">
              <a:extLst>
                <a:ext uri="{FF2B5EF4-FFF2-40B4-BE49-F238E27FC236}">
                  <a16:creationId xmlns:a16="http://schemas.microsoft.com/office/drawing/2014/main" xmlns="" id="{503432BD-6DA8-FEFC-08BC-056D51FE5255}"/>
                </a:ext>
              </a:extLst>
            </p:cNvPr>
            <p:cNvSpPr/>
            <p:nvPr/>
          </p:nvSpPr>
          <p:spPr>
            <a:xfrm>
              <a:off x="6360392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0" name="Freeform 234">
              <a:extLst>
                <a:ext uri="{FF2B5EF4-FFF2-40B4-BE49-F238E27FC236}">
                  <a16:creationId xmlns:a16="http://schemas.microsoft.com/office/drawing/2014/main" xmlns="" id="{9F40AE22-B3BB-D1A1-17B2-C98E1A8AEBDD}"/>
                </a:ext>
              </a:extLst>
            </p:cNvPr>
            <p:cNvSpPr/>
            <p:nvPr/>
          </p:nvSpPr>
          <p:spPr>
            <a:xfrm>
              <a:off x="6390608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1" name="Freeform 235">
              <a:extLst>
                <a:ext uri="{FF2B5EF4-FFF2-40B4-BE49-F238E27FC236}">
                  <a16:creationId xmlns:a16="http://schemas.microsoft.com/office/drawing/2014/main" xmlns="" id="{9BB4A2B6-FE41-79DE-8B23-4F518BD98283}"/>
                </a:ext>
              </a:extLst>
            </p:cNvPr>
            <p:cNvSpPr/>
            <p:nvPr/>
          </p:nvSpPr>
          <p:spPr>
            <a:xfrm>
              <a:off x="6366435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2" name="Freeform 236">
              <a:extLst>
                <a:ext uri="{FF2B5EF4-FFF2-40B4-BE49-F238E27FC236}">
                  <a16:creationId xmlns:a16="http://schemas.microsoft.com/office/drawing/2014/main" xmlns="" id="{6BA3958B-0437-1414-CB8E-C38268651B49}"/>
                </a:ext>
              </a:extLst>
            </p:cNvPr>
            <p:cNvSpPr/>
            <p:nvPr/>
          </p:nvSpPr>
          <p:spPr>
            <a:xfrm>
              <a:off x="6396651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3" name="Freeform 237">
              <a:extLst>
                <a:ext uri="{FF2B5EF4-FFF2-40B4-BE49-F238E27FC236}">
                  <a16:creationId xmlns:a16="http://schemas.microsoft.com/office/drawing/2014/main" xmlns="" id="{627C7193-BF32-DC7C-59A3-E9F4E984A77B}"/>
                </a:ext>
              </a:extLst>
            </p:cNvPr>
            <p:cNvSpPr/>
            <p:nvPr/>
          </p:nvSpPr>
          <p:spPr>
            <a:xfrm>
              <a:off x="6373989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4" name="Freeform 238">
              <a:extLst>
                <a:ext uri="{FF2B5EF4-FFF2-40B4-BE49-F238E27FC236}">
                  <a16:creationId xmlns:a16="http://schemas.microsoft.com/office/drawing/2014/main" xmlns="" id="{9EB09D9E-39D1-F7DA-F2BD-780369779891}"/>
                </a:ext>
              </a:extLst>
            </p:cNvPr>
            <p:cNvSpPr/>
            <p:nvPr/>
          </p:nvSpPr>
          <p:spPr>
            <a:xfrm>
              <a:off x="6404205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5" name="Freeform 239">
              <a:extLst>
                <a:ext uri="{FF2B5EF4-FFF2-40B4-BE49-F238E27FC236}">
                  <a16:creationId xmlns:a16="http://schemas.microsoft.com/office/drawing/2014/main" xmlns="" id="{811AEE59-D83B-0B31-0860-04FBDC0E95C7}"/>
                </a:ext>
              </a:extLst>
            </p:cNvPr>
            <p:cNvSpPr/>
            <p:nvPr/>
          </p:nvSpPr>
          <p:spPr>
            <a:xfrm>
              <a:off x="6380032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6" name="Freeform 240">
              <a:extLst>
                <a:ext uri="{FF2B5EF4-FFF2-40B4-BE49-F238E27FC236}">
                  <a16:creationId xmlns:a16="http://schemas.microsoft.com/office/drawing/2014/main" xmlns="" id="{93902A7C-0A4E-D652-3D85-2C6FE26480CA}"/>
                </a:ext>
              </a:extLst>
            </p:cNvPr>
            <p:cNvSpPr/>
            <p:nvPr/>
          </p:nvSpPr>
          <p:spPr>
            <a:xfrm>
              <a:off x="6410249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7" name="Freeform 241">
              <a:extLst>
                <a:ext uri="{FF2B5EF4-FFF2-40B4-BE49-F238E27FC236}">
                  <a16:creationId xmlns:a16="http://schemas.microsoft.com/office/drawing/2014/main" xmlns="" id="{92EEA1FA-0DBD-7082-D2DD-3C5B3CFE79B1}"/>
                </a:ext>
              </a:extLst>
            </p:cNvPr>
            <p:cNvSpPr/>
            <p:nvPr/>
          </p:nvSpPr>
          <p:spPr>
            <a:xfrm>
              <a:off x="6380032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8" name="Freeform 242">
              <a:extLst>
                <a:ext uri="{FF2B5EF4-FFF2-40B4-BE49-F238E27FC236}">
                  <a16:creationId xmlns:a16="http://schemas.microsoft.com/office/drawing/2014/main" xmlns="" id="{E5C10613-8784-B56B-DD28-6B78FFF099EF}"/>
                </a:ext>
              </a:extLst>
            </p:cNvPr>
            <p:cNvSpPr/>
            <p:nvPr/>
          </p:nvSpPr>
          <p:spPr>
            <a:xfrm>
              <a:off x="6410249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9" name="Freeform 243">
              <a:extLst>
                <a:ext uri="{FF2B5EF4-FFF2-40B4-BE49-F238E27FC236}">
                  <a16:creationId xmlns:a16="http://schemas.microsoft.com/office/drawing/2014/main" xmlns="" id="{3D56045B-DDA3-82FD-B475-D0F2123243A1}"/>
                </a:ext>
              </a:extLst>
            </p:cNvPr>
            <p:cNvSpPr/>
            <p:nvPr/>
          </p:nvSpPr>
          <p:spPr>
            <a:xfrm>
              <a:off x="6380032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0" name="Freeform 244">
              <a:extLst>
                <a:ext uri="{FF2B5EF4-FFF2-40B4-BE49-F238E27FC236}">
                  <a16:creationId xmlns:a16="http://schemas.microsoft.com/office/drawing/2014/main" xmlns="" id="{DBA5CD42-322D-E822-8241-2D06B2BEAFCA}"/>
                </a:ext>
              </a:extLst>
            </p:cNvPr>
            <p:cNvSpPr/>
            <p:nvPr/>
          </p:nvSpPr>
          <p:spPr>
            <a:xfrm>
              <a:off x="6410249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1" name="Freeform 245">
              <a:extLst>
                <a:ext uri="{FF2B5EF4-FFF2-40B4-BE49-F238E27FC236}">
                  <a16:creationId xmlns:a16="http://schemas.microsoft.com/office/drawing/2014/main" xmlns="" id="{B0CEE85D-0CE7-0E3E-1B2D-FBC106EFA3B5}"/>
                </a:ext>
              </a:extLst>
            </p:cNvPr>
            <p:cNvSpPr/>
            <p:nvPr/>
          </p:nvSpPr>
          <p:spPr>
            <a:xfrm>
              <a:off x="6380032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2" name="Freeform 246">
              <a:extLst>
                <a:ext uri="{FF2B5EF4-FFF2-40B4-BE49-F238E27FC236}">
                  <a16:creationId xmlns:a16="http://schemas.microsoft.com/office/drawing/2014/main" xmlns="" id="{7ACB47B2-7B2E-B6E2-00E5-B15738B05E6B}"/>
                </a:ext>
              </a:extLst>
            </p:cNvPr>
            <p:cNvSpPr/>
            <p:nvPr/>
          </p:nvSpPr>
          <p:spPr>
            <a:xfrm>
              <a:off x="6410249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3" name="Freeform 247">
              <a:extLst>
                <a:ext uri="{FF2B5EF4-FFF2-40B4-BE49-F238E27FC236}">
                  <a16:creationId xmlns:a16="http://schemas.microsoft.com/office/drawing/2014/main" xmlns="" id="{F8184585-09C4-1DCF-E31F-35607D3DE8BC}"/>
                </a:ext>
              </a:extLst>
            </p:cNvPr>
            <p:cNvSpPr/>
            <p:nvPr/>
          </p:nvSpPr>
          <p:spPr>
            <a:xfrm>
              <a:off x="6387586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4" name="Freeform 248">
              <a:extLst>
                <a:ext uri="{FF2B5EF4-FFF2-40B4-BE49-F238E27FC236}">
                  <a16:creationId xmlns:a16="http://schemas.microsoft.com/office/drawing/2014/main" xmlns="" id="{F9F8DD32-E9C6-9C5F-3D7E-6EBB146D9F59}"/>
                </a:ext>
              </a:extLst>
            </p:cNvPr>
            <p:cNvSpPr/>
            <p:nvPr/>
          </p:nvSpPr>
          <p:spPr>
            <a:xfrm>
              <a:off x="6417803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5" name="Freeform 249">
              <a:extLst>
                <a:ext uri="{FF2B5EF4-FFF2-40B4-BE49-F238E27FC236}">
                  <a16:creationId xmlns:a16="http://schemas.microsoft.com/office/drawing/2014/main" xmlns="" id="{42669BDB-91D4-3787-C87C-1B3AB2612D62}"/>
                </a:ext>
              </a:extLst>
            </p:cNvPr>
            <p:cNvSpPr/>
            <p:nvPr/>
          </p:nvSpPr>
          <p:spPr>
            <a:xfrm>
              <a:off x="6387586" y="216819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6" name="Freeform 250">
              <a:extLst>
                <a:ext uri="{FF2B5EF4-FFF2-40B4-BE49-F238E27FC236}">
                  <a16:creationId xmlns:a16="http://schemas.microsoft.com/office/drawing/2014/main" xmlns="" id="{DC5C11E8-2759-AA9E-7552-516B790B82BC}"/>
                </a:ext>
              </a:extLst>
            </p:cNvPr>
            <p:cNvSpPr/>
            <p:nvPr/>
          </p:nvSpPr>
          <p:spPr>
            <a:xfrm>
              <a:off x="6417803" y="213796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7" name="Freeform 251">
              <a:extLst>
                <a:ext uri="{FF2B5EF4-FFF2-40B4-BE49-F238E27FC236}">
                  <a16:creationId xmlns:a16="http://schemas.microsoft.com/office/drawing/2014/main" xmlns="" id="{898D13F5-B7E1-C1F1-03D1-1499D2AABF58}"/>
                </a:ext>
              </a:extLst>
            </p:cNvPr>
            <p:cNvSpPr/>
            <p:nvPr/>
          </p:nvSpPr>
          <p:spPr>
            <a:xfrm>
              <a:off x="6393630" y="21863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8" name="Freeform 252">
              <a:extLst>
                <a:ext uri="{FF2B5EF4-FFF2-40B4-BE49-F238E27FC236}">
                  <a16:creationId xmlns:a16="http://schemas.microsoft.com/office/drawing/2014/main" xmlns="" id="{5BB9C5F8-25F1-E56E-C7FF-DC57709372C2}"/>
                </a:ext>
              </a:extLst>
            </p:cNvPr>
            <p:cNvSpPr/>
            <p:nvPr/>
          </p:nvSpPr>
          <p:spPr>
            <a:xfrm>
              <a:off x="6423846" y="21561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9" name="Freeform 253">
              <a:extLst>
                <a:ext uri="{FF2B5EF4-FFF2-40B4-BE49-F238E27FC236}">
                  <a16:creationId xmlns:a16="http://schemas.microsoft.com/office/drawing/2014/main" xmlns="" id="{9BF0EEF9-708D-E8AF-520A-2E78EF23521D}"/>
                </a:ext>
              </a:extLst>
            </p:cNvPr>
            <p:cNvSpPr/>
            <p:nvPr/>
          </p:nvSpPr>
          <p:spPr>
            <a:xfrm>
              <a:off x="6401184" y="21863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0" name="Freeform 254">
              <a:extLst>
                <a:ext uri="{FF2B5EF4-FFF2-40B4-BE49-F238E27FC236}">
                  <a16:creationId xmlns:a16="http://schemas.microsoft.com/office/drawing/2014/main" xmlns="" id="{5DBC08A3-693A-B723-D85D-E1235553F87F}"/>
                </a:ext>
              </a:extLst>
            </p:cNvPr>
            <p:cNvSpPr/>
            <p:nvPr/>
          </p:nvSpPr>
          <p:spPr>
            <a:xfrm>
              <a:off x="6431400" y="21561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1" name="Freeform 255">
              <a:extLst>
                <a:ext uri="{FF2B5EF4-FFF2-40B4-BE49-F238E27FC236}">
                  <a16:creationId xmlns:a16="http://schemas.microsoft.com/office/drawing/2014/main" xmlns="" id="{23B51719-F2BF-9345-255A-B4954DC6368D}"/>
                </a:ext>
              </a:extLst>
            </p:cNvPr>
            <p:cNvSpPr/>
            <p:nvPr/>
          </p:nvSpPr>
          <p:spPr>
            <a:xfrm>
              <a:off x="6426868" y="222110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2" name="Freeform 256">
              <a:extLst>
                <a:ext uri="{FF2B5EF4-FFF2-40B4-BE49-F238E27FC236}">
                  <a16:creationId xmlns:a16="http://schemas.microsoft.com/office/drawing/2014/main" xmlns="" id="{C5ED5648-F756-876D-F5D6-2473142C9DF4}"/>
                </a:ext>
              </a:extLst>
            </p:cNvPr>
            <p:cNvSpPr/>
            <p:nvPr/>
          </p:nvSpPr>
          <p:spPr>
            <a:xfrm>
              <a:off x="6457084" y="219087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3" name="Freeform 257">
              <a:extLst>
                <a:ext uri="{FF2B5EF4-FFF2-40B4-BE49-F238E27FC236}">
                  <a16:creationId xmlns:a16="http://schemas.microsoft.com/office/drawing/2014/main" xmlns="" id="{DE6962DE-1470-4EE8-AD50-B6606059D572}"/>
                </a:ext>
              </a:extLst>
            </p:cNvPr>
            <p:cNvSpPr/>
            <p:nvPr/>
          </p:nvSpPr>
          <p:spPr>
            <a:xfrm>
              <a:off x="6448019" y="22377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4" name="Freeform 258">
              <a:extLst>
                <a:ext uri="{FF2B5EF4-FFF2-40B4-BE49-F238E27FC236}">
                  <a16:creationId xmlns:a16="http://schemas.microsoft.com/office/drawing/2014/main" xmlns="" id="{B25D73F2-5DEC-B6CA-4224-20E2702CF50B}"/>
                </a:ext>
              </a:extLst>
            </p:cNvPr>
            <p:cNvSpPr/>
            <p:nvPr/>
          </p:nvSpPr>
          <p:spPr>
            <a:xfrm>
              <a:off x="6478235" y="22075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5" name="Freeform 259">
              <a:extLst>
                <a:ext uri="{FF2B5EF4-FFF2-40B4-BE49-F238E27FC236}">
                  <a16:creationId xmlns:a16="http://schemas.microsoft.com/office/drawing/2014/main" xmlns="" id="{1E794064-78E4-2F76-1595-463764EBF248}"/>
                </a:ext>
              </a:extLst>
            </p:cNvPr>
            <p:cNvSpPr/>
            <p:nvPr/>
          </p:nvSpPr>
          <p:spPr>
            <a:xfrm>
              <a:off x="6454062" y="225588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6" name="Freeform 260">
              <a:extLst>
                <a:ext uri="{FF2B5EF4-FFF2-40B4-BE49-F238E27FC236}">
                  <a16:creationId xmlns:a16="http://schemas.microsoft.com/office/drawing/2014/main" xmlns="" id="{18F64BFF-EA14-AAFD-B417-9B172667BFD1}"/>
                </a:ext>
              </a:extLst>
            </p:cNvPr>
            <p:cNvSpPr/>
            <p:nvPr/>
          </p:nvSpPr>
          <p:spPr>
            <a:xfrm>
              <a:off x="6484279" y="222564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7" name="Freeform 261">
              <a:extLst>
                <a:ext uri="{FF2B5EF4-FFF2-40B4-BE49-F238E27FC236}">
                  <a16:creationId xmlns:a16="http://schemas.microsoft.com/office/drawing/2014/main" xmlns="" id="{E7B280F9-D93A-243F-A3C5-6E0BDBB8096B}"/>
                </a:ext>
              </a:extLst>
            </p:cNvPr>
            <p:cNvSpPr/>
            <p:nvPr/>
          </p:nvSpPr>
          <p:spPr>
            <a:xfrm>
              <a:off x="6473703" y="229065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8" name="Freeform 262">
              <a:extLst>
                <a:ext uri="{FF2B5EF4-FFF2-40B4-BE49-F238E27FC236}">
                  <a16:creationId xmlns:a16="http://schemas.microsoft.com/office/drawing/2014/main" xmlns="" id="{F5E46D49-2349-A1F0-4B83-C1D43A1FE480}"/>
                </a:ext>
              </a:extLst>
            </p:cNvPr>
            <p:cNvSpPr/>
            <p:nvPr/>
          </p:nvSpPr>
          <p:spPr>
            <a:xfrm>
              <a:off x="6503919" y="226041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9" name="Freeform 263">
              <a:extLst>
                <a:ext uri="{FF2B5EF4-FFF2-40B4-BE49-F238E27FC236}">
                  <a16:creationId xmlns:a16="http://schemas.microsoft.com/office/drawing/2014/main" xmlns="" id="{FD93A318-BE0E-03F2-9EA8-A7481CA410DB}"/>
                </a:ext>
              </a:extLst>
            </p:cNvPr>
            <p:cNvSpPr/>
            <p:nvPr/>
          </p:nvSpPr>
          <p:spPr>
            <a:xfrm>
              <a:off x="6487300" y="230879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0" name="Freeform 264">
              <a:extLst>
                <a:ext uri="{FF2B5EF4-FFF2-40B4-BE49-F238E27FC236}">
                  <a16:creationId xmlns:a16="http://schemas.microsoft.com/office/drawing/2014/main" xmlns="" id="{F1C7DD92-7AB1-333F-09B4-F99317D81258}"/>
                </a:ext>
              </a:extLst>
            </p:cNvPr>
            <p:cNvSpPr/>
            <p:nvPr/>
          </p:nvSpPr>
          <p:spPr>
            <a:xfrm>
              <a:off x="6517517" y="227855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1" name="Freeform 265">
              <a:extLst>
                <a:ext uri="{FF2B5EF4-FFF2-40B4-BE49-F238E27FC236}">
                  <a16:creationId xmlns:a16="http://schemas.microsoft.com/office/drawing/2014/main" xmlns="" id="{75C04763-3AE7-A7FE-E1F4-FE4CF639D7E0}"/>
                </a:ext>
              </a:extLst>
            </p:cNvPr>
            <p:cNvSpPr/>
            <p:nvPr/>
          </p:nvSpPr>
          <p:spPr>
            <a:xfrm>
              <a:off x="6534136" y="232693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2" name="Freeform 266">
              <a:extLst>
                <a:ext uri="{FF2B5EF4-FFF2-40B4-BE49-F238E27FC236}">
                  <a16:creationId xmlns:a16="http://schemas.microsoft.com/office/drawing/2014/main" xmlns="" id="{FDD25E2D-BE35-FB65-CAE5-14511E802BCB}"/>
                </a:ext>
              </a:extLst>
            </p:cNvPr>
            <p:cNvSpPr/>
            <p:nvPr/>
          </p:nvSpPr>
          <p:spPr>
            <a:xfrm>
              <a:off x="6564352" y="229669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3" name="Freeform 267">
              <a:extLst>
                <a:ext uri="{FF2B5EF4-FFF2-40B4-BE49-F238E27FC236}">
                  <a16:creationId xmlns:a16="http://schemas.microsoft.com/office/drawing/2014/main" xmlns="" id="{11A36941-9E60-AFAE-F515-60A1D8DE384B}"/>
                </a:ext>
              </a:extLst>
            </p:cNvPr>
            <p:cNvSpPr/>
            <p:nvPr/>
          </p:nvSpPr>
          <p:spPr>
            <a:xfrm>
              <a:off x="6555287" y="232693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4" name="Freeform 268">
              <a:extLst>
                <a:ext uri="{FF2B5EF4-FFF2-40B4-BE49-F238E27FC236}">
                  <a16:creationId xmlns:a16="http://schemas.microsoft.com/office/drawing/2014/main" xmlns="" id="{525040F4-3ECB-ECCE-97AC-A22D3B930738}"/>
                </a:ext>
              </a:extLst>
            </p:cNvPr>
            <p:cNvSpPr/>
            <p:nvPr/>
          </p:nvSpPr>
          <p:spPr>
            <a:xfrm>
              <a:off x="6585503" y="229669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5" name="Freeform 269">
              <a:extLst>
                <a:ext uri="{FF2B5EF4-FFF2-40B4-BE49-F238E27FC236}">
                  <a16:creationId xmlns:a16="http://schemas.microsoft.com/office/drawing/2014/main" xmlns="" id="{63DA0B38-F701-FB70-5FC8-8521B9E57ABC}"/>
                </a:ext>
              </a:extLst>
            </p:cNvPr>
            <p:cNvSpPr/>
            <p:nvPr/>
          </p:nvSpPr>
          <p:spPr>
            <a:xfrm>
              <a:off x="6555287" y="232693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6" name="Freeform 270">
              <a:extLst>
                <a:ext uri="{FF2B5EF4-FFF2-40B4-BE49-F238E27FC236}">
                  <a16:creationId xmlns:a16="http://schemas.microsoft.com/office/drawing/2014/main" xmlns="" id="{03C899A6-69F2-1428-52A4-A886A1FF3656}"/>
                </a:ext>
              </a:extLst>
            </p:cNvPr>
            <p:cNvSpPr/>
            <p:nvPr/>
          </p:nvSpPr>
          <p:spPr>
            <a:xfrm>
              <a:off x="6585503" y="229669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7" name="Freeform 271">
              <a:extLst>
                <a:ext uri="{FF2B5EF4-FFF2-40B4-BE49-F238E27FC236}">
                  <a16:creationId xmlns:a16="http://schemas.microsoft.com/office/drawing/2014/main" xmlns="" id="{5E5BA8D5-7CE9-3568-45E5-3421438547D6}"/>
                </a:ext>
              </a:extLst>
            </p:cNvPr>
            <p:cNvSpPr/>
            <p:nvPr/>
          </p:nvSpPr>
          <p:spPr>
            <a:xfrm>
              <a:off x="6568884" y="232693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8" name="Freeform 272">
              <a:extLst>
                <a:ext uri="{FF2B5EF4-FFF2-40B4-BE49-F238E27FC236}">
                  <a16:creationId xmlns:a16="http://schemas.microsoft.com/office/drawing/2014/main" xmlns="" id="{8CA97CB3-523D-3964-74D1-7096495ADD4E}"/>
                </a:ext>
              </a:extLst>
            </p:cNvPr>
            <p:cNvSpPr/>
            <p:nvPr/>
          </p:nvSpPr>
          <p:spPr>
            <a:xfrm>
              <a:off x="6599101" y="229669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9" name="Freeform 273">
              <a:extLst>
                <a:ext uri="{FF2B5EF4-FFF2-40B4-BE49-F238E27FC236}">
                  <a16:creationId xmlns:a16="http://schemas.microsoft.com/office/drawing/2014/main" xmlns="" id="{3BCBECA3-1731-AB8A-5E33-90C0757B648E}"/>
                </a:ext>
              </a:extLst>
            </p:cNvPr>
            <p:cNvSpPr/>
            <p:nvPr/>
          </p:nvSpPr>
          <p:spPr>
            <a:xfrm>
              <a:off x="6574928" y="232693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0" name="Freeform 274">
              <a:extLst>
                <a:ext uri="{FF2B5EF4-FFF2-40B4-BE49-F238E27FC236}">
                  <a16:creationId xmlns:a16="http://schemas.microsoft.com/office/drawing/2014/main" xmlns="" id="{52AFC010-C14A-D4CF-D034-22EE5D677DF3}"/>
                </a:ext>
              </a:extLst>
            </p:cNvPr>
            <p:cNvSpPr/>
            <p:nvPr/>
          </p:nvSpPr>
          <p:spPr>
            <a:xfrm>
              <a:off x="6605144" y="229669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1" name="Freeform 275">
              <a:extLst>
                <a:ext uri="{FF2B5EF4-FFF2-40B4-BE49-F238E27FC236}">
                  <a16:creationId xmlns:a16="http://schemas.microsoft.com/office/drawing/2014/main" xmlns="" id="{FAA68B5B-0A8E-7FB6-F20D-332CAC96A8BA}"/>
                </a:ext>
              </a:extLst>
            </p:cNvPr>
            <p:cNvSpPr/>
            <p:nvPr/>
          </p:nvSpPr>
          <p:spPr>
            <a:xfrm>
              <a:off x="6574928" y="232693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2" name="Freeform 276">
              <a:extLst>
                <a:ext uri="{FF2B5EF4-FFF2-40B4-BE49-F238E27FC236}">
                  <a16:creationId xmlns:a16="http://schemas.microsoft.com/office/drawing/2014/main" xmlns="" id="{2E0ED440-CBF0-0240-F533-D719B5F9C6B5}"/>
                </a:ext>
              </a:extLst>
            </p:cNvPr>
            <p:cNvSpPr/>
            <p:nvPr/>
          </p:nvSpPr>
          <p:spPr>
            <a:xfrm>
              <a:off x="6605144" y="229669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3" name="Freeform 277">
              <a:extLst>
                <a:ext uri="{FF2B5EF4-FFF2-40B4-BE49-F238E27FC236}">
                  <a16:creationId xmlns:a16="http://schemas.microsoft.com/office/drawing/2014/main" xmlns="" id="{2507B0B6-23A8-5089-3762-0AC4EA3F6B7D}"/>
                </a:ext>
              </a:extLst>
            </p:cNvPr>
            <p:cNvSpPr/>
            <p:nvPr/>
          </p:nvSpPr>
          <p:spPr>
            <a:xfrm>
              <a:off x="6574928" y="232693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4" name="Freeform 278">
              <a:extLst>
                <a:ext uri="{FF2B5EF4-FFF2-40B4-BE49-F238E27FC236}">
                  <a16:creationId xmlns:a16="http://schemas.microsoft.com/office/drawing/2014/main" xmlns="" id="{A0B4DD40-062D-C030-041C-14299462D7E7}"/>
                </a:ext>
              </a:extLst>
            </p:cNvPr>
            <p:cNvSpPr/>
            <p:nvPr/>
          </p:nvSpPr>
          <p:spPr>
            <a:xfrm>
              <a:off x="6605144" y="229669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5" name="Freeform 279">
              <a:extLst>
                <a:ext uri="{FF2B5EF4-FFF2-40B4-BE49-F238E27FC236}">
                  <a16:creationId xmlns:a16="http://schemas.microsoft.com/office/drawing/2014/main" xmlns="" id="{447A475F-4D84-AF65-ECF7-B04BA3BD62E5}"/>
                </a:ext>
              </a:extLst>
            </p:cNvPr>
            <p:cNvSpPr/>
            <p:nvPr/>
          </p:nvSpPr>
          <p:spPr>
            <a:xfrm>
              <a:off x="6582482" y="234658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6" name="Freeform 280">
              <a:extLst>
                <a:ext uri="{FF2B5EF4-FFF2-40B4-BE49-F238E27FC236}">
                  <a16:creationId xmlns:a16="http://schemas.microsoft.com/office/drawing/2014/main" xmlns="" id="{9F6A6478-5A7B-BB98-C016-E98E09472D4C}"/>
                </a:ext>
              </a:extLst>
            </p:cNvPr>
            <p:cNvSpPr/>
            <p:nvPr/>
          </p:nvSpPr>
          <p:spPr>
            <a:xfrm>
              <a:off x="6612698" y="231635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7" name="Freeform 281">
              <a:extLst>
                <a:ext uri="{FF2B5EF4-FFF2-40B4-BE49-F238E27FC236}">
                  <a16:creationId xmlns:a16="http://schemas.microsoft.com/office/drawing/2014/main" xmlns="" id="{64F4B96B-8924-B8B2-56A4-B5B992DCF8DA}"/>
                </a:ext>
              </a:extLst>
            </p:cNvPr>
            <p:cNvSpPr/>
            <p:nvPr/>
          </p:nvSpPr>
          <p:spPr>
            <a:xfrm>
              <a:off x="6588525" y="236472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8" name="Freeform 282">
              <a:extLst>
                <a:ext uri="{FF2B5EF4-FFF2-40B4-BE49-F238E27FC236}">
                  <a16:creationId xmlns:a16="http://schemas.microsoft.com/office/drawing/2014/main" xmlns="" id="{DF6877C0-2FCA-73C7-5970-AB55FC9D8B34}"/>
                </a:ext>
              </a:extLst>
            </p:cNvPr>
            <p:cNvSpPr/>
            <p:nvPr/>
          </p:nvSpPr>
          <p:spPr>
            <a:xfrm>
              <a:off x="6618741" y="233449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9" name="Freeform 283">
              <a:extLst>
                <a:ext uri="{FF2B5EF4-FFF2-40B4-BE49-F238E27FC236}">
                  <a16:creationId xmlns:a16="http://schemas.microsoft.com/office/drawing/2014/main" xmlns="" id="{567AFE19-9AFE-8960-3D19-039C10DB8801}"/>
                </a:ext>
              </a:extLst>
            </p:cNvPr>
            <p:cNvSpPr/>
            <p:nvPr/>
          </p:nvSpPr>
          <p:spPr>
            <a:xfrm>
              <a:off x="6602122" y="236472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0" name="Freeform 284">
              <a:extLst>
                <a:ext uri="{FF2B5EF4-FFF2-40B4-BE49-F238E27FC236}">
                  <a16:creationId xmlns:a16="http://schemas.microsoft.com/office/drawing/2014/main" xmlns="" id="{290706C8-2CCD-7573-044E-4C3CACBAC49A}"/>
                </a:ext>
              </a:extLst>
            </p:cNvPr>
            <p:cNvSpPr/>
            <p:nvPr/>
          </p:nvSpPr>
          <p:spPr>
            <a:xfrm>
              <a:off x="6632339" y="233449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1" name="Freeform 285">
              <a:extLst>
                <a:ext uri="{FF2B5EF4-FFF2-40B4-BE49-F238E27FC236}">
                  <a16:creationId xmlns:a16="http://schemas.microsoft.com/office/drawing/2014/main" xmlns="" id="{E79C0B64-83CC-8AF3-5C9C-FC4FFD5E341B}"/>
                </a:ext>
              </a:extLst>
            </p:cNvPr>
            <p:cNvSpPr/>
            <p:nvPr/>
          </p:nvSpPr>
          <p:spPr>
            <a:xfrm>
              <a:off x="6602122" y="236472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2" name="Freeform 286">
              <a:extLst>
                <a:ext uri="{FF2B5EF4-FFF2-40B4-BE49-F238E27FC236}">
                  <a16:creationId xmlns:a16="http://schemas.microsoft.com/office/drawing/2014/main" xmlns="" id="{F11203A0-BE1A-46D4-6FAC-7EFD25A1EDC7}"/>
                </a:ext>
              </a:extLst>
            </p:cNvPr>
            <p:cNvSpPr/>
            <p:nvPr/>
          </p:nvSpPr>
          <p:spPr>
            <a:xfrm>
              <a:off x="6632339" y="233449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3" name="Freeform 287">
              <a:extLst>
                <a:ext uri="{FF2B5EF4-FFF2-40B4-BE49-F238E27FC236}">
                  <a16:creationId xmlns:a16="http://schemas.microsoft.com/office/drawing/2014/main" xmlns="" id="{C4720B20-7BD7-310E-D865-DD74F03E41B7}"/>
                </a:ext>
              </a:extLst>
            </p:cNvPr>
            <p:cNvSpPr/>
            <p:nvPr/>
          </p:nvSpPr>
          <p:spPr>
            <a:xfrm>
              <a:off x="6608166" y="23843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4" name="Freeform 288">
              <a:extLst>
                <a:ext uri="{FF2B5EF4-FFF2-40B4-BE49-F238E27FC236}">
                  <a16:creationId xmlns:a16="http://schemas.microsoft.com/office/drawing/2014/main" xmlns="" id="{45FE95A1-19F2-3628-BC15-862FEE951E40}"/>
                </a:ext>
              </a:extLst>
            </p:cNvPr>
            <p:cNvSpPr/>
            <p:nvPr/>
          </p:nvSpPr>
          <p:spPr>
            <a:xfrm>
              <a:off x="6638382" y="235414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5" name="Freeform 289">
              <a:extLst>
                <a:ext uri="{FF2B5EF4-FFF2-40B4-BE49-F238E27FC236}">
                  <a16:creationId xmlns:a16="http://schemas.microsoft.com/office/drawing/2014/main" xmlns="" id="{7711E556-2F89-6D13-5B0E-91968ECDBC10}"/>
                </a:ext>
              </a:extLst>
            </p:cNvPr>
            <p:cNvSpPr/>
            <p:nvPr/>
          </p:nvSpPr>
          <p:spPr>
            <a:xfrm>
              <a:off x="6615720" y="23843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6" name="Freeform 290">
              <a:extLst>
                <a:ext uri="{FF2B5EF4-FFF2-40B4-BE49-F238E27FC236}">
                  <a16:creationId xmlns:a16="http://schemas.microsoft.com/office/drawing/2014/main" xmlns="" id="{E8E5B8D6-7B9F-ED41-0C8D-4F47C70DCD78}"/>
                </a:ext>
              </a:extLst>
            </p:cNvPr>
            <p:cNvSpPr/>
            <p:nvPr/>
          </p:nvSpPr>
          <p:spPr>
            <a:xfrm>
              <a:off x="6645936" y="235414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7" name="Freeform 291">
              <a:extLst>
                <a:ext uri="{FF2B5EF4-FFF2-40B4-BE49-F238E27FC236}">
                  <a16:creationId xmlns:a16="http://schemas.microsoft.com/office/drawing/2014/main" xmlns="" id="{BAD20E1D-385F-4545-42E8-C66325977042}"/>
                </a:ext>
              </a:extLst>
            </p:cNvPr>
            <p:cNvSpPr/>
            <p:nvPr/>
          </p:nvSpPr>
          <p:spPr>
            <a:xfrm>
              <a:off x="6629317" y="23843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8" name="Freeform 292">
              <a:extLst>
                <a:ext uri="{FF2B5EF4-FFF2-40B4-BE49-F238E27FC236}">
                  <a16:creationId xmlns:a16="http://schemas.microsoft.com/office/drawing/2014/main" xmlns="" id="{FB6897FA-E04E-C171-F515-476AEDCD9C69}"/>
                </a:ext>
              </a:extLst>
            </p:cNvPr>
            <p:cNvSpPr/>
            <p:nvPr/>
          </p:nvSpPr>
          <p:spPr>
            <a:xfrm>
              <a:off x="6659533" y="235414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9" name="Freeform 293">
              <a:extLst>
                <a:ext uri="{FF2B5EF4-FFF2-40B4-BE49-F238E27FC236}">
                  <a16:creationId xmlns:a16="http://schemas.microsoft.com/office/drawing/2014/main" xmlns="" id="{1997E851-E57E-EAED-9062-B7FA812B1EBA}"/>
                </a:ext>
              </a:extLst>
            </p:cNvPr>
            <p:cNvSpPr/>
            <p:nvPr/>
          </p:nvSpPr>
          <p:spPr>
            <a:xfrm>
              <a:off x="6642914" y="23843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0" name="Freeform 294">
              <a:extLst>
                <a:ext uri="{FF2B5EF4-FFF2-40B4-BE49-F238E27FC236}">
                  <a16:creationId xmlns:a16="http://schemas.microsoft.com/office/drawing/2014/main" xmlns="" id="{AAA7CBAA-A6E7-1192-FBCC-92D11B4756A4}"/>
                </a:ext>
              </a:extLst>
            </p:cNvPr>
            <p:cNvSpPr/>
            <p:nvPr/>
          </p:nvSpPr>
          <p:spPr>
            <a:xfrm>
              <a:off x="6673131" y="235414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1" name="Freeform 295">
              <a:extLst>
                <a:ext uri="{FF2B5EF4-FFF2-40B4-BE49-F238E27FC236}">
                  <a16:creationId xmlns:a16="http://schemas.microsoft.com/office/drawing/2014/main" xmlns="" id="{1DA1B299-8B9F-3A99-DB6A-C0D9917DAC79}"/>
                </a:ext>
              </a:extLst>
            </p:cNvPr>
            <p:cNvSpPr/>
            <p:nvPr/>
          </p:nvSpPr>
          <p:spPr>
            <a:xfrm>
              <a:off x="6648958" y="238437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2" name="Freeform 296">
              <a:extLst>
                <a:ext uri="{FF2B5EF4-FFF2-40B4-BE49-F238E27FC236}">
                  <a16:creationId xmlns:a16="http://schemas.microsoft.com/office/drawing/2014/main" xmlns="" id="{0E9CA2FB-DE81-1038-BAC4-27164B92EEEA}"/>
                </a:ext>
              </a:extLst>
            </p:cNvPr>
            <p:cNvSpPr/>
            <p:nvPr/>
          </p:nvSpPr>
          <p:spPr>
            <a:xfrm>
              <a:off x="6679174" y="235414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3" name="Freeform 297">
              <a:extLst>
                <a:ext uri="{FF2B5EF4-FFF2-40B4-BE49-F238E27FC236}">
                  <a16:creationId xmlns:a16="http://schemas.microsoft.com/office/drawing/2014/main" xmlns="" id="{E2895B31-CF55-748A-44FF-E8C318BB3C6F}"/>
                </a:ext>
              </a:extLst>
            </p:cNvPr>
            <p:cNvSpPr/>
            <p:nvPr/>
          </p:nvSpPr>
          <p:spPr>
            <a:xfrm>
              <a:off x="6668598" y="242519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4" name="Freeform 298">
              <a:extLst>
                <a:ext uri="{FF2B5EF4-FFF2-40B4-BE49-F238E27FC236}">
                  <a16:creationId xmlns:a16="http://schemas.microsoft.com/office/drawing/2014/main" xmlns="" id="{F7E190D4-7542-CF20-D30B-ACEF0D191D09}"/>
                </a:ext>
              </a:extLst>
            </p:cNvPr>
            <p:cNvSpPr/>
            <p:nvPr/>
          </p:nvSpPr>
          <p:spPr>
            <a:xfrm>
              <a:off x="6698815" y="239496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5" name="Freeform 299">
              <a:extLst>
                <a:ext uri="{FF2B5EF4-FFF2-40B4-BE49-F238E27FC236}">
                  <a16:creationId xmlns:a16="http://schemas.microsoft.com/office/drawing/2014/main" xmlns="" id="{224B9A32-6C2E-787B-68FB-CB96BD919F67}"/>
                </a:ext>
              </a:extLst>
            </p:cNvPr>
            <p:cNvSpPr/>
            <p:nvPr/>
          </p:nvSpPr>
          <p:spPr>
            <a:xfrm>
              <a:off x="6709390" y="244636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6" name="Freeform 300">
              <a:extLst>
                <a:ext uri="{FF2B5EF4-FFF2-40B4-BE49-F238E27FC236}">
                  <a16:creationId xmlns:a16="http://schemas.microsoft.com/office/drawing/2014/main" xmlns="" id="{A7747A20-B525-599D-15EC-C39F838AE2A7}"/>
                </a:ext>
              </a:extLst>
            </p:cNvPr>
            <p:cNvSpPr/>
            <p:nvPr/>
          </p:nvSpPr>
          <p:spPr>
            <a:xfrm>
              <a:off x="6739607" y="241612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7" name="Freeform 301">
              <a:extLst>
                <a:ext uri="{FF2B5EF4-FFF2-40B4-BE49-F238E27FC236}">
                  <a16:creationId xmlns:a16="http://schemas.microsoft.com/office/drawing/2014/main" xmlns="" id="{F23196FD-9311-D16D-3475-67C5B61E61F8}"/>
                </a:ext>
              </a:extLst>
            </p:cNvPr>
            <p:cNvSpPr/>
            <p:nvPr/>
          </p:nvSpPr>
          <p:spPr>
            <a:xfrm>
              <a:off x="6709390" y="244636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8" name="Freeform 302">
              <a:extLst>
                <a:ext uri="{FF2B5EF4-FFF2-40B4-BE49-F238E27FC236}">
                  <a16:creationId xmlns:a16="http://schemas.microsoft.com/office/drawing/2014/main" xmlns="" id="{48277190-3E41-F8A0-9AFF-BAD971BE7AB3}"/>
                </a:ext>
              </a:extLst>
            </p:cNvPr>
            <p:cNvSpPr/>
            <p:nvPr/>
          </p:nvSpPr>
          <p:spPr>
            <a:xfrm>
              <a:off x="6739607" y="241612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9" name="Freeform 303">
              <a:extLst>
                <a:ext uri="{FF2B5EF4-FFF2-40B4-BE49-F238E27FC236}">
                  <a16:creationId xmlns:a16="http://schemas.microsoft.com/office/drawing/2014/main" xmlns="" id="{C57F4B64-8593-56EB-303E-CDFDD7498E0A}"/>
                </a:ext>
              </a:extLst>
            </p:cNvPr>
            <p:cNvSpPr/>
            <p:nvPr/>
          </p:nvSpPr>
          <p:spPr>
            <a:xfrm>
              <a:off x="6722988" y="244636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0" name="Freeform 304">
              <a:extLst>
                <a:ext uri="{FF2B5EF4-FFF2-40B4-BE49-F238E27FC236}">
                  <a16:creationId xmlns:a16="http://schemas.microsoft.com/office/drawing/2014/main" xmlns="" id="{0A1612DE-1379-EB4F-A2D2-D590971C8192}"/>
                </a:ext>
              </a:extLst>
            </p:cNvPr>
            <p:cNvSpPr/>
            <p:nvPr/>
          </p:nvSpPr>
          <p:spPr>
            <a:xfrm>
              <a:off x="6753204" y="241612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1" name="Freeform 305">
              <a:extLst>
                <a:ext uri="{FF2B5EF4-FFF2-40B4-BE49-F238E27FC236}">
                  <a16:creationId xmlns:a16="http://schemas.microsoft.com/office/drawing/2014/main" xmlns="" id="{F45B57CA-C175-206D-45E7-1E4F4E059D22}"/>
                </a:ext>
              </a:extLst>
            </p:cNvPr>
            <p:cNvSpPr/>
            <p:nvPr/>
          </p:nvSpPr>
          <p:spPr>
            <a:xfrm>
              <a:off x="6729031" y="244636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2" name="Freeform 306">
              <a:extLst>
                <a:ext uri="{FF2B5EF4-FFF2-40B4-BE49-F238E27FC236}">
                  <a16:creationId xmlns:a16="http://schemas.microsoft.com/office/drawing/2014/main" xmlns="" id="{0D150186-50A3-94B4-A3D5-05FD01E9E97C}"/>
                </a:ext>
              </a:extLst>
            </p:cNvPr>
            <p:cNvSpPr/>
            <p:nvPr/>
          </p:nvSpPr>
          <p:spPr>
            <a:xfrm>
              <a:off x="6759247" y="241612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3" name="Freeform 307">
              <a:extLst>
                <a:ext uri="{FF2B5EF4-FFF2-40B4-BE49-F238E27FC236}">
                  <a16:creationId xmlns:a16="http://schemas.microsoft.com/office/drawing/2014/main" xmlns="" id="{9C174684-F1A7-982F-6B76-F036D31F9981}"/>
                </a:ext>
              </a:extLst>
            </p:cNvPr>
            <p:cNvSpPr/>
            <p:nvPr/>
          </p:nvSpPr>
          <p:spPr>
            <a:xfrm>
              <a:off x="6742628" y="24675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4" name="Freeform 308">
              <a:extLst>
                <a:ext uri="{FF2B5EF4-FFF2-40B4-BE49-F238E27FC236}">
                  <a16:creationId xmlns:a16="http://schemas.microsoft.com/office/drawing/2014/main" xmlns="" id="{FD9E9FE7-8679-2220-F714-BA503A2E153A}"/>
                </a:ext>
              </a:extLst>
            </p:cNvPr>
            <p:cNvSpPr/>
            <p:nvPr/>
          </p:nvSpPr>
          <p:spPr>
            <a:xfrm>
              <a:off x="6772845" y="24372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5" name="Freeform 309">
              <a:extLst>
                <a:ext uri="{FF2B5EF4-FFF2-40B4-BE49-F238E27FC236}">
                  <a16:creationId xmlns:a16="http://schemas.microsoft.com/office/drawing/2014/main" xmlns="" id="{32AE0BA5-ABFD-3D14-35E1-5F0EB684AB20}"/>
                </a:ext>
              </a:extLst>
            </p:cNvPr>
            <p:cNvSpPr/>
            <p:nvPr/>
          </p:nvSpPr>
          <p:spPr>
            <a:xfrm>
              <a:off x="6763780" y="24675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6" name="Freeform 310">
              <a:extLst>
                <a:ext uri="{FF2B5EF4-FFF2-40B4-BE49-F238E27FC236}">
                  <a16:creationId xmlns:a16="http://schemas.microsoft.com/office/drawing/2014/main" xmlns="" id="{B005113A-0FA1-CDE6-42F5-37E2F15FF0AD}"/>
                </a:ext>
              </a:extLst>
            </p:cNvPr>
            <p:cNvSpPr/>
            <p:nvPr/>
          </p:nvSpPr>
          <p:spPr>
            <a:xfrm>
              <a:off x="6793996" y="24372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7" name="Freeform 311">
              <a:extLst>
                <a:ext uri="{FF2B5EF4-FFF2-40B4-BE49-F238E27FC236}">
                  <a16:creationId xmlns:a16="http://schemas.microsoft.com/office/drawing/2014/main" xmlns="" id="{943C4AE6-D888-AB5E-6B85-9D6A87AB3D9B}"/>
                </a:ext>
              </a:extLst>
            </p:cNvPr>
            <p:cNvSpPr/>
            <p:nvPr/>
          </p:nvSpPr>
          <p:spPr>
            <a:xfrm>
              <a:off x="6769823" y="24675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8" name="Freeform 312">
              <a:extLst>
                <a:ext uri="{FF2B5EF4-FFF2-40B4-BE49-F238E27FC236}">
                  <a16:creationId xmlns:a16="http://schemas.microsoft.com/office/drawing/2014/main" xmlns="" id="{DA4E8E61-7A9C-0501-B7AC-A63680D697AE}"/>
                </a:ext>
              </a:extLst>
            </p:cNvPr>
            <p:cNvSpPr/>
            <p:nvPr/>
          </p:nvSpPr>
          <p:spPr>
            <a:xfrm>
              <a:off x="6800039" y="24372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9" name="Freeform 313">
              <a:extLst>
                <a:ext uri="{FF2B5EF4-FFF2-40B4-BE49-F238E27FC236}">
                  <a16:creationId xmlns:a16="http://schemas.microsoft.com/office/drawing/2014/main" xmlns="" id="{59C358E7-55B3-437E-709C-63193BFADB23}"/>
                </a:ext>
              </a:extLst>
            </p:cNvPr>
            <p:cNvSpPr/>
            <p:nvPr/>
          </p:nvSpPr>
          <p:spPr>
            <a:xfrm>
              <a:off x="6777377" y="24675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0" name="Freeform 314">
              <a:extLst>
                <a:ext uri="{FF2B5EF4-FFF2-40B4-BE49-F238E27FC236}">
                  <a16:creationId xmlns:a16="http://schemas.microsoft.com/office/drawing/2014/main" xmlns="" id="{D75EB0AA-1945-467E-DD0D-63834FE8336A}"/>
                </a:ext>
              </a:extLst>
            </p:cNvPr>
            <p:cNvSpPr/>
            <p:nvPr/>
          </p:nvSpPr>
          <p:spPr>
            <a:xfrm>
              <a:off x="6807594" y="24372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1" name="Freeform 315">
              <a:extLst>
                <a:ext uri="{FF2B5EF4-FFF2-40B4-BE49-F238E27FC236}">
                  <a16:creationId xmlns:a16="http://schemas.microsoft.com/office/drawing/2014/main" xmlns="" id="{A4FA460A-653D-B8DB-E330-D85078AD70E1}"/>
                </a:ext>
              </a:extLst>
            </p:cNvPr>
            <p:cNvSpPr/>
            <p:nvPr/>
          </p:nvSpPr>
          <p:spPr>
            <a:xfrm>
              <a:off x="6783420" y="246752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2" name="Freeform 316">
              <a:extLst>
                <a:ext uri="{FF2B5EF4-FFF2-40B4-BE49-F238E27FC236}">
                  <a16:creationId xmlns:a16="http://schemas.microsoft.com/office/drawing/2014/main" xmlns="" id="{9FC0C0F0-7B77-B829-CDFB-3F9528ACFA4E}"/>
                </a:ext>
              </a:extLst>
            </p:cNvPr>
            <p:cNvSpPr/>
            <p:nvPr/>
          </p:nvSpPr>
          <p:spPr>
            <a:xfrm>
              <a:off x="6813637" y="243729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3" name="Freeform 317">
              <a:extLst>
                <a:ext uri="{FF2B5EF4-FFF2-40B4-BE49-F238E27FC236}">
                  <a16:creationId xmlns:a16="http://schemas.microsoft.com/office/drawing/2014/main" xmlns="" id="{A4D51B3E-CA57-50A5-3A3E-38CD517FF0CD}"/>
                </a:ext>
              </a:extLst>
            </p:cNvPr>
            <p:cNvSpPr/>
            <p:nvPr/>
          </p:nvSpPr>
          <p:spPr>
            <a:xfrm>
              <a:off x="6797018" y="24902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4" name="Freeform 318">
              <a:extLst>
                <a:ext uri="{FF2B5EF4-FFF2-40B4-BE49-F238E27FC236}">
                  <a16:creationId xmlns:a16="http://schemas.microsoft.com/office/drawing/2014/main" xmlns="" id="{CFB0736B-0E1A-923E-3D62-541618E41B6B}"/>
                </a:ext>
              </a:extLst>
            </p:cNvPr>
            <p:cNvSpPr/>
            <p:nvPr/>
          </p:nvSpPr>
          <p:spPr>
            <a:xfrm>
              <a:off x="6827234" y="24599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5" name="Freeform 319">
              <a:extLst>
                <a:ext uri="{FF2B5EF4-FFF2-40B4-BE49-F238E27FC236}">
                  <a16:creationId xmlns:a16="http://schemas.microsoft.com/office/drawing/2014/main" xmlns="" id="{0A75D5F8-5A61-2D79-4B91-062EA3FF093D}"/>
                </a:ext>
              </a:extLst>
            </p:cNvPr>
            <p:cNvSpPr/>
            <p:nvPr/>
          </p:nvSpPr>
          <p:spPr>
            <a:xfrm>
              <a:off x="6810615" y="24902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6" name="Freeform 320">
              <a:extLst>
                <a:ext uri="{FF2B5EF4-FFF2-40B4-BE49-F238E27FC236}">
                  <a16:creationId xmlns:a16="http://schemas.microsoft.com/office/drawing/2014/main" xmlns="" id="{58F2DB11-7E2B-D1F5-765C-99C67C9D26DE}"/>
                </a:ext>
              </a:extLst>
            </p:cNvPr>
            <p:cNvSpPr/>
            <p:nvPr/>
          </p:nvSpPr>
          <p:spPr>
            <a:xfrm>
              <a:off x="6840831" y="24599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7" name="Freeform 321">
              <a:extLst>
                <a:ext uri="{FF2B5EF4-FFF2-40B4-BE49-F238E27FC236}">
                  <a16:creationId xmlns:a16="http://schemas.microsoft.com/office/drawing/2014/main" xmlns="" id="{A23303B7-6F8D-D642-AE14-83D354EF8792}"/>
                </a:ext>
              </a:extLst>
            </p:cNvPr>
            <p:cNvSpPr/>
            <p:nvPr/>
          </p:nvSpPr>
          <p:spPr>
            <a:xfrm>
              <a:off x="6849896" y="2512878"/>
              <a:ext cx="61943" cy="15117"/>
            </a:xfrm>
            <a:custGeom>
              <a:avLst/>
              <a:gdLst>
                <a:gd name="connsiteX0" fmla="*/ 0 w 61943"/>
                <a:gd name="connsiteY0" fmla="*/ 0 h 15117"/>
                <a:gd name="connsiteX1" fmla="*/ 61944 w 61943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43" h="15117">
                  <a:moveTo>
                    <a:pt x="0" y="0"/>
                  </a:moveTo>
                  <a:lnTo>
                    <a:pt x="61944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8" name="Freeform 322">
              <a:extLst>
                <a:ext uri="{FF2B5EF4-FFF2-40B4-BE49-F238E27FC236}">
                  <a16:creationId xmlns:a16="http://schemas.microsoft.com/office/drawing/2014/main" xmlns="" id="{D6293461-289A-0894-5B82-E5BE65A29B9D}"/>
                </a:ext>
              </a:extLst>
            </p:cNvPr>
            <p:cNvSpPr/>
            <p:nvPr/>
          </p:nvSpPr>
          <p:spPr>
            <a:xfrm>
              <a:off x="6880113" y="24826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9" name="Freeform 323">
              <a:extLst>
                <a:ext uri="{FF2B5EF4-FFF2-40B4-BE49-F238E27FC236}">
                  <a16:creationId xmlns:a16="http://schemas.microsoft.com/office/drawing/2014/main" xmlns="" id="{0BCB3EEB-5558-8788-0C16-052D26A33ED3}"/>
                </a:ext>
              </a:extLst>
            </p:cNvPr>
            <p:cNvSpPr/>
            <p:nvPr/>
          </p:nvSpPr>
          <p:spPr>
            <a:xfrm>
              <a:off x="6857450" y="251287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0" name="Freeform 324">
              <a:extLst>
                <a:ext uri="{FF2B5EF4-FFF2-40B4-BE49-F238E27FC236}">
                  <a16:creationId xmlns:a16="http://schemas.microsoft.com/office/drawing/2014/main" xmlns="" id="{C93D78C5-EF7E-D1A5-EDBE-C3015C282098}"/>
                </a:ext>
              </a:extLst>
            </p:cNvPr>
            <p:cNvSpPr/>
            <p:nvPr/>
          </p:nvSpPr>
          <p:spPr>
            <a:xfrm>
              <a:off x="6887667" y="24826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1" name="Freeform 325">
              <a:extLst>
                <a:ext uri="{FF2B5EF4-FFF2-40B4-BE49-F238E27FC236}">
                  <a16:creationId xmlns:a16="http://schemas.microsoft.com/office/drawing/2014/main" xmlns="" id="{EEE83B1D-DE83-7CE6-D8F0-F9A4EE05DEE5}"/>
                </a:ext>
              </a:extLst>
            </p:cNvPr>
            <p:cNvSpPr/>
            <p:nvPr/>
          </p:nvSpPr>
          <p:spPr>
            <a:xfrm>
              <a:off x="6877091" y="251287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2" name="Freeform 326">
              <a:extLst>
                <a:ext uri="{FF2B5EF4-FFF2-40B4-BE49-F238E27FC236}">
                  <a16:creationId xmlns:a16="http://schemas.microsoft.com/office/drawing/2014/main" xmlns="" id="{CF23EA2D-61A8-DE58-8ED7-FD2E47C55E24}"/>
                </a:ext>
              </a:extLst>
            </p:cNvPr>
            <p:cNvSpPr/>
            <p:nvPr/>
          </p:nvSpPr>
          <p:spPr>
            <a:xfrm>
              <a:off x="6907307" y="24826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3" name="Freeform 327">
              <a:extLst>
                <a:ext uri="{FF2B5EF4-FFF2-40B4-BE49-F238E27FC236}">
                  <a16:creationId xmlns:a16="http://schemas.microsoft.com/office/drawing/2014/main" xmlns="" id="{6E02293A-BD86-5ECB-FC81-9DB0F9F56AEA}"/>
                </a:ext>
              </a:extLst>
            </p:cNvPr>
            <p:cNvSpPr/>
            <p:nvPr/>
          </p:nvSpPr>
          <p:spPr>
            <a:xfrm>
              <a:off x="6890688" y="251287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4" name="Freeform 328">
              <a:extLst>
                <a:ext uri="{FF2B5EF4-FFF2-40B4-BE49-F238E27FC236}">
                  <a16:creationId xmlns:a16="http://schemas.microsoft.com/office/drawing/2014/main" xmlns="" id="{3BA95A0B-6573-3443-DD1B-3BA52EFE5231}"/>
                </a:ext>
              </a:extLst>
            </p:cNvPr>
            <p:cNvSpPr/>
            <p:nvPr/>
          </p:nvSpPr>
          <p:spPr>
            <a:xfrm>
              <a:off x="6920905" y="24826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5" name="Freeform 329">
              <a:extLst>
                <a:ext uri="{FF2B5EF4-FFF2-40B4-BE49-F238E27FC236}">
                  <a16:creationId xmlns:a16="http://schemas.microsoft.com/office/drawing/2014/main" xmlns="" id="{88D55A47-41C5-7B6C-2BA3-FC4D6CFD000E}"/>
                </a:ext>
              </a:extLst>
            </p:cNvPr>
            <p:cNvSpPr/>
            <p:nvPr/>
          </p:nvSpPr>
          <p:spPr>
            <a:xfrm>
              <a:off x="6890688" y="251287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6" name="Freeform 330">
              <a:extLst>
                <a:ext uri="{FF2B5EF4-FFF2-40B4-BE49-F238E27FC236}">
                  <a16:creationId xmlns:a16="http://schemas.microsoft.com/office/drawing/2014/main" xmlns="" id="{E0403541-C531-17C7-B163-7ACF926CE900}"/>
                </a:ext>
              </a:extLst>
            </p:cNvPr>
            <p:cNvSpPr/>
            <p:nvPr/>
          </p:nvSpPr>
          <p:spPr>
            <a:xfrm>
              <a:off x="6920905" y="24826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7" name="Freeform 331">
              <a:extLst>
                <a:ext uri="{FF2B5EF4-FFF2-40B4-BE49-F238E27FC236}">
                  <a16:creationId xmlns:a16="http://schemas.microsoft.com/office/drawing/2014/main" xmlns="" id="{A4B7F011-7FE5-09A9-2BB2-F04516D7D157}"/>
                </a:ext>
              </a:extLst>
            </p:cNvPr>
            <p:cNvSpPr/>
            <p:nvPr/>
          </p:nvSpPr>
          <p:spPr>
            <a:xfrm>
              <a:off x="6911840" y="251287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8" name="Freeform 332">
              <a:extLst>
                <a:ext uri="{FF2B5EF4-FFF2-40B4-BE49-F238E27FC236}">
                  <a16:creationId xmlns:a16="http://schemas.microsoft.com/office/drawing/2014/main" xmlns="" id="{C8FCCBE1-86EE-2692-FB11-A4F3A93BC17A}"/>
                </a:ext>
              </a:extLst>
            </p:cNvPr>
            <p:cNvSpPr/>
            <p:nvPr/>
          </p:nvSpPr>
          <p:spPr>
            <a:xfrm>
              <a:off x="6942056" y="24826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9" name="Freeform 333">
              <a:extLst>
                <a:ext uri="{FF2B5EF4-FFF2-40B4-BE49-F238E27FC236}">
                  <a16:creationId xmlns:a16="http://schemas.microsoft.com/office/drawing/2014/main" xmlns="" id="{4BCBCFCA-05D0-80B6-A0BC-513FF7DF0942}"/>
                </a:ext>
              </a:extLst>
            </p:cNvPr>
            <p:cNvSpPr/>
            <p:nvPr/>
          </p:nvSpPr>
          <p:spPr>
            <a:xfrm>
              <a:off x="6945078" y="253857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0" name="Freeform 334">
              <a:extLst>
                <a:ext uri="{FF2B5EF4-FFF2-40B4-BE49-F238E27FC236}">
                  <a16:creationId xmlns:a16="http://schemas.microsoft.com/office/drawing/2014/main" xmlns="" id="{535D022A-CA83-2417-1E32-7B21C6B0BB8E}"/>
                </a:ext>
              </a:extLst>
            </p:cNvPr>
            <p:cNvSpPr/>
            <p:nvPr/>
          </p:nvSpPr>
          <p:spPr>
            <a:xfrm>
              <a:off x="6975294" y="250834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1" name="Freeform 335">
              <a:extLst>
                <a:ext uri="{FF2B5EF4-FFF2-40B4-BE49-F238E27FC236}">
                  <a16:creationId xmlns:a16="http://schemas.microsoft.com/office/drawing/2014/main" xmlns="" id="{C97010E9-CAF6-A399-6844-B0248456E8E8}"/>
                </a:ext>
              </a:extLst>
            </p:cNvPr>
            <p:cNvSpPr/>
            <p:nvPr/>
          </p:nvSpPr>
          <p:spPr>
            <a:xfrm>
              <a:off x="6958675" y="253857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2" name="Freeform 336">
              <a:extLst>
                <a:ext uri="{FF2B5EF4-FFF2-40B4-BE49-F238E27FC236}">
                  <a16:creationId xmlns:a16="http://schemas.microsoft.com/office/drawing/2014/main" xmlns="" id="{FB9A8F27-92D8-9D18-900F-928A9CA2BC3E}"/>
                </a:ext>
              </a:extLst>
            </p:cNvPr>
            <p:cNvSpPr/>
            <p:nvPr/>
          </p:nvSpPr>
          <p:spPr>
            <a:xfrm>
              <a:off x="6988892" y="250834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3" name="Freeform 337">
              <a:extLst>
                <a:ext uri="{FF2B5EF4-FFF2-40B4-BE49-F238E27FC236}">
                  <a16:creationId xmlns:a16="http://schemas.microsoft.com/office/drawing/2014/main" xmlns="" id="{8FF7DA46-EE8F-5710-3BA1-2479B00EE9AB}"/>
                </a:ext>
              </a:extLst>
            </p:cNvPr>
            <p:cNvSpPr/>
            <p:nvPr/>
          </p:nvSpPr>
          <p:spPr>
            <a:xfrm>
              <a:off x="6958675" y="253857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4" name="Freeform 338">
              <a:extLst>
                <a:ext uri="{FF2B5EF4-FFF2-40B4-BE49-F238E27FC236}">
                  <a16:creationId xmlns:a16="http://schemas.microsoft.com/office/drawing/2014/main" xmlns="" id="{31791A06-0A16-DF6B-0441-1B7A0504DDB0}"/>
                </a:ext>
              </a:extLst>
            </p:cNvPr>
            <p:cNvSpPr/>
            <p:nvPr/>
          </p:nvSpPr>
          <p:spPr>
            <a:xfrm>
              <a:off x="6988892" y="250834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5" name="Freeform 339">
              <a:extLst>
                <a:ext uri="{FF2B5EF4-FFF2-40B4-BE49-F238E27FC236}">
                  <a16:creationId xmlns:a16="http://schemas.microsoft.com/office/drawing/2014/main" xmlns="" id="{33A2B1C2-FF6F-5A10-286D-798DCF72FEF8}"/>
                </a:ext>
              </a:extLst>
            </p:cNvPr>
            <p:cNvSpPr/>
            <p:nvPr/>
          </p:nvSpPr>
          <p:spPr>
            <a:xfrm>
              <a:off x="6984359" y="256427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6" name="Freeform 340">
              <a:extLst>
                <a:ext uri="{FF2B5EF4-FFF2-40B4-BE49-F238E27FC236}">
                  <a16:creationId xmlns:a16="http://schemas.microsoft.com/office/drawing/2014/main" xmlns="" id="{75EF5D7C-BD05-A4C0-8E44-693DBFBAFD94}"/>
                </a:ext>
              </a:extLst>
            </p:cNvPr>
            <p:cNvSpPr/>
            <p:nvPr/>
          </p:nvSpPr>
          <p:spPr>
            <a:xfrm>
              <a:off x="7014576" y="253404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7" name="Freeform 341">
              <a:extLst>
                <a:ext uri="{FF2B5EF4-FFF2-40B4-BE49-F238E27FC236}">
                  <a16:creationId xmlns:a16="http://schemas.microsoft.com/office/drawing/2014/main" xmlns="" id="{A8F57AE9-6D35-7510-673E-2EEF76319F70}"/>
                </a:ext>
              </a:extLst>
            </p:cNvPr>
            <p:cNvSpPr/>
            <p:nvPr/>
          </p:nvSpPr>
          <p:spPr>
            <a:xfrm>
              <a:off x="7005511" y="258997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8" name="Freeform 342">
              <a:extLst>
                <a:ext uri="{FF2B5EF4-FFF2-40B4-BE49-F238E27FC236}">
                  <a16:creationId xmlns:a16="http://schemas.microsoft.com/office/drawing/2014/main" xmlns="" id="{C38BFBA4-0EAD-150B-1C9C-8ACF9BC7029E}"/>
                </a:ext>
              </a:extLst>
            </p:cNvPr>
            <p:cNvSpPr/>
            <p:nvPr/>
          </p:nvSpPr>
          <p:spPr>
            <a:xfrm>
              <a:off x="7035727" y="255974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9" name="Freeform 343">
              <a:extLst>
                <a:ext uri="{FF2B5EF4-FFF2-40B4-BE49-F238E27FC236}">
                  <a16:creationId xmlns:a16="http://schemas.microsoft.com/office/drawing/2014/main" xmlns="" id="{125F38F1-CA81-43B9-32CB-222C24B19CEF}"/>
                </a:ext>
              </a:extLst>
            </p:cNvPr>
            <p:cNvSpPr/>
            <p:nvPr/>
          </p:nvSpPr>
          <p:spPr>
            <a:xfrm>
              <a:off x="7038749" y="258997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0" name="Freeform 344">
              <a:extLst>
                <a:ext uri="{FF2B5EF4-FFF2-40B4-BE49-F238E27FC236}">
                  <a16:creationId xmlns:a16="http://schemas.microsoft.com/office/drawing/2014/main" xmlns="" id="{46BDA598-91B1-4D41-7B7A-920E9A8DE44C}"/>
                </a:ext>
              </a:extLst>
            </p:cNvPr>
            <p:cNvSpPr/>
            <p:nvPr/>
          </p:nvSpPr>
          <p:spPr>
            <a:xfrm>
              <a:off x="7068965" y="255974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1" name="Freeform 345">
              <a:extLst>
                <a:ext uri="{FF2B5EF4-FFF2-40B4-BE49-F238E27FC236}">
                  <a16:creationId xmlns:a16="http://schemas.microsoft.com/office/drawing/2014/main" xmlns="" id="{BEA75E46-29B2-935B-D581-B26F74C4F672}"/>
                </a:ext>
              </a:extLst>
            </p:cNvPr>
            <p:cNvSpPr/>
            <p:nvPr/>
          </p:nvSpPr>
          <p:spPr>
            <a:xfrm>
              <a:off x="7052346" y="261567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2" name="Freeform 346">
              <a:extLst>
                <a:ext uri="{FF2B5EF4-FFF2-40B4-BE49-F238E27FC236}">
                  <a16:creationId xmlns:a16="http://schemas.microsoft.com/office/drawing/2014/main" xmlns="" id="{96589DA1-DDED-8F3E-8E40-EBACA4C3D6CA}"/>
                </a:ext>
              </a:extLst>
            </p:cNvPr>
            <p:cNvSpPr/>
            <p:nvPr/>
          </p:nvSpPr>
          <p:spPr>
            <a:xfrm>
              <a:off x="7082562" y="258544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3" name="Freeform 347">
              <a:extLst>
                <a:ext uri="{FF2B5EF4-FFF2-40B4-BE49-F238E27FC236}">
                  <a16:creationId xmlns:a16="http://schemas.microsoft.com/office/drawing/2014/main" xmlns="" id="{7ABB9C93-58CC-8A4A-F89A-208599A7AEC1}"/>
                </a:ext>
              </a:extLst>
            </p:cNvPr>
            <p:cNvSpPr/>
            <p:nvPr/>
          </p:nvSpPr>
          <p:spPr>
            <a:xfrm>
              <a:off x="7186809" y="261567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4" name="Freeform 348">
              <a:extLst>
                <a:ext uri="{FF2B5EF4-FFF2-40B4-BE49-F238E27FC236}">
                  <a16:creationId xmlns:a16="http://schemas.microsoft.com/office/drawing/2014/main" xmlns="" id="{41BD50FD-27BB-EDDB-F964-7C7F30B5885B}"/>
                </a:ext>
              </a:extLst>
            </p:cNvPr>
            <p:cNvSpPr/>
            <p:nvPr/>
          </p:nvSpPr>
          <p:spPr>
            <a:xfrm>
              <a:off x="7217025" y="258544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5" name="Freeform 349">
              <a:extLst>
                <a:ext uri="{FF2B5EF4-FFF2-40B4-BE49-F238E27FC236}">
                  <a16:creationId xmlns:a16="http://schemas.microsoft.com/office/drawing/2014/main" xmlns="" id="{BA5FAD77-9ADF-6F2D-441B-62CB770E8870}"/>
                </a:ext>
              </a:extLst>
            </p:cNvPr>
            <p:cNvSpPr/>
            <p:nvPr/>
          </p:nvSpPr>
          <p:spPr>
            <a:xfrm>
              <a:off x="7214003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6" name="Freeform 350">
              <a:extLst>
                <a:ext uri="{FF2B5EF4-FFF2-40B4-BE49-F238E27FC236}">
                  <a16:creationId xmlns:a16="http://schemas.microsoft.com/office/drawing/2014/main" xmlns="" id="{B4FB45E1-8914-7DD5-BBCB-B5EBD49EA08C}"/>
                </a:ext>
              </a:extLst>
            </p:cNvPr>
            <p:cNvSpPr/>
            <p:nvPr/>
          </p:nvSpPr>
          <p:spPr>
            <a:xfrm>
              <a:off x="7244220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7" name="Freeform 351">
              <a:extLst>
                <a:ext uri="{FF2B5EF4-FFF2-40B4-BE49-F238E27FC236}">
                  <a16:creationId xmlns:a16="http://schemas.microsoft.com/office/drawing/2014/main" xmlns="" id="{06BA3122-EE3E-C3A3-5EB3-71F597025DC5}"/>
                </a:ext>
              </a:extLst>
            </p:cNvPr>
            <p:cNvSpPr/>
            <p:nvPr/>
          </p:nvSpPr>
          <p:spPr>
            <a:xfrm>
              <a:off x="7220047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8" name="Freeform 352">
              <a:extLst>
                <a:ext uri="{FF2B5EF4-FFF2-40B4-BE49-F238E27FC236}">
                  <a16:creationId xmlns:a16="http://schemas.microsoft.com/office/drawing/2014/main" xmlns="" id="{EC964BAE-180F-F0C4-8979-3DC97582F110}"/>
                </a:ext>
              </a:extLst>
            </p:cNvPr>
            <p:cNvSpPr/>
            <p:nvPr/>
          </p:nvSpPr>
          <p:spPr>
            <a:xfrm>
              <a:off x="7250263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9" name="Freeform 353">
              <a:extLst>
                <a:ext uri="{FF2B5EF4-FFF2-40B4-BE49-F238E27FC236}">
                  <a16:creationId xmlns:a16="http://schemas.microsoft.com/office/drawing/2014/main" xmlns="" id="{31601CB2-4E85-791C-F29E-EE6F79612F91}"/>
                </a:ext>
              </a:extLst>
            </p:cNvPr>
            <p:cNvSpPr/>
            <p:nvPr/>
          </p:nvSpPr>
          <p:spPr>
            <a:xfrm>
              <a:off x="7227601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0" name="Freeform 354">
              <a:extLst>
                <a:ext uri="{FF2B5EF4-FFF2-40B4-BE49-F238E27FC236}">
                  <a16:creationId xmlns:a16="http://schemas.microsoft.com/office/drawing/2014/main" xmlns="" id="{5C6B423E-83FC-FA14-A507-2B5C3FE958E7}"/>
                </a:ext>
              </a:extLst>
            </p:cNvPr>
            <p:cNvSpPr/>
            <p:nvPr/>
          </p:nvSpPr>
          <p:spPr>
            <a:xfrm>
              <a:off x="7257817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1" name="Freeform 355">
              <a:extLst>
                <a:ext uri="{FF2B5EF4-FFF2-40B4-BE49-F238E27FC236}">
                  <a16:creationId xmlns:a16="http://schemas.microsoft.com/office/drawing/2014/main" xmlns="" id="{934C8FFB-1B0B-07B0-ACD4-EC258F22797F}"/>
                </a:ext>
              </a:extLst>
            </p:cNvPr>
            <p:cNvSpPr/>
            <p:nvPr/>
          </p:nvSpPr>
          <p:spPr>
            <a:xfrm>
              <a:off x="7233644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2" name="Freeform 356">
              <a:extLst>
                <a:ext uri="{FF2B5EF4-FFF2-40B4-BE49-F238E27FC236}">
                  <a16:creationId xmlns:a16="http://schemas.microsoft.com/office/drawing/2014/main" xmlns="" id="{4FCD8205-9876-0F2C-51D3-E3DE602A856B}"/>
                </a:ext>
              </a:extLst>
            </p:cNvPr>
            <p:cNvSpPr/>
            <p:nvPr/>
          </p:nvSpPr>
          <p:spPr>
            <a:xfrm>
              <a:off x="7263860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3" name="Freeform 357">
              <a:extLst>
                <a:ext uri="{FF2B5EF4-FFF2-40B4-BE49-F238E27FC236}">
                  <a16:creationId xmlns:a16="http://schemas.microsoft.com/office/drawing/2014/main" xmlns="" id="{E15904A5-3F9B-1019-0431-D65EA01CC229}"/>
                </a:ext>
              </a:extLst>
            </p:cNvPr>
            <p:cNvSpPr/>
            <p:nvPr/>
          </p:nvSpPr>
          <p:spPr>
            <a:xfrm>
              <a:off x="7239687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4" name="Freeform 358">
              <a:extLst>
                <a:ext uri="{FF2B5EF4-FFF2-40B4-BE49-F238E27FC236}">
                  <a16:creationId xmlns:a16="http://schemas.microsoft.com/office/drawing/2014/main" xmlns="" id="{35A0B04D-1A27-4F71-A9EA-529EEC9DB771}"/>
                </a:ext>
              </a:extLst>
            </p:cNvPr>
            <p:cNvSpPr/>
            <p:nvPr/>
          </p:nvSpPr>
          <p:spPr>
            <a:xfrm>
              <a:off x="7269904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5" name="Freeform 359">
              <a:extLst>
                <a:ext uri="{FF2B5EF4-FFF2-40B4-BE49-F238E27FC236}">
                  <a16:creationId xmlns:a16="http://schemas.microsoft.com/office/drawing/2014/main" xmlns="" id="{510B1204-3CEC-D0E9-AF22-EB39A62A2153}"/>
                </a:ext>
              </a:extLst>
            </p:cNvPr>
            <p:cNvSpPr/>
            <p:nvPr/>
          </p:nvSpPr>
          <p:spPr>
            <a:xfrm>
              <a:off x="7247241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6" name="Freeform 360">
              <a:extLst>
                <a:ext uri="{FF2B5EF4-FFF2-40B4-BE49-F238E27FC236}">
                  <a16:creationId xmlns:a16="http://schemas.microsoft.com/office/drawing/2014/main" xmlns="" id="{9CEE1797-397A-0D5E-49EF-80BE81FFE86B}"/>
                </a:ext>
              </a:extLst>
            </p:cNvPr>
            <p:cNvSpPr/>
            <p:nvPr/>
          </p:nvSpPr>
          <p:spPr>
            <a:xfrm>
              <a:off x="7277458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7" name="Freeform 361">
              <a:extLst>
                <a:ext uri="{FF2B5EF4-FFF2-40B4-BE49-F238E27FC236}">
                  <a16:creationId xmlns:a16="http://schemas.microsoft.com/office/drawing/2014/main" xmlns="" id="{1B50076E-E4B2-0902-8E57-DC44E29A213C}"/>
                </a:ext>
              </a:extLst>
            </p:cNvPr>
            <p:cNvSpPr/>
            <p:nvPr/>
          </p:nvSpPr>
          <p:spPr>
            <a:xfrm>
              <a:off x="7266882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8" name="Freeform 362">
              <a:extLst>
                <a:ext uri="{FF2B5EF4-FFF2-40B4-BE49-F238E27FC236}">
                  <a16:creationId xmlns:a16="http://schemas.microsoft.com/office/drawing/2014/main" xmlns="" id="{C3D069AA-3785-D31D-4CE7-253AD2D558FF}"/>
                </a:ext>
              </a:extLst>
            </p:cNvPr>
            <p:cNvSpPr/>
            <p:nvPr/>
          </p:nvSpPr>
          <p:spPr>
            <a:xfrm>
              <a:off x="7297098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9" name="Freeform 363">
              <a:extLst>
                <a:ext uri="{FF2B5EF4-FFF2-40B4-BE49-F238E27FC236}">
                  <a16:creationId xmlns:a16="http://schemas.microsoft.com/office/drawing/2014/main" xmlns="" id="{77CAD6AE-7538-83D7-B761-493866C8D4B4}"/>
                </a:ext>
              </a:extLst>
            </p:cNvPr>
            <p:cNvSpPr/>
            <p:nvPr/>
          </p:nvSpPr>
          <p:spPr>
            <a:xfrm>
              <a:off x="7280479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0" name="Freeform 364">
              <a:extLst>
                <a:ext uri="{FF2B5EF4-FFF2-40B4-BE49-F238E27FC236}">
                  <a16:creationId xmlns:a16="http://schemas.microsoft.com/office/drawing/2014/main" xmlns="" id="{E4FF77D9-E4EF-687D-BC7C-52F4CA7F97B9}"/>
                </a:ext>
              </a:extLst>
            </p:cNvPr>
            <p:cNvSpPr/>
            <p:nvPr/>
          </p:nvSpPr>
          <p:spPr>
            <a:xfrm>
              <a:off x="7310696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1" name="Freeform 365">
              <a:extLst>
                <a:ext uri="{FF2B5EF4-FFF2-40B4-BE49-F238E27FC236}">
                  <a16:creationId xmlns:a16="http://schemas.microsoft.com/office/drawing/2014/main" xmlns="" id="{644C6ABE-12B0-80BA-6AB2-E483E8C1F37B}"/>
                </a:ext>
              </a:extLst>
            </p:cNvPr>
            <p:cNvSpPr/>
            <p:nvPr/>
          </p:nvSpPr>
          <p:spPr>
            <a:xfrm>
              <a:off x="7294077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2" name="Freeform 366">
              <a:extLst>
                <a:ext uri="{FF2B5EF4-FFF2-40B4-BE49-F238E27FC236}">
                  <a16:creationId xmlns:a16="http://schemas.microsoft.com/office/drawing/2014/main" xmlns="" id="{DFBED50C-9D2C-2A4C-404F-07F1864114A4}"/>
                </a:ext>
              </a:extLst>
            </p:cNvPr>
            <p:cNvSpPr/>
            <p:nvPr/>
          </p:nvSpPr>
          <p:spPr>
            <a:xfrm>
              <a:off x="7324293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3" name="Freeform 367">
              <a:extLst>
                <a:ext uri="{FF2B5EF4-FFF2-40B4-BE49-F238E27FC236}">
                  <a16:creationId xmlns:a16="http://schemas.microsoft.com/office/drawing/2014/main" xmlns="" id="{03A84358-89CF-94F0-F247-CCB42A7E3429}"/>
                </a:ext>
              </a:extLst>
            </p:cNvPr>
            <p:cNvSpPr/>
            <p:nvPr/>
          </p:nvSpPr>
          <p:spPr>
            <a:xfrm>
              <a:off x="7300120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4" name="Freeform 368">
              <a:extLst>
                <a:ext uri="{FF2B5EF4-FFF2-40B4-BE49-F238E27FC236}">
                  <a16:creationId xmlns:a16="http://schemas.microsoft.com/office/drawing/2014/main" xmlns="" id="{ACA82FB6-EF13-13F3-CB76-19E824D35318}"/>
                </a:ext>
              </a:extLst>
            </p:cNvPr>
            <p:cNvSpPr/>
            <p:nvPr/>
          </p:nvSpPr>
          <p:spPr>
            <a:xfrm>
              <a:off x="7330336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5" name="Freeform 369">
              <a:extLst>
                <a:ext uri="{FF2B5EF4-FFF2-40B4-BE49-F238E27FC236}">
                  <a16:creationId xmlns:a16="http://schemas.microsoft.com/office/drawing/2014/main" xmlns="" id="{EDF99C11-BE9E-0CF5-DF64-48F185630134}"/>
                </a:ext>
              </a:extLst>
            </p:cNvPr>
            <p:cNvSpPr/>
            <p:nvPr/>
          </p:nvSpPr>
          <p:spPr>
            <a:xfrm>
              <a:off x="7300120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6" name="Freeform 370">
              <a:extLst>
                <a:ext uri="{FF2B5EF4-FFF2-40B4-BE49-F238E27FC236}">
                  <a16:creationId xmlns:a16="http://schemas.microsoft.com/office/drawing/2014/main" xmlns="" id="{E2A6BE8B-8D38-A51A-B4A2-53C4A86F522A}"/>
                </a:ext>
              </a:extLst>
            </p:cNvPr>
            <p:cNvSpPr/>
            <p:nvPr/>
          </p:nvSpPr>
          <p:spPr>
            <a:xfrm>
              <a:off x="7330336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7" name="Freeform 371">
              <a:extLst>
                <a:ext uri="{FF2B5EF4-FFF2-40B4-BE49-F238E27FC236}">
                  <a16:creationId xmlns:a16="http://schemas.microsoft.com/office/drawing/2014/main" xmlns="" id="{9983C442-C8C4-0E78-F0B0-C6F98BC4F836}"/>
                </a:ext>
              </a:extLst>
            </p:cNvPr>
            <p:cNvSpPr/>
            <p:nvPr/>
          </p:nvSpPr>
          <p:spPr>
            <a:xfrm>
              <a:off x="7313717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8" name="Freeform 372">
              <a:extLst>
                <a:ext uri="{FF2B5EF4-FFF2-40B4-BE49-F238E27FC236}">
                  <a16:creationId xmlns:a16="http://schemas.microsoft.com/office/drawing/2014/main" xmlns="" id="{57F5CACD-631D-3014-D834-32135E9EEBA7}"/>
                </a:ext>
              </a:extLst>
            </p:cNvPr>
            <p:cNvSpPr/>
            <p:nvPr/>
          </p:nvSpPr>
          <p:spPr>
            <a:xfrm>
              <a:off x="7343934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9" name="Freeform 373">
              <a:extLst>
                <a:ext uri="{FF2B5EF4-FFF2-40B4-BE49-F238E27FC236}">
                  <a16:creationId xmlns:a16="http://schemas.microsoft.com/office/drawing/2014/main" xmlns="" id="{C6A0758A-59F8-ABAA-0AE8-90DEB7DF4690}"/>
                </a:ext>
              </a:extLst>
            </p:cNvPr>
            <p:cNvSpPr/>
            <p:nvPr/>
          </p:nvSpPr>
          <p:spPr>
            <a:xfrm>
              <a:off x="7327315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0" name="Freeform 374">
              <a:extLst>
                <a:ext uri="{FF2B5EF4-FFF2-40B4-BE49-F238E27FC236}">
                  <a16:creationId xmlns:a16="http://schemas.microsoft.com/office/drawing/2014/main" xmlns="" id="{4D29D11A-602B-F955-E73D-DB9EC32D396D}"/>
                </a:ext>
              </a:extLst>
            </p:cNvPr>
            <p:cNvSpPr/>
            <p:nvPr/>
          </p:nvSpPr>
          <p:spPr>
            <a:xfrm>
              <a:off x="7357531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1" name="Freeform 375">
              <a:extLst>
                <a:ext uri="{FF2B5EF4-FFF2-40B4-BE49-F238E27FC236}">
                  <a16:creationId xmlns:a16="http://schemas.microsoft.com/office/drawing/2014/main" xmlns="" id="{A6259629-B490-44B3-E5E4-0F3C57EBC5C5}"/>
                </a:ext>
              </a:extLst>
            </p:cNvPr>
            <p:cNvSpPr/>
            <p:nvPr/>
          </p:nvSpPr>
          <p:spPr>
            <a:xfrm>
              <a:off x="7334869" y="267010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2" name="Freeform 376">
              <a:extLst>
                <a:ext uri="{FF2B5EF4-FFF2-40B4-BE49-F238E27FC236}">
                  <a16:creationId xmlns:a16="http://schemas.microsoft.com/office/drawing/2014/main" xmlns="" id="{2AA4AF20-6CA4-40D0-5D32-5712F85A4315}"/>
                </a:ext>
              </a:extLst>
            </p:cNvPr>
            <p:cNvSpPr/>
            <p:nvPr/>
          </p:nvSpPr>
          <p:spPr>
            <a:xfrm>
              <a:off x="7365085" y="263986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3" name="Freeform 377">
              <a:extLst>
                <a:ext uri="{FF2B5EF4-FFF2-40B4-BE49-F238E27FC236}">
                  <a16:creationId xmlns:a16="http://schemas.microsoft.com/office/drawing/2014/main" xmlns="" id="{42B1C8D6-4FE3-0B4D-B8F0-2422B08D8077}"/>
                </a:ext>
              </a:extLst>
            </p:cNvPr>
            <p:cNvSpPr/>
            <p:nvPr/>
          </p:nvSpPr>
          <p:spPr>
            <a:xfrm>
              <a:off x="7368107" y="270335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4" name="Freeform 378">
              <a:extLst>
                <a:ext uri="{FF2B5EF4-FFF2-40B4-BE49-F238E27FC236}">
                  <a16:creationId xmlns:a16="http://schemas.microsoft.com/office/drawing/2014/main" xmlns="" id="{3459E143-1921-070C-9CF0-E502A4ED6C2E}"/>
                </a:ext>
              </a:extLst>
            </p:cNvPr>
            <p:cNvSpPr/>
            <p:nvPr/>
          </p:nvSpPr>
          <p:spPr>
            <a:xfrm>
              <a:off x="7398323" y="267312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5" name="Freeform 379">
              <a:extLst>
                <a:ext uri="{FF2B5EF4-FFF2-40B4-BE49-F238E27FC236}">
                  <a16:creationId xmlns:a16="http://schemas.microsoft.com/office/drawing/2014/main" xmlns="" id="{5B89A267-B82D-4E67-13F0-D35A90DAA31C}"/>
                </a:ext>
              </a:extLst>
            </p:cNvPr>
            <p:cNvSpPr/>
            <p:nvPr/>
          </p:nvSpPr>
          <p:spPr>
            <a:xfrm>
              <a:off x="7387747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6" name="Freeform 380">
              <a:extLst>
                <a:ext uri="{FF2B5EF4-FFF2-40B4-BE49-F238E27FC236}">
                  <a16:creationId xmlns:a16="http://schemas.microsoft.com/office/drawing/2014/main" xmlns="" id="{7E513371-4620-C114-4A9B-DE4B16A6E564}"/>
                </a:ext>
              </a:extLst>
            </p:cNvPr>
            <p:cNvSpPr/>
            <p:nvPr/>
          </p:nvSpPr>
          <p:spPr>
            <a:xfrm>
              <a:off x="7417964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7" name="Freeform 381">
              <a:extLst>
                <a:ext uri="{FF2B5EF4-FFF2-40B4-BE49-F238E27FC236}">
                  <a16:creationId xmlns:a16="http://schemas.microsoft.com/office/drawing/2014/main" xmlns="" id="{C0435B85-B391-E9CC-FA14-ADCD59680BE9}"/>
                </a:ext>
              </a:extLst>
            </p:cNvPr>
            <p:cNvSpPr/>
            <p:nvPr/>
          </p:nvSpPr>
          <p:spPr>
            <a:xfrm>
              <a:off x="7401345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8" name="Freeform 382">
              <a:extLst>
                <a:ext uri="{FF2B5EF4-FFF2-40B4-BE49-F238E27FC236}">
                  <a16:creationId xmlns:a16="http://schemas.microsoft.com/office/drawing/2014/main" xmlns="" id="{33DBD693-97CC-C1C6-725E-F49AC96C0476}"/>
                </a:ext>
              </a:extLst>
            </p:cNvPr>
            <p:cNvSpPr/>
            <p:nvPr/>
          </p:nvSpPr>
          <p:spPr>
            <a:xfrm>
              <a:off x="7431561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9" name="Freeform 383">
              <a:extLst>
                <a:ext uri="{FF2B5EF4-FFF2-40B4-BE49-F238E27FC236}">
                  <a16:creationId xmlns:a16="http://schemas.microsoft.com/office/drawing/2014/main" xmlns="" id="{D7BFBA16-0547-C3E6-98F2-309154204744}"/>
                </a:ext>
              </a:extLst>
            </p:cNvPr>
            <p:cNvSpPr/>
            <p:nvPr/>
          </p:nvSpPr>
          <p:spPr>
            <a:xfrm>
              <a:off x="7414942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0" name="Freeform 384">
              <a:extLst>
                <a:ext uri="{FF2B5EF4-FFF2-40B4-BE49-F238E27FC236}">
                  <a16:creationId xmlns:a16="http://schemas.microsoft.com/office/drawing/2014/main" xmlns="" id="{F41A29F1-364B-2619-F8D6-039F5AD65957}"/>
                </a:ext>
              </a:extLst>
            </p:cNvPr>
            <p:cNvSpPr/>
            <p:nvPr/>
          </p:nvSpPr>
          <p:spPr>
            <a:xfrm>
              <a:off x="7445158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1" name="Freeform 385">
              <a:extLst>
                <a:ext uri="{FF2B5EF4-FFF2-40B4-BE49-F238E27FC236}">
                  <a16:creationId xmlns:a16="http://schemas.microsoft.com/office/drawing/2014/main" xmlns="" id="{280166A5-98F1-068B-EA6D-520476A4D89A}"/>
                </a:ext>
              </a:extLst>
            </p:cNvPr>
            <p:cNvSpPr/>
            <p:nvPr/>
          </p:nvSpPr>
          <p:spPr>
            <a:xfrm>
              <a:off x="7428539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2" name="Freeform 386">
              <a:extLst>
                <a:ext uri="{FF2B5EF4-FFF2-40B4-BE49-F238E27FC236}">
                  <a16:creationId xmlns:a16="http://schemas.microsoft.com/office/drawing/2014/main" xmlns="" id="{F101DF8B-3A73-FB4A-1ACF-AA514894C00D}"/>
                </a:ext>
              </a:extLst>
            </p:cNvPr>
            <p:cNvSpPr/>
            <p:nvPr/>
          </p:nvSpPr>
          <p:spPr>
            <a:xfrm>
              <a:off x="7458756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3" name="Freeform 387">
              <a:extLst>
                <a:ext uri="{FF2B5EF4-FFF2-40B4-BE49-F238E27FC236}">
                  <a16:creationId xmlns:a16="http://schemas.microsoft.com/office/drawing/2014/main" xmlns="" id="{E37C8D20-F28A-F381-BC50-72CA3B624BE5}"/>
                </a:ext>
              </a:extLst>
            </p:cNvPr>
            <p:cNvSpPr/>
            <p:nvPr/>
          </p:nvSpPr>
          <p:spPr>
            <a:xfrm>
              <a:off x="7434583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4" name="Freeform 388">
              <a:extLst>
                <a:ext uri="{FF2B5EF4-FFF2-40B4-BE49-F238E27FC236}">
                  <a16:creationId xmlns:a16="http://schemas.microsoft.com/office/drawing/2014/main" xmlns="" id="{A1EA5E4C-8552-4AD5-71E8-F85A0D196312}"/>
                </a:ext>
              </a:extLst>
            </p:cNvPr>
            <p:cNvSpPr/>
            <p:nvPr/>
          </p:nvSpPr>
          <p:spPr>
            <a:xfrm>
              <a:off x="7464799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5" name="Freeform 389">
              <a:extLst>
                <a:ext uri="{FF2B5EF4-FFF2-40B4-BE49-F238E27FC236}">
                  <a16:creationId xmlns:a16="http://schemas.microsoft.com/office/drawing/2014/main" xmlns="" id="{51470AA4-2B45-58D1-9206-C428A4D21E36}"/>
                </a:ext>
              </a:extLst>
            </p:cNvPr>
            <p:cNvSpPr/>
            <p:nvPr/>
          </p:nvSpPr>
          <p:spPr>
            <a:xfrm>
              <a:off x="7469332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6" name="Freeform 390">
              <a:extLst>
                <a:ext uri="{FF2B5EF4-FFF2-40B4-BE49-F238E27FC236}">
                  <a16:creationId xmlns:a16="http://schemas.microsoft.com/office/drawing/2014/main" xmlns="" id="{7314776B-78DD-A5DD-4015-2AF0070721D6}"/>
                </a:ext>
              </a:extLst>
            </p:cNvPr>
            <p:cNvSpPr/>
            <p:nvPr/>
          </p:nvSpPr>
          <p:spPr>
            <a:xfrm>
              <a:off x="7499548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7" name="Freeform 391">
              <a:extLst>
                <a:ext uri="{FF2B5EF4-FFF2-40B4-BE49-F238E27FC236}">
                  <a16:creationId xmlns:a16="http://schemas.microsoft.com/office/drawing/2014/main" xmlns="" id="{18BE7507-CC11-C50B-0D78-15B2135108E2}"/>
                </a:ext>
              </a:extLst>
            </p:cNvPr>
            <p:cNvSpPr/>
            <p:nvPr/>
          </p:nvSpPr>
          <p:spPr>
            <a:xfrm>
              <a:off x="7481418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8" name="Freeform 392">
              <a:extLst>
                <a:ext uri="{FF2B5EF4-FFF2-40B4-BE49-F238E27FC236}">
                  <a16:creationId xmlns:a16="http://schemas.microsoft.com/office/drawing/2014/main" xmlns="" id="{800EDCCE-C902-9671-1E09-80781EED81F3}"/>
                </a:ext>
              </a:extLst>
            </p:cNvPr>
            <p:cNvSpPr/>
            <p:nvPr/>
          </p:nvSpPr>
          <p:spPr>
            <a:xfrm>
              <a:off x="7511634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9" name="Freeform 393">
              <a:extLst>
                <a:ext uri="{FF2B5EF4-FFF2-40B4-BE49-F238E27FC236}">
                  <a16:creationId xmlns:a16="http://schemas.microsoft.com/office/drawing/2014/main" xmlns="" id="{AE3D0805-A18F-A2F9-4100-C9C4B2DB1C3B}"/>
                </a:ext>
              </a:extLst>
            </p:cNvPr>
            <p:cNvSpPr/>
            <p:nvPr/>
          </p:nvSpPr>
          <p:spPr>
            <a:xfrm>
              <a:off x="7502570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0" name="Freeform 394">
              <a:extLst>
                <a:ext uri="{FF2B5EF4-FFF2-40B4-BE49-F238E27FC236}">
                  <a16:creationId xmlns:a16="http://schemas.microsoft.com/office/drawing/2014/main" xmlns="" id="{5C89A2AD-7AB0-17B8-BCD9-136861872913}"/>
                </a:ext>
              </a:extLst>
            </p:cNvPr>
            <p:cNvSpPr/>
            <p:nvPr/>
          </p:nvSpPr>
          <p:spPr>
            <a:xfrm>
              <a:off x="7532786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1" name="Freeform 395">
              <a:extLst>
                <a:ext uri="{FF2B5EF4-FFF2-40B4-BE49-F238E27FC236}">
                  <a16:creationId xmlns:a16="http://schemas.microsoft.com/office/drawing/2014/main" xmlns="" id="{97BBE5CA-9B9A-723F-FCE8-EE3664CBF163}"/>
                </a:ext>
              </a:extLst>
            </p:cNvPr>
            <p:cNvSpPr/>
            <p:nvPr/>
          </p:nvSpPr>
          <p:spPr>
            <a:xfrm>
              <a:off x="7516167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2" name="Freeform 396">
              <a:extLst>
                <a:ext uri="{FF2B5EF4-FFF2-40B4-BE49-F238E27FC236}">
                  <a16:creationId xmlns:a16="http://schemas.microsoft.com/office/drawing/2014/main" xmlns="" id="{4154D4F5-8EAF-6614-3124-63FC7CB97C2E}"/>
                </a:ext>
              </a:extLst>
            </p:cNvPr>
            <p:cNvSpPr/>
            <p:nvPr/>
          </p:nvSpPr>
          <p:spPr>
            <a:xfrm>
              <a:off x="7546383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3" name="Freeform 397">
              <a:extLst>
                <a:ext uri="{FF2B5EF4-FFF2-40B4-BE49-F238E27FC236}">
                  <a16:creationId xmlns:a16="http://schemas.microsoft.com/office/drawing/2014/main" xmlns="" id="{ABD131F0-E48B-36AB-B9A5-D116040EEBF7}"/>
                </a:ext>
              </a:extLst>
            </p:cNvPr>
            <p:cNvSpPr/>
            <p:nvPr/>
          </p:nvSpPr>
          <p:spPr>
            <a:xfrm>
              <a:off x="7522210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4" name="Freeform 398">
              <a:extLst>
                <a:ext uri="{FF2B5EF4-FFF2-40B4-BE49-F238E27FC236}">
                  <a16:creationId xmlns:a16="http://schemas.microsoft.com/office/drawing/2014/main" xmlns="" id="{20FAFCE3-0ADD-A35A-CEEE-8CD02F1B9EF7}"/>
                </a:ext>
              </a:extLst>
            </p:cNvPr>
            <p:cNvSpPr/>
            <p:nvPr/>
          </p:nvSpPr>
          <p:spPr>
            <a:xfrm>
              <a:off x="7552427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5" name="Freeform 399">
              <a:extLst>
                <a:ext uri="{FF2B5EF4-FFF2-40B4-BE49-F238E27FC236}">
                  <a16:creationId xmlns:a16="http://schemas.microsoft.com/office/drawing/2014/main" xmlns="" id="{3F16836D-C7A0-5A01-2051-A1F6697F5317}"/>
                </a:ext>
              </a:extLst>
            </p:cNvPr>
            <p:cNvSpPr/>
            <p:nvPr/>
          </p:nvSpPr>
          <p:spPr>
            <a:xfrm>
              <a:off x="7522210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6" name="Freeform 400">
              <a:extLst>
                <a:ext uri="{FF2B5EF4-FFF2-40B4-BE49-F238E27FC236}">
                  <a16:creationId xmlns:a16="http://schemas.microsoft.com/office/drawing/2014/main" xmlns="" id="{05D6D5F5-EF90-2E38-95AB-D24B4C784FA7}"/>
                </a:ext>
              </a:extLst>
            </p:cNvPr>
            <p:cNvSpPr/>
            <p:nvPr/>
          </p:nvSpPr>
          <p:spPr>
            <a:xfrm>
              <a:off x="7552427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7" name="Freeform 401">
              <a:extLst>
                <a:ext uri="{FF2B5EF4-FFF2-40B4-BE49-F238E27FC236}">
                  <a16:creationId xmlns:a16="http://schemas.microsoft.com/office/drawing/2014/main" xmlns="" id="{C4BDBAB0-FABF-7CE0-6578-D721109E6E6E}"/>
                </a:ext>
              </a:extLst>
            </p:cNvPr>
            <p:cNvSpPr/>
            <p:nvPr/>
          </p:nvSpPr>
          <p:spPr>
            <a:xfrm>
              <a:off x="7522210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8" name="Freeform 402">
              <a:extLst>
                <a:ext uri="{FF2B5EF4-FFF2-40B4-BE49-F238E27FC236}">
                  <a16:creationId xmlns:a16="http://schemas.microsoft.com/office/drawing/2014/main" xmlns="" id="{9F131A15-4D4E-4662-474F-EED003674F89}"/>
                </a:ext>
              </a:extLst>
            </p:cNvPr>
            <p:cNvSpPr/>
            <p:nvPr/>
          </p:nvSpPr>
          <p:spPr>
            <a:xfrm>
              <a:off x="7552427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9" name="Freeform 403">
              <a:extLst>
                <a:ext uri="{FF2B5EF4-FFF2-40B4-BE49-F238E27FC236}">
                  <a16:creationId xmlns:a16="http://schemas.microsoft.com/office/drawing/2014/main" xmlns="" id="{89B102AB-3669-4790-8F41-1044FDF4AC10}"/>
                </a:ext>
              </a:extLst>
            </p:cNvPr>
            <p:cNvSpPr/>
            <p:nvPr/>
          </p:nvSpPr>
          <p:spPr>
            <a:xfrm>
              <a:off x="7529764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0" name="Freeform 404">
              <a:extLst>
                <a:ext uri="{FF2B5EF4-FFF2-40B4-BE49-F238E27FC236}">
                  <a16:creationId xmlns:a16="http://schemas.microsoft.com/office/drawing/2014/main" xmlns="" id="{9A7D68B8-69F5-F055-FA8B-129CDB508FBA}"/>
                </a:ext>
              </a:extLst>
            </p:cNvPr>
            <p:cNvSpPr/>
            <p:nvPr/>
          </p:nvSpPr>
          <p:spPr>
            <a:xfrm>
              <a:off x="7559981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1" name="Freeform 405">
              <a:extLst>
                <a:ext uri="{FF2B5EF4-FFF2-40B4-BE49-F238E27FC236}">
                  <a16:creationId xmlns:a16="http://schemas.microsoft.com/office/drawing/2014/main" xmlns="" id="{3AA17314-85A7-3618-11B7-AC6AA9C8B99D}"/>
                </a:ext>
              </a:extLst>
            </p:cNvPr>
            <p:cNvSpPr/>
            <p:nvPr/>
          </p:nvSpPr>
          <p:spPr>
            <a:xfrm>
              <a:off x="7549405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2" name="Freeform 406">
              <a:extLst>
                <a:ext uri="{FF2B5EF4-FFF2-40B4-BE49-F238E27FC236}">
                  <a16:creationId xmlns:a16="http://schemas.microsoft.com/office/drawing/2014/main" xmlns="" id="{9D4F1F26-EFE3-B497-CA94-84E0FC91EDE8}"/>
                </a:ext>
              </a:extLst>
            </p:cNvPr>
            <p:cNvSpPr/>
            <p:nvPr/>
          </p:nvSpPr>
          <p:spPr>
            <a:xfrm>
              <a:off x="7579621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3" name="Freeform 407">
              <a:extLst>
                <a:ext uri="{FF2B5EF4-FFF2-40B4-BE49-F238E27FC236}">
                  <a16:creationId xmlns:a16="http://schemas.microsoft.com/office/drawing/2014/main" xmlns="" id="{AEABD2FB-69B9-3BC6-536B-A6E007DB3721}"/>
                </a:ext>
              </a:extLst>
            </p:cNvPr>
            <p:cNvSpPr/>
            <p:nvPr/>
          </p:nvSpPr>
          <p:spPr>
            <a:xfrm>
              <a:off x="7603794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4" name="Freeform 408">
              <a:extLst>
                <a:ext uri="{FF2B5EF4-FFF2-40B4-BE49-F238E27FC236}">
                  <a16:creationId xmlns:a16="http://schemas.microsoft.com/office/drawing/2014/main" xmlns="" id="{5EE5C510-7324-6B01-CAC4-656D020C5C93}"/>
                </a:ext>
              </a:extLst>
            </p:cNvPr>
            <p:cNvSpPr/>
            <p:nvPr/>
          </p:nvSpPr>
          <p:spPr>
            <a:xfrm>
              <a:off x="7634011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5" name="Freeform 409">
              <a:extLst>
                <a:ext uri="{FF2B5EF4-FFF2-40B4-BE49-F238E27FC236}">
                  <a16:creationId xmlns:a16="http://schemas.microsoft.com/office/drawing/2014/main" xmlns="" id="{BB6C43B3-C458-D1D3-81FD-163F81C13129}"/>
                </a:ext>
              </a:extLst>
            </p:cNvPr>
            <p:cNvSpPr/>
            <p:nvPr/>
          </p:nvSpPr>
          <p:spPr>
            <a:xfrm>
              <a:off x="7643076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6" name="Freeform 410">
              <a:extLst>
                <a:ext uri="{FF2B5EF4-FFF2-40B4-BE49-F238E27FC236}">
                  <a16:creationId xmlns:a16="http://schemas.microsoft.com/office/drawing/2014/main" xmlns="" id="{333A09F0-EB47-F0B7-0FF7-BF18B6A44E1B}"/>
                </a:ext>
              </a:extLst>
            </p:cNvPr>
            <p:cNvSpPr/>
            <p:nvPr/>
          </p:nvSpPr>
          <p:spPr>
            <a:xfrm>
              <a:off x="7673292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7" name="Freeform 411">
              <a:extLst>
                <a:ext uri="{FF2B5EF4-FFF2-40B4-BE49-F238E27FC236}">
                  <a16:creationId xmlns:a16="http://schemas.microsoft.com/office/drawing/2014/main" xmlns="" id="{4428DA76-958D-5D01-E4D5-48F0F59DD50D}"/>
                </a:ext>
              </a:extLst>
            </p:cNvPr>
            <p:cNvSpPr/>
            <p:nvPr/>
          </p:nvSpPr>
          <p:spPr>
            <a:xfrm>
              <a:off x="7656673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8" name="Freeform 412">
              <a:extLst>
                <a:ext uri="{FF2B5EF4-FFF2-40B4-BE49-F238E27FC236}">
                  <a16:creationId xmlns:a16="http://schemas.microsoft.com/office/drawing/2014/main" xmlns="" id="{A7AD477F-6227-E248-7B03-711177443E2F}"/>
                </a:ext>
              </a:extLst>
            </p:cNvPr>
            <p:cNvSpPr/>
            <p:nvPr/>
          </p:nvSpPr>
          <p:spPr>
            <a:xfrm>
              <a:off x="7686889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9" name="Freeform 413">
              <a:extLst>
                <a:ext uri="{FF2B5EF4-FFF2-40B4-BE49-F238E27FC236}">
                  <a16:creationId xmlns:a16="http://schemas.microsoft.com/office/drawing/2014/main" xmlns="" id="{6D59EB4D-F154-41B2-6DA8-5602E42A9506}"/>
                </a:ext>
              </a:extLst>
            </p:cNvPr>
            <p:cNvSpPr/>
            <p:nvPr/>
          </p:nvSpPr>
          <p:spPr>
            <a:xfrm>
              <a:off x="7656673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0" name="Freeform 414">
              <a:extLst>
                <a:ext uri="{FF2B5EF4-FFF2-40B4-BE49-F238E27FC236}">
                  <a16:creationId xmlns:a16="http://schemas.microsoft.com/office/drawing/2014/main" xmlns="" id="{BF361A09-FAF9-AA42-3490-351E535AE1A8}"/>
                </a:ext>
              </a:extLst>
            </p:cNvPr>
            <p:cNvSpPr/>
            <p:nvPr/>
          </p:nvSpPr>
          <p:spPr>
            <a:xfrm>
              <a:off x="7686889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1" name="Freeform 415">
              <a:extLst>
                <a:ext uri="{FF2B5EF4-FFF2-40B4-BE49-F238E27FC236}">
                  <a16:creationId xmlns:a16="http://schemas.microsoft.com/office/drawing/2014/main" xmlns="" id="{67F76B82-043E-7CE6-3FE7-20602308EF6C}"/>
                </a:ext>
              </a:extLst>
            </p:cNvPr>
            <p:cNvSpPr/>
            <p:nvPr/>
          </p:nvSpPr>
          <p:spPr>
            <a:xfrm>
              <a:off x="7703508" y="28046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2" name="Freeform 416">
              <a:extLst>
                <a:ext uri="{FF2B5EF4-FFF2-40B4-BE49-F238E27FC236}">
                  <a16:creationId xmlns:a16="http://schemas.microsoft.com/office/drawing/2014/main" xmlns="" id="{6922B66F-E115-9AE3-84A0-C9D855DA3154}"/>
                </a:ext>
              </a:extLst>
            </p:cNvPr>
            <p:cNvSpPr/>
            <p:nvPr/>
          </p:nvSpPr>
          <p:spPr>
            <a:xfrm>
              <a:off x="7733725" y="27744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3" name="Freeform 417">
              <a:extLst>
                <a:ext uri="{FF2B5EF4-FFF2-40B4-BE49-F238E27FC236}">
                  <a16:creationId xmlns:a16="http://schemas.microsoft.com/office/drawing/2014/main" xmlns="" id="{0FE23D70-3051-6CE2-08D3-720E9CAA0046}"/>
                </a:ext>
              </a:extLst>
            </p:cNvPr>
            <p:cNvSpPr/>
            <p:nvPr/>
          </p:nvSpPr>
          <p:spPr>
            <a:xfrm>
              <a:off x="7777538" y="285604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4" name="Freeform 418">
              <a:extLst>
                <a:ext uri="{FF2B5EF4-FFF2-40B4-BE49-F238E27FC236}">
                  <a16:creationId xmlns:a16="http://schemas.microsoft.com/office/drawing/2014/main" xmlns="" id="{9751C1CD-48A4-0D9F-BF18-DA797EBC44F4}"/>
                </a:ext>
              </a:extLst>
            </p:cNvPr>
            <p:cNvSpPr/>
            <p:nvPr/>
          </p:nvSpPr>
          <p:spPr>
            <a:xfrm>
              <a:off x="7807755" y="282581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5" name="Freeform 419">
              <a:extLst>
                <a:ext uri="{FF2B5EF4-FFF2-40B4-BE49-F238E27FC236}">
                  <a16:creationId xmlns:a16="http://schemas.microsoft.com/office/drawing/2014/main" xmlns="" id="{E9D4738C-3327-783B-FB49-349DB4D282C5}"/>
                </a:ext>
              </a:extLst>
            </p:cNvPr>
            <p:cNvSpPr/>
            <p:nvPr/>
          </p:nvSpPr>
          <p:spPr>
            <a:xfrm>
              <a:off x="7791136" y="285604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6" name="Freeform 420">
              <a:extLst>
                <a:ext uri="{FF2B5EF4-FFF2-40B4-BE49-F238E27FC236}">
                  <a16:creationId xmlns:a16="http://schemas.microsoft.com/office/drawing/2014/main" xmlns="" id="{67CEFBBC-5B1E-30DD-2293-0CC6F0BB6932}"/>
                </a:ext>
              </a:extLst>
            </p:cNvPr>
            <p:cNvSpPr/>
            <p:nvPr/>
          </p:nvSpPr>
          <p:spPr>
            <a:xfrm>
              <a:off x="7821352" y="282581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7" name="Freeform 421">
              <a:extLst>
                <a:ext uri="{FF2B5EF4-FFF2-40B4-BE49-F238E27FC236}">
                  <a16:creationId xmlns:a16="http://schemas.microsoft.com/office/drawing/2014/main" xmlns="" id="{8ECB57EC-6333-58A6-C5E6-206DEBCB15AB}"/>
                </a:ext>
              </a:extLst>
            </p:cNvPr>
            <p:cNvSpPr/>
            <p:nvPr/>
          </p:nvSpPr>
          <p:spPr>
            <a:xfrm>
              <a:off x="7804733" y="285604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8" name="Freeform 422">
              <a:extLst>
                <a:ext uri="{FF2B5EF4-FFF2-40B4-BE49-F238E27FC236}">
                  <a16:creationId xmlns:a16="http://schemas.microsoft.com/office/drawing/2014/main" xmlns="" id="{E10D9CB5-93B8-D361-B71B-74F77804F61A}"/>
                </a:ext>
              </a:extLst>
            </p:cNvPr>
            <p:cNvSpPr/>
            <p:nvPr/>
          </p:nvSpPr>
          <p:spPr>
            <a:xfrm>
              <a:off x="7834949" y="282581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9" name="Freeform 423">
              <a:extLst>
                <a:ext uri="{FF2B5EF4-FFF2-40B4-BE49-F238E27FC236}">
                  <a16:creationId xmlns:a16="http://schemas.microsoft.com/office/drawing/2014/main" xmlns="" id="{6A7A9DD0-B85E-EC8C-BAD1-15BD9B31FCAA}"/>
                </a:ext>
              </a:extLst>
            </p:cNvPr>
            <p:cNvSpPr/>
            <p:nvPr/>
          </p:nvSpPr>
          <p:spPr>
            <a:xfrm>
              <a:off x="7818330" y="285604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0" name="Freeform 424">
              <a:extLst>
                <a:ext uri="{FF2B5EF4-FFF2-40B4-BE49-F238E27FC236}">
                  <a16:creationId xmlns:a16="http://schemas.microsoft.com/office/drawing/2014/main" xmlns="" id="{0CBCAFF1-BAA0-1879-2F46-7ECA03E4CF87}"/>
                </a:ext>
              </a:extLst>
            </p:cNvPr>
            <p:cNvSpPr/>
            <p:nvPr/>
          </p:nvSpPr>
          <p:spPr>
            <a:xfrm>
              <a:off x="7848547" y="282581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1" name="Freeform 425">
              <a:extLst>
                <a:ext uri="{FF2B5EF4-FFF2-40B4-BE49-F238E27FC236}">
                  <a16:creationId xmlns:a16="http://schemas.microsoft.com/office/drawing/2014/main" xmlns="" id="{82A10995-D07D-F91B-A9C0-AF62F5C53E0C}"/>
                </a:ext>
              </a:extLst>
            </p:cNvPr>
            <p:cNvSpPr/>
            <p:nvPr/>
          </p:nvSpPr>
          <p:spPr>
            <a:xfrm>
              <a:off x="7831928" y="285604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2" name="Freeform 426">
              <a:extLst>
                <a:ext uri="{FF2B5EF4-FFF2-40B4-BE49-F238E27FC236}">
                  <a16:creationId xmlns:a16="http://schemas.microsoft.com/office/drawing/2014/main" xmlns="" id="{9943B027-E615-7E64-7DE3-2E3BBA4F3FF1}"/>
                </a:ext>
              </a:extLst>
            </p:cNvPr>
            <p:cNvSpPr/>
            <p:nvPr/>
          </p:nvSpPr>
          <p:spPr>
            <a:xfrm>
              <a:off x="7862144" y="282581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3" name="Freeform 427">
              <a:extLst>
                <a:ext uri="{FF2B5EF4-FFF2-40B4-BE49-F238E27FC236}">
                  <a16:creationId xmlns:a16="http://schemas.microsoft.com/office/drawing/2014/main" xmlns="" id="{A964D9F8-DBF3-4349-3F23-B5D91CCD87D5}"/>
                </a:ext>
              </a:extLst>
            </p:cNvPr>
            <p:cNvSpPr/>
            <p:nvPr/>
          </p:nvSpPr>
          <p:spPr>
            <a:xfrm>
              <a:off x="7837971" y="291500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4" name="Freeform 428">
              <a:extLst>
                <a:ext uri="{FF2B5EF4-FFF2-40B4-BE49-F238E27FC236}">
                  <a16:creationId xmlns:a16="http://schemas.microsoft.com/office/drawing/2014/main" xmlns="" id="{609271FA-FB7D-C757-0F81-93D17E092447}"/>
                </a:ext>
              </a:extLst>
            </p:cNvPr>
            <p:cNvSpPr/>
            <p:nvPr/>
          </p:nvSpPr>
          <p:spPr>
            <a:xfrm>
              <a:off x="7868187" y="288476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5" name="Freeform 429">
              <a:extLst>
                <a:ext uri="{FF2B5EF4-FFF2-40B4-BE49-F238E27FC236}">
                  <a16:creationId xmlns:a16="http://schemas.microsoft.com/office/drawing/2014/main" xmlns="" id="{F65638D1-9888-ED6E-F991-6454D6E140E4}"/>
                </a:ext>
              </a:extLst>
            </p:cNvPr>
            <p:cNvSpPr/>
            <p:nvPr/>
          </p:nvSpPr>
          <p:spPr>
            <a:xfrm>
              <a:off x="7837971" y="291500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6" name="Freeform 430">
              <a:extLst>
                <a:ext uri="{FF2B5EF4-FFF2-40B4-BE49-F238E27FC236}">
                  <a16:creationId xmlns:a16="http://schemas.microsoft.com/office/drawing/2014/main" xmlns="" id="{C62F09CF-A46F-4732-66E9-0032CF4C272D}"/>
                </a:ext>
              </a:extLst>
            </p:cNvPr>
            <p:cNvSpPr/>
            <p:nvPr/>
          </p:nvSpPr>
          <p:spPr>
            <a:xfrm>
              <a:off x="7868187" y="288476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7" name="Freeform 431">
              <a:extLst>
                <a:ext uri="{FF2B5EF4-FFF2-40B4-BE49-F238E27FC236}">
                  <a16:creationId xmlns:a16="http://schemas.microsoft.com/office/drawing/2014/main" xmlns="" id="{2A83C06A-4148-5004-3039-EF11ABDA7093}"/>
                </a:ext>
              </a:extLst>
            </p:cNvPr>
            <p:cNvSpPr/>
            <p:nvPr/>
          </p:nvSpPr>
          <p:spPr>
            <a:xfrm>
              <a:off x="7837971" y="291500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8" name="Freeform 432">
              <a:extLst>
                <a:ext uri="{FF2B5EF4-FFF2-40B4-BE49-F238E27FC236}">
                  <a16:creationId xmlns:a16="http://schemas.microsoft.com/office/drawing/2014/main" xmlns="" id="{23AD6010-C259-5C68-D6CF-8A3D1962FFA8}"/>
                </a:ext>
              </a:extLst>
            </p:cNvPr>
            <p:cNvSpPr/>
            <p:nvPr/>
          </p:nvSpPr>
          <p:spPr>
            <a:xfrm>
              <a:off x="7868187" y="288476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9" name="Freeform 433">
              <a:extLst>
                <a:ext uri="{FF2B5EF4-FFF2-40B4-BE49-F238E27FC236}">
                  <a16:creationId xmlns:a16="http://schemas.microsoft.com/office/drawing/2014/main" xmlns="" id="{78EB9EEA-026E-4875-CD47-96031C2EE5E9}"/>
                </a:ext>
              </a:extLst>
            </p:cNvPr>
            <p:cNvSpPr/>
            <p:nvPr/>
          </p:nvSpPr>
          <p:spPr>
            <a:xfrm>
              <a:off x="7837971" y="291500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0" name="Freeform 434">
              <a:extLst>
                <a:ext uri="{FF2B5EF4-FFF2-40B4-BE49-F238E27FC236}">
                  <a16:creationId xmlns:a16="http://schemas.microsoft.com/office/drawing/2014/main" xmlns="" id="{D6649418-9ACA-9416-8581-433AB670AD62}"/>
                </a:ext>
              </a:extLst>
            </p:cNvPr>
            <p:cNvSpPr/>
            <p:nvPr/>
          </p:nvSpPr>
          <p:spPr>
            <a:xfrm>
              <a:off x="7868187" y="288476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1" name="Freeform 435">
              <a:extLst>
                <a:ext uri="{FF2B5EF4-FFF2-40B4-BE49-F238E27FC236}">
                  <a16:creationId xmlns:a16="http://schemas.microsoft.com/office/drawing/2014/main" xmlns="" id="{4815F11F-22AA-BD3B-6BAF-D43CE0020039}"/>
                </a:ext>
              </a:extLst>
            </p:cNvPr>
            <p:cNvSpPr/>
            <p:nvPr/>
          </p:nvSpPr>
          <p:spPr>
            <a:xfrm>
              <a:off x="7857612" y="2915004"/>
              <a:ext cx="61943" cy="15117"/>
            </a:xfrm>
            <a:custGeom>
              <a:avLst/>
              <a:gdLst>
                <a:gd name="connsiteX0" fmla="*/ 0 w 61943"/>
                <a:gd name="connsiteY0" fmla="*/ 0 h 15117"/>
                <a:gd name="connsiteX1" fmla="*/ 61944 w 61943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43" h="15117">
                  <a:moveTo>
                    <a:pt x="0" y="0"/>
                  </a:moveTo>
                  <a:lnTo>
                    <a:pt x="61944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2" name="Freeform 436">
              <a:extLst>
                <a:ext uri="{FF2B5EF4-FFF2-40B4-BE49-F238E27FC236}">
                  <a16:creationId xmlns:a16="http://schemas.microsoft.com/office/drawing/2014/main" xmlns="" id="{F1040B2F-B28A-2E21-6952-495682FC9C75}"/>
                </a:ext>
              </a:extLst>
            </p:cNvPr>
            <p:cNvSpPr/>
            <p:nvPr/>
          </p:nvSpPr>
          <p:spPr>
            <a:xfrm>
              <a:off x="7889339" y="288476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3" name="Freeform 437">
              <a:extLst>
                <a:ext uri="{FF2B5EF4-FFF2-40B4-BE49-F238E27FC236}">
                  <a16:creationId xmlns:a16="http://schemas.microsoft.com/office/drawing/2014/main" xmlns="" id="{51AF9443-39F0-1123-E902-81A7B2362F54}"/>
                </a:ext>
              </a:extLst>
            </p:cNvPr>
            <p:cNvSpPr/>
            <p:nvPr/>
          </p:nvSpPr>
          <p:spPr>
            <a:xfrm>
              <a:off x="7925598" y="291500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4" name="Freeform 438">
              <a:extLst>
                <a:ext uri="{FF2B5EF4-FFF2-40B4-BE49-F238E27FC236}">
                  <a16:creationId xmlns:a16="http://schemas.microsoft.com/office/drawing/2014/main" xmlns="" id="{2011E404-D39B-8D71-1D09-F3CD8312052A}"/>
                </a:ext>
              </a:extLst>
            </p:cNvPr>
            <p:cNvSpPr/>
            <p:nvPr/>
          </p:nvSpPr>
          <p:spPr>
            <a:xfrm>
              <a:off x="7955815" y="288476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5" name="Freeform 439">
              <a:extLst>
                <a:ext uri="{FF2B5EF4-FFF2-40B4-BE49-F238E27FC236}">
                  <a16:creationId xmlns:a16="http://schemas.microsoft.com/office/drawing/2014/main" xmlns="" id="{76AC2582-8B41-9B4A-0480-8D8635BDB63F}"/>
                </a:ext>
              </a:extLst>
            </p:cNvPr>
            <p:cNvSpPr/>
            <p:nvPr/>
          </p:nvSpPr>
          <p:spPr>
            <a:xfrm>
              <a:off x="7952793" y="291500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6" name="Freeform 440">
              <a:extLst>
                <a:ext uri="{FF2B5EF4-FFF2-40B4-BE49-F238E27FC236}">
                  <a16:creationId xmlns:a16="http://schemas.microsoft.com/office/drawing/2014/main" xmlns="" id="{0C28DA49-F36A-492F-567F-6E107FD5CBC3}"/>
                </a:ext>
              </a:extLst>
            </p:cNvPr>
            <p:cNvSpPr/>
            <p:nvPr/>
          </p:nvSpPr>
          <p:spPr>
            <a:xfrm>
              <a:off x="7983009" y="288476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7" name="Freeform 441">
              <a:extLst>
                <a:ext uri="{FF2B5EF4-FFF2-40B4-BE49-F238E27FC236}">
                  <a16:creationId xmlns:a16="http://schemas.microsoft.com/office/drawing/2014/main" xmlns="" id="{3A2DD2C9-ED42-E5FA-23B7-B53BEA847935}"/>
                </a:ext>
              </a:extLst>
            </p:cNvPr>
            <p:cNvSpPr/>
            <p:nvPr/>
          </p:nvSpPr>
          <p:spPr>
            <a:xfrm>
              <a:off x="7986031" y="30707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8" name="Freeform 442">
              <a:extLst>
                <a:ext uri="{FF2B5EF4-FFF2-40B4-BE49-F238E27FC236}">
                  <a16:creationId xmlns:a16="http://schemas.microsoft.com/office/drawing/2014/main" xmlns="" id="{0233D581-B1A8-E510-FCA3-3334787D60F2}"/>
                </a:ext>
              </a:extLst>
            </p:cNvPr>
            <p:cNvSpPr/>
            <p:nvPr/>
          </p:nvSpPr>
          <p:spPr>
            <a:xfrm>
              <a:off x="8016247" y="30404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9" name="Freeform 443">
              <a:extLst>
                <a:ext uri="{FF2B5EF4-FFF2-40B4-BE49-F238E27FC236}">
                  <a16:creationId xmlns:a16="http://schemas.microsoft.com/office/drawing/2014/main" xmlns="" id="{0A8602A6-5F8C-29A4-9C4B-D5E0BBBD95CB}"/>
                </a:ext>
              </a:extLst>
            </p:cNvPr>
            <p:cNvSpPr/>
            <p:nvPr/>
          </p:nvSpPr>
          <p:spPr>
            <a:xfrm>
              <a:off x="7986031" y="307071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0" name="Freeform 444">
              <a:extLst>
                <a:ext uri="{FF2B5EF4-FFF2-40B4-BE49-F238E27FC236}">
                  <a16:creationId xmlns:a16="http://schemas.microsoft.com/office/drawing/2014/main" xmlns="" id="{67D6B924-4EBC-2B1F-336E-2C7E524319D3}"/>
                </a:ext>
              </a:extLst>
            </p:cNvPr>
            <p:cNvSpPr/>
            <p:nvPr/>
          </p:nvSpPr>
          <p:spPr>
            <a:xfrm>
              <a:off x="8016247" y="304047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1" name="Freeform 445">
              <a:extLst>
                <a:ext uri="{FF2B5EF4-FFF2-40B4-BE49-F238E27FC236}">
                  <a16:creationId xmlns:a16="http://schemas.microsoft.com/office/drawing/2014/main" xmlns="" id="{D33C055D-7FB1-11F5-4E35-158860CBED86}"/>
                </a:ext>
              </a:extLst>
            </p:cNvPr>
            <p:cNvSpPr/>
            <p:nvPr/>
          </p:nvSpPr>
          <p:spPr>
            <a:xfrm>
              <a:off x="8026823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2" name="Freeform 446">
              <a:extLst>
                <a:ext uri="{FF2B5EF4-FFF2-40B4-BE49-F238E27FC236}">
                  <a16:creationId xmlns:a16="http://schemas.microsoft.com/office/drawing/2014/main" xmlns="" id="{AB88C8F3-1BDD-78FB-CC67-C2E40FA3A110}"/>
                </a:ext>
              </a:extLst>
            </p:cNvPr>
            <p:cNvSpPr/>
            <p:nvPr/>
          </p:nvSpPr>
          <p:spPr>
            <a:xfrm>
              <a:off x="8057040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3" name="Freeform 447">
              <a:extLst>
                <a:ext uri="{FF2B5EF4-FFF2-40B4-BE49-F238E27FC236}">
                  <a16:creationId xmlns:a16="http://schemas.microsoft.com/office/drawing/2014/main" xmlns="" id="{E22C06B8-CCDE-15CE-AB83-D374EE485DE4}"/>
                </a:ext>
              </a:extLst>
            </p:cNvPr>
            <p:cNvSpPr/>
            <p:nvPr/>
          </p:nvSpPr>
          <p:spPr>
            <a:xfrm>
              <a:off x="8032866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4" name="Freeform 448">
              <a:extLst>
                <a:ext uri="{FF2B5EF4-FFF2-40B4-BE49-F238E27FC236}">
                  <a16:creationId xmlns:a16="http://schemas.microsoft.com/office/drawing/2014/main" xmlns="" id="{9B5E203D-5F03-291C-B908-FB54215E5E3A}"/>
                </a:ext>
              </a:extLst>
            </p:cNvPr>
            <p:cNvSpPr/>
            <p:nvPr/>
          </p:nvSpPr>
          <p:spPr>
            <a:xfrm>
              <a:off x="8063083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5" name="Freeform 449">
              <a:extLst>
                <a:ext uri="{FF2B5EF4-FFF2-40B4-BE49-F238E27FC236}">
                  <a16:creationId xmlns:a16="http://schemas.microsoft.com/office/drawing/2014/main" xmlns="" id="{A395904C-2BE6-EE2B-DAB1-0AEB52F52F7B}"/>
                </a:ext>
              </a:extLst>
            </p:cNvPr>
            <p:cNvSpPr/>
            <p:nvPr/>
          </p:nvSpPr>
          <p:spPr>
            <a:xfrm>
              <a:off x="8032866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6" name="Freeform 450">
              <a:extLst>
                <a:ext uri="{FF2B5EF4-FFF2-40B4-BE49-F238E27FC236}">
                  <a16:creationId xmlns:a16="http://schemas.microsoft.com/office/drawing/2014/main" xmlns="" id="{4C63F3F4-E542-9C95-29CD-1E494EB92F42}"/>
                </a:ext>
              </a:extLst>
            </p:cNvPr>
            <p:cNvSpPr/>
            <p:nvPr/>
          </p:nvSpPr>
          <p:spPr>
            <a:xfrm>
              <a:off x="8063083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7" name="Freeform 451">
              <a:extLst>
                <a:ext uri="{FF2B5EF4-FFF2-40B4-BE49-F238E27FC236}">
                  <a16:creationId xmlns:a16="http://schemas.microsoft.com/office/drawing/2014/main" xmlns="" id="{44125D4D-77EB-53F8-E09C-97464D558C60}"/>
                </a:ext>
              </a:extLst>
            </p:cNvPr>
            <p:cNvSpPr/>
            <p:nvPr/>
          </p:nvSpPr>
          <p:spPr>
            <a:xfrm>
              <a:off x="8087256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8" name="Freeform 452">
              <a:extLst>
                <a:ext uri="{FF2B5EF4-FFF2-40B4-BE49-F238E27FC236}">
                  <a16:creationId xmlns:a16="http://schemas.microsoft.com/office/drawing/2014/main" xmlns="" id="{C9ED2D0F-A917-D745-6A43-4857C9868BD5}"/>
                </a:ext>
              </a:extLst>
            </p:cNvPr>
            <p:cNvSpPr/>
            <p:nvPr/>
          </p:nvSpPr>
          <p:spPr>
            <a:xfrm>
              <a:off x="8117472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9" name="Freeform 453">
              <a:extLst>
                <a:ext uri="{FF2B5EF4-FFF2-40B4-BE49-F238E27FC236}">
                  <a16:creationId xmlns:a16="http://schemas.microsoft.com/office/drawing/2014/main" xmlns="" id="{6BB7F0A7-4CE6-72D2-2A4D-4D7D63FB8D9F}"/>
                </a:ext>
              </a:extLst>
            </p:cNvPr>
            <p:cNvSpPr/>
            <p:nvPr/>
          </p:nvSpPr>
          <p:spPr>
            <a:xfrm>
              <a:off x="8114451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0" name="Freeform 454">
              <a:extLst>
                <a:ext uri="{FF2B5EF4-FFF2-40B4-BE49-F238E27FC236}">
                  <a16:creationId xmlns:a16="http://schemas.microsoft.com/office/drawing/2014/main" xmlns="" id="{119E138B-AE69-F79B-2521-0F60CDB5B6D8}"/>
                </a:ext>
              </a:extLst>
            </p:cNvPr>
            <p:cNvSpPr/>
            <p:nvPr/>
          </p:nvSpPr>
          <p:spPr>
            <a:xfrm>
              <a:off x="8144667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1" name="Freeform 455">
              <a:extLst>
                <a:ext uri="{FF2B5EF4-FFF2-40B4-BE49-F238E27FC236}">
                  <a16:creationId xmlns:a16="http://schemas.microsoft.com/office/drawing/2014/main" xmlns="" id="{22D6B94A-A7D8-D467-60C0-66FC53D20DA4}"/>
                </a:ext>
              </a:extLst>
            </p:cNvPr>
            <p:cNvSpPr/>
            <p:nvPr/>
          </p:nvSpPr>
          <p:spPr>
            <a:xfrm>
              <a:off x="8120494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2" name="Freeform 456">
              <a:extLst>
                <a:ext uri="{FF2B5EF4-FFF2-40B4-BE49-F238E27FC236}">
                  <a16:creationId xmlns:a16="http://schemas.microsoft.com/office/drawing/2014/main" xmlns="" id="{B7D582BA-B35E-7AE3-E25C-78F6AEEBC26D}"/>
                </a:ext>
              </a:extLst>
            </p:cNvPr>
            <p:cNvSpPr/>
            <p:nvPr/>
          </p:nvSpPr>
          <p:spPr>
            <a:xfrm>
              <a:off x="8150710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3" name="Freeform 457">
              <a:extLst>
                <a:ext uri="{FF2B5EF4-FFF2-40B4-BE49-F238E27FC236}">
                  <a16:creationId xmlns:a16="http://schemas.microsoft.com/office/drawing/2014/main" xmlns="" id="{14CD2B8D-4DC0-1C44-BD7E-DA8EFAC5E622}"/>
                </a:ext>
              </a:extLst>
            </p:cNvPr>
            <p:cNvSpPr/>
            <p:nvPr/>
          </p:nvSpPr>
          <p:spPr>
            <a:xfrm>
              <a:off x="8120494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4" name="Freeform 458">
              <a:extLst>
                <a:ext uri="{FF2B5EF4-FFF2-40B4-BE49-F238E27FC236}">
                  <a16:creationId xmlns:a16="http://schemas.microsoft.com/office/drawing/2014/main" xmlns="" id="{ADF203A5-F106-9BDD-B651-70407C6927AD}"/>
                </a:ext>
              </a:extLst>
            </p:cNvPr>
            <p:cNvSpPr/>
            <p:nvPr/>
          </p:nvSpPr>
          <p:spPr>
            <a:xfrm>
              <a:off x="8150710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5" name="Freeform 459">
              <a:extLst>
                <a:ext uri="{FF2B5EF4-FFF2-40B4-BE49-F238E27FC236}">
                  <a16:creationId xmlns:a16="http://schemas.microsoft.com/office/drawing/2014/main" xmlns="" id="{68EEBF4A-4EE1-F39D-19A5-0C752F9909C5}"/>
                </a:ext>
              </a:extLst>
            </p:cNvPr>
            <p:cNvSpPr/>
            <p:nvPr/>
          </p:nvSpPr>
          <p:spPr>
            <a:xfrm>
              <a:off x="8140134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6" name="Freeform 460">
              <a:extLst>
                <a:ext uri="{FF2B5EF4-FFF2-40B4-BE49-F238E27FC236}">
                  <a16:creationId xmlns:a16="http://schemas.microsoft.com/office/drawing/2014/main" xmlns="" id="{EF87923D-61D3-EAB5-FC72-B6F09A7A1E92}"/>
                </a:ext>
              </a:extLst>
            </p:cNvPr>
            <p:cNvSpPr/>
            <p:nvPr/>
          </p:nvSpPr>
          <p:spPr>
            <a:xfrm>
              <a:off x="8170351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7" name="Freeform 461">
              <a:extLst>
                <a:ext uri="{FF2B5EF4-FFF2-40B4-BE49-F238E27FC236}">
                  <a16:creationId xmlns:a16="http://schemas.microsoft.com/office/drawing/2014/main" xmlns="" id="{AB98FFB7-A634-9968-BC2F-014A881D02A1}"/>
                </a:ext>
              </a:extLst>
            </p:cNvPr>
            <p:cNvSpPr/>
            <p:nvPr/>
          </p:nvSpPr>
          <p:spPr>
            <a:xfrm>
              <a:off x="8368268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8" name="Freeform 462">
              <a:extLst>
                <a:ext uri="{FF2B5EF4-FFF2-40B4-BE49-F238E27FC236}">
                  <a16:creationId xmlns:a16="http://schemas.microsoft.com/office/drawing/2014/main" xmlns="" id="{CCAA07B7-DF3C-B4EA-7411-DFEEFB49AE12}"/>
                </a:ext>
              </a:extLst>
            </p:cNvPr>
            <p:cNvSpPr/>
            <p:nvPr/>
          </p:nvSpPr>
          <p:spPr>
            <a:xfrm>
              <a:off x="8398484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9" name="Freeform 463">
              <a:extLst>
                <a:ext uri="{FF2B5EF4-FFF2-40B4-BE49-F238E27FC236}">
                  <a16:creationId xmlns:a16="http://schemas.microsoft.com/office/drawing/2014/main" xmlns="" id="{37D0D55C-3722-AEAD-32CA-4ACCE23D181D}"/>
                </a:ext>
              </a:extLst>
            </p:cNvPr>
            <p:cNvSpPr/>
            <p:nvPr/>
          </p:nvSpPr>
          <p:spPr>
            <a:xfrm>
              <a:off x="8483090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0" name="Freeform 464">
              <a:extLst>
                <a:ext uri="{FF2B5EF4-FFF2-40B4-BE49-F238E27FC236}">
                  <a16:creationId xmlns:a16="http://schemas.microsoft.com/office/drawing/2014/main" xmlns="" id="{9CBAEE9C-E36A-036E-1B2E-1642550961A1}"/>
                </a:ext>
              </a:extLst>
            </p:cNvPr>
            <p:cNvSpPr/>
            <p:nvPr/>
          </p:nvSpPr>
          <p:spPr>
            <a:xfrm>
              <a:off x="8513306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1" name="Freeform 465">
              <a:extLst>
                <a:ext uri="{FF2B5EF4-FFF2-40B4-BE49-F238E27FC236}">
                  <a16:creationId xmlns:a16="http://schemas.microsoft.com/office/drawing/2014/main" xmlns="" id="{D79893AF-2929-DB4E-7614-F57531368CDA}"/>
                </a:ext>
              </a:extLst>
            </p:cNvPr>
            <p:cNvSpPr/>
            <p:nvPr/>
          </p:nvSpPr>
          <p:spPr>
            <a:xfrm>
              <a:off x="8603955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2" name="Freeform 466">
              <a:extLst>
                <a:ext uri="{FF2B5EF4-FFF2-40B4-BE49-F238E27FC236}">
                  <a16:creationId xmlns:a16="http://schemas.microsoft.com/office/drawing/2014/main" xmlns="" id="{79C65421-5456-AB70-7405-28ECAD5EDEB0}"/>
                </a:ext>
              </a:extLst>
            </p:cNvPr>
            <p:cNvSpPr/>
            <p:nvPr/>
          </p:nvSpPr>
          <p:spPr>
            <a:xfrm>
              <a:off x="8634172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3" name="Freeform 467">
              <a:extLst>
                <a:ext uri="{FF2B5EF4-FFF2-40B4-BE49-F238E27FC236}">
                  <a16:creationId xmlns:a16="http://schemas.microsoft.com/office/drawing/2014/main" xmlns="" id="{52E74AAE-8416-02DE-7C8F-40FF3C7A0B0D}"/>
                </a:ext>
              </a:extLst>
            </p:cNvPr>
            <p:cNvSpPr/>
            <p:nvPr/>
          </p:nvSpPr>
          <p:spPr>
            <a:xfrm>
              <a:off x="8892522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4" name="Freeform 468">
              <a:extLst>
                <a:ext uri="{FF2B5EF4-FFF2-40B4-BE49-F238E27FC236}">
                  <a16:creationId xmlns:a16="http://schemas.microsoft.com/office/drawing/2014/main" xmlns="" id="{F5612956-5346-826D-D806-0565E3229819}"/>
                </a:ext>
              </a:extLst>
            </p:cNvPr>
            <p:cNvSpPr/>
            <p:nvPr/>
          </p:nvSpPr>
          <p:spPr>
            <a:xfrm>
              <a:off x="8922738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5" name="Freeform 469">
              <a:extLst>
                <a:ext uri="{FF2B5EF4-FFF2-40B4-BE49-F238E27FC236}">
                  <a16:creationId xmlns:a16="http://schemas.microsoft.com/office/drawing/2014/main" xmlns="" id="{26EEDAA2-4C3C-DA3D-C47A-FEE8271411BC}"/>
                </a:ext>
              </a:extLst>
            </p:cNvPr>
            <p:cNvSpPr/>
            <p:nvPr/>
          </p:nvSpPr>
          <p:spPr>
            <a:xfrm>
              <a:off x="8900076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6" name="Freeform 470">
              <a:extLst>
                <a:ext uri="{FF2B5EF4-FFF2-40B4-BE49-F238E27FC236}">
                  <a16:creationId xmlns:a16="http://schemas.microsoft.com/office/drawing/2014/main" xmlns="" id="{DE250B4E-8025-D7DA-EA7F-BE7076BC50A1}"/>
                </a:ext>
              </a:extLst>
            </p:cNvPr>
            <p:cNvSpPr/>
            <p:nvPr/>
          </p:nvSpPr>
          <p:spPr>
            <a:xfrm>
              <a:off x="8930292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7" name="Freeform 471">
              <a:extLst>
                <a:ext uri="{FF2B5EF4-FFF2-40B4-BE49-F238E27FC236}">
                  <a16:creationId xmlns:a16="http://schemas.microsoft.com/office/drawing/2014/main" xmlns="" id="{295966EA-D941-2C28-821F-47C3DBB3E582}"/>
                </a:ext>
              </a:extLst>
            </p:cNvPr>
            <p:cNvSpPr/>
            <p:nvPr/>
          </p:nvSpPr>
          <p:spPr>
            <a:xfrm>
              <a:off x="8927270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8" name="Freeform 472">
              <a:extLst>
                <a:ext uri="{FF2B5EF4-FFF2-40B4-BE49-F238E27FC236}">
                  <a16:creationId xmlns:a16="http://schemas.microsoft.com/office/drawing/2014/main" xmlns="" id="{E1E4EC39-B4A3-E58F-CB87-9693B757203E}"/>
                </a:ext>
              </a:extLst>
            </p:cNvPr>
            <p:cNvSpPr/>
            <p:nvPr/>
          </p:nvSpPr>
          <p:spPr>
            <a:xfrm>
              <a:off x="8957487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9" name="Freeform 473">
              <a:extLst>
                <a:ext uri="{FF2B5EF4-FFF2-40B4-BE49-F238E27FC236}">
                  <a16:creationId xmlns:a16="http://schemas.microsoft.com/office/drawing/2014/main" xmlns="" id="{29D48A28-C9F9-5B81-F666-D6C1CB772C14}"/>
                </a:ext>
              </a:extLst>
            </p:cNvPr>
            <p:cNvSpPr/>
            <p:nvPr/>
          </p:nvSpPr>
          <p:spPr>
            <a:xfrm>
              <a:off x="8980149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0" name="Freeform 474">
              <a:extLst>
                <a:ext uri="{FF2B5EF4-FFF2-40B4-BE49-F238E27FC236}">
                  <a16:creationId xmlns:a16="http://schemas.microsoft.com/office/drawing/2014/main" xmlns="" id="{89F5E39E-2AB4-EC39-B393-D415A9290FD2}"/>
                </a:ext>
              </a:extLst>
            </p:cNvPr>
            <p:cNvSpPr/>
            <p:nvPr/>
          </p:nvSpPr>
          <p:spPr>
            <a:xfrm>
              <a:off x="9010365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1" name="Freeform 475">
              <a:extLst>
                <a:ext uri="{FF2B5EF4-FFF2-40B4-BE49-F238E27FC236}">
                  <a16:creationId xmlns:a16="http://schemas.microsoft.com/office/drawing/2014/main" xmlns="" id="{25D7C055-F97A-852C-81DA-375A6F761F85}"/>
                </a:ext>
              </a:extLst>
            </p:cNvPr>
            <p:cNvSpPr/>
            <p:nvPr/>
          </p:nvSpPr>
          <p:spPr>
            <a:xfrm>
              <a:off x="9128209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2" name="Freeform 476">
              <a:extLst>
                <a:ext uri="{FF2B5EF4-FFF2-40B4-BE49-F238E27FC236}">
                  <a16:creationId xmlns:a16="http://schemas.microsoft.com/office/drawing/2014/main" xmlns="" id="{C37E58C5-F95D-BE13-F242-C19912E686B8}"/>
                </a:ext>
              </a:extLst>
            </p:cNvPr>
            <p:cNvSpPr/>
            <p:nvPr/>
          </p:nvSpPr>
          <p:spPr>
            <a:xfrm>
              <a:off x="9158425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3" name="Freeform 477">
              <a:extLst>
                <a:ext uri="{FF2B5EF4-FFF2-40B4-BE49-F238E27FC236}">
                  <a16:creationId xmlns:a16="http://schemas.microsoft.com/office/drawing/2014/main" xmlns="" id="{C769512C-F04F-E3DD-1165-2FC26DA7C35A}"/>
                </a:ext>
              </a:extLst>
            </p:cNvPr>
            <p:cNvSpPr/>
            <p:nvPr/>
          </p:nvSpPr>
          <p:spPr>
            <a:xfrm>
              <a:off x="9718939" y="324305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4" name="Freeform 478">
              <a:extLst>
                <a:ext uri="{FF2B5EF4-FFF2-40B4-BE49-F238E27FC236}">
                  <a16:creationId xmlns:a16="http://schemas.microsoft.com/office/drawing/2014/main" xmlns="" id="{DA0AB93A-8B95-F367-54A4-E14BF5830547}"/>
                </a:ext>
              </a:extLst>
            </p:cNvPr>
            <p:cNvSpPr/>
            <p:nvPr/>
          </p:nvSpPr>
          <p:spPr>
            <a:xfrm>
              <a:off x="9749155" y="321281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745" name="Graphic 4">
            <a:extLst>
              <a:ext uri="{FF2B5EF4-FFF2-40B4-BE49-F238E27FC236}">
                <a16:creationId xmlns:a16="http://schemas.microsoft.com/office/drawing/2014/main" xmlns="" id="{D2B01B16-0092-B93A-880F-30341500AB5D}"/>
              </a:ext>
            </a:extLst>
          </p:cNvPr>
          <p:cNvGrpSpPr/>
          <p:nvPr/>
        </p:nvGrpSpPr>
        <p:grpSpPr>
          <a:xfrm>
            <a:off x="1694160" y="1596005"/>
            <a:ext cx="3458193" cy="1587031"/>
            <a:chOff x="2953498" y="1020778"/>
            <a:chExt cx="5738084" cy="2344727"/>
          </a:xfrm>
          <a:noFill/>
        </p:grpSpPr>
        <p:sp>
          <p:nvSpPr>
            <p:cNvPr id="2746" name="Freeform 480">
              <a:extLst>
                <a:ext uri="{FF2B5EF4-FFF2-40B4-BE49-F238E27FC236}">
                  <a16:creationId xmlns:a16="http://schemas.microsoft.com/office/drawing/2014/main" xmlns="" id="{5C621B91-010E-3EBA-B18F-D4C98ED639A7}"/>
                </a:ext>
              </a:extLst>
            </p:cNvPr>
            <p:cNvSpPr/>
            <p:nvPr/>
          </p:nvSpPr>
          <p:spPr>
            <a:xfrm>
              <a:off x="2977671" y="1051013"/>
              <a:ext cx="5683695" cy="2284257"/>
            </a:xfrm>
            <a:custGeom>
              <a:avLst/>
              <a:gdLst>
                <a:gd name="connsiteX0" fmla="*/ 0 w 5683695"/>
                <a:gd name="connsiteY0" fmla="*/ 0 h 2284257"/>
                <a:gd name="connsiteX1" fmla="*/ 74030 w 5683695"/>
                <a:gd name="connsiteY1" fmla="*/ 0 h 2284257"/>
                <a:gd name="connsiteX2" fmla="*/ 74030 w 5683695"/>
                <a:gd name="connsiteY2" fmla="*/ 24188 h 2284257"/>
                <a:gd name="connsiteX3" fmla="*/ 120865 w 5683695"/>
                <a:gd name="connsiteY3" fmla="*/ 24188 h 2284257"/>
                <a:gd name="connsiteX4" fmla="*/ 120865 w 5683695"/>
                <a:gd name="connsiteY4" fmla="*/ 46864 h 2284257"/>
                <a:gd name="connsiteX5" fmla="*/ 134463 w 5683695"/>
                <a:gd name="connsiteY5" fmla="*/ 46864 h 2284257"/>
                <a:gd name="connsiteX6" fmla="*/ 134463 w 5683695"/>
                <a:gd name="connsiteY6" fmla="*/ 71052 h 2284257"/>
                <a:gd name="connsiteX7" fmla="*/ 362596 w 5683695"/>
                <a:gd name="connsiteY7" fmla="*/ 71052 h 2284257"/>
                <a:gd name="connsiteX8" fmla="*/ 362596 w 5683695"/>
                <a:gd name="connsiteY8" fmla="*/ 95240 h 2284257"/>
                <a:gd name="connsiteX9" fmla="*/ 524254 w 5683695"/>
                <a:gd name="connsiteY9" fmla="*/ 95240 h 2284257"/>
                <a:gd name="connsiteX10" fmla="*/ 524254 w 5683695"/>
                <a:gd name="connsiteY10" fmla="*/ 119428 h 2284257"/>
                <a:gd name="connsiteX11" fmla="*/ 543894 w 5683695"/>
                <a:gd name="connsiteY11" fmla="*/ 119428 h 2284257"/>
                <a:gd name="connsiteX12" fmla="*/ 543894 w 5683695"/>
                <a:gd name="connsiteY12" fmla="*/ 143616 h 2284257"/>
                <a:gd name="connsiteX13" fmla="*/ 658716 w 5683695"/>
                <a:gd name="connsiteY13" fmla="*/ 143616 h 2284257"/>
                <a:gd name="connsiteX14" fmla="*/ 658716 w 5683695"/>
                <a:gd name="connsiteY14" fmla="*/ 169316 h 2284257"/>
                <a:gd name="connsiteX15" fmla="*/ 799222 w 5683695"/>
                <a:gd name="connsiteY15" fmla="*/ 169316 h 2284257"/>
                <a:gd name="connsiteX16" fmla="*/ 799222 w 5683695"/>
                <a:gd name="connsiteY16" fmla="*/ 193504 h 2284257"/>
                <a:gd name="connsiteX17" fmla="*/ 818863 w 5683695"/>
                <a:gd name="connsiteY17" fmla="*/ 193504 h 2284257"/>
                <a:gd name="connsiteX18" fmla="*/ 818863 w 5683695"/>
                <a:gd name="connsiteY18" fmla="*/ 217692 h 2284257"/>
                <a:gd name="connsiteX19" fmla="*/ 974477 w 5683695"/>
                <a:gd name="connsiteY19" fmla="*/ 217692 h 2284257"/>
                <a:gd name="connsiteX20" fmla="*/ 974477 w 5683695"/>
                <a:gd name="connsiteY20" fmla="*/ 243392 h 2284257"/>
                <a:gd name="connsiteX21" fmla="*/ 988075 w 5683695"/>
                <a:gd name="connsiteY21" fmla="*/ 243392 h 2284257"/>
                <a:gd name="connsiteX22" fmla="*/ 988075 w 5683695"/>
                <a:gd name="connsiteY22" fmla="*/ 267580 h 2284257"/>
                <a:gd name="connsiteX23" fmla="*/ 1114983 w 5683695"/>
                <a:gd name="connsiteY23" fmla="*/ 267580 h 2284257"/>
                <a:gd name="connsiteX24" fmla="*/ 1114983 w 5683695"/>
                <a:gd name="connsiteY24" fmla="*/ 293280 h 2284257"/>
                <a:gd name="connsiteX25" fmla="*/ 1134624 w 5683695"/>
                <a:gd name="connsiteY25" fmla="*/ 293280 h 2284257"/>
                <a:gd name="connsiteX26" fmla="*/ 1134624 w 5683695"/>
                <a:gd name="connsiteY26" fmla="*/ 318980 h 2284257"/>
                <a:gd name="connsiteX27" fmla="*/ 1155776 w 5683695"/>
                <a:gd name="connsiteY27" fmla="*/ 318980 h 2284257"/>
                <a:gd name="connsiteX28" fmla="*/ 1155776 w 5683695"/>
                <a:gd name="connsiteY28" fmla="*/ 343168 h 2284257"/>
                <a:gd name="connsiteX29" fmla="*/ 1175416 w 5683695"/>
                <a:gd name="connsiteY29" fmla="*/ 343168 h 2284257"/>
                <a:gd name="connsiteX30" fmla="*/ 1175416 w 5683695"/>
                <a:gd name="connsiteY30" fmla="*/ 368868 h 2284257"/>
                <a:gd name="connsiteX31" fmla="*/ 1189013 w 5683695"/>
                <a:gd name="connsiteY31" fmla="*/ 368868 h 2284257"/>
                <a:gd name="connsiteX32" fmla="*/ 1189013 w 5683695"/>
                <a:gd name="connsiteY32" fmla="*/ 393056 h 2284257"/>
                <a:gd name="connsiteX33" fmla="*/ 1269087 w 5683695"/>
                <a:gd name="connsiteY33" fmla="*/ 393056 h 2284257"/>
                <a:gd name="connsiteX34" fmla="*/ 1269087 w 5683695"/>
                <a:gd name="connsiteY34" fmla="*/ 418755 h 2284257"/>
                <a:gd name="connsiteX35" fmla="*/ 1282684 w 5683695"/>
                <a:gd name="connsiteY35" fmla="*/ 418755 h 2284257"/>
                <a:gd name="connsiteX36" fmla="*/ 1282684 w 5683695"/>
                <a:gd name="connsiteY36" fmla="*/ 444455 h 2284257"/>
                <a:gd name="connsiteX37" fmla="*/ 1296281 w 5683695"/>
                <a:gd name="connsiteY37" fmla="*/ 444455 h 2284257"/>
                <a:gd name="connsiteX38" fmla="*/ 1296281 w 5683695"/>
                <a:gd name="connsiteY38" fmla="*/ 468643 h 2284257"/>
                <a:gd name="connsiteX39" fmla="*/ 1364268 w 5683695"/>
                <a:gd name="connsiteY39" fmla="*/ 468643 h 2284257"/>
                <a:gd name="connsiteX40" fmla="*/ 1364268 w 5683695"/>
                <a:gd name="connsiteY40" fmla="*/ 494343 h 2284257"/>
                <a:gd name="connsiteX41" fmla="*/ 1389952 w 5683695"/>
                <a:gd name="connsiteY41" fmla="*/ 494343 h 2284257"/>
                <a:gd name="connsiteX42" fmla="*/ 1389952 w 5683695"/>
                <a:gd name="connsiteY42" fmla="*/ 520043 h 2284257"/>
                <a:gd name="connsiteX43" fmla="*/ 1457939 w 5683695"/>
                <a:gd name="connsiteY43" fmla="*/ 520043 h 2284257"/>
                <a:gd name="connsiteX44" fmla="*/ 1457939 w 5683695"/>
                <a:gd name="connsiteY44" fmla="*/ 544231 h 2284257"/>
                <a:gd name="connsiteX45" fmla="*/ 1491177 w 5683695"/>
                <a:gd name="connsiteY45" fmla="*/ 544231 h 2284257"/>
                <a:gd name="connsiteX46" fmla="*/ 1491177 w 5683695"/>
                <a:gd name="connsiteY46" fmla="*/ 569931 h 2284257"/>
                <a:gd name="connsiteX47" fmla="*/ 1497220 w 5683695"/>
                <a:gd name="connsiteY47" fmla="*/ 569931 h 2284257"/>
                <a:gd name="connsiteX48" fmla="*/ 1497220 w 5683695"/>
                <a:gd name="connsiteY48" fmla="*/ 595630 h 2284257"/>
                <a:gd name="connsiteX49" fmla="*/ 1510818 w 5683695"/>
                <a:gd name="connsiteY49" fmla="*/ 595630 h 2284257"/>
                <a:gd name="connsiteX50" fmla="*/ 1510818 w 5683695"/>
                <a:gd name="connsiteY50" fmla="*/ 621330 h 2284257"/>
                <a:gd name="connsiteX51" fmla="*/ 1531969 w 5683695"/>
                <a:gd name="connsiteY51" fmla="*/ 621330 h 2284257"/>
                <a:gd name="connsiteX52" fmla="*/ 1531969 w 5683695"/>
                <a:gd name="connsiteY52" fmla="*/ 645518 h 2284257"/>
                <a:gd name="connsiteX53" fmla="*/ 1598445 w 5683695"/>
                <a:gd name="connsiteY53" fmla="*/ 645518 h 2284257"/>
                <a:gd name="connsiteX54" fmla="*/ 1598445 w 5683695"/>
                <a:gd name="connsiteY54" fmla="*/ 671218 h 2284257"/>
                <a:gd name="connsiteX55" fmla="*/ 1612042 w 5683695"/>
                <a:gd name="connsiteY55" fmla="*/ 671218 h 2284257"/>
                <a:gd name="connsiteX56" fmla="*/ 1612042 w 5683695"/>
                <a:gd name="connsiteY56" fmla="*/ 696918 h 2284257"/>
                <a:gd name="connsiteX57" fmla="*/ 1639237 w 5683695"/>
                <a:gd name="connsiteY57" fmla="*/ 696918 h 2284257"/>
                <a:gd name="connsiteX58" fmla="*/ 1639237 w 5683695"/>
                <a:gd name="connsiteY58" fmla="*/ 722618 h 2284257"/>
                <a:gd name="connsiteX59" fmla="*/ 1686072 w 5683695"/>
                <a:gd name="connsiteY59" fmla="*/ 722618 h 2284257"/>
                <a:gd name="connsiteX60" fmla="*/ 1686072 w 5683695"/>
                <a:gd name="connsiteY60" fmla="*/ 748317 h 2284257"/>
                <a:gd name="connsiteX61" fmla="*/ 1726864 w 5683695"/>
                <a:gd name="connsiteY61" fmla="*/ 748317 h 2284257"/>
                <a:gd name="connsiteX62" fmla="*/ 1726864 w 5683695"/>
                <a:gd name="connsiteY62" fmla="*/ 774017 h 2284257"/>
                <a:gd name="connsiteX63" fmla="*/ 1779743 w 5683695"/>
                <a:gd name="connsiteY63" fmla="*/ 774017 h 2284257"/>
                <a:gd name="connsiteX64" fmla="*/ 1779743 w 5683695"/>
                <a:gd name="connsiteY64" fmla="*/ 799717 h 2284257"/>
                <a:gd name="connsiteX65" fmla="*/ 1793340 w 5683695"/>
                <a:gd name="connsiteY65" fmla="*/ 799717 h 2284257"/>
                <a:gd name="connsiteX66" fmla="*/ 1793340 w 5683695"/>
                <a:gd name="connsiteY66" fmla="*/ 825417 h 2284257"/>
                <a:gd name="connsiteX67" fmla="*/ 1826578 w 5683695"/>
                <a:gd name="connsiteY67" fmla="*/ 825417 h 2284257"/>
                <a:gd name="connsiteX68" fmla="*/ 1826578 w 5683695"/>
                <a:gd name="connsiteY68" fmla="*/ 851117 h 2284257"/>
                <a:gd name="connsiteX69" fmla="*/ 1847730 w 5683695"/>
                <a:gd name="connsiteY69" fmla="*/ 851117 h 2284257"/>
                <a:gd name="connsiteX70" fmla="*/ 1847730 w 5683695"/>
                <a:gd name="connsiteY70" fmla="*/ 876816 h 2284257"/>
                <a:gd name="connsiteX71" fmla="*/ 1874924 w 5683695"/>
                <a:gd name="connsiteY71" fmla="*/ 876816 h 2284257"/>
                <a:gd name="connsiteX72" fmla="*/ 1874924 w 5683695"/>
                <a:gd name="connsiteY72" fmla="*/ 902516 h 2284257"/>
                <a:gd name="connsiteX73" fmla="*/ 1927803 w 5683695"/>
                <a:gd name="connsiteY73" fmla="*/ 902516 h 2284257"/>
                <a:gd name="connsiteX74" fmla="*/ 1927803 w 5683695"/>
                <a:gd name="connsiteY74" fmla="*/ 929728 h 2284257"/>
                <a:gd name="connsiteX75" fmla="*/ 2001833 w 5683695"/>
                <a:gd name="connsiteY75" fmla="*/ 929728 h 2284257"/>
                <a:gd name="connsiteX76" fmla="*/ 2001833 w 5683695"/>
                <a:gd name="connsiteY76" fmla="*/ 955428 h 2284257"/>
                <a:gd name="connsiteX77" fmla="*/ 2081906 w 5683695"/>
                <a:gd name="connsiteY77" fmla="*/ 955428 h 2284257"/>
                <a:gd name="connsiteX78" fmla="*/ 2081906 w 5683695"/>
                <a:gd name="connsiteY78" fmla="*/ 981127 h 2284257"/>
                <a:gd name="connsiteX79" fmla="*/ 2155937 w 5683695"/>
                <a:gd name="connsiteY79" fmla="*/ 981127 h 2284257"/>
                <a:gd name="connsiteX80" fmla="*/ 2155937 w 5683695"/>
                <a:gd name="connsiteY80" fmla="*/ 1006827 h 2284257"/>
                <a:gd name="connsiteX81" fmla="*/ 2190686 w 5683695"/>
                <a:gd name="connsiteY81" fmla="*/ 1006827 h 2284257"/>
                <a:gd name="connsiteX82" fmla="*/ 2190686 w 5683695"/>
                <a:gd name="connsiteY82" fmla="*/ 1032527 h 2284257"/>
                <a:gd name="connsiteX83" fmla="*/ 2202772 w 5683695"/>
                <a:gd name="connsiteY83" fmla="*/ 1032527 h 2284257"/>
                <a:gd name="connsiteX84" fmla="*/ 2202772 w 5683695"/>
                <a:gd name="connsiteY84" fmla="*/ 1059739 h 2284257"/>
                <a:gd name="connsiteX85" fmla="*/ 2216369 w 5683695"/>
                <a:gd name="connsiteY85" fmla="*/ 1059739 h 2284257"/>
                <a:gd name="connsiteX86" fmla="*/ 2216369 w 5683695"/>
                <a:gd name="connsiteY86" fmla="*/ 1085438 h 2284257"/>
                <a:gd name="connsiteX87" fmla="*/ 2270759 w 5683695"/>
                <a:gd name="connsiteY87" fmla="*/ 1085438 h 2284257"/>
                <a:gd name="connsiteX88" fmla="*/ 2270759 w 5683695"/>
                <a:gd name="connsiteY88" fmla="*/ 1111138 h 2284257"/>
                <a:gd name="connsiteX89" fmla="*/ 2506446 w 5683695"/>
                <a:gd name="connsiteY89" fmla="*/ 1111138 h 2284257"/>
                <a:gd name="connsiteX90" fmla="*/ 2506446 w 5683695"/>
                <a:gd name="connsiteY90" fmla="*/ 1138350 h 2284257"/>
                <a:gd name="connsiteX91" fmla="*/ 2566879 w 5683695"/>
                <a:gd name="connsiteY91" fmla="*/ 1138350 h 2284257"/>
                <a:gd name="connsiteX92" fmla="*/ 2566879 w 5683695"/>
                <a:gd name="connsiteY92" fmla="*/ 1164049 h 2284257"/>
                <a:gd name="connsiteX93" fmla="*/ 2586520 w 5683695"/>
                <a:gd name="connsiteY93" fmla="*/ 1164049 h 2284257"/>
                <a:gd name="connsiteX94" fmla="*/ 2586520 w 5683695"/>
                <a:gd name="connsiteY94" fmla="*/ 1191261 h 2284257"/>
                <a:gd name="connsiteX95" fmla="*/ 2600117 w 5683695"/>
                <a:gd name="connsiteY95" fmla="*/ 1191261 h 2284257"/>
                <a:gd name="connsiteX96" fmla="*/ 2600117 w 5683695"/>
                <a:gd name="connsiteY96" fmla="*/ 1218473 h 2284257"/>
                <a:gd name="connsiteX97" fmla="*/ 2680190 w 5683695"/>
                <a:gd name="connsiteY97" fmla="*/ 1218473 h 2284257"/>
                <a:gd name="connsiteX98" fmla="*/ 2680190 w 5683695"/>
                <a:gd name="connsiteY98" fmla="*/ 1245684 h 2284257"/>
                <a:gd name="connsiteX99" fmla="*/ 2713428 w 5683695"/>
                <a:gd name="connsiteY99" fmla="*/ 1245684 h 2284257"/>
                <a:gd name="connsiteX100" fmla="*/ 2713428 w 5683695"/>
                <a:gd name="connsiteY100" fmla="*/ 1272896 h 2284257"/>
                <a:gd name="connsiteX101" fmla="*/ 2767818 w 5683695"/>
                <a:gd name="connsiteY101" fmla="*/ 1272896 h 2284257"/>
                <a:gd name="connsiteX102" fmla="*/ 2767818 w 5683695"/>
                <a:gd name="connsiteY102" fmla="*/ 1301619 h 2284257"/>
                <a:gd name="connsiteX103" fmla="*/ 2773861 w 5683695"/>
                <a:gd name="connsiteY103" fmla="*/ 1301619 h 2284257"/>
                <a:gd name="connsiteX104" fmla="*/ 2773861 w 5683695"/>
                <a:gd name="connsiteY104" fmla="*/ 1328830 h 2284257"/>
                <a:gd name="connsiteX105" fmla="*/ 2888683 w 5683695"/>
                <a:gd name="connsiteY105" fmla="*/ 1328830 h 2284257"/>
                <a:gd name="connsiteX106" fmla="*/ 2888683 w 5683695"/>
                <a:gd name="connsiteY106" fmla="*/ 1359065 h 2284257"/>
                <a:gd name="connsiteX107" fmla="*/ 2956670 w 5683695"/>
                <a:gd name="connsiteY107" fmla="*/ 1359065 h 2284257"/>
                <a:gd name="connsiteX108" fmla="*/ 2956670 w 5683695"/>
                <a:gd name="connsiteY108" fmla="*/ 1390812 h 2284257"/>
                <a:gd name="connsiteX109" fmla="*/ 3023146 w 5683695"/>
                <a:gd name="connsiteY109" fmla="*/ 1390812 h 2284257"/>
                <a:gd name="connsiteX110" fmla="*/ 3023146 w 5683695"/>
                <a:gd name="connsiteY110" fmla="*/ 1421047 h 2284257"/>
                <a:gd name="connsiteX111" fmla="*/ 3050341 w 5683695"/>
                <a:gd name="connsiteY111" fmla="*/ 1421047 h 2284257"/>
                <a:gd name="connsiteX112" fmla="*/ 3050341 w 5683695"/>
                <a:gd name="connsiteY112" fmla="*/ 1452794 h 2284257"/>
                <a:gd name="connsiteX113" fmla="*/ 3089622 w 5683695"/>
                <a:gd name="connsiteY113" fmla="*/ 1452794 h 2284257"/>
                <a:gd name="connsiteX114" fmla="*/ 3089622 w 5683695"/>
                <a:gd name="connsiteY114" fmla="*/ 1483029 h 2284257"/>
                <a:gd name="connsiteX115" fmla="*/ 3116816 w 5683695"/>
                <a:gd name="connsiteY115" fmla="*/ 1483029 h 2284257"/>
                <a:gd name="connsiteX116" fmla="*/ 3116816 w 5683695"/>
                <a:gd name="connsiteY116" fmla="*/ 1514776 h 2284257"/>
                <a:gd name="connsiteX117" fmla="*/ 3198400 w 5683695"/>
                <a:gd name="connsiteY117" fmla="*/ 1514776 h 2284257"/>
                <a:gd name="connsiteX118" fmla="*/ 3198400 w 5683695"/>
                <a:gd name="connsiteY118" fmla="*/ 1549546 h 2284257"/>
                <a:gd name="connsiteX119" fmla="*/ 3218041 w 5683695"/>
                <a:gd name="connsiteY119" fmla="*/ 1549546 h 2284257"/>
                <a:gd name="connsiteX120" fmla="*/ 3218041 w 5683695"/>
                <a:gd name="connsiteY120" fmla="*/ 1584317 h 2284257"/>
                <a:gd name="connsiteX121" fmla="*/ 3264877 w 5683695"/>
                <a:gd name="connsiteY121" fmla="*/ 1584317 h 2284257"/>
                <a:gd name="connsiteX122" fmla="*/ 3264877 w 5683695"/>
                <a:gd name="connsiteY122" fmla="*/ 1620599 h 2284257"/>
                <a:gd name="connsiteX123" fmla="*/ 3418980 w 5683695"/>
                <a:gd name="connsiteY123" fmla="*/ 1620599 h 2284257"/>
                <a:gd name="connsiteX124" fmla="*/ 3418980 w 5683695"/>
                <a:gd name="connsiteY124" fmla="*/ 1659904 h 2284257"/>
                <a:gd name="connsiteX125" fmla="*/ 3426534 w 5683695"/>
                <a:gd name="connsiteY125" fmla="*/ 1659904 h 2284257"/>
                <a:gd name="connsiteX126" fmla="*/ 3426534 w 5683695"/>
                <a:gd name="connsiteY126" fmla="*/ 1699210 h 2284257"/>
                <a:gd name="connsiteX127" fmla="*/ 3459772 w 5683695"/>
                <a:gd name="connsiteY127" fmla="*/ 1699210 h 2284257"/>
                <a:gd name="connsiteX128" fmla="*/ 3459772 w 5683695"/>
                <a:gd name="connsiteY128" fmla="*/ 1738515 h 2284257"/>
                <a:gd name="connsiteX129" fmla="*/ 3465815 w 5683695"/>
                <a:gd name="connsiteY129" fmla="*/ 1738515 h 2284257"/>
                <a:gd name="connsiteX130" fmla="*/ 3465815 w 5683695"/>
                <a:gd name="connsiteY130" fmla="*/ 1779333 h 2284257"/>
                <a:gd name="connsiteX131" fmla="*/ 3486967 w 5683695"/>
                <a:gd name="connsiteY131" fmla="*/ 1779333 h 2284257"/>
                <a:gd name="connsiteX132" fmla="*/ 3486967 w 5683695"/>
                <a:gd name="connsiteY132" fmla="*/ 1821662 h 2284257"/>
                <a:gd name="connsiteX133" fmla="*/ 3574594 w 5683695"/>
                <a:gd name="connsiteY133" fmla="*/ 1821662 h 2284257"/>
                <a:gd name="connsiteX134" fmla="*/ 3574594 w 5683695"/>
                <a:gd name="connsiteY134" fmla="*/ 1868526 h 2284257"/>
                <a:gd name="connsiteX135" fmla="*/ 3956831 w 5683695"/>
                <a:gd name="connsiteY135" fmla="*/ 1868526 h 2284257"/>
                <a:gd name="connsiteX136" fmla="*/ 3956831 w 5683695"/>
                <a:gd name="connsiteY136" fmla="*/ 1932020 h 2284257"/>
                <a:gd name="connsiteX137" fmla="*/ 3990069 w 5683695"/>
                <a:gd name="connsiteY137" fmla="*/ 1932020 h 2284257"/>
                <a:gd name="connsiteX138" fmla="*/ 3990069 w 5683695"/>
                <a:gd name="connsiteY138" fmla="*/ 1995513 h 2284257"/>
                <a:gd name="connsiteX139" fmla="*/ 4077696 w 5683695"/>
                <a:gd name="connsiteY139" fmla="*/ 1995513 h 2284257"/>
                <a:gd name="connsiteX140" fmla="*/ 4077696 w 5683695"/>
                <a:gd name="connsiteY140" fmla="*/ 2059007 h 2284257"/>
                <a:gd name="connsiteX141" fmla="*/ 4097337 w 5683695"/>
                <a:gd name="connsiteY141" fmla="*/ 2059007 h 2284257"/>
                <a:gd name="connsiteX142" fmla="*/ 4097337 w 5683695"/>
                <a:gd name="connsiteY142" fmla="*/ 2124012 h 2284257"/>
                <a:gd name="connsiteX143" fmla="*/ 4132086 w 5683695"/>
                <a:gd name="connsiteY143" fmla="*/ 2124012 h 2284257"/>
                <a:gd name="connsiteX144" fmla="*/ 4132086 w 5683695"/>
                <a:gd name="connsiteY144" fmla="*/ 2187506 h 2284257"/>
                <a:gd name="connsiteX145" fmla="*/ 4582309 w 5683695"/>
                <a:gd name="connsiteY145" fmla="*/ 2187506 h 2284257"/>
                <a:gd name="connsiteX146" fmla="*/ 4582309 w 5683695"/>
                <a:gd name="connsiteY146" fmla="*/ 2284258 h 2284257"/>
                <a:gd name="connsiteX147" fmla="*/ 5683695 w 5683695"/>
                <a:gd name="connsiteY147" fmla="*/ 2284258 h 228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5683695" h="2284257">
                  <a:moveTo>
                    <a:pt x="0" y="0"/>
                  </a:moveTo>
                  <a:lnTo>
                    <a:pt x="74030" y="0"/>
                  </a:lnTo>
                  <a:lnTo>
                    <a:pt x="74030" y="24188"/>
                  </a:lnTo>
                  <a:lnTo>
                    <a:pt x="120865" y="24188"/>
                  </a:lnTo>
                  <a:lnTo>
                    <a:pt x="120865" y="46864"/>
                  </a:lnTo>
                  <a:lnTo>
                    <a:pt x="134463" y="46864"/>
                  </a:lnTo>
                  <a:lnTo>
                    <a:pt x="134463" y="71052"/>
                  </a:lnTo>
                  <a:lnTo>
                    <a:pt x="362596" y="71052"/>
                  </a:lnTo>
                  <a:lnTo>
                    <a:pt x="362596" y="95240"/>
                  </a:lnTo>
                  <a:lnTo>
                    <a:pt x="524254" y="95240"/>
                  </a:lnTo>
                  <a:lnTo>
                    <a:pt x="524254" y="119428"/>
                  </a:lnTo>
                  <a:lnTo>
                    <a:pt x="543894" y="119428"/>
                  </a:lnTo>
                  <a:lnTo>
                    <a:pt x="543894" y="143616"/>
                  </a:lnTo>
                  <a:lnTo>
                    <a:pt x="658716" y="143616"/>
                  </a:lnTo>
                  <a:lnTo>
                    <a:pt x="658716" y="169316"/>
                  </a:lnTo>
                  <a:lnTo>
                    <a:pt x="799222" y="169316"/>
                  </a:lnTo>
                  <a:lnTo>
                    <a:pt x="799222" y="193504"/>
                  </a:lnTo>
                  <a:lnTo>
                    <a:pt x="818863" y="193504"/>
                  </a:lnTo>
                  <a:lnTo>
                    <a:pt x="818863" y="217692"/>
                  </a:lnTo>
                  <a:lnTo>
                    <a:pt x="974477" y="217692"/>
                  </a:lnTo>
                  <a:lnTo>
                    <a:pt x="974477" y="243392"/>
                  </a:lnTo>
                  <a:lnTo>
                    <a:pt x="988075" y="243392"/>
                  </a:lnTo>
                  <a:lnTo>
                    <a:pt x="988075" y="267580"/>
                  </a:lnTo>
                  <a:lnTo>
                    <a:pt x="1114983" y="267580"/>
                  </a:lnTo>
                  <a:lnTo>
                    <a:pt x="1114983" y="293280"/>
                  </a:lnTo>
                  <a:lnTo>
                    <a:pt x="1134624" y="293280"/>
                  </a:lnTo>
                  <a:lnTo>
                    <a:pt x="1134624" y="318980"/>
                  </a:lnTo>
                  <a:lnTo>
                    <a:pt x="1155776" y="318980"/>
                  </a:lnTo>
                  <a:lnTo>
                    <a:pt x="1155776" y="343168"/>
                  </a:lnTo>
                  <a:lnTo>
                    <a:pt x="1175416" y="343168"/>
                  </a:lnTo>
                  <a:lnTo>
                    <a:pt x="1175416" y="368868"/>
                  </a:lnTo>
                  <a:lnTo>
                    <a:pt x="1189013" y="368868"/>
                  </a:lnTo>
                  <a:lnTo>
                    <a:pt x="1189013" y="393056"/>
                  </a:lnTo>
                  <a:lnTo>
                    <a:pt x="1269087" y="393056"/>
                  </a:lnTo>
                  <a:lnTo>
                    <a:pt x="1269087" y="418755"/>
                  </a:lnTo>
                  <a:lnTo>
                    <a:pt x="1282684" y="418755"/>
                  </a:lnTo>
                  <a:lnTo>
                    <a:pt x="1282684" y="444455"/>
                  </a:lnTo>
                  <a:lnTo>
                    <a:pt x="1296281" y="444455"/>
                  </a:lnTo>
                  <a:lnTo>
                    <a:pt x="1296281" y="468643"/>
                  </a:lnTo>
                  <a:lnTo>
                    <a:pt x="1364268" y="468643"/>
                  </a:lnTo>
                  <a:lnTo>
                    <a:pt x="1364268" y="494343"/>
                  </a:lnTo>
                  <a:lnTo>
                    <a:pt x="1389952" y="494343"/>
                  </a:lnTo>
                  <a:lnTo>
                    <a:pt x="1389952" y="520043"/>
                  </a:lnTo>
                  <a:lnTo>
                    <a:pt x="1457939" y="520043"/>
                  </a:lnTo>
                  <a:lnTo>
                    <a:pt x="1457939" y="544231"/>
                  </a:lnTo>
                  <a:lnTo>
                    <a:pt x="1491177" y="544231"/>
                  </a:lnTo>
                  <a:lnTo>
                    <a:pt x="1491177" y="569931"/>
                  </a:lnTo>
                  <a:lnTo>
                    <a:pt x="1497220" y="569931"/>
                  </a:lnTo>
                  <a:lnTo>
                    <a:pt x="1497220" y="595630"/>
                  </a:lnTo>
                  <a:lnTo>
                    <a:pt x="1510818" y="595630"/>
                  </a:lnTo>
                  <a:lnTo>
                    <a:pt x="1510818" y="621330"/>
                  </a:lnTo>
                  <a:lnTo>
                    <a:pt x="1531969" y="621330"/>
                  </a:lnTo>
                  <a:lnTo>
                    <a:pt x="1531969" y="645518"/>
                  </a:lnTo>
                  <a:lnTo>
                    <a:pt x="1598445" y="645518"/>
                  </a:lnTo>
                  <a:lnTo>
                    <a:pt x="1598445" y="671218"/>
                  </a:lnTo>
                  <a:lnTo>
                    <a:pt x="1612042" y="671218"/>
                  </a:lnTo>
                  <a:lnTo>
                    <a:pt x="1612042" y="696918"/>
                  </a:lnTo>
                  <a:lnTo>
                    <a:pt x="1639237" y="696918"/>
                  </a:lnTo>
                  <a:lnTo>
                    <a:pt x="1639237" y="722618"/>
                  </a:lnTo>
                  <a:lnTo>
                    <a:pt x="1686072" y="722618"/>
                  </a:lnTo>
                  <a:lnTo>
                    <a:pt x="1686072" y="748317"/>
                  </a:lnTo>
                  <a:lnTo>
                    <a:pt x="1726864" y="748317"/>
                  </a:lnTo>
                  <a:lnTo>
                    <a:pt x="1726864" y="774017"/>
                  </a:lnTo>
                  <a:lnTo>
                    <a:pt x="1779743" y="774017"/>
                  </a:lnTo>
                  <a:lnTo>
                    <a:pt x="1779743" y="799717"/>
                  </a:lnTo>
                  <a:lnTo>
                    <a:pt x="1793340" y="799717"/>
                  </a:lnTo>
                  <a:lnTo>
                    <a:pt x="1793340" y="825417"/>
                  </a:lnTo>
                  <a:lnTo>
                    <a:pt x="1826578" y="825417"/>
                  </a:lnTo>
                  <a:lnTo>
                    <a:pt x="1826578" y="851117"/>
                  </a:lnTo>
                  <a:lnTo>
                    <a:pt x="1847730" y="851117"/>
                  </a:lnTo>
                  <a:lnTo>
                    <a:pt x="1847730" y="876816"/>
                  </a:lnTo>
                  <a:lnTo>
                    <a:pt x="1874924" y="876816"/>
                  </a:lnTo>
                  <a:lnTo>
                    <a:pt x="1874924" y="902516"/>
                  </a:lnTo>
                  <a:lnTo>
                    <a:pt x="1927803" y="902516"/>
                  </a:lnTo>
                  <a:lnTo>
                    <a:pt x="1927803" y="929728"/>
                  </a:lnTo>
                  <a:lnTo>
                    <a:pt x="2001833" y="929728"/>
                  </a:lnTo>
                  <a:lnTo>
                    <a:pt x="2001833" y="955428"/>
                  </a:lnTo>
                  <a:lnTo>
                    <a:pt x="2081906" y="955428"/>
                  </a:lnTo>
                  <a:lnTo>
                    <a:pt x="2081906" y="981127"/>
                  </a:lnTo>
                  <a:lnTo>
                    <a:pt x="2155937" y="981127"/>
                  </a:lnTo>
                  <a:lnTo>
                    <a:pt x="2155937" y="1006827"/>
                  </a:lnTo>
                  <a:lnTo>
                    <a:pt x="2190686" y="1006827"/>
                  </a:lnTo>
                  <a:lnTo>
                    <a:pt x="2190686" y="1032527"/>
                  </a:lnTo>
                  <a:lnTo>
                    <a:pt x="2202772" y="1032527"/>
                  </a:lnTo>
                  <a:lnTo>
                    <a:pt x="2202772" y="1059739"/>
                  </a:lnTo>
                  <a:lnTo>
                    <a:pt x="2216369" y="1059739"/>
                  </a:lnTo>
                  <a:lnTo>
                    <a:pt x="2216369" y="1085438"/>
                  </a:lnTo>
                  <a:lnTo>
                    <a:pt x="2270759" y="1085438"/>
                  </a:lnTo>
                  <a:lnTo>
                    <a:pt x="2270759" y="1111138"/>
                  </a:lnTo>
                  <a:lnTo>
                    <a:pt x="2506446" y="1111138"/>
                  </a:lnTo>
                  <a:lnTo>
                    <a:pt x="2506446" y="1138350"/>
                  </a:lnTo>
                  <a:lnTo>
                    <a:pt x="2566879" y="1138350"/>
                  </a:lnTo>
                  <a:lnTo>
                    <a:pt x="2566879" y="1164049"/>
                  </a:lnTo>
                  <a:lnTo>
                    <a:pt x="2586520" y="1164049"/>
                  </a:lnTo>
                  <a:lnTo>
                    <a:pt x="2586520" y="1191261"/>
                  </a:lnTo>
                  <a:lnTo>
                    <a:pt x="2600117" y="1191261"/>
                  </a:lnTo>
                  <a:lnTo>
                    <a:pt x="2600117" y="1218473"/>
                  </a:lnTo>
                  <a:lnTo>
                    <a:pt x="2680190" y="1218473"/>
                  </a:lnTo>
                  <a:lnTo>
                    <a:pt x="2680190" y="1245684"/>
                  </a:lnTo>
                  <a:lnTo>
                    <a:pt x="2713428" y="1245684"/>
                  </a:lnTo>
                  <a:lnTo>
                    <a:pt x="2713428" y="1272896"/>
                  </a:lnTo>
                  <a:lnTo>
                    <a:pt x="2767818" y="1272896"/>
                  </a:lnTo>
                  <a:lnTo>
                    <a:pt x="2767818" y="1301619"/>
                  </a:lnTo>
                  <a:lnTo>
                    <a:pt x="2773861" y="1301619"/>
                  </a:lnTo>
                  <a:lnTo>
                    <a:pt x="2773861" y="1328830"/>
                  </a:lnTo>
                  <a:lnTo>
                    <a:pt x="2888683" y="1328830"/>
                  </a:lnTo>
                  <a:lnTo>
                    <a:pt x="2888683" y="1359065"/>
                  </a:lnTo>
                  <a:lnTo>
                    <a:pt x="2956670" y="1359065"/>
                  </a:lnTo>
                  <a:lnTo>
                    <a:pt x="2956670" y="1390812"/>
                  </a:lnTo>
                  <a:lnTo>
                    <a:pt x="3023146" y="1390812"/>
                  </a:lnTo>
                  <a:lnTo>
                    <a:pt x="3023146" y="1421047"/>
                  </a:lnTo>
                  <a:lnTo>
                    <a:pt x="3050341" y="1421047"/>
                  </a:lnTo>
                  <a:lnTo>
                    <a:pt x="3050341" y="1452794"/>
                  </a:lnTo>
                  <a:lnTo>
                    <a:pt x="3089622" y="1452794"/>
                  </a:lnTo>
                  <a:lnTo>
                    <a:pt x="3089622" y="1483029"/>
                  </a:lnTo>
                  <a:lnTo>
                    <a:pt x="3116816" y="1483029"/>
                  </a:lnTo>
                  <a:lnTo>
                    <a:pt x="3116816" y="1514776"/>
                  </a:lnTo>
                  <a:lnTo>
                    <a:pt x="3198400" y="1514776"/>
                  </a:lnTo>
                  <a:lnTo>
                    <a:pt x="3198400" y="1549546"/>
                  </a:lnTo>
                  <a:lnTo>
                    <a:pt x="3218041" y="1549546"/>
                  </a:lnTo>
                  <a:lnTo>
                    <a:pt x="3218041" y="1584317"/>
                  </a:lnTo>
                  <a:lnTo>
                    <a:pt x="3264877" y="1584317"/>
                  </a:lnTo>
                  <a:lnTo>
                    <a:pt x="3264877" y="1620599"/>
                  </a:lnTo>
                  <a:lnTo>
                    <a:pt x="3418980" y="1620599"/>
                  </a:lnTo>
                  <a:lnTo>
                    <a:pt x="3418980" y="1659904"/>
                  </a:lnTo>
                  <a:lnTo>
                    <a:pt x="3426534" y="1659904"/>
                  </a:lnTo>
                  <a:lnTo>
                    <a:pt x="3426534" y="1699210"/>
                  </a:lnTo>
                  <a:lnTo>
                    <a:pt x="3459772" y="1699210"/>
                  </a:lnTo>
                  <a:lnTo>
                    <a:pt x="3459772" y="1738515"/>
                  </a:lnTo>
                  <a:lnTo>
                    <a:pt x="3465815" y="1738515"/>
                  </a:lnTo>
                  <a:lnTo>
                    <a:pt x="3465815" y="1779333"/>
                  </a:lnTo>
                  <a:lnTo>
                    <a:pt x="3486967" y="1779333"/>
                  </a:lnTo>
                  <a:lnTo>
                    <a:pt x="3486967" y="1821662"/>
                  </a:lnTo>
                  <a:lnTo>
                    <a:pt x="3574594" y="1821662"/>
                  </a:lnTo>
                  <a:lnTo>
                    <a:pt x="3574594" y="1868526"/>
                  </a:lnTo>
                  <a:lnTo>
                    <a:pt x="3956831" y="1868526"/>
                  </a:lnTo>
                  <a:lnTo>
                    <a:pt x="3956831" y="1932020"/>
                  </a:lnTo>
                  <a:lnTo>
                    <a:pt x="3990069" y="1932020"/>
                  </a:lnTo>
                  <a:lnTo>
                    <a:pt x="3990069" y="1995513"/>
                  </a:lnTo>
                  <a:lnTo>
                    <a:pt x="4077696" y="1995513"/>
                  </a:lnTo>
                  <a:lnTo>
                    <a:pt x="4077696" y="2059007"/>
                  </a:lnTo>
                  <a:lnTo>
                    <a:pt x="4097337" y="2059007"/>
                  </a:lnTo>
                  <a:lnTo>
                    <a:pt x="4097337" y="2124012"/>
                  </a:lnTo>
                  <a:lnTo>
                    <a:pt x="4132086" y="2124012"/>
                  </a:lnTo>
                  <a:lnTo>
                    <a:pt x="4132086" y="2187506"/>
                  </a:lnTo>
                  <a:lnTo>
                    <a:pt x="4582309" y="2187506"/>
                  </a:lnTo>
                  <a:lnTo>
                    <a:pt x="4582309" y="2284258"/>
                  </a:lnTo>
                  <a:lnTo>
                    <a:pt x="5683695" y="2284258"/>
                  </a:lnTo>
                </a:path>
              </a:pathLst>
            </a:custGeom>
            <a:noFill/>
            <a:ln w="19050" cap="flat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7" name="Freeform 481">
              <a:extLst>
                <a:ext uri="{FF2B5EF4-FFF2-40B4-BE49-F238E27FC236}">
                  <a16:creationId xmlns:a16="http://schemas.microsoft.com/office/drawing/2014/main" xmlns="" id="{DB15ECC7-CC3A-7324-517D-6A09462AC5F8}"/>
                </a:ext>
              </a:extLst>
            </p:cNvPr>
            <p:cNvSpPr/>
            <p:nvPr/>
          </p:nvSpPr>
          <p:spPr>
            <a:xfrm>
              <a:off x="8659856" y="3335271"/>
              <a:ext cx="1510" cy="4535"/>
            </a:xfrm>
            <a:custGeom>
              <a:avLst/>
              <a:gdLst>
                <a:gd name="connsiteX0" fmla="*/ 0 w 1510"/>
                <a:gd name="connsiteY0" fmla="*/ 4535 h 4535"/>
                <a:gd name="connsiteX1" fmla="*/ 1511 w 1510"/>
                <a:gd name="connsiteY1" fmla="*/ 0 h 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" h="4535">
                  <a:moveTo>
                    <a:pt x="0" y="4535"/>
                  </a:moveTo>
                  <a:lnTo>
                    <a:pt x="1511" y="0"/>
                  </a:lnTo>
                </a:path>
              </a:pathLst>
            </a:custGeom>
            <a:ln w="19050" cap="flat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8" name="Freeform 482">
              <a:extLst>
                <a:ext uri="{FF2B5EF4-FFF2-40B4-BE49-F238E27FC236}">
                  <a16:creationId xmlns:a16="http://schemas.microsoft.com/office/drawing/2014/main" xmlns="" id="{86FEAE5D-6B84-AA79-A543-0AE7E29AB840}"/>
                </a:ext>
              </a:extLst>
            </p:cNvPr>
            <p:cNvSpPr/>
            <p:nvPr/>
          </p:nvSpPr>
          <p:spPr>
            <a:xfrm>
              <a:off x="2953498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9" name="Freeform 483">
              <a:extLst>
                <a:ext uri="{FF2B5EF4-FFF2-40B4-BE49-F238E27FC236}">
                  <a16:creationId xmlns:a16="http://schemas.microsoft.com/office/drawing/2014/main" xmlns="" id="{47E8B1EE-E3BC-6034-B65A-D37DFF0F3D9F}"/>
                </a:ext>
              </a:extLst>
            </p:cNvPr>
            <p:cNvSpPr/>
            <p:nvPr/>
          </p:nvSpPr>
          <p:spPr>
            <a:xfrm>
              <a:off x="298371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0" name="Freeform 484">
              <a:extLst>
                <a:ext uri="{FF2B5EF4-FFF2-40B4-BE49-F238E27FC236}">
                  <a16:creationId xmlns:a16="http://schemas.microsoft.com/office/drawing/2014/main" xmlns="" id="{635F7440-4A91-0833-BC36-64DCC4049D53}"/>
                </a:ext>
              </a:extLst>
            </p:cNvPr>
            <p:cNvSpPr/>
            <p:nvPr/>
          </p:nvSpPr>
          <p:spPr>
            <a:xfrm>
              <a:off x="2953498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1" name="Freeform 485">
              <a:extLst>
                <a:ext uri="{FF2B5EF4-FFF2-40B4-BE49-F238E27FC236}">
                  <a16:creationId xmlns:a16="http://schemas.microsoft.com/office/drawing/2014/main" xmlns="" id="{1931B087-9CA2-835A-B8CC-B61CFC19AD37}"/>
                </a:ext>
              </a:extLst>
            </p:cNvPr>
            <p:cNvSpPr/>
            <p:nvPr/>
          </p:nvSpPr>
          <p:spPr>
            <a:xfrm>
              <a:off x="298371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2" name="Freeform 486">
              <a:extLst>
                <a:ext uri="{FF2B5EF4-FFF2-40B4-BE49-F238E27FC236}">
                  <a16:creationId xmlns:a16="http://schemas.microsoft.com/office/drawing/2014/main" xmlns="" id="{69ED02BA-6CD3-84C4-8821-223B700A1A27}"/>
                </a:ext>
              </a:extLst>
            </p:cNvPr>
            <p:cNvSpPr/>
            <p:nvPr/>
          </p:nvSpPr>
          <p:spPr>
            <a:xfrm>
              <a:off x="2953498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3" name="Freeform 487">
              <a:extLst>
                <a:ext uri="{FF2B5EF4-FFF2-40B4-BE49-F238E27FC236}">
                  <a16:creationId xmlns:a16="http://schemas.microsoft.com/office/drawing/2014/main" xmlns="" id="{654EE53A-6A1E-6C76-34E0-67963C7590D5}"/>
                </a:ext>
              </a:extLst>
            </p:cNvPr>
            <p:cNvSpPr/>
            <p:nvPr/>
          </p:nvSpPr>
          <p:spPr>
            <a:xfrm>
              <a:off x="298371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4" name="Freeform 488">
              <a:extLst>
                <a:ext uri="{FF2B5EF4-FFF2-40B4-BE49-F238E27FC236}">
                  <a16:creationId xmlns:a16="http://schemas.microsoft.com/office/drawing/2014/main" xmlns="" id="{250F8CEE-745F-2662-E8E4-32DB65ECB4BA}"/>
                </a:ext>
              </a:extLst>
            </p:cNvPr>
            <p:cNvSpPr/>
            <p:nvPr/>
          </p:nvSpPr>
          <p:spPr>
            <a:xfrm>
              <a:off x="2953498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5" name="Freeform 489">
              <a:extLst>
                <a:ext uri="{FF2B5EF4-FFF2-40B4-BE49-F238E27FC236}">
                  <a16:creationId xmlns:a16="http://schemas.microsoft.com/office/drawing/2014/main" xmlns="" id="{B2AD5FFC-71A1-B7A6-E6D0-0458D7C91366}"/>
                </a:ext>
              </a:extLst>
            </p:cNvPr>
            <p:cNvSpPr/>
            <p:nvPr/>
          </p:nvSpPr>
          <p:spPr>
            <a:xfrm>
              <a:off x="2983715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6" name="Freeform 490">
              <a:extLst>
                <a:ext uri="{FF2B5EF4-FFF2-40B4-BE49-F238E27FC236}">
                  <a16:creationId xmlns:a16="http://schemas.microsoft.com/office/drawing/2014/main" xmlns="" id="{5B843DCB-3E6B-EA43-60A6-71EB29A27501}"/>
                </a:ext>
              </a:extLst>
            </p:cNvPr>
            <p:cNvSpPr/>
            <p:nvPr/>
          </p:nvSpPr>
          <p:spPr>
            <a:xfrm>
              <a:off x="2974650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7" name="Freeform 491">
              <a:extLst>
                <a:ext uri="{FF2B5EF4-FFF2-40B4-BE49-F238E27FC236}">
                  <a16:creationId xmlns:a16="http://schemas.microsoft.com/office/drawing/2014/main" xmlns="" id="{294BF1FE-540D-97B3-263A-F2A7ADCC2914}"/>
                </a:ext>
              </a:extLst>
            </p:cNvPr>
            <p:cNvSpPr/>
            <p:nvPr/>
          </p:nvSpPr>
          <p:spPr>
            <a:xfrm>
              <a:off x="3004866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8" name="Freeform 492">
              <a:extLst>
                <a:ext uri="{FF2B5EF4-FFF2-40B4-BE49-F238E27FC236}">
                  <a16:creationId xmlns:a16="http://schemas.microsoft.com/office/drawing/2014/main" xmlns="" id="{DA054E61-2667-1BE9-A9B4-9BADA8C6508A}"/>
                </a:ext>
              </a:extLst>
            </p:cNvPr>
            <p:cNvSpPr/>
            <p:nvPr/>
          </p:nvSpPr>
          <p:spPr>
            <a:xfrm>
              <a:off x="3013931" y="105101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9" name="Freeform 493">
              <a:extLst>
                <a:ext uri="{FF2B5EF4-FFF2-40B4-BE49-F238E27FC236}">
                  <a16:creationId xmlns:a16="http://schemas.microsoft.com/office/drawing/2014/main" xmlns="" id="{F9EBDCE8-8449-FC91-F37F-61AF4F66ECEE}"/>
                </a:ext>
              </a:extLst>
            </p:cNvPr>
            <p:cNvSpPr/>
            <p:nvPr/>
          </p:nvSpPr>
          <p:spPr>
            <a:xfrm>
              <a:off x="3044147" y="102077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0" name="Freeform 494">
              <a:extLst>
                <a:ext uri="{FF2B5EF4-FFF2-40B4-BE49-F238E27FC236}">
                  <a16:creationId xmlns:a16="http://schemas.microsoft.com/office/drawing/2014/main" xmlns="" id="{27467330-E98A-EA93-AE56-B44845F294AA}"/>
                </a:ext>
              </a:extLst>
            </p:cNvPr>
            <p:cNvSpPr/>
            <p:nvPr/>
          </p:nvSpPr>
          <p:spPr>
            <a:xfrm>
              <a:off x="3021485" y="10752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1" name="Freeform 495">
              <a:extLst>
                <a:ext uri="{FF2B5EF4-FFF2-40B4-BE49-F238E27FC236}">
                  <a16:creationId xmlns:a16="http://schemas.microsoft.com/office/drawing/2014/main" xmlns="" id="{2AB50702-F3BF-78FA-D226-791D5C57C7BC}"/>
                </a:ext>
              </a:extLst>
            </p:cNvPr>
            <p:cNvSpPr/>
            <p:nvPr/>
          </p:nvSpPr>
          <p:spPr>
            <a:xfrm>
              <a:off x="3051701" y="10449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2" name="Freeform 496">
              <a:extLst>
                <a:ext uri="{FF2B5EF4-FFF2-40B4-BE49-F238E27FC236}">
                  <a16:creationId xmlns:a16="http://schemas.microsoft.com/office/drawing/2014/main" xmlns="" id="{A41E69BC-2E8E-7409-3FDA-5EF0BAE77727}"/>
                </a:ext>
              </a:extLst>
            </p:cNvPr>
            <p:cNvSpPr/>
            <p:nvPr/>
          </p:nvSpPr>
          <p:spPr>
            <a:xfrm>
              <a:off x="3041126" y="107520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3" name="Freeform 497">
              <a:extLst>
                <a:ext uri="{FF2B5EF4-FFF2-40B4-BE49-F238E27FC236}">
                  <a16:creationId xmlns:a16="http://schemas.microsoft.com/office/drawing/2014/main" xmlns="" id="{A0DB9CFF-C7AE-C986-BD97-11CF560C93EA}"/>
                </a:ext>
              </a:extLst>
            </p:cNvPr>
            <p:cNvSpPr/>
            <p:nvPr/>
          </p:nvSpPr>
          <p:spPr>
            <a:xfrm>
              <a:off x="3071342" y="104496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4" name="Freeform 498">
              <a:extLst>
                <a:ext uri="{FF2B5EF4-FFF2-40B4-BE49-F238E27FC236}">
                  <a16:creationId xmlns:a16="http://schemas.microsoft.com/office/drawing/2014/main" xmlns="" id="{55711613-6A20-9FE7-B12F-1C7CDDDF3320}"/>
                </a:ext>
              </a:extLst>
            </p:cNvPr>
            <p:cNvSpPr/>
            <p:nvPr/>
          </p:nvSpPr>
          <p:spPr>
            <a:xfrm>
              <a:off x="3101558" y="11220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5" name="Freeform 499">
              <a:extLst>
                <a:ext uri="{FF2B5EF4-FFF2-40B4-BE49-F238E27FC236}">
                  <a16:creationId xmlns:a16="http://schemas.microsoft.com/office/drawing/2014/main" xmlns="" id="{CC6CB6AE-9D2D-0B15-F165-DCA8569D5892}"/>
                </a:ext>
              </a:extLst>
            </p:cNvPr>
            <p:cNvSpPr/>
            <p:nvPr/>
          </p:nvSpPr>
          <p:spPr>
            <a:xfrm>
              <a:off x="3131775" y="10918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6" name="Freeform 500">
              <a:extLst>
                <a:ext uri="{FF2B5EF4-FFF2-40B4-BE49-F238E27FC236}">
                  <a16:creationId xmlns:a16="http://schemas.microsoft.com/office/drawing/2014/main" xmlns="" id="{8134FF37-C9E3-4588-6701-3CDA53317D6E}"/>
                </a:ext>
              </a:extLst>
            </p:cNvPr>
            <p:cNvSpPr/>
            <p:nvPr/>
          </p:nvSpPr>
          <p:spPr>
            <a:xfrm>
              <a:off x="3216380" y="11220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7" name="Freeform 501">
              <a:extLst>
                <a:ext uri="{FF2B5EF4-FFF2-40B4-BE49-F238E27FC236}">
                  <a16:creationId xmlns:a16="http://schemas.microsoft.com/office/drawing/2014/main" xmlns="" id="{B42B4DA1-F5F5-A0E2-6796-66E215E126C6}"/>
                </a:ext>
              </a:extLst>
            </p:cNvPr>
            <p:cNvSpPr/>
            <p:nvPr/>
          </p:nvSpPr>
          <p:spPr>
            <a:xfrm>
              <a:off x="3246597" y="10918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8" name="Freeform 502">
              <a:extLst>
                <a:ext uri="{FF2B5EF4-FFF2-40B4-BE49-F238E27FC236}">
                  <a16:creationId xmlns:a16="http://schemas.microsoft.com/office/drawing/2014/main" xmlns="" id="{8BF6A5AA-8049-CAA8-7055-156D4DA7C68E}"/>
                </a:ext>
              </a:extLst>
            </p:cNvPr>
            <p:cNvSpPr/>
            <p:nvPr/>
          </p:nvSpPr>
          <p:spPr>
            <a:xfrm>
              <a:off x="3236021" y="11220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9" name="Freeform 503">
              <a:extLst>
                <a:ext uri="{FF2B5EF4-FFF2-40B4-BE49-F238E27FC236}">
                  <a16:creationId xmlns:a16="http://schemas.microsoft.com/office/drawing/2014/main" xmlns="" id="{2007EF88-C09F-4A31-5431-A702D605597D}"/>
                </a:ext>
              </a:extLst>
            </p:cNvPr>
            <p:cNvSpPr/>
            <p:nvPr/>
          </p:nvSpPr>
          <p:spPr>
            <a:xfrm>
              <a:off x="3266237" y="10918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0" name="Freeform 504">
              <a:extLst>
                <a:ext uri="{FF2B5EF4-FFF2-40B4-BE49-F238E27FC236}">
                  <a16:creationId xmlns:a16="http://schemas.microsoft.com/office/drawing/2014/main" xmlns="" id="{9BB82E6F-FCAA-31FF-ECA6-913D4D8D2189}"/>
                </a:ext>
              </a:extLst>
            </p:cNvPr>
            <p:cNvSpPr/>
            <p:nvPr/>
          </p:nvSpPr>
          <p:spPr>
            <a:xfrm>
              <a:off x="3282856" y="112206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1" name="Freeform 505">
              <a:extLst>
                <a:ext uri="{FF2B5EF4-FFF2-40B4-BE49-F238E27FC236}">
                  <a16:creationId xmlns:a16="http://schemas.microsoft.com/office/drawing/2014/main" xmlns="" id="{58A7AC9E-F28D-9363-4232-BB426C4E76B4}"/>
                </a:ext>
              </a:extLst>
            </p:cNvPr>
            <p:cNvSpPr/>
            <p:nvPr/>
          </p:nvSpPr>
          <p:spPr>
            <a:xfrm>
              <a:off x="3313073" y="109183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2" name="Freeform 506">
              <a:extLst>
                <a:ext uri="{FF2B5EF4-FFF2-40B4-BE49-F238E27FC236}">
                  <a16:creationId xmlns:a16="http://schemas.microsoft.com/office/drawing/2014/main" xmlns="" id="{C301458D-2C1F-F136-6B44-6CF00CB9CDDE}"/>
                </a:ext>
              </a:extLst>
            </p:cNvPr>
            <p:cNvSpPr/>
            <p:nvPr/>
          </p:nvSpPr>
          <p:spPr>
            <a:xfrm>
              <a:off x="3310051" y="11462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3" name="Freeform 507">
              <a:extLst>
                <a:ext uri="{FF2B5EF4-FFF2-40B4-BE49-F238E27FC236}">
                  <a16:creationId xmlns:a16="http://schemas.microsoft.com/office/drawing/2014/main" xmlns="" id="{4ADD521B-F74A-1205-3626-48F193CE366F}"/>
                </a:ext>
              </a:extLst>
            </p:cNvPr>
            <p:cNvSpPr/>
            <p:nvPr/>
          </p:nvSpPr>
          <p:spPr>
            <a:xfrm>
              <a:off x="3340267" y="11160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4" name="Freeform 508">
              <a:extLst>
                <a:ext uri="{FF2B5EF4-FFF2-40B4-BE49-F238E27FC236}">
                  <a16:creationId xmlns:a16="http://schemas.microsoft.com/office/drawing/2014/main" xmlns="" id="{70043C2E-6D4B-2C25-0EAB-A9D9E4260DDD}"/>
                </a:ext>
              </a:extLst>
            </p:cNvPr>
            <p:cNvSpPr/>
            <p:nvPr/>
          </p:nvSpPr>
          <p:spPr>
            <a:xfrm>
              <a:off x="3350843" y="114625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5" name="Freeform 509">
              <a:extLst>
                <a:ext uri="{FF2B5EF4-FFF2-40B4-BE49-F238E27FC236}">
                  <a16:creationId xmlns:a16="http://schemas.microsoft.com/office/drawing/2014/main" xmlns="" id="{B13B9415-5C24-6970-DB27-E9A6DF34E1A0}"/>
                </a:ext>
              </a:extLst>
            </p:cNvPr>
            <p:cNvSpPr/>
            <p:nvPr/>
          </p:nvSpPr>
          <p:spPr>
            <a:xfrm>
              <a:off x="3381060" y="111601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6" name="Freeform 510">
              <a:extLst>
                <a:ext uri="{FF2B5EF4-FFF2-40B4-BE49-F238E27FC236}">
                  <a16:creationId xmlns:a16="http://schemas.microsoft.com/office/drawing/2014/main" xmlns="" id="{9825C5D1-AAC6-57B6-EAF6-2A25625B20E9}"/>
                </a:ext>
              </a:extLst>
            </p:cNvPr>
            <p:cNvSpPr/>
            <p:nvPr/>
          </p:nvSpPr>
          <p:spPr>
            <a:xfrm>
              <a:off x="3653007" y="122032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7" name="Freeform 511">
              <a:extLst>
                <a:ext uri="{FF2B5EF4-FFF2-40B4-BE49-F238E27FC236}">
                  <a16:creationId xmlns:a16="http://schemas.microsoft.com/office/drawing/2014/main" xmlns="" id="{CBBCF0B1-3B63-FF7C-56CD-EC7822604CB4}"/>
                </a:ext>
              </a:extLst>
            </p:cNvPr>
            <p:cNvSpPr/>
            <p:nvPr/>
          </p:nvSpPr>
          <p:spPr>
            <a:xfrm>
              <a:off x="3683223" y="119009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8" name="Freeform 512">
              <a:extLst>
                <a:ext uri="{FF2B5EF4-FFF2-40B4-BE49-F238E27FC236}">
                  <a16:creationId xmlns:a16="http://schemas.microsoft.com/office/drawing/2014/main" xmlns="" id="{31393DB5-507A-E739-08A6-0F5A576FBB31}"/>
                </a:ext>
              </a:extLst>
            </p:cNvPr>
            <p:cNvSpPr/>
            <p:nvPr/>
          </p:nvSpPr>
          <p:spPr>
            <a:xfrm>
              <a:off x="3733080" y="122032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9" name="Freeform 513">
              <a:extLst>
                <a:ext uri="{FF2B5EF4-FFF2-40B4-BE49-F238E27FC236}">
                  <a16:creationId xmlns:a16="http://schemas.microsoft.com/office/drawing/2014/main" xmlns="" id="{D5B7ADDB-276A-FC49-C979-61AEEE38A6C0}"/>
                </a:ext>
              </a:extLst>
            </p:cNvPr>
            <p:cNvSpPr/>
            <p:nvPr/>
          </p:nvSpPr>
          <p:spPr>
            <a:xfrm>
              <a:off x="3763296" y="119009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0" name="Freeform 514">
              <a:extLst>
                <a:ext uri="{FF2B5EF4-FFF2-40B4-BE49-F238E27FC236}">
                  <a16:creationId xmlns:a16="http://schemas.microsoft.com/office/drawing/2014/main" xmlns="" id="{715422CA-62FE-9D9B-82ED-B6AE199ED673}"/>
                </a:ext>
              </a:extLst>
            </p:cNvPr>
            <p:cNvSpPr/>
            <p:nvPr/>
          </p:nvSpPr>
          <p:spPr>
            <a:xfrm>
              <a:off x="3955170" y="131859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1" name="Freeform 515">
              <a:extLst>
                <a:ext uri="{FF2B5EF4-FFF2-40B4-BE49-F238E27FC236}">
                  <a16:creationId xmlns:a16="http://schemas.microsoft.com/office/drawing/2014/main" xmlns="" id="{7B289F97-A9D7-D16E-2A09-01143D088EC5}"/>
                </a:ext>
              </a:extLst>
            </p:cNvPr>
            <p:cNvSpPr/>
            <p:nvPr/>
          </p:nvSpPr>
          <p:spPr>
            <a:xfrm>
              <a:off x="3985387" y="128835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2" name="Freeform 516">
              <a:extLst>
                <a:ext uri="{FF2B5EF4-FFF2-40B4-BE49-F238E27FC236}">
                  <a16:creationId xmlns:a16="http://schemas.microsoft.com/office/drawing/2014/main" xmlns="" id="{ACB4C13A-A2AB-2DF0-C6D0-5C07264B4A4D}"/>
                </a:ext>
              </a:extLst>
            </p:cNvPr>
            <p:cNvSpPr/>
            <p:nvPr/>
          </p:nvSpPr>
          <p:spPr>
            <a:xfrm>
              <a:off x="4183304" y="144406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3" name="Freeform 517">
              <a:extLst>
                <a:ext uri="{FF2B5EF4-FFF2-40B4-BE49-F238E27FC236}">
                  <a16:creationId xmlns:a16="http://schemas.microsoft.com/office/drawing/2014/main" xmlns="" id="{1D2F6126-BB85-CC68-5690-FA77DA4E19CE}"/>
                </a:ext>
              </a:extLst>
            </p:cNvPr>
            <p:cNvSpPr/>
            <p:nvPr/>
          </p:nvSpPr>
          <p:spPr>
            <a:xfrm>
              <a:off x="4213520" y="141383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4" name="Freeform 518">
              <a:extLst>
                <a:ext uri="{FF2B5EF4-FFF2-40B4-BE49-F238E27FC236}">
                  <a16:creationId xmlns:a16="http://schemas.microsoft.com/office/drawing/2014/main" xmlns="" id="{7EBCBCE9-1DCF-28CF-F734-A289D5DE2B66}"/>
                </a:ext>
              </a:extLst>
            </p:cNvPr>
            <p:cNvSpPr/>
            <p:nvPr/>
          </p:nvSpPr>
          <p:spPr>
            <a:xfrm>
              <a:off x="4512662" y="169653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5" name="Freeform 519">
              <a:extLst>
                <a:ext uri="{FF2B5EF4-FFF2-40B4-BE49-F238E27FC236}">
                  <a16:creationId xmlns:a16="http://schemas.microsoft.com/office/drawing/2014/main" xmlns="" id="{057265A9-9FB4-8493-ADA6-15034844E64F}"/>
                </a:ext>
              </a:extLst>
            </p:cNvPr>
            <p:cNvSpPr/>
            <p:nvPr/>
          </p:nvSpPr>
          <p:spPr>
            <a:xfrm>
              <a:off x="4542878" y="166629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6" name="Freeform 520">
              <a:extLst>
                <a:ext uri="{FF2B5EF4-FFF2-40B4-BE49-F238E27FC236}">
                  <a16:creationId xmlns:a16="http://schemas.microsoft.com/office/drawing/2014/main" xmlns="" id="{B767525D-F906-F47C-0737-D4AA3B2B6E0D}"/>
                </a:ext>
              </a:extLst>
            </p:cNvPr>
            <p:cNvSpPr/>
            <p:nvPr/>
          </p:nvSpPr>
          <p:spPr>
            <a:xfrm>
              <a:off x="4539857" y="169653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7" name="Freeform 521">
              <a:extLst>
                <a:ext uri="{FF2B5EF4-FFF2-40B4-BE49-F238E27FC236}">
                  <a16:creationId xmlns:a16="http://schemas.microsoft.com/office/drawing/2014/main" xmlns="" id="{E00D18C3-A360-1770-9781-B22116B18952}"/>
                </a:ext>
              </a:extLst>
            </p:cNvPr>
            <p:cNvSpPr/>
            <p:nvPr/>
          </p:nvSpPr>
          <p:spPr>
            <a:xfrm>
              <a:off x="4570073" y="166629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8" name="Freeform 522">
              <a:extLst>
                <a:ext uri="{FF2B5EF4-FFF2-40B4-BE49-F238E27FC236}">
                  <a16:creationId xmlns:a16="http://schemas.microsoft.com/office/drawing/2014/main" xmlns="" id="{9E34AA29-419F-7A95-3BBF-FE108ECB622A}"/>
                </a:ext>
              </a:extLst>
            </p:cNvPr>
            <p:cNvSpPr/>
            <p:nvPr/>
          </p:nvSpPr>
          <p:spPr>
            <a:xfrm>
              <a:off x="4795185" y="192782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9" name="Freeform 523">
              <a:extLst>
                <a:ext uri="{FF2B5EF4-FFF2-40B4-BE49-F238E27FC236}">
                  <a16:creationId xmlns:a16="http://schemas.microsoft.com/office/drawing/2014/main" xmlns="" id="{FD422E5B-150B-7137-90B2-CDC1CA3F130D}"/>
                </a:ext>
              </a:extLst>
            </p:cNvPr>
            <p:cNvSpPr/>
            <p:nvPr/>
          </p:nvSpPr>
          <p:spPr>
            <a:xfrm>
              <a:off x="4825401" y="189759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0" name="Freeform 524">
              <a:extLst>
                <a:ext uri="{FF2B5EF4-FFF2-40B4-BE49-F238E27FC236}">
                  <a16:creationId xmlns:a16="http://schemas.microsoft.com/office/drawing/2014/main" xmlns="" id="{B9F2765B-490B-7B15-AA2D-A95E9030FF63}"/>
                </a:ext>
              </a:extLst>
            </p:cNvPr>
            <p:cNvSpPr/>
            <p:nvPr/>
          </p:nvSpPr>
          <p:spPr>
            <a:xfrm>
              <a:off x="5036915" y="203214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1" name="Freeform 525">
              <a:extLst>
                <a:ext uri="{FF2B5EF4-FFF2-40B4-BE49-F238E27FC236}">
                  <a16:creationId xmlns:a16="http://schemas.microsoft.com/office/drawing/2014/main" xmlns="" id="{D8AAF505-2AB8-1071-988F-5E477D905436}"/>
                </a:ext>
              </a:extLst>
            </p:cNvPr>
            <p:cNvSpPr/>
            <p:nvPr/>
          </p:nvSpPr>
          <p:spPr>
            <a:xfrm>
              <a:off x="5067132" y="2001905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2" name="Freeform 526">
              <a:extLst>
                <a:ext uri="{FF2B5EF4-FFF2-40B4-BE49-F238E27FC236}">
                  <a16:creationId xmlns:a16="http://schemas.microsoft.com/office/drawing/2014/main" xmlns="" id="{A3DE6068-5D91-6FF0-D646-9EB7709B2042}"/>
                </a:ext>
              </a:extLst>
            </p:cNvPr>
            <p:cNvSpPr/>
            <p:nvPr/>
          </p:nvSpPr>
          <p:spPr>
            <a:xfrm>
              <a:off x="5352676" y="216215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3" name="Freeform 527">
              <a:extLst>
                <a:ext uri="{FF2B5EF4-FFF2-40B4-BE49-F238E27FC236}">
                  <a16:creationId xmlns:a16="http://schemas.microsoft.com/office/drawing/2014/main" xmlns="" id="{1E44CA6A-186C-D6BD-6B65-6EE4993E40FE}"/>
                </a:ext>
              </a:extLst>
            </p:cNvPr>
            <p:cNvSpPr/>
            <p:nvPr/>
          </p:nvSpPr>
          <p:spPr>
            <a:xfrm>
              <a:off x="5382893" y="213191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4" name="Freeform 528">
              <a:extLst>
                <a:ext uri="{FF2B5EF4-FFF2-40B4-BE49-F238E27FC236}">
                  <a16:creationId xmlns:a16="http://schemas.microsoft.com/office/drawing/2014/main" xmlns="" id="{00DAEACE-8CE3-88BB-1041-95E7F96080D3}"/>
                </a:ext>
              </a:extLst>
            </p:cNvPr>
            <p:cNvSpPr/>
            <p:nvPr/>
          </p:nvSpPr>
          <p:spPr>
            <a:xfrm>
              <a:off x="5533974" y="224227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5" name="Freeform 529">
              <a:extLst>
                <a:ext uri="{FF2B5EF4-FFF2-40B4-BE49-F238E27FC236}">
                  <a16:creationId xmlns:a16="http://schemas.microsoft.com/office/drawing/2014/main" xmlns="" id="{A9DD2626-7C12-B06C-73A7-A47170C3FDC3}"/>
                </a:ext>
              </a:extLst>
            </p:cNvPr>
            <p:cNvSpPr/>
            <p:nvPr/>
          </p:nvSpPr>
          <p:spPr>
            <a:xfrm>
              <a:off x="5564191" y="221203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6" name="Freeform 530">
              <a:extLst>
                <a:ext uri="{FF2B5EF4-FFF2-40B4-BE49-F238E27FC236}">
                  <a16:creationId xmlns:a16="http://schemas.microsoft.com/office/drawing/2014/main" xmlns="" id="{88C0046C-2B3D-B62A-3F50-99F57F2F6D6A}"/>
                </a:ext>
              </a:extLst>
            </p:cNvPr>
            <p:cNvSpPr/>
            <p:nvPr/>
          </p:nvSpPr>
          <p:spPr>
            <a:xfrm>
              <a:off x="5540018" y="2242274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7" name="Freeform 531">
              <a:extLst>
                <a:ext uri="{FF2B5EF4-FFF2-40B4-BE49-F238E27FC236}">
                  <a16:creationId xmlns:a16="http://schemas.microsoft.com/office/drawing/2014/main" xmlns="" id="{D5C9957B-E1D4-AC91-85CC-391AECC61E7C}"/>
                </a:ext>
              </a:extLst>
            </p:cNvPr>
            <p:cNvSpPr/>
            <p:nvPr/>
          </p:nvSpPr>
          <p:spPr>
            <a:xfrm>
              <a:off x="5570234" y="2212039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8" name="Freeform 532">
              <a:extLst>
                <a:ext uri="{FF2B5EF4-FFF2-40B4-BE49-F238E27FC236}">
                  <a16:creationId xmlns:a16="http://schemas.microsoft.com/office/drawing/2014/main" xmlns="" id="{8AAD7264-A45E-5507-0ECD-31C05F7AC06A}"/>
                </a:ext>
              </a:extLst>
            </p:cNvPr>
            <p:cNvSpPr/>
            <p:nvPr/>
          </p:nvSpPr>
          <p:spPr>
            <a:xfrm>
              <a:off x="5547572" y="226948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9" name="Freeform 533">
              <a:extLst>
                <a:ext uri="{FF2B5EF4-FFF2-40B4-BE49-F238E27FC236}">
                  <a16:creationId xmlns:a16="http://schemas.microsoft.com/office/drawing/2014/main" xmlns="" id="{ED524F8B-CC3B-7557-3109-8E428D0CC4DA}"/>
                </a:ext>
              </a:extLst>
            </p:cNvPr>
            <p:cNvSpPr/>
            <p:nvPr/>
          </p:nvSpPr>
          <p:spPr>
            <a:xfrm>
              <a:off x="5577788" y="223925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0" name="Freeform 534">
              <a:extLst>
                <a:ext uri="{FF2B5EF4-FFF2-40B4-BE49-F238E27FC236}">
                  <a16:creationId xmlns:a16="http://schemas.microsoft.com/office/drawing/2014/main" xmlns="" id="{3E073D5E-95C2-85B5-C807-8282304EAACE}"/>
                </a:ext>
              </a:extLst>
            </p:cNvPr>
            <p:cNvSpPr/>
            <p:nvPr/>
          </p:nvSpPr>
          <p:spPr>
            <a:xfrm>
              <a:off x="5627645" y="2296697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1" name="Freeform 535">
              <a:extLst>
                <a:ext uri="{FF2B5EF4-FFF2-40B4-BE49-F238E27FC236}">
                  <a16:creationId xmlns:a16="http://schemas.microsoft.com/office/drawing/2014/main" xmlns="" id="{2392F494-5CBB-970C-6E2D-2CFFA34250AA}"/>
                </a:ext>
              </a:extLst>
            </p:cNvPr>
            <p:cNvSpPr/>
            <p:nvPr/>
          </p:nvSpPr>
          <p:spPr>
            <a:xfrm>
              <a:off x="5657861" y="2266462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2" name="Freeform 536">
              <a:extLst>
                <a:ext uri="{FF2B5EF4-FFF2-40B4-BE49-F238E27FC236}">
                  <a16:creationId xmlns:a16="http://schemas.microsoft.com/office/drawing/2014/main" xmlns="" id="{1B59DF67-69EA-5266-59F2-B2A827965A7A}"/>
                </a:ext>
              </a:extLst>
            </p:cNvPr>
            <p:cNvSpPr/>
            <p:nvPr/>
          </p:nvSpPr>
          <p:spPr>
            <a:xfrm>
              <a:off x="5695632" y="232390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3" name="Freeform 537">
              <a:extLst>
                <a:ext uri="{FF2B5EF4-FFF2-40B4-BE49-F238E27FC236}">
                  <a16:creationId xmlns:a16="http://schemas.microsoft.com/office/drawing/2014/main" xmlns="" id="{747261B4-48D1-9FC4-EC89-0C5E3F64CFCB}"/>
                </a:ext>
              </a:extLst>
            </p:cNvPr>
            <p:cNvSpPr/>
            <p:nvPr/>
          </p:nvSpPr>
          <p:spPr>
            <a:xfrm>
              <a:off x="5725848" y="229367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4" name="Freeform 538">
              <a:extLst>
                <a:ext uri="{FF2B5EF4-FFF2-40B4-BE49-F238E27FC236}">
                  <a16:creationId xmlns:a16="http://schemas.microsoft.com/office/drawing/2014/main" xmlns="" id="{B99BBEE2-069B-627D-46A6-6C1808E9D600}"/>
                </a:ext>
              </a:extLst>
            </p:cNvPr>
            <p:cNvSpPr/>
            <p:nvPr/>
          </p:nvSpPr>
          <p:spPr>
            <a:xfrm>
              <a:off x="5715273" y="235263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5" name="Freeform 539">
              <a:extLst>
                <a:ext uri="{FF2B5EF4-FFF2-40B4-BE49-F238E27FC236}">
                  <a16:creationId xmlns:a16="http://schemas.microsoft.com/office/drawing/2014/main" xmlns="" id="{899C5FD7-AD61-ACD0-F463-0E9CC37E928C}"/>
                </a:ext>
              </a:extLst>
            </p:cNvPr>
            <p:cNvSpPr/>
            <p:nvPr/>
          </p:nvSpPr>
          <p:spPr>
            <a:xfrm>
              <a:off x="5745489" y="232239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6" name="Freeform 540">
              <a:extLst>
                <a:ext uri="{FF2B5EF4-FFF2-40B4-BE49-F238E27FC236}">
                  <a16:creationId xmlns:a16="http://schemas.microsoft.com/office/drawing/2014/main" xmlns="" id="{0D29B193-7001-E221-CC74-857FFBCF196A}"/>
                </a:ext>
              </a:extLst>
            </p:cNvPr>
            <p:cNvSpPr/>
            <p:nvPr/>
          </p:nvSpPr>
          <p:spPr>
            <a:xfrm>
              <a:off x="5721316" y="237984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7" name="Freeform 541">
              <a:extLst>
                <a:ext uri="{FF2B5EF4-FFF2-40B4-BE49-F238E27FC236}">
                  <a16:creationId xmlns:a16="http://schemas.microsoft.com/office/drawing/2014/main" xmlns="" id="{17D08838-E52C-E41D-5CE1-207C792FB899}"/>
                </a:ext>
              </a:extLst>
            </p:cNvPr>
            <p:cNvSpPr/>
            <p:nvPr/>
          </p:nvSpPr>
          <p:spPr>
            <a:xfrm>
              <a:off x="5751532" y="234960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8" name="Freeform 542">
              <a:extLst>
                <a:ext uri="{FF2B5EF4-FFF2-40B4-BE49-F238E27FC236}">
                  <a16:creationId xmlns:a16="http://schemas.microsoft.com/office/drawing/2014/main" xmlns="" id="{ECD8AF9D-72FE-19AF-8E4A-DE2BE3B38E6E}"/>
                </a:ext>
              </a:extLst>
            </p:cNvPr>
            <p:cNvSpPr/>
            <p:nvPr/>
          </p:nvSpPr>
          <p:spPr>
            <a:xfrm>
              <a:off x="5802900" y="237984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9" name="Freeform 543">
              <a:extLst>
                <a:ext uri="{FF2B5EF4-FFF2-40B4-BE49-F238E27FC236}">
                  <a16:creationId xmlns:a16="http://schemas.microsoft.com/office/drawing/2014/main" xmlns="" id="{9EA9BB65-FAAD-EAD2-D59B-E9A1563C2370}"/>
                </a:ext>
              </a:extLst>
            </p:cNvPr>
            <p:cNvSpPr/>
            <p:nvPr/>
          </p:nvSpPr>
          <p:spPr>
            <a:xfrm>
              <a:off x="5833116" y="234960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0" name="Freeform 544">
              <a:extLst>
                <a:ext uri="{FF2B5EF4-FFF2-40B4-BE49-F238E27FC236}">
                  <a16:creationId xmlns:a16="http://schemas.microsoft.com/office/drawing/2014/main" xmlns="" id="{88D3EF13-088B-AE03-222B-E1B901AF50FB}"/>
                </a:ext>
              </a:extLst>
            </p:cNvPr>
            <p:cNvSpPr/>
            <p:nvPr/>
          </p:nvSpPr>
          <p:spPr>
            <a:xfrm>
              <a:off x="5822541" y="237984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1" name="Freeform 545">
              <a:extLst>
                <a:ext uri="{FF2B5EF4-FFF2-40B4-BE49-F238E27FC236}">
                  <a16:creationId xmlns:a16="http://schemas.microsoft.com/office/drawing/2014/main" xmlns="" id="{54931CB0-FEA9-03D7-1ABD-235D15BEC67D}"/>
                </a:ext>
              </a:extLst>
            </p:cNvPr>
            <p:cNvSpPr/>
            <p:nvPr/>
          </p:nvSpPr>
          <p:spPr>
            <a:xfrm>
              <a:off x="5852757" y="234960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2" name="Freeform 546">
              <a:extLst>
                <a:ext uri="{FF2B5EF4-FFF2-40B4-BE49-F238E27FC236}">
                  <a16:creationId xmlns:a16="http://schemas.microsoft.com/office/drawing/2014/main" xmlns="" id="{1F990424-E39E-F299-14FF-384068123359}"/>
                </a:ext>
              </a:extLst>
            </p:cNvPr>
            <p:cNvSpPr/>
            <p:nvPr/>
          </p:nvSpPr>
          <p:spPr>
            <a:xfrm>
              <a:off x="5822541" y="237984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3" name="Freeform 547">
              <a:extLst>
                <a:ext uri="{FF2B5EF4-FFF2-40B4-BE49-F238E27FC236}">
                  <a16:creationId xmlns:a16="http://schemas.microsoft.com/office/drawing/2014/main" xmlns="" id="{6D019AE6-90E0-DD67-6A0D-85F7C73234E3}"/>
                </a:ext>
              </a:extLst>
            </p:cNvPr>
            <p:cNvSpPr/>
            <p:nvPr/>
          </p:nvSpPr>
          <p:spPr>
            <a:xfrm>
              <a:off x="5852757" y="234960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4" name="Freeform 548">
              <a:extLst>
                <a:ext uri="{FF2B5EF4-FFF2-40B4-BE49-F238E27FC236}">
                  <a16:creationId xmlns:a16="http://schemas.microsoft.com/office/drawing/2014/main" xmlns="" id="{2807B527-FF1E-820F-40F0-F6557720F1B7}"/>
                </a:ext>
              </a:extLst>
            </p:cNvPr>
            <p:cNvSpPr/>
            <p:nvPr/>
          </p:nvSpPr>
          <p:spPr>
            <a:xfrm>
              <a:off x="5830095" y="237984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5" name="Freeform 549">
              <a:extLst>
                <a:ext uri="{FF2B5EF4-FFF2-40B4-BE49-F238E27FC236}">
                  <a16:creationId xmlns:a16="http://schemas.microsoft.com/office/drawing/2014/main" xmlns="" id="{857B4E86-7571-9EE8-ACD8-3BB4AD02F7A8}"/>
                </a:ext>
              </a:extLst>
            </p:cNvPr>
            <p:cNvSpPr/>
            <p:nvPr/>
          </p:nvSpPr>
          <p:spPr>
            <a:xfrm>
              <a:off x="5860311" y="234960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6" name="Freeform 550">
              <a:extLst>
                <a:ext uri="{FF2B5EF4-FFF2-40B4-BE49-F238E27FC236}">
                  <a16:creationId xmlns:a16="http://schemas.microsoft.com/office/drawing/2014/main" xmlns="" id="{D237F617-D169-905C-71BA-15032C2C5F54}"/>
                </a:ext>
              </a:extLst>
            </p:cNvPr>
            <p:cNvSpPr/>
            <p:nvPr/>
          </p:nvSpPr>
          <p:spPr>
            <a:xfrm>
              <a:off x="5849735" y="241007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7" name="Freeform 551">
              <a:extLst>
                <a:ext uri="{FF2B5EF4-FFF2-40B4-BE49-F238E27FC236}">
                  <a16:creationId xmlns:a16="http://schemas.microsoft.com/office/drawing/2014/main" xmlns="" id="{1BC125CD-A7B4-6C22-D0DA-93025CB32473}"/>
                </a:ext>
              </a:extLst>
            </p:cNvPr>
            <p:cNvSpPr/>
            <p:nvPr/>
          </p:nvSpPr>
          <p:spPr>
            <a:xfrm>
              <a:off x="5879952" y="23798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8" name="Freeform 552">
              <a:extLst>
                <a:ext uri="{FF2B5EF4-FFF2-40B4-BE49-F238E27FC236}">
                  <a16:creationId xmlns:a16="http://schemas.microsoft.com/office/drawing/2014/main" xmlns="" id="{6927528D-C17A-9709-8AE0-0DB7677FF862}"/>
                </a:ext>
              </a:extLst>
            </p:cNvPr>
            <p:cNvSpPr/>
            <p:nvPr/>
          </p:nvSpPr>
          <p:spPr>
            <a:xfrm>
              <a:off x="5869376" y="241007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9" name="Freeform 553">
              <a:extLst>
                <a:ext uri="{FF2B5EF4-FFF2-40B4-BE49-F238E27FC236}">
                  <a16:creationId xmlns:a16="http://schemas.microsoft.com/office/drawing/2014/main" xmlns="" id="{211622D3-3781-BD03-56AA-50879EF8B652}"/>
                </a:ext>
              </a:extLst>
            </p:cNvPr>
            <p:cNvSpPr/>
            <p:nvPr/>
          </p:nvSpPr>
          <p:spPr>
            <a:xfrm>
              <a:off x="5899592" y="237984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0" name="Freeform 554">
              <a:extLst>
                <a:ext uri="{FF2B5EF4-FFF2-40B4-BE49-F238E27FC236}">
                  <a16:creationId xmlns:a16="http://schemas.microsoft.com/office/drawing/2014/main" xmlns="" id="{C8F1235F-BE09-556A-A446-49A7987831A5}"/>
                </a:ext>
              </a:extLst>
            </p:cNvPr>
            <p:cNvSpPr/>
            <p:nvPr/>
          </p:nvSpPr>
          <p:spPr>
            <a:xfrm>
              <a:off x="6044631" y="25340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1" name="Freeform 555">
              <a:extLst>
                <a:ext uri="{FF2B5EF4-FFF2-40B4-BE49-F238E27FC236}">
                  <a16:creationId xmlns:a16="http://schemas.microsoft.com/office/drawing/2014/main" xmlns="" id="{3B0F089A-8DCD-0778-6D98-FB303829E552}"/>
                </a:ext>
              </a:extLst>
            </p:cNvPr>
            <p:cNvSpPr/>
            <p:nvPr/>
          </p:nvSpPr>
          <p:spPr>
            <a:xfrm>
              <a:off x="6074847" y="25038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2" name="Freeform 556">
              <a:extLst>
                <a:ext uri="{FF2B5EF4-FFF2-40B4-BE49-F238E27FC236}">
                  <a16:creationId xmlns:a16="http://schemas.microsoft.com/office/drawing/2014/main" xmlns="" id="{BA4BDADE-7EFC-35DC-E982-800D2EC2C023}"/>
                </a:ext>
              </a:extLst>
            </p:cNvPr>
            <p:cNvSpPr/>
            <p:nvPr/>
          </p:nvSpPr>
          <p:spPr>
            <a:xfrm>
              <a:off x="6050674" y="253404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3" name="Freeform 557">
              <a:extLst>
                <a:ext uri="{FF2B5EF4-FFF2-40B4-BE49-F238E27FC236}">
                  <a16:creationId xmlns:a16="http://schemas.microsoft.com/office/drawing/2014/main" xmlns="" id="{1E2439CE-42A8-C982-BBC2-65CD0FCE9A94}"/>
                </a:ext>
              </a:extLst>
            </p:cNvPr>
            <p:cNvSpPr/>
            <p:nvPr/>
          </p:nvSpPr>
          <p:spPr>
            <a:xfrm>
              <a:off x="6080890" y="250380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4" name="Freeform 558">
              <a:extLst>
                <a:ext uri="{FF2B5EF4-FFF2-40B4-BE49-F238E27FC236}">
                  <a16:creationId xmlns:a16="http://schemas.microsoft.com/office/drawing/2014/main" xmlns="" id="{4929C6D6-FF1E-4A5B-708B-D027E95F031C}"/>
                </a:ext>
              </a:extLst>
            </p:cNvPr>
            <p:cNvSpPr/>
            <p:nvPr/>
          </p:nvSpPr>
          <p:spPr>
            <a:xfrm>
              <a:off x="6105063" y="256578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5" name="Freeform 559">
              <a:extLst>
                <a:ext uri="{FF2B5EF4-FFF2-40B4-BE49-F238E27FC236}">
                  <a16:creationId xmlns:a16="http://schemas.microsoft.com/office/drawing/2014/main" xmlns="" id="{8F5A3D37-055F-CEA8-6FE9-B71C20125AF5}"/>
                </a:ext>
              </a:extLst>
            </p:cNvPr>
            <p:cNvSpPr/>
            <p:nvPr/>
          </p:nvSpPr>
          <p:spPr>
            <a:xfrm>
              <a:off x="6135280" y="253555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6" name="Freeform 560">
              <a:extLst>
                <a:ext uri="{FF2B5EF4-FFF2-40B4-BE49-F238E27FC236}">
                  <a16:creationId xmlns:a16="http://schemas.microsoft.com/office/drawing/2014/main" xmlns="" id="{29F302E3-B75C-44A0-251A-0A5B3725BB5E}"/>
                </a:ext>
              </a:extLst>
            </p:cNvPr>
            <p:cNvSpPr/>
            <p:nvPr/>
          </p:nvSpPr>
          <p:spPr>
            <a:xfrm>
              <a:off x="6105063" y="256578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7" name="Freeform 561">
              <a:extLst>
                <a:ext uri="{FF2B5EF4-FFF2-40B4-BE49-F238E27FC236}">
                  <a16:creationId xmlns:a16="http://schemas.microsoft.com/office/drawing/2014/main" xmlns="" id="{85E43209-973D-CFBA-E356-A65D7397ABCA}"/>
                </a:ext>
              </a:extLst>
            </p:cNvPr>
            <p:cNvSpPr/>
            <p:nvPr/>
          </p:nvSpPr>
          <p:spPr>
            <a:xfrm>
              <a:off x="6135280" y="253555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8" name="Freeform 562">
              <a:extLst>
                <a:ext uri="{FF2B5EF4-FFF2-40B4-BE49-F238E27FC236}">
                  <a16:creationId xmlns:a16="http://schemas.microsoft.com/office/drawing/2014/main" xmlns="" id="{DADE6A12-89B9-CCF7-210B-9AEA24B2EE33}"/>
                </a:ext>
              </a:extLst>
            </p:cNvPr>
            <p:cNvSpPr/>
            <p:nvPr/>
          </p:nvSpPr>
          <p:spPr>
            <a:xfrm>
              <a:off x="6105063" y="256578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9" name="Freeform 563">
              <a:extLst>
                <a:ext uri="{FF2B5EF4-FFF2-40B4-BE49-F238E27FC236}">
                  <a16:creationId xmlns:a16="http://schemas.microsoft.com/office/drawing/2014/main" xmlns="" id="{075F89B5-84B2-BB5A-0333-FBF3835FFEA5}"/>
                </a:ext>
              </a:extLst>
            </p:cNvPr>
            <p:cNvSpPr/>
            <p:nvPr/>
          </p:nvSpPr>
          <p:spPr>
            <a:xfrm>
              <a:off x="6135280" y="253555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0" name="Freeform 564">
              <a:extLst>
                <a:ext uri="{FF2B5EF4-FFF2-40B4-BE49-F238E27FC236}">
                  <a16:creationId xmlns:a16="http://schemas.microsoft.com/office/drawing/2014/main" xmlns="" id="{79B7F376-DD94-CD32-E895-914E0102188C}"/>
                </a:ext>
              </a:extLst>
            </p:cNvPr>
            <p:cNvSpPr/>
            <p:nvPr/>
          </p:nvSpPr>
          <p:spPr>
            <a:xfrm>
              <a:off x="6118661" y="256578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1" name="Freeform 565">
              <a:extLst>
                <a:ext uri="{FF2B5EF4-FFF2-40B4-BE49-F238E27FC236}">
                  <a16:creationId xmlns:a16="http://schemas.microsoft.com/office/drawing/2014/main" xmlns="" id="{9294F123-33F1-6175-AB5D-ABE2796987FA}"/>
                </a:ext>
              </a:extLst>
            </p:cNvPr>
            <p:cNvSpPr/>
            <p:nvPr/>
          </p:nvSpPr>
          <p:spPr>
            <a:xfrm>
              <a:off x="6148877" y="253555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2" name="Freeform 566">
              <a:extLst>
                <a:ext uri="{FF2B5EF4-FFF2-40B4-BE49-F238E27FC236}">
                  <a16:creationId xmlns:a16="http://schemas.microsoft.com/office/drawing/2014/main" xmlns="" id="{D6CEA096-FEE4-ED9B-B4DF-C2A48CFC37F6}"/>
                </a:ext>
              </a:extLst>
            </p:cNvPr>
            <p:cNvSpPr/>
            <p:nvPr/>
          </p:nvSpPr>
          <p:spPr>
            <a:xfrm>
              <a:off x="6132258" y="256578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3" name="Freeform 567">
              <a:extLst>
                <a:ext uri="{FF2B5EF4-FFF2-40B4-BE49-F238E27FC236}">
                  <a16:creationId xmlns:a16="http://schemas.microsoft.com/office/drawing/2014/main" xmlns="" id="{71C7B8E5-C9E5-4669-700D-FF5679E373D7}"/>
                </a:ext>
              </a:extLst>
            </p:cNvPr>
            <p:cNvSpPr/>
            <p:nvPr/>
          </p:nvSpPr>
          <p:spPr>
            <a:xfrm>
              <a:off x="6162474" y="253555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4" name="Freeform 568">
              <a:extLst>
                <a:ext uri="{FF2B5EF4-FFF2-40B4-BE49-F238E27FC236}">
                  <a16:creationId xmlns:a16="http://schemas.microsoft.com/office/drawing/2014/main" xmlns="" id="{40487AC5-14D6-A596-5F96-108C5B85213D}"/>
                </a:ext>
              </a:extLst>
            </p:cNvPr>
            <p:cNvSpPr/>
            <p:nvPr/>
          </p:nvSpPr>
          <p:spPr>
            <a:xfrm>
              <a:off x="6145855" y="260055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5" name="Freeform 569">
              <a:extLst>
                <a:ext uri="{FF2B5EF4-FFF2-40B4-BE49-F238E27FC236}">
                  <a16:creationId xmlns:a16="http://schemas.microsoft.com/office/drawing/2014/main" xmlns="" id="{DEF165D0-D8FB-63DD-5345-CC84ECC91109}"/>
                </a:ext>
              </a:extLst>
            </p:cNvPr>
            <p:cNvSpPr/>
            <p:nvPr/>
          </p:nvSpPr>
          <p:spPr>
            <a:xfrm>
              <a:off x="6176072" y="257032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6" name="Freeform 570">
              <a:extLst>
                <a:ext uri="{FF2B5EF4-FFF2-40B4-BE49-F238E27FC236}">
                  <a16:creationId xmlns:a16="http://schemas.microsoft.com/office/drawing/2014/main" xmlns="" id="{6FB85E5C-E2AA-89D1-872C-B72B3C7E34EA}"/>
                </a:ext>
              </a:extLst>
            </p:cNvPr>
            <p:cNvSpPr/>
            <p:nvPr/>
          </p:nvSpPr>
          <p:spPr>
            <a:xfrm>
              <a:off x="6192691" y="2635330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7" name="Freeform 571">
              <a:extLst>
                <a:ext uri="{FF2B5EF4-FFF2-40B4-BE49-F238E27FC236}">
                  <a16:creationId xmlns:a16="http://schemas.microsoft.com/office/drawing/2014/main" xmlns="" id="{7CC524B6-93BB-BB2D-8567-CAB026B57667}"/>
                </a:ext>
              </a:extLst>
            </p:cNvPr>
            <p:cNvSpPr/>
            <p:nvPr/>
          </p:nvSpPr>
          <p:spPr>
            <a:xfrm>
              <a:off x="6222907" y="260509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8" name="Freeform 572">
              <a:extLst>
                <a:ext uri="{FF2B5EF4-FFF2-40B4-BE49-F238E27FC236}">
                  <a16:creationId xmlns:a16="http://schemas.microsoft.com/office/drawing/2014/main" xmlns="" id="{3A5697B8-C283-F8D5-B831-E94A41543A84}"/>
                </a:ext>
              </a:extLst>
            </p:cNvPr>
            <p:cNvSpPr/>
            <p:nvPr/>
          </p:nvSpPr>
          <p:spPr>
            <a:xfrm>
              <a:off x="6212331" y="26716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9" name="Freeform 573">
              <a:extLst>
                <a:ext uri="{FF2B5EF4-FFF2-40B4-BE49-F238E27FC236}">
                  <a16:creationId xmlns:a16="http://schemas.microsoft.com/office/drawing/2014/main" xmlns="" id="{22483523-EBE8-6F8A-B00C-017D01923618}"/>
                </a:ext>
              </a:extLst>
            </p:cNvPr>
            <p:cNvSpPr/>
            <p:nvPr/>
          </p:nvSpPr>
          <p:spPr>
            <a:xfrm>
              <a:off x="6242548" y="26413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0" name="Freeform 574">
              <a:extLst>
                <a:ext uri="{FF2B5EF4-FFF2-40B4-BE49-F238E27FC236}">
                  <a16:creationId xmlns:a16="http://schemas.microsoft.com/office/drawing/2014/main" xmlns="" id="{8B54BB12-B70D-7C54-96BF-2857B55EE723}"/>
                </a:ext>
              </a:extLst>
            </p:cNvPr>
            <p:cNvSpPr/>
            <p:nvPr/>
          </p:nvSpPr>
          <p:spPr>
            <a:xfrm>
              <a:off x="6253124" y="26716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1" name="Freeform 575">
              <a:extLst>
                <a:ext uri="{FF2B5EF4-FFF2-40B4-BE49-F238E27FC236}">
                  <a16:creationId xmlns:a16="http://schemas.microsoft.com/office/drawing/2014/main" xmlns="" id="{2DABF88E-D620-F881-496A-12DF68DB0F2B}"/>
                </a:ext>
              </a:extLst>
            </p:cNvPr>
            <p:cNvSpPr/>
            <p:nvPr/>
          </p:nvSpPr>
          <p:spPr>
            <a:xfrm>
              <a:off x="6283340" y="26413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2" name="Freeform 576">
              <a:extLst>
                <a:ext uri="{FF2B5EF4-FFF2-40B4-BE49-F238E27FC236}">
                  <a16:creationId xmlns:a16="http://schemas.microsoft.com/office/drawing/2014/main" xmlns="" id="{9F6E990E-27BF-F5F0-DF76-0832EAE28B41}"/>
                </a:ext>
              </a:extLst>
            </p:cNvPr>
            <p:cNvSpPr/>
            <p:nvPr/>
          </p:nvSpPr>
          <p:spPr>
            <a:xfrm>
              <a:off x="6266721" y="26716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3" name="Freeform 577">
              <a:extLst>
                <a:ext uri="{FF2B5EF4-FFF2-40B4-BE49-F238E27FC236}">
                  <a16:creationId xmlns:a16="http://schemas.microsoft.com/office/drawing/2014/main" xmlns="" id="{507B47EE-2697-8C3B-2436-5C6F97B8DE06}"/>
                </a:ext>
              </a:extLst>
            </p:cNvPr>
            <p:cNvSpPr/>
            <p:nvPr/>
          </p:nvSpPr>
          <p:spPr>
            <a:xfrm>
              <a:off x="6296937" y="26413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4" name="Freeform 578">
              <a:extLst>
                <a:ext uri="{FF2B5EF4-FFF2-40B4-BE49-F238E27FC236}">
                  <a16:creationId xmlns:a16="http://schemas.microsoft.com/office/drawing/2014/main" xmlns="" id="{8C7E9F3E-001F-8776-8808-E9029B5F70EF}"/>
                </a:ext>
              </a:extLst>
            </p:cNvPr>
            <p:cNvSpPr/>
            <p:nvPr/>
          </p:nvSpPr>
          <p:spPr>
            <a:xfrm>
              <a:off x="6286361" y="26716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5" name="Freeform 579">
              <a:extLst>
                <a:ext uri="{FF2B5EF4-FFF2-40B4-BE49-F238E27FC236}">
                  <a16:creationId xmlns:a16="http://schemas.microsoft.com/office/drawing/2014/main" xmlns="" id="{FE280618-2A3D-E009-0E4F-C52CC6B00AB0}"/>
                </a:ext>
              </a:extLst>
            </p:cNvPr>
            <p:cNvSpPr/>
            <p:nvPr/>
          </p:nvSpPr>
          <p:spPr>
            <a:xfrm>
              <a:off x="6316578" y="26413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6" name="Freeform 580">
              <a:extLst>
                <a:ext uri="{FF2B5EF4-FFF2-40B4-BE49-F238E27FC236}">
                  <a16:creationId xmlns:a16="http://schemas.microsoft.com/office/drawing/2014/main" xmlns="" id="{1E797F2B-7200-15CF-4D22-67E4BEA80E64}"/>
                </a:ext>
              </a:extLst>
            </p:cNvPr>
            <p:cNvSpPr/>
            <p:nvPr/>
          </p:nvSpPr>
          <p:spPr>
            <a:xfrm>
              <a:off x="6286361" y="2671612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7" name="Freeform 581">
              <a:extLst>
                <a:ext uri="{FF2B5EF4-FFF2-40B4-BE49-F238E27FC236}">
                  <a16:creationId xmlns:a16="http://schemas.microsoft.com/office/drawing/2014/main" xmlns="" id="{662CA14B-18F4-87B1-E3CA-A90E978B4B9E}"/>
                </a:ext>
              </a:extLst>
            </p:cNvPr>
            <p:cNvSpPr/>
            <p:nvPr/>
          </p:nvSpPr>
          <p:spPr>
            <a:xfrm>
              <a:off x="6316578" y="2641377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8" name="Freeform 582">
              <a:extLst>
                <a:ext uri="{FF2B5EF4-FFF2-40B4-BE49-F238E27FC236}">
                  <a16:creationId xmlns:a16="http://schemas.microsoft.com/office/drawing/2014/main" xmlns="" id="{F209D7BD-1D90-97B8-3BF1-73B71B091BD9}"/>
                </a:ext>
              </a:extLst>
            </p:cNvPr>
            <p:cNvSpPr/>
            <p:nvPr/>
          </p:nvSpPr>
          <p:spPr>
            <a:xfrm>
              <a:off x="6387586" y="2750223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9" name="Freeform 583">
              <a:extLst>
                <a:ext uri="{FF2B5EF4-FFF2-40B4-BE49-F238E27FC236}">
                  <a16:creationId xmlns:a16="http://schemas.microsoft.com/office/drawing/2014/main" xmlns="" id="{D1806927-479E-C013-120A-8632B348FCA9}"/>
                </a:ext>
              </a:extLst>
            </p:cNvPr>
            <p:cNvSpPr/>
            <p:nvPr/>
          </p:nvSpPr>
          <p:spPr>
            <a:xfrm>
              <a:off x="6417803" y="2719988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0" name="Freeform 584">
              <a:extLst>
                <a:ext uri="{FF2B5EF4-FFF2-40B4-BE49-F238E27FC236}">
                  <a16:creationId xmlns:a16="http://schemas.microsoft.com/office/drawing/2014/main" xmlns="" id="{96D02A98-FD46-631A-2442-C7525BCEE38B}"/>
                </a:ext>
              </a:extLst>
            </p:cNvPr>
            <p:cNvSpPr/>
            <p:nvPr/>
          </p:nvSpPr>
          <p:spPr>
            <a:xfrm>
              <a:off x="6407227" y="2789528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1" name="Freeform 585">
              <a:extLst>
                <a:ext uri="{FF2B5EF4-FFF2-40B4-BE49-F238E27FC236}">
                  <a16:creationId xmlns:a16="http://schemas.microsoft.com/office/drawing/2014/main" xmlns="" id="{84A5E4CC-6311-EB1E-D4B3-8A187DAF4A82}"/>
                </a:ext>
              </a:extLst>
            </p:cNvPr>
            <p:cNvSpPr/>
            <p:nvPr/>
          </p:nvSpPr>
          <p:spPr>
            <a:xfrm>
              <a:off x="6437443" y="2759293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2" name="Freeform 586">
              <a:extLst>
                <a:ext uri="{FF2B5EF4-FFF2-40B4-BE49-F238E27FC236}">
                  <a16:creationId xmlns:a16="http://schemas.microsoft.com/office/drawing/2014/main" xmlns="" id="{625999F4-9253-70DF-93D1-FD1DDB9FAAC2}"/>
                </a:ext>
              </a:extLst>
            </p:cNvPr>
            <p:cNvSpPr/>
            <p:nvPr/>
          </p:nvSpPr>
          <p:spPr>
            <a:xfrm>
              <a:off x="6413270" y="28303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3" name="Freeform 587">
              <a:extLst>
                <a:ext uri="{FF2B5EF4-FFF2-40B4-BE49-F238E27FC236}">
                  <a16:creationId xmlns:a16="http://schemas.microsoft.com/office/drawing/2014/main" xmlns="" id="{12DD711E-5CD2-9494-56C0-5D46FDE62A37}"/>
                </a:ext>
              </a:extLst>
            </p:cNvPr>
            <p:cNvSpPr/>
            <p:nvPr/>
          </p:nvSpPr>
          <p:spPr>
            <a:xfrm>
              <a:off x="6443487" y="28001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4" name="Freeform 588">
              <a:extLst>
                <a:ext uri="{FF2B5EF4-FFF2-40B4-BE49-F238E27FC236}">
                  <a16:creationId xmlns:a16="http://schemas.microsoft.com/office/drawing/2014/main" xmlns="" id="{8BA8FC88-5B81-FA02-E267-AC5DB247D5CE}"/>
                </a:ext>
              </a:extLst>
            </p:cNvPr>
            <p:cNvSpPr/>
            <p:nvPr/>
          </p:nvSpPr>
          <p:spPr>
            <a:xfrm>
              <a:off x="6426868" y="2830346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5" name="Freeform 589">
              <a:extLst>
                <a:ext uri="{FF2B5EF4-FFF2-40B4-BE49-F238E27FC236}">
                  <a16:creationId xmlns:a16="http://schemas.microsoft.com/office/drawing/2014/main" xmlns="" id="{746CC139-9106-396A-1351-56BF14289D2B}"/>
                </a:ext>
              </a:extLst>
            </p:cNvPr>
            <p:cNvSpPr/>
            <p:nvPr/>
          </p:nvSpPr>
          <p:spPr>
            <a:xfrm>
              <a:off x="6457084" y="2800111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6" name="Freeform 590">
              <a:extLst>
                <a:ext uri="{FF2B5EF4-FFF2-40B4-BE49-F238E27FC236}">
                  <a16:creationId xmlns:a16="http://schemas.microsoft.com/office/drawing/2014/main" xmlns="" id="{C88CBF2C-1949-E633-347C-9B31391ECF60}"/>
                </a:ext>
              </a:extLst>
            </p:cNvPr>
            <p:cNvSpPr/>
            <p:nvPr/>
          </p:nvSpPr>
          <p:spPr>
            <a:xfrm>
              <a:off x="6434422" y="287267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7" name="Freeform 591">
              <a:extLst>
                <a:ext uri="{FF2B5EF4-FFF2-40B4-BE49-F238E27FC236}">
                  <a16:creationId xmlns:a16="http://schemas.microsoft.com/office/drawing/2014/main" xmlns="" id="{1825BD47-6706-66CC-E951-081BB1A8BF86}"/>
                </a:ext>
              </a:extLst>
            </p:cNvPr>
            <p:cNvSpPr/>
            <p:nvPr/>
          </p:nvSpPr>
          <p:spPr>
            <a:xfrm>
              <a:off x="6464638" y="284244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8" name="Freeform 592">
              <a:extLst>
                <a:ext uri="{FF2B5EF4-FFF2-40B4-BE49-F238E27FC236}">
                  <a16:creationId xmlns:a16="http://schemas.microsoft.com/office/drawing/2014/main" xmlns="" id="{10BD2EE6-25D6-7758-2334-FDFF91105F80}"/>
                </a:ext>
              </a:extLst>
            </p:cNvPr>
            <p:cNvSpPr/>
            <p:nvPr/>
          </p:nvSpPr>
          <p:spPr>
            <a:xfrm>
              <a:off x="6440465" y="287267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9" name="Freeform 593">
              <a:extLst>
                <a:ext uri="{FF2B5EF4-FFF2-40B4-BE49-F238E27FC236}">
                  <a16:creationId xmlns:a16="http://schemas.microsoft.com/office/drawing/2014/main" xmlns="" id="{D6BCD250-16D8-F4CE-4EA7-E459B4AFC11A}"/>
                </a:ext>
              </a:extLst>
            </p:cNvPr>
            <p:cNvSpPr/>
            <p:nvPr/>
          </p:nvSpPr>
          <p:spPr>
            <a:xfrm>
              <a:off x="6470681" y="284244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0" name="Freeform 594">
              <a:extLst>
                <a:ext uri="{FF2B5EF4-FFF2-40B4-BE49-F238E27FC236}">
                  <a16:creationId xmlns:a16="http://schemas.microsoft.com/office/drawing/2014/main" xmlns="" id="{B1B28E18-D337-8643-0D34-2C31EF85D9CD}"/>
                </a:ext>
              </a:extLst>
            </p:cNvPr>
            <p:cNvSpPr/>
            <p:nvPr/>
          </p:nvSpPr>
          <p:spPr>
            <a:xfrm>
              <a:off x="6461616" y="287267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1" name="Freeform 595">
              <a:extLst>
                <a:ext uri="{FF2B5EF4-FFF2-40B4-BE49-F238E27FC236}">
                  <a16:creationId xmlns:a16="http://schemas.microsoft.com/office/drawing/2014/main" xmlns="" id="{68809E13-88D2-EA2B-D467-6E72E067275D}"/>
                </a:ext>
              </a:extLst>
            </p:cNvPr>
            <p:cNvSpPr/>
            <p:nvPr/>
          </p:nvSpPr>
          <p:spPr>
            <a:xfrm>
              <a:off x="6491833" y="284244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2" name="Freeform 596">
              <a:extLst>
                <a:ext uri="{FF2B5EF4-FFF2-40B4-BE49-F238E27FC236}">
                  <a16:creationId xmlns:a16="http://schemas.microsoft.com/office/drawing/2014/main" xmlns="" id="{AF667645-D5AD-EF9A-FFDD-DC970A689B58}"/>
                </a:ext>
              </a:extLst>
            </p:cNvPr>
            <p:cNvSpPr/>
            <p:nvPr/>
          </p:nvSpPr>
          <p:spPr>
            <a:xfrm>
              <a:off x="6461616" y="2872675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3" name="Freeform 597">
              <a:extLst>
                <a:ext uri="{FF2B5EF4-FFF2-40B4-BE49-F238E27FC236}">
                  <a16:creationId xmlns:a16="http://schemas.microsoft.com/office/drawing/2014/main" xmlns="" id="{A013D073-0857-8BE4-AA24-C80E129FFCE1}"/>
                </a:ext>
              </a:extLst>
            </p:cNvPr>
            <p:cNvSpPr/>
            <p:nvPr/>
          </p:nvSpPr>
          <p:spPr>
            <a:xfrm>
              <a:off x="6491833" y="2842440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4" name="Freeform 598">
              <a:extLst>
                <a:ext uri="{FF2B5EF4-FFF2-40B4-BE49-F238E27FC236}">
                  <a16:creationId xmlns:a16="http://schemas.microsoft.com/office/drawing/2014/main" xmlns="" id="{FBF7EE8C-31B8-F6AE-537E-66960046F44B}"/>
                </a:ext>
              </a:extLst>
            </p:cNvPr>
            <p:cNvSpPr/>
            <p:nvPr/>
          </p:nvSpPr>
          <p:spPr>
            <a:xfrm>
              <a:off x="6608166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5" name="Freeform 599">
              <a:extLst>
                <a:ext uri="{FF2B5EF4-FFF2-40B4-BE49-F238E27FC236}">
                  <a16:creationId xmlns:a16="http://schemas.microsoft.com/office/drawing/2014/main" xmlns="" id="{5C401D3D-013C-7443-B8F1-AA551F142232}"/>
                </a:ext>
              </a:extLst>
            </p:cNvPr>
            <p:cNvSpPr/>
            <p:nvPr/>
          </p:nvSpPr>
          <p:spPr>
            <a:xfrm>
              <a:off x="6638382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6" name="Freeform 600">
              <a:extLst>
                <a:ext uri="{FF2B5EF4-FFF2-40B4-BE49-F238E27FC236}">
                  <a16:creationId xmlns:a16="http://schemas.microsoft.com/office/drawing/2014/main" xmlns="" id="{F332DB17-C0A3-3331-0F51-DDBA2CEE83DA}"/>
                </a:ext>
              </a:extLst>
            </p:cNvPr>
            <p:cNvSpPr/>
            <p:nvPr/>
          </p:nvSpPr>
          <p:spPr>
            <a:xfrm>
              <a:off x="6629317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7" name="Freeform 601">
              <a:extLst>
                <a:ext uri="{FF2B5EF4-FFF2-40B4-BE49-F238E27FC236}">
                  <a16:creationId xmlns:a16="http://schemas.microsoft.com/office/drawing/2014/main" xmlns="" id="{C24001CF-06B6-1218-69E4-3145C160FB93}"/>
                </a:ext>
              </a:extLst>
            </p:cNvPr>
            <p:cNvSpPr/>
            <p:nvPr/>
          </p:nvSpPr>
          <p:spPr>
            <a:xfrm>
              <a:off x="6659533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8" name="Freeform 602">
              <a:extLst>
                <a:ext uri="{FF2B5EF4-FFF2-40B4-BE49-F238E27FC236}">
                  <a16:creationId xmlns:a16="http://schemas.microsoft.com/office/drawing/2014/main" xmlns="" id="{B4694CE9-DD56-4388-EC94-623C8632E207}"/>
                </a:ext>
              </a:extLst>
            </p:cNvPr>
            <p:cNvSpPr/>
            <p:nvPr/>
          </p:nvSpPr>
          <p:spPr>
            <a:xfrm>
              <a:off x="6655001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9" name="Freeform 603">
              <a:extLst>
                <a:ext uri="{FF2B5EF4-FFF2-40B4-BE49-F238E27FC236}">
                  <a16:creationId xmlns:a16="http://schemas.microsoft.com/office/drawing/2014/main" xmlns="" id="{243AD5E8-BEFC-5B79-F716-0360274CAA04}"/>
                </a:ext>
              </a:extLst>
            </p:cNvPr>
            <p:cNvSpPr/>
            <p:nvPr/>
          </p:nvSpPr>
          <p:spPr>
            <a:xfrm>
              <a:off x="6685217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0" name="Freeform 604">
              <a:extLst>
                <a:ext uri="{FF2B5EF4-FFF2-40B4-BE49-F238E27FC236}">
                  <a16:creationId xmlns:a16="http://schemas.microsoft.com/office/drawing/2014/main" xmlns="" id="{1DD37024-9EF6-A922-2DB7-254B459A6BF4}"/>
                </a:ext>
              </a:extLst>
            </p:cNvPr>
            <p:cNvSpPr/>
            <p:nvPr/>
          </p:nvSpPr>
          <p:spPr>
            <a:xfrm>
              <a:off x="6682196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1" name="Freeform 605">
              <a:extLst>
                <a:ext uri="{FF2B5EF4-FFF2-40B4-BE49-F238E27FC236}">
                  <a16:creationId xmlns:a16="http://schemas.microsoft.com/office/drawing/2014/main" xmlns="" id="{817B1B84-AE86-0454-D720-562714139FB3}"/>
                </a:ext>
              </a:extLst>
            </p:cNvPr>
            <p:cNvSpPr/>
            <p:nvPr/>
          </p:nvSpPr>
          <p:spPr>
            <a:xfrm>
              <a:off x="6712412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2" name="Freeform 606">
              <a:extLst>
                <a:ext uri="{FF2B5EF4-FFF2-40B4-BE49-F238E27FC236}">
                  <a16:creationId xmlns:a16="http://schemas.microsoft.com/office/drawing/2014/main" xmlns="" id="{60E43B37-6609-7096-DA21-129000E49739}"/>
                </a:ext>
              </a:extLst>
            </p:cNvPr>
            <p:cNvSpPr/>
            <p:nvPr/>
          </p:nvSpPr>
          <p:spPr>
            <a:xfrm>
              <a:off x="6703347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3" name="Freeform 607">
              <a:extLst>
                <a:ext uri="{FF2B5EF4-FFF2-40B4-BE49-F238E27FC236}">
                  <a16:creationId xmlns:a16="http://schemas.microsoft.com/office/drawing/2014/main" xmlns="" id="{9A240D16-BDC3-516F-87EC-9CC6FCBA67EB}"/>
                </a:ext>
              </a:extLst>
            </p:cNvPr>
            <p:cNvSpPr/>
            <p:nvPr/>
          </p:nvSpPr>
          <p:spPr>
            <a:xfrm>
              <a:off x="6733563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4" name="Freeform 608">
              <a:extLst>
                <a:ext uri="{FF2B5EF4-FFF2-40B4-BE49-F238E27FC236}">
                  <a16:creationId xmlns:a16="http://schemas.microsoft.com/office/drawing/2014/main" xmlns="" id="{A4611D81-83DF-9C79-72DF-1DF02D17ED8A}"/>
                </a:ext>
              </a:extLst>
            </p:cNvPr>
            <p:cNvSpPr/>
            <p:nvPr/>
          </p:nvSpPr>
          <p:spPr>
            <a:xfrm>
              <a:off x="6703347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5" name="Freeform 609">
              <a:extLst>
                <a:ext uri="{FF2B5EF4-FFF2-40B4-BE49-F238E27FC236}">
                  <a16:creationId xmlns:a16="http://schemas.microsoft.com/office/drawing/2014/main" xmlns="" id="{A22780D6-58D2-7782-D513-5196F6053C8D}"/>
                </a:ext>
              </a:extLst>
            </p:cNvPr>
            <p:cNvSpPr/>
            <p:nvPr/>
          </p:nvSpPr>
          <p:spPr>
            <a:xfrm>
              <a:off x="6733563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6" name="Freeform 610">
              <a:extLst>
                <a:ext uri="{FF2B5EF4-FFF2-40B4-BE49-F238E27FC236}">
                  <a16:creationId xmlns:a16="http://schemas.microsoft.com/office/drawing/2014/main" xmlns="" id="{268A7C91-384A-1738-7AB8-8E88EBED251D}"/>
                </a:ext>
              </a:extLst>
            </p:cNvPr>
            <p:cNvSpPr/>
            <p:nvPr/>
          </p:nvSpPr>
          <p:spPr>
            <a:xfrm>
              <a:off x="6736585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7" name="Freeform 611">
              <a:extLst>
                <a:ext uri="{FF2B5EF4-FFF2-40B4-BE49-F238E27FC236}">
                  <a16:creationId xmlns:a16="http://schemas.microsoft.com/office/drawing/2014/main" xmlns="" id="{8387FBB2-6EE9-DCBA-CDF7-13CF4B3F4827}"/>
                </a:ext>
              </a:extLst>
            </p:cNvPr>
            <p:cNvSpPr/>
            <p:nvPr/>
          </p:nvSpPr>
          <p:spPr>
            <a:xfrm>
              <a:off x="6766801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8" name="Freeform 612">
              <a:extLst>
                <a:ext uri="{FF2B5EF4-FFF2-40B4-BE49-F238E27FC236}">
                  <a16:creationId xmlns:a16="http://schemas.microsoft.com/office/drawing/2014/main" xmlns="" id="{EA7D9C00-9A1E-A83A-6117-3090F85FAAC0}"/>
                </a:ext>
              </a:extLst>
            </p:cNvPr>
            <p:cNvSpPr/>
            <p:nvPr/>
          </p:nvSpPr>
          <p:spPr>
            <a:xfrm>
              <a:off x="6750182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9" name="Freeform 613">
              <a:extLst>
                <a:ext uri="{FF2B5EF4-FFF2-40B4-BE49-F238E27FC236}">
                  <a16:creationId xmlns:a16="http://schemas.microsoft.com/office/drawing/2014/main" xmlns="" id="{E2231541-0B51-51BB-FDC9-6AD49CDF3692}"/>
                </a:ext>
              </a:extLst>
            </p:cNvPr>
            <p:cNvSpPr/>
            <p:nvPr/>
          </p:nvSpPr>
          <p:spPr>
            <a:xfrm>
              <a:off x="6780399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0" name="Freeform 614">
              <a:extLst>
                <a:ext uri="{FF2B5EF4-FFF2-40B4-BE49-F238E27FC236}">
                  <a16:creationId xmlns:a16="http://schemas.microsoft.com/office/drawing/2014/main" xmlns="" id="{48850C55-E210-7EBB-D5CA-D0F447CB4ABD}"/>
                </a:ext>
              </a:extLst>
            </p:cNvPr>
            <p:cNvSpPr/>
            <p:nvPr/>
          </p:nvSpPr>
          <p:spPr>
            <a:xfrm>
              <a:off x="6769823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1" name="Freeform 615">
              <a:extLst>
                <a:ext uri="{FF2B5EF4-FFF2-40B4-BE49-F238E27FC236}">
                  <a16:creationId xmlns:a16="http://schemas.microsoft.com/office/drawing/2014/main" xmlns="" id="{4C367EE1-1424-325A-3DBF-65B4B9CD0955}"/>
                </a:ext>
              </a:extLst>
            </p:cNvPr>
            <p:cNvSpPr/>
            <p:nvPr/>
          </p:nvSpPr>
          <p:spPr>
            <a:xfrm>
              <a:off x="6800039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2" name="Freeform 616">
              <a:extLst>
                <a:ext uri="{FF2B5EF4-FFF2-40B4-BE49-F238E27FC236}">
                  <a16:creationId xmlns:a16="http://schemas.microsoft.com/office/drawing/2014/main" xmlns="" id="{5F06F3D1-2C9C-204D-9FFE-BFCC557BE3E2}"/>
                </a:ext>
              </a:extLst>
            </p:cNvPr>
            <p:cNvSpPr/>
            <p:nvPr/>
          </p:nvSpPr>
          <p:spPr>
            <a:xfrm>
              <a:off x="6843853" y="291953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3" name="Freeform 617">
              <a:extLst>
                <a:ext uri="{FF2B5EF4-FFF2-40B4-BE49-F238E27FC236}">
                  <a16:creationId xmlns:a16="http://schemas.microsoft.com/office/drawing/2014/main" xmlns="" id="{EE4F9CEB-888D-07E6-DF7F-7620ECF0E545}"/>
                </a:ext>
              </a:extLst>
            </p:cNvPr>
            <p:cNvSpPr/>
            <p:nvPr/>
          </p:nvSpPr>
          <p:spPr>
            <a:xfrm>
              <a:off x="6874069" y="288930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4" name="Freeform 618">
              <a:extLst>
                <a:ext uri="{FF2B5EF4-FFF2-40B4-BE49-F238E27FC236}">
                  <a16:creationId xmlns:a16="http://schemas.microsoft.com/office/drawing/2014/main" xmlns="" id="{6455220A-282B-F60D-8963-53757D649BED}"/>
                </a:ext>
              </a:extLst>
            </p:cNvPr>
            <p:cNvSpPr/>
            <p:nvPr/>
          </p:nvSpPr>
          <p:spPr>
            <a:xfrm>
              <a:off x="7247241" y="32385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5" name="Freeform 619">
              <a:extLst>
                <a:ext uri="{FF2B5EF4-FFF2-40B4-BE49-F238E27FC236}">
                  <a16:creationId xmlns:a16="http://schemas.microsoft.com/office/drawing/2014/main" xmlns="" id="{E2A74612-DB03-C99F-5D5C-DC63F48044CA}"/>
                </a:ext>
              </a:extLst>
            </p:cNvPr>
            <p:cNvSpPr/>
            <p:nvPr/>
          </p:nvSpPr>
          <p:spPr>
            <a:xfrm>
              <a:off x="7277458" y="32082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6" name="Freeform 620">
              <a:extLst>
                <a:ext uri="{FF2B5EF4-FFF2-40B4-BE49-F238E27FC236}">
                  <a16:creationId xmlns:a16="http://schemas.microsoft.com/office/drawing/2014/main" xmlns="" id="{230C00C2-4C28-3E86-8BEF-6EA0D68385C0}"/>
                </a:ext>
              </a:extLst>
            </p:cNvPr>
            <p:cNvSpPr/>
            <p:nvPr/>
          </p:nvSpPr>
          <p:spPr>
            <a:xfrm>
              <a:off x="7260839" y="32385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7" name="Freeform 621">
              <a:extLst>
                <a:ext uri="{FF2B5EF4-FFF2-40B4-BE49-F238E27FC236}">
                  <a16:creationId xmlns:a16="http://schemas.microsoft.com/office/drawing/2014/main" xmlns="" id="{B1E98E20-E6B9-A6C1-3DDC-8F6EF8EC1576}"/>
                </a:ext>
              </a:extLst>
            </p:cNvPr>
            <p:cNvSpPr/>
            <p:nvPr/>
          </p:nvSpPr>
          <p:spPr>
            <a:xfrm>
              <a:off x="7291055" y="32082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8" name="Freeform 622">
              <a:extLst>
                <a:ext uri="{FF2B5EF4-FFF2-40B4-BE49-F238E27FC236}">
                  <a16:creationId xmlns:a16="http://schemas.microsoft.com/office/drawing/2014/main" xmlns="" id="{E92C9FCD-D9FC-BDFA-5756-0AD70619030B}"/>
                </a:ext>
              </a:extLst>
            </p:cNvPr>
            <p:cNvSpPr/>
            <p:nvPr/>
          </p:nvSpPr>
          <p:spPr>
            <a:xfrm>
              <a:off x="7288033" y="32385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9" name="Freeform 623">
              <a:extLst>
                <a:ext uri="{FF2B5EF4-FFF2-40B4-BE49-F238E27FC236}">
                  <a16:creationId xmlns:a16="http://schemas.microsoft.com/office/drawing/2014/main" xmlns="" id="{19204645-FCC4-6324-7BE1-0BBCBD2295F8}"/>
                </a:ext>
              </a:extLst>
            </p:cNvPr>
            <p:cNvSpPr/>
            <p:nvPr/>
          </p:nvSpPr>
          <p:spPr>
            <a:xfrm>
              <a:off x="7318250" y="32082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0" name="Freeform 624">
              <a:extLst>
                <a:ext uri="{FF2B5EF4-FFF2-40B4-BE49-F238E27FC236}">
                  <a16:creationId xmlns:a16="http://schemas.microsoft.com/office/drawing/2014/main" xmlns="" id="{103A837B-FAAC-DB22-4665-A118B7560DEC}"/>
                </a:ext>
              </a:extLst>
            </p:cNvPr>
            <p:cNvSpPr/>
            <p:nvPr/>
          </p:nvSpPr>
          <p:spPr>
            <a:xfrm>
              <a:off x="7334869" y="32385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1" name="Freeform 625">
              <a:extLst>
                <a:ext uri="{FF2B5EF4-FFF2-40B4-BE49-F238E27FC236}">
                  <a16:creationId xmlns:a16="http://schemas.microsoft.com/office/drawing/2014/main" xmlns="" id="{BA0F13E3-25E6-F666-31CA-0A71DA2FD937}"/>
                </a:ext>
              </a:extLst>
            </p:cNvPr>
            <p:cNvSpPr/>
            <p:nvPr/>
          </p:nvSpPr>
          <p:spPr>
            <a:xfrm>
              <a:off x="7365085" y="32082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2" name="Freeform 626">
              <a:extLst>
                <a:ext uri="{FF2B5EF4-FFF2-40B4-BE49-F238E27FC236}">
                  <a16:creationId xmlns:a16="http://schemas.microsoft.com/office/drawing/2014/main" xmlns="" id="{9B02FFDE-A8D6-BAE7-CD8B-36C566F93CEC}"/>
                </a:ext>
              </a:extLst>
            </p:cNvPr>
            <p:cNvSpPr/>
            <p:nvPr/>
          </p:nvSpPr>
          <p:spPr>
            <a:xfrm>
              <a:off x="7381704" y="32385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3" name="Freeform 627">
              <a:extLst>
                <a:ext uri="{FF2B5EF4-FFF2-40B4-BE49-F238E27FC236}">
                  <a16:creationId xmlns:a16="http://schemas.microsoft.com/office/drawing/2014/main" xmlns="" id="{95F09652-5C60-8FC0-3A58-87E3967AD739}"/>
                </a:ext>
              </a:extLst>
            </p:cNvPr>
            <p:cNvSpPr/>
            <p:nvPr/>
          </p:nvSpPr>
          <p:spPr>
            <a:xfrm>
              <a:off x="7411920" y="32082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4" name="Freeform 628">
              <a:extLst>
                <a:ext uri="{FF2B5EF4-FFF2-40B4-BE49-F238E27FC236}">
                  <a16:creationId xmlns:a16="http://schemas.microsoft.com/office/drawing/2014/main" xmlns="" id="{9E2A1F11-76B5-28D1-623F-AA0E1047FCF0}"/>
                </a:ext>
              </a:extLst>
            </p:cNvPr>
            <p:cNvSpPr/>
            <p:nvPr/>
          </p:nvSpPr>
          <p:spPr>
            <a:xfrm>
              <a:off x="7381704" y="32385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5" name="Freeform 629">
              <a:extLst>
                <a:ext uri="{FF2B5EF4-FFF2-40B4-BE49-F238E27FC236}">
                  <a16:creationId xmlns:a16="http://schemas.microsoft.com/office/drawing/2014/main" xmlns="" id="{FFCA6FD2-FFB2-2596-F70B-56E7BCC69F4A}"/>
                </a:ext>
              </a:extLst>
            </p:cNvPr>
            <p:cNvSpPr/>
            <p:nvPr/>
          </p:nvSpPr>
          <p:spPr>
            <a:xfrm>
              <a:off x="7411920" y="32082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6" name="Freeform 630">
              <a:extLst>
                <a:ext uri="{FF2B5EF4-FFF2-40B4-BE49-F238E27FC236}">
                  <a16:creationId xmlns:a16="http://schemas.microsoft.com/office/drawing/2014/main" xmlns="" id="{68D66E18-F4A9-A2E2-EF14-C081D5CE4A3F}"/>
                </a:ext>
              </a:extLst>
            </p:cNvPr>
            <p:cNvSpPr/>
            <p:nvPr/>
          </p:nvSpPr>
          <p:spPr>
            <a:xfrm>
              <a:off x="7414942" y="32385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7" name="Freeform 631">
              <a:extLst>
                <a:ext uri="{FF2B5EF4-FFF2-40B4-BE49-F238E27FC236}">
                  <a16:creationId xmlns:a16="http://schemas.microsoft.com/office/drawing/2014/main" xmlns="" id="{415ADDED-F74B-3596-5E62-6265FFEE9140}"/>
                </a:ext>
              </a:extLst>
            </p:cNvPr>
            <p:cNvSpPr/>
            <p:nvPr/>
          </p:nvSpPr>
          <p:spPr>
            <a:xfrm>
              <a:off x="7445158" y="32082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8" name="Freeform 632">
              <a:extLst>
                <a:ext uri="{FF2B5EF4-FFF2-40B4-BE49-F238E27FC236}">
                  <a16:creationId xmlns:a16="http://schemas.microsoft.com/office/drawing/2014/main" xmlns="" id="{1BEA2469-4F99-7359-5F4D-D4C18A016A97}"/>
                </a:ext>
              </a:extLst>
            </p:cNvPr>
            <p:cNvSpPr/>
            <p:nvPr/>
          </p:nvSpPr>
          <p:spPr>
            <a:xfrm>
              <a:off x="7448180" y="3238519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9" name="Freeform 633">
              <a:extLst>
                <a:ext uri="{FF2B5EF4-FFF2-40B4-BE49-F238E27FC236}">
                  <a16:creationId xmlns:a16="http://schemas.microsoft.com/office/drawing/2014/main" xmlns="" id="{63C030E0-551D-FC7C-F1B3-3AF1ECF22CD3}"/>
                </a:ext>
              </a:extLst>
            </p:cNvPr>
            <p:cNvSpPr/>
            <p:nvPr/>
          </p:nvSpPr>
          <p:spPr>
            <a:xfrm>
              <a:off x="7478396" y="3208284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0" name="Freeform 634">
              <a:extLst>
                <a:ext uri="{FF2B5EF4-FFF2-40B4-BE49-F238E27FC236}">
                  <a16:creationId xmlns:a16="http://schemas.microsoft.com/office/drawing/2014/main" xmlns="" id="{AE7D31C7-C009-FA59-3D4D-F43089798BC4}"/>
                </a:ext>
              </a:extLst>
            </p:cNvPr>
            <p:cNvSpPr/>
            <p:nvPr/>
          </p:nvSpPr>
          <p:spPr>
            <a:xfrm>
              <a:off x="7711062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1" name="Freeform 635">
              <a:extLst>
                <a:ext uri="{FF2B5EF4-FFF2-40B4-BE49-F238E27FC236}">
                  <a16:creationId xmlns:a16="http://schemas.microsoft.com/office/drawing/2014/main" xmlns="" id="{CE6891FA-2117-99ED-D411-5EC55ECC2979}"/>
                </a:ext>
              </a:extLst>
            </p:cNvPr>
            <p:cNvSpPr/>
            <p:nvPr/>
          </p:nvSpPr>
          <p:spPr>
            <a:xfrm>
              <a:off x="7741279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2" name="Freeform 636">
              <a:extLst>
                <a:ext uri="{FF2B5EF4-FFF2-40B4-BE49-F238E27FC236}">
                  <a16:creationId xmlns:a16="http://schemas.microsoft.com/office/drawing/2014/main" xmlns="" id="{6ABC4A59-C3A4-F458-16F7-5938EF42EE71}"/>
                </a:ext>
              </a:extLst>
            </p:cNvPr>
            <p:cNvSpPr/>
            <p:nvPr/>
          </p:nvSpPr>
          <p:spPr>
            <a:xfrm>
              <a:off x="7711062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3" name="Freeform 637">
              <a:extLst>
                <a:ext uri="{FF2B5EF4-FFF2-40B4-BE49-F238E27FC236}">
                  <a16:creationId xmlns:a16="http://schemas.microsoft.com/office/drawing/2014/main" xmlns="" id="{B28B7E94-D4B7-DD06-D097-0B665F613B61}"/>
                </a:ext>
              </a:extLst>
            </p:cNvPr>
            <p:cNvSpPr/>
            <p:nvPr/>
          </p:nvSpPr>
          <p:spPr>
            <a:xfrm>
              <a:off x="7741279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4" name="Freeform 638">
              <a:extLst>
                <a:ext uri="{FF2B5EF4-FFF2-40B4-BE49-F238E27FC236}">
                  <a16:creationId xmlns:a16="http://schemas.microsoft.com/office/drawing/2014/main" xmlns="" id="{1B95B5BB-7595-FBB5-0F1D-C16BD9DD54A8}"/>
                </a:ext>
              </a:extLst>
            </p:cNvPr>
            <p:cNvSpPr/>
            <p:nvPr/>
          </p:nvSpPr>
          <p:spPr>
            <a:xfrm>
              <a:off x="7717106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5" name="Freeform 639">
              <a:extLst>
                <a:ext uri="{FF2B5EF4-FFF2-40B4-BE49-F238E27FC236}">
                  <a16:creationId xmlns:a16="http://schemas.microsoft.com/office/drawing/2014/main" xmlns="" id="{D0D191F3-40B6-8680-5C77-DC7EF20F4202}"/>
                </a:ext>
              </a:extLst>
            </p:cNvPr>
            <p:cNvSpPr/>
            <p:nvPr/>
          </p:nvSpPr>
          <p:spPr>
            <a:xfrm>
              <a:off x="7747322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6" name="Freeform 640">
              <a:extLst>
                <a:ext uri="{FF2B5EF4-FFF2-40B4-BE49-F238E27FC236}">
                  <a16:creationId xmlns:a16="http://schemas.microsoft.com/office/drawing/2014/main" xmlns="" id="{4841D42B-233F-56A4-215E-F22A0E0A1D4D}"/>
                </a:ext>
              </a:extLst>
            </p:cNvPr>
            <p:cNvSpPr/>
            <p:nvPr/>
          </p:nvSpPr>
          <p:spPr>
            <a:xfrm>
              <a:off x="7804733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7" name="Freeform 641">
              <a:extLst>
                <a:ext uri="{FF2B5EF4-FFF2-40B4-BE49-F238E27FC236}">
                  <a16:creationId xmlns:a16="http://schemas.microsoft.com/office/drawing/2014/main" xmlns="" id="{50CB439C-58FA-855C-1C3E-1978AD61510E}"/>
                </a:ext>
              </a:extLst>
            </p:cNvPr>
            <p:cNvSpPr/>
            <p:nvPr/>
          </p:nvSpPr>
          <p:spPr>
            <a:xfrm>
              <a:off x="7834949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8" name="Freeform 642">
              <a:extLst>
                <a:ext uri="{FF2B5EF4-FFF2-40B4-BE49-F238E27FC236}">
                  <a16:creationId xmlns:a16="http://schemas.microsoft.com/office/drawing/2014/main" xmlns="" id="{385C53B7-5E1D-4899-73BF-6F1F71E7E382}"/>
                </a:ext>
              </a:extLst>
            </p:cNvPr>
            <p:cNvSpPr/>
            <p:nvPr/>
          </p:nvSpPr>
          <p:spPr>
            <a:xfrm>
              <a:off x="7810776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9" name="Freeform 643">
              <a:extLst>
                <a:ext uri="{FF2B5EF4-FFF2-40B4-BE49-F238E27FC236}">
                  <a16:creationId xmlns:a16="http://schemas.microsoft.com/office/drawing/2014/main" xmlns="" id="{0A73C1DF-4CCD-642D-FBCF-0F28CB7C8F51}"/>
                </a:ext>
              </a:extLst>
            </p:cNvPr>
            <p:cNvSpPr/>
            <p:nvPr/>
          </p:nvSpPr>
          <p:spPr>
            <a:xfrm>
              <a:off x="7840993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0" name="Freeform 644">
              <a:extLst>
                <a:ext uri="{FF2B5EF4-FFF2-40B4-BE49-F238E27FC236}">
                  <a16:creationId xmlns:a16="http://schemas.microsoft.com/office/drawing/2014/main" xmlns="" id="{1C96C20A-EEFE-9E42-C521-35AB59C25A41}"/>
                </a:ext>
              </a:extLst>
            </p:cNvPr>
            <p:cNvSpPr/>
            <p:nvPr/>
          </p:nvSpPr>
          <p:spPr>
            <a:xfrm>
              <a:off x="7824374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1" name="Freeform 645">
              <a:extLst>
                <a:ext uri="{FF2B5EF4-FFF2-40B4-BE49-F238E27FC236}">
                  <a16:creationId xmlns:a16="http://schemas.microsoft.com/office/drawing/2014/main" xmlns="" id="{69C4FE5A-66DA-33C4-7640-41276E8C916F}"/>
                </a:ext>
              </a:extLst>
            </p:cNvPr>
            <p:cNvSpPr/>
            <p:nvPr/>
          </p:nvSpPr>
          <p:spPr>
            <a:xfrm>
              <a:off x="7854590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2" name="Freeform 646">
              <a:extLst>
                <a:ext uri="{FF2B5EF4-FFF2-40B4-BE49-F238E27FC236}">
                  <a16:creationId xmlns:a16="http://schemas.microsoft.com/office/drawing/2014/main" xmlns="" id="{6E59A9C6-7DCE-36A2-C84F-DA5A0E645753}"/>
                </a:ext>
              </a:extLst>
            </p:cNvPr>
            <p:cNvSpPr/>
            <p:nvPr/>
          </p:nvSpPr>
          <p:spPr>
            <a:xfrm>
              <a:off x="7851568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3" name="Freeform 647">
              <a:extLst>
                <a:ext uri="{FF2B5EF4-FFF2-40B4-BE49-F238E27FC236}">
                  <a16:creationId xmlns:a16="http://schemas.microsoft.com/office/drawing/2014/main" xmlns="" id="{8F8994EE-104E-9D9F-E07B-2AE071AABAAF}"/>
                </a:ext>
              </a:extLst>
            </p:cNvPr>
            <p:cNvSpPr/>
            <p:nvPr/>
          </p:nvSpPr>
          <p:spPr>
            <a:xfrm>
              <a:off x="7881785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4" name="Freeform 648">
              <a:extLst>
                <a:ext uri="{FF2B5EF4-FFF2-40B4-BE49-F238E27FC236}">
                  <a16:creationId xmlns:a16="http://schemas.microsoft.com/office/drawing/2014/main" xmlns="" id="{ADF13870-D276-0202-7C49-2723EAB5F811}"/>
                </a:ext>
              </a:extLst>
            </p:cNvPr>
            <p:cNvSpPr/>
            <p:nvPr/>
          </p:nvSpPr>
          <p:spPr>
            <a:xfrm>
              <a:off x="7952793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5" name="Freeform 649">
              <a:extLst>
                <a:ext uri="{FF2B5EF4-FFF2-40B4-BE49-F238E27FC236}">
                  <a16:creationId xmlns:a16="http://schemas.microsoft.com/office/drawing/2014/main" xmlns="" id="{93B39A10-169B-F0B2-B767-D75BD0976F30}"/>
                </a:ext>
              </a:extLst>
            </p:cNvPr>
            <p:cNvSpPr/>
            <p:nvPr/>
          </p:nvSpPr>
          <p:spPr>
            <a:xfrm>
              <a:off x="7983009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6" name="Freeform 650">
              <a:extLst>
                <a:ext uri="{FF2B5EF4-FFF2-40B4-BE49-F238E27FC236}">
                  <a16:creationId xmlns:a16="http://schemas.microsoft.com/office/drawing/2014/main" xmlns="" id="{F12DB862-29C4-5DFC-3BBD-8A8D756DB8ED}"/>
                </a:ext>
              </a:extLst>
            </p:cNvPr>
            <p:cNvSpPr/>
            <p:nvPr/>
          </p:nvSpPr>
          <p:spPr>
            <a:xfrm>
              <a:off x="7999628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7" name="Freeform 651">
              <a:extLst>
                <a:ext uri="{FF2B5EF4-FFF2-40B4-BE49-F238E27FC236}">
                  <a16:creationId xmlns:a16="http://schemas.microsoft.com/office/drawing/2014/main" xmlns="" id="{3678F49C-D626-EB16-7DF3-F085503EDEA5}"/>
                </a:ext>
              </a:extLst>
            </p:cNvPr>
            <p:cNvSpPr/>
            <p:nvPr/>
          </p:nvSpPr>
          <p:spPr>
            <a:xfrm>
              <a:off x="8029845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8" name="Freeform 652">
              <a:extLst>
                <a:ext uri="{FF2B5EF4-FFF2-40B4-BE49-F238E27FC236}">
                  <a16:creationId xmlns:a16="http://schemas.microsoft.com/office/drawing/2014/main" xmlns="" id="{0EA279B7-6D13-E6A3-5DC0-5FB93654E8A2}"/>
                </a:ext>
              </a:extLst>
            </p:cNvPr>
            <p:cNvSpPr/>
            <p:nvPr/>
          </p:nvSpPr>
          <p:spPr>
            <a:xfrm>
              <a:off x="8114451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9" name="Freeform 653">
              <a:extLst>
                <a:ext uri="{FF2B5EF4-FFF2-40B4-BE49-F238E27FC236}">
                  <a16:creationId xmlns:a16="http://schemas.microsoft.com/office/drawing/2014/main" xmlns="" id="{9772AD25-A8ED-CE41-9F1B-4128F910E75B}"/>
                </a:ext>
              </a:extLst>
            </p:cNvPr>
            <p:cNvSpPr/>
            <p:nvPr/>
          </p:nvSpPr>
          <p:spPr>
            <a:xfrm>
              <a:off x="8144667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0" name="Freeform 654">
              <a:extLst>
                <a:ext uri="{FF2B5EF4-FFF2-40B4-BE49-F238E27FC236}">
                  <a16:creationId xmlns:a16="http://schemas.microsoft.com/office/drawing/2014/main" xmlns="" id="{5CF33041-C329-AA30-5536-059E55B7E8AA}"/>
                </a:ext>
              </a:extLst>
            </p:cNvPr>
            <p:cNvSpPr/>
            <p:nvPr/>
          </p:nvSpPr>
          <p:spPr>
            <a:xfrm>
              <a:off x="8247403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1" name="Freeform 655">
              <a:extLst>
                <a:ext uri="{FF2B5EF4-FFF2-40B4-BE49-F238E27FC236}">
                  <a16:creationId xmlns:a16="http://schemas.microsoft.com/office/drawing/2014/main" xmlns="" id="{859CA359-6FA4-B108-3174-AFFF5C3A1927}"/>
                </a:ext>
              </a:extLst>
            </p:cNvPr>
            <p:cNvSpPr/>
            <p:nvPr/>
          </p:nvSpPr>
          <p:spPr>
            <a:xfrm>
              <a:off x="8277619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2" name="Freeform 656">
              <a:extLst>
                <a:ext uri="{FF2B5EF4-FFF2-40B4-BE49-F238E27FC236}">
                  <a16:creationId xmlns:a16="http://schemas.microsoft.com/office/drawing/2014/main" xmlns="" id="{4BC3C84F-A568-4EA3-1DDF-1319E3E84B56}"/>
                </a:ext>
              </a:extLst>
            </p:cNvPr>
            <p:cNvSpPr/>
            <p:nvPr/>
          </p:nvSpPr>
          <p:spPr>
            <a:xfrm>
              <a:off x="8389419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3" name="Freeform 657">
              <a:extLst>
                <a:ext uri="{FF2B5EF4-FFF2-40B4-BE49-F238E27FC236}">
                  <a16:creationId xmlns:a16="http://schemas.microsoft.com/office/drawing/2014/main" xmlns="" id="{23B9999C-C24D-DA79-3C80-2B4E5F4B370A}"/>
                </a:ext>
              </a:extLst>
            </p:cNvPr>
            <p:cNvSpPr/>
            <p:nvPr/>
          </p:nvSpPr>
          <p:spPr>
            <a:xfrm>
              <a:off x="8419636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4" name="Freeform 658">
              <a:extLst>
                <a:ext uri="{FF2B5EF4-FFF2-40B4-BE49-F238E27FC236}">
                  <a16:creationId xmlns:a16="http://schemas.microsoft.com/office/drawing/2014/main" xmlns="" id="{A4818068-3953-4D8F-12A9-F53B3D979F65}"/>
                </a:ext>
              </a:extLst>
            </p:cNvPr>
            <p:cNvSpPr/>
            <p:nvPr/>
          </p:nvSpPr>
          <p:spPr>
            <a:xfrm>
              <a:off x="8416614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5" name="Freeform 659">
              <a:extLst>
                <a:ext uri="{FF2B5EF4-FFF2-40B4-BE49-F238E27FC236}">
                  <a16:creationId xmlns:a16="http://schemas.microsoft.com/office/drawing/2014/main" xmlns="" id="{DF165635-8D1B-5A20-A776-47D8DA37BEFD}"/>
                </a:ext>
              </a:extLst>
            </p:cNvPr>
            <p:cNvSpPr/>
            <p:nvPr/>
          </p:nvSpPr>
          <p:spPr>
            <a:xfrm>
              <a:off x="8446830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6" name="Freeform 660">
              <a:extLst>
                <a:ext uri="{FF2B5EF4-FFF2-40B4-BE49-F238E27FC236}">
                  <a16:creationId xmlns:a16="http://schemas.microsoft.com/office/drawing/2014/main" xmlns="" id="{6DB03BC2-5F20-64E1-F031-474DAA855099}"/>
                </a:ext>
              </a:extLst>
            </p:cNvPr>
            <p:cNvSpPr/>
            <p:nvPr/>
          </p:nvSpPr>
          <p:spPr>
            <a:xfrm>
              <a:off x="8631150" y="3335271"/>
              <a:ext cx="60432" cy="15117"/>
            </a:xfrm>
            <a:custGeom>
              <a:avLst/>
              <a:gdLst>
                <a:gd name="connsiteX0" fmla="*/ 0 w 60432"/>
                <a:gd name="connsiteY0" fmla="*/ 0 h 15117"/>
                <a:gd name="connsiteX1" fmla="*/ 60433 w 60432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32" h="15117">
                  <a:moveTo>
                    <a:pt x="0" y="0"/>
                  </a:moveTo>
                  <a:lnTo>
                    <a:pt x="60433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7" name="Freeform 661">
              <a:extLst>
                <a:ext uri="{FF2B5EF4-FFF2-40B4-BE49-F238E27FC236}">
                  <a16:creationId xmlns:a16="http://schemas.microsoft.com/office/drawing/2014/main" xmlns="" id="{0BB586B8-6418-9B75-B470-B9DE051DA9E8}"/>
                </a:ext>
              </a:extLst>
            </p:cNvPr>
            <p:cNvSpPr/>
            <p:nvPr/>
          </p:nvSpPr>
          <p:spPr>
            <a:xfrm>
              <a:off x="8661367" y="3305036"/>
              <a:ext cx="15108" cy="60470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928" name="Graphic 4">
            <a:extLst>
              <a:ext uri="{FF2B5EF4-FFF2-40B4-BE49-F238E27FC236}">
                <a16:creationId xmlns:a16="http://schemas.microsoft.com/office/drawing/2014/main" xmlns="" id="{8FE89ABF-6BDD-B972-E0F6-052FE6ED9E16}"/>
              </a:ext>
            </a:extLst>
          </p:cNvPr>
          <p:cNvGrpSpPr/>
          <p:nvPr/>
        </p:nvGrpSpPr>
        <p:grpSpPr>
          <a:xfrm>
            <a:off x="1566687" y="1561215"/>
            <a:ext cx="4435191" cy="2624587"/>
            <a:chOff x="2741984" y="969378"/>
            <a:chExt cx="7359191" cy="3877645"/>
          </a:xfrm>
        </p:grpSpPr>
        <p:grpSp>
          <p:nvGrpSpPr>
            <p:cNvPr id="2929" name="Graphic 4">
              <a:extLst>
                <a:ext uri="{FF2B5EF4-FFF2-40B4-BE49-F238E27FC236}">
                  <a16:creationId xmlns:a16="http://schemas.microsoft.com/office/drawing/2014/main" xmlns="" id="{27E25B43-59AB-165E-F572-99AEFC3F131B}"/>
                </a:ext>
              </a:extLst>
            </p:cNvPr>
            <p:cNvGrpSpPr/>
            <p:nvPr/>
          </p:nvGrpSpPr>
          <p:grpSpPr>
            <a:xfrm>
              <a:off x="2741984" y="969378"/>
              <a:ext cx="80073" cy="3812639"/>
              <a:chOff x="2741984" y="969378"/>
              <a:chExt cx="80073" cy="3812639"/>
            </a:xfrm>
          </p:grpSpPr>
          <p:sp>
            <p:nvSpPr>
              <p:cNvPr id="2968" name="Freeform 15">
                <a:extLst>
                  <a:ext uri="{FF2B5EF4-FFF2-40B4-BE49-F238E27FC236}">
                    <a16:creationId xmlns:a16="http://schemas.microsoft.com/office/drawing/2014/main" xmlns="" id="{44F6B32F-40A9-EBEF-B1F2-F9403A073270}"/>
                  </a:ext>
                </a:extLst>
              </p:cNvPr>
              <p:cNvSpPr/>
              <p:nvPr/>
            </p:nvSpPr>
            <p:spPr>
              <a:xfrm>
                <a:off x="2806949" y="969378"/>
                <a:ext cx="15108" cy="3812639"/>
              </a:xfrm>
              <a:custGeom>
                <a:avLst/>
                <a:gdLst>
                  <a:gd name="connsiteX0" fmla="*/ 0 w 15108"/>
                  <a:gd name="connsiteY0" fmla="*/ 3812640 h 3812639"/>
                  <a:gd name="connsiteX1" fmla="*/ 0 w 15108"/>
                  <a:gd name="connsiteY1" fmla="*/ 0 h 381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3812639">
                    <a:moveTo>
                      <a:pt x="0" y="381264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9" name="Freeform 16">
                <a:extLst>
                  <a:ext uri="{FF2B5EF4-FFF2-40B4-BE49-F238E27FC236}">
                    <a16:creationId xmlns:a16="http://schemas.microsoft.com/office/drawing/2014/main" xmlns="" id="{A6ADE45E-CD0F-5CF7-B629-F80CB34CEF9E}"/>
                  </a:ext>
                </a:extLst>
              </p:cNvPr>
              <p:cNvSpPr/>
              <p:nvPr/>
            </p:nvSpPr>
            <p:spPr>
              <a:xfrm>
                <a:off x="2806949" y="969378"/>
                <a:ext cx="15108" cy="3812639"/>
              </a:xfrm>
              <a:custGeom>
                <a:avLst/>
                <a:gdLst>
                  <a:gd name="connsiteX0" fmla="*/ 0 w 15108"/>
                  <a:gd name="connsiteY0" fmla="*/ 3812640 h 3812639"/>
                  <a:gd name="connsiteX1" fmla="*/ 0 w 15108"/>
                  <a:gd name="connsiteY1" fmla="*/ 0 h 381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3812639">
                    <a:moveTo>
                      <a:pt x="0" y="381264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0" name="Freeform 22">
                <a:extLst>
                  <a:ext uri="{FF2B5EF4-FFF2-40B4-BE49-F238E27FC236}">
                    <a16:creationId xmlns:a16="http://schemas.microsoft.com/office/drawing/2014/main" xmlns="" id="{CFE8C2A1-3E73-8F97-342B-52E1F32F84EA}"/>
                  </a:ext>
                </a:extLst>
              </p:cNvPr>
              <p:cNvSpPr/>
              <p:nvPr/>
            </p:nvSpPr>
            <p:spPr>
              <a:xfrm>
                <a:off x="2741984" y="4701895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1" name="Freeform 23">
                <a:extLst>
                  <a:ext uri="{FF2B5EF4-FFF2-40B4-BE49-F238E27FC236}">
                    <a16:creationId xmlns:a16="http://schemas.microsoft.com/office/drawing/2014/main" xmlns="" id="{5DCB8C0F-4201-7757-25FD-3D5BDF188783}"/>
                  </a:ext>
                </a:extLst>
              </p:cNvPr>
              <p:cNvSpPr/>
              <p:nvPr/>
            </p:nvSpPr>
            <p:spPr>
              <a:xfrm>
                <a:off x="2741984" y="3971719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2" name="Freeform 24">
                <a:extLst>
                  <a:ext uri="{FF2B5EF4-FFF2-40B4-BE49-F238E27FC236}">
                    <a16:creationId xmlns:a16="http://schemas.microsoft.com/office/drawing/2014/main" xmlns="" id="{A5AB90A8-0212-F3F0-DC2D-FA715D781850}"/>
                  </a:ext>
                </a:extLst>
              </p:cNvPr>
              <p:cNvSpPr/>
              <p:nvPr/>
            </p:nvSpPr>
            <p:spPr>
              <a:xfrm>
                <a:off x="2741984" y="3241542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3" name="Freeform 25">
                <a:extLst>
                  <a:ext uri="{FF2B5EF4-FFF2-40B4-BE49-F238E27FC236}">
                    <a16:creationId xmlns:a16="http://schemas.microsoft.com/office/drawing/2014/main" xmlns="" id="{37A6E929-A5E3-A786-E8AC-921BA71F819C}"/>
                  </a:ext>
                </a:extLst>
              </p:cNvPr>
              <p:cNvSpPr/>
              <p:nvPr/>
            </p:nvSpPr>
            <p:spPr>
              <a:xfrm>
                <a:off x="2741984" y="2511366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4" name="Freeform 26">
                <a:extLst>
                  <a:ext uri="{FF2B5EF4-FFF2-40B4-BE49-F238E27FC236}">
                    <a16:creationId xmlns:a16="http://schemas.microsoft.com/office/drawing/2014/main" xmlns="" id="{3131993D-74A6-C995-F977-68492A672F9F}"/>
                  </a:ext>
                </a:extLst>
              </p:cNvPr>
              <p:cNvSpPr/>
              <p:nvPr/>
            </p:nvSpPr>
            <p:spPr>
              <a:xfrm>
                <a:off x="2741984" y="1781189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5" name="Freeform 27">
                <a:extLst>
                  <a:ext uri="{FF2B5EF4-FFF2-40B4-BE49-F238E27FC236}">
                    <a16:creationId xmlns:a16="http://schemas.microsoft.com/office/drawing/2014/main" xmlns="" id="{57E803AC-326A-564E-1069-161C5EA10B5D}"/>
                  </a:ext>
                </a:extLst>
              </p:cNvPr>
              <p:cNvSpPr/>
              <p:nvPr/>
            </p:nvSpPr>
            <p:spPr>
              <a:xfrm>
                <a:off x="2741984" y="1051013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930" name="Graphic 4">
              <a:extLst>
                <a:ext uri="{FF2B5EF4-FFF2-40B4-BE49-F238E27FC236}">
                  <a16:creationId xmlns:a16="http://schemas.microsoft.com/office/drawing/2014/main" xmlns="" id="{9049B452-7638-F357-4CD2-CFF34A06C9A2}"/>
                </a:ext>
              </a:extLst>
            </p:cNvPr>
            <p:cNvGrpSpPr/>
            <p:nvPr/>
          </p:nvGrpSpPr>
          <p:grpSpPr>
            <a:xfrm>
              <a:off x="2806949" y="4783530"/>
              <a:ext cx="7294226" cy="63493"/>
              <a:chOff x="2806949" y="4783530"/>
              <a:chExt cx="7294226" cy="63493"/>
            </a:xfrm>
          </p:grpSpPr>
          <p:sp>
            <p:nvSpPr>
              <p:cNvPr id="2931" name="Freeform 29">
                <a:extLst>
                  <a:ext uri="{FF2B5EF4-FFF2-40B4-BE49-F238E27FC236}">
                    <a16:creationId xmlns:a16="http://schemas.microsoft.com/office/drawing/2014/main" xmlns="" id="{DF098FCC-6FE0-ADC9-259C-BA8EEAD823BE}"/>
                  </a:ext>
                </a:extLst>
              </p:cNvPr>
              <p:cNvSpPr/>
              <p:nvPr/>
            </p:nvSpPr>
            <p:spPr>
              <a:xfrm>
                <a:off x="2806949" y="4783530"/>
                <a:ext cx="7294226" cy="15117"/>
              </a:xfrm>
              <a:custGeom>
                <a:avLst/>
                <a:gdLst>
                  <a:gd name="connsiteX0" fmla="*/ 0 w 7294226"/>
                  <a:gd name="connsiteY0" fmla="*/ 0 h 15117"/>
                  <a:gd name="connsiteX1" fmla="*/ 7294226 w 7294226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94226" h="15117">
                    <a:moveTo>
                      <a:pt x="0" y="0"/>
                    </a:moveTo>
                    <a:lnTo>
                      <a:pt x="7294226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2" name="Freeform 30">
                <a:extLst>
                  <a:ext uri="{FF2B5EF4-FFF2-40B4-BE49-F238E27FC236}">
                    <a16:creationId xmlns:a16="http://schemas.microsoft.com/office/drawing/2014/main" xmlns="" id="{7AE5CF5E-194C-655E-6E51-0681810977EC}"/>
                  </a:ext>
                </a:extLst>
              </p:cNvPr>
              <p:cNvSpPr/>
              <p:nvPr/>
            </p:nvSpPr>
            <p:spPr>
              <a:xfrm>
                <a:off x="2806949" y="4783530"/>
                <a:ext cx="7294226" cy="15117"/>
              </a:xfrm>
              <a:custGeom>
                <a:avLst/>
                <a:gdLst>
                  <a:gd name="connsiteX0" fmla="*/ 0 w 7294226"/>
                  <a:gd name="connsiteY0" fmla="*/ 0 h 15117"/>
                  <a:gd name="connsiteX1" fmla="*/ 7294226 w 7294226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94226" h="15117">
                    <a:moveTo>
                      <a:pt x="0" y="0"/>
                    </a:moveTo>
                    <a:lnTo>
                      <a:pt x="7294226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3" name="Freeform 31">
                <a:extLst>
                  <a:ext uri="{FF2B5EF4-FFF2-40B4-BE49-F238E27FC236}">
                    <a16:creationId xmlns:a16="http://schemas.microsoft.com/office/drawing/2014/main" xmlns="" id="{507D548E-80EB-8346-DD0A-3C08E5FFBD01}"/>
                  </a:ext>
                </a:extLst>
              </p:cNvPr>
              <p:cNvSpPr/>
              <p:nvPr/>
            </p:nvSpPr>
            <p:spPr>
              <a:xfrm>
                <a:off x="2977671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4" name="Freeform 32">
                <a:extLst>
                  <a:ext uri="{FF2B5EF4-FFF2-40B4-BE49-F238E27FC236}">
                    <a16:creationId xmlns:a16="http://schemas.microsoft.com/office/drawing/2014/main" xmlns="" id="{119F0EF6-FDF7-7F75-0C18-8D8BA0AAF9ED}"/>
                  </a:ext>
                </a:extLst>
              </p:cNvPr>
              <p:cNvSpPr/>
              <p:nvPr/>
            </p:nvSpPr>
            <p:spPr>
              <a:xfrm>
                <a:off x="318163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5" name="Freeform 33">
                <a:extLst>
                  <a:ext uri="{FF2B5EF4-FFF2-40B4-BE49-F238E27FC236}">
                    <a16:creationId xmlns:a16="http://schemas.microsoft.com/office/drawing/2014/main" xmlns="" id="{DD5A1490-3256-50DE-6E83-6113005FAC85}"/>
                  </a:ext>
                </a:extLst>
              </p:cNvPr>
              <p:cNvSpPr/>
              <p:nvPr/>
            </p:nvSpPr>
            <p:spPr>
              <a:xfrm>
                <a:off x="338559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6" name="Freeform 34">
                <a:extLst>
                  <a:ext uri="{FF2B5EF4-FFF2-40B4-BE49-F238E27FC236}">
                    <a16:creationId xmlns:a16="http://schemas.microsoft.com/office/drawing/2014/main" xmlns="" id="{5798CA79-2E4D-4624-BC4F-F28ADC9842E7}"/>
                  </a:ext>
                </a:extLst>
              </p:cNvPr>
              <p:cNvSpPr/>
              <p:nvPr/>
            </p:nvSpPr>
            <p:spPr>
              <a:xfrm>
                <a:off x="3591063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7" name="Freeform 35">
                <a:extLst>
                  <a:ext uri="{FF2B5EF4-FFF2-40B4-BE49-F238E27FC236}">
                    <a16:creationId xmlns:a16="http://schemas.microsoft.com/office/drawing/2014/main" xmlns="" id="{3084892B-611C-96EC-53F1-579B40BD58E0}"/>
                  </a:ext>
                </a:extLst>
              </p:cNvPr>
              <p:cNvSpPr/>
              <p:nvPr/>
            </p:nvSpPr>
            <p:spPr>
              <a:xfrm>
                <a:off x="3795024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8" name="Freeform 36">
                <a:extLst>
                  <a:ext uri="{FF2B5EF4-FFF2-40B4-BE49-F238E27FC236}">
                    <a16:creationId xmlns:a16="http://schemas.microsoft.com/office/drawing/2014/main" xmlns="" id="{708DD364-B93A-5C52-90DA-2BDFF191F62C}"/>
                  </a:ext>
                </a:extLst>
              </p:cNvPr>
              <p:cNvSpPr/>
              <p:nvPr/>
            </p:nvSpPr>
            <p:spPr>
              <a:xfrm>
                <a:off x="4000495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9" name="Freeform 37">
                <a:extLst>
                  <a:ext uri="{FF2B5EF4-FFF2-40B4-BE49-F238E27FC236}">
                    <a16:creationId xmlns:a16="http://schemas.microsoft.com/office/drawing/2014/main" xmlns="" id="{950D6A6F-C742-8664-9718-8A0C7DABF5FA}"/>
                  </a:ext>
                </a:extLst>
              </p:cNvPr>
              <p:cNvSpPr/>
              <p:nvPr/>
            </p:nvSpPr>
            <p:spPr>
              <a:xfrm>
                <a:off x="4204455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0" name="Freeform 38">
                <a:extLst>
                  <a:ext uri="{FF2B5EF4-FFF2-40B4-BE49-F238E27FC236}">
                    <a16:creationId xmlns:a16="http://schemas.microsoft.com/office/drawing/2014/main" xmlns="" id="{A59ED4C9-437F-2AE1-9760-CC4996B3A50B}"/>
                  </a:ext>
                </a:extLst>
              </p:cNvPr>
              <p:cNvSpPr/>
              <p:nvPr/>
            </p:nvSpPr>
            <p:spPr>
              <a:xfrm>
                <a:off x="4408415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1" name="Freeform 39">
                <a:extLst>
                  <a:ext uri="{FF2B5EF4-FFF2-40B4-BE49-F238E27FC236}">
                    <a16:creationId xmlns:a16="http://schemas.microsoft.com/office/drawing/2014/main" xmlns="" id="{2140C568-DB56-CF87-12F5-4D975AF51BAB}"/>
                  </a:ext>
                </a:extLst>
              </p:cNvPr>
              <p:cNvSpPr/>
              <p:nvPr/>
            </p:nvSpPr>
            <p:spPr>
              <a:xfrm>
                <a:off x="4613887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2" name="Freeform 40">
                <a:extLst>
                  <a:ext uri="{FF2B5EF4-FFF2-40B4-BE49-F238E27FC236}">
                    <a16:creationId xmlns:a16="http://schemas.microsoft.com/office/drawing/2014/main" xmlns="" id="{FD6A7BA3-EED1-12BA-F950-CF9B3349C052}"/>
                  </a:ext>
                </a:extLst>
              </p:cNvPr>
              <p:cNvSpPr/>
              <p:nvPr/>
            </p:nvSpPr>
            <p:spPr>
              <a:xfrm>
                <a:off x="4817847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3" name="Freeform 41">
                <a:extLst>
                  <a:ext uri="{FF2B5EF4-FFF2-40B4-BE49-F238E27FC236}">
                    <a16:creationId xmlns:a16="http://schemas.microsoft.com/office/drawing/2014/main" xmlns="" id="{E943CDF6-5CFF-386B-6C5E-8E002E907AAF}"/>
                  </a:ext>
                </a:extLst>
              </p:cNvPr>
              <p:cNvSpPr/>
              <p:nvPr/>
            </p:nvSpPr>
            <p:spPr>
              <a:xfrm>
                <a:off x="5021807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4" name="Freeform 42">
                <a:extLst>
                  <a:ext uri="{FF2B5EF4-FFF2-40B4-BE49-F238E27FC236}">
                    <a16:creationId xmlns:a16="http://schemas.microsoft.com/office/drawing/2014/main" xmlns="" id="{3BE6B686-4705-54E9-0669-599755EE81C5}"/>
                  </a:ext>
                </a:extLst>
              </p:cNvPr>
              <p:cNvSpPr/>
              <p:nvPr/>
            </p:nvSpPr>
            <p:spPr>
              <a:xfrm>
                <a:off x="5227278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5" name="Freeform 43">
                <a:extLst>
                  <a:ext uri="{FF2B5EF4-FFF2-40B4-BE49-F238E27FC236}">
                    <a16:creationId xmlns:a16="http://schemas.microsoft.com/office/drawing/2014/main" xmlns="" id="{7E709A2D-6802-1BD8-6C6B-61A738B147BB}"/>
                  </a:ext>
                </a:extLst>
              </p:cNvPr>
              <p:cNvSpPr/>
              <p:nvPr/>
            </p:nvSpPr>
            <p:spPr>
              <a:xfrm>
                <a:off x="5431239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6" name="Freeform 44">
                <a:extLst>
                  <a:ext uri="{FF2B5EF4-FFF2-40B4-BE49-F238E27FC236}">
                    <a16:creationId xmlns:a16="http://schemas.microsoft.com/office/drawing/2014/main" xmlns="" id="{86BD6D12-B8E7-AB86-13BC-D1CA6D2888D4}"/>
                  </a:ext>
                </a:extLst>
              </p:cNvPr>
              <p:cNvSpPr/>
              <p:nvPr/>
            </p:nvSpPr>
            <p:spPr>
              <a:xfrm>
                <a:off x="5635199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7" name="Freeform 45">
                <a:extLst>
                  <a:ext uri="{FF2B5EF4-FFF2-40B4-BE49-F238E27FC236}">
                    <a16:creationId xmlns:a16="http://schemas.microsoft.com/office/drawing/2014/main" xmlns="" id="{13AECC4F-F5B8-630E-7AA8-DDC120C15218}"/>
                  </a:ext>
                </a:extLst>
              </p:cNvPr>
              <p:cNvSpPr/>
              <p:nvPr/>
            </p:nvSpPr>
            <p:spPr>
              <a:xfrm>
                <a:off x="5840670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8" name="Freeform 46">
                <a:extLst>
                  <a:ext uri="{FF2B5EF4-FFF2-40B4-BE49-F238E27FC236}">
                    <a16:creationId xmlns:a16="http://schemas.microsoft.com/office/drawing/2014/main" xmlns="" id="{F6B6EE9C-3AA9-4529-5AB0-B742BE100B08}"/>
                  </a:ext>
                </a:extLst>
              </p:cNvPr>
              <p:cNvSpPr/>
              <p:nvPr/>
            </p:nvSpPr>
            <p:spPr>
              <a:xfrm>
                <a:off x="6044631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9" name="Freeform 47">
                <a:extLst>
                  <a:ext uri="{FF2B5EF4-FFF2-40B4-BE49-F238E27FC236}">
                    <a16:creationId xmlns:a16="http://schemas.microsoft.com/office/drawing/2014/main" xmlns="" id="{C148DD35-E979-ADFC-0B99-6E3285F65716}"/>
                  </a:ext>
                </a:extLst>
              </p:cNvPr>
              <p:cNvSpPr/>
              <p:nvPr/>
            </p:nvSpPr>
            <p:spPr>
              <a:xfrm>
                <a:off x="6248591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0" name="Freeform 48">
                <a:extLst>
                  <a:ext uri="{FF2B5EF4-FFF2-40B4-BE49-F238E27FC236}">
                    <a16:creationId xmlns:a16="http://schemas.microsoft.com/office/drawing/2014/main" xmlns="" id="{7EA695F6-A97D-0455-31A8-8B73B2AB3527}"/>
                  </a:ext>
                </a:extLst>
              </p:cNvPr>
              <p:cNvSpPr/>
              <p:nvPr/>
            </p:nvSpPr>
            <p:spPr>
              <a:xfrm>
                <a:off x="645406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1" name="Freeform 49">
                <a:extLst>
                  <a:ext uri="{FF2B5EF4-FFF2-40B4-BE49-F238E27FC236}">
                    <a16:creationId xmlns:a16="http://schemas.microsoft.com/office/drawing/2014/main" xmlns="" id="{E568C75B-D711-AE28-FFDE-FAE6AF5B5256}"/>
                  </a:ext>
                </a:extLst>
              </p:cNvPr>
              <p:cNvSpPr/>
              <p:nvPr/>
            </p:nvSpPr>
            <p:spPr>
              <a:xfrm>
                <a:off x="6658023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2" name="Freeform 50">
                <a:extLst>
                  <a:ext uri="{FF2B5EF4-FFF2-40B4-BE49-F238E27FC236}">
                    <a16:creationId xmlns:a16="http://schemas.microsoft.com/office/drawing/2014/main" xmlns="" id="{71BD24B4-0B83-7380-A287-511AE5D71325}"/>
                  </a:ext>
                </a:extLst>
              </p:cNvPr>
              <p:cNvSpPr/>
              <p:nvPr/>
            </p:nvSpPr>
            <p:spPr>
              <a:xfrm>
                <a:off x="6861983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3" name="Freeform 51">
                <a:extLst>
                  <a:ext uri="{FF2B5EF4-FFF2-40B4-BE49-F238E27FC236}">
                    <a16:creationId xmlns:a16="http://schemas.microsoft.com/office/drawing/2014/main" xmlns="" id="{DDA6D4B1-C29A-5B80-757A-7C671EBDAE9E}"/>
                  </a:ext>
                </a:extLst>
              </p:cNvPr>
              <p:cNvSpPr/>
              <p:nvPr/>
            </p:nvSpPr>
            <p:spPr>
              <a:xfrm>
                <a:off x="7067454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4" name="Freeform 52">
                <a:extLst>
                  <a:ext uri="{FF2B5EF4-FFF2-40B4-BE49-F238E27FC236}">
                    <a16:creationId xmlns:a16="http://schemas.microsoft.com/office/drawing/2014/main" xmlns="" id="{4BF4A9A3-EEAC-2436-40E3-841B480F6C9D}"/>
                  </a:ext>
                </a:extLst>
              </p:cNvPr>
              <p:cNvSpPr/>
              <p:nvPr/>
            </p:nvSpPr>
            <p:spPr>
              <a:xfrm>
                <a:off x="7271414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5" name="Freeform 53">
                <a:extLst>
                  <a:ext uri="{FF2B5EF4-FFF2-40B4-BE49-F238E27FC236}">
                    <a16:creationId xmlns:a16="http://schemas.microsoft.com/office/drawing/2014/main" xmlns="" id="{65D661AA-B16F-4D88-EF81-6E16A88F85D1}"/>
                  </a:ext>
                </a:extLst>
              </p:cNvPr>
              <p:cNvSpPr/>
              <p:nvPr/>
            </p:nvSpPr>
            <p:spPr>
              <a:xfrm>
                <a:off x="7476886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6" name="Freeform 54">
                <a:extLst>
                  <a:ext uri="{FF2B5EF4-FFF2-40B4-BE49-F238E27FC236}">
                    <a16:creationId xmlns:a16="http://schemas.microsoft.com/office/drawing/2014/main" xmlns="" id="{7C01827E-059A-966A-836A-EAB3CC43FA55}"/>
                  </a:ext>
                </a:extLst>
              </p:cNvPr>
              <p:cNvSpPr/>
              <p:nvPr/>
            </p:nvSpPr>
            <p:spPr>
              <a:xfrm>
                <a:off x="7680846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7" name="Freeform 55">
                <a:extLst>
                  <a:ext uri="{FF2B5EF4-FFF2-40B4-BE49-F238E27FC236}">
                    <a16:creationId xmlns:a16="http://schemas.microsoft.com/office/drawing/2014/main" xmlns="" id="{36536730-D601-83F4-DE6B-C0F808E76BF7}"/>
                  </a:ext>
                </a:extLst>
              </p:cNvPr>
              <p:cNvSpPr/>
              <p:nvPr/>
            </p:nvSpPr>
            <p:spPr>
              <a:xfrm>
                <a:off x="7884806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8" name="Freeform 56">
                <a:extLst>
                  <a:ext uri="{FF2B5EF4-FFF2-40B4-BE49-F238E27FC236}">
                    <a16:creationId xmlns:a16="http://schemas.microsoft.com/office/drawing/2014/main" xmlns="" id="{58919F68-79C2-A539-933B-A8B52E4B9BAA}"/>
                  </a:ext>
                </a:extLst>
              </p:cNvPr>
              <p:cNvSpPr/>
              <p:nvPr/>
            </p:nvSpPr>
            <p:spPr>
              <a:xfrm>
                <a:off x="8090278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9" name="Freeform 57">
                <a:extLst>
                  <a:ext uri="{FF2B5EF4-FFF2-40B4-BE49-F238E27FC236}">
                    <a16:creationId xmlns:a16="http://schemas.microsoft.com/office/drawing/2014/main" xmlns="" id="{0A8E1305-0A90-F86A-0F68-94B48FB2E630}"/>
                  </a:ext>
                </a:extLst>
              </p:cNvPr>
              <p:cNvSpPr/>
              <p:nvPr/>
            </p:nvSpPr>
            <p:spPr>
              <a:xfrm>
                <a:off x="8294238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0" name="Freeform 58">
                <a:extLst>
                  <a:ext uri="{FF2B5EF4-FFF2-40B4-BE49-F238E27FC236}">
                    <a16:creationId xmlns:a16="http://schemas.microsoft.com/office/drawing/2014/main" xmlns="" id="{B1C65F33-E2AB-EB64-A356-EA85F58AF055}"/>
                  </a:ext>
                </a:extLst>
              </p:cNvPr>
              <p:cNvSpPr/>
              <p:nvPr/>
            </p:nvSpPr>
            <p:spPr>
              <a:xfrm>
                <a:off x="8498198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1" name="Freeform 59">
                <a:extLst>
                  <a:ext uri="{FF2B5EF4-FFF2-40B4-BE49-F238E27FC236}">
                    <a16:creationId xmlns:a16="http://schemas.microsoft.com/office/drawing/2014/main" xmlns="" id="{F618C845-F180-3B18-FF0E-CB0EC85C0E1B}"/>
                  </a:ext>
                </a:extLst>
              </p:cNvPr>
              <p:cNvSpPr/>
              <p:nvPr/>
            </p:nvSpPr>
            <p:spPr>
              <a:xfrm>
                <a:off x="8703669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2" name="Freeform 60">
                <a:extLst>
                  <a:ext uri="{FF2B5EF4-FFF2-40B4-BE49-F238E27FC236}">
                    <a16:creationId xmlns:a16="http://schemas.microsoft.com/office/drawing/2014/main" xmlns="" id="{35BC76A1-CF58-F03C-9A94-B8B9604E60F1}"/>
                  </a:ext>
                </a:extLst>
              </p:cNvPr>
              <p:cNvSpPr/>
              <p:nvPr/>
            </p:nvSpPr>
            <p:spPr>
              <a:xfrm>
                <a:off x="8907630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3" name="Freeform 61">
                <a:extLst>
                  <a:ext uri="{FF2B5EF4-FFF2-40B4-BE49-F238E27FC236}">
                    <a16:creationId xmlns:a16="http://schemas.microsoft.com/office/drawing/2014/main" xmlns="" id="{3C4E7CC3-A3F1-5F9B-01BF-DB86C13FCBAC}"/>
                  </a:ext>
                </a:extLst>
              </p:cNvPr>
              <p:cNvSpPr/>
              <p:nvPr/>
            </p:nvSpPr>
            <p:spPr>
              <a:xfrm>
                <a:off x="9111590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4" name="Freeform 62">
                <a:extLst>
                  <a:ext uri="{FF2B5EF4-FFF2-40B4-BE49-F238E27FC236}">
                    <a16:creationId xmlns:a16="http://schemas.microsoft.com/office/drawing/2014/main" xmlns="" id="{6546305A-A85F-0256-F89E-EEF37101F3FF}"/>
                  </a:ext>
                </a:extLst>
              </p:cNvPr>
              <p:cNvSpPr/>
              <p:nvPr/>
            </p:nvSpPr>
            <p:spPr>
              <a:xfrm>
                <a:off x="9317061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5" name="Freeform 63">
                <a:extLst>
                  <a:ext uri="{FF2B5EF4-FFF2-40B4-BE49-F238E27FC236}">
                    <a16:creationId xmlns:a16="http://schemas.microsoft.com/office/drawing/2014/main" xmlns="" id="{A57FF35D-E5A7-76F1-ACF8-A7819658C774}"/>
                  </a:ext>
                </a:extLst>
              </p:cNvPr>
              <p:cNvSpPr/>
              <p:nvPr/>
            </p:nvSpPr>
            <p:spPr>
              <a:xfrm>
                <a:off x="952102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6" name="Freeform 64">
                <a:extLst>
                  <a:ext uri="{FF2B5EF4-FFF2-40B4-BE49-F238E27FC236}">
                    <a16:creationId xmlns:a16="http://schemas.microsoft.com/office/drawing/2014/main" xmlns="" id="{6B725428-6AF0-E75F-1516-42626EC8BE26}"/>
                  </a:ext>
                </a:extLst>
              </p:cNvPr>
              <p:cNvSpPr/>
              <p:nvPr/>
            </p:nvSpPr>
            <p:spPr>
              <a:xfrm>
                <a:off x="972498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7" name="Freeform 65">
                <a:extLst>
                  <a:ext uri="{FF2B5EF4-FFF2-40B4-BE49-F238E27FC236}">
                    <a16:creationId xmlns:a16="http://schemas.microsoft.com/office/drawing/2014/main" xmlns="" id="{54761BED-3CDA-D4FD-9335-D4AF8FCCB971}"/>
                  </a:ext>
                </a:extLst>
              </p:cNvPr>
              <p:cNvSpPr/>
              <p:nvPr/>
            </p:nvSpPr>
            <p:spPr>
              <a:xfrm>
                <a:off x="9930453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976" name="Group 2326">
            <a:extLst>
              <a:ext uri="{FF2B5EF4-FFF2-40B4-BE49-F238E27FC236}">
                <a16:creationId xmlns:a16="http://schemas.microsoft.com/office/drawing/2014/main" xmlns="" id="{F7118BC8-9B4D-F904-3DD2-546BAE650035}"/>
              </a:ext>
            </a:extLst>
          </p:cNvPr>
          <p:cNvGrpSpPr/>
          <p:nvPr/>
        </p:nvGrpSpPr>
        <p:grpSpPr>
          <a:xfrm>
            <a:off x="1602387" y="4159614"/>
            <a:ext cx="4429729" cy="186903"/>
            <a:chOff x="1492788" y="9654173"/>
            <a:chExt cx="10259677" cy="432886"/>
          </a:xfrm>
        </p:grpSpPr>
        <p:sp>
          <p:nvSpPr>
            <p:cNvPr id="2977" name="TextBox 2327">
              <a:extLst>
                <a:ext uri="{FF2B5EF4-FFF2-40B4-BE49-F238E27FC236}">
                  <a16:creationId xmlns:a16="http://schemas.microsoft.com/office/drawing/2014/main" xmlns="" id="{BEDC2FC6-AD91-DB54-9626-75A5F5092A42}"/>
                </a:ext>
              </a:extLst>
            </p:cNvPr>
            <p:cNvSpPr txBox="1"/>
            <p:nvPr/>
          </p:nvSpPr>
          <p:spPr>
            <a:xfrm>
              <a:off x="1492788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2978" name="TextBox 2328">
              <a:extLst>
                <a:ext uri="{FF2B5EF4-FFF2-40B4-BE49-F238E27FC236}">
                  <a16:creationId xmlns:a16="http://schemas.microsoft.com/office/drawing/2014/main" xmlns="" id="{9298FB4F-C101-B5E1-BA22-9DC267BCDFDD}"/>
                </a:ext>
              </a:extLst>
            </p:cNvPr>
            <p:cNvSpPr txBox="1"/>
            <p:nvPr/>
          </p:nvSpPr>
          <p:spPr>
            <a:xfrm>
              <a:off x="1783978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2979" name="TextBox 2329">
              <a:extLst>
                <a:ext uri="{FF2B5EF4-FFF2-40B4-BE49-F238E27FC236}">
                  <a16:creationId xmlns:a16="http://schemas.microsoft.com/office/drawing/2014/main" xmlns="" id="{56DFC6A6-0298-A61C-1EBB-0874B008E1D1}"/>
                </a:ext>
              </a:extLst>
            </p:cNvPr>
            <p:cNvSpPr txBox="1"/>
            <p:nvPr/>
          </p:nvSpPr>
          <p:spPr>
            <a:xfrm>
              <a:off x="2079306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2980" name="TextBox 2330">
              <a:extLst>
                <a:ext uri="{FF2B5EF4-FFF2-40B4-BE49-F238E27FC236}">
                  <a16:creationId xmlns:a16="http://schemas.microsoft.com/office/drawing/2014/main" xmlns="" id="{9449216B-1755-0989-57D2-1222692B0B68}"/>
                </a:ext>
              </a:extLst>
            </p:cNvPr>
            <p:cNvSpPr txBox="1"/>
            <p:nvPr/>
          </p:nvSpPr>
          <p:spPr>
            <a:xfrm>
              <a:off x="2354906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2981" name="TextBox 2331">
              <a:extLst>
                <a:ext uri="{FF2B5EF4-FFF2-40B4-BE49-F238E27FC236}">
                  <a16:creationId xmlns:a16="http://schemas.microsoft.com/office/drawing/2014/main" xmlns="" id="{B755A818-2E92-B683-0CEE-FF6C2D95F4C1}"/>
                </a:ext>
              </a:extLst>
            </p:cNvPr>
            <p:cNvSpPr txBox="1"/>
            <p:nvPr/>
          </p:nvSpPr>
          <p:spPr>
            <a:xfrm>
              <a:off x="2640280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2982" name="TextBox 2332">
              <a:extLst>
                <a:ext uri="{FF2B5EF4-FFF2-40B4-BE49-F238E27FC236}">
                  <a16:creationId xmlns:a16="http://schemas.microsoft.com/office/drawing/2014/main" xmlns="" id="{E024ACFA-6097-6B70-DA84-C40B0E6B67CB}"/>
                </a:ext>
              </a:extLst>
            </p:cNvPr>
            <p:cNvSpPr txBox="1"/>
            <p:nvPr/>
          </p:nvSpPr>
          <p:spPr>
            <a:xfrm>
              <a:off x="2925653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2983" name="TextBox 2333">
              <a:extLst>
                <a:ext uri="{FF2B5EF4-FFF2-40B4-BE49-F238E27FC236}">
                  <a16:creationId xmlns:a16="http://schemas.microsoft.com/office/drawing/2014/main" xmlns="" id="{88E59685-A787-30B4-926D-F28000F9054E}"/>
                </a:ext>
              </a:extLst>
            </p:cNvPr>
            <p:cNvSpPr txBox="1"/>
            <p:nvPr/>
          </p:nvSpPr>
          <p:spPr>
            <a:xfrm>
              <a:off x="3211214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2984" name="TextBox 2334">
              <a:extLst>
                <a:ext uri="{FF2B5EF4-FFF2-40B4-BE49-F238E27FC236}">
                  <a16:creationId xmlns:a16="http://schemas.microsoft.com/office/drawing/2014/main" xmlns="" id="{5FF2ED98-FA9C-9AB1-19B1-ACF7962271AD}"/>
                </a:ext>
              </a:extLst>
            </p:cNvPr>
            <p:cNvSpPr txBox="1"/>
            <p:nvPr/>
          </p:nvSpPr>
          <p:spPr>
            <a:xfrm>
              <a:off x="3496587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2985" name="TextBox 2335">
              <a:extLst>
                <a:ext uri="{FF2B5EF4-FFF2-40B4-BE49-F238E27FC236}">
                  <a16:creationId xmlns:a16="http://schemas.microsoft.com/office/drawing/2014/main" xmlns="" id="{92DC6492-386A-09D9-4014-536372429E63}"/>
                </a:ext>
              </a:extLst>
            </p:cNvPr>
            <p:cNvSpPr txBox="1"/>
            <p:nvPr/>
          </p:nvSpPr>
          <p:spPr>
            <a:xfrm>
              <a:off x="3782150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2986" name="TextBox 2336">
              <a:extLst>
                <a:ext uri="{FF2B5EF4-FFF2-40B4-BE49-F238E27FC236}">
                  <a16:creationId xmlns:a16="http://schemas.microsoft.com/office/drawing/2014/main" xmlns="" id="{EE1FD30F-8824-7012-C78A-56B91C7F04D0}"/>
                </a:ext>
              </a:extLst>
            </p:cNvPr>
            <p:cNvSpPr txBox="1"/>
            <p:nvPr/>
          </p:nvSpPr>
          <p:spPr>
            <a:xfrm>
              <a:off x="4067524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9</a:t>
              </a:r>
            </a:p>
          </p:txBody>
        </p:sp>
        <p:sp>
          <p:nvSpPr>
            <p:cNvPr id="2987" name="TextBox 2337">
              <a:extLst>
                <a:ext uri="{FF2B5EF4-FFF2-40B4-BE49-F238E27FC236}">
                  <a16:creationId xmlns:a16="http://schemas.microsoft.com/office/drawing/2014/main" xmlns="" id="{54097D3E-B50D-CCBD-9439-47C360BA187C}"/>
                </a:ext>
              </a:extLst>
            </p:cNvPr>
            <p:cNvSpPr txBox="1"/>
            <p:nvPr/>
          </p:nvSpPr>
          <p:spPr>
            <a:xfrm>
              <a:off x="4305973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</a:t>
              </a:r>
            </a:p>
          </p:txBody>
        </p:sp>
        <p:sp>
          <p:nvSpPr>
            <p:cNvPr id="2988" name="TextBox 2338">
              <a:extLst>
                <a:ext uri="{FF2B5EF4-FFF2-40B4-BE49-F238E27FC236}">
                  <a16:creationId xmlns:a16="http://schemas.microsoft.com/office/drawing/2014/main" xmlns="" id="{69ECBA4E-20BA-E507-1DBB-4FDD33FD77F1}"/>
                </a:ext>
              </a:extLst>
            </p:cNvPr>
            <p:cNvSpPr txBox="1"/>
            <p:nvPr/>
          </p:nvSpPr>
          <p:spPr>
            <a:xfrm>
              <a:off x="4591536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2989" name="TextBox 2339">
              <a:extLst>
                <a:ext uri="{FF2B5EF4-FFF2-40B4-BE49-F238E27FC236}">
                  <a16:creationId xmlns:a16="http://schemas.microsoft.com/office/drawing/2014/main" xmlns="" id="{CBC538A7-2F48-75C7-BAB3-09E69B222A82}"/>
                </a:ext>
              </a:extLst>
            </p:cNvPr>
            <p:cNvSpPr txBox="1"/>
            <p:nvPr/>
          </p:nvSpPr>
          <p:spPr>
            <a:xfrm>
              <a:off x="488081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12</a:t>
              </a:r>
            </a:p>
          </p:txBody>
        </p:sp>
        <p:sp>
          <p:nvSpPr>
            <p:cNvPr id="2990" name="TextBox 2340">
              <a:extLst>
                <a:ext uri="{FF2B5EF4-FFF2-40B4-BE49-F238E27FC236}">
                  <a16:creationId xmlns:a16="http://schemas.microsoft.com/office/drawing/2014/main" xmlns="" id="{E75358BD-285E-C56E-9484-49E3B03A6D21}"/>
                </a:ext>
              </a:extLst>
            </p:cNvPr>
            <p:cNvSpPr txBox="1"/>
            <p:nvPr/>
          </p:nvSpPr>
          <p:spPr>
            <a:xfrm>
              <a:off x="5162304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2991" name="TextBox 2341">
              <a:extLst>
                <a:ext uri="{FF2B5EF4-FFF2-40B4-BE49-F238E27FC236}">
                  <a16:creationId xmlns:a16="http://schemas.microsoft.com/office/drawing/2014/main" xmlns="" id="{18993A7A-ACF9-4D01-6C91-95B1D8BA2654}"/>
                </a:ext>
              </a:extLst>
            </p:cNvPr>
            <p:cNvSpPr txBox="1"/>
            <p:nvPr/>
          </p:nvSpPr>
          <p:spPr>
            <a:xfrm>
              <a:off x="544759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2992" name="TextBox 2342">
              <a:extLst>
                <a:ext uri="{FF2B5EF4-FFF2-40B4-BE49-F238E27FC236}">
                  <a16:creationId xmlns:a16="http://schemas.microsoft.com/office/drawing/2014/main" xmlns="" id="{40179CC7-119A-B8B2-62F4-1C29BE9DB31E}"/>
                </a:ext>
              </a:extLst>
            </p:cNvPr>
            <p:cNvSpPr txBox="1"/>
            <p:nvPr/>
          </p:nvSpPr>
          <p:spPr>
            <a:xfrm>
              <a:off x="5733241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15</a:t>
              </a:r>
            </a:p>
          </p:txBody>
        </p:sp>
        <p:sp>
          <p:nvSpPr>
            <p:cNvPr id="2993" name="TextBox 2343">
              <a:extLst>
                <a:ext uri="{FF2B5EF4-FFF2-40B4-BE49-F238E27FC236}">
                  <a16:creationId xmlns:a16="http://schemas.microsoft.com/office/drawing/2014/main" xmlns="" id="{2661B637-CD7E-6782-5597-E763EFD55F7A}"/>
                </a:ext>
              </a:extLst>
            </p:cNvPr>
            <p:cNvSpPr txBox="1"/>
            <p:nvPr/>
          </p:nvSpPr>
          <p:spPr>
            <a:xfrm>
              <a:off x="6018634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16</a:t>
              </a:r>
            </a:p>
          </p:txBody>
        </p:sp>
        <p:sp>
          <p:nvSpPr>
            <p:cNvPr id="2994" name="TextBox 2344">
              <a:extLst>
                <a:ext uri="{FF2B5EF4-FFF2-40B4-BE49-F238E27FC236}">
                  <a16:creationId xmlns:a16="http://schemas.microsoft.com/office/drawing/2014/main" xmlns="" id="{2B836AF9-3304-147C-B3AB-F2D5D8CCF11D}"/>
                </a:ext>
              </a:extLst>
            </p:cNvPr>
            <p:cNvSpPr txBox="1"/>
            <p:nvPr/>
          </p:nvSpPr>
          <p:spPr>
            <a:xfrm>
              <a:off x="6304111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17</a:t>
              </a:r>
            </a:p>
          </p:txBody>
        </p:sp>
        <p:sp>
          <p:nvSpPr>
            <p:cNvPr id="2995" name="TextBox 2345">
              <a:extLst>
                <a:ext uri="{FF2B5EF4-FFF2-40B4-BE49-F238E27FC236}">
                  <a16:creationId xmlns:a16="http://schemas.microsoft.com/office/drawing/2014/main" xmlns="" id="{561E65E6-70D9-12B6-EAD1-F40596708CFB}"/>
                </a:ext>
              </a:extLst>
            </p:cNvPr>
            <p:cNvSpPr txBox="1"/>
            <p:nvPr/>
          </p:nvSpPr>
          <p:spPr>
            <a:xfrm>
              <a:off x="6589252" y="9656115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2996" name="TextBox 2346">
              <a:extLst>
                <a:ext uri="{FF2B5EF4-FFF2-40B4-BE49-F238E27FC236}">
                  <a16:creationId xmlns:a16="http://schemas.microsoft.com/office/drawing/2014/main" xmlns="" id="{F3B61D4F-B038-65A5-7B70-E181FCD72711}"/>
                </a:ext>
              </a:extLst>
            </p:cNvPr>
            <p:cNvSpPr txBox="1"/>
            <p:nvPr/>
          </p:nvSpPr>
          <p:spPr>
            <a:xfrm>
              <a:off x="687494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19</a:t>
              </a:r>
            </a:p>
          </p:txBody>
        </p:sp>
        <p:sp>
          <p:nvSpPr>
            <p:cNvPr id="2997" name="TextBox 2347">
              <a:extLst>
                <a:ext uri="{FF2B5EF4-FFF2-40B4-BE49-F238E27FC236}">
                  <a16:creationId xmlns:a16="http://schemas.microsoft.com/office/drawing/2014/main" xmlns="" id="{E696252A-1B6D-7BB1-7B02-FC8B493AB2B2}"/>
                </a:ext>
              </a:extLst>
            </p:cNvPr>
            <p:cNvSpPr txBox="1"/>
            <p:nvPr/>
          </p:nvSpPr>
          <p:spPr>
            <a:xfrm>
              <a:off x="7160505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2998" name="TextBox 2348">
              <a:extLst>
                <a:ext uri="{FF2B5EF4-FFF2-40B4-BE49-F238E27FC236}">
                  <a16:creationId xmlns:a16="http://schemas.microsoft.com/office/drawing/2014/main" xmlns="" id="{0195E26C-EEDB-1520-3B67-EA5FF0E7D7E5}"/>
                </a:ext>
              </a:extLst>
            </p:cNvPr>
            <p:cNvSpPr txBox="1"/>
            <p:nvPr/>
          </p:nvSpPr>
          <p:spPr>
            <a:xfrm>
              <a:off x="7445878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21</a:t>
              </a:r>
            </a:p>
          </p:txBody>
        </p:sp>
        <p:sp>
          <p:nvSpPr>
            <p:cNvPr id="2999" name="TextBox 2349">
              <a:extLst>
                <a:ext uri="{FF2B5EF4-FFF2-40B4-BE49-F238E27FC236}">
                  <a16:creationId xmlns:a16="http://schemas.microsoft.com/office/drawing/2014/main" xmlns="" id="{2785BDE8-17A1-DD36-4DF4-81850BAF8F15}"/>
                </a:ext>
              </a:extLst>
            </p:cNvPr>
            <p:cNvSpPr txBox="1"/>
            <p:nvPr/>
          </p:nvSpPr>
          <p:spPr>
            <a:xfrm>
              <a:off x="7731249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22</a:t>
              </a:r>
            </a:p>
          </p:txBody>
        </p:sp>
        <p:sp>
          <p:nvSpPr>
            <p:cNvPr id="3000" name="TextBox 2350">
              <a:extLst>
                <a:ext uri="{FF2B5EF4-FFF2-40B4-BE49-F238E27FC236}">
                  <a16:creationId xmlns:a16="http://schemas.microsoft.com/office/drawing/2014/main" xmlns="" id="{FA0BCA83-BC92-F9F3-7D76-E02E5B2A16D7}"/>
                </a:ext>
              </a:extLst>
            </p:cNvPr>
            <p:cNvSpPr txBox="1"/>
            <p:nvPr/>
          </p:nvSpPr>
          <p:spPr>
            <a:xfrm>
              <a:off x="8016813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23</a:t>
              </a:r>
            </a:p>
          </p:txBody>
        </p:sp>
        <p:sp>
          <p:nvSpPr>
            <p:cNvPr id="3001" name="TextBox 2351">
              <a:extLst>
                <a:ext uri="{FF2B5EF4-FFF2-40B4-BE49-F238E27FC236}">
                  <a16:creationId xmlns:a16="http://schemas.microsoft.com/office/drawing/2014/main" xmlns="" id="{C3CDCA93-411C-6EDA-7630-A86114D01CCE}"/>
                </a:ext>
              </a:extLst>
            </p:cNvPr>
            <p:cNvSpPr txBox="1"/>
            <p:nvPr/>
          </p:nvSpPr>
          <p:spPr>
            <a:xfrm>
              <a:off x="8302186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24</a:t>
              </a:r>
            </a:p>
          </p:txBody>
        </p:sp>
        <p:sp>
          <p:nvSpPr>
            <p:cNvPr id="3002" name="TextBox 2352">
              <a:extLst>
                <a:ext uri="{FF2B5EF4-FFF2-40B4-BE49-F238E27FC236}">
                  <a16:creationId xmlns:a16="http://schemas.microsoft.com/office/drawing/2014/main" xmlns="" id="{70F0A93C-CFF3-E5D2-1460-2C0C3F5CAD82}"/>
                </a:ext>
              </a:extLst>
            </p:cNvPr>
            <p:cNvSpPr txBox="1"/>
            <p:nvPr/>
          </p:nvSpPr>
          <p:spPr>
            <a:xfrm>
              <a:off x="8587749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25</a:t>
              </a:r>
            </a:p>
          </p:txBody>
        </p:sp>
        <p:sp>
          <p:nvSpPr>
            <p:cNvPr id="3003" name="TextBox 2353">
              <a:extLst>
                <a:ext uri="{FF2B5EF4-FFF2-40B4-BE49-F238E27FC236}">
                  <a16:creationId xmlns:a16="http://schemas.microsoft.com/office/drawing/2014/main" xmlns="" id="{7F814F39-1212-2A63-ED00-CD1577718022}"/>
                </a:ext>
              </a:extLst>
            </p:cNvPr>
            <p:cNvSpPr txBox="1"/>
            <p:nvPr/>
          </p:nvSpPr>
          <p:spPr>
            <a:xfrm>
              <a:off x="887312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3004" name="TextBox 2354">
              <a:extLst>
                <a:ext uri="{FF2B5EF4-FFF2-40B4-BE49-F238E27FC236}">
                  <a16:creationId xmlns:a16="http://schemas.microsoft.com/office/drawing/2014/main" xmlns="" id="{CA819FE4-2566-027D-B037-21BF5A1A418B}"/>
                </a:ext>
              </a:extLst>
            </p:cNvPr>
            <p:cNvSpPr txBox="1"/>
            <p:nvPr/>
          </p:nvSpPr>
          <p:spPr>
            <a:xfrm>
              <a:off x="9158493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27</a:t>
              </a:r>
            </a:p>
          </p:txBody>
        </p:sp>
        <p:sp>
          <p:nvSpPr>
            <p:cNvPr id="3005" name="TextBox 2355">
              <a:extLst>
                <a:ext uri="{FF2B5EF4-FFF2-40B4-BE49-F238E27FC236}">
                  <a16:creationId xmlns:a16="http://schemas.microsoft.com/office/drawing/2014/main" xmlns="" id="{6444292B-B9E6-F046-3D57-93158D34E663}"/>
                </a:ext>
              </a:extLst>
            </p:cNvPr>
            <p:cNvSpPr txBox="1"/>
            <p:nvPr/>
          </p:nvSpPr>
          <p:spPr>
            <a:xfrm>
              <a:off x="9430097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3006" name="TextBox 2356">
              <a:extLst>
                <a:ext uri="{FF2B5EF4-FFF2-40B4-BE49-F238E27FC236}">
                  <a16:creationId xmlns:a16="http://schemas.microsoft.com/office/drawing/2014/main" xmlns="" id="{2C3BDDF3-5E6E-A2E2-64F4-0D8587E8AEC4}"/>
                </a:ext>
              </a:extLst>
            </p:cNvPr>
            <p:cNvSpPr txBox="1"/>
            <p:nvPr/>
          </p:nvSpPr>
          <p:spPr>
            <a:xfrm>
              <a:off x="972945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29</a:t>
              </a:r>
            </a:p>
          </p:txBody>
        </p:sp>
        <p:sp>
          <p:nvSpPr>
            <p:cNvPr id="3007" name="TextBox 2357">
              <a:extLst>
                <a:ext uri="{FF2B5EF4-FFF2-40B4-BE49-F238E27FC236}">
                  <a16:creationId xmlns:a16="http://schemas.microsoft.com/office/drawing/2014/main" xmlns="" id="{DC899D05-CE33-9EFC-0ECB-E3D9F1FA6C72}"/>
                </a:ext>
              </a:extLst>
            </p:cNvPr>
            <p:cNvSpPr txBox="1"/>
            <p:nvPr/>
          </p:nvSpPr>
          <p:spPr>
            <a:xfrm>
              <a:off x="10016933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30</a:t>
              </a:r>
            </a:p>
          </p:txBody>
        </p:sp>
        <p:sp>
          <p:nvSpPr>
            <p:cNvPr id="3008" name="TextBox 2358">
              <a:extLst>
                <a:ext uri="{FF2B5EF4-FFF2-40B4-BE49-F238E27FC236}">
                  <a16:creationId xmlns:a16="http://schemas.microsoft.com/office/drawing/2014/main" xmlns="" id="{74BEEF17-0C19-D1D8-184F-E109CCC2D763}"/>
                </a:ext>
              </a:extLst>
            </p:cNvPr>
            <p:cNvSpPr txBox="1"/>
            <p:nvPr/>
          </p:nvSpPr>
          <p:spPr>
            <a:xfrm>
              <a:off x="10302285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31</a:t>
              </a:r>
            </a:p>
          </p:txBody>
        </p:sp>
        <p:sp>
          <p:nvSpPr>
            <p:cNvPr id="3009" name="TextBox 2359">
              <a:extLst>
                <a:ext uri="{FF2B5EF4-FFF2-40B4-BE49-F238E27FC236}">
                  <a16:creationId xmlns:a16="http://schemas.microsoft.com/office/drawing/2014/main" xmlns="" id="{C2E88B57-5477-650B-3428-2A10F14ADA5F}"/>
                </a:ext>
              </a:extLst>
            </p:cNvPr>
            <p:cNvSpPr txBox="1"/>
            <p:nvPr/>
          </p:nvSpPr>
          <p:spPr>
            <a:xfrm>
              <a:off x="10587678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32</a:t>
              </a:r>
            </a:p>
          </p:txBody>
        </p:sp>
        <p:sp>
          <p:nvSpPr>
            <p:cNvPr id="3010" name="TextBox 2360">
              <a:extLst>
                <a:ext uri="{FF2B5EF4-FFF2-40B4-BE49-F238E27FC236}">
                  <a16:creationId xmlns:a16="http://schemas.microsoft.com/office/drawing/2014/main" xmlns="" id="{738D6C1D-B4C0-FF80-EE16-945DC5D66BEC}"/>
                </a:ext>
              </a:extLst>
            </p:cNvPr>
            <p:cNvSpPr txBox="1"/>
            <p:nvPr/>
          </p:nvSpPr>
          <p:spPr>
            <a:xfrm>
              <a:off x="10859259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33</a:t>
              </a:r>
            </a:p>
          </p:txBody>
        </p:sp>
        <p:sp>
          <p:nvSpPr>
            <p:cNvPr id="3011" name="TextBox 2361">
              <a:extLst>
                <a:ext uri="{FF2B5EF4-FFF2-40B4-BE49-F238E27FC236}">
                  <a16:creationId xmlns:a16="http://schemas.microsoft.com/office/drawing/2014/main" xmlns="" id="{E104CD1F-0053-293F-594F-9557AB448A8A}"/>
                </a:ext>
              </a:extLst>
            </p:cNvPr>
            <p:cNvSpPr txBox="1"/>
            <p:nvPr/>
          </p:nvSpPr>
          <p:spPr>
            <a:xfrm>
              <a:off x="11158636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34</a:t>
              </a:r>
            </a:p>
          </p:txBody>
        </p:sp>
      </p:grpSp>
      <p:sp>
        <p:nvSpPr>
          <p:cNvPr id="3012" name="TextBox 2362">
            <a:extLst>
              <a:ext uri="{FF2B5EF4-FFF2-40B4-BE49-F238E27FC236}">
                <a16:creationId xmlns:a16="http://schemas.microsoft.com/office/drawing/2014/main" xmlns="" id="{A86B41E1-F486-389B-1102-9C9B65BA6AC3}"/>
              </a:ext>
            </a:extLst>
          </p:cNvPr>
          <p:cNvSpPr txBox="1"/>
          <p:nvPr/>
        </p:nvSpPr>
        <p:spPr>
          <a:xfrm>
            <a:off x="3371536" y="4338587"/>
            <a:ext cx="356070" cy="1860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Mois</a:t>
            </a:r>
            <a:endParaRPr kumimoji="0" lang="en-US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sym typeface="Helvetica-Bold"/>
              <a:rtl val="0"/>
            </a:endParaRPr>
          </a:p>
        </p:txBody>
      </p:sp>
      <p:sp>
        <p:nvSpPr>
          <p:cNvPr id="3013" name="TextBox 2363">
            <a:extLst>
              <a:ext uri="{FF2B5EF4-FFF2-40B4-BE49-F238E27FC236}">
                <a16:creationId xmlns:a16="http://schemas.microsoft.com/office/drawing/2014/main" xmlns="" id="{A3D30EEE-77D9-30D0-1DE2-F58677D0B47A}"/>
              </a:ext>
            </a:extLst>
          </p:cNvPr>
          <p:cNvSpPr txBox="1"/>
          <p:nvPr/>
        </p:nvSpPr>
        <p:spPr>
          <a:xfrm rot="16200000">
            <a:off x="1012037" y="2761363"/>
            <a:ext cx="447441" cy="1860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kern="0" dirty="0">
                <a:solidFill>
                  <a:srgbClr val="000000"/>
                </a:solidFill>
                <a:sym typeface="Helvetica-Bold"/>
                <a:rtl val="0"/>
              </a:rPr>
              <a:t>SG </a:t>
            </a:r>
            <a:r>
              <a: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(%)</a:t>
            </a:r>
          </a:p>
        </p:txBody>
      </p:sp>
      <p:cxnSp>
        <p:nvCxnSpPr>
          <p:cNvPr id="3014" name="Straight Connector 2364">
            <a:extLst>
              <a:ext uri="{FF2B5EF4-FFF2-40B4-BE49-F238E27FC236}">
                <a16:creationId xmlns:a16="http://schemas.microsoft.com/office/drawing/2014/main" xmlns="" id="{173EE668-2AA8-A0B4-D9CB-2E7F78E51576}"/>
              </a:ext>
            </a:extLst>
          </p:cNvPr>
          <p:cNvCxnSpPr>
            <a:cxnSpLocks/>
            <a:endCxn id="2702" idx="0"/>
          </p:cNvCxnSpPr>
          <p:nvPr/>
        </p:nvCxnSpPr>
        <p:spPr>
          <a:xfrm>
            <a:off x="1606190" y="2851989"/>
            <a:ext cx="3062672" cy="5660"/>
          </a:xfrm>
          <a:prstGeom prst="line">
            <a:avLst/>
          </a:prstGeom>
          <a:noFill/>
          <a:ln w="12700" cap="flat" cmpd="sng" algn="ctr">
            <a:solidFill>
              <a:srgbClr val="565458"/>
            </a:solidFill>
            <a:prstDash val="lgDash"/>
          </a:ln>
          <a:effectLst/>
        </p:spPr>
      </p:cxnSp>
      <p:cxnSp>
        <p:nvCxnSpPr>
          <p:cNvPr id="3015" name="Straight Connector 2365">
            <a:extLst>
              <a:ext uri="{FF2B5EF4-FFF2-40B4-BE49-F238E27FC236}">
                <a16:creationId xmlns:a16="http://schemas.microsoft.com/office/drawing/2014/main" xmlns="" id="{91ACC966-72CE-6C97-22F5-48C00849682E}"/>
              </a:ext>
            </a:extLst>
          </p:cNvPr>
          <p:cNvCxnSpPr>
            <a:cxnSpLocks/>
          </p:cNvCxnSpPr>
          <p:nvPr/>
        </p:nvCxnSpPr>
        <p:spPr>
          <a:xfrm flipV="1">
            <a:off x="3867783" y="2848099"/>
            <a:ext cx="0" cy="1293704"/>
          </a:xfrm>
          <a:prstGeom prst="line">
            <a:avLst/>
          </a:prstGeom>
          <a:noFill/>
          <a:ln w="12700" cap="flat" cmpd="sng" algn="ctr">
            <a:solidFill>
              <a:srgbClr val="FF7F4D"/>
            </a:solidFill>
            <a:prstDash val="solid"/>
          </a:ln>
          <a:effectLst/>
        </p:spPr>
      </p:cxnSp>
      <p:cxnSp>
        <p:nvCxnSpPr>
          <p:cNvPr id="3016" name="Straight Connector 2366">
            <a:extLst>
              <a:ext uri="{FF2B5EF4-FFF2-40B4-BE49-F238E27FC236}">
                <a16:creationId xmlns:a16="http://schemas.microsoft.com/office/drawing/2014/main" xmlns="" id="{DADFD9FD-C62C-8E85-0E86-9AB550D7B22E}"/>
              </a:ext>
            </a:extLst>
          </p:cNvPr>
          <p:cNvCxnSpPr>
            <a:cxnSpLocks/>
          </p:cNvCxnSpPr>
          <p:nvPr/>
        </p:nvCxnSpPr>
        <p:spPr>
          <a:xfrm flipV="1">
            <a:off x="4633666" y="2857649"/>
            <a:ext cx="0" cy="1293704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</a:ln>
          <a:effectLst/>
        </p:spPr>
      </p:cxnSp>
      <p:grpSp>
        <p:nvGrpSpPr>
          <p:cNvPr id="3018" name="Group 1615">
            <a:extLst>
              <a:ext uri="{FF2B5EF4-FFF2-40B4-BE49-F238E27FC236}">
                <a16:creationId xmlns:a16="http://schemas.microsoft.com/office/drawing/2014/main" xmlns="" id="{97CD56AA-59B5-300D-2413-4A5BBEA6A0FA}"/>
              </a:ext>
            </a:extLst>
          </p:cNvPr>
          <p:cNvGrpSpPr/>
          <p:nvPr/>
        </p:nvGrpSpPr>
        <p:grpSpPr>
          <a:xfrm>
            <a:off x="1507034" y="4413656"/>
            <a:ext cx="4530253" cy="453165"/>
            <a:chOff x="5598174" y="10656381"/>
            <a:chExt cx="14398791" cy="1167828"/>
          </a:xfrm>
        </p:grpSpPr>
        <p:sp>
          <p:nvSpPr>
            <p:cNvPr id="3019" name="TextBox 1616">
              <a:extLst>
                <a:ext uri="{FF2B5EF4-FFF2-40B4-BE49-F238E27FC236}">
                  <a16:creationId xmlns:a16="http://schemas.microsoft.com/office/drawing/2014/main" xmlns="" id="{B9E96A69-E5DE-AB06-D02A-CC3E300AAA03}"/>
                </a:ext>
              </a:extLst>
            </p:cNvPr>
            <p:cNvSpPr txBox="1"/>
            <p:nvPr/>
          </p:nvSpPr>
          <p:spPr>
            <a:xfrm>
              <a:off x="5646264" y="10656381"/>
              <a:ext cx="237016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Patients à</a:t>
              </a:r>
              <a:r>
                <a:rPr kumimoji="0" lang="en-US" sz="500" b="1" i="0" u="none" strike="noStrike" kern="0" cap="none" spc="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 </a:t>
              </a:r>
              <a:r>
                <a:rPr kumimoji="0" lang="en-US" sz="500" b="1" i="0" u="none" strike="noStrike" kern="0" cap="none" spc="0" normalizeH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risque</a:t>
              </a: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 n</a:t>
              </a:r>
            </a:p>
          </p:txBody>
        </p:sp>
        <p:sp>
          <p:nvSpPr>
            <p:cNvPr id="3020" name="TextBox 1617">
              <a:extLst>
                <a:ext uri="{FF2B5EF4-FFF2-40B4-BE49-F238E27FC236}">
                  <a16:creationId xmlns:a16="http://schemas.microsoft.com/office/drawing/2014/main" xmlns="" id="{0C8145E7-F89A-2F4E-8D29-92D9EC3A20DD}"/>
                </a:ext>
              </a:extLst>
            </p:cNvPr>
            <p:cNvSpPr txBox="1"/>
            <p:nvPr/>
          </p:nvSpPr>
          <p:spPr>
            <a:xfrm>
              <a:off x="5598174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331</a:t>
              </a:r>
            </a:p>
          </p:txBody>
        </p:sp>
        <p:sp>
          <p:nvSpPr>
            <p:cNvPr id="3022" name="TextBox 1619">
              <a:extLst>
                <a:ext uri="{FF2B5EF4-FFF2-40B4-BE49-F238E27FC236}">
                  <a16:creationId xmlns:a16="http://schemas.microsoft.com/office/drawing/2014/main" xmlns="" id="{8B4BCF18-90A2-29AB-3C12-9A5B593D7991}"/>
                </a:ext>
              </a:extLst>
            </p:cNvPr>
            <p:cNvSpPr txBox="1"/>
            <p:nvPr/>
          </p:nvSpPr>
          <p:spPr>
            <a:xfrm>
              <a:off x="6018020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325</a:t>
              </a:r>
            </a:p>
          </p:txBody>
        </p:sp>
        <p:sp>
          <p:nvSpPr>
            <p:cNvPr id="3023" name="TextBox 1620">
              <a:extLst>
                <a:ext uri="{FF2B5EF4-FFF2-40B4-BE49-F238E27FC236}">
                  <a16:creationId xmlns:a16="http://schemas.microsoft.com/office/drawing/2014/main" xmlns="" id="{11159D8D-9566-A920-CDEC-03DC54074B69}"/>
                </a:ext>
              </a:extLst>
            </p:cNvPr>
            <p:cNvSpPr txBox="1"/>
            <p:nvPr/>
          </p:nvSpPr>
          <p:spPr>
            <a:xfrm>
              <a:off x="6475072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323</a:t>
              </a:r>
            </a:p>
          </p:txBody>
        </p:sp>
        <p:sp>
          <p:nvSpPr>
            <p:cNvPr id="3024" name="TextBox 1621">
              <a:extLst>
                <a:ext uri="{FF2B5EF4-FFF2-40B4-BE49-F238E27FC236}">
                  <a16:creationId xmlns:a16="http://schemas.microsoft.com/office/drawing/2014/main" xmlns="" id="{3D1D7139-6076-1EB7-513D-8E0F6178CC4D}"/>
                </a:ext>
              </a:extLst>
            </p:cNvPr>
            <p:cNvSpPr txBox="1"/>
            <p:nvPr/>
          </p:nvSpPr>
          <p:spPr>
            <a:xfrm>
              <a:off x="6869968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319</a:t>
              </a:r>
            </a:p>
          </p:txBody>
        </p:sp>
        <p:sp>
          <p:nvSpPr>
            <p:cNvPr id="3025" name="TextBox 1622">
              <a:extLst>
                <a:ext uri="{FF2B5EF4-FFF2-40B4-BE49-F238E27FC236}">
                  <a16:creationId xmlns:a16="http://schemas.microsoft.com/office/drawing/2014/main" xmlns="" id="{87B54336-F8ED-4C84-FC33-5163D335FE1D}"/>
                </a:ext>
              </a:extLst>
            </p:cNvPr>
            <p:cNvSpPr txBox="1"/>
            <p:nvPr/>
          </p:nvSpPr>
          <p:spPr>
            <a:xfrm>
              <a:off x="7280507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314</a:t>
              </a:r>
            </a:p>
          </p:txBody>
        </p:sp>
        <p:sp>
          <p:nvSpPr>
            <p:cNvPr id="3026" name="TextBox 1623">
              <a:extLst>
                <a:ext uri="{FF2B5EF4-FFF2-40B4-BE49-F238E27FC236}">
                  <a16:creationId xmlns:a16="http://schemas.microsoft.com/office/drawing/2014/main" xmlns="" id="{A8EE7F00-432E-1F6C-84B4-C7203BD10370}"/>
                </a:ext>
              </a:extLst>
            </p:cNvPr>
            <p:cNvSpPr txBox="1"/>
            <p:nvPr/>
          </p:nvSpPr>
          <p:spPr>
            <a:xfrm>
              <a:off x="7691085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309</a:t>
              </a:r>
            </a:p>
          </p:txBody>
        </p:sp>
        <p:sp>
          <p:nvSpPr>
            <p:cNvPr id="3027" name="TextBox 1624">
              <a:extLst>
                <a:ext uri="{FF2B5EF4-FFF2-40B4-BE49-F238E27FC236}">
                  <a16:creationId xmlns:a16="http://schemas.microsoft.com/office/drawing/2014/main" xmlns="" id="{EED7DF82-B36B-F0CE-C79D-5AF4A879C7DF}"/>
                </a:ext>
              </a:extLst>
            </p:cNvPr>
            <p:cNvSpPr txBox="1"/>
            <p:nvPr/>
          </p:nvSpPr>
          <p:spPr>
            <a:xfrm>
              <a:off x="8117189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303</a:t>
              </a:r>
            </a:p>
          </p:txBody>
        </p:sp>
        <p:sp>
          <p:nvSpPr>
            <p:cNvPr id="3028" name="TextBox 1625">
              <a:extLst>
                <a:ext uri="{FF2B5EF4-FFF2-40B4-BE49-F238E27FC236}">
                  <a16:creationId xmlns:a16="http://schemas.microsoft.com/office/drawing/2014/main" xmlns="" id="{E01819B7-7396-C516-ADBE-ABD5EF24DC06}"/>
                </a:ext>
              </a:extLst>
            </p:cNvPr>
            <p:cNvSpPr txBox="1"/>
            <p:nvPr/>
          </p:nvSpPr>
          <p:spPr>
            <a:xfrm>
              <a:off x="8512466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293</a:t>
              </a:r>
            </a:p>
          </p:txBody>
        </p:sp>
        <p:sp>
          <p:nvSpPr>
            <p:cNvPr id="3029" name="TextBox 1626">
              <a:extLst>
                <a:ext uri="{FF2B5EF4-FFF2-40B4-BE49-F238E27FC236}">
                  <a16:creationId xmlns:a16="http://schemas.microsoft.com/office/drawing/2014/main" xmlns="" id="{24D133A6-C9DD-F16A-A608-831FECA64859}"/>
                </a:ext>
              </a:extLst>
            </p:cNvPr>
            <p:cNvSpPr txBox="1"/>
            <p:nvPr/>
          </p:nvSpPr>
          <p:spPr>
            <a:xfrm>
              <a:off x="8923324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285</a:t>
              </a:r>
            </a:p>
          </p:txBody>
        </p:sp>
        <p:sp>
          <p:nvSpPr>
            <p:cNvPr id="3030" name="TextBox 1627">
              <a:extLst>
                <a:ext uri="{FF2B5EF4-FFF2-40B4-BE49-F238E27FC236}">
                  <a16:creationId xmlns:a16="http://schemas.microsoft.com/office/drawing/2014/main" xmlns="" id="{F463B2B6-EBD7-7A89-1BCE-B5959EE5639A}"/>
                </a:ext>
              </a:extLst>
            </p:cNvPr>
            <p:cNvSpPr txBox="1"/>
            <p:nvPr/>
          </p:nvSpPr>
          <p:spPr>
            <a:xfrm>
              <a:off x="9349164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280</a:t>
              </a:r>
            </a:p>
          </p:txBody>
        </p:sp>
        <p:sp>
          <p:nvSpPr>
            <p:cNvPr id="3031" name="TextBox 1628">
              <a:extLst>
                <a:ext uri="{FF2B5EF4-FFF2-40B4-BE49-F238E27FC236}">
                  <a16:creationId xmlns:a16="http://schemas.microsoft.com/office/drawing/2014/main" xmlns="" id="{53071E6F-4A43-72D1-F581-D970B695F289}"/>
                </a:ext>
              </a:extLst>
            </p:cNvPr>
            <p:cNvSpPr txBox="1"/>
            <p:nvPr/>
          </p:nvSpPr>
          <p:spPr>
            <a:xfrm>
              <a:off x="9820891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268</a:t>
              </a:r>
            </a:p>
          </p:txBody>
        </p:sp>
        <p:sp>
          <p:nvSpPr>
            <p:cNvPr id="3032" name="TextBox 1629">
              <a:extLst>
                <a:ext uri="{FF2B5EF4-FFF2-40B4-BE49-F238E27FC236}">
                  <a16:creationId xmlns:a16="http://schemas.microsoft.com/office/drawing/2014/main" xmlns="" id="{E35DE551-BF19-647F-3DD5-A9AFB140F23B}"/>
                </a:ext>
              </a:extLst>
            </p:cNvPr>
            <p:cNvSpPr txBox="1"/>
            <p:nvPr/>
          </p:nvSpPr>
          <p:spPr>
            <a:xfrm>
              <a:off x="10262330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260</a:t>
              </a:r>
            </a:p>
          </p:txBody>
        </p:sp>
        <p:sp>
          <p:nvSpPr>
            <p:cNvPr id="3033" name="TextBox 1630">
              <a:extLst>
                <a:ext uri="{FF2B5EF4-FFF2-40B4-BE49-F238E27FC236}">
                  <a16:creationId xmlns:a16="http://schemas.microsoft.com/office/drawing/2014/main" xmlns="" id="{78DD1030-4A80-CFB4-CF5E-16E035FD0D5B}"/>
                </a:ext>
              </a:extLst>
            </p:cNvPr>
            <p:cNvSpPr txBox="1"/>
            <p:nvPr/>
          </p:nvSpPr>
          <p:spPr>
            <a:xfrm>
              <a:off x="10651635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250</a:t>
              </a:r>
            </a:p>
          </p:txBody>
        </p:sp>
        <p:sp>
          <p:nvSpPr>
            <p:cNvPr id="3034" name="TextBox 1631">
              <a:extLst>
                <a:ext uri="{FF2B5EF4-FFF2-40B4-BE49-F238E27FC236}">
                  <a16:creationId xmlns:a16="http://schemas.microsoft.com/office/drawing/2014/main" xmlns="" id="{9F033C37-F071-BE65-9275-15F10E64CCBB}"/>
                </a:ext>
              </a:extLst>
            </p:cNvPr>
            <p:cNvSpPr txBox="1"/>
            <p:nvPr/>
          </p:nvSpPr>
          <p:spPr>
            <a:xfrm>
              <a:off x="11057195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228</a:t>
              </a:r>
            </a:p>
          </p:txBody>
        </p:sp>
        <p:sp>
          <p:nvSpPr>
            <p:cNvPr id="3035" name="TextBox 1632">
              <a:extLst>
                <a:ext uri="{FF2B5EF4-FFF2-40B4-BE49-F238E27FC236}">
                  <a16:creationId xmlns:a16="http://schemas.microsoft.com/office/drawing/2014/main" xmlns="" id="{DE15285D-CF46-0080-5020-5216C91DD933}"/>
                </a:ext>
              </a:extLst>
            </p:cNvPr>
            <p:cNvSpPr txBox="1"/>
            <p:nvPr/>
          </p:nvSpPr>
          <p:spPr>
            <a:xfrm>
              <a:off x="11411229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199</a:t>
              </a:r>
            </a:p>
          </p:txBody>
        </p:sp>
        <p:sp>
          <p:nvSpPr>
            <p:cNvPr id="3036" name="TextBox 1633">
              <a:extLst>
                <a:ext uri="{FF2B5EF4-FFF2-40B4-BE49-F238E27FC236}">
                  <a16:creationId xmlns:a16="http://schemas.microsoft.com/office/drawing/2014/main" xmlns="" id="{D33307FB-C4B0-ECE3-12E5-7F35DF576540}"/>
                </a:ext>
              </a:extLst>
            </p:cNvPr>
            <p:cNvSpPr txBox="1"/>
            <p:nvPr/>
          </p:nvSpPr>
          <p:spPr>
            <a:xfrm>
              <a:off x="11783387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190</a:t>
              </a:r>
            </a:p>
          </p:txBody>
        </p:sp>
        <p:sp>
          <p:nvSpPr>
            <p:cNvPr id="3037" name="TextBox 1634">
              <a:extLst>
                <a:ext uri="{FF2B5EF4-FFF2-40B4-BE49-F238E27FC236}">
                  <a16:creationId xmlns:a16="http://schemas.microsoft.com/office/drawing/2014/main" xmlns="" id="{58BB8BDF-D9F9-3ABE-1556-468300A59528}"/>
                </a:ext>
              </a:extLst>
            </p:cNvPr>
            <p:cNvSpPr txBox="1"/>
            <p:nvPr/>
          </p:nvSpPr>
          <p:spPr>
            <a:xfrm>
              <a:off x="12188946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168</a:t>
              </a:r>
            </a:p>
          </p:txBody>
        </p:sp>
        <p:sp>
          <p:nvSpPr>
            <p:cNvPr id="3038" name="TextBox 1635">
              <a:extLst>
                <a:ext uri="{FF2B5EF4-FFF2-40B4-BE49-F238E27FC236}">
                  <a16:creationId xmlns:a16="http://schemas.microsoft.com/office/drawing/2014/main" xmlns="" id="{49D47041-F7E9-6DB5-C926-EEF7F748ECF6}"/>
                </a:ext>
              </a:extLst>
            </p:cNvPr>
            <p:cNvSpPr txBox="1"/>
            <p:nvPr/>
          </p:nvSpPr>
          <p:spPr>
            <a:xfrm>
              <a:off x="12610067" y="11027293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144</a:t>
              </a:r>
            </a:p>
          </p:txBody>
        </p:sp>
        <p:sp>
          <p:nvSpPr>
            <p:cNvPr id="3039" name="TextBox 1636">
              <a:extLst>
                <a:ext uri="{FF2B5EF4-FFF2-40B4-BE49-F238E27FC236}">
                  <a16:creationId xmlns:a16="http://schemas.microsoft.com/office/drawing/2014/main" xmlns="" id="{398C9FE8-66C2-BAE8-630F-0B33C65D70FF}"/>
                </a:ext>
              </a:extLst>
            </p:cNvPr>
            <p:cNvSpPr txBox="1"/>
            <p:nvPr/>
          </p:nvSpPr>
          <p:spPr>
            <a:xfrm>
              <a:off x="13101493" y="11029612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116</a:t>
              </a:r>
            </a:p>
          </p:txBody>
        </p:sp>
        <p:sp>
          <p:nvSpPr>
            <p:cNvPr id="3040" name="TextBox 1637">
              <a:extLst>
                <a:ext uri="{FF2B5EF4-FFF2-40B4-BE49-F238E27FC236}">
                  <a16:creationId xmlns:a16="http://schemas.microsoft.com/office/drawing/2014/main" xmlns="" id="{4FAC0454-C159-6733-5794-259ADFE026D3}"/>
                </a:ext>
              </a:extLst>
            </p:cNvPr>
            <p:cNvSpPr txBox="1"/>
            <p:nvPr/>
          </p:nvSpPr>
          <p:spPr>
            <a:xfrm>
              <a:off x="13501690" y="11027293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95</a:t>
              </a:r>
            </a:p>
          </p:txBody>
        </p:sp>
        <p:sp>
          <p:nvSpPr>
            <p:cNvPr id="3041" name="TextBox 1638">
              <a:extLst>
                <a:ext uri="{FF2B5EF4-FFF2-40B4-BE49-F238E27FC236}">
                  <a16:creationId xmlns:a16="http://schemas.microsoft.com/office/drawing/2014/main" xmlns="" id="{961E6899-3652-DE09-73D7-8DACCBAE2190}"/>
                </a:ext>
              </a:extLst>
            </p:cNvPr>
            <p:cNvSpPr txBox="1"/>
            <p:nvPr/>
          </p:nvSpPr>
          <p:spPr>
            <a:xfrm>
              <a:off x="13805462" y="11027293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81</a:t>
              </a:r>
            </a:p>
          </p:txBody>
        </p:sp>
        <p:sp>
          <p:nvSpPr>
            <p:cNvPr id="3042" name="TextBox 1639">
              <a:extLst>
                <a:ext uri="{FF2B5EF4-FFF2-40B4-BE49-F238E27FC236}">
                  <a16:creationId xmlns:a16="http://schemas.microsoft.com/office/drawing/2014/main" xmlns="" id="{AD03D711-8B80-8AEF-3F95-4B7B9162DEB8}"/>
                </a:ext>
              </a:extLst>
            </p:cNvPr>
            <p:cNvSpPr txBox="1"/>
            <p:nvPr/>
          </p:nvSpPr>
          <p:spPr>
            <a:xfrm>
              <a:off x="14139524" y="11027293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70</a:t>
              </a:r>
            </a:p>
          </p:txBody>
        </p:sp>
        <p:sp>
          <p:nvSpPr>
            <p:cNvPr id="3043" name="TextBox 1640">
              <a:extLst>
                <a:ext uri="{FF2B5EF4-FFF2-40B4-BE49-F238E27FC236}">
                  <a16:creationId xmlns:a16="http://schemas.microsoft.com/office/drawing/2014/main" xmlns="" id="{74C1E90F-26A2-C9F0-7B43-0D98E60A0521}"/>
                </a:ext>
              </a:extLst>
            </p:cNvPr>
            <p:cNvSpPr txBox="1"/>
            <p:nvPr/>
          </p:nvSpPr>
          <p:spPr>
            <a:xfrm>
              <a:off x="14565393" y="11027293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51</a:t>
              </a:r>
            </a:p>
          </p:txBody>
        </p:sp>
        <p:sp>
          <p:nvSpPr>
            <p:cNvPr id="3044" name="TextBox 1641">
              <a:extLst>
                <a:ext uri="{FF2B5EF4-FFF2-40B4-BE49-F238E27FC236}">
                  <a16:creationId xmlns:a16="http://schemas.microsoft.com/office/drawing/2014/main" xmlns="" id="{E2BFC0D3-80E9-B8B3-7797-190175EC828E}"/>
                </a:ext>
              </a:extLst>
            </p:cNvPr>
            <p:cNvSpPr txBox="1"/>
            <p:nvPr/>
          </p:nvSpPr>
          <p:spPr>
            <a:xfrm>
              <a:off x="14945646" y="11027293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40</a:t>
              </a:r>
            </a:p>
          </p:txBody>
        </p:sp>
        <p:sp>
          <p:nvSpPr>
            <p:cNvPr id="3045" name="TextBox 1642">
              <a:extLst>
                <a:ext uri="{FF2B5EF4-FFF2-40B4-BE49-F238E27FC236}">
                  <a16:creationId xmlns:a16="http://schemas.microsoft.com/office/drawing/2014/main" xmlns="" id="{DA5093A7-D648-82A8-2F89-6A99A6E11AD9}"/>
                </a:ext>
              </a:extLst>
            </p:cNvPr>
            <p:cNvSpPr txBox="1"/>
            <p:nvPr/>
          </p:nvSpPr>
          <p:spPr>
            <a:xfrm>
              <a:off x="15356154" y="11027293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3046" name="TextBox 1643">
              <a:extLst>
                <a:ext uri="{FF2B5EF4-FFF2-40B4-BE49-F238E27FC236}">
                  <a16:creationId xmlns:a16="http://schemas.microsoft.com/office/drawing/2014/main" xmlns="" id="{8C3EC4C8-B69D-19DE-0820-E69A2F3BC24A}"/>
                </a:ext>
              </a:extLst>
            </p:cNvPr>
            <p:cNvSpPr txBox="1"/>
            <p:nvPr/>
          </p:nvSpPr>
          <p:spPr>
            <a:xfrm>
              <a:off x="15647613" y="11027293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3047" name="TextBox 1644">
              <a:extLst>
                <a:ext uri="{FF2B5EF4-FFF2-40B4-BE49-F238E27FC236}">
                  <a16:creationId xmlns:a16="http://schemas.microsoft.com/office/drawing/2014/main" xmlns="" id="{A9A53C3E-AA96-0AFF-95CA-A3239682A25B}"/>
                </a:ext>
              </a:extLst>
            </p:cNvPr>
            <p:cNvSpPr txBox="1"/>
            <p:nvPr/>
          </p:nvSpPr>
          <p:spPr>
            <a:xfrm>
              <a:off x="16116663" y="11027293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9</a:t>
              </a:r>
            </a:p>
          </p:txBody>
        </p:sp>
        <p:sp>
          <p:nvSpPr>
            <p:cNvPr id="3048" name="TextBox 1645">
              <a:extLst>
                <a:ext uri="{FF2B5EF4-FFF2-40B4-BE49-F238E27FC236}">
                  <a16:creationId xmlns:a16="http://schemas.microsoft.com/office/drawing/2014/main" xmlns="" id="{A82E5FBB-FC94-8AA3-BFFF-4F5AAE52AD15}"/>
                </a:ext>
              </a:extLst>
            </p:cNvPr>
            <p:cNvSpPr txBox="1"/>
            <p:nvPr/>
          </p:nvSpPr>
          <p:spPr>
            <a:xfrm>
              <a:off x="16527206" y="11027293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3049" name="TextBox 1646">
              <a:extLst>
                <a:ext uri="{FF2B5EF4-FFF2-40B4-BE49-F238E27FC236}">
                  <a16:creationId xmlns:a16="http://schemas.microsoft.com/office/drawing/2014/main" xmlns="" id="{55DA8E02-66B0-1BD1-BD9F-C903E4AF60CE}"/>
                </a:ext>
              </a:extLst>
            </p:cNvPr>
            <p:cNvSpPr txBox="1"/>
            <p:nvPr/>
          </p:nvSpPr>
          <p:spPr>
            <a:xfrm>
              <a:off x="16931017" y="11027293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3050" name="TextBox 1647">
              <a:extLst>
                <a:ext uri="{FF2B5EF4-FFF2-40B4-BE49-F238E27FC236}">
                  <a16:creationId xmlns:a16="http://schemas.microsoft.com/office/drawing/2014/main" xmlns="" id="{73B4B3A5-D4F4-7E82-F1C6-036C5176986D}"/>
                </a:ext>
              </a:extLst>
            </p:cNvPr>
            <p:cNvSpPr txBox="1"/>
            <p:nvPr/>
          </p:nvSpPr>
          <p:spPr>
            <a:xfrm>
              <a:off x="17333328" y="11027293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3051" name="TextBox 1648">
              <a:extLst>
                <a:ext uri="{FF2B5EF4-FFF2-40B4-BE49-F238E27FC236}">
                  <a16:creationId xmlns:a16="http://schemas.microsoft.com/office/drawing/2014/main" xmlns="" id="{E21A71FC-F244-9974-2872-6F6C23BB8A89}"/>
                </a:ext>
              </a:extLst>
            </p:cNvPr>
            <p:cNvSpPr txBox="1"/>
            <p:nvPr/>
          </p:nvSpPr>
          <p:spPr>
            <a:xfrm>
              <a:off x="5598174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163</a:t>
              </a:r>
            </a:p>
          </p:txBody>
        </p:sp>
        <p:sp>
          <p:nvSpPr>
            <p:cNvPr id="3053" name="TextBox 1650">
              <a:extLst>
                <a:ext uri="{FF2B5EF4-FFF2-40B4-BE49-F238E27FC236}">
                  <a16:creationId xmlns:a16="http://schemas.microsoft.com/office/drawing/2014/main" xmlns="" id="{DF144C51-148F-3FDB-BA5E-02BED2ACF29B}"/>
                </a:ext>
              </a:extLst>
            </p:cNvPr>
            <p:cNvSpPr txBox="1"/>
            <p:nvPr/>
          </p:nvSpPr>
          <p:spPr>
            <a:xfrm>
              <a:off x="6018020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151</a:t>
              </a:r>
            </a:p>
          </p:txBody>
        </p:sp>
        <p:sp>
          <p:nvSpPr>
            <p:cNvPr id="3054" name="TextBox 1651">
              <a:extLst>
                <a:ext uri="{FF2B5EF4-FFF2-40B4-BE49-F238E27FC236}">
                  <a16:creationId xmlns:a16="http://schemas.microsoft.com/office/drawing/2014/main" xmlns="" id="{339DF316-75E7-46B7-9133-7ADA1A750908}"/>
                </a:ext>
              </a:extLst>
            </p:cNvPr>
            <p:cNvSpPr txBox="1"/>
            <p:nvPr/>
          </p:nvSpPr>
          <p:spPr>
            <a:xfrm>
              <a:off x="6475072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145</a:t>
              </a:r>
            </a:p>
          </p:txBody>
        </p:sp>
        <p:sp>
          <p:nvSpPr>
            <p:cNvPr id="3055" name="TextBox 1652">
              <a:extLst>
                <a:ext uri="{FF2B5EF4-FFF2-40B4-BE49-F238E27FC236}">
                  <a16:creationId xmlns:a16="http://schemas.microsoft.com/office/drawing/2014/main" xmlns="" id="{6DD567A6-8E72-9E1C-2796-73B0E2BE7A19}"/>
                </a:ext>
              </a:extLst>
            </p:cNvPr>
            <p:cNvSpPr txBox="1"/>
            <p:nvPr/>
          </p:nvSpPr>
          <p:spPr>
            <a:xfrm>
              <a:off x="6869968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143</a:t>
              </a:r>
            </a:p>
          </p:txBody>
        </p:sp>
        <p:sp>
          <p:nvSpPr>
            <p:cNvPr id="3056" name="TextBox 1653">
              <a:extLst>
                <a:ext uri="{FF2B5EF4-FFF2-40B4-BE49-F238E27FC236}">
                  <a16:creationId xmlns:a16="http://schemas.microsoft.com/office/drawing/2014/main" xmlns="" id="{C71C6059-933D-E1DD-1ECD-426C4BBFB825}"/>
                </a:ext>
              </a:extLst>
            </p:cNvPr>
            <p:cNvSpPr txBox="1"/>
            <p:nvPr/>
          </p:nvSpPr>
          <p:spPr>
            <a:xfrm>
              <a:off x="7280507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139</a:t>
              </a:r>
            </a:p>
          </p:txBody>
        </p:sp>
        <p:sp>
          <p:nvSpPr>
            <p:cNvPr id="3057" name="TextBox 1654">
              <a:extLst>
                <a:ext uri="{FF2B5EF4-FFF2-40B4-BE49-F238E27FC236}">
                  <a16:creationId xmlns:a16="http://schemas.microsoft.com/office/drawing/2014/main" xmlns="" id="{9C83EA38-27CF-7451-F01B-B9ADD539B76B}"/>
                </a:ext>
              </a:extLst>
            </p:cNvPr>
            <p:cNvSpPr txBox="1"/>
            <p:nvPr/>
          </p:nvSpPr>
          <p:spPr>
            <a:xfrm>
              <a:off x="7691085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135</a:t>
              </a:r>
            </a:p>
          </p:txBody>
        </p:sp>
        <p:sp>
          <p:nvSpPr>
            <p:cNvPr id="3058" name="TextBox 1655">
              <a:extLst>
                <a:ext uri="{FF2B5EF4-FFF2-40B4-BE49-F238E27FC236}">
                  <a16:creationId xmlns:a16="http://schemas.microsoft.com/office/drawing/2014/main" xmlns="" id="{F37AC759-990D-1319-ED0E-B3268BA43AA3}"/>
                </a:ext>
              </a:extLst>
            </p:cNvPr>
            <p:cNvSpPr txBox="1"/>
            <p:nvPr/>
          </p:nvSpPr>
          <p:spPr>
            <a:xfrm>
              <a:off x="8117189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130</a:t>
              </a:r>
            </a:p>
          </p:txBody>
        </p:sp>
        <p:sp>
          <p:nvSpPr>
            <p:cNvPr id="3059" name="TextBox 1656">
              <a:extLst>
                <a:ext uri="{FF2B5EF4-FFF2-40B4-BE49-F238E27FC236}">
                  <a16:creationId xmlns:a16="http://schemas.microsoft.com/office/drawing/2014/main" xmlns="" id="{16C337FA-73E0-4B35-FD61-DAE2C2909AC5}"/>
                </a:ext>
              </a:extLst>
            </p:cNvPr>
            <p:cNvSpPr txBox="1"/>
            <p:nvPr/>
          </p:nvSpPr>
          <p:spPr>
            <a:xfrm>
              <a:off x="8512466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124</a:t>
              </a:r>
            </a:p>
          </p:txBody>
        </p:sp>
        <p:sp>
          <p:nvSpPr>
            <p:cNvPr id="3060" name="TextBox 1657">
              <a:extLst>
                <a:ext uri="{FF2B5EF4-FFF2-40B4-BE49-F238E27FC236}">
                  <a16:creationId xmlns:a16="http://schemas.microsoft.com/office/drawing/2014/main" xmlns="" id="{FB0AA2B7-60CC-186F-036E-E37B618EAFDE}"/>
                </a:ext>
              </a:extLst>
            </p:cNvPr>
            <p:cNvSpPr txBox="1"/>
            <p:nvPr/>
          </p:nvSpPr>
          <p:spPr>
            <a:xfrm>
              <a:off x="8923324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115</a:t>
              </a:r>
            </a:p>
          </p:txBody>
        </p:sp>
        <p:sp>
          <p:nvSpPr>
            <p:cNvPr id="3061" name="TextBox 1658">
              <a:extLst>
                <a:ext uri="{FF2B5EF4-FFF2-40B4-BE49-F238E27FC236}">
                  <a16:creationId xmlns:a16="http://schemas.microsoft.com/office/drawing/2014/main" xmlns="" id="{2CD4FDE1-EBEA-52B0-3F35-0D2A0897C3A5}"/>
                </a:ext>
              </a:extLst>
            </p:cNvPr>
            <p:cNvSpPr txBox="1"/>
            <p:nvPr/>
          </p:nvSpPr>
          <p:spPr>
            <a:xfrm>
              <a:off x="9349164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109</a:t>
              </a:r>
            </a:p>
          </p:txBody>
        </p:sp>
        <p:sp>
          <p:nvSpPr>
            <p:cNvPr id="3062" name="TextBox 1659">
              <a:extLst>
                <a:ext uri="{FF2B5EF4-FFF2-40B4-BE49-F238E27FC236}">
                  <a16:creationId xmlns:a16="http://schemas.microsoft.com/office/drawing/2014/main" xmlns="" id="{24A0CCDF-0C9B-CE53-B996-9449BF40BEC2}"/>
                </a:ext>
              </a:extLst>
            </p:cNvPr>
            <p:cNvSpPr txBox="1"/>
            <p:nvPr/>
          </p:nvSpPr>
          <p:spPr>
            <a:xfrm>
              <a:off x="9820891" y="11385655"/>
              <a:ext cx="923200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104</a:t>
              </a:r>
            </a:p>
          </p:txBody>
        </p:sp>
        <p:sp>
          <p:nvSpPr>
            <p:cNvPr id="3063" name="TextBox 1660">
              <a:extLst>
                <a:ext uri="{FF2B5EF4-FFF2-40B4-BE49-F238E27FC236}">
                  <a16:creationId xmlns:a16="http://schemas.microsoft.com/office/drawing/2014/main" xmlns="" id="{42916E88-4DB3-6711-096A-F716171741C2}"/>
                </a:ext>
              </a:extLst>
            </p:cNvPr>
            <p:cNvSpPr txBox="1"/>
            <p:nvPr/>
          </p:nvSpPr>
          <p:spPr>
            <a:xfrm>
              <a:off x="10323787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98</a:t>
              </a:r>
            </a:p>
          </p:txBody>
        </p:sp>
        <p:sp>
          <p:nvSpPr>
            <p:cNvPr id="3064" name="TextBox 1661">
              <a:extLst>
                <a:ext uri="{FF2B5EF4-FFF2-40B4-BE49-F238E27FC236}">
                  <a16:creationId xmlns:a16="http://schemas.microsoft.com/office/drawing/2014/main" xmlns="" id="{73E632D4-30D0-7206-DB0A-38D45EA5C1D0}"/>
                </a:ext>
              </a:extLst>
            </p:cNvPr>
            <p:cNvSpPr txBox="1"/>
            <p:nvPr/>
          </p:nvSpPr>
          <p:spPr>
            <a:xfrm>
              <a:off x="10713127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96</a:t>
              </a:r>
            </a:p>
          </p:txBody>
        </p:sp>
        <p:sp>
          <p:nvSpPr>
            <p:cNvPr id="3065" name="TextBox 1662">
              <a:extLst>
                <a:ext uri="{FF2B5EF4-FFF2-40B4-BE49-F238E27FC236}">
                  <a16:creationId xmlns:a16="http://schemas.microsoft.com/office/drawing/2014/main" xmlns="" id="{00F02725-65E3-44F5-4C23-AD1204617691}"/>
                </a:ext>
              </a:extLst>
            </p:cNvPr>
            <p:cNvSpPr txBox="1"/>
            <p:nvPr/>
          </p:nvSpPr>
          <p:spPr>
            <a:xfrm>
              <a:off x="11118683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89</a:t>
              </a:r>
            </a:p>
          </p:txBody>
        </p:sp>
        <p:sp>
          <p:nvSpPr>
            <p:cNvPr id="3066" name="TextBox 1663">
              <a:extLst>
                <a:ext uri="{FF2B5EF4-FFF2-40B4-BE49-F238E27FC236}">
                  <a16:creationId xmlns:a16="http://schemas.microsoft.com/office/drawing/2014/main" xmlns="" id="{F9764621-9339-5A84-C6D7-4703D238A108}"/>
                </a:ext>
              </a:extLst>
            </p:cNvPr>
            <p:cNvSpPr txBox="1"/>
            <p:nvPr/>
          </p:nvSpPr>
          <p:spPr>
            <a:xfrm>
              <a:off x="11472689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80</a:t>
              </a:r>
            </a:p>
          </p:txBody>
        </p:sp>
        <p:sp>
          <p:nvSpPr>
            <p:cNvPr id="3067" name="TextBox 1664">
              <a:extLst>
                <a:ext uri="{FF2B5EF4-FFF2-40B4-BE49-F238E27FC236}">
                  <a16:creationId xmlns:a16="http://schemas.microsoft.com/office/drawing/2014/main" xmlns="" id="{B2D9B40A-E02F-C67A-6A7B-3A0B3C041D3A}"/>
                </a:ext>
              </a:extLst>
            </p:cNvPr>
            <p:cNvSpPr txBox="1"/>
            <p:nvPr/>
          </p:nvSpPr>
          <p:spPr>
            <a:xfrm>
              <a:off x="11844847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71</a:t>
              </a:r>
            </a:p>
          </p:txBody>
        </p:sp>
        <p:sp>
          <p:nvSpPr>
            <p:cNvPr id="3068" name="TextBox 1665">
              <a:extLst>
                <a:ext uri="{FF2B5EF4-FFF2-40B4-BE49-F238E27FC236}">
                  <a16:creationId xmlns:a16="http://schemas.microsoft.com/office/drawing/2014/main" xmlns="" id="{11EBAD55-0A61-AFB0-824B-38A423808D56}"/>
                </a:ext>
              </a:extLst>
            </p:cNvPr>
            <p:cNvSpPr txBox="1"/>
            <p:nvPr/>
          </p:nvSpPr>
          <p:spPr>
            <a:xfrm>
              <a:off x="12250403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56</a:t>
              </a:r>
            </a:p>
          </p:txBody>
        </p:sp>
        <p:sp>
          <p:nvSpPr>
            <p:cNvPr id="3069" name="TextBox 1666">
              <a:extLst>
                <a:ext uri="{FF2B5EF4-FFF2-40B4-BE49-F238E27FC236}">
                  <a16:creationId xmlns:a16="http://schemas.microsoft.com/office/drawing/2014/main" xmlns="" id="{351AFDB7-0643-5C51-6A5D-DE79D5653A9F}"/>
                </a:ext>
              </a:extLst>
            </p:cNvPr>
            <p:cNvSpPr txBox="1"/>
            <p:nvPr/>
          </p:nvSpPr>
          <p:spPr>
            <a:xfrm>
              <a:off x="12671520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45</a:t>
              </a:r>
            </a:p>
          </p:txBody>
        </p:sp>
        <p:sp>
          <p:nvSpPr>
            <p:cNvPr id="3070" name="TextBox 1667">
              <a:extLst>
                <a:ext uri="{FF2B5EF4-FFF2-40B4-BE49-F238E27FC236}">
                  <a16:creationId xmlns:a16="http://schemas.microsoft.com/office/drawing/2014/main" xmlns="" id="{0F5281FE-2255-368E-A824-987E4C4AB964}"/>
                </a:ext>
              </a:extLst>
            </p:cNvPr>
            <p:cNvSpPr txBox="1"/>
            <p:nvPr/>
          </p:nvSpPr>
          <p:spPr>
            <a:xfrm>
              <a:off x="13162949" y="11387974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37</a:t>
              </a:r>
            </a:p>
          </p:txBody>
        </p:sp>
        <p:sp>
          <p:nvSpPr>
            <p:cNvPr id="3071" name="TextBox 1668">
              <a:extLst>
                <a:ext uri="{FF2B5EF4-FFF2-40B4-BE49-F238E27FC236}">
                  <a16:creationId xmlns:a16="http://schemas.microsoft.com/office/drawing/2014/main" xmlns="" id="{F265097C-4B8C-195D-6E70-F780661E4E92}"/>
                </a:ext>
              </a:extLst>
            </p:cNvPr>
            <p:cNvSpPr txBox="1"/>
            <p:nvPr/>
          </p:nvSpPr>
          <p:spPr>
            <a:xfrm>
              <a:off x="13501690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29</a:t>
              </a:r>
            </a:p>
          </p:txBody>
        </p:sp>
        <p:sp>
          <p:nvSpPr>
            <p:cNvPr id="3072" name="TextBox 1669">
              <a:extLst>
                <a:ext uri="{FF2B5EF4-FFF2-40B4-BE49-F238E27FC236}">
                  <a16:creationId xmlns:a16="http://schemas.microsoft.com/office/drawing/2014/main" xmlns="" id="{679D196F-1CAB-9E44-2B00-6947286B8DDA}"/>
                </a:ext>
              </a:extLst>
            </p:cNvPr>
            <p:cNvSpPr txBox="1"/>
            <p:nvPr/>
          </p:nvSpPr>
          <p:spPr>
            <a:xfrm>
              <a:off x="13805462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25</a:t>
              </a:r>
            </a:p>
          </p:txBody>
        </p:sp>
        <p:sp>
          <p:nvSpPr>
            <p:cNvPr id="3073" name="TextBox 1670">
              <a:extLst>
                <a:ext uri="{FF2B5EF4-FFF2-40B4-BE49-F238E27FC236}">
                  <a16:creationId xmlns:a16="http://schemas.microsoft.com/office/drawing/2014/main" xmlns="" id="{AECAA0D7-E390-F55C-AA2F-2BEBF62707B5}"/>
                </a:ext>
              </a:extLst>
            </p:cNvPr>
            <p:cNvSpPr txBox="1"/>
            <p:nvPr/>
          </p:nvSpPr>
          <p:spPr>
            <a:xfrm>
              <a:off x="14139524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23</a:t>
              </a:r>
            </a:p>
          </p:txBody>
        </p:sp>
        <p:sp>
          <p:nvSpPr>
            <p:cNvPr id="3074" name="TextBox 1671">
              <a:extLst>
                <a:ext uri="{FF2B5EF4-FFF2-40B4-BE49-F238E27FC236}">
                  <a16:creationId xmlns:a16="http://schemas.microsoft.com/office/drawing/2014/main" xmlns="" id="{A86ACBAF-90AB-5575-38D0-0F3BEFBC6864}"/>
                </a:ext>
              </a:extLst>
            </p:cNvPr>
            <p:cNvSpPr txBox="1"/>
            <p:nvPr/>
          </p:nvSpPr>
          <p:spPr>
            <a:xfrm>
              <a:off x="14565393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16</a:t>
              </a:r>
            </a:p>
          </p:txBody>
        </p:sp>
        <p:sp>
          <p:nvSpPr>
            <p:cNvPr id="3075" name="TextBox 1672">
              <a:extLst>
                <a:ext uri="{FF2B5EF4-FFF2-40B4-BE49-F238E27FC236}">
                  <a16:creationId xmlns:a16="http://schemas.microsoft.com/office/drawing/2014/main" xmlns="" id="{2B0A2597-1C47-21D8-3C36-79C5D5975302}"/>
                </a:ext>
              </a:extLst>
            </p:cNvPr>
            <p:cNvSpPr txBox="1"/>
            <p:nvPr/>
          </p:nvSpPr>
          <p:spPr>
            <a:xfrm>
              <a:off x="14945646" y="11385655"/>
              <a:ext cx="811112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3076" name="TextBox 1673">
              <a:extLst>
                <a:ext uri="{FF2B5EF4-FFF2-40B4-BE49-F238E27FC236}">
                  <a16:creationId xmlns:a16="http://schemas.microsoft.com/office/drawing/2014/main" xmlns="" id="{20595407-C83D-8A01-D720-D536935E747C}"/>
                </a:ext>
              </a:extLst>
            </p:cNvPr>
            <p:cNvSpPr txBox="1"/>
            <p:nvPr/>
          </p:nvSpPr>
          <p:spPr>
            <a:xfrm>
              <a:off x="15417614" y="11385655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3077" name="TextBox 1674">
              <a:extLst>
                <a:ext uri="{FF2B5EF4-FFF2-40B4-BE49-F238E27FC236}">
                  <a16:creationId xmlns:a16="http://schemas.microsoft.com/office/drawing/2014/main" xmlns="" id="{141E7578-0302-424B-57CF-5976DBEB025E}"/>
                </a:ext>
              </a:extLst>
            </p:cNvPr>
            <p:cNvSpPr txBox="1"/>
            <p:nvPr/>
          </p:nvSpPr>
          <p:spPr>
            <a:xfrm>
              <a:off x="15709070" y="11385655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3078" name="TextBox 1675">
              <a:extLst>
                <a:ext uri="{FF2B5EF4-FFF2-40B4-BE49-F238E27FC236}">
                  <a16:creationId xmlns:a16="http://schemas.microsoft.com/office/drawing/2014/main" xmlns="" id="{D6BC3143-901F-2B97-5121-C4E9F1E377D2}"/>
                </a:ext>
              </a:extLst>
            </p:cNvPr>
            <p:cNvSpPr txBox="1"/>
            <p:nvPr/>
          </p:nvSpPr>
          <p:spPr>
            <a:xfrm>
              <a:off x="16116663" y="11385655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3079" name="TextBox 1676">
              <a:extLst>
                <a:ext uri="{FF2B5EF4-FFF2-40B4-BE49-F238E27FC236}">
                  <a16:creationId xmlns:a16="http://schemas.microsoft.com/office/drawing/2014/main" xmlns="" id="{76439135-5CF8-3F9A-5707-7F948CE3D059}"/>
                </a:ext>
              </a:extLst>
            </p:cNvPr>
            <p:cNvSpPr txBox="1"/>
            <p:nvPr/>
          </p:nvSpPr>
          <p:spPr>
            <a:xfrm>
              <a:off x="16527206" y="11385655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3080" name="TextBox 1677">
              <a:extLst>
                <a:ext uri="{FF2B5EF4-FFF2-40B4-BE49-F238E27FC236}">
                  <a16:creationId xmlns:a16="http://schemas.microsoft.com/office/drawing/2014/main" xmlns="" id="{9E4659A7-4409-41BD-0CE8-CE687EFBED72}"/>
                </a:ext>
              </a:extLst>
            </p:cNvPr>
            <p:cNvSpPr txBox="1"/>
            <p:nvPr/>
          </p:nvSpPr>
          <p:spPr>
            <a:xfrm>
              <a:off x="16931017" y="11385655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3081" name="TextBox 1678">
              <a:extLst>
                <a:ext uri="{FF2B5EF4-FFF2-40B4-BE49-F238E27FC236}">
                  <a16:creationId xmlns:a16="http://schemas.microsoft.com/office/drawing/2014/main" xmlns="" id="{3037ABCF-C653-CD27-3FB3-D1A830BCF71E}"/>
                </a:ext>
              </a:extLst>
            </p:cNvPr>
            <p:cNvSpPr txBox="1"/>
            <p:nvPr/>
          </p:nvSpPr>
          <p:spPr>
            <a:xfrm>
              <a:off x="17731917" y="11027293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3082" name="TextBox 1679">
              <a:extLst>
                <a:ext uri="{FF2B5EF4-FFF2-40B4-BE49-F238E27FC236}">
                  <a16:creationId xmlns:a16="http://schemas.microsoft.com/office/drawing/2014/main" xmlns="" id="{5D77CF90-29F3-361C-28B7-CAFE7D8B8326}"/>
                </a:ext>
              </a:extLst>
            </p:cNvPr>
            <p:cNvSpPr txBox="1"/>
            <p:nvPr/>
          </p:nvSpPr>
          <p:spPr>
            <a:xfrm>
              <a:off x="18188346" y="11027293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3083" name="TextBox 1680">
              <a:extLst>
                <a:ext uri="{FF2B5EF4-FFF2-40B4-BE49-F238E27FC236}">
                  <a16:creationId xmlns:a16="http://schemas.microsoft.com/office/drawing/2014/main" xmlns="" id="{05FB6442-A68A-00B5-4B0C-846662230A2B}"/>
                </a:ext>
              </a:extLst>
            </p:cNvPr>
            <p:cNvSpPr txBox="1"/>
            <p:nvPr/>
          </p:nvSpPr>
          <p:spPr>
            <a:xfrm>
              <a:off x="18537705" y="11027293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3084" name="TextBox 1681">
              <a:extLst>
                <a:ext uri="{FF2B5EF4-FFF2-40B4-BE49-F238E27FC236}">
                  <a16:creationId xmlns:a16="http://schemas.microsoft.com/office/drawing/2014/main" xmlns="" id="{42FC0704-0CAF-239F-8293-045B723C1A8A}"/>
                </a:ext>
              </a:extLst>
            </p:cNvPr>
            <p:cNvSpPr txBox="1"/>
            <p:nvPr/>
          </p:nvSpPr>
          <p:spPr>
            <a:xfrm>
              <a:off x="18956811" y="11027293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3085" name="TextBox 1682">
              <a:extLst>
                <a:ext uri="{FF2B5EF4-FFF2-40B4-BE49-F238E27FC236}">
                  <a16:creationId xmlns:a16="http://schemas.microsoft.com/office/drawing/2014/main" xmlns="" id="{2A557AE6-5785-6ECE-A101-6B37CF3515F3}"/>
                </a:ext>
              </a:extLst>
            </p:cNvPr>
            <p:cNvSpPr txBox="1"/>
            <p:nvPr/>
          </p:nvSpPr>
          <p:spPr>
            <a:xfrm>
              <a:off x="19297941" y="11027293"/>
              <a:ext cx="699024" cy="4362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sp>
        <p:nvSpPr>
          <p:cNvPr id="2" name="Rectangle à coins arrondis 10">
            <a:extLst>
              <a:ext uri="{FF2B5EF4-FFF2-40B4-BE49-F238E27FC236}">
                <a16:creationId xmlns:a16="http://schemas.microsoft.com/office/drawing/2014/main" xmlns="" id="{7AD5DE42-61A4-A773-CE18-F754C9213A45}"/>
              </a:ext>
            </a:extLst>
          </p:cNvPr>
          <p:cNvSpPr/>
          <p:nvPr/>
        </p:nvSpPr>
        <p:spPr>
          <a:xfrm>
            <a:off x="6640061" y="1080997"/>
            <a:ext cx="5368834" cy="388923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xmlns="" id="{1CFD96D5-181F-59FF-0760-4A6C39E6E485}"/>
              </a:ext>
            </a:extLst>
          </p:cNvPr>
          <p:cNvSpPr txBox="1"/>
          <p:nvPr/>
        </p:nvSpPr>
        <p:spPr>
          <a:xfrm>
            <a:off x="6747958" y="888815"/>
            <a:ext cx="147674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Tous patients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xmlns="" id="{1856E708-EAFE-8552-2CAE-16F5617614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936838"/>
              </p:ext>
            </p:extLst>
          </p:nvPr>
        </p:nvGraphicFramePr>
        <p:xfrm>
          <a:off x="9195379" y="1178859"/>
          <a:ext cx="2758460" cy="1014984"/>
        </p:xfrm>
        <a:graphic>
          <a:graphicData uri="http://schemas.openxmlformats.org/drawingml/2006/table">
            <a:tbl>
              <a:tblPr firstRow="1" bandRow="1"/>
              <a:tblGrid>
                <a:gridCol w="1246460">
                  <a:extLst>
                    <a:ext uri="{9D8B030D-6E8A-4147-A177-3AD203B41FA5}">
                      <a16:colId xmlns:a16="http://schemas.microsoft.com/office/drawing/2014/main" xmlns="" val="1330018236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349590485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1641263818"/>
                    </a:ext>
                  </a:extLst>
                </a:gridCol>
              </a:tblGrid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endParaRPr lang="en-US" sz="900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T-</a:t>
                      </a:r>
                      <a:r>
                        <a:rPr lang="en-US" sz="900" dirty="0" err="1">
                          <a:solidFill>
                            <a:schemeClr val="bg1"/>
                          </a:solidFill>
                          <a:latin typeface="+mn-lt"/>
                        </a:rPr>
                        <a:t>DXd</a:t>
                      </a:r>
                      <a:endParaRPr lang="en-US" sz="9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(n = 373)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CT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(n = 184)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18973068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SG</a:t>
                      </a:r>
                      <a:r>
                        <a:rPr lang="en-US" sz="900" b="1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 </a:t>
                      </a:r>
                      <a:r>
                        <a:rPr lang="en-US" sz="900" b="1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médiane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, </a:t>
                      </a:r>
                      <a:r>
                        <a:rPr lang="en-US" sz="900" b="1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mois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 (IC 95% 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23,4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(20,0-24,8)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16,8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(14,5-20,0)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97675394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Hazard ratio</a:t>
                      </a:r>
                    </a:p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</a:rPr>
                        <a:t>(IC 95%)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  <a:cs typeface="+mn-cs"/>
                          <a:sym typeface="Helvetica-Bold"/>
                          <a:rtl val="0"/>
                        </a:rPr>
                        <a:t>0.64 (0.49-0.84);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  <a:cs typeface="+mn-cs"/>
                          <a:sym typeface="Helvetica-Bold"/>
                          <a:rtl val="0"/>
                        </a:rPr>
                        <a:t> </a:t>
                      </a:r>
                      <a:r>
                        <a:rPr lang="en-US" sz="900" i="1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j-lt"/>
                          <a:cs typeface="+mn-cs"/>
                          <a:sym typeface="Helvetica-Bold"/>
                          <a:rtl val="0"/>
                        </a:rPr>
                        <a:t>p =0,001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40184635"/>
                  </a:ext>
                </a:extLst>
              </a:tr>
            </a:tbl>
          </a:graphicData>
        </a:graphic>
      </p:graphicFrame>
      <p:grpSp>
        <p:nvGrpSpPr>
          <p:cNvPr id="7" name="Group 1607">
            <a:extLst>
              <a:ext uri="{FF2B5EF4-FFF2-40B4-BE49-F238E27FC236}">
                <a16:creationId xmlns:a16="http://schemas.microsoft.com/office/drawing/2014/main" xmlns="" id="{72DF62F7-7BF5-D6A6-497F-0CAAC2BC9496}"/>
              </a:ext>
            </a:extLst>
          </p:cNvPr>
          <p:cNvGrpSpPr/>
          <p:nvPr/>
        </p:nvGrpSpPr>
        <p:grpSpPr>
          <a:xfrm>
            <a:off x="6780340" y="1486881"/>
            <a:ext cx="365761" cy="2657143"/>
            <a:chOff x="311373" y="2077681"/>
            <a:chExt cx="423514" cy="3076698"/>
          </a:xfrm>
        </p:grpSpPr>
        <p:sp>
          <p:nvSpPr>
            <p:cNvPr id="8" name="TextBox 1608">
              <a:extLst>
                <a:ext uri="{FF2B5EF4-FFF2-40B4-BE49-F238E27FC236}">
                  <a16:creationId xmlns:a16="http://schemas.microsoft.com/office/drawing/2014/main" xmlns="" id="{8C40E0BA-1082-2B0F-0CE8-96F792ECF44A}"/>
                </a:ext>
              </a:extLst>
            </p:cNvPr>
            <p:cNvSpPr txBox="1"/>
            <p:nvPr/>
          </p:nvSpPr>
          <p:spPr>
            <a:xfrm>
              <a:off x="494115" y="4938935"/>
              <a:ext cx="24077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9" name="TextBox 1609">
              <a:extLst>
                <a:ext uri="{FF2B5EF4-FFF2-40B4-BE49-F238E27FC236}">
                  <a16:creationId xmlns:a16="http://schemas.microsoft.com/office/drawing/2014/main" xmlns="" id="{A840EEC1-1B32-34E6-E702-C690231AF346}"/>
                </a:ext>
              </a:extLst>
            </p:cNvPr>
            <p:cNvSpPr txBox="1"/>
            <p:nvPr/>
          </p:nvSpPr>
          <p:spPr>
            <a:xfrm>
              <a:off x="402745" y="4366726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10" name="TextBox 1610">
              <a:extLst>
                <a:ext uri="{FF2B5EF4-FFF2-40B4-BE49-F238E27FC236}">
                  <a16:creationId xmlns:a16="http://schemas.microsoft.com/office/drawing/2014/main" xmlns="" id="{87D91E5C-9AA7-B61A-305A-587101844BE1}"/>
                </a:ext>
              </a:extLst>
            </p:cNvPr>
            <p:cNvSpPr txBox="1"/>
            <p:nvPr/>
          </p:nvSpPr>
          <p:spPr>
            <a:xfrm>
              <a:off x="402745" y="3794423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40</a:t>
              </a:r>
            </a:p>
          </p:txBody>
        </p:sp>
        <p:sp>
          <p:nvSpPr>
            <p:cNvPr id="11" name="TextBox 1611">
              <a:extLst>
                <a:ext uri="{FF2B5EF4-FFF2-40B4-BE49-F238E27FC236}">
                  <a16:creationId xmlns:a16="http://schemas.microsoft.com/office/drawing/2014/main" xmlns="" id="{83FE8E0C-0EE6-F7CA-9578-649860E10506}"/>
                </a:ext>
              </a:extLst>
            </p:cNvPr>
            <p:cNvSpPr txBox="1"/>
            <p:nvPr/>
          </p:nvSpPr>
          <p:spPr>
            <a:xfrm>
              <a:off x="402745" y="3222214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60</a:t>
              </a:r>
            </a:p>
          </p:txBody>
        </p:sp>
        <p:sp>
          <p:nvSpPr>
            <p:cNvPr id="12" name="TextBox 1612">
              <a:extLst>
                <a:ext uri="{FF2B5EF4-FFF2-40B4-BE49-F238E27FC236}">
                  <a16:creationId xmlns:a16="http://schemas.microsoft.com/office/drawing/2014/main" xmlns="" id="{06DE8DF0-C705-8AD0-0011-CCA9F94AF342}"/>
                </a:ext>
              </a:extLst>
            </p:cNvPr>
            <p:cNvSpPr txBox="1"/>
            <p:nvPr/>
          </p:nvSpPr>
          <p:spPr>
            <a:xfrm>
              <a:off x="402745" y="2649899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80</a:t>
              </a:r>
            </a:p>
          </p:txBody>
        </p:sp>
        <p:sp>
          <p:nvSpPr>
            <p:cNvPr id="13" name="TextBox 1613">
              <a:extLst>
                <a:ext uri="{FF2B5EF4-FFF2-40B4-BE49-F238E27FC236}">
                  <a16:creationId xmlns:a16="http://schemas.microsoft.com/office/drawing/2014/main" xmlns="" id="{90ABA96D-57A6-F898-FA70-D01BA8DB5FF0}"/>
                </a:ext>
              </a:extLst>
            </p:cNvPr>
            <p:cNvSpPr txBox="1"/>
            <p:nvPr/>
          </p:nvSpPr>
          <p:spPr>
            <a:xfrm>
              <a:off x="311373" y="2077681"/>
              <a:ext cx="35298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100</a:t>
              </a:r>
            </a:p>
          </p:txBody>
        </p:sp>
      </p:grpSp>
      <p:grpSp>
        <p:nvGrpSpPr>
          <p:cNvPr id="3359" name="Graphic 4">
            <a:extLst>
              <a:ext uri="{FF2B5EF4-FFF2-40B4-BE49-F238E27FC236}">
                <a16:creationId xmlns:a16="http://schemas.microsoft.com/office/drawing/2014/main" xmlns="" id="{31340C52-91B5-C0AC-36E5-326CF2D13F30}"/>
              </a:ext>
            </a:extLst>
          </p:cNvPr>
          <p:cNvGrpSpPr/>
          <p:nvPr/>
        </p:nvGrpSpPr>
        <p:grpSpPr>
          <a:xfrm>
            <a:off x="7113048" y="1561215"/>
            <a:ext cx="4435191" cy="2624587"/>
            <a:chOff x="2741984" y="969378"/>
            <a:chExt cx="7359191" cy="3877645"/>
          </a:xfrm>
        </p:grpSpPr>
        <p:grpSp>
          <p:nvGrpSpPr>
            <p:cNvPr id="3360" name="Graphic 4">
              <a:extLst>
                <a:ext uri="{FF2B5EF4-FFF2-40B4-BE49-F238E27FC236}">
                  <a16:creationId xmlns:a16="http://schemas.microsoft.com/office/drawing/2014/main" xmlns="" id="{A43E725F-80FC-F20C-5077-FF315337B897}"/>
                </a:ext>
              </a:extLst>
            </p:cNvPr>
            <p:cNvGrpSpPr/>
            <p:nvPr/>
          </p:nvGrpSpPr>
          <p:grpSpPr>
            <a:xfrm>
              <a:off x="2741984" y="969378"/>
              <a:ext cx="80073" cy="3812639"/>
              <a:chOff x="2741984" y="969378"/>
              <a:chExt cx="80073" cy="3812639"/>
            </a:xfrm>
          </p:grpSpPr>
          <p:sp>
            <p:nvSpPr>
              <p:cNvPr id="3399" name="Freeform 15">
                <a:extLst>
                  <a:ext uri="{FF2B5EF4-FFF2-40B4-BE49-F238E27FC236}">
                    <a16:creationId xmlns:a16="http://schemas.microsoft.com/office/drawing/2014/main" xmlns="" id="{1BF004A6-1BD0-DCD3-AFDA-4853290FB2DF}"/>
                  </a:ext>
                </a:extLst>
              </p:cNvPr>
              <p:cNvSpPr/>
              <p:nvPr/>
            </p:nvSpPr>
            <p:spPr>
              <a:xfrm>
                <a:off x="2806949" y="969378"/>
                <a:ext cx="15108" cy="3812639"/>
              </a:xfrm>
              <a:custGeom>
                <a:avLst/>
                <a:gdLst>
                  <a:gd name="connsiteX0" fmla="*/ 0 w 15108"/>
                  <a:gd name="connsiteY0" fmla="*/ 3812640 h 3812639"/>
                  <a:gd name="connsiteX1" fmla="*/ 0 w 15108"/>
                  <a:gd name="connsiteY1" fmla="*/ 0 h 381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3812639">
                    <a:moveTo>
                      <a:pt x="0" y="381264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0" name="Freeform 16">
                <a:extLst>
                  <a:ext uri="{FF2B5EF4-FFF2-40B4-BE49-F238E27FC236}">
                    <a16:creationId xmlns:a16="http://schemas.microsoft.com/office/drawing/2014/main" xmlns="" id="{E6B1E8B0-C2C3-246B-332E-7A6EA7BB55E8}"/>
                  </a:ext>
                </a:extLst>
              </p:cNvPr>
              <p:cNvSpPr/>
              <p:nvPr/>
            </p:nvSpPr>
            <p:spPr>
              <a:xfrm>
                <a:off x="2806949" y="969378"/>
                <a:ext cx="15108" cy="3812639"/>
              </a:xfrm>
              <a:custGeom>
                <a:avLst/>
                <a:gdLst>
                  <a:gd name="connsiteX0" fmla="*/ 0 w 15108"/>
                  <a:gd name="connsiteY0" fmla="*/ 3812640 h 3812639"/>
                  <a:gd name="connsiteX1" fmla="*/ 0 w 15108"/>
                  <a:gd name="connsiteY1" fmla="*/ 0 h 381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3812639">
                    <a:moveTo>
                      <a:pt x="0" y="381264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1" name="Freeform 22">
                <a:extLst>
                  <a:ext uri="{FF2B5EF4-FFF2-40B4-BE49-F238E27FC236}">
                    <a16:creationId xmlns:a16="http://schemas.microsoft.com/office/drawing/2014/main" xmlns="" id="{0EBAD7DF-11A2-79BC-5318-F36AD65B8F98}"/>
                  </a:ext>
                </a:extLst>
              </p:cNvPr>
              <p:cNvSpPr/>
              <p:nvPr/>
            </p:nvSpPr>
            <p:spPr>
              <a:xfrm>
                <a:off x="2741984" y="4701895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2" name="Freeform 23">
                <a:extLst>
                  <a:ext uri="{FF2B5EF4-FFF2-40B4-BE49-F238E27FC236}">
                    <a16:creationId xmlns:a16="http://schemas.microsoft.com/office/drawing/2014/main" xmlns="" id="{0C3101A6-2581-CFBD-E6BB-3FFFEB7F5B4D}"/>
                  </a:ext>
                </a:extLst>
              </p:cNvPr>
              <p:cNvSpPr/>
              <p:nvPr/>
            </p:nvSpPr>
            <p:spPr>
              <a:xfrm>
                <a:off x="2741984" y="3971719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3" name="Freeform 24">
                <a:extLst>
                  <a:ext uri="{FF2B5EF4-FFF2-40B4-BE49-F238E27FC236}">
                    <a16:creationId xmlns:a16="http://schemas.microsoft.com/office/drawing/2014/main" xmlns="" id="{7C63285B-D471-4490-98FF-06B60E78EF7A}"/>
                  </a:ext>
                </a:extLst>
              </p:cNvPr>
              <p:cNvSpPr/>
              <p:nvPr/>
            </p:nvSpPr>
            <p:spPr>
              <a:xfrm>
                <a:off x="2741984" y="3241542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4" name="Freeform 25">
                <a:extLst>
                  <a:ext uri="{FF2B5EF4-FFF2-40B4-BE49-F238E27FC236}">
                    <a16:creationId xmlns:a16="http://schemas.microsoft.com/office/drawing/2014/main" xmlns="" id="{3D977E32-FEB7-9716-ED12-FED165A9E8F8}"/>
                  </a:ext>
                </a:extLst>
              </p:cNvPr>
              <p:cNvSpPr/>
              <p:nvPr/>
            </p:nvSpPr>
            <p:spPr>
              <a:xfrm>
                <a:off x="2741984" y="2511366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5" name="Freeform 26">
                <a:extLst>
                  <a:ext uri="{FF2B5EF4-FFF2-40B4-BE49-F238E27FC236}">
                    <a16:creationId xmlns:a16="http://schemas.microsoft.com/office/drawing/2014/main" xmlns="" id="{E66378B0-F75A-1AF7-A07E-09C86BB79D12}"/>
                  </a:ext>
                </a:extLst>
              </p:cNvPr>
              <p:cNvSpPr/>
              <p:nvPr/>
            </p:nvSpPr>
            <p:spPr>
              <a:xfrm>
                <a:off x="2741984" y="1781189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6" name="Freeform 27">
                <a:extLst>
                  <a:ext uri="{FF2B5EF4-FFF2-40B4-BE49-F238E27FC236}">
                    <a16:creationId xmlns:a16="http://schemas.microsoft.com/office/drawing/2014/main" xmlns="" id="{B2D0DA13-A0FB-8D8E-1363-41BEF015C72E}"/>
                  </a:ext>
                </a:extLst>
              </p:cNvPr>
              <p:cNvSpPr/>
              <p:nvPr/>
            </p:nvSpPr>
            <p:spPr>
              <a:xfrm>
                <a:off x="2741984" y="1051013"/>
                <a:ext cx="64965" cy="15117"/>
              </a:xfrm>
              <a:custGeom>
                <a:avLst/>
                <a:gdLst>
                  <a:gd name="connsiteX0" fmla="*/ 64965 w 64965"/>
                  <a:gd name="connsiteY0" fmla="*/ 0 h 15117"/>
                  <a:gd name="connsiteX1" fmla="*/ 0 w 64965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65" h="15117">
                    <a:moveTo>
                      <a:pt x="64965" y="0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361" name="Graphic 4">
              <a:extLst>
                <a:ext uri="{FF2B5EF4-FFF2-40B4-BE49-F238E27FC236}">
                  <a16:creationId xmlns:a16="http://schemas.microsoft.com/office/drawing/2014/main" xmlns="" id="{7CABD0C3-21E5-7E16-0648-C0F0105C0CDA}"/>
                </a:ext>
              </a:extLst>
            </p:cNvPr>
            <p:cNvGrpSpPr/>
            <p:nvPr/>
          </p:nvGrpSpPr>
          <p:grpSpPr>
            <a:xfrm>
              <a:off x="2806949" y="4783530"/>
              <a:ext cx="7294226" cy="63493"/>
              <a:chOff x="2806949" y="4783530"/>
              <a:chExt cx="7294226" cy="63493"/>
            </a:xfrm>
          </p:grpSpPr>
          <p:sp>
            <p:nvSpPr>
              <p:cNvPr id="3362" name="Freeform 29">
                <a:extLst>
                  <a:ext uri="{FF2B5EF4-FFF2-40B4-BE49-F238E27FC236}">
                    <a16:creationId xmlns:a16="http://schemas.microsoft.com/office/drawing/2014/main" xmlns="" id="{8772C121-4941-0DBF-90FC-5EC651E2C86D}"/>
                  </a:ext>
                </a:extLst>
              </p:cNvPr>
              <p:cNvSpPr/>
              <p:nvPr/>
            </p:nvSpPr>
            <p:spPr>
              <a:xfrm>
                <a:off x="2806949" y="4783530"/>
                <a:ext cx="7294226" cy="15117"/>
              </a:xfrm>
              <a:custGeom>
                <a:avLst/>
                <a:gdLst>
                  <a:gd name="connsiteX0" fmla="*/ 0 w 7294226"/>
                  <a:gd name="connsiteY0" fmla="*/ 0 h 15117"/>
                  <a:gd name="connsiteX1" fmla="*/ 7294226 w 7294226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94226" h="15117">
                    <a:moveTo>
                      <a:pt x="0" y="0"/>
                    </a:moveTo>
                    <a:lnTo>
                      <a:pt x="7294226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3" name="Freeform 30">
                <a:extLst>
                  <a:ext uri="{FF2B5EF4-FFF2-40B4-BE49-F238E27FC236}">
                    <a16:creationId xmlns:a16="http://schemas.microsoft.com/office/drawing/2014/main" xmlns="" id="{1819CDFE-F9D0-A5CB-2114-0D6D65F08669}"/>
                  </a:ext>
                </a:extLst>
              </p:cNvPr>
              <p:cNvSpPr/>
              <p:nvPr/>
            </p:nvSpPr>
            <p:spPr>
              <a:xfrm>
                <a:off x="2806949" y="4783530"/>
                <a:ext cx="7294226" cy="15117"/>
              </a:xfrm>
              <a:custGeom>
                <a:avLst/>
                <a:gdLst>
                  <a:gd name="connsiteX0" fmla="*/ 0 w 7294226"/>
                  <a:gd name="connsiteY0" fmla="*/ 0 h 15117"/>
                  <a:gd name="connsiteX1" fmla="*/ 7294226 w 7294226"/>
                  <a:gd name="connsiteY1" fmla="*/ 0 h 1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94226" h="15117">
                    <a:moveTo>
                      <a:pt x="0" y="0"/>
                    </a:moveTo>
                    <a:lnTo>
                      <a:pt x="7294226" y="0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4" name="Freeform 31">
                <a:extLst>
                  <a:ext uri="{FF2B5EF4-FFF2-40B4-BE49-F238E27FC236}">
                    <a16:creationId xmlns:a16="http://schemas.microsoft.com/office/drawing/2014/main" xmlns="" id="{AD42A7AF-760D-FF39-F15B-EEE1AD6F6F94}"/>
                  </a:ext>
                </a:extLst>
              </p:cNvPr>
              <p:cNvSpPr/>
              <p:nvPr/>
            </p:nvSpPr>
            <p:spPr>
              <a:xfrm>
                <a:off x="2977671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5" name="Freeform 32">
                <a:extLst>
                  <a:ext uri="{FF2B5EF4-FFF2-40B4-BE49-F238E27FC236}">
                    <a16:creationId xmlns:a16="http://schemas.microsoft.com/office/drawing/2014/main" xmlns="" id="{F5B46073-C3BC-66FE-FC88-DB189E1FD73C}"/>
                  </a:ext>
                </a:extLst>
              </p:cNvPr>
              <p:cNvSpPr/>
              <p:nvPr/>
            </p:nvSpPr>
            <p:spPr>
              <a:xfrm>
                <a:off x="318163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6" name="Freeform 33">
                <a:extLst>
                  <a:ext uri="{FF2B5EF4-FFF2-40B4-BE49-F238E27FC236}">
                    <a16:creationId xmlns:a16="http://schemas.microsoft.com/office/drawing/2014/main" xmlns="" id="{C6A4450A-2FC1-0448-A78A-269A23483150}"/>
                  </a:ext>
                </a:extLst>
              </p:cNvPr>
              <p:cNvSpPr/>
              <p:nvPr/>
            </p:nvSpPr>
            <p:spPr>
              <a:xfrm>
                <a:off x="338559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7" name="Freeform 34">
                <a:extLst>
                  <a:ext uri="{FF2B5EF4-FFF2-40B4-BE49-F238E27FC236}">
                    <a16:creationId xmlns:a16="http://schemas.microsoft.com/office/drawing/2014/main" xmlns="" id="{9A8E030C-924F-D0DC-0751-D3415C1F3415}"/>
                  </a:ext>
                </a:extLst>
              </p:cNvPr>
              <p:cNvSpPr/>
              <p:nvPr/>
            </p:nvSpPr>
            <p:spPr>
              <a:xfrm>
                <a:off x="3591063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8" name="Freeform 35">
                <a:extLst>
                  <a:ext uri="{FF2B5EF4-FFF2-40B4-BE49-F238E27FC236}">
                    <a16:creationId xmlns:a16="http://schemas.microsoft.com/office/drawing/2014/main" xmlns="" id="{96C33A79-DFD5-47AE-A157-61B7DCE36942}"/>
                  </a:ext>
                </a:extLst>
              </p:cNvPr>
              <p:cNvSpPr/>
              <p:nvPr/>
            </p:nvSpPr>
            <p:spPr>
              <a:xfrm>
                <a:off x="3795024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9" name="Freeform 36">
                <a:extLst>
                  <a:ext uri="{FF2B5EF4-FFF2-40B4-BE49-F238E27FC236}">
                    <a16:creationId xmlns:a16="http://schemas.microsoft.com/office/drawing/2014/main" xmlns="" id="{D30464BB-1851-8A2F-491B-A5EC953CDCCA}"/>
                  </a:ext>
                </a:extLst>
              </p:cNvPr>
              <p:cNvSpPr/>
              <p:nvPr/>
            </p:nvSpPr>
            <p:spPr>
              <a:xfrm>
                <a:off x="4000495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0" name="Freeform 37">
                <a:extLst>
                  <a:ext uri="{FF2B5EF4-FFF2-40B4-BE49-F238E27FC236}">
                    <a16:creationId xmlns:a16="http://schemas.microsoft.com/office/drawing/2014/main" xmlns="" id="{2B099B73-A782-9134-CC0B-1B4B3F20A694}"/>
                  </a:ext>
                </a:extLst>
              </p:cNvPr>
              <p:cNvSpPr/>
              <p:nvPr/>
            </p:nvSpPr>
            <p:spPr>
              <a:xfrm>
                <a:off x="4204455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1" name="Freeform 38">
                <a:extLst>
                  <a:ext uri="{FF2B5EF4-FFF2-40B4-BE49-F238E27FC236}">
                    <a16:creationId xmlns:a16="http://schemas.microsoft.com/office/drawing/2014/main" xmlns="" id="{79839986-1090-8E7D-7A52-34D1855BFD08}"/>
                  </a:ext>
                </a:extLst>
              </p:cNvPr>
              <p:cNvSpPr/>
              <p:nvPr/>
            </p:nvSpPr>
            <p:spPr>
              <a:xfrm>
                <a:off x="4408415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2" name="Freeform 39">
                <a:extLst>
                  <a:ext uri="{FF2B5EF4-FFF2-40B4-BE49-F238E27FC236}">
                    <a16:creationId xmlns:a16="http://schemas.microsoft.com/office/drawing/2014/main" xmlns="" id="{5F42FF6B-8076-B1DC-C6B4-7CD77F11F9BD}"/>
                  </a:ext>
                </a:extLst>
              </p:cNvPr>
              <p:cNvSpPr/>
              <p:nvPr/>
            </p:nvSpPr>
            <p:spPr>
              <a:xfrm>
                <a:off x="4613887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3" name="Freeform 40">
                <a:extLst>
                  <a:ext uri="{FF2B5EF4-FFF2-40B4-BE49-F238E27FC236}">
                    <a16:creationId xmlns:a16="http://schemas.microsoft.com/office/drawing/2014/main" xmlns="" id="{730C253E-514A-F988-3388-72C81FB02582}"/>
                  </a:ext>
                </a:extLst>
              </p:cNvPr>
              <p:cNvSpPr/>
              <p:nvPr/>
            </p:nvSpPr>
            <p:spPr>
              <a:xfrm>
                <a:off x="4817847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4" name="Freeform 41">
                <a:extLst>
                  <a:ext uri="{FF2B5EF4-FFF2-40B4-BE49-F238E27FC236}">
                    <a16:creationId xmlns:a16="http://schemas.microsoft.com/office/drawing/2014/main" xmlns="" id="{DE005284-1138-2534-60D2-B6DED5412D12}"/>
                  </a:ext>
                </a:extLst>
              </p:cNvPr>
              <p:cNvSpPr/>
              <p:nvPr/>
            </p:nvSpPr>
            <p:spPr>
              <a:xfrm>
                <a:off x="5021807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5" name="Freeform 42">
                <a:extLst>
                  <a:ext uri="{FF2B5EF4-FFF2-40B4-BE49-F238E27FC236}">
                    <a16:creationId xmlns:a16="http://schemas.microsoft.com/office/drawing/2014/main" xmlns="" id="{98A66227-A10A-04F6-DFC0-D520AAD4D4DC}"/>
                  </a:ext>
                </a:extLst>
              </p:cNvPr>
              <p:cNvSpPr/>
              <p:nvPr/>
            </p:nvSpPr>
            <p:spPr>
              <a:xfrm>
                <a:off x="5227278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6" name="Freeform 43">
                <a:extLst>
                  <a:ext uri="{FF2B5EF4-FFF2-40B4-BE49-F238E27FC236}">
                    <a16:creationId xmlns:a16="http://schemas.microsoft.com/office/drawing/2014/main" xmlns="" id="{C8662B5F-F78B-6B9B-B459-B7B0B5614831}"/>
                  </a:ext>
                </a:extLst>
              </p:cNvPr>
              <p:cNvSpPr/>
              <p:nvPr/>
            </p:nvSpPr>
            <p:spPr>
              <a:xfrm>
                <a:off x="5431239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7" name="Freeform 44">
                <a:extLst>
                  <a:ext uri="{FF2B5EF4-FFF2-40B4-BE49-F238E27FC236}">
                    <a16:creationId xmlns:a16="http://schemas.microsoft.com/office/drawing/2014/main" xmlns="" id="{C869502A-9A48-DE67-5E63-D88374A38A01}"/>
                  </a:ext>
                </a:extLst>
              </p:cNvPr>
              <p:cNvSpPr/>
              <p:nvPr/>
            </p:nvSpPr>
            <p:spPr>
              <a:xfrm>
                <a:off x="5635199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8" name="Freeform 45">
                <a:extLst>
                  <a:ext uri="{FF2B5EF4-FFF2-40B4-BE49-F238E27FC236}">
                    <a16:creationId xmlns:a16="http://schemas.microsoft.com/office/drawing/2014/main" xmlns="" id="{A8F67CAF-60D3-A40A-198D-C05AB43E6A36}"/>
                  </a:ext>
                </a:extLst>
              </p:cNvPr>
              <p:cNvSpPr/>
              <p:nvPr/>
            </p:nvSpPr>
            <p:spPr>
              <a:xfrm>
                <a:off x="5840670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9" name="Freeform 46">
                <a:extLst>
                  <a:ext uri="{FF2B5EF4-FFF2-40B4-BE49-F238E27FC236}">
                    <a16:creationId xmlns:a16="http://schemas.microsoft.com/office/drawing/2014/main" xmlns="" id="{DC56DFBA-6398-72E5-D404-653CF79DCA79}"/>
                  </a:ext>
                </a:extLst>
              </p:cNvPr>
              <p:cNvSpPr/>
              <p:nvPr/>
            </p:nvSpPr>
            <p:spPr>
              <a:xfrm>
                <a:off x="6044631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0" name="Freeform 47">
                <a:extLst>
                  <a:ext uri="{FF2B5EF4-FFF2-40B4-BE49-F238E27FC236}">
                    <a16:creationId xmlns:a16="http://schemas.microsoft.com/office/drawing/2014/main" xmlns="" id="{5F599FA9-D542-4059-FF91-216F58578861}"/>
                  </a:ext>
                </a:extLst>
              </p:cNvPr>
              <p:cNvSpPr/>
              <p:nvPr/>
            </p:nvSpPr>
            <p:spPr>
              <a:xfrm>
                <a:off x="6248591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1" name="Freeform 48">
                <a:extLst>
                  <a:ext uri="{FF2B5EF4-FFF2-40B4-BE49-F238E27FC236}">
                    <a16:creationId xmlns:a16="http://schemas.microsoft.com/office/drawing/2014/main" xmlns="" id="{B1A6A280-6200-04A3-0176-C6319B920D76}"/>
                  </a:ext>
                </a:extLst>
              </p:cNvPr>
              <p:cNvSpPr/>
              <p:nvPr/>
            </p:nvSpPr>
            <p:spPr>
              <a:xfrm>
                <a:off x="645406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2" name="Freeform 49">
                <a:extLst>
                  <a:ext uri="{FF2B5EF4-FFF2-40B4-BE49-F238E27FC236}">
                    <a16:creationId xmlns:a16="http://schemas.microsoft.com/office/drawing/2014/main" xmlns="" id="{44156F2D-E2B6-1492-813B-50A598A51F9E}"/>
                  </a:ext>
                </a:extLst>
              </p:cNvPr>
              <p:cNvSpPr/>
              <p:nvPr/>
            </p:nvSpPr>
            <p:spPr>
              <a:xfrm>
                <a:off x="6658023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3" name="Freeform 50">
                <a:extLst>
                  <a:ext uri="{FF2B5EF4-FFF2-40B4-BE49-F238E27FC236}">
                    <a16:creationId xmlns:a16="http://schemas.microsoft.com/office/drawing/2014/main" xmlns="" id="{EE0D33BA-265A-D43A-8FAC-B7B8D2395D0C}"/>
                  </a:ext>
                </a:extLst>
              </p:cNvPr>
              <p:cNvSpPr/>
              <p:nvPr/>
            </p:nvSpPr>
            <p:spPr>
              <a:xfrm>
                <a:off x="6861983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4" name="Freeform 51">
                <a:extLst>
                  <a:ext uri="{FF2B5EF4-FFF2-40B4-BE49-F238E27FC236}">
                    <a16:creationId xmlns:a16="http://schemas.microsoft.com/office/drawing/2014/main" xmlns="" id="{7D29C5A7-1A1D-C900-3FBC-9D7A89FBF00C}"/>
                  </a:ext>
                </a:extLst>
              </p:cNvPr>
              <p:cNvSpPr/>
              <p:nvPr/>
            </p:nvSpPr>
            <p:spPr>
              <a:xfrm>
                <a:off x="7067454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5" name="Freeform 52">
                <a:extLst>
                  <a:ext uri="{FF2B5EF4-FFF2-40B4-BE49-F238E27FC236}">
                    <a16:creationId xmlns:a16="http://schemas.microsoft.com/office/drawing/2014/main" xmlns="" id="{C7031365-B4CD-9051-C5D6-2C3E6A02EE30}"/>
                  </a:ext>
                </a:extLst>
              </p:cNvPr>
              <p:cNvSpPr/>
              <p:nvPr/>
            </p:nvSpPr>
            <p:spPr>
              <a:xfrm>
                <a:off x="7271414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6" name="Freeform 53">
                <a:extLst>
                  <a:ext uri="{FF2B5EF4-FFF2-40B4-BE49-F238E27FC236}">
                    <a16:creationId xmlns:a16="http://schemas.microsoft.com/office/drawing/2014/main" xmlns="" id="{F4298194-6517-E0EF-C9FF-286AFFD5198A}"/>
                  </a:ext>
                </a:extLst>
              </p:cNvPr>
              <p:cNvSpPr/>
              <p:nvPr/>
            </p:nvSpPr>
            <p:spPr>
              <a:xfrm>
                <a:off x="7476886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7" name="Freeform 54">
                <a:extLst>
                  <a:ext uri="{FF2B5EF4-FFF2-40B4-BE49-F238E27FC236}">
                    <a16:creationId xmlns:a16="http://schemas.microsoft.com/office/drawing/2014/main" xmlns="" id="{7FC66B73-96AC-BF4B-49E6-5C32600FA0E2}"/>
                  </a:ext>
                </a:extLst>
              </p:cNvPr>
              <p:cNvSpPr/>
              <p:nvPr/>
            </p:nvSpPr>
            <p:spPr>
              <a:xfrm>
                <a:off x="7680846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8" name="Freeform 55">
                <a:extLst>
                  <a:ext uri="{FF2B5EF4-FFF2-40B4-BE49-F238E27FC236}">
                    <a16:creationId xmlns:a16="http://schemas.microsoft.com/office/drawing/2014/main" xmlns="" id="{5CD82B9D-1DF3-3805-334F-45B21D506206}"/>
                  </a:ext>
                </a:extLst>
              </p:cNvPr>
              <p:cNvSpPr/>
              <p:nvPr/>
            </p:nvSpPr>
            <p:spPr>
              <a:xfrm>
                <a:off x="7884806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9" name="Freeform 56">
                <a:extLst>
                  <a:ext uri="{FF2B5EF4-FFF2-40B4-BE49-F238E27FC236}">
                    <a16:creationId xmlns:a16="http://schemas.microsoft.com/office/drawing/2014/main" xmlns="" id="{F2C4B972-0167-E1D2-F998-2C6C2061935F}"/>
                  </a:ext>
                </a:extLst>
              </p:cNvPr>
              <p:cNvSpPr/>
              <p:nvPr/>
            </p:nvSpPr>
            <p:spPr>
              <a:xfrm>
                <a:off x="8090278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0" name="Freeform 57">
                <a:extLst>
                  <a:ext uri="{FF2B5EF4-FFF2-40B4-BE49-F238E27FC236}">
                    <a16:creationId xmlns:a16="http://schemas.microsoft.com/office/drawing/2014/main" xmlns="" id="{6FC278A2-458F-C8D4-3B8E-F189BB3F7EB8}"/>
                  </a:ext>
                </a:extLst>
              </p:cNvPr>
              <p:cNvSpPr/>
              <p:nvPr/>
            </p:nvSpPr>
            <p:spPr>
              <a:xfrm>
                <a:off x="8294238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1" name="Freeform 58">
                <a:extLst>
                  <a:ext uri="{FF2B5EF4-FFF2-40B4-BE49-F238E27FC236}">
                    <a16:creationId xmlns:a16="http://schemas.microsoft.com/office/drawing/2014/main" xmlns="" id="{361AF450-487F-DE97-8F73-4D75D7EC3919}"/>
                  </a:ext>
                </a:extLst>
              </p:cNvPr>
              <p:cNvSpPr/>
              <p:nvPr/>
            </p:nvSpPr>
            <p:spPr>
              <a:xfrm>
                <a:off x="8498198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2" name="Freeform 59">
                <a:extLst>
                  <a:ext uri="{FF2B5EF4-FFF2-40B4-BE49-F238E27FC236}">
                    <a16:creationId xmlns:a16="http://schemas.microsoft.com/office/drawing/2014/main" xmlns="" id="{0F5F7B56-9198-5994-A6A2-1BAC099E3ABD}"/>
                  </a:ext>
                </a:extLst>
              </p:cNvPr>
              <p:cNvSpPr/>
              <p:nvPr/>
            </p:nvSpPr>
            <p:spPr>
              <a:xfrm>
                <a:off x="8703669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3" name="Freeform 60">
                <a:extLst>
                  <a:ext uri="{FF2B5EF4-FFF2-40B4-BE49-F238E27FC236}">
                    <a16:creationId xmlns:a16="http://schemas.microsoft.com/office/drawing/2014/main" xmlns="" id="{DE973547-8294-CD96-2C7C-008DEFAC441A}"/>
                  </a:ext>
                </a:extLst>
              </p:cNvPr>
              <p:cNvSpPr/>
              <p:nvPr/>
            </p:nvSpPr>
            <p:spPr>
              <a:xfrm>
                <a:off x="8907630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4" name="Freeform 61">
                <a:extLst>
                  <a:ext uri="{FF2B5EF4-FFF2-40B4-BE49-F238E27FC236}">
                    <a16:creationId xmlns:a16="http://schemas.microsoft.com/office/drawing/2014/main" xmlns="" id="{DAA5C369-A9FF-0D19-CD9E-1DF37C3FEDE4}"/>
                  </a:ext>
                </a:extLst>
              </p:cNvPr>
              <p:cNvSpPr/>
              <p:nvPr/>
            </p:nvSpPr>
            <p:spPr>
              <a:xfrm>
                <a:off x="9111590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5" name="Freeform 62">
                <a:extLst>
                  <a:ext uri="{FF2B5EF4-FFF2-40B4-BE49-F238E27FC236}">
                    <a16:creationId xmlns:a16="http://schemas.microsoft.com/office/drawing/2014/main" xmlns="" id="{E19F24E4-E5AC-50E8-D33E-54E73E840AE7}"/>
                  </a:ext>
                </a:extLst>
              </p:cNvPr>
              <p:cNvSpPr/>
              <p:nvPr/>
            </p:nvSpPr>
            <p:spPr>
              <a:xfrm>
                <a:off x="9317061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6" name="Freeform 63">
                <a:extLst>
                  <a:ext uri="{FF2B5EF4-FFF2-40B4-BE49-F238E27FC236}">
                    <a16:creationId xmlns:a16="http://schemas.microsoft.com/office/drawing/2014/main" xmlns="" id="{F4F7583D-4840-0473-6D88-B03741058A65}"/>
                  </a:ext>
                </a:extLst>
              </p:cNvPr>
              <p:cNvSpPr/>
              <p:nvPr/>
            </p:nvSpPr>
            <p:spPr>
              <a:xfrm>
                <a:off x="952102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7" name="Freeform 64">
                <a:extLst>
                  <a:ext uri="{FF2B5EF4-FFF2-40B4-BE49-F238E27FC236}">
                    <a16:creationId xmlns:a16="http://schemas.microsoft.com/office/drawing/2014/main" xmlns="" id="{36A623BF-2EB4-15BE-D8F0-ADC2EBA54DF8}"/>
                  </a:ext>
                </a:extLst>
              </p:cNvPr>
              <p:cNvSpPr/>
              <p:nvPr/>
            </p:nvSpPr>
            <p:spPr>
              <a:xfrm>
                <a:off x="9724982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8" name="Freeform 65">
                <a:extLst>
                  <a:ext uri="{FF2B5EF4-FFF2-40B4-BE49-F238E27FC236}">
                    <a16:creationId xmlns:a16="http://schemas.microsoft.com/office/drawing/2014/main" xmlns="" id="{2DFD39E9-C7DE-0E47-EDE0-203ABE9B3011}"/>
                  </a:ext>
                </a:extLst>
              </p:cNvPr>
              <p:cNvSpPr/>
              <p:nvPr/>
            </p:nvSpPr>
            <p:spPr>
              <a:xfrm>
                <a:off x="9930453" y="4783530"/>
                <a:ext cx="15108" cy="63493"/>
              </a:xfrm>
              <a:custGeom>
                <a:avLst/>
                <a:gdLst>
                  <a:gd name="connsiteX0" fmla="*/ 0 w 15108"/>
                  <a:gd name="connsiteY0" fmla="*/ 0 h 63493"/>
                  <a:gd name="connsiteX1" fmla="*/ 0 w 15108"/>
                  <a:gd name="connsiteY1" fmla="*/ 63493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8" h="63493">
                    <a:moveTo>
                      <a:pt x="0" y="0"/>
                    </a:moveTo>
                    <a:lnTo>
                      <a:pt x="0" y="63493"/>
                    </a:lnTo>
                  </a:path>
                </a:pathLst>
              </a:custGeom>
              <a:ln w="12700" cap="flat">
                <a:solidFill>
                  <a:srgbClr val="56545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45710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3407" name="Group 2326">
            <a:extLst>
              <a:ext uri="{FF2B5EF4-FFF2-40B4-BE49-F238E27FC236}">
                <a16:creationId xmlns:a16="http://schemas.microsoft.com/office/drawing/2014/main" xmlns="" id="{FD54C587-3D25-7C93-0628-30539832FDEA}"/>
              </a:ext>
            </a:extLst>
          </p:cNvPr>
          <p:cNvGrpSpPr/>
          <p:nvPr/>
        </p:nvGrpSpPr>
        <p:grpSpPr>
          <a:xfrm>
            <a:off x="7148748" y="4159614"/>
            <a:ext cx="4429729" cy="186903"/>
            <a:chOff x="1492788" y="9654173"/>
            <a:chExt cx="10259677" cy="432886"/>
          </a:xfrm>
        </p:grpSpPr>
        <p:sp>
          <p:nvSpPr>
            <p:cNvPr id="3408" name="TextBox 2327">
              <a:extLst>
                <a:ext uri="{FF2B5EF4-FFF2-40B4-BE49-F238E27FC236}">
                  <a16:creationId xmlns:a16="http://schemas.microsoft.com/office/drawing/2014/main" xmlns="" id="{C7125920-DC3F-6642-7429-458F54BD5083}"/>
                </a:ext>
              </a:extLst>
            </p:cNvPr>
            <p:cNvSpPr txBox="1"/>
            <p:nvPr/>
          </p:nvSpPr>
          <p:spPr>
            <a:xfrm>
              <a:off x="1492788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3409" name="TextBox 2328">
              <a:extLst>
                <a:ext uri="{FF2B5EF4-FFF2-40B4-BE49-F238E27FC236}">
                  <a16:creationId xmlns:a16="http://schemas.microsoft.com/office/drawing/2014/main" xmlns="" id="{A2772CD4-0AEC-3960-9DCD-F2E7E5AD2D07}"/>
                </a:ext>
              </a:extLst>
            </p:cNvPr>
            <p:cNvSpPr txBox="1"/>
            <p:nvPr/>
          </p:nvSpPr>
          <p:spPr>
            <a:xfrm>
              <a:off x="1783978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3410" name="TextBox 2329">
              <a:extLst>
                <a:ext uri="{FF2B5EF4-FFF2-40B4-BE49-F238E27FC236}">
                  <a16:creationId xmlns:a16="http://schemas.microsoft.com/office/drawing/2014/main" xmlns="" id="{72487AE1-359A-08B4-0533-BD15D55D6E6E}"/>
                </a:ext>
              </a:extLst>
            </p:cNvPr>
            <p:cNvSpPr txBox="1"/>
            <p:nvPr/>
          </p:nvSpPr>
          <p:spPr>
            <a:xfrm>
              <a:off x="2079306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3411" name="TextBox 2330">
              <a:extLst>
                <a:ext uri="{FF2B5EF4-FFF2-40B4-BE49-F238E27FC236}">
                  <a16:creationId xmlns:a16="http://schemas.microsoft.com/office/drawing/2014/main" xmlns="" id="{DB203175-8EF6-BB34-B0DB-3A7882C64B67}"/>
                </a:ext>
              </a:extLst>
            </p:cNvPr>
            <p:cNvSpPr txBox="1"/>
            <p:nvPr/>
          </p:nvSpPr>
          <p:spPr>
            <a:xfrm>
              <a:off x="2354906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3412" name="TextBox 2331">
              <a:extLst>
                <a:ext uri="{FF2B5EF4-FFF2-40B4-BE49-F238E27FC236}">
                  <a16:creationId xmlns:a16="http://schemas.microsoft.com/office/drawing/2014/main" xmlns="" id="{F98D200E-D90B-7EB5-343C-2B2D660C4EA6}"/>
                </a:ext>
              </a:extLst>
            </p:cNvPr>
            <p:cNvSpPr txBox="1"/>
            <p:nvPr/>
          </p:nvSpPr>
          <p:spPr>
            <a:xfrm>
              <a:off x="2640280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3413" name="TextBox 2332">
              <a:extLst>
                <a:ext uri="{FF2B5EF4-FFF2-40B4-BE49-F238E27FC236}">
                  <a16:creationId xmlns:a16="http://schemas.microsoft.com/office/drawing/2014/main" xmlns="" id="{4FE3D8C3-7FE6-0901-5C9C-07111A7556BD}"/>
                </a:ext>
              </a:extLst>
            </p:cNvPr>
            <p:cNvSpPr txBox="1"/>
            <p:nvPr/>
          </p:nvSpPr>
          <p:spPr>
            <a:xfrm>
              <a:off x="2925653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3414" name="TextBox 2333">
              <a:extLst>
                <a:ext uri="{FF2B5EF4-FFF2-40B4-BE49-F238E27FC236}">
                  <a16:creationId xmlns:a16="http://schemas.microsoft.com/office/drawing/2014/main" xmlns="" id="{33CD2448-4827-F503-1182-A0DCC89E4737}"/>
                </a:ext>
              </a:extLst>
            </p:cNvPr>
            <p:cNvSpPr txBox="1"/>
            <p:nvPr/>
          </p:nvSpPr>
          <p:spPr>
            <a:xfrm>
              <a:off x="3211214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3415" name="TextBox 2334">
              <a:extLst>
                <a:ext uri="{FF2B5EF4-FFF2-40B4-BE49-F238E27FC236}">
                  <a16:creationId xmlns:a16="http://schemas.microsoft.com/office/drawing/2014/main" xmlns="" id="{04F496D1-9E3B-96C0-5660-ABB885BF24B5}"/>
                </a:ext>
              </a:extLst>
            </p:cNvPr>
            <p:cNvSpPr txBox="1"/>
            <p:nvPr/>
          </p:nvSpPr>
          <p:spPr>
            <a:xfrm>
              <a:off x="3496587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3416" name="TextBox 2335">
              <a:extLst>
                <a:ext uri="{FF2B5EF4-FFF2-40B4-BE49-F238E27FC236}">
                  <a16:creationId xmlns:a16="http://schemas.microsoft.com/office/drawing/2014/main" xmlns="" id="{DD65381D-37B0-4DE1-F499-F2EB3A91233C}"/>
                </a:ext>
              </a:extLst>
            </p:cNvPr>
            <p:cNvSpPr txBox="1"/>
            <p:nvPr/>
          </p:nvSpPr>
          <p:spPr>
            <a:xfrm>
              <a:off x="3782150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3417" name="TextBox 2336">
              <a:extLst>
                <a:ext uri="{FF2B5EF4-FFF2-40B4-BE49-F238E27FC236}">
                  <a16:creationId xmlns:a16="http://schemas.microsoft.com/office/drawing/2014/main" xmlns="" id="{FE62B4DE-DB32-10C3-E55B-1BAD9CFA24C6}"/>
                </a:ext>
              </a:extLst>
            </p:cNvPr>
            <p:cNvSpPr txBox="1"/>
            <p:nvPr/>
          </p:nvSpPr>
          <p:spPr>
            <a:xfrm>
              <a:off x="4067524" y="9654173"/>
              <a:ext cx="481607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9</a:t>
              </a:r>
            </a:p>
          </p:txBody>
        </p:sp>
        <p:sp>
          <p:nvSpPr>
            <p:cNvPr id="3418" name="TextBox 2337">
              <a:extLst>
                <a:ext uri="{FF2B5EF4-FFF2-40B4-BE49-F238E27FC236}">
                  <a16:creationId xmlns:a16="http://schemas.microsoft.com/office/drawing/2014/main" xmlns="" id="{10D5C2BE-3D5B-AC7E-61CA-50CC55A6B35F}"/>
                </a:ext>
              </a:extLst>
            </p:cNvPr>
            <p:cNvSpPr txBox="1"/>
            <p:nvPr/>
          </p:nvSpPr>
          <p:spPr>
            <a:xfrm>
              <a:off x="4305973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</a:t>
              </a:r>
            </a:p>
          </p:txBody>
        </p:sp>
        <p:sp>
          <p:nvSpPr>
            <p:cNvPr id="3419" name="TextBox 2338">
              <a:extLst>
                <a:ext uri="{FF2B5EF4-FFF2-40B4-BE49-F238E27FC236}">
                  <a16:creationId xmlns:a16="http://schemas.microsoft.com/office/drawing/2014/main" xmlns="" id="{7247B15C-845E-989C-2398-3CF1F28FA78A}"/>
                </a:ext>
              </a:extLst>
            </p:cNvPr>
            <p:cNvSpPr txBox="1"/>
            <p:nvPr/>
          </p:nvSpPr>
          <p:spPr>
            <a:xfrm>
              <a:off x="4591536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3420" name="TextBox 2339">
              <a:extLst>
                <a:ext uri="{FF2B5EF4-FFF2-40B4-BE49-F238E27FC236}">
                  <a16:creationId xmlns:a16="http://schemas.microsoft.com/office/drawing/2014/main" xmlns="" id="{E41AF6A8-92FC-89D1-1A77-A9D98AE53A99}"/>
                </a:ext>
              </a:extLst>
            </p:cNvPr>
            <p:cNvSpPr txBox="1"/>
            <p:nvPr/>
          </p:nvSpPr>
          <p:spPr>
            <a:xfrm>
              <a:off x="488081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12</a:t>
              </a:r>
            </a:p>
          </p:txBody>
        </p:sp>
        <p:sp>
          <p:nvSpPr>
            <p:cNvPr id="3421" name="TextBox 2340">
              <a:extLst>
                <a:ext uri="{FF2B5EF4-FFF2-40B4-BE49-F238E27FC236}">
                  <a16:creationId xmlns:a16="http://schemas.microsoft.com/office/drawing/2014/main" xmlns="" id="{A6BA6683-A4DD-BC53-0200-8AB37D69C281}"/>
                </a:ext>
              </a:extLst>
            </p:cNvPr>
            <p:cNvSpPr txBox="1"/>
            <p:nvPr/>
          </p:nvSpPr>
          <p:spPr>
            <a:xfrm>
              <a:off x="5162304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3422" name="TextBox 2341">
              <a:extLst>
                <a:ext uri="{FF2B5EF4-FFF2-40B4-BE49-F238E27FC236}">
                  <a16:creationId xmlns:a16="http://schemas.microsoft.com/office/drawing/2014/main" xmlns="" id="{39ABF8DF-2EAA-061E-93FE-5722656DC5A1}"/>
                </a:ext>
              </a:extLst>
            </p:cNvPr>
            <p:cNvSpPr txBox="1"/>
            <p:nvPr/>
          </p:nvSpPr>
          <p:spPr>
            <a:xfrm>
              <a:off x="544759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3423" name="TextBox 2342">
              <a:extLst>
                <a:ext uri="{FF2B5EF4-FFF2-40B4-BE49-F238E27FC236}">
                  <a16:creationId xmlns:a16="http://schemas.microsoft.com/office/drawing/2014/main" xmlns="" id="{5298E9F8-886D-2BDF-B5CC-6AF93D41B9E8}"/>
                </a:ext>
              </a:extLst>
            </p:cNvPr>
            <p:cNvSpPr txBox="1"/>
            <p:nvPr/>
          </p:nvSpPr>
          <p:spPr>
            <a:xfrm>
              <a:off x="5733241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15</a:t>
              </a:r>
            </a:p>
          </p:txBody>
        </p:sp>
        <p:sp>
          <p:nvSpPr>
            <p:cNvPr id="3424" name="TextBox 2343">
              <a:extLst>
                <a:ext uri="{FF2B5EF4-FFF2-40B4-BE49-F238E27FC236}">
                  <a16:creationId xmlns:a16="http://schemas.microsoft.com/office/drawing/2014/main" xmlns="" id="{6A8B71E1-ADDB-CA0F-2B4F-1010FAAEC8AF}"/>
                </a:ext>
              </a:extLst>
            </p:cNvPr>
            <p:cNvSpPr txBox="1"/>
            <p:nvPr/>
          </p:nvSpPr>
          <p:spPr>
            <a:xfrm>
              <a:off x="6018634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16</a:t>
              </a:r>
            </a:p>
          </p:txBody>
        </p:sp>
        <p:sp>
          <p:nvSpPr>
            <p:cNvPr id="3425" name="TextBox 2344">
              <a:extLst>
                <a:ext uri="{FF2B5EF4-FFF2-40B4-BE49-F238E27FC236}">
                  <a16:creationId xmlns:a16="http://schemas.microsoft.com/office/drawing/2014/main" xmlns="" id="{620D0A35-D18B-A9BE-6D94-EC5847F5F6EB}"/>
                </a:ext>
              </a:extLst>
            </p:cNvPr>
            <p:cNvSpPr txBox="1"/>
            <p:nvPr/>
          </p:nvSpPr>
          <p:spPr>
            <a:xfrm>
              <a:off x="6304111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17</a:t>
              </a:r>
            </a:p>
          </p:txBody>
        </p:sp>
        <p:sp>
          <p:nvSpPr>
            <p:cNvPr id="3426" name="TextBox 2345">
              <a:extLst>
                <a:ext uri="{FF2B5EF4-FFF2-40B4-BE49-F238E27FC236}">
                  <a16:creationId xmlns:a16="http://schemas.microsoft.com/office/drawing/2014/main" xmlns="" id="{50C89DBF-F33F-01C0-1D32-10391259DB83}"/>
                </a:ext>
              </a:extLst>
            </p:cNvPr>
            <p:cNvSpPr txBox="1"/>
            <p:nvPr/>
          </p:nvSpPr>
          <p:spPr>
            <a:xfrm>
              <a:off x="6589252" y="9656115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3427" name="TextBox 2346">
              <a:extLst>
                <a:ext uri="{FF2B5EF4-FFF2-40B4-BE49-F238E27FC236}">
                  <a16:creationId xmlns:a16="http://schemas.microsoft.com/office/drawing/2014/main" xmlns="" id="{F8D26AC3-34C1-AF37-667C-7467E879D4B9}"/>
                </a:ext>
              </a:extLst>
            </p:cNvPr>
            <p:cNvSpPr txBox="1"/>
            <p:nvPr/>
          </p:nvSpPr>
          <p:spPr>
            <a:xfrm>
              <a:off x="687494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19</a:t>
              </a:r>
            </a:p>
          </p:txBody>
        </p:sp>
        <p:sp>
          <p:nvSpPr>
            <p:cNvPr id="3428" name="TextBox 2347">
              <a:extLst>
                <a:ext uri="{FF2B5EF4-FFF2-40B4-BE49-F238E27FC236}">
                  <a16:creationId xmlns:a16="http://schemas.microsoft.com/office/drawing/2014/main" xmlns="" id="{311998B4-86E5-D6C5-1E1F-BCDFCF276B3B}"/>
                </a:ext>
              </a:extLst>
            </p:cNvPr>
            <p:cNvSpPr txBox="1"/>
            <p:nvPr/>
          </p:nvSpPr>
          <p:spPr>
            <a:xfrm>
              <a:off x="7160505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3429" name="TextBox 2348">
              <a:extLst>
                <a:ext uri="{FF2B5EF4-FFF2-40B4-BE49-F238E27FC236}">
                  <a16:creationId xmlns:a16="http://schemas.microsoft.com/office/drawing/2014/main" xmlns="" id="{9D2C8720-164F-F1FE-AA7F-8AB521F91A54}"/>
                </a:ext>
              </a:extLst>
            </p:cNvPr>
            <p:cNvSpPr txBox="1"/>
            <p:nvPr/>
          </p:nvSpPr>
          <p:spPr>
            <a:xfrm>
              <a:off x="7445878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21</a:t>
              </a:r>
            </a:p>
          </p:txBody>
        </p:sp>
        <p:sp>
          <p:nvSpPr>
            <p:cNvPr id="3430" name="TextBox 2349">
              <a:extLst>
                <a:ext uri="{FF2B5EF4-FFF2-40B4-BE49-F238E27FC236}">
                  <a16:creationId xmlns:a16="http://schemas.microsoft.com/office/drawing/2014/main" xmlns="" id="{FF9803F9-063F-A8EF-1B82-8A2B40DF156B}"/>
                </a:ext>
              </a:extLst>
            </p:cNvPr>
            <p:cNvSpPr txBox="1"/>
            <p:nvPr/>
          </p:nvSpPr>
          <p:spPr>
            <a:xfrm>
              <a:off x="7731249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22</a:t>
              </a:r>
            </a:p>
          </p:txBody>
        </p:sp>
        <p:sp>
          <p:nvSpPr>
            <p:cNvPr id="3431" name="TextBox 2350">
              <a:extLst>
                <a:ext uri="{FF2B5EF4-FFF2-40B4-BE49-F238E27FC236}">
                  <a16:creationId xmlns:a16="http://schemas.microsoft.com/office/drawing/2014/main" xmlns="" id="{2CAFC9BD-42C7-1F46-738F-84AF744C838D}"/>
                </a:ext>
              </a:extLst>
            </p:cNvPr>
            <p:cNvSpPr txBox="1"/>
            <p:nvPr/>
          </p:nvSpPr>
          <p:spPr>
            <a:xfrm>
              <a:off x="8016813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23</a:t>
              </a:r>
            </a:p>
          </p:txBody>
        </p:sp>
        <p:sp>
          <p:nvSpPr>
            <p:cNvPr id="3432" name="TextBox 2351">
              <a:extLst>
                <a:ext uri="{FF2B5EF4-FFF2-40B4-BE49-F238E27FC236}">
                  <a16:creationId xmlns:a16="http://schemas.microsoft.com/office/drawing/2014/main" xmlns="" id="{4C0A2FFF-BE62-EBA9-7076-434A029EE429}"/>
                </a:ext>
              </a:extLst>
            </p:cNvPr>
            <p:cNvSpPr txBox="1"/>
            <p:nvPr/>
          </p:nvSpPr>
          <p:spPr>
            <a:xfrm>
              <a:off x="8302186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24</a:t>
              </a:r>
            </a:p>
          </p:txBody>
        </p:sp>
        <p:sp>
          <p:nvSpPr>
            <p:cNvPr id="3433" name="TextBox 2352">
              <a:extLst>
                <a:ext uri="{FF2B5EF4-FFF2-40B4-BE49-F238E27FC236}">
                  <a16:creationId xmlns:a16="http://schemas.microsoft.com/office/drawing/2014/main" xmlns="" id="{CCD5073C-AD30-78E8-F8F7-19CDD1E0AA7A}"/>
                </a:ext>
              </a:extLst>
            </p:cNvPr>
            <p:cNvSpPr txBox="1"/>
            <p:nvPr/>
          </p:nvSpPr>
          <p:spPr>
            <a:xfrm>
              <a:off x="8587749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25</a:t>
              </a:r>
            </a:p>
          </p:txBody>
        </p:sp>
        <p:sp>
          <p:nvSpPr>
            <p:cNvPr id="3434" name="TextBox 2353">
              <a:extLst>
                <a:ext uri="{FF2B5EF4-FFF2-40B4-BE49-F238E27FC236}">
                  <a16:creationId xmlns:a16="http://schemas.microsoft.com/office/drawing/2014/main" xmlns="" id="{57D00E56-F110-0297-B20F-976E44B0D3D0}"/>
                </a:ext>
              </a:extLst>
            </p:cNvPr>
            <p:cNvSpPr txBox="1"/>
            <p:nvPr/>
          </p:nvSpPr>
          <p:spPr>
            <a:xfrm>
              <a:off x="887312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3435" name="TextBox 2354">
              <a:extLst>
                <a:ext uri="{FF2B5EF4-FFF2-40B4-BE49-F238E27FC236}">
                  <a16:creationId xmlns:a16="http://schemas.microsoft.com/office/drawing/2014/main" xmlns="" id="{BBB30EEE-9318-02FB-11CC-939EE59C6EC4}"/>
                </a:ext>
              </a:extLst>
            </p:cNvPr>
            <p:cNvSpPr txBox="1"/>
            <p:nvPr/>
          </p:nvSpPr>
          <p:spPr>
            <a:xfrm>
              <a:off x="9158493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27</a:t>
              </a:r>
            </a:p>
          </p:txBody>
        </p:sp>
        <p:sp>
          <p:nvSpPr>
            <p:cNvPr id="3436" name="TextBox 2355">
              <a:extLst>
                <a:ext uri="{FF2B5EF4-FFF2-40B4-BE49-F238E27FC236}">
                  <a16:creationId xmlns:a16="http://schemas.microsoft.com/office/drawing/2014/main" xmlns="" id="{D5AB7F7D-D0C9-E53C-5933-4F8CAD3A5FAA}"/>
                </a:ext>
              </a:extLst>
            </p:cNvPr>
            <p:cNvSpPr txBox="1"/>
            <p:nvPr/>
          </p:nvSpPr>
          <p:spPr>
            <a:xfrm>
              <a:off x="9430097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3437" name="TextBox 2356">
              <a:extLst>
                <a:ext uri="{FF2B5EF4-FFF2-40B4-BE49-F238E27FC236}">
                  <a16:creationId xmlns:a16="http://schemas.microsoft.com/office/drawing/2014/main" xmlns="" id="{C41483BE-B1BD-E38A-838D-8A64A1CB5ED8}"/>
                </a:ext>
              </a:extLst>
            </p:cNvPr>
            <p:cNvSpPr txBox="1"/>
            <p:nvPr/>
          </p:nvSpPr>
          <p:spPr>
            <a:xfrm>
              <a:off x="9729452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29</a:t>
              </a:r>
            </a:p>
          </p:txBody>
        </p:sp>
        <p:sp>
          <p:nvSpPr>
            <p:cNvPr id="3438" name="TextBox 2357">
              <a:extLst>
                <a:ext uri="{FF2B5EF4-FFF2-40B4-BE49-F238E27FC236}">
                  <a16:creationId xmlns:a16="http://schemas.microsoft.com/office/drawing/2014/main" xmlns="" id="{9559641B-7628-E8B4-90DB-8780E4FE87F6}"/>
                </a:ext>
              </a:extLst>
            </p:cNvPr>
            <p:cNvSpPr txBox="1"/>
            <p:nvPr/>
          </p:nvSpPr>
          <p:spPr>
            <a:xfrm>
              <a:off x="10016933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30</a:t>
              </a:r>
            </a:p>
          </p:txBody>
        </p:sp>
        <p:sp>
          <p:nvSpPr>
            <p:cNvPr id="3439" name="TextBox 2358">
              <a:extLst>
                <a:ext uri="{FF2B5EF4-FFF2-40B4-BE49-F238E27FC236}">
                  <a16:creationId xmlns:a16="http://schemas.microsoft.com/office/drawing/2014/main" xmlns="" id="{F49B91EA-75C1-A37C-B3C5-8F1B65F38726}"/>
                </a:ext>
              </a:extLst>
            </p:cNvPr>
            <p:cNvSpPr txBox="1"/>
            <p:nvPr/>
          </p:nvSpPr>
          <p:spPr>
            <a:xfrm>
              <a:off x="10302285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31</a:t>
              </a:r>
            </a:p>
          </p:txBody>
        </p:sp>
        <p:sp>
          <p:nvSpPr>
            <p:cNvPr id="3440" name="TextBox 2359">
              <a:extLst>
                <a:ext uri="{FF2B5EF4-FFF2-40B4-BE49-F238E27FC236}">
                  <a16:creationId xmlns:a16="http://schemas.microsoft.com/office/drawing/2014/main" xmlns="" id="{BBA7B4A4-9260-F539-0403-D17BF5102DFB}"/>
                </a:ext>
              </a:extLst>
            </p:cNvPr>
            <p:cNvSpPr txBox="1"/>
            <p:nvPr/>
          </p:nvSpPr>
          <p:spPr>
            <a:xfrm>
              <a:off x="10587678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32</a:t>
              </a:r>
            </a:p>
          </p:txBody>
        </p:sp>
        <p:sp>
          <p:nvSpPr>
            <p:cNvPr id="3441" name="TextBox 2360">
              <a:extLst>
                <a:ext uri="{FF2B5EF4-FFF2-40B4-BE49-F238E27FC236}">
                  <a16:creationId xmlns:a16="http://schemas.microsoft.com/office/drawing/2014/main" xmlns="" id="{5347F49A-9EF5-2109-B73D-ACBF9C2FDE8D}"/>
                </a:ext>
              </a:extLst>
            </p:cNvPr>
            <p:cNvSpPr txBox="1"/>
            <p:nvPr/>
          </p:nvSpPr>
          <p:spPr>
            <a:xfrm>
              <a:off x="10859259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33</a:t>
              </a:r>
            </a:p>
          </p:txBody>
        </p:sp>
        <p:sp>
          <p:nvSpPr>
            <p:cNvPr id="3442" name="TextBox 2361">
              <a:extLst>
                <a:ext uri="{FF2B5EF4-FFF2-40B4-BE49-F238E27FC236}">
                  <a16:creationId xmlns:a16="http://schemas.microsoft.com/office/drawing/2014/main" xmlns="" id="{E6260A0C-FB0E-447E-0AB4-CCE5E2B5BB7E}"/>
                </a:ext>
              </a:extLst>
            </p:cNvPr>
            <p:cNvSpPr txBox="1"/>
            <p:nvPr/>
          </p:nvSpPr>
          <p:spPr>
            <a:xfrm>
              <a:off x="11158636" y="9654173"/>
              <a:ext cx="593829" cy="4309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34</a:t>
              </a:r>
            </a:p>
          </p:txBody>
        </p:sp>
      </p:grpSp>
      <p:sp>
        <p:nvSpPr>
          <p:cNvPr id="3443" name="TextBox 2362">
            <a:extLst>
              <a:ext uri="{FF2B5EF4-FFF2-40B4-BE49-F238E27FC236}">
                <a16:creationId xmlns:a16="http://schemas.microsoft.com/office/drawing/2014/main" xmlns="" id="{06227250-D056-D4CA-1ED6-605252BCA308}"/>
              </a:ext>
            </a:extLst>
          </p:cNvPr>
          <p:cNvSpPr txBox="1"/>
          <p:nvPr/>
        </p:nvSpPr>
        <p:spPr>
          <a:xfrm>
            <a:off x="8917897" y="4338587"/>
            <a:ext cx="356070" cy="1860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Mois</a:t>
            </a:r>
            <a:endParaRPr kumimoji="0" lang="en-US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sym typeface="Helvetica-Bold"/>
              <a:rtl val="0"/>
            </a:endParaRPr>
          </a:p>
        </p:txBody>
      </p:sp>
      <p:sp>
        <p:nvSpPr>
          <p:cNvPr id="3444" name="TextBox 2363">
            <a:extLst>
              <a:ext uri="{FF2B5EF4-FFF2-40B4-BE49-F238E27FC236}">
                <a16:creationId xmlns:a16="http://schemas.microsoft.com/office/drawing/2014/main" xmlns="" id="{27833D60-AE6B-38E7-37CB-85406EA3308D}"/>
              </a:ext>
            </a:extLst>
          </p:cNvPr>
          <p:cNvSpPr txBox="1"/>
          <p:nvPr/>
        </p:nvSpPr>
        <p:spPr>
          <a:xfrm rot="16200000">
            <a:off x="6558398" y="2761363"/>
            <a:ext cx="447441" cy="1860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kern="0" dirty="0">
                <a:solidFill>
                  <a:srgbClr val="000000"/>
                </a:solidFill>
                <a:sym typeface="Helvetica-Bold"/>
                <a:rtl val="0"/>
              </a:rPr>
              <a:t>SG </a:t>
            </a:r>
            <a:r>
              <a: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(%)</a:t>
            </a:r>
          </a:p>
        </p:txBody>
      </p:sp>
      <p:cxnSp>
        <p:nvCxnSpPr>
          <p:cNvPr id="3445" name="Straight Connector 2364">
            <a:extLst>
              <a:ext uri="{FF2B5EF4-FFF2-40B4-BE49-F238E27FC236}">
                <a16:creationId xmlns:a16="http://schemas.microsoft.com/office/drawing/2014/main" xmlns="" id="{23E4C2D2-8A0F-CB32-2CB9-7952A1839118}"/>
              </a:ext>
            </a:extLst>
          </p:cNvPr>
          <p:cNvCxnSpPr>
            <a:cxnSpLocks/>
          </p:cNvCxnSpPr>
          <p:nvPr/>
        </p:nvCxnSpPr>
        <p:spPr>
          <a:xfrm>
            <a:off x="7168752" y="2857649"/>
            <a:ext cx="2847096" cy="0"/>
          </a:xfrm>
          <a:prstGeom prst="line">
            <a:avLst/>
          </a:prstGeom>
          <a:noFill/>
          <a:ln w="12700" cap="flat" cmpd="sng" algn="ctr">
            <a:solidFill>
              <a:srgbClr val="565458"/>
            </a:solidFill>
            <a:prstDash val="lgDash"/>
          </a:ln>
          <a:effectLst/>
        </p:spPr>
      </p:cxnSp>
      <p:cxnSp>
        <p:nvCxnSpPr>
          <p:cNvPr id="3446" name="Straight Connector 2365">
            <a:extLst>
              <a:ext uri="{FF2B5EF4-FFF2-40B4-BE49-F238E27FC236}">
                <a16:creationId xmlns:a16="http://schemas.microsoft.com/office/drawing/2014/main" xmlns="" id="{02E49DCE-F4BA-7A1A-BA46-B99C7DE7E554}"/>
              </a:ext>
            </a:extLst>
          </p:cNvPr>
          <p:cNvCxnSpPr>
            <a:cxnSpLocks/>
          </p:cNvCxnSpPr>
          <p:nvPr/>
        </p:nvCxnSpPr>
        <p:spPr>
          <a:xfrm flipV="1">
            <a:off x="9263312" y="2848099"/>
            <a:ext cx="0" cy="1293704"/>
          </a:xfrm>
          <a:prstGeom prst="line">
            <a:avLst/>
          </a:prstGeom>
          <a:noFill/>
          <a:ln w="12700" cap="flat" cmpd="sng" algn="ctr">
            <a:solidFill>
              <a:srgbClr val="FF7F4D"/>
            </a:solidFill>
            <a:prstDash val="solid"/>
          </a:ln>
          <a:effectLst/>
        </p:spPr>
      </p:cxnSp>
      <p:cxnSp>
        <p:nvCxnSpPr>
          <p:cNvPr id="3447" name="Straight Connector 2366">
            <a:extLst>
              <a:ext uri="{FF2B5EF4-FFF2-40B4-BE49-F238E27FC236}">
                <a16:creationId xmlns:a16="http://schemas.microsoft.com/office/drawing/2014/main" xmlns="" id="{0CB09928-FBF4-987B-F478-7799B5F6E50A}"/>
              </a:ext>
            </a:extLst>
          </p:cNvPr>
          <p:cNvCxnSpPr>
            <a:cxnSpLocks/>
          </p:cNvCxnSpPr>
          <p:nvPr/>
        </p:nvCxnSpPr>
        <p:spPr>
          <a:xfrm flipV="1">
            <a:off x="10104611" y="2857649"/>
            <a:ext cx="0" cy="1293704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</a:ln>
          <a:effectLst/>
        </p:spPr>
      </p:cxnSp>
      <p:sp>
        <p:nvSpPr>
          <p:cNvPr id="3449" name="TextBox 1616">
            <a:extLst>
              <a:ext uri="{FF2B5EF4-FFF2-40B4-BE49-F238E27FC236}">
                <a16:creationId xmlns:a16="http://schemas.microsoft.com/office/drawing/2014/main" xmlns="" id="{C77FE905-AD78-F2DB-947F-B52B9569216C}"/>
              </a:ext>
            </a:extLst>
          </p:cNvPr>
          <p:cNvSpPr txBox="1"/>
          <p:nvPr/>
        </p:nvSpPr>
        <p:spPr>
          <a:xfrm>
            <a:off x="7113470" y="4413656"/>
            <a:ext cx="745717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Patients à</a:t>
            </a:r>
            <a:r>
              <a:rPr kumimoji="0" lang="en-US" sz="5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</a:t>
            </a:r>
            <a:r>
              <a:rPr kumimoji="0" lang="en-US" sz="500" b="1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risque</a:t>
            </a:r>
            <a:r>
              <a:rPr kumimoji="0" lang="en-US" sz="5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n</a:t>
            </a:r>
          </a:p>
        </p:txBody>
      </p:sp>
      <p:sp>
        <p:nvSpPr>
          <p:cNvPr id="3514" name="TextBox 2367">
            <a:extLst>
              <a:ext uri="{FF2B5EF4-FFF2-40B4-BE49-F238E27FC236}">
                <a16:creationId xmlns:a16="http://schemas.microsoft.com/office/drawing/2014/main" xmlns="" id="{3F89AADB-DE0E-D7DD-EFC3-F88C9A7BE01F}"/>
              </a:ext>
            </a:extLst>
          </p:cNvPr>
          <p:cNvSpPr txBox="1"/>
          <p:nvPr/>
        </p:nvSpPr>
        <p:spPr>
          <a:xfrm>
            <a:off x="3871540" y="3878435"/>
            <a:ext cx="728528" cy="238363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Δ</a:t>
            </a:r>
            <a:r>
              <a: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6.4 mo</a:t>
            </a:r>
          </a:p>
        </p:txBody>
      </p:sp>
      <p:sp>
        <p:nvSpPr>
          <p:cNvPr id="3515" name="TextBox 2367">
            <a:extLst>
              <a:ext uri="{FF2B5EF4-FFF2-40B4-BE49-F238E27FC236}">
                <a16:creationId xmlns:a16="http://schemas.microsoft.com/office/drawing/2014/main" xmlns="" id="{693300A1-58A1-15BE-CBEE-30B7361756C1}"/>
              </a:ext>
            </a:extLst>
          </p:cNvPr>
          <p:cNvSpPr txBox="1"/>
          <p:nvPr/>
        </p:nvSpPr>
        <p:spPr>
          <a:xfrm>
            <a:off x="9287320" y="3878435"/>
            <a:ext cx="728528" cy="238363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Δ</a:t>
            </a:r>
            <a:r>
              <a: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6.6 mo</a:t>
            </a:r>
          </a:p>
        </p:txBody>
      </p:sp>
      <p:grpSp>
        <p:nvGrpSpPr>
          <p:cNvPr id="3516" name="Group 2368">
            <a:extLst>
              <a:ext uri="{FF2B5EF4-FFF2-40B4-BE49-F238E27FC236}">
                <a16:creationId xmlns:a16="http://schemas.microsoft.com/office/drawing/2014/main" xmlns="" id="{F9DB20CC-2193-15DB-35BD-E2AE7E4A72B2}"/>
              </a:ext>
            </a:extLst>
          </p:cNvPr>
          <p:cNvGrpSpPr/>
          <p:nvPr/>
        </p:nvGrpSpPr>
        <p:grpSpPr>
          <a:xfrm>
            <a:off x="7277861" y="1598891"/>
            <a:ext cx="4114094" cy="1569527"/>
            <a:chOff x="1881658" y="4217621"/>
            <a:chExt cx="9458930" cy="3433727"/>
          </a:xfrm>
        </p:grpSpPr>
        <p:sp>
          <p:nvSpPr>
            <p:cNvPr id="3517" name="Freeform 698">
              <a:extLst>
                <a:ext uri="{FF2B5EF4-FFF2-40B4-BE49-F238E27FC236}">
                  <a16:creationId xmlns:a16="http://schemas.microsoft.com/office/drawing/2014/main" xmlns="" id="{56E8A3EA-658F-72B9-2D61-B80940818EF9}"/>
                </a:ext>
              </a:extLst>
            </p:cNvPr>
            <p:cNvSpPr/>
            <p:nvPr/>
          </p:nvSpPr>
          <p:spPr>
            <a:xfrm>
              <a:off x="1881658" y="4217621"/>
              <a:ext cx="9416909" cy="3386070"/>
            </a:xfrm>
            <a:custGeom>
              <a:avLst/>
              <a:gdLst>
                <a:gd name="connsiteX0" fmla="*/ 0 w 6773660"/>
                <a:gd name="connsiteY0" fmla="*/ 0 h 2156946"/>
                <a:gd name="connsiteX1" fmla="*/ 52896 w 6773660"/>
                <a:gd name="connsiteY1" fmla="*/ 0 h 2156946"/>
                <a:gd name="connsiteX2" fmla="*/ 52896 w 6773660"/>
                <a:gd name="connsiteY2" fmla="*/ 10625 h 2156946"/>
                <a:gd name="connsiteX3" fmla="*/ 80099 w 6773660"/>
                <a:gd name="connsiteY3" fmla="*/ 10625 h 2156946"/>
                <a:gd name="connsiteX4" fmla="*/ 80099 w 6773660"/>
                <a:gd name="connsiteY4" fmla="*/ 19733 h 2156946"/>
                <a:gd name="connsiteX5" fmla="*/ 87656 w 6773660"/>
                <a:gd name="connsiteY5" fmla="*/ 19733 h 2156946"/>
                <a:gd name="connsiteX6" fmla="*/ 87656 w 6773660"/>
                <a:gd name="connsiteY6" fmla="*/ 30358 h 2156946"/>
                <a:gd name="connsiteX7" fmla="*/ 113348 w 6773660"/>
                <a:gd name="connsiteY7" fmla="*/ 30358 h 2156946"/>
                <a:gd name="connsiteX8" fmla="*/ 113348 w 6773660"/>
                <a:gd name="connsiteY8" fmla="*/ 39466 h 2156946"/>
                <a:gd name="connsiteX9" fmla="*/ 126949 w 6773660"/>
                <a:gd name="connsiteY9" fmla="*/ 39466 h 2156946"/>
                <a:gd name="connsiteX10" fmla="*/ 126949 w 6773660"/>
                <a:gd name="connsiteY10" fmla="*/ 50091 h 2156946"/>
                <a:gd name="connsiteX11" fmla="*/ 222162 w 6773660"/>
                <a:gd name="connsiteY11" fmla="*/ 50091 h 2156946"/>
                <a:gd name="connsiteX12" fmla="*/ 222162 w 6773660"/>
                <a:gd name="connsiteY12" fmla="*/ 59198 h 2156946"/>
                <a:gd name="connsiteX13" fmla="*/ 368758 w 6773660"/>
                <a:gd name="connsiteY13" fmla="*/ 59198 h 2156946"/>
                <a:gd name="connsiteX14" fmla="*/ 368758 w 6773660"/>
                <a:gd name="connsiteY14" fmla="*/ 69824 h 2156946"/>
                <a:gd name="connsiteX15" fmla="*/ 376315 w 6773660"/>
                <a:gd name="connsiteY15" fmla="*/ 69824 h 2156946"/>
                <a:gd name="connsiteX16" fmla="*/ 376315 w 6773660"/>
                <a:gd name="connsiteY16" fmla="*/ 78931 h 2156946"/>
                <a:gd name="connsiteX17" fmla="*/ 450368 w 6773660"/>
                <a:gd name="connsiteY17" fmla="*/ 78931 h 2156946"/>
                <a:gd name="connsiteX18" fmla="*/ 450368 w 6773660"/>
                <a:gd name="connsiteY18" fmla="*/ 89557 h 2156946"/>
                <a:gd name="connsiteX19" fmla="*/ 463970 w 6773660"/>
                <a:gd name="connsiteY19" fmla="*/ 89557 h 2156946"/>
                <a:gd name="connsiteX20" fmla="*/ 463970 w 6773660"/>
                <a:gd name="connsiteY20" fmla="*/ 98664 h 2156946"/>
                <a:gd name="connsiteX21" fmla="*/ 483617 w 6773660"/>
                <a:gd name="connsiteY21" fmla="*/ 98664 h 2156946"/>
                <a:gd name="connsiteX22" fmla="*/ 483617 w 6773660"/>
                <a:gd name="connsiteY22" fmla="*/ 109289 h 2156946"/>
                <a:gd name="connsiteX23" fmla="*/ 571273 w 6773660"/>
                <a:gd name="connsiteY23" fmla="*/ 109289 h 2156946"/>
                <a:gd name="connsiteX24" fmla="*/ 571273 w 6773660"/>
                <a:gd name="connsiteY24" fmla="*/ 118397 h 2156946"/>
                <a:gd name="connsiteX25" fmla="*/ 598476 w 6773660"/>
                <a:gd name="connsiteY25" fmla="*/ 118397 h 2156946"/>
                <a:gd name="connsiteX26" fmla="*/ 598476 w 6773660"/>
                <a:gd name="connsiteY26" fmla="*/ 129022 h 2156946"/>
                <a:gd name="connsiteX27" fmla="*/ 610567 w 6773660"/>
                <a:gd name="connsiteY27" fmla="*/ 129022 h 2156946"/>
                <a:gd name="connsiteX28" fmla="*/ 610567 w 6773660"/>
                <a:gd name="connsiteY28" fmla="*/ 138130 h 2156946"/>
                <a:gd name="connsiteX29" fmla="*/ 645327 w 6773660"/>
                <a:gd name="connsiteY29" fmla="*/ 138130 h 2156946"/>
                <a:gd name="connsiteX30" fmla="*/ 645327 w 6773660"/>
                <a:gd name="connsiteY30" fmla="*/ 148755 h 2156946"/>
                <a:gd name="connsiteX31" fmla="*/ 705779 w 6773660"/>
                <a:gd name="connsiteY31" fmla="*/ 148755 h 2156946"/>
                <a:gd name="connsiteX32" fmla="*/ 705779 w 6773660"/>
                <a:gd name="connsiteY32" fmla="*/ 157862 h 2156946"/>
                <a:gd name="connsiteX33" fmla="*/ 719380 w 6773660"/>
                <a:gd name="connsiteY33" fmla="*/ 157862 h 2156946"/>
                <a:gd name="connsiteX34" fmla="*/ 719380 w 6773660"/>
                <a:gd name="connsiteY34" fmla="*/ 168488 h 2156946"/>
                <a:gd name="connsiteX35" fmla="*/ 920384 w 6773660"/>
                <a:gd name="connsiteY35" fmla="*/ 168488 h 2156946"/>
                <a:gd name="connsiteX36" fmla="*/ 920384 w 6773660"/>
                <a:gd name="connsiteY36" fmla="*/ 177595 h 2156946"/>
                <a:gd name="connsiteX37" fmla="*/ 933985 w 6773660"/>
                <a:gd name="connsiteY37" fmla="*/ 177595 h 2156946"/>
                <a:gd name="connsiteX38" fmla="*/ 933985 w 6773660"/>
                <a:gd name="connsiteY38" fmla="*/ 198846 h 2156946"/>
                <a:gd name="connsiteX39" fmla="*/ 940031 w 6773660"/>
                <a:gd name="connsiteY39" fmla="*/ 198846 h 2156946"/>
                <a:gd name="connsiteX40" fmla="*/ 940031 w 6773660"/>
                <a:gd name="connsiteY40" fmla="*/ 207953 h 2156946"/>
                <a:gd name="connsiteX41" fmla="*/ 947587 w 6773660"/>
                <a:gd name="connsiteY41" fmla="*/ 207953 h 2156946"/>
                <a:gd name="connsiteX42" fmla="*/ 947587 w 6773660"/>
                <a:gd name="connsiteY42" fmla="*/ 218579 h 2156946"/>
                <a:gd name="connsiteX43" fmla="*/ 967234 w 6773660"/>
                <a:gd name="connsiteY43" fmla="*/ 218579 h 2156946"/>
                <a:gd name="connsiteX44" fmla="*/ 967234 w 6773660"/>
                <a:gd name="connsiteY44" fmla="*/ 227686 h 2156946"/>
                <a:gd name="connsiteX45" fmla="*/ 1008039 w 6773660"/>
                <a:gd name="connsiteY45" fmla="*/ 227686 h 2156946"/>
                <a:gd name="connsiteX46" fmla="*/ 1008039 w 6773660"/>
                <a:gd name="connsiteY46" fmla="*/ 238312 h 2156946"/>
                <a:gd name="connsiteX47" fmla="*/ 1048844 w 6773660"/>
                <a:gd name="connsiteY47" fmla="*/ 238312 h 2156946"/>
                <a:gd name="connsiteX48" fmla="*/ 1048844 w 6773660"/>
                <a:gd name="connsiteY48" fmla="*/ 247419 h 2156946"/>
                <a:gd name="connsiteX49" fmla="*/ 1134989 w 6773660"/>
                <a:gd name="connsiteY49" fmla="*/ 247419 h 2156946"/>
                <a:gd name="connsiteX50" fmla="*/ 1134989 w 6773660"/>
                <a:gd name="connsiteY50" fmla="*/ 258044 h 2156946"/>
                <a:gd name="connsiteX51" fmla="*/ 1169749 w 6773660"/>
                <a:gd name="connsiteY51" fmla="*/ 258044 h 2156946"/>
                <a:gd name="connsiteX52" fmla="*/ 1169749 w 6773660"/>
                <a:gd name="connsiteY52" fmla="*/ 277777 h 2156946"/>
                <a:gd name="connsiteX53" fmla="*/ 1236246 w 6773660"/>
                <a:gd name="connsiteY53" fmla="*/ 277777 h 2156946"/>
                <a:gd name="connsiteX54" fmla="*/ 1236246 w 6773660"/>
                <a:gd name="connsiteY54" fmla="*/ 288403 h 2156946"/>
                <a:gd name="connsiteX55" fmla="*/ 1310300 w 6773660"/>
                <a:gd name="connsiteY55" fmla="*/ 288403 h 2156946"/>
                <a:gd name="connsiteX56" fmla="*/ 1310300 w 6773660"/>
                <a:gd name="connsiteY56" fmla="*/ 297510 h 2156946"/>
                <a:gd name="connsiteX57" fmla="*/ 1316345 w 6773660"/>
                <a:gd name="connsiteY57" fmla="*/ 297510 h 2156946"/>
                <a:gd name="connsiteX58" fmla="*/ 1316345 w 6773660"/>
                <a:gd name="connsiteY58" fmla="*/ 308135 h 2156946"/>
                <a:gd name="connsiteX59" fmla="*/ 1343549 w 6773660"/>
                <a:gd name="connsiteY59" fmla="*/ 308135 h 2156946"/>
                <a:gd name="connsiteX60" fmla="*/ 1343549 w 6773660"/>
                <a:gd name="connsiteY60" fmla="*/ 327868 h 2156946"/>
                <a:gd name="connsiteX61" fmla="*/ 1357150 w 6773660"/>
                <a:gd name="connsiteY61" fmla="*/ 327868 h 2156946"/>
                <a:gd name="connsiteX62" fmla="*/ 1357150 w 6773660"/>
                <a:gd name="connsiteY62" fmla="*/ 338493 h 2156946"/>
                <a:gd name="connsiteX63" fmla="*/ 1370752 w 6773660"/>
                <a:gd name="connsiteY63" fmla="*/ 338493 h 2156946"/>
                <a:gd name="connsiteX64" fmla="*/ 1370752 w 6773660"/>
                <a:gd name="connsiteY64" fmla="*/ 347601 h 2156946"/>
                <a:gd name="connsiteX65" fmla="*/ 1376797 w 6773660"/>
                <a:gd name="connsiteY65" fmla="*/ 347601 h 2156946"/>
                <a:gd name="connsiteX66" fmla="*/ 1376797 w 6773660"/>
                <a:gd name="connsiteY66" fmla="*/ 358226 h 2156946"/>
                <a:gd name="connsiteX67" fmla="*/ 1384354 w 6773660"/>
                <a:gd name="connsiteY67" fmla="*/ 358226 h 2156946"/>
                <a:gd name="connsiteX68" fmla="*/ 1384354 w 6773660"/>
                <a:gd name="connsiteY68" fmla="*/ 368852 h 2156946"/>
                <a:gd name="connsiteX69" fmla="*/ 1390399 w 6773660"/>
                <a:gd name="connsiteY69" fmla="*/ 368852 h 2156946"/>
                <a:gd name="connsiteX70" fmla="*/ 1390399 w 6773660"/>
                <a:gd name="connsiteY70" fmla="*/ 377959 h 2156946"/>
                <a:gd name="connsiteX71" fmla="*/ 1425159 w 6773660"/>
                <a:gd name="connsiteY71" fmla="*/ 377959 h 2156946"/>
                <a:gd name="connsiteX72" fmla="*/ 1425159 w 6773660"/>
                <a:gd name="connsiteY72" fmla="*/ 388584 h 2156946"/>
                <a:gd name="connsiteX73" fmla="*/ 1478054 w 6773660"/>
                <a:gd name="connsiteY73" fmla="*/ 388584 h 2156946"/>
                <a:gd name="connsiteX74" fmla="*/ 1478054 w 6773660"/>
                <a:gd name="connsiteY74" fmla="*/ 397692 h 2156946"/>
                <a:gd name="connsiteX75" fmla="*/ 1485611 w 6773660"/>
                <a:gd name="connsiteY75" fmla="*/ 397692 h 2156946"/>
                <a:gd name="connsiteX76" fmla="*/ 1485611 w 6773660"/>
                <a:gd name="connsiteY76" fmla="*/ 408317 h 2156946"/>
                <a:gd name="connsiteX77" fmla="*/ 1511303 w 6773660"/>
                <a:gd name="connsiteY77" fmla="*/ 408317 h 2156946"/>
                <a:gd name="connsiteX78" fmla="*/ 1511303 w 6773660"/>
                <a:gd name="connsiteY78" fmla="*/ 418943 h 2156946"/>
                <a:gd name="connsiteX79" fmla="*/ 1558154 w 6773660"/>
                <a:gd name="connsiteY79" fmla="*/ 418943 h 2156946"/>
                <a:gd name="connsiteX80" fmla="*/ 1558154 w 6773660"/>
                <a:gd name="connsiteY80" fmla="*/ 428050 h 2156946"/>
                <a:gd name="connsiteX81" fmla="*/ 1565710 w 6773660"/>
                <a:gd name="connsiteY81" fmla="*/ 428050 h 2156946"/>
                <a:gd name="connsiteX82" fmla="*/ 1565710 w 6773660"/>
                <a:gd name="connsiteY82" fmla="*/ 449301 h 2156946"/>
                <a:gd name="connsiteX83" fmla="*/ 1571755 w 6773660"/>
                <a:gd name="connsiteY83" fmla="*/ 449301 h 2156946"/>
                <a:gd name="connsiteX84" fmla="*/ 1571755 w 6773660"/>
                <a:gd name="connsiteY84" fmla="*/ 458408 h 2156946"/>
                <a:gd name="connsiteX85" fmla="*/ 1585357 w 6773660"/>
                <a:gd name="connsiteY85" fmla="*/ 458408 h 2156946"/>
                <a:gd name="connsiteX86" fmla="*/ 1585357 w 6773660"/>
                <a:gd name="connsiteY86" fmla="*/ 469033 h 2156946"/>
                <a:gd name="connsiteX87" fmla="*/ 1606515 w 6773660"/>
                <a:gd name="connsiteY87" fmla="*/ 469033 h 2156946"/>
                <a:gd name="connsiteX88" fmla="*/ 1606515 w 6773660"/>
                <a:gd name="connsiteY88" fmla="*/ 478141 h 2156946"/>
                <a:gd name="connsiteX89" fmla="*/ 1632208 w 6773660"/>
                <a:gd name="connsiteY89" fmla="*/ 478141 h 2156946"/>
                <a:gd name="connsiteX90" fmla="*/ 1632208 w 6773660"/>
                <a:gd name="connsiteY90" fmla="*/ 499392 h 2156946"/>
                <a:gd name="connsiteX91" fmla="*/ 1645809 w 6773660"/>
                <a:gd name="connsiteY91" fmla="*/ 499392 h 2156946"/>
                <a:gd name="connsiteX92" fmla="*/ 1645809 w 6773660"/>
                <a:gd name="connsiteY92" fmla="*/ 508499 h 2156946"/>
                <a:gd name="connsiteX93" fmla="*/ 1686614 w 6773660"/>
                <a:gd name="connsiteY93" fmla="*/ 508499 h 2156946"/>
                <a:gd name="connsiteX94" fmla="*/ 1686614 w 6773660"/>
                <a:gd name="connsiteY94" fmla="*/ 519124 h 2156946"/>
                <a:gd name="connsiteX95" fmla="*/ 1727419 w 6773660"/>
                <a:gd name="connsiteY95" fmla="*/ 519124 h 2156946"/>
                <a:gd name="connsiteX96" fmla="*/ 1727419 w 6773660"/>
                <a:gd name="connsiteY96" fmla="*/ 529750 h 2156946"/>
                <a:gd name="connsiteX97" fmla="*/ 1813564 w 6773660"/>
                <a:gd name="connsiteY97" fmla="*/ 529750 h 2156946"/>
                <a:gd name="connsiteX98" fmla="*/ 1813564 w 6773660"/>
                <a:gd name="connsiteY98" fmla="*/ 538857 h 2156946"/>
                <a:gd name="connsiteX99" fmla="*/ 1861926 w 6773660"/>
                <a:gd name="connsiteY99" fmla="*/ 538857 h 2156946"/>
                <a:gd name="connsiteX100" fmla="*/ 1861926 w 6773660"/>
                <a:gd name="connsiteY100" fmla="*/ 549483 h 2156946"/>
                <a:gd name="connsiteX101" fmla="*/ 1887618 w 6773660"/>
                <a:gd name="connsiteY101" fmla="*/ 549483 h 2156946"/>
                <a:gd name="connsiteX102" fmla="*/ 1887618 w 6773660"/>
                <a:gd name="connsiteY102" fmla="*/ 560108 h 2156946"/>
                <a:gd name="connsiteX103" fmla="*/ 1914821 w 6773660"/>
                <a:gd name="connsiteY103" fmla="*/ 560108 h 2156946"/>
                <a:gd name="connsiteX104" fmla="*/ 1914821 w 6773660"/>
                <a:gd name="connsiteY104" fmla="*/ 569215 h 2156946"/>
                <a:gd name="connsiteX105" fmla="*/ 1935979 w 6773660"/>
                <a:gd name="connsiteY105" fmla="*/ 569215 h 2156946"/>
                <a:gd name="connsiteX106" fmla="*/ 1935979 w 6773660"/>
                <a:gd name="connsiteY106" fmla="*/ 579841 h 2156946"/>
                <a:gd name="connsiteX107" fmla="*/ 1948070 w 6773660"/>
                <a:gd name="connsiteY107" fmla="*/ 579841 h 2156946"/>
                <a:gd name="connsiteX108" fmla="*/ 1948070 w 6773660"/>
                <a:gd name="connsiteY108" fmla="*/ 590466 h 2156946"/>
                <a:gd name="connsiteX109" fmla="*/ 1961671 w 6773660"/>
                <a:gd name="connsiteY109" fmla="*/ 590466 h 2156946"/>
                <a:gd name="connsiteX110" fmla="*/ 1961671 w 6773660"/>
                <a:gd name="connsiteY110" fmla="*/ 599574 h 2156946"/>
                <a:gd name="connsiteX111" fmla="*/ 2029680 w 6773660"/>
                <a:gd name="connsiteY111" fmla="*/ 599574 h 2156946"/>
                <a:gd name="connsiteX112" fmla="*/ 2029680 w 6773660"/>
                <a:gd name="connsiteY112" fmla="*/ 610199 h 2156946"/>
                <a:gd name="connsiteX113" fmla="*/ 2035725 w 6773660"/>
                <a:gd name="connsiteY113" fmla="*/ 610199 h 2156946"/>
                <a:gd name="connsiteX114" fmla="*/ 2035725 w 6773660"/>
                <a:gd name="connsiteY114" fmla="*/ 631450 h 2156946"/>
                <a:gd name="connsiteX115" fmla="*/ 2049327 w 6773660"/>
                <a:gd name="connsiteY115" fmla="*/ 631450 h 2156946"/>
                <a:gd name="connsiteX116" fmla="*/ 2049327 w 6773660"/>
                <a:gd name="connsiteY116" fmla="*/ 642075 h 2156946"/>
                <a:gd name="connsiteX117" fmla="*/ 2082576 w 6773660"/>
                <a:gd name="connsiteY117" fmla="*/ 642075 h 2156946"/>
                <a:gd name="connsiteX118" fmla="*/ 2082576 w 6773660"/>
                <a:gd name="connsiteY118" fmla="*/ 651182 h 2156946"/>
                <a:gd name="connsiteX119" fmla="*/ 2117336 w 6773660"/>
                <a:gd name="connsiteY119" fmla="*/ 651182 h 2156946"/>
                <a:gd name="connsiteX120" fmla="*/ 2117336 w 6773660"/>
                <a:gd name="connsiteY120" fmla="*/ 661808 h 2156946"/>
                <a:gd name="connsiteX121" fmla="*/ 2156630 w 6773660"/>
                <a:gd name="connsiteY121" fmla="*/ 661808 h 2156946"/>
                <a:gd name="connsiteX122" fmla="*/ 2156630 w 6773660"/>
                <a:gd name="connsiteY122" fmla="*/ 672433 h 2156946"/>
                <a:gd name="connsiteX123" fmla="*/ 2224638 w 6773660"/>
                <a:gd name="connsiteY123" fmla="*/ 672433 h 2156946"/>
                <a:gd name="connsiteX124" fmla="*/ 2224638 w 6773660"/>
                <a:gd name="connsiteY124" fmla="*/ 683059 h 2156946"/>
                <a:gd name="connsiteX125" fmla="*/ 2251842 w 6773660"/>
                <a:gd name="connsiteY125" fmla="*/ 683059 h 2156946"/>
                <a:gd name="connsiteX126" fmla="*/ 2251842 w 6773660"/>
                <a:gd name="connsiteY126" fmla="*/ 692166 h 2156946"/>
                <a:gd name="connsiteX127" fmla="*/ 2312294 w 6773660"/>
                <a:gd name="connsiteY127" fmla="*/ 692166 h 2156946"/>
                <a:gd name="connsiteX128" fmla="*/ 2312294 w 6773660"/>
                <a:gd name="connsiteY128" fmla="*/ 702791 h 2156946"/>
                <a:gd name="connsiteX129" fmla="*/ 2318339 w 6773660"/>
                <a:gd name="connsiteY129" fmla="*/ 702791 h 2156946"/>
                <a:gd name="connsiteX130" fmla="*/ 2318339 w 6773660"/>
                <a:gd name="connsiteY130" fmla="*/ 713417 h 2156946"/>
                <a:gd name="connsiteX131" fmla="*/ 2331941 w 6773660"/>
                <a:gd name="connsiteY131" fmla="*/ 713417 h 2156946"/>
                <a:gd name="connsiteX132" fmla="*/ 2331941 w 6773660"/>
                <a:gd name="connsiteY132" fmla="*/ 724042 h 2156946"/>
                <a:gd name="connsiteX133" fmla="*/ 2351588 w 6773660"/>
                <a:gd name="connsiteY133" fmla="*/ 724042 h 2156946"/>
                <a:gd name="connsiteX134" fmla="*/ 2351588 w 6773660"/>
                <a:gd name="connsiteY134" fmla="*/ 734667 h 2156946"/>
                <a:gd name="connsiteX135" fmla="*/ 2359144 w 6773660"/>
                <a:gd name="connsiteY135" fmla="*/ 734667 h 2156946"/>
                <a:gd name="connsiteX136" fmla="*/ 2359144 w 6773660"/>
                <a:gd name="connsiteY136" fmla="*/ 745293 h 2156946"/>
                <a:gd name="connsiteX137" fmla="*/ 2392393 w 6773660"/>
                <a:gd name="connsiteY137" fmla="*/ 745293 h 2156946"/>
                <a:gd name="connsiteX138" fmla="*/ 2392393 w 6773660"/>
                <a:gd name="connsiteY138" fmla="*/ 755918 h 2156946"/>
                <a:gd name="connsiteX139" fmla="*/ 2412040 w 6773660"/>
                <a:gd name="connsiteY139" fmla="*/ 755918 h 2156946"/>
                <a:gd name="connsiteX140" fmla="*/ 2412040 w 6773660"/>
                <a:gd name="connsiteY140" fmla="*/ 765026 h 2156946"/>
                <a:gd name="connsiteX141" fmla="*/ 2433198 w 6773660"/>
                <a:gd name="connsiteY141" fmla="*/ 765026 h 2156946"/>
                <a:gd name="connsiteX142" fmla="*/ 2433198 w 6773660"/>
                <a:gd name="connsiteY142" fmla="*/ 775651 h 2156946"/>
                <a:gd name="connsiteX143" fmla="*/ 2486094 w 6773660"/>
                <a:gd name="connsiteY143" fmla="*/ 775651 h 2156946"/>
                <a:gd name="connsiteX144" fmla="*/ 2486094 w 6773660"/>
                <a:gd name="connsiteY144" fmla="*/ 786276 h 2156946"/>
                <a:gd name="connsiteX145" fmla="*/ 2499696 w 6773660"/>
                <a:gd name="connsiteY145" fmla="*/ 786276 h 2156946"/>
                <a:gd name="connsiteX146" fmla="*/ 2499696 w 6773660"/>
                <a:gd name="connsiteY146" fmla="*/ 796902 h 2156946"/>
                <a:gd name="connsiteX147" fmla="*/ 2513297 w 6773660"/>
                <a:gd name="connsiteY147" fmla="*/ 796902 h 2156946"/>
                <a:gd name="connsiteX148" fmla="*/ 2513297 w 6773660"/>
                <a:gd name="connsiteY148" fmla="*/ 828778 h 2156946"/>
                <a:gd name="connsiteX149" fmla="*/ 2546546 w 6773660"/>
                <a:gd name="connsiteY149" fmla="*/ 828778 h 2156946"/>
                <a:gd name="connsiteX150" fmla="*/ 2546546 w 6773660"/>
                <a:gd name="connsiteY150" fmla="*/ 839403 h 2156946"/>
                <a:gd name="connsiteX151" fmla="*/ 2688608 w 6773660"/>
                <a:gd name="connsiteY151" fmla="*/ 839403 h 2156946"/>
                <a:gd name="connsiteX152" fmla="*/ 2688608 w 6773660"/>
                <a:gd name="connsiteY152" fmla="*/ 850028 h 2156946"/>
                <a:gd name="connsiteX153" fmla="*/ 2721857 w 6773660"/>
                <a:gd name="connsiteY153" fmla="*/ 850028 h 2156946"/>
                <a:gd name="connsiteX154" fmla="*/ 2721857 w 6773660"/>
                <a:gd name="connsiteY154" fmla="*/ 862172 h 2156946"/>
                <a:gd name="connsiteX155" fmla="*/ 2727902 w 6773660"/>
                <a:gd name="connsiteY155" fmla="*/ 862172 h 2156946"/>
                <a:gd name="connsiteX156" fmla="*/ 2727902 w 6773660"/>
                <a:gd name="connsiteY156" fmla="*/ 872797 h 2156946"/>
                <a:gd name="connsiteX157" fmla="*/ 2735459 w 6773660"/>
                <a:gd name="connsiteY157" fmla="*/ 872797 h 2156946"/>
                <a:gd name="connsiteX158" fmla="*/ 2735459 w 6773660"/>
                <a:gd name="connsiteY158" fmla="*/ 884940 h 2156946"/>
                <a:gd name="connsiteX159" fmla="*/ 2761151 w 6773660"/>
                <a:gd name="connsiteY159" fmla="*/ 884940 h 2156946"/>
                <a:gd name="connsiteX160" fmla="*/ 2761151 w 6773660"/>
                <a:gd name="connsiteY160" fmla="*/ 895566 h 2156946"/>
                <a:gd name="connsiteX161" fmla="*/ 2774753 w 6773660"/>
                <a:gd name="connsiteY161" fmla="*/ 895566 h 2156946"/>
                <a:gd name="connsiteX162" fmla="*/ 2774753 w 6773660"/>
                <a:gd name="connsiteY162" fmla="*/ 907709 h 2156946"/>
                <a:gd name="connsiteX163" fmla="*/ 2782309 w 6773660"/>
                <a:gd name="connsiteY163" fmla="*/ 907709 h 2156946"/>
                <a:gd name="connsiteX164" fmla="*/ 2782309 w 6773660"/>
                <a:gd name="connsiteY164" fmla="*/ 919852 h 2156946"/>
                <a:gd name="connsiteX165" fmla="*/ 2801956 w 6773660"/>
                <a:gd name="connsiteY165" fmla="*/ 919852 h 2156946"/>
                <a:gd name="connsiteX166" fmla="*/ 2801956 w 6773660"/>
                <a:gd name="connsiteY166" fmla="*/ 930477 h 2156946"/>
                <a:gd name="connsiteX167" fmla="*/ 2823114 w 6773660"/>
                <a:gd name="connsiteY167" fmla="*/ 930477 h 2156946"/>
                <a:gd name="connsiteX168" fmla="*/ 2823114 w 6773660"/>
                <a:gd name="connsiteY168" fmla="*/ 942621 h 2156946"/>
                <a:gd name="connsiteX169" fmla="*/ 2829160 w 6773660"/>
                <a:gd name="connsiteY169" fmla="*/ 942621 h 2156946"/>
                <a:gd name="connsiteX170" fmla="*/ 2829160 w 6773660"/>
                <a:gd name="connsiteY170" fmla="*/ 954764 h 2156946"/>
                <a:gd name="connsiteX171" fmla="*/ 2842761 w 6773660"/>
                <a:gd name="connsiteY171" fmla="*/ 954764 h 2156946"/>
                <a:gd name="connsiteX172" fmla="*/ 2842761 w 6773660"/>
                <a:gd name="connsiteY172" fmla="*/ 966907 h 2156946"/>
                <a:gd name="connsiteX173" fmla="*/ 3010516 w 6773660"/>
                <a:gd name="connsiteY173" fmla="*/ 966907 h 2156946"/>
                <a:gd name="connsiteX174" fmla="*/ 3010516 w 6773660"/>
                <a:gd name="connsiteY174" fmla="*/ 979050 h 2156946"/>
                <a:gd name="connsiteX175" fmla="*/ 3024118 w 6773660"/>
                <a:gd name="connsiteY175" fmla="*/ 979050 h 2156946"/>
                <a:gd name="connsiteX176" fmla="*/ 3024118 w 6773660"/>
                <a:gd name="connsiteY176" fmla="*/ 991194 h 2156946"/>
                <a:gd name="connsiteX177" fmla="*/ 3070968 w 6773660"/>
                <a:gd name="connsiteY177" fmla="*/ 991194 h 2156946"/>
                <a:gd name="connsiteX178" fmla="*/ 3070968 w 6773660"/>
                <a:gd name="connsiteY178" fmla="*/ 1003337 h 2156946"/>
                <a:gd name="connsiteX179" fmla="*/ 3090615 w 6773660"/>
                <a:gd name="connsiteY179" fmla="*/ 1003337 h 2156946"/>
                <a:gd name="connsiteX180" fmla="*/ 3090615 w 6773660"/>
                <a:gd name="connsiteY180" fmla="*/ 1015480 h 2156946"/>
                <a:gd name="connsiteX181" fmla="*/ 3172225 w 6773660"/>
                <a:gd name="connsiteY181" fmla="*/ 1015480 h 2156946"/>
                <a:gd name="connsiteX182" fmla="*/ 3172225 w 6773660"/>
                <a:gd name="connsiteY182" fmla="*/ 1029141 h 2156946"/>
                <a:gd name="connsiteX183" fmla="*/ 3178271 w 6773660"/>
                <a:gd name="connsiteY183" fmla="*/ 1029141 h 2156946"/>
                <a:gd name="connsiteX184" fmla="*/ 3178271 w 6773660"/>
                <a:gd name="connsiteY184" fmla="*/ 1067089 h 2156946"/>
                <a:gd name="connsiteX185" fmla="*/ 3199429 w 6773660"/>
                <a:gd name="connsiteY185" fmla="*/ 1067089 h 2156946"/>
                <a:gd name="connsiteX186" fmla="*/ 3199429 w 6773660"/>
                <a:gd name="connsiteY186" fmla="*/ 1080750 h 2156946"/>
                <a:gd name="connsiteX187" fmla="*/ 3205474 w 6773660"/>
                <a:gd name="connsiteY187" fmla="*/ 1080750 h 2156946"/>
                <a:gd name="connsiteX188" fmla="*/ 3205474 w 6773660"/>
                <a:gd name="connsiteY188" fmla="*/ 1094412 h 2156946"/>
                <a:gd name="connsiteX189" fmla="*/ 3211519 w 6773660"/>
                <a:gd name="connsiteY189" fmla="*/ 1094412 h 2156946"/>
                <a:gd name="connsiteX190" fmla="*/ 3211519 w 6773660"/>
                <a:gd name="connsiteY190" fmla="*/ 1106555 h 2156946"/>
                <a:gd name="connsiteX191" fmla="*/ 3238723 w 6773660"/>
                <a:gd name="connsiteY191" fmla="*/ 1106555 h 2156946"/>
                <a:gd name="connsiteX192" fmla="*/ 3238723 w 6773660"/>
                <a:gd name="connsiteY192" fmla="*/ 1133877 h 2156946"/>
                <a:gd name="connsiteX193" fmla="*/ 3246279 w 6773660"/>
                <a:gd name="connsiteY193" fmla="*/ 1133877 h 2156946"/>
                <a:gd name="connsiteX194" fmla="*/ 3246279 w 6773660"/>
                <a:gd name="connsiteY194" fmla="*/ 1146020 h 2156946"/>
                <a:gd name="connsiteX195" fmla="*/ 3259881 w 6773660"/>
                <a:gd name="connsiteY195" fmla="*/ 1146020 h 2156946"/>
                <a:gd name="connsiteX196" fmla="*/ 3259881 w 6773660"/>
                <a:gd name="connsiteY196" fmla="*/ 1159682 h 2156946"/>
                <a:gd name="connsiteX197" fmla="*/ 3299175 w 6773660"/>
                <a:gd name="connsiteY197" fmla="*/ 1159682 h 2156946"/>
                <a:gd name="connsiteX198" fmla="*/ 3299175 w 6773660"/>
                <a:gd name="connsiteY198" fmla="*/ 1173343 h 2156946"/>
                <a:gd name="connsiteX199" fmla="*/ 3312776 w 6773660"/>
                <a:gd name="connsiteY199" fmla="*/ 1173343 h 2156946"/>
                <a:gd name="connsiteX200" fmla="*/ 3312776 w 6773660"/>
                <a:gd name="connsiteY200" fmla="*/ 1187004 h 2156946"/>
                <a:gd name="connsiteX201" fmla="*/ 3394387 w 6773660"/>
                <a:gd name="connsiteY201" fmla="*/ 1187004 h 2156946"/>
                <a:gd name="connsiteX202" fmla="*/ 3394387 w 6773660"/>
                <a:gd name="connsiteY202" fmla="*/ 1200665 h 2156946"/>
                <a:gd name="connsiteX203" fmla="*/ 3406477 w 6773660"/>
                <a:gd name="connsiteY203" fmla="*/ 1200665 h 2156946"/>
                <a:gd name="connsiteX204" fmla="*/ 3406477 w 6773660"/>
                <a:gd name="connsiteY204" fmla="*/ 1214326 h 2156946"/>
                <a:gd name="connsiteX205" fmla="*/ 3447283 w 6773660"/>
                <a:gd name="connsiteY205" fmla="*/ 1214326 h 2156946"/>
                <a:gd name="connsiteX206" fmla="*/ 3447283 w 6773660"/>
                <a:gd name="connsiteY206" fmla="*/ 1229505 h 2156946"/>
                <a:gd name="connsiteX207" fmla="*/ 3474486 w 6773660"/>
                <a:gd name="connsiteY207" fmla="*/ 1229505 h 2156946"/>
                <a:gd name="connsiteX208" fmla="*/ 3474486 w 6773660"/>
                <a:gd name="connsiteY208" fmla="*/ 1244684 h 2156946"/>
                <a:gd name="connsiteX209" fmla="*/ 3480531 w 6773660"/>
                <a:gd name="connsiteY209" fmla="*/ 1244684 h 2156946"/>
                <a:gd name="connsiteX210" fmla="*/ 3480531 w 6773660"/>
                <a:gd name="connsiteY210" fmla="*/ 1259863 h 2156946"/>
                <a:gd name="connsiteX211" fmla="*/ 3494133 w 6773660"/>
                <a:gd name="connsiteY211" fmla="*/ 1259863 h 2156946"/>
                <a:gd name="connsiteX212" fmla="*/ 3494133 w 6773660"/>
                <a:gd name="connsiteY212" fmla="*/ 1276561 h 2156946"/>
                <a:gd name="connsiteX213" fmla="*/ 3507735 w 6773660"/>
                <a:gd name="connsiteY213" fmla="*/ 1276561 h 2156946"/>
                <a:gd name="connsiteX214" fmla="*/ 3507735 w 6773660"/>
                <a:gd name="connsiteY214" fmla="*/ 1291740 h 2156946"/>
                <a:gd name="connsiteX215" fmla="*/ 3515291 w 6773660"/>
                <a:gd name="connsiteY215" fmla="*/ 1291740 h 2156946"/>
                <a:gd name="connsiteX216" fmla="*/ 3515291 w 6773660"/>
                <a:gd name="connsiteY216" fmla="*/ 1306919 h 2156946"/>
                <a:gd name="connsiteX217" fmla="*/ 3527382 w 6773660"/>
                <a:gd name="connsiteY217" fmla="*/ 1306919 h 2156946"/>
                <a:gd name="connsiteX218" fmla="*/ 3527382 w 6773660"/>
                <a:gd name="connsiteY218" fmla="*/ 1323616 h 2156946"/>
                <a:gd name="connsiteX219" fmla="*/ 3540983 w 6773660"/>
                <a:gd name="connsiteY219" fmla="*/ 1323616 h 2156946"/>
                <a:gd name="connsiteX220" fmla="*/ 3540983 w 6773660"/>
                <a:gd name="connsiteY220" fmla="*/ 1338795 h 2156946"/>
                <a:gd name="connsiteX221" fmla="*/ 3562141 w 6773660"/>
                <a:gd name="connsiteY221" fmla="*/ 1338795 h 2156946"/>
                <a:gd name="connsiteX222" fmla="*/ 3562141 w 6773660"/>
                <a:gd name="connsiteY222" fmla="*/ 1355492 h 2156946"/>
                <a:gd name="connsiteX223" fmla="*/ 3636196 w 6773660"/>
                <a:gd name="connsiteY223" fmla="*/ 1355492 h 2156946"/>
                <a:gd name="connsiteX224" fmla="*/ 3636196 w 6773660"/>
                <a:gd name="connsiteY224" fmla="*/ 1372189 h 2156946"/>
                <a:gd name="connsiteX225" fmla="*/ 3642241 w 6773660"/>
                <a:gd name="connsiteY225" fmla="*/ 1372189 h 2156946"/>
                <a:gd name="connsiteX226" fmla="*/ 3642241 w 6773660"/>
                <a:gd name="connsiteY226" fmla="*/ 1388886 h 2156946"/>
                <a:gd name="connsiteX227" fmla="*/ 3661888 w 6773660"/>
                <a:gd name="connsiteY227" fmla="*/ 1388886 h 2156946"/>
                <a:gd name="connsiteX228" fmla="*/ 3661888 w 6773660"/>
                <a:gd name="connsiteY228" fmla="*/ 1405583 h 2156946"/>
                <a:gd name="connsiteX229" fmla="*/ 3708738 w 6773660"/>
                <a:gd name="connsiteY229" fmla="*/ 1405583 h 2156946"/>
                <a:gd name="connsiteX230" fmla="*/ 3708738 w 6773660"/>
                <a:gd name="connsiteY230" fmla="*/ 1423798 h 2156946"/>
                <a:gd name="connsiteX231" fmla="*/ 3716295 w 6773660"/>
                <a:gd name="connsiteY231" fmla="*/ 1423798 h 2156946"/>
                <a:gd name="connsiteX232" fmla="*/ 3716295 w 6773660"/>
                <a:gd name="connsiteY232" fmla="*/ 1460227 h 2156946"/>
                <a:gd name="connsiteX233" fmla="*/ 3729896 w 6773660"/>
                <a:gd name="connsiteY233" fmla="*/ 1460227 h 2156946"/>
                <a:gd name="connsiteX234" fmla="*/ 3729896 w 6773660"/>
                <a:gd name="connsiteY234" fmla="*/ 1478442 h 2156946"/>
                <a:gd name="connsiteX235" fmla="*/ 3790348 w 6773660"/>
                <a:gd name="connsiteY235" fmla="*/ 1478442 h 2156946"/>
                <a:gd name="connsiteX236" fmla="*/ 3790348 w 6773660"/>
                <a:gd name="connsiteY236" fmla="*/ 1496657 h 2156946"/>
                <a:gd name="connsiteX237" fmla="*/ 3843244 w 6773660"/>
                <a:gd name="connsiteY237" fmla="*/ 1496657 h 2156946"/>
                <a:gd name="connsiteX238" fmla="*/ 3843244 w 6773660"/>
                <a:gd name="connsiteY238" fmla="*/ 1517908 h 2156946"/>
                <a:gd name="connsiteX239" fmla="*/ 3884049 w 6773660"/>
                <a:gd name="connsiteY239" fmla="*/ 1517908 h 2156946"/>
                <a:gd name="connsiteX240" fmla="*/ 3884049 w 6773660"/>
                <a:gd name="connsiteY240" fmla="*/ 1537641 h 2156946"/>
                <a:gd name="connsiteX241" fmla="*/ 3998908 w 6773660"/>
                <a:gd name="connsiteY241" fmla="*/ 1537641 h 2156946"/>
                <a:gd name="connsiteX242" fmla="*/ 3998908 w 6773660"/>
                <a:gd name="connsiteY242" fmla="*/ 1558891 h 2156946"/>
                <a:gd name="connsiteX243" fmla="*/ 4032157 w 6773660"/>
                <a:gd name="connsiteY243" fmla="*/ 1558891 h 2156946"/>
                <a:gd name="connsiteX244" fmla="*/ 4032157 w 6773660"/>
                <a:gd name="connsiteY244" fmla="*/ 1581660 h 2156946"/>
                <a:gd name="connsiteX245" fmla="*/ 4045759 w 6773660"/>
                <a:gd name="connsiteY245" fmla="*/ 1581660 h 2156946"/>
                <a:gd name="connsiteX246" fmla="*/ 4045759 w 6773660"/>
                <a:gd name="connsiteY246" fmla="*/ 1604429 h 2156946"/>
                <a:gd name="connsiteX247" fmla="*/ 4098654 w 6773660"/>
                <a:gd name="connsiteY247" fmla="*/ 1604429 h 2156946"/>
                <a:gd name="connsiteX248" fmla="*/ 4098654 w 6773660"/>
                <a:gd name="connsiteY248" fmla="*/ 1627197 h 2156946"/>
                <a:gd name="connsiteX249" fmla="*/ 4112256 w 6773660"/>
                <a:gd name="connsiteY249" fmla="*/ 1627197 h 2156946"/>
                <a:gd name="connsiteX250" fmla="*/ 4112256 w 6773660"/>
                <a:gd name="connsiteY250" fmla="*/ 1651484 h 2156946"/>
                <a:gd name="connsiteX251" fmla="*/ 4254319 w 6773660"/>
                <a:gd name="connsiteY251" fmla="*/ 1651484 h 2156946"/>
                <a:gd name="connsiteX252" fmla="*/ 4254319 w 6773660"/>
                <a:gd name="connsiteY252" fmla="*/ 1698539 h 2156946"/>
                <a:gd name="connsiteX253" fmla="*/ 4402426 w 6773660"/>
                <a:gd name="connsiteY253" fmla="*/ 1698539 h 2156946"/>
                <a:gd name="connsiteX254" fmla="*/ 4402426 w 6773660"/>
                <a:gd name="connsiteY254" fmla="*/ 1727379 h 2156946"/>
                <a:gd name="connsiteX255" fmla="*/ 4435675 w 6773660"/>
                <a:gd name="connsiteY255" fmla="*/ 1727379 h 2156946"/>
                <a:gd name="connsiteX256" fmla="*/ 4435675 w 6773660"/>
                <a:gd name="connsiteY256" fmla="*/ 1785060 h 2156946"/>
                <a:gd name="connsiteX257" fmla="*/ 4441720 w 6773660"/>
                <a:gd name="connsiteY257" fmla="*/ 1785060 h 2156946"/>
                <a:gd name="connsiteX258" fmla="*/ 4441720 w 6773660"/>
                <a:gd name="connsiteY258" fmla="*/ 1813900 h 2156946"/>
                <a:gd name="connsiteX259" fmla="*/ 4790831 w 6773660"/>
                <a:gd name="connsiteY259" fmla="*/ 1813900 h 2156946"/>
                <a:gd name="connsiteX260" fmla="*/ 4790831 w 6773660"/>
                <a:gd name="connsiteY260" fmla="*/ 1856401 h 2156946"/>
                <a:gd name="connsiteX261" fmla="*/ 4892088 w 6773660"/>
                <a:gd name="connsiteY261" fmla="*/ 1856401 h 2156946"/>
                <a:gd name="connsiteX262" fmla="*/ 4892088 w 6773660"/>
                <a:gd name="connsiteY262" fmla="*/ 1904974 h 2156946"/>
                <a:gd name="connsiteX263" fmla="*/ 5012993 w 6773660"/>
                <a:gd name="connsiteY263" fmla="*/ 1904974 h 2156946"/>
                <a:gd name="connsiteX264" fmla="*/ 5012993 w 6773660"/>
                <a:gd name="connsiteY264" fmla="*/ 2026407 h 2156946"/>
                <a:gd name="connsiteX265" fmla="*/ 5046242 w 6773660"/>
                <a:gd name="connsiteY265" fmla="*/ 2026407 h 2156946"/>
                <a:gd name="connsiteX266" fmla="*/ 5046242 w 6773660"/>
                <a:gd name="connsiteY266" fmla="*/ 2091677 h 2156946"/>
                <a:gd name="connsiteX267" fmla="*/ 5067400 w 6773660"/>
                <a:gd name="connsiteY267" fmla="*/ 2091677 h 2156946"/>
                <a:gd name="connsiteX268" fmla="*/ 5067400 w 6773660"/>
                <a:gd name="connsiteY268" fmla="*/ 2156947 h 2156946"/>
                <a:gd name="connsiteX269" fmla="*/ 6773661 w 6773660"/>
                <a:gd name="connsiteY269" fmla="*/ 2156947 h 2156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6773660" h="2156946">
                  <a:moveTo>
                    <a:pt x="0" y="0"/>
                  </a:moveTo>
                  <a:lnTo>
                    <a:pt x="52896" y="0"/>
                  </a:lnTo>
                  <a:lnTo>
                    <a:pt x="52896" y="10625"/>
                  </a:lnTo>
                  <a:lnTo>
                    <a:pt x="80099" y="10625"/>
                  </a:lnTo>
                  <a:lnTo>
                    <a:pt x="80099" y="19733"/>
                  </a:lnTo>
                  <a:lnTo>
                    <a:pt x="87656" y="19733"/>
                  </a:lnTo>
                  <a:lnTo>
                    <a:pt x="87656" y="30358"/>
                  </a:lnTo>
                  <a:lnTo>
                    <a:pt x="113348" y="30358"/>
                  </a:lnTo>
                  <a:lnTo>
                    <a:pt x="113348" y="39466"/>
                  </a:lnTo>
                  <a:lnTo>
                    <a:pt x="126949" y="39466"/>
                  </a:lnTo>
                  <a:lnTo>
                    <a:pt x="126949" y="50091"/>
                  </a:lnTo>
                  <a:lnTo>
                    <a:pt x="222162" y="50091"/>
                  </a:lnTo>
                  <a:lnTo>
                    <a:pt x="222162" y="59198"/>
                  </a:lnTo>
                  <a:lnTo>
                    <a:pt x="368758" y="59198"/>
                  </a:lnTo>
                  <a:lnTo>
                    <a:pt x="368758" y="69824"/>
                  </a:lnTo>
                  <a:lnTo>
                    <a:pt x="376315" y="69824"/>
                  </a:lnTo>
                  <a:lnTo>
                    <a:pt x="376315" y="78931"/>
                  </a:lnTo>
                  <a:lnTo>
                    <a:pt x="450368" y="78931"/>
                  </a:lnTo>
                  <a:lnTo>
                    <a:pt x="450368" y="89557"/>
                  </a:lnTo>
                  <a:lnTo>
                    <a:pt x="463970" y="89557"/>
                  </a:lnTo>
                  <a:lnTo>
                    <a:pt x="463970" y="98664"/>
                  </a:lnTo>
                  <a:lnTo>
                    <a:pt x="483617" y="98664"/>
                  </a:lnTo>
                  <a:lnTo>
                    <a:pt x="483617" y="109289"/>
                  </a:lnTo>
                  <a:lnTo>
                    <a:pt x="571273" y="109289"/>
                  </a:lnTo>
                  <a:lnTo>
                    <a:pt x="571273" y="118397"/>
                  </a:lnTo>
                  <a:lnTo>
                    <a:pt x="598476" y="118397"/>
                  </a:lnTo>
                  <a:lnTo>
                    <a:pt x="598476" y="129022"/>
                  </a:lnTo>
                  <a:lnTo>
                    <a:pt x="610567" y="129022"/>
                  </a:lnTo>
                  <a:lnTo>
                    <a:pt x="610567" y="138130"/>
                  </a:lnTo>
                  <a:lnTo>
                    <a:pt x="645327" y="138130"/>
                  </a:lnTo>
                  <a:lnTo>
                    <a:pt x="645327" y="148755"/>
                  </a:lnTo>
                  <a:lnTo>
                    <a:pt x="705779" y="148755"/>
                  </a:lnTo>
                  <a:lnTo>
                    <a:pt x="705779" y="157862"/>
                  </a:lnTo>
                  <a:lnTo>
                    <a:pt x="719380" y="157862"/>
                  </a:lnTo>
                  <a:lnTo>
                    <a:pt x="719380" y="168488"/>
                  </a:lnTo>
                  <a:lnTo>
                    <a:pt x="920384" y="168488"/>
                  </a:lnTo>
                  <a:lnTo>
                    <a:pt x="920384" y="177595"/>
                  </a:lnTo>
                  <a:lnTo>
                    <a:pt x="933985" y="177595"/>
                  </a:lnTo>
                  <a:lnTo>
                    <a:pt x="933985" y="198846"/>
                  </a:lnTo>
                  <a:lnTo>
                    <a:pt x="940031" y="198846"/>
                  </a:lnTo>
                  <a:lnTo>
                    <a:pt x="940031" y="207953"/>
                  </a:lnTo>
                  <a:lnTo>
                    <a:pt x="947587" y="207953"/>
                  </a:lnTo>
                  <a:lnTo>
                    <a:pt x="947587" y="218579"/>
                  </a:lnTo>
                  <a:lnTo>
                    <a:pt x="967234" y="218579"/>
                  </a:lnTo>
                  <a:lnTo>
                    <a:pt x="967234" y="227686"/>
                  </a:lnTo>
                  <a:lnTo>
                    <a:pt x="1008039" y="227686"/>
                  </a:lnTo>
                  <a:lnTo>
                    <a:pt x="1008039" y="238312"/>
                  </a:lnTo>
                  <a:lnTo>
                    <a:pt x="1048844" y="238312"/>
                  </a:lnTo>
                  <a:lnTo>
                    <a:pt x="1048844" y="247419"/>
                  </a:lnTo>
                  <a:lnTo>
                    <a:pt x="1134989" y="247419"/>
                  </a:lnTo>
                  <a:lnTo>
                    <a:pt x="1134989" y="258044"/>
                  </a:lnTo>
                  <a:lnTo>
                    <a:pt x="1169749" y="258044"/>
                  </a:lnTo>
                  <a:lnTo>
                    <a:pt x="1169749" y="277777"/>
                  </a:lnTo>
                  <a:lnTo>
                    <a:pt x="1236246" y="277777"/>
                  </a:lnTo>
                  <a:lnTo>
                    <a:pt x="1236246" y="288403"/>
                  </a:lnTo>
                  <a:lnTo>
                    <a:pt x="1310300" y="288403"/>
                  </a:lnTo>
                  <a:lnTo>
                    <a:pt x="1310300" y="297510"/>
                  </a:lnTo>
                  <a:lnTo>
                    <a:pt x="1316345" y="297510"/>
                  </a:lnTo>
                  <a:lnTo>
                    <a:pt x="1316345" y="308135"/>
                  </a:lnTo>
                  <a:lnTo>
                    <a:pt x="1343549" y="308135"/>
                  </a:lnTo>
                  <a:lnTo>
                    <a:pt x="1343549" y="327868"/>
                  </a:lnTo>
                  <a:lnTo>
                    <a:pt x="1357150" y="327868"/>
                  </a:lnTo>
                  <a:lnTo>
                    <a:pt x="1357150" y="338493"/>
                  </a:lnTo>
                  <a:lnTo>
                    <a:pt x="1370752" y="338493"/>
                  </a:lnTo>
                  <a:lnTo>
                    <a:pt x="1370752" y="347601"/>
                  </a:lnTo>
                  <a:lnTo>
                    <a:pt x="1376797" y="347601"/>
                  </a:lnTo>
                  <a:lnTo>
                    <a:pt x="1376797" y="358226"/>
                  </a:lnTo>
                  <a:lnTo>
                    <a:pt x="1384354" y="358226"/>
                  </a:lnTo>
                  <a:lnTo>
                    <a:pt x="1384354" y="368852"/>
                  </a:lnTo>
                  <a:lnTo>
                    <a:pt x="1390399" y="368852"/>
                  </a:lnTo>
                  <a:lnTo>
                    <a:pt x="1390399" y="377959"/>
                  </a:lnTo>
                  <a:lnTo>
                    <a:pt x="1425159" y="377959"/>
                  </a:lnTo>
                  <a:lnTo>
                    <a:pt x="1425159" y="388584"/>
                  </a:lnTo>
                  <a:lnTo>
                    <a:pt x="1478054" y="388584"/>
                  </a:lnTo>
                  <a:lnTo>
                    <a:pt x="1478054" y="397692"/>
                  </a:lnTo>
                  <a:lnTo>
                    <a:pt x="1485611" y="397692"/>
                  </a:lnTo>
                  <a:lnTo>
                    <a:pt x="1485611" y="408317"/>
                  </a:lnTo>
                  <a:lnTo>
                    <a:pt x="1511303" y="408317"/>
                  </a:lnTo>
                  <a:lnTo>
                    <a:pt x="1511303" y="418943"/>
                  </a:lnTo>
                  <a:lnTo>
                    <a:pt x="1558154" y="418943"/>
                  </a:lnTo>
                  <a:lnTo>
                    <a:pt x="1558154" y="428050"/>
                  </a:lnTo>
                  <a:lnTo>
                    <a:pt x="1565710" y="428050"/>
                  </a:lnTo>
                  <a:lnTo>
                    <a:pt x="1565710" y="449301"/>
                  </a:lnTo>
                  <a:lnTo>
                    <a:pt x="1571755" y="449301"/>
                  </a:lnTo>
                  <a:lnTo>
                    <a:pt x="1571755" y="458408"/>
                  </a:lnTo>
                  <a:lnTo>
                    <a:pt x="1585357" y="458408"/>
                  </a:lnTo>
                  <a:lnTo>
                    <a:pt x="1585357" y="469033"/>
                  </a:lnTo>
                  <a:lnTo>
                    <a:pt x="1606515" y="469033"/>
                  </a:lnTo>
                  <a:lnTo>
                    <a:pt x="1606515" y="478141"/>
                  </a:lnTo>
                  <a:lnTo>
                    <a:pt x="1632208" y="478141"/>
                  </a:lnTo>
                  <a:lnTo>
                    <a:pt x="1632208" y="499392"/>
                  </a:lnTo>
                  <a:lnTo>
                    <a:pt x="1645809" y="499392"/>
                  </a:lnTo>
                  <a:lnTo>
                    <a:pt x="1645809" y="508499"/>
                  </a:lnTo>
                  <a:lnTo>
                    <a:pt x="1686614" y="508499"/>
                  </a:lnTo>
                  <a:lnTo>
                    <a:pt x="1686614" y="519124"/>
                  </a:lnTo>
                  <a:lnTo>
                    <a:pt x="1727419" y="519124"/>
                  </a:lnTo>
                  <a:lnTo>
                    <a:pt x="1727419" y="529750"/>
                  </a:lnTo>
                  <a:lnTo>
                    <a:pt x="1813564" y="529750"/>
                  </a:lnTo>
                  <a:lnTo>
                    <a:pt x="1813564" y="538857"/>
                  </a:lnTo>
                  <a:lnTo>
                    <a:pt x="1861926" y="538857"/>
                  </a:lnTo>
                  <a:lnTo>
                    <a:pt x="1861926" y="549483"/>
                  </a:lnTo>
                  <a:lnTo>
                    <a:pt x="1887618" y="549483"/>
                  </a:lnTo>
                  <a:lnTo>
                    <a:pt x="1887618" y="560108"/>
                  </a:lnTo>
                  <a:lnTo>
                    <a:pt x="1914821" y="560108"/>
                  </a:lnTo>
                  <a:lnTo>
                    <a:pt x="1914821" y="569215"/>
                  </a:lnTo>
                  <a:lnTo>
                    <a:pt x="1935979" y="569215"/>
                  </a:lnTo>
                  <a:lnTo>
                    <a:pt x="1935979" y="579841"/>
                  </a:lnTo>
                  <a:lnTo>
                    <a:pt x="1948070" y="579841"/>
                  </a:lnTo>
                  <a:lnTo>
                    <a:pt x="1948070" y="590466"/>
                  </a:lnTo>
                  <a:lnTo>
                    <a:pt x="1961671" y="590466"/>
                  </a:lnTo>
                  <a:lnTo>
                    <a:pt x="1961671" y="599574"/>
                  </a:lnTo>
                  <a:lnTo>
                    <a:pt x="2029680" y="599574"/>
                  </a:lnTo>
                  <a:lnTo>
                    <a:pt x="2029680" y="610199"/>
                  </a:lnTo>
                  <a:lnTo>
                    <a:pt x="2035725" y="610199"/>
                  </a:lnTo>
                  <a:lnTo>
                    <a:pt x="2035725" y="631450"/>
                  </a:lnTo>
                  <a:lnTo>
                    <a:pt x="2049327" y="631450"/>
                  </a:lnTo>
                  <a:lnTo>
                    <a:pt x="2049327" y="642075"/>
                  </a:lnTo>
                  <a:lnTo>
                    <a:pt x="2082576" y="642075"/>
                  </a:lnTo>
                  <a:lnTo>
                    <a:pt x="2082576" y="651182"/>
                  </a:lnTo>
                  <a:lnTo>
                    <a:pt x="2117336" y="651182"/>
                  </a:lnTo>
                  <a:lnTo>
                    <a:pt x="2117336" y="661808"/>
                  </a:lnTo>
                  <a:lnTo>
                    <a:pt x="2156630" y="661808"/>
                  </a:lnTo>
                  <a:lnTo>
                    <a:pt x="2156630" y="672433"/>
                  </a:lnTo>
                  <a:lnTo>
                    <a:pt x="2224638" y="672433"/>
                  </a:lnTo>
                  <a:lnTo>
                    <a:pt x="2224638" y="683059"/>
                  </a:lnTo>
                  <a:lnTo>
                    <a:pt x="2251842" y="683059"/>
                  </a:lnTo>
                  <a:lnTo>
                    <a:pt x="2251842" y="692166"/>
                  </a:lnTo>
                  <a:lnTo>
                    <a:pt x="2312294" y="692166"/>
                  </a:lnTo>
                  <a:lnTo>
                    <a:pt x="2312294" y="702791"/>
                  </a:lnTo>
                  <a:lnTo>
                    <a:pt x="2318339" y="702791"/>
                  </a:lnTo>
                  <a:lnTo>
                    <a:pt x="2318339" y="713417"/>
                  </a:lnTo>
                  <a:lnTo>
                    <a:pt x="2331941" y="713417"/>
                  </a:lnTo>
                  <a:lnTo>
                    <a:pt x="2331941" y="724042"/>
                  </a:lnTo>
                  <a:lnTo>
                    <a:pt x="2351588" y="724042"/>
                  </a:lnTo>
                  <a:lnTo>
                    <a:pt x="2351588" y="734667"/>
                  </a:lnTo>
                  <a:lnTo>
                    <a:pt x="2359144" y="734667"/>
                  </a:lnTo>
                  <a:lnTo>
                    <a:pt x="2359144" y="745293"/>
                  </a:lnTo>
                  <a:lnTo>
                    <a:pt x="2392393" y="745293"/>
                  </a:lnTo>
                  <a:lnTo>
                    <a:pt x="2392393" y="755918"/>
                  </a:lnTo>
                  <a:lnTo>
                    <a:pt x="2412040" y="755918"/>
                  </a:lnTo>
                  <a:lnTo>
                    <a:pt x="2412040" y="765026"/>
                  </a:lnTo>
                  <a:lnTo>
                    <a:pt x="2433198" y="765026"/>
                  </a:lnTo>
                  <a:lnTo>
                    <a:pt x="2433198" y="775651"/>
                  </a:lnTo>
                  <a:lnTo>
                    <a:pt x="2486094" y="775651"/>
                  </a:lnTo>
                  <a:lnTo>
                    <a:pt x="2486094" y="786276"/>
                  </a:lnTo>
                  <a:lnTo>
                    <a:pt x="2499696" y="786276"/>
                  </a:lnTo>
                  <a:lnTo>
                    <a:pt x="2499696" y="796902"/>
                  </a:lnTo>
                  <a:lnTo>
                    <a:pt x="2513297" y="796902"/>
                  </a:lnTo>
                  <a:lnTo>
                    <a:pt x="2513297" y="828778"/>
                  </a:lnTo>
                  <a:lnTo>
                    <a:pt x="2546546" y="828778"/>
                  </a:lnTo>
                  <a:lnTo>
                    <a:pt x="2546546" y="839403"/>
                  </a:lnTo>
                  <a:lnTo>
                    <a:pt x="2688608" y="839403"/>
                  </a:lnTo>
                  <a:lnTo>
                    <a:pt x="2688608" y="850028"/>
                  </a:lnTo>
                  <a:lnTo>
                    <a:pt x="2721857" y="850028"/>
                  </a:lnTo>
                  <a:lnTo>
                    <a:pt x="2721857" y="862172"/>
                  </a:lnTo>
                  <a:lnTo>
                    <a:pt x="2727902" y="862172"/>
                  </a:lnTo>
                  <a:lnTo>
                    <a:pt x="2727902" y="872797"/>
                  </a:lnTo>
                  <a:lnTo>
                    <a:pt x="2735459" y="872797"/>
                  </a:lnTo>
                  <a:lnTo>
                    <a:pt x="2735459" y="884940"/>
                  </a:lnTo>
                  <a:lnTo>
                    <a:pt x="2761151" y="884940"/>
                  </a:lnTo>
                  <a:lnTo>
                    <a:pt x="2761151" y="895566"/>
                  </a:lnTo>
                  <a:lnTo>
                    <a:pt x="2774753" y="895566"/>
                  </a:lnTo>
                  <a:lnTo>
                    <a:pt x="2774753" y="907709"/>
                  </a:lnTo>
                  <a:lnTo>
                    <a:pt x="2782309" y="907709"/>
                  </a:lnTo>
                  <a:lnTo>
                    <a:pt x="2782309" y="919852"/>
                  </a:lnTo>
                  <a:lnTo>
                    <a:pt x="2801956" y="919852"/>
                  </a:lnTo>
                  <a:lnTo>
                    <a:pt x="2801956" y="930477"/>
                  </a:lnTo>
                  <a:lnTo>
                    <a:pt x="2823114" y="930477"/>
                  </a:lnTo>
                  <a:lnTo>
                    <a:pt x="2823114" y="942621"/>
                  </a:lnTo>
                  <a:lnTo>
                    <a:pt x="2829160" y="942621"/>
                  </a:lnTo>
                  <a:lnTo>
                    <a:pt x="2829160" y="954764"/>
                  </a:lnTo>
                  <a:lnTo>
                    <a:pt x="2842761" y="954764"/>
                  </a:lnTo>
                  <a:lnTo>
                    <a:pt x="2842761" y="966907"/>
                  </a:lnTo>
                  <a:lnTo>
                    <a:pt x="3010516" y="966907"/>
                  </a:lnTo>
                  <a:lnTo>
                    <a:pt x="3010516" y="979050"/>
                  </a:lnTo>
                  <a:lnTo>
                    <a:pt x="3024118" y="979050"/>
                  </a:lnTo>
                  <a:lnTo>
                    <a:pt x="3024118" y="991194"/>
                  </a:lnTo>
                  <a:lnTo>
                    <a:pt x="3070968" y="991194"/>
                  </a:lnTo>
                  <a:lnTo>
                    <a:pt x="3070968" y="1003337"/>
                  </a:lnTo>
                  <a:lnTo>
                    <a:pt x="3090615" y="1003337"/>
                  </a:lnTo>
                  <a:lnTo>
                    <a:pt x="3090615" y="1015480"/>
                  </a:lnTo>
                  <a:lnTo>
                    <a:pt x="3172225" y="1015480"/>
                  </a:lnTo>
                  <a:lnTo>
                    <a:pt x="3172225" y="1029141"/>
                  </a:lnTo>
                  <a:lnTo>
                    <a:pt x="3178271" y="1029141"/>
                  </a:lnTo>
                  <a:lnTo>
                    <a:pt x="3178271" y="1067089"/>
                  </a:lnTo>
                  <a:lnTo>
                    <a:pt x="3199429" y="1067089"/>
                  </a:lnTo>
                  <a:lnTo>
                    <a:pt x="3199429" y="1080750"/>
                  </a:lnTo>
                  <a:lnTo>
                    <a:pt x="3205474" y="1080750"/>
                  </a:lnTo>
                  <a:lnTo>
                    <a:pt x="3205474" y="1094412"/>
                  </a:lnTo>
                  <a:lnTo>
                    <a:pt x="3211519" y="1094412"/>
                  </a:lnTo>
                  <a:lnTo>
                    <a:pt x="3211519" y="1106555"/>
                  </a:lnTo>
                  <a:lnTo>
                    <a:pt x="3238723" y="1106555"/>
                  </a:lnTo>
                  <a:lnTo>
                    <a:pt x="3238723" y="1133877"/>
                  </a:lnTo>
                  <a:lnTo>
                    <a:pt x="3246279" y="1133877"/>
                  </a:lnTo>
                  <a:lnTo>
                    <a:pt x="3246279" y="1146020"/>
                  </a:lnTo>
                  <a:lnTo>
                    <a:pt x="3259881" y="1146020"/>
                  </a:lnTo>
                  <a:lnTo>
                    <a:pt x="3259881" y="1159682"/>
                  </a:lnTo>
                  <a:lnTo>
                    <a:pt x="3299175" y="1159682"/>
                  </a:lnTo>
                  <a:lnTo>
                    <a:pt x="3299175" y="1173343"/>
                  </a:lnTo>
                  <a:lnTo>
                    <a:pt x="3312776" y="1173343"/>
                  </a:lnTo>
                  <a:lnTo>
                    <a:pt x="3312776" y="1187004"/>
                  </a:lnTo>
                  <a:lnTo>
                    <a:pt x="3394387" y="1187004"/>
                  </a:lnTo>
                  <a:lnTo>
                    <a:pt x="3394387" y="1200665"/>
                  </a:lnTo>
                  <a:lnTo>
                    <a:pt x="3406477" y="1200665"/>
                  </a:lnTo>
                  <a:lnTo>
                    <a:pt x="3406477" y="1214326"/>
                  </a:lnTo>
                  <a:lnTo>
                    <a:pt x="3447283" y="1214326"/>
                  </a:lnTo>
                  <a:lnTo>
                    <a:pt x="3447283" y="1229505"/>
                  </a:lnTo>
                  <a:lnTo>
                    <a:pt x="3474486" y="1229505"/>
                  </a:lnTo>
                  <a:lnTo>
                    <a:pt x="3474486" y="1244684"/>
                  </a:lnTo>
                  <a:lnTo>
                    <a:pt x="3480531" y="1244684"/>
                  </a:lnTo>
                  <a:lnTo>
                    <a:pt x="3480531" y="1259863"/>
                  </a:lnTo>
                  <a:lnTo>
                    <a:pt x="3494133" y="1259863"/>
                  </a:lnTo>
                  <a:lnTo>
                    <a:pt x="3494133" y="1276561"/>
                  </a:lnTo>
                  <a:lnTo>
                    <a:pt x="3507735" y="1276561"/>
                  </a:lnTo>
                  <a:lnTo>
                    <a:pt x="3507735" y="1291740"/>
                  </a:lnTo>
                  <a:lnTo>
                    <a:pt x="3515291" y="1291740"/>
                  </a:lnTo>
                  <a:lnTo>
                    <a:pt x="3515291" y="1306919"/>
                  </a:lnTo>
                  <a:lnTo>
                    <a:pt x="3527382" y="1306919"/>
                  </a:lnTo>
                  <a:lnTo>
                    <a:pt x="3527382" y="1323616"/>
                  </a:lnTo>
                  <a:lnTo>
                    <a:pt x="3540983" y="1323616"/>
                  </a:lnTo>
                  <a:lnTo>
                    <a:pt x="3540983" y="1338795"/>
                  </a:lnTo>
                  <a:lnTo>
                    <a:pt x="3562141" y="1338795"/>
                  </a:lnTo>
                  <a:lnTo>
                    <a:pt x="3562141" y="1355492"/>
                  </a:lnTo>
                  <a:lnTo>
                    <a:pt x="3636196" y="1355492"/>
                  </a:lnTo>
                  <a:lnTo>
                    <a:pt x="3636196" y="1372189"/>
                  </a:lnTo>
                  <a:lnTo>
                    <a:pt x="3642241" y="1372189"/>
                  </a:lnTo>
                  <a:lnTo>
                    <a:pt x="3642241" y="1388886"/>
                  </a:lnTo>
                  <a:lnTo>
                    <a:pt x="3661888" y="1388886"/>
                  </a:lnTo>
                  <a:lnTo>
                    <a:pt x="3661888" y="1405583"/>
                  </a:lnTo>
                  <a:lnTo>
                    <a:pt x="3708738" y="1405583"/>
                  </a:lnTo>
                  <a:lnTo>
                    <a:pt x="3708738" y="1423798"/>
                  </a:lnTo>
                  <a:lnTo>
                    <a:pt x="3716295" y="1423798"/>
                  </a:lnTo>
                  <a:lnTo>
                    <a:pt x="3716295" y="1460227"/>
                  </a:lnTo>
                  <a:lnTo>
                    <a:pt x="3729896" y="1460227"/>
                  </a:lnTo>
                  <a:lnTo>
                    <a:pt x="3729896" y="1478442"/>
                  </a:lnTo>
                  <a:lnTo>
                    <a:pt x="3790348" y="1478442"/>
                  </a:lnTo>
                  <a:lnTo>
                    <a:pt x="3790348" y="1496657"/>
                  </a:lnTo>
                  <a:lnTo>
                    <a:pt x="3843244" y="1496657"/>
                  </a:lnTo>
                  <a:lnTo>
                    <a:pt x="3843244" y="1517908"/>
                  </a:lnTo>
                  <a:lnTo>
                    <a:pt x="3884049" y="1517908"/>
                  </a:lnTo>
                  <a:lnTo>
                    <a:pt x="3884049" y="1537641"/>
                  </a:lnTo>
                  <a:lnTo>
                    <a:pt x="3998908" y="1537641"/>
                  </a:lnTo>
                  <a:lnTo>
                    <a:pt x="3998908" y="1558891"/>
                  </a:lnTo>
                  <a:lnTo>
                    <a:pt x="4032157" y="1558891"/>
                  </a:lnTo>
                  <a:lnTo>
                    <a:pt x="4032157" y="1581660"/>
                  </a:lnTo>
                  <a:lnTo>
                    <a:pt x="4045759" y="1581660"/>
                  </a:lnTo>
                  <a:lnTo>
                    <a:pt x="4045759" y="1604429"/>
                  </a:lnTo>
                  <a:lnTo>
                    <a:pt x="4098654" y="1604429"/>
                  </a:lnTo>
                  <a:lnTo>
                    <a:pt x="4098654" y="1627197"/>
                  </a:lnTo>
                  <a:lnTo>
                    <a:pt x="4112256" y="1627197"/>
                  </a:lnTo>
                  <a:lnTo>
                    <a:pt x="4112256" y="1651484"/>
                  </a:lnTo>
                  <a:lnTo>
                    <a:pt x="4254319" y="1651484"/>
                  </a:lnTo>
                  <a:lnTo>
                    <a:pt x="4254319" y="1698539"/>
                  </a:lnTo>
                  <a:lnTo>
                    <a:pt x="4402426" y="1698539"/>
                  </a:lnTo>
                  <a:lnTo>
                    <a:pt x="4402426" y="1727379"/>
                  </a:lnTo>
                  <a:lnTo>
                    <a:pt x="4435675" y="1727379"/>
                  </a:lnTo>
                  <a:lnTo>
                    <a:pt x="4435675" y="1785060"/>
                  </a:lnTo>
                  <a:lnTo>
                    <a:pt x="4441720" y="1785060"/>
                  </a:lnTo>
                  <a:lnTo>
                    <a:pt x="4441720" y="1813900"/>
                  </a:lnTo>
                  <a:lnTo>
                    <a:pt x="4790831" y="1813900"/>
                  </a:lnTo>
                  <a:lnTo>
                    <a:pt x="4790831" y="1856401"/>
                  </a:lnTo>
                  <a:lnTo>
                    <a:pt x="4892088" y="1856401"/>
                  </a:lnTo>
                  <a:lnTo>
                    <a:pt x="4892088" y="1904974"/>
                  </a:lnTo>
                  <a:lnTo>
                    <a:pt x="5012993" y="1904974"/>
                  </a:lnTo>
                  <a:lnTo>
                    <a:pt x="5012993" y="2026407"/>
                  </a:lnTo>
                  <a:lnTo>
                    <a:pt x="5046242" y="2026407"/>
                  </a:lnTo>
                  <a:lnTo>
                    <a:pt x="5046242" y="2091677"/>
                  </a:lnTo>
                  <a:lnTo>
                    <a:pt x="5067400" y="2091677"/>
                  </a:lnTo>
                  <a:lnTo>
                    <a:pt x="5067400" y="2156947"/>
                  </a:lnTo>
                  <a:lnTo>
                    <a:pt x="6773661" y="2156947"/>
                  </a:lnTo>
                </a:path>
              </a:pathLst>
            </a:custGeom>
            <a:noFill/>
            <a:ln w="19050" cap="flat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8" name="Freeform 699">
              <a:extLst>
                <a:ext uri="{FF2B5EF4-FFF2-40B4-BE49-F238E27FC236}">
                  <a16:creationId xmlns:a16="http://schemas.microsoft.com/office/drawing/2014/main" xmlns="" id="{C9C0FA2D-2689-C770-C63C-C179518829E1}"/>
                </a:ext>
              </a:extLst>
            </p:cNvPr>
            <p:cNvSpPr/>
            <p:nvPr/>
          </p:nvSpPr>
          <p:spPr>
            <a:xfrm>
              <a:off x="1988811" y="4265278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9" name="Freeform 700">
              <a:extLst>
                <a:ext uri="{FF2B5EF4-FFF2-40B4-BE49-F238E27FC236}">
                  <a16:creationId xmlns:a16="http://schemas.microsoft.com/office/drawing/2014/main" xmlns="" id="{B73B6529-C470-0815-302F-FBFDF2FE3E13}"/>
                </a:ext>
              </a:extLst>
            </p:cNvPr>
            <p:cNvSpPr/>
            <p:nvPr/>
          </p:nvSpPr>
          <p:spPr>
            <a:xfrm>
              <a:off x="2030832" y="4217621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0" name="Freeform 701">
              <a:extLst>
                <a:ext uri="{FF2B5EF4-FFF2-40B4-BE49-F238E27FC236}">
                  <a16:creationId xmlns:a16="http://schemas.microsoft.com/office/drawing/2014/main" xmlns="" id="{F6972F43-CB7F-8AB6-CE27-037D8F676B97}"/>
                </a:ext>
              </a:extLst>
            </p:cNvPr>
            <p:cNvSpPr/>
            <p:nvPr/>
          </p:nvSpPr>
          <p:spPr>
            <a:xfrm>
              <a:off x="2045539" y="429625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1" name="Freeform 702">
              <a:extLst>
                <a:ext uri="{FF2B5EF4-FFF2-40B4-BE49-F238E27FC236}">
                  <a16:creationId xmlns:a16="http://schemas.microsoft.com/office/drawing/2014/main" xmlns="" id="{F86CC0D4-15C3-A8FF-BE15-5219817066B4}"/>
                </a:ext>
              </a:extLst>
            </p:cNvPr>
            <p:cNvSpPr/>
            <p:nvPr/>
          </p:nvSpPr>
          <p:spPr>
            <a:xfrm>
              <a:off x="2087560" y="424859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2" name="Freeform 703">
              <a:extLst>
                <a:ext uri="{FF2B5EF4-FFF2-40B4-BE49-F238E27FC236}">
                  <a16:creationId xmlns:a16="http://schemas.microsoft.com/office/drawing/2014/main" xmlns="" id="{F6D445F3-441D-1B4E-5F40-EA81BDCF57F8}"/>
                </a:ext>
              </a:extLst>
            </p:cNvPr>
            <p:cNvSpPr/>
            <p:nvPr/>
          </p:nvSpPr>
          <p:spPr>
            <a:xfrm>
              <a:off x="2829232" y="44654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3" name="Freeform 704">
              <a:extLst>
                <a:ext uri="{FF2B5EF4-FFF2-40B4-BE49-F238E27FC236}">
                  <a16:creationId xmlns:a16="http://schemas.microsoft.com/office/drawing/2014/main" xmlns="" id="{630BF628-C268-A23A-51F3-C491A5D2227B}"/>
                </a:ext>
              </a:extLst>
            </p:cNvPr>
            <p:cNvSpPr/>
            <p:nvPr/>
          </p:nvSpPr>
          <p:spPr>
            <a:xfrm>
              <a:off x="2871253" y="44177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4" name="Freeform 705">
              <a:extLst>
                <a:ext uri="{FF2B5EF4-FFF2-40B4-BE49-F238E27FC236}">
                  <a16:creationId xmlns:a16="http://schemas.microsoft.com/office/drawing/2014/main" xmlns="" id="{D4C48158-461C-6CA1-3F22-EA5E6254E440}"/>
                </a:ext>
              </a:extLst>
            </p:cNvPr>
            <p:cNvSpPr/>
            <p:nvPr/>
          </p:nvSpPr>
          <p:spPr>
            <a:xfrm>
              <a:off x="2839737" y="448211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5" name="Freeform 706">
              <a:extLst>
                <a:ext uri="{FF2B5EF4-FFF2-40B4-BE49-F238E27FC236}">
                  <a16:creationId xmlns:a16="http://schemas.microsoft.com/office/drawing/2014/main" xmlns="" id="{C14E1C35-2A5B-2A6A-0C70-D1331BD7DD00}"/>
                </a:ext>
              </a:extLst>
            </p:cNvPr>
            <p:cNvSpPr/>
            <p:nvPr/>
          </p:nvSpPr>
          <p:spPr>
            <a:xfrm>
              <a:off x="2881758" y="443446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6" name="Freeform 707">
              <a:extLst>
                <a:ext uri="{FF2B5EF4-FFF2-40B4-BE49-F238E27FC236}">
                  <a16:creationId xmlns:a16="http://schemas.microsoft.com/office/drawing/2014/main" xmlns="" id="{4C706E17-5924-4D30-6A72-2EFE916855EB}"/>
                </a:ext>
              </a:extLst>
            </p:cNvPr>
            <p:cNvSpPr/>
            <p:nvPr/>
          </p:nvSpPr>
          <p:spPr>
            <a:xfrm>
              <a:off x="2856545" y="4482119"/>
              <a:ext cx="86142" cy="23829"/>
            </a:xfrm>
            <a:custGeom>
              <a:avLst/>
              <a:gdLst>
                <a:gd name="connsiteX0" fmla="*/ 0 w 61963"/>
                <a:gd name="connsiteY0" fmla="*/ 0 h 15179"/>
                <a:gd name="connsiteX1" fmla="*/ 61963 w 61963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63" h="15179">
                  <a:moveTo>
                    <a:pt x="0" y="0"/>
                  </a:moveTo>
                  <a:lnTo>
                    <a:pt x="6196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7" name="Freeform 708">
              <a:extLst>
                <a:ext uri="{FF2B5EF4-FFF2-40B4-BE49-F238E27FC236}">
                  <a16:creationId xmlns:a16="http://schemas.microsoft.com/office/drawing/2014/main" xmlns="" id="{C669D789-564C-AE1B-13C8-E2D5CB2E0339}"/>
                </a:ext>
              </a:extLst>
            </p:cNvPr>
            <p:cNvSpPr/>
            <p:nvPr/>
          </p:nvSpPr>
          <p:spPr>
            <a:xfrm>
              <a:off x="2900668" y="443446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8" name="Freeform 709">
              <a:extLst>
                <a:ext uri="{FF2B5EF4-FFF2-40B4-BE49-F238E27FC236}">
                  <a16:creationId xmlns:a16="http://schemas.microsoft.com/office/drawing/2014/main" xmlns="" id="{FFB4A25A-65AF-7E8B-3F32-175227F2332D}"/>
                </a:ext>
              </a:extLst>
            </p:cNvPr>
            <p:cNvSpPr/>
            <p:nvPr/>
          </p:nvSpPr>
          <p:spPr>
            <a:xfrm>
              <a:off x="3333483" y="460603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9" name="Freeform 710">
              <a:extLst>
                <a:ext uri="{FF2B5EF4-FFF2-40B4-BE49-F238E27FC236}">
                  <a16:creationId xmlns:a16="http://schemas.microsoft.com/office/drawing/2014/main" xmlns="" id="{822F3F0C-AEB2-E755-2E4D-623AE86CB3C6}"/>
                </a:ext>
              </a:extLst>
            </p:cNvPr>
            <p:cNvSpPr/>
            <p:nvPr/>
          </p:nvSpPr>
          <p:spPr>
            <a:xfrm>
              <a:off x="3375504" y="4558371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0" name="Freeform 711">
              <a:extLst>
                <a:ext uri="{FF2B5EF4-FFF2-40B4-BE49-F238E27FC236}">
                  <a16:creationId xmlns:a16="http://schemas.microsoft.com/office/drawing/2014/main" xmlns="" id="{A2DFBEC3-0D34-79F1-FB18-B5709AF0F43C}"/>
                </a:ext>
              </a:extLst>
            </p:cNvPr>
            <p:cNvSpPr/>
            <p:nvPr/>
          </p:nvSpPr>
          <p:spPr>
            <a:xfrm>
              <a:off x="3409121" y="460603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1" name="Freeform 712">
              <a:extLst>
                <a:ext uri="{FF2B5EF4-FFF2-40B4-BE49-F238E27FC236}">
                  <a16:creationId xmlns:a16="http://schemas.microsoft.com/office/drawing/2014/main" xmlns="" id="{13307BC6-48D2-4D20-05E2-4BE5D6994762}"/>
                </a:ext>
              </a:extLst>
            </p:cNvPr>
            <p:cNvSpPr/>
            <p:nvPr/>
          </p:nvSpPr>
          <p:spPr>
            <a:xfrm>
              <a:off x="3451142" y="4558371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2" name="Freeform 713">
              <a:extLst>
                <a:ext uri="{FF2B5EF4-FFF2-40B4-BE49-F238E27FC236}">
                  <a16:creationId xmlns:a16="http://schemas.microsoft.com/office/drawing/2014/main" xmlns="" id="{C2E5DD17-0E9D-2D81-6F09-CDD5652E5ABE}"/>
                </a:ext>
              </a:extLst>
            </p:cNvPr>
            <p:cNvSpPr/>
            <p:nvPr/>
          </p:nvSpPr>
          <p:spPr>
            <a:xfrm>
              <a:off x="3810422" y="4810958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3" name="Freeform 714">
              <a:extLst>
                <a:ext uri="{FF2B5EF4-FFF2-40B4-BE49-F238E27FC236}">
                  <a16:creationId xmlns:a16="http://schemas.microsoft.com/office/drawing/2014/main" xmlns="" id="{B89CA54D-FEDE-E403-9BDD-A6601D8B7DFA}"/>
                </a:ext>
              </a:extLst>
            </p:cNvPr>
            <p:cNvSpPr/>
            <p:nvPr/>
          </p:nvSpPr>
          <p:spPr>
            <a:xfrm>
              <a:off x="3852443" y="4763300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4" name="Freeform 715">
              <a:extLst>
                <a:ext uri="{FF2B5EF4-FFF2-40B4-BE49-F238E27FC236}">
                  <a16:creationId xmlns:a16="http://schemas.microsoft.com/office/drawing/2014/main" xmlns="" id="{9DF9273B-34C5-E816-CEA2-DFB41F84B81E}"/>
                </a:ext>
              </a:extLst>
            </p:cNvPr>
            <p:cNvSpPr/>
            <p:nvPr/>
          </p:nvSpPr>
          <p:spPr>
            <a:xfrm>
              <a:off x="4276855" y="504924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5" name="Freeform 716">
              <a:extLst>
                <a:ext uri="{FF2B5EF4-FFF2-40B4-BE49-F238E27FC236}">
                  <a16:creationId xmlns:a16="http://schemas.microsoft.com/office/drawing/2014/main" xmlns="" id="{20705355-2CF2-EB21-509B-626252075004}"/>
                </a:ext>
              </a:extLst>
            </p:cNvPr>
            <p:cNvSpPr/>
            <p:nvPr/>
          </p:nvSpPr>
          <p:spPr>
            <a:xfrm>
              <a:off x="4318876" y="500158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6" name="Freeform 717">
              <a:extLst>
                <a:ext uri="{FF2B5EF4-FFF2-40B4-BE49-F238E27FC236}">
                  <a16:creationId xmlns:a16="http://schemas.microsoft.com/office/drawing/2014/main" xmlns="" id="{CF3EBECA-E2D9-15C5-7557-73D8CE43AD62}"/>
                </a:ext>
              </a:extLst>
            </p:cNvPr>
            <p:cNvSpPr/>
            <p:nvPr/>
          </p:nvSpPr>
          <p:spPr>
            <a:xfrm>
              <a:off x="4314675" y="504924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7" name="Freeform 718">
              <a:extLst>
                <a:ext uri="{FF2B5EF4-FFF2-40B4-BE49-F238E27FC236}">
                  <a16:creationId xmlns:a16="http://schemas.microsoft.com/office/drawing/2014/main" xmlns="" id="{F727A210-A168-1786-5A31-D22548B840D8}"/>
                </a:ext>
              </a:extLst>
            </p:cNvPr>
            <p:cNvSpPr/>
            <p:nvPr/>
          </p:nvSpPr>
          <p:spPr>
            <a:xfrm>
              <a:off x="4356696" y="500158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8" name="Freeform 719">
              <a:extLst>
                <a:ext uri="{FF2B5EF4-FFF2-40B4-BE49-F238E27FC236}">
                  <a16:creationId xmlns:a16="http://schemas.microsoft.com/office/drawing/2014/main" xmlns="" id="{8A2D6C78-0003-88B6-1597-705856FCE3D8}"/>
                </a:ext>
              </a:extLst>
            </p:cNvPr>
            <p:cNvSpPr/>
            <p:nvPr/>
          </p:nvSpPr>
          <p:spPr>
            <a:xfrm>
              <a:off x="4447041" y="508022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9" name="Freeform 720">
              <a:extLst>
                <a:ext uri="{FF2B5EF4-FFF2-40B4-BE49-F238E27FC236}">
                  <a16:creationId xmlns:a16="http://schemas.microsoft.com/office/drawing/2014/main" xmlns="" id="{7EE14CA4-9122-CF34-33A6-E4EA6C64F4D9}"/>
                </a:ext>
              </a:extLst>
            </p:cNvPr>
            <p:cNvSpPr/>
            <p:nvPr/>
          </p:nvSpPr>
          <p:spPr>
            <a:xfrm>
              <a:off x="4489062" y="503256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0" name="Freeform 721">
              <a:extLst>
                <a:ext uri="{FF2B5EF4-FFF2-40B4-BE49-F238E27FC236}">
                  <a16:creationId xmlns:a16="http://schemas.microsoft.com/office/drawing/2014/main" xmlns="" id="{99B34303-CFCA-0198-CD99-B9F2118FC1CE}"/>
                </a:ext>
              </a:extLst>
            </p:cNvPr>
            <p:cNvSpPr/>
            <p:nvPr/>
          </p:nvSpPr>
          <p:spPr>
            <a:xfrm>
              <a:off x="4474355" y="509690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1" name="Freeform 722">
              <a:extLst>
                <a:ext uri="{FF2B5EF4-FFF2-40B4-BE49-F238E27FC236}">
                  <a16:creationId xmlns:a16="http://schemas.microsoft.com/office/drawing/2014/main" xmlns="" id="{B1BD6CF2-F3D9-72D4-F805-4E447EC40479}"/>
                </a:ext>
              </a:extLst>
            </p:cNvPr>
            <p:cNvSpPr/>
            <p:nvPr/>
          </p:nvSpPr>
          <p:spPr>
            <a:xfrm>
              <a:off x="4516376" y="504924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2" name="Freeform 723">
              <a:extLst>
                <a:ext uri="{FF2B5EF4-FFF2-40B4-BE49-F238E27FC236}">
                  <a16:creationId xmlns:a16="http://schemas.microsoft.com/office/drawing/2014/main" xmlns="" id="{7162502E-C6CE-F3BA-40ED-452C4ADED45A}"/>
                </a:ext>
              </a:extLst>
            </p:cNvPr>
            <p:cNvSpPr/>
            <p:nvPr/>
          </p:nvSpPr>
          <p:spPr>
            <a:xfrm>
              <a:off x="4531083" y="512788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3" name="Freeform 724">
              <a:extLst>
                <a:ext uri="{FF2B5EF4-FFF2-40B4-BE49-F238E27FC236}">
                  <a16:creationId xmlns:a16="http://schemas.microsoft.com/office/drawing/2014/main" xmlns="" id="{D88514F3-7D71-5EDC-1AFF-09F7EC19C6A2}"/>
                </a:ext>
              </a:extLst>
            </p:cNvPr>
            <p:cNvSpPr/>
            <p:nvPr/>
          </p:nvSpPr>
          <p:spPr>
            <a:xfrm>
              <a:off x="4573104" y="508022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4" name="Freeform 725">
              <a:extLst>
                <a:ext uri="{FF2B5EF4-FFF2-40B4-BE49-F238E27FC236}">
                  <a16:creationId xmlns:a16="http://schemas.microsoft.com/office/drawing/2014/main" xmlns="" id="{59FC7442-36D6-A731-37CB-14632B480D5E}"/>
                </a:ext>
              </a:extLst>
            </p:cNvPr>
            <p:cNvSpPr/>
            <p:nvPr/>
          </p:nvSpPr>
          <p:spPr>
            <a:xfrm>
              <a:off x="4661348" y="517553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5" name="Freeform 726">
              <a:extLst>
                <a:ext uri="{FF2B5EF4-FFF2-40B4-BE49-F238E27FC236}">
                  <a16:creationId xmlns:a16="http://schemas.microsoft.com/office/drawing/2014/main" xmlns="" id="{C5B07139-9D7A-2564-9E64-1494CF89CD92}"/>
                </a:ext>
              </a:extLst>
            </p:cNvPr>
            <p:cNvSpPr/>
            <p:nvPr/>
          </p:nvSpPr>
          <p:spPr>
            <a:xfrm>
              <a:off x="4703369" y="5127880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6" name="Freeform 727">
              <a:extLst>
                <a:ext uri="{FF2B5EF4-FFF2-40B4-BE49-F238E27FC236}">
                  <a16:creationId xmlns:a16="http://schemas.microsoft.com/office/drawing/2014/main" xmlns="" id="{F21F6AFE-32D2-BF4B-5FE4-145249D9C0C4}"/>
                </a:ext>
              </a:extLst>
            </p:cNvPr>
            <p:cNvSpPr/>
            <p:nvPr/>
          </p:nvSpPr>
          <p:spPr>
            <a:xfrm>
              <a:off x="4802118" y="525655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7" name="Freeform 728">
              <a:extLst>
                <a:ext uri="{FF2B5EF4-FFF2-40B4-BE49-F238E27FC236}">
                  <a16:creationId xmlns:a16="http://schemas.microsoft.com/office/drawing/2014/main" xmlns="" id="{F40C2FA2-8106-DC84-368D-E13BB7FF7A0A}"/>
                </a:ext>
              </a:extLst>
            </p:cNvPr>
            <p:cNvSpPr/>
            <p:nvPr/>
          </p:nvSpPr>
          <p:spPr>
            <a:xfrm>
              <a:off x="4844139" y="520889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8" name="Freeform 729">
              <a:extLst>
                <a:ext uri="{FF2B5EF4-FFF2-40B4-BE49-F238E27FC236}">
                  <a16:creationId xmlns:a16="http://schemas.microsoft.com/office/drawing/2014/main" xmlns="" id="{6EC85637-5895-446E-5B50-EE2606BDCF61}"/>
                </a:ext>
              </a:extLst>
            </p:cNvPr>
            <p:cNvSpPr/>
            <p:nvPr/>
          </p:nvSpPr>
          <p:spPr>
            <a:xfrm>
              <a:off x="4867252" y="527323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9" name="Freeform 730">
              <a:extLst>
                <a:ext uri="{FF2B5EF4-FFF2-40B4-BE49-F238E27FC236}">
                  <a16:creationId xmlns:a16="http://schemas.microsoft.com/office/drawing/2014/main" xmlns="" id="{BA80DF87-272C-FE48-F563-D213512EB217}"/>
                </a:ext>
              </a:extLst>
            </p:cNvPr>
            <p:cNvSpPr/>
            <p:nvPr/>
          </p:nvSpPr>
          <p:spPr>
            <a:xfrm>
              <a:off x="4909273" y="522557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0" name="Freeform 731">
              <a:extLst>
                <a:ext uri="{FF2B5EF4-FFF2-40B4-BE49-F238E27FC236}">
                  <a16:creationId xmlns:a16="http://schemas.microsoft.com/office/drawing/2014/main" xmlns="" id="{BC4C0248-0F52-AEE6-C207-02C53815408D}"/>
                </a:ext>
              </a:extLst>
            </p:cNvPr>
            <p:cNvSpPr/>
            <p:nvPr/>
          </p:nvSpPr>
          <p:spPr>
            <a:xfrm>
              <a:off x="4921878" y="527323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1" name="Freeform 732">
              <a:extLst>
                <a:ext uri="{FF2B5EF4-FFF2-40B4-BE49-F238E27FC236}">
                  <a16:creationId xmlns:a16="http://schemas.microsoft.com/office/drawing/2014/main" xmlns="" id="{DE9388BF-73C6-F511-ABC1-001CEEF4FB08}"/>
                </a:ext>
              </a:extLst>
            </p:cNvPr>
            <p:cNvSpPr/>
            <p:nvPr/>
          </p:nvSpPr>
          <p:spPr>
            <a:xfrm>
              <a:off x="4963900" y="522557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2" name="Freeform 733">
              <a:extLst>
                <a:ext uri="{FF2B5EF4-FFF2-40B4-BE49-F238E27FC236}">
                  <a16:creationId xmlns:a16="http://schemas.microsoft.com/office/drawing/2014/main" xmlns="" id="{4ADAFDDF-D654-925B-6A35-8D6B02DA8067}"/>
                </a:ext>
              </a:extLst>
            </p:cNvPr>
            <p:cNvSpPr/>
            <p:nvPr/>
          </p:nvSpPr>
          <p:spPr>
            <a:xfrm>
              <a:off x="4921878" y="527323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3" name="Freeform 734">
              <a:extLst>
                <a:ext uri="{FF2B5EF4-FFF2-40B4-BE49-F238E27FC236}">
                  <a16:creationId xmlns:a16="http://schemas.microsoft.com/office/drawing/2014/main" xmlns="" id="{3B294F95-8C8B-237F-94D6-2A3BE93CAB4E}"/>
                </a:ext>
              </a:extLst>
            </p:cNvPr>
            <p:cNvSpPr/>
            <p:nvPr/>
          </p:nvSpPr>
          <p:spPr>
            <a:xfrm>
              <a:off x="4963900" y="522557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4" name="Freeform 735">
              <a:extLst>
                <a:ext uri="{FF2B5EF4-FFF2-40B4-BE49-F238E27FC236}">
                  <a16:creationId xmlns:a16="http://schemas.microsoft.com/office/drawing/2014/main" xmlns="" id="{5A7C7835-5BC9-5C49-4969-EE7C9EAD654E}"/>
                </a:ext>
              </a:extLst>
            </p:cNvPr>
            <p:cNvSpPr/>
            <p:nvPr/>
          </p:nvSpPr>
          <p:spPr>
            <a:xfrm>
              <a:off x="5127781" y="538761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5" name="Freeform 736">
              <a:extLst>
                <a:ext uri="{FF2B5EF4-FFF2-40B4-BE49-F238E27FC236}">
                  <a16:creationId xmlns:a16="http://schemas.microsoft.com/office/drawing/2014/main" xmlns="" id="{62AA9513-C88F-640D-E7F6-534BE222A91C}"/>
                </a:ext>
              </a:extLst>
            </p:cNvPr>
            <p:cNvSpPr/>
            <p:nvPr/>
          </p:nvSpPr>
          <p:spPr>
            <a:xfrm>
              <a:off x="5169802" y="533995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6" name="Freeform 737">
              <a:extLst>
                <a:ext uri="{FF2B5EF4-FFF2-40B4-BE49-F238E27FC236}">
                  <a16:creationId xmlns:a16="http://schemas.microsoft.com/office/drawing/2014/main" xmlns="" id="{908F99DE-801A-D999-8F8F-62038B28C5C9}"/>
                </a:ext>
              </a:extLst>
            </p:cNvPr>
            <p:cNvSpPr/>
            <p:nvPr/>
          </p:nvSpPr>
          <p:spPr>
            <a:xfrm>
              <a:off x="5211823" y="541859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7" name="Freeform 738">
              <a:extLst>
                <a:ext uri="{FF2B5EF4-FFF2-40B4-BE49-F238E27FC236}">
                  <a16:creationId xmlns:a16="http://schemas.microsoft.com/office/drawing/2014/main" xmlns="" id="{EF81E3D4-E9D4-6298-D25A-B5A53AE1C1E7}"/>
                </a:ext>
              </a:extLst>
            </p:cNvPr>
            <p:cNvSpPr/>
            <p:nvPr/>
          </p:nvSpPr>
          <p:spPr>
            <a:xfrm>
              <a:off x="5253844" y="537093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8" name="Freeform 739">
              <a:extLst>
                <a:ext uri="{FF2B5EF4-FFF2-40B4-BE49-F238E27FC236}">
                  <a16:creationId xmlns:a16="http://schemas.microsoft.com/office/drawing/2014/main" xmlns="" id="{4B8BD858-2564-1C8C-EF06-30421B4B9DBB}"/>
                </a:ext>
              </a:extLst>
            </p:cNvPr>
            <p:cNvSpPr/>
            <p:nvPr/>
          </p:nvSpPr>
          <p:spPr>
            <a:xfrm>
              <a:off x="5325281" y="546863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9" name="Freeform 740">
              <a:extLst>
                <a:ext uri="{FF2B5EF4-FFF2-40B4-BE49-F238E27FC236}">
                  <a16:creationId xmlns:a16="http://schemas.microsoft.com/office/drawing/2014/main" xmlns="" id="{CC2A1007-A9FA-8029-F6FE-2DFAF6C370C4}"/>
                </a:ext>
              </a:extLst>
            </p:cNvPr>
            <p:cNvSpPr/>
            <p:nvPr/>
          </p:nvSpPr>
          <p:spPr>
            <a:xfrm>
              <a:off x="5367302" y="54209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0" name="Freeform 741">
              <a:extLst>
                <a:ext uri="{FF2B5EF4-FFF2-40B4-BE49-F238E27FC236}">
                  <a16:creationId xmlns:a16="http://schemas.microsoft.com/office/drawing/2014/main" xmlns="" id="{6F6D3F98-FBAF-4356-6A10-F7238B178076}"/>
                </a:ext>
              </a:extLst>
            </p:cNvPr>
            <p:cNvSpPr/>
            <p:nvPr/>
          </p:nvSpPr>
          <p:spPr>
            <a:xfrm>
              <a:off x="5360998" y="551867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1" name="Freeform 742">
              <a:extLst>
                <a:ext uri="{FF2B5EF4-FFF2-40B4-BE49-F238E27FC236}">
                  <a16:creationId xmlns:a16="http://schemas.microsoft.com/office/drawing/2014/main" xmlns="" id="{EE87CF61-AF17-F61B-F577-E214A0AFF2C8}"/>
                </a:ext>
              </a:extLst>
            </p:cNvPr>
            <p:cNvSpPr/>
            <p:nvPr/>
          </p:nvSpPr>
          <p:spPr>
            <a:xfrm>
              <a:off x="5403019" y="547101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2" name="Freeform 743">
              <a:extLst>
                <a:ext uri="{FF2B5EF4-FFF2-40B4-BE49-F238E27FC236}">
                  <a16:creationId xmlns:a16="http://schemas.microsoft.com/office/drawing/2014/main" xmlns="" id="{8C6797EF-0ED6-96F7-A4CC-71E87820C9CC}"/>
                </a:ext>
              </a:extLst>
            </p:cNvPr>
            <p:cNvSpPr/>
            <p:nvPr/>
          </p:nvSpPr>
          <p:spPr>
            <a:xfrm>
              <a:off x="5379908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3" name="Freeform 744">
              <a:extLst>
                <a:ext uri="{FF2B5EF4-FFF2-40B4-BE49-F238E27FC236}">
                  <a16:creationId xmlns:a16="http://schemas.microsoft.com/office/drawing/2014/main" xmlns="" id="{9D0D1F3A-2D3C-4452-388D-9621CE09562F}"/>
                </a:ext>
              </a:extLst>
            </p:cNvPr>
            <p:cNvSpPr/>
            <p:nvPr/>
          </p:nvSpPr>
          <p:spPr>
            <a:xfrm>
              <a:off x="5421929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4" name="Freeform 745">
              <a:extLst>
                <a:ext uri="{FF2B5EF4-FFF2-40B4-BE49-F238E27FC236}">
                  <a16:creationId xmlns:a16="http://schemas.microsoft.com/office/drawing/2014/main" xmlns="" id="{D83D59A9-2602-0DC4-4395-86C79ABF4FA3}"/>
                </a:ext>
              </a:extLst>
            </p:cNvPr>
            <p:cNvSpPr/>
            <p:nvPr/>
          </p:nvSpPr>
          <p:spPr>
            <a:xfrm>
              <a:off x="5390413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5" name="Freeform 746">
              <a:extLst>
                <a:ext uri="{FF2B5EF4-FFF2-40B4-BE49-F238E27FC236}">
                  <a16:creationId xmlns:a16="http://schemas.microsoft.com/office/drawing/2014/main" xmlns="" id="{8D79FF5B-BEF4-1C19-66AA-C53D9D313F13}"/>
                </a:ext>
              </a:extLst>
            </p:cNvPr>
            <p:cNvSpPr/>
            <p:nvPr/>
          </p:nvSpPr>
          <p:spPr>
            <a:xfrm>
              <a:off x="5432434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6" name="Freeform 747">
              <a:extLst>
                <a:ext uri="{FF2B5EF4-FFF2-40B4-BE49-F238E27FC236}">
                  <a16:creationId xmlns:a16="http://schemas.microsoft.com/office/drawing/2014/main" xmlns="" id="{B801FAFA-19B4-951E-68C9-CFE954547396}"/>
                </a:ext>
              </a:extLst>
            </p:cNvPr>
            <p:cNvSpPr/>
            <p:nvPr/>
          </p:nvSpPr>
          <p:spPr>
            <a:xfrm>
              <a:off x="5390413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7" name="Freeform 748">
              <a:extLst>
                <a:ext uri="{FF2B5EF4-FFF2-40B4-BE49-F238E27FC236}">
                  <a16:creationId xmlns:a16="http://schemas.microsoft.com/office/drawing/2014/main" xmlns="" id="{782D531D-A6DA-FBCC-7BC4-7B1B9316B010}"/>
                </a:ext>
              </a:extLst>
            </p:cNvPr>
            <p:cNvSpPr/>
            <p:nvPr/>
          </p:nvSpPr>
          <p:spPr>
            <a:xfrm>
              <a:off x="5432434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8" name="Freeform 749">
              <a:extLst>
                <a:ext uri="{FF2B5EF4-FFF2-40B4-BE49-F238E27FC236}">
                  <a16:creationId xmlns:a16="http://schemas.microsoft.com/office/drawing/2014/main" xmlns="" id="{50D2793E-14D5-B985-E1DE-FFC88239A351}"/>
                </a:ext>
              </a:extLst>
            </p:cNvPr>
            <p:cNvSpPr/>
            <p:nvPr/>
          </p:nvSpPr>
          <p:spPr>
            <a:xfrm>
              <a:off x="5398817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9" name="Freeform 750">
              <a:extLst>
                <a:ext uri="{FF2B5EF4-FFF2-40B4-BE49-F238E27FC236}">
                  <a16:creationId xmlns:a16="http://schemas.microsoft.com/office/drawing/2014/main" xmlns="" id="{5592ED1E-55D4-A91B-41DF-8204870DF9F3}"/>
                </a:ext>
              </a:extLst>
            </p:cNvPr>
            <p:cNvSpPr/>
            <p:nvPr/>
          </p:nvSpPr>
          <p:spPr>
            <a:xfrm>
              <a:off x="5440837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0" name="Freeform 751">
              <a:extLst>
                <a:ext uri="{FF2B5EF4-FFF2-40B4-BE49-F238E27FC236}">
                  <a16:creationId xmlns:a16="http://schemas.microsoft.com/office/drawing/2014/main" xmlns="" id="{4EE45108-D16E-DDC2-CF25-73D8DAF978C8}"/>
                </a:ext>
              </a:extLst>
            </p:cNvPr>
            <p:cNvSpPr/>
            <p:nvPr/>
          </p:nvSpPr>
          <p:spPr>
            <a:xfrm>
              <a:off x="5417726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1" name="Freeform 752">
              <a:extLst>
                <a:ext uri="{FF2B5EF4-FFF2-40B4-BE49-F238E27FC236}">
                  <a16:creationId xmlns:a16="http://schemas.microsoft.com/office/drawing/2014/main" xmlns="" id="{370D9E54-1295-6241-4899-8D987F9FD165}"/>
                </a:ext>
              </a:extLst>
            </p:cNvPr>
            <p:cNvSpPr/>
            <p:nvPr/>
          </p:nvSpPr>
          <p:spPr>
            <a:xfrm>
              <a:off x="5459747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2" name="Freeform 753">
              <a:extLst>
                <a:ext uri="{FF2B5EF4-FFF2-40B4-BE49-F238E27FC236}">
                  <a16:creationId xmlns:a16="http://schemas.microsoft.com/office/drawing/2014/main" xmlns="" id="{739321CD-CCA0-F360-E7DC-A2B68B5C267D}"/>
                </a:ext>
              </a:extLst>
            </p:cNvPr>
            <p:cNvSpPr/>
            <p:nvPr/>
          </p:nvSpPr>
          <p:spPr>
            <a:xfrm>
              <a:off x="5417726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3" name="Freeform 754">
              <a:extLst>
                <a:ext uri="{FF2B5EF4-FFF2-40B4-BE49-F238E27FC236}">
                  <a16:creationId xmlns:a16="http://schemas.microsoft.com/office/drawing/2014/main" xmlns="" id="{C1728412-5A78-EF51-3C8C-31CE8396002D}"/>
                </a:ext>
              </a:extLst>
            </p:cNvPr>
            <p:cNvSpPr/>
            <p:nvPr/>
          </p:nvSpPr>
          <p:spPr>
            <a:xfrm>
              <a:off x="5459747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4" name="Freeform 755">
              <a:extLst>
                <a:ext uri="{FF2B5EF4-FFF2-40B4-BE49-F238E27FC236}">
                  <a16:creationId xmlns:a16="http://schemas.microsoft.com/office/drawing/2014/main" xmlns="" id="{9E28A009-AB4E-793B-C45A-C6003659497B}"/>
                </a:ext>
              </a:extLst>
            </p:cNvPr>
            <p:cNvSpPr/>
            <p:nvPr/>
          </p:nvSpPr>
          <p:spPr>
            <a:xfrm>
              <a:off x="5417726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5" name="Freeform 756">
              <a:extLst>
                <a:ext uri="{FF2B5EF4-FFF2-40B4-BE49-F238E27FC236}">
                  <a16:creationId xmlns:a16="http://schemas.microsoft.com/office/drawing/2014/main" xmlns="" id="{74E83D65-788F-9805-1F98-57C423612407}"/>
                </a:ext>
              </a:extLst>
            </p:cNvPr>
            <p:cNvSpPr/>
            <p:nvPr/>
          </p:nvSpPr>
          <p:spPr>
            <a:xfrm>
              <a:off x="5459747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6" name="Freeform 757">
              <a:extLst>
                <a:ext uri="{FF2B5EF4-FFF2-40B4-BE49-F238E27FC236}">
                  <a16:creationId xmlns:a16="http://schemas.microsoft.com/office/drawing/2014/main" xmlns="" id="{97EFF655-E452-6977-D05E-1188A0925955}"/>
                </a:ext>
              </a:extLst>
            </p:cNvPr>
            <p:cNvSpPr/>
            <p:nvPr/>
          </p:nvSpPr>
          <p:spPr>
            <a:xfrm>
              <a:off x="5445040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7" name="Freeform 758">
              <a:extLst>
                <a:ext uri="{FF2B5EF4-FFF2-40B4-BE49-F238E27FC236}">
                  <a16:creationId xmlns:a16="http://schemas.microsoft.com/office/drawing/2014/main" xmlns="" id="{CEB3A09F-F160-6AD4-51DE-0428C73BE533}"/>
                </a:ext>
              </a:extLst>
            </p:cNvPr>
            <p:cNvSpPr/>
            <p:nvPr/>
          </p:nvSpPr>
          <p:spPr>
            <a:xfrm>
              <a:off x="5487061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8" name="Freeform 759">
              <a:extLst>
                <a:ext uri="{FF2B5EF4-FFF2-40B4-BE49-F238E27FC236}">
                  <a16:creationId xmlns:a16="http://schemas.microsoft.com/office/drawing/2014/main" xmlns="" id="{4EB03948-43A0-45C2-CF82-561401CC9512}"/>
                </a:ext>
              </a:extLst>
            </p:cNvPr>
            <p:cNvSpPr/>
            <p:nvPr/>
          </p:nvSpPr>
          <p:spPr>
            <a:xfrm>
              <a:off x="5445040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9" name="Freeform 760">
              <a:extLst>
                <a:ext uri="{FF2B5EF4-FFF2-40B4-BE49-F238E27FC236}">
                  <a16:creationId xmlns:a16="http://schemas.microsoft.com/office/drawing/2014/main" xmlns="" id="{C2B80600-4CEA-BA3E-1809-4CD2A47B9D2C}"/>
                </a:ext>
              </a:extLst>
            </p:cNvPr>
            <p:cNvSpPr/>
            <p:nvPr/>
          </p:nvSpPr>
          <p:spPr>
            <a:xfrm>
              <a:off x="5487061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0" name="Freeform 761">
              <a:extLst>
                <a:ext uri="{FF2B5EF4-FFF2-40B4-BE49-F238E27FC236}">
                  <a16:creationId xmlns:a16="http://schemas.microsoft.com/office/drawing/2014/main" xmlns="" id="{F8B9E638-7784-28DA-5FF7-5C2C63ED146F}"/>
                </a:ext>
              </a:extLst>
            </p:cNvPr>
            <p:cNvSpPr/>
            <p:nvPr/>
          </p:nvSpPr>
          <p:spPr>
            <a:xfrm>
              <a:off x="5445040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1" name="Freeform 762">
              <a:extLst>
                <a:ext uri="{FF2B5EF4-FFF2-40B4-BE49-F238E27FC236}">
                  <a16:creationId xmlns:a16="http://schemas.microsoft.com/office/drawing/2014/main" xmlns="" id="{7DD29450-2EAD-EA79-92D6-59F7A96C8F96}"/>
                </a:ext>
              </a:extLst>
            </p:cNvPr>
            <p:cNvSpPr/>
            <p:nvPr/>
          </p:nvSpPr>
          <p:spPr>
            <a:xfrm>
              <a:off x="5487061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2" name="Freeform 763">
              <a:extLst>
                <a:ext uri="{FF2B5EF4-FFF2-40B4-BE49-F238E27FC236}">
                  <a16:creationId xmlns:a16="http://schemas.microsoft.com/office/drawing/2014/main" xmlns="" id="{EFD51580-4336-AD6F-B4A6-2FCE14008491}"/>
                </a:ext>
              </a:extLst>
            </p:cNvPr>
            <p:cNvSpPr/>
            <p:nvPr/>
          </p:nvSpPr>
          <p:spPr>
            <a:xfrm>
              <a:off x="5482858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3" name="Freeform 764">
              <a:extLst>
                <a:ext uri="{FF2B5EF4-FFF2-40B4-BE49-F238E27FC236}">
                  <a16:creationId xmlns:a16="http://schemas.microsoft.com/office/drawing/2014/main" xmlns="" id="{C6DD81C9-FFEE-E87D-DD82-C271603C8CAB}"/>
                </a:ext>
              </a:extLst>
            </p:cNvPr>
            <p:cNvSpPr/>
            <p:nvPr/>
          </p:nvSpPr>
          <p:spPr>
            <a:xfrm>
              <a:off x="5524879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4" name="Freeform 765">
              <a:extLst>
                <a:ext uri="{FF2B5EF4-FFF2-40B4-BE49-F238E27FC236}">
                  <a16:creationId xmlns:a16="http://schemas.microsoft.com/office/drawing/2014/main" xmlns="" id="{7F4C7BF9-26B3-9B76-6DA4-1C9DC82B7C72}"/>
                </a:ext>
              </a:extLst>
            </p:cNvPr>
            <p:cNvSpPr/>
            <p:nvPr/>
          </p:nvSpPr>
          <p:spPr>
            <a:xfrm>
              <a:off x="5482858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5" name="Freeform 766">
              <a:extLst>
                <a:ext uri="{FF2B5EF4-FFF2-40B4-BE49-F238E27FC236}">
                  <a16:creationId xmlns:a16="http://schemas.microsoft.com/office/drawing/2014/main" xmlns="" id="{B97D243A-8FD9-6176-55CE-F3D76CA43E47}"/>
                </a:ext>
              </a:extLst>
            </p:cNvPr>
            <p:cNvSpPr/>
            <p:nvPr/>
          </p:nvSpPr>
          <p:spPr>
            <a:xfrm>
              <a:off x="5524879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6" name="Freeform 767">
              <a:extLst>
                <a:ext uri="{FF2B5EF4-FFF2-40B4-BE49-F238E27FC236}">
                  <a16:creationId xmlns:a16="http://schemas.microsoft.com/office/drawing/2014/main" xmlns="" id="{EECB8128-CC97-6CC8-7D27-EF9667237B04}"/>
                </a:ext>
              </a:extLst>
            </p:cNvPr>
            <p:cNvSpPr/>
            <p:nvPr/>
          </p:nvSpPr>
          <p:spPr>
            <a:xfrm>
              <a:off x="5520678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7" name="Freeform 768">
              <a:extLst>
                <a:ext uri="{FF2B5EF4-FFF2-40B4-BE49-F238E27FC236}">
                  <a16:creationId xmlns:a16="http://schemas.microsoft.com/office/drawing/2014/main" xmlns="" id="{E745A299-A298-4B93-FA73-D1C17EB4254E}"/>
                </a:ext>
              </a:extLst>
            </p:cNvPr>
            <p:cNvSpPr/>
            <p:nvPr/>
          </p:nvSpPr>
          <p:spPr>
            <a:xfrm>
              <a:off x="5562699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8" name="Freeform 769">
              <a:extLst>
                <a:ext uri="{FF2B5EF4-FFF2-40B4-BE49-F238E27FC236}">
                  <a16:creationId xmlns:a16="http://schemas.microsoft.com/office/drawing/2014/main" xmlns="" id="{C78D0C75-2285-283A-86D2-2D91992DE504}"/>
                </a:ext>
              </a:extLst>
            </p:cNvPr>
            <p:cNvSpPr/>
            <p:nvPr/>
          </p:nvSpPr>
          <p:spPr>
            <a:xfrm>
              <a:off x="5529082" y="55353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9" name="Freeform 770">
              <a:extLst>
                <a:ext uri="{FF2B5EF4-FFF2-40B4-BE49-F238E27FC236}">
                  <a16:creationId xmlns:a16="http://schemas.microsoft.com/office/drawing/2014/main" xmlns="" id="{143A4162-D9CC-6266-D3D6-A1402D96E67A}"/>
                </a:ext>
              </a:extLst>
            </p:cNvPr>
            <p:cNvSpPr/>
            <p:nvPr/>
          </p:nvSpPr>
          <p:spPr>
            <a:xfrm>
              <a:off x="5571103" y="548769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0" name="Freeform 771">
              <a:extLst>
                <a:ext uri="{FF2B5EF4-FFF2-40B4-BE49-F238E27FC236}">
                  <a16:creationId xmlns:a16="http://schemas.microsoft.com/office/drawing/2014/main" xmlns="" id="{05C1CBEC-152C-0394-10EF-35DB379A3A30}"/>
                </a:ext>
              </a:extLst>
            </p:cNvPr>
            <p:cNvSpPr/>
            <p:nvPr/>
          </p:nvSpPr>
          <p:spPr>
            <a:xfrm>
              <a:off x="5594214" y="555203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1" name="Freeform 772">
              <a:extLst>
                <a:ext uri="{FF2B5EF4-FFF2-40B4-BE49-F238E27FC236}">
                  <a16:creationId xmlns:a16="http://schemas.microsoft.com/office/drawing/2014/main" xmlns="" id="{6D2C498A-95AD-200B-5969-A9BBBC3A4DA7}"/>
                </a:ext>
              </a:extLst>
            </p:cNvPr>
            <p:cNvSpPr/>
            <p:nvPr/>
          </p:nvSpPr>
          <p:spPr>
            <a:xfrm>
              <a:off x="5636236" y="550437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2" name="Freeform 773">
              <a:extLst>
                <a:ext uri="{FF2B5EF4-FFF2-40B4-BE49-F238E27FC236}">
                  <a16:creationId xmlns:a16="http://schemas.microsoft.com/office/drawing/2014/main" xmlns="" id="{80919046-AD3E-8831-1527-58F88694DBC3}"/>
                </a:ext>
              </a:extLst>
            </p:cNvPr>
            <p:cNvSpPr/>
            <p:nvPr/>
          </p:nvSpPr>
          <p:spPr>
            <a:xfrm>
              <a:off x="5613124" y="555203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3" name="Freeform 774">
              <a:extLst>
                <a:ext uri="{FF2B5EF4-FFF2-40B4-BE49-F238E27FC236}">
                  <a16:creationId xmlns:a16="http://schemas.microsoft.com/office/drawing/2014/main" xmlns="" id="{7D0A78CE-D02F-B5B4-3195-29FF8C415085}"/>
                </a:ext>
              </a:extLst>
            </p:cNvPr>
            <p:cNvSpPr/>
            <p:nvPr/>
          </p:nvSpPr>
          <p:spPr>
            <a:xfrm>
              <a:off x="5655145" y="550437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4" name="Freeform 775">
              <a:extLst>
                <a:ext uri="{FF2B5EF4-FFF2-40B4-BE49-F238E27FC236}">
                  <a16:creationId xmlns:a16="http://schemas.microsoft.com/office/drawing/2014/main" xmlns="" id="{58520363-43E2-DF82-7E98-C81FB49DA295}"/>
                </a:ext>
              </a:extLst>
            </p:cNvPr>
            <p:cNvSpPr/>
            <p:nvPr/>
          </p:nvSpPr>
          <p:spPr>
            <a:xfrm>
              <a:off x="5613124" y="555203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5" name="Freeform 776">
              <a:extLst>
                <a:ext uri="{FF2B5EF4-FFF2-40B4-BE49-F238E27FC236}">
                  <a16:creationId xmlns:a16="http://schemas.microsoft.com/office/drawing/2014/main" xmlns="" id="{C726C901-803A-B22F-C446-3D4E2B2DE38F}"/>
                </a:ext>
              </a:extLst>
            </p:cNvPr>
            <p:cNvSpPr/>
            <p:nvPr/>
          </p:nvSpPr>
          <p:spPr>
            <a:xfrm>
              <a:off x="5655145" y="550437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6" name="Freeform 777">
              <a:extLst>
                <a:ext uri="{FF2B5EF4-FFF2-40B4-BE49-F238E27FC236}">
                  <a16:creationId xmlns:a16="http://schemas.microsoft.com/office/drawing/2014/main" xmlns="" id="{B5F416DA-1B2E-2027-247F-9F321FCD47FA}"/>
                </a:ext>
              </a:extLst>
            </p:cNvPr>
            <p:cNvSpPr/>
            <p:nvPr/>
          </p:nvSpPr>
          <p:spPr>
            <a:xfrm>
              <a:off x="5623630" y="557109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7" name="Freeform 778">
              <a:extLst>
                <a:ext uri="{FF2B5EF4-FFF2-40B4-BE49-F238E27FC236}">
                  <a16:creationId xmlns:a16="http://schemas.microsoft.com/office/drawing/2014/main" xmlns="" id="{4AB69074-4844-83DD-2666-86AEE2227F0E}"/>
                </a:ext>
              </a:extLst>
            </p:cNvPr>
            <p:cNvSpPr/>
            <p:nvPr/>
          </p:nvSpPr>
          <p:spPr>
            <a:xfrm>
              <a:off x="5665651" y="552343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8" name="Freeform 779">
              <a:extLst>
                <a:ext uri="{FF2B5EF4-FFF2-40B4-BE49-F238E27FC236}">
                  <a16:creationId xmlns:a16="http://schemas.microsoft.com/office/drawing/2014/main" xmlns="" id="{20ECA6A3-B2ED-99B5-F309-B00ED1B727D1}"/>
                </a:ext>
              </a:extLst>
            </p:cNvPr>
            <p:cNvSpPr/>
            <p:nvPr/>
          </p:nvSpPr>
          <p:spPr>
            <a:xfrm>
              <a:off x="5632034" y="558777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9" name="Freeform 780">
              <a:extLst>
                <a:ext uri="{FF2B5EF4-FFF2-40B4-BE49-F238E27FC236}">
                  <a16:creationId xmlns:a16="http://schemas.microsoft.com/office/drawing/2014/main" xmlns="" id="{62113B86-7304-F10B-55A6-DB1948FB8CE7}"/>
                </a:ext>
              </a:extLst>
            </p:cNvPr>
            <p:cNvSpPr/>
            <p:nvPr/>
          </p:nvSpPr>
          <p:spPr>
            <a:xfrm>
              <a:off x="5674055" y="554011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0" name="Freeform 781">
              <a:extLst>
                <a:ext uri="{FF2B5EF4-FFF2-40B4-BE49-F238E27FC236}">
                  <a16:creationId xmlns:a16="http://schemas.microsoft.com/office/drawing/2014/main" xmlns="" id="{8AA9B925-3E67-AE14-DD15-96755EDF4ACC}"/>
                </a:ext>
              </a:extLst>
            </p:cNvPr>
            <p:cNvSpPr/>
            <p:nvPr/>
          </p:nvSpPr>
          <p:spPr>
            <a:xfrm>
              <a:off x="5632034" y="558777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1" name="Freeform 782">
              <a:extLst>
                <a:ext uri="{FF2B5EF4-FFF2-40B4-BE49-F238E27FC236}">
                  <a16:creationId xmlns:a16="http://schemas.microsoft.com/office/drawing/2014/main" xmlns="" id="{841EB47B-5B4E-F85C-BB29-8AC94A3A25FE}"/>
                </a:ext>
              </a:extLst>
            </p:cNvPr>
            <p:cNvSpPr/>
            <p:nvPr/>
          </p:nvSpPr>
          <p:spPr>
            <a:xfrm>
              <a:off x="5674055" y="554011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2" name="Freeform 783">
              <a:extLst>
                <a:ext uri="{FF2B5EF4-FFF2-40B4-BE49-F238E27FC236}">
                  <a16:creationId xmlns:a16="http://schemas.microsoft.com/office/drawing/2014/main" xmlns="" id="{11E10E1F-BCA5-4E34-E80A-404D25488BBD}"/>
                </a:ext>
              </a:extLst>
            </p:cNvPr>
            <p:cNvSpPr/>
            <p:nvPr/>
          </p:nvSpPr>
          <p:spPr>
            <a:xfrm>
              <a:off x="5642538" y="560683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3" name="Freeform 784">
              <a:extLst>
                <a:ext uri="{FF2B5EF4-FFF2-40B4-BE49-F238E27FC236}">
                  <a16:creationId xmlns:a16="http://schemas.microsoft.com/office/drawing/2014/main" xmlns="" id="{96311529-68EE-BB96-26BE-AD95142A53B4}"/>
                </a:ext>
              </a:extLst>
            </p:cNvPr>
            <p:cNvSpPr/>
            <p:nvPr/>
          </p:nvSpPr>
          <p:spPr>
            <a:xfrm>
              <a:off x="5684559" y="55591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4" name="Freeform 785">
              <a:extLst>
                <a:ext uri="{FF2B5EF4-FFF2-40B4-BE49-F238E27FC236}">
                  <a16:creationId xmlns:a16="http://schemas.microsoft.com/office/drawing/2014/main" xmlns="" id="{3761AC30-1566-7743-A43E-FE3533DF6997}"/>
                </a:ext>
              </a:extLst>
            </p:cNvPr>
            <p:cNvSpPr/>
            <p:nvPr/>
          </p:nvSpPr>
          <p:spPr>
            <a:xfrm>
              <a:off x="5642538" y="560683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5" name="Freeform 786">
              <a:extLst>
                <a:ext uri="{FF2B5EF4-FFF2-40B4-BE49-F238E27FC236}">
                  <a16:creationId xmlns:a16="http://schemas.microsoft.com/office/drawing/2014/main" xmlns="" id="{93A31F03-698D-8C1B-77CE-E0602D9F0C06}"/>
                </a:ext>
              </a:extLst>
            </p:cNvPr>
            <p:cNvSpPr/>
            <p:nvPr/>
          </p:nvSpPr>
          <p:spPr>
            <a:xfrm>
              <a:off x="5684559" y="55591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6" name="Freeform 787">
              <a:extLst>
                <a:ext uri="{FF2B5EF4-FFF2-40B4-BE49-F238E27FC236}">
                  <a16:creationId xmlns:a16="http://schemas.microsoft.com/office/drawing/2014/main" xmlns="" id="{569B0C4E-DD6F-1D60-6A10-908427594FC4}"/>
                </a:ext>
              </a:extLst>
            </p:cNvPr>
            <p:cNvSpPr/>
            <p:nvPr/>
          </p:nvSpPr>
          <p:spPr>
            <a:xfrm>
              <a:off x="5650943" y="560683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7" name="Freeform 788">
              <a:extLst>
                <a:ext uri="{FF2B5EF4-FFF2-40B4-BE49-F238E27FC236}">
                  <a16:creationId xmlns:a16="http://schemas.microsoft.com/office/drawing/2014/main" xmlns="" id="{AE2CE6DD-4BDA-C44E-888D-370DD95EEABA}"/>
                </a:ext>
              </a:extLst>
            </p:cNvPr>
            <p:cNvSpPr/>
            <p:nvPr/>
          </p:nvSpPr>
          <p:spPr>
            <a:xfrm>
              <a:off x="5692964" y="55591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8" name="Freeform 789">
              <a:extLst>
                <a:ext uri="{FF2B5EF4-FFF2-40B4-BE49-F238E27FC236}">
                  <a16:creationId xmlns:a16="http://schemas.microsoft.com/office/drawing/2014/main" xmlns="" id="{D4199B87-5D6A-8951-2254-DA822C26A1E0}"/>
                </a:ext>
              </a:extLst>
            </p:cNvPr>
            <p:cNvSpPr/>
            <p:nvPr/>
          </p:nvSpPr>
          <p:spPr>
            <a:xfrm>
              <a:off x="5669852" y="560683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9" name="Freeform 790">
              <a:extLst>
                <a:ext uri="{FF2B5EF4-FFF2-40B4-BE49-F238E27FC236}">
                  <a16:creationId xmlns:a16="http://schemas.microsoft.com/office/drawing/2014/main" xmlns="" id="{D9C27425-F86C-0F35-39B3-E03EFEA1C57E}"/>
                </a:ext>
              </a:extLst>
            </p:cNvPr>
            <p:cNvSpPr/>
            <p:nvPr/>
          </p:nvSpPr>
          <p:spPr>
            <a:xfrm>
              <a:off x="5711873" y="55591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0" name="Freeform 791">
              <a:extLst>
                <a:ext uri="{FF2B5EF4-FFF2-40B4-BE49-F238E27FC236}">
                  <a16:creationId xmlns:a16="http://schemas.microsoft.com/office/drawing/2014/main" xmlns="" id="{00F83680-BCDA-1B71-2792-B6F43452DE2C}"/>
                </a:ext>
              </a:extLst>
            </p:cNvPr>
            <p:cNvSpPr/>
            <p:nvPr/>
          </p:nvSpPr>
          <p:spPr>
            <a:xfrm>
              <a:off x="5697166" y="564258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1" name="Freeform 792">
              <a:extLst>
                <a:ext uri="{FF2B5EF4-FFF2-40B4-BE49-F238E27FC236}">
                  <a16:creationId xmlns:a16="http://schemas.microsoft.com/office/drawing/2014/main" xmlns="" id="{43B1C483-AC81-A272-B67F-9B68328C8947}"/>
                </a:ext>
              </a:extLst>
            </p:cNvPr>
            <p:cNvSpPr/>
            <p:nvPr/>
          </p:nvSpPr>
          <p:spPr>
            <a:xfrm>
              <a:off x="5739187" y="559492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2" name="Freeform 793">
              <a:extLst>
                <a:ext uri="{FF2B5EF4-FFF2-40B4-BE49-F238E27FC236}">
                  <a16:creationId xmlns:a16="http://schemas.microsoft.com/office/drawing/2014/main" xmlns="" id="{7147E6E6-16B1-105D-DC1B-9438DEE8806F}"/>
                </a:ext>
              </a:extLst>
            </p:cNvPr>
            <p:cNvSpPr/>
            <p:nvPr/>
          </p:nvSpPr>
          <p:spPr>
            <a:xfrm>
              <a:off x="5707672" y="566164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3" name="Freeform 794">
              <a:extLst>
                <a:ext uri="{FF2B5EF4-FFF2-40B4-BE49-F238E27FC236}">
                  <a16:creationId xmlns:a16="http://schemas.microsoft.com/office/drawing/2014/main" xmlns="" id="{21118BAF-DCD0-CB97-AECD-2B156F88FB19}"/>
                </a:ext>
              </a:extLst>
            </p:cNvPr>
            <p:cNvSpPr/>
            <p:nvPr/>
          </p:nvSpPr>
          <p:spPr>
            <a:xfrm>
              <a:off x="5749693" y="561398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4" name="Freeform 795">
              <a:extLst>
                <a:ext uri="{FF2B5EF4-FFF2-40B4-BE49-F238E27FC236}">
                  <a16:creationId xmlns:a16="http://schemas.microsoft.com/office/drawing/2014/main" xmlns="" id="{7AC452BF-07A5-48B2-3D2A-AD8B45B944BF}"/>
                </a:ext>
              </a:extLst>
            </p:cNvPr>
            <p:cNvSpPr/>
            <p:nvPr/>
          </p:nvSpPr>
          <p:spPr>
            <a:xfrm>
              <a:off x="5726581" y="566164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5" name="Freeform 796">
              <a:extLst>
                <a:ext uri="{FF2B5EF4-FFF2-40B4-BE49-F238E27FC236}">
                  <a16:creationId xmlns:a16="http://schemas.microsoft.com/office/drawing/2014/main" xmlns="" id="{D3050527-3FFB-F5B0-D4CF-C9C8F41A3987}"/>
                </a:ext>
              </a:extLst>
            </p:cNvPr>
            <p:cNvSpPr/>
            <p:nvPr/>
          </p:nvSpPr>
          <p:spPr>
            <a:xfrm>
              <a:off x="5768602" y="561398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6" name="Freeform 797">
              <a:extLst>
                <a:ext uri="{FF2B5EF4-FFF2-40B4-BE49-F238E27FC236}">
                  <a16:creationId xmlns:a16="http://schemas.microsoft.com/office/drawing/2014/main" xmlns="" id="{E41DDB46-2A2E-7C9D-4B77-708F05375A26}"/>
                </a:ext>
              </a:extLst>
            </p:cNvPr>
            <p:cNvSpPr/>
            <p:nvPr/>
          </p:nvSpPr>
          <p:spPr>
            <a:xfrm>
              <a:off x="5734985" y="567832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7" name="Freeform 798">
              <a:extLst>
                <a:ext uri="{FF2B5EF4-FFF2-40B4-BE49-F238E27FC236}">
                  <a16:creationId xmlns:a16="http://schemas.microsoft.com/office/drawing/2014/main" xmlns="" id="{33175333-B0F1-58F9-0395-3158C27072D4}"/>
                </a:ext>
              </a:extLst>
            </p:cNvPr>
            <p:cNvSpPr/>
            <p:nvPr/>
          </p:nvSpPr>
          <p:spPr>
            <a:xfrm>
              <a:off x="5777006" y="563066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8" name="Freeform 799">
              <a:extLst>
                <a:ext uri="{FF2B5EF4-FFF2-40B4-BE49-F238E27FC236}">
                  <a16:creationId xmlns:a16="http://schemas.microsoft.com/office/drawing/2014/main" xmlns="" id="{CA9C3895-D838-553F-0EE2-CAF58F14D9CE}"/>
                </a:ext>
              </a:extLst>
            </p:cNvPr>
            <p:cNvSpPr/>
            <p:nvPr/>
          </p:nvSpPr>
          <p:spPr>
            <a:xfrm>
              <a:off x="5762299" y="5697388"/>
              <a:ext cx="86142" cy="23829"/>
            </a:xfrm>
            <a:custGeom>
              <a:avLst/>
              <a:gdLst>
                <a:gd name="connsiteX0" fmla="*/ 0 w 61963"/>
                <a:gd name="connsiteY0" fmla="*/ 0 h 15179"/>
                <a:gd name="connsiteX1" fmla="*/ 61963 w 61963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63" h="15179">
                  <a:moveTo>
                    <a:pt x="0" y="0"/>
                  </a:moveTo>
                  <a:lnTo>
                    <a:pt x="6196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9" name="Freeform 800">
              <a:extLst>
                <a:ext uri="{FF2B5EF4-FFF2-40B4-BE49-F238E27FC236}">
                  <a16:creationId xmlns:a16="http://schemas.microsoft.com/office/drawing/2014/main" xmlns="" id="{D1DE543B-333E-5324-87DA-46240B0BAF84}"/>
                </a:ext>
              </a:extLst>
            </p:cNvPr>
            <p:cNvSpPr/>
            <p:nvPr/>
          </p:nvSpPr>
          <p:spPr>
            <a:xfrm>
              <a:off x="5806421" y="5649730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0" name="Freeform 801">
              <a:extLst>
                <a:ext uri="{FF2B5EF4-FFF2-40B4-BE49-F238E27FC236}">
                  <a16:creationId xmlns:a16="http://schemas.microsoft.com/office/drawing/2014/main" xmlns="" id="{11EA584C-D155-0B78-9F9A-B906B65520B3}"/>
                </a:ext>
              </a:extLst>
            </p:cNvPr>
            <p:cNvSpPr/>
            <p:nvPr/>
          </p:nvSpPr>
          <p:spPr>
            <a:xfrm>
              <a:off x="5772804" y="571645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1" name="Freeform 802">
              <a:extLst>
                <a:ext uri="{FF2B5EF4-FFF2-40B4-BE49-F238E27FC236}">
                  <a16:creationId xmlns:a16="http://schemas.microsoft.com/office/drawing/2014/main" xmlns="" id="{9D795726-1095-1BDB-93C1-4139A3D5B982}"/>
                </a:ext>
              </a:extLst>
            </p:cNvPr>
            <p:cNvSpPr/>
            <p:nvPr/>
          </p:nvSpPr>
          <p:spPr>
            <a:xfrm>
              <a:off x="5814825" y="566879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2" name="Freeform 803">
              <a:extLst>
                <a:ext uri="{FF2B5EF4-FFF2-40B4-BE49-F238E27FC236}">
                  <a16:creationId xmlns:a16="http://schemas.microsoft.com/office/drawing/2014/main" xmlns="" id="{E570C1AD-2DA6-E4B4-C3C0-9D2D17DAB767}"/>
                </a:ext>
              </a:extLst>
            </p:cNvPr>
            <p:cNvSpPr/>
            <p:nvPr/>
          </p:nvSpPr>
          <p:spPr>
            <a:xfrm>
              <a:off x="5781208" y="571645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3" name="Freeform 804">
              <a:extLst>
                <a:ext uri="{FF2B5EF4-FFF2-40B4-BE49-F238E27FC236}">
                  <a16:creationId xmlns:a16="http://schemas.microsoft.com/office/drawing/2014/main" xmlns="" id="{49347C47-C9AC-8AFC-2548-02BA4B688207}"/>
                </a:ext>
              </a:extLst>
            </p:cNvPr>
            <p:cNvSpPr/>
            <p:nvPr/>
          </p:nvSpPr>
          <p:spPr>
            <a:xfrm>
              <a:off x="5823230" y="566879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4" name="Freeform 805">
              <a:extLst>
                <a:ext uri="{FF2B5EF4-FFF2-40B4-BE49-F238E27FC236}">
                  <a16:creationId xmlns:a16="http://schemas.microsoft.com/office/drawing/2014/main" xmlns="" id="{02864254-692F-F339-6751-C707999EBFF4}"/>
                </a:ext>
              </a:extLst>
            </p:cNvPr>
            <p:cNvSpPr/>
            <p:nvPr/>
          </p:nvSpPr>
          <p:spPr>
            <a:xfrm>
              <a:off x="5810623" y="573551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5" name="Freeform 806">
              <a:extLst>
                <a:ext uri="{FF2B5EF4-FFF2-40B4-BE49-F238E27FC236}">
                  <a16:creationId xmlns:a16="http://schemas.microsoft.com/office/drawing/2014/main" xmlns="" id="{4FB293D5-A743-4480-6F08-5CEBB947D2D7}"/>
                </a:ext>
              </a:extLst>
            </p:cNvPr>
            <p:cNvSpPr/>
            <p:nvPr/>
          </p:nvSpPr>
          <p:spPr>
            <a:xfrm>
              <a:off x="5852644" y="568785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6" name="Freeform 807">
              <a:extLst>
                <a:ext uri="{FF2B5EF4-FFF2-40B4-BE49-F238E27FC236}">
                  <a16:creationId xmlns:a16="http://schemas.microsoft.com/office/drawing/2014/main" xmlns="" id="{874F69D2-69AF-719C-2BF2-8C00AEF5798F}"/>
                </a:ext>
              </a:extLst>
            </p:cNvPr>
            <p:cNvSpPr/>
            <p:nvPr/>
          </p:nvSpPr>
          <p:spPr>
            <a:xfrm>
              <a:off x="5810623" y="573551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7" name="Freeform 808">
              <a:extLst>
                <a:ext uri="{FF2B5EF4-FFF2-40B4-BE49-F238E27FC236}">
                  <a16:creationId xmlns:a16="http://schemas.microsoft.com/office/drawing/2014/main" xmlns="" id="{7E135C0B-1856-791B-4F37-09FD5AACFA55}"/>
                </a:ext>
              </a:extLst>
            </p:cNvPr>
            <p:cNvSpPr/>
            <p:nvPr/>
          </p:nvSpPr>
          <p:spPr>
            <a:xfrm>
              <a:off x="5852644" y="568785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8" name="Freeform 809">
              <a:extLst>
                <a:ext uri="{FF2B5EF4-FFF2-40B4-BE49-F238E27FC236}">
                  <a16:creationId xmlns:a16="http://schemas.microsoft.com/office/drawing/2014/main" xmlns="" id="{F7D6ED09-6330-E491-6ABF-233B90BB2F43}"/>
                </a:ext>
              </a:extLst>
            </p:cNvPr>
            <p:cNvSpPr/>
            <p:nvPr/>
          </p:nvSpPr>
          <p:spPr>
            <a:xfrm>
              <a:off x="5819027" y="573551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9" name="Freeform 810">
              <a:extLst>
                <a:ext uri="{FF2B5EF4-FFF2-40B4-BE49-F238E27FC236}">
                  <a16:creationId xmlns:a16="http://schemas.microsoft.com/office/drawing/2014/main" xmlns="" id="{FCAC9FAC-1145-4AE7-C715-D1A2EE93DB8F}"/>
                </a:ext>
              </a:extLst>
            </p:cNvPr>
            <p:cNvSpPr/>
            <p:nvPr/>
          </p:nvSpPr>
          <p:spPr>
            <a:xfrm>
              <a:off x="5861048" y="568785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0" name="Freeform 811">
              <a:extLst>
                <a:ext uri="{FF2B5EF4-FFF2-40B4-BE49-F238E27FC236}">
                  <a16:creationId xmlns:a16="http://schemas.microsoft.com/office/drawing/2014/main" xmlns="" id="{BBE93D71-7E83-A28B-A1DB-342D80C5E24D}"/>
                </a:ext>
              </a:extLst>
            </p:cNvPr>
            <p:cNvSpPr/>
            <p:nvPr/>
          </p:nvSpPr>
          <p:spPr>
            <a:xfrm>
              <a:off x="5837937" y="573551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1" name="Freeform 812">
              <a:extLst>
                <a:ext uri="{FF2B5EF4-FFF2-40B4-BE49-F238E27FC236}">
                  <a16:creationId xmlns:a16="http://schemas.microsoft.com/office/drawing/2014/main" xmlns="" id="{FF0B566D-68B9-4C8E-E6AA-577C59ED7272}"/>
                </a:ext>
              </a:extLst>
            </p:cNvPr>
            <p:cNvSpPr/>
            <p:nvPr/>
          </p:nvSpPr>
          <p:spPr>
            <a:xfrm>
              <a:off x="5879958" y="568785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2" name="Freeform 813">
              <a:extLst>
                <a:ext uri="{FF2B5EF4-FFF2-40B4-BE49-F238E27FC236}">
                  <a16:creationId xmlns:a16="http://schemas.microsoft.com/office/drawing/2014/main" xmlns="" id="{EBE57E57-BACC-161F-407E-F72A285DC5CA}"/>
                </a:ext>
              </a:extLst>
            </p:cNvPr>
            <p:cNvSpPr/>
            <p:nvPr/>
          </p:nvSpPr>
          <p:spPr>
            <a:xfrm>
              <a:off x="5848442" y="573551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3" name="Freeform 814">
              <a:extLst>
                <a:ext uri="{FF2B5EF4-FFF2-40B4-BE49-F238E27FC236}">
                  <a16:creationId xmlns:a16="http://schemas.microsoft.com/office/drawing/2014/main" xmlns="" id="{A3D9AFE6-E347-45B2-95D9-C2DF3C3EEBFA}"/>
                </a:ext>
              </a:extLst>
            </p:cNvPr>
            <p:cNvSpPr/>
            <p:nvPr/>
          </p:nvSpPr>
          <p:spPr>
            <a:xfrm>
              <a:off x="5890463" y="568785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4" name="Freeform 815">
              <a:extLst>
                <a:ext uri="{FF2B5EF4-FFF2-40B4-BE49-F238E27FC236}">
                  <a16:creationId xmlns:a16="http://schemas.microsoft.com/office/drawing/2014/main" xmlns="" id="{3B24D524-F19C-5728-42E7-6B3A6BBF5A73}"/>
                </a:ext>
              </a:extLst>
            </p:cNvPr>
            <p:cNvSpPr/>
            <p:nvPr/>
          </p:nvSpPr>
          <p:spPr>
            <a:xfrm>
              <a:off x="6035435" y="575457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5" name="Freeform 816">
              <a:extLst>
                <a:ext uri="{FF2B5EF4-FFF2-40B4-BE49-F238E27FC236}">
                  <a16:creationId xmlns:a16="http://schemas.microsoft.com/office/drawing/2014/main" xmlns="" id="{EF84ED60-0B1B-9300-4446-8446504FB27E}"/>
                </a:ext>
              </a:extLst>
            </p:cNvPr>
            <p:cNvSpPr/>
            <p:nvPr/>
          </p:nvSpPr>
          <p:spPr>
            <a:xfrm>
              <a:off x="6077456" y="5706920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6" name="Freeform 817">
              <a:extLst>
                <a:ext uri="{FF2B5EF4-FFF2-40B4-BE49-F238E27FC236}">
                  <a16:creationId xmlns:a16="http://schemas.microsoft.com/office/drawing/2014/main" xmlns="" id="{B9633192-5CA0-94CC-86A2-BA0DBFF45995}"/>
                </a:ext>
              </a:extLst>
            </p:cNvPr>
            <p:cNvSpPr/>
            <p:nvPr/>
          </p:nvSpPr>
          <p:spPr>
            <a:xfrm>
              <a:off x="6043839" y="57736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7" name="Freeform 818">
              <a:extLst>
                <a:ext uri="{FF2B5EF4-FFF2-40B4-BE49-F238E27FC236}">
                  <a16:creationId xmlns:a16="http://schemas.microsoft.com/office/drawing/2014/main" xmlns="" id="{F674FEDE-2BB1-9BF8-FF20-71BF86B50D8D}"/>
                </a:ext>
              </a:extLst>
            </p:cNvPr>
            <p:cNvSpPr/>
            <p:nvPr/>
          </p:nvSpPr>
          <p:spPr>
            <a:xfrm>
              <a:off x="6085860" y="57259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8" name="Freeform 819">
              <a:extLst>
                <a:ext uri="{FF2B5EF4-FFF2-40B4-BE49-F238E27FC236}">
                  <a16:creationId xmlns:a16="http://schemas.microsoft.com/office/drawing/2014/main" xmlns="" id="{B42FC021-771E-C665-A2F9-B53908DC2A52}"/>
                </a:ext>
              </a:extLst>
            </p:cNvPr>
            <p:cNvSpPr/>
            <p:nvPr/>
          </p:nvSpPr>
          <p:spPr>
            <a:xfrm>
              <a:off x="6071153" y="57736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9" name="Freeform 820">
              <a:extLst>
                <a:ext uri="{FF2B5EF4-FFF2-40B4-BE49-F238E27FC236}">
                  <a16:creationId xmlns:a16="http://schemas.microsoft.com/office/drawing/2014/main" xmlns="" id="{B0AB9DC5-2B14-3E8F-AB4D-29816A7B9D87}"/>
                </a:ext>
              </a:extLst>
            </p:cNvPr>
            <p:cNvSpPr/>
            <p:nvPr/>
          </p:nvSpPr>
          <p:spPr>
            <a:xfrm>
              <a:off x="6113174" y="57259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0" name="Freeform 821">
              <a:extLst>
                <a:ext uri="{FF2B5EF4-FFF2-40B4-BE49-F238E27FC236}">
                  <a16:creationId xmlns:a16="http://schemas.microsoft.com/office/drawing/2014/main" xmlns="" id="{22E5130E-B28C-D7CD-CE9C-D0043DDBEC3B}"/>
                </a:ext>
              </a:extLst>
            </p:cNvPr>
            <p:cNvSpPr/>
            <p:nvPr/>
          </p:nvSpPr>
          <p:spPr>
            <a:xfrm>
              <a:off x="6081659" y="57736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1" name="Freeform 822">
              <a:extLst>
                <a:ext uri="{FF2B5EF4-FFF2-40B4-BE49-F238E27FC236}">
                  <a16:creationId xmlns:a16="http://schemas.microsoft.com/office/drawing/2014/main" xmlns="" id="{4F2E81B7-9EB1-702C-DD25-2F62CA5FBCCC}"/>
                </a:ext>
              </a:extLst>
            </p:cNvPr>
            <p:cNvSpPr/>
            <p:nvPr/>
          </p:nvSpPr>
          <p:spPr>
            <a:xfrm>
              <a:off x="6123680" y="57259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2" name="Freeform 823">
              <a:extLst>
                <a:ext uri="{FF2B5EF4-FFF2-40B4-BE49-F238E27FC236}">
                  <a16:creationId xmlns:a16="http://schemas.microsoft.com/office/drawing/2014/main" xmlns="" id="{82B44BE5-6A70-5DD5-AAFA-DB8F524850C5}"/>
                </a:ext>
              </a:extLst>
            </p:cNvPr>
            <p:cNvSpPr/>
            <p:nvPr/>
          </p:nvSpPr>
          <p:spPr>
            <a:xfrm>
              <a:off x="6100569" y="57736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3" name="Freeform 824">
              <a:extLst>
                <a:ext uri="{FF2B5EF4-FFF2-40B4-BE49-F238E27FC236}">
                  <a16:creationId xmlns:a16="http://schemas.microsoft.com/office/drawing/2014/main" xmlns="" id="{4C72518F-0FF0-7DD9-A448-8CC5E680E03C}"/>
                </a:ext>
              </a:extLst>
            </p:cNvPr>
            <p:cNvSpPr/>
            <p:nvPr/>
          </p:nvSpPr>
          <p:spPr>
            <a:xfrm>
              <a:off x="6142589" y="57259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4" name="Freeform 825">
              <a:extLst>
                <a:ext uri="{FF2B5EF4-FFF2-40B4-BE49-F238E27FC236}">
                  <a16:creationId xmlns:a16="http://schemas.microsoft.com/office/drawing/2014/main" xmlns="" id="{1E361652-48C2-CF45-6129-5F30E93BF2B4}"/>
                </a:ext>
              </a:extLst>
            </p:cNvPr>
            <p:cNvSpPr/>
            <p:nvPr/>
          </p:nvSpPr>
          <p:spPr>
            <a:xfrm>
              <a:off x="6146791" y="581176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5" name="Freeform 826">
              <a:extLst>
                <a:ext uri="{FF2B5EF4-FFF2-40B4-BE49-F238E27FC236}">
                  <a16:creationId xmlns:a16="http://schemas.microsoft.com/office/drawing/2014/main" xmlns="" id="{262E9F0F-C418-E277-AA4B-33896714BB93}"/>
                </a:ext>
              </a:extLst>
            </p:cNvPr>
            <p:cNvSpPr/>
            <p:nvPr/>
          </p:nvSpPr>
          <p:spPr>
            <a:xfrm>
              <a:off x="6188812" y="57641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6" name="Freeform 827">
              <a:extLst>
                <a:ext uri="{FF2B5EF4-FFF2-40B4-BE49-F238E27FC236}">
                  <a16:creationId xmlns:a16="http://schemas.microsoft.com/office/drawing/2014/main" xmlns="" id="{BF1F7039-0ED2-E37B-7204-7203BF25F42C}"/>
                </a:ext>
              </a:extLst>
            </p:cNvPr>
            <p:cNvSpPr/>
            <p:nvPr/>
          </p:nvSpPr>
          <p:spPr>
            <a:xfrm>
              <a:off x="6155195" y="581176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7" name="Freeform 828">
              <a:extLst>
                <a:ext uri="{FF2B5EF4-FFF2-40B4-BE49-F238E27FC236}">
                  <a16:creationId xmlns:a16="http://schemas.microsoft.com/office/drawing/2014/main" xmlns="" id="{5006A8BF-BD39-2853-AE40-103C2CE0B162}"/>
                </a:ext>
              </a:extLst>
            </p:cNvPr>
            <p:cNvSpPr/>
            <p:nvPr/>
          </p:nvSpPr>
          <p:spPr>
            <a:xfrm>
              <a:off x="6197216" y="57641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8" name="Freeform 829">
              <a:extLst>
                <a:ext uri="{FF2B5EF4-FFF2-40B4-BE49-F238E27FC236}">
                  <a16:creationId xmlns:a16="http://schemas.microsoft.com/office/drawing/2014/main" xmlns="" id="{B48B7F5D-9893-E28D-B0C8-BFD96F306B28}"/>
                </a:ext>
              </a:extLst>
            </p:cNvPr>
            <p:cNvSpPr/>
            <p:nvPr/>
          </p:nvSpPr>
          <p:spPr>
            <a:xfrm>
              <a:off x="6155195" y="581176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9" name="Freeform 830">
              <a:extLst>
                <a:ext uri="{FF2B5EF4-FFF2-40B4-BE49-F238E27FC236}">
                  <a16:creationId xmlns:a16="http://schemas.microsoft.com/office/drawing/2014/main" xmlns="" id="{CEF93E89-2C0E-09CD-476D-5E23FC4323EB}"/>
                </a:ext>
              </a:extLst>
            </p:cNvPr>
            <p:cNvSpPr/>
            <p:nvPr/>
          </p:nvSpPr>
          <p:spPr>
            <a:xfrm>
              <a:off x="6197216" y="57641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0" name="Freeform 831">
              <a:extLst>
                <a:ext uri="{FF2B5EF4-FFF2-40B4-BE49-F238E27FC236}">
                  <a16:creationId xmlns:a16="http://schemas.microsoft.com/office/drawing/2014/main" xmlns="" id="{523AF363-E380-3083-1D19-4B05FB9FA183}"/>
                </a:ext>
              </a:extLst>
            </p:cNvPr>
            <p:cNvSpPr/>
            <p:nvPr/>
          </p:nvSpPr>
          <p:spPr>
            <a:xfrm>
              <a:off x="6155195" y="581176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1" name="Freeform 832">
              <a:extLst>
                <a:ext uri="{FF2B5EF4-FFF2-40B4-BE49-F238E27FC236}">
                  <a16:creationId xmlns:a16="http://schemas.microsoft.com/office/drawing/2014/main" xmlns="" id="{5A5433D9-5F55-973E-CD4E-D09242EAD5D5}"/>
                </a:ext>
              </a:extLst>
            </p:cNvPr>
            <p:cNvSpPr/>
            <p:nvPr/>
          </p:nvSpPr>
          <p:spPr>
            <a:xfrm>
              <a:off x="6197216" y="57641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2" name="Freeform 833">
              <a:extLst>
                <a:ext uri="{FF2B5EF4-FFF2-40B4-BE49-F238E27FC236}">
                  <a16:creationId xmlns:a16="http://schemas.microsoft.com/office/drawing/2014/main" xmlns="" id="{275B360B-BAC6-F1DD-A148-6FE2F6CB7C1B}"/>
                </a:ext>
              </a:extLst>
            </p:cNvPr>
            <p:cNvSpPr/>
            <p:nvPr/>
          </p:nvSpPr>
          <p:spPr>
            <a:xfrm>
              <a:off x="6165701" y="581176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3" name="Freeform 834">
              <a:extLst>
                <a:ext uri="{FF2B5EF4-FFF2-40B4-BE49-F238E27FC236}">
                  <a16:creationId xmlns:a16="http://schemas.microsoft.com/office/drawing/2014/main" xmlns="" id="{F24C8E1B-1998-3BDE-E983-EB6088D38CE5}"/>
                </a:ext>
              </a:extLst>
            </p:cNvPr>
            <p:cNvSpPr/>
            <p:nvPr/>
          </p:nvSpPr>
          <p:spPr>
            <a:xfrm>
              <a:off x="6207722" y="57641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4" name="Freeform 835">
              <a:extLst>
                <a:ext uri="{FF2B5EF4-FFF2-40B4-BE49-F238E27FC236}">
                  <a16:creationId xmlns:a16="http://schemas.microsoft.com/office/drawing/2014/main" xmlns="" id="{3B465CBE-D06C-B06A-85B0-184158E59EC2}"/>
                </a:ext>
              </a:extLst>
            </p:cNvPr>
            <p:cNvSpPr/>
            <p:nvPr/>
          </p:nvSpPr>
          <p:spPr>
            <a:xfrm>
              <a:off x="6203519" y="581176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5" name="Freeform 836">
              <a:extLst>
                <a:ext uri="{FF2B5EF4-FFF2-40B4-BE49-F238E27FC236}">
                  <a16:creationId xmlns:a16="http://schemas.microsoft.com/office/drawing/2014/main" xmlns="" id="{9CE436F6-3E27-653A-AD27-6F03BB3B4EED}"/>
                </a:ext>
              </a:extLst>
            </p:cNvPr>
            <p:cNvSpPr/>
            <p:nvPr/>
          </p:nvSpPr>
          <p:spPr>
            <a:xfrm>
              <a:off x="6245540" y="57641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6" name="Freeform 837">
              <a:extLst>
                <a:ext uri="{FF2B5EF4-FFF2-40B4-BE49-F238E27FC236}">
                  <a16:creationId xmlns:a16="http://schemas.microsoft.com/office/drawing/2014/main" xmlns="" id="{AFEA927F-7787-9281-5E9F-9FFEFF84BF11}"/>
                </a:ext>
              </a:extLst>
            </p:cNvPr>
            <p:cNvSpPr/>
            <p:nvPr/>
          </p:nvSpPr>
          <p:spPr>
            <a:xfrm>
              <a:off x="6220328" y="581176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7" name="Freeform 838">
              <a:extLst>
                <a:ext uri="{FF2B5EF4-FFF2-40B4-BE49-F238E27FC236}">
                  <a16:creationId xmlns:a16="http://schemas.microsoft.com/office/drawing/2014/main" xmlns="" id="{82336E4D-AAA5-524D-04EF-9ACCD51C66FB}"/>
                </a:ext>
              </a:extLst>
            </p:cNvPr>
            <p:cNvSpPr/>
            <p:nvPr/>
          </p:nvSpPr>
          <p:spPr>
            <a:xfrm>
              <a:off x="6262349" y="57641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8" name="Freeform 839">
              <a:extLst>
                <a:ext uri="{FF2B5EF4-FFF2-40B4-BE49-F238E27FC236}">
                  <a16:creationId xmlns:a16="http://schemas.microsoft.com/office/drawing/2014/main" xmlns="" id="{E019B6A6-9E82-FBF5-A6DC-3DA970F32AE7}"/>
                </a:ext>
              </a:extLst>
            </p:cNvPr>
            <p:cNvSpPr/>
            <p:nvPr/>
          </p:nvSpPr>
          <p:spPr>
            <a:xfrm>
              <a:off x="6268652" y="589278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9" name="Freeform 840">
              <a:extLst>
                <a:ext uri="{FF2B5EF4-FFF2-40B4-BE49-F238E27FC236}">
                  <a16:creationId xmlns:a16="http://schemas.microsoft.com/office/drawing/2014/main" xmlns="" id="{4617BBBF-462A-57CF-8835-2748BA0C9E53}"/>
                </a:ext>
              </a:extLst>
            </p:cNvPr>
            <p:cNvSpPr/>
            <p:nvPr/>
          </p:nvSpPr>
          <p:spPr>
            <a:xfrm>
              <a:off x="6310673" y="584512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0" name="Freeform 841">
              <a:extLst>
                <a:ext uri="{FF2B5EF4-FFF2-40B4-BE49-F238E27FC236}">
                  <a16:creationId xmlns:a16="http://schemas.microsoft.com/office/drawing/2014/main" xmlns="" id="{D449C180-B41F-DBCF-029A-F7006FF1F4CE}"/>
                </a:ext>
              </a:extLst>
            </p:cNvPr>
            <p:cNvSpPr/>
            <p:nvPr/>
          </p:nvSpPr>
          <p:spPr>
            <a:xfrm>
              <a:off x="6277056" y="589278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1" name="Freeform 842">
              <a:extLst>
                <a:ext uri="{FF2B5EF4-FFF2-40B4-BE49-F238E27FC236}">
                  <a16:creationId xmlns:a16="http://schemas.microsoft.com/office/drawing/2014/main" xmlns="" id="{8C99C74B-2E87-B52B-7700-DCC3A13ADB37}"/>
                </a:ext>
              </a:extLst>
            </p:cNvPr>
            <p:cNvSpPr/>
            <p:nvPr/>
          </p:nvSpPr>
          <p:spPr>
            <a:xfrm>
              <a:off x="6319077" y="584512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2" name="Freeform 843">
              <a:extLst>
                <a:ext uri="{FF2B5EF4-FFF2-40B4-BE49-F238E27FC236}">
                  <a16:creationId xmlns:a16="http://schemas.microsoft.com/office/drawing/2014/main" xmlns="" id="{824DF7F7-AC7F-C9E7-85BC-73D0AF1AEAD0}"/>
                </a:ext>
              </a:extLst>
            </p:cNvPr>
            <p:cNvSpPr/>
            <p:nvPr/>
          </p:nvSpPr>
          <p:spPr>
            <a:xfrm>
              <a:off x="6314874" y="595473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3" name="Freeform 844">
              <a:extLst>
                <a:ext uri="{FF2B5EF4-FFF2-40B4-BE49-F238E27FC236}">
                  <a16:creationId xmlns:a16="http://schemas.microsoft.com/office/drawing/2014/main" xmlns="" id="{A37C9D6B-F13B-10F0-9878-F1ABCA0128FB}"/>
                </a:ext>
              </a:extLst>
            </p:cNvPr>
            <p:cNvSpPr/>
            <p:nvPr/>
          </p:nvSpPr>
          <p:spPr>
            <a:xfrm>
              <a:off x="6356897" y="5907081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4" name="Freeform 845">
              <a:extLst>
                <a:ext uri="{FF2B5EF4-FFF2-40B4-BE49-F238E27FC236}">
                  <a16:creationId xmlns:a16="http://schemas.microsoft.com/office/drawing/2014/main" xmlns="" id="{A1C7B577-BB88-74FE-F243-08ABDC1406EB}"/>
                </a:ext>
              </a:extLst>
            </p:cNvPr>
            <p:cNvSpPr/>
            <p:nvPr/>
          </p:nvSpPr>
          <p:spPr>
            <a:xfrm>
              <a:off x="6333784" y="595473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5" name="Freeform 846">
              <a:extLst>
                <a:ext uri="{FF2B5EF4-FFF2-40B4-BE49-F238E27FC236}">
                  <a16:creationId xmlns:a16="http://schemas.microsoft.com/office/drawing/2014/main" xmlns="" id="{53DE7D07-4B02-3298-900F-5B11F9CDB5D2}"/>
                </a:ext>
              </a:extLst>
            </p:cNvPr>
            <p:cNvSpPr/>
            <p:nvPr/>
          </p:nvSpPr>
          <p:spPr>
            <a:xfrm>
              <a:off x="6375805" y="5907081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6" name="Freeform 847">
              <a:extLst>
                <a:ext uri="{FF2B5EF4-FFF2-40B4-BE49-F238E27FC236}">
                  <a16:creationId xmlns:a16="http://schemas.microsoft.com/office/drawing/2014/main" xmlns="" id="{3DA82336-C4D9-CA05-2E61-3EC3F7A05A78}"/>
                </a:ext>
              </a:extLst>
            </p:cNvPr>
            <p:cNvSpPr/>
            <p:nvPr/>
          </p:nvSpPr>
          <p:spPr>
            <a:xfrm>
              <a:off x="6361098" y="601669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7" name="Freeform 848">
              <a:extLst>
                <a:ext uri="{FF2B5EF4-FFF2-40B4-BE49-F238E27FC236}">
                  <a16:creationId xmlns:a16="http://schemas.microsoft.com/office/drawing/2014/main" xmlns="" id="{C1A0D2BE-C453-E414-C571-FABE26B0A577}"/>
                </a:ext>
              </a:extLst>
            </p:cNvPr>
            <p:cNvSpPr/>
            <p:nvPr/>
          </p:nvSpPr>
          <p:spPr>
            <a:xfrm>
              <a:off x="6403119" y="596903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8" name="Freeform 849">
              <a:extLst>
                <a:ext uri="{FF2B5EF4-FFF2-40B4-BE49-F238E27FC236}">
                  <a16:creationId xmlns:a16="http://schemas.microsoft.com/office/drawing/2014/main" xmlns="" id="{976E98B8-0AEF-295D-AF2F-8D95A9E79B06}"/>
                </a:ext>
              </a:extLst>
            </p:cNvPr>
            <p:cNvSpPr/>
            <p:nvPr/>
          </p:nvSpPr>
          <p:spPr>
            <a:xfrm>
              <a:off x="6361098" y="601669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9" name="Freeform 850">
              <a:extLst>
                <a:ext uri="{FF2B5EF4-FFF2-40B4-BE49-F238E27FC236}">
                  <a16:creationId xmlns:a16="http://schemas.microsoft.com/office/drawing/2014/main" xmlns="" id="{4EF54244-7CF4-9638-2316-B5F1F658AFA5}"/>
                </a:ext>
              </a:extLst>
            </p:cNvPr>
            <p:cNvSpPr/>
            <p:nvPr/>
          </p:nvSpPr>
          <p:spPr>
            <a:xfrm>
              <a:off x="6403119" y="596903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0" name="Freeform 851">
              <a:extLst>
                <a:ext uri="{FF2B5EF4-FFF2-40B4-BE49-F238E27FC236}">
                  <a16:creationId xmlns:a16="http://schemas.microsoft.com/office/drawing/2014/main" xmlns="" id="{54589397-3945-141B-46E3-CE88542A86D5}"/>
                </a:ext>
              </a:extLst>
            </p:cNvPr>
            <p:cNvSpPr/>
            <p:nvPr/>
          </p:nvSpPr>
          <p:spPr>
            <a:xfrm>
              <a:off x="6398918" y="60381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1" name="Freeform 852">
              <a:extLst>
                <a:ext uri="{FF2B5EF4-FFF2-40B4-BE49-F238E27FC236}">
                  <a16:creationId xmlns:a16="http://schemas.microsoft.com/office/drawing/2014/main" xmlns="" id="{2D2F47DA-A6A1-3564-859E-D3155E7D502A}"/>
                </a:ext>
              </a:extLst>
            </p:cNvPr>
            <p:cNvSpPr/>
            <p:nvPr/>
          </p:nvSpPr>
          <p:spPr>
            <a:xfrm>
              <a:off x="6440939" y="59904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2" name="Freeform 853">
              <a:extLst>
                <a:ext uri="{FF2B5EF4-FFF2-40B4-BE49-F238E27FC236}">
                  <a16:creationId xmlns:a16="http://schemas.microsoft.com/office/drawing/2014/main" xmlns="" id="{A560E77B-7642-15CE-06BC-7DE140ADDF6B}"/>
                </a:ext>
              </a:extLst>
            </p:cNvPr>
            <p:cNvSpPr/>
            <p:nvPr/>
          </p:nvSpPr>
          <p:spPr>
            <a:xfrm>
              <a:off x="6417826" y="60381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3" name="Freeform 854">
              <a:extLst>
                <a:ext uri="{FF2B5EF4-FFF2-40B4-BE49-F238E27FC236}">
                  <a16:creationId xmlns:a16="http://schemas.microsoft.com/office/drawing/2014/main" xmlns="" id="{B2453A49-602B-AD7D-8FE4-5612EE8FA4A6}"/>
                </a:ext>
              </a:extLst>
            </p:cNvPr>
            <p:cNvSpPr/>
            <p:nvPr/>
          </p:nvSpPr>
          <p:spPr>
            <a:xfrm>
              <a:off x="6459847" y="59904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4" name="Freeform 855">
              <a:extLst>
                <a:ext uri="{FF2B5EF4-FFF2-40B4-BE49-F238E27FC236}">
                  <a16:creationId xmlns:a16="http://schemas.microsoft.com/office/drawing/2014/main" xmlns="" id="{F163F428-4C6C-1001-7F1F-1D4305E496BA}"/>
                </a:ext>
              </a:extLst>
            </p:cNvPr>
            <p:cNvSpPr/>
            <p:nvPr/>
          </p:nvSpPr>
          <p:spPr>
            <a:xfrm>
              <a:off x="6436736" y="605958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5" name="Freeform 856">
              <a:extLst>
                <a:ext uri="{FF2B5EF4-FFF2-40B4-BE49-F238E27FC236}">
                  <a16:creationId xmlns:a16="http://schemas.microsoft.com/office/drawing/2014/main" xmlns="" id="{9E0721CC-C8C0-F718-7970-757B1A279A5C}"/>
                </a:ext>
              </a:extLst>
            </p:cNvPr>
            <p:cNvSpPr/>
            <p:nvPr/>
          </p:nvSpPr>
          <p:spPr>
            <a:xfrm>
              <a:off x="6478757" y="601192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6" name="Freeform 857">
              <a:extLst>
                <a:ext uri="{FF2B5EF4-FFF2-40B4-BE49-F238E27FC236}">
                  <a16:creationId xmlns:a16="http://schemas.microsoft.com/office/drawing/2014/main" xmlns="" id="{5DF4D5A0-EEF1-47DD-F9D7-CE041CDDF47D}"/>
                </a:ext>
              </a:extLst>
            </p:cNvPr>
            <p:cNvSpPr/>
            <p:nvPr/>
          </p:nvSpPr>
          <p:spPr>
            <a:xfrm>
              <a:off x="6482960" y="60810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7" name="Freeform 858">
              <a:extLst>
                <a:ext uri="{FF2B5EF4-FFF2-40B4-BE49-F238E27FC236}">
                  <a16:creationId xmlns:a16="http://schemas.microsoft.com/office/drawing/2014/main" xmlns="" id="{A1FABE78-902A-AC8C-0868-071476A373AC}"/>
                </a:ext>
              </a:extLst>
            </p:cNvPr>
            <p:cNvSpPr/>
            <p:nvPr/>
          </p:nvSpPr>
          <p:spPr>
            <a:xfrm>
              <a:off x="6524981" y="60333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8" name="Freeform 859">
              <a:extLst>
                <a:ext uri="{FF2B5EF4-FFF2-40B4-BE49-F238E27FC236}">
                  <a16:creationId xmlns:a16="http://schemas.microsoft.com/office/drawing/2014/main" xmlns="" id="{C96BBE51-76E1-707A-D3FD-CBAE87DB24A9}"/>
                </a:ext>
              </a:extLst>
            </p:cNvPr>
            <p:cNvSpPr/>
            <p:nvPr/>
          </p:nvSpPr>
          <p:spPr>
            <a:xfrm>
              <a:off x="6501868" y="60810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9" name="Freeform 860">
              <a:extLst>
                <a:ext uri="{FF2B5EF4-FFF2-40B4-BE49-F238E27FC236}">
                  <a16:creationId xmlns:a16="http://schemas.microsoft.com/office/drawing/2014/main" xmlns="" id="{C12EAF28-211A-8E40-9B7F-FE89833506A4}"/>
                </a:ext>
              </a:extLst>
            </p:cNvPr>
            <p:cNvSpPr/>
            <p:nvPr/>
          </p:nvSpPr>
          <p:spPr>
            <a:xfrm>
              <a:off x="6543889" y="60333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0" name="Freeform 861">
              <a:extLst>
                <a:ext uri="{FF2B5EF4-FFF2-40B4-BE49-F238E27FC236}">
                  <a16:creationId xmlns:a16="http://schemas.microsoft.com/office/drawing/2014/main" xmlns="" id="{767360B8-7BAC-4B01-99E5-8946EEAC3569}"/>
                </a:ext>
              </a:extLst>
            </p:cNvPr>
            <p:cNvSpPr/>
            <p:nvPr/>
          </p:nvSpPr>
          <p:spPr>
            <a:xfrm>
              <a:off x="6501868" y="60810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1" name="Freeform 862">
              <a:extLst>
                <a:ext uri="{FF2B5EF4-FFF2-40B4-BE49-F238E27FC236}">
                  <a16:creationId xmlns:a16="http://schemas.microsoft.com/office/drawing/2014/main" xmlns="" id="{A4CE46F0-4155-A1E2-1ED8-B28B671994BA}"/>
                </a:ext>
              </a:extLst>
            </p:cNvPr>
            <p:cNvSpPr/>
            <p:nvPr/>
          </p:nvSpPr>
          <p:spPr>
            <a:xfrm>
              <a:off x="6543889" y="60333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2" name="Freeform 863">
              <a:extLst>
                <a:ext uri="{FF2B5EF4-FFF2-40B4-BE49-F238E27FC236}">
                  <a16:creationId xmlns:a16="http://schemas.microsoft.com/office/drawing/2014/main" xmlns="" id="{6544839D-AC3F-FAC2-007E-B01B9358CBF6}"/>
                </a:ext>
              </a:extLst>
            </p:cNvPr>
            <p:cNvSpPr/>
            <p:nvPr/>
          </p:nvSpPr>
          <p:spPr>
            <a:xfrm>
              <a:off x="6529182" y="60810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3" name="Freeform 864">
              <a:extLst>
                <a:ext uri="{FF2B5EF4-FFF2-40B4-BE49-F238E27FC236}">
                  <a16:creationId xmlns:a16="http://schemas.microsoft.com/office/drawing/2014/main" xmlns="" id="{C26EF73F-476D-DFA1-F4E6-FB487F262D93}"/>
                </a:ext>
              </a:extLst>
            </p:cNvPr>
            <p:cNvSpPr/>
            <p:nvPr/>
          </p:nvSpPr>
          <p:spPr>
            <a:xfrm>
              <a:off x="6571203" y="60333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4" name="Freeform 865">
              <a:extLst>
                <a:ext uri="{FF2B5EF4-FFF2-40B4-BE49-F238E27FC236}">
                  <a16:creationId xmlns:a16="http://schemas.microsoft.com/office/drawing/2014/main" xmlns="" id="{2DD66E6E-610A-3170-AE42-E6CA50E7EDE1}"/>
                </a:ext>
              </a:extLst>
            </p:cNvPr>
            <p:cNvSpPr/>
            <p:nvPr/>
          </p:nvSpPr>
          <p:spPr>
            <a:xfrm>
              <a:off x="6539688" y="60810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5" name="Freeform 866">
              <a:extLst>
                <a:ext uri="{FF2B5EF4-FFF2-40B4-BE49-F238E27FC236}">
                  <a16:creationId xmlns:a16="http://schemas.microsoft.com/office/drawing/2014/main" xmlns="" id="{AE7D30E7-D6C5-3057-6913-276A5F630061}"/>
                </a:ext>
              </a:extLst>
            </p:cNvPr>
            <p:cNvSpPr/>
            <p:nvPr/>
          </p:nvSpPr>
          <p:spPr>
            <a:xfrm>
              <a:off x="6581709" y="60333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6" name="Freeform 867">
              <a:extLst>
                <a:ext uri="{FF2B5EF4-FFF2-40B4-BE49-F238E27FC236}">
                  <a16:creationId xmlns:a16="http://schemas.microsoft.com/office/drawing/2014/main" xmlns="" id="{F517851A-BCE4-64D4-6042-2E84ABF99430}"/>
                </a:ext>
              </a:extLst>
            </p:cNvPr>
            <p:cNvSpPr/>
            <p:nvPr/>
          </p:nvSpPr>
          <p:spPr>
            <a:xfrm>
              <a:off x="6567001" y="6102478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7" name="Freeform 868">
              <a:extLst>
                <a:ext uri="{FF2B5EF4-FFF2-40B4-BE49-F238E27FC236}">
                  <a16:creationId xmlns:a16="http://schemas.microsoft.com/office/drawing/2014/main" xmlns="" id="{E660A1D6-EEA3-90C5-E386-C2B9AE683C98}"/>
                </a:ext>
              </a:extLst>
            </p:cNvPr>
            <p:cNvSpPr/>
            <p:nvPr/>
          </p:nvSpPr>
          <p:spPr>
            <a:xfrm>
              <a:off x="6609022" y="6054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8" name="Freeform 869">
              <a:extLst>
                <a:ext uri="{FF2B5EF4-FFF2-40B4-BE49-F238E27FC236}">
                  <a16:creationId xmlns:a16="http://schemas.microsoft.com/office/drawing/2014/main" xmlns="" id="{8FDF9C96-3C53-7B4B-801B-1929F9B3694F}"/>
                </a:ext>
              </a:extLst>
            </p:cNvPr>
            <p:cNvSpPr/>
            <p:nvPr/>
          </p:nvSpPr>
          <p:spPr>
            <a:xfrm>
              <a:off x="6567001" y="6102478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9" name="Freeform 870">
              <a:extLst>
                <a:ext uri="{FF2B5EF4-FFF2-40B4-BE49-F238E27FC236}">
                  <a16:creationId xmlns:a16="http://schemas.microsoft.com/office/drawing/2014/main" xmlns="" id="{B7C32C60-87E4-A841-ADCF-B8585D60EF61}"/>
                </a:ext>
              </a:extLst>
            </p:cNvPr>
            <p:cNvSpPr/>
            <p:nvPr/>
          </p:nvSpPr>
          <p:spPr>
            <a:xfrm>
              <a:off x="6609022" y="6054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0" name="Freeform 871">
              <a:extLst>
                <a:ext uri="{FF2B5EF4-FFF2-40B4-BE49-F238E27FC236}">
                  <a16:creationId xmlns:a16="http://schemas.microsoft.com/office/drawing/2014/main" xmlns="" id="{97E229EC-A56C-918B-AD06-6111A7C02056}"/>
                </a:ext>
              </a:extLst>
            </p:cNvPr>
            <p:cNvSpPr/>
            <p:nvPr/>
          </p:nvSpPr>
          <p:spPr>
            <a:xfrm>
              <a:off x="6567001" y="6102478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1" name="Freeform 872">
              <a:extLst>
                <a:ext uri="{FF2B5EF4-FFF2-40B4-BE49-F238E27FC236}">
                  <a16:creationId xmlns:a16="http://schemas.microsoft.com/office/drawing/2014/main" xmlns="" id="{8C2B3B39-67B8-484A-59A1-C4473E7179E1}"/>
                </a:ext>
              </a:extLst>
            </p:cNvPr>
            <p:cNvSpPr/>
            <p:nvPr/>
          </p:nvSpPr>
          <p:spPr>
            <a:xfrm>
              <a:off x="6609022" y="6054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2" name="Freeform 873">
              <a:extLst>
                <a:ext uri="{FF2B5EF4-FFF2-40B4-BE49-F238E27FC236}">
                  <a16:creationId xmlns:a16="http://schemas.microsoft.com/office/drawing/2014/main" xmlns="" id="{E331008A-B49E-B6A1-5FE9-692388BE1FC6}"/>
                </a:ext>
              </a:extLst>
            </p:cNvPr>
            <p:cNvSpPr/>
            <p:nvPr/>
          </p:nvSpPr>
          <p:spPr>
            <a:xfrm>
              <a:off x="6575405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3" name="Freeform 874">
              <a:extLst>
                <a:ext uri="{FF2B5EF4-FFF2-40B4-BE49-F238E27FC236}">
                  <a16:creationId xmlns:a16="http://schemas.microsoft.com/office/drawing/2014/main" xmlns="" id="{2001857F-65B2-C2CF-822F-2220A36216C9}"/>
                </a:ext>
              </a:extLst>
            </p:cNvPr>
            <p:cNvSpPr/>
            <p:nvPr/>
          </p:nvSpPr>
          <p:spPr>
            <a:xfrm>
              <a:off x="6617426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4" name="Freeform 875">
              <a:extLst>
                <a:ext uri="{FF2B5EF4-FFF2-40B4-BE49-F238E27FC236}">
                  <a16:creationId xmlns:a16="http://schemas.microsoft.com/office/drawing/2014/main" xmlns="" id="{34D7E9EB-A845-EF81-D3BD-669A0555943D}"/>
                </a:ext>
              </a:extLst>
            </p:cNvPr>
            <p:cNvSpPr/>
            <p:nvPr/>
          </p:nvSpPr>
          <p:spPr>
            <a:xfrm>
              <a:off x="6585911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5" name="Freeform 876">
              <a:extLst>
                <a:ext uri="{FF2B5EF4-FFF2-40B4-BE49-F238E27FC236}">
                  <a16:creationId xmlns:a16="http://schemas.microsoft.com/office/drawing/2014/main" xmlns="" id="{BE1AE315-1AC7-563B-CACB-84D9F6AD33EE}"/>
                </a:ext>
              </a:extLst>
            </p:cNvPr>
            <p:cNvSpPr/>
            <p:nvPr/>
          </p:nvSpPr>
          <p:spPr>
            <a:xfrm>
              <a:off x="6627932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6" name="Freeform 877">
              <a:extLst>
                <a:ext uri="{FF2B5EF4-FFF2-40B4-BE49-F238E27FC236}">
                  <a16:creationId xmlns:a16="http://schemas.microsoft.com/office/drawing/2014/main" xmlns="" id="{769B403D-0E2E-D536-AB32-EC229C0E2C70}"/>
                </a:ext>
              </a:extLst>
            </p:cNvPr>
            <p:cNvSpPr/>
            <p:nvPr/>
          </p:nvSpPr>
          <p:spPr>
            <a:xfrm>
              <a:off x="6594315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7" name="Freeform 878">
              <a:extLst>
                <a:ext uri="{FF2B5EF4-FFF2-40B4-BE49-F238E27FC236}">
                  <a16:creationId xmlns:a16="http://schemas.microsoft.com/office/drawing/2014/main" xmlns="" id="{866C307A-A609-698C-AD92-C42ED1BFDFB0}"/>
                </a:ext>
              </a:extLst>
            </p:cNvPr>
            <p:cNvSpPr/>
            <p:nvPr/>
          </p:nvSpPr>
          <p:spPr>
            <a:xfrm>
              <a:off x="6636336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8" name="Freeform 879">
              <a:extLst>
                <a:ext uri="{FF2B5EF4-FFF2-40B4-BE49-F238E27FC236}">
                  <a16:creationId xmlns:a16="http://schemas.microsoft.com/office/drawing/2014/main" xmlns="" id="{92FBA754-194E-58CE-0DF5-FA5BCD85D6C1}"/>
                </a:ext>
              </a:extLst>
            </p:cNvPr>
            <p:cNvSpPr/>
            <p:nvPr/>
          </p:nvSpPr>
          <p:spPr>
            <a:xfrm>
              <a:off x="6604820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9" name="Freeform 880">
              <a:extLst>
                <a:ext uri="{FF2B5EF4-FFF2-40B4-BE49-F238E27FC236}">
                  <a16:creationId xmlns:a16="http://schemas.microsoft.com/office/drawing/2014/main" xmlns="" id="{29D5B83A-F9AA-D098-3015-BBDEEB6494D3}"/>
                </a:ext>
              </a:extLst>
            </p:cNvPr>
            <p:cNvSpPr/>
            <p:nvPr/>
          </p:nvSpPr>
          <p:spPr>
            <a:xfrm>
              <a:off x="6646841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0" name="Freeform 881">
              <a:extLst>
                <a:ext uri="{FF2B5EF4-FFF2-40B4-BE49-F238E27FC236}">
                  <a16:creationId xmlns:a16="http://schemas.microsoft.com/office/drawing/2014/main" xmlns="" id="{70097066-1971-5AEC-30EE-802408F26E92}"/>
                </a:ext>
              </a:extLst>
            </p:cNvPr>
            <p:cNvSpPr/>
            <p:nvPr/>
          </p:nvSpPr>
          <p:spPr>
            <a:xfrm>
              <a:off x="6613224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1" name="Freeform 882">
              <a:extLst>
                <a:ext uri="{FF2B5EF4-FFF2-40B4-BE49-F238E27FC236}">
                  <a16:creationId xmlns:a16="http://schemas.microsoft.com/office/drawing/2014/main" xmlns="" id="{25668BE3-22DC-784D-76E6-89AD2D08D4A5}"/>
                </a:ext>
              </a:extLst>
            </p:cNvPr>
            <p:cNvSpPr/>
            <p:nvPr/>
          </p:nvSpPr>
          <p:spPr>
            <a:xfrm>
              <a:off x="6655246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2" name="Freeform 883">
              <a:extLst>
                <a:ext uri="{FF2B5EF4-FFF2-40B4-BE49-F238E27FC236}">
                  <a16:creationId xmlns:a16="http://schemas.microsoft.com/office/drawing/2014/main" xmlns="" id="{109E7608-F32D-BC7E-C942-B10CBE8A7E3F}"/>
                </a:ext>
              </a:extLst>
            </p:cNvPr>
            <p:cNvSpPr/>
            <p:nvPr/>
          </p:nvSpPr>
          <p:spPr>
            <a:xfrm>
              <a:off x="6613224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3" name="Freeform 884">
              <a:extLst>
                <a:ext uri="{FF2B5EF4-FFF2-40B4-BE49-F238E27FC236}">
                  <a16:creationId xmlns:a16="http://schemas.microsoft.com/office/drawing/2014/main" xmlns="" id="{05619086-6DB4-26D1-11E5-6B8EA0C405F0}"/>
                </a:ext>
              </a:extLst>
            </p:cNvPr>
            <p:cNvSpPr/>
            <p:nvPr/>
          </p:nvSpPr>
          <p:spPr>
            <a:xfrm>
              <a:off x="6655246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4" name="Freeform 885">
              <a:extLst>
                <a:ext uri="{FF2B5EF4-FFF2-40B4-BE49-F238E27FC236}">
                  <a16:creationId xmlns:a16="http://schemas.microsoft.com/office/drawing/2014/main" xmlns="" id="{F5791649-4011-41AB-4248-DE518F85D8A2}"/>
                </a:ext>
              </a:extLst>
            </p:cNvPr>
            <p:cNvSpPr/>
            <p:nvPr/>
          </p:nvSpPr>
          <p:spPr>
            <a:xfrm>
              <a:off x="6613224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5" name="Freeform 886">
              <a:extLst>
                <a:ext uri="{FF2B5EF4-FFF2-40B4-BE49-F238E27FC236}">
                  <a16:creationId xmlns:a16="http://schemas.microsoft.com/office/drawing/2014/main" xmlns="" id="{2D771D35-F2AF-E2E4-C49E-2812E7DEF3BC}"/>
                </a:ext>
              </a:extLst>
            </p:cNvPr>
            <p:cNvSpPr/>
            <p:nvPr/>
          </p:nvSpPr>
          <p:spPr>
            <a:xfrm>
              <a:off x="6655246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6" name="Freeform 887">
              <a:extLst>
                <a:ext uri="{FF2B5EF4-FFF2-40B4-BE49-F238E27FC236}">
                  <a16:creationId xmlns:a16="http://schemas.microsoft.com/office/drawing/2014/main" xmlns="" id="{CA6A9769-FFE3-A7C4-407A-6943002B6096}"/>
                </a:ext>
              </a:extLst>
            </p:cNvPr>
            <p:cNvSpPr/>
            <p:nvPr/>
          </p:nvSpPr>
          <p:spPr>
            <a:xfrm>
              <a:off x="6613224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7" name="Freeform 888">
              <a:extLst>
                <a:ext uri="{FF2B5EF4-FFF2-40B4-BE49-F238E27FC236}">
                  <a16:creationId xmlns:a16="http://schemas.microsoft.com/office/drawing/2014/main" xmlns="" id="{F0D7B017-BA37-802E-E9B7-87D1450C1BA9}"/>
                </a:ext>
              </a:extLst>
            </p:cNvPr>
            <p:cNvSpPr/>
            <p:nvPr/>
          </p:nvSpPr>
          <p:spPr>
            <a:xfrm>
              <a:off x="6655246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8" name="Freeform 889">
              <a:extLst>
                <a:ext uri="{FF2B5EF4-FFF2-40B4-BE49-F238E27FC236}">
                  <a16:creationId xmlns:a16="http://schemas.microsoft.com/office/drawing/2014/main" xmlns="" id="{51294359-8CA1-3CCD-F86C-15338802ABDF}"/>
                </a:ext>
              </a:extLst>
            </p:cNvPr>
            <p:cNvSpPr/>
            <p:nvPr/>
          </p:nvSpPr>
          <p:spPr>
            <a:xfrm>
              <a:off x="6623730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9" name="Freeform 890">
              <a:extLst>
                <a:ext uri="{FF2B5EF4-FFF2-40B4-BE49-F238E27FC236}">
                  <a16:creationId xmlns:a16="http://schemas.microsoft.com/office/drawing/2014/main" xmlns="" id="{8E096E86-B1A3-E887-DBFA-CFF1953231C4}"/>
                </a:ext>
              </a:extLst>
            </p:cNvPr>
            <p:cNvSpPr/>
            <p:nvPr/>
          </p:nvSpPr>
          <p:spPr>
            <a:xfrm>
              <a:off x="6665750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0" name="Freeform 891">
              <a:extLst>
                <a:ext uri="{FF2B5EF4-FFF2-40B4-BE49-F238E27FC236}">
                  <a16:creationId xmlns:a16="http://schemas.microsoft.com/office/drawing/2014/main" xmlns="" id="{46CFFDC0-17FB-29D0-776E-50CBF04F18DE}"/>
                </a:ext>
              </a:extLst>
            </p:cNvPr>
            <p:cNvSpPr/>
            <p:nvPr/>
          </p:nvSpPr>
          <p:spPr>
            <a:xfrm>
              <a:off x="6623730" y="612392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1" name="Freeform 892">
              <a:extLst>
                <a:ext uri="{FF2B5EF4-FFF2-40B4-BE49-F238E27FC236}">
                  <a16:creationId xmlns:a16="http://schemas.microsoft.com/office/drawing/2014/main" xmlns="" id="{9F019B63-9BEA-D5A2-A85F-809AAFBD3E36}"/>
                </a:ext>
              </a:extLst>
            </p:cNvPr>
            <p:cNvSpPr/>
            <p:nvPr/>
          </p:nvSpPr>
          <p:spPr>
            <a:xfrm>
              <a:off x="6665750" y="607626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2" name="Freeform 893">
              <a:extLst>
                <a:ext uri="{FF2B5EF4-FFF2-40B4-BE49-F238E27FC236}">
                  <a16:creationId xmlns:a16="http://schemas.microsoft.com/office/drawing/2014/main" xmlns="" id="{2B8D5612-0230-EA9A-5E03-E7458CD9AFEC}"/>
                </a:ext>
              </a:extLst>
            </p:cNvPr>
            <p:cNvSpPr/>
            <p:nvPr/>
          </p:nvSpPr>
          <p:spPr>
            <a:xfrm>
              <a:off x="6632133" y="61477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3" name="Freeform 894">
              <a:extLst>
                <a:ext uri="{FF2B5EF4-FFF2-40B4-BE49-F238E27FC236}">
                  <a16:creationId xmlns:a16="http://schemas.microsoft.com/office/drawing/2014/main" xmlns="" id="{A5595D7B-5FF3-5CD0-1EBC-6E7786E0221F}"/>
                </a:ext>
              </a:extLst>
            </p:cNvPr>
            <p:cNvSpPr/>
            <p:nvPr/>
          </p:nvSpPr>
          <p:spPr>
            <a:xfrm>
              <a:off x="6674154" y="610009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4" name="Freeform 895">
              <a:extLst>
                <a:ext uri="{FF2B5EF4-FFF2-40B4-BE49-F238E27FC236}">
                  <a16:creationId xmlns:a16="http://schemas.microsoft.com/office/drawing/2014/main" xmlns="" id="{367C2924-9C17-56D0-B784-4E571403CF1F}"/>
                </a:ext>
              </a:extLst>
            </p:cNvPr>
            <p:cNvSpPr/>
            <p:nvPr/>
          </p:nvSpPr>
          <p:spPr>
            <a:xfrm>
              <a:off x="6642639" y="614775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5" name="Freeform 896">
              <a:extLst>
                <a:ext uri="{FF2B5EF4-FFF2-40B4-BE49-F238E27FC236}">
                  <a16:creationId xmlns:a16="http://schemas.microsoft.com/office/drawing/2014/main" xmlns="" id="{3A8C9971-C44C-4062-D267-45A37C48F98B}"/>
                </a:ext>
              </a:extLst>
            </p:cNvPr>
            <p:cNvSpPr/>
            <p:nvPr/>
          </p:nvSpPr>
          <p:spPr>
            <a:xfrm>
              <a:off x="6684660" y="610009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6" name="Freeform 897">
              <a:extLst>
                <a:ext uri="{FF2B5EF4-FFF2-40B4-BE49-F238E27FC236}">
                  <a16:creationId xmlns:a16="http://schemas.microsoft.com/office/drawing/2014/main" xmlns="" id="{5C576796-303D-4B0B-86DF-84A377C9C2F7}"/>
                </a:ext>
              </a:extLst>
            </p:cNvPr>
            <p:cNvSpPr/>
            <p:nvPr/>
          </p:nvSpPr>
          <p:spPr>
            <a:xfrm>
              <a:off x="6669953" y="617158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7" name="Freeform 898">
              <a:extLst>
                <a:ext uri="{FF2B5EF4-FFF2-40B4-BE49-F238E27FC236}">
                  <a16:creationId xmlns:a16="http://schemas.microsoft.com/office/drawing/2014/main" xmlns="" id="{CFC4C7D8-5B7A-2A4C-7666-175D629BEF92}"/>
                </a:ext>
              </a:extLst>
            </p:cNvPr>
            <p:cNvSpPr/>
            <p:nvPr/>
          </p:nvSpPr>
          <p:spPr>
            <a:xfrm>
              <a:off x="6711974" y="612392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8" name="Freeform 899">
              <a:extLst>
                <a:ext uri="{FF2B5EF4-FFF2-40B4-BE49-F238E27FC236}">
                  <a16:creationId xmlns:a16="http://schemas.microsoft.com/office/drawing/2014/main" xmlns="" id="{543DA370-BAED-D1DC-1E37-F822271A6966}"/>
                </a:ext>
              </a:extLst>
            </p:cNvPr>
            <p:cNvSpPr/>
            <p:nvPr/>
          </p:nvSpPr>
          <p:spPr>
            <a:xfrm>
              <a:off x="6678357" y="619541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9" name="Freeform 900">
              <a:extLst>
                <a:ext uri="{FF2B5EF4-FFF2-40B4-BE49-F238E27FC236}">
                  <a16:creationId xmlns:a16="http://schemas.microsoft.com/office/drawing/2014/main" xmlns="" id="{BD4F93DE-9C6C-C19F-697B-19A9FEACA5B8}"/>
                </a:ext>
              </a:extLst>
            </p:cNvPr>
            <p:cNvSpPr/>
            <p:nvPr/>
          </p:nvSpPr>
          <p:spPr>
            <a:xfrm>
              <a:off x="6720378" y="614775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0" name="Freeform 901">
              <a:extLst>
                <a:ext uri="{FF2B5EF4-FFF2-40B4-BE49-F238E27FC236}">
                  <a16:creationId xmlns:a16="http://schemas.microsoft.com/office/drawing/2014/main" xmlns="" id="{8631EE3D-3E1C-E5C1-E10B-32394D415119}"/>
                </a:ext>
              </a:extLst>
            </p:cNvPr>
            <p:cNvSpPr/>
            <p:nvPr/>
          </p:nvSpPr>
          <p:spPr>
            <a:xfrm>
              <a:off x="6688862" y="619541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1" name="Freeform 902">
              <a:extLst>
                <a:ext uri="{FF2B5EF4-FFF2-40B4-BE49-F238E27FC236}">
                  <a16:creationId xmlns:a16="http://schemas.microsoft.com/office/drawing/2014/main" xmlns="" id="{66046DF0-9477-6F9E-D734-E8580BCA538A}"/>
                </a:ext>
              </a:extLst>
            </p:cNvPr>
            <p:cNvSpPr/>
            <p:nvPr/>
          </p:nvSpPr>
          <p:spPr>
            <a:xfrm>
              <a:off x="6730883" y="614775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2" name="Freeform 903">
              <a:extLst>
                <a:ext uri="{FF2B5EF4-FFF2-40B4-BE49-F238E27FC236}">
                  <a16:creationId xmlns:a16="http://schemas.microsoft.com/office/drawing/2014/main" xmlns="" id="{4362BD87-40A6-4966-EC3A-4BCF139721B0}"/>
                </a:ext>
              </a:extLst>
            </p:cNvPr>
            <p:cNvSpPr/>
            <p:nvPr/>
          </p:nvSpPr>
          <p:spPr>
            <a:xfrm>
              <a:off x="6707771" y="622162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3" name="Freeform 904">
              <a:extLst>
                <a:ext uri="{FF2B5EF4-FFF2-40B4-BE49-F238E27FC236}">
                  <a16:creationId xmlns:a16="http://schemas.microsoft.com/office/drawing/2014/main" xmlns="" id="{F1019EA8-6050-8CD9-6382-B0C8A99D9B77}"/>
                </a:ext>
              </a:extLst>
            </p:cNvPr>
            <p:cNvSpPr/>
            <p:nvPr/>
          </p:nvSpPr>
          <p:spPr>
            <a:xfrm>
              <a:off x="6749792" y="617396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4" name="Freeform 905">
              <a:extLst>
                <a:ext uri="{FF2B5EF4-FFF2-40B4-BE49-F238E27FC236}">
                  <a16:creationId xmlns:a16="http://schemas.microsoft.com/office/drawing/2014/main" xmlns="" id="{38DA038F-141F-1F7A-1686-31EBBCFD3A73}"/>
                </a:ext>
              </a:extLst>
            </p:cNvPr>
            <p:cNvSpPr/>
            <p:nvPr/>
          </p:nvSpPr>
          <p:spPr>
            <a:xfrm>
              <a:off x="6716175" y="624545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5" name="Freeform 906">
              <a:extLst>
                <a:ext uri="{FF2B5EF4-FFF2-40B4-BE49-F238E27FC236}">
                  <a16:creationId xmlns:a16="http://schemas.microsoft.com/office/drawing/2014/main" xmlns="" id="{4709A3F3-60D5-8395-08A6-AFE0BA5D4663}"/>
                </a:ext>
              </a:extLst>
            </p:cNvPr>
            <p:cNvSpPr/>
            <p:nvPr/>
          </p:nvSpPr>
          <p:spPr>
            <a:xfrm>
              <a:off x="6758196" y="619779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6" name="Freeform 907">
              <a:extLst>
                <a:ext uri="{FF2B5EF4-FFF2-40B4-BE49-F238E27FC236}">
                  <a16:creationId xmlns:a16="http://schemas.microsoft.com/office/drawing/2014/main" xmlns="" id="{3F6E75EB-ADF8-F962-C86F-251F0167A040}"/>
                </a:ext>
              </a:extLst>
            </p:cNvPr>
            <p:cNvSpPr/>
            <p:nvPr/>
          </p:nvSpPr>
          <p:spPr>
            <a:xfrm>
              <a:off x="6743489" y="629549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7" name="Freeform 908">
              <a:extLst>
                <a:ext uri="{FF2B5EF4-FFF2-40B4-BE49-F238E27FC236}">
                  <a16:creationId xmlns:a16="http://schemas.microsoft.com/office/drawing/2014/main" xmlns="" id="{BF148F11-16EA-9E2D-5F12-636DFA599F2E}"/>
                </a:ext>
              </a:extLst>
            </p:cNvPr>
            <p:cNvSpPr/>
            <p:nvPr/>
          </p:nvSpPr>
          <p:spPr>
            <a:xfrm>
              <a:off x="6785510" y="62478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8" name="Freeform 909">
              <a:extLst>
                <a:ext uri="{FF2B5EF4-FFF2-40B4-BE49-F238E27FC236}">
                  <a16:creationId xmlns:a16="http://schemas.microsoft.com/office/drawing/2014/main" xmlns="" id="{436BA5FA-0B05-111F-F65E-334C47665CF8}"/>
                </a:ext>
              </a:extLst>
            </p:cNvPr>
            <p:cNvSpPr/>
            <p:nvPr/>
          </p:nvSpPr>
          <p:spPr>
            <a:xfrm>
              <a:off x="6762399" y="631931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9" name="Freeform 910">
              <a:extLst>
                <a:ext uri="{FF2B5EF4-FFF2-40B4-BE49-F238E27FC236}">
                  <a16:creationId xmlns:a16="http://schemas.microsoft.com/office/drawing/2014/main" xmlns="" id="{7220B2CC-5727-C229-9AFE-E6D7F62C9BFD}"/>
                </a:ext>
              </a:extLst>
            </p:cNvPr>
            <p:cNvSpPr/>
            <p:nvPr/>
          </p:nvSpPr>
          <p:spPr>
            <a:xfrm>
              <a:off x="6804420" y="627166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0" name="Freeform 911">
              <a:extLst>
                <a:ext uri="{FF2B5EF4-FFF2-40B4-BE49-F238E27FC236}">
                  <a16:creationId xmlns:a16="http://schemas.microsoft.com/office/drawing/2014/main" xmlns="" id="{3EE367D7-4DA6-313E-B649-98DC32614159}"/>
                </a:ext>
              </a:extLst>
            </p:cNvPr>
            <p:cNvSpPr/>
            <p:nvPr/>
          </p:nvSpPr>
          <p:spPr>
            <a:xfrm>
              <a:off x="6827531" y="63455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1" name="Freeform 912">
              <a:extLst>
                <a:ext uri="{FF2B5EF4-FFF2-40B4-BE49-F238E27FC236}">
                  <a16:creationId xmlns:a16="http://schemas.microsoft.com/office/drawing/2014/main" xmlns="" id="{530F55AB-8BB0-CCAB-AAE2-1BDA6EDAD832}"/>
                </a:ext>
              </a:extLst>
            </p:cNvPr>
            <p:cNvSpPr/>
            <p:nvPr/>
          </p:nvSpPr>
          <p:spPr>
            <a:xfrm>
              <a:off x="6869552" y="62978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2" name="Freeform 913">
              <a:extLst>
                <a:ext uri="{FF2B5EF4-FFF2-40B4-BE49-F238E27FC236}">
                  <a16:creationId xmlns:a16="http://schemas.microsoft.com/office/drawing/2014/main" xmlns="" id="{08F1CE4C-1AE2-4C54-9498-17DB35BEA98C}"/>
                </a:ext>
              </a:extLst>
            </p:cNvPr>
            <p:cNvSpPr/>
            <p:nvPr/>
          </p:nvSpPr>
          <p:spPr>
            <a:xfrm>
              <a:off x="6856947" y="63455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3" name="Freeform 914">
              <a:extLst>
                <a:ext uri="{FF2B5EF4-FFF2-40B4-BE49-F238E27FC236}">
                  <a16:creationId xmlns:a16="http://schemas.microsoft.com/office/drawing/2014/main" xmlns="" id="{DFD4CDAA-139C-A429-7055-431C2A123A63}"/>
                </a:ext>
              </a:extLst>
            </p:cNvPr>
            <p:cNvSpPr/>
            <p:nvPr/>
          </p:nvSpPr>
          <p:spPr>
            <a:xfrm>
              <a:off x="6898968" y="62978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4" name="Freeform 915">
              <a:extLst>
                <a:ext uri="{FF2B5EF4-FFF2-40B4-BE49-F238E27FC236}">
                  <a16:creationId xmlns:a16="http://schemas.microsoft.com/office/drawing/2014/main" xmlns="" id="{F21E1375-F855-90DA-2F7A-B130BD152875}"/>
                </a:ext>
              </a:extLst>
            </p:cNvPr>
            <p:cNvSpPr/>
            <p:nvPr/>
          </p:nvSpPr>
          <p:spPr>
            <a:xfrm>
              <a:off x="6856947" y="63455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5" name="Freeform 916">
              <a:extLst>
                <a:ext uri="{FF2B5EF4-FFF2-40B4-BE49-F238E27FC236}">
                  <a16:creationId xmlns:a16="http://schemas.microsoft.com/office/drawing/2014/main" xmlns="" id="{2BB8CD14-7E91-2DE6-49E8-7F120A22A6D8}"/>
                </a:ext>
              </a:extLst>
            </p:cNvPr>
            <p:cNvSpPr/>
            <p:nvPr/>
          </p:nvSpPr>
          <p:spPr>
            <a:xfrm>
              <a:off x="6898968" y="62978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6" name="Freeform 917">
              <a:extLst>
                <a:ext uri="{FF2B5EF4-FFF2-40B4-BE49-F238E27FC236}">
                  <a16:creationId xmlns:a16="http://schemas.microsoft.com/office/drawing/2014/main" xmlns="" id="{B8521C14-AAE8-D3C8-AEFC-E08C7D09A085}"/>
                </a:ext>
              </a:extLst>
            </p:cNvPr>
            <p:cNvSpPr/>
            <p:nvPr/>
          </p:nvSpPr>
          <p:spPr>
            <a:xfrm>
              <a:off x="6875855" y="63455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7" name="Freeform 918">
              <a:extLst>
                <a:ext uri="{FF2B5EF4-FFF2-40B4-BE49-F238E27FC236}">
                  <a16:creationId xmlns:a16="http://schemas.microsoft.com/office/drawing/2014/main" xmlns="" id="{4271D9B0-5BB9-B379-9A96-B822C03E27E7}"/>
                </a:ext>
              </a:extLst>
            </p:cNvPr>
            <p:cNvSpPr/>
            <p:nvPr/>
          </p:nvSpPr>
          <p:spPr>
            <a:xfrm>
              <a:off x="6917876" y="62978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8" name="Freeform 919">
              <a:extLst>
                <a:ext uri="{FF2B5EF4-FFF2-40B4-BE49-F238E27FC236}">
                  <a16:creationId xmlns:a16="http://schemas.microsoft.com/office/drawing/2014/main" xmlns="" id="{6F7C3442-96C0-9A51-6F05-B9C5978E6D1B}"/>
                </a:ext>
              </a:extLst>
            </p:cNvPr>
            <p:cNvSpPr/>
            <p:nvPr/>
          </p:nvSpPr>
          <p:spPr>
            <a:xfrm>
              <a:off x="6884260" y="63455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9" name="Freeform 920">
              <a:extLst>
                <a:ext uri="{FF2B5EF4-FFF2-40B4-BE49-F238E27FC236}">
                  <a16:creationId xmlns:a16="http://schemas.microsoft.com/office/drawing/2014/main" xmlns="" id="{20C98348-0D66-00EB-4053-38BA756A6AA7}"/>
                </a:ext>
              </a:extLst>
            </p:cNvPr>
            <p:cNvSpPr/>
            <p:nvPr/>
          </p:nvSpPr>
          <p:spPr>
            <a:xfrm>
              <a:off x="6926281" y="62978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0" name="Freeform 921">
              <a:extLst>
                <a:ext uri="{FF2B5EF4-FFF2-40B4-BE49-F238E27FC236}">
                  <a16:creationId xmlns:a16="http://schemas.microsoft.com/office/drawing/2014/main" xmlns="" id="{BE5D7D8C-5880-9FBF-B041-E9D995B5EF94}"/>
                </a:ext>
              </a:extLst>
            </p:cNvPr>
            <p:cNvSpPr/>
            <p:nvPr/>
          </p:nvSpPr>
          <p:spPr>
            <a:xfrm>
              <a:off x="6884260" y="63455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1" name="Freeform 922">
              <a:extLst>
                <a:ext uri="{FF2B5EF4-FFF2-40B4-BE49-F238E27FC236}">
                  <a16:creationId xmlns:a16="http://schemas.microsoft.com/office/drawing/2014/main" xmlns="" id="{8081F276-5B20-8630-E22A-4C56BCA9389B}"/>
                </a:ext>
              </a:extLst>
            </p:cNvPr>
            <p:cNvSpPr/>
            <p:nvPr/>
          </p:nvSpPr>
          <p:spPr>
            <a:xfrm>
              <a:off x="6926281" y="62978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2" name="Freeform 923">
              <a:extLst>
                <a:ext uri="{FF2B5EF4-FFF2-40B4-BE49-F238E27FC236}">
                  <a16:creationId xmlns:a16="http://schemas.microsoft.com/office/drawing/2014/main" xmlns="" id="{E11D417A-4EB5-6AFF-1D75-7C0E031FB5FB}"/>
                </a:ext>
              </a:extLst>
            </p:cNvPr>
            <p:cNvSpPr/>
            <p:nvPr/>
          </p:nvSpPr>
          <p:spPr>
            <a:xfrm>
              <a:off x="6884260" y="634553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3" name="Freeform 924">
              <a:extLst>
                <a:ext uri="{FF2B5EF4-FFF2-40B4-BE49-F238E27FC236}">
                  <a16:creationId xmlns:a16="http://schemas.microsoft.com/office/drawing/2014/main" xmlns="" id="{C82A656D-05C2-9187-CB16-5BD1B90DC10A}"/>
                </a:ext>
              </a:extLst>
            </p:cNvPr>
            <p:cNvSpPr/>
            <p:nvPr/>
          </p:nvSpPr>
          <p:spPr>
            <a:xfrm>
              <a:off x="6926281" y="629787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4" name="Freeform 925">
              <a:extLst>
                <a:ext uri="{FF2B5EF4-FFF2-40B4-BE49-F238E27FC236}">
                  <a16:creationId xmlns:a16="http://schemas.microsoft.com/office/drawing/2014/main" xmlns="" id="{DB641139-078C-4C6B-06B8-F72F730DDA03}"/>
                </a:ext>
              </a:extLst>
            </p:cNvPr>
            <p:cNvSpPr/>
            <p:nvPr/>
          </p:nvSpPr>
          <p:spPr>
            <a:xfrm>
              <a:off x="6894765" y="637174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5" name="Freeform 926">
              <a:extLst>
                <a:ext uri="{FF2B5EF4-FFF2-40B4-BE49-F238E27FC236}">
                  <a16:creationId xmlns:a16="http://schemas.microsoft.com/office/drawing/2014/main" xmlns="" id="{8374DBFA-3F38-2743-69D8-C1AE23EC46EE}"/>
                </a:ext>
              </a:extLst>
            </p:cNvPr>
            <p:cNvSpPr/>
            <p:nvPr/>
          </p:nvSpPr>
          <p:spPr>
            <a:xfrm>
              <a:off x="6936786" y="632408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6" name="Freeform 927">
              <a:extLst>
                <a:ext uri="{FF2B5EF4-FFF2-40B4-BE49-F238E27FC236}">
                  <a16:creationId xmlns:a16="http://schemas.microsoft.com/office/drawing/2014/main" xmlns="" id="{F1DDCAE0-5376-4884-D581-C267D1BD9472}"/>
                </a:ext>
              </a:extLst>
            </p:cNvPr>
            <p:cNvSpPr/>
            <p:nvPr/>
          </p:nvSpPr>
          <p:spPr>
            <a:xfrm>
              <a:off x="6903169" y="639795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7" name="Freeform 928">
              <a:extLst>
                <a:ext uri="{FF2B5EF4-FFF2-40B4-BE49-F238E27FC236}">
                  <a16:creationId xmlns:a16="http://schemas.microsoft.com/office/drawing/2014/main" xmlns="" id="{1F98DF67-E369-53E9-55D9-9952C5F7F6D6}"/>
                </a:ext>
              </a:extLst>
            </p:cNvPr>
            <p:cNvSpPr/>
            <p:nvPr/>
          </p:nvSpPr>
          <p:spPr>
            <a:xfrm>
              <a:off x="6945190" y="635029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8" name="Freeform 929">
              <a:extLst>
                <a:ext uri="{FF2B5EF4-FFF2-40B4-BE49-F238E27FC236}">
                  <a16:creationId xmlns:a16="http://schemas.microsoft.com/office/drawing/2014/main" xmlns="" id="{6EC00DE1-E35D-B36C-966E-B089D735BDFB}"/>
                </a:ext>
              </a:extLst>
            </p:cNvPr>
            <p:cNvSpPr/>
            <p:nvPr/>
          </p:nvSpPr>
          <p:spPr>
            <a:xfrm>
              <a:off x="6922079" y="639795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9" name="Freeform 930">
              <a:extLst>
                <a:ext uri="{FF2B5EF4-FFF2-40B4-BE49-F238E27FC236}">
                  <a16:creationId xmlns:a16="http://schemas.microsoft.com/office/drawing/2014/main" xmlns="" id="{67AE1173-0A19-E866-5FCF-58DEA8381164}"/>
                </a:ext>
              </a:extLst>
            </p:cNvPr>
            <p:cNvSpPr/>
            <p:nvPr/>
          </p:nvSpPr>
          <p:spPr>
            <a:xfrm>
              <a:off x="6964100" y="635029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0" name="Freeform 931">
              <a:extLst>
                <a:ext uri="{FF2B5EF4-FFF2-40B4-BE49-F238E27FC236}">
                  <a16:creationId xmlns:a16="http://schemas.microsoft.com/office/drawing/2014/main" xmlns="" id="{438F69A3-5DDF-E7C7-50D1-100F0B7FD1E4}"/>
                </a:ext>
              </a:extLst>
            </p:cNvPr>
            <p:cNvSpPr/>
            <p:nvPr/>
          </p:nvSpPr>
          <p:spPr>
            <a:xfrm>
              <a:off x="6922079" y="639795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1" name="Freeform 932">
              <a:extLst>
                <a:ext uri="{FF2B5EF4-FFF2-40B4-BE49-F238E27FC236}">
                  <a16:creationId xmlns:a16="http://schemas.microsoft.com/office/drawing/2014/main" xmlns="" id="{0AF4CD9E-C798-5999-93A4-BC0B67AB27DC}"/>
                </a:ext>
              </a:extLst>
            </p:cNvPr>
            <p:cNvSpPr/>
            <p:nvPr/>
          </p:nvSpPr>
          <p:spPr>
            <a:xfrm>
              <a:off x="6964100" y="6350297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2" name="Freeform 933">
              <a:extLst>
                <a:ext uri="{FF2B5EF4-FFF2-40B4-BE49-F238E27FC236}">
                  <a16:creationId xmlns:a16="http://schemas.microsoft.com/office/drawing/2014/main" xmlns="" id="{D429A861-D0D0-92F8-1F9F-C06F821AE4AA}"/>
                </a:ext>
              </a:extLst>
            </p:cNvPr>
            <p:cNvSpPr/>
            <p:nvPr/>
          </p:nvSpPr>
          <p:spPr>
            <a:xfrm>
              <a:off x="6930483" y="642416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3" name="Freeform 934">
              <a:extLst>
                <a:ext uri="{FF2B5EF4-FFF2-40B4-BE49-F238E27FC236}">
                  <a16:creationId xmlns:a16="http://schemas.microsoft.com/office/drawing/2014/main" xmlns="" id="{689B1425-8CEE-C869-946B-F54040C0C792}"/>
                </a:ext>
              </a:extLst>
            </p:cNvPr>
            <p:cNvSpPr/>
            <p:nvPr/>
          </p:nvSpPr>
          <p:spPr>
            <a:xfrm>
              <a:off x="6972504" y="63765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4" name="Freeform 935">
              <a:extLst>
                <a:ext uri="{FF2B5EF4-FFF2-40B4-BE49-F238E27FC236}">
                  <a16:creationId xmlns:a16="http://schemas.microsoft.com/office/drawing/2014/main" xmlns="" id="{51D5327A-5D98-4313-899E-E0AF635BEA7C}"/>
                </a:ext>
              </a:extLst>
            </p:cNvPr>
            <p:cNvSpPr/>
            <p:nvPr/>
          </p:nvSpPr>
          <p:spPr>
            <a:xfrm>
              <a:off x="6940989" y="642416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5" name="Freeform 936">
              <a:extLst>
                <a:ext uri="{FF2B5EF4-FFF2-40B4-BE49-F238E27FC236}">
                  <a16:creationId xmlns:a16="http://schemas.microsoft.com/office/drawing/2014/main" xmlns="" id="{5F25CBF9-B31E-CC5A-3D75-CDDA16ECB403}"/>
                </a:ext>
              </a:extLst>
            </p:cNvPr>
            <p:cNvSpPr/>
            <p:nvPr/>
          </p:nvSpPr>
          <p:spPr>
            <a:xfrm>
              <a:off x="6983009" y="63765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6" name="Freeform 937">
              <a:extLst>
                <a:ext uri="{FF2B5EF4-FFF2-40B4-BE49-F238E27FC236}">
                  <a16:creationId xmlns:a16="http://schemas.microsoft.com/office/drawing/2014/main" xmlns="" id="{F5A73EB6-48AA-A297-C481-6A69436AD2F8}"/>
                </a:ext>
              </a:extLst>
            </p:cNvPr>
            <p:cNvSpPr/>
            <p:nvPr/>
          </p:nvSpPr>
          <p:spPr>
            <a:xfrm>
              <a:off x="6959898" y="642416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7" name="Freeform 938">
              <a:extLst>
                <a:ext uri="{FF2B5EF4-FFF2-40B4-BE49-F238E27FC236}">
                  <a16:creationId xmlns:a16="http://schemas.microsoft.com/office/drawing/2014/main" xmlns="" id="{11F3AC90-E793-7B51-8CAE-19B6E4819280}"/>
                </a:ext>
              </a:extLst>
            </p:cNvPr>
            <p:cNvSpPr/>
            <p:nvPr/>
          </p:nvSpPr>
          <p:spPr>
            <a:xfrm>
              <a:off x="7001919" y="63765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8" name="Freeform 939">
              <a:extLst>
                <a:ext uri="{FF2B5EF4-FFF2-40B4-BE49-F238E27FC236}">
                  <a16:creationId xmlns:a16="http://schemas.microsoft.com/office/drawing/2014/main" xmlns="" id="{C8D699C8-A094-82B1-B170-22C14F683156}"/>
                </a:ext>
              </a:extLst>
            </p:cNvPr>
            <p:cNvSpPr/>
            <p:nvPr/>
          </p:nvSpPr>
          <p:spPr>
            <a:xfrm>
              <a:off x="6959898" y="642416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9" name="Freeform 940">
              <a:extLst>
                <a:ext uri="{FF2B5EF4-FFF2-40B4-BE49-F238E27FC236}">
                  <a16:creationId xmlns:a16="http://schemas.microsoft.com/office/drawing/2014/main" xmlns="" id="{9380F989-0FFC-64E4-577E-9765BA073DCD}"/>
                </a:ext>
              </a:extLst>
            </p:cNvPr>
            <p:cNvSpPr/>
            <p:nvPr/>
          </p:nvSpPr>
          <p:spPr>
            <a:xfrm>
              <a:off x="7001919" y="63765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0" name="Freeform 941">
              <a:extLst>
                <a:ext uri="{FF2B5EF4-FFF2-40B4-BE49-F238E27FC236}">
                  <a16:creationId xmlns:a16="http://schemas.microsoft.com/office/drawing/2014/main" xmlns="" id="{E095599C-4B7E-A5D1-08C8-27AC953DADC9}"/>
                </a:ext>
              </a:extLst>
            </p:cNvPr>
            <p:cNvSpPr/>
            <p:nvPr/>
          </p:nvSpPr>
          <p:spPr>
            <a:xfrm>
              <a:off x="6978807" y="642416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1" name="Freeform 942">
              <a:extLst>
                <a:ext uri="{FF2B5EF4-FFF2-40B4-BE49-F238E27FC236}">
                  <a16:creationId xmlns:a16="http://schemas.microsoft.com/office/drawing/2014/main" xmlns="" id="{87CD5912-B9BC-B8E2-66FD-74C13E78EDFA}"/>
                </a:ext>
              </a:extLst>
            </p:cNvPr>
            <p:cNvSpPr/>
            <p:nvPr/>
          </p:nvSpPr>
          <p:spPr>
            <a:xfrm>
              <a:off x="7020828" y="63765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2" name="Freeform 943">
              <a:extLst>
                <a:ext uri="{FF2B5EF4-FFF2-40B4-BE49-F238E27FC236}">
                  <a16:creationId xmlns:a16="http://schemas.microsoft.com/office/drawing/2014/main" xmlns="" id="{38FC95DD-9B10-1DDB-B665-F0FF80A3C37E}"/>
                </a:ext>
              </a:extLst>
            </p:cNvPr>
            <p:cNvSpPr/>
            <p:nvPr/>
          </p:nvSpPr>
          <p:spPr>
            <a:xfrm>
              <a:off x="6987211" y="6424166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3" name="Freeform 944">
              <a:extLst>
                <a:ext uri="{FF2B5EF4-FFF2-40B4-BE49-F238E27FC236}">
                  <a16:creationId xmlns:a16="http://schemas.microsoft.com/office/drawing/2014/main" xmlns="" id="{4F9D0504-628B-0E32-8B81-07D4A5E05E74}"/>
                </a:ext>
              </a:extLst>
            </p:cNvPr>
            <p:cNvSpPr/>
            <p:nvPr/>
          </p:nvSpPr>
          <p:spPr>
            <a:xfrm>
              <a:off x="7029233" y="637650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4" name="Freeform 945">
              <a:extLst>
                <a:ext uri="{FF2B5EF4-FFF2-40B4-BE49-F238E27FC236}">
                  <a16:creationId xmlns:a16="http://schemas.microsoft.com/office/drawing/2014/main" xmlns="" id="{CBCB55F2-8F66-AE06-5ED9-CD6CBCA89859}"/>
                </a:ext>
              </a:extLst>
            </p:cNvPr>
            <p:cNvSpPr/>
            <p:nvPr/>
          </p:nvSpPr>
          <p:spPr>
            <a:xfrm>
              <a:off x="7014524" y="650995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5" name="Freeform 946">
              <a:extLst>
                <a:ext uri="{FF2B5EF4-FFF2-40B4-BE49-F238E27FC236}">
                  <a16:creationId xmlns:a16="http://schemas.microsoft.com/office/drawing/2014/main" xmlns="" id="{C11805F7-E426-B2D7-D12D-52809BDA853F}"/>
                </a:ext>
              </a:extLst>
            </p:cNvPr>
            <p:cNvSpPr/>
            <p:nvPr/>
          </p:nvSpPr>
          <p:spPr>
            <a:xfrm>
              <a:off x="7056545" y="646229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6" name="Freeform 947">
              <a:extLst>
                <a:ext uri="{FF2B5EF4-FFF2-40B4-BE49-F238E27FC236}">
                  <a16:creationId xmlns:a16="http://schemas.microsoft.com/office/drawing/2014/main" xmlns="" id="{A2BB8DE4-8CE6-E296-5C3E-3D64F4C05CF6}"/>
                </a:ext>
              </a:extLst>
            </p:cNvPr>
            <p:cNvSpPr/>
            <p:nvPr/>
          </p:nvSpPr>
          <p:spPr>
            <a:xfrm>
              <a:off x="7071254" y="653854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7" name="Freeform 948">
              <a:extLst>
                <a:ext uri="{FF2B5EF4-FFF2-40B4-BE49-F238E27FC236}">
                  <a16:creationId xmlns:a16="http://schemas.microsoft.com/office/drawing/2014/main" xmlns="" id="{1BD85CD7-3279-FE66-9108-8613E50FDFD6}"/>
                </a:ext>
              </a:extLst>
            </p:cNvPr>
            <p:cNvSpPr/>
            <p:nvPr/>
          </p:nvSpPr>
          <p:spPr>
            <a:xfrm>
              <a:off x="7113275" y="649088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8" name="Freeform 949">
              <a:extLst>
                <a:ext uri="{FF2B5EF4-FFF2-40B4-BE49-F238E27FC236}">
                  <a16:creationId xmlns:a16="http://schemas.microsoft.com/office/drawing/2014/main" xmlns="" id="{15FFBAE0-64FD-CC62-31DC-FC003E124005}"/>
                </a:ext>
              </a:extLst>
            </p:cNvPr>
            <p:cNvSpPr/>
            <p:nvPr/>
          </p:nvSpPr>
          <p:spPr>
            <a:xfrm>
              <a:off x="7071254" y="653854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9" name="Freeform 950">
              <a:extLst>
                <a:ext uri="{FF2B5EF4-FFF2-40B4-BE49-F238E27FC236}">
                  <a16:creationId xmlns:a16="http://schemas.microsoft.com/office/drawing/2014/main" xmlns="" id="{AC48604C-5996-17ED-F327-C3E3441F6E77}"/>
                </a:ext>
              </a:extLst>
            </p:cNvPr>
            <p:cNvSpPr/>
            <p:nvPr/>
          </p:nvSpPr>
          <p:spPr>
            <a:xfrm>
              <a:off x="7113275" y="649088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0" name="Freeform 951">
              <a:extLst>
                <a:ext uri="{FF2B5EF4-FFF2-40B4-BE49-F238E27FC236}">
                  <a16:creationId xmlns:a16="http://schemas.microsoft.com/office/drawing/2014/main" xmlns="" id="{562E52DA-658C-70C1-B47D-E1A1F4A6BEB0}"/>
                </a:ext>
              </a:extLst>
            </p:cNvPr>
            <p:cNvSpPr/>
            <p:nvPr/>
          </p:nvSpPr>
          <p:spPr>
            <a:xfrm>
              <a:off x="7081759" y="653854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1" name="Freeform 952">
              <a:extLst>
                <a:ext uri="{FF2B5EF4-FFF2-40B4-BE49-F238E27FC236}">
                  <a16:creationId xmlns:a16="http://schemas.microsoft.com/office/drawing/2014/main" xmlns="" id="{21FDE1A6-0DB5-0559-3B27-151057B6CE64}"/>
                </a:ext>
              </a:extLst>
            </p:cNvPr>
            <p:cNvSpPr/>
            <p:nvPr/>
          </p:nvSpPr>
          <p:spPr>
            <a:xfrm>
              <a:off x="7123779" y="649088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2" name="Freeform 953">
              <a:extLst>
                <a:ext uri="{FF2B5EF4-FFF2-40B4-BE49-F238E27FC236}">
                  <a16:creationId xmlns:a16="http://schemas.microsoft.com/office/drawing/2014/main" xmlns="" id="{AA677257-EF50-F71A-8105-62360D2D40E6}"/>
                </a:ext>
              </a:extLst>
            </p:cNvPr>
            <p:cNvSpPr/>
            <p:nvPr/>
          </p:nvSpPr>
          <p:spPr>
            <a:xfrm>
              <a:off x="7090162" y="653854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3" name="Freeform 954">
              <a:extLst>
                <a:ext uri="{FF2B5EF4-FFF2-40B4-BE49-F238E27FC236}">
                  <a16:creationId xmlns:a16="http://schemas.microsoft.com/office/drawing/2014/main" xmlns="" id="{6299F2F4-DA40-88FB-26FC-9AEF5BD64D5C}"/>
                </a:ext>
              </a:extLst>
            </p:cNvPr>
            <p:cNvSpPr/>
            <p:nvPr/>
          </p:nvSpPr>
          <p:spPr>
            <a:xfrm>
              <a:off x="7132183" y="649088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4" name="Freeform 955">
              <a:extLst>
                <a:ext uri="{FF2B5EF4-FFF2-40B4-BE49-F238E27FC236}">
                  <a16:creationId xmlns:a16="http://schemas.microsoft.com/office/drawing/2014/main" xmlns="" id="{A9C596A4-1A87-57CA-BF77-D1FC76FA427B}"/>
                </a:ext>
              </a:extLst>
            </p:cNvPr>
            <p:cNvSpPr/>
            <p:nvPr/>
          </p:nvSpPr>
          <p:spPr>
            <a:xfrm>
              <a:off x="7098568" y="6538545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5" name="Freeform 956">
              <a:extLst>
                <a:ext uri="{FF2B5EF4-FFF2-40B4-BE49-F238E27FC236}">
                  <a16:creationId xmlns:a16="http://schemas.microsoft.com/office/drawing/2014/main" xmlns="" id="{7C718A5E-6B33-3C00-A6D7-17D9C8DFCCBF}"/>
                </a:ext>
              </a:extLst>
            </p:cNvPr>
            <p:cNvSpPr/>
            <p:nvPr/>
          </p:nvSpPr>
          <p:spPr>
            <a:xfrm>
              <a:off x="7140589" y="649088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6" name="Freeform 957">
              <a:extLst>
                <a:ext uri="{FF2B5EF4-FFF2-40B4-BE49-F238E27FC236}">
                  <a16:creationId xmlns:a16="http://schemas.microsoft.com/office/drawing/2014/main" xmlns="" id="{2C8E09B0-3D3A-B253-3FC4-EF0DED18D27D}"/>
                </a:ext>
              </a:extLst>
            </p:cNvPr>
            <p:cNvSpPr/>
            <p:nvPr/>
          </p:nvSpPr>
          <p:spPr>
            <a:xfrm>
              <a:off x="7117476" y="65671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7" name="Freeform 958">
              <a:extLst>
                <a:ext uri="{FF2B5EF4-FFF2-40B4-BE49-F238E27FC236}">
                  <a16:creationId xmlns:a16="http://schemas.microsoft.com/office/drawing/2014/main" xmlns="" id="{DCE8C635-E70F-C1B5-5CB7-C64A31399194}"/>
                </a:ext>
              </a:extLst>
            </p:cNvPr>
            <p:cNvSpPr/>
            <p:nvPr/>
          </p:nvSpPr>
          <p:spPr>
            <a:xfrm>
              <a:off x="7159497" y="65194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8" name="Freeform 959">
              <a:extLst>
                <a:ext uri="{FF2B5EF4-FFF2-40B4-BE49-F238E27FC236}">
                  <a16:creationId xmlns:a16="http://schemas.microsoft.com/office/drawing/2014/main" xmlns="" id="{6D43EF8B-BA42-5BCD-3BDC-5D1D950BB981}"/>
                </a:ext>
              </a:extLst>
            </p:cNvPr>
            <p:cNvSpPr/>
            <p:nvPr/>
          </p:nvSpPr>
          <p:spPr>
            <a:xfrm>
              <a:off x="7146891" y="65671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9" name="Freeform 960">
              <a:extLst>
                <a:ext uri="{FF2B5EF4-FFF2-40B4-BE49-F238E27FC236}">
                  <a16:creationId xmlns:a16="http://schemas.microsoft.com/office/drawing/2014/main" xmlns="" id="{E78D0B8A-4D5B-A2F4-5B39-996E7C844FCE}"/>
                </a:ext>
              </a:extLst>
            </p:cNvPr>
            <p:cNvSpPr/>
            <p:nvPr/>
          </p:nvSpPr>
          <p:spPr>
            <a:xfrm>
              <a:off x="7188913" y="65194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0" name="Freeform 961">
              <a:extLst>
                <a:ext uri="{FF2B5EF4-FFF2-40B4-BE49-F238E27FC236}">
                  <a16:creationId xmlns:a16="http://schemas.microsoft.com/office/drawing/2014/main" xmlns="" id="{CB767F88-9CE8-8F0E-27F8-1B3EEEC844D7}"/>
                </a:ext>
              </a:extLst>
            </p:cNvPr>
            <p:cNvSpPr/>
            <p:nvPr/>
          </p:nvSpPr>
          <p:spPr>
            <a:xfrm>
              <a:off x="7155296" y="65671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1" name="Freeform 962">
              <a:extLst>
                <a:ext uri="{FF2B5EF4-FFF2-40B4-BE49-F238E27FC236}">
                  <a16:creationId xmlns:a16="http://schemas.microsoft.com/office/drawing/2014/main" xmlns="" id="{5A59AAA0-DC45-62BC-BBB5-5E423BE4E01D}"/>
                </a:ext>
              </a:extLst>
            </p:cNvPr>
            <p:cNvSpPr/>
            <p:nvPr/>
          </p:nvSpPr>
          <p:spPr>
            <a:xfrm>
              <a:off x="7197317" y="65194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2" name="Freeform 963">
              <a:extLst>
                <a:ext uri="{FF2B5EF4-FFF2-40B4-BE49-F238E27FC236}">
                  <a16:creationId xmlns:a16="http://schemas.microsoft.com/office/drawing/2014/main" xmlns="" id="{12EA96A4-740C-4023-469F-9E3AEA78F4BA}"/>
                </a:ext>
              </a:extLst>
            </p:cNvPr>
            <p:cNvSpPr/>
            <p:nvPr/>
          </p:nvSpPr>
          <p:spPr>
            <a:xfrm>
              <a:off x="7165800" y="65671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3" name="Freeform 964">
              <a:extLst>
                <a:ext uri="{FF2B5EF4-FFF2-40B4-BE49-F238E27FC236}">
                  <a16:creationId xmlns:a16="http://schemas.microsoft.com/office/drawing/2014/main" xmlns="" id="{8A2F28BE-DE62-C218-C4F1-17E48AF8B0B3}"/>
                </a:ext>
              </a:extLst>
            </p:cNvPr>
            <p:cNvSpPr/>
            <p:nvPr/>
          </p:nvSpPr>
          <p:spPr>
            <a:xfrm>
              <a:off x="7207821" y="65194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4" name="Freeform 965">
              <a:extLst>
                <a:ext uri="{FF2B5EF4-FFF2-40B4-BE49-F238E27FC236}">
                  <a16:creationId xmlns:a16="http://schemas.microsoft.com/office/drawing/2014/main" xmlns="" id="{EA1FBBCE-24FF-B166-A528-25F8AA765370}"/>
                </a:ext>
              </a:extLst>
            </p:cNvPr>
            <p:cNvSpPr/>
            <p:nvPr/>
          </p:nvSpPr>
          <p:spPr>
            <a:xfrm>
              <a:off x="7174204" y="656714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5" name="Freeform 966">
              <a:extLst>
                <a:ext uri="{FF2B5EF4-FFF2-40B4-BE49-F238E27FC236}">
                  <a16:creationId xmlns:a16="http://schemas.microsoft.com/office/drawing/2014/main" xmlns="" id="{A84F50DF-E025-B3A3-9179-43A7DB2701D6}"/>
                </a:ext>
              </a:extLst>
            </p:cNvPr>
            <p:cNvSpPr/>
            <p:nvPr/>
          </p:nvSpPr>
          <p:spPr>
            <a:xfrm>
              <a:off x="7216225" y="651948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6" name="Freeform 967">
              <a:extLst>
                <a:ext uri="{FF2B5EF4-FFF2-40B4-BE49-F238E27FC236}">
                  <a16:creationId xmlns:a16="http://schemas.microsoft.com/office/drawing/2014/main" xmlns="" id="{2148B9CA-4B09-2C86-5176-B859AF4B51E0}"/>
                </a:ext>
              </a:extLst>
            </p:cNvPr>
            <p:cNvSpPr/>
            <p:nvPr/>
          </p:nvSpPr>
          <p:spPr>
            <a:xfrm>
              <a:off x="7193114" y="660049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7" name="Freeform 968">
              <a:extLst>
                <a:ext uri="{FF2B5EF4-FFF2-40B4-BE49-F238E27FC236}">
                  <a16:creationId xmlns:a16="http://schemas.microsoft.com/office/drawing/2014/main" xmlns="" id="{3F3A9C2C-6A1C-7143-23BB-CE22EE1121D0}"/>
                </a:ext>
              </a:extLst>
            </p:cNvPr>
            <p:cNvSpPr/>
            <p:nvPr/>
          </p:nvSpPr>
          <p:spPr>
            <a:xfrm>
              <a:off x="7235135" y="655284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8" name="Freeform 969">
              <a:extLst>
                <a:ext uri="{FF2B5EF4-FFF2-40B4-BE49-F238E27FC236}">
                  <a16:creationId xmlns:a16="http://schemas.microsoft.com/office/drawing/2014/main" xmlns="" id="{1B2AC587-4FD8-3300-C7B4-187CEEE11961}"/>
                </a:ext>
              </a:extLst>
            </p:cNvPr>
            <p:cNvSpPr/>
            <p:nvPr/>
          </p:nvSpPr>
          <p:spPr>
            <a:xfrm>
              <a:off x="7212024" y="6600499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9" name="Freeform 970">
              <a:extLst>
                <a:ext uri="{FF2B5EF4-FFF2-40B4-BE49-F238E27FC236}">
                  <a16:creationId xmlns:a16="http://schemas.microsoft.com/office/drawing/2014/main" xmlns="" id="{ADCFF939-06ED-574B-D895-5E100987AA34}"/>
                </a:ext>
              </a:extLst>
            </p:cNvPr>
            <p:cNvSpPr/>
            <p:nvPr/>
          </p:nvSpPr>
          <p:spPr>
            <a:xfrm>
              <a:off x="7254045" y="655284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0" name="Freeform 971">
              <a:extLst>
                <a:ext uri="{FF2B5EF4-FFF2-40B4-BE49-F238E27FC236}">
                  <a16:creationId xmlns:a16="http://schemas.microsoft.com/office/drawing/2014/main" xmlns="" id="{FDC33CE8-DE68-5D46-9494-208F75760299}"/>
                </a:ext>
              </a:extLst>
            </p:cNvPr>
            <p:cNvSpPr/>
            <p:nvPr/>
          </p:nvSpPr>
          <p:spPr>
            <a:xfrm>
              <a:off x="7239338" y="663147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1" name="Freeform 972">
              <a:extLst>
                <a:ext uri="{FF2B5EF4-FFF2-40B4-BE49-F238E27FC236}">
                  <a16:creationId xmlns:a16="http://schemas.microsoft.com/office/drawing/2014/main" xmlns="" id="{E0743D31-1E51-80C7-A7EB-C01717E91288}"/>
                </a:ext>
              </a:extLst>
            </p:cNvPr>
            <p:cNvSpPr/>
            <p:nvPr/>
          </p:nvSpPr>
          <p:spPr>
            <a:xfrm>
              <a:off x="7281359" y="6583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2" name="Freeform 973">
              <a:extLst>
                <a:ext uri="{FF2B5EF4-FFF2-40B4-BE49-F238E27FC236}">
                  <a16:creationId xmlns:a16="http://schemas.microsoft.com/office/drawing/2014/main" xmlns="" id="{534B363B-C5C8-22E8-C5D5-695DC96582EA}"/>
                </a:ext>
              </a:extLst>
            </p:cNvPr>
            <p:cNvSpPr/>
            <p:nvPr/>
          </p:nvSpPr>
          <p:spPr>
            <a:xfrm>
              <a:off x="7266651" y="6631477"/>
              <a:ext cx="86142" cy="23829"/>
            </a:xfrm>
            <a:custGeom>
              <a:avLst/>
              <a:gdLst>
                <a:gd name="connsiteX0" fmla="*/ 0 w 61963"/>
                <a:gd name="connsiteY0" fmla="*/ 0 h 15179"/>
                <a:gd name="connsiteX1" fmla="*/ 61963 w 61963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63" h="15179">
                  <a:moveTo>
                    <a:pt x="0" y="0"/>
                  </a:moveTo>
                  <a:lnTo>
                    <a:pt x="61963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3" name="Freeform 974">
              <a:extLst>
                <a:ext uri="{FF2B5EF4-FFF2-40B4-BE49-F238E27FC236}">
                  <a16:creationId xmlns:a16="http://schemas.microsoft.com/office/drawing/2014/main" xmlns="" id="{26C508FA-6054-D70B-EBA7-61FC9182613E}"/>
                </a:ext>
              </a:extLst>
            </p:cNvPr>
            <p:cNvSpPr/>
            <p:nvPr/>
          </p:nvSpPr>
          <p:spPr>
            <a:xfrm>
              <a:off x="7308672" y="6583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4" name="Freeform 975">
              <a:extLst>
                <a:ext uri="{FF2B5EF4-FFF2-40B4-BE49-F238E27FC236}">
                  <a16:creationId xmlns:a16="http://schemas.microsoft.com/office/drawing/2014/main" xmlns="" id="{CBF9D21B-ED20-E842-B881-657C1DFD3047}"/>
                </a:ext>
              </a:extLst>
            </p:cNvPr>
            <p:cNvSpPr/>
            <p:nvPr/>
          </p:nvSpPr>
          <p:spPr>
            <a:xfrm>
              <a:off x="7277156" y="663147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5" name="Freeform 976">
              <a:extLst>
                <a:ext uri="{FF2B5EF4-FFF2-40B4-BE49-F238E27FC236}">
                  <a16:creationId xmlns:a16="http://schemas.microsoft.com/office/drawing/2014/main" xmlns="" id="{2815E2FB-E88D-1010-559D-2292DE524DC1}"/>
                </a:ext>
              </a:extLst>
            </p:cNvPr>
            <p:cNvSpPr/>
            <p:nvPr/>
          </p:nvSpPr>
          <p:spPr>
            <a:xfrm>
              <a:off x="7319177" y="6583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6" name="Freeform 977">
              <a:extLst>
                <a:ext uri="{FF2B5EF4-FFF2-40B4-BE49-F238E27FC236}">
                  <a16:creationId xmlns:a16="http://schemas.microsoft.com/office/drawing/2014/main" xmlns="" id="{3CB0508C-792C-5C01-6776-6F5AB39DF7A6}"/>
                </a:ext>
              </a:extLst>
            </p:cNvPr>
            <p:cNvSpPr/>
            <p:nvPr/>
          </p:nvSpPr>
          <p:spPr>
            <a:xfrm>
              <a:off x="7304470" y="663147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7" name="Freeform 978">
              <a:extLst>
                <a:ext uri="{FF2B5EF4-FFF2-40B4-BE49-F238E27FC236}">
                  <a16:creationId xmlns:a16="http://schemas.microsoft.com/office/drawing/2014/main" xmlns="" id="{3C7EA74A-2087-BF41-FFB3-3B9A56BDC51E}"/>
                </a:ext>
              </a:extLst>
            </p:cNvPr>
            <p:cNvSpPr/>
            <p:nvPr/>
          </p:nvSpPr>
          <p:spPr>
            <a:xfrm>
              <a:off x="7346491" y="6583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8" name="Freeform 979">
              <a:extLst>
                <a:ext uri="{FF2B5EF4-FFF2-40B4-BE49-F238E27FC236}">
                  <a16:creationId xmlns:a16="http://schemas.microsoft.com/office/drawing/2014/main" xmlns="" id="{3727B983-03CD-0AA2-F278-4DE1F6D32C51}"/>
                </a:ext>
              </a:extLst>
            </p:cNvPr>
            <p:cNvSpPr/>
            <p:nvPr/>
          </p:nvSpPr>
          <p:spPr>
            <a:xfrm>
              <a:off x="7323380" y="663147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9" name="Freeform 980">
              <a:extLst>
                <a:ext uri="{FF2B5EF4-FFF2-40B4-BE49-F238E27FC236}">
                  <a16:creationId xmlns:a16="http://schemas.microsoft.com/office/drawing/2014/main" xmlns="" id="{C9D41D37-88F3-CFDC-93C7-29DB49C2E178}"/>
                </a:ext>
              </a:extLst>
            </p:cNvPr>
            <p:cNvSpPr/>
            <p:nvPr/>
          </p:nvSpPr>
          <p:spPr>
            <a:xfrm>
              <a:off x="7365401" y="6583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0" name="Freeform 981">
              <a:extLst>
                <a:ext uri="{FF2B5EF4-FFF2-40B4-BE49-F238E27FC236}">
                  <a16:creationId xmlns:a16="http://schemas.microsoft.com/office/drawing/2014/main" xmlns="" id="{1F41EDD9-5F27-8BF9-AD4A-5CC10A0DF4FA}"/>
                </a:ext>
              </a:extLst>
            </p:cNvPr>
            <p:cNvSpPr/>
            <p:nvPr/>
          </p:nvSpPr>
          <p:spPr>
            <a:xfrm>
              <a:off x="7323380" y="663147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1" name="Freeform 982">
              <a:extLst>
                <a:ext uri="{FF2B5EF4-FFF2-40B4-BE49-F238E27FC236}">
                  <a16:creationId xmlns:a16="http://schemas.microsoft.com/office/drawing/2014/main" xmlns="" id="{743BA184-3A94-0CC4-0BD2-11EDAFF1D001}"/>
                </a:ext>
              </a:extLst>
            </p:cNvPr>
            <p:cNvSpPr/>
            <p:nvPr/>
          </p:nvSpPr>
          <p:spPr>
            <a:xfrm>
              <a:off x="7365401" y="6583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2" name="Freeform 983">
              <a:extLst>
                <a:ext uri="{FF2B5EF4-FFF2-40B4-BE49-F238E27FC236}">
                  <a16:creationId xmlns:a16="http://schemas.microsoft.com/office/drawing/2014/main" xmlns="" id="{37402BA8-D9BE-8FB8-C452-104CF0F982FD}"/>
                </a:ext>
              </a:extLst>
            </p:cNvPr>
            <p:cNvSpPr/>
            <p:nvPr/>
          </p:nvSpPr>
          <p:spPr>
            <a:xfrm>
              <a:off x="7352794" y="663147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3" name="Freeform 984">
              <a:extLst>
                <a:ext uri="{FF2B5EF4-FFF2-40B4-BE49-F238E27FC236}">
                  <a16:creationId xmlns:a16="http://schemas.microsoft.com/office/drawing/2014/main" xmlns="" id="{65C3B0BC-6B88-00C9-28BC-889124CF34D3}"/>
                </a:ext>
              </a:extLst>
            </p:cNvPr>
            <p:cNvSpPr/>
            <p:nvPr/>
          </p:nvSpPr>
          <p:spPr>
            <a:xfrm>
              <a:off x="7394815" y="6583819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4" name="Freeform 985">
              <a:extLst>
                <a:ext uri="{FF2B5EF4-FFF2-40B4-BE49-F238E27FC236}">
                  <a16:creationId xmlns:a16="http://schemas.microsoft.com/office/drawing/2014/main" xmlns="" id="{E9197969-D1FA-B3C9-5043-D1856484630F}"/>
                </a:ext>
              </a:extLst>
            </p:cNvPr>
            <p:cNvSpPr/>
            <p:nvPr/>
          </p:nvSpPr>
          <p:spPr>
            <a:xfrm>
              <a:off x="7399018" y="666483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5" name="Freeform 986">
              <a:extLst>
                <a:ext uri="{FF2B5EF4-FFF2-40B4-BE49-F238E27FC236}">
                  <a16:creationId xmlns:a16="http://schemas.microsoft.com/office/drawing/2014/main" xmlns="" id="{602D2DB8-FF61-A864-94D9-CE6155E98EAC}"/>
                </a:ext>
              </a:extLst>
            </p:cNvPr>
            <p:cNvSpPr/>
            <p:nvPr/>
          </p:nvSpPr>
          <p:spPr>
            <a:xfrm>
              <a:off x="7441038" y="6617180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6" name="Freeform 987">
              <a:extLst>
                <a:ext uri="{FF2B5EF4-FFF2-40B4-BE49-F238E27FC236}">
                  <a16:creationId xmlns:a16="http://schemas.microsoft.com/office/drawing/2014/main" xmlns="" id="{20A18BFA-6EA0-0211-1FE7-9B3661B77C36}"/>
                </a:ext>
              </a:extLst>
            </p:cNvPr>
            <p:cNvSpPr/>
            <p:nvPr/>
          </p:nvSpPr>
          <p:spPr>
            <a:xfrm>
              <a:off x="7417927" y="666483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7" name="Freeform 988">
              <a:extLst>
                <a:ext uri="{FF2B5EF4-FFF2-40B4-BE49-F238E27FC236}">
                  <a16:creationId xmlns:a16="http://schemas.microsoft.com/office/drawing/2014/main" xmlns="" id="{3487C6BD-6DF6-50BB-EC29-DFA748EEAB46}"/>
                </a:ext>
              </a:extLst>
            </p:cNvPr>
            <p:cNvSpPr/>
            <p:nvPr/>
          </p:nvSpPr>
          <p:spPr>
            <a:xfrm>
              <a:off x="7459948" y="6617180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8" name="Freeform 989">
              <a:extLst>
                <a:ext uri="{FF2B5EF4-FFF2-40B4-BE49-F238E27FC236}">
                  <a16:creationId xmlns:a16="http://schemas.microsoft.com/office/drawing/2014/main" xmlns="" id="{5788849A-233A-694A-B444-7C6137FEABAC}"/>
                </a:ext>
              </a:extLst>
            </p:cNvPr>
            <p:cNvSpPr/>
            <p:nvPr/>
          </p:nvSpPr>
          <p:spPr>
            <a:xfrm>
              <a:off x="7417927" y="666483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9" name="Freeform 990">
              <a:extLst>
                <a:ext uri="{FF2B5EF4-FFF2-40B4-BE49-F238E27FC236}">
                  <a16:creationId xmlns:a16="http://schemas.microsoft.com/office/drawing/2014/main" xmlns="" id="{5507AF57-2019-1F3A-0C6E-A40F729682F0}"/>
                </a:ext>
              </a:extLst>
            </p:cNvPr>
            <p:cNvSpPr/>
            <p:nvPr/>
          </p:nvSpPr>
          <p:spPr>
            <a:xfrm>
              <a:off x="7459948" y="6617180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0" name="Freeform 991">
              <a:extLst>
                <a:ext uri="{FF2B5EF4-FFF2-40B4-BE49-F238E27FC236}">
                  <a16:creationId xmlns:a16="http://schemas.microsoft.com/office/drawing/2014/main" xmlns="" id="{EC180D46-BD82-4C87-331D-4487765C332D}"/>
                </a:ext>
              </a:extLst>
            </p:cNvPr>
            <p:cNvSpPr/>
            <p:nvPr/>
          </p:nvSpPr>
          <p:spPr>
            <a:xfrm>
              <a:off x="7453645" y="670058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1" name="Freeform 992">
              <a:extLst>
                <a:ext uri="{FF2B5EF4-FFF2-40B4-BE49-F238E27FC236}">
                  <a16:creationId xmlns:a16="http://schemas.microsoft.com/office/drawing/2014/main" xmlns="" id="{21966582-E2F5-478D-A008-4D9BCD490D0B}"/>
                </a:ext>
              </a:extLst>
            </p:cNvPr>
            <p:cNvSpPr/>
            <p:nvPr/>
          </p:nvSpPr>
          <p:spPr>
            <a:xfrm>
              <a:off x="7495666" y="6652922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2" name="Freeform 993">
              <a:extLst>
                <a:ext uri="{FF2B5EF4-FFF2-40B4-BE49-F238E27FC236}">
                  <a16:creationId xmlns:a16="http://schemas.microsoft.com/office/drawing/2014/main" xmlns="" id="{99012332-2263-86D5-2A07-6F52DD976403}"/>
                </a:ext>
              </a:extLst>
            </p:cNvPr>
            <p:cNvSpPr/>
            <p:nvPr/>
          </p:nvSpPr>
          <p:spPr>
            <a:xfrm>
              <a:off x="7483059" y="673632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3" name="Freeform 994">
              <a:extLst>
                <a:ext uri="{FF2B5EF4-FFF2-40B4-BE49-F238E27FC236}">
                  <a16:creationId xmlns:a16="http://schemas.microsoft.com/office/drawing/2014/main" xmlns="" id="{D12F03FE-0318-6C79-EF9B-0ABD0F4B3F11}"/>
                </a:ext>
              </a:extLst>
            </p:cNvPr>
            <p:cNvSpPr/>
            <p:nvPr/>
          </p:nvSpPr>
          <p:spPr>
            <a:xfrm>
              <a:off x="7525080" y="668866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4" name="Freeform 995">
              <a:extLst>
                <a:ext uri="{FF2B5EF4-FFF2-40B4-BE49-F238E27FC236}">
                  <a16:creationId xmlns:a16="http://schemas.microsoft.com/office/drawing/2014/main" xmlns="" id="{7FFBE11B-495B-D4B1-56E4-573AD05F01DF}"/>
                </a:ext>
              </a:extLst>
            </p:cNvPr>
            <p:cNvSpPr/>
            <p:nvPr/>
          </p:nvSpPr>
          <p:spPr>
            <a:xfrm>
              <a:off x="7529283" y="673632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5" name="Freeform 996">
              <a:extLst>
                <a:ext uri="{FF2B5EF4-FFF2-40B4-BE49-F238E27FC236}">
                  <a16:creationId xmlns:a16="http://schemas.microsoft.com/office/drawing/2014/main" xmlns="" id="{FDCBB538-2326-9496-E7A6-537A541CCD79}"/>
                </a:ext>
              </a:extLst>
            </p:cNvPr>
            <p:cNvSpPr/>
            <p:nvPr/>
          </p:nvSpPr>
          <p:spPr>
            <a:xfrm>
              <a:off x="7571304" y="668866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6" name="Freeform 997">
              <a:extLst>
                <a:ext uri="{FF2B5EF4-FFF2-40B4-BE49-F238E27FC236}">
                  <a16:creationId xmlns:a16="http://schemas.microsoft.com/office/drawing/2014/main" xmlns="" id="{E73D7435-5395-5316-C84F-45E5E8BA3E3A}"/>
                </a:ext>
              </a:extLst>
            </p:cNvPr>
            <p:cNvSpPr/>
            <p:nvPr/>
          </p:nvSpPr>
          <p:spPr>
            <a:xfrm>
              <a:off x="7548191" y="677206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7" name="Freeform 998">
              <a:extLst>
                <a:ext uri="{FF2B5EF4-FFF2-40B4-BE49-F238E27FC236}">
                  <a16:creationId xmlns:a16="http://schemas.microsoft.com/office/drawing/2014/main" xmlns="" id="{0F947F2D-05DA-05EE-C93F-B4424E30E40B}"/>
                </a:ext>
              </a:extLst>
            </p:cNvPr>
            <p:cNvSpPr/>
            <p:nvPr/>
          </p:nvSpPr>
          <p:spPr>
            <a:xfrm>
              <a:off x="7590212" y="6724410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8" name="Freeform 999">
              <a:extLst>
                <a:ext uri="{FF2B5EF4-FFF2-40B4-BE49-F238E27FC236}">
                  <a16:creationId xmlns:a16="http://schemas.microsoft.com/office/drawing/2014/main" xmlns="" id="{571AFF71-D892-852E-34E6-AC3C54839671}"/>
                </a:ext>
              </a:extLst>
            </p:cNvPr>
            <p:cNvSpPr/>
            <p:nvPr/>
          </p:nvSpPr>
          <p:spPr>
            <a:xfrm>
              <a:off x="7735185" y="68101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9" name="Freeform 1000">
              <a:extLst>
                <a:ext uri="{FF2B5EF4-FFF2-40B4-BE49-F238E27FC236}">
                  <a16:creationId xmlns:a16="http://schemas.microsoft.com/office/drawing/2014/main" xmlns="" id="{6EAFA895-4DED-C6E6-9D86-791DD96CE77E}"/>
                </a:ext>
              </a:extLst>
            </p:cNvPr>
            <p:cNvSpPr/>
            <p:nvPr/>
          </p:nvSpPr>
          <p:spPr>
            <a:xfrm>
              <a:off x="7777206" y="6762535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0" name="Freeform 1001">
              <a:extLst>
                <a:ext uri="{FF2B5EF4-FFF2-40B4-BE49-F238E27FC236}">
                  <a16:creationId xmlns:a16="http://schemas.microsoft.com/office/drawing/2014/main" xmlns="" id="{BBEE7EB7-743B-8C6E-E298-1675CFF89A66}"/>
                </a:ext>
              </a:extLst>
            </p:cNvPr>
            <p:cNvSpPr/>
            <p:nvPr/>
          </p:nvSpPr>
          <p:spPr>
            <a:xfrm>
              <a:off x="7773005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1" name="Freeform 1002">
              <a:extLst>
                <a:ext uri="{FF2B5EF4-FFF2-40B4-BE49-F238E27FC236}">
                  <a16:creationId xmlns:a16="http://schemas.microsoft.com/office/drawing/2014/main" xmlns="" id="{061CF2C4-0663-AB86-ECEA-DFFA90824B75}"/>
                </a:ext>
              </a:extLst>
            </p:cNvPr>
            <p:cNvSpPr/>
            <p:nvPr/>
          </p:nvSpPr>
          <p:spPr>
            <a:xfrm>
              <a:off x="7815026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2" name="Freeform 1003">
              <a:extLst>
                <a:ext uri="{FF2B5EF4-FFF2-40B4-BE49-F238E27FC236}">
                  <a16:creationId xmlns:a16="http://schemas.microsoft.com/office/drawing/2014/main" xmlns="" id="{E0B9581D-BA98-9AAF-13AE-C4576570038E}"/>
                </a:ext>
              </a:extLst>
            </p:cNvPr>
            <p:cNvSpPr/>
            <p:nvPr/>
          </p:nvSpPr>
          <p:spPr>
            <a:xfrm>
              <a:off x="7781409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3" name="Freeform 1004">
              <a:extLst>
                <a:ext uri="{FF2B5EF4-FFF2-40B4-BE49-F238E27FC236}">
                  <a16:creationId xmlns:a16="http://schemas.microsoft.com/office/drawing/2014/main" xmlns="" id="{A3552AB7-EDF2-1DF4-1368-31DE213F58B8}"/>
                </a:ext>
              </a:extLst>
            </p:cNvPr>
            <p:cNvSpPr/>
            <p:nvPr/>
          </p:nvSpPr>
          <p:spPr>
            <a:xfrm>
              <a:off x="7823429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4" name="Freeform 1005">
              <a:extLst>
                <a:ext uri="{FF2B5EF4-FFF2-40B4-BE49-F238E27FC236}">
                  <a16:creationId xmlns:a16="http://schemas.microsoft.com/office/drawing/2014/main" xmlns="" id="{BBDEA4D7-31E1-3BC9-8BA0-B87B664287FF}"/>
                </a:ext>
              </a:extLst>
            </p:cNvPr>
            <p:cNvSpPr/>
            <p:nvPr/>
          </p:nvSpPr>
          <p:spPr>
            <a:xfrm>
              <a:off x="7791914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5" name="Freeform 1006">
              <a:extLst>
                <a:ext uri="{FF2B5EF4-FFF2-40B4-BE49-F238E27FC236}">
                  <a16:creationId xmlns:a16="http://schemas.microsoft.com/office/drawing/2014/main" xmlns="" id="{ED86E1AA-2874-6932-950F-B93D24ED5F9B}"/>
                </a:ext>
              </a:extLst>
            </p:cNvPr>
            <p:cNvSpPr/>
            <p:nvPr/>
          </p:nvSpPr>
          <p:spPr>
            <a:xfrm>
              <a:off x="7833935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6" name="Freeform 1007">
              <a:extLst>
                <a:ext uri="{FF2B5EF4-FFF2-40B4-BE49-F238E27FC236}">
                  <a16:creationId xmlns:a16="http://schemas.microsoft.com/office/drawing/2014/main" xmlns="" id="{50DBDC03-9A9F-B201-AE45-B15591273C7C}"/>
                </a:ext>
              </a:extLst>
            </p:cNvPr>
            <p:cNvSpPr/>
            <p:nvPr/>
          </p:nvSpPr>
          <p:spPr>
            <a:xfrm>
              <a:off x="7800318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7" name="Freeform 1008">
              <a:extLst>
                <a:ext uri="{FF2B5EF4-FFF2-40B4-BE49-F238E27FC236}">
                  <a16:creationId xmlns:a16="http://schemas.microsoft.com/office/drawing/2014/main" xmlns="" id="{0589145F-28DE-8137-8789-1FB51B804569}"/>
                </a:ext>
              </a:extLst>
            </p:cNvPr>
            <p:cNvSpPr/>
            <p:nvPr/>
          </p:nvSpPr>
          <p:spPr>
            <a:xfrm>
              <a:off x="7842339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8" name="Freeform 1009">
              <a:extLst>
                <a:ext uri="{FF2B5EF4-FFF2-40B4-BE49-F238E27FC236}">
                  <a16:creationId xmlns:a16="http://schemas.microsoft.com/office/drawing/2014/main" xmlns="" id="{621AC8BF-01C7-FA76-0859-B466ACA9F3E5}"/>
                </a:ext>
              </a:extLst>
            </p:cNvPr>
            <p:cNvSpPr/>
            <p:nvPr/>
          </p:nvSpPr>
          <p:spPr>
            <a:xfrm>
              <a:off x="7808722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9" name="Freeform 1010">
              <a:extLst>
                <a:ext uri="{FF2B5EF4-FFF2-40B4-BE49-F238E27FC236}">
                  <a16:creationId xmlns:a16="http://schemas.microsoft.com/office/drawing/2014/main" xmlns="" id="{5C0D3558-E8E7-81A0-5AEE-EA8ACB16DBA9}"/>
                </a:ext>
              </a:extLst>
            </p:cNvPr>
            <p:cNvSpPr/>
            <p:nvPr/>
          </p:nvSpPr>
          <p:spPr>
            <a:xfrm>
              <a:off x="7850743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0" name="Freeform 1011">
              <a:extLst>
                <a:ext uri="{FF2B5EF4-FFF2-40B4-BE49-F238E27FC236}">
                  <a16:creationId xmlns:a16="http://schemas.microsoft.com/office/drawing/2014/main" xmlns="" id="{2CC55A1C-2061-1682-800D-DF181FA8FDFC}"/>
                </a:ext>
              </a:extLst>
            </p:cNvPr>
            <p:cNvSpPr/>
            <p:nvPr/>
          </p:nvSpPr>
          <p:spPr>
            <a:xfrm>
              <a:off x="7819228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1" name="Freeform 1012">
              <a:extLst>
                <a:ext uri="{FF2B5EF4-FFF2-40B4-BE49-F238E27FC236}">
                  <a16:creationId xmlns:a16="http://schemas.microsoft.com/office/drawing/2014/main" xmlns="" id="{C4A8724B-5842-C236-C7C5-A00533244F1E}"/>
                </a:ext>
              </a:extLst>
            </p:cNvPr>
            <p:cNvSpPr/>
            <p:nvPr/>
          </p:nvSpPr>
          <p:spPr>
            <a:xfrm>
              <a:off x="7861249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2" name="Freeform 1013">
              <a:extLst>
                <a:ext uri="{FF2B5EF4-FFF2-40B4-BE49-F238E27FC236}">
                  <a16:creationId xmlns:a16="http://schemas.microsoft.com/office/drawing/2014/main" xmlns="" id="{38DEB84C-139B-F7E4-8692-FB869238B321}"/>
                </a:ext>
              </a:extLst>
            </p:cNvPr>
            <p:cNvSpPr/>
            <p:nvPr/>
          </p:nvSpPr>
          <p:spPr>
            <a:xfrm>
              <a:off x="7846541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3" name="Freeform 1014">
              <a:extLst>
                <a:ext uri="{FF2B5EF4-FFF2-40B4-BE49-F238E27FC236}">
                  <a16:creationId xmlns:a16="http://schemas.microsoft.com/office/drawing/2014/main" xmlns="" id="{DEC03711-79B3-74B7-946E-22041C255568}"/>
                </a:ext>
              </a:extLst>
            </p:cNvPr>
            <p:cNvSpPr/>
            <p:nvPr/>
          </p:nvSpPr>
          <p:spPr>
            <a:xfrm>
              <a:off x="7888563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4" name="Freeform 1015">
              <a:extLst>
                <a:ext uri="{FF2B5EF4-FFF2-40B4-BE49-F238E27FC236}">
                  <a16:creationId xmlns:a16="http://schemas.microsoft.com/office/drawing/2014/main" xmlns="" id="{BE61C853-C100-C4AB-2987-8D69969338C7}"/>
                </a:ext>
              </a:extLst>
            </p:cNvPr>
            <p:cNvSpPr/>
            <p:nvPr/>
          </p:nvSpPr>
          <p:spPr>
            <a:xfrm>
              <a:off x="7865450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5" name="Freeform 1016">
              <a:extLst>
                <a:ext uri="{FF2B5EF4-FFF2-40B4-BE49-F238E27FC236}">
                  <a16:creationId xmlns:a16="http://schemas.microsoft.com/office/drawing/2014/main" xmlns="" id="{7AF9C67A-3063-3B62-3580-18A33313BF8C}"/>
                </a:ext>
              </a:extLst>
            </p:cNvPr>
            <p:cNvSpPr/>
            <p:nvPr/>
          </p:nvSpPr>
          <p:spPr>
            <a:xfrm>
              <a:off x="7907471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6" name="Freeform 1017">
              <a:extLst>
                <a:ext uri="{FF2B5EF4-FFF2-40B4-BE49-F238E27FC236}">
                  <a16:creationId xmlns:a16="http://schemas.microsoft.com/office/drawing/2014/main" xmlns="" id="{22AE6E10-6377-33BA-F817-2F2DEFC6F67C}"/>
                </a:ext>
              </a:extLst>
            </p:cNvPr>
            <p:cNvSpPr/>
            <p:nvPr/>
          </p:nvSpPr>
          <p:spPr>
            <a:xfrm>
              <a:off x="7884360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7" name="Freeform 1018">
              <a:extLst>
                <a:ext uri="{FF2B5EF4-FFF2-40B4-BE49-F238E27FC236}">
                  <a16:creationId xmlns:a16="http://schemas.microsoft.com/office/drawing/2014/main" xmlns="" id="{003BF5E3-DBDA-EDA7-FE1C-76AF7732CC44}"/>
                </a:ext>
              </a:extLst>
            </p:cNvPr>
            <p:cNvSpPr/>
            <p:nvPr/>
          </p:nvSpPr>
          <p:spPr>
            <a:xfrm>
              <a:off x="7926381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8" name="Freeform 1019">
              <a:extLst>
                <a:ext uri="{FF2B5EF4-FFF2-40B4-BE49-F238E27FC236}">
                  <a16:creationId xmlns:a16="http://schemas.microsoft.com/office/drawing/2014/main" xmlns="" id="{D6F26E97-DF3C-801C-3023-2E41368B82E9}"/>
                </a:ext>
              </a:extLst>
            </p:cNvPr>
            <p:cNvSpPr/>
            <p:nvPr/>
          </p:nvSpPr>
          <p:spPr>
            <a:xfrm>
              <a:off x="7892764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9" name="Freeform 1020">
              <a:extLst>
                <a:ext uri="{FF2B5EF4-FFF2-40B4-BE49-F238E27FC236}">
                  <a16:creationId xmlns:a16="http://schemas.microsoft.com/office/drawing/2014/main" xmlns="" id="{AD2F4C1D-8903-2C99-16F3-ED87ECA0E303}"/>
                </a:ext>
              </a:extLst>
            </p:cNvPr>
            <p:cNvSpPr/>
            <p:nvPr/>
          </p:nvSpPr>
          <p:spPr>
            <a:xfrm>
              <a:off x="7934785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0" name="Freeform 1021">
              <a:extLst>
                <a:ext uri="{FF2B5EF4-FFF2-40B4-BE49-F238E27FC236}">
                  <a16:creationId xmlns:a16="http://schemas.microsoft.com/office/drawing/2014/main" xmlns="" id="{0B29BA12-0C3A-67D5-524A-FBE9082C7636}"/>
                </a:ext>
              </a:extLst>
            </p:cNvPr>
            <p:cNvSpPr/>
            <p:nvPr/>
          </p:nvSpPr>
          <p:spPr>
            <a:xfrm>
              <a:off x="7892764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1" name="Freeform 1022">
              <a:extLst>
                <a:ext uri="{FF2B5EF4-FFF2-40B4-BE49-F238E27FC236}">
                  <a16:creationId xmlns:a16="http://schemas.microsoft.com/office/drawing/2014/main" xmlns="" id="{D377518A-B2C7-42C4-3B09-D511E2966365}"/>
                </a:ext>
              </a:extLst>
            </p:cNvPr>
            <p:cNvSpPr/>
            <p:nvPr/>
          </p:nvSpPr>
          <p:spPr>
            <a:xfrm>
              <a:off x="7934785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2" name="Freeform 1023">
              <a:extLst>
                <a:ext uri="{FF2B5EF4-FFF2-40B4-BE49-F238E27FC236}">
                  <a16:creationId xmlns:a16="http://schemas.microsoft.com/office/drawing/2014/main" xmlns="" id="{A742F957-AEED-1866-9832-F9C208E9F1E8}"/>
                </a:ext>
              </a:extLst>
            </p:cNvPr>
            <p:cNvSpPr/>
            <p:nvPr/>
          </p:nvSpPr>
          <p:spPr>
            <a:xfrm>
              <a:off x="7911674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3" name="Freeform 1024">
              <a:extLst>
                <a:ext uri="{FF2B5EF4-FFF2-40B4-BE49-F238E27FC236}">
                  <a16:creationId xmlns:a16="http://schemas.microsoft.com/office/drawing/2014/main" xmlns="" id="{E7BAD913-7B49-C240-D0E7-4F5EE2354387}"/>
                </a:ext>
              </a:extLst>
            </p:cNvPr>
            <p:cNvSpPr/>
            <p:nvPr/>
          </p:nvSpPr>
          <p:spPr>
            <a:xfrm>
              <a:off x="7953695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4" name="Freeform 1025">
              <a:extLst>
                <a:ext uri="{FF2B5EF4-FFF2-40B4-BE49-F238E27FC236}">
                  <a16:creationId xmlns:a16="http://schemas.microsoft.com/office/drawing/2014/main" xmlns="" id="{0640125C-8FFC-088A-26EF-670000454317}"/>
                </a:ext>
              </a:extLst>
            </p:cNvPr>
            <p:cNvSpPr/>
            <p:nvPr/>
          </p:nvSpPr>
          <p:spPr>
            <a:xfrm>
              <a:off x="7930584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5" name="Freeform 1026">
              <a:extLst>
                <a:ext uri="{FF2B5EF4-FFF2-40B4-BE49-F238E27FC236}">
                  <a16:creationId xmlns:a16="http://schemas.microsoft.com/office/drawing/2014/main" xmlns="" id="{4643400F-6D6E-AE42-CA43-CC89CB15E504}"/>
                </a:ext>
              </a:extLst>
            </p:cNvPr>
            <p:cNvSpPr/>
            <p:nvPr/>
          </p:nvSpPr>
          <p:spPr>
            <a:xfrm>
              <a:off x="7972605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6" name="Freeform 1027">
              <a:extLst>
                <a:ext uri="{FF2B5EF4-FFF2-40B4-BE49-F238E27FC236}">
                  <a16:creationId xmlns:a16="http://schemas.microsoft.com/office/drawing/2014/main" xmlns="" id="{A0EBE8F0-6674-A71F-8F1A-C1FFF43C4D2A}"/>
                </a:ext>
              </a:extLst>
            </p:cNvPr>
            <p:cNvSpPr/>
            <p:nvPr/>
          </p:nvSpPr>
          <p:spPr>
            <a:xfrm>
              <a:off x="7941088" y="6884061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7" name="Freeform 1028">
              <a:extLst>
                <a:ext uri="{FF2B5EF4-FFF2-40B4-BE49-F238E27FC236}">
                  <a16:creationId xmlns:a16="http://schemas.microsoft.com/office/drawing/2014/main" xmlns="" id="{E5C13853-C8C8-F6EF-E886-10F80A9DA938}"/>
                </a:ext>
              </a:extLst>
            </p:cNvPr>
            <p:cNvSpPr/>
            <p:nvPr/>
          </p:nvSpPr>
          <p:spPr>
            <a:xfrm>
              <a:off x="7983109" y="683640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8" name="Freeform 1029">
              <a:extLst>
                <a:ext uri="{FF2B5EF4-FFF2-40B4-BE49-F238E27FC236}">
                  <a16:creationId xmlns:a16="http://schemas.microsoft.com/office/drawing/2014/main" xmlns="" id="{1D881DF8-E0D2-A153-877F-E136B4037C42}"/>
                </a:ext>
              </a:extLst>
            </p:cNvPr>
            <p:cNvSpPr/>
            <p:nvPr/>
          </p:nvSpPr>
          <p:spPr>
            <a:xfrm>
              <a:off x="7987312" y="6929337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9" name="Freeform 1030">
              <a:extLst>
                <a:ext uri="{FF2B5EF4-FFF2-40B4-BE49-F238E27FC236}">
                  <a16:creationId xmlns:a16="http://schemas.microsoft.com/office/drawing/2014/main" xmlns="" id="{BBB1E881-2418-395D-C93C-7BD4000887D4}"/>
                </a:ext>
              </a:extLst>
            </p:cNvPr>
            <p:cNvSpPr/>
            <p:nvPr/>
          </p:nvSpPr>
          <p:spPr>
            <a:xfrm>
              <a:off x="8029333" y="6881678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0" name="Freeform 1031">
              <a:extLst>
                <a:ext uri="{FF2B5EF4-FFF2-40B4-BE49-F238E27FC236}">
                  <a16:creationId xmlns:a16="http://schemas.microsoft.com/office/drawing/2014/main" xmlns="" id="{8702C9FD-CA00-FD86-D7A6-4274C0FBA6E6}"/>
                </a:ext>
              </a:extLst>
            </p:cNvPr>
            <p:cNvSpPr/>
            <p:nvPr/>
          </p:nvSpPr>
          <p:spPr>
            <a:xfrm>
              <a:off x="8014626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1" name="Freeform 1032">
              <a:extLst>
                <a:ext uri="{FF2B5EF4-FFF2-40B4-BE49-F238E27FC236}">
                  <a16:creationId xmlns:a16="http://schemas.microsoft.com/office/drawing/2014/main" xmlns="" id="{B49CE175-3F0F-D628-994D-659CBC3AF622}"/>
                </a:ext>
              </a:extLst>
            </p:cNvPr>
            <p:cNvSpPr/>
            <p:nvPr/>
          </p:nvSpPr>
          <p:spPr>
            <a:xfrm>
              <a:off x="8056647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2" name="Freeform 1033">
              <a:extLst>
                <a:ext uri="{FF2B5EF4-FFF2-40B4-BE49-F238E27FC236}">
                  <a16:creationId xmlns:a16="http://schemas.microsoft.com/office/drawing/2014/main" xmlns="" id="{34233019-95B0-B375-E891-9C5F233877DD}"/>
                </a:ext>
              </a:extLst>
            </p:cNvPr>
            <p:cNvSpPr/>
            <p:nvPr/>
          </p:nvSpPr>
          <p:spPr>
            <a:xfrm>
              <a:off x="8033534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3" name="Freeform 1034">
              <a:extLst>
                <a:ext uri="{FF2B5EF4-FFF2-40B4-BE49-F238E27FC236}">
                  <a16:creationId xmlns:a16="http://schemas.microsoft.com/office/drawing/2014/main" xmlns="" id="{7A420C68-FC85-24A1-1A58-9DE35396A914}"/>
                </a:ext>
              </a:extLst>
            </p:cNvPr>
            <p:cNvSpPr/>
            <p:nvPr/>
          </p:nvSpPr>
          <p:spPr>
            <a:xfrm>
              <a:off x="8075555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4" name="Freeform 1035">
              <a:extLst>
                <a:ext uri="{FF2B5EF4-FFF2-40B4-BE49-F238E27FC236}">
                  <a16:creationId xmlns:a16="http://schemas.microsoft.com/office/drawing/2014/main" xmlns="" id="{7706F80E-7E95-13BA-F629-0D0C290B3CFF}"/>
                </a:ext>
              </a:extLst>
            </p:cNvPr>
            <p:cNvSpPr/>
            <p:nvPr/>
          </p:nvSpPr>
          <p:spPr>
            <a:xfrm>
              <a:off x="8052444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5" name="Freeform 1036">
              <a:extLst>
                <a:ext uri="{FF2B5EF4-FFF2-40B4-BE49-F238E27FC236}">
                  <a16:creationId xmlns:a16="http://schemas.microsoft.com/office/drawing/2014/main" xmlns="" id="{118581A6-D6C2-FD04-CD9E-3578D2B9E82D}"/>
                </a:ext>
              </a:extLst>
            </p:cNvPr>
            <p:cNvSpPr/>
            <p:nvPr/>
          </p:nvSpPr>
          <p:spPr>
            <a:xfrm>
              <a:off x="8094465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6" name="Freeform 1037">
              <a:extLst>
                <a:ext uri="{FF2B5EF4-FFF2-40B4-BE49-F238E27FC236}">
                  <a16:creationId xmlns:a16="http://schemas.microsoft.com/office/drawing/2014/main" xmlns="" id="{C7984CCE-733D-E60C-0416-0C9A4D1901EA}"/>
                </a:ext>
              </a:extLst>
            </p:cNvPr>
            <p:cNvSpPr/>
            <p:nvPr/>
          </p:nvSpPr>
          <p:spPr>
            <a:xfrm>
              <a:off x="8071354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7" name="Freeform 1038">
              <a:extLst>
                <a:ext uri="{FF2B5EF4-FFF2-40B4-BE49-F238E27FC236}">
                  <a16:creationId xmlns:a16="http://schemas.microsoft.com/office/drawing/2014/main" xmlns="" id="{652BC647-587D-0827-EE8D-8A806BFA82CC}"/>
                </a:ext>
              </a:extLst>
            </p:cNvPr>
            <p:cNvSpPr/>
            <p:nvPr/>
          </p:nvSpPr>
          <p:spPr>
            <a:xfrm>
              <a:off x="8113375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8" name="Freeform 1039">
              <a:extLst>
                <a:ext uri="{FF2B5EF4-FFF2-40B4-BE49-F238E27FC236}">
                  <a16:creationId xmlns:a16="http://schemas.microsoft.com/office/drawing/2014/main" xmlns="" id="{3E9865E2-9375-70D2-E530-4C3AF1C2BD8C}"/>
                </a:ext>
              </a:extLst>
            </p:cNvPr>
            <p:cNvSpPr/>
            <p:nvPr/>
          </p:nvSpPr>
          <p:spPr>
            <a:xfrm>
              <a:off x="8079758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9" name="Freeform 1040">
              <a:extLst>
                <a:ext uri="{FF2B5EF4-FFF2-40B4-BE49-F238E27FC236}">
                  <a16:creationId xmlns:a16="http://schemas.microsoft.com/office/drawing/2014/main" xmlns="" id="{83170E59-88C0-8039-E02C-E603469BC5A2}"/>
                </a:ext>
              </a:extLst>
            </p:cNvPr>
            <p:cNvSpPr/>
            <p:nvPr/>
          </p:nvSpPr>
          <p:spPr>
            <a:xfrm>
              <a:off x="8121779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0" name="Freeform 1041">
              <a:extLst>
                <a:ext uri="{FF2B5EF4-FFF2-40B4-BE49-F238E27FC236}">
                  <a16:creationId xmlns:a16="http://schemas.microsoft.com/office/drawing/2014/main" xmlns="" id="{3F4C51B7-B2B6-6A73-5E73-052E510CFD7C}"/>
                </a:ext>
              </a:extLst>
            </p:cNvPr>
            <p:cNvSpPr/>
            <p:nvPr/>
          </p:nvSpPr>
          <p:spPr>
            <a:xfrm>
              <a:off x="8128082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1" name="Freeform 1042">
              <a:extLst>
                <a:ext uri="{FF2B5EF4-FFF2-40B4-BE49-F238E27FC236}">
                  <a16:creationId xmlns:a16="http://schemas.microsoft.com/office/drawing/2014/main" xmlns="" id="{C4056996-FE57-0022-DE55-35C5BCF30BA9}"/>
                </a:ext>
              </a:extLst>
            </p:cNvPr>
            <p:cNvSpPr/>
            <p:nvPr/>
          </p:nvSpPr>
          <p:spPr>
            <a:xfrm>
              <a:off x="8170103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2" name="Freeform 1043">
              <a:extLst>
                <a:ext uri="{FF2B5EF4-FFF2-40B4-BE49-F238E27FC236}">
                  <a16:creationId xmlns:a16="http://schemas.microsoft.com/office/drawing/2014/main" xmlns="" id="{B53486B6-D985-EFA1-3097-E9F1478EDA43}"/>
                </a:ext>
              </a:extLst>
            </p:cNvPr>
            <p:cNvSpPr/>
            <p:nvPr/>
          </p:nvSpPr>
          <p:spPr>
            <a:xfrm>
              <a:off x="8144890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3" name="Freeform 1044">
              <a:extLst>
                <a:ext uri="{FF2B5EF4-FFF2-40B4-BE49-F238E27FC236}">
                  <a16:creationId xmlns:a16="http://schemas.microsoft.com/office/drawing/2014/main" xmlns="" id="{A52CD28F-5F08-B906-5A1E-90D5FFB9B13F}"/>
                </a:ext>
              </a:extLst>
            </p:cNvPr>
            <p:cNvSpPr/>
            <p:nvPr/>
          </p:nvSpPr>
          <p:spPr>
            <a:xfrm>
              <a:off x="8186912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4" name="Freeform 1045">
              <a:extLst>
                <a:ext uri="{FF2B5EF4-FFF2-40B4-BE49-F238E27FC236}">
                  <a16:creationId xmlns:a16="http://schemas.microsoft.com/office/drawing/2014/main" xmlns="" id="{B181F721-EEAD-C085-C985-D7885041DC7B}"/>
                </a:ext>
              </a:extLst>
            </p:cNvPr>
            <p:cNvSpPr/>
            <p:nvPr/>
          </p:nvSpPr>
          <p:spPr>
            <a:xfrm>
              <a:off x="8174305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5" name="Freeform 1046">
              <a:extLst>
                <a:ext uri="{FF2B5EF4-FFF2-40B4-BE49-F238E27FC236}">
                  <a16:creationId xmlns:a16="http://schemas.microsoft.com/office/drawing/2014/main" xmlns="" id="{17E520B2-64E1-9C74-BB18-667491146F2D}"/>
                </a:ext>
              </a:extLst>
            </p:cNvPr>
            <p:cNvSpPr/>
            <p:nvPr/>
          </p:nvSpPr>
          <p:spPr>
            <a:xfrm>
              <a:off x="8216326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6" name="Freeform 1047">
              <a:extLst>
                <a:ext uri="{FF2B5EF4-FFF2-40B4-BE49-F238E27FC236}">
                  <a16:creationId xmlns:a16="http://schemas.microsoft.com/office/drawing/2014/main" xmlns="" id="{953D0A60-B2CB-7A11-65ED-CB7062999C9E}"/>
                </a:ext>
              </a:extLst>
            </p:cNvPr>
            <p:cNvSpPr/>
            <p:nvPr/>
          </p:nvSpPr>
          <p:spPr>
            <a:xfrm>
              <a:off x="8193214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7" name="Freeform 1048">
              <a:extLst>
                <a:ext uri="{FF2B5EF4-FFF2-40B4-BE49-F238E27FC236}">
                  <a16:creationId xmlns:a16="http://schemas.microsoft.com/office/drawing/2014/main" xmlns="" id="{39823B5F-F3B2-5B4E-0A89-405CDCB13E69}"/>
                </a:ext>
              </a:extLst>
            </p:cNvPr>
            <p:cNvSpPr/>
            <p:nvPr/>
          </p:nvSpPr>
          <p:spPr>
            <a:xfrm>
              <a:off x="8235236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8" name="Freeform 1049">
              <a:extLst>
                <a:ext uri="{FF2B5EF4-FFF2-40B4-BE49-F238E27FC236}">
                  <a16:creationId xmlns:a16="http://schemas.microsoft.com/office/drawing/2014/main" xmlns="" id="{C0A7DB28-10C7-275E-C586-BEC5C27042BB}"/>
                </a:ext>
              </a:extLst>
            </p:cNvPr>
            <p:cNvSpPr/>
            <p:nvPr/>
          </p:nvSpPr>
          <p:spPr>
            <a:xfrm>
              <a:off x="8201619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9" name="Freeform 1050">
              <a:extLst>
                <a:ext uri="{FF2B5EF4-FFF2-40B4-BE49-F238E27FC236}">
                  <a16:creationId xmlns:a16="http://schemas.microsoft.com/office/drawing/2014/main" xmlns="" id="{1FB1F82A-B2CD-48B0-57A8-1BAE2C1764A7}"/>
                </a:ext>
              </a:extLst>
            </p:cNvPr>
            <p:cNvSpPr/>
            <p:nvPr/>
          </p:nvSpPr>
          <p:spPr>
            <a:xfrm>
              <a:off x="8243640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0" name="Freeform 1051">
              <a:extLst>
                <a:ext uri="{FF2B5EF4-FFF2-40B4-BE49-F238E27FC236}">
                  <a16:creationId xmlns:a16="http://schemas.microsoft.com/office/drawing/2014/main" xmlns="" id="{BE76A338-B44D-B41B-C354-51612DD961E1}"/>
                </a:ext>
              </a:extLst>
            </p:cNvPr>
            <p:cNvSpPr/>
            <p:nvPr/>
          </p:nvSpPr>
          <p:spPr>
            <a:xfrm>
              <a:off x="8201619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1" name="Freeform 1052">
              <a:extLst>
                <a:ext uri="{FF2B5EF4-FFF2-40B4-BE49-F238E27FC236}">
                  <a16:creationId xmlns:a16="http://schemas.microsoft.com/office/drawing/2014/main" xmlns="" id="{76C76BCA-8E0D-9DC9-D6ED-178CED9C966C}"/>
                </a:ext>
              </a:extLst>
            </p:cNvPr>
            <p:cNvSpPr/>
            <p:nvPr/>
          </p:nvSpPr>
          <p:spPr>
            <a:xfrm>
              <a:off x="8243640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2" name="Freeform 1053">
              <a:extLst>
                <a:ext uri="{FF2B5EF4-FFF2-40B4-BE49-F238E27FC236}">
                  <a16:creationId xmlns:a16="http://schemas.microsoft.com/office/drawing/2014/main" xmlns="" id="{8CF18F0F-D758-D006-EC8F-6A86D2992A0F}"/>
                </a:ext>
              </a:extLst>
            </p:cNvPr>
            <p:cNvSpPr/>
            <p:nvPr/>
          </p:nvSpPr>
          <p:spPr>
            <a:xfrm>
              <a:off x="8201619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3" name="Freeform 1054">
              <a:extLst>
                <a:ext uri="{FF2B5EF4-FFF2-40B4-BE49-F238E27FC236}">
                  <a16:creationId xmlns:a16="http://schemas.microsoft.com/office/drawing/2014/main" xmlns="" id="{545DE4D1-337C-C2C3-95F2-726F07FF9886}"/>
                </a:ext>
              </a:extLst>
            </p:cNvPr>
            <p:cNvSpPr/>
            <p:nvPr/>
          </p:nvSpPr>
          <p:spPr>
            <a:xfrm>
              <a:off x="8243640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4" name="Freeform 1055">
              <a:extLst>
                <a:ext uri="{FF2B5EF4-FFF2-40B4-BE49-F238E27FC236}">
                  <a16:creationId xmlns:a16="http://schemas.microsoft.com/office/drawing/2014/main" xmlns="" id="{F3C7D263-2B4E-AE39-51F9-494635D34577}"/>
                </a:ext>
              </a:extLst>
            </p:cNvPr>
            <p:cNvSpPr/>
            <p:nvPr/>
          </p:nvSpPr>
          <p:spPr>
            <a:xfrm>
              <a:off x="8212124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5" name="Freeform 1056">
              <a:extLst>
                <a:ext uri="{FF2B5EF4-FFF2-40B4-BE49-F238E27FC236}">
                  <a16:creationId xmlns:a16="http://schemas.microsoft.com/office/drawing/2014/main" xmlns="" id="{C2D3CE24-B2CD-9239-EC27-6E6281F93DB6}"/>
                </a:ext>
              </a:extLst>
            </p:cNvPr>
            <p:cNvSpPr/>
            <p:nvPr/>
          </p:nvSpPr>
          <p:spPr>
            <a:xfrm>
              <a:off x="8254145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6" name="Freeform 1057">
              <a:extLst>
                <a:ext uri="{FF2B5EF4-FFF2-40B4-BE49-F238E27FC236}">
                  <a16:creationId xmlns:a16="http://schemas.microsoft.com/office/drawing/2014/main" xmlns="" id="{424476F9-1BA7-E1D3-F37C-F57A7841B632}"/>
                </a:ext>
              </a:extLst>
            </p:cNvPr>
            <p:cNvSpPr/>
            <p:nvPr/>
          </p:nvSpPr>
          <p:spPr>
            <a:xfrm>
              <a:off x="8239438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7" name="Freeform 1058">
              <a:extLst>
                <a:ext uri="{FF2B5EF4-FFF2-40B4-BE49-F238E27FC236}">
                  <a16:creationId xmlns:a16="http://schemas.microsoft.com/office/drawing/2014/main" xmlns="" id="{B9576576-CACA-A9D5-4DD9-D8EC868F85A7}"/>
                </a:ext>
              </a:extLst>
            </p:cNvPr>
            <p:cNvSpPr/>
            <p:nvPr/>
          </p:nvSpPr>
          <p:spPr>
            <a:xfrm>
              <a:off x="8281458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8" name="Freeform 1059">
              <a:extLst>
                <a:ext uri="{FF2B5EF4-FFF2-40B4-BE49-F238E27FC236}">
                  <a16:creationId xmlns:a16="http://schemas.microsoft.com/office/drawing/2014/main" xmlns="" id="{255E7230-4151-1B09-80ED-9B4C4E108525}"/>
                </a:ext>
              </a:extLst>
            </p:cNvPr>
            <p:cNvSpPr/>
            <p:nvPr/>
          </p:nvSpPr>
          <p:spPr>
            <a:xfrm>
              <a:off x="8315075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9" name="Freeform 1060">
              <a:extLst>
                <a:ext uri="{FF2B5EF4-FFF2-40B4-BE49-F238E27FC236}">
                  <a16:creationId xmlns:a16="http://schemas.microsoft.com/office/drawing/2014/main" xmlns="" id="{1FD5AC27-F723-FE63-8DBB-216A96203996}"/>
                </a:ext>
              </a:extLst>
            </p:cNvPr>
            <p:cNvSpPr/>
            <p:nvPr/>
          </p:nvSpPr>
          <p:spPr>
            <a:xfrm>
              <a:off x="8357096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0" name="Freeform 1061">
              <a:extLst>
                <a:ext uri="{FF2B5EF4-FFF2-40B4-BE49-F238E27FC236}">
                  <a16:creationId xmlns:a16="http://schemas.microsoft.com/office/drawing/2014/main" xmlns="" id="{75C80045-DA03-5981-B147-FBCBB35B5A8B}"/>
                </a:ext>
              </a:extLst>
            </p:cNvPr>
            <p:cNvSpPr/>
            <p:nvPr/>
          </p:nvSpPr>
          <p:spPr>
            <a:xfrm>
              <a:off x="8369703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1" name="Freeform 1062">
              <a:extLst>
                <a:ext uri="{FF2B5EF4-FFF2-40B4-BE49-F238E27FC236}">
                  <a16:creationId xmlns:a16="http://schemas.microsoft.com/office/drawing/2014/main" xmlns="" id="{1DA55D0B-3E3E-E673-E7BD-9E64223EE7C7}"/>
                </a:ext>
              </a:extLst>
            </p:cNvPr>
            <p:cNvSpPr/>
            <p:nvPr/>
          </p:nvSpPr>
          <p:spPr>
            <a:xfrm>
              <a:off x="8411724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2" name="Freeform 1063">
              <a:extLst>
                <a:ext uri="{FF2B5EF4-FFF2-40B4-BE49-F238E27FC236}">
                  <a16:creationId xmlns:a16="http://schemas.microsoft.com/office/drawing/2014/main" xmlns="" id="{DCC8C18D-B26B-C74A-ED50-541ED6E2E541}"/>
                </a:ext>
              </a:extLst>
            </p:cNvPr>
            <p:cNvSpPr/>
            <p:nvPr/>
          </p:nvSpPr>
          <p:spPr>
            <a:xfrm>
              <a:off x="8388613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3" name="Freeform 1064">
              <a:extLst>
                <a:ext uri="{FF2B5EF4-FFF2-40B4-BE49-F238E27FC236}">
                  <a16:creationId xmlns:a16="http://schemas.microsoft.com/office/drawing/2014/main" xmlns="" id="{AD130D37-8670-9B82-348F-4B5BC97597B3}"/>
                </a:ext>
              </a:extLst>
            </p:cNvPr>
            <p:cNvSpPr/>
            <p:nvPr/>
          </p:nvSpPr>
          <p:spPr>
            <a:xfrm>
              <a:off x="8430634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4" name="Freeform 1065">
              <a:extLst>
                <a:ext uri="{FF2B5EF4-FFF2-40B4-BE49-F238E27FC236}">
                  <a16:creationId xmlns:a16="http://schemas.microsoft.com/office/drawing/2014/main" xmlns="" id="{A8B6789C-314C-AEDE-9041-22EFDACDA2B7}"/>
                </a:ext>
              </a:extLst>
            </p:cNvPr>
            <p:cNvSpPr/>
            <p:nvPr/>
          </p:nvSpPr>
          <p:spPr>
            <a:xfrm>
              <a:off x="8388613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5" name="Freeform 1066">
              <a:extLst>
                <a:ext uri="{FF2B5EF4-FFF2-40B4-BE49-F238E27FC236}">
                  <a16:creationId xmlns:a16="http://schemas.microsoft.com/office/drawing/2014/main" xmlns="" id="{8F36F038-0167-0C5A-8364-8C8604F9BBFC}"/>
                </a:ext>
              </a:extLst>
            </p:cNvPr>
            <p:cNvSpPr/>
            <p:nvPr/>
          </p:nvSpPr>
          <p:spPr>
            <a:xfrm>
              <a:off x="8430634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6" name="Freeform 1067">
              <a:extLst>
                <a:ext uri="{FF2B5EF4-FFF2-40B4-BE49-F238E27FC236}">
                  <a16:creationId xmlns:a16="http://schemas.microsoft.com/office/drawing/2014/main" xmlns="" id="{088C2FD6-7FF4-DF22-9958-1D20C0C22556}"/>
                </a:ext>
              </a:extLst>
            </p:cNvPr>
            <p:cNvSpPr/>
            <p:nvPr/>
          </p:nvSpPr>
          <p:spPr>
            <a:xfrm>
              <a:off x="8434835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7" name="Freeform 1068">
              <a:extLst>
                <a:ext uri="{FF2B5EF4-FFF2-40B4-BE49-F238E27FC236}">
                  <a16:creationId xmlns:a16="http://schemas.microsoft.com/office/drawing/2014/main" xmlns="" id="{CB27B9C0-FCC1-015C-37A6-4BEB733AA829}"/>
                </a:ext>
              </a:extLst>
            </p:cNvPr>
            <p:cNvSpPr/>
            <p:nvPr/>
          </p:nvSpPr>
          <p:spPr>
            <a:xfrm>
              <a:off x="8476856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8" name="Freeform 1069">
              <a:extLst>
                <a:ext uri="{FF2B5EF4-FFF2-40B4-BE49-F238E27FC236}">
                  <a16:creationId xmlns:a16="http://schemas.microsoft.com/office/drawing/2014/main" xmlns="" id="{3DB27D0D-8D6D-AE91-B3E5-045D944A6421}"/>
                </a:ext>
              </a:extLst>
            </p:cNvPr>
            <p:cNvSpPr/>
            <p:nvPr/>
          </p:nvSpPr>
          <p:spPr>
            <a:xfrm>
              <a:off x="8453745" y="7065160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9" name="Freeform 1070">
              <a:extLst>
                <a:ext uri="{FF2B5EF4-FFF2-40B4-BE49-F238E27FC236}">
                  <a16:creationId xmlns:a16="http://schemas.microsoft.com/office/drawing/2014/main" xmlns="" id="{050DFE94-8840-FCE1-DDB2-BCB68D7D26F2}"/>
                </a:ext>
              </a:extLst>
            </p:cNvPr>
            <p:cNvSpPr/>
            <p:nvPr/>
          </p:nvSpPr>
          <p:spPr>
            <a:xfrm>
              <a:off x="8495766" y="701750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0" name="Freeform 1071">
              <a:extLst>
                <a:ext uri="{FF2B5EF4-FFF2-40B4-BE49-F238E27FC236}">
                  <a16:creationId xmlns:a16="http://schemas.microsoft.com/office/drawing/2014/main" xmlns="" id="{BCF07FC0-05CE-90DF-CCF2-E124E4570E96}"/>
                </a:ext>
              </a:extLst>
            </p:cNvPr>
            <p:cNvSpPr/>
            <p:nvPr/>
          </p:nvSpPr>
          <p:spPr>
            <a:xfrm>
              <a:off x="8556697" y="713188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1" name="Freeform 1072">
              <a:extLst>
                <a:ext uri="{FF2B5EF4-FFF2-40B4-BE49-F238E27FC236}">
                  <a16:creationId xmlns:a16="http://schemas.microsoft.com/office/drawing/2014/main" xmlns="" id="{932A07FA-CCEF-2A5D-AC63-5DECF3E1E1F1}"/>
                </a:ext>
              </a:extLst>
            </p:cNvPr>
            <p:cNvSpPr/>
            <p:nvPr/>
          </p:nvSpPr>
          <p:spPr>
            <a:xfrm>
              <a:off x="8598717" y="708422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2" name="Freeform 1073">
              <a:extLst>
                <a:ext uri="{FF2B5EF4-FFF2-40B4-BE49-F238E27FC236}">
                  <a16:creationId xmlns:a16="http://schemas.microsoft.com/office/drawing/2014/main" xmlns="" id="{456039B2-E2F2-0E3F-7173-308BAAAF72C9}"/>
                </a:ext>
              </a:extLst>
            </p:cNvPr>
            <p:cNvSpPr/>
            <p:nvPr/>
          </p:nvSpPr>
          <p:spPr>
            <a:xfrm>
              <a:off x="8567201" y="713188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3" name="Freeform 1074">
              <a:extLst>
                <a:ext uri="{FF2B5EF4-FFF2-40B4-BE49-F238E27FC236}">
                  <a16:creationId xmlns:a16="http://schemas.microsoft.com/office/drawing/2014/main" xmlns="" id="{6AFBB074-D5B2-CBFB-53FB-B9F13FF1DDC5}"/>
                </a:ext>
              </a:extLst>
            </p:cNvPr>
            <p:cNvSpPr/>
            <p:nvPr/>
          </p:nvSpPr>
          <p:spPr>
            <a:xfrm>
              <a:off x="8609222" y="708422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4" name="Freeform 1075">
              <a:extLst>
                <a:ext uri="{FF2B5EF4-FFF2-40B4-BE49-F238E27FC236}">
                  <a16:creationId xmlns:a16="http://schemas.microsoft.com/office/drawing/2014/main" xmlns="" id="{AFAF8E55-F438-DB29-889A-1D493ED477C8}"/>
                </a:ext>
              </a:extLst>
            </p:cNvPr>
            <p:cNvSpPr/>
            <p:nvPr/>
          </p:nvSpPr>
          <p:spPr>
            <a:xfrm>
              <a:off x="8575606" y="713188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5" name="Freeform 1076">
              <a:extLst>
                <a:ext uri="{FF2B5EF4-FFF2-40B4-BE49-F238E27FC236}">
                  <a16:creationId xmlns:a16="http://schemas.microsoft.com/office/drawing/2014/main" xmlns="" id="{69A4DE7B-0F81-13D4-C153-6EF3D9C6F018}"/>
                </a:ext>
              </a:extLst>
            </p:cNvPr>
            <p:cNvSpPr/>
            <p:nvPr/>
          </p:nvSpPr>
          <p:spPr>
            <a:xfrm>
              <a:off x="8617627" y="708422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6" name="Freeform 1077">
              <a:extLst>
                <a:ext uri="{FF2B5EF4-FFF2-40B4-BE49-F238E27FC236}">
                  <a16:creationId xmlns:a16="http://schemas.microsoft.com/office/drawing/2014/main" xmlns="" id="{0C9B4D2F-676C-4527-6AF3-70CC8ACA4C92}"/>
                </a:ext>
              </a:extLst>
            </p:cNvPr>
            <p:cNvSpPr/>
            <p:nvPr/>
          </p:nvSpPr>
          <p:spPr>
            <a:xfrm>
              <a:off x="8594515" y="713188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7" name="Freeform 1078">
              <a:extLst>
                <a:ext uri="{FF2B5EF4-FFF2-40B4-BE49-F238E27FC236}">
                  <a16:creationId xmlns:a16="http://schemas.microsoft.com/office/drawing/2014/main" xmlns="" id="{775BF18B-59D0-5A57-3D6A-86BE450ABCE9}"/>
                </a:ext>
              </a:extLst>
            </p:cNvPr>
            <p:cNvSpPr/>
            <p:nvPr/>
          </p:nvSpPr>
          <p:spPr>
            <a:xfrm>
              <a:off x="8636536" y="708422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8" name="Freeform 1079">
              <a:extLst>
                <a:ext uri="{FF2B5EF4-FFF2-40B4-BE49-F238E27FC236}">
                  <a16:creationId xmlns:a16="http://schemas.microsoft.com/office/drawing/2014/main" xmlns="" id="{46CDA6B4-1ED3-08EC-6713-563769E4ABFF}"/>
                </a:ext>
              </a:extLst>
            </p:cNvPr>
            <p:cNvSpPr/>
            <p:nvPr/>
          </p:nvSpPr>
          <p:spPr>
            <a:xfrm>
              <a:off x="8613425" y="713188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9" name="Freeform 1080">
              <a:extLst>
                <a:ext uri="{FF2B5EF4-FFF2-40B4-BE49-F238E27FC236}">
                  <a16:creationId xmlns:a16="http://schemas.microsoft.com/office/drawing/2014/main" xmlns="" id="{4A748D83-C879-7B20-E48C-762CBF189D32}"/>
                </a:ext>
              </a:extLst>
            </p:cNvPr>
            <p:cNvSpPr/>
            <p:nvPr/>
          </p:nvSpPr>
          <p:spPr>
            <a:xfrm>
              <a:off x="8655446" y="708422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0" name="Freeform 1081">
              <a:extLst>
                <a:ext uri="{FF2B5EF4-FFF2-40B4-BE49-F238E27FC236}">
                  <a16:creationId xmlns:a16="http://schemas.microsoft.com/office/drawing/2014/main" xmlns="" id="{6EB9091F-76D5-7660-392A-71D7C91274DB}"/>
                </a:ext>
              </a:extLst>
            </p:cNvPr>
            <p:cNvSpPr/>
            <p:nvPr/>
          </p:nvSpPr>
          <p:spPr>
            <a:xfrm>
              <a:off x="8632334" y="713188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1" name="Freeform 1082">
              <a:extLst>
                <a:ext uri="{FF2B5EF4-FFF2-40B4-BE49-F238E27FC236}">
                  <a16:creationId xmlns:a16="http://schemas.microsoft.com/office/drawing/2014/main" xmlns="" id="{EE812821-B7A7-2952-D560-61D7D8A7EA71}"/>
                </a:ext>
              </a:extLst>
            </p:cNvPr>
            <p:cNvSpPr/>
            <p:nvPr/>
          </p:nvSpPr>
          <p:spPr>
            <a:xfrm>
              <a:off x="8674355" y="7084224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2" name="Freeform 1083">
              <a:extLst>
                <a:ext uri="{FF2B5EF4-FFF2-40B4-BE49-F238E27FC236}">
                  <a16:creationId xmlns:a16="http://schemas.microsoft.com/office/drawing/2014/main" xmlns="" id="{DDC0FEB8-0B81-4747-3036-7C08DED1DFA4}"/>
                </a:ext>
              </a:extLst>
            </p:cNvPr>
            <p:cNvSpPr/>
            <p:nvPr/>
          </p:nvSpPr>
          <p:spPr>
            <a:xfrm>
              <a:off x="8640738" y="720813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3" name="Freeform 1084">
              <a:extLst>
                <a:ext uri="{FF2B5EF4-FFF2-40B4-BE49-F238E27FC236}">
                  <a16:creationId xmlns:a16="http://schemas.microsoft.com/office/drawing/2014/main" xmlns="" id="{91430590-B420-D5CA-C288-00F96736FC50}"/>
                </a:ext>
              </a:extLst>
            </p:cNvPr>
            <p:cNvSpPr/>
            <p:nvPr/>
          </p:nvSpPr>
          <p:spPr>
            <a:xfrm>
              <a:off x="8682759" y="716047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4" name="Freeform 1085">
              <a:extLst>
                <a:ext uri="{FF2B5EF4-FFF2-40B4-BE49-F238E27FC236}">
                  <a16:creationId xmlns:a16="http://schemas.microsoft.com/office/drawing/2014/main" xmlns="" id="{D40B711F-9541-82AE-441B-793E04847D61}"/>
                </a:ext>
              </a:extLst>
            </p:cNvPr>
            <p:cNvSpPr/>
            <p:nvPr/>
          </p:nvSpPr>
          <p:spPr>
            <a:xfrm>
              <a:off x="8640738" y="720813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5" name="Freeform 1086">
              <a:extLst>
                <a:ext uri="{FF2B5EF4-FFF2-40B4-BE49-F238E27FC236}">
                  <a16:creationId xmlns:a16="http://schemas.microsoft.com/office/drawing/2014/main" xmlns="" id="{5AFCB24E-D272-0696-ABED-1A5B96DA432D}"/>
                </a:ext>
              </a:extLst>
            </p:cNvPr>
            <p:cNvSpPr/>
            <p:nvPr/>
          </p:nvSpPr>
          <p:spPr>
            <a:xfrm>
              <a:off x="8682759" y="716047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6" name="Freeform 1087">
              <a:extLst>
                <a:ext uri="{FF2B5EF4-FFF2-40B4-BE49-F238E27FC236}">
                  <a16:creationId xmlns:a16="http://schemas.microsoft.com/office/drawing/2014/main" xmlns="" id="{DAD0A258-401F-117F-84AD-99928CB2A498}"/>
                </a:ext>
              </a:extLst>
            </p:cNvPr>
            <p:cNvSpPr/>
            <p:nvPr/>
          </p:nvSpPr>
          <p:spPr>
            <a:xfrm>
              <a:off x="8640738" y="720813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7" name="Freeform 1088">
              <a:extLst>
                <a:ext uri="{FF2B5EF4-FFF2-40B4-BE49-F238E27FC236}">
                  <a16:creationId xmlns:a16="http://schemas.microsoft.com/office/drawing/2014/main" xmlns="" id="{8DC817E2-C817-54EB-549A-C190B7956FF2}"/>
                </a:ext>
              </a:extLst>
            </p:cNvPr>
            <p:cNvSpPr/>
            <p:nvPr/>
          </p:nvSpPr>
          <p:spPr>
            <a:xfrm>
              <a:off x="8682759" y="716047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8" name="Freeform 1089">
              <a:extLst>
                <a:ext uri="{FF2B5EF4-FFF2-40B4-BE49-F238E27FC236}">
                  <a16:creationId xmlns:a16="http://schemas.microsoft.com/office/drawing/2014/main" xmlns="" id="{3297C9CA-0029-3C7B-5E92-1108A2FB6DD5}"/>
                </a:ext>
              </a:extLst>
            </p:cNvPr>
            <p:cNvSpPr/>
            <p:nvPr/>
          </p:nvSpPr>
          <p:spPr>
            <a:xfrm>
              <a:off x="8640738" y="720813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9" name="Freeform 1090">
              <a:extLst>
                <a:ext uri="{FF2B5EF4-FFF2-40B4-BE49-F238E27FC236}">
                  <a16:creationId xmlns:a16="http://schemas.microsoft.com/office/drawing/2014/main" xmlns="" id="{4B59C829-7704-8A06-CFEA-E403E83228FB}"/>
                </a:ext>
              </a:extLst>
            </p:cNvPr>
            <p:cNvSpPr/>
            <p:nvPr/>
          </p:nvSpPr>
          <p:spPr>
            <a:xfrm>
              <a:off x="8682759" y="716047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0" name="Freeform 1091">
              <a:extLst>
                <a:ext uri="{FF2B5EF4-FFF2-40B4-BE49-F238E27FC236}">
                  <a16:creationId xmlns:a16="http://schemas.microsoft.com/office/drawing/2014/main" xmlns="" id="{51548E08-513D-7AF8-EEFC-A87C5C74A0DA}"/>
                </a:ext>
              </a:extLst>
            </p:cNvPr>
            <p:cNvSpPr/>
            <p:nvPr/>
          </p:nvSpPr>
          <p:spPr>
            <a:xfrm>
              <a:off x="8668052" y="7208134"/>
              <a:ext cx="86142" cy="23829"/>
            </a:xfrm>
            <a:custGeom>
              <a:avLst/>
              <a:gdLst>
                <a:gd name="connsiteX0" fmla="*/ 0 w 61963"/>
                <a:gd name="connsiteY0" fmla="*/ 0 h 15179"/>
                <a:gd name="connsiteX1" fmla="*/ 61964 w 61963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963" h="15179">
                  <a:moveTo>
                    <a:pt x="0" y="0"/>
                  </a:moveTo>
                  <a:lnTo>
                    <a:pt x="61964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1" name="Freeform 1092">
              <a:extLst>
                <a:ext uri="{FF2B5EF4-FFF2-40B4-BE49-F238E27FC236}">
                  <a16:creationId xmlns:a16="http://schemas.microsoft.com/office/drawing/2014/main" xmlns="" id="{FDB826A4-520F-C6FE-7F02-D9F9459885A5}"/>
                </a:ext>
              </a:extLst>
            </p:cNvPr>
            <p:cNvSpPr/>
            <p:nvPr/>
          </p:nvSpPr>
          <p:spPr>
            <a:xfrm>
              <a:off x="8712174" y="716047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2" name="Freeform 1093">
              <a:extLst>
                <a:ext uri="{FF2B5EF4-FFF2-40B4-BE49-F238E27FC236}">
                  <a16:creationId xmlns:a16="http://schemas.microsoft.com/office/drawing/2014/main" xmlns="" id="{17351F94-3E36-46A8-A2B1-EF16CBEA03FB}"/>
                </a:ext>
              </a:extLst>
            </p:cNvPr>
            <p:cNvSpPr/>
            <p:nvPr/>
          </p:nvSpPr>
          <p:spPr>
            <a:xfrm>
              <a:off x="8762600" y="720813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3" name="Freeform 1094">
              <a:extLst>
                <a:ext uri="{FF2B5EF4-FFF2-40B4-BE49-F238E27FC236}">
                  <a16:creationId xmlns:a16="http://schemas.microsoft.com/office/drawing/2014/main" xmlns="" id="{5F560454-B7C9-4339-B2C3-61DB8C179211}"/>
                </a:ext>
              </a:extLst>
            </p:cNvPr>
            <p:cNvSpPr/>
            <p:nvPr/>
          </p:nvSpPr>
          <p:spPr>
            <a:xfrm>
              <a:off x="8804621" y="716047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4" name="Freeform 1095">
              <a:extLst>
                <a:ext uri="{FF2B5EF4-FFF2-40B4-BE49-F238E27FC236}">
                  <a16:creationId xmlns:a16="http://schemas.microsoft.com/office/drawing/2014/main" xmlns="" id="{1146E1FA-D7E1-D2A9-AE21-B8112AD0C455}"/>
                </a:ext>
              </a:extLst>
            </p:cNvPr>
            <p:cNvSpPr/>
            <p:nvPr/>
          </p:nvSpPr>
          <p:spPr>
            <a:xfrm>
              <a:off x="8800418" y="7208134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5" name="Freeform 1096">
              <a:extLst>
                <a:ext uri="{FF2B5EF4-FFF2-40B4-BE49-F238E27FC236}">
                  <a16:creationId xmlns:a16="http://schemas.microsoft.com/office/drawing/2014/main" xmlns="" id="{F1510C92-3D74-6D62-6E0C-338C83F233A1}"/>
                </a:ext>
              </a:extLst>
            </p:cNvPr>
            <p:cNvSpPr/>
            <p:nvPr/>
          </p:nvSpPr>
          <p:spPr>
            <a:xfrm>
              <a:off x="8842439" y="716047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6" name="Freeform 1097">
              <a:extLst>
                <a:ext uri="{FF2B5EF4-FFF2-40B4-BE49-F238E27FC236}">
                  <a16:creationId xmlns:a16="http://schemas.microsoft.com/office/drawing/2014/main" xmlns="" id="{03EB5E0C-80ED-F145-F33C-6B360BA05B97}"/>
                </a:ext>
              </a:extLst>
            </p:cNvPr>
            <p:cNvSpPr/>
            <p:nvPr/>
          </p:nvSpPr>
          <p:spPr>
            <a:xfrm>
              <a:off x="8846642" y="739876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7" name="Freeform 1098">
              <a:extLst>
                <a:ext uri="{FF2B5EF4-FFF2-40B4-BE49-F238E27FC236}">
                  <a16:creationId xmlns:a16="http://schemas.microsoft.com/office/drawing/2014/main" xmlns="" id="{AC9FAB2A-DD1B-9647-A9A6-DF5F9BF52542}"/>
                </a:ext>
              </a:extLst>
            </p:cNvPr>
            <p:cNvSpPr/>
            <p:nvPr/>
          </p:nvSpPr>
          <p:spPr>
            <a:xfrm>
              <a:off x="8888663" y="735110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8" name="Freeform 1099">
              <a:extLst>
                <a:ext uri="{FF2B5EF4-FFF2-40B4-BE49-F238E27FC236}">
                  <a16:creationId xmlns:a16="http://schemas.microsoft.com/office/drawing/2014/main" xmlns="" id="{E3171ECC-FF4D-D6B5-FCA4-D371CE613ED3}"/>
                </a:ext>
              </a:extLst>
            </p:cNvPr>
            <p:cNvSpPr/>
            <p:nvPr/>
          </p:nvSpPr>
          <p:spPr>
            <a:xfrm>
              <a:off x="8846642" y="7398763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9" name="Freeform 1100">
              <a:extLst>
                <a:ext uri="{FF2B5EF4-FFF2-40B4-BE49-F238E27FC236}">
                  <a16:creationId xmlns:a16="http://schemas.microsoft.com/office/drawing/2014/main" xmlns="" id="{BAA19337-E707-B173-68AA-27FAA5D69321}"/>
                </a:ext>
              </a:extLst>
            </p:cNvPr>
            <p:cNvSpPr/>
            <p:nvPr/>
          </p:nvSpPr>
          <p:spPr>
            <a:xfrm>
              <a:off x="8888663" y="7351106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0" name="Freeform 1101">
              <a:extLst>
                <a:ext uri="{FF2B5EF4-FFF2-40B4-BE49-F238E27FC236}">
                  <a16:creationId xmlns:a16="http://schemas.microsoft.com/office/drawing/2014/main" xmlns="" id="{62FBFB2A-147E-659B-5132-77A2A4CD6D6D}"/>
                </a:ext>
              </a:extLst>
            </p:cNvPr>
            <p:cNvSpPr/>
            <p:nvPr/>
          </p:nvSpPr>
          <p:spPr>
            <a:xfrm>
              <a:off x="8903370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1" name="Freeform 1102">
              <a:extLst>
                <a:ext uri="{FF2B5EF4-FFF2-40B4-BE49-F238E27FC236}">
                  <a16:creationId xmlns:a16="http://schemas.microsoft.com/office/drawing/2014/main" xmlns="" id="{63EB38D6-CC8F-1DCD-3806-4B49740D552E}"/>
                </a:ext>
              </a:extLst>
            </p:cNvPr>
            <p:cNvSpPr/>
            <p:nvPr/>
          </p:nvSpPr>
          <p:spPr>
            <a:xfrm>
              <a:off x="8945391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2" name="Freeform 1103">
              <a:extLst>
                <a:ext uri="{FF2B5EF4-FFF2-40B4-BE49-F238E27FC236}">
                  <a16:creationId xmlns:a16="http://schemas.microsoft.com/office/drawing/2014/main" xmlns="" id="{4647DFC1-DCB2-0A9D-F9F2-8B7FB1D317D2}"/>
                </a:ext>
              </a:extLst>
            </p:cNvPr>
            <p:cNvSpPr/>
            <p:nvPr/>
          </p:nvSpPr>
          <p:spPr>
            <a:xfrm>
              <a:off x="8911774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3" name="Freeform 1104">
              <a:extLst>
                <a:ext uri="{FF2B5EF4-FFF2-40B4-BE49-F238E27FC236}">
                  <a16:creationId xmlns:a16="http://schemas.microsoft.com/office/drawing/2014/main" xmlns="" id="{5360B9BF-B17D-AB63-07D4-7D9F88604618}"/>
                </a:ext>
              </a:extLst>
            </p:cNvPr>
            <p:cNvSpPr/>
            <p:nvPr/>
          </p:nvSpPr>
          <p:spPr>
            <a:xfrm>
              <a:off x="8953795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4" name="Freeform 1105">
              <a:extLst>
                <a:ext uri="{FF2B5EF4-FFF2-40B4-BE49-F238E27FC236}">
                  <a16:creationId xmlns:a16="http://schemas.microsoft.com/office/drawing/2014/main" xmlns="" id="{6F6745BB-5455-1C2D-DB12-9A681500BD2F}"/>
                </a:ext>
              </a:extLst>
            </p:cNvPr>
            <p:cNvSpPr/>
            <p:nvPr/>
          </p:nvSpPr>
          <p:spPr>
            <a:xfrm>
              <a:off x="8911774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5" name="Freeform 1106">
              <a:extLst>
                <a:ext uri="{FF2B5EF4-FFF2-40B4-BE49-F238E27FC236}">
                  <a16:creationId xmlns:a16="http://schemas.microsoft.com/office/drawing/2014/main" xmlns="" id="{221D395E-2A81-68ED-782D-34D1FC2097F1}"/>
                </a:ext>
              </a:extLst>
            </p:cNvPr>
            <p:cNvSpPr/>
            <p:nvPr/>
          </p:nvSpPr>
          <p:spPr>
            <a:xfrm>
              <a:off x="8953795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6" name="Freeform 1107">
              <a:extLst>
                <a:ext uri="{FF2B5EF4-FFF2-40B4-BE49-F238E27FC236}">
                  <a16:creationId xmlns:a16="http://schemas.microsoft.com/office/drawing/2014/main" xmlns="" id="{1AA9DF72-7A9E-F608-CACA-F83EF954C323}"/>
                </a:ext>
              </a:extLst>
            </p:cNvPr>
            <p:cNvSpPr/>
            <p:nvPr/>
          </p:nvSpPr>
          <p:spPr>
            <a:xfrm>
              <a:off x="8987412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7" name="Freeform 1108">
              <a:extLst>
                <a:ext uri="{FF2B5EF4-FFF2-40B4-BE49-F238E27FC236}">
                  <a16:creationId xmlns:a16="http://schemas.microsoft.com/office/drawing/2014/main" xmlns="" id="{6FEE4CB7-AAF8-C3A0-D7E3-DED743EBDBC1}"/>
                </a:ext>
              </a:extLst>
            </p:cNvPr>
            <p:cNvSpPr/>
            <p:nvPr/>
          </p:nvSpPr>
          <p:spPr>
            <a:xfrm>
              <a:off x="9029433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8" name="Freeform 1109">
              <a:extLst>
                <a:ext uri="{FF2B5EF4-FFF2-40B4-BE49-F238E27FC236}">
                  <a16:creationId xmlns:a16="http://schemas.microsoft.com/office/drawing/2014/main" xmlns="" id="{DA9178BF-7622-4577-8DCB-86655150C657}"/>
                </a:ext>
              </a:extLst>
            </p:cNvPr>
            <p:cNvSpPr/>
            <p:nvPr/>
          </p:nvSpPr>
          <p:spPr>
            <a:xfrm>
              <a:off x="9025231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9" name="Freeform 1110">
              <a:extLst>
                <a:ext uri="{FF2B5EF4-FFF2-40B4-BE49-F238E27FC236}">
                  <a16:creationId xmlns:a16="http://schemas.microsoft.com/office/drawing/2014/main" xmlns="" id="{A6F00F34-0275-C3AD-526E-42638973E561}"/>
                </a:ext>
              </a:extLst>
            </p:cNvPr>
            <p:cNvSpPr/>
            <p:nvPr/>
          </p:nvSpPr>
          <p:spPr>
            <a:xfrm>
              <a:off x="9067252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0" name="Freeform 1111">
              <a:extLst>
                <a:ext uri="{FF2B5EF4-FFF2-40B4-BE49-F238E27FC236}">
                  <a16:creationId xmlns:a16="http://schemas.microsoft.com/office/drawing/2014/main" xmlns="" id="{768813BA-2FD3-AEEE-3453-BAC703EBDB62}"/>
                </a:ext>
              </a:extLst>
            </p:cNvPr>
            <p:cNvSpPr/>
            <p:nvPr/>
          </p:nvSpPr>
          <p:spPr>
            <a:xfrm>
              <a:off x="9033635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1" name="Freeform 1112">
              <a:extLst>
                <a:ext uri="{FF2B5EF4-FFF2-40B4-BE49-F238E27FC236}">
                  <a16:creationId xmlns:a16="http://schemas.microsoft.com/office/drawing/2014/main" xmlns="" id="{9867C23A-2C8D-7B7C-A833-A2ACD47334F9}"/>
                </a:ext>
              </a:extLst>
            </p:cNvPr>
            <p:cNvSpPr/>
            <p:nvPr/>
          </p:nvSpPr>
          <p:spPr>
            <a:xfrm>
              <a:off x="9075656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2" name="Freeform 1113">
              <a:extLst>
                <a:ext uri="{FF2B5EF4-FFF2-40B4-BE49-F238E27FC236}">
                  <a16:creationId xmlns:a16="http://schemas.microsoft.com/office/drawing/2014/main" xmlns="" id="{793BBF17-A35A-F3B8-263E-255A12B6DA6D}"/>
                </a:ext>
              </a:extLst>
            </p:cNvPr>
            <p:cNvSpPr/>
            <p:nvPr/>
          </p:nvSpPr>
          <p:spPr>
            <a:xfrm>
              <a:off x="9033635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3" name="Freeform 1114">
              <a:extLst>
                <a:ext uri="{FF2B5EF4-FFF2-40B4-BE49-F238E27FC236}">
                  <a16:creationId xmlns:a16="http://schemas.microsoft.com/office/drawing/2014/main" xmlns="" id="{3B067BBE-DA14-C4C3-44F8-96E4DDA1B61E}"/>
                </a:ext>
              </a:extLst>
            </p:cNvPr>
            <p:cNvSpPr/>
            <p:nvPr/>
          </p:nvSpPr>
          <p:spPr>
            <a:xfrm>
              <a:off x="9075656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4" name="Freeform 1115">
              <a:extLst>
                <a:ext uri="{FF2B5EF4-FFF2-40B4-BE49-F238E27FC236}">
                  <a16:creationId xmlns:a16="http://schemas.microsoft.com/office/drawing/2014/main" xmlns="" id="{269C24B8-044D-FE5C-26A6-DEF53D87D639}"/>
                </a:ext>
              </a:extLst>
            </p:cNvPr>
            <p:cNvSpPr/>
            <p:nvPr/>
          </p:nvSpPr>
          <p:spPr>
            <a:xfrm>
              <a:off x="9060949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5" name="Freeform 1116">
              <a:extLst>
                <a:ext uri="{FF2B5EF4-FFF2-40B4-BE49-F238E27FC236}">
                  <a16:creationId xmlns:a16="http://schemas.microsoft.com/office/drawing/2014/main" xmlns="" id="{0356D089-CA40-36B6-1E74-2005751FF0A1}"/>
                </a:ext>
              </a:extLst>
            </p:cNvPr>
            <p:cNvSpPr/>
            <p:nvPr/>
          </p:nvSpPr>
          <p:spPr>
            <a:xfrm>
              <a:off x="9102970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6" name="Freeform 1117">
              <a:extLst>
                <a:ext uri="{FF2B5EF4-FFF2-40B4-BE49-F238E27FC236}">
                  <a16:creationId xmlns:a16="http://schemas.microsoft.com/office/drawing/2014/main" xmlns="" id="{61260B81-3B76-EBD1-21BA-C5A0E23FFCB0}"/>
                </a:ext>
              </a:extLst>
            </p:cNvPr>
            <p:cNvSpPr/>
            <p:nvPr/>
          </p:nvSpPr>
          <p:spPr>
            <a:xfrm>
              <a:off x="9109273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7" name="Freeform 1118">
              <a:extLst>
                <a:ext uri="{FF2B5EF4-FFF2-40B4-BE49-F238E27FC236}">
                  <a16:creationId xmlns:a16="http://schemas.microsoft.com/office/drawing/2014/main" xmlns="" id="{6EDD619D-DC2B-1F16-71AF-F45F0BD7380D}"/>
                </a:ext>
              </a:extLst>
            </p:cNvPr>
            <p:cNvSpPr/>
            <p:nvPr/>
          </p:nvSpPr>
          <p:spPr>
            <a:xfrm>
              <a:off x="9151294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8" name="Freeform 1119">
              <a:extLst>
                <a:ext uri="{FF2B5EF4-FFF2-40B4-BE49-F238E27FC236}">
                  <a16:creationId xmlns:a16="http://schemas.microsoft.com/office/drawing/2014/main" xmlns="" id="{1D11D088-3771-AE69-B707-CCD7CB0AC8F2}"/>
                </a:ext>
              </a:extLst>
            </p:cNvPr>
            <p:cNvSpPr/>
            <p:nvPr/>
          </p:nvSpPr>
          <p:spPr>
            <a:xfrm>
              <a:off x="9313075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9" name="Freeform 1120">
              <a:extLst>
                <a:ext uri="{FF2B5EF4-FFF2-40B4-BE49-F238E27FC236}">
                  <a16:creationId xmlns:a16="http://schemas.microsoft.com/office/drawing/2014/main" xmlns="" id="{D5BE5483-580B-EBBA-31E8-E3CCA716CB49}"/>
                </a:ext>
              </a:extLst>
            </p:cNvPr>
            <p:cNvSpPr/>
            <p:nvPr/>
          </p:nvSpPr>
          <p:spPr>
            <a:xfrm>
              <a:off x="9355096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0" name="Freeform 1121">
              <a:extLst>
                <a:ext uri="{FF2B5EF4-FFF2-40B4-BE49-F238E27FC236}">
                  <a16:creationId xmlns:a16="http://schemas.microsoft.com/office/drawing/2014/main" xmlns="" id="{FEA1F58D-AD09-7534-D302-557ADD644E60}"/>
                </a:ext>
              </a:extLst>
            </p:cNvPr>
            <p:cNvSpPr/>
            <p:nvPr/>
          </p:nvSpPr>
          <p:spPr>
            <a:xfrm>
              <a:off x="9378207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1" name="Freeform 1122">
              <a:extLst>
                <a:ext uri="{FF2B5EF4-FFF2-40B4-BE49-F238E27FC236}">
                  <a16:creationId xmlns:a16="http://schemas.microsoft.com/office/drawing/2014/main" xmlns="" id="{F0DB1769-4925-CD48-15A7-B372EED9DB83}"/>
                </a:ext>
              </a:extLst>
            </p:cNvPr>
            <p:cNvSpPr/>
            <p:nvPr/>
          </p:nvSpPr>
          <p:spPr>
            <a:xfrm>
              <a:off x="9420229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2" name="Freeform 1123">
              <a:extLst>
                <a:ext uri="{FF2B5EF4-FFF2-40B4-BE49-F238E27FC236}">
                  <a16:creationId xmlns:a16="http://schemas.microsoft.com/office/drawing/2014/main" xmlns="" id="{699B38AB-40C0-DCE3-DF53-8A0839A0BE0E}"/>
                </a:ext>
              </a:extLst>
            </p:cNvPr>
            <p:cNvSpPr/>
            <p:nvPr/>
          </p:nvSpPr>
          <p:spPr>
            <a:xfrm>
              <a:off x="9537886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3" name="Freeform 1124">
              <a:extLst>
                <a:ext uri="{FF2B5EF4-FFF2-40B4-BE49-F238E27FC236}">
                  <a16:creationId xmlns:a16="http://schemas.microsoft.com/office/drawing/2014/main" xmlns="" id="{3A8A4C23-E533-BD78-8C27-75C5418125E0}"/>
                </a:ext>
              </a:extLst>
            </p:cNvPr>
            <p:cNvSpPr/>
            <p:nvPr/>
          </p:nvSpPr>
          <p:spPr>
            <a:xfrm>
              <a:off x="9579909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4" name="Freeform 1125">
              <a:extLst>
                <a:ext uri="{FF2B5EF4-FFF2-40B4-BE49-F238E27FC236}">
                  <a16:creationId xmlns:a16="http://schemas.microsoft.com/office/drawing/2014/main" xmlns="" id="{AF0AADDA-A370-277D-1F28-4702637801D2}"/>
                </a:ext>
              </a:extLst>
            </p:cNvPr>
            <p:cNvSpPr/>
            <p:nvPr/>
          </p:nvSpPr>
          <p:spPr>
            <a:xfrm>
              <a:off x="9705972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5" name="Freeform 1126">
              <a:extLst>
                <a:ext uri="{FF2B5EF4-FFF2-40B4-BE49-F238E27FC236}">
                  <a16:creationId xmlns:a16="http://schemas.microsoft.com/office/drawing/2014/main" xmlns="" id="{1B3AC015-88A7-31E0-ED79-D6607C14C155}"/>
                </a:ext>
              </a:extLst>
            </p:cNvPr>
            <p:cNvSpPr/>
            <p:nvPr/>
          </p:nvSpPr>
          <p:spPr>
            <a:xfrm>
              <a:off x="9747993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6" name="Freeform 1127">
              <a:extLst>
                <a:ext uri="{FF2B5EF4-FFF2-40B4-BE49-F238E27FC236}">
                  <a16:creationId xmlns:a16="http://schemas.microsoft.com/office/drawing/2014/main" xmlns="" id="{C9AEF03B-4818-1A0C-B948-4990B6D783D7}"/>
                </a:ext>
              </a:extLst>
            </p:cNvPr>
            <p:cNvSpPr/>
            <p:nvPr/>
          </p:nvSpPr>
          <p:spPr>
            <a:xfrm>
              <a:off x="10004321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7" name="Freeform 1128">
              <a:extLst>
                <a:ext uri="{FF2B5EF4-FFF2-40B4-BE49-F238E27FC236}">
                  <a16:creationId xmlns:a16="http://schemas.microsoft.com/office/drawing/2014/main" xmlns="" id="{E1255A49-3467-EA67-5AFC-4415413EFC44}"/>
                </a:ext>
              </a:extLst>
            </p:cNvPr>
            <p:cNvSpPr/>
            <p:nvPr/>
          </p:nvSpPr>
          <p:spPr>
            <a:xfrm>
              <a:off x="10046342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8" name="Freeform 1129">
              <a:extLst>
                <a:ext uri="{FF2B5EF4-FFF2-40B4-BE49-F238E27FC236}">
                  <a16:creationId xmlns:a16="http://schemas.microsoft.com/office/drawing/2014/main" xmlns="" id="{E65616D7-D757-CE8F-9D4C-A8E8E6B1CA20}"/>
                </a:ext>
              </a:extLst>
            </p:cNvPr>
            <p:cNvSpPr/>
            <p:nvPr/>
          </p:nvSpPr>
          <p:spPr>
            <a:xfrm>
              <a:off x="10033735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9" name="Freeform 1130">
              <a:extLst>
                <a:ext uri="{FF2B5EF4-FFF2-40B4-BE49-F238E27FC236}">
                  <a16:creationId xmlns:a16="http://schemas.microsoft.com/office/drawing/2014/main" xmlns="" id="{E3A1AFBA-9A43-74EF-0D4C-E65F6ED1C7DF}"/>
                </a:ext>
              </a:extLst>
            </p:cNvPr>
            <p:cNvSpPr/>
            <p:nvPr/>
          </p:nvSpPr>
          <p:spPr>
            <a:xfrm>
              <a:off x="10075756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0" name="Freeform 1131">
              <a:extLst>
                <a:ext uri="{FF2B5EF4-FFF2-40B4-BE49-F238E27FC236}">
                  <a16:creationId xmlns:a16="http://schemas.microsoft.com/office/drawing/2014/main" xmlns="" id="{48AA4CFB-8E38-2076-D529-4E67BC2618C8}"/>
                </a:ext>
              </a:extLst>
            </p:cNvPr>
            <p:cNvSpPr/>
            <p:nvPr/>
          </p:nvSpPr>
          <p:spPr>
            <a:xfrm>
              <a:off x="10107272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1" name="Freeform 1132">
              <a:extLst>
                <a:ext uri="{FF2B5EF4-FFF2-40B4-BE49-F238E27FC236}">
                  <a16:creationId xmlns:a16="http://schemas.microsoft.com/office/drawing/2014/main" xmlns="" id="{0D9BA30D-D2D6-9632-4F07-D0477991360C}"/>
                </a:ext>
              </a:extLst>
            </p:cNvPr>
            <p:cNvSpPr/>
            <p:nvPr/>
          </p:nvSpPr>
          <p:spPr>
            <a:xfrm>
              <a:off x="10149293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2" name="Freeform 1133">
              <a:extLst>
                <a:ext uri="{FF2B5EF4-FFF2-40B4-BE49-F238E27FC236}">
                  <a16:creationId xmlns:a16="http://schemas.microsoft.com/office/drawing/2014/main" xmlns="" id="{CA6167BE-AA6A-CBDF-166B-E9ED290D3A7E}"/>
                </a:ext>
              </a:extLst>
            </p:cNvPr>
            <p:cNvSpPr/>
            <p:nvPr/>
          </p:nvSpPr>
          <p:spPr>
            <a:xfrm>
              <a:off x="10117777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3" name="Freeform 1134">
              <a:extLst>
                <a:ext uri="{FF2B5EF4-FFF2-40B4-BE49-F238E27FC236}">
                  <a16:creationId xmlns:a16="http://schemas.microsoft.com/office/drawing/2014/main" xmlns="" id="{06BBEA6B-063D-77A2-B602-F6482C972493}"/>
                </a:ext>
              </a:extLst>
            </p:cNvPr>
            <p:cNvSpPr/>
            <p:nvPr/>
          </p:nvSpPr>
          <p:spPr>
            <a:xfrm>
              <a:off x="10159798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4" name="Freeform 1135">
              <a:extLst>
                <a:ext uri="{FF2B5EF4-FFF2-40B4-BE49-F238E27FC236}">
                  <a16:creationId xmlns:a16="http://schemas.microsoft.com/office/drawing/2014/main" xmlns="" id="{47DEB104-2F74-E705-A7BE-D02408D5F9A7}"/>
                </a:ext>
              </a:extLst>
            </p:cNvPr>
            <p:cNvSpPr/>
            <p:nvPr/>
          </p:nvSpPr>
          <p:spPr>
            <a:xfrm>
              <a:off x="10155597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5" name="Freeform 1136">
              <a:extLst>
                <a:ext uri="{FF2B5EF4-FFF2-40B4-BE49-F238E27FC236}">
                  <a16:creationId xmlns:a16="http://schemas.microsoft.com/office/drawing/2014/main" xmlns="" id="{DDA0A033-5CA7-443E-BDDE-B2CCF07A5859}"/>
                </a:ext>
              </a:extLst>
            </p:cNvPr>
            <p:cNvSpPr/>
            <p:nvPr/>
          </p:nvSpPr>
          <p:spPr>
            <a:xfrm>
              <a:off x="10197618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6" name="Freeform 1137">
              <a:extLst>
                <a:ext uri="{FF2B5EF4-FFF2-40B4-BE49-F238E27FC236}">
                  <a16:creationId xmlns:a16="http://schemas.microsoft.com/office/drawing/2014/main" xmlns="" id="{00E8FBD6-F4F0-EDD5-23AE-32E7AEDDF7CC}"/>
                </a:ext>
              </a:extLst>
            </p:cNvPr>
            <p:cNvSpPr/>
            <p:nvPr/>
          </p:nvSpPr>
          <p:spPr>
            <a:xfrm>
              <a:off x="10229133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7" name="Freeform 1138">
              <a:extLst>
                <a:ext uri="{FF2B5EF4-FFF2-40B4-BE49-F238E27FC236}">
                  <a16:creationId xmlns:a16="http://schemas.microsoft.com/office/drawing/2014/main" xmlns="" id="{D13CEFC3-13CC-6FC7-20BC-F0276FA7FA3C}"/>
                </a:ext>
              </a:extLst>
            </p:cNvPr>
            <p:cNvSpPr/>
            <p:nvPr/>
          </p:nvSpPr>
          <p:spPr>
            <a:xfrm>
              <a:off x="10271154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8" name="Freeform 1139">
              <a:extLst>
                <a:ext uri="{FF2B5EF4-FFF2-40B4-BE49-F238E27FC236}">
                  <a16:creationId xmlns:a16="http://schemas.microsoft.com/office/drawing/2014/main" xmlns="" id="{32F33BB6-6968-04C8-7C04-5294C0B19FFD}"/>
                </a:ext>
              </a:extLst>
            </p:cNvPr>
            <p:cNvSpPr/>
            <p:nvPr/>
          </p:nvSpPr>
          <p:spPr>
            <a:xfrm>
              <a:off x="10294266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9" name="Freeform 1140">
              <a:extLst>
                <a:ext uri="{FF2B5EF4-FFF2-40B4-BE49-F238E27FC236}">
                  <a16:creationId xmlns:a16="http://schemas.microsoft.com/office/drawing/2014/main" xmlns="" id="{204DD3B5-DD50-C3DD-48B1-121946C73A02}"/>
                </a:ext>
              </a:extLst>
            </p:cNvPr>
            <p:cNvSpPr/>
            <p:nvPr/>
          </p:nvSpPr>
          <p:spPr>
            <a:xfrm>
              <a:off x="10336287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0" name="Freeform 1141">
              <a:extLst>
                <a:ext uri="{FF2B5EF4-FFF2-40B4-BE49-F238E27FC236}">
                  <a16:creationId xmlns:a16="http://schemas.microsoft.com/office/drawing/2014/main" xmlns="" id="{CA6380A8-D2AF-0902-B3E5-8623E859ABAA}"/>
                </a:ext>
              </a:extLst>
            </p:cNvPr>
            <p:cNvSpPr/>
            <p:nvPr/>
          </p:nvSpPr>
          <p:spPr>
            <a:xfrm>
              <a:off x="10435036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1" name="Freeform 1142">
              <a:extLst>
                <a:ext uri="{FF2B5EF4-FFF2-40B4-BE49-F238E27FC236}">
                  <a16:creationId xmlns:a16="http://schemas.microsoft.com/office/drawing/2014/main" xmlns="" id="{60D86708-7C23-D454-7A89-8702ED951540}"/>
                </a:ext>
              </a:extLst>
            </p:cNvPr>
            <p:cNvSpPr/>
            <p:nvPr/>
          </p:nvSpPr>
          <p:spPr>
            <a:xfrm>
              <a:off x="10477057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2" name="Freeform 1143">
              <a:extLst>
                <a:ext uri="{FF2B5EF4-FFF2-40B4-BE49-F238E27FC236}">
                  <a16:creationId xmlns:a16="http://schemas.microsoft.com/office/drawing/2014/main" xmlns="" id="{D940F3E1-7D4E-B500-0B0C-0E2852B7C469}"/>
                </a:ext>
              </a:extLst>
            </p:cNvPr>
            <p:cNvSpPr/>
            <p:nvPr/>
          </p:nvSpPr>
          <p:spPr>
            <a:xfrm>
              <a:off x="10462350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3" name="Freeform 1144">
              <a:extLst>
                <a:ext uri="{FF2B5EF4-FFF2-40B4-BE49-F238E27FC236}">
                  <a16:creationId xmlns:a16="http://schemas.microsoft.com/office/drawing/2014/main" xmlns="" id="{E0DAEB0D-87B6-3A4D-224C-D2D736B14586}"/>
                </a:ext>
              </a:extLst>
            </p:cNvPr>
            <p:cNvSpPr/>
            <p:nvPr/>
          </p:nvSpPr>
          <p:spPr>
            <a:xfrm>
              <a:off x="10504371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4" name="Freeform 1145">
              <a:extLst>
                <a:ext uri="{FF2B5EF4-FFF2-40B4-BE49-F238E27FC236}">
                  <a16:creationId xmlns:a16="http://schemas.microsoft.com/office/drawing/2014/main" xmlns="" id="{498F7264-1E90-EB88-3CEB-595AB8ECA29F}"/>
                </a:ext>
              </a:extLst>
            </p:cNvPr>
            <p:cNvSpPr/>
            <p:nvPr/>
          </p:nvSpPr>
          <p:spPr>
            <a:xfrm>
              <a:off x="11256546" y="7603692"/>
              <a:ext cx="84042" cy="2382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5" name="Freeform 1146">
              <a:extLst>
                <a:ext uri="{FF2B5EF4-FFF2-40B4-BE49-F238E27FC236}">
                  <a16:creationId xmlns:a16="http://schemas.microsoft.com/office/drawing/2014/main" xmlns="" id="{A3F99BE8-AE21-6B1A-20FC-00832AF6AA1D}"/>
                </a:ext>
              </a:extLst>
            </p:cNvPr>
            <p:cNvSpPr/>
            <p:nvPr/>
          </p:nvSpPr>
          <p:spPr>
            <a:xfrm>
              <a:off x="11298568" y="7556033"/>
              <a:ext cx="21010" cy="95315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966" name="Graphic 117">
            <a:extLst>
              <a:ext uri="{FF2B5EF4-FFF2-40B4-BE49-F238E27FC236}">
                <a16:creationId xmlns:a16="http://schemas.microsoft.com/office/drawing/2014/main" xmlns="" id="{7026A8BE-8449-A2ED-875D-778805D82FE4}"/>
              </a:ext>
            </a:extLst>
          </p:cNvPr>
          <p:cNvGrpSpPr/>
          <p:nvPr/>
        </p:nvGrpSpPr>
        <p:grpSpPr>
          <a:xfrm>
            <a:off x="7263239" y="1577106"/>
            <a:ext cx="3470753" cy="1833111"/>
            <a:chOff x="2949591" y="1023112"/>
            <a:chExt cx="5739929" cy="2554638"/>
          </a:xfrm>
          <a:noFill/>
        </p:grpSpPr>
        <p:sp>
          <p:nvSpPr>
            <p:cNvPr id="3967" name="Freeform 508">
              <a:extLst>
                <a:ext uri="{FF2B5EF4-FFF2-40B4-BE49-F238E27FC236}">
                  <a16:creationId xmlns:a16="http://schemas.microsoft.com/office/drawing/2014/main" xmlns="" id="{BB050A48-CAC8-63D5-42FB-21CBBDC493DE}"/>
                </a:ext>
              </a:extLst>
            </p:cNvPr>
            <p:cNvSpPr/>
            <p:nvPr/>
          </p:nvSpPr>
          <p:spPr>
            <a:xfrm>
              <a:off x="2973772" y="1053471"/>
              <a:ext cx="5685522" cy="2493922"/>
            </a:xfrm>
            <a:custGeom>
              <a:avLst/>
              <a:gdLst>
                <a:gd name="connsiteX0" fmla="*/ 0 w 5685522"/>
                <a:gd name="connsiteY0" fmla="*/ 0 h 2493922"/>
                <a:gd name="connsiteX1" fmla="*/ 74054 w 5685522"/>
                <a:gd name="connsiteY1" fmla="*/ 0 h 2493922"/>
                <a:gd name="connsiteX2" fmla="*/ 74054 w 5685522"/>
                <a:gd name="connsiteY2" fmla="*/ 21251 h 2493922"/>
                <a:gd name="connsiteX3" fmla="*/ 120904 w 5685522"/>
                <a:gd name="connsiteY3" fmla="*/ 21251 h 2493922"/>
                <a:gd name="connsiteX4" fmla="*/ 120904 w 5685522"/>
                <a:gd name="connsiteY4" fmla="*/ 42501 h 2493922"/>
                <a:gd name="connsiteX5" fmla="*/ 134506 w 5685522"/>
                <a:gd name="connsiteY5" fmla="*/ 42501 h 2493922"/>
                <a:gd name="connsiteX6" fmla="*/ 134506 w 5685522"/>
                <a:gd name="connsiteY6" fmla="*/ 63752 h 2493922"/>
                <a:gd name="connsiteX7" fmla="*/ 362713 w 5685522"/>
                <a:gd name="connsiteY7" fmla="*/ 63752 h 2493922"/>
                <a:gd name="connsiteX8" fmla="*/ 362713 w 5685522"/>
                <a:gd name="connsiteY8" fmla="*/ 85003 h 2493922"/>
                <a:gd name="connsiteX9" fmla="*/ 477572 w 5685522"/>
                <a:gd name="connsiteY9" fmla="*/ 85003 h 2493922"/>
                <a:gd name="connsiteX10" fmla="*/ 477572 w 5685522"/>
                <a:gd name="connsiteY10" fmla="*/ 106254 h 2493922"/>
                <a:gd name="connsiteX11" fmla="*/ 524422 w 5685522"/>
                <a:gd name="connsiteY11" fmla="*/ 106254 h 2493922"/>
                <a:gd name="connsiteX12" fmla="*/ 524422 w 5685522"/>
                <a:gd name="connsiteY12" fmla="*/ 127504 h 2493922"/>
                <a:gd name="connsiteX13" fmla="*/ 544069 w 5685522"/>
                <a:gd name="connsiteY13" fmla="*/ 127504 h 2493922"/>
                <a:gd name="connsiteX14" fmla="*/ 544069 w 5685522"/>
                <a:gd name="connsiteY14" fmla="*/ 150273 h 2493922"/>
                <a:gd name="connsiteX15" fmla="*/ 590920 w 5685522"/>
                <a:gd name="connsiteY15" fmla="*/ 150273 h 2493922"/>
                <a:gd name="connsiteX16" fmla="*/ 590920 w 5685522"/>
                <a:gd name="connsiteY16" fmla="*/ 171524 h 2493922"/>
                <a:gd name="connsiteX17" fmla="*/ 658928 w 5685522"/>
                <a:gd name="connsiteY17" fmla="*/ 171524 h 2493922"/>
                <a:gd name="connsiteX18" fmla="*/ 658928 w 5685522"/>
                <a:gd name="connsiteY18" fmla="*/ 192774 h 2493922"/>
                <a:gd name="connsiteX19" fmla="*/ 799479 w 5685522"/>
                <a:gd name="connsiteY19" fmla="*/ 192774 h 2493922"/>
                <a:gd name="connsiteX20" fmla="*/ 799479 w 5685522"/>
                <a:gd name="connsiteY20" fmla="*/ 215543 h 2493922"/>
                <a:gd name="connsiteX21" fmla="*/ 819126 w 5685522"/>
                <a:gd name="connsiteY21" fmla="*/ 215543 h 2493922"/>
                <a:gd name="connsiteX22" fmla="*/ 819126 w 5685522"/>
                <a:gd name="connsiteY22" fmla="*/ 236794 h 2493922"/>
                <a:gd name="connsiteX23" fmla="*/ 974791 w 5685522"/>
                <a:gd name="connsiteY23" fmla="*/ 236794 h 2493922"/>
                <a:gd name="connsiteX24" fmla="*/ 974791 w 5685522"/>
                <a:gd name="connsiteY24" fmla="*/ 259562 h 2493922"/>
                <a:gd name="connsiteX25" fmla="*/ 988392 w 5685522"/>
                <a:gd name="connsiteY25" fmla="*/ 259562 h 2493922"/>
                <a:gd name="connsiteX26" fmla="*/ 988392 w 5685522"/>
                <a:gd name="connsiteY26" fmla="*/ 280813 h 2493922"/>
                <a:gd name="connsiteX27" fmla="*/ 1041288 w 5685522"/>
                <a:gd name="connsiteY27" fmla="*/ 280813 h 2493922"/>
                <a:gd name="connsiteX28" fmla="*/ 1041288 w 5685522"/>
                <a:gd name="connsiteY28" fmla="*/ 303582 h 2493922"/>
                <a:gd name="connsiteX29" fmla="*/ 1115342 w 5685522"/>
                <a:gd name="connsiteY29" fmla="*/ 303582 h 2493922"/>
                <a:gd name="connsiteX30" fmla="*/ 1115342 w 5685522"/>
                <a:gd name="connsiteY30" fmla="*/ 324832 h 2493922"/>
                <a:gd name="connsiteX31" fmla="*/ 1134989 w 5685522"/>
                <a:gd name="connsiteY31" fmla="*/ 324832 h 2493922"/>
                <a:gd name="connsiteX32" fmla="*/ 1134989 w 5685522"/>
                <a:gd name="connsiteY32" fmla="*/ 347601 h 2493922"/>
                <a:gd name="connsiteX33" fmla="*/ 1142545 w 5685522"/>
                <a:gd name="connsiteY33" fmla="*/ 347601 h 2493922"/>
                <a:gd name="connsiteX34" fmla="*/ 1142545 w 5685522"/>
                <a:gd name="connsiteY34" fmla="*/ 368852 h 2493922"/>
                <a:gd name="connsiteX35" fmla="*/ 1156147 w 5685522"/>
                <a:gd name="connsiteY35" fmla="*/ 368852 h 2493922"/>
                <a:gd name="connsiteX36" fmla="*/ 1156147 w 5685522"/>
                <a:gd name="connsiteY36" fmla="*/ 391620 h 2493922"/>
                <a:gd name="connsiteX37" fmla="*/ 1175794 w 5685522"/>
                <a:gd name="connsiteY37" fmla="*/ 391620 h 2493922"/>
                <a:gd name="connsiteX38" fmla="*/ 1175794 w 5685522"/>
                <a:gd name="connsiteY38" fmla="*/ 414389 h 2493922"/>
                <a:gd name="connsiteX39" fmla="*/ 1189396 w 5685522"/>
                <a:gd name="connsiteY39" fmla="*/ 414389 h 2493922"/>
                <a:gd name="connsiteX40" fmla="*/ 1189396 w 5685522"/>
                <a:gd name="connsiteY40" fmla="*/ 435640 h 2493922"/>
                <a:gd name="connsiteX41" fmla="*/ 1255893 w 5685522"/>
                <a:gd name="connsiteY41" fmla="*/ 435640 h 2493922"/>
                <a:gd name="connsiteX42" fmla="*/ 1255893 w 5685522"/>
                <a:gd name="connsiteY42" fmla="*/ 458408 h 2493922"/>
                <a:gd name="connsiteX43" fmla="*/ 1269495 w 5685522"/>
                <a:gd name="connsiteY43" fmla="*/ 458408 h 2493922"/>
                <a:gd name="connsiteX44" fmla="*/ 1269495 w 5685522"/>
                <a:gd name="connsiteY44" fmla="*/ 481177 h 2493922"/>
                <a:gd name="connsiteX45" fmla="*/ 1283096 w 5685522"/>
                <a:gd name="connsiteY45" fmla="*/ 481177 h 2493922"/>
                <a:gd name="connsiteX46" fmla="*/ 1283096 w 5685522"/>
                <a:gd name="connsiteY46" fmla="*/ 502427 h 2493922"/>
                <a:gd name="connsiteX47" fmla="*/ 1296698 w 5685522"/>
                <a:gd name="connsiteY47" fmla="*/ 502427 h 2493922"/>
                <a:gd name="connsiteX48" fmla="*/ 1296698 w 5685522"/>
                <a:gd name="connsiteY48" fmla="*/ 525196 h 2493922"/>
                <a:gd name="connsiteX49" fmla="*/ 1364707 w 5685522"/>
                <a:gd name="connsiteY49" fmla="*/ 525196 h 2493922"/>
                <a:gd name="connsiteX50" fmla="*/ 1364707 w 5685522"/>
                <a:gd name="connsiteY50" fmla="*/ 547965 h 2493922"/>
                <a:gd name="connsiteX51" fmla="*/ 1376797 w 5685522"/>
                <a:gd name="connsiteY51" fmla="*/ 547965 h 2493922"/>
                <a:gd name="connsiteX52" fmla="*/ 1376797 w 5685522"/>
                <a:gd name="connsiteY52" fmla="*/ 569215 h 2493922"/>
                <a:gd name="connsiteX53" fmla="*/ 1390399 w 5685522"/>
                <a:gd name="connsiteY53" fmla="*/ 569215 h 2493922"/>
                <a:gd name="connsiteX54" fmla="*/ 1390399 w 5685522"/>
                <a:gd name="connsiteY54" fmla="*/ 591984 h 2493922"/>
                <a:gd name="connsiteX55" fmla="*/ 1458408 w 5685522"/>
                <a:gd name="connsiteY55" fmla="*/ 591984 h 2493922"/>
                <a:gd name="connsiteX56" fmla="*/ 1458408 w 5685522"/>
                <a:gd name="connsiteY56" fmla="*/ 614753 h 2493922"/>
                <a:gd name="connsiteX57" fmla="*/ 1491656 w 5685522"/>
                <a:gd name="connsiteY57" fmla="*/ 614753 h 2493922"/>
                <a:gd name="connsiteX58" fmla="*/ 1491656 w 5685522"/>
                <a:gd name="connsiteY58" fmla="*/ 636003 h 2493922"/>
                <a:gd name="connsiteX59" fmla="*/ 1497701 w 5685522"/>
                <a:gd name="connsiteY59" fmla="*/ 636003 h 2493922"/>
                <a:gd name="connsiteX60" fmla="*/ 1497701 w 5685522"/>
                <a:gd name="connsiteY60" fmla="*/ 658772 h 2493922"/>
                <a:gd name="connsiteX61" fmla="*/ 1511303 w 5685522"/>
                <a:gd name="connsiteY61" fmla="*/ 658772 h 2493922"/>
                <a:gd name="connsiteX62" fmla="*/ 1511303 w 5685522"/>
                <a:gd name="connsiteY62" fmla="*/ 681541 h 2493922"/>
                <a:gd name="connsiteX63" fmla="*/ 1532461 w 5685522"/>
                <a:gd name="connsiteY63" fmla="*/ 681541 h 2493922"/>
                <a:gd name="connsiteX64" fmla="*/ 1532461 w 5685522"/>
                <a:gd name="connsiteY64" fmla="*/ 702791 h 2493922"/>
                <a:gd name="connsiteX65" fmla="*/ 1598959 w 5685522"/>
                <a:gd name="connsiteY65" fmla="*/ 702791 h 2493922"/>
                <a:gd name="connsiteX66" fmla="*/ 1598959 w 5685522"/>
                <a:gd name="connsiteY66" fmla="*/ 725560 h 2493922"/>
                <a:gd name="connsiteX67" fmla="*/ 1612561 w 5685522"/>
                <a:gd name="connsiteY67" fmla="*/ 725560 h 2493922"/>
                <a:gd name="connsiteX68" fmla="*/ 1612561 w 5685522"/>
                <a:gd name="connsiteY68" fmla="*/ 748329 h 2493922"/>
                <a:gd name="connsiteX69" fmla="*/ 1626162 w 5685522"/>
                <a:gd name="connsiteY69" fmla="*/ 748329 h 2493922"/>
                <a:gd name="connsiteX70" fmla="*/ 1626162 w 5685522"/>
                <a:gd name="connsiteY70" fmla="*/ 771097 h 2493922"/>
                <a:gd name="connsiteX71" fmla="*/ 1639764 w 5685522"/>
                <a:gd name="connsiteY71" fmla="*/ 771097 h 2493922"/>
                <a:gd name="connsiteX72" fmla="*/ 1639764 w 5685522"/>
                <a:gd name="connsiteY72" fmla="*/ 793866 h 2493922"/>
                <a:gd name="connsiteX73" fmla="*/ 1686614 w 5685522"/>
                <a:gd name="connsiteY73" fmla="*/ 793866 h 2493922"/>
                <a:gd name="connsiteX74" fmla="*/ 1686614 w 5685522"/>
                <a:gd name="connsiteY74" fmla="*/ 816634 h 2493922"/>
                <a:gd name="connsiteX75" fmla="*/ 1700216 w 5685522"/>
                <a:gd name="connsiteY75" fmla="*/ 816634 h 2493922"/>
                <a:gd name="connsiteX76" fmla="*/ 1700216 w 5685522"/>
                <a:gd name="connsiteY76" fmla="*/ 839403 h 2493922"/>
                <a:gd name="connsiteX77" fmla="*/ 1706261 w 5685522"/>
                <a:gd name="connsiteY77" fmla="*/ 839403 h 2493922"/>
                <a:gd name="connsiteX78" fmla="*/ 1706261 w 5685522"/>
                <a:gd name="connsiteY78" fmla="*/ 862172 h 2493922"/>
                <a:gd name="connsiteX79" fmla="*/ 1727419 w 5685522"/>
                <a:gd name="connsiteY79" fmla="*/ 862172 h 2493922"/>
                <a:gd name="connsiteX80" fmla="*/ 1727419 w 5685522"/>
                <a:gd name="connsiteY80" fmla="*/ 883422 h 2493922"/>
                <a:gd name="connsiteX81" fmla="*/ 1780315 w 5685522"/>
                <a:gd name="connsiteY81" fmla="*/ 883422 h 2493922"/>
                <a:gd name="connsiteX82" fmla="*/ 1780315 w 5685522"/>
                <a:gd name="connsiteY82" fmla="*/ 906191 h 2493922"/>
                <a:gd name="connsiteX83" fmla="*/ 1793917 w 5685522"/>
                <a:gd name="connsiteY83" fmla="*/ 906191 h 2493922"/>
                <a:gd name="connsiteX84" fmla="*/ 1793917 w 5685522"/>
                <a:gd name="connsiteY84" fmla="*/ 928960 h 2493922"/>
                <a:gd name="connsiteX85" fmla="*/ 1827166 w 5685522"/>
                <a:gd name="connsiteY85" fmla="*/ 928960 h 2493922"/>
                <a:gd name="connsiteX86" fmla="*/ 1827166 w 5685522"/>
                <a:gd name="connsiteY86" fmla="*/ 951728 h 2493922"/>
                <a:gd name="connsiteX87" fmla="*/ 1848324 w 5685522"/>
                <a:gd name="connsiteY87" fmla="*/ 951728 h 2493922"/>
                <a:gd name="connsiteX88" fmla="*/ 1848324 w 5685522"/>
                <a:gd name="connsiteY88" fmla="*/ 974497 h 2493922"/>
                <a:gd name="connsiteX89" fmla="*/ 1875527 w 5685522"/>
                <a:gd name="connsiteY89" fmla="*/ 974497 h 2493922"/>
                <a:gd name="connsiteX90" fmla="*/ 1875527 w 5685522"/>
                <a:gd name="connsiteY90" fmla="*/ 997265 h 2493922"/>
                <a:gd name="connsiteX91" fmla="*/ 1887618 w 5685522"/>
                <a:gd name="connsiteY91" fmla="*/ 997265 h 2493922"/>
                <a:gd name="connsiteX92" fmla="*/ 1887618 w 5685522"/>
                <a:gd name="connsiteY92" fmla="*/ 1020034 h 2493922"/>
                <a:gd name="connsiteX93" fmla="*/ 1928423 w 5685522"/>
                <a:gd name="connsiteY93" fmla="*/ 1020034 h 2493922"/>
                <a:gd name="connsiteX94" fmla="*/ 1928423 w 5685522"/>
                <a:gd name="connsiteY94" fmla="*/ 1042803 h 2493922"/>
                <a:gd name="connsiteX95" fmla="*/ 2002477 w 5685522"/>
                <a:gd name="connsiteY95" fmla="*/ 1042803 h 2493922"/>
                <a:gd name="connsiteX96" fmla="*/ 2002477 w 5685522"/>
                <a:gd name="connsiteY96" fmla="*/ 1065571 h 2493922"/>
                <a:gd name="connsiteX97" fmla="*/ 2082576 w 5685522"/>
                <a:gd name="connsiteY97" fmla="*/ 1065571 h 2493922"/>
                <a:gd name="connsiteX98" fmla="*/ 2082576 w 5685522"/>
                <a:gd name="connsiteY98" fmla="*/ 1088340 h 2493922"/>
                <a:gd name="connsiteX99" fmla="*/ 2156630 w 5685522"/>
                <a:gd name="connsiteY99" fmla="*/ 1088340 h 2493922"/>
                <a:gd name="connsiteX100" fmla="*/ 2156630 w 5685522"/>
                <a:gd name="connsiteY100" fmla="*/ 1111109 h 2493922"/>
                <a:gd name="connsiteX101" fmla="*/ 2191390 w 5685522"/>
                <a:gd name="connsiteY101" fmla="*/ 1111109 h 2493922"/>
                <a:gd name="connsiteX102" fmla="*/ 2191390 w 5685522"/>
                <a:gd name="connsiteY102" fmla="*/ 1135395 h 2493922"/>
                <a:gd name="connsiteX103" fmla="*/ 2203480 w 5685522"/>
                <a:gd name="connsiteY103" fmla="*/ 1135395 h 2493922"/>
                <a:gd name="connsiteX104" fmla="*/ 2203480 w 5685522"/>
                <a:gd name="connsiteY104" fmla="*/ 1158164 h 2493922"/>
                <a:gd name="connsiteX105" fmla="*/ 2217082 w 5685522"/>
                <a:gd name="connsiteY105" fmla="*/ 1158164 h 2493922"/>
                <a:gd name="connsiteX106" fmla="*/ 2217082 w 5685522"/>
                <a:gd name="connsiteY106" fmla="*/ 1180932 h 2493922"/>
                <a:gd name="connsiteX107" fmla="*/ 2271489 w 5685522"/>
                <a:gd name="connsiteY107" fmla="*/ 1180932 h 2493922"/>
                <a:gd name="connsiteX108" fmla="*/ 2271489 w 5685522"/>
                <a:gd name="connsiteY108" fmla="*/ 1203701 h 2493922"/>
                <a:gd name="connsiteX109" fmla="*/ 2331941 w 5685522"/>
                <a:gd name="connsiteY109" fmla="*/ 1203701 h 2493922"/>
                <a:gd name="connsiteX110" fmla="*/ 2331941 w 5685522"/>
                <a:gd name="connsiteY110" fmla="*/ 1226470 h 2493922"/>
                <a:gd name="connsiteX111" fmla="*/ 2507252 w 5685522"/>
                <a:gd name="connsiteY111" fmla="*/ 1226470 h 2493922"/>
                <a:gd name="connsiteX112" fmla="*/ 2507252 w 5685522"/>
                <a:gd name="connsiteY112" fmla="*/ 1249238 h 2493922"/>
                <a:gd name="connsiteX113" fmla="*/ 2567704 w 5685522"/>
                <a:gd name="connsiteY113" fmla="*/ 1249238 h 2493922"/>
                <a:gd name="connsiteX114" fmla="*/ 2567704 w 5685522"/>
                <a:gd name="connsiteY114" fmla="*/ 1273525 h 2493922"/>
                <a:gd name="connsiteX115" fmla="*/ 2587351 w 5685522"/>
                <a:gd name="connsiteY115" fmla="*/ 1273525 h 2493922"/>
                <a:gd name="connsiteX116" fmla="*/ 2587351 w 5685522"/>
                <a:gd name="connsiteY116" fmla="*/ 1296293 h 2493922"/>
                <a:gd name="connsiteX117" fmla="*/ 2600953 w 5685522"/>
                <a:gd name="connsiteY117" fmla="*/ 1296293 h 2493922"/>
                <a:gd name="connsiteX118" fmla="*/ 2600953 w 5685522"/>
                <a:gd name="connsiteY118" fmla="*/ 1320580 h 2493922"/>
                <a:gd name="connsiteX119" fmla="*/ 2634201 w 5685522"/>
                <a:gd name="connsiteY119" fmla="*/ 1320580 h 2493922"/>
                <a:gd name="connsiteX120" fmla="*/ 2634201 w 5685522"/>
                <a:gd name="connsiteY120" fmla="*/ 1343348 h 2493922"/>
                <a:gd name="connsiteX121" fmla="*/ 2681052 w 5685522"/>
                <a:gd name="connsiteY121" fmla="*/ 1343348 h 2493922"/>
                <a:gd name="connsiteX122" fmla="*/ 2681052 w 5685522"/>
                <a:gd name="connsiteY122" fmla="*/ 1367635 h 2493922"/>
                <a:gd name="connsiteX123" fmla="*/ 2714301 w 5685522"/>
                <a:gd name="connsiteY123" fmla="*/ 1367635 h 2493922"/>
                <a:gd name="connsiteX124" fmla="*/ 2714301 w 5685522"/>
                <a:gd name="connsiteY124" fmla="*/ 1391921 h 2493922"/>
                <a:gd name="connsiteX125" fmla="*/ 2768708 w 5685522"/>
                <a:gd name="connsiteY125" fmla="*/ 1391921 h 2493922"/>
                <a:gd name="connsiteX126" fmla="*/ 2768708 w 5685522"/>
                <a:gd name="connsiteY126" fmla="*/ 1416208 h 2493922"/>
                <a:gd name="connsiteX127" fmla="*/ 2774753 w 5685522"/>
                <a:gd name="connsiteY127" fmla="*/ 1416208 h 2493922"/>
                <a:gd name="connsiteX128" fmla="*/ 2774753 w 5685522"/>
                <a:gd name="connsiteY128" fmla="*/ 1442012 h 2493922"/>
                <a:gd name="connsiteX129" fmla="*/ 2883566 w 5685522"/>
                <a:gd name="connsiteY129" fmla="*/ 1442012 h 2493922"/>
                <a:gd name="connsiteX130" fmla="*/ 2883566 w 5685522"/>
                <a:gd name="connsiteY130" fmla="*/ 1493621 h 2493922"/>
                <a:gd name="connsiteX131" fmla="*/ 2889612 w 5685522"/>
                <a:gd name="connsiteY131" fmla="*/ 1493621 h 2493922"/>
                <a:gd name="connsiteX132" fmla="*/ 2889612 w 5685522"/>
                <a:gd name="connsiteY132" fmla="*/ 1519426 h 2493922"/>
                <a:gd name="connsiteX133" fmla="*/ 2957620 w 5685522"/>
                <a:gd name="connsiteY133" fmla="*/ 1519426 h 2493922"/>
                <a:gd name="connsiteX134" fmla="*/ 2957620 w 5685522"/>
                <a:gd name="connsiteY134" fmla="*/ 1546748 h 2493922"/>
                <a:gd name="connsiteX135" fmla="*/ 3024118 w 5685522"/>
                <a:gd name="connsiteY135" fmla="*/ 1546748 h 2493922"/>
                <a:gd name="connsiteX136" fmla="*/ 3024118 w 5685522"/>
                <a:gd name="connsiteY136" fmla="*/ 1572553 h 2493922"/>
                <a:gd name="connsiteX137" fmla="*/ 3051321 w 5685522"/>
                <a:gd name="connsiteY137" fmla="*/ 1572553 h 2493922"/>
                <a:gd name="connsiteX138" fmla="*/ 3051321 w 5685522"/>
                <a:gd name="connsiteY138" fmla="*/ 1599875 h 2493922"/>
                <a:gd name="connsiteX139" fmla="*/ 3090615 w 5685522"/>
                <a:gd name="connsiteY139" fmla="*/ 1599875 h 2493922"/>
                <a:gd name="connsiteX140" fmla="*/ 3090615 w 5685522"/>
                <a:gd name="connsiteY140" fmla="*/ 1627197 h 2493922"/>
                <a:gd name="connsiteX141" fmla="*/ 3117818 w 5685522"/>
                <a:gd name="connsiteY141" fmla="*/ 1627197 h 2493922"/>
                <a:gd name="connsiteX142" fmla="*/ 3117818 w 5685522"/>
                <a:gd name="connsiteY142" fmla="*/ 1681842 h 2493922"/>
                <a:gd name="connsiteX143" fmla="*/ 3199429 w 5685522"/>
                <a:gd name="connsiteY143" fmla="*/ 1681842 h 2493922"/>
                <a:gd name="connsiteX144" fmla="*/ 3199429 w 5685522"/>
                <a:gd name="connsiteY144" fmla="*/ 1710682 h 2493922"/>
                <a:gd name="connsiteX145" fmla="*/ 3219076 w 5685522"/>
                <a:gd name="connsiteY145" fmla="*/ 1710682 h 2493922"/>
                <a:gd name="connsiteX146" fmla="*/ 3219076 w 5685522"/>
                <a:gd name="connsiteY146" fmla="*/ 1741040 h 2493922"/>
                <a:gd name="connsiteX147" fmla="*/ 3265926 w 5685522"/>
                <a:gd name="connsiteY147" fmla="*/ 1741040 h 2493922"/>
                <a:gd name="connsiteX148" fmla="*/ 3265926 w 5685522"/>
                <a:gd name="connsiteY148" fmla="*/ 1771398 h 2493922"/>
                <a:gd name="connsiteX149" fmla="*/ 3420079 w 5685522"/>
                <a:gd name="connsiteY149" fmla="*/ 1771398 h 2493922"/>
                <a:gd name="connsiteX150" fmla="*/ 3420079 w 5685522"/>
                <a:gd name="connsiteY150" fmla="*/ 1804792 h 2493922"/>
                <a:gd name="connsiteX151" fmla="*/ 3427636 w 5685522"/>
                <a:gd name="connsiteY151" fmla="*/ 1804792 h 2493922"/>
                <a:gd name="connsiteX152" fmla="*/ 3427636 w 5685522"/>
                <a:gd name="connsiteY152" fmla="*/ 1838186 h 2493922"/>
                <a:gd name="connsiteX153" fmla="*/ 3460884 w 5685522"/>
                <a:gd name="connsiteY153" fmla="*/ 1838186 h 2493922"/>
                <a:gd name="connsiteX154" fmla="*/ 3460884 w 5685522"/>
                <a:gd name="connsiteY154" fmla="*/ 1871580 h 2493922"/>
                <a:gd name="connsiteX155" fmla="*/ 3466930 w 5685522"/>
                <a:gd name="connsiteY155" fmla="*/ 1871580 h 2493922"/>
                <a:gd name="connsiteX156" fmla="*/ 3466930 w 5685522"/>
                <a:gd name="connsiteY156" fmla="*/ 1906492 h 2493922"/>
                <a:gd name="connsiteX157" fmla="*/ 3488088 w 5685522"/>
                <a:gd name="connsiteY157" fmla="*/ 1906492 h 2493922"/>
                <a:gd name="connsiteX158" fmla="*/ 3488088 w 5685522"/>
                <a:gd name="connsiteY158" fmla="*/ 1942922 h 2493922"/>
                <a:gd name="connsiteX159" fmla="*/ 3575744 w 5685522"/>
                <a:gd name="connsiteY159" fmla="*/ 1942922 h 2493922"/>
                <a:gd name="connsiteX160" fmla="*/ 3575744 w 5685522"/>
                <a:gd name="connsiteY160" fmla="*/ 1982388 h 2493922"/>
                <a:gd name="connsiteX161" fmla="*/ 3958103 w 5685522"/>
                <a:gd name="connsiteY161" fmla="*/ 1982388 h 2493922"/>
                <a:gd name="connsiteX162" fmla="*/ 3958103 w 5685522"/>
                <a:gd name="connsiteY162" fmla="*/ 2035514 h 2493922"/>
                <a:gd name="connsiteX163" fmla="*/ 3991352 w 5685522"/>
                <a:gd name="connsiteY163" fmla="*/ 2035514 h 2493922"/>
                <a:gd name="connsiteX164" fmla="*/ 3991352 w 5685522"/>
                <a:gd name="connsiteY164" fmla="*/ 2090159 h 2493922"/>
                <a:gd name="connsiteX165" fmla="*/ 4079007 w 5685522"/>
                <a:gd name="connsiteY165" fmla="*/ 2090159 h 2493922"/>
                <a:gd name="connsiteX166" fmla="*/ 4079007 w 5685522"/>
                <a:gd name="connsiteY166" fmla="*/ 2144804 h 2493922"/>
                <a:gd name="connsiteX167" fmla="*/ 4098654 w 5685522"/>
                <a:gd name="connsiteY167" fmla="*/ 2144804 h 2493922"/>
                <a:gd name="connsiteX168" fmla="*/ 4098654 w 5685522"/>
                <a:gd name="connsiteY168" fmla="*/ 2199449 h 2493922"/>
                <a:gd name="connsiteX169" fmla="*/ 4133414 w 5685522"/>
                <a:gd name="connsiteY169" fmla="*/ 2199449 h 2493922"/>
                <a:gd name="connsiteX170" fmla="*/ 4133414 w 5685522"/>
                <a:gd name="connsiteY170" fmla="*/ 2254093 h 2493922"/>
                <a:gd name="connsiteX171" fmla="*/ 4207468 w 5685522"/>
                <a:gd name="connsiteY171" fmla="*/ 2254093 h 2493922"/>
                <a:gd name="connsiteX172" fmla="*/ 4207468 w 5685522"/>
                <a:gd name="connsiteY172" fmla="*/ 2307220 h 2493922"/>
                <a:gd name="connsiteX173" fmla="*/ 4583783 w 5685522"/>
                <a:gd name="connsiteY173" fmla="*/ 2307220 h 2493922"/>
                <a:gd name="connsiteX174" fmla="*/ 4583783 w 5685522"/>
                <a:gd name="connsiteY174" fmla="*/ 2387669 h 2493922"/>
                <a:gd name="connsiteX175" fmla="*/ 4825591 w 5685522"/>
                <a:gd name="connsiteY175" fmla="*/ 2387669 h 2493922"/>
                <a:gd name="connsiteX176" fmla="*/ 4825591 w 5685522"/>
                <a:gd name="connsiteY176" fmla="*/ 2493923 h 2493922"/>
                <a:gd name="connsiteX177" fmla="*/ 5685523 w 5685522"/>
                <a:gd name="connsiteY177" fmla="*/ 2493923 h 249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5685522" h="2493922">
                  <a:moveTo>
                    <a:pt x="0" y="0"/>
                  </a:moveTo>
                  <a:lnTo>
                    <a:pt x="74054" y="0"/>
                  </a:lnTo>
                  <a:lnTo>
                    <a:pt x="74054" y="21251"/>
                  </a:lnTo>
                  <a:lnTo>
                    <a:pt x="120904" y="21251"/>
                  </a:lnTo>
                  <a:lnTo>
                    <a:pt x="120904" y="42501"/>
                  </a:lnTo>
                  <a:lnTo>
                    <a:pt x="134506" y="42501"/>
                  </a:lnTo>
                  <a:lnTo>
                    <a:pt x="134506" y="63752"/>
                  </a:lnTo>
                  <a:lnTo>
                    <a:pt x="362713" y="63752"/>
                  </a:lnTo>
                  <a:lnTo>
                    <a:pt x="362713" y="85003"/>
                  </a:lnTo>
                  <a:lnTo>
                    <a:pt x="477572" y="85003"/>
                  </a:lnTo>
                  <a:lnTo>
                    <a:pt x="477572" y="106254"/>
                  </a:lnTo>
                  <a:lnTo>
                    <a:pt x="524422" y="106254"/>
                  </a:lnTo>
                  <a:lnTo>
                    <a:pt x="524422" y="127504"/>
                  </a:lnTo>
                  <a:lnTo>
                    <a:pt x="544069" y="127504"/>
                  </a:lnTo>
                  <a:lnTo>
                    <a:pt x="544069" y="150273"/>
                  </a:lnTo>
                  <a:lnTo>
                    <a:pt x="590920" y="150273"/>
                  </a:lnTo>
                  <a:lnTo>
                    <a:pt x="590920" y="171524"/>
                  </a:lnTo>
                  <a:lnTo>
                    <a:pt x="658928" y="171524"/>
                  </a:lnTo>
                  <a:lnTo>
                    <a:pt x="658928" y="192774"/>
                  </a:lnTo>
                  <a:lnTo>
                    <a:pt x="799479" y="192774"/>
                  </a:lnTo>
                  <a:lnTo>
                    <a:pt x="799479" y="215543"/>
                  </a:lnTo>
                  <a:lnTo>
                    <a:pt x="819126" y="215543"/>
                  </a:lnTo>
                  <a:lnTo>
                    <a:pt x="819126" y="236794"/>
                  </a:lnTo>
                  <a:lnTo>
                    <a:pt x="974791" y="236794"/>
                  </a:lnTo>
                  <a:lnTo>
                    <a:pt x="974791" y="259562"/>
                  </a:lnTo>
                  <a:lnTo>
                    <a:pt x="988392" y="259562"/>
                  </a:lnTo>
                  <a:lnTo>
                    <a:pt x="988392" y="280813"/>
                  </a:lnTo>
                  <a:lnTo>
                    <a:pt x="1041288" y="280813"/>
                  </a:lnTo>
                  <a:lnTo>
                    <a:pt x="1041288" y="303582"/>
                  </a:lnTo>
                  <a:lnTo>
                    <a:pt x="1115342" y="303582"/>
                  </a:lnTo>
                  <a:lnTo>
                    <a:pt x="1115342" y="324832"/>
                  </a:lnTo>
                  <a:lnTo>
                    <a:pt x="1134989" y="324832"/>
                  </a:lnTo>
                  <a:lnTo>
                    <a:pt x="1134989" y="347601"/>
                  </a:lnTo>
                  <a:lnTo>
                    <a:pt x="1142545" y="347601"/>
                  </a:lnTo>
                  <a:lnTo>
                    <a:pt x="1142545" y="368852"/>
                  </a:lnTo>
                  <a:lnTo>
                    <a:pt x="1156147" y="368852"/>
                  </a:lnTo>
                  <a:lnTo>
                    <a:pt x="1156147" y="391620"/>
                  </a:lnTo>
                  <a:lnTo>
                    <a:pt x="1175794" y="391620"/>
                  </a:lnTo>
                  <a:lnTo>
                    <a:pt x="1175794" y="414389"/>
                  </a:lnTo>
                  <a:lnTo>
                    <a:pt x="1189396" y="414389"/>
                  </a:lnTo>
                  <a:lnTo>
                    <a:pt x="1189396" y="435640"/>
                  </a:lnTo>
                  <a:lnTo>
                    <a:pt x="1255893" y="435640"/>
                  </a:lnTo>
                  <a:lnTo>
                    <a:pt x="1255893" y="458408"/>
                  </a:lnTo>
                  <a:lnTo>
                    <a:pt x="1269495" y="458408"/>
                  </a:lnTo>
                  <a:lnTo>
                    <a:pt x="1269495" y="481177"/>
                  </a:lnTo>
                  <a:lnTo>
                    <a:pt x="1283096" y="481177"/>
                  </a:lnTo>
                  <a:lnTo>
                    <a:pt x="1283096" y="502427"/>
                  </a:lnTo>
                  <a:lnTo>
                    <a:pt x="1296698" y="502427"/>
                  </a:lnTo>
                  <a:lnTo>
                    <a:pt x="1296698" y="525196"/>
                  </a:lnTo>
                  <a:lnTo>
                    <a:pt x="1364707" y="525196"/>
                  </a:lnTo>
                  <a:lnTo>
                    <a:pt x="1364707" y="547965"/>
                  </a:lnTo>
                  <a:lnTo>
                    <a:pt x="1376797" y="547965"/>
                  </a:lnTo>
                  <a:lnTo>
                    <a:pt x="1376797" y="569215"/>
                  </a:lnTo>
                  <a:lnTo>
                    <a:pt x="1390399" y="569215"/>
                  </a:lnTo>
                  <a:lnTo>
                    <a:pt x="1390399" y="591984"/>
                  </a:lnTo>
                  <a:lnTo>
                    <a:pt x="1458408" y="591984"/>
                  </a:lnTo>
                  <a:lnTo>
                    <a:pt x="1458408" y="614753"/>
                  </a:lnTo>
                  <a:lnTo>
                    <a:pt x="1491656" y="614753"/>
                  </a:lnTo>
                  <a:lnTo>
                    <a:pt x="1491656" y="636003"/>
                  </a:lnTo>
                  <a:lnTo>
                    <a:pt x="1497701" y="636003"/>
                  </a:lnTo>
                  <a:lnTo>
                    <a:pt x="1497701" y="658772"/>
                  </a:lnTo>
                  <a:lnTo>
                    <a:pt x="1511303" y="658772"/>
                  </a:lnTo>
                  <a:lnTo>
                    <a:pt x="1511303" y="681541"/>
                  </a:lnTo>
                  <a:lnTo>
                    <a:pt x="1532461" y="681541"/>
                  </a:lnTo>
                  <a:lnTo>
                    <a:pt x="1532461" y="702791"/>
                  </a:lnTo>
                  <a:lnTo>
                    <a:pt x="1598959" y="702791"/>
                  </a:lnTo>
                  <a:lnTo>
                    <a:pt x="1598959" y="725560"/>
                  </a:lnTo>
                  <a:lnTo>
                    <a:pt x="1612561" y="725560"/>
                  </a:lnTo>
                  <a:lnTo>
                    <a:pt x="1612561" y="748329"/>
                  </a:lnTo>
                  <a:lnTo>
                    <a:pt x="1626162" y="748329"/>
                  </a:lnTo>
                  <a:lnTo>
                    <a:pt x="1626162" y="771097"/>
                  </a:lnTo>
                  <a:lnTo>
                    <a:pt x="1639764" y="771097"/>
                  </a:lnTo>
                  <a:lnTo>
                    <a:pt x="1639764" y="793866"/>
                  </a:lnTo>
                  <a:lnTo>
                    <a:pt x="1686614" y="793866"/>
                  </a:lnTo>
                  <a:lnTo>
                    <a:pt x="1686614" y="816634"/>
                  </a:lnTo>
                  <a:lnTo>
                    <a:pt x="1700216" y="816634"/>
                  </a:lnTo>
                  <a:lnTo>
                    <a:pt x="1700216" y="839403"/>
                  </a:lnTo>
                  <a:lnTo>
                    <a:pt x="1706261" y="839403"/>
                  </a:lnTo>
                  <a:lnTo>
                    <a:pt x="1706261" y="862172"/>
                  </a:lnTo>
                  <a:lnTo>
                    <a:pt x="1727419" y="862172"/>
                  </a:lnTo>
                  <a:lnTo>
                    <a:pt x="1727419" y="883422"/>
                  </a:lnTo>
                  <a:lnTo>
                    <a:pt x="1780315" y="883422"/>
                  </a:lnTo>
                  <a:lnTo>
                    <a:pt x="1780315" y="906191"/>
                  </a:lnTo>
                  <a:lnTo>
                    <a:pt x="1793917" y="906191"/>
                  </a:lnTo>
                  <a:lnTo>
                    <a:pt x="1793917" y="928960"/>
                  </a:lnTo>
                  <a:lnTo>
                    <a:pt x="1827166" y="928960"/>
                  </a:lnTo>
                  <a:lnTo>
                    <a:pt x="1827166" y="951728"/>
                  </a:lnTo>
                  <a:lnTo>
                    <a:pt x="1848324" y="951728"/>
                  </a:lnTo>
                  <a:lnTo>
                    <a:pt x="1848324" y="974497"/>
                  </a:lnTo>
                  <a:lnTo>
                    <a:pt x="1875527" y="974497"/>
                  </a:lnTo>
                  <a:lnTo>
                    <a:pt x="1875527" y="997265"/>
                  </a:lnTo>
                  <a:lnTo>
                    <a:pt x="1887618" y="997265"/>
                  </a:lnTo>
                  <a:lnTo>
                    <a:pt x="1887618" y="1020034"/>
                  </a:lnTo>
                  <a:lnTo>
                    <a:pt x="1928423" y="1020034"/>
                  </a:lnTo>
                  <a:lnTo>
                    <a:pt x="1928423" y="1042803"/>
                  </a:lnTo>
                  <a:lnTo>
                    <a:pt x="2002477" y="1042803"/>
                  </a:lnTo>
                  <a:lnTo>
                    <a:pt x="2002477" y="1065571"/>
                  </a:lnTo>
                  <a:lnTo>
                    <a:pt x="2082576" y="1065571"/>
                  </a:lnTo>
                  <a:lnTo>
                    <a:pt x="2082576" y="1088340"/>
                  </a:lnTo>
                  <a:lnTo>
                    <a:pt x="2156630" y="1088340"/>
                  </a:lnTo>
                  <a:lnTo>
                    <a:pt x="2156630" y="1111109"/>
                  </a:lnTo>
                  <a:lnTo>
                    <a:pt x="2191390" y="1111109"/>
                  </a:lnTo>
                  <a:lnTo>
                    <a:pt x="2191390" y="1135395"/>
                  </a:lnTo>
                  <a:lnTo>
                    <a:pt x="2203480" y="1135395"/>
                  </a:lnTo>
                  <a:lnTo>
                    <a:pt x="2203480" y="1158164"/>
                  </a:lnTo>
                  <a:lnTo>
                    <a:pt x="2217082" y="1158164"/>
                  </a:lnTo>
                  <a:lnTo>
                    <a:pt x="2217082" y="1180932"/>
                  </a:lnTo>
                  <a:lnTo>
                    <a:pt x="2271489" y="1180932"/>
                  </a:lnTo>
                  <a:lnTo>
                    <a:pt x="2271489" y="1203701"/>
                  </a:lnTo>
                  <a:lnTo>
                    <a:pt x="2331941" y="1203701"/>
                  </a:lnTo>
                  <a:lnTo>
                    <a:pt x="2331941" y="1226470"/>
                  </a:lnTo>
                  <a:lnTo>
                    <a:pt x="2507252" y="1226470"/>
                  </a:lnTo>
                  <a:lnTo>
                    <a:pt x="2507252" y="1249238"/>
                  </a:lnTo>
                  <a:lnTo>
                    <a:pt x="2567704" y="1249238"/>
                  </a:lnTo>
                  <a:lnTo>
                    <a:pt x="2567704" y="1273525"/>
                  </a:lnTo>
                  <a:lnTo>
                    <a:pt x="2587351" y="1273525"/>
                  </a:lnTo>
                  <a:lnTo>
                    <a:pt x="2587351" y="1296293"/>
                  </a:lnTo>
                  <a:lnTo>
                    <a:pt x="2600953" y="1296293"/>
                  </a:lnTo>
                  <a:lnTo>
                    <a:pt x="2600953" y="1320580"/>
                  </a:lnTo>
                  <a:lnTo>
                    <a:pt x="2634201" y="1320580"/>
                  </a:lnTo>
                  <a:lnTo>
                    <a:pt x="2634201" y="1343348"/>
                  </a:lnTo>
                  <a:lnTo>
                    <a:pt x="2681052" y="1343348"/>
                  </a:lnTo>
                  <a:lnTo>
                    <a:pt x="2681052" y="1367635"/>
                  </a:lnTo>
                  <a:lnTo>
                    <a:pt x="2714301" y="1367635"/>
                  </a:lnTo>
                  <a:lnTo>
                    <a:pt x="2714301" y="1391921"/>
                  </a:lnTo>
                  <a:lnTo>
                    <a:pt x="2768708" y="1391921"/>
                  </a:lnTo>
                  <a:lnTo>
                    <a:pt x="2768708" y="1416208"/>
                  </a:lnTo>
                  <a:lnTo>
                    <a:pt x="2774753" y="1416208"/>
                  </a:lnTo>
                  <a:lnTo>
                    <a:pt x="2774753" y="1442012"/>
                  </a:lnTo>
                  <a:lnTo>
                    <a:pt x="2883566" y="1442012"/>
                  </a:lnTo>
                  <a:lnTo>
                    <a:pt x="2883566" y="1493621"/>
                  </a:lnTo>
                  <a:lnTo>
                    <a:pt x="2889612" y="1493621"/>
                  </a:lnTo>
                  <a:lnTo>
                    <a:pt x="2889612" y="1519426"/>
                  </a:lnTo>
                  <a:lnTo>
                    <a:pt x="2957620" y="1519426"/>
                  </a:lnTo>
                  <a:lnTo>
                    <a:pt x="2957620" y="1546748"/>
                  </a:lnTo>
                  <a:lnTo>
                    <a:pt x="3024118" y="1546748"/>
                  </a:lnTo>
                  <a:lnTo>
                    <a:pt x="3024118" y="1572553"/>
                  </a:lnTo>
                  <a:lnTo>
                    <a:pt x="3051321" y="1572553"/>
                  </a:lnTo>
                  <a:lnTo>
                    <a:pt x="3051321" y="1599875"/>
                  </a:lnTo>
                  <a:lnTo>
                    <a:pt x="3090615" y="1599875"/>
                  </a:lnTo>
                  <a:lnTo>
                    <a:pt x="3090615" y="1627197"/>
                  </a:lnTo>
                  <a:lnTo>
                    <a:pt x="3117818" y="1627197"/>
                  </a:lnTo>
                  <a:lnTo>
                    <a:pt x="3117818" y="1681842"/>
                  </a:lnTo>
                  <a:lnTo>
                    <a:pt x="3199429" y="1681842"/>
                  </a:lnTo>
                  <a:lnTo>
                    <a:pt x="3199429" y="1710682"/>
                  </a:lnTo>
                  <a:lnTo>
                    <a:pt x="3219076" y="1710682"/>
                  </a:lnTo>
                  <a:lnTo>
                    <a:pt x="3219076" y="1741040"/>
                  </a:lnTo>
                  <a:lnTo>
                    <a:pt x="3265926" y="1741040"/>
                  </a:lnTo>
                  <a:lnTo>
                    <a:pt x="3265926" y="1771398"/>
                  </a:lnTo>
                  <a:lnTo>
                    <a:pt x="3420079" y="1771398"/>
                  </a:lnTo>
                  <a:lnTo>
                    <a:pt x="3420079" y="1804792"/>
                  </a:lnTo>
                  <a:lnTo>
                    <a:pt x="3427636" y="1804792"/>
                  </a:lnTo>
                  <a:lnTo>
                    <a:pt x="3427636" y="1838186"/>
                  </a:lnTo>
                  <a:lnTo>
                    <a:pt x="3460884" y="1838186"/>
                  </a:lnTo>
                  <a:lnTo>
                    <a:pt x="3460884" y="1871580"/>
                  </a:lnTo>
                  <a:lnTo>
                    <a:pt x="3466930" y="1871580"/>
                  </a:lnTo>
                  <a:lnTo>
                    <a:pt x="3466930" y="1906492"/>
                  </a:lnTo>
                  <a:lnTo>
                    <a:pt x="3488088" y="1906492"/>
                  </a:lnTo>
                  <a:lnTo>
                    <a:pt x="3488088" y="1942922"/>
                  </a:lnTo>
                  <a:lnTo>
                    <a:pt x="3575744" y="1942922"/>
                  </a:lnTo>
                  <a:lnTo>
                    <a:pt x="3575744" y="1982388"/>
                  </a:lnTo>
                  <a:lnTo>
                    <a:pt x="3958103" y="1982388"/>
                  </a:lnTo>
                  <a:lnTo>
                    <a:pt x="3958103" y="2035514"/>
                  </a:lnTo>
                  <a:lnTo>
                    <a:pt x="3991352" y="2035514"/>
                  </a:lnTo>
                  <a:lnTo>
                    <a:pt x="3991352" y="2090159"/>
                  </a:lnTo>
                  <a:lnTo>
                    <a:pt x="4079007" y="2090159"/>
                  </a:lnTo>
                  <a:lnTo>
                    <a:pt x="4079007" y="2144804"/>
                  </a:lnTo>
                  <a:lnTo>
                    <a:pt x="4098654" y="2144804"/>
                  </a:lnTo>
                  <a:lnTo>
                    <a:pt x="4098654" y="2199449"/>
                  </a:lnTo>
                  <a:lnTo>
                    <a:pt x="4133414" y="2199449"/>
                  </a:lnTo>
                  <a:lnTo>
                    <a:pt x="4133414" y="2254093"/>
                  </a:lnTo>
                  <a:lnTo>
                    <a:pt x="4207468" y="2254093"/>
                  </a:lnTo>
                  <a:lnTo>
                    <a:pt x="4207468" y="2307220"/>
                  </a:lnTo>
                  <a:lnTo>
                    <a:pt x="4583783" y="2307220"/>
                  </a:lnTo>
                  <a:lnTo>
                    <a:pt x="4583783" y="2387669"/>
                  </a:lnTo>
                  <a:lnTo>
                    <a:pt x="4825591" y="2387669"/>
                  </a:lnTo>
                  <a:lnTo>
                    <a:pt x="4825591" y="2493923"/>
                  </a:lnTo>
                  <a:lnTo>
                    <a:pt x="5685523" y="2493923"/>
                  </a:lnTo>
                </a:path>
              </a:pathLst>
            </a:custGeom>
            <a:noFill/>
            <a:ln w="19050" cap="flat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8" name="Freeform 509">
              <a:extLst>
                <a:ext uri="{FF2B5EF4-FFF2-40B4-BE49-F238E27FC236}">
                  <a16:creationId xmlns:a16="http://schemas.microsoft.com/office/drawing/2014/main" xmlns="" id="{E464BB73-41CB-BFD5-E7E0-EDCF7D64C2E1}"/>
                </a:ext>
              </a:extLst>
            </p:cNvPr>
            <p:cNvSpPr/>
            <p:nvPr/>
          </p:nvSpPr>
          <p:spPr>
            <a:xfrm>
              <a:off x="8657783" y="3544357"/>
              <a:ext cx="1511" cy="3035"/>
            </a:xfrm>
            <a:custGeom>
              <a:avLst/>
              <a:gdLst>
                <a:gd name="connsiteX0" fmla="*/ 0 w 1511"/>
                <a:gd name="connsiteY0" fmla="*/ 0 h 3035"/>
                <a:gd name="connsiteX1" fmla="*/ 1511 w 1511"/>
                <a:gd name="connsiteY1" fmla="*/ 3036 h 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" h="3035">
                  <a:moveTo>
                    <a:pt x="0" y="0"/>
                  </a:moveTo>
                  <a:lnTo>
                    <a:pt x="1511" y="3036"/>
                  </a:lnTo>
                </a:path>
              </a:pathLst>
            </a:custGeom>
            <a:ln w="19050" cap="flat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9" name="Freeform 510">
              <a:extLst>
                <a:ext uri="{FF2B5EF4-FFF2-40B4-BE49-F238E27FC236}">
                  <a16:creationId xmlns:a16="http://schemas.microsoft.com/office/drawing/2014/main" xmlns="" id="{465665E7-4936-DF95-CE4A-9E76254C6E14}"/>
                </a:ext>
              </a:extLst>
            </p:cNvPr>
            <p:cNvSpPr/>
            <p:nvPr/>
          </p:nvSpPr>
          <p:spPr>
            <a:xfrm>
              <a:off x="2949591" y="105347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0" name="Freeform 511">
              <a:extLst>
                <a:ext uri="{FF2B5EF4-FFF2-40B4-BE49-F238E27FC236}">
                  <a16:creationId xmlns:a16="http://schemas.microsoft.com/office/drawing/2014/main" xmlns="" id="{D38184E8-0FCC-7F9D-31DE-42B66B61A334}"/>
                </a:ext>
              </a:extLst>
            </p:cNvPr>
            <p:cNvSpPr/>
            <p:nvPr/>
          </p:nvSpPr>
          <p:spPr>
            <a:xfrm>
              <a:off x="2979817" y="102311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1" name="Freeform 512">
              <a:extLst>
                <a:ext uri="{FF2B5EF4-FFF2-40B4-BE49-F238E27FC236}">
                  <a16:creationId xmlns:a16="http://schemas.microsoft.com/office/drawing/2014/main" xmlns="" id="{FA7580BF-A5FB-79E1-E4C0-191C10A4D923}"/>
                </a:ext>
              </a:extLst>
            </p:cNvPr>
            <p:cNvSpPr/>
            <p:nvPr/>
          </p:nvSpPr>
          <p:spPr>
            <a:xfrm>
              <a:off x="2949591" y="105347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2" name="Freeform 513">
              <a:extLst>
                <a:ext uri="{FF2B5EF4-FFF2-40B4-BE49-F238E27FC236}">
                  <a16:creationId xmlns:a16="http://schemas.microsoft.com/office/drawing/2014/main" xmlns="" id="{99372A37-8C9F-3CA4-FC08-BFD65D2801CF}"/>
                </a:ext>
              </a:extLst>
            </p:cNvPr>
            <p:cNvSpPr/>
            <p:nvPr/>
          </p:nvSpPr>
          <p:spPr>
            <a:xfrm>
              <a:off x="2979817" y="102311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3" name="Freeform 514">
              <a:extLst>
                <a:ext uri="{FF2B5EF4-FFF2-40B4-BE49-F238E27FC236}">
                  <a16:creationId xmlns:a16="http://schemas.microsoft.com/office/drawing/2014/main" xmlns="" id="{3009B671-C2BD-4FB8-0BCB-B6C22BD633A4}"/>
                </a:ext>
              </a:extLst>
            </p:cNvPr>
            <p:cNvSpPr/>
            <p:nvPr/>
          </p:nvSpPr>
          <p:spPr>
            <a:xfrm>
              <a:off x="2949591" y="105347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4" name="Freeform 515">
              <a:extLst>
                <a:ext uri="{FF2B5EF4-FFF2-40B4-BE49-F238E27FC236}">
                  <a16:creationId xmlns:a16="http://schemas.microsoft.com/office/drawing/2014/main" xmlns="" id="{636EE0B2-2F68-0D39-1F3C-72C978A756A0}"/>
                </a:ext>
              </a:extLst>
            </p:cNvPr>
            <p:cNvSpPr/>
            <p:nvPr/>
          </p:nvSpPr>
          <p:spPr>
            <a:xfrm>
              <a:off x="2979817" y="102311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5" name="Freeform 516">
              <a:extLst>
                <a:ext uri="{FF2B5EF4-FFF2-40B4-BE49-F238E27FC236}">
                  <a16:creationId xmlns:a16="http://schemas.microsoft.com/office/drawing/2014/main" xmlns="" id="{263FD687-596C-9588-F8F5-A75212D807FD}"/>
                </a:ext>
              </a:extLst>
            </p:cNvPr>
            <p:cNvSpPr/>
            <p:nvPr/>
          </p:nvSpPr>
          <p:spPr>
            <a:xfrm>
              <a:off x="2949591" y="105347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6" name="Freeform 517">
              <a:extLst>
                <a:ext uri="{FF2B5EF4-FFF2-40B4-BE49-F238E27FC236}">
                  <a16:creationId xmlns:a16="http://schemas.microsoft.com/office/drawing/2014/main" xmlns="" id="{79D2C38F-C061-D28A-71E5-D96B94BAE220}"/>
                </a:ext>
              </a:extLst>
            </p:cNvPr>
            <p:cNvSpPr/>
            <p:nvPr/>
          </p:nvSpPr>
          <p:spPr>
            <a:xfrm>
              <a:off x="2979817" y="102311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7" name="Freeform 518">
              <a:extLst>
                <a:ext uri="{FF2B5EF4-FFF2-40B4-BE49-F238E27FC236}">
                  <a16:creationId xmlns:a16="http://schemas.microsoft.com/office/drawing/2014/main" xmlns="" id="{F3D7D058-F6CB-1460-1AFB-851BB086BB22}"/>
                </a:ext>
              </a:extLst>
            </p:cNvPr>
            <p:cNvSpPr/>
            <p:nvPr/>
          </p:nvSpPr>
          <p:spPr>
            <a:xfrm>
              <a:off x="2963193" y="105347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8" name="Freeform 519">
              <a:extLst>
                <a:ext uri="{FF2B5EF4-FFF2-40B4-BE49-F238E27FC236}">
                  <a16:creationId xmlns:a16="http://schemas.microsoft.com/office/drawing/2014/main" xmlns="" id="{3C682F45-5D50-B594-C7CB-84C1BDFFA114}"/>
                </a:ext>
              </a:extLst>
            </p:cNvPr>
            <p:cNvSpPr/>
            <p:nvPr/>
          </p:nvSpPr>
          <p:spPr>
            <a:xfrm>
              <a:off x="2993419" y="102311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9" name="Freeform 520">
              <a:extLst>
                <a:ext uri="{FF2B5EF4-FFF2-40B4-BE49-F238E27FC236}">
                  <a16:creationId xmlns:a16="http://schemas.microsoft.com/office/drawing/2014/main" xmlns="" id="{771DFA2E-D4CD-8665-8123-381C6A9EC023}"/>
                </a:ext>
              </a:extLst>
            </p:cNvPr>
            <p:cNvSpPr/>
            <p:nvPr/>
          </p:nvSpPr>
          <p:spPr>
            <a:xfrm>
              <a:off x="2970749" y="105347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0" name="Freeform 521">
              <a:extLst>
                <a:ext uri="{FF2B5EF4-FFF2-40B4-BE49-F238E27FC236}">
                  <a16:creationId xmlns:a16="http://schemas.microsoft.com/office/drawing/2014/main" xmlns="" id="{F39B1F15-F62F-270A-D666-9DC0120C0486}"/>
                </a:ext>
              </a:extLst>
            </p:cNvPr>
            <p:cNvSpPr/>
            <p:nvPr/>
          </p:nvSpPr>
          <p:spPr>
            <a:xfrm>
              <a:off x="3000975" y="102311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1" name="Freeform 522">
              <a:extLst>
                <a:ext uri="{FF2B5EF4-FFF2-40B4-BE49-F238E27FC236}">
                  <a16:creationId xmlns:a16="http://schemas.microsoft.com/office/drawing/2014/main" xmlns="" id="{4C0D7C2C-759B-3F9B-090E-35BBB8EDDCF7}"/>
                </a:ext>
              </a:extLst>
            </p:cNvPr>
            <p:cNvSpPr/>
            <p:nvPr/>
          </p:nvSpPr>
          <p:spPr>
            <a:xfrm>
              <a:off x="3010043" y="105347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2" name="Freeform 523">
              <a:extLst>
                <a:ext uri="{FF2B5EF4-FFF2-40B4-BE49-F238E27FC236}">
                  <a16:creationId xmlns:a16="http://schemas.microsoft.com/office/drawing/2014/main" xmlns="" id="{65E36979-7844-5DD5-EE1E-EA6B6E67D6AE}"/>
                </a:ext>
              </a:extLst>
            </p:cNvPr>
            <p:cNvSpPr/>
            <p:nvPr/>
          </p:nvSpPr>
          <p:spPr>
            <a:xfrm>
              <a:off x="3040269" y="102311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3" name="Freeform 524">
              <a:extLst>
                <a:ext uri="{FF2B5EF4-FFF2-40B4-BE49-F238E27FC236}">
                  <a16:creationId xmlns:a16="http://schemas.microsoft.com/office/drawing/2014/main" xmlns="" id="{6B04BD3D-8083-B1C7-856E-59EB712FCB03}"/>
                </a:ext>
              </a:extLst>
            </p:cNvPr>
            <p:cNvSpPr/>
            <p:nvPr/>
          </p:nvSpPr>
          <p:spPr>
            <a:xfrm>
              <a:off x="3017600" y="107472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4" name="Freeform 525">
              <a:extLst>
                <a:ext uri="{FF2B5EF4-FFF2-40B4-BE49-F238E27FC236}">
                  <a16:creationId xmlns:a16="http://schemas.microsoft.com/office/drawing/2014/main" xmlns="" id="{01EDA2FE-0539-DA0E-53D7-11BA17A57A32}"/>
                </a:ext>
              </a:extLst>
            </p:cNvPr>
            <p:cNvSpPr/>
            <p:nvPr/>
          </p:nvSpPr>
          <p:spPr>
            <a:xfrm>
              <a:off x="3047826" y="1044363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5" name="Freeform 526">
              <a:extLst>
                <a:ext uri="{FF2B5EF4-FFF2-40B4-BE49-F238E27FC236}">
                  <a16:creationId xmlns:a16="http://schemas.microsoft.com/office/drawing/2014/main" xmlns="" id="{E8A751B0-93B8-9351-DBD9-97144768D355}"/>
                </a:ext>
              </a:extLst>
            </p:cNvPr>
            <p:cNvSpPr/>
            <p:nvPr/>
          </p:nvSpPr>
          <p:spPr>
            <a:xfrm>
              <a:off x="3037247" y="107472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6" name="Freeform 527">
              <a:extLst>
                <a:ext uri="{FF2B5EF4-FFF2-40B4-BE49-F238E27FC236}">
                  <a16:creationId xmlns:a16="http://schemas.microsoft.com/office/drawing/2014/main" xmlns="" id="{2C9EBB58-7F17-D24F-1FD7-39854DEEFFC4}"/>
                </a:ext>
              </a:extLst>
            </p:cNvPr>
            <p:cNvSpPr/>
            <p:nvPr/>
          </p:nvSpPr>
          <p:spPr>
            <a:xfrm>
              <a:off x="3067473" y="1044363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7" name="Freeform 528">
              <a:extLst>
                <a:ext uri="{FF2B5EF4-FFF2-40B4-BE49-F238E27FC236}">
                  <a16:creationId xmlns:a16="http://schemas.microsoft.com/office/drawing/2014/main" xmlns="" id="{539BDE06-181A-A54F-7360-69BB9F7E93A8}"/>
                </a:ext>
              </a:extLst>
            </p:cNvPr>
            <p:cNvSpPr/>
            <p:nvPr/>
          </p:nvSpPr>
          <p:spPr>
            <a:xfrm>
              <a:off x="3097699" y="111722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8" name="Freeform 529">
              <a:extLst>
                <a:ext uri="{FF2B5EF4-FFF2-40B4-BE49-F238E27FC236}">
                  <a16:creationId xmlns:a16="http://schemas.microsoft.com/office/drawing/2014/main" xmlns="" id="{DA9192CE-269A-072F-86A2-A50612DF60EA}"/>
                </a:ext>
              </a:extLst>
            </p:cNvPr>
            <p:cNvSpPr/>
            <p:nvPr/>
          </p:nvSpPr>
          <p:spPr>
            <a:xfrm>
              <a:off x="3127925" y="108686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9" name="Freeform 530">
              <a:extLst>
                <a:ext uri="{FF2B5EF4-FFF2-40B4-BE49-F238E27FC236}">
                  <a16:creationId xmlns:a16="http://schemas.microsoft.com/office/drawing/2014/main" xmlns="" id="{1B5DC04C-872D-E77E-4FC8-89FF166EFBD4}"/>
                </a:ext>
              </a:extLst>
            </p:cNvPr>
            <p:cNvSpPr/>
            <p:nvPr/>
          </p:nvSpPr>
          <p:spPr>
            <a:xfrm>
              <a:off x="3212558" y="111722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0" name="Freeform 531">
              <a:extLst>
                <a:ext uri="{FF2B5EF4-FFF2-40B4-BE49-F238E27FC236}">
                  <a16:creationId xmlns:a16="http://schemas.microsoft.com/office/drawing/2014/main" xmlns="" id="{96B93D60-6664-295E-1FDD-BA439F10CF9D}"/>
                </a:ext>
              </a:extLst>
            </p:cNvPr>
            <p:cNvSpPr/>
            <p:nvPr/>
          </p:nvSpPr>
          <p:spPr>
            <a:xfrm>
              <a:off x="3242784" y="108686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1" name="Freeform 532">
              <a:extLst>
                <a:ext uri="{FF2B5EF4-FFF2-40B4-BE49-F238E27FC236}">
                  <a16:creationId xmlns:a16="http://schemas.microsoft.com/office/drawing/2014/main" xmlns="" id="{5C1B13C9-B37D-A73B-902E-97BA475E9B72}"/>
                </a:ext>
              </a:extLst>
            </p:cNvPr>
            <p:cNvSpPr/>
            <p:nvPr/>
          </p:nvSpPr>
          <p:spPr>
            <a:xfrm>
              <a:off x="3232205" y="111722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2" name="Freeform 533">
              <a:extLst>
                <a:ext uri="{FF2B5EF4-FFF2-40B4-BE49-F238E27FC236}">
                  <a16:creationId xmlns:a16="http://schemas.microsoft.com/office/drawing/2014/main" xmlns="" id="{BD6227F5-A409-4CF4-07F9-4E8576349D1E}"/>
                </a:ext>
              </a:extLst>
            </p:cNvPr>
            <p:cNvSpPr/>
            <p:nvPr/>
          </p:nvSpPr>
          <p:spPr>
            <a:xfrm>
              <a:off x="3262431" y="108686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3" name="Freeform 534">
              <a:extLst>
                <a:ext uri="{FF2B5EF4-FFF2-40B4-BE49-F238E27FC236}">
                  <a16:creationId xmlns:a16="http://schemas.microsoft.com/office/drawing/2014/main" xmlns="" id="{9924D2D7-F0C9-8126-758C-208A3F168468}"/>
                </a:ext>
              </a:extLst>
            </p:cNvPr>
            <p:cNvSpPr/>
            <p:nvPr/>
          </p:nvSpPr>
          <p:spPr>
            <a:xfrm>
              <a:off x="3279055" y="111722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4" name="Freeform 535">
              <a:extLst>
                <a:ext uri="{FF2B5EF4-FFF2-40B4-BE49-F238E27FC236}">
                  <a16:creationId xmlns:a16="http://schemas.microsoft.com/office/drawing/2014/main" xmlns="" id="{DB0DCA26-89B3-031C-E52B-DBBBDD75C0DB}"/>
                </a:ext>
              </a:extLst>
            </p:cNvPr>
            <p:cNvSpPr/>
            <p:nvPr/>
          </p:nvSpPr>
          <p:spPr>
            <a:xfrm>
              <a:off x="3309281" y="108686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5" name="Freeform 536">
              <a:extLst>
                <a:ext uri="{FF2B5EF4-FFF2-40B4-BE49-F238E27FC236}">
                  <a16:creationId xmlns:a16="http://schemas.microsoft.com/office/drawing/2014/main" xmlns="" id="{284EC802-4262-DC85-3302-A3AD17593346}"/>
                </a:ext>
              </a:extLst>
            </p:cNvPr>
            <p:cNvSpPr/>
            <p:nvPr/>
          </p:nvSpPr>
          <p:spPr>
            <a:xfrm>
              <a:off x="3306258" y="113847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6" name="Freeform 537">
              <a:extLst>
                <a:ext uri="{FF2B5EF4-FFF2-40B4-BE49-F238E27FC236}">
                  <a16:creationId xmlns:a16="http://schemas.microsoft.com/office/drawing/2014/main" xmlns="" id="{3BDBCAD9-BC5A-8A25-F9C3-E6A0173326AA}"/>
                </a:ext>
              </a:extLst>
            </p:cNvPr>
            <p:cNvSpPr/>
            <p:nvPr/>
          </p:nvSpPr>
          <p:spPr>
            <a:xfrm>
              <a:off x="3336485" y="110811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7" name="Freeform 538">
              <a:extLst>
                <a:ext uri="{FF2B5EF4-FFF2-40B4-BE49-F238E27FC236}">
                  <a16:creationId xmlns:a16="http://schemas.microsoft.com/office/drawing/2014/main" xmlns="" id="{036A8471-0DA2-8D6E-F302-2AEBF192B7D9}"/>
                </a:ext>
              </a:extLst>
            </p:cNvPr>
            <p:cNvSpPr/>
            <p:nvPr/>
          </p:nvSpPr>
          <p:spPr>
            <a:xfrm>
              <a:off x="3347064" y="113847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8" name="Freeform 539">
              <a:extLst>
                <a:ext uri="{FF2B5EF4-FFF2-40B4-BE49-F238E27FC236}">
                  <a16:creationId xmlns:a16="http://schemas.microsoft.com/office/drawing/2014/main" xmlns="" id="{D3EEEFDB-5912-1E1A-D5D7-35D3B4A8969A}"/>
                </a:ext>
              </a:extLst>
            </p:cNvPr>
            <p:cNvSpPr/>
            <p:nvPr/>
          </p:nvSpPr>
          <p:spPr>
            <a:xfrm>
              <a:off x="3377290" y="110811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9" name="Freeform 540">
              <a:extLst>
                <a:ext uri="{FF2B5EF4-FFF2-40B4-BE49-F238E27FC236}">
                  <a16:creationId xmlns:a16="http://schemas.microsoft.com/office/drawing/2014/main" xmlns="" id="{50FA94D8-794A-3516-F466-B5352E0DDEC5}"/>
                </a:ext>
              </a:extLst>
            </p:cNvPr>
            <p:cNvSpPr/>
            <p:nvPr/>
          </p:nvSpPr>
          <p:spPr>
            <a:xfrm>
              <a:off x="3649324" y="1246245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0" name="Freeform 541">
              <a:extLst>
                <a:ext uri="{FF2B5EF4-FFF2-40B4-BE49-F238E27FC236}">
                  <a16:creationId xmlns:a16="http://schemas.microsoft.com/office/drawing/2014/main" xmlns="" id="{CC3877C3-7FF3-E13A-2316-13BBC91A70AD}"/>
                </a:ext>
              </a:extLst>
            </p:cNvPr>
            <p:cNvSpPr/>
            <p:nvPr/>
          </p:nvSpPr>
          <p:spPr>
            <a:xfrm>
              <a:off x="3679550" y="1215887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1" name="Freeform 542">
              <a:extLst>
                <a:ext uri="{FF2B5EF4-FFF2-40B4-BE49-F238E27FC236}">
                  <a16:creationId xmlns:a16="http://schemas.microsoft.com/office/drawing/2014/main" xmlns="" id="{ED62CCA5-0320-359E-3F00-348455F62A53}"/>
                </a:ext>
              </a:extLst>
            </p:cNvPr>
            <p:cNvSpPr/>
            <p:nvPr/>
          </p:nvSpPr>
          <p:spPr>
            <a:xfrm>
              <a:off x="3729423" y="1246245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2" name="Freeform 543">
              <a:extLst>
                <a:ext uri="{FF2B5EF4-FFF2-40B4-BE49-F238E27FC236}">
                  <a16:creationId xmlns:a16="http://schemas.microsoft.com/office/drawing/2014/main" xmlns="" id="{4E1586BA-00A4-C0AC-F99A-8BBEEF803D9A}"/>
                </a:ext>
              </a:extLst>
            </p:cNvPr>
            <p:cNvSpPr/>
            <p:nvPr/>
          </p:nvSpPr>
          <p:spPr>
            <a:xfrm>
              <a:off x="3759649" y="1215887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3" name="Freeform 544">
              <a:extLst>
                <a:ext uri="{FF2B5EF4-FFF2-40B4-BE49-F238E27FC236}">
                  <a16:creationId xmlns:a16="http://schemas.microsoft.com/office/drawing/2014/main" xmlns="" id="{9C03B758-DDDF-D5BB-1D84-AEB08B95A0A8}"/>
                </a:ext>
              </a:extLst>
            </p:cNvPr>
            <p:cNvSpPr/>
            <p:nvPr/>
          </p:nvSpPr>
          <p:spPr>
            <a:xfrm>
              <a:off x="3951585" y="1334284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4" name="Freeform 545">
              <a:extLst>
                <a:ext uri="{FF2B5EF4-FFF2-40B4-BE49-F238E27FC236}">
                  <a16:creationId xmlns:a16="http://schemas.microsoft.com/office/drawing/2014/main" xmlns="" id="{A4A50E95-0CC0-1890-4AA0-7CA20A4A7443}"/>
                </a:ext>
              </a:extLst>
            </p:cNvPr>
            <p:cNvSpPr/>
            <p:nvPr/>
          </p:nvSpPr>
          <p:spPr>
            <a:xfrm>
              <a:off x="3981811" y="130392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5" name="Freeform 546">
              <a:extLst>
                <a:ext uri="{FF2B5EF4-FFF2-40B4-BE49-F238E27FC236}">
                  <a16:creationId xmlns:a16="http://schemas.microsoft.com/office/drawing/2014/main" xmlns="" id="{93BCE8BB-5C21-FAFF-508E-F6F720A26074}"/>
                </a:ext>
              </a:extLst>
            </p:cNvPr>
            <p:cNvSpPr/>
            <p:nvPr/>
          </p:nvSpPr>
          <p:spPr>
            <a:xfrm>
              <a:off x="4179792" y="148911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6" name="Freeform 547">
              <a:extLst>
                <a:ext uri="{FF2B5EF4-FFF2-40B4-BE49-F238E27FC236}">
                  <a16:creationId xmlns:a16="http://schemas.microsoft.com/office/drawing/2014/main" xmlns="" id="{2853A712-D690-20F3-792C-575D6297EECF}"/>
                </a:ext>
              </a:extLst>
            </p:cNvPr>
            <p:cNvSpPr/>
            <p:nvPr/>
          </p:nvSpPr>
          <p:spPr>
            <a:xfrm>
              <a:off x="4210018" y="145875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7" name="Freeform 548">
              <a:extLst>
                <a:ext uri="{FF2B5EF4-FFF2-40B4-BE49-F238E27FC236}">
                  <a16:creationId xmlns:a16="http://schemas.microsoft.com/office/drawing/2014/main" xmlns="" id="{A1DCCA08-6D8F-23F1-1869-2DE41D5E09CE}"/>
                </a:ext>
              </a:extLst>
            </p:cNvPr>
            <p:cNvSpPr/>
            <p:nvPr/>
          </p:nvSpPr>
          <p:spPr>
            <a:xfrm>
              <a:off x="4509256" y="1756262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8" name="Freeform 549">
              <a:extLst>
                <a:ext uri="{FF2B5EF4-FFF2-40B4-BE49-F238E27FC236}">
                  <a16:creationId xmlns:a16="http://schemas.microsoft.com/office/drawing/2014/main" xmlns="" id="{FD554F63-30EC-87D5-66F6-FBC23A3EC91D}"/>
                </a:ext>
              </a:extLst>
            </p:cNvPr>
            <p:cNvSpPr/>
            <p:nvPr/>
          </p:nvSpPr>
          <p:spPr>
            <a:xfrm>
              <a:off x="4539482" y="172590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9" name="Freeform 550">
              <a:extLst>
                <a:ext uri="{FF2B5EF4-FFF2-40B4-BE49-F238E27FC236}">
                  <a16:creationId xmlns:a16="http://schemas.microsoft.com/office/drawing/2014/main" xmlns="" id="{AA7E0E10-6869-761B-B669-3015B5562A6E}"/>
                </a:ext>
              </a:extLst>
            </p:cNvPr>
            <p:cNvSpPr/>
            <p:nvPr/>
          </p:nvSpPr>
          <p:spPr>
            <a:xfrm>
              <a:off x="4536459" y="1756262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0" name="Freeform 551">
              <a:extLst>
                <a:ext uri="{FF2B5EF4-FFF2-40B4-BE49-F238E27FC236}">
                  <a16:creationId xmlns:a16="http://schemas.microsoft.com/office/drawing/2014/main" xmlns="" id="{AB439F59-AEC2-D968-CF7B-9F10C6AAA053}"/>
                </a:ext>
              </a:extLst>
            </p:cNvPr>
            <p:cNvSpPr/>
            <p:nvPr/>
          </p:nvSpPr>
          <p:spPr>
            <a:xfrm>
              <a:off x="4566685" y="172590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1" name="Freeform 552">
              <a:extLst>
                <a:ext uri="{FF2B5EF4-FFF2-40B4-BE49-F238E27FC236}">
                  <a16:creationId xmlns:a16="http://schemas.microsoft.com/office/drawing/2014/main" xmlns="" id="{8D702534-9D3A-E1A4-0E14-FA33245BB368}"/>
                </a:ext>
              </a:extLst>
            </p:cNvPr>
            <p:cNvSpPr/>
            <p:nvPr/>
          </p:nvSpPr>
          <p:spPr>
            <a:xfrm>
              <a:off x="4791869" y="2027967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2" name="Freeform 553">
              <a:extLst>
                <a:ext uri="{FF2B5EF4-FFF2-40B4-BE49-F238E27FC236}">
                  <a16:creationId xmlns:a16="http://schemas.microsoft.com/office/drawing/2014/main" xmlns="" id="{37F94F95-6FBC-AC42-1B65-A93F690063CD}"/>
                </a:ext>
              </a:extLst>
            </p:cNvPr>
            <p:cNvSpPr/>
            <p:nvPr/>
          </p:nvSpPr>
          <p:spPr>
            <a:xfrm>
              <a:off x="4822096" y="1997609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3" name="Freeform 554">
              <a:extLst>
                <a:ext uri="{FF2B5EF4-FFF2-40B4-BE49-F238E27FC236}">
                  <a16:creationId xmlns:a16="http://schemas.microsoft.com/office/drawing/2014/main" xmlns="" id="{0F73D76A-1030-B0B7-AA34-940C1FC54B8A}"/>
                </a:ext>
              </a:extLst>
            </p:cNvPr>
            <p:cNvSpPr/>
            <p:nvPr/>
          </p:nvSpPr>
          <p:spPr>
            <a:xfrm>
              <a:off x="5033678" y="214181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4" name="Freeform 555">
              <a:extLst>
                <a:ext uri="{FF2B5EF4-FFF2-40B4-BE49-F238E27FC236}">
                  <a16:creationId xmlns:a16="http://schemas.microsoft.com/office/drawing/2014/main" xmlns="" id="{B41F93B5-DB4F-D6B4-6FC5-6A2F99A85382}"/>
                </a:ext>
              </a:extLst>
            </p:cNvPr>
            <p:cNvSpPr/>
            <p:nvPr/>
          </p:nvSpPr>
          <p:spPr>
            <a:xfrm>
              <a:off x="5063904" y="211145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5" name="Freeform 556">
              <a:extLst>
                <a:ext uri="{FF2B5EF4-FFF2-40B4-BE49-F238E27FC236}">
                  <a16:creationId xmlns:a16="http://schemas.microsoft.com/office/drawing/2014/main" xmlns="" id="{E2B7B56C-4917-33A5-1F84-A5A7A64160A6}"/>
                </a:ext>
              </a:extLst>
            </p:cNvPr>
            <p:cNvSpPr/>
            <p:nvPr/>
          </p:nvSpPr>
          <p:spPr>
            <a:xfrm>
              <a:off x="5349540" y="227994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6" name="Freeform 557">
              <a:extLst>
                <a:ext uri="{FF2B5EF4-FFF2-40B4-BE49-F238E27FC236}">
                  <a16:creationId xmlns:a16="http://schemas.microsoft.com/office/drawing/2014/main" xmlns="" id="{DCFA4070-563D-5725-E639-F15586B35EB1}"/>
                </a:ext>
              </a:extLst>
            </p:cNvPr>
            <p:cNvSpPr/>
            <p:nvPr/>
          </p:nvSpPr>
          <p:spPr>
            <a:xfrm>
              <a:off x="5379766" y="224958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7" name="Freeform 558">
              <a:extLst>
                <a:ext uri="{FF2B5EF4-FFF2-40B4-BE49-F238E27FC236}">
                  <a16:creationId xmlns:a16="http://schemas.microsoft.com/office/drawing/2014/main" xmlns="" id="{6D9F4456-04C4-F4C4-F614-92FAF3E1EBF4}"/>
                </a:ext>
              </a:extLst>
            </p:cNvPr>
            <p:cNvSpPr/>
            <p:nvPr/>
          </p:nvSpPr>
          <p:spPr>
            <a:xfrm>
              <a:off x="5530897" y="2349764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8" name="Freeform 559">
              <a:extLst>
                <a:ext uri="{FF2B5EF4-FFF2-40B4-BE49-F238E27FC236}">
                  <a16:creationId xmlns:a16="http://schemas.microsoft.com/office/drawing/2014/main" xmlns="" id="{39973CD6-93F6-33CB-FC89-7F0D56D494C6}"/>
                </a:ext>
              </a:extLst>
            </p:cNvPr>
            <p:cNvSpPr/>
            <p:nvPr/>
          </p:nvSpPr>
          <p:spPr>
            <a:xfrm>
              <a:off x="5561123" y="2319406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9" name="Freeform 560">
              <a:extLst>
                <a:ext uri="{FF2B5EF4-FFF2-40B4-BE49-F238E27FC236}">
                  <a16:creationId xmlns:a16="http://schemas.microsoft.com/office/drawing/2014/main" xmlns="" id="{5DA8BE1F-1BAD-0B56-7FC9-ED51E147B095}"/>
                </a:ext>
              </a:extLst>
            </p:cNvPr>
            <p:cNvSpPr/>
            <p:nvPr/>
          </p:nvSpPr>
          <p:spPr>
            <a:xfrm>
              <a:off x="5536942" y="2349764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0" name="Freeform 561">
              <a:extLst>
                <a:ext uri="{FF2B5EF4-FFF2-40B4-BE49-F238E27FC236}">
                  <a16:creationId xmlns:a16="http://schemas.microsoft.com/office/drawing/2014/main" xmlns="" id="{0D8CE76F-3819-A9E3-C1BE-569B51670B83}"/>
                </a:ext>
              </a:extLst>
            </p:cNvPr>
            <p:cNvSpPr/>
            <p:nvPr/>
          </p:nvSpPr>
          <p:spPr>
            <a:xfrm>
              <a:off x="5567168" y="2319406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1" name="Freeform 562">
              <a:extLst>
                <a:ext uri="{FF2B5EF4-FFF2-40B4-BE49-F238E27FC236}">
                  <a16:creationId xmlns:a16="http://schemas.microsoft.com/office/drawing/2014/main" xmlns="" id="{1318F10A-A9AD-F8D6-B3E9-7A0A161D6B84}"/>
                </a:ext>
              </a:extLst>
            </p:cNvPr>
            <p:cNvSpPr/>
            <p:nvPr/>
          </p:nvSpPr>
          <p:spPr>
            <a:xfrm>
              <a:off x="5544498" y="237405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2" name="Freeform 563">
              <a:extLst>
                <a:ext uri="{FF2B5EF4-FFF2-40B4-BE49-F238E27FC236}">
                  <a16:creationId xmlns:a16="http://schemas.microsoft.com/office/drawing/2014/main" xmlns="" id="{6FA54DBF-BE56-180E-3EE2-43DB9F6AFC58}"/>
                </a:ext>
              </a:extLst>
            </p:cNvPr>
            <p:cNvSpPr/>
            <p:nvPr/>
          </p:nvSpPr>
          <p:spPr>
            <a:xfrm>
              <a:off x="5574725" y="234369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3" name="Freeform 564">
              <a:extLst>
                <a:ext uri="{FF2B5EF4-FFF2-40B4-BE49-F238E27FC236}">
                  <a16:creationId xmlns:a16="http://schemas.microsoft.com/office/drawing/2014/main" xmlns="" id="{17A994BD-58AA-AB9F-9D64-08BD264C609C}"/>
                </a:ext>
              </a:extLst>
            </p:cNvPr>
            <p:cNvSpPr/>
            <p:nvPr/>
          </p:nvSpPr>
          <p:spPr>
            <a:xfrm>
              <a:off x="5624598" y="2421106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4" name="Freeform 565">
              <a:extLst>
                <a:ext uri="{FF2B5EF4-FFF2-40B4-BE49-F238E27FC236}">
                  <a16:creationId xmlns:a16="http://schemas.microsoft.com/office/drawing/2014/main" xmlns="" id="{71345EAA-4181-1B0B-6E5A-839660CDF4EF}"/>
                </a:ext>
              </a:extLst>
            </p:cNvPr>
            <p:cNvSpPr/>
            <p:nvPr/>
          </p:nvSpPr>
          <p:spPr>
            <a:xfrm>
              <a:off x="5654824" y="2390747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5" name="Freeform 566">
              <a:extLst>
                <a:ext uri="{FF2B5EF4-FFF2-40B4-BE49-F238E27FC236}">
                  <a16:creationId xmlns:a16="http://schemas.microsoft.com/office/drawing/2014/main" xmlns="" id="{B2F2C5BE-0D36-FD89-090F-657422FCAF04}"/>
                </a:ext>
              </a:extLst>
            </p:cNvPr>
            <p:cNvSpPr/>
            <p:nvPr/>
          </p:nvSpPr>
          <p:spPr>
            <a:xfrm>
              <a:off x="5692606" y="2445392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6" name="Freeform 567">
              <a:extLst>
                <a:ext uri="{FF2B5EF4-FFF2-40B4-BE49-F238E27FC236}">
                  <a16:creationId xmlns:a16="http://schemas.microsoft.com/office/drawing/2014/main" xmlns="" id="{5ED875BD-DEDD-79D6-11DC-727E18AC62A4}"/>
                </a:ext>
              </a:extLst>
            </p:cNvPr>
            <p:cNvSpPr/>
            <p:nvPr/>
          </p:nvSpPr>
          <p:spPr>
            <a:xfrm>
              <a:off x="5722832" y="241503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7" name="Freeform 568">
              <a:extLst>
                <a:ext uri="{FF2B5EF4-FFF2-40B4-BE49-F238E27FC236}">
                  <a16:creationId xmlns:a16="http://schemas.microsoft.com/office/drawing/2014/main" xmlns="" id="{4C788591-73CB-E1C0-66B7-23112005C5FE}"/>
                </a:ext>
              </a:extLst>
            </p:cNvPr>
            <p:cNvSpPr/>
            <p:nvPr/>
          </p:nvSpPr>
          <p:spPr>
            <a:xfrm>
              <a:off x="5712253" y="2469679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8" name="Freeform 569">
              <a:extLst>
                <a:ext uri="{FF2B5EF4-FFF2-40B4-BE49-F238E27FC236}">
                  <a16:creationId xmlns:a16="http://schemas.microsoft.com/office/drawing/2014/main" xmlns="" id="{18F8F857-43B0-998D-75A2-EC5EC996B6A1}"/>
                </a:ext>
              </a:extLst>
            </p:cNvPr>
            <p:cNvSpPr/>
            <p:nvPr/>
          </p:nvSpPr>
          <p:spPr>
            <a:xfrm>
              <a:off x="5742479" y="243932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9" name="Freeform 570">
              <a:extLst>
                <a:ext uri="{FF2B5EF4-FFF2-40B4-BE49-F238E27FC236}">
                  <a16:creationId xmlns:a16="http://schemas.microsoft.com/office/drawing/2014/main" xmlns="" id="{CD5D35B0-B00F-04F4-F4AB-9ECF06D42E72}"/>
                </a:ext>
              </a:extLst>
            </p:cNvPr>
            <p:cNvSpPr/>
            <p:nvPr/>
          </p:nvSpPr>
          <p:spPr>
            <a:xfrm>
              <a:off x="5718298" y="249548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0" name="Freeform 571">
              <a:extLst>
                <a:ext uri="{FF2B5EF4-FFF2-40B4-BE49-F238E27FC236}">
                  <a16:creationId xmlns:a16="http://schemas.microsoft.com/office/drawing/2014/main" xmlns="" id="{6F4D463B-14F5-3C54-7283-18597B6C401D}"/>
                </a:ext>
              </a:extLst>
            </p:cNvPr>
            <p:cNvSpPr/>
            <p:nvPr/>
          </p:nvSpPr>
          <p:spPr>
            <a:xfrm>
              <a:off x="5748524" y="246512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1" name="Freeform 572">
              <a:extLst>
                <a:ext uri="{FF2B5EF4-FFF2-40B4-BE49-F238E27FC236}">
                  <a16:creationId xmlns:a16="http://schemas.microsoft.com/office/drawing/2014/main" xmlns="" id="{8C9F1859-7C25-219B-9B77-085201E69647}"/>
                </a:ext>
              </a:extLst>
            </p:cNvPr>
            <p:cNvSpPr/>
            <p:nvPr/>
          </p:nvSpPr>
          <p:spPr>
            <a:xfrm>
              <a:off x="5799909" y="249548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2" name="Freeform 573">
              <a:extLst>
                <a:ext uri="{FF2B5EF4-FFF2-40B4-BE49-F238E27FC236}">
                  <a16:creationId xmlns:a16="http://schemas.microsoft.com/office/drawing/2014/main" xmlns="" id="{665847B6-AB6D-F08C-7DE5-AD0D1E18D5E2}"/>
                </a:ext>
              </a:extLst>
            </p:cNvPr>
            <p:cNvSpPr/>
            <p:nvPr/>
          </p:nvSpPr>
          <p:spPr>
            <a:xfrm>
              <a:off x="5830135" y="246512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3" name="Freeform 574">
              <a:extLst>
                <a:ext uri="{FF2B5EF4-FFF2-40B4-BE49-F238E27FC236}">
                  <a16:creationId xmlns:a16="http://schemas.microsoft.com/office/drawing/2014/main" xmlns="" id="{6CFC2CF8-4DC8-6925-901F-47E462EA8775}"/>
                </a:ext>
              </a:extLst>
            </p:cNvPr>
            <p:cNvSpPr/>
            <p:nvPr/>
          </p:nvSpPr>
          <p:spPr>
            <a:xfrm>
              <a:off x="5819556" y="249548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4" name="Freeform 575">
              <a:extLst>
                <a:ext uri="{FF2B5EF4-FFF2-40B4-BE49-F238E27FC236}">
                  <a16:creationId xmlns:a16="http://schemas.microsoft.com/office/drawing/2014/main" xmlns="" id="{C3D540CA-CA6F-F9E2-225B-905287B76348}"/>
                </a:ext>
              </a:extLst>
            </p:cNvPr>
            <p:cNvSpPr/>
            <p:nvPr/>
          </p:nvSpPr>
          <p:spPr>
            <a:xfrm>
              <a:off x="5849782" y="246512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5" name="Freeform 576">
              <a:extLst>
                <a:ext uri="{FF2B5EF4-FFF2-40B4-BE49-F238E27FC236}">
                  <a16:creationId xmlns:a16="http://schemas.microsoft.com/office/drawing/2014/main" xmlns="" id="{68282AF9-B132-5E90-AF78-58FB23AE7A1F}"/>
                </a:ext>
              </a:extLst>
            </p:cNvPr>
            <p:cNvSpPr/>
            <p:nvPr/>
          </p:nvSpPr>
          <p:spPr>
            <a:xfrm>
              <a:off x="5819556" y="249548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6" name="Freeform 577">
              <a:extLst>
                <a:ext uri="{FF2B5EF4-FFF2-40B4-BE49-F238E27FC236}">
                  <a16:creationId xmlns:a16="http://schemas.microsoft.com/office/drawing/2014/main" xmlns="" id="{04AE30AA-4660-6227-C7EB-1C72B53C421A}"/>
                </a:ext>
              </a:extLst>
            </p:cNvPr>
            <p:cNvSpPr/>
            <p:nvPr/>
          </p:nvSpPr>
          <p:spPr>
            <a:xfrm>
              <a:off x="5849782" y="246512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7" name="Freeform 578">
              <a:extLst>
                <a:ext uri="{FF2B5EF4-FFF2-40B4-BE49-F238E27FC236}">
                  <a16:creationId xmlns:a16="http://schemas.microsoft.com/office/drawing/2014/main" xmlns="" id="{0649ADFB-977D-4FFE-BFF6-77F046CC8CCC}"/>
                </a:ext>
              </a:extLst>
            </p:cNvPr>
            <p:cNvSpPr/>
            <p:nvPr/>
          </p:nvSpPr>
          <p:spPr>
            <a:xfrm>
              <a:off x="5827112" y="2547092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8" name="Freeform 579">
              <a:extLst>
                <a:ext uri="{FF2B5EF4-FFF2-40B4-BE49-F238E27FC236}">
                  <a16:creationId xmlns:a16="http://schemas.microsoft.com/office/drawing/2014/main" xmlns="" id="{51520B6C-50EB-1450-36B1-F08C1647C7E0}"/>
                </a:ext>
              </a:extLst>
            </p:cNvPr>
            <p:cNvSpPr/>
            <p:nvPr/>
          </p:nvSpPr>
          <p:spPr>
            <a:xfrm>
              <a:off x="5857338" y="251673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9" name="Freeform 580">
              <a:extLst>
                <a:ext uri="{FF2B5EF4-FFF2-40B4-BE49-F238E27FC236}">
                  <a16:creationId xmlns:a16="http://schemas.microsoft.com/office/drawing/2014/main" xmlns="" id="{52742126-DBBD-EF4F-D17C-0A5A684D6D0D}"/>
                </a:ext>
              </a:extLst>
            </p:cNvPr>
            <p:cNvSpPr/>
            <p:nvPr/>
          </p:nvSpPr>
          <p:spPr>
            <a:xfrm>
              <a:off x="5846759" y="2572896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0" name="Freeform 581">
              <a:extLst>
                <a:ext uri="{FF2B5EF4-FFF2-40B4-BE49-F238E27FC236}">
                  <a16:creationId xmlns:a16="http://schemas.microsoft.com/office/drawing/2014/main" xmlns="" id="{83166977-D3FE-EA1F-71FA-3E367C3D2B70}"/>
                </a:ext>
              </a:extLst>
            </p:cNvPr>
            <p:cNvSpPr/>
            <p:nvPr/>
          </p:nvSpPr>
          <p:spPr>
            <a:xfrm>
              <a:off x="5876985" y="2542538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1" name="Freeform 582">
              <a:extLst>
                <a:ext uri="{FF2B5EF4-FFF2-40B4-BE49-F238E27FC236}">
                  <a16:creationId xmlns:a16="http://schemas.microsoft.com/office/drawing/2014/main" xmlns="" id="{6E4C11BB-8712-EB06-36C8-5899FF50BC3F}"/>
                </a:ext>
              </a:extLst>
            </p:cNvPr>
            <p:cNvSpPr/>
            <p:nvPr/>
          </p:nvSpPr>
          <p:spPr>
            <a:xfrm>
              <a:off x="5866406" y="2572896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2" name="Freeform 583">
              <a:extLst>
                <a:ext uri="{FF2B5EF4-FFF2-40B4-BE49-F238E27FC236}">
                  <a16:creationId xmlns:a16="http://schemas.microsoft.com/office/drawing/2014/main" xmlns="" id="{A925D41D-E1C0-C16C-9352-E7BC555480CA}"/>
                </a:ext>
              </a:extLst>
            </p:cNvPr>
            <p:cNvSpPr/>
            <p:nvPr/>
          </p:nvSpPr>
          <p:spPr>
            <a:xfrm>
              <a:off x="5896632" y="2542538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3" name="Freeform 584">
              <a:extLst>
                <a:ext uri="{FF2B5EF4-FFF2-40B4-BE49-F238E27FC236}">
                  <a16:creationId xmlns:a16="http://schemas.microsoft.com/office/drawing/2014/main" xmlns="" id="{68B9922D-FCD9-1E98-0E55-F1F396957399}"/>
                </a:ext>
              </a:extLst>
            </p:cNvPr>
            <p:cNvSpPr/>
            <p:nvPr/>
          </p:nvSpPr>
          <p:spPr>
            <a:xfrm>
              <a:off x="6041717" y="268066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4" name="Freeform 585">
              <a:extLst>
                <a:ext uri="{FF2B5EF4-FFF2-40B4-BE49-F238E27FC236}">
                  <a16:creationId xmlns:a16="http://schemas.microsoft.com/office/drawing/2014/main" xmlns="" id="{E6148825-5766-91D1-15D9-CFE1204AD20A}"/>
                </a:ext>
              </a:extLst>
            </p:cNvPr>
            <p:cNvSpPr/>
            <p:nvPr/>
          </p:nvSpPr>
          <p:spPr>
            <a:xfrm>
              <a:off x="6071943" y="265031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5" name="Freeform 586">
              <a:extLst>
                <a:ext uri="{FF2B5EF4-FFF2-40B4-BE49-F238E27FC236}">
                  <a16:creationId xmlns:a16="http://schemas.microsoft.com/office/drawing/2014/main" xmlns="" id="{69536476-B597-AA01-2F84-A64B7054FB34}"/>
                </a:ext>
              </a:extLst>
            </p:cNvPr>
            <p:cNvSpPr/>
            <p:nvPr/>
          </p:nvSpPr>
          <p:spPr>
            <a:xfrm>
              <a:off x="6047762" y="268066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6" name="Freeform 587">
              <a:extLst>
                <a:ext uri="{FF2B5EF4-FFF2-40B4-BE49-F238E27FC236}">
                  <a16:creationId xmlns:a16="http://schemas.microsoft.com/office/drawing/2014/main" xmlns="" id="{69024C9B-C650-7B27-3D36-A2D454AC1EFC}"/>
                </a:ext>
              </a:extLst>
            </p:cNvPr>
            <p:cNvSpPr/>
            <p:nvPr/>
          </p:nvSpPr>
          <p:spPr>
            <a:xfrm>
              <a:off x="6077988" y="265031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7" name="Freeform 588">
              <a:extLst>
                <a:ext uri="{FF2B5EF4-FFF2-40B4-BE49-F238E27FC236}">
                  <a16:creationId xmlns:a16="http://schemas.microsoft.com/office/drawing/2014/main" xmlns="" id="{C5A4BC13-8F1F-1AF8-91A5-C95F107E5BD4}"/>
                </a:ext>
              </a:extLst>
            </p:cNvPr>
            <p:cNvSpPr/>
            <p:nvPr/>
          </p:nvSpPr>
          <p:spPr>
            <a:xfrm>
              <a:off x="6102169" y="2735312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8" name="Freeform 589">
              <a:extLst>
                <a:ext uri="{FF2B5EF4-FFF2-40B4-BE49-F238E27FC236}">
                  <a16:creationId xmlns:a16="http://schemas.microsoft.com/office/drawing/2014/main" xmlns="" id="{5089F014-7D77-2AAC-66A0-5EBF1F53646F}"/>
                </a:ext>
              </a:extLst>
            </p:cNvPr>
            <p:cNvSpPr/>
            <p:nvPr/>
          </p:nvSpPr>
          <p:spPr>
            <a:xfrm>
              <a:off x="6132395" y="270495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9" name="Freeform 590">
              <a:extLst>
                <a:ext uri="{FF2B5EF4-FFF2-40B4-BE49-F238E27FC236}">
                  <a16:creationId xmlns:a16="http://schemas.microsoft.com/office/drawing/2014/main" xmlns="" id="{2B46E2E7-F1DE-12ED-DFFF-CF23876D9895}"/>
                </a:ext>
              </a:extLst>
            </p:cNvPr>
            <p:cNvSpPr/>
            <p:nvPr/>
          </p:nvSpPr>
          <p:spPr>
            <a:xfrm>
              <a:off x="6102169" y="2735312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0" name="Freeform 591">
              <a:extLst>
                <a:ext uri="{FF2B5EF4-FFF2-40B4-BE49-F238E27FC236}">
                  <a16:creationId xmlns:a16="http://schemas.microsoft.com/office/drawing/2014/main" xmlns="" id="{1A923754-83A5-45FF-A687-B5FD831F7B00}"/>
                </a:ext>
              </a:extLst>
            </p:cNvPr>
            <p:cNvSpPr/>
            <p:nvPr/>
          </p:nvSpPr>
          <p:spPr>
            <a:xfrm>
              <a:off x="6132395" y="270495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1" name="Freeform 592">
              <a:extLst>
                <a:ext uri="{FF2B5EF4-FFF2-40B4-BE49-F238E27FC236}">
                  <a16:creationId xmlns:a16="http://schemas.microsoft.com/office/drawing/2014/main" xmlns="" id="{8F34D607-54AE-9736-9AC4-E3982EFD71B8}"/>
                </a:ext>
              </a:extLst>
            </p:cNvPr>
            <p:cNvSpPr/>
            <p:nvPr/>
          </p:nvSpPr>
          <p:spPr>
            <a:xfrm>
              <a:off x="6102169" y="2735312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2" name="Freeform 593">
              <a:extLst>
                <a:ext uri="{FF2B5EF4-FFF2-40B4-BE49-F238E27FC236}">
                  <a16:creationId xmlns:a16="http://schemas.microsoft.com/office/drawing/2014/main" xmlns="" id="{81719DE4-7E23-F8FB-A0D4-6CCFC8C0E511}"/>
                </a:ext>
              </a:extLst>
            </p:cNvPr>
            <p:cNvSpPr/>
            <p:nvPr/>
          </p:nvSpPr>
          <p:spPr>
            <a:xfrm>
              <a:off x="6132395" y="270495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3" name="Freeform 594">
              <a:extLst>
                <a:ext uri="{FF2B5EF4-FFF2-40B4-BE49-F238E27FC236}">
                  <a16:creationId xmlns:a16="http://schemas.microsoft.com/office/drawing/2014/main" xmlns="" id="{129697E5-FDD2-C8FE-5330-815855D91175}"/>
                </a:ext>
              </a:extLst>
            </p:cNvPr>
            <p:cNvSpPr/>
            <p:nvPr/>
          </p:nvSpPr>
          <p:spPr>
            <a:xfrm>
              <a:off x="6115771" y="2735312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4" name="Freeform 595">
              <a:extLst>
                <a:ext uri="{FF2B5EF4-FFF2-40B4-BE49-F238E27FC236}">
                  <a16:creationId xmlns:a16="http://schemas.microsoft.com/office/drawing/2014/main" xmlns="" id="{C3ACFE90-F208-30D9-A9FD-CA429372E471}"/>
                </a:ext>
              </a:extLst>
            </p:cNvPr>
            <p:cNvSpPr/>
            <p:nvPr/>
          </p:nvSpPr>
          <p:spPr>
            <a:xfrm>
              <a:off x="6145997" y="270495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5" name="Freeform 596">
              <a:extLst>
                <a:ext uri="{FF2B5EF4-FFF2-40B4-BE49-F238E27FC236}">
                  <a16:creationId xmlns:a16="http://schemas.microsoft.com/office/drawing/2014/main" xmlns="" id="{D7C4C7B9-47D9-7B2B-F9B7-140AF93E3CA7}"/>
                </a:ext>
              </a:extLst>
            </p:cNvPr>
            <p:cNvSpPr/>
            <p:nvPr/>
          </p:nvSpPr>
          <p:spPr>
            <a:xfrm>
              <a:off x="6129373" y="2735312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6" name="Freeform 597">
              <a:extLst>
                <a:ext uri="{FF2B5EF4-FFF2-40B4-BE49-F238E27FC236}">
                  <a16:creationId xmlns:a16="http://schemas.microsoft.com/office/drawing/2014/main" xmlns="" id="{808D790D-2DBB-76D3-F565-356BAD94A405}"/>
                </a:ext>
              </a:extLst>
            </p:cNvPr>
            <p:cNvSpPr/>
            <p:nvPr/>
          </p:nvSpPr>
          <p:spPr>
            <a:xfrm>
              <a:off x="6159599" y="270495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7" name="Freeform 598">
              <a:extLst>
                <a:ext uri="{FF2B5EF4-FFF2-40B4-BE49-F238E27FC236}">
                  <a16:creationId xmlns:a16="http://schemas.microsoft.com/office/drawing/2014/main" xmlns="" id="{EBE1D0A6-C986-66D3-52E9-1F076352F2E7}"/>
                </a:ext>
              </a:extLst>
            </p:cNvPr>
            <p:cNvSpPr/>
            <p:nvPr/>
          </p:nvSpPr>
          <p:spPr>
            <a:xfrm>
              <a:off x="6142975" y="276415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8" name="Freeform 599">
              <a:extLst>
                <a:ext uri="{FF2B5EF4-FFF2-40B4-BE49-F238E27FC236}">
                  <a16:creationId xmlns:a16="http://schemas.microsoft.com/office/drawing/2014/main" xmlns="" id="{039243B8-0DDA-2E23-9BFE-8B307FFAB0EE}"/>
                </a:ext>
              </a:extLst>
            </p:cNvPr>
            <p:cNvSpPr/>
            <p:nvPr/>
          </p:nvSpPr>
          <p:spPr>
            <a:xfrm>
              <a:off x="6173201" y="273379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9" name="Freeform 600">
              <a:extLst>
                <a:ext uri="{FF2B5EF4-FFF2-40B4-BE49-F238E27FC236}">
                  <a16:creationId xmlns:a16="http://schemas.microsoft.com/office/drawing/2014/main" xmlns="" id="{C80B4943-6AA6-F808-9D0F-1EE66F981AF9}"/>
                </a:ext>
              </a:extLst>
            </p:cNvPr>
            <p:cNvSpPr/>
            <p:nvPr/>
          </p:nvSpPr>
          <p:spPr>
            <a:xfrm>
              <a:off x="6189825" y="279451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0" name="Freeform 601">
              <a:extLst>
                <a:ext uri="{FF2B5EF4-FFF2-40B4-BE49-F238E27FC236}">
                  <a16:creationId xmlns:a16="http://schemas.microsoft.com/office/drawing/2014/main" xmlns="" id="{42E0349D-0D87-F4EB-27F3-29044FA78CCC}"/>
                </a:ext>
              </a:extLst>
            </p:cNvPr>
            <p:cNvSpPr/>
            <p:nvPr/>
          </p:nvSpPr>
          <p:spPr>
            <a:xfrm>
              <a:off x="6220051" y="2764153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1" name="Freeform 602">
              <a:extLst>
                <a:ext uri="{FF2B5EF4-FFF2-40B4-BE49-F238E27FC236}">
                  <a16:creationId xmlns:a16="http://schemas.microsoft.com/office/drawing/2014/main" xmlns="" id="{F54F7483-C2A2-EAB2-6BF4-BF1ED9025A69}"/>
                </a:ext>
              </a:extLst>
            </p:cNvPr>
            <p:cNvSpPr/>
            <p:nvPr/>
          </p:nvSpPr>
          <p:spPr>
            <a:xfrm>
              <a:off x="6209472" y="2824869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2" name="Freeform 603">
              <a:extLst>
                <a:ext uri="{FF2B5EF4-FFF2-40B4-BE49-F238E27FC236}">
                  <a16:creationId xmlns:a16="http://schemas.microsoft.com/office/drawing/2014/main" xmlns="" id="{0B5D528A-E7F1-5677-4AF5-14C7F7322727}"/>
                </a:ext>
              </a:extLst>
            </p:cNvPr>
            <p:cNvSpPr/>
            <p:nvPr/>
          </p:nvSpPr>
          <p:spPr>
            <a:xfrm>
              <a:off x="6239698" y="2794511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3" name="Freeform 604">
              <a:extLst>
                <a:ext uri="{FF2B5EF4-FFF2-40B4-BE49-F238E27FC236}">
                  <a16:creationId xmlns:a16="http://schemas.microsoft.com/office/drawing/2014/main" xmlns="" id="{C733EFAC-95CF-2CC5-8E51-A00BA506D961}"/>
                </a:ext>
              </a:extLst>
            </p:cNvPr>
            <p:cNvSpPr/>
            <p:nvPr/>
          </p:nvSpPr>
          <p:spPr>
            <a:xfrm>
              <a:off x="6250277" y="2824869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4" name="Freeform 605">
              <a:extLst>
                <a:ext uri="{FF2B5EF4-FFF2-40B4-BE49-F238E27FC236}">
                  <a16:creationId xmlns:a16="http://schemas.microsoft.com/office/drawing/2014/main" xmlns="" id="{E4F78060-6AFD-0CB6-625D-24A95CA53FFD}"/>
                </a:ext>
              </a:extLst>
            </p:cNvPr>
            <p:cNvSpPr/>
            <p:nvPr/>
          </p:nvSpPr>
          <p:spPr>
            <a:xfrm>
              <a:off x="6280503" y="2794511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5" name="Freeform 606">
              <a:extLst>
                <a:ext uri="{FF2B5EF4-FFF2-40B4-BE49-F238E27FC236}">
                  <a16:creationId xmlns:a16="http://schemas.microsoft.com/office/drawing/2014/main" xmlns="" id="{74091CA9-FE34-AC2D-B800-5790E3E0E794}"/>
                </a:ext>
              </a:extLst>
            </p:cNvPr>
            <p:cNvSpPr/>
            <p:nvPr/>
          </p:nvSpPr>
          <p:spPr>
            <a:xfrm>
              <a:off x="6263879" y="2824869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6" name="Freeform 607">
              <a:extLst>
                <a:ext uri="{FF2B5EF4-FFF2-40B4-BE49-F238E27FC236}">
                  <a16:creationId xmlns:a16="http://schemas.microsoft.com/office/drawing/2014/main" xmlns="" id="{19E0C23E-36D2-1BEA-5B2D-10B019C697FF}"/>
                </a:ext>
              </a:extLst>
            </p:cNvPr>
            <p:cNvSpPr/>
            <p:nvPr/>
          </p:nvSpPr>
          <p:spPr>
            <a:xfrm>
              <a:off x="6294105" y="2794511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7" name="Freeform 608">
              <a:extLst>
                <a:ext uri="{FF2B5EF4-FFF2-40B4-BE49-F238E27FC236}">
                  <a16:creationId xmlns:a16="http://schemas.microsoft.com/office/drawing/2014/main" xmlns="" id="{797CB8ED-6DE8-061E-A0FF-234B589FB78C}"/>
                </a:ext>
              </a:extLst>
            </p:cNvPr>
            <p:cNvSpPr/>
            <p:nvPr/>
          </p:nvSpPr>
          <p:spPr>
            <a:xfrm>
              <a:off x="6283526" y="2824869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8" name="Freeform 609">
              <a:extLst>
                <a:ext uri="{FF2B5EF4-FFF2-40B4-BE49-F238E27FC236}">
                  <a16:creationId xmlns:a16="http://schemas.microsoft.com/office/drawing/2014/main" xmlns="" id="{618152CB-8889-10ED-F09A-7FD51541DEB7}"/>
                </a:ext>
              </a:extLst>
            </p:cNvPr>
            <p:cNvSpPr/>
            <p:nvPr/>
          </p:nvSpPr>
          <p:spPr>
            <a:xfrm>
              <a:off x="6313752" y="2794511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9" name="Freeform 610">
              <a:extLst>
                <a:ext uri="{FF2B5EF4-FFF2-40B4-BE49-F238E27FC236}">
                  <a16:creationId xmlns:a16="http://schemas.microsoft.com/office/drawing/2014/main" xmlns="" id="{F58154F0-8220-E9B5-1B6C-B9371EEF7FAF}"/>
                </a:ext>
              </a:extLst>
            </p:cNvPr>
            <p:cNvSpPr/>
            <p:nvPr/>
          </p:nvSpPr>
          <p:spPr>
            <a:xfrm>
              <a:off x="6283526" y="2824869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0" name="Freeform 611">
              <a:extLst>
                <a:ext uri="{FF2B5EF4-FFF2-40B4-BE49-F238E27FC236}">
                  <a16:creationId xmlns:a16="http://schemas.microsoft.com/office/drawing/2014/main" xmlns="" id="{D543F295-6713-FB9B-5D9B-A5FB144DDCEF}"/>
                </a:ext>
              </a:extLst>
            </p:cNvPr>
            <p:cNvSpPr/>
            <p:nvPr/>
          </p:nvSpPr>
          <p:spPr>
            <a:xfrm>
              <a:off x="6313752" y="2794511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1" name="Freeform 612">
              <a:extLst>
                <a:ext uri="{FF2B5EF4-FFF2-40B4-BE49-F238E27FC236}">
                  <a16:creationId xmlns:a16="http://schemas.microsoft.com/office/drawing/2014/main" xmlns="" id="{3D2CEA0B-3B7F-779D-9E5B-D32D067CF908}"/>
                </a:ext>
              </a:extLst>
            </p:cNvPr>
            <p:cNvSpPr/>
            <p:nvPr/>
          </p:nvSpPr>
          <p:spPr>
            <a:xfrm>
              <a:off x="6384783" y="2891657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2" name="Freeform 613">
              <a:extLst>
                <a:ext uri="{FF2B5EF4-FFF2-40B4-BE49-F238E27FC236}">
                  <a16:creationId xmlns:a16="http://schemas.microsoft.com/office/drawing/2014/main" xmlns="" id="{1625ED15-1F3D-4EC5-0293-217D7893F063}"/>
                </a:ext>
              </a:extLst>
            </p:cNvPr>
            <p:cNvSpPr/>
            <p:nvPr/>
          </p:nvSpPr>
          <p:spPr>
            <a:xfrm>
              <a:off x="6415009" y="2861299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3" name="Freeform 614">
              <a:extLst>
                <a:ext uri="{FF2B5EF4-FFF2-40B4-BE49-F238E27FC236}">
                  <a16:creationId xmlns:a16="http://schemas.microsoft.com/office/drawing/2014/main" xmlns="" id="{A89C5D26-FFCE-0DE1-D671-30F44114DAA1}"/>
                </a:ext>
              </a:extLst>
            </p:cNvPr>
            <p:cNvSpPr/>
            <p:nvPr/>
          </p:nvSpPr>
          <p:spPr>
            <a:xfrm>
              <a:off x="6404430" y="2925051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4" name="Freeform 615">
              <a:extLst>
                <a:ext uri="{FF2B5EF4-FFF2-40B4-BE49-F238E27FC236}">
                  <a16:creationId xmlns:a16="http://schemas.microsoft.com/office/drawing/2014/main" xmlns="" id="{D8875C65-EDD1-EC55-EFF5-08B092A816B7}"/>
                </a:ext>
              </a:extLst>
            </p:cNvPr>
            <p:cNvSpPr/>
            <p:nvPr/>
          </p:nvSpPr>
          <p:spPr>
            <a:xfrm>
              <a:off x="6434656" y="2894693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5" name="Freeform 616">
              <a:extLst>
                <a:ext uri="{FF2B5EF4-FFF2-40B4-BE49-F238E27FC236}">
                  <a16:creationId xmlns:a16="http://schemas.microsoft.com/office/drawing/2014/main" xmlns="" id="{41CADD65-14CA-077C-4925-16E32C5526CE}"/>
                </a:ext>
              </a:extLst>
            </p:cNvPr>
            <p:cNvSpPr/>
            <p:nvPr/>
          </p:nvSpPr>
          <p:spPr>
            <a:xfrm>
              <a:off x="6410475" y="295996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6" name="Freeform 617">
              <a:extLst>
                <a:ext uri="{FF2B5EF4-FFF2-40B4-BE49-F238E27FC236}">
                  <a16:creationId xmlns:a16="http://schemas.microsoft.com/office/drawing/2014/main" xmlns="" id="{16B2DBAA-66BE-DEE5-0752-82A79A63F0AC}"/>
                </a:ext>
              </a:extLst>
            </p:cNvPr>
            <p:cNvSpPr/>
            <p:nvPr/>
          </p:nvSpPr>
          <p:spPr>
            <a:xfrm>
              <a:off x="6440701" y="292960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7" name="Freeform 618">
              <a:extLst>
                <a:ext uri="{FF2B5EF4-FFF2-40B4-BE49-F238E27FC236}">
                  <a16:creationId xmlns:a16="http://schemas.microsoft.com/office/drawing/2014/main" xmlns="" id="{EF229451-53A0-3BEB-DAC9-4787975B1A3C}"/>
                </a:ext>
              </a:extLst>
            </p:cNvPr>
            <p:cNvSpPr/>
            <p:nvPr/>
          </p:nvSpPr>
          <p:spPr>
            <a:xfrm>
              <a:off x="6424077" y="295996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8" name="Freeform 619">
              <a:extLst>
                <a:ext uri="{FF2B5EF4-FFF2-40B4-BE49-F238E27FC236}">
                  <a16:creationId xmlns:a16="http://schemas.microsoft.com/office/drawing/2014/main" xmlns="" id="{56C7A16E-86D9-1905-3A47-12D19F33DAC4}"/>
                </a:ext>
              </a:extLst>
            </p:cNvPr>
            <p:cNvSpPr/>
            <p:nvPr/>
          </p:nvSpPr>
          <p:spPr>
            <a:xfrm>
              <a:off x="6454303" y="292960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9" name="Freeform 620">
              <a:extLst>
                <a:ext uri="{FF2B5EF4-FFF2-40B4-BE49-F238E27FC236}">
                  <a16:creationId xmlns:a16="http://schemas.microsoft.com/office/drawing/2014/main" xmlns="" id="{2BDC9F51-371A-3A46-9CA7-5A4107D0E69F}"/>
                </a:ext>
              </a:extLst>
            </p:cNvPr>
            <p:cNvSpPr/>
            <p:nvPr/>
          </p:nvSpPr>
          <p:spPr>
            <a:xfrm>
              <a:off x="6431633" y="2996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0" name="Freeform 621">
              <a:extLst>
                <a:ext uri="{FF2B5EF4-FFF2-40B4-BE49-F238E27FC236}">
                  <a16:creationId xmlns:a16="http://schemas.microsoft.com/office/drawing/2014/main" xmlns="" id="{68E68BB0-C243-FC20-6E85-7A79BCEAFEED}"/>
                </a:ext>
              </a:extLst>
            </p:cNvPr>
            <p:cNvSpPr/>
            <p:nvPr/>
          </p:nvSpPr>
          <p:spPr>
            <a:xfrm>
              <a:off x="6461859" y="296603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1" name="Freeform 622">
              <a:extLst>
                <a:ext uri="{FF2B5EF4-FFF2-40B4-BE49-F238E27FC236}">
                  <a16:creationId xmlns:a16="http://schemas.microsoft.com/office/drawing/2014/main" xmlns="" id="{1ED28A9C-2E20-E68E-DA0B-FFCD526CAC96}"/>
                </a:ext>
              </a:extLst>
            </p:cNvPr>
            <p:cNvSpPr/>
            <p:nvPr/>
          </p:nvSpPr>
          <p:spPr>
            <a:xfrm>
              <a:off x="6437679" y="2996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2" name="Freeform 623">
              <a:extLst>
                <a:ext uri="{FF2B5EF4-FFF2-40B4-BE49-F238E27FC236}">
                  <a16:creationId xmlns:a16="http://schemas.microsoft.com/office/drawing/2014/main" xmlns="" id="{EADAA8BE-5E0F-69B6-7C55-C8C1A8B3D7A7}"/>
                </a:ext>
              </a:extLst>
            </p:cNvPr>
            <p:cNvSpPr/>
            <p:nvPr/>
          </p:nvSpPr>
          <p:spPr>
            <a:xfrm>
              <a:off x="6467905" y="296603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3" name="Freeform 624">
              <a:extLst>
                <a:ext uri="{FF2B5EF4-FFF2-40B4-BE49-F238E27FC236}">
                  <a16:creationId xmlns:a16="http://schemas.microsoft.com/office/drawing/2014/main" xmlns="" id="{2F296988-9915-CCDA-FDEC-566C53710215}"/>
                </a:ext>
              </a:extLst>
            </p:cNvPr>
            <p:cNvSpPr/>
            <p:nvPr/>
          </p:nvSpPr>
          <p:spPr>
            <a:xfrm>
              <a:off x="6458837" y="2996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4" name="Freeform 625">
              <a:extLst>
                <a:ext uri="{FF2B5EF4-FFF2-40B4-BE49-F238E27FC236}">
                  <a16:creationId xmlns:a16="http://schemas.microsoft.com/office/drawing/2014/main" xmlns="" id="{43EC62E4-E594-F320-3057-E936ACBECF1D}"/>
                </a:ext>
              </a:extLst>
            </p:cNvPr>
            <p:cNvSpPr/>
            <p:nvPr/>
          </p:nvSpPr>
          <p:spPr>
            <a:xfrm>
              <a:off x="6489063" y="296603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5" name="Freeform 626">
              <a:extLst>
                <a:ext uri="{FF2B5EF4-FFF2-40B4-BE49-F238E27FC236}">
                  <a16:creationId xmlns:a16="http://schemas.microsoft.com/office/drawing/2014/main" xmlns="" id="{E86C7E86-AA2A-CCFE-C5F1-06D74D8D07AE}"/>
                </a:ext>
              </a:extLst>
            </p:cNvPr>
            <p:cNvSpPr/>
            <p:nvPr/>
          </p:nvSpPr>
          <p:spPr>
            <a:xfrm>
              <a:off x="6458837" y="2996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6" name="Freeform 627">
              <a:extLst>
                <a:ext uri="{FF2B5EF4-FFF2-40B4-BE49-F238E27FC236}">
                  <a16:creationId xmlns:a16="http://schemas.microsoft.com/office/drawing/2014/main" xmlns="" id="{6DC1B8E7-F543-C49A-BF36-EDC11401899D}"/>
                </a:ext>
              </a:extLst>
            </p:cNvPr>
            <p:cNvSpPr/>
            <p:nvPr/>
          </p:nvSpPr>
          <p:spPr>
            <a:xfrm>
              <a:off x="6489063" y="2966034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7" name="Freeform 628">
              <a:extLst>
                <a:ext uri="{FF2B5EF4-FFF2-40B4-BE49-F238E27FC236}">
                  <a16:creationId xmlns:a16="http://schemas.microsoft.com/office/drawing/2014/main" xmlns="" id="{6E1A1D8E-56DC-849D-AA25-F55C9D2524C2}"/>
                </a:ext>
              </a:extLst>
            </p:cNvPr>
            <p:cNvSpPr/>
            <p:nvPr/>
          </p:nvSpPr>
          <p:spPr>
            <a:xfrm>
              <a:off x="6605433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8" name="Freeform 629">
              <a:extLst>
                <a:ext uri="{FF2B5EF4-FFF2-40B4-BE49-F238E27FC236}">
                  <a16:creationId xmlns:a16="http://schemas.microsoft.com/office/drawing/2014/main" xmlns="" id="{16074E5D-CDC0-127F-93E3-7ADA9D1C71B9}"/>
                </a:ext>
              </a:extLst>
            </p:cNvPr>
            <p:cNvSpPr/>
            <p:nvPr/>
          </p:nvSpPr>
          <p:spPr>
            <a:xfrm>
              <a:off x="6635659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9" name="Freeform 630">
              <a:extLst>
                <a:ext uri="{FF2B5EF4-FFF2-40B4-BE49-F238E27FC236}">
                  <a16:creationId xmlns:a16="http://schemas.microsoft.com/office/drawing/2014/main" xmlns="" id="{6718A494-DCE5-F0A5-1257-1D7F015D7912}"/>
                </a:ext>
              </a:extLst>
            </p:cNvPr>
            <p:cNvSpPr/>
            <p:nvPr/>
          </p:nvSpPr>
          <p:spPr>
            <a:xfrm>
              <a:off x="6626592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0" name="Freeform 631">
              <a:extLst>
                <a:ext uri="{FF2B5EF4-FFF2-40B4-BE49-F238E27FC236}">
                  <a16:creationId xmlns:a16="http://schemas.microsoft.com/office/drawing/2014/main" xmlns="" id="{117716D7-377D-79C5-8902-0929C0DCC084}"/>
                </a:ext>
              </a:extLst>
            </p:cNvPr>
            <p:cNvSpPr/>
            <p:nvPr/>
          </p:nvSpPr>
          <p:spPr>
            <a:xfrm>
              <a:off x="6656818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1" name="Freeform 632">
              <a:extLst>
                <a:ext uri="{FF2B5EF4-FFF2-40B4-BE49-F238E27FC236}">
                  <a16:creationId xmlns:a16="http://schemas.microsoft.com/office/drawing/2014/main" xmlns="" id="{78CA611F-ECA3-F10F-43E5-2C9013099BBB}"/>
                </a:ext>
              </a:extLst>
            </p:cNvPr>
            <p:cNvSpPr/>
            <p:nvPr/>
          </p:nvSpPr>
          <p:spPr>
            <a:xfrm>
              <a:off x="6652284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2" name="Freeform 633">
              <a:extLst>
                <a:ext uri="{FF2B5EF4-FFF2-40B4-BE49-F238E27FC236}">
                  <a16:creationId xmlns:a16="http://schemas.microsoft.com/office/drawing/2014/main" xmlns="" id="{64D479A0-B3A5-BBD5-158A-8BD9825D425A}"/>
                </a:ext>
              </a:extLst>
            </p:cNvPr>
            <p:cNvSpPr/>
            <p:nvPr/>
          </p:nvSpPr>
          <p:spPr>
            <a:xfrm>
              <a:off x="6682510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3" name="Freeform 634">
              <a:extLst>
                <a:ext uri="{FF2B5EF4-FFF2-40B4-BE49-F238E27FC236}">
                  <a16:creationId xmlns:a16="http://schemas.microsoft.com/office/drawing/2014/main" xmlns="" id="{CC8D31BA-714D-A2F7-B17F-557C6401DBB0}"/>
                </a:ext>
              </a:extLst>
            </p:cNvPr>
            <p:cNvSpPr/>
            <p:nvPr/>
          </p:nvSpPr>
          <p:spPr>
            <a:xfrm>
              <a:off x="6679487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4" name="Freeform 635">
              <a:extLst>
                <a:ext uri="{FF2B5EF4-FFF2-40B4-BE49-F238E27FC236}">
                  <a16:creationId xmlns:a16="http://schemas.microsoft.com/office/drawing/2014/main" xmlns="" id="{45EB772B-AD54-7549-4930-A425BB228283}"/>
                </a:ext>
              </a:extLst>
            </p:cNvPr>
            <p:cNvSpPr/>
            <p:nvPr/>
          </p:nvSpPr>
          <p:spPr>
            <a:xfrm>
              <a:off x="6709713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5" name="Freeform 636">
              <a:extLst>
                <a:ext uri="{FF2B5EF4-FFF2-40B4-BE49-F238E27FC236}">
                  <a16:creationId xmlns:a16="http://schemas.microsoft.com/office/drawing/2014/main" xmlns="" id="{F670D420-1ABE-82D4-D109-907EFE2CD499}"/>
                </a:ext>
              </a:extLst>
            </p:cNvPr>
            <p:cNvSpPr/>
            <p:nvPr/>
          </p:nvSpPr>
          <p:spPr>
            <a:xfrm>
              <a:off x="6700645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6" name="Freeform 637">
              <a:extLst>
                <a:ext uri="{FF2B5EF4-FFF2-40B4-BE49-F238E27FC236}">
                  <a16:creationId xmlns:a16="http://schemas.microsoft.com/office/drawing/2014/main" xmlns="" id="{77B4A017-D924-4AA3-BC03-DE9715F72711}"/>
                </a:ext>
              </a:extLst>
            </p:cNvPr>
            <p:cNvSpPr/>
            <p:nvPr/>
          </p:nvSpPr>
          <p:spPr>
            <a:xfrm>
              <a:off x="6730871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7" name="Freeform 638">
              <a:extLst>
                <a:ext uri="{FF2B5EF4-FFF2-40B4-BE49-F238E27FC236}">
                  <a16:creationId xmlns:a16="http://schemas.microsoft.com/office/drawing/2014/main" xmlns="" id="{1A69DF85-9F66-801E-A7B2-DBC64730DF98}"/>
                </a:ext>
              </a:extLst>
            </p:cNvPr>
            <p:cNvSpPr/>
            <p:nvPr/>
          </p:nvSpPr>
          <p:spPr>
            <a:xfrm>
              <a:off x="6700645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8" name="Freeform 639">
              <a:extLst>
                <a:ext uri="{FF2B5EF4-FFF2-40B4-BE49-F238E27FC236}">
                  <a16:creationId xmlns:a16="http://schemas.microsoft.com/office/drawing/2014/main" xmlns="" id="{2CEED673-DDCB-D9C3-EE7B-E8A3C41DCCEA}"/>
                </a:ext>
              </a:extLst>
            </p:cNvPr>
            <p:cNvSpPr/>
            <p:nvPr/>
          </p:nvSpPr>
          <p:spPr>
            <a:xfrm>
              <a:off x="6730871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9" name="Freeform 640">
              <a:extLst>
                <a:ext uri="{FF2B5EF4-FFF2-40B4-BE49-F238E27FC236}">
                  <a16:creationId xmlns:a16="http://schemas.microsoft.com/office/drawing/2014/main" xmlns="" id="{0ED5A01F-EA0D-D76E-3FC2-97ED5C9A698A}"/>
                </a:ext>
              </a:extLst>
            </p:cNvPr>
            <p:cNvSpPr/>
            <p:nvPr/>
          </p:nvSpPr>
          <p:spPr>
            <a:xfrm>
              <a:off x="6726338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0" name="Freeform 641">
              <a:extLst>
                <a:ext uri="{FF2B5EF4-FFF2-40B4-BE49-F238E27FC236}">
                  <a16:creationId xmlns:a16="http://schemas.microsoft.com/office/drawing/2014/main" xmlns="" id="{67898C8B-41D9-65CC-1220-BC8354007949}"/>
                </a:ext>
              </a:extLst>
            </p:cNvPr>
            <p:cNvSpPr/>
            <p:nvPr/>
          </p:nvSpPr>
          <p:spPr>
            <a:xfrm>
              <a:off x="6756564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1" name="Freeform 642">
              <a:extLst>
                <a:ext uri="{FF2B5EF4-FFF2-40B4-BE49-F238E27FC236}">
                  <a16:creationId xmlns:a16="http://schemas.microsoft.com/office/drawing/2014/main" xmlns="" id="{E88023BC-8C45-CEFC-65D6-3B01E74858FB}"/>
                </a:ext>
              </a:extLst>
            </p:cNvPr>
            <p:cNvSpPr/>
            <p:nvPr/>
          </p:nvSpPr>
          <p:spPr>
            <a:xfrm>
              <a:off x="6733894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2" name="Freeform 643">
              <a:extLst>
                <a:ext uri="{FF2B5EF4-FFF2-40B4-BE49-F238E27FC236}">
                  <a16:creationId xmlns:a16="http://schemas.microsoft.com/office/drawing/2014/main" xmlns="" id="{AFE7A3FF-65CC-1977-A608-05A5682F7AB7}"/>
                </a:ext>
              </a:extLst>
            </p:cNvPr>
            <p:cNvSpPr/>
            <p:nvPr/>
          </p:nvSpPr>
          <p:spPr>
            <a:xfrm>
              <a:off x="6764120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3" name="Freeform 644">
              <a:extLst>
                <a:ext uri="{FF2B5EF4-FFF2-40B4-BE49-F238E27FC236}">
                  <a16:creationId xmlns:a16="http://schemas.microsoft.com/office/drawing/2014/main" xmlns="" id="{9B16BEC9-7583-50EC-FDF5-E081BA5A219E}"/>
                </a:ext>
              </a:extLst>
            </p:cNvPr>
            <p:cNvSpPr/>
            <p:nvPr/>
          </p:nvSpPr>
          <p:spPr>
            <a:xfrm>
              <a:off x="6739939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4" name="Freeform 645">
              <a:extLst>
                <a:ext uri="{FF2B5EF4-FFF2-40B4-BE49-F238E27FC236}">
                  <a16:creationId xmlns:a16="http://schemas.microsoft.com/office/drawing/2014/main" xmlns="" id="{0C22A4B3-E6C2-3F17-BFC4-976D09729441}"/>
                </a:ext>
              </a:extLst>
            </p:cNvPr>
            <p:cNvSpPr/>
            <p:nvPr/>
          </p:nvSpPr>
          <p:spPr>
            <a:xfrm>
              <a:off x="6770165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5" name="Freeform 646">
              <a:extLst>
                <a:ext uri="{FF2B5EF4-FFF2-40B4-BE49-F238E27FC236}">
                  <a16:creationId xmlns:a16="http://schemas.microsoft.com/office/drawing/2014/main" xmlns="" id="{0F869E04-B4D4-02BF-C761-1CDE726BC7F3}"/>
                </a:ext>
              </a:extLst>
            </p:cNvPr>
            <p:cNvSpPr/>
            <p:nvPr/>
          </p:nvSpPr>
          <p:spPr>
            <a:xfrm>
              <a:off x="6747496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6" name="Freeform 647">
              <a:extLst>
                <a:ext uri="{FF2B5EF4-FFF2-40B4-BE49-F238E27FC236}">
                  <a16:creationId xmlns:a16="http://schemas.microsoft.com/office/drawing/2014/main" xmlns="" id="{68698B48-BB4A-6EEA-6581-CBCE6A0530C0}"/>
                </a:ext>
              </a:extLst>
            </p:cNvPr>
            <p:cNvSpPr/>
            <p:nvPr/>
          </p:nvSpPr>
          <p:spPr>
            <a:xfrm>
              <a:off x="6777722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7" name="Freeform 648">
              <a:extLst>
                <a:ext uri="{FF2B5EF4-FFF2-40B4-BE49-F238E27FC236}">
                  <a16:creationId xmlns:a16="http://schemas.microsoft.com/office/drawing/2014/main" xmlns="" id="{EAAE85F0-DA9E-EA46-E7F9-7B4758BE870A}"/>
                </a:ext>
              </a:extLst>
            </p:cNvPr>
            <p:cNvSpPr/>
            <p:nvPr/>
          </p:nvSpPr>
          <p:spPr>
            <a:xfrm>
              <a:off x="6767143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8" name="Freeform 649">
              <a:extLst>
                <a:ext uri="{FF2B5EF4-FFF2-40B4-BE49-F238E27FC236}">
                  <a16:creationId xmlns:a16="http://schemas.microsoft.com/office/drawing/2014/main" xmlns="" id="{28AF2380-D4F2-DF42-9358-68BDD41212CE}"/>
                </a:ext>
              </a:extLst>
            </p:cNvPr>
            <p:cNvSpPr/>
            <p:nvPr/>
          </p:nvSpPr>
          <p:spPr>
            <a:xfrm>
              <a:off x="6797369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9" name="Freeform 650">
              <a:extLst>
                <a:ext uri="{FF2B5EF4-FFF2-40B4-BE49-F238E27FC236}">
                  <a16:creationId xmlns:a16="http://schemas.microsoft.com/office/drawing/2014/main" xmlns="" id="{57BBEDBE-4D4C-45EC-EEA6-38807DBBA79E}"/>
                </a:ext>
              </a:extLst>
            </p:cNvPr>
            <p:cNvSpPr/>
            <p:nvPr/>
          </p:nvSpPr>
          <p:spPr>
            <a:xfrm>
              <a:off x="6841197" y="3035858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0" name="Freeform 651">
              <a:extLst>
                <a:ext uri="{FF2B5EF4-FFF2-40B4-BE49-F238E27FC236}">
                  <a16:creationId xmlns:a16="http://schemas.microsoft.com/office/drawing/2014/main" xmlns="" id="{A21A5877-F951-3536-375F-737AAAEB532B}"/>
                </a:ext>
              </a:extLst>
            </p:cNvPr>
            <p:cNvSpPr/>
            <p:nvPr/>
          </p:nvSpPr>
          <p:spPr>
            <a:xfrm>
              <a:off x="6871423" y="3005500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1" name="Freeform 652">
              <a:extLst>
                <a:ext uri="{FF2B5EF4-FFF2-40B4-BE49-F238E27FC236}">
                  <a16:creationId xmlns:a16="http://schemas.microsoft.com/office/drawing/2014/main" xmlns="" id="{ADDB018D-D5EC-97F3-C214-5221A2A7AF75}"/>
                </a:ext>
              </a:extLst>
            </p:cNvPr>
            <p:cNvSpPr/>
            <p:nvPr/>
          </p:nvSpPr>
          <p:spPr>
            <a:xfrm>
              <a:off x="7244715" y="336069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2" name="Freeform 653">
              <a:extLst>
                <a:ext uri="{FF2B5EF4-FFF2-40B4-BE49-F238E27FC236}">
                  <a16:creationId xmlns:a16="http://schemas.microsoft.com/office/drawing/2014/main" xmlns="" id="{705D36EA-2119-1F47-D37C-FE53A3E1F2E0}"/>
                </a:ext>
              </a:extLst>
            </p:cNvPr>
            <p:cNvSpPr/>
            <p:nvPr/>
          </p:nvSpPr>
          <p:spPr>
            <a:xfrm>
              <a:off x="7274941" y="333033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3" name="Freeform 654">
              <a:extLst>
                <a:ext uri="{FF2B5EF4-FFF2-40B4-BE49-F238E27FC236}">
                  <a16:creationId xmlns:a16="http://schemas.microsoft.com/office/drawing/2014/main" xmlns="" id="{0BACEC8D-5447-DD4A-EE42-0A0E680A664B}"/>
                </a:ext>
              </a:extLst>
            </p:cNvPr>
            <p:cNvSpPr/>
            <p:nvPr/>
          </p:nvSpPr>
          <p:spPr>
            <a:xfrm>
              <a:off x="7258316" y="336069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4" name="Freeform 655">
              <a:extLst>
                <a:ext uri="{FF2B5EF4-FFF2-40B4-BE49-F238E27FC236}">
                  <a16:creationId xmlns:a16="http://schemas.microsoft.com/office/drawing/2014/main" xmlns="" id="{A41001AA-778E-2805-A031-DF2FB15B86BD}"/>
                </a:ext>
              </a:extLst>
            </p:cNvPr>
            <p:cNvSpPr/>
            <p:nvPr/>
          </p:nvSpPr>
          <p:spPr>
            <a:xfrm>
              <a:off x="7288542" y="333033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5" name="Freeform 656">
              <a:extLst>
                <a:ext uri="{FF2B5EF4-FFF2-40B4-BE49-F238E27FC236}">
                  <a16:creationId xmlns:a16="http://schemas.microsoft.com/office/drawing/2014/main" xmlns="" id="{A74650D8-F0C1-4123-3EAB-341CB18E43B0}"/>
                </a:ext>
              </a:extLst>
            </p:cNvPr>
            <p:cNvSpPr/>
            <p:nvPr/>
          </p:nvSpPr>
          <p:spPr>
            <a:xfrm>
              <a:off x="7285520" y="336069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6" name="Freeform 657">
              <a:extLst>
                <a:ext uri="{FF2B5EF4-FFF2-40B4-BE49-F238E27FC236}">
                  <a16:creationId xmlns:a16="http://schemas.microsoft.com/office/drawing/2014/main" xmlns="" id="{322E8FDF-9B83-F023-0D02-460481E5F821}"/>
                </a:ext>
              </a:extLst>
            </p:cNvPr>
            <p:cNvSpPr/>
            <p:nvPr/>
          </p:nvSpPr>
          <p:spPr>
            <a:xfrm>
              <a:off x="7315746" y="333033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7" name="Freeform 658">
              <a:extLst>
                <a:ext uri="{FF2B5EF4-FFF2-40B4-BE49-F238E27FC236}">
                  <a16:creationId xmlns:a16="http://schemas.microsoft.com/office/drawing/2014/main" xmlns="" id="{AF948EE2-5023-A3C2-20F9-B29117A079D7}"/>
                </a:ext>
              </a:extLst>
            </p:cNvPr>
            <p:cNvSpPr/>
            <p:nvPr/>
          </p:nvSpPr>
          <p:spPr>
            <a:xfrm>
              <a:off x="7332370" y="336069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8" name="Freeform 659">
              <a:extLst>
                <a:ext uri="{FF2B5EF4-FFF2-40B4-BE49-F238E27FC236}">
                  <a16:creationId xmlns:a16="http://schemas.microsoft.com/office/drawing/2014/main" xmlns="" id="{05449A2E-418B-2F9A-FAD2-771460C7141F}"/>
                </a:ext>
              </a:extLst>
            </p:cNvPr>
            <p:cNvSpPr/>
            <p:nvPr/>
          </p:nvSpPr>
          <p:spPr>
            <a:xfrm>
              <a:off x="7362596" y="333033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9" name="Freeform 660">
              <a:extLst>
                <a:ext uri="{FF2B5EF4-FFF2-40B4-BE49-F238E27FC236}">
                  <a16:creationId xmlns:a16="http://schemas.microsoft.com/office/drawing/2014/main" xmlns="" id="{5AE5BFBC-EC35-8913-11DF-5BADF5252C42}"/>
                </a:ext>
              </a:extLst>
            </p:cNvPr>
            <p:cNvSpPr/>
            <p:nvPr/>
          </p:nvSpPr>
          <p:spPr>
            <a:xfrm>
              <a:off x="7379220" y="336069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0" name="Freeform 661">
              <a:extLst>
                <a:ext uri="{FF2B5EF4-FFF2-40B4-BE49-F238E27FC236}">
                  <a16:creationId xmlns:a16="http://schemas.microsoft.com/office/drawing/2014/main" xmlns="" id="{1A757BD7-3910-635F-D13F-57D77712B767}"/>
                </a:ext>
              </a:extLst>
            </p:cNvPr>
            <p:cNvSpPr/>
            <p:nvPr/>
          </p:nvSpPr>
          <p:spPr>
            <a:xfrm>
              <a:off x="7409447" y="333033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1" name="Freeform 662">
              <a:extLst>
                <a:ext uri="{FF2B5EF4-FFF2-40B4-BE49-F238E27FC236}">
                  <a16:creationId xmlns:a16="http://schemas.microsoft.com/office/drawing/2014/main" xmlns="" id="{D26A4F97-DF3E-910F-8813-9F5EE539106B}"/>
                </a:ext>
              </a:extLst>
            </p:cNvPr>
            <p:cNvSpPr/>
            <p:nvPr/>
          </p:nvSpPr>
          <p:spPr>
            <a:xfrm>
              <a:off x="7379220" y="336069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2" name="Freeform 663">
              <a:extLst>
                <a:ext uri="{FF2B5EF4-FFF2-40B4-BE49-F238E27FC236}">
                  <a16:creationId xmlns:a16="http://schemas.microsoft.com/office/drawing/2014/main" xmlns="" id="{87588E3B-598B-B5B8-DDEC-08887F57E8AF}"/>
                </a:ext>
              </a:extLst>
            </p:cNvPr>
            <p:cNvSpPr/>
            <p:nvPr/>
          </p:nvSpPr>
          <p:spPr>
            <a:xfrm>
              <a:off x="7409447" y="333033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3" name="Freeform 664">
              <a:extLst>
                <a:ext uri="{FF2B5EF4-FFF2-40B4-BE49-F238E27FC236}">
                  <a16:creationId xmlns:a16="http://schemas.microsoft.com/office/drawing/2014/main" xmlns="" id="{373D16ED-E962-6FE2-2468-322D5601EFBB}"/>
                </a:ext>
              </a:extLst>
            </p:cNvPr>
            <p:cNvSpPr/>
            <p:nvPr/>
          </p:nvSpPr>
          <p:spPr>
            <a:xfrm>
              <a:off x="7412469" y="336069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4" name="Freeform 665">
              <a:extLst>
                <a:ext uri="{FF2B5EF4-FFF2-40B4-BE49-F238E27FC236}">
                  <a16:creationId xmlns:a16="http://schemas.microsoft.com/office/drawing/2014/main" xmlns="" id="{56FC458D-B999-E68D-31FF-0EAA7E4B0D24}"/>
                </a:ext>
              </a:extLst>
            </p:cNvPr>
            <p:cNvSpPr/>
            <p:nvPr/>
          </p:nvSpPr>
          <p:spPr>
            <a:xfrm>
              <a:off x="7442695" y="333033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5" name="Freeform 666">
              <a:extLst>
                <a:ext uri="{FF2B5EF4-FFF2-40B4-BE49-F238E27FC236}">
                  <a16:creationId xmlns:a16="http://schemas.microsoft.com/office/drawing/2014/main" xmlns="" id="{A4B5E924-E345-C1EA-6885-A60FE64BED8D}"/>
                </a:ext>
              </a:extLst>
            </p:cNvPr>
            <p:cNvSpPr/>
            <p:nvPr/>
          </p:nvSpPr>
          <p:spPr>
            <a:xfrm>
              <a:off x="7445718" y="336069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6" name="Freeform 667">
              <a:extLst>
                <a:ext uri="{FF2B5EF4-FFF2-40B4-BE49-F238E27FC236}">
                  <a16:creationId xmlns:a16="http://schemas.microsoft.com/office/drawing/2014/main" xmlns="" id="{8A9752EC-784E-ACFE-9B60-3C2FD70BFE5F}"/>
                </a:ext>
              </a:extLst>
            </p:cNvPr>
            <p:cNvSpPr/>
            <p:nvPr/>
          </p:nvSpPr>
          <p:spPr>
            <a:xfrm>
              <a:off x="7475944" y="3330332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7" name="Freeform 668">
              <a:extLst>
                <a:ext uri="{FF2B5EF4-FFF2-40B4-BE49-F238E27FC236}">
                  <a16:creationId xmlns:a16="http://schemas.microsoft.com/office/drawing/2014/main" xmlns="" id="{4A6D70FF-B56D-F066-0134-F202C4643C8F}"/>
                </a:ext>
              </a:extLst>
            </p:cNvPr>
            <p:cNvSpPr/>
            <p:nvPr/>
          </p:nvSpPr>
          <p:spPr>
            <a:xfrm>
              <a:off x="7654278" y="344114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8" name="Freeform 669">
              <a:extLst>
                <a:ext uri="{FF2B5EF4-FFF2-40B4-BE49-F238E27FC236}">
                  <a16:creationId xmlns:a16="http://schemas.microsoft.com/office/drawing/2014/main" xmlns="" id="{78D507A9-2553-C517-7419-97FE1985919F}"/>
                </a:ext>
              </a:extLst>
            </p:cNvPr>
            <p:cNvSpPr/>
            <p:nvPr/>
          </p:nvSpPr>
          <p:spPr>
            <a:xfrm>
              <a:off x="7684504" y="3410781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9" name="Freeform 670">
              <a:extLst>
                <a:ext uri="{FF2B5EF4-FFF2-40B4-BE49-F238E27FC236}">
                  <a16:creationId xmlns:a16="http://schemas.microsoft.com/office/drawing/2014/main" xmlns="" id="{CFC8CB54-82A0-5587-644F-99E7AA39804E}"/>
                </a:ext>
              </a:extLst>
            </p:cNvPr>
            <p:cNvSpPr/>
            <p:nvPr/>
          </p:nvSpPr>
          <p:spPr>
            <a:xfrm>
              <a:off x="7708685" y="344114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0" name="Freeform 671">
              <a:extLst>
                <a:ext uri="{FF2B5EF4-FFF2-40B4-BE49-F238E27FC236}">
                  <a16:creationId xmlns:a16="http://schemas.microsoft.com/office/drawing/2014/main" xmlns="" id="{36A54803-AE4C-F0E5-8904-1F7B29F7877E}"/>
                </a:ext>
              </a:extLst>
            </p:cNvPr>
            <p:cNvSpPr/>
            <p:nvPr/>
          </p:nvSpPr>
          <p:spPr>
            <a:xfrm>
              <a:off x="7738911" y="3410781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1" name="Freeform 672">
              <a:extLst>
                <a:ext uri="{FF2B5EF4-FFF2-40B4-BE49-F238E27FC236}">
                  <a16:creationId xmlns:a16="http://schemas.microsoft.com/office/drawing/2014/main" xmlns="" id="{B4AC9997-2012-B409-9A84-79C0568CE756}"/>
                </a:ext>
              </a:extLst>
            </p:cNvPr>
            <p:cNvSpPr/>
            <p:nvPr/>
          </p:nvSpPr>
          <p:spPr>
            <a:xfrm>
              <a:off x="7708685" y="344114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2" name="Freeform 673">
              <a:extLst>
                <a:ext uri="{FF2B5EF4-FFF2-40B4-BE49-F238E27FC236}">
                  <a16:creationId xmlns:a16="http://schemas.microsoft.com/office/drawing/2014/main" xmlns="" id="{4DE2E0EA-B053-2E47-B321-5DB24579BDD4}"/>
                </a:ext>
              </a:extLst>
            </p:cNvPr>
            <p:cNvSpPr/>
            <p:nvPr/>
          </p:nvSpPr>
          <p:spPr>
            <a:xfrm>
              <a:off x="7738911" y="3410781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3" name="Freeform 674">
              <a:extLst>
                <a:ext uri="{FF2B5EF4-FFF2-40B4-BE49-F238E27FC236}">
                  <a16:creationId xmlns:a16="http://schemas.microsoft.com/office/drawing/2014/main" xmlns="" id="{252F70D3-9AD6-6313-8147-A1A2E804AE8E}"/>
                </a:ext>
              </a:extLst>
            </p:cNvPr>
            <p:cNvSpPr/>
            <p:nvPr/>
          </p:nvSpPr>
          <p:spPr>
            <a:xfrm>
              <a:off x="7714730" y="3441140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4" name="Freeform 675">
              <a:extLst>
                <a:ext uri="{FF2B5EF4-FFF2-40B4-BE49-F238E27FC236}">
                  <a16:creationId xmlns:a16="http://schemas.microsoft.com/office/drawing/2014/main" xmlns="" id="{09AB0A58-31F3-B447-A23E-5E341B3AB318}"/>
                </a:ext>
              </a:extLst>
            </p:cNvPr>
            <p:cNvSpPr/>
            <p:nvPr/>
          </p:nvSpPr>
          <p:spPr>
            <a:xfrm>
              <a:off x="7744956" y="3410781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5" name="Freeform 676">
              <a:extLst>
                <a:ext uri="{FF2B5EF4-FFF2-40B4-BE49-F238E27FC236}">
                  <a16:creationId xmlns:a16="http://schemas.microsoft.com/office/drawing/2014/main" xmlns="" id="{876D3904-C6C7-7B4B-71F3-356ED1A989ED}"/>
                </a:ext>
              </a:extLst>
            </p:cNvPr>
            <p:cNvSpPr/>
            <p:nvPr/>
          </p:nvSpPr>
          <p:spPr>
            <a:xfrm>
              <a:off x="7802385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6" name="Freeform 677">
              <a:extLst>
                <a:ext uri="{FF2B5EF4-FFF2-40B4-BE49-F238E27FC236}">
                  <a16:creationId xmlns:a16="http://schemas.microsoft.com/office/drawing/2014/main" xmlns="" id="{FC5133C5-F576-D34F-75C9-743FDD5B3FEA}"/>
                </a:ext>
              </a:extLst>
            </p:cNvPr>
            <p:cNvSpPr/>
            <p:nvPr/>
          </p:nvSpPr>
          <p:spPr>
            <a:xfrm>
              <a:off x="7832611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7" name="Freeform 678">
              <a:extLst>
                <a:ext uri="{FF2B5EF4-FFF2-40B4-BE49-F238E27FC236}">
                  <a16:creationId xmlns:a16="http://schemas.microsoft.com/office/drawing/2014/main" xmlns="" id="{8B7868E9-5D40-3CF5-A9D0-54BA9FB453E4}"/>
                </a:ext>
              </a:extLst>
            </p:cNvPr>
            <p:cNvSpPr/>
            <p:nvPr/>
          </p:nvSpPr>
          <p:spPr>
            <a:xfrm>
              <a:off x="7808431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8" name="Freeform 679">
              <a:extLst>
                <a:ext uri="{FF2B5EF4-FFF2-40B4-BE49-F238E27FC236}">
                  <a16:creationId xmlns:a16="http://schemas.microsoft.com/office/drawing/2014/main" xmlns="" id="{0CFAAAB5-50B5-4A84-DB2D-8BB2CC393E95}"/>
                </a:ext>
              </a:extLst>
            </p:cNvPr>
            <p:cNvSpPr/>
            <p:nvPr/>
          </p:nvSpPr>
          <p:spPr>
            <a:xfrm>
              <a:off x="7838657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9" name="Freeform 680">
              <a:extLst>
                <a:ext uri="{FF2B5EF4-FFF2-40B4-BE49-F238E27FC236}">
                  <a16:creationId xmlns:a16="http://schemas.microsoft.com/office/drawing/2014/main" xmlns="" id="{78CC49BE-C39B-56DC-3B53-76B89507004E}"/>
                </a:ext>
              </a:extLst>
            </p:cNvPr>
            <p:cNvSpPr/>
            <p:nvPr/>
          </p:nvSpPr>
          <p:spPr>
            <a:xfrm>
              <a:off x="7822032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0" name="Freeform 681">
              <a:extLst>
                <a:ext uri="{FF2B5EF4-FFF2-40B4-BE49-F238E27FC236}">
                  <a16:creationId xmlns:a16="http://schemas.microsoft.com/office/drawing/2014/main" xmlns="" id="{7FCF0008-C5BF-8DF5-DA4E-ED1EE4A59E1E}"/>
                </a:ext>
              </a:extLst>
            </p:cNvPr>
            <p:cNvSpPr/>
            <p:nvPr/>
          </p:nvSpPr>
          <p:spPr>
            <a:xfrm>
              <a:off x="7852258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1" name="Freeform 682">
              <a:extLst>
                <a:ext uri="{FF2B5EF4-FFF2-40B4-BE49-F238E27FC236}">
                  <a16:creationId xmlns:a16="http://schemas.microsoft.com/office/drawing/2014/main" xmlns="" id="{B5922A07-EE4B-011E-40EB-7EDA6621ADE2}"/>
                </a:ext>
              </a:extLst>
            </p:cNvPr>
            <p:cNvSpPr/>
            <p:nvPr/>
          </p:nvSpPr>
          <p:spPr>
            <a:xfrm>
              <a:off x="7849236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2" name="Freeform 683">
              <a:extLst>
                <a:ext uri="{FF2B5EF4-FFF2-40B4-BE49-F238E27FC236}">
                  <a16:creationId xmlns:a16="http://schemas.microsoft.com/office/drawing/2014/main" xmlns="" id="{AF64A4B2-2389-30D2-A400-2682850021DF}"/>
                </a:ext>
              </a:extLst>
            </p:cNvPr>
            <p:cNvSpPr/>
            <p:nvPr/>
          </p:nvSpPr>
          <p:spPr>
            <a:xfrm>
              <a:off x="7879462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3" name="Freeform 684">
              <a:extLst>
                <a:ext uri="{FF2B5EF4-FFF2-40B4-BE49-F238E27FC236}">
                  <a16:creationId xmlns:a16="http://schemas.microsoft.com/office/drawing/2014/main" xmlns="" id="{6A29FEFA-9EE9-F6A3-C6D0-78D666F3107C}"/>
                </a:ext>
              </a:extLst>
            </p:cNvPr>
            <p:cNvSpPr/>
            <p:nvPr/>
          </p:nvSpPr>
          <p:spPr>
            <a:xfrm>
              <a:off x="7950493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4" name="Freeform 685">
              <a:extLst>
                <a:ext uri="{FF2B5EF4-FFF2-40B4-BE49-F238E27FC236}">
                  <a16:creationId xmlns:a16="http://schemas.microsoft.com/office/drawing/2014/main" xmlns="" id="{BC3C74A8-E8E0-3418-B701-2F3588E82565}"/>
                </a:ext>
              </a:extLst>
            </p:cNvPr>
            <p:cNvSpPr/>
            <p:nvPr/>
          </p:nvSpPr>
          <p:spPr>
            <a:xfrm>
              <a:off x="7980719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5" name="Freeform 686">
              <a:extLst>
                <a:ext uri="{FF2B5EF4-FFF2-40B4-BE49-F238E27FC236}">
                  <a16:creationId xmlns:a16="http://schemas.microsoft.com/office/drawing/2014/main" xmlns="" id="{D2EB6260-E9EB-C8B3-7FAB-CFDCE5D20FA4}"/>
                </a:ext>
              </a:extLst>
            </p:cNvPr>
            <p:cNvSpPr/>
            <p:nvPr/>
          </p:nvSpPr>
          <p:spPr>
            <a:xfrm>
              <a:off x="7997343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6" name="Freeform 687">
              <a:extLst>
                <a:ext uri="{FF2B5EF4-FFF2-40B4-BE49-F238E27FC236}">
                  <a16:creationId xmlns:a16="http://schemas.microsoft.com/office/drawing/2014/main" xmlns="" id="{E0ADCA02-0729-BB50-E7D0-02761DE0A9C3}"/>
                </a:ext>
              </a:extLst>
            </p:cNvPr>
            <p:cNvSpPr/>
            <p:nvPr/>
          </p:nvSpPr>
          <p:spPr>
            <a:xfrm>
              <a:off x="8027570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7" name="Freeform 688">
              <a:extLst>
                <a:ext uri="{FF2B5EF4-FFF2-40B4-BE49-F238E27FC236}">
                  <a16:creationId xmlns:a16="http://schemas.microsoft.com/office/drawing/2014/main" xmlns="" id="{B3B7CF86-F4FF-3D38-18EB-9E3AB46496C9}"/>
                </a:ext>
              </a:extLst>
            </p:cNvPr>
            <p:cNvSpPr/>
            <p:nvPr/>
          </p:nvSpPr>
          <p:spPr>
            <a:xfrm>
              <a:off x="8112203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8" name="Freeform 689">
              <a:extLst>
                <a:ext uri="{FF2B5EF4-FFF2-40B4-BE49-F238E27FC236}">
                  <a16:creationId xmlns:a16="http://schemas.microsoft.com/office/drawing/2014/main" xmlns="" id="{99120ED9-2F24-9788-AFE0-9268145D77C1}"/>
                </a:ext>
              </a:extLst>
            </p:cNvPr>
            <p:cNvSpPr/>
            <p:nvPr/>
          </p:nvSpPr>
          <p:spPr>
            <a:xfrm>
              <a:off x="8142429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9" name="Freeform 690">
              <a:extLst>
                <a:ext uri="{FF2B5EF4-FFF2-40B4-BE49-F238E27FC236}">
                  <a16:creationId xmlns:a16="http://schemas.microsoft.com/office/drawing/2014/main" xmlns="" id="{C8E66457-9800-0CAD-4DFF-E34DF50185CC}"/>
                </a:ext>
              </a:extLst>
            </p:cNvPr>
            <p:cNvSpPr/>
            <p:nvPr/>
          </p:nvSpPr>
          <p:spPr>
            <a:xfrm>
              <a:off x="8245197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0" name="Freeform 691">
              <a:extLst>
                <a:ext uri="{FF2B5EF4-FFF2-40B4-BE49-F238E27FC236}">
                  <a16:creationId xmlns:a16="http://schemas.microsoft.com/office/drawing/2014/main" xmlns="" id="{8ACDEBA9-A0D4-C0F8-614C-B96696EC5618}"/>
                </a:ext>
              </a:extLst>
            </p:cNvPr>
            <p:cNvSpPr/>
            <p:nvPr/>
          </p:nvSpPr>
          <p:spPr>
            <a:xfrm>
              <a:off x="8275423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1" name="Freeform 692">
              <a:extLst>
                <a:ext uri="{FF2B5EF4-FFF2-40B4-BE49-F238E27FC236}">
                  <a16:creationId xmlns:a16="http://schemas.microsoft.com/office/drawing/2014/main" xmlns="" id="{E3927F51-383D-C4C3-8955-E29EEBE0EF56}"/>
                </a:ext>
              </a:extLst>
            </p:cNvPr>
            <p:cNvSpPr/>
            <p:nvPr/>
          </p:nvSpPr>
          <p:spPr>
            <a:xfrm>
              <a:off x="8387260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2" name="Freeform 693">
              <a:extLst>
                <a:ext uri="{FF2B5EF4-FFF2-40B4-BE49-F238E27FC236}">
                  <a16:creationId xmlns:a16="http://schemas.microsoft.com/office/drawing/2014/main" xmlns="" id="{45578C4C-3835-2782-631D-CF1B6AE8263F}"/>
                </a:ext>
              </a:extLst>
            </p:cNvPr>
            <p:cNvSpPr/>
            <p:nvPr/>
          </p:nvSpPr>
          <p:spPr>
            <a:xfrm>
              <a:off x="8417486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3" name="Freeform 694">
              <a:extLst>
                <a:ext uri="{FF2B5EF4-FFF2-40B4-BE49-F238E27FC236}">
                  <a16:creationId xmlns:a16="http://schemas.microsoft.com/office/drawing/2014/main" xmlns="" id="{81B91D43-4F6A-E3FC-C489-8D8A2E8769A0}"/>
                </a:ext>
              </a:extLst>
            </p:cNvPr>
            <p:cNvSpPr/>
            <p:nvPr/>
          </p:nvSpPr>
          <p:spPr>
            <a:xfrm>
              <a:off x="8414463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4" name="Freeform 695">
              <a:extLst>
                <a:ext uri="{FF2B5EF4-FFF2-40B4-BE49-F238E27FC236}">
                  <a16:creationId xmlns:a16="http://schemas.microsoft.com/office/drawing/2014/main" xmlns="" id="{D9C8A887-4E69-C92C-A667-26F18BA15330}"/>
                </a:ext>
              </a:extLst>
            </p:cNvPr>
            <p:cNvSpPr/>
            <p:nvPr/>
          </p:nvSpPr>
          <p:spPr>
            <a:xfrm>
              <a:off x="8444689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5" name="Freeform 696">
              <a:extLst>
                <a:ext uri="{FF2B5EF4-FFF2-40B4-BE49-F238E27FC236}">
                  <a16:creationId xmlns:a16="http://schemas.microsoft.com/office/drawing/2014/main" xmlns="" id="{FD8F3291-1487-B437-7251-20EA57F6DD0C}"/>
                </a:ext>
              </a:extLst>
            </p:cNvPr>
            <p:cNvSpPr/>
            <p:nvPr/>
          </p:nvSpPr>
          <p:spPr>
            <a:xfrm>
              <a:off x="8629068" y="3547393"/>
              <a:ext cx="60452" cy="15179"/>
            </a:xfrm>
            <a:custGeom>
              <a:avLst/>
              <a:gdLst>
                <a:gd name="connsiteX0" fmla="*/ 0 w 60452"/>
                <a:gd name="connsiteY0" fmla="*/ 0 h 15179"/>
                <a:gd name="connsiteX1" fmla="*/ 60452 w 60452"/>
                <a:gd name="connsiteY1" fmla="*/ 0 h 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52" h="15179">
                  <a:moveTo>
                    <a:pt x="0" y="0"/>
                  </a:moveTo>
                  <a:lnTo>
                    <a:pt x="60452" y="0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6" name="Freeform 697">
              <a:extLst>
                <a:ext uri="{FF2B5EF4-FFF2-40B4-BE49-F238E27FC236}">
                  <a16:creationId xmlns:a16="http://schemas.microsoft.com/office/drawing/2014/main" xmlns="" id="{761D7E52-78CA-2989-71F4-E7725BEDBDF4}"/>
                </a:ext>
              </a:extLst>
            </p:cNvPr>
            <p:cNvSpPr/>
            <p:nvPr/>
          </p:nvSpPr>
          <p:spPr>
            <a:xfrm>
              <a:off x="8659294" y="3517035"/>
              <a:ext cx="15113" cy="60716"/>
            </a:xfrm>
            <a:custGeom>
              <a:avLst/>
              <a:gdLst>
                <a:gd name="connsiteX0" fmla="*/ 0 w 15113"/>
                <a:gd name="connsiteY0" fmla="*/ 0 h 60716"/>
                <a:gd name="connsiteX1" fmla="*/ 0 w 15113"/>
                <a:gd name="connsiteY1" fmla="*/ 60716 h 6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13" h="60716">
                  <a:moveTo>
                    <a:pt x="0" y="0"/>
                  </a:moveTo>
                  <a:lnTo>
                    <a:pt x="0" y="60716"/>
                  </a:lnTo>
                </a:path>
              </a:pathLst>
            </a:custGeom>
            <a:ln w="19050" cap="sq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160" name="Group 3094">
            <a:extLst>
              <a:ext uri="{FF2B5EF4-FFF2-40B4-BE49-F238E27FC236}">
                <a16:creationId xmlns:a16="http://schemas.microsoft.com/office/drawing/2014/main" xmlns="" id="{331D228A-210D-FECC-0F2F-7FBA5E7544CE}"/>
              </a:ext>
            </a:extLst>
          </p:cNvPr>
          <p:cNvGrpSpPr/>
          <p:nvPr/>
        </p:nvGrpSpPr>
        <p:grpSpPr>
          <a:xfrm>
            <a:off x="7108921" y="4558605"/>
            <a:ext cx="4505639" cy="319391"/>
            <a:chOff x="1629821" y="10527606"/>
            <a:chExt cx="8941570" cy="638865"/>
          </a:xfrm>
        </p:grpSpPr>
        <p:sp>
          <p:nvSpPr>
            <p:cNvPr id="4161" name="TextBox 3096">
              <a:extLst>
                <a:ext uri="{FF2B5EF4-FFF2-40B4-BE49-F238E27FC236}">
                  <a16:creationId xmlns:a16="http://schemas.microsoft.com/office/drawing/2014/main" xmlns="" id="{1A65A55F-B7FE-C5DF-CE6A-9FA124173802}"/>
                </a:ext>
              </a:extLst>
            </p:cNvPr>
            <p:cNvSpPr txBox="1"/>
            <p:nvPr/>
          </p:nvSpPr>
          <p:spPr>
            <a:xfrm>
              <a:off x="1629821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373</a:t>
              </a:r>
            </a:p>
          </p:txBody>
        </p:sp>
        <p:sp>
          <p:nvSpPr>
            <p:cNvPr id="4162" name="TextBox 3098">
              <a:extLst>
                <a:ext uri="{FF2B5EF4-FFF2-40B4-BE49-F238E27FC236}">
                  <a16:creationId xmlns:a16="http://schemas.microsoft.com/office/drawing/2014/main" xmlns="" id="{CB1A29F9-7EC3-301D-7A49-C5250553A587}"/>
                </a:ext>
              </a:extLst>
            </p:cNvPr>
            <p:cNvSpPr txBox="1"/>
            <p:nvPr/>
          </p:nvSpPr>
          <p:spPr>
            <a:xfrm>
              <a:off x="1900725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366</a:t>
              </a:r>
            </a:p>
          </p:txBody>
        </p:sp>
        <p:sp>
          <p:nvSpPr>
            <p:cNvPr id="4163" name="TextBox 3099">
              <a:extLst>
                <a:ext uri="{FF2B5EF4-FFF2-40B4-BE49-F238E27FC236}">
                  <a16:creationId xmlns:a16="http://schemas.microsoft.com/office/drawing/2014/main" xmlns="" id="{D9A2423D-9E54-A319-D1FB-CF1F153BFD49}"/>
                </a:ext>
              </a:extLst>
            </p:cNvPr>
            <p:cNvSpPr txBox="1"/>
            <p:nvPr/>
          </p:nvSpPr>
          <p:spPr>
            <a:xfrm>
              <a:off x="2137350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363</a:t>
              </a:r>
            </a:p>
          </p:txBody>
        </p:sp>
        <p:sp>
          <p:nvSpPr>
            <p:cNvPr id="4164" name="TextBox 3100">
              <a:extLst>
                <a:ext uri="{FF2B5EF4-FFF2-40B4-BE49-F238E27FC236}">
                  <a16:creationId xmlns:a16="http://schemas.microsoft.com/office/drawing/2014/main" xmlns="" id="{E2C3EDA1-6969-E4CC-E41B-53DD7A49234E}"/>
                </a:ext>
              </a:extLst>
            </p:cNvPr>
            <p:cNvSpPr txBox="1"/>
            <p:nvPr/>
          </p:nvSpPr>
          <p:spPr>
            <a:xfrm>
              <a:off x="2392720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357</a:t>
              </a:r>
            </a:p>
          </p:txBody>
        </p:sp>
        <p:sp>
          <p:nvSpPr>
            <p:cNvPr id="4165" name="TextBox 3101">
              <a:extLst>
                <a:ext uri="{FF2B5EF4-FFF2-40B4-BE49-F238E27FC236}">
                  <a16:creationId xmlns:a16="http://schemas.microsoft.com/office/drawing/2014/main" xmlns="" id="{5D48D52A-BC7C-1C1D-B1D0-B95FB06ED423}"/>
                </a:ext>
              </a:extLst>
            </p:cNvPr>
            <p:cNvSpPr txBox="1"/>
            <p:nvPr/>
          </p:nvSpPr>
          <p:spPr>
            <a:xfrm>
              <a:off x="2657827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351</a:t>
              </a:r>
            </a:p>
          </p:txBody>
        </p:sp>
        <p:sp>
          <p:nvSpPr>
            <p:cNvPr id="4166" name="TextBox 3102">
              <a:extLst>
                <a:ext uri="{FF2B5EF4-FFF2-40B4-BE49-F238E27FC236}">
                  <a16:creationId xmlns:a16="http://schemas.microsoft.com/office/drawing/2014/main" xmlns="" id="{BF3A238D-3B03-50A4-953E-0A5D95E53EE4}"/>
                </a:ext>
              </a:extLst>
            </p:cNvPr>
            <p:cNvSpPr txBox="1"/>
            <p:nvPr/>
          </p:nvSpPr>
          <p:spPr>
            <a:xfrm>
              <a:off x="2894154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344</a:t>
              </a:r>
            </a:p>
          </p:txBody>
        </p:sp>
        <p:sp>
          <p:nvSpPr>
            <p:cNvPr id="4167" name="TextBox 3103">
              <a:extLst>
                <a:ext uri="{FF2B5EF4-FFF2-40B4-BE49-F238E27FC236}">
                  <a16:creationId xmlns:a16="http://schemas.microsoft.com/office/drawing/2014/main" xmlns="" id="{B85B6B8E-04B7-D611-0CBA-9817F5EEB58D}"/>
                </a:ext>
              </a:extLst>
            </p:cNvPr>
            <p:cNvSpPr txBox="1"/>
            <p:nvPr/>
          </p:nvSpPr>
          <p:spPr>
            <a:xfrm>
              <a:off x="3188236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338</a:t>
              </a:r>
            </a:p>
          </p:txBody>
        </p:sp>
        <p:sp>
          <p:nvSpPr>
            <p:cNvPr id="4168" name="TextBox 3104">
              <a:extLst>
                <a:ext uri="{FF2B5EF4-FFF2-40B4-BE49-F238E27FC236}">
                  <a16:creationId xmlns:a16="http://schemas.microsoft.com/office/drawing/2014/main" xmlns="" id="{B4F403EA-AB7E-56A0-428B-618CB9810F6E}"/>
                </a:ext>
              </a:extLst>
            </p:cNvPr>
            <p:cNvSpPr txBox="1"/>
            <p:nvPr/>
          </p:nvSpPr>
          <p:spPr>
            <a:xfrm>
              <a:off x="3434167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326</a:t>
              </a:r>
            </a:p>
          </p:txBody>
        </p:sp>
        <p:sp>
          <p:nvSpPr>
            <p:cNvPr id="4169" name="TextBox 3105">
              <a:extLst>
                <a:ext uri="{FF2B5EF4-FFF2-40B4-BE49-F238E27FC236}">
                  <a16:creationId xmlns:a16="http://schemas.microsoft.com/office/drawing/2014/main" xmlns="" id="{619E30FE-F08B-60FF-9178-5811ACCDC64B}"/>
                </a:ext>
              </a:extLst>
            </p:cNvPr>
            <p:cNvSpPr txBox="1"/>
            <p:nvPr/>
          </p:nvSpPr>
          <p:spPr>
            <a:xfrm>
              <a:off x="3679270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315</a:t>
              </a:r>
            </a:p>
          </p:txBody>
        </p:sp>
        <p:sp>
          <p:nvSpPr>
            <p:cNvPr id="4170" name="TextBox 3106">
              <a:extLst>
                <a:ext uri="{FF2B5EF4-FFF2-40B4-BE49-F238E27FC236}">
                  <a16:creationId xmlns:a16="http://schemas.microsoft.com/office/drawing/2014/main" xmlns="" id="{176760F4-9696-A102-5417-55E32A816092}"/>
                </a:ext>
              </a:extLst>
            </p:cNvPr>
            <p:cNvSpPr txBox="1"/>
            <p:nvPr/>
          </p:nvSpPr>
          <p:spPr>
            <a:xfrm>
              <a:off x="3919481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309</a:t>
              </a:r>
            </a:p>
          </p:txBody>
        </p:sp>
        <p:sp>
          <p:nvSpPr>
            <p:cNvPr id="4171" name="TextBox 3107">
              <a:extLst>
                <a:ext uri="{FF2B5EF4-FFF2-40B4-BE49-F238E27FC236}">
                  <a16:creationId xmlns:a16="http://schemas.microsoft.com/office/drawing/2014/main" xmlns="" id="{767C176B-9FAE-6810-4153-60CF4F0CCADD}"/>
                </a:ext>
              </a:extLst>
            </p:cNvPr>
            <p:cNvSpPr txBox="1"/>
            <p:nvPr/>
          </p:nvSpPr>
          <p:spPr>
            <a:xfrm>
              <a:off x="4172092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296</a:t>
              </a:r>
            </a:p>
          </p:txBody>
        </p:sp>
        <p:sp>
          <p:nvSpPr>
            <p:cNvPr id="4172" name="TextBox 3108">
              <a:extLst>
                <a:ext uri="{FF2B5EF4-FFF2-40B4-BE49-F238E27FC236}">
                  <a16:creationId xmlns:a16="http://schemas.microsoft.com/office/drawing/2014/main" xmlns="" id="{28E5F34C-B0F0-A485-4911-A688DA746847}"/>
                </a:ext>
              </a:extLst>
            </p:cNvPr>
            <p:cNvSpPr txBox="1"/>
            <p:nvPr/>
          </p:nvSpPr>
          <p:spPr>
            <a:xfrm>
              <a:off x="4437390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287</a:t>
              </a:r>
            </a:p>
          </p:txBody>
        </p:sp>
        <p:sp>
          <p:nvSpPr>
            <p:cNvPr id="4173" name="TextBox 3109">
              <a:extLst>
                <a:ext uri="{FF2B5EF4-FFF2-40B4-BE49-F238E27FC236}">
                  <a16:creationId xmlns:a16="http://schemas.microsoft.com/office/drawing/2014/main" xmlns="" id="{26158DF2-FD38-3C0C-6C08-38F977D1F309}"/>
                </a:ext>
              </a:extLst>
            </p:cNvPr>
            <p:cNvSpPr txBox="1"/>
            <p:nvPr/>
          </p:nvSpPr>
          <p:spPr>
            <a:xfrm>
              <a:off x="4687164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276</a:t>
              </a:r>
            </a:p>
          </p:txBody>
        </p:sp>
        <p:sp>
          <p:nvSpPr>
            <p:cNvPr id="4174" name="TextBox 3110">
              <a:extLst>
                <a:ext uri="{FF2B5EF4-FFF2-40B4-BE49-F238E27FC236}">
                  <a16:creationId xmlns:a16="http://schemas.microsoft.com/office/drawing/2014/main" xmlns="" id="{AE7A5037-E9C3-2AA9-14D9-ADB2505DC44D}"/>
                </a:ext>
              </a:extLst>
            </p:cNvPr>
            <p:cNvSpPr txBox="1"/>
            <p:nvPr/>
          </p:nvSpPr>
          <p:spPr>
            <a:xfrm>
              <a:off x="4938809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254</a:t>
              </a:r>
            </a:p>
          </p:txBody>
        </p:sp>
        <p:sp>
          <p:nvSpPr>
            <p:cNvPr id="4175" name="TextBox 3111">
              <a:extLst>
                <a:ext uri="{FF2B5EF4-FFF2-40B4-BE49-F238E27FC236}">
                  <a16:creationId xmlns:a16="http://schemas.microsoft.com/office/drawing/2014/main" xmlns="" id="{03395650-694E-FB27-98AD-B7559DA5524A}"/>
                </a:ext>
              </a:extLst>
            </p:cNvPr>
            <p:cNvSpPr txBox="1"/>
            <p:nvPr/>
          </p:nvSpPr>
          <p:spPr>
            <a:xfrm>
              <a:off x="5184634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223</a:t>
              </a:r>
            </a:p>
          </p:txBody>
        </p:sp>
        <p:sp>
          <p:nvSpPr>
            <p:cNvPr id="4176" name="TextBox 3112">
              <a:extLst>
                <a:ext uri="{FF2B5EF4-FFF2-40B4-BE49-F238E27FC236}">
                  <a16:creationId xmlns:a16="http://schemas.microsoft.com/office/drawing/2014/main" xmlns="" id="{5A927B14-97FE-F43B-BAEB-CF6E6527E442}"/>
                </a:ext>
              </a:extLst>
            </p:cNvPr>
            <p:cNvSpPr txBox="1"/>
            <p:nvPr/>
          </p:nvSpPr>
          <p:spPr>
            <a:xfrm>
              <a:off x="5440418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214</a:t>
              </a:r>
            </a:p>
          </p:txBody>
        </p:sp>
        <p:sp>
          <p:nvSpPr>
            <p:cNvPr id="4177" name="TextBox 3113">
              <a:extLst>
                <a:ext uri="{FF2B5EF4-FFF2-40B4-BE49-F238E27FC236}">
                  <a16:creationId xmlns:a16="http://schemas.microsoft.com/office/drawing/2014/main" xmlns="" id="{919D0C81-EB78-63D4-E045-002C0A463AB7}"/>
                </a:ext>
              </a:extLst>
            </p:cNvPr>
            <p:cNvSpPr txBox="1"/>
            <p:nvPr/>
          </p:nvSpPr>
          <p:spPr>
            <a:xfrm>
              <a:off x="5686351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188</a:t>
              </a:r>
            </a:p>
          </p:txBody>
        </p:sp>
        <p:sp>
          <p:nvSpPr>
            <p:cNvPr id="4178" name="TextBox 3114">
              <a:extLst>
                <a:ext uri="{FF2B5EF4-FFF2-40B4-BE49-F238E27FC236}">
                  <a16:creationId xmlns:a16="http://schemas.microsoft.com/office/drawing/2014/main" xmlns="" id="{8B8F05E3-B38D-CE1F-6D9F-D2C06B7641B8}"/>
                </a:ext>
              </a:extLst>
            </p:cNvPr>
            <p:cNvSpPr txBox="1"/>
            <p:nvPr/>
          </p:nvSpPr>
          <p:spPr>
            <a:xfrm>
              <a:off x="5932385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158</a:t>
              </a:r>
            </a:p>
          </p:txBody>
        </p:sp>
        <p:sp>
          <p:nvSpPr>
            <p:cNvPr id="4179" name="TextBox 3115">
              <a:extLst>
                <a:ext uri="{FF2B5EF4-FFF2-40B4-BE49-F238E27FC236}">
                  <a16:creationId xmlns:a16="http://schemas.microsoft.com/office/drawing/2014/main" xmlns="" id="{04BC617C-8A0F-ABE0-B645-8A5CACA36145}"/>
                </a:ext>
              </a:extLst>
            </p:cNvPr>
            <p:cNvSpPr txBox="1"/>
            <p:nvPr/>
          </p:nvSpPr>
          <p:spPr>
            <a:xfrm>
              <a:off x="6158835" y="1052953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129</a:t>
              </a:r>
            </a:p>
          </p:txBody>
        </p:sp>
        <p:sp>
          <p:nvSpPr>
            <p:cNvPr id="4180" name="TextBox 3116">
              <a:extLst>
                <a:ext uri="{FF2B5EF4-FFF2-40B4-BE49-F238E27FC236}">
                  <a16:creationId xmlns:a16="http://schemas.microsoft.com/office/drawing/2014/main" xmlns="" id="{D33F93DB-C193-14EA-9256-46C88767B6C5}"/>
                </a:ext>
              </a:extLst>
            </p:cNvPr>
            <p:cNvSpPr txBox="1"/>
            <p:nvPr/>
          </p:nvSpPr>
          <p:spPr>
            <a:xfrm>
              <a:off x="6405062" y="10527606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104</a:t>
              </a:r>
            </a:p>
          </p:txBody>
        </p:sp>
        <p:sp>
          <p:nvSpPr>
            <p:cNvPr id="4181" name="TextBox 3117">
              <a:extLst>
                <a:ext uri="{FF2B5EF4-FFF2-40B4-BE49-F238E27FC236}">
                  <a16:creationId xmlns:a16="http://schemas.microsoft.com/office/drawing/2014/main" xmlns="" id="{4B9FBA81-09B5-4502-5DF3-16E34A3BADF6}"/>
                </a:ext>
              </a:extLst>
            </p:cNvPr>
            <p:cNvSpPr txBox="1"/>
            <p:nvPr/>
          </p:nvSpPr>
          <p:spPr>
            <a:xfrm>
              <a:off x="6660639" y="10527606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90</a:t>
              </a:r>
            </a:p>
          </p:txBody>
        </p:sp>
        <p:sp>
          <p:nvSpPr>
            <p:cNvPr id="4182" name="TextBox 3118">
              <a:extLst>
                <a:ext uri="{FF2B5EF4-FFF2-40B4-BE49-F238E27FC236}">
                  <a16:creationId xmlns:a16="http://schemas.microsoft.com/office/drawing/2014/main" xmlns="" id="{E7A48FCE-432D-C364-247F-E61653F7C854}"/>
                </a:ext>
              </a:extLst>
            </p:cNvPr>
            <p:cNvSpPr txBox="1"/>
            <p:nvPr/>
          </p:nvSpPr>
          <p:spPr>
            <a:xfrm>
              <a:off x="6829731" y="10527606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78</a:t>
              </a:r>
            </a:p>
          </p:txBody>
        </p:sp>
        <p:sp>
          <p:nvSpPr>
            <p:cNvPr id="4183" name="TextBox 3119">
              <a:extLst>
                <a:ext uri="{FF2B5EF4-FFF2-40B4-BE49-F238E27FC236}">
                  <a16:creationId xmlns:a16="http://schemas.microsoft.com/office/drawing/2014/main" xmlns="" id="{87F8BE50-5FB8-E1CF-85FB-8E3DDD9FE804}"/>
                </a:ext>
              </a:extLst>
            </p:cNvPr>
            <p:cNvSpPr txBox="1"/>
            <p:nvPr/>
          </p:nvSpPr>
          <p:spPr>
            <a:xfrm>
              <a:off x="7104467" y="10527606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59</a:t>
              </a:r>
            </a:p>
          </p:txBody>
        </p:sp>
        <p:sp>
          <p:nvSpPr>
            <p:cNvPr id="4184" name="TextBox 3120">
              <a:extLst>
                <a:ext uri="{FF2B5EF4-FFF2-40B4-BE49-F238E27FC236}">
                  <a16:creationId xmlns:a16="http://schemas.microsoft.com/office/drawing/2014/main" xmlns="" id="{FAFE6FF1-8D77-6FB3-F624-0FD5751CA82D}"/>
                </a:ext>
              </a:extLst>
            </p:cNvPr>
            <p:cNvSpPr txBox="1"/>
            <p:nvPr/>
          </p:nvSpPr>
          <p:spPr>
            <a:xfrm>
              <a:off x="7321892" y="10527606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48</a:t>
              </a:r>
            </a:p>
          </p:txBody>
        </p:sp>
        <p:sp>
          <p:nvSpPr>
            <p:cNvPr id="4185" name="TextBox 3121">
              <a:extLst>
                <a:ext uri="{FF2B5EF4-FFF2-40B4-BE49-F238E27FC236}">
                  <a16:creationId xmlns:a16="http://schemas.microsoft.com/office/drawing/2014/main" xmlns="" id="{76470DCC-7DD4-FB4B-C62D-96481B34D330}"/>
                </a:ext>
              </a:extLst>
            </p:cNvPr>
            <p:cNvSpPr txBox="1"/>
            <p:nvPr/>
          </p:nvSpPr>
          <p:spPr>
            <a:xfrm>
              <a:off x="7584455" y="10527606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32</a:t>
              </a:r>
            </a:p>
          </p:txBody>
        </p:sp>
        <p:sp>
          <p:nvSpPr>
            <p:cNvPr id="4186" name="TextBox 3122">
              <a:extLst>
                <a:ext uri="{FF2B5EF4-FFF2-40B4-BE49-F238E27FC236}">
                  <a16:creationId xmlns:a16="http://schemas.microsoft.com/office/drawing/2014/main" xmlns="" id="{73C26F6C-C153-A5AE-E8A7-54C1B8C03888}"/>
                </a:ext>
              </a:extLst>
            </p:cNvPr>
            <p:cNvSpPr txBox="1"/>
            <p:nvPr/>
          </p:nvSpPr>
          <p:spPr>
            <a:xfrm>
              <a:off x="7832964" y="10527606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4187" name="TextBox 3123">
              <a:extLst>
                <a:ext uri="{FF2B5EF4-FFF2-40B4-BE49-F238E27FC236}">
                  <a16:creationId xmlns:a16="http://schemas.microsoft.com/office/drawing/2014/main" xmlns="" id="{E2475823-C028-E970-39D4-2E8914CD318D}"/>
                </a:ext>
              </a:extLst>
            </p:cNvPr>
            <p:cNvSpPr txBox="1"/>
            <p:nvPr/>
          </p:nvSpPr>
          <p:spPr>
            <a:xfrm>
              <a:off x="8107655" y="10527606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4188" name="TextBox 3124">
              <a:extLst>
                <a:ext uri="{FF2B5EF4-FFF2-40B4-BE49-F238E27FC236}">
                  <a16:creationId xmlns:a16="http://schemas.microsoft.com/office/drawing/2014/main" xmlns="" id="{2EA9FC63-197C-71FF-66A8-20D172CB5F86}"/>
                </a:ext>
              </a:extLst>
            </p:cNvPr>
            <p:cNvSpPr txBox="1"/>
            <p:nvPr/>
          </p:nvSpPr>
          <p:spPr>
            <a:xfrm>
              <a:off x="8343964" y="10527606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12</a:t>
              </a:r>
            </a:p>
          </p:txBody>
        </p:sp>
        <p:sp>
          <p:nvSpPr>
            <p:cNvPr id="4189" name="TextBox 3125">
              <a:extLst>
                <a:ext uri="{FF2B5EF4-FFF2-40B4-BE49-F238E27FC236}">
                  <a16:creationId xmlns:a16="http://schemas.microsoft.com/office/drawing/2014/main" xmlns="" id="{05E288D0-4BD0-731D-A240-15B6F98FCD96}"/>
                </a:ext>
              </a:extLst>
            </p:cNvPr>
            <p:cNvSpPr txBox="1"/>
            <p:nvPr/>
          </p:nvSpPr>
          <p:spPr>
            <a:xfrm>
              <a:off x="8633759" y="10527606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10</a:t>
              </a:r>
            </a:p>
          </p:txBody>
        </p:sp>
        <p:sp>
          <p:nvSpPr>
            <p:cNvPr id="4190" name="TextBox 3126">
              <a:extLst>
                <a:ext uri="{FF2B5EF4-FFF2-40B4-BE49-F238E27FC236}">
                  <a16:creationId xmlns:a16="http://schemas.microsoft.com/office/drawing/2014/main" xmlns="" id="{F185DF50-7811-AFFA-99CC-D2E668E5E741}"/>
                </a:ext>
              </a:extLst>
            </p:cNvPr>
            <p:cNvSpPr txBox="1"/>
            <p:nvPr/>
          </p:nvSpPr>
          <p:spPr>
            <a:xfrm>
              <a:off x="8893496" y="10527606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4191" name="TextBox 3127">
              <a:extLst>
                <a:ext uri="{FF2B5EF4-FFF2-40B4-BE49-F238E27FC236}">
                  <a16:creationId xmlns:a16="http://schemas.microsoft.com/office/drawing/2014/main" xmlns="" id="{9C2C947E-7EA7-0275-440B-C0961600EDC2}"/>
                </a:ext>
              </a:extLst>
            </p:cNvPr>
            <p:cNvSpPr txBox="1"/>
            <p:nvPr/>
          </p:nvSpPr>
          <p:spPr>
            <a:xfrm>
              <a:off x="1629821" y="10825945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184</a:t>
              </a:r>
            </a:p>
          </p:txBody>
        </p:sp>
        <p:sp>
          <p:nvSpPr>
            <p:cNvPr id="4192" name="TextBox 3129">
              <a:extLst>
                <a:ext uri="{FF2B5EF4-FFF2-40B4-BE49-F238E27FC236}">
                  <a16:creationId xmlns:a16="http://schemas.microsoft.com/office/drawing/2014/main" xmlns="" id="{CB454C15-400E-AF54-B8CB-15537CD6C3BA}"/>
                </a:ext>
              </a:extLst>
            </p:cNvPr>
            <p:cNvSpPr txBox="1"/>
            <p:nvPr/>
          </p:nvSpPr>
          <p:spPr>
            <a:xfrm>
              <a:off x="1900725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171</a:t>
              </a:r>
            </a:p>
          </p:txBody>
        </p:sp>
        <p:sp>
          <p:nvSpPr>
            <p:cNvPr id="4193" name="TextBox 3130">
              <a:extLst>
                <a:ext uri="{FF2B5EF4-FFF2-40B4-BE49-F238E27FC236}">
                  <a16:creationId xmlns:a16="http://schemas.microsoft.com/office/drawing/2014/main" xmlns="" id="{D4A81D52-F129-6732-C4BD-B32682E85779}"/>
                </a:ext>
              </a:extLst>
            </p:cNvPr>
            <p:cNvSpPr txBox="1"/>
            <p:nvPr/>
          </p:nvSpPr>
          <p:spPr>
            <a:xfrm>
              <a:off x="2137350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165</a:t>
              </a:r>
            </a:p>
          </p:txBody>
        </p:sp>
        <p:sp>
          <p:nvSpPr>
            <p:cNvPr id="4194" name="TextBox 3131">
              <a:extLst>
                <a:ext uri="{FF2B5EF4-FFF2-40B4-BE49-F238E27FC236}">
                  <a16:creationId xmlns:a16="http://schemas.microsoft.com/office/drawing/2014/main" xmlns="" id="{565ABC4A-76F1-456D-7039-161BD59756FD}"/>
                </a:ext>
              </a:extLst>
            </p:cNvPr>
            <p:cNvSpPr txBox="1"/>
            <p:nvPr/>
          </p:nvSpPr>
          <p:spPr>
            <a:xfrm>
              <a:off x="2392720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161</a:t>
              </a:r>
            </a:p>
          </p:txBody>
        </p:sp>
        <p:sp>
          <p:nvSpPr>
            <p:cNvPr id="4195" name="TextBox 3132">
              <a:extLst>
                <a:ext uri="{FF2B5EF4-FFF2-40B4-BE49-F238E27FC236}">
                  <a16:creationId xmlns:a16="http://schemas.microsoft.com/office/drawing/2014/main" xmlns="" id="{4658A4C1-6CB3-0D00-3ED0-3D319263C21E}"/>
                </a:ext>
              </a:extLst>
            </p:cNvPr>
            <p:cNvSpPr txBox="1"/>
            <p:nvPr/>
          </p:nvSpPr>
          <p:spPr>
            <a:xfrm>
              <a:off x="2657827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157</a:t>
              </a:r>
            </a:p>
          </p:txBody>
        </p:sp>
        <p:sp>
          <p:nvSpPr>
            <p:cNvPr id="4196" name="TextBox 3133">
              <a:extLst>
                <a:ext uri="{FF2B5EF4-FFF2-40B4-BE49-F238E27FC236}">
                  <a16:creationId xmlns:a16="http://schemas.microsoft.com/office/drawing/2014/main" xmlns="" id="{4D7EB551-7137-5DFA-C77B-1932E2892581}"/>
                </a:ext>
              </a:extLst>
            </p:cNvPr>
            <p:cNvSpPr txBox="1"/>
            <p:nvPr/>
          </p:nvSpPr>
          <p:spPr>
            <a:xfrm>
              <a:off x="2894154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153</a:t>
              </a:r>
            </a:p>
          </p:txBody>
        </p:sp>
        <p:sp>
          <p:nvSpPr>
            <p:cNvPr id="4197" name="TextBox 3134">
              <a:extLst>
                <a:ext uri="{FF2B5EF4-FFF2-40B4-BE49-F238E27FC236}">
                  <a16:creationId xmlns:a16="http://schemas.microsoft.com/office/drawing/2014/main" xmlns="" id="{E0295144-A7CF-68C8-6F3B-98638CFEAE80}"/>
                </a:ext>
              </a:extLst>
            </p:cNvPr>
            <p:cNvSpPr txBox="1"/>
            <p:nvPr/>
          </p:nvSpPr>
          <p:spPr>
            <a:xfrm>
              <a:off x="3188236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146</a:t>
              </a:r>
            </a:p>
          </p:txBody>
        </p:sp>
        <p:sp>
          <p:nvSpPr>
            <p:cNvPr id="4198" name="TextBox 3135">
              <a:extLst>
                <a:ext uri="{FF2B5EF4-FFF2-40B4-BE49-F238E27FC236}">
                  <a16:creationId xmlns:a16="http://schemas.microsoft.com/office/drawing/2014/main" xmlns="" id="{D21B4EB4-2B68-28CA-874A-D7124824F1A7}"/>
                </a:ext>
              </a:extLst>
            </p:cNvPr>
            <p:cNvSpPr txBox="1"/>
            <p:nvPr/>
          </p:nvSpPr>
          <p:spPr>
            <a:xfrm>
              <a:off x="3434167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138</a:t>
              </a:r>
            </a:p>
          </p:txBody>
        </p:sp>
        <p:sp>
          <p:nvSpPr>
            <p:cNvPr id="4199" name="TextBox 3136">
              <a:extLst>
                <a:ext uri="{FF2B5EF4-FFF2-40B4-BE49-F238E27FC236}">
                  <a16:creationId xmlns:a16="http://schemas.microsoft.com/office/drawing/2014/main" xmlns="" id="{CE89FB96-883A-EB65-9A76-8034994A40DC}"/>
                </a:ext>
              </a:extLst>
            </p:cNvPr>
            <p:cNvSpPr txBox="1"/>
            <p:nvPr/>
          </p:nvSpPr>
          <p:spPr>
            <a:xfrm>
              <a:off x="3679270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128</a:t>
              </a:r>
            </a:p>
          </p:txBody>
        </p:sp>
        <p:sp>
          <p:nvSpPr>
            <p:cNvPr id="4200" name="TextBox 3137">
              <a:extLst>
                <a:ext uri="{FF2B5EF4-FFF2-40B4-BE49-F238E27FC236}">
                  <a16:creationId xmlns:a16="http://schemas.microsoft.com/office/drawing/2014/main" xmlns="" id="{6072AD2F-C882-CE1B-145C-DAABD7F2C07B}"/>
                </a:ext>
              </a:extLst>
            </p:cNvPr>
            <p:cNvSpPr txBox="1"/>
            <p:nvPr/>
          </p:nvSpPr>
          <p:spPr>
            <a:xfrm>
              <a:off x="3919481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120</a:t>
              </a:r>
            </a:p>
          </p:txBody>
        </p:sp>
        <p:sp>
          <p:nvSpPr>
            <p:cNvPr id="4201" name="TextBox 3138">
              <a:extLst>
                <a:ext uri="{FF2B5EF4-FFF2-40B4-BE49-F238E27FC236}">
                  <a16:creationId xmlns:a16="http://schemas.microsoft.com/office/drawing/2014/main" xmlns="" id="{BFC19767-5BB0-F50B-3873-515450145773}"/>
                </a:ext>
              </a:extLst>
            </p:cNvPr>
            <p:cNvSpPr txBox="1"/>
            <p:nvPr/>
          </p:nvSpPr>
          <p:spPr>
            <a:xfrm>
              <a:off x="4172092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114</a:t>
              </a:r>
            </a:p>
          </p:txBody>
        </p:sp>
        <p:sp>
          <p:nvSpPr>
            <p:cNvPr id="4202" name="TextBox 3139">
              <a:extLst>
                <a:ext uri="{FF2B5EF4-FFF2-40B4-BE49-F238E27FC236}">
                  <a16:creationId xmlns:a16="http://schemas.microsoft.com/office/drawing/2014/main" xmlns="" id="{F29C28DC-A994-0829-1A9B-6A5C3F2CC45F}"/>
                </a:ext>
              </a:extLst>
            </p:cNvPr>
            <p:cNvSpPr txBox="1"/>
            <p:nvPr/>
          </p:nvSpPr>
          <p:spPr>
            <a:xfrm>
              <a:off x="4437390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108</a:t>
              </a:r>
            </a:p>
          </p:txBody>
        </p:sp>
        <p:sp>
          <p:nvSpPr>
            <p:cNvPr id="4203" name="TextBox 3140">
              <a:extLst>
                <a:ext uri="{FF2B5EF4-FFF2-40B4-BE49-F238E27FC236}">
                  <a16:creationId xmlns:a16="http://schemas.microsoft.com/office/drawing/2014/main" xmlns="" id="{905FCCB4-5483-1D6F-D0DB-C495910AF9F1}"/>
                </a:ext>
              </a:extLst>
            </p:cNvPr>
            <p:cNvSpPr txBox="1"/>
            <p:nvPr/>
          </p:nvSpPr>
          <p:spPr>
            <a:xfrm>
              <a:off x="4687164" y="10825943"/>
              <a:ext cx="576434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105</a:t>
              </a:r>
            </a:p>
          </p:txBody>
        </p:sp>
        <p:sp>
          <p:nvSpPr>
            <p:cNvPr id="4204" name="TextBox 3141">
              <a:extLst>
                <a:ext uri="{FF2B5EF4-FFF2-40B4-BE49-F238E27FC236}">
                  <a16:creationId xmlns:a16="http://schemas.microsoft.com/office/drawing/2014/main" xmlns="" id="{07FFD3CB-9C40-D9DB-5FC6-43F86421F8D6}"/>
                </a:ext>
              </a:extLst>
            </p:cNvPr>
            <p:cNvSpPr txBox="1"/>
            <p:nvPr/>
          </p:nvSpPr>
          <p:spPr>
            <a:xfrm>
              <a:off x="4977112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97</a:t>
              </a:r>
            </a:p>
          </p:txBody>
        </p:sp>
        <p:sp>
          <p:nvSpPr>
            <p:cNvPr id="4205" name="TextBox 3142">
              <a:extLst>
                <a:ext uri="{FF2B5EF4-FFF2-40B4-BE49-F238E27FC236}">
                  <a16:creationId xmlns:a16="http://schemas.microsoft.com/office/drawing/2014/main" xmlns="" id="{329B0DD8-253E-37E2-E2AC-5DA125B3D067}"/>
                </a:ext>
              </a:extLst>
            </p:cNvPr>
            <p:cNvSpPr txBox="1"/>
            <p:nvPr/>
          </p:nvSpPr>
          <p:spPr>
            <a:xfrm>
              <a:off x="5222918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88</a:t>
              </a:r>
            </a:p>
          </p:txBody>
        </p:sp>
        <p:sp>
          <p:nvSpPr>
            <p:cNvPr id="4206" name="TextBox 3143">
              <a:extLst>
                <a:ext uri="{FF2B5EF4-FFF2-40B4-BE49-F238E27FC236}">
                  <a16:creationId xmlns:a16="http://schemas.microsoft.com/office/drawing/2014/main" xmlns="" id="{D84FAE0D-AF02-CE02-09BC-EAEA06184A06}"/>
                </a:ext>
              </a:extLst>
            </p:cNvPr>
            <p:cNvSpPr txBox="1"/>
            <p:nvPr/>
          </p:nvSpPr>
          <p:spPr>
            <a:xfrm>
              <a:off x="5478700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77</a:t>
              </a:r>
            </a:p>
          </p:txBody>
        </p:sp>
        <p:sp>
          <p:nvSpPr>
            <p:cNvPr id="4207" name="TextBox 3144">
              <a:extLst>
                <a:ext uri="{FF2B5EF4-FFF2-40B4-BE49-F238E27FC236}">
                  <a16:creationId xmlns:a16="http://schemas.microsoft.com/office/drawing/2014/main" xmlns="" id="{7E21D870-FF8C-C69E-586D-DFACADC2C9EC}"/>
                </a:ext>
              </a:extLst>
            </p:cNvPr>
            <p:cNvSpPr txBox="1"/>
            <p:nvPr/>
          </p:nvSpPr>
          <p:spPr>
            <a:xfrm>
              <a:off x="5724630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61</a:t>
              </a:r>
            </a:p>
          </p:txBody>
        </p:sp>
        <p:sp>
          <p:nvSpPr>
            <p:cNvPr id="4208" name="TextBox 3145">
              <a:extLst>
                <a:ext uri="{FF2B5EF4-FFF2-40B4-BE49-F238E27FC236}">
                  <a16:creationId xmlns:a16="http://schemas.microsoft.com/office/drawing/2014/main" xmlns="" id="{CAD7A182-3DAB-4A92-AEF0-48BDF6941ECA}"/>
                </a:ext>
              </a:extLst>
            </p:cNvPr>
            <p:cNvSpPr txBox="1"/>
            <p:nvPr/>
          </p:nvSpPr>
          <p:spPr>
            <a:xfrm>
              <a:off x="5970666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50</a:t>
              </a:r>
            </a:p>
          </p:txBody>
        </p:sp>
        <p:sp>
          <p:nvSpPr>
            <p:cNvPr id="4209" name="TextBox 3146">
              <a:extLst>
                <a:ext uri="{FF2B5EF4-FFF2-40B4-BE49-F238E27FC236}">
                  <a16:creationId xmlns:a16="http://schemas.microsoft.com/office/drawing/2014/main" xmlns="" id="{FE20431F-45CB-E3A3-D42E-FE238D66DA06}"/>
                </a:ext>
              </a:extLst>
            </p:cNvPr>
            <p:cNvSpPr txBox="1"/>
            <p:nvPr/>
          </p:nvSpPr>
          <p:spPr>
            <a:xfrm>
              <a:off x="6197117" y="1082787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42</a:t>
              </a:r>
            </a:p>
          </p:txBody>
        </p:sp>
        <p:sp>
          <p:nvSpPr>
            <p:cNvPr id="4210" name="TextBox 3147">
              <a:extLst>
                <a:ext uri="{FF2B5EF4-FFF2-40B4-BE49-F238E27FC236}">
                  <a16:creationId xmlns:a16="http://schemas.microsoft.com/office/drawing/2014/main" xmlns="" id="{16E69431-C708-9988-DCF0-5F060637E434}"/>
                </a:ext>
              </a:extLst>
            </p:cNvPr>
            <p:cNvSpPr txBox="1"/>
            <p:nvPr/>
          </p:nvSpPr>
          <p:spPr>
            <a:xfrm>
              <a:off x="6443343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32</a:t>
              </a:r>
            </a:p>
          </p:txBody>
        </p:sp>
        <p:sp>
          <p:nvSpPr>
            <p:cNvPr id="4211" name="TextBox 3148">
              <a:extLst>
                <a:ext uri="{FF2B5EF4-FFF2-40B4-BE49-F238E27FC236}">
                  <a16:creationId xmlns:a16="http://schemas.microsoft.com/office/drawing/2014/main" xmlns="" id="{837DED7B-173F-C80F-A331-07D688F4D41B}"/>
                </a:ext>
              </a:extLst>
            </p:cNvPr>
            <p:cNvSpPr txBox="1"/>
            <p:nvPr/>
          </p:nvSpPr>
          <p:spPr>
            <a:xfrm>
              <a:off x="6660639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4212" name="TextBox 3149">
              <a:extLst>
                <a:ext uri="{FF2B5EF4-FFF2-40B4-BE49-F238E27FC236}">
                  <a16:creationId xmlns:a16="http://schemas.microsoft.com/office/drawing/2014/main" xmlns="" id="{21714CD8-07ED-2F67-3498-AC41B7124ACB}"/>
                </a:ext>
              </a:extLst>
            </p:cNvPr>
            <p:cNvSpPr txBox="1"/>
            <p:nvPr/>
          </p:nvSpPr>
          <p:spPr>
            <a:xfrm>
              <a:off x="6829731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25</a:t>
              </a:r>
            </a:p>
          </p:txBody>
        </p:sp>
        <p:sp>
          <p:nvSpPr>
            <p:cNvPr id="4213" name="TextBox 3150">
              <a:extLst>
                <a:ext uri="{FF2B5EF4-FFF2-40B4-BE49-F238E27FC236}">
                  <a16:creationId xmlns:a16="http://schemas.microsoft.com/office/drawing/2014/main" xmlns="" id="{47305502-D4E1-FEEA-D887-3020EBDB2CED}"/>
                </a:ext>
              </a:extLst>
            </p:cNvPr>
            <p:cNvSpPr txBox="1"/>
            <p:nvPr/>
          </p:nvSpPr>
          <p:spPr>
            <a:xfrm>
              <a:off x="7104467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4214" name="TextBox 3151">
              <a:extLst>
                <a:ext uri="{FF2B5EF4-FFF2-40B4-BE49-F238E27FC236}">
                  <a16:creationId xmlns:a16="http://schemas.microsoft.com/office/drawing/2014/main" xmlns="" id="{210F6F8C-18DB-70D4-ED24-E82F81634ECC}"/>
                </a:ext>
              </a:extLst>
            </p:cNvPr>
            <p:cNvSpPr txBox="1"/>
            <p:nvPr/>
          </p:nvSpPr>
          <p:spPr>
            <a:xfrm>
              <a:off x="7321892" y="10825943"/>
              <a:ext cx="506448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16</a:t>
              </a:r>
            </a:p>
          </p:txBody>
        </p:sp>
        <p:sp>
          <p:nvSpPr>
            <p:cNvPr id="4215" name="TextBox 3152">
              <a:extLst>
                <a:ext uri="{FF2B5EF4-FFF2-40B4-BE49-F238E27FC236}">
                  <a16:creationId xmlns:a16="http://schemas.microsoft.com/office/drawing/2014/main" xmlns="" id="{E8222BFC-6036-83D1-3A00-0AB5F8551696}"/>
                </a:ext>
              </a:extLst>
            </p:cNvPr>
            <p:cNvSpPr txBox="1"/>
            <p:nvPr/>
          </p:nvSpPr>
          <p:spPr>
            <a:xfrm>
              <a:off x="7622735" y="10825943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4216" name="TextBox 3153">
              <a:extLst>
                <a:ext uri="{FF2B5EF4-FFF2-40B4-BE49-F238E27FC236}">
                  <a16:creationId xmlns:a16="http://schemas.microsoft.com/office/drawing/2014/main" xmlns="" id="{4F824A86-3E69-407B-98E3-DAF9933C3869}"/>
                </a:ext>
              </a:extLst>
            </p:cNvPr>
            <p:cNvSpPr txBox="1"/>
            <p:nvPr/>
          </p:nvSpPr>
          <p:spPr>
            <a:xfrm>
              <a:off x="7871246" y="10825943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4217" name="TextBox 3154">
              <a:extLst>
                <a:ext uri="{FF2B5EF4-FFF2-40B4-BE49-F238E27FC236}">
                  <a16:creationId xmlns:a16="http://schemas.microsoft.com/office/drawing/2014/main" xmlns="" id="{FA7DCB28-21F7-138F-878C-5029B05D1467}"/>
                </a:ext>
              </a:extLst>
            </p:cNvPr>
            <p:cNvSpPr txBox="1"/>
            <p:nvPr/>
          </p:nvSpPr>
          <p:spPr>
            <a:xfrm>
              <a:off x="8145960" y="10825943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4218" name="TextBox 3155">
              <a:extLst>
                <a:ext uri="{FF2B5EF4-FFF2-40B4-BE49-F238E27FC236}">
                  <a16:creationId xmlns:a16="http://schemas.microsoft.com/office/drawing/2014/main" xmlns="" id="{81891021-7F52-FD36-5C46-1B6576D00C89}"/>
                </a:ext>
              </a:extLst>
            </p:cNvPr>
            <p:cNvSpPr txBox="1"/>
            <p:nvPr/>
          </p:nvSpPr>
          <p:spPr>
            <a:xfrm>
              <a:off x="8382264" y="10825943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4219" name="TextBox 3156">
              <a:extLst>
                <a:ext uri="{FF2B5EF4-FFF2-40B4-BE49-F238E27FC236}">
                  <a16:creationId xmlns:a16="http://schemas.microsoft.com/office/drawing/2014/main" xmlns="" id="{97407F06-72FB-CE67-1CF8-3DF6276DB066}"/>
                </a:ext>
              </a:extLst>
            </p:cNvPr>
            <p:cNvSpPr txBox="1"/>
            <p:nvPr/>
          </p:nvSpPr>
          <p:spPr>
            <a:xfrm>
              <a:off x="8672065" y="10825943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4220" name="TextBox 3157">
              <a:extLst>
                <a:ext uri="{FF2B5EF4-FFF2-40B4-BE49-F238E27FC236}">
                  <a16:creationId xmlns:a16="http://schemas.microsoft.com/office/drawing/2014/main" xmlns="" id="{03F4E386-0A22-B56F-3A4D-78D7665C22F7}"/>
                </a:ext>
              </a:extLst>
            </p:cNvPr>
            <p:cNvSpPr txBox="1"/>
            <p:nvPr/>
          </p:nvSpPr>
          <p:spPr>
            <a:xfrm>
              <a:off x="9131884" y="10527606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4221" name="TextBox 3158">
              <a:extLst>
                <a:ext uri="{FF2B5EF4-FFF2-40B4-BE49-F238E27FC236}">
                  <a16:creationId xmlns:a16="http://schemas.microsoft.com/office/drawing/2014/main" xmlns="" id="{3B3E501C-6C8C-6EE1-7E99-86B4B8379804}"/>
                </a:ext>
              </a:extLst>
            </p:cNvPr>
            <p:cNvSpPr txBox="1"/>
            <p:nvPr/>
          </p:nvSpPr>
          <p:spPr>
            <a:xfrm>
              <a:off x="9391673" y="10527606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4222" name="TextBox 3159">
              <a:extLst>
                <a:ext uri="{FF2B5EF4-FFF2-40B4-BE49-F238E27FC236}">
                  <a16:creationId xmlns:a16="http://schemas.microsoft.com/office/drawing/2014/main" xmlns="" id="{A319732E-0990-66B4-B231-4974AA8A699F}"/>
                </a:ext>
              </a:extLst>
            </p:cNvPr>
            <p:cNvSpPr txBox="1"/>
            <p:nvPr/>
          </p:nvSpPr>
          <p:spPr>
            <a:xfrm>
              <a:off x="9633303" y="10527606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4223" name="TextBox 3160">
              <a:extLst>
                <a:ext uri="{FF2B5EF4-FFF2-40B4-BE49-F238E27FC236}">
                  <a16:creationId xmlns:a16="http://schemas.microsoft.com/office/drawing/2014/main" xmlns="" id="{B5B8151D-5E8C-D19F-5E9D-AE699B01306F}"/>
                </a:ext>
              </a:extLst>
            </p:cNvPr>
            <p:cNvSpPr txBox="1"/>
            <p:nvPr/>
          </p:nvSpPr>
          <p:spPr>
            <a:xfrm>
              <a:off x="9865493" y="10527606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4224" name="TextBox 3161">
              <a:extLst>
                <a:ext uri="{FF2B5EF4-FFF2-40B4-BE49-F238E27FC236}">
                  <a16:creationId xmlns:a16="http://schemas.microsoft.com/office/drawing/2014/main" xmlns="" id="{5E4A4FC0-E94B-29AF-14A7-C66D173889C3}"/>
                </a:ext>
              </a:extLst>
            </p:cNvPr>
            <p:cNvSpPr txBox="1"/>
            <p:nvPr/>
          </p:nvSpPr>
          <p:spPr>
            <a:xfrm>
              <a:off x="10134930" y="10527606"/>
              <a:ext cx="436461" cy="3385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sp>
        <p:nvSpPr>
          <p:cNvPr id="157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21828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 anchor="ctr"/>
          <a:lstStyle/>
          <a:p>
            <a:r>
              <a:rPr lang="fr-FR"/>
              <a:t>Modi S et al, N Engl J Med, 2022</a:t>
            </a:r>
            <a:endParaRPr lang="fr-FR" dirty="0"/>
          </a:p>
        </p:txBody>
      </p:sp>
      <p:sp>
        <p:nvSpPr>
          <p:cNvPr id="45" name="Espace réservé du texte 3">
            <a:extLst>
              <a:ext uri="{FF2B5EF4-FFF2-40B4-BE49-F238E27FC236}">
                <a16:creationId xmlns:a16="http://schemas.microsoft.com/office/drawing/2014/main" xmlns="" id="{B4D5E4DC-4B95-A470-CCA7-A2E402781B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sz="3200" dirty="0"/>
              <a:t>Ciblage des HER2-low - </a:t>
            </a:r>
            <a:r>
              <a:rPr lang="fr-FR" sz="3200" dirty="0" err="1"/>
              <a:t>Trastuzumab</a:t>
            </a:r>
            <a:r>
              <a:rPr lang="fr-FR" sz="3200" dirty="0"/>
              <a:t> </a:t>
            </a:r>
            <a:r>
              <a:rPr lang="fr-FR" sz="3200" dirty="0" err="1"/>
              <a:t>Deruxtecan</a:t>
            </a:r>
            <a:endParaRPr lang="fr-FR" sz="3200" dirty="0"/>
          </a:p>
        </p:txBody>
      </p:sp>
      <p:sp>
        <p:nvSpPr>
          <p:cNvPr id="46" name="Espace réservé du texte 5">
            <a:extLst>
              <a:ext uri="{FF2B5EF4-FFF2-40B4-BE49-F238E27FC236}">
                <a16:creationId xmlns:a16="http://schemas.microsoft.com/office/drawing/2014/main" xmlns="" id="{1ADE8376-31C0-130A-B55E-39D8BD0F741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4" y="522517"/>
            <a:ext cx="11259224" cy="341085"/>
          </a:xfrm>
        </p:spPr>
        <p:txBody>
          <a:bodyPr/>
          <a:lstStyle/>
          <a:p>
            <a:r>
              <a:rPr lang="fr-FR" dirty="0"/>
              <a:t>DESTINY-Breast04</a:t>
            </a:r>
          </a:p>
        </p:txBody>
      </p:sp>
      <p:sp>
        <p:nvSpPr>
          <p:cNvPr id="4" name="Espace réservé du contenu 5">
            <a:extLst>
              <a:ext uri="{FF2B5EF4-FFF2-40B4-BE49-F238E27FC236}">
                <a16:creationId xmlns:a16="http://schemas.microsoft.com/office/drawing/2014/main" xmlns="" id="{2AA7A57D-1B9B-B4A5-4671-A3C28ED7F039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17816" y="5365939"/>
            <a:ext cx="10576775" cy="65384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Bénéfice significatif en survie sans progression de 5,6 mois et en survie globale de 9,9 mois </a:t>
            </a:r>
            <a:r>
              <a:rPr lang="fr-FR" b="0" dirty="0"/>
              <a:t>chez les patients présentant une tumeur triple négative HER2 </a:t>
            </a:r>
            <a:r>
              <a:rPr lang="fr-FR" b="0" dirty="0" err="1"/>
              <a:t>low</a:t>
            </a:r>
            <a:endParaRPr lang="fr-FR" b="0" dirty="0"/>
          </a:p>
        </p:txBody>
      </p:sp>
      <p:sp>
        <p:nvSpPr>
          <p:cNvPr id="5" name="Rectangle à coins arrondis 10">
            <a:extLst>
              <a:ext uri="{FF2B5EF4-FFF2-40B4-BE49-F238E27FC236}">
                <a16:creationId xmlns:a16="http://schemas.microsoft.com/office/drawing/2014/main" xmlns="" id="{CD700D37-1CA4-254B-EEC6-D9CB20BD5900}"/>
              </a:ext>
            </a:extLst>
          </p:cNvPr>
          <p:cNvSpPr/>
          <p:nvPr/>
        </p:nvSpPr>
        <p:spPr>
          <a:xfrm>
            <a:off x="1042185" y="1335441"/>
            <a:ext cx="5368834" cy="388923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438" name="ZoneTexte 437">
            <a:extLst>
              <a:ext uri="{FF2B5EF4-FFF2-40B4-BE49-F238E27FC236}">
                <a16:creationId xmlns:a16="http://schemas.microsoft.com/office/drawing/2014/main" xmlns="" id="{83E4AFA3-3DF1-2F85-C897-BC7368DCECCE}"/>
              </a:ext>
            </a:extLst>
          </p:cNvPr>
          <p:cNvSpPr txBox="1"/>
          <p:nvPr/>
        </p:nvSpPr>
        <p:spPr>
          <a:xfrm>
            <a:off x="1150082" y="1143259"/>
            <a:ext cx="519624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SSP</a:t>
            </a:r>
          </a:p>
        </p:txBody>
      </p:sp>
      <p:grpSp>
        <p:nvGrpSpPr>
          <p:cNvPr id="440" name="Group 30">
            <a:extLst>
              <a:ext uri="{FF2B5EF4-FFF2-40B4-BE49-F238E27FC236}">
                <a16:creationId xmlns:a16="http://schemas.microsoft.com/office/drawing/2014/main" xmlns="" id="{69B6E41B-3877-F79D-833C-6D258FE2C4EE}"/>
              </a:ext>
            </a:extLst>
          </p:cNvPr>
          <p:cNvGrpSpPr/>
          <p:nvPr/>
        </p:nvGrpSpPr>
        <p:grpSpPr>
          <a:xfrm>
            <a:off x="1178324" y="1539221"/>
            <a:ext cx="352982" cy="2341845"/>
            <a:chOff x="380660" y="1975304"/>
            <a:chExt cx="384645" cy="2551914"/>
          </a:xfrm>
        </p:grpSpPr>
        <p:sp>
          <p:nvSpPr>
            <p:cNvPr id="441" name="TextBox 31">
              <a:extLst>
                <a:ext uri="{FF2B5EF4-FFF2-40B4-BE49-F238E27FC236}">
                  <a16:creationId xmlns:a16="http://schemas.microsoft.com/office/drawing/2014/main" xmlns="" id="{32594D77-5B76-1B9E-8D2F-31CBF62C7FF4}"/>
                </a:ext>
              </a:extLst>
            </p:cNvPr>
            <p:cNvSpPr txBox="1"/>
            <p:nvPr/>
          </p:nvSpPr>
          <p:spPr>
            <a:xfrm>
              <a:off x="428142" y="4292448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442" name="TextBox 32">
              <a:extLst>
                <a:ext uri="{FF2B5EF4-FFF2-40B4-BE49-F238E27FC236}">
                  <a16:creationId xmlns:a16="http://schemas.microsoft.com/office/drawing/2014/main" xmlns="" id="{6E3B5549-EFB5-5510-7596-07166CF634C6}"/>
                </a:ext>
              </a:extLst>
            </p:cNvPr>
            <p:cNvSpPr txBox="1"/>
            <p:nvPr/>
          </p:nvSpPr>
          <p:spPr>
            <a:xfrm>
              <a:off x="428142" y="3713119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40</a:t>
              </a:r>
            </a:p>
          </p:txBody>
        </p:sp>
        <p:sp>
          <p:nvSpPr>
            <p:cNvPr id="443" name="TextBox 33">
              <a:extLst>
                <a:ext uri="{FF2B5EF4-FFF2-40B4-BE49-F238E27FC236}">
                  <a16:creationId xmlns:a16="http://schemas.microsoft.com/office/drawing/2014/main" xmlns="" id="{D50298D3-8014-8AA4-553A-E566C886F512}"/>
                </a:ext>
              </a:extLst>
            </p:cNvPr>
            <p:cNvSpPr txBox="1"/>
            <p:nvPr/>
          </p:nvSpPr>
          <p:spPr>
            <a:xfrm>
              <a:off x="428142" y="3133886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60</a:t>
              </a:r>
            </a:p>
          </p:txBody>
        </p:sp>
        <p:sp>
          <p:nvSpPr>
            <p:cNvPr id="444" name="TextBox 34">
              <a:extLst>
                <a:ext uri="{FF2B5EF4-FFF2-40B4-BE49-F238E27FC236}">
                  <a16:creationId xmlns:a16="http://schemas.microsoft.com/office/drawing/2014/main" xmlns="" id="{5FAB9CA4-57EF-7A0B-0A61-D27C2F96FE7E}"/>
                </a:ext>
              </a:extLst>
            </p:cNvPr>
            <p:cNvSpPr txBox="1"/>
            <p:nvPr/>
          </p:nvSpPr>
          <p:spPr>
            <a:xfrm>
              <a:off x="428142" y="2554547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80</a:t>
              </a:r>
            </a:p>
          </p:txBody>
        </p:sp>
        <p:sp>
          <p:nvSpPr>
            <p:cNvPr id="445" name="TextBox 35">
              <a:extLst>
                <a:ext uri="{FF2B5EF4-FFF2-40B4-BE49-F238E27FC236}">
                  <a16:creationId xmlns:a16="http://schemas.microsoft.com/office/drawing/2014/main" xmlns="" id="{D00AE6ED-D1E9-49E2-2C86-956EB3A364CC}"/>
                </a:ext>
              </a:extLst>
            </p:cNvPr>
            <p:cNvSpPr txBox="1"/>
            <p:nvPr/>
          </p:nvSpPr>
          <p:spPr>
            <a:xfrm>
              <a:off x="380660" y="1975304"/>
              <a:ext cx="384645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100</a:t>
              </a:r>
            </a:p>
          </p:txBody>
        </p:sp>
      </p:grpSp>
      <p:grpSp>
        <p:nvGrpSpPr>
          <p:cNvPr id="797" name="Graphic 4">
            <a:extLst>
              <a:ext uri="{FF2B5EF4-FFF2-40B4-BE49-F238E27FC236}">
                <a16:creationId xmlns:a16="http://schemas.microsoft.com/office/drawing/2014/main" xmlns="" id="{3B303DF5-845B-CC40-1DD6-AFE49372FD1B}"/>
              </a:ext>
            </a:extLst>
          </p:cNvPr>
          <p:cNvGrpSpPr/>
          <p:nvPr/>
        </p:nvGrpSpPr>
        <p:grpSpPr>
          <a:xfrm>
            <a:off x="1536514" y="1609917"/>
            <a:ext cx="4588951" cy="2821969"/>
            <a:chOff x="2741984" y="969378"/>
            <a:chExt cx="7079275" cy="3876133"/>
          </a:xfrm>
        </p:grpSpPr>
        <p:sp>
          <p:nvSpPr>
            <p:cNvPr id="799" name="Freeform 6">
              <a:extLst>
                <a:ext uri="{FF2B5EF4-FFF2-40B4-BE49-F238E27FC236}">
                  <a16:creationId xmlns:a16="http://schemas.microsoft.com/office/drawing/2014/main" xmlns="" id="{17E153C2-8543-5237-41FC-DF3680EDD505}"/>
                </a:ext>
              </a:extLst>
            </p:cNvPr>
            <p:cNvSpPr/>
            <p:nvPr/>
          </p:nvSpPr>
          <p:spPr>
            <a:xfrm>
              <a:off x="2806949" y="969378"/>
              <a:ext cx="15108" cy="3812639"/>
            </a:xfrm>
            <a:custGeom>
              <a:avLst/>
              <a:gdLst>
                <a:gd name="connsiteX0" fmla="*/ 0 w 15108"/>
                <a:gd name="connsiteY0" fmla="*/ 3812640 h 3812639"/>
                <a:gd name="connsiteX1" fmla="*/ 0 w 15108"/>
                <a:gd name="connsiteY1" fmla="*/ 0 h 381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3812639">
                  <a:moveTo>
                    <a:pt x="0" y="381264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0" name="Freeform 7">
              <a:extLst>
                <a:ext uri="{FF2B5EF4-FFF2-40B4-BE49-F238E27FC236}">
                  <a16:creationId xmlns:a16="http://schemas.microsoft.com/office/drawing/2014/main" xmlns="" id="{7A499D93-F6D7-F361-3DED-1D9EB265E209}"/>
                </a:ext>
              </a:extLst>
            </p:cNvPr>
            <p:cNvSpPr/>
            <p:nvPr/>
          </p:nvSpPr>
          <p:spPr>
            <a:xfrm>
              <a:off x="2806951" y="4782017"/>
              <a:ext cx="7014308" cy="62798"/>
            </a:xfrm>
            <a:custGeom>
              <a:avLst/>
              <a:gdLst>
                <a:gd name="connsiteX0" fmla="*/ 0 w 7294226"/>
                <a:gd name="connsiteY0" fmla="*/ 0 h 15117"/>
                <a:gd name="connsiteX1" fmla="*/ 7294226 w 7294226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226" h="15117">
                  <a:moveTo>
                    <a:pt x="0" y="0"/>
                  </a:moveTo>
                  <a:lnTo>
                    <a:pt x="7294226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1" name="Freeform 8">
              <a:extLst>
                <a:ext uri="{FF2B5EF4-FFF2-40B4-BE49-F238E27FC236}">
                  <a16:creationId xmlns:a16="http://schemas.microsoft.com/office/drawing/2014/main" xmlns="" id="{3ED9B3CB-11BA-3A18-4A04-60CB31A8FD78}"/>
                </a:ext>
              </a:extLst>
            </p:cNvPr>
            <p:cNvSpPr/>
            <p:nvPr/>
          </p:nvSpPr>
          <p:spPr>
            <a:xfrm>
              <a:off x="2977671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2" name="Freeform 9">
              <a:extLst>
                <a:ext uri="{FF2B5EF4-FFF2-40B4-BE49-F238E27FC236}">
                  <a16:creationId xmlns:a16="http://schemas.microsoft.com/office/drawing/2014/main" xmlns="" id="{5905E227-40D8-C7A1-33E3-65173EE64353}"/>
                </a:ext>
              </a:extLst>
            </p:cNvPr>
            <p:cNvSpPr/>
            <p:nvPr/>
          </p:nvSpPr>
          <p:spPr>
            <a:xfrm>
              <a:off x="3217891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3" name="Freeform 10">
              <a:extLst>
                <a:ext uri="{FF2B5EF4-FFF2-40B4-BE49-F238E27FC236}">
                  <a16:creationId xmlns:a16="http://schemas.microsoft.com/office/drawing/2014/main" xmlns="" id="{C5C734D2-8042-70D0-7344-7964986DCA17}"/>
                </a:ext>
              </a:extLst>
            </p:cNvPr>
            <p:cNvSpPr/>
            <p:nvPr/>
          </p:nvSpPr>
          <p:spPr>
            <a:xfrm>
              <a:off x="345660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4" name="Freeform 11">
              <a:extLst>
                <a:ext uri="{FF2B5EF4-FFF2-40B4-BE49-F238E27FC236}">
                  <a16:creationId xmlns:a16="http://schemas.microsoft.com/office/drawing/2014/main" xmlns="" id="{477D9FF8-7997-3D64-7F29-8EEFC7D625D3}"/>
                </a:ext>
              </a:extLst>
            </p:cNvPr>
            <p:cNvSpPr/>
            <p:nvPr/>
          </p:nvSpPr>
          <p:spPr>
            <a:xfrm>
              <a:off x="369682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5" name="Freeform 12">
              <a:extLst>
                <a:ext uri="{FF2B5EF4-FFF2-40B4-BE49-F238E27FC236}">
                  <a16:creationId xmlns:a16="http://schemas.microsoft.com/office/drawing/2014/main" xmlns="" id="{D05C5296-6650-823C-41DA-CF59112F612F}"/>
                </a:ext>
              </a:extLst>
            </p:cNvPr>
            <p:cNvSpPr/>
            <p:nvPr/>
          </p:nvSpPr>
          <p:spPr>
            <a:xfrm>
              <a:off x="393704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6" name="Freeform 13">
              <a:extLst>
                <a:ext uri="{FF2B5EF4-FFF2-40B4-BE49-F238E27FC236}">
                  <a16:creationId xmlns:a16="http://schemas.microsoft.com/office/drawing/2014/main" xmlns="" id="{254EA9C2-1348-541D-3E43-2C987B7C8CCF}"/>
                </a:ext>
              </a:extLst>
            </p:cNvPr>
            <p:cNvSpPr/>
            <p:nvPr/>
          </p:nvSpPr>
          <p:spPr>
            <a:xfrm>
              <a:off x="417575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7" name="Freeform 14">
              <a:extLst>
                <a:ext uri="{FF2B5EF4-FFF2-40B4-BE49-F238E27FC236}">
                  <a16:creationId xmlns:a16="http://schemas.microsoft.com/office/drawing/2014/main" xmlns="" id="{D5AB2AEE-791C-D9DD-C435-568CC26D1E49}"/>
                </a:ext>
              </a:extLst>
            </p:cNvPr>
            <p:cNvSpPr/>
            <p:nvPr/>
          </p:nvSpPr>
          <p:spPr>
            <a:xfrm>
              <a:off x="441597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8" name="Freeform 15">
              <a:extLst>
                <a:ext uri="{FF2B5EF4-FFF2-40B4-BE49-F238E27FC236}">
                  <a16:creationId xmlns:a16="http://schemas.microsoft.com/office/drawing/2014/main" xmlns="" id="{E4BAB3AA-0D7B-4408-D2F2-0A8C0F781337}"/>
                </a:ext>
              </a:extLst>
            </p:cNvPr>
            <p:cNvSpPr/>
            <p:nvPr/>
          </p:nvSpPr>
          <p:spPr>
            <a:xfrm>
              <a:off x="465618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9" name="Freeform 16">
              <a:extLst>
                <a:ext uri="{FF2B5EF4-FFF2-40B4-BE49-F238E27FC236}">
                  <a16:creationId xmlns:a16="http://schemas.microsoft.com/office/drawing/2014/main" xmlns="" id="{3AB16522-154E-E041-1D4D-235A420C911E}"/>
                </a:ext>
              </a:extLst>
            </p:cNvPr>
            <p:cNvSpPr/>
            <p:nvPr/>
          </p:nvSpPr>
          <p:spPr>
            <a:xfrm>
              <a:off x="489489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0" name="Freeform 17">
              <a:extLst>
                <a:ext uri="{FF2B5EF4-FFF2-40B4-BE49-F238E27FC236}">
                  <a16:creationId xmlns:a16="http://schemas.microsoft.com/office/drawing/2014/main" xmlns="" id="{2F05507B-A2D0-5A88-6D02-30F7AE208E55}"/>
                </a:ext>
              </a:extLst>
            </p:cNvPr>
            <p:cNvSpPr/>
            <p:nvPr/>
          </p:nvSpPr>
          <p:spPr>
            <a:xfrm>
              <a:off x="513511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1" name="Freeform 18">
              <a:extLst>
                <a:ext uri="{FF2B5EF4-FFF2-40B4-BE49-F238E27FC236}">
                  <a16:creationId xmlns:a16="http://schemas.microsoft.com/office/drawing/2014/main" xmlns="" id="{0C1396D0-624E-CCB1-C4F7-FA2AD4EC76B3}"/>
                </a:ext>
              </a:extLst>
            </p:cNvPr>
            <p:cNvSpPr/>
            <p:nvPr/>
          </p:nvSpPr>
          <p:spPr>
            <a:xfrm>
              <a:off x="537533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2" name="Freeform 19">
              <a:extLst>
                <a:ext uri="{FF2B5EF4-FFF2-40B4-BE49-F238E27FC236}">
                  <a16:creationId xmlns:a16="http://schemas.microsoft.com/office/drawing/2014/main" xmlns="" id="{476D980A-711F-7B49-314D-11828E1FAC88}"/>
                </a:ext>
              </a:extLst>
            </p:cNvPr>
            <p:cNvSpPr/>
            <p:nvPr/>
          </p:nvSpPr>
          <p:spPr>
            <a:xfrm>
              <a:off x="561404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3" name="Freeform 20">
              <a:extLst>
                <a:ext uri="{FF2B5EF4-FFF2-40B4-BE49-F238E27FC236}">
                  <a16:creationId xmlns:a16="http://schemas.microsoft.com/office/drawing/2014/main" xmlns="" id="{1156E9A8-6818-A305-6ECD-A410AB222121}"/>
                </a:ext>
              </a:extLst>
            </p:cNvPr>
            <p:cNvSpPr/>
            <p:nvPr/>
          </p:nvSpPr>
          <p:spPr>
            <a:xfrm>
              <a:off x="585426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4" name="Freeform 21">
              <a:extLst>
                <a:ext uri="{FF2B5EF4-FFF2-40B4-BE49-F238E27FC236}">
                  <a16:creationId xmlns:a16="http://schemas.microsoft.com/office/drawing/2014/main" xmlns="" id="{8B94F886-A031-E14A-5EF9-AAB87CBE4743}"/>
                </a:ext>
              </a:extLst>
            </p:cNvPr>
            <p:cNvSpPr/>
            <p:nvPr/>
          </p:nvSpPr>
          <p:spPr>
            <a:xfrm>
              <a:off x="609448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5" name="Freeform 22">
              <a:extLst>
                <a:ext uri="{FF2B5EF4-FFF2-40B4-BE49-F238E27FC236}">
                  <a16:creationId xmlns:a16="http://schemas.microsoft.com/office/drawing/2014/main" xmlns="" id="{954233D2-9C60-A929-5850-BE17E6C18C3F}"/>
                </a:ext>
              </a:extLst>
            </p:cNvPr>
            <p:cNvSpPr/>
            <p:nvPr/>
          </p:nvSpPr>
          <p:spPr>
            <a:xfrm>
              <a:off x="633319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6" name="Freeform 23">
              <a:extLst>
                <a:ext uri="{FF2B5EF4-FFF2-40B4-BE49-F238E27FC236}">
                  <a16:creationId xmlns:a16="http://schemas.microsoft.com/office/drawing/2014/main" xmlns="" id="{293B96CE-C980-B7B6-D3DA-3CCC00BDDE94}"/>
                </a:ext>
              </a:extLst>
            </p:cNvPr>
            <p:cNvSpPr/>
            <p:nvPr/>
          </p:nvSpPr>
          <p:spPr>
            <a:xfrm>
              <a:off x="657341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7" name="Freeform 24">
              <a:extLst>
                <a:ext uri="{FF2B5EF4-FFF2-40B4-BE49-F238E27FC236}">
                  <a16:creationId xmlns:a16="http://schemas.microsoft.com/office/drawing/2014/main" xmlns="" id="{B6F2C531-361F-47F5-12EA-54F18C07408C}"/>
                </a:ext>
              </a:extLst>
            </p:cNvPr>
            <p:cNvSpPr/>
            <p:nvPr/>
          </p:nvSpPr>
          <p:spPr>
            <a:xfrm>
              <a:off x="681363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8" name="Freeform 25">
              <a:extLst>
                <a:ext uri="{FF2B5EF4-FFF2-40B4-BE49-F238E27FC236}">
                  <a16:creationId xmlns:a16="http://schemas.microsoft.com/office/drawing/2014/main" xmlns="" id="{892B19D6-8BBC-6918-EB23-B3CDF2A417AF}"/>
                </a:ext>
              </a:extLst>
            </p:cNvPr>
            <p:cNvSpPr/>
            <p:nvPr/>
          </p:nvSpPr>
          <p:spPr>
            <a:xfrm>
              <a:off x="705385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9" name="Freeform 26">
              <a:extLst>
                <a:ext uri="{FF2B5EF4-FFF2-40B4-BE49-F238E27FC236}">
                  <a16:creationId xmlns:a16="http://schemas.microsoft.com/office/drawing/2014/main" xmlns="" id="{31A2ECDD-AB1C-3C8F-BADC-0F2F3E672FFD}"/>
                </a:ext>
              </a:extLst>
            </p:cNvPr>
            <p:cNvSpPr/>
            <p:nvPr/>
          </p:nvSpPr>
          <p:spPr>
            <a:xfrm>
              <a:off x="729256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0" name="Freeform 27">
              <a:extLst>
                <a:ext uri="{FF2B5EF4-FFF2-40B4-BE49-F238E27FC236}">
                  <a16:creationId xmlns:a16="http://schemas.microsoft.com/office/drawing/2014/main" xmlns="" id="{DDD4F435-C442-519D-3963-A1C0A21D8DEA}"/>
                </a:ext>
              </a:extLst>
            </p:cNvPr>
            <p:cNvSpPr/>
            <p:nvPr/>
          </p:nvSpPr>
          <p:spPr>
            <a:xfrm>
              <a:off x="753278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1" name="Freeform 28">
              <a:extLst>
                <a:ext uri="{FF2B5EF4-FFF2-40B4-BE49-F238E27FC236}">
                  <a16:creationId xmlns:a16="http://schemas.microsoft.com/office/drawing/2014/main" xmlns="" id="{657523D7-01BC-1EFF-2977-8E4E6BC47A2F}"/>
                </a:ext>
              </a:extLst>
            </p:cNvPr>
            <p:cNvSpPr/>
            <p:nvPr/>
          </p:nvSpPr>
          <p:spPr>
            <a:xfrm>
              <a:off x="777300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Freeform 29">
              <a:extLst>
                <a:ext uri="{FF2B5EF4-FFF2-40B4-BE49-F238E27FC236}">
                  <a16:creationId xmlns:a16="http://schemas.microsoft.com/office/drawing/2014/main" xmlns="" id="{6EB9FA6A-2A50-A2B6-3116-1C7CD6E6316D}"/>
                </a:ext>
              </a:extLst>
            </p:cNvPr>
            <p:cNvSpPr/>
            <p:nvPr/>
          </p:nvSpPr>
          <p:spPr>
            <a:xfrm>
              <a:off x="801171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Freeform 30">
              <a:extLst>
                <a:ext uri="{FF2B5EF4-FFF2-40B4-BE49-F238E27FC236}">
                  <a16:creationId xmlns:a16="http://schemas.microsoft.com/office/drawing/2014/main" xmlns="" id="{57BAB8B4-A8B3-09DC-10FD-B87F00D9B0D4}"/>
                </a:ext>
              </a:extLst>
            </p:cNvPr>
            <p:cNvSpPr/>
            <p:nvPr/>
          </p:nvSpPr>
          <p:spPr>
            <a:xfrm>
              <a:off x="825193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Freeform 31">
              <a:extLst>
                <a:ext uri="{FF2B5EF4-FFF2-40B4-BE49-F238E27FC236}">
                  <a16:creationId xmlns:a16="http://schemas.microsoft.com/office/drawing/2014/main" xmlns="" id="{B00AFE0C-6311-25C4-498B-2739321ACE8E}"/>
                </a:ext>
              </a:extLst>
            </p:cNvPr>
            <p:cNvSpPr/>
            <p:nvPr/>
          </p:nvSpPr>
          <p:spPr>
            <a:xfrm>
              <a:off x="849215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5" name="Freeform 32">
              <a:extLst>
                <a:ext uri="{FF2B5EF4-FFF2-40B4-BE49-F238E27FC236}">
                  <a16:creationId xmlns:a16="http://schemas.microsoft.com/office/drawing/2014/main" xmlns="" id="{70E8C51A-008D-37C8-0746-9081B5D2795B}"/>
                </a:ext>
              </a:extLst>
            </p:cNvPr>
            <p:cNvSpPr/>
            <p:nvPr/>
          </p:nvSpPr>
          <p:spPr>
            <a:xfrm>
              <a:off x="873086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6" name="Freeform 33">
              <a:extLst>
                <a:ext uri="{FF2B5EF4-FFF2-40B4-BE49-F238E27FC236}">
                  <a16:creationId xmlns:a16="http://schemas.microsoft.com/office/drawing/2014/main" xmlns="" id="{06C00389-B8DB-5C6A-70C8-6276389F9E8E}"/>
                </a:ext>
              </a:extLst>
            </p:cNvPr>
            <p:cNvSpPr/>
            <p:nvPr/>
          </p:nvSpPr>
          <p:spPr>
            <a:xfrm>
              <a:off x="897108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7" name="Freeform 34">
              <a:extLst>
                <a:ext uri="{FF2B5EF4-FFF2-40B4-BE49-F238E27FC236}">
                  <a16:creationId xmlns:a16="http://schemas.microsoft.com/office/drawing/2014/main" xmlns="" id="{0061CD18-5190-97E3-353D-78558DCD9A32}"/>
                </a:ext>
              </a:extLst>
            </p:cNvPr>
            <p:cNvSpPr/>
            <p:nvPr/>
          </p:nvSpPr>
          <p:spPr>
            <a:xfrm>
              <a:off x="921130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8" name="Freeform 35">
              <a:extLst>
                <a:ext uri="{FF2B5EF4-FFF2-40B4-BE49-F238E27FC236}">
                  <a16:creationId xmlns:a16="http://schemas.microsoft.com/office/drawing/2014/main" xmlns="" id="{DD421197-D00E-1BA3-64BB-90F99776B830}"/>
                </a:ext>
              </a:extLst>
            </p:cNvPr>
            <p:cNvSpPr/>
            <p:nvPr/>
          </p:nvSpPr>
          <p:spPr>
            <a:xfrm>
              <a:off x="945001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9" name="Freeform 36">
              <a:extLst>
                <a:ext uri="{FF2B5EF4-FFF2-40B4-BE49-F238E27FC236}">
                  <a16:creationId xmlns:a16="http://schemas.microsoft.com/office/drawing/2014/main" xmlns="" id="{51B1531E-58C7-B86D-0300-4B2F91C1F151}"/>
                </a:ext>
              </a:extLst>
            </p:cNvPr>
            <p:cNvSpPr/>
            <p:nvPr/>
          </p:nvSpPr>
          <p:spPr>
            <a:xfrm>
              <a:off x="969023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1" name="Freeform 38">
              <a:extLst>
                <a:ext uri="{FF2B5EF4-FFF2-40B4-BE49-F238E27FC236}">
                  <a16:creationId xmlns:a16="http://schemas.microsoft.com/office/drawing/2014/main" xmlns="" id="{D6DD3EDB-CA18-69F5-7BA0-295BA879B9F6}"/>
                </a:ext>
              </a:extLst>
            </p:cNvPr>
            <p:cNvSpPr/>
            <p:nvPr/>
          </p:nvSpPr>
          <p:spPr>
            <a:xfrm>
              <a:off x="2806949" y="969378"/>
              <a:ext cx="15108" cy="3812639"/>
            </a:xfrm>
            <a:custGeom>
              <a:avLst/>
              <a:gdLst>
                <a:gd name="connsiteX0" fmla="*/ 0 w 15108"/>
                <a:gd name="connsiteY0" fmla="*/ 3812640 h 3812639"/>
                <a:gd name="connsiteX1" fmla="*/ 0 w 15108"/>
                <a:gd name="connsiteY1" fmla="*/ 0 h 381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3812639">
                  <a:moveTo>
                    <a:pt x="0" y="381264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2" name="Freeform 44">
              <a:extLst>
                <a:ext uri="{FF2B5EF4-FFF2-40B4-BE49-F238E27FC236}">
                  <a16:creationId xmlns:a16="http://schemas.microsoft.com/office/drawing/2014/main" xmlns="" id="{3F398B5A-1624-A04D-14A6-DE18A9DA54D4}"/>
                </a:ext>
              </a:extLst>
            </p:cNvPr>
            <p:cNvSpPr/>
            <p:nvPr/>
          </p:nvSpPr>
          <p:spPr>
            <a:xfrm>
              <a:off x="2741984" y="4701895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Freeform 45">
              <a:extLst>
                <a:ext uri="{FF2B5EF4-FFF2-40B4-BE49-F238E27FC236}">
                  <a16:creationId xmlns:a16="http://schemas.microsoft.com/office/drawing/2014/main" xmlns="" id="{2F95BC34-989B-A052-0AB6-D70BFF206AF3}"/>
                </a:ext>
              </a:extLst>
            </p:cNvPr>
            <p:cNvSpPr/>
            <p:nvPr/>
          </p:nvSpPr>
          <p:spPr>
            <a:xfrm>
              <a:off x="2741984" y="3971719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Freeform 46">
              <a:extLst>
                <a:ext uri="{FF2B5EF4-FFF2-40B4-BE49-F238E27FC236}">
                  <a16:creationId xmlns:a16="http://schemas.microsoft.com/office/drawing/2014/main" xmlns="" id="{236122F3-1533-6617-0BE4-2270C8A5401C}"/>
                </a:ext>
              </a:extLst>
            </p:cNvPr>
            <p:cNvSpPr/>
            <p:nvPr/>
          </p:nvSpPr>
          <p:spPr>
            <a:xfrm>
              <a:off x="2741984" y="3241542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Freeform 47">
              <a:extLst>
                <a:ext uri="{FF2B5EF4-FFF2-40B4-BE49-F238E27FC236}">
                  <a16:creationId xmlns:a16="http://schemas.microsoft.com/office/drawing/2014/main" xmlns="" id="{BA6B09B8-6622-B7EE-2E4C-0C2EAF11EE47}"/>
                </a:ext>
              </a:extLst>
            </p:cNvPr>
            <p:cNvSpPr/>
            <p:nvPr/>
          </p:nvSpPr>
          <p:spPr>
            <a:xfrm>
              <a:off x="2741984" y="2511366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6" name="Freeform 48">
              <a:extLst>
                <a:ext uri="{FF2B5EF4-FFF2-40B4-BE49-F238E27FC236}">
                  <a16:creationId xmlns:a16="http://schemas.microsoft.com/office/drawing/2014/main" xmlns="" id="{78BDF3F6-2B7B-3270-472D-22E2145FC533}"/>
                </a:ext>
              </a:extLst>
            </p:cNvPr>
            <p:cNvSpPr/>
            <p:nvPr/>
          </p:nvSpPr>
          <p:spPr>
            <a:xfrm>
              <a:off x="2741984" y="1781189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7" name="Freeform 49">
              <a:extLst>
                <a:ext uri="{FF2B5EF4-FFF2-40B4-BE49-F238E27FC236}">
                  <a16:creationId xmlns:a16="http://schemas.microsoft.com/office/drawing/2014/main" xmlns="" id="{B16AB9FF-0130-DCB8-8E88-62129E13525E}"/>
                </a:ext>
              </a:extLst>
            </p:cNvPr>
            <p:cNvSpPr/>
            <p:nvPr/>
          </p:nvSpPr>
          <p:spPr>
            <a:xfrm>
              <a:off x="2741984" y="1051013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38" name="Group 1010">
            <a:extLst>
              <a:ext uri="{FF2B5EF4-FFF2-40B4-BE49-F238E27FC236}">
                <a16:creationId xmlns:a16="http://schemas.microsoft.com/office/drawing/2014/main" xmlns="" id="{57C52FFF-8426-AF6E-4EAF-CD1E187F9454}"/>
              </a:ext>
            </a:extLst>
          </p:cNvPr>
          <p:cNvGrpSpPr/>
          <p:nvPr/>
        </p:nvGrpSpPr>
        <p:grpSpPr>
          <a:xfrm>
            <a:off x="1294742" y="4167893"/>
            <a:ext cx="4898526" cy="625354"/>
            <a:chOff x="796768" y="8269487"/>
            <a:chExt cx="10677264" cy="1363080"/>
          </a:xfrm>
        </p:grpSpPr>
        <p:sp>
          <p:nvSpPr>
            <p:cNvPr id="839" name="TextBox 1011">
              <a:extLst>
                <a:ext uri="{FF2B5EF4-FFF2-40B4-BE49-F238E27FC236}">
                  <a16:creationId xmlns:a16="http://schemas.microsoft.com/office/drawing/2014/main" xmlns="" id="{BC7AF56B-A223-06F9-7AE4-717CAE5B1501}"/>
                </a:ext>
              </a:extLst>
            </p:cNvPr>
            <p:cNvSpPr txBox="1"/>
            <p:nvPr/>
          </p:nvSpPr>
          <p:spPr>
            <a:xfrm>
              <a:off x="1392760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840" name="TextBox 1012">
              <a:extLst>
                <a:ext uri="{FF2B5EF4-FFF2-40B4-BE49-F238E27FC236}">
                  <a16:creationId xmlns:a16="http://schemas.microsoft.com/office/drawing/2014/main" xmlns="" id="{EF622E51-4D45-E07D-5767-305C2EA0C139}"/>
                </a:ext>
              </a:extLst>
            </p:cNvPr>
            <p:cNvSpPr txBox="1"/>
            <p:nvPr/>
          </p:nvSpPr>
          <p:spPr>
            <a:xfrm>
              <a:off x="173151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841" name="TextBox 1013">
              <a:extLst>
                <a:ext uri="{FF2B5EF4-FFF2-40B4-BE49-F238E27FC236}">
                  <a16:creationId xmlns:a16="http://schemas.microsoft.com/office/drawing/2014/main" xmlns="" id="{F2642D64-BDB0-7BCD-15F6-31CA74445158}"/>
                </a:ext>
              </a:extLst>
            </p:cNvPr>
            <p:cNvSpPr txBox="1"/>
            <p:nvPr/>
          </p:nvSpPr>
          <p:spPr>
            <a:xfrm>
              <a:off x="207019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842" name="TextBox 1014">
              <a:extLst>
                <a:ext uri="{FF2B5EF4-FFF2-40B4-BE49-F238E27FC236}">
                  <a16:creationId xmlns:a16="http://schemas.microsoft.com/office/drawing/2014/main" xmlns="" id="{A46E46F6-F996-C055-777A-DDC00A9D8910}"/>
                </a:ext>
              </a:extLst>
            </p:cNvPr>
            <p:cNvSpPr txBox="1"/>
            <p:nvPr/>
          </p:nvSpPr>
          <p:spPr>
            <a:xfrm>
              <a:off x="2408966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843" name="TextBox 1015">
              <a:extLst>
                <a:ext uri="{FF2B5EF4-FFF2-40B4-BE49-F238E27FC236}">
                  <a16:creationId xmlns:a16="http://schemas.microsoft.com/office/drawing/2014/main" xmlns="" id="{76A28C14-9DC0-D549-BF00-A5A40F44B85A}"/>
                </a:ext>
              </a:extLst>
            </p:cNvPr>
            <p:cNvSpPr txBox="1"/>
            <p:nvPr/>
          </p:nvSpPr>
          <p:spPr>
            <a:xfrm>
              <a:off x="274776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844" name="TextBox 1016">
              <a:extLst>
                <a:ext uri="{FF2B5EF4-FFF2-40B4-BE49-F238E27FC236}">
                  <a16:creationId xmlns:a16="http://schemas.microsoft.com/office/drawing/2014/main" xmlns="" id="{90F4BCFF-B3E0-06FA-CC25-5E5985E25219}"/>
                </a:ext>
              </a:extLst>
            </p:cNvPr>
            <p:cNvSpPr txBox="1"/>
            <p:nvPr/>
          </p:nvSpPr>
          <p:spPr>
            <a:xfrm>
              <a:off x="3086555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845" name="TextBox 1017">
              <a:extLst>
                <a:ext uri="{FF2B5EF4-FFF2-40B4-BE49-F238E27FC236}">
                  <a16:creationId xmlns:a16="http://schemas.microsoft.com/office/drawing/2014/main" xmlns="" id="{80625BC1-E5DF-0BB2-A357-FAF4D73E1573}"/>
                </a:ext>
              </a:extLst>
            </p:cNvPr>
            <p:cNvSpPr txBox="1"/>
            <p:nvPr/>
          </p:nvSpPr>
          <p:spPr>
            <a:xfrm>
              <a:off x="3425308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846" name="TextBox 1018">
              <a:extLst>
                <a:ext uri="{FF2B5EF4-FFF2-40B4-BE49-F238E27FC236}">
                  <a16:creationId xmlns:a16="http://schemas.microsoft.com/office/drawing/2014/main" xmlns="" id="{5D9743C7-5559-D5EC-0F62-650C6F83588B}"/>
                </a:ext>
              </a:extLst>
            </p:cNvPr>
            <p:cNvSpPr txBox="1"/>
            <p:nvPr/>
          </p:nvSpPr>
          <p:spPr>
            <a:xfrm>
              <a:off x="376412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847" name="TextBox 1019">
              <a:extLst>
                <a:ext uri="{FF2B5EF4-FFF2-40B4-BE49-F238E27FC236}">
                  <a16:creationId xmlns:a16="http://schemas.microsoft.com/office/drawing/2014/main" xmlns="" id="{2E76BA97-DD02-56BC-F99A-06846AE32504}"/>
                </a:ext>
              </a:extLst>
            </p:cNvPr>
            <p:cNvSpPr txBox="1"/>
            <p:nvPr/>
          </p:nvSpPr>
          <p:spPr>
            <a:xfrm>
              <a:off x="410270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848" name="TextBox 1020">
              <a:extLst>
                <a:ext uri="{FF2B5EF4-FFF2-40B4-BE49-F238E27FC236}">
                  <a16:creationId xmlns:a16="http://schemas.microsoft.com/office/drawing/2014/main" xmlns="" id="{79D8DAE4-F995-5C94-D031-84617030581A}"/>
                </a:ext>
              </a:extLst>
            </p:cNvPr>
            <p:cNvSpPr txBox="1"/>
            <p:nvPr/>
          </p:nvSpPr>
          <p:spPr>
            <a:xfrm>
              <a:off x="444147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9</a:t>
              </a:r>
            </a:p>
          </p:txBody>
        </p:sp>
        <p:sp>
          <p:nvSpPr>
            <p:cNvPr id="849" name="TextBox 1021">
              <a:extLst>
                <a:ext uri="{FF2B5EF4-FFF2-40B4-BE49-F238E27FC236}">
                  <a16:creationId xmlns:a16="http://schemas.microsoft.com/office/drawing/2014/main" xmlns="" id="{B8EEDA1B-01A4-D6A7-657D-2FAB8F7B96B5}"/>
                </a:ext>
              </a:extLst>
            </p:cNvPr>
            <p:cNvSpPr txBox="1"/>
            <p:nvPr/>
          </p:nvSpPr>
          <p:spPr>
            <a:xfrm>
              <a:off x="473183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</a:t>
              </a:r>
            </a:p>
          </p:txBody>
        </p:sp>
        <p:sp>
          <p:nvSpPr>
            <p:cNvPr id="850" name="TextBox 1022">
              <a:extLst>
                <a:ext uri="{FF2B5EF4-FFF2-40B4-BE49-F238E27FC236}">
                  <a16:creationId xmlns:a16="http://schemas.microsoft.com/office/drawing/2014/main" xmlns="" id="{C421624C-A675-68B4-D5B0-E007FA5552E5}"/>
                </a:ext>
              </a:extLst>
            </p:cNvPr>
            <p:cNvSpPr txBox="1"/>
            <p:nvPr/>
          </p:nvSpPr>
          <p:spPr>
            <a:xfrm>
              <a:off x="507058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851" name="TextBox 1023">
              <a:extLst>
                <a:ext uri="{FF2B5EF4-FFF2-40B4-BE49-F238E27FC236}">
                  <a16:creationId xmlns:a16="http://schemas.microsoft.com/office/drawing/2014/main" xmlns="" id="{4E7768C6-A0AD-F3F5-1119-D3C2973554CB}"/>
                </a:ext>
              </a:extLst>
            </p:cNvPr>
            <p:cNvSpPr txBox="1"/>
            <p:nvPr/>
          </p:nvSpPr>
          <p:spPr>
            <a:xfrm>
              <a:off x="540926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12</a:t>
              </a:r>
            </a:p>
          </p:txBody>
        </p:sp>
        <p:sp>
          <p:nvSpPr>
            <p:cNvPr id="852" name="TextBox 1024">
              <a:extLst>
                <a:ext uri="{FF2B5EF4-FFF2-40B4-BE49-F238E27FC236}">
                  <a16:creationId xmlns:a16="http://schemas.microsoft.com/office/drawing/2014/main" xmlns="" id="{065D9502-5AE5-9166-49DF-7C918B6CBEFA}"/>
                </a:ext>
              </a:extLst>
            </p:cNvPr>
            <p:cNvSpPr txBox="1"/>
            <p:nvPr/>
          </p:nvSpPr>
          <p:spPr>
            <a:xfrm>
              <a:off x="5748041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853" name="TextBox 1025">
              <a:extLst>
                <a:ext uri="{FF2B5EF4-FFF2-40B4-BE49-F238E27FC236}">
                  <a16:creationId xmlns:a16="http://schemas.microsoft.com/office/drawing/2014/main" xmlns="" id="{ACFBA5BF-D397-D8D4-DEAF-76B3BB09E8EE}"/>
                </a:ext>
              </a:extLst>
            </p:cNvPr>
            <p:cNvSpPr txBox="1"/>
            <p:nvPr/>
          </p:nvSpPr>
          <p:spPr>
            <a:xfrm>
              <a:off x="6086837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854" name="TextBox 1026">
              <a:extLst>
                <a:ext uri="{FF2B5EF4-FFF2-40B4-BE49-F238E27FC236}">
                  <a16:creationId xmlns:a16="http://schemas.microsoft.com/office/drawing/2014/main" xmlns="" id="{AEB127E7-60C7-DFC4-C01B-6DFF5505B04B}"/>
                </a:ext>
              </a:extLst>
            </p:cNvPr>
            <p:cNvSpPr txBox="1"/>
            <p:nvPr/>
          </p:nvSpPr>
          <p:spPr>
            <a:xfrm>
              <a:off x="6425608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15</a:t>
              </a:r>
            </a:p>
          </p:txBody>
        </p:sp>
        <p:sp>
          <p:nvSpPr>
            <p:cNvPr id="855" name="TextBox 1027">
              <a:extLst>
                <a:ext uri="{FF2B5EF4-FFF2-40B4-BE49-F238E27FC236}">
                  <a16:creationId xmlns:a16="http://schemas.microsoft.com/office/drawing/2014/main" xmlns="" id="{6CF2AAA5-8205-29D7-4A2A-3B99DB57EE7F}"/>
                </a:ext>
              </a:extLst>
            </p:cNvPr>
            <p:cNvSpPr txBox="1"/>
            <p:nvPr/>
          </p:nvSpPr>
          <p:spPr>
            <a:xfrm>
              <a:off x="6764380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16</a:t>
              </a:r>
            </a:p>
          </p:txBody>
        </p:sp>
        <p:sp>
          <p:nvSpPr>
            <p:cNvPr id="856" name="TextBox 1028">
              <a:extLst>
                <a:ext uri="{FF2B5EF4-FFF2-40B4-BE49-F238E27FC236}">
                  <a16:creationId xmlns:a16="http://schemas.microsoft.com/office/drawing/2014/main" xmlns="" id="{2BF20FEC-E5E9-BF35-1D81-FEAFE2BBB688}"/>
                </a:ext>
              </a:extLst>
            </p:cNvPr>
            <p:cNvSpPr txBox="1"/>
            <p:nvPr/>
          </p:nvSpPr>
          <p:spPr>
            <a:xfrm>
              <a:off x="710317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17</a:t>
              </a:r>
            </a:p>
          </p:txBody>
        </p:sp>
        <p:sp>
          <p:nvSpPr>
            <p:cNvPr id="857" name="TextBox 1029">
              <a:extLst>
                <a:ext uri="{FF2B5EF4-FFF2-40B4-BE49-F238E27FC236}">
                  <a16:creationId xmlns:a16="http://schemas.microsoft.com/office/drawing/2014/main" xmlns="" id="{66B37261-45C7-34C0-7DE0-64355A3B16F5}"/>
                </a:ext>
              </a:extLst>
            </p:cNvPr>
            <p:cNvSpPr txBox="1"/>
            <p:nvPr/>
          </p:nvSpPr>
          <p:spPr>
            <a:xfrm>
              <a:off x="744175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858" name="TextBox 1030">
              <a:extLst>
                <a:ext uri="{FF2B5EF4-FFF2-40B4-BE49-F238E27FC236}">
                  <a16:creationId xmlns:a16="http://schemas.microsoft.com/office/drawing/2014/main" xmlns="" id="{B9B1A2EC-8C2E-5423-280C-92480FBF69C8}"/>
                </a:ext>
              </a:extLst>
            </p:cNvPr>
            <p:cNvSpPr txBox="1"/>
            <p:nvPr/>
          </p:nvSpPr>
          <p:spPr>
            <a:xfrm>
              <a:off x="778054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19</a:t>
              </a:r>
            </a:p>
          </p:txBody>
        </p:sp>
        <p:sp>
          <p:nvSpPr>
            <p:cNvPr id="859" name="TextBox 1031">
              <a:extLst>
                <a:ext uri="{FF2B5EF4-FFF2-40B4-BE49-F238E27FC236}">
                  <a16:creationId xmlns:a16="http://schemas.microsoft.com/office/drawing/2014/main" xmlns="" id="{A099A3B0-836D-2621-F30C-F5ABEEACFD4F}"/>
                </a:ext>
              </a:extLst>
            </p:cNvPr>
            <p:cNvSpPr txBox="1"/>
            <p:nvPr/>
          </p:nvSpPr>
          <p:spPr>
            <a:xfrm>
              <a:off x="811699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860" name="TextBox 1032">
              <a:extLst>
                <a:ext uri="{FF2B5EF4-FFF2-40B4-BE49-F238E27FC236}">
                  <a16:creationId xmlns:a16="http://schemas.microsoft.com/office/drawing/2014/main" xmlns="" id="{EFEF195B-07BB-69B4-BEAF-E16596B20285}"/>
                </a:ext>
              </a:extLst>
            </p:cNvPr>
            <p:cNvSpPr txBox="1"/>
            <p:nvPr/>
          </p:nvSpPr>
          <p:spPr>
            <a:xfrm>
              <a:off x="8455766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21</a:t>
              </a:r>
            </a:p>
          </p:txBody>
        </p:sp>
        <p:sp>
          <p:nvSpPr>
            <p:cNvPr id="861" name="TextBox 1033">
              <a:extLst>
                <a:ext uri="{FF2B5EF4-FFF2-40B4-BE49-F238E27FC236}">
                  <a16:creationId xmlns:a16="http://schemas.microsoft.com/office/drawing/2014/main" xmlns="" id="{8D7442D3-900A-43CF-DD44-D70DB1D6B863}"/>
                </a:ext>
              </a:extLst>
            </p:cNvPr>
            <p:cNvSpPr txBox="1"/>
            <p:nvPr/>
          </p:nvSpPr>
          <p:spPr>
            <a:xfrm>
              <a:off x="8794431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22</a:t>
              </a:r>
            </a:p>
          </p:txBody>
        </p:sp>
        <p:sp>
          <p:nvSpPr>
            <p:cNvPr id="862" name="TextBox 1034">
              <a:extLst>
                <a:ext uri="{FF2B5EF4-FFF2-40B4-BE49-F238E27FC236}">
                  <a16:creationId xmlns:a16="http://schemas.microsoft.com/office/drawing/2014/main" xmlns="" id="{53A1EFFA-C4F0-9775-5D07-762188C9CFC4}"/>
                </a:ext>
              </a:extLst>
            </p:cNvPr>
            <p:cNvSpPr txBox="1"/>
            <p:nvPr/>
          </p:nvSpPr>
          <p:spPr>
            <a:xfrm>
              <a:off x="913322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23</a:t>
              </a:r>
            </a:p>
          </p:txBody>
        </p:sp>
        <p:sp>
          <p:nvSpPr>
            <p:cNvPr id="863" name="TextBox 1035">
              <a:extLst>
                <a:ext uri="{FF2B5EF4-FFF2-40B4-BE49-F238E27FC236}">
                  <a16:creationId xmlns:a16="http://schemas.microsoft.com/office/drawing/2014/main" xmlns="" id="{99CEF387-31F1-258C-7672-0108E94B377F}"/>
                </a:ext>
              </a:extLst>
            </p:cNvPr>
            <p:cNvSpPr txBox="1"/>
            <p:nvPr/>
          </p:nvSpPr>
          <p:spPr>
            <a:xfrm>
              <a:off x="947199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24</a:t>
              </a:r>
            </a:p>
          </p:txBody>
        </p:sp>
        <p:sp>
          <p:nvSpPr>
            <p:cNvPr id="864" name="TextBox 1036">
              <a:extLst>
                <a:ext uri="{FF2B5EF4-FFF2-40B4-BE49-F238E27FC236}">
                  <a16:creationId xmlns:a16="http://schemas.microsoft.com/office/drawing/2014/main" xmlns="" id="{B62E0186-55F4-3998-4B73-C4B676212BF8}"/>
                </a:ext>
              </a:extLst>
            </p:cNvPr>
            <p:cNvSpPr txBox="1"/>
            <p:nvPr/>
          </p:nvSpPr>
          <p:spPr>
            <a:xfrm>
              <a:off x="9810792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25</a:t>
              </a:r>
            </a:p>
          </p:txBody>
        </p:sp>
        <p:sp>
          <p:nvSpPr>
            <p:cNvPr id="865" name="TextBox 1037">
              <a:extLst>
                <a:ext uri="{FF2B5EF4-FFF2-40B4-BE49-F238E27FC236}">
                  <a16:creationId xmlns:a16="http://schemas.microsoft.com/office/drawing/2014/main" xmlns="" id="{7C6BD4B0-5358-82E0-7E12-B5FE045529D1}"/>
                </a:ext>
              </a:extLst>
            </p:cNvPr>
            <p:cNvSpPr txBox="1"/>
            <p:nvPr/>
          </p:nvSpPr>
          <p:spPr>
            <a:xfrm>
              <a:off x="10149566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866" name="TextBox 1038">
              <a:extLst>
                <a:ext uri="{FF2B5EF4-FFF2-40B4-BE49-F238E27FC236}">
                  <a16:creationId xmlns:a16="http://schemas.microsoft.com/office/drawing/2014/main" xmlns="" id="{411359E3-1E0C-10A1-FA5B-45E67C9538CE}"/>
                </a:ext>
              </a:extLst>
            </p:cNvPr>
            <p:cNvSpPr txBox="1"/>
            <p:nvPr/>
          </p:nvSpPr>
          <p:spPr>
            <a:xfrm>
              <a:off x="10488357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27</a:t>
              </a:r>
            </a:p>
          </p:txBody>
        </p:sp>
        <p:sp>
          <p:nvSpPr>
            <p:cNvPr id="867" name="TextBox 1039">
              <a:extLst>
                <a:ext uri="{FF2B5EF4-FFF2-40B4-BE49-F238E27FC236}">
                  <a16:creationId xmlns:a16="http://schemas.microsoft.com/office/drawing/2014/main" xmlns="" id="{69BFF7E7-51A4-BEBA-4450-9196944A7994}"/>
                </a:ext>
              </a:extLst>
            </p:cNvPr>
            <p:cNvSpPr txBox="1"/>
            <p:nvPr/>
          </p:nvSpPr>
          <p:spPr>
            <a:xfrm>
              <a:off x="1082693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869" name="TextBox 1041">
              <a:extLst>
                <a:ext uri="{FF2B5EF4-FFF2-40B4-BE49-F238E27FC236}">
                  <a16:creationId xmlns:a16="http://schemas.microsoft.com/office/drawing/2014/main" xmlns="" id="{B0B83A8B-7E3A-0F74-6E62-B2E2A4883002}"/>
                </a:ext>
              </a:extLst>
            </p:cNvPr>
            <p:cNvSpPr txBox="1"/>
            <p:nvPr/>
          </p:nvSpPr>
          <p:spPr>
            <a:xfrm>
              <a:off x="5782868" y="9162965"/>
              <a:ext cx="89866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Mois</a:t>
              </a: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endParaRPr>
            </a:p>
          </p:txBody>
        </p:sp>
        <p:sp>
          <p:nvSpPr>
            <p:cNvPr id="870" name="TextBox 1042">
              <a:extLst>
                <a:ext uri="{FF2B5EF4-FFF2-40B4-BE49-F238E27FC236}">
                  <a16:creationId xmlns:a16="http://schemas.microsoft.com/office/drawing/2014/main" xmlns="" id="{C50E1C61-1069-933D-050F-C02A1D35CAEF}"/>
                </a:ext>
              </a:extLst>
            </p:cNvPr>
            <p:cNvSpPr txBox="1"/>
            <p:nvPr/>
          </p:nvSpPr>
          <p:spPr>
            <a:xfrm>
              <a:off x="796768" y="8269487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sp>
        <p:nvSpPr>
          <p:cNvPr id="871" name="TextBox 1043">
            <a:extLst>
              <a:ext uri="{FF2B5EF4-FFF2-40B4-BE49-F238E27FC236}">
                <a16:creationId xmlns:a16="http://schemas.microsoft.com/office/drawing/2014/main" xmlns="" id="{411D57C8-EF3C-6689-84BA-E80D599921FD}"/>
              </a:ext>
            </a:extLst>
          </p:cNvPr>
          <p:cNvSpPr txBox="1"/>
          <p:nvPr/>
        </p:nvSpPr>
        <p:spPr>
          <a:xfrm rot="16200000">
            <a:off x="880238" y="2896858"/>
            <a:ext cx="5421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kern="0" dirty="0">
                <a:solidFill>
                  <a:srgbClr val="000000"/>
                </a:solidFill>
                <a:sym typeface="Helvetica-Bold"/>
                <a:rtl val="0"/>
              </a:rPr>
              <a:t>SSP </a:t>
            </a:r>
            <a:r>
              <a: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(%)</a:t>
            </a:r>
          </a:p>
        </p:txBody>
      </p:sp>
      <p:graphicFrame>
        <p:nvGraphicFramePr>
          <p:cNvPr id="939" name="Table 5">
            <a:extLst>
              <a:ext uri="{FF2B5EF4-FFF2-40B4-BE49-F238E27FC236}">
                <a16:creationId xmlns:a16="http://schemas.microsoft.com/office/drawing/2014/main" xmlns="" id="{3E0DAF05-3DBF-7112-A791-03F90E6AA8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9771683"/>
              </p:ext>
            </p:extLst>
          </p:nvPr>
        </p:nvGraphicFramePr>
        <p:xfrm>
          <a:off x="3006372" y="1385470"/>
          <a:ext cx="3334460" cy="891540"/>
        </p:xfrm>
        <a:graphic>
          <a:graphicData uri="http://schemas.openxmlformats.org/drawingml/2006/table">
            <a:tbl>
              <a:tblPr firstRow="1" bandRow="1"/>
              <a:tblGrid>
                <a:gridCol w="1246460">
                  <a:extLst>
                    <a:ext uri="{9D8B030D-6E8A-4147-A177-3AD203B41FA5}">
                      <a16:colId xmlns:a16="http://schemas.microsoft.com/office/drawing/2014/main" xmlns="" val="1330018236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xmlns="" val="3495904850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xmlns="" val="1641263818"/>
                    </a:ext>
                  </a:extLst>
                </a:gridCol>
              </a:tblGrid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endParaRPr lang="en-US" sz="900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T-DXd (n = 40)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CT (n = 18)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18973068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SSP</a:t>
                      </a:r>
                      <a:r>
                        <a:rPr lang="en-US" sz="900" b="1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900" b="1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médiane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, </a:t>
                      </a:r>
                      <a:r>
                        <a:rPr lang="en-US" sz="900" b="1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mois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(IC 95% 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8,5 (4,3-11,7)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2,9 (1,4-5,1)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97675394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Hazard ratio</a:t>
                      </a:r>
                    </a:p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(IC 95%)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+mn-cs"/>
                          <a:sym typeface="Helvetica-Bold"/>
                          <a:rtl val="0"/>
                        </a:rPr>
                        <a:t>0,46 (0,24-0,89)</a:t>
                      </a:r>
                      <a:endParaRPr lang="en-US" sz="9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40184635"/>
                  </a:ext>
                </a:extLst>
              </a:tr>
            </a:tbl>
          </a:graphicData>
        </a:graphic>
      </p:graphicFrame>
      <p:sp>
        <p:nvSpPr>
          <p:cNvPr id="1003" name="TextBox 558">
            <a:extLst>
              <a:ext uri="{FF2B5EF4-FFF2-40B4-BE49-F238E27FC236}">
                <a16:creationId xmlns:a16="http://schemas.microsoft.com/office/drawing/2014/main" xmlns="" id="{30D9BB6F-A0E8-8A34-4656-37552E7E2CB3}"/>
              </a:ext>
            </a:extLst>
          </p:cNvPr>
          <p:cNvSpPr txBox="1"/>
          <p:nvPr/>
        </p:nvSpPr>
        <p:spPr>
          <a:xfrm>
            <a:off x="1545206" y="4641155"/>
            <a:ext cx="780983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Patients à</a:t>
            </a:r>
            <a:r>
              <a:rPr kumimoji="0" lang="en-US" sz="5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</a:t>
            </a:r>
            <a:r>
              <a:rPr kumimoji="0" lang="en-US" sz="500" b="1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risque</a:t>
            </a:r>
            <a:r>
              <a:rPr kumimoji="0" lang="en-US" sz="5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</a:t>
            </a:r>
            <a:r>
              <a:rPr kumimoji="0" lang="en-US" sz="5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, n</a:t>
            </a:r>
          </a:p>
        </p:txBody>
      </p:sp>
      <p:grpSp>
        <p:nvGrpSpPr>
          <p:cNvPr id="2" name="Group 1321">
            <a:extLst>
              <a:ext uri="{FF2B5EF4-FFF2-40B4-BE49-F238E27FC236}">
                <a16:creationId xmlns:a16="http://schemas.microsoft.com/office/drawing/2014/main" xmlns="" id="{878C0E9C-36C1-C269-2183-581E0F8097CE}"/>
              </a:ext>
            </a:extLst>
          </p:cNvPr>
          <p:cNvGrpSpPr/>
          <p:nvPr/>
        </p:nvGrpSpPr>
        <p:grpSpPr>
          <a:xfrm>
            <a:off x="1633242" y="1628362"/>
            <a:ext cx="3180701" cy="2470566"/>
            <a:chOff x="934720" y="2093411"/>
            <a:chExt cx="3312160" cy="2695943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EC2B2AC2-DE7C-30B2-1648-1292D3591B18}"/>
                </a:ext>
              </a:extLst>
            </p:cNvPr>
            <p:cNvSpPr/>
            <p:nvPr/>
          </p:nvSpPr>
          <p:spPr bwMode="auto">
            <a:xfrm>
              <a:off x="934720" y="2118360"/>
              <a:ext cx="3312160" cy="2646680"/>
            </a:xfrm>
            <a:custGeom>
              <a:avLst/>
              <a:gdLst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72440 w 3312160"/>
                <a:gd name="connsiteY11" fmla="*/ 1524000 h 2646680"/>
                <a:gd name="connsiteX12" fmla="*/ 472440 w 3312160"/>
                <a:gd name="connsiteY12" fmla="*/ 1183640 h 2646680"/>
                <a:gd name="connsiteX13" fmla="*/ 462280 w 3312160"/>
                <a:gd name="connsiteY13" fmla="*/ 1183640 h 2646680"/>
                <a:gd name="connsiteX14" fmla="*/ 462280 w 3312160"/>
                <a:gd name="connsiteY14" fmla="*/ 1036320 h 2646680"/>
                <a:gd name="connsiteX15" fmla="*/ 259080 w 3312160"/>
                <a:gd name="connsiteY15" fmla="*/ 1036320 h 2646680"/>
                <a:gd name="connsiteX16" fmla="*/ 259080 w 3312160"/>
                <a:gd name="connsiteY16" fmla="*/ 848360 h 2646680"/>
                <a:gd name="connsiteX17" fmla="*/ 223520 w 3312160"/>
                <a:gd name="connsiteY17" fmla="*/ 848360 h 2646680"/>
                <a:gd name="connsiteX18" fmla="*/ 223520 w 3312160"/>
                <a:gd name="connsiteY18" fmla="*/ 497840 h 2646680"/>
                <a:gd name="connsiteX19" fmla="*/ 208280 w 3312160"/>
                <a:gd name="connsiteY19" fmla="*/ 497840 h 2646680"/>
                <a:gd name="connsiteX20" fmla="*/ 208280 w 3312160"/>
                <a:gd name="connsiteY20" fmla="*/ 330200 h 2646680"/>
                <a:gd name="connsiteX21" fmla="*/ 208280 w 3312160"/>
                <a:gd name="connsiteY21" fmla="*/ 127000 h 2646680"/>
                <a:gd name="connsiteX22" fmla="*/ 203200 w 3312160"/>
                <a:gd name="connsiteY22" fmla="*/ 127000 h 2646680"/>
                <a:gd name="connsiteX23" fmla="*/ 203200 w 3312160"/>
                <a:gd name="connsiteY23" fmla="*/ 0 h 2646680"/>
                <a:gd name="connsiteX24" fmla="*/ 0 w 3312160"/>
                <a:gd name="connsiteY24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72440 w 3312160"/>
                <a:gd name="connsiteY12" fmla="*/ 1183640 h 2646680"/>
                <a:gd name="connsiteX13" fmla="*/ 462280 w 3312160"/>
                <a:gd name="connsiteY13" fmla="*/ 1183640 h 2646680"/>
                <a:gd name="connsiteX14" fmla="*/ 462280 w 3312160"/>
                <a:gd name="connsiteY14" fmla="*/ 1036320 h 2646680"/>
                <a:gd name="connsiteX15" fmla="*/ 259080 w 3312160"/>
                <a:gd name="connsiteY15" fmla="*/ 1036320 h 2646680"/>
                <a:gd name="connsiteX16" fmla="*/ 259080 w 3312160"/>
                <a:gd name="connsiteY16" fmla="*/ 848360 h 2646680"/>
                <a:gd name="connsiteX17" fmla="*/ 223520 w 3312160"/>
                <a:gd name="connsiteY17" fmla="*/ 848360 h 2646680"/>
                <a:gd name="connsiteX18" fmla="*/ 223520 w 3312160"/>
                <a:gd name="connsiteY18" fmla="*/ 497840 h 2646680"/>
                <a:gd name="connsiteX19" fmla="*/ 208280 w 3312160"/>
                <a:gd name="connsiteY19" fmla="*/ 497840 h 2646680"/>
                <a:gd name="connsiteX20" fmla="*/ 208280 w 3312160"/>
                <a:gd name="connsiteY20" fmla="*/ 330200 h 2646680"/>
                <a:gd name="connsiteX21" fmla="*/ 208280 w 3312160"/>
                <a:gd name="connsiteY21" fmla="*/ 127000 h 2646680"/>
                <a:gd name="connsiteX22" fmla="*/ 203200 w 3312160"/>
                <a:gd name="connsiteY22" fmla="*/ 127000 h 2646680"/>
                <a:gd name="connsiteX23" fmla="*/ 203200 w 3312160"/>
                <a:gd name="connsiteY23" fmla="*/ 0 h 2646680"/>
                <a:gd name="connsiteX24" fmla="*/ 0 w 3312160"/>
                <a:gd name="connsiteY24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72440 w 3312160"/>
                <a:gd name="connsiteY12" fmla="*/ 1183640 h 2646680"/>
                <a:gd name="connsiteX13" fmla="*/ 443230 w 3312160"/>
                <a:gd name="connsiteY13" fmla="*/ 1179407 h 2646680"/>
                <a:gd name="connsiteX14" fmla="*/ 462280 w 3312160"/>
                <a:gd name="connsiteY14" fmla="*/ 1036320 h 2646680"/>
                <a:gd name="connsiteX15" fmla="*/ 259080 w 3312160"/>
                <a:gd name="connsiteY15" fmla="*/ 1036320 h 2646680"/>
                <a:gd name="connsiteX16" fmla="*/ 259080 w 3312160"/>
                <a:gd name="connsiteY16" fmla="*/ 848360 h 2646680"/>
                <a:gd name="connsiteX17" fmla="*/ 223520 w 3312160"/>
                <a:gd name="connsiteY17" fmla="*/ 848360 h 2646680"/>
                <a:gd name="connsiteX18" fmla="*/ 223520 w 3312160"/>
                <a:gd name="connsiteY18" fmla="*/ 497840 h 2646680"/>
                <a:gd name="connsiteX19" fmla="*/ 208280 w 3312160"/>
                <a:gd name="connsiteY19" fmla="*/ 497840 h 2646680"/>
                <a:gd name="connsiteX20" fmla="*/ 208280 w 3312160"/>
                <a:gd name="connsiteY20" fmla="*/ 330200 h 2646680"/>
                <a:gd name="connsiteX21" fmla="*/ 208280 w 3312160"/>
                <a:gd name="connsiteY21" fmla="*/ 127000 h 2646680"/>
                <a:gd name="connsiteX22" fmla="*/ 203200 w 3312160"/>
                <a:gd name="connsiteY22" fmla="*/ 127000 h 2646680"/>
                <a:gd name="connsiteX23" fmla="*/ 203200 w 3312160"/>
                <a:gd name="connsiteY23" fmla="*/ 0 h 2646680"/>
                <a:gd name="connsiteX24" fmla="*/ 0 w 3312160"/>
                <a:gd name="connsiteY24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87257 w 3312160"/>
                <a:gd name="connsiteY12" fmla="*/ 1179407 h 2646680"/>
                <a:gd name="connsiteX13" fmla="*/ 443230 w 3312160"/>
                <a:gd name="connsiteY13" fmla="*/ 1179407 h 2646680"/>
                <a:gd name="connsiteX14" fmla="*/ 462280 w 3312160"/>
                <a:gd name="connsiteY14" fmla="*/ 1036320 h 2646680"/>
                <a:gd name="connsiteX15" fmla="*/ 259080 w 3312160"/>
                <a:gd name="connsiteY15" fmla="*/ 1036320 h 2646680"/>
                <a:gd name="connsiteX16" fmla="*/ 259080 w 3312160"/>
                <a:gd name="connsiteY16" fmla="*/ 848360 h 2646680"/>
                <a:gd name="connsiteX17" fmla="*/ 223520 w 3312160"/>
                <a:gd name="connsiteY17" fmla="*/ 848360 h 2646680"/>
                <a:gd name="connsiteX18" fmla="*/ 223520 w 3312160"/>
                <a:gd name="connsiteY18" fmla="*/ 497840 h 2646680"/>
                <a:gd name="connsiteX19" fmla="*/ 208280 w 3312160"/>
                <a:gd name="connsiteY19" fmla="*/ 497840 h 2646680"/>
                <a:gd name="connsiteX20" fmla="*/ 208280 w 3312160"/>
                <a:gd name="connsiteY20" fmla="*/ 330200 h 2646680"/>
                <a:gd name="connsiteX21" fmla="*/ 208280 w 3312160"/>
                <a:gd name="connsiteY21" fmla="*/ 127000 h 2646680"/>
                <a:gd name="connsiteX22" fmla="*/ 203200 w 3312160"/>
                <a:gd name="connsiteY22" fmla="*/ 127000 h 2646680"/>
                <a:gd name="connsiteX23" fmla="*/ 203200 w 3312160"/>
                <a:gd name="connsiteY23" fmla="*/ 0 h 2646680"/>
                <a:gd name="connsiteX24" fmla="*/ 0 w 3312160"/>
                <a:gd name="connsiteY24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80907 w 3312160"/>
                <a:gd name="connsiteY12" fmla="*/ 1179407 h 2646680"/>
                <a:gd name="connsiteX13" fmla="*/ 443230 w 3312160"/>
                <a:gd name="connsiteY13" fmla="*/ 1179407 h 2646680"/>
                <a:gd name="connsiteX14" fmla="*/ 462280 w 3312160"/>
                <a:gd name="connsiteY14" fmla="*/ 1036320 h 2646680"/>
                <a:gd name="connsiteX15" fmla="*/ 259080 w 3312160"/>
                <a:gd name="connsiteY15" fmla="*/ 1036320 h 2646680"/>
                <a:gd name="connsiteX16" fmla="*/ 259080 w 3312160"/>
                <a:gd name="connsiteY16" fmla="*/ 848360 h 2646680"/>
                <a:gd name="connsiteX17" fmla="*/ 223520 w 3312160"/>
                <a:gd name="connsiteY17" fmla="*/ 848360 h 2646680"/>
                <a:gd name="connsiteX18" fmla="*/ 223520 w 3312160"/>
                <a:gd name="connsiteY18" fmla="*/ 497840 h 2646680"/>
                <a:gd name="connsiteX19" fmla="*/ 208280 w 3312160"/>
                <a:gd name="connsiteY19" fmla="*/ 497840 h 2646680"/>
                <a:gd name="connsiteX20" fmla="*/ 208280 w 3312160"/>
                <a:gd name="connsiteY20" fmla="*/ 330200 h 2646680"/>
                <a:gd name="connsiteX21" fmla="*/ 208280 w 3312160"/>
                <a:gd name="connsiteY21" fmla="*/ 127000 h 2646680"/>
                <a:gd name="connsiteX22" fmla="*/ 203200 w 3312160"/>
                <a:gd name="connsiteY22" fmla="*/ 127000 h 2646680"/>
                <a:gd name="connsiteX23" fmla="*/ 203200 w 3312160"/>
                <a:gd name="connsiteY23" fmla="*/ 0 h 2646680"/>
                <a:gd name="connsiteX24" fmla="*/ 0 w 3312160"/>
                <a:gd name="connsiteY24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85563 w 3312160"/>
                <a:gd name="connsiteY12" fmla="*/ 1350857 h 2646680"/>
                <a:gd name="connsiteX13" fmla="*/ 480907 w 3312160"/>
                <a:gd name="connsiteY13" fmla="*/ 1179407 h 2646680"/>
                <a:gd name="connsiteX14" fmla="*/ 443230 w 3312160"/>
                <a:gd name="connsiteY14" fmla="*/ 1179407 h 2646680"/>
                <a:gd name="connsiteX15" fmla="*/ 462280 w 3312160"/>
                <a:gd name="connsiteY15" fmla="*/ 1036320 h 2646680"/>
                <a:gd name="connsiteX16" fmla="*/ 259080 w 3312160"/>
                <a:gd name="connsiteY16" fmla="*/ 1036320 h 2646680"/>
                <a:gd name="connsiteX17" fmla="*/ 259080 w 3312160"/>
                <a:gd name="connsiteY17" fmla="*/ 848360 h 2646680"/>
                <a:gd name="connsiteX18" fmla="*/ 223520 w 3312160"/>
                <a:gd name="connsiteY18" fmla="*/ 848360 h 2646680"/>
                <a:gd name="connsiteX19" fmla="*/ 223520 w 3312160"/>
                <a:gd name="connsiteY19" fmla="*/ 497840 h 2646680"/>
                <a:gd name="connsiteX20" fmla="*/ 208280 w 3312160"/>
                <a:gd name="connsiteY20" fmla="*/ 497840 h 2646680"/>
                <a:gd name="connsiteX21" fmla="*/ 208280 w 3312160"/>
                <a:gd name="connsiteY21" fmla="*/ 330200 h 2646680"/>
                <a:gd name="connsiteX22" fmla="*/ 208280 w 3312160"/>
                <a:gd name="connsiteY22" fmla="*/ 127000 h 2646680"/>
                <a:gd name="connsiteX23" fmla="*/ 203200 w 3312160"/>
                <a:gd name="connsiteY23" fmla="*/ 127000 h 2646680"/>
                <a:gd name="connsiteX24" fmla="*/ 203200 w 3312160"/>
                <a:gd name="connsiteY24" fmla="*/ 0 h 2646680"/>
                <a:gd name="connsiteX25" fmla="*/ 0 w 3312160"/>
                <a:gd name="connsiteY25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74980 w 3312160"/>
                <a:gd name="connsiteY12" fmla="*/ 1350857 h 2646680"/>
                <a:gd name="connsiteX13" fmla="*/ 480907 w 3312160"/>
                <a:gd name="connsiteY13" fmla="*/ 1179407 h 2646680"/>
                <a:gd name="connsiteX14" fmla="*/ 443230 w 3312160"/>
                <a:gd name="connsiteY14" fmla="*/ 1179407 h 2646680"/>
                <a:gd name="connsiteX15" fmla="*/ 462280 w 3312160"/>
                <a:gd name="connsiteY15" fmla="*/ 1036320 h 2646680"/>
                <a:gd name="connsiteX16" fmla="*/ 259080 w 3312160"/>
                <a:gd name="connsiteY16" fmla="*/ 1036320 h 2646680"/>
                <a:gd name="connsiteX17" fmla="*/ 259080 w 3312160"/>
                <a:gd name="connsiteY17" fmla="*/ 848360 h 2646680"/>
                <a:gd name="connsiteX18" fmla="*/ 223520 w 3312160"/>
                <a:gd name="connsiteY18" fmla="*/ 848360 h 2646680"/>
                <a:gd name="connsiteX19" fmla="*/ 223520 w 3312160"/>
                <a:gd name="connsiteY19" fmla="*/ 497840 h 2646680"/>
                <a:gd name="connsiteX20" fmla="*/ 208280 w 3312160"/>
                <a:gd name="connsiteY20" fmla="*/ 497840 h 2646680"/>
                <a:gd name="connsiteX21" fmla="*/ 208280 w 3312160"/>
                <a:gd name="connsiteY21" fmla="*/ 330200 h 2646680"/>
                <a:gd name="connsiteX22" fmla="*/ 208280 w 3312160"/>
                <a:gd name="connsiteY22" fmla="*/ 127000 h 2646680"/>
                <a:gd name="connsiteX23" fmla="*/ 203200 w 3312160"/>
                <a:gd name="connsiteY23" fmla="*/ 127000 h 2646680"/>
                <a:gd name="connsiteX24" fmla="*/ 203200 w 3312160"/>
                <a:gd name="connsiteY24" fmla="*/ 0 h 2646680"/>
                <a:gd name="connsiteX25" fmla="*/ 0 w 3312160"/>
                <a:gd name="connsiteY25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81330 w 3312160"/>
                <a:gd name="connsiteY12" fmla="*/ 1352973 h 2646680"/>
                <a:gd name="connsiteX13" fmla="*/ 480907 w 3312160"/>
                <a:gd name="connsiteY13" fmla="*/ 1179407 h 2646680"/>
                <a:gd name="connsiteX14" fmla="*/ 443230 w 3312160"/>
                <a:gd name="connsiteY14" fmla="*/ 1179407 h 2646680"/>
                <a:gd name="connsiteX15" fmla="*/ 462280 w 3312160"/>
                <a:gd name="connsiteY15" fmla="*/ 1036320 h 2646680"/>
                <a:gd name="connsiteX16" fmla="*/ 259080 w 3312160"/>
                <a:gd name="connsiteY16" fmla="*/ 1036320 h 2646680"/>
                <a:gd name="connsiteX17" fmla="*/ 259080 w 3312160"/>
                <a:gd name="connsiteY17" fmla="*/ 848360 h 2646680"/>
                <a:gd name="connsiteX18" fmla="*/ 223520 w 3312160"/>
                <a:gd name="connsiteY18" fmla="*/ 848360 h 2646680"/>
                <a:gd name="connsiteX19" fmla="*/ 223520 w 3312160"/>
                <a:gd name="connsiteY19" fmla="*/ 497840 h 2646680"/>
                <a:gd name="connsiteX20" fmla="*/ 208280 w 3312160"/>
                <a:gd name="connsiteY20" fmla="*/ 497840 h 2646680"/>
                <a:gd name="connsiteX21" fmla="*/ 208280 w 3312160"/>
                <a:gd name="connsiteY21" fmla="*/ 330200 h 2646680"/>
                <a:gd name="connsiteX22" fmla="*/ 208280 w 3312160"/>
                <a:gd name="connsiteY22" fmla="*/ 127000 h 2646680"/>
                <a:gd name="connsiteX23" fmla="*/ 203200 w 3312160"/>
                <a:gd name="connsiteY23" fmla="*/ 127000 h 2646680"/>
                <a:gd name="connsiteX24" fmla="*/ 203200 w 3312160"/>
                <a:gd name="connsiteY24" fmla="*/ 0 h 2646680"/>
                <a:gd name="connsiteX25" fmla="*/ 0 w 3312160"/>
                <a:gd name="connsiteY25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81330 w 3312160"/>
                <a:gd name="connsiteY12" fmla="*/ 1382607 h 2646680"/>
                <a:gd name="connsiteX13" fmla="*/ 481330 w 3312160"/>
                <a:gd name="connsiteY13" fmla="*/ 1352973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98263 w 3312160"/>
                <a:gd name="connsiteY12" fmla="*/ 1374141 h 2646680"/>
                <a:gd name="connsiteX13" fmla="*/ 481330 w 3312160"/>
                <a:gd name="connsiteY13" fmla="*/ 1352973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498263 w 3312160"/>
                <a:gd name="connsiteY12" fmla="*/ 1374141 h 2646680"/>
                <a:gd name="connsiteX13" fmla="*/ 483446 w 3312160"/>
                <a:gd name="connsiteY13" fmla="*/ 1361439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85140 w 3312160"/>
                <a:gd name="connsiteY11" fmla="*/ 1524000 h 2646680"/>
                <a:gd name="connsiteX12" fmla="*/ 500380 w 3312160"/>
                <a:gd name="connsiteY12" fmla="*/ 1365674 h 2646680"/>
                <a:gd name="connsiteX13" fmla="*/ 483446 w 3312160"/>
                <a:gd name="connsiteY13" fmla="*/ 1361439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500380 w 3312160"/>
                <a:gd name="connsiteY12" fmla="*/ 1365674 h 2646680"/>
                <a:gd name="connsiteX13" fmla="*/ 483446 w 3312160"/>
                <a:gd name="connsiteY13" fmla="*/ 1361439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500380 w 3312160"/>
                <a:gd name="connsiteY12" fmla="*/ 1365674 h 2646680"/>
                <a:gd name="connsiteX13" fmla="*/ 483446 w 3312160"/>
                <a:gd name="connsiteY13" fmla="*/ 1361439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500380 w 3312160"/>
                <a:gd name="connsiteY12" fmla="*/ 1365674 h 2646680"/>
                <a:gd name="connsiteX13" fmla="*/ 483446 w 3312160"/>
                <a:gd name="connsiteY13" fmla="*/ 1361439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3446 w 3312160"/>
                <a:gd name="connsiteY13" fmla="*/ 1361439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9796 w 3312160"/>
                <a:gd name="connsiteY13" fmla="*/ 1361439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43230 w 3312160"/>
                <a:gd name="connsiteY15" fmla="*/ 1179407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64397 w 3312160"/>
                <a:gd name="connsiteY15" fmla="*/ 1183640 h 2646680"/>
                <a:gd name="connsiteX16" fmla="*/ 462280 w 3312160"/>
                <a:gd name="connsiteY16" fmla="*/ 1036320 h 2646680"/>
                <a:gd name="connsiteX17" fmla="*/ 259080 w 3312160"/>
                <a:gd name="connsiteY17" fmla="*/ 10363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64397 w 3312160"/>
                <a:gd name="connsiteY15" fmla="*/ 1183640 h 2646680"/>
                <a:gd name="connsiteX16" fmla="*/ 462280 w 3312160"/>
                <a:gd name="connsiteY16" fmla="*/ 1036320 h 2646680"/>
                <a:gd name="connsiteX17" fmla="*/ 259080 w 3312160"/>
                <a:gd name="connsiteY17" fmla="*/ 10109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64397 w 3312160"/>
                <a:gd name="connsiteY15" fmla="*/ 1183640 h 2646680"/>
                <a:gd name="connsiteX16" fmla="*/ 464397 w 3312160"/>
                <a:gd name="connsiteY16" fmla="*/ 1010920 h 2646680"/>
                <a:gd name="connsiteX17" fmla="*/ 259080 w 3312160"/>
                <a:gd name="connsiteY17" fmla="*/ 101092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64397 w 3312160"/>
                <a:gd name="connsiteY15" fmla="*/ 1183640 h 2646680"/>
                <a:gd name="connsiteX16" fmla="*/ 464397 w 3312160"/>
                <a:gd name="connsiteY16" fmla="*/ 101092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352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3520 w 3312160"/>
                <a:gd name="connsiteY19" fmla="*/ 848360 h 2646680"/>
                <a:gd name="connsiteX20" fmla="*/ 22987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9407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9870 w 3312160"/>
                <a:gd name="connsiteY19" fmla="*/ 848360 h 2646680"/>
                <a:gd name="connsiteX20" fmla="*/ 22987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3057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9870 w 3312160"/>
                <a:gd name="connsiteY19" fmla="*/ 848360 h 2646680"/>
                <a:gd name="connsiteX20" fmla="*/ 22987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7 w 3312160"/>
                <a:gd name="connsiteY14" fmla="*/ 1173057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9870 w 3312160"/>
                <a:gd name="connsiteY19" fmla="*/ 848360 h 2646680"/>
                <a:gd name="connsiteX20" fmla="*/ 22987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7257 w 3312160"/>
                <a:gd name="connsiteY14" fmla="*/ 1185757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9870 w 3312160"/>
                <a:gd name="connsiteY19" fmla="*/ 848360 h 2646680"/>
                <a:gd name="connsiteX20" fmla="*/ 22987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5140 w 3312160"/>
                <a:gd name="connsiteY14" fmla="*/ 1181524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9870 w 3312160"/>
                <a:gd name="connsiteY19" fmla="*/ 848360 h 2646680"/>
                <a:gd name="connsiteX20" fmla="*/ 22987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502073 w 3312160"/>
                <a:gd name="connsiteY14" fmla="*/ 1194224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9870 w 3312160"/>
                <a:gd name="connsiteY19" fmla="*/ 848360 h 2646680"/>
                <a:gd name="connsiteX20" fmla="*/ 22987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6 w 3312160"/>
                <a:gd name="connsiteY14" fmla="*/ 1185757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9870 w 3312160"/>
                <a:gd name="connsiteY19" fmla="*/ 848360 h 2646680"/>
                <a:gd name="connsiteX20" fmla="*/ 22987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  <a:gd name="connsiteX0" fmla="*/ 3312160 w 3312160"/>
                <a:gd name="connsiteY0" fmla="*/ 2646680 h 2646680"/>
                <a:gd name="connsiteX1" fmla="*/ 2301240 w 3312160"/>
                <a:gd name="connsiteY1" fmla="*/ 2646680 h 2646680"/>
                <a:gd name="connsiteX2" fmla="*/ 2301240 w 3312160"/>
                <a:gd name="connsiteY2" fmla="*/ 2413000 h 2646680"/>
                <a:gd name="connsiteX3" fmla="*/ 1224280 w 3312160"/>
                <a:gd name="connsiteY3" fmla="*/ 2413000 h 2646680"/>
                <a:gd name="connsiteX4" fmla="*/ 1224280 w 3312160"/>
                <a:gd name="connsiteY4" fmla="*/ 2164080 h 2646680"/>
                <a:gd name="connsiteX5" fmla="*/ 858520 w 3312160"/>
                <a:gd name="connsiteY5" fmla="*/ 2164080 h 2646680"/>
                <a:gd name="connsiteX6" fmla="*/ 858520 w 3312160"/>
                <a:gd name="connsiteY6" fmla="*/ 1920240 h 2646680"/>
                <a:gd name="connsiteX7" fmla="*/ 685800 w 3312160"/>
                <a:gd name="connsiteY7" fmla="*/ 1920240 h 2646680"/>
                <a:gd name="connsiteX8" fmla="*/ 685800 w 3312160"/>
                <a:gd name="connsiteY8" fmla="*/ 1732280 h 2646680"/>
                <a:gd name="connsiteX9" fmla="*/ 518160 w 3312160"/>
                <a:gd name="connsiteY9" fmla="*/ 1732280 h 2646680"/>
                <a:gd name="connsiteX10" fmla="*/ 518160 w 3312160"/>
                <a:gd name="connsiteY10" fmla="*/ 1524000 h 2646680"/>
                <a:gd name="connsiteX11" fmla="*/ 491490 w 3312160"/>
                <a:gd name="connsiteY11" fmla="*/ 1521884 h 2646680"/>
                <a:gd name="connsiteX12" fmla="*/ 491914 w 3312160"/>
                <a:gd name="connsiteY12" fmla="*/ 1367791 h 2646680"/>
                <a:gd name="connsiteX13" fmla="*/ 481329 w 3312160"/>
                <a:gd name="connsiteY13" fmla="*/ 1359322 h 2646680"/>
                <a:gd name="connsiteX14" fmla="*/ 480906 w 3312160"/>
                <a:gd name="connsiteY14" fmla="*/ 1185757 h 2646680"/>
                <a:gd name="connsiteX15" fmla="*/ 464397 w 3312160"/>
                <a:gd name="connsiteY15" fmla="*/ 1183640 h 2646680"/>
                <a:gd name="connsiteX16" fmla="*/ 464397 w 3312160"/>
                <a:gd name="connsiteY16" fmla="*/ 1017270 h 2646680"/>
                <a:gd name="connsiteX17" fmla="*/ 259080 w 3312160"/>
                <a:gd name="connsiteY17" fmla="*/ 1017270 h 2646680"/>
                <a:gd name="connsiteX18" fmla="*/ 259080 w 3312160"/>
                <a:gd name="connsiteY18" fmla="*/ 848360 h 2646680"/>
                <a:gd name="connsiteX19" fmla="*/ 229870 w 3312160"/>
                <a:gd name="connsiteY19" fmla="*/ 848360 h 2646680"/>
                <a:gd name="connsiteX20" fmla="*/ 229870 w 3312160"/>
                <a:gd name="connsiteY20" fmla="*/ 497840 h 2646680"/>
                <a:gd name="connsiteX21" fmla="*/ 208280 w 3312160"/>
                <a:gd name="connsiteY21" fmla="*/ 497840 h 2646680"/>
                <a:gd name="connsiteX22" fmla="*/ 208280 w 3312160"/>
                <a:gd name="connsiteY22" fmla="*/ 330200 h 2646680"/>
                <a:gd name="connsiteX23" fmla="*/ 208280 w 3312160"/>
                <a:gd name="connsiteY23" fmla="*/ 127000 h 2646680"/>
                <a:gd name="connsiteX24" fmla="*/ 203200 w 3312160"/>
                <a:gd name="connsiteY24" fmla="*/ 127000 h 2646680"/>
                <a:gd name="connsiteX25" fmla="*/ 203200 w 3312160"/>
                <a:gd name="connsiteY25" fmla="*/ 0 h 2646680"/>
                <a:gd name="connsiteX26" fmla="*/ 0 w 3312160"/>
                <a:gd name="connsiteY26" fmla="*/ 0 h 264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12160" h="2646680">
                  <a:moveTo>
                    <a:pt x="3312160" y="2646680"/>
                  </a:moveTo>
                  <a:lnTo>
                    <a:pt x="2301240" y="2646680"/>
                  </a:lnTo>
                  <a:lnTo>
                    <a:pt x="2301240" y="2413000"/>
                  </a:lnTo>
                  <a:lnTo>
                    <a:pt x="1224280" y="2413000"/>
                  </a:lnTo>
                  <a:lnTo>
                    <a:pt x="1224280" y="2164080"/>
                  </a:lnTo>
                  <a:lnTo>
                    <a:pt x="858520" y="2164080"/>
                  </a:lnTo>
                  <a:lnTo>
                    <a:pt x="858520" y="1920240"/>
                  </a:lnTo>
                  <a:lnTo>
                    <a:pt x="685800" y="1920240"/>
                  </a:lnTo>
                  <a:lnTo>
                    <a:pt x="685800" y="1732280"/>
                  </a:lnTo>
                  <a:lnTo>
                    <a:pt x="518160" y="1732280"/>
                  </a:lnTo>
                  <a:lnTo>
                    <a:pt x="518160" y="1524000"/>
                  </a:lnTo>
                  <a:lnTo>
                    <a:pt x="491490" y="1521884"/>
                  </a:lnTo>
                  <a:cubicBezTo>
                    <a:pt x="489586" y="1464453"/>
                    <a:pt x="490432" y="1396295"/>
                    <a:pt x="491914" y="1367791"/>
                  </a:cubicBezTo>
                  <a:cubicBezTo>
                    <a:pt x="491279" y="1339287"/>
                    <a:pt x="481400" y="1393189"/>
                    <a:pt x="481329" y="1359322"/>
                  </a:cubicBezTo>
                  <a:cubicBezTo>
                    <a:pt x="481259" y="1325455"/>
                    <a:pt x="481611" y="1216449"/>
                    <a:pt x="480906" y="1185757"/>
                  </a:cubicBezTo>
                  <a:lnTo>
                    <a:pt x="464397" y="1183640"/>
                  </a:lnTo>
                  <a:cubicBezTo>
                    <a:pt x="463691" y="1134533"/>
                    <a:pt x="465103" y="1066377"/>
                    <a:pt x="464397" y="1017270"/>
                  </a:cubicBezTo>
                  <a:lnTo>
                    <a:pt x="259080" y="1017270"/>
                  </a:lnTo>
                  <a:lnTo>
                    <a:pt x="259080" y="848360"/>
                  </a:lnTo>
                  <a:lnTo>
                    <a:pt x="229870" y="848360"/>
                  </a:lnTo>
                  <a:lnTo>
                    <a:pt x="229870" y="497840"/>
                  </a:lnTo>
                  <a:lnTo>
                    <a:pt x="208280" y="497840"/>
                  </a:lnTo>
                  <a:lnTo>
                    <a:pt x="208280" y="330200"/>
                  </a:lnTo>
                  <a:lnTo>
                    <a:pt x="208280" y="127000"/>
                  </a:lnTo>
                  <a:lnTo>
                    <a:pt x="203200" y="127000"/>
                  </a:lnTo>
                  <a:lnTo>
                    <a:pt x="20320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FF7F4D"/>
              </a:solidFill>
              <a:prstDash val="sysDash"/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6" name="Freeform 527">
              <a:extLst>
                <a:ext uri="{FF2B5EF4-FFF2-40B4-BE49-F238E27FC236}">
                  <a16:creationId xmlns:a16="http://schemas.microsoft.com/office/drawing/2014/main" xmlns="" id="{A6C1CC13-3255-391C-E2FA-0D4BF1C10B84}"/>
                </a:ext>
              </a:extLst>
            </p:cNvPr>
            <p:cNvSpPr/>
            <p:nvPr/>
          </p:nvSpPr>
          <p:spPr>
            <a:xfrm>
              <a:off x="937524" y="2093411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527">
              <a:extLst>
                <a:ext uri="{FF2B5EF4-FFF2-40B4-BE49-F238E27FC236}">
                  <a16:creationId xmlns:a16="http://schemas.microsoft.com/office/drawing/2014/main" xmlns="" id="{C78336BF-D5ED-289F-46B9-CA5461484319}"/>
                </a:ext>
              </a:extLst>
            </p:cNvPr>
            <p:cNvSpPr/>
            <p:nvPr/>
          </p:nvSpPr>
          <p:spPr>
            <a:xfrm>
              <a:off x="1415545" y="3617299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527">
              <a:extLst>
                <a:ext uri="{FF2B5EF4-FFF2-40B4-BE49-F238E27FC236}">
                  <a16:creationId xmlns:a16="http://schemas.microsoft.com/office/drawing/2014/main" xmlns="" id="{54A6823B-4B7B-03AA-0A3D-A3FB60B785C5}"/>
                </a:ext>
              </a:extLst>
            </p:cNvPr>
            <p:cNvSpPr/>
            <p:nvPr/>
          </p:nvSpPr>
          <p:spPr>
            <a:xfrm rot="5400000">
              <a:off x="1421814" y="3622571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527">
              <a:extLst>
                <a:ext uri="{FF2B5EF4-FFF2-40B4-BE49-F238E27FC236}">
                  <a16:creationId xmlns:a16="http://schemas.microsoft.com/office/drawing/2014/main" xmlns="" id="{1DC896A8-62B4-2B7D-56A6-89DD6CFAD9B3}"/>
                </a:ext>
              </a:extLst>
            </p:cNvPr>
            <p:cNvSpPr/>
            <p:nvPr/>
          </p:nvSpPr>
          <p:spPr>
            <a:xfrm>
              <a:off x="4211085" y="4741962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FF7F4D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" name="Group 1327">
            <a:extLst>
              <a:ext uri="{FF2B5EF4-FFF2-40B4-BE49-F238E27FC236}">
                <a16:creationId xmlns:a16="http://schemas.microsoft.com/office/drawing/2014/main" xmlns="" id="{C735D7B3-5E62-768F-FD86-D958AC54815B}"/>
              </a:ext>
            </a:extLst>
          </p:cNvPr>
          <p:cNvGrpSpPr/>
          <p:nvPr/>
        </p:nvGrpSpPr>
        <p:grpSpPr>
          <a:xfrm>
            <a:off x="1623082" y="1643150"/>
            <a:ext cx="3990512" cy="2472764"/>
            <a:chOff x="924560" y="2108200"/>
            <a:chExt cx="4155440" cy="2698342"/>
          </a:xfrm>
        </p:grpSpPr>
        <p:sp>
          <p:nvSpPr>
            <p:cNvPr id="11" name="Freeform: Shape 6">
              <a:extLst>
                <a:ext uri="{FF2B5EF4-FFF2-40B4-BE49-F238E27FC236}">
                  <a16:creationId xmlns:a16="http://schemas.microsoft.com/office/drawing/2014/main" xmlns="" id="{B52801B3-CBB8-40A4-0892-6A4ED1B21352}"/>
                </a:ext>
              </a:extLst>
            </p:cNvPr>
            <p:cNvSpPr/>
            <p:nvPr/>
          </p:nvSpPr>
          <p:spPr bwMode="auto">
            <a:xfrm>
              <a:off x="924560" y="2108200"/>
              <a:ext cx="4155440" cy="2677160"/>
            </a:xfrm>
            <a:custGeom>
              <a:avLst/>
              <a:gdLst>
                <a:gd name="connsiteX0" fmla="*/ 4155440 w 4155440"/>
                <a:gd name="connsiteY0" fmla="*/ 2677160 h 2677160"/>
                <a:gd name="connsiteX1" fmla="*/ 3997960 w 4155440"/>
                <a:gd name="connsiteY1" fmla="*/ 2677160 h 2677160"/>
                <a:gd name="connsiteX2" fmla="*/ 3997960 w 4155440"/>
                <a:gd name="connsiteY2" fmla="*/ 2443480 h 2677160"/>
                <a:gd name="connsiteX3" fmla="*/ 3967480 w 4155440"/>
                <a:gd name="connsiteY3" fmla="*/ 2443480 h 2677160"/>
                <a:gd name="connsiteX4" fmla="*/ 3967480 w 4155440"/>
                <a:gd name="connsiteY4" fmla="*/ 2204720 h 2677160"/>
                <a:gd name="connsiteX5" fmla="*/ 2824480 w 4155440"/>
                <a:gd name="connsiteY5" fmla="*/ 2204720 h 2677160"/>
                <a:gd name="connsiteX6" fmla="*/ 2824480 w 4155440"/>
                <a:gd name="connsiteY6" fmla="*/ 2092960 h 2677160"/>
                <a:gd name="connsiteX7" fmla="*/ 2407920 w 4155440"/>
                <a:gd name="connsiteY7" fmla="*/ 2092960 h 2677160"/>
                <a:gd name="connsiteX8" fmla="*/ 2407920 w 4155440"/>
                <a:gd name="connsiteY8" fmla="*/ 1991360 h 2677160"/>
                <a:gd name="connsiteX9" fmla="*/ 2316480 w 4155440"/>
                <a:gd name="connsiteY9" fmla="*/ 1991360 h 2677160"/>
                <a:gd name="connsiteX10" fmla="*/ 2316480 w 4155440"/>
                <a:gd name="connsiteY10" fmla="*/ 1910080 h 2677160"/>
                <a:gd name="connsiteX11" fmla="*/ 1991360 w 4155440"/>
                <a:gd name="connsiteY11" fmla="*/ 1910080 h 2677160"/>
                <a:gd name="connsiteX12" fmla="*/ 1991360 w 4155440"/>
                <a:gd name="connsiteY12" fmla="*/ 1813560 h 2677160"/>
                <a:gd name="connsiteX13" fmla="*/ 1691640 w 4155440"/>
                <a:gd name="connsiteY13" fmla="*/ 1813560 h 2677160"/>
                <a:gd name="connsiteX14" fmla="*/ 1691640 w 4155440"/>
                <a:gd name="connsiteY14" fmla="*/ 1737360 h 2677160"/>
                <a:gd name="connsiteX15" fmla="*/ 1666240 w 4155440"/>
                <a:gd name="connsiteY15" fmla="*/ 1737360 h 2677160"/>
                <a:gd name="connsiteX16" fmla="*/ 1666240 w 4155440"/>
                <a:gd name="connsiteY16" fmla="*/ 1651000 h 2677160"/>
                <a:gd name="connsiteX17" fmla="*/ 1615440 w 4155440"/>
                <a:gd name="connsiteY17" fmla="*/ 1651000 h 2677160"/>
                <a:gd name="connsiteX18" fmla="*/ 1615440 w 4155440"/>
                <a:gd name="connsiteY18" fmla="*/ 1584960 h 2677160"/>
                <a:gd name="connsiteX19" fmla="*/ 1605280 w 4155440"/>
                <a:gd name="connsiteY19" fmla="*/ 1584960 h 2677160"/>
                <a:gd name="connsiteX20" fmla="*/ 1605280 w 4155440"/>
                <a:gd name="connsiteY20" fmla="*/ 1488440 h 2677160"/>
                <a:gd name="connsiteX21" fmla="*/ 1437640 w 4155440"/>
                <a:gd name="connsiteY21" fmla="*/ 1488440 h 2677160"/>
                <a:gd name="connsiteX22" fmla="*/ 1437640 w 4155440"/>
                <a:gd name="connsiteY22" fmla="*/ 1412240 h 2677160"/>
                <a:gd name="connsiteX23" fmla="*/ 1203960 w 4155440"/>
                <a:gd name="connsiteY23" fmla="*/ 1412240 h 2677160"/>
                <a:gd name="connsiteX24" fmla="*/ 1203960 w 4155440"/>
                <a:gd name="connsiteY24" fmla="*/ 1330960 h 2677160"/>
                <a:gd name="connsiteX25" fmla="*/ 1117600 w 4155440"/>
                <a:gd name="connsiteY25" fmla="*/ 1330960 h 2677160"/>
                <a:gd name="connsiteX26" fmla="*/ 1117600 w 4155440"/>
                <a:gd name="connsiteY26" fmla="*/ 1254760 h 2677160"/>
                <a:gd name="connsiteX27" fmla="*/ 975360 w 4155440"/>
                <a:gd name="connsiteY27" fmla="*/ 1254760 h 2677160"/>
                <a:gd name="connsiteX28" fmla="*/ 975360 w 4155440"/>
                <a:gd name="connsiteY28" fmla="*/ 1178560 h 2677160"/>
                <a:gd name="connsiteX29" fmla="*/ 975360 w 4155440"/>
                <a:gd name="connsiteY29" fmla="*/ 1178560 h 2677160"/>
                <a:gd name="connsiteX30" fmla="*/ 939800 w 4155440"/>
                <a:gd name="connsiteY30" fmla="*/ 1178560 h 2677160"/>
                <a:gd name="connsiteX31" fmla="*/ 939800 w 4155440"/>
                <a:gd name="connsiteY31" fmla="*/ 1107440 h 2677160"/>
                <a:gd name="connsiteX32" fmla="*/ 919480 w 4155440"/>
                <a:gd name="connsiteY32" fmla="*/ 1107440 h 2677160"/>
                <a:gd name="connsiteX33" fmla="*/ 919480 w 4155440"/>
                <a:gd name="connsiteY33" fmla="*/ 1041400 h 2677160"/>
                <a:gd name="connsiteX34" fmla="*/ 731520 w 4155440"/>
                <a:gd name="connsiteY34" fmla="*/ 1041400 h 2677160"/>
                <a:gd name="connsiteX35" fmla="*/ 731520 w 4155440"/>
                <a:gd name="connsiteY35" fmla="*/ 949960 h 2677160"/>
                <a:gd name="connsiteX36" fmla="*/ 721360 w 4155440"/>
                <a:gd name="connsiteY36" fmla="*/ 949960 h 2677160"/>
                <a:gd name="connsiteX37" fmla="*/ 721360 w 4155440"/>
                <a:gd name="connsiteY37" fmla="*/ 873760 h 2677160"/>
                <a:gd name="connsiteX38" fmla="*/ 685800 w 4155440"/>
                <a:gd name="connsiteY38" fmla="*/ 873760 h 2677160"/>
                <a:gd name="connsiteX39" fmla="*/ 685800 w 4155440"/>
                <a:gd name="connsiteY39" fmla="*/ 802640 h 2677160"/>
                <a:gd name="connsiteX40" fmla="*/ 497840 w 4155440"/>
                <a:gd name="connsiteY40" fmla="*/ 802640 h 2677160"/>
                <a:gd name="connsiteX41" fmla="*/ 497840 w 4155440"/>
                <a:gd name="connsiteY41" fmla="*/ 716280 h 2677160"/>
                <a:gd name="connsiteX42" fmla="*/ 477520 w 4155440"/>
                <a:gd name="connsiteY42" fmla="*/ 716280 h 2677160"/>
                <a:gd name="connsiteX43" fmla="*/ 477520 w 4155440"/>
                <a:gd name="connsiteY43" fmla="*/ 640080 h 2677160"/>
                <a:gd name="connsiteX44" fmla="*/ 467360 w 4155440"/>
                <a:gd name="connsiteY44" fmla="*/ 640080 h 2677160"/>
                <a:gd name="connsiteX45" fmla="*/ 467360 w 4155440"/>
                <a:gd name="connsiteY45" fmla="*/ 502920 h 2677160"/>
                <a:gd name="connsiteX46" fmla="*/ 314960 w 4155440"/>
                <a:gd name="connsiteY46" fmla="*/ 502920 h 2677160"/>
                <a:gd name="connsiteX47" fmla="*/ 314960 w 4155440"/>
                <a:gd name="connsiteY47" fmla="*/ 431800 h 2677160"/>
                <a:gd name="connsiteX48" fmla="*/ 264160 w 4155440"/>
                <a:gd name="connsiteY48" fmla="*/ 431800 h 2677160"/>
                <a:gd name="connsiteX49" fmla="*/ 264160 w 4155440"/>
                <a:gd name="connsiteY49" fmla="*/ 355600 h 2677160"/>
                <a:gd name="connsiteX50" fmla="*/ 243840 w 4155440"/>
                <a:gd name="connsiteY50" fmla="*/ 355600 h 2677160"/>
                <a:gd name="connsiteX51" fmla="*/ 243840 w 4155440"/>
                <a:gd name="connsiteY51" fmla="*/ 213360 h 2677160"/>
                <a:gd name="connsiteX52" fmla="*/ 233680 w 4155440"/>
                <a:gd name="connsiteY52" fmla="*/ 213360 h 2677160"/>
                <a:gd name="connsiteX53" fmla="*/ 233680 w 4155440"/>
                <a:gd name="connsiteY53" fmla="*/ 137160 h 2677160"/>
                <a:gd name="connsiteX54" fmla="*/ 213360 w 4155440"/>
                <a:gd name="connsiteY54" fmla="*/ 137160 h 2677160"/>
                <a:gd name="connsiteX55" fmla="*/ 213360 w 4155440"/>
                <a:gd name="connsiteY55" fmla="*/ 71120 h 2677160"/>
                <a:gd name="connsiteX56" fmla="*/ 50800 w 4155440"/>
                <a:gd name="connsiteY56" fmla="*/ 71120 h 2677160"/>
                <a:gd name="connsiteX57" fmla="*/ 50800 w 4155440"/>
                <a:gd name="connsiteY57" fmla="*/ 0 h 2677160"/>
                <a:gd name="connsiteX58" fmla="*/ 0 w 4155440"/>
                <a:gd name="connsiteY58" fmla="*/ 0 h 267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55440" h="2677160">
                  <a:moveTo>
                    <a:pt x="4155440" y="2677160"/>
                  </a:moveTo>
                  <a:lnTo>
                    <a:pt x="3997960" y="2677160"/>
                  </a:lnTo>
                  <a:lnTo>
                    <a:pt x="3997960" y="2443480"/>
                  </a:lnTo>
                  <a:lnTo>
                    <a:pt x="3967480" y="2443480"/>
                  </a:lnTo>
                  <a:lnTo>
                    <a:pt x="3967480" y="2204720"/>
                  </a:lnTo>
                  <a:lnTo>
                    <a:pt x="2824480" y="2204720"/>
                  </a:lnTo>
                  <a:lnTo>
                    <a:pt x="2824480" y="2092960"/>
                  </a:lnTo>
                  <a:lnTo>
                    <a:pt x="2407920" y="2092960"/>
                  </a:lnTo>
                  <a:lnTo>
                    <a:pt x="2407920" y="1991360"/>
                  </a:lnTo>
                  <a:lnTo>
                    <a:pt x="2316480" y="1991360"/>
                  </a:lnTo>
                  <a:lnTo>
                    <a:pt x="2316480" y="1910080"/>
                  </a:lnTo>
                  <a:lnTo>
                    <a:pt x="1991360" y="1910080"/>
                  </a:lnTo>
                  <a:lnTo>
                    <a:pt x="1991360" y="1813560"/>
                  </a:lnTo>
                  <a:lnTo>
                    <a:pt x="1691640" y="1813560"/>
                  </a:lnTo>
                  <a:lnTo>
                    <a:pt x="1691640" y="1737360"/>
                  </a:lnTo>
                  <a:lnTo>
                    <a:pt x="1666240" y="1737360"/>
                  </a:lnTo>
                  <a:lnTo>
                    <a:pt x="1666240" y="1651000"/>
                  </a:lnTo>
                  <a:lnTo>
                    <a:pt x="1615440" y="1651000"/>
                  </a:lnTo>
                  <a:lnTo>
                    <a:pt x="1615440" y="1584960"/>
                  </a:lnTo>
                  <a:lnTo>
                    <a:pt x="1605280" y="1584960"/>
                  </a:lnTo>
                  <a:lnTo>
                    <a:pt x="1605280" y="1488440"/>
                  </a:lnTo>
                  <a:lnTo>
                    <a:pt x="1437640" y="1488440"/>
                  </a:lnTo>
                  <a:lnTo>
                    <a:pt x="1437640" y="1412240"/>
                  </a:lnTo>
                  <a:lnTo>
                    <a:pt x="1203960" y="1412240"/>
                  </a:lnTo>
                  <a:lnTo>
                    <a:pt x="1203960" y="1330960"/>
                  </a:lnTo>
                  <a:lnTo>
                    <a:pt x="1117600" y="1330960"/>
                  </a:lnTo>
                  <a:lnTo>
                    <a:pt x="1117600" y="1254760"/>
                  </a:lnTo>
                  <a:lnTo>
                    <a:pt x="975360" y="1254760"/>
                  </a:lnTo>
                  <a:lnTo>
                    <a:pt x="975360" y="1178560"/>
                  </a:lnTo>
                  <a:lnTo>
                    <a:pt x="975360" y="1178560"/>
                  </a:lnTo>
                  <a:lnTo>
                    <a:pt x="939800" y="1178560"/>
                  </a:lnTo>
                  <a:lnTo>
                    <a:pt x="939800" y="1107440"/>
                  </a:lnTo>
                  <a:lnTo>
                    <a:pt x="919480" y="1107440"/>
                  </a:lnTo>
                  <a:lnTo>
                    <a:pt x="919480" y="1041400"/>
                  </a:lnTo>
                  <a:lnTo>
                    <a:pt x="731520" y="1041400"/>
                  </a:lnTo>
                  <a:lnTo>
                    <a:pt x="731520" y="949960"/>
                  </a:lnTo>
                  <a:lnTo>
                    <a:pt x="721360" y="949960"/>
                  </a:lnTo>
                  <a:lnTo>
                    <a:pt x="721360" y="873760"/>
                  </a:lnTo>
                  <a:lnTo>
                    <a:pt x="685800" y="873760"/>
                  </a:lnTo>
                  <a:lnTo>
                    <a:pt x="685800" y="802640"/>
                  </a:lnTo>
                  <a:lnTo>
                    <a:pt x="497840" y="802640"/>
                  </a:lnTo>
                  <a:lnTo>
                    <a:pt x="497840" y="716280"/>
                  </a:lnTo>
                  <a:lnTo>
                    <a:pt x="477520" y="716280"/>
                  </a:lnTo>
                  <a:lnTo>
                    <a:pt x="477520" y="640080"/>
                  </a:lnTo>
                  <a:lnTo>
                    <a:pt x="467360" y="640080"/>
                  </a:lnTo>
                  <a:lnTo>
                    <a:pt x="467360" y="502920"/>
                  </a:lnTo>
                  <a:lnTo>
                    <a:pt x="314960" y="502920"/>
                  </a:lnTo>
                  <a:lnTo>
                    <a:pt x="314960" y="431800"/>
                  </a:lnTo>
                  <a:lnTo>
                    <a:pt x="264160" y="431800"/>
                  </a:lnTo>
                  <a:lnTo>
                    <a:pt x="264160" y="355600"/>
                  </a:lnTo>
                  <a:lnTo>
                    <a:pt x="243840" y="355600"/>
                  </a:lnTo>
                  <a:lnTo>
                    <a:pt x="243840" y="213360"/>
                  </a:lnTo>
                  <a:lnTo>
                    <a:pt x="233680" y="213360"/>
                  </a:lnTo>
                  <a:lnTo>
                    <a:pt x="233680" y="137160"/>
                  </a:lnTo>
                  <a:lnTo>
                    <a:pt x="213360" y="137160"/>
                  </a:lnTo>
                  <a:lnTo>
                    <a:pt x="213360" y="71120"/>
                  </a:lnTo>
                  <a:lnTo>
                    <a:pt x="50800" y="71120"/>
                  </a:lnTo>
                  <a:lnTo>
                    <a:pt x="5080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527">
              <a:extLst>
                <a:ext uri="{FF2B5EF4-FFF2-40B4-BE49-F238E27FC236}">
                  <a16:creationId xmlns:a16="http://schemas.microsoft.com/office/drawing/2014/main" xmlns="" id="{4D9FD8D6-19AF-F69E-8C28-BA88530BEF40}"/>
                </a:ext>
              </a:extLst>
            </p:cNvPr>
            <p:cNvSpPr/>
            <p:nvPr/>
          </p:nvSpPr>
          <p:spPr>
            <a:xfrm>
              <a:off x="2479500" y="3569907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527">
              <a:extLst>
                <a:ext uri="{FF2B5EF4-FFF2-40B4-BE49-F238E27FC236}">
                  <a16:creationId xmlns:a16="http://schemas.microsoft.com/office/drawing/2014/main" xmlns="" id="{451667E8-9682-9DBE-036D-62897C971225}"/>
                </a:ext>
              </a:extLst>
            </p:cNvPr>
            <p:cNvSpPr/>
            <p:nvPr/>
          </p:nvSpPr>
          <p:spPr>
            <a:xfrm>
              <a:off x="2896363" y="3891432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527">
              <a:extLst>
                <a:ext uri="{FF2B5EF4-FFF2-40B4-BE49-F238E27FC236}">
                  <a16:creationId xmlns:a16="http://schemas.microsoft.com/office/drawing/2014/main" xmlns="" id="{7EC3819A-047A-D3C1-8064-94D4C27B2944}"/>
                </a:ext>
              </a:extLst>
            </p:cNvPr>
            <p:cNvSpPr/>
            <p:nvPr/>
          </p:nvSpPr>
          <p:spPr>
            <a:xfrm>
              <a:off x="3364683" y="4171517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527">
              <a:extLst>
                <a:ext uri="{FF2B5EF4-FFF2-40B4-BE49-F238E27FC236}">
                  <a16:creationId xmlns:a16="http://schemas.microsoft.com/office/drawing/2014/main" xmlns="" id="{FF3FDD3B-0BAA-11CC-EFC1-C02222F8A521}"/>
                </a:ext>
              </a:extLst>
            </p:cNvPr>
            <p:cNvSpPr/>
            <p:nvPr/>
          </p:nvSpPr>
          <p:spPr>
            <a:xfrm>
              <a:off x="3534212" y="4171517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527">
              <a:extLst>
                <a:ext uri="{FF2B5EF4-FFF2-40B4-BE49-F238E27FC236}">
                  <a16:creationId xmlns:a16="http://schemas.microsoft.com/office/drawing/2014/main" xmlns="" id="{BEC60D49-9234-9BA6-C422-A2FE4C563085}"/>
                </a:ext>
              </a:extLst>
            </p:cNvPr>
            <p:cNvSpPr/>
            <p:nvPr/>
          </p:nvSpPr>
          <p:spPr>
            <a:xfrm>
              <a:off x="3787215" y="4292448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527">
              <a:extLst>
                <a:ext uri="{FF2B5EF4-FFF2-40B4-BE49-F238E27FC236}">
                  <a16:creationId xmlns:a16="http://schemas.microsoft.com/office/drawing/2014/main" xmlns="" id="{949013B7-BC8B-0B32-9403-D886F430EBDC}"/>
                </a:ext>
              </a:extLst>
            </p:cNvPr>
            <p:cNvSpPr/>
            <p:nvPr/>
          </p:nvSpPr>
          <p:spPr>
            <a:xfrm>
              <a:off x="4004850" y="4290766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527">
              <a:extLst>
                <a:ext uri="{FF2B5EF4-FFF2-40B4-BE49-F238E27FC236}">
                  <a16:creationId xmlns:a16="http://schemas.microsoft.com/office/drawing/2014/main" xmlns="" id="{E43BB4A9-7416-B774-019B-D8B2E6A6192E}"/>
                </a:ext>
              </a:extLst>
            </p:cNvPr>
            <p:cNvSpPr/>
            <p:nvPr/>
          </p:nvSpPr>
          <p:spPr>
            <a:xfrm>
              <a:off x="4770936" y="4290766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527">
              <a:extLst>
                <a:ext uri="{FF2B5EF4-FFF2-40B4-BE49-F238E27FC236}">
                  <a16:creationId xmlns:a16="http://schemas.microsoft.com/office/drawing/2014/main" xmlns="" id="{5BC3C44D-1CF3-A2ED-E854-5ECC939DC83E}"/>
                </a:ext>
              </a:extLst>
            </p:cNvPr>
            <p:cNvSpPr/>
            <p:nvPr/>
          </p:nvSpPr>
          <p:spPr>
            <a:xfrm>
              <a:off x="5058724" y="4759150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527">
              <a:extLst>
                <a:ext uri="{FF2B5EF4-FFF2-40B4-BE49-F238E27FC236}">
                  <a16:creationId xmlns:a16="http://schemas.microsoft.com/office/drawing/2014/main" xmlns="" id="{86267259-F8DB-805B-C99A-85F1821C9CC9}"/>
                </a:ext>
              </a:extLst>
            </p:cNvPr>
            <p:cNvSpPr/>
            <p:nvPr/>
          </p:nvSpPr>
          <p:spPr>
            <a:xfrm>
              <a:off x="1892234" y="3339190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527">
              <a:extLst>
                <a:ext uri="{FF2B5EF4-FFF2-40B4-BE49-F238E27FC236}">
                  <a16:creationId xmlns:a16="http://schemas.microsoft.com/office/drawing/2014/main" xmlns="" id="{5D51A00C-07FF-FFA4-ABB2-FDF9D7F39888}"/>
                </a:ext>
              </a:extLst>
            </p:cNvPr>
            <p:cNvSpPr/>
            <p:nvPr/>
          </p:nvSpPr>
          <p:spPr>
            <a:xfrm>
              <a:off x="1598081" y="2879874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527">
              <a:extLst>
                <a:ext uri="{FF2B5EF4-FFF2-40B4-BE49-F238E27FC236}">
                  <a16:creationId xmlns:a16="http://schemas.microsoft.com/office/drawing/2014/main" xmlns="" id="{DFC1CE7D-512C-883D-08B7-1C34BF52EE21}"/>
                </a:ext>
              </a:extLst>
            </p:cNvPr>
            <p:cNvSpPr/>
            <p:nvPr/>
          </p:nvSpPr>
          <p:spPr>
            <a:xfrm rot="5400000">
              <a:off x="1892233" y="3344462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" name="Group 1139">
            <a:extLst>
              <a:ext uri="{FF2B5EF4-FFF2-40B4-BE49-F238E27FC236}">
                <a16:creationId xmlns:a16="http://schemas.microsoft.com/office/drawing/2014/main" xmlns="" id="{79012664-082C-FCB0-EBE8-0E9215BFFE71}"/>
              </a:ext>
            </a:extLst>
          </p:cNvPr>
          <p:cNvGrpSpPr/>
          <p:nvPr/>
        </p:nvGrpSpPr>
        <p:grpSpPr>
          <a:xfrm>
            <a:off x="1563938" y="4820951"/>
            <a:ext cx="4145933" cy="319880"/>
            <a:chOff x="5918036" y="10997151"/>
            <a:chExt cx="11608788" cy="851197"/>
          </a:xfrm>
        </p:grpSpPr>
        <p:sp>
          <p:nvSpPr>
            <p:cNvPr id="24" name="TextBox 1143">
              <a:extLst>
                <a:ext uri="{FF2B5EF4-FFF2-40B4-BE49-F238E27FC236}">
                  <a16:creationId xmlns:a16="http://schemas.microsoft.com/office/drawing/2014/main" xmlns="" id="{600B2D19-E3AD-CDD4-F6AC-F1AE0023A72D}"/>
                </a:ext>
              </a:extLst>
            </p:cNvPr>
            <p:cNvSpPr txBox="1"/>
            <p:nvPr/>
          </p:nvSpPr>
          <p:spPr>
            <a:xfrm>
              <a:off x="5918036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40</a:t>
              </a:r>
            </a:p>
          </p:txBody>
        </p:sp>
        <p:sp>
          <p:nvSpPr>
            <p:cNvPr id="25" name="TextBox 1144">
              <a:extLst>
                <a:ext uri="{FF2B5EF4-FFF2-40B4-BE49-F238E27FC236}">
                  <a16:creationId xmlns:a16="http://schemas.microsoft.com/office/drawing/2014/main" xmlns="" id="{9533F38A-0010-F466-AB82-1A7968E92177}"/>
                </a:ext>
              </a:extLst>
            </p:cNvPr>
            <p:cNvSpPr txBox="1"/>
            <p:nvPr/>
          </p:nvSpPr>
          <p:spPr>
            <a:xfrm>
              <a:off x="6321581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39</a:t>
              </a:r>
            </a:p>
          </p:txBody>
        </p:sp>
        <p:sp>
          <p:nvSpPr>
            <p:cNvPr id="26" name="TextBox 1145">
              <a:extLst>
                <a:ext uri="{FF2B5EF4-FFF2-40B4-BE49-F238E27FC236}">
                  <a16:creationId xmlns:a16="http://schemas.microsoft.com/office/drawing/2014/main" xmlns="" id="{A3C0ABE1-5E83-2B24-5388-C74533D22521}"/>
                </a:ext>
              </a:extLst>
            </p:cNvPr>
            <p:cNvSpPr txBox="1"/>
            <p:nvPr/>
          </p:nvSpPr>
          <p:spPr>
            <a:xfrm>
              <a:off x="6778357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33</a:t>
              </a:r>
            </a:p>
          </p:txBody>
        </p:sp>
        <p:sp>
          <p:nvSpPr>
            <p:cNvPr id="27" name="TextBox 1146">
              <a:extLst>
                <a:ext uri="{FF2B5EF4-FFF2-40B4-BE49-F238E27FC236}">
                  <a16:creationId xmlns:a16="http://schemas.microsoft.com/office/drawing/2014/main" xmlns="" id="{B1D7C4E7-135A-D864-368F-8DD38039B54F}"/>
                </a:ext>
              </a:extLst>
            </p:cNvPr>
            <p:cNvSpPr txBox="1"/>
            <p:nvPr/>
          </p:nvSpPr>
          <p:spPr>
            <a:xfrm>
              <a:off x="7217516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29</a:t>
              </a:r>
            </a:p>
          </p:txBody>
        </p:sp>
        <p:sp>
          <p:nvSpPr>
            <p:cNvPr id="28" name="TextBox 1147">
              <a:extLst>
                <a:ext uri="{FF2B5EF4-FFF2-40B4-BE49-F238E27FC236}">
                  <a16:creationId xmlns:a16="http://schemas.microsoft.com/office/drawing/2014/main" xmlns="" id="{BAADAA18-7ECF-286C-73E9-D2FAC9D589CB}"/>
                </a:ext>
              </a:extLst>
            </p:cNvPr>
            <p:cNvSpPr txBox="1"/>
            <p:nvPr/>
          </p:nvSpPr>
          <p:spPr>
            <a:xfrm>
              <a:off x="7656641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29" name="TextBox 1148">
              <a:extLst>
                <a:ext uri="{FF2B5EF4-FFF2-40B4-BE49-F238E27FC236}">
                  <a16:creationId xmlns:a16="http://schemas.microsoft.com/office/drawing/2014/main" xmlns="" id="{9D1AC69D-1EF5-43A4-ED79-241EE55A3897}"/>
                </a:ext>
              </a:extLst>
            </p:cNvPr>
            <p:cNvSpPr txBox="1"/>
            <p:nvPr/>
          </p:nvSpPr>
          <p:spPr>
            <a:xfrm>
              <a:off x="8113575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25</a:t>
              </a:r>
            </a:p>
          </p:txBody>
        </p:sp>
        <p:sp>
          <p:nvSpPr>
            <p:cNvPr id="30" name="TextBox 1149">
              <a:extLst>
                <a:ext uri="{FF2B5EF4-FFF2-40B4-BE49-F238E27FC236}">
                  <a16:creationId xmlns:a16="http://schemas.microsoft.com/office/drawing/2014/main" xmlns="" id="{1B2FEDE0-3B05-6F40-D3A5-958D07266059}"/>
                </a:ext>
              </a:extLst>
            </p:cNvPr>
            <p:cNvSpPr txBox="1"/>
            <p:nvPr/>
          </p:nvSpPr>
          <p:spPr>
            <a:xfrm>
              <a:off x="8606012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21</a:t>
              </a:r>
            </a:p>
          </p:txBody>
        </p:sp>
        <p:sp>
          <p:nvSpPr>
            <p:cNvPr id="31" name="TextBox 1150">
              <a:extLst>
                <a:ext uri="{FF2B5EF4-FFF2-40B4-BE49-F238E27FC236}">
                  <a16:creationId xmlns:a16="http://schemas.microsoft.com/office/drawing/2014/main" xmlns="" id="{7114D3F7-20FC-3E3D-263B-029754DC0C36}"/>
                </a:ext>
              </a:extLst>
            </p:cNvPr>
            <p:cNvSpPr txBox="1"/>
            <p:nvPr/>
          </p:nvSpPr>
          <p:spPr>
            <a:xfrm>
              <a:off x="8991825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32" name="TextBox 1151">
              <a:extLst>
                <a:ext uri="{FF2B5EF4-FFF2-40B4-BE49-F238E27FC236}">
                  <a16:creationId xmlns:a16="http://schemas.microsoft.com/office/drawing/2014/main" xmlns="" id="{0858EF4D-DC8D-EBA0-45F2-7F0CDC93A3A7}"/>
                </a:ext>
              </a:extLst>
            </p:cNvPr>
            <p:cNvSpPr txBox="1"/>
            <p:nvPr/>
          </p:nvSpPr>
          <p:spPr>
            <a:xfrm>
              <a:off x="9377368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19</a:t>
              </a:r>
            </a:p>
          </p:txBody>
        </p:sp>
        <p:sp>
          <p:nvSpPr>
            <p:cNvPr id="33" name="TextBox 1152">
              <a:extLst>
                <a:ext uri="{FF2B5EF4-FFF2-40B4-BE49-F238E27FC236}">
                  <a16:creationId xmlns:a16="http://schemas.microsoft.com/office/drawing/2014/main" xmlns="" id="{A62EDACF-951F-8DB4-DEE4-0CD0C2A83C4A}"/>
                </a:ext>
              </a:extLst>
            </p:cNvPr>
            <p:cNvSpPr txBox="1"/>
            <p:nvPr/>
          </p:nvSpPr>
          <p:spPr>
            <a:xfrm>
              <a:off x="9869834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34" name="TextBox 1153">
              <a:extLst>
                <a:ext uri="{FF2B5EF4-FFF2-40B4-BE49-F238E27FC236}">
                  <a16:creationId xmlns:a16="http://schemas.microsoft.com/office/drawing/2014/main" xmlns="" id="{E950A84F-EE0E-43FA-9145-664107B1BB7C}"/>
                </a:ext>
              </a:extLst>
            </p:cNvPr>
            <p:cNvSpPr txBox="1"/>
            <p:nvPr/>
          </p:nvSpPr>
          <p:spPr>
            <a:xfrm>
              <a:off x="10343204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35" name="TextBox 1154">
              <a:extLst>
                <a:ext uri="{FF2B5EF4-FFF2-40B4-BE49-F238E27FC236}">
                  <a16:creationId xmlns:a16="http://schemas.microsoft.com/office/drawing/2014/main" xmlns="" id="{4A6D949B-F7F7-4B81-7299-3476EDDE8470}"/>
                </a:ext>
              </a:extLst>
            </p:cNvPr>
            <p:cNvSpPr txBox="1"/>
            <p:nvPr/>
          </p:nvSpPr>
          <p:spPr>
            <a:xfrm>
              <a:off x="10764548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36" name="TextBox 1155">
              <a:extLst>
                <a:ext uri="{FF2B5EF4-FFF2-40B4-BE49-F238E27FC236}">
                  <a16:creationId xmlns:a16="http://schemas.microsoft.com/office/drawing/2014/main" xmlns="" id="{10970D19-4882-CD9C-50BA-AF62D5699DF9}"/>
                </a:ext>
              </a:extLst>
            </p:cNvPr>
            <p:cNvSpPr txBox="1"/>
            <p:nvPr/>
          </p:nvSpPr>
          <p:spPr>
            <a:xfrm>
              <a:off x="11203525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37" name="TextBox 1156">
              <a:extLst>
                <a:ext uri="{FF2B5EF4-FFF2-40B4-BE49-F238E27FC236}">
                  <a16:creationId xmlns:a16="http://schemas.microsoft.com/office/drawing/2014/main" xmlns="" id="{538E38A0-A7CB-3A4F-ECA5-F56B9DB88B46}"/>
                </a:ext>
              </a:extLst>
            </p:cNvPr>
            <p:cNvSpPr txBox="1"/>
            <p:nvPr/>
          </p:nvSpPr>
          <p:spPr>
            <a:xfrm>
              <a:off x="11599529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38" name="TextBox 1157">
              <a:extLst>
                <a:ext uri="{FF2B5EF4-FFF2-40B4-BE49-F238E27FC236}">
                  <a16:creationId xmlns:a16="http://schemas.microsoft.com/office/drawing/2014/main" xmlns="" id="{5C2D04C2-6D5E-6A63-B3C5-9CCE8BE74A4F}"/>
                </a:ext>
              </a:extLst>
            </p:cNvPr>
            <p:cNvSpPr txBox="1"/>
            <p:nvPr/>
          </p:nvSpPr>
          <p:spPr>
            <a:xfrm>
              <a:off x="12056466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10</a:t>
              </a:r>
            </a:p>
          </p:txBody>
        </p:sp>
        <p:sp>
          <p:nvSpPr>
            <p:cNvPr id="39" name="TextBox 1158">
              <a:extLst>
                <a:ext uri="{FF2B5EF4-FFF2-40B4-BE49-F238E27FC236}">
                  <a16:creationId xmlns:a16="http://schemas.microsoft.com/office/drawing/2014/main" xmlns="" id="{8D30E9A5-A5F0-DB0B-CA60-D19BCF8DBFE2}"/>
                </a:ext>
              </a:extLst>
            </p:cNvPr>
            <p:cNvSpPr txBox="1"/>
            <p:nvPr/>
          </p:nvSpPr>
          <p:spPr>
            <a:xfrm>
              <a:off x="12513368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40" name="TextBox 1159">
              <a:extLst>
                <a:ext uri="{FF2B5EF4-FFF2-40B4-BE49-F238E27FC236}">
                  <a16:creationId xmlns:a16="http://schemas.microsoft.com/office/drawing/2014/main" xmlns="" id="{50A67A6E-DAAB-D393-045D-2510B51D8990}"/>
                </a:ext>
              </a:extLst>
            </p:cNvPr>
            <p:cNvSpPr txBox="1"/>
            <p:nvPr/>
          </p:nvSpPr>
          <p:spPr>
            <a:xfrm>
              <a:off x="12970276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41" name="TextBox 1160">
              <a:extLst>
                <a:ext uri="{FF2B5EF4-FFF2-40B4-BE49-F238E27FC236}">
                  <a16:creationId xmlns:a16="http://schemas.microsoft.com/office/drawing/2014/main" xmlns="" id="{1965DE49-E989-0984-4FF3-E3290B516DA0}"/>
                </a:ext>
              </a:extLst>
            </p:cNvPr>
            <p:cNvSpPr txBox="1"/>
            <p:nvPr/>
          </p:nvSpPr>
          <p:spPr>
            <a:xfrm>
              <a:off x="13373872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42" name="TextBox 1161">
              <a:extLst>
                <a:ext uri="{FF2B5EF4-FFF2-40B4-BE49-F238E27FC236}">
                  <a16:creationId xmlns:a16="http://schemas.microsoft.com/office/drawing/2014/main" xmlns="" id="{56BD4667-7F5D-3635-2691-F9D9ADC3D9A6}"/>
                </a:ext>
              </a:extLst>
            </p:cNvPr>
            <p:cNvSpPr txBox="1"/>
            <p:nvPr/>
          </p:nvSpPr>
          <p:spPr>
            <a:xfrm>
              <a:off x="13901657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47" name="TextBox 1162">
              <a:extLst>
                <a:ext uri="{FF2B5EF4-FFF2-40B4-BE49-F238E27FC236}">
                  <a16:creationId xmlns:a16="http://schemas.microsoft.com/office/drawing/2014/main" xmlns="" id="{01BD4DB3-3B8F-90F6-E617-F1876DD66873}"/>
                </a:ext>
              </a:extLst>
            </p:cNvPr>
            <p:cNvSpPr txBox="1"/>
            <p:nvPr/>
          </p:nvSpPr>
          <p:spPr>
            <a:xfrm>
              <a:off x="14251881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48" name="TextBox 1163">
              <a:extLst>
                <a:ext uri="{FF2B5EF4-FFF2-40B4-BE49-F238E27FC236}">
                  <a16:creationId xmlns:a16="http://schemas.microsoft.com/office/drawing/2014/main" xmlns="" id="{D5521B5E-1873-7AA4-3013-F28B464D7684}"/>
                </a:ext>
              </a:extLst>
            </p:cNvPr>
            <p:cNvSpPr txBox="1"/>
            <p:nvPr/>
          </p:nvSpPr>
          <p:spPr>
            <a:xfrm>
              <a:off x="14758868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49" name="TextBox 1164">
              <a:extLst>
                <a:ext uri="{FF2B5EF4-FFF2-40B4-BE49-F238E27FC236}">
                  <a16:creationId xmlns:a16="http://schemas.microsoft.com/office/drawing/2014/main" xmlns="" id="{2DFC545E-B42D-0221-2EB8-5EB5DF5DECAC}"/>
                </a:ext>
              </a:extLst>
            </p:cNvPr>
            <p:cNvSpPr txBox="1"/>
            <p:nvPr/>
          </p:nvSpPr>
          <p:spPr>
            <a:xfrm>
              <a:off x="15164471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50" name="TextBox 1165">
              <a:extLst>
                <a:ext uri="{FF2B5EF4-FFF2-40B4-BE49-F238E27FC236}">
                  <a16:creationId xmlns:a16="http://schemas.microsoft.com/office/drawing/2014/main" xmlns="" id="{14D9D7C7-54FB-56BF-8B31-C5E7DABF55F9}"/>
                </a:ext>
              </a:extLst>
            </p:cNvPr>
            <p:cNvSpPr txBox="1"/>
            <p:nvPr/>
          </p:nvSpPr>
          <p:spPr>
            <a:xfrm>
              <a:off x="15561111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51" name="TextBox 1166">
              <a:extLst>
                <a:ext uri="{FF2B5EF4-FFF2-40B4-BE49-F238E27FC236}">
                  <a16:creationId xmlns:a16="http://schemas.microsoft.com/office/drawing/2014/main" xmlns="" id="{33D5E394-5EB8-6A2E-1D17-03E42E6DE1B8}"/>
                </a:ext>
              </a:extLst>
            </p:cNvPr>
            <p:cNvSpPr txBox="1"/>
            <p:nvPr/>
          </p:nvSpPr>
          <p:spPr>
            <a:xfrm>
              <a:off x="15969841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52" name="TextBox 1167">
              <a:extLst>
                <a:ext uri="{FF2B5EF4-FFF2-40B4-BE49-F238E27FC236}">
                  <a16:creationId xmlns:a16="http://schemas.microsoft.com/office/drawing/2014/main" xmlns="" id="{4D7F66B8-B5AB-DE50-AF20-FCDA813054C8}"/>
                </a:ext>
              </a:extLst>
            </p:cNvPr>
            <p:cNvSpPr txBox="1"/>
            <p:nvPr/>
          </p:nvSpPr>
          <p:spPr>
            <a:xfrm>
              <a:off x="16446831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53" name="TextBox 1168">
              <a:extLst>
                <a:ext uri="{FF2B5EF4-FFF2-40B4-BE49-F238E27FC236}">
                  <a16:creationId xmlns:a16="http://schemas.microsoft.com/office/drawing/2014/main" xmlns="" id="{8FF2FBE4-1BEA-B302-B1B8-A85042C7B1A6}"/>
                </a:ext>
              </a:extLst>
            </p:cNvPr>
            <p:cNvSpPr txBox="1"/>
            <p:nvPr/>
          </p:nvSpPr>
          <p:spPr>
            <a:xfrm>
              <a:off x="16888560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54" name="TextBox 1169">
              <a:extLst>
                <a:ext uri="{FF2B5EF4-FFF2-40B4-BE49-F238E27FC236}">
                  <a16:creationId xmlns:a16="http://schemas.microsoft.com/office/drawing/2014/main" xmlns="" id="{DCE4C03B-96DA-097F-94CC-F6FED810ACE5}"/>
                </a:ext>
              </a:extLst>
            </p:cNvPr>
            <p:cNvSpPr txBox="1"/>
            <p:nvPr/>
          </p:nvSpPr>
          <p:spPr>
            <a:xfrm>
              <a:off x="5918039" y="113569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55" name="TextBox 1170">
              <a:extLst>
                <a:ext uri="{FF2B5EF4-FFF2-40B4-BE49-F238E27FC236}">
                  <a16:creationId xmlns:a16="http://schemas.microsoft.com/office/drawing/2014/main" xmlns="" id="{01354C8A-B99D-8AB6-FCDB-AC7B7DB50D3C}"/>
                </a:ext>
              </a:extLst>
            </p:cNvPr>
            <p:cNvSpPr txBox="1"/>
            <p:nvPr/>
          </p:nvSpPr>
          <p:spPr>
            <a:xfrm>
              <a:off x="6321581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17</a:t>
              </a:r>
            </a:p>
          </p:txBody>
        </p:sp>
        <p:sp>
          <p:nvSpPr>
            <p:cNvPr id="56" name="TextBox 1171">
              <a:extLst>
                <a:ext uri="{FF2B5EF4-FFF2-40B4-BE49-F238E27FC236}">
                  <a16:creationId xmlns:a16="http://schemas.microsoft.com/office/drawing/2014/main" xmlns="" id="{A0CFCC54-3465-6969-1A3B-F9B420832163}"/>
                </a:ext>
              </a:extLst>
            </p:cNvPr>
            <p:cNvSpPr txBox="1"/>
            <p:nvPr/>
          </p:nvSpPr>
          <p:spPr>
            <a:xfrm>
              <a:off x="6778357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57" name="TextBox 1172">
              <a:extLst>
                <a:ext uri="{FF2B5EF4-FFF2-40B4-BE49-F238E27FC236}">
                  <a16:creationId xmlns:a16="http://schemas.microsoft.com/office/drawing/2014/main" xmlns="" id="{2EB0034D-9149-8EBE-FACC-D6414AC0AA05}"/>
                </a:ext>
              </a:extLst>
            </p:cNvPr>
            <p:cNvSpPr txBox="1"/>
            <p:nvPr/>
          </p:nvSpPr>
          <p:spPr>
            <a:xfrm>
              <a:off x="7281046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58" name="TextBox 1173">
              <a:extLst>
                <a:ext uri="{FF2B5EF4-FFF2-40B4-BE49-F238E27FC236}">
                  <a16:creationId xmlns:a16="http://schemas.microsoft.com/office/drawing/2014/main" xmlns="" id="{52C64FAD-D835-648E-77A5-E30E35D7EC28}"/>
                </a:ext>
              </a:extLst>
            </p:cNvPr>
            <p:cNvSpPr txBox="1"/>
            <p:nvPr/>
          </p:nvSpPr>
          <p:spPr>
            <a:xfrm>
              <a:off x="7720199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59" name="TextBox 1174">
              <a:extLst>
                <a:ext uri="{FF2B5EF4-FFF2-40B4-BE49-F238E27FC236}">
                  <a16:creationId xmlns:a16="http://schemas.microsoft.com/office/drawing/2014/main" xmlns="" id="{BCFA6C01-F828-3566-0EC3-1FA007D8B495}"/>
                </a:ext>
              </a:extLst>
            </p:cNvPr>
            <p:cNvSpPr txBox="1"/>
            <p:nvPr/>
          </p:nvSpPr>
          <p:spPr>
            <a:xfrm>
              <a:off x="8177105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60" name="TextBox 1175">
              <a:extLst>
                <a:ext uri="{FF2B5EF4-FFF2-40B4-BE49-F238E27FC236}">
                  <a16:creationId xmlns:a16="http://schemas.microsoft.com/office/drawing/2014/main" xmlns="" id="{08B972B1-1E52-AA0E-FA52-ED22BA56E671}"/>
                </a:ext>
              </a:extLst>
            </p:cNvPr>
            <p:cNvSpPr txBox="1"/>
            <p:nvPr/>
          </p:nvSpPr>
          <p:spPr>
            <a:xfrm>
              <a:off x="8669571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61" name="TextBox 1176">
              <a:extLst>
                <a:ext uri="{FF2B5EF4-FFF2-40B4-BE49-F238E27FC236}">
                  <a16:creationId xmlns:a16="http://schemas.microsoft.com/office/drawing/2014/main" xmlns="" id="{1FE331B9-12E3-43D7-CE50-4034897E90BA}"/>
                </a:ext>
              </a:extLst>
            </p:cNvPr>
            <p:cNvSpPr txBox="1"/>
            <p:nvPr/>
          </p:nvSpPr>
          <p:spPr>
            <a:xfrm>
              <a:off x="9055386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62" name="TextBox 1177">
              <a:extLst>
                <a:ext uri="{FF2B5EF4-FFF2-40B4-BE49-F238E27FC236}">
                  <a16:creationId xmlns:a16="http://schemas.microsoft.com/office/drawing/2014/main" xmlns="" id="{221A8065-405B-BFD1-BEC6-6F5D9A07531B}"/>
                </a:ext>
              </a:extLst>
            </p:cNvPr>
            <p:cNvSpPr txBox="1"/>
            <p:nvPr/>
          </p:nvSpPr>
          <p:spPr>
            <a:xfrm>
              <a:off x="9440898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63" name="TextBox 1178">
              <a:extLst>
                <a:ext uri="{FF2B5EF4-FFF2-40B4-BE49-F238E27FC236}">
                  <a16:creationId xmlns:a16="http://schemas.microsoft.com/office/drawing/2014/main" xmlns="" id="{BE8ABB1A-9834-C436-1422-B255B0B15CE9}"/>
                </a:ext>
              </a:extLst>
            </p:cNvPr>
            <p:cNvSpPr txBox="1"/>
            <p:nvPr/>
          </p:nvSpPr>
          <p:spPr>
            <a:xfrm>
              <a:off x="9933364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1940" name="TextBox 1179">
              <a:extLst>
                <a:ext uri="{FF2B5EF4-FFF2-40B4-BE49-F238E27FC236}">
                  <a16:creationId xmlns:a16="http://schemas.microsoft.com/office/drawing/2014/main" xmlns="" id="{FED20F4D-0706-0D1B-9D0E-A2C1D0ADF6CE}"/>
                </a:ext>
              </a:extLst>
            </p:cNvPr>
            <p:cNvSpPr txBox="1"/>
            <p:nvPr/>
          </p:nvSpPr>
          <p:spPr>
            <a:xfrm>
              <a:off x="10406767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1941" name="TextBox 1180">
              <a:extLst>
                <a:ext uri="{FF2B5EF4-FFF2-40B4-BE49-F238E27FC236}">
                  <a16:creationId xmlns:a16="http://schemas.microsoft.com/office/drawing/2014/main" xmlns="" id="{34E917B4-49FC-15C4-0A42-D02288E61212}"/>
                </a:ext>
              </a:extLst>
            </p:cNvPr>
            <p:cNvSpPr txBox="1"/>
            <p:nvPr/>
          </p:nvSpPr>
          <p:spPr>
            <a:xfrm>
              <a:off x="10828081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1942" name="TextBox 1181">
              <a:extLst>
                <a:ext uri="{FF2B5EF4-FFF2-40B4-BE49-F238E27FC236}">
                  <a16:creationId xmlns:a16="http://schemas.microsoft.com/office/drawing/2014/main" xmlns="" id="{03CC1ED7-FD72-7389-CBBB-57A1F5E90606}"/>
                </a:ext>
              </a:extLst>
            </p:cNvPr>
            <p:cNvSpPr txBox="1"/>
            <p:nvPr/>
          </p:nvSpPr>
          <p:spPr>
            <a:xfrm>
              <a:off x="11267086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1943" name="TextBox 1182">
              <a:extLst>
                <a:ext uri="{FF2B5EF4-FFF2-40B4-BE49-F238E27FC236}">
                  <a16:creationId xmlns:a16="http://schemas.microsoft.com/office/drawing/2014/main" xmlns="" id="{116D71A9-7C2C-8B50-4ADC-D1234ABB8471}"/>
                </a:ext>
              </a:extLst>
            </p:cNvPr>
            <p:cNvSpPr txBox="1"/>
            <p:nvPr/>
          </p:nvSpPr>
          <p:spPr>
            <a:xfrm>
              <a:off x="11599529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1944" name="TextBox 1183">
              <a:extLst>
                <a:ext uri="{FF2B5EF4-FFF2-40B4-BE49-F238E27FC236}">
                  <a16:creationId xmlns:a16="http://schemas.microsoft.com/office/drawing/2014/main" xmlns="" id="{4C9536F1-F31E-B64A-70E5-C8557D01A0DF}"/>
                </a:ext>
              </a:extLst>
            </p:cNvPr>
            <p:cNvSpPr txBox="1"/>
            <p:nvPr/>
          </p:nvSpPr>
          <p:spPr>
            <a:xfrm>
              <a:off x="12056466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945" name="TextBox 1184">
              <a:extLst>
                <a:ext uri="{FF2B5EF4-FFF2-40B4-BE49-F238E27FC236}">
                  <a16:creationId xmlns:a16="http://schemas.microsoft.com/office/drawing/2014/main" xmlns="" id="{58F6044D-084F-6057-ED8C-17365C04741C}"/>
                </a:ext>
              </a:extLst>
            </p:cNvPr>
            <p:cNvSpPr txBox="1"/>
            <p:nvPr/>
          </p:nvSpPr>
          <p:spPr>
            <a:xfrm>
              <a:off x="12513371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946" name="TextBox 1185">
              <a:extLst>
                <a:ext uri="{FF2B5EF4-FFF2-40B4-BE49-F238E27FC236}">
                  <a16:creationId xmlns:a16="http://schemas.microsoft.com/office/drawing/2014/main" xmlns="" id="{F80615BD-75E0-0C1C-F96E-82960D42E038}"/>
                </a:ext>
              </a:extLst>
            </p:cNvPr>
            <p:cNvSpPr txBox="1"/>
            <p:nvPr/>
          </p:nvSpPr>
          <p:spPr>
            <a:xfrm>
              <a:off x="13033834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947" name="TextBox 1186">
              <a:extLst>
                <a:ext uri="{FF2B5EF4-FFF2-40B4-BE49-F238E27FC236}">
                  <a16:creationId xmlns:a16="http://schemas.microsoft.com/office/drawing/2014/main" xmlns="" id="{B0BC2542-2164-2B2B-C33D-BEDC2F50D643}"/>
                </a:ext>
              </a:extLst>
            </p:cNvPr>
            <p:cNvSpPr txBox="1"/>
            <p:nvPr/>
          </p:nvSpPr>
          <p:spPr>
            <a:xfrm>
              <a:off x="13437432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948" name="TextBox 1187">
              <a:extLst>
                <a:ext uri="{FF2B5EF4-FFF2-40B4-BE49-F238E27FC236}">
                  <a16:creationId xmlns:a16="http://schemas.microsoft.com/office/drawing/2014/main" xmlns="" id="{49EB0F96-DE34-E531-2EF1-8C63BA6B4848}"/>
                </a:ext>
              </a:extLst>
            </p:cNvPr>
            <p:cNvSpPr txBox="1"/>
            <p:nvPr/>
          </p:nvSpPr>
          <p:spPr>
            <a:xfrm>
              <a:off x="13965190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949" name="TextBox 1188">
              <a:extLst>
                <a:ext uri="{FF2B5EF4-FFF2-40B4-BE49-F238E27FC236}">
                  <a16:creationId xmlns:a16="http://schemas.microsoft.com/office/drawing/2014/main" xmlns="" id="{B6A56CCE-4EBB-7B19-6995-36ED00D181E6}"/>
                </a:ext>
              </a:extLst>
            </p:cNvPr>
            <p:cNvSpPr txBox="1"/>
            <p:nvPr/>
          </p:nvSpPr>
          <p:spPr>
            <a:xfrm>
              <a:off x="14315414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1950" name="TextBox 1189">
              <a:extLst>
                <a:ext uri="{FF2B5EF4-FFF2-40B4-BE49-F238E27FC236}">
                  <a16:creationId xmlns:a16="http://schemas.microsoft.com/office/drawing/2014/main" xmlns="" id="{4BF8CAB5-FE26-B981-438E-EE9788AB5FF9}"/>
                </a:ext>
              </a:extLst>
            </p:cNvPr>
            <p:cNvSpPr txBox="1"/>
            <p:nvPr/>
          </p:nvSpPr>
          <p:spPr>
            <a:xfrm>
              <a:off x="14822426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sp>
        <p:nvSpPr>
          <p:cNvPr id="1985" name="Rectangle à coins arrondis 10">
            <a:extLst>
              <a:ext uri="{FF2B5EF4-FFF2-40B4-BE49-F238E27FC236}">
                <a16:creationId xmlns:a16="http://schemas.microsoft.com/office/drawing/2014/main" xmlns="" id="{6BEB5733-407E-1D33-136A-E63DCE986B2C}"/>
              </a:ext>
            </a:extLst>
          </p:cNvPr>
          <p:cNvSpPr/>
          <p:nvPr/>
        </p:nvSpPr>
        <p:spPr>
          <a:xfrm>
            <a:off x="6608795" y="1335441"/>
            <a:ext cx="5368834" cy="388923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986" name="ZoneTexte 1985">
            <a:extLst>
              <a:ext uri="{FF2B5EF4-FFF2-40B4-BE49-F238E27FC236}">
                <a16:creationId xmlns:a16="http://schemas.microsoft.com/office/drawing/2014/main" xmlns="" id="{DD1F163C-804C-BF9D-C217-1DC07FBCD383}"/>
              </a:ext>
            </a:extLst>
          </p:cNvPr>
          <p:cNvSpPr txBox="1"/>
          <p:nvPr/>
        </p:nvSpPr>
        <p:spPr>
          <a:xfrm>
            <a:off x="6716692" y="1143259"/>
            <a:ext cx="47066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SG</a:t>
            </a:r>
          </a:p>
        </p:txBody>
      </p:sp>
      <p:grpSp>
        <p:nvGrpSpPr>
          <p:cNvPr id="1987" name="Group 30">
            <a:extLst>
              <a:ext uri="{FF2B5EF4-FFF2-40B4-BE49-F238E27FC236}">
                <a16:creationId xmlns:a16="http://schemas.microsoft.com/office/drawing/2014/main" xmlns="" id="{F3B5229B-1671-3B2F-43ED-CEA3CC36BA6B}"/>
              </a:ext>
            </a:extLst>
          </p:cNvPr>
          <p:cNvGrpSpPr/>
          <p:nvPr/>
        </p:nvGrpSpPr>
        <p:grpSpPr>
          <a:xfrm>
            <a:off x="6744934" y="1539221"/>
            <a:ext cx="352982" cy="2341845"/>
            <a:chOff x="380660" y="1975304"/>
            <a:chExt cx="384645" cy="2551914"/>
          </a:xfrm>
        </p:grpSpPr>
        <p:sp>
          <p:nvSpPr>
            <p:cNvPr id="1988" name="TextBox 31">
              <a:extLst>
                <a:ext uri="{FF2B5EF4-FFF2-40B4-BE49-F238E27FC236}">
                  <a16:creationId xmlns:a16="http://schemas.microsoft.com/office/drawing/2014/main" xmlns="" id="{66D2AB62-54A5-5033-9010-A1D74FCA62E7}"/>
                </a:ext>
              </a:extLst>
            </p:cNvPr>
            <p:cNvSpPr txBox="1"/>
            <p:nvPr/>
          </p:nvSpPr>
          <p:spPr>
            <a:xfrm>
              <a:off x="428142" y="4292448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1989" name="TextBox 32">
              <a:extLst>
                <a:ext uri="{FF2B5EF4-FFF2-40B4-BE49-F238E27FC236}">
                  <a16:creationId xmlns:a16="http://schemas.microsoft.com/office/drawing/2014/main" xmlns="" id="{157C78B7-E9D9-D5E0-3ACA-8B875F0F122F}"/>
                </a:ext>
              </a:extLst>
            </p:cNvPr>
            <p:cNvSpPr txBox="1"/>
            <p:nvPr/>
          </p:nvSpPr>
          <p:spPr>
            <a:xfrm>
              <a:off x="428142" y="3713119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40</a:t>
              </a:r>
            </a:p>
          </p:txBody>
        </p:sp>
        <p:sp>
          <p:nvSpPr>
            <p:cNvPr id="1990" name="TextBox 33">
              <a:extLst>
                <a:ext uri="{FF2B5EF4-FFF2-40B4-BE49-F238E27FC236}">
                  <a16:creationId xmlns:a16="http://schemas.microsoft.com/office/drawing/2014/main" xmlns="" id="{7412D6D2-E296-57CE-C34D-689A65CF5BD6}"/>
                </a:ext>
              </a:extLst>
            </p:cNvPr>
            <p:cNvSpPr txBox="1"/>
            <p:nvPr/>
          </p:nvSpPr>
          <p:spPr>
            <a:xfrm>
              <a:off x="428142" y="3133886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60</a:t>
              </a:r>
            </a:p>
          </p:txBody>
        </p:sp>
        <p:sp>
          <p:nvSpPr>
            <p:cNvPr id="1991" name="TextBox 34">
              <a:extLst>
                <a:ext uri="{FF2B5EF4-FFF2-40B4-BE49-F238E27FC236}">
                  <a16:creationId xmlns:a16="http://schemas.microsoft.com/office/drawing/2014/main" xmlns="" id="{2945C532-C9E1-A10B-0FDE-E715BF1D8ED9}"/>
                </a:ext>
              </a:extLst>
            </p:cNvPr>
            <p:cNvSpPr txBox="1"/>
            <p:nvPr/>
          </p:nvSpPr>
          <p:spPr>
            <a:xfrm>
              <a:off x="428142" y="2554547"/>
              <a:ext cx="323507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80</a:t>
              </a:r>
            </a:p>
          </p:txBody>
        </p:sp>
        <p:sp>
          <p:nvSpPr>
            <p:cNvPr id="1992" name="TextBox 35">
              <a:extLst>
                <a:ext uri="{FF2B5EF4-FFF2-40B4-BE49-F238E27FC236}">
                  <a16:creationId xmlns:a16="http://schemas.microsoft.com/office/drawing/2014/main" xmlns="" id="{54133AF7-B30F-75F2-3D74-343C22531B1D}"/>
                </a:ext>
              </a:extLst>
            </p:cNvPr>
            <p:cNvSpPr txBox="1"/>
            <p:nvPr/>
          </p:nvSpPr>
          <p:spPr>
            <a:xfrm>
              <a:off x="380660" y="1975304"/>
              <a:ext cx="384645" cy="234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100</a:t>
              </a:r>
            </a:p>
          </p:txBody>
        </p:sp>
      </p:grpSp>
      <p:grpSp>
        <p:nvGrpSpPr>
          <p:cNvPr id="1993" name="Graphic 4">
            <a:extLst>
              <a:ext uri="{FF2B5EF4-FFF2-40B4-BE49-F238E27FC236}">
                <a16:creationId xmlns:a16="http://schemas.microsoft.com/office/drawing/2014/main" xmlns="" id="{BB77D24F-9AB1-BA20-5BAA-F6E35A25605E}"/>
              </a:ext>
            </a:extLst>
          </p:cNvPr>
          <p:cNvGrpSpPr/>
          <p:nvPr/>
        </p:nvGrpSpPr>
        <p:grpSpPr>
          <a:xfrm>
            <a:off x="7103124" y="1609917"/>
            <a:ext cx="4588951" cy="2821969"/>
            <a:chOff x="2741984" y="969378"/>
            <a:chExt cx="7079275" cy="3876133"/>
          </a:xfrm>
        </p:grpSpPr>
        <p:sp>
          <p:nvSpPr>
            <p:cNvPr id="1994" name="Freeform 6">
              <a:extLst>
                <a:ext uri="{FF2B5EF4-FFF2-40B4-BE49-F238E27FC236}">
                  <a16:creationId xmlns:a16="http://schemas.microsoft.com/office/drawing/2014/main" xmlns="" id="{987B8439-AAC1-0189-0769-73903BF74E2B}"/>
                </a:ext>
              </a:extLst>
            </p:cNvPr>
            <p:cNvSpPr/>
            <p:nvPr/>
          </p:nvSpPr>
          <p:spPr>
            <a:xfrm>
              <a:off x="2806949" y="969378"/>
              <a:ext cx="15108" cy="3812639"/>
            </a:xfrm>
            <a:custGeom>
              <a:avLst/>
              <a:gdLst>
                <a:gd name="connsiteX0" fmla="*/ 0 w 15108"/>
                <a:gd name="connsiteY0" fmla="*/ 3812640 h 3812639"/>
                <a:gd name="connsiteX1" fmla="*/ 0 w 15108"/>
                <a:gd name="connsiteY1" fmla="*/ 0 h 381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3812639">
                  <a:moveTo>
                    <a:pt x="0" y="381264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5" name="Freeform 7">
              <a:extLst>
                <a:ext uri="{FF2B5EF4-FFF2-40B4-BE49-F238E27FC236}">
                  <a16:creationId xmlns:a16="http://schemas.microsoft.com/office/drawing/2014/main" xmlns="" id="{A5ED37ED-2E99-CEAB-88E1-572B3522761E}"/>
                </a:ext>
              </a:extLst>
            </p:cNvPr>
            <p:cNvSpPr/>
            <p:nvPr/>
          </p:nvSpPr>
          <p:spPr>
            <a:xfrm>
              <a:off x="2806951" y="4782017"/>
              <a:ext cx="7014308" cy="62798"/>
            </a:xfrm>
            <a:custGeom>
              <a:avLst/>
              <a:gdLst>
                <a:gd name="connsiteX0" fmla="*/ 0 w 7294226"/>
                <a:gd name="connsiteY0" fmla="*/ 0 h 15117"/>
                <a:gd name="connsiteX1" fmla="*/ 7294226 w 7294226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226" h="15117">
                  <a:moveTo>
                    <a:pt x="0" y="0"/>
                  </a:moveTo>
                  <a:lnTo>
                    <a:pt x="7294226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6" name="Freeform 8">
              <a:extLst>
                <a:ext uri="{FF2B5EF4-FFF2-40B4-BE49-F238E27FC236}">
                  <a16:creationId xmlns:a16="http://schemas.microsoft.com/office/drawing/2014/main" xmlns="" id="{3AAB0D6E-2F77-FFEE-7ACC-381A6141432F}"/>
                </a:ext>
              </a:extLst>
            </p:cNvPr>
            <p:cNvSpPr/>
            <p:nvPr/>
          </p:nvSpPr>
          <p:spPr>
            <a:xfrm>
              <a:off x="2977671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7" name="Freeform 9">
              <a:extLst>
                <a:ext uri="{FF2B5EF4-FFF2-40B4-BE49-F238E27FC236}">
                  <a16:creationId xmlns:a16="http://schemas.microsoft.com/office/drawing/2014/main" xmlns="" id="{0EAF7026-9A8D-85F5-16EB-221D6EBD06C9}"/>
                </a:ext>
              </a:extLst>
            </p:cNvPr>
            <p:cNvSpPr/>
            <p:nvPr/>
          </p:nvSpPr>
          <p:spPr>
            <a:xfrm>
              <a:off x="3217891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8" name="Freeform 10">
              <a:extLst>
                <a:ext uri="{FF2B5EF4-FFF2-40B4-BE49-F238E27FC236}">
                  <a16:creationId xmlns:a16="http://schemas.microsoft.com/office/drawing/2014/main" xmlns="" id="{CB1D013C-F5DD-4C3A-C885-FD3E25290F8B}"/>
                </a:ext>
              </a:extLst>
            </p:cNvPr>
            <p:cNvSpPr/>
            <p:nvPr/>
          </p:nvSpPr>
          <p:spPr>
            <a:xfrm>
              <a:off x="345660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9" name="Freeform 11">
              <a:extLst>
                <a:ext uri="{FF2B5EF4-FFF2-40B4-BE49-F238E27FC236}">
                  <a16:creationId xmlns:a16="http://schemas.microsoft.com/office/drawing/2014/main" xmlns="" id="{DF2577FF-A565-29BE-B1A8-B72C7FE42FA7}"/>
                </a:ext>
              </a:extLst>
            </p:cNvPr>
            <p:cNvSpPr/>
            <p:nvPr/>
          </p:nvSpPr>
          <p:spPr>
            <a:xfrm>
              <a:off x="369682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0" name="Freeform 12">
              <a:extLst>
                <a:ext uri="{FF2B5EF4-FFF2-40B4-BE49-F238E27FC236}">
                  <a16:creationId xmlns:a16="http://schemas.microsoft.com/office/drawing/2014/main" xmlns="" id="{4ECE10D0-1EFD-5841-20F7-2583BEDC404E}"/>
                </a:ext>
              </a:extLst>
            </p:cNvPr>
            <p:cNvSpPr/>
            <p:nvPr/>
          </p:nvSpPr>
          <p:spPr>
            <a:xfrm>
              <a:off x="393704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1" name="Freeform 13">
              <a:extLst>
                <a:ext uri="{FF2B5EF4-FFF2-40B4-BE49-F238E27FC236}">
                  <a16:creationId xmlns:a16="http://schemas.microsoft.com/office/drawing/2014/main" xmlns="" id="{5C5C2922-1ADE-88DA-C2F1-F4BCB600A815}"/>
                </a:ext>
              </a:extLst>
            </p:cNvPr>
            <p:cNvSpPr/>
            <p:nvPr/>
          </p:nvSpPr>
          <p:spPr>
            <a:xfrm>
              <a:off x="417575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2" name="Freeform 14">
              <a:extLst>
                <a:ext uri="{FF2B5EF4-FFF2-40B4-BE49-F238E27FC236}">
                  <a16:creationId xmlns:a16="http://schemas.microsoft.com/office/drawing/2014/main" xmlns="" id="{B646DF18-2FE1-55A8-448B-B47D6228D584}"/>
                </a:ext>
              </a:extLst>
            </p:cNvPr>
            <p:cNvSpPr/>
            <p:nvPr/>
          </p:nvSpPr>
          <p:spPr>
            <a:xfrm>
              <a:off x="4415970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3" name="Freeform 15">
              <a:extLst>
                <a:ext uri="{FF2B5EF4-FFF2-40B4-BE49-F238E27FC236}">
                  <a16:creationId xmlns:a16="http://schemas.microsoft.com/office/drawing/2014/main" xmlns="" id="{E2541B88-0142-CBA6-BE89-B0E6927CFFAF}"/>
                </a:ext>
              </a:extLst>
            </p:cNvPr>
            <p:cNvSpPr/>
            <p:nvPr/>
          </p:nvSpPr>
          <p:spPr>
            <a:xfrm>
              <a:off x="465618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4" name="Freeform 16">
              <a:extLst>
                <a:ext uri="{FF2B5EF4-FFF2-40B4-BE49-F238E27FC236}">
                  <a16:creationId xmlns:a16="http://schemas.microsoft.com/office/drawing/2014/main" xmlns="" id="{0D2D3144-8BB3-74F3-D207-63CD52347F5B}"/>
                </a:ext>
              </a:extLst>
            </p:cNvPr>
            <p:cNvSpPr/>
            <p:nvPr/>
          </p:nvSpPr>
          <p:spPr>
            <a:xfrm>
              <a:off x="489489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5" name="Freeform 17">
              <a:extLst>
                <a:ext uri="{FF2B5EF4-FFF2-40B4-BE49-F238E27FC236}">
                  <a16:creationId xmlns:a16="http://schemas.microsoft.com/office/drawing/2014/main" xmlns="" id="{7386FA98-B23C-1F63-C41C-2F7148C82EB1}"/>
                </a:ext>
              </a:extLst>
            </p:cNvPr>
            <p:cNvSpPr/>
            <p:nvPr/>
          </p:nvSpPr>
          <p:spPr>
            <a:xfrm>
              <a:off x="513511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6" name="Freeform 18">
              <a:extLst>
                <a:ext uri="{FF2B5EF4-FFF2-40B4-BE49-F238E27FC236}">
                  <a16:creationId xmlns:a16="http://schemas.microsoft.com/office/drawing/2014/main" xmlns="" id="{5452A9AA-009F-E958-4F9C-35350EF9D306}"/>
                </a:ext>
              </a:extLst>
            </p:cNvPr>
            <p:cNvSpPr/>
            <p:nvPr/>
          </p:nvSpPr>
          <p:spPr>
            <a:xfrm>
              <a:off x="5375339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7" name="Freeform 19">
              <a:extLst>
                <a:ext uri="{FF2B5EF4-FFF2-40B4-BE49-F238E27FC236}">
                  <a16:creationId xmlns:a16="http://schemas.microsoft.com/office/drawing/2014/main" xmlns="" id="{3F4E829E-E078-0D74-9F3B-065F45EC3A8A}"/>
                </a:ext>
              </a:extLst>
            </p:cNvPr>
            <p:cNvSpPr/>
            <p:nvPr/>
          </p:nvSpPr>
          <p:spPr>
            <a:xfrm>
              <a:off x="561404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8" name="Freeform 20">
              <a:extLst>
                <a:ext uri="{FF2B5EF4-FFF2-40B4-BE49-F238E27FC236}">
                  <a16:creationId xmlns:a16="http://schemas.microsoft.com/office/drawing/2014/main" xmlns="" id="{7A594172-C25A-D9CE-923D-9FB5274B3B0A}"/>
                </a:ext>
              </a:extLst>
            </p:cNvPr>
            <p:cNvSpPr/>
            <p:nvPr/>
          </p:nvSpPr>
          <p:spPr>
            <a:xfrm>
              <a:off x="585426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9" name="Freeform 21">
              <a:extLst>
                <a:ext uri="{FF2B5EF4-FFF2-40B4-BE49-F238E27FC236}">
                  <a16:creationId xmlns:a16="http://schemas.microsoft.com/office/drawing/2014/main" xmlns="" id="{44D9B1CF-39CB-7400-945E-92D573C4AF88}"/>
                </a:ext>
              </a:extLst>
            </p:cNvPr>
            <p:cNvSpPr/>
            <p:nvPr/>
          </p:nvSpPr>
          <p:spPr>
            <a:xfrm>
              <a:off x="6094488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0" name="Freeform 22">
              <a:extLst>
                <a:ext uri="{FF2B5EF4-FFF2-40B4-BE49-F238E27FC236}">
                  <a16:creationId xmlns:a16="http://schemas.microsoft.com/office/drawing/2014/main" xmlns="" id="{1DAAB8B5-A297-208F-022F-C17171419A59}"/>
                </a:ext>
              </a:extLst>
            </p:cNvPr>
            <p:cNvSpPr/>
            <p:nvPr/>
          </p:nvSpPr>
          <p:spPr>
            <a:xfrm>
              <a:off x="633319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1" name="Freeform 23">
              <a:extLst>
                <a:ext uri="{FF2B5EF4-FFF2-40B4-BE49-F238E27FC236}">
                  <a16:creationId xmlns:a16="http://schemas.microsoft.com/office/drawing/2014/main" xmlns="" id="{CC43DAC2-353F-6C06-6A4E-65CACD8AFFA0}"/>
                </a:ext>
              </a:extLst>
            </p:cNvPr>
            <p:cNvSpPr/>
            <p:nvPr/>
          </p:nvSpPr>
          <p:spPr>
            <a:xfrm>
              <a:off x="657341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2" name="Freeform 24">
              <a:extLst>
                <a:ext uri="{FF2B5EF4-FFF2-40B4-BE49-F238E27FC236}">
                  <a16:creationId xmlns:a16="http://schemas.microsoft.com/office/drawing/2014/main" xmlns="" id="{6841271B-7B18-3CD6-351E-8897048E5C6B}"/>
                </a:ext>
              </a:extLst>
            </p:cNvPr>
            <p:cNvSpPr/>
            <p:nvPr/>
          </p:nvSpPr>
          <p:spPr>
            <a:xfrm>
              <a:off x="681363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3" name="Freeform 25">
              <a:extLst>
                <a:ext uri="{FF2B5EF4-FFF2-40B4-BE49-F238E27FC236}">
                  <a16:creationId xmlns:a16="http://schemas.microsoft.com/office/drawing/2014/main" xmlns="" id="{6BC6EAD8-FAAA-67E7-C8D9-F4C2F0642DEC}"/>
                </a:ext>
              </a:extLst>
            </p:cNvPr>
            <p:cNvSpPr/>
            <p:nvPr/>
          </p:nvSpPr>
          <p:spPr>
            <a:xfrm>
              <a:off x="7053857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4" name="Freeform 26">
              <a:extLst>
                <a:ext uri="{FF2B5EF4-FFF2-40B4-BE49-F238E27FC236}">
                  <a16:creationId xmlns:a16="http://schemas.microsoft.com/office/drawing/2014/main" xmlns="" id="{2FFE1FD2-75D4-1197-9178-B0D60B49799E}"/>
                </a:ext>
              </a:extLst>
            </p:cNvPr>
            <p:cNvSpPr/>
            <p:nvPr/>
          </p:nvSpPr>
          <p:spPr>
            <a:xfrm>
              <a:off x="729256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5" name="Freeform 27">
              <a:extLst>
                <a:ext uri="{FF2B5EF4-FFF2-40B4-BE49-F238E27FC236}">
                  <a16:creationId xmlns:a16="http://schemas.microsoft.com/office/drawing/2014/main" xmlns="" id="{6A156DB0-0A8F-82CC-0C82-E28BF25504AE}"/>
                </a:ext>
              </a:extLst>
            </p:cNvPr>
            <p:cNvSpPr/>
            <p:nvPr/>
          </p:nvSpPr>
          <p:spPr>
            <a:xfrm>
              <a:off x="753278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6" name="Freeform 28">
              <a:extLst>
                <a:ext uri="{FF2B5EF4-FFF2-40B4-BE49-F238E27FC236}">
                  <a16:creationId xmlns:a16="http://schemas.microsoft.com/office/drawing/2014/main" xmlns="" id="{EB6D4BBF-CF57-0B39-E127-42EED77D4A67}"/>
                </a:ext>
              </a:extLst>
            </p:cNvPr>
            <p:cNvSpPr/>
            <p:nvPr/>
          </p:nvSpPr>
          <p:spPr>
            <a:xfrm>
              <a:off x="7773006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7" name="Freeform 29">
              <a:extLst>
                <a:ext uri="{FF2B5EF4-FFF2-40B4-BE49-F238E27FC236}">
                  <a16:creationId xmlns:a16="http://schemas.microsoft.com/office/drawing/2014/main" xmlns="" id="{81D4E11E-B70C-2D8A-CA7A-F31F789B5545}"/>
                </a:ext>
              </a:extLst>
            </p:cNvPr>
            <p:cNvSpPr/>
            <p:nvPr/>
          </p:nvSpPr>
          <p:spPr>
            <a:xfrm>
              <a:off x="801171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8" name="Freeform 30">
              <a:extLst>
                <a:ext uri="{FF2B5EF4-FFF2-40B4-BE49-F238E27FC236}">
                  <a16:creationId xmlns:a16="http://schemas.microsoft.com/office/drawing/2014/main" xmlns="" id="{64F1F5E4-3CCA-84BE-13C7-3639A5480F3D}"/>
                </a:ext>
              </a:extLst>
            </p:cNvPr>
            <p:cNvSpPr/>
            <p:nvPr/>
          </p:nvSpPr>
          <p:spPr>
            <a:xfrm>
              <a:off x="825193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9" name="Freeform 31">
              <a:extLst>
                <a:ext uri="{FF2B5EF4-FFF2-40B4-BE49-F238E27FC236}">
                  <a16:creationId xmlns:a16="http://schemas.microsoft.com/office/drawing/2014/main" xmlns="" id="{E1517F9F-582B-2CBC-481F-01D5A325C31F}"/>
                </a:ext>
              </a:extLst>
            </p:cNvPr>
            <p:cNvSpPr/>
            <p:nvPr/>
          </p:nvSpPr>
          <p:spPr>
            <a:xfrm>
              <a:off x="8492155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0" name="Freeform 32">
              <a:extLst>
                <a:ext uri="{FF2B5EF4-FFF2-40B4-BE49-F238E27FC236}">
                  <a16:creationId xmlns:a16="http://schemas.microsoft.com/office/drawing/2014/main" xmlns="" id="{E3025DE4-DF25-0BCF-DEBC-8928C51723BE}"/>
                </a:ext>
              </a:extLst>
            </p:cNvPr>
            <p:cNvSpPr/>
            <p:nvPr/>
          </p:nvSpPr>
          <p:spPr>
            <a:xfrm>
              <a:off x="873086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1" name="Freeform 33">
              <a:extLst>
                <a:ext uri="{FF2B5EF4-FFF2-40B4-BE49-F238E27FC236}">
                  <a16:creationId xmlns:a16="http://schemas.microsoft.com/office/drawing/2014/main" xmlns="" id="{58A4E90D-D688-3A1B-8A32-278E916E1730}"/>
                </a:ext>
              </a:extLst>
            </p:cNvPr>
            <p:cNvSpPr/>
            <p:nvPr/>
          </p:nvSpPr>
          <p:spPr>
            <a:xfrm>
              <a:off x="897108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2" name="Freeform 34">
              <a:extLst>
                <a:ext uri="{FF2B5EF4-FFF2-40B4-BE49-F238E27FC236}">
                  <a16:creationId xmlns:a16="http://schemas.microsoft.com/office/drawing/2014/main" xmlns="" id="{532B6087-2A23-14AD-81C6-01AB8687D3F0}"/>
                </a:ext>
              </a:extLst>
            </p:cNvPr>
            <p:cNvSpPr/>
            <p:nvPr/>
          </p:nvSpPr>
          <p:spPr>
            <a:xfrm>
              <a:off x="9211304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3" name="Freeform 35">
              <a:extLst>
                <a:ext uri="{FF2B5EF4-FFF2-40B4-BE49-F238E27FC236}">
                  <a16:creationId xmlns:a16="http://schemas.microsoft.com/office/drawing/2014/main" xmlns="" id="{97D8B268-6D1E-9C64-38E2-7E5B517577E5}"/>
                </a:ext>
              </a:extLst>
            </p:cNvPr>
            <p:cNvSpPr/>
            <p:nvPr/>
          </p:nvSpPr>
          <p:spPr>
            <a:xfrm>
              <a:off x="945001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4" name="Freeform 36">
              <a:extLst>
                <a:ext uri="{FF2B5EF4-FFF2-40B4-BE49-F238E27FC236}">
                  <a16:creationId xmlns:a16="http://schemas.microsoft.com/office/drawing/2014/main" xmlns="" id="{CDACD19E-AC89-AF3D-145A-E4BB93DC8C2B}"/>
                </a:ext>
              </a:extLst>
            </p:cNvPr>
            <p:cNvSpPr/>
            <p:nvPr/>
          </p:nvSpPr>
          <p:spPr>
            <a:xfrm>
              <a:off x="9690233" y="4782018"/>
              <a:ext cx="15108" cy="63493"/>
            </a:xfrm>
            <a:custGeom>
              <a:avLst/>
              <a:gdLst>
                <a:gd name="connsiteX0" fmla="*/ 0 w 15108"/>
                <a:gd name="connsiteY0" fmla="*/ 0 h 63493"/>
                <a:gd name="connsiteX1" fmla="*/ 0 w 15108"/>
                <a:gd name="connsiteY1" fmla="*/ 63494 h 6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3493">
                  <a:moveTo>
                    <a:pt x="0" y="0"/>
                  </a:moveTo>
                  <a:lnTo>
                    <a:pt x="0" y="63494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5" name="Freeform 38">
              <a:extLst>
                <a:ext uri="{FF2B5EF4-FFF2-40B4-BE49-F238E27FC236}">
                  <a16:creationId xmlns:a16="http://schemas.microsoft.com/office/drawing/2014/main" xmlns="" id="{30086764-E7A1-8F5B-40DB-999F036D83BB}"/>
                </a:ext>
              </a:extLst>
            </p:cNvPr>
            <p:cNvSpPr/>
            <p:nvPr/>
          </p:nvSpPr>
          <p:spPr>
            <a:xfrm>
              <a:off x="2806949" y="969378"/>
              <a:ext cx="15108" cy="3812639"/>
            </a:xfrm>
            <a:custGeom>
              <a:avLst/>
              <a:gdLst>
                <a:gd name="connsiteX0" fmla="*/ 0 w 15108"/>
                <a:gd name="connsiteY0" fmla="*/ 3812640 h 3812639"/>
                <a:gd name="connsiteX1" fmla="*/ 0 w 15108"/>
                <a:gd name="connsiteY1" fmla="*/ 0 h 381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3812639">
                  <a:moveTo>
                    <a:pt x="0" y="381264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6" name="Freeform 44">
              <a:extLst>
                <a:ext uri="{FF2B5EF4-FFF2-40B4-BE49-F238E27FC236}">
                  <a16:creationId xmlns:a16="http://schemas.microsoft.com/office/drawing/2014/main" xmlns="" id="{21C89300-9E00-9F4D-F2E4-CCD37102E4AB}"/>
                </a:ext>
              </a:extLst>
            </p:cNvPr>
            <p:cNvSpPr/>
            <p:nvPr/>
          </p:nvSpPr>
          <p:spPr>
            <a:xfrm>
              <a:off x="2741984" y="4701895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7" name="Freeform 45">
              <a:extLst>
                <a:ext uri="{FF2B5EF4-FFF2-40B4-BE49-F238E27FC236}">
                  <a16:creationId xmlns:a16="http://schemas.microsoft.com/office/drawing/2014/main" xmlns="" id="{81049835-1F5F-FEE0-79E6-817B63D4E8C9}"/>
                </a:ext>
              </a:extLst>
            </p:cNvPr>
            <p:cNvSpPr/>
            <p:nvPr/>
          </p:nvSpPr>
          <p:spPr>
            <a:xfrm>
              <a:off x="2741984" y="3971719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8" name="Freeform 46">
              <a:extLst>
                <a:ext uri="{FF2B5EF4-FFF2-40B4-BE49-F238E27FC236}">
                  <a16:creationId xmlns:a16="http://schemas.microsoft.com/office/drawing/2014/main" xmlns="" id="{3B10B554-1FA4-12CF-BEB3-864A89EB4884}"/>
                </a:ext>
              </a:extLst>
            </p:cNvPr>
            <p:cNvSpPr/>
            <p:nvPr/>
          </p:nvSpPr>
          <p:spPr>
            <a:xfrm>
              <a:off x="2741984" y="3241542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9" name="Freeform 47">
              <a:extLst>
                <a:ext uri="{FF2B5EF4-FFF2-40B4-BE49-F238E27FC236}">
                  <a16:creationId xmlns:a16="http://schemas.microsoft.com/office/drawing/2014/main" xmlns="" id="{0F8C30D9-C526-FF0F-BBD0-8E958DC020EC}"/>
                </a:ext>
              </a:extLst>
            </p:cNvPr>
            <p:cNvSpPr/>
            <p:nvPr/>
          </p:nvSpPr>
          <p:spPr>
            <a:xfrm>
              <a:off x="2741984" y="2511366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0" name="Freeform 48">
              <a:extLst>
                <a:ext uri="{FF2B5EF4-FFF2-40B4-BE49-F238E27FC236}">
                  <a16:creationId xmlns:a16="http://schemas.microsoft.com/office/drawing/2014/main" xmlns="" id="{BFBFA291-0113-4932-021C-24E27CDF28D9}"/>
                </a:ext>
              </a:extLst>
            </p:cNvPr>
            <p:cNvSpPr/>
            <p:nvPr/>
          </p:nvSpPr>
          <p:spPr>
            <a:xfrm>
              <a:off x="2741984" y="1781189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1" name="Freeform 49">
              <a:extLst>
                <a:ext uri="{FF2B5EF4-FFF2-40B4-BE49-F238E27FC236}">
                  <a16:creationId xmlns:a16="http://schemas.microsoft.com/office/drawing/2014/main" xmlns="" id="{A9018B92-F96A-E2B1-688C-E39D38E92DD7}"/>
                </a:ext>
              </a:extLst>
            </p:cNvPr>
            <p:cNvSpPr/>
            <p:nvPr/>
          </p:nvSpPr>
          <p:spPr>
            <a:xfrm>
              <a:off x="2741984" y="1051013"/>
              <a:ext cx="64965" cy="15117"/>
            </a:xfrm>
            <a:custGeom>
              <a:avLst/>
              <a:gdLst>
                <a:gd name="connsiteX0" fmla="*/ 64965 w 64965"/>
                <a:gd name="connsiteY0" fmla="*/ 0 h 15117"/>
                <a:gd name="connsiteX1" fmla="*/ 0 w 64965"/>
                <a:gd name="connsiteY1" fmla="*/ 0 h 1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5" h="15117">
                  <a:moveTo>
                    <a:pt x="6496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56545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32" name="Group 1010">
            <a:extLst>
              <a:ext uri="{FF2B5EF4-FFF2-40B4-BE49-F238E27FC236}">
                <a16:creationId xmlns:a16="http://schemas.microsoft.com/office/drawing/2014/main" xmlns="" id="{EE89C9D2-7744-8E9B-264C-2F91B6C96886}"/>
              </a:ext>
            </a:extLst>
          </p:cNvPr>
          <p:cNvGrpSpPr/>
          <p:nvPr/>
        </p:nvGrpSpPr>
        <p:grpSpPr>
          <a:xfrm>
            <a:off x="6861352" y="4167893"/>
            <a:ext cx="4898526" cy="625354"/>
            <a:chOff x="796768" y="8269487"/>
            <a:chExt cx="10677264" cy="1363080"/>
          </a:xfrm>
        </p:grpSpPr>
        <p:sp>
          <p:nvSpPr>
            <p:cNvPr id="2033" name="TextBox 1011">
              <a:extLst>
                <a:ext uri="{FF2B5EF4-FFF2-40B4-BE49-F238E27FC236}">
                  <a16:creationId xmlns:a16="http://schemas.microsoft.com/office/drawing/2014/main" xmlns="" id="{753B1F11-0196-0F78-9D80-BF2DB9531B05}"/>
                </a:ext>
              </a:extLst>
            </p:cNvPr>
            <p:cNvSpPr txBox="1"/>
            <p:nvPr/>
          </p:nvSpPr>
          <p:spPr>
            <a:xfrm>
              <a:off x="1392760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  <p:sp>
          <p:nvSpPr>
            <p:cNvPr id="2034" name="TextBox 1012">
              <a:extLst>
                <a:ext uri="{FF2B5EF4-FFF2-40B4-BE49-F238E27FC236}">
                  <a16:creationId xmlns:a16="http://schemas.microsoft.com/office/drawing/2014/main" xmlns="" id="{C444575B-FD75-C57C-900C-FA2E086AE155}"/>
                </a:ext>
              </a:extLst>
            </p:cNvPr>
            <p:cNvSpPr txBox="1"/>
            <p:nvPr/>
          </p:nvSpPr>
          <p:spPr>
            <a:xfrm>
              <a:off x="173151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</a:t>
              </a:r>
            </a:p>
          </p:txBody>
        </p:sp>
        <p:sp>
          <p:nvSpPr>
            <p:cNvPr id="2035" name="TextBox 1013">
              <a:extLst>
                <a:ext uri="{FF2B5EF4-FFF2-40B4-BE49-F238E27FC236}">
                  <a16:creationId xmlns:a16="http://schemas.microsoft.com/office/drawing/2014/main" xmlns="" id="{FFFB73E8-7302-406B-F67D-6125685DF56C}"/>
                </a:ext>
              </a:extLst>
            </p:cNvPr>
            <p:cNvSpPr txBox="1"/>
            <p:nvPr/>
          </p:nvSpPr>
          <p:spPr>
            <a:xfrm>
              <a:off x="207019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2036" name="TextBox 1014">
              <a:extLst>
                <a:ext uri="{FF2B5EF4-FFF2-40B4-BE49-F238E27FC236}">
                  <a16:creationId xmlns:a16="http://schemas.microsoft.com/office/drawing/2014/main" xmlns="" id="{739727DF-56E0-C1AA-4EB7-3B13395D44E8}"/>
                </a:ext>
              </a:extLst>
            </p:cNvPr>
            <p:cNvSpPr txBox="1"/>
            <p:nvPr/>
          </p:nvSpPr>
          <p:spPr>
            <a:xfrm>
              <a:off x="2408966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2037" name="TextBox 1015">
              <a:extLst>
                <a:ext uri="{FF2B5EF4-FFF2-40B4-BE49-F238E27FC236}">
                  <a16:creationId xmlns:a16="http://schemas.microsoft.com/office/drawing/2014/main" xmlns="" id="{2EC09D35-BE41-7A10-90B1-B99CD38EC1F1}"/>
                </a:ext>
              </a:extLst>
            </p:cNvPr>
            <p:cNvSpPr txBox="1"/>
            <p:nvPr/>
          </p:nvSpPr>
          <p:spPr>
            <a:xfrm>
              <a:off x="274776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2038" name="TextBox 1016">
              <a:extLst>
                <a:ext uri="{FF2B5EF4-FFF2-40B4-BE49-F238E27FC236}">
                  <a16:creationId xmlns:a16="http://schemas.microsoft.com/office/drawing/2014/main" xmlns="" id="{CB9CE228-EA98-A3FA-9A40-21C344EE97E7}"/>
                </a:ext>
              </a:extLst>
            </p:cNvPr>
            <p:cNvSpPr txBox="1"/>
            <p:nvPr/>
          </p:nvSpPr>
          <p:spPr>
            <a:xfrm>
              <a:off x="3086555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2039" name="TextBox 1017">
              <a:extLst>
                <a:ext uri="{FF2B5EF4-FFF2-40B4-BE49-F238E27FC236}">
                  <a16:creationId xmlns:a16="http://schemas.microsoft.com/office/drawing/2014/main" xmlns="" id="{90C3A308-78A6-524B-E70B-9F19C12FBB46}"/>
                </a:ext>
              </a:extLst>
            </p:cNvPr>
            <p:cNvSpPr txBox="1"/>
            <p:nvPr/>
          </p:nvSpPr>
          <p:spPr>
            <a:xfrm>
              <a:off x="3425308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2040" name="TextBox 1018">
              <a:extLst>
                <a:ext uri="{FF2B5EF4-FFF2-40B4-BE49-F238E27FC236}">
                  <a16:creationId xmlns:a16="http://schemas.microsoft.com/office/drawing/2014/main" xmlns="" id="{646CE8D7-8F47-5940-E11F-7FAE59E58290}"/>
                </a:ext>
              </a:extLst>
            </p:cNvPr>
            <p:cNvSpPr txBox="1"/>
            <p:nvPr/>
          </p:nvSpPr>
          <p:spPr>
            <a:xfrm>
              <a:off x="376412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2041" name="TextBox 1019">
              <a:extLst>
                <a:ext uri="{FF2B5EF4-FFF2-40B4-BE49-F238E27FC236}">
                  <a16:creationId xmlns:a16="http://schemas.microsoft.com/office/drawing/2014/main" xmlns="" id="{2B4A1306-8383-42F7-8D4F-9D94C90A55F3}"/>
                </a:ext>
              </a:extLst>
            </p:cNvPr>
            <p:cNvSpPr txBox="1"/>
            <p:nvPr/>
          </p:nvSpPr>
          <p:spPr>
            <a:xfrm>
              <a:off x="4102703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2042" name="TextBox 1020">
              <a:extLst>
                <a:ext uri="{FF2B5EF4-FFF2-40B4-BE49-F238E27FC236}">
                  <a16:creationId xmlns:a16="http://schemas.microsoft.com/office/drawing/2014/main" xmlns="" id="{70FDDD54-B1AC-5E2A-9533-6B64CB2F8FC0}"/>
                </a:ext>
              </a:extLst>
            </p:cNvPr>
            <p:cNvSpPr txBox="1"/>
            <p:nvPr/>
          </p:nvSpPr>
          <p:spPr>
            <a:xfrm>
              <a:off x="4441472" y="8755275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9</a:t>
              </a:r>
            </a:p>
          </p:txBody>
        </p:sp>
        <p:sp>
          <p:nvSpPr>
            <p:cNvPr id="2043" name="TextBox 1021">
              <a:extLst>
                <a:ext uri="{FF2B5EF4-FFF2-40B4-BE49-F238E27FC236}">
                  <a16:creationId xmlns:a16="http://schemas.microsoft.com/office/drawing/2014/main" xmlns="" id="{768055EE-4B70-C89C-0287-E8DFAA3FC51B}"/>
                </a:ext>
              </a:extLst>
            </p:cNvPr>
            <p:cNvSpPr txBox="1"/>
            <p:nvPr/>
          </p:nvSpPr>
          <p:spPr>
            <a:xfrm>
              <a:off x="473183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10</a:t>
              </a:r>
            </a:p>
          </p:txBody>
        </p:sp>
        <p:sp>
          <p:nvSpPr>
            <p:cNvPr id="2044" name="TextBox 1022">
              <a:extLst>
                <a:ext uri="{FF2B5EF4-FFF2-40B4-BE49-F238E27FC236}">
                  <a16:creationId xmlns:a16="http://schemas.microsoft.com/office/drawing/2014/main" xmlns="" id="{EF34FA16-BB4D-4E6D-BB36-5FE73802C5D8}"/>
                </a:ext>
              </a:extLst>
            </p:cNvPr>
            <p:cNvSpPr txBox="1"/>
            <p:nvPr/>
          </p:nvSpPr>
          <p:spPr>
            <a:xfrm>
              <a:off x="507058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2045" name="TextBox 1023">
              <a:extLst>
                <a:ext uri="{FF2B5EF4-FFF2-40B4-BE49-F238E27FC236}">
                  <a16:creationId xmlns:a16="http://schemas.microsoft.com/office/drawing/2014/main" xmlns="" id="{214CF79E-8DF3-FCC0-2B4B-0EE7EFFD56EE}"/>
                </a:ext>
              </a:extLst>
            </p:cNvPr>
            <p:cNvSpPr txBox="1"/>
            <p:nvPr/>
          </p:nvSpPr>
          <p:spPr>
            <a:xfrm>
              <a:off x="540926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12</a:t>
              </a:r>
            </a:p>
          </p:txBody>
        </p:sp>
        <p:sp>
          <p:nvSpPr>
            <p:cNvPr id="2046" name="TextBox 1024">
              <a:extLst>
                <a:ext uri="{FF2B5EF4-FFF2-40B4-BE49-F238E27FC236}">
                  <a16:creationId xmlns:a16="http://schemas.microsoft.com/office/drawing/2014/main" xmlns="" id="{820C2348-E795-394D-3EC3-FF9F69A1AC56}"/>
                </a:ext>
              </a:extLst>
            </p:cNvPr>
            <p:cNvSpPr txBox="1"/>
            <p:nvPr/>
          </p:nvSpPr>
          <p:spPr>
            <a:xfrm>
              <a:off x="5748041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2047" name="TextBox 1025">
              <a:extLst>
                <a:ext uri="{FF2B5EF4-FFF2-40B4-BE49-F238E27FC236}">
                  <a16:creationId xmlns:a16="http://schemas.microsoft.com/office/drawing/2014/main" xmlns="" id="{E38A29CA-C88F-8469-5370-8C55A5717547}"/>
                </a:ext>
              </a:extLst>
            </p:cNvPr>
            <p:cNvSpPr txBox="1"/>
            <p:nvPr/>
          </p:nvSpPr>
          <p:spPr>
            <a:xfrm>
              <a:off x="6086837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2048" name="TextBox 1026">
              <a:extLst>
                <a:ext uri="{FF2B5EF4-FFF2-40B4-BE49-F238E27FC236}">
                  <a16:creationId xmlns:a16="http://schemas.microsoft.com/office/drawing/2014/main" xmlns="" id="{BA951D8D-359A-8FDB-EA9D-398C25A5CACC}"/>
                </a:ext>
              </a:extLst>
            </p:cNvPr>
            <p:cNvSpPr txBox="1"/>
            <p:nvPr/>
          </p:nvSpPr>
          <p:spPr>
            <a:xfrm>
              <a:off x="6425608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15</a:t>
              </a:r>
            </a:p>
          </p:txBody>
        </p:sp>
        <p:sp>
          <p:nvSpPr>
            <p:cNvPr id="2049" name="TextBox 1027">
              <a:extLst>
                <a:ext uri="{FF2B5EF4-FFF2-40B4-BE49-F238E27FC236}">
                  <a16:creationId xmlns:a16="http://schemas.microsoft.com/office/drawing/2014/main" xmlns="" id="{C3C60A96-AF4C-72B3-A58D-34DA07C7A1C2}"/>
                </a:ext>
              </a:extLst>
            </p:cNvPr>
            <p:cNvSpPr txBox="1"/>
            <p:nvPr/>
          </p:nvSpPr>
          <p:spPr>
            <a:xfrm>
              <a:off x="6764380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16</a:t>
              </a:r>
            </a:p>
          </p:txBody>
        </p:sp>
        <p:sp>
          <p:nvSpPr>
            <p:cNvPr id="2050" name="TextBox 1028">
              <a:extLst>
                <a:ext uri="{FF2B5EF4-FFF2-40B4-BE49-F238E27FC236}">
                  <a16:creationId xmlns:a16="http://schemas.microsoft.com/office/drawing/2014/main" xmlns="" id="{C7CE326F-23A5-5183-9D0F-1FFEC0B7A29A}"/>
                </a:ext>
              </a:extLst>
            </p:cNvPr>
            <p:cNvSpPr txBox="1"/>
            <p:nvPr/>
          </p:nvSpPr>
          <p:spPr>
            <a:xfrm>
              <a:off x="710317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17</a:t>
              </a:r>
            </a:p>
          </p:txBody>
        </p:sp>
        <p:sp>
          <p:nvSpPr>
            <p:cNvPr id="2051" name="TextBox 1029">
              <a:extLst>
                <a:ext uri="{FF2B5EF4-FFF2-40B4-BE49-F238E27FC236}">
                  <a16:creationId xmlns:a16="http://schemas.microsoft.com/office/drawing/2014/main" xmlns="" id="{C3D570B8-F5AE-54BF-E7F9-E9CDF0C38C42}"/>
                </a:ext>
              </a:extLst>
            </p:cNvPr>
            <p:cNvSpPr txBox="1"/>
            <p:nvPr/>
          </p:nvSpPr>
          <p:spPr>
            <a:xfrm>
              <a:off x="7441753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2052" name="TextBox 1030">
              <a:extLst>
                <a:ext uri="{FF2B5EF4-FFF2-40B4-BE49-F238E27FC236}">
                  <a16:creationId xmlns:a16="http://schemas.microsoft.com/office/drawing/2014/main" xmlns="" id="{060D1FAB-139D-B933-235A-0158BFDA9481}"/>
                </a:ext>
              </a:extLst>
            </p:cNvPr>
            <p:cNvSpPr txBox="1"/>
            <p:nvPr/>
          </p:nvSpPr>
          <p:spPr>
            <a:xfrm>
              <a:off x="778054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19</a:t>
              </a:r>
            </a:p>
          </p:txBody>
        </p:sp>
        <p:sp>
          <p:nvSpPr>
            <p:cNvPr id="2053" name="TextBox 1031">
              <a:extLst>
                <a:ext uri="{FF2B5EF4-FFF2-40B4-BE49-F238E27FC236}">
                  <a16:creationId xmlns:a16="http://schemas.microsoft.com/office/drawing/2014/main" xmlns="" id="{FBF659D8-C8E2-26AE-F3C8-4DBF9B54B652}"/>
                </a:ext>
              </a:extLst>
            </p:cNvPr>
            <p:cNvSpPr txBox="1"/>
            <p:nvPr/>
          </p:nvSpPr>
          <p:spPr>
            <a:xfrm>
              <a:off x="811699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20</a:t>
              </a:r>
            </a:p>
          </p:txBody>
        </p:sp>
        <p:sp>
          <p:nvSpPr>
            <p:cNvPr id="2054" name="TextBox 1032">
              <a:extLst>
                <a:ext uri="{FF2B5EF4-FFF2-40B4-BE49-F238E27FC236}">
                  <a16:creationId xmlns:a16="http://schemas.microsoft.com/office/drawing/2014/main" xmlns="" id="{E9A04B12-AC82-62F8-F7A8-61C6FB72114A}"/>
                </a:ext>
              </a:extLst>
            </p:cNvPr>
            <p:cNvSpPr txBox="1"/>
            <p:nvPr/>
          </p:nvSpPr>
          <p:spPr>
            <a:xfrm>
              <a:off x="8455766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21</a:t>
              </a:r>
            </a:p>
          </p:txBody>
        </p:sp>
        <p:sp>
          <p:nvSpPr>
            <p:cNvPr id="2055" name="TextBox 1033">
              <a:extLst>
                <a:ext uri="{FF2B5EF4-FFF2-40B4-BE49-F238E27FC236}">
                  <a16:creationId xmlns:a16="http://schemas.microsoft.com/office/drawing/2014/main" xmlns="" id="{0064949E-BA66-2153-17B6-5E3E89727570}"/>
                </a:ext>
              </a:extLst>
            </p:cNvPr>
            <p:cNvSpPr txBox="1"/>
            <p:nvPr/>
          </p:nvSpPr>
          <p:spPr>
            <a:xfrm>
              <a:off x="8794431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22</a:t>
              </a:r>
            </a:p>
          </p:txBody>
        </p:sp>
        <p:sp>
          <p:nvSpPr>
            <p:cNvPr id="2056" name="TextBox 1034">
              <a:extLst>
                <a:ext uri="{FF2B5EF4-FFF2-40B4-BE49-F238E27FC236}">
                  <a16:creationId xmlns:a16="http://schemas.microsoft.com/office/drawing/2014/main" xmlns="" id="{64D1825C-6415-6C0A-9518-28B9A676F78E}"/>
                </a:ext>
              </a:extLst>
            </p:cNvPr>
            <p:cNvSpPr txBox="1"/>
            <p:nvPr/>
          </p:nvSpPr>
          <p:spPr>
            <a:xfrm>
              <a:off x="913322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23</a:t>
              </a:r>
            </a:p>
          </p:txBody>
        </p:sp>
        <p:sp>
          <p:nvSpPr>
            <p:cNvPr id="2057" name="TextBox 1035">
              <a:extLst>
                <a:ext uri="{FF2B5EF4-FFF2-40B4-BE49-F238E27FC236}">
                  <a16:creationId xmlns:a16="http://schemas.microsoft.com/office/drawing/2014/main" xmlns="" id="{E63C6136-AD44-F30E-4F5F-D5A39C0B6F07}"/>
                </a:ext>
              </a:extLst>
            </p:cNvPr>
            <p:cNvSpPr txBox="1"/>
            <p:nvPr/>
          </p:nvSpPr>
          <p:spPr>
            <a:xfrm>
              <a:off x="9471999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24</a:t>
              </a:r>
            </a:p>
          </p:txBody>
        </p:sp>
        <p:sp>
          <p:nvSpPr>
            <p:cNvPr id="2058" name="TextBox 1036">
              <a:extLst>
                <a:ext uri="{FF2B5EF4-FFF2-40B4-BE49-F238E27FC236}">
                  <a16:creationId xmlns:a16="http://schemas.microsoft.com/office/drawing/2014/main" xmlns="" id="{BF565636-39C3-FB4E-10FC-9656DEB15A1C}"/>
                </a:ext>
              </a:extLst>
            </p:cNvPr>
            <p:cNvSpPr txBox="1"/>
            <p:nvPr/>
          </p:nvSpPr>
          <p:spPr>
            <a:xfrm>
              <a:off x="9810792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25</a:t>
              </a:r>
            </a:p>
          </p:txBody>
        </p:sp>
        <p:sp>
          <p:nvSpPr>
            <p:cNvPr id="2059" name="TextBox 1037">
              <a:extLst>
                <a:ext uri="{FF2B5EF4-FFF2-40B4-BE49-F238E27FC236}">
                  <a16:creationId xmlns:a16="http://schemas.microsoft.com/office/drawing/2014/main" xmlns="" id="{E75F284F-B61A-CB6C-772A-CA3710348EEB}"/>
                </a:ext>
              </a:extLst>
            </p:cNvPr>
            <p:cNvSpPr txBox="1"/>
            <p:nvPr/>
          </p:nvSpPr>
          <p:spPr>
            <a:xfrm>
              <a:off x="10149566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2060" name="TextBox 1038">
              <a:extLst>
                <a:ext uri="{FF2B5EF4-FFF2-40B4-BE49-F238E27FC236}">
                  <a16:creationId xmlns:a16="http://schemas.microsoft.com/office/drawing/2014/main" xmlns="" id="{0E97B2E5-7BF3-B486-F716-B41FBE67041F}"/>
                </a:ext>
              </a:extLst>
            </p:cNvPr>
            <p:cNvSpPr txBox="1"/>
            <p:nvPr/>
          </p:nvSpPr>
          <p:spPr>
            <a:xfrm>
              <a:off x="10488357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27</a:t>
              </a:r>
            </a:p>
          </p:txBody>
        </p:sp>
        <p:sp>
          <p:nvSpPr>
            <p:cNvPr id="2061" name="TextBox 1039">
              <a:extLst>
                <a:ext uri="{FF2B5EF4-FFF2-40B4-BE49-F238E27FC236}">
                  <a16:creationId xmlns:a16="http://schemas.microsoft.com/office/drawing/2014/main" xmlns="" id="{82FE19DC-56EC-C3EA-6357-7E707F666F85}"/>
                </a:ext>
              </a:extLst>
            </p:cNvPr>
            <p:cNvSpPr txBox="1"/>
            <p:nvPr/>
          </p:nvSpPr>
          <p:spPr>
            <a:xfrm>
              <a:off x="10826935" y="8755275"/>
              <a:ext cx="647097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2062" name="TextBox 1041">
              <a:extLst>
                <a:ext uri="{FF2B5EF4-FFF2-40B4-BE49-F238E27FC236}">
                  <a16:creationId xmlns:a16="http://schemas.microsoft.com/office/drawing/2014/main" xmlns="" id="{ED3207FC-D3F8-477A-7A9B-80DA42E46CC2}"/>
                </a:ext>
              </a:extLst>
            </p:cNvPr>
            <p:cNvSpPr txBox="1"/>
            <p:nvPr/>
          </p:nvSpPr>
          <p:spPr>
            <a:xfrm>
              <a:off x="5782868" y="9162965"/>
              <a:ext cx="89866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-Bold"/>
                  <a:rtl val="0"/>
                </a:rPr>
                <a:t>Mois</a:t>
              </a: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endParaRPr>
            </a:p>
          </p:txBody>
        </p:sp>
        <p:sp>
          <p:nvSpPr>
            <p:cNvPr id="2063" name="TextBox 1042">
              <a:extLst>
                <a:ext uri="{FF2B5EF4-FFF2-40B4-BE49-F238E27FC236}">
                  <a16:creationId xmlns:a16="http://schemas.microsoft.com/office/drawing/2014/main" xmlns="" id="{55099EE3-C7C7-70D5-FDF8-8D56A6607346}"/>
                </a:ext>
              </a:extLst>
            </p:cNvPr>
            <p:cNvSpPr txBox="1"/>
            <p:nvPr/>
          </p:nvSpPr>
          <p:spPr>
            <a:xfrm>
              <a:off x="796768" y="8269487"/>
              <a:ext cx="524808" cy="4696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sp>
        <p:nvSpPr>
          <p:cNvPr id="2064" name="TextBox 1043">
            <a:extLst>
              <a:ext uri="{FF2B5EF4-FFF2-40B4-BE49-F238E27FC236}">
                <a16:creationId xmlns:a16="http://schemas.microsoft.com/office/drawing/2014/main" xmlns="" id="{E631AE8E-33BA-7B5F-CA98-CBDB6A534E9F}"/>
              </a:ext>
            </a:extLst>
          </p:cNvPr>
          <p:cNvSpPr txBox="1"/>
          <p:nvPr/>
        </p:nvSpPr>
        <p:spPr>
          <a:xfrm rot="16200000">
            <a:off x="6458871" y="2896858"/>
            <a:ext cx="51809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kern="0" dirty="0">
                <a:solidFill>
                  <a:srgbClr val="000000"/>
                </a:solidFill>
                <a:sym typeface="Helvetica-Bold"/>
                <a:rtl val="0"/>
              </a:rPr>
              <a:t>SG </a:t>
            </a:r>
            <a:r>
              <a: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(%)</a:t>
            </a:r>
          </a:p>
        </p:txBody>
      </p:sp>
      <p:graphicFrame>
        <p:nvGraphicFramePr>
          <p:cNvPr id="2065" name="Table 5">
            <a:extLst>
              <a:ext uri="{FF2B5EF4-FFF2-40B4-BE49-F238E27FC236}">
                <a16:creationId xmlns:a16="http://schemas.microsoft.com/office/drawing/2014/main" xmlns="" id="{7DA31C95-AD97-9C57-4D13-4276BC7B71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9495951"/>
              </p:ext>
            </p:extLst>
          </p:nvPr>
        </p:nvGraphicFramePr>
        <p:xfrm>
          <a:off x="8572982" y="1388263"/>
          <a:ext cx="3334460" cy="891540"/>
        </p:xfrm>
        <a:graphic>
          <a:graphicData uri="http://schemas.openxmlformats.org/drawingml/2006/table">
            <a:tbl>
              <a:tblPr firstRow="1" bandRow="1"/>
              <a:tblGrid>
                <a:gridCol w="1246460">
                  <a:extLst>
                    <a:ext uri="{9D8B030D-6E8A-4147-A177-3AD203B41FA5}">
                      <a16:colId xmlns:a16="http://schemas.microsoft.com/office/drawing/2014/main" xmlns="" val="1330018236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xmlns="" val="3495904850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xmlns="" val="1641263818"/>
                    </a:ext>
                  </a:extLst>
                </a:gridCol>
              </a:tblGrid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endParaRPr lang="en-US" sz="900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T-DXd (n = 40)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bg1"/>
                          </a:solidFill>
                          <a:latin typeface="+mn-lt"/>
                        </a:rPr>
                        <a:t>CT (n = 18)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18973068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SG</a:t>
                      </a:r>
                      <a:r>
                        <a:rPr lang="en-US" sz="900" b="1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900" b="1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médiane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, </a:t>
                      </a:r>
                      <a:r>
                        <a:rPr lang="en-US" sz="900" b="1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mois</a:t>
                      </a: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(IC 95% 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18,2 (13,6-NE)</a:t>
                      </a:r>
                    </a:p>
                  </a:txBody>
                  <a:tcPr marL="9144" marR="914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8,3 (5,6-20,6)</a:t>
                      </a:r>
                    </a:p>
                  </a:txBody>
                  <a:tcPr marL="9144" marR="914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97675394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Hazard ratio</a:t>
                      </a:r>
                    </a:p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(IC 95%)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+mn-cs"/>
                          <a:sym typeface="Helvetica-Bold"/>
                          <a:rtl val="0"/>
                        </a:rPr>
                        <a:t>0,48 (0,24-0,95)</a:t>
                      </a:r>
                      <a:endParaRPr lang="en-US" sz="9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9144" marR="914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40184635"/>
                  </a:ext>
                </a:extLst>
              </a:tr>
            </a:tbl>
          </a:graphicData>
        </a:graphic>
      </p:graphicFrame>
      <p:sp>
        <p:nvSpPr>
          <p:cNvPr id="2066" name="TextBox 558">
            <a:extLst>
              <a:ext uri="{FF2B5EF4-FFF2-40B4-BE49-F238E27FC236}">
                <a16:creationId xmlns:a16="http://schemas.microsoft.com/office/drawing/2014/main" xmlns="" id="{3F93A838-33B9-9843-6782-715146A76DCA}"/>
              </a:ext>
            </a:extLst>
          </p:cNvPr>
          <p:cNvSpPr txBox="1"/>
          <p:nvPr/>
        </p:nvSpPr>
        <p:spPr>
          <a:xfrm>
            <a:off x="7111816" y="4641155"/>
            <a:ext cx="780983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1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Patients à</a:t>
            </a:r>
            <a:r>
              <a:rPr kumimoji="0" lang="en-US" sz="5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</a:t>
            </a:r>
            <a:r>
              <a:rPr kumimoji="0" lang="en-US" sz="500" b="1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risque</a:t>
            </a:r>
            <a:r>
              <a:rPr kumimoji="0" lang="en-US" sz="5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 </a:t>
            </a:r>
            <a:r>
              <a:rPr kumimoji="0" lang="en-US" sz="5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sym typeface="Helvetica-Bold"/>
                <a:rtl val="0"/>
              </a:rPr>
              <a:t>, n</a:t>
            </a:r>
          </a:p>
        </p:txBody>
      </p:sp>
      <p:grpSp>
        <p:nvGrpSpPr>
          <p:cNvPr id="2086" name="Group 1139">
            <a:extLst>
              <a:ext uri="{FF2B5EF4-FFF2-40B4-BE49-F238E27FC236}">
                <a16:creationId xmlns:a16="http://schemas.microsoft.com/office/drawing/2014/main" xmlns="" id="{0FAF8D1D-A687-ABC7-20DD-5EF240C8FCF9}"/>
              </a:ext>
            </a:extLst>
          </p:cNvPr>
          <p:cNvGrpSpPr/>
          <p:nvPr/>
        </p:nvGrpSpPr>
        <p:grpSpPr>
          <a:xfrm>
            <a:off x="7130548" y="4820951"/>
            <a:ext cx="4596099" cy="319880"/>
            <a:chOff x="5918036" y="10997151"/>
            <a:chExt cx="12869272" cy="851197"/>
          </a:xfrm>
        </p:grpSpPr>
        <p:sp>
          <p:nvSpPr>
            <p:cNvPr id="2087" name="TextBox 1143">
              <a:extLst>
                <a:ext uri="{FF2B5EF4-FFF2-40B4-BE49-F238E27FC236}">
                  <a16:creationId xmlns:a16="http://schemas.microsoft.com/office/drawing/2014/main" xmlns="" id="{C655889C-CCAB-B3BC-7252-E054312AF5AD}"/>
                </a:ext>
              </a:extLst>
            </p:cNvPr>
            <p:cNvSpPr txBox="1"/>
            <p:nvPr/>
          </p:nvSpPr>
          <p:spPr>
            <a:xfrm>
              <a:off x="5918036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40</a:t>
              </a:r>
            </a:p>
          </p:txBody>
        </p:sp>
        <p:sp>
          <p:nvSpPr>
            <p:cNvPr id="2088" name="TextBox 1144">
              <a:extLst>
                <a:ext uri="{FF2B5EF4-FFF2-40B4-BE49-F238E27FC236}">
                  <a16:creationId xmlns:a16="http://schemas.microsoft.com/office/drawing/2014/main" xmlns="" id="{85932D2B-4A91-42E4-459B-1C03EE30D76C}"/>
                </a:ext>
              </a:extLst>
            </p:cNvPr>
            <p:cNvSpPr txBox="1"/>
            <p:nvPr/>
          </p:nvSpPr>
          <p:spPr>
            <a:xfrm>
              <a:off x="6321581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39</a:t>
              </a:r>
            </a:p>
          </p:txBody>
        </p:sp>
        <p:sp>
          <p:nvSpPr>
            <p:cNvPr id="2089" name="TextBox 1145">
              <a:extLst>
                <a:ext uri="{FF2B5EF4-FFF2-40B4-BE49-F238E27FC236}">
                  <a16:creationId xmlns:a16="http://schemas.microsoft.com/office/drawing/2014/main" xmlns="" id="{ACCEFB38-1194-59CE-FB4A-8F90E7E4267F}"/>
                </a:ext>
              </a:extLst>
            </p:cNvPr>
            <p:cNvSpPr txBox="1"/>
            <p:nvPr/>
          </p:nvSpPr>
          <p:spPr>
            <a:xfrm>
              <a:off x="6778357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38</a:t>
              </a:r>
            </a:p>
          </p:txBody>
        </p:sp>
        <p:sp>
          <p:nvSpPr>
            <p:cNvPr id="2090" name="TextBox 1146">
              <a:extLst>
                <a:ext uri="{FF2B5EF4-FFF2-40B4-BE49-F238E27FC236}">
                  <a16:creationId xmlns:a16="http://schemas.microsoft.com/office/drawing/2014/main" xmlns="" id="{18D3105D-7A6E-3CC8-D88A-509844BE1B07}"/>
                </a:ext>
              </a:extLst>
            </p:cNvPr>
            <p:cNvSpPr txBox="1"/>
            <p:nvPr/>
          </p:nvSpPr>
          <p:spPr>
            <a:xfrm>
              <a:off x="7217516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37</a:t>
              </a:r>
            </a:p>
          </p:txBody>
        </p:sp>
        <p:sp>
          <p:nvSpPr>
            <p:cNvPr id="2091" name="TextBox 1147">
              <a:extLst>
                <a:ext uri="{FF2B5EF4-FFF2-40B4-BE49-F238E27FC236}">
                  <a16:creationId xmlns:a16="http://schemas.microsoft.com/office/drawing/2014/main" xmlns="" id="{1EA9A4C5-83ED-4BDF-7368-6916F4122434}"/>
                </a:ext>
              </a:extLst>
            </p:cNvPr>
            <p:cNvSpPr txBox="1"/>
            <p:nvPr/>
          </p:nvSpPr>
          <p:spPr>
            <a:xfrm>
              <a:off x="7656641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36</a:t>
              </a:r>
            </a:p>
          </p:txBody>
        </p:sp>
        <p:sp>
          <p:nvSpPr>
            <p:cNvPr id="2092" name="TextBox 1148">
              <a:extLst>
                <a:ext uri="{FF2B5EF4-FFF2-40B4-BE49-F238E27FC236}">
                  <a16:creationId xmlns:a16="http://schemas.microsoft.com/office/drawing/2014/main" xmlns="" id="{D10E7542-6770-4A01-AEC0-973486E92968}"/>
                </a:ext>
              </a:extLst>
            </p:cNvPr>
            <p:cNvSpPr txBox="1"/>
            <p:nvPr/>
          </p:nvSpPr>
          <p:spPr>
            <a:xfrm>
              <a:off x="8113574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34</a:t>
              </a:r>
            </a:p>
          </p:txBody>
        </p:sp>
        <p:sp>
          <p:nvSpPr>
            <p:cNvPr id="2093" name="TextBox 1149">
              <a:extLst>
                <a:ext uri="{FF2B5EF4-FFF2-40B4-BE49-F238E27FC236}">
                  <a16:creationId xmlns:a16="http://schemas.microsoft.com/office/drawing/2014/main" xmlns="" id="{82054B9B-003B-6031-B4A3-384463A46473}"/>
                </a:ext>
              </a:extLst>
            </p:cNvPr>
            <p:cNvSpPr txBox="1"/>
            <p:nvPr/>
          </p:nvSpPr>
          <p:spPr>
            <a:xfrm>
              <a:off x="8606012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34</a:t>
              </a:r>
            </a:p>
          </p:txBody>
        </p:sp>
        <p:sp>
          <p:nvSpPr>
            <p:cNvPr id="2094" name="TextBox 1150">
              <a:extLst>
                <a:ext uri="{FF2B5EF4-FFF2-40B4-BE49-F238E27FC236}">
                  <a16:creationId xmlns:a16="http://schemas.microsoft.com/office/drawing/2014/main" xmlns="" id="{A3831DB6-7968-5F09-3D15-0F0BDB3AFBBC}"/>
                </a:ext>
              </a:extLst>
            </p:cNvPr>
            <p:cNvSpPr txBox="1"/>
            <p:nvPr/>
          </p:nvSpPr>
          <p:spPr>
            <a:xfrm>
              <a:off x="8991824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32</a:t>
              </a:r>
            </a:p>
          </p:txBody>
        </p:sp>
        <p:sp>
          <p:nvSpPr>
            <p:cNvPr id="2095" name="TextBox 1151">
              <a:extLst>
                <a:ext uri="{FF2B5EF4-FFF2-40B4-BE49-F238E27FC236}">
                  <a16:creationId xmlns:a16="http://schemas.microsoft.com/office/drawing/2014/main" xmlns="" id="{6E30BE15-C0D3-7299-B968-4AAC4CA9E076}"/>
                </a:ext>
              </a:extLst>
            </p:cNvPr>
            <p:cNvSpPr txBox="1"/>
            <p:nvPr/>
          </p:nvSpPr>
          <p:spPr>
            <a:xfrm>
              <a:off x="9836578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30</a:t>
              </a:r>
            </a:p>
          </p:txBody>
        </p:sp>
        <p:sp>
          <p:nvSpPr>
            <p:cNvPr id="2096" name="TextBox 1152">
              <a:extLst>
                <a:ext uri="{FF2B5EF4-FFF2-40B4-BE49-F238E27FC236}">
                  <a16:creationId xmlns:a16="http://schemas.microsoft.com/office/drawing/2014/main" xmlns="" id="{B0929DFF-0A4F-C101-9DB7-C19FF3CDF628}"/>
                </a:ext>
              </a:extLst>
            </p:cNvPr>
            <p:cNvSpPr txBox="1"/>
            <p:nvPr/>
          </p:nvSpPr>
          <p:spPr>
            <a:xfrm>
              <a:off x="10279124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28</a:t>
              </a:r>
            </a:p>
          </p:txBody>
        </p:sp>
        <p:sp>
          <p:nvSpPr>
            <p:cNvPr id="2097" name="TextBox 1153">
              <a:extLst>
                <a:ext uri="{FF2B5EF4-FFF2-40B4-BE49-F238E27FC236}">
                  <a16:creationId xmlns:a16="http://schemas.microsoft.com/office/drawing/2014/main" xmlns="" id="{0F7B30F0-83E2-C56E-D268-CF954ABA7678}"/>
                </a:ext>
              </a:extLst>
            </p:cNvPr>
            <p:cNvSpPr txBox="1"/>
            <p:nvPr/>
          </p:nvSpPr>
          <p:spPr>
            <a:xfrm>
              <a:off x="10679432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27</a:t>
              </a:r>
            </a:p>
          </p:txBody>
        </p:sp>
        <p:sp>
          <p:nvSpPr>
            <p:cNvPr id="2098" name="TextBox 1154">
              <a:extLst>
                <a:ext uri="{FF2B5EF4-FFF2-40B4-BE49-F238E27FC236}">
                  <a16:creationId xmlns:a16="http://schemas.microsoft.com/office/drawing/2014/main" xmlns="" id="{6805EC74-E180-258E-27BB-1EB90DFA56D8}"/>
                </a:ext>
              </a:extLst>
            </p:cNvPr>
            <p:cNvSpPr txBox="1"/>
            <p:nvPr/>
          </p:nvSpPr>
          <p:spPr>
            <a:xfrm>
              <a:off x="11571624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2099" name="TextBox 1155">
              <a:extLst>
                <a:ext uri="{FF2B5EF4-FFF2-40B4-BE49-F238E27FC236}">
                  <a16:creationId xmlns:a16="http://schemas.microsoft.com/office/drawing/2014/main" xmlns="" id="{3E46CD10-302E-43EA-7A2B-5EF4BC7D9E76}"/>
                </a:ext>
              </a:extLst>
            </p:cNvPr>
            <p:cNvSpPr txBox="1"/>
            <p:nvPr/>
          </p:nvSpPr>
          <p:spPr>
            <a:xfrm>
              <a:off x="11998986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23</a:t>
              </a:r>
            </a:p>
          </p:txBody>
        </p:sp>
        <p:sp>
          <p:nvSpPr>
            <p:cNvPr id="2100" name="TextBox 1156">
              <a:extLst>
                <a:ext uri="{FF2B5EF4-FFF2-40B4-BE49-F238E27FC236}">
                  <a16:creationId xmlns:a16="http://schemas.microsoft.com/office/drawing/2014/main" xmlns="" id="{C925D003-F554-E2CE-5CFA-44986B27A8C1}"/>
                </a:ext>
              </a:extLst>
            </p:cNvPr>
            <p:cNvSpPr txBox="1"/>
            <p:nvPr/>
          </p:nvSpPr>
          <p:spPr>
            <a:xfrm>
              <a:off x="12433567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23</a:t>
              </a:r>
            </a:p>
          </p:txBody>
        </p:sp>
        <p:sp>
          <p:nvSpPr>
            <p:cNvPr id="2101" name="TextBox 1157">
              <a:extLst>
                <a:ext uri="{FF2B5EF4-FFF2-40B4-BE49-F238E27FC236}">
                  <a16:creationId xmlns:a16="http://schemas.microsoft.com/office/drawing/2014/main" xmlns="" id="{AFCDB4B9-4968-428B-B2D9-E55434E9A900}"/>
                </a:ext>
              </a:extLst>
            </p:cNvPr>
            <p:cNvSpPr txBox="1"/>
            <p:nvPr/>
          </p:nvSpPr>
          <p:spPr>
            <a:xfrm>
              <a:off x="12872871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19</a:t>
              </a:r>
            </a:p>
          </p:txBody>
        </p:sp>
        <p:sp>
          <p:nvSpPr>
            <p:cNvPr id="2102" name="TextBox 1158">
              <a:extLst>
                <a:ext uri="{FF2B5EF4-FFF2-40B4-BE49-F238E27FC236}">
                  <a16:creationId xmlns:a16="http://schemas.microsoft.com/office/drawing/2014/main" xmlns="" id="{E51C2B7F-969E-EC6F-4708-A4395DE4B775}"/>
                </a:ext>
              </a:extLst>
            </p:cNvPr>
            <p:cNvSpPr txBox="1"/>
            <p:nvPr/>
          </p:nvSpPr>
          <p:spPr>
            <a:xfrm>
              <a:off x="13311548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2103" name="TextBox 1159">
              <a:extLst>
                <a:ext uri="{FF2B5EF4-FFF2-40B4-BE49-F238E27FC236}">
                  <a16:creationId xmlns:a16="http://schemas.microsoft.com/office/drawing/2014/main" xmlns="" id="{C5543F78-C958-81AE-E74A-FC95C0998CB8}"/>
                </a:ext>
              </a:extLst>
            </p:cNvPr>
            <p:cNvSpPr txBox="1"/>
            <p:nvPr/>
          </p:nvSpPr>
          <p:spPr>
            <a:xfrm>
              <a:off x="13720774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2104" name="TextBox 1160">
              <a:extLst>
                <a:ext uri="{FF2B5EF4-FFF2-40B4-BE49-F238E27FC236}">
                  <a16:creationId xmlns:a16="http://schemas.microsoft.com/office/drawing/2014/main" xmlns="" id="{7188D6DE-AD89-2241-0F73-482907F8ADBC}"/>
                </a:ext>
              </a:extLst>
            </p:cNvPr>
            <p:cNvSpPr txBox="1"/>
            <p:nvPr/>
          </p:nvSpPr>
          <p:spPr>
            <a:xfrm>
              <a:off x="14249459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9</a:t>
              </a:r>
            </a:p>
          </p:txBody>
        </p:sp>
        <p:sp>
          <p:nvSpPr>
            <p:cNvPr id="2105" name="TextBox 1161">
              <a:extLst>
                <a:ext uri="{FF2B5EF4-FFF2-40B4-BE49-F238E27FC236}">
                  <a16:creationId xmlns:a16="http://schemas.microsoft.com/office/drawing/2014/main" xmlns="" id="{73453721-AFA9-B93A-8EC6-6807A22E5C38}"/>
                </a:ext>
              </a:extLst>
            </p:cNvPr>
            <p:cNvSpPr txBox="1"/>
            <p:nvPr/>
          </p:nvSpPr>
          <p:spPr>
            <a:xfrm>
              <a:off x="14682085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600" b="1" kern="0" dirty="0">
                  <a:solidFill>
                    <a:srgbClr val="005086"/>
                  </a:solidFill>
                  <a:sym typeface="Helvetica"/>
                  <a:rtl val="0"/>
                </a:rPr>
                <a:t>9</a:t>
              </a:r>
              <a:endParaRPr kumimoji="0" lang="en-US" sz="600" b="1" i="0" u="none" strike="noStrike" kern="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  <a:sym typeface="Helvetica"/>
                <a:rtl val="0"/>
              </a:endParaRPr>
            </a:p>
          </p:txBody>
        </p:sp>
        <p:sp>
          <p:nvSpPr>
            <p:cNvPr id="2106" name="TextBox 1162">
              <a:extLst>
                <a:ext uri="{FF2B5EF4-FFF2-40B4-BE49-F238E27FC236}">
                  <a16:creationId xmlns:a16="http://schemas.microsoft.com/office/drawing/2014/main" xmlns="" id="{E828BF5A-02CD-1869-7599-5E4C57AFD320}"/>
                </a:ext>
              </a:extLst>
            </p:cNvPr>
            <p:cNvSpPr txBox="1"/>
            <p:nvPr/>
          </p:nvSpPr>
          <p:spPr>
            <a:xfrm>
              <a:off x="15101170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2107" name="TextBox 1163">
              <a:extLst>
                <a:ext uri="{FF2B5EF4-FFF2-40B4-BE49-F238E27FC236}">
                  <a16:creationId xmlns:a16="http://schemas.microsoft.com/office/drawing/2014/main" xmlns="" id="{45D0B5FB-D7E1-7EF9-B9C2-027591288D8B}"/>
                </a:ext>
              </a:extLst>
            </p:cNvPr>
            <p:cNvSpPr txBox="1"/>
            <p:nvPr/>
          </p:nvSpPr>
          <p:spPr>
            <a:xfrm>
              <a:off x="15515206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2108" name="TextBox 1164">
              <a:extLst>
                <a:ext uri="{FF2B5EF4-FFF2-40B4-BE49-F238E27FC236}">
                  <a16:creationId xmlns:a16="http://schemas.microsoft.com/office/drawing/2014/main" xmlns="" id="{BAC09D50-54AB-9C63-00FA-AA9AF9C50874}"/>
                </a:ext>
              </a:extLst>
            </p:cNvPr>
            <p:cNvSpPr txBox="1"/>
            <p:nvPr/>
          </p:nvSpPr>
          <p:spPr>
            <a:xfrm>
              <a:off x="15981831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2109" name="TextBox 1165">
              <a:extLst>
                <a:ext uri="{FF2B5EF4-FFF2-40B4-BE49-F238E27FC236}">
                  <a16:creationId xmlns:a16="http://schemas.microsoft.com/office/drawing/2014/main" xmlns="" id="{01B1550C-6516-7D3B-3188-C064A92AEE0C}"/>
                </a:ext>
              </a:extLst>
            </p:cNvPr>
            <p:cNvSpPr txBox="1"/>
            <p:nvPr/>
          </p:nvSpPr>
          <p:spPr>
            <a:xfrm>
              <a:off x="16397886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2110" name="TextBox 1166">
              <a:extLst>
                <a:ext uri="{FF2B5EF4-FFF2-40B4-BE49-F238E27FC236}">
                  <a16:creationId xmlns:a16="http://schemas.microsoft.com/office/drawing/2014/main" xmlns="" id="{FB0713A5-0C02-0447-D9E2-EA19CACD22AA}"/>
                </a:ext>
              </a:extLst>
            </p:cNvPr>
            <p:cNvSpPr txBox="1"/>
            <p:nvPr/>
          </p:nvSpPr>
          <p:spPr>
            <a:xfrm>
              <a:off x="16855682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2111" name="TextBox 1167">
              <a:extLst>
                <a:ext uri="{FF2B5EF4-FFF2-40B4-BE49-F238E27FC236}">
                  <a16:creationId xmlns:a16="http://schemas.microsoft.com/office/drawing/2014/main" xmlns="" id="{8868211A-1C3F-3E6E-44CD-611C75ED308A}"/>
                </a:ext>
              </a:extLst>
            </p:cNvPr>
            <p:cNvSpPr txBox="1"/>
            <p:nvPr/>
          </p:nvSpPr>
          <p:spPr>
            <a:xfrm>
              <a:off x="17233889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2112" name="TextBox 1168">
              <a:extLst>
                <a:ext uri="{FF2B5EF4-FFF2-40B4-BE49-F238E27FC236}">
                  <a16:creationId xmlns:a16="http://schemas.microsoft.com/office/drawing/2014/main" xmlns="" id="{FBA2CF71-85F9-6AA2-60D2-76F7A6F81A9E}"/>
                </a:ext>
              </a:extLst>
            </p:cNvPr>
            <p:cNvSpPr txBox="1"/>
            <p:nvPr/>
          </p:nvSpPr>
          <p:spPr>
            <a:xfrm>
              <a:off x="17729959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2113" name="TextBox 1169">
              <a:extLst>
                <a:ext uri="{FF2B5EF4-FFF2-40B4-BE49-F238E27FC236}">
                  <a16:creationId xmlns:a16="http://schemas.microsoft.com/office/drawing/2014/main" xmlns="" id="{8C66E23B-105C-9971-1B93-E287D2C90A65}"/>
                </a:ext>
              </a:extLst>
            </p:cNvPr>
            <p:cNvSpPr txBox="1"/>
            <p:nvPr/>
          </p:nvSpPr>
          <p:spPr>
            <a:xfrm>
              <a:off x="5918039" y="113569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18</a:t>
              </a:r>
            </a:p>
          </p:txBody>
        </p:sp>
        <p:sp>
          <p:nvSpPr>
            <p:cNvPr id="2114" name="TextBox 1170">
              <a:extLst>
                <a:ext uri="{FF2B5EF4-FFF2-40B4-BE49-F238E27FC236}">
                  <a16:creationId xmlns:a16="http://schemas.microsoft.com/office/drawing/2014/main" xmlns="" id="{67024596-BCFC-D3A5-E006-40A59C762557}"/>
                </a:ext>
              </a:extLst>
            </p:cNvPr>
            <p:cNvSpPr txBox="1"/>
            <p:nvPr/>
          </p:nvSpPr>
          <p:spPr>
            <a:xfrm>
              <a:off x="6321581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17</a:t>
              </a:r>
            </a:p>
          </p:txBody>
        </p:sp>
        <p:sp>
          <p:nvSpPr>
            <p:cNvPr id="2115" name="TextBox 1171">
              <a:extLst>
                <a:ext uri="{FF2B5EF4-FFF2-40B4-BE49-F238E27FC236}">
                  <a16:creationId xmlns:a16="http://schemas.microsoft.com/office/drawing/2014/main" xmlns="" id="{504622AF-D68C-62B2-7199-921011E105CE}"/>
                </a:ext>
              </a:extLst>
            </p:cNvPr>
            <p:cNvSpPr txBox="1"/>
            <p:nvPr/>
          </p:nvSpPr>
          <p:spPr>
            <a:xfrm>
              <a:off x="6778357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16</a:t>
              </a:r>
            </a:p>
          </p:txBody>
        </p:sp>
        <p:sp>
          <p:nvSpPr>
            <p:cNvPr id="2116" name="TextBox 1172">
              <a:extLst>
                <a:ext uri="{FF2B5EF4-FFF2-40B4-BE49-F238E27FC236}">
                  <a16:creationId xmlns:a16="http://schemas.microsoft.com/office/drawing/2014/main" xmlns="" id="{8E858962-8C9F-6BE8-4158-362211EEBCAB}"/>
                </a:ext>
              </a:extLst>
            </p:cNvPr>
            <p:cNvSpPr txBox="1"/>
            <p:nvPr/>
          </p:nvSpPr>
          <p:spPr>
            <a:xfrm>
              <a:off x="7216427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2119" name="TextBox 1175">
              <a:extLst>
                <a:ext uri="{FF2B5EF4-FFF2-40B4-BE49-F238E27FC236}">
                  <a16:creationId xmlns:a16="http://schemas.microsoft.com/office/drawing/2014/main" xmlns="" id="{65EDDD39-AC16-93CA-D228-E5574274385A}"/>
                </a:ext>
              </a:extLst>
            </p:cNvPr>
            <p:cNvSpPr txBox="1"/>
            <p:nvPr/>
          </p:nvSpPr>
          <p:spPr>
            <a:xfrm>
              <a:off x="8602985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13</a:t>
              </a:r>
            </a:p>
          </p:txBody>
        </p:sp>
        <p:sp>
          <p:nvSpPr>
            <p:cNvPr id="2120" name="TextBox 1176">
              <a:extLst>
                <a:ext uri="{FF2B5EF4-FFF2-40B4-BE49-F238E27FC236}">
                  <a16:creationId xmlns:a16="http://schemas.microsoft.com/office/drawing/2014/main" xmlns="" id="{11FEE8E8-617C-BFFE-E3C5-1422795B888E}"/>
                </a:ext>
              </a:extLst>
            </p:cNvPr>
            <p:cNvSpPr txBox="1"/>
            <p:nvPr/>
          </p:nvSpPr>
          <p:spPr>
            <a:xfrm>
              <a:off x="8972966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11</a:t>
              </a:r>
            </a:p>
          </p:txBody>
        </p:sp>
        <p:sp>
          <p:nvSpPr>
            <p:cNvPr id="2121" name="TextBox 1177">
              <a:extLst>
                <a:ext uri="{FF2B5EF4-FFF2-40B4-BE49-F238E27FC236}">
                  <a16:creationId xmlns:a16="http://schemas.microsoft.com/office/drawing/2014/main" xmlns="" id="{9851AC2F-59A9-2E3E-A854-1DC20497747F}"/>
                </a:ext>
              </a:extLst>
            </p:cNvPr>
            <p:cNvSpPr txBox="1"/>
            <p:nvPr/>
          </p:nvSpPr>
          <p:spPr>
            <a:xfrm>
              <a:off x="9394555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10</a:t>
              </a:r>
            </a:p>
          </p:txBody>
        </p:sp>
        <p:sp>
          <p:nvSpPr>
            <p:cNvPr id="2122" name="TextBox 1178">
              <a:extLst>
                <a:ext uri="{FF2B5EF4-FFF2-40B4-BE49-F238E27FC236}">
                  <a16:creationId xmlns:a16="http://schemas.microsoft.com/office/drawing/2014/main" xmlns="" id="{76C51797-33AD-2A46-B11A-3F0B47BB59E8}"/>
                </a:ext>
              </a:extLst>
            </p:cNvPr>
            <p:cNvSpPr txBox="1"/>
            <p:nvPr/>
          </p:nvSpPr>
          <p:spPr>
            <a:xfrm>
              <a:off x="9933364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2123" name="TextBox 1179">
              <a:extLst>
                <a:ext uri="{FF2B5EF4-FFF2-40B4-BE49-F238E27FC236}">
                  <a16:creationId xmlns:a16="http://schemas.microsoft.com/office/drawing/2014/main" xmlns="" id="{777F9FA0-DC8E-9A90-C731-01B883237003}"/>
                </a:ext>
              </a:extLst>
            </p:cNvPr>
            <p:cNvSpPr txBox="1"/>
            <p:nvPr/>
          </p:nvSpPr>
          <p:spPr>
            <a:xfrm>
              <a:off x="10343268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2124" name="TextBox 1180">
              <a:extLst>
                <a:ext uri="{FF2B5EF4-FFF2-40B4-BE49-F238E27FC236}">
                  <a16:creationId xmlns:a16="http://schemas.microsoft.com/office/drawing/2014/main" xmlns="" id="{BEE898FF-330C-A9B6-E273-FA72005B355F}"/>
                </a:ext>
              </a:extLst>
            </p:cNvPr>
            <p:cNvSpPr txBox="1"/>
            <p:nvPr/>
          </p:nvSpPr>
          <p:spPr>
            <a:xfrm>
              <a:off x="10737959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8</a:t>
              </a:r>
            </a:p>
          </p:txBody>
        </p:sp>
        <p:sp>
          <p:nvSpPr>
            <p:cNvPr id="2125" name="TextBox 1181">
              <a:extLst>
                <a:ext uri="{FF2B5EF4-FFF2-40B4-BE49-F238E27FC236}">
                  <a16:creationId xmlns:a16="http://schemas.microsoft.com/office/drawing/2014/main" xmlns="" id="{5F4075EF-887B-2068-A49C-93046C1AC4F8}"/>
                </a:ext>
              </a:extLst>
            </p:cNvPr>
            <p:cNvSpPr txBox="1"/>
            <p:nvPr/>
          </p:nvSpPr>
          <p:spPr>
            <a:xfrm>
              <a:off x="11204796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7</a:t>
              </a:r>
            </a:p>
          </p:txBody>
        </p:sp>
        <p:sp>
          <p:nvSpPr>
            <p:cNvPr id="2126" name="TextBox 1182">
              <a:extLst>
                <a:ext uri="{FF2B5EF4-FFF2-40B4-BE49-F238E27FC236}">
                  <a16:creationId xmlns:a16="http://schemas.microsoft.com/office/drawing/2014/main" xmlns="" id="{1963F307-4451-8AE5-D45A-DFE4A2D45A14}"/>
                </a:ext>
              </a:extLst>
            </p:cNvPr>
            <p:cNvSpPr txBox="1"/>
            <p:nvPr/>
          </p:nvSpPr>
          <p:spPr>
            <a:xfrm>
              <a:off x="11599529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2127" name="TextBox 1183">
              <a:extLst>
                <a:ext uri="{FF2B5EF4-FFF2-40B4-BE49-F238E27FC236}">
                  <a16:creationId xmlns:a16="http://schemas.microsoft.com/office/drawing/2014/main" xmlns="" id="{62DC0772-583B-B7AC-9821-CF53FB0005C4}"/>
                </a:ext>
              </a:extLst>
            </p:cNvPr>
            <p:cNvSpPr txBox="1"/>
            <p:nvPr/>
          </p:nvSpPr>
          <p:spPr>
            <a:xfrm>
              <a:off x="12056466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6</a:t>
              </a:r>
            </a:p>
          </p:txBody>
        </p:sp>
        <p:sp>
          <p:nvSpPr>
            <p:cNvPr id="2128" name="TextBox 1184">
              <a:extLst>
                <a:ext uri="{FF2B5EF4-FFF2-40B4-BE49-F238E27FC236}">
                  <a16:creationId xmlns:a16="http://schemas.microsoft.com/office/drawing/2014/main" xmlns="" id="{1637EB85-6BF6-E1FA-1338-67BDA5B71E4C}"/>
                </a:ext>
              </a:extLst>
            </p:cNvPr>
            <p:cNvSpPr txBox="1"/>
            <p:nvPr/>
          </p:nvSpPr>
          <p:spPr>
            <a:xfrm>
              <a:off x="12470062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2129" name="TextBox 1185">
              <a:extLst>
                <a:ext uri="{FF2B5EF4-FFF2-40B4-BE49-F238E27FC236}">
                  <a16:creationId xmlns:a16="http://schemas.microsoft.com/office/drawing/2014/main" xmlns="" id="{42A76C4E-9F73-E0F7-812D-436F645B4FCA}"/>
                </a:ext>
              </a:extLst>
            </p:cNvPr>
            <p:cNvSpPr txBox="1"/>
            <p:nvPr/>
          </p:nvSpPr>
          <p:spPr>
            <a:xfrm>
              <a:off x="12958040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2130" name="TextBox 1186">
              <a:extLst>
                <a:ext uri="{FF2B5EF4-FFF2-40B4-BE49-F238E27FC236}">
                  <a16:creationId xmlns:a16="http://schemas.microsoft.com/office/drawing/2014/main" xmlns="" id="{DF342A70-BB8F-2BE3-B8B8-1F47016E09AA}"/>
                </a:ext>
              </a:extLst>
            </p:cNvPr>
            <p:cNvSpPr txBox="1"/>
            <p:nvPr/>
          </p:nvSpPr>
          <p:spPr>
            <a:xfrm>
              <a:off x="13437432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2131" name="TextBox 1187">
              <a:extLst>
                <a:ext uri="{FF2B5EF4-FFF2-40B4-BE49-F238E27FC236}">
                  <a16:creationId xmlns:a16="http://schemas.microsoft.com/office/drawing/2014/main" xmlns="" id="{E8A59799-2A7C-A007-5FE2-3F85936D4E95}"/>
                </a:ext>
              </a:extLst>
            </p:cNvPr>
            <p:cNvSpPr txBox="1"/>
            <p:nvPr/>
          </p:nvSpPr>
          <p:spPr>
            <a:xfrm>
              <a:off x="13779438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5</a:t>
              </a:r>
            </a:p>
          </p:txBody>
        </p:sp>
        <p:sp>
          <p:nvSpPr>
            <p:cNvPr id="2132" name="TextBox 1188">
              <a:extLst>
                <a:ext uri="{FF2B5EF4-FFF2-40B4-BE49-F238E27FC236}">
                  <a16:creationId xmlns:a16="http://schemas.microsoft.com/office/drawing/2014/main" xmlns="" id="{6EB56204-5492-C819-8F7B-AF5DAD6D7BC6}"/>
                </a:ext>
              </a:extLst>
            </p:cNvPr>
            <p:cNvSpPr txBox="1"/>
            <p:nvPr/>
          </p:nvSpPr>
          <p:spPr>
            <a:xfrm>
              <a:off x="14241809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2133" name="TextBox 1189">
              <a:extLst>
                <a:ext uri="{FF2B5EF4-FFF2-40B4-BE49-F238E27FC236}">
                  <a16:creationId xmlns:a16="http://schemas.microsoft.com/office/drawing/2014/main" xmlns="" id="{464D1917-7F5E-705B-8B32-1611BF1832AB}"/>
                </a:ext>
              </a:extLst>
            </p:cNvPr>
            <p:cNvSpPr txBox="1"/>
            <p:nvPr/>
          </p:nvSpPr>
          <p:spPr>
            <a:xfrm>
              <a:off x="14694592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3</a:t>
              </a:r>
            </a:p>
          </p:txBody>
        </p:sp>
        <p:sp>
          <p:nvSpPr>
            <p:cNvPr id="2151" name="TextBox 1168">
              <a:extLst>
                <a:ext uri="{FF2B5EF4-FFF2-40B4-BE49-F238E27FC236}">
                  <a16:creationId xmlns:a16="http://schemas.microsoft.com/office/drawing/2014/main" xmlns="" id="{7F39998E-84CC-772D-F3DE-63491DFAD65D}"/>
                </a:ext>
              </a:extLst>
            </p:cNvPr>
            <p:cNvSpPr txBox="1"/>
            <p:nvPr/>
          </p:nvSpPr>
          <p:spPr>
            <a:xfrm>
              <a:off x="18149044" y="10997151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4</a:t>
              </a:r>
            </a:p>
          </p:txBody>
        </p:sp>
        <p:sp>
          <p:nvSpPr>
            <p:cNvPr id="2152" name="TextBox 1154">
              <a:extLst>
                <a:ext uri="{FF2B5EF4-FFF2-40B4-BE49-F238E27FC236}">
                  <a16:creationId xmlns:a16="http://schemas.microsoft.com/office/drawing/2014/main" xmlns="" id="{2E8601D5-84FF-BA16-CAC5-30DD455F849F}"/>
                </a:ext>
              </a:extLst>
            </p:cNvPr>
            <p:cNvSpPr txBox="1"/>
            <p:nvPr/>
          </p:nvSpPr>
          <p:spPr>
            <a:xfrm>
              <a:off x="11158027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26</a:t>
              </a:r>
            </a:p>
          </p:txBody>
        </p:sp>
        <p:sp>
          <p:nvSpPr>
            <p:cNvPr id="2153" name="TextBox 1151">
              <a:extLst>
                <a:ext uri="{FF2B5EF4-FFF2-40B4-BE49-F238E27FC236}">
                  <a16:creationId xmlns:a16="http://schemas.microsoft.com/office/drawing/2014/main" xmlns="" id="{D3361EEF-FE96-8A65-91D8-8AA1BABBE769}"/>
                </a:ext>
              </a:extLst>
            </p:cNvPr>
            <p:cNvSpPr txBox="1"/>
            <p:nvPr/>
          </p:nvSpPr>
          <p:spPr>
            <a:xfrm>
              <a:off x="9432828" y="10997151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sym typeface="Helvetica"/>
                  <a:rtl val="0"/>
                </a:rPr>
                <a:t>31</a:t>
              </a:r>
            </a:p>
          </p:txBody>
        </p:sp>
        <p:sp>
          <p:nvSpPr>
            <p:cNvPr id="2154" name="TextBox 1172">
              <a:extLst>
                <a:ext uri="{FF2B5EF4-FFF2-40B4-BE49-F238E27FC236}">
                  <a16:creationId xmlns:a16="http://schemas.microsoft.com/office/drawing/2014/main" xmlns="" id="{BA3D2FD6-2E8E-61F1-DBA6-4CF7698FF91E}"/>
                </a:ext>
              </a:extLst>
            </p:cNvPr>
            <p:cNvSpPr txBox="1"/>
            <p:nvPr/>
          </p:nvSpPr>
          <p:spPr>
            <a:xfrm>
              <a:off x="7635798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2155" name="TextBox 1172">
              <a:extLst>
                <a:ext uri="{FF2B5EF4-FFF2-40B4-BE49-F238E27FC236}">
                  <a16:creationId xmlns:a16="http://schemas.microsoft.com/office/drawing/2014/main" xmlns="" id="{02DC06D5-B435-8103-7297-DBBCEBA9AB65}"/>
                </a:ext>
              </a:extLst>
            </p:cNvPr>
            <p:cNvSpPr txBox="1"/>
            <p:nvPr/>
          </p:nvSpPr>
          <p:spPr>
            <a:xfrm>
              <a:off x="8143456" y="11356954"/>
              <a:ext cx="759450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14</a:t>
              </a:r>
            </a:p>
          </p:txBody>
        </p:sp>
        <p:sp>
          <p:nvSpPr>
            <p:cNvPr id="2156" name="TextBox 1189">
              <a:extLst>
                <a:ext uri="{FF2B5EF4-FFF2-40B4-BE49-F238E27FC236}">
                  <a16:creationId xmlns:a16="http://schemas.microsoft.com/office/drawing/2014/main" xmlns="" id="{BE89A248-042B-6746-E4C6-376D33A5719D}"/>
                </a:ext>
              </a:extLst>
            </p:cNvPr>
            <p:cNvSpPr txBox="1"/>
            <p:nvPr/>
          </p:nvSpPr>
          <p:spPr>
            <a:xfrm>
              <a:off x="15100282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2157" name="TextBox 1189">
              <a:extLst>
                <a:ext uri="{FF2B5EF4-FFF2-40B4-BE49-F238E27FC236}">
                  <a16:creationId xmlns:a16="http://schemas.microsoft.com/office/drawing/2014/main" xmlns="" id="{54731984-647E-EAA2-5AF9-41D677BE21EC}"/>
                </a:ext>
              </a:extLst>
            </p:cNvPr>
            <p:cNvSpPr txBox="1"/>
            <p:nvPr/>
          </p:nvSpPr>
          <p:spPr>
            <a:xfrm>
              <a:off x="15505972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2158" name="TextBox 1189">
              <a:extLst>
                <a:ext uri="{FF2B5EF4-FFF2-40B4-BE49-F238E27FC236}">
                  <a16:creationId xmlns:a16="http://schemas.microsoft.com/office/drawing/2014/main" xmlns="" id="{4FF35F15-5799-24F9-8A8F-722D124C4114}"/>
                </a:ext>
              </a:extLst>
            </p:cNvPr>
            <p:cNvSpPr txBox="1"/>
            <p:nvPr/>
          </p:nvSpPr>
          <p:spPr>
            <a:xfrm>
              <a:off x="15911664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2</a:t>
              </a:r>
            </a:p>
          </p:txBody>
        </p:sp>
        <p:sp>
          <p:nvSpPr>
            <p:cNvPr id="2159" name="TextBox 1189">
              <a:extLst>
                <a:ext uri="{FF2B5EF4-FFF2-40B4-BE49-F238E27FC236}">
                  <a16:creationId xmlns:a16="http://schemas.microsoft.com/office/drawing/2014/main" xmlns="" id="{C9A24530-90A4-E58E-3574-07159E7B923F}"/>
                </a:ext>
              </a:extLst>
            </p:cNvPr>
            <p:cNvSpPr txBox="1"/>
            <p:nvPr/>
          </p:nvSpPr>
          <p:spPr>
            <a:xfrm>
              <a:off x="16353416" y="11356954"/>
              <a:ext cx="638264" cy="4913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sym typeface="Helvetica"/>
                  <a:rtl val="0"/>
                </a:rPr>
                <a:t>0</a:t>
              </a:r>
            </a:p>
          </p:txBody>
        </p:sp>
      </p:grpSp>
      <p:grpSp>
        <p:nvGrpSpPr>
          <p:cNvPr id="2134" name="Group 1340">
            <a:extLst>
              <a:ext uri="{FF2B5EF4-FFF2-40B4-BE49-F238E27FC236}">
                <a16:creationId xmlns:a16="http://schemas.microsoft.com/office/drawing/2014/main" xmlns="" id="{32ED8A3B-2057-3F72-4065-FDD4E206E775}"/>
              </a:ext>
            </a:extLst>
          </p:cNvPr>
          <p:cNvGrpSpPr/>
          <p:nvPr/>
        </p:nvGrpSpPr>
        <p:grpSpPr>
          <a:xfrm>
            <a:off x="7217984" y="1656064"/>
            <a:ext cx="4444712" cy="1578624"/>
            <a:chOff x="6878320" y="2118360"/>
            <a:chExt cx="4754880" cy="1689936"/>
          </a:xfrm>
        </p:grpSpPr>
        <p:sp>
          <p:nvSpPr>
            <p:cNvPr id="2135" name="Freeform: Shape 306">
              <a:extLst>
                <a:ext uri="{FF2B5EF4-FFF2-40B4-BE49-F238E27FC236}">
                  <a16:creationId xmlns:a16="http://schemas.microsoft.com/office/drawing/2014/main" xmlns="" id="{E0FA263A-E0E1-CDCA-94FE-B197B24C1B7A}"/>
                </a:ext>
              </a:extLst>
            </p:cNvPr>
            <p:cNvSpPr/>
            <p:nvPr/>
          </p:nvSpPr>
          <p:spPr bwMode="auto">
            <a:xfrm>
              <a:off x="6878320" y="2118360"/>
              <a:ext cx="4754880" cy="1666240"/>
            </a:xfrm>
            <a:custGeom>
              <a:avLst/>
              <a:gdLst>
                <a:gd name="connsiteX0" fmla="*/ 4754880 w 4754880"/>
                <a:gd name="connsiteY0" fmla="*/ 1666240 h 1666240"/>
                <a:gd name="connsiteX1" fmla="*/ 3347720 w 4754880"/>
                <a:gd name="connsiteY1" fmla="*/ 1666240 h 1666240"/>
                <a:gd name="connsiteX2" fmla="*/ 3347720 w 4754880"/>
                <a:gd name="connsiteY2" fmla="*/ 1513840 h 1666240"/>
                <a:gd name="connsiteX3" fmla="*/ 3012440 w 4754880"/>
                <a:gd name="connsiteY3" fmla="*/ 1513840 h 1666240"/>
                <a:gd name="connsiteX4" fmla="*/ 3012440 w 4754880"/>
                <a:gd name="connsiteY4" fmla="*/ 1402080 h 1666240"/>
                <a:gd name="connsiteX5" fmla="*/ 2641600 w 4754880"/>
                <a:gd name="connsiteY5" fmla="*/ 1402080 h 1666240"/>
                <a:gd name="connsiteX6" fmla="*/ 2641600 w 4754880"/>
                <a:gd name="connsiteY6" fmla="*/ 1315720 h 1666240"/>
                <a:gd name="connsiteX7" fmla="*/ 2595880 w 4754880"/>
                <a:gd name="connsiteY7" fmla="*/ 1315720 h 1666240"/>
                <a:gd name="connsiteX8" fmla="*/ 2595880 w 4754880"/>
                <a:gd name="connsiteY8" fmla="*/ 1239520 h 1666240"/>
                <a:gd name="connsiteX9" fmla="*/ 2595880 w 4754880"/>
                <a:gd name="connsiteY9" fmla="*/ 1239520 h 1666240"/>
                <a:gd name="connsiteX10" fmla="*/ 2565400 w 4754880"/>
                <a:gd name="connsiteY10" fmla="*/ 1239520 h 1666240"/>
                <a:gd name="connsiteX11" fmla="*/ 2565400 w 4754880"/>
                <a:gd name="connsiteY11" fmla="*/ 1178560 h 1666240"/>
                <a:gd name="connsiteX12" fmla="*/ 2286000 w 4754880"/>
                <a:gd name="connsiteY12" fmla="*/ 1178560 h 1666240"/>
                <a:gd name="connsiteX13" fmla="*/ 2286000 w 4754880"/>
                <a:gd name="connsiteY13" fmla="*/ 1092200 h 1666240"/>
                <a:gd name="connsiteX14" fmla="*/ 2260600 w 4754880"/>
                <a:gd name="connsiteY14" fmla="*/ 1092200 h 1666240"/>
                <a:gd name="connsiteX15" fmla="*/ 2260600 w 4754880"/>
                <a:gd name="connsiteY15" fmla="*/ 1031240 h 1666240"/>
                <a:gd name="connsiteX16" fmla="*/ 2240280 w 4754880"/>
                <a:gd name="connsiteY16" fmla="*/ 1031240 h 1666240"/>
                <a:gd name="connsiteX17" fmla="*/ 2240280 w 4754880"/>
                <a:gd name="connsiteY17" fmla="*/ 955040 h 1666240"/>
                <a:gd name="connsiteX18" fmla="*/ 1854200 w 4754880"/>
                <a:gd name="connsiteY18" fmla="*/ 955040 h 1666240"/>
                <a:gd name="connsiteX19" fmla="*/ 1854200 w 4754880"/>
                <a:gd name="connsiteY19" fmla="*/ 868680 h 1666240"/>
                <a:gd name="connsiteX20" fmla="*/ 1645920 w 4754880"/>
                <a:gd name="connsiteY20" fmla="*/ 868680 h 1666240"/>
                <a:gd name="connsiteX21" fmla="*/ 1645920 w 4754880"/>
                <a:gd name="connsiteY21" fmla="*/ 792480 h 1666240"/>
                <a:gd name="connsiteX22" fmla="*/ 1549400 w 4754880"/>
                <a:gd name="connsiteY22" fmla="*/ 792480 h 1666240"/>
                <a:gd name="connsiteX23" fmla="*/ 1549400 w 4754880"/>
                <a:gd name="connsiteY23" fmla="*/ 731520 h 1666240"/>
                <a:gd name="connsiteX24" fmla="*/ 1381760 w 4754880"/>
                <a:gd name="connsiteY24" fmla="*/ 731520 h 1666240"/>
                <a:gd name="connsiteX25" fmla="*/ 1381760 w 4754880"/>
                <a:gd name="connsiteY25" fmla="*/ 655320 h 1666240"/>
                <a:gd name="connsiteX26" fmla="*/ 1168400 w 4754880"/>
                <a:gd name="connsiteY26" fmla="*/ 655320 h 1666240"/>
                <a:gd name="connsiteX27" fmla="*/ 1168400 w 4754880"/>
                <a:gd name="connsiteY27" fmla="*/ 584200 h 1666240"/>
                <a:gd name="connsiteX28" fmla="*/ 1046480 w 4754880"/>
                <a:gd name="connsiteY28" fmla="*/ 584200 h 1666240"/>
                <a:gd name="connsiteX29" fmla="*/ 1046480 w 4754880"/>
                <a:gd name="connsiteY29" fmla="*/ 502920 h 1666240"/>
                <a:gd name="connsiteX30" fmla="*/ 970280 w 4754880"/>
                <a:gd name="connsiteY30" fmla="*/ 502920 h 1666240"/>
                <a:gd name="connsiteX31" fmla="*/ 970280 w 4754880"/>
                <a:gd name="connsiteY31" fmla="*/ 431800 h 1666240"/>
                <a:gd name="connsiteX32" fmla="*/ 762000 w 4754880"/>
                <a:gd name="connsiteY32" fmla="*/ 431800 h 1666240"/>
                <a:gd name="connsiteX33" fmla="*/ 762000 w 4754880"/>
                <a:gd name="connsiteY33" fmla="*/ 355600 h 1666240"/>
                <a:gd name="connsiteX34" fmla="*/ 711200 w 4754880"/>
                <a:gd name="connsiteY34" fmla="*/ 355600 h 1666240"/>
                <a:gd name="connsiteX35" fmla="*/ 711200 w 4754880"/>
                <a:gd name="connsiteY35" fmla="*/ 284480 h 1666240"/>
                <a:gd name="connsiteX36" fmla="*/ 533400 w 4754880"/>
                <a:gd name="connsiteY36" fmla="*/ 284480 h 1666240"/>
                <a:gd name="connsiteX37" fmla="*/ 533400 w 4754880"/>
                <a:gd name="connsiteY37" fmla="*/ 213360 h 1666240"/>
                <a:gd name="connsiteX38" fmla="*/ 431800 w 4754880"/>
                <a:gd name="connsiteY38" fmla="*/ 213360 h 1666240"/>
                <a:gd name="connsiteX39" fmla="*/ 431800 w 4754880"/>
                <a:gd name="connsiteY39" fmla="*/ 147320 h 1666240"/>
                <a:gd name="connsiteX40" fmla="*/ 254000 w 4754880"/>
                <a:gd name="connsiteY40" fmla="*/ 147320 h 1666240"/>
                <a:gd name="connsiteX41" fmla="*/ 254000 w 4754880"/>
                <a:gd name="connsiteY41" fmla="*/ 71120 h 1666240"/>
                <a:gd name="connsiteX42" fmla="*/ 0 w 4754880"/>
                <a:gd name="connsiteY42" fmla="*/ 71120 h 1666240"/>
                <a:gd name="connsiteX43" fmla="*/ 0 w 4754880"/>
                <a:gd name="connsiteY43" fmla="*/ 0 h 166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4880" h="1666240">
                  <a:moveTo>
                    <a:pt x="4754880" y="1666240"/>
                  </a:moveTo>
                  <a:lnTo>
                    <a:pt x="3347720" y="1666240"/>
                  </a:lnTo>
                  <a:lnTo>
                    <a:pt x="3347720" y="1513840"/>
                  </a:lnTo>
                  <a:lnTo>
                    <a:pt x="3012440" y="1513840"/>
                  </a:lnTo>
                  <a:lnTo>
                    <a:pt x="3012440" y="1402080"/>
                  </a:lnTo>
                  <a:lnTo>
                    <a:pt x="2641600" y="1402080"/>
                  </a:lnTo>
                  <a:lnTo>
                    <a:pt x="2641600" y="1315720"/>
                  </a:lnTo>
                  <a:lnTo>
                    <a:pt x="2595880" y="1315720"/>
                  </a:lnTo>
                  <a:lnTo>
                    <a:pt x="2595880" y="1239520"/>
                  </a:lnTo>
                  <a:lnTo>
                    <a:pt x="2595880" y="1239520"/>
                  </a:lnTo>
                  <a:lnTo>
                    <a:pt x="2565400" y="1239520"/>
                  </a:lnTo>
                  <a:lnTo>
                    <a:pt x="2565400" y="1178560"/>
                  </a:lnTo>
                  <a:lnTo>
                    <a:pt x="2286000" y="1178560"/>
                  </a:lnTo>
                  <a:lnTo>
                    <a:pt x="2286000" y="1092200"/>
                  </a:lnTo>
                  <a:lnTo>
                    <a:pt x="2260600" y="1092200"/>
                  </a:lnTo>
                  <a:lnTo>
                    <a:pt x="2260600" y="1031240"/>
                  </a:lnTo>
                  <a:lnTo>
                    <a:pt x="2240280" y="1031240"/>
                  </a:lnTo>
                  <a:lnTo>
                    <a:pt x="2240280" y="955040"/>
                  </a:lnTo>
                  <a:lnTo>
                    <a:pt x="1854200" y="955040"/>
                  </a:lnTo>
                  <a:lnTo>
                    <a:pt x="1854200" y="868680"/>
                  </a:lnTo>
                  <a:lnTo>
                    <a:pt x="1645920" y="868680"/>
                  </a:lnTo>
                  <a:lnTo>
                    <a:pt x="1645920" y="792480"/>
                  </a:lnTo>
                  <a:lnTo>
                    <a:pt x="1549400" y="792480"/>
                  </a:lnTo>
                  <a:lnTo>
                    <a:pt x="1549400" y="731520"/>
                  </a:lnTo>
                  <a:lnTo>
                    <a:pt x="1381760" y="731520"/>
                  </a:lnTo>
                  <a:lnTo>
                    <a:pt x="1381760" y="655320"/>
                  </a:lnTo>
                  <a:lnTo>
                    <a:pt x="1168400" y="655320"/>
                  </a:lnTo>
                  <a:lnTo>
                    <a:pt x="1168400" y="584200"/>
                  </a:lnTo>
                  <a:lnTo>
                    <a:pt x="1046480" y="584200"/>
                  </a:lnTo>
                  <a:lnTo>
                    <a:pt x="1046480" y="502920"/>
                  </a:lnTo>
                  <a:lnTo>
                    <a:pt x="970280" y="502920"/>
                  </a:lnTo>
                  <a:lnTo>
                    <a:pt x="970280" y="431800"/>
                  </a:lnTo>
                  <a:lnTo>
                    <a:pt x="762000" y="431800"/>
                  </a:lnTo>
                  <a:lnTo>
                    <a:pt x="762000" y="355600"/>
                  </a:lnTo>
                  <a:lnTo>
                    <a:pt x="711200" y="355600"/>
                  </a:lnTo>
                  <a:lnTo>
                    <a:pt x="711200" y="284480"/>
                  </a:lnTo>
                  <a:lnTo>
                    <a:pt x="533400" y="284480"/>
                  </a:lnTo>
                  <a:lnTo>
                    <a:pt x="533400" y="213360"/>
                  </a:lnTo>
                  <a:lnTo>
                    <a:pt x="431800" y="213360"/>
                  </a:lnTo>
                  <a:lnTo>
                    <a:pt x="431800" y="147320"/>
                  </a:lnTo>
                  <a:lnTo>
                    <a:pt x="254000" y="147320"/>
                  </a:lnTo>
                  <a:lnTo>
                    <a:pt x="254000" y="71120"/>
                  </a:lnTo>
                  <a:lnTo>
                    <a:pt x="0" y="7112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sp>
          <p:nvSpPr>
            <p:cNvPr id="2136" name="Freeform 527">
              <a:extLst>
                <a:ext uri="{FF2B5EF4-FFF2-40B4-BE49-F238E27FC236}">
                  <a16:creationId xmlns:a16="http://schemas.microsoft.com/office/drawing/2014/main" xmlns="" id="{D7F17454-9797-8F66-C42E-18D23274F824}"/>
                </a:ext>
              </a:extLst>
            </p:cNvPr>
            <p:cNvSpPr/>
            <p:nvPr/>
          </p:nvSpPr>
          <p:spPr>
            <a:xfrm>
              <a:off x="9502239" y="3417967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7" name="Freeform 527">
              <a:extLst>
                <a:ext uri="{FF2B5EF4-FFF2-40B4-BE49-F238E27FC236}">
                  <a16:creationId xmlns:a16="http://schemas.microsoft.com/office/drawing/2014/main" xmlns="" id="{8882BA7D-3805-0A45-9552-24BF3BF229D3}"/>
                </a:ext>
              </a:extLst>
            </p:cNvPr>
            <p:cNvSpPr/>
            <p:nvPr/>
          </p:nvSpPr>
          <p:spPr>
            <a:xfrm>
              <a:off x="9541005" y="3488334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8" name="Freeform 527">
              <a:extLst>
                <a:ext uri="{FF2B5EF4-FFF2-40B4-BE49-F238E27FC236}">
                  <a16:creationId xmlns:a16="http://schemas.microsoft.com/office/drawing/2014/main" xmlns="" id="{B9FEF7F4-5BFB-8534-B5D6-793B7AD7FAE9}"/>
                </a:ext>
              </a:extLst>
            </p:cNvPr>
            <p:cNvSpPr/>
            <p:nvPr/>
          </p:nvSpPr>
          <p:spPr>
            <a:xfrm>
              <a:off x="9597117" y="3488334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9" name="Freeform 527">
              <a:extLst>
                <a:ext uri="{FF2B5EF4-FFF2-40B4-BE49-F238E27FC236}">
                  <a16:creationId xmlns:a16="http://schemas.microsoft.com/office/drawing/2014/main" xmlns="" id="{36ADF529-905F-6F3B-A087-2361831C1B50}"/>
                </a:ext>
              </a:extLst>
            </p:cNvPr>
            <p:cNvSpPr/>
            <p:nvPr/>
          </p:nvSpPr>
          <p:spPr>
            <a:xfrm>
              <a:off x="9640740" y="3488334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0" name="Freeform 527">
              <a:extLst>
                <a:ext uri="{FF2B5EF4-FFF2-40B4-BE49-F238E27FC236}">
                  <a16:creationId xmlns:a16="http://schemas.microsoft.com/office/drawing/2014/main" xmlns="" id="{B705084A-28E3-115D-FFF9-E8A66AD459DB}"/>
                </a:ext>
              </a:extLst>
            </p:cNvPr>
            <p:cNvSpPr/>
            <p:nvPr/>
          </p:nvSpPr>
          <p:spPr>
            <a:xfrm>
              <a:off x="9706767" y="3489966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1" name="Freeform 527">
              <a:extLst>
                <a:ext uri="{FF2B5EF4-FFF2-40B4-BE49-F238E27FC236}">
                  <a16:creationId xmlns:a16="http://schemas.microsoft.com/office/drawing/2014/main" xmlns="" id="{3F713E4A-4C5C-962C-30D4-9302868C946F}"/>
                </a:ext>
              </a:extLst>
            </p:cNvPr>
            <p:cNvSpPr/>
            <p:nvPr/>
          </p:nvSpPr>
          <p:spPr>
            <a:xfrm>
              <a:off x="9871634" y="3492366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2" name="Freeform 527">
              <a:extLst>
                <a:ext uri="{FF2B5EF4-FFF2-40B4-BE49-F238E27FC236}">
                  <a16:creationId xmlns:a16="http://schemas.microsoft.com/office/drawing/2014/main" xmlns="" id="{302289C5-DCAD-77B3-914C-31279C72A2D5}"/>
                </a:ext>
              </a:extLst>
            </p:cNvPr>
            <p:cNvSpPr/>
            <p:nvPr/>
          </p:nvSpPr>
          <p:spPr>
            <a:xfrm>
              <a:off x="9941349" y="3617168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3" name="Freeform 527">
              <a:extLst>
                <a:ext uri="{FF2B5EF4-FFF2-40B4-BE49-F238E27FC236}">
                  <a16:creationId xmlns:a16="http://schemas.microsoft.com/office/drawing/2014/main" xmlns="" id="{8F9C5D5A-9C84-7C84-E37D-4105A7DBCA78}"/>
                </a:ext>
              </a:extLst>
            </p:cNvPr>
            <p:cNvSpPr/>
            <p:nvPr/>
          </p:nvSpPr>
          <p:spPr>
            <a:xfrm>
              <a:off x="10041520" y="3617168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4" name="Freeform 527">
              <a:extLst>
                <a:ext uri="{FF2B5EF4-FFF2-40B4-BE49-F238E27FC236}">
                  <a16:creationId xmlns:a16="http://schemas.microsoft.com/office/drawing/2014/main" xmlns="" id="{D07868E4-D038-4A90-3D01-95489626E991}"/>
                </a:ext>
              </a:extLst>
            </p:cNvPr>
            <p:cNvSpPr/>
            <p:nvPr/>
          </p:nvSpPr>
          <p:spPr>
            <a:xfrm>
              <a:off x="10424148" y="3760904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5" name="Freeform 527">
              <a:extLst>
                <a:ext uri="{FF2B5EF4-FFF2-40B4-BE49-F238E27FC236}">
                  <a16:creationId xmlns:a16="http://schemas.microsoft.com/office/drawing/2014/main" xmlns="" id="{06FE7625-CB3C-9657-3E90-00BFFB93AEAF}"/>
                </a:ext>
              </a:extLst>
            </p:cNvPr>
            <p:cNvSpPr/>
            <p:nvPr/>
          </p:nvSpPr>
          <p:spPr>
            <a:xfrm>
              <a:off x="10831855" y="3760904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6" name="Freeform 527">
              <a:extLst>
                <a:ext uri="{FF2B5EF4-FFF2-40B4-BE49-F238E27FC236}">
                  <a16:creationId xmlns:a16="http://schemas.microsoft.com/office/drawing/2014/main" xmlns="" id="{A6406BF0-26D1-0364-81EA-1AB3FA5FAC52}"/>
                </a:ext>
              </a:extLst>
            </p:cNvPr>
            <p:cNvSpPr/>
            <p:nvPr/>
          </p:nvSpPr>
          <p:spPr>
            <a:xfrm>
              <a:off x="11150206" y="3757216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7" name="Freeform 527">
              <a:extLst>
                <a:ext uri="{FF2B5EF4-FFF2-40B4-BE49-F238E27FC236}">
                  <a16:creationId xmlns:a16="http://schemas.microsoft.com/office/drawing/2014/main" xmlns="" id="{53CAC036-AD0C-8E37-6078-89F3D69B5CDF}"/>
                </a:ext>
              </a:extLst>
            </p:cNvPr>
            <p:cNvSpPr/>
            <p:nvPr/>
          </p:nvSpPr>
          <p:spPr>
            <a:xfrm>
              <a:off x="11276304" y="3759009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8" name="Freeform 527">
              <a:extLst>
                <a:ext uri="{FF2B5EF4-FFF2-40B4-BE49-F238E27FC236}">
                  <a16:creationId xmlns:a16="http://schemas.microsoft.com/office/drawing/2014/main" xmlns="" id="{A0253D2C-0D6B-7309-9720-625E3DB9EA2F}"/>
                </a:ext>
              </a:extLst>
            </p:cNvPr>
            <p:cNvSpPr/>
            <p:nvPr/>
          </p:nvSpPr>
          <p:spPr>
            <a:xfrm>
              <a:off x="8430750" y="2892413"/>
              <a:ext cx="10543" cy="47392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9" name="Freeform 527">
              <a:extLst>
                <a:ext uri="{FF2B5EF4-FFF2-40B4-BE49-F238E27FC236}">
                  <a16:creationId xmlns:a16="http://schemas.microsoft.com/office/drawing/2014/main" xmlns="" id="{5C675723-ABA3-515A-E213-91C756CAB664}"/>
                </a:ext>
              </a:extLst>
            </p:cNvPr>
            <p:cNvSpPr/>
            <p:nvPr/>
          </p:nvSpPr>
          <p:spPr>
            <a:xfrm rot="5400000">
              <a:off x="8402994" y="2913156"/>
              <a:ext cx="45719" cy="45719"/>
            </a:xfrm>
            <a:custGeom>
              <a:avLst/>
              <a:gdLst>
                <a:gd name="connsiteX0" fmla="*/ 0 w 15108"/>
                <a:gd name="connsiteY0" fmla="*/ 0 h 60470"/>
                <a:gd name="connsiteX1" fmla="*/ 0 w 15108"/>
                <a:gd name="connsiteY1" fmla="*/ 60470 h 6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08" h="60470">
                  <a:moveTo>
                    <a:pt x="0" y="0"/>
                  </a:moveTo>
                  <a:lnTo>
                    <a:pt x="0" y="60470"/>
                  </a:lnTo>
                </a:path>
              </a:pathLst>
            </a:custGeom>
            <a:ln w="28575" cap="sq">
              <a:solidFill>
                <a:srgbClr val="005086"/>
              </a:solidFill>
              <a:prstDash val="sysDash"/>
              <a:miter/>
            </a:ln>
          </p:spPr>
          <p:txBody>
            <a:bodyPr rtlCol="0" anchor="ctr"/>
            <a:lstStyle/>
            <a:p>
              <a:pPr marL="0" marR="0" lvl="0" indent="0" defTabSz="45710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150" name="Freeform: Shape 339">
            <a:extLst>
              <a:ext uri="{FF2B5EF4-FFF2-40B4-BE49-F238E27FC236}">
                <a16:creationId xmlns:a16="http://schemas.microsoft.com/office/drawing/2014/main" xmlns="" id="{E3F33040-2E28-9DB8-7935-C626B6C2B7D4}"/>
              </a:ext>
            </a:extLst>
          </p:cNvPr>
          <p:cNvSpPr/>
          <p:nvPr/>
        </p:nvSpPr>
        <p:spPr bwMode="auto">
          <a:xfrm>
            <a:off x="7165914" y="1652254"/>
            <a:ext cx="3733606" cy="2710805"/>
          </a:xfrm>
          <a:custGeom>
            <a:avLst/>
            <a:gdLst>
              <a:gd name="connsiteX0" fmla="*/ 3994150 w 3994150"/>
              <a:gd name="connsiteY0" fmla="*/ 2901950 h 2901950"/>
              <a:gd name="connsiteX1" fmla="*/ 3994150 w 3994150"/>
              <a:gd name="connsiteY1" fmla="*/ 2330450 h 2901950"/>
              <a:gd name="connsiteX2" fmla="*/ 3486150 w 3994150"/>
              <a:gd name="connsiteY2" fmla="*/ 2330450 h 2901950"/>
              <a:gd name="connsiteX3" fmla="*/ 3486150 w 3994150"/>
              <a:gd name="connsiteY3" fmla="*/ 2038350 h 2901950"/>
              <a:gd name="connsiteX4" fmla="*/ 2374900 w 3994150"/>
              <a:gd name="connsiteY4" fmla="*/ 2038350 h 2901950"/>
              <a:gd name="connsiteX5" fmla="*/ 2374900 w 3994150"/>
              <a:gd name="connsiteY5" fmla="*/ 1879600 h 2901950"/>
              <a:gd name="connsiteX6" fmla="*/ 2184400 w 3994150"/>
              <a:gd name="connsiteY6" fmla="*/ 1879600 h 2901950"/>
              <a:gd name="connsiteX7" fmla="*/ 2184400 w 3994150"/>
              <a:gd name="connsiteY7" fmla="*/ 1701800 h 2901950"/>
              <a:gd name="connsiteX8" fmla="*/ 1924050 w 3994150"/>
              <a:gd name="connsiteY8" fmla="*/ 1701800 h 2901950"/>
              <a:gd name="connsiteX9" fmla="*/ 1924050 w 3994150"/>
              <a:gd name="connsiteY9" fmla="*/ 1536700 h 2901950"/>
              <a:gd name="connsiteX10" fmla="*/ 1390650 w 3994150"/>
              <a:gd name="connsiteY10" fmla="*/ 1536700 h 2901950"/>
              <a:gd name="connsiteX11" fmla="*/ 1390650 w 3994150"/>
              <a:gd name="connsiteY11" fmla="*/ 1200150 h 2901950"/>
              <a:gd name="connsiteX12" fmla="*/ 1339850 w 3994150"/>
              <a:gd name="connsiteY12" fmla="*/ 1200150 h 2901950"/>
              <a:gd name="connsiteX13" fmla="*/ 1339850 w 3994150"/>
              <a:gd name="connsiteY13" fmla="*/ 1022350 h 2901950"/>
              <a:gd name="connsiteX14" fmla="*/ 1143000 w 3994150"/>
              <a:gd name="connsiteY14" fmla="*/ 1022350 h 2901950"/>
              <a:gd name="connsiteX15" fmla="*/ 1143000 w 3994150"/>
              <a:gd name="connsiteY15" fmla="*/ 850900 h 2901950"/>
              <a:gd name="connsiteX16" fmla="*/ 1035050 w 3994150"/>
              <a:gd name="connsiteY16" fmla="*/ 850900 h 2901950"/>
              <a:gd name="connsiteX17" fmla="*/ 1035050 w 3994150"/>
              <a:gd name="connsiteY17" fmla="*/ 685800 h 2901950"/>
              <a:gd name="connsiteX18" fmla="*/ 939800 w 3994150"/>
              <a:gd name="connsiteY18" fmla="*/ 685800 h 2901950"/>
              <a:gd name="connsiteX19" fmla="*/ 939800 w 3994150"/>
              <a:gd name="connsiteY19" fmla="*/ 514350 h 2901950"/>
              <a:gd name="connsiteX20" fmla="*/ 482600 w 3994150"/>
              <a:gd name="connsiteY20" fmla="*/ 514350 h 2901950"/>
              <a:gd name="connsiteX21" fmla="*/ 482600 w 3994150"/>
              <a:gd name="connsiteY21" fmla="*/ 336550 h 2901950"/>
              <a:gd name="connsiteX22" fmla="*/ 393700 w 3994150"/>
              <a:gd name="connsiteY22" fmla="*/ 336550 h 2901950"/>
              <a:gd name="connsiteX23" fmla="*/ 393700 w 3994150"/>
              <a:gd name="connsiteY23" fmla="*/ 152400 h 2901950"/>
              <a:gd name="connsiteX24" fmla="*/ 298450 w 3994150"/>
              <a:gd name="connsiteY24" fmla="*/ 152400 h 2901950"/>
              <a:gd name="connsiteX25" fmla="*/ 298450 w 3994150"/>
              <a:gd name="connsiteY25" fmla="*/ 0 h 2901950"/>
              <a:gd name="connsiteX26" fmla="*/ 0 w 3994150"/>
              <a:gd name="connsiteY26" fmla="*/ 0 h 2901950"/>
              <a:gd name="connsiteX0" fmla="*/ 3994150 w 3994150"/>
              <a:gd name="connsiteY0" fmla="*/ 2901950 h 2901950"/>
              <a:gd name="connsiteX1" fmla="*/ 3994150 w 3994150"/>
              <a:gd name="connsiteY1" fmla="*/ 2330450 h 2901950"/>
              <a:gd name="connsiteX2" fmla="*/ 3486150 w 3994150"/>
              <a:gd name="connsiteY2" fmla="*/ 2330450 h 2901950"/>
              <a:gd name="connsiteX3" fmla="*/ 3486150 w 3994150"/>
              <a:gd name="connsiteY3" fmla="*/ 2038350 h 2901950"/>
              <a:gd name="connsiteX4" fmla="*/ 2374900 w 3994150"/>
              <a:gd name="connsiteY4" fmla="*/ 2038350 h 2901950"/>
              <a:gd name="connsiteX5" fmla="*/ 2385483 w 3994150"/>
              <a:gd name="connsiteY5" fmla="*/ 1881717 h 2901950"/>
              <a:gd name="connsiteX6" fmla="*/ 2184400 w 3994150"/>
              <a:gd name="connsiteY6" fmla="*/ 1879600 h 2901950"/>
              <a:gd name="connsiteX7" fmla="*/ 2184400 w 3994150"/>
              <a:gd name="connsiteY7" fmla="*/ 1701800 h 2901950"/>
              <a:gd name="connsiteX8" fmla="*/ 1924050 w 3994150"/>
              <a:gd name="connsiteY8" fmla="*/ 1701800 h 2901950"/>
              <a:gd name="connsiteX9" fmla="*/ 1924050 w 3994150"/>
              <a:gd name="connsiteY9" fmla="*/ 1536700 h 2901950"/>
              <a:gd name="connsiteX10" fmla="*/ 1390650 w 3994150"/>
              <a:gd name="connsiteY10" fmla="*/ 1536700 h 2901950"/>
              <a:gd name="connsiteX11" fmla="*/ 1390650 w 3994150"/>
              <a:gd name="connsiteY11" fmla="*/ 1200150 h 2901950"/>
              <a:gd name="connsiteX12" fmla="*/ 1339850 w 3994150"/>
              <a:gd name="connsiteY12" fmla="*/ 1200150 h 2901950"/>
              <a:gd name="connsiteX13" fmla="*/ 1339850 w 3994150"/>
              <a:gd name="connsiteY13" fmla="*/ 1022350 h 2901950"/>
              <a:gd name="connsiteX14" fmla="*/ 1143000 w 3994150"/>
              <a:gd name="connsiteY14" fmla="*/ 1022350 h 2901950"/>
              <a:gd name="connsiteX15" fmla="*/ 1143000 w 3994150"/>
              <a:gd name="connsiteY15" fmla="*/ 850900 h 2901950"/>
              <a:gd name="connsiteX16" fmla="*/ 1035050 w 3994150"/>
              <a:gd name="connsiteY16" fmla="*/ 850900 h 2901950"/>
              <a:gd name="connsiteX17" fmla="*/ 1035050 w 3994150"/>
              <a:gd name="connsiteY17" fmla="*/ 685800 h 2901950"/>
              <a:gd name="connsiteX18" fmla="*/ 939800 w 3994150"/>
              <a:gd name="connsiteY18" fmla="*/ 685800 h 2901950"/>
              <a:gd name="connsiteX19" fmla="*/ 939800 w 3994150"/>
              <a:gd name="connsiteY19" fmla="*/ 514350 h 2901950"/>
              <a:gd name="connsiteX20" fmla="*/ 482600 w 3994150"/>
              <a:gd name="connsiteY20" fmla="*/ 514350 h 2901950"/>
              <a:gd name="connsiteX21" fmla="*/ 482600 w 3994150"/>
              <a:gd name="connsiteY21" fmla="*/ 336550 h 2901950"/>
              <a:gd name="connsiteX22" fmla="*/ 393700 w 3994150"/>
              <a:gd name="connsiteY22" fmla="*/ 336550 h 2901950"/>
              <a:gd name="connsiteX23" fmla="*/ 393700 w 3994150"/>
              <a:gd name="connsiteY23" fmla="*/ 152400 h 2901950"/>
              <a:gd name="connsiteX24" fmla="*/ 298450 w 3994150"/>
              <a:gd name="connsiteY24" fmla="*/ 152400 h 2901950"/>
              <a:gd name="connsiteX25" fmla="*/ 298450 w 3994150"/>
              <a:gd name="connsiteY25" fmla="*/ 0 h 2901950"/>
              <a:gd name="connsiteX26" fmla="*/ 0 w 3994150"/>
              <a:gd name="connsiteY26" fmla="*/ 0 h 2901950"/>
              <a:gd name="connsiteX0" fmla="*/ 3994150 w 3994150"/>
              <a:gd name="connsiteY0" fmla="*/ 2901950 h 2901950"/>
              <a:gd name="connsiteX1" fmla="*/ 3994150 w 3994150"/>
              <a:gd name="connsiteY1" fmla="*/ 2330450 h 2901950"/>
              <a:gd name="connsiteX2" fmla="*/ 3486150 w 3994150"/>
              <a:gd name="connsiteY2" fmla="*/ 2330450 h 2901950"/>
              <a:gd name="connsiteX3" fmla="*/ 3486150 w 3994150"/>
              <a:gd name="connsiteY3" fmla="*/ 2038350 h 2901950"/>
              <a:gd name="connsiteX4" fmla="*/ 2391833 w 3994150"/>
              <a:gd name="connsiteY4" fmla="*/ 2040466 h 2901950"/>
              <a:gd name="connsiteX5" fmla="*/ 2385483 w 3994150"/>
              <a:gd name="connsiteY5" fmla="*/ 1881717 h 2901950"/>
              <a:gd name="connsiteX6" fmla="*/ 2184400 w 3994150"/>
              <a:gd name="connsiteY6" fmla="*/ 1879600 h 2901950"/>
              <a:gd name="connsiteX7" fmla="*/ 2184400 w 3994150"/>
              <a:gd name="connsiteY7" fmla="*/ 1701800 h 2901950"/>
              <a:gd name="connsiteX8" fmla="*/ 1924050 w 3994150"/>
              <a:gd name="connsiteY8" fmla="*/ 1701800 h 2901950"/>
              <a:gd name="connsiteX9" fmla="*/ 1924050 w 3994150"/>
              <a:gd name="connsiteY9" fmla="*/ 1536700 h 2901950"/>
              <a:gd name="connsiteX10" fmla="*/ 1390650 w 3994150"/>
              <a:gd name="connsiteY10" fmla="*/ 1536700 h 2901950"/>
              <a:gd name="connsiteX11" fmla="*/ 1390650 w 3994150"/>
              <a:gd name="connsiteY11" fmla="*/ 1200150 h 2901950"/>
              <a:gd name="connsiteX12" fmla="*/ 1339850 w 3994150"/>
              <a:gd name="connsiteY12" fmla="*/ 1200150 h 2901950"/>
              <a:gd name="connsiteX13" fmla="*/ 1339850 w 3994150"/>
              <a:gd name="connsiteY13" fmla="*/ 1022350 h 2901950"/>
              <a:gd name="connsiteX14" fmla="*/ 1143000 w 3994150"/>
              <a:gd name="connsiteY14" fmla="*/ 1022350 h 2901950"/>
              <a:gd name="connsiteX15" fmla="*/ 1143000 w 3994150"/>
              <a:gd name="connsiteY15" fmla="*/ 850900 h 2901950"/>
              <a:gd name="connsiteX16" fmla="*/ 1035050 w 3994150"/>
              <a:gd name="connsiteY16" fmla="*/ 850900 h 2901950"/>
              <a:gd name="connsiteX17" fmla="*/ 1035050 w 3994150"/>
              <a:gd name="connsiteY17" fmla="*/ 685800 h 2901950"/>
              <a:gd name="connsiteX18" fmla="*/ 939800 w 3994150"/>
              <a:gd name="connsiteY18" fmla="*/ 685800 h 2901950"/>
              <a:gd name="connsiteX19" fmla="*/ 939800 w 3994150"/>
              <a:gd name="connsiteY19" fmla="*/ 514350 h 2901950"/>
              <a:gd name="connsiteX20" fmla="*/ 482600 w 3994150"/>
              <a:gd name="connsiteY20" fmla="*/ 514350 h 2901950"/>
              <a:gd name="connsiteX21" fmla="*/ 482600 w 3994150"/>
              <a:gd name="connsiteY21" fmla="*/ 336550 h 2901950"/>
              <a:gd name="connsiteX22" fmla="*/ 393700 w 3994150"/>
              <a:gd name="connsiteY22" fmla="*/ 336550 h 2901950"/>
              <a:gd name="connsiteX23" fmla="*/ 393700 w 3994150"/>
              <a:gd name="connsiteY23" fmla="*/ 152400 h 2901950"/>
              <a:gd name="connsiteX24" fmla="*/ 298450 w 3994150"/>
              <a:gd name="connsiteY24" fmla="*/ 152400 h 2901950"/>
              <a:gd name="connsiteX25" fmla="*/ 298450 w 3994150"/>
              <a:gd name="connsiteY25" fmla="*/ 0 h 2901950"/>
              <a:gd name="connsiteX26" fmla="*/ 0 w 3994150"/>
              <a:gd name="connsiteY26" fmla="*/ 0 h 2901950"/>
              <a:gd name="connsiteX0" fmla="*/ 3994150 w 3994150"/>
              <a:gd name="connsiteY0" fmla="*/ 2901950 h 2901950"/>
              <a:gd name="connsiteX1" fmla="*/ 3994150 w 3994150"/>
              <a:gd name="connsiteY1" fmla="*/ 2330450 h 2901950"/>
              <a:gd name="connsiteX2" fmla="*/ 3486150 w 3994150"/>
              <a:gd name="connsiteY2" fmla="*/ 2330450 h 2901950"/>
              <a:gd name="connsiteX3" fmla="*/ 3486150 w 3994150"/>
              <a:gd name="connsiteY3" fmla="*/ 2038350 h 2901950"/>
              <a:gd name="connsiteX4" fmla="*/ 2381250 w 3994150"/>
              <a:gd name="connsiteY4" fmla="*/ 2040466 h 2901950"/>
              <a:gd name="connsiteX5" fmla="*/ 2385483 w 3994150"/>
              <a:gd name="connsiteY5" fmla="*/ 1881717 h 2901950"/>
              <a:gd name="connsiteX6" fmla="*/ 2184400 w 3994150"/>
              <a:gd name="connsiteY6" fmla="*/ 1879600 h 2901950"/>
              <a:gd name="connsiteX7" fmla="*/ 2184400 w 3994150"/>
              <a:gd name="connsiteY7" fmla="*/ 1701800 h 2901950"/>
              <a:gd name="connsiteX8" fmla="*/ 1924050 w 3994150"/>
              <a:gd name="connsiteY8" fmla="*/ 1701800 h 2901950"/>
              <a:gd name="connsiteX9" fmla="*/ 1924050 w 3994150"/>
              <a:gd name="connsiteY9" fmla="*/ 1536700 h 2901950"/>
              <a:gd name="connsiteX10" fmla="*/ 1390650 w 3994150"/>
              <a:gd name="connsiteY10" fmla="*/ 1536700 h 2901950"/>
              <a:gd name="connsiteX11" fmla="*/ 1390650 w 3994150"/>
              <a:gd name="connsiteY11" fmla="*/ 1200150 h 2901950"/>
              <a:gd name="connsiteX12" fmla="*/ 1339850 w 3994150"/>
              <a:gd name="connsiteY12" fmla="*/ 1200150 h 2901950"/>
              <a:gd name="connsiteX13" fmla="*/ 1339850 w 3994150"/>
              <a:gd name="connsiteY13" fmla="*/ 1022350 h 2901950"/>
              <a:gd name="connsiteX14" fmla="*/ 1143000 w 3994150"/>
              <a:gd name="connsiteY14" fmla="*/ 1022350 h 2901950"/>
              <a:gd name="connsiteX15" fmla="*/ 1143000 w 3994150"/>
              <a:gd name="connsiteY15" fmla="*/ 850900 h 2901950"/>
              <a:gd name="connsiteX16" fmla="*/ 1035050 w 3994150"/>
              <a:gd name="connsiteY16" fmla="*/ 850900 h 2901950"/>
              <a:gd name="connsiteX17" fmla="*/ 1035050 w 3994150"/>
              <a:gd name="connsiteY17" fmla="*/ 685800 h 2901950"/>
              <a:gd name="connsiteX18" fmla="*/ 939800 w 3994150"/>
              <a:gd name="connsiteY18" fmla="*/ 685800 h 2901950"/>
              <a:gd name="connsiteX19" fmla="*/ 939800 w 3994150"/>
              <a:gd name="connsiteY19" fmla="*/ 514350 h 2901950"/>
              <a:gd name="connsiteX20" fmla="*/ 482600 w 3994150"/>
              <a:gd name="connsiteY20" fmla="*/ 514350 h 2901950"/>
              <a:gd name="connsiteX21" fmla="*/ 482600 w 3994150"/>
              <a:gd name="connsiteY21" fmla="*/ 336550 h 2901950"/>
              <a:gd name="connsiteX22" fmla="*/ 393700 w 3994150"/>
              <a:gd name="connsiteY22" fmla="*/ 336550 h 2901950"/>
              <a:gd name="connsiteX23" fmla="*/ 393700 w 3994150"/>
              <a:gd name="connsiteY23" fmla="*/ 152400 h 2901950"/>
              <a:gd name="connsiteX24" fmla="*/ 298450 w 3994150"/>
              <a:gd name="connsiteY24" fmla="*/ 152400 h 2901950"/>
              <a:gd name="connsiteX25" fmla="*/ 298450 w 3994150"/>
              <a:gd name="connsiteY25" fmla="*/ 0 h 2901950"/>
              <a:gd name="connsiteX26" fmla="*/ 0 w 3994150"/>
              <a:gd name="connsiteY26" fmla="*/ 0 h 2901950"/>
              <a:gd name="connsiteX0" fmla="*/ 3994150 w 3994150"/>
              <a:gd name="connsiteY0" fmla="*/ 2901950 h 2901950"/>
              <a:gd name="connsiteX1" fmla="*/ 3994150 w 3994150"/>
              <a:gd name="connsiteY1" fmla="*/ 2330450 h 2901950"/>
              <a:gd name="connsiteX2" fmla="*/ 3486150 w 3994150"/>
              <a:gd name="connsiteY2" fmla="*/ 2330450 h 2901950"/>
              <a:gd name="connsiteX3" fmla="*/ 3486150 w 3994150"/>
              <a:gd name="connsiteY3" fmla="*/ 2038350 h 2901950"/>
              <a:gd name="connsiteX4" fmla="*/ 2381250 w 3994150"/>
              <a:gd name="connsiteY4" fmla="*/ 2040466 h 2901950"/>
              <a:gd name="connsiteX5" fmla="*/ 2385483 w 3994150"/>
              <a:gd name="connsiteY5" fmla="*/ 1881717 h 2901950"/>
              <a:gd name="connsiteX6" fmla="*/ 2184400 w 3994150"/>
              <a:gd name="connsiteY6" fmla="*/ 1879600 h 2901950"/>
              <a:gd name="connsiteX7" fmla="*/ 2184400 w 3994150"/>
              <a:gd name="connsiteY7" fmla="*/ 1701800 h 2901950"/>
              <a:gd name="connsiteX8" fmla="*/ 1924050 w 3994150"/>
              <a:gd name="connsiteY8" fmla="*/ 1701800 h 2901950"/>
              <a:gd name="connsiteX9" fmla="*/ 1924050 w 3994150"/>
              <a:gd name="connsiteY9" fmla="*/ 1536700 h 2901950"/>
              <a:gd name="connsiteX10" fmla="*/ 1390650 w 3994150"/>
              <a:gd name="connsiteY10" fmla="*/ 1536700 h 2901950"/>
              <a:gd name="connsiteX11" fmla="*/ 1390650 w 3994150"/>
              <a:gd name="connsiteY11" fmla="*/ 1200150 h 2901950"/>
              <a:gd name="connsiteX12" fmla="*/ 1339850 w 3994150"/>
              <a:gd name="connsiteY12" fmla="*/ 1200150 h 2901950"/>
              <a:gd name="connsiteX13" fmla="*/ 1339850 w 3994150"/>
              <a:gd name="connsiteY13" fmla="*/ 1022350 h 2901950"/>
              <a:gd name="connsiteX14" fmla="*/ 1143000 w 3994150"/>
              <a:gd name="connsiteY14" fmla="*/ 1022350 h 2901950"/>
              <a:gd name="connsiteX15" fmla="*/ 1143000 w 3994150"/>
              <a:gd name="connsiteY15" fmla="*/ 850900 h 2901950"/>
              <a:gd name="connsiteX16" fmla="*/ 1035050 w 3994150"/>
              <a:gd name="connsiteY16" fmla="*/ 850900 h 2901950"/>
              <a:gd name="connsiteX17" fmla="*/ 1035050 w 3994150"/>
              <a:gd name="connsiteY17" fmla="*/ 685800 h 2901950"/>
              <a:gd name="connsiteX18" fmla="*/ 939800 w 3994150"/>
              <a:gd name="connsiteY18" fmla="*/ 685800 h 2901950"/>
              <a:gd name="connsiteX19" fmla="*/ 939800 w 3994150"/>
              <a:gd name="connsiteY19" fmla="*/ 514350 h 2901950"/>
              <a:gd name="connsiteX20" fmla="*/ 482600 w 3994150"/>
              <a:gd name="connsiteY20" fmla="*/ 514350 h 2901950"/>
              <a:gd name="connsiteX21" fmla="*/ 482600 w 3994150"/>
              <a:gd name="connsiteY21" fmla="*/ 336550 h 2901950"/>
              <a:gd name="connsiteX22" fmla="*/ 393700 w 3994150"/>
              <a:gd name="connsiteY22" fmla="*/ 336550 h 2901950"/>
              <a:gd name="connsiteX23" fmla="*/ 393700 w 3994150"/>
              <a:gd name="connsiteY23" fmla="*/ 152400 h 2901950"/>
              <a:gd name="connsiteX24" fmla="*/ 292100 w 3994150"/>
              <a:gd name="connsiteY24" fmla="*/ 165100 h 2901950"/>
              <a:gd name="connsiteX25" fmla="*/ 298450 w 3994150"/>
              <a:gd name="connsiteY25" fmla="*/ 0 h 2901950"/>
              <a:gd name="connsiteX26" fmla="*/ 0 w 3994150"/>
              <a:gd name="connsiteY26" fmla="*/ 0 h 2901950"/>
              <a:gd name="connsiteX0" fmla="*/ 3994150 w 3994150"/>
              <a:gd name="connsiteY0" fmla="*/ 2901950 h 2901950"/>
              <a:gd name="connsiteX1" fmla="*/ 3994150 w 3994150"/>
              <a:gd name="connsiteY1" fmla="*/ 2330450 h 2901950"/>
              <a:gd name="connsiteX2" fmla="*/ 3486150 w 3994150"/>
              <a:gd name="connsiteY2" fmla="*/ 2330450 h 2901950"/>
              <a:gd name="connsiteX3" fmla="*/ 3486150 w 3994150"/>
              <a:gd name="connsiteY3" fmla="*/ 2038350 h 2901950"/>
              <a:gd name="connsiteX4" fmla="*/ 2381250 w 3994150"/>
              <a:gd name="connsiteY4" fmla="*/ 2040466 h 2901950"/>
              <a:gd name="connsiteX5" fmla="*/ 2385483 w 3994150"/>
              <a:gd name="connsiteY5" fmla="*/ 1881717 h 2901950"/>
              <a:gd name="connsiteX6" fmla="*/ 2184400 w 3994150"/>
              <a:gd name="connsiteY6" fmla="*/ 1879600 h 2901950"/>
              <a:gd name="connsiteX7" fmla="*/ 2184400 w 3994150"/>
              <a:gd name="connsiteY7" fmla="*/ 1701800 h 2901950"/>
              <a:gd name="connsiteX8" fmla="*/ 1924050 w 3994150"/>
              <a:gd name="connsiteY8" fmla="*/ 1701800 h 2901950"/>
              <a:gd name="connsiteX9" fmla="*/ 1924050 w 3994150"/>
              <a:gd name="connsiteY9" fmla="*/ 1536700 h 2901950"/>
              <a:gd name="connsiteX10" fmla="*/ 1390650 w 3994150"/>
              <a:gd name="connsiteY10" fmla="*/ 1536700 h 2901950"/>
              <a:gd name="connsiteX11" fmla="*/ 1390650 w 3994150"/>
              <a:gd name="connsiteY11" fmla="*/ 1200150 h 2901950"/>
              <a:gd name="connsiteX12" fmla="*/ 1339850 w 3994150"/>
              <a:gd name="connsiteY12" fmla="*/ 1200150 h 2901950"/>
              <a:gd name="connsiteX13" fmla="*/ 1339850 w 3994150"/>
              <a:gd name="connsiteY13" fmla="*/ 1022350 h 2901950"/>
              <a:gd name="connsiteX14" fmla="*/ 1143000 w 3994150"/>
              <a:gd name="connsiteY14" fmla="*/ 1022350 h 2901950"/>
              <a:gd name="connsiteX15" fmla="*/ 1143000 w 3994150"/>
              <a:gd name="connsiteY15" fmla="*/ 850900 h 2901950"/>
              <a:gd name="connsiteX16" fmla="*/ 1035050 w 3994150"/>
              <a:gd name="connsiteY16" fmla="*/ 850900 h 2901950"/>
              <a:gd name="connsiteX17" fmla="*/ 1035050 w 3994150"/>
              <a:gd name="connsiteY17" fmla="*/ 685800 h 2901950"/>
              <a:gd name="connsiteX18" fmla="*/ 939800 w 3994150"/>
              <a:gd name="connsiteY18" fmla="*/ 685800 h 2901950"/>
              <a:gd name="connsiteX19" fmla="*/ 939800 w 3994150"/>
              <a:gd name="connsiteY19" fmla="*/ 514350 h 2901950"/>
              <a:gd name="connsiteX20" fmla="*/ 482600 w 3994150"/>
              <a:gd name="connsiteY20" fmla="*/ 514350 h 2901950"/>
              <a:gd name="connsiteX21" fmla="*/ 482600 w 3994150"/>
              <a:gd name="connsiteY21" fmla="*/ 336550 h 2901950"/>
              <a:gd name="connsiteX22" fmla="*/ 393700 w 3994150"/>
              <a:gd name="connsiteY22" fmla="*/ 336550 h 2901950"/>
              <a:gd name="connsiteX23" fmla="*/ 391583 w 3994150"/>
              <a:gd name="connsiteY23" fmla="*/ 165100 h 2901950"/>
              <a:gd name="connsiteX24" fmla="*/ 292100 w 3994150"/>
              <a:gd name="connsiteY24" fmla="*/ 165100 h 2901950"/>
              <a:gd name="connsiteX25" fmla="*/ 298450 w 3994150"/>
              <a:gd name="connsiteY25" fmla="*/ 0 h 2901950"/>
              <a:gd name="connsiteX26" fmla="*/ 0 w 3994150"/>
              <a:gd name="connsiteY26" fmla="*/ 0 h 2901950"/>
              <a:gd name="connsiteX0" fmla="*/ 3994150 w 3994150"/>
              <a:gd name="connsiteY0" fmla="*/ 2901950 h 2901950"/>
              <a:gd name="connsiteX1" fmla="*/ 3994150 w 3994150"/>
              <a:gd name="connsiteY1" fmla="*/ 2330450 h 2901950"/>
              <a:gd name="connsiteX2" fmla="*/ 3486150 w 3994150"/>
              <a:gd name="connsiteY2" fmla="*/ 2330450 h 2901950"/>
              <a:gd name="connsiteX3" fmla="*/ 3486150 w 3994150"/>
              <a:gd name="connsiteY3" fmla="*/ 2038350 h 2901950"/>
              <a:gd name="connsiteX4" fmla="*/ 2381250 w 3994150"/>
              <a:gd name="connsiteY4" fmla="*/ 2040466 h 2901950"/>
              <a:gd name="connsiteX5" fmla="*/ 2385483 w 3994150"/>
              <a:gd name="connsiteY5" fmla="*/ 1881717 h 2901950"/>
              <a:gd name="connsiteX6" fmla="*/ 2184400 w 3994150"/>
              <a:gd name="connsiteY6" fmla="*/ 1879600 h 2901950"/>
              <a:gd name="connsiteX7" fmla="*/ 2184400 w 3994150"/>
              <a:gd name="connsiteY7" fmla="*/ 1701800 h 2901950"/>
              <a:gd name="connsiteX8" fmla="*/ 1924050 w 3994150"/>
              <a:gd name="connsiteY8" fmla="*/ 1701800 h 2901950"/>
              <a:gd name="connsiteX9" fmla="*/ 1924050 w 3994150"/>
              <a:gd name="connsiteY9" fmla="*/ 1536700 h 2901950"/>
              <a:gd name="connsiteX10" fmla="*/ 1390650 w 3994150"/>
              <a:gd name="connsiteY10" fmla="*/ 1536700 h 2901950"/>
              <a:gd name="connsiteX11" fmla="*/ 1390650 w 3994150"/>
              <a:gd name="connsiteY11" fmla="*/ 1200150 h 2901950"/>
              <a:gd name="connsiteX12" fmla="*/ 1339850 w 3994150"/>
              <a:gd name="connsiteY12" fmla="*/ 1200150 h 2901950"/>
              <a:gd name="connsiteX13" fmla="*/ 1339850 w 3994150"/>
              <a:gd name="connsiteY13" fmla="*/ 1022350 h 2901950"/>
              <a:gd name="connsiteX14" fmla="*/ 1143000 w 3994150"/>
              <a:gd name="connsiteY14" fmla="*/ 1022350 h 2901950"/>
              <a:gd name="connsiteX15" fmla="*/ 1143000 w 3994150"/>
              <a:gd name="connsiteY15" fmla="*/ 850900 h 2901950"/>
              <a:gd name="connsiteX16" fmla="*/ 1035050 w 3994150"/>
              <a:gd name="connsiteY16" fmla="*/ 850900 h 2901950"/>
              <a:gd name="connsiteX17" fmla="*/ 1035050 w 3994150"/>
              <a:gd name="connsiteY17" fmla="*/ 685800 h 2901950"/>
              <a:gd name="connsiteX18" fmla="*/ 939800 w 3994150"/>
              <a:gd name="connsiteY18" fmla="*/ 685800 h 2901950"/>
              <a:gd name="connsiteX19" fmla="*/ 939800 w 3994150"/>
              <a:gd name="connsiteY19" fmla="*/ 514350 h 2901950"/>
              <a:gd name="connsiteX20" fmla="*/ 482600 w 3994150"/>
              <a:gd name="connsiteY20" fmla="*/ 514350 h 2901950"/>
              <a:gd name="connsiteX21" fmla="*/ 482600 w 3994150"/>
              <a:gd name="connsiteY21" fmla="*/ 336550 h 2901950"/>
              <a:gd name="connsiteX22" fmla="*/ 393700 w 3994150"/>
              <a:gd name="connsiteY22" fmla="*/ 336550 h 2901950"/>
              <a:gd name="connsiteX23" fmla="*/ 397933 w 3994150"/>
              <a:gd name="connsiteY23" fmla="*/ 171450 h 2901950"/>
              <a:gd name="connsiteX24" fmla="*/ 292100 w 3994150"/>
              <a:gd name="connsiteY24" fmla="*/ 165100 h 2901950"/>
              <a:gd name="connsiteX25" fmla="*/ 298450 w 3994150"/>
              <a:gd name="connsiteY25" fmla="*/ 0 h 2901950"/>
              <a:gd name="connsiteX26" fmla="*/ 0 w 3994150"/>
              <a:gd name="connsiteY26" fmla="*/ 0 h 290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94150" h="2901950">
                <a:moveTo>
                  <a:pt x="3994150" y="2901950"/>
                </a:moveTo>
                <a:lnTo>
                  <a:pt x="3994150" y="2330450"/>
                </a:lnTo>
                <a:lnTo>
                  <a:pt x="3486150" y="2330450"/>
                </a:lnTo>
                <a:lnTo>
                  <a:pt x="3486150" y="2038350"/>
                </a:lnTo>
                <a:lnTo>
                  <a:pt x="2381250" y="2040466"/>
                </a:lnTo>
                <a:lnTo>
                  <a:pt x="2385483" y="1881717"/>
                </a:lnTo>
                <a:lnTo>
                  <a:pt x="2184400" y="1879600"/>
                </a:lnTo>
                <a:lnTo>
                  <a:pt x="2184400" y="1701800"/>
                </a:lnTo>
                <a:lnTo>
                  <a:pt x="1924050" y="1701800"/>
                </a:lnTo>
                <a:lnTo>
                  <a:pt x="1924050" y="1536700"/>
                </a:lnTo>
                <a:lnTo>
                  <a:pt x="1390650" y="1536700"/>
                </a:lnTo>
                <a:lnTo>
                  <a:pt x="1390650" y="1200150"/>
                </a:lnTo>
                <a:lnTo>
                  <a:pt x="1339850" y="1200150"/>
                </a:lnTo>
                <a:lnTo>
                  <a:pt x="1339850" y="1022350"/>
                </a:lnTo>
                <a:lnTo>
                  <a:pt x="1143000" y="1022350"/>
                </a:lnTo>
                <a:lnTo>
                  <a:pt x="1143000" y="850900"/>
                </a:lnTo>
                <a:lnTo>
                  <a:pt x="1035050" y="850900"/>
                </a:lnTo>
                <a:lnTo>
                  <a:pt x="1035050" y="685800"/>
                </a:lnTo>
                <a:lnTo>
                  <a:pt x="939800" y="685800"/>
                </a:lnTo>
                <a:lnTo>
                  <a:pt x="939800" y="514350"/>
                </a:lnTo>
                <a:lnTo>
                  <a:pt x="482600" y="514350"/>
                </a:lnTo>
                <a:lnTo>
                  <a:pt x="482600" y="336550"/>
                </a:lnTo>
                <a:lnTo>
                  <a:pt x="393700" y="336550"/>
                </a:lnTo>
                <a:cubicBezTo>
                  <a:pt x="392994" y="279400"/>
                  <a:pt x="398639" y="228600"/>
                  <a:pt x="397933" y="171450"/>
                </a:cubicBezTo>
                <a:lnTo>
                  <a:pt x="292100" y="165100"/>
                </a:lnTo>
                <a:lnTo>
                  <a:pt x="29845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FF7F4D"/>
            </a:solidFill>
            <a:prstDash val="sysDash"/>
            <a:miter lim="800000"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160" name="Rectangle 2159">
            <a:extLst>
              <a:ext uri="{FF2B5EF4-FFF2-40B4-BE49-F238E27FC236}">
                <a16:creationId xmlns:a16="http://schemas.microsoft.com/office/drawing/2014/main" xmlns="" id="{7F6DF8B3-B69D-9F14-D5B8-37C9244C95C8}"/>
              </a:ext>
            </a:extLst>
          </p:cNvPr>
          <p:cNvSpPr/>
          <p:nvPr/>
        </p:nvSpPr>
        <p:spPr>
          <a:xfrm>
            <a:off x="4729693" y="696569"/>
            <a:ext cx="31646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400" b="1" dirty="0"/>
              <a:t>Patients triple négatifs HER2 « </a:t>
            </a:r>
            <a:r>
              <a:rPr lang="fr-FR" sz="1400" b="1" dirty="0" err="1"/>
              <a:t>low</a:t>
            </a:r>
            <a:r>
              <a:rPr lang="fr-FR" sz="1400" b="1" dirty="0"/>
              <a:t> »</a:t>
            </a:r>
          </a:p>
          <a:p>
            <a:pPr algn="ctr"/>
            <a:r>
              <a:rPr lang="fr-FR" sz="1400" b="1" dirty="0"/>
              <a:t>Analyse exploratoire (n=40) </a:t>
            </a:r>
          </a:p>
        </p:txBody>
      </p:sp>
      <p:sp>
        <p:nvSpPr>
          <p:cNvPr id="31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620136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E0600768-1234-BF1F-83B2-AC2F130D2D93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7017231" cy="247196"/>
          </a:xfrm>
        </p:spPr>
        <p:txBody>
          <a:bodyPr/>
          <a:lstStyle/>
          <a:p>
            <a:r>
              <a:rPr lang="fr-FR" dirty="0"/>
              <a:t>Dent et al. Clin Cancer </a:t>
            </a:r>
            <a:r>
              <a:rPr lang="fr-FR" dirty="0" err="1"/>
              <a:t>Res</a:t>
            </a:r>
            <a:r>
              <a:rPr lang="fr-FR" dirty="0"/>
              <a:t>. 2007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ECE9B7D4-5EE4-C165-B2D6-8736D4A8AC4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Pronostic au stade localisé</a:t>
            </a:r>
          </a:p>
        </p:txBody>
      </p:sp>
      <p:grpSp>
        <p:nvGrpSpPr>
          <p:cNvPr id="6" name="Groupe 5"/>
          <p:cNvGrpSpPr/>
          <p:nvPr/>
        </p:nvGrpSpPr>
        <p:grpSpPr>
          <a:xfrm>
            <a:off x="5003659" y="712417"/>
            <a:ext cx="6318276" cy="4190695"/>
            <a:chOff x="3490742" y="693443"/>
            <a:chExt cx="6318276" cy="4190695"/>
          </a:xfrm>
        </p:grpSpPr>
        <p:grpSp>
          <p:nvGrpSpPr>
            <p:cNvPr id="86" name="Groupe 85">
              <a:extLst>
                <a:ext uri="{FF2B5EF4-FFF2-40B4-BE49-F238E27FC236}">
                  <a16:creationId xmlns:a16="http://schemas.microsoft.com/office/drawing/2014/main" xmlns="" id="{4F40B14F-011F-E507-4BB8-E78EF5E76800}"/>
                </a:ext>
              </a:extLst>
            </p:cNvPr>
            <p:cNvGrpSpPr/>
            <p:nvPr/>
          </p:nvGrpSpPr>
          <p:grpSpPr>
            <a:xfrm>
              <a:off x="3744214" y="843264"/>
              <a:ext cx="5811335" cy="3891052"/>
              <a:chOff x="3653096" y="984738"/>
              <a:chExt cx="5811335" cy="3891052"/>
            </a:xfrm>
          </p:grpSpPr>
          <p:grpSp>
            <p:nvGrpSpPr>
              <p:cNvPr id="69" name="Groupe 68">
                <a:extLst>
                  <a:ext uri="{FF2B5EF4-FFF2-40B4-BE49-F238E27FC236}">
                    <a16:creationId xmlns:a16="http://schemas.microsoft.com/office/drawing/2014/main" xmlns="" id="{40CFAD62-5229-205D-DBF4-C2260EAD20AB}"/>
                  </a:ext>
                </a:extLst>
              </p:cNvPr>
              <p:cNvGrpSpPr/>
              <p:nvPr/>
            </p:nvGrpSpPr>
            <p:grpSpPr>
              <a:xfrm>
                <a:off x="3653096" y="984738"/>
                <a:ext cx="5811335" cy="3891052"/>
                <a:chOff x="3653096" y="984738"/>
                <a:chExt cx="5811335" cy="3891052"/>
              </a:xfrm>
            </p:grpSpPr>
            <p:graphicFrame>
              <p:nvGraphicFramePr>
                <p:cNvPr id="15" name="Chart 16">
                  <a:extLst>
                    <a:ext uri="{FF2B5EF4-FFF2-40B4-BE49-F238E27FC236}">
                      <a16:creationId xmlns:a16="http://schemas.microsoft.com/office/drawing/2014/main" xmlns="" id="{3005FF38-7E64-B867-53C9-FACECE17B837}"/>
                    </a:ext>
                  </a:extLst>
                </p:cNvPr>
                <p:cNvGraphicFramePr/>
                <p:nvPr/>
              </p:nvGraphicFramePr>
              <p:xfrm>
                <a:off x="3930092" y="984738"/>
                <a:ext cx="5534339" cy="3640271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2"/>
                </a:graphicData>
              </a:graphic>
            </p:graphicFrame>
            <p:grpSp>
              <p:nvGrpSpPr>
                <p:cNvPr id="44" name="Groupe 43">
                  <a:extLst>
                    <a:ext uri="{FF2B5EF4-FFF2-40B4-BE49-F238E27FC236}">
                      <a16:creationId xmlns:a16="http://schemas.microsoft.com/office/drawing/2014/main" xmlns="" id="{7063B78F-A8B9-CF73-0655-AE0B4A8A237F}"/>
                    </a:ext>
                  </a:extLst>
                </p:cNvPr>
                <p:cNvGrpSpPr/>
                <p:nvPr/>
              </p:nvGrpSpPr>
              <p:grpSpPr>
                <a:xfrm>
                  <a:off x="4340269" y="2730673"/>
                  <a:ext cx="4960306" cy="1496860"/>
                  <a:chOff x="4340269" y="2755725"/>
                  <a:chExt cx="4960306" cy="1496860"/>
                </a:xfrm>
              </p:grpSpPr>
              <p:sp>
                <p:nvSpPr>
                  <p:cNvPr id="22" name="Forme libre 21">
                    <a:extLst>
                      <a:ext uri="{FF2B5EF4-FFF2-40B4-BE49-F238E27FC236}">
                        <a16:creationId xmlns:a16="http://schemas.microsoft.com/office/drawing/2014/main" xmlns="" id="{8177A30E-9E02-7766-C7D1-BB6FD6238783}"/>
                      </a:ext>
                    </a:extLst>
                  </p:cNvPr>
                  <p:cNvSpPr/>
                  <p:nvPr/>
                </p:nvSpPr>
                <p:spPr>
                  <a:xfrm>
                    <a:off x="4371584" y="3042057"/>
                    <a:ext cx="4878887" cy="1183477"/>
                  </a:xfrm>
                  <a:custGeom>
                    <a:avLst/>
                    <a:gdLst>
                      <a:gd name="connsiteX0" fmla="*/ 0 w 4878887"/>
                      <a:gd name="connsiteY0" fmla="*/ 1047691 h 1183477"/>
                      <a:gd name="connsiteX1" fmla="*/ 432148 w 4878887"/>
                      <a:gd name="connsiteY1" fmla="*/ 26820 h 1183477"/>
                      <a:gd name="connsiteX2" fmla="*/ 757824 w 4878887"/>
                      <a:gd name="connsiteY2" fmla="*/ 296129 h 1183477"/>
                      <a:gd name="connsiteX3" fmla="*/ 1008345 w 4878887"/>
                      <a:gd name="connsiteY3" fmla="*/ 283603 h 1183477"/>
                      <a:gd name="connsiteX4" fmla="*/ 1227550 w 4878887"/>
                      <a:gd name="connsiteY4" fmla="*/ 427653 h 1183477"/>
                      <a:gd name="connsiteX5" fmla="*/ 1490597 w 4878887"/>
                      <a:gd name="connsiteY5" fmla="*/ 365022 h 1183477"/>
                      <a:gd name="connsiteX6" fmla="*/ 1941534 w 4878887"/>
                      <a:gd name="connsiteY6" fmla="*/ 696962 h 1183477"/>
                      <a:gd name="connsiteX7" fmla="*/ 2461364 w 4878887"/>
                      <a:gd name="connsiteY7" fmla="*/ 1097795 h 1183477"/>
                      <a:gd name="connsiteX8" fmla="*/ 2768252 w 4878887"/>
                      <a:gd name="connsiteY8" fmla="*/ 1022639 h 1183477"/>
                      <a:gd name="connsiteX9" fmla="*/ 3532339 w 4878887"/>
                      <a:gd name="connsiteY9" fmla="*/ 953746 h 1183477"/>
                      <a:gd name="connsiteX10" fmla="*/ 4008328 w 4878887"/>
                      <a:gd name="connsiteY10" fmla="*/ 1166688 h 1183477"/>
                      <a:gd name="connsiteX11" fmla="*/ 4878887 w 4878887"/>
                      <a:gd name="connsiteY11" fmla="*/ 1154162 h 1183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78887" h="1183477">
                        <a:moveTo>
                          <a:pt x="0" y="1047691"/>
                        </a:moveTo>
                        <a:cubicBezTo>
                          <a:pt x="152922" y="599885"/>
                          <a:pt x="305844" y="152080"/>
                          <a:pt x="432148" y="26820"/>
                        </a:cubicBezTo>
                        <a:cubicBezTo>
                          <a:pt x="558452" y="-98440"/>
                          <a:pt x="661791" y="253332"/>
                          <a:pt x="757824" y="296129"/>
                        </a:cubicBezTo>
                        <a:cubicBezTo>
                          <a:pt x="853857" y="338926"/>
                          <a:pt x="930057" y="261682"/>
                          <a:pt x="1008345" y="283603"/>
                        </a:cubicBezTo>
                        <a:cubicBezTo>
                          <a:pt x="1086633" y="305524"/>
                          <a:pt x="1147175" y="414083"/>
                          <a:pt x="1227550" y="427653"/>
                        </a:cubicBezTo>
                        <a:cubicBezTo>
                          <a:pt x="1307925" y="441223"/>
                          <a:pt x="1371600" y="320137"/>
                          <a:pt x="1490597" y="365022"/>
                        </a:cubicBezTo>
                        <a:cubicBezTo>
                          <a:pt x="1609594" y="409907"/>
                          <a:pt x="1779740" y="574833"/>
                          <a:pt x="1941534" y="696962"/>
                        </a:cubicBezTo>
                        <a:cubicBezTo>
                          <a:pt x="2103328" y="819091"/>
                          <a:pt x="2323578" y="1043516"/>
                          <a:pt x="2461364" y="1097795"/>
                        </a:cubicBezTo>
                        <a:cubicBezTo>
                          <a:pt x="2599150" y="1152074"/>
                          <a:pt x="2589756" y="1046647"/>
                          <a:pt x="2768252" y="1022639"/>
                        </a:cubicBezTo>
                        <a:cubicBezTo>
                          <a:pt x="2946748" y="998631"/>
                          <a:pt x="3325660" y="929738"/>
                          <a:pt x="3532339" y="953746"/>
                        </a:cubicBezTo>
                        <a:cubicBezTo>
                          <a:pt x="3739018" y="977754"/>
                          <a:pt x="3783903" y="1133285"/>
                          <a:pt x="4008328" y="1166688"/>
                        </a:cubicBezTo>
                        <a:cubicBezTo>
                          <a:pt x="4232753" y="1200091"/>
                          <a:pt x="4555820" y="1177126"/>
                          <a:pt x="4878887" y="1154162"/>
                        </a:cubicBezTo>
                      </a:path>
                    </a:pathLst>
                  </a:custGeom>
                  <a:noFill/>
                  <a:ln>
                    <a:solidFill>
                      <a:srgbClr val="00508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3" name="Ellipse 22">
                    <a:extLst>
                      <a:ext uri="{FF2B5EF4-FFF2-40B4-BE49-F238E27FC236}">
                        <a16:creationId xmlns:a16="http://schemas.microsoft.com/office/drawing/2014/main" xmlns="" id="{EC2FE8E3-7E27-B4BC-C490-24240FDA1226}"/>
                      </a:ext>
                    </a:extLst>
                  </p:cNvPr>
                  <p:cNvSpPr/>
                  <p:nvPr/>
                </p:nvSpPr>
                <p:spPr>
                  <a:xfrm>
                    <a:off x="4340269" y="4077221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4" name="Ellipse 23">
                    <a:extLst>
                      <a:ext uri="{FF2B5EF4-FFF2-40B4-BE49-F238E27FC236}">
                        <a16:creationId xmlns:a16="http://schemas.microsoft.com/office/drawing/2014/main" xmlns="" id="{5E9E7680-DC17-716A-B7E7-B2A7352B60F2}"/>
                      </a:ext>
                    </a:extLst>
                  </p:cNvPr>
                  <p:cNvSpPr/>
                  <p:nvPr/>
                </p:nvSpPr>
                <p:spPr>
                  <a:xfrm>
                    <a:off x="4597052" y="3344448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5" name="Ellipse 24">
                    <a:extLst>
                      <a:ext uri="{FF2B5EF4-FFF2-40B4-BE49-F238E27FC236}">
                        <a16:creationId xmlns:a16="http://schemas.microsoft.com/office/drawing/2014/main" xmlns="" id="{D2CF4E70-7215-C506-F1E7-0271CC8AD2AC}"/>
                      </a:ext>
                    </a:extLst>
                  </p:cNvPr>
                  <p:cNvSpPr/>
                  <p:nvPr/>
                </p:nvSpPr>
                <p:spPr>
                  <a:xfrm>
                    <a:off x="4841310" y="2755725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6" name="Ellipse 25">
                    <a:extLst>
                      <a:ext uri="{FF2B5EF4-FFF2-40B4-BE49-F238E27FC236}">
                        <a16:creationId xmlns:a16="http://schemas.microsoft.com/office/drawing/2014/main" xmlns="" id="{9457AB41-CC56-9E5A-90EC-6978B702AC15}"/>
                      </a:ext>
                    </a:extLst>
                  </p:cNvPr>
                  <p:cNvSpPr/>
                  <p:nvPr/>
                </p:nvSpPr>
                <p:spPr>
                  <a:xfrm>
                    <a:off x="5085567" y="3576180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xmlns="" id="{27B79A7C-1F46-64FE-BD6D-925CA0F09158}"/>
                      </a:ext>
                    </a:extLst>
                  </p:cNvPr>
                  <p:cNvSpPr/>
                  <p:nvPr/>
                </p:nvSpPr>
                <p:spPr>
                  <a:xfrm>
                    <a:off x="5311036" y="3043824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8" name="Ellipse 27">
                    <a:extLst>
                      <a:ext uri="{FF2B5EF4-FFF2-40B4-BE49-F238E27FC236}">
                        <a16:creationId xmlns:a16="http://schemas.microsoft.com/office/drawing/2014/main" xmlns="" id="{5ED5E6D5-BE48-6015-01FA-4FFC99A1A095}"/>
                      </a:ext>
                    </a:extLst>
                  </p:cNvPr>
                  <p:cNvSpPr/>
                  <p:nvPr/>
                </p:nvSpPr>
                <p:spPr>
                  <a:xfrm>
                    <a:off x="5567819" y="3638810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xmlns="" id="{AA997177-F4BA-DC21-2792-20F038EEDCEC}"/>
                      </a:ext>
                    </a:extLst>
                  </p:cNvPr>
                  <p:cNvSpPr/>
                  <p:nvPr/>
                </p:nvSpPr>
                <p:spPr>
                  <a:xfrm>
                    <a:off x="5799551" y="3206662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0" name="Ellipse 29">
                    <a:extLst>
                      <a:ext uri="{FF2B5EF4-FFF2-40B4-BE49-F238E27FC236}">
                        <a16:creationId xmlns:a16="http://schemas.microsoft.com/office/drawing/2014/main" xmlns="" id="{C94CB6C9-F126-A822-C131-96F347C3EA9C}"/>
                      </a:ext>
                    </a:extLst>
                  </p:cNvPr>
                  <p:cNvSpPr/>
                  <p:nvPr/>
                </p:nvSpPr>
                <p:spPr>
                  <a:xfrm>
                    <a:off x="6043808" y="3588706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xmlns="" id="{FDB235ED-0931-C5B8-226D-EEB4146714B0}"/>
                      </a:ext>
                    </a:extLst>
                  </p:cNvPr>
                  <p:cNvSpPr/>
                  <p:nvPr/>
                </p:nvSpPr>
                <p:spPr>
                  <a:xfrm>
                    <a:off x="6306855" y="3726492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2" name="Ellipse 31">
                    <a:extLst>
                      <a:ext uri="{FF2B5EF4-FFF2-40B4-BE49-F238E27FC236}">
                        <a16:creationId xmlns:a16="http://schemas.microsoft.com/office/drawing/2014/main" xmlns="" id="{EE12903F-EDA8-99F8-86E6-175B11D8DA46}"/>
                      </a:ext>
                    </a:extLst>
                  </p:cNvPr>
                  <p:cNvSpPr/>
                  <p:nvPr/>
                </p:nvSpPr>
                <p:spPr>
                  <a:xfrm>
                    <a:off x="6532323" y="3858016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xmlns="" id="{B425809C-6E02-3FE3-5E60-BFE80CF87D3A}"/>
                      </a:ext>
                    </a:extLst>
                  </p:cNvPr>
                  <p:cNvSpPr/>
                  <p:nvPr/>
                </p:nvSpPr>
                <p:spPr>
                  <a:xfrm>
                    <a:off x="6776581" y="4146114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4" name="Ellipse 33">
                    <a:extLst>
                      <a:ext uri="{FF2B5EF4-FFF2-40B4-BE49-F238E27FC236}">
                        <a16:creationId xmlns:a16="http://schemas.microsoft.com/office/drawing/2014/main" xmlns="" id="{3548E038-8859-F4DD-9570-24451F4B37ED}"/>
                      </a:ext>
                    </a:extLst>
                  </p:cNvPr>
                  <p:cNvSpPr/>
                  <p:nvPr/>
                </p:nvSpPr>
                <p:spPr>
                  <a:xfrm>
                    <a:off x="7020838" y="3995802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xmlns="" id="{B93263F7-E36F-1278-752A-409FD9144EA9}"/>
                      </a:ext>
                    </a:extLst>
                  </p:cNvPr>
                  <p:cNvSpPr/>
                  <p:nvPr/>
                </p:nvSpPr>
                <p:spPr>
                  <a:xfrm>
                    <a:off x="7265096" y="3995802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6" name="Ellipse 35">
                    <a:extLst>
                      <a:ext uri="{FF2B5EF4-FFF2-40B4-BE49-F238E27FC236}">
                        <a16:creationId xmlns:a16="http://schemas.microsoft.com/office/drawing/2014/main" xmlns="" id="{4B64F3A4-C8B9-A581-867E-E0B47560869C}"/>
                      </a:ext>
                    </a:extLst>
                  </p:cNvPr>
                  <p:cNvSpPr/>
                  <p:nvPr/>
                </p:nvSpPr>
                <p:spPr>
                  <a:xfrm>
                    <a:off x="7496828" y="3970750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xmlns="" id="{0BC92E3A-4E1D-53EB-0146-8F18574ED225}"/>
                      </a:ext>
                    </a:extLst>
                  </p:cNvPr>
                  <p:cNvSpPr/>
                  <p:nvPr/>
                </p:nvSpPr>
                <p:spPr>
                  <a:xfrm>
                    <a:off x="7753611" y="3951961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8" name="Ellipse 37">
                    <a:extLst>
                      <a:ext uri="{FF2B5EF4-FFF2-40B4-BE49-F238E27FC236}">
                        <a16:creationId xmlns:a16="http://schemas.microsoft.com/office/drawing/2014/main" xmlns="" id="{A5434464-1237-9BB2-2F90-602E02C9B155}"/>
                      </a:ext>
                    </a:extLst>
                  </p:cNvPr>
                  <p:cNvSpPr/>
                  <p:nvPr/>
                </p:nvSpPr>
                <p:spPr>
                  <a:xfrm>
                    <a:off x="7991606" y="3951961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xmlns="" id="{C573C7BB-3386-5309-D8C0-932004F964DA}"/>
                      </a:ext>
                    </a:extLst>
                  </p:cNvPr>
                  <p:cNvSpPr/>
                  <p:nvPr/>
                </p:nvSpPr>
                <p:spPr>
                  <a:xfrm>
                    <a:off x="8235863" y="4146114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40" name="Ellipse 39">
                    <a:extLst>
                      <a:ext uri="{FF2B5EF4-FFF2-40B4-BE49-F238E27FC236}">
                        <a16:creationId xmlns:a16="http://schemas.microsoft.com/office/drawing/2014/main" xmlns="" id="{44C34CEA-4ED1-DB1A-A5A2-1F1E9EAD4138}"/>
                      </a:ext>
                    </a:extLst>
                  </p:cNvPr>
                  <p:cNvSpPr/>
                  <p:nvPr/>
                </p:nvSpPr>
                <p:spPr>
                  <a:xfrm>
                    <a:off x="8486384" y="4158640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xmlns="" id="{DBA48160-146A-B027-65DE-C44CFD275FC2}"/>
                      </a:ext>
                    </a:extLst>
                  </p:cNvPr>
                  <p:cNvSpPr/>
                  <p:nvPr/>
                </p:nvSpPr>
                <p:spPr>
                  <a:xfrm>
                    <a:off x="8705589" y="4164903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42" name="Ellipse 41">
                    <a:extLst>
                      <a:ext uri="{FF2B5EF4-FFF2-40B4-BE49-F238E27FC236}">
                        <a16:creationId xmlns:a16="http://schemas.microsoft.com/office/drawing/2014/main" xmlns="" id="{8B1D71E7-F687-5A21-77A8-005312FDB93B}"/>
                      </a:ext>
                    </a:extLst>
                  </p:cNvPr>
                  <p:cNvSpPr/>
                  <p:nvPr/>
                </p:nvSpPr>
                <p:spPr>
                  <a:xfrm>
                    <a:off x="8981162" y="4171166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xmlns="" id="{0E90F742-4922-12F1-38D2-C06D439A0B4E}"/>
                      </a:ext>
                    </a:extLst>
                  </p:cNvPr>
                  <p:cNvSpPr/>
                  <p:nvPr/>
                </p:nvSpPr>
                <p:spPr>
                  <a:xfrm>
                    <a:off x="9219156" y="4171166"/>
                    <a:ext cx="81419" cy="81419"/>
                  </a:xfrm>
                  <a:prstGeom prst="ellipse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66" name="Groupe 65">
                  <a:extLst>
                    <a:ext uri="{FF2B5EF4-FFF2-40B4-BE49-F238E27FC236}">
                      <a16:creationId xmlns:a16="http://schemas.microsoft.com/office/drawing/2014/main" xmlns="" id="{90E44393-B6CC-C61D-457A-5A09BCF60EDF}"/>
                    </a:ext>
                  </a:extLst>
                </p:cNvPr>
                <p:cNvGrpSpPr/>
                <p:nvPr/>
              </p:nvGrpSpPr>
              <p:grpSpPr>
                <a:xfrm>
                  <a:off x="4359058" y="3767461"/>
                  <a:ext cx="4926147" cy="417715"/>
                  <a:chOff x="4359058" y="3767461"/>
                  <a:chExt cx="4926147" cy="417715"/>
                </a:xfrm>
              </p:grpSpPr>
              <p:sp>
                <p:nvSpPr>
                  <p:cNvPr id="46" name="Forme libre 45">
                    <a:extLst>
                      <a:ext uri="{FF2B5EF4-FFF2-40B4-BE49-F238E27FC236}">
                        <a16:creationId xmlns:a16="http://schemas.microsoft.com/office/drawing/2014/main" xmlns="" id="{0270AFDD-9322-50AF-8193-B5807631A6FF}"/>
                      </a:ext>
                    </a:extLst>
                  </p:cNvPr>
                  <p:cNvSpPr/>
                  <p:nvPr/>
                </p:nvSpPr>
                <p:spPr>
                  <a:xfrm>
                    <a:off x="4390373" y="3811355"/>
                    <a:ext cx="4866361" cy="303445"/>
                  </a:xfrm>
                  <a:custGeom>
                    <a:avLst/>
                    <a:gdLst>
                      <a:gd name="connsiteX0" fmla="*/ 0 w 4866361"/>
                      <a:gd name="connsiteY0" fmla="*/ 303445 h 303445"/>
                      <a:gd name="connsiteX1" fmla="*/ 739035 w 4866361"/>
                      <a:gd name="connsiteY1" fmla="*/ 9083 h 303445"/>
                      <a:gd name="connsiteX2" fmla="*/ 1546964 w 4866361"/>
                      <a:gd name="connsiteY2" fmla="*/ 90503 h 303445"/>
                      <a:gd name="connsiteX3" fmla="*/ 1960323 w 4866361"/>
                      <a:gd name="connsiteY3" fmla="*/ 247078 h 303445"/>
                      <a:gd name="connsiteX4" fmla="*/ 2699359 w 4866361"/>
                      <a:gd name="connsiteY4" fmla="*/ 178185 h 303445"/>
                      <a:gd name="connsiteX5" fmla="*/ 2999983 w 4866361"/>
                      <a:gd name="connsiteY5" fmla="*/ 265867 h 303445"/>
                      <a:gd name="connsiteX6" fmla="*/ 3526076 w 4866361"/>
                      <a:gd name="connsiteY6" fmla="*/ 184448 h 303445"/>
                      <a:gd name="connsiteX7" fmla="*/ 4202482 w 4866361"/>
                      <a:gd name="connsiteY7" fmla="*/ 222026 h 303445"/>
                      <a:gd name="connsiteX8" fmla="*/ 4465528 w 4866361"/>
                      <a:gd name="connsiteY8" fmla="*/ 222026 h 303445"/>
                      <a:gd name="connsiteX9" fmla="*/ 4866361 w 4866361"/>
                      <a:gd name="connsiteY9" fmla="*/ 297182 h 303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66361" h="303445">
                        <a:moveTo>
                          <a:pt x="0" y="303445"/>
                        </a:moveTo>
                        <a:cubicBezTo>
                          <a:pt x="240604" y="174009"/>
                          <a:pt x="481208" y="44573"/>
                          <a:pt x="739035" y="9083"/>
                        </a:cubicBezTo>
                        <a:cubicBezTo>
                          <a:pt x="996862" y="-26407"/>
                          <a:pt x="1343416" y="50837"/>
                          <a:pt x="1546964" y="90503"/>
                        </a:cubicBezTo>
                        <a:cubicBezTo>
                          <a:pt x="1750512" y="130169"/>
                          <a:pt x="1768257" y="232464"/>
                          <a:pt x="1960323" y="247078"/>
                        </a:cubicBezTo>
                        <a:cubicBezTo>
                          <a:pt x="2152389" y="261692"/>
                          <a:pt x="2526082" y="175053"/>
                          <a:pt x="2699359" y="178185"/>
                        </a:cubicBezTo>
                        <a:cubicBezTo>
                          <a:pt x="2872636" y="181317"/>
                          <a:pt x="2862197" y="264823"/>
                          <a:pt x="2999983" y="265867"/>
                        </a:cubicBezTo>
                        <a:cubicBezTo>
                          <a:pt x="3137769" y="266911"/>
                          <a:pt x="3325660" y="191755"/>
                          <a:pt x="3526076" y="184448"/>
                        </a:cubicBezTo>
                        <a:cubicBezTo>
                          <a:pt x="3726492" y="177141"/>
                          <a:pt x="4045907" y="215763"/>
                          <a:pt x="4202482" y="222026"/>
                        </a:cubicBezTo>
                        <a:cubicBezTo>
                          <a:pt x="4359057" y="228289"/>
                          <a:pt x="4354882" y="209500"/>
                          <a:pt x="4465528" y="222026"/>
                        </a:cubicBezTo>
                        <a:cubicBezTo>
                          <a:pt x="4576174" y="234552"/>
                          <a:pt x="4721267" y="265867"/>
                          <a:pt x="4866361" y="297182"/>
                        </a:cubicBezTo>
                      </a:path>
                    </a:pathLst>
                  </a:custGeom>
                  <a:noFill/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xmlns="" id="{6A20ED90-6BC9-0CC2-3B27-DCF020AF8502}"/>
                      </a:ext>
                    </a:extLst>
                  </p:cNvPr>
                  <p:cNvSpPr/>
                  <p:nvPr/>
                </p:nvSpPr>
                <p:spPr>
                  <a:xfrm>
                    <a:off x="4359058" y="4103757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48" name="Ellipse 47">
                    <a:extLst>
                      <a:ext uri="{FF2B5EF4-FFF2-40B4-BE49-F238E27FC236}">
                        <a16:creationId xmlns:a16="http://schemas.microsoft.com/office/drawing/2014/main" xmlns="" id="{94CEF9E4-C5E3-3FC3-B395-A79B72A43E20}"/>
                      </a:ext>
                    </a:extLst>
                  </p:cNvPr>
                  <p:cNvSpPr/>
                  <p:nvPr/>
                </p:nvSpPr>
                <p:spPr>
                  <a:xfrm>
                    <a:off x="4589745" y="3946137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xmlns="" id="{563DC49B-CB81-4028-D7F7-A4E18AA881D0}"/>
                      </a:ext>
                    </a:extLst>
                  </p:cNvPr>
                  <p:cNvSpPr/>
                  <p:nvPr/>
                </p:nvSpPr>
                <p:spPr>
                  <a:xfrm>
                    <a:off x="4826768" y="3862019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0" name="Ellipse 49">
                    <a:extLst>
                      <a:ext uri="{FF2B5EF4-FFF2-40B4-BE49-F238E27FC236}">
                        <a16:creationId xmlns:a16="http://schemas.microsoft.com/office/drawing/2014/main" xmlns="" id="{1B0422D5-503C-5388-A62D-647B76951802}"/>
                      </a:ext>
                    </a:extLst>
                  </p:cNvPr>
                  <p:cNvSpPr/>
                  <p:nvPr/>
                </p:nvSpPr>
                <p:spPr>
                  <a:xfrm>
                    <a:off x="5067965" y="3767461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1" name="Ellipse 50">
                    <a:extLst>
                      <a:ext uri="{FF2B5EF4-FFF2-40B4-BE49-F238E27FC236}">
                        <a16:creationId xmlns:a16="http://schemas.microsoft.com/office/drawing/2014/main" xmlns="" id="{EFAB5B13-C1B0-6C88-AE59-7FA776129956}"/>
                      </a:ext>
                    </a:extLst>
                  </p:cNvPr>
                  <p:cNvSpPr/>
                  <p:nvPr/>
                </p:nvSpPr>
                <p:spPr>
                  <a:xfrm>
                    <a:off x="5315499" y="3798957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2" name="Ellipse 51">
                    <a:extLst>
                      <a:ext uri="{FF2B5EF4-FFF2-40B4-BE49-F238E27FC236}">
                        <a16:creationId xmlns:a16="http://schemas.microsoft.com/office/drawing/2014/main" xmlns="" id="{E3601B0A-FE4C-1EC0-0F5B-CEE5E6BABD75}"/>
                      </a:ext>
                    </a:extLst>
                  </p:cNvPr>
                  <p:cNvSpPr/>
                  <p:nvPr/>
                </p:nvSpPr>
                <p:spPr>
                  <a:xfrm>
                    <a:off x="5551441" y="3783227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3" name="Ellipse 52">
                    <a:extLst>
                      <a:ext uri="{FF2B5EF4-FFF2-40B4-BE49-F238E27FC236}">
                        <a16:creationId xmlns:a16="http://schemas.microsoft.com/office/drawing/2014/main" xmlns="" id="{E2140C0F-317F-5B5B-B44D-5E4AFAFF34D4}"/>
                      </a:ext>
                    </a:extLst>
                  </p:cNvPr>
                  <p:cNvSpPr/>
                  <p:nvPr/>
                </p:nvSpPr>
                <p:spPr>
                  <a:xfrm>
                    <a:off x="5793720" y="3862019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4" name="Ellipse 53">
                    <a:extLst>
                      <a:ext uri="{FF2B5EF4-FFF2-40B4-BE49-F238E27FC236}">
                        <a16:creationId xmlns:a16="http://schemas.microsoft.com/office/drawing/2014/main" xmlns="" id="{FF51980A-3FBB-0AF3-86C8-C1FBAB8F85F6}"/>
                      </a:ext>
                    </a:extLst>
                  </p:cNvPr>
                  <p:cNvSpPr/>
                  <p:nvPr/>
                </p:nvSpPr>
                <p:spPr>
                  <a:xfrm>
                    <a:off x="6040172" y="3883075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5" name="Ellipse 54">
                    <a:extLst>
                      <a:ext uri="{FF2B5EF4-FFF2-40B4-BE49-F238E27FC236}">
                        <a16:creationId xmlns:a16="http://schemas.microsoft.com/office/drawing/2014/main" xmlns="" id="{E91B4F26-50D8-6EDA-F8E3-ACE321F321D9}"/>
                      </a:ext>
                    </a:extLst>
                  </p:cNvPr>
                  <p:cNvSpPr/>
                  <p:nvPr/>
                </p:nvSpPr>
                <p:spPr>
                  <a:xfrm>
                    <a:off x="6277196" y="4035440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6" name="Ellipse 55">
                    <a:extLst>
                      <a:ext uri="{FF2B5EF4-FFF2-40B4-BE49-F238E27FC236}">
                        <a16:creationId xmlns:a16="http://schemas.microsoft.com/office/drawing/2014/main" xmlns="" id="{C874B76B-FCF3-9355-707E-629FEB1ECB89}"/>
                      </a:ext>
                    </a:extLst>
                  </p:cNvPr>
                  <p:cNvSpPr/>
                  <p:nvPr/>
                </p:nvSpPr>
                <p:spPr>
                  <a:xfrm>
                    <a:off x="6523648" y="3956647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7" name="Ellipse 56">
                    <a:extLst>
                      <a:ext uri="{FF2B5EF4-FFF2-40B4-BE49-F238E27FC236}">
                        <a16:creationId xmlns:a16="http://schemas.microsoft.com/office/drawing/2014/main" xmlns="" id="{46DC3DED-A705-8AAF-2FD4-A52620F1C96B}"/>
                      </a:ext>
                    </a:extLst>
                  </p:cNvPr>
                  <p:cNvSpPr/>
                  <p:nvPr/>
                </p:nvSpPr>
                <p:spPr>
                  <a:xfrm>
                    <a:off x="6755417" y="4035440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8" name="Ellipse 57">
                    <a:extLst>
                      <a:ext uri="{FF2B5EF4-FFF2-40B4-BE49-F238E27FC236}">
                        <a16:creationId xmlns:a16="http://schemas.microsoft.com/office/drawing/2014/main" xmlns="" id="{AA31BB53-D80D-421A-FBCB-25C787AB8CDC}"/>
                      </a:ext>
                    </a:extLst>
                  </p:cNvPr>
                  <p:cNvSpPr/>
                  <p:nvPr/>
                </p:nvSpPr>
                <p:spPr>
                  <a:xfrm>
                    <a:off x="7017634" y="3904095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59" name="Ellipse 58">
                    <a:extLst>
                      <a:ext uri="{FF2B5EF4-FFF2-40B4-BE49-F238E27FC236}">
                        <a16:creationId xmlns:a16="http://schemas.microsoft.com/office/drawing/2014/main" xmlns="" id="{96C8E6A0-A215-90C8-B805-E60222E116A5}"/>
                      </a:ext>
                    </a:extLst>
                  </p:cNvPr>
                  <p:cNvSpPr/>
                  <p:nvPr/>
                </p:nvSpPr>
                <p:spPr>
                  <a:xfrm>
                    <a:off x="7265169" y="4030185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60" name="Ellipse 59">
                    <a:extLst>
                      <a:ext uri="{FF2B5EF4-FFF2-40B4-BE49-F238E27FC236}">
                        <a16:creationId xmlns:a16="http://schemas.microsoft.com/office/drawing/2014/main" xmlns="" id="{A1011AC2-8AC5-FABA-2AAB-798B851F6FD7}"/>
                      </a:ext>
                    </a:extLst>
                  </p:cNvPr>
                  <p:cNvSpPr/>
                  <p:nvPr/>
                </p:nvSpPr>
                <p:spPr>
                  <a:xfrm>
                    <a:off x="7495855" y="4067005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61" name="Ellipse 60">
                    <a:extLst>
                      <a:ext uri="{FF2B5EF4-FFF2-40B4-BE49-F238E27FC236}">
                        <a16:creationId xmlns:a16="http://schemas.microsoft.com/office/drawing/2014/main" xmlns="" id="{1EBC2487-D58A-6963-D4CD-27CC1F502FC0}"/>
                      </a:ext>
                    </a:extLst>
                  </p:cNvPr>
                  <p:cNvSpPr/>
                  <p:nvPr/>
                </p:nvSpPr>
                <p:spPr>
                  <a:xfrm>
                    <a:off x="8232121" y="3972378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62" name="Ellipse 61">
                    <a:extLst>
                      <a:ext uri="{FF2B5EF4-FFF2-40B4-BE49-F238E27FC236}">
                        <a16:creationId xmlns:a16="http://schemas.microsoft.com/office/drawing/2014/main" xmlns="" id="{682B6C77-A7A6-DE1F-5049-906EB9AE7ABC}"/>
                      </a:ext>
                    </a:extLst>
                  </p:cNvPr>
                  <p:cNvSpPr/>
                  <p:nvPr/>
                </p:nvSpPr>
                <p:spPr>
                  <a:xfrm>
                    <a:off x="8478572" y="4003943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63" name="Ellipse 62">
                    <a:extLst>
                      <a:ext uri="{FF2B5EF4-FFF2-40B4-BE49-F238E27FC236}">
                        <a16:creationId xmlns:a16="http://schemas.microsoft.com/office/drawing/2014/main" xmlns="" id="{ED71412A-B161-87C8-24BA-1AF19A83F164}"/>
                      </a:ext>
                    </a:extLst>
                  </p:cNvPr>
                  <p:cNvSpPr/>
                  <p:nvPr/>
                </p:nvSpPr>
                <p:spPr>
                  <a:xfrm>
                    <a:off x="8715597" y="3972378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64" name="Ellipse 63">
                    <a:extLst>
                      <a:ext uri="{FF2B5EF4-FFF2-40B4-BE49-F238E27FC236}">
                        <a16:creationId xmlns:a16="http://schemas.microsoft.com/office/drawing/2014/main" xmlns="" id="{055F3D02-546C-26FC-CFFE-09F5866E6A42}"/>
                      </a:ext>
                    </a:extLst>
                  </p:cNvPr>
                  <p:cNvSpPr/>
                  <p:nvPr/>
                </p:nvSpPr>
                <p:spPr>
                  <a:xfrm>
                    <a:off x="8956793" y="4056494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65" name="Ellipse 64">
                    <a:extLst>
                      <a:ext uri="{FF2B5EF4-FFF2-40B4-BE49-F238E27FC236}">
                        <a16:creationId xmlns:a16="http://schemas.microsoft.com/office/drawing/2014/main" xmlns="" id="{9FF26E5B-1BF1-C935-2DF8-2F665A2F41BC}"/>
                      </a:ext>
                    </a:extLst>
                  </p:cNvPr>
                  <p:cNvSpPr/>
                  <p:nvPr/>
                </p:nvSpPr>
                <p:spPr>
                  <a:xfrm>
                    <a:off x="9203786" y="4061749"/>
                    <a:ext cx="81419" cy="814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rgbClr val="FF7F4D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67" name="ZoneTexte 66">
                  <a:extLst>
                    <a:ext uri="{FF2B5EF4-FFF2-40B4-BE49-F238E27FC236}">
                      <a16:creationId xmlns:a16="http://schemas.microsoft.com/office/drawing/2014/main" xmlns="" id="{5838DC70-3865-4C83-D5B4-CF4AB65A771E}"/>
                    </a:ext>
                  </a:extLst>
                </p:cNvPr>
                <p:cNvSpPr txBox="1"/>
                <p:nvPr/>
              </p:nvSpPr>
              <p:spPr>
                <a:xfrm>
                  <a:off x="5904872" y="4598791"/>
                  <a:ext cx="1891865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1200" dirty="0">
                      <a:solidFill>
                        <a:schemeClr val="tx2">
                          <a:lumMod val="50000"/>
                        </a:schemeClr>
                      </a:solidFill>
                    </a:rPr>
                    <a:t>Années après </a:t>
                  </a:r>
                  <a:r>
                    <a:rPr lang="fr-FR" sz="1200" dirty="0" smtClean="0">
                      <a:solidFill>
                        <a:schemeClr val="tx2">
                          <a:lumMod val="50000"/>
                        </a:schemeClr>
                      </a:solidFill>
                    </a:rPr>
                    <a:t>chirurgie</a:t>
                  </a:r>
                  <a:endParaRPr lang="fr-FR" sz="1200" dirty="0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68" name="ZoneTexte 67">
                  <a:extLst>
                    <a:ext uri="{FF2B5EF4-FFF2-40B4-BE49-F238E27FC236}">
                      <a16:creationId xmlns:a16="http://schemas.microsoft.com/office/drawing/2014/main" xmlns="" id="{980F71CB-DF28-0C80-CA0E-0B62863E5E20}"/>
                    </a:ext>
                  </a:extLst>
                </p:cNvPr>
                <p:cNvSpPr txBox="1"/>
                <p:nvPr/>
              </p:nvSpPr>
              <p:spPr>
                <a:xfrm rot="16200000">
                  <a:off x="2564337" y="2559798"/>
                  <a:ext cx="245451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1200" dirty="0">
                      <a:solidFill>
                        <a:schemeClr val="tx2">
                          <a:lumMod val="50000"/>
                        </a:schemeClr>
                      </a:solidFill>
                    </a:rPr>
                    <a:t>Taux de récidive métastatique</a:t>
                  </a:r>
                </a:p>
              </p:txBody>
            </p:sp>
          </p:grpSp>
          <p:grpSp>
            <p:nvGrpSpPr>
              <p:cNvPr id="85" name="Groupe 84">
                <a:extLst>
                  <a:ext uri="{FF2B5EF4-FFF2-40B4-BE49-F238E27FC236}">
                    <a16:creationId xmlns:a16="http://schemas.microsoft.com/office/drawing/2014/main" xmlns="" id="{839839C1-4449-ECEB-3E81-84FB7549920F}"/>
                  </a:ext>
                </a:extLst>
              </p:cNvPr>
              <p:cNvGrpSpPr/>
              <p:nvPr/>
            </p:nvGrpSpPr>
            <p:grpSpPr>
              <a:xfrm>
                <a:off x="4646125" y="1198810"/>
                <a:ext cx="4129633" cy="581799"/>
                <a:chOff x="4833030" y="734826"/>
                <a:chExt cx="4129633" cy="581799"/>
              </a:xfrm>
            </p:grpSpPr>
            <p:grpSp>
              <p:nvGrpSpPr>
                <p:cNvPr id="76" name="Groupe 75">
                  <a:extLst>
                    <a:ext uri="{FF2B5EF4-FFF2-40B4-BE49-F238E27FC236}">
                      <a16:creationId xmlns:a16="http://schemas.microsoft.com/office/drawing/2014/main" xmlns="" id="{50A9EA80-E165-D074-83B8-7DDFB155E607}"/>
                    </a:ext>
                  </a:extLst>
                </p:cNvPr>
                <p:cNvGrpSpPr/>
                <p:nvPr/>
              </p:nvGrpSpPr>
              <p:grpSpPr>
                <a:xfrm>
                  <a:off x="4833030" y="832616"/>
                  <a:ext cx="565687" cy="81419"/>
                  <a:chOff x="4826768" y="1313334"/>
                  <a:chExt cx="565687" cy="81419"/>
                </a:xfrm>
              </p:grpSpPr>
              <p:cxnSp>
                <p:nvCxnSpPr>
                  <p:cNvPr id="75" name="Connecteur droit 74">
                    <a:extLst>
                      <a:ext uri="{FF2B5EF4-FFF2-40B4-BE49-F238E27FC236}">
                        <a16:creationId xmlns:a16="http://schemas.microsoft.com/office/drawing/2014/main" xmlns="" id="{2A3CCB91-F90F-F847-71F7-821F34FB4F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826768" y="1354043"/>
                    <a:ext cx="565687" cy="0"/>
                  </a:xfrm>
                  <a:prstGeom prst="line">
                    <a:avLst/>
                  </a:prstGeom>
                  <a:ln w="12700">
                    <a:solidFill>
                      <a:srgbClr val="FF7F4D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3" name="Groupe 72">
                    <a:extLst>
                      <a:ext uri="{FF2B5EF4-FFF2-40B4-BE49-F238E27FC236}">
                        <a16:creationId xmlns:a16="http://schemas.microsoft.com/office/drawing/2014/main" xmlns="" id="{3D628A0A-D1CE-7A47-3999-77609A08F45F}"/>
                      </a:ext>
                    </a:extLst>
                  </p:cNvPr>
                  <p:cNvGrpSpPr/>
                  <p:nvPr/>
                </p:nvGrpSpPr>
                <p:grpSpPr>
                  <a:xfrm>
                    <a:off x="4897785" y="1313334"/>
                    <a:ext cx="453953" cy="81419"/>
                    <a:chOff x="4897785" y="1313334"/>
                    <a:chExt cx="453953" cy="81419"/>
                  </a:xfrm>
                </p:grpSpPr>
                <p:sp>
                  <p:nvSpPr>
                    <p:cNvPr id="70" name="Ellipse 69">
                      <a:extLst>
                        <a:ext uri="{FF2B5EF4-FFF2-40B4-BE49-F238E27FC236}">
                          <a16:creationId xmlns:a16="http://schemas.microsoft.com/office/drawing/2014/main" xmlns="" id="{9DACBAD2-0302-5C15-340F-7EB1B017D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97785" y="1313334"/>
                      <a:ext cx="81419" cy="81419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rgbClr val="FF7F4D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/>
                    </a:p>
                  </p:txBody>
                </p:sp>
                <p:sp>
                  <p:nvSpPr>
                    <p:cNvPr id="71" name="Ellipse 70">
                      <a:extLst>
                        <a:ext uri="{FF2B5EF4-FFF2-40B4-BE49-F238E27FC236}">
                          <a16:creationId xmlns:a16="http://schemas.microsoft.com/office/drawing/2014/main" xmlns="" id="{3D491759-6E97-9C8A-6DB8-9E38D0C5B8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84052" y="1313334"/>
                      <a:ext cx="81419" cy="81419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rgbClr val="FF7F4D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/>
                    </a:p>
                  </p:txBody>
                </p:sp>
                <p:sp>
                  <p:nvSpPr>
                    <p:cNvPr id="72" name="Ellipse 71">
                      <a:extLst>
                        <a:ext uri="{FF2B5EF4-FFF2-40B4-BE49-F238E27FC236}">
                          <a16:creationId xmlns:a16="http://schemas.microsoft.com/office/drawing/2014/main" xmlns="" id="{C6F51087-E8B0-418B-C78A-1DC6B083C2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0319" y="1313334"/>
                      <a:ext cx="81419" cy="81419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rgbClr val="FF7F4D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/>
                    </a:p>
                  </p:txBody>
                </p:sp>
              </p:grpSp>
            </p:grpSp>
            <p:sp>
              <p:nvSpPr>
                <p:cNvPr id="77" name="ZoneTexte 76">
                  <a:extLst>
                    <a:ext uri="{FF2B5EF4-FFF2-40B4-BE49-F238E27FC236}">
                      <a16:creationId xmlns:a16="http://schemas.microsoft.com/office/drawing/2014/main" xmlns="" id="{DE4E0FCF-45FB-E3BA-EAE4-1509055A0C7B}"/>
                    </a:ext>
                  </a:extLst>
                </p:cNvPr>
                <p:cNvSpPr txBox="1"/>
                <p:nvPr/>
              </p:nvSpPr>
              <p:spPr>
                <a:xfrm>
                  <a:off x="5392455" y="734826"/>
                  <a:ext cx="35702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1200" dirty="0">
                      <a:solidFill>
                        <a:schemeClr val="tx2">
                          <a:lumMod val="50000"/>
                        </a:schemeClr>
                      </a:solidFill>
                    </a:rPr>
                    <a:t>Autres sous-types </a:t>
                  </a:r>
                  <a:r>
                    <a:rPr lang="fr-FR" sz="1050" dirty="0">
                      <a:solidFill>
                        <a:schemeClr val="tx2">
                          <a:lumMod val="50000"/>
                        </a:schemeClr>
                      </a:solidFill>
                    </a:rPr>
                    <a:t>(290 récidives /1421 patientes)</a:t>
                  </a:r>
                </a:p>
              </p:txBody>
            </p:sp>
            <p:grpSp>
              <p:nvGrpSpPr>
                <p:cNvPr id="78" name="Groupe 77">
                  <a:extLst>
                    <a:ext uri="{FF2B5EF4-FFF2-40B4-BE49-F238E27FC236}">
                      <a16:creationId xmlns:a16="http://schemas.microsoft.com/office/drawing/2014/main" xmlns="" id="{B32D5D41-80BF-1087-D0BC-62DCFA4622A2}"/>
                    </a:ext>
                  </a:extLst>
                </p:cNvPr>
                <p:cNvGrpSpPr/>
                <p:nvPr/>
              </p:nvGrpSpPr>
              <p:grpSpPr>
                <a:xfrm>
                  <a:off x="4833030" y="1137416"/>
                  <a:ext cx="565687" cy="81419"/>
                  <a:chOff x="4826768" y="1313334"/>
                  <a:chExt cx="565687" cy="81419"/>
                </a:xfrm>
              </p:grpSpPr>
              <p:cxnSp>
                <p:nvCxnSpPr>
                  <p:cNvPr id="79" name="Connecteur droit 78">
                    <a:extLst>
                      <a:ext uri="{FF2B5EF4-FFF2-40B4-BE49-F238E27FC236}">
                        <a16:creationId xmlns:a16="http://schemas.microsoft.com/office/drawing/2014/main" xmlns="" id="{A40564F2-BA38-6108-74FF-2525E290A3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826768" y="1354043"/>
                    <a:ext cx="565687" cy="0"/>
                  </a:xfrm>
                  <a:prstGeom prst="line">
                    <a:avLst/>
                  </a:prstGeom>
                  <a:ln w="12700">
                    <a:solidFill>
                      <a:srgbClr val="005086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" name="Groupe 79">
                    <a:extLst>
                      <a:ext uri="{FF2B5EF4-FFF2-40B4-BE49-F238E27FC236}">
                        <a16:creationId xmlns:a16="http://schemas.microsoft.com/office/drawing/2014/main" xmlns="" id="{1F2D4D1F-6190-AE73-163A-C7FC2D684EF0}"/>
                      </a:ext>
                    </a:extLst>
                  </p:cNvPr>
                  <p:cNvGrpSpPr/>
                  <p:nvPr/>
                </p:nvGrpSpPr>
                <p:grpSpPr>
                  <a:xfrm>
                    <a:off x="4897785" y="1313334"/>
                    <a:ext cx="453953" cy="81419"/>
                    <a:chOff x="4897785" y="1313334"/>
                    <a:chExt cx="453953" cy="81419"/>
                  </a:xfrm>
                </p:grpSpPr>
                <p:sp>
                  <p:nvSpPr>
                    <p:cNvPr id="81" name="Ellipse 80">
                      <a:extLst>
                        <a:ext uri="{FF2B5EF4-FFF2-40B4-BE49-F238E27FC236}">
                          <a16:creationId xmlns:a16="http://schemas.microsoft.com/office/drawing/2014/main" xmlns="" id="{3DC8A2BA-E9DA-EC51-DD62-8EFF52EA3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97785" y="1313334"/>
                      <a:ext cx="81419" cy="81419"/>
                    </a:xfrm>
                    <a:prstGeom prst="ellipse">
                      <a:avLst/>
                    </a:prstGeom>
                    <a:solidFill>
                      <a:srgbClr val="00508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/>
                    </a:p>
                  </p:txBody>
                </p:sp>
                <p:sp>
                  <p:nvSpPr>
                    <p:cNvPr id="82" name="Ellipse 81">
                      <a:extLst>
                        <a:ext uri="{FF2B5EF4-FFF2-40B4-BE49-F238E27FC236}">
                          <a16:creationId xmlns:a16="http://schemas.microsoft.com/office/drawing/2014/main" xmlns="" id="{7CF77D0C-B6CD-ADFA-0D2F-01FCC4846C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84052" y="1313334"/>
                      <a:ext cx="81419" cy="81419"/>
                    </a:xfrm>
                    <a:prstGeom prst="ellipse">
                      <a:avLst/>
                    </a:prstGeom>
                    <a:solidFill>
                      <a:srgbClr val="00508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/>
                    </a:p>
                  </p:txBody>
                </p:sp>
                <p:sp>
                  <p:nvSpPr>
                    <p:cNvPr id="83" name="Ellipse 82">
                      <a:extLst>
                        <a:ext uri="{FF2B5EF4-FFF2-40B4-BE49-F238E27FC236}">
                          <a16:creationId xmlns:a16="http://schemas.microsoft.com/office/drawing/2014/main" xmlns="" id="{B7490F1F-BF38-4A65-8ADB-9E9E0C90DF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0319" y="1313334"/>
                      <a:ext cx="81419" cy="81419"/>
                    </a:xfrm>
                    <a:prstGeom prst="ellipse">
                      <a:avLst/>
                    </a:prstGeom>
                    <a:solidFill>
                      <a:srgbClr val="00508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/>
                    </a:p>
                  </p:txBody>
                </p:sp>
              </p:grpSp>
            </p:grpSp>
            <p:sp>
              <p:nvSpPr>
                <p:cNvPr id="84" name="ZoneTexte 83">
                  <a:extLst>
                    <a:ext uri="{FF2B5EF4-FFF2-40B4-BE49-F238E27FC236}">
                      <a16:creationId xmlns:a16="http://schemas.microsoft.com/office/drawing/2014/main" xmlns="" id="{74A6A9CD-4BD4-1A98-DF0D-994C3BEC8BE8}"/>
                    </a:ext>
                  </a:extLst>
                </p:cNvPr>
                <p:cNvSpPr txBox="1"/>
                <p:nvPr/>
              </p:nvSpPr>
              <p:spPr>
                <a:xfrm>
                  <a:off x="5392455" y="1039626"/>
                  <a:ext cx="3145413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1200" dirty="0">
                      <a:solidFill>
                        <a:schemeClr val="tx2">
                          <a:lumMod val="50000"/>
                        </a:schemeClr>
                      </a:solidFill>
                    </a:rPr>
                    <a:t>Triple-négatif </a:t>
                  </a:r>
                  <a:r>
                    <a:rPr lang="fr-FR" sz="1050" dirty="0">
                      <a:solidFill>
                        <a:schemeClr val="tx2">
                          <a:lumMod val="50000"/>
                        </a:schemeClr>
                      </a:solidFill>
                    </a:rPr>
                    <a:t>(61 récidives / 180 patientes)</a:t>
                  </a:r>
                </a:p>
              </p:txBody>
            </p:sp>
          </p:grpSp>
        </p:grpSp>
        <p:sp>
          <p:nvSpPr>
            <p:cNvPr id="87" name="Rectangle à coins arrondis 10">
              <a:extLst>
                <a:ext uri="{FF2B5EF4-FFF2-40B4-BE49-F238E27FC236}">
                  <a16:creationId xmlns:a16="http://schemas.microsoft.com/office/drawing/2014/main" xmlns="" id="{E85D9B18-2154-3A64-27B5-814A5A369E9E}"/>
                </a:ext>
              </a:extLst>
            </p:cNvPr>
            <p:cNvSpPr/>
            <p:nvPr/>
          </p:nvSpPr>
          <p:spPr>
            <a:xfrm>
              <a:off x="3490742" y="693443"/>
              <a:ext cx="6318276" cy="4190695"/>
            </a:xfrm>
            <a:prstGeom prst="roundRect">
              <a:avLst>
                <a:gd name="adj" fmla="val 0"/>
              </a:avLst>
            </a:prstGeom>
            <a:noFill/>
            <a:ln w="9525">
              <a:solidFill>
                <a:srgbClr val="7F7F7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fr-FR" sz="240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74" name="Espace réservé du contenu 14">
            <a:extLst>
              <a:ext uri="{FF2B5EF4-FFF2-40B4-BE49-F238E27FC236}">
                <a16:creationId xmlns:a16="http://schemas.microsoft.com/office/drawing/2014/main" xmlns="" id="{5BF2E596-C570-E3C8-9CAE-1D0F368CD725}"/>
              </a:ext>
            </a:extLst>
          </p:cNvPr>
          <p:cNvSpPr txBox="1">
            <a:spLocks/>
          </p:cNvSpPr>
          <p:nvPr/>
        </p:nvSpPr>
        <p:spPr>
          <a:xfrm>
            <a:off x="1237866" y="1411639"/>
            <a:ext cx="3627293" cy="3491473"/>
          </a:xfrm>
          <a:prstGeom prst="rect">
            <a:avLst/>
          </a:prstGeom>
          <a:noFill/>
        </p:spPr>
        <p:txBody>
          <a:bodyPr anchor="ctr"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Risque accru de </a:t>
            </a:r>
            <a:r>
              <a:rPr lang="fr-FR" dirty="0"/>
              <a:t>récidive précoce</a:t>
            </a:r>
            <a:r>
              <a:rPr lang="fr-FR" b="0" dirty="0"/>
              <a:t> (dans les 3 premières années)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endParaRPr lang="fr-FR" b="0" dirty="0"/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Délai médian de rechute de 13 mois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endParaRPr lang="fr-FR" b="0" dirty="0"/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Des outils comme </a:t>
            </a:r>
            <a:r>
              <a:rPr lang="fr-FR" dirty="0"/>
              <a:t>ESTIMATE-TN</a:t>
            </a:r>
            <a:r>
              <a:rPr lang="fr-FR" b="0" dirty="0"/>
              <a:t> existent pour évaluer ce risque</a:t>
            </a:r>
          </a:p>
        </p:txBody>
      </p:sp>
      <p:sp>
        <p:nvSpPr>
          <p:cNvPr id="8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95186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 anchor="ctr"/>
          <a:lstStyle/>
          <a:p>
            <a:r>
              <a:rPr lang="fr-FR"/>
              <a:t>Modi S et al, N Engl J Med, 2022</a:t>
            </a:r>
          </a:p>
        </p:txBody>
      </p:sp>
      <p:sp>
        <p:nvSpPr>
          <p:cNvPr id="45" name="Espace réservé du texte 3">
            <a:extLst>
              <a:ext uri="{FF2B5EF4-FFF2-40B4-BE49-F238E27FC236}">
                <a16:creationId xmlns:a16="http://schemas.microsoft.com/office/drawing/2014/main" xmlns="" id="{B4D5E4DC-4B95-A470-CCA7-A2E402781B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sz="3200" dirty="0"/>
              <a:t>Ciblage des HER2-low - </a:t>
            </a:r>
            <a:r>
              <a:rPr lang="fr-FR" sz="3200" dirty="0" err="1"/>
              <a:t>Trastuzumab</a:t>
            </a:r>
            <a:r>
              <a:rPr lang="fr-FR" sz="3200" dirty="0"/>
              <a:t> </a:t>
            </a:r>
            <a:r>
              <a:rPr lang="fr-FR" sz="3200" dirty="0" err="1"/>
              <a:t>Deruxtecan</a:t>
            </a:r>
            <a:endParaRPr lang="fr-FR" sz="3200" dirty="0"/>
          </a:p>
        </p:txBody>
      </p:sp>
      <p:sp>
        <p:nvSpPr>
          <p:cNvPr id="46" name="Espace réservé du texte 5">
            <a:extLst>
              <a:ext uri="{FF2B5EF4-FFF2-40B4-BE49-F238E27FC236}">
                <a16:creationId xmlns:a16="http://schemas.microsoft.com/office/drawing/2014/main" xmlns="" id="{1ADE8376-31C0-130A-B55E-39D8BD0F741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4" y="522517"/>
            <a:ext cx="11259224" cy="341085"/>
          </a:xfrm>
        </p:spPr>
        <p:txBody>
          <a:bodyPr/>
          <a:lstStyle/>
          <a:p>
            <a:r>
              <a:rPr lang="fr-FR" dirty="0"/>
              <a:t>DESTINY-Breast04</a:t>
            </a:r>
          </a:p>
        </p:txBody>
      </p:sp>
      <p:sp>
        <p:nvSpPr>
          <p:cNvPr id="4" name="Espace réservé du contenu 5">
            <a:extLst>
              <a:ext uri="{FF2B5EF4-FFF2-40B4-BE49-F238E27FC236}">
                <a16:creationId xmlns:a16="http://schemas.microsoft.com/office/drawing/2014/main" xmlns="" id="{2AA7A57D-1B9B-B4A5-4671-A3C28ED7F039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17816" y="5093786"/>
            <a:ext cx="10869384" cy="797501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Cytolyses hépatiques sévères de grade </a:t>
            </a:r>
            <a:r>
              <a:rPr lang="en-US" sz="1400" b="0" dirty="0"/>
              <a:t>≥ </a:t>
            </a:r>
            <a:r>
              <a:rPr lang="fr-FR" sz="1400" b="0" dirty="0"/>
              <a:t>III : 3,2% sous T-</a:t>
            </a:r>
            <a:r>
              <a:rPr lang="fr-FR" sz="1400" b="0" dirty="0" err="1"/>
              <a:t>Dxd</a:t>
            </a:r>
            <a:r>
              <a:rPr lang="fr-FR" sz="1400" b="0" dirty="0"/>
              <a:t> mais néanmoins moins importantes que sous CT (8,1%)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Incidence de pneumopathies interstitielles avec le T-</a:t>
            </a:r>
            <a:r>
              <a:rPr lang="fr-FR" sz="1400" b="0" dirty="0" err="1"/>
              <a:t>DXd</a:t>
            </a:r>
            <a:r>
              <a:rPr lang="fr-FR" sz="1400" b="0" dirty="0"/>
              <a:t> : 45 patients (12,1%), dont 13 (3,5%) grade 1, 24 (6,5%) grade 2, 5 (1,3%) grade 3, et 3 (0,8%) grade </a:t>
            </a:r>
            <a:r>
              <a:rPr lang="fr-FR" sz="1400" b="0" dirty="0" smtClean="0"/>
              <a:t>5 (</a:t>
            </a:r>
            <a:r>
              <a:rPr lang="fr-FR" sz="1400" b="0" dirty="0" err="1" smtClean="0"/>
              <a:t>décés</a:t>
            </a:r>
            <a:r>
              <a:rPr lang="fr-FR" sz="1400" b="0" dirty="0" smtClean="0"/>
              <a:t>)</a:t>
            </a:r>
            <a:endParaRPr lang="fr-FR" sz="1400" b="0" dirty="0"/>
          </a:p>
        </p:txBody>
      </p:sp>
      <p:sp>
        <p:nvSpPr>
          <p:cNvPr id="896" name="Rectangle à coins arrondis 10">
            <a:extLst>
              <a:ext uri="{FF2B5EF4-FFF2-40B4-BE49-F238E27FC236}">
                <a16:creationId xmlns:a16="http://schemas.microsoft.com/office/drawing/2014/main" xmlns="" id="{C5310156-F14A-1361-1BDF-E0A1D9CEFF21}"/>
              </a:ext>
            </a:extLst>
          </p:cNvPr>
          <p:cNvSpPr/>
          <p:nvPr/>
        </p:nvSpPr>
        <p:spPr>
          <a:xfrm>
            <a:off x="1051373" y="1122393"/>
            <a:ext cx="10960640" cy="386489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897" name="ZoneTexte 896">
            <a:extLst>
              <a:ext uri="{FF2B5EF4-FFF2-40B4-BE49-F238E27FC236}">
                <a16:creationId xmlns:a16="http://schemas.microsoft.com/office/drawing/2014/main" xmlns="" id="{8BB40B81-7259-2FA3-5946-7B41E6C7B66B}"/>
              </a:ext>
            </a:extLst>
          </p:cNvPr>
          <p:cNvSpPr txBox="1"/>
          <p:nvPr/>
        </p:nvSpPr>
        <p:spPr>
          <a:xfrm>
            <a:off x="1148909" y="966712"/>
            <a:ext cx="2091247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Profil de tolérance</a:t>
            </a:r>
          </a:p>
        </p:txBody>
      </p:sp>
      <p:graphicFrame>
        <p:nvGraphicFramePr>
          <p:cNvPr id="898" name="Group 3">
            <a:extLst>
              <a:ext uri="{FF2B5EF4-FFF2-40B4-BE49-F238E27FC236}">
                <a16:creationId xmlns:a16="http://schemas.microsoft.com/office/drawing/2014/main" xmlns="" id="{9A6DB164-5CF5-A3DA-67BE-D9859CA03D4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0302892"/>
              </p:ext>
            </p:extLst>
          </p:nvPr>
        </p:nvGraphicFramePr>
        <p:xfrm>
          <a:off x="1481821" y="1326838"/>
          <a:ext cx="5040000" cy="3455999"/>
        </p:xfrm>
        <a:graphic>
          <a:graphicData uri="http://schemas.openxmlformats.org/drawingml/2006/table">
            <a:tbl>
              <a:tblPr/>
              <a:tblGrid>
                <a:gridCol w="3168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xmlns="" val="1584285277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xmlns="" val="293477700"/>
                    </a:ext>
                  </a:extLst>
                </a:gridCol>
              </a:tblGrid>
              <a:tr h="44161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Profil</a:t>
                      </a:r>
                      <a:r>
                        <a:rPr kumimoji="0" lang="en-GB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de </a:t>
                      </a:r>
                      <a:r>
                        <a:rPr kumimoji="0" lang="en-GB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tolérance</a:t>
                      </a:r>
                      <a:endParaRPr kumimoji="0" lang="en-GB" sz="1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121699" marR="121699" marT="45728" marB="4572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T-DXd </a:t>
                      </a:r>
                      <a:b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(n = 371)</a:t>
                      </a:r>
                    </a:p>
                  </a:txBody>
                  <a:tcPr marL="2243" marR="2243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CT</a:t>
                      </a:r>
                      <a:b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(n = 172)</a:t>
                      </a:r>
                    </a:p>
                  </a:txBody>
                  <a:tcPr marL="2243" marR="2243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378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Durée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médiane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de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traitement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, </a:t>
                      </a:r>
                      <a:b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mois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(rang)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8.2 </a:t>
                      </a:r>
                    </a:p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(0.2-33.3)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3.5</a:t>
                      </a:r>
                    </a:p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(0.3-17.6)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378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-1000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EIs, n (%)</a:t>
                      </a:r>
                      <a:endParaRPr kumimoji="0" lang="en-US" sz="10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287338" marR="0" lvl="0" indent="-173038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Grade </a:t>
                      </a:r>
                      <a:r>
                        <a:rPr lang="en-US" sz="1000" b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≥</a:t>
                      </a: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369 (100)</a:t>
                      </a:r>
                    </a:p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195 (53)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169 (98)</a:t>
                      </a:r>
                    </a:p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116 (67)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32302597"/>
                  </a:ext>
                </a:extLst>
              </a:tr>
              <a:tr h="34772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Evènements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indésirables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sévères</a:t>
                      </a:r>
                      <a:endParaRPr kumimoji="0" lang="en-US" sz="10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103 (28)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 (25)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12264704"/>
                  </a:ext>
                </a:extLst>
              </a:tr>
              <a:tr h="34772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EIs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associés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à un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arrêt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du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traitement</a:t>
                      </a:r>
                      <a:endParaRPr kumimoji="0" lang="en-US" sz="10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 (16)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 (8)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05270523"/>
                  </a:ext>
                </a:extLst>
              </a:tr>
              <a:tr h="34772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EIs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associés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à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une</a:t>
                      </a: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interruption du </a:t>
                      </a: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traitement</a:t>
                      </a:r>
                      <a:endParaRPr kumimoji="0" lang="en-US" sz="10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143 (39)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 (42)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44226372"/>
                  </a:ext>
                </a:extLst>
              </a:tr>
              <a:tr h="34772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EIs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associés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à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une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diminution du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traitement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84 (23)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 (38)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91675340"/>
                  </a:ext>
                </a:extLst>
              </a:tr>
              <a:tr h="34772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Décès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liés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au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traitement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 (4)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 (3)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68255920"/>
                  </a:ext>
                </a:extLst>
              </a:tr>
            </a:tbl>
          </a:graphicData>
        </a:graphic>
      </p:graphicFrame>
      <p:graphicFrame>
        <p:nvGraphicFramePr>
          <p:cNvPr id="899" name="Group 3">
            <a:extLst>
              <a:ext uri="{FF2B5EF4-FFF2-40B4-BE49-F238E27FC236}">
                <a16:creationId xmlns:a16="http://schemas.microsoft.com/office/drawing/2014/main" xmlns="" id="{ECD1AA99-5088-7104-640A-2A02AD6C70F7}"/>
              </a:ext>
            </a:extLst>
          </p:cNvPr>
          <p:cNvGraphicFramePr>
            <a:graphicFrameLocks/>
          </p:cNvGraphicFramePr>
          <p:nvPr/>
        </p:nvGraphicFramePr>
        <p:xfrm>
          <a:off x="6705065" y="1326842"/>
          <a:ext cx="4896000" cy="3455997"/>
        </p:xfrm>
        <a:graphic>
          <a:graphicData uri="http://schemas.openxmlformats.org/drawingml/2006/table">
            <a:tbl>
              <a:tblPr/>
              <a:tblGrid>
                <a:gridCol w="1728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xmlns="" val="1584285277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xmlns="" val="1213092445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xmlns="" val="293477700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xmlns="" val="1683338968"/>
                    </a:ext>
                  </a:extLst>
                </a:gridCol>
              </a:tblGrid>
              <a:tr h="240222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GB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EIs </a:t>
                      </a:r>
                      <a:r>
                        <a:rPr kumimoji="0" lang="en-GB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liés</a:t>
                      </a:r>
                      <a:r>
                        <a:rPr kumimoji="0" lang="en-GB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au </a:t>
                      </a:r>
                      <a:r>
                        <a:rPr kumimoji="0" lang="en-GB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traitement</a:t>
                      </a:r>
                      <a:r>
                        <a:rPr kumimoji="0" lang="en-GB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, % (in ≥20% of Patients)</a:t>
                      </a:r>
                    </a:p>
                  </a:txBody>
                  <a:tcPr marL="121699" marR="121699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T-DXd (n = 371)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508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CT (n = 172)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402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grades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Grade ≥3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Tous</a:t>
                      </a: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grades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Grade ≥3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8908214"/>
                  </a:ext>
                </a:extLst>
              </a:tr>
              <a:tr h="2711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42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Nausée</a:t>
                      </a:r>
                      <a:endParaRPr kumimoji="0" lang="en-US" sz="10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73.0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4.6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23.8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711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-1000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Fatigue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47.7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7.5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42.4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4.7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711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-1000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Alopécie</a:t>
                      </a:r>
                      <a:endParaRPr kumimoji="0" lang="en-US" sz="10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32302597"/>
                  </a:ext>
                </a:extLst>
              </a:tr>
              <a:tr h="2402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Vomissements</a:t>
                      </a:r>
                      <a:endParaRPr kumimoji="0" lang="en-US" sz="10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34.0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9.9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12264704"/>
                  </a:ext>
                </a:extLst>
              </a:tr>
              <a:tr h="2402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Neutropénie</a:t>
                      </a:r>
                      <a:endParaRPr kumimoji="0" lang="en-US" sz="10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33.2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13.7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51.2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40.7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05270523"/>
                  </a:ext>
                </a:extLst>
              </a:tr>
              <a:tr h="2402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455560">
                              <a:lumMod val="1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Anémie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55560">
                            <a:lumMod val="1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33.2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8.1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22.7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4.7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44226372"/>
                  </a:ext>
                </a:extLst>
              </a:tr>
              <a:tr h="2402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455560">
                              <a:lumMod val="1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Anorexie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55560">
                            <a:lumMod val="1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28.6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2.4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16.3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1.2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91675340"/>
                  </a:ext>
                </a:extLst>
              </a:tr>
              <a:tr h="2402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455560">
                              <a:lumMod val="1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Thrombopénie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55560">
                            <a:lumMod val="1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23.7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5.1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9.3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0.6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68255920"/>
                  </a:ext>
                </a:extLst>
              </a:tr>
              <a:tr h="2402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455560">
                              <a:lumMod val="1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Elévation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55560">
                              <a:lumMod val="1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transaminases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23.5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3.2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22.7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8.1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52130539"/>
                  </a:ext>
                </a:extLst>
              </a:tr>
              <a:tr h="2402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455560">
                              <a:lumMod val="1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Leucopénie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55560">
                            <a:lumMod val="1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23.2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6.5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31.4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19.2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91706638"/>
                  </a:ext>
                </a:extLst>
              </a:tr>
              <a:tr h="2402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455560">
                              <a:lumMod val="1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Diarrhée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55560">
                            <a:lumMod val="1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22.4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1.1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18.0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1.7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24044823"/>
                  </a:ext>
                </a:extLst>
              </a:tr>
              <a:tr h="2402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143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55560">
                              <a:lumMod val="1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Constipation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21.3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12.8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0" 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2243" marR="2243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24780173"/>
                  </a:ext>
                </a:extLst>
              </a:tr>
            </a:tbl>
          </a:graphicData>
        </a:graphic>
      </p:graphicFrame>
      <p:sp>
        <p:nvSpPr>
          <p:cNvPr id="1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13" name="Rectangle 12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560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5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Autres approches </a:t>
            </a:r>
          </a:p>
        </p:txBody>
      </p:sp>
      <p:sp>
        <p:nvSpPr>
          <p:cNvPr id="7" name="Espace réservé du texte 6"/>
          <p:cNvSpPr>
            <a:spLocks noGrp="1"/>
          </p:cNvSpPr>
          <p:nvPr>
            <p:ph type="body" sz="quarter" idx="18"/>
          </p:nvPr>
        </p:nvSpPr>
        <p:spPr>
          <a:xfrm>
            <a:off x="1306583" y="3114832"/>
            <a:ext cx="10370160" cy="1690915"/>
          </a:xfrm>
        </p:spPr>
        <p:txBody>
          <a:bodyPr/>
          <a:lstStyle/>
          <a:p>
            <a:r>
              <a:rPr lang="fr-FR" sz="2400" dirty="0"/>
              <a:t>Ciblage du récepteur aux androgènes</a:t>
            </a:r>
            <a:br>
              <a:rPr lang="fr-FR" sz="2400" dirty="0"/>
            </a:br>
            <a:r>
              <a:rPr lang="fr-FR" sz="2400" dirty="0"/>
              <a:t>Ciblage de la voie PI3CA/AKT</a:t>
            </a:r>
          </a:p>
          <a:p>
            <a:endParaRPr lang="fr-FR" sz="3600" dirty="0"/>
          </a:p>
        </p:txBody>
      </p:sp>
      <p:sp>
        <p:nvSpPr>
          <p:cNvPr id="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45590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contenu 4"/>
          <p:cNvSpPr>
            <a:spLocks noGrp="1"/>
          </p:cNvSpPr>
          <p:nvPr>
            <p:ph sz="quarter" idx="16"/>
          </p:nvPr>
        </p:nvSpPr>
        <p:spPr>
          <a:xfrm>
            <a:off x="1017816" y="6113721"/>
            <a:ext cx="6829012" cy="476078"/>
          </a:xfrm>
        </p:spPr>
        <p:txBody>
          <a:bodyPr/>
          <a:lstStyle/>
          <a:p>
            <a:r>
              <a:rPr lang="fr-FR" sz="1100" dirty="0"/>
              <a:t>1. Gonzalez-</a:t>
            </a:r>
            <a:r>
              <a:rPr lang="fr-FR" sz="1100" dirty="0" err="1"/>
              <a:t>Angulo</a:t>
            </a:r>
            <a:r>
              <a:rPr lang="fr-FR" sz="1100" dirty="0"/>
              <a:t> AM et al, Clin Cancer </a:t>
            </a:r>
            <a:r>
              <a:rPr lang="fr-FR" sz="1100" dirty="0" err="1"/>
              <a:t>Res</a:t>
            </a:r>
            <a:r>
              <a:rPr lang="fr-FR" sz="1100" dirty="0"/>
              <a:t>, 2009. 2. </a:t>
            </a:r>
            <a:r>
              <a:rPr lang="fr-FR" sz="1100" dirty="0" err="1"/>
              <a:t>McNamara</a:t>
            </a:r>
            <a:r>
              <a:rPr lang="fr-FR" sz="1100" dirty="0"/>
              <a:t> KM et al. Cancer </a:t>
            </a:r>
            <a:r>
              <a:rPr lang="fr-FR" sz="1100" dirty="0" err="1"/>
              <a:t>Sci</a:t>
            </a:r>
            <a:r>
              <a:rPr lang="fr-FR" sz="1100" dirty="0"/>
              <a:t>. 2013. 3. </a:t>
            </a:r>
            <a:r>
              <a:rPr lang="fr-FR" sz="1100" dirty="0" err="1"/>
              <a:t>McGhan</a:t>
            </a:r>
            <a:r>
              <a:rPr lang="fr-FR" sz="1100" dirty="0"/>
              <a:t> LJ et al, Ann </a:t>
            </a:r>
            <a:r>
              <a:rPr lang="fr-FR" sz="1100" dirty="0" err="1"/>
              <a:t>Surg</a:t>
            </a:r>
            <a:r>
              <a:rPr lang="fr-FR" sz="1100" dirty="0"/>
              <a:t> </a:t>
            </a:r>
            <a:r>
              <a:rPr lang="fr-FR" sz="1100" dirty="0" err="1"/>
              <a:t>Oncol</a:t>
            </a:r>
            <a:r>
              <a:rPr lang="fr-FR" sz="1100" dirty="0"/>
              <a:t>. 2014. 4. </a:t>
            </a:r>
            <a:r>
              <a:rPr lang="fr-FR" sz="1100" dirty="0" err="1"/>
              <a:t>Pistelli</a:t>
            </a:r>
            <a:r>
              <a:rPr lang="fr-FR" sz="1100" dirty="0"/>
              <a:t> M et al, Cancers. 2014. 5. </a:t>
            </a:r>
            <a:r>
              <a:rPr lang="fr-FR" sz="1100" dirty="0" err="1"/>
              <a:t>Thike</a:t>
            </a:r>
            <a:r>
              <a:rPr lang="fr-FR" sz="1100" dirty="0"/>
              <a:t> AA, et al. </a:t>
            </a:r>
            <a:r>
              <a:rPr lang="fr-FR" sz="1100" dirty="0" err="1"/>
              <a:t>Mod</a:t>
            </a:r>
            <a:r>
              <a:rPr lang="fr-FR" sz="1100" dirty="0"/>
              <a:t> </a:t>
            </a:r>
            <a:r>
              <a:rPr lang="fr-FR" sz="1100" dirty="0" err="1"/>
              <a:t>Pathol</a:t>
            </a:r>
            <a:r>
              <a:rPr lang="fr-FR" sz="1100" dirty="0"/>
              <a:t> 2014. 6. Choi JE et al, Ann </a:t>
            </a:r>
            <a:r>
              <a:rPr lang="fr-FR" sz="1100" dirty="0" err="1"/>
              <a:t>Surg</a:t>
            </a:r>
            <a:r>
              <a:rPr lang="fr-FR" sz="1100" dirty="0"/>
              <a:t> </a:t>
            </a:r>
            <a:r>
              <a:rPr lang="fr-FR" sz="1100" dirty="0" err="1"/>
              <a:t>Oncol</a:t>
            </a:r>
            <a:r>
              <a:rPr lang="fr-FR" sz="1100" dirty="0"/>
              <a:t> 2015. 7. </a:t>
            </a:r>
            <a:r>
              <a:rPr lang="fr-FR" sz="1100" dirty="0" err="1"/>
              <a:t>Loibl</a:t>
            </a:r>
            <a:r>
              <a:rPr lang="fr-FR" sz="1100" dirty="0"/>
              <a:t> S et al, </a:t>
            </a:r>
            <a:r>
              <a:rPr lang="fr-FR" sz="1100" dirty="0" err="1"/>
              <a:t>Breast</a:t>
            </a:r>
            <a:r>
              <a:rPr lang="fr-FR" sz="1100" dirty="0"/>
              <a:t> Cancer </a:t>
            </a:r>
            <a:r>
              <a:rPr lang="fr-FR" sz="1100" dirty="0" err="1"/>
              <a:t>Res</a:t>
            </a:r>
            <a:r>
              <a:rPr lang="fr-FR" sz="1100" dirty="0"/>
              <a:t> </a:t>
            </a:r>
            <a:r>
              <a:rPr lang="fr-FR" sz="1100" dirty="0" err="1"/>
              <a:t>Treat</a:t>
            </a:r>
            <a:r>
              <a:rPr lang="fr-FR" sz="1100" dirty="0"/>
              <a:t>, 2011</a:t>
            </a:r>
          </a:p>
          <a:p>
            <a:endParaRPr lang="fr-FR" dirty="0"/>
          </a:p>
        </p:txBody>
      </p:sp>
      <p:sp>
        <p:nvSpPr>
          <p:cNvPr id="9" name="Espace réservé du texte 8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Expression du RA</a:t>
            </a:r>
          </a:p>
          <a:p>
            <a:endParaRPr lang="fr-FR" dirty="0"/>
          </a:p>
        </p:txBody>
      </p:sp>
      <p:sp>
        <p:nvSpPr>
          <p:cNvPr id="13" name="Espace réservé du contenu 12"/>
          <p:cNvSpPr>
            <a:spLocks noGrp="1"/>
          </p:cNvSpPr>
          <p:nvPr>
            <p:ph sz="quarter" idx="22"/>
          </p:nvPr>
        </p:nvSpPr>
        <p:spPr>
          <a:xfrm>
            <a:off x="1151482" y="920547"/>
            <a:ext cx="4647375" cy="2938688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Le  récepteur aux androgènes (RA) est exprimé dans &gt; 85% de tous les sous-types de cancer du sein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endParaRPr lang="fr-FR" sz="1600" b="0" dirty="0"/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Prévalence de l’expression des RA selon IHC :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Cancer du sein RH+ : 70% à 95%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Cancer du sein HER2+ : 50% à 81%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Cancer du sein TN : 12.5% à 35%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endParaRPr lang="fr-FR" sz="1600" b="0" dirty="0"/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L’expression des RA dans les cancers du sein TN est plus fréquente chez les patients âgés et tumeurs  apocrines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Pas de valeur pronostique démontrée de l’expression des RA dans le cancer du sein TN</a:t>
            </a:r>
          </a:p>
          <a:p>
            <a:endParaRPr lang="fr-FR" sz="1600" b="0" dirty="0"/>
          </a:p>
        </p:txBody>
      </p:sp>
      <p:graphicFrame>
        <p:nvGraphicFramePr>
          <p:cNvPr id="19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349561"/>
              </p:ext>
            </p:extLst>
          </p:nvPr>
        </p:nvGraphicFramePr>
        <p:xfrm>
          <a:off x="6391370" y="778188"/>
          <a:ext cx="5505256" cy="4913354"/>
        </p:xfrm>
        <a:graphic>
          <a:graphicData uri="http://schemas.openxmlformats.org/drawingml/2006/table">
            <a:tbl>
              <a:tblPr firstRow="1" bandRow="1"/>
              <a:tblGrid>
                <a:gridCol w="168740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4136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9520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28128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9044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200" dirty="0" err="1">
                          <a:solidFill>
                            <a:schemeClr val="bg1"/>
                          </a:solidFill>
                          <a:latin typeface="+mj-lt"/>
                        </a:rPr>
                        <a:t>Références</a:t>
                      </a:r>
                      <a:endParaRPr lang="en-US" sz="12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N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solidFill>
                            <a:schemeClr val="bg1"/>
                          </a:solidFill>
                          <a:latin typeface="+mj-lt"/>
                        </a:rPr>
                        <a:t>Patients RA + </a:t>
                      </a:r>
                      <a:endParaRPr lang="en-US" sz="12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 err="1">
                          <a:solidFill>
                            <a:schemeClr val="bg1"/>
                          </a:solidFill>
                          <a:latin typeface="+mj-lt"/>
                        </a:rPr>
                        <a:t>Signicativité</a:t>
                      </a:r>
                      <a:r>
                        <a:rPr lang="en-US" sz="1200" baseline="0" dirty="0">
                          <a:solidFill>
                            <a:schemeClr val="bg1"/>
                          </a:solidFill>
                          <a:latin typeface="+mj-lt"/>
                        </a:rPr>
                        <a:t> </a:t>
                      </a:r>
                      <a:r>
                        <a:rPr lang="en-US" sz="1200" baseline="0" dirty="0" err="1">
                          <a:solidFill>
                            <a:schemeClr val="bg1"/>
                          </a:solidFill>
                          <a:latin typeface="+mj-lt"/>
                        </a:rPr>
                        <a:t>pronostique</a:t>
                      </a:r>
                      <a:r>
                        <a:rPr lang="en-US" sz="1200" baseline="0" dirty="0">
                          <a:solidFill>
                            <a:schemeClr val="bg1"/>
                          </a:solidFill>
                          <a:latin typeface="+mj-lt"/>
                        </a:rPr>
                        <a:t> des RA+</a:t>
                      </a:r>
                      <a:endParaRPr lang="en-US" sz="12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646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2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Gonzalez-Angulo</a:t>
                      </a:r>
                      <a:r>
                        <a:rPr lang="en-US" sz="1200" kern="1200" baseline="300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 (1)</a:t>
                      </a:r>
                      <a:endParaRPr lang="en-US" sz="1200" kern="1200" baseline="300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97 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16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NS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846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2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McNamara </a:t>
                      </a:r>
                      <a:r>
                        <a:rPr lang="en-US" sz="1200" baseline="300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(2)</a:t>
                      </a:r>
                      <a:endParaRPr lang="en-US" sz="1200" baseline="300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203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51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NS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961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2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McGhan</a:t>
                      </a:r>
                      <a:r>
                        <a:rPr lang="en-US" sz="1200" baseline="300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(3)</a:t>
                      </a:r>
                      <a:endParaRPr lang="en-US" sz="1200" baseline="300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94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22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Moins</a:t>
                      </a:r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bonne </a:t>
                      </a:r>
                      <a:r>
                        <a:rPr lang="en-US" sz="120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survie</a:t>
                      </a:r>
                      <a:r>
                        <a:rPr lang="en-US" sz="1200" baseline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sans </a:t>
                      </a:r>
                      <a:r>
                        <a:rPr lang="en-US" sz="1200" baseline="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récidive</a:t>
                      </a:r>
                      <a:endParaRPr lang="en-US" sz="12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846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2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Pistelli</a:t>
                      </a:r>
                      <a:r>
                        <a:rPr lang="en-US" sz="1200" baseline="300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(4)</a:t>
                      </a:r>
                      <a:endParaRPr lang="en-US" sz="1200" baseline="300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81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15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NS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961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2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Thike</a:t>
                      </a:r>
                      <a:r>
                        <a:rPr lang="en-US" sz="1200" baseline="300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(5)</a:t>
                      </a:r>
                      <a:endParaRPr lang="en-US" sz="1200" baseline="300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699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267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Meilleure</a:t>
                      </a:r>
                      <a:r>
                        <a:rPr lang="en-US" sz="1200" baseline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</a:t>
                      </a:r>
                      <a:r>
                        <a:rPr lang="en-US" sz="1200" baseline="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survie</a:t>
                      </a:r>
                      <a:r>
                        <a:rPr lang="en-US" sz="1200" baseline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sans </a:t>
                      </a:r>
                      <a:r>
                        <a:rPr lang="en-US" sz="1200" baseline="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récidive</a:t>
                      </a:r>
                      <a:r>
                        <a:rPr lang="en-US" sz="1200" baseline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et SG</a:t>
                      </a:r>
                      <a:endParaRPr lang="en-US" sz="12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961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2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Choi</a:t>
                      </a:r>
                      <a:r>
                        <a:rPr lang="en-US" sz="1200" baseline="300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(6)</a:t>
                      </a:r>
                      <a:endParaRPr lang="en-US" sz="1200" baseline="300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492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87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Moins</a:t>
                      </a:r>
                      <a:r>
                        <a:rPr lang="en-US" sz="1200" baseline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bonne </a:t>
                      </a:r>
                      <a:r>
                        <a:rPr lang="en-US" sz="1200" baseline="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survie</a:t>
                      </a:r>
                      <a:r>
                        <a:rPr lang="en-US" sz="1200" baseline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sans </a:t>
                      </a:r>
                      <a:r>
                        <a:rPr lang="en-US" sz="1200" baseline="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récidive</a:t>
                      </a:r>
                      <a:r>
                        <a:rPr lang="en-US" sz="1200" baseline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et SG</a:t>
                      </a:r>
                      <a:endParaRPr lang="en-US" sz="12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471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12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Loibl</a:t>
                      </a:r>
                      <a:r>
                        <a:rPr lang="en-US" sz="1200" baseline="3000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(7)</a:t>
                      </a:r>
                      <a:endParaRPr lang="en-US" sz="1200" baseline="300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673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358</a:t>
                      </a: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err="1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Meilleure</a:t>
                      </a:r>
                      <a:r>
                        <a:rPr lang="en-US" sz="1200" baseline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</a:t>
                      </a:r>
                      <a:r>
                        <a:rPr lang="en-US" sz="1200" baseline="0" dirty="0" err="1" smtClean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survie</a:t>
                      </a:r>
                      <a:r>
                        <a:rPr lang="en-US" sz="1200" baseline="0" dirty="0" smtClean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 </a:t>
                      </a:r>
                      <a:r>
                        <a:rPr lang="en-US" sz="1200" baseline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sans récidive et SG</a:t>
                      </a:r>
                      <a:endParaRPr lang="en-US" sz="12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marT="45704" marB="45704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F">
                        <a:lumMod val="9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28839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>
          <a:xfrm>
            <a:off x="932773" y="6228344"/>
            <a:ext cx="6339914" cy="412283"/>
          </a:xfrm>
        </p:spPr>
        <p:txBody>
          <a:bodyPr/>
          <a:lstStyle/>
          <a:p>
            <a:r>
              <a:rPr lang="en-US" altLang="en-US" dirty="0" err="1"/>
              <a:t>Gucalp</a:t>
            </a:r>
            <a:r>
              <a:rPr lang="en-US" altLang="en-US" dirty="0"/>
              <a:t> A et al, </a:t>
            </a:r>
            <a:r>
              <a:rPr lang="en-US" altLang="en-US" dirty="0" err="1"/>
              <a:t>Clin</a:t>
            </a:r>
            <a:r>
              <a:rPr lang="en-US" altLang="en-US" dirty="0"/>
              <a:t> Cancer Res, 2013 ; </a:t>
            </a:r>
            <a:r>
              <a:rPr lang="en-US" altLang="en-US" dirty="0" err="1"/>
              <a:t>Traina</a:t>
            </a:r>
            <a:r>
              <a:rPr lang="en-US" altLang="en-US" dirty="0"/>
              <a:t> T et al, J </a:t>
            </a:r>
            <a:r>
              <a:rPr lang="en-US" altLang="en-US" dirty="0" err="1"/>
              <a:t>Clin</a:t>
            </a:r>
            <a:r>
              <a:rPr lang="en-US" altLang="en-US" dirty="0"/>
              <a:t> </a:t>
            </a:r>
            <a:r>
              <a:rPr lang="en-US" altLang="en-US" dirty="0" err="1"/>
              <a:t>Oncol</a:t>
            </a:r>
            <a:r>
              <a:rPr lang="en-US" altLang="en-US" dirty="0"/>
              <a:t>, 2018 ; </a:t>
            </a:r>
            <a:r>
              <a:rPr lang="en-US" altLang="en-US" dirty="0" err="1"/>
              <a:t>Bonnefoi</a:t>
            </a:r>
            <a:r>
              <a:rPr lang="en-US" altLang="en-US" dirty="0"/>
              <a:t> H et al, Ann </a:t>
            </a:r>
            <a:r>
              <a:rPr lang="en-US" altLang="en-US" dirty="0" err="1"/>
              <a:t>Oncol</a:t>
            </a:r>
            <a:r>
              <a:rPr lang="en-US" altLang="en-US" dirty="0"/>
              <a:t>, 2016; </a:t>
            </a:r>
            <a:r>
              <a:rPr lang="fr-FR" dirty="0" err="1"/>
              <a:t>Arnedos</a:t>
            </a:r>
            <a:r>
              <a:rPr lang="fr-FR" dirty="0"/>
              <a:t> M et al,  ESMO</a:t>
            </a:r>
            <a:r>
              <a:rPr lang="fr-FR" baseline="30000" dirty="0"/>
              <a:t>®</a:t>
            </a:r>
            <a:r>
              <a:rPr lang="fr-FR" dirty="0"/>
              <a:t> 2022, Abs #213MO</a:t>
            </a:r>
          </a:p>
          <a:p>
            <a:endParaRPr lang="fr-FR" dirty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Ciblage du RA : essais de phase II</a:t>
            </a:r>
          </a:p>
        </p:txBody>
      </p:sp>
      <p:sp>
        <p:nvSpPr>
          <p:cNvPr id="134" name="Espace réservé du contenu 6">
            <a:extLst>
              <a:ext uri="{FF2B5EF4-FFF2-40B4-BE49-F238E27FC236}">
                <a16:creationId xmlns:a16="http://schemas.microsoft.com/office/drawing/2014/main" xmlns="" id="{470F017B-C519-1FCD-76EE-64B49DD7BE9D}"/>
              </a:ext>
            </a:extLst>
          </p:cNvPr>
          <p:cNvSpPr txBox="1">
            <a:spLocks/>
          </p:cNvSpPr>
          <p:nvPr/>
        </p:nvSpPr>
        <p:spPr>
          <a:xfrm>
            <a:off x="1220469" y="4235257"/>
            <a:ext cx="8837931" cy="326110"/>
          </a:xfrm>
          <a:prstGeom prst="rect">
            <a:avLst/>
          </a:prstGeom>
          <a:noFill/>
        </p:spPr>
        <p:txBody>
          <a:bodyPr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dirty="0"/>
              <a:t>Existence d’un bénéfice clinique limité à environ 25% des patientes</a:t>
            </a:r>
          </a:p>
        </p:txBody>
      </p:sp>
      <p:sp>
        <p:nvSpPr>
          <p:cNvPr id="135" name="Text Box 23"/>
          <p:cNvSpPr txBox="1">
            <a:spLocks noChangeArrowheads="1"/>
          </p:cNvSpPr>
          <p:nvPr/>
        </p:nvSpPr>
        <p:spPr bwMode="auto">
          <a:xfrm>
            <a:off x="1902140" y="5092749"/>
            <a:ext cx="2031157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lvl="0" defTabSz="450056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>
                <a:srgbClr val="9A00C7"/>
              </a:buClr>
              <a:buSzPct val="65000"/>
              <a:buNone/>
              <a:defRPr/>
            </a:pPr>
            <a:r>
              <a:rPr lang="en-US" sz="1000" kern="0" dirty="0">
                <a:solidFill>
                  <a:schemeClr val="tx1"/>
                </a:solidFill>
              </a:rPr>
              <a:t>Cancer du sein TN LA/</a:t>
            </a:r>
            <a:r>
              <a:rPr lang="en-US" sz="1000" kern="0" dirty="0" err="1">
                <a:solidFill>
                  <a:schemeClr val="tx1"/>
                </a:solidFill>
              </a:rPr>
              <a:t>méta</a:t>
            </a:r>
            <a:endParaRPr lang="en-US" sz="1000" kern="0" dirty="0">
              <a:solidFill>
                <a:schemeClr val="tx1"/>
              </a:solidFill>
            </a:endParaRPr>
          </a:p>
          <a:p>
            <a:pPr lvl="0" defTabSz="450056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>
                <a:srgbClr val="9A00C7"/>
              </a:buClr>
              <a:buSzPct val="65000"/>
              <a:buNone/>
              <a:defRPr/>
            </a:pPr>
            <a:r>
              <a:rPr lang="fr-FR" sz="1000" kern="0" dirty="0">
                <a:solidFill>
                  <a:schemeClr val="tx1"/>
                </a:solidFill>
              </a:rPr>
              <a:t>RA ≥10% (centralisé)</a:t>
            </a:r>
          </a:p>
          <a:p>
            <a:pPr lvl="0" defTabSz="450056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>
                <a:srgbClr val="9A00C7"/>
              </a:buClr>
              <a:buSzPct val="65000"/>
              <a:buNone/>
              <a:defRPr/>
            </a:pPr>
            <a:r>
              <a:rPr lang="fr-FR" sz="1000" kern="0" dirty="0">
                <a:solidFill>
                  <a:schemeClr val="tx1"/>
                </a:solidFill>
              </a:rPr>
              <a:t>≤ 1L of CT à la phase avancée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2243285" y="4585233"/>
            <a:ext cx="16081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dirty="0"/>
              <a:t>Essai START </a:t>
            </a:r>
            <a:r>
              <a:rPr lang="fr-FR" sz="1000" dirty="0"/>
              <a:t>(4)</a:t>
            </a:r>
          </a:p>
        </p:txBody>
      </p:sp>
      <p:sp>
        <p:nvSpPr>
          <p:cNvPr id="137" name="Parenthèse ouvrante 136"/>
          <p:cNvSpPr/>
          <p:nvPr/>
        </p:nvSpPr>
        <p:spPr>
          <a:xfrm>
            <a:off x="4241284" y="4882112"/>
            <a:ext cx="576149" cy="930270"/>
          </a:xfrm>
          <a:prstGeom prst="leftBracket">
            <a:avLst>
              <a:gd name="adj" fmla="val 0"/>
            </a:avLst>
          </a:prstGeom>
          <a:ln w="19050">
            <a:solidFill>
              <a:srgbClr val="7F7F7F"/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xmlns="" id="{24E995A1-3ED6-49FF-B17E-621523F219A7}"/>
              </a:ext>
            </a:extLst>
          </p:cNvPr>
          <p:cNvSpPr/>
          <p:nvPr/>
        </p:nvSpPr>
        <p:spPr>
          <a:xfrm>
            <a:off x="4844576" y="5399748"/>
            <a:ext cx="1101471" cy="501035"/>
          </a:xfrm>
          <a:prstGeom prst="roundRect">
            <a:avLst>
              <a:gd name="adj" fmla="val 9151"/>
            </a:avLst>
          </a:prstGeom>
          <a:solidFill>
            <a:srgbClr val="FF7F4D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Capecitabine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≥1000 mg/m</a:t>
            </a:r>
            <a:r>
              <a:rPr kumimoji="0" lang="en-US" sz="10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en-US" sz="10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 2 / jour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Ellipse 138"/>
          <p:cNvSpPr/>
          <p:nvPr/>
        </p:nvSpPr>
        <p:spPr>
          <a:xfrm>
            <a:off x="3983716" y="5092440"/>
            <a:ext cx="460849" cy="443924"/>
          </a:xfrm>
          <a:prstGeom prst="ellipse">
            <a:avLst/>
          </a:prstGeom>
          <a:solidFill>
            <a:srgbClr val="7F7F7F"/>
          </a:solidFill>
          <a:ln>
            <a:solidFill>
              <a:srgbClr val="7F7F7F"/>
            </a:solidFill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</a:t>
            </a:r>
            <a:br>
              <a:rPr kumimoji="0" lang="en-US" altLang="zh-CN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altLang="zh-CN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2:1</a:t>
            </a:r>
          </a:p>
        </p:txBody>
      </p:sp>
      <p:sp>
        <p:nvSpPr>
          <p:cNvPr id="140" name="Freeform 41">
            <a:extLst>
              <a:ext uri="{FF2B5EF4-FFF2-40B4-BE49-F238E27FC236}">
                <a16:creationId xmlns:a16="http://schemas.microsoft.com/office/drawing/2014/main" xmlns="" id="{24E995A1-3ED6-49FF-B17E-621523F219A7}"/>
              </a:ext>
            </a:extLst>
          </p:cNvPr>
          <p:cNvSpPr/>
          <p:nvPr/>
        </p:nvSpPr>
        <p:spPr>
          <a:xfrm>
            <a:off x="4844575" y="4686977"/>
            <a:ext cx="1101471" cy="539959"/>
          </a:xfrm>
          <a:prstGeom prst="roundRect">
            <a:avLst>
              <a:gd name="adj" fmla="val 9151"/>
            </a:avLst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Darulotamide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lvl="0" algn="ctr" defTabSz="514350"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600 mg </a:t>
            </a:r>
            <a:r>
              <a:rPr lang="en-US" sz="10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 2 / jour</a:t>
            </a:r>
          </a:p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41" name="Tableau 1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5111137"/>
              </p:ext>
            </p:extLst>
          </p:nvPr>
        </p:nvGraphicFramePr>
        <p:xfrm>
          <a:off x="6173626" y="4658930"/>
          <a:ext cx="5458392" cy="1305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154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5106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96616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348637">
                <a:tc>
                  <a:txBody>
                    <a:bodyPr/>
                    <a:lstStyle/>
                    <a:p>
                      <a:pPr algn="l">
                        <a:lnSpc>
                          <a:spcPts val="1500"/>
                        </a:lnSpc>
                        <a:spcBef>
                          <a:spcPts val="0"/>
                        </a:spcBef>
                      </a:pPr>
                      <a:r>
                        <a:rPr lang="fr-FR" sz="800" b="1" dirty="0">
                          <a:solidFill>
                            <a:schemeClr val="accent1"/>
                          </a:solidFill>
                          <a:latin typeface="+mj-lt"/>
                          <a:cs typeface="Arial" panose="020B0604020202020204" pitchFamily="34" charset="0"/>
                        </a:rPr>
                        <a:t>N=94 patientes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5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800" b="1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Bras 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5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800" b="1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DAROLUTAMIDE – (N=61)</a:t>
                      </a:r>
                      <a:endParaRPr lang="fr-FR" sz="800" b="1" kern="1200" dirty="0">
                        <a:solidFill>
                          <a:schemeClr val="lt1"/>
                        </a:solidFill>
                        <a:latin typeface="+mj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5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800" b="1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Bras 2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5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800" b="1" kern="1200" dirty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CAPECITABINE – (N=33)</a:t>
                      </a:r>
                      <a:endParaRPr lang="fr-FR" sz="800" b="1" kern="1200" dirty="0">
                        <a:solidFill>
                          <a:schemeClr val="lt1"/>
                        </a:solidFill>
                        <a:latin typeface="+mj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67112">
                <a:tc>
                  <a:txBody>
                    <a:bodyPr/>
                    <a:lstStyle/>
                    <a:p>
                      <a:pPr marL="190500" indent="0">
                        <a:lnSpc>
                          <a:spcPct val="100000"/>
                        </a:lnSpc>
                      </a:pPr>
                      <a:r>
                        <a:rPr lang="da-DK" sz="800" dirty="0"/>
                        <a:t>Taux de bénéfice clinique à 16 semaines</a:t>
                      </a:r>
                      <a:r>
                        <a:rPr lang="da-DK" sz="800" baseline="0" dirty="0"/>
                        <a:t> </a:t>
                      </a:r>
                      <a:r>
                        <a:rPr lang="fr-FR" sz="800" dirty="0"/>
                        <a:t>(IC95%)</a:t>
                      </a:r>
                      <a:endParaRPr lang="en-US" sz="800" dirty="0"/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2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8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24,5%</a:t>
                      </a:r>
                      <a:r>
                        <a:rPr lang="fr-FR" sz="800" b="1" kern="1200" baseline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8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(12,9%-36,1%)</a:t>
                      </a: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2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8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47,8%</a:t>
                      </a:r>
                      <a:r>
                        <a:rPr lang="fr-FR" sz="800" b="1" kern="1200" baseline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8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(27,4%-68,2%)</a:t>
                      </a: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8589">
                <a:tc>
                  <a:txBody>
                    <a:bodyPr/>
                    <a:lstStyle/>
                    <a:p>
                      <a:pPr marL="190500" indent="0">
                        <a:lnSpc>
                          <a:spcPct val="100000"/>
                        </a:lnSpc>
                      </a:pPr>
                      <a:r>
                        <a:rPr lang="en-US" sz="800"/>
                        <a:t>SSP</a:t>
                      </a:r>
                      <a:r>
                        <a:rPr lang="en-US" sz="800" baseline="0"/>
                        <a:t> médiane</a:t>
                      </a:r>
                      <a:endParaRPr lang="en-US" sz="800" dirty="0"/>
                    </a:p>
                  </a:txBody>
                  <a:tcPr marL="108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ts val="22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en-US" sz="800" b="0" i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1,8</a:t>
                      </a:r>
                      <a:r>
                        <a:rPr lang="en-US" sz="800" b="0" i="0" kern="1200" baseline="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800" b="0" i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mois (IC 95% 1,7-3,1)</a:t>
                      </a:r>
                      <a:endParaRPr lang="fr-FR" sz="800" b="0" i="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2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en-US" sz="800" b="0" i="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3,6 mois (IC 95% 1,8 – 9,1)</a:t>
                      </a:r>
                      <a:endParaRPr lang="fr-FR" sz="800" b="0" i="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300180"/>
                  </a:ext>
                </a:extLst>
              </a:tr>
            </a:tbl>
          </a:graphicData>
        </a:graphic>
      </p:graphicFrame>
      <p:sp>
        <p:nvSpPr>
          <p:cNvPr id="13" name="Rectangle 28"/>
          <p:cNvSpPr>
            <a:spLocks noChangeArrowheads="1"/>
          </p:cNvSpPr>
          <p:nvPr/>
        </p:nvSpPr>
        <p:spPr bwMode="auto">
          <a:xfrm>
            <a:off x="1457865" y="1134188"/>
            <a:ext cx="2590987" cy="586533"/>
          </a:xfrm>
          <a:prstGeom prst="rect">
            <a:avLst/>
          </a:prstGeom>
          <a:solidFill>
            <a:srgbClr val="5AAACE"/>
          </a:solidFill>
          <a:ln w="9525">
            <a:noFill/>
            <a:miter lim="800000"/>
            <a:headEnd/>
            <a:tailEnd/>
          </a:ln>
        </p:spPr>
        <p:txBody>
          <a:bodyPr wrap="none" anchor="ctr" anchorCtr="1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Bicalutamide</a:t>
            </a:r>
            <a:r>
              <a:rPr kumimoji="0" lang="en-US" altLang="en-US" sz="11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150 mg/jour</a:t>
            </a:r>
            <a:r>
              <a:rPr lang="en-US" altLang="en-US" sz="1100" kern="0" dirty="0">
                <a:solidFill>
                  <a:schemeClr val="bg1"/>
                </a:solidFill>
              </a:rPr>
              <a:t> PO</a:t>
            </a:r>
            <a:endParaRPr kumimoji="0" lang="en-US" altLang="en-US" sz="11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(</a:t>
            </a:r>
            <a:r>
              <a:rPr lang="en-US" altLang="en-US" sz="1100" kern="0" noProof="0" dirty="0">
                <a:solidFill>
                  <a:schemeClr val="bg1"/>
                </a:solidFill>
              </a:rPr>
              <a:t>é</a:t>
            </a:r>
            <a:r>
              <a:rPr lang="en-US" altLang="en-US" sz="1100" kern="0" dirty="0">
                <a:solidFill>
                  <a:schemeClr val="bg1"/>
                </a:solidFill>
              </a:rPr>
              <a:t>valuables et </a:t>
            </a:r>
            <a:r>
              <a:rPr lang="en-US" altLang="en-US" sz="1100" kern="0" dirty="0" err="1">
                <a:solidFill>
                  <a:schemeClr val="bg1"/>
                </a:solidFill>
              </a:rPr>
              <a:t>éligibles</a:t>
            </a:r>
            <a:r>
              <a:rPr lang="en-US" altLang="en-US" sz="1100" kern="0" dirty="0">
                <a:solidFill>
                  <a:schemeClr val="bg1"/>
                </a:solidFill>
              </a:rPr>
              <a:t> </a:t>
            </a: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n = 26)</a:t>
            </a:r>
          </a:p>
        </p:txBody>
      </p:sp>
      <p:sp>
        <p:nvSpPr>
          <p:cNvPr id="15" name="Rectangle 28"/>
          <p:cNvSpPr>
            <a:spLocks noChangeArrowheads="1"/>
          </p:cNvSpPr>
          <p:nvPr/>
        </p:nvSpPr>
        <p:spPr bwMode="auto">
          <a:xfrm>
            <a:off x="5072331" y="1181403"/>
            <a:ext cx="2605178" cy="590492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anchor="ctr" anchorCtr="1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Enzalutamide 160 mg/jour</a:t>
            </a:r>
            <a:r>
              <a:rPr lang="en-US" altLang="en-US" sz="1100" kern="0" dirty="0">
                <a:solidFill>
                  <a:schemeClr val="bg1"/>
                </a:solidFill>
                <a:latin typeface="+mn-lt"/>
              </a:rPr>
              <a:t> </a:t>
            </a: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PO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(</a:t>
            </a:r>
            <a:r>
              <a:rPr lang="en-US" altLang="en-US" sz="1100" kern="0" dirty="0">
                <a:solidFill>
                  <a:schemeClr val="bg1"/>
                </a:solidFill>
                <a:latin typeface="+mn-lt"/>
              </a:rPr>
              <a:t>é</a:t>
            </a: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valuables et </a:t>
            </a:r>
            <a:r>
              <a:rPr kumimoji="0" lang="en-US" altLang="en-US" sz="1100" b="0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éligibles</a:t>
            </a: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n = 78)</a:t>
            </a:r>
          </a:p>
        </p:txBody>
      </p:sp>
      <p:sp>
        <p:nvSpPr>
          <p:cNvPr id="17" name="Rectangle 28"/>
          <p:cNvSpPr>
            <a:spLocks noChangeArrowheads="1"/>
          </p:cNvSpPr>
          <p:nvPr/>
        </p:nvSpPr>
        <p:spPr bwMode="auto">
          <a:xfrm>
            <a:off x="8803445" y="1115157"/>
            <a:ext cx="2626556" cy="592242"/>
          </a:xfrm>
          <a:prstGeom prst="rect">
            <a:avLst/>
          </a:prstGeom>
          <a:solidFill>
            <a:srgbClr val="005087"/>
          </a:solidFill>
          <a:ln>
            <a:noFill/>
          </a:ln>
        </p:spPr>
        <p:txBody>
          <a:bodyPr wrap="none" anchor="ctr" anchorCtr="1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Acétate</a:t>
            </a:r>
            <a:r>
              <a:rPr kumimoji="0" lang="en-US" altLang="en-US" sz="11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</a:t>
            </a:r>
            <a:r>
              <a:rPr kumimoji="0" lang="en-US" altLang="en-US" sz="11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d’abiratérone</a:t>
            </a:r>
            <a:r>
              <a:rPr kumimoji="0" lang="en-US" altLang="en-US" sz="11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1000 mg/jour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+ </a:t>
            </a:r>
            <a:r>
              <a:rPr kumimoji="0" lang="en-US" altLang="en-US" sz="11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Prednisone 5 mg</a:t>
            </a:r>
            <a:r>
              <a:rPr lang="en-US" altLang="en-US" sz="1100" kern="0" dirty="0">
                <a:solidFill>
                  <a:schemeClr val="bg1"/>
                </a:solidFill>
                <a:latin typeface="+mn-lt"/>
              </a:rPr>
              <a:t> </a:t>
            </a: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PO</a:t>
            </a:r>
          </a:p>
          <a:p>
            <a:pPr lvl="0" algn="ctr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None/>
              <a:defRPr/>
            </a:pP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(</a:t>
            </a:r>
            <a:r>
              <a:rPr lang="en-US" altLang="en-US" sz="1100" kern="0" dirty="0" err="1">
                <a:solidFill>
                  <a:schemeClr val="bg1"/>
                </a:solidFill>
                <a:latin typeface="+mn-lt"/>
              </a:rPr>
              <a:t>évaluables</a:t>
            </a:r>
            <a:r>
              <a:rPr lang="en-US" altLang="en-US" sz="1100" kern="0" dirty="0">
                <a:solidFill>
                  <a:schemeClr val="bg1"/>
                </a:solidFill>
                <a:latin typeface="+mn-lt"/>
              </a:rPr>
              <a:t> et </a:t>
            </a:r>
            <a:r>
              <a:rPr lang="en-US" altLang="en-US" sz="1100" kern="0" dirty="0" err="1">
                <a:solidFill>
                  <a:schemeClr val="bg1"/>
                </a:solidFill>
                <a:latin typeface="+mn-lt"/>
              </a:rPr>
              <a:t>éligibles</a:t>
            </a:r>
            <a:r>
              <a:rPr kumimoji="0" lang="en-US" alt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 n = 30)</a:t>
            </a:r>
          </a:p>
        </p:txBody>
      </p:sp>
      <p:grpSp>
        <p:nvGrpSpPr>
          <p:cNvPr id="19" name="Groupe 18"/>
          <p:cNvGrpSpPr/>
          <p:nvPr/>
        </p:nvGrpSpPr>
        <p:grpSpPr>
          <a:xfrm>
            <a:off x="8383832" y="1844122"/>
            <a:ext cx="3296200" cy="2084167"/>
            <a:chOff x="749765" y="2332646"/>
            <a:chExt cx="6963898" cy="3983828"/>
          </a:xfrm>
        </p:grpSpPr>
        <p:cxnSp>
          <p:nvCxnSpPr>
            <p:cNvPr id="20" name="Connecteur droit 20"/>
            <p:cNvCxnSpPr/>
            <p:nvPr/>
          </p:nvCxnSpPr>
          <p:spPr>
            <a:xfrm>
              <a:off x="4305300" y="2819400"/>
              <a:ext cx="457200" cy="0"/>
            </a:xfrm>
            <a:prstGeom prst="line">
              <a:avLst/>
            </a:prstGeom>
            <a:ln w="28575" cap="flat" cmpd="sng">
              <a:solidFill>
                <a:schemeClr val="accent2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1"/>
            <p:cNvCxnSpPr/>
            <p:nvPr/>
          </p:nvCxnSpPr>
          <p:spPr>
            <a:xfrm>
              <a:off x="4305300" y="3121025"/>
              <a:ext cx="457200" cy="0"/>
            </a:xfrm>
            <a:prstGeom prst="line">
              <a:avLst/>
            </a:prstGeom>
            <a:ln w="28575" cap="flat" cmpd="sng">
              <a:solidFill>
                <a:schemeClr val="accent3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"/>
            <p:cNvSpPr>
              <a:spLocks noChangeArrowheads="1"/>
            </p:cNvSpPr>
            <p:nvPr/>
          </p:nvSpPr>
          <p:spPr bwMode="auto">
            <a:xfrm>
              <a:off x="4762501" y="2332646"/>
              <a:ext cx="2400299" cy="123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GB" altLang="en-US" sz="90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Progression-free survival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GB" altLang="en-US" sz="90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95% Confidence interval</a:t>
              </a:r>
              <a:endParaRPr lang="en-GB" altLang="en-US" sz="1200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 4"/>
            <p:cNvSpPr/>
            <p:nvPr/>
          </p:nvSpPr>
          <p:spPr bwMode="auto">
            <a:xfrm>
              <a:off x="1876425" y="2514600"/>
              <a:ext cx="5378450" cy="2257425"/>
            </a:xfrm>
            <a:custGeom>
              <a:avLst/>
              <a:gdLst>
                <a:gd name="connsiteX0" fmla="*/ 5378116 w 5378116"/>
                <a:gd name="connsiteY0" fmla="*/ 2257926 h 2257926"/>
                <a:gd name="connsiteX1" fmla="*/ 4199021 w 5378116"/>
                <a:gd name="connsiteY1" fmla="*/ 2257926 h 2257926"/>
                <a:gd name="connsiteX2" fmla="*/ 4199021 w 5378116"/>
                <a:gd name="connsiteY2" fmla="*/ 2101516 h 2257926"/>
                <a:gd name="connsiteX3" fmla="*/ 3561348 w 5378116"/>
                <a:gd name="connsiteY3" fmla="*/ 2101516 h 2257926"/>
                <a:gd name="connsiteX4" fmla="*/ 3561348 w 5378116"/>
                <a:gd name="connsiteY4" fmla="*/ 1945105 h 2257926"/>
                <a:gd name="connsiteX5" fmla="*/ 1507958 w 5378116"/>
                <a:gd name="connsiteY5" fmla="*/ 1945105 h 2257926"/>
                <a:gd name="connsiteX6" fmla="*/ 1507958 w 5378116"/>
                <a:gd name="connsiteY6" fmla="*/ 1840832 h 2257926"/>
                <a:gd name="connsiteX7" fmla="*/ 1207169 w 5378116"/>
                <a:gd name="connsiteY7" fmla="*/ 1840832 h 2257926"/>
                <a:gd name="connsiteX8" fmla="*/ 1207169 w 5378116"/>
                <a:gd name="connsiteY8" fmla="*/ 1612232 h 2257926"/>
                <a:gd name="connsiteX9" fmla="*/ 1183106 w 5378116"/>
                <a:gd name="connsiteY9" fmla="*/ 1636295 h 2257926"/>
                <a:gd name="connsiteX10" fmla="*/ 1183106 w 5378116"/>
                <a:gd name="connsiteY10" fmla="*/ 1528011 h 2257926"/>
                <a:gd name="connsiteX11" fmla="*/ 922421 w 5378116"/>
                <a:gd name="connsiteY11" fmla="*/ 1528011 h 2257926"/>
                <a:gd name="connsiteX12" fmla="*/ 922421 w 5378116"/>
                <a:gd name="connsiteY12" fmla="*/ 1415716 h 2257926"/>
                <a:gd name="connsiteX13" fmla="*/ 842211 w 5378116"/>
                <a:gd name="connsiteY13" fmla="*/ 1415716 h 2257926"/>
                <a:gd name="connsiteX14" fmla="*/ 842211 w 5378116"/>
                <a:gd name="connsiteY14" fmla="*/ 1315453 h 2257926"/>
                <a:gd name="connsiteX15" fmla="*/ 814137 w 5378116"/>
                <a:gd name="connsiteY15" fmla="*/ 1315453 h 2257926"/>
                <a:gd name="connsiteX16" fmla="*/ 814137 w 5378116"/>
                <a:gd name="connsiteY16" fmla="*/ 1215189 h 2257926"/>
                <a:gd name="connsiteX17" fmla="*/ 757990 w 5378116"/>
                <a:gd name="connsiteY17" fmla="*/ 1215189 h 2257926"/>
                <a:gd name="connsiteX18" fmla="*/ 757990 w 5378116"/>
                <a:gd name="connsiteY18" fmla="*/ 1122947 h 2257926"/>
                <a:gd name="connsiteX19" fmla="*/ 737937 w 5378116"/>
                <a:gd name="connsiteY19" fmla="*/ 1122947 h 2257926"/>
                <a:gd name="connsiteX20" fmla="*/ 737937 w 5378116"/>
                <a:gd name="connsiteY20" fmla="*/ 1030705 h 2257926"/>
                <a:gd name="connsiteX21" fmla="*/ 601579 w 5378116"/>
                <a:gd name="connsiteY21" fmla="*/ 1030705 h 2257926"/>
                <a:gd name="connsiteX22" fmla="*/ 601579 w 5378116"/>
                <a:gd name="connsiteY22" fmla="*/ 934453 h 2257926"/>
                <a:gd name="connsiteX23" fmla="*/ 413085 w 5378116"/>
                <a:gd name="connsiteY23" fmla="*/ 934453 h 2257926"/>
                <a:gd name="connsiteX24" fmla="*/ 413085 w 5378116"/>
                <a:gd name="connsiteY24" fmla="*/ 846221 h 2257926"/>
                <a:gd name="connsiteX25" fmla="*/ 397042 w 5378116"/>
                <a:gd name="connsiteY25" fmla="*/ 846221 h 2257926"/>
                <a:gd name="connsiteX26" fmla="*/ 397042 w 5378116"/>
                <a:gd name="connsiteY26" fmla="*/ 757989 h 2257926"/>
                <a:gd name="connsiteX27" fmla="*/ 385011 w 5378116"/>
                <a:gd name="connsiteY27" fmla="*/ 757989 h 2257926"/>
                <a:gd name="connsiteX28" fmla="*/ 385011 w 5378116"/>
                <a:gd name="connsiteY28" fmla="*/ 689811 h 2257926"/>
                <a:gd name="connsiteX29" fmla="*/ 372979 w 5378116"/>
                <a:gd name="connsiteY29" fmla="*/ 689811 h 2257926"/>
                <a:gd name="connsiteX30" fmla="*/ 372979 w 5378116"/>
                <a:gd name="connsiteY30" fmla="*/ 601579 h 2257926"/>
                <a:gd name="connsiteX31" fmla="*/ 360948 w 5378116"/>
                <a:gd name="connsiteY31" fmla="*/ 589548 h 2257926"/>
                <a:gd name="connsiteX32" fmla="*/ 360948 w 5378116"/>
                <a:gd name="connsiteY32" fmla="*/ 437147 h 2257926"/>
                <a:gd name="connsiteX33" fmla="*/ 360948 w 5378116"/>
                <a:gd name="connsiteY33" fmla="*/ 437147 h 2257926"/>
                <a:gd name="connsiteX34" fmla="*/ 360948 w 5378116"/>
                <a:gd name="connsiteY34" fmla="*/ 360947 h 2257926"/>
                <a:gd name="connsiteX35" fmla="*/ 344906 w 5378116"/>
                <a:gd name="connsiteY35" fmla="*/ 360947 h 2257926"/>
                <a:gd name="connsiteX36" fmla="*/ 344906 w 5378116"/>
                <a:gd name="connsiteY36" fmla="*/ 152400 h 2257926"/>
                <a:gd name="connsiteX37" fmla="*/ 304800 w 5378116"/>
                <a:gd name="connsiteY37" fmla="*/ 152400 h 2257926"/>
                <a:gd name="connsiteX38" fmla="*/ 304800 w 5378116"/>
                <a:gd name="connsiteY38" fmla="*/ 100263 h 2257926"/>
                <a:gd name="connsiteX39" fmla="*/ 272716 w 5378116"/>
                <a:gd name="connsiteY39" fmla="*/ 100263 h 2257926"/>
                <a:gd name="connsiteX40" fmla="*/ 272716 w 5378116"/>
                <a:gd name="connsiteY40" fmla="*/ 48126 h 2257926"/>
                <a:gd name="connsiteX41" fmla="*/ 184485 w 5378116"/>
                <a:gd name="connsiteY41" fmla="*/ 48126 h 2257926"/>
                <a:gd name="connsiteX42" fmla="*/ 184485 w 5378116"/>
                <a:gd name="connsiteY42" fmla="*/ 0 h 2257926"/>
                <a:gd name="connsiteX43" fmla="*/ 0 w 5378116"/>
                <a:gd name="connsiteY43" fmla="*/ 0 h 2257926"/>
                <a:gd name="connsiteX0" fmla="*/ 5378116 w 5378116"/>
                <a:gd name="connsiteY0" fmla="*/ 2257926 h 2257926"/>
                <a:gd name="connsiteX1" fmla="*/ 4199021 w 5378116"/>
                <a:gd name="connsiteY1" fmla="*/ 2257926 h 2257926"/>
                <a:gd name="connsiteX2" fmla="*/ 4199021 w 5378116"/>
                <a:gd name="connsiteY2" fmla="*/ 2101516 h 2257926"/>
                <a:gd name="connsiteX3" fmla="*/ 3561348 w 5378116"/>
                <a:gd name="connsiteY3" fmla="*/ 2101516 h 2257926"/>
                <a:gd name="connsiteX4" fmla="*/ 3561348 w 5378116"/>
                <a:gd name="connsiteY4" fmla="*/ 1945105 h 2257926"/>
                <a:gd name="connsiteX5" fmla="*/ 1507958 w 5378116"/>
                <a:gd name="connsiteY5" fmla="*/ 1945105 h 2257926"/>
                <a:gd name="connsiteX6" fmla="*/ 1507958 w 5378116"/>
                <a:gd name="connsiteY6" fmla="*/ 1840832 h 2257926"/>
                <a:gd name="connsiteX7" fmla="*/ 1207169 w 5378116"/>
                <a:gd name="connsiteY7" fmla="*/ 1840832 h 2257926"/>
                <a:gd name="connsiteX8" fmla="*/ 1207169 w 5378116"/>
                <a:gd name="connsiteY8" fmla="*/ 1612232 h 2257926"/>
                <a:gd name="connsiteX9" fmla="*/ 1183106 w 5378116"/>
                <a:gd name="connsiteY9" fmla="*/ 1617357 h 2257926"/>
                <a:gd name="connsiteX10" fmla="*/ 1183106 w 5378116"/>
                <a:gd name="connsiteY10" fmla="*/ 1528011 h 2257926"/>
                <a:gd name="connsiteX11" fmla="*/ 922421 w 5378116"/>
                <a:gd name="connsiteY11" fmla="*/ 1528011 h 2257926"/>
                <a:gd name="connsiteX12" fmla="*/ 922421 w 5378116"/>
                <a:gd name="connsiteY12" fmla="*/ 1415716 h 2257926"/>
                <a:gd name="connsiteX13" fmla="*/ 842211 w 5378116"/>
                <a:gd name="connsiteY13" fmla="*/ 1415716 h 2257926"/>
                <a:gd name="connsiteX14" fmla="*/ 842211 w 5378116"/>
                <a:gd name="connsiteY14" fmla="*/ 1315453 h 2257926"/>
                <a:gd name="connsiteX15" fmla="*/ 814137 w 5378116"/>
                <a:gd name="connsiteY15" fmla="*/ 1315453 h 2257926"/>
                <a:gd name="connsiteX16" fmla="*/ 814137 w 5378116"/>
                <a:gd name="connsiteY16" fmla="*/ 1215189 h 2257926"/>
                <a:gd name="connsiteX17" fmla="*/ 757990 w 5378116"/>
                <a:gd name="connsiteY17" fmla="*/ 1215189 h 2257926"/>
                <a:gd name="connsiteX18" fmla="*/ 757990 w 5378116"/>
                <a:gd name="connsiteY18" fmla="*/ 1122947 h 2257926"/>
                <a:gd name="connsiteX19" fmla="*/ 737937 w 5378116"/>
                <a:gd name="connsiteY19" fmla="*/ 1122947 h 2257926"/>
                <a:gd name="connsiteX20" fmla="*/ 737937 w 5378116"/>
                <a:gd name="connsiteY20" fmla="*/ 1030705 h 2257926"/>
                <a:gd name="connsiteX21" fmla="*/ 601579 w 5378116"/>
                <a:gd name="connsiteY21" fmla="*/ 1030705 h 2257926"/>
                <a:gd name="connsiteX22" fmla="*/ 601579 w 5378116"/>
                <a:gd name="connsiteY22" fmla="*/ 934453 h 2257926"/>
                <a:gd name="connsiteX23" fmla="*/ 413085 w 5378116"/>
                <a:gd name="connsiteY23" fmla="*/ 934453 h 2257926"/>
                <a:gd name="connsiteX24" fmla="*/ 413085 w 5378116"/>
                <a:gd name="connsiteY24" fmla="*/ 846221 h 2257926"/>
                <a:gd name="connsiteX25" fmla="*/ 397042 w 5378116"/>
                <a:gd name="connsiteY25" fmla="*/ 846221 h 2257926"/>
                <a:gd name="connsiteX26" fmla="*/ 397042 w 5378116"/>
                <a:gd name="connsiteY26" fmla="*/ 757989 h 2257926"/>
                <a:gd name="connsiteX27" fmla="*/ 385011 w 5378116"/>
                <a:gd name="connsiteY27" fmla="*/ 757989 h 2257926"/>
                <a:gd name="connsiteX28" fmla="*/ 385011 w 5378116"/>
                <a:gd name="connsiteY28" fmla="*/ 689811 h 2257926"/>
                <a:gd name="connsiteX29" fmla="*/ 372979 w 5378116"/>
                <a:gd name="connsiteY29" fmla="*/ 689811 h 2257926"/>
                <a:gd name="connsiteX30" fmla="*/ 372979 w 5378116"/>
                <a:gd name="connsiteY30" fmla="*/ 601579 h 2257926"/>
                <a:gd name="connsiteX31" fmla="*/ 360948 w 5378116"/>
                <a:gd name="connsiteY31" fmla="*/ 589548 h 2257926"/>
                <a:gd name="connsiteX32" fmla="*/ 360948 w 5378116"/>
                <a:gd name="connsiteY32" fmla="*/ 437147 h 2257926"/>
                <a:gd name="connsiteX33" fmla="*/ 360948 w 5378116"/>
                <a:gd name="connsiteY33" fmla="*/ 437147 h 2257926"/>
                <a:gd name="connsiteX34" fmla="*/ 360948 w 5378116"/>
                <a:gd name="connsiteY34" fmla="*/ 360947 h 2257926"/>
                <a:gd name="connsiteX35" fmla="*/ 344906 w 5378116"/>
                <a:gd name="connsiteY35" fmla="*/ 360947 h 2257926"/>
                <a:gd name="connsiteX36" fmla="*/ 344906 w 5378116"/>
                <a:gd name="connsiteY36" fmla="*/ 152400 h 2257926"/>
                <a:gd name="connsiteX37" fmla="*/ 304800 w 5378116"/>
                <a:gd name="connsiteY37" fmla="*/ 152400 h 2257926"/>
                <a:gd name="connsiteX38" fmla="*/ 304800 w 5378116"/>
                <a:gd name="connsiteY38" fmla="*/ 100263 h 2257926"/>
                <a:gd name="connsiteX39" fmla="*/ 272716 w 5378116"/>
                <a:gd name="connsiteY39" fmla="*/ 100263 h 2257926"/>
                <a:gd name="connsiteX40" fmla="*/ 272716 w 5378116"/>
                <a:gd name="connsiteY40" fmla="*/ 48126 h 2257926"/>
                <a:gd name="connsiteX41" fmla="*/ 184485 w 5378116"/>
                <a:gd name="connsiteY41" fmla="*/ 48126 h 2257926"/>
                <a:gd name="connsiteX42" fmla="*/ 184485 w 5378116"/>
                <a:gd name="connsiteY42" fmla="*/ 0 h 2257926"/>
                <a:gd name="connsiteX43" fmla="*/ 0 w 5378116"/>
                <a:gd name="connsiteY43" fmla="*/ 0 h 2257926"/>
                <a:gd name="connsiteX0" fmla="*/ 5378116 w 5378116"/>
                <a:gd name="connsiteY0" fmla="*/ 2257926 h 2257926"/>
                <a:gd name="connsiteX1" fmla="*/ 4199021 w 5378116"/>
                <a:gd name="connsiteY1" fmla="*/ 2257926 h 2257926"/>
                <a:gd name="connsiteX2" fmla="*/ 4199021 w 5378116"/>
                <a:gd name="connsiteY2" fmla="*/ 2101516 h 2257926"/>
                <a:gd name="connsiteX3" fmla="*/ 3561348 w 5378116"/>
                <a:gd name="connsiteY3" fmla="*/ 2101516 h 2257926"/>
                <a:gd name="connsiteX4" fmla="*/ 3561348 w 5378116"/>
                <a:gd name="connsiteY4" fmla="*/ 1945105 h 2257926"/>
                <a:gd name="connsiteX5" fmla="*/ 1507958 w 5378116"/>
                <a:gd name="connsiteY5" fmla="*/ 1945105 h 2257926"/>
                <a:gd name="connsiteX6" fmla="*/ 1507958 w 5378116"/>
                <a:gd name="connsiteY6" fmla="*/ 1840832 h 2257926"/>
                <a:gd name="connsiteX7" fmla="*/ 1207169 w 5378116"/>
                <a:gd name="connsiteY7" fmla="*/ 1840832 h 2257926"/>
                <a:gd name="connsiteX8" fmla="*/ 1207169 w 5378116"/>
                <a:gd name="connsiteY8" fmla="*/ 1612232 h 2257926"/>
                <a:gd name="connsiteX9" fmla="*/ 1177696 w 5378116"/>
                <a:gd name="connsiteY9" fmla="*/ 1609241 h 2257926"/>
                <a:gd name="connsiteX10" fmla="*/ 1183106 w 5378116"/>
                <a:gd name="connsiteY10" fmla="*/ 1528011 h 2257926"/>
                <a:gd name="connsiteX11" fmla="*/ 922421 w 5378116"/>
                <a:gd name="connsiteY11" fmla="*/ 1528011 h 2257926"/>
                <a:gd name="connsiteX12" fmla="*/ 922421 w 5378116"/>
                <a:gd name="connsiteY12" fmla="*/ 1415716 h 2257926"/>
                <a:gd name="connsiteX13" fmla="*/ 842211 w 5378116"/>
                <a:gd name="connsiteY13" fmla="*/ 1415716 h 2257926"/>
                <a:gd name="connsiteX14" fmla="*/ 842211 w 5378116"/>
                <a:gd name="connsiteY14" fmla="*/ 1315453 h 2257926"/>
                <a:gd name="connsiteX15" fmla="*/ 814137 w 5378116"/>
                <a:gd name="connsiteY15" fmla="*/ 1315453 h 2257926"/>
                <a:gd name="connsiteX16" fmla="*/ 814137 w 5378116"/>
                <a:gd name="connsiteY16" fmla="*/ 1215189 h 2257926"/>
                <a:gd name="connsiteX17" fmla="*/ 757990 w 5378116"/>
                <a:gd name="connsiteY17" fmla="*/ 1215189 h 2257926"/>
                <a:gd name="connsiteX18" fmla="*/ 757990 w 5378116"/>
                <a:gd name="connsiteY18" fmla="*/ 1122947 h 2257926"/>
                <a:gd name="connsiteX19" fmla="*/ 737937 w 5378116"/>
                <a:gd name="connsiteY19" fmla="*/ 1122947 h 2257926"/>
                <a:gd name="connsiteX20" fmla="*/ 737937 w 5378116"/>
                <a:gd name="connsiteY20" fmla="*/ 1030705 h 2257926"/>
                <a:gd name="connsiteX21" fmla="*/ 601579 w 5378116"/>
                <a:gd name="connsiteY21" fmla="*/ 1030705 h 2257926"/>
                <a:gd name="connsiteX22" fmla="*/ 601579 w 5378116"/>
                <a:gd name="connsiteY22" fmla="*/ 934453 h 2257926"/>
                <a:gd name="connsiteX23" fmla="*/ 413085 w 5378116"/>
                <a:gd name="connsiteY23" fmla="*/ 934453 h 2257926"/>
                <a:gd name="connsiteX24" fmla="*/ 413085 w 5378116"/>
                <a:gd name="connsiteY24" fmla="*/ 846221 h 2257926"/>
                <a:gd name="connsiteX25" fmla="*/ 397042 w 5378116"/>
                <a:gd name="connsiteY25" fmla="*/ 846221 h 2257926"/>
                <a:gd name="connsiteX26" fmla="*/ 397042 w 5378116"/>
                <a:gd name="connsiteY26" fmla="*/ 757989 h 2257926"/>
                <a:gd name="connsiteX27" fmla="*/ 385011 w 5378116"/>
                <a:gd name="connsiteY27" fmla="*/ 757989 h 2257926"/>
                <a:gd name="connsiteX28" fmla="*/ 385011 w 5378116"/>
                <a:gd name="connsiteY28" fmla="*/ 689811 h 2257926"/>
                <a:gd name="connsiteX29" fmla="*/ 372979 w 5378116"/>
                <a:gd name="connsiteY29" fmla="*/ 689811 h 2257926"/>
                <a:gd name="connsiteX30" fmla="*/ 372979 w 5378116"/>
                <a:gd name="connsiteY30" fmla="*/ 601579 h 2257926"/>
                <a:gd name="connsiteX31" fmla="*/ 360948 w 5378116"/>
                <a:gd name="connsiteY31" fmla="*/ 589548 h 2257926"/>
                <a:gd name="connsiteX32" fmla="*/ 360948 w 5378116"/>
                <a:gd name="connsiteY32" fmla="*/ 437147 h 2257926"/>
                <a:gd name="connsiteX33" fmla="*/ 360948 w 5378116"/>
                <a:gd name="connsiteY33" fmla="*/ 437147 h 2257926"/>
                <a:gd name="connsiteX34" fmla="*/ 360948 w 5378116"/>
                <a:gd name="connsiteY34" fmla="*/ 360947 h 2257926"/>
                <a:gd name="connsiteX35" fmla="*/ 344906 w 5378116"/>
                <a:gd name="connsiteY35" fmla="*/ 360947 h 2257926"/>
                <a:gd name="connsiteX36" fmla="*/ 344906 w 5378116"/>
                <a:gd name="connsiteY36" fmla="*/ 152400 h 2257926"/>
                <a:gd name="connsiteX37" fmla="*/ 304800 w 5378116"/>
                <a:gd name="connsiteY37" fmla="*/ 152400 h 2257926"/>
                <a:gd name="connsiteX38" fmla="*/ 304800 w 5378116"/>
                <a:gd name="connsiteY38" fmla="*/ 100263 h 2257926"/>
                <a:gd name="connsiteX39" fmla="*/ 272716 w 5378116"/>
                <a:gd name="connsiteY39" fmla="*/ 100263 h 2257926"/>
                <a:gd name="connsiteX40" fmla="*/ 272716 w 5378116"/>
                <a:gd name="connsiteY40" fmla="*/ 48126 h 2257926"/>
                <a:gd name="connsiteX41" fmla="*/ 184485 w 5378116"/>
                <a:gd name="connsiteY41" fmla="*/ 48126 h 2257926"/>
                <a:gd name="connsiteX42" fmla="*/ 184485 w 5378116"/>
                <a:gd name="connsiteY42" fmla="*/ 0 h 2257926"/>
                <a:gd name="connsiteX43" fmla="*/ 0 w 5378116"/>
                <a:gd name="connsiteY43" fmla="*/ 0 h 225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78116" h="2257926">
                  <a:moveTo>
                    <a:pt x="5378116" y="2257926"/>
                  </a:moveTo>
                  <a:lnTo>
                    <a:pt x="4199021" y="2257926"/>
                  </a:lnTo>
                  <a:lnTo>
                    <a:pt x="4199021" y="2101516"/>
                  </a:lnTo>
                  <a:lnTo>
                    <a:pt x="3561348" y="2101516"/>
                  </a:lnTo>
                  <a:lnTo>
                    <a:pt x="3561348" y="1945105"/>
                  </a:lnTo>
                  <a:lnTo>
                    <a:pt x="1507958" y="1945105"/>
                  </a:lnTo>
                  <a:lnTo>
                    <a:pt x="1507958" y="1840832"/>
                  </a:lnTo>
                  <a:lnTo>
                    <a:pt x="1207169" y="1840832"/>
                  </a:lnTo>
                  <a:lnTo>
                    <a:pt x="1207169" y="1612232"/>
                  </a:lnTo>
                  <a:lnTo>
                    <a:pt x="1177696" y="1609241"/>
                  </a:lnTo>
                  <a:lnTo>
                    <a:pt x="1183106" y="1528011"/>
                  </a:lnTo>
                  <a:lnTo>
                    <a:pt x="922421" y="1528011"/>
                  </a:lnTo>
                  <a:lnTo>
                    <a:pt x="922421" y="1415716"/>
                  </a:lnTo>
                  <a:lnTo>
                    <a:pt x="842211" y="1415716"/>
                  </a:lnTo>
                  <a:lnTo>
                    <a:pt x="842211" y="1315453"/>
                  </a:lnTo>
                  <a:lnTo>
                    <a:pt x="814137" y="1315453"/>
                  </a:lnTo>
                  <a:lnTo>
                    <a:pt x="814137" y="1215189"/>
                  </a:lnTo>
                  <a:lnTo>
                    <a:pt x="757990" y="1215189"/>
                  </a:lnTo>
                  <a:lnTo>
                    <a:pt x="757990" y="1122947"/>
                  </a:lnTo>
                  <a:lnTo>
                    <a:pt x="737937" y="1122947"/>
                  </a:lnTo>
                  <a:lnTo>
                    <a:pt x="737937" y="1030705"/>
                  </a:lnTo>
                  <a:lnTo>
                    <a:pt x="601579" y="1030705"/>
                  </a:lnTo>
                  <a:lnTo>
                    <a:pt x="601579" y="934453"/>
                  </a:lnTo>
                  <a:lnTo>
                    <a:pt x="413085" y="934453"/>
                  </a:lnTo>
                  <a:lnTo>
                    <a:pt x="413085" y="846221"/>
                  </a:lnTo>
                  <a:lnTo>
                    <a:pt x="397042" y="846221"/>
                  </a:lnTo>
                  <a:lnTo>
                    <a:pt x="397042" y="757989"/>
                  </a:lnTo>
                  <a:lnTo>
                    <a:pt x="385011" y="757989"/>
                  </a:lnTo>
                  <a:lnTo>
                    <a:pt x="385011" y="689811"/>
                  </a:lnTo>
                  <a:lnTo>
                    <a:pt x="372979" y="689811"/>
                  </a:lnTo>
                  <a:lnTo>
                    <a:pt x="372979" y="601579"/>
                  </a:lnTo>
                  <a:lnTo>
                    <a:pt x="360948" y="589548"/>
                  </a:lnTo>
                  <a:lnTo>
                    <a:pt x="360948" y="437147"/>
                  </a:lnTo>
                  <a:lnTo>
                    <a:pt x="360948" y="437147"/>
                  </a:lnTo>
                  <a:lnTo>
                    <a:pt x="360948" y="360947"/>
                  </a:lnTo>
                  <a:lnTo>
                    <a:pt x="344906" y="360947"/>
                  </a:lnTo>
                  <a:lnTo>
                    <a:pt x="344906" y="152400"/>
                  </a:lnTo>
                  <a:lnTo>
                    <a:pt x="304800" y="152400"/>
                  </a:lnTo>
                  <a:lnTo>
                    <a:pt x="304800" y="100263"/>
                  </a:lnTo>
                  <a:lnTo>
                    <a:pt x="272716" y="100263"/>
                  </a:lnTo>
                  <a:lnTo>
                    <a:pt x="272716" y="48126"/>
                  </a:lnTo>
                  <a:lnTo>
                    <a:pt x="184485" y="48126"/>
                  </a:lnTo>
                  <a:lnTo>
                    <a:pt x="184485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3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050" dirty="0"/>
            </a:p>
          </p:txBody>
        </p:sp>
        <p:sp>
          <p:nvSpPr>
            <p:cNvPr id="24" name="Freeform 12"/>
            <p:cNvSpPr/>
            <p:nvPr/>
          </p:nvSpPr>
          <p:spPr bwMode="auto">
            <a:xfrm>
              <a:off x="2076450" y="3235325"/>
              <a:ext cx="5173663" cy="2289175"/>
            </a:xfrm>
            <a:custGeom>
              <a:avLst/>
              <a:gdLst>
                <a:gd name="connsiteX0" fmla="*/ 5173980 w 5173980"/>
                <a:gd name="connsiteY0" fmla="*/ 2289810 h 2289810"/>
                <a:gd name="connsiteX1" fmla="*/ 4015740 w 5173980"/>
                <a:gd name="connsiteY1" fmla="*/ 2289810 h 2289810"/>
                <a:gd name="connsiteX2" fmla="*/ 4015740 w 5173980"/>
                <a:gd name="connsiteY2" fmla="*/ 2171700 h 2289810"/>
                <a:gd name="connsiteX3" fmla="*/ 3345180 w 5173980"/>
                <a:gd name="connsiteY3" fmla="*/ 2171700 h 2289810"/>
                <a:gd name="connsiteX4" fmla="*/ 3345180 w 5173980"/>
                <a:gd name="connsiteY4" fmla="*/ 2072640 h 2289810"/>
                <a:gd name="connsiteX5" fmla="*/ 1314450 w 5173980"/>
                <a:gd name="connsiteY5" fmla="*/ 2072640 h 2289810"/>
                <a:gd name="connsiteX6" fmla="*/ 1314450 w 5173980"/>
                <a:gd name="connsiteY6" fmla="*/ 2007870 h 2289810"/>
                <a:gd name="connsiteX7" fmla="*/ 1024890 w 5173980"/>
                <a:gd name="connsiteY7" fmla="*/ 2007870 h 2289810"/>
                <a:gd name="connsiteX8" fmla="*/ 1024890 w 5173980"/>
                <a:gd name="connsiteY8" fmla="*/ 1866900 h 2289810"/>
                <a:gd name="connsiteX9" fmla="*/ 986790 w 5173980"/>
                <a:gd name="connsiteY9" fmla="*/ 1866900 h 2289810"/>
                <a:gd name="connsiteX10" fmla="*/ 986790 w 5173980"/>
                <a:gd name="connsiteY10" fmla="*/ 1794510 h 2289810"/>
                <a:gd name="connsiteX11" fmla="*/ 723900 w 5173980"/>
                <a:gd name="connsiteY11" fmla="*/ 1794510 h 2289810"/>
                <a:gd name="connsiteX12" fmla="*/ 723900 w 5173980"/>
                <a:gd name="connsiteY12" fmla="*/ 1703070 h 2289810"/>
                <a:gd name="connsiteX13" fmla="*/ 647700 w 5173980"/>
                <a:gd name="connsiteY13" fmla="*/ 1703070 h 2289810"/>
                <a:gd name="connsiteX14" fmla="*/ 647700 w 5173980"/>
                <a:gd name="connsiteY14" fmla="*/ 1630680 h 2289810"/>
                <a:gd name="connsiteX15" fmla="*/ 617220 w 5173980"/>
                <a:gd name="connsiteY15" fmla="*/ 1630680 h 2289810"/>
                <a:gd name="connsiteX16" fmla="*/ 617220 w 5173980"/>
                <a:gd name="connsiteY16" fmla="*/ 1543050 h 2289810"/>
                <a:gd name="connsiteX17" fmla="*/ 560070 w 5173980"/>
                <a:gd name="connsiteY17" fmla="*/ 1543050 h 2289810"/>
                <a:gd name="connsiteX18" fmla="*/ 560070 w 5173980"/>
                <a:gd name="connsiteY18" fmla="*/ 1451610 h 2289810"/>
                <a:gd name="connsiteX19" fmla="*/ 537210 w 5173980"/>
                <a:gd name="connsiteY19" fmla="*/ 1451610 h 2289810"/>
                <a:gd name="connsiteX20" fmla="*/ 537210 w 5173980"/>
                <a:gd name="connsiteY20" fmla="*/ 1363980 h 2289810"/>
                <a:gd name="connsiteX21" fmla="*/ 403860 w 5173980"/>
                <a:gd name="connsiteY21" fmla="*/ 1363980 h 2289810"/>
                <a:gd name="connsiteX22" fmla="*/ 403860 w 5173980"/>
                <a:gd name="connsiteY22" fmla="*/ 1272540 h 2289810"/>
                <a:gd name="connsiteX23" fmla="*/ 209550 w 5173980"/>
                <a:gd name="connsiteY23" fmla="*/ 1272540 h 2289810"/>
                <a:gd name="connsiteX24" fmla="*/ 209550 w 5173980"/>
                <a:gd name="connsiteY24" fmla="*/ 1184910 h 2289810"/>
                <a:gd name="connsiteX25" fmla="*/ 194310 w 5173980"/>
                <a:gd name="connsiteY25" fmla="*/ 1184910 h 2289810"/>
                <a:gd name="connsiteX26" fmla="*/ 194310 w 5173980"/>
                <a:gd name="connsiteY26" fmla="*/ 1070610 h 2289810"/>
                <a:gd name="connsiteX27" fmla="*/ 186690 w 5173980"/>
                <a:gd name="connsiteY27" fmla="*/ 1070610 h 2289810"/>
                <a:gd name="connsiteX28" fmla="*/ 186690 w 5173980"/>
                <a:gd name="connsiteY28" fmla="*/ 994410 h 2289810"/>
                <a:gd name="connsiteX29" fmla="*/ 182880 w 5173980"/>
                <a:gd name="connsiteY29" fmla="*/ 990600 h 2289810"/>
                <a:gd name="connsiteX30" fmla="*/ 182880 w 5173980"/>
                <a:gd name="connsiteY30" fmla="*/ 887730 h 2289810"/>
                <a:gd name="connsiteX31" fmla="*/ 171450 w 5173980"/>
                <a:gd name="connsiteY31" fmla="*/ 887730 h 2289810"/>
                <a:gd name="connsiteX32" fmla="*/ 171450 w 5173980"/>
                <a:gd name="connsiteY32" fmla="*/ 685800 h 2289810"/>
                <a:gd name="connsiteX33" fmla="*/ 163830 w 5173980"/>
                <a:gd name="connsiteY33" fmla="*/ 685800 h 2289810"/>
                <a:gd name="connsiteX34" fmla="*/ 163830 w 5173980"/>
                <a:gd name="connsiteY34" fmla="*/ 579120 h 2289810"/>
                <a:gd name="connsiteX35" fmla="*/ 148590 w 5173980"/>
                <a:gd name="connsiteY35" fmla="*/ 579120 h 2289810"/>
                <a:gd name="connsiteX36" fmla="*/ 148590 w 5173980"/>
                <a:gd name="connsiteY36" fmla="*/ 240030 h 2289810"/>
                <a:gd name="connsiteX37" fmla="*/ 110490 w 5173980"/>
                <a:gd name="connsiteY37" fmla="*/ 240030 h 2289810"/>
                <a:gd name="connsiteX38" fmla="*/ 110490 w 5173980"/>
                <a:gd name="connsiteY38" fmla="*/ 114300 h 2289810"/>
                <a:gd name="connsiteX39" fmla="*/ 68580 w 5173980"/>
                <a:gd name="connsiteY39" fmla="*/ 114300 h 2289810"/>
                <a:gd name="connsiteX40" fmla="*/ 68580 w 5173980"/>
                <a:gd name="connsiteY40" fmla="*/ 0 h 2289810"/>
                <a:gd name="connsiteX41" fmla="*/ 0 w 5173980"/>
                <a:gd name="connsiteY41" fmla="*/ 0 h 228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73980" h="2289810">
                  <a:moveTo>
                    <a:pt x="5173980" y="2289810"/>
                  </a:moveTo>
                  <a:lnTo>
                    <a:pt x="4015740" y="2289810"/>
                  </a:lnTo>
                  <a:lnTo>
                    <a:pt x="4015740" y="2171700"/>
                  </a:lnTo>
                  <a:lnTo>
                    <a:pt x="3345180" y="2171700"/>
                  </a:lnTo>
                  <a:lnTo>
                    <a:pt x="3345180" y="2072640"/>
                  </a:lnTo>
                  <a:lnTo>
                    <a:pt x="1314450" y="2072640"/>
                  </a:lnTo>
                  <a:lnTo>
                    <a:pt x="1314450" y="2007870"/>
                  </a:lnTo>
                  <a:lnTo>
                    <a:pt x="1024890" y="2007870"/>
                  </a:lnTo>
                  <a:lnTo>
                    <a:pt x="1024890" y="1866900"/>
                  </a:lnTo>
                  <a:lnTo>
                    <a:pt x="986790" y="1866900"/>
                  </a:lnTo>
                  <a:lnTo>
                    <a:pt x="986790" y="1794510"/>
                  </a:lnTo>
                  <a:lnTo>
                    <a:pt x="723900" y="1794510"/>
                  </a:lnTo>
                  <a:lnTo>
                    <a:pt x="723900" y="1703070"/>
                  </a:lnTo>
                  <a:lnTo>
                    <a:pt x="647700" y="1703070"/>
                  </a:lnTo>
                  <a:lnTo>
                    <a:pt x="647700" y="1630680"/>
                  </a:lnTo>
                  <a:lnTo>
                    <a:pt x="617220" y="1630680"/>
                  </a:lnTo>
                  <a:lnTo>
                    <a:pt x="617220" y="1543050"/>
                  </a:lnTo>
                  <a:lnTo>
                    <a:pt x="560070" y="1543050"/>
                  </a:lnTo>
                  <a:lnTo>
                    <a:pt x="560070" y="1451610"/>
                  </a:lnTo>
                  <a:lnTo>
                    <a:pt x="537210" y="1451610"/>
                  </a:lnTo>
                  <a:lnTo>
                    <a:pt x="537210" y="1363980"/>
                  </a:lnTo>
                  <a:lnTo>
                    <a:pt x="403860" y="1363980"/>
                  </a:lnTo>
                  <a:lnTo>
                    <a:pt x="403860" y="1272540"/>
                  </a:lnTo>
                  <a:lnTo>
                    <a:pt x="209550" y="1272540"/>
                  </a:lnTo>
                  <a:lnTo>
                    <a:pt x="209550" y="1184910"/>
                  </a:lnTo>
                  <a:lnTo>
                    <a:pt x="194310" y="1184910"/>
                  </a:lnTo>
                  <a:lnTo>
                    <a:pt x="194310" y="1070610"/>
                  </a:lnTo>
                  <a:lnTo>
                    <a:pt x="186690" y="1070610"/>
                  </a:lnTo>
                  <a:lnTo>
                    <a:pt x="186690" y="994410"/>
                  </a:lnTo>
                  <a:lnTo>
                    <a:pt x="182880" y="990600"/>
                  </a:lnTo>
                  <a:lnTo>
                    <a:pt x="182880" y="887730"/>
                  </a:lnTo>
                  <a:lnTo>
                    <a:pt x="171450" y="887730"/>
                  </a:lnTo>
                  <a:lnTo>
                    <a:pt x="171450" y="685800"/>
                  </a:lnTo>
                  <a:lnTo>
                    <a:pt x="163830" y="685800"/>
                  </a:lnTo>
                  <a:lnTo>
                    <a:pt x="163830" y="579120"/>
                  </a:lnTo>
                  <a:lnTo>
                    <a:pt x="148590" y="579120"/>
                  </a:lnTo>
                  <a:lnTo>
                    <a:pt x="148590" y="240030"/>
                  </a:lnTo>
                  <a:lnTo>
                    <a:pt x="110490" y="240030"/>
                  </a:lnTo>
                  <a:lnTo>
                    <a:pt x="110490" y="114300"/>
                  </a:lnTo>
                  <a:lnTo>
                    <a:pt x="68580" y="114300"/>
                  </a:lnTo>
                  <a:lnTo>
                    <a:pt x="6858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3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050" dirty="0"/>
            </a:p>
          </p:txBody>
        </p:sp>
        <p:grpSp>
          <p:nvGrpSpPr>
            <p:cNvPr id="25" name="Group 44"/>
            <p:cNvGrpSpPr>
              <a:grpSpLocks/>
            </p:cNvGrpSpPr>
            <p:nvPr/>
          </p:nvGrpSpPr>
          <p:grpSpPr bwMode="auto">
            <a:xfrm>
              <a:off x="1800225" y="2498725"/>
              <a:ext cx="5461000" cy="3135313"/>
              <a:chOff x="1800225" y="2499360"/>
              <a:chExt cx="5461635" cy="3134304"/>
            </a:xfrm>
          </p:grpSpPr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>
                <a:off x="1878330" y="2499360"/>
                <a:ext cx="5383530" cy="3055620"/>
              </a:xfrm>
              <a:custGeom>
                <a:avLst/>
                <a:gdLst>
                  <a:gd name="T0" fmla="*/ 0 w 5383530"/>
                  <a:gd name="T1" fmla="*/ 0 h 3055620"/>
                  <a:gd name="T2" fmla="*/ 0 w 5383530"/>
                  <a:gd name="T3" fmla="*/ 3055620 h 3055620"/>
                  <a:gd name="T4" fmla="*/ 5383530 w 5383530"/>
                  <a:gd name="T5" fmla="*/ 3055620 h 3055620"/>
                  <a:gd name="T6" fmla="*/ 0 60000 65536"/>
                  <a:gd name="T7" fmla="*/ 0 60000 65536"/>
                  <a:gd name="T8" fmla="*/ 0 60000 65536"/>
                  <a:gd name="T9" fmla="*/ 0 w 5383530"/>
                  <a:gd name="T10" fmla="*/ 0 h 3055620"/>
                  <a:gd name="T11" fmla="*/ 5383530 w 5383530"/>
                  <a:gd name="T12" fmla="*/ 3055620 h 30556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383530" h="3055620">
                    <a:moveTo>
                      <a:pt x="0" y="0"/>
                    </a:moveTo>
                    <a:lnTo>
                      <a:pt x="0" y="3055620"/>
                    </a:lnTo>
                    <a:lnTo>
                      <a:pt x="5383530" y="305562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endParaRPr lang="fr-FR" sz="1050"/>
              </a:p>
            </p:txBody>
          </p:sp>
          <p:grpSp>
            <p:nvGrpSpPr>
              <p:cNvPr id="55" name="Group 19"/>
              <p:cNvGrpSpPr>
                <a:grpSpLocks/>
              </p:cNvGrpSpPr>
              <p:nvPr/>
            </p:nvGrpSpPr>
            <p:grpSpPr bwMode="auto">
              <a:xfrm>
                <a:off x="1800225" y="2514602"/>
                <a:ext cx="64008" cy="3040378"/>
                <a:chOff x="1797844" y="2514602"/>
                <a:chExt cx="64008" cy="3040378"/>
              </a:xfrm>
            </p:grpSpPr>
            <p:cxnSp>
              <p:nvCxnSpPr>
                <p:cNvPr id="70" name="Straight Connector 16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3121223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1" name="Straight Connector 17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3729038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2" name="Straight Connector 18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2514602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3" name="Straight Connector 20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4336257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4" name="Straight Connector 21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4948239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5" name="Straight Connector 22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5554980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56" name="Group 23"/>
              <p:cNvGrpSpPr>
                <a:grpSpLocks/>
              </p:cNvGrpSpPr>
              <p:nvPr/>
            </p:nvGrpSpPr>
            <p:grpSpPr bwMode="auto">
              <a:xfrm rot="5400000">
                <a:off x="4493963" y="2954505"/>
                <a:ext cx="64008" cy="5294309"/>
                <a:chOff x="1797844" y="260671"/>
                <a:chExt cx="64008" cy="5294309"/>
              </a:xfrm>
            </p:grpSpPr>
            <p:cxnSp>
              <p:nvCxnSpPr>
                <p:cNvPr id="57" name="Straight Connector 24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3797498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8" name="Straight Connector 25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4236245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9" name="Straight Connector 26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3352802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0" name="Straight Connector 27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4667251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1" name="Straight Connector 28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5114927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2" name="Straight Connector 29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5554980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3" name="Straight Connector 30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2917034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4" name="Straight Connector 31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2466977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5" name="Straight Connector 32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2026446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6" name="Straight Connector 33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1588296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7" name="Straight Connector 34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1139351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8" name="Straight Connector 35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710726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9" name="Straight Connector 36"/>
                <p:cNvCxnSpPr>
                  <a:cxnSpLocks noChangeShapeType="1"/>
                </p:cNvCxnSpPr>
                <p:nvPr/>
              </p:nvCxnSpPr>
              <p:spPr bwMode="auto">
                <a:xfrm>
                  <a:off x="1797844" y="260671"/>
                  <a:ext cx="64008" cy="0"/>
                </a:xfrm>
                <a:prstGeom prst="line">
                  <a:avLst/>
                </a:prstGeom>
                <a:noFill/>
                <a:ln w="28575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6" name="Group 40"/>
            <p:cNvGrpSpPr>
              <a:grpSpLocks/>
            </p:cNvGrpSpPr>
            <p:nvPr/>
          </p:nvGrpSpPr>
          <p:grpSpPr bwMode="auto">
            <a:xfrm>
              <a:off x="3651250" y="4846638"/>
              <a:ext cx="3603625" cy="468312"/>
              <a:chOff x="3651535" y="4846320"/>
              <a:chExt cx="3602705" cy="468630"/>
            </a:xfrm>
          </p:grpSpPr>
          <p:cxnSp>
            <p:nvCxnSpPr>
              <p:cNvPr id="50" name="Straight Connector 38"/>
              <p:cNvCxnSpPr>
                <a:cxnSpLocks noChangeShapeType="1"/>
              </p:cNvCxnSpPr>
              <p:nvPr/>
            </p:nvCxnSpPr>
            <p:spPr bwMode="auto">
              <a:xfrm>
                <a:off x="3651535" y="4846320"/>
                <a:ext cx="0" cy="101919"/>
              </a:xfrm>
              <a:prstGeom prst="line">
                <a:avLst/>
              </a:prstGeom>
              <a:noFill/>
              <a:ln w="2857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1" name="Straight Connector 39"/>
              <p:cNvCxnSpPr>
                <a:cxnSpLocks noChangeShapeType="1"/>
              </p:cNvCxnSpPr>
              <p:nvPr/>
            </p:nvCxnSpPr>
            <p:spPr bwMode="auto">
              <a:xfrm>
                <a:off x="4305300" y="4846320"/>
                <a:ext cx="0" cy="101919"/>
              </a:xfrm>
              <a:prstGeom prst="line">
                <a:avLst/>
              </a:prstGeom>
              <a:noFill/>
              <a:ln w="2857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" name="Straight Connector 41"/>
              <p:cNvCxnSpPr>
                <a:cxnSpLocks noChangeShapeType="1"/>
              </p:cNvCxnSpPr>
              <p:nvPr/>
            </p:nvCxnSpPr>
            <p:spPr bwMode="auto">
              <a:xfrm>
                <a:off x="5554980" y="4994910"/>
                <a:ext cx="0" cy="101919"/>
              </a:xfrm>
              <a:prstGeom prst="line">
                <a:avLst/>
              </a:prstGeom>
              <a:noFill/>
              <a:ln w="2857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" name="Straight Connector 42"/>
              <p:cNvCxnSpPr>
                <a:cxnSpLocks noChangeShapeType="1"/>
              </p:cNvCxnSpPr>
              <p:nvPr/>
            </p:nvCxnSpPr>
            <p:spPr bwMode="auto">
              <a:xfrm>
                <a:off x="7254240" y="5213031"/>
                <a:ext cx="0" cy="101919"/>
              </a:xfrm>
              <a:prstGeom prst="line">
                <a:avLst/>
              </a:prstGeom>
              <a:noFill/>
              <a:ln w="2857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" name="TextBox 43"/>
            <p:cNvSpPr txBox="1">
              <a:spLocks noChangeArrowheads="1"/>
            </p:cNvSpPr>
            <p:nvPr/>
          </p:nvSpPr>
          <p:spPr bwMode="auto">
            <a:xfrm>
              <a:off x="4762501" y="2646363"/>
              <a:ext cx="2951162" cy="794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 dirty="0">
                  <a:solidFill>
                    <a:schemeClr val="tx1"/>
                  </a:solidFill>
                  <a:latin typeface="+mn-lt"/>
                </a:rPr>
                <a:t>SSP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 dirty="0">
                  <a:solidFill>
                    <a:schemeClr val="tx1"/>
                  </a:solidFill>
                  <a:latin typeface="+mn-lt"/>
                </a:rPr>
                <a:t>IC 95</a:t>
              </a:r>
            </a:p>
          </p:txBody>
        </p:sp>
        <p:sp>
          <p:nvSpPr>
            <p:cNvPr id="28" name="TextBox 45"/>
            <p:cNvSpPr txBox="1">
              <a:spLocks noChangeArrowheads="1"/>
            </p:cNvSpPr>
            <p:nvPr/>
          </p:nvSpPr>
          <p:spPr bwMode="auto">
            <a:xfrm>
              <a:off x="992189" y="2333625"/>
              <a:ext cx="890588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100</a:t>
              </a:r>
            </a:p>
          </p:txBody>
        </p:sp>
        <p:sp>
          <p:nvSpPr>
            <p:cNvPr id="29" name="TextBox 46"/>
            <p:cNvSpPr txBox="1">
              <a:spLocks noChangeArrowheads="1"/>
            </p:cNvSpPr>
            <p:nvPr/>
          </p:nvSpPr>
          <p:spPr bwMode="auto">
            <a:xfrm>
              <a:off x="992189" y="2936876"/>
              <a:ext cx="890588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80</a:t>
              </a:r>
            </a:p>
          </p:txBody>
        </p:sp>
        <p:sp>
          <p:nvSpPr>
            <p:cNvPr id="30" name="TextBox 47"/>
            <p:cNvSpPr txBox="1">
              <a:spLocks noChangeArrowheads="1"/>
            </p:cNvSpPr>
            <p:nvPr/>
          </p:nvSpPr>
          <p:spPr bwMode="auto">
            <a:xfrm>
              <a:off x="992189" y="3544888"/>
              <a:ext cx="890588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60</a:t>
              </a:r>
            </a:p>
          </p:txBody>
        </p:sp>
        <p:sp>
          <p:nvSpPr>
            <p:cNvPr id="31" name="TextBox 48"/>
            <p:cNvSpPr txBox="1">
              <a:spLocks noChangeArrowheads="1"/>
            </p:cNvSpPr>
            <p:nvPr/>
          </p:nvSpPr>
          <p:spPr bwMode="auto">
            <a:xfrm>
              <a:off x="992189" y="4151313"/>
              <a:ext cx="890588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40</a:t>
              </a:r>
            </a:p>
          </p:txBody>
        </p:sp>
        <p:sp>
          <p:nvSpPr>
            <p:cNvPr id="32" name="TextBox 49"/>
            <p:cNvSpPr txBox="1">
              <a:spLocks noChangeArrowheads="1"/>
            </p:cNvSpPr>
            <p:nvPr/>
          </p:nvSpPr>
          <p:spPr bwMode="auto">
            <a:xfrm>
              <a:off x="992189" y="4764089"/>
              <a:ext cx="890588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20</a:t>
              </a:r>
            </a:p>
          </p:txBody>
        </p:sp>
        <p:sp>
          <p:nvSpPr>
            <p:cNvPr id="33" name="TextBox 50"/>
            <p:cNvSpPr txBox="1">
              <a:spLocks noChangeArrowheads="1"/>
            </p:cNvSpPr>
            <p:nvPr/>
          </p:nvSpPr>
          <p:spPr bwMode="auto">
            <a:xfrm>
              <a:off x="992189" y="5370513"/>
              <a:ext cx="890588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0</a:t>
              </a:r>
            </a:p>
          </p:txBody>
        </p:sp>
        <p:sp>
          <p:nvSpPr>
            <p:cNvPr id="34" name="TextBox 51"/>
            <p:cNvSpPr txBox="1">
              <a:spLocks noChangeArrowheads="1"/>
            </p:cNvSpPr>
            <p:nvPr/>
          </p:nvSpPr>
          <p:spPr bwMode="auto">
            <a:xfrm>
              <a:off x="1493838" y="5573712"/>
              <a:ext cx="762000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0</a:t>
              </a:r>
            </a:p>
          </p:txBody>
        </p:sp>
        <p:sp>
          <p:nvSpPr>
            <p:cNvPr id="35" name="TextBox 52"/>
            <p:cNvSpPr txBox="1">
              <a:spLocks noChangeArrowheads="1"/>
            </p:cNvSpPr>
            <p:nvPr/>
          </p:nvSpPr>
          <p:spPr bwMode="auto">
            <a:xfrm>
              <a:off x="1936747" y="5573712"/>
              <a:ext cx="763589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2</a:t>
              </a:r>
            </a:p>
          </p:txBody>
        </p:sp>
        <p:sp>
          <p:nvSpPr>
            <p:cNvPr id="36" name="TextBox 53"/>
            <p:cNvSpPr txBox="1">
              <a:spLocks noChangeArrowheads="1"/>
            </p:cNvSpPr>
            <p:nvPr/>
          </p:nvSpPr>
          <p:spPr bwMode="auto">
            <a:xfrm>
              <a:off x="2386012" y="5573712"/>
              <a:ext cx="762000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4</a:t>
              </a:r>
            </a:p>
          </p:txBody>
        </p:sp>
        <p:sp>
          <p:nvSpPr>
            <p:cNvPr id="37" name="TextBox 54"/>
            <p:cNvSpPr txBox="1">
              <a:spLocks noChangeArrowheads="1"/>
            </p:cNvSpPr>
            <p:nvPr/>
          </p:nvSpPr>
          <p:spPr bwMode="auto">
            <a:xfrm>
              <a:off x="2828926" y="5573712"/>
              <a:ext cx="763589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6</a:t>
              </a:r>
            </a:p>
          </p:txBody>
        </p:sp>
        <p:sp>
          <p:nvSpPr>
            <p:cNvPr id="38" name="TextBox 55"/>
            <p:cNvSpPr txBox="1">
              <a:spLocks noChangeArrowheads="1"/>
            </p:cNvSpPr>
            <p:nvPr/>
          </p:nvSpPr>
          <p:spPr bwMode="auto">
            <a:xfrm>
              <a:off x="3255965" y="5573712"/>
              <a:ext cx="762000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8</a:t>
              </a:r>
            </a:p>
          </p:txBody>
        </p:sp>
        <p:sp>
          <p:nvSpPr>
            <p:cNvPr id="39" name="TextBox 56"/>
            <p:cNvSpPr txBox="1">
              <a:spLocks noChangeArrowheads="1"/>
            </p:cNvSpPr>
            <p:nvPr/>
          </p:nvSpPr>
          <p:spPr bwMode="auto">
            <a:xfrm>
              <a:off x="3698875" y="5573712"/>
              <a:ext cx="763589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10</a:t>
              </a:r>
            </a:p>
          </p:txBody>
        </p:sp>
        <p:sp>
          <p:nvSpPr>
            <p:cNvPr id="40" name="TextBox 57"/>
            <p:cNvSpPr txBox="1">
              <a:spLocks noChangeArrowheads="1"/>
            </p:cNvSpPr>
            <p:nvPr/>
          </p:nvSpPr>
          <p:spPr bwMode="auto">
            <a:xfrm>
              <a:off x="4146550" y="5573712"/>
              <a:ext cx="763589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12</a:t>
              </a:r>
            </a:p>
          </p:txBody>
        </p:sp>
        <p:sp>
          <p:nvSpPr>
            <p:cNvPr id="41" name="TextBox 58"/>
            <p:cNvSpPr txBox="1">
              <a:spLocks noChangeArrowheads="1"/>
            </p:cNvSpPr>
            <p:nvPr/>
          </p:nvSpPr>
          <p:spPr bwMode="auto">
            <a:xfrm>
              <a:off x="4591051" y="5573712"/>
              <a:ext cx="763589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14</a:t>
              </a:r>
            </a:p>
          </p:txBody>
        </p:sp>
        <p:sp>
          <p:nvSpPr>
            <p:cNvPr id="42" name="TextBox 59"/>
            <p:cNvSpPr txBox="1">
              <a:spLocks noChangeArrowheads="1"/>
            </p:cNvSpPr>
            <p:nvPr/>
          </p:nvSpPr>
          <p:spPr bwMode="auto">
            <a:xfrm>
              <a:off x="5029201" y="5573712"/>
              <a:ext cx="762000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16</a:t>
              </a:r>
            </a:p>
          </p:txBody>
        </p:sp>
        <p:sp>
          <p:nvSpPr>
            <p:cNvPr id="43" name="TextBox 60"/>
            <p:cNvSpPr txBox="1">
              <a:spLocks noChangeArrowheads="1"/>
            </p:cNvSpPr>
            <p:nvPr/>
          </p:nvSpPr>
          <p:spPr bwMode="auto">
            <a:xfrm>
              <a:off x="5467350" y="5573712"/>
              <a:ext cx="762000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18</a:t>
              </a:r>
            </a:p>
          </p:txBody>
        </p:sp>
        <p:sp>
          <p:nvSpPr>
            <p:cNvPr id="44" name="TextBox 61"/>
            <p:cNvSpPr txBox="1">
              <a:spLocks noChangeArrowheads="1"/>
            </p:cNvSpPr>
            <p:nvPr/>
          </p:nvSpPr>
          <p:spPr bwMode="auto">
            <a:xfrm>
              <a:off x="5915024" y="5573712"/>
              <a:ext cx="762000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20</a:t>
              </a:r>
            </a:p>
          </p:txBody>
        </p:sp>
        <p:sp>
          <p:nvSpPr>
            <p:cNvPr id="45" name="TextBox 62"/>
            <p:cNvSpPr txBox="1">
              <a:spLocks noChangeArrowheads="1"/>
            </p:cNvSpPr>
            <p:nvPr/>
          </p:nvSpPr>
          <p:spPr bwMode="auto">
            <a:xfrm>
              <a:off x="6340476" y="5573712"/>
              <a:ext cx="763589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22</a:t>
              </a:r>
            </a:p>
          </p:txBody>
        </p:sp>
        <p:sp>
          <p:nvSpPr>
            <p:cNvPr id="46" name="TextBox 63"/>
            <p:cNvSpPr txBox="1">
              <a:spLocks noChangeArrowheads="1"/>
            </p:cNvSpPr>
            <p:nvPr/>
          </p:nvSpPr>
          <p:spPr bwMode="auto">
            <a:xfrm>
              <a:off x="6791326" y="5573712"/>
              <a:ext cx="763589" cy="485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1050" b="0">
                  <a:solidFill>
                    <a:schemeClr val="tx1"/>
                  </a:solidFill>
                  <a:latin typeface="+mn-lt"/>
                </a:rPr>
                <a:t>24</a:t>
              </a:r>
            </a:p>
          </p:txBody>
        </p:sp>
        <p:sp>
          <p:nvSpPr>
            <p:cNvPr id="47" name="TextBox 64"/>
            <p:cNvSpPr txBox="1">
              <a:spLocks noChangeArrowheads="1"/>
            </p:cNvSpPr>
            <p:nvPr/>
          </p:nvSpPr>
          <p:spPr bwMode="auto">
            <a:xfrm>
              <a:off x="1863726" y="5934074"/>
              <a:ext cx="5386388" cy="38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700" dirty="0" err="1">
                  <a:solidFill>
                    <a:schemeClr val="tx1"/>
                  </a:solidFill>
                  <a:latin typeface="+mn-lt"/>
                </a:rPr>
                <a:t>mois</a:t>
              </a:r>
              <a:endParaRPr lang="en-US" altLang="en-US" sz="700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48" name="Freeform 11"/>
            <p:cNvSpPr>
              <a:spLocks/>
            </p:cNvSpPr>
            <p:nvPr/>
          </p:nvSpPr>
          <p:spPr bwMode="auto">
            <a:xfrm>
              <a:off x="1885950" y="2514600"/>
              <a:ext cx="5383213" cy="2800350"/>
            </a:xfrm>
            <a:custGeom>
              <a:avLst/>
              <a:gdLst>
                <a:gd name="T0" fmla="*/ 5381312 w 5383530"/>
                <a:gd name="T1" fmla="*/ 2800350 h 2800350"/>
                <a:gd name="T2" fmla="*/ 4193080 w 5383530"/>
                <a:gd name="T3" fmla="*/ 2800350 h 2800350"/>
                <a:gd name="T4" fmla="*/ 4193080 w 5383530"/>
                <a:gd name="T5" fmla="*/ 2575560 h 2800350"/>
                <a:gd name="T6" fmla="*/ 3538035 w 5383530"/>
                <a:gd name="T7" fmla="*/ 2575560 h 2800350"/>
                <a:gd name="T8" fmla="*/ 3538035 w 5383530"/>
                <a:gd name="T9" fmla="*/ 2423160 h 2800350"/>
                <a:gd name="T10" fmla="*/ 1504329 w 5383530"/>
                <a:gd name="T11" fmla="*/ 2423160 h 2800350"/>
                <a:gd name="T12" fmla="*/ 1504329 w 5383530"/>
                <a:gd name="T13" fmla="*/ 2327910 h 2800350"/>
                <a:gd name="T14" fmla="*/ 1207274 w 5383530"/>
                <a:gd name="T15" fmla="*/ 2327910 h 2800350"/>
                <a:gd name="T16" fmla="*/ 1207274 w 5383530"/>
                <a:gd name="T17" fmla="*/ 2114550 h 2800350"/>
                <a:gd name="T18" fmla="*/ 1176808 w 5383530"/>
                <a:gd name="T19" fmla="*/ 2114550 h 2800350"/>
                <a:gd name="T20" fmla="*/ 1176808 w 5383530"/>
                <a:gd name="T21" fmla="*/ 2019300 h 2800350"/>
                <a:gd name="T22" fmla="*/ 921642 w 5383530"/>
                <a:gd name="T23" fmla="*/ 2019300 h 2800350"/>
                <a:gd name="T24" fmla="*/ 921642 w 5383530"/>
                <a:gd name="T25" fmla="*/ 1920240 h 2800350"/>
                <a:gd name="T26" fmla="*/ 830237 w 5383530"/>
                <a:gd name="T27" fmla="*/ 1920240 h 2800350"/>
                <a:gd name="T28" fmla="*/ 830237 w 5383530"/>
                <a:gd name="T29" fmla="*/ 1813560 h 2800350"/>
                <a:gd name="T30" fmla="*/ 815004 w 5383530"/>
                <a:gd name="T31" fmla="*/ 1813560 h 2800350"/>
                <a:gd name="T32" fmla="*/ 815004 w 5383530"/>
                <a:gd name="T33" fmla="*/ 1710690 h 2800350"/>
                <a:gd name="T34" fmla="*/ 750262 w 5383530"/>
                <a:gd name="T35" fmla="*/ 1710690 h 2800350"/>
                <a:gd name="T36" fmla="*/ 750262 w 5383530"/>
                <a:gd name="T37" fmla="*/ 1630680 h 2800350"/>
                <a:gd name="T38" fmla="*/ 735029 w 5383530"/>
                <a:gd name="T39" fmla="*/ 1630680 h 2800350"/>
                <a:gd name="T40" fmla="*/ 735029 w 5383530"/>
                <a:gd name="T41" fmla="*/ 1516380 h 2800350"/>
                <a:gd name="T42" fmla="*/ 597925 w 5383530"/>
                <a:gd name="T43" fmla="*/ 1516380 h 2800350"/>
                <a:gd name="T44" fmla="*/ 597925 w 5383530"/>
                <a:gd name="T45" fmla="*/ 1413510 h 2800350"/>
                <a:gd name="T46" fmla="*/ 403692 w 5383530"/>
                <a:gd name="T47" fmla="*/ 1413510 h 2800350"/>
                <a:gd name="T48" fmla="*/ 403692 w 5383530"/>
                <a:gd name="T49" fmla="*/ 1303020 h 2800350"/>
                <a:gd name="T50" fmla="*/ 388459 w 5383530"/>
                <a:gd name="T51" fmla="*/ 1303020 h 2800350"/>
                <a:gd name="T52" fmla="*/ 388459 w 5383530"/>
                <a:gd name="T53" fmla="*/ 1211580 h 2800350"/>
                <a:gd name="T54" fmla="*/ 373226 w 5383530"/>
                <a:gd name="T55" fmla="*/ 1211580 h 2800350"/>
                <a:gd name="T56" fmla="*/ 373226 w 5383530"/>
                <a:gd name="T57" fmla="*/ 1101090 h 2800350"/>
                <a:gd name="T58" fmla="*/ 365607 w 5383530"/>
                <a:gd name="T59" fmla="*/ 1101090 h 2800350"/>
                <a:gd name="T60" fmla="*/ 365607 w 5383530"/>
                <a:gd name="T61" fmla="*/ 1009650 h 2800350"/>
                <a:gd name="T62" fmla="*/ 354183 w 5383530"/>
                <a:gd name="T63" fmla="*/ 1009650 h 2800350"/>
                <a:gd name="T64" fmla="*/ 354183 w 5383530"/>
                <a:gd name="T65" fmla="*/ 807720 h 2800350"/>
                <a:gd name="T66" fmla="*/ 342760 w 5383530"/>
                <a:gd name="T67" fmla="*/ 807720 h 2800350"/>
                <a:gd name="T68" fmla="*/ 342760 w 5383530"/>
                <a:gd name="T69" fmla="*/ 701040 h 2800350"/>
                <a:gd name="T70" fmla="*/ 335140 w 5383530"/>
                <a:gd name="T71" fmla="*/ 701040 h 2800350"/>
                <a:gd name="T72" fmla="*/ 335140 w 5383530"/>
                <a:gd name="T73" fmla="*/ 403860 h 2800350"/>
                <a:gd name="T74" fmla="*/ 300864 w 5383530"/>
                <a:gd name="T75" fmla="*/ 403860 h 2800350"/>
                <a:gd name="T76" fmla="*/ 300864 w 5383530"/>
                <a:gd name="T77" fmla="*/ 300990 h 2800350"/>
                <a:gd name="T78" fmla="*/ 266588 w 5383530"/>
                <a:gd name="T79" fmla="*/ 300990 h 2800350"/>
                <a:gd name="T80" fmla="*/ 266588 w 5383530"/>
                <a:gd name="T81" fmla="*/ 198120 h 2800350"/>
                <a:gd name="T82" fmla="*/ 186613 w 5383530"/>
                <a:gd name="T83" fmla="*/ 198120 h 2800350"/>
                <a:gd name="T84" fmla="*/ 186613 w 5383530"/>
                <a:gd name="T85" fmla="*/ 0 h 2800350"/>
                <a:gd name="T86" fmla="*/ 0 w 5383530"/>
                <a:gd name="T87" fmla="*/ 0 h 2800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83530"/>
                <a:gd name="T133" fmla="*/ 0 h 2800350"/>
                <a:gd name="T134" fmla="*/ 5383530 w 5383530"/>
                <a:gd name="T135" fmla="*/ 2800350 h 28003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83530" h="2800350">
                  <a:moveTo>
                    <a:pt x="5383530" y="2800350"/>
                  </a:moveTo>
                  <a:lnTo>
                    <a:pt x="4194810" y="2800350"/>
                  </a:lnTo>
                  <a:lnTo>
                    <a:pt x="4194810" y="2575560"/>
                  </a:lnTo>
                  <a:lnTo>
                    <a:pt x="3539490" y="2575560"/>
                  </a:lnTo>
                  <a:lnTo>
                    <a:pt x="3539490" y="2423160"/>
                  </a:lnTo>
                  <a:lnTo>
                    <a:pt x="1504950" y="2423160"/>
                  </a:lnTo>
                  <a:lnTo>
                    <a:pt x="1504950" y="2327910"/>
                  </a:lnTo>
                  <a:lnTo>
                    <a:pt x="1207770" y="2327910"/>
                  </a:lnTo>
                  <a:lnTo>
                    <a:pt x="1207770" y="2114550"/>
                  </a:lnTo>
                  <a:lnTo>
                    <a:pt x="1177290" y="2114550"/>
                  </a:lnTo>
                  <a:lnTo>
                    <a:pt x="1177290" y="2019300"/>
                  </a:lnTo>
                  <a:lnTo>
                    <a:pt x="922020" y="2019300"/>
                  </a:lnTo>
                  <a:lnTo>
                    <a:pt x="922020" y="1920240"/>
                  </a:lnTo>
                  <a:lnTo>
                    <a:pt x="830580" y="1920240"/>
                  </a:lnTo>
                  <a:lnTo>
                    <a:pt x="830580" y="1813560"/>
                  </a:lnTo>
                  <a:lnTo>
                    <a:pt x="815340" y="1813560"/>
                  </a:lnTo>
                  <a:lnTo>
                    <a:pt x="815340" y="1710690"/>
                  </a:lnTo>
                  <a:lnTo>
                    <a:pt x="750570" y="1710690"/>
                  </a:lnTo>
                  <a:lnTo>
                    <a:pt x="750570" y="1630680"/>
                  </a:lnTo>
                  <a:lnTo>
                    <a:pt x="735330" y="1630680"/>
                  </a:lnTo>
                  <a:lnTo>
                    <a:pt x="735330" y="1516380"/>
                  </a:lnTo>
                  <a:lnTo>
                    <a:pt x="598170" y="1516380"/>
                  </a:lnTo>
                  <a:lnTo>
                    <a:pt x="598170" y="1413510"/>
                  </a:lnTo>
                  <a:lnTo>
                    <a:pt x="403860" y="1413510"/>
                  </a:lnTo>
                  <a:lnTo>
                    <a:pt x="403860" y="1303020"/>
                  </a:lnTo>
                  <a:lnTo>
                    <a:pt x="388620" y="1303020"/>
                  </a:lnTo>
                  <a:lnTo>
                    <a:pt x="388620" y="1211580"/>
                  </a:lnTo>
                  <a:lnTo>
                    <a:pt x="373380" y="1211580"/>
                  </a:lnTo>
                  <a:lnTo>
                    <a:pt x="373380" y="1101090"/>
                  </a:lnTo>
                  <a:lnTo>
                    <a:pt x="365760" y="1101090"/>
                  </a:lnTo>
                  <a:lnTo>
                    <a:pt x="365760" y="1009650"/>
                  </a:lnTo>
                  <a:lnTo>
                    <a:pt x="354330" y="1009650"/>
                  </a:lnTo>
                  <a:lnTo>
                    <a:pt x="354330" y="807720"/>
                  </a:lnTo>
                  <a:lnTo>
                    <a:pt x="342900" y="807720"/>
                  </a:lnTo>
                  <a:lnTo>
                    <a:pt x="342900" y="701040"/>
                  </a:lnTo>
                  <a:lnTo>
                    <a:pt x="335280" y="701040"/>
                  </a:lnTo>
                  <a:lnTo>
                    <a:pt x="335280" y="403860"/>
                  </a:lnTo>
                  <a:lnTo>
                    <a:pt x="300990" y="403860"/>
                  </a:lnTo>
                  <a:lnTo>
                    <a:pt x="300990" y="300990"/>
                  </a:lnTo>
                  <a:lnTo>
                    <a:pt x="266700" y="300990"/>
                  </a:lnTo>
                  <a:lnTo>
                    <a:pt x="266700" y="198120"/>
                  </a:lnTo>
                  <a:lnTo>
                    <a:pt x="186690" y="198120"/>
                  </a:lnTo>
                  <a:lnTo>
                    <a:pt x="18669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FR" sz="1050"/>
            </a:p>
          </p:txBody>
        </p:sp>
        <p:sp>
          <p:nvSpPr>
            <p:cNvPr id="49" name="TextBox 123"/>
            <p:cNvSpPr txBox="1">
              <a:spLocks noChangeArrowheads="1"/>
            </p:cNvSpPr>
            <p:nvPr/>
          </p:nvSpPr>
          <p:spPr bwMode="auto">
            <a:xfrm rot="16200000">
              <a:off x="-91418" y="3858455"/>
              <a:ext cx="2105024" cy="422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700" dirty="0">
                  <a:solidFill>
                    <a:schemeClr val="tx1"/>
                  </a:solidFill>
                  <a:latin typeface="+mn-lt"/>
                </a:rPr>
                <a:t>SSP (%)</a:t>
              </a:r>
            </a:p>
          </p:txBody>
        </p:sp>
      </p:grpSp>
      <p:grpSp>
        <p:nvGrpSpPr>
          <p:cNvPr id="76" name="Groupe 75"/>
          <p:cNvGrpSpPr/>
          <p:nvPr/>
        </p:nvGrpSpPr>
        <p:grpSpPr>
          <a:xfrm>
            <a:off x="4651808" y="2521051"/>
            <a:ext cx="2027397" cy="1374000"/>
            <a:chOff x="739364" y="3658728"/>
            <a:chExt cx="2326540" cy="1560318"/>
          </a:xfrm>
        </p:grpSpPr>
        <p:sp>
          <p:nvSpPr>
            <p:cNvPr id="77" name="TextBox 12"/>
            <p:cNvSpPr txBox="1">
              <a:spLocks noChangeArrowheads="1"/>
            </p:cNvSpPr>
            <p:nvPr/>
          </p:nvSpPr>
          <p:spPr bwMode="auto">
            <a:xfrm>
              <a:off x="2598296" y="4991863"/>
              <a:ext cx="467608" cy="227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700">
                  <a:solidFill>
                    <a:schemeClr val="tx1"/>
                  </a:solidFill>
                  <a:latin typeface="+mn-lt"/>
                </a:rPr>
                <a:t>mois </a:t>
              </a:r>
              <a:endParaRPr lang="en-US" altLang="en-US" sz="700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TextBox 112"/>
            <p:cNvSpPr txBox="1">
              <a:spLocks noChangeArrowheads="1"/>
            </p:cNvSpPr>
            <p:nvPr/>
          </p:nvSpPr>
          <p:spPr bwMode="auto">
            <a:xfrm rot="16200000">
              <a:off x="454380" y="3943712"/>
              <a:ext cx="799541" cy="2295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700" dirty="0">
                  <a:solidFill>
                    <a:schemeClr val="tx1"/>
                  </a:solidFill>
                  <a:latin typeface="+mn-lt"/>
                </a:rPr>
                <a:t>SSP (%)</a:t>
              </a:r>
            </a:p>
          </p:txBody>
        </p:sp>
      </p:grpSp>
      <p:grpSp>
        <p:nvGrpSpPr>
          <p:cNvPr id="79" name="Group 67"/>
          <p:cNvGrpSpPr>
            <a:grpSpLocks/>
          </p:cNvGrpSpPr>
          <p:nvPr/>
        </p:nvGrpSpPr>
        <p:grpSpPr bwMode="auto">
          <a:xfrm>
            <a:off x="1217574" y="1776551"/>
            <a:ext cx="3526954" cy="2149174"/>
            <a:chOff x="1738437" y="2854752"/>
            <a:chExt cx="6303244" cy="3232976"/>
          </a:xfrm>
        </p:grpSpPr>
        <p:sp>
          <p:nvSpPr>
            <p:cNvPr id="80" name="TextBox 19"/>
            <p:cNvSpPr txBox="1">
              <a:spLocks noChangeArrowheads="1"/>
            </p:cNvSpPr>
            <p:nvPr/>
          </p:nvSpPr>
          <p:spPr bwMode="auto">
            <a:xfrm>
              <a:off x="2868952" y="3244230"/>
              <a:ext cx="5172729" cy="55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900" b="0" dirty="0">
                  <a:solidFill>
                    <a:schemeClr val="tx1"/>
                  </a:solidFill>
                  <a:latin typeface="+mn-lt"/>
                </a:rPr>
                <a:t>N = 26 (</a:t>
              </a:r>
              <a:r>
                <a:rPr lang="en-US" altLang="en-US" sz="900" b="0" dirty="0" err="1">
                  <a:solidFill>
                    <a:schemeClr val="tx1"/>
                  </a:solidFill>
                  <a:latin typeface="+mn-lt"/>
                </a:rPr>
                <a:t>évènements</a:t>
              </a:r>
              <a:r>
                <a:rPr lang="en-US" altLang="en-US" sz="900" b="0" dirty="0">
                  <a:solidFill>
                    <a:schemeClr val="tx1"/>
                  </a:solidFill>
                  <a:latin typeface="+mn-lt"/>
                </a:rPr>
                <a:t> SSP= 23)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900" b="0" dirty="0">
                  <a:solidFill>
                    <a:schemeClr val="tx1"/>
                  </a:solidFill>
                  <a:latin typeface="+mn-lt"/>
                </a:rPr>
                <a:t>SSP </a:t>
              </a:r>
              <a:r>
                <a:rPr lang="en-US" altLang="en-US" sz="900" b="0" dirty="0" err="1">
                  <a:solidFill>
                    <a:schemeClr val="tx1"/>
                  </a:solidFill>
                  <a:latin typeface="+mn-lt"/>
                </a:rPr>
                <a:t>médiane</a:t>
              </a:r>
              <a:r>
                <a:rPr lang="en-US" altLang="en-US" sz="900" b="0" dirty="0">
                  <a:solidFill>
                    <a:schemeClr val="tx1"/>
                  </a:solidFill>
                  <a:latin typeface="+mn-lt"/>
                </a:rPr>
                <a:t> : 12 </a:t>
              </a:r>
              <a:r>
                <a:rPr lang="en-US" altLang="en-US" sz="900" b="0" dirty="0" err="1">
                  <a:solidFill>
                    <a:schemeClr val="tx1"/>
                  </a:solidFill>
                  <a:latin typeface="+mn-lt"/>
                </a:rPr>
                <a:t>semaines</a:t>
              </a:r>
              <a:r>
                <a:rPr lang="en-US" altLang="en-US" sz="900" b="0" dirty="0">
                  <a:solidFill>
                    <a:schemeClr val="tx1"/>
                  </a:solidFill>
                  <a:latin typeface="+mn-lt"/>
                </a:rPr>
                <a:t> (IC 95% : 11-22)</a:t>
              </a:r>
            </a:p>
          </p:txBody>
        </p:sp>
        <p:sp>
          <p:nvSpPr>
            <p:cNvPr id="81" name="TextBox 20"/>
            <p:cNvSpPr txBox="1">
              <a:spLocks noChangeArrowheads="1"/>
            </p:cNvSpPr>
            <p:nvPr/>
          </p:nvSpPr>
          <p:spPr bwMode="auto">
            <a:xfrm>
              <a:off x="2443795" y="5786788"/>
              <a:ext cx="4272595" cy="3009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FontTx/>
                <a:buNone/>
              </a:pPr>
              <a:r>
                <a:rPr lang="en-US" altLang="en-US" sz="700" dirty="0" err="1">
                  <a:solidFill>
                    <a:schemeClr val="tx1"/>
                  </a:solidFill>
                  <a:latin typeface="+mn-lt"/>
                </a:rPr>
                <a:t>Semaines</a:t>
              </a:r>
              <a:endParaRPr lang="en-US" altLang="en-US" sz="700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82" name="Straight Connector 12"/>
            <p:cNvCxnSpPr>
              <a:cxnSpLocks noChangeShapeType="1"/>
            </p:cNvCxnSpPr>
            <p:nvPr/>
          </p:nvCxnSpPr>
          <p:spPr bwMode="auto">
            <a:xfrm>
              <a:off x="2438398" y="2992482"/>
              <a:ext cx="0" cy="2476499"/>
            </a:xfrm>
            <a:prstGeom prst="lin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14"/>
            <p:cNvCxnSpPr>
              <a:cxnSpLocks noChangeShapeType="1"/>
            </p:cNvCxnSpPr>
            <p:nvPr/>
          </p:nvCxnSpPr>
          <p:spPr bwMode="auto">
            <a:xfrm>
              <a:off x="2424109" y="5468981"/>
              <a:ext cx="2834640" cy="0"/>
            </a:xfrm>
            <a:prstGeom prst="lin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4" name="Group 24"/>
            <p:cNvGrpSpPr>
              <a:grpSpLocks/>
            </p:cNvGrpSpPr>
            <p:nvPr/>
          </p:nvGrpSpPr>
          <p:grpSpPr bwMode="auto">
            <a:xfrm>
              <a:off x="2389187" y="2992482"/>
              <a:ext cx="63500" cy="2371725"/>
              <a:chOff x="2399391" y="3009900"/>
              <a:chExt cx="63500" cy="2371725"/>
            </a:xfrm>
          </p:grpSpPr>
          <p:sp>
            <p:nvSpPr>
              <p:cNvPr id="124" name="Line 79"/>
              <p:cNvSpPr>
                <a:spLocks noChangeShapeType="1"/>
              </p:cNvSpPr>
              <p:nvPr/>
            </p:nvSpPr>
            <p:spPr bwMode="auto">
              <a:xfrm flipH="1">
                <a:off x="2399391" y="3009900"/>
                <a:ext cx="635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050"/>
              </a:p>
            </p:txBody>
          </p:sp>
          <p:sp>
            <p:nvSpPr>
              <p:cNvPr id="125" name="Line 79"/>
              <p:cNvSpPr>
                <a:spLocks noChangeShapeType="1"/>
              </p:cNvSpPr>
              <p:nvPr/>
            </p:nvSpPr>
            <p:spPr bwMode="auto">
              <a:xfrm flipH="1">
                <a:off x="2399391" y="3484245"/>
                <a:ext cx="635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050"/>
              </a:p>
            </p:txBody>
          </p:sp>
          <p:sp>
            <p:nvSpPr>
              <p:cNvPr id="126" name="Line 79"/>
              <p:cNvSpPr>
                <a:spLocks noChangeShapeType="1"/>
              </p:cNvSpPr>
              <p:nvPr/>
            </p:nvSpPr>
            <p:spPr bwMode="auto">
              <a:xfrm flipH="1">
                <a:off x="2399391" y="3958590"/>
                <a:ext cx="635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050"/>
              </a:p>
            </p:txBody>
          </p:sp>
          <p:sp>
            <p:nvSpPr>
              <p:cNvPr id="127" name="Line 79"/>
              <p:cNvSpPr>
                <a:spLocks noChangeShapeType="1"/>
              </p:cNvSpPr>
              <p:nvPr/>
            </p:nvSpPr>
            <p:spPr bwMode="auto">
              <a:xfrm flipH="1">
                <a:off x="2399391" y="4432935"/>
                <a:ext cx="635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050"/>
              </a:p>
            </p:txBody>
          </p:sp>
          <p:sp>
            <p:nvSpPr>
              <p:cNvPr id="128" name="Line 79"/>
              <p:cNvSpPr>
                <a:spLocks noChangeShapeType="1"/>
              </p:cNvSpPr>
              <p:nvPr/>
            </p:nvSpPr>
            <p:spPr bwMode="auto">
              <a:xfrm flipH="1">
                <a:off x="2399391" y="4907280"/>
                <a:ext cx="635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050"/>
              </a:p>
            </p:txBody>
          </p:sp>
          <p:sp>
            <p:nvSpPr>
              <p:cNvPr id="129" name="Line 79"/>
              <p:cNvSpPr>
                <a:spLocks noChangeShapeType="1"/>
              </p:cNvSpPr>
              <p:nvPr/>
            </p:nvSpPr>
            <p:spPr bwMode="auto">
              <a:xfrm flipH="1">
                <a:off x="2399391" y="5381625"/>
                <a:ext cx="635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050"/>
              </a:p>
            </p:txBody>
          </p:sp>
        </p:grpSp>
        <p:sp>
          <p:nvSpPr>
            <p:cNvPr id="85" name="Line 79"/>
            <p:cNvSpPr>
              <a:spLocks noChangeShapeType="1"/>
            </p:cNvSpPr>
            <p:nvPr/>
          </p:nvSpPr>
          <p:spPr bwMode="auto">
            <a:xfrm rot="5400000" flipH="1">
              <a:off x="4343789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86" name="Line 79"/>
            <p:cNvSpPr>
              <a:spLocks noChangeShapeType="1"/>
            </p:cNvSpPr>
            <p:nvPr/>
          </p:nvSpPr>
          <p:spPr bwMode="auto">
            <a:xfrm rot="5400000" flipH="1">
              <a:off x="3956361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87" name="Line 79"/>
            <p:cNvSpPr>
              <a:spLocks noChangeShapeType="1"/>
            </p:cNvSpPr>
            <p:nvPr/>
          </p:nvSpPr>
          <p:spPr bwMode="auto">
            <a:xfrm rot="5400000" flipH="1">
              <a:off x="3568933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88" name="Line 79"/>
            <p:cNvSpPr>
              <a:spLocks noChangeShapeType="1"/>
            </p:cNvSpPr>
            <p:nvPr/>
          </p:nvSpPr>
          <p:spPr bwMode="auto">
            <a:xfrm rot="5400000" flipH="1">
              <a:off x="3181505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89" name="Line 79"/>
            <p:cNvSpPr>
              <a:spLocks noChangeShapeType="1"/>
            </p:cNvSpPr>
            <p:nvPr/>
          </p:nvSpPr>
          <p:spPr bwMode="auto">
            <a:xfrm rot="5400000" flipH="1">
              <a:off x="2794077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90" name="Line 79"/>
            <p:cNvSpPr>
              <a:spLocks noChangeShapeType="1"/>
            </p:cNvSpPr>
            <p:nvPr/>
          </p:nvSpPr>
          <p:spPr bwMode="auto">
            <a:xfrm rot="5400000" flipH="1">
              <a:off x="2406649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91" name="Line 79"/>
            <p:cNvSpPr>
              <a:spLocks noChangeShapeType="1"/>
            </p:cNvSpPr>
            <p:nvPr/>
          </p:nvSpPr>
          <p:spPr bwMode="auto">
            <a:xfrm rot="5400000" flipH="1">
              <a:off x="6668362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92" name="Line 79"/>
            <p:cNvSpPr>
              <a:spLocks noChangeShapeType="1"/>
            </p:cNvSpPr>
            <p:nvPr/>
          </p:nvSpPr>
          <p:spPr bwMode="auto">
            <a:xfrm rot="5400000" flipH="1">
              <a:off x="6280929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93" name="Line 79"/>
            <p:cNvSpPr>
              <a:spLocks noChangeShapeType="1"/>
            </p:cNvSpPr>
            <p:nvPr/>
          </p:nvSpPr>
          <p:spPr bwMode="auto">
            <a:xfrm rot="5400000" flipH="1">
              <a:off x="5893501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94" name="Line 79"/>
            <p:cNvSpPr>
              <a:spLocks noChangeShapeType="1"/>
            </p:cNvSpPr>
            <p:nvPr/>
          </p:nvSpPr>
          <p:spPr bwMode="auto">
            <a:xfrm rot="5400000" flipH="1">
              <a:off x="5506073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95" name="Line 79"/>
            <p:cNvSpPr>
              <a:spLocks noChangeShapeType="1"/>
            </p:cNvSpPr>
            <p:nvPr/>
          </p:nvSpPr>
          <p:spPr bwMode="auto">
            <a:xfrm rot="5400000" flipH="1">
              <a:off x="5118645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sp>
          <p:nvSpPr>
            <p:cNvPr id="96" name="Line 79"/>
            <p:cNvSpPr>
              <a:spLocks noChangeShapeType="1"/>
            </p:cNvSpPr>
            <p:nvPr/>
          </p:nvSpPr>
          <p:spPr bwMode="auto">
            <a:xfrm rot="5400000" flipH="1">
              <a:off x="4731217" y="5486443"/>
              <a:ext cx="63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050"/>
            </a:p>
          </p:txBody>
        </p:sp>
        <p:cxnSp>
          <p:nvCxnSpPr>
            <p:cNvPr id="97" name="Straight Connector 40"/>
            <p:cNvCxnSpPr>
              <a:cxnSpLocks noChangeShapeType="1"/>
            </p:cNvCxnSpPr>
            <p:nvPr/>
          </p:nvCxnSpPr>
          <p:spPr bwMode="auto">
            <a:xfrm>
              <a:off x="5395230" y="5468965"/>
              <a:ext cx="1311455" cy="0"/>
            </a:xfrm>
            <a:prstGeom prst="lin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43"/>
            <p:cNvCxnSpPr>
              <a:cxnSpLocks noChangeShapeType="1"/>
            </p:cNvCxnSpPr>
            <p:nvPr/>
          </p:nvCxnSpPr>
          <p:spPr bwMode="auto">
            <a:xfrm flipH="1">
              <a:off x="5221840" y="5416600"/>
              <a:ext cx="91440" cy="91440"/>
            </a:xfrm>
            <a:prstGeom prst="lin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44"/>
            <p:cNvCxnSpPr>
              <a:cxnSpLocks noChangeShapeType="1"/>
            </p:cNvCxnSpPr>
            <p:nvPr/>
          </p:nvCxnSpPr>
          <p:spPr bwMode="auto">
            <a:xfrm flipH="1">
              <a:off x="5340899" y="5421347"/>
              <a:ext cx="91440" cy="91440"/>
            </a:xfrm>
            <a:prstGeom prst="lin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" name="Freeform 47"/>
            <p:cNvSpPr>
              <a:spLocks/>
            </p:cNvSpPr>
            <p:nvPr/>
          </p:nvSpPr>
          <p:spPr bwMode="auto">
            <a:xfrm>
              <a:off x="2463889" y="2995657"/>
              <a:ext cx="3959225" cy="2197100"/>
            </a:xfrm>
            <a:custGeom>
              <a:avLst/>
              <a:gdLst>
                <a:gd name="T0" fmla="*/ 0 w 3959225"/>
                <a:gd name="T1" fmla="*/ 0 h 2197100"/>
                <a:gd name="T2" fmla="*/ 75405 w 3959225"/>
                <a:gd name="T3" fmla="*/ 0 h 2197100"/>
                <a:gd name="T4" fmla="*/ 79375 w 3959225"/>
                <a:gd name="T5" fmla="*/ 92075 h 2197100"/>
                <a:gd name="T6" fmla="*/ 149057 w 3959225"/>
                <a:gd name="T7" fmla="*/ 92869 h 2197100"/>
                <a:gd name="T8" fmla="*/ 149225 w 3959225"/>
                <a:gd name="T9" fmla="*/ 187325 h 2197100"/>
                <a:gd name="T10" fmla="*/ 168275 w 3959225"/>
                <a:gd name="T11" fmla="*/ 187325 h 2197100"/>
                <a:gd name="T12" fmla="*/ 167481 w 3959225"/>
                <a:gd name="T13" fmla="*/ 269875 h 2197100"/>
                <a:gd name="T14" fmla="*/ 222250 w 3959225"/>
                <a:gd name="T15" fmla="*/ 269875 h 2197100"/>
                <a:gd name="T16" fmla="*/ 225425 w 3959225"/>
                <a:gd name="T17" fmla="*/ 368300 h 2197100"/>
                <a:gd name="T18" fmla="*/ 254000 w 3959225"/>
                <a:gd name="T19" fmla="*/ 368300 h 2197100"/>
                <a:gd name="T20" fmla="*/ 255587 w 3959225"/>
                <a:gd name="T21" fmla="*/ 454818 h 2197100"/>
                <a:gd name="T22" fmla="*/ 295275 w 3959225"/>
                <a:gd name="T23" fmla="*/ 457200 h 2197100"/>
                <a:gd name="T24" fmla="*/ 296863 w 3959225"/>
                <a:gd name="T25" fmla="*/ 542925 h 2197100"/>
                <a:gd name="T26" fmla="*/ 330200 w 3959225"/>
                <a:gd name="T27" fmla="*/ 542925 h 2197100"/>
                <a:gd name="T28" fmla="*/ 339725 w 3959225"/>
                <a:gd name="T29" fmla="*/ 1006475 h 2197100"/>
                <a:gd name="T30" fmla="*/ 351631 w 3959225"/>
                <a:gd name="T31" fmla="*/ 1011238 h 2197100"/>
                <a:gd name="T32" fmla="*/ 352425 w 3959225"/>
                <a:gd name="T33" fmla="*/ 1082675 h 2197100"/>
                <a:gd name="T34" fmla="*/ 361950 w 3959225"/>
                <a:gd name="T35" fmla="*/ 1082675 h 2197100"/>
                <a:gd name="T36" fmla="*/ 365125 w 3959225"/>
                <a:gd name="T37" fmla="*/ 1374775 h 2197100"/>
                <a:gd name="T38" fmla="*/ 377825 w 3959225"/>
                <a:gd name="T39" fmla="*/ 1374775 h 2197100"/>
                <a:gd name="T40" fmla="*/ 377825 w 3959225"/>
                <a:gd name="T41" fmla="*/ 1733550 h 2197100"/>
                <a:gd name="T42" fmla="*/ 690563 w 3959225"/>
                <a:gd name="T43" fmla="*/ 1736725 h 2197100"/>
                <a:gd name="T44" fmla="*/ 692150 w 3959225"/>
                <a:gd name="T45" fmla="*/ 1822450 h 2197100"/>
                <a:gd name="T46" fmla="*/ 758075 w 3959225"/>
                <a:gd name="T47" fmla="*/ 1822450 h 2197100"/>
                <a:gd name="T48" fmla="*/ 758075 w 3959225"/>
                <a:gd name="T49" fmla="*/ 1894205 h 2197100"/>
                <a:gd name="T50" fmla="*/ 1101727 w 3959225"/>
                <a:gd name="T51" fmla="*/ 1894205 h 2197100"/>
                <a:gd name="T52" fmla="*/ 1104902 w 3959225"/>
                <a:gd name="T53" fmla="*/ 2022475 h 2197100"/>
                <a:gd name="T54" fmla="*/ 1854202 w 3959225"/>
                <a:gd name="T55" fmla="*/ 2019300 h 2197100"/>
                <a:gd name="T56" fmla="*/ 1857377 w 3959225"/>
                <a:gd name="T57" fmla="*/ 2197100 h 2197100"/>
                <a:gd name="T58" fmla="*/ 3959225 w 3959225"/>
                <a:gd name="T59" fmla="*/ 2190750 h 2197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959225"/>
                <a:gd name="T91" fmla="*/ 0 h 2197100"/>
                <a:gd name="T92" fmla="*/ 3959225 w 3959225"/>
                <a:gd name="T93" fmla="*/ 2197100 h 219710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959225" h="2197100">
                  <a:moveTo>
                    <a:pt x="0" y="0"/>
                  </a:moveTo>
                  <a:lnTo>
                    <a:pt x="75405" y="0"/>
                  </a:lnTo>
                  <a:lnTo>
                    <a:pt x="79375" y="92075"/>
                  </a:lnTo>
                  <a:lnTo>
                    <a:pt x="149057" y="92869"/>
                  </a:lnTo>
                  <a:lnTo>
                    <a:pt x="149225" y="187325"/>
                  </a:lnTo>
                  <a:lnTo>
                    <a:pt x="168275" y="187325"/>
                  </a:lnTo>
                  <a:cubicBezTo>
                    <a:pt x="168010" y="214842"/>
                    <a:pt x="167746" y="242358"/>
                    <a:pt x="167481" y="269875"/>
                  </a:cubicBezTo>
                  <a:lnTo>
                    <a:pt x="222250" y="269875"/>
                  </a:lnTo>
                  <a:lnTo>
                    <a:pt x="225425" y="368300"/>
                  </a:lnTo>
                  <a:lnTo>
                    <a:pt x="254000" y="368300"/>
                  </a:lnTo>
                  <a:lnTo>
                    <a:pt x="255587" y="454818"/>
                  </a:lnTo>
                  <a:lnTo>
                    <a:pt x="295275" y="457200"/>
                  </a:lnTo>
                  <a:cubicBezTo>
                    <a:pt x="295804" y="484188"/>
                    <a:pt x="296334" y="515937"/>
                    <a:pt x="296863" y="542925"/>
                  </a:cubicBezTo>
                  <a:lnTo>
                    <a:pt x="330200" y="542925"/>
                  </a:lnTo>
                  <a:cubicBezTo>
                    <a:pt x="331258" y="698500"/>
                    <a:pt x="338667" y="850900"/>
                    <a:pt x="339725" y="1006475"/>
                  </a:cubicBezTo>
                  <a:lnTo>
                    <a:pt x="351631" y="1011238"/>
                  </a:lnTo>
                  <a:cubicBezTo>
                    <a:pt x="351896" y="1035050"/>
                    <a:pt x="352160" y="1058863"/>
                    <a:pt x="352425" y="1082675"/>
                  </a:cubicBezTo>
                  <a:lnTo>
                    <a:pt x="361950" y="1082675"/>
                  </a:lnTo>
                  <a:cubicBezTo>
                    <a:pt x="363008" y="1180042"/>
                    <a:pt x="364067" y="1277408"/>
                    <a:pt x="365125" y="1374775"/>
                  </a:cubicBezTo>
                  <a:lnTo>
                    <a:pt x="377825" y="1374775"/>
                  </a:lnTo>
                  <a:lnTo>
                    <a:pt x="377825" y="1733550"/>
                  </a:lnTo>
                  <a:lnTo>
                    <a:pt x="690563" y="1736725"/>
                  </a:lnTo>
                  <a:cubicBezTo>
                    <a:pt x="690298" y="1764506"/>
                    <a:pt x="692415" y="1794669"/>
                    <a:pt x="692150" y="1822450"/>
                  </a:cubicBezTo>
                  <a:lnTo>
                    <a:pt x="758075" y="1822450"/>
                  </a:lnTo>
                  <a:lnTo>
                    <a:pt x="758075" y="1894205"/>
                  </a:lnTo>
                  <a:lnTo>
                    <a:pt x="1101725" y="1894205"/>
                  </a:lnTo>
                  <a:cubicBezTo>
                    <a:pt x="1102783" y="1936962"/>
                    <a:pt x="1103842" y="1979718"/>
                    <a:pt x="1104900" y="2022475"/>
                  </a:cubicBezTo>
                  <a:lnTo>
                    <a:pt x="1854200" y="2019300"/>
                  </a:lnTo>
                  <a:cubicBezTo>
                    <a:pt x="1855258" y="2078567"/>
                    <a:pt x="1856317" y="2137833"/>
                    <a:pt x="1857375" y="2197100"/>
                  </a:cubicBezTo>
                  <a:lnTo>
                    <a:pt x="3959225" y="2190750"/>
                  </a:lnTo>
                </a:path>
              </a:pathLst>
            </a:custGeom>
            <a:noFill/>
            <a:ln w="28575" cap="sq" cmpd="sng" algn="ctr">
              <a:solidFill>
                <a:schemeClr val="accent2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FR" sz="1050"/>
            </a:p>
          </p:txBody>
        </p:sp>
        <p:grpSp>
          <p:nvGrpSpPr>
            <p:cNvPr id="101" name="Group 74"/>
            <p:cNvGrpSpPr>
              <a:grpSpLocks/>
            </p:cNvGrpSpPr>
            <p:nvPr/>
          </p:nvGrpSpPr>
          <p:grpSpPr bwMode="auto">
            <a:xfrm>
              <a:off x="2216088" y="5546635"/>
              <a:ext cx="4820927" cy="315988"/>
              <a:chOff x="2259633" y="5511799"/>
              <a:chExt cx="4820927" cy="315988"/>
            </a:xfrm>
          </p:grpSpPr>
          <p:sp>
            <p:nvSpPr>
              <p:cNvPr id="112" name="TextBox 48"/>
              <p:cNvSpPr txBox="1">
                <a:spLocks noChangeArrowheads="1"/>
              </p:cNvSpPr>
              <p:nvPr/>
            </p:nvSpPr>
            <p:spPr bwMode="auto">
              <a:xfrm>
                <a:off x="2259633" y="5511799"/>
                <a:ext cx="444621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0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13" name="TextBox 49"/>
              <p:cNvSpPr txBox="1">
                <a:spLocks noChangeArrowheads="1"/>
              </p:cNvSpPr>
              <p:nvPr/>
            </p:nvSpPr>
            <p:spPr bwMode="auto">
              <a:xfrm>
                <a:off x="2589765" y="5511799"/>
                <a:ext cx="559214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12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14" name="TextBox 50"/>
              <p:cNvSpPr txBox="1">
                <a:spLocks noChangeArrowheads="1"/>
              </p:cNvSpPr>
              <p:nvPr/>
            </p:nvSpPr>
            <p:spPr bwMode="auto">
              <a:xfrm>
                <a:off x="2977193" y="5511799"/>
                <a:ext cx="559214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24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15" name="TextBox 51"/>
              <p:cNvSpPr txBox="1">
                <a:spLocks noChangeArrowheads="1"/>
              </p:cNvSpPr>
              <p:nvPr/>
            </p:nvSpPr>
            <p:spPr bwMode="auto">
              <a:xfrm>
                <a:off x="3364620" y="5511799"/>
                <a:ext cx="559214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36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16" name="TextBox 52"/>
              <p:cNvSpPr txBox="1">
                <a:spLocks noChangeArrowheads="1"/>
              </p:cNvSpPr>
              <p:nvPr/>
            </p:nvSpPr>
            <p:spPr bwMode="auto">
              <a:xfrm>
                <a:off x="3752048" y="5511799"/>
                <a:ext cx="559214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48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17" name="TextBox 53"/>
              <p:cNvSpPr txBox="1">
                <a:spLocks noChangeArrowheads="1"/>
              </p:cNvSpPr>
              <p:nvPr/>
            </p:nvSpPr>
            <p:spPr bwMode="auto">
              <a:xfrm>
                <a:off x="4139477" y="5511799"/>
                <a:ext cx="559214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60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18" name="TextBox 54"/>
              <p:cNvSpPr txBox="1">
                <a:spLocks noChangeArrowheads="1"/>
              </p:cNvSpPr>
              <p:nvPr/>
            </p:nvSpPr>
            <p:spPr bwMode="auto">
              <a:xfrm>
                <a:off x="4526905" y="5511799"/>
                <a:ext cx="559214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72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19" name="TextBox 55"/>
              <p:cNvSpPr txBox="1">
                <a:spLocks noChangeArrowheads="1"/>
              </p:cNvSpPr>
              <p:nvPr/>
            </p:nvSpPr>
            <p:spPr bwMode="auto">
              <a:xfrm>
                <a:off x="4914332" y="5511799"/>
                <a:ext cx="559214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84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20" name="TextBox 56"/>
              <p:cNvSpPr txBox="1">
                <a:spLocks noChangeArrowheads="1"/>
              </p:cNvSpPr>
              <p:nvPr/>
            </p:nvSpPr>
            <p:spPr bwMode="auto">
              <a:xfrm>
                <a:off x="5244462" y="5511799"/>
                <a:ext cx="673807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204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21" name="TextBox 57"/>
              <p:cNvSpPr txBox="1">
                <a:spLocks noChangeArrowheads="1"/>
              </p:cNvSpPr>
              <p:nvPr/>
            </p:nvSpPr>
            <p:spPr bwMode="auto">
              <a:xfrm>
                <a:off x="5631891" y="5511799"/>
                <a:ext cx="673807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216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22" name="TextBox 58"/>
              <p:cNvSpPr txBox="1">
                <a:spLocks noChangeArrowheads="1"/>
              </p:cNvSpPr>
              <p:nvPr/>
            </p:nvSpPr>
            <p:spPr bwMode="auto">
              <a:xfrm>
                <a:off x="6019319" y="5511799"/>
                <a:ext cx="673807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228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23" name="TextBox 59"/>
              <p:cNvSpPr txBox="1">
                <a:spLocks noChangeArrowheads="1"/>
              </p:cNvSpPr>
              <p:nvPr/>
            </p:nvSpPr>
            <p:spPr bwMode="auto">
              <a:xfrm>
                <a:off x="6406753" y="5511799"/>
                <a:ext cx="673807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240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</p:grpSp>
        <p:grpSp>
          <p:nvGrpSpPr>
            <p:cNvPr id="102" name="Group 66"/>
            <p:cNvGrpSpPr>
              <a:grpSpLocks/>
            </p:cNvGrpSpPr>
            <p:nvPr/>
          </p:nvGrpSpPr>
          <p:grpSpPr bwMode="auto">
            <a:xfrm>
              <a:off x="1738437" y="2854752"/>
              <a:ext cx="673808" cy="2680157"/>
              <a:chOff x="1404157" y="2872170"/>
              <a:chExt cx="673808" cy="2680157"/>
            </a:xfrm>
          </p:grpSpPr>
          <p:sp>
            <p:nvSpPr>
              <p:cNvPr id="106" name="TextBox 60"/>
              <p:cNvSpPr txBox="1">
                <a:spLocks noChangeArrowheads="1"/>
              </p:cNvSpPr>
              <p:nvPr/>
            </p:nvSpPr>
            <p:spPr bwMode="auto">
              <a:xfrm>
                <a:off x="1404157" y="2872170"/>
                <a:ext cx="673808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100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07" name="TextBox 61"/>
              <p:cNvSpPr txBox="1">
                <a:spLocks noChangeArrowheads="1"/>
              </p:cNvSpPr>
              <p:nvPr/>
            </p:nvSpPr>
            <p:spPr bwMode="auto">
              <a:xfrm>
                <a:off x="1518752" y="3345004"/>
                <a:ext cx="559213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80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08" name="TextBox 62"/>
              <p:cNvSpPr txBox="1">
                <a:spLocks noChangeArrowheads="1"/>
              </p:cNvSpPr>
              <p:nvPr/>
            </p:nvSpPr>
            <p:spPr bwMode="auto">
              <a:xfrm>
                <a:off x="1518752" y="3817838"/>
                <a:ext cx="559213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60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09" name="TextBox 63"/>
              <p:cNvSpPr txBox="1">
                <a:spLocks noChangeArrowheads="1"/>
              </p:cNvSpPr>
              <p:nvPr/>
            </p:nvSpPr>
            <p:spPr bwMode="auto">
              <a:xfrm>
                <a:off x="1518752" y="4290671"/>
                <a:ext cx="559213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40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10" name="TextBox 64"/>
              <p:cNvSpPr txBox="1">
                <a:spLocks noChangeArrowheads="1"/>
              </p:cNvSpPr>
              <p:nvPr/>
            </p:nvSpPr>
            <p:spPr bwMode="auto">
              <a:xfrm>
                <a:off x="1518752" y="4763507"/>
                <a:ext cx="559213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20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  <p:sp>
            <p:nvSpPr>
              <p:cNvPr id="111" name="TextBox 65"/>
              <p:cNvSpPr txBox="1">
                <a:spLocks noChangeArrowheads="1"/>
              </p:cNvSpPr>
              <p:nvPr/>
            </p:nvSpPr>
            <p:spPr bwMode="auto">
              <a:xfrm>
                <a:off x="1633344" y="5236339"/>
                <a:ext cx="444621" cy="315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r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FontTx/>
                  <a:buNone/>
                </a:pPr>
                <a:r>
                  <a:rPr lang="en-US" altLang="en-US" sz="900" b="0">
                    <a:solidFill>
                      <a:schemeClr val="tx1"/>
                    </a:solidFill>
                    <a:latin typeface="+mn-lt"/>
                  </a:rPr>
                  <a:t>0</a:t>
                </a:r>
                <a:endParaRPr lang="en-US" altLang="en-US" sz="900" b="0" i="1">
                  <a:solidFill>
                    <a:schemeClr val="tx1"/>
                  </a:solidFill>
                  <a:latin typeface="+mn-lt"/>
                </a:endParaRPr>
              </a:p>
            </p:txBody>
          </p:sp>
        </p:grpSp>
        <p:cxnSp>
          <p:nvCxnSpPr>
            <p:cNvPr id="103" name="Straight Connector 71"/>
            <p:cNvCxnSpPr>
              <a:cxnSpLocks noChangeShapeType="1"/>
            </p:cNvCxnSpPr>
            <p:nvPr/>
          </p:nvCxnSpPr>
          <p:spPr bwMode="auto">
            <a:xfrm>
              <a:off x="3284627" y="4840706"/>
              <a:ext cx="0" cy="91440"/>
            </a:xfrm>
            <a:prstGeom prst="line">
              <a:avLst/>
            </a:prstGeom>
            <a:noFill/>
            <a:ln w="28575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72"/>
            <p:cNvCxnSpPr>
              <a:cxnSpLocks noChangeShapeType="1"/>
            </p:cNvCxnSpPr>
            <p:nvPr/>
          </p:nvCxnSpPr>
          <p:spPr bwMode="auto">
            <a:xfrm>
              <a:off x="3832356" y="4969152"/>
              <a:ext cx="0" cy="91440"/>
            </a:xfrm>
            <a:prstGeom prst="line">
              <a:avLst/>
            </a:prstGeom>
            <a:noFill/>
            <a:ln w="28575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73"/>
            <p:cNvCxnSpPr>
              <a:cxnSpLocks noChangeShapeType="1"/>
            </p:cNvCxnSpPr>
            <p:nvPr/>
          </p:nvCxnSpPr>
          <p:spPr bwMode="auto">
            <a:xfrm>
              <a:off x="6423114" y="5147037"/>
              <a:ext cx="0" cy="91440"/>
            </a:xfrm>
            <a:prstGeom prst="line">
              <a:avLst/>
            </a:prstGeom>
            <a:noFill/>
            <a:ln w="28575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0" name="TextBox 112"/>
          <p:cNvSpPr txBox="1">
            <a:spLocks noChangeArrowheads="1"/>
          </p:cNvSpPr>
          <p:nvPr/>
        </p:nvSpPr>
        <p:spPr bwMode="auto">
          <a:xfrm rot="16200000">
            <a:off x="715012" y="2436342"/>
            <a:ext cx="90891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en-US" altLang="en-US" sz="700" dirty="0">
                <a:solidFill>
                  <a:schemeClr val="tx1"/>
                </a:solidFill>
                <a:latin typeface="+mn-lt"/>
              </a:rPr>
              <a:t>SSP (%)</a:t>
            </a:r>
          </a:p>
        </p:txBody>
      </p:sp>
      <p:pic>
        <p:nvPicPr>
          <p:cNvPr id="131" name="Image 1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98130" y="2141511"/>
            <a:ext cx="2901846" cy="1609094"/>
          </a:xfrm>
          <a:prstGeom prst="rect">
            <a:avLst/>
          </a:prstGeom>
        </p:spPr>
      </p:pic>
      <p:sp>
        <p:nvSpPr>
          <p:cNvPr id="133" name="TextBox 11"/>
          <p:cNvSpPr txBox="1">
            <a:spLocks noChangeArrowheads="1"/>
          </p:cNvSpPr>
          <p:nvPr/>
        </p:nvSpPr>
        <p:spPr bwMode="auto">
          <a:xfrm>
            <a:off x="5681279" y="2080656"/>
            <a:ext cx="16225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en-US" altLang="en-US" sz="1000" dirty="0">
                <a:solidFill>
                  <a:schemeClr val="tx1"/>
                </a:solidFill>
                <a:latin typeface="+mn-lt"/>
              </a:rPr>
              <a:t>SSP </a:t>
            </a:r>
            <a:r>
              <a:rPr lang="en-US" altLang="en-US" sz="1000" dirty="0" err="1">
                <a:solidFill>
                  <a:schemeClr val="tx1"/>
                </a:solidFill>
                <a:latin typeface="+mn-lt"/>
              </a:rPr>
              <a:t>médiane</a:t>
            </a:r>
            <a:r>
              <a:rPr lang="en-US" altLang="en-US" sz="1000" dirty="0">
                <a:solidFill>
                  <a:schemeClr val="tx1"/>
                </a:solidFill>
                <a:latin typeface="+mn-lt"/>
              </a:rPr>
              <a:t> : </a:t>
            </a:r>
            <a:r>
              <a:rPr lang="en-US" altLang="en-US" sz="1000" b="0" dirty="0">
                <a:solidFill>
                  <a:schemeClr val="tx1"/>
                </a:solidFill>
                <a:latin typeface="+mn-lt"/>
              </a:rPr>
              <a:t>3,3 mois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en-US" altLang="en-US" sz="1000" b="0" dirty="0">
                <a:solidFill>
                  <a:schemeClr val="tx1"/>
                </a:solidFill>
                <a:latin typeface="+mn-lt"/>
              </a:rPr>
              <a:t>(IC 95% : 1.9 - 4.4)</a:t>
            </a:r>
          </a:p>
        </p:txBody>
      </p:sp>
      <p:cxnSp>
        <p:nvCxnSpPr>
          <p:cNvPr id="142" name="Connecteur droit avec flèche 141"/>
          <p:cNvCxnSpPr/>
          <p:nvPr/>
        </p:nvCxnSpPr>
        <p:spPr>
          <a:xfrm flipH="1">
            <a:off x="5537991" y="2557822"/>
            <a:ext cx="248780" cy="2974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ZoneTexte 142"/>
          <p:cNvSpPr txBox="1"/>
          <p:nvPr/>
        </p:nvSpPr>
        <p:spPr>
          <a:xfrm>
            <a:off x="1827549" y="3887782"/>
            <a:ext cx="199802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900" kern="0" dirty="0"/>
              <a:t>Réponse objectives : 0</a:t>
            </a:r>
          </a:p>
        </p:txBody>
      </p:sp>
      <p:sp>
        <p:nvSpPr>
          <p:cNvPr id="144" name="ZoneTexte 143"/>
          <p:cNvSpPr txBox="1"/>
          <p:nvPr/>
        </p:nvSpPr>
        <p:spPr>
          <a:xfrm>
            <a:off x="5419818" y="3860662"/>
            <a:ext cx="289914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kern="0"/>
              <a:t>Réponse objectives : 1 RC, 5 RP</a:t>
            </a:r>
          </a:p>
        </p:txBody>
      </p:sp>
      <p:sp>
        <p:nvSpPr>
          <p:cNvPr id="145" name="ZoneTexte 144"/>
          <p:cNvSpPr txBox="1"/>
          <p:nvPr/>
        </p:nvSpPr>
        <p:spPr>
          <a:xfrm>
            <a:off x="8841121" y="3891771"/>
            <a:ext cx="289914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900" kern="0" dirty="0"/>
              <a:t>Réponse objectives : 1 RC, 1 RP</a:t>
            </a:r>
          </a:p>
        </p:txBody>
      </p:sp>
      <p:sp>
        <p:nvSpPr>
          <p:cNvPr id="146" name="TextBox 11"/>
          <p:cNvSpPr txBox="1">
            <a:spLocks noChangeArrowheads="1"/>
          </p:cNvSpPr>
          <p:nvPr/>
        </p:nvSpPr>
        <p:spPr bwMode="auto">
          <a:xfrm>
            <a:off x="10030391" y="2416886"/>
            <a:ext cx="20357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en-US" altLang="en-US" sz="1000" dirty="0">
                <a:solidFill>
                  <a:schemeClr val="tx1"/>
                </a:solidFill>
                <a:latin typeface="+mn-lt"/>
              </a:rPr>
              <a:t>SSP </a:t>
            </a:r>
            <a:r>
              <a:rPr lang="en-US" altLang="en-US" sz="1000" dirty="0" err="1">
                <a:solidFill>
                  <a:schemeClr val="tx1"/>
                </a:solidFill>
                <a:latin typeface="+mn-lt"/>
              </a:rPr>
              <a:t>médiane</a:t>
            </a:r>
            <a:r>
              <a:rPr lang="en-US" altLang="en-US" sz="1000" dirty="0">
                <a:solidFill>
                  <a:schemeClr val="tx1"/>
                </a:solidFill>
                <a:latin typeface="+mn-lt"/>
              </a:rPr>
              <a:t> : </a:t>
            </a:r>
            <a:r>
              <a:rPr lang="en-US" altLang="en-US" sz="1000" b="0" dirty="0">
                <a:solidFill>
                  <a:schemeClr val="tx1"/>
                </a:solidFill>
                <a:latin typeface="+mn-lt"/>
              </a:rPr>
              <a:t>2,8 mois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en-US" altLang="en-US" sz="1000" b="0" dirty="0">
                <a:solidFill>
                  <a:schemeClr val="tx1"/>
                </a:solidFill>
                <a:latin typeface="+mn-lt"/>
              </a:rPr>
              <a:t>(IC 95% :</a:t>
            </a:r>
            <a:r>
              <a:rPr lang="fr-FR" sz="1000" dirty="0">
                <a:solidFill>
                  <a:srgbClr val="212121"/>
                </a:solidFill>
                <a:latin typeface="+mn-lt"/>
              </a:rPr>
              <a:t>1.7-5.4</a:t>
            </a:r>
            <a:r>
              <a:rPr lang="en-US" altLang="en-US" sz="1000" b="0" dirty="0">
                <a:solidFill>
                  <a:schemeClr val="tx1"/>
                </a:solidFill>
                <a:latin typeface="+mn-lt"/>
              </a:rPr>
              <a:t>)</a:t>
            </a:r>
          </a:p>
        </p:txBody>
      </p:sp>
      <p:cxnSp>
        <p:nvCxnSpPr>
          <p:cNvPr id="147" name="Connecteur droit avec flèche 146"/>
          <p:cNvCxnSpPr/>
          <p:nvPr/>
        </p:nvCxnSpPr>
        <p:spPr>
          <a:xfrm flipH="1">
            <a:off x="1944472" y="2420005"/>
            <a:ext cx="248780" cy="2974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Rectangle à coins arrondis 10">
            <a:extLst>
              <a:ext uri="{FF2B5EF4-FFF2-40B4-BE49-F238E27FC236}">
                <a16:creationId xmlns:a16="http://schemas.microsoft.com/office/drawing/2014/main" xmlns="" id="{6BEB5733-407E-1D33-136A-E63DCE986B2C}"/>
              </a:ext>
            </a:extLst>
          </p:cNvPr>
          <p:cNvSpPr/>
          <p:nvPr/>
        </p:nvSpPr>
        <p:spPr>
          <a:xfrm>
            <a:off x="8203721" y="862641"/>
            <a:ext cx="3786996" cy="326941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8" name="Text Box 23"/>
          <p:cNvSpPr txBox="1">
            <a:spLocks noChangeArrowheads="1"/>
          </p:cNvSpPr>
          <p:nvPr/>
        </p:nvSpPr>
        <p:spPr bwMode="auto">
          <a:xfrm>
            <a:off x="8446820" y="642734"/>
            <a:ext cx="3495014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lvl="0" algn="ctr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None/>
              <a:defRPr/>
            </a:pPr>
            <a:r>
              <a:rPr lang="en-GB" altLang="en-US" sz="900" b="1" dirty="0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Cancer du sein TN </a:t>
            </a:r>
            <a:r>
              <a:rPr lang="en-GB" altLang="en-US" sz="900" b="1" dirty="0" err="1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métastatique</a:t>
            </a:r>
            <a:r>
              <a:rPr lang="en-GB" altLang="en-US" sz="900" b="1" dirty="0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 RA+; </a:t>
            </a:r>
            <a:r>
              <a:rPr lang="en-GB" altLang="en-US" sz="900" b="1" dirty="0" err="1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tous</a:t>
            </a:r>
            <a:r>
              <a:rPr lang="en-GB" altLang="en-US" sz="900" b="1" dirty="0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900" b="1" dirty="0" err="1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nombres</a:t>
            </a:r>
            <a:r>
              <a:rPr lang="en-GB" altLang="en-US" sz="900" b="1" dirty="0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 de </a:t>
            </a:r>
            <a:r>
              <a:rPr lang="en-GB" altLang="en-US" sz="900" b="1" dirty="0" err="1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traitements</a:t>
            </a:r>
            <a:r>
              <a:rPr lang="en-GB" altLang="en-US" sz="900" b="1" dirty="0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900" b="1" dirty="0" err="1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préalables</a:t>
            </a:r>
            <a:r>
              <a:rPr lang="en-GB" altLang="en-US" sz="900" b="1" dirty="0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, absence de </a:t>
            </a:r>
            <a:r>
              <a:rPr lang="en-GB" altLang="en-US" sz="900" b="1" dirty="0" err="1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métastases</a:t>
            </a:r>
            <a:r>
              <a:rPr lang="en-GB" altLang="en-US" sz="900" b="1" dirty="0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900" b="1" dirty="0" err="1">
                <a:solidFill>
                  <a:schemeClr val="accent5"/>
                </a:solidFill>
                <a:latin typeface="+mn-lt"/>
                <a:cs typeface="Arial" panose="020B0604020202020204" pitchFamily="34" charset="0"/>
              </a:rPr>
              <a:t>cétébrales</a:t>
            </a:r>
            <a:endParaRPr lang="en-US" altLang="en-US" sz="900" b="1" dirty="0">
              <a:solidFill>
                <a:schemeClr val="accent5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49" name="Rectangle à coins arrondis 10">
            <a:extLst>
              <a:ext uri="{FF2B5EF4-FFF2-40B4-BE49-F238E27FC236}">
                <a16:creationId xmlns:a16="http://schemas.microsoft.com/office/drawing/2014/main" xmlns="" id="{6BEB5733-407E-1D33-136A-E63DCE986B2C}"/>
              </a:ext>
            </a:extLst>
          </p:cNvPr>
          <p:cNvSpPr/>
          <p:nvPr/>
        </p:nvSpPr>
        <p:spPr>
          <a:xfrm>
            <a:off x="1052423" y="911525"/>
            <a:ext cx="3355675" cy="3220528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4" name="Text Box 23"/>
          <p:cNvSpPr txBox="1">
            <a:spLocks noChangeArrowheads="1"/>
          </p:cNvSpPr>
          <p:nvPr/>
        </p:nvSpPr>
        <p:spPr bwMode="auto">
          <a:xfrm>
            <a:off x="1242202" y="697070"/>
            <a:ext cx="2769081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fr-FR"/>
            </a:defPPr>
            <a:lvl1pPr lvl="0" algn="ctr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Font typeface="Wingdings" panose="05000000000000000000" pitchFamily="2" charset="2"/>
              <a:buNone/>
              <a:defRPr sz="900" b="1">
                <a:solidFill>
                  <a:schemeClr val="accent5"/>
                </a:solidFill>
                <a:cs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dirty="0"/>
              <a:t>C</a:t>
            </a:r>
            <a:r>
              <a:rPr lang="en-GB" altLang="en-US" dirty="0" err="1"/>
              <a:t>ancer</a:t>
            </a:r>
            <a:r>
              <a:rPr lang="en-GB" altLang="en-US" dirty="0"/>
              <a:t> du sein RA+ RE/RP – (IHC) </a:t>
            </a:r>
            <a:r>
              <a:rPr lang="en-GB" altLang="en-US" dirty="0" err="1"/>
              <a:t>localement</a:t>
            </a:r>
            <a:r>
              <a:rPr lang="en-GB" altLang="en-US" dirty="0"/>
              <a:t> </a:t>
            </a:r>
            <a:r>
              <a:rPr lang="en-GB" altLang="en-US" dirty="0" err="1"/>
              <a:t>avancé</a:t>
            </a:r>
            <a:r>
              <a:rPr lang="en-GB" altLang="en-US" dirty="0"/>
              <a:t> ou </a:t>
            </a:r>
            <a:r>
              <a:rPr lang="en-GB" altLang="en-US" dirty="0" err="1"/>
              <a:t>métastatique</a:t>
            </a:r>
            <a:r>
              <a:rPr lang="en-GB" altLang="en-US" dirty="0"/>
              <a:t>  ECOG PS 0-1 </a:t>
            </a:r>
          </a:p>
        </p:txBody>
      </p:sp>
      <p:sp>
        <p:nvSpPr>
          <p:cNvPr id="150" name="Rectangle à coins arrondis 10">
            <a:extLst>
              <a:ext uri="{FF2B5EF4-FFF2-40B4-BE49-F238E27FC236}">
                <a16:creationId xmlns:a16="http://schemas.microsoft.com/office/drawing/2014/main" xmlns="" id="{6BEB5733-407E-1D33-136A-E63DCE986B2C}"/>
              </a:ext>
            </a:extLst>
          </p:cNvPr>
          <p:cNvSpPr/>
          <p:nvPr/>
        </p:nvSpPr>
        <p:spPr>
          <a:xfrm>
            <a:off x="4606506" y="891397"/>
            <a:ext cx="3407434" cy="3243532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6" name="Text Box 23"/>
          <p:cNvSpPr txBox="1">
            <a:spLocks noChangeArrowheads="1"/>
          </p:cNvSpPr>
          <p:nvPr/>
        </p:nvSpPr>
        <p:spPr bwMode="auto">
          <a:xfrm>
            <a:off x="4804913" y="627615"/>
            <a:ext cx="3217652" cy="5078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fr-FR"/>
            </a:defPPr>
            <a:lvl1pPr lvl="0" algn="ctr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Font typeface="Wingdings" panose="05000000000000000000" pitchFamily="2" charset="2"/>
              <a:buNone/>
              <a:defRPr sz="900" b="1">
                <a:solidFill>
                  <a:schemeClr val="accent5"/>
                </a:solidFill>
                <a:cs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dirty="0"/>
              <a:t>Cancer du sein TN </a:t>
            </a:r>
            <a:r>
              <a:rPr lang="en-GB" altLang="en-US" dirty="0" err="1"/>
              <a:t>métastatique</a:t>
            </a:r>
            <a:r>
              <a:rPr lang="en-GB" altLang="en-US" dirty="0"/>
              <a:t> RA+; ECOG PS 0-1; </a:t>
            </a:r>
          </a:p>
          <a:p>
            <a:r>
              <a:rPr lang="en-GB" altLang="en-US" dirty="0" err="1"/>
              <a:t>tous</a:t>
            </a:r>
            <a:r>
              <a:rPr lang="en-GB" altLang="en-US" dirty="0"/>
              <a:t> </a:t>
            </a:r>
            <a:r>
              <a:rPr lang="en-GB" altLang="en-US" dirty="0" err="1"/>
              <a:t>nombres</a:t>
            </a:r>
            <a:r>
              <a:rPr lang="en-GB" altLang="en-US" dirty="0"/>
              <a:t> de </a:t>
            </a:r>
            <a:r>
              <a:rPr lang="en-GB" altLang="en-US" dirty="0" err="1"/>
              <a:t>traitements</a:t>
            </a:r>
            <a:r>
              <a:rPr lang="en-GB" altLang="en-US" dirty="0"/>
              <a:t> </a:t>
            </a:r>
            <a:r>
              <a:rPr lang="en-GB" altLang="en-US" dirty="0" err="1"/>
              <a:t>préalables</a:t>
            </a:r>
            <a:r>
              <a:rPr lang="en-GB" altLang="en-US" dirty="0"/>
              <a:t>, absence de </a:t>
            </a:r>
            <a:r>
              <a:rPr lang="en-GB" altLang="en-US" dirty="0" err="1"/>
              <a:t>métastases</a:t>
            </a:r>
            <a:r>
              <a:rPr lang="en-GB" altLang="en-US" dirty="0"/>
              <a:t> </a:t>
            </a:r>
            <a:r>
              <a:rPr lang="en-GB" altLang="en-US" dirty="0" err="1"/>
              <a:t>cérébrales</a:t>
            </a:r>
            <a:endParaRPr lang="en-US" altLang="en-US" dirty="0"/>
          </a:p>
        </p:txBody>
      </p:sp>
      <p:sp>
        <p:nvSpPr>
          <p:cNvPr id="15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911535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>
          <a:xfrm>
            <a:off x="1039081" y="6193748"/>
            <a:ext cx="5159375" cy="247196"/>
          </a:xfrm>
        </p:spPr>
        <p:txBody>
          <a:bodyPr/>
          <a:lstStyle/>
          <a:p>
            <a:r>
              <a:rPr lang="fr-FR" dirty="0"/>
              <a:t>(1) Yuan Y et al, </a:t>
            </a:r>
            <a:r>
              <a:rPr lang="fr-FR" dirty="0" err="1"/>
              <a:t>Oncologist</a:t>
            </a:r>
            <a:r>
              <a:rPr lang="fr-FR" dirty="0"/>
              <a:t>, 2021; (2) Lehmann BD et al, Clin Cancer </a:t>
            </a:r>
            <a:r>
              <a:rPr lang="fr-FR" dirty="0" err="1"/>
              <a:t>Res</a:t>
            </a:r>
            <a:r>
              <a:rPr lang="fr-FR" dirty="0"/>
              <a:t>, 2020</a:t>
            </a:r>
          </a:p>
          <a:p>
            <a:endParaRPr lang="fr-FR" dirty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Ciblage du RA </a:t>
            </a:r>
          </a:p>
          <a:p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8"/>
          </p:nvPr>
        </p:nvSpPr>
        <p:spPr>
          <a:xfrm>
            <a:off x="932772" y="705064"/>
            <a:ext cx="11259224" cy="341085"/>
          </a:xfrm>
        </p:spPr>
        <p:txBody>
          <a:bodyPr/>
          <a:lstStyle/>
          <a:p>
            <a:r>
              <a:rPr lang="fr-FR" dirty="0"/>
              <a:t>Combinaisons ?</a:t>
            </a:r>
          </a:p>
        </p:txBody>
      </p:sp>
      <p:graphicFrame>
        <p:nvGraphicFramePr>
          <p:cNvPr id="7" name="Tableau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4731"/>
              </p:ext>
            </p:extLst>
          </p:nvPr>
        </p:nvGraphicFramePr>
        <p:xfrm>
          <a:off x="1160301" y="1579864"/>
          <a:ext cx="10804167" cy="33441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6074">
                  <a:extLst>
                    <a:ext uri="{9D8B030D-6E8A-4147-A177-3AD203B41FA5}">
                      <a16:colId xmlns:a16="http://schemas.microsoft.com/office/drawing/2014/main" xmlns="" val="2195671090"/>
                    </a:ext>
                  </a:extLst>
                </a:gridCol>
                <a:gridCol w="1502523">
                  <a:extLst>
                    <a:ext uri="{9D8B030D-6E8A-4147-A177-3AD203B41FA5}">
                      <a16:colId xmlns:a16="http://schemas.microsoft.com/office/drawing/2014/main" xmlns="" val="1227167555"/>
                    </a:ext>
                  </a:extLst>
                </a:gridCol>
                <a:gridCol w="1040800">
                  <a:extLst>
                    <a:ext uri="{9D8B030D-6E8A-4147-A177-3AD203B41FA5}">
                      <a16:colId xmlns:a16="http://schemas.microsoft.com/office/drawing/2014/main" xmlns="" val="1742529517"/>
                    </a:ext>
                  </a:extLst>
                </a:gridCol>
                <a:gridCol w="1179672">
                  <a:extLst>
                    <a:ext uri="{9D8B030D-6E8A-4147-A177-3AD203B41FA5}">
                      <a16:colId xmlns:a16="http://schemas.microsoft.com/office/drawing/2014/main" xmlns="" val="1243421750"/>
                    </a:ext>
                  </a:extLst>
                </a:gridCol>
                <a:gridCol w="2328833">
                  <a:extLst>
                    <a:ext uri="{9D8B030D-6E8A-4147-A177-3AD203B41FA5}">
                      <a16:colId xmlns:a16="http://schemas.microsoft.com/office/drawing/2014/main" xmlns="" val="3676835031"/>
                    </a:ext>
                  </a:extLst>
                </a:gridCol>
                <a:gridCol w="2966265">
                  <a:extLst>
                    <a:ext uri="{9D8B030D-6E8A-4147-A177-3AD203B41FA5}">
                      <a16:colId xmlns:a16="http://schemas.microsoft.com/office/drawing/2014/main" xmlns="" val="111382277"/>
                    </a:ext>
                  </a:extLst>
                </a:gridCol>
              </a:tblGrid>
              <a:tr h="234713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Inhibiteur du</a:t>
                      </a:r>
                      <a:r>
                        <a:rPr lang="fr-FR" sz="1200" baseline="0" dirty="0"/>
                        <a:t> RA</a:t>
                      </a:r>
                      <a:endParaRPr lang="fr-FR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Traitement</a:t>
                      </a:r>
                      <a:r>
                        <a:rPr lang="fr-FR" sz="1200" baseline="0"/>
                        <a:t> associé</a:t>
                      </a:r>
                      <a:endParaRPr lang="fr-FR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Nombre de patients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Phase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Objectif</a:t>
                      </a:r>
                      <a:r>
                        <a:rPr lang="fr-FR" sz="1200" baseline="0"/>
                        <a:t> principal </a:t>
                      </a:r>
                      <a:endParaRPr lang="fr-FR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Résultat</a:t>
                      </a:r>
                      <a:r>
                        <a:rPr lang="fr-FR" sz="1200" baseline="0"/>
                        <a:t> principal</a:t>
                      </a:r>
                      <a:endParaRPr lang="fr-FR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369701780"/>
                  </a:ext>
                </a:extLst>
              </a:tr>
              <a:tr h="966702">
                <a:tc>
                  <a:txBody>
                    <a:bodyPr/>
                    <a:lstStyle/>
                    <a:p>
                      <a:pPr algn="ctr"/>
                      <a:r>
                        <a:rPr lang="en-US" sz="12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Enobosarm</a:t>
                      </a:r>
                      <a:r>
                        <a:rPr lang="en-US" sz="12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(Gtx-024)</a:t>
                      </a:r>
                    </a:p>
                    <a:p>
                      <a:pPr algn="ctr"/>
                      <a:r>
                        <a:rPr lang="en-US" sz="12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sz="12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modulateur</a:t>
                      </a:r>
                      <a:r>
                        <a:rPr lang="en-US" sz="12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sélectif</a:t>
                      </a:r>
                      <a:r>
                        <a:rPr lang="en-US" sz="12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du RA)</a:t>
                      </a:r>
                      <a:endParaRPr lang="fr-FR" sz="12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Pembrolizumab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18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II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Taux de réponse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dirty="0"/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/>
                        <a:t>Bénéfice</a:t>
                      </a:r>
                      <a:r>
                        <a:rPr lang="fr-FR" sz="1200" baseline="0" dirty="0"/>
                        <a:t> clinique de 25% à 16 semaines</a:t>
                      </a:r>
                      <a:r>
                        <a:rPr lang="fr-FR" sz="1000" baseline="0" dirty="0"/>
                        <a:t> </a:t>
                      </a:r>
                      <a:r>
                        <a:rPr lang="fr-FR" sz="1000" dirty="0"/>
                        <a:t>(1)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7867830"/>
                  </a:ext>
                </a:extLst>
              </a:tr>
              <a:tr h="1167636"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Enzalutamide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 err="1"/>
                        <a:t>Taselisib</a:t>
                      </a:r>
                      <a:r>
                        <a:rPr lang="fr-FR" sz="1200" dirty="0"/>
                        <a:t>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20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 err="1"/>
                        <a:t>Ib</a:t>
                      </a:r>
                      <a:r>
                        <a:rPr lang="fr-FR" sz="1200" dirty="0"/>
                        <a:t>/II</a:t>
                      </a:r>
                      <a:r>
                        <a:rPr lang="fr-FR" sz="1200" baseline="0" dirty="0"/>
                        <a:t> </a:t>
                      </a:r>
                      <a:endParaRPr lang="en-US" sz="1200" dirty="0">
                        <a:solidFill>
                          <a:srgbClr val="212121"/>
                        </a:solidFill>
                        <a:latin typeface="Cambria" panose="02040503050406030204" pitchFamily="18" charset="0"/>
                      </a:endParaRPr>
                    </a:p>
                    <a:p>
                      <a:pPr algn="ctr"/>
                      <a:endParaRPr lang="fr-FR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Dose maximale tolérée (DMT)</a:t>
                      </a:r>
                    </a:p>
                    <a:p>
                      <a:pPr algn="ctr"/>
                      <a:endParaRPr lang="fr-FR" sz="1200"/>
                    </a:p>
                    <a:p>
                      <a:pPr algn="ctr"/>
                      <a:r>
                        <a:rPr lang="fr-FR" sz="1200"/>
                        <a:t>Bénéfice</a:t>
                      </a:r>
                      <a:r>
                        <a:rPr lang="fr-FR" sz="1200" baseline="0"/>
                        <a:t> clinique</a:t>
                      </a:r>
                      <a:endParaRPr lang="fr-FR" sz="1200"/>
                    </a:p>
                    <a:p>
                      <a:pPr algn="ctr"/>
                      <a:endParaRPr lang="fr-FR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/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DMT</a:t>
                      </a:r>
                      <a:r>
                        <a:rPr lang="en-US" sz="1200" baseline="0" dirty="0"/>
                        <a:t> </a:t>
                      </a:r>
                      <a:r>
                        <a:rPr lang="en-US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non </a:t>
                      </a:r>
                      <a:r>
                        <a:rPr lang="en-US" sz="12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atteinte</a:t>
                      </a:r>
                      <a:r>
                        <a:rPr lang="en-US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(2)</a:t>
                      </a:r>
                    </a:p>
                    <a:p>
                      <a:pPr algn="ctr"/>
                      <a:endParaRPr lang="en-US" sz="12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ctr"/>
                      <a:r>
                        <a:rPr lang="en-US" sz="12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Taux</a:t>
                      </a:r>
                      <a:r>
                        <a:rPr lang="en-US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de </a:t>
                      </a:r>
                      <a:r>
                        <a:rPr lang="en-US" sz="12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bénéfice</a:t>
                      </a:r>
                      <a:r>
                        <a:rPr lang="en-US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clinique</a:t>
                      </a:r>
                      <a:r>
                        <a:rPr lang="en-US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de 37,5% pour les patients </a:t>
                      </a:r>
                      <a:r>
                        <a:rPr lang="en-US" sz="12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recevant</a:t>
                      </a:r>
                      <a:r>
                        <a:rPr lang="en-US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la </a:t>
                      </a:r>
                      <a:r>
                        <a:rPr lang="en-US" sz="12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combinaison</a:t>
                      </a:r>
                      <a:endParaRPr lang="en-US" sz="12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SSP </a:t>
                      </a:r>
                      <a:r>
                        <a:rPr lang="en-US" sz="12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médiane</a:t>
                      </a:r>
                      <a:r>
                        <a:rPr lang="en-US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3,4 </a:t>
                      </a:r>
                      <a:r>
                        <a:rPr lang="en-US" sz="12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mois</a:t>
                      </a:r>
                      <a:r>
                        <a:rPr lang="en-US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0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(2)</a:t>
                      </a:r>
                    </a:p>
                    <a:p>
                      <a:pPr algn="ctr"/>
                      <a:endParaRPr lang="en-US" sz="1200" baseline="0" dirty="0"/>
                    </a:p>
                    <a:p>
                      <a:pPr algn="ctr"/>
                      <a:endParaRPr lang="en-US" sz="1200" baseline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3608298261"/>
                  </a:ext>
                </a:extLst>
              </a:tr>
            </a:tbl>
          </a:graphicData>
        </a:graphic>
      </p:graphicFrame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934568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>
          <a:xfrm>
            <a:off x="1017816" y="6262577"/>
            <a:ext cx="6850277" cy="327222"/>
          </a:xfrm>
        </p:spPr>
        <p:txBody>
          <a:bodyPr/>
          <a:lstStyle/>
          <a:p>
            <a:r>
              <a:rPr lang="fr-FR" dirty="0"/>
              <a:t>Guerrero-</a:t>
            </a:r>
            <a:r>
              <a:rPr lang="fr-FR" dirty="0" err="1"/>
              <a:t>Zotano</a:t>
            </a:r>
            <a:r>
              <a:rPr lang="fr-FR" dirty="0"/>
              <a:t> A et al, Cancer </a:t>
            </a:r>
            <a:r>
              <a:rPr lang="fr-FR" dirty="0" err="1"/>
              <a:t>Metastasis</a:t>
            </a:r>
            <a:r>
              <a:rPr lang="fr-FR" dirty="0"/>
              <a:t> </a:t>
            </a:r>
            <a:r>
              <a:rPr lang="fr-FR" dirty="0" err="1"/>
              <a:t>Rev</a:t>
            </a:r>
            <a:r>
              <a:rPr lang="fr-FR" dirty="0"/>
              <a:t>, 2016;  Jiang YZ et al, Cancer </a:t>
            </a:r>
            <a:r>
              <a:rPr lang="fr-FR" dirty="0" err="1"/>
              <a:t>Cell</a:t>
            </a:r>
            <a:r>
              <a:rPr lang="fr-FR" dirty="0"/>
              <a:t>, 2019; Khan MA et al, Drug </a:t>
            </a:r>
            <a:r>
              <a:rPr lang="fr-FR" dirty="0" err="1"/>
              <a:t>Discov</a:t>
            </a:r>
            <a:r>
              <a:rPr lang="fr-FR" dirty="0"/>
              <a:t> </a:t>
            </a:r>
            <a:r>
              <a:rPr lang="fr-FR" dirty="0" err="1"/>
              <a:t>Today</a:t>
            </a:r>
            <a:r>
              <a:rPr lang="fr-FR" dirty="0"/>
              <a:t>, 2019 ; Yuan Y et al, </a:t>
            </a:r>
            <a:r>
              <a:rPr lang="fr-FR" dirty="0" err="1"/>
              <a:t>Biomolecules</a:t>
            </a:r>
            <a:r>
              <a:rPr lang="fr-FR" dirty="0"/>
              <a:t>, 2023</a:t>
            </a:r>
          </a:p>
          <a:p>
            <a:endParaRPr lang="fr-FR" dirty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Voie PIK3CA / AKT</a:t>
            </a:r>
          </a:p>
          <a:p>
            <a:endParaRPr lang="fr-FR" dirty="0"/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22"/>
          </p:nvPr>
        </p:nvSpPr>
        <p:spPr>
          <a:xfrm>
            <a:off x="1116274" y="846350"/>
            <a:ext cx="5391655" cy="3537920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/>
              <a:t>Mutation PI3KCA </a:t>
            </a:r>
            <a:r>
              <a:rPr lang="fr-FR" sz="1600" b="0" dirty="0"/>
              <a:t>:</a:t>
            </a:r>
          </a:p>
          <a:p>
            <a:pPr marL="571500">
              <a:lnSpc>
                <a:spcPct val="100000"/>
              </a:lnSpc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600" b="0" dirty="0">
                <a:solidFill>
                  <a:srgbClr val="005086"/>
                </a:solidFill>
              </a:rPr>
              <a:t>20 à 40% </a:t>
            </a:r>
            <a:r>
              <a:rPr lang="fr-FR" b="0" dirty="0">
                <a:solidFill>
                  <a:srgbClr val="005086"/>
                </a:solidFill>
              </a:rPr>
              <a:t>des</a:t>
            </a:r>
            <a:r>
              <a:rPr lang="fr-FR" sz="1600" b="0" dirty="0">
                <a:solidFill>
                  <a:srgbClr val="005086"/>
                </a:solidFill>
              </a:rPr>
              <a:t> cancers du sein </a:t>
            </a:r>
          </a:p>
          <a:p>
            <a:pPr marL="571500">
              <a:lnSpc>
                <a:spcPct val="100000"/>
              </a:lnSpc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600" b="0" dirty="0">
                <a:solidFill>
                  <a:srgbClr val="005086"/>
                </a:solidFill>
              </a:rPr>
              <a:t>Association avec une résistance à la chimiothérapie</a:t>
            </a:r>
          </a:p>
          <a:p>
            <a:pPr marL="463500">
              <a:lnSpc>
                <a:spcPct val="100000"/>
              </a:lnSpc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600" b="0" dirty="0">
                <a:solidFill>
                  <a:srgbClr val="005086"/>
                </a:solidFill>
              </a:rPr>
              <a:t>~10% des cancer du sein TN, surtout dans les sous-types moléculaires apocrines (70% de mutation sur la voie de signalisation PI3KCA / AKT / </a:t>
            </a:r>
            <a:r>
              <a:rPr lang="fr-FR" sz="1600" b="0" dirty="0" err="1">
                <a:solidFill>
                  <a:srgbClr val="005086"/>
                </a:solidFill>
              </a:rPr>
              <a:t>mTor</a:t>
            </a:r>
            <a:r>
              <a:rPr lang="fr-FR" sz="1600" b="0" dirty="0">
                <a:solidFill>
                  <a:srgbClr val="005086"/>
                </a:solidFill>
              </a:rPr>
              <a:t>) et mésenchymateux</a:t>
            </a:r>
            <a:r>
              <a:rPr lang="fr-FR" sz="1600" b="0" dirty="0"/>
              <a:t>.</a:t>
            </a:r>
          </a:p>
          <a:p>
            <a:endParaRPr lang="fr-FR" sz="1600" b="0" dirty="0"/>
          </a:p>
          <a:p>
            <a:pPr>
              <a:lnSpc>
                <a:spcPct val="100000"/>
              </a:lnSpc>
              <a:buSzPct val="70000"/>
              <a:buFont typeface="Wingdings" panose="05000000000000000000" pitchFamily="2" charset="2"/>
              <a:buChar char="n"/>
            </a:pPr>
            <a:r>
              <a:rPr lang="fr-FR" sz="1600" dirty="0"/>
              <a:t>Evaluation des inhibiteurs de la voie PI3KCA / AKT dans le cancer du sein triple négatif</a:t>
            </a:r>
          </a:p>
          <a:p>
            <a:pPr>
              <a:lnSpc>
                <a:spcPct val="100000"/>
              </a:lnSpc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600" b="0" dirty="0">
                <a:solidFill>
                  <a:srgbClr val="005086"/>
                </a:solidFill>
              </a:rPr>
              <a:t>Inhibiteurs de PI3KCA</a:t>
            </a:r>
          </a:p>
          <a:p>
            <a:pPr>
              <a:lnSpc>
                <a:spcPct val="100000"/>
              </a:lnSpc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600" b="0" dirty="0">
                <a:solidFill>
                  <a:srgbClr val="005086"/>
                </a:solidFill>
              </a:rPr>
              <a:t>Inhibiteurs d’AKT </a:t>
            </a:r>
          </a:p>
          <a:p>
            <a:pPr>
              <a:lnSpc>
                <a:spcPct val="100000"/>
              </a:lnSpc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600" b="0" dirty="0">
                <a:solidFill>
                  <a:srgbClr val="005086"/>
                </a:solidFill>
              </a:rPr>
              <a:t>Double blocage…</a:t>
            </a:r>
          </a:p>
          <a:p>
            <a:endParaRPr lang="fr-FR" sz="1600" b="0" dirty="0"/>
          </a:p>
        </p:txBody>
      </p:sp>
      <p:pic>
        <p:nvPicPr>
          <p:cNvPr id="7" name="Image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00090" y="863602"/>
            <a:ext cx="4865030" cy="4956478"/>
          </a:xfrm>
          <a:prstGeom prst="rect">
            <a:avLst/>
          </a:prstGeom>
        </p:spPr>
      </p:pic>
      <p:sp>
        <p:nvSpPr>
          <p:cNvPr id="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4644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>
          <a:xfrm>
            <a:off x="1017816" y="6241312"/>
            <a:ext cx="6308017" cy="348487"/>
          </a:xfrm>
        </p:spPr>
        <p:txBody>
          <a:bodyPr/>
          <a:lstStyle/>
          <a:p>
            <a:r>
              <a:rPr lang="fr-FR" dirty="0"/>
              <a:t>(1) Martin M et al, Ann </a:t>
            </a:r>
            <a:r>
              <a:rPr lang="fr-FR" dirty="0" err="1"/>
              <a:t>Oncol</a:t>
            </a:r>
            <a:r>
              <a:rPr lang="fr-FR" dirty="0"/>
              <a:t>, 2017 ; (2) </a:t>
            </a:r>
            <a:r>
              <a:rPr lang="fr-FR" dirty="0" err="1"/>
              <a:t>Garrido</a:t>
            </a:r>
            <a:r>
              <a:rPr lang="fr-FR" dirty="0"/>
              <a:t> Castro AC, </a:t>
            </a:r>
            <a:r>
              <a:rPr lang="fr-FR" dirty="0" err="1"/>
              <a:t>Breast</a:t>
            </a:r>
            <a:r>
              <a:rPr lang="fr-FR" dirty="0"/>
              <a:t> Cancer </a:t>
            </a:r>
            <a:r>
              <a:rPr lang="fr-FR" dirty="0" err="1"/>
              <a:t>Res</a:t>
            </a:r>
            <a:r>
              <a:rPr lang="fr-FR" dirty="0"/>
              <a:t>, 2020; (3) Kim SB, et al, Lancet </a:t>
            </a:r>
            <a:r>
              <a:rPr lang="fr-FR" dirty="0" err="1"/>
              <a:t>Oncol</a:t>
            </a:r>
            <a:r>
              <a:rPr lang="fr-FR" dirty="0"/>
              <a:t>, 2017; (4) Schmid P et al, J Clin </a:t>
            </a:r>
            <a:r>
              <a:rPr lang="fr-FR" dirty="0" err="1"/>
              <a:t>Oncol</a:t>
            </a:r>
            <a:r>
              <a:rPr lang="fr-FR" dirty="0"/>
              <a:t>, 2020</a:t>
            </a:r>
          </a:p>
          <a:p>
            <a:endParaRPr lang="fr-FR" dirty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/>
              <a:t>Ciblage de la voie PIK3CA / AKT : essais de phase II</a:t>
            </a:r>
          </a:p>
          <a:p>
            <a:endParaRPr lang="fr-FR" sz="3200" dirty="0"/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22"/>
          </p:nvPr>
        </p:nvSpPr>
        <p:spPr>
          <a:xfrm>
            <a:off x="1166835" y="5195430"/>
            <a:ext cx="10750463" cy="880204"/>
          </a:xfrm>
        </p:spPr>
        <p:txBody>
          <a:bodyPr/>
          <a:lstStyle/>
          <a:p>
            <a:pPr marL="0" indent="0">
              <a:lnSpc>
                <a:spcPct val="5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fr-FR" sz="1400" dirty="0"/>
              <a:t>Profil de toxicité : </a:t>
            </a:r>
          </a:p>
          <a:p>
            <a:pPr>
              <a:lnSpc>
                <a:spcPct val="50000"/>
              </a:lnSpc>
              <a:spcBef>
                <a:spcPts val="600"/>
              </a:spcBef>
              <a:buSzPct val="70000"/>
              <a:buFont typeface="Wingdings" panose="05000000000000000000" pitchFamily="2" charset="2"/>
              <a:buChar char="n"/>
            </a:pPr>
            <a:r>
              <a:rPr lang="fr-FR" sz="1200" b="0" dirty="0"/>
              <a:t>Inhibiteurs de PI3KCA :  nausée, diarrhée, alopécie, hyperglycémie</a:t>
            </a:r>
          </a:p>
          <a:p>
            <a:pPr>
              <a:lnSpc>
                <a:spcPct val="100000"/>
              </a:lnSpc>
              <a:spcBef>
                <a:spcPts val="600"/>
              </a:spcBef>
              <a:buSzPct val="70000"/>
              <a:buFont typeface="Wingdings" panose="05000000000000000000" pitchFamily="2" charset="2"/>
              <a:buChar char="n"/>
            </a:pPr>
            <a:r>
              <a:rPr lang="fr-FR" sz="1200" b="0" dirty="0"/>
              <a:t>Inhibiteurs d’AKT : tolérable : diarrhée, asthénie, éruptions cutanées, hyperglycémie, neutropénie si association avec la chimiothérapie</a:t>
            </a:r>
          </a:p>
        </p:txBody>
      </p:sp>
      <p:graphicFrame>
        <p:nvGraphicFramePr>
          <p:cNvPr id="9" name="Tableau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9990957"/>
              </p:ext>
            </p:extLst>
          </p:nvPr>
        </p:nvGraphicFramePr>
        <p:xfrm>
          <a:off x="1166835" y="707037"/>
          <a:ext cx="10770781" cy="429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2100">
                  <a:extLst>
                    <a:ext uri="{9D8B030D-6E8A-4147-A177-3AD203B41FA5}">
                      <a16:colId xmlns:a16="http://schemas.microsoft.com/office/drawing/2014/main" xmlns="" val="4133662893"/>
                    </a:ext>
                  </a:extLst>
                </a:gridCol>
                <a:gridCol w="637954">
                  <a:extLst>
                    <a:ext uri="{9D8B030D-6E8A-4147-A177-3AD203B41FA5}">
                      <a16:colId xmlns:a16="http://schemas.microsoft.com/office/drawing/2014/main" xmlns="" val="2135326823"/>
                    </a:ext>
                  </a:extLst>
                </a:gridCol>
                <a:gridCol w="1159900">
                  <a:extLst>
                    <a:ext uri="{9D8B030D-6E8A-4147-A177-3AD203B41FA5}">
                      <a16:colId xmlns:a16="http://schemas.microsoft.com/office/drawing/2014/main" xmlns="" val="3403226771"/>
                    </a:ext>
                  </a:extLst>
                </a:gridCol>
                <a:gridCol w="1138694">
                  <a:extLst>
                    <a:ext uri="{9D8B030D-6E8A-4147-A177-3AD203B41FA5}">
                      <a16:colId xmlns:a16="http://schemas.microsoft.com/office/drawing/2014/main" xmlns="" val="3919384027"/>
                    </a:ext>
                  </a:extLst>
                </a:gridCol>
                <a:gridCol w="851553">
                  <a:extLst>
                    <a:ext uri="{9D8B030D-6E8A-4147-A177-3AD203B41FA5}">
                      <a16:colId xmlns:a16="http://schemas.microsoft.com/office/drawing/2014/main" xmlns="" val="322861245"/>
                    </a:ext>
                  </a:extLst>
                </a:gridCol>
                <a:gridCol w="4130246">
                  <a:extLst>
                    <a:ext uri="{9D8B030D-6E8A-4147-A177-3AD203B41FA5}">
                      <a16:colId xmlns:a16="http://schemas.microsoft.com/office/drawing/2014/main" xmlns="" val="89986399"/>
                    </a:ext>
                  </a:extLst>
                </a:gridCol>
                <a:gridCol w="1350334">
                  <a:extLst>
                    <a:ext uri="{9D8B030D-6E8A-4147-A177-3AD203B41FA5}">
                      <a16:colId xmlns:a16="http://schemas.microsoft.com/office/drawing/2014/main" xmlns="" val="99383580"/>
                    </a:ext>
                  </a:extLst>
                </a:gridCol>
              </a:tblGrid>
              <a:tr h="561640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Molécules ciblant la</a:t>
                      </a:r>
                      <a:r>
                        <a:rPr lang="fr-FR" sz="1200" baseline="0" dirty="0"/>
                        <a:t> voie PIK3CA / AKT / </a:t>
                      </a:r>
                      <a:r>
                        <a:rPr lang="fr-FR" sz="1200" baseline="0" dirty="0" err="1"/>
                        <a:t>mTor</a:t>
                      </a:r>
                      <a:endParaRPr lang="fr-FR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Phase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Mécanisme</a:t>
                      </a:r>
                      <a:r>
                        <a:rPr lang="fr-FR" sz="1200" baseline="0" dirty="0"/>
                        <a:t> d’action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Molécule associée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/>
                        <a:t>Nombre</a:t>
                      </a:r>
                      <a:r>
                        <a:rPr lang="fr-FR" sz="1200" baseline="0"/>
                        <a:t> de patients</a:t>
                      </a:r>
                      <a:endParaRPr lang="fr-FR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Résultats principaux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Références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4128061791"/>
                  </a:ext>
                </a:extLst>
              </a:tr>
              <a:tr h="936067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 err="1"/>
                        <a:t>Buparlisib</a:t>
                      </a:r>
                      <a:endParaRPr lang="fr-FR" sz="120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II / III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Pan PI3K</a:t>
                      </a:r>
                      <a:r>
                        <a:rPr lang="fr-FR" sz="1200" baseline="0" dirty="0"/>
                        <a:t> inhibiteur </a:t>
                      </a:r>
                    </a:p>
                    <a:p>
                      <a:pPr algn="ctr"/>
                      <a:endParaRPr lang="fr-FR" sz="1200" baseline="0" dirty="0"/>
                    </a:p>
                    <a:p>
                      <a:pPr algn="ctr"/>
                      <a:endParaRPr lang="fr-FR" sz="1200" baseline="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 err="1"/>
                        <a:t>paclitaxel</a:t>
                      </a:r>
                      <a:endParaRPr lang="fr-FR" sz="120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N= 416 (ITT)</a:t>
                      </a:r>
                    </a:p>
                    <a:p>
                      <a:pPr algn="ctr"/>
                      <a:r>
                        <a:rPr lang="fr-FR" sz="1200" dirty="0"/>
                        <a:t>N= 99 (TNBC)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Pas d’amélioration de la SSP </a:t>
                      </a:r>
                      <a:r>
                        <a:rPr lang="fr-FR" sz="1200" baseline="0" dirty="0"/>
                        <a:t>en ITT </a:t>
                      </a:r>
                    </a:p>
                    <a:p>
                      <a:pPr algn="ctr"/>
                      <a:endParaRPr lang="fr-FR" sz="1200" baseline="0" dirty="0"/>
                    </a:p>
                    <a:p>
                      <a:pPr algn="ctr"/>
                      <a:r>
                        <a:rPr lang="fr-FR" sz="1200" baseline="0" dirty="0"/>
                        <a:t>Pronostic plus mauvais avec l’ajout du </a:t>
                      </a:r>
                      <a:r>
                        <a:rPr lang="fr-FR" sz="1200" baseline="0" dirty="0" err="1"/>
                        <a:t>buparlisib</a:t>
                      </a:r>
                      <a:r>
                        <a:rPr lang="fr-FR" sz="1200" baseline="0" dirty="0"/>
                        <a:t> </a:t>
                      </a:r>
                      <a:r>
                        <a:rPr lang="fr-FR" sz="1200" i="1" baseline="0" dirty="0"/>
                        <a:t>vs </a:t>
                      </a:r>
                      <a:r>
                        <a:rPr lang="fr-FR" sz="1200" baseline="0" dirty="0"/>
                        <a:t>placébo : SSP 5,5 mois </a:t>
                      </a:r>
                      <a:r>
                        <a:rPr lang="fr-FR" sz="1200" i="1" baseline="0" dirty="0"/>
                        <a:t>vs</a:t>
                      </a:r>
                      <a:r>
                        <a:rPr lang="fr-FR" sz="1200" baseline="0" dirty="0"/>
                        <a:t> 9,3  mois (IC95 % 0,91–3,79)</a:t>
                      </a:r>
                    </a:p>
                    <a:p>
                      <a:pPr algn="ctr"/>
                      <a:endParaRPr lang="fr-FR" sz="1200" baseline="0" dirty="0"/>
                    </a:p>
                    <a:p>
                      <a:pPr algn="ctr"/>
                      <a:r>
                        <a:rPr lang="fr-FR" sz="1200" baseline="0" dirty="0"/>
                        <a:t>&gt; Arrêt pour futilité avant la phase III</a:t>
                      </a:r>
                      <a:endParaRPr lang="fr-FR" sz="120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i="0" dirty="0"/>
                        <a:t>Essai BELLE-4 </a:t>
                      </a:r>
                      <a:r>
                        <a:rPr lang="fr-FR" sz="1200" i="1" dirty="0"/>
                        <a:t>(1)</a:t>
                      </a:r>
                    </a:p>
                    <a:p>
                      <a:pPr algn="ctr"/>
                      <a:endParaRPr lang="fr-FR" sz="1200" i="1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20050444"/>
                  </a:ext>
                </a:extLst>
              </a:tr>
              <a:tr h="43683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Buparlisib</a:t>
                      </a:r>
                      <a:endParaRPr lang="fr-FR" sz="12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ctr"/>
                      <a:endParaRPr lang="fr-FR" sz="12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Pan PI3K inhibiteur </a:t>
                      </a:r>
                    </a:p>
                    <a:p>
                      <a:pPr algn="ctr"/>
                      <a:endParaRPr lang="fr-FR" sz="12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N = 50 (TNBC)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Bénéfice</a:t>
                      </a:r>
                      <a:r>
                        <a:rPr lang="fr-FR" sz="1200" baseline="0" dirty="0"/>
                        <a:t> clinique : 12% </a:t>
                      </a:r>
                    </a:p>
                    <a:p>
                      <a:pPr algn="ctr"/>
                      <a:r>
                        <a:rPr lang="fr-FR" sz="1200" baseline="0" dirty="0"/>
                        <a:t>SSP médiane : 1,8 mois (IC 95% 1,6-2,3)</a:t>
                      </a:r>
                      <a:endParaRPr lang="fr-FR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i="1" dirty="0"/>
                        <a:t>(2)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651206026"/>
                  </a:ext>
                </a:extLst>
              </a:tr>
              <a:tr h="561640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 err="1"/>
                        <a:t>Ipatasertib</a:t>
                      </a:r>
                      <a:endParaRPr lang="fr-FR" sz="120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II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ATP-</a:t>
                      </a:r>
                      <a:r>
                        <a:rPr lang="fr-FR" sz="1200" dirty="0" err="1"/>
                        <a:t>competitive</a:t>
                      </a:r>
                      <a:r>
                        <a:rPr lang="fr-FR" sz="1200" dirty="0"/>
                        <a:t> pan-AKT inhibiteur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 err="1"/>
                        <a:t>paclitaxel</a:t>
                      </a:r>
                      <a:endParaRPr lang="fr-FR" sz="120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N=124 (TNBC)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err="1"/>
                        <a:t>Amélioration</a:t>
                      </a:r>
                      <a:r>
                        <a:rPr lang="en-US" sz="1200" dirty="0"/>
                        <a:t> de la SSP</a:t>
                      </a:r>
                      <a:r>
                        <a:rPr lang="en-US" sz="1200" baseline="0" dirty="0"/>
                        <a:t> : </a:t>
                      </a:r>
                      <a:r>
                        <a:rPr lang="en-US" sz="1200" dirty="0"/>
                        <a:t>4,9 mois</a:t>
                      </a:r>
                      <a:r>
                        <a:rPr lang="en-US" sz="1200" i="1" dirty="0"/>
                        <a:t> vs </a:t>
                      </a:r>
                      <a:r>
                        <a:rPr lang="en-US" sz="1200" dirty="0"/>
                        <a:t>6,2 mois</a:t>
                      </a:r>
                      <a:r>
                        <a:rPr lang="en-US" sz="1200" baseline="0" dirty="0"/>
                        <a:t> </a:t>
                      </a:r>
                      <a:r>
                        <a:rPr lang="en-US" sz="1200" dirty="0"/>
                        <a:t>(IC95%</a:t>
                      </a:r>
                      <a:r>
                        <a:rPr lang="en-US" sz="1200" baseline="0" dirty="0"/>
                        <a:t> </a:t>
                      </a:r>
                      <a:r>
                        <a:rPr lang="en-US" sz="1200" dirty="0"/>
                        <a:t>0,37–0,98;) en </a:t>
                      </a:r>
                      <a:r>
                        <a:rPr lang="en-US" sz="1200" dirty="0" err="1"/>
                        <a:t>faveur</a:t>
                      </a:r>
                      <a:r>
                        <a:rPr lang="en-US" sz="1200" baseline="0" dirty="0"/>
                        <a:t> de </a:t>
                      </a:r>
                      <a:r>
                        <a:rPr lang="en-US" sz="1200" baseline="0" dirty="0" err="1"/>
                        <a:t>l’ajout</a:t>
                      </a:r>
                      <a:r>
                        <a:rPr lang="en-US" sz="1200" baseline="0" dirty="0"/>
                        <a:t> de </a:t>
                      </a:r>
                      <a:r>
                        <a:rPr lang="en-US" sz="1200" baseline="0" dirty="0" err="1"/>
                        <a:t>l’ipatasertib</a:t>
                      </a:r>
                      <a:endParaRPr lang="fr-FR" sz="120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Essai LOTUS </a:t>
                      </a:r>
                      <a:r>
                        <a:rPr lang="fr-FR" sz="1200" i="1" dirty="0"/>
                        <a:t>(3)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6515546"/>
                  </a:ext>
                </a:extLst>
              </a:tr>
              <a:tr h="936067">
                <a:tc>
                  <a:txBody>
                    <a:bodyPr/>
                    <a:lstStyle/>
                    <a:p>
                      <a:pPr algn="ctr"/>
                      <a:r>
                        <a:rPr lang="fr-FR" sz="1200" kern="120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Capivasertib</a:t>
                      </a:r>
                      <a:endParaRPr lang="fr-FR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II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Pan-AKT inhibiteur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 err="1"/>
                        <a:t>paclitaxel</a:t>
                      </a:r>
                      <a:endParaRPr lang="fr-FR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N = 124 (TNB)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/>
                        <a:t>Amélioration</a:t>
                      </a:r>
                      <a:r>
                        <a:rPr lang="en-US" sz="1200" dirty="0"/>
                        <a:t> de la SSP</a:t>
                      </a:r>
                      <a:r>
                        <a:rPr lang="en-US" sz="1200" baseline="0" dirty="0"/>
                        <a:t> :  </a:t>
                      </a:r>
                      <a:r>
                        <a:rPr lang="fr-FR" sz="1200" dirty="0"/>
                        <a:t>4,2 mois</a:t>
                      </a:r>
                      <a:r>
                        <a:rPr lang="fr-FR" sz="1200" baseline="0" dirty="0"/>
                        <a:t> </a:t>
                      </a:r>
                      <a:r>
                        <a:rPr lang="fr-FR" sz="1200" i="1" baseline="0" dirty="0"/>
                        <a:t>vs</a:t>
                      </a:r>
                      <a:r>
                        <a:rPr lang="fr-FR" sz="1200" baseline="0" dirty="0"/>
                        <a:t> </a:t>
                      </a:r>
                      <a:r>
                        <a:rPr lang="fr-FR" sz="1200" dirty="0"/>
                        <a:t>5,9 mois</a:t>
                      </a:r>
                      <a:r>
                        <a:rPr lang="fr-FR" sz="1200" baseline="0" dirty="0"/>
                        <a:t> en faveur de l’ajout du </a:t>
                      </a:r>
                      <a:r>
                        <a:rPr lang="fr-FR" sz="1200" dirty="0" err="1"/>
                        <a:t>capivasertib</a:t>
                      </a:r>
                      <a:r>
                        <a:rPr lang="fr-FR" sz="1200" dirty="0"/>
                        <a:t> (IC 95% 0,52–1,08)</a:t>
                      </a:r>
                    </a:p>
                    <a:p>
                      <a:pPr algn="ctr"/>
                      <a:endParaRPr lang="fr-FR" sz="1200" dirty="0"/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err="1"/>
                        <a:t>Amélioration</a:t>
                      </a:r>
                      <a:r>
                        <a:rPr lang="en-US" sz="1200" dirty="0"/>
                        <a:t> de la SG</a:t>
                      </a:r>
                      <a:r>
                        <a:rPr lang="en-US" sz="1200" baseline="0" dirty="0"/>
                        <a:t> :  </a:t>
                      </a:r>
                      <a:r>
                        <a:rPr lang="fr-FR" sz="1200" dirty="0"/>
                        <a:t>12,6 mois</a:t>
                      </a:r>
                      <a:r>
                        <a:rPr lang="fr-FR" sz="1200" baseline="0" dirty="0"/>
                        <a:t> </a:t>
                      </a:r>
                      <a:r>
                        <a:rPr lang="fr-FR" sz="1200" i="1" baseline="0" dirty="0"/>
                        <a:t>vs</a:t>
                      </a:r>
                      <a:r>
                        <a:rPr lang="fr-FR" sz="1200" baseline="0" dirty="0"/>
                        <a:t> </a:t>
                      </a:r>
                      <a:r>
                        <a:rPr lang="fr-FR" sz="1200" dirty="0"/>
                        <a:t>19,1mois</a:t>
                      </a:r>
                      <a:r>
                        <a:rPr lang="fr-FR" sz="1200" baseline="0" dirty="0"/>
                        <a:t> en faveur de l’ajout du </a:t>
                      </a:r>
                      <a:r>
                        <a:rPr lang="fr-FR" sz="1200" dirty="0" err="1"/>
                        <a:t>capivasertib</a:t>
                      </a:r>
                      <a:r>
                        <a:rPr lang="fr-FR" sz="1200" dirty="0"/>
                        <a:t> (IC 95% 0,40–1,01)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i="0" dirty="0"/>
                        <a:t>Essai</a:t>
                      </a:r>
                      <a:r>
                        <a:rPr lang="fr-FR" sz="1200" i="0" baseline="0" dirty="0"/>
                        <a:t> </a:t>
                      </a:r>
                      <a:r>
                        <a:rPr lang="fr-FR" sz="1200" i="0" dirty="0"/>
                        <a:t>PAKT </a:t>
                      </a:r>
                      <a:r>
                        <a:rPr lang="fr-FR" sz="1200" i="1" dirty="0"/>
                        <a:t>(4)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732299971"/>
                  </a:ext>
                </a:extLst>
              </a:tr>
            </a:tbl>
          </a:graphicData>
        </a:graphic>
      </p:graphicFrame>
      <p:sp>
        <p:nvSpPr>
          <p:cNvPr id="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87586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texte 4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Conclusions / Perspectives</a:t>
            </a:r>
            <a:br>
              <a:rPr lang="fr-FR" dirty="0"/>
            </a:br>
            <a:r>
              <a:rPr lang="fr-FR" dirty="0"/>
              <a:t>Recommandations : référentiels ESMO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85612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3" name="Connecteur droit avec flèche 62"/>
          <p:cNvCxnSpPr/>
          <p:nvPr/>
        </p:nvCxnSpPr>
        <p:spPr>
          <a:xfrm>
            <a:off x="8398322" y="4550501"/>
            <a:ext cx="417874" cy="65122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droit avec flèche 60"/>
          <p:cNvCxnSpPr/>
          <p:nvPr/>
        </p:nvCxnSpPr>
        <p:spPr>
          <a:xfrm flipH="1">
            <a:off x="6796218" y="4569237"/>
            <a:ext cx="858919" cy="70273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droit avec flèche 58"/>
          <p:cNvCxnSpPr>
            <a:endCxn id="38" idx="0"/>
          </p:cNvCxnSpPr>
          <p:nvPr/>
        </p:nvCxnSpPr>
        <p:spPr>
          <a:xfrm>
            <a:off x="5638801" y="4148666"/>
            <a:ext cx="1030947" cy="112828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avec flèche 56"/>
          <p:cNvCxnSpPr/>
          <p:nvPr/>
        </p:nvCxnSpPr>
        <p:spPr>
          <a:xfrm flipH="1">
            <a:off x="4728448" y="4103638"/>
            <a:ext cx="349337" cy="119542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Espace réservé du texte 1"/>
          <p:cNvSpPr>
            <a:spLocks noGrp="1"/>
          </p:cNvSpPr>
          <p:nvPr>
            <p:ph type="body" sz="quarter" idx="4294967295"/>
          </p:nvPr>
        </p:nvSpPr>
        <p:spPr>
          <a:xfrm>
            <a:off x="8235351" y="6554231"/>
            <a:ext cx="1411407" cy="242888"/>
          </a:xfrm>
          <a:prstGeom prst="rect">
            <a:avLst/>
          </a:prstGeom>
        </p:spPr>
        <p:txBody>
          <a:bodyPr>
            <a:normAutofit fontScale="32500" lnSpcReduction="20000"/>
          </a:bodyPr>
          <a:lstStyle/>
          <a:p>
            <a:r>
              <a:rPr lang="fr-FR" dirty="0"/>
              <a:t>Septembre 2023 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da-DK" dirty="0"/>
              <a:t>Denkert C et al, Lancet, 2016</a:t>
            </a:r>
          </a:p>
          <a:p>
            <a:endParaRPr lang="fr-FR" dirty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Stratification des </a:t>
            </a:r>
            <a:r>
              <a:rPr lang="fr-FR" dirty="0" err="1"/>
              <a:t>TNBCs</a:t>
            </a:r>
            <a:endParaRPr lang="fr-FR" dirty="0"/>
          </a:p>
        </p:txBody>
      </p:sp>
      <p:sp>
        <p:nvSpPr>
          <p:cNvPr id="7" name="ZoneTexte 6"/>
          <p:cNvSpPr txBox="1"/>
          <p:nvPr/>
        </p:nvSpPr>
        <p:spPr>
          <a:xfrm>
            <a:off x="1120347" y="778065"/>
            <a:ext cx="6746788" cy="272415"/>
          </a:xfrm>
          <a:prstGeom prst="roundRect">
            <a:avLst/>
          </a:prstGeom>
          <a:solidFill>
            <a:srgbClr val="002C4C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TNBC avec forte prolifération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20347" y="1150273"/>
            <a:ext cx="2899718" cy="272415"/>
          </a:xfrm>
          <a:prstGeom prst="roundRect">
            <a:avLst/>
          </a:prstGeom>
          <a:solidFill>
            <a:srgbClr val="FF7F4D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TNBC avec taux de </a:t>
            </a:r>
            <a:r>
              <a:rPr lang="fr-FR" sz="1000" dirty="0" err="1">
                <a:solidFill>
                  <a:schemeClr val="bg1"/>
                </a:solidFill>
              </a:rPr>
              <a:t>TILs</a:t>
            </a:r>
            <a:r>
              <a:rPr lang="fr-FR" sz="1000" dirty="0">
                <a:solidFill>
                  <a:schemeClr val="bg1"/>
                </a:solidFill>
              </a:rPr>
              <a:t> élevé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4188942" y="1150272"/>
            <a:ext cx="3573510" cy="272415"/>
          </a:xfrm>
          <a:prstGeom prst="roundRect">
            <a:avLst/>
          </a:prstGeom>
          <a:solidFill>
            <a:srgbClr val="005086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Expression du récepteur aux androgènes (RA)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007181" y="778064"/>
            <a:ext cx="2340572" cy="612934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sz="1000" dirty="0"/>
              <a:t>Sous-type </a:t>
            </a:r>
            <a:r>
              <a:rPr lang="en-US" sz="1000" dirty="0" err="1"/>
              <a:t>particulier</a:t>
            </a:r>
            <a:r>
              <a:rPr lang="en-US" sz="1000" dirty="0"/>
              <a:t> </a:t>
            </a:r>
            <a:r>
              <a:rPr lang="en-US" sz="1000" dirty="0" err="1"/>
              <a:t>peu</a:t>
            </a:r>
            <a:r>
              <a:rPr lang="en-US" sz="1000" dirty="0"/>
              <a:t> </a:t>
            </a:r>
            <a:r>
              <a:rPr lang="en-US" sz="1000" dirty="0" err="1"/>
              <a:t>proliférant</a:t>
            </a:r>
            <a:r>
              <a:rPr lang="en-US" sz="1000" dirty="0"/>
              <a:t> de</a:t>
            </a:r>
          </a:p>
          <a:p>
            <a:r>
              <a:rPr lang="en-US" sz="1000" dirty="0"/>
              <a:t>TNBC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068589" y="1630506"/>
            <a:ext cx="6293707" cy="272415"/>
          </a:xfrm>
          <a:prstGeom prst="roundRect">
            <a:avLst/>
          </a:prstGeom>
          <a:solidFill>
            <a:srgbClr val="002C4C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Basal-</a:t>
            </a:r>
            <a:r>
              <a:rPr lang="fr-FR" sz="1000" dirty="0" err="1">
                <a:solidFill>
                  <a:schemeClr val="bg1"/>
                </a:solidFill>
              </a:rPr>
              <a:t>like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1068587" y="2002711"/>
            <a:ext cx="1105929" cy="272415"/>
          </a:xfrm>
          <a:prstGeom prst="roundRect">
            <a:avLst/>
          </a:prstGeom>
          <a:solidFill>
            <a:srgbClr val="002C4C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Basal-like1  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2207251" y="2002705"/>
            <a:ext cx="1248034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Basal-like2  </a:t>
            </a:r>
          </a:p>
        </p:txBody>
      </p:sp>
      <p:sp>
        <p:nvSpPr>
          <p:cNvPr id="14" name="ZoneTexte 13"/>
          <p:cNvSpPr txBox="1"/>
          <p:nvPr/>
        </p:nvSpPr>
        <p:spPr>
          <a:xfrm>
            <a:off x="3609961" y="2002708"/>
            <a:ext cx="1718619" cy="272415"/>
          </a:xfrm>
          <a:prstGeom prst="roundRect">
            <a:avLst/>
          </a:prstGeom>
          <a:solidFill>
            <a:srgbClr val="FF7F4D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bg1"/>
                </a:solidFill>
              </a:rPr>
              <a:t>Immunomodulateur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15" name="ZoneTexte 14"/>
          <p:cNvSpPr txBox="1"/>
          <p:nvPr/>
        </p:nvSpPr>
        <p:spPr>
          <a:xfrm>
            <a:off x="5381095" y="2002707"/>
            <a:ext cx="1345855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Mésenchymateux</a:t>
            </a:r>
          </a:p>
        </p:txBody>
      </p:sp>
      <p:sp>
        <p:nvSpPr>
          <p:cNvPr id="16" name="ZoneTexte 15"/>
          <p:cNvSpPr txBox="1"/>
          <p:nvPr/>
        </p:nvSpPr>
        <p:spPr>
          <a:xfrm>
            <a:off x="6744459" y="2002706"/>
            <a:ext cx="2113004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Mésenchymateux stem-</a:t>
            </a:r>
            <a:r>
              <a:rPr lang="fr-FR" sz="1000" dirty="0" err="1">
                <a:solidFill>
                  <a:schemeClr val="bg1"/>
                </a:solidFill>
              </a:rPr>
              <a:t>like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27486" y="2002706"/>
            <a:ext cx="2343665" cy="272415"/>
          </a:xfrm>
          <a:prstGeom prst="roundRect">
            <a:avLst/>
          </a:prstGeom>
          <a:solidFill>
            <a:srgbClr val="005086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Récepteur </a:t>
            </a:r>
            <a:r>
              <a:rPr lang="fr-FR" sz="1000" dirty="0" err="1">
                <a:solidFill>
                  <a:schemeClr val="bg1"/>
                </a:solidFill>
              </a:rPr>
              <a:t>Luminal</a:t>
            </a:r>
            <a:r>
              <a:rPr lang="fr-FR" sz="1000" dirty="0">
                <a:solidFill>
                  <a:schemeClr val="bg1"/>
                </a:solidFill>
              </a:rPr>
              <a:t>/</a:t>
            </a:r>
            <a:r>
              <a:rPr lang="fr-FR" sz="1000" dirty="0" err="1">
                <a:solidFill>
                  <a:schemeClr val="bg1"/>
                </a:solidFill>
              </a:rPr>
              <a:t>androgene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18" name="ZoneTexte 17"/>
          <p:cNvSpPr txBox="1"/>
          <p:nvPr/>
        </p:nvSpPr>
        <p:spPr>
          <a:xfrm>
            <a:off x="7463210" y="1630506"/>
            <a:ext cx="1293340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bg1"/>
                </a:solidFill>
              </a:rPr>
              <a:t>Claudin</a:t>
            </a:r>
            <a:r>
              <a:rPr lang="fr-FR" sz="1000" dirty="0">
                <a:solidFill>
                  <a:schemeClr val="bg1"/>
                </a:solidFill>
              </a:rPr>
              <a:t>-bas</a:t>
            </a:r>
          </a:p>
        </p:txBody>
      </p:sp>
      <p:sp>
        <p:nvSpPr>
          <p:cNvPr id="19" name="ZoneTexte 18"/>
          <p:cNvSpPr txBox="1"/>
          <p:nvPr/>
        </p:nvSpPr>
        <p:spPr>
          <a:xfrm>
            <a:off x="8889296" y="1635047"/>
            <a:ext cx="1293340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Non basal-</a:t>
            </a:r>
            <a:r>
              <a:rPr lang="fr-FR" sz="1000" dirty="0" err="1">
                <a:solidFill>
                  <a:schemeClr val="bg1"/>
                </a:solidFill>
              </a:rPr>
              <a:t>like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20" name="ZoneTexte 19"/>
          <p:cNvSpPr txBox="1"/>
          <p:nvPr/>
        </p:nvSpPr>
        <p:spPr>
          <a:xfrm>
            <a:off x="1068587" y="2374921"/>
            <a:ext cx="2488857" cy="272415"/>
          </a:xfrm>
          <a:prstGeom prst="roundRect">
            <a:avLst/>
          </a:prstGeom>
          <a:solidFill>
            <a:srgbClr val="002C4C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Basal-</a:t>
            </a:r>
            <a:r>
              <a:rPr lang="fr-FR" sz="1000" dirty="0" err="1">
                <a:solidFill>
                  <a:schemeClr val="bg1"/>
                </a:solidFill>
              </a:rPr>
              <a:t>like</a:t>
            </a:r>
            <a:r>
              <a:rPr lang="fr-FR" sz="1000" dirty="0">
                <a:solidFill>
                  <a:schemeClr val="bg1"/>
                </a:solidFill>
              </a:rPr>
              <a:t> avec </a:t>
            </a:r>
            <a:r>
              <a:rPr lang="fr-FR" sz="1000" dirty="0" err="1">
                <a:solidFill>
                  <a:schemeClr val="bg1"/>
                </a:solidFill>
              </a:rPr>
              <a:t>immunosupression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22" name="ZoneTexte 21"/>
          <p:cNvSpPr txBox="1"/>
          <p:nvPr/>
        </p:nvSpPr>
        <p:spPr>
          <a:xfrm>
            <a:off x="3609960" y="2374921"/>
            <a:ext cx="3064475" cy="272415"/>
          </a:xfrm>
          <a:prstGeom prst="roundRect">
            <a:avLst/>
          </a:prstGeom>
          <a:solidFill>
            <a:srgbClr val="FF7F4D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Basal-</a:t>
            </a:r>
            <a:r>
              <a:rPr lang="fr-FR" sz="1000" dirty="0" err="1">
                <a:solidFill>
                  <a:schemeClr val="bg1"/>
                </a:solidFill>
              </a:rPr>
              <a:t>like</a:t>
            </a:r>
            <a:r>
              <a:rPr lang="fr-FR" sz="1000" dirty="0">
                <a:solidFill>
                  <a:schemeClr val="bg1"/>
                </a:solidFill>
              </a:rPr>
              <a:t> avec </a:t>
            </a:r>
            <a:r>
              <a:rPr lang="fr-FR" sz="1000" dirty="0" err="1">
                <a:solidFill>
                  <a:schemeClr val="bg1"/>
                </a:solidFill>
              </a:rPr>
              <a:t>immuno</a:t>
            </a:r>
            <a:r>
              <a:rPr lang="fr-FR" sz="1000" dirty="0">
                <a:solidFill>
                  <a:schemeClr val="bg1"/>
                </a:solidFill>
              </a:rPr>
              <a:t>-activation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6744459" y="2374921"/>
            <a:ext cx="1696994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Mésenchymateux</a:t>
            </a:r>
          </a:p>
        </p:txBody>
      </p:sp>
      <p:sp>
        <p:nvSpPr>
          <p:cNvPr id="24" name="ZoneTexte 23"/>
          <p:cNvSpPr txBox="1"/>
          <p:nvPr/>
        </p:nvSpPr>
        <p:spPr>
          <a:xfrm>
            <a:off x="8511477" y="2370365"/>
            <a:ext cx="2343665" cy="272415"/>
          </a:xfrm>
          <a:prstGeom prst="roundRect">
            <a:avLst/>
          </a:prstGeom>
          <a:solidFill>
            <a:srgbClr val="005086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bg1"/>
                </a:solidFill>
              </a:rPr>
              <a:t>Luminal</a:t>
            </a:r>
            <a:r>
              <a:rPr lang="fr-FR" sz="1000" dirty="0">
                <a:solidFill>
                  <a:schemeClr val="bg1"/>
                </a:solidFill>
              </a:rPr>
              <a:t> RA</a:t>
            </a:r>
          </a:p>
        </p:txBody>
      </p:sp>
      <p:sp>
        <p:nvSpPr>
          <p:cNvPr id="26" name="Rectangle à coins arrondis 25"/>
          <p:cNvSpPr/>
          <p:nvPr/>
        </p:nvSpPr>
        <p:spPr>
          <a:xfrm>
            <a:off x="1017816" y="620282"/>
            <a:ext cx="11050615" cy="854835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/>
          </a:p>
        </p:txBody>
      </p:sp>
      <p:sp>
        <p:nvSpPr>
          <p:cNvPr id="27" name="Rectangle à coins arrondis 26"/>
          <p:cNvSpPr/>
          <p:nvPr/>
        </p:nvSpPr>
        <p:spPr>
          <a:xfrm>
            <a:off x="991937" y="1570707"/>
            <a:ext cx="11050615" cy="1155240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/>
          </a:p>
        </p:txBody>
      </p:sp>
      <p:sp>
        <p:nvSpPr>
          <p:cNvPr id="28" name="ZoneTexte 27"/>
          <p:cNvSpPr txBox="1"/>
          <p:nvPr/>
        </p:nvSpPr>
        <p:spPr>
          <a:xfrm>
            <a:off x="6483305" y="2828245"/>
            <a:ext cx="2343665" cy="272415"/>
          </a:xfrm>
          <a:prstGeom prst="roundRect">
            <a:avLst/>
          </a:prstGeom>
          <a:solidFill>
            <a:srgbClr val="7F7F7F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Mutations BRCA1, BRCA2 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6474765" y="3117054"/>
            <a:ext cx="3151093" cy="442674"/>
          </a:xfrm>
          <a:prstGeom prst="roundRect">
            <a:avLst/>
          </a:prstGeom>
          <a:solidFill>
            <a:srgbClr val="7F7F7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</a:rPr>
              <a:t>Signatures </a:t>
            </a:r>
            <a:r>
              <a:rPr lang="en-US" sz="1000" dirty="0" err="1">
                <a:solidFill>
                  <a:schemeClr val="bg1"/>
                </a:solidFill>
              </a:rPr>
              <a:t>génomiques</a:t>
            </a:r>
            <a:r>
              <a:rPr lang="en-US" sz="1000" dirty="0">
                <a:solidFill>
                  <a:schemeClr val="bg1"/>
                </a:solidFill>
              </a:rPr>
              <a:t>, TNBC avec deficit de la </a:t>
            </a:r>
            <a:r>
              <a:rPr lang="en-US" sz="1000" dirty="0" err="1">
                <a:solidFill>
                  <a:schemeClr val="bg1"/>
                </a:solidFill>
              </a:rPr>
              <a:t>recombinaision</a:t>
            </a:r>
            <a:r>
              <a:rPr lang="en-US" sz="1000" dirty="0">
                <a:solidFill>
                  <a:schemeClr val="bg1"/>
                </a:solidFill>
              </a:rPr>
              <a:t> homologue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6495665" y="3598068"/>
            <a:ext cx="1701112" cy="272415"/>
          </a:xfrm>
          <a:prstGeom prst="roundRect">
            <a:avLst/>
          </a:prstGeom>
          <a:solidFill>
            <a:srgbClr val="FF7F4D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Charge mutationnelle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8235350" y="3588275"/>
            <a:ext cx="2432649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bg1"/>
                </a:solidFill>
              </a:rPr>
              <a:t>Donénes</a:t>
            </a:r>
            <a:r>
              <a:rPr lang="fr-FR" sz="1000" dirty="0">
                <a:solidFill>
                  <a:schemeClr val="bg1"/>
                </a:solidFill>
              </a:rPr>
              <a:t> TCGA et METABRIC</a:t>
            </a:r>
          </a:p>
        </p:txBody>
      </p:sp>
      <p:sp>
        <p:nvSpPr>
          <p:cNvPr id="32" name="Rectangle à coins arrondis 31"/>
          <p:cNvSpPr/>
          <p:nvPr/>
        </p:nvSpPr>
        <p:spPr>
          <a:xfrm>
            <a:off x="6392562" y="2777659"/>
            <a:ext cx="5675869" cy="1187644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00"/>
          </a:p>
        </p:txBody>
      </p:sp>
      <p:sp>
        <p:nvSpPr>
          <p:cNvPr id="33" name="ZoneTexte 32"/>
          <p:cNvSpPr txBox="1"/>
          <p:nvPr/>
        </p:nvSpPr>
        <p:spPr>
          <a:xfrm>
            <a:off x="1324891" y="3533983"/>
            <a:ext cx="1967520" cy="562630"/>
          </a:xfrm>
          <a:prstGeom prst="ellipse">
            <a:avLst/>
          </a:prstGeom>
          <a:solidFill>
            <a:srgbClr val="002C4C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Haut taux de prolifération</a:t>
            </a:r>
          </a:p>
        </p:txBody>
      </p:sp>
      <p:sp>
        <p:nvSpPr>
          <p:cNvPr id="34" name="ZoneTexte 33"/>
          <p:cNvSpPr txBox="1"/>
          <p:nvPr/>
        </p:nvSpPr>
        <p:spPr>
          <a:xfrm>
            <a:off x="1064223" y="4569237"/>
            <a:ext cx="2488857" cy="442674"/>
          </a:xfrm>
          <a:prstGeom prst="roundRect">
            <a:avLst/>
          </a:prstGeom>
          <a:solidFill>
            <a:srgbClr val="002C4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</a:rPr>
              <a:t>Augmentation de la </a:t>
            </a:r>
            <a:r>
              <a:rPr lang="en-US" sz="1000" dirty="0" err="1">
                <a:solidFill>
                  <a:schemeClr val="bg1"/>
                </a:solidFill>
              </a:rPr>
              <a:t>réponse</a:t>
            </a:r>
            <a:r>
              <a:rPr lang="en-US" sz="1000" dirty="0">
                <a:solidFill>
                  <a:schemeClr val="bg1"/>
                </a:solidFill>
              </a:rPr>
              <a:t> à la </a:t>
            </a:r>
            <a:r>
              <a:rPr lang="en-US" sz="1000" dirty="0" err="1">
                <a:solidFill>
                  <a:schemeClr val="bg1"/>
                </a:solidFill>
              </a:rPr>
              <a:t>chimiothérapie</a:t>
            </a:r>
            <a:r>
              <a:rPr lang="en-US" sz="1000" dirty="0">
                <a:solidFill>
                  <a:schemeClr val="bg1"/>
                </a:solidFill>
              </a:rPr>
              <a:t> (</a:t>
            </a:r>
            <a:r>
              <a:rPr lang="en-US" sz="1000" dirty="0" err="1">
                <a:solidFill>
                  <a:schemeClr val="bg1"/>
                </a:solidFill>
              </a:rPr>
              <a:t>néo</a:t>
            </a:r>
            <a:r>
              <a:rPr lang="en-US" sz="1000" dirty="0">
                <a:solidFill>
                  <a:schemeClr val="bg1"/>
                </a:solidFill>
              </a:rPr>
              <a:t>)</a:t>
            </a:r>
            <a:r>
              <a:rPr lang="en-US" sz="1000" dirty="0" err="1">
                <a:solidFill>
                  <a:schemeClr val="bg1"/>
                </a:solidFill>
              </a:rPr>
              <a:t>adjuvante</a:t>
            </a:r>
            <a:endParaRPr lang="en-US" sz="1000" dirty="0">
              <a:solidFill>
                <a:schemeClr val="bg1"/>
              </a:solidFill>
            </a:endParaRPr>
          </a:p>
        </p:txBody>
      </p:sp>
      <p:sp>
        <p:nvSpPr>
          <p:cNvPr id="35" name="ZoneTexte 34"/>
          <p:cNvSpPr txBox="1"/>
          <p:nvPr/>
        </p:nvSpPr>
        <p:spPr>
          <a:xfrm>
            <a:off x="1064223" y="5365609"/>
            <a:ext cx="2488857" cy="272415"/>
          </a:xfrm>
          <a:prstGeom prst="roundRect">
            <a:avLst/>
          </a:prstGeom>
          <a:solidFill>
            <a:srgbClr val="002C4C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Chimiothérapie classique</a:t>
            </a:r>
          </a:p>
        </p:txBody>
      </p:sp>
      <p:sp>
        <p:nvSpPr>
          <p:cNvPr id="36" name="ZoneTexte 35"/>
          <p:cNvSpPr txBox="1"/>
          <p:nvPr/>
        </p:nvSpPr>
        <p:spPr>
          <a:xfrm>
            <a:off x="9503390" y="4033726"/>
            <a:ext cx="2471640" cy="562630"/>
          </a:xfrm>
          <a:prstGeom prst="ellipse">
            <a:avLst/>
          </a:prstGeom>
          <a:solidFill>
            <a:srgbClr val="005086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Expression </a:t>
            </a:r>
          </a:p>
          <a:p>
            <a:pPr algn="ctr"/>
            <a:r>
              <a:rPr lang="fr-FR" sz="1000" dirty="0">
                <a:solidFill>
                  <a:schemeClr val="bg1"/>
                </a:solidFill>
              </a:rPr>
              <a:t>du RA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4146777" y="4753904"/>
            <a:ext cx="2245785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Essais cliniques en cours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5698898" y="5276955"/>
            <a:ext cx="1941699" cy="442674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Chimiothérapie à base de sels de platine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3985082" y="5299063"/>
            <a:ext cx="1511642" cy="442674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Immunothérapie (chimiothérapie)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4103823" y="3503532"/>
            <a:ext cx="2139078" cy="562630"/>
          </a:xfrm>
          <a:prstGeom prst="ellipse">
            <a:avLst/>
          </a:prstGeom>
          <a:solidFill>
            <a:srgbClr val="FF7F4D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Augmentation de l’infiltrat immunitaire</a:t>
            </a:r>
          </a:p>
        </p:txBody>
      </p:sp>
      <p:sp>
        <p:nvSpPr>
          <p:cNvPr id="41" name="ZoneTexte 40"/>
          <p:cNvSpPr txBox="1"/>
          <p:nvPr/>
        </p:nvSpPr>
        <p:spPr>
          <a:xfrm>
            <a:off x="6763110" y="4046477"/>
            <a:ext cx="2511111" cy="540990"/>
          </a:xfrm>
          <a:prstGeom prst="ellipse">
            <a:avLst/>
          </a:prstGeom>
          <a:solidFill>
            <a:srgbClr val="7F7F7F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950" dirty="0" err="1">
                <a:solidFill>
                  <a:schemeClr val="bg1"/>
                </a:solidFill>
              </a:rPr>
              <a:t>BRCAness</a:t>
            </a:r>
            <a:r>
              <a:rPr lang="fr-FR" sz="950" dirty="0">
                <a:solidFill>
                  <a:schemeClr val="bg1"/>
                </a:solidFill>
              </a:rPr>
              <a:t>/HRD/ signatures génomiques</a:t>
            </a:r>
          </a:p>
        </p:txBody>
      </p:sp>
      <p:sp>
        <p:nvSpPr>
          <p:cNvPr id="42" name="ZoneTexte 41"/>
          <p:cNvSpPr txBox="1"/>
          <p:nvPr/>
        </p:nvSpPr>
        <p:spPr>
          <a:xfrm>
            <a:off x="6862119" y="4756367"/>
            <a:ext cx="2185214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Essais cliniques en cours</a:t>
            </a:r>
          </a:p>
        </p:txBody>
      </p:sp>
      <p:sp>
        <p:nvSpPr>
          <p:cNvPr id="43" name="ZoneTexte 42"/>
          <p:cNvSpPr txBox="1"/>
          <p:nvPr/>
        </p:nvSpPr>
        <p:spPr>
          <a:xfrm>
            <a:off x="9646758" y="4753904"/>
            <a:ext cx="2245785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Essais cliniques en cours</a:t>
            </a:r>
          </a:p>
        </p:txBody>
      </p:sp>
      <p:sp>
        <p:nvSpPr>
          <p:cNvPr id="44" name="ZoneTexte 43"/>
          <p:cNvSpPr txBox="1"/>
          <p:nvPr/>
        </p:nvSpPr>
        <p:spPr>
          <a:xfrm>
            <a:off x="7791311" y="5271968"/>
            <a:ext cx="1941699" cy="272415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Inhibiteurs de PARP</a:t>
            </a:r>
          </a:p>
        </p:txBody>
      </p:sp>
      <p:sp>
        <p:nvSpPr>
          <p:cNvPr id="45" name="ZoneTexte 44"/>
          <p:cNvSpPr txBox="1"/>
          <p:nvPr/>
        </p:nvSpPr>
        <p:spPr>
          <a:xfrm>
            <a:off x="9794242" y="5276955"/>
            <a:ext cx="1941699" cy="442674"/>
          </a:xfrm>
          <a:prstGeom prst="roundRect">
            <a:avLst/>
          </a:prstGeom>
          <a:solidFill>
            <a:srgbClr val="CA5E3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00" dirty="0">
                <a:solidFill>
                  <a:schemeClr val="bg1"/>
                </a:solidFill>
              </a:rPr>
              <a:t>Traitements anti-androgéniques</a:t>
            </a:r>
          </a:p>
        </p:txBody>
      </p:sp>
      <p:sp>
        <p:nvSpPr>
          <p:cNvPr id="46" name="ZoneTexte 45"/>
          <p:cNvSpPr txBox="1"/>
          <p:nvPr/>
        </p:nvSpPr>
        <p:spPr>
          <a:xfrm rot="16200000">
            <a:off x="11223723" y="756864"/>
            <a:ext cx="1160505" cy="612934"/>
          </a:xfrm>
          <a:prstGeom prst="round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accent6">
                    <a:lumMod val="50000"/>
                  </a:schemeClr>
                </a:solidFill>
              </a:rPr>
              <a:t>Classification </a:t>
            </a:r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histologqiue</a:t>
            </a:r>
            <a:r>
              <a:rPr lang="en-US" sz="10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classique</a:t>
            </a:r>
            <a:endParaRPr lang="en-US" sz="1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47" name="ZoneTexte 46"/>
          <p:cNvSpPr txBox="1"/>
          <p:nvPr/>
        </p:nvSpPr>
        <p:spPr>
          <a:xfrm rot="16200000">
            <a:off x="11206526" y="3238861"/>
            <a:ext cx="1194899" cy="442674"/>
          </a:xfrm>
          <a:prstGeom prst="round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accent6">
                    <a:lumMod val="50000"/>
                  </a:schemeClr>
                </a:solidFill>
              </a:rPr>
              <a:t>Alterations </a:t>
            </a:r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génomiques</a:t>
            </a:r>
            <a:endParaRPr lang="en-US" sz="1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48" name="ZoneTexte 47"/>
          <p:cNvSpPr txBox="1"/>
          <p:nvPr/>
        </p:nvSpPr>
        <p:spPr>
          <a:xfrm rot="16200000">
            <a:off x="11211324" y="1863080"/>
            <a:ext cx="1112816" cy="612934"/>
          </a:xfrm>
          <a:prstGeom prst="round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Profil</a:t>
            </a:r>
            <a:r>
              <a:rPr lang="en-US" sz="10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d’expression</a:t>
            </a:r>
            <a:r>
              <a:rPr lang="en-US" sz="1000" b="1" dirty="0">
                <a:solidFill>
                  <a:schemeClr val="accent6">
                    <a:lumMod val="50000"/>
                  </a:schemeClr>
                </a:solidFill>
              </a:rPr>
              <a:t> des </a:t>
            </a:r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gènes</a:t>
            </a:r>
            <a:endParaRPr lang="en-US" sz="1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49" name="ZoneTexte 48"/>
          <p:cNvSpPr txBox="1"/>
          <p:nvPr/>
        </p:nvSpPr>
        <p:spPr>
          <a:xfrm>
            <a:off x="1916619" y="2898294"/>
            <a:ext cx="3795862" cy="272415"/>
          </a:xfrm>
          <a:prstGeom prst="round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Caractéristiques</a:t>
            </a:r>
            <a:r>
              <a:rPr lang="en-US" sz="10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moléculaires</a:t>
            </a:r>
            <a:r>
              <a:rPr lang="en-US" sz="1000" b="1" dirty="0">
                <a:solidFill>
                  <a:schemeClr val="accent6">
                    <a:lumMod val="50000"/>
                  </a:schemeClr>
                </a:solidFill>
              </a:rPr>
              <a:t> et </a:t>
            </a:r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cliniques</a:t>
            </a:r>
            <a:r>
              <a:rPr lang="en-US" sz="10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en-US" sz="1000" b="1" dirty="0" err="1">
                <a:solidFill>
                  <a:schemeClr val="accent6">
                    <a:lumMod val="50000"/>
                  </a:schemeClr>
                </a:solidFill>
              </a:rPr>
              <a:t>significatives</a:t>
            </a:r>
            <a:endParaRPr lang="en-US" sz="1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cxnSp>
        <p:nvCxnSpPr>
          <p:cNvPr id="51" name="Connecteur droit avec flèche 50"/>
          <p:cNvCxnSpPr>
            <a:stCxn id="33" idx="4"/>
            <a:endCxn id="34" idx="0"/>
          </p:cNvCxnSpPr>
          <p:nvPr/>
        </p:nvCxnSpPr>
        <p:spPr>
          <a:xfrm>
            <a:off x="2308651" y="4096613"/>
            <a:ext cx="1" cy="47262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avec flèche 52"/>
          <p:cNvCxnSpPr>
            <a:stCxn id="34" idx="2"/>
            <a:endCxn id="35" idx="0"/>
          </p:cNvCxnSpPr>
          <p:nvPr/>
        </p:nvCxnSpPr>
        <p:spPr>
          <a:xfrm>
            <a:off x="2308652" y="5011911"/>
            <a:ext cx="0" cy="35369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avec flèche 54"/>
          <p:cNvCxnSpPr>
            <a:stCxn id="40" idx="3"/>
            <a:endCxn id="34" idx="3"/>
          </p:cNvCxnSpPr>
          <p:nvPr/>
        </p:nvCxnSpPr>
        <p:spPr>
          <a:xfrm flipH="1">
            <a:off x="3553080" y="3983767"/>
            <a:ext cx="864004" cy="806807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avec flèche 70"/>
          <p:cNvCxnSpPr>
            <a:stCxn id="43" idx="2"/>
            <a:endCxn id="45" idx="0"/>
          </p:cNvCxnSpPr>
          <p:nvPr/>
        </p:nvCxnSpPr>
        <p:spPr>
          <a:xfrm flipH="1">
            <a:off x="10765092" y="5026319"/>
            <a:ext cx="4559" cy="250636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droit avec flèche 76"/>
          <p:cNvCxnSpPr>
            <a:stCxn id="36" idx="4"/>
            <a:endCxn id="43" idx="0"/>
          </p:cNvCxnSpPr>
          <p:nvPr/>
        </p:nvCxnSpPr>
        <p:spPr>
          <a:xfrm>
            <a:off x="10739210" y="4596356"/>
            <a:ext cx="30441" cy="15754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4622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ce réservé du contenu 8">
            <a:extLst>
              <a:ext uri="{FF2B5EF4-FFF2-40B4-BE49-F238E27FC236}">
                <a16:creationId xmlns:a16="http://schemas.microsoft.com/office/drawing/2014/main" xmlns="" id="{0FC26FA5-066C-1DF7-D8C4-8F8C88E4802A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fr-FR"/>
          </a:p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5A102B0-69E7-FD64-07F9-5C4B5F014D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 err="1"/>
              <a:t>Take</a:t>
            </a:r>
            <a:r>
              <a:rPr lang="fr-FR" dirty="0"/>
              <a:t>-home messages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2EFFA8A2-FE18-43B5-C0E3-D1F887CF5EB2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38031" y="712867"/>
            <a:ext cx="10842610" cy="4905044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En 1</a:t>
            </a:r>
            <a:r>
              <a:rPr lang="fr-FR" baseline="30000" dirty="0"/>
              <a:t>ère</a:t>
            </a:r>
            <a:r>
              <a:rPr lang="fr-FR" dirty="0"/>
              <a:t> ligne métastatique : 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u="sng" dirty="0">
                <a:solidFill>
                  <a:srgbClr val="005086"/>
                </a:solidFill>
              </a:rPr>
              <a:t>En cas de CPS PD-L1 ≥ 10</a:t>
            </a:r>
            <a:r>
              <a:rPr lang="fr-FR" dirty="0">
                <a:solidFill>
                  <a:srgbClr val="005086"/>
                </a:solidFill>
              </a:rPr>
              <a:t> :  </a:t>
            </a:r>
            <a:r>
              <a:rPr lang="fr-FR" b="1" dirty="0">
                <a:solidFill>
                  <a:srgbClr val="005086"/>
                </a:solidFill>
              </a:rPr>
              <a:t>Pembrolizumab + chimiothérapie </a:t>
            </a:r>
            <a:r>
              <a:rPr lang="fr-FR" dirty="0">
                <a:solidFill>
                  <a:srgbClr val="005086"/>
                </a:solidFill>
              </a:rPr>
              <a:t>(</a:t>
            </a:r>
            <a:r>
              <a:rPr lang="fr-FR" dirty="0" err="1">
                <a:solidFill>
                  <a:srgbClr val="005086"/>
                </a:solidFill>
              </a:rPr>
              <a:t>carboplatine</a:t>
            </a:r>
            <a:r>
              <a:rPr lang="fr-FR" dirty="0">
                <a:solidFill>
                  <a:srgbClr val="005086"/>
                </a:solidFill>
              </a:rPr>
              <a:t> + </a:t>
            </a:r>
            <a:r>
              <a:rPr lang="fr-FR" dirty="0" err="1">
                <a:solidFill>
                  <a:srgbClr val="005086"/>
                </a:solidFill>
              </a:rPr>
              <a:t>gemcitabine</a:t>
            </a:r>
            <a:r>
              <a:rPr lang="fr-FR" dirty="0">
                <a:solidFill>
                  <a:srgbClr val="005086"/>
                </a:solidFill>
              </a:rPr>
              <a:t> ou paclitaxel) : nouveau traitement de </a:t>
            </a:r>
            <a:r>
              <a:rPr lang="fr-FR" b="1" dirty="0">
                <a:solidFill>
                  <a:srgbClr val="005086"/>
                </a:solidFill>
              </a:rPr>
              <a:t>1</a:t>
            </a:r>
            <a:r>
              <a:rPr lang="fr-FR" b="1" baseline="30000" dirty="0">
                <a:solidFill>
                  <a:srgbClr val="005086"/>
                </a:solidFill>
              </a:rPr>
              <a:t>ère</a:t>
            </a:r>
            <a:r>
              <a:rPr lang="fr-FR" b="1" dirty="0">
                <a:solidFill>
                  <a:srgbClr val="005086"/>
                </a:solidFill>
              </a:rPr>
              <a:t> ligne de référence</a:t>
            </a:r>
          </a:p>
          <a:p>
            <a:pPr lvl="1">
              <a:spcAft>
                <a:spcPts val="12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u="sng" dirty="0">
                <a:solidFill>
                  <a:srgbClr val="005086"/>
                </a:solidFill>
              </a:rPr>
              <a:t>En cas de CPS PD-L1 &lt; 10</a:t>
            </a:r>
            <a:r>
              <a:rPr lang="fr-FR" dirty="0">
                <a:solidFill>
                  <a:srgbClr val="005086"/>
                </a:solidFill>
              </a:rPr>
              <a:t>  : </a:t>
            </a:r>
            <a:r>
              <a:rPr lang="fr-FR" b="1" dirty="0">
                <a:solidFill>
                  <a:srgbClr val="005086"/>
                </a:solidFill>
              </a:rPr>
              <a:t>Chimiothérapie</a:t>
            </a:r>
            <a:r>
              <a:rPr lang="fr-FR" dirty="0">
                <a:solidFill>
                  <a:srgbClr val="005086"/>
                </a:solidFill>
              </a:rPr>
              <a:t> demeure la référence (anthracyclines et taxanes à privilégier). L’ajout de </a:t>
            </a:r>
            <a:r>
              <a:rPr lang="fr-FR" b="1" dirty="0" err="1">
                <a:solidFill>
                  <a:srgbClr val="005086"/>
                </a:solidFill>
              </a:rPr>
              <a:t>bévacizumab</a:t>
            </a:r>
            <a:r>
              <a:rPr lang="fr-FR" dirty="0">
                <a:solidFill>
                  <a:srgbClr val="005086"/>
                </a:solidFill>
              </a:rPr>
              <a:t> est une option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En cas de mutation germinale </a:t>
            </a:r>
            <a:r>
              <a:rPr lang="fr-FR" i="1" dirty="0"/>
              <a:t>BRCA1</a:t>
            </a:r>
            <a:r>
              <a:rPr lang="fr-FR" dirty="0"/>
              <a:t> ou </a:t>
            </a:r>
            <a:r>
              <a:rPr lang="fr-FR" i="1" dirty="0"/>
              <a:t>BRCA2</a:t>
            </a:r>
            <a:r>
              <a:rPr lang="fr-FR" dirty="0"/>
              <a:t> : 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b="1" dirty="0">
                <a:solidFill>
                  <a:srgbClr val="005086"/>
                </a:solidFill>
              </a:rPr>
              <a:t>Inhibiteurs de PARP </a:t>
            </a:r>
            <a:r>
              <a:rPr lang="fr-FR" dirty="0">
                <a:solidFill>
                  <a:srgbClr val="005086"/>
                </a:solidFill>
              </a:rPr>
              <a:t>(olaparib, talazoparib) à considérer précocement dans la stratégie thérapeutique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u="sng" dirty="0">
                <a:solidFill>
                  <a:srgbClr val="005086"/>
                </a:solidFill>
              </a:rPr>
              <a:t>En cas de CPS PDL-L1 ≥ 10</a:t>
            </a:r>
            <a:r>
              <a:rPr lang="fr-FR" dirty="0">
                <a:solidFill>
                  <a:srgbClr val="005086"/>
                </a:solidFill>
              </a:rPr>
              <a:t> : </a:t>
            </a:r>
            <a:r>
              <a:rPr lang="fr-FR" b="1" dirty="0">
                <a:solidFill>
                  <a:srgbClr val="005086"/>
                </a:solidFill>
              </a:rPr>
              <a:t>En 1</a:t>
            </a:r>
            <a:r>
              <a:rPr lang="fr-FR" b="1" baseline="30000" dirty="0">
                <a:solidFill>
                  <a:srgbClr val="005086"/>
                </a:solidFill>
              </a:rPr>
              <a:t>ère</a:t>
            </a:r>
            <a:r>
              <a:rPr lang="fr-FR" b="1" dirty="0">
                <a:solidFill>
                  <a:srgbClr val="005086"/>
                </a:solidFill>
              </a:rPr>
              <a:t> ligne, la combinaison chimio-immunothérapie reste l’option privilégiée </a:t>
            </a:r>
          </a:p>
          <a:p>
            <a:pPr lvl="1">
              <a:spcAft>
                <a:spcPts val="12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Les chimiothérapies à base de </a:t>
            </a:r>
            <a:r>
              <a:rPr lang="fr-FR" b="1" dirty="0">
                <a:solidFill>
                  <a:srgbClr val="005086"/>
                </a:solidFill>
              </a:rPr>
              <a:t>sels de platine </a:t>
            </a:r>
            <a:r>
              <a:rPr lang="fr-FR" dirty="0">
                <a:solidFill>
                  <a:srgbClr val="005086"/>
                </a:solidFill>
              </a:rPr>
              <a:t>sont une option à considérer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Les </a:t>
            </a:r>
            <a:r>
              <a:rPr lang="fr-FR" dirty="0" err="1"/>
              <a:t>ADCs</a:t>
            </a:r>
            <a:r>
              <a:rPr lang="fr-FR" dirty="0"/>
              <a:t> </a:t>
            </a:r>
            <a:r>
              <a:rPr lang="fr-FR" dirty="0" err="1"/>
              <a:t>réprésentent</a:t>
            </a:r>
            <a:r>
              <a:rPr lang="fr-FR" dirty="0"/>
              <a:t> un arsenal thérapeutique supplémentaire :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b="1" dirty="0" err="1">
                <a:solidFill>
                  <a:srgbClr val="005086"/>
                </a:solidFill>
              </a:rPr>
              <a:t>Sacituzumab</a:t>
            </a:r>
            <a:r>
              <a:rPr lang="fr-FR" b="1" dirty="0">
                <a:solidFill>
                  <a:srgbClr val="005086"/>
                </a:solidFill>
              </a:rPr>
              <a:t> </a:t>
            </a:r>
            <a:r>
              <a:rPr lang="fr-FR" b="1" dirty="0" err="1">
                <a:solidFill>
                  <a:srgbClr val="005086"/>
                </a:solidFill>
              </a:rPr>
              <a:t>Govitecan</a:t>
            </a:r>
            <a:r>
              <a:rPr lang="fr-FR" b="1" dirty="0">
                <a:solidFill>
                  <a:srgbClr val="005086"/>
                </a:solidFill>
              </a:rPr>
              <a:t> : nouveau standard de 2</a:t>
            </a:r>
            <a:r>
              <a:rPr lang="fr-FR" b="1" baseline="30000" dirty="0">
                <a:solidFill>
                  <a:srgbClr val="005086"/>
                </a:solidFill>
              </a:rPr>
              <a:t>ème</a:t>
            </a:r>
            <a:r>
              <a:rPr lang="fr-FR" b="1" dirty="0">
                <a:solidFill>
                  <a:srgbClr val="005086"/>
                </a:solidFill>
              </a:rPr>
              <a:t> ligne </a:t>
            </a:r>
            <a:r>
              <a:rPr lang="fr-FR" dirty="0" smtClean="0">
                <a:solidFill>
                  <a:srgbClr val="005086"/>
                </a:solidFill>
              </a:rPr>
              <a:t>au stade métastatique en </a:t>
            </a:r>
            <a:r>
              <a:rPr lang="fr-FR" dirty="0">
                <a:solidFill>
                  <a:srgbClr val="005086"/>
                </a:solidFill>
              </a:rPr>
              <a:t>cas de traitement néo-adjuvant ou adjuvant préalable, et en 3</a:t>
            </a:r>
            <a:r>
              <a:rPr lang="fr-FR" baseline="30000" dirty="0">
                <a:solidFill>
                  <a:srgbClr val="005086"/>
                </a:solidFill>
              </a:rPr>
              <a:t>ème</a:t>
            </a:r>
            <a:r>
              <a:rPr lang="fr-FR" dirty="0">
                <a:solidFill>
                  <a:srgbClr val="005086"/>
                </a:solidFill>
              </a:rPr>
              <a:t> ligne chez les patients métastatiques </a:t>
            </a:r>
            <a:r>
              <a:rPr lang="fr-FR" i="1" dirty="0">
                <a:solidFill>
                  <a:srgbClr val="005086"/>
                </a:solidFill>
              </a:rPr>
              <a:t>de novo </a:t>
            </a:r>
            <a:r>
              <a:rPr lang="fr-FR" dirty="0">
                <a:solidFill>
                  <a:srgbClr val="005086"/>
                </a:solidFill>
              </a:rPr>
              <a:t>dans le segment HER2- (IHC 0 ou IHC 1+ ou IHC 2+ / ISH-)</a:t>
            </a:r>
          </a:p>
          <a:p>
            <a:pPr lvl="1">
              <a:spcAft>
                <a:spcPts val="12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b="1" dirty="0" err="1">
                <a:solidFill>
                  <a:srgbClr val="005086"/>
                </a:solidFill>
              </a:rPr>
              <a:t>Trastuzumab</a:t>
            </a:r>
            <a:r>
              <a:rPr lang="fr-FR" b="1" dirty="0">
                <a:solidFill>
                  <a:srgbClr val="005086"/>
                </a:solidFill>
              </a:rPr>
              <a:t> </a:t>
            </a:r>
            <a:r>
              <a:rPr lang="fr-FR" b="1" dirty="0" err="1">
                <a:solidFill>
                  <a:srgbClr val="005086"/>
                </a:solidFill>
              </a:rPr>
              <a:t>Deruxtecan</a:t>
            </a:r>
            <a:r>
              <a:rPr lang="fr-FR" b="1" dirty="0">
                <a:solidFill>
                  <a:srgbClr val="005086"/>
                </a:solidFill>
              </a:rPr>
              <a:t> : option </a:t>
            </a:r>
            <a:r>
              <a:rPr lang="fr-FR" dirty="0">
                <a:solidFill>
                  <a:srgbClr val="005086"/>
                </a:solidFill>
              </a:rPr>
              <a:t>en cas de cancer du sein RH- </a:t>
            </a:r>
            <a:r>
              <a:rPr lang="fr-FR" b="1" dirty="0">
                <a:solidFill>
                  <a:srgbClr val="005086"/>
                </a:solidFill>
              </a:rPr>
              <a:t>HER2 </a:t>
            </a:r>
            <a:r>
              <a:rPr lang="fr-FR" b="1" dirty="0" err="1">
                <a:solidFill>
                  <a:srgbClr val="005086"/>
                </a:solidFill>
              </a:rPr>
              <a:t>low</a:t>
            </a:r>
            <a:r>
              <a:rPr lang="fr-FR" b="1" dirty="0">
                <a:solidFill>
                  <a:srgbClr val="005086"/>
                </a:solidFill>
              </a:rPr>
              <a:t> </a:t>
            </a:r>
            <a:r>
              <a:rPr lang="fr-FR" dirty="0">
                <a:solidFill>
                  <a:srgbClr val="005086"/>
                </a:solidFill>
              </a:rPr>
              <a:t>recommandé après le SG (dès la </a:t>
            </a:r>
            <a:r>
              <a:rPr lang="fr-FR" dirty="0" smtClean="0">
                <a:solidFill>
                  <a:srgbClr val="005086"/>
                </a:solidFill>
              </a:rPr>
              <a:t>L3 ou L4 chez les pts de novo métastatique) </a:t>
            </a:r>
            <a:r>
              <a:rPr lang="fr-FR" dirty="0">
                <a:solidFill>
                  <a:srgbClr val="005086"/>
                </a:solidFill>
              </a:rPr>
              <a:t>dans le segment HER2-low (IHC 1+ ou IHC 2+/ISH-)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Participation prioritaire aux essais cliniques</a:t>
            </a:r>
          </a:p>
        </p:txBody>
      </p:sp>
      <p:sp>
        <p:nvSpPr>
          <p:cNvPr id="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58044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E0600768-1234-BF1F-83B2-AC2F130D2D93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085958"/>
            <a:ext cx="7017231" cy="772042"/>
          </a:xfrm>
        </p:spPr>
        <p:txBody>
          <a:bodyPr anchor="ctr"/>
          <a:lstStyle/>
          <a:p>
            <a:r>
              <a:rPr lang="fr-FR" dirty="0"/>
              <a:t>Leone et al, </a:t>
            </a:r>
            <a:r>
              <a:rPr lang="fr-FR" dirty="0" err="1"/>
              <a:t>Eur</a:t>
            </a:r>
            <a:r>
              <a:rPr lang="fr-FR" dirty="0"/>
              <a:t> J Cancer 2023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ECE9B7D4-5EE4-C165-B2D6-8736D4A8AC4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Pronostic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xmlns="" id="{35BC95B4-B890-97AF-40EA-779875773F57}"/>
              </a:ext>
            </a:extLst>
          </p:cNvPr>
          <p:cNvSpPr txBox="1"/>
          <p:nvPr/>
        </p:nvSpPr>
        <p:spPr>
          <a:xfrm>
            <a:off x="1017816" y="5715811"/>
            <a:ext cx="2410341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100" dirty="0"/>
              <a:t>https://</a:t>
            </a:r>
            <a:r>
              <a:rPr lang="fr-FR" sz="1100" dirty="0" err="1"/>
              <a:t>www.estimatetool.org</a:t>
            </a:r>
            <a:r>
              <a:rPr lang="fr-FR" sz="1100" dirty="0"/>
              <a:t>/</a:t>
            </a: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xmlns="" id="{637E8B0E-7511-92F5-1775-00ABCA3941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77396" y="1225539"/>
            <a:ext cx="10769977" cy="419396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2" name="Espace réservé du texte 1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42549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texte 4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Actualités ESMO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2023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40665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ce réservé du contenu 8">
            <a:extLst>
              <a:ext uri="{FF2B5EF4-FFF2-40B4-BE49-F238E27FC236}">
                <a16:creationId xmlns:a16="http://schemas.microsoft.com/office/drawing/2014/main" xmlns="" id="{0FC26FA5-066C-1DF7-D8C4-8F8C88E4802A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endParaRPr lang="fr-FR" dirty="0"/>
          </a:p>
          <a:p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5A102B0-69E7-FD64-07F9-5C4B5F014D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Combinaison ADC + immunothérapie 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2EFFA8A2-FE18-43B5-C0E3-D1F887CF5EB2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84348" y="1456129"/>
            <a:ext cx="11107652" cy="99244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BEGONIA : Evaluation du </a:t>
            </a:r>
            <a:r>
              <a:rPr lang="fr-FR" sz="1400" b="0" dirty="0" err="1"/>
              <a:t>Durvalumab</a:t>
            </a:r>
            <a:r>
              <a:rPr lang="fr-FR" sz="1400" b="0" dirty="0"/>
              <a:t> (anti-PD-L1) en association avec d’autres nouvelles thérapies en traitement de 1</a:t>
            </a:r>
            <a:r>
              <a:rPr lang="fr-FR" sz="1400" b="0" baseline="30000" dirty="0"/>
              <a:t>ère</a:t>
            </a:r>
            <a:r>
              <a:rPr lang="fr-FR" sz="1400" b="0" dirty="0"/>
              <a:t> ligne de patients avec un cancer du sein triple négatif métastatique ou avancé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 err="1"/>
              <a:t>Datopotamab</a:t>
            </a:r>
            <a:r>
              <a:rPr lang="fr-FR" sz="1400" b="0" dirty="0"/>
              <a:t> – </a:t>
            </a:r>
            <a:r>
              <a:rPr lang="fr-FR" sz="1400" b="0" dirty="0" err="1"/>
              <a:t>Deruxtecan</a:t>
            </a:r>
            <a:r>
              <a:rPr lang="fr-FR" sz="1400" b="0" dirty="0"/>
              <a:t> = ADC anti TROP-2 + Inhibiteur de la topo isomérase 1 </a:t>
            </a:r>
            <a:endParaRPr lang="fr-FR" sz="1600" b="0" dirty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2DC78B1E-3814-016C-2EF4-D0B814A14EB3}"/>
              </a:ext>
            </a:extLst>
          </p:cNvPr>
          <p:cNvSpPr txBox="1">
            <a:spLocks/>
          </p:cNvSpPr>
          <p:nvPr/>
        </p:nvSpPr>
        <p:spPr>
          <a:xfrm>
            <a:off x="1017816" y="6241312"/>
            <a:ext cx="7217535" cy="555807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i="1" kern="1200" baseline="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/>
              <a:t>P. Schmid et al., ESMO</a:t>
            </a:r>
            <a:r>
              <a:rPr lang="fr-FR" baseline="30000" dirty="0"/>
              <a:t>® </a:t>
            </a:r>
            <a:r>
              <a:rPr lang="fr-FR" dirty="0"/>
              <a:t>2023, Abs. #379MO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3673D9BA-8AA1-A4E5-B7DA-7FC61D08CF8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4" y="654811"/>
            <a:ext cx="11259224" cy="341085"/>
          </a:xfrm>
        </p:spPr>
        <p:txBody>
          <a:bodyPr/>
          <a:lstStyle/>
          <a:p>
            <a:pPr>
              <a:spcBef>
                <a:spcPts val="600"/>
              </a:spcBef>
            </a:pPr>
            <a:r>
              <a:rPr lang="fr-FR" dirty="0"/>
              <a:t>BEGONIA : résultats actualisés du bras 7 : </a:t>
            </a:r>
            <a:r>
              <a:rPr lang="fr-FR" dirty="0" err="1"/>
              <a:t>Datopotamab</a:t>
            </a:r>
            <a:r>
              <a:rPr lang="fr-FR" dirty="0"/>
              <a:t> </a:t>
            </a:r>
            <a:r>
              <a:rPr lang="fr-FR" dirty="0" err="1"/>
              <a:t>Deruxtecan</a:t>
            </a:r>
            <a:r>
              <a:rPr lang="fr-FR" dirty="0"/>
              <a:t> + </a:t>
            </a:r>
            <a:r>
              <a:rPr lang="fr-FR" dirty="0" err="1"/>
              <a:t>Durvalumab</a:t>
            </a:r>
            <a:endParaRPr lang="fr-FR" dirty="0"/>
          </a:p>
          <a:p>
            <a:pPr>
              <a:spcBef>
                <a:spcPts val="600"/>
              </a:spcBef>
            </a:pPr>
            <a:r>
              <a:rPr lang="fr-FR" dirty="0"/>
              <a:t>Phase </a:t>
            </a:r>
            <a:r>
              <a:rPr lang="fr-FR" dirty="0" err="1"/>
              <a:t>Ib</a:t>
            </a:r>
            <a:r>
              <a:rPr lang="fr-FR" dirty="0"/>
              <a:t>/II </a:t>
            </a:r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09622" y="2811000"/>
            <a:ext cx="8599997" cy="2977504"/>
          </a:xfrm>
          <a:prstGeom prst="rect">
            <a:avLst/>
          </a:prstGeom>
        </p:spPr>
      </p:pic>
      <p:sp>
        <p:nvSpPr>
          <p:cNvPr id="12" name="Rectangle à coins arrondis 10">
            <a:extLst>
              <a:ext uri="{FF2B5EF4-FFF2-40B4-BE49-F238E27FC236}">
                <a16:creationId xmlns:a16="http://schemas.microsoft.com/office/drawing/2014/main" xmlns="" id="{BC02A388-8148-9CBE-734E-46D480A5E69A}"/>
              </a:ext>
            </a:extLst>
          </p:cNvPr>
          <p:cNvSpPr/>
          <p:nvPr/>
        </p:nvSpPr>
        <p:spPr>
          <a:xfrm>
            <a:off x="1153348" y="2660822"/>
            <a:ext cx="8784281" cy="329140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xmlns="" id="{6439F371-3596-3294-2AAF-9F62A8193128}"/>
              </a:ext>
            </a:extLst>
          </p:cNvPr>
          <p:cNvSpPr txBox="1"/>
          <p:nvPr/>
        </p:nvSpPr>
        <p:spPr>
          <a:xfrm>
            <a:off x="4792566" y="2540565"/>
            <a:ext cx="7223220" cy="954107"/>
          </a:xfrm>
          <a:prstGeom prst="rect">
            <a:avLst/>
          </a:prstGeom>
          <a:solidFill>
            <a:schemeClr val="bg1"/>
          </a:solidFill>
          <a:ln w="28575">
            <a:solidFill>
              <a:schemeClr val="bg2"/>
            </a:solidFill>
          </a:ln>
        </p:spPr>
        <p:txBody>
          <a:bodyPr wrap="square" rtlCol="0">
            <a:spAutoFit/>
          </a:bodyPr>
          <a:lstStyle/>
          <a:p>
            <a:r>
              <a:rPr lang="fr-FR" sz="1400" b="1" dirty="0"/>
              <a:t>Taux de réponse objectif </a:t>
            </a:r>
            <a:r>
              <a:rPr lang="fr-FR" sz="1400" dirty="0"/>
              <a:t>: </a:t>
            </a:r>
            <a:r>
              <a:rPr lang="fr-FR" sz="1400" b="1" dirty="0">
                <a:solidFill>
                  <a:srgbClr val="002060"/>
                </a:solidFill>
              </a:rPr>
              <a:t>79% </a:t>
            </a:r>
            <a:r>
              <a:rPr lang="fr-FR" sz="1400" dirty="0"/>
              <a:t>(49/62, IC95% (66,8 – 88,3) dont 6 RC et 2 RP)</a:t>
            </a:r>
          </a:p>
          <a:p>
            <a:endParaRPr lang="fr-FR" sz="1400" dirty="0"/>
          </a:p>
          <a:p>
            <a:pPr marL="285750" indent="-285750">
              <a:buFont typeface="Wingdings" pitchFamily="2" charset="2"/>
              <a:buChar char="Ø"/>
            </a:pPr>
            <a:r>
              <a:rPr lang="fr-FR" sz="1400" dirty="0"/>
              <a:t>Taux de réponse </a:t>
            </a:r>
            <a:r>
              <a:rPr lang="fr-FR" sz="1400" b="1" dirty="0">
                <a:solidFill>
                  <a:srgbClr val="002060"/>
                </a:solidFill>
              </a:rPr>
              <a:t>indépendant de l’expression de PD-L1 </a:t>
            </a:r>
            <a:r>
              <a:rPr lang="fr-FR" sz="1400" dirty="0"/>
              <a:t>évaluée par deux méthodes différentes</a:t>
            </a:r>
          </a:p>
        </p:txBody>
      </p:sp>
      <p:sp>
        <p:nvSpPr>
          <p:cNvPr id="1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91" name="ZoneTexte 90">
            <a:extLst>
              <a:ext uri="{FF2B5EF4-FFF2-40B4-BE49-F238E27FC236}">
                <a16:creationId xmlns:a16="http://schemas.microsoft.com/office/drawing/2014/main" xmlns="" id="{2879BA48-FF26-C3B9-CAB1-A7D69F85CA73}"/>
              </a:ext>
            </a:extLst>
          </p:cNvPr>
          <p:cNvSpPr txBox="1"/>
          <p:nvPr/>
        </p:nvSpPr>
        <p:spPr>
          <a:xfrm>
            <a:off x="1381230" y="2472477"/>
            <a:ext cx="3133106" cy="27699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73707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 Narrow" panose="020B0604020202020204" pitchFamily="34" charset="0"/>
              </a:rPr>
              <a:t>Réponse</a:t>
            </a:r>
            <a:r>
              <a:rPr kumimoji="0" lang="da-DK" sz="1200" b="1" i="0" u="none" strike="noStrike" kern="1200" cap="none" spc="0" normalizeH="0" baseline="0" noProof="0" dirty="0">
                <a:ln>
                  <a:noFill/>
                </a:ln>
                <a:solidFill>
                  <a:srgbClr val="73707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 Narrow" panose="020B0604020202020204" pitchFamily="34" charset="0"/>
              </a:rPr>
              <a:t> </a:t>
            </a:r>
            <a:r>
              <a:rPr kumimoji="0" lang="da-DK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73707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 Narrow" panose="020B0604020202020204" pitchFamily="34" charset="0"/>
              </a:rPr>
              <a:t>antitumorale</a:t>
            </a:r>
            <a:r>
              <a:rPr kumimoji="0" lang="da-DK" sz="1200" b="1" i="0" u="none" strike="noStrike" kern="1200" cap="none" spc="0" normalizeH="0" baseline="0" noProof="0" dirty="0">
                <a:ln>
                  <a:noFill/>
                </a:ln>
                <a:solidFill>
                  <a:srgbClr val="73707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 Narrow" panose="020B0604020202020204" pitchFamily="34" charset="0"/>
              </a:rPr>
              <a:t> dans le TNBC 1L</a:t>
            </a:r>
            <a:endParaRPr kumimoji="0" lang="fr-FR" sz="1200" b="1" i="0" u="none" strike="noStrike" kern="1200" cap="none" spc="0" normalizeH="0" baseline="0" noProof="0" dirty="0">
              <a:ln>
                <a:noFill/>
              </a:ln>
              <a:solidFill>
                <a:srgbClr val="737078"/>
              </a:solidFill>
              <a:effectLst/>
              <a:uLnTx/>
              <a:uFillTx/>
              <a:latin typeface="Century Gothic" panose="020F0302020204030204"/>
              <a:ea typeface="+mn-ea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0380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ce réservé du contenu 8">
            <a:extLst>
              <a:ext uri="{FF2B5EF4-FFF2-40B4-BE49-F238E27FC236}">
                <a16:creationId xmlns:a16="http://schemas.microsoft.com/office/drawing/2014/main" xmlns="" id="{0FC26FA5-066C-1DF7-D8C4-8F8C88E4802A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fr-FR"/>
          </a:p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5A102B0-69E7-FD64-07F9-5C4B5F014D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Combinaison ADC + immunothérapie 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2DC78B1E-3814-016C-2EF4-D0B814A14EB3}"/>
              </a:ext>
            </a:extLst>
          </p:cNvPr>
          <p:cNvSpPr txBox="1">
            <a:spLocks/>
          </p:cNvSpPr>
          <p:nvPr/>
        </p:nvSpPr>
        <p:spPr>
          <a:xfrm>
            <a:off x="1017816" y="6241312"/>
            <a:ext cx="7217535" cy="555807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i="1" kern="1200" baseline="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/>
              <a:t>P. Schmid et al., ESMO</a:t>
            </a:r>
            <a:r>
              <a:rPr lang="fr-FR" baseline="30000" dirty="0"/>
              <a:t>® </a:t>
            </a:r>
            <a:r>
              <a:rPr lang="fr-FR" dirty="0"/>
              <a:t>2023, Abs. #379MO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3673D9BA-8AA1-A4E5-B7DA-7FC61D08CF8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6" y="520831"/>
            <a:ext cx="11259224" cy="341085"/>
          </a:xfrm>
        </p:spPr>
        <p:txBody>
          <a:bodyPr/>
          <a:lstStyle/>
          <a:p>
            <a:r>
              <a:rPr lang="fr-FR" dirty="0"/>
              <a:t>BEGONIA : résultats actualisés du bras 7 : </a:t>
            </a:r>
            <a:r>
              <a:rPr lang="fr-FR" dirty="0" err="1"/>
              <a:t>Datopotamab</a:t>
            </a:r>
            <a:r>
              <a:rPr lang="fr-FR" dirty="0"/>
              <a:t> </a:t>
            </a:r>
            <a:r>
              <a:rPr lang="fr-FR" dirty="0" err="1"/>
              <a:t>Deruxtecan</a:t>
            </a:r>
            <a:r>
              <a:rPr lang="fr-FR" dirty="0"/>
              <a:t> + </a:t>
            </a:r>
            <a:r>
              <a:rPr lang="fr-FR" dirty="0" err="1"/>
              <a:t>Durvalumab</a:t>
            </a:r>
            <a:endParaRPr lang="fr-FR" dirty="0"/>
          </a:p>
          <a:p>
            <a:r>
              <a:rPr lang="fr-FR" dirty="0"/>
              <a:t>Phase </a:t>
            </a:r>
            <a:r>
              <a:rPr lang="fr-FR" dirty="0" err="1"/>
              <a:t>Ib</a:t>
            </a:r>
            <a:r>
              <a:rPr lang="fr-FR" dirty="0"/>
              <a:t>/II </a:t>
            </a:r>
          </a:p>
        </p:txBody>
      </p:sp>
      <p:sp>
        <p:nvSpPr>
          <p:cNvPr id="16" name="Espace réservé du contenu 5">
            <a:extLst>
              <a:ext uri="{FF2B5EF4-FFF2-40B4-BE49-F238E27FC236}">
                <a16:creationId xmlns:a16="http://schemas.microsoft.com/office/drawing/2014/main" xmlns="" id="{E317657A-4241-5623-BD8D-F198CD846754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252584" y="5479557"/>
            <a:ext cx="10774924" cy="393152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La combinaison ADC + immunothérapie semble prometteuse dans le traitement des TNBC métastatiques, permettant des taux de réponse importants et des réponses prolongées</a:t>
            </a:r>
          </a:p>
        </p:txBody>
      </p:sp>
      <p:graphicFrame>
        <p:nvGraphicFramePr>
          <p:cNvPr id="73" name="Graphique 72">
            <a:extLst>
              <a:ext uri="{FF2B5EF4-FFF2-40B4-BE49-F238E27FC236}">
                <a16:creationId xmlns:a16="http://schemas.microsoft.com/office/drawing/2014/main" xmlns="" id="{3315BD1E-D537-AF04-DF7A-4B27C0701C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9417433"/>
              </p:ext>
            </p:extLst>
          </p:nvPr>
        </p:nvGraphicFramePr>
        <p:xfrm>
          <a:off x="1650573" y="1944172"/>
          <a:ext cx="4586936" cy="25510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4" name="Text Box 4">
            <a:extLst>
              <a:ext uri="{FF2B5EF4-FFF2-40B4-BE49-F238E27FC236}">
                <a16:creationId xmlns:a16="http://schemas.microsoft.com/office/drawing/2014/main" xmlns="" id="{808B0D16-AC6C-EB56-579F-004806038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937" y="4443221"/>
            <a:ext cx="2752513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Temps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écoulé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depuis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la date de la 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première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dose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(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mois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)</a:t>
            </a:r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xmlns="" id="{A230020C-882F-32CB-4F89-06FC1F8D97FA}"/>
              </a:ext>
            </a:extLst>
          </p:cNvPr>
          <p:cNvSpPr txBox="1"/>
          <p:nvPr/>
        </p:nvSpPr>
        <p:spPr>
          <a:xfrm>
            <a:off x="1938299" y="5025207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62</a:t>
            </a:r>
          </a:p>
        </p:txBody>
      </p:sp>
      <p:sp>
        <p:nvSpPr>
          <p:cNvPr id="76" name="Text Box 4">
            <a:extLst>
              <a:ext uri="{FF2B5EF4-FFF2-40B4-BE49-F238E27FC236}">
                <a16:creationId xmlns:a16="http://schemas.microsoft.com/office/drawing/2014/main" xmlns="" id="{F9AD3A1F-CBD8-1011-198D-87E88BFF8B5F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-146575" y="2981439"/>
            <a:ext cx="3015303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05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Probabilité</a:t>
            </a:r>
            <a:r>
              <a:rPr lang="da-DK" sz="105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de </a:t>
            </a:r>
            <a:r>
              <a:rPr lang="da-DK" sz="105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survie</a:t>
            </a:r>
            <a:r>
              <a:rPr lang="da-DK" sz="105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sans progression</a:t>
            </a:r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xmlns="" id="{86FD87AA-D104-7BEE-6626-AF947C02B6D5}"/>
              </a:ext>
            </a:extLst>
          </p:cNvPr>
          <p:cNvSpPr txBox="1"/>
          <p:nvPr/>
        </p:nvSpPr>
        <p:spPr>
          <a:xfrm>
            <a:off x="4177530" y="3403302"/>
            <a:ext cx="17652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0" cap="none" spc="0" normalizeH="0" baseline="0" noProof="0" dirty="0" err="1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</a:rPr>
              <a:t>Durva</a:t>
            </a:r>
            <a: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</a:rPr>
              <a:t> + </a:t>
            </a:r>
            <a:r>
              <a:rPr kumimoji="0" lang="fr-FR" sz="1000" b="1" i="0" u="none" strike="noStrike" kern="0" cap="none" spc="0" normalizeH="0" baseline="0" noProof="0" dirty="0" err="1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</a:rPr>
              <a:t>Dato-DXd</a:t>
            </a:r>
            <a: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</a:rPr>
              <a:t> (N=62)</a:t>
            </a: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xmlns="" id="{774D1AE9-D8CB-4E45-D0A4-77F4B5FDC457}"/>
              </a:ext>
            </a:extLst>
          </p:cNvPr>
          <p:cNvSpPr txBox="1"/>
          <p:nvPr/>
        </p:nvSpPr>
        <p:spPr>
          <a:xfrm>
            <a:off x="2147457" y="5025207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61</a:t>
            </a:r>
          </a:p>
        </p:txBody>
      </p:sp>
      <p:sp>
        <p:nvSpPr>
          <p:cNvPr id="79" name="ZoneTexte 78">
            <a:extLst>
              <a:ext uri="{FF2B5EF4-FFF2-40B4-BE49-F238E27FC236}">
                <a16:creationId xmlns:a16="http://schemas.microsoft.com/office/drawing/2014/main" xmlns="" id="{F3803DEE-7327-A87A-DAD0-A3B3495E8572}"/>
              </a:ext>
            </a:extLst>
          </p:cNvPr>
          <p:cNvSpPr txBox="1"/>
          <p:nvPr/>
        </p:nvSpPr>
        <p:spPr>
          <a:xfrm>
            <a:off x="2367342" y="5025207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56</a:t>
            </a:r>
          </a:p>
        </p:txBody>
      </p:sp>
      <p:sp>
        <p:nvSpPr>
          <p:cNvPr id="80" name="ZoneTexte 79">
            <a:extLst>
              <a:ext uri="{FF2B5EF4-FFF2-40B4-BE49-F238E27FC236}">
                <a16:creationId xmlns:a16="http://schemas.microsoft.com/office/drawing/2014/main" xmlns="" id="{A938D110-E56C-135F-FC43-C12C81D52B71}"/>
              </a:ext>
            </a:extLst>
          </p:cNvPr>
          <p:cNvSpPr txBox="1"/>
          <p:nvPr/>
        </p:nvSpPr>
        <p:spPr>
          <a:xfrm>
            <a:off x="2560412" y="5030570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55</a:t>
            </a:r>
          </a:p>
        </p:txBody>
      </p:sp>
      <p:sp>
        <p:nvSpPr>
          <p:cNvPr id="81" name="ZoneTexte 80">
            <a:extLst>
              <a:ext uri="{FF2B5EF4-FFF2-40B4-BE49-F238E27FC236}">
                <a16:creationId xmlns:a16="http://schemas.microsoft.com/office/drawing/2014/main" xmlns="" id="{F48865AB-AD21-7007-65B2-EA755EA4CDD5}"/>
              </a:ext>
            </a:extLst>
          </p:cNvPr>
          <p:cNvSpPr txBox="1"/>
          <p:nvPr/>
        </p:nvSpPr>
        <p:spPr>
          <a:xfrm>
            <a:off x="2774934" y="5030570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54</a:t>
            </a:r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xmlns="" id="{CFE74478-50BD-7FB1-2B71-743FFDEE62DF}"/>
              </a:ext>
            </a:extLst>
          </p:cNvPr>
          <p:cNvSpPr txBox="1"/>
          <p:nvPr/>
        </p:nvSpPr>
        <p:spPr>
          <a:xfrm>
            <a:off x="2989456" y="5030570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52</a:t>
            </a:r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xmlns="" id="{211998D7-289A-2CCA-937D-C46D2C556498}"/>
              </a:ext>
            </a:extLst>
          </p:cNvPr>
          <p:cNvSpPr txBox="1"/>
          <p:nvPr/>
        </p:nvSpPr>
        <p:spPr>
          <a:xfrm>
            <a:off x="3193251" y="5030570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45</a:t>
            </a:r>
          </a:p>
        </p:txBody>
      </p:sp>
      <p:sp>
        <p:nvSpPr>
          <p:cNvPr id="84" name="ZoneTexte 83">
            <a:extLst>
              <a:ext uri="{FF2B5EF4-FFF2-40B4-BE49-F238E27FC236}">
                <a16:creationId xmlns:a16="http://schemas.microsoft.com/office/drawing/2014/main" xmlns="" id="{098AEA2F-8DC0-2F6C-B4D5-611AD55BC148}"/>
              </a:ext>
            </a:extLst>
          </p:cNvPr>
          <p:cNvSpPr txBox="1"/>
          <p:nvPr/>
        </p:nvSpPr>
        <p:spPr>
          <a:xfrm>
            <a:off x="3413136" y="5030570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40</a:t>
            </a:r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xmlns="" id="{2163C0F9-03F2-B181-EF39-4DC72586C642}"/>
              </a:ext>
            </a:extLst>
          </p:cNvPr>
          <p:cNvSpPr txBox="1"/>
          <p:nvPr/>
        </p:nvSpPr>
        <p:spPr>
          <a:xfrm>
            <a:off x="3627658" y="5025207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37</a:t>
            </a:r>
          </a:p>
        </p:txBody>
      </p:sp>
      <p:sp>
        <p:nvSpPr>
          <p:cNvPr id="86" name="ZoneTexte 85">
            <a:extLst>
              <a:ext uri="{FF2B5EF4-FFF2-40B4-BE49-F238E27FC236}">
                <a16:creationId xmlns:a16="http://schemas.microsoft.com/office/drawing/2014/main" xmlns="" id="{7D375BCB-07CB-18FD-3BA3-FFC54F9434AB}"/>
              </a:ext>
            </a:extLst>
          </p:cNvPr>
          <p:cNvSpPr txBox="1"/>
          <p:nvPr/>
        </p:nvSpPr>
        <p:spPr>
          <a:xfrm>
            <a:off x="3852906" y="5025207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32</a:t>
            </a:r>
          </a:p>
        </p:txBody>
      </p:sp>
      <p:sp>
        <p:nvSpPr>
          <p:cNvPr id="87" name="ZoneTexte 86">
            <a:extLst>
              <a:ext uri="{FF2B5EF4-FFF2-40B4-BE49-F238E27FC236}">
                <a16:creationId xmlns:a16="http://schemas.microsoft.com/office/drawing/2014/main" xmlns="" id="{D072AC67-4454-A8F1-8CB3-8B4483290B74}"/>
              </a:ext>
            </a:extLst>
          </p:cNvPr>
          <p:cNvSpPr txBox="1"/>
          <p:nvPr/>
        </p:nvSpPr>
        <p:spPr>
          <a:xfrm>
            <a:off x="4062065" y="5030570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24</a:t>
            </a:r>
          </a:p>
        </p:txBody>
      </p:sp>
      <p:sp>
        <p:nvSpPr>
          <p:cNvPr id="88" name="ZoneTexte 87">
            <a:extLst>
              <a:ext uri="{FF2B5EF4-FFF2-40B4-BE49-F238E27FC236}">
                <a16:creationId xmlns:a16="http://schemas.microsoft.com/office/drawing/2014/main" xmlns="" id="{C3576F2F-3983-C8AE-9352-624779441F83}"/>
              </a:ext>
            </a:extLst>
          </p:cNvPr>
          <p:cNvSpPr txBox="1"/>
          <p:nvPr/>
        </p:nvSpPr>
        <p:spPr>
          <a:xfrm>
            <a:off x="4265861" y="503593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23</a:t>
            </a:r>
          </a:p>
        </p:txBody>
      </p:sp>
      <p:sp>
        <p:nvSpPr>
          <p:cNvPr id="89" name="ZoneTexte 88">
            <a:extLst>
              <a:ext uri="{FF2B5EF4-FFF2-40B4-BE49-F238E27FC236}">
                <a16:creationId xmlns:a16="http://schemas.microsoft.com/office/drawing/2014/main" xmlns="" id="{B40441A4-D918-1468-D1FE-52A6522C5223}"/>
              </a:ext>
            </a:extLst>
          </p:cNvPr>
          <p:cNvSpPr txBox="1"/>
          <p:nvPr/>
        </p:nvSpPr>
        <p:spPr>
          <a:xfrm>
            <a:off x="4491108" y="503593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18</a:t>
            </a:r>
          </a:p>
        </p:txBody>
      </p:sp>
      <p:sp>
        <p:nvSpPr>
          <p:cNvPr id="90" name="ZoneTexte 89">
            <a:extLst>
              <a:ext uri="{FF2B5EF4-FFF2-40B4-BE49-F238E27FC236}">
                <a16:creationId xmlns:a16="http://schemas.microsoft.com/office/drawing/2014/main" xmlns="" id="{08CBE1D5-7270-292B-486E-B62E2A103A3D}"/>
              </a:ext>
            </a:extLst>
          </p:cNvPr>
          <p:cNvSpPr txBox="1"/>
          <p:nvPr/>
        </p:nvSpPr>
        <p:spPr>
          <a:xfrm>
            <a:off x="4694904" y="503593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18</a:t>
            </a:r>
          </a:p>
        </p:txBody>
      </p:sp>
      <p:sp>
        <p:nvSpPr>
          <p:cNvPr id="91" name="ZoneTexte 90">
            <a:extLst>
              <a:ext uri="{FF2B5EF4-FFF2-40B4-BE49-F238E27FC236}">
                <a16:creationId xmlns:a16="http://schemas.microsoft.com/office/drawing/2014/main" xmlns="" id="{C96564AB-0431-3693-3884-5203D192965A}"/>
              </a:ext>
            </a:extLst>
          </p:cNvPr>
          <p:cNvSpPr txBox="1"/>
          <p:nvPr/>
        </p:nvSpPr>
        <p:spPr>
          <a:xfrm>
            <a:off x="4904063" y="503593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14</a:t>
            </a:r>
          </a:p>
        </p:txBody>
      </p:sp>
      <p:sp>
        <p:nvSpPr>
          <p:cNvPr id="92" name="ZoneTexte 91">
            <a:extLst>
              <a:ext uri="{FF2B5EF4-FFF2-40B4-BE49-F238E27FC236}">
                <a16:creationId xmlns:a16="http://schemas.microsoft.com/office/drawing/2014/main" xmlns="" id="{EC391A76-3B21-23B1-5D62-D0D4F2263C74}"/>
              </a:ext>
            </a:extLst>
          </p:cNvPr>
          <p:cNvSpPr txBox="1"/>
          <p:nvPr/>
        </p:nvSpPr>
        <p:spPr>
          <a:xfrm>
            <a:off x="5113222" y="5025207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13</a:t>
            </a:r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xmlns="" id="{F3D1DF31-A63F-B211-9A38-F5E0635EA93C}"/>
              </a:ext>
            </a:extLst>
          </p:cNvPr>
          <p:cNvSpPr txBox="1"/>
          <p:nvPr/>
        </p:nvSpPr>
        <p:spPr>
          <a:xfrm>
            <a:off x="5333107" y="5025207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13</a:t>
            </a:r>
          </a:p>
        </p:txBody>
      </p:sp>
      <p:sp>
        <p:nvSpPr>
          <p:cNvPr id="94" name="ZoneTexte 93">
            <a:extLst>
              <a:ext uri="{FF2B5EF4-FFF2-40B4-BE49-F238E27FC236}">
                <a16:creationId xmlns:a16="http://schemas.microsoft.com/office/drawing/2014/main" xmlns="" id="{0295EDCA-F030-BFD2-FA73-3834BD058D4D}"/>
              </a:ext>
            </a:extLst>
          </p:cNvPr>
          <p:cNvSpPr txBox="1"/>
          <p:nvPr/>
        </p:nvSpPr>
        <p:spPr>
          <a:xfrm>
            <a:off x="5570318" y="5025207"/>
            <a:ext cx="240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</a:t>
            </a:r>
          </a:p>
        </p:txBody>
      </p:sp>
      <p:sp>
        <p:nvSpPr>
          <p:cNvPr id="95" name="ZoneTexte 94">
            <a:extLst>
              <a:ext uri="{FF2B5EF4-FFF2-40B4-BE49-F238E27FC236}">
                <a16:creationId xmlns:a16="http://schemas.microsoft.com/office/drawing/2014/main" xmlns="" id="{207C5862-924B-B89E-2F50-E6FE5856E543}"/>
              </a:ext>
            </a:extLst>
          </p:cNvPr>
          <p:cNvSpPr txBox="1"/>
          <p:nvPr/>
        </p:nvSpPr>
        <p:spPr>
          <a:xfrm>
            <a:off x="5784840" y="5025207"/>
            <a:ext cx="240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</a:t>
            </a:r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xmlns="" id="{991BD959-A593-0136-6EAA-6779C04CB896}"/>
              </a:ext>
            </a:extLst>
          </p:cNvPr>
          <p:cNvSpPr txBox="1"/>
          <p:nvPr/>
        </p:nvSpPr>
        <p:spPr>
          <a:xfrm>
            <a:off x="5999362" y="5025207"/>
            <a:ext cx="240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0</a:t>
            </a:r>
          </a:p>
        </p:txBody>
      </p:sp>
      <p:sp>
        <p:nvSpPr>
          <p:cNvPr id="97" name="ZoneTexte 96">
            <a:extLst>
              <a:ext uri="{FF2B5EF4-FFF2-40B4-BE49-F238E27FC236}">
                <a16:creationId xmlns:a16="http://schemas.microsoft.com/office/drawing/2014/main" xmlns="" id="{AEF2AB24-7417-1E50-D1FE-1405FE1B0012}"/>
              </a:ext>
            </a:extLst>
          </p:cNvPr>
          <p:cNvSpPr txBox="1"/>
          <p:nvPr/>
        </p:nvSpPr>
        <p:spPr>
          <a:xfrm>
            <a:off x="1161534" y="4947175"/>
            <a:ext cx="8489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Durva</a:t>
            </a:r>
            <a:r>
              <a:rPr kumimoji="0" lang="fr-FR" sz="7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+</a:t>
            </a:r>
            <a:br>
              <a:rPr kumimoji="0" lang="fr-FR" sz="7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</a:br>
            <a:r>
              <a:rPr kumimoji="0" lang="fr-FR" sz="7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Dato-DXd</a:t>
            </a:r>
            <a:endParaRPr kumimoji="0" lang="fr-FR" sz="7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8" name="ZoneTexte 97">
            <a:extLst>
              <a:ext uri="{FF2B5EF4-FFF2-40B4-BE49-F238E27FC236}">
                <a16:creationId xmlns:a16="http://schemas.microsoft.com/office/drawing/2014/main" xmlns="" id="{65A875AD-E549-F478-A93B-56C2F298A2AD}"/>
              </a:ext>
            </a:extLst>
          </p:cNvPr>
          <p:cNvSpPr txBox="1"/>
          <p:nvPr/>
        </p:nvSpPr>
        <p:spPr>
          <a:xfrm>
            <a:off x="1277945" y="4768702"/>
            <a:ext cx="1609736" cy="215444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Nombre de patients à risque</a:t>
            </a:r>
          </a:p>
        </p:txBody>
      </p:sp>
      <p:graphicFrame>
        <p:nvGraphicFramePr>
          <p:cNvPr id="99" name="Graphique 98">
            <a:extLst>
              <a:ext uri="{FF2B5EF4-FFF2-40B4-BE49-F238E27FC236}">
                <a16:creationId xmlns:a16="http://schemas.microsoft.com/office/drawing/2014/main" xmlns="" id="{8EEB7A3B-8249-9B6D-E595-A36DDD390A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6808772"/>
              </p:ext>
            </p:extLst>
          </p:nvPr>
        </p:nvGraphicFramePr>
        <p:xfrm>
          <a:off x="7118022" y="1953648"/>
          <a:ext cx="4401890" cy="25510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0" name="Text Box 4">
            <a:extLst>
              <a:ext uri="{FF2B5EF4-FFF2-40B4-BE49-F238E27FC236}">
                <a16:creationId xmlns:a16="http://schemas.microsoft.com/office/drawing/2014/main" xmlns="" id="{9F566484-E805-3F31-A611-8BAB48B30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0385" y="4452697"/>
            <a:ext cx="2752513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Temps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écoulé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depuis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la date de la 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première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dose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(</a:t>
            </a:r>
            <a:r>
              <a:rPr lang="da-DK" sz="11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mois</a:t>
            </a:r>
            <a:r>
              <a:rPr lang="da-DK" sz="11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)</a:t>
            </a:r>
          </a:p>
        </p:txBody>
      </p:sp>
      <p:sp>
        <p:nvSpPr>
          <p:cNvPr id="101" name="ZoneTexte 100">
            <a:extLst>
              <a:ext uri="{FF2B5EF4-FFF2-40B4-BE49-F238E27FC236}">
                <a16:creationId xmlns:a16="http://schemas.microsoft.com/office/drawing/2014/main" xmlns="" id="{11D8392F-7A8A-2D77-5BC5-7BA924E20241}"/>
              </a:ext>
            </a:extLst>
          </p:cNvPr>
          <p:cNvSpPr txBox="1"/>
          <p:nvPr/>
        </p:nvSpPr>
        <p:spPr>
          <a:xfrm>
            <a:off x="7405747" y="503468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49</a:t>
            </a:r>
          </a:p>
        </p:txBody>
      </p:sp>
      <p:sp>
        <p:nvSpPr>
          <p:cNvPr id="102" name="Text Box 4">
            <a:extLst>
              <a:ext uri="{FF2B5EF4-FFF2-40B4-BE49-F238E27FC236}">
                <a16:creationId xmlns:a16="http://schemas.microsoft.com/office/drawing/2014/main" xmlns="" id="{3C43C06A-DDEB-1A08-3737-FB70571856E0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5320873" y="2990915"/>
            <a:ext cx="3015303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05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Probabilité</a:t>
            </a:r>
            <a:r>
              <a:rPr lang="da-DK" sz="105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de </a:t>
            </a:r>
            <a:r>
              <a:rPr lang="da-DK" sz="1050" dirty="0" err="1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survie</a:t>
            </a:r>
            <a:r>
              <a:rPr lang="da-DK" sz="105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 sans progression</a:t>
            </a:r>
          </a:p>
        </p:txBody>
      </p:sp>
      <p:sp>
        <p:nvSpPr>
          <p:cNvPr id="103" name="ZoneTexte 102">
            <a:extLst>
              <a:ext uri="{FF2B5EF4-FFF2-40B4-BE49-F238E27FC236}">
                <a16:creationId xmlns:a16="http://schemas.microsoft.com/office/drawing/2014/main" xmlns="" id="{B0FD3F00-DA43-9FCE-306C-EBE71D2A0CC4}"/>
              </a:ext>
            </a:extLst>
          </p:cNvPr>
          <p:cNvSpPr txBox="1"/>
          <p:nvPr/>
        </p:nvSpPr>
        <p:spPr>
          <a:xfrm>
            <a:off x="9718417" y="3592433"/>
            <a:ext cx="17652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0" cap="none" spc="0" normalizeH="0" baseline="0" noProof="0" dirty="0" err="1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</a:rPr>
              <a:t>Durva</a:t>
            </a:r>
            <a: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</a:rPr>
              <a:t> + </a:t>
            </a:r>
            <a:r>
              <a:rPr kumimoji="0" lang="fr-FR" sz="1000" b="1" i="0" u="none" strike="noStrike" kern="0" cap="none" spc="0" normalizeH="0" baseline="0" noProof="0" dirty="0" err="1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</a:rPr>
              <a:t>Dato-DXd</a:t>
            </a:r>
            <a: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</a:rPr>
              <a:t> (N=62)</a:t>
            </a: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xmlns="" id="{59153C76-72AD-41C6-5224-CAE5A87ABFDD}"/>
              </a:ext>
            </a:extLst>
          </p:cNvPr>
          <p:cNvSpPr txBox="1"/>
          <p:nvPr/>
        </p:nvSpPr>
        <p:spPr>
          <a:xfrm>
            <a:off x="7614905" y="503468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49</a:t>
            </a:r>
          </a:p>
        </p:txBody>
      </p:sp>
      <p:sp>
        <p:nvSpPr>
          <p:cNvPr id="105" name="ZoneTexte 104">
            <a:extLst>
              <a:ext uri="{FF2B5EF4-FFF2-40B4-BE49-F238E27FC236}">
                <a16:creationId xmlns:a16="http://schemas.microsoft.com/office/drawing/2014/main" xmlns="" id="{B61C5F55-6670-00C5-16B9-9AC6F212D968}"/>
              </a:ext>
            </a:extLst>
          </p:cNvPr>
          <p:cNvSpPr txBox="1"/>
          <p:nvPr/>
        </p:nvSpPr>
        <p:spPr>
          <a:xfrm>
            <a:off x="7834790" y="503468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49</a:t>
            </a:r>
          </a:p>
        </p:txBody>
      </p:sp>
      <p:sp>
        <p:nvSpPr>
          <p:cNvPr id="106" name="ZoneTexte 105">
            <a:extLst>
              <a:ext uri="{FF2B5EF4-FFF2-40B4-BE49-F238E27FC236}">
                <a16:creationId xmlns:a16="http://schemas.microsoft.com/office/drawing/2014/main" xmlns="" id="{A9E8DAA2-38B4-1672-4A2F-027A8AB435D2}"/>
              </a:ext>
            </a:extLst>
          </p:cNvPr>
          <p:cNvSpPr txBox="1"/>
          <p:nvPr/>
        </p:nvSpPr>
        <p:spPr>
          <a:xfrm>
            <a:off x="8027860" y="5040046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47</a:t>
            </a:r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xmlns="" id="{2A68D072-1661-4328-71DF-241C577F3CBD}"/>
              </a:ext>
            </a:extLst>
          </p:cNvPr>
          <p:cNvSpPr txBox="1"/>
          <p:nvPr/>
        </p:nvSpPr>
        <p:spPr>
          <a:xfrm>
            <a:off x="8242382" y="5040046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46</a:t>
            </a:r>
          </a:p>
        </p:txBody>
      </p:sp>
      <p:sp>
        <p:nvSpPr>
          <p:cNvPr id="108" name="ZoneTexte 107">
            <a:extLst>
              <a:ext uri="{FF2B5EF4-FFF2-40B4-BE49-F238E27FC236}">
                <a16:creationId xmlns:a16="http://schemas.microsoft.com/office/drawing/2014/main" xmlns="" id="{891692F4-9705-5620-7BBA-7C3781F23C04}"/>
              </a:ext>
            </a:extLst>
          </p:cNvPr>
          <p:cNvSpPr txBox="1"/>
          <p:nvPr/>
        </p:nvSpPr>
        <p:spPr>
          <a:xfrm>
            <a:off x="8456904" y="5040046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42</a:t>
            </a:r>
          </a:p>
        </p:txBody>
      </p:sp>
      <p:sp>
        <p:nvSpPr>
          <p:cNvPr id="109" name="ZoneTexte 108">
            <a:extLst>
              <a:ext uri="{FF2B5EF4-FFF2-40B4-BE49-F238E27FC236}">
                <a16:creationId xmlns:a16="http://schemas.microsoft.com/office/drawing/2014/main" xmlns="" id="{83C61DBE-2DE2-568D-E1D5-CE6DE0E05AFC}"/>
              </a:ext>
            </a:extLst>
          </p:cNvPr>
          <p:cNvSpPr txBox="1"/>
          <p:nvPr/>
        </p:nvSpPr>
        <p:spPr>
          <a:xfrm>
            <a:off x="8660699" y="5040046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35</a:t>
            </a:r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xmlns="" id="{B8F61922-6CAA-66D5-36BD-8DC55D110753}"/>
              </a:ext>
            </a:extLst>
          </p:cNvPr>
          <p:cNvSpPr txBox="1"/>
          <p:nvPr/>
        </p:nvSpPr>
        <p:spPr>
          <a:xfrm>
            <a:off x="8880584" y="5040046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30</a:t>
            </a:r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xmlns="" id="{0A2400EB-626D-E396-EC25-BBB11AE59D2B}"/>
              </a:ext>
            </a:extLst>
          </p:cNvPr>
          <p:cNvSpPr txBox="1"/>
          <p:nvPr/>
        </p:nvSpPr>
        <p:spPr>
          <a:xfrm>
            <a:off x="9095106" y="503468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28</a:t>
            </a: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xmlns="" id="{508802D4-D223-881E-078E-0C4267482083}"/>
              </a:ext>
            </a:extLst>
          </p:cNvPr>
          <p:cNvSpPr txBox="1"/>
          <p:nvPr/>
        </p:nvSpPr>
        <p:spPr>
          <a:xfrm>
            <a:off x="9320354" y="503468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21</a:t>
            </a:r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xmlns="" id="{85923F23-3164-4413-DD45-780B45E6BE29}"/>
              </a:ext>
            </a:extLst>
          </p:cNvPr>
          <p:cNvSpPr txBox="1"/>
          <p:nvPr/>
        </p:nvSpPr>
        <p:spPr>
          <a:xfrm>
            <a:off x="9529513" y="5040046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18</a:t>
            </a:r>
          </a:p>
        </p:txBody>
      </p:sp>
      <p:sp>
        <p:nvSpPr>
          <p:cNvPr id="114" name="ZoneTexte 113">
            <a:extLst>
              <a:ext uri="{FF2B5EF4-FFF2-40B4-BE49-F238E27FC236}">
                <a16:creationId xmlns:a16="http://schemas.microsoft.com/office/drawing/2014/main" xmlns="" id="{2AD84A59-C635-FE59-717A-5CB15B155EF5}"/>
              </a:ext>
            </a:extLst>
          </p:cNvPr>
          <p:cNvSpPr txBox="1"/>
          <p:nvPr/>
        </p:nvSpPr>
        <p:spPr>
          <a:xfrm>
            <a:off x="9733309" y="5045409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17</a:t>
            </a:r>
          </a:p>
        </p:txBody>
      </p:sp>
      <p:sp>
        <p:nvSpPr>
          <p:cNvPr id="115" name="ZoneTexte 114">
            <a:extLst>
              <a:ext uri="{FF2B5EF4-FFF2-40B4-BE49-F238E27FC236}">
                <a16:creationId xmlns:a16="http://schemas.microsoft.com/office/drawing/2014/main" xmlns="" id="{FF0FE91D-9728-AE76-C763-6D04E9562260}"/>
              </a:ext>
            </a:extLst>
          </p:cNvPr>
          <p:cNvSpPr txBox="1"/>
          <p:nvPr/>
        </p:nvSpPr>
        <p:spPr>
          <a:xfrm>
            <a:off x="9958556" y="5045409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17</a:t>
            </a:r>
          </a:p>
        </p:txBody>
      </p:sp>
      <p:sp>
        <p:nvSpPr>
          <p:cNvPr id="116" name="ZoneTexte 115">
            <a:extLst>
              <a:ext uri="{FF2B5EF4-FFF2-40B4-BE49-F238E27FC236}">
                <a16:creationId xmlns:a16="http://schemas.microsoft.com/office/drawing/2014/main" xmlns="" id="{83254EB0-4005-ED9F-6FBD-806D5BC32D67}"/>
              </a:ext>
            </a:extLst>
          </p:cNvPr>
          <p:cNvSpPr txBox="1"/>
          <p:nvPr/>
        </p:nvSpPr>
        <p:spPr>
          <a:xfrm>
            <a:off x="10162352" y="5045409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13</a:t>
            </a:r>
          </a:p>
        </p:txBody>
      </p:sp>
      <p:sp>
        <p:nvSpPr>
          <p:cNvPr id="117" name="ZoneTexte 116">
            <a:extLst>
              <a:ext uri="{FF2B5EF4-FFF2-40B4-BE49-F238E27FC236}">
                <a16:creationId xmlns:a16="http://schemas.microsoft.com/office/drawing/2014/main" xmlns="" id="{318DF7F8-5E1A-4FFB-8FB8-F6FC69745EF0}"/>
              </a:ext>
            </a:extLst>
          </p:cNvPr>
          <p:cNvSpPr txBox="1"/>
          <p:nvPr/>
        </p:nvSpPr>
        <p:spPr>
          <a:xfrm>
            <a:off x="10371511" y="5045409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13</a:t>
            </a:r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xmlns="" id="{C9418C93-39ED-6C57-6958-89DE05ABAECE}"/>
              </a:ext>
            </a:extLst>
          </p:cNvPr>
          <p:cNvSpPr txBox="1"/>
          <p:nvPr/>
        </p:nvSpPr>
        <p:spPr>
          <a:xfrm>
            <a:off x="10580670" y="5034683"/>
            <a:ext cx="2968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12</a:t>
            </a:r>
          </a:p>
        </p:txBody>
      </p:sp>
      <p:sp>
        <p:nvSpPr>
          <p:cNvPr id="119" name="ZoneTexte 118">
            <a:extLst>
              <a:ext uri="{FF2B5EF4-FFF2-40B4-BE49-F238E27FC236}">
                <a16:creationId xmlns:a16="http://schemas.microsoft.com/office/drawing/2014/main" xmlns="" id="{99CC1526-16B0-5645-1B2A-5F6DA2246B2B}"/>
              </a:ext>
            </a:extLst>
          </p:cNvPr>
          <p:cNvSpPr txBox="1"/>
          <p:nvPr/>
        </p:nvSpPr>
        <p:spPr>
          <a:xfrm>
            <a:off x="10828607" y="5034683"/>
            <a:ext cx="240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</a:t>
            </a:r>
          </a:p>
        </p:txBody>
      </p:sp>
      <p:sp>
        <p:nvSpPr>
          <p:cNvPr id="120" name="ZoneTexte 119">
            <a:extLst>
              <a:ext uri="{FF2B5EF4-FFF2-40B4-BE49-F238E27FC236}">
                <a16:creationId xmlns:a16="http://schemas.microsoft.com/office/drawing/2014/main" xmlns="" id="{4B9EA8F2-CF38-772C-A4E9-4ABDBE301C98}"/>
              </a:ext>
            </a:extLst>
          </p:cNvPr>
          <p:cNvSpPr txBox="1"/>
          <p:nvPr/>
        </p:nvSpPr>
        <p:spPr>
          <a:xfrm>
            <a:off x="11037766" y="5034683"/>
            <a:ext cx="240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</a:t>
            </a:r>
          </a:p>
        </p:txBody>
      </p:sp>
      <p:sp>
        <p:nvSpPr>
          <p:cNvPr id="121" name="ZoneTexte 120">
            <a:extLst>
              <a:ext uri="{FF2B5EF4-FFF2-40B4-BE49-F238E27FC236}">
                <a16:creationId xmlns:a16="http://schemas.microsoft.com/office/drawing/2014/main" xmlns="" id="{EE83C7DC-2652-D5A4-F8B5-60455436A62C}"/>
              </a:ext>
            </a:extLst>
          </p:cNvPr>
          <p:cNvSpPr txBox="1"/>
          <p:nvPr/>
        </p:nvSpPr>
        <p:spPr>
          <a:xfrm>
            <a:off x="11252288" y="5034683"/>
            <a:ext cx="240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0</a:t>
            </a:r>
          </a:p>
        </p:txBody>
      </p:sp>
      <p:sp>
        <p:nvSpPr>
          <p:cNvPr id="122" name="ZoneTexte 121">
            <a:extLst>
              <a:ext uri="{FF2B5EF4-FFF2-40B4-BE49-F238E27FC236}">
                <a16:creationId xmlns:a16="http://schemas.microsoft.com/office/drawing/2014/main" xmlns="" id="{D040F533-A381-A7EC-0E54-340DC21919B3}"/>
              </a:ext>
            </a:extLst>
          </p:cNvPr>
          <p:cNvSpPr txBox="1"/>
          <p:nvPr/>
        </p:nvSpPr>
        <p:spPr>
          <a:xfrm>
            <a:off x="6769859" y="4975306"/>
            <a:ext cx="678391" cy="338554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Durva</a:t>
            </a: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+</a:t>
            </a:r>
            <a:b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</a:br>
            <a:r>
              <a:rPr kumimoji="0" lang="fr-FR" sz="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Dato-DXd</a:t>
            </a:r>
            <a:endParaRPr kumimoji="0" lang="fr-FR" sz="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123" name="ZoneTexte 122">
            <a:extLst>
              <a:ext uri="{FF2B5EF4-FFF2-40B4-BE49-F238E27FC236}">
                <a16:creationId xmlns:a16="http://schemas.microsoft.com/office/drawing/2014/main" xmlns="" id="{7F32269E-BE02-6718-1EEA-8A373744493B}"/>
              </a:ext>
            </a:extLst>
          </p:cNvPr>
          <p:cNvSpPr txBox="1"/>
          <p:nvPr/>
        </p:nvSpPr>
        <p:spPr>
          <a:xfrm>
            <a:off x="6728917" y="4802891"/>
            <a:ext cx="1609736" cy="215444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Nombre de patients à risque</a:t>
            </a:r>
          </a:p>
        </p:txBody>
      </p:sp>
      <p:sp>
        <p:nvSpPr>
          <p:cNvPr id="124" name="Forme libre : forme 87">
            <a:extLst>
              <a:ext uri="{FF2B5EF4-FFF2-40B4-BE49-F238E27FC236}">
                <a16:creationId xmlns:a16="http://schemas.microsoft.com/office/drawing/2014/main" xmlns="" id="{EDB993F9-5DF5-92EC-B8AE-C814E68E6E96}"/>
              </a:ext>
            </a:extLst>
          </p:cNvPr>
          <p:cNvSpPr/>
          <p:nvPr/>
        </p:nvSpPr>
        <p:spPr>
          <a:xfrm>
            <a:off x="7537127" y="2012685"/>
            <a:ext cx="3808379" cy="1571017"/>
          </a:xfrm>
          <a:custGeom>
            <a:avLst/>
            <a:gdLst>
              <a:gd name="connsiteX0" fmla="*/ 0 w 3808379"/>
              <a:gd name="connsiteY0" fmla="*/ 0 h 1571017"/>
              <a:gd name="connsiteX1" fmla="*/ 617707 w 3808379"/>
              <a:gd name="connsiteY1" fmla="*/ 0 h 1571017"/>
              <a:gd name="connsiteX2" fmla="*/ 651754 w 3808379"/>
              <a:gd name="connsiteY2" fmla="*/ 34047 h 1571017"/>
              <a:gd name="connsiteX3" fmla="*/ 914400 w 3808379"/>
              <a:gd name="connsiteY3" fmla="*/ 34047 h 1571017"/>
              <a:gd name="connsiteX4" fmla="*/ 967903 w 3808379"/>
              <a:gd name="connsiteY4" fmla="*/ 136187 h 1571017"/>
              <a:gd name="connsiteX5" fmla="*/ 1113817 w 3808379"/>
              <a:gd name="connsiteY5" fmla="*/ 136187 h 1571017"/>
              <a:gd name="connsiteX6" fmla="*/ 1113817 w 3808379"/>
              <a:gd name="connsiteY6" fmla="*/ 184825 h 1571017"/>
              <a:gd name="connsiteX7" fmla="*/ 1186775 w 3808379"/>
              <a:gd name="connsiteY7" fmla="*/ 184825 h 1571017"/>
              <a:gd name="connsiteX8" fmla="*/ 1186775 w 3808379"/>
              <a:gd name="connsiteY8" fmla="*/ 282102 h 1571017"/>
              <a:gd name="connsiteX9" fmla="*/ 1420239 w 3808379"/>
              <a:gd name="connsiteY9" fmla="*/ 282102 h 1571017"/>
              <a:gd name="connsiteX10" fmla="*/ 1420239 w 3808379"/>
              <a:gd name="connsiteY10" fmla="*/ 335604 h 1571017"/>
              <a:gd name="connsiteX11" fmla="*/ 1488332 w 3808379"/>
              <a:gd name="connsiteY11" fmla="*/ 335604 h 1571017"/>
              <a:gd name="connsiteX12" fmla="*/ 1488332 w 3808379"/>
              <a:gd name="connsiteY12" fmla="*/ 457200 h 1571017"/>
              <a:gd name="connsiteX13" fmla="*/ 1624520 w 3808379"/>
              <a:gd name="connsiteY13" fmla="*/ 457200 h 1571017"/>
              <a:gd name="connsiteX14" fmla="*/ 1624520 w 3808379"/>
              <a:gd name="connsiteY14" fmla="*/ 500974 h 1571017"/>
              <a:gd name="connsiteX15" fmla="*/ 1911486 w 3808379"/>
              <a:gd name="connsiteY15" fmla="*/ 500974 h 1571017"/>
              <a:gd name="connsiteX16" fmla="*/ 1911486 w 3808379"/>
              <a:gd name="connsiteY16" fmla="*/ 583659 h 1571017"/>
              <a:gd name="connsiteX17" fmla="*/ 2071992 w 3808379"/>
              <a:gd name="connsiteY17" fmla="*/ 583659 h 1571017"/>
              <a:gd name="connsiteX18" fmla="*/ 2071992 w 3808379"/>
              <a:gd name="connsiteY18" fmla="*/ 651753 h 1571017"/>
              <a:gd name="connsiteX19" fmla="*/ 2120630 w 3808379"/>
              <a:gd name="connsiteY19" fmla="*/ 651753 h 1571017"/>
              <a:gd name="connsiteX20" fmla="*/ 2120630 w 3808379"/>
              <a:gd name="connsiteY20" fmla="*/ 724710 h 1571017"/>
              <a:gd name="connsiteX21" fmla="*/ 2227635 w 3808379"/>
              <a:gd name="connsiteY21" fmla="*/ 724710 h 1571017"/>
              <a:gd name="connsiteX22" fmla="*/ 2227635 w 3808379"/>
              <a:gd name="connsiteY22" fmla="*/ 836578 h 1571017"/>
              <a:gd name="connsiteX23" fmla="*/ 2611877 w 3808379"/>
              <a:gd name="connsiteY23" fmla="*/ 836578 h 1571017"/>
              <a:gd name="connsiteX24" fmla="*/ 2611877 w 3808379"/>
              <a:gd name="connsiteY24" fmla="*/ 894944 h 1571017"/>
              <a:gd name="connsiteX25" fmla="*/ 2675107 w 3808379"/>
              <a:gd name="connsiteY25" fmla="*/ 894944 h 1571017"/>
              <a:gd name="connsiteX26" fmla="*/ 2675107 w 3808379"/>
              <a:gd name="connsiteY26" fmla="*/ 963038 h 1571017"/>
              <a:gd name="connsiteX27" fmla="*/ 3283086 w 3808379"/>
              <a:gd name="connsiteY27" fmla="*/ 963038 h 1571017"/>
              <a:gd name="connsiteX28" fmla="*/ 3283086 w 3808379"/>
              <a:gd name="connsiteY28" fmla="*/ 1571017 h 1571017"/>
              <a:gd name="connsiteX29" fmla="*/ 3808379 w 3808379"/>
              <a:gd name="connsiteY29" fmla="*/ 1571017 h 1571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08379" h="1571017">
                <a:moveTo>
                  <a:pt x="0" y="0"/>
                </a:moveTo>
                <a:lnTo>
                  <a:pt x="617707" y="0"/>
                </a:lnTo>
                <a:lnTo>
                  <a:pt x="651754" y="34047"/>
                </a:lnTo>
                <a:lnTo>
                  <a:pt x="914400" y="34047"/>
                </a:lnTo>
                <a:lnTo>
                  <a:pt x="967903" y="136187"/>
                </a:lnTo>
                <a:lnTo>
                  <a:pt x="1113817" y="136187"/>
                </a:lnTo>
                <a:lnTo>
                  <a:pt x="1113817" y="184825"/>
                </a:lnTo>
                <a:lnTo>
                  <a:pt x="1186775" y="184825"/>
                </a:lnTo>
                <a:lnTo>
                  <a:pt x="1186775" y="282102"/>
                </a:lnTo>
                <a:lnTo>
                  <a:pt x="1420239" y="282102"/>
                </a:lnTo>
                <a:lnTo>
                  <a:pt x="1420239" y="335604"/>
                </a:lnTo>
                <a:lnTo>
                  <a:pt x="1488332" y="335604"/>
                </a:lnTo>
                <a:lnTo>
                  <a:pt x="1488332" y="457200"/>
                </a:lnTo>
                <a:lnTo>
                  <a:pt x="1624520" y="457200"/>
                </a:lnTo>
                <a:lnTo>
                  <a:pt x="1624520" y="500974"/>
                </a:lnTo>
                <a:lnTo>
                  <a:pt x="1911486" y="500974"/>
                </a:lnTo>
                <a:lnTo>
                  <a:pt x="1911486" y="583659"/>
                </a:lnTo>
                <a:lnTo>
                  <a:pt x="2071992" y="583659"/>
                </a:lnTo>
                <a:lnTo>
                  <a:pt x="2071992" y="651753"/>
                </a:lnTo>
                <a:lnTo>
                  <a:pt x="2120630" y="651753"/>
                </a:lnTo>
                <a:lnTo>
                  <a:pt x="2120630" y="724710"/>
                </a:lnTo>
                <a:lnTo>
                  <a:pt x="2227635" y="724710"/>
                </a:lnTo>
                <a:lnTo>
                  <a:pt x="2227635" y="836578"/>
                </a:lnTo>
                <a:lnTo>
                  <a:pt x="2611877" y="836578"/>
                </a:lnTo>
                <a:lnTo>
                  <a:pt x="2611877" y="894944"/>
                </a:lnTo>
                <a:lnTo>
                  <a:pt x="2675107" y="894944"/>
                </a:lnTo>
                <a:lnTo>
                  <a:pt x="2675107" y="963038"/>
                </a:lnTo>
                <a:lnTo>
                  <a:pt x="3283086" y="963038"/>
                </a:lnTo>
                <a:lnTo>
                  <a:pt x="3283086" y="1571017"/>
                </a:lnTo>
                <a:lnTo>
                  <a:pt x="3808379" y="1571017"/>
                </a:lnTo>
              </a:path>
            </a:pathLst>
          </a:custGeom>
          <a:noFill/>
          <a:ln w="57150" cap="flat" cmpd="sng" algn="ctr">
            <a:solidFill>
              <a:srgbClr val="FF7F4D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125" name="Rectangle à coins arrondis 30">
            <a:extLst>
              <a:ext uri="{FF2B5EF4-FFF2-40B4-BE49-F238E27FC236}">
                <a16:creationId xmlns:a16="http://schemas.microsoft.com/office/drawing/2014/main" xmlns="" id="{3ACBA8C6-8525-0204-C95D-AAE7E51ACCE4}"/>
              </a:ext>
            </a:extLst>
          </p:cNvPr>
          <p:cNvSpPr/>
          <p:nvPr/>
        </p:nvSpPr>
        <p:spPr>
          <a:xfrm>
            <a:off x="1118685" y="1462152"/>
            <a:ext cx="5274902" cy="388420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Text Box 4">
            <a:extLst>
              <a:ext uri="{FF2B5EF4-FFF2-40B4-BE49-F238E27FC236}">
                <a16:creationId xmlns:a16="http://schemas.microsoft.com/office/drawing/2014/main" xmlns="" id="{2596C538-CD91-AA76-665B-5765316F7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9004" y="1316258"/>
            <a:ext cx="3911210" cy="338554"/>
          </a:xfrm>
          <a:prstGeom prst="rect">
            <a:avLst/>
          </a:prstGeom>
          <a:solidFill>
            <a:sysClr val="window" lastClr="FFFFFF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lvl="0" algn="ctr" eaLnBrk="1" hangingPunct="1">
              <a:defRPr/>
            </a:pPr>
            <a:r>
              <a:rPr lang="da-DK" sz="1200" b="1" kern="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SSP médiane </a:t>
            </a:r>
            <a:r>
              <a:rPr kumimoji="0" lang="da-DK" sz="1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/>
              </a:rPr>
              <a:t>de </a:t>
            </a:r>
            <a:r>
              <a:rPr kumimoji="0" lang="da-DK" sz="1600" b="1" i="0" u="none" strike="noStrike" kern="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/>
              </a:rPr>
              <a:t>13,8</a:t>
            </a:r>
            <a:r>
              <a:rPr kumimoji="0" lang="da-DK" sz="1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/>
              </a:rPr>
              <a:t> mois (IC95%, 11,0-NA)</a:t>
            </a:r>
          </a:p>
        </p:txBody>
      </p:sp>
      <p:sp>
        <p:nvSpPr>
          <p:cNvPr id="127" name="Rectangle à coins arrondis 30">
            <a:extLst>
              <a:ext uri="{FF2B5EF4-FFF2-40B4-BE49-F238E27FC236}">
                <a16:creationId xmlns:a16="http://schemas.microsoft.com/office/drawing/2014/main" xmlns="" id="{072F2927-3481-62E0-6CC4-4AD76FF216BA}"/>
              </a:ext>
            </a:extLst>
          </p:cNvPr>
          <p:cNvSpPr/>
          <p:nvPr/>
        </p:nvSpPr>
        <p:spPr>
          <a:xfrm>
            <a:off x="6500852" y="1462152"/>
            <a:ext cx="5274902" cy="388420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Text Box 4">
            <a:extLst>
              <a:ext uri="{FF2B5EF4-FFF2-40B4-BE49-F238E27FC236}">
                <a16:creationId xmlns:a16="http://schemas.microsoft.com/office/drawing/2014/main" xmlns="" id="{DF9954B7-A50B-4FEC-0985-8C71A48E8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0367" y="1333972"/>
            <a:ext cx="4823222" cy="338554"/>
          </a:xfrm>
          <a:prstGeom prst="rect">
            <a:avLst/>
          </a:prstGeom>
          <a:solidFill>
            <a:sysClr val="window" lastClr="FFFFFF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lvl="0" algn="ctr" eaLnBrk="1" hangingPunct="1">
              <a:defRPr/>
            </a:pPr>
            <a:r>
              <a:rPr lang="da-DK" sz="1200" b="1" kern="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ea typeface="+mn-ea"/>
                <a:cs typeface="Arial"/>
              </a:rPr>
              <a:t>Durée de réponse </a:t>
            </a:r>
            <a:r>
              <a:rPr kumimoji="0" lang="da-DK" sz="12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/>
              </a:rPr>
              <a:t>médiane </a:t>
            </a:r>
            <a:r>
              <a:rPr kumimoji="0" lang="da-DK" sz="1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/>
              </a:rPr>
              <a:t>de </a:t>
            </a:r>
            <a:r>
              <a:rPr kumimoji="0" lang="da-DK" sz="1600" b="1" i="0" u="none" strike="noStrike" kern="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/>
              </a:rPr>
              <a:t>15,5</a:t>
            </a:r>
            <a:r>
              <a:rPr kumimoji="0" lang="da-DK" sz="1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/>
              </a:rPr>
              <a:t> mois (IC95% 9,92-NA)</a:t>
            </a:r>
          </a:p>
        </p:txBody>
      </p:sp>
      <p:sp>
        <p:nvSpPr>
          <p:cNvPr id="6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19292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5A102B0-69E7-FD64-07F9-5C4B5F014D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Combinaison ADC + immunothérapie 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3673D9BA-8AA1-A4E5-B7DA-7FC61D08CF8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6" y="611447"/>
            <a:ext cx="11259224" cy="341085"/>
          </a:xfrm>
        </p:spPr>
        <p:txBody>
          <a:bodyPr/>
          <a:lstStyle/>
          <a:p>
            <a:r>
              <a:rPr lang="fr-FR" dirty="0"/>
              <a:t>BEGONIA : résultats actualisés du bras 7 : </a:t>
            </a:r>
            <a:r>
              <a:rPr lang="fr-FR" dirty="0" err="1"/>
              <a:t>Datopotamab</a:t>
            </a:r>
            <a:r>
              <a:rPr lang="fr-FR" dirty="0"/>
              <a:t> </a:t>
            </a:r>
            <a:r>
              <a:rPr lang="fr-FR" dirty="0" err="1"/>
              <a:t>Deruxtecan</a:t>
            </a:r>
            <a:r>
              <a:rPr lang="fr-FR" dirty="0"/>
              <a:t> + </a:t>
            </a:r>
            <a:r>
              <a:rPr lang="fr-FR" dirty="0" err="1"/>
              <a:t>Durvalumab</a:t>
            </a:r>
            <a:endParaRPr lang="fr-FR" dirty="0"/>
          </a:p>
          <a:p>
            <a:r>
              <a:rPr lang="fr-FR" dirty="0"/>
              <a:t>Phase </a:t>
            </a:r>
            <a:r>
              <a:rPr lang="fr-FR" dirty="0" err="1"/>
              <a:t>Ib</a:t>
            </a:r>
            <a:r>
              <a:rPr lang="fr-FR" dirty="0"/>
              <a:t>/II 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xmlns="" id="{2385B25D-0E76-3595-2AAF-518DEA627960}"/>
              </a:ext>
            </a:extLst>
          </p:cNvPr>
          <p:cNvSpPr txBox="1"/>
          <p:nvPr/>
        </p:nvSpPr>
        <p:spPr>
          <a:xfrm>
            <a:off x="1236877" y="1450867"/>
            <a:ext cx="1629891" cy="2769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cs typeface="Arial"/>
              </a:rPr>
              <a:t>Profil de tolérance</a:t>
            </a:r>
          </a:p>
        </p:txBody>
      </p:sp>
      <p:sp>
        <p:nvSpPr>
          <p:cNvPr id="7" name="Espace réservé du contenu 5">
            <a:extLst>
              <a:ext uri="{FF2B5EF4-FFF2-40B4-BE49-F238E27FC236}">
                <a16:creationId xmlns:a16="http://schemas.microsoft.com/office/drawing/2014/main" xmlns="" id="{AC9EC116-48E7-78C4-FC41-EAC3FB2101D7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7085486" y="2280130"/>
            <a:ext cx="4765619" cy="3278460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Pas de nouveau signal de toxicité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Majorité des toxicités de bas grade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Mucite responsable du plus grand nombre de diminution de posologie du </a:t>
            </a:r>
            <a:r>
              <a:rPr lang="fr-FR" sz="1600" b="0" dirty="0" err="1"/>
              <a:t>Dato-DXd</a:t>
            </a:r>
            <a:endParaRPr lang="fr-FR" sz="1600" b="0" dirty="0"/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Toxicités les plus fréquentes : mucite (65%), rash (32%), hypothyroïdie (14,5%), kératites (14,5%)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5% de pneumopathies interstitielles (n=3 dont 1 grade I et 2 grade II)</a:t>
            </a:r>
          </a:p>
        </p:txBody>
      </p:sp>
      <p:graphicFrame>
        <p:nvGraphicFramePr>
          <p:cNvPr id="13" name="Tableau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3681961"/>
              </p:ext>
            </p:extLst>
          </p:nvPr>
        </p:nvGraphicFramePr>
        <p:xfrm>
          <a:off x="1342767" y="1754658"/>
          <a:ext cx="5405113" cy="4073448"/>
        </p:xfrm>
        <a:graphic>
          <a:graphicData uri="http://schemas.openxmlformats.org/drawingml/2006/table">
            <a:tbl>
              <a:tblPr firstRow="1" bandRow="1"/>
              <a:tblGrid>
                <a:gridCol w="189528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4467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65151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7663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l"/>
                      <a:r>
                        <a:rPr lang="fr-FR" sz="1100" b="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EI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fr-FR" sz="1100" b="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Tous grades, n(%)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b="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Grades 3/4, n  (%)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590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Nausées</a:t>
                      </a: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indent="9207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 (65)</a:t>
                      </a: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fr-FR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Mucite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da-DK" sz="1100" dirty="0">
                          <a:latin typeface="+mn-lt"/>
                        </a:rPr>
                        <a:t>40 (65)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7 (11)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marR="0" lvl="0" indent="-4763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Alopécie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31 (5)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Constipation</a:t>
                      </a: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 (47)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1 (2)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Asthénie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 (45)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1 (2)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Rash</a:t>
                      </a: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 (32)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Vomissements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 (26)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1 (2)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Elévation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amylase </a:t>
                      </a: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 (21)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11 (18)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16539803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COVID-19</a:t>
                      </a: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 (21)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73810094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Sécheresse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oculaire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 (21)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35679133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Perte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d’appétit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(19)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1 (2)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792234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Prurit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(16)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67920579"/>
                  </a:ext>
                </a:extLst>
              </a:tr>
              <a:tr h="29119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Toux</a:t>
                      </a:r>
                      <a:endParaRPr lang="en-US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92075" indent="-4763" algn="ctr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(16)</a:t>
                      </a:r>
                    </a:p>
                  </a:txBody>
                  <a:tcPr marL="36000" marR="3600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96271265"/>
                  </a:ext>
                </a:extLst>
              </a:tr>
            </a:tbl>
          </a:graphicData>
        </a:graphic>
      </p:graphicFrame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xmlns="" id="{2DC78B1E-3814-016C-2EF4-D0B814A14EB3}"/>
              </a:ext>
            </a:extLst>
          </p:cNvPr>
          <p:cNvSpPr txBox="1">
            <a:spLocks/>
          </p:cNvSpPr>
          <p:nvPr/>
        </p:nvSpPr>
        <p:spPr>
          <a:xfrm>
            <a:off x="1017816" y="6241312"/>
            <a:ext cx="7217535" cy="555807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i="1" kern="1200" baseline="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/>
              <a:t>P. Schmid et al., ESMO</a:t>
            </a:r>
            <a:r>
              <a:rPr lang="fr-FR" baseline="30000" dirty="0"/>
              <a:t>® </a:t>
            </a:r>
            <a:r>
              <a:rPr lang="fr-FR" dirty="0"/>
              <a:t>2023, Abs. #379MO</a:t>
            </a:r>
          </a:p>
        </p:txBody>
      </p:sp>
      <p:sp>
        <p:nvSpPr>
          <p:cNvPr id="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7139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5A102B0-69E7-FD64-07F9-5C4B5F014D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/>
              <a:t>Ciblage des HER2-low - </a:t>
            </a:r>
            <a:r>
              <a:rPr lang="fr-FR" sz="3200" dirty="0" err="1"/>
              <a:t>Trastuzumab</a:t>
            </a:r>
            <a:r>
              <a:rPr lang="fr-FR" sz="3200" dirty="0"/>
              <a:t> </a:t>
            </a:r>
            <a:r>
              <a:rPr lang="fr-FR" sz="3200" dirty="0" err="1"/>
              <a:t>Deruxtecan</a:t>
            </a:r>
            <a:endParaRPr lang="fr-FR" sz="3200" dirty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2DC78B1E-3814-016C-2EF4-D0B814A14EB3}"/>
              </a:ext>
            </a:extLst>
          </p:cNvPr>
          <p:cNvSpPr txBox="1">
            <a:spLocks/>
          </p:cNvSpPr>
          <p:nvPr/>
        </p:nvSpPr>
        <p:spPr>
          <a:xfrm>
            <a:off x="1017816" y="6241312"/>
            <a:ext cx="7416321" cy="555807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i="1" kern="1200" baseline="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/>
              <a:t>S. </a:t>
            </a:r>
            <a:r>
              <a:rPr lang="fr-FR" dirty="0" err="1"/>
              <a:t>Modi</a:t>
            </a:r>
            <a:r>
              <a:rPr lang="fr-FR" dirty="0"/>
              <a:t> et al., ESMO</a:t>
            </a:r>
            <a:r>
              <a:rPr lang="fr-FR" baseline="30000" dirty="0"/>
              <a:t>® </a:t>
            </a:r>
            <a:r>
              <a:rPr lang="fr-FR" dirty="0"/>
              <a:t>2023, Abs. #376O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3673D9BA-8AA1-A4E5-B7DA-7FC61D08CF8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6" y="475122"/>
            <a:ext cx="11259224" cy="341085"/>
          </a:xfrm>
        </p:spPr>
        <p:txBody>
          <a:bodyPr/>
          <a:lstStyle/>
          <a:p>
            <a:r>
              <a:rPr lang="fr-FR" dirty="0"/>
              <a:t>Mise à jour des données de survie de DESTINY-Breast04</a:t>
            </a:r>
          </a:p>
        </p:txBody>
      </p:sp>
      <p:sp>
        <p:nvSpPr>
          <p:cNvPr id="10" name="Rectangle à coins arrondis 10">
            <a:extLst>
              <a:ext uri="{FF2B5EF4-FFF2-40B4-BE49-F238E27FC236}">
                <a16:creationId xmlns:a16="http://schemas.microsoft.com/office/drawing/2014/main" xmlns="" id="{F829385E-448D-A583-7E6C-293E1E8B46D8}"/>
              </a:ext>
            </a:extLst>
          </p:cNvPr>
          <p:cNvSpPr/>
          <p:nvPr/>
        </p:nvSpPr>
        <p:spPr>
          <a:xfrm>
            <a:off x="1106906" y="1499286"/>
            <a:ext cx="5438273" cy="3524550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7" name="Espace réservé du contenu 5">
            <a:extLst>
              <a:ext uri="{FF2B5EF4-FFF2-40B4-BE49-F238E27FC236}">
                <a16:creationId xmlns:a16="http://schemas.microsoft.com/office/drawing/2014/main" xmlns="" id="{AC9EC116-48E7-78C4-FC41-EAC3FB2101D7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82873" y="5157608"/>
            <a:ext cx="11009127" cy="555807"/>
          </a:xfrm>
        </p:spPr>
        <p:txBody>
          <a:bodyPr/>
          <a:lstStyle/>
          <a:p>
            <a:pPr>
              <a:spcBef>
                <a:spcPts val="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Confirmation des résultats préalables </a:t>
            </a:r>
          </a:p>
          <a:p>
            <a:pPr>
              <a:spcBef>
                <a:spcPts val="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Diminution du risque de décès de 42% et réduction du risque de progression de 71% pour la population avec un cancer du sein RH- HER2 </a:t>
            </a:r>
            <a:r>
              <a:rPr lang="fr-FR" sz="1400" b="0" dirty="0" err="1"/>
              <a:t>low</a:t>
            </a:r>
            <a:r>
              <a:rPr lang="fr-FR" sz="1400" b="0" dirty="0"/>
              <a:t> recevant du </a:t>
            </a:r>
            <a:r>
              <a:rPr lang="fr-FR" sz="1400" b="0" dirty="0" err="1"/>
              <a:t>T-DXd</a:t>
            </a:r>
            <a:r>
              <a:rPr lang="fr-FR" sz="1400" b="0" dirty="0"/>
              <a:t> </a:t>
            </a:r>
            <a:r>
              <a:rPr lang="fr-FR" sz="1400" b="0" i="1" dirty="0"/>
              <a:t>versus</a:t>
            </a:r>
            <a:r>
              <a:rPr lang="fr-FR" sz="1400" b="0" dirty="0"/>
              <a:t> TCI</a:t>
            </a:r>
            <a:endParaRPr lang="fr-FR" sz="1600" b="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7C974AD0-6BF2-4E31-23AD-DFB333FDBB07}"/>
              </a:ext>
            </a:extLst>
          </p:cNvPr>
          <p:cNvSpPr/>
          <p:nvPr/>
        </p:nvSpPr>
        <p:spPr>
          <a:xfrm>
            <a:off x="1115055" y="822280"/>
            <a:ext cx="972594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dirty="0"/>
              <a:t>Patients triple négatifs HER2 « </a:t>
            </a:r>
            <a:r>
              <a:rPr lang="fr-FR" b="1" dirty="0" err="1"/>
              <a:t>low</a:t>
            </a:r>
            <a:r>
              <a:rPr lang="fr-FR" b="1" dirty="0"/>
              <a:t> »  </a:t>
            </a:r>
            <a:r>
              <a:rPr lang="fr-FR" b="1" dirty="0">
                <a:solidFill>
                  <a:schemeClr val="accent4">
                    <a:lumMod val="75000"/>
                    <a:lumOff val="25000"/>
                  </a:schemeClr>
                </a:solidFill>
              </a:rPr>
              <a:t>Analyse exploratoire </a:t>
            </a:r>
          </a:p>
        </p:txBody>
      </p:sp>
      <p:sp>
        <p:nvSpPr>
          <p:cNvPr id="16" name="Rectangle à coins arrondis 10">
            <a:extLst>
              <a:ext uri="{FF2B5EF4-FFF2-40B4-BE49-F238E27FC236}">
                <a16:creationId xmlns:a16="http://schemas.microsoft.com/office/drawing/2014/main" xmlns="" id="{4E6DAF4C-B912-C0BF-F5BA-38ABB913AE47}"/>
              </a:ext>
            </a:extLst>
          </p:cNvPr>
          <p:cNvSpPr/>
          <p:nvPr/>
        </p:nvSpPr>
        <p:spPr>
          <a:xfrm>
            <a:off x="6652966" y="1482811"/>
            <a:ext cx="5438273" cy="3556827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14" name="Tableau 13">
            <a:extLst>
              <a:ext uri="{FF2B5EF4-FFF2-40B4-BE49-F238E27FC236}">
                <a16:creationId xmlns:a16="http://schemas.microsoft.com/office/drawing/2014/main" xmlns="" id="{6C59D1E5-6D7E-2186-0EBC-5E6E4CEB3B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5790995"/>
              </p:ext>
            </p:extLst>
          </p:nvPr>
        </p:nvGraphicFramePr>
        <p:xfrm>
          <a:off x="4073195" y="1786899"/>
          <a:ext cx="1665214" cy="106392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2607">
                  <a:extLst>
                    <a:ext uri="{9D8B030D-6E8A-4147-A177-3AD203B41FA5}">
                      <a16:colId xmlns:a16="http://schemas.microsoft.com/office/drawing/2014/main" xmlns="" val="3288474610"/>
                    </a:ext>
                  </a:extLst>
                </a:gridCol>
                <a:gridCol w="832607">
                  <a:extLst>
                    <a:ext uri="{9D8B030D-6E8A-4147-A177-3AD203B41FA5}">
                      <a16:colId xmlns:a16="http://schemas.microsoft.com/office/drawing/2014/main" xmlns="" val="864350162"/>
                    </a:ext>
                  </a:extLst>
                </a:gridCol>
              </a:tblGrid>
              <a:tr h="25681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T-</a:t>
                      </a:r>
                      <a:r>
                        <a:rPr lang="fr-FR" sz="800" b="1" u="none" strike="noStrike" dirty="0" err="1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DXd</a:t>
                      </a:r>
                      <a:r>
                        <a:rPr lang="fr-FR" sz="800" b="1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 (n=40)</a:t>
                      </a:r>
                      <a:endParaRPr lang="fr-FR" sz="800" b="1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1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TPC (n=18)</a:t>
                      </a:r>
                      <a:endParaRPr lang="pt-BR" sz="800" b="1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21762146"/>
                  </a:ext>
                </a:extLst>
              </a:tr>
              <a:tr h="403558">
                <a:tc>
                  <a:txBody>
                    <a:bodyPr/>
                    <a:lstStyle/>
                    <a:p>
                      <a:pPr algn="ctr" fontAlgn="t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18,2 mois</a:t>
                      </a:r>
                      <a:b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</a:b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(13,6 - NE)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8,3 mois</a:t>
                      </a:r>
                      <a:b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</a:b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(5,6 – 20,6)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62463780"/>
                  </a:ext>
                </a:extLst>
              </a:tr>
              <a:tr h="403558">
                <a:tc>
                  <a:txBody>
                    <a:bodyPr/>
                    <a:lstStyle/>
                    <a:p>
                      <a:pPr algn="ctr" fontAlgn="t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17,1 mois 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</a:b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(13,6 – 23,0)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8,3 mois</a:t>
                      </a:r>
                      <a:b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</a:br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(5,6 – 20,4)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0492103"/>
                  </a:ext>
                </a:extLst>
              </a:tr>
            </a:tbl>
          </a:graphicData>
        </a:graphic>
      </p:graphicFrame>
      <p:sp>
        <p:nvSpPr>
          <p:cNvPr id="19" name="Forme libre : forme 46">
            <a:extLst>
              <a:ext uri="{FF2B5EF4-FFF2-40B4-BE49-F238E27FC236}">
                <a16:creationId xmlns:a16="http://schemas.microsoft.com/office/drawing/2014/main" xmlns="" id="{A3D5868F-FA32-FB44-54B9-9F32D9C71DA0}"/>
              </a:ext>
            </a:extLst>
          </p:cNvPr>
          <p:cNvSpPr/>
          <p:nvPr/>
        </p:nvSpPr>
        <p:spPr>
          <a:xfrm>
            <a:off x="1779892" y="2171870"/>
            <a:ext cx="4263609" cy="2272587"/>
          </a:xfrm>
          <a:custGeom>
            <a:avLst/>
            <a:gdLst>
              <a:gd name="connsiteX0" fmla="*/ 0 w 3202769"/>
              <a:gd name="connsiteY0" fmla="*/ 0 h 2027788"/>
              <a:gd name="connsiteX1" fmla="*/ 0 w 3202769"/>
              <a:gd name="connsiteY1" fmla="*/ 2027788 h 2027788"/>
              <a:gd name="connsiteX2" fmla="*/ 3202769 w 3202769"/>
              <a:gd name="connsiteY2" fmla="*/ 2027788 h 2027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02769" h="2027788">
                <a:moveTo>
                  <a:pt x="0" y="0"/>
                </a:moveTo>
                <a:lnTo>
                  <a:pt x="0" y="2027788"/>
                </a:lnTo>
                <a:lnTo>
                  <a:pt x="3202769" y="2027788"/>
                </a:lnTo>
              </a:path>
            </a:pathLst>
          </a:custGeom>
          <a:noFill/>
          <a:ln>
            <a:solidFill>
              <a:srgbClr val="737078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xmlns="" id="{B1D1D188-38CD-2ED6-7671-102F6C1B2E25}"/>
              </a:ext>
            </a:extLst>
          </p:cNvPr>
          <p:cNvSpPr txBox="1"/>
          <p:nvPr/>
        </p:nvSpPr>
        <p:spPr>
          <a:xfrm>
            <a:off x="1279108" y="2051673"/>
            <a:ext cx="527514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100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xmlns="" id="{FCE9B5C4-A0E5-633A-7099-676F42F4B379}"/>
              </a:ext>
            </a:extLst>
          </p:cNvPr>
          <p:cNvSpPr txBox="1"/>
          <p:nvPr/>
        </p:nvSpPr>
        <p:spPr>
          <a:xfrm>
            <a:off x="1476307" y="2493123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80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xmlns="" id="{A14226E9-4602-0F52-D050-0EE8454A8A77}"/>
              </a:ext>
            </a:extLst>
          </p:cNvPr>
          <p:cNvSpPr txBox="1"/>
          <p:nvPr/>
        </p:nvSpPr>
        <p:spPr>
          <a:xfrm>
            <a:off x="1491834" y="2962074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60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xmlns="" id="{486D0942-7336-A11D-988A-5E366A33EC01}"/>
              </a:ext>
            </a:extLst>
          </p:cNvPr>
          <p:cNvSpPr txBox="1"/>
          <p:nvPr/>
        </p:nvSpPr>
        <p:spPr>
          <a:xfrm>
            <a:off x="1497304" y="3651032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30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xmlns="" id="{05D49C86-C0E5-B585-2065-A8E0EB2816F7}"/>
              </a:ext>
            </a:extLst>
          </p:cNvPr>
          <p:cNvSpPr txBox="1"/>
          <p:nvPr/>
        </p:nvSpPr>
        <p:spPr>
          <a:xfrm>
            <a:off x="1491833" y="4087900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10</a:t>
            </a: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xmlns="" id="{8A7E437B-6232-093F-E468-48A711E5E5AB}"/>
              </a:ext>
            </a:extLst>
          </p:cNvPr>
          <p:cNvSpPr txBox="1"/>
          <p:nvPr/>
        </p:nvSpPr>
        <p:spPr>
          <a:xfrm rot="16200000">
            <a:off x="308400" y="3158030"/>
            <a:ext cx="20890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Probabilité de survie globale,%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xmlns="" id="{1A8E400A-A774-3E6F-57AC-76FCA45FB816}"/>
              </a:ext>
            </a:extLst>
          </p:cNvPr>
          <p:cNvSpPr txBox="1"/>
          <p:nvPr/>
        </p:nvSpPr>
        <p:spPr>
          <a:xfrm>
            <a:off x="1623787" y="4426113"/>
            <a:ext cx="339726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0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xmlns="" id="{A062DD00-9772-DF06-7191-8335ADF9C89F}"/>
              </a:ext>
            </a:extLst>
          </p:cNvPr>
          <p:cNvSpPr txBox="1"/>
          <p:nvPr/>
        </p:nvSpPr>
        <p:spPr>
          <a:xfrm>
            <a:off x="1779790" y="4426113"/>
            <a:ext cx="339726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xmlns="" id="{67311065-8138-D9A5-F7CA-43FF198C5661}"/>
              </a:ext>
            </a:extLst>
          </p:cNvPr>
          <p:cNvSpPr txBox="1"/>
          <p:nvPr/>
        </p:nvSpPr>
        <p:spPr>
          <a:xfrm>
            <a:off x="1999315" y="4426113"/>
            <a:ext cx="339726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4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xmlns="" id="{1DCDB0B8-D62E-DB77-6278-158E434C69B2}"/>
              </a:ext>
            </a:extLst>
          </p:cNvPr>
          <p:cNvSpPr txBox="1"/>
          <p:nvPr/>
        </p:nvSpPr>
        <p:spPr>
          <a:xfrm>
            <a:off x="2195250" y="4426113"/>
            <a:ext cx="339726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6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xmlns="" id="{23AEEBA5-A49C-7390-DA20-42F6E18A5D48}"/>
              </a:ext>
            </a:extLst>
          </p:cNvPr>
          <p:cNvSpPr txBox="1"/>
          <p:nvPr/>
        </p:nvSpPr>
        <p:spPr>
          <a:xfrm>
            <a:off x="2399426" y="4426113"/>
            <a:ext cx="339726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8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xmlns="" id="{ABB09405-D13F-AC18-8FF4-0738DC35E04C}"/>
              </a:ext>
            </a:extLst>
          </p:cNvPr>
          <p:cNvSpPr txBox="1"/>
          <p:nvPr/>
        </p:nvSpPr>
        <p:spPr>
          <a:xfrm>
            <a:off x="2530742" y="4426113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10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xmlns="" id="{E25DC7D9-65EE-F14A-3A73-1708B14846F5}"/>
              </a:ext>
            </a:extLst>
          </p:cNvPr>
          <p:cNvSpPr txBox="1"/>
          <p:nvPr/>
        </p:nvSpPr>
        <p:spPr>
          <a:xfrm>
            <a:off x="2699677" y="4426113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12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xmlns="" id="{65467D4F-BE7D-4CE4-BCA4-92A14D7F9531}"/>
              </a:ext>
            </a:extLst>
          </p:cNvPr>
          <p:cNvSpPr txBox="1"/>
          <p:nvPr/>
        </p:nvSpPr>
        <p:spPr>
          <a:xfrm>
            <a:off x="2897280" y="4426113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14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xmlns="" id="{407C866B-F7BB-D88E-2786-2E3F3420800D}"/>
              </a:ext>
            </a:extLst>
          </p:cNvPr>
          <p:cNvSpPr txBox="1"/>
          <p:nvPr/>
        </p:nvSpPr>
        <p:spPr>
          <a:xfrm>
            <a:off x="3104936" y="4426113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16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xmlns="" id="{B3589932-E061-7DBC-2F1A-CBEFC461BA41}"/>
              </a:ext>
            </a:extLst>
          </p:cNvPr>
          <p:cNvSpPr txBox="1"/>
          <p:nvPr/>
        </p:nvSpPr>
        <p:spPr>
          <a:xfrm>
            <a:off x="3306343" y="4426113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18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xmlns="" id="{4C272699-745A-9E40-7D07-7EBBB441AEC8}"/>
              </a:ext>
            </a:extLst>
          </p:cNvPr>
          <p:cNvSpPr txBox="1"/>
          <p:nvPr/>
        </p:nvSpPr>
        <p:spPr>
          <a:xfrm>
            <a:off x="3479265" y="4426113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20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xmlns="" id="{5E89B5E4-AC49-12ED-5EEC-F91A094321D9}"/>
              </a:ext>
            </a:extLst>
          </p:cNvPr>
          <p:cNvSpPr txBox="1"/>
          <p:nvPr/>
        </p:nvSpPr>
        <p:spPr>
          <a:xfrm>
            <a:off x="3686668" y="4426113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22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xmlns="" id="{77276445-F65A-C003-338C-BF78E0C999F7}"/>
              </a:ext>
            </a:extLst>
          </p:cNvPr>
          <p:cNvSpPr txBox="1"/>
          <p:nvPr/>
        </p:nvSpPr>
        <p:spPr>
          <a:xfrm>
            <a:off x="3884957" y="4426113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24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xmlns="" id="{5EB7977B-9B66-5C95-7C8C-B7C07BEC404C}"/>
              </a:ext>
            </a:extLst>
          </p:cNvPr>
          <p:cNvSpPr txBox="1"/>
          <p:nvPr/>
        </p:nvSpPr>
        <p:spPr>
          <a:xfrm>
            <a:off x="4070057" y="4426113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26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xmlns="" id="{B3CDAB0D-45F1-3FE2-810F-716A5350830B}"/>
              </a:ext>
            </a:extLst>
          </p:cNvPr>
          <p:cNvSpPr txBox="1"/>
          <p:nvPr/>
        </p:nvSpPr>
        <p:spPr>
          <a:xfrm>
            <a:off x="3452812" y="4727132"/>
            <a:ext cx="93006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Temps, mois</a:t>
            </a: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xmlns="" id="{29C99AE4-7881-FB7A-23C0-8BAA92E65B33}"/>
              </a:ext>
            </a:extLst>
          </p:cNvPr>
          <p:cNvSpPr txBox="1"/>
          <p:nvPr/>
        </p:nvSpPr>
        <p:spPr>
          <a:xfrm>
            <a:off x="5325500" y="3602057"/>
            <a:ext cx="98456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1200" cap="none" spc="0" normalizeH="0" baseline="0" noProof="0" dirty="0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T-</a:t>
            </a:r>
            <a:r>
              <a:rPr kumimoji="0" lang="fr-FR" sz="1000" b="1" i="0" u="none" strike="noStrike" kern="1200" cap="none" spc="0" normalizeH="0" baseline="0" noProof="0" dirty="0" err="1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DXd</a:t>
            </a:r>
            <a:r>
              <a:rPr kumimoji="0" lang="fr-FR" sz="1000" b="1" i="0" u="none" strike="noStrike" kern="1200" cap="none" spc="0" normalizeH="0" baseline="0" noProof="0" dirty="0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 (n=40)</a:t>
            </a:r>
          </a:p>
        </p:txBody>
      </p:sp>
      <p:sp>
        <p:nvSpPr>
          <p:cNvPr id="42" name="Forme libre : forme 10">
            <a:extLst>
              <a:ext uri="{FF2B5EF4-FFF2-40B4-BE49-F238E27FC236}">
                <a16:creationId xmlns:a16="http://schemas.microsoft.com/office/drawing/2014/main" xmlns="" id="{5FDA9DA1-F45E-74FB-6B36-51E4EA469FC5}"/>
              </a:ext>
            </a:extLst>
          </p:cNvPr>
          <p:cNvSpPr/>
          <p:nvPr/>
        </p:nvSpPr>
        <p:spPr>
          <a:xfrm>
            <a:off x="1780029" y="3702896"/>
            <a:ext cx="2342272" cy="745955"/>
          </a:xfrm>
          <a:custGeom>
            <a:avLst/>
            <a:gdLst>
              <a:gd name="connsiteX0" fmla="*/ 0 w 2131308"/>
              <a:gd name="connsiteY0" fmla="*/ 0 h 1127531"/>
              <a:gd name="connsiteX1" fmla="*/ 2131308 w 2131308"/>
              <a:gd name="connsiteY1" fmla="*/ 0 h 1127531"/>
              <a:gd name="connsiteX2" fmla="*/ 2131308 w 2131308"/>
              <a:gd name="connsiteY2" fmla="*/ 1127531 h 112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31308" h="1127531">
                <a:moveTo>
                  <a:pt x="0" y="0"/>
                </a:moveTo>
                <a:lnTo>
                  <a:pt x="2131308" y="0"/>
                </a:lnTo>
                <a:lnTo>
                  <a:pt x="2131308" y="1127531"/>
                </a:lnTo>
              </a:path>
            </a:pathLst>
          </a:cu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xmlns="" id="{194ECB69-D0EA-4500-5BE8-B147FB5C06B5}"/>
              </a:ext>
            </a:extLst>
          </p:cNvPr>
          <p:cNvSpPr txBox="1"/>
          <p:nvPr/>
        </p:nvSpPr>
        <p:spPr>
          <a:xfrm>
            <a:off x="1480892" y="2280846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90</a:t>
            </a: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xmlns="" id="{E2EF28BE-8A36-61D3-80C4-BF3105EAA3AA}"/>
              </a:ext>
            </a:extLst>
          </p:cNvPr>
          <p:cNvSpPr txBox="1"/>
          <p:nvPr/>
        </p:nvSpPr>
        <p:spPr>
          <a:xfrm>
            <a:off x="1480891" y="2736047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70</a:t>
            </a:r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xmlns="" id="{3D09A163-0459-263D-D308-68D0E3791415}"/>
              </a:ext>
            </a:extLst>
          </p:cNvPr>
          <p:cNvSpPr txBox="1"/>
          <p:nvPr/>
        </p:nvSpPr>
        <p:spPr>
          <a:xfrm>
            <a:off x="1491834" y="3200414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50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xmlns="" id="{04BBD8EC-FEDB-3E2E-407F-C997A69EA5F2}"/>
              </a:ext>
            </a:extLst>
          </p:cNvPr>
          <p:cNvSpPr txBox="1"/>
          <p:nvPr/>
        </p:nvSpPr>
        <p:spPr>
          <a:xfrm>
            <a:off x="1487250" y="3415837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40</a:t>
            </a: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xmlns="" id="{AF001018-878E-59D9-C604-12FBCBC23619}"/>
              </a:ext>
            </a:extLst>
          </p:cNvPr>
          <p:cNvSpPr txBox="1"/>
          <p:nvPr/>
        </p:nvSpPr>
        <p:spPr>
          <a:xfrm>
            <a:off x="1497304" y="3861871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20</a:t>
            </a: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xmlns="" id="{B6822353-9B0F-1B96-D04B-972B136ED454}"/>
              </a:ext>
            </a:extLst>
          </p:cNvPr>
          <p:cNvSpPr txBox="1"/>
          <p:nvPr/>
        </p:nvSpPr>
        <p:spPr>
          <a:xfrm>
            <a:off x="1562366" y="4307906"/>
            <a:ext cx="2551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0</a:t>
            </a: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xmlns="" id="{1493C58C-5F3C-56B0-3FF2-BDD852BD21DC}"/>
              </a:ext>
            </a:extLst>
          </p:cNvPr>
          <p:cNvSpPr txBox="1"/>
          <p:nvPr/>
        </p:nvSpPr>
        <p:spPr>
          <a:xfrm>
            <a:off x="4345663" y="4440975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28</a:t>
            </a: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xmlns="" id="{E1AE77FC-F157-E99E-FBAC-AAD66AA0F2D6}"/>
              </a:ext>
            </a:extLst>
          </p:cNvPr>
          <p:cNvSpPr txBox="1"/>
          <p:nvPr/>
        </p:nvSpPr>
        <p:spPr>
          <a:xfrm>
            <a:off x="4521394" y="4440975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30</a:t>
            </a: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xmlns="" id="{247E9BEF-F43D-44CD-E281-ABD08E85692A}"/>
              </a:ext>
            </a:extLst>
          </p:cNvPr>
          <p:cNvSpPr txBox="1"/>
          <p:nvPr/>
        </p:nvSpPr>
        <p:spPr>
          <a:xfrm>
            <a:off x="4729302" y="4440975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32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xmlns="" id="{8B80DCD0-ACE8-EBCA-A0F2-C48EB2A91991}"/>
              </a:ext>
            </a:extLst>
          </p:cNvPr>
          <p:cNvSpPr txBox="1"/>
          <p:nvPr/>
        </p:nvSpPr>
        <p:spPr>
          <a:xfrm>
            <a:off x="4919564" y="4440975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34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xmlns="" id="{6B50F5B4-3FE6-49EA-0300-289BFCE49E53}"/>
              </a:ext>
            </a:extLst>
          </p:cNvPr>
          <p:cNvSpPr txBox="1"/>
          <p:nvPr/>
        </p:nvSpPr>
        <p:spPr>
          <a:xfrm>
            <a:off x="5113629" y="4440975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36</a:t>
            </a: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xmlns="" id="{6014BA87-BF38-4A7B-9C47-7359CF246CC2}"/>
              </a:ext>
            </a:extLst>
          </p:cNvPr>
          <p:cNvSpPr txBox="1"/>
          <p:nvPr/>
        </p:nvSpPr>
        <p:spPr>
          <a:xfrm>
            <a:off x="5293848" y="4440975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38</a:t>
            </a: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xmlns="" id="{155CEC02-4E2B-97F7-C766-17C89643D85B}"/>
              </a:ext>
            </a:extLst>
          </p:cNvPr>
          <p:cNvSpPr txBox="1"/>
          <p:nvPr/>
        </p:nvSpPr>
        <p:spPr>
          <a:xfrm>
            <a:off x="5480306" y="4440975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40</a:t>
            </a: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xmlns="" id="{3A5CB2DF-C50A-8319-3F07-1BABDC77C5BF}"/>
              </a:ext>
            </a:extLst>
          </p:cNvPr>
          <p:cNvSpPr txBox="1"/>
          <p:nvPr/>
        </p:nvSpPr>
        <p:spPr>
          <a:xfrm>
            <a:off x="5663645" y="4440975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42</a:t>
            </a: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xmlns="" id="{22601DA1-AF59-1827-C004-AAB16628CD9D}"/>
              </a:ext>
            </a:extLst>
          </p:cNvPr>
          <p:cNvSpPr txBox="1"/>
          <p:nvPr/>
        </p:nvSpPr>
        <p:spPr>
          <a:xfrm>
            <a:off x="5865411" y="4440975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44</a:t>
            </a: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xmlns="" id="{9FAAD33F-CEB7-6CDE-C600-7868EA74A523}"/>
              </a:ext>
            </a:extLst>
          </p:cNvPr>
          <p:cNvSpPr txBox="1"/>
          <p:nvPr/>
        </p:nvSpPr>
        <p:spPr>
          <a:xfrm>
            <a:off x="5334969" y="4052889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TPC (n=18)</a:t>
            </a: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xmlns="" id="{E6651B88-5C0E-24B1-D8EE-71A7EB9E5AA2}"/>
              </a:ext>
            </a:extLst>
          </p:cNvPr>
          <p:cNvSpPr txBox="1"/>
          <p:nvPr/>
        </p:nvSpPr>
        <p:spPr>
          <a:xfrm>
            <a:off x="3939093" y="3242564"/>
            <a:ext cx="139974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A 24 mois (IC 95%)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T-</a:t>
            </a:r>
            <a:r>
              <a:rPr kumimoji="0" lang="fr-FR" sz="700" b="1" i="0" u="none" strike="noStrike" kern="1200" cap="none" spc="0" normalizeH="0" baseline="0" noProof="0" dirty="0" err="1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DXd</a:t>
            </a: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 : 32,6% (18,5 – 47,5%)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TPC : 11,8% (2,0 – 31,2%)</a:t>
            </a:r>
          </a:p>
        </p:txBody>
      </p:sp>
      <p:sp>
        <p:nvSpPr>
          <p:cNvPr id="60" name="ZoneTexte 59">
            <a:extLst>
              <a:ext uri="{FF2B5EF4-FFF2-40B4-BE49-F238E27FC236}">
                <a16:creationId xmlns:a16="http://schemas.microsoft.com/office/drawing/2014/main" xmlns="" id="{A1487A59-82BE-A9B5-FF38-1837D0888634}"/>
              </a:ext>
            </a:extLst>
          </p:cNvPr>
          <p:cNvSpPr txBox="1"/>
          <p:nvPr/>
        </p:nvSpPr>
        <p:spPr>
          <a:xfrm>
            <a:off x="3145103" y="1819570"/>
            <a:ext cx="93166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Médiane (IC95%)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xmlns="" id="{C644EC74-5545-1045-8C6C-AF72436BA83B}"/>
              </a:ext>
            </a:extLst>
          </p:cNvPr>
          <p:cNvSpPr txBox="1"/>
          <p:nvPr/>
        </p:nvSpPr>
        <p:spPr>
          <a:xfrm>
            <a:off x="3166602" y="2136643"/>
            <a:ext cx="9044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Analyse primaire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xmlns="" id="{3D03E2DA-B4D3-11A6-4427-0E5B484D4974}"/>
              </a:ext>
            </a:extLst>
          </p:cNvPr>
          <p:cNvSpPr txBox="1"/>
          <p:nvPr/>
        </p:nvSpPr>
        <p:spPr>
          <a:xfrm>
            <a:off x="3044493" y="2493209"/>
            <a:ext cx="1015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Analyse actualisée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xmlns="" id="{0DACCE08-DB29-83BE-177B-9BBBB0C6F312}"/>
              </a:ext>
            </a:extLst>
          </p:cNvPr>
          <p:cNvSpPr txBox="1"/>
          <p:nvPr/>
        </p:nvSpPr>
        <p:spPr>
          <a:xfrm>
            <a:off x="5719080" y="1765709"/>
            <a:ext cx="7152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Hazard ratio</a:t>
            </a:r>
            <a:b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</a:b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(IC95% 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xmlns="" id="{01292EA3-4655-56F1-A61D-5BB3543CFF35}"/>
              </a:ext>
            </a:extLst>
          </p:cNvPr>
          <p:cNvSpPr txBox="1"/>
          <p:nvPr/>
        </p:nvSpPr>
        <p:spPr>
          <a:xfrm>
            <a:off x="5719080" y="2136643"/>
            <a:ext cx="6976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0,48</a:t>
            </a:r>
            <a:b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</a:b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(0,24 – 0,95)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65" name="ZoneTexte 64">
            <a:extLst>
              <a:ext uri="{FF2B5EF4-FFF2-40B4-BE49-F238E27FC236}">
                <a16:creationId xmlns:a16="http://schemas.microsoft.com/office/drawing/2014/main" xmlns="" id="{4DCCF43D-A726-8312-12D1-D738C0254066}"/>
              </a:ext>
            </a:extLst>
          </p:cNvPr>
          <p:cNvSpPr txBox="1"/>
          <p:nvPr/>
        </p:nvSpPr>
        <p:spPr>
          <a:xfrm>
            <a:off x="5719080" y="2493209"/>
            <a:ext cx="6976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0,58</a:t>
            </a:r>
            <a:b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</a:b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(0,31 – 1,08)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graphicFrame>
        <p:nvGraphicFramePr>
          <p:cNvPr id="66" name="Tableau 65">
            <a:extLst>
              <a:ext uri="{FF2B5EF4-FFF2-40B4-BE49-F238E27FC236}">
                <a16:creationId xmlns:a16="http://schemas.microsoft.com/office/drawing/2014/main" xmlns="" id="{0C30F2D8-FACA-4A74-19AD-AEFB470E81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2549679"/>
              </p:ext>
            </p:extLst>
          </p:nvPr>
        </p:nvGraphicFramePr>
        <p:xfrm>
          <a:off x="9616449" y="1730045"/>
          <a:ext cx="1665214" cy="106392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2607">
                  <a:extLst>
                    <a:ext uri="{9D8B030D-6E8A-4147-A177-3AD203B41FA5}">
                      <a16:colId xmlns:a16="http://schemas.microsoft.com/office/drawing/2014/main" xmlns="" val="3288474610"/>
                    </a:ext>
                  </a:extLst>
                </a:gridCol>
                <a:gridCol w="832607">
                  <a:extLst>
                    <a:ext uri="{9D8B030D-6E8A-4147-A177-3AD203B41FA5}">
                      <a16:colId xmlns:a16="http://schemas.microsoft.com/office/drawing/2014/main" xmlns="" val="864350162"/>
                    </a:ext>
                  </a:extLst>
                </a:gridCol>
              </a:tblGrid>
              <a:tr h="25681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T-</a:t>
                      </a:r>
                      <a:r>
                        <a:rPr lang="fr-FR" sz="800" b="1" u="none" strike="noStrike" dirty="0" err="1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DXd</a:t>
                      </a:r>
                      <a:r>
                        <a:rPr lang="fr-FR" sz="800" b="1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 (n=373)</a:t>
                      </a:r>
                      <a:endParaRPr lang="fr-FR" sz="800" b="1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1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TPC (n=184)</a:t>
                      </a:r>
                      <a:endParaRPr lang="pt-BR" sz="800" b="1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21762146"/>
                  </a:ext>
                </a:extLst>
              </a:tr>
              <a:tr h="403558">
                <a:tc>
                  <a:txBody>
                    <a:bodyPr/>
                    <a:lstStyle/>
                    <a:p>
                      <a:pPr algn="ctr" fontAlgn="t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8,5 mois</a:t>
                      </a:r>
                      <a:b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</a:b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(4,3 – 11,7)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2,9 mois</a:t>
                      </a:r>
                      <a:b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</a:b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(1,4 – 5,1)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62463780"/>
                  </a:ext>
                </a:extLst>
              </a:tr>
              <a:tr h="403558">
                <a:tc>
                  <a:txBody>
                    <a:bodyPr/>
                    <a:lstStyle/>
                    <a:p>
                      <a:pPr algn="ctr" fontAlgn="t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6,3 mois 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</a:b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(4,2 – 8,5)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2,9 mois</a:t>
                      </a:r>
                      <a:b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</a:br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(1,4 – 4,2)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0492103"/>
                  </a:ext>
                </a:extLst>
              </a:tr>
            </a:tbl>
          </a:graphicData>
        </a:graphic>
      </p:graphicFrame>
      <p:sp>
        <p:nvSpPr>
          <p:cNvPr id="67" name="Forme libre : forme 115">
            <a:extLst>
              <a:ext uri="{FF2B5EF4-FFF2-40B4-BE49-F238E27FC236}">
                <a16:creationId xmlns:a16="http://schemas.microsoft.com/office/drawing/2014/main" xmlns="" id="{A7AD699B-F5D0-299C-24E6-BE0D8E2E3560}"/>
              </a:ext>
            </a:extLst>
          </p:cNvPr>
          <p:cNvSpPr/>
          <p:nvPr/>
        </p:nvSpPr>
        <p:spPr>
          <a:xfrm>
            <a:off x="7323146" y="2115016"/>
            <a:ext cx="4263609" cy="2272587"/>
          </a:xfrm>
          <a:custGeom>
            <a:avLst/>
            <a:gdLst>
              <a:gd name="connsiteX0" fmla="*/ 0 w 3202769"/>
              <a:gd name="connsiteY0" fmla="*/ 0 h 2027788"/>
              <a:gd name="connsiteX1" fmla="*/ 0 w 3202769"/>
              <a:gd name="connsiteY1" fmla="*/ 2027788 h 2027788"/>
              <a:gd name="connsiteX2" fmla="*/ 3202769 w 3202769"/>
              <a:gd name="connsiteY2" fmla="*/ 2027788 h 2027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02769" h="2027788">
                <a:moveTo>
                  <a:pt x="0" y="0"/>
                </a:moveTo>
                <a:lnTo>
                  <a:pt x="0" y="2027788"/>
                </a:lnTo>
                <a:lnTo>
                  <a:pt x="3202769" y="2027788"/>
                </a:lnTo>
              </a:path>
            </a:pathLst>
          </a:custGeom>
          <a:noFill/>
          <a:ln>
            <a:solidFill>
              <a:srgbClr val="737078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xmlns="" id="{D0D4413E-E092-294B-345C-7427CD0277C1}"/>
              </a:ext>
            </a:extLst>
          </p:cNvPr>
          <p:cNvSpPr txBox="1"/>
          <p:nvPr/>
        </p:nvSpPr>
        <p:spPr>
          <a:xfrm>
            <a:off x="6822362" y="1994819"/>
            <a:ext cx="527514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100</a:t>
            </a: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xmlns="" id="{4A7FF72B-1137-AE68-677E-B41D38D4FC48}"/>
              </a:ext>
            </a:extLst>
          </p:cNvPr>
          <p:cNvSpPr txBox="1"/>
          <p:nvPr/>
        </p:nvSpPr>
        <p:spPr>
          <a:xfrm>
            <a:off x="7019561" y="2436269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80</a:t>
            </a:r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xmlns="" id="{6F76ACAF-BE17-871D-CAD1-918021FE4550}"/>
              </a:ext>
            </a:extLst>
          </p:cNvPr>
          <p:cNvSpPr txBox="1"/>
          <p:nvPr/>
        </p:nvSpPr>
        <p:spPr>
          <a:xfrm>
            <a:off x="7035088" y="2905220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60</a:t>
            </a:r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xmlns="" id="{73EDF116-8F98-37B5-0754-97FD983D30B5}"/>
              </a:ext>
            </a:extLst>
          </p:cNvPr>
          <p:cNvSpPr txBox="1"/>
          <p:nvPr/>
        </p:nvSpPr>
        <p:spPr>
          <a:xfrm>
            <a:off x="7040558" y="3594178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30</a:t>
            </a:r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xmlns="" id="{28A732CA-4A7E-9123-7758-05BBBD086C4D}"/>
              </a:ext>
            </a:extLst>
          </p:cNvPr>
          <p:cNvSpPr txBox="1"/>
          <p:nvPr/>
        </p:nvSpPr>
        <p:spPr>
          <a:xfrm>
            <a:off x="7035087" y="4031046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10</a:t>
            </a:r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xmlns="" id="{71444761-19F4-F279-F9BD-F97E747E97A3}"/>
              </a:ext>
            </a:extLst>
          </p:cNvPr>
          <p:cNvSpPr txBox="1"/>
          <p:nvPr/>
        </p:nvSpPr>
        <p:spPr>
          <a:xfrm rot="16200000">
            <a:off x="5588764" y="3101176"/>
            <a:ext cx="261481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Probabilité de survie sans progression,%</a:t>
            </a:r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xmlns="" id="{C51A5643-9967-62DE-3607-CC36B90B4A54}"/>
              </a:ext>
            </a:extLst>
          </p:cNvPr>
          <p:cNvSpPr txBox="1"/>
          <p:nvPr/>
        </p:nvSpPr>
        <p:spPr>
          <a:xfrm>
            <a:off x="7167041" y="4379507"/>
            <a:ext cx="339726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0</a:t>
            </a:r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xmlns="" id="{18F966EB-74B2-D1C3-A2B7-12EC3E2025AA}"/>
              </a:ext>
            </a:extLst>
          </p:cNvPr>
          <p:cNvSpPr txBox="1"/>
          <p:nvPr/>
        </p:nvSpPr>
        <p:spPr>
          <a:xfrm>
            <a:off x="7456859" y="4379507"/>
            <a:ext cx="339726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</a:t>
            </a:r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xmlns="" id="{DE587113-0F48-E33E-8313-9626567E7C80}"/>
              </a:ext>
            </a:extLst>
          </p:cNvPr>
          <p:cNvSpPr txBox="1"/>
          <p:nvPr/>
        </p:nvSpPr>
        <p:spPr>
          <a:xfrm>
            <a:off x="7659705" y="4379507"/>
            <a:ext cx="2551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3</a:t>
            </a:r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xmlns="" id="{C4201FB7-7642-B55F-2C31-83EB32565DBB}"/>
              </a:ext>
            </a:extLst>
          </p:cNvPr>
          <p:cNvSpPr txBox="1"/>
          <p:nvPr/>
        </p:nvSpPr>
        <p:spPr>
          <a:xfrm>
            <a:off x="8086317" y="4379507"/>
            <a:ext cx="339726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6</a:t>
            </a: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xmlns="" id="{C8F1F402-CEB4-4DAC-2659-FAAB5C7A222B}"/>
              </a:ext>
            </a:extLst>
          </p:cNvPr>
          <p:cNvSpPr txBox="1"/>
          <p:nvPr/>
        </p:nvSpPr>
        <p:spPr>
          <a:xfrm>
            <a:off x="8408220" y="4379507"/>
            <a:ext cx="339726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8</a:t>
            </a:r>
          </a:p>
        </p:txBody>
      </p:sp>
      <p:sp>
        <p:nvSpPr>
          <p:cNvPr id="79" name="ZoneTexte 78">
            <a:extLst>
              <a:ext uri="{FF2B5EF4-FFF2-40B4-BE49-F238E27FC236}">
                <a16:creationId xmlns:a16="http://schemas.microsoft.com/office/drawing/2014/main" xmlns="" id="{38113577-4B5F-2DBE-4D4B-26C8D4107CCE}"/>
              </a:ext>
            </a:extLst>
          </p:cNvPr>
          <p:cNvSpPr txBox="1"/>
          <p:nvPr/>
        </p:nvSpPr>
        <p:spPr>
          <a:xfrm>
            <a:off x="11071530" y="4379507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25</a:t>
            </a:r>
          </a:p>
        </p:txBody>
      </p:sp>
      <p:sp>
        <p:nvSpPr>
          <p:cNvPr id="80" name="ZoneTexte 79">
            <a:extLst>
              <a:ext uri="{FF2B5EF4-FFF2-40B4-BE49-F238E27FC236}">
                <a16:creationId xmlns:a16="http://schemas.microsoft.com/office/drawing/2014/main" xmlns="" id="{C369A4A4-F160-61AA-A9D8-EB02048862F8}"/>
              </a:ext>
            </a:extLst>
          </p:cNvPr>
          <p:cNvSpPr txBox="1"/>
          <p:nvPr/>
        </p:nvSpPr>
        <p:spPr>
          <a:xfrm>
            <a:off x="11177675" y="4379507"/>
            <a:ext cx="433622" cy="275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26</a:t>
            </a:r>
          </a:p>
        </p:txBody>
      </p:sp>
      <p:sp>
        <p:nvSpPr>
          <p:cNvPr id="81" name="ZoneTexte 80">
            <a:extLst>
              <a:ext uri="{FF2B5EF4-FFF2-40B4-BE49-F238E27FC236}">
                <a16:creationId xmlns:a16="http://schemas.microsoft.com/office/drawing/2014/main" xmlns="" id="{E479F5A1-C3C5-66DB-F903-EDAB7B1CED9C}"/>
              </a:ext>
            </a:extLst>
          </p:cNvPr>
          <p:cNvSpPr txBox="1"/>
          <p:nvPr/>
        </p:nvSpPr>
        <p:spPr>
          <a:xfrm>
            <a:off x="8996066" y="4670278"/>
            <a:ext cx="93006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Temps, mois</a:t>
            </a:r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xmlns="" id="{45AEEBAA-E3E9-3987-8574-639970E9D6A6}"/>
              </a:ext>
            </a:extLst>
          </p:cNvPr>
          <p:cNvSpPr txBox="1"/>
          <p:nvPr/>
        </p:nvSpPr>
        <p:spPr>
          <a:xfrm>
            <a:off x="10305849" y="3864885"/>
            <a:ext cx="98456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1200" cap="none" spc="0" normalizeH="0" baseline="0" noProof="0" dirty="0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T-</a:t>
            </a:r>
            <a:r>
              <a:rPr kumimoji="0" lang="fr-FR" sz="1000" b="1" i="0" u="none" strike="noStrike" kern="1200" cap="none" spc="0" normalizeH="0" baseline="0" noProof="0" dirty="0" err="1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DXd</a:t>
            </a:r>
            <a:r>
              <a:rPr kumimoji="0" lang="fr-FR" sz="1000" b="1" i="0" u="none" strike="noStrike" kern="1200" cap="none" spc="0" normalizeH="0" baseline="0" noProof="0" dirty="0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 (n=40)</a:t>
            </a:r>
          </a:p>
        </p:txBody>
      </p:sp>
      <p:sp>
        <p:nvSpPr>
          <p:cNvPr id="83" name="Forme libre : forme 138">
            <a:extLst>
              <a:ext uri="{FF2B5EF4-FFF2-40B4-BE49-F238E27FC236}">
                <a16:creationId xmlns:a16="http://schemas.microsoft.com/office/drawing/2014/main" xmlns="" id="{49F19C6E-6762-5B7D-1CB5-4ABE5E060645}"/>
              </a:ext>
            </a:extLst>
          </p:cNvPr>
          <p:cNvSpPr/>
          <p:nvPr/>
        </p:nvSpPr>
        <p:spPr>
          <a:xfrm>
            <a:off x="7323283" y="3808697"/>
            <a:ext cx="1921620" cy="583299"/>
          </a:xfrm>
          <a:custGeom>
            <a:avLst/>
            <a:gdLst>
              <a:gd name="connsiteX0" fmla="*/ 0 w 2131308"/>
              <a:gd name="connsiteY0" fmla="*/ 0 h 1127531"/>
              <a:gd name="connsiteX1" fmla="*/ 2131308 w 2131308"/>
              <a:gd name="connsiteY1" fmla="*/ 0 h 1127531"/>
              <a:gd name="connsiteX2" fmla="*/ 2131308 w 2131308"/>
              <a:gd name="connsiteY2" fmla="*/ 1127531 h 112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31308" h="1127531">
                <a:moveTo>
                  <a:pt x="0" y="0"/>
                </a:moveTo>
                <a:lnTo>
                  <a:pt x="2131308" y="0"/>
                </a:lnTo>
                <a:lnTo>
                  <a:pt x="2131308" y="1127531"/>
                </a:lnTo>
              </a:path>
            </a:pathLst>
          </a:cu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4" name="ZoneTexte 83">
            <a:extLst>
              <a:ext uri="{FF2B5EF4-FFF2-40B4-BE49-F238E27FC236}">
                <a16:creationId xmlns:a16="http://schemas.microsoft.com/office/drawing/2014/main" xmlns="" id="{DF4975B5-33BA-8E25-B144-9ECCB623553C}"/>
              </a:ext>
            </a:extLst>
          </p:cNvPr>
          <p:cNvSpPr txBox="1"/>
          <p:nvPr/>
        </p:nvSpPr>
        <p:spPr>
          <a:xfrm>
            <a:off x="7024146" y="2223992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90</a:t>
            </a:r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xmlns="" id="{327E0617-5B4F-0C94-9CF4-D9FF0DDEA96A}"/>
              </a:ext>
            </a:extLst>
          </p:cNvPr>
          <p:cNvSpPr txBox="1"/>
          <p:nvPr/>
        </p:nvSpPr>
        <p:spPr>
          <a:xfrm>
            <a:off x="7024145" y="2679193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70</a:t>
            </a:r>
          </a:p>
        </p:txBody>
      </p:sp>
      <p:sp>
        <p:nvSpPr>
          <p:cNvPr id="86" name="ZoneTexte 85">
            <a:extLst>
              <a:ext uri="{FF2B5EF4-FFF2-40B4-BE49-F238E27FC236}">
                <a16:creationId xmlns:a16="http://schemas.microsoft.com/office/drawing/2014/main" xmlns="" id="{C7FB83E0-40B7-617C-D0EC-E65A29F60889}"/>
              </a:ext>
            </a:extLst>
          </p:cNvPr>
          <p:cNvSpPr txBox="1"/>
          <p:nvPr/>
        </p:nvSpPr>
        <p:spPr>
          <a:xfrm>
            <a:off x="7035088" y="3143560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50</a:t>
            </a:r>
          </a:p>
        </p:txBody>
      </p:sp>
      <p:sp>
        <p:nvSpPr>
          <p:cNvPr id="87" name="ZoneTexte 86">
            <a:extLst>
              <a:ext uri="{FF2B5EF4-FFF2-40B4-BE49-F238E27FC236}">
                <a16:creationId xmlns:a16="http://schemas.microsoft.com/office/drawing/2014/main" xmlns="" id="{EF4A85C4-609A-282F-5414-DA29369F606B}"/>
              </a:ext>
            </a:extLst>
          </p:cNvPr>
          <p:cNvSpPr txBox="1"/>
          <p:nvPr/>
        </p:nvSpPr>
        <p:spPr>
          <a:xfrm>
            <a:off x="7030504" y="3358983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40</a:t>
            </a:r>
          </a:p>
        </p:txBody>
      </p:sp>
      <p:sp>
        <p:nvSpPr>
          <p:cNvPr id="88" name="ZoneTexte 87">
            <a:extLst>
              <a:ext uri="{FF2B5EF4-FFF2-40B4-BE49-F238E27FC236}">
                <a16:creationId xmlns:a16="http://schemas.microsoft.com/office/drawing/2014/main" xmlns="" id="{6F826801-7268-37D3-D19D-D069D0D3363B}"/>
              </a:ext>
            </a:extLst>
          </p:cNvPr>
          <p:cNvSpPr txBox="1"/>
          <p:nvPr/>
        </p:nvSpPr>
        <p:spPr>
          <a:xfrm>
            <a:off x="7040558" y="3805017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20</a:t>
            </a:r>
          </a:p>
        </p:txBody>
      </p:sp>
      <p:sp>
        <p:nvSpPr>
          <p:cNvPr id="89" name="ZoneTexte 88">
            <a:extLst>
              <a:ext uri="{FF2B5EF4-FFF2-40B4-BE49-F238E27FC236}">
                <a16:creationId xmlns:a16="http://schemas.microsoft.com/office/drawing/2014/main" xmlns="" id="{9D318499-111D-D394-58B6-7505017DE5FD}"/>
              </a:ext>
            </a:extLst>
          </p:cNvPr>
          <p:cNvSpPr txBox="1"/>
          <p:nvPr/>
        </p:nvSpPr>
        <p:spPr>
          <a:xfrm>
            <a:off x="7105620" y="4251052"/>
            <a:ext cx="2551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0</a:t>
            </a:r>
          </a:p>
        </p:txBody>
      </p:sp>
      <p:sp>
        <p:nvSpPr>
          <p:cNvPr id="90" name="ZoneTexte 89">
            <a:extLst>
              <a:ext uri="{FF2B5EF4-FFF2-40B4-BE49-F238E27FC236}">
                <a16:creationId xmlns:a16="http://schemas.microsoft.com/office/drawing/2014/main" xmlns="" id="{80271D3C-74DE-2ED6-692E-8B983AE4BA44}"/>
              </a:ext>
            </a:extLst>
          </p:cNvPr>
          <p:cNvSpPr txBox="1"/>
          <p:nvPr/>
        </p:nvSpPr>
        <p:spPr>
          <a:xfrm>
            <a:off x="11405915" y="4379507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27</a:t>
            </a:r>
          </a:p>
        </p:txBody>
      </p:sp>
      <p:sp>
        <p:nvSpPr>
          <p:cNvPr id="91" name="ZoneTexte 90">
            <a:extLst>
              <a:ext uri="{FF2B5EF4-FFF2-40B4-BE49-F238E27FC236}">
                <a16:creationId xmlns:a16="http://schemas.microsoft.com/office/drawing/2014/main" xmlns="" id="{55F674EF-33B8-CD79-6CE7-FA33B4EC82B6}"/>
              </a:ext>
            </a:extLst>
          </p:cNvPr>
          <p:cNvSpPr txBox="1"/>
          <p:nvPr/>
        </p:nvSpPr>
        <p:spPr>
          <a:xfrm>
            <a:off x="8478381" y="4070851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1200" cap="none" spc="0" normalizeH="0" baseline="0" noProof="0" dirty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TPC (n=18)</a:t>
            </a:r>
          </a:p>
        </p:txBody>
      </p:sp>
      <p:sp>
        <p:nvSpPr>
          <p:cNvPr id="92" name="ZoneTexte 91">
            <a:extLst>
              <a:ext uri="{FF2B5EF4-FFF2-40B4-BE49-F238E27FC236}">
                <a16:creationId xmlns:a16="http://schemas.microsoft.com/office/drawing/2014/main" xmlns="" id="{C6B2C381-1CD4-B686-1E2C-15A76DFC57C6}"/>
              </a:ext>
            </a:extLst>
          </p:cNvPr>
          <p:cNvSpPr txBox="1"/>
          <p:nvPr/>
        </p:nvSpPr>
        <p:spPr>
          <a:xfrm>
            <a:off x="9064100" y="3478814"/>
            <a:ext cx="13997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A 12 mois (IC95%)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T-</a:t>
            </a:r>
            <a:r>
              <a:rPr kumimoji="0" lang="fr-FR" sz="700" b="1" i="0" u="none" strike="noStrike" kern="1200" cap="none" spc="0" normalizeH="0" baseline="0" noProof="0" dirty="0" err="1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DXd</a:t>
            </a: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srgbClr val="002D4C">
                    <a:lumMod val="75000"/>
                    <a:lumOff val="25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 : 25,3% (12,8 – 39,8%)</a:t>
            </a:r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xmlns="" id="{9D88F761-D7CD-E3CB-B733-4A67B88DC3B6}"/>
              </a:ext>
            </a:extLst>
          </p:cNvPr>
          <p:cNvSpPr txBox="1"/>
          <p:nvPr/>
        </p:nvSpPr>
        <p:spPr>
          <a:xfrm>
            <a:off x="8641869" y="1762716"/>
            <a:ext cx="9781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Médiane (IC 95%)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4" name="ZoneTexte 93">
            <a:extLst>
              <a:ext uri="{FF2B5EF4-FFF2-40B4-BE49-F238E27FC236}">
                <a16:creationId xmlns:a16="http://schemas.microsoft.com/office/drawing/2014/main" xmlns="" id="{C23FB7BD-F480-E9BC-AD6E-8F205DCC140D}"/>
              </a:ext>
            </a:extLst>
          </p:cNvPr>
          <p:cNvSpPr txBox="1"/>
          <p:nvPr/>
        </p:nvSpPr>
        <p:spPr>
          <a:xfrm>
            <a:off x="8227352" y="2079789"/>
            <a:ext cx="1386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Analyse primaire(par </a:t>
            </a:r>
            <a:r>
              <a:rPr kumimoji="0" lang="fr-F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BICR</a:t>
            </a:r>
            <a:r>
              <a:rPr kumimoji="0" lang="fr-FR" sz="700" b="0" i="0" u="none" strike="noStrike" kern="1200" cap="none" spc="0" normalizeH="0" baseline="3000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a</a:t>
            </a: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5" name="ZoneTexte 94">
            <a:extLst>
              <a:ext uri="{FF2B5EF4-FFF2-40B4-BE49-F238E27FC236}">
                <a16:creationId xmlns:a16="http://schemas.microsoft.com/office/drawing/2014/main" xmlns="" id="{117E098B-D168-D2D7-2D98-5196C4561CC2}"/>
              </a:ext>
            </a:extLst>
          </p:cNvPr>
          <p:cNvSpPr txBox="1"/>
          <p:nvPr/>
        </p:nvSpPr>
        <p:spPr>
          <a:xfrm>
            <a:off x="7763804" y="2436355"/>
            <a:ext cx="183896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Analyse actualisée (par investigateur)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xmlns="" id="{FE984578-A073-1C50-C63E-7D412F8F407B}"/>
              </a:ext>
            </a:extLst>
          </p:cNvPr>
          <p:cNvSpPr txBox="1"/>
          <p:nvPr/>
        </p:nvSpPr>
        <p:spPr>
          <a:xfrm>
            <a:off x="11262334" y="1708855"/>
            <a:ext cx="7152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Hazard ratio</a:t>
            </a:r>
            <a:b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</a:b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(IC95%)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7" name="ZoneTexte 96">
            <a:extLst>
              <a:ext uri="{FF2B5EF4-FFF2-40B4-BE49-F238E27FC236}">
                <a16:creationId xmlns:a16="http://schemas.microsoft.com/office/drawing/2014/main" xmlns="" id="{13B7677F-357A-9972-659A-9F7BB8EA2388}"/>
              </a:ext>
            </a:extLst>
          </p:cNvPr>
          <p:cNvSpPr txBox="1"/>
          <p:nvPr/>
        </p:nvSpPr>
        <p:spPr>
          <a:xfrm>
            <a:off x="11262334" y="2079789"/>
            <a:ext cx="6976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0,46</a:t>
            </a:r>
            <a:b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</a:b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(0,24 – 0,89)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8" name="ZoneTexte 97">
            <a:extLst>
              <a:ext uri="{FF2B5EF4-FFF2-40B4-BE49-F238E27FC236}">
                <a16:creationId xmlns:a16="http://schemas.microsoft.com/office/drawing/2014/main" xmlns="" id="{5E870374-5ACA-4E13-9E4E-5330AADBDC21}"/>
              </a:ext>
            </a:extLst>
          </p:cNvPr>
          <p:cNvSpPr txBox="1"/>
          <p:nvPr/>
        </p:nvSpPr>
        <p:spPr>
          <a:xfrm>
            <a:off x="11262334" y="2436355"/>
            <a:ext cx="6976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0,29</a:t>
            </a:r>
            <a:b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</a:br>
            <a:r>
              <a:rPr kumimoji="0" lang="fr-FR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(0,15 – 0,57)</a:t>
            </a:r>
            <a:endParaRPr kumimoji="0" lang="fr-FR" sz="700" b="1" i="0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101" name="ZoneTexte 100">
            <a:extLst>
              <a:ext uri="{FF2B5EF4-FFF2-40B4-BE49-F238E27FC236}">
                <a16:creationId xmlns:a16="http://schemas.microsoft.com/office/drawing/2014/main" xmlns="" id="{5C448505-C188-C884-7839-FB3E4F34CB40}"/>
              </a:ext>
            </a:extLst>
          </p:cNvPr>
          <p:cNvSpPr txBox="1"/>
          <p:nvPr/>
        </p:nvSpPr>
        <p:spPr>
          <a:xfrm>
            <a:off x="6761304" y="1347737"/>
            <a:ext cx="3889206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Survie sans progression (par investigateur)</a:t>
            </a:r>
          </a:p>
        </p:txBody>
      </p:sp>
      <p:sp>
        <p:nvSpPr>
          <p:cNvPr id="102" name="ZoneTexte 101">
            <a:extLst>
              <a:ext uri="{FF2B5EF4-FFF2-40B4-BE49-F238E27FC236}">
                <a16:creationId xmlns:a16="http://schemas.microsoft.com/office/drawing/2014/main" xmlns="" id="{1148828F-FCA2-87ED-7FAF-C51347DDBF00}"/>
              </a:ext>
            </a:extLst>
          </p:cNvPr>
          <p:cNvSpPr txBox="1"/>
          <p:nvPr/>
        </p:nvSpPr>
        <p:spPr>
          <a:xfrm>
            <a:off x="1349279" y="1406639"/>
            <a:ext cx="1425390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Survie globale</a:t>
            </a:r>
          </a:p>
        </p:txBody>
      </p:sp>
      <p:sp>
        <p:nvSpPr>
          <p:cNvPr id="103" name="Forme libre : forme 11">
            <a:extLst>
              <a:ext uri="{FF2B5EF4-FFF2-40B4-BE49-F238E27FC236}">
                <a16:creationId xmlns:a16="http://schemas.microsoft.com/office/drawing/2014/main" xmlns="" id="{FA17BEFB-3A6E-1056-CC83-D5990BB6141C}"/>
              </a:ext>
            </a:extLst>
          </p:cNvPr>
          <p:cNvSpPr/>
          <p:nvPr/>
        </p:nvSpPr>
        <p:spPr>
          <a:xfrm>
            <a:off x="1794737" y="2152974"/>
            <a:ext cx="4236810" cy="1818074"/>
          </a:xfrm>
          <a:custGeom>
            <a:avLst/>
            <a:gdLst>
              <a:gd name="connsiteX0" fmla="*/ 0 w 4236810"/>
              <a:gd name="connsiteY0" fmla="*/ 0 h 1818074"/>
              <a:gd name="connsiteX1" fmla="*/ 26816 w 4236810"/>
              <a:gd name="connsiteY1" fmla="*/ 53631 h 1818074"/>
              <a:gd name="connsiteX2" fmla="*/ 166255 w 4236810"/>
              <a:gd name="connsiteY2" fmla="*/ 53631 h 1818074"/>
              <a:gd name="connsiteX3" fmla="*/ 166255 w 4236810"/>
              <a:gd name="connsiteY3" fmla="*/ 123351 h 1818074"/>
              <a:gd name="connsiteX4" fmla="*/ 278879 w 4236810"/>
              <a:gd name="connsiteY4" fmla="*/ 123351 h 1818074"/>
              <a:gd name="connsiteX5" fmla="*/ 278879 w 4236810"/>
              <a:gd name="connsiteY5" fmla="*/ 171618 h 1818074"/>
              <a:gd name="connsiteX6" fmla="*/ 332509 w 4236810"/>
              <a:gd name="connsiteY6" fmla="*/ 171618 h 1818074"/>
              <a:gd name="connsiteX7" fmla="*/ 332509 w 4236810"/>
              <a:gd name="connsiteY7" fmla="*/ 219885 h 1818074"/>
              <a:gd name="connsiteX8" fmla="*/ 429044 w 4236810"/>
              <a:gd name="connsiteY8" fmla="*/ 219885 h 1818074"/>
              <a:gd name="connsiteX9" fmla="*/ 466586 w 4236810"/>
              <a:gd name="connsiteY9" fmla="*/ 337873 h 1818074"/>
              <a:gd name="connsiteX10" fmla="*/ 573847 w 4236810"/>
              <a:gd name="connsiteY10" fmla="*/ 337873 h 1818074"/>
              <a:gd name="connsiteX11" fmla="*/ 573847 w 4236810"/>
              <a:gd name="connsiteY11" fmla="*/ 396866 h 1818074"/>
              <a:gd name="connsiteX12" fmla="*/ 627477 w 4236810"/>
              <a:gd name="connsiteY12" fmla="*/ 396866 h 1818074"/>
              <a:gd name="connsiteX13" fmla="*/ 627477 w 4236810"/>
              <a:gd name="connsiteY13" fmla="*/ 455860 h 1818074"/>
              <a:gd name="connsiteX14" fmla="*/ 697197 w 4236810"/>
              <a:gd name="connsiteY14" fmla="*/ 455860 h 1818074"/>
              <a:gd name="connsiteX15" fmla="*/ 697197 w 4236810"/>
              <a:gd name="connsiteY15" fmla="*/ 509490 h 1818074"/>
              <a:gd name="connsiteX16" fmla="*/ 809821 w 4236810"/>
              <a:gd name="connsiteY16" fmla="*/ 509490 h 1818074"/>
              <a:gd name="connsiteX17" fmla="*/ 809821 w 4236810"/>
              <a:gd name="connsiteY17" fmla="*/ 573847 h 1818074"/>
              <a:gd name="connsiteX18" fmla="*/ 900993 w 4236810"/>
              <a:gd name="connsiteY18" fmla="*/ 573847 h 1818074"/>
              <a:gd name="connsiteX19" fmla="*/ 900993 w 4236810"/>
              <a:gd name="connsiteY19" fmla="*/ 638203 h 1818074"/>
              <a:gd name="connsiteX20" fmla="*/ 970712 w 4236810"/>
              <a:gd name="connsiteY20" fmla="*/ 638203 h 1818074"/>
              <a:gd name="connsiteX21" fmla="*/ 970712 w 4236810"/>
              <a:gd name="connsiteY21" fmla="*/ 681108 h 1818074"/>
              <a:gd name="connsiteX22" fmla="*/ 1094062 w 4236810"/>
              <a:gd name="connsiteY22" fmla="*/ 681108 h 1818074"/>
              <a:gd name="connsiteX23" fmla="*/ 1094062 w 4236810"/>
              <a:gd name="connsiteY23" fmla="*/ 740101 h 1818074"/>
              <a:gd name="connsiteX24" fmla="*/ 1313948 w 4236810"/>
              <a:gd name="connsiteY24" fmla="*/ 740101 h 1818074"/>
              <a:gd name="connsiteX25" fmla="*/ 1308584 w 4236810"/>
              <a:gd name="connsiteY25" fmla="*/ 766917 h 1818074"/>
              <a:gd name="connsiteX26" fmla="*/ 1308584 w 4236810"/>
              <a:gd name="connsiteY26" fmla="*/ 863451 h 1818074"/>
              <a:gd name="connsiteX27" fmla="*/ 1351489 w 4236810"/>
              <a:gd name="connsiteY27" fmla="*/ 863451 h 1818074"/>
              <a:gd name="connsiteX28" fmla="*/ 1351489 w 4236810"/>
              <a:gd name="connsiteY28" fmla="*/ 943897 h 1818074"/>
              <a:gd name="connsiteX29" fmla="*/ 1501654 w 4236810"/>
              <a:gd name="connsiteY29" fmla="*/ 943897 h 1818074"/>
              <a:gd name="connsiteX30" fmla="*/ 1544559 w 4236810"/>
              <a:gd name="connsiteY30" fmla="*/ 1110152 h 1818074"/>
              <a:gd name="connsiteX31" fmla="*/ 1651820 w 4236810"/>
              <a:gd name="connsiteY31" fmla="*/ 1110152 h 1818074"/>
              <a:gd name="connsiteX32" fmla="*/ 1651820 w 4236810"/>
              <a:gd name="connsiteY32" fmla="*/ 1179871 h 1818074"/>
              <a:gd name="connsiteX33" fmla="*/ 1764444 w 4236810"/>
              <a:gd name="connsiteY33" fmla="*/ 1179871 h 1818074"/>
              <a:gd name="connsiteX34" fmla="*/ 1764444 w 4236810"/>
              <a:gd name="connsiteY34" fmla="*/ 1238865 h 1818074"/>
              <a:gd name="connsiteX35" fmla="*/ 1839526 w 4236810"/>
              <a:gd name="connsiteY35" fmla="*/ 1238865 h 1818074"/>
              <a:gd name="connsiteX36" fmla="*/ 1839526 w 4236810"/>
              <a:gd name="connsiteY36" fmla="*/ 1313948 h 1818074"/>
              <a:gd name="connsiteX37" fmla="*/ 1952150 w 4236810"/>
              <a:gd name="connsiteY37" fmla="*/ 1313948 h 1818074"/>
              <a:gd name="connsiteX38" fmla="*/ 1952150 w 4236810"/>
              <a:gd name="connsiteY38" fmla="*/ 1356852 h 1818074"/>
              <a:gd name="connsiteX39" fmla="*/ 2107679 w 4236810"/>
              <a:gd name="connsiteY39" fmla="*/ 1356852 h 1818074"/>
              <a:gd name="connsiteX40" fmla="*/ 2107679 w 4236810"/>
              <a:gd name="connsiteY40" fmla="*/ 1426572 h 1818074"/>
              <a:gd name="connsiteX41" fmla="*/ 2188125 w 4236810"/>
              <a:gd name="connsiteY41" fmla="*/ 1426572 h 1818074"/>
              <a:gd name="connsiteX42" fmla="*/ 2188125 w 4236810"/>
              <a:gd name="connsiteY42" fmla="*/ 1507017 h 1818074"/>
              <a:gd name="connsiteX43" fmla="*/ 2231029 w 4236810"/>
              <a:gd name="connsiteY43" fmla="*/ 1507017 h 1818074"/>
              <a:gd name="connsiteX44" fmla="*/ 2231029 w 4236810"/>
              <a:gd name="connsiteY44" fmla="*/ 1539196 h 1818074"/>
              <a:gd name="connsiteX45" fmla="*/ 2794149 w 4236810"/>
              <a:gd name="connsiteY45" fmla="*/ 1539196 h 1818074"/>
              <a:gd name="connsiteX46" fmla="*/ 2794149 w 4236810"/>
              <a:gd name="connsiteY46" fmla="*/ 1625004 h 1818074"/>
              <a:gd name="connsiteX47" fmla="*/ 2853143 w 4236810"/>
              <a:gd name="connsiteY47" fmla="*/ 1625004 h 1818074"/>
              <a:gd name="connsiteX48" fmla="*/ 2853143 w 4236810"/>
              <a:gd name="connsiteY48" fmla="*/ 1673272 h 1818074"/>
              <a:gd name="connsiteX49" fmla="*/ 3523524 w 4236810"/>
              <a:gd name="connsiteY49" fmla="*/ 1673272 h 1818074"/>
              <a:gd name="connsiteX50" fmla="*/ 3523524 w 4236810"/>
              <a:gd name="connsiteY50" fmla="*/ 1818074 h 1818074"/>
              <a:gd name="connsiteX51" fmla="*/ 4236810 w 4236810"/>
              <a:gd name="connsiteY51" fmla="*/ 1818074 h 181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236810" h="1818074">
                <a:moveTo>
                  <a:pt x="0" y="0"/>
                </a:moveTo>
                <a:lnTo>
                  <a:pt x="26816" y="53631"/>
                </a:lnTo>
                <a:lnTo>
                  <a:pt x="166255" y="53631"/>
                </a:lnTo>
                <a:lnTo>
                  <a:pt x="166255" y="123351"/>
                </a:lnTo>
                <a:lnTo>
                  <a:pt x="278879" y="123351"/>
                </a:lnTo>
                <a:lnTo>
                  <a:pt x="278879" y="171618"/>
                </a:lnTo>
                <a:lnTo>
                  <a:pt x="332509" y="171618"/>
                </a:lnTo>
                <a:lnTo>
                  <a:pt x="332509" y="219885"/>
                </a:lnTo>
                <a:lnTo>
                  <a:pt x="429044" y="219885"/>
                </a:lnTo>
                <a:lnTo>
                  <a:pt x="466586" y="337873"/>
                </a:lnTo>
                <a:lnTo>
                  <a:pt x="573847" y="337873"/>
                </a:lnTo>
                <a:lnTo>
                  <a:pt x="573847" y="396866"/>
                </a:lnTo>
                <a:lnTo>
                  <a:pt x="627477" y="396866"/>
                </a:lnTo>
                <a:lnTo>
                  <a:pt x="627477" y="455860"/>
                </a:lnTo>
                <a:lnTo>
                  <a:pt x="697197" y="455860"/>
                </a:lnTo>
                <a:lnTo>
                  <a:pt x="697197" y="509490"/>
                </a:lnTo>
                <a:lnTo>
                  <a:pt x="809821" y="509490"/>
                </a:lnTo>
                <a:lnTo>
                  <a:pt x="809821" y="573847"/>
                </a:lnTo>
                <a:lnTo>
                  <a:pt x="900993" y="573847"/>
                </a:lnTo>
                <a:lnTo>
                  <a:pt x="900993" y="638203"/>
                </a:lnTo>
                <a:lnTo>
                  <a:pt x="970712" y="638203"/>
                </a:lnTo>
                <a:lnTo>
                  <a:pt x="970712" y="681108"/>
                </a:lnTo>
                <a:lnTo>
                  <a:pt x="1094062" y="681108"/>
                </a:lnTo>
                <a:lnTo>
                  <a:pt x="1094062" y="740101"/>
                </a:lnTo>
                <a:lnTo>
                  <a:pt x="1313948" y="740101"/>
                </a:lnTo>
                <a:lnTo>
                  <a:pt x="1308584" y="766917"/>
                </a:lnTo>
                <a:lnTo>
                  <a:pt x="1308584" y="863451"/>
                </a:lnTo>
                <a:lnTo>
                  <a:pt x="1351489" y="863451"/>
                </a:lnTo>
                <a:lnTo>
                  <a:pt x="1351489" y="943897"/>
                </a:lnTo>
                <a:lnTo>
                  <a:pt x="1501654" y="943897"/>
                </a:lnTo>
                <a:lnTo>
                  <a:pt x="1544559" y="1110152"/>
                </a:lnTo>
                <a:lnTo>
                  <a:pt x="1651820" y="1110152"/>
                </a:lnTo>
                <a:lnTo>
                  <a:pt x="1651820" y="1179871"/>
                </a:lnTo>
                <a:lnTo>
                  <a:pt x="1764444" y="1179871"/>
                </a:lnTo>
                <a:lnTo>
                  <a:pt x="1764444" y="1238865"/>
                </a:lnTo>
                <a:lnTo>
                  <a:pt x="1839526" y="1238865"/>
                </a:lnTo>
                <a:lnTo>
                  <a:pt x="1839526" y="1313948"/>
                </a:lnTo>
                <a:lnTo>
                  <a:pt x="1952150" y="1313948"/>
                </a:lnTo>
                <a:lnTo>
                  <a:pt x="1952150" y="1356852"/>
                </a:lnTo>
                <a:lnTo>
                  <a:pt x="2107679" y="1356852"/>
                </a:lnTo>
                <a:lnTo>
                  <a:pt x="2107679" y="1426572"/>
                </a:lnTo>
                <a:lnTo>
                  <a:pt x="2188125" y="1426572"/>
                </a:lnTo>
                <a:lnTo>
                  <a:pt x="2188125" y="1507017"/>
                </a:lnTo>
                <a:lnTo>
                  <a:pt x="2231029" y="1507017"/>
                </a:lnTo>
                <a:lnTo>
                  <a:pt x="2231029" y="1539196"/>
                </a:lnTo>
                <a:lnTo>
                  <a:pt x="2794149" y="1539196"/>
                </a:lnTo>
                <a:lnTo>
                  <a:pt x="2794149" y="1625004"/>
                </a:lnTo>
                <a:lnTo>
                  <a:pt x="2853143" y="1625004"/>
                </a:lnTo>
                <a:lnTo>
                  <a:pt x="2853143" y="1673272"/>
                </a:lnTo>
                <a:lnTo>
                  <a:pt x="3523524" y="1673272"/>
                </a:lnTo>
                <a:lnTo>
                  <a:pt x="3523524" y="1818074"/>
                </a:lnTo>
                <a:lnTo>
                  <a:pt x="4236810" y="1818074"/>
                </a:lnTo>
              </a:path>
            </a:pathLst>
          </a:custGeom>
          <a:noFill/>
          <a:ln w="38100">
            <a:solidFill>
              <a:schemeClr val="accent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104" name="Forme libre : forme 13">
            <a:extLst>
              <a:ext uri="{FF2B5EF4-FFF2-40B4-BE49-F238E27FC236}">
                <a16:creationId xmlns:a16="http://schemas.microsoft.com/office/drawing/2014/main" xmlns="" id="{4F3278ED-E2BB-CBBE-789F-60B3F5DB3E7E}"/>
              </a:ext>
            </a:extLst>
          </p:cNvPr>
          <p:cNvSpPr/>
          <p:nvPr/>
        </p:nvSpPr>
        <p:spPr>
          <a:xfrm>
            <a:off x="1778648" y="2147611"/>
            <a:ext cx="3587881" cy="2043322"/>
          </a:xfrm>
          <a:custGeom>
            <a:avLst/>
            <a:gdLst>
              <a:gd name="connsiteX0" fmla="*/ 0 w 3587881"/>
              <a:gd name="connsiteY0" fmla="*/ 0 h 2043322"/>
              <a:gd name="connsiteX1" fmla="*/ 176981 w 3587881"/>
              <a:gd name="connsiteY1" fmla="*/ 10726 h 2043322"/>
              <a:gd name="connsiteX2" fmla="*/ 176981 w 3587881"/>
              <a:gd name="connsiteY2" fmla="*/ 134077 h 2043322"/>
              <a:gd name="connsiteX3" fmla="*/ 230611 w 3587881"/>
              <a:gd name="connsiteY3" fmla="*/ 166255 h 2043322"/>
              <a:gd name="connsiteX4" fmla="*/ 230611 w 3587881"/>
              <a:gd name="connsiteY4" fmla="*/ 273516 h 2043322"/>
              <a:gd name="connsiteX5" fmla="*/ 278879 w 3587881"/>
              <a:gd name="connsiteY5" fmla="*/ 273516 h 2043322"/>
              <a:gd name="connsiteX6" fmla="*/ 278879 w 3587881"/>
              <a:gd name="connsiteY6" fmla="*/ 396866 h 2043322"/>
              <a:gd name="connsiteX7" fmla="*/ 541668 w 3587881"/>
              <a:gd name="connsiteY7" fmla="*/ 396866 h 2043322"/>
              <a:gd name="connsiteX8" fmla="*/ 541668 w 3587881"/>
              <a:gd name="connsiteY8" fmla="*/ 552394 h 2043322"/>
              <a:gd name="connsiteX9" fmla="*/ 584573 w 3587881"/>
              <a:gd name="connsiteY9" fmla="*/ 552394 h 2043322"/>
              <a:gd name="connsiteX10" fmla="*/ 584573 w 3587881"/>
              <a:gd name="connsiteY10" fmla="*/ 675745 h 2043322"/>
              <a:gd name="connsiteX11" fmla="*/ 648929 w 3587881"/>
              <a:gd name="connsiteY11" fmla="*/ 675745 h 2043322"/>
              <a:gd name="connsiteX12" fmla="*/ 648929 w 3587881"/>
              <a:gd name="connsiteY12" fmla="*/ 831273 h 2043322"/>
              <a:gd name="connsiteX13" fmla="*/ 772279 w 3587881"/>
              <a:gd name="connsiteY13" fmla="*/ 831273 h 2043322"/>
              <a:gd name="connsiteX14" fmla="*/ 772279 w 3587881"/>
              <a:gd name="connsiteY14" fmla="*/ 965349 h 2043322"/>
              <a:gd name="connsiteX15" fmla="*/ 815184 w 3587881"/>
              <a:gd name="connsiteY15" fmla="*/ 965349 h 2043322"/>
              <a:gd name="connsiteX16" fmla="*/ 815184 w 3587881"/>
              <a:gd name="connsiteY16" fmla="*/ 1228139 h 2043322"/>
              <a:gd name="connsiteX17" fmla="*/ 1115515 w 3587881"/>
              <a:gd name="connsiteY17" fmla="*/ 1228139 h 2043322"/>
              <a:gd name="connsiteX18" fmla="*/ 1115515 w 3587881"/>
              <a:gd name="connsiteY18" fmla="*/ 1356852 h 2043322"/>
              <a:gd name="connsiteX19" fmla="*/ 1287132 w 3587881"/>
              <a:gd name="connsiteY19" fmla="*/ 1356852 h 2043322"/>
              <a:gd name="connsiteX20" fmla="*/ 1287132 w 3587881"/>
              <a:gd name="connsiteY20" fmla="*/ 1501654 h 2043322"/>
              <a:gd name="connsiteX21" fmla="*/ 1378304 w 3587881"/>
              <a:gd name="connsiteY21" fmla="*/ 1501654 h 2043322"/>
              <a:gd name="connsiteX22" fmla="*/ 1378304 w 3587881"/>
              <a:gd name="connsiteY22" fmla="*/ 1641094 h 2043322"/>
              <a:gd name="connsiteX23" fmla="*/ 1984329 w 3587881"/>
              <a:gd name="connsiteY23" fmla="*/ 1641094 h 2043322"/>
              <a:gd name="connsiteX24" fmla="*/ 1984329 w 3587881"/>
              <a:gd name="connsiteY24" fmla="*/ 1769807 h 2043322"/>
              <a:gd name="connsiteX25" fmla="*/ 2027233 w 3587881"/>
              <a:gd name="connsiteY25" fmla="*/ 1769807 h 2043322"/>
              <a:gd name="connsiteX26" fmla="*/ 2027233 w 3587881"/>
              <a:gd name="connsiteY26" fmla="*/ 1909246 h 2043322"/>
              <a:gd name="connsiteX27" fmla="*/ 2290022 w 3587881"/>
              <a:gd name="connsiteY27" fmla="*/ 1909246 h 2043322"/>
              <a:gd name="connsiteX28" fmla="*/ 2290022 w 3587881"/>
              <a:gd name="connsiteY28" fmla="*/ 2043322 h 2043322"/>
              <a:gd name="connsiteX29" fmla="*/ 3587881 w 3587881"/>
              <a:gd name="connsiteY29" fmla="*/ 2043322 h 2043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587881" h="2043322">
                <a:moveTo>
                  <a:pt x="0" y="0"/>
                </a:moveTo>
                <a:lnTo>
                  <a:pt x="176981" y="10726"/>
                </a:lnTo>
                <a:lnTo>
                  <a:pt x="176981" y="134077"/>
                </a:lnTo>
                <a:lnTo>
                  <a:pt x="230611" y="166255"/>
                </a:lnTo>
                <a:lnTo>
                  <a:pt x="230611" y="273516"/>
                </a:lnTo>
                <a:lnTo>
                  <a:pt x="278879" y="273516"/>
                </a:lnTo>
                <a:lnTo>
                  <a:pt x="278879" y="396866"/>
                </a:lnTo>
                <a:lnTo>
                  <a:pt x="541668" y="396866"/>
                </a:lnTo>
                <a:lnTo>
                  <a:pt x="541668" y="552394"/>
                </a:lnTo>
                <a:lnTo>
                  <a:pt x="584573" y="552394"/>
                </a:lnTo>
                <a:lnTo>
                  <a:pt x="584573" y="675745"/>
                </a:lnTo>
                <a:lnTo>
                  <a:pt x="648929" y="675745"/>
                </a:lnTo>
                <a:lnTo>
                  <a:pt x="648929" y="831273"/>
                </a:lnTo>
                <a:lnTo>
                  <a:pt x="772279" y="831273"/>
                </a:lnTo>
                <a:lnTo>
                  <a:pt x="772279" y="965349"/>
                </a:lnTo>
                <a:lnTo>
                  <a:pt x="815184" y="965349"/>
                </a:lnTo>
                <a:lnTo>
                  <a:pt x="815184" y="1228139"/>
                </a:lnTo>
                <a:lnTo>
                  <a:pt x="1115515" y="1228139"/>
                </a:lnTo>
                <a:lnTo>
                  <a:pt x="1115515" y="1356852"/>
                </a:lnTo>
                <a:lnTo>
                  <a:pt x="1287132" y="1356852"/>
                </a:lnTo>
                <a:lnTo>
                  <a:pt x="1287132" y="1501654"/>
                </a:lnTo>
                <a:lnTo>
                  <a:pt x="1378304" y="1501654"/>
                </a:lnTo>
                <a:lnTo>
                  <a:pt x="1378304" y="1641094"/>
                </a:lnTo>
                <a:lnTo>
                  <a:pt x="1984329" y="1641094"/>
                </a:lnTo>
                <a:lnTo>
                  <a:pt x="1984329" y="1769807"/>
                </a:lnTo>
                <a:lnTo>
                  <a:pt x="2027233" y="1769807"/>
                </a:lnTo>
                <a:lnTo>
                  <a:pt x="2027233" y="1909246"/>
                </a:lnTo>
                <a:lnTo>
                  <a:pt x="2290022" y="1909246"/>
                </a:lnTo>
                <a:lnTo>
                  <a:pt x="2290022" y="2043322"/>
                </a:lnTo>
                <a:lnTo>
                  <a:pt x="3587881" y="2043322"/>
                </a:lnTo>
              </a:path>
            </a:pathLst>
          </a:custGeom>
          <a:noFill/>
          <a:ln w="38100">
            <a:solidFill>
              <a:srgbClr val="FF7F4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105" name="Forme libre : forme 16">
            <a:extLst>
              <a:ext uri="{FF2B5EF4-FFF2-40B4-BE49-F238E27FC236}">
                <a16:creationId xmlns:a16="http://schemas.microsoft.com/office/drawing/2014/main" xmlns="" id="{F25F0B1A-8795-4B19-759D-BDDC3C8E92CD}"/>
              </a:ext>
            </a:extLst>
          </p:cNvPr>
          <p:cNvSpPr/>
          <p:nvPr/>
        </p:nvSpPr>
        <p:spPr>
          <a:xfrm>
            <a:off x="7320745" y="2110835"/>
            <a:ext cx="1132964" cy="2279309"/>
          </a:xfrm>
          <a:custGeom>
            <a:avLst/>
            <a:gdLst>
              <a:gd name="connsiteX0" fmla="*/ 0 w 1132964"/>
              <a:gd name="connsiteY0" fmla="*/ 0 h 2279309"/>
              <a:gd name="connsiteX1" fmla="*/ 187341 w 1132964"/>
              <a:gd name="connsiteY1" fmla="*/ 0 h 2279309"/>
              <a:gd name="connsiteX2" fmla="*/ 187341 w 1132964"/>
              <a:gd name="connsiteY2" fmla="*/ 115973 h 2279309"/>
              <a:gd name="connsiteX3" fmla="*/ 209643 w 1132964"/>
              <a:gd name="connsiteY3" fmla="*/ 115973 h 2279309"/>
              <a:gd name="connsiteX4" fmla="*/ 209643 w 1132964"/>
              <a:gd name="connsiteY4" fmla="*/ 392523 h 2279309"/>
              <a:gd name="connsiteX5" fmla="*/ 240867 w 1132964"/>
              <a:gd name="connsiteY5" fmla="*/ 392523 h 2279309"/>
              <a:gd name="connsiteX6" fmla="*/ 240867 w 1132964"/>
              <a:gd name="connsiteY6" fmla="*/ 695836 h 2279309"/>
              <a:gd name="connsiteX7" fmla="*/ 236406 w 1132964"/>
              <a:gd name="connsiteY7" fmla="*/ 802888 h 2279309"/>
              <a:gd name="connsiteX8" fmla="*/ 258709 w 1132964"/>
              <a:gd name="connsiteY8" fmla="*/ 838572 h 2279309"/>
              <a:gd name="connsiteX9" fmla="*/ 258709 w 1132964"/>
              <a:gd name="connsiteY9" fmla="*/ 941163 h 2279309"/>
              <a:gd name="connsiteX10" fmla="*/ 437128 w 1132964"/>
              <a:gd name="connsiteY10" fmla="*/ 941163 h 2279309"/>
              <a:gd name="connsiteX11" fmla="*/ 437128 w 1132964"/>
              <a:gd name="connsiteY11" fmla="*/ 1066057 h 2279309"/>
              <a:gd name="connsiteX12" fmla="*/ 459431 w 1132964"/>
              <a:gd name="connsiteY12" fmla="*/ 1066057 h 2279309"/>
              <a:gd name="connsiteX13" fmla="*/ 459431 w 1132964"/>
              <a:gd name="connsiteY13" fmla="*/ 1338147 h 2279309"/>
              <a:gd name="connsiteX14" fmla="*/ 486194 w 1132964"/>
              <a:gd name="connsiteY14" fmla="*/ 1338147 h 2279309"/>
              <a:gd name="connsiteX15" fmla="*/ 486194 w 1132964"/>
              <a:gd name="connsiteY15" fmla="*/ 1480882 h 2279309"/>
              <a:gd name="connsiteX16" fmla="*/ 642311 w 1132964"/>
              <a:gd name="connsiteY16" fmla="*/ 1480882 h 2279309"/>
              <a:gd name="connsiteX17" fmla="*/ 642311 w 1132964"/>
              <a:gd name="connsiteY17" fmla="*/ 1605776 h 2279309"/>
              <a:gd name="connsiteX18" fmla="*/ 664613 w 1132964"/>
              <a:gd name="connsiteY18" fmla="*/ 1605776 h 2279309"/>
              <a:gd name="connsiteX19" fmla="*/ 664613 w 1132964"/>
              <a:gd name="connsiteY19" fmla="*/ 1744051 h 2279309"/>
              <a:gd name="connsiteX20" fmla="*/ 896558 w 1132964"/>
              <a:gd name="connsiteY20" fmla="*/ 1744051 h 2279309"/>
              <a:gd name="connsiteX21" fmla="*/ 896558 w 1132964"/>
              <a:gd name="connsiteY21" fmla="*/ 1926931 h 2279309"/>
              <a:gd name="connsiteX22" fmla="*/ 1074978 w 1132964"/>
              <a:gd name="connsiteY22" fmla="*/ 1926931 h 2279309"/>
              <a:gd name="connsiteX23" fmla="*/ 1074978 w 1132964"/>
              <a:gd name="connsiteY23" fmla="*/ 2114271 h 2279309"/>
              <a:gd name="connsiteX24" fmla="*/ 1132964 w 1132964"/>
              <a:gd name="connsiteY24" fmla="*/ 2114271 h 2279309"/>
              <a:gd name="connsiteX25" fmla="*/ 1132964 w 1132964"/>
              <a:gd name="connsiteY25" fmla="*/ 2279309 h 227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32964" h="2279309">
                <a:moveTo>
                  <a:pt x="0" y="0"/>
                </a:moveTo>
                <a:lnTo>
                  <a:pt x="187341" y="0"/>
                </a:lnTo>
                <a:lnTo>
                  <a:pt x="187341" y="115973"/>
                </a:lnTo>
                <a:lnTo>
                  <a:pt x="209643" y="115973"/>
                </a:lnTo>
                <a:lnTo>
                  <a:pt x="209643" y="392523"/>
                </a:lnTo>
                <a:lnTo>
                  <a:pt x="240867" y="392523"/>
                </a:lnTo>
                <a:lnTo>
                  <a:pt x="240867" y="695836"/>
                </a:lnTo>
                <a:lnTo>
                  <a:pt x="236406" y="802888"/>
                </a:lnTo>
                <a:lnTo>
                  <a:pt x="258709" y="838572"/>
                </a:lnTo>
                <a:lnTo>
                  <a:pt x="258709" y="941163"/>
                </a:lnTo>
                <a:lnTo>
                  <a:pt x="437128" y="941163"/>
                </a:lnTo>
                <a:lnTo>
                  <a:pt x="437128" y="1066057"/>
                </a:lnTo>
                <a:lnTo>
                  <a:pt x="459431" y="1066057"/>
                </a:lnTo>
                <a:lnTo>
                  <a:pt x="459431" y="1338147"/>
                </a:lnTo>
                <a:lnTo>
                  <a:pt x="486194" y="1338147"/>
                </a:lnTo>
                <a:lnTo>
                  <a:pt x="486194" y="1480882"/>
                </a:lnTo>
                <a:lnTo>
                  <a:pt x="642311" y="1480882"/>
                </a:lnTo>
                <a:lnTo>
                  <a:pt x="642311" y="1605776"/>
                </a:lnTo>
                <a:lnTo>
                  <a:pt x="664613" y="1605776"/>
                </a:lnTo>
                <a:lnTo>
                  <a:pt x="664613" y="1744051"/>
                </a:lnTo>
                <a:lnTo>
                  <a:pt x="896558" y="1744051"/>
                </a:lnTo>
                <a:lnTo>
                  <a:pt x="896558" y="1926931"/>
                </a:lnTo>
                <a:lnTo>
                  <a:pt x="1074978" y="1926931"/>
                </a:lnTo>
                <a:lnTo>
                  <a:pt x="1074978" y="2114271"/>
                </a:lnTo>
                <a:lnTo>
                  <a:pt x="1132964" y="2114271"/>
                </a:lnTo>
                <a:lnTo>
                  <a:pt x="1132964" y="2279309"/>
                </a:lnTo>
              </a:path>
            </a:pathLst>
          </a:custGeom>
          <a:noFill/>
          <a:ln w="38100">
            <a:solidFill>
              <a:srgbClr val="FF7F4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106" name="Forme libre : forme 19">
            <a:extLst>
              <a:ext uri="{FF2B5EF4-FFF2-40B4-BE49-F238E27FC236}">
                <a16:creationId xmlns:a16="http://schemas.microsoft.com/office/drawing/2014/main" xmlns="" id="{67C58D9A-6854-926F-5839-2F51D7B1A35B}"/>
              </a:ext>
            </a:extLst>
          </p:cNvPr>
          <p:cNvSpPr/>
          <p:nvPr/>
        </p:nvSpPr>
        <p:spPr>
          <a:xfrm>
            <a:off x="7316285" y="2106375"/>
            <a:ext cx="4130412" cy="2283769"/>
          </a:xfrm>
          <a:custGeom>
            <a:avLst/>
            <a:gdLst>
              <a:gd name="connsiteX0" fmla="*/ 0 w 4130412"/>
              <a:gd name="connsiteY0" fmla="*/ 0 h 2283769"/>
              <a:gd name="connsiteX1" fmla="*/ 53526 w 4130412"/>
              <a:gd name="connsiteY1" fmla="*/ 0 h 2283769"/>
              <a:gd name="connsiteX2" fmla="*/ 53526 w 4130412"/>
              <a:gd name="connsiteY2" fmla="*/ 66907 h 2283769"/>
              <a:gd name="connsiteX3" fmla="*/ 218564 w 4130412"/>
              <a:gd name="connsiteY3" fmla="*/ 66907 h 2283769"/>
              <a:gd name="connsiteX4" fmla="*/ 236406 w 4130412"/>
              <a:gd name="connsiteY4" fmla="*/ 173959 h 2283769"/>
              <a:gd name="connsiteX5" fmla="*/ 231945 w 4130412"/>
              <a:gd name="connsiteY5" fmla="*/ 223024 h 2283769"/>
              <a:gd name="connsiteX6" fmla="*/ 289932 w 4130412"/>
              <a:gd name="connsiteY6" fmla="*/ 223024 h 2283769"/>
              <a:gd name="connsiteX7" fmla="*/ 289932 w 4130412"/>
              <a:gd name="connsiteY7" fmla="*/ 281010 h 2283769"/>
              <a:gd name="connsiteX8" fmla="*/ 405904 w 4130412"/>
              <a:gd name="connsiteY8" fmla="*/ 281010 h 2283769"/>
              <a:gd name="connsiteX9" fmla="*/ 428207 w 4130412"/>
              <a:gd name="connsiteY9" fmla="*/ 347918 h 2283769"/>
              <a:gd name="connsiteX10" fmla="*/ 454970 w 4130412"/>
              <a:gd name="connsiteY10" fmla="*/ 432667 h 2283769"/>
              <a:gd name="connsiteX11" fmla="*/ 477272 w 4130412"/>
              <a:gd name="connsiteY11" fmla="*/ 512956 h 2283769"/>
              <a:gd name="connsiteX12" fmla="*/ 628929 w 4130412"/>
              <a:gd name="connsiteY12" fmla="*/ 512956 h 2283769"/>
              <a:gd name="connsiteX13" fmla="*/ 664613 w 4130412"/>
              <a:gd name="connsiteY13" fmla="*/ 646770 h 2283769"/>
              <a:gd name="connsiteX14" fmla="*/ 686915 w 4130412"/>
              <a:gd name="connsiteY14" fmla="*/ 798427 h 2283769"/>
              <a:gd name="connsiteX15" fmla="*/ 865335 w 4130412"/>
              <a:gd name="connsiteY15" fmla="*/ 798427 h 2283769"/>
              <a:gd name="connsiteX16" fmla="*/ 909939 w 4130412"/>
              <a:gd name="connsiteY16" fmla="*/ 1137424 h 2283769"/>
              <a:gd name="connsiteX17" fmla="*/ 1101740 w 4130412"/>
              <a:gd name="connsiteY17" fmla="*/ 1137424 h 2283769"/>
              <a:gd name="connsiteX18" fmla="*/ 1101740 w 4130412"/>
              <a:gd name="connsiteY18" fmla="*/ 1248936 h 2283769"/>
              <a:gd name="connsiteX19" fmla="*/ 1128503 w 4130412"/>
              <a:gd name="connsiteY19" fmla="*/ 1275699 h 2283769"/>
              <a:gd name="connsiteX20" fmla="*/ 1128503 w 4130412"/>
              <a:gd name="connsiteY20" fmla="*/ 1320304 h 2283769"/>
              <a:gd name="connsiteX21" fmla="*/ 1315844 w 4130412"/>
              <a:gd name="connsiteY21" fmla="*/ 1320304 h 2283769"/>
              <a:gd name="connsiteX22" fmla="*/ 1333686 w 4130412"/>
              <a:gd name="connsiteY22" fmla="*/ 1458579 h 2283769"/>
              <a:gd name="connsiteX23" fmla="*/ 1364909 w 4130412"/>
              <a:gd name="connsiteY23" fmla="*/ 1463040 h 2283769"/>
              <a:gd name="connsiteX24" fmla="*/ 1364909 w 4130412"/>
              <a:gd name="connsiteY24" fmla="*/ 1507645 h 2283769"/>
              <a:gd name="connsiteX25" fmla="*/ 1449658 w 4130412"/>
              <a:gd name="connsiteY25" fmla="*/ 1507645 h 2283769"/>
              <a:gd name="connsiteX26" fmla="*/ 1449658 w 4130412"/>
              <a:gd name="connsiteY26" fmla="*/ 1579012 h 2283769"/>
              <a:gd name="connsiteX27" fmla="*/ 1744051 w 4130412"/>
              <a:gd name="connsiteY27" fmla="*/ 1579012 h 2283769"/>
              <a:gd name="connsiteX28" fmla="*/ 1770814 w 4130412"/>
              <a:gd name="connsiteY28" fmla="*/ 1712827 h 2283769"/>
              <a:gd name="connsiteX29" fmla="*/ 2221323 w 4130412"/>
              <a:gd name="connsiteY29" fmla="*/ 1712827 h 2283769"/>
              <a:gd name="connsiteX30" fmla="*/ 2221323 w 4130412"/>
              <a:gd name="connsiteY30" fmla="*/ 1775274 h 2283769"/>
              <a:gd name="connsiteX31" fmla="*/ 2261467 w 4130412"/>
              <a:gd name="connsiteY31" fmla="*/ 1775274 h 2283769"/>
              <a:gd name="connsiteX32" fmla="*/ 2261467 w 4130412"/>
              <a:gd name="connsiteY32" fmla="*/ 1855563 h 2283769"/>
              <a:gd name="connsiteX33" fmla="*/ 2408663 w 4130412"/>
              <a:gd name="connsiteY33" fmla="*/ 1855563 h 2283769"/>
              <a:gd name="connsiteX34" fmla="*/ 2408663 w 4130412"/>
              <a:gd name="connsiteY34" fmla="*/ 1931391 h 2283769"/>
              <a:gd name="connsiteX35" fmla="*/ 2662911 w 4130412"/>
              <a:gd name="connsiteY35" fmla="*/ 1931391 h 2283769"/>
              <a:gd name="connsiteX36" fmla="*/ 2662911 w 4130412"/>
              <a:gd name="connsiteY36" fmla="*/ 2038443 h 2283769"/>
              <a:gd name="connsiteX37" fmla="*/ 2926080 w 4130412"/>
              <a:gd name="connsiteY37" fmla="*/ 2038443 h 2283769"/>
              <a:gd name="connsiteX38" fmla="*/ 2926080 w 4130412"/>
              <a:gd name="connsiteY38" fmla="*/ 2109810 h 2283769"/>
              <a:gd name="connsiteX39" fmla="*/ 3943071 w 4130412"/>
              <a:gd name="connsiteY39" fmla="*/ 2109810 h 2283769"/>
              <a:gd name="connsiteX40" fmla="*/ 3943071 w 4130412"/>
              <a:gd name="connsiteY40" fmla="*/ 2194560 h 2283769"/>
              <a:gd name="connsiteX41" fmla="*/ 4130412 w 4130412"/>
              <a:gd name="connsiteY41" fmla="*/ 2194560 h 2283769"/>
              <a:gd name="connsiteX42" fmla="*/ 4130412 w 4130412"/>
              <a:gd name="connsiteY42" fmla="*/ 2283769 h 228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130412" h="2283769">
                <a:moveTo>
                  <a:pt x="0" y="0"/>
                </a:moveTo>
                <a:lnTo>
                  <a:pt x="53526" y="0"/>
                </a:lnTo>
                <a:lnTo>
                  <a:pt x="53526" y="66907"/>
                </a:lnTo>
                <a:lnTo>
                  <a:pt x="218564" y="66907"/>
                </a:lnTo>
                <a:lnTo>
                  <a:pt x="236406" y="173959"/>
                </a:lnTo>
                <a:lnTo>
                  <a:pt x="231945" y="223024"/>
                </a:lnTo>
                <a:lnTo>
                  <a:pt x="289932" y="223024"/>
                </a:lnTo>
                <a:lnTo>
                  <a:pt x="289932" y="281010"/>
                </a:lnTo>
                <a:lnTo>
                  <a:pt x="405904" y="281010"/>
                </a:lnTo>
                <a:lnTo>
                  <a:pt x="428207" y="347918"/>
                </a:lnTo>
                <a:lnTo>
                  <a:pt x="454970" y="432667"/>
                </a:lnTo>
                <a:lnTo>
                  <a:pt x="477272" y="512956"/>
                </a:lnTo>
                <a:lnTo>
                  <a:pt x="628929" y="512956"/>
                </a:lnTo>
                <a:lnTo>
                  <a:pt x="664613" y="646770"/>
                </a:lnTo>
                <a:lnTo>
                  <a:pt x="686915" y="798427"/>
                </a:lnTo>
                <a:lnTo>
                  <a:pt x="865335" y="798427"/>
                </a:lnTo>
                <a:lnTo>
                  <a:pt x="909939" y="1137424"/>
                </a:lnTo>
                <a:lnTo>
                  <a:pt x="1101740" y="1137424"/>
                </a:lnTo>
                <a:lnTo>
                  <a:pt x="1101740" y="1248936"/>
                </a:lnTo>
                <a:lnTo>
                  <a:pt x="1128503" y="1275699"/>
                </a:lnTo>
                <a:lnTo>
                  <a:pt x="1128503" y="1320304"/>
                </a:lnTo>
                <a:lnTo>
                  <a:pt x="1315844" y="1320304"/>
                </a:lnTo>
                <a:lnTo>
                  <a:pt x="1333686" y="1458579"/>
                </a:lnTo>
                <a:lnTo>
                  <a:pt x="1364909" y="1463040"/>
                </a:lnTo>
                <a:lnTo>
                  <a:pt x="1364909" y="1507645"/>
                </a:lnTo>
                <a:lnTo>
                  <a:pt x="1449658" y="1507645"/>
                </a:lnTo>
                <a:lnTo>
                  <a:pt x="1449658" y="1579012"/>
                </a:lnTo>
                <a:lnTo>
                  <a:pt x="1744051" y="1579012"/>
                </a:lnTo>
                <a:lnTo>
                  <a:pt x="1770814" y="1712827"/>
                </a:lnTo>
                <a:lnTo>
                  <a:pt x="2221323" y="1712827"/>
                </a:lnTo>
                <a:lnTo>
                  <a:pt x="2221323" y="1775274"/>
                </a:lnTo>
                <a:lnTo>
                  <a:pt x="2261467" y="1775274"/>
                </a:lnTo>
                <a:lnTo>
                  <a:pt x="2261467" y="1855563"/>
                </a:lnTo>
                <a:lnTo>
                  <a:pt x="2408663" y="1855563"/>
                </a:lnTo>
                <a:lnTo>
                  <a:pt x="2408663" y="1931391"/>
                </a:lnTo>
                <a:lnTo>
                  <a:pt x="2662911" y="1931391"/>
                </a:lnTo>
                <a:lnTo>
                  <a:pt x="2662911" y="2038443"/>
                </a:lnTo>
                <a:lnTo>
                  <a:pt x="2926080" y="2038443"/>
                </a:lnTo>
                <a:lnTo>
                  <a:pt x="2926080" y="2109810"/>
                </a:lnTo>
                <a:lnTo>
                  <a:pt x="3943071" y="2109810"/>
                </a:lnTo>
                <a:lnTo>
                  <a:pt x="3943071" y="2194560"/>
                </a:lnTo>
                <a:lnTo>
                  <a:pt x="4130412" y="2194560"/>
                </a:lnTo>
                <a:lnTo>
                  <a:pt x="4130412" y="2283769"/>
                </a:lnTo>
              </a:path>
            </a:pathLst>
          </a:custGeom>
          <a:noFill/>
          <a:ln w="38100">
            <a:solidFill>
              <a:schemeClr val="accent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xmlns="" id="{966C0651-7E98-6469-4FD0-0B8EC605AED3}"/>
              </a:ext>
            </a:extLst>
          </p:cNvPr>
          <p:cNvSpPr txBox="1"/>
          <p:nvPr/>
        </p:nvSpPr>
        <p:spPr>
          <a:xfrm>
            <a:off x="10910466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24</a:t>
            </a:r>
          </a:p>
        </p:txBody>
      </p:sp>
      <p:sp>
        <p:nvSpPr>
          <p:cNvPr id="108" name="ZoneTexte 107">
            <a:extLst>
              <a:ext uri="{FF2B5EF4-FFF2-40B4-BE49-F238E27FC236}">
                <a16:creationId xmlns:a16="http://schemas.microsoft.com/office/drawing/2014/main" xmlns="" id="{06F260CA-8C8A-221E-21BB-BC586AA16791}"/>
              </a:ext>
            </a:extLst>
          </p:cNvPr>
          <p:cNvSpPr txBox="1"/>
          <p:nvPr/>
        </p:nvSpPr>
        <p:spPr>
          <a:xfrm>
            <a:off x="10754349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23</a:t>
            </a:r>
          </a:p>
        </p:txBody>
      </p:sp>
      <p:sp>
        <p:nvSpPr>
          <p:cNvPr id="109" name="ZoneTexte 108">
            <a:extLst>
              <a:ext uri="{FF2B5EF4-FFF2-40B4-BE49-F238E27FC236}">
                <a16:creationId xmlns:a16="http://schemas.microsoft.com/office/drawing/2014/main" xmlns="" id="{11AE094D-3A9C-E9DF-9260-DAF688344C46}"/>
              </a:ext>
            </a:extLst>
          </p:cNvPr>
          <p:cNvSpPr txBox="1"/>
          <p:nvPr/>
        </p:nvSpPr>
        <p:spPr>
          <a:xfrm>
            <a:off x="10620535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22</a:t>
            </a:r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xmlns="" id="{76DE182A-3802-8E23-4F0E-330BDCBAFD48}"/>
              </a:ext>
            </a:extLst>
          </p:cNvPr>
          <p:cNvSpPr txBox="1"/>
          <p:nvPr/>
        </p:nvSpPr>
        <p:spPr>
          <a:xfrm>
            <a:off x="10476554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21</a:t>
            </a:r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xmlns="" id="{BB1541C3-9275-220C-324B-75ABBBC3C0D0}"/>
              </a:ext>
            </a:extLst>
          </p:cNvPr>
          <p:cNvSpPr txBox="1"/>
          <p:nvPr/>
        </p:nvSpPr>
        <p:spPr>
          <a:xfrm>
            <a:off x="10321682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20</a:t>
            </a: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xmlns="" id="{807AE65C-87A9-8311-28A9-4D912B40EB7A}"/>
              </a:ext>
            </a:extLst>
          </p:cNvPr>
          <p:cNvSpPr txBox="1"/>
          <p:nvPr/>
        </p:nvSpPr>
        <p:spPr>
          <a:xfrm>
            <a:off x="10170026" y="4379507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19</a:t>
            </a:r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xmlns="" id="{254A55E2-5837-1D41-5C70-D872F4C5C4C4}"/>
              </a:ext>
            </a:extLst>
          </p:cNvPr>
          <p:cNvSpPr txBox="1"/>
          <p:nvPr/>
        </p:nvSpPr>
        <p:spPr>
          <a:xfrm>
            <a:off x="9991607" y="4379507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17</a:t>
            </a:r>
          </a:p>
        </p:txBody>
      </p:sp>
      <p:sp>
        <p:nvSpPr>
          <p:cNvPr id="114" name="ZoneTexte 113">
            <a:extLst>
              <a:ext uri="{FF2B5EF4-FFF2-40B4-BE49-F238E27FC236}">
                <a16:creationId xmlns:a16="http://schemas.microsoft.com/office/drawing/2014/main" xmlns="" id="{EAC3A23D-1E3A-61A8-7B6F-D27EBC1517B5}"/>
              </a:ext>
            </a:extLst>
          </p:cNvPr>
          <p:cNvSpPr txBox="1"/>
          <p:nvPr/>
        </p:nvSpPr>
        <p:spPr>
          <a:xfrm>
            <a:off x="9848872" y="4379507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18</a:t>
            </a:r>
          </a:p>
        </p:txBody>
      </p:sp>
      <p:sp>
        <p:nvSpPr>
          <p:cNvPr id="115" name="ZoneTexte 114">
            <a:extLst>
              <a:ext uri="{FF2B5EF4-FFF2-40B4-BE49-F238E27FC236}">
                <a16:creationId xmlns:a16="http://schemas.microsoft.com/office/drawing/2014/main" xmlns="" id="{2C0EFA2E-3E36-7CBD-8E3D-CB439ABACCD5}"/>
              </a:ext>
            </a:extLst>
          </p:cNvPr>
          <p:cNvSpPr txBox="1"/>
          <p:nvPr/>
        </p:nvSpPr>
        <p:spPr>
          <a:xfrm>
            <a:off x="9688294" y="4379507"/>
            <a:ext cx="3257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16</a:t>
            </a:r>
          </a:p>
        </p:txBody>
      </p:sp>
      <p:sp>
        <p:nvSpPr>
          <p:cNvPr id="116" name="ZoneTexte 115">
            <a:extLst>
              <a:ext uri="{FF2B5EF4-FFF2-40B4-BE49-F238E27FC236}">
                <a16:creationId xmlns:a16="http://schemas.microsoft.com/office/drawing/2014/main" xmlns="" id="{3E21A2D3-51D6-ABCB-7B7A-92F0971FC1CB}"/>
              </a:ext>
            </a:extLst>
          </p:cNvPr>
          <p:cNvSpPr txBox="1"/>
          <p:nvPr/>
        </p:nvSpPr>
        <p:spPr>
          <a:xfrm>
            <a:off x="9536637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15</a:t>
            </a:r>
          </a:p>
        </p:txBody>
      </p:sp>
      <p:sp>
        <p:nvSpPr>
          <p:cNvPr id="117" name="ZoneTexte 116">
            <a:extLst>
              <a:ext uri="{FF2B5EF4-FFF2-40B4-BE49-F238E27FC236}">
                <a16:creationId xmlns:a16="http://schemas.microsoft.com/office/drawing/2014/main" xmlns="" id="{8E34B8CC-D07D-69D8-07BC-2A61E22EDB9C}"/>
              </a:ext>
            </a:extLst>
          </p:cNvPr>
          <p:cNvSpPr txBox="1"/>
          <p:nvPr/>
        </p:nvSpPr>
        <p:spPr>
          <a:xfrm>
            <a:off x="9384981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14</a:t>
            </a:r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xmlns="" id="{CC8D3FA3-F4E2-12A2-BE7A-27D32F893E64}"/>
              </a:ext>
            </a:extLst>
          </p:cNvPr>
          <p:cNvSpPr txBox="1"/>
          <p:nvPr/>
        </p:nvSpPr>
        <p:spPr>
          <a:xfrm>
            <a:off x="9193180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13</a:t>
            </a:r>
          </a:p>
        </p:txBody>
      </p:sp>
      <p:sp>
        <p:nvSpPr>
          <p:cNvPr id="119" name="ZoneTexte 118">
            <a:extLst>
              <a:ext uri="{FF2B5EF4-FFF2-40B4-BE49-F238E27FC236}">
                <a16:creationId xmlns:a16="http://schemas.microsoft.com/office/drawing/2014/main" xmlns="" id="{B2099FA2-B333-1DA4-C0AE-E1A46C3B5984}"/>
              </a:ext>
            </a:extLst>
          </p:cNvPr>
          <p:cNvSpPr txBox="1"/>
          <p:nvPr/>
        </p:nvSpPr>
        <p:spPr>
          <a:xfrm>
            <a:off x="9045984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12</a:t>
            </a:r>
          </a:p>
        </p:txBody>
      </p:sp>
      <p:sp>
        <p:nvSpPr>
          <p:cNvPr id="120" name="ZoneTexte 119">
            <a:extLst>
              <a:ext uri="{FF2B5EF4-FFF2-40B4-BE49-F238E27FC236}">
                <a16:creationId xmlns:a16="http://schemas.microsoft.com/office/drawing/2014/main" xmlns="" id="{45A09D01-D2FE-1FCD-255F-C0232915194A}"/>
              </a:ext>
            </a:extLst>
          </p:cNvPr>
          <p:cNvSpPr txBox="1"/>
          <p:nvPr/>
        </p:nvSpPr>
        <p:spPr>
          <a:xfrm>
            <a:off x="8876485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11</a:t>
            </a:r>
          </a:p>
        </p:txBody>
      </p:sp>
      <p:sp>
        <p:nvSpPr>
          <p:cNvPr id="121" name="ZoneTexte 120">
            <a:extLst>
              <a:ext uri="{FF2B5EF4-FFF2-40B4-BE49-F238E27FC236}">
                <a16:creationId xmlns:a16="http://schemas.microsoft.com/office/drawing/2014/main" xmlns="" id="{3F83E229-3796-711C-5B9B-29B76F42D031}"/>
              </a:ext>
            </a:extLst>
          </p:cNvPr>
          <p:cNvSpPr txBox="1"/>
          <p:nvPr/>
        </p:nvSpPr>
        <p:spPr>
          <a:xfrm>
            <a:off x="8720368" y="4379507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10</a:t>
            </a:r>
          </a:p>
        </p:txBody>
      </p:sp>
      <p:sp>
        <p:nvSpPr>
          <p:cNvPr id="122" name="ZoneTexte 121">
            <a:extLst>
              <a:ext uri="{FF2B5EF4-FFF2-40B4-BE49-F238E27FC236}">
                <a16:creationId xmlns:a16="http://schemas.microsoft.com/office/drawing/2014/main" xmlns="" id="{D613022E-FD8B-E51E-9974-3356E01F070F}"/>
              </a:ext>
            </a:extLst>
          </p:cNvPr>
          <p:cNvSpPr txBox="1"/>
          <p:nvPr/>
        </p:nvSpPr>
        <p:spPr>
          <a:xfrm>
            <a:off x="8603978" y="4379507"/>
            <a:ext cx="2551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9</a:t>
            </a:r>
          </a:p>
        </p:txBody>
      </p:sp>
      <p:sp>
        <p:nvSpPr>
          <p:cNvPr id="123" name="ZoneTexte 122">
            <a:extLst>
              <a:ext uri="{FF2B5EF4-FFF2-40B4-BE49-F238E27FC236}">
                <a16:creationId xmlns:a16="http://schemas.microsoft.com/office/drawing/2014/main" xmlns="" id="{F2CCA4F2-9D00-FB34-D0EF-6962CF40FC2F}"/>
              </a:ext>
            </a:extLst>
          </p:cNvPr>
          <p:cNvSpPr txBox="1"/>
          <p:nvPr/>
        </p:nvSpPr>
        <p:spPr>
          <a:xfrm>
            <a:off x="8275777" y="4379507"/>
            <a:ext cx="2551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7</a:t>
            </a:r>
          </a:p>
        </p:txBody>
      </p:sp>
      <p:sp>
        <p:nvSpPr>
          <p:cNvPr id="124" name="ZoneTexte 123">
            <a:extLst>
              <a:ext uri="{FF2B5EF4-FFF2-40B4-BE49-F238E27FC236}">
                <a16:creationId xmlns:a16="http://schemas.microsoft.com/office/drawing/2014/main" xmlns="" id="{C4CC46EA-029C-1D97-6A41-04EB1087A3EA}"/>
              </a:ext>
            </a:extLst>
          </p:cNvPr>
          <p:cNvSpPr txBox="1"/>
          <p:nvPr/>
        </p:nvSpPr>
        <p:spPr>
          <a:xfrm>
            <a:off x="7981385" y="4379507"/>
            <a:ext cx="2551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5</a:t>
            </a:r>
          </a:p>
        </p:txBody>
      </p:sp>
      <p:sp>
        <p:nvSpPr>
          <p:cNvPr id="125" name="ZoneTexte 124">
            <a:extLst>
              <a:ext uri="{FF2B5EF4-FFF2-40B4-BE49-F238E27FC236}">
                <a16:creationId xmlns:a16="http://schemas.microsoft.com/office/drawing/2014/main" xmlns="" id="{1B626AA6-3E12-2AFE-FB6E-D64EB8F0B996}"/>
              </a:ext>
            </a:extLst>
          </p:cNvPr>
          <p:cNvSpPr txBox="1"/>
          <p:nvPr/>
        </p:nvSpPr>
        <p:spPr>
          <a:xfrm>
            <a:off x="7820807" y="4379507"/>
            <a:ext cx="2551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4</a:t>
            </a:r>
          </a:p>
        </p:txBody>
      </p:sp>
      <p:sp>
        <p:nvSpPr>
          <p:cNvPr id="126" name="ZoneTexte 125">
            <a:extLst>
              <a:ext uri="{FF2B5EF4-FFF2-40B4-BE49-F238E27FC236}">
                <a16:creationId xmlns:a16="http://schemas.microsoft.com/office/drawing/2014/main" xmlns="" id="{12D9C94B-F3BA-7961-6B5F-8E3DD361B5B9}"/>
              </a:ext>
            </a:extLst>
          </p:cNvPr>
          <p:cNvSpPr txBox="1"/>
          <p:nvPr/>
        </p:nvSpPr>
        <p:spPr>
          <a:xfrm>
            <a:off x="7356387" y="4379507"/>
            <a:ext cx="2551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1</a:t>
            </a:r>
          </a:p>
        </p:txBody>
      </p:sp>
      <p:sp>
        <p:nvSpPr>
          <p:cNvPr id="127" name="ZoneTexte 126">
            <a:extLst>
              <a:ext uri="{FF2B5EF4-FFF2-40B4-BE49-F238E27FC236}">
                <a16:creationId xmlns:a16="http://schemas.microsoft.com/office/drawing/2014/main" xmlns="" id="{A296FD80-1345-36C0-D011-AB16CAC9DB44}"/>
              </a:ext>
            </a:extLst>
          </p:cNvPr>
          <p:cNvSpPr txBox="1"/>
          <p:nvPr/>
        </p:nvSpPr>
        <p:spPr>
          <a:xfrm>
            <a:off x="9531853" y="2828568"/>
            <a:ext cx="25779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Une SSP par investigateur n'a pas été analysée dans la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cohorte RH- au moment de l'analyse primaire</a:t>
            </a:r>
            <a:endParaRPr kumimoji="0" lang="fr-FR" sz="700" b="1" i="1" u="none" strike="noStrike" kern="1200" cap="none" spc="0" normalizeH="0" baseline="0" noProof="0" dirty="0">
              <a:ln>
                <a:noFill/>
              </a:ln>
              <a:solidFill>
                <a:srgbClr val="B25452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12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80411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02360B32-6A7F-F334-C262-EB8C92B3619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244405"/>
            <a:ext cx="7217535" cy="552713"/>
          </a:xfrm>
        </p:spPr>
        <p:txBody>
          <a:bodyPr/>
          <a:lstStyle/>
          <a:p>
            <a:r>
              <a:rPr lang="fr-FR" dirty="0"/>
              <a:t>Zhang et al., ESMO</a:t>
            </a:r>
            <a:r>
              <a:rPr lang="fr-FR" baseline="30000" dirty="0"/>
              <a:t>® </a:t>
            </a:r>
            <a:r>
              <a:rPr lang="fr-FR" dirty="0"/>
              <a:t>2023, Abs. #381O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E951D5AA-49DE-1827-9643-4814982ABBA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Nouveaux ADC : ciblage de B7-H4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E8449FF2-2A53-FF6C-5AA5-CD2053A4AE2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b="1" i="0" u="none" strike="noStrike" dirty="0">
                <a:solidFill>
                  <a:srgbClr val="002060"/>
                </a:solidFill>
                <a:effectLst/>
                <a:latin typeface="HelveticaSTDCond"/>
              </a:rPr>
              <a:t>HS-20089</a:t>
            </a:r>
            <a:endParaRPr lang="fr-FR" dirty="0">
              <a:solidFill>
                <a:srgbClr val="002060"/>
              </a:solidFill>
            </a:endParaRP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13E8BA5B-BEF9-92E0-E11F-B135478EA1CA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25837" y="1036636"/>
            <a:ext cx="10329413" cy="2173468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dirty="0"/>
              <a:t>B7 </a:t>
            </a:r>
            <a:r>
              <a:rPr lang="fr-FR" sz="1400" dirty="0" err="1"/>
              <a:t>homolog</a:t>
            </a:r>
            <a:r>
              <a:rPr lang="fr-FR" sz="1400" dirty="0"/>
              <a:t> </a:t>
            </a:r>
            <a:r>
              <a:rPr lang="fr-FR" sz="1400" dirty="0" err="1"/>
              <a:t>protein</a:t>
            </a:r>
            <a:r>
              <a:rPr lang="fr-FR" sz="1400" dirty="0"/>
              <a:t> 4 (B7-H4) </a:t>
            </a:r>
            <a:r>
              <a:rPr lang="fr-FR" sz="1400" b="0" dirty="0"/>
              <a:t>est une glycoprotéine transmembranaire de la superfamille B7, fortement exprimé à la surface de cellules dans différents types de tumeurs solides et faiblement exprimé dans les tissus normaux (Figure 1).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dirty="0"/>
              <a:t>HS-20089 est un nouvel ADC ciblant B7-H4, </a:t>
            </a:r>
            <a:r>
              <a:rPr lang="fr-FR" sz="1400" b="0" dirty="0"/>
              <a:t>composé d’une IgG1 monoclonale humanisée anti-B7-H4 couplé avec une petite molécule d’inhibiteur de la topoisomérase 1, reliés par un linker clivable par les protéases (Figure 2).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Cette molécule avait préalablement démontré une </a:t>
            </a:r>
            <a:r>
              <a:rPr lang="fr-FR" sz="1400" dirty="0"/>
              <a:t>forte affinité pour B7-H4 chez l’humain </a:t>
            </a:r>
            <a:r>
              <a:rPr lang="fr-FR" sz="1400" b="0" dirty="0"/>
              <a:t>et une </a:t>
            </a:r>
            <a:r>
              <a:rPr lang="fr-FR" sz="1400" dirty="0"/>
              <a:t>activité </a:t>
            </a:r>
            <a:r>
              <a:rPr lang="fr-FR" sz="1400" dirty="0" err="1"/>
              <a:t>anti-tumorale</a:t>
            </a:r>
            <a:r>
              <a:rPr lang="fr-FR" sz="1400" dirty="0"/>
              <a:t> dans des études pré cliniques </a:t>
            </a:r>
            <a:r>
              <a:rPr lang="fr-FR" sz="1400" b="0" dirty="0"/>
              <a:t>(Figure 3). </a:t>
            </a:r>
          </a:p>
        </p:txBody>
      </p:sp>
      <p:pic>
        <p:nvPicPr>
          <p:cNvPr id="8" name="Image 7" descr="Une image contenant texte, ligne, diagramme, Police&#10;&#10;Description générée automatiquement">
            <a:extLst>
              <a:ext uri="{FF2B5EF4-FFF2-40B4-BE49-F238E27FC236}">
                <a16:creationId xmlns:a16="http://schemas.microsoft.com/office/drawing/2014/main" xmlns="" id="{A3B81A17-433F-DBFC-2B69-376F9941A41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85694" y="3194488"/>
            <a:ext cx="3562843" cy="2179399"/>
          </a:xfrm>
          <a:prstGeom prst="rect">
            <a:avLst/>
          </a:prstGeom>
        </p:spPr>
      </p:pic>
      <p:sp>
        <p:nvSpPr>
          <p:cNvPr id="9" name="Rectangle à coins arrondis 10">
            <a:extLst>
              <a:ext uri="{FF2B5EF4-FFF2-40B4-BE49-F238E27FC236}">
                <a16:creationId xmlns:a16="http://schemas.microsoft.com/office/drawing/2014/main" xmlns="" id="{F830D821-E7DF-E5C8-B344-5D177C354405}"/>
              </a:ext>
            </a:extLst>
          </p:cNvPr>
          <p:cNvSpPr/>
          <p:nvPr/>
        </p:nvSpPr>
        <p:spPr>
          <a:xfrm>
            <a:off x="1034782" y="3033403"/>
            <a:ext cx="3836940" cy="258685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370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>
              <a:solidFill>
                <a:prstClr val="white"/>
              </a:solidFill>
              <a:latin typeface="Century Gothic" panose="020F0302020204030204"/>
              <a:cs typeface="Arial" panose="020B0604020202020204" pitchFamily="34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xmlns="" id="{7D274CC1-A4CC-A226-BD12-04A1854BD330}"/>
              </a:ext>
            </a:extLst>
          </p:cNvPr>
          <p:cNvSpPr txBox="1"/>
          <p:nvPr/>
        </p:nvSpPr>
        <p:spPr>
          <a:xfrm>
            <a:off x="1087384" y="2893747"/>
            <a:ext cx="3699056" cy="24622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Figure 1. Expression de B7-H4 dans de multiples </a:t>
            </a:r>
            <a:r>
              <a:rPr kumimoji="0" 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tumeurs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* </a:t>
            </a:r>
            <a:endParaRPr kumimoji="0" lang="fr-F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entury Gothic" panose="020F0302020204030204"/>
            </a:endParaRPr>
          </a:p>
        </p:txBody>
      </p:sp>
      <p:sp>
        <p:nvSpPr>
          <p:cNvPr id="11" name="Rectangle à coins arrondis 10">
            <a:extLst>
              <a:ext uri="{FF2B5EF4-FFF2-40B4-BE49-F238E27FC236}">
                <a16:creationId xmlns:a16="http://schemas.microsoft.com/office/drawing/2014/main" xmlns="" id="{B36AC5AF-F34E-42BC-E262-67EE7A1F4531}"/>
              </a:ext>
            </a:extLst>
          </p:cNvPr>
          <p:cNvSpPr/>
          <p:nvPr/>
        </p:nvSpPr>
        <p:spPr>
          <a:xfrm>
            <a:off x="4976652" y="3033403"/>
            <a:ext cx="3666378" cy="258685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370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>
              <a:solidFill>
                <a:prstClr val="white"/>
              </a:solidFill>
              <a:latin typeface="Century Gothic" panose="020F0302020204030204"/>
              <a:cs typeface="Arial" panose="020B0604020202020204" pitchFamily="34" charset="0"/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xmlns="" id="{1795ED38-13C3-EEFF-BE9A-BD89E61AF338}"/>
              </a:ext>
            </a:extLst>
          </p:cNvPr>
          <p:cNvSpPr txBox="1"/>
          <p:nvPr/>
        </p:nvSpPr>
        <p:spPr>
          <a:xfrm>
            <a:off x="5053968" y="2860796"/>
            <a:ext cx="2628308" cy="2616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Figure 2. Structure de HS-20089</a:t>
            </a:r>
            <a:endParaRPr kumimoji="0" lang="fr-F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entury Gothic" panose="020F0302020204030204"/>
            </a:endParaRPr>
          </a:p>
        </p:txBody>
      </p:sp>
      <p:pic>
        <p:nvPicPr>
          <p:cNvPr id="13" name="Image 12" descr="Une image contenant texte, ligne, diagramme, Police&#10;&#10;Description générée automatiquement">
            <a:extLst>
              <a:ext uri="{FF2B5EF4-FFF2-40B4-BE49-F238E27FC236}">
                <a16:creationId xmlns:a16="http://schemas.microsoft.com/office/drawing/2014/main" xmlns="" id="{44C93257-49F4-FC66-5182-ACD4192490D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23333" y="3289245"/>
            <a:ext cx="3562843" cy="1951985"/>
          </a:xfrm>
          <a:prstGeom prst="rect">
            <a:avLst/>
          </a:prstGeom>
        </p:spPr>
      </p:pic>
      <p:sp>
        <p:nvSpPr>
          <p:cNvPr id="14" name="Rectangle à coins arrondis 10">
            <a:extLst>
              <a:ext uri="{FF2B5EF4-FFF2-40B4-BE49-F238E27FC236}">
                <a16:creationId xmlns:a16="http://schemas.microsoft.com/office/drawing/2014/main" xmlns="" id="{6207114E-7110-D1E7-84C9-02AAA499EC26}"/>
              </a:ext>
            </a:extLst>
          </p:cNvPr>
          <p:cNvSpPr/>
          <p:nvPr/>
        </p:nvSpPr>
        <p:spPr>
          <a:xfrm>
            <a:off x="8719532" y="3023927"/>
            <a:ext cx="3334729" cy="258685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370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>
              <a:solidFill>
                <a:prstClr val="white"/>
              </a:solidFill>
              <a:latin typeface="Century Gothic" panose="020F0302020204030204"/>
              <a:cs typeface="Arial" panose="020B0604020202020204" pitchFamily="34" charset="0"/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xmlns="" id="{FB8EF8E5-41F8-58D9-795E-479FDC1A386C}"/>
              </a:ext>
            </a:extLst>
          </p:cNvPr>
          <p:cNvSpPr txBox="1"/>
          <p:nvPr/>
        </p:nvSpPr>
        <p:spPr>
          <a:xfrm>
            <a:off x="8933220" y="2884271"/>
            <a:ext cx="2628308" cy="43088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Figure 3. </a:t>
            </a: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Activité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 de liaison </a:t>
            </a: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à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 la </a:t>
            </a: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protéine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humaine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 B7-H4</a:t>
            </a:r>
            <a:endParaRPr kumimoji="0" lang="fr-F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entury Gothic" panose="020F0302020204030204"/>
            </a:endParaRPr>
          </a:p>
        </p:txBody>
      </p:sp>
      <p:pic>
        <p:nvPicPr>
          <p:cNvPr id="16" name="Image 15" descr="Une image contenant texte, ligne, diagramme, Police&#10;&#10;Description générée automatiquement">
            <a:extLst>
              <a:ext uri="{FF2B5EF4-FFF2-40B4-BE49-F238E27FC236}">
                <a16:creationId xmlns:a16="http://schemas.microsoft.com/office/drawing/2014/main" xmlns="" id="{9C1322DE-9A91-8EF0-919C-502EF0E0DB9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43091" y="3365050"/>
            <a:ext cx="2987987" cy="2150973"/>
          </a:xfrm>
          <a:prstGeom prst="rect">
            <a:avLst/>
          </a:prstGeom>
        </p:spPr>
      </p:pic>
      <p:sp>
        <p:nvSpPr>
          <p:cNvPr id="17" name="ZoneTexte 16">
            <a:extLst>
              <a:ext uri="{FF2B5EF4-FFF2-40B4-BE49-F238E27FC236}">
                <a16:creationId xmlns:a16="http://schemas.microsoft.com/office/drawing/2014/main" xmlns="" id="{FE2F4D37-1803-A7C2-E610-700E40E3ED37}"/>
              </a:ext>
            </a:extLst>
          </p:cNvPr>
          <p:cNvSpPr txBox="1"/>
          <p:nvPr/>
        </p:nvSpPr>
        <p:spPr>
          <a:xfrm>
            <a:off x="1115810" y="5690758"/>
            <a:ext cx="3765386" cy="223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900"/>
              </a:spcBef>
              <a:spcAft>
                <a:spcPts val="18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1" u="none" strike="noStrike" kern="1200" cap="none" spc="-5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Reference: Clin Cancer Res . 2022 Dec</a:t>
            </a:r>
            <a:endParaRPr kumimoji="0" lang="fr-FR" sz="11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entury Gothic" panose="020F03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xmlns="" id="{4E245F97-62E9-FA0B-A1A6-1A77C3B45CAC}"/>
              </a:ext>
            </a:extLst>
          </p:cNvPr>
          <p:cNvSpPr txBox="1"/>
          <p:nvPr/>
        </p:nvSpPr>
        <p:spPr>
          <a:xfrm>
            <a:off x="4971973" y="5708471"/>
            <a:ext cx="3765386" cy="223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900"/>
              </a:spcBef>
              <a:spcAft>
                <a:spcPts val="18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1" u="none" strike="noStrike" kern="1200" cap="none" spc="-5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entury Gothic" panose="020F0302020204030204"/>
                <a:ea typeface="Calibri" panose="020F0502020204030204" pitchFamily="34" charset="0"/>
                <a:cs typeface="Times New Roman" panose="02020603050405020304" pitchFamily="18" charset="0"/>
              </a:rPr>
              <a:t>DAR: Drug to antibody ratio</a:t>
            </a:r>
            <a:endParaRPr kumimoji="0" lang="fr-FR" sz="11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entury Gothic" panose="020F03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91946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02360B32-6A7F-F334-C262-EB8C92B3619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244405"/>
            <a:ext cx="7217535" cy="552713"/>
          </a:xfrm>
        </p:spPr>
        <p:txBody>
          <a:bodyPr/>
          <a:lstStyle/>
          <a:p>
            <a:r>
              <a:rPr lang="fr-FR" dirty="0"/>
              <a:t>Zhang J, ESMO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2023  Abs.# 3810,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E951D5AA-49DE-1827-9643-4814982ABBA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Nouveaux ADC : ciblage de B7-H4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E8449FF2-2A53-FF6C-5AA5-CD2053A4AE2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b="1" i="0" u="none" strike="noStrike" dirty="0">
                <a:solidFill>
                  <a:srgbClr val="002060"/>
                </a:solidFill>
                <a:effectLst/>
                <a:latin typeface="HelveticaSTDCond"/>
              </a:rPr>
              <a:t>HS-20089 - </a:t>
            </a:r>
            <a:r>
              <a:rPr lang="fr-FR" dirty="0">
                <a:solidFill>
                  <a:srgbClr val="002060"/>
                </a:solidFill>
                <a:latin typeface="HelveticaSTDCond"/>
              </a:rPr>
              <a:t>Etude de phase I ouverte multicentrique </a:t>
            </a:r>
            <a:endParaRPr lang="fr-FR" b="1" i="0" u="none" strike="noStrike" dirty="0">
              <a:solidFill>
                <a:srgbClr val="002060"/>
              </a:solidFill>
              <a:effectLst/>
              <a:latin typeface="HelveticaSTDCond"/>
            </a:endParaRPr>
          </a:p>
          <a:p>
            <a:endParaRPr lang="fr-FR" b="1" i="0" u="none" strike="noStrike" dirty="0">
              <a:solidFill>
                <a:srgbClr val="002060"/>
              </a:solidFill>
              <a:effectLst/>
              <a:latin typeface="HelveticaSTDCond"/>
            </a:endParaRPr>
          </a:p>
          <a:p>
            <a:endParaRPr lang="fr-FR" dirty="0">
              <a:solidFill>
                <a:srgbClr val="002060"/>
              </a:solidFill>
            </a:endParaRP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13E8BA5B-BEF9-92E0-E11F-B135478EA1CA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17815" y="923106"/>
            <a:ext cx="10833289" cy="1556209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Toxicités grade III : principalement hématologiques (env. 60% de neutropénies grade III), rarement digestive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Pas de décès toxique, pas de pneumopathie interstitielle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400" b="0" dirty="0"/>
              <a:t>Signal </a:t>
            </a:r>
            <a:r>
              <a:rPr lang="fr-FR" sz="1400" dirty="0"/>
              <a:t>d’activité </a:t>
            </a:r>
            <a:r>
              <a:rPr lang="fr-FR" sz="1400" dirty="0" err="1"/>
              <a:t>anti-tumorale</a:t>
            </a:r>
            <a:r>
              <a:rPr lang="fr-FR" sz="1400" dirty="0"/>
              <a:t> </a:t>
            </a:r>
            <a:r>
              <a:rPr lang="fr-FR" sz="1400" b="0" dirty="0"/>
              <a:t>dans les </a:t>
            </a:r>
            <a:r>
              <a:rPr lang="fr-FR" sz="1400" dirty="0"/>
              <a:t>cancers du sein TN : Taux de réponse objectif de 33,3% </a:t>
            </a:r>
            <a:r>
              <a:rPr lang="fr-FR" sz="1400" b="0" dirty="0"/>
              <a:t>et </a:t>
            </a:r>
            <a:r>
              <a:rPr lang="fr-FR" sz="1400" dirty="0"/>
              <a:t>27,3% </a:t>
            </a:r>
            <a:r>
              <a:rPr lang="fr-FR" sz="1400" b="0" dirty="0"/>
              <a:t>aux doses de 4,8mg/kg et 5,8mg/kg respectivement (DMT 5,8mg/kg)</a:t>
            </a:r>
          </a:p>
        </p:txBody>
      </p:sp>
      <p:sp>
        <p:nvSpPr>
          <p:cNvPr id="12" name="Rectangle à coins arrondis 10">
            <a:extLst>
              <a:ext uri="{FF2B5EF4-FFF2-40B4-BE49-F238E27FC236}">
                <a16:creationId xmlns:a16="http://schemas.microsoft.com/office/drawing/2014/main" xmlns="" id="{4A02BF06-5045-D82F-40CF-328273FD4507}"/>
              </a:ext>
            </a:extLst>
          </p:cNvPr>
          <p:cNvSpPr/>
          <p:nvPr/>
        </p:nvSpPr>
        <p:spPr>
          <a:xfrm>
            <a:off x="1222001" y="2479156"/>
            <a:ext cx="10335126" cy="336038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xmlns="" id="{AE18185A-EB48-32F3-F7ED-0DD251A582AA}"/>
              </a:ext>
            </a:extLst>
          </p:cNvPr>
          <p:cNvSpPr txBox="1"/>
          <p:nvPr/>
        </p:nvSpPr>
        <p:spPr>
          <a:xfrm>
            <a:off x="1362810" y="2342785"/>
            <a:ext cx="7354864" cy="2616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fr-FR" sz="1100" b="1" dirty="0">
                <a:solidFill>
                  <a:srgbClr val="737078"/>
                </a:solidFill>
              </a:rPr>
              <a:t>Meilleur % dans le changement de taille des lésions cibles dans les TNBC </a:t>
            </a:r>
          </a:p>
        </p:txBody>
      </p:sp>
      <p:graphicFrame>
        <p:nvGraphicFramePr>
          <p:cNvPr id="63" name="Tableau 62">
            <a:extLst>
              <a:ext uri="{FF2B5EF4-FFF2-40B4-BE49-F238E27FC236}">
                <a16:creationId xmlns:a16="http://schemas.microsoft.com/office/drawing/2014/main" xmlns="" id="{17920A7A-3FA9-7BE0-8944-34C31DEEBB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811927"/>
              </p:ext>
            </p:extLst>
          </p:nvPr>
        </p:nvGraphicFramePr>
        <p:xfrm>
          <a:off x="3310832" y="2773284"/>
          <a:ext cx="8082414" cy="653317"/>
        </p:xfrm>
        <a:graphic>
          <a:graphicData uri="http://schemas.openxmlformats.org/drawingml/2006/table">
            <a:tbl>
              <a:tblPr/>
              <a:tblGrid>
                <a:gridCol w="614431">
                  <a:extLst>
                    <a:ext uri="{9D8B030D-6E8A-4147-A177-3AD203B41FA5}">
                      <a16:colId xmlns:a16="http://schemas.microsoft.com/office/drawing/2014/main" xmlns="" val="3288474610"/>
                    </a:ext>
                  </a:extLst>
                </a:gridCol>
                <a:gridCol w="1285415">
                  <a:extLst>
                    <a:ext uri="{9D8B030D-6E8A-4147-A177-3AD203B41FA5}">
                      <a16:colId xmlns:a16="http://schemas.microsoft.com/office/drawing/2014/main" xmlns="" val="3506759338"/>
                    </a:ext>
                  </a:extLst>
                </a:gridCol>
                <a:gridCol w="1030428">
                  <a:extLst>
                    <a:ext uri="{9D8B030D-6E8A-4147-A177-3AD203B41FA5}">
                      <a16:colId xmlns:a16="http://schemas.microsoft.com/office/drawing/2014/main" xmlns="" val="864350162"/>
                    </a:ext>
                  </a:extLst>
                </a:gridCol>
                <a:gridCol w="1030428">
                  <a:extLst>
                    <a:ext uri="{9D8B030D-6E8A-4147-A177-3AD203B41FA5}">
                      <a16:colId xmlns:a16="http://schemas.microsoft.com/office/drawing/2014/main" xmlns="" val="2697952415"/>
                    </a:ext>
                  </a:extLst>
                </a:gridCol>
                <a:gridCol w="1030428">
                  <a:extLst>
                    <a:ext uri="{9D8B030D-6E8A-4147-A177-3AD203B41FA5}">
                      <a16:colId xmlns:a16="http://schemas.microsoft.com/office/drawing/2014/main" xmlns="" val="559280796"/>
                    </a:ext>
                  </a:extLst>
                </a:gridCol>
                <a:gridCol w="1030428">
                  <a:extLst>
                    <a:ext uri="{9D8B030D-6E8A-4147-A177-3AD203B41FA5}">
                      <a16:colId xmlns:a16="http://schemas.microsoft.com/office/drawing/2014/main" xmlns="" val="3041525617"/>
                    </a:ext>
                  </a:extLst>
                </a:gridCol>
                <a:gridCol w="1030428">
                  <a:extLst>
                    <a:ext uri="{9D8B030D-6E8A-4147-A177-3AD203B41FA5}">
                      <a16:colId xmlns:a16="http://schemas.microsoft.com/office/drawing/2014/main" xmlns="" val="3276914834"/>
                    </a:ext>
                  </a:extLst>
                </a:gridCol>
                <a:gridCol w="1030428">
                  <a:extLst>
                    <a:ext uri="{9D8B030D-6E8A-4147-A177-3AD203B41FA5}">
                      <a16:colId xmlns:a16="http://schemas.microsoft.com/office/drawing/2014/main" xmlns="" val="2860341373"/>
                    </a:ext>
                  </a:extLst>
                </a:gridCol>
              </a:tblGrid>
              <a:tr h="226597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/>
                      <a:r>
                        <a:rPr lang="fr-F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 </a:t>
                      </a:r>
                      <a:r>
                        <a:rPr lang="pt-B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0,7 mg/kg (N=2)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 </a:t>
                      </a:r>
                      <a:r>
                        <a:rPr lang="pt-B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1,4 mg/kg (N=2)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 </a:t>
                      </a:r>
                      <a:r>
                        <a:rPr lang="pt-B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4,8 mg/kg (N=12) </a:t>
                      </a:r>
                      <a:endParaRPr lang="fr-FR" sz="8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 </a:t>
                      </a:r>
                      <a:r>
                        <a:rPr lang="pt-B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5,8 mg/kg (N=11)</a:t>
                      </a:r>
                      <a:endParaRPr lang="fr-FR" sz="8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 </a:t>
                      </a:r>
                      <a:r>
                        <a:rPr lang="pt-B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7,2 mglkg (N=1)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u="none" strike="noStrike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 Total (N=28)</a:t>
                      </a:r>
                      <a:endParaRPr lang="fr-FR" sz="8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>
                        <a:lumMod val="50000"/>
                        <a:lumOff val="50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21762146"/>
                  </a:ext>
                </a:extLst>
              </a:tr>
              <a:tr h="185553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r" fontAlgn="t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TNBC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r" fontAlgn="t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ORR, % (95% CI)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50,0 (1,3 - 98,7)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33,3 (9,9 – 65,1)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27,3 (6,0 - 61,0)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28,6 (13,2 - 48,7)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062463780"/>
                  </a:ext>
                </a:extLst>
              </a:tr>
              <a:tr h="185553">
                <a:tc vMerge="1">
                  <a:txBody>
                    <a:bodyPr/>
                    <a:lstStyle/>
                    <a:p>
                      <a:pPr algn="r" fontAlgn="t"/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r" fontAlgn="t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DCR, % (95% CI)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50,0 (1,3 - 98,7)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100,0 (15,8 – 100,0)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66,7 (34,9 -90,1)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81,8 (48,2 – 97,7)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100,0 (2,5 - 100,0)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75 (55,1 - 89,3)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825743812"/>
                  </a:ext>
                </a:extLst>
              </a:tr>
            </a:tbl>
          </a:graphicData>
        </a:graphic>
      </p:graphicFrame>
      <p:cxnSp>
        <p:nvCxnSpPr>
          <p:cNvPr id="64" name="Connecteur droit 63">
            <a:extLst>
              <a:ext uri="{FF2B5EF4-FFF2-40B4-BE49-F238E27FC236}">
                <a16:creationId xmlns:a16="http://schemas.microsoft.com/office/drawing/2014/main" xmlns="" id="{2C687744-DEFA-777B-7692-193F50B255C4}"/>
              </a:ext>
            </a:extLst>
          </p:cNvPr>
          <p:cNvCxnSpPr>
            <a:cxnSpLocks/>
          </p:cNvCxnSpPr>
          <p:nvPr/>
        </p:nvCxnSpPr>
        <p:spPr>
          <a:xfrm flipH="1">
            <a:off x="2099206" y="3789642"/>
            <a:ext cx="4529359" cy="0"/>
          </a:xfrm>
          <a:prstGeom prst="line">
            <a:avLst/>
          </a:prstGeom>
          <a:noFill/>
          <a:ln w="19050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dash"/>
            <a:miter lim="800000"/>
          </a:ln>
          <a:effectLst/>
        </p:spPr>
      </p:cxnSp>
      <p:cxnSp>
        <p:nvCxnSpPr>
          <p:cNvPr id="65" name="Connecteur droit 64">
            <a:extLst>
              <a:ext uri="{FF2B5EF4-FFF2-40B4-BE49-F238E27FC236}">
                <a16:creationId xmlns:a16="http://schemas.microsoft.com/office/drawing/2014/main" xmlns="" id="{5B7E6470-7C83-FAF7-3969-A6B7027E3DA0}"/>
              </a:ext>
            </a:extLst>
          </p:cNvPr>
          <p:cNvCxnSpPr>
            <a:cxnSpLocks/>
          </p:cNvCxnSpPr>
          <p:nvPr/>
        </p:nvCxnSpPr>
        <p:spPr>
          <a:xfrm flipH="1">
            <a:off x="2118157" y="4718256"/>
            <a:ext cx="4529359" cy="0"/>
          </a:xfrm>
          <a:prstGeom prst="line">
            <a:avLst/>
          </a:prstGeom>
          <a:noFill/>
          <a:ln w="19050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dash"/>
            <a:miter lim="800000"/>
          </a:ln>
          <a:effectLst/>
        </p:spPr>
      </p:cxnSp>
      <p:cxnSp>
        <p:nvCxnSpPr>
          <p:cNvPr id="66" name="Connecteur droit 65">
            <a:extLst>
              <a:ext uri="{FF2B5EF4-FFF2-40B4-BE49-F238E27FC236}">
                <a16:creationId xmlns:a16="http://schemas.microsoft.com/office/drawing/2014/main" xmlns="" id="{AECC05C8-F370-C1A1-C1F7-E6302978233E}"/>
              </a:ext>
            </a:extLst>
          </p:cNvPr>
          <p:cNvCxnSpPr>
            <a:cxnSpLocks/>
          </p:cNvCxnSpPr>
          <p:nvPr/>
        </p:nvCxnSpPr>
        <p:spPr>
          <a:xfrm flipV="1">
            <a:off x="2108682" y="2680992"/>
            <a:ext cx="1" cy="2975354"/>
          </a:xfrm>
          <a:prstGeom prst="line">
            <a:avLst/>
          </a:prstGeom>
          <a:noFill/>
          <a:ln w="19050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  <a:miter lim="800000"/>
          </a:ln>
          <a:effectLst/>
        </p:spPr>
      </p:cxnSp>
      <p:sp>
        <p:nvSpPr>
          <p:cNvPr id="67" name="Rectangle 66">
            <a:extLst>
              <a:ext uri="{FF2B5EF4-FFF2-40B4-BE49-F238E27FC236}">
                <a16:creationId xmlns:a16="http://schemas.microsoft.com/office/drawing/2014/main" xmlns="" id="{545FAA5A-5455-9EA2-4467-5D8C17A445C1}"/>
              </a:ext>
            </a:extLst>
          </p:cNvPr>
          <p:cNvSpPr/>
          <p:nvPr/>
        </p:nvSpPr>
        <p:spPr>
          <a:xfrm>
            <a:off x="2158845" y="2874941"/>
            <a:ext cx="138546" cy="1280160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xmlns="" id="{BA58ED1B-8494-399A-1A36-3AB6025ECA1F}"/>
              </a:ext>
            </a:extLst>
          </p:cNvPr>
          <p:cNvSpPr/>
          <p:nvPr/>
        </p:nvSpPr>
        <p:spPr>
          <a:xfrm>
            <a:off x="2318010" y="3124323"/>
            <a:ext cx="138546" cy="1030778"/>
          </a:xfrm>
          <a:prstGeom prst="rect">
            <a:avLst/>
          </a:prstGeom>
          <a:solidFill>
            <a:srgbClr val="FF7F4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xmlns="" id="{8C18A6FC-8C52-20CB-8CE5-55B5E7AB46AB}"/>
              </a:ext>
            </a:extLst>
          </p:cNvPr>
          <p:cNvSpPr/>
          <p:nvPr/>
        </p:nvSpPr>
        <p:spPr>
          <a:xfrm>
            <a:off x="2477175" y="3733923"/>
            <a:ext cx="138546" cy="426720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xmlns="" id="{02A30687-2FB2-E529-6600-00D8E81B0644}"/>
              </a:ext>
            </a:extLst>
          </p:cNvPr>
          <p:cNvSpPr/>
          <p:nvPr/>
        </p:nvSpPr>
        <p:spPr>
          <a:xfrm>
            <a:off x="2636340" y="4027639"/>
            <a:ext cx="138546" cy="127462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40E28172-E117-3E6A-7A6D-1FF4C6313FBB}"/>
              </a:ext>
            </a:extLst>
          </p:cNvPr>
          <p:cNvSpPr/>
          <p:nvPr/>
        </p:nvSpPr>
        <p:spPr>
          <a:xfrm>
            <a:off x="2795505" y="4027639"/>
            <a:ext cx="138546" cy="127462"/>
          </a:xfrm>
          <a:prstGeom prst="rect">
            <a:avLst/>
          </a:prstGeom>
          <a:solidFill>
            <a:srgbClr val="002D4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xmlns="" id="{32B035CD-C91B-E3E8-FEB7-0A260AA15B69}"/>
              </a:ext>
            </a:extLst>
          </p:cNvPr>
          <p:cNvSpPr/>
          <p:nvPr/>
        </p:nvSpPr>
        <p:spPr>
          <a:xfrm>
            <a:off x="2954670" y="4027639"/>
            <a:ext cx="138546" cy="127462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xmlns="" id="{15B511DE-CD0D-5A2C-6BB4-F5A2FC10C762}"/>
              </a:ext>
            </a:extLst>
          </p:cNvPr>
          <p:cNvSpPr/>
          <p:nvPr/>
        </p:nvSpPr>
        <p:spPr>
          <a:xfrm>
            <a:off x="3113835" y="4077515"/>
            <a:ext cx="138546" cy="77586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xmlns="" id="{043BE96A-7574-33C3-DB34-B09490E405C6}"/>
              </a:ext>
            </a:extLst>
          </p:cNvPr>
          <p:cNvSpPr/>
          <p:nvPr/>
        </p:nvSpPr>
        <p:spPr>
          <a:xfrm>
            <a:off x="3273000" y="4094141"/>
            <a:ext cx="138546" cy="60960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xmlns="" id="{F1B69EE4-A7A6-71C4-00BC-EBC9A2A8D45F}"/>
              </a:ext>
            </a:extLst>
          </p:cNvPr>
          <p:cNvSpPr/>
          <p:nvPr/>
        </p:nvSpPr>
        <p:spPr>
          <a:xfrm>
            <a:off x="3432165" y="4117600"/>
            <a:ext cx="138546" cy="45719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xmlns="" id="{D54115D2-BD93-B88E-6A72-738F48F758D5}"/>
              </a:ext>
            </a:extLst>
          </p:cNvPr>
          <p:cNvSpPr/>
          <p:nvPr/>
        </p:nvSpPr>
        <p:spPr>
          <a:xfrm>
            <a:off x="3591330" y="4154587"/>
            <a:ext cx="138546" cy="45719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xmlns="" id="{5A7B2A70-0D6B-0F9F-53E2-C61E411A1B64}"/>
              </a:ext>
            </a:extLst>
          </p:cNvPr>
          <p:cNvSpPr/>
          <p:nvPr/>
        </p:nvSpPr>
        <p:spPr>
          <a:xfrm>
            <a:off x="3750495" y="4158697"/>
            <a:ext cx="138546" cy="45719"/>
          </a:xfrm>
          <a:prstGeom prst="rect">
            <a:avLst/>
          </a:prstGeom>
          <a:solidFill>
            <a:srgbClr val="002D4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xmlns="" id="{4650754F-FD4F-3E2B-D72E-CD8CE3193478}"/>
              </a:ext>
            </a:extLst>
          </p:cNvPr>
          <p:cNvSpPr/>
          <p:nvPr/>
        </p:nvSpPr>
        <p:spPr>
          <a:xfrm>
            <a:off x="3909660" y="4154587"/>
            <a:ext cx="138546" cy="62439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xmlns="" id="{4094AE2F-427B-BD7C-988C-B266C2DBCFDA}"/>
              </a:ext>
            </a:extLst>
          </p:cNvPr>
          <p:cNvSpPr/>
          <p:nvPr/>
        </p:nvSpPr>
        <p:spPr>
          <a:xfrm>
            <a:off x="4068825" y="4154587"/>
            <a:ext cx="138546" cy="115865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xmlns="" id="{194A5996-6DBE-8496-C890-EAEDEE1C4AD7}"/>
              </a:ext>
            </a:extLst>
          </p:cNvPr>
          <p:cNvSpPr/>
          <p:nvPr/>
        </p:nvSpPr>
        <p:spPr>
          <a:xfrm>
            <a:off x="4227990" y="4150477"/>
            <a:ext cx="138546" cy="222716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xmlns="" id="{4F80A43D-3213-900F-F27C-2DC507719963}"/>
              </a:ext>
            </a:extLst>
          </p:cNvPr>
          <p:cNvSpPr/>
          <p:nvPr/>
        </p:nvSpPr>
        <p:spPr>
          <a:xfrm>
            <a:off x="4387155" y="4150476"/>
            <a:ext cx="138546" cy="288471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xmlns="" id="{F272356B-7019-D3CB-74E9-D208E7DBD2E6}"/>
              </a:ext>
            </a:extLst>
          </p:cNvPr>
          <p:cNvSpPr/>
          <p:nvPr/>
        </p:nvSpPr>
        <p:spPr>
          <a:xfrm>
            <a:off x="4546320" y="4150476"/>
            <a:ext cx="138546" cy="288471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xmlns="" id="{AB3F96A1-2E5A-EA96-A150-AFB90DD7D991}"/>
              </a:ext>
            </a:extLst>
          </p:cNvPr>
          <p:cNvSpPr/>
          <p:nvPr/>
        </p:nvSpPr>
        <p:spPr>
          <a:xfrm>
            <a:off x="4705485" y="4150476"/>
            <a:ext cx="138546" cy="350117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xmlns="" id="{220FF459-EA30-E299-DF64-524B20D6DE60}"/>
              </a:ext>
            </a:extLst>
          </p:cNvPr>
          <p:cNvSpPr/>
          <p:nvPr/>
        </p:nvSpPr>
        <p:spPr>
          <a:xfrm>
            <a:off x="5023815" y="4162805"/>
            <a:ext cx="138546" cy="350117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xmlns="" id="{44C39057-B576-6C36-CE4E-BCBF3A7BE0AD}"/>
              </a:ext>
            </a:extLst>
          </p:cNvPr>
          <p:cNvSpPr/>
          <p:nvPr/>
        </p:nvSpPr>
        <p:spPr>
          <a:xfrm>
            <a:off x="4864650" y="4158696"/>
            <a:ext cx="138546" cy="350117"/>
          </a:xfrm>
          <a:prstGeom prst="rect">
            <a:avLst/>
          </a:prstGeom>
          <a:solidFill>
            <a:srgbClr val="73707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xmlns="" id="{D494F1FA-E4A2-DF98-AB7C-871C3C5FA63A}"/>
              </a:ext>
            </a:extLst>
          </p:cNvPr>
          <p:cNvSpPr/>
          <p:nvPr/>
        </p:nvSpPr>
        <p:spPr>
          <a:xfrm>
            <a:off x="5182980" y="4158696"/>
            <a:ext cx="138546" cy="514503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xmlns="" id="{606A3072-42D2-D575-DA86-D7EA7D7AAB44}"/>
              </a:ext>
            </a:extLst>
          </p:cNvPr>
          <p:cNvSpPr/>
          <p:nvPr/>
        </p:nvSpPr>
        <p:spPr>
          <a:xfrm>
            <a:off x="5342145" y="4158696"/>
            <a:ext cx="138546" cy="567928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xmlns="" id="{B39772A7-F4D1-3C33-B597-1D0596F7B958}"/>
              </a:ext>
            </a:extLst>
          </p:cNvPr>
          <p:cNvSpPr/>
          <p:nvPr/>
        </p:nvSpPr>
        <p:spPr>
          <a:xfrm>
            <a:off x="5501310" y="4158695"/>
            <a:ext cx="138546" cy="678889"/>
          </a:xfrm>
          <a:prstGeom prst="rect">
            <a:avLst/>
          </a:prstGeom>
          <a:solidFill>
            <a:srgbClr val="FF7F4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xmlns="" id="{753CDA88-E6D5-C417-EEA6-CEF7FC73338A}"/>
              </a:ext>
            </a:extLst>
          </p:cNvPr>
          <p:cNvSpPr/>
          <p:nvPr/>
        </p:nvSpPr>
        <p:spPr>
          <a:xfrm>
            <a:off x="5660475" y="4158695"/>
            <a:ext cx="138546" cy="756974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xmlns="" id="{289F41D5-581D-2C7E-5144-CB7A71DA9DD6}"/>
              </a:ext>
            </a:extLst>
          </p:cNvPr>
          <p:cNvSpPr/>
          <p:nvPr/>
        </p:nvSpPr>
        <p:spPr>
          <a:xfrm>
            <a:off x="5819640" y="4166915"/>
            <a:ext cx="138546" cy="822728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xmlns="" id="{4735E373-FE86-8746-9BE4-CF44E98B190E}"/>
              </a:ext>
            </a:extLst>
          </p:cNvPr>
          <p:cNvSpPr/>
          <p:nvPr/>
        </p:nvSpPr>
        <p:spPr>
          <a:xfrm>
            <a:off x="5978805" y="4166915"/>
            <a:ext cx="138546" cy="917250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xmlns="" id="{0183275D-DE8A-91A6-43FD-D4650BA98AA0}"/>
              </a:ext>
            </a:extLst>
          </p:cNvPr>
          <p:cNvSpPr/>
          <p:nvPr/>
        </p:nvSpPr>
        <p:spPr>
          <a:xfrm>
            <a:off x="6137970" y="4166915"/>
            <a:ext cx="138546" cy="896702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xmlns="" id="{CDCC74A2-2540-64E1-753E-93BC034EF55F}"/>
              </a:ext>
            </a:extLst>
          </p:cNvPr>
          <p:cNvSpPr/>
          <p:nvPr/>
        </p:nvSpPr>
        <p:spPr>
          <a:xfrm>
            <a:off x="6297135" y="4171024"/>
            <a:ext cx="138546" cy="1093966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xmlns="" id="{FFC52382-F157-D838-0AD2-0B9C4AE61A2C}"/>
              </a:ext>
            </a:extLst>
          </p:cNvPr>
          <p:cNvSpPr/>
          <p:nvPr/>
        </p:nvSpPr>
        <p:spPr>
          <a:xfrm>
            <a:off x="6456309" y="4171024"/>
            <a:ext cx="138546" cy="1167940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5" name="ZoneTexte 94">
            <a:extLst>
              <a:ext uri="{FF2B5EF4-FFF2-40B4-BE49-F238E27FC236}">
                <a16:creationId xmlns:a16="http://schemas.microsoft.com/office/drawing/2014/main" xmlns="" id="{8F0A30C0-8AEA-8178-C1E2-3871629BE4F2}"/>
              </a:ext>
            </a:extLst>
          </p:cNvPr>
          <p:cNvSpPr txBox="1"/>
          <p:nvPr/>
        </p:nvSpPr>
        <p:spPr>
          <a:xfrm>
            <a:off x="2515916" y="4812382"/>
            <a:ext cx="197844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t">
              <a:defRPr/>
            </a:pPr>
            <a:r>
              <a:rPr lang="en-US" sz="900" b="1" dirty="0">
                <a:solidFill>
                  <a:prstClr val="black"/>
                </a:solidFill>
              </a:rPr>
              <a:t>Groupe de </a:t>
            </a:r>
            <a:r>
              <a:rPr lang="en-US" sz="900" b="1" dirty="0" err="1">
                <a:solidFill>
                  <a:prstClr val="black"/>
                </a:solidFill>
              </a:rPr>
              <a:t>traitement</a:t>
            </a:r>
            <a:endParaRPr lang="en-US" sz="900" b="1" dirty="0">
              <a:solidFill>
                <a:prstClr val="black"/>
              </a:solidFill>
            </a:endParaRPr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xmlns="" id="{B8F3C664-44B7-8A06-61B5-95AB39102179}"/>
              </a:ext>
            </a:extLst>
          </p:cNvPr>
          <p:cNvSpPr txBox="1"/>
          <p:nvPr/>
        </p:nvSpPr>
        <p:spPr>
          <a:xfrm>
            <a:off x="2923370" y="4973469"/>
            <a:ext cx="82459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0,7 mg/kg</a:t>
            </a:r>
          </a:p>
          <a:p>
            <a:pPr marL="0" marR="0" lvl="0" indent="0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1,4 mg/kg</a:t>
            </a:r>
          </a:p>
          <a:p>
            <a:pPr marL="0" marR="0" lvl="0" indent="0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4,8 mg/kg</a:t>
            </a:r>
          </a:p>
          <a:p>
            <a:pPr marL="0" marR="0" lvl="0" indent="0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5,8 mg/kg</a:t>
            </a:r>
          </a:p>
          <a:p>
            <a:pPr marL="0" marR="0" lvl="0" indent="0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7,2 mg/kg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xmlns="" id="{E39D4C30-AB23-BDB7-BF30-D8E41D1C3541}"/>
              </a:ext>
            </a:extLst>
          </p:cNvPr>
          <p:cNvSpPr/>
          <p:nvPr/>
        </p:nvSpPr>
        <p:spPr>
          <a:xfrm>
            <a:off x="2788405" y="5047245"/>
            <a:ext cx="189513" cy="66330"/>
          </a:xfrm>
          <a:prstGeom prst="rect">
            <a:avLst/>
          </a:prstGeom>
          <a:solidFill>
            <a:srgbClr val="FF7F4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xmlns="" id="{781EB3C0-577B-2422-C061-4CCA6B83AA54}"/>
              </a:ext>
            </a:extLst>
          </p:cNvPr>
          <p:cNvSpPr/>
          <p:nvPr/>
        </p:nvSpPr>
        <p:spPr>
          <a:xfrm>
            <a:off x="2788405" y="5171583"/>
            <a:ext cx="189513" cy="66330"/>
          </a:xfrm>
          <a:prstGeom prst="rect">
            <a:avLst/>
          </a:prstGeom>
          <a:solidFill>
            <a:srgbClr val="002D4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xmlns="" id="{9353FA07-9A73-B8BD-E747-BD2DB5E6C744}"/>
              </a:ext>
            </a:extLst>
          </p:cNvPr>
          <p:cNvSpPr/>
          <p:nvPr/>
        </p:nvSpPr>
        <p:spPr>
          <a:xfrm>
            <a:off x="2788405" y="5301101"/>
            <a:ext cx="189513" cy="66330"/>
          </a:xfrm>
          <a:prstGeom prst="rect">
            <a:avLst/>
          </a:pr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xmlns="" id="{4C6FDE84-9723-9E8E-B473-E05BAE066012}"/>
              </a:ext>
            </a:extLst>
          </p:cNvPr>
          <p:cNvSpPr/>
          <p:nvPr/>
        </p:nvSpPr>
        <p:spPr>
          <a:xfrm>
            <a:off x="2788405" y="5409897"/>
            <a:ext cx="189513" cy="66330"/>
          </a:xfrm>
          <a:prstGeom prst="rect">
            <a:avLst/>
          </a:prstGeom>
          <a:solidFill>
            <a:srgbClr val="B2545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xmlns="" id="{C38933BF-C2E0-1771-D822-325CC264EA8C}"/>
              </a:ext>
            </a:extLst>
          </p:cNvPr>
          <p:cNvSpPr/>
          <p:nvPr/>
        </p:nvSpPr>
        <p:spPr>
          <a:xfrm>
            <a:off x="2788405" y="5529054"/>
            <a:ext cx="189513" cy="66330"/>
          </a:xfrm>
          <a:prstGeom prst="rect">
            <a:avLst/>
          </a:prstGeom>
          <a:solidFill>
            <a:srgbClr val="73707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cxnSp>
        <p:nvCxnSpPr>
          <p:cNvPr id="102" name="Connecteur droit 101">
            <a:extLst>
              <a:ext uri="{FF2B5EF4-FFF2-40B4-BE49-F238E27FC236}">
                <a16:creationId xmlns:a16="http://schemas.microsoft.com/office/drawing/2014/main" xmlns="" id="{956F8D11-530C-A12C-CCCA-8C0D0D15FB15}"/>
              </a:ext>
            </a:extLst>
          </p:cNvPr>
          <p:cNvCxnSpPr>
            <a:cxnSpLocks/>
          </p:cNvCxnSpPr>
          <p:nvPr/>
        </p:nvCxnSpPr>
        <p:spPr>
          <a:xfrm flipH="1">
            <a:off x="2099206" y="4159193"/>
            <a:ext cx="4529359" cy="0"/>
          </a:xfrm>
          <a:prstGeom prst="line">
            <a:avLst/>
          </a:prstGeom>
          <a:noFill/>
          <a:ln w="19050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  <a:miter lim="800000"/>
          </a:ln>
          <a:effectLst/>
        </p:spPr>
      </p:cxnSp>
      <p:sp>
        <p:nvSpPr>
          <p:cNvPr id="103" name="ZoneTexte 102">
            <a:extLst>
              <a:ext uri="{FF2B5EF4-FFF2-40B4-BE49-F238E27FC236}">
                <a16:creationId xmlns:a16="http://schemas.microsoft.com/office/drawing/2014/main" xmlns="" id="{FA392EB0-29A5-C02B-EDD6-38E361D5EB07}"/>
              </a:ext>
            </a:extLst>
          </p:cNvPr>
          <p:cNvSpPr txBox="1"/>
          <p:nvPr/>
        </p:nvSpPr>
        <p:spPr>
          <a:xfrm>
            <a:off x="1663326" y="5428300"/>
            <a:ext cx="45483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-80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xmlns="" id="{48A85C14-21A5-5E4B-AC63-1D2BF9B664B3}"/>
              </a:ext>
            </a:extLst>
          </p:cNvPr>
          <p:cNvSpPr txBox="1"/>
          <p:nvPr/>
        </p:nvSpPr>
        <p:spPr>
          <a:xfrm>
            <a:off x="1644375" y="5078884"/>
            <a:ext cx="45483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-60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105" name="ZoneTexte 104">
            <a:extLst>
              <a:ext uri="{FF2B5EF4-FFF2-40B4-BE49-F238E27FC236}">
                <a16:creationId xmlns:a16="http://schemas.microsoft.com/office/drawing/2014/main" xmlns="" id="{B4A5794F-3E3E-75EF-F74E-3872E29408E4}"/>
              </a:ext>
            </a:extLst>
          </p:cNvPr>
          <p:cNvSpPr txBox="1"/>
          <p:nvPr/>
        </p:nvSpPr>
        <p:spPr>
          <a:xfrm>
            <a:off x="1644375" y="4729470"/>
            <a:ext cx="45483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-40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106" name="ZoneTexte 105">
            <a:extLst>
              <a:ext uri="{FF2B5EF4-FFF2-40B4-BE49-F238E27FC236}">
                <a16:creationId xmlns:a16="http://schemas.microsoft.com/office/drawing/2014/main" xmlns="" id="{8731E437-832E-8A5F-048E-8DD5AF783855}"/>
              </a:ext>
            </a:extLst>
          </p:cNvPr>
          <p:cNvSpPr txBox="1"/>
          <p:nvPr/>
        </p:nvSpPr>
        <p:spPr>
          <a:xfrm>
            <a:off x="1644375" y="4380056"/>
            <a:ext cx="45483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-20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xmlns="" id="{1823DF58-6EA4-E197-3E7E-12037CC428F3}"/>
              </a:ext>
            </a:extLst>
          </p:cNvPr>
          <p:cNvSpPr txBox="1"/>
          <p:nvPr/>
        </p:nvSpPr>
        <p:spPr>
          <a:xfrm>
            <a:off x="1644375" y="4030642"/>
            <a:ext cx="45483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-0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108" name="ZoneTexte 107">
            <a:extLst>
              <a:ext uri="{FF2B5EF4-FFF2-40B4-BE49-F238E27FC236}">
                <a16:creationId xmlns:a16="http://schemas.microsoft.com/office/drawing/2014/main" xmlns="" id="{AC8850EE-3E87-71FB-A18C-0301076F7034}"/>
              </a:ext>
            </a:extLst>
          </p:cNvPr>
          <p:cNvSpPr txBox="1"/>
          <p:nvPr/>
        </p:nvSpPr>
        <p:spPr>
          <a:xfrm>
            <a:off x="1644375" y="3681228"/>
            <a:ext cx="45483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20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109" name="ZoneTexte 108">
            <a:extLst>
              <a:ext uri="{FF2B5EF4-FFF2-40B4-BE49-F238E27FC236}">
                <a16:creationId xmlns:a16="http://schemas.microsoft.com/office/drawing/2014/main" xmlns="" id="{44A34F89-44B0-5460-B5B5-2C3E8A97311D}"/>
              </a:ext>
            </a:extLst>
          </p:cNvPr>
          <p:cNvSpPr txBox="1"/>
          <p:nvPr/>
        </p:nvSpPr>
        <p:spPr>
          <a:xfrm>
            <a:off x="1644375" y="3331814"/>
            <a:ext cx="45483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40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xmlns="" id="{BB4ECDA6-45BA-1D17-2191-3010D9164D1D}"/>
              </a:ext>
            </a:extLst>
          </p:cNvPr>
          <p:cNvSpPr txBox="1"/>
          <p:nvPr/>
        </p:nvSpPr>
        <p:spPr>
          <a:xfrm>
            <a:off x="1634900" y="2982400"/>
            <a:ext cx="45483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60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xmlns="" id="{0E70F19E-05D1-013A-33A4-E9123EE83601}"/>
              </a:ext>
            </a:extLst>
          </p:cNvPr>
          <p:cNvSpPr txBox="1"/>
          <p:nvPr/>
        </p:nvSpPr>
        <p:spPr>
          <a:xfrm>
            <a:off x="1625424" y="2632986"/>
            <a:ext cx="45483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80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xmlns="" id="{76616B9E-17E2-6073-26D4-7AAE8E171AF6}"/>
              </a:ext>
            </a:extLst>
          </p:cNvPr>
          <p:cNvSpPr txBox="1"/>
          <p:nvPr/>
        </p:nvSpPr>
        <p:spPr>
          <a:xfrm rot="16200000">
            <a:off x="60614" y="4088734"/>
            <a:ext cx="3059307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eaLnBrk="1" fontAlgn="t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Meilleure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variation de taille de la </a:t>
            </a:r>
            <a:r>
              <a:rPr kumimoji="0" lang="en-US" sz="9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lésion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sz="9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cible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%)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5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44139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0139C9B5-6947-3CC1-5E47-4DF4FE6416B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 anchor="ctr"/>
          <a:lstStyle/>
          <a:p>
            <a:r>
              <a:rPr lang="fr-FR" dirty="0"/>
              <a:t>Cancers du Sein Triple Négatifs</a:t>
            </a:r>
          </a:p>
          <a:p>
            <a:r>
              <a:rPr lang="fr-FR" dirty="0"/>
              <a:t>Questions/ Perspectives</a:t>
            </a:r>
          </a:p>
          <a:p>
            <a:r>
              <a:rPr lang="fr-FR" dirty="0"/>
              <a:t>Essais cliniques en cours 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29412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0139C9B5-6947-3CC1-5E47-4DF4FE6416B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 anchor="ctr"/>
          <a:lstStyle/>
          <a:p>
            <a:r>
              <a:rPr lang="fr-FR" dirty="0"/>
              <a:t>Cancers du Sein Triple Négatifs</a:t>
            </a:r>
          </a:p>
          <a:p>
            <a:r>
              <a:rPr lang="fr-FR" dirty="0"/>
              <a:t>Stade localisé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47336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TNBC Stade localisé 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Questions 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22"/>
          </p:nvPr>
        </p:nvSpPr>
        <p:spPr/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2000" dirty="0"/>
              <a:t>Chimiothérapie 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dirty="0">
                <a:solidFill>
                  <a:srgbClr val="005086"/>
                </a:solidFill>
              </a:rPr>
              <a:t>Quelle place pour les platines en adjuvant ? </a:t>
            </a:r>
          </a:p>
          <a:p>
            <a:pPr lvl="1">
              <a:spcAft>
                <a:spcPts val="12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dirty="0">
                <a:solidFill>
                  <a:srgbClr val="005086"/>
                </a:solidFill>
              </a:rPr>
              <a:t>Peut-on se passer des </a:t>
            </a:r>
            <a:r>
              <a:rPr lang="fr-FR" sz="1800" dirty="0" err="1">
                <a:solidFill>
                  <a:srgbClr val="005086"/>
                </a:solidFill>
              </a:rPr>
              <a:t>anthracyclines</a:t>
            </a:r>
            <a:r>
              <a:rPr lang="fr-FR" sz="1800" dirty="0">
                <a:solidFill>
                  <a:srgbClr val="005086"/>
                </a:solidFill>
              </a:rPr>
              <a:t> ?</a:t>
            </a:r>
          </a:p>
          <a:p>
            <a:pPr>
              <a:spcAft>
                <a:spcPts val="12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sz="2000" dirty="0"/>
              <a:t>Quelles nouvelles thérapies ciblées en développement ?</a:t>
            </a:r>
          </a:p>
          <a:p>
            <a:pPr>
              <a:spcAft>
                <a:spcPts val="12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sz="2000" dirty="0"/>
              <a:t>Quelles combinaisons à venir avec l’immunothérapie ?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2000" dirty="0"/>
              <a:t>Quelle immunothérapie à venir ?</a:t>
            </a:r>
          </a:p>
          <a:p>
            <a:endParaRPr lang="fr-FR" sz="2000" dirty="0"/>
          </a:p>
          <a:p>
            <a:endParaRPr lang="fr-FR" sz="2000" dirty="0"/>
          </a:p>
          <a:p>
            <a:endParaRPr lang="fr-FR" sz="2000" dirty="0"/>
          </a:p>
        </p:txBody>
      </p:sp>
      <p:sp>
        <p:nvSpPr>
          <p:cNvPr id="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80368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E0600768-1234-BF1F-83B2-AC2F130D2D93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7017231" cy="247196"/>
          </a:xfrm>
        </p:spPr>
        <p:txBody>
          <a:bodyPr/>
          <a:lstStyle/>
          <a:p>
            <a:r>
              <a:rPr lang="fr-FR" dirty="0" err="1"/>
              <a:t>Deluche</a:t>
            </a:r>
            <a:r>
              <a:rPr lang="fr-FR" dirty="0"/>
              <a:t> et al. </a:t>
            </a:r>
            <a:r>
              <a:rPr lang="fr-FR" dirty="0" err="1"/>
              <a:t>Eur</a:t>
            </a:r>
            <a:r>
              <a:rPr lang="fr-FR" dirty="0"/>
              <a:t> J Cancer 2020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ECE9B7D4-5EE4-C165-B2D6-8736D4A8AC4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Pronostic au stade métastatique</a:t>
            </a:r>
          </a:p>
        </p:txBody>
      </p:sp>
      <p:graphicFrame>
        <p:nvGraphicFramePr>
          <p:cNvPr id="15" name="Chart 16">
            <a:extLst>
              <a:ext uri="{FF2B5EF4-FFF2-40B4-BE49-F238E27FC236}">
                <a16:creationId xmlns:a16="http://schemas.microsoft.com/office/drawing/2014/main" xmlns="" id="{3005FF38-7E64-B867-53C9-FACECE17B8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6351565"/>
              </p:ext>
            </p:extLst>
          </p:nvPr>
        </p:nvGraphicFramePr>
        <p:xfrm>
          <a:off x="3226106" y="1684767"/>
          <a:ext cx="6076522" cy="22728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7" name="ZoneTexte 66">
            <a:extLst>
              <a:ext uri="{FF2B5EF4-FFF2-40B4-BE49-F238E27FC236}">
                <a16:creationId xmlns:a16="http://schemas.microsoft.com/office/drawing/2014/main" xmlns="" id="{5838DC70-3865-4C83-D5B4-CF4AB65A771E}"/>
              </a:ext>
            </a:extLst>
          </p:cNvPr>
          <p:cNvSpPr txBox="1"/>
          <p:nvPr/>
        </p:nvSpPr>
        <p:spPr>
          <a:xfrm>
            <a:off x="5282347" y="3877618"/>
            <a:ext cx="172515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>
                <a:solidFill>
                  <a:schemeClr val="tx2">
                    <a:lumMod val="50000"/>
                  </a:schemeClr>
                </a:solidFill>
              </a:rPr>
              <a:t>Survie globale (mois)</a:t>
            </a:r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xmlns="" id="{980F71CB-DF28-0C80-CA0E-0B62863E5E20}"/>
              </a:ext>
            </a:extLst>
          </p:cNvPr>
          <p:cNvSpPr txBox="1"/>
          <p:nvPr/>
        </p:nvSpPr>
        <p:spPr>
          <a:xfrm rot="16200000">
            <a:off x="2282127" y="2603370"/>
            <a:ext cx="16866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>
                <a:solidFill>
                  <a:schemeClr val="tx2">
                    <a:lumMod val="50000"/>
                  </a:schemeClr>
                </a:solidFill>
              </a:rPr>
              <a:t>Probabilité de survie</a:t>
            </a:r>
          </a:p>
        </p:txBody>
      </p:sp>
      <p:sp>
        <p:nvSpPr>
          <p:cNvPr id="87" name="Rectangle à coins arrondis 10">
            <a:extLst>
              <a:ext uri="{FF2B5EF4-FFF2-40B4-BE49-F238E27FC236}">
                <a16:creationId xmlns:a16="http://schemas.microsoft.com/office/drawing/2014/main" xmlns="" id="{E85D9B18-2154-3A64-27B5-814A5A369E9E}"/>
              </a:ext>
            </a:extLst>
          </p:cNvPr>
          <p:cNvSpPr/>
          <p:nvPr/>
        </p:nvSpPr>
        <p:spPr>
          <a:xfrm>
            <a:off x="2096336" y="1167699"/>
            <a:ext cx="8737242" cy="3990759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6" name="Forme libre 5">
            <a:extLst>
              <a:ext uri="{FF2B5EF4-FFF2-40B4-BE49-F238E27FC236}">
                <a16:creationId xmlns:a16="http://schemas.microsoft.com/office/drawing/2014/main" xmlns="" id="{B36CE9AA-C2AE-18AD-4EB9-DF569E97F0B3}"/>
              </a:ext>
            </a:extLst>
          </p:cNvPr>
          <p:cNvSpPr/>
          <p:nvPr/>
        </p:nvSpPr>
        <p:spPr>
          <a:xfrm>
            <a:off x="3679730" y="1837450"/>
            <a:ext cx="5647038" cy="1377778"/>
          </a:xfrm>
          <a:custGeom>
            <a:avLst/>
            <a:gdLst>
              <a:gd name="connsiteX0" fmla="*/ 5647038 w 5647038"/>
              <a:gd name="connsiteY0" fmla="*/ 1377778 h 1377778"/>
              <a:gd name="connsiteX1" fmla="*/ 5016843 w 5647038"/>
              <a:gd name="connsiteY1" fmla="*/ 1371600 h 1377778"/>
              <a:gd name="connsiteX2" fmla="*/ 4961238 w 5647038"/>
              <a:gd name="connsiteY2" fmla="*/ 1365421 h 1377778"/>
              <a:gd name="connsiteX3" fmla="*/ 4942703 w 5647038"/>
              <a:gd name="connsiteY3" fmla="*/ 1359243 h 1377778"/>
              <a:gd name="connsiteX4" fmla="*/ 4911811 w 5647038"/>
              <a:gd name="connsiteY4" fmla="*/ 1353065 h 1377778"/>
              <a:gd name="connsiteX5" fmla="*/ 4874740 w 5647038"/>
              <a:gd name="connsiteY5" fmla="*/ 1340708 h 1377778"/>
              <a:gd name="connsiteX6" fmla="*/ 4812957 w 5647038"/>
              <a:gd name="connsiteY6" fmla="*/ 1328351 h 1377778"/>
              <a:gd name="connsiteX7" fmla="*/ 4794422 w 5647038"/>
              <a:gd name="connsiteY7" fmla="*/ 1322173 h 1377778"/>
              <a:gd name="connsiteX8" fmla="*/ 4720281 w 5647038"/>
              <a:gd name="connsiteY8" fmla="*/ 1309816 h 1377778"/>
              <a:gd name="connsiteX9" fmla="*/ 4615249 w 5647038"/>
              <a:gd name="connsiteY9" fmla="*/ 1297459 h 1377778"/>
              <a:gd name="connsiteX10" fmla="*/ 4572000 w 5647038"/>
              <a:gd name="connsiteY10" fmla="*/ 1291281 h 1377778"/>
              <a:gd name="connsiteX11" fmla="*/ 4497859 w 5647038"/>
              <a:gd name="connsiteY11" fmla="*/ 1278924 h 1377778"/>
              <a:gd name="connsiteX12" fmla="*/ 4343400 w 5647038"/>
              <a:gd name="connsiteY12" fmla="*/ 1266567 h 1377778"/>
              <a:gd name="connsiteX13" fmla="*/ 4195119 w 5647038"/>
              <a:gd name="connsiteY13" fmla="*/ 1254211 h 1377778"/>
              <a:gd name="connsiteX14" fmla="*/ 4164227 w 5647038"/>
              <a:gd name="connsiteY14" fmla="*/ 1248032 h 1377778"/>
              <a:gd name="connsiteX15" fmla="*/ 4139513 w 5647038"/>
              <a:gd name="connsiteY15" fmla="*/ 1241854 h 1377778"/>
              <a:gd name="connsiteX16" fmla="*/ 4015946 w 5647038"/>
              <a:gd name="connsiteY16" fmla="*/ 1229497 h 1377778"/>
              <a:gd name="connsiteX17" fmla="*/ 3972697 w 5647038"/>
              <a:gd name="connsiteY17" fmla="*/ 1223319 h 1377778"/>
              <a:gd name="connsiteX18" fmla="*/ 3898557 w 5647038"/>
              <a:gd name="connsiteY18" fmla="*/ 1210962 h 1377778"/>
              <a:gd name="connsiteX19" fmla="*/ 3861486 w 5647038"/>
              <a:gd name="connsiteY19" fmla="*/ 1204784 h 1377778"/>
              <a:gd name="connsiteX20" fmla="*/ 3744097 w 5647038"/>
              <a:gd name="connsiteY20" fmla="*/ 1192427 h 1377778"/>
              <a:gd name="connsiteX21" fmla="*/ 3663778 w 5647038"/>
              <a:gd name="connsiteY21" fmla="*/ 1180070 h 1377778"/>
              <a:gd name="connsiteX22" fmla="*/ 3521676 w 5647038"/>
              <a:gd name="connsiteY22" fmla="*/ 1167713 h 1377778"/>
              <a:gd name="connsiteX23" fmla="*/ 3472249 w 5647038"/>
              <a:gd name="connsiteY23" fmla="*/ 1161535 h 1377778"/>
              <a:gd name="connsiteX24" fmla="*/ 3317789 w 5647038"/>
              <a:gd name="connsiteY24" fmla="*/ 1149178 h 1377778"/>
              <a:gd name="connsiteX25" fmla="*/ 3249827 w 5647038"/>
              <a:gd name="connsiteY25" fmla="*/ 1136821 h 1377778"/>
              <a:gd name="connsiteX26" fmla="*/ 3212757 w 5647038"/>
              <a:gd name="connsiteY26" fmla="*/ 1124465 h 1377778"/>
              <a:gd name="connsiteX27" fmla="*/ 3194222 w 5647038"/>
              <a:gd name="connsiteY27" fmla="*/ 1118286 h 1377778"/>
              <a:gd name="connsiteX28" fmla="*/ 3132438 w 5647038"/>
              <a:gd name="connsiteY28" fmla="*/ 1105929 h 1377778"/>
              <a:gd name="connsiteX29" fmla="*/ 3101546 w 5647038"/>
              <a:gd name="connsiteY29" fmla="*/ 1099751 h 1377778"/>
              <a:gd name="connsiteX30" fmla="*/ 3058297 w 5647038"/>
              <a:gd name="connsiteY30" fmla="*/ 1087394 h 1377778"/>
              <a:gd name="connsiteX31" fmla="*/ 2990335 w 5647038"/>
              <a:gd name="connsiteY31" fmla="*/ 1075038 h 1377778"/>
              <a:gd name="connsiteX32" fmla="*/ 2959443 w 5647038"/>
              <a:gd name="connsiteY32" fmla="*/ 1068859 h 1377778"/>
              <a:gd name="connsiteX33" fmla="*/ 2903838 w 5647038"/>
              <a:gd name="connsiteY33" fmla="*/ 1062681 h 1377778"/>
              <a:gd name="connsiteX34" fmla="*/ 2811162 w 5647038"/>
              <a:gd name="connsiteY34" fmla="*/ 1050324 h 1377778"/>
              <a:gd name="connsiteX35" fmla="*/ 2718486 w 5647038"/>
              <a:gd name="connsiteY35" fmla="*/ 1037967 h 1377778"/>
              <a:gd name="connsiteX36" fmla="*/ 2675238 w 5647038"/>
              <a:gd name="connsiteY36" fmla="*/ 1025611 h 1377778"/>
              <a:gd name="connsiteX37" fmla="*/ 2650524 w 5647038"/>
              <a:gd name="connsiteY37" fmla="*/ 1019432 h 1377778"/>
              <a:gd name="connsiteX38" fmla="*/ 2631989 w 5647038"/>
              <a:gd name="connsiteY38" fmla="*/ 1013254 h 1377778"/>
              <a:gd name="connsiteX39" fmla="*/ 2601097 w 5647038"/>
              <a:gd name="connsiteY39" fmla="*/ 1007075 h 1377778"/>
              <a:gd name="connsiteX40" fmla="*/ 2576384 w 5647038"/>
              <a:gd name="connsiteY40" fmla="*/ 1000897 h 1377778"/>
              <a:gd name="connsiteX41" fmla="*/ 2514600 w 5647038"/>
              <a:gd name="connsiteY41" fmla="*/ 976184 h 1377778"/>
              <a:gd name="connsiteX42" fmla="*/ 2496065 w 5647038"/>
              <a:gd name="connsiteY42" fmla="*/ 970005 h 1377778"/>
              <a:gd name="connsiteX43" fmla="*/ 2477530 w 5647038"/>
              <a:gd name="connsiteY43" fmla="*/ 963827 h 1377778"/>
              <a:gd name="connsiteX44" fmla="*/ 2458995 w 5647038"/>
              <a:gd name="connsiteY44" fmla="*/ 951470 h 1377778"/>
              <a:gd name="connsiteX45" fmla="*/ 2421924 w 5647038"/>
              <a:gd name="connsiteY45" fmla="*/ 939113 h 1377778"/>
              <a:gd name="connsiteX46" fmla="*/ 2403389 w 5647038"/>
              <a:gd name="connsiteY46" fmla="*/ 932935 h 1377778"/>
              <a:gd name="connsiteX47" fmla="*/ 2378676 w 5647038"/>
              <a:gd name="connsiteY47" fmla="*/ 926756 h 1377778"/>
              <a:gd name="connsiteX48" fmla="*/ 2341605 w 5647038"/>
              <a:gd name="connsiteY48" fmla="*/ 914400 h 1377778"/>
              <a:gd name="connsiteX49" fmla="*/ 2304535 w 5647038"/>
              <a:gd name="connsiteY49" fmla="*/ 902043 h 1377778"/>
              <a:gd name="connsiteX50" fmla="*/ 2286000 w 5647038"/>
              <a:gd name="connsiteY50" fmla="*/ 895865 h 1377778"/>
              <a:gd name="connsiteX51" fmla="*/ 2236573 w 5647038"/>
              <a:gd name="connsiteY51" fmla="*/ 883508 h 1377778"/>
              <a:gd name="connsiteX52" fmla="*/ 2211859 w 5647038"/>
              <a:gd name="connsiteY52" fmla="*/ 877329 h 1377778"/>
              <a:gd name="connsiteX53" fmla="*/ 2174789 w 5647038"/>
              <a:gd name="connsiteY53" fmla="*/ 864973 h 1377778"/>
              <a:gd name="connsiteX54" fmla="*/ 2150076 w 5647038"/>
              <a:gd name="connsiteY54" fmla="*/ 858794 h 1377778"/>
              <a:gd name="connsiteX55" fmla="*/ 2131540 w 5647038"/>
              <a:gd name="connsiteY55" fmla="*/ 852616 h 1377778"/>
              <a:gd name="connsiteX56" fmla="*/ 2082113 w 5647038"/>
              <a:gd name="connsiteY56" fmla="*/ 846438 h 1377778"/>
              <a:gd name="connsiteX57" fmla="*/ 1859692 w 5647038"/>
              <a:gd name="connsiteY57" fmla="*/ 772297 h 1377778"/>
              <a:gd name="connsiteX58" fmla="*/ 1785551 w 5647038"/>
              <a:gd name="connsiteY58" fmla="*/ 747584 h 1377778"/>
              <a:gd name="connsiteX59" fmla="*/ 1767016 w 5647038"/>
              <a:gd name="connsiteY59" fmla="*/ 741405 h 1377778"/>
              <a:gd name="connsiteX60" fmla="*/ 1748481 w 5647038"/>
              <a:gd name="connsiteY60" fmla="*/ 735227 h 1377778"/>
              <a:gd name="connsiteX61" fmla="*/ 1729946 w 5647038"/>
              <a:gd name="connsiteY61" fmla="*/ 722870 h 1377778"/>
              <a:gd name="connsiteX62" fmla="*/ 1711411 w 5647038"/>
              <a:gd name="connsiteY62" fmla="*/ 716692 h 1377778"/>
              <a:gd name="connsiteX63" fmla="*/ 1674340 w 5647038"/>
              <a:gd name="connsiteY63" fmla="*/ 691978 h 1377778"/>
              <a:gd name="connsiteX64" fmla="*/ 1526059 w 5647038"/>
              <a:gd name="connsiteY64" fmla="*/ 642551 h 1377778"/>
              <a:gd name="connsiteX65" fmla="*/ 1488989 w 5647038"/>
              <a:gd name="connsiteY65" fmla="*/ 630194 h 1377778"/>
              <a:gd name="connsiteX66" fmla="*/ 1470454 w 5647038"/>
              <a:gd name="connsiteY66" fmla="*/ 617838 h 1377778"/>
              <a:gd name="connsiteX67" fmla="*/ 1427205 w 5647038"/>
              <a:gd name="connsiteY67" fmla="*/ 611659 h 1377778"/>
              <a:gd name="connsiteX68" fmla="*/ 1383957 w 5647038"/>
              <a:gd name="connsiteY68" fmla="*/ 599302 h 1377778"/>
              <a:gd name="connsiteX69" fmla="*/ 1365422 w 5647038"/>
              <a:gd name="connsiteY69" fmla="*/ 586946 h 1377778"/>
              <a:gd name="connsiteX70" fmla="*/ 1340708 w 5647038"/>
              <a:gd name="connsiteY70" fmla="*/ 580767 h 1377778"/>
              <a:gd name="connsiteX71" fmla="*/ 1303638 w 5647038"/>
              <a:gd name="connsiteY71" fmla="*/ 568411 h 1377778"/>
              <a:gd name="connsiteX72" fmla="*/ 1285103 w 5647038"/>
              <a:gd name="connsiteY72" fmla="*/ 562232 h 1377778"/>
              <a:gd name="connsiteX73" fmla="*/ 1266567 w 5647038"/>
              <a:gd name="connsiteY73" fmla="*/ 549875 h 1377778"/>
              <a:gd name="connsiteX74" fmla="*/ 1229497 w 5647038"/>
              <a:gd name="connsiteY74" fmla="*/ 537519 h 1377778"/>
              <a:gd name="connsiteX75" fmla="*/ 1210962 w 5647038"/>
              <a:gd name="connsiteY75" fmla="*/ 531340 h 1377778"/>
              <a:gd name="connsiteX76" fmla="*/ 1192427 w 5647038"/>
              <a:gd name="connsiteY76" fmla="*/ 525162 h 1377778"/>
              <a:gd name="connsiteX77" fmla="*/ 1173892 w 5647038"/>
              <a:gd name="connsiteY77" fmla="*/ 512805 h 1377778"/>
              <a:gd name="connsiteX78" fmla="*/ 1136822 w 5647038"/>
              <a:gd name="connsiteY78" fmla="*/ 500448 h 1377778"/>
              <a:gd name="connsiteX79" fmla="*/ 1099751 w 5647038"/>
              <a:gd name="connsiteY79" fmla="*/ 488092 h 1377778"/>
              <a:gd name="connsiteX80" fmla="*/ 1081216 w 5647038"/>
              <a:gd name="connsiteY80" fmla="*/ 481913 h 1377778"/>
              <a:gd name="connsiteX81" fmla="*/ 1062681 w 5647038"/>
              <a:gd name="connsiteY81" fmla="*/ 475735 h 1377778"/>
              <a:gd name="connsiteX82" fmla="*/ 1007076 w 5647038"/>
              <a:gd name="connsiteY82" fmla="*/ 451021 h 1377778"/>
              <a:gd name="connsiteX83" fmla="*/ 988540 w 5647038"/>
              <a:gd name="connsiteY83" fmla="*/ 444843 h 1377778"/>
              <a:gd name="connsiteX84" fmla="*/ 970005 w 5647038"/>
              <a:gd name="connsiteY84" fmla="*/ 438665 h 1377778"/>
              <a:gd name="connsiteX85" fmla="*/ 932935 w 5647038"/>
              <a:gd name="connsiteY85" fmla="*/ 420129 h 1377778"/>
              <a:gd name="connsiteX86" fmla="*/ 914400 w 5647038"/>
              <a:gd name="connsiteY86" fmla="*/ 407773 h 1377778"/>
              <a:gd name="connsiteX87" fmla="*/ 858795 w 5647038"/>
              <a:gd name="connsiteY87" fmla="*/ 389238 h 1377778"/>
              <a:gd name="connsiteX88" fmla="*/ 840259 w 5647038"/>
              <a:gd name="connsiteY88" fmla="*/ 383059 h 1377778"/>
              <a:gd name="connsiteX89" fmla="*/ 821724 w 5647038"/>
              <a:gd name="connsiteY89" fmla="*/ 370702 h 1377778"/>
              <a:gd name="connsiteX90" fmla="*/ 784654 w 5647038"/>
              <a:gd name="connsiteY90" fmla="*/ 358346 h 1377778"/>
              <a:gd name="connsiteX91" fmla="*/ 759940 w 5647038"/>
              <a:gd name="connsiteY91" fmla="*/ 352167 h 1377778"/>
              <a:gd name="connsiteX92" fmla="*/ 710513 w 5647038"/>
              <a:gd name="connsiteY92" fmla="*/ 327454 h 1377778"/>
              <a:gd name="connsiteX93" fmla="*/ 691978 w 5647038"/>
              <a:gd name="connsiteY93" fmla="*/ 321275 h 1377778"/>
              <a:gd name="connsiteX94" fmla="*/ 673443 w 5647038"/>
              <a:gd name="connsiteY94" fmla="*/ 308919 h 1377778"/>
              <a:gd name="connsiteX95" fmla="*/ 654908 w 5647038"/>
              <a:gd name="connsiteY95" fmla="*/ 302740 h 1377778"/>
              <a:gd name="connsiteX96" fmla="*/ 636373 w 5647038"/>
              <a:gd name="connsiteY96" fmla="*/ 290384 h 1377778"/>
              <a:gd name="connsiteX97" fmla="*/ 617838 w 5647038"/>
              <a:gd name="connsiteY97" fmla="*/ 284205 h 1377778"/>
              <a:gd name="connsiteX98" fmla="*/ 580767 w 5647038"/>
              <a:gd name="connsiteY98" fmla="*/ 265670 h 1377778"/>
              <a:gd name="connsiteX99" fmla="*/ 562232 w 5647038"/>
              <a:gd name="connsiteY99" fmla="*/ 253313 h 1377778"/>
              <a:gd name="connsiteX100" fmla="*/ 506627 w 5647038"/>
              <a:gd name="connsiteY100" fmla="*/ 234778 h 1377778"/>
              <a:gd name="connsiteX101" fmla="*/ 469557 w 5647038"/>
              <a:gd name="connsiteY101" fmla="*/ 222421 h 1377778"/>
              <a:gd name="connsiteX102" fmla="*/ 451022 w 5647038"/>
              <a:gd name="connsiteY102" fmla="*/ 210065 h 1377778"/>
              <a:gd name="connsiteX103" fmla="*/ 413951 w 5647038"/>
              <a:gd name="connsiteY103" fmla="*/ 197708 h 1377778"/>
              <a:gd name="connsiteX104" fmla="*/ 376881 w 5647038"/>
              <a:gd name="connsiteY104" fmla="*/ 185351 h 1377778"/>
              <a:gd name="connsiteX105" fmla="*/ 352167 w 5647038"/>
              <a:gd name="connsiteY105" fmla="*/ 179173 h 1377778"/>
              <a:gd name="connsiteX106" fmla="*/ 333632 w 5647038"/>
              <a:gd name="connsiteY106" fmla="*/ 166816 h 1377778"/>
              <a:gd name="connsiteX107" fmla="*/ 315097 w 5647038"/>
              <a:gd name="connsiteY107" fmla="*/ 160638 h 1377778"/>
              <a:gd name="connsiteX108" fmla="*/ 259492 w 5647038"/>
              <a:gd name="connsiteY108" fmla="*/ 123567 h 1377778"/>
              <a:gd name="connsiteX109" fmla="*/ 240957 w 5647038"/>
              <a:gd name="connsiteY109" fmla="*/ 111211 h 1377778"/>
              <a:gd name="connsiteX110" fmla="*/ 203886 w 5647038"/>
              <a:gd name="connsiteY110" fmla="*/ 98854 h 1377778"/>
              <a:gd name="connsiteX111" fmla="*/ 185351 w 5647038"/>
              <a:gd name="connsiteY111" fmla="*/ 86497 h 1377778"/>
              <a:gd name="connsiteX112" fmla="*/ 166816 w 5647038"/>
              <a:gd name="connsiteY112" fmla="*/ 80319 h 1377778"/>
              <a:gd name="connsiteX113" fmla="*/ 129746 w 5647038"/>
              <a:gd name="connsiteY113" fmla="*/ 55605 h 1377778"/>
              <a:gd name="connsiteX114" fmla="*/ 111211 w 5647038"/>
              <a:gd name="connsiteY114" fmla="*/ 43248 h 1377778"/>
              <a:gd name="connsiteX115" fmla="*/ 74140 w 5647038"/>
              <a:gd name="connsiteY115" fmla="*/ 30892 h 1377778"/>
              <a:gd name="connsiteX116" fmla="*/ 18535 w 5647038"/>
              <a:gd name="connsiteY116" fmla="*/ 6178 h 1377778"/>
              <a:gd name="connsiteX117" fmla="*/ 0 w 5647038"/>
              <a:gd name="connsiteY117" fmla="*/ 0 h 1377778"/>
              <a:gd name="connsiteX118" fmla="*/ 0 w 5647038"/>
              <a:gd name="connsiteY118" fmla="*/ 0 h 1377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5647038" h="1377778">
                <a:moveTo>
                  <a:pt x="5647038" y="1377778"/>
                </a:moveTo>
                <a:lnTo>
                  <a:pt x="5016843" y="1371600"/>
                </a:lnTo>
                <a:cubicBezTo>
                  <a:pt x="4998308" y="1369540"/>
                  <a:pt x="4979633" y="1368487"/>
                  <a:pt x="4961238" y="1365421"/>
                </a:cubicBezTo>
                <a:cubicBezTo>
                  <a:pt x="4954814" y="1364350"/>
                  <a:pt x="4949021" y="1360822"/>
                  <a:pt x="4942703" y="1359243"/>
                </a:cubicBezTo>
                <a:cubicBezTo>
                  <a:pt x="4932515" y="1356696"/>
                  <a:pt x="4921942" y="1355828"/>
                  <a:pt x="4911811" y="1353065"/>
                </a:cubicBezTo>
                <a:cubicBezTo>
                  <a:pt x="4899245" y="1349638"/>
                  <a:pt x="4887512" y="1343263"/>
                  <a:pt x="4874740" y="1340708"/>
                </a:cubicBezTo>
                <a:cubicBezTo>
                  <a:pt x="4854146" y="1336589"/>
                  <a:pt x="4832882" y="1334992"/>
                  <a:pt x="4812957" y="1328351"/>
                </a:cubicBezTo>
                <a:cubicBezTo>
                  <a:pt x="4806779" y="1326292"/>
                  <a:pt x="4800740" y="1323753"/>
                  <a:pt x="4794422" y="1322173"/>
                </a:cubicBezTo>
                <a:cubicBezTo>
                  <a:pt x="4768309" y="1315645"/>
                  <a:pt x="4747496" y="1314003"/>
                  <a:pt x="4720281" y="1309816"/>
                </a:cubicBezTo>
                <a:cubicBezTo>
                  <a:pt x="4621976" y="1294693"/>
                  <a:pt x="4766136" y="1314225"/>
                  <a:pt x="4615249" y="1297459"/>
                </a:cubicBezTo>
                <a:cubicBezTo>
                  <a:pt x="4600775" y="1295851"/>
                  <a:pt x="4586384" y="1293552"/>
                  <a:pt x="4572000" y="1291281"/>
                </a:cubicBezTo>
                <a:cubicBezTo>
                  <a:pt x="4547252" y="1287373"/>
                  <a:pt x="4522789" y="1281417"/>
                  <a:pt x="4497859" y="1278924"/>
                </a:cubicBezTo>
                <a:cubicBezTo>
                  <a:pt x="4371616" y="1266300"/>
                  <a:pt x="4507069" y="1279157"/>
                  <a:pt x="4343400" y="1266567"/>
                </a:cubicBezTo>
                <a:lnTo>
                  <a:pt x="4195119" y="1254211"/>
                </a:lnTo>
                <a:cubicBezTo>
                  <a:pt x="4184822" y="1252151"/>
                  <a:pt x="4174478" y="1250310"/>
                  <a:pt x="4164227" y="1248032"/>
                </a:cubicBezTo>
                <a:cubicBezTo>
                  <a:pt x="4155938" y="1246190"/>
                  <a:pt x="4147889" y="1243250"/>
                  <a:pt x="4139513" y="1241854"/>
                </a:cubicBezTo>
                <a:cubicBezTo>
                  <a:pt x="4094016" y="1234271"/>
                  <a:pt x="4064010" y="1234556"/>
                  <a:pt x="4015946" y="1229497"/>
                </a:cubicBezTo>
                <a:cubicBezTo>
                  <a:pt x="4001463" y="1227973"/>
                  <a:pt x="3987081" y="1225590"/>
                  <a:pt x="3972697" y="1223319"/>
                </a:cubicBezTo>
                <a:lnTo>
                  <a:pt x="3898557" y="1210962"/>
                </a:lnTo>
                <a:cubicBezTo>
                  <a:pt x="3886200" y="1208903"/>
                  <a:pt x="3873962" y="1205918"/>
                  <a:pt x="3861486" y="1204784"/>
                </a:cubicBezTo>
                <a:cubicBezTo>
                  <a:pt x="3822219" y="1201214"/>
                  <a:pt x="3783081" y="1198425"/>
                  <a:pt x="3744097" y="1192427"/>
                </a:cubicBezTo>
                <a:cubicBezTo>
                  <a:pt x="3677477" y="1182178"/>
                  <a:pt x="3754373" y="1188837"/>
                  <a:pt x="3663778" y="1180070"/>
                </a:cubicBezTo>
                <a:cubicBezTo>
                  <a:pt x="3616453" y="1175490"/>
                  <a:pt x="3568855" y="1173610"/>
                  <a:pt x="3521676" y="1167713"/>
                </a:cubicBezTo>
                <a:cubicBezTo>
                  <a:pt x="3505200" y="1165654"/>
                  <a:pt x="3488785" y="1163038"/>
                  <a:pt x="3472249" y="1161535"/>
                </a:cubicBezTo>
                <a:cubicBezTo>
                  <a:pt x="3420810" y="1156859"/>
                  <a:pt x="3368921" y="1156482"/>
                  <a:pt x="3317789" y="1149178"/>
                </a:cubicBezTo>
                <a:cubicBezTo>
                  <a:pt x="3287315" y="1144825"/>
                  <a:pt x="3276317" y="1144768"/>
                  <a:pt x="3249827" y="1136821"/>
                </a:cubicBezTo>
                <a:cubicBezTo>
                  <a:pt x="3237351" y="1133078"/>
                  <a:pt x="3225114" y="1128584"/>
                  <a:pt x="3212757" y="1124465"/>
                </a:cubicBezTo>
                <a:cubicBezTo>
                  <a:pt x="3206579" y="1122406"/>
                  <a:pt x="3200646" y="1119357"/>
                  <a:pt x="3194222" y="1118286"/>
                </a:cubicBezTo>
                <a:cubicBezTo>
                  <a:pt x="3121566" y="1106178"/>
                  <a:pt x="3187747" y="1118220"/>
                  <a:pt x="3132438" y="1105929"/>
                </a:cubicBezTo>
                <a:cubicBezTo>
                  <a:pt x="3122187" y="1103651"/>
                  <a:pt x="3111734" y="1102298"/>
                  <a:pt x="3101546" y="1099751"/>
                </a:cubicBezTo>
                <a:cubicBezTo>
                  <a:pt x="3018966" y="1079107"/>
                  <a:pt x="3162333" y="1110513"/>
                  <a:pt x="3058297" y="1087394"/>
                </a:cubicBezTo>
                <a:cubicBezTo>
                  <a:pt x="3023962" y="1079764"/>
                  <a:pt x="3027217" y="1081744"/>
                  <a:pt x="2990335" y="1075038"/>
                </a:cubicBezTo>
                <a:cubicBezTo>
                  <a:pt x="2980003" y="1073159"/>
                  <a:pt x="2969839" y="1070344"/>
                  <a:pt x="2959443" y="1068859"/>
                </a:cubicBezTo>
                <a:cubicBezTo>
                  <a:pt x="2940981" y="1066222"/>
                  <a:pt x="2922373" y="1064740"/>
                  <a:pt x="2903838" y="1062681"/>
                </a:cubicBezTo>
                <a:cubicBezTo>
                  <a:pt x="2854227" y="1050277"/>
                  <a:pt x="2895158" y="1059165"/>
                  <a:pt x="2811162" y="1050324"/>
                </a:cubicBezTo>
                <a:cubicBezTo>
                  <a:pt x="2798370" y="1048978"/>
                  <a:pt x="2733366" y="1040673"/>
                  <a:pt x="2718486" y="1037967"/>
                </a:cubicBezTo>
                <a:cubicBezTo>
                  <a:pt x="2691932" y="1033139"/>
                  <a:pt x="2698395" y="1032227"/>
                  <a:pt x="2675238" y="1025611"/>
                </a:cubicBezTo>
                <a:cubicBezTo>
                  <a:pt x="2667073" y="1023278"/>
                  <a:pt x="2658689" y="1021765"/>
                  <a:pt x="2650524" y="1019432"/>
                </a:cubicBezTo>
                <a:cubicBezTo>
                  <a:pt x="2644262" y="1017643"/>
                  <a:pt x="2638307" y="1014834"/>
                  <a:pt x="2631989" y="1013254"/>
                </a:cubicBezTo>
                <a:cubicBezTo>
                  <a:pt x="2621801" y="1010707"/>
                  <a:pt x="2611348" y="1009353"/>
                  <a:pt x="2601097" y="1007075"/>
                </a:cubicBezTo>
                <a:cubicBezTo>
                  <a:pt x="2592808" y="1005233"/>
                  <a:pt x="2584622" y="1002956"/>
                  <a:pt x="2576384" y="1000897"/>
                </a:cubicBezTo>
                <a:cubicBezTo>
                  <a:pt x="2540017" y="982713"/>
                  <a:pt x="2560413" y="991455"/>
                  <a:pt x="2514600" y="976184"/>
                </a:cubicBezTo>
                <a:lnTo>
                  <a:pt x="2496065" y="970005"/>
                </a:lnTo>
                <a:lnTo>
                  <a:pt x="2477530" y="963827"/>
                </a:lnTo>
                <a:cubicBezTo>
                  <a:pt x="2471352" y="959708"/>
                  <a:pt x="2465780" y="954486"/>
                  <a:pt x="2458995" y="951470"/>
                </a:cubicBezTo>
                <a:cubicBezTo>
                  <a:pt x="2447092" y="946180"/>
                  <a:pt x="2434281" y="943232"/>
                  <a:pt x="2421924" y="939113"/>
                </a:cubicBezTo>
                <a:cubicBezTo>
                  <a:pt x="2415746" y="937054"/>
                  <a:pt x="2409707" y="934515"/>
                  <a:pt x="2403389" y="932935"/>
                </a:cubicBezTo>
                <a:cubicBezTo>
                  <a:pt x="2395151" y="930875"/>
                  <a:pt x="2386809" y="929196"/>
                  <a:pt x="2378676" y="926756"/>
                </a:cubicBezTo>
                <a:cubicBezTo>
                  <a:pt x="2366200" y="923013"/>
                  <a:pt x="2353962" y="918519"/>
                  <a:pt x="2341605" y="914400"/>
                </a:cubicBezTo>
                <a:lnTo>
                  <a:pt x="2304535" y="902043"/>
                </a:lnTo>
                <a:cubicBezTo>
                  <a:pt x="2298357" y="899984"/>
                  <a:pt x="2292386" y="897142"/>
                  <a:pt x="2286000" y="895865"/>
                </a:cubicBezTo>
                <a:cubicBezTo>
                  <a:pt x="2223200" y="883304"/>
                  <a:pt x="2280898" y="896173"/>
                  <a:pt x="2236573" y="883508"/>
                </a:cubicBezTo>
                <a:cubicBezTo>
                  <a:pt x="2228408" y="881175"/>
                  <a:pt x="2219992" y="879769"/>
                  <a:pt x="2211859" y="877329"/>
                </a:cubicBezTo>
                <a:cubicBezTo>
                  <a:pt x="2199383" y="873586"/>
                  <a:pt x="2187425" y="868132"/>
                  <a:pt x="2174789" y="864973"/>
                </a:cubicBezTo>
                <a:cubicBezTo>
                  <a:pt x="2166551" y="862913"/>
                  <a:pt x="2158241" y="861127"/>
                  <a:pt x="2150076" y="858794"/>
                </a:cubicBezTo>
                <a:cubicBezTo>
                  <a:pt x="2143814" y="857005"/>
                  <a:pt x="2137948" y="853781"/>
                  <a:pt x="2131540" y="852616"/>
                </a:cubicBezTo>
                <a:cubicBezTo>
                  <a:pt x="2115204" y="849646"/>
                  <a:pt x="2098589" y="848497"/>
                  <a:pt x="2082113" y="846438"/>
                </a:cubicBezTo>
                <a:lnTo>
                  <a:pt x="1859692" y="772297"/>
                </a:lnTo>
                <a:lnTo>
                  <a:pt x="1785551" y="747584"/>
                </a:lnTo>
                <a:lnTo>
                  <a:pt x="1767016" y="741405"/>
                </a:lnTo>
                <a:lnTo>
                  <a:pt x="1748481" y="735227"/>
                </a:lnTo>
                <a:cubicBezTo>
                  <a:pt x="1742303" y="731108"/>
                  <a:pt x="1736588" y="726191"/>
                  <a:pt x="1729946" y="722870"/>
                </a:cubicBezTo>
                <a:cubicBezTo>
                  <a:pt x="1724121" y="719958"/>
                  <a:pt x="1717104" y="719855"/>
                  <a:pt x="1711411" y="716692"/>
                </a:cubicBezTo>
                <a:cubicBezTo>
                  <a:pt x="1698429" y="709480"/>
                  <a:pt x="1688429" y="696674"/>
                  <a:pt x="1674340" y="691978"/>
                </a:cubicBezTo>
                <a:lnTo>
                  <a:pt x="1526059" y="642551"/>
                </a:lnTo>
                <a:cubicBezTo>
                  <a:pt x="1526054" y="642549"/>
                  <a:pt x="1488993" y="630197"/>
                  <a:pt x="1488989" y="630194"/>
                </a:cubicBezTo>
                <a:cubicBezTo>
                  <a:pt x="1482811" y="626075"/>
                  <a:pt x="1477566" y="619972"/>
                  <a:pt x="1470454" y="617838"/>
                </a:cubicBezTo>
                <a:cubicBezTo>
                  <a:pt x="1456505" y="613653"/>
                  <a:pt x="1441533" y="614264"/>
                  <a:pt x="1427205" y="611659"/>
                </a:cubicBezTo>
                <a:cubicBezTo>
                  <a:pt x="1420978" y="610527"/>
                  <a:pt x="1391523" y="603085"/>
                  <a:pt x="1383957" y="599302"/>
                </a:cubicBezTo>
                <a:cubicBezTo>
                  <a:pt x="1377316" y="595981"/>
                  <a:pt x="1372247" y="589871"/>
                  <a:pt x="1365422" y="586946"/>
                </a:cubicBezTo>
                <a:cubicBezTo>
                  <a:pt x="1357617" y="583601"/>
                  <a:pt x="1348841" y="583207"/>
                  <a:pt x="1340708" y="580767"/>
                </a:cubicBezTo>
                <a:cubicBezTo>
                  <a:pt x="1328232" y="577024"/>
                  <a:pt x="1315995" y="572530"/>
                  <a:pt x="1303638" y="568411"/>
                </a:cubicBezTo>
                <a:cubicBezTo>
                  <a:pt x="1297460" y="566352"/>
                  <a:pt x="1290522" y="565844"/>
                  <a:pt x="1285103" y="562232"/>
                </a:cubicBezTo>
                <a:cubicBezTo>
                  <a:pt x="1278924" y="558113"/>
                  <a:pt x="1273353" y="552891"/>
                  <a:pt x="1266567" y="549875"/>
                </a:cubicBezTo>
                <a:cubicBezTo>
                  <a:pt x="1254665" y="544585"/>
                  <a:pt x="1241854" y="541638"/>
                  <a:pt x="1229497" y="537519"/>
                </a:cubicBezTo>
                <a:lnTo>
                  <a:pt x="1210962" y="531340"/>
                </a:lnTo>
                <a:lnTo>
                  <a:pt x="1192427" y="525162"/>
                </a:lnTo>
                <a:cubicBezTo>
                  <a:pt x="1186249" y="521043"/>
                  <a:pt x="1180677" y="515821"/>
                  <a:pt x="1173892" y="512805"/>
                </a:cubicBezTo>
                <a:cubicBezTo>
                  <a:pt x="1161990" y="507515"/>
                  <a:pt x="1149179" y="504567"/>
                  <a:pt x="1136822" y="500448"/>
                </a:cubicBezTo>
                <a:lnTo>
                  <a:pt x="1099751" y="488092"/>
                </a:lnTo>
                <a:lnTo>
                  <a:pt x="1081216" y="481913"/>
                </a:lnTo>
                <a:lnTo>
                  <a:pt x="1062681" y="475735"/>
                </a:lnTo>
                <a:cubicBezTo>
                  <a:pt x="1033310" y="456154"/>
                  <a:pt x="1051188" y="465725"/>
                  <a:pt x="1007076" y="451021"/>
                </a:cubicBezTo>
                <a:lnTo>
                  <a:pt x="988540" y="444843"/>
                </a:lnTo>
                <a:lnTo>
                  <a:pt x="970005" y="438665"/>
                </a:lnTo>
                <a:cubicBezTo>
                  <a:pt x="916896" y="403258"/>
                  <a:pt x="984085" y="445704"/>
                  <a:pt x="932935" y="420129"/>
                </a:cubicBezTo>
                <a:cubicBezTo>
                  <a:pt x="926294" y="416808"/>
                  <a:pt x="921185" y="410789"/>
                  <a:pt x="914400" y="407773"/>
                </a:cubicBezTo>
                <a:cubicBezTo>
                  <a:pt x="914386" y="407767"/>
                  <a:pt x="868070" y="392330"/>
                  <a:pt x="858795" y="389238"/>
                </a:cubicBezTo>
                <a:cubicBezTo>
                  <a:pt x="852616" y="387178"/>
                  <a:pt x="845678" y="386672"/>
                  <a:pt x="840259" y="383059"/>
                </a:cubicBezTo>
                <a:cubicBezTo>
                  <a:pt x="834081" y="378940"/>
                  <a:pt x="828510" y="373718"/>
                  <a:pt x="821724" y="370702"/>
                </a:cubicBezTo>
                <a:cubicBezTo>
                  <a:pt x="809822" y="365412"/>
                  <a:pt x="797290" y="361505"/>
                  <a:pt x="784654" y="358346"/>
                </a:cubicBezTo>
                <a:cubicBezTo>
                  <a:pt x="776416" y="356286"/>
                  <a:pt x="767778" y="355433"/>
                  <a:pt x="759940" y="352167"/>
                </a:cubicBezTo>
                <a:cubicBezTo>
                  <a:pt x="742937" y="345082"/>
                  <a:pt x="727988" y="333280"/>
                  <a:pt x="710513" y="327454"/>
                </a:cubicBezTo>
                <a:cubicBezTo>
                  <a:pt x="704335" y="325394"/>
                  <a:pt x="697803" y="324188"/>
                  <a:pt x="691978" y="321275"/>
                </a:cubicBezTo>
                <a:cubicBezTo>
                  <a:pt x="685337" y="317954"/>
                  <a:pt x="680084" y="312240"/>
                  <a:pt x="673443" y="308919"/>
                </a:cubicBezTo>
                <a:cubicBezTo>
                  <a:pt x="667618" y="306006"/>
                  <a:pt x="660733" y="305653"/>
                  <a:pt x="654908" y="302740"/>
                </a:cubicBezTo>
                <a:cubicBezTo>
                  <a:pt x="648267" y="299419"/>
                  <a:pt x="643014" y="293705"/>
                  <a:pt x="636373" y="290384"/>
                </a:cubicBezTo>
                <a:cubicBezTo>
                  <a:pt x="630548" y="287471"/>
                  <a:pt x="623663" y="287118"/>
                  <a:pt x="617838" y="284205"/>
                </a:cubicBezTo>
                <a:cubicBezTo>
                  <a:pt x="569940" y="260255"/>
                  <a:pt x="627348" y="281195"/>
                  <a:pt x="580767" y="265670"/>
                </a:cubicBezTo>
                <a:cubicBezTo>
                  <a:pt x="574589" y="261551"/>
                  <a:pt x="569017" y="256329"/>
                  <a:pt x="562232" y="253313"/>
                </a:cubicBezTo>
                <a:cubicBezTo>
                  <a:pt x="562222" y="253308"/>
                  <a:pt x="515900" y="237869"/>
                  <a:pt x="506627" y="234778"/>
                </a:cubicBezTo>
                <a:cubicBezTo>
                  <a:pt x="506622" y="234776"/>
                  <a:pt x="469561" y="222424"/>
                  <a:pt x="469557" y="222421"/>
                </a:cubicBezTo>
                <a:cubicBezTo>
                  <a:pt x="463379" y="218302"/>
                  <a:pt x="457807" y="213081"/>
                  <a:pt x="451022" y="210065"/>
                </a:cubicBezTo>
                <a:cubicBezTo>
                  <a:pt x="439119" y="204775"/>
                  <a:pt x="426308" y="201827"/>
                  <a:pt x="413951" y="197708"/>
                </a:cubicBezTo>
                <a:lnTo>
                  <a:pt x="376881" y="185351"/>
                </a:lnTo>
                <a:lnTo>
                  <a:pt x="352167" y="179173"/>
                </a:lnTo>
                <a:cubicBezTo>
                  <a:pt x="345989" y="175054"/>
                  <a:pt x="340274" y="170137"/>
                  <a:pt x="333632" y="166816"/>
                </a:cubicBezTo>
                <a:cubicBezTo>
                  <a:pt x="327807" y="163904"/>
                  <a:pt x="320790" y="163801"/>
                  <a:pt x="315097" y="160638"/>
                </a:cubicBezTo>
                <a:cubicBezTo>
                  <a:pt x="315092" y="160635"/>
                  <a:pt x="268762" y="129747"/>
                  <a:pt x="259492" y="123567"/>
                </a:cubicBezTo>
                <a:cubicBezTo>
                  <a:pt x="253314" y="119448"/>
                  <a:pt x="248001" y="113559"/>
                  <a:pt x="240957" y="111211"/>
                </a:cubicBezTo>
                <a:lnTo>
                  <a:pt x="203886" y="98854"/>
                </a:lnTo>
                <a:cubicBezTo>
                  <a:pt x="197708" y="94735"/>
                  <a:pt x="191993" y="89818"/>
                  <a:pt x="185351" y="86497"/>
                </a:cubicBezTo>
                <a:cubicBezTo>
                  <a:pt x="179526" y="83585"/>
                  <a:pt x="172509" y="83482"/>
                  <a:pt x="166816" y="80319"/>
                </a:cubicBezTo>
                <a:cubicBezTo>
                  <a:pt x="153834" y="73107"/>
                  <a:pt x="142103" y="63843"/>
                  <a:pt x="129746" y="55605"/>
                </a:cubicBezTo>
                <a:cubicBezTo>
                  <a:pt x="123568" y="51486"/>
                  <a:pt x="118255" y="45596"/>
                  <a:pt x="111211" y="43248"/>
                </a:cubicBezTo>
                <a:lnTo>
                  <a:pt x="74140" y="30892"/>
                </a:lnTo>
                <a:cubicBezTo>
                  <a:pt x="44768" y="11310"/>
                  <a:pt x="62648" y="20882"/>
                  <a:pt x="18535" y="6178"/>
                </a:cubicBez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Forme libre 6">
            <a:extLst>
              <a:ext uri="{FF2B5EF4-FFF2-40B4-BE49-F238E27FC236}">
                <a16:creationId xmlns:a16="http://schemas.microsoft.com/office/drawing/2014/main" xmlns="" id="{B4A07CDB-0D0B-EF0E-96B0-A460E5D7D1BA}"/>
              </a:ext>
            </a:extLst>
          </p:cNvPr>
          <p:cNvSpPr/>
          <p:nvPr/>
        </p:nvSpPr>
        <p:spPr>
          <a:xfrm>
            <a:off x="3698265" y="1849355"/>
            <a:ext cx="5609968" cy="1565832"/>
          </a:xfrm>
          <a:custGeom>
            <a:avLst/>
            <a:gdLst>
              <a:gd name="connsiteX0" fmla="*/ 5609968 w 5609968"/>
              <a:gd name="connsiteY0" fmla="*/ 1557403 h 1565832"/>
              <a:gd name="connsiteX1" fmla="*/ 5609968 w 5609968"/>
              <a:gd name="connsiteY1" fmla="*/ 1557403 h 1565832"/>
              <a:gd name="connsiteX2" fmla="*/ 5369011 w 5609968"/>
              <a:gd name="connsiteY2" fmla="*/ 1557403 h 1565832"/>
              <a:gd name="connsiteX3" fmla="*/ 5202195 w 5609968"/>
              <a:gd name="connsiteY3" fmla="*/ 1538868 h 1565832"/>
              <a:gd name="connsiteX4" fmla="*/ 5029200 w 5609968"/>
              <a:gd name="connsiteY4" fmla="*/ 1526511 h 1565832"/>
              <a:gd name="connsiteX5" fmla="*/ 4942703 w 5609968"/>
              <a:gd name="connsiteY5" fmla="*/ 1520333 h 1565832"/>
              <a:gd name="connsiteX6" fmla="*/ 4868562 w 5609968"/>
              <a:gd name="connsiteY6" fmla="*/ 1514154 h 1565832"/>
              <a:gd name="connsiteX7" fmla="*/ 4658497 w 5609968"/>
              <a:gd name="connsiteY7" fmla="*/ 1507976 h 1565832"/>
              <a:gd name="connsiteX8" fmla="*/ 4596714 w 5609968"/>
              <a:gd name="connsiteY8" fmla="*/ 1501797 h 1565832"/>
              <a:gd name="connsiteX9" fmla="*/ 4572000 w 5609968"/>
              <a:gd name="connsiteY9" fmla="*/ 1495619 h 1565832"/>
              <a:gd name="connsiteX10" fmla="*/ 4411362 w 5609968"/>
              <a:gd name="connsiteY10" fmla="*/ 1483262 h 1565832"/>
              <a:gd name="connsiteX11" fmla="*/ 4250724 w 5609968"/>
              <a:gd name="connsiteY11" fmla="*/ 1470906 h 1565832"/>
              <a:gd name="connsiteX12" fmla="*/ 4219832 w 5609968"/>
              <a:gd name="connsiteY12" fmla="*/ 1464727 h 1565832"/>
              <a:gd name="connsiteX13" fmla="*/ 4065373 w 5609968"/>
              <a:gd name="connsiteY13" fmla="*/ 1446192 h 1565832"/>
              <a:gd name="connsiteX14" fmla="*/ 4003589 w 5609968"/>
              <a:gd name="connsiteY14" fmla="*/ 1433835 h 1565832"/>
              <a:gd name="connsiteX15" fmla="*/ 3966519 w 5609968"/>
              <a:gd name="connsiteY15" fmla="*/ 1427657 h 1565832"/>
              <a:gd name="connsiteX16" fmla="*/ 3917092 w 5609968"/>
              <a:gd name="connsiteY16" fmla="*/ 1415300 h 1565832"/>
              <a:gd name="connsiteX17" fmla="*/ 3880022 w 5609968"/>
              <a:gd name="connsiteY17" fmla="*/ 1409122 h 1565832"/>
              <a:gd name="connsiteX18" fmla="*/ 3855308 w 5609968"/>
              <a:gd name="connsiteY18" fmla="*/ 1402943 h 1565832"/>
              <a:gd name="connsiteX19" fmla="*/ 3768811 w 5609968"/>
              <a:gd name="connsiteY19" fmla="*/ 1396765 h 1565832"/>
              <a:gd name="connsiteX20" fmla="*/ 3725562 w 5609968"/>
              <a:gd name="connsiteY20" fmla="*/ 1384408 h 1565832"/>
              <a:gd name="connsiteX21" fmla="*/ 3663778 w 5609968"/>
              <a:gd name="connsiteY21" fmla="*/ 1372051 h 1565832"/>
              <a:gd name="connsiteX22" fmla="*/ 3639065 w 5609968"/>
              <a:gd name="connsiteY22" fmla="*/ 1365873 h 1565832"/>
              <a:gd name="connsiteX23" fmla="*/ 3608173 w 5609968"/>
              <a:gd name="connsiteY23" fmla="*/ 1359695 h 1565832"/>
              <a:gd name="connsiteX24" fmla="*/ 3571103 w 5609968"/>
              <a:gd name="connsiteY24" fmla="*/ 1347338 h 1565832"/>
              <a:gd name="connsiteX25" fmla="*/ 3552568 w 5609968"/>
              <a:gd name="connsiteY25" fmla="*/ 1341160 h 1565832"/>
              <a:gd name="connsiteX26" fmla="*/ 3534032 w 5609968"/>
              <a:gd name="connsiteY26" fmla="*/ 1334981 h 1565832"/>
              <a:gd name="connsiteX27" fmla="*/ 3509319 w 5609968"/>
              <a:gd name="connsiteY27" fmla="*/ 1328803 h 1565832"/>
              <a:gd name="connsiteX28" fmla="*/ 3490784 w 5609968"/>
              <a:gd name="connsiteY28" fmla="*/ 1322624 h 1565832"/>
              <a:gd name="connsiteX29" fmla="*/ 3441357 w 5609968"/>
              <a:gd name="connsiteY29" fmla="*/ 1310268 h 1565832"/>
              <a:gd name="connsiteX30" fmla="*/ 3422822 w 5609968"/>
              <a:gd name="connsiteY30" fmla="*/ 1304089 h 1565832"/>
              <a:gd name="connsiteX31" fmla="*/ 3367216 w 5609968"/>
              <a:gd name="connsiteY31" fmla="*/ 1291733 h 1565832"/>
              <a:gd name="connsiteX32" fmla="*/ 3280719 w 5609968"/>
              <a:gd name="connsiteY32" fmla="*/ 1267019 h 1565832"/>
              <a:gd name="connsiteX33" fmla="*/ 3249827 w 5609968"/>
              <a:gd name="connsiteY33" fmla="*/ 1260841 h 1565832"/>
              <a:gd name="connsiteX34" fmla="*/ 3175687 w 5609968"/>
              <a:gd name="connsiteY34" fmla="*/ 1248484 h 1565832"/>
              <a:gd name="connsiteX35" fmla="*/ 3150973 w 5609968"/>
              <a:gd name="connsiteY35" fmla="*/ 1242306 h 1565832"/>
              <a:gd name="connsiteX36" fmla="*/ 3113903 w 5609968"/>
              <a:gd name="connsiteY36" fmla="*/ 1236127 h 1565832"/>
              <a:gd name="connsiteX37" fmla="*/ 3095368 w 5609968"/>
              <a:gd name="connsiteY37" fmla="*/ 1229949 h 1565832"/>
              <a:gd name="connsiteX38" fmla="*/ 3070654 w 5609968"/>
              <a:gd name="connsiteY38" fmla="*/ 1223770 h 1565832"/>
              <a:gd name="connsiteX39" fmla="*/ 3052119 w 5609968"/>
              <a:gd name="connsiteY39" fmla="*/ 1217592 h 1565832"/>
              <a:gd name="connsiteX40" fmla="*/ 2947087 w 5609968"/>
              <a:gd name="connsiteY40" fmla="*/ 1205235 h 1565832"/>
              <a:gd name="connsiteX41" fmla="*/ 2922373 w 5609968"/>
              <a:gd name="connsiteY41" fmla="*/ 1199057 h 1565832"/>
              <a:gd name="connsiteX42" fmla="*/ 2885303 w 5609968"/>
              <a:gd name="connsiteY42" fmla="*/ 1186700 h 1565832"/>
              <a:gd name="connsiteX43" fmla="*/ 2829697 w 5609968"/>
              <a:gd name="connsiteY43" fmla="*/ 1174343 h 1565832"/>
              <a:gd name="connsiteX44" fmla="*/ 2792627 w 5609968"/>
              <a:gd name="connsiteY44" fmla="*/ 1161987 h 1565832"/>
              <a:gd name="connsiteX45" fmla="*/ 2755557 w 5609968"/>
              <a:gd name="connsiteY45" fmla="*/ 1149630 h 1565832"/>
              <a:gd name="connsiteX46" fmla="*/ 2737022 w 5609968"/>
              <a:gd name="connsiteY46" fmla="*/ 1143451 h 1565832"/>
              <a:gd name="connsiteX47" fmla="*/ 2712308 w 5609968"/>
              <a:gd name="connsiteY47" fmla="*/ 1137273 h 1565832"/>
              <a:gd name="connsiteX48" fmla="*/ 2675238 w 5609968"/>
              <a:gd name="connsiteY48" fmla="*/ 1124916 h 1565832"/>
              <a:gd name="connsiteX49" fmla="*/ 2650524 w 5609968"/>
              <a:gd name="connsiteY49" fmla="*/ 1118738 h 1565832"/>
              <a:gd name="connsiteX50" fmla="*/ 2594919 w 5609968"/>
              <a:gd name="connsiteY50" fmla="*/ 1100203 h 1565832"/>
              <a:gd name="connsiteX51" fmla="*/ 2576384 w 5609968"/>
              <a:gd name="connsiteY51" fmla="*/ 1094024 h 1565832"/>
              <a:gd name="connsiteX52" fmla="*/ 2545492 w 5609968"/>
              <a:gd name="connsiteY52" fmla="*/ 1087846 h 1565832"/>
              <a:gd name="connsiteX53" fmla="*/ 2502243 w 5609968"/>
              <a:gd name="connsiteY53" fmla="*/ 1069311 h 1565832"/>
              <a:gd name="connsiteX54" fmla="*/ 2452816 w 5609968"/>
              <a:gd name="connsiteY54" fmla="*/ 1056954 h 1565832"/>
              <a:gd name="connsiteX55" fmla="*/ 2428103 w 5609968"/>
              <a:gd name="connsiteY55" fmla="*/ 1050776 h 1565832"/>
              <a:gd name="connsiteX56" fmla="*/ 2360141 w 5609968"/>
              <a:gd name="connsiteY56" fmla="*/ 1038419 h 1565832"/>
              <a:gd name="connsiteX57" fmla="*/ 2323070 w 5609968"/>
              <a:gd name="connsiteY57" fmla="*/ 1026062 h 1565832"/>
              <a:gd name="connsiteX58" fmla="*/ 2298357 w 5609968"/>
              <a:gd name="connsiteY58" fmla="*/ 1019884 h 1565832"/>
              <a:gd name="connsiteX59" fmla="*/ 2261287 w 5609968"/>
              <a:gd name="connsiteY59" fmla="*/ 1007527 h 1565832"/>
              <a:gd name="connsiteX60" fmla="*/ 2242751 w 5609968"/>
              <a:gd name="connsiteY60" fmla="*/ 1001349 h 1565832"/>
              <a:gd name="connsiteX61" fmla="*/ 2187146 w 5609968"/>
              <a:gd name="connsiteY61" fmla="*/ 988992 h 1565832"/>
              <a:gd name="connsiteX62" fmla="*/ 2156254 w 5609968"/>
              <a:gd name="connsiteY62" fmla="*/ 976635 h 1565832"/>
              <a:gd name="connsiteX63" fmla="*/ 2119184 w 5609968"/>
              <a:gd name="connsiteY63" fmla="*/ 964279 h 1565832"/>
              <a:gd name="connsiteX64" fmla="*/ 2082114 w 5609968"/>
              <a:gd name="connsiteY64" fmla="*/ 951922 h 1565832"/>
              <a:gd name="connsiteX65" fmla="*/ 2063578 w 5609968"/>
              <a:gd name="connsiteY65" fmla="*/ 945743 h 1565832"/>
              <a:gd name="connsiteX66" fmla="*/ 2045043 w 5609968"/>
              <a:gd name="connsiteY66" fmla="*/ 939565 h 1565832"/>
              <a:gd name="connsiteX67" fmla="*/ 1989438 w 5609968"/>
              <a:gd name="connsiteY67" fmla="*/ 914851 h 1565832"/>
              <a:gd name="connsiteX68" fmla="*/ 1970903 w 5609968"/>
              <a:gd name="connsiteY68" fmla="*/ 908673 h 1565832"/>
              <a:gd name="connsiteX69" fmla="*/ 1933832 w 5609968"/>
              <a:gd name="connsiteY69" fmla="*/ 890138 h 1565832"/>
              <a:gd name="connsiteX70" fmla="*/ 1915297 w 5609968"/>
              <a:gd name="connsiteY70" fmla="*/ 877781 h 1565832"/>
              <a:gd name="connsiteX71" fmla="*/ 1872049 w 5609968"/>
              <a:gd name="connsiteY71" fmla="*/ 865424 h 1565832"/>
              <a:gd name="connsiteX72" fmla="*/ 1853514 w 5609968"/>
              <a:gd name="connsiteY72" fmla="*/ 853068 h 1565832"/>
              <a:gd name="connsiteX73" fmla="*/ 1816443 w 5609968"/>
              <a:gd name="connsiteY73" fmla="*/ 840711 h 1565832"/>
              <a:gd name="connsiteX74" fmla="*/ 1773195 w 5609968"/>
              <a:gd name="connsiteY74" fmla="*/ 822176 h 1565832"/>
              <a:gd name="connsiteX75" fmla="*/ 1736124 w 5609968"/>
              <a:gd name="connsiteY75" fmla="*/ 809819 h 1565832"/>
              <a:gd name="connsiteX76" fmla="*/ 1680519 w 5609968"/>
              <a:gd name="connsiteY76" fmla="*/ 791284 h 1565832"/>
              <a:gd name="connsiteX77" fmla="*/ 1643449 w 5609968"/>
              <a:gd name="connsiteY77" fmla="*/ 778927 h 1565832"/>
              <a:gd name="connsiteX78" fmla="*/ 1624914 w 5609968"/>
              <a:gd name="connsiteY78" fmla="*/ 772749 h 1565832"/>
              <a:gd name="connsiteX79" fmla="*/ 1587843 w 5609968"/>
              <a:gd name="connsiteY79" fmla="*/ 754214 h 1565832"/>
              <a:gd name="connsiteX80" fmla="*/ 1569308 w 5609968"/>
              <a:gd name="connsiteY80" fmla="*/ 741857 h 1565832"/>
              <a:gd name="connsiteX81" fmla="*/ 1544595 w 5609968"/>
              <a:gd name="connsiteY81" fmla="*/ 729500 h 1565832"/>
              <a:gd name="connsiteX82" fmla="*/ 1507524 w 5609968"/>
              <a:gd name="connsiteY82" fmla="*/ 710965 h 1565832"/>
              <a:gd name="connsiteX83" fmla="*/ 1445741 w 5609968"/>
              <a:gd name="connsiteY83" fmla="*/ 680073 h 1565832"/>
              <a:gd name="connsiteX84" fmla="*/ 1402492 w 5609968"/>
              <a:gd name="connsiteY84" fmla="*/ 661538 h 1565832"/>
              <a:gd name="connsiteX85" fmla="*/ 1359243 w 5609968"/>
              <a:gd name="connsiteY85" fmla="*/ 643003 h 1565832"/>
              <a:gd name="connsiteX86" fmla="*/ 1340708 w 5609968"/>
              <a:gd name="connsiteY86" fmla="*/ 630646 h 1565832"/>
              <a:gd name="connsiteX87" fmla="*/ 1322173 w 5609968"/>
              <a:gd name="connsiteY87" fmla="*/ 624468 h 1565832"/>
              <a:gd name="connsiteX88" fmla="*/ 1285103 w 5609968"/>
              <a:gd name="connsiteY88" fmla="*/ 599754 h 1565832"/>
              <a:gd name="connsiteX89" fmla="*/ 1248032 w 5609968"/>
              <a:gd name="connsiteY89" fmla="*/ 587397 h 1565832"/>
              <a:gd name="connsiteX90" fmla="*/ 1198605 w 5609968"/>
              <a:gd name="connsiteY90" fmla="*/ 562684 h 1565832"/>
              <a:gd name="connsiteX91" fmla="*/ 1173892 w 5609968"/>
              <a:gd name="connsiteY91" fmla="*/ 544149 h 1565832"/>
              <a:gd name="connsiteX92" fmla="*/ 1149178 w 5609968"/>
              <a:gd name="connsiteY92" fmla="*/ 537970 h 1565832"/>
              <a:gd name="connsiteX93" fmla="*/ 1112108 w 5609968"/>
              <a:gd name="connsiteY93" fmla="*/ 525614 h 1565832"/>
              <a:gd name="connsiteX94" fmla="*/ 1087395 w 5609968"/>
              <a:gd name="connsiteY94" fmla="*/ 513257 h 1565832"/>
              <a:gd name="connsiteX95" fmla="*/ 1044146 w 5609968"/>
              <a:gd name="connsiteY95" fmla="*/ 500900 h 1565832"/>
              <a:gd name="connsiteX96" fmla="*/ 1000897 w 5609968"/>
              <a:gd name="connsiteY96" fmla="*/ 482365 h 1565832"/>
              <a:gd name="connsiteX97" fmla="*/ 951470 w 5609968"/>
              <a:gd name="connsiteY97" fmla="*/ 463830 h 1565832"/>
              <a:gd name="connsiteX98" fmla="*/ 908222 w 5609968"/>
              <a:gd name="connsiteY98" fmla="*/ 445295 h 1565832"/>
              <a:gd name="connsiteX99" fmla="*/ 883508 w 5609968"/>
              <a:gd name="connsiteY99" fmla="*/ 432938 h 1565832"/>
              <a:gd name="connsiteX100" fmla="*/ 846438 w 5609968"/>
              <a:gd name="connsiteY100" fmla="*/ 420581 h 1565832"/>
              <a:gd name="connsiteX101" fmla="*/ 809368 w 5609968"/>
              <a:gd name="connsiteY101" fmla="*/ 395868 h 1565832"/>
              <a:gd name="connsiteX102" fmla="*/ 766119 w 5609968"/>
              <a:gd name="connsiteY102" fmla="*/ 377333 h 1565832"/>
              <a:gd name="connsiteX103" fmla="*/ 747584 w 5609968"/>
              <a:gd name="connsiteY103" fmla="*/ 364976 h 1565832"/>
              <a:gd name="connsiteX104" fmla="*/ 729049 w 5609968"/>
              <a:gd name="connsiteY104" fmla="*/ 358797 h 1565832"/>
              <a:gd name="connsiteX105" fmla="*/ 667265 w 5609968"/>
              <a:gd name="connsiteY105" fmla="*/ 334084 h 1565832"/>
              <a:gd name="connsiteX106" fmla="*/ 648730 w 5609968"/>
              <a:gd name="connsiteY106" fmla="*/ 327906 h 1565832"/>
              <a:gd name="connsiteX107" fmla="*/ 630195 w 5609968"/>
              <a:gd name="connsiteY107" fmla="*/ 315549 h 1565832"/>
              <a:gd name="connsiteX108" fmla="*/ 611660 w 5609968"/>
              <a:gd name="connsiteY108" fmla="*/ 309370 h 1565832"/>
              <a:gd name="connsiteX109" fmla="*/ 586946 w 5609968"/>
              <a:gd name="connsiteY109" fmla="*/ 297014 h 1565832"/>
              <a:gd name="connsiteX110" fmla="*/ 568411 w 5609968"/>
              <a:gd name="connsiteY110" fmla="*/ 284657 h 1565832"/>
              <a:gd name="connsiteX111" fmla="*/ 500449 w 5609968"/>
              <a:gd name="connsiteY111" fmla="*/ 253765 h 1565832"/>
              <a:gd name="connsiteX112" fmla="*/ 444843 w 5609968"/>
              <a:gd name="connsiteY112" fmla="*/ 229051 h 1565832"/>
              <a:gd name="connsiteX113" fmla="*/ 426308 w 5609968"/>
              <a:gd name="connsiteY113" fmla="*/ 222873 h 1565832"/>
              <a:gd name="connsiteX114" fmla="*/ 407773 w 5609968"/>
              <a:gd name="connsiteY114" fmla="*/ 210516 h 1565832"/>
              <a:gd name="connsiteX115" fmla="*/ 395416 w 5609968"/>
              <a:gd name="connsiteY115" fmla="*/ 191981 h 1565832"/>
              <a:gd name="connsiteX116" fmla="*/ 370703 w 5609968"/>
              <a:gd name="connsiteY116" fmla="*/ 179624 h 1565832"/>
              <a:gd name="connsiteX117" fmla="*/ 352168 w 5609968"/>
              <a:gd name="connsiteY117" fmla="*/ 167268 h 1565832"/>
              <a:gd name="connsiteX118" fmla="*/ 333632 w 5609968"/>
              <a:gd name="connsiteY118" fmla="*/ 161089 h 1565832"/>
              <a:gd name="connsiteX119" fmla="*/ 302741 w 5609968"/>
              <a:gd name="connsiteY119" fmla="*/ 142554 h 1565832"/>
              <a:gd name="connsiteX120" fmla="*/ 278027 w 5609968"/>
              <a:gd name="connsiteY120" fmla="*/ 130197 h 1565832"/>
              <a:gd name="connsiteX121" fmla="*/ 259492 w 5609968"/>
              <a:gd name="connsiteY121" fmla="*/ 111662 h 1565832"/>
              <a:gd name="connsiteX122" fmla="*/ 222422 w 5609968"/>
              <a:gd name="connsiteY122" fmla="*/ 99306 h 1565832"/>
              <a:gd name="connsiteX123" fmla="*/ 166816 w 5609968"/>
              <a:gd name="connsiteY123" fmla="*/ 68414 h 1565832"/>
              <a:gd name="connsiteX124" fmla="*/ 129746 w 5609968"/>
              <a:gd name="connsiteY124" fmla="*/ 49879 h 1565832"/>
              <a:gd name="connsiteX125" fmla="*/ 111211 w 5609968"/>
              <a:gd name="connsiteY125" fmla="*/ 37522 h 1565832"/>
              <a:gd name="connsiteX126" fmla="*/ 74141 w 5609968"/>
              <a:gd name="connsiteY126" fmla="*/ 25165 h 1565832"/>
              <a:gd name="connsiteX127" fmla="*/ 55605 w 5609968"/>
              <a:gd name="connsiteY127" fmla="*/ 18987 h 1565832"/>
              <a:gd name="connsiteX128" fmla="*/ 18535 w 5609968"/>
              <a:gd name="connsiteY128" fmla="*/ 451 h 1565832"/>
              <a:gd name="connsiteX129" fmla="*/ 0 w 5609968"/>
              <a:gd name="connsiteY129" fmla="*/ 451 h 1565832"/>
              <a:gd name="connsiteX130" fmla="*/ 0 w 5609968"/>
              <a:gd name="connsiteY130" fmla="*/ 451 h 1565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5609968" h="1565832">
                <a:moveTo>
                  <a:pt x="5609968" y="1557403"/>
                </a:moveTo>
                <a:lnTo>
                  <a:pt x="5609968" y="1557403"/>
                </a:lnTo>
                <a:cubicBezTo>
                  <a:pt x="5503262" y="1569258"/>
                  <a:pt x="5538727" y="1568010"/>
                  <a:pt x="5369011" y="1557403"/>
                </a:cubicBezTo>
                <a:cubicBezTo>
                  <a:pt x="5122078" y="1541970"/>
                  <a:pt x="5353463" y="1549673"/>
                  <a:pt x="5202195" y="1538868"/>
                </a:cubicBezTo>
                <a:lnTo>
                  <a:pt x="5029200" y="1526511"/>
                </a:lnTo>
                <a:lnTo>
                  <a:pt x="4942703" y="1520333"/>
                </a:lnTo>
                <a:cubicBezTo>
                  <a:pt x="4917989" y="1518273"/>
                  <a:pt x="4893338" y="1515231"/>
                  <a:pt x="4868562" y="1514154"/>
                </a:cubicBezTo>
                <a:cubicBezTo>
                  <a:pt x="4798576" y="1511111"/>
                  <a:pt x="4728519" y="1510035"/>
                  <a:pt x="4658497" y="1507976"/>
                </a:cubicBezTo>
                <a:cubicBezTo>
                  <a:pt x="4637903" y="1505916"/>
                  <a:pt x="4617203" y="1504724"/>
                  <a:pt x="4596714" y="1501797"/>
                </a:cubicBezTo>
                <a:cubicBezTo>
                  <a:pt x="4588308" y="1500596"/>
                  <a:pt x="4580449" y="1496464"/>
                  <a:pt x="4572000" y="1495619"/>
                </a:cubicBezTo>
                <a:cubicBezTo>
                  <a:pt x="4518562" y="1490275"/>
                  <a:pt x="4464900" y="1487489"/>
                  <a:pt x="4411362" y="1483262"/>
                </a:cubicBezTo>
                <a:cubicBezTo>
                  <a:pt x="4248455" y="1470401"/>
                  <a:pt x="4431849" y="1483843"/>
                  <a:pt x="4250724" y="1470906"/>
                </a:cubicBezTo>
                <a:cubicBezTo>
                  <a:pt x="4240427" y="1468846"/>
                  <a:pt x="4230211" y="1466324"/>
                  <a:pt x="4219832" y="1464727"/>
                </a:cubicBezTo>
                <a:cubicBezTo>
                  <a:pt x="4168530" y="1456834"/>
                  <a:pt x="4116517" y="1455217"/>
                  <a:pt x="4065373" y="1446192"/>
                </a:cubicBezTo>
                <a:cubicBezTo>
                  <a:pt x="4044690" y="1442542"/>
                  <a:pt x="4024306" y="1437288"/>
                  <a:pt x="4003589" y="1433835"/>
                </a:cubicBezTo>
                <a:cubicBezTo>
                  <a:pt x="3991232" y="1431776"/>
                  <a:pt x="3978768" y="1430282"/>
                  <a:pt x="3966519" y="1427657"/>
                </a:cubicBezTo>
                <a:cubicBezTo>
                  <a:pt x="3949913" y="1424099"/>
                  <a:pt x="3933844" y="1418092"/>
                  <a:pt x="3917092" y="1415300"/>
                </a:cubicBezTo>
                <a:cubicBezTo>
                  <a:pt x="3904735" y="1413241"/>
                  <a:pt x="3892306" y="1411579"/>
                  <a:pt x="3880022" y="1409122"/>
                </a:cubicBezTo>
                <a:cubicBezTo>
                  <a:pt x="3871695" y="1407457"/>
                  <a:pt x="3863748" y="1403881"/>
                  <a:pt x="3855308" y="1402943"/>
                </a:cubicBezTo>
                <a:cubicBezTo>
                  <a:pt x="3826579" y="1399751"/>
                  <a:pt x="3797643" y="1398824"/>
                  <a:pt x="3768811" y="1396765"/>
                </a:cubicBezTo>
                <a:cubicBezTo>
                  <a:pt x="3749364" y="1390283"/>
                  <a:pt x="3747279" y="1389062"/>
                  <a:pt x="3725562" y="1384408"/>
                </a:cubicBezTo>
                <a:cubicBezTo>
                  <a:pt x="3705026" y="1380007"/>
                  <a:pt x="3684153" y="1377145"/>
                  <a:pt x="3663778" y="1372051"/>
                </a:cubicBezTo>
                <a:cubicBezTo>
                  <a:pt x="3655540" y="1369992"/>
                  <a:pt x="3647354" y="1367715"/>
                  <a:pt x="3639065" y="1365873"/>
                </a:cubicBezTo>
                <a:cubicBezTo>
                  <a:pt x="3628814" y="1363595"/>
                  <a:pt x="3618304" y="1362458"/>
                  <a:pt x="3608173" y="1359695"/>
                </a:cubicBezTo>
                <a:cubicBezTo>
                  <a:pt x="3595607" y="1356268"/>
                  <a:pt x="3583460" y="1351457"/>
                  <a:pt x="3571103" y="1347338"/>
                </a:cubicBezTo>
                <a:lnTo>
                  <a:pt x="3552568" y="1341160"/>
                </a:lnTo>
                <a:cubicBezTo>
                  <a:pt x="3546389" y="1339100"/>
                  <a:pt x="3540350" y="1336561"/>
                  <a:pt x="3534032" y="1334981"/>
                </a:cubicBezTo>
                <a:cubicBezTo>
                  <a:pt x="3525794" y="1332922"/>
                  <a:pt x="3517483" y="1331136"/>
                  <a:pt x="3509319" y="1328803"/>
                </a:cubicBezTo>
                <a:cubicBezTo>
                  <a:pt x="3503057" y="1327014"/>
                  <a:pt x="3497067" y="1324338"/>
                  <a:pt x="3490784" y="1322624"/>
                </a:cubicBezTo>
                <a:cubicBezTo>
                  <a:pt x="3474400" y="1318156"/>
                  <a:pt x="3457468" y="1315639"/>
                  <a:pt x="3441357" y="1310268"/>
                </a:cubicBezTo>
                <a:cubicBezTo>
                  <a:pt x="3435179" y="1308208"/>
                  <a:pt x="3429140" y="1305669"/>
                  <a:pt x="3422822" y="1304089"/>
                </a:cubicBezTo>
                <a:cubicBezTo>
                  <a:pt x="3387548" y="1295270"/>
                  <a:pt x="3398928" y="1301246"/>
                  <a:pt x="3367216" y="1291733"/>
                </a:cubicBezTo>
                <a:cubicBezTo>
                  <a:pt x="3320109" y="1277601"/>
                  <a:pt x="3334862" y="1277847"/>
                  <a:pt x="3280719" y="1267019"/>
                </a:cubicBezTo>
                <a:cubicBezTo>
                  <a:pt x="3270422" y="1264960"/>
                  <a:pt x="3260168" y="1262666"/>
                  <a:pt x="3249827" y="1260841"/>
                </a:cubicBezTo>
                <a:cubicBezTo>
                  <a:pt x="3225154" y="1256487"/>
                  <a:pt x="3199993" y="1254560"/>
                  <a:pt x="3175687" y="1248484"/>
                </a:cubicBezTo>
                <a:cubicBezTo>
                  <a:pt x="3167449" y="1246425"/>
                  <a:pt x="3159300" y="1243971"/>
                  <a:pt x="3150973" y="1242306"/>
                </a:cubicBezTo>
                <a:cubicBezTo>
                  <a:pt x="3138689" y="1239849"/>
                  <a:pt x="3126132" y="1238845"/>
                  <a:pt x="3113903" y="1236127"/>
                </a:cubicBezTo>
                <a:cubicBezTo>
                  <a:pt x="3107546" y="1234714"/>
                  <a:pt x="3101630" y="1231738"/>
                  <a:pt x="3095368" y="1229949"/>
                </a:cubicBezTo>
                <a:cubicBezTo>
                  <a:pt x="3087203" y="1227616"/>
                  <a:pt x="3078819" y="1226103"/>
                  <a:pt x="3070654" y="1223770"/>
                </a:cubicBezTo>
                <a:cubicBezTo>
                  <a:pt x="3064392" y="1221981"/>
                  <a:pt x="3058526" y="1218757"/>
                  <a:pt x="3052119" y="1217592"/>
                </a:cubicBezTo>
                <a:cubicBezTo>
                  <a:pt x="3038790" y="1215169"/>
                  <a:pt x="2957866" y="1206433"/>
                  <a:pt x="2947087" y="1205235"/>
                </a:cubicBezTo>
                <a:cubicBezTo>
                  <a:pt x="2938849" y="1203176"/>
                  <a:pt x="2930506" y="1201497"/>
                  <a:pt x="2922373" y="1199057"/>
                </a:cubicBezTo>
                <a:cubicBezTo>
                  <a:pt x="2909897" y="1195314"/>
                  <a:pt x="2898075" y="1189254"/>
                  <a:pt x="2885303" y="1186700"/>
                </a:cubicBezTo>
                <a:cubicBezTo>
                  <a:pt x="2867653" y="1183170"/>
                  <a:pt x="2847158" y="1179581"/>
                  <a:pt x="2829697" y="1174343"/>
                </a:cubicBezTo>
                <a:cubicBezTo>
                  <a:pt x="2817221" y="1170600"/>
                  <a:pt x="2804984" y="1166106"/>
                  <a:pt x="2792627" y="1161987"/>
                </a:cubicBezTo>
                <a:lnTo>
                  <a:pt x="2755557" y="1149630"/>
                </a:lnTo>
                <a:cubicBezTo>
                  <a:pt x="2749379" y="1147570"/>
                  <a:pt x="2743340" y="1145030"/>
                  <a:pt x="2737022" y="1143451"/>
                </a:cubicBezTo>
                <a:cubicBezTo>
                  <a:pt x="2728784" y="1141392"/>
                  <a:pt x="2720441" y="1139713"/>
                  <a:pt x="2712308" y="1137273"/>
                </a:cubicBezTo>
                <a:cubicBezTo>
                  <a:pt x="2699832" y="1133530"/>
                  <a:pt x="2687874" y="1128075"/>
                  <a:pt x="2675238" y="1124916"/>
                </a:cubicBezTo>
                <a:cubicBezTo>
                  <a:pt x="2667000" y="1122857"/>
                  <a:pt x="2658657" y="1121178"/>
                  <a:pt x="2650524" y="1118738"/>
                </a:cubicBezTo>
                <a:cubicBezTo>
                  <a:pt x="2631810" y="1113124"/>
                  <a:pt x="2613454" y="1106381"/>
                  <a:pt x="2594919" y="1100203"/>
                </a:cubicBezTo>
                <a:cubicBezTo>
                  <a:pt x="2588741" y="1098143"/>
                  <a:pt x="2582770" y="1095301"/>
                  <a:pt x="2576384" y="1094024"/>
                </a:cubicBezTo>
                <a:cubicBezTo>
                  <a:pt x="2566087" y="1091965"/>
                  <a:pt x="2555680" y="1090393"/>
                  <a:pt x="2545492" y="1087846"/>
                </a:cubicBezTo>
                <a:cubicBezTo>
                  <a:pt x="2502309" y="1077051"/>
                  <a:pt x="2555283" y="1086991"/>
                  <a:pt x="2502243" y="1069311"/>
                </a:cubicBezTo>
                <a:cubicBezTo>
                  <a:pt x="2486132" y="1063941"/>
                  <a:pt x="2469292" y="1061073"/>
                  <a:pt x="2452816" y="1056954"/>
                </a:cubicBezTo>
                <a:cubicBezTo>
                  <a:pt x="2444578" y="1054895"/>
                  <a:pt x="2436479" y="1052172"/>
                  <a:pt x="2428103" y="1050776"/>
                </a:cubicBezTo>
                <a:cubicBezTo>
                  <a:pt x="2416001" y="1048759"/>
                  <a:pt x="2373704" y="1042118"/>
                  <a:pt x="2360141" y="1038419"/>
                </a:cubicBezTo>
                <a:cubicBezTo>
                  <a:pt x="2347575" y="1034992"/>
                  <a:pt x="2335707" y="1029221"/>
                  <a:pt x="2323070" y="1026062"/>
                </a:cubicBezTo>
                <a:cubicBezTo>
                  <a:pt x="2314832" y="1024003"/>
                  <a:pt x="2306490" y="1022324"/>
                  <a:pt x="2298357" y="1019884"/>
                </a:cubicBezTo>
                <a:cubicBezTo>
                  <a:pt x="2285881" y="1016141"/>
                  <a:pt x="2273644" y="1011646"/>
                  <a:pt x="2261287" y="1007527"/>
                </a:cubicBezTo>
                <a:cubicBezTo>
                  <a:pt x="2255108" y="1005467"/>
                  <a:pt x="2249137" y="1002626"/>
                  <a:pt x="2242751" y="1001349"/>
                </a:cubicBezTo>
                <a:cubicBezTo>
                  <a:pt x="2230520" y="998902"/>
                  <a:pt x="2200225" y="993352"/>
                  <a:pt x="2187146" y="988992"/>
                </a:cubicBezTo>
                <a:cubicBezTo>
                  <a:pt x="2176625" y="985485"/>
                  <a:pt x="2166677" y="980425"/>
                  <a:pt x="2156254" y="976635"/>
                </a:cubicBezTo>
                <a:cubicBezTo>
                  <a:pt x="2144013" y="972184"/>
                  <a:pt x="2131541" y="968398"/>
                  <a:pt x="2119184" y="964279"/>
                </a:cubicBezTo>
                <a:lnTo>
                  <a:pt x="2082114" y="951922"/>
                </a:lnTo>
                <a:lnTo>
                  <a:pt x="2063578" y="945743"/>
                </a:lnTo>
                <a:lnTo>
                  <a:pt x="2045043" y="939565"/>
                </a:lnTo>
                <a:cubicBezTo>
                  <a:pt x="2015671" y="919983"/>
                  <a:pt x="2033551" y="929555"/>
                  <a:pt x="1989438" y="914851"/>
                </a:cubicBezTo>
                <a:lnTo>
                  <a:pt x="1970903" y="908673"/>
                </a:lnTo>
                <a:cubicBezTo>
                  <a:pt x="1917785" y="873260"/>
                  <a:pt x="1984992" y="915717"/>
                  <a:pt x="1933832" y="890138"/>
                </a:cubicBezTo>
                <a:cubicBezTo>
                  <a:pt x="1927190" y="886817"/>
                  <a:pt x="1922122" y="880706"/>
                  <a:pt x="1915297" y="877781"/>
                </a:cubicBezTo>
                <a:cubicBezTo>
                  <a:pt x="1887558" y="865893"/>
                  <a:pt x="1896114" y="877457"/>
                  <a:pt x="1872049" y="865424"/>
                </a:cubicBezTo>
                <a:cubicBezTo>
                  <a:pt x="1865408" y="862103"/>
                  <a:pt x="1860299" y="856084"/>
                  <a:pt x="1853514" y="853068"/>
                </a:cubicBezTo>
                <a:cubicBezTo>
                  <a:pt x="1841611" y="847778"/>
                  <a:pt x="1816443" y="840711"/>
                  <a:pt x="1816443" y="840711"/>
                </a:cubicBezTo>
                <a:cubicBezTo>
                  <a:pt x="1787037" y="821106"/>
                  <a:pt x="1809464" y="833057"/>
                  <a:pt x="1773195" y="822176"/>
                </a:cubicBezTo>
                <a:cubicBezTo>
                  <a:pt x="1760719" y="818433"/>
                  <a:pt x="1748481" y="813938"/>
                  <a:pt x="1736124" y="809819"/>
                </a:cubicBezTo>
                <a:lnTo>
                  <a:pt x="1680519" y="791284"/>
                </a:lnTo>
                <a:lnTo>
                  <a:pt x="1643449" y="778927"/>
                </a:lnTo>
                <a:lnTo>
                  <a:pt x="1624914" y="772749"/>
                </a:lnTo>
                <a:cubicBezTo>
                  <a:pt x="1571786" y="737331"/>
                  <a:pt x="1639008" y="779797"/>
                  <a:pt x="1587843" y="754214"/>
                </a:cubicBezTo>
                <a:cubicBezTo>
                  <a:pt x="1581201" y="750893"/>
                  <a:pt x="1575755" y="745541"/>
                  <a:pt x="1569308" y="741857"/>
                </a:cubicBezTo>
                <a:cubicBezTo>
                  <a:pt x="1561311" y="737287"/>
                  <a:pt x="1552592" y="734070"/>
                  <a:pt x="1544595" y="729500"/>
                </a:cubicBezTo>
                <a:cubicBezTo>
                  <a:pt x="1511062" y="710338"/>
                  <a:pt x="1541506" y="722291"/>
                  <a:pt x="1507524" y="710965"/>
                </a:cubicBezTo>
                <a:cubicBezTo>
                  <a:pt x="1463389" y="681541"/>
                  <a:pt x="1484862" y="689853"/>
                  <a:pt x="1445741" y="680073"/>
                </a:cubicBezTo>
                <a:cubicBezTo>
                  <a:pt x="1399202" y="649048"/>
                  <a:pt x="1458351" y="685478"/>
                  <a:pt x="1402492" y="661538"/>
                </a:cubicBezTo>
                <a:cubicBezTo>
                  <a:pt x="1342760" y="635939"/>
                  <a:pt x="1430192" y="660739"/>
                  <a:pt x="1359243" y="643003"/>
                </a:cubicBezTo>
                <a:cubicBezTo>
                  <a:pt x="1353065" y="638884"/>
                  <a:pt x="1347350" y="633967"/>
                  <a:pt x="1340708" y="630646"/>
                </a:cubicBezTo>
                <a:cubicBezTo>
                  <a:pt x="1334883" y="627734"/>
                  <a:pt x="1327866" y="627631"/>
                  <a:pt x="1322173" y="624468"/>
                </a:cubicBezTo>
                <a:cubicBezTo>
                  <a:pt x="1309191" y="617256"/>
                  <a:pt x="1299192" y="604450"/>
                  <a:pt x="1285103" y="599754"/>
                </a:cubicBezTo>
                <a:cubicBezTo>
                  <a:pt x="1272746" y="595635"/>
                  <a:pt x="1259682" y="593222"/>
                  <a:pt x="1248032" y="587397"/>
                </a:cubicBezTo>
                <a:cubicBezTo>
                  <a:pt x="1231556" y="579159"/>
                  <a:pt x="1213341" y="573736"/>
                  <a:pt x="1198605" y="562684"/>
                </a:cubicBezTo>
                <a:cubicBezTo>
                  <a:pt x="1190367" y="556506"/>
                  <a:pt x="1183102" y="548754"/>
                  <a:pt x="1173892" y="544149"/>
                </a:cubicBezTo>
                <a:cubicBezTo>
                  <a:pt x="1166297" y="540351"/>
                  <a:pt x="1157311" y="540410"/>
                  <a:pt x="1149178" y="537970"/>
                </a:cubicBezTo>
                <a:cubicBezTo>
                  <a:pt x="1136702" y="534227"/>
                  <a:pt x="1123758" y="531439"/>
                  <a:pt x="1112108" y="525614"/>
                </a:cubicBezTo>
                <a:cubicBezTo>
                  <a:pt x="1103870" y="521495"/>
                  <a:pt x="1095860" y="516885"/>
                  <a:pt x="1087395" y="513257"/>
                </a:cubicBezTo>
                <a:cubicBezTo>
                  <a:pt x="1074990" y="507941"/>
                  <a:pt x="1056681" y="504034"/>
                  <a:pt x="1044146" y="500900"/>
                </a:cubicBezTo>
                <a:cubicBezTo>
                  <a:pt x="1006583" y="475857"/>
                  <a:pt x="1046495" y="499464"/>
                  <a:pt x="1000897" y="482365"/>
                </a:cubicBezTo>
                <a:cubicBezTo>
                  <a:pt x="936280" y="458134"/>
                  <a:pt x="1014908" y="479688"/>
                  <a:pt x="951470" y="463830"/>
                </a:cubicBezTo>
                <a:cubicBezTo>
                  <a:pt x="869520" y="422853"/>
                  <a:pt x="971848" y="472563"/>
                  <a:pt x="908222" y="445295"/>
                </a:cubicBezTo>
                <a:cubicBezTo>
                  <a:pt x="899756" y="441667"/>
                  <a:pt x="892060" y="436359"/>
                  <a:pt x="883508" y="432938"/>
                </a:cubicBezTo>
                <a:cubicBezTo>
                  <a:pt x="871415" y="428101"/>
                  <a:pt x="857276" y="427806"/>
                  <a:pt x="846438" y="420581"/>
                </a:cubicBezTo>
                <a:cubicBezTo>
                  <a:pt x="834081" y="412343"/>
                  <a:pt x="823457" y="400564"/>
                  <a:pt x="809368" y="395868"/>
                </a:cubicBezTo>
                <a:cubicBezTo>
                  <a:pt x="788576" y="388937"/>
                  <a:pt x="787493" y="389547"/>
                  <a:pt x="766119" y="377333"/>
                </a:cubicBezTo>
                <a:cubicBezTo>
                  <a:pt x="759672" y="373649"/>
                  <a:pt x="754225" y="368297"/>
                  <a:pt x="747584" y="364976"/>
                </a:cubicBezTo>
                <a:cubicBezTo>
                  <a:pt x="741759" y="362063"/>
                  <a:pt x="735035" y="361362"/>
                  <a:pt x="729049" y="358797"/>
                </a:cubicBezTo>
                <a:cubicBezTo>
                  <a:pt x="665426" y="331530"/>
                  <a:pt x="751622" y="362203"/>
                  <a:pt x="667265" y="334084"/>
                </a:cubicBezTo>
                <a:lnTo>
                  <a:pt x="648730" y="327906"/>
                </a:lnTo>
                <a:cubicBezTo>
                  <a:pt x="642552" y="323787"/>
                  <a:pt x="636836" y="318870"/>
                  <a:pt x="630195" y="315549"/>
                </a:cubicBezTo>
                <a:cubicBezTo>
                  <a:pt x="624370" y="312636"/>
                  <a:pt x="617646" y="311935"/>
                  <a:pt x="611660" y="309370"/>
                </a:cubicBezTo>
                <a:cubicBezTo>
                  <a:pt x="603194" y="305742"/>
                  <a:pt x="594943" y="301583"/>
                  <a:pt x="586946" y="297014"/>
                </a:cubicBezTo>
                <a:cubicBezTo>
                  <a:pt x="580499" y="293330"/>
                  <a:pt x="575053" y="287978"/>
                  <a:pt x="568411" y="284657"/>
                </a:cubicBezTo>
                <a:cubicBezTo>
                  <a:pt x="515924" y="258413"/>
                  <a:pt x="602306" y="321672"/>
                  <a:pt x="500449" y="253765"/>
                </a:cubicBezTo>
                <a:cubicBezTo>
                  <a:pt x="471077" y="234183"/>
                  <a:pt x="488958" y="243756"/>
                  <a:pt x="444843" y="229051"/>
                </a:cubicBezTo>
                <a:lnTo>
                  <a:pt x="426308" y="222873"/>
                </a:lnTo>
                <a:cubicBezTo>
                  <a:pt x="420130" y="218754"/>
                  <a:pt x="413024" y="215767"/>
                  <a:pt x="407773" y="210516"/>
                </a:cubicBezTo>
                <a:cubicBezTo>
                  <a:pt x="402522" y="205265"/>
                  <a:pt x="401120" y="196735"/>
                  <a:pt x="395416" y="191981"/>
                </a:cubicBezTo>
                <a:cubicBezTo>
                  <a:pt x="388341" y="186085"/>
                  <a:pt x="378700" y="184193"/>
                  <a:pt x="370703" y="179624"/>
                </a:cubicBezTo>
                <a:cubicBezTo>
                  <a:pt x="364256" y="175940"/>
                  <a:pt x="358809" y="170589"/>
                  <a:pt x="352168" y="167268"/>
                </a:cubicBezTo>
                <a:cubicBezTo>
                  <a:pt x="346343" y="164355"/>
                  <a:pt x="339457" y="164002"/>
                  <a:pt x="333632" y="161089"/>
                </a:cubicBezTo>
                <a:cubicBezTo>
                  <a:pt x="322891" y="155719"/>
                  <a:pt x="313238" y="148386"/>
                  <a:pt x="302741" y="142554"/>
                </a:cubicBezTo>
                <a:cubicBezTo>
                  <a:pt x="294690" y="138081"/>
                  <a:pt x="285522" y="135550"/>
                  <a:pt x="278027" y="130197"/>
                </a:cubicBezTo>
                <a:cubicBezTo>
                  <a:pt x="270917" y="125118"/>
                  <a:pt x="267130" y="115905"/>
                  <a:pt x="259492" y="111662"/>
                </a:cubicBezTo>
                <a:cubicBezTo>
                  <a:pt x="248106" y="105337"/>
                  <a:pt x="222422" y="99306"/>
                  <a:pt x="222422" y="99306"/>
                </a:cubicBezTo>
                <a:cubicBezTo>
                  <a:pt x="179932" y="70980"/>
                  <a:pt x="199440" y="79288"/>
                  <a:pt x="166816" y="68414"/>
                </a:cubicBezTo>
                <a:cubicBezTo>
                  <a:pt x="113697" y="33000"/>
                  <a:pt x="180905" y="75458"/>
                  <a:pt x="129746" y="49879"/>
                </a:cubicBezTo>
                <a:cubicBezTo>
                  <a:pt x="123104" y="46558"/>
                  <a:pt x="117996" y="40538"/>
                  <a:pt x="111211" y="37522"/>
                </a:cubicBezTo>
                <a:cubicBezTo>
                  <a:pt x="99309" y="32232"/>
                  <a:pt x="86498" y="29284"/>
                  <a:pt x="74141" y="25165"/>
                </a:cubicBezTo>
                <a:lnTo>
                  <a:pt x="55605" y="18987"/>
                </a:lnTo>
                <a:cubicBezTo>
                  <a:pt x="41374" y="9499"/>
                  <a:pt x="35587" y="3293"/>
                  <a:pt x="18535" y="451"/>
                </a:cubicBezTo>
                <a:cubicBezTo>
                  <a:pt x="12441" y="-565"/>
                  <a:pt x="6178" y="451"/>
                  <a:pt x="0" y="451"/>
                </a:cubicBezTo>
                <a:lnTo>
                  <a:pt x="0" y="451"/>
                </a:lnTo>
              </a:path>
            </a:pathLst>
          </a:custGeom>
          <a:noFill/>
          <a:ln w="28575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Forme libre 7">
            <a:extLst>
              <a:ext uri="{FF2B5EF4-FFF2-40B4-BE49-F238E27FC236}">
                <a16:creationId xmlns:a16="http://schemas.microsoft.com/office/drawing/2014/main" xmlns="" id="{597CAFB4-2944-6E34-5077-E6CC20999625}"/>
              </a:ext>
            </a:extLst>
          </p:cNvPr>
          <p:cNvSpPr/>
          <p:nvPr/>
        </p:nvSpPr>
        <p:spPr>
          <a:xfrm>
            <a:off x="3692087" y="1843435"/>
            <a:ext cx="5492578" cy="1662177"/>
          </a:xfrm>
          <a:custGeom>
            <a:avLst/>
            <a:gdLst>
              <a:gd name="connsiteX0" fmla="*/ 5492578 w 5492578"/>
              <a:gd name="connsiteY0" fmla="*/ 1655999 h 1662177"/>
              <a:gd name="connsiteX1" fmla="*/ 5492578 w 5492578"/>
              <a:gd name="connsiteY1" fmla="*/ 1655999 h 1662177"/>
              <a:gd name="connsiteX2" fmla="*/ 5436973 w 5492578"/>
              <a:gd name="connsiteY2" fmla="*/ 1662177 h 1662177"/>
              <a:gd name="connsiteX3" fmla="*/ 5165124 w 5492578"/>
              <a:gd name="connsiteY3" fmla="*/ 1649820 h 1662177"/>
              <a:gd name="connsiteX4" fmla="*/ 5060092 w 5492578"/>
              <a:gd name="connsiteY4" fmla="*/ 1643642 h 1662177"/>
              <a:gd name="connsiteX5" fmla="*/ 3824416 w 5492578"/>
              <a:gd name="connsiteY5" fmla="*/ 1643642 h 1662177"/>
              <a:gd name="connsiteX6" fmla="*/ 3744097 w 5492578"/>
              <a:gd name="connsiteY6" fmla="*/ 1637463 h 1662177"/>
              <a:gd name="connsiteX7" fmla="*/ 3626708 w 5492578"/>
              <a:gd name="connsiteY7" fmla="*/ 1631285 h 1662177"/>
              <a:gd name="connsiteX8" fmla="*/ 3521675 w 5492578"/>
              <a:gd name="connsiteY8" fmla="*/ 1625107 h 1662177"/>
              <a:gd name="connsiteX9" fmla="*/ 3317789 w 5492578"/>
              <a:gd name="connsiteY9" fmla="*/ 1618928 h 1662177"/>
              <a:gd name="connsiteX10" fmla="*/ 3194221 w 5492578"/>
              <a:gd name="connsiteY10" fmla="*/ 1606571 h 1662177"/>
              <a:gd name="connsiteX11" fmla="*/ 3052119 w 5492578"/>
              <a:gd name="connsiteY11" fmla="*/ 1594215 h 1662177"/>
              <a:gd name="connsiteX12" fmla="*/ 2829697 w 5492578"/>
              <a:gd name="connsiteY12" fmla="*/ 1588036 h 1662177"/>
              <a:gd name="connsiteX13" fmla="*/ 2774092 w 5492578"/>
              <a:gd name="connsiteY13" fmla="*/ 1581858 h 1662177"/>
              <a:gd name="connsiteX14" fmla="*/ 2724665 w 5492578"/>
              <a:gd name="connsiteY14" fmla="*/ 1575680 h 1662177"/>
              <a:gd name="connsiteX15" fmla="*/ 2588740 w 5492578"/>
              <a:gd name="connsiteY15" fmla="*/ 1569501 h 1662177"/>
              <a:gd name="connsiteX16" fmla="*/ 2489886 w 5492578"/>
              <a:gd name="connsiteY16" fmla="*/ 1557144 h 1662177"/>
              <a:gd name="connsiteX17" fmla="*/ 2434281 w 5492578"/>
              <a:gd name="connsiteY17" fmla="*/ 1550966 h 1662177"/>
              <a:gd name="connsiteX18" fmla="*/ 2329248 w 5492578"/>
              <a:gd name="connsiteY18" fmla="*/ 1538609 h 1662177"/>
              <a:gd name="connsiteX19" fmla="*/ 2180967 w 5492578"/>
              <a:gd name="connsiteY19" fmla="*/ 1520074 h 1662177"/>
              <a:gd name="connsiteX20" fmla="*/ 2100648 w 5492578"/>
              <a:gd name="connsiteY20" fmla="*/ 1507717 h 1662177"/>
              <a:gd name="connsiteX21" fmla="*/ 2075935 w 5492578"/>
              <a:gd name="connsiteY21" fmla="*/ 1501539 h 1662177"/>
              <a:gd name="connsiteX22" fmla="*/ 2057400 w 5492578"/>
              <a:gd name="connsiteY22" fmla="*/ 1495361 h 1662177"/>
              <a:gd name="connsiteX23" fmla="*/ 1952367 w 5492578"/>
              <a:gd name="connsiteY23" fmla="*/ 1483004 h 1662177"/>
              <a:gd name="connsiteX24" fmla="*/ 1915297 w 5492578"/>
              <a:gd name="connsiteY24" fmla="*/ 1476826 h 1662177"/>
              <a:gd name="connsiteX25" fmla="*/ 1828800 w 5492578"/>
              <a:gd name="connsiteY25" fmla="*/ 1464469 h 1662177"/>
              <a:gd name="connsiteX26" fmla="*/ 1779373 w 5492578"/>
              <a:gd name="connsiteY26" fmla="*/ 1445934 h 1662177"/>
              <a:gd name="connsiteX27" fmla="*/ 1729946 w 5492578"/>
              <a:gd name="connsiteY27" fmla="*/ 1433577 h 1662177"/>
              <a:gd name="connsiteX28" fmla="*/ 1699054 w 5492578"/>
              <a:gd name="connsiteY28" fmla="*/ 1427399 h 1662177"/>
              <a:gd name="connsiteX29" fmla="*/ 1594021 w 5492578"/>
              <a:gd name="connsiteY29" fmla="*/ 1415042 h 1662177"/>
              <a:gd name="connsiteX30" fmla="*/ 1544594 w 5492578"/>
              <a:gd name="connsiteY30" fmla="*/ 1402685 h 1662177"/>
              <a:gd name="connsiteX31" fmla="*/ 1507524 w 5492578"/>
              <a:gd name="connsiteY31" fmla="*/ 1396507 h 1662177"/>
              <a:gd name="connsiteX32" fmla="*/ 1464275 w 5492578"/>
              <a:gd name="connsiteY32" fmla="*/ 1384150 h 1662177"/>
              <a:gd name="connsiteX33" fmla="*/ 1445740 w 5492578"/>
              <a:gd name="connsiteY33" fmla="*/ 1377971 h 1662177"/>
              <a:gd name="connsiteX34" fmla="*/ 1396313 w 5492578"/>
              <a:gd name="connsiteY34" fmla="*/ 1365615 h 1662177"/>
              <a:gd name="connsiteX35" fmla="*/ 1371600 w 5492578"/>
              <a:gd name="connsiteY35" fmla="*/ 1359436 h 1662177"/>
              <a:gd name="connsiteX36" fmla="*/ 1334529 w 5492578"/>
              <a:gd name="connsiteY36" fmla="*/ 1347080 h 1662177"/>
              <a:gd name="connsiteX37" fmla="*/ 1297459 w 5492578"/>
              <a:gd name="connsiteY37" fmla="*/ 1334723 h 1662177"/>
              <a:gd name="connsiteX38" fmla="*/ 1278924 w 5492578"/>
              <a:gd name="connsiteY38" fmla="*/ 1328544 h 1662177"/>
              <a:gd name="connsiteX39" fmla="*/ 1254210 w 5492578"/>
              <a:gd name="connsiteY39" fmla="*/ 1316188 h 1662177"/>
              <a:gd name="connsiteX40" fmla="*/ 1235675 w 5492578"/>
              <a:gd name="connsiteY40" fmla="*/ 1310009 h 1662177"/>
              <a:gd name="connsiteX41" fmla="*/ 1217140 w 5492578"/>
              <a:gd name="connsiteY41" fmla="*/ 1297653 h 1662177"/>
              <a:gd name="connsiteX42" fmla="*/ 1180070 w 5492578"/>
              <a:gd name="connsiteY42" fmla="*/ 1285296 h 1662177"/>
              <a:gd name="connsiteX43" fmla="*/ 1161535 w 5492578"/>
              <a:gd name="connsiteY43" fmla="*/ 1272939 h 1662177"/>
              <a:gd name="connsiteX44" fmla="*/ 1143000 w 5492578"/>
              <a:gd name="connsiteY44" fmla="*/ 1266761 h 1662177"/>
              <a:gd name="connsiteX45" fmla="*/ 1105929 w 5492578"/>
              <a:gd name="connsiteY45" fmla="*/ 1242047 h 1662177"/>
              <a:gd name="connsiteX46" fmla="*/ 1068859 w 5492578"/>
              <a:gd name="connsiteY46" fmla="*/ 1229690 h 1662177"/>
              <a:gd name="connsiteX47" fmla="*/ 994719 w 5492578"/>
              <a:gd name="connsiteY47" fmla="*/ 1180263 h 1662177"/>
              <a:gd name="connsiteX48" fmla="*/ 976183 w 5492578"/>
              <a:gd name="connsiteY48" fmla="*/ 1167907 h 1662177"/>
              <a:gd name="connsiteX49" fmla="*/ 957648 w 5492578"/>
              <a:gd name="connsiteY49" fmla="*/ 1155550 h 1662177"/>
              <a:gd name="connsiteX50" fmla="*/ 939113 w 5492578"/>
              <a:gd name="connsiteY50" fmla="*/ 1149371 h 1662177"/>
              <a:gd name="connsiteX51" fmla="*/ 895865 w 5492578"/>
              <a:gd name="connsiteY51" fmla="*/ 1112301 h 1662177"/>
              <a:gd name="connsiteX52" fmla="*/ 858794 w 5492578"/>
              <a:gd name="connsiteY52" fmla="*/ 1087588 h 1662177"/>
              <a:gd name="connsiteX53" fmla="*/ 834081 w 5492578"/>
              <a:gd name="connsiteY53" fmla="*/ 1069053 h 1662177"/>
              <a:gd name="connsiteX54" fmla="*/ 815546 w 5492578"/>
              <a:gd name="connsiteY54" fmla="*/ 1050517 h 1662177"/>
              <a:gd name="connsiteX55" fmla="*/ 797010 w 5492578"/>
              <a:gd name="connsiteY55" fmla="*/ 1038161 h 1662177"/>
              <a:gd name="connsiteX56" fmla="*/ 778475 w 5492578"/>
              <a:gd name="connsiteY56" fmla="*/ 1019626 h 1662177"/>
              <a:gd name="connsiteX57" fmla="*/ 759940 w 5492578"/>
              <a:gd name="connsiteY57" fmla="*/ 1007269 h 1662177"/>
              <a:gd name="connsiteX58" fmla="*/ 722870 w 5492578"/>
              <a:gd name="connsiteY58" fmla="*/ 970199 h 1662177"/>
              <a:gd name="connsiteX59" fmla="*/ 685800 w 5492578"/>
              <a:gd name="connsiteY59" fmla="*/ 945485 h 1662177"/>
              <a:gd name="connsiteX60" fmla="*/ 648729 w 5492578"/>
              <a:gd name="connsiteY60" fmla="*/ 914593 h 1662177"/>
              <a:gd name="connsiteX61" fmla="*/ 617838 w 5492578"/>
              <a:gd name="connsiteY61" fmla="*/ 877523 h 1662177"/>
              <a:gd name="connsiteX62" fmla="*/ 605481 w 5492578"/>
              <a:gd name="connsiteY62" fmla="*/ 858988 h 1662177"/>
              <a:gd name="connsiteX63" fmla="*/ 586946 w 5492578"/>
              <a:gd name="connsiteY63" fmla="*/ 840453 h 1662177"/>
              <a:gd name="connsiteX64" fmla="*/ 574589 w 5492578"/>
              <a:gd name="connsiteY64" fmla="*/ 821917 h 1662177"/>
              <a:gd name="connsiteX65" fmla="*/ 537519 w 5492578"/>
              <a:gd name="connsiteY65" fmla="*/ 784847 h 1662177"/>
              <a:gd name="connsiteX66" fmla="*/ 518983 w 5492578"/>
              <a:gd name="connsiteY66" fmla="*/ 766312 h 1662177"/>
              <a:gd name="connsiteX67" fmla="*/ 469556 w 5492578"/>
              <a:gd name="connsiteY67" fmla="*/ 692171 h 1662177"/>
              <a:gd name="connsiteX68" fmla="*/ 457200 w 5492578"/>
              <a:gd name="connsiteY68" fmla="*/ 673636 h 1662177"/>
              <a:gd name="connsiteX69" fmla="*/ 438665 w 5492578"/>
              <a:gd name="connsiteY69" fmla="*/ 667458 h 1662177"/>
              <a:gd name="connsiteX70" fmla="*/ 413951 w 5492578"/>
              <a:gd name="connsiteY70" fmla="*/ 630388 h 1662177"/>
              <a:gd name="connsiteX71" fmla="*/ 383059 w 5492578"/>
              <a:gd name="connsiteY71" fmla="*/ 593317 h 1662177"/>
              <a:gd name="connsiteX72" fmla="*/ 376881 w 5492578"/>
              <a:gd name="connsiteY72" fmla="*/ 574782 h 1662177"/>
              <a:gd name="connsiteX73" fmla="*/ 364524 w 5492578"/>
              <a:gd name="connsiteY73" fmla="*/ 556247 h 1662177"/>
              <a:gd name="connsiteX74" fmla="*/ 327454 w 5492578"/>
              <a:gd name="connsiteY74" fmla="*/ 512999 h 1662177"/>
              <a:gd name="connsiteX75" fmla="*/ 302740 w 5492578"/>
              <a:gd name="connsiteY75" fmla="*/ 475928 h 1662177"/>
              <a:gd name="connsiteX76" fmla="*/ 278027 w 5492578"/>
              <a:gd name="connsiteY76" fmla="*/ 445036 h 1662177"/>
              <a:gd name="connsiteX77" fmla="*/ 240956 w 5492578"/>
              <a:gd name="connsiteY77" fmla="*/ 389431 h 1662177"/>
              <a:gd name="connsiteX78" fmla="*/ 228600 w 5492578"/>
              <a:gd name="connsiteY78" fmla="*/ 370896 h 1662177"/>
              <a:gd name="connsiteX79" fmla="*/ 203886 w 5492578"/>
              <a:gd name="connsiteY79" fmla="*/ 327647 h 1662177"/>
              <a:gd name="connsiteX80" fmla="*/ 197708 w 5492578"/>
              <a:gd name="connsiteY80" fmla="*/ 309112 h 1662177"/>
              <a:gd name="connsiteX81" fmla="*/ 179173 w 5492578"/>
              <a:gd name="connsiteY81" fmla="*/ 284399 h 1662177"/>
              <a:gd name="connsiteX82" fmla="*/ 166816 w 5492578"/>
              <a:gd name="connsiteY82" fmla="*/ 265863 h 1662177"/>
              <a:gd name="connsiteX83" fmla="*/ 154459 w 5492578"/>
              <a:gd name="connsiteY83" fmla="*/ 241150 h 1662177"/>
              <a:gd name="connsiteX84" fmla="*/ 135924 w 5492578"/>
              <a:gd name="connsiteY84" fmla="*/ 210258 h 1662177"/>
              <a:gd name="connsiteX85" fmla="*/ 111210 w 5492578"/>
              <a:gd name="connsiteY85" fmla="*/ 167009 h 1662177"/>
              <a:gd name="connsiteX86" fmla="*/ 86497 w 5492578"/>
              <a:gd name="connsiteY86" fmla="*/ 123761 h 1662177"/>
              <a:gd name="connsiteX87" fmla="*/ 74140 w 5492578"/>
              <a:gd name="connsiteY87" fmla="*/ 99047 h 1662177"/>
              <a:gd name="connsiteX88" fmla="*/ 67962 w 5492578"/>
              <a:gd name="connsiteY88" fmla="*/ 80512 h 1662177"/>
              <a:gd name="connsiteX89" fmla="*/ 49427 w 5492578"/>
              <a:gd name="connsiteY89" fmla="*/ 55799 h 1662177"/>
              <a:gd name="connsiteX90" fmla="*/ 24713 w 5492578"/>
              <a:gd name="connsiteY90" fmla="*/ 18728 h 1662177"/>
              <a:gd name="connsiteX91" fmla="*/ 0 w 5492578"/>
              <a:gd name="connsiteY91" fmla="*/ 193 h 1662177"/>
              <a:gd name="connsiteX92" fmla="*/ 0 w 5492578"/>
              <a:gd name="connsiteY92" fmla="*/ 193 h 1662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92578" h="1662177">
                <a:moveTo>
                  <a:pt x="5492578" y="1655999"/>
                </a:moveTo>
                <a:lnTo>
                  <a:pt x="5492578" y="1655999"/>
                </a:lnTo>
                <a:cubicBezTo>
                  <a:pt x="5474043" y="1658058"/>
                  <a:pt x="5455622" y="1662177"/>
                  <a:pt x="5436973" y="1662177"/>
                </a:cubicBezTo>
                <a:cubicBezTo>
                  <a:pt x="5299436" y="1662177"/>
                  <a:pt x="5277415" y="1657065"/>
                  <a:pt x="5165124" y="1649820"/>
                </a:cubicBezTo>
                <a:lnTo>
                  <a:pt x="5060092" y="1643642"/>
                </a:lnTo>
                <a:cubicBezTo>
                  <a:pt x="4586432" y="1646842"/>
                  <a:pt x="4257924" y="1656981"/>
                  <a:pt x="3824416" y="1643642"/>
                </a:cubicBezTo>
                <a:cubicBezTo>
                  <a:pt x="3797577" y="1642816"/>
                  <a:pt x="3770897" y="1639138"/>
                  <a:pt x="3744097" y="1637463"/>
                </a:cubicBezTo>
                <a:lnTo>
                  <a:pt x="3626708" y="1631285"/>
                </a:lnTo>
                <a:lnTo>
                  <a:pt x="3521675" y="1625107"/>
                </a:lnTo>
                <a:lnTo>
                  <a:pt x="3317789" y="1618928"/>
                </a:lnTo>
                <a:lnTo>
                  <a:pt x="3194221" y="1606571"/>
                </a:lnTo>
                <a:cubicBezTo>
                  <a:pt x="3139853" y="1600530"/>
                  <a:pt x="3110771" y="1596561"/>
                  <a:pt x="3052119" y="1594215"/>
                </a:cubicBezTo>
                <a:cubicBezTo>
                  <a:pt x="2978009" y="1591251"/>
                  <a:pt x="2903838" y="1590096"/>
                  <a:pt x="2829697" y="1588036"/>
                </a:cubicBezTo>
                <a:lnTo>
                  <a:pt x="2774092" y="1581858"/>
                </a:lnTo>
                <a:cubicBezTo>
                  <a:pt x="2757602" y="1579918"/>
                  <a:pt x="2741232" y="1576784"/>
                  <a:pt x="2724665" y="1575680"/>
                </a:cubicBezTo>
                <a:cubicBezTo>
                  <a:pt x="2679410" y="1572663"/>
                  <a:pt x="2634048" y="1571561"/>
                  <a:pt x="2588740" y="1569501"/>
                </a:cubicBezTo>
                <a:cubicBezTo>
                  <a:pt x="2419501" y="1552578"/>
                  <a:pt x="2604865" y="1572475"/>
                  <a:pt x="2489886" y="1557144"/>
                </a:cubicBezTo>
                <a:cubicBezTo>
                  <a:pt x="2471401" y="1554679"/>
                  <a:pt x="2452802" y="1553145"/>
                  <a:pt x="2434281" y="1550966"/>
                </a:cubicBezTo>
                <a:cubicBezTo>
                  <a:pt x="2289738" y="1533962"/>
                  <a:pt x="2487405" y="1556184"/>
                  <a:pt x="2329248" y="1538609"/>
                </a:cubicBezTo>
                <a:cubicBezTo>
                  <a:pt x="2273847" y="1501677"/>
                  <a:pt x="2323028" y="1529872"/>
                  <a:pt x="2180967" y="1520074"/>
                </a:cubicBezTo>
                <a:cubicBezTo>
                  <a:pt x="2153806" y="1518201"/>
                  <a:pt x="2127149" y="1513606"/>
                  <a:pt x="2100648" y="1507717"/>
                </a:cubicBezTo>
                <a:cubicBezTo>
                  <a:pt x="2092359" y="1505875"/>
                  <a:pt x="2084099" y="1503872"/>
                  <a:pt x="2075935" y="1501539"/>
                </a:cubicBezTo>
                <a:cubicBezTo>
                  <a:pt x="2069673" y="1499750"/>
                  <a:pt x="2063807" y="1496526"/>
                  <a:pt x="2057400" y="1495361"/>
                </a:cubicBezTo>
                <a:cubicBezTo>
                  <a:pt x="2039627" y="1492129"/>
                  <a:pt x="1968137" y="1485107"/>
                  <a:pt x="1952367" y="1483004"/>
                </a:cubicBezTo>
                <a:cubicBezTo>
                  <a:pt x="1939950" y="1481348"/>
                  <a:pt x="1927685" y="1478684"/>
                  <a:pt x="1915297" y="1476826"/>
                </a:cubicBezTo>
                <a:cubicBezTo>
                  <a:pt x="1886494" y="1472506"/>
                  <a:pt x="1857055" y="1471533"/>
                  <a:pt x="1828800" y="1464469"/>
                </a:cubicBezTo>
                <a:cubicBezTo>
                  <a:pt x="1735563" y="1441158"/>
                  <a:pt x="1876311" y="1478246"/>
                  <a:pt x="1779373" y="1445934"/>
                </a:cubicBezTo>
                <a:cubicBezTo>
                  <a:pt x="1763262" y="1440564"/>
                  <a:pt x="1746599" y="1436907"/>
                  <a:pt x="1729946" y="1433577"/>
                </a:cubicBezTo>
                <a:cubicBezTo>
                  <a:pt x="1719649" y="1431518"/>
                  <a:pt x="1709450" y="1428884"/>
                  <a:pt x="1699054" y="1427399"/>
                </a:cubicBezTo>
                <a:cubicBezTo>
                  <a:pt x="1619053" y="1415970"/>
                  <a:pt x="1668981" y="1426574"/>
                  <a:pt x="1594021" y="1415042"/>
                </a:cubicBezTo>
                <a:cubicBezTo>
                  <a:pt x="1507236" y="1401690"/>
                  <a:pt x="1603794" y="1415840"/>
                  <a:pt x="1544594" y="1402685"/>
                </a:cubicBezTo>
                <a:cubicBezTo>
                  <a:pt x="1532365" y="1399968"/>
                  <a:pt x="1519881" y="1398566"/>
                  <a:pt x="1507524" y="1396507"/>
                </a:cubicBezTo>
                <a:cubicBezTo>
                  <a:pt x="1463084" y="1381692"/>
                  <a:pt x="1518581" y="1399666"/>
                  <a:pt x="1464275" y="1384150"/>
                </a:cubicBezTo>
                <a:cubicBezTo>
                  <a:pt x="1458013" y="1382361"/>
                  <a:pt x="1452023" y="1379685"/>
                  <a:pt x="1445740" y="1377971"/>
                </a:cubicBezTo>
                <a:cubicBezTo>
                  <a:pt x="1429356" y="1373503"/>
                  <a:pt x="1412789" y="1369734"/>
                  <a:pt x="1396313" y="1365615"/>
                </a:cubicBezTo>
                <a:cubicBezTo>
                  <a:pt x="1388075" y="1363556"/>
                  <a:pt x="1379656" y="1362121"/>
                  <a:pt x="1371600" y="1359436"/>
                </a:cubicBezTo>
                <a:lnTo>
                  <a:pt x="1334529" y="1347080"/>
                </a:lnTo>
                <a:lnTo>
                  <a:pt x="1297459" y="1334723"/>
                </a:lnTo>
                <a:cubicBezTo>
                  <a:pt x="1291281" y="1332663"/>
                  <a:pt x="1284749" y="1331456"/>
                  <a:pt x="1278924" y="1328544"/>
                </a:cubicBezTo>
                <a:cubicBezTo>
                  <a:pt x="1270686" y="1324425"/>
                  <a:pt x="1262676" y="1319816"/>
                  <a:pt x="1254210" y="1316188"/>
                </a:cubicBezTo>
                <a:cubicBezTo>
                  <a:pt x="1248224" y="1313623"/>
                  <a:pt x="1241500" y="1312922"/>
                  <a:pt x="1235675" y="1310009"/>
                </a:cubicBezTo>
                <a:cubicBezTo>
                  <a:pt x="1229034" y="1306688"/>
                  <a:pt x="1223925" y="1300669"/>
                  <a:pt x="1217140" y="1297653"/>
                </a:cubicBezTo>
                <a:cubicBezTo>
                  <a:pt x="1205237" y="1292363"/>
                  <a:pt x="1180070" y="1285296"/>
                  <a:pt x="1180070" y="1285296"/>
                </a:cubicBezTo>
                <a:cubicBezTo>
                  <a:pt x="1173892" y="1281177"/>
                  <a:pt x="1168177" y="1276260"/>
                  <a:pt x="1161535" y="1272939"/>
                </a:cubicBezTo>
                <a:cubicBezTo>
                  <a:pt x="1155710" y="1270027"/>
                  <a:pt x="1148693" y="1269924"/>
                  <a:pt x="1143000" y="1266761"/>
                </a:cubicBezTo>
                <a:cubicBezTo>
                  <a:pt x="1130018" y="1259549"/>
                  <a:pt x="1120018" y="1246743"/>
                  <a:pt x="1105929" y="1242047"/>
                </a:cubicBezTo>
                <a:cubicBezTo>
                  <a:pt x="1093572" y="1237928"/>
                  <a:pt x="1079697" y="1236915"/>
                  <a:pt x="1068859" y="1229690"/>
                </a:cubicBezTo>
                <a:lnTo>
                  <a:pt x="994719" y="1180263"/>
                </a:lnTo>
                <a:lnTo>
                  <a:pt x="976183" y="1167907"/>
                </a:lnTo>
                <a:cubicBezTo>
                  <a:pt x="970005" y="1163788"/>
                  <a:pt x="964692" y="1157898"/>
                  <a:pt x="957648" y="1155550"/>
                </a:cubicBezTo>
                <a:lnTo>
                  <a:pt x="939113" y="1149371"/>
                </a:lnTo>
                <a:cubicBezTo>
                  <a:pt x="893127" y="1103385"/>
                  <a:pt x="951338" y="1159848"/>
                  <a:pt x="895865" y="1112301"/>
                </a:cubicBezTo>
                <a:cubicBezTo>
                  <a:pt x="866414" y="1087058"/>
                  <a:pt x="890321" y="1098096"/>
                  <a:pt x="858794" y="1087588"/>
                </a:cubicBezTo>
                <a:cubicBezTo>
                  <a:pt x="850556" y="1081410"/>
                  <a:pt x="841899" y="1075754"/>
                  <a:pt x="834081" y="1069053"/>
                </a:cubicBezTo>
                <a:cubicBezTo>
                  <a:pt x="827447" y="1063366"/>
                  <a:pt x="822259" y="1056111"/>
                  <a:pt x="815546" y="1050517"/>
                </a:cubicBezTo>
                <a:cubicBezTo>
                  <a:pt x="809841" y="1045763"/>
                  <a:pt x="802715" y="1042915"/>
                  <a:pt x="797010" y="1038161"/>
                </a:cubicBezTo>
                <a:cubicBezTo>
                  <a:pt x="790298" y="1032568"/>
                  <a:pt x="785187" y="1025220"/>
                  <a:pt x="778475" y="1019626"/>
                </a:cubicBezTo>
                <a:cubicBezTo>
                  <a:pt x="772771" y="1014872"/>
                  <a:pt x="765490" y="1012202"/>
                  <a:pt x="759940" y="1007269"/>
                </a:cubicBezTo>
                <a:cubicBezTo>
                  <a:pt x="746879" y="995659"/>
                  <a:pt x="737410" y="979893"/>
                  <a:pt x="722870" y="970199"/>
                </a:cubicBezTo>
                <a:cubicBezTo>
                  <a:pt x="710513" y="961961"/>
                  <a:pt x="696301" y="955986"/>
                  <a:pt x="685800" y="945485"/>
                </a:cubicBezTo>
                <a:cubicBezTo>
                  <a:pt x="662014" y="921699"/>
                  <a:pt x="674535" y="931797"/>
                  <a:pt x="648729" y="914593"/>
                </a:cubicBezTo>
                <a:cubicBezTo>
                  <a:pt x="618056" y="868581"/>
                  <a:pt x="657474" y="925086"/>
                  <a:pt x="617838" y="877523"/>
                </a:cubicBezTo>
                <a:cubicBezTo>
                  <a:pt x="613084" y="871819"/>
                  <a:pt x="610235" y="864692"/>
                  <a:pt x="605481" y="858988"/>
                </a:cubicBezTo>
                <a:cubicBezTo>
                  <a:pt x="599887" y="852276"/>
                  <a:pt x="592540" y="847165"/>
                  <a:pt x="586946" y="840453"/>
                </a:cubicBezTo>
                <a:cubicBezTo>
                  <a:pt x="582192" y="834748"/>
                  <a:pt x="579522" y="827467"/>
                  <a:pt x="574589" y="821917"/>
                </a:cubicBezTo>
                <a:cubicBezTo>
                  <a:pt x="562979" y="808856"/>
                  <a:pt x="549876" y="797204"/>
                  <a:pt x="537519" y="784847"/>
                </a:cubicBezTo>
                <a:cubicBezTo>
                  <a:pt x="531340" y="778669"/>
                  <a:pt x="523830" y="773582"/>
                  <a:pt x="518983" y="766312"/>
                </a:cubicBezTo>
                <a:lnTo>
                  <a:pt x="469556" y="692171"/>
                </a:lnTo>
                <a:cubicBezTo>
                  <a:pt x="465437" y="685993"/>
                  <a:pt x="464244" y="675984"/>
                  <a:pt x="457200" y="673636"/>
                </a:cubicBezTo>
                <a:lnTo>
                  <a:pt x="438665" y="667458"/>
                </a:lnTo>
                <a:cubicBezTo>
                  <a:pt x="430427" y="655101"/>
                  <a:pt x="424452" y="640889"/>
                  <a:pt x="413951" y="630388"/>
                </a:cubicBezTo>
                <a:cubicBezTo>
                  <a:pt x="390165" y="606602"/>
                  <a:pt x="400263" y="619123"/>
                  <a:pt x="383059" y="593317"/>
                </a:cubicBezTo>
                <a:cubicBezTo>
                  <a:pt x="381000" y="587139"/>
                  <a:pt x="379793" y="580607"/>
                  <a:pt x="376881" y="574782"/>
                </a:cubicBezTo>
                <a:cubicBezTo>
                  <a:pt x="373560" y="568140"/>
                  <a:pt x="368840" y="562289"/>
                  <a:pt x="364524" y="556247"/>
                </a:cubicBezTo>
                <a:cubicBezTo>
                  <a:pt x="344709" y="528507"/>
                  <a:pt x="349908" y="535453"/>
                  <a:pt x="327454" y="512999"/>
                </a:cubicBezTo>
                <a:cubicBezTo>
                  <a:pt x="312761" y="468923"/>
                  <a:pt x="333595" y="522211"/>
                  <a:pt x="302740" y="475928"/>
                </a:cubicBezTo>
                <a:cubicBezTo>
                  <a:pt x="278866" y="440116"/>
                  <a:pt x="319481" y="472673"/>
                  <a:pt x="278027" y="445036"/>
                </a:cubicBezTo>
                <a:lnTo>
                  <a:pt x="240956" y="389431"/>
                </a:lnTo>
                <a:cubicBezTo>
                  <a:pt x="236837" y="383253"/>
                  <a:pt x="231921" y="377537"/>
                  <a:pt x="228600" y="370896"/>
                </a:cubicBezTo>
                <a:cubicBezTo>
                  <a:pt x="212922" y="339540"/>
                  <a:pt x="221352" y="353845"/>
                  <a:pt x="203886" y="327647"/>
                </a:cubicBezTo>
                <a:cubicBezTo>
                  <a:pt x="201827" y="321469"/>
                  <a:pt x="200939" y="314766"/>
                  <a:pt x="197708" y="309112"/>
                </a:cubicBezTo>
                <a:cubicBezTo>
                  <a:pt x="192599" y="300172"/>
                  <a:pt x="185158" y="292778"/>
                  <a:pt x="179173" y="284399"/>
                </a:cubicBezTo>
                <a:cubicBezTo>
                  <a:pt x="174857" y="278356"/>
                  <a:pt x="170500" y="272310"/>
                  <a:pt x="166816" y="265863"/>
                </a:cubicBezTo>
                <a:cubicBezTo>
                  <a:pt x="162246" y="257866"/>
                  <a:pt x="158932" y="249201"/>
                  <a:pt x="154459" y="241150"/>
                </a:cubicBezTo>
                <a:cubicBezTo>
                  <a:pt x="148627" y="230653"/>
                  <a:pt x="141756" y="220755"/>
                  <a:pt x="135924" y="210258"/>
                </a:cubicBezTo>
                <a:cubicBezTo>
                  <a:pt x="109797" y="163229"/>
                  <a:pt x="137100" y="205844"/>
                  <a:pt x="111210" y="167009"/>
                </a:cubicBezTo>
                <a:cubicBezTo>
                  <a:pt x="99073" y="130595"/>
                  <a:pt x="113214" y="166508"/>
                  <a:pt x="86497" y="123761"/>
                </a:cubicBezTo>
                <a:cubicBezTo>
                  <a:pt x="81616" y="115951"/>
                  <a:pt x="77768" y="107513"/>
                  <a:pt x="74140" y="99047"/>
                </a:cubicBezTo>
                <a:cubicBezTo>
                  <a:pt x="71575" y="93061"/>
                  <a:pt x="71193" y="86166"/>
                  <a:pt x="67962" y="80512"/>
                </a:cubicBezTo>
                <a:cubicBezTo>
                  <a:pt x="62853" y="71572"/>
                  <a:pt x="55332" y="64235"/>
                  <a:pt x="49427" y="55799"/>
                </a:cubicBezTo>
                <a:cubicBezTo>
                  <a:pt x="40910" y="43632"/>
                  <a:pt x="32951" y="31085"/>
                  <a:pt x="24713" y="18728"/>
                </a:cubicBezTo>
                <a:cubicBezTo>
                  <a:pt x="10072" y="-3234"/>
                  <a:pt x="19781" y="193"/>
                  <a:pt x="0" y="193"/>
                </a:cubicBezTo>
                <a:lnTo>
                  <a:pt x="0" y="193"/>
                </a:lnTo>
              </a:path>
            </a:pathLst>
          </a:custGeom>
          <a:noFill/>
          <a:ln w="28575">
            <a:solidFill>
              <a:srgbClr val="CA5E3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xmlns="" id="{4317EAE1-530B-5A8C-A22C-7E6E7EE86887}"/>
              </a:ext>
            </a:extLst>
          </p:cNvPr>
          <p:cNvCxnSpPr>
            <a:cxnSpLocks/>
          </p:cNvCxnSpPr>
          <p:nvPr/>
        </p:nvCxnSpPr>
        <p:spPr>
          <a:xfrm>
            <a:off x="3679730" y="2720957"/>
            <a:ext cx="223485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xmlns="" id="{62C5C65F-00B9-32AD-A117-B69E878AFAE0}"/>
              </a:ext>
            </a:extLst>
          </p:cNvPr>
          <p:cNvCxnSpPr>
            <a:cxnSpLocks/>
          </p:cNvCxnSpPr>
          <p:nvPr/>
        </p:nvCxnSpPr>
        <p:spPr>
          <a:xfrm flipV="1">
            <a:off x="4334638" y="2720957"/>
            <a:ext cx="0" cy="90204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16">
            <a:extLst>
              <a:ext uri="{FF2B5EF4-FFF2-40B4-BE49-F238E27FC236}">
                <a16:creationId xmlns:a16="http://schemas.microsoft.com/office/drawing/2014/main" xmlns="" id="{0A972F70-A493-4BDE-06A4-120262BA42AF}"/>
              </a:ext>
            </a:extLst>
          </p:cNvPr>
          <p:cNvCxnSpPr>
            <a:cxnSpLocks/>
          </p:cNvCxnSpPr>
          <p:nvPr/>
        </p:nvCxnSpPr>
        <p:spPr>
          <a:xfrm flipV="1">
            <a:off x="5619740" y="2720957"/>
            <a:ext cx="0" cy="90204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>
            <a:extLst>
              <a:ext uri="{FF2B5EF4-FFF2-40B4-BE49-F238E27FC236}">
                <a16:creationId xmlns:a16="http://schemas.microsoft.com/office/drawing/2014/main" xmlns="" id="{79B93392-BE51-9E7C-DC3D-AB63A3C6CCBD}"/>
              </a:ext>
            </a:extLst>
          </p:cNvPr>
          <p:cNvCxnSpPr>
            <a:cxnSpLocks/>
          </p:cNvCxnSpPr>
          <p:nvPr/>
        </p:nvCxnSpPr>
        <p:spPr>
          <a:xfrm flipV="1">
            <a:off x="5928659" y="2720957"/>
            <a:ext cx="0" cy="90204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ZoneTexte 18">
            <a:extLst>
              <a:ext uri="{FF2B5EF4-FFF2-40B4-BE49-F238E27FC236}">
                <a16:creationId xmlns:a16="http://schemas.microsoft.com/office/drawing/2014/main" xmlns="" id="{3B01256B-A1EF-492E-0756-73ADE5D3EC80}"/>
              </a:ext>
            </a:extLst>
          </p:cNvPr>
          <p:cNvSpPr txBox="1"/>
          <p:nvPr/>
        </p:nvSpPr>
        <p:spPr>
          <a:xfrm>
            <a:off x="3710124" y="3183119"/>
            <a:ext cx="6254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i="1" dirty="0" smtClean="0"/>
              <a:t>p</a:t>
            </a:r>
            <a:r>
              <a:rPr lang="fr-FR" sz="700" dirty="0" smtClean="0"/>
              <a:t> </a:t>
            </a:r>
            <a:r>
              <a:rPr lang="fr-FR" sz="700" dirty="0"/>
              <a:t>&lt; </a:t>
            </a:r>
            <a:r>
              <a:rPr lang="fr-FR" sz="700" dirty="0" smtClean="0"/>
              <a:t>0,0001</a:t>
            </a:r>
            <a:endParaRPr lang="fr-FR" sz="700" dirty="0"/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xmlns="" id="{BF696B45-E431-0564-792A-078B05EE3040}"/>
              </a:ext>
            </a:extLst>
          </p:cNvPr>
          <p:cNvSpPr txBox="1"/>
          <p:nvPr/>
        </p:nvSpPr>
        <p:spPr>
          <a:xfrm>
            <a:off x="2234905" y="1029892"/>
            <a:ext cx="6498895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200" b="1" dirty="0">
                <a:solidFill>
                  <a:schemeClr val="bg1">
                    <a:lumMod val="50000"/>
                  </a:schemeClr>
                </a:solidFill>
              </a:rPr>
              <a:t>Survie globale (SG) des cancers du sein métastatique selon le sous-type histologique</a:t>
            </a:r>
          </a:p>
        </p:txBody>
      </p:sp>
      <p:graphicFrame>
        <p:nvGraphicFramePr>
          <p:cNvPr id="21" name="Tableau 20">
            <a:extLst>
              <a:ext uri="{FF2B5EF4-FFF2-40B4-BE49-F238E27FC236}">
                <a16:creationId xmlns:a16="http://schemas.microsoft.com/office/drawing/2014/main" xmlns="" id="{7C8A1E82-4007-C2DB-C47F-133FF7D8BFE2}"/>
              </a:ext>
            </a:extLst>
          </p:cNvPr>
          <p:cNvGraphicFramePr>
            <a:graphicFrameLocks noGrp="1"/>
          </p:cNvGraphicFramePr>
          <p:nvPr/>
        </p:nvGraphicFramePr>
        <p:xfrm>
          <a:off x="3226108" y="4257685"/>
          <a:ext cx="6362461" cy="78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8923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908923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908923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908923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908923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908923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908923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</a:tblGrid>
              <a:tr h="180000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13656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9432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4562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2008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686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148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4017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2857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1496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729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330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CA5E34"/>
                          </a:solidFill>
                        </a:rPr>
                        <a:t>2963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CA5E34"/>
                          </a:solidFill>
                        </a:rPr>
                        <a:t>971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CA5E34"/>
                          </a:solidFill>
                        </a:rPr>
                        <a:t>300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CA5E34"/>
                          </a:solidFill>
                        </a:rPr>
                        <a:t>111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CA5E34"/>
                          </a:solidFill>
                        </a:rPr>
                        <a:t>43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CA5E34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CA5E34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676897984"/>
                  </a:ext>
                </a:extLst>
              </a:tr>
            </a:tbl>
          </a:graphicData>
        </a:graphic>
      </p:graphicFrame>
      <p:graphicFrame>
        <p:nvGraphicFramePr>
          <p:cNvPr id="45" name="Table 171">
            <a:extLst>
              <a:ext uri="{FF2B5EF4-FFF2-40B4-BE49-F238E27FC236}">
                <a16:creationId xmlns:a16="http://schemas.microsoft.com/office/drawing/2014/main" xmlns="" id="{930C2506-5389-FFE4-7C0B-6E927D7815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0943647"/>
              </p:ext>
            </p:extLst>
          </p:nvPr>
        </p:nvGraphicFramePr>
        <p:xfrm>
          <a:off x="6596645" y="1479178"/>
          <a:ext cx="3996000" cy="960149"/>
        </p:xfrm>
        <a:graphic>
          <a:graphicData uri="http://schemas.openxmlformats.org/drawingml/2006/table">
            <a:tbl>
              <a:tblPr firstRow="1" bandRow="1"/>
              <a:tblGrid>
                <a:gridCol w="13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xmlns="" val="1566590014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63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900" b="0" i="0" kern="1200" dirty="0">
                          <a:solidFill>
                            <a:schemeClr val="accent6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Sous types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900" b="0" i="0" kern="1200" dirty="0" err="1">
                          <a:solidFill>
                            <a:schemeClr val="accent6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Médiane</a:t>
                      </a:r>
                      <a:r>
                        <a:rPr lang="en-US" sz="900" b="0" i="0" kern="1200" dirty="0">
                          <a:solidFill>
                            <a:schemeClr val="accent6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 de SG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900" b="0" i="0" kern="1200" dirty="0">
                          <a:solidFill>
                            <a:schemeClr val="accent6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IC 95%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322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RH+/HER2-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b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43,3 mois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900" b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42,5-44,5</a:t>
                      </a:r>
                      <a:endParaRPr lang="en-US" sz="900" b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32296">
                <a:tc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rgbClr val="005086"/>
                          </a:solidFill>
                          <a:latin typeface="+mn-lt"/>
                        </a:rPr>
                        <a:t>HER2+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50,1 mois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47,6-53,1</a:t>
                      </a:r>
                      <a:endParaRPr lang="en-US" sz="9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  <a:tr h="232296">
                <a:tc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rgbClr val="CA5E34"/>
                          </a:solidFill>
                          <a:latin typeface="+mn-lt"/>
                        </a:rPr>
                        <a:t>RH-/HER2-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14,8 mois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14,1-15,5</a:t>
                      </a:r>
                      <a:endParaRPr lang="en-US" sz="9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19420679"/>
                  </a:ext>
                </a:extLst>
              </a:tr>
            </a:tbl>
          </a:graphicData>
        </a:graphic>
      </p:graphicFrame>
      <p:sp>
        <p:nvSpPr>
          <p:cNvPr id="2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8584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93414760-8D67-F49F-9FB4-64BCFAD7257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En contexte localisé : adjuvant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6A7AC7C-5672-78AE-8E68-BCBFEC3428D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Quelle place des platines essentiellement …</a:t>
            </a:r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14135" y="1102922"/>
            <a:ext cx="8486368" cy="4767485"/>
          </a:xfrm>
          <a:prstGeom prst="rect">
            <a:avLst/>
          </a:prstGeom>
        </p:spPr>
      </p:pic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70138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93414760-8D67-F49F-9FB4-64BCFAD7257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En contexte localisé : adjuvant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6A7AC7C-5672-78AE-8E68-BCBFEC3428D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Autres essais en cours …</a:t>
            </a:r>
          </a:p>
        </p:txBody>
      </p:sp>
      <p:graphicFrame>
        <p:nvGraphicFramePr>
          <p:cNvPr id="8" name="Group 32">
            <a:extLst>
              <a:ext uri="{FF2B5EF4-FFF2-40B4-BE49-F238E27FC236}">
                <a16:creationId xmlns:a16="http://schemas.microsoft.com/office/drawing/2014/main" xmlns="" id="{D896DDFC-590B-3300-B180-A41728510D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0031258"/>
              </p:ext>
            </p:extLst>
          </p:nvPr>
        </p:nvGraphicFramePr>
        <p:xfrm>
          <a:off x="1286351" y="1358558"/>
          <a:ext cx="10552067" cy="4184415"/>
        </p:xfrm>
        <a:graphic>
          <a:graphicData uri="http://schemas.openxmlformats.org/drawingml/2006/table">
            <a:tbl>
              <a:tblPr/>
              <a:tblGrid>
                <a:gridCol w="1188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04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xmlns="" val="2469736312"/>
                    </a:ext>
                  </a:extLst>
                </a:gridCol>
                <a:gridCol w="1476000">
                  <a:extLst>
                    <a:ext uri="{9D8B030D-6E8A-4147-A177-3AD203B41FA5}">
                      <a16:colId xmlns:a16="http://schemas.microsoft.com/office/drawing/2014/main" xmlns="" val="1852222346"/>
                    </a:ext>
                  </a:extLst>
                </a:gridCol>
                <a:gridCol w="3096000">
                  <a:extLst>
                    <a:ext uri="{9D8B030D-6E8A-4147-A177-3AD203B41FA5}">
                      <a16:colId xmlns:a16="http://schemas.microsoft.com/office/drawing/2014/main" xmlns="" val="2949158198"/>
                    </a:ext>
                  </a:extLst>
                </a:gridCol>
                <a:gridCol w="1120067">
                  <a:extLst>
                    <a:ext uri="{9D8B030D-6E8A-4147-A177-3AD203B41FA5}">
                      <a16:colId xmlns:a16="http://schemas.microsoft.com/office/drawing/2014/main" xmlns="" val="229393133"/>
                    </a:ext>
                  </a:extLst>
                </a:gridCol>
                <a:gridCol w="828000">
                  <a:extLst>
                    <a:ext uri="{9D8B030D-6E8A-4147-A177-3AD203B41FA5}">
                      <a16:colId xmlns:a16="http://schemas.microsoft.com/office/drawing/2014/main" xmlns="" val="3652597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xmlns="" val="2642343889"/>
                    </a:ext>
                  </a:extLst>
                </a:gridCol>
              </a:tblGrid>
              <a:tr h="432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Numéro NCT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Classe thérapeutique</a:t>
                      </a:r>
                      <a:endParaRPr lang="fr-FR" sz="9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Phase</a:t>
                      </a:r>
                      <a:endParaRPr lang="fr-FR" sz="9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Nombre de patients</a:t>
                      </a:r>
                      <a:endParaRPr lang="fr-FR" sz="9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Titre de l'étude</a:t>
                      </a:r>
                      <a:endParaRPr lang="fr-FR" sz="9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Intervention</a:t>
                      </a:r>
                      <a:endParaRPr lang="fr-FR" sz="9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Critère de jugement principal</a:t>
                      </a:r>
                      <a:endParaRPr lang="fr-FR" sz="9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Etat du recrutement</a:t>
                      </a:r>
                      <a:endParaRPr lang="fr-FR" sz="9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Acronyme</a:t>
                      </a:r>
                      <a:endParaRPr lang="fr-FR" sz="9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32000">
                <a:tc gridSpan="9">
                  <a:txBody>
                    <a:bodyPr/>
                    <a:lstStyle/>
                    <a:p>
                      <a:pPr marL="72000" algn="l" fontAlgn="t"/>
                      <a:r>
                        <a:rPr lang="fr-FR" sz="900" b="1" i="0" u="none" strike="noStrike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Adjuvant</a:t>
                      </a:r>
                      <a:endParaRPr lang="fr-FR" sz="9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9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NCT05909332</a:t>
                      </a:r>
                      <a:endParaRPr lang="fr-FR" sz="900" b="1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Chimiothérapie + thérapie ciblée anti-VEGFR</a:t>
                      </a:r>
                      <a:endParaRPr lang="fr-FR" sz="9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548 pts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Study of </a:t>
                      </a:r>
                      <a:r>
                        <a:rPr 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antivascular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therapy combined with chemotherapy versus chemotherapy in adjuvant therapy of TNBC-BLIS patients (basal-like immunosuppressed subtype).</a:t>
                      </a:r>
                      <a:endParaRPr lang="fr-FR" sz="9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fr-FR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: BP102 (anti VEGFR) (J1, J15, J1=J28) + 4 cycles EC/2sem suivi de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Nab-paclitaxel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hebdomadaire x 4 puis BP102 (J1, J15, J1=J28) pour une durée de 1 an au total. </a:t>
                      </a:r>
                    </a:p>
                    <a:p>
                      <a:pPr algn="l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</a:p>
                    <a:p>
                      <a:pPr algn="l" fontAlgn="t"/>
                      <a:r>
                        <a:rPr lang="fr-FR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 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 cycles EC/2sem suivi de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Nab-paclitaxel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hebdomadaire x 4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maladie invasive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En cours de recrutement</a:t>
                      </a:r>
                      <a:endParaRPr lang="fr-FR" sz="9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fr-FR" sz="9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NCT05862064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Immunothérapie + TKI + chimiothérapie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606 pts</a:t>
                      </a:r>
                      <a:endParaRPr lang="fr-FR" sz="9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PD-1 combined with adjuvant chemotherapy and </a:t>
                      </a:r>
                      <a:r>
                        <a:rPr 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antivascular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therapy versus chemotherapy alone in patients with operable triple-negative breast cancer</a:t>
                      </a:r>
                      <a:endParaRPr lang="fr-FR" sz="9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fr-FR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: SHR1210 (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carrelizumab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200mg/2sem) + 4 cycles EC/2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sem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suivi de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paclitaxel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hebdomadaire x 12 +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famitinib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(10mg tous les jours) suivi par une maintenance de SHR1210 (200mg/2sem) +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famitinib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(10mg tous les jours)  pour une durée de 1 an au total</a:t>
                      </a:r>
                    </a:p>
                    <a:p>
                      <a:pPr algn="l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</a:p>
                    <a:p>
                      <a:pPr algn="l" fontAlgn="t"/>
                      <a:r>
                        <a:rPr lang="fr-FR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 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 cycles de EC/2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sem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suivi de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paclitaxel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hebdomadaire x 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maladie invasive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Recutement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non débuté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fr-FR" sz="9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NCT02926196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Introduction tardive de l'immunothérapie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474 pts (cohorte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adj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et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néoadj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Adjuvant treatment for high-risk triple negative breast cancer patients with the anti-PD-l1 antibody </a:t>
                      </a:r>
                      <a:r>
                        <a:rPr 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avelumab</a:t>
                      </a:r>
                      <a:endParaRPr lang="fr-FR" sz="9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fr-FR" sz="9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+mn-cs"/>
                        </a:rPr>
                        <a:t>Bras expérimental 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: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Avelumab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/2 </a:t>
                      </a:r>
                      <a:r>
                        <a:rPr lang="fr-FR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sem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pendant 1 an</a:t>
                      </a:r>
                    </a:p>
                    <a:p>
                      <a:pPr algn="l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</a:p>
                    <a:p>
                      <a:pPr algn="l" fontAlgn="t"/>
                      <a:r>
                        <a:rPr lang="fr-FR" sz="9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  <a:ea typeface="+mn-ea"/>
                          <a:cs typeface="+mn-cs"/>
                        </a:rPr>
                        <a:t>Bras comparateur </a:t>
                      </a:r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: surveillance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maladie	Recrutement terminé, en attente de résultats</a:t>
                      </a:r>
                      <a:endParaRPr lang="fr-FR" sz="9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maladie	Recrutement terminé, en attente de résultats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A-BRAVE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49463985"/>
                  </a:ext>
                </a:extLst>
              </a:tr>
            </a:tbl>
          </a:graphicData>
        </a:graphic>
      </p:graphicFrame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00177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0139C9B5-6947-3CC1-5E47-4DF4FE6416B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 anchor="ctr"/>
          <a:lstStyle/>
          <a:p>
            <a:r>
              <a:rPr lang="fr-FR" dirty="0"/>
              <a:t>Cancers du Sein Triple Négatifs</a:t>
            </a:r>
          </a:p>
          <a:p>
            <a:r>
              <a:rPr lang="fr-FR" dirty="0"/>
              <a:t>Stade localement avancé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8012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TNBC Stade localement avancé 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8"/>
          </p:nvPr>
        </p:nvSpPr>
        <p:spPr>
          <a:xfrm>
            <a:off x="932776" y="643287"/>
            <a:ext cx="11259224" cy="341085"/>
          </a:xfrm>
        </p:spPr>
        <p:txBody>
          <a:bodyPr/>
          <a:lstStyle/>
          <a:p>
            <a:r>
              <a:rPr lang="fr-FR" dirty="0"/>
              <a:t>Questions en néoadjuvant 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22"/>
          </p:nvPr>
        </p:nvSpPr>
        <p:spPr/>
        <p:txBody>
          <a:bodyPr/>
          <a:lstStyle/>
          <a:p>
            <a:pPr>
              <a:spcAft>
                <a:spcPts val="6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Backbone de chimiothérapie 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/>
              <a:t>Quelle place pour les platines ?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/>
              <a:t>QUID des PARP inhibiteur dans la séquence précoce ?</a:t>
            </a:r>
          </a:p>
          <a:p>
            <a:pPr marL="268287" lvl="1" indent="0">
              <a:buNone/>
            </a:pPr>
            <a:endParaRPr lang="fr-FR" dirty="0"/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Nouvelles immunothérapies</a:t>
            </a:r>
          </a:p>
          <a:p>
            <a:endParaRPr lang="fr-FR" dirty="0"/>
          </a:p>
          <a:p>
            <a:pPr marL="0" indent="0">
              <a:buNone/>
            </a:pPr>
            <a:endParaRPr lang="fr-FR" dirty="0"/>
          </a:p>
          <a:p>
            <a:endParaRPr lang="fr-FR" dirty="0"/>
          </a:p>
        </p:txBody>
      </p:sp>
      <p:sp>
        <p:nvSpPr>
          <p:cNvPr id="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47209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93414760-8D67-F49F-9FB4-64BCFAD7257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/>
              <a:t>En contexte localement avancé : néoadjuvant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xmlns="" id="{A47F0037-1E70-2275-61E4-CD9E171439DB}"/>
              </a:ext>
            </a:extLst>
          </p:cNvPr>
          <p:cNvSpPr txBox="1"/>
          <p:nvPr/>
        </p:nvSpPr>
        <p:spPr>
          <a:xfrm>
            <a:off x="8131238" y="1141672"/>
            <a:ext cx="34273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b="1" dirty="0">
                <a:solidFill>
                  <a:srgbClr val="005086"/>
                </a:solidFill>
              </a:rPr>
              <a:t>Backbone de chimiothérapie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xmlns="" id="{C1751F65-A9FE-605E-DABD-6E2D18386400}"/>
              </a:ext>
            </a:extLst>
          </p:cNvPr>
          <p:cNvSpPr txBox="1"/>
          <p:nvPr/>
        </p:nvSpPr>
        <p:spPr>
          <a:xfrm>
            <a:off x="8131237" y="5039220"/>
            <a:ext cx="34273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b="1" dirty="0">
                <a:solidFill>
                  <a:srgbClr val="005086"/>
                </a:solidFill>
              </a:rPr>
              <a:t>Nouvelle immunothérapie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55EFD600-489F-C94F-4A10-85CE6FFDCE96}"/>
              </a:ext>
            </a:extLst>
          </p:cNvPr>
          <p:cNvSpPr/>
          <p:nvPr/>
        </p:nvSpPr>
        <p:spPr>
          <a:xfrm>
            <a:off x="1297840" y="4289721"/>
            <a:ext cx="6707171" cy="154866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D7FCDB3-CE48-F829-983B-8A95DC5D8972}"/>
              </a:ext>
            </a:extLst>
          </p:cNvPr>
          <p:cNvSpPr/>
          <p:nvPr/>
        </p:nvSpPr>
        <p:spPr>
          <a:xfrm>
            <a:off x="5484829" y="4860757"/>
            <a:ext cx="6707171" cy="9331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3" name="Image 82">
            <a:extLst>
              <a:ext uri="{FF2B5EF4-FFF2-40B4-BE49-F238E27FC236}">
                <a16:creationId xmlns:a16="http://schemas.microsoft.com/office/drawing/2014/main" xmlns="" id="{C6C2D448-8A1E-A1D9-00FE-4DAADB332A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6237" y="1345293"/>
            <a:ext cx="7772400" cy="3863204"/>
          </a:xfrm>
          <a:prstGeom prst="rect">
            <a:avLst/>
          </a:prstGeom>
        </p:spPr>
      </p:pic>
      <p:pic>
        <p:nvPicPr>
          <p:cNvPr id="110" name="Image 109">
            <a:extLst>
              <a:ext uri="{FF2B5EF4-FFF2-40B4-BE49-F238E27FC236}">
                <a16:creationId xmlns:a16="http://schemas.microsoft.com/office/drawing/2014/main" xmlns="" id="{1340A36F-113A-D018-21FB-A488388B940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09414" y="1695002"/>
            <a:ext cx="2351809" cy="3394364"/>
          </a:xfrm>
          <a:prstGeom prst="rect">
            <a:avLst/>
          </a:prstGeom>
        </p:spPr>
      </p:pic>
      <p:sp>
        <p:nvSpPr>
          <p:cNvPr id="1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381428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93414760-8D67-F49F-9FB4-64BCFAD7257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/>
              <a:t>En contexte localement avancé : néoadjuvant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xmlns="" id="{A47F0037-1E70-2275-61E4-CD9E171439DB}"/>
              </a:ext>
            </a:extLst>
          </p:cNvPr>
          <p:cNvSpPr txBox="1"/>
          <p:nvPr/>
        </p:nvSpPr>
        <p:spPr>
          <a:xfrm>
            <a:off x="8131238" y="1141672"/>
            <a:ext cx="34273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b="1" dirty="0">
                <a:solidFill>
                  <a:srgbClr val="005086"/>
                </a:solidFill>
              </a:rPr>
              <a:t>Backbone de chimiothérapie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xmlns="" id="{C1751F65-A9FE-605E-DABD-6E2D18386400}"/>
              </a:ext>
            </a:extLst>
          </p:cNvPr>
          <p:cNvSpPr txBox="1"/>
          <p:nvPr/>
        </p:nvSpPr>
        <p:spPr>
          <a:xfrm>
            <a:off x="8131237" y="5039220"/>
            <a:ext cx="34273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b="1" dirty="0">
                <a:solidFill>
                  <a:srgbClr val="005086"/>
                </a:solidFill>
              </a:rPr>
              <a:t>Nouvelle immunothérapie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616AEAA-DEA1-7284-DB64-B5A22DF03C6E}"/>
              </a:ext>
            </a:extLst>
          </p:cNvPr>
          <p:cNvSpPr/>
          <p:nvPr/>
        </p:nvSpPr>
        <p:spPr>
          <a:xfrm>
            <a:off x="5067734" y="844365"/>
            <a:ext cx="6707171" cy="9331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xmlns="" id="{79802DC3-0216-D4A0-4CD2-657F25C9AC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6984" y="2424634"/>
            <a:ext cx="8203091" cy="2026358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xmlns="" id="{BCE8AB88-06AA-8313-F166-147328392BE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17113" y="2606040"/>
            <a:ext cx="2576093" cy="1636577"/>
          </a:xfrm>
          <a:prstGeom prst="rect">
            <a:avLst/>
          </a:prstGeom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xmlns="" id="{CCC7FC4A-420A-9FC8-A6D7-A1CDBC77674B}"/>
              </a:ext>
            </a:extLst>
          </p:cNvPr>
          <p:cNvSpPr txBox="1"/>
          <p:nvPr/>
        </p:nvSpPr>
        <p:spPr>
          <a:xfrm>
            <a:off x="1273499" y="914536"/>
            <a:ext cx="81119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 err="1"/>
              <a:t>Camrelizumab</a:t>
            </a:r>
            <a:r>
              <a:rPr lang="fr-FR" dirty="0"/>
              <a:t> : un nouvel anticorps monoclonal humanisé anti-PD1 …</a:t>
            </a:r>
          </a:p>
        </p:txBody>
      </p:sp>
      <p:sp>
        <p:nvSpPr>
          <p:cNvPr id="1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44410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TNBC Stade localement avancé 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8"/>
          </p:nvPr>
        </p:nvSpPr>
        <p:spPr>
          <a:xfrm>
            <a:off x="932776" y="608782"/>
            <a:ext cx="11259224" cy="341085"/>
          </a:xfrm>
        </p:spPr>
        <p:txBody>
          <a:bodyPr/>
          <a:lstStyle/>
          <a:p>
            <a:r>
              <a:rPr lang="fr-FR" dirty="0"/>
              <a:t>Questions en adjuvant post chimiothérapie néoadjuvant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22"/>
          </p:nvPr>
        </p:nvSpPr>
        <p:spPr>
          <a:xfrm>
            <a:off x="1332135" y="1320959"/>
            <a:ext cx="9678003" cy="2938688"/>
          </a:xfrm>
        </p:spPr>
        <p:txBody>
          <a:bodyPr/>
          <a:lstStyle/>
          <a:p>
            <a:pPr>
              <a:spcAft>
                <a:spcPts val="6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Phase adjuvante post-néoadjuvante : questions non résolues étude KEYNOTE 522 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Nécessité de poursuivre le pembrolizumab si </a:t>
            </a:r>
            <a:r>
              <a:rPr lang="fr-FR" dirty="0" err="1">
                <a:solidFill>
                  <a:srgbClr val="005086"/>
                </a:solidFill>
              </a:rPr>
              <a:t>pCR</a:t>
            </a:r>
            <a:r>
              <a:rPr lang="fr-FR" dirty="0">
                <a:solidFill>
                  <a:srgbClr val="005086"/>
                </a:solidFill>
              </a:rPr>
              <a:t> ?</a:t>
            </a:r>
          </a:p>
          <a:p>
            <a:pPr lvl="2"/>
            <a:r>
              <a:rPr lang="fr-FR" b="0" dirty="0">
                <a:solidFill>
                  <a:srgbClr val="7F7F7F"/>
                </a:solidFill>
              </a:rPr>
              <a:t>Intégrer le stade initial dans la décision ? </a:t>
            </a:r>
          </a:p>
          <a:p>
            <a:pPr lvl="1"/>
            <a:endParaRPr lang="fr-FR" dirty="0"/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Escalade thérapeutique en cas de non </a:t>
            </a:r>
            <a:r>
              <a:rPr lang="fr-FR" dirty="0" err="1">
                <a:solidFill>
                  <a:srgbClr val="005086"/>
                </a:solidFill>
              </a:rPr>
              <a:t>pCR</a:t>
            </a:r>
            <a:r>
              <a:rPr lang="fr-FR" dirty="0">
                <a:solidFill>
                  <a:srgbClr val="005086"/>
                </a:solidFill>
              </a:rPr>
              <a:t> ? Quelles stratégies en cours ?</a:t>
            </a:r>
          </a:p>
          <a:p>
            <a:pPr lvl="2">
              <a:spcAft>
                <a:spcPts val="600"/>
              </a:spcAft>
            </a:pPr>
            <a:r>
              <a:rPr lang="fr-FR" b="0" dirty="0" err="1">
                <a:solidFill>
                  <a:srgbClr val="7F7F7F"/>
                </a:solidFill>
              </a:rPr>
              <a:t>Capécitabine</a:t>
            </a:r>
            <a:endParaRPr lang="fr-FR" b="0" dirty="0">
              <a:solidFill>
                <a:srgbClr val="7F7F7F"/>
              </a:solidFill>
            </a:endParaRPr>
          </a:p>
          <a:p>
            <a:pPr lvl="2">
              <a:spcAft>
                <a:spcPts val="600"/>
              </a:spcAft>
            </a:pPr>
            <a:r>
              <a:rPr lang="fr-FR" b="0" dirty="0" err="1">
                <a:solidFill>
                  <a:srgbClr val="7F7F7F"/>
                </a:solidFill>
              </a:rPr>
              <a:t>Olaparib</a:t>
            </a:r>
            <a:r>
              <a:rPr lang="fr-FR" b="0" dirty="0">
                <a:solidFill>
                  <a:srgbClr val="7F7F7F"/>
                </a:solidFill>
              </a:rPr>
              <a:t> si </a:t>
            </a:r>
            <a:r>
              <a:rPr lang="fr-FR" b="0" dirty="0" err="1">
                <a:solidFill>
                  <a:srgbClr val="7F7F7F"/>
                </a:solidFill>
              </a:rPr>
              <a:t>gmBRCA</a:t>
            </a:r>
            <a:endParaRPr lang="fr-FR" b="0" dirty="0">
              <a:solidFill>
                <a:srgbClr val="7F7F7F"/>
              </a:solidFill>
            </a:endParaRPr>
          </a:p>
          <a:p>
            <a:pPr lvl="2">
              <a:spcAft>
                <a:spcPts val="600"/>
              </a:spcAft>
            </a:pPr>
            <a:r>
              <a:rPr lang="fr-FR" b="0" dirty="0">
                <a:solidFill>
                  <a:srgbClr val="7F7F7F"/>
                </a:solidFill>
              </a:rPr>
              <a:t>Place ADC</a:t>
            </a:r>
          </a:p>
          <a:p>
            <a:pPr lvl="2"/>
            <a:r>
              <a:rPr lang="fr-FR" b="0" dirty="0">
                <a:solidFill>
                  <a:srgbClr val="7F7F7F"/>
                </a:solidFill>
              </a:rPr>
              <a:t>Vaccin</a:t>
            </a:r>
          </a:p>
          <a:p>
            <a:pPr marL="0" indent="0">
              <a:buNone/>
            </a:pPr>
            <a:endParaRPr lang="fr-FR" dirty="0"/>
          </a:p>
          <a:p>
            <a:endParaRPr lang="fr-FR" dirty="0"/>
          </a:p>
        </p:txBody>
      </p:sp>
      <p:sp>
        <p:nvSpPr>
          <p:cNvPr id="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76763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FCCD9E9-3100-CAD2-3630-1357BEB9D79A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P. Schmid, et al.,  ESMO</a:t>
            </a:r>
            <a:r>
              <a:rPr lang="fr-FR" baseline="30000" dirty="0"/>
              <a:t>® </a:t>
            </a:r>
            <a:r>
              <a:rPr lang="fr-FR" dirty="0"/>
              <a:t>2021, VP7_2021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2192E7B4-DDCA-FBE0-802D-8D3A1E87037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0462721" cy="516866"/>
          </a:xfrm>
        </p:spPr>
        <p:txBody>
          <a:bodyPr/>
          <a:lstStyle/>
          <a:p>
            <a:r>
              <a:rPr lang="fr-FR" sz="3200" dirty="0"/>
              <a:t>En contexte localement avancé : Phase adjuvante               </a:t>
            </a:r>
            <a:r>
              <a:rPr lang="fr-FR" sz="3200" dirty="0" smtClean="0"/>
              <a:t>post-Immunothérapie </a:t>
            </a:r>
            <a:endParaRPr lang="fr-FR" sz="3200" dirty="0"/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6E4B8D45-7357-DD07-6F37-9ED8D281F38D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7392016" y="1787343"/>
            <a:ext cx="4295159" cy="3536269"/>
          </a:xfrm>
        </p:spPr>
        <p:txBody>
          <a:bodyPr/>
          <a:lstStyle/>
          <a:p>
            <a:r>
              <a:rPr lang="fr-FR" dirty="0"/>
              <a:t>Tentative de désescalade de l’immunothérapie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Essai </a:t>
            </a:r>
            <a:r>
              <a:rPr lang="fr-FR" dirty="0" err="1">
                <a:solidFill>
                  <a:srgbClr val="005086"/>
                </a:solidFill>
              </a:rPr>
              <a:t>OptimICE-pCR</a:t>
            </a:r>
            <a:endParaRPr lang="fr-FR" dirty="0">
              <a:solidFill>
                <a:srgbClr val="005086"/>
              </a:solidFill>
            </a:endParaRP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Essai SWOG 1418 : </a:t>
            </a:r>
            <a:r>
              <a:rPr lang="fr-FR" dirty="0" err="1">
                <a:solidFill>
                  <a:srgbClr val="005086"/>
                </a:solidFill>
              </a:rPr>
              <a:t>pembro</a:t>
            </a:r>
            <a:r>
              <a:rPr lang="fr-FR" dirty="0">
                <a:solidFill>
                  <a:srgbClr val="005086"/>
                </a:solidFill>
              </a:rPr>
              <a:t> adjuvant si RD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Essai A-BRAVE : Ave adjuvant si RD</a:t>
            </a:r>
          </a:p>
        </p:txBody>
      </p:sp>
      <p:graphicFrame>
        <p:nvGraphicFramePr>
          <p:cNvPr id="194" name="Graphique 193"/>
          <p:cNvGraphicFramePr/>
          <p:nvPr/>
        </p:nvGraphicFramePr>
        <p:xfrm>
          <a:off x="902159" y="1789423"/>
          <a:ext cx="6437673" cy="37820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5" name="Groupe 194">
            <a:extLst>
              <a:ext uri="{FF2B5EF4-FFF2-40B4-BE49-F238E27FC236}">
                <a16:creationId xmlns:a16="http://schemas.microsoft.com/office/drawing/2014/main" xmlns="" id="{EFD8D9AD-6F39-4E70-B5A0-9F8F5580A865}"/>
              </a:ext>
            </a:extLst>
          </p:cNvPr>
          <p:cNvGrpSpPr/>
          <p:nvPr/>
        </p:nvGrpSpPr>
        <p:grpSpPr>
          <a:xfrm>
            <a:off x="1582410" y="2157831"/>
            <a:ext cx="5160708" cy="1681974"/>
            <a:chOff x="1741051" y="1696695"/>
            <a:chExt cx="5160708" cy="1681974"/>
          </a:xfrm>
        </p:grpSpPr>
        <p:sp>
          <p:nvSpPr>
            <p:cNvPr id="196" name="Graphique 14">
              <a:extLst>
                <a:ext uri="{FF2B5EF4-FFF2-40B4-BE49-F238E27FC236}">
                  <a16:creationId xmlns:a16="http://schemas.microsoft.com/office/drawing/2014/main" xmlns="" id="{60BFBBBA-EEF8-46B1-8A23-B7C6A68938A8}"/>
                </a:ext>
              </a:extLst>
            </p:cNvPr>
            <p:cNvSpPr/>
            <p:nvPr/>
          </p:nvSpPr>
          <p:spPr>
            <a:xfrm>
              <a:off x="1741051" y="1696695"/>
              <a:ext cx="5160708" cy="1636159"/>
            </a:xfrm>
            <a:custGeom>
              <a:avLst/>
              <a:gdLst>
                <a:gd name="connsiteX0" fmla="*/ 5160708 w 5160708"/>
                <a:gd name="connsiteY0" fmla="*/ 1636160 h 1636159"/>
                <a:gd name="connsiteX1" fmla="*/ 4795642 w 5160708"/>
                <a:gd name="connsiteY1" fmla="*/ 1636160 h 1636159"/>
                <a:gd name="connsiteX2" fmla="*/ 4795642 w 5160708"/>
                <a:gd name="connsiteY2" fmla="*/ 1507142 h 1636159"/>
                <a:gd name="connsiteX3" fmla="*/ 4619694 w 5160708"/>
                <a:gd name="connsiteY3" fmla="*/ 1507142 h 1636159"/>
                <a:gd name="connsiteX4" fmla="*/ 4619694 w 5160708"/>
                <a:gd name="connsiteY4" fmla="*/ 1444138 h 1636159"/>
                <a:gd name="connsiteX5" fmla="*/ 4392462 w 5160708"/>
                <a:gd name="connsiteY5" fmla="*/ 1444138 h 1636159"/>
                <a:gd name="connsiteX6" fmla="*/ 4392462 w 5160708"/>
                <a:gd name="connsiteY6" fmla="*/ 1401616 h 1636159"/>
                <a:gd name="connsiteX7" fmla="*/ 4020084 w 5160708"/>
                <a:gd name="connsiteY7" fmla="*/ 1401616 h 1636159"/>
                <a:gd name="connsiteX8" fmla="*/ 4020084 w 5160708"/>
                <a:gd name="connsiteY8" fmla="*/ 1376673 h 1636159"/>
                <a:gd name="connsiteX9" fmla="*/ 3756189 w 5160708"/>
                <a:gd name="connsiteY9" fmla="*/ 1376673 h 1636159"/>
                <a:gd name="connsiteX10" fmla="*/ 3756189 w 5160708"/>
                <a:gd name="connsiteY10" fmla="*/ 1350278 h 1636159"/>
                <a:gd name="connsiteX11" fmla="*/ 3380855 w 5160708"/>
                <a:gd name="connsiteY11" fmla="*/ 1350278 h 1636159"/>
                <a:gd name="connsiteX12" fmla="*/ 3364728 w 5160708"/>
                <a:gd name="connsiteY12" fmla="*/ 1312164 h 1636159"/>
                <a:gd name="connsiteX13" fmla="*/ 3328066 w 5160708"/>
                <a:gd name="connsiteY13" fmla="*/ 1312164 h 1636159"/>
                <a:gd name="connsiteX14" fmla="*/ 3328066 w 5160708"/>
                <a:gd name="connsiteY14" fmla="*/ 1293080 h 1636159"/>
                <a:gd name="connsiteX15" fmla="*/ 3194640 w 5160708"/>
                <a:gd name="connsiteY15" fmla="*/ 1293080 h 1636159"/>
                <a:gd name="connsiteX16" fmla="*/ 3194640 w 5160708"/>
                <a:gd name="connsiteY16" fmla="*/ 1275501 h 1636159"/>
                <a:gd name="connsiteX17" fmla="*/ 3083200 w 5160708"/>
                <a:gd name="connsiteY17" fmla="*/ 1275501 h 1636159"/>
                <a:gd name="connsiteX18" fmla="*/ 3083200 w 5160708"/>
                <a:gd name="connsiteY18" fmla="*/ 1259374 h 1636159"/>
                <a:gd name="connsiteX19" fmla="*/ 3024605 w 5160708"/>
                <a:gd name="connsiteY19" fmla="*/ 1259374 h 1636159"/>
                <a:gd name="connsiteX20" fmla="*/ 3024605 w 5160708"/>
                <a:gd name="connsiteY20" fmla="*/ 1235936 h 1636159"/>
                <a:gd name="connsiteX21" fmla="*/ 2986437 w 5160708"/>
                <a:gd name="connsiteY21" fmla="*/ 1235936 h 1636159"/>
                <a:gd name="connsiteX22" fmla="*/ 2986437 w 5160708"/>
                <a:gd name="connsiteY22" fmla="*/ 1218357 h 1636159"/>
                <a:gd name="connsiteX23" fmla="*/ 2920477 w 5160708"/>
                <a:gd name="connsiteY23" fmla="*/ 1218357 h 1636159"/>
                <a:gd name="connsiteX24" fmla="*/ 2920477 w 5160708"/>
                <a:gd name="connsiteY24" fmla="*/ 1199273 h 1636159"/>
                <a:gd name="connsiteX25" fmla="*/ 2795868 w 5160708"/>
                <a:gd name="connsiteY25" fmla="*/ 1199273 h 1636159"/>
                <a:gd name="connsiteX26" fmla="*/ 2773881 w 5160708"/>
                <a:gd name="connsiteY26" fmla="*/ 1159708 h 1636159"/>
                <a:gd name="connsiteX27" fmla="*/ 2702061 w 5160708"/>
                <a:gd name="connsiteY27" fmla="*/ 1159708 h 1636159"/>
                <a:gd name="connsiteX28" fmla="*/ 2693245 w 5160708"/>
                <a:gd name="connsiteY28" fmla="*/ 1143581 h 1636159"/>
                <a:gd name="connsiteX29" fmla="*/ 2681526 w 5160708"/>
                <a:gd name="connsiteY29" fmla="*/ 1143581 h 1636159"/>
                <a:gd name="connsiteX30" fmla="*/ 2674161 w 5160708"/>
                <a:gd name="connsiteY30" fmla="*/ 1123045 h 1636159"/>
                <a:gd name="connsiteX31" fmla="*/ 2652174 w 5160708"/>
                <a:gd name="connsiteY31" fmla="*/ 1123045 h 1636159"/>
                <a:gd name="connsiteX32" fmla="*/ 2652174 w 5160708"/>
                <a:gd name="connsiteY32" fmla="*/ 1103962 h 1636159"/>
                <a:gd name="connsiteX33" fmla="*/ 2599438 w 5160708"/>
                <a:gd name="connsiteY33" fmla="*/ 1103962 h 1636159"/>
                <a:gd name="connsiteX34" fmla="*/ 2599438 w 5160708"/>
                <a:gd name="connsiteY34" fmla="*/ 1084931 h 1636159"/>
                <a:gd name="connsiteX35" fmla="*/ 2542240 w 5160708"/>
                <a:gd name="connsiteY35" fmla="*/ 1084931 h 1636159"/>
                <a:gd name="connsiteX36" fmla="*/ 2542240 w 5160708"/>
                <a:gd name="connsiteY36" fmla="*/ 1065848 h 1636159"/>
                <a:gd name="connsiteX37" fmla="*/ 2526113 w 5160708"/>
                <a:gd name="connsiteY37" fmla="*/ 1065848 h 1636159"/>
                <a:gd name="connsiteX38" fmla="*/ 2526113 w 5160708"/>
                <a:gd name="connsiteY38" fmla="*/ 1027734 h 1636159"/>
                <a:gd name="connsiteX39" fmla="*/ 2496761 w 5160708"/>
                <a:gd name="connsiteY39" fmla="*/ 1027734 h 1636159"/>
                <a:gd name="connsiteX40" fmla="*/ 2496761 w 5160708"/>
                <a:gd name="connsiteY40" fmla="*/ 1011606 h 1636159"/>
                <a:gd name="connsiteX41" fmla="*/ 2433758 w 5160708"/>
                <a:gd name="connsiteY41" fmla="*/ 1011606 h 1636159"/>
                <a:gd name="connsiteX42" fmla="*/ 2433758 w 5160708"/>
                <a:gd name="connsiteY42" fmla="*/ 994028 h 1636159"/>
                <a:gd name="connsiteX43" fmla="*/ 2269529 w 5160708"/>
                <a:gd name="connsiteY43" fmla="*/ 994028 h 1636159"/>
                <a:gd name="connsiteX44" fmla="*/ 2247542 w 5160708"/>
                <a:gd name="connsiteY44" fmla="*/ 952957 h 1636159"/>
                <a:gd name="connsiteX45" fmla="*/ 2171314 w 5160708"/>
                <a:gd name="connsiteY45" fmla="*/ 952957 h 1636159"/>
                <a:gd name="connsiteX46" fmla="*/ 2144919 w 5160708"/>
                <a:gd name="connsiteY46" fmla="*/ 930970 h 1636159"/>
                <a:gd name="connsiteX47" fmla="*/ 2144919 w 5160708"/>
                <a:gd name="connsiteY47" fmla="*/ 916348 h 1636159"/>
                <a:gd name="connsiteX48" fmla="*/ 2115622 w 5160708"/>
                <a:gd name="connsiteY48" fmla="*/ 916348 h 1636159"/>
                <a:gd name="connsiteX49" fmla="*/ 2115622 w 5160708"/>
                <a:gd name="connsiteY49" fmla="*/ 900221 h 1636159"/>
                <a:gd name="connsiteX50" fmla="*/ 2029072 w 5160708"/>
                <a:gd name="connsiteY50" fmla="*/ 900221 h 1636159"/>
                <a:gd name="connsiteX51" fmla="*/ 2029072 w 5160708"/>
                <a:gd name="connsiteY51" fmla="*/ 882589 h 1636159"/>
                <a:gd name="connsiteX52" fmla="*/ 1941125 w 5160708"/>
                <a:gd name="connsiteY52" fmla="*/ 882589 h 1636159"/>
                <a:gd name="connsiteX53" fmla="*/ 1930857 w 5160708"/>
                <a:gd name="connsiteY53" fmla="*/ 845926 h 1636159"/>
                <a:gd name="connsiteX54" fmla="*/ 1930857 w 5160708"/>
                <a:gd name="connsiteY54" fmla="*/ 838615 h 1636159"/>
                <a:gd name="connsiteX55" fmla="*/ 1930857 w 5160708"/>
                <a:gd name="connsiteY55" fmla="*/ 821036 h 1636159"/>
                <a:gd name="connsiteX56" fmla="*/ 1895700 w 5160708"/>
                <a:gd name="connsiteY56" fmla="*/ 821036 h 1636159"/>
                <a:gd name="connsiteX57" fmla="*/ 1895700 w 5160708"/>
                <a:gd name="connsiteY57" fmla="*/ 803458 h 1636159"/>
                <a:gd name="connsiteX58" fmla="*/ 1832643 w 5160708"/>
                <a:gd name="connsiteY58" fmla="*/ 803458 h 1636159"/>
                <a:gd name="connsiteX59" fmla="*/ 1832643 w 5160708"/>
                <a:gd name="connsiteY59" fmla="*/ 759431 h 1636159"/>
                <a:gd name="connsiteX60" fmla="*/ 1809204 w 5160708"/>
                <a:gd name="connsiteY60" fmla="*/ 727176 h 1636159"/>
                <a:gd name="connsiteX61" fmla="*/ 1734428 w 5160708"/>
                <a:gd name="connsiteY61" fmla="*/ 727176 h 1636159"/>
                <a:gd name="connsiteX62" fmla="*/ 1716796 w 5160708"/>
                <a:gd name="connsiteY62" fmla="*/ 662667 h 1636159"/>
                <a:gd name="connsiteX63" fmla="*/ 1703625 w 5160708"/>
                <a:gd name="connsiteY63" fmla="*/ 633369 h 1636159"/>
                <a:gd name="connsiteX64" fmla="*/ 1595143 w 5160708"/>
                <a:gd name="connsiteY64" fmla="*/ 633369 h 1636159"/>
                <a:gd name="connsiteX65" fmla="*/ 1595143 w 5160708"/>
                <a:gd name="connsiteY65" fmla="*/ 617242 h 1636159"/>
                <a:gd name="connsiteX66" fmla="*/ 1540902 w 5160708"/>
                <a:gd name="connsiteY66" fmla="*/ 617242 h 1636159"/>
                <a:gd name="connsiteX67" fmla="*/ 1540902 w 5160708"/>
                <a:gd name="connsiteY67" fmla="*/ 596707 h 1636159"/>
                <a:gd name="connsiteX68" fmla="*/ 1502787 w 5160708"/>
                <a:gd name="connsiteY68" fmla="*/ 596707 h 1636159"/>
                <a:gd name="connsiteX69" fmla="*/ 1502787 w 5160708"/>
                <a:gd name="connsiteY69" fmla="*/ 576172 h 1636159"/>
                <a:gd name="connsiteX70" fmla="*/ 1426506 w 5160708"/>
                <a:gd name="connsiteY70" fmla="*/ 576172 h 1636159"/>
                <a:gd name="connsiteX71" fmla="*/ 1426506 w 5160708"/>
                <a:gd name="connsiteY71" fmla="*/ 560044 h 1636159"/>
                <a:gd name="connsiteX72" fmla="*/ 1400111 w 5160708"/>
                <a:gd name="connsiteY72" fmla="*/ 560044 h 1636159"/>
                <a:gd name="connsiteX73" fmla="*/ 1400111 w 5160708"/>
                <a:gd name="connsiteY73" fmla="*/ 551282 h 1636159"/>
                <a:gd name="connsiteX74" fmla="*/ 1376673 w 5160708"/>
                <a:gd name="connsiteY74" fmla="*/ 533649 h 1636159"/>
                <a:gd name="connsiteX75" fmla="*/ 1376673 w 5160708"/>
                <a:gd name="connsiteY75" fmla="*/ 520479 h 1636159"/>
                <a:gd name="connsiteX76" fmla="*/ 1359094 w 5160708"/>
                <a:gd name="connsiteY76" fmla="*/ 520479 h 1636159"/>
                <a:gd name="connsiteX77" fmla="*/ 1359094 w 5160708"/>
                <a:gd name="connsiteY77" fmla="*/ 505803 h 1636159"/>
                <a:gd name="connsiteX78" fmla="*/ 1307756 w 5160708"/>
                <a:gd name="connsiteY78" fmla="*/ 505803 h 1636159"/>
                <a:gd name="connsiteX79" fmla="*/ 1307756 w 5160708"/>
                <a:gd name="connsiteY79" fmla="*/ 480860 h 1636159"/>
                <a:gd name="connsiteX80" fmla="*/ 1285769 w 5160708"/>
                <a:gd name="connsiteY80" fmla="*/ 480860 h 1636159"/>
                <a:gd name="connsiteX81" fmla="*/ 1272598 w 5160708"/>
                <a:gd name="connsiteY81" fmla="*/ 439843 h 1636159"/>
                <a:gd name="connsiteX82" fmla="*/ 1257923 w 5160708"/>
                <a:gd name="connsiteY82" fmla="*/ 417856 h 1636159"/>
                <a:gd name="connsiteX83" fmla="*/ 1209541 w 5160708"/>
                <a:gd name="connsiteY83" fmla="*/ 417856 h 1636159"/>
                <a:gd name="connsiteX84" fmla="*/ 1209541 w 5160708"/>
                <a:gd name="connsiteY84" fmla="*/ 395869 h 1636159"/>
                <a:gd name="connsiteX85" fmla="*/ 1130356 w 5160708"/>
                <a:gd name="connsiteY85" fmla="*/ 395869 h 1636159"/>
                <a:gd name="connsiteX86" fmla="*/ 1130356 w 5160708"/>
                <a:gd name="connsiteY86" fmla="*/ 369474 h 1636159"/>
                <a:gd name="connsiteX87" fmla="*/ 989620 w 5160708"/>
                <a:gd name="connsiteY87" fmla="*/ 369474 h 1636159"/>
                <a:gd name="connsiteX88" fmla="*/ 989620 w 5160708"/>
                <a:gd name="connsiteY88" fmla="*/ 347488 h 1636159"/>
                <a:gd name="connsiteX89" fmla="*/ 936830 w 5160708"/>
                <a:gd name="connsiteY89" fmla="*/ 347488 h 1636159"/>
                <a:gd name="connsiteX90" fmla="*/ 914843 w 5160708"/>
                <a:gd name="connsiteY90" fmla="*/ 321093 h 1636159"/>
                <a:gd name="connsiteX91" fmla="*/ 888448 w 5160708"/>
                <a:gd name="connsiteY91" fmla="*/ 321093 h 1636159"/>
                <a:gd name="connsiteX92" fmla="*/ 888448 w 5160708"/>
                <a:gd name="connsiteY92" fmla="*/ 281474 h 1636159"/>
                <a:gd name="connsiteX93" fmla="*/ 809264 w 5160708"/>
                <a:gd name="connsiteY93" fmla="*/ 281474 h 1636159"/>
                <a:gd name="connsiteX94" fmla="*/ 809264 w 5160708"/>
                <a:gd name="connsiteY94" fmla="*/ 259487 h 1636159"/>
                <a:gd name="connsiteX95" fmla="*/ 778514 w 5160708"/>
                <a:gd name="connsiteY95" fmla="*/ 259487 h 1636159"/>
                <a:gd name="connsiteX96" fmla="*/ 778514 w 5160708"/>
                <a:gd name="connsiteY96" fmla="*/ 237500 h 1636159"/>
                <a:gd name="connsiteX97" fmla="*/ 743303 w 5160708"/>
                <a:gd name="connsiteY97" fmla="*/ 237500 h 1636159"/>
                <a:gd name="connsiteX98" fmla="*/ 743303 w 5160708"/>
                <a:gd name="connsiteY98" fmla="*/ 211105 h 1636159"/>
                <a:gd name="connsiteX99" fmla="*/ 721316 w 5160708"/>
                <a:gd name="connsiteY99" fmla="*/ 211105 h 1636159"/>
                <a:gd name="connsiteX100" fmla="*/ 721316 w 5160708"/>
                <a:gd name="connsiteY100" fmla="*/ 171540 h 1636159"/>
                <a:gd name="connsiteX101" fmla="*/ 699330 w 5160708"/>
                <a:gd name="connsiteY101" fmla="*/ 171540 h 1636159"/>
                <a:gd name="connsiteX102" fmla="*/ 699330 w 5160708"/>
                <a:gd name="connsiteY102" fmla="*/ 149553 h 1636159"/>
                <a:gd name="connsiteX103" fmla="*/ 677343 w 5160708"/>
                <a:gd name="connsiteY103" fmla="*/ 149553 h 1636159"/>
                <a:gd name="connsiteX104" fmla="*/ 677343 w 5160708"/>
                <a:gd name="connsiteY104" fmla="*/ 114342 h 1636159"/>
                <a:gd name="connsiteX105" fmla="*/ 642132 w 5160708"/>
                <a:gd name="connsiteY105" fmla="*/ 79185 h 1636159"/>
                <a:gd name="connsiteX106" fmla="*/ 365066 w 5160708"/>
                <a:gd name="connsiteY106" fmla="*/ 79185 h 1636159"/>
                <a:gd name="connsiteX107" fmla="*/ 365066 w 5160708"/>
                <a:gd name="connsiteY107" fmla="*/ 54994 h 1636159"/>
                <a:gd name="connsiteX108" fmla="*/ 285882 w 5160708"/>
                <a:gd name="connsiteY108" fmla="*/ 54994 h 1636159"/>
                <a:gd name="connsiteX109" fmla="*/ 285882 w 5160708"/>
                <a:gd name="connsiteY109" fmla="*/ 35157 h 1636159"/>
                <a:gd name="connsiteX110" fmla="*/ 211105 w 5160708"/>
                <a:gd name="connsiteY110" fmla="*/ 35157 h 1636159"/>
                <a:gd name="connsiteX111" fmla="*/ 211105 w 5160708"/>
                <a:gd name="connsiteY111" fmla="*/ 15375 h 1636159"/>
                <a:gd name="connsiteX112" fmla="*/ 182506 w 5160708"/>
                <a:gd name="connsiteY112" fmla="*/ 15375 h 1636159"/>
                <a:gd name="connsiteX113" fmla="*/ 182506 w 5160708"/>
                <a:gd name="connsiteY113" fmla="*/ 0 h 1636159"/>
                <a:gd name="connsiteX114" fmla="*/ 0 w 5160708"/>
                <a:gd name="connsiteY114" fmla="*/ 0 h 163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5160708" h="1636159">
                  <a:moveTo>
                    <a:pt x="5160708" y="1636160"/>
                  </a:moveTo>
                  <a:lnTo>
                    <a:pt x="4795642" y="1636160"/>
                  </a:lnTo>
                  <a:lnTo>
                    <a:pt x="4795642" y="1507142"/>
                  </a:lnTo>
                  <a:lnTo>
                    <a:pt x="4619694" y="1507142"/>
                  </a:lnTo>
                  <a:lnTo>
                    <a:pt x="4619694" y="1444138"/>
                  </a:lnTo>
                  <a:lnTo>
                    <a:pt x="4392462" y="1444138"/>
                  </a:lnTo>
                  <a:lnTo>
                    <a:pt x="4392462" y="1401616"/>
                  </a:lnTo>
                  <a:lnTo>
                    <a:pt x="4020084" y="1401616"/>
                  </a:lnTo>
                  <a:lnTo>
                    <a:pt x="4020084" y="1376673"/>
                  </a:lnTo>
                  <a:lnTo>
                    <a:pt x="3756189" y="1376673"/>
                  </a:lnTo>
                  <a:lnTo>
                    <a:pt x="3756189" y="1350278"/>
                  </a:lnTo>
                  <a:lnTo>
                    <a:pt x="3380855" y="1350278"/>
                  </a:lnTo>
                  <a:lnTo>
                    <a:pt x="3364728" y="1312164"/>
                  </a:lnTo>
                  <a:lnTo>
                    <a:pt x="3328066" y="1312164"/>
                  </a:lnTo>
                  <a:lnTo>
                    <a:pt x="3328066" y="1293080"/>
                  </a:lnTo>
                  <a:lnTo>
                    <a:pt x="3194640" y="1293080"/>
                  </a:lnTo>
                  <a:lnTo>
                    <a:pt x="3194640" y="1275501"/>
                  </a:lnTo>
                  <a:lnTo>
                    <a:pt x="3083200" y="1275501"/>
                  </a:lnTo>
                  <a:lnTo>
                    <a:pt x="3083200" y="1259374"/>
                  </a:lnTo>
                  <a:lnTo>
                    <a:pt x="3024605" y="1259374"/>
                  </a:lnTo>
                  <a:lnTo>
                    <a:pt x="3024605" y="1235936"/>
                  </a:lnTo>
                  <a:lnTo>
                    <a:pt x="2986437" y="1235936"/>
                  </a:lnTo>
                  <a:lnTo>
                    <a:pt x="2986437" y="1218357"/>
                  </a:lnTo>
                  <a:lnTo>
                    <a:pt x="2920477" y="1218357"/>
                  </a:lnTo>
                  <a:lnTo>
                    <a:pt x="2920477" y="1199273"/>
                  </a:lnTo>
                  <a:lnTo>
                    <a:pt x="2795868" y="1199273"/>
                  </a:lnTo>
                  <a:lnTo>
                    <a:pt x="2773881" y="1159708"/>
                  </a:lnTo>
                  <a:lnTo>
                    <a:pt x="2702061" y="1159708"/>
                  </a:lnTo>
                  <a:lnTo>
                    <a:pt x="2693245" y="1143581"/>
                  </a:lnTo>
                  <a:lnTo>
                    <a:pt x="2681526" y="1143581"/>
                  </a:lnTo>
                  <a:lnTo>
                    <a:pt x="2674161" y="1123045"/>
                  </a:lnTo>
                  <a:lnTo>
                    <a:pt x="2652174" y="1123045"/>
                  </a:lnTo>
                  <a:lnTo>
                    <a:pt x="2652174" y="1103962"/>
                  </a:lnTo>
                  <a:lnTo>
                    <a:pt x="2599438" y="1103962"/>
                  </a:lnTo>
                  <a:lnTo>
                    <a:pt x="2599438" y="1084931"/>
                  </a:lnTo>
                  <a:lnTo>
                    <a:pt x="2542240" y="1084931"/>
                  </a:lnTo>
                  <a:lnTo>
                    <a:pt x="2542240" y="1065848"/>
                  </a:lnTo>
                  <a:lnTo>
                    <a:pt x="2526113" y="1065848"/>
                  </a:lnTo>
                  <a:lnTo>
                    <a:pt x="2526113" y="1027734"/>
                  </a:lnTo>
                  <a:lnTo>
                    <a:pt x="2496761" y="1027734"/>
                  </a:lnTo>
                  <a:lnTo>
                    <a:pt x="2496761" y="1011606"/>
                  </a:lnTo>
                  <a:lnTo>
                    <a:pt x="2433758" y="1011606"/>
                  </a:lnTo>
                  <a:lnTo>
                    <a:pt x="2433758" y="994028"/>
                  </a:lnTo>
                  <a:lnTo>
                    <a:pt x="2269529" y="994028"/>
                  </a:lnTo>
                  <a:lnTo>
                    <a:pt x="2247542" y="952957"/>
                  </a:lnTo>
                  <a:lnTo>
                    <a:pt x="2171314" y="952957"/>
                  </a:lnTo>
                  <a:lnTo>
                    <a:pt x="2144919" y="930970"/>
                  </a:lnTo>
                  <a:lnTo>
                    <a:pt x="2144919" y="916348"/>
                  </a:lnTo>
                  <a:lnTo>
                    <a:pt x="2115622" y="916348"/>
                  </a:lnTo>
                  <a:lnTo>
                    <a:pt x="2115622" y="900221"/>
                  </a:lnTo>
                  <a:lnTo>
                    <a:pt x="2029072" y="900221"/>
                  </a:lnTo>
                  <a:lnTo>
                    <a:pt x="2029072" y="882589"/>
                  </a:lnTo>
                  <a:lnTo>
                    <a:pt x="1941125" y="882589"/>
                  </a:lnTo>
                  <a:lnTo>
                    <a:pt x="1930857" y="845926"/>
                  </a:lnTo>
                  <a:lnTo>
                    <a:pt x="1930857" y="838615"/>
                  </a:lnTo>
                  <a:lnTo>
                    <a:pt x="1930857" y="821036"/>
                  </a:lnTo>
                  <a:lnTo>
                    <a:pt x="1895700" y="821036"/>
                  </a:lnTo>
                  <a:lnTo>
                    <a:pt x="1895700" y="803458"/>
                  </a:lnTo>
                  <a:lnTo>
                    <a:pt x="1832643" y="803458"/>
                  </a:lnTo>
                  <a:lnTo>
                    <a:pt x="1832643" y="759431"/>
                  </a:lnTo>
                  <a:lnTo>
                    <a:pt x="1809204" y="727176"/>
                  </a:lnTo>
                  <a:lnTo>
                    <a:pt x="1734428" y="727176"/>
                  </a:lnTo>
                  <a:lnTo>
                    <a:pt x="1716796" y="662667"/>
                  </a:lnTo>
                  <a:lnTo>
                    <a:pt x="1703625" y="633369"/>
                  </a:lnTo>
                  <a:lnTo>
                    <a:pt x="1595143" y="633369"/>
                  </a:lnTo>
                  <a:lnTo>
                    <a:pt x="1595143" y="617242"/>
                  </a:lnTo>
                  <a:lnTo>
                    <a:pt x="1540902" y="617242"/>
                  </a:lnTo>
                  <a:lnTo>
                    <a:pt x="1540902" y="596707"/>
                  </a:lnTo>
                  <a:lnTo>
                    <a:pt x="1502787" y="596707"/>
                  </a:lnTo>
                  <a:lnTo>
                    <a:pt x="1502787" y="576172"/>
                  </a:lnTo>
                  <a:lnTo>
                    <a:pt x="1426506" y="576172"/>
                  </a:lnTo>
                  <a:lnTo>
                    <a:pt x="1426506" y="560044"/>
                  </a:lnTo>
                  <a:lnTo>
                    <a:pt x="1400111" y="560044"/>
                  </a:lnTo>
                  <a:lnTo>
                    <a:pt x="1400111" y="551282"/>
                  </a:lnTo>
                  <a:lnTo>
                    <a:pt x="1376673" y="533649"/>
                  </a:lnTo>
                  <a:lnTo>
                    <a:pt x="1376673" y="520479"/>
                  </a:lnTo>
                  <a:lnTo>
                    <a:pt x="1359094" y="520479"/>
                  </a:lnTo>
                  <a:lnTo>
                    <a:pt x="1359094" y="505803"/>
                  </a:lnTo>
                  <a:lnTo>
                    <a:pt x="1307756" y="505803"/>
                  </a:lnTo>
                  <a:lnTo>
                    <a:pt x="1307756" y="480860"/>
                  </a:lnTo>
                  <a:lnTo>
                    <a:pt x="1285769" y="480860"/>
                  </a:lnTo>
                  <a:lnTo>
                    <a:pt x="1272598" y="439843"/>
                  </a:lnTo>
                  <a:lnTo>
                    <a:pt x="1257923" y="417856"/>
                  </a:lnTo>
                  <a:lnTo>
                    <a:pt x="1209541" y="417856"/>
                  </a:lnTo>
                  <a:lnTo>
                    <a:pt x="1209541" y="395869"/>
                  </a:lnTo>
                  <a:lnTo>
                    <a:pt x="1130356" y="395869"/>
                  </a:lnTo>
                  <a:lnTo>
                    <a:pt x="1130356" y="369474"/>
                  </a:lnTo>
                  <a:lnTo>
                    <a:pt x="989620" y="369474"/>
                  </a:lnTo>
                  <a:lnTo>
                    <a:pt x="989620" y="347488"/>
                  </a:lnTo>
                  <a:lnTo>
                    <a:pt x="936830" y="347488"/>
                  </a:lnTo>
                  <a:lnTo>
                    <a:pt x="914843" y="321093"/>
                  </a:lnTo>
                  <a:lnTo>
                    <a:pt x="888448" y="321093"/>
                  </a:lnTo>
                  <a:lnTo>
                    <a:pt x="888448" y="281474"/>
                  </a:lnTo>
                  <a:lnTo>
                    <a:pt x="809264" y="281474"/>
                  </a:lnTo>
                  <a:lnTo>
                    <a:pt x="809264" y="259487"/>
                  </a:lnTo>
                  <a:lnTo>
                    <a:pt x="778514" y="259487"/>
                  </a:lnTo>
                  <a:lnTo>
                    <a:pt x="778514" y="237500"/>
                  </a:lnTo>
                  <a:lnTo>
                    <a:pt x="743303" y="237500"/>
                  </a:lnTo>
                  <a:lnTo>
                    <a:pt x="743303" y="211105"/>
                  </a:lnTo>
                  <a:lnTo>
                    <a:pt x="721316" y="211105"/>
                  </a:lnTo>
                  <a:lnTo>
                    <a:pt x="721316" y="171540"/>
                  </a:lnTo>
                  <a:lnTo>
                    <a:pt x="699330" y="171540"/>
                  </a:lnTo>
                  <a:lnTo>
                    <a:pt x="699330" y="149553"/>
                  </a:lnTo>
                  <a:lnTo>
                    <a:pt x="677343" y="149553"/>
                  </a:lnTo>
                  <a:lnTo>
                    <a:pt x="677343" y="114342"/>
                  </a:lnTo>
                  <a:lnTo>
                    <a:pt x="642132" y="79185"/>
                  </a:lnTo>
                  <a:lnTo>
                    <a:pt x="365066" y="79185"/>
                  </a:lnTo>
                  <a:lnTo>
                    <a:pt x="365066" y="54994"/>
                  </a:lnTo>
                  <a:lnTo>
                    <a:pt x="285882" y="54994"/>
                  </a:lnTo>
                  <a:lnTo>
                    <a:pt x="285882" y="35157"/>
                  </a:lnTo>
                  <a:lnTo>
                    <a:pt x="211105" y="35157"/>
                  </a:lnTo>
                  <a:lnTo>
                    <a:pt x="211105" y="15375"/>
                  </a:lnTo>
                  <a:lnTo>
                    <a:pt x="182506" y="15375"/>
                  </a:lnTo>
                  <a:lnTo>
                    <a:pt x="182506" y="0"/>
                  </a:lnTo>
                  <a:lnTo>
                    <a:pt x="0" y="0"/>
                  </a:lnTo>
                </a:path>
              </a:pathLst>
            </a:custGeom>
            <a:noFill/>
            <a:ln w="38100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cxnSp>
          <p:nvCxnSpPr>
            <p:cNvPr id="197" name="Connecteur droit 196">
              <a:extLst>
                <a:ext uri="{FF2B5EF4-FFF2-40B4-BE49-F238E27FC236}">
                  <a16:creationId xmlns:a16="http://schemas.microsoft.com/office/drawing/2014/main" xmlns="" id="{63871643-010A-4190-9A48-362B0E1B8C86}"/>
                </a:ext>
              </a:extLst>
            </p:cNvPr>
            <p:cNvCxnSpPr>
              <a:cxnSpLocks/>
            </p:cNvCxnSpPr>
            <p:nvPr/>
          </p:nvCxnSpPr>
          <p:spPr>
            <a:xfrm>
              <a:off x="2153527" y="1728408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Connecteur droit 197">
              <a:extLst>
                <a:ext uri="{FF2B5EF4-FFF2-40B4-BE49-F238E27FC236}">
                  <a16:creationId xmlns:a16="http://schemas.microsoft.com/office/drawing/2014/main" xmlns="" id="{CDA24682-C815-4884-AA94-B99518AC515C}"/>
                </a:ext>
              </a:extLst>
            </p:cNvPr>
            <p:cNvCxnSpPr>
              <a:cxnSpLocks/>
            </p:cNvCxnSpPr>
            <p:nvPr/>
          </p:nvCxnSpPr>
          <p:spPr>
            <a:xfrm>
              <a:off x="3073963" y="2135814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Connecteur droit 198">
              <a:extLst>
                <a:ext uri="{FF2B5EF4-FFF2-40B4-BE49-F238E27FC236}">
                  <a16:creationId xmlns:a16="http://schemas.microsoft.com/office/drawing/2014/main" xmlns="" id="{467758E4-A5A2-4391-87D5-1C0C7E391489}"/>
                </a:ext>
              </a:extLst>
            </p:cNvPr>
            <p:cNvCxnSpPr>
              <a:cxnSpLocks/>
            </p:cNvCxnSpPr>
            <p:nvPr/>
          </p:nvCxnSpPr>
          <p:spPr>
            <a:xfrm>
              <a:off x="3167516" y="221182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Connecteur droit 199">
              <a:extLst>
                <a:ext uri="{FF2B5EF4-FFF2-40B4-BE49-F238E27FC236}">
                  <a16:creationId xmlns:a16="http://schemas.microsoft.com/office/drawing/2014/main" xmlns="" id="{ED9CCC0D-63C7-41E1-B722-99FC81383E2B}"/>
                </a:ext>
              </a:extLst>
            </p:cNvPr>
            <p:cNvCxnSpPr>
              <a:cxnSpLocks/>
            </p:cNvCxnSpPr>
            <p:nvPr/>
          </p:nvCxnSpPr>
          <p:spPr>
            <a:xfrm>
              <a:off x="5061199" y="29406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Connecteur droit 200">
              <a:extLst>
                <a:ext uri="{FF2B5EF4-FFF2-40B4-BE49-F238E27FC236}">
                  <a16:creationId xmlns:a16="http://schemas.microsoft.com/office/drawing/2014/main" xmlns="" id="{6CE655D9-294F-40D4-AAEC-8F23A35C7347}"/>
                </a:ext>
              </a:extLst>
            </p:cNvPr>
            <p:cNvCxnSpPr>
              <a:cxnSpLocks/>
            </p:cNvCxnSpPr>
            <p:nvPr/>
          </p:nvCxnSpPr>
          <p:spPr>
            <a:xfrm>
              <a:off x="5157769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Connecteur droit 201">
              <a:extLst>
                <a:ext uri="{FF2B5EF4-FFF2-40B4-BE49-F238E27FC236}">
                  <a16:creationId xmlns:a16="http://schemas.microsoft.com/office/drawing/2014/main" xmlns="" id="{BE26EA64-321A-4B39-8219-BC5967CA8072}"/>
                </a:ext>
              </a:extLst>
            </p:cNvPr>
            <p:cNvCxnSpPr>
              <a:cxnSpLocks/>
            </p:cNvCxnSpPr>
            <p:nvPr/>
          </p:nvCxnSpPr>
          <p:spPr>
            <a:xfrm>
              <a:off x="5197001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Connecteur droit 202">
              <a:extLst>
                <a:ext uri="{FF2B5EF4-FFF2-40B4-BE49-F238E27FC236}">
                  <a16:creationId xmlns:a16="http://schemas.microsoft.com/office/drawing/2014/main" xmlns="" id="{18E50618-1A17-4E83-A61D-DE9A2B7123B1}"/>
                </a:ext>
              </a:extLst>
            </p:cNvPr>
            <p:cNvCxnSpPr>
              <a:cxnSpLocks/>
            </p:cNvCxnSpPr>
            <p:nvPr/>
          </p:nvCxnSpPr>
          <p:spPr>
            <a:xfrm>
              <a:off x="5254340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Connecteur droit 203">
              <a:extLst>
                <a:ext uri="{FF2B5EF4-FFF2-40B4-BE49-F238E27FC236}">
                  <a16:creationId xmlns:a16="http://schemas.microsoft.com/office/drawing/2014/main" xmlns="" id="{70FE588D-17F8-4C22-8F25-E3F4A72E8012}"/>
                </a:ext>
              </a:extLst>
            </p:cNvPr>
            <p:cNvCxnSpPr>
              <a:cxnSpLocks/>
            </p:cNvCxnSpPr>
            <p:nvPr/>
          </p:nvCxnSpPr>
          <p:spPr>
            <a:xfrm>
              <a:off x="5308661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Connecteur droit 204">
              <a:extLst>
                <a:ext uri="{FF2B5EF4-FFF2-40B4-BE49-F238E27FC236}">
                  <a16:creationId xmlns:a16="http://schemas.microsoft.com/office/drawing/2014/main" xmlns="" id="{4A3C06B7-D6C6-42AD-9F48-F2AEA0567FE9}"/>
                </a:ext>
              </a:extLst>
            </p:cNvPr>
            <p:cNvCxnSpPr>
              <a:cxnSpLocks/>
            </p:cNvCxnSpPr>
            <p:nvPr/>
          </p:nvCxnSpPr>
          <p:spPr>
            <a:xfrm>
              <a:off x="5350911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Connecteur droit 205">
              <a:extLst>
                <a:ext uri="{FF2B5EF4-FFF2-40B4-BE49-F238E27FC236}">
                  <a16:creationId xmlns:a16="http://schemas.microsoft.com/office/drawing/2014/main" xmlns="" id="{CA38395D-77EF-473C-9835-68E0F9D2254C}"/>
                </a:ext>
              </a:extLst>
            </p:cNvPr>
            <p:cNvCxnSpPr>
              <a:cxnSpLocks/>
            </p:cNvCxnSpPr>
            <p:nvPr/>
          </p:nvCxnSpPr>
          <p:spPr>
            <a:xfrm>
              <a:off x="5372036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Connecteur droit 206">
              <a:extLst>
                <a:ext uri="{FF2B5EF4-FFF2-40B4-BE49-F238E27FC236}">
                  <a16:creationId xmlns:a16="http://schemas.microsoft.com/office/drawing/2014/main" xmlns="" id="{A8DDB4F2-4536-429A-AE17-62BCABC18DD1}"/>
                </a:ext>
              </a:extLst>
            </p:cNvPr>
            <p:cNvCxnSpPr>
              <a:cxnSpLocks/>
            </p:cNvCxnSpPr>
            <p:nvPr/>
          </p:nvCxnSpPr>
          <p:spPr>
            <a:xfrm>
              <a:off x="5423339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Connecteur droit 207">
              <a:extLst>
                <a:ext uri="{FF2B5EF4-FFF2-40B4-BE49-F238E27FC236}">
                  <a16:creationId xmlns:a16="http://schemas.microsoft.com/office/drawing/2014/main" xmlns="" id="{B0378653-92CE-4CEB-908C-0B783EA90627}"/>
                </a:ext>
              </a:extLst>
            </p:cNvPr>
            <p:cNvCxnSpPr>
              <a:cxnSpLocks/>
            </p:cNvCxnSpPr>
            <p:nvPr/>
          </p:nvCxnSpPr>
          <p:spPr>
            <a:xfrm>
              <a:off x="5447481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Connecteur droit 208">
              <a:extLst>
                <a:ext uri="{FF2B5EF4-FFF2-40B4-BE49-F238E27FC236}">
                  <a16:creationId xmlns:a16="http://schemas.microsoft.com/office/drawing/2014/main" xmlns="" id="{EDC316BE-AADD-4E01-A76C-0C4B84AF5ABA}"/>
                </a:ext>
              </a:extLst>
            </p:cNvPr>
            <p:cNvCxnSpPr>
              <a:cxnSpLocks/>
            </p:cNvCxnSpPr>
            <p:nvPr/>
          </p:nvCxnSpPr>
          <p:spPr>
            <a:xfrm>
              <a:off x="5477660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Connecteur droit 209">
              <a:extLst>
                <a:ext uri="{FF2B5EF4-FFF2-40B4-BE49-F238E27FC236}">
                  <a16:creationId xmlns:a16="http://schemas.microsoft.com/office/drawing/2014/main" xmlns="" id="{548A1589-B1C2-4E9A-8456-57EBDEA027D4}"/>
                </a:ext>
              </a:extLst>
            </p:cNvPr>
            <p:cNvCxnSpPr>
              <a:cxnSpLocks/>
            </p:cNvCxnSpPr>
            <p:nvPr/>
          </p:nvCxnSpPr>
          <p:spPr>
            <a:xfrm>
              <a:off x="5528962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Connecteur droit 210">
              <a:extLst>
                <a:ext uri="{FF2B5EF4-FFF2-40B4-BE49-F238E27FC236}">
                  <a16:creationId xmlns:a16="http://schemas.microsoft.com/office/drawing/2014/main" xmlns="" id="{CB9EBAA8-5A52-4597-B496-C1D4D07E97AE}"/>
                </a:ext>
              </a:extLst>
            </p:cNvPr>
            <p:cNvCxnSpPr>
              <a:cxnSpLocks/>
            </p:cNvCxnSpPr>
            <p:nvPr/>
          </p:nvCxnSpPr>
          <p:spPr>
            <a:xfrm>
              <a:off x="5556122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Connecteur droit 211">
              <a:extLst>
                <a:ext uri="{FF2B5EF4-FFF2-40B4-BE49-F238E27FC236}">
                  <a16:creationId xmlns:a16="http://schemas.microsoft.com/office/drawing/2014/main" xmlns="" id="{8D6177F8-1C3A-474E-8250-AC90C70A80B5}"/>
                </a:ext>
              </a:extLst>
            </p:cNvPr>
            <p:cNvCxnSpPr>
              <a:cxnSpLocks/>
            </p:cNvCxnSpPr>
            <p:nvPr/>
          </p:nvCxnSpPr>
          <p:spPr>
            <a:xfrm>
              <a:off x="5580265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Connecteur droit 212">
              <a:extLst>
                <a:ext uri="{FF2B5EF4-FFF2-40B4-BE49-F238E27FC236}">
                  <a16:creationId xmlns:a16="http://schemas.microsoft.com/office/drawing/2014/main" xmlns="" id="{9CE51339-0CAE-46EE-9E98-3619C99508B3}"/>
                </a:ext>
              </a:extLst>
            </p:cNvPr>
            <p:cNvCxnSpPr>
              <a:cxnSpLocks/>
            </p:cNvCxnSpPr>
            <p:nvPr/>
          </p:nvCxnSpPr>
          <p:spPr>
            <a:xfrm>
              <a:off x="5622514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Connecteur droit 213">
              <a:extLst>
                <a:ext uri="{FF2B5EF4-FFF2-40B4-BE49-F238E27FC236}">
                  <a16:creationId xmlns:a16="http://schemas.microsoft.com/office/drawing/2014/main" xmlns="" id="{E3A647A4-38B3-427A-85EE-702D678833B6}"/>
                </a:ext>
              </a:extLst>
            </p:cNvPr>
            <p:cNvCxnSpPr>
              <a:cxnSpLocks/>
            </p:cNvCxnSpPr>
            <p:nvPr/>
          </p:nvCxnSpPr>
          <p:spPr>
            <a:xfrm>
              <a:off x="5661746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Connecteur droit 214">
              <a:extLst>
                <a:ext uri="{FF2B5EF4-FFF2-40B4-BE49-F238E27FC236}">
                  <a16:creationId xmlns:a16="http://schemas.microsoft.com/office/drawing/2014/main" xmlns="" id="{2ED2A519-4286-41DF-A9D0-DF68CDD49107}"/>
                </a:ext>
              </a:extLst>
            </p:cNvPr>
            <p:cNvCxnSpPr>
              <a:cxnSpLocks/>
            </p:cNvCxnSpPr>
            <p:nvPr/>
          </p:nvCxnSpPr>
          <p:spPr>
            <a:xfrm>
              <a:off x="5682871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Connecteur droit 215">
              <a:extLst>
                <a:ext uri="{FF2B5EF4-FFF2-40B4-BE49-F238E27FC236}">
                  <a16:creationId xmlns:a16="http://schemas.microsoft.com/office/drawing/2014/main" xmlns="" id="{0A84C869-0A45-48A0-A6DA-9C02BC4AEE0D}"/>
                </a:ext>
              </a:extLst>
            </p:cNvPr>
            <p:cNvCxnSpPr>
              <a:cxnSpLocks/>
            </p:cNvCxnSpPr>
            <p:nvPr/>
          </p:nvCxnSpPr>
          <p:spPr>
            <a:xfrm>
              <a:off x="5713049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Connecteur droit 216">
              <a:extLst>
                <a:ext uri="{FF2B5EF4-FFF2-40B4-BE49-F238E27FC236}">
                  <a16:creationId xmlns:a16="http://schemas.microsoft.com/office/drawing/2014/main" xmlns="" id="{5FEC7D16-326B-439B-8F35-E20FB8869F55}"/>
                </a:ext>
              </a:extLst>
            </p:cNvPr>
            <p:cNvCxnSpPr>
              <a:cxnSpLocks/>
            </p:cNvCxnSpPr>
            <p:nvPr/>
          </p:nvCxnSpPr>
          <p:spPr>
            <a:xfrm>
              <a:off x="5746245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Connecteur droit 217">
              <a:extLst>
                <a:ext uri="{FF2B5EF4-FFF2-40B4-BE49-F238E27FC236}">
                  <a16:creationId xmlns:a16="http://schemas.microsoft.com/office/drawing/2014/main" xmlns="" id="{ADE8AF50-CCA9-437C-BD14-B5B32EA78428}"/>
                </a:ext>
              </a:extLst>
            </p:cNvPr>
            <p:cNvCxnSpPr>
              <a:cxnSpLocks/>
            </p:cNvCxnSpPr>
            <p:nvPr/>
          </p:nvCxnSpPr>
          <p:spPr>
            <a:xfrm>
              <a:off x="5806915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Connecteur droit 218">
              <a:extLst>
                <a:ext uri="{FF2B5EF4-FFF2-40B4-BE49-F238E27FC236}">
                  <a16:creationId xmlns:a16="http://schemas.microsoft.com/office/drawing/2014/main" xmlns="" id="{FAC6E340-E5FC-4434-8BD5-5F9D0F28C81C}"/>
                </a:ext>
              </a:extLst>
            </p:cNvPr>
            <p:cNvCxnSpPr>
              <a:cxnSpLocks/>
            </p:cNvCxnSpPr>
            <p:nvPr/>
          </p:nvCxnSpPr>
          <p:spPr>
            <a:xfrm>
              <a:off x="5846147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Connecteur droit 219">
              <a:extLst>
                <a:ext uri="{FF2B5EF4-FFF2-40B4-BE49-F238E27FC236}">
                  <a16:creationId xmlns:a16="http://schemas.microsoft.com/office/drawing/2014/main" xmlns="" id="{75194EE4-AEC3-48B0-9546-05531BDF936F}"/>
                </a:ext>
              </a:extLst>
            </p:cNvPr>
            <p:cNvCxnSpPr>
              <a:cxnSpLocks/>
            </p:cNvCxnSpPr>
            <p:nvPr/>
          </p:nvCxnSpPr>
          <p:spPr>
            <a:xfrm>
              <a:off x="6012127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Connecteur droit 220">
              <a:extLst>
                <a:ext uri="{FF2B5EF4-FFF2-40B4-BE49-F238E27FC236}">
                  <a16:creationId xmlns:a16="http://schemas.microsoft.com/office/drawing/2014/main" xmlns="" id="{3788114F-FC42-4E6B-9558-D90462BF8342}"/>
                </a:ext>
              </a:extLst>
            </p:cNvPr>
            <p:cNvCxnSpPr>
              <a:cxnSpLocks/>
            </p:cNvCxnSpPr>
            <p:nvPr/>
          </p:nvCxnSpPr>
          <p:spPr>
            <a:xfrm>
              <a:off x="6063430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Connecteur droit 221">
              <a:extLst>
                <a:ext uri="{FF2B5EF4-FFF2-40B4-BE49-F238E27FC236}">
                  <a16:creationId xmlns:a16="http://schemas.microsoft.com/office/drawing/2014/main" xmlns="" id="{4CFD62D7-2C6C-4911-A609-96F0C172A8D6}"/>
                </a:ext>
              </a:extLst>
            </p:cNvPr>
            <p:cNvCxnSpPr>
              <a:cxnSpLocks/>
            </p:cNvCxnSpPr>
            <p:nvPr/>
          </p:nvCxnSpPr>
          <p:spPr>
            <a:xfrm>
              <a:off x="6111715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Connecteur droit 222">
              <a:extLst>
                <a:ext uri="{FF2B5EF4-FFF2-40B4-BE49-F238E27FC236}">
                  <a16:creationId xmlns:a16="http://schemas.microsoft.com/office/drawing/2014/main" xmlns="" id="{E6506E77-5527-4F66-9DC5-CB0D3CFBD41B}"/>
                </a:ext>
              </a:extLst>
            </p:cNvPr>
            <p:cNvCxnSpPr>
              <a:cxnSpLocks/>
            </p:cNvCxnSpPr>
            <p:nvPr/>
          </p:nvCxnSpPr>
          <p:spPr>
            <a:xfrm>
              <a:off x="6163017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Connecteur droit 223">
              <a:extLst>
                <a:ext uri="{FF2B5EF4-FFF2-40B4-BE49-F238E27FC236}">
                  <a16:creationId xmlns:a16="http://schemas.microsoft.com/office/drawing/2014/main" xmlns="" id="{E9C134BD-812D-4BFE-808B-6BCF212D9836}"/>
                </a:ext>
              </a:extLst>
            </p:cNvPr>
            <p:cNvCxnSpPr>
              <a:cxnSpLocks/>
            </p:cNvCxnSpPr>
            <p:nvPr/>
          </p:nvCxnSpPr>
          <p:spPr>
            <a:xfrm>
              <a:off x="6223373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Connecteur droit 224">
              <a:extLst>
                <a:ext uri="{FF2B5EF4-FFF2-40B4-BE49-F238E27FC236}">
                  <a16:creationId xmlns:a16="http://schemas.microsoft.com/office/drawing/2014/main" xmlns="" id="{D59673C0-C38D-4F14-9ADA-1286482367DE}"/>
                </a:ext>
              </a:extLst>
            </p:cNvPr>
            <p:cNvCxnSpPr>
              <a:cxnSpLocks/>
            </p:cNvCxnSpPr>
            <p:nvPr/>
          </p:nvCxnSpPr>
          <p:spPr>
            <a:xfrm>
              <a:off x="6232427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Connecteur droit 225">
              <a:extLst>
                <a:ext uri="{FF2B5EF4-FFF2-40B4-BE49-F238E27FC236}">
                  <a16:creationId xmlns:a16="http://schemas.microsoft.com/office/drawing/2014/main" xmlns="" id="{B1FA7032-9197-4DE7-B65F-ED6EC7C09D09}"/>
                </a:ext>
              </a:extLst>
            </p:cNvPr>
            <p:cNvCxnSpPr>
              <a:cxnSpLocks/>
            </p:cNvCxnSpPr>
            <p:nvPr/>
          </p:nvCxnSpPr>
          <p:spPr>
            <a:xfrm>
              <a:off x="6262605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Connecteur droit 226">
              <a:extLst>
                <a:ext uri="{FF2B5EF4-FFF2-40B4-BE49-F238E27FC236}">
                  <a16:creationId xmlns:a16="http://schemas.microsoft.com/office/drawing/2014/main" xmlns="" id="{FB8EB54D-761E-4D15-91F8-53D45797C2AD}"/>
                </a:ext>
              </a:extLst>
            </p:cNvPr>
            <p:cNvCxnSpPr>
              <a:cxnSpLocks/>
            </p:cNvCxnSpPr>
            <p:nvPr/>
          </p:nvCxnSpPr>
          <p:spPr>
            <a:xfrm>
              <a:off x="6316926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Connecteur droit 227">
              <a:extLst>
                <a:ext uri="{FF2B5EF4-FFF2-40B4-BE49-F238E27FC236}">
                  <a16:creationId xmlns:a16="http://schemas.microsoft.com/office/drawing/2014/main" xmlns="" id="{A65365BB-47D9-4CC7-8B96-CABBD1A1AEA4}"/>
                </a:ext>
              </a:extLst>
            </p:cNvPr>
            <p:cNvCxnSpPr>
              <a:cxnSpLocks/>
            </p:cNvCxnSpPr>
            <p:nvPr/>
          </p:nvCxnSpPr>
          <p:spPr>
            <a:xfrm>
              <a:off x="6335033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Connecteur droit 228">
              <a:extLst>
                <a:ext uri="{FF2B5EF4-FFF2-40B4-BE49-F238E27FC236}">
                  <a16:creationId xmlns:a16="http://schemas.microsoft.com/office/drawing/2014/main" xmlns="" id="{672A8543-D53A-4653-82E5-F67F27C41771}"/>
                </a:ext>
              </a:extLst>
            </p:cNvPr>
            <p:cNvCxnSpPr>
              <a:cxnSpLocks/>
            </p:cNvCxnSpPr>
            <p:nvPr/>
          </p:nvCxnSpPr>
          <p:spPr>
            <a:xfrm>
              <a:off x="6344086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Connecteur droit 229">
              <a:extLst>
                <a:ext uri="{FF2B5EF4-FFF2-40B4-BE49-F238E27FC236}">
                  <a16:creationId xmlns:a16="http://schemas.microsoft.com/office/drawing/2014/main" xmlns="" id="{4D4A4146-59B4-4515-AC43-E77DAFA0EFB6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25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Connecteur droit 230">
              <a:extLst>
                <a:ext uri="{FF2B5EF4-FFF2-40B4-BE49-F238E27FC236}">
                  <a16:creationId xmlns:a16="http://schemas.microsoft.com/office/drawing/2014/main" xmlns="" id="{56DCAE01-9D5B-452E-8106-4C51B6AD7677}"/>
                </a:ext>
              </a:extLst>
            </p:cNvPr>
            <p:cNvCxnSpPr>
              <a:cxnSpLocks/>
            </p:cNvCxnSpPr>
            <p:nvPr/>
          </p:nvCxnSpPr>
          <p:spPr>
            <a:xfrm>
              <a:off x="6422550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Connecteur droit 231">
              <a:extLst>
                <a:ext uri="{FF2B5EF4-FFF2-40B4-BE49-F238E27FC236}">
                  <a16:creationId xmlns:a16="http://schemas.microsoft.com/office/drawing/2014/main" xmlns="" id="{F2CE65E7-3611-4CA2-B5B3-D770B77646BA}"/>
                </a:ext>
              </a:extLst>
            </p:cNvPr>
            <p:cNvCxnSpPr>
              <a:cxnSpLocks/>
            </p:cNvCxnSpPr>
            <p:nvPr/>
          </p:nvCxnSpPr>
          <p:spPr>
            <a:xfrm>
              <a:off x="6449710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Connecteur droit 232">
              <a:extLst>
                <a:ext uri="{FF2B5EF4-FFF2-40B4-BE49-F238E27FC236}">
                  <a16:creationId xmlns:a16="http://schemas.microsoft.com/office/drawing/2014/main" xmlns="" id="{930DF946-D40E-4867-9FAB-8D629E85CF61}"/>
                </a:ext>
              </a:extLst>
            </p:cNvPr>
            <p:cNvCxnSpPr>
              <a:cxnSpLocks/>
            </p:cNvCxnSpPr>
            <p:nvPr/>
          </p:nvCxnSpPr>
          <p:spPr>
            <a:xfrm>
              <a:off x="6464799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Connecteur droit 233">
              <a:extLst>
                <a:ext uri="{FF2B5EF4-FFF2-40B4-BE49-F238E27FC236}">
                  <a16:creationId xmlns:a16="http://schemas.microsoft.com/office/drawing/2014/main" xmlns="" id="{46BE72C6-B1AA-4A5F-89E9-EADE3EF71CFA}"/>
                </a:ext>
              </a:extLst>
            </p:cNvPr>
            <p:cNvCxnSpPr>
              <a:cxnSpLocks/>
            </p:cNvCxnSpPr>
            <p:nvPr/>
          </p:nvCxnSpPr>
          <p:spPr>
            <a:xfrm>
              <a:off x="6504031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Connecteur droit 234">
              <a:extLst>
                <a:ext uri="{FF2B5EF4-FFF2-40B4-BE49-F238E27FC236}">
                  <a16:creationId xmlns:a16="http://schemas.microsoft.com/office/drawing/2014/main" xmlns="" id="{861B3839-45D5-41CE-8B00-C862F68B5AAD}"/>
                </a:ext>
              </a:extLst>
            </p:cNvPr>
            <p:cNvCxnSpPr>
              <a:cxnSpLocks/>
            </p:cNvCxnSpPr>
            <p:nvPr/>
          </p:nvCxnSpPr>
          <p:spPr>
            <a:xfrm>
              <a:off x="6525155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Connecteur droit 235">
              <a:extLst>
                <a:ext uri="{FF2B5EF4-FFF2-40B4-BE49-F238E27FC236}">
                  <a16:creationId xmlns:a16="http://schemas.microsoft.com/office/drawing/2014/main" xmlns="" id="{8CB92FFA-708E-465E-9FE5-426A74FB7125}"/>
                </a:ext>
              </a:extLst>
            </p:cNvPr>
            <p:cNvCxnSpPr>
              <a:cxnSpLocks/>
            </p:cNvCxnSpPr>
            <p:nvPr/>
          </p:nvCxnSpPr>
          <p:spPr>
            <a:xfrm>
              <a:off x="6561368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Connecteur droit 236">
              <a:extLst>
                <a:ext uri="{FF2B5EF4-FFF2-40B4-BE49-F238E27FC236}">
                  <a16:creationId xmlns:a16="http://schemas.microsoft.com/office/drawing/2014/main" xmlns="" id="{9DA7E68A-2C2F-490E-9E36-F1BD4CDA79CE}"/>
                </a:ext>
              </a:extLst>
            </p:cNvPr>
            <p:cNvCxnSpPr>
              <a:cxnSpLocks/>
            </p:cNvCxnSpPr>
            <p:nvPr/>
          </p:nvCxnSpPr>
          <p:spPr>
            <a:xfrm>
              <a:off x="6609653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Connecteur droit 237">
              <a:extLst>
                <a:ext uri="{FF2B5EF4-FFF2-40B4-BE49-F238E27FC236}">
                  <a16:creationId xmlns:a16="http://schemas.microsoft.com/office/drawing/2014/main" xmlns="" id="{B7C40D97-BEC9-415E-9D34-CA0FACACB828}"/>
                </a:ext>
              </a:extLst>
            </p:cNvPr>
            <p:cNvCxnSpPr>
              <a:cxnSpLocks/>
            </p:cNvCxnSpPr>
            <p:nvPr/>
          </p:nvCxnSpPr>
          <p:spPr>
            <a:xfrm>
              <a:off x="6645867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Connecteur droit 238">
              <a:extLst>
                <a:ext uri="{FF2B5EF4-FFF2-40B4-BE49-F238E27FC236}">
                  <a16:creationId xmlns:a16="http://schemas.microsoft.com/office/drawing/2014/main" xmlns="" id="{9DCEE2D6-B555-4829-93F2-3F76F5BB57A5}"/>
                </a:ext>
              </a:extLst>
            </p:cNvPr>
            <p:cNvCxnSpPr>
              <a:cxnSpLocks/>
            </p:cNvCxnSpPr>
            <p:nvPr/>
          </p:nvCxnSpPr>
          <p:spPr>
            <a:xfrm>
              <a:off x="6697170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Connecteur droit 239">
              <a:extLst>
                <a:ext uri="{FF2B5EF4-FFF2-40B4-BE49-F238E27FC236}">
                  <a16:creationId xmlns:a16="http://schemas.microsoft.com/office/drawing/2014/main" xmlns="" id="{56A69096-A145-4EBF-9F39-62072F40922F}"/>
                </a:ext>
              </a:extLst>
            </p:cNvPr>
            <p:cNvCxnSpPr>
              <a:cxnSpLocks/>
            </p:cNvCxnSpPr>
            <p:nvPr/>
          </p:nvCxnSpPr>
          <p:spPr>
            <a:xfrm>
              <a:off x="6718294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Connecteur droit 240">
              <a:extLst>
                <a:ext uri="{FF2B5EF4-FFF2-40B4-BE49-F238E27FC236}">
                  <a16:creationId xmlns:a16="http://schemas.microsoft.com/office/drawing/2014/main" xmlns="" id="{BA5A61A3-3F4A-4BB4-9BA2-FA6846DC2B55}"/>
                </a:ext>
              </a:extLst>
            </p:cNvPr>
            <p:cNvCxnSpPr>
              <a:cxnSpLocks/>
            </p:cNvCxnSpPr>
            <p:nvPr/>
          </p:nvCxnSpPr>
          <p:spPr>
            <a:xfrm>
              <a:off x="6787704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Connecteur droit 241">
              <a:extLst>
                <a:ext uri="{FF2B5EF4-FFF2-40B4-BE49-F238E27FC236}">
                  <a16:creationId xmlns:a16="http://schemas.microsoft.com/office/drawing/2014/main" xmlns="" id="{50DCED19-3A89-4EC9-9E7A-EE58DB40D543}"/>
                </a:ext>
              </a:extLst>
            </p:cNvPr>
            <p:cNvCxnSpPr>
              <a:cxnSpLocks/>
            </p:cNvCxnSpPr>
            <p:nvPr/>
          </p:nvCxnSpPr>
          <p:spPr>
            <a:xfrm>
              <a:off x="6842025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Connecteur droit 242">
              <a:extLst>
                <a:ext uri="{FF2B5EF4-FFF2-40B4-BE49-F238E27FC236}">
                  <a16:creationId xmlns:a16="http://schemas.microsoft.com/office/drawing/2014/main" xmlns="" id="{3BEF5AAA-4795-4BEF-8934-39C285A31399}"/>
                </a:ext>
              </a:extLst>
            </p:cNvPr>
            <p:cNvCxnSpPr>
              <a:cxnSpLocks/>
            </p:cNvCxnSpPr>
            <p:nvPr/>
          </p:nvCxnSpPr>
          <p:spPr>
            <a:xfrm>
              <a:off x="6896346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4" name="Groupe 243">
            <a:extLst>
              <a:ext uri="{FF2B5EF4-FFF2-40B4-BE49-F238E27FC236}">
                <a16:creationId xmlns:a16="http://schemas.microsoft.com/office/drawing/2014/main" xmlns="" id="{044A1368-3A18-4731-8CF2-F6110DEFA0B8}"/>
              </a:ext>
            </a:extLst>
          </p:cNvPr>
          <p:cNvGrpSpPr/>
          <p:nvPr/>
        </p:nvGrpSpPr>
        <p:grpSpPr>
          <a:xfrm>
            <a:off x="1582679" y="2157831"/>
            <a:ext cx="5213244" cy="1154260"/>
            <a:chOff x="1741320" y="1696695"/>
            <a:chExt cx="5213244" cy="1154260"/>
          </a:xfrm>
        </p:grpSpPr>
        <p:sp>
          <p:nvSpPr>
            <p:cNvPr id="245" name="Graphique 23">
              <a:extLst>
                <a:ext uri="{FF2B5EF4-FFF2-40B4-BE49-F238E27FC236}">
                  <a16:creationId xmlns:a16="http://schemas.microsoft.com/office/drawing/2014/main" xmlns="" id="{B2E34554-E15C-4C07-8875-DB7E0075D1CE}"/>
                </a:ext>
              </a:extLst>
            </p:cNvPr>
            <p:cNvSpPr/>
            <p:nvPr/>
          </p:nvSpPr>
          <p:spPr>
            <a:xfrm>
              <a:off x="1741320" y="1696695"/>
              <a:ext cx="5213244" cy="1104563"/>
            </a:xfrm>
            <a:custGeom>
              <a:avLst/>
              <a:gdLst>
                <a:gd name="connsiteX0" fmla="*/ 0 w 9250489"/>
                <a:gd name="connsiteY0" fmla="*/ 0 h 1959959"/>
                <a:gd name="connsiteX1" fmla="*/ 498729 w 9250489"/>
                <a:gd name="connsiteY1" fmla="*/ 0 h 1959959"/>
                <a:gd name="connsiteX2" fmla="*/ 526066 w 9250489"/>
                <a:gd name="connsiteY2" fmla="*/ 27241 h 1959959"/>
                <a:gd name="connsiteX3" fmla="*/ 670179 w 9250489"/>
                <a:gd name="connsiteY3" fmla="*/ 27241 h 1959959"/>
                <a:gd name="connsiteX4" fmla="*/ 697516 w 9250489"/>
                <a:gd name="connsiteY4" fmla="*/ 54578 h 1959959"/>
                <a:gd name="connsiteX5" fmla="*/ 779336 w 9250489"/>
                <a:gd name="connsiteY5" fmla="*/ 54578 h 1959959"/>
                <a:gd name="connsiteX6" fmla="*/ 779336 w 9250489"/>
                <a:gd name="connsiteY6" fmla="*/ 93536 h 1959959"/>
                <a:gd name="connsiteX7" fmla="*/ 853345 w 9250489"/>
                <a:gd name="connsiteY7" fmla="*/ 93536 h 1959959"/>
                <a:gd name="connsiteX8" fmla="*/ 853345 w 9250489"/>
                <a:gd name="connsiteY8" fmla="*/ 128588 h 1959959"/>
                <a:gd name="connsiteX9" fmla="*/ 942975 w 9250489"/>
                <a:gd name="connsiteY9" fmla="*/ 128588 h 1959959"/>
                <a:gd name="connsiteX10" fmla="*/ 981932 w 9250489"/>
                <a:gd name="connsiteY10" fmla="*/ 187071 h 1959959"/>
                <a:gd name="connsiteX11" fmla="*/ 1055942 w 9250489"/>
                <a:gd name="connsiteY11" fmla="*/ 187071 h 1959959"/>
                <a:gd name="connsiteX12" fmla="*/ 1055942 w 9250489"/>
                <a:gd name="connsiteY12" fmla="*/ 206502 h 1959959"/>
                <a:gd name="connsiteX13" fmla="*/ 1141667 w 9250489"/>
                <a:gd name="connsiteY13" fmla="*/ 206502 h 1959959"/>
                <a:gd name="connsiteX14" fmla="*/ 1141667 w 9250489"/>
                <a:gd name="connsiteY14" fmla="*/ 253270 h 1959959"/>
                <a:gd name="connsiteX15" fmla="*/ 1211866 w 9250489"/>
                <a:gd name="connsiteY15" fmla="*/ 253270 h 1959959"/>
                <a:gd name="connsiteX16" fmla="*/ 1211866 w 9250489"/>
                <a:gd name="connsiteY16" fmla="*/ 292227 h 1959959"/>
                <a:gd name="connsiteX17" fmla="*/ 1352169 w 9250489"/>
                <a:gd name="connsiteY17" fmla="*/ 292227 h 1959959"/>
                <a:gd name="connsiteX18" fmla="*/ 1387221 w 9250489"/>
                <a:gd name="connsiteY18" fmla="*/ 319564 h 1959959"/>
                <a:gd name="connsiteX19" fmla="*/ 1402747 w 9250489"/>
                <a:gd name="connsiteY19" fmla="*/ 354616 h 1959959"/>
                <a:gd name="connsiteX20" fmla="*/ 1441704 w 9250489"/>
                <a:gd name="connsiteY20" fmla="*/ 389668 h 1959959"/>
                <a:gd name="connsiteX21" fmla="*/ 1461230 w 9250489"/>
                <a:gd name="connsiteY21" fmla="*/ 420815 h 1959959"/>
                <a:gd name="connsiteX22" fmla="*/ 1527429 w 9250489"/>
                <a:gd name="connsiteY22" fmla="*/ 420815 h 1959959"/>
                <a:gd name="connsiteX23" fmla="*/ 1566482 w 9250489"/>
                <a:gd name="connsiteY23" fmla="*/ 471488 h 1959959"/>
                <a:gd name="connsiteX24" fmla="*/ 1624870 w 9250489"/>
                <a:gd name="connsiteY24" fmla="*/ 471488 h 1959959"/>
                <a:gd name="connsiteX25" fmla="*/ 1624870 w 9250489"/>
                <a:gd name="connsiteY25" fmla="*/ 498729 h 1959959"/>
                <a:gd name="connsiteX26" fmla="*/ 1741742 w 9250489"/>
                <a:gd name="connsiteY26" fmla="*/ 498729 h 1959959"/>
                <a:gd name="connsiteX27" fmla="*/ 1889855 w 9250489"/>
                <a:gd name="connsiteY27" fmla="*/ 662464 h 1959959"/>
                <a:gd name="connsiteX28" fmla="*/ 1987296 w 9250489"/>
                <a:gd name="connsiteY28" fmla="*/ 662464 h 1959959"/>
                <a:gd name="connsiteX29" fmla="*/ 1987296 w 9250489"/>
                <a:gd name="connsiteY29" fmla="*/ 681895 h 1959959"/>
                <a:gd name="connsiteX30" fmla="*/ 2057400 w 9250489"/>
                <a:gd name="connsiteY30" fmla="*/ 681895 h 1959959"/>
                <a:gd name="connsiteX31" fmla="*/ 2057400 w 9250489"/>
                <a:gd name="connsiteY31" fmla="*/ 736473 h 1959959"/>
                <a:gd name="connsiteX32" fmla="*/ 2111978 w 9250489"/>
                <a:gd name="connsiteY32" fmla="*/ 775430 h 1959959"/>
                <a:gd name="connsiteX33" fmla="*/ 2209419 w 9250489"/>
                <a:gd name="connsiteY33" fmla="*/ 775430 h 1959959"/>
                <a:gd name="connsiteX34" fmla="*/ 2244471 w 9250489"/>
                <a:gd name="connsiteY34" fmla="*/ 837724 h 1959959"/>
                <a:gd name="connsiteX35" fmla="*/ 2552224 w 9250489"/>
                <a:gd name="connsiteY35" fmla="*/ 837724 h 1959959"/>
                <a:gd name="connsiteX36" fmla="*/ 2587371 w 9250489"/>
                <a:gd name="connsiteY36" fmla="*/ 868966 h 1959959"/>
                <a:gd name="connsiteX37" fmla="*/ 2587371 w 9250489"/>
                <a:gd name="connsiteY37" fmla="*/ 896207 h 1959959"/>
                <a:gd name="connsiteX38" fmla="*/ 2637949 w 9250489"/>
                <a:gd name="connsiteY38" fmla="*/ 896207 h 1959959"/>
                <a:gd name="connsiteX39" fmla="*/ 2657475 w 9250489"/>
                <a:gd name="connsiteY39" fmla="*/ 931259 h 1959959"/>
                <a:gd name="connsiteX40" fmla="*/ 2766536 w 9250489"/>
                <a:gd name="connsiteY40" fmla="*/ 931259 h 1959959"/>
                <a:gd name="connsiteX41" fmla="*/ 2825020 w 9250489"/>
                <a:gd name="connsiteY41" fmla="*/ 985838 h 1959959"/>
                <a:gd name="connsiteX42" fmla="*/ 2867882 w 9250489"/>
                <a:gd name="connsiteY42" fmla="*/ 1005364 h 1959959"/>
                <a:gd name="connsiteX43" fmla="*/ 2945797 w 9250489"/>
                <a:gd name="connsiteY43" fmla="*/ 1005364 h 1959959"/>
                <a:gd name="connsiteX44" fmla="*/ 2945797 w 9250489"/>
                <a:gd name="connsiteY44" fmla="*/ 1032605 h 1959959"/>
                <a:gd name="connsiteX45" fmla="*/ 3000375 w 9250489"/>
                <a:gd name="connsiteY45" fmla="*/ 1048226 h 1959959"/>
                <a:gd name="connsiteX46" fmla="*/ 3023711 w 9250489"/>
                <a:gd name="connsiteY46" fmla="*/ 1083278 h 1959959"/>
                <a:gd name="connsiteX47" fmla="*/ 3051048 w 9250489"/>
                <a:gd name="connsiteY47" fmla="*/ 1102709 h 1959959"/>
                <a:gd name="connsiteX48" fmla="*/ 3132868 w 9250489"/>
                <a:gd name="connsiteY48" fmla="*/ 1102709 h 1959959"/>
                <a:gd name="connsiteX49" fmla="*/ 3148489 w 9250489"/>
                <a:gd name="connsiteY49" fmla="*/ 1145572 h 1959959"/>
                <a:gd name="connsiteX50" fmla="*/ 3199066 w 9250489"/>
                <a:gd name="connsiteY50" fmla="*/ 1145572 h 1959959"/>
                <a:gd name="connsiteX51" fmla="*/ 3199066 w 9250489"/>
                <a:gd name="connsiteY51" fmla="*/ 1165098 h 1959959"/>
                <a:gd name="connsiteX52" fmla="*/ 3296507 w 9250489"/>
                <a:gd name="connsiteY52" fmla="*/ 1165098 h 1959959"/>
                <a:gd name="connsiteX53" fmla="*/ 3296507 w 9250489"/>
                <a:gd name="connsiteY53" fmla="*/ 1211866 h 1959959"/>
                <a:gd name="connsiteX54" fmla="*/ 3335465 w 9250489"/>
                <a:gd name="connsiteY54" fmla="*/ 1211866 h 1959959"/>
                <a:gd name="connsiteX55" fmla="*/ 3335465 w 9250489"/>
                <a:gd name="connsiteY55" fmla="*/ 1246918 h 1959959"/>
                <a:gd name="connsiteX56" fmla="*/ 3697891 w 9250489"/>
                <a:gd name="connsiteY56" fmla="*/ 1246918 h 1959959"/>
                <a:gd name="connsiteX57" fmla="*/ 3697891 w 9250489"/>
                <a:gd name="connsiteY57" fmla="*/ 1278064 h 1959959"/>
                <a:gd name="connsiteX58" fmla="*/ 3771900 w 9250489"/>
                <a:gd name="connsiteY58" fmla="*/ 1301496 h 1959959"/>
                <a:gd name="connsiteX59" fmla="*/ 3771900 w 9250489"/>
                <a:gd name="connsiteY59" fmla="*/ 1340453 h 1959959"/>
                <a:gd name="connsiteX60" fmla="*/ 3892677 w 9250489"/>
                <a:gd name="connsiteY60" fmla="*/ 1340453 h 1959959"/>
                <a:gd name="connsiteX61" fmla="*/ 3892677 w 9250489"/>
                <a:gd name="connsiteY61" fmla="*/ 1363789 h 1959959"/>
                <a:gd name="connsiteX62" fmla="*/ 4068032 w 9250489"/>
                <a:gd name="connsiteY62" fmla="*/ 1363789 h 1959959"/>
                <a:gd name="connsiteX63" fmla="*/ 4068032 w 9250489"/>
                <a:gd name="connsiteY63" fmla="*/ 1406652 h 1959959"/>
                <a:gd name="connsiteX64" fmla="*/ 4114800 w 9250489"/>
                <a:gd name="connsiteY64" fmla="*/ 1433893 h 1959959"/>
                <a:gd name="connsiteX65" fmla="*/ 4173284 w 9250489"/>
                <a:gd name="connsiteY65" fmla="*/ 1433893 h 1959959"/>
                <a:gd name="connsiteX66" fmla="*/ 4231672 w 9250489"/>
                <a:gd name="connsiteY66" fmla="*/ 1511903 h 1959959"/>
                <a:gd name="connsiteX67" fmla="*/ 4625245 w 9250489"/>
                <a:gd name="connsiteY67" fmla="*/ 1511903 h 1959959"/>
                <a:gd name="connsiteX68" fmla="*/ 4714875 w 9250489"/>
                <a:gd name="connsiteY68" fmla="*/ 1511903 h 1959959"/>
                <a:gd name="connsiteX69" fmla="*/ 4800600 w 9250489"/>
                <a:gd name="connsiteY69" fmla="*/ 1570292 h 1959959"/>
                <a:gd name="connsiteX70" fmla="*/ 4851273 w 9250489"/>
                <a:gd name="connsiteY70" fmla="*/ 1570292 h 1959959"/>
                <a:gd name="connsiteX71" fmla="*/ 4851273 w 9250489"/>
                <a:gd name="connsiteY71" fmla="*/ 1601534 h 1959959"/>
                <a:gd name="connsiteX72" fmla="*/ 5065586 w 9250489"/>
                <a:gd name="connsiteY72" fmla="*/ 1601534 h 1959959"/>
                <a:gd name="connsiteX73" fmla="*/ 5065586 w 9250489"/>
                <a:gd name="connsiteY73" fmla="*/ 1628775 h 1959959"/>
                <a:gd name="connsiteX74" fmla="*/ 5143500 w 9250489"/>
                <a:gd name="connsiteY74" fmla="*/ 1628775 h 1959959"/>
                <a:gd name="connsiteX75" fmla="*/ 5159121 w 9250489"/>
                <a:gd name="connsiteY75" fmla="*/ 1652207 h 1959959"/>
                <a:gd name="connsiteX76" fmla="*/ 5314950 w 9250489"/>
                <a:gd name="connsiteY76" fmla="*/ 1652207 h 1959959"/>
                <a:gd name="connsiteX77" fmla="*/ 5314950 w 9250489"/>
                <a:gd name="connsiteY77" fmla="*/ 1675543 h 1959959"/>
                <a:gd name="connsiteX78" fmla="*/ 5427917 w 9250489"/>
                <a:gd name="connsiteY78" fmla="*/ 1675543 h 1959959"/>
                <a:gd name="connsiteX79" fmla="*/ 5466969 w 9250489"/>
                <a:gd name="connsiteY79" fmla="*/ 1714500 h 1959959"/>
                <a:gd name="connsiteX80" fmla="*/ 5704618 w 9250489"/>
                <a:gd name="connsiteY80" fmla="*/ 1714500 h 1959959"/>
                <a:gd name="connsiteX81" fmla="*/ 5704618 w 9250489"/>
                <a:gd name="connsiteY81" fmla="*/ 1737932 h 1959959"/>
                <a:gd name="connsiteX82" fmla="*/ 6031897 w 9250489"/>
                <a:gd name="connsiteY82" fmla="*/ 1737932 h 1959959"/>
                <a:gd name="connsiteX83" fmla="*/ 6031897 w 9250489"/>
                <a:gd name="connsiteY83" fmla="*/ 1757363 h 1959959"/>
                <a:gd name="connsiteX84" fmla="*/ 6257925 w 9250489"/>
                <a:gd name="connsiteY84" fmla="*/ 1757363 h 1959959"/>
                <a:gd name="connsiteX85" fmla="*/ 6257925 w 9250489"/>
                <a:gd name="connsiteY85" fmla="*/ 1776793 h 1959959"/>
                <a:gd name="connsiteX86" fmla="*/ 6370892 w 9250489"/>
                <a:gd name="connsiteY86" fmla="*/ 1776793 h 1959959"/>
                <a:gd name="connsiteX87" fmla="*/ 6370892 w 9250489"/>
                <a:gd name="connsiteY87" fmla="*/ 1804130 h 1959959"/>
                <a:gd name="connsiteX88" fmla="*/ 6826853 w 9250489"/>
                <a:gd name="connsiteY88" fmla="*/ 1804130 h 1959959"/>
                <a:gd name="connsiteX89" fmla="*/ 6826853 w 9250489"/>
                <a:gd name="connsiteY89" fmla="*/ 1839182 h 1959959"/>
                <a:gd name="connsiteX90" fmla="*/ 7193090 w 9250489"/>
                <a:gd name="connsiteY90" fmla="*/ 1839182 h 1959959"/>
                <a:gd name="connsiteX91" fmla="*/ 7193090 w 9250489"/>
                <a:gd name="connsiteY91" fmla="*/ 1870329 h 1959959"/>
                <a:gd name="connsiteX92" fmla="*/ 7469791 w 9250489"/>
                <a:gd name="connsiteY92" fmla="*/ 1870329 h 1959959"/>
                <a:gd name="connsiteX93" fmla="*/ 7469791 w 9250489"/>
                <a:gd name="connsiteY93" fmla="*/ 1893761 h 1959959"/>
                <a:gd name="connsiteX94" fmla="*/ 7812691 w 9250489"/>
                <a:gd name="connsiteY94" fmla="*/ 1893761 h 1959959"/>
                <a:gd name="connsiteX95" fmla="*/ 7812691 w 9250489"/>
                <a:gd name="connsiteY95" fmla="*/ 1959959 h 1959959"/>
                <a:gd name="connsiteX96" fmla="*/ 9250489 w 9250489"/>
                <a:gd name="connsiteY96" fmla="*/ 1959959 h 19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9250489" h="1959959">
                  <a:moveTo>
                    <a:pt x="0" y="0"/>
                  </a:moveTo>
                  <a:lnTo>
                    <a:pt x="498729" y="0"/>
                  </a:lnTo>
                  <a:lnTo>
                    <a:pt x="526066" y="27241"/>
                  </a:lnTo>
                  <a:lnTo>
                    <a:pt x="670179" y="27241"/>
                  </a:lnTo>
                  <a:lnTo>
                    <a:pt x="697516" y="54578"/>
                  </a:lnTo>
                  <a:lnTo>
                    <a:pt x="779336" y="54578"/>
                  </a:lnTo>
                  <a:lnTo>
                    <a:pt x="779336" y="93536"/>
                  </a:lnTo>
                  <a:lnTo>
                    <a:pt x="853345" y="93536"/>
                  </a:lnTo>
                  <a:lnTo>
                    <a:pt x="853345" y="128588"/>
                  </a:lnTo>
                  <a:lnTo>
                    <a:pt x="942975" y="128588"/>
                  </a:lnTo>
                  <a:lnTo>
                    <a:pt x="981932" y="187071"/>
                  </a:lnTo>
                  <a:lnTo>
                    <a:pt x="1055942" y="187071"/>
                  </a:lnTo>
                  <a:lnTo>
                    <a:pt x="1055942" y="206502"/>
                  </a:lnTo>
                  <a:lnTo>
                    <a:pt x="1141667" y="206502"/>
                  </a:lnTo>
                  <a:lnTo>
                    <a:pt x="1141667" y="253270"/>
                  </a:lnTo>
                  <a:lnTo>
                    <a:pt x="1211866" y="253270"/>
                  </a:lnTo>
                  <a:lnTo>
                    <a:pt x="1211866" y="292227"/>
                  </a:lnTo>
                  <a:lnTo>
                    <a:pt x="1352169" y="292227"/>
                  </a:lnTo>
                  <a:lnTo>
                    <a:pt x="1387221" y="319564"/>
                  </a:lnTo>
                  <a:lnTo>
                    <a:pt x="1402747" y="354616"/>
                  </a:lnTo>
                  <a:lnTo>
                    <a:pt x="1441704" y="389668"/>
                  </a:lnTo>
                  <a:lnTo>
                    <a:pt x="1461230" y="420815"/>
                  </a:lnTo>
                  <a:lnTo>
                    <a:pt x="1527429" y="420815"/>
                  </a:lnTo>
                  <a:lnTo>
                    <a:pt x="1566482" y="471488"/>
                  </a:lnTo>
                  <a:lnTo>
                    <a:pt x="1624870" y="471488"/>
                  </a:lnTo>
                  <a:lnTo>
                    <a:pt x="1624870" y="498729"/>
                  </a:lnTo>
                  <a:lnTo>
                    <a:pt x="1741742" y="498729"/>
                  </a:lnTo>
                  <a:lnTo>
                    <a:pt x="1889855" y="662464"/>
                  </a:lnTo>
                  <a:lnTo>
                    <a:pt x="1987296" y="662464"/>
                  </a:lnTo>
                  <a:lnTo>
                    <a:pt x="1987296" y="681895"/>
                  </a:lnTo>
                  <a:lnTo>
                    <a:pt x="2057400" y="681895"/>
                  </a:lnTo>
                  <a:lnTo>
                    <a:pt x="2057400" y="736473"/>
                  </a:lnTo>
                  <a:lnTo>
                    <a:pt x="2111978" y="775430"/>
                  </a:lnTo>
                  <a:lnTo>
                    <a:pt x="2209419" y="775430"/>
                  </a:lnTo>
                  <a:lnTo>
                    <a:pt x="2244471" y="837724"/>
                  </a:lnTo>
                  <a:lnTo>
                    <a:pt x="2552224" y="837724"/>
                  </a:lnTo>
                  <a:lnTo>
                    <a:pt x="2587371" y="868966"/>
                  </a:lnTo>
                  <a:lnTo>
                    <a:pt x="2587371" y="896207"/>
                  </a:lnTo>
                  <a:lnTo>
                    <a:pt x="2637949" y="896207"/>
                  </a:lnTo>
                  <a:lnTo>
                    <a:pt x="2657475" y="931259"/>
                  </a:lnTo>
                  <a:lnTo>
                    <a:pt x="2766536" y="931259"/>
                  </a:lnTo>
                  <a:lnTo>
                    <a:pt x="2825020" y="985838"/>
                  </a:lnTo>
                  <a:lnTo>
                    <a:pt x="2867882" y="1005364"/>
                  </a:lnTo>
                  <a:lnTo>
                    <a:pt x="2945797" y="1005364"/>
                  </a:lnTo>
                  <a:lnTo>
                    <a:pt x="2945797" y="1032605"/>
                  </a:lnTo>
                  <a:lnTo>
                    <a:pt x="3000375" y="1048226"/>
                  </a:lnTo>
                  <a:lnTo>
                    <a:pt x="3023711" y="1083278"/>
                  </a:lnTo>
                  <a:lnTo>
                    <a:pt x="3051048" y="1102709"/>
                  </a:lnTo>
                  <a:lnTo>
                    <a:pt x="3132868" y="1102709"/>
                  </a:lnTo>
                  <a:lnTo>
                    <a:pt x="3148489" y="1145572"/>
                  </a:lnTo>
                  <a:lnTo>
                    <a:pt x="3199066" y="1145572"/>
                  </a:lnTo>
                  <a:lnTo>
                    <a:pt x="3199066" y="1165098"/>
                  </a:lnTo>
                  <a:lnTo>
                    <a:pt x="3296507" y="1165098"/>
                  </a:lnTo>
                  <a:lnTo>
                    <a:pt x="3296507" y="1211866"/>
                  </a:lnTo>
                  <a:lnTo>
                    <a:pt x="3335465" y="1211866"/>
                  </a:lnTo>
                  <a:lnTo>
                    <a:pt x="3335465" y="1246918"/>
                  </a:lnTo>
                  <a:lnTo>
                    <a:pt x="3697891" y="1246918"/>
                  </a:lnTo>
                  <a:lnTo>
                    <a:pt x="3697891" y="1278064"/>
                  </a:lnTo>
                  <a:lnTo>
                    <a:pt x="3771900" y="1301496"/>
                  </a:lnTo>
                  <a:lnTo>
                    <a:pt x="3771900" y="1340453"/>
                  </a:lnTo>
                  <a:lnTo>
                    <a:pt x="3892677" y="1340453"/>
                  </a:lnTo>
                  <a:lnTo>
                    <a:pt x="3892677" y="1363789"/>
                  </a:lnTo>
                  <a:lnTo>
                    <a:pt x="4068032" y="1363789"/>
                  </a:lnTo>
                  <a:lnTo>
                    <a:pt x="4068032" y="1406652"/>
                  </a:lnTo>
                  <a:lnTo>
                    <a:pt x="4114800" y="1433893"/>
                  </a:lnTo>
                  <a:lnTo>
                    <a:pt x="4173284" y="1433893"/>
                  </a:lnTo>
                  <a:lnTo>
                    <a:pt x="4231672" y="1511903"/>
                  </a:lnTo>
                  <a:lnTo>
                    <a:pt x="4625245" y="1511903"/>
                  </a:lnTo>
                  <a:lnTo>
                    <a:pt x="4714875" y="1511903"/>
                  </a:lnTo>
                  <a:lnTo>
                    <a:pt x="4800600" y="1570292"/>
                  </a:lnTo>
                  <a:lnTo>
                    <a:pt x="4851273" y="1570292"/>
                  </a:lnTo>
                  <a:lnTo>
                    <a:pt x="4851273" y="1601534"/>
                  </a:lnTo>
                  <a:lnTo>
                    <a:pt x="5065586" y="1601534"/>
                  </a:lnTo>
                  <a:lnTo>
                    <a:pt x="5065586" y="1628775"/>
                  </a:lnTo>
                  <a:lnTo>
                    <a:pt x="5143500" y="1628775"/>
                  </a:lnTo>
                  <a:lnTo>
                    <a:pt x="5159121" y="1652207"/>
                  </a:lnTo>
                  <a:lnTo>
                    <a:pt x="5314950" y="1652207"/>
                  </a:lnTo>
                  <a:lnTo>
                    <a:pt x="5314950" y="1675543"/>
                  </a:lnTo>
                  <a:lnTo>
                    <a:pt x="5427917" y="1675543"/>
                  </a:lnTo>
                  <a:lnTo>
                    <a:pt x="5466969" y="1714500"/>
                  </a:lnTo>
                  <a:lnTo>
                    <a:pt x="5704618" y="1714500"/>
                  </a:lnTo>
                  <a:lnTo>
                    <a:pt x="5704618" y="1737932"/>
                  </a:lnTo>
                  <a:lnTo>
                    <a:pt x="6031897" y="1737932"/>
                  </a:lnTo>
                  <a:lnTo>
                    <a:pt x="6031897" y="1757363"/>
                  </a:lnTo>
                  <a:lnTo>
                    <a:pt x="6257925" y="1757363"/>
                  </a:lnTo>
                  <a:lnTo>
                    <a:pt x="6257925" y="1776793"/>
                  </a:lnTo>
                  <a:lnTo>
                    <a:pt x="6370892" y="1776793"/>
                  </a:lnTo>
                  <a:lnTo>
                    <a:pt x="6370892" y="1804130"/>
                  </a:lnTo>
                  <a:lnTo>
                    <a:pt x="6826853" y="1804130"/>
                  </a:lnTo>
                  <a:lnTo>
                    <a:pt x="6826853" y="1839182"/>
                  </a:lnTo>
                  <a:lnTo>
                    <a:pt x="7193090" y="1839182"/>
                  </a:lnTo>
                  <a:lnTo>
                    <a:pt x="7193090" y="1870329"/>
                  </a:lnTo>
                  <a:lnTo>
                    <a:pt x="7469791" y="1870329"/>
                  </a:lnTo>
                  <a:lnTo>
                    <a:pt x="7469791" y="1893761"/>
                  </a:lnTo>
                  <a:lnTo>
                    <a:pt x="7812691" y="1893761"/>
                  </a:lnTo>
                  <a:lnTo>
                    <a:pt x="7812691" y="1959959"/>
                  </a:lnTo>
                  <a:lnTo>
                    <a:pt x="9250489" y="1959959"/>
                  </a:lnTo>
                </a:path>
              </a:pathLst>
            </a:custGeom>
            <a:noFill/>
            <a:ln w="38100" cap="flat">
              <a:solidFill>
                <a:schemeClr val="accent6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>
                <a:solidFill>
                  <a:srgbClr val="339FD5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246" name="Connecteur droit 245">
              <a:extLst>
                <a:ext uri="{FF2B5EF4-FFF2-40B4-BE49-F238E27FC236}">
                  <a16:creationId xmlns:a16="http://schemas.microsoft.com/office/drawing/2014/main" xmlns="" id="{E54B9467-DECE-4BDB-8103-379016763699}"/>
                </a:ext>
              </a:extLst>
            </p:cNvPr>
            <p:cNvCxnSpPr>
              <a:cxnSpLocks/>
            </p:cNvCxnSpPr>
            <p:nvPr/>
          </p:nvCxnSpPr>
          <p:spPr>
            <a:xfrm>
              <a:off x="4350664" y="2491679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Connecteur droit 246">
              <a:extLst>
                <a:ext uri="{FF2B5EF4-FFF2-40B4-BE49-F238E27FC236}">
                  <a16:creationId xmlns:a16="http://schemas.microsoft.com/office/drawing/2014/main" xmlns="" id="{4778690C-472B-4DD8-9A1E-BE2DD9AD81B8}"/>
                </a:ext>
              </a:extLst>
            </p:cNvPr>
            <p:cNvCxnSpPr>
              <a:cxnSpLocks/>
            </p:cNvCxnSpPr>
            <p:nvPr/>
          </p:nvCxnSpPr>
          <p:spPr>
            <a:xfrm>
              <a:off x="4513283" y="2545434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Connecteur droit 247">
              <a:extLst>
                <a:ext uri="{FF2B5EF4-FFF2-40B4-BE49-F238E27FC236}">
                  <a16:creationId xmlns:a16="http://schemas.microsoft.com/office/drawing/2014/main" xmlns="" id="{64EA9A55-43B0-4F52-B9A4-B080D17C7C0B}"/>
                </a:ext>
              </a:extLst>
            </p:cNvPr>
            <p:cNvCxnSpPr>
              <a:cxnSpLocks/>
            </p:cNvCxnSpPr>
            <p:nvPr/>
          </p:nvCxnSpPr>
          <p:spPr>
            <a:xfrm>
              <a:off x="4995809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Connecteur droit 248">
              <a:extLst>
                <a:ext uri="{FF2B5EF4-FFF2-40B4-BE49-F238E27FC236}">
                  <a16:creationId xmlns:a16="http://schemas.microsoft.com/office/drawing/2014/main" xmlns="" id="{F6E406D1-5729-4A61-9664-C4C0AB647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22002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Connecteur droit 249">
              <a:extLst>
                <a:ext uri="{FF2B5EF4-FFF2-40B4-BE49-F238E27FC236}">
                  <a16:creationId xmlns:a16="http://schemas.microsoft.com/office/drawing/2014/main" xmlns="" id="{EDC244F7-B980-4503-929D-284662CC2A29}"/>
                </a:ext>
              </a:extLst>
            </p:cNvPr>
            <p:cNvCxnSpPr>
              <a:cxnSpLocks/>
            </p:cNvCxnSpPr>
            <p:nvPr/>
          </p:nvCxnSpPr>
          <p:spPr>
            <a:xfrm>
              <a:off x="5052959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Connecteur droit 250">
              <a:extLst>
                <a:ext uri="{FF2B5EF4-FFF2-40B4-BE49-F238E27FC236}">
                  <a16:creationId xmlns:a16="http://schemas.microsoft.com/office/drawing/2014/main" xmlns="" id="{B7D30281-3A13-430B-B046-A78A6C5BA113}"/>
                </a:ext>
              </a:extLst>
            </p:cNvPr>
            <p:cNvCxnSpPr>
              <a:cxnSpLocks/>
            </p:cNvCxnSpPr>
            <p:nvPr/>
          </p:nvCxnSpPr>
          <p:spPr>
            <a:xfrm>
              <a:off x="5100584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Connecteur droit 251">
              <a:extLst>
                <a:ext uri="{FF2B5EF4-FFF2-40B4-BE49-F238E27FC236}">
                  <a16:creationId xmlns:a16="http://schemas.microsoft.com/office/drawing/2014/main" xmlns="" id="{29B7FFF3-E4A1-4EB0-918D-6671E3B81988}"/>
                </a:ext>
              </a:extLst>
            </p:cNvPr>
            <p:cNvCxnSpPr>
              <a:cxnSpLocks/>
            </p:cNvCxnSpPr>
            <p:nvPr/>
          </p:nvCxnSpPr>
          <p:spPr>
            <a:xfrm>
              <a:off x="5131540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Connecteur droit 252">
              <a:extLst>
                <a:ext uri="{FF2B5EF4-FFF2-40B4-BE49-F238E27FC236}">
                  <a16:creationId xmlns:a16="http://schemas.microsoft.com/office/drawing/2014/main" xmlns="" id="{15236197-3E13-43D6-A576-091142186ABF}"/>
                </a:ext>
              </a:extLst>
            </p:cNvPr>
            <p:cNvCxnSpPr>
              <a:cxnSpLocks/>
            </p:cNvCxnSpPr>
            <p:nvPr/>
          </p:nvCxnSpPr>
          <p:spPr>
            <a:xfrm>
              <a:off x="5157769" y="2627812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Connecteur droit 253">
              <a:extLst>
                <a:ext uri="{FF2B5EF4-FFF2-40B4-BE49-F238E27FC236}">
                  <a16:creationId xmlns:a16="http://schemas.microsoft.com/office/drawing/2014/main" xmlns="" id="{D6270875-648F-47C5-95BA-AE90D1A4B36B}"/>
                </a:ext>
              </a:extLst>
            </p:cNvPr>
            <p:cNvCxnSpPr>
              <a:cxnSpLocks/>
            </p:cNvCxnSpPr>
            <p:nvPr/>
          </p:nvCxnSpPr>
          <p:spPr>
            <a:xfrm>
              <a:off x="5188725" y="2627812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Connecteur droit 254">
              <a:extLst>
                <a:ext uri="{FF2B5EF4-FFF2-40B4-BE49-F238E27FC236}">
                  <a16:creationId xmlns:a16="http://schemas.microsoft.com/office/drawing/2014/main" xmlns="" id="{03045E1B-B2B4-4F1B-9077-0C193262C021}"/>
                </a:ext>
              </a:extLst>
            </p:cNvPr>
            <p:cNvCxnSpPr>
              <a:cxnSpLocks/>
            </p:cNvCxnSpPr>
            <p:nvPr/>
          </p:nvCxnSpPr>
          <p:spPr>
            <a:xfrm>
              <a:off x="5236350" y="2627812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Connecteur droit 255">
              <a:extLst>
                <a:ext uri="{FF2B5EF4-FFF2-40B4-BE49-F238E27FC236}">
                  <a16:creationId xmlns:a16="http://schemas.microsoft.com/office/drawing/2014/main" xmlns="" id="{4B0BA17A-728A-40BD-A152-2700579BA527}"/>
                </a:ext>
              </a:extLst>
            </p:cNvPr>
            <p:cNvCxnSpPr>
              <a:cxnSpLocks/>
            </p:cNvCxnSpPr>
            <p:nvPr/>
          </p:nvCxnSpPr>
          <p:spPr>
            <a:xfrm>
              <a:off x="5267307" y="2639717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Connecteur droit 256">
              <a:extLst>
                <a:ext uri="{FF2B5EF4-FFF2-40B4-BE49-F238E27FC236}">
                  <a16:creationId xmlns:a16="http://schemas.microsoft.com/office/drawing/2014/main" xmlns="" id="{AC24CBF3-B35C-4AAC-AA7D-1749C1B9335D}"/>
                </a:ext>
              </a:extLst>
            </p:cNvPr>
            <p:cNvCxnSpPr>
              <a:cxnSpLocks/>
            </p:cNvCxnSpPr>
            <p:nvPr/>
          </p:nvCxnSpPr>
          <p:spPr>
            <a:xfrm>
              <a:off x="5293500" y="2639717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Connecteur droit 257">
              <a:extLst>
                <a:ext uri="{FF2B5EF4-FFF2-40B4-BE49-F238E27FC236}">
                  <a16:creationId xmlns:a16="http://schemas.microsoft.com/office/drawing/2014/main" xmlns="" id="{F0191B76-1E16-4DA0-BCA0-03BDFB342A82}"/>
                </a:ext>
              </a:extLst>
            </p:cNvPr>
            <p:cNvCxnSpPr>
              <a:cxnSpLocks/>
            </p:cNvCxnSpPr>
            <p:nvPr/>
          </p:nvCxnSpPr>
          <p:spPr>
            <a:xfrm>
              <a:off x="5314931" y="2639717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Connecteur droit 258">
              <a:extLst>
                <a:ext uri="{FF2B5EF4-FFF2-40B4-BE49-F238E27FC236}">
                  <a16:creationId xmlns:a16="http://schemas.microsoft.com/office/drawing/2014/main" xmlns="" id="{4819A341-8B8A-491B-B036-EF4A9FFC15B9}"/>
                </a:ext>
              </a:extLst>
            </p:cNvPr>
            <p:cNvCxnSpPr>
              <a:cxnSpLocks/>
            </p:cNvCxnSpPr>
            <p:nvPr/>
          </p:nvCxnSpPr>
          <p:spPr>
            <a:xfrm>
              <a:off x="5412562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Connecteur droit 259">
              <a:extLst>
                <a:ext uri="{FF2B5EF4-FFF2-40B4-BE49-F238E27FC236}">
                  <a16:creationId xmlns:a16="http://schemas.microsoft.com/office/drawing/2014/main" xmlns="" id="{F0418BE9-C196-407E-91C8-5C780B63F5E0}"/>
                </a:ext>
              </a:extLst>
            </p:cNvPr>
            <p:cNvCxnSpPr>
              <a:cxnSpLocks/>
            </p:cNvCxnSpPr>
            <p:nvPr/>
          </p:nvCxnSpPr>
          <p:spPr>
            <a:xfrm>
              <a:off x="5441137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Connecteur droit 260">
              <a:extLst>
                <a:ext uri="{FF2B5EF4-FFF2-40B4-BE49-F238E27FC236}">
                  <a16:creationId xmlns:a16="http://schemas.microsoft.com/office/drawing/2014/main" xmlns="" id="{AEDD2D7F-E23C-4A1D-873E-DA9F2969797A}"/>
                </a:ext>
              </a:extLst>
            </p:cNvPr>
            <p:cNvCxnSpPr>
              <a:cxnSpLocks/>
            </p:cNvCxnSpPr>
            <p:nvPr/>
          </p:nvCxnSpPr>
          <p:spPr>
            <a:xfrm>
              <a:off x="5464950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Connecteur droit 261">
              <a:extLst>
                <a:ext uri="{FF2B5EF4-FFF2-40B4-BE49-F238E27FC236}">
                  <a16:creationId xmlns:a16="http://schemas.microsoft.com/office/drawing/2014/main" xmlns="" id="{CCB5B764-0E65-475E-A28D-D304E1D40F67}"/>
                </a:ext>
              </a:extLst>
            </p:cNvPr>
            <p:cNvCxnSpPr>
              <a:cxnSpLocks/>
            </p:cNvCxnSpPr>
            <p:nvPr/>
          </p:nvCxnSpPr>
          <p:spPr>
            <a:xfrm>
              <a:off x="5503050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Connecteur droit 262">
              <a:extLst>
                <a:ext uri="{FF2B5EF4-FFF2-40B4-BE49-F238E27FC236}">
                  <a16:creationId xmlns:a16="http://schemas.microsoft.com/office/drawing/2014/main" xmlns="" id="{A5EA0918-71DE-450C-8285-40A21BE40E0E}"/>
                </a:ext>
              </a:extLst>
            </p:cNvPr>
            <p:cNvCxnSpPr>
              <a:cxnSpLocks/>
            </p:cNvCxnSpPr>
            <p:nvPr/>
          </p:nvCxnSpPr>
          <p:spPr>
            <a:xfrm>
              <a:off x="5524481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Connecteur droit 263">
              <a:extLst>
                <a:ext uri="{FF2B5EF4-FFF2-40B4-BE49-F238E27FC236}">
                  <a16:creationId xmlns:a16="http://schemas.microsoft.com/office/drawing/2014/main" xmlns="" id="{0F57B4DF-7517-429F-826D-322D4AD8BE41}"/>
                </a:ext>
              </a:extLst>
            </p:cNvPr>
            <p:cNvCxnSpPr>
              <a:cxnSpLocks/>
            </p:cNvCxnSpPr>
            <p:nvPr/>
          </p:nvCxnSpPr>
          <p:spPr>
            <a:xfrm>
              <a:off x="5545913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Connecteur droit 264">
              <a:extLst>
                <a:ext uri="{FF2B5EF4-FFF2-40B4-BE49-F238E27FC236}">
                  <a16:creationId xmlns:a16="http://schemas.microsoft.com/office/drawing/2014/main" xmlns="" id="{BC685304-8156-473D-8268-936885CE9EA9}"/>
                </a:ext>
              </a:extLst>
            </p:cNvPr>
            <p:cNvCxnSpPr>
              <a:cxnSpLocks/>
            </p:cNvCxnSpPr>
            <p:nvPr/>
          </p:nvCxnSpPr>
          <p:spPr>
            <a:xfrm>
              <a:off x="5562583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Connecteur droit 265">
              <a:extLst>
                <a:ext uri="{FF2B5EF4-FFF2-40B4-BE49-F238E27FC236}">
                  <a16:creationId xmlns:a16="http://schemas.microsoft.com/office/drawing/2014/main" xmlns="" id="{69C602EA-2F52-47F4-9510-D69F5123F5D2}"/>
                </a:ext>
              </a:extLst>
            </p:cNvPr>
            <p:cNvCxnSpPr>
              <a:cxnSpLocks/>
            </p:cNvCxnSpPr>
            <p:nvPr/>
          </p:nvCxnSpPr>
          <p:spPr>
            <a:xfrm>
              <a:off x="5600682" y="2672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Connecteur droit 266">
              <a:extLst>
                <a:ext uri="{FF2B5EF4-FFF2-40B4-BE49-F238E27FC236}">
                  <a16:creationId xmlns:a16="http://schemas.microsoft.com/office/drawing/2014/main" xmlns="" id="{3F904149-E2D4-4DAD-BE8A-205D3B2C4652}"/>
                </a:ext>
              </a:extLst>
            </p:cNvPr>
            <p:cNvCxnSpPr>
              <a:cxnSpLocks/>
            </p:cNvCxnSpPr>
            <p:nvPr/>
          </p:nvCxnSpPr>
          <p:spPr>
            <a:xfrm>
              <a:off x="5806915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8" name="Rectangle 267">
              <a:extLst>
                <a:ext uri="{FF2B5EF4-FFF2-40B4-BE49-F238E27FC236}">
                  <a16:creationId xmlns:a16="http://schemas.microsoft.com/office/drawing/2014/main" xmlns="" id="{8023F9A0-F3AC-4EEF-A4E4-13F6150CC435}"/>
                </a:ext>
              </a:extLst>
            </p:cNvPr>
            <p:cNvSpPr/>
            <p:nvPr/>
          </p:nvSpPr>
          <p:spPr>
            <a:xfrm>
              <a:off x="5618408" y="2672288"/>
              <a:ext cx="45719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xmlns="" id="{B9AA9340-743B-4BE3-B9B6-A616ED2C445E}"/>
                </a:ext>
              </a:extLst>
            </p:cNvPr>
            <p:cNvSpPr/>
            <p:nvPr/>
          </p:nvSpPr>
          <p:spPr>
            <a:xfrm>
              <a:off x="5711277" y="2672288"/>
              <a:ext cx="70074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  <p:cxnSp>
          <p:nvCxnSpPr>
            <p:cNvPr id="270" name="Connecteur droit 269">
              <a:extLst>
                <a:ext uri="{FF2B5EF4-FFF2-40B4-BE49-F238E27FC236}">
                  <a16:creationId xmlns:a16="http://schemas.microsoft.com/office/drawing/2014/main" xmlns="" id="{256912D3-CD12-46DD-94BD-A0D5EC359088}"/>
                </a:ext>
              </a:extLst>
            </p:cNvPr>
            <p:cNvCxnSpPr>
              <a:cxnSpLocks/>
            </p:cNvCxnSpPr>
            <p:nvPr/>
          </p:nvCxnSpPr>
          <p:spPr>
            <a:xfrm>
              <a:off x="5845015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Connecteur droit 270">
              <a:extLst>
                <a:ext uri="{FF2B5EF4-FFF2-40B4-BE49-F238E27FC236}">
                  <a16:creationId xmlns:a16="http://schemas.microsoft.com/office/drawing/2014/main" xmlns="" id="{A4D283E7-FA82-4A6F-90D5-CD2B42341672}"/>
                </a:ext>
              </a:extLst>
            </p:cNvPr>
            <p:cNvCxnSpPr>
              <a:cxnSpLocks/>
            </p:cNvCxnSpPr>
            <p:nvPr/>
          </p:nvCxnSpPr>
          <p:spPr>
            <a:xfrm>
              <a:off x="5866446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Connecteur droit 271">
              <a:extLst>
                <a:ext uri="{FF2B5EF4-FFF2-40B4-BE49-F238E27FC236}">
                  <a16:creationId xmlns:a16="http://schemas.microsoft.com/office/drawing/2014/main" xmlns="" id="{0982F57C-A261-497E-B802-7D2A9F127E6F}"/>
                </a:ext>
              </a:extLst>
            </p:cNvPr>
            <p:cNvCxnSpPr>
              <a:cxnSpLocks/>
            </p:cNvCxnSpPr>
            <p:nvPr/>
          </p:nvCxnSpPr>
          <p:spPr>
            <a:xfrm>
              <a:off x="5899783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Connecteur droit 272">
              <a:extLst>
                <a:ext uri="{FF2B5EF4-FFF2-40B4-BE49-F238E27FC236}">
                  <a16:creationId xmlns:a16="http://schemas.microsoft.com/office/drawing/2014/main" xmlns="" id="{8F3EDAE6-1ED8-4919-B3C9-14B8A9EB11EB}"/>
                </a:ext>
              </a:extLst>
            </p:cNvPr>
            <p:cNvCxnSpPr>
              <a:cxnSpLocks/>
            </p:cNvCxnSpPr>
            <p:nvPr/>
          </p:nvCxnSpPr>
          <p:spPr>
            <a:xfrm>
              <a:off x="5937883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Connecteur droit 273">
              <a:extLst>
                <a:ext uri="{FF2B5EF4-FFF2-40B4-BE49-F238E27FC236}">
                  <a16:creationId xmlns:a16="http://schemas.microsoft.com/office/drawing/2014/main" xmlns="" id="{7BE39D4C-4306-488F-9BC8-4F8FC2A0E1D6}"/>
                </a:ext>
              </a:extLst>
            </p:cNvPr>
            <p:cNvCxnSpPr>
              <a:cxnSpLocks/>
            </p:cNvCxnSpPr>
            <p:nvPr/>
          </p:nvCxnSpPr>
          <p:spPr>
            <a:xfrm>
              <a:off x="5973602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Connecteur droit 274">
              <a:extLst>
                <a:ext uri="{FF2B5EF4-FFF2-40B4-BE49-F238E27FC236}">
                  <a16:creationId xmlns:a16="http://schemas.microsoft.com/office/drawing/2014/main" xmlns="" id="{A34287E7-D796-4526-BCE9-9586F4788320}"/>
                </a:ext>
              </a:extLst>
            </p:cNvPr>
            <p:cNvCxnSpPr>
              <a:cxnSpLocks/>
            </p:cNvCxnSpPr>
            <p:nvPr/>
          </p:nvCxnSpPr>
          <p:spPr>
            <a:xfrm>
              <a:off x="5992652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Connecteur droit 275">
              <a:extLst>
                <a:ext uri="{FF2B5EF4-FFF2-40B4-BE49-F238E27FC236}">
                  <a16:creationId xmlns:a16="http://schemas.microsoft.com/office/drawing/2014/main" xmlns="" id="{1DD78989-E2E9-4BAA-A3FF-FCD95DF28358}"/>
                </a:ext>
              </a:extLst>
            </p:cNvPr>
            <p:cNvCxnSpPr>
              <a:cxnSpLocks/>
            </p:cNvCxnSpPr>
            <p:nvPr/>
          </p:nvCxnSpPr>
          <p:spPr>
            <a:xfrm>
              <a:off x="6030752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Connecteur droit 276">
              <a:extLst>
                <a:ext uri="{FF2B5EF4-FFF2-40B4-BE49-F238E27FC236}">
                  <a16:creationId xmlns:a16="http://schemas.microsoft.com/office/drawing/2014/main" xmlns="" id="{F56EC6DC-9B65-4C95-8DF8-1541E9BD67CD}"/>
                </a:ext>
              </a:extLst>
            </p:cNvPr>
            <p:cNvCxnSpPr>
              <a:cxnSpLocks/>
            </p:cNvCxnSpPr>
            <p:nvPr/>
          </p:nvCxnSpPr>
          <p:spPr>
            <a:xfrm>
              <a:off x="6047421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Connecteur droit 277">
              <a:extLst>
                <a:ext uri="{FF2B5EF4-FFF2-40B4-BE49-F238E27FC236}">
                  <a16:creationId xmlns:a16="http://schemas.microsoft.com/office/drawing/2014/main" xmlns="" id="{85826F05-1088-4E7D-894D-8628A9A1CD38}"/>
                </a:ext>
              </a:extLst>
            </p:cNvPr>
            <p:cNvCxnSpPr>
              <a:cxnSpLocks/>
            </p:cNvCxnSpPr>
            <p:nvPr/>
          </p:nvCxnSpPr>
          <p:spPr>
            <a:xfrm>
              <a:off x="6087902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Connecteur droit 278">
              <a:extLst>
                <a:ext uri="{FF2B5EF4-FFF2-40B4-BE49-F238E27FC236}">
                  <a16:creationId xmlns:a16="http://schemas.microsoft.com/office/drawing/2014/main" xmlns="" id="{A44A12AA-E4D4-4DE7-A3CA-35F35BBBEB3E}"/>
                </a:ext>
              </a:extLst>
            </p:cNvPr>
            <p:cNvCxnSpPr>
              <a:cxnSpLocks/>
            </p:cNvCxnSpPr>
            <p:nvPr/>
          </p:nvCxnSpPr>
          <p:spPr>
            <a:xfrm>
              <a:off x="6104571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Connecteur droit 279">
              <a:extLst>
                <a:ext uri="{FF2B5EF4-FFF2-40B4-BE49-F238E27FC236}">
                  <a16:creationId xmlns:a16="http://schemas.microsoft.com/office/drawing/2014/main" xmlns="" id="{006CB30D-17EC-4F5C-9615-B956D3BEA027}"/>
                </a:ext>
              </a:extLst>
            </p:cNvPr>
            <p:cNvCxnSpPr>
              <a:cxnSpLocks/>
            </p:cNvCxnSpPr>
            <p:nvPr/>
          </p:nvCxnSpPr>
          <p:spPr>
            <a:xfrm>
              <a:off x="6137908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Connecteur droit 280">
              <a:extLst>
                <a:ext uri="{FF2B5EF4-FFF2-40B4-BE49-F238E27FC236}">
                  <a16:creationId xmlns:a16="http://schemas.microsoft.com/office/drawing/2014/main" xmlns="" id="{C2B72BD4-69F6-4811-A5C9-79DFC05C9AC9}"/>
                </a:ext>
              </a:extLst>
            </p:cNvPr>
            <p:cNvCxnSpPr>
              <a:cxnSpLocks/>
            </p:cNvCxnSpPr>
            <p:nvPr/>
          </p:nvCxnSpPr>
          <p:spPr>
            <a:xfrm>
              <a:off x="6236235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Rectangle 281">
              <a:extLst>
                <a:ext uri="{FF2B5EF4-FFF2-40B4-BE49-F238E27FC236}">
                  <a16:creationId xmlns:a16="http://schemas.microsoft.com/office/drawing/2014/main" xmlns="" id="{38DA724D-E494-433D-A339-AE795423ECC1}"/>
                </a:ext>
              </a:extLst>
            </p:cNvPr>
            <p:cNvSpPr/>
            <p:nvPr/>
          </p:nvSpPr>
          <p:spPr>
            <a:xfrm>
              <a:off x="6145374" y="2742955"/>
              <a:ext cx="62252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  <p:cxnSp>
          <p:nvCxnSpPr>
            <p:cNvPr id="283" name="Connecteur droit 282">
              <a:extLst>
                <a:ext uri="{FF2B5EF4-FFF2-40B4-BE49-F238E27FC236}">
                  <a16:creationId xmlns:a16="http://schemas.microsoft.com/office/drawing/2014/main" xmlns="" id="{7597E1ED-2C80-4021-A3FB-3943F59D098D}"/>
                </a:ext>
              </a:extLst>
            </p:cNvPr>
            <p:cNvCxnSpPr>
              <a:cxnSpLocks/>
            </p:cNvCxnSpPr>
            <p:nvPr/>
          </p:nvCxnSpPr>
          <p:spPr>
            <a:xfrm>
              <a:off x="6262428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Connecteur droit 283">
              <a:extLst>
                <a:ext uri="{FF2B5EF4-FFF2-40B4-BE49-F238E27FC236}">
                  <a16:creationId xmlns:a16="http://schemas.microsoft.com/office/drawing/2014/main" xmlns="" id="{912C06A5-E14E-4633-93C8-FCE48429DFD3}"/>
                </a:ext>
              </a:extLst>
            </p:cNvPr>
            <p:cNvCxnSpPr>
              <a:cxnSpLocks/>
            </p:cNvCxnSpPr>
            <p:nvPr/>
          </p:nvCxnSpPr>
          <p:spPr>
            <a:xfrm>
              <a:off x="6286241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Connecteur droit 284">
              <a:extLst>
                <a:ext uri="{FF2B5EF4-FFF2-40B4-BE49-F238E27FC236}">
                  <a16:creationId xmlns:a16="http://schemas.microsoft.com/office/drawing/2014/main" xmlns="" id="{7B1E4154-B655-4E1A-84EA-00EE24C6EDD5}"/>
                </a:ext>
              </a:extLst>
            </p:cNvPr>
            <p:cNvCxnSpPr>
              <a:cxnSpLocks/>
            </p:cNvCxnSpPr>
            <p:nvPr/>
          </p:nvCxnSpPr>
          <p:spPr>
            <a:xfrm>
              <a:off x="6317197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Connecteur droit 285">
              <a:extLst>
                <a:ext uri="{FF2B5EF4-FFF2-40B4-BE49-F238E27FC236}">
                  <a16:creationId xmlns:a16="http://schemas.microsoft.com/office/drawing/2014/main" xmlns="" id="{6E6DC7FA-AF02-497F-88BC-B8DF28F1155F}"/>
                </a:ext>
              </a:extLst>
            </p:cNvPr>
            <p:cNvCxnSpPr>
              <a:cxnSpLocks/>
            </p:cNvCxnSpPr>
            <p:nvPr/>
          </p:nvCxnSpPr>
          <p:spPr>
            <a:xfrm>
              <a:off x="6338628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Connecteur droit 286">
              <a:extLst>
                <a:ext uri="{FF2B5EF4-FFF2-40B4-BE49-F238E27FC236}">
                  <a16:creationId xmlns:a16="http://schemas.microsoft.com/office/drawing/2014/main" xmlns="" id="{9DA2F6A5-88E8-447B-BC45-28BED744B849}"/>
                </a:ext>
              </a:extLst>
            </p:cNvPr>
            <p:cNvCxnSpPr>
              <a:cxnSpLocks/>
            </p:cNvCxnSpPr>
            <p:nvPr/>
          </p:nvCxnSpPr>
          <p:spPr>
            <a:xfrm>
              <a:off x="6360059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Connecteur droit 287">
              <a:extLst>
                <a:ext uri="{FF2B5EF4-FFF2-40B4-BE49-F238E27FC236}">
                  <a16:creationId xmlns:a16="http://schemas.microsoft.com/office/drawing/2014/main" xmlns="" id="{8210F2AB-6B5F-4CA4-88D4-8DCF555A90B1}"/>
                </a:ext>
              </a:extLst>
            </p:cNvPr>
            <p:cNvCxnSpPr>
              <a:cxnSpLocks/>
            </p:cNvCxnSpPr>
            <p:nvPr/>
          </p:nvCxnSpPr>
          <p:spPr>
            <a:xfrm>
              <a:off x="6383871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Connecteur droit 288">
              <a:extLst>
                <a:ext uri="{FF2B5EF4-FFF2-40B4-BE49-F238E27FC236}">
                  <a16:creationId xmlns:a16="http://schemas.microsoft.com/office/drawing/2014/main" xmlns="" id="{FBA42401-F8A0-4D94-A902-BE17A78B9844}"/>
                </a:ext>
              </a:extLst>
            </p:cNvPr>
            <p:cNvCxnSpPr>
              <a:cxnSpLocks/>
            </p:cNvCxnSpPr>
            <p:nvPr/>
          </p:nvCxnSpPr>
          <p:spPr>
            <a:xfrm>
              <a:off x="6417209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Connecteur droit 289">
              <a:extLst>
                <a:ext uri="{FF2B5EF4-FFF2-40B4-BE49-F238E27FC236}">
                  <a16:creationId xmlns:a16="http://schemas.microsoft.com/office/drawing/2014/main" xmlns="" id="{5D5E0C08-740D-4B38-9946-2476474DC59F}"/>
                </a:ext>
              </a:extLst>
            </p:cNvPr>
            <p:cNvCxnSpPr>
              <a:cxnSpLocks/>
            </p:cNvCxnSpPr>
            <p:nvPr/>
          </p:nvCxnSpPr>
          <p:spPr>
            <a:xfrm>
              <a:off x="6431496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Connecteur droit 290">
              <a:extLst>
                <a:ext uri="{FF2B5EF4-FFF2-40B4-BE49-F238E27FC236}">
                  <a16:creationId xmlns:a16="http://schemas.microsoft.com/office/drawing/2014/main" xmlns="" id="{B8F3E852-FB29-45DA-AF02-D703CDCF2DD7}"/>
                </a:ext>
              </a:extLst>
            </p:cNvPr>
            <p:cNvCxnSpPr>
              <a:cxnSpLocks/>
            </p:cNvCxnSpPr>
            <p:nvPr/>
          </p:nvCxnSpPr>
          <p:spPr>
            <a:xfrm>
              <a:off x="6462452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Connecteur droit 291">
              <a:extLst>
                <a:ext uri="{FF2B5EF4-FFF2-40B4-BE49-F238E27FC236}">
                  <a16:creationId xmlns:a16="http://schemas.microsoft.com/office/drawing/2014/main" xmlns="" id="{646E6750-910C-499B-928F-1DD5ABD1C3B4}"/>
                </a:ext>
              </a:extLst>
            </p:cNvPr>
            <p:cNvCxnSpPr>
              <a:cxnSpLocks/>
            </p:cNvCxnSpPr>
            <p:nvPr/>
          </p:nvCxnSpPr>
          <p:spPr>
            <a:xfrm>
              <a:off x="6483883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Connecteur droit 292">
              <a:extLst>
                <a:ext uri="{FF2B5EF4-FFF2-40B4-BE49-F238E27FC236}">
                  <a16:creationId xmlns:a16="http://schemas.microsoft.com/office/drawing/2014/main" xmlns="" id="{8B52DCE7-7ABB-4668-9D40-79B2C6022859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96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Connecteur droit 293">
              <a:extLst>
                <a:ext uri="{FF2B5EF4-FFF2-40B4-BE49-F238E27FC236}">
                  <a16:creationId xmlns:a16="http://schemas.microsoft.com/office/drawing/2014/main" xmlns="" id="{E03765FE-D3BA-4058-ADFB-2451EF283A48}"/>
                </a:ext>
              </a:extLst>
            </p:cNvPr>
            <p:cNvCxnSpPr>
              <a:cxnSpLocks/>
            </p:cNvCxnSpPr>
            <p:nvPr/>
          </p:nvCxnSpPr>
          <p:spPr>
            <a:xfrm>
              <a:off x="6612471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Connecteur droit 294">
              <a:extLst>
                <a:ext uri="{FF2B5EF4-FFF2-40B4-BE49-F238E27FC236}">
                  <a16:creationId xmlns:a16="http://schemas.microsoft.com/office/drawing/2014/main" xmlns="" id="{3552FE99-CF2F-4385-9FE3-B0143FAE54C8}"/>
                </a:ext>
              </a:extLst>
            </p:cNvPr>
            <p:cNvCxnSpPr>
              <a:cxnSpLocks/>
            </p:cNvCxnSpPr>
            <p:nvPr/>
          </p:nvCxnSpPr>
          <p:spPr>
            <a:xfrm>
              <a:off x="6636283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Connecteur droit 295">
              <a:extLst>
                <a:ext uri="{FF2B5EF4-FFF2-40B4-BE49-F238E27FC236}">
                  <a16:creationId xmlns:a16="http://schemas.microsoft.com/office/drawing/2014/main" xmlns="" id="{A11B3769-4344-460B-AC71-FE8FC640047F}"/>
                </a:ext>
              </a:extLst>
            </p:cNvPr>
            <p:cNvCxnSpPr>
              <a:cxnSpLocks/>
            </p:cNvCxnSpPr>
            <p:nvPr/>
          </p:nvCxnSpPr>
          <p:spPr>
            <a:xfrm>
              <a:off x="6693433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Connecteur droit 296">
              <a:extLst>
                <a:ext uri="{FF2B5EF4-FFF2-40B4-BE49-F238E27FC236}">
                  <a16:creationId xmlns:a16="http://schemas.microsoft.com/office/drawing/2014/main" xmlns="" id="{01D7F1CB-1220-448A-8B1A-E7A152A431C3}"/>
                </a:ext>
              </a:extLst>
            </p:cNvPr>
            <p:cNvCxnSpPr>
              <a:cxnSpLocks/>
            </p:cNvCxnSpPr>
            <p:nvPr/>
          </p:nvCxnSpPr>
          <p:spPr>
            <a:xfrm>
              <a:off x="6741058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Connecteur droit 297">
              <a:extLst>
                <a:ext uri="{FF2B5EF4-FFF2-40B4-BE49-F238E27FC236}">
                  <a16:creationId xmlns:a16="http://schemas.microsoft.com/office/drawing/2014/main" xmlns="" id="{015FB529-1E1A-4CEA-B5F2-61FBE486967A}"/>
                </a:ext>
              </a:extLst>
            </p:cNvPr>
            <p:cNvCxnSpPr>
              <a:cxnSpLocks/>
            </p:cNvCxnSpPr>
            <p:nvPr/>
          </p:nvCxnSpPr>
          <p:spPr>
            <a:xfrm>
              <a:off x="6776777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Connecteur droit 298">
              <a:extLst>
                <a:ext uri="{FF2B5EF4-FFF2-40B4-BE49-F238E27FC236}">
                  <a16:creationId xmlns:a16="http://schemas.microsoft.com/office/drawing/2014/main" xmlns="" id="{B2A3935E-3E96-4834-868A-6B6721E0BC55}"/>
                </a:ext>
              </a:extLst>
            </p:cNvPr>
            <p:cNvCxnSpPr>
              <a:cxnSpLocks/>
            </p:cNvCxnSpPr>
            <p:nvPr/>
          </p:nvCxnSpPr>
          <p:spPr>
            <a:xfrm>
              <a:off x="6898221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Connecteur droit 299">
              <a:extLst>
                <a:ext uri="{FF2B5EF4-FFF2-40B4-BE49-F238E27FC236}">
                  <a16:creationId xmlns:a16="http://schemas.microsoft.com/office/drawing/2014/main" xmlns="" id="{6F419844-3B55-48D1-8000-52968DC61EDE}"/>
                </a:ext>
              </a:extLst>
            </p:cNvPr>
            <p:cNvCxnSpPr>
              <a:cxnSpLocks/>
            </p:cNvCxnSpPr>
            <p:nvPr/>
          </p:nvCxnSpPr>
          <p:spPr>
            <a:xfrm>
              <a:off x="6952990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1" name="Rectangle 300">
              <a:extLst>
                <a:ext uri="{FF2B5EF4-FFF2-40B4-BE49-F238E27FC236}">
                  <a16:creationId xmlns:a16="http://schemas.microsoft.com/office/drawing/2014/main" xmlns="" id="{F41EFA57-ACA6-48DC-9D11-96C89AB3583C}"/>
                </a:ext>
              </a:extLst>
            </p:cNvPr>
            <p:cNvSpPr/>
            <p:nvPr/>
          </p:nvSpPr>
          <p:spPr>
            <a:xfrm>
              <a:off x="6517222" y="2742955"/>
              <a:ext cx="52354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xmlns="" id="{821B8E30-A2F6-460D-B52A-8B1D87400B10}"/>
                </a:ext>
              </a:extLst>
            </p:cNvPr>
            <p:cNvSpPr/>
            <p:nvPr/>
          </p:nvSpPr>
          <p:spPr>
            <a:xfrm>
              <a:off x="6793447" y="2742955"/>
              <a:ext cx="43200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</p:grpSp>
      <p:grpSp>
        <p:nvGrpSpPr>
          <p:cNvPr id="434" name="Groupe 433">
            <a:extLst>
              <a:ext uri="{FF2B5EF4-FFF2-40B4-BE49-F238E27FC236}">
                <a16:creationId xmlns:a16="http://schemas.microsoft.com/office/drawing/2014/main" xmlns="" id="{6F36A561-CB4F-4D1A-85BE-7B2C12D1241C}"/>
              </a:ext>
            </a:extLst>
          </p:cNvPr>
          <p:cNvGrpSpPr/>
          <p:nvPr/>
        </p:nvGrpSpPr>
        <p:grpSpPr>
          <a:xfrm>
            <a:off x="1582410" y="2100964"/>
            <a:ext cx="5269457" cy="355055"/>
            <a:chOff x="1741051" y="1639828"/>
            <a:chExt cx="5269457" cy="355055"/>
          </a:xfrm>
        </p:grpSpPr>
        <p:grpSp>
          <p:nvGrpSpPr>
            <p:cNvPr id="435" name="Groupe 434">
              <a:extLst>
                <a:ext uri="{FF2B5EF4-FFF2-40B4-BE49-F238E27FC236}">
                  <a16:creationId xmlns:a16="http://schemas.microsoft.com/office/drawing/2014/main" xmlns="" id="{20C4870C-95E5-4F12-9D40-BAC5A01E34D9}"/>
                </a:ext>
              </a:extLst>
            </p:cNvPr>
            <p:cNvGrpSpPr/>
            <p:nvPr/>
          </p:nvGrpSpPr>
          <p:grpSpPr>
            <a:xfrm>
              <a:off x="1741051" y="1639828"/>
              <a:ext cx="5184000" cy="355055"/>
              <a:chOff x="1741051" y="1639828"/>
              <a:chExt cx="5184000" cy="355055"/>
            </a:xfrm>
          </p:grpSpPr>
          <p:sp>
            <p:nvSpPr>
              <p:cNvPr id="461" name="Graphique 174">
                <a:extLst>
                  <a:ext uri="{FF2B5EF4-FFF2-40B4-BE49-F238E27FC236}">
                    <a16:creationId xmlns:a16="http://schemas.microsoft.com/office/drawing/2014/main" xmlns="" id="{5B76C82C-FB9D-477F-9DD0-A4CCC6B42D1F}"/>
                  </a:ext>
                </a:extLst>
              </p:cNvPr>
              <p:cNvSpPr/>
              <p:nvPr/>
            </p:nvSpPr>
            <p:spPr>
              <a:xfrm>
                <a:off x="1741051" y="1700032"/>
                <a:ext cx="5184000" cy="241200"/>
              </a:xfrm>
              <a:custGeom>
                <a:avLst/>
                <a:gdLst>
                  <a:gd name="connsiteX0" fmla="*/ 0 w 9180385"/>
                  <a:gd name="connsiteY0" fmla="*/ 0 h 420814"/>
                  <a:gd name="connsiteX1" fmla="*/ 1636586 w 9180385"/>
                  <a:gd name="connsiteY1" fmla="*/ 0 h 420814"/>
                  <a:gd name="connsiteX2" fmla="*/ 1636586 w 9180385"/>
                  <a:gd name="connsiteY2" fmla="*/ 31147 h 420814"/>
                  <a:gd name="connsiteX3" fmla="*/ 1827467 w 9180385"/>
                  <a:gd name="connsiteY3" fmla="*/ 31147 h 420814"/>
                  <a:gd name="connsiteX4" fmla="*/ 1827467 w 9180385"/>
                  <a:gd name="connsiteY4" fmla="*/ 54578 h 420814"/>
                  <a:gd name="connsiteX5" fmla="*/ 2419731 w 9180385"/>
                  <a:gd name="connsiteY5" fmla="*/ 54578 h 420814"/>
                  <a:gd name="connsiteX6" fmla="*/ 2419731 w 9180385"/>
                  <a:gd name="connsiteY6" fmla="*/ 85725 h 420814"/>
                  <a:gd name="connsiteX7" fmla="*/ 2517172 w 9180385"/>
                  <a:gd name="connsiteY7" fmla="*/ 85725 h 420814"/>
                  <a:gd name="connsiteX8" fmla="*/ 2517172 w 9180385"/>
                  <a:gd name="connsiteY8" fmla="*/ 105156 h 420814"/>
                  <a:gd name="connsiteX9" fmla="*/ 2598991 w 9180385"/>
                  <a:gd name="connsiteY9" fmla="*/ 105156 h 420814"/>
                  <a:gd name="connsiteX10" fmla="*/ 2618518 w 9180385"/>
                  <a:gd name="connsiteY10" fmla="*/ 155829 h 420814"/>
                  <a:gd name="connsiteX11" fmla="*/ 2696432 w 9180385"/>
                  <a:gd name="connsiteY11" fmla="*/ 155829 h 420814"/>
                  <a:gd name="connsiteX12" fmla="*/ 2731484 w 9180385"/>
                  <a:gd name="connsiteY12" fmla="*/ 206502 h 420814"/>
                  <a:gd name="connsiteX13" fmla="*/ 3845909 w 9180385"/>
                  <a:gd name="connsiteY13" fmla="*/ 206502 h 420814"/>
                  <a:gd name="connsiteX14" fmla="*/ 3865436 w 9180385"/>
                  <a:gd name="connsiteY14" fmla="*/ 261080 h 420814"/>
                  <a:gd name="connsiteX15" fmla="*/ 3904393 w 9180385"/>
                  <a:gd name="connsiteY15" fmla="*/ 261080 h 420814"/>
                  <a:gd name="connsiteX16" fmla="*/ 3904393 w 9180385"/>
                  <a:gd name="connsiteY16" fmla="*/ 288322 h 420814"/>
                  <a:gd name="connsiteX17" fmla="*/ 4110895 w 9180385"/>
                  <a:gd name="connsiteY17" fmla="*/ 288322 h 420814"/>
                  <a:gd name="connsiteX18" fmla="*/ 4110895 w 9180385"/>
                  <a:gd name="connsiteY18" fmla="*/ 315659 h 420814"/>
                  <a:gd name="connsiteX19" fmla="*/ 4512279 w 9180385"/>
                  <a:gd name="connsiteY19" fmla="*/ 315659 h 420814"/>
                  <a:gd name="connsiteX20" fmla="*/ 4512279 w 9180385"/>
                  <a:gd name="connsiteY20" fmla="*/ 335090 h 420814"/>
                  <a:gd name="connsiteX21" fmla="*/ 4574572 w 9180385"/>
                  <a:gd name="connsiteY21" fmla="*/ 335090 h 420814"/>
                  <a:gd name="connsiteX22" fmla="*/ 4574572 w 9180385"/>
                  <a:gd name="connsiteY22" fmla="*/ 366236 h 420814"/>
                  <a:gd name="connsiteX23" fmla="*/ 5688997 w 9180385"/>
                  <a:gd name="connsiteY23" fmla="*/ 366236 h 420814"/>
                  <a:gd name="connsiteX24" fmla="*/ 5688997 w 9180385"/>
                  <a:gd name="connsiteY24" fmla="*/ 393573 h 420814"/>
                  <a:gd name="connsiteX25" fmla="*/ 6172200 w 9180385"/>
                  <a:gd name="connsiteY25" fmla="*/ 393573 h 420814"/>
                  <a:gd name="connsiteX26" fmla="*/ 6172200 w 9180385"/>
                  <a:gd name="connsiteY26" fmla="*/ 420815 h 420814"/>
                  <a:gd name="connsiteX27" fmla="*/ 9180386 w 9180385"/>
                  <a:gd name="connsiteY27" fmla="*/ 420815 h 42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180385" h="420814">
                    <a:moveTo>
                      <a:pt x="0" y="0"/>
                    </a:moveTo>
                    <a:lnTo>
                      <a:pt x="1636586" y="0"/>
                    </a:lnTo>
                    <a:lnTo>
                      <a:pt x="1636586" y="31147"/>
                    </a:lnTo>
                    <a:lnTo>
                      <a:pt x="1827467" y="31147"/>
                    </a:lnTo>
                    <a:lnTo>
                      <a:pt x="1827467" y="54578"/>
                    </a:lnTo>
                    <a:lnTo>
                      <a:pt x="2419731" y="54578"/>
                    </a:lnTo>
                    <a:lnTo>
                      <a:pt x="2419731" y="85725"/>
                    </a:lnTo>
                    <a:lnTo>
                      <a:pt x="2517172" y="85725"/>
                    </a:lnTo>
                    <a:lnTo>
                      <a:pt x="2517172" y="105156"/>
                    </a:lnTo>
                    <a:lnTo>
                      <a:pt x="2598991" y="105156"/>
                    </a:lnTo>
                    <a:lnTo>
                      <a:pt x="2618518" y="155829"/>
                    </a:lnTo>
                    <a:lnTo>
                      <a:pt x="2696432" y="155829"/>
                    </a:lnTo>
                    <a:lnTo>
                      <a:pt x="2731484" y="206502"/>
                    </a:lnTo>
                    <a:lnTo>
                      <a:pt x="3845909" y="206502"/>
                    </a:lnTo>
                    <a:lnTo>
                      <a:pt x="3865436" y="261080"/>
                    </a:lnTo>
                    <a:lnTo>
                      <a:pt x="3904393" y="261080"/>
                    </a:lnTo>
                    <a:lnTo>
                      <a:pt x="3904393" y="288322"/>
                    </a:lnTo>
                    <a:lnTo>
                      <a:pt x="4110895" y="288322"/>
                    </a:lnTo>
                    <a:lnTo>
                      <a:pt x="4110895" y="315659"/>
                    </a:lnTo>
                    <a:lnTo>
                      <a:pt x="4512279" y="315659"/>
                    </a:lnTo>
                    <a:lnTo>
                      <a:pt x="4512279" y="335090"/>
                    </a:lnTo>
                    <a:lnTo>
                      <a:pt x="4574572" y="335090"/>
                    </a:lnTo>
                    <a:lnTo>
                      <a:pt x="4574572" y="366236"/>
                    </a:lnTo>
                    <a:lnTo>
                      <a:pt x="5688997" y="366236"/>
                    </a:lnTo>
                    <a:lnTo>
                      <a:pt x="5688997" y="393573"/>
                    </a:lnTo>
                    <a:lnTo>
                      <a:pt x="6172200" y="393573"/>
                    </a:lnTo>
                    <a:lnTo>
                      <a:pt x="6172200" y="420815"/>
                    </a:lnTo>
                    <a:lnTo>
                      <a:pt x="9180386" y="420815"/>
                    </a:lnTo>
                  </a:path>
                </a:pathLst>
              </a:custGeom>
              <a:noFill/>
              <a:ln w="38100" cap="flat">
                <a:solidFill>
                  <a:srgbClr val="00508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462" name="Connecteur droit 461">
                <a:extLst>
                  <a:ext uri="{FF2B5EF4-FFF2-40B4-BE49-F238E27FC236}">
                    <a16:creationId xmlns:a16="http://schemas.microsoft.com/office/drawing/2014/main" xmlns="" id="{F8E96AB0-66A2-4241-8D4D-277B6D56D0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42927" y="1673948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3" name="Connecteur droit 462">
                <a:extLst>
                  <a:ext uri="{FF2B5EF4-FFF2-40B4-BE49-F238E27FC236}">
                    <a16:creationId xmlns:a16="http://schemas.microsoft.com/office/drawing/2014/main" xmlns="" id="{CD6E3A5E-B31C-4AA2-9FB6-6C32455C00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70212" y="1761389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4" name="Connecteur droit 463">
                <a:extLst>
                  <a:ext uri="{FF2B5EF4-FFF2-40B4-BE49-F238E27FC236}">
                    <a16:creationId xmlns:a16="http://schemas.microsoft.com/office/drawing/2014/main" xmlns="" id="{4B60F994-4DB7-4FEC-BA50-D55EC285F3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447661" y="1761389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5" name="Connecteur droit 464">
                <a:extLst>
                  <a:ext uri="{FF2B5EF4-FFF2-40B4-BE49-F238E27FC236}">
                    <a16:creationId xmlns:a16="http://schemas.microsoft.com/office/drawing/2014/main" xmlns="" id="{74F2D62A-298D-453D-82D6-F4CF86BCBB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42967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6" name="Connecteur droit 465">
                <a:extLst>
                  <a:ext uri="{FF2B5EF4-FFF2-40B4-BE49-F238E27FC236}">
                    <a16:creationId xmlns:a16="http://schemas.microsoft.com/office/drawing/2014/main" xmlns="" id="{DDCE8E27-7107-4097-A6C8-3ABB1E275F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62954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7" name="Connecteur droit 466">
                <a:extLst>
                  <a:ext uri="{FF2B5EF4-FFF2-40B4-BE49-F238E27FC236}">
                    <a16:creationId xmlns:a16="http://schemas.microsoft.com/office/drawing/2014/main" xmlns="" id="{40CB5445-0992-4B17-B313-4CBEF8291F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90436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8" name="Connecteur droit 467">
                <a:extLst>
                  <a:ext uri="{FF2B5EF4-FFF2-40B4-BE49-F238E27FC236}">
                    <a16:creationId xmlns:a16="http://schemas.microsoft.com/office/drawing/2014/main" xmlns="" id="{58070119-57F2-4E05-9153-1AE788237C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07925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Connecteur droit 468">
                <a:extLst>
                  <a:ext uri="{FF2B5EF4-FFF2-40B4-BE49-F238E27FC236}">
                    <a16:creationId xmlns:a16="http://schemas.microsoft.com/office/drawing/2014/main" xmlns="" id="{58A913C6-F7A2-4951-8604-6E42649464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37905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0" name="Connecteur droit 469">
                <a:extLst>
                  <a:ext uri="{FF2B5EF4-FFF2-40B4-BE49-F238E27FC236}">
                    <a16:creationId xmlns:a16="http://schemas.microsoft.com/office/drawing/2014/main" xmlns="" id="{9137E7F5-77B7-48F5-A361-3140C2B248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72882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1" name="Connecteur droit 470">
                <a:extLst>
                  <a:ext uri="{FF2B5EF4-FFF2-40B4-BE49-F238E27FC236}">
                    <a16:creationId xmlns:a16="http://schemas.microsoft.com/office/drawing/2014/main" xmlns="" id="{E080ADE0-D57D-4F4F-95A0-2A7A7D0B0D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97866" y="1866891"/>
                <a:ext cx="0" cy="10800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2" name="Connecteur droit 471">
                <a:extLst>
                  <a:ext uri="{FF2B5EF4-FFF2-40B4-BE49-F238E27FC236}">
                    <a16:creationId xmlns:a16="http://schemas.microsoft.com/office/drawing/2014/main" xmlns="" id="{BC37C6F1-97BB-4D88-8DE4-38785BE43B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10358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3" name="Connecteur droit 472">
                <a:extLst>
                  <a:ext uri="{FF2B5EF4-FFF2-40B4-BE49-F238E27FC236}">
                    <a16:creationId xmlns:a16="http://schemas.microsoft.com/office/drawing/2014/main" xmlns="" id="{3D6E7FEE-6238-4356-A347-6654E4C0D5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26623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4" name="Connecteur droit 473">
                <a:extLst>
                  <a:ext uri="{FF2B5EF4-FFF2-40B4-BE49-F238E27FC236}">
                    <a16:creationId xmlns:a16="http://schemas.microsoft.com/office/drawing/2014/main" xmlns="" id="{49B33498-C2BD-4181-8856-861252F925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4118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5" name="Rectangle 474">
                <a:extLst>
                  <a:ext uri="{FF2B5EF4-FFF2-40B4-BE49-F238E27FC236}">
                    <a16:creationId xmlns:a16="http://schemas.microsoft.com/office/drawing/2014/main" xmlns="" id="{E4349773-A5C8-4290-8819-5B95F1C5EB8D}"/>
                  </a:ext>
                </a:extLst>
              </p:cNvPr>
              <p:cNvSpPr/>
              <p:nvPr/>
            </p:nvSpPr>
            <p:spPr>
              <a:xfrm>
                <a:off x="5267307" y="1886883"/>
                <a:ext cx="83604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76" name="Rectangle 475">
                <a:extLst>
                  <a:ext uri="{FF2B5EF4-FFF2-40B4-BE49-F238E27FC236}">
                    <a16:creationId xmlns:a16="http://schemas.microsoft.com/office/drawing/2014/main" xmlns="" id="{137AA197-7FED-49A6-8EA2-D4D2A4F5AB5A}"/>
                  </a:ext>
                </a:extLst>
              </p:cNvPr>
              <p:cNvSpPr/>
              <p:nvPr/>
            </p:nvSpPr>
            <p:spPr>
              <a:xfrm>
                <a:off x="5389727" y="1886883"/>
                <a:ext cx="63446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xmlns="" id="{DD877E05-5D8B-4741-B478-2A33F2D42E3B}"/>
                  </a:ext>
                </a:extLst>
              </p:cNvPr>
              <p:cNvSpPr/>
              <p:nvPr/>
            </p:nvSpPr>
            <p:spPr>
              <a:xfrm>
                <a:off x="5484665" y="1886883"/>
                <a:ext cx="720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78" name="Rectangle 477">
                <a:extLst>
                  <a:ext uri="{FF2B5EF4-FFF2-40B4-BE49-F238E27FC236}">
                    <a16:creationId xmlns:a16="http://schemas.microsoft.com/office/drawing/2014/main" xmlns="" id="{5C1BDBFF-3655-4880-806A-9CA61DB69796}"/>
                  </a:ext>
                </a:extLst>
              </p:cNvPr>
              <p:cNvSpPr/>
              <p:nvPr/>
            </p:nvSpPr>
            <p:spPr>
              <a:xfrm>
                <a:off x="5573118" y="1886883"/>
                <a:ext cx="540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79" name="Connecteur droit 478">
                <a:extLst>
                  <a:ext uri="{FF2B5EF4-FFF2-40B4-BE49-F238E27FC236}">
                    <a16:creationId xmlns:a16="http://schemas.microsoft.com/office/drawing/2014/main" xmlns="" id="{1495DD47-2D3F-4FF3-B765-DE71D94B59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6328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0" name="Connecteur droit 479">
                <a:extLst>
                  <a:ext uri="{FF2B5EF4-FFF2-40B4-BE49-F238E27FC236}">
                    <a16:creationId xmlns:a16="http://schemas.microsoft.com/office/drawing/2014/main" xmlns="" id="{566D8E1B-CFEA-45EB-AEB7-5E193F949B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08807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1" name="Connecteur droit 480">
                <a:extLst>
                  <a:ext uri="{FF2B5EF4-FFF2-40B4-BE49-F238E27FC236}">
                    <a16:creationId xmlns:a16="http://schemas.microsoft.com/office/drawing/2014/main" xmlns="" id="{68471846-816E-4879-A115-EABF466573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48781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Connecteur droit 481">
                <a:extLst>
                  <a:ext uri="{FF2B5EF4-FFF2-40B4-BE49-F238E27FC236}">
                    <a16:creationId xmlns:a16="http://schemas.microsoft.com/office/drawing/2014/main" xmlns="" id="{643F74BE-F358-4758-997C-CA528C7D00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33594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3" name="Connecteur droit 482">
                <a:extLst>
                  <a:ext uri="{FF2B5EF4-FFF2-40B4-BE49-F238E27FC236}">
                    <a16:creationId xmlns:a16="http://schemas.microsoft.com/office/drawing/2014/main" xmlns="" id="{D15A308C-6F68-4B84-9314-DF41FC4FFA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66073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Connecteur droit 483">
                <a:extLst>
                  <a:ext uri="{FF2B5EF4-FFF2-40B4-BE49-F238E27FC236}">
                    <a16:creationId xmlns:a16="http://schemas.microsoft.com/office/drawing/2014/main" xmlns="" id="{85206939-F93C-4111-AED5-70E9D88902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067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Connecteur droit 484">
                <a:extLst>
                  <a:ext uri="{FF2B5EF4-FFF2-40B4-BE49-F238E27FC236}">
                    <a16:creationId xmlns:a16="http://schemas.microsoft.com/office/drawing/2014/main" xmlns="" id="{ADA24A1F-FF82-496E-8D3F-35869E1EF0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06047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Connecteur droit 485">
                <a:extLst>
                  <a:ext uri="{FF2B5EF4-FFF2-40B4-BE49-F238E27FC236}">
                    <a16:creationId xmlns:a16="http://schemas.microsoft.com/office/drawing/2014/main" xmlns="" id="{88C3E0AC-F3AD-4135-B53D-35E4FCB6C1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68113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7" name="Rectangle 486">
                <a:extLst>
                  <a:ext uri="{FF2B5EF4-FFF2-40B4-BE49-F238E27FC236}">
                    <a16:creationId xmlns:a16="http://schemas.microsoft.com/office/drawing/2014/main" xmlns="" id="{448C074D-3871-4704-8D06-F37E5D4D799E}"/>
                  </a:ext>
                </a:extLst>
              </p:cNvPr>
              <p:cNvSpPr/>
              <p:nvPr/>
            </p:nvSpPr>
            <p:spPr>
              <a:xfrm>
                <a:off x="5767990" y="1886883"/>
                <a:ext cx="239484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88" name="Rectangle 487">
                <a:extLst>
                  <a:ext uri="{FF2B5EF4-FFF2-40B4-BE49-F238E27FC236}">
                    <a16:creationId xmlns:a16="http://schemas.microsoft.com/office/drawing/2014/main" xmlns="" id="{947D5360-C5F7-463E-8D8C-4D35F49FA460}"/>
                  </a:ext>
                </a:extLst>
              </p:cNvPr>
              <p:cNvSpPr/>
              <p:nvPr/>
            </p:nvSpPr>
            <p:spPr>
              <a:xfrm>
                <a:off x="6127755" y="1886883"/>
                <a:ext cx="360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89" name="Rectangle 488">
                <a:extLst>
                  <a:ext uri="{FF2B5EF4-FFF2-40B4-BE49-F238E27FC236}">
                    <a16:creationId xmlns:a16="http://schemas.microsoft.com/office/drawing/2014/main" xmlns="" id="{D61D443B-4193-41E3-B267-D48115F17973}"/>
                  </a:ext>
                </a:extLst>
              </p:cNvPr>
              <p:cNvSpPr/>
              <p:nvPr/>
            </p:nvSpPr>
            <p:spPr>
              <a:xfrm>
                <a:off x="6177722" y="1886883"/>
                <a:ext cx="53753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xmlns="" id="{D913946B-A353-4E20-A4B9-FD2E5E3194AE}"/>
                  </a:ext>
                </a:extLst>
              </p:cNvPr>
              <p:cNvSpPr/>
              <p:nvPr/>
            </p:nvSpPr>
            <p:spPr>
              <a:xfrm>
                <a:off x="6257669" y="1886883"/>
                <a:ext cx="53753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1" name="Rectangle 490">
                <a:extLst>
                  <a:ext uri="{FF2B5EF4-FFF2-40B4-BE49-F238E27FC236}">
                    <a16:creationId xmlns:a16="http://schemas.microsoft.com/office/drawing/2014/main" xmlns="" id="{223209F8-D73E-4BDF-A7B3-46D206F23870}"/>
                  </a:ext>
                </a:extLst>
              </p:cNvPr>
              <p:cNvSpPr/>
              <p:nvPr/>
            </p:nvSpPr>
            <p:spPr>
              <a:xfrm>
                <a:off x="6327623" y="1886883"/>
                <a:ext cx="684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2" name="Rectangle 491">
                <a:extLst>
                  <a:ext uri="{FF2B5EF4-FFF2-40B4-BE49-F238E27FC236}">
                    <a16:creationId xmlns:a16="http://schemas.microsoft.com/office/drawing/2014/main" xmlns="" id="{B151AC57-831C-4D45-A8E2-144A0CCB0257}"/>
                  </a:ext>
                </a:extLst>
              </p:cNvPr>
              <p:cNvSpPr/>
              <p:nvPr/>
            </p:nvSpPr>
            <p:spPr>
              <a:xfrm>
                <a:off x="6402573" y="1886883"/>
                <a:ext cx="99067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3" name="Rectangle 492">
                <a:extLst>
                  <a:ext uri="{FF2B5EF4-FFF2-40B4-BE49-F238E27FC236}">
                    <a16:creationId xmlns:a16="http://schemas.microsoft.com/office/drawing/2014/main" xmlns="" id="{FFA04F3A-B292-4541-B7F7-863248E510DC}"/>
                  </a:ext>
                </a:extLst>
              </p:cNvPr>
              <p:cNvSpPr/>
              <p:nvPr/>
            </p:nvSpPr>
            <p:spPr>
              <a:xfrm>
                <a:off x="6512502" y="1886883"/>
                <a:ext cx="684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4" name="Rectangle 493">
                <a:extLst>
                  <a:ext uri="{FF2B5EF4-FFF2-40B4-BE49-F238E27FC236}">
                    <a16:creationId xmlns:a16="http://schemas.microsoft.com/office/drawing/2014/main" xmlns="" id="{4A9184B4-9AAA-400F-AFAE-19831A3AB6AD}"/>
                  </a:ext>
                </a:extLst>
              </p:cNvPr>
              <p:cNvSpPr/>
              <p:nvPr/>
            </p:nvSpPr>
            <p:spPr>
              <a:xfrm>
                <a:off x="6599944" y="1886883"/>
                <a:ext cx="45923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5" name="Rectangle 494">
                <a:extLst>
                  <a:ext uri="{FF2B5EF4-FFF2-40B4-BE49-F238E27FC236}">
                    <a16:creationId xmlns:a16="http://schemas.microsoft.com/office/drawing/2014/main" xmlns="" id="{95B89DB3-BB33-4FD6-916C-3D146BD078E9}"/>
                  </a:ext>
                </a:extLst>
              </p:cNvPr>
              <p:cNvSpPr/>
              <p:nvPr/>
            </p:nvSpPr>
            <p:spPr>
              <a:xfrm>
                <a:off x="6679892" y="1886883"/>
                <a:ext cx="45719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96" name="Connecteur droit 495">
                <a:extLst>
                  <a:ext uri="{FF2B5EF4-FFF2-40B4-BE49-F238E27FC236}">
                    <a16:creationId xmlns:a16="http://schemas.microsoft.com/office/drawing/2014/main" xmlns="" id="{37C057F0-01C3-48BA-AFAC-BA1B12F902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3130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7" name="Connecteur droit 496">
                <a:extLst>
                  <a:ext uri="{FF2B5EF4-FFF2-40B4-BE49-F238E27FC236}">
                    <a16:creationId xmlns:a16="http://schemas.microsoft.com/office/drawing/2014/main" xmlns="" id="{80DEDCF8-8327-4FA5-8559-ABE837CF9F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4548" y="1639828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8" name="Connecteur droit 497">
                <a:extLst>
                  <a:ext uri="{FF2B5EF4-FFF2-40B4-BE49-F238E27FC236}">
                    <a16:creationId xmlns:a16="http://schemas.microsoft.com/office/drawing/2014/main" xmlns="" id="{108F0FE0-DBA5-4AB9-B74E-70D5B3785E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17739" y="1673948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6" name="Graphique 214">
              <a:extLst>
                <a:ext uri="{FF2B5EF4-FFF2-40B4-BE49-F238E27FC236}">
                  <a16:creationId xmlns:a16="http://schemas.microsoft.com/office/drawing/2014/main" xmlns="" id="{AB688DC6-FCFA-4C12-A679-2FBC09A022D8}"/>
                </a:ext>
              </a:extLst>
            </p:cNvPr>
            <p:cNvSpPr/>
            <p:nvPr/>
          </p:nvSpPr>
          <p:spPr>
            <a:xfrm>
              <a:off x="1749248" y="1697503"/>
              <a:ext cx="5261259" cy="191506"/>
            </a:xfrm>
            <a:custGeom>
              <a:avLst/>
              <a:gdLst>
                <a:gd name="connsiteX0" fmla="*/ 0 w 9344025"/>
                <a:gd name="connsiteY0" fmla="*/ 0 h 338994"/>
                <a:gd name="connsiteX1" fmla="*/ 1441704 w 9344025"/>
                <a:gd name="connsiteY1" fmla="*/ 0 h 338994"/>
                <a:gd name="connsiteX2" fmla="*/ 1441704 w 9344025"/>
                <a:gd name="connsiteY2" fmla="*/ 35052 h 338994"/>
                <a:gd name="connsiteX3" fmla="*/ 1589818 w 9344025"/>
                <a:gd name="connsiteY3" fmla="*/ 35052 h 338994"/>
                <a:gd name="connsiteX4" fmla="*/ 1589818 w 9344025"/>
                <a:gd name="connsiteY4" fmla="*/ 58484 h 338994"/>
                <a:gd name="connsiteX5" fmla="*/ 1831372 w 9344025"/>
                <a:gd name="connsiteY5" fmla="*/ 58484 h 338994"/>
                <a:gd name="connsiteX6" fmla="*/ 1959959 w 9344025"/>
                <a:gd name="connsiteY6" fmla="*/ 81820 h 338994"/>
                <a:gd name="connsiteX7" fmla="*/ 2084642 w 9344025"/>
                <a:gd name="connsiteY7" fmla="*/ 81820 h 338994"/>
                <a:gd name="connsiteX8" fmla="*/ 2224945 w 9344025"/>
                <a:gd name="connsiteY8" fmla="*/ 109157 h 338994"/>
                <a:gd name="connsiteX9" fmla="*/ 3008186 w 9344025"/>
                <a:gd name="connsiteY9" fmla="*/ 109157 h 338994"/>
                <a:gd name="connsiteX10" fmla="*/ 3008186 w 9344025"/>
                <a:gd name="connsiteY10" fmla="*/ 140303 h 338994"/>
                <a:gd name="connsiteX11" fmla="*/ 3175730 w 9344025"/>
                <a:gd name="connsiteY11" fmla="*/ 140303 h 338994"/>
                <a:gd name="connsiteX12" fmla="*/ 3214688 w 9344025"/>
                <a:gd name="connsiteY12" fmla="*/ 163640 h 338994"/>
                <a:gd name="connsiteX13" fmla="*/ 3756279 w 9344025"/>
                <a:gd name="connsiteY13" fmla="*/ 163640 h 338994"/>
                <a:gd name="connsiteX14" fmla="*/ 3756279 w 9344025"/>
                <a:gd name="connsiteY14" fmla="*/ 183166 h 338994"/>
                <a:gd name="connsiteX15" fmla="*/ 4184904 w 9344025"/>
                <a:gd name="connsiteY15" fmla="*/ 183166 h 338994"/>
                <a:gd name="connsiteX16" fmla="*/ 4399217 w 9344025"/>
                <a:gd name="connsiteY16" fmla="*/ 183166 h 338994"/>
                <a:gd name="connsiteX17" fmla="*/ 4399217 w 9344025"/>
                <a:gd name="connsiteY17" fmla="*/ 202597 h 338994"/>
                <a:gd name="connsiteX18" fmla="*/ 4800600 w 9344025"/>
                <a:gd name="connsiteY18" fmla="*/ 202597 h 338994"/>
                <a:gd name="connsiteX19" fmla="*/ 4827842 w 9344025"/>
                <a:gd name="connsiteY19" fmla="*/ 222123 h 338994"/>
                <a:gd name="connsiteX20" fmla="*/ 5283803 w 9344025"/>
                <a:gd name="connsiteY20" fmla="*/ 222123 h 338994"/>
                <a:gd name="connsiteX21" fmla="*/ 5369528 w 9344025"/>
                <a:gd name="connsiteY21" fmla="*/ 245459 h 338994"/>
                <a:gd name="connsiteX22" fmla="*/ 5692902 w 9344025"/>
                <a:gd name="connsiteY22" fmla="*/ 245459 h 338994"/>
                <a:gd name="connsiteX23" fmla="*/ 5692902 w 9344025"/>
                <a:gd name="connsiteY23" fmla="*/ 264986 h 338994"/>
                <a:gd name="connsiteX24" fmla="*/ 6861905 w 9344025"/>
                <a:gd name="connsiteY24" fmla="*/ 264986 h 338994"/>
                <a:gd name="connsiteX25" fmla="*/ 6877431 w 9344025"/>
                <a:gd name="connsiteY25" fmla="*/ 307848 h 338994"/>
                <a:gd name="connsiteX26" fmla="*/ 7150227 w 9344025"/>
                <a:gd name="connsiteY26" fmla="*/ 307848 h 338994"/>
                <a:gd name="connsiteX27" fmla="*/ 7150227 w 9344025"/>
                <a:gd name="connsiteY27" fmla="*/ 338995 h 338994"/>
                <a:gd name="connsiteX28" fmla="*/ 9344025 w 9344025"/>
                <a:gd name="connsiteY28" fmla="*/ 338995 h 33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344025" h="338994">
                  <a:moveTo>
                    <a:pt x="0" y="0"/>
                  </a:moveTo>
                  <a:lnTo>
                    <a:pt x="1441704" y="0"/>
                  </a:lnTo>
                  <a:lnTo>
                    <a:pt x="1441704" y="35052"/>
                  </a:lnTo>
                  <a:lnTo>
                    <a:pt x="1589818" y="35052"/>
                  </a:lnTo>
                  <a:lnTo>
                    <a:pt x="1589818" y="58484"/>
                  </a:lnTo>
                  <a:lnTo>
                    <a:pt x="1831372" y="58484"/>
                  </a:lnTo>
                  <a:lnTo>
                    <a:pt x="1959959" y="81820"/>
                  </a:lnTo>
                  <a:lnTo>
                    <a:pt x="2084642" y="81820"/>
                  </a:lnTo>
                  <a:lnTo>
                    <a:pt x="2224945" y="109157"/>
                  </a:lnTo>
                  <a:lnTo>
                    <a:pt x="3008186" y="109157"/>
                  </a:lnTo>
                  <a:lnTo>
                    <a:pt x="3008186" y="140303"/>
                  </a:lnTo>
                  <a:lnTo>
                    <a:pt x="3175730" y="140303"/>
                  </a:lnTo>
                  <a:lnTo>
                    <a:pt x="3214688" y="163640"/>
                  </a:lnTo>
                  <a:lnTo>
                    <a:pt x="3756279" y="163640"/>
                  </a:lnTo>
                  <a:lnTo>
                    <a:pt x="3756279" y="183166"/>
                  </a:lnTo>
                  <a:lnTo>
                    <a:pt x="4184904" y="183166"/>
                  </a:lnTo>
                  <a:lnTo>
                    <a:pt x="4399217" y="183166"/>
                  </a:lnTo>
                  <a:lnTo>
                    <a:pt x="4399217" y="202597"/>
                  </a:lnTo>
                  <a:lnTo>
                    <a:pt x="4800600" y="202597"/>
                  </a:lnTo>
                  <a:lnTo>
                    <a:pt x="4827842" y="222123"/>
                  </a:lnTo>
                  <a:lnTo>
                    <a:pt x="5283803" y="222123"/>
                  </a:lnTo>
                  <a:lnTo>
                    <a:pt x="5369528" y="245459"/>
                  </a:lnTo>
                  <a:lnTo>
                    <a:pt x="5692902" y="245459"/>
                  </a:lnTo>
                  <a:lnTo>
                    <a:pt x="5692902" y="264986"/>
                  </a:lnTo>
                  <a:lnTo>
                    <a:pt x="6861905" y="264986"/>
                  </a:lnTo>
                  <a:lnTo>
                    <a:pt x="6877431" y="307848"/>
                  </a:lnTo>
                  <a:lnTo>
                    <a:pt x="7150227" y="307848"/>
                  </a:lnTo>
                  <a:lnTo>
                    <a:pt x="7150227" y="338995"/>
                  </a:lnTo>
                  <a:lnTo>
                    <a:pt x="9344025" y="338995"/>
                  </a:lnTo>
                </a:path>
              </a:pathLst>
            </a:custGeom>
            <a:noFill/>
            <a:ln w="38100" cap="flat">
              <a:solidFill>
                <a:srgbClr val="0070C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cxnSp>
          <p:nvCxnSpPr>
            <p:cNvPr id="437" name="Connecteur droit 436">
              <a:extLst>
                <a:ext uri="{FF2B5EF4-FFF2-40B4-BE49-F238E27FC236}">
                  <a16:creationId xmlns:a16="http://schemas.microsoft.com/office/drawing/2014/main" xmlns="" id="{20C3A83E-9CA4-4A29-BEE4-0439744472B0}"/>
                </a:ext>
              </a:extLst>
            </p:cNvPr>
            <p:cNvCxnSpPr>
              <a:cxnSpLocks/>
            </p:cNvCxnSpPr>
            <p:nvPr/>
          </p:nvCxnSpPr>
          <p:spPr>
            <a:xfrm>
              <a:off x="2038679" y="164610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8" name="Connecteur droit 437">
              <a:extLst>
                <a:ext uri="{FF2B5EF4-FFF2-40B4-BE49-F238E27FC236}">
                  <a16:creationId xmlns:a16="http://schemas.microsoft.com/office/drawing/2014/main" xmlns="" id="{8203B61A-8B66-44F5-8830-D3FC5CB7FD3C}"/>
                </a:ext>
              </a:extLst>
            </p:cNvPr>
            <p:cNvCxnSpPr>
              <a:cxnSpLocks/>
            </p:cNvCxnSpPr>
            <p:nvPr/>
          </p:nvCxnSpPr>
          <p:spPr>
            <a:xfrm>
              <a:off x="4102903" y="174255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9" name="Connecteur droit 438">
              <a:extLst>
                <a:ext uri="{FF2B5EF4-FFF2-40B4-BE49-F238E27FC236}">
                  <a16:creationId xmlns:a16="http://schemas.microsoft.com/office/drawing/2014/main" xmlns="" id="{E2A40006-7193-4158-8F1A-256CD7492E84}"/>
                </a:ext>
              </a:extLst>
            </p:cNvPr>
            <p:cNvCxnSpPr>
              <a:cxnSpLocks/>
            </p:cNvCxnSpPr>
            <p:nvPr/>
          </p:nvCxnSpPr>
          <p:spPr>
            <a:xfrm>
              <a:off x="4386094" y="1756205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Connecteur droit 439">
              <a:extLst>
                <a:ext uri="{FF2B5EF4-FFF2-40B4-BE49-F238E27FC236}">
                  <a16:creationId xmlns:a16="http://schemas.microsoft.com/office/drawing/2014/main" xmlns="" id="{CC811852-C0B1-465C-B91C-2016563E1D83}"/>
                </a:ext>
              </a:extLst>
            </p:cNvPr>
            <p:cNvCxnSpPr>
              <a:cxnSpLocks/>
            </p:cNvCxnSpPr>
            <p:nvPr/>
          </p:nvCxnSpPr>
          <p:spPr>
            <a:xfrm>
              <a:off x="4975568" y="1785025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Rectangle 441">
              <a:extLst>
                <a:ext uri="{FF2B5EF4-FFF2-40B4-BE49-F238E27FC236}">
                  <a16:creationId xmlns:a16="http://schemas.microsoft.com/office/drawing/2014/main" xmlns="" id="{58652AE2-21AB-4D8D-B82E-E376F799E52B}"/>
                </a:ext>
              </a:extLst>
            </p:cNvPr>
            <p:cNvSpPr/>
            <p:nvPr/>
          </p:nvSpPr>
          <p:spPr>
            <a:xfrm>
              <a:off x="5103347" y="1785025"/>
              <a:ext cx="45719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cxnSp>
          <p:nvCxnSpPr>
            <p:cNvPr id="444" name="Connecteur droit 443">
              <a:extLst>
                <a:ext uri="{FF2B5EF4-FFF2-40B4-BE49-F238E27FC236}">
                  <a16:creationId xmlns:a16="http://schemas.microsoft.com/office/drawing/2014/main" xmlns="" id="{02CA4B5B-CDEE-48B7-8765-7579F39A1035}"/>
                </a:ext>
              </a:extLst>
            </p:cNvPr>
            <p:cNvCxnSpPr>
              <a:cxnSpLocks/>
            </p:cNvCxnSpPr>
            <p:nvPr/>
          </p:nvCxnSpPr>
          <p:spPr>
            <a:xfrm>
              <a:off x="5271635" y="1785025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5" name="Rectangle 444">
              <a:extLst>
                <a:ext uri="{FF2B5EF4-FFF2-40B4-BE49-F238E27FC236}">
                  <a16:creationId xmlns:a16="http://schemas.microsoft.com/office/drawing/2014/main" xmlns="" id="{FDD2DA08-F7DE-4BBE-A178-FC605E579FDA}"/>
                </a:ext>
              </a:extLst>
            </p:cNvPr>
            <p:cNvSpPr/>
            <p:nvPr/>
          </p:nvSpPr>
          <p:spPr>
            <a:xfrm>
              <a:off x="5289371" y="1785025"/>
              <a:ext cx="320144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cxnSp>
          <p:nvCxnSpPr>
            <p:cNvPr id="446" name="Connecteur droit 445">
              <a:extLst>
                <a:ext uri="{FF2B5EF4-FFF2-40B4-BE49-F238E27FC236}">
                  <a16:creationId xmlns:a16="http://schemas.microsoft.com/office/drawing/2014/main" xmlns="" id="{4F363A53-7ECD-4335-92C5-03E1A1BFF996}"/>
                </a:ext>
              </a:extLst>
            </p:cNvPr>
            <p:cNvCxnSpPr>
              <a:cxnSpLocks/>
            </p:cNvCxnSpPr>
            <p:nvPr/>
          </p:nvCxnSpPr>
          <p:spPr>
            <a:xfrm>
              <a:off x="5627118" y="1804162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7" name="Connecteur droit 446">
              <a:extLst>
                <a:ext uri="{FF2B5EF4-FFF2-40B4-BE49-F238E27FC236}">
                  <a16:creationId xmlns:a16="http://schemas.microsoft.com/office/drawing/2014/main" xmlns="" id="{CD5211FD-DA42-4641-9D45-8A6559F1C468}"/>
                </a:ext>
              </a:extLst>
            </p:cNvPr>
            <p:cNvCxnSpPr>
              <a:cxnSpLocks/>
            </p:cNvCxnSpPr>
            <p:nvPr/>
          </p:nvCxnSpPr>
          <p:spPr>
            <a:xfrm>
              <a:off x="5650699" y="1812022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8" name="Rectangle 447">
              <a:extLst>
                <a:ext uri="{FF2B5EF4-FFF2-40B4-BE49-F238E27FC236}">
                  <a16:creationId xmlns:a16="http://schemas.microsoft.com/office/drawing/2014/main" xmlns="" id="{E10A0940-7B2C-4DC6-A5C0-1E30D688737F}"/>
                </a:ext>
              </a:extLst>
            </p:cNvPr>
            <p:cNvSpPr/>
            <p:nvPr/>
          </p:nvSpPr>
          <p:spPr>
            <a:xfrm>
              <a:off x="5676328" y="1812022"/>
              <a:ext cx="109477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49" name="Rectangle 448">
              <a:extLst>
                <a:ext uri="{FF2B5EF4-FFF2-40B4-BE49-F238E27FC236}">
                  <a16:creationId xmlns:a16="http://schemas.microsoft.com/office/drawing/2014/main" xmlns="" id="{95E19683-A117-4FF4-B2BA-AA8D7AEF56A8}"/>
                </a:ext>
              </a:extLst>
            </p:cNvPr>
            <p:cNvSpPr/>
            <p:nvPr/>
          </p:nvSpPr>
          <p:spPr>
            <a:xfrm>
              <a:off x="5789271" y="1833197"/>
              <a:ext cx="66760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0" name="Rectangle 449">
              <a:extLst>
                <a:ext uri="{FF2B5EF4-FFF2-40B4-BE49-F238E27FC236}">
                  <a16:creationId xmlns:a16="http://schemas.microsoft.com/office/drawing/2014/main" xmlns="" id="{7266A4CC-6129-49F6-A6ED-61F6EDF3EC8D}"/>
                </a:ext>
              </a:extLst>
            </p:cNvPr>
            <p:cNvSpPr/>
            <p:nvPr/>
          </p:nvSpPr>
          <p:spPr>
            <a:xfrm>
              <a:off x="5860012" y="1833197"/>
              <a:ext cx="147462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1" name="Rectangle 450">
              <a:extLst>
                <a:ext uri="{FF2B5EF4-FFF2-40B4-BE49-F238E27FC236}">
                  <a16:creationId xmlns:a16="http://schemas.microsoft.com/office/drawing/2014/main" xmlns="" id="{C36C9B75-FB4C-46B5-BC21-BF9D05834B6A}"/>
                </a:ext>
              </a:extLst>
            </p:cNvPr>
            <p:cNvSpPr/>
            <p:nvPr/>
          </p:nvSpPr>
          <p:spPr>
            <a:xfrm>
              <a:off x="6022454" y="1833197"/>
              <a:ext cx="367915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xmlns="" id="{18084D01-63B2-464F-BC4E-29C7358762B5}"/>
                </a:ext>
              </a:extLst>
            </p:cNvPr>
            <p:cNvSpPr/>
            <p:nvPr/>
          </p:nvSpPr>
          <p:spPr>
            <a:xfrm>
              <a:off x="6397124" y="1833197"/>
              <a:ext cx="139516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3" name="Rectangle 452">
              <a:extLst>
                <a:ext uri="{FF2B5EF4-FFF2-40B4-BE49-F238E27FC236}">
                  <a16:creationId xmlns:a16="http://schemas.microsoft.com/office/drawing/2014/main" xmlns="" id="{9D244C48-46A6-4A51-8DF0-289094022911}"/>
                </a:ext>
              </a:extLst>
            </p:cNvPr>
            <p:cNvSpPr/>
            <p:nvPr/>
          </p:nvSpPr>
          <p:spPr>
            <a:xfrm>
              <a:off x="6554327" y="1833197"/>
              <a:ext cx="91540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xmlns="" id="{A681FAC5-8CD1-4C6C-B224-8DAF0F62F18B}"/>
                </a:ext>
              </a:extLst>
            </p:cNvPr>
            <p:cNvSpPr/>
            <p:nvPr/>
          </p:nvSpPr>
          <p:spPr>
            <a:xfrm>
              <a:off x="6651270" y="1833197"/>
              <a:ext cx="62988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cxnSp>
          <p:nvCxnSpPr>
            <p:cNvPr id="455" name="Connecteur droit 454">
              <a:extLst>
                <a:ext uri="{FF2B5EF4-FFF2-40B4-BE49-F238E27FC236}">
                  <a16:creationId xmlns:a16="http://schemas.microsoft.com/office/drawing/2014/main" xmlns="" id="{56D2FA13-1C24-450C-B1D1-809FFBE87D22}"/>
                </a:ext>
              </a:extLst>
            </p:cNvPr>
            <p:cNvCxnSpPr>
              <a:cxnSpLocks/>
            </p:cNvCxnSpPr>
            <p:nvPr/>
          </p:nvCxnSpPr>
          <p:spPr>
            <a:xfrm>
              <a:off x="6743263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Connecteur droit 455">
              <a:extLst>
                <a:ext uri="{FF2B5EF4-FFF2-40B4-BE49-F238E27FC236}">
                  <a16:creationId xmlns:a16="http://schemas.microsoft.com/office/drawing/2014/main" xmlns="" id="{EEDDD020-86CC-4EB5-9079-5F4AE99F5D24}"/>
                </a:ext>
              </a:extLst>
            </p:cNvPr>
            <p:cNvCxnSpPr>
              <a:cxnSpLocks/>
            </p:cNvCxnSpPr>
            <p:nvPr/>
          </p:nvCxnSpPr>
          <p:spPr>
            <a:xfrm>
              <a:off x="6766843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Connecteur droit 456">
              <a:extLst>
                <a:ext uri="{FF2B5EF4-FFF2-40B4-BE49-F238E27FC236}">
                  <a16:creationId xmlns:a16="http://schemas.microsoft.com/office/drawing/2014/main" xmlns="" id="{648A295D-AD0A-4F9B-8BCB-E96FE1D50B76}"/>
                </a:ext>
              </a:extLst>
            </p:cNvPr>
            <p:cNvCxnSpPr>
              <a:cxnSpLocks/>
            </p:cNvCxnSpPr>
            <p:nvPr/>
          </p:nvCxnSpPr>
          <p:spPr>
            <a:xfrm>
              <a:off x="6795664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Connecteur droit 457">
              <a:extLst>
                <a:ext uri="{FF2B5EF4-FFF2-40B4-BE49-F238E27FC236}">
                  <a16:creationId xmlns:a16="http://schemas.microsoft.com/office/drawing/2014/main" xmlns="" id="{CFBF93AB-6C5D-46AE-88F9-6CA4B1D814AC}"/>
                </a:ext>
              </a:extLst>
            </p:cNvPr>
            <p:cNvCxnSpPr>
              <a:cxnSpLocks/>
            </p:cNvCxnSpPr>
            <p:nvPr/>
          </p:nvCxnSpPr>
          <p:spPr>
            <a:xfrm>
              <a:off x="6866405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Connecteur droit 458">
              <a:extLst>
                <a:ext uri="{FF2B5EF4-FFF2-40B4-BE49-F238E27FC236}">
                  <a16:creationId xmlns:a16="http://schemas.microsoft.com/office/drawing/2014/main" xmlns="" id="{42ABB899-F0AD-417F-B4EE-6DBDE7647F58}"/>
                </a:ext>
              </a:extLst>
            </p:cNvPr>
            <p:cNvCxnSpPr>
              <a:cxnSpLocks/>
            </p:cNvCxnSpPr>
            <p:nvPr/>
          </p:nvCxnSpPr>
          <p:spPr>
            <a:xfrm>
              <a:off x="6900466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Connecteur droit 459">
              <a:extLst>
                <a:ext uri="{FF2B5EF4-FFF2-40B4-BE49-F238E27FC236}">
                  <a16:creationId xmlns:a16="http://schemas.microsoft.com/office/drawing/2014/main" xmlns="" id="{BD108F45-7ADF-4A6D-AADF-1DEBE9C1825C}"/>
                </a:ext>
              </a:extLst>
            </p:cNvPr>
            <p:cNvCxnSpPr>
              <a:cxnSpLocks/>
            </p:cNvCxnSpPr>
            <p:nvPr/>
          </p:nvCxnSpPr>
          <p:spPr>
            <a:xfrm>
              <a:off x="7010508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xmlns="" id="{D4B43FD0-3354-433A-8D7B-0DE947A46AA9}"/>
                </a:ext>
              </a:extLst>
            </p:cNvPr>
            <p:cNvSpPr/>
            <p:nvPr/>
          </p:nvSpPr>
          <p:spPr>
            <a:xfrm>
              <a:off x="5001165" y="1785025"/>
              <a:ext cx="83604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xmlns="" id="{F65A19F2-E49B-4BBC-A58F-611D5065FE26}"/>
                </a:ext>
              </a:extLst>
            </p:cNvPr>
            <p:cNvSpPr/>
            <p:nvPr/>
          </p:nvSpPr>
          <p:spPr>
            <a:xfrm>
              <a:off x="5155748" y="1785025"/>
              <a:ext cx="92983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</p:grpSp>
      <p:cxnSp>
        <p:nvCxnSpPr>
          <p:cNvPr id="499" name="Connecteur droit 498">
            <a:extLst>
              <a:ext uri="{FF2B5EF4-FFF2-40B4-BE49-F238E27FC236}">
                <a16:creationId xmlns:a16="http://schemas.microsoft.com/office/drawing/2014/main" xmlns="" id="{6EA362CF-A376-2C43-8A78-2D67F2B44E3E}"/>
              </a:ext>
            </a:extLst>
          </p:cNvPr>
          <p:cNvCxnSpPr/>
          <p:nvPr/>
        </p:nvCxnSpPr>
        <p:spPr>
          <a:xfrm>
            <a:off x="5546509" y="2113228"/>
            <a:ext cx="0" cy="3204000"/>
          </a:xfrm>
          <a:prstGeom prst="line">
            <a:avLst/>
          </a:prstGeom>
          <a:ln w="158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ZoneTexte 499"/>
          <p:cNvSpPr txBox="1"/>
          <p:nvPr/>
        </p:nvSpPr>
        <p:spPr>
          <a:xfrm>
            <a:off x="5558788" y="1895161"/>
            <a:ext cx="83869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rgbClr val="0070C0"/>
                </a:solidFill>
              </a:rPr>
              <a:t>94,4%</a:t>
            </a:r>
          </a:p>
          <a:p>
            <a:endParaRPr lang="fr-FR" dirty="0">
              <a:solidFill>
                <a:srgbClr val="000000"/>
              </a:solidFill>
            </a:endParaRPr>
          </a:p>
          <a:p>
            <a:r>
              <a:rPr lang="fr-FR" b="1" dirty="0">
                <a:solidFill>
                  <a:srgbClr val="005086"/>
                </a:solidFill>
              </a:rPr>
              <a:t>92,5%</a:t>
            </a:r>
          </a:p>
        </p:txBody>
      </p:sp>
      <p:sp>
        <p:nvSpPr>
          <p:cNvPr id="501" name="ZoneTexte 500"/>
          <p:cNvSpPr txBox="1"/>
          <p:nvPr/>
        </p:nvSpPr>
        <p:spPr>
          <a:xfrm>
            <a:off x="5574180" y="2851757"/>
            <a:ext cx="83869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rgbClr val="7F7F7F"/>
                </a:solidFill>
              </a:rPr>
              <a:t>67,4%</a:t>
            </a:r>
          </a:p>
          <a:p>
            <a:endParaRPr lang="fr-FR" dirty="0">
              <a:solidFill>
                <a:srgbClr val="000000"/>
              </a:solidFill>
            </a:endParaRPr>
          </a:p>
          <a:p>
            <a:endParaRPr lang="fr-FR" dirty="0">
              <a:solidFill>
                <a:srgbClr val="000000"/>
              </a:solidFill>
            </a:endParaRPr>
          </a:p>
          <a:p>
            <a:r>
              <a:rPr lang="fr-FR" b="1" dirty="0">
                <a:solidFill>
                  <a:srgbClr val="FF7F4D"/>
                </a:solidFill>
              </a:rPr>
              <a:t>56,8%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2514331" y="2934013"/>
            <a:ext cx="8451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>
                <a:solidFill>
                  <a:srgbClr val="CA5E34"/>
                </a:solidFill>
              </a:rPr>
              <a:t>No </a:t>
            </a:r>
            <a:r>
              <a:rPr lang="fr-FR" sz="1400" b="1" dirty="0" err="1">
                <a:solidFill>
                  <a:srgbClr val="CA5E34"/>
                </a:solidFill>
              </a:rPr>
              <a:t>pCR</a:t>
            </a:r>
            <a:endParaRPr lang="fr-FR" sz="1400" b="1" dirty="0">
              <a:solidFill>
                <a:srgbClr val="CA5E34"/>
              </a:solidFill>
            </a:endParaRPr>
          </a:p>
        </p:txBody>
      </p:sp>
      <p:sp>
        <p:nvSpPr>
          <p:cNvPr id="502" name="ZoneTexte 501"/>
          <p:cNvSpPr txBox="1"/>
          <p:nvPr/>
        </p:nvSpPr>
        <p:spPr>
          <a:xfrm>
            <a:off x="3745888" y="1933115"/>
            <a:ext cx="5469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err="1"/>
              <a:t>pCR</a:t>
            </a:r>
            <a:endParaRPr lang="fr-FR" sz="1400" b="1" dirty="0"/>
          </a:p>
        </p:txBody>
      </p:sp>
      <p:sp>
        <p:nvSpPr>
          <p:cNvPr id="503" name="Rectangle à coins arrondis 10">
            <a:extLst>
              <a:ext uri="{FF2B5EF4-FFF2-40B4-BE49-F238E27FC236}">
                <a16:creationId xmlns:a16="http://schemas.microsoft.com/office/drawing/2014/main" xmlns="" id="{095E8423-F0F5-426E-9DE6-739951F090ED}"/>
              </a:ext>
            </a:extLst>
          </p:cNvPr>
          <p:cNvSpPr/>
          <p:nvPr/>
        </p:nvSpPr>
        <p:spPr>
          <a:xfrm>
            <a:off x="1047475" y="1689652"/>
            <a:ext cx="6347238" cy="4026182"/>
          </a:xfrm>
          <a:prstGeom prst="roundRect">
            <a:avLst>
              <a:gd name="adj" fmla="val 0"/>
            </a:avLst>
          </a:prstGeom>
          <a:noFill/>
          <a:ln w="3175">
            <a:solidFill>
              <a:srgbClr val="7370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xmlns="" id="{2F431CE6-64DE-A669-41BD-C83EFEC4686C}"/>
              </a:ext>
            </a:extLst>
          </p:cNvPr>
          <p:cNvSpPr txBox="1"/>
          <p:nvPr/>
        </p:nvSpPr>
        <p:spPr>
          <a:xfrm>
            <a:off x="1248511" y="1501080"/>
            <a:ext cx="1901483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bg1">
                    <a:lumMod val="50000"/>
                  </a:schemeClr>
                </a:solidFill>
              </a:rPr>
              <a:t>SSE selon </a:t>
            </a:r>
            <a:r>
              <a:rPr lang="fr-FR" sz="2000" b="1" dirty="0" err="1">
                <a:solidFill>
                  <a:schemeClr val="bg1">
                    <a:lumMod val="50000"/>
                  </a:schemeClr>
                </a:solidFill>
              </a:rPr>
              <a:t>pCR</a:t>
            </a:r>
            <a:endParaRPr lang="fr-FR" sz="20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4" name="Espace réservé du texte 4">
            <a:extLst>
              <a:ext uri="{FF2B5EF4-FFF2-40B4-BE49-F238E27FC236}">
                <a16:creationId xmlns:a16="http://schemas.microsoft.com/office/drawing/2014/main" xmlns="" id="{96A7AC7C-5672-78AE-8E68-BCBFEC3428D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6" y="1078734"/>
            <a:ext cx="11259224" cy="341085"/>
          </a:xfrm>
        </p:spPr>
        <p:txBody>
          <a:bodyPr/>
          <a:lstStyle/>
          <a:p>
            <a:r>
              <a:rPr lang="fr-FR" dirty="0"/>
              <a:t>KEYNOTE-522 </a:t>
            </a:r>
          </a:p>
        </p:txBody>
      </p:sp>
      <p:sp>
        <p:nvSpPr>
          <p:cNvPr id="18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992430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302C4CF-B570-40F8-28E9-D763CD334D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070337" cy="516866"/>
          </a:xfrm>
        </p:spPr>
        <p:txBody>
          <a:bodyPr/>
          <a:lstStyle/>
          <a:p>
            <a:r>
              <a:rPr lang="fr-FR" sz="3200" dirty="0"/>
              <a:t>En contexte localement avancé : Phase adjuvante </a:t>
            </a:r>
            <a:r>
              <a:rPr lang="fr-FR" sz="3200" dirty="0" smtClean="0"/>
              <a:t>post-Chimiothérapie</a:t>
            </a:r>
            <a:endParaRPr lang="fr-FR" sz="3200" dirty="0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xmlns="" id="{A740A0F1-5C2E-49D3-3979-EBD9D66EF2A7}"/>
              </a:ext>
            </a:extLst>
          </p:cNvPr>
          <p:cNvGrpSpPr/>
          <p:nvPr/>
        </p:nvGrpSpPr>
        <p:grpSpPr>
          <a:xfrm>
            <a:off x="1394092" y="1908308"/>
            <a:ext cx="3090242" cy="2873451"/>
            <a:chOff x="699200" y="2402986"/>
            <a:chExt cx="3427373" cy="3186931"/>
          </a:xfrm>
        </p:grpSpPr>
        <p:sp>
          <p:nvSpPr>
            <p:cNvPr id="9" name="ZoneTexte 8">
              <a:extLst>
                <a:ext uri="{FF2B5EF4-FFF2-40B4-BE49-F238E27FC236}">
                  <a16:creationId xmlns:a16="http://schemas.microsoft.com/office/drawing/2014/main" xmlns="" id="{4FBB80DC-704C-C431-6FDF-6E2C997C5862}"/>
                </a:ext>
              </a:extLst>
            </p:cNvPr>
            <p:cNvSpPr txBox="1"/>
            <p:nvPr/>
          </p:nvSpPr>
          <p:spPr>
            <a:xfrm>
              <a:off x="699200" y="3829347"/>
              <a:ext cx="3427373" cy="409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b="1" dirty="0">
                  <a:solidFill>
                    <a:srgbClr val="FF7F4D"/>
                  </a:solidFill>
                </a:rPr>
                <a:t>Désescalade</a:t>
              </a:r>
            </a:p>
          </p:txBody>
        </p:sp>
        <p:cxnSp>
          <p:nvCxnSpPr>
            <p:cNvPr id="11" name="Connecteur droit 10">
              <a:extLst>
                <a:ext uri="{FF2B5EF4-FFF2-40B4-BE49-F238E27FC236}">
                  <a16:creationId xmlns:a16="http://schemas.microsoft.com/office/drawing/2014/main" xmlns="" id="{73FFCA0C-783F-F1AA-1F87-1DF702556A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13196" y="2402986"/>
              <a:ext cx="0" cy="3186931"/>
            </a:xfrm>
            <a:prstGeom prst="line">
              <a:avLst/>
            </a:prstGeom>
            <a:ln>
              <a:solidFill>
                <a:srgbClr val="00508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Image 12">
            <a:extLst>
              <a:ext uri="{FF2B5EF4-FFF2-40B4-BE49-F238E27FC236}">
                <a16:creationId xmlns:a16="http://schemas.microsoft.com/office/drawing/2014/main" xmlns="" id="{E9F8BB1C-2302-C751-DF54-9EC90A9968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08350" y="1636883"/>
            <a:ext cx="5575300" cy="3416300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xmlns="" id="{7ED4392C-7858-21CB-2457-9184AF71C3C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96398" y="2451416"/>
            <a:ext cx="2895600" cy="1485900"/>
          </a:xfrm>
          <a:prstGeom prst="rect">
            <a:avLst/>
          </a:prstGeom>
        </p:spPr>
      </p:pic>
      <p:sp>
        <p:nvSpPr>
          <p:cNvPr id="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0673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FCCD9E9-3100-CAD2-3630-1357BEB9D79A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P. Schmid, et al.,  ESMO</a:t>
            </a:r>
            <a:r>
              <a:rPr lang="fr-FR" baseline="30000" dirty="0"/>
              <a:t>® </a:t>
            </a:r>
            <a:r>
              <a:rPr lang="fr-FR" dirty="0"/>
              <a:t>2021, VP7_2021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2192E7B4-DDCA-FBE0-802D-8D3A1E87037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4" y="42224"/>
            <a:ext cx="11147610" cy="516866"/>
          </a:xfrm>
        </p:spPr>
        <p:txBody>
          <a:bodyPr/>
          <a:lstStyle/>
          <a:p>
            <a:r>
              <a:rPr lang="fr-FR" sz="3200" dirty="0"/>
              <a:t>En contexte localement avancé : Phase adjuvante </a:t>
            </a:r>
            <a:r>
              <a:rPr lang="fr-FR" sz="3200" dirty="0" smtClean="0"/>
              <a:t>post-Chimiothérapie</a:t>
            </a:r>
            <a:endParaRPr lang="fr-FR" sz="3200" dirty="0"/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6E4B8D45-7357-DD07-6F37-9ED8D281F38D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7532914" y="1338769"/>
            <a:ext cx="4659086" cy="3536269"/>
          </a:xfrm>
        </p:spPr>
        <p:txBody>
          <a:bodyPr/>
          <a:lstStyle/>
          <a:p>
            <a:r>
              <a:rPr lang="fr-FR" dirty="0"/>
              <a:t>Tentative de désescalade de l’immunothérapie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Essai </a:t>
            </a:r>
            <a:r>
              <a:rPr lang="fr-FR" dirty="0" err="1">
                <a:solidFill>
                  <a:srgbClr val="005086"/>
                </a:solidFill>
              </a:rPr>
              <a:t>OptimICE-pCR</a:t>
            </a:r>
            <a:endParaRPr lang="fr-FR" dirty="0">
              <a:solidFill>
                <a:srgbClr val="005086"/>
              </a:solidFill>
            </a:endParaRP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Essai SWOG 1418 : </a:t>
            </a:r>
            <a:r>
              <a:rPr lang="fr-FR" dirty="0" err="1">
                <a:solidFill>
                  <a:srgbClr val="005086"/>
                </a:solidFill>
              </a:rPr>
              <a:t>pembro</a:t>
            </a:r>
            <a:r>
              <a:rPr lang="fr-FR" dirty="0">
                <a:solidFill>
                  <a:srgbClr val="005086"/>
                </a:solidFill>
              </a:rPr>
              <a:t> adjuvant si RD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Essai A-BRAVE : Ave adjuvant si RD</a:t>
            </a:r>
          </a:p>
          <a:p>
            <a:r>
              <a:rPr lang="fr-FR" dirty="0"/>
              <a:t>Tentative d’escalade de l’immunothérapie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Conciliation avec les autres traitements post-</a:t>
            </a:r>
            <a:r>
              <a:rPr lang="fr-FR" dirty="0" err="1">
                <a:solidFill>
                  <a:srgbClr val="005086"/>
                </a:solidFill>
              </a:rPr>
              <a:t>néoadjuvant</a:t>
            </a:r>
            <a:r>
              <a:rPr lang="fr-FR" dirty="0">
                <a:solidFill>
                  <a:srgbClr val="005086"/>
                </a:solidFill>
              </a:rPr>
              <a:t> apportant un bénéfice :</a:t>
            </a:r>
          </a:p>
          <a:p>
            <a:pPr lvl="2">
              <a:spcAft>
                <a:spcPts val="600"/>
              </a:spcAft>
            </a:pPr>
            <a:r>
              <a:rPr lang="fr-FR" b="0" dirty="0" err="1">
                <a:solidFill>
                  <a:srgbClr val="7F7F7F"/>
                </a:solidFill>
              </a:rPr>
              <a:t>Capécitabine</a:t>
            </a:r>
            <a:r>
              <a:rPr lang="fr-FR" b="0" dirty="0">
                <a:solidFill>
                  <a:srgbClr val="7F7F7F"/>
                </a:solidFill>
              </a:rPr>
              <a:t> (all </a:t>
            </a:r>
            <a:r>
              <a:rPr lang="fr-FR" b="0" dirty="0" err="1">
                <a:solidFill>
                  <a:srgbClr val="7F7F7F"/>
                </a:solidFill>
              </a:rPr>
              <a:t>comers</a:t>
            </a:r>
            <a:r>
              <a:rPr lang="fr-FR" b="0" dirty="0">
                <a:solidFill>
                  <a:srgbClr val="7F7F7F"/>
                </a:solidFill>
              </a:rPr>
              <a:t>) (CAPPA)</a:t>
            </a:r>
          </a:p>
          <a:p>
            <a:pPr lvl="2"/>
            <a:r>
              <a:rPr lang="fr-FR" b="0" dirty="0" err="1">
                <a:solidFill>
                  <a:srgbClr val="7F7F7F"/>
                </a:solidFill>
              </a:rPr>
              <a:t>Olaparib</a:t>
            </a:r>
            <a:r>
              <a:rPr lang="fr-FR" b="0" dirty="0">
                <a:solidFill>
                  <a:srgbClr val="7F7F7F"/>
                </a:solidFill>
              </a:rPr>
              <a:t> (</a:t>
            </a:r>
            <a:r>
              <a:rPr lang="fr-FR" b="0" dirty="0" err="1">
                <a:solidFill>
                  <a:srgbClr val="7F7F7F"/>
                </a:solidFill>
              </a:rPr>
              <a:t>gBRCA</a:t>
            </a:r>
            <a:r>
              <a:rPr lang="fr-FR" b="0" dirty="0">
                <a:solidFill>
                  <a:srgbClr val="7F7F7F"/>
                </a:solidFill>
              </a:rPr>
              <a:t>)</a:t>
            </a:r>
          </a:p>
          <a:p>
            <a:pPr marL="0" indent="0">
              <a:buNone/>
            </a:pPr>
            <a:endParaRPr lang="fr-FR" dirty="0"/>
          </a:p>
        </p:txBody>
      </p:sp>
      <p:graphicFrame>
        <p:nvGraphicFramePr>
          <p:cNvPr id="194" name="Graphique 193"/>
          <p:cNvGraphicFramePr/>
          <p:nvPr/>
        </p:nvGraphicFramePr>
        <p:xfrm>
          <a:off x="902159" y="1789423"/>
          <a:ext cx="6437673" cy="37820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5" name="Groupe 194">
            <a:extLst>
              <a:ext uri="{FF2B5EF4-FFF2-40B4-BE49-F238E27FC236}">
                <a16:creationId xmlns:a16="http://schemas.microsoft.com/office/drawing/2014/main" xmlns="" id="{EFD8D9AD-6F39-4E70-B5A0-9F8F5580A865}"/>
              </a:ext>
            </a:extLst>
          </p:cNvPr>
          <p:cNvGrpSpPr/>
          <p:nvPr/>
        </p:nvGrpSpPr>
        <p:grpSpPr>
          <a:xfrm>
            <a:off x="1582410" y="2157831"/>
            <a:ext cx="5160708" cy="1681974"/>
            <a:chOff x="1741051" y="1696695"/>
            <a:chExt cx="5160708" cy="1681974"/>
          </a:xfrm>
        </p:grpSpPr>
        <p:sp>
          <p:nvSpPr>
            <p:cNvPr id="196" name="Graphique 14">
              <a:extLst>
                <a:ext uri="{FF2B5EF4-FFF2-40B4-BE49-F238E27FC236}">
                  <a16:creationId xmlns:a16="http://schemas.microsoft.com/office/drawing/2014/main" xmlns="" id="{60BFBBBA-EEF8-46B1-8A23-B7C6A68938A8}"/>
                </a:ext>
              </a:extLst>
            </p:cNvPr>
            <p:cNvSpPr/>
            <p:nvPr/>
          </p:nvSpPr>
          <p:spPr>
            <a:xfrm>
              <a:off x="1741051" y="1696695"/>
              <a:ext cx="5160708" cy="1636159"/>
            </a:xfrm>
            <a:custGeom>
              <a:avLst/>
              <a:gdLst>
                <a:gd name="connsiteX0" fmla="*/ 5160708 w 5160708"/>
                <a:gd name="connsiteY0" fmla="*/ 1636160 h 1636159"/>
                <a:gd name="connsiteX1" fmla="*/ 4795642 w 5160708"/>
                <a:gd name="connsiteY1" fmla="*/ 1636160 h 1636159"/>
                <a:gd name="connsiteX2" fmla="*/ 4795642 w 5160708"/>
                <a:gd name="connsiteY2" fmla="*/ 1507142 h 1636159"/>
                <a:gd name="connsiteX3" fmla="*/ 4619694 w 5160708"/>
                <a:gd name="connsiteY3" fmla="*/ 1507142 h 1636159"/>
                <a:gd name="connsiteX4" fmla="*/ 4619694 w 5160708"/>
                <a:gd name="connsiteY4" fmla="*/ 1444138 h 1636159"/>
                <a:gd name="connsiteX5" fmla="*/ 4392462 w 5160708"/>
                <a:gd name="connsiteY5" fmla="*/ 1444138 h 1636159"/>
                <a:gd name="connsiteX6" fmla="*/ 4392462 w 5160708"/>
                <a:gd name="connsiteY6" fmla="*/ 1401616 h 1636159"/>
                <a:gd name="connsiteX7" fmla="*/ 4020084 w 5160708"/>
                <a:gd name="connsiteY7" fmla="*/ 1401616 h 1636159"/>
                <a:gd name="connsiteX8" fmla="*/ 4020084 w 5160708"/>
                <a:gd name="connsiteY8" fmla="*/ 1376673 h 1636159"/>
                <a:gd name="connsiteX9" fmla="*/ 3756189 w 5160708"/>
                <a:gd name="connsiteY9" fmla="*/ 1376673 h 1636159"/>
                <a:gd name="connsiteX10" fmla="*/ 3756189 w 5160708"/>
                <a:gd name="connsiteY10" fmla="*/ 1350278 h 1636159"/>
                <a:gd name="connsiteX11" fmla="*/ 3380855 w 5160708"/>
                <a:gd name="connsiteY11" fmla="*/ 1350278 h 1636159"/>
                <a:gd name="connsiteX12" fmla="*/ 3364728 w 5160708"/>
                <a:gd name="connsiteY12" fmla="*/ 1312164 h 1636159"/>
                <a:gd name="connsiteX13" fmla="*/ 3328066 w 5160708"/>
                <a:gd name="connsiteY13" fmla="*/ 1312164 h 1636159"/>
                <a:gd name="connsiteX14" fmla="*/ 3328066 w 5160708"/>
                <a:gd name="connsiteY14" fmla="*/ 1293080 h 1636159"/>
                <a:gd name="connsiteX15" fmla="*/ 3194640 w 5160708"/>
                <a:gd name="connsiteY15" fmla="*/ 1293080 h 1636159"/>
                <a:gd name="connsiteX16" fmla="*/ 3194640 w 5160708"/>
                <a:gd name="connsiteY16" fmla="*/ 1275501 h 1636159"/>
                <a:gd name="connsiteX17" fmla="*/ 3083200 w 5160708"/>
                <a:gd name="connsiteY17" fmla="*/ 1275501 h 1636159"/>
                <a:gd name="connsiteX18" fmla="*/ 3083200 w 5160708"/>
                <a:gd name="connsiteY18" fmla="*/ 1259374 h 1636159"/>
                <a:gd name="connsiteX19" fmla="*/ 3024605 w 5160708"/>
                <a:gd name="connsiteY19" fmla="*/ 1259374 h 1636159"/>
                <a:gd name="connsiteX20" fmla="*/ 3024605 w 5160708"/>
                <a:gd name="connsiteY20" fmla="*/ 1235936 h 1636159"/>
                <a:gd name="connsiteX21" fmla="*/ 2986437 w 5160708"/>
                <a:gd name="connsiteY21" fmla="*/ 1235936 h 1636159"/>
                <a:gd name="connsiteX22" fmla="*/ 2986437 w 5160708"/>
                <a:gd name="connsiteY22" fmla="*/ 1218357 h 1636159"/>
                <a:gd name="connsiteX23" fmla="*/ 2920477 w 5160708"/>
                <a:gd name="connsiteY23" fmla="*/ 1218357 h 1636159"/>
                <a:gd name="connsiteX24" fmla="*/ 2920477 w 5160708"/>
                <a:gd name="connsiteY24" fmla="*/ 1199273 h 1636159"/>
                <a:gd name="connsiteX25" fmla="*/ 2795868 w 5160708"/>
                <a:gd name="connsiteY25" fmla="*/ 1199273 h 1636159"/>
                <a:gd name="connsiteX26" fmla="*/ 2773881 w 5160708"/>
                <a:gd name="connsiteY26" fmla="*/ 1159708 h 1636159"/>
                <a:gd name="connsiteX27" fmla="*/ 2702061 w 5160708"/>
                <a:gd name="connsiteY27" fmla="*/ 1159708 h 1636159"/>
                <a:gd name="connsiteX28" fmla="*/ 2693245 w 5160708"/>
                <a:gd name="connsiteY28" fmla="*/ 1143581 h 1636159"/>
                <a:gd name="connsiteX29" fmla="*/ 2681526 w 5160708"/>
                <a:gd name="connsiteY29" fmla="*/ 1143581 h 1636159"/>
                <a:gd name="connsiteX30" fmla="*/ 2674161 w 5160708"/>
                <a:gd name="connsiteY30" fmla="*/ 1123045 h 1636159"/>
                <a:gd name="connsiteX31" fmla="*/ 2652174 w 5160708"/>
                <a:gd name="connsiteY31" fmla="*/ 1123045 h 1636159"/>
                <a:gd name="connsiteX32" fmla="*/ 2652174 w 5160708"/>
                <a:gd name="connsiteY32" fmla="*/ 1103962 h 1636159"/>
                <a:gd name="connsiteX33" fmla="*/ 2599438 w 5160708"/>
                <a:gd name="connsiteY33" fmla="*/ 1103962 h 1636159"/>
                <a:gd name="connsiteX34" fmla="*/ 2599438 w 5160708"/>
                <a:gd name="connsiteY34" fmla="*/ 1084931 h 1636159"/>
                <a:gd name="connsiteX35" fmla="*/ 2542240 w 5160708"/>
                <a:gd name="connsiteY35" fmla="*/ 1084931 h 1636159"/>
                <a:gd name="connsiteX36" fmla="*/ 2542240 w 5160708"/>
                <a:gd name="connsiteY36" fmla="*/ 1065848 h 1636159"/>
                <a:gd name="connsiteX37" fmla="*/ 2526113 w 5160708"/>
                <a:gd name="connsiteY37" fmla="*/ 1065848 h 1636159"/>
                <a:gd name="connsiteX38" fmla="*/ 2526113 w 5160708"/>
                <a:gd name="connsiteY38" fmla="*/ 1027734 h 1636159"/>
                <a:gd name="connsiteX39" fmla="*/ 2496761 w 5160708"/>
                <a:gd name="connsiteY39" fmla="*/ 1027734 h 1636159"/>
                <a:gd name="connsiteX40" fmla="*/ 2496761 w 5160708"/>
                <a:gd name="connsiteY40" fmla="*/ 1011606 h 1636159"/>
                <a:gd name="connsiteX41" fmla="*/ 2433758 w 5160708"/>
                <a:gd name="connsiteY41" fmla="*/ 1011606 h 1636159"/>
                <a:gd name="connsiteX42" fmla="*/ 2433758 w 5160708"/>
                <a:gd name="connsiteY42" fmla="*/ 994028 h 1636159"/>
                <a:gd name="connsiteX43" fmla="*/ 2269529 w 5160708"/>
                <a:gd name="connsiteY43" fmla="*/ 994028 h 1636159"/>
                <a:gd name="connsiteX44" fmla="*/ 2247542 w 5160708"/>
                <a:gd name="connsiteY44" fmla="*/ 952957 h 1636159"/>
                <a:gd name="connsiteX45" fmla="*/ 2171314 w 5160708"/>
                <a:gd name="connsiteY45" fmla="*/ 952957 h 1636159"/>
                <a:gd name="connsiteX46" fmla="*/ 2144919 w 5160708"/>
                <a:gd name="connsiteY46" fmla="*/ 930970 h 1636159"/>
                <a:gd name="connsiteX47" fmla="*/ 2144919 w 5160708"/>
                <a:gd name="connsiteY47" fmla="*/ 916348 h 1636159"/>
                <a:gd name="connsiteX48" fmla="*/ 2115622 w 5160708"/>
                <a:gd name="connsiteY48" fmla="*/ 916348 h 1636159"/>
                <a:gd name="connsiteX49" fmla="*/ 2115622 w 5160708"/>
                <a:gd name="connsiteY49" fmla="*/ 900221 h 1636159"/>
                <a:gd name="connsiteX50" fmla="*/ 2029072 w 5160708"/>
                <a:gd name="connsiteY50" fmla="*/ 900221 h 1636159"/>
                <a:gd name="connsiteX51" fmla="*/ 2029072 w 5160708"/>
                <a:gd name="connsiteY51" fmla="*/ 882589 h 1636159"/>
                <a:gd name="connsiteX52" fmla="*/ 1941125 w 5160708"/>
                <a:gd name="connsiteY52" fmla="*/ 882589 h 1636159"/>
                <a:gd name="connsiteX53" fmla="*/ 1930857 w 5160708"/>
                <a:gd name="connsiteY53" fmla="*/ 845926 h 1636159"/>
                <a:gd name="connsiteX54" fmla="*/ 1930857 w 5160708"/>
                <a:gd name="connsiteY54" fmla="*/ 838615 h 1636159"/>
                <a:gd name="connsiteX55" fmla="*/ 1930857 w 5160708"/>
                <a:gd name="connsiteY55" fmla="*/ 821036 h 1636159"/>
                <a:gd name="connsiteX56" fmla="*/ 1895700 w 5160708"/>
                <a:gd name="connsiteY56" fmla="*/ 821036 h 1636159"/>
                <a:gd name="connsiteX57" fmla="*/ 1895700 w 5160708"/>
                <a:gd name="connsiteY57" fmla="*/ 803458 h 1636159"/>
                <a:gd name="connsiteX58" fmla="*/ 1832643 w 5160708"/>
                <a:gd name="connsiteY58" fmla="*/ 803458 h 1636159"/>
                <a:gd name="connsiteX59" fmla="*/ 1832643 w 5160708"/>
                <a:gd name="connsiteY59" fmla="*/ 759431 h 1636159"/>
                <a:gd name="connsiteX60" fmla="*/ 1809204 w 5160708"/>
                <a:gd name="connsiteY60" fmla="*/ 727176 h 1636159"/>
                <a:gd name="connsiteX61" fmla="*/ 1734428 w 5160708"/>
                <a:gd name="connsiteY61" fmla="*/ 727176 h 1636159"/>
                <a:gd name="connsiteX62" fmla="*/ 1716796 w 5160708"/>
                <a:gd name="connsiteY62" fmla="*/ 662667 h 1636159"/>
                <a:gd name="connsiteX63" fmla="*/ 1703625 w 5160708"/>
                <a:gd name="connsiteY63" fmla="*/ 633369 h 1636159"/>
                <a:gd name="connsiteX64" fmla="*/ 1595143 w 5160708"/>
                <a:gd name="connsiteY64" fmla="*/ 633369 h 1636159"/>
                <a:gd name="connsiteX65" fmla="*/ 1595143 w 5160708"/>
                <a:gd name="connsiteY65" fmla="*/ 617242 h 1636159"/>
                <a:gd name="connsiteX66" fmla="*/ 1540902 w 5160708"/>
                <a:gd name="connsiteY66" fmla="*/ 617242 h 1636159"/>
                <a:gd name="connsiteX67" fmla="*/ 1540902 w 5160708"/>
                <a:gd name="connsiteY67" fmla="*/ 596707 h 1636159"/>
                <a:gd name="connsiteX68" fmla="*/ 1502787 w 5160708"/>
                <a:gd name="connsiteY68" fmla="*/ 596707 h 1636159"/>
                <a:gd name="connsiteX69" fmla="*/ 1502787 w 5160708"/>
                <a:gd name="connsiteY69" fmla="*/ 576172 h 1636159"/>
                <a:gd name="connsiteX70" fmla="*/ 1426506 w 5160708"/>
                <a:gd name="connsiteY70" fmla="*/ 576172 h 1636159"/>
                <a:gd name="connsiteX71" fmla="*/ 1426506 w 5160708"/>
                <a:gd name="connsiteY71" fmla="*/ 560044 h 1636159"/>
                <a:gd name="connsiteX72" fmla="*/ 1400111 w 5160708"/>
                <a:gd name="connsiteY72" fmla="*/ 560044 h 1636159"/>
                <a:gd name="connsiteX73" fmla="*/ 1400111 w 5160708"/>
                <a:gd name="connsiteY73" fmla="*/ 551282 h 1636159"/>
                <a:gd name="connsiteX74" fmla="*/ 1376673 w 5160708"/>
                <a:gd name="connsiteY74" fmla="*/ 533649 h 1636159"/>
                <a:gd name="connsiteX75" fmla="*/ 1376673 w 5160708"/>
                <a:gd name="connsiteY75" fmla="*/ 520479 h 1636159"/>
                <a:gd name="connsiteX76" fmla="*/ 1359094 w 5160708"/>
                <a:gd name="connsiteY76" fmla="*/ 520479 h 1636159"/>
                <a:gd name="connsiteX77" fmla="*/ 1359094 w 5160708"/>
                <a:gd name="connsiteY77" fmla="*/ 505803 h 1636159"/>
                <a:gd name="connsiteX78" fmla="*/ 1307756 w 5160708"/>
                <a:gd name="connsiteY78" fmla="*/ 505803 h 1636159"/>
                <a:gd name="connsiteX79" fmla="*/ 1307756 w 5160708"/>
                <a:gd name="connsiteY79" fmla="*/ 480860 h 1636159"/>
                <a:gd name="connsiteX80" fmla="*/ 1285769 w 5160708"/>
                <a:gd name="connsiteY80" fmla="*/ 480860 h 1636159"/>
                <a:gd name="connsiteX81" fmla="*/ 1272598 w 5160708"/>
                <a:gd name="connsiteY81" fmla="*/ 439843 h 1636159"/>
                <a:gd name="connsiteX82" fmla="*/ 1257923 w 5160708"/>
                <a:gd name="connsiteY82" fmla="*/ 417856 h 1636159"/>
                <a:gd name="connsiteX83" fmla="*/ 1209541 w 5160708"/>
                <a:gd name="connsiteY83" fmla="*/ 417856 h 1636159"/>
                <a:gd name="connsiteX84" fmla="*/ 1209541 w 5160708"/>
                <a:gd name="connsiteY84" fmla="*/ 395869 h 1636159"/>
                <a:gd name="connsiteX85" fmla="*/ 1130356 w 5160708"/>
                <a:gd name="connsiteY85" fmla="*/ 395869 h 1636159"/>
                <a:gd name="connsiteX86" fmla="*/ 1130356 w 5160708"/>
                <a:gd name="connsiteY86" fmla="*/ 369474 h 1636159"/>
                <a:gd name="connsiteX87" fmla="*/ 989620 w 5160708"/>
                <a:gd name="connsiteY87" fmla="*/ 369474 h 1636159"/>
                <a:gd name="connsiteX88" fmla="*/ 989620 w 5160708"/>
                <a:gd name="connsiteY88" fmla="*/ 347488 h 1636159"/>
                <a:gd name="connsiteX89" fmla="*/ 936830 w 5160708"/>
                <a:gd name="connsiteY89" fmla="*/ 347488 h 1636159"/>
                <a:gd name="connsiteX90" fmla="*/ 914843 w 5160708"/>
                <a:gd name="connsiteY90" fmla="*/ 321093 h 1636159"/>
                <a:gd name="connsiteX91" fmla="*/ 888448 w 5160708"/>
                <a:gd name="connsiteY91" fmla="*/ 321093 h 1636159"/>
                <a:gd name="connsiteX92" fmla="*/ 888448 w 5160708"/>
                <a:gd name="connsiteY92" fmla="*/ 281474 h 1636159"/>
                <a:gd name="connsiteX93" fmla="*/ 809264 w 5160708"/>
                <a:gd name="connsiteY93" fmla="*/ 281474 h 1636159"/>
                <a:gd name="connsiteX94" fmla="*/ 809264 w 5160708"/>
                <a:gd name="connsiteY94" fmla="*/ 259487 h 1636159"/>
                <a:gd name="connsiteX95" fmla="*/ 778514 w 5160708"/>
                <a:gd name="connsiteY95" fmla="*/ 259487 h 1636159"/>
                <a:gd name="connsiteX96" fmla="*/ 778514 w 5160708"/>
                <a:gd name="connsiteY96" fmla="*/ 237500 h 1636159"/>
                <a:gd name="connsiteX97" fmla="*/ 743303 w 5160708"/>
                <a:gd name="connsiteY97" fmla="*/ 237500 h 1636159"/>
                <a:gd name="connsiteX98" fmla="*/ 743303 w 5160708"/>
                <a:gd name="connsiteY98" fmla="*/ 211105 h 1636159"/>
                <a:gd name="connsiteX99" fmla="*/ 721316 w 5160708"/>
                <a:gd name="connsiteY99" fmla="*/ 211105 h 1636159"/>
                <a:gd name="connsiteX100" fmla="*/ 721316 w 5160708"/>
                <a:gd name="connsiteY100" fmla="*/ 171540 h 1636159"/>
                <a:gd name="connsiteX101" fmla="*/ 699330 w 5160708"/>
                <a:gd name="connsiteY101" fmla="*/ 171540 h 1636159"/>
                <a:gd name="connsiteX102" fmla="*/ 699330 w 5160708"/>
                <a:gd name="connsiteY102" fmla="*/ 149553 h 1636159"/>
                <a:gd name="connsiteX103" fmla="*/ 677343 w 5160708"/>
                <a:gd name="connsiteY103" fmla="*/ 149553 h 1636159"/>
                <a:gd name="connsiteX104" fmla="*/ 677343 w 5160708"/>
                <a:gd name="connsiteY104" fmla="*/ 114342 h 1636159"/>
                <a:gd name="connsiteX105" fmla="*/ 642132 w 5160708"/>
                <a:gd name="connsiteY105" fmla="*/ 79185 h 1636159"/>
                <a:gd name="connsiteX106" fmla="*/ 365066 w 5160708"/>
                <a:gd name="connsiteY106" fmla="*/ 79185 h 1636159"/>
                <a:gd name="connsiteX107" fmla="*/ 365066 w 5160708"/>
                <a:gd name="connsiteY107" fmla="*/ 54994 h 1636159"/>
                <a:gd name="connsiteX108" fmla="*/ 285882 w 5160708"/>
                <a:gd name="connsiteY108" fmla="*/ 54994 h 1636159"/>
                <a:gd name="connsiteX109" fmla="*/ 285882 w 5160708"/>
                <a:gd name="connsiteY109" fmla="*/ 35157 h 1636159"/>
                <a:gd name="connsiteX110" fmla="*/ 211105 w 5160708"/>
                <a:gd name="connsiteY110" fmla="*/ 35157 h 1636159"/>
                <a:gd name="connsiteX111" fmla="*/ 211105 w 5160708"/>
                <a:gd name="connsiteY111" fmla="*/ 15375 h 1636159"/>
                <a:gd name="connsiteX112" fmla="*/ 182506 w 5160708"/>
                <a:gd name="connsiteY112" fmla="*/ 15375 h 1636159"/>
                <a:gd name="connsiteX113" fmla="*/ 182506 w 5160708"/>
                <a:gd name="connsiteY113" fmla="*/ 0 h 1636159"/>
                <a:gd name="connsiteX114" fmla="*/ 0 w 5160708"/>
                <a:gd name="connsiteY114" fmla="*/ 0 h 163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5160708" h="1636159">
                  <a:moveTo>
                    <a:pt x="5160708" y="1636160"/>
                  </a:moveTo>
                  <a:lnTo>
                    <a:pt x="4795642" y="1636160"/>
                  </a:lnTo>
                  <a:lnTo>
                    <a:pt x="4795642" y="1507142"/>
                  </a:lnTo>
                  <a:lnTo>
                    <a:pt x="4619694" y="1507142"/>
                  </a:lnTo>
                  <a:lnTo>
                    <a:pt x="4619694" y="1444138"/>
                  </a:lnTo>
                  <a:lnTo>
                    <a:pt x="4392462" y="1444138"/>
                  </a:lnTo>
                  <a:lnTo>
                    <a:pt x="4392462" y="1401616"/>
                  </a:lnTo>
                  <a:lnTo>
                    <a:pt x="4020084" y="1401616"/>
                  </a:lnTo>
                  <a:lnTo>
                    <a:pt x="4020084" y="1376673"/>
                  </a:lnTo>
                  <a:lnTo>
                    <a:pt x="3756189" y="1376673"/>
                  </a:lnTo>
                  <a:lnTo>
                    <a:pt x="3756189" y="1350278"/>
                  </a:lnTo>
                  <a:lnTo>
                    <a:pt x="3380855" y="1350278"/>
                  </a:lnTo>
                  <a:lnTo>
                    <a:pt x="3364728" y="1312164"/>
                  </a:lnTo>
                  <a:lnTo>
                    <a:pt x="3328066" y="1312164"/>
                  </a:lnTo>
                  <a:lnTo>
                    <a:pt x="3328066" y="1293080"/>
                  </a:lnTo>
                  <a:lnTo>
                    <a:pt x="3194640" y="1293080"/>
                  </a:lnTo>
                  <a:lnTo>
                    <a:pt x="3194640" y="1275501"/>
                  </a:lnTo>
                  <a:lnTo>
                    <a:pt x="3083200" y="1275501"/>
                  </a:lnTo>
                  <a:lnTo>
                    <a:pt x="3083200" y="1259374"/>
                  </a:lnTo>
                  <a:lnTo>
                    <a:pt x="3024605" y="1259374"/>
                  </a:lnTo>
                  <a:lnTo>
                    <a:pt x="3024605" y="1235936"/>
                  </a:lnTo>
                  <a:lnTo>
                    <a:pt x="2986437" y="1235936"/>
                  </a:lnTo>
                  <a:lnTo>
                    <a:pt x="2986437" y="1218357"/>
                  </a:lnTo>
                  <a:lnTo>
                    <a:pt x="2920477" y="1218357"/>
                  </a:lnTo>
                  <a:lnTo>
                    <a:pt x="2920477" y="1199273"/>
                  </a:lnTo>
                  <a:lnTo>
                    <a:pt x="2795868" y="1199273"/>
                  </a:lnTo>
                  <a:lnTo>
                    <a:pt x="2773881" y="1159708"/>
                  </a:lnTo>
                  <a:lnTo>
                    <a:pt x="2702061" y="1159708"/>
                  </a:lnTo>
                  <a:lnTo>
                    <a:pt x="2693245" y="1143581"/>
                  </a:lnTo>
                  <a:lnTo>
                    <a:pt x="2681526" y="1143581"/>
                  </a:lnTo>
                  <a:lnTo>
                    <a:pt x="2674161" y="1123045"/>
                  </a:lnTo>
                  <a:lnTo>
                    <a:pt x="2652174" y="1123045"/>
                  </a:lnTo>
                  <a:lnTo>
                    <a:pt x="2652174" y="1103962"/>
                  </a:lnTo>
                  <a:lnTo>
                    <a:pt x="2599438" y="1103962"/>
                  </a:lnTo>
                  <a:lnTo>
                    <a:pt x="2599438" y="1084931"/>
                  </a:lnTo>
                  <a:lnTo>
                    <a:pt x="2542240" y="1084931"/>
                  </a:lnTo>
                  <a:lnTo>
                    <a:pt x="2542240" y="1065848"/>
                  </a:lnTo>
                  <a:lnTo>
                    <a:pt x="2526113" y="1065848"/>
                  </a:lnTo>
                  <a:lnTo>
                    <a:pt x="2526113" y="1027734"/>
                  </a:lnTo>
                  <a:lnTo>
                    <a:pt x="2496761" y="1027734"/>
                  </a:lnTo>
                  <a:lnTo>
                    <a:pt x="2496761" y="1011606"/>
                  </a:lnTo>
                  <a:lnTo>
                    <a:pt x="2433758" y="1011606"/>
                  </a:lnTo>
                  <a:lnTo>
                    <a:pt x="2433758" y="994028"/>
                  </a:lnTo>
                  <a:lnTo>
                    <a:pt x="2269529" y="994028"/>
                  </a:lnTo>
                  <a:lnTo>
                    <a:pt x="2247542" y="952957"/>
                  </a:lnTo>
                  <a:lnTo>
                    <a:pt x="2171314" y="952957"/>
                  </a:lnTo>
                  <a:lnTo>
                    <a:pt x="2144919" y="930970"/>
                  </a:lnTo>
                  <a:lnTo>
                    <a:pt x="2144919" y="916348"/>
                  </a:lnTo>
                  <a:lnTo>
                    <a:pt x="2115622" y="916348"/>
                  </a:lnTo>
                  <a:lnTo>
                    <a:pt x="2115622" y="900221"/>
                  </a:lnTo>
                  <a:lnTo>
                    <a:pt x="2029072" y="900221"/>
                  </a:lnTo>
                  <a:lnTo>
                    <a:pt x="2029072" y="882589"/>
                  </a:lnTo>
                  <a:lnTo>
                    <a:pt x="1941125" y="882589"/>
                  </a:lnTo>
                  <a:lnTo>
                    <a:pt x="1930857" y="845926"/>
                  </a:lnTo>
                  <a:lnTo>
                    <a:pt x="1930857" y="838615"/>
                  </a:lnTo>
                  <a:lnTo>
                    <a:pt x="1930857" y="821036"/>
                  </a:lnTo>
                  <a:lnTo>
                    <a:pt x="1895700" y="821036"/>
                  </a:lnTo>
                  <a:lnTo>
                    <a:pt x="1895700" y="803458"/>
                  </a:lnTo>
                  <a:lnTo>
                    <a:pt x="1832643" y="803458"/>
                  </a:lnTo>
                  <a:lnTo>
                    <a:pt x="1832643" y="759431"/>
                  </a:lnTo>
                  <a:lnTo>
                    <a:pt x="1809204" y="727176"/>
                  </a:lnTo>
                  <a:lnTo>
                    <a:pt x="1734428" y="727176"/>
                  </a:lnTo>
                  <a:lnTo>
                    <a:pt x="1716796" y="662667"/>
                  </a:lnTo>
                  <a:lnTo>
                    <a:pt x="1703625" y="633369"/>
                  </a:lnTo>
                  <a:lnTo>
                    <a:pt x="1595143" y="633369"/>
                  </a:lnTo>
                  <a:lnTo>
                    <a:pt x="1595143" y="617242"/>
                  </a:lnTo>
                  <a:lnTo>
                    <a:pt x="1540902" y="617242"/>
                  </a:lnTo>
                  <a:lnTo>
                    <a:pt x="1540902" y="596707"/>
                  </a:lnTo>
                  <a:lnTo>
                    <a:pt x="1502787" y="596707"/>
                  </a:lnTo>
                  <a:lnTo>
                    <a:pt x="1502787" y="576172"/>
                  </a:lnTo>
                  <a:lnTo>
                    <a:pt x="1426506" y="576172"/>
                  </a:lnTo>
                  <a:lnTo>
                    <a:pt x="1426506" y="560044"/>
                  </a:lnTo>
                  <a:lnTo>
                    <a:pt x="1400111" y="560044"/>
                  </a:lnTo>
                  <a:lnTo>
                    <a:pt x="1400111" y="551282"/>
                  </a:lnTo>
                  <a:lnTo>
                    <a:pt x="1376673" y="533649"/>
                  </a:lnTo>
                  <a:lnTo>
                    <a:pt x="1376673" y="520479"/>
                  </a:lnTo>
                  <a:lnTo>
                    <a:pt x="1359094" y="520479"/>
                  </a:lnTo>
                  <a:lnTo>
                    <a:pt x="1359094" y="505803"/>
                  </a:lnTo>
                  <a:lnTo>
                    <a:pt x="1307756" y="505803"/>
                  </a:lnTo>
                  <a:lnTo>
                    <a:pt x="1307756" y="480860"/>
                  </a:lnTo>
                  <a:lnTo>
                    <a:pt x="1285769" y="480860"/>
                  </a:lnTo>
                  <a:lnTo>
                    <a:pt x="1272598" y="439843"/>
                  </a:lnTo>
                  <a:lnTo>
                    <a:pt x="1257923" y="417856"/>
                  </a:lnTo>
                  <a:lnTo>
                    <a:pt x="1209541" y="417856"/>
                  </a:lnTo>
                  <a:lnTo>
                    <a:pt x="1209541" y="395869"/>
                  </a:lnTo>
                  <a:lnTo>
                    <a:pt x="1130356" y="395869"/>
                  </a:lnTo>
                  <a:lnTo>
                    <a:pt x="1130356" y="369474"/>
                  </a:lnTo>
                  <a:lnTo>
                    <a:pt x="989620" y="369474"/>
                  </a:lnTo>
                  <a:lnTo>
                    <a:pt x="989620" y="347488"/>
                  </a:lnTo>
                  <a:lnTo>
                    <a:pt x="936830" y="347488"/>
                  </a:lnTo>
                  <a:lnTo>
                    <a:pt x="914843" y="321093"/>
                  </a:lnTo>
                  <a:lnTo>
                    <a:pt x="888448" y="321093"/>
                  </a:lnTo>
                  <a:lnTo>
                    <a:pt x="888448" y="281474"/>
                  </a:lnTo>
                  <a:lnTo>
                    <a:pt x="809264" y="281474"/>
                  </a:lnTo>
                  <a:lnTo>
                    <a:pt x="809264" y="259487"/>
                  </a:lnTo>
                  <a:lnTo>
                    <a:pt x="778514" y="259487"/>
                  </a:lnTo>
                  <a:lnTo>
                    <a:pt x="778514" y="237500"/>
                  </a:lnTo>
                  <a:lnTo>
                    <a:pt x="743303" y="237500"/>
                  </a:lnTo>
                  <a:lnTo>
                    <a:pt x="743303" y="211105"/>
                  </a:lnTo>
                  <a:lnTo>
                    <a:pt x="721316" y="211105"/>
                  </a:lnTo>
                  <a:lnTo>
                    <a:pt x="721316" y="171540"/>
                  </a:lnTo>
                  <a:lnTo>
                    <a:pt x="699330" y="171540"/>
                  </a:lnTo>
                  <a:lnTo>
                    <a:pt x="699330" y="149553"/>
                  </a:lnTo>
                  <a:lnTo>
                    <a:pt x="677343" y="149553"/>
                  </a:lnTo>
                  <a:lnTo>
                    <a:pt x="677343" y="114342"/>
                  </a:lnTo>
                  <a:lnTo>
                    <a:pt x="642132" y="79185"/>
                  </a:lnTo>
                  <a:lnTo>
                    <a:pt x="365066" y="79185"/>
                  </a:lnTo>
                  <a:lnTo>
                    <a:pt x="365066" y="54994"/>
                  </a:lnTo>
                  <a:lnTo>
                    <a:pt x="285882" y="54994"/>
                  </a:lnTo>
                  <a:lnTo>
                    <a:pt x="285882" y="35157"/>
                  </a:lnTo>
                  <a:lnTo>
                    <a:pt x="211105" y="35157"/>
                  </a:lnTo>
                  <a:lnTo>
                    <a:pt x="211105" y="15375"/>
                  </a:lnTo>
                  <a:lnTo>
                    <a:pt x="182506" y="15375"/>
                  </a:lnTo>
                  <a:lnTo>
                    <a:pt x="182506" y="0"/>
                  </a:lnTo>
                  <a:lnTo>
                    <a:pt x="0" y="0"/>
                  </a:lnTo>
                </a:path>
              </a:pathLst>
            </a:custGeom>
            <a:noFill/>
            <a:ln w="38100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cxnSp>
          <p:nvCxnSpPr>
            <p:cNvPr id="197" name="Connecteur droit 196">
              <a:extLst>
                <a:ext uri="{FF2B5EF4-FFF2-40B4-BE49-F238E27FC236}">
                  <a16:creationId xmlns:a16="http://schemas.microsoft.com/office/drawing/2014/main" xmlns="" id="{63871643-010A-4190-9A48-362B0E1B8C86}"/>
                </a:ext>
              </a:extLst>
            </p:cNvPr>
            <p:cNvCxnSpPr>
              <a:cxnSpLocks/>
            </p:cNvCxnSpPr>
            <p:nvPr/>
          </p:nvCxnSpPr>
          <p:spPr>
            <a:xfrm>
              <a:off x="2153527" y="1728408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Connecteur droit 197">
              <a:extLst>
                <a:ext uri="{FF2B5EF4-FFF2-40B4-BE49-F238E27FC236}">
                  <a16:creationId xmlns:a16="http://schemas.microsoft.com/office/drawing/2014/main" xmlns="" id="{CDA24682-C815-4884-AA94-B99518AC515C}"/>
                </a:ext>
              </a:extLst>
            </p:cNvPr>
            <p:cNvCxnSpPr>
              <a:cxnSpLocks/>
            </p:cNvCxnSpPr>
            <p:nvPr/>
          </p:nvCxnSpPr>
          <p:spPr>
            <a:xfrm>
              <a:off x="3073963" y="2135814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Connecteur droit 198">
              <a:extLst>
                <a:ext uri="{FF2B5EF4-FFF2-40B4-BE49-F238E27FC236}">
                  <a16:creationId xmlns:a16="http://schemas.microsoft.com/office/drawing/2014/main" xmlns="" id="{467758E4-A5A2-4391-87D5-1C0C7E391489}"/>
                </a:ext>
              </a:extLst>
            </p:cNvPr>
            <p:cNvCxnSpPr>
              <a:cxnSpLocks/>
            </p:cNvCxnSpPr>
            <p:nvPr/>
          </p:nvCxnSpPr>
          <p:spPr>
            <a:xfrm>
              <a:off x="3167516" y="221182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Connecteur droit 199">
              <a:extLst>
                <a:ext uri="{FF2B5EF4-FFF2-40B4-BE49-F238E27FC236}">
                  <a16:creationId xmlns:a16="http://schemas.microsoft.com/office/drawing/2014/main" xmlns="" id="{ED9CCC0D-63C7-41E1-B722-99FC81383E2B}"/>
                </a:ext>
              </a:extLst>
            </p:cNvPr>
            <p:cNvCxnSpPr>
              <a:cxnSpLocks/>
            </p:cNvCxnSpPr>
            <p:nvPr/>
          </p:nvCxnSpPr>
          <p:spPr>
            <a:xfrm>
              <a:off x="5061199" y="29406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Connecteur droit 200">
              <a:extLst>
                <a:ext uri="{FF2B5EF4-FFF2-40B4-BE49-F238E27FC236}">
                  <a16:creationId xmlns:a16="http://schemas.microsoft.com/office/drawing/2014/main" xmlns="" id="{6CE655D9-294F-40D4-AAEC-8F23A35C7347}"/>
                </a:ext>
              </a:extLst>
            </p:cNvPr>
            <p:cNvCxnSpPr>
              <a:cxnSpLocks/>
            </p:cNvCxnSpPr>
            <p:nvPr/>
          </p:nvCxnSpPr>
          <p:spPr>
            <a:xfrm>
              <a:off x="5157769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Connecteur droit 201">
              <a:extLst>
                <a:ext uri="{FF2B5EF4-FFF2-40B4-BE49-F238E27FC236}">
                  <a16:creationId xmlns:a16="http://schemas.microsoft.com/office/drawing/2014/main" xmlns="" id="{BE26EA64-321A-4B39-8219-BC5967CA8072}"/>
                </a:ext>
              </a:extLst>
            </p:cNvPr>
            <p:cNvCxnSpPr>
              <a:cxnSpLocks/>
            </p:cNvCxnSpPr>
            <p:nvPr/>
          </p:nvCxnSpPr>
          <p:spPr>
            <a:xfrm>
              <a:off x="5197001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Connecteur droit 202">
              <a:extLst>
                <a:ext uri="{FF2B5EF4-FFF2-40B4-BE49-F238E27FC236}">
                  <a16:creationId xmlns:a16="http://schemas.microsoft.com/office/drawing/2014/main" xmlns="" id="{18E50618-1A17-4E83-A61D-DE9A2B7123B1}"/>
                </a:ext>
              </a:extLst>
            </p:cNvPr>
            <p:cNvCxnSpPr>
              <a:cxnSpLocks/>
            </p:cNvCxnSpPr>
            <p:nvPr/>
          </p:nvCxnSpPr>
          <p:spPr>
            <a:xfrm>
              <a:off x="5254340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Connecteur droit 203">
              <a:extLst>
                <a:ext uri="{FF2B5EF4-FFF2-40B4-BE49-F238E27FC236}">
                  <a16:creationId xmlns:a16="http://schemas.microsoft.com/office/drawing/2014/main" xmlns="" id="{70FE588D-17F8-4C22-8F25-E3F4A72E8012}"/>
                </a:ext>
              </a:extLst>
            </p:cNvPr>
            <p:cNvCxnSpPr>
              <a:cxnSpLocks/>
            </p:cNvCxnSpPr>
            <p:nvPr/>
          </p:nvCxnSpPr>
          <p:spPr>
            <a:xfrm>
              <a:off x="5308661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Connecteur droit 204">
              <a:extLst>
                <a:ext uri="{FF2B5EF4-FFF2-40B4-BE49-F238E27FC236}">
                  <a16:creationId xmlns:a16="http://schemas.microsoft.com/office/drawing/2014/main" xmlns="" id="{4A3C06B7-D6C6-42AD-9F48-F2AEA0567FE9}"/>
                </a:ext>
              </a:extLst>
            </p:cNvPr>
            <p:cNvCxnSpPr>
              <a:cxnSpLocks/>
            </p:cNvCxnSpPr>
            <p:nvPr/>
          </p:nvCxnSpPr>
          <p:spPr>
            <a:xfrm>
              <a:off x="5350911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Connecteur droit 205">
              <a:extLst>
                <a:ext uri="{FF2B5EF4-FFF2-40B4-BE49-F238E27FC236}">
                  <a16:creationId xmlns:a16="http://schemas.microsoft.com/office/drawing/2014/main" xmlns="" id="{CA38395D-77EF-473C-9835-68E0F9D2254C}"/>
                </a:ext>
              </a:extLst>
            </p:cNvPr>
            <p:cNvCxnSpPr>
              <a:cxnSpLocks/>
            </p:cNvCxnSpPr>
            <p:nvPr/>
          </p:nvCxnSpPr>
          <p:spPr>
            <a:xfrm>
              <a:off x="5372036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Connecteur droit 206">
              <a:extLst>
                <a:ext uri="{FF2B5EF4-FFF2-40B4-BE49-F238E27FC236}">
                  <a16:creationId xmlns:a16="http://schemas.microsoft.com/office/drawing/2014/main" xmlns="" id="{A8DDB4F2-4536-429A-AE17-62BCABC18DD1}"/>
                </a:ext>
              </a:extLst>
            </p:cNvPr>
            <p:cNvCxnSpPr>
              <a:cxnSpLocks/>
            </p:cNvCxnSpPr>
            <p:nvPr/>
          </p:nvCxnSpPr>
          <p:spPr>
            <a:xfrm>
              <a:off x="5423339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Connecteur droit 207">
              <a:extLst>
                <a:ext uri="{FF2B5EF4-FFF2-40B4-BE49-F238E27FC236}">
                  <a16:creationId xmlns:a16="http://schemas.microsoft.com/office/drawing/2014/main" xmlns="" id="{B0378653-92CE-4CEB-908C-0B783EA90627}"/>
                </a:ext>
              </a:extLst>
            </p:cNvPr>
            <p:cNvCxnSpPr>
              <a:cxnSpLocks/>
            </p:cNvCxnSpPr>
            <p:nvPr/>
          </p:nvCxnSpPr>
          <p:spPr>
            <a:xfrm>
              <a:off x="5447481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Connecteur droit 208">
              <a:extLst>
                <a:ext uri="{FF2B5EF4-FFF2-40B4-BE49-F238E27FC236}">
                  <a16:creationId xmlns:a16="http://schemas.microsoft.com/office/drawing/2014/main" xmlns="" id="{EDC316BE-AADD-4E01-A76C-0C4B84AF5ABA}"/>
                </a:ext>
              </a:extLst>
            </p:cNvPr>
            <p:cNvCxnSpPr>
              <a:cxnSpLocks/>
            </p:cNvCxnSpPr>
            <p:nvPr/>
          </p:nvCxnSpPr>
          <p:spPr>
            <a:xfrm>
              <a:off x="5477660" y="298653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Connecteur droit 209">
              <a:extLst>
                <a:ext uri="{FF2B5EF4-FFF2-40B4-BE49-F238E27FC236}">
                  <a16:creationId xmlns:a16="http://schemas.microsoft.com/office/drawing/2014/main" xmlns="" id="{548A1589-B1C2-4E9A-8456-57EBDEA027D4}"/>
                </a:ext>
              </a:extLst>
            </p:cNvPr>
            <p:cNvCxnSpPr>
              <a:cxnSpLocks/>
            </p:cNvCxnSpPr>
            <p:nvPr/>
          </p:nvCxnSpPr>
          <p:spPr>
            <a:xfrm>
              <a:off x="5528962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Connecteur droit 210">
              <a:extLst>
                <a:ext uri="{FF2B5EF4-FFF2-40B4-BE49-F238E27FC236}">
                  <a16:creationId xmlns:a16="http://schemas.microsoft.com/office/drawing/2014/main" xmlns="" id="{CB9EBAA8-5A52-4597-B496-C1D4D07E97AE}"/>
                </a:ext>
              </a:extLst>
            </p:cNvPr>
            <p:cNvCxnSpPr>
              <a:cxnSpLocks/>
            </p:cNvCxnSpPr>
            <p:nvPr/>
          </p:nvCxnSpPr>
          <p:spPr>
            <a:xfrm>
              <a:off x="5556122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Connecteur droit 211">
              <a:extLst>
                <a:ext uri="{FF2B5EF4-FFF2-40B4-BE49-F238E27FC236}">
                  <a16:creationId xmlns:a16="http://schemas.microsoft.com/office/drawing/2014/main" xmlns="" id="{8D6177F8-1C3A-474E-8250-AC90C70A80B5}"/>
                </a:ext>
              </a:extLst>
            </p:cNvPr>
            <p:cNvCxnSpPr>
              <a:cxnSpLocks/>
            </p:cNvCxnSpPr>
            <p:nvPr/>
          </p:nvCxnSpPr>
          <p:spPr>
            <a:xfrm>
              <a:off x="5580265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Connecteur droit 212">
              <a:extLst>
                <a:ext uri="{FF2B5EF4-FFF2-40B4-BE49-F238E27FC236}">
                  <a16:creationId xmlns:a16="http://schemas.microsoft.com/office/drawing/2014/main" xmlns="" id="{9CE51339-0CAE-46EE-9E98-3619C99508B3}"/>
                </a:ext>
              </a:extLst>
            </p:cNvPr>
            <p:cNvCxnSpPr>
              <a:cxnSpLocks/>
            </p:cNvCxnSpPr>
            <p:nvPr/>
          </p:nvCxnSpPr>
          <p:spPr>
            <a:xfrm>
              <a:off x="5622514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Connecteur droit 213">
              <a:extLst>
                <a:ext uri="{FF2B5EF4-FFF2-40B4-BE49-F238E27FC236}">
                  <a16:creationId xmlns:a16="http://schemas.microsoft.com/office/drawing/2014/main" xmlns="" id="{E3A647A4-38B3-427A-85EE-702D678833B6}"/>
                </a:ext>
              </a:extLst>
            </p:cNvPr>
            <p:cNvCxnSpPr>
              <a:cxnSpLocks/>
            </p:cNvCxnSpPr>
            <p:nvPr/>
          </p:nvCxnSpPr>
          <p:spPr>
            <a:xfrm>
              <a:off x="5661746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Connecteur droit 214">
              <a:extLst>
                <a:ext uri="{FF2B5EF4-FFF2-40B4-BE49-F238E27FC236}">
                  <a16:creationId xmlns:a16="http://schemas.microsoft.com/office/drawing/2014/main" xmlns="" id="{2ED2A519-4286-41DF-A9D0-DF68CDD49107}"/>
                </a:ext>
              </a:extLst>
            </p:cNvPr>
            <p:cNvCxnSpPr>
              <a:cxnSpLocks/>
            </p:cNvCxnSpPr>
            <p:nvPr/>
          </p:nvCxnSpPr>
          <p:spPr>
            <a:xfrm>
              <a:off x="5682871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Connecteur droit 215">
              <a:extLst>
                <a:ext uri="{FF2B5EF4-FFF2-40B4-BE49-F238E27FC236}">
                  <a16:creationId xmlns:a16="http://schemas.microsoft.com/office/drawing/2014/main" xmlns="" id="{0A84C869-0A45-48A0-A6DA-9C02BC4AEE0D}"/>
                </a:ext>
              </a:extLst>
            </p:cNvPr>
            <p:cNvCxnSpPr>
              <a:cxnSpLocks/>
            </p:cNvCxnSpPr>
            <p:nvPr/>
          </p:nvCxnSpPr>
          <p:spPr>
            <a:xfrm>
              <a:off x="5713049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Connecteur droit 216">
              <a:extLst>
                <a:ext uri="{FF2B5EF4-FFF2-40B4-BE49-F238E27FC236}">
                  <a16:creationId xmlns:a16="http://schemas.microsoft.com/office/drawing/2014/main" xmlns="" id="{5FEC7D16-326B-439B-8F35-E20FB8869F55}"/>
                </a:ext>
              </a:extLst>
            </p:cNvPr>
            <p:cNvCxnSpPr>
              <a:cxnSpLocks/>
            </p:cNvCxnSpPr>
            <p:nvPr/>
          </p:nvCxnSpPr>
          <p:spPr>
            <a:xfrm>
              <a:off x="5746245" y="300829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Connecteur droit 217">
              <a:extLst>
                <a:ext uri="{FF2B5EF4-FFF2-40B4-BE49-F238E27FC236}">
                  <a16:creationId xmlns:a16="http://schemas.microsoft.com/office/drawing/2014/main" xmlns="" id="{ADE8AF50-CCA9-437C-BD14-B5B32EA78428}"/>
                </a:ext>
              </a:extLst>
            </p:cNvPr>
            <p:cNvCxnSpPr>
              <a:cxnSpLocks/>
            </p:cNvCxnSpPr>
            <p:nvPr/>
          </p:nvCxnSpPr>
          <p:spPr>
            <a:xfrm>
              <a:off x="5806915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Connecteur droit 218">
              <a:extLst>
                <a:ext uri="{FF2B5EF4-FFF2-40B4-BE49-F238E27FC236}">
                  <a16:creationId xmlns:a16="http://schemas.microsoft.com/office/drawing/2014/main" xmlns="" id="{FAC6E340-E5FC-4434-8BD5-5F9D0F28C81C}"/>
                </a:ext>
              </a:extLst>
            </p:cNvPr>
            <p:cNvCxnSpPr>
              <a:cxnSpLocks/>
            </p:cNvCxnSpPr>
            <p:nvPr/>
          </p:nvCxnSpPr>
          <p:spPr>
            <a:xfrm>
              <a:off x="5846147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Connecteur droit 219">
              <a:extLst>
                <a:ext uri="{FF2B5EF4-FFF2-40B4-BE49-F238E27FC236}">
                  <a16:creationId xmlns:a16="http://schemas.microsoft.com/office/drawing/2014/main" xmlns="" id="{75194EE4-AEC3-48B0-9546-05531BDF936F}"/>
                </a:ext>
              </a:extLst>
            </p:cNvPr>
            <p:cNvCxnSpPr>
              <a:cxnSpLocks/>
            </p:cNvCxnSpPr>
            <p:nvPr/>
          </p:nvCxnSpPr>
          <p:spPr>
            <a:xfrm>
              <a:off x="6012127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Connecteur droit 220">
              <a:extLst>
                <a:ext uri="{FF2B5EF4-FFF2-40B4-BE49-F238E27FC236}">
                  <a16:creationId xmlns:a16="http://schemas.microsoft.com/office/drawing/2014/main" xmlns="" id="{3788114F-FC42-4E6B-9558-D90462BF8342}"/>
                </a:ext>
              </a:extLst>
            </p:cNvPr>
            <p:cNvCxnSpPr>
              <a:cxnSpLocks/>
            </p:cNvCxnSpPr>
            <p:nvPr/>
          </p:nvCxnSpPr>
          <p:spPr>
            <a:xfrm>
              <a:off x="6063430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Connecteur droit 221">
              <a:extLst>
                <a:ext uri="{FF2B5EF4-FFF2-40B4-BE49-F238E27FC236}">
                  <a16:creationId xmlns:a16="http://schemas.microsoft.com/office/drawing/2014/main" xmlns="" id="{4CFD62D7-2C6C-4911-A609-96F0C172A8D6}"/>
                </a:ext>
              </a:extLst>
            </p:cNvPr>
            <p:cNvCxnSpPr>
              <a:cxnSpLocks/>
            </p:cNvCxnSpPr>
            <p:nvPr/>
          </p:nvCxnSpPr>
          <p:spPr>
            <a:xfrm>
              <a:off x="6111715" y="303957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Connecteur droit 222">
              <a:extLst>
                <a:ext uri="{FF2B5EF4-FFF2-40B4-BE49-F238E27FC236}">
                  <a16:creationId xmlns:a16="http://schemas.microsoft.com/office/drawing/2014/main" xmlns="" id="{E6506E77-5527-4F66-9DC5-CB0D3CFBD41B}"/>
                </a:ext>
              </a:extLst>
            </p:cNvPr>
            <p:cNvCxnSpPr>
              <a:cxnSpLocks/>
            </p:cNvCxnSpPr>
            <p:nvPr/>
          </p:nvCxnSpPr>
          <p:spPr>
            <a:xfrm>
              <a:off x="6163017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Connecteur droit 223">
              <a:extLst>
                <a:ext uri="{FF2B5EF4-FFF2-40B4-BE49-F238E27FC236}">
                  <a16:creationId xmlns:a16="http://schemas.microsoft.com/office/drawing/2014/main" xmlns="" id="{E9C134BD-812D-4BFE-808B-6BCF212D9836}"/>
                </a:ext>
              </a:extLst>
            </p:cNvPr>
            <p:cNvCxnSpPr>
              <a:cxnSpLocks/>
            </p:cNvCxnSpPr>
            <p:nvPr/>
          </p:nvCxnSpPr>
          <p:spPr>
            <a:xfrm>
              <a:off x="6223373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Connecteur droit 224">
              <a:extLst>
                <a:ext uri="{FF2B5EF4-FFF2-40B4-BE49-F238E27FC236}">
                  <a16:creationId xmlns:a16="http://schemas.microsoft.com/office/drawing/2014/main" xmlns="" id="{D59673C0-C38D-4F14-9ADA-1286482367DE}"/>
                </a:ext>
              </a:extLst>
            </p:cNvPr>
            <p:cNvCxnSpPr>
              <a:cxnSpLocks/>
            </p:cNvCxnSpPr>
            <p:nvPr/>
          </p:nvCxnSpPr>
          <p:spPr>
            <a:xfrm>
              <a:off x="6232427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Connecteur droit 225">
              <a:extLst>
                <a:ext uri="{FF2B5EF4-FFF2-40B4-BE49-F238E27FC236}">
                  <a16:creationId xmlns:a16="http://schemas.microsoft.com/office/drawing/2014/main" xmlns="" id="{B1FA7032-9197-4DE7-B65F-ED6EC7C09D09}"/>
                </a:ext>
              </a:extLst>
            </p:cNvPr>
            <p:cNvCxnSpPr>
              <a:cxnSpLocks/>
            </p:cNvCxnSpPr>
            <p:nvPr/>
          </p:nvCxnSpPr>
          <p:spPr>
            <a:xfrm>
              <a:off x="6262605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Connecteur droit 226">
              <a:extLst>
                <a:ext uri="{FF2B5EF4-FFF2-40B4-BE49-F238E27FC236}">
                  <a16:creationId xmlns:a16="http://schemas.microsoft.com/office/drawing/2014/main" xmlns="" id="{FB8EB54D-761E-4D15-91F8-53D45797C2AD}"/>
                </a:ext>
              </a:extLst>
            </p:cNvPr>
            <p:cNvCxnSpPr>
              <a:cxnSpLocks/>
            </p:cNvCxnSpPr>
            <p:nvPr/>
          </p:nvCxnSpPr>
          <p:spPr>
            <a:xfrm>
              <a:off x="6316926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Connecteur droit 227">
              <a:extLst>
                <a:ext uri="{FF2B5EF4-FFF2-40B4-BE49-F238E27FC236}">
                  <a16:creationId xmlns:a16="http://schemas.microsoft.com/office/drawing/2014/main" xmlns="" id="{A65365BB-47D9-4CC7-8B96-CABBD1A1AEA4}"/>
                </a:ext>
              </a:extLst>
            </p:cNvPr>
            <p:cNvCxnSpPr>
              <a:cxnSpLocks/>
            </p:cNvCxnSpPr>
            <p:nvPr/>
          </p:nvCxnSpPr>
          <p:spPr>
            <a:xfrm>
              <a:off x="6335033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Connecteur droit 228">
              <a:extLst>
                <a:ext uri="{FF2B5EF4-FFF2-40B4-BE49-F238E27FC236}">
                  <a16:creationId xmlns:a16="http://schemas.microsoft.com/office/drawing/2014/main" xmlns="" id="{672A8543-D53A-4653-82E5-F67F27C41771}"/>
                </a:ext>
              </a:extLst>
            </p:cNvPr>
            <p:cNvCxnSpPr>
              <a:cxnSpLocks/>
            </p:cNvCxnSpPr>
            <p:nvPr/>
          </p:nvCxnSpPr>
          <p:spPr>
            <a:xfrm>
              <a:off x="6344086" y="3077381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Connecteur droit 229">
              <a:extLst>
                <a:ext uri="{FF2B5EF4-FFF2-40B4-BE49-F238E27FC236}">
                  <a16:creationId xmlns:a16="http://schemas.microsoft.com/office/drawing/2014/main" xmlns="" id="{4D4A4146-59B4-4515-AC43-E77DAFA0EFB6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25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Connecteur droit 230">
              <a:extLst>
                <a:ext uri="{FF2B5EF4-FFF2-40B4-BE49-F238E27FC236}">
                  <a16:creationId xmlns:a16="http://schemas.microsoft.com/office/drawing/2014/main" xmlns="" id="{56DCAE01-9D5B-452E-8106-4C51B6AD7677}"/>
                </a:ext>
              </a:extLst>
            </p:cNvPr>
            <p:cNvCxnSpPr>
              <a:cxnSpLocks/>
            </p:cNvCxnSpPr>
            <p:nvPr/>
          </p:nvCxnSpPr>
          <p:spPr>
            <a:xfrm>
              <a:off x="6422550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Connecteur droit 231">
              <a:extLst>
                <a:ext uri="{FF2B5EF4-FFF2-40B4-BE49-F238E27FC236}">
                  <a16:creationId xmlns:a16="http://schemas.microsoft.com/office/drawing/2014/main" xmlns="" id="{F2CE65E7-3611-4CA2-B5B3-D770B77646BA}"/>
                </a:ext>
              </a:extLst>
            </p:cNvPr>
            <p:cNvCxnSpPr>
              <a:cxnSpLocks/>
            </p:cNvCxnSpPr>
            <p:nvPr/>
          </p:nvCxnSpPr>
          <p:spPr>
            <a:xfrm>
              <a:off x="6449710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Connecteur droit 232">
              <a:extLst>
                <a:ext uri="{FF2B5EF4-FFF2-40B4-BE49-F238E27FC236}">
                  <a16:creationId xmlns:a16="http://schemas.microsoft.com/office/drawing/2014/main" xmlns="" id="{930DF946-D40E-4867-9FAB-8D629E85CF61}"/>
                </a:ext>
              </a:extLst>
            </p:cNvPr>
            <p:cNvCxnSpPr>
              <a:cxnSpLocks/>
            </p:cNvCxnSpPr>
            <p:nvPr/>
          </p:nvCxnSpPr>
          <p:spPr>
            <a:xfrm>
              <a:off x="6464799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Connecteur droit 233">
              <a:extLst>
                <a:ext uri="{FF2B5EF4-FFF2-40B4-BE49-F238E27FC236}">
                  <a16:creationId xmlns:a16="http://schemas.microsoft.com/office/drawing/2014/main" xmlns="" id="{46BE72C6-B1AA-4A5F-89E9-EADE3EF71CFA}"/>
                </a:ext>
              </a:extLst>
            </p:cNvPr>
            <p:cNvCxnSpPr>
              <a:cxnSpLocks/>
            </p:cNvCxnSpPr>
            <p:nvPr/>
          </p:nvCxnSpPr>
          <p:spPr>
            <a:xfrm>
              <a:off x="6504031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Connecteur droit 234">
              <a:extLst>
                <a:ext uri="{FF2B5EF4-FFF2-40B4-BE49-F238E27FC236}">
                  <a16:creationId xmlns:a16="http://schemas.microsoft.com/office/drawing/2014/main" xmlns="" id="{861B3839-45D5-41CE-8B00-C862F68B5AAD}"/>
                </a:ext>
              </a:extLst>
            </p:cNvPr>
            <p:cNvCxnSpPr>
              <a:cxnSpLocks/>
            </p:cNvCxnSpPr>
            <p:nvPr/>
          </p:nvCxnSpPr>
          <p:spPr>
            <a:xfrm>
              <a:off x="6525155" y="3141543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Connecteur droit 235">
              <a:extLst>
                <a:ext uri="{FF2B5EF4-FFF2-40B4-BE49-F238E27FC236}">
                  <a16:creationId xmlns:a16="http://schemas.microsoft.com/office/drawing/2014/main" xmlns="" id="{8CB92FFA-708E-465E-9FE5-426A74FB7125}"/>
                </a:ext>
              </a:extLst>
            </p:cNvPr>
            <p:cNvCxnSpPr>
              <a:cxnSpLocks/>
            </p:cNvCxnSpPr>
            <p:nvPr/>
          </p:nvCxnSpPr>
          <p:spPr>
            <a:xfrm>
              <a:off x="6561368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Connecteur droit 236">
              <a:extLst>
                <a:ext uri="{FF2B5EF4-FFF2-40B4-BE49-F238E27FC236}">
                  <a16:creationId xmlns:a16="http://schemas.microsoft.com/office/drawing/2014/main" xmlns="" id="{9DA7E68A-2C2F-490E-9E36-F1BD4CDA79CE}"/>
                </a:ext>
              </a:extLst>
            </p:cNvPr>
            <p:cNvCxnSpPr>
              <a:cxnSpLocks/>
            </p:cNvCxnSpPr>
            <p:nvPr/>
          </p:nvCxnSpPr>
          <p:spPr>
            <a:xfrm>
              <a:off x="6609653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Connecteur droit 237">
              <a:extLst>
                <a:ext uri="{FF2B5EF4-FFF2-40B4-BE49-F238E27FC236}">
                  <a16:creationId xmlns:a16="http://schemas.microsoft.com/office/drawing/2014/main" xmlns="" id="{B7C40D97-BEC9-415E-9D34-CA0FACACB828}"/>
                </a:ext>
              </a:extLst>
            </p:cNvPr>
            <p:cNvCxnSpPr>
              <a:cxnSpLocks/>
            </p:cNvCxnSpPr>
            <p:nvPr/>
          </p:nvCxnSpPr>
          <p:spPr>
            <a:xfrm>
              <a:off x="6645867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Connecteur droit 238">
              <a:extLst>
                <a:ext uri="{FF2B5EF4-FFF2-40B4-BE49-F238E27FC236}">
                  <a16:creationId xmlns:a16="http://schemas.microsoft.com/office/drawing/2014/main" xmlns="" id="{9DCEE2D6-B555-4829-93F2-3F76F5BB57A5}"/>
                </a:ext>
              </a:extLst>
            </p:cNvPr>
            <p:cNvCxnSpPr>
              <a:cxnSpLocks/>
            </p:cNvCxnSpPr>
            <p:nvPr/>
          </p:nvCxnSpPr>
          <p:spPr>
            <a:xfrm>
              <a:off x="6697170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Connecteur droit 239">
              <a:extLst>
                <a:ext uri="{FF2B5EF4-FFF2-40B4-BE49-F238E27FC236}">
                  <a16:creationId xmlns:a16="http://schemas.microsoft.com/office/drawing/2014/main" xmlns="" id="{56A69096-A145-4EBF-9F39-62072F40922F}"/>
                </a:ext>
              </a:extLst>
            </p:cNvPr>
            <p:cNvCxnSpPr>
              <a:cxnSpLocks/>
            </p:cNvCxnSpPr>
            <p:nvPr/>
          </p:nvCxnSpPr>
          <p:spPr>
            <a:xfrm>
              <a:off x="6718294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Connecteur droit 240">
              <a:extLst>
                <a:ext uri="{FF2B5EF4-FFF2-40B4-BE49-F238E27FC236}">
                  <a16:creationId xmlns:a16="http://schemas.microsoft.com/office/drawing/2014/main" xmlns="" id="{BA5A61A3-3F4A-4BB4-9BA2-FA6846DC2B55}"/>
                </a:ext>
              </a:extLst>
            </p:cNvPr>
            <p:cNvCxnSpPr>
              <a:cxnSpLocks/>
            </p:cNvCxnSpPr>
            <p:nvPr/>
          </p:nvCxnSpPr>
          <p:spPr>
            <a:xfrm>
              <a:off x="6787704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Connecteur droit 241">
              <a:extLst>
                <a:ext uri="{FF2B5EF4-FFF2-40B4-BE49-F238E27FC236}">
                  <a16:creationId xmlns:a16="http://schemas.microsoft.com/office/drawing/2014/main" xmlns="" id="{50DCED19-3A89-4EC9-9E7A-EE58DB40D543}"/>
                </a:ext>
              </a:extLst>
            </p:cNvPr>
            <p:cNvCxnSpPr>
              <a:cxnSpLocks/>
            </p:cNvCxnSpPr>
            <p:nvPr/>
          </p:nvCxnSpPr>
          <p:spPr>
            <a:xfrm>
              <a:off x="6842025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Connecteur droit 242">
              <a:extLst>
                <a:ext uri="{FF2B5EF4-FFF2-40B4-BE49-F238E27FC236}">
                  <a16:creationId xmlns:a16="http://schemas.microsoft.com/office/drawing/2014/main" xmlns="" id="{3BEF5AAA-4795-4BEF-8934-39C285A31399}"/>
                </a:ext>
              </a:extLst>
            </p:cNvPr>
            <p:cNvCxnSpPr>
              <a:cxnSpLocks/>
            </p:cNvCxnSpPr>
            <p:nvPr/>
          </p:nvCxnSpPr>
          <p:spPr>
            <a:xfrm>
              <a:off x="6896346" y="3270669"/>
              <a:ext cx="0" cy="108000"/>
            </a:xfrm>
            <a:prstGeom prst="line">
              <a:avLst/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4" name="Groupe 243">
            <a:extLst>
              <a:ext uri="{FF2B5EF4-FFF2-40B4-BE49-F238E27FC236}">
                <a16:creationId xmlns:a16="http://schemas.microsoft.com/office/drawing/2014/main" xmlns="" id="{044A1368-3A18-4731-8CF2-F6110DEFA0B8}"/>
              </a:ext>
            </a:extLst>
          </p:cNvPr>
          <p:cNvGrpSpPr/>
          <p:nvPr/>
        </p:nvGrpSpPr>
        <p:grpSpPr>
          <a:xfrm>
            <a:off x="1582679" y="2157831"/>
            <a:ext cx="5213244" cy="1154260"/>
            <a:chOff x="1741320" y="1696695"/>
            <a:chExt cx="5213244" cy="1154260"/>
          </a:xfrm>
        </p:grpSpPr>
        <p:sp>
          <p:nvSpPr>
            <p:cNvPr id="245" name="Graphique 23">
              <a:extLst>
                <a:ext uri="{FF2B5EF4-FFF2-40B4-BE49-F238E27FC236}">
                  <a16:creationId xmlns:a16="http://schemas.microsoft.com/office/drawing/2014/main" xmlns="" id="{B2E34554-E15C-4C07-8875-DB7E0075D1CE}"/>
                </a:ext>
              </a:extLst>
            </p:cNvPr>
            <p:cNvSpPr/>
            <p:nvPr/>
          </p:nvSpPr>
          <p:spPr>
            <a:xfrm>
              <a:off x="1741320" y="1696695"/>
              <a:ext cx="5213244" cy="1104563"/>
            </a:xfrm>
            <a:custGeom>
              <a:avLst/>
              <a:gdLst>
                <a:gd name="connsiteX0" fmla="*/ 0 w 9250489"/>
                <a:gd name="connsiteY0" fmla="*/ 0 h 1959959"/>
                <a:gd name="connsiteX1" fmla="*/ 498729 w 9250489"/>
                <a:gd name="connsiteY1" fmla="*/ 0 h 1959959"/>
                <a:gd name="connsiteX2" fmla="*/ 526066 w 9250489"/>
                <a:gd name="connsiteY2" fmla="*/ 27241 h 1959959"/>
                <a:gd name="connsiteX3" fmla="*/ 670179 w 9250489"/>
                <a:gd name="connsiteY3" fmla="*/ 27241 h 1959959"/>
                <a:gd name="connsiteX4" fmla="*/ 697516 w 9250489"/>
                <a:gd name="connsiteY4" fmla="*/ 54578 h 1959959"/>
                <a:gd name="connsiteX5" fmla="*/ 779336 w 9250489"/>
                <a:gd name="connsiteY5" fmla="*/ 54578 h 1959959"/>
                <a:gd name="connsiteX6" fmla="*/ 779336 w 9250489"/>
                <a:gd name="connsiteY6" fmla="*/ 93536 h 1959959"/>
                <a:gd name="connsiteX7" fmla="*/ 853345 w 9250489"/>
                <a:gd name="connsiteY7" fmla="*/ 93536 h 1959959"/>
                <a:gd name="connsiteX8" fmla="*/ 853345 w 9250489"/>
                <a:gd name="connsiteY8" fmla="*/ 128588 h 1959959"/>
                <a:gd name="connsiteX9" fmla="*/ 942975 w 9250489"/>
                <a:gd name="connsiteY9" fmla="*/ 128588 h 1959959"/>
                <a:gd name="connsiteX10" fmla="*/ 981932 w 9250489"/>
                <a:gd name="connsiteY10" fmla="*/ 187071 h 1959959"/>
                <a:gd name="connsiteX11" fmla="*/ 1055942 w 9250489"/>
                <a:gd name="connsiteY11" fmla="*/ 187071 h 1959959"/>
                <a:gd name="connsiteX12" fmla="*/ 1055942 w 9250489"/>
                <a:gd name="connsiteY12" fmla="*/ 206502 h 1959959"/>
                <a:gd name="connsiteX13" fmla="*/ 1141667 w 9250489"/>
                <a:gd name="connsiteY13" fmla="*/ 206502 h 1959959"/>
                <a:gd name="connsiteX14" fmla="*/ 1141667 w 9250489"/>
                <a:gd name="connsiteY14" fmla="*/ 253270 h 1959959"/>
                <a:gd name="connsiteX15" fmla="*/ 1211866 w 9250489"/>
                <a:gd name="connsiteY15" fmla="*/ 253270 h 1959959"/>
                <a:gd name="connsiteX16" fmla="*/ 1211866 w 9250489"/>
                <a:gd name="connsiteY16" fmla="*/ 292227 h 1959959"/>
                <a:gd name="connsiteX17" fmla="*/ 1352169 w 9250489"/>
                <a:gd name="connsiteY17" fmla="*/ 292227 h 1959959"/>
                <a:gd name="connsiteX18" fmla="*/ 1387221 w 9250489"/>
                <a:gd name="connsiteY18" fmla="*/ 319564 h 1959959"/>
                <a:gd name="connsiteX19" fmla="*/ 1402747 w 9250489"/>
                <a:gd name="connsiteY19" fmla="*/ 354616 h 1959959"/>
                <a:gd name="connsiteX20" fmla="*/ 1441704 w 9250489"/>
                <a:gd name="connsiteY20" fmla="*/ 389668 h 1959959"/>
                <a:gd name="connsiteX21" fmla="*/ 1461230 w 9250489"/>
                <a:gd name="connsiteY21" fmla="*/ 420815 h 1959959"/>
                <a:gd name="connsiteX22" fmla="*/ 1527429 w 9250489"/>
                <a:gd name="connsiteY22" fmla="*/ 420815 h 1959959"/>
                <a:gd name="connsiteX23" fmla="*/ 1566482 w 9250489"/>
                <a:gd name="connsiteY23" fmla="*/ 471488 h 1959959"/>
                <a:gd name="connsiteX24" fmla="*/ 1624870 w 9250489"/>
                <a:gd name="connsiteY24" fmla="*/ 471488 h 1959959"/>
                <a:gd name="connsiteX25" fmla="*/ 1624870 w 9250489"/>
                <a:gd name="connsiteY25" fmla="*/ 498729 h 1959959"/>
                <a:gd name="connsiteX26" fmla="*/ 1741742 w 9250489"/>
                <a:gd name="connsiteY26" fmla="*/ 498729 h 1959959"/>
                <a:gd name="connsiteX27" fmla="*/ 1889855 w 9250489"/>
                <a:gd name="connsiteY27" fmla="*/ 662464 h 1959959"/>
                <a:gd name="connsiteX28" fmla="*/ 1987296 w 9250489"/>
                <a:gd name="connsiteY28" fmla="*/ 662464 h 1959959"/>
                <a:gd name="connsiteX29" fmla="*/ 1987296 w 9250489"/>
                <a:gd name="connsiteY29" fmla="*/ 681895 h 1959959"/>
                <a:gd name="connsiteX30" fmla="*/ 2057400 w 9250489"/>
                <a:gd name="connsiteY30" fmla="*/ 681895 h 1959959"/>
                <a:gd name="connsiteX31" fmla="*/ 2057400 w 9250489"/>
                <a:gd name="connsiteY31" fmla="*/ 736473 h 1959959"/>
                <a:gd name="connsiteX32" fmla="*/ 2111978 w 9250489"/>
                <a:gd name="connsiteY32" fmla="*/ 775430 h 1959959"/>
                <a:gd name="connsiteX33" fmla="*/ 2209419 w 9250489"/>
                <a:gd name="connsiteY33" fmla="*/ 775430 h 1959959"/>
                <a:gd name="connsiteX34" fmla="*/ 2244471 w 9250489"/>
                <a:gd name="connsiteY34" fmla="*/ 837724 h 1959959"/>
                <a:gd name="connsiteX35" fmla="*/ 2552224 w 9250489"/>
                <a:gd name="connsiteY35" fmla="*/ 837724 h 1959959"/>
                <a:gd name="connsiteX36" fmla="*/ 2587371 w 9250489"/>
                <a:gd name="connsiteY36" fmla="*/ 868966 h 1959959"/>
                <a:gd name="connsiteX37" fmla="*/ 2587371 w 9250489"/>
                <a:gd name="connsiteY37" fmla="*/ 896207 h 1959959"/>
                <a:gd name="connsiteX38" fmla="*/ 2637949 w 9250489"/>
                <a:gd name="connsiteY38" fmla="*/ 896207 h 1959959"/>
                <a:gd name="connsiteX39" fmla="*/ 2657475 w 9250489"/>
                <a:gd name="connsiteY39" fmla="*/ 931259 h 1959959"/>
                <a:gd name="connsiteX40" fmla="*/ 2766536 w 9250489"/>
                <a:gd name="connsiteY40" fmla="*/ 931259 h 1959959"/>
                <a:gd name="connsiteX41" fmla="*/ 2825020 w 9250489"/>
                <a:gd name="connsiteY41" fmla="*/ 985838 h 1959959"/>
                <a:gd name="connsiteX42" fmla="*/ 2867882 w 9250489"/>
                <a:gd name="connsiteY42" fmla="*/ 1005364 h 1959959"/>
                <a:gd name="connsiteX43" fmla="*/ 2945797 w 9250489"/>
                <a:gd name="connsiteY43" fmla="*/ 1005364 h 1959959"/>
                <a:gd name="connsiteX44" fmla="*/ 2945797 w 9250489"/>
                <a:gd name="connsiteY44" fmla="*/ 1032605 h 1959959"/>
                <a:gd name="connsiteX45" fmla="*/ 3000375 w 9250489"/>
                <a:gd name="connsiteY45" fmla="*/ 1048226 h 1959959"/>
                <a:gd name="connsiteX46" fmla="*/ 3023711 w 9250489"/>
                <a:gd name="connsiteY46" fmla="*/ 1083278 h 1959959"/>
                <a:gd name="connsiteX47" fmla="*/ 3051048 w 9250489"/>
                <a:gd name="connsiteY47" fmla="*/ 1102709 h 1959959"/>
                <a:gd name="connsiteX48" fmla="*/ 3132868 w 9250489"/>
                <a:gd name="connsiteY48" fmla="*/ 1102709 h 1959959"/>
                <a:gd name="connsiteX49" fmla="*/ 3148489 w 9250489"/>
                <a:gd name="connsiteY49" fmla="*/ 1145572 h 1959959"/>
                <a:gd name="connsiteX50" fmla="*/ 3199066 w 9250489"/>
                <a:gd name="connsiteY50" fmla="*/ 1145572 h 1959959"/>
                <a:gd name="connsiteX51" fmla="*/ 3199066 w 9250489"/>
                <a:gd name="connsiteY51" fmla="*/ 1165098 h 1959959"/>
                <a:gd name="connsiteX52" fmla="*/ 3296507 w 9250489"/>
                <a:gd name="connsiteY52" fmla="*/ 1165098 h 1959959"/>
                <a:gd name="connsiteX53" fmla="*/ 3296507 w 9250489"/>
                <a:gd name="connsiteY53" fmla="*/ 1211866 h 1959959"/>
                <a:gd name="connsiteX54" fmla="*/ 3335465 w 9250489"/>
                <a:gd name="connsiteY54" fmla="*/ 1211866 h 1959959"/>
                <a:gd name="connsiteX55" fmla="*/ 3335465 w 9250489"/>
                <a:gd name="connsiteY55" fmla="*/ 1246918 h 1959959"/>
                <a:gd name="connsiteX56" fmla="*/ 3697891 w 9250489"/>
                <a:gd name="connsiteY56" fmla="*/ 1246918 h 1959959"/>
                <a:gd name="connsiteX57" fmla="*/ 3697891 w 9250489"/>
                <a:gd name="connsiteY57" fmla="*/ 1278064 h 1959959"/>
                <a:gd name="connsiteX58" fmla="*/ 3771900 w 9250489"/>
                <a:gd name="connsiteY58" fmla="*/ 1301496 h 1959959"/>
                <a:gd name="connsiteX59" fmla="*/ 3771900 w 9250489"/>
                <a:gd name="connsiteY59" fmla="*/ 1340453 h 1959959"/>
                <a:gd name="connsiteX60" fmla="*/ 3892677 w 9250489"/>
                <a:gd name="connsiteY60" fmla="*/ 1340453 h 1959959"/>
                <a:gd name="connsiteX61" fmla="*/ 3892677 w 9250489"/>
                <a:gd name="connsiteY61" fmla="*/ 1363789 h 1959959"/>
                <a:gd name="connsiteX62" fmla="*/ 4068032 w 9250489"/>
                <a:gd name="connsiteY62" fmla="*/ 1363789 h 1959959"/>
                <a:gd name="connsiteX63" fmla="*/ 4068032 w 9250489"/>
                <a:gd name="connsiteY63" fmla="*/ 1406652 h 1959959"/>
                <a:gd name="connsiteX64" fmla="*/ 4114800 w 9250489"/>
                <a:gd name="connsiteY64" fmla="*/ 1433893 h 1959959"/>
                <a:gd name="connsiteX65" fmla="*/ 4173284 w 9250489"/>
                <a:gd name="connsiteY65" fmla="*/ 1433893 h 1959959"/>
                <a:gd name="connsiteX66" fmla="*/ 4231672 w 9250489"/>
                <a:gd name="connsiteY66" fmla="*/ 1511903 h 1959959"/>
                <a:gd name="connsiteX67" fmla="*/ 4625245 w 9250489"/>
                <a:gd name="connsiteY67" fmla="*/ 1511903 h 1959959"/>
                <a:gd name="connsiteX68" fmla="*/ 4714875 w 9250489"/>
                <a:gd name="connsiteY68" fmla="*/ 1511903 h 1959959"/>
                <a:gd name="connsiteX69" fmla="*/ 4800600 w 9250489"/>
                <a:gd name="connsiteY69" fmla="*/ 1570292 h 1959959"/>
                <a:gd name="connsiteX70" fmla="*/ 4851273 w 9250489"/>
                <a:gd name="connsiteY70" fmla="*/ 1570292 h 1959959"/>
                <a:gd name="connsiteX71" fmla="*/ 4851273 w 9250489"/>
                <a:gd name="connsiteY71" fmla="*/ 1601534 h 1959959"/>
                <a:gd name="connsiteX72" fmla="*/ 5065586 w 9250489"/>
                <a:gd name="connsiteY72" fmla="*/ 1601534 h 1959959"/>
                <a:gd name="connsiteX73" fmla="*/ 5065586 w 9250489"/>
                <a:gd name="connsiteY73" fmla="*/ 1628775 h 1959959"/>
                <a:gd name="connsiteX74" fmla="*/ 5143500 w 9250489"/>
                <a:gd name="connsiteY74" fmla="*/ 1628775 h 1959959"/>
                <a:gd name="connsiteX75" fmla="*/ 5159121 w 9250489"/>
                <a:gd name="connsiteY75" fmla="*/ 1652207 h 1959959"/>
                <a:gd name="connsiteX76" fmla="*/ 5314950 w 9250489"/>
                <a:gd name="connsiteY76" fmla="*/ 1652207 h 1959959"/>
                <a:gd name="connsiteX77" fmla="*/ 5314950 w 9250489"/>
                <a:gd name="connsiteY77" fmla="*/ 1675543 h 1959959"/>
                <a:gd name="connsiteX78" fmla="*/ 5427917 w 9250489"/>
                <a:gd name="connsiteY78" fmla="*/ 1675543 h 1959959"/>
                <a:gd name="connsiteX79" fmla="*/ 5466969 w 9250489"/>
                <a:gd name="connsiteY79" fmla="*/ 1714500 h 1959959"/>
                <a:gd name="connsiteX80" fmla="*/ 5704618 w 9250489"/>
                <a:gd name="connsiteY80" fmla="*/ 1714500 h 1959959"/>
                <a:gd name="connsiteX81" fmla="*/ 5704618 w 9250489"/>
                <a:gd name="connsiteY81" fmla="*/ 1737932 h 1959959"/>
                <a:gd name="connsiteX82" fmla="*/ 6031897 w 9250489"/>
                <a:gd name="connsiteY82" fmla="*/ 1737932 h 1959959"/>
                <a:gd name="connsiteX83" fmla="*/ 6031897 w 9250489"/>
                <a:gd name="connsiteY83" fmla="*/ 1757363 h 1959959"/>
                <a:gd name="connsiteX84" fmla="*/ 6257925 w 9250489"/>
                <a:gd name="connsiteY84" fmla="*/ 1757363 h 1959959"/>
                <a:gd name="connsiteX85" fmla="*/ 6257925 w 9250489"/>
                <a:gd name="connsiteY85" fmla="*/ 1776793 h 1959959"/>
                <a:gd name="connsiteX86" fmla="*/ 6370892 w 9250489"/>
                <a:gd name="connsiteY86" fmla="*/ 1776793 h 1959959"/>
                <a:gd name="connsiteX87" fmla="*/ 6370892 w 9250489"/>
                <a:gd name="connsiteY87" fmla="*/ 1804130 h 1959959"/>
                <a:gd name="connsiteX88" fmla="*/ 6826853 w 9250489"/>
                <a:gd name="connsiteY88" fmla="*/ 1804130 h 1959959"/>
                <a:gd name="connsiteX89" fmla="*/ 6826853 w 9250489"/>
                <a:gd name="connsiteY89" fmla="*/ 1839182 h 1959959"/>
                <a:gd name="connsiteX90" fmla="*/ 7193090 w 9250489"/>
                <a:gd name="connsiteY90" fmla="*/ 1839182 h 1959959"/>
                <a:gd name="connsiteX91" fmla="*/ 7193090 w 9250489"/>
                <a:gd name="connsiteY91" fmla="*/ 1870329 h 1959959"/>
                <a:gd name="connsiteX92" fmla="*/ 7469791 w 9250489"/>
                <a:gd name="connsiteY92" fmla="*/ 1870329 h 1959959"/>
                <a:gd name="connsiteX93" fmla="*/ 7469791 w 9250489"/>
                <a:gd name="connsiteY93" fmla="*/ 1893761 h 1959959"/>
                <a:gd name="connsiteX94" fmla="*/ 7812691 w 9250489"/>
                <a:gd name="connsiteY94" fmla="*/ 1893761 h 1959959"/>
                <a:gd name="connsiteX95" fmla="*/ 7812691 w 9250489"/>
                <a:gd name="connsiteY95" fmla="*/ 1959959 h 1959959"/>
                <a:gd name="connsiteX96" fmla="*/ 9250489 w 9250489"/>
                <a:gd name="connsiteY96" fmla="*/ 1959959 h 195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9250489" h="1959959">
                  <a:moveTo>
                    <a:pt x="0" y="0"/>
                  </a:moveTo>
                  <a:lnTo>
                    <a:pt x="498729" y="0"/>
                  </a:lnTo>
                  <a:lnTo>
                    <a:pt x="526066" y="27241"/>
                  </a:lnTo>
                  <a:lnTo>
                    <a:pt x="670179" y="27241"/>
                  </a:lnTo>
                  <a:lnTo>
                    <a:pt x="697516" y="54578"/>
                  </a:lnTo>
                  <a:lnTo>
                    <a:pt x="779336" y="54578"/>
                  </a:lnTo>
                  <a:lnTo>
                    <a:pt x="779336" y="93536"/>
                  </a:lnTo>
                  <a:lnTo>
                    <a:pt x="853345" y="93536"/>
                  </a:lnTo>
                  <a:lnTo>
                    <a:pt x="853345" y="128588"/>
                  </a:lnTo>
                  <a:lnTo>
                    <a:pt x="942975" y="128588"/>
                  </a:lnTo>
                  <a:lnTo>
                    <a:pt x="981932" y="187071"/>
                  </a:lnTo>
                  <a:lnTo>
                    <a:pt x="1055942" y="187071"/>
                  </a:lnTo>
                  <a:lnTo>
                    <a:pt x="1055942" y="206502"/>
                  </a:lnTo>
                  <a:lnTo>
                    <a:pt x="1141667" y="206502"/>
                  </a:lnTo>
                  <a:lnTo>
                    <a:pt x="1141667" y="253270"/>
                  </a:lnTo>
                  <a:lnTo>
                    <a:pt x="1211866" y="253270"/>
                  </a:lnTo>
                  <a:lnTo>
                    <a:pt x="1211866" y="292227"/>
                  </a:lnTo>
                  <a:lnTo>
                    <a:pt x="1352169" y="292227"/>
                  </a:lnTo>
                  <a:lnTo>
                    <a:pt x="1387221" y="319564"/>
                  </a:lnTo>
                  <a:lnTo>
                    <a:pt x="1402747" y="354616"/>
                  </a:lnTo>
                  <a:lnTo>
                    <a:pt x="1441704" y="389668"/>
                  </a:lnTo>
                  <a:lnTo>
                    <a:pt x="1461230" y="420815"/>
                  </a:lnTo>
                  <a:lnTo>
                    <a:pt x="1527429" y="420815"/>
                  </a:lnTo>
                  <a:lnTo>
                    <a:pt x="1566482" y="471488"/>
                  </a:lnTo>
                  <a:lnTo>
                    <a:pt x="1624870" y="471488"/>
                  </a:lnTo>
                  <a:lnTo>
                    <a:pt x="1624870" y="498729"/>
                  </a:lnTo>
                  <a:lnTo>
                    <a:pt x="1741742" y="498729"/>
                  </a:lnTo>
                  <a:lnTo>
                    <a:pt x="1889855" y="662464"/>
                  </a:lnTo>
                  <a:lnTo>
                    <a:pt x="1987296" y="662464"/>
                  </a:lnTo>
                  <a:lnTo>
                    <a:pt x="1987296" y="681895"/>
                  </a:lnTo>
                  <a:lnTo>
                    <a:pt x="2057400" y="681895"/>
                  </a:lnTo>
                  <a:lnTo>
                    <a:pt x="2057400" y="736473"/>
                  </a:lnTo>
                  <a:lnTo>
                    <a:pt x="2111978" y="775430"/>
                  </a:lnTo>
                  <a:lnTo>
                    <a:pt x="2209419" y="775430"/>
                  </a:lnTo>
                  <a:lnTo>
                    <a:pt x="2244471" y="837724"/>
                  </a:lnTo>
                  <a:lnTo>
                    <a:pt x="2552224" y="837724"/>
                  </a:lnTo>
                  <a:lnTo>
                    <a:pt x="2587371" y="868966"/>
                  </a:lnTo>
                  <a:lnTo>
                    <a:pt x="2587371" y="896207"/>
                  </a:lnTo>
                  <a:lnTo>
                    <a:pt x="2637949" y="896207"/>
                  </a:lnTo>
                  <a:lnTo>
                    <a:pt x="2657475" y="931259"/>
                  </a:lnTo>
                  <a:lnTo>
                    <a:pt x="2766536" y="931259"/>
                  </a:lnTo>
                  <a:lnTo>
                    <a:pt x="2825020" y="985838"/>
                  </a:lnTo>
                  <a:lnTo>
                    <a:pt x="2867882" y="1005364"/>
                  </a:lnTo>
                  <a:lnTo>
                    <a:pt x="2945797" y="1005364"/>
                  </a:lnTo>
                  <a:lnTo>
                    <a:pt x="2945797" y="1032605"/>
                  </a:lnTo>
                  <a:lnTo>
                    <a:pt x="3000375" y="1048226"/>
                  </a:lnTo>
                  <a:lnTo>
                    <a:pt x="3023711" y="1083278"/>
                  </a:lnTo>
                  <a:lnTo>
                    <a:pt x="3051048" y="1102709"/>
                  </a:lnTo>
                  <a:lnTo>
                    <a:pt x="3132868" y="1102709"/>
                  </a:lnTo>
                  <a:lnTo>
                    <a:pt x="3148489" y="1145572"/>
                  </a:lnTo>
                  <a:lnTo>
                    <a:pt x="3199066" y="1145572"/>
                  </a:lnTo>
                  <a:lnTo>
                    <a:pt x="3199066" y="1165098"/>
                  </a:lnTo>
                  <a:lnTo>
                    <a:pt x="3296507" y="1165098"/>
                  </a:lnTo>
                  <a:lnTo>
                    <a:pt x="3296507" y="1211866"/>
                  </a:lnTo>
                  <a:lnTo>
                    <a:pt x="3335465" y="1211866"/>
                  </a:lnTo>
                  <a:lnTo>
                    <a:pt x="3335465" y="1246918"/>
                  </a:lnTo>
                  <a:lnTo>
                    <a:pt x="3697891" y="1246918"/>
                  </a:lnTo>
                  <a:lnTo>
                    <a:pt x="3697891" y="1278064"/>
                  </a:lnTo>
                  <a:lnTo>
                    <a:pt x="3771900" y="1301496"/>
                  </a:lnTo>
                  <a:lnTo>
                    <a:pt x="3771900" y="1340453"/>
                  </a:lnTo>
                  <a:lnTo>
                    <a:pt x="3892677" y="1340453"/>
                  </a:lnTo>
                  <a:lnTo>
                    <a:pt x="3892677" y="1363789"/>
                  </a:lnTo>
                  <a:lnTo>
                    <a:pt x="4068032" y="1363789"/>
                  </a:lnTo>
                  <a:lnTo>
                    <a:pt x="4068032" y="1406652"/>
                  </a:lnTo>
                  <a:lnTo>
                    <a:pt x="4114800" y="1433893"/>
                  </a:lnTo>
                  <a:lnTo>
                    <a:pt x="4173284" y="1433893"/>
                  </a:lnTo>
                  <a:lnTo>
                    <a:pt x="4231672" y="1511903"/>
                  </a:lnTo>
                  <a:lnTo>
                    <a:pt x="4625245" y="1511903"/>
                  </a:lnTo>
                  <a:lnTo>
                    <a:pt x="4714875" y="1511903"/>
                  </a:lnTo>
                  <a:lnTo>
                    <a:pt x="4800600" y="1570292"/>
                  </a:lnTo>
                  <a:lnTo>
                    <a:pt x="4851273" y="1570292"/>
                  </a:lnTo>
                  <a:lnTo>
                    <a:pt x="4851273" y="1601534"/>
                  </a:lnTo>
                  <a:lnTo>
                    <a:pt x="5065586" y="1601534"/>
                  </a:lnTo>
                  <a:lnTo>
                    <a:pt x="5065586" y="1628775"/>
                  </a:lnTo>
                  <a:lnTo>
                    <a:pt x="5143500" y="1628775"/>
                  </a:lnTo>
                  <a:lnTo>
                    <a:pt x="5159121" y="1652207"/>
                  </a:lnTo>
                  <a:lnTo>
                    <a:pt x="5314950" y="1652207"/>
                  </a:lnTo>
                  <a:lnTo>
                    <a:pt x="5314950" y="1675543"/>
                  </a:lnTo>
                  <a:lnTo>
                    <a:pt x="5427917" y="1675543"/>
                  </a:lnTo>
                  <a:lnTo>
                    <a:pt x="5466969" y="1714500"/>
                  </a:lnTo>
                  <a:lnTo>
                    <a:pt x="5704618" y="1714500"/>
                  </a:lnTo>
                  <a:lnTo>
                    <a:pt x="5704618" y="1737932"/>
                  </a:lnTo>
                  <a:lnTo>
                    <a:pt x="6031897" y="1737932"/>
                  </a:lnTo>
                  <a:lnTo>
                    <a:pt x="6031897" y="1757363"/>
                  </a:lnTo>
                  <a:lnTo>
                    <a:pt x="6257925" y="1757363"/>
                  </a:lnTo>
                  <a:lnTo>
                    <a:pt x="6257925" y="1776793"/>
                  </a:lnTo>
                  <a:lnTo>
                    <a:pt x="6370892" y="1776793"/>
                  </a:lnTo>
                  <a:lnTo>
                    <a:pt x="6370892" y="1804130"/>
                  </a:lnTo>
                  <a:lnTo>
                    <a:pt x="6826853" y="1804130"/>
                  </a:lnTo>
                  <a:lnTo>
                    <a:pt x="6826853" y="1839182"/>
                  </a:lnTo>
                  <a:lnTo>
                    <a:pt x="7193090" y="1839182"/>
                  </a:lnTo>
                  <a:lnTo>
                    <a:pt x="7193090" y="1870329"/>
                  </a:lnTo>
                  <a:lnTo>
                    <a:pt x="7469791" y="1870329"/>
                  </a:lnTo>
                  <a:lnTo>
                    <a:pt x="7469791" y="1893761"/>
                  </a:lnTo>
                  <a:lnTo>
                    <a:pt x="7812691" y="1893761"/>
                  </a:lnTo>
                  <a:lnTo>
                    <a:pt x="7812691" y="1959959"/>
                  </a:lnTo>
                  <a:lnTo>
                    <a:pt x="9250489" y="1959959"/>
                  </a:lnTo>
                </a:path>
              </a:pathLst>
            </a:custGeom>
            <a:noFill/>
            <a:ln w="38100" cap="flat">
              <a:solidFill>
                <a:schemeClr val="accent6">
                  <a:lumMod val="60000"/>
                  <a:lumOff val="4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>
                <a:solidFill>
                  <a:srgbClr val="339FD5">
                    <a:lumMod val="60000"/>
                    <a:lumOff val="40000"/>
                  </a:srgbClr>
                </a:solidFill>
              </a:endParaRPr>
            </a:p>
          </p:txBody>
        </p:sp>
        <p:cxnSp>
          <p:nvCxnSpPr>
            <p:cNvPr id="246" name="Connecteur droit 245">
              <a:extLst>
                <a:ext uri="{FF2B5EF4-FFF2-40B4-BE49-F238E27FC236}">
                  <a16:creationId xmlns:a16="http://schemas.microsoft.com/office/drawing/2014/main" xmlns="" id="{E54B9467-DECE-4BDB-8103-379016763699}"/>
                </a:ext>
              </a:extLst>
            </p:cNvPr>
            <p:cNvCxnSpPr>
              <a:cxnSpLocks/>
            </p:cNvCxnSpPr>
            <p:nvPr/>
          </p:nvCxnSpPr>
          <p:spPr>
            <a:xfrm>
              <a:off x="4350664" y="2491679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Connecteur droit 246">
              <a:extLst>
                <a:ext uri="{FF2B5EF4-FFF2-40B4-BE49-F238E27FC236}">
                  <a16:creationId xmlns:a16="http://schemas.microsoft.com/office/drawing/2014/main" xmlns="" id="{4778690C-472B-4DD8-9A1E-BE2DD9AD81B8}"/>
                </a:ext>
              </a:extLst>
            </p:cNvPr>
            <p:cNvCxnSpPr>
              <a:cxnSpLocks/>
            </p:cNvCxnSpPr>
            <p:nvPr/>
          </p:nvCxnSpPr>
          <p:spPr>
            <a:xfrm>
              <a:off x="4513283" y="2545434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Connecteur droit 247">
              <a:extLst>
                <a:ext uri="{FF2B5EF4-FFF2-40B4-BE49-F238E27FC236}">
                  <a16:creationId xmlns:a16="http://schemas.microsoft.com/office/drawing/2014/main" xmlns="" id="{64EA9A55-43B0-4F52-B9A4-B080D17C7C0B}"/>
                </a:ext>
              </a:extLst>
            </p:cNvPr>
            <p:cNvCxnSpPr>
              <a:cxnSpLocks/>
            </p:cNvCxnSpPr>
            <p:nvPr/>
          </p:nvCxnSpPr>
          <p:spPr>
            <a:xfrm>
              <a:off x="4995809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Connecteur droit 248">
              <a:extLst>
                <a:ext uri="{FF2B5EF4-FFF2-40B4-BE49-F238E27FC236}">
                  <a16:creationId xmlns:a16="http://schemas.microsoft.com/office/drawing/2014/main" xmlns="" id="{F6E406D1-5729-4A61-9664-C4C0AB647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22002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Connecteur droit 249">
              <a:extLst>
                <a:ext uri="{FF2B5EF4-FFF2-40B4-BE49-F238E27FC236}">
                  <a16:creationId xmlns:a16="http://schemas.microsoft.com/office/drawing/2014/main" xmlns="" id="{EDC244F7-B980-4503-929D-284662CC2A29}"/>
                </a:ext>
              </a:extLst>
            </p:cNvPr>
            <p:cNvCxnSpPr>
              <a:cxnSpLocks/>
            </p:cNvCxnSpPr>
            <p:nvPr/>
          </p:nvCxnSpPr>
          <p:spPr>
            <a:xfrm>
              <a:off x="5052959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Connecteur droit 250">
              <a:extLst>
                <a:ext uri="{FF2B5EF4-FFF2-40B4-BE49-F238E27FC236}">
                  <a16:creationId xmlns:a16="http://schemas.microsoft.com/office/drawing/2014/main" xmlns="" id="{B7D30281-3A13-430B-B046-A78A6C5BA113}"/>
                </a:ext>
              </a:extLst>
            </p:cNvPr>
            <p:cNvCxnSpPr>
              <a:cxnSpLocks/>
            </p:cNvCxnSpPr>
            <p:nvPr/>
          </p:nvCxnSpPr>
          <p:spPr>
            <a:xfrm>
              <a:off x="5100584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Connecteur droit 251">
              <a:extLst>
                <a:ext uri="{FF2B5EF4-FFF2-40B4-BE49-F238E27FC236}">
                  <a16:creationId xmlns:a16="http://schemas.microsoft.com/office/drawing/2014/main" xmlns="" id="{29B7FFF3-E4A1-4EB0-918D-6671E3B81988}"/>
                </a:ext>
              </a:extLst>
            </p:cNvPr>
            <p:cNvCxnSpPr>
              <a:cxnSpLocks/>
            </p:cNvCxnSpPr>
            <p:nvPr/>
          </p:nvCxnSpPr>
          <p:spPr>
            <a:xfrm>
              <a:off x="5131540" y="2618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Connecteur droit 252">
              <a:extLst>
                <a:ext uri="{FF2B5EF4-FFF2-40B4-BE49-F238E27FC236}">
                  <a16:creationId xmlns:a16="http://schemas.microsoft.com/office/drawing/2014/main" xmlns="" id="{15236197-3E13-43D6-A576-091142186ABF}"/>
                </a:ext>
              </a:extLst>
            </p:cNvPr>
            <p:cNvCxnSpPr>
              <a:cxnSpLocks/>
            </p:cNvCxnSpPr>
            <p:nvPr/>
          </p:nvCxnSpPr>
          <p:spPr>
            <a:xfrm>
              <a:off x="5157769" y="2627812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Connecteur droit 253">
              <a:extLst>
                <a:ext uri="{FF2B5EF4-FFF2-40B4-BE49-F238E27FC236}">
                  <a16:creationId xmlns:a16="http://schemas.microsoft.com/office/drawing/2014/main" xmlns="" id="{D6270875-648F-47C5-95BA-AE90D1A4B36B}"/>
                </a:ext>
              </a:extLst>
            </p:cNvPr>
            <p:cNvCxnSpPr>
              <a:cxnSpLocks/>
            </p:cNvCxnSpPr>
            <p:nvPr/>
          </p:nvCxnSpPr>
          <p:spPr>
            <a:xfrm>
              <a:off x="5188725" y="2627812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Connecteur droit 254">
              <a:extLst>
                <a:ext uri="{FF2B5EF4-FFF2-40B4-BE49-F238E27FC236}">
                  <a16:creationId xmlns:a16="http://schemas.microsoft.com/office/drawing/2014/main" xmlns="" id="{03045E1B-B2B4-4F1B-9077-0C193262C021}"/>
                </a:ext>
              </a:extLst>
            </p:cNvPr>
            <p:cNvCxnSpPr>
              <a:cxnSpLocks/>
            </p:cNvCxnSpPr>
            <p:nvPr/>
          </p:nvCxnSpPr>
          <p:spPr>
            <a:xfrm>
              <a:off x="5236350" y="2627812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Connecteur droit 255">
              <a:extLst>
                <a:ext uri="{FF2B5EF4-FFF2-40B4-BE49-F238E27FC236}">
                  <a16:creationId xmlns:a16="http://schemas.microsoft.com/office/drawing/2014/main" xmlns="" id="{4B0BA17A-728A-40BD-A152-2700579BA527}"/>
                </a:ext>
              </a:extLst>
            </p:cNvPr>
            <p:cNvCxnSpPr>
              <a:cxnSpLocks/>
            </p:cNvCxnSpPr>
            <p:nvPr/>
          </p:nvCxnSpPr>
          <p:spPr>
            <a:xfrm>
              <a:off x="5267307" y="2639717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Connecteur droit 256">
              <a:extLst>
                <a:ext uri="{FF2B5EF4-FFF2-40B4-BE49-F238E27FC236}">
                  <a16:creationId xmlns:a16="http://schemas.microsoft.com/office/drawing/2014/main" xmlns="" id="{AC24CBF3-B35C-4AAC-AA7D-1749C1B9335D}"/>
                </a:ext>
              </a:extLst>
            </p:cNvPr>
            <p:cNvCxnSpPr>
              <a:cxnSpLocks/>
            </p:cNvCxnSpPr>
            <p:nvPr/>
          </p:nvCxnSpPr>
          <p:spPr>
            <a:xfrm>
              <a:off x="5293500" y="2639717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Connecteur droit 257">
              <a:extLst>
                <a:ext uri="{FF2B5EF4-FFF2-40B4-BE49-F238E27FC236}">
                  <a16:creationId xmlns:a16="http://schemas.microsoft.com/office/drawing/2014/main" xmlns="" id="{F0191B76-1E16-4DA0-BCA0-03BDFB342A82}"/>
                </a:ext>
              </a:extLst>
            </p:cNvPr>
            <p:cNvCxnSpPr>
              <a:cxnSpLocks/>
            </p:cNvCxnSpPr>
            <p:nvPr/>
          </p:nvCxnSpPr>
          <p:spPr>
            <a:xfrm>
              <a:off x="5314931" y="2639717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Connecteur droit 258">
              <a:extLst>
                <a:ext uri="{FF2B5EF4-FFF2-40B4-BE49-F238E27FC236}">
                  <a16:creationId xmlns:a16="http://schemas.microsoft.com/office/drawing/2014/main" xmlns="" id="{4819A341-8B8A-491B-B036-EF4A9FFC15B9}"/>
                </a:ext>
              </a:extLst>
            </p:cNvPr>
            <p:cNvCxnSpPr>
              <a:cxnSpLocks/>
            </p:cNvCxnSpPr>
            <p:nvPr/>
          </p:nvCxnSpPr>
          <p:spPr>
            <a:xfrm>
              <a:off x="5412562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Connecteur droit 259">
              <a:extLst>
                <a:ext uri="{FF2B5EF4-FFF2-40B4-BE49-F238E27FC236}">
                  <a16:creationId xmlns:a16="http://schemas.microsoft.com/office/drawing/2014/main" xmlns="" id="{F0418BE9-C196-407E-91C8-5C780B63F5E0}"/>
                </a:ext>
              </a:extLst>
            </p:cNvPr>
            <p:cNvCxnSpPr>
              <a:cxnSpLocks/>
            </p:cNvCxnSpPr>
            <p:nvPr/>
          </p:nvCxnSpPr>
          <p:spPr>
            <a:xfrm>
              <a:off x="5441137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Connecteur droit 260">
              <a:extLst>
                <a:ext uri="{FF2B5EF4-FFF2-40B4-BE49-F238E27FC236}">
                  <a16:creationId xmlns:a16="http://schemas.microsoft.com/office/drawing/2014/main" xmlns="" id="{AEDD2D7F-E23C-4A1D-873E-DA9F2969797A}"/>
                </a:ext>
              </a:extLst>
            </p:cNvPr>
            <p:cNvCxnSpPr>
              <a:cxnSpLocks/>
            </p:cNvCxnSpPr>
            <p:nvPr/>
          </p:nvCxnSpPr>
          <p:spPr>
            <a:xfrm>
              <a:off x="5464950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Connecteur droit 261">
              <a:extLst>
                <a:ext uri="{FF2B5EF4-FFF2-40B4-BE49-F238E27FC236}">
                  <a16:creationId xmlns:a16="http://schemas.microsoft.com/office/drawing/2014/main" xmlns="" id="{CCB5B764-0E65-475E-A28D-D304E1D40F67}"/>
                </a:ext>
              </a:extLst>
            </p:cNvPr>
            <p:cNvCxnSpPr>
              <a:cxnSpLocks/>
            </p:cNvCxnSpPr>
            <p:nvPr/>
          </p:nvCxnSpPr>
          <p:spPr>
            <a:xfrm>
              <a:off x="5503050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Connecteur droit 262">
              <a:extLst>
                <a:ext uri="{FF2B5EF4-FFF2-40B4-BE49-F238E27FC236}">
                  <a16:creationId xmlns:a16="http://schemas.microsoft.com/office/drawing/2014/main" xmlns="" id="{A5EA0918-71DE-450C-8285-40A21BE40E0E}"/>
                </a:ext>
              </a:extLst>
            </p:cNvPr>
            <p:cNvCxnSpPr>
              <a:cxnSpLocks/>
            </p:cNvCxnSpPr>
            <p:nvPr/>
          </p:nvCxnSpPr>
          <p:spPr>
            <a:xfrm>
              <a:off x="5524481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Connecteur droit 263">
              <a:extLst>
                <a:ext uri="{FF2B5EF4-FFF2-40B4-BE49-F238E27FC236}">
                  <a16:creationId xmlns:a16="http://schemas.microsoft.com/office/drawing/2014/main" xmlns="" id="{0F57B4DF-7517-429F-826D-322D4AD8BE41}"/>
                </a:ext>
              </a:extLst>
            </p:cNvPr>
            <p:cNvCxnSpPr>
              <a:cxnSpLocks/>
            </p:cNvCxnSpPr>
            <p:nvPr/>
          </p:nvCxnSpPr>
          <p:spPr>
            <a:xfrm>
              <a:off x="5545913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Connecteur droit 264">
              <a:extLst>
                <a:ext uri="{FF2B5EF4-FFF2-40B4-BE49-F238E27FC236}">
                  <a16:creationId xmlns:a16="http://schemas.microsoft.com/office/drawing/2014/main" xmlns="" id="{BC685304-8156-473D-8268-936885CE9EA9}"/>
                </a:ext>
              </a:extLst>
            </p:cNvPr>
            <p:cNvCxnSpPr>
              <a:cxnSpLocks/>
            </p:cNvCxnSpPr>
            <p:nvPr/>
          </p:nvCxnSpPr>
          <p:spPr>
            <a:xfrm>
              <a:off x="5562583" y="2654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Connecteur droit 265">
              <a:extLst>
                <a:ext uri="{FF2B5EF4-FFF2-40B4-BE49-F238E27FC236}">
                  <a16:creationId xmlns:a16="http://schemas.microsoft.com/office/drawing/2014/main" xmlns="" id="{69C602EA-2F52-47F4-9510-D69F5123F5D2}"/>
                </a:ext>
              </a:extLst>
            </p:cNvPr>
            <p:cNvCxnSpPr>
              <a:cxnSpLocks/>
            </p:cNvCxnSpPr>
            <p:nvPr/>
          </p:nvCxnSpPr>
          <p:spPr>
            <a:xfrm>
              <a:off x="5600682" y="2672288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Connecteur droit 266">
              <a:extLst>
                <a:ext uri="{FF2B5EF4-FFF2-40B4-BE49-F238E27FC236}">
                  <a16:creationId xmlns:a16="http://schemas.microsoft.com/office/drawing/2014/main" xmlns="" id="{3F904149-E2D4-4DAD-BE8A-205D3B2C4652}"/>
                </a:ext>
              </a:extLst>
            </p:cNvPr>
            <p:cNvCxnSpPr>
              <a:cxnSpLocks/>
            </p:cNvCxnSpPr>
            <p:nvPr/>
          </p:nvCxnSpPr>
          <p:spPr>
            <a:xfrm>
              <a:off x="5806915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8" name="Rectangle 267">
              <a:extLst>
                <a:ext uri="{FF2B5EF4-FFF2-40B4-BE49-F238E27FC236}">
                  <a16:creationId xmlns:a16="http://schemas.microsoft.com/office/drawing/2014/main" xmlns="" id="{8023F9A0-F3AC-4EEF-A4E4-13F6150CC435}"/>
                </a:ext>
              </a:extLst>
            </p:cNvPr>
            <p:cNvSpPr/>
            <p:nvPr/>
          </p:nvSpPr>
          <p:spPr>
            <a:xfrm>
              <a:off x="5618408" y="2672288"/>
              <a:ext cx="45719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xmlns="" id="{B9AA9340-743B-4BE3-B9B6-A616ED2C445E}"/>
                </a:ext>
              </a:extLst>
            </p:cNvPr>
            <p:cNvSpPr/>
            <p:nvPr/>
          </p:nvSpPr>
          <p:spPr>
            <a:xfrm>
              <a:off x="5711277" y="2672288"/>
              <a:ext cx="70074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  <p:cxnSp>
          <p:nvCxnSpPr>
            <p:cNvPr id="270" name="Connecteur droit 269">
              <a:extLst>
                <a:ext uri="{FF2B5EF4-FFF2-40B4-BE49-F238E27FC236}">
                  <a16:creationId xmlns:a16="http://schemas.microsoft.com/office/drawing/2014/main" xmlns="" id="{256912D3-CD12-46DD-94BD-A0D5EC359088}"/>
                </a:ext>
              </a:extLst>
            </p:cNvPr>
            <p:cNvCxnSpPr>
              <a:cxnSpLocks/>
            </p:cNvCxnSpPr>
            <p:nvPr/>
          </p:nvCxnSpPr>
          <p:spPr>
            <a:xfrm>
              <a:off x="5845015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Connecteur droit 270">
              <a:extLst>
                <a:ext uri="{FF2B5EF4-FFF2-40B4-BE49-F238E27FC236}">
                  <a16:creationId xmlns:a16="http://schemas.microsoft.com/office/drawing/2014/main" xmlns="" id="{A4D283E7-FA82-4A6F-90D5-CD2B42341672}"/>
                </a:ext>
              </a:extLst>
            </p:cNvPr>
            <p:cNvCxnSpPr>
              <a:cxnSpLocks/>
            </p:cNvCxnSpPr>
            <p:nvPr/>
          </p:nvCxnSpPr>
          <p:spPr>
            <a:xfrm>
              <a:off x="5866446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Connecteur droit 271">
              <a:extLst>
                <a:ext uri="{FF2B5EF4-FFF2-40B4-BE49-F238E27FC236}">
                  <a16:creationId xmlns:a16="http://schemas.microsoft.com/office/drawing/2014/main" xmlns="" id="{0982F57C-A261-497E-B802-7D2A9F127E6F}"/>
                </a:ext>
              </a:extLst>
            </p:cNvPr>
            <p:cNvCxnSpPr>
              <a:cxnSpLocks/>
            </p:cNvCxnSpPr>
            <p:nvPr/>
          </p:nvCxnSpPr>
          <p:spPr>
            <a:xfrm>
              <a:off x="5899783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Connecteur droit 272">
              <a:extLst>
                <a:ext uri="{FF2B5EF4-FFF2-40B4-BE49-F238E27FC236}">
                  <a16:creationId xmlns:a16="http://schemas.microsoft.com/office/drawing/2014/main" xmlns="" id="{8F3EDAE6-1ED8-4919-B3C9-14B8A9EB11EB}"/>
                </a:ext>
              </a:extLst>
            </p:cNvPr>
            <p:cNvCxnSpPr>
              <a:cxnSpLocks/>
            </p:cNvCxnSpPr>
            <p:nvPr/>
          </p:nvCxnSpPr>
          <p:spPr>
            <a:xfrm>
              <a:off x="5937883" y="2691091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Connecteur droit 273">
              <a:extLst>
                <a:ext uri="{FF2B5EF4-FFF2-40B4-BE49-F238E27FC236}">
                  <a16:creationId xmlns:a16="http://schemas.microsoft.com/office/drawing/2014/main" xmlns="" id="{7BE39D4C-4306-488F-9BC8-4F8FC2A0E1D6}"/>
                </a:ext>
              </a:extLst>
            </p:cNvPr>
            <p:cNvCxnSpPr>
              <a:cxnSpLocks/>
            </p:cNvCxnSpPr>
            <p:nvPr/>
          </p:nvCxnSpPr>
          <p:spPr>
            <a:xfrm>
              <a:off x="5973602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Connecteur droit 274">
              <a:extLst>
                <a:ext uri="{FF2B5EF4-FFF2-40B4-BE49-F238E27FC236}">
                  <a16:creationId xmlns:a16="http://schemas.microsoft.com/office/drawing/2014/main" xmlns="" id="{A34287E7-D796-4526-BCE9-9586F4788320}"/>
                </a:ext>
              </a:extLst>
            </p:cNvPr>
            <p:cNvCxnSpPr>
              <a:cxnSpLocks/>
            </p:cNvCxnSpPr>
            <p:nvPr/>
          </p:nvCxnSpPr>
          <p:spPr>
            <a:xfrm>
              <a:off x="5992652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Connecteur droit 275">
              <a:extLst>
                <a:ext uri="{FF2B5EF4-FFF2-40B4-BE49-F238E27FC236}">
                  <a16:creationId xmlns:a16="http://schemas.microsoft.com/office/drawing/2014/main" xmlns="" id="{1DD78989-E2E9-4BAA-A3FF-FCD95DF28358}"/>
                </a:ext>
              </a:extLst>
            </p:cNvPr>
            <p:cNvCxnSpPr>
              <a:cxnSpLocks/>
            </p:cNvCxnSpPr>
            <p:nvPr/>
          </p:nvCxnSpPr>
          <p:spPr>
            <a:xfrm>
              <a:off x="6030752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Connecteur droit 276">
              <a:extLst>
                <a:ext uri="{FF2B5EF4-FFF2-40B4-BE49-F238E27FC236}">
                  <a16:creationId xmlns:a16="http://schemas.microsoft.com/office/drawing/2014/main" xmlns="" id="{F56EC6DC-9B65-4C95-8DF8-1541E9BD67CD}"/>
                </a:ext>
              </a:extLst>
            </p:cNvPr>
            <p:cNvCxnSpPr>
              <a:cxnSpLocks/>
            </p:cNvCxnSpPr>
            <p:nvPr/>
          </p:nvCxnSpPr>
          <p:spPr>
            <a:xfrm>
              <a:off x="6047421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Connecteur droit 277">
              <a:extLst>
                <a:ext uri="{FF2B5EF4-FFF2-40B4-BE49-F238E27FC236}">
                  <a16:creationId xmlns:a16="http://schemas.microsoft.com/office/drawing/2014/main" xmlns="" id="{85826F05-1088-4E7D-894D-8628A9A1CD38}"/>
                </a:ext>
              </a:extLst>
            </p:cNvPr>
            <p:cNvCxnSpPr>
              <a:cxnSpLocks/>
            </p:cNvCxnSpPr>
            <p:nvPr/>
          </p:nvCxnSpPr>
          <p:spPr>
            <a:xfrm>
              <a:off x="6087902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Connecteur droit 278">
              <a:extLst>
                <a:ext uri="{FF2B5EF4-FFF2-40B4-BE49-F238E27FC236}">
                  <a16:creationId xmlns:a16="http://schemas.microsoft.com/office/drawing/2014/main" xmlns="" id="{A44A12AA-E4D4-4DE7-A3CA-35F35BBBEB3E}"/>
                </a:ext>
              </a:extLst>
            </p:cNvPr>
            <p:cNvCxnSpPr>
              <a:cxnSpLocks/>
            </p:cNvCxnSpPr>
            <p:nvPr/>
          </p:nvCxnSpPr>
          <p:spPr>
            <a:xfrm>
              <a:off x="6104571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Connecteur droit 279">
              <a:extLst>
                <a:ext uri="{FF2B5EF4-FFF2-40B4-BE49-F238E27FC236}">
                  <a16:creationId xmlns:a16="http://schemas.microsoft.com/office/drawing/2014/main" xmlns="" id="{006CB30D-17EC-4F5C-9615-B956D3BEA027}"/>
                </a:ext>
              </a:extLst>
            </p:cNvPr>
            <p:cNvCxnSpPr>
              <a:cxnSpLocks/>
            </p:cNvCxnSpPr>
            <p:nvPr/>
          </p:nvCxnSpPr>
          <p:spPr>
            <a:xfrm>
              <a:off x="6137908" y="2708003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Connecteur droit 280">
              <a:extLst>
                <a:ext uri="{FF2B5EF4-FFF2-40B4-BE49-F238E27FC236}">
                  <a16:creationId xmlns:a16="http://schemas.microsoft.com/office/drawing/2014/main" xmlns="" id="{C2B72BD4-69F6-4811-A5C9-79DFC05C9AC9}"/>
                </a:ext>
              </a:extLst>
            </p:cNvPr>
            <p:cNvCxnSpPr>
              <a:cxnSpLocks/>
            </p:cNvCxnSpPr>
            <p:nvPr/>
          </p:nvCxnSpPr>
          <p:spPr>
            <a:xfrm>
              <a:off x="6236235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Rectangle 281">
              <a:extLst>
                <a:ext uri="{FF2B5EF4-FFF2-40B4-BE49-F238E27FC236}">
                  <a16:creationId xmlns:a16="http://schemas.microsoft.com/office/drawing/2014/main" xmlns="" id="{38DA724D-E494-433D-A339-AE795423ECC1}"/>
                </a:ext>
              </a:extLst>
            </p:cNvPr>
            <p:cNvSpPr/>
            <p:nvPr/>
          </p:nvSpPr>
          <p:spPr>
            <a:xfrm>
              <a:off x="6145374" y="2742955"/>
              <a:ext cx="62252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  <p:cxnSp>
          <p:nvCxnSpPr>
            <p:cNvPr id="283" name="Connecteur droit 282">
              <a:extLst>
                <a:ext uri="{FF2B5EF4-FFF2-40B4-BE49-F238E27FC236}">
                  <a16:creationId xmlns:a16="http://schemas.microsoft.com/office/drawing/2014/main" xmlns="" id="{7597E1ED-2C80-4021-A3FB-3943F59D098D}"/>
                </a:ext>
              </a:extLst>
            </p:cNvPr>
            <p:cNvCxnSpPr>
              <a:cxnSpLocks/>
            </p:cNvCxnSpPr>
            <p:nvPr/>
          </p:nvCxnSpPr>
          <p:spPr>
            <a:xfrm>
              <a:off x="6262428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Connecteur droit 283">
              <a:extLst>
                <a:ext uri="{FF2B5EF4-FFF2-40B4-BE49-F238E27FC236}">
                  <a16:creationId xmlns:a16="http://schemas.microsoft.com/office/drawing/2014/main" xmlns="" id="{912C06A5-E14E-4633-93C8-FCE48429DFD3}"/>
                </a:ext>
              </a:extLst>
            </p:cNvPr>
            <p:cNvCxnSpPr>
              <a:cxnSpLocks/>
            </p:cNvCxnSpPr>
            <p:nvPr/>
          </p:nvCxnSpPr>
          <p:spPr>
            <a:xfrm>
              <a:off x="6286241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Connecteur droit 284">
              <a:extLst>
                <a:ext uri="{FF2B5EF4-FFF2-40B4-BE49-F238E27FC236}">
                  <a16:creationId xmlns:a16="http://schemas.microsoft.com/office/drawing/2014/main" xmlns="" id="{7B1E4154-B655-4E1A-84EA-00EE24C6EDD5}"/>
                </a:ext>
              </a:extLst>
            </p:cNvPr>
            <p:cNvCxnSpPr>
              <a:cxnSpLocks/>
            </p:cNvCxnSpPr>
            <p:nvPr/>
          </p:nvCxnSpPr>
          <p:spPr>
            <a:xfrm>
              <a:off x="6317197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Connecteur droit 285">
              <a:extLst>
                <a:ext uri="{FF2B5EF4-FFF2-40B4-BE49-F238E27FC236}">
                  <a16:creationId xmlns:a16="http://schemas.microsoft.com/office/drawing/2014/main" xmlns="" id="{6E6DC7FA-AF02-497F-88BC-B8DF28F1155F}"/>
                </a:ext>
              </a:extLst>
            </p:cNvPr>
            <p:cNvCxnSpPr>
              <a:cxnSpLocks/>
            </p:cNvCxnSpPr>
            <p:nvPr/>
          </p:nvCxnSpPr>
          <p:spPr>
            <a:xfrm>
              <a:off x="6338628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Connecteur droit 286">
              <a:extLst>
                <a:ext uri="{FF2B5EF4-FFF2-40B4-BE49-F238E27FC236}">
                  <a16:creationId xmlns:a16="http://schemas.microsoft.com/office/drawing/2014/main" xmlns="" id="{9DA2F6A5-88E8-447B-BC45-28BED744B849}"/>
                </a:ext>
              </a:extLst>
            </p:cNvPr>
            <p:cNvCxnSpPr>
              <a:cxnSpLocks/>
            </p:cNvCxnSpPr>
            <p:nvPr/>
          </p:nvCxnSpPr>
          <p:spPr>
            <a:xfrm>
              <a:off x="6360059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Connecteur droit 287">
              <a:extLst>
                <a:ext uri="{FF2B5EF4-FFF2-40B4-BE49-F238E27FC236}">
                  <a16:creationId xmlns:a16="http://schemas.microsoft.com/office/drawing/2014/main" xmlns="" id="{8210F2AB-6B5F-4CA4-88D4-8DCF555A90B1}"/>
                </a:ext>
              </a:extLst>
            </p:cNvPr>
            <p:cNvCxnSpPr>
              <a:cxnSpLocks/>
            </p:cNvCxnSpPr>
            <p:nvPr/>
          </p:nvCxnSpPr>
          <p:spPr>
            <a:xfrm>
              <a:off x="6383871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Connecteur droit 288">
              <a:extLst>
                <a:ext uri="{FF2B5EF4-FFF2-40B4-BE49-F238E27FC236}">
                  <a16:creationId xmlns:a16="http://schemas.microsoft.com/office/drawing/2014/main" xmlns="" id="{FBA42401-F8A0-4D94-A902-BE17A78B9844}"/>
                </a:ext>
              </a:extLst>
            </p:cNvPr>
            <p:cNvCxnSpPr>
              <a:cxnSpLocks/>
            </p:cNvCxnSpPr>
            <p:nvPr/>
          </p:nvCxnSpPr>
          <p:spPr>
            <a:xfrm>
              <a:off x="6417209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Connecteur droit 289">
              <a:extLst>
                <a:ext uri="{FF2B5EF4-FFF2-40B4-BE49-F238E27FC236}">
                  <a16:creationId xmlns:a16="http://schemas.microsoft.com/office/drawing/2014/main" xmlns="" id="{5D5E0C08-740D-4B38-9946-2476474DC59F}"/>
                </a:ext>
              </a:extLst>
            </p:cNvPr>
            <p:cNvCxnSpPr>
              <a:cxnSpLocks/>
            </p:cNvCxnSpPr>
            <p:nvPr/>
          </p:nvCxnSpPr>
          <p:spPr>
            <a:xfrm>
              <a:off x="6431496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Connecteur droit 290">
              <a:extLst>
                <a:ext uri="{FF2B5EF4-FFF2-40B4-BE49-F238E27FC236}">
                  <a16:creationId xmlns:a16="http://schemas.microsoft.com/office/drawing/2014/main" xmlns="" id="{B8F3E852-FB29-45DA-AF02-D703CDCF2DD7}"/>
                </a:ext>
              </a:extLst>
            </p:cNvPr>
            <p:cNvCxnSpPr>
              <a:cxnSpLocks/>
            </p:cNvCxnSpPr>
            <p:nvPr/>
          </p:nvCxnSpPr>
          <p:spPr>
            <a:xfrm>
              <a:off x="6462452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Connecteur droit 291">
              <a:extLst>
                <a:ext uri="{FF2B5EF4-FFF2-40B4-BE49-F238E27FC236}">
                  <a16:creationId xmlns:a16="http://schemas.microsoft.com/office/drawing/2014/main" xmlns="" id="{646E6750-910C-499B-928F-1DD5ABD1C3B4}"/>
                </a:ext>
              </a:extLst>
            </p:cNvPr>
            <p:cNvCxnSpPr>
              <a:cxnSpLocks/>
            </p:cNvCxnSpPr>
            <p:nvPr/>
          </p:nvCxnSpPr>
          <p:spPr>
            <a:xfrm>
              <a:off x="6483883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Connecteur droit 292">
              <a:extLst>
                <a:ext uri="{FF2B5EF4-FFF2-40B4-BE49-F238E27FC236}">
                  <a16:creationId xmlns:a16="http://schemas.microsoft.com/office/drawing/2014/main" xmlns="" id="{8B52DCE7-7ABB-4668-9D40-79B2C6022859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96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Connecteur droit 293">
              <a:extLst>
                <a:ext uri="{FF2B5EF4-FFF2-40B4-BE49-F238E27FC236}">
                  <a16:creationId xmlns:a16="http://schemas.microsoft.com/office/drawing/2014/main" xmlns="" id="{E03765FE-D3BA-4058-ADFB-2451EF283A48}"/>
                </a:ext>
              </a:extLst>
            </p:cNvPr>
            <p:cNvCxnSpPr>
              <a:cxnSpLocks/>
            </p:cNvCxnSpPr>
            <p:nvPr/>
          </p:nvCxnSpPr>
          <p:spPr>
            <a:xfrm>
              <a:off x="6612471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Connecteur droit 294">
              <a:extLst>
                <a:ext uri="{FF2B5EF4-FFF2-40B4-BE49-F238E27FC236}">
                  <a16:creationId xmlns:a16="http://schemas.microsoft.com/office/drawing/2014/main" xmlns="" id="{3552FE99-CF2F-4385-9FE3-B0143FAE54C8}"/>
                </a:ext>
              </a:extLst>
            </p:cNvPr>
            <p:cNvCxnSpPr>
              <a:cxnSpLocks/>
            </p:cNvCxnSpPr>
            <p:nvPr/>
          </p:nvCxnSpPr>
          <p:spPr>
            <a:xfrm>
              <a:off x="6636283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Connecteur droit 295">
              <a:extLst>
                <a:ext uri="{FF2B5EF4-FFF2-40B4-BE49-F238E27FC236}">
                  <a16:creationId xmlns:a16="http://schemas.microsoft.com/office/drawing/2014/main" xmlns="" id="{A11B3769-4344-460B-AC71-FE8FC640047F}"/>
                </a:ext>
              </a:extLst>
            </p:cNvPr>
            <p:cNvCxnSpPr>
              <a:cxnSpLocks/>
            </p:cNvCxnSpPr>
            <p:nvPr/>
          </p:nvCxnSpPr>
          <p:spPr>
            <a:xfrm>
              <a:off x="6693433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Connecteur droit 296">
              <a:extLst>
                <a:ext uri="{FF2B5EF4-FFF2-40B4-BE49-F238E27FC236}">
                  <a16:creationId xmlns:a16="http://schemas.microsoft.com/office/drawing/2014/main" xmlns="" id="{01D7F1CB-1220-448A-8B1A-E7A152A431C3}"/>
                </a:ext>
              </a:extLst>
            </p:cNvPr>
            <p:cNvCxnSpPr>
              <a:cxnSpLocks/>
            </p:cNvCxnSpPr>
            <p:nvPr/>
          </p:nvCxnSpPr>
          <p:spPr>
            <a:xfrm>
              <a:off x="6741058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Connecteur droit 297">
              <a:extLst>
                <a:ext uri="{FF2B5EF4-FFF2-40B4-BE49-F238E27FC236}">
                  <a16:creationId xmlns:a16="http://schemas.microsoft.com/office/drawing/2014/main" xmlns="" id="{015FB529-1E1A-4CEA-B5F2-61FBE486967A}"/>
                </a:ext>
              </a:extLst>
            </p:cNvPr>
            <p:cNvCxnSpPr>
              <a:cxnSpLocks/>
            </p:cNvCxnSpPr>
            <p:nvPr/>
          </p:nvCxnSpPr>
          <p:spPr>
            <a:xfrm>
              <a:off x="6776777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Connecteur droit 298">
              <a:extLst>
                <a:ext uri="{FF2B5EF4-FFF2-40B4-BE49-F238E27FC236}">
                  <a16:creationId xmlns:a16="http://schemas.microsoft.com/office/drawing/2014/main" xmlns="" id="{B2A3935E-3E96-4834-868A-6B6721E0BC55}"/>
                </a:ext>
              </a:extLst>
            </p:cNvPr>
            <p:cNvCxnSpPr>
              <a:cxnSpLocks/>
            </p:cNvCxnSpPr>
            <p:nvPr/>
          </p:nvCxnSpPr>
          <p:spPr>
            <a:xfrm>
              <a:off x="6898221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Connecteur droit 299">
              <a:extLst>
                <a:ext uri="{FF2B5EF4-FFF2-40B4-BE49-F238E27FC236}">
                  <a16:creationId xmlns:a16="http://schemas.microsoft.com/office/drawing/2014/main" xmlns="" id="{6F419844-3B55-48D1-8000-52968DC61EDE}"/>
                </a:ext>
              </a:extLst>
            </p:cNvPr>
            <p:cNvCxnSpPr>
              <a:cxnSpLocks/>
            </p:cNvCxnSpPr>
            <p:nvPr/>
          </p:nvCxnSpPr>
          <p:spPr>
            <a:xfrm>
              <a:off x="6952990" y="2742955"/>
              <a:ext cx="0" cy="108000"/>
            </a:xfrm>
            <a:prstGeom prst="line">
              <a:avLst/>
            </a:prstGeom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1" name="Rectangle 300">
              <a:extLst>
                <a:ext uri="{FF2B5EF4-FFF2-40B4-BE49-F238E27FC236}">
                  <a16:creationId xmlns:a16="http://schemas.microsoft.com/office/drawing/2014/main" xmlns="" id="{F41EFA57-ACA6-48DC-9D11-96C89AB3583C}"/>
                </a:ext>
              </a:extLst>
            </p:cNvPr>
            <p:cNvSpPr/>
            <p:nvPr/>
          </p:nvSpPr>
          <p:spPr>
            <a:xfrm>
              <a:off x="6517222" y="2742955"/>
              <a:ext cx="52354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xmlns="" id="{821B8E30-A2F6-460D-B52A-8B1D87400B10}"/>
                </a:ext>
              </a:extLst>
            </p:cNvPr>
            <p:cNvSpPr/>
            <p:nvPr/>
          </p:nvSpPr>
          <p:spPr>
            <a:xfrm>
              <a:off x="6793447" y="2742955"/>
              <a:ext cx="43200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FFFFFF"/>
                </a:solidFill>
              </a:endParaRPr>
            </a:p>
          </p:txBody>
        </p:sp>
      </p:grpSp>
      <p:grpSp>
        <p:nvGrpSpPr>
          <p:cNvPr id="434" name="Groupe 433">
            <a:extLst>
              <a:ext uri="{FF2B5EF4-FFF2-40B4-BE49-F238E27FC236}">
                <a16:creationId xmlns:a16="http://schemas.microsoft.com/office/drawing/2014/main" xmlns="" id="{6F36A561-CB4F-4D1A-85BE-7B2C12D1241C}"/>
              </a:ext>
            </a:extLst>
          </p:cNvPr>
          <p:cNvGrpSpPr/>
          <p:nvPr/>
        </p:nvGrpSpPr>
        <p:grpSpPr>
          <a:xfrm>
            <a:off x="1582410" y="2100964"/>
            <a:ext cx="5269457" cy="355055"/>
            <a:chOff x="1741051" y="1639828"/>
            <a:chExt cx="5269457" cy="355055"/>
          </a:xfrm>
        </p:grpSpPr>
        <p:grpSp>
          <p:nvGrpSpPr>
            <p:cNvPr id="435" name="Groupe 434">
              <a:extLst>
                <a:ext uri="{FF2B5EF4-FFF2-40B4-BE49-F238E27FC236}">
                  <a16:creationId xmlns:a16="http://schemas.microsoft.com/office/drawing/2014/main" xmlns="" id="{20C4870C-95E5-4F12-9D40-BAC5A01E34D9}"/>
                </a:ext>
              </a:extLst>
            </p:cNvPr>
            <p:cNvGrpSpPr/>
            <p:nvPr/>
          </p:nvGrpSpPr>
          <p:grpSpPr>
            <a:xfrm>
              <a:off x="1741051" y="1639828"/>
              <a:ext cx="5184000" cy="355055"/>
              <a:chOff x="1741051" y="1639828"/>
              <a:chExt cx="5184000" cy="355055"/>
            </a:xfrm>
          </p:grpSpPr>
          <p:sp>
            <p:nvSpPr>
              <p:cNvPr id="461" name="Graphique 174">
                <a:extLst>
                  <a:ext uri="{FF2B5EF4-FFF2-40B4-BE49-F238E27FC236}">
                    <a16:creationId xmlns:a16="http://schemas.microsoft.com/office/drawing/2014/main" xmlns="" id="{5B76C82C-FB9D-477F-9DD0-A4CCC6B42D1F}"/>
                  </a:ext>
                </a:extLst>
              </p:cNvPr>
              <p:cNvSpPr/>
              <p:nvPr/>
            </p:nvSpPr>
            <p:spPr>
              <a:xfrm>
                <a:off x="1741051" y="1700032"/>
                <a:ext cx="5184000" cy="241200"/>
              </a:xfrm>
              <a:custGeom>
                <a:avLst/>
                <a:gdLst>
                  <a:gd name="connsiteX0" fmla="*/ 0 w 9180385"/>
                  <a:gd name="connsiteY0" fmla="*/ 0 h 420814"/>
                  <a:gd name="connsiteX1" fmla="*/ 1636586 w 9180385"/>
                  <a:gd name="connsiteY1" fmla="*/ 0 h 420814"/>
                  <a:gd name="connsiteX2" fmla="*/ 1636586 w 9180385"/>
                  <a:gd name="connsiteY2" fmla="*/ 31147 h 420814"/>
                  <a:gd name="connsiteX3" fmla="*/ 1827467 w 9180385"/>
                  <a:gd name="connsiteY3" fmla="*/ 31147 h 420814"/>
                  <a:gd name="connsiteX4" fmla="*/ 1827467 w 9180385"/>
                  <a:gd name="connsiteY4" fmla="*/ 54578 h 420814"/>
                  <a:gd name="connsiteX5" fmla="*/ 2419731 w 9180385"/>
                  <a:gd name="connsiteY5" fmla="*/ 54578 h 420814"/>
                  <a:gd name="connsiteX6" fmla="*/ 2419731 w 9180385"/>
                  <a:gd name="connsiteY6" fmla="*/ 85725 h 420814"/>
                  <a:gd name="connsiteX7" fmla="*/ 2517172 w 9180385"/>
                  <a:gd name="connsiteY7" fmla="*/ 85725 h 420814"/>
                  <a:gd name="connsiteX8" fmla="*/ 2517172 w 9180385"/>
                  <a:gd name="connsiteY8" fmla="*/ 105156 h 420814"/>
                  <a:gd name="connsiteX9" fmla="*/ 2598991 w 9180385"/>
                  <a:gd name="connsiteY9" fmla="*/ 105156 h 420814"/>
                  <a:gd name="connsiteX10" fmla="*/ 2618518 w 9180385"/>
                  <a:gd name="connsiteY10" fmla="*/ 155829 h 420814"/>
                  <a:gd name="connsiteX11" fmla="*/ 2696432 w 9180385"/>
                  <a:gd name="connsiteY11" fmla="*/ 155829 h 420814"/>
                  <a:gd name="connsiteX12" fmla="*/ 2731484 w 9180385"/>
                  <a:gd name="connsiteY12" fmla="*/ 206502 h 420814"/>
                  <a:gd name="connsiteX13" fmla="*/ 3845909 w 9180385"/>
                  <a:gd name="connsiteY13" fmla="*/ 206502 h 420814"/>
                  <a:gd name="connsiteX14" fmla="*/ 3865436 w 9180385"/>
                  <a:gd name="connsiteY14" fmla="*/ 261080 h 420814"/>
                  <a:gd name="connsiteX15" fmla="*/ 3904393 w 9180385"/>
                  <a:gd name="connsiteY15" fmla="*/ 261080 h 420814"/>
                  <a:gd name="connsiteX16" fmla="*/ 3904393 w 9180385"/>
                  <a:gd name="connsiteY16" fmla="*/ 288322 h 420814"/>
                  <a:gd name="connsiteX17" fmla="*/ 4110895 w 9180385"/>
                  <a:gd name="connsiteY17" fmla="*/ 288322 h 420814"/>
                  <a:gd name="connsiteX18" fmla="*/ 4110895 w 9180385"/>
                  <a:gd name="connsiteY18" fmla="*/ 315659 h 420814"/>
                  <a:gd name="connsiteX19" fmla="*/ 4512279 w 9180385"/>
                  <a:gd name="connsiteY19" fmla="*/ 315659 h 420814"/>
                  <a:gd name="connsiteX20" fmla="*/ 4512279 w 9180385"/>
                  <a:gd name="connsiteY20" fmla="*/ 335090 h 420814"/>
                  <a:gd name="connsiteX21" fmla="*/ 4574572 w 9180385"/>
                  <a:gd name="connsiteY21" fmla="*/ 335090 h 420814"/>
                  <a:gd name="connsiteX22" fmla="*/ 4574572 w 9180385"/>
                  <a:gd name="connsiteY22" fmla="*/ 366236 h 420814"/>
                  <a:gd name="connsiteX23" fmla="*/ 5688997 w 9180385"/>
                  <a:gd name="connsiteY23" fmla="*/ 366236 h 420814"/>
                  <a:gd name="connsiteX24" fmla="*/ 5688997 w 9180385"/>
                  <a:gd name="connsiteY24" fmla="*/ 393573 h 420814"/>
                  <a:gd name="connsiteX25" fmla="*/ 6172200 w 9180385"/>
                  <a:gd name="connsiteY25" fmla="*/ 393573 h 420814"/>
                  <a:gd name="connsiteX26" fmla="*/ 6172200 w 9180385"/>
                  <a:gd name="connsiteY26" fmla="*/ 420815 h 420814"/>
                  <a:gd name="connsiteX27" fmla="*/ 9180386 w 9180385"/>
                  <a:gd name="connsiteY27" fmla="*/ 420815 h 42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180385" h="420814">
                    <a:moveTo>
                      <a:pt x="0" y="0"/>
                    </a:moveTo>
                    <a:lnTo>
                      <a:pt x="1636586" y="0"/>
                    </a:lnTo>
                    <a:lnTo>
                      <a:pt x="1636586" y="31147"/>
                    </a:lnTo>
                    <a:lnTo>
                      <a:pt x="1827467" y="31147"/>
                    </a:lnTo>
                    <a:lnTo>
                      <a:pt x="1827467" y="54578"/>
                    </a:lnTo>
                    <a:lnTo>
                      <a:pt x="2419731" y="54578"/>
                    </a:lnTo>
                    <a:lnTo>
                      <a:pt x="2419731" y="85725"/>
                    </a:lnTo>
                    <a:lnTo>
                      <a:pt x="2517172" y="85725"/>
                    </a:lnTo>
                    <a:lnTo>
                      <a:pt x="2517172" y="105156"/>
                    </a:lnTo>
                    <a:lnTo>
                      <a:pt x="2598991" y="105156"/>
                    </a:lnTo>
                    <a:lnTo>
                      <a:pt x="2618518" y="155829"/>
                    </a:lnTo>
                    <a:lnTo>
                      <a:pt x="2696432" y="155829"/>
                    </a:lnTo>
                    <a:lnTo>
                      <a:pt x="2731484" y="206502"/>
                    </a:lnTo>
                    <a:lnTo>
                      <a:pt x="3845909" y="206502"/>
                    </a:lnTo>
                    <a:lnTo>
                      <a:pt x="3865436" y="261080"/>
                    </a:lnTo>
                    <a:lnTo>
                      <a:pt x="3904393" y="261080"/>
                    </a:lnTo>
                    <a:lnTo>
                      <a:pt x="3904393" y="288322"/>
                    </a:lnTo>
                    <a:lnTo>
                      <a:pt x="4110895" y="288322"/>
                    </a:lnTo>
                    <a:lnTo>
                      <a:pt x="4110895" y="315659"/>
                    </a:lnTo>
                    <a:lnTo>
                      <a:pt x="4512279" y="315659"/>
                    </a:lnTo>
                    <a:lnTo>
                      <a:pt x="4512279" y="335090"/>
                    </a:lnTo>
                    <a:lnTo>
                      <a:pt x="4574572" y="335090"/>
                    </a:lnTo>
                    <a:lnTo>
                      <a:pt x="4574572" y="366236"/>
                    </a:lnTo>
                    <a:lnTo>
                      <a:pt x="5688997" y="366236"/>
                    </a:lnTo>
                    <a:lnTo>
                      <a:pt x="5688997" y="393573"/>
                    </a:lnTo>
                    <a:lnTo>
                      <a:pt x="6172200" y="393573"/>
                    </a:lnTo>
                    <a:lnTo>
                      <a:pt x="6172200" y="420815"/>
                    </a:lnTo>
                    <a:lnTo>
                      <a:pt x="9180386" y="420815"/>
                    </a:lnTo>
                  </a:path>
                </a:pathLst>
              </a:custGeom>
              <a:noFill/>
              <a:ln w="38100" cap="flat">
                <a:solidFill>
                  <a:srgbClr val="00508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462" name="Connecteur droit 461">
                <a:extLst>
                  <a:ext uri="{FF2B5EF4-FFF2-40B4-BE49-F238E27FC236}">
                    <a16:creationId xmlns:a16="http://schemas.microsoft.com/office/drawing/2014/main" xmlns="" id="{F8E96AB0-66A2-4241-8D4D-277B6D56D0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42927" y="1673948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3" name="Connecteur droit 462">
                <a:extLst>
                  <a:ext uri="{FF2B5EF4-FFF2-40B4-BE49-F238E27FC236}">
                    <a16:creationId xmlns:a16="http://schemas.microsoft.com/office/drawing/2014/main" xmlns="" id="{CD6E3A5E-B31C-4AA2-9FB6-6C32455C00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70212" y="1761389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4" name="Connecteur droit 463">
                <a:extLst>
                  <a:ext uri="{FF2B5EF4-FFF2-40B4-BE49-F238E27FC236}">
                    <a16:creationId xmlns:a16="http://schemas.microsoft.com/office/drawing/2014/main" xmlns="" id="{4B60F994-4DB7-4FEC-BA50-D55EC285F3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447661" y="1761389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5" name="Connecteur droit 464">
                <a:extLst>
                  <a:ext uri="{FF2B5EF4-FFF2-40B4-BE49-F238E27FC236}">
                    <a16:creationId xmlns:a16="http://schemas.microsoft.com/office/drawing/2014/main" xmlns="" id="{74F2D62A-298D-453D-82D6-F4CF86BCBB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42967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6" name="Connecteur droit 465">
                <a:extLst>
                  <a:ext uri="{FF2B5EF4-FFF2-40B4-BE49-F238E27FC236}">
                    <a16:creationId xmlns:a16="http://schemas.microsoft.com/office/drawing/2014/main" xmlns="" id="{DDCE8E27-7107-4097-A6C8-3ABB1E275F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62954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7" name="Connecteur droit 466">
                <a:extLst>
                  <a:ext uri="{FF2B5EF4-FFF2-40B4-BE49-F238E27FC236}">
                    <a16:creationId xmlns:a16="http://schemas.microsoft.com/office/drawing/2014/main" xmlns="" id="{40CB5445-0992-4B17-B313-4CBEF8291F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90436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8" name="Connecteur droit 467">
                <a:extLst>
                  <a:ext uri="{FF2B5EF4-FFF2-40B4-BE49-F238E27FC236}">
                    <a16:creationId xmlns:a16="http://schemas.microsoft.com/office/drawing/2014/main" xmlns="" id="{58070119-57F2-4E05-9153-1AE788237C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07925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Connecteur droit 468">
                <a:extLst>
                  <a:ext uri="{FF2B5EF4-FFF2-40B4-BE49-F238E27FC236}">
                    <a16:creationId xmlns:a16="http://schemas.microsoft.com/office/drawing/2014/main" xmlns="" id="{58A913C6-F7A2-4951-8604-6E42649464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37905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0" name="Connecteur droit 469">
                <a:extLst>
                  <a:ext uri="{FF2B5EF4-FFF2-40B4-BE49-F238E27FC236}">
                    <a16:creationId xmlns:a16="http://schemas.microsoft.com/office/drawing/2014/main" xmlns="" id="{9137E7F5-77B7-48F5-A361-3140C2B248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72882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1" name="Connecteur droit 470">
                <a:extLst>
                  <a:ext uri="{FF2B5EF4-FFF2-40B4-BE49-F238E27FC236}">
                    <a16:creationId xmlns:a16="http://schemas.microsoft.com/office/drawing/2014/main" xmlns="" id="{E080ADE0-D57D-4F4F-95A0-2A7A7D0B0D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97866" y="1866891"/>
                <a:ext cx="0" cy="10800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2" name="Connecteur droit 471">
                <a:extLst>
                  <a:ext uri="{FF2B5EF4-FFF2-40B4-BE49-F238E27FC236}">
                    <a16:creationId xmlns:a16="http://schemas.microsoft.com/office/drawing/2014/main" xmlns="" id="{BC37C6F1-97BB-4D88-8DE4-38785BE43B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10358" y="1866891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3" name="Connecteur droit 472">
                <a:extLst>
                  <a:ext uri="{FF2B5EF4-FFF2-40B4-BE49-F238E27FC236}">
                    <a16:creationId xmlns:a16="http://schemas.microsoft.com/office/drawing/2014/main" xmlns="" id="{3D6E7FEE-6238-4356-A347-6654E4C0D5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26623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4" name="Connecteur droit 473">
                <a:extLst>
                  <a:ext uri="{FF2B5EF4-FFF2-40B4-BE49-F238E27FC236}">
                    <a16:creationId xmlns:a16="http://schemas.microsoft.com/office/drawing/2014/main" xmlns="" id="{49B33498-C2BD-4181-8856-861252F925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4118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5" name="Rectangle 474">
                <a:extLst>
                  <a:ext uri="{FF2B5EF4-FFF2-40B4-BE49-F238E27FC236}">
                    <a16:creationId xmlns:a16="http://schemas.microsoft.com/office/drawing/2014/main" xmlns="" id="{E4349773-A5C8-4290-8819-5B95F1C5EB8D}"/>
                  </a:ext>
                </a:extLst>
              </p:cNvPr>
              <p:cNvSpPr/>
              <p:nvPr/>
            </p:nvSpPr>
            <p:spPr>
              <a:xfrm>
                <a:off x="5267307" y="1886883"/>
                <a:ext cx="83604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76" name="Rectangle 475">
                <a:extLst>
                  <a:ext uri="{FF2B5EF4-FFF2-40B4-BE49-F238E27FC236}">
                    <a16:creationId xmlns:a16="http://schemas.microsoft.com/office/drawing/2014/main" xmlns="" id="{137AA197-7FED-49A6-8EA2-D4D2A4F5AB5A}"/>
                  </a:ext>
                </a:extLst>
              </p:cNvPr>
              <p:cNvSpPr/>
              <p:nvPr/>
            </p:nvSpPr>
            <p:spPr>
              <a:xfrm>
                <a:off x="5389727" y="1886883"/>
                <a:ext cx="63446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xmlns="" id="{DD877E05-5D8B-4741-B478-2A33F2D42E3B}"/>
                  </a:ext>
                </a:extLst>
              </p:cNvPr>
              <p:cNvSpPr/>
              <p:nvPr/>
            </p:nvSpPr>
            <p:spPr>
              <a:xfrm>
                <a:off x="5484665" y="1886883"/>
                <a:ext cx="720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78" name="Rectangle 477">
                <a:extLst>
                  <a:ext uri="{FF2B5EF4-FFF2-40B4-BE49-F238E27FC236}">
                    <a16:creationId xmlns:a16="http://schemas.microsoft.com/office/drawing/2014/main" xmlns="" id="{5C1BDBFF-3655-4880-806A-9CA61DB69796}"/>
                  </a:ext>
                </a:extLst>
              </p:cNvPr>
              <p:cNvSpPr/>
              <p:nvPr/>
            </p:nvSpPr>
            <p:spPr>
              <a:xfrm>
                <a:off x="5573118" y="1886883"/>
                <a:ext cx="540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79" name="Connecteur droit 478">
                <a:extLst>
                  <a:ext uri="{FF2B5EF4-FFF2-40B4-BE49-F238E27FC236}">
                    <a16:creationId xmlns:a16="http://schemas.microsoft.com/office/drawing/2014/main" xmlns="" id="{1495DD47-2D3F-4FF3-B765-DE71D94B59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6328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0" name="Connecteur droit 479">
                <a:extLst>
                  <a:ext uri="{FF2B5EF4-FFF2-40B4-BE49-F238E27FC236}">
                    <a16:creationId xmlns:a16="http://schemas.microsoft.com/office/drawing/2014/main" xmlns="" id="{566D8E1B-CFEA-45EB-AEB7-5E193F949B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08807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1" name="Connecteur droit 480">
                <a:extLst>
                  <a:ext uri="{FF2B5EF4-FFF2-40B4-BE49-F238E27FC236}">
                    <a16:creationId xmlns:a16="http://schemas.microsoft.com/office/drawing/2014/main" xmlns="" id="{68471846-816E-4879-A115-EABF466573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48781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Connecteur droit 481">
                <a:extLst>
                  <a:ext uri="{FF2B5EF4-FFF2-40B4-BE49-F238E27FC236}">
                    <a16:creationId xmlns:a16="http://schemas.microsoft.com/office/drawing/2014/main" xmlns="" id="{643F74BE-F358-4758-997C-CA528C7D00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33594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3" name="Connecteur droit 482">
                <a:extLst>
                  <a:ext uri="{FF2B5EF4-FFF2-40B4-BE49-F238E27FC236}">
                    <a16:creationId xmlns:a16="http://schemas.microsoft.com/office/drawing/2014/main" xmlns="" id="{D15A308C-6F68-4B84-9314-DF41FC4FFA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66073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Connecteur droit 483">
                <a:extLst>
                  <a:ext uri="{FF2B5EF4-FFF2-40B4-BE49-F238E27FC236}">
                    <a16:creationId xmlns:a16="http://schemas.microsoft.com/office/drawing/2014/main" xmlns="" id="{85206939-F93C-4111-AED5-70E9D88902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067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Connecteur droit 484">
                <a:extLst>
                  <a:ext uri="{FF2B5EF4-FFF2-40B4-BE49-F238E27FC236}">
                    <a16:creationId xmlns:a16="http://schemas.microsoft.com/office/drawing/2014/main" xmlns="" id="{ADA24A1F-FF82-496E-8D3F-35869E1EF0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06047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Connecteur droit 485">
                <a:extLst>
                  <a:ext uri="{FF2B5EF4-FFF2-40B4-BE49-F238E27FC236}">
                    <a16:creationId xmlns:a16="http://schemas.microsoft.com/office/drawing/2014/main" xmlns="" id="{88C3E0AC-F3AD-4135-B53D-35E4FCB6C1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68113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7" name="Rectangle 486">
                <a:extLst>
                  <a:ext uri="{FF2B5EF4-FFF2-40B4-BE49-F238E27FC236}">
                    <a16:creationId xmlns:a16="http://schemas.microsoft.com/office/drawing/2014/main" xmlns="" id="{448C074D-3871-4704-8D06-F37E5D4D799E}"/>
                  </a:ext>
                </a:extLst>
              </p:cNvPr>
              <p:cNvSpPr/>
              <p:nvPr/>
            </p:nvSpPr>
            <p:spPr>
              <a:xfrm>
                <a:off x="5767990" y="1886883"/>
                <a:ext cx="239484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88" name="Rectangle 487">
                <a:extLst>
                  <a:ext uri="{FF2B5EF4-FFF2-40B4-BE49-F238E27FC236}">
                    <a16:creationId xmlns:a16="http://schemas.microsoft.com/office/drawing/2014/main" xmlns="" id="{947D5360-C5F7-463E-8D8C-4D35F49FA460}"/>
                  </a:ext>
                </a:extLst>
              </p:cNvPr>
              <p:cNvSpPr/>
              <p:nvPr/>
            </p:nvSpPr>
            <p:spPr>
              <a:xfrm>
                <a:off x="6127755" y="1886883"/>
                <a:ext cx="360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89" name="Rectangle 488">
                <a:extLst>
                  <a:ext uri="{FF2B5EF4-FFF2-40B4-BE49-F238E27FC236}">
                    <a16:creationId xmlns:a16="http://schemas.microsoft.com/office/drawing/2014/main" xmlns="" id="{D61D443B-4193-41E3-B267-D48115F17973}"/>
                  </a:ext>
                </a:extLst>
              </p:cNvPr>
              <p:cNvSpPr/>
              <p:nvPr/>
            </p:nvSpPr>
            <p:spPr>
              <a:xfrm>
                <a:off x="6177722" y="1886883"/>
                <a:ext cx="53753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xmlns="" id="{D913946B-A353-4E20-A4B9-FD2E5E3194AE}"/>
                  </a:ext>
                </a:extLst>
              </p:cNvPr>
              <p:cNvSpPr/>
              <p:nvPr/>
            </p:nvSpPr>
            <p:spPr>
              <a:xfrm>
                <a:off x="6257669" y="1886883"/>
                <a:ext cx="53753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1" name="Rectangle 490">
                <a:extLst>
                  <a:ext uri="{FF2B5EF4-FFF2-40B4-BE49-F238E27FC236}">
                    <a16:creationId xmlns:a16="http://schemas.microsoft.com/office/drawing/2014/main" xmlns="" id="{223209F8-D73E-4BDF-A7B3-46D206F23870}"/>
                  </a:ext>
                </a:extLst>
              </p:cNvPr>
              <p:cNvSpPr/>
              <p:nvPr/>
            </p:nvSpPr>
            <p:spPr>
              <a:xfrm>
                <a:off x="6327623" y="1886883"/>
                <a:ext cx="684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2" name="Rectangle 491">
                <a:extLst>
                  <a:ext uri="{FF2B5EF4-FFF2-40B4-BE49-F238E27FC236}">
                    <a16:creationId xmlns:a16="http://schemas.microsoft.com/office/drawing/2014/main" xmlns="" id="{B151AC57-831C-4D45-A8E2-144A0CCB0257}"/>
                  </a:ext>
                </a:extLst>
              </p:cNvPr>
              <p:cNvSpPr/>
              <p:nvPr/>
            </p:nvSpPr>
            <p:spPr>
              <a:xfrm>
                <a:off x="6402573" y="1886883"/>
                <a:ext cx="99067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3" name="Rectangle 492">
                <a:extLst>
                  <a:ext uri="{FF2B5EF4-FFF2-40B4-BE49-F238E27FC236}">
                    <a16:creationId xmlns:a16="http://schemas.microsoft.com/office/drawing/2014/main" xmlns="" id="{FFA04F3A-B292-4541-B7F7-863248E510DC}"/>
                  </a:ext>
                </a:extLst>
              </p:cNvPr>
              <p:cNvSpPr/>
              <p:nvPr/>
            </p:nvSpPr>
            <p:spPr>
              <a:xfrm>
                <a:off x="6512502" y="1886883"/>
                <a:ext cx="68400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4" name="Rectangle 493">
                <a:extLst>
                  <a:ext uri="{FF2B5EF4-FFF2-40B4-BE49-F238E27FC236}">
                    <a16:creationId xmlns:a16="http://schemas.microsoft.com/office/drawing/2014/main" xmlns="" id="{4A9184B4-9AAA-400F-AFAE-19831A3AB6AD}"/>
                  </a:ext>
                </a:extLst>
              </p:cNvPr>
              <p:cNvSpPr/>
              <p:nvPr/>
            </p:nvSpPr>
            <p:spPr>
              <a:xfrm>
                <a:off x="6599944" y="1886883"/>
                <a:ext cx="45923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495" name="Rectangle 494">
                <a:extLst>
                  <a:ext uri="{FF2B5EF4-FFF2-40B4-BE49-F238E27FC236}">
                    <a16:creationId xmlns:a16="http://schemas.microsoft.com/office/drawing/2014/main" xmlns="" id="{95B89DB3-BB33-4FD6-916C-3D146BD078E9}"/>
                  </a:ext>
                </a:extLst>
              </p:cNvPr>
              <p:cNvSpPr/>
              <p:nvPr/>
            </p:nvSpPr>
            <p:spPr>
              <a:xfrm>
                <a:off x="6679892" y="1886883"/>
                <a:ext cx="45719" cy="108000"/>
              </a:xfrm>
              <a:prstGeom prst="rect">
                <a:avLst/>
              </a:prstGeom>
              <a:solidFill>
                <a:srgbClr val="005086"/>
              </a:solidFill>
              <a:ln>
                <a:solidFill>
                  <a:srgbClr val="00508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96" name="Connecteur droit 495">
                <a:extLst>
                  <a:ext uri="{FF2B5EF4-FFF2-40B4-BE49-F238E27FC236}">
                    <a16:creationId xmlns:a16="http://schemas.microsoft.com/office/drawing/2014/main" xmlns="" id="{37C057F0-01C3-48BA-AFAC-BA1B12F902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3130" y="1886883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7" name="Connecteur droit 496">
                <a:extLst>
                  <a:ext uri="{FF2B5EF4-FFF2-40B4-BE49-F238E27FC236}">
                    <a16:creationId xmlns:a16="http://schemas.microsoft.com/office/drawing/2014/main" xmlns="" id="{80DEDCF8-8327-4FA5-8559-ABE837CF9F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4548" y="1639828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8" name="Connecteur droit 497">
                <a:extLst>
                  <a:ext uri="{FF2B5EF4-FFF2-40B4-BE49-F238E27FC236}">
                    <a16:creationId xmlns:a16="http://schemas.microsoft.com/office/drawing/2014/main" xmlns="" id="{108F0FE0-DBA5-4AB9-B74E-70D5B3785E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17739" y="1673948"/>
                <a:ext cx="0" cy="108000"/>
              </a:xfrm>
              <a:prstGeom prst="line">
                <a:avLst/>
              </a:prstGeom>
              <a:ln w="19050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6" name="Graphique 214">
              <a:extLst>
                <a:ext uri="{FF2B5EF4-FFF2-40B4-BE49-F238E27FC236}">
                  <a16:creationId xmlns:a16="http://schemas.microsoft.com/office/drawing/2014/main" xmlns="" id="{AB688DC6-FCFA-4C12-A679-2FBC09A022D8}"/>
                </a:ext>
              </a:extLst>
            </p:cNvPr>
            <p:cNvSpPr/>
            <p:nvPr/>
          </p:nvSpPr>
          <p:spPr>
            <a:xfrm>
              <a:off x="1749248" y="1697503"/>
              <a:ext cx="5261259" cy="191506"/>
            </a:xfrm>
            <a:custGeom>
              <a:avLst/>
              <a:gdLst>
                <a:gd name="connsiteX0" fmla="*/ 0 w 9344025"/>
                <a:gd name="connsiteY0" fmla="*/ 0 h 338994"/>
                <a:gd name="connsiteX1" fmla="*/ 1441704 w 9344025"/>
                <a:gd name="connsiteY1" fmla="*/ 0 h 338994"/>
                <a:gd name="connsiteX2" fmla="*/ 1441704 w 9344025"/>
                <a:gd name="connsiteY2" fmla="*/ 35052 h 338994"/>
                <a:gd name="connsiteX3" fmla="*/ 1589818 w 9344025"/>
                <a:gd name="connsiteY3" fmla="*/ 35052 h 338994"/>
                <a:gd name="connsiteX4" fmla="*/ 1589818 w 9344025"/>
                <a:gd name="connsiteY4" fmla="*/ 58484 h 338994"/>
                <a:gd name="connsiteX5" fmla="*/ 1831372 w 9344025"/>
                <a:gd name="connsiteY5" fmla="*/ 58484 h 338994"/>
                <a:gd name="connsiteX6" fmla="*/ 1959959 w 9344025"/>
                <a:gd name="connsiteY6" fmla="*/ 81820 h 338994"/>
                <a:gd name="connsiteX7" fmla="*/ 2084642 w 9344025"/>
                <a:gd name="connsiteY7" fmla="*/ 81820 h 338994"/>
                <a:gd name="connsiteX8" fmla="*/ 2224945 w 9344025"/>
                <a:gd name="connsiteY8" fmla="*/ 109157 h 338994"/>
                <a:gd name="connsiteX9" fmla="*/ 3008186 w 9344025"/>
                <a:gd name="connsiteY9" fmla="*/ 109157 h 338994"/>
                <a:gd name="connsiteX10" fmla="*/ 3008186 w 9344025"/>
                <a:gd name="connsiteY10" fmla="*/ 140303 h 338994"/>
                <a:gd name="connsiteX11" fmla="*/ 3175730 w 9344025"/>
                <a:gd name="connsiteY11" fmla="*/ 140303 h 338994"/>
                <a:gd name="connsiteX12" fmla="*/ 3214688 w 9344025"/>
                <a:gd name="connsiteY12" fmla="*/ 163640 h 338994"/>
                <a:gd name="connsiteX13" fmla="*/ 3756279 w 9344025"/>
                <a:gd name="connsiteY13" fmla="*/ 163640 h 338994"/>
                <a:gd name="connsiteX14" fmla="*/ 3756279 w 9344025"/>
                <a:gd name="connsiteY14" fmla="*/ 183166 h 338994"/>
                <a:gd name="connsiteX15" fmla="*/ 4184904 w 9344025"/>
                <a:gd name="connsiteY15" fmla="*/ 183166 h 338994"/>
                <a:gd name="connsiteX16" fmla="*/ 4399217 w 9344025"/>
                <a:gd name="connsiteY16" fmla="*/ 183166 h 338994"/>
                <a:gd name="connsiteX17" fmla="*/ 4399217 w 9344025"/>
                <a:gd name="connsiteY17" fmla="*/ 202597 h 338994"/>
                <a:gd name="connsiteX18" fmla="*/ 4800600 w 9344025"/>
                <a:gd name="connsiteY18" fmla="*/ 202597 h 338994"/>
                <a:gd name="connsiteX19" fmla="*/ 4827842 w 9344025"/>
                <a:gd name="connsiteY19" fmla="*/ 222123 h 338994"/>
                <a:gd name="connsiteX20" fmla="*/ 5283803 w 9344025"/>
                <a:gd name="connsiteY20" fmla="*/ 222123 h 338994"/>
                <a:gd name="connsiteX21" fmla="*/ 5369528 w 9344025"/>
                <a:gd name="connsiteY21" fmla="*/ 245459 h 338994"/>
                <a:gd name="connsiteX22" fmla="*/ 5692902 w 9344025"/>
                <a:gd name="connsiteY22" fmla="*/ 245459 h 338994"/>
                <a:gd name="connsiteX23" fmla="*/ 5692902 w 9344025"/>
                <a:gd name="connsiteY23" fmla="*/ 264986 h 338994"/>
                <a:gd name="connsiteX24" fmla="*/ 6861905 w 9344025"/>
                <a:gd name="connsiteY24" fmla="*/ 264986 h 338994"/>
                <a:gd name="connsiteX25" fmla="*/ 6877431 w 9344025"/>
                <a:gd name="connsiteY25" fmla="*/ 307848 h 338994"/>
                <a:gd name="connsiteX26" fmla="*/ 7150227 w 9344025"/>
                <a:gd name="connsiteY26" fmla="*/ 307848 h 338994"/>
                <a:gd name="connsiteX27" fmla="*/ 7150227 w 9344025"/>
                <a:gd name="connsiteY27" fmla="*/ 338995 h 338994"/>
                <a:gd name="connsiteX28" fmla="*/ 9344025 w 9344025"/>
                <a:gd name="connsiteY28" fmla="*/ 338995 h 33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344025" h="338994">
                  <a:moveTo>
                    <a:pt x="0" y="0"/>
                  </a:moveTo>
                  <a:lnTo>
                    <a:pt x="1441704" y="0"/>
                  </a:lnTo>
                  <a:lnTo>
                    <a:pt x="1441704" y="35052"/>
                  </a:lnTo>
                  <a:lnTo>
                    <a:pt x="1589818" y="35052"/>
                  </a:lnTo>
                  <a:lnTo>
                    <a:pt x="1589818" y="58484"/>
                  </a:lnTo>
                  <a:lnTo>
                    <a:pt x="1831372" y="58484"/>
                  </a:lnTo>
                  <a:lnTo>
                    <a:pt x="1959959" y="81820"/>
                  </a:lnTo>
                  <a:lnTo>
                    <a:pt x="2084642" y="81820"/>
                  </a:lnTo>
                  <a:lnTo>
                    <a:pt x="2224945" y="109157"/>
                  </a:lnTo>
                  <a:lnTo>
                    <a:pt x="3008186" y="109157"/>
                  </a:lnTo>
                  <a:lnTo>
                    <a:pt x="3008186" y="140303"/>
                  </a:lnTo>
                  <a:lnTo>
                    <a:pt x="3175730" y="140303"/>
                  </a:lnTo>
                  <a:lnTo>
                    <a:pt x="3214688" y="163640"/>
                  </a:lnTo>
                  <a:lnTo>
                    <a:pt x="3756279" y="163640"/>
                  </a:lnTo>
                  <a:lnTo>
                    <a:pt x="3756279" y="183166"/>
                  </a:lnTo>
                  <a:lnTo>
                    <a:pt x="4184904" y="183166"/>
                  </a:lnTo>
                  <a:lnTo>
                    <a:pt x="4399217" y="183166"/>
                  </a:lnTo>
                  <a:lnTo>
                    <a:pt x="4399217" y="202597"/>
                  </a:lnTo>
                  <a:lnTo>
                    <a:pt x="4800600" y="202597"/>
                  </a:lnTo>
                  <a:lnTo>
                    <a:pt x="4827842" y="222123"/>
                  </a:lnTo>
                  <a:lnTo>
                    <a:pt x="5283803" y="222123"/>
                  </a:lnTo>
                  <a:lnTo>
                    <a:pt x="5369528" y="245459"/>
                  </a:lnTo>
                  <a:lnTo>
                    <a:pt x="5692902" y="245459"/>
                  </a:lnTo>
                  <a:lnTo>
                    <a:pt x="5692902" y="264986"/>
                  </a:lnTo>
                  <a:lnTo>
                    <a:pt x="6861905" y="264986"/>
                  </a:lnTo>
                  <a:lnTo>
                    <a:pt x="6877431" y="307848"/>
                  </a:lnTo>
                  <a:lnTo>
                    <a:pt x="7150227" y="307848"/>
                  </a:lnTo>
                  <a:lnTo>
                    <a:pt x="7150227" y="338995"/>
                  </a:lnTo>
                  <a:lnTo>
                    <a:pt x="9344025" y="338995"/>
                  </a:lnTo>
                </a:path>
              </a:pathLst>
            </a:custGeom>
            <a:noFill/>
            <a:ln w="38100" cap="flat">
              <a:solidFill>
                <a:srgbClr val="0070C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cxnSp>
          <p:nvCxnSpPr>
            <p:cNvPr id="437" name="Connecteur droit 436">
              <a:extLst>
                <a:ext uri="{FF2B5EF4-FFF2-40B4-BE49-F238E27FC236}">
                  <a16:creationId xmlns:a16="http://schemas.microsoft.com/office/drawing/2014/main" xmlns="" id="{20C3A83E-9CA4-4A29-BEE4-0439744472B0}"/>
                </a:ext>
              </a:extLst>
            </p:cNvPr>
            <p:cNvCxnSpPr>
              <a:cxnSpLocks/>
            </p:cNvCxnSpPr>
            <p:nvPr/>
          </p:nvCxnSpPr>
          <p:spPr>
            <a:xfrm>
              <a:off x="2038679" y="164610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8" name="Connecteur droit 437">
              <a:extLst>
                <a:ext uri="{FF2B5EF4-FFF2-40B4-BE49-F238E27FC236}">
                  <a16:creationId xmlns:a16="http://schemas.microsoft.com/office/drawing/2014/main" xmlns="" id="{8203B61A-8B66-44F5-8830-D3FC5CB7FD3C}"/>
                </a:ext>
              </a:extLst>
            </p:cNvPr>
            <p:cNvCxnSpPr>
              <a:cxnSpLocks/>
            </p:cNvCxnSpPr>
            <p:nvPr/>
          </p:nvCxnSpPr>
          <p:spPr>
            <a:xfrm>
              <a:off x="4102903" y="174255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9" name="Connecteur droit 438">
              <a:extLst>
                <a:ext uri="{FF2B5EF4-FFF2-40B4-BE49-F238E27FC236}">
                  <a16:creationId xmlns:a16="http://schemas.microsoft.com/office/drawing/2014/main" xmlns="" id="{E2A40006-7193-4158-8F1A-256CD7492E84}"/>
                </a:ext>
              </a:extLst>
            </p:cNvPr>
            <p:cNvCxnSpPr>
              <a:cxnSpLocks/>
            </p:cNvCxnSpPr>
            <p:nvPr/>
          </p:nvCxnSpPr>
          <p:spPr>
            <a:xfrm>
              <a:off x="4386094" y="1756205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Connecteur droit 439">
              <a:extLst>
                <a:ext uri="{FF2B5EF4-FFF2-40B4-BE49-F238E27FC236}">
                  <a16:creationId xmlns:a16="http://schemas.microsoft.com/office/drawing/2014/main" xmlns="" id="{CC811852-C0B1-465C-B91C-2016563E1D83}"/>
                </a:ext>
              </a:extLst>
            </p:cNvPr>
            <p:cNvCxnSpPr>
              <a:cxnSpLocks/>
            </p:cNvCxnSpPr>
            <p:nvPr/>
          </p:nvCxnSpPr>
          <p:spPr>
            <a:xfrm>
              <a:off x="4975568" y="1785025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Rectangle 441">
              <a:extLst>
                <a:ext uri="{FF2B5EF4-FFF2-40B4-BE49-F238E27FC236}">
                  <a16:creationId xmlns:a16="http://schemas.microsoft.com/office/drawing/2014/main" xmlns="" id="{58652AE2-21AB-4D8D-B82E-E376F799E52B}"/>
                </a:ext>
              </a:extLst>
            </p:cNvPr>
            <p:cNvSpPr/>
            <p:nvPr/>
          </p:nvSpPr>
          <p:spPr>
            <a:xfrm>
              <a:off x="5103347" y="1785025"/>
              <a:ext cx="45719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cxnSp>
          <p:nvCxnSpPr>
            <p:cNvPr id="444" name="Connecteur droit 443">
              <a:extLst>
                <a:ext uri="{FF2B5EF4-FFF2-40B4-BE49-F238E27FC236}">
                  <a16:creationId xmlns:a16="http://schemas.microsoft.com/office/drawing/2014/main" xmlns="" id="{02CA4B5B-CDEE-48B7-8765-7579F39A1035}"/>
                </a:ext>
              </a:extLst>
            </p:cNvPr>
            <p:cNvCxnSpPr>
              <a:cxnSpLocks/>
            </p:cNvCxnSpPr>
            <p:nvPr/>
          </p:nvCxnSpPr>
          <p:spPr>
            <a:xfrm>
              <a:off x="5271635" y="1785025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5" name="Rectangle 444">
              <a:extLst>
                <a:ext uri="{FF2B5EF4-FFF2-40B4-BE49-F238E27FC236}">
                  <a16:creationId xmlns:a16="http://schemas.microsoft.com/office/drawing/2014/main" xmlns="" id="{FDD2DA08-F7DE-4BBE-A178-FC605E579FDA}"/>
                </a:ext>
              </a:extLst>
            </p:cNvPr>
            <p:cNvSpPr/>
            <p:nvPr/>
          </p:nvSpPr>
          <p:spPr>
            <a:xfrm>
              <a:off x="5289371" y="1785025"/>
              <a:ext cx="320144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cxnSp>
          <p:nvCxnSpPr>
            <p:cNvPr id="446" name="Connecteur droit 445">
              <a:extLst>
                <a:ext uri="{FF2B5EF4-FFF2-40B4-BE49-F238E27FC236}">
                  <a16:creationId xmlns:a16="http://schemas.microsoft.com/office/drawing/2014/main" xmlns="" id="{4F363A53-7ECD-4335-92C5-03E1A1BFF996}"/>
                </a:ext>
              </a:extLst>
            </p:cNvPr>
            <p:cNvCxnSpPr>
              <a:cxnSpLocks/>
            </p:cNvCxnSpPr>
            <p:nvPr/>
          </p:nvCxnSpPr>
          <p:spPr>
            <a:xfrm>
              <a:off x="5627118" y="1804162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7" name="Connecteur droit 446">
              <a:extLst>
                <a:ext uri="{FF2B5EF4-FFF2-40B4-BE49-F238E27FC236}">
                  <a16:creationId xmlns:a16="http://schemas.microsoft.com/office/drawing/2014/main" xmlns="" id="{CD5211FD-DA42-4641-9D45-8A6559F1C468}"/>
                </a:ext>
              </a:extLst>
            </p:cNvPr>
            <p:cNvCxnSpPr>
              <a:cxnSpLocks/>
            </p:cNvCxnSpPr>
            <p:nvPr/>
          </p:nvCxnSpPr>
          <p:spPr>
            <a:xfrm>
              <a:off x="5650699" y="1812022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8" name="Rectangle 447">
              <a:extLst>
                <a:ext uri="{FF2B5EF4-FFF2-40B4-BE49-F238E27FC236}">
                  <a16:creationId xmlns:a16="http://schemas.microsoft.com/office/drawing/2014/main" xmlns="" id="{E10A0940-7B2C-4DC6-A5C0-1E30D688737F}"/>
                </a:ext>
              </a:extLst>
            </p:cNvPr>
            <p:cNvSpPr/>
            <p:nvPr/>
          </p:nvSpPr>
          <p:spPr>
            <a:xfrm>
              <a:off x="5676328" y="1812022"/>
              <a:ext cx="109477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49" name="Rectangle 448">
              <a:extLst>
                <a:ext uri="{FF2B5EF4-FFF2-40B4-BE49-F238E27FC236}">
                  <a16:creationId xmlns:a16="http://schemas.microsoft.com/office/drawing/2014/main" xmlns="" id="{95E19683-A117-4FF4-B2BA-AA8D7AEF56A8}"/>
                </a:ext>
              </a:extLst>
            </p:cNvPr>
            <p:cNvSpPr/>
            <p:nvPr/>
          </p:nvSpPr>
          <p:spPr>
            <a:xfrm>
              <a:off x="5789271" y="1833197"/>
              <a:ext cx="66760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0" name="Rectangle 449">
              <a:extLst>
                <a:ext uri="{FF2B5EF4-FFF2-40B4-BE49-F238E27FC236}">
                  <a16:creationId xmlns:a16="http://schemas.microsoft.com/office/drawing/2014/main" xmlns="" id="{7266A4CC-6129-49F6-A6ED-61F6EDF3EC8D}"/>
                </a:ext>
              </a:extLst>
            </p:cNvPr>
            <p:cNvSpPr/>
            <p:nvPr/>
          </p:nvSpPr>
          <p:spPr>
            <a:xfrm>
              <a:off x="5860012" y="1833197"/>
              <a:ext cx="147462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1" name="Rectangle 450">
              <a:extLst>
                <a:ext uri="{FF2B5EF4-FFF2-40B4-BE49-F238E27FC236}">
                  <a16:creationId xmlns:a16="http://schemas.microsoft.com/office/drawing/2014/main" xmlns="" id="{C36C9B75-FB4C-46B5-BC21-BF9D05834B6A}"/>
                </a:ext>
              </a:extLst>
            </p:cNvPr>
            <p:cNvSpPr/>
            <p:nvPr/>
          </p:nvSpPr>
          <p:spPr>
            <a:xfrm>
              <a:off x="6022454" y="1833197"/>
              <a:ext cx="367915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xmlns="" id="{18084D01-63B2-464F-BC4E-29C7358762B5}"/>
                </a:ext>
              </a:extLst>
            </p:cNvPr>
            <p:cNvSpPr/>
            <p:nvPr/>
          </p:nvSpPr>
          <p:spPr>
            <a:xfrm>
              <a:off x="6397124" y="1833197"/>
              <a:ext cx="139516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3" name="Rectangle 452">
              <a:extLst>
                <a:ext uri="{FF2B5EF4-FFF2-40B4-BE49-F238E27FC236}">
                  <a16:creationId xmlns:a16="http://schemas.microsoft.com/office/drawing/2014/main" xmlns="" id="{9D244C48-46A6-4A51-8DF0-289094022911}"/>
                </a:ext>
              </a:extLst>
            </p:cNvPr>
            <p:cNvSpPr/>
            <p:nvPr/>
          </p:nvSpPr>
          <p:spPr>
            <a:xfrm>
              <a:off x="6554327" y="1833197"/>
              <a:ext cx="91540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xmlns="" id="{A681FAC5-8CD1-4C6C-B224-8DAF0F62F18B}"/>
                </a:ext>
              </a:extLst>
            </p:cNvPr>
            <p:cNvSpPr/>
            <p:nvPr/>
          </p:nvSpPr>
          <p:spPr>
            <a:xfrm>
              <a:off x="6651270" y="1833197"/>
              <a:ext cx="62988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cxnSp>
          <p:nvCxnSpPr>
            <p:cNvPr id="455" name="Connecteur droit 454">
              <a:extLst>
                <a:ext uri="{FF2B5EF4-FFF2-40B4-BE49-F238E27FC236}">
                  <a16:creationId xmlns:a16="http://schemas.microsoft.com/office/drawing/2014/main" xmlns="" id="{56D2FA13-1C24-450C-B1D1-809FFBE87D22}"/>
                </a:ext>
              </a:extLst>
            </p:cNvPr>
            <p:cNvCxnSpPr>
              <a:cxnSpLocks/>
            </p:cNvCxnSpPr>
            <p:nvPr/>
          </p:nvCxnSpPr>
          <p:spPr>
            <a:xfrm>
              <a:off x="6743263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Connecteur droit 455">
              <a:extLst>
                <a:ext uri="{FF2B5EF4-FFF2-40B4-BE49-F238E27FC236}">
                  <a16:creationId xmlns:a16="http://schemas.microsoft.com/office/drawing/2014/main" xmlns="" id="{EEDDD020-86CC-4EB5-9079-5F4AE99F5D24}"/>
                </a:ext>
              </a:extLst>
            </p:cNvPr>
            <p:cNvCxnSpPr>
              <a:cxnSpLocks/>
            </p:cNvCxnSpPr>
            <p:nvPr/>
          </p:nvCxnSpPr>
          <p:spPr>
            <a:xfrm>
              <a:off x="6766843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Connecteur droit 456">
              <a:extLst>
                <a:ext uri="{FF2B5EF4-FFF2-40B4-BE49-F238E27FC236}">
                  <a16:creationId xmlns:a16="http://schemas.microsoft.com/office/drawing/2014/main" xmlns="" id="{648A295D-AD0A-4F9B-8BCB-E96FE1D50B76}"/>
                </a:ext>
              </a:extLst>
            </p:cNvPr>
            <p:cNvCxnSpPr>
              <a:cxnSpLocks/>
            </p:cNvCxnSpPr>
            <p:nvPr/>
          </p:nvCxnSpPr>
          <p:spPr>
            <a:xfrm>
              <a:off x="6795664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Connecteur droit 457">
              <a:extLst>
                <a:ext uri="{FF2B5EF4-FFF2-40B4-BE49-F238E27FC236}">
                  <a16:creationId xmlns:a16="http://schemas.microsoft.com/office/drawing/2014/main" xmlns="" id="{CFBF93AB-6C5D-46AE-88F9-6CA4B1D814AC}"/>
                </a:ext>
              </a:extLst>
            </p:cNvPr>
            <p:cNvCxnSpPr>
              <a:cxnSpLocks/>
            </p:cNvCxnSpPr>
            <p:nvPr/>
          </p:nvCxnSpPr>
          <p:spPr>
            <a:xfrm>
              <a:off x="6866405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Connecteur droit 458">
              <a:extLst>
                <a:ext uri="{FF2B5EF4-FFF2-40B4-BE49-F238E27FC236}">
                  <a16:creationId xmlns:a16="http://schemas.microsoft.com/office/drawing/2014/main" xmlns="" id="{42ABB899-F0AD-417F-B4EE-6DBDE7647F58}"/>
                </a:ext>
              </a:extLst>
            </p:cNvPr>
            <p:cNvCxnSpPr>
              <a:cxnSpLocks/>
            </p:cNvCxnSpPr>
            <p:nvPr/>
          </p:nvCxnSpPr>
          <p:spPr>
            <a:xfrm>
              <a:off x="6900466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Connecteur droit 459">
              <a:extLst>
                <a:ext uri="{FF2B5EF4-FFF2-40B4-BE49-F238E27FC236}">
                  <a16:creationId xmlns:a16="http://schemas.microsoft.com/office/drawing/2014/main" xmlns="" id="{BD108F45-7ADF-4A6D-AADF-1DEBE9C1825C}"/>
                </a:ext>
              </a:extLst>
            </p:cNvPr>
            <p:cNvCxnSpPr>
              <a:cxnSpLocks/>
            </p:cNvCxnSpPr>
            <p:nvPr/>
          </p:nvCxnSpPr>
          <p:spPr>
            <a:xfrm>
              <a:off x="7010508" y="1833197"/>
              <a:ext cx="0" cy="108000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xmlns="" id="{D4B43FD0-3354-433A-8D7B-0DE947A46AA9}"/>
                </a:ext>
              </a:extLst>
            </p:cNvPr>
            <p:cNvSpPr/>
            <p:nvPr/>
          </p:nvSpPr>
          <p:spPr>
            <a:xfrm>
              <a:off x="5001165" y="1785025"/>
              <a:ext cx="83604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xmlns="" id="{F65A19F2-E49B-4BBC-A58F-611D5065FE26}"/>
                </a:ext>
              </a:extLst>
            </p:cNvPr>
            <p:cNvSpPr/>
            <p:nvPr/>
          </p:nvSpPr>
          <p:spPr>
            <a:xfrm>
              <a:off x="5155748" y="1785025"/>
              <a:ext cx="92983" cy="108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FFFFFF"/>
                </a:solidFill>
              </a:endParaRPr>
            </a:p>
          </p:txBody>
        </p:sp>
      </p:grpSp>
      <p:cxnSp>
        <p:nvCxnSpPr>
          <p:cNvPr id="499" name="Connecteur droit 498">
            <a:extLst>
              <a:ext uri="{FF2B5EF4-FFF2-40B4-BE49-F238E27FC236}">
                <a16:creationId xmlns:a16="http://schemas.microsoft.com/office/drawing/2014/main" xmlns="" id="{6EA362CF-A376-2C43-8A78-2D67F2B44E3E}"/>
              </a:ext>
            </a:extLst>
          </p:cNvPr>
          <p:cNvCxnSpPr/>
          <p:nvPr/>
        </p:nvCxnSpPr>
        <p:spPr>
          <a:xfrm>
            <a:off x="5546509" y="2113228"/>
            <a:ext cx="0" cy="3204000"/>
          </a:xfrm>
          <a:prstGeom prst="line">
            <a:avLst/>
          </a:prstGeom>
          <a:ln w="158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ZoneTexte 499"/>
          <p:cNvSpPr txBox="1"/>
          <p:nvPr/>
        </p:nvSpPr>
        <p:spPr>
          <a:xfrm>
            <a:off x="5558788" y="1895161"/>
            <a:ext cx="83869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rgbClr val="0070C0"/>
                </a:solidFill>
              </a:rPr>
              <a:t>94,4%</a:t>
            </a:r>
          </a:p>
          <a:p>
            <a:endParaRPr lang="fr-FR" dirty="0">
              <a:solidFill>
                <a:srgbClr val="000000"/>
              </a:solidFill>
            </a:endParaRPr>
          </a:p>
          <a:p>
            <a:r>
              <a:rPr lang="fr-FR" b="1" dirty="0">
                <a:solidFill>
                  <a:srgbClr val="005086"/>
                </a:solidFill>
              </a:rPr>
              <a:t>92,5%</a:t>
            </a:r>
          </a:p>
        </p:txBody>
      </p:sp>
      <p:sp>
        <p:nvSpPr>
          <p:cNvPr id="501" name="ZoneTexte 500"/>
          <p:cNvSpPr txBox="1"/>
          <p:nvPr/>
        </p:nvSpPr>
        <p:spPr>
          <a:xfrm>
            <a:off x="5574180" y="2851757"/>
            <a:ext cx="83869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rgbClr val="7F7F7F"/>
                </a:solidFill>
              </a:rPr>
              <a:t>67,4%</a:t>
            </a:r>
          </a:p>
          <a:p>
            <a:endParaRPr lang="fr-FR" dirty="0">
              <a:solidFill>
                <a:srgbClr val="000000"/>
              </a:solidFill>
            </a:endParaRPr>
          </a:p>
          <a:p>
            <a:endParaRPr lang="fr-FR" dirty="0">
              <a:solidFill>
                <a:srgbClr val="000000"/>
              </a:solidFill>
            </a:endParaRPr>
          </a:p>
          <a:p>
            <a:r>
              <a:rPr lang="fr-FR" b="1" dirty="0">
                <a:solidFill>
                  <a:srgbClr val="FF7F4D"/>
                </a:solidFill>
              </a:rPr>
              <a:t>56,8%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2514331" y="2934013"/>
            <a:ext cx="8451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>
                <a:solidFill>
                  <a:srgbClr val="CA5E34"/>
                </a:solidFill>
              </a:rPr>
              <a:t>No </a:t>
            </a:r>
            <a:r>
              <a:rPr lang="fr-FR" sz="1400" b="1" dirty="0" err="1">
                <a:solidFill>
                  <a:srgbClr val="CA5E34"/>
                </a:solidFill>
              </a:rPr>
              <a:t>pCR</a:t>
            </a:r>
            <a:endParaRPr lang="fr-FR" sz="1400" b="1" dirty="0">
              <a:solidFill>
                <a:srgbClr val="CA5E34"/>
              </a:solidFill>
            </a:endParaRPr>
          </a:p>
        </p:txBody>
      </p:sp>
      <p:sp>
        <p:nvSpPr>
          <p:cNvPr id="502" name="ZoneTexte 501"/>
          <p:cNvSpPr txBox="1"/>
          <p:nvPr/>
        </p:nvSpPr>
        <p:spPr>
          <a:xfrm>
            <a:off x="3745888" y="1933115"/>
            <a:ext cx="5469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err="1"/>
              <a:t>pCR</a:t>
            </a:r>
            <a:endParaRPr lang="fr-FR" sz="1400" b="1" dirty="0"/>
          </a:p>
        </p:txBody>
      </p:sp>
      <p:sp>
        <p:nvSpPr>
          <p:cNvPr id="503" name="Rectangle à coins arrondis 10">
            <a:extLst>
              <a:ext uri="{FF2B5EF4-FFF2-40B4-BE49-F238E27FC236}">
                <a16:creationId xmlns:a16="http://schemas.microsoft.com/office/drawing/2014/main" xmlns="" id="{095E8423-F0F5-426E-9DE6-739951F090ED}"/>
              </a:ext>
            </a:extLst>
          </p:cNvPr>
          <p:cNvSpPr/>
          <p:nvPr/>
        </p:nvSpPr>
        <p:spPr>
          <a:xfrm>
            <a:off x="1047475" y="1689652"/>
            <a:ext cx="6347238" cy="4026182"/>
          </a:xfrm>
          <a:prstGeom prst="roundRect">
            <a:avLst>
              <a:gd name="adj" fmla="val 0"/>
            </a:avLst>
          </a:prstGeom>
          <a:noFill/>
          <a:ln w="3175">
            <a:solidFill>
              <a:srgbClr val="7370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xmlns="" id="{2F431CE6-64DE-A669-41BD-C83EFEC4686C}"/>
              </a:ext>
            </a:extLst>
          </p:cNvPr>
          <p:cNvSpPr txBox="1"/>
          <p:nvPr/>
        </p:nvSpPr>
        <p:spPr>
          <a:xfrm>
            <a:off x="1248511" y="1501080"/>
            <a:ext cx="1901483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bg1">
                    <a:lumMod val="50000"/>
                  </a:schemeClr>
                </a:solidFill>
              </a:rPr>
              <a:t>SSE selon </a:t>
            </a:r>
            <a:r>
              <a:rPr lang="fr-FR" sz="2000" b="1" dirty="0" err="1">
                <a:solidFill>
                  <a:schemeClr val="bg1">
                    <a:lumMod val="50000"/>
                  </a:schemeClr>
                </a:solidFill>
              </a:rPr>
              <a:t>pCR</a:t>
            </a:r>
            <a:endParaRPr lang="fr-FR" sz="20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4" name="Espace réservé du texte 4">
            <a:extLst>
              <a:ext uri="{FF2B5EF4-FFF2-40B4-BE49-F238E27FC236}">
                <a16:creationId xmlns:a16="http://schemas.microsoft.com/office/drawing/2014/main" xmlns="" id="{96A7AC7C-5672-78AE-8E68-BCBFEC3428D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6" y="1047751"/>
            <a:ext cx="11259224" cy="341085"/>
          </a:xfrm>
        </p:spPr>
        <p:txBody>
          <a:bodyPr/>
          <a:lstStyle/>
          <a:p>
            <a:r>
              <a:rPr lang="fr-FR" dirty="0"/>
              <a:t>KEYNOTE-522 </a:t>
            </a:r>
          </a:p>
        </p:txBody>
      </p:sp>
      <p:sp>
        <p:nvSpPr>
          <p:cNvPr id="188" name="Rectangle 187">
            <a:extLst>
              <a:ext uri="{FF2B5EF4-FFF2-40B4-BE49-F238E27FC236}">
                <a16:creationId xmlns:a16="http://schemas.microsoft.com/office/drawing/2014/main" xmlns="" id="{B852647F-3E1C-FBE8-0331-8D3DB5A465F1}"/>
              </a:ext>
            </a:extLst>
          </p:cNvPr>
          <p:cNvSpPr/>
          <p:nvPr/>
        </p:nvSpPr>
        <p:spPr>
          <a:xfrm>
            <a:off x="7532881" y="1319841"/>
            <a:ext cx="4406078" cy="1863305"/>
          </a:xfrm>
          <a:prstGeom prst="rect">
            <a:avLst/>
          </a:prstGeom>
          <a:solidFill>
            <a:schemeClr val="bg1">
              <a:alpha val="77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56390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8D536F-1E2B-0282-993D-C69622642B1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 anchor="ctr"/>
          <a:lstStyle/>
          <a:p>
            <a:r>
              <a:rPr lang="fr-FR" dirty="0"/>
              <a:t>Biologie</a:t>
            </a:r>
          </a:p>
        </p:txBody>
      </p:sp>
      <p:sp>
        <p:nvSpPr>
          <p:cNvPr id="3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8733078" y="6556537"/>
            <a:ext cx="1411407" cy="242888"/>
          </a:xfrm>
        </p:spPr>
        <p:txBody>
          <a:bodyPr/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25308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302C4CF-B570-40F8-28E9-D763CD334D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/>
              <a:t>En contexte localement avancé : Phase adjuvante </a:t>
            </a:r>
            <a:r>
              <a:rPr lang="fr-FR" sz="3200" dirty="0" smtClean="0"/>
              <a:t>post-Chimiothérapie</a:t>
            </a:r>
            <a:endParaRPr lang="fr-FR" sz="3200" dirty="0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xmlns="" id="{A740A0F1-5C2E-49D3-3979-EBD9D66EF2A7}"/>
              </a:ext>
            </a:extLst>
          </p:cNvPr>
          <p:cNvGrpSpPr/>
          <p:nvPr/>
        </p:nvGrpSpPr>
        <p:grpSpPr>
          <a:xfrm>
            <a:off x="1189023" y="2934689"/>
            <a:ext cx="3090242" cy="1113057"/>
            <a:chOff x="673847" y="2631685"/>
            <a:chExt cx="3427373" cy="1234486"/>
          </a:xfrm>
        </p:grpSpPr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xmlns="" id="{B47C84B2-3140-FF0E-860E-32487FC55D1B}"/>
                </a:ext>
              </a:extLst>
            </p:cNvPr>
            <p:cNvSpPr txBox="1"/>
            <p:nvPr/>
          </p:nvSpPr>
          <p:spPr>
            <a:xfrm>
              <a:off x="673847" y="2999340"/>
              <a:ext cx="3427373" cy="409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b="1" dirty="0">
                  <a:solidFill>
                    <a:srgbClr val="FF7F4D"/>
                  </a:solidFill>
                </a:rPr>
                <a:t>Escalade</a:t>
              </a:r>
            </a:p>
          </p:txBody>
        </p:sp>
        <p:cxnSp>
          <p:nvCxnSpPr>
            <p:cNvPr id="10" name="Connecteur droit 9">
              <a:extLst>
                <a:ext uri="{FF2B5EF4-FFF2-40B4-BE49-F238E27FC236}">
                  <a16:creationId xmlns:a16="http://schemas.microsoft.com/office/drawing/2014/main" xmlns="" id="{9DE1D58E-C80F-3F52-F3EC-DE006CC204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35719" y="2631685"/>
              <a:ext cx="0" cy="1234486"/>
            </a:xfrm>
            <a:prstGeom prst="line">
              <a:avLst/>
            </a:prstGeom>
            <a:ln>
              <a:solidFill>
                <a:srgbClr val="00508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Image 12">
            <a:extLst>
              <a:ext uri="{FF2B5EF4-FFF2-40B4-BE49-F238E27FC236}">
                <a16:creationId xmlns:a16="http://schemas.microsoft.com/office/drawing/2014/main" xmlns="" id="{693C0B8E-D944-32F6-2BAC-BDEC58E3C7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52151" y="2853946"/>
            <a:ext cx="5283200" cy="1193800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xmlns="" id="{1AF220EA-BE59-9BA7-5D14-C8C6B4D288C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22078" y="2288280"/>
            <a:ext cx="2895600" cy="1955800"/>
          </a:xfrm>
          <a:prstGeom prst="rect">
            <a:avLst/>
          </a:prstGeom>
        </p:spPr>
      </p:pic>
      <p:sp>
        <p:nvSpPr>
          <p:cNvPr id="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917720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302C4CF-B570-40F8-28E9-D763CD334D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sz="3200" dirty="0"/>
              <a:t>En contexte localement avancé : Phase adjuvante post-Chimiothérapie</a:t>
            </a:r>
          </a:p>
        </p:txBody>
      </p:sp>
      <p:sp>
        <p:nvSpPr>
          <p:cNvPr id="14" name="Espace réservé du texte 13">
            <a:extLst>
              <a:ext uri="{FF2B5EF4-FFF2-40B4-BE49-F238E27FC236}">
                <a16:creationId xmlns:a16="http://schemas.microsoft.com/office/drawing/2014/main" xmlns="" id="{3F186028-0AF6-682E-4F0C-016A29BC670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4" y="1106864"/>
            <a:ext cx="11259224" cy="341085"/>
          </a:xfrm>
        </p:spPr>
        <p:txBody>
          <a:bodyPr/>
          <a:lstStyle/>
          <a:p>
            <a:r>
              <a:rPr lang="fr-FR" dirty="0"/>
              <a:t>Escalade avec de nouvelles stratégies …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AA0C651-5CE4-0EA0-F626-D99C2F6234D4}"/>
              </a:ext>
            </a:extLst>
          </p:cNvPr>
          <p:cNvSpPr/>
          <p:nvPr/>
        </p:nvSpPr>
        <p:spPr>
          <a:xfrm>
            <a:off x="1447820" y="4475747"/>
            <a:ext cx="7916738" cy="138823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xmlns="" id="{C3A51B97-1F22-4B21-3EDA-E7C46DDF99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40107" y="1815379"/>
            <a:ext cx="7772400" cy="3715252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xmlns="" id="{69469260-58D8-2977-EF2E-20D5210D59F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64442" y="2329218"/>
            <a:ext cx="2759475" cy="2882539"/>
          </a:xfrm>
          <a:prstGeom prst="rect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xmlns="" id="{2AE85541-BECE-8362-2155-2204F8113886}"/>
              </a:ext>
            </a:extLst>
          </p:cNvPr>
          <p:cNvSpPr txBox="1"/>
          <p:nvPr/>
        </p:nvSpPr>
        <p:spPr>
          <a:xfrm>
            <a:off x="8858088" y="1134761"/>
            <a:ext cx="15773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800" b="1" dirty="0"/>
              <a:t>ADC</a:t>
            </a:r>
          </a:p>
        </p:txBody>
      </p:sp>
      <p:sp>
        <p:nvSpPr>
          <p:cNvPr id="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40388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302C4CF-B570-40F8-28E9-D763CD334DA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sz="3200" dirty="0"/>
              <a:t>En contexte localement avancé : Phase adjuvante post-Chimiothérapie</a:t>
            </a:r>
          </a:p>
        </p:txBody>
      </p:sp>
      <p:sp>
        <p:nvSpPr>
          <p:cNvPr id="14" name="Espace réservé du texte 13">
            <a:extLst>
              <a:ext uri="{FF2B5EF4-FFF2-40B4-BE49-F238E27FC236}">
                <a16:creationId xmlns:a16="http://schemas.microsoft.com/office/drawing/2014/main" xmlns="" id="{3F186028-0AF6-682E-4F0C-016A29BC670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4" y="1106864"/>
            <a:ext cx="11259224" cy="341085"/>
          </a:xfrm>
        </p:spPr>
        <p:txBody>
          <a:bodyPr/>
          <a:lstStyle/>
          <a:p>
            <a:r>
              <a:rPr lang="fr-FR" dirty="0"/>
              <a:t>Escalade avec de nouvelles stratégies …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xmlns="" id="{40A4061B-9894-EFE4-BEC7-B075867C4797}"/>
              </a:ext>
            </a:extLst>
          </p:cNvPr>
          <p:cNvSpPr txBox="1"/>
          <p:nvPr/>
        </p:nvSpPr>
        <p:spPr>
          <a:xfrm>
            <a:off x="8858087" y="1134761"/>
            <a:ext cx="20031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800" b="1" dirty="0"/>
              <a:t>VACCIN</a:t>
            </a: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xmlns="" id="{3D5A88FF-2153-A2D9-254C-6E821ECA05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7816" y="1995723"/>
            <a:ext cx="8149753" cy="1956895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xmlns="" id="{88385E64-6A67-FC92-C70A-438129884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66006" y="1939776"/>
            <a:ext cx="2590375" cy="2463169"/>
          </a:xfrm>
          <a:prstGeom prst="rect">
            <a:avLst/>
          </a:prstGeom>
        </p:spPr>
      </p:pic>
      <p:sp>
        <p:nvSpPr>
          <p:cNvPr id="3" name="ZoneTexte 2">
            <a:extLst>
              <a:ext uri="{FF2B5EF4-FFF2-40B4-BE49-F238E27FC236}">
                <a16:creationId xmlns:a16="http://schemas.microsoft.com/office/drawing/2014/main" xmlns="" id="{05FF8D14-3104-2FA1-4A4B-633B79B6B472}"/>
              </a:ext>
            </a:extLst>
          </p:cNvPr>
          <p:cNvSpPr txBox="1"/>
          <p:nvPr/>
        </p:nvSpPr>
        <p:spPr>
          <a:xfrm>
            <a:off x="1137558" y="4571606"/>
            <a:ext cx="99168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Adagloxad</a:t>
            </a:r>
            <a:r>
              <a:rPr lang="fr-FR" dirty="0">
                <a:solidFill>
                  <a:srgbClr val="005086"/>
                </a:solidFill>
                <a:latin typeface="Century Gothic" panose="020B0502020202020204" pitchFamily="34" charset="0"/>
              </a:rPr>
              <a:t> </a:t>
            </a:r>
            <a:r>
              <a:rPr lang="fr-FR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simolenin</a:t>
            </a:r>
            <a:r>
              <a:rPr lang="fr-FR" dirty="0">
                <a:solidFill>
                  <a:srgbClr val="005086"/>
                </a:solidFill>
                <a:latin typeface="Century Gothic" panose="020B0502020202020204" pitchFamily="34" charset="0"/>
              </a:rPr>
              <a:t> : vaccin conjugué synthétique dirigé contre </a:t>
            </a:r>
            <a:r>
              <a:rPr lang="fr-FR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Globo</a:t>
            </a:r>
            <a:r>
              <a:rPr lang="fr-FR" dirty="0">
                <a:solidFill>
                  <a:srgbClr val="005086"/>
                </a:solidFill>
                <a:latin typeface="Century Gothic" panose="020B0502020202020204" pitchFamily="34" charset="0"/>
              </a:rPr>
              <a:t>-H (Ag tumoral)</a:t>
            </a:r>
          </a:p>
          <a:p>
            <a:r>
              <a:rPr lang="fr-FR" dirty="0">
                <a:solidFill>
                  <a:srgbClr val="005086"/>
                </a:solidFill>
                <a:latin typeface="Century Gothic" panose="020B0502020202020204" pitchFamily="34" charset="0"/>
              </a:rPr>
              <a:t>OBI-821 : adjuvant vaccinal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xmlns="" id="{3F32ED74-1279-2CF7-D2F2-26CD11F2E3E7}"/>
              </a:ext>
            </a:extLst>
          </p:cNvPr>
          <p:cNvSpPr txBox="1"/>
          <p:nvPr/>
        </p:nvSpPr>
        <p:spPr>
          <a:xfrm>
            <a:off x="1043216" y="2910670"/>
            <a:ext cx="14205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dirty="0"/>
              <a:t>Gloria trial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76A504D4-BB17-3D4E-AFBE-B86F9365FFB9}"/>
              </a:ext>
            </a:extLst>
          </p:cNvPr>
          <p:cNvSpPr txBox="1"/>
          <p:nvPr/>
        </p:nvSpPr>
        <p:spPr>
          <a:xfrm>
            <a:off x="8423006" y="5478418"/>
            <a:ext cx="38861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r-FR" sz="1600" b="0" i="0" dirty="0" err="1">
                <a:solidFill>
                  <a:srgbClr val="212121"/>
                </a:solidFill>
                <a:effectLst/>
                <a:latin typeface="system-ui"/>
              </a:rPr>
              <a:t>Rugo</a:t>
            </a:r>
            <a:r>
              <a:rPr lang="fr-FR" sz="1600" b="0" i="0" dirty="0">
                <a:solidFill>
                  <a:srgbClr val="212121"/>
                </a:solidFill>
                <a:effectLst/>
                <a:latin typeface="system-ui"/>
              </a:rPr>
              <a:t> Hs et </a:t>
            </a:r>
            <a:r>
              <a:rPr lang="fr-FR" sz="1600" b="0" i="0" dirty="0" err="1">
                <a:solidFill>
                  <a:srgbClr val="212121"/>
                </a:solidFill>
                <a:effectLst/>
                <a:latin typeface="system-ui"/>
              </a:rPr>
              <a:t>al.Future</a:t>
            </a:r>
            <a:r>
              <a:rPr lang="fr-FR" sz="1600" b="0" i="0" dirty="0">
                <a:solidFill>
                  <a:srgbClr val="212121"/>
                </a:solidFill>
                <a:effectLst/>
                <a:latin typeface="system-ui"/>
              </a:rPr>
              <a:t> </a:t>
            </a:r>
            <a:r>
              <a:rPr lang="fr-FR" sz="1600" b="0" i="0" dirty="0" err="1">
                <a:solidFill>
                  <a:srgbClr val="212121"/>
                </a:solidFill>
                <a:effectLst/>
                <a:latin typeface="system-ui"/>
              </a:rPr>
              <a:t>Oncol</a:t>
            </a:r>
            <a:r>
              <a:rPr lang="fr-FR" sz="1600" b="0" i="0" dirty="0">
                <a:solidFill>
                  <a:srgbClr val="212121"/>
                </a:solidFill>
                <a:effectLst/>
                <a:latin typeface="system-ui"/>
              </a:rPr>
              <a:t>. 2022.</a:t>
            </a:r>
          </a:p>
          <a:p>
            <a:pPr algn="l"/>
            <a:r>
              <a:rPr lang="fr-FR" sz="1600" b="0" i="0" dirty="0">
                <a:solidFill>
                  <a:srgbClr val="212121"/>
                </a:solidFill>
                <a:effectLst/>
                <a:latin typeface="system-ui"/>
              </a:rPr>
              <a:t>Huang CS et al. J </a:t>
            </a:r>
            <a:r>
              <a:rPr lang="fr-FR" sz="1600" b="0" i="0" dirty="0" err="1">
                <a:solidFill>
                  <a:srgbClr val="212121"/>
                </a:solidFill>
                <a:effectLst/>
                <a:latin typeface="system-ui"/>
              </a:rPr>
              <a:t>Immunother</a:t>
            </a:r>
            <a:r>
              <a:rPr lang="fr-FR" sz="1600" b="0" i="0" dirty="0">
                <a:solidFill>
                  <a:srgbClr val="212121"/>
                </a:solidFill>
                <a:effectLst/>
                <a:latin typeface="system-ui"/>
              </a:rPr>
              <a:t> Cancer. 2020</a:t>
            </a:r>
          </a:p>
        </p:txBody>
      </p:sp>
      <p:sp>
        <p:nvSpPr>
          <p:cNvPr id="1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05518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0139C9B5-6947-3CC1-5E47-4DF4FE6416B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 anchor="ctr"/>
          <a:lstStyle/>
          <a:p>
            <a:r>
              <a:rPr lang="fr-FR" dirty="0"/>
              <a:t>Cancers du Sein Triple Négatifs</a:t>
            </a:r>
          </a:p>
          <a:p>
            <a:r>
              <a:rPr lang="fr-FR" dirty="0"/>
              <a:t>Stade métastatique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20224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texte 4"/>
          <p:cNvSpPr>
            <a:spLocks noGrp="1"/>
          </p:cNvSpPr>
          <p:nvPr>
            <p:ph type="body" sz="quarter" idx="17"/>
          </p:nvPr>
        </p:nvSpPr>
        <p:spPr>
          <a:xfrm>
            <a:off x="932774" y="-4431"/>
            <a:ext cx="10117300" cy="516866"/>
          </a:xfrm>
        </p:spPr>
        <p:txBody>
          <a:bodyPr/>
          <a:lstStyle/>
          <a:p>
            <a:r>
              <a:rPr lang="fr-FR" dirty="0"/>
              <a:t>Stratégies de prise en charge des cancers du sein TN au stade métastatique</a:t>
            </a:r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xmlns="" id="{57F2187E-3E62-DB4A-AFE8-F9AEECE5B31D}"/>
              </a:ext>
            </a:extLst>
          </p:cNvPr>
          <p:cNvGrpSpPr/>
          <p:nvPr/>
        </p:nvGrpSpPr>
        <p:grpSpPr>
          <a:xfrm>
            <a:off x="3048000" y="1318437"/>
            <a:ext cx="6895070" cy="4566220"/>
            <a:chOff x="1163727" y="-90558"/>
            <a:chExt cx="9906891" cy="6645466"/>
          </a:xfrm>
        </p:grpSpPr>
        <p:sp>
          <p:nvSpPr>
            <p:cNvPr id="26" name="Ellipse 25">
              <a:extLst>
                <a:ext uri="{FF2B5EF4-FFF2-40B4-BE49-F238E27FC236}">
                  <a16:creationId xmlns:a16="http://schemas.microsoft.com/office/drawing/2014/main" xmlns="" id="{8A598328-A58E-A043-951F-AB0D7A2C3AF6}"/>
                </a:ext>
              </a:extLst>
            </p:cNvPr>
            <p:cNvSpPr/>
            <p:nvPr/>
          </p:nvSpPr>
          <p:spPr>
            <a:xfrm>
              <a:off x="6746021" y="1923273"/>
              <a:ext cx="2517569" cy="2398815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400" dirty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ctr"/>
              <a:endParaRPr lang="fr-FR" sz="1400" dirty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ctr"/>
              <a:endParaRPr lang="fr-FR" sz="1400" dirty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ctr"/>
              <a:endParaRPr lang="fr-FR" sz="1400" dirty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ctr"/>
              <a:r>
                <a:rPr lang="fr-FR" sz="1400" b="1" dirty="0">
                  <a:solidFill>
                    <a:schemeClr val="accent2">
                      <a:lumMod val="75000"/>
                    </a:schemeClr>
                  </a:solidFill>
                </a:rPr>
                <a:t>RA+</a:t>
              </a:r>
            </a:p>
            <a:p>
              <a:pPr algn="ctr"/>
              <a:endParaRPr lang="fr-FR" sz="1400" dirty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ctr"/>
              <a:endParaRPr lang="fr-FR" sz="1400" dirty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ctr"/>
              <a:endParaRPr lang="fr-FR" sz="1400" dirty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ctr"/>
              <a:endParaRPr lang="fr-FR" sz="14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xmlns="" id="{F6EC7644-F61C-8C47-8F1F-68F38C81266F}"/>
                </a:ext>
              </a:extLst>
            </p:cNvPr>
            <p:cNvSpPr/>
            <p:nvPr/>
          </p:nvSpPr>
          <p:spPr>
            <a:xfrm>
              <a:off x="4946376" y="2779449"/>
              <a:ext cx="2517570" cy="2398815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  <a:p>
              <a:pPr algn="ctr"/>
              <a:r>
                <a:rPr lang="fr-FR" sz="1400" dirty="0">
                  <a:solidFill>
                    <a:schemeClr val="tx1"/>
                  </a:solidFill>
                </a:rPr>
                <a:t>TN</a:t>
              </a:r>
            </a:p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  <a:p>
              <a:pPr algn="ctr"/>
              <a:r>
                <a:rPr lang="fr-FR" sz="1400" dirty="0"/>
                <a:t>T</a:t>
              </a:r>
            </a:p>
          </p:txBody>
        </p:sp>
        <p:sp>
          <p:nvSpPr>
            <p:cNvPr id="31" name="Ellipse 30">
              <a:extLst>
                <a:ext uri="{FF2B5EF4-FFF2-40B4-BE49-F238E27FC236}">
                  <a16:creationId xmlns:a16="http://schemas.microsoft.com/office/drawing/2014/main" xmlns="" id="{02B2FEB3-961B-9F41-BF49-9184EFFC8936}"/>
                </a:ext>
              </a:extLst>
            </p:cNvPr>
            <p:cNvSpPr/>
            <p:nvPr/>
          </p:nvSpPr>
          <p:spPr>
            <a:xfrm>
              <a:off x="5011385" y="973777"/>
              <a:ext cx="2517569" cy="2398815"/>
            </a:xfrm>
            <a:prstGeom prst="ellipse">
              <a:avLst/>
            </a:prstGeom>
            <a:solidFill>
              <a:schemeClr val="bg1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  <a:p>
              <a:pPr algn="ctr"/>
              <a:endParaRPr lang="fr-FR" sz="1400" dirty="0">
                <a:solidFill>
                  <a:schemeClr val="accent1"/>
                </a:solidFill>
              </a:endParaRPr>
            </a:p>
            <a:p>
              <a:pPr algn="ctr"/>
              <a:r>
                <a:rPr lang="fr-FR" sz="1400" dirty="0">
                  <a:solidFill>
                    <a:schemeClr val="accent1"/>
                  </a:solidFill>
                </a:rPr>
                <a:t>Altération de la voie PI3K/AKT</a:t>
              </a:r>
            </a:p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</p:txBody>
        </p:sp>
        <p:sp>
          <p:nvSpPr>
            <p:cNvPr id="32" name="Ellipse 31">
              <a:extLst>
                <a:ext uri="{FF2B5EF4-FFF2-40B4-BE49-F238E27FC236}">
                  <a16:creationId xmlns:a16="http://schemas.microsoft.com/office/drawing/2014/main" xmlns="" id="{A6039059-96BF-B94D-8516-133625CD55D8}"/>
                </a:ext>
              </a:extLst>
            </p:cNvPr>
            <p:cNvSpPr/>
            <p:nvPr/>
          </p:nvSpPr>
          <p:spPr>
            <a:xfrm>
              <a:off x="6489390" y="-90558"/>
              <a:ext cx="2200020" cy="165717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400" b="1"/>
                <a:t>Inhibiteur </a:t>
              </a:r>
              <a:r>
                <a:rPr lang="fr-FR" sz="1400" b="1" dirty="0"/>
                <a:t>AKT + Chimio</a:t>
              </a:r>
            </a:p>
          </p:txBody>
        </p:sp>
        <p:sp>
          <p:nvSpPr>
            <p:cNvPr id="33" name="Ellipse 32">
              <a:extLst>
                <a:ext uri="{FF2B5EF4-FFF2-40B4-BE49-F238E27FC236}">
                  <a16:creationId xmlns:a16="http://schemas.microsoft.com/office/drawing/2014/main" xmlns="" id="{69A2EB57-59D3-3D46-88A5-95DB8661425B}"/>
                </a:ext>
              </a:extLst>
            </p:cNvPr>
            <p:cNvSpPr/>
            <p:nvPr/>
          </p:nvSpPr>
          <p:spPr>
            <a:xfrm>
              <a:off x="2936505" y="1447645"/>
              <a:ext cx="2578014" cy="24647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7F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400" dirty="0">
                <a:solidFill>
                  <a:srgbClr val="D31DD9"/>
                </a:solidFill>
              </a:endParaRPr>
            </a:p>
            <a:p>
              <a:pPr algn="ctr"/>
              <a:endParaRPr lang="fr-FR" sz="1400" dirty="0">
                <a:solidFill>
                  <a:srgbClr val="D31DD9"/>
                </a:solidFill>
              </a:endParaRPr>
            </a:p>
            <a:p>
              <a:pPr algn="ctr"/>
              <a:endParaRPr lang="fr-FR" sz="1400" dirty="0">
                <a:solidFill>
                  <a:srgbClr val="D31DD9"/>
                </a:solidFill>
              </a:endParaRPr>
            </a:p>
            <a:p>
              <a:pPr algn="ctr"/>
              <a:endParaRPr lang="fr-FR" sz="1400" dirty="0">
                <a:solidFill>
                  <a:srgbClr val="D31DD9"/>
                </a:solidFill>
              </a:endParaRPr>
            </a:p>
            <a:p>
              <a:pPr algn="ctr"/>
              <a:r>
                <a:rPr lang="fr-FR" sz="1400" b="1" dirty="0">
                  <a:solidFill>
                    <a:srgbClr val="FF7F4D"/>
                  </a:solidFill>
                </a:rPr>
                <a:t>PD-L1+</a:t>
              </a:r>
            </a:p>
            <a:p>
              <a:pPr algn="ctr"/>
              <a:endParaRPr lang="fr-FR" sz="1400" dirty="0">
                <a:solidFill>
                  <a:srgbClr val="D31DD9"/>
                </a:solidFill>
              </a:endParaRPr>
            </a:p>
            <a:p>
              <a:pPr algn="ctr"/>
              <a:endParaRPr lang="fr-FR" sz="1400" dirty="0">
                <a:solidFill>
                  <a:srgbClr val="D31DD9"/>
                </a:solidFill>
              </a:endParaRPr>
            </a:p>
            <a:p>
              <a:pPr algn="ctr"/>
              <a:endParaRPr lang="fr-FR" sz="1400" dirty="0">
                <a:solidFill>
                  <a:srgbClr val="D31DD9"/>
                </a:solidFill>
              </a:endParaRPr>
            </a:p>
            <a:p>
              <a:pPr algn="ctr"/>
              <a:endParaRPr lang="fr-FR" sz="1400" dirty="0">
                <a:solidFill>
                  <a:srgbClr val="D31DD9"/>
                </a:solidFill>
              </a:endParaRPr>
            </a:p>
          </p:txBody>
        </p:sp>
        <p:sp>
          <p:nvSpPr>
            <p:cNvPr id="34" name="Ellipse 33">
              <a:extLst>
                <a:ext uri="{FF2B5EF4-FFF2-40B4-BE49-F238E27FC236}">
                  <a16:creationId xmlns:a16="http://schemas.microsoft.com/office/drawing/2014/main" xmlns="" id="{3EDCC552-DF95-1F47-82C6-0D90F92B639D}"/>
                </a:ext>
              </a:extLst>
            </p:cNvPr>
            <p:cNvSpPr/>
            <p:nvPr/>
          </p:nvSpPr>
          <p:spPr>
            <a:xfrm>
              <a:off x="1163727" y="1053405"/>
              <a:ext cx="2855901" cy="1193840"/>
            </a:xfrm>
            <a:prstGeom prst="ellipse">
              <a:avLst/>
            </a:prstGeom>
            <a:solidFill>
              <a:srgbClr val="FF7F4D"/>
            </a:solidFill>
            <a:ln>
              <a:solidFill>
                <a:srgbClr val="FF7F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400" b="1" dirty="0"/>
                <a:t>Anti-PD-1/PD-L1 + Chimio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xmlns="" id="{01DF7FA5-80D6-F94D-907A-0EA5A520D0CD}"/>
                </a:ext>
              </a:extLst>
            </p:cNvPr>
            <p:cNvSpPr/>
            <p:nvPr/>
          </p:nvSpPr>
          <p:spPr>
            <a:xfrm>
              <a:off x="5985117" y="3244333"/>
              <a:ext cx="221761" cy="3802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endParaRPr lang="fr-FR" sz="1400" dirty="0"/>
            </a:p>
          </p:txBody>
        </p:sp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xmlns="" id="{32AB5C7B-C575-C240-88F1-5D3102346BBF}"/>
                </a:ext>
              </a:extLst>
            </p:cNvPr>
            <p:cNvSpPr/>
            <p:nvPr/>
          </p:nvSpPr>
          <p:spPr>
            <a:xfrm>
              <a:off x="3373911" y="3345923"/>
              <a:ext cx="2517569" cy="2398815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  <a:p>
              <a:pPr algn="ctr"/>
              <a:endParaRPr lang="fr-FR" sz="1400" dirty="0">
                <a:solidFill>
                  <a:schemeClr val="accent6">
                    <a:lumMod val="75000"/>
                  </a:schemeClr>
                </a:solidFill>
              </a:endParaRPr>
            </a:p>
            <a:p>
              <a:pPr algn="ctr"/>
              <a:r>
                <a:rPr lang="fr-FR" sz="1400" b="1" dirty="0" err="1">
                  <a:solidFill>
                    <a:schemeClr val="accent6">
                      <a:lumMod val="75000"/>
                    </a:schemeClr>
                  </a:solidFill>
                </a:rPr>
                <a:t>BRCAmut</a:t>
              </a:r>
              <a:endParaRPr lang="fr-FR" sz="1400" b="1" dirty="0">
                <a:solidFill>
                  <a:schemeClr val="accent6">
                    <a:lumMod val="75000"/>
                  </a:schemeClr>
                </a:solidFill>
              </a:endParaRPr>
            </a:p>
            <a:p>
              <a:pPr algn="ctr"/>
              <a:endParaRPr lang="fr-FR" sz="1400" dirty="0">
                <a:solidFill>
                  <a:schemeClr val="accent6">
                    <a:lumMod val="75000"/>
                  </a:schemeClr>
                </a:solidFill>
              </a:endParaRPr>
            </a:p>
            <a:p>
              <a:pPr algn="ctr"/>
              <a:endParaRPr lang="fr-FR" sz="1400" dirty="0">
                <a:solidFill>
                  <a:schemeClr val="accent6">
                    <a:lumMod val="75000"/>
                  </a:schemeClr>
                </a:solidFill>
              </a:endParaRPr>
            </a:p>
            <a:p>
              <a:pPr algn="ctr"/>
              <a:endParaRPr lang="fr-FR" sz="1400" dirty="0"/>
            </a:p>
            <a:p>
              <a:pPr algn="ctr"/>
              <a:endParaRPr lang="fr-FR" sz="1400" dirty="0"/>
            </a:p>
          </p:txBody>
        </p:sp>
        <p:sp>
          <p:nvSpPr>
            <p:cNvPr id="37" name="Ellipse 36">
              <a:extLst>
                <a:ext uri="{FF2B5EF4-FFF2-40B4-BE49-F238E27FC236}">
                  <a16:creationId xmlns:a16="http://schemas.microsoft.com/office/drawing/2014/main" xmlns="" id="{EBDC3A85-C570-5441-B68E-1195ACA53848}"/>
                </a:ext>
              </a:extLst>
            </p:cNvPr>
            <p:cNvSpPr/>
            <p:nvPr/>
          </p:nvSpPr>
          <p:spPr>
            <a:xfrm>
              <a:off x="2908048" y="5154304"/>
              <a:ext cx="2132324" cy="1400604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400" b="1" dirty="0"/>
                <a:t>Inhibiteur PARP</a:t>
              </a:r>
            </a:p>
          </p:txBody>
        </p:sp>
        <p:sp>
          <p:nvSpPr>
            <p:cNvPr id="38" name="Ellipse 37">
              <a:extLst>
                <a:ext uri="{FF2B5EF4-FFF2-40B4-BE49-F238E27FC236}">
                  <a16:creationId xmlns:a16="http://schemas.microsoft.com/office/drawing/2014/main" xmlns="" id="{ADB199A1-E0D1-2645-8BE4-974F0EE800F8}"/>
                </a:ext>
              </a:extLst>
            </p:cNvPr>
            <p:cNvSpPr/>
            <p:nvPr/>
          </p:nvSpPr>
          <p:spPr>
            <a:xfrm>
              <a:off x="1648088" y="3451307"/>
              <a:ext cx="2078183" cy="130918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400" b="1" dirty="0" err="1"/>
                <a:t>PARPi</a:t>
              </a:r>
              <a:r>
                <a:rPr lang="fr-FR" sz="1400" b="1" dirty="0"/>
                <a:t> +</a:t>
              </a:r>
            </a:p>
            <a:p>
              <a:pPr algn="ctr"/>
              <a:r>
                <a:rPr lang="fr-FR" sz="1400" b="1" dirty="0"/>
                <a:t>Anti-PD-1</a:t>
              </a:r>
            </a:p>
          </p:txBody>
        </p:sp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xmlns="" id="{3FF1B370-1FC3-3241-AB06-010A8D0A676C}"/>
                </a:ext>
              </a:extLst>
            </p:cNvPr>
            <p:cNvSpPr/>
            <p:nvPr/>
          </p:nvSpPr>
          <p:spPr>
            <a:xfrm>
              <a:off x="6746021" y="4290832"/>
              <a:ext cx="1457261" cy="13381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400" b="1" dirty="0"/>
                <a:t>ADC</a:t>
              </a:r>
            </a:p>
          </p:txBody>
        </p:sp>
        <p:sp>
          <p:nvSpPr>
            <p:cNvPr id="40" name="Ellipse 39">
              <a:extLst>
                <a:ext uri="{FF2B5EF4-FFF2-40B4-BE49-F238E27FC236}">
                  <a16:creationId xmlns:a16="http://schemas.microsoft.com/office/drawing/2014/main" xmlns="" id="{E123A2F3-3783-184B-9E8B-EF47A0D0E829}"/>
                </a:ext>
              </a:extLst>
            </p:cNvPr>
            <p:cNvSpPr/>
            <p:nvPr/>
          </p:nvSpPr>
          <p:spPr>
            <a:xfrm>
              <a:off x="5850300" y="4946040"/>
              <a:ext cx="1752315" cy="1338151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400" b="1" dirty="0"/>
                <a:t>Chimio</a:t>
              </a:r>
            </a:p>
          </p:txBody>
        </p:sp>
        <p:sp>
          <p:nvSpPr>
            <p:cNvPr id="41" name="Ellipse 40">
              <a:extLst>
                <a:ext uri="{FF2B5EF4-FFF2-40B4-BE49-F238E27FC236}">
                  <a16:creationId xmlns:a16="http://schemas.microsoft.com/office/drawing/2014/main" xmlns="" id="{F7E5520B-8B24-C34C-A88A-E6F06712D175}"/>
                </a:ext>
              </a:extLst>
            </p:cNvPr>
            <p:cNvSpPr/>
            <p:nvPr/>
          </p:nvSpPr>
          <p:spPr>
            <a:xfrm>
              <a:off x="8550568" y="1422745"/>
              <a:ext cx="2520050" cy="151352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400" b="1" dirty="0"/>
                <a:t>Anti-Androgène</a:t>
              </a:r>
            </a:p>
          </p:txBody>
        </p:sp>
      </p:grp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281352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641BC8DB-430F-9D13-8615-824B94DEECD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/>
              <a:t>Les ADC à l’essai</a:t>
            </a:r>
          </a:p>
        </p:txBody>
      </p:sp>
      <p:pic>
        <p:nvPicPr>
          <p:cNvPr id="3073" name="Picture 1" descr="page4image359413648">
            <a:extLst>
              <a:ext uri="{FF2B5EF4-FFF2-40B4-BE49-F238E27FC236}">
                <a16:creationId xmlns:a16="http://schemas.microsoft.com/office/drawing/2014/main" xmlns="" id="{096C14D2-8A9F-1206-4194-9314095CE8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816" y="877451"/>
            <a:ext cx="6866022" cy="4870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xmlns="" id="{83F88E11-0E47-14DA-954D-F1471D80A6E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</a:blip>
          <a:srcRect t="11793"/>
          <a:stretch/>
        </p:blipFill>
        <p:spPr>
          <a:xfrm>
            <a:off x="8475072" y="1727391"/>
            <a:ext cx="3274162" cy="3614383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xmlns="" id="{AC186849-9641-3287-9D74-8461DDB15D1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87386"/>
          <a:stretch/>
        </p:blipFill>
        <p:spPr>
          <a:xfrm>
            <a:off x="8475072" y="1237915"/>
            <a:ext cx="3274162" cy="516866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42B49A4-759E-493F-3FA2-80A2B8EF98AC}"/>
              </a:ext>
            </a:extLst>
          </p:cNvPr>
          <p:cNvSpPr/>
          <p:nvPr/>
        </p:nvSpPr>
        <p:spPr>
          <a:xfrm>
            <a:off x="11111948" y="3756991"/>
            <a:ext cx="914400" cy="17890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C34250C4-736E-C631-3FAD-4639A4F0BB5D}"/>
              </a:ext>
            </a:extLst>
          </p:cNvPr>
          <p:cNvSpPr/>
          <p:nvPr/>
        </p:nvSpPr>
        <p:spPr>
          <a:xfrm rot="5400000">
            <a:off x="10397512" y="4447252"/>
            <a:ext cx="914400" cy="17890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Étoile à 8 branches 12">
            <a:extLst>
              <a:ext uri="{FF2B5EF4-FFF2-40B4-BE49-F238E27FC236}">
                <a16:creationId xmlns:a16="http://schemas.microsoft.com/office/drawing/2014/main" xmlns="" id="{86BB302E-D82B-DB80-AEDD-0EDF9406262F}"/>
              </a:ext>
            </a:extLst>
          </p:cNvPr>
          <p:cNvSpPr/>
          <p:nvPr/>
        </p:nvSpPr>
        <p:spPr>
          <a:xfrm>
            <a:off x="11499743" y="2665709"/>
            <a:ext cx="123986" cy="125338"/>
          </a:xfrm>
          <a:prstGeom prst="star8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Étoile à 8 branches 13">
            <a:extLst>
              <a:ext uri="{FF2B5EF4-FFF2-40B4-BE49-F238E27FC236}">
                <a16:creationId xmlns:a16="http://schemas.microsoft.com/office/drawing/2014/main" xmlns="" id="{3013EDD5-B562-BBEC-1757-1EBB31ECFFAF}"/>
              </a:ext>
            </a:extLst>
          </p:cNvPr>
          <p:cNvSpPr/>
          <p:nvPr/>
        </p:nvSpPr>
        <p:spPr>
          <a:xfrm>
            <a:off x="11063210" y="3205566"/>
            <a:ext cx="123986" cy="125338"/>
          </a:xfrm>
          <a:prstGeom prst="star8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Étoile à 8 branches 14">
            <a:extLst>
              <a:ext uri="{FF2B5EF4-FFF2-40B4-BE49-F238E27FC236}">
                <a16:creationId xmlns:a16="http://schemas.microsoft.com/office/drawing/2014/main" xmlns="" id="{3F14CD92-8B50-66C0-F4CA-3C3F15A96BB5}"/>
              </a:ext>
            </a:extLst>
          </p:cNvPr>
          <p:cNvSpPr/>
          <p:nvPr/>
        </p:nvSpPr>
        <p:spPr>
          <a:xfrm>
            <a:off x="11060630" y="3528444"/>
            <a:ext cx="123986" cy="125338"/>
          </a:xfrm>
          <a:prstGeom prst="star8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Étoile à 8 branches 15">
            <a:extLst>
              <a:ext uri="{FF2B5EF4-FFF2-40B4-BE49-F238E27FC236}">
                <a16:creationId xmlns:a16="http://schemas.microsoft.com/office/drawing/2014/main" xmlns="" id="{EF0E7A1F-FB61-B604-E2A9-F5555D5DDE63}"/>
              </a:ext>
            </a:extLst>
          </p:cNvPr>
          <p:cNvSpPr/>
          <p:nvPr/>
        </p:nvSpPr>
        <p:spPr>
          <a:xfrm>
            <a:off x="10301211" y="3202986"/>
            <a:ext cx="123986" cy="125338"/>
          </a:xfrm>
          <a:prstGeom prst="star8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Étoile à 8 branches 16">
            <a:extLst>
              <a:ext uri="{FF2B5EF4-FFF2-40B4-BE49-F238E27FC236}">
                <a16:creationId xmlns:a16="http://schemas.microsoft.com/office/drawing/2014/main" xmlns="" id="{AA4D829B-6D24-7BDB-2319-5CF0F3F5EEEF}"/>
              </a:ext>
            </a:extLst>
          </p:cNvPr>
          <p:cNvSpPr/>
          <p:nvPr/>
        </p:nvSpPr>
        <p:spPr>
          <a:xfrm>
            <a:off x="10298630" y="3541362"/>
            <a:ext cx="123986" cy="125338"/>
          </a:xfrm>
          <a:prstGeom prst="star8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" name="Étoile à 8 branches 17">
            <a:extLst>
              <a:ext uri="{FF2B5EF4-FFF2-40B4-BE49-F238E27FC236}">
                <a16:creationId xmlns:a16="http://schemas.microsoft.com/office/drawing/2014/main" xmlns="" id="{0E07CE09-1561-7B67-FA0F-D87A80E3D24C}"/>
              </a:ext>
            </a:extLst>
          </p:cNvPr>
          <p:cNvSpPr/>
          <p:nvPr/>
        </p:nvSpPr>
        <p:spPr>
          <a:xfrm>
            <a:off x="10874649" y="2381571"/>
            <a:ext cx="123986" cy="125338"/>
          </a:xfrm>
          <a:prstGeom prst="star8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Étoile à 8 branches 18">
            <a:extLst>
              <a:ext uri="{FF2B5EF4-FFF2-40B4-BE49-F238E27FC236}">
                <a16:creationId xmlns:a16="http://schemas.microsoft.com/office/drawing/2014/main" xmlns="" id="{9A098B78-6AEF-68FC-645B-3061ED414853}"/>
              </a:ext>
            </a:extLst>
          </p:cNvPr>
          <p:cNvSpPr/>
          <p:nvPr/>
        </p:nvSpPr>
        <p:spPr>
          <a:xfrm>
            <a:off x="10515607" y="2378991"/>
            <a:ext cx="123986" cy="125338"/>
          </a:xfrm>
          <a:prstGeom prst="star8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Étoile à 8 branches 19">
            <a:extLst>
              <a:ext uri="{FF2B5EF4-FFF2-40B4-BE49-F238E27FC236}">
                <a16:creationId xmlns:a16="http://schemas.microsoft.com/office/drawing/2014/main" xmlns="" id="{20DF39D0-ABE2-B8BF-360C-0B3A23E38C7F}"/>
              </a:ext>
            </a:extLst>
          </p:cNvPr>
          <p:cNvSpPr/>
          <p:nvPr/>
        </p:nvSpPr>
        <p:spPr>
          <a:xfrm>
            <a:off x="9862096" y="2670873"/>
            <a:ext cx="123986" cy="125338"/>
          </a:xfrm>
          <a:prstGeom prst="star8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19574EC1-8B9F-C452-6014-0E565E43982A}"/>
              </a:ext>
            </a:extLst>
          </p:cNvPr>
          <p:cNvSpPr/>
          <p:nvPr/>
        </p:nvSpPr>
        <p:spPr>
          <a:xfrm>
            <a:off x="974327" y="3429000"/>
            <a:ext cx="1318984" cy="1912774"/>
          </a:xfrm>
          <a:prstGeom prst="rect">
            <a:avLst/>
          </a:prstGeom>
          <a:solidFill>
            <a:schemeClr val="bg1"/>
          </a:solidFill>
          <a:ln w="28575">
            <a:solidFill>
              <a:srgbClr val="2C70B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xmlns="" id="{011DDEE1-4199-605A-13A4-AB5297D28C54}"/>
              </a:ext>
            </a:extLst>
          </p:cNvPr>
          <p:cNvSpPr txBox="1"/>
          <p:nvPr/>
        </p:nvSpPr>
        <p:spPr>
          <a:xfrm>
            <a:off x="947374" y="3554477"/>
            <a:ext cx="1447140" cy="1631216"/>
          </a:xfrm>
          <a:prstGeom prst="rect">
            <a:avLst/>
          </a:prstGeom>
          <a:noFill/>
          <a:ln w="28575">
            <a:noFill/>
          </a:ln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00" b="1" dirty="0">
                <a:solidFill>
                  <a:schemeClr val="tx2">
                    <a:lumMod val="50000"/>
                  </a:schemeClr>
                </a:solidFill>
              </a:rPr>
              <a:t>Mécanisme d'action de la charge utile : Inhibiteur de la </a:t>
            </a:r>
            <a:r>
              <a:rPr lang="fr-FR" sz="1000" b="1" dirty="0" err="1">
                <a:solidFill>
                  <a:schemeClr val="tx2">
                    <a:lumMod val="50000"/>
                  </a:schemeClr>
                </a:solidFill>
              </a:rPr>
              <a:t>topoisomérase</a:t>
            </a:r>
            <a:r>
              <a:rPr lang="fr-FR" sz="1000" b="1" dirty="0">
                <a:solidFill>
                  <a:schemeClr val="tx2">
                    <a:lumMod val="50000"/>
                  </a:schemeClr>
                </a:solidFill>
              </a:rPr>
              <a:t> I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00" b="1" dirty="0">
                <a:solidFill>
                  <a:schemeClr val="tx2">
                    <a:lumMod val="50000"/>
                  </a:schemeClr>
                </a:solidFill>
              </a:rPr>
              <a:t>Charge utile à longue demi-vie systémique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00" b="1" dirty="0">
                <a:solidFill>
                  <a:schemeClr val="tx2">
                    <a:lumMod val="50000"/>
                  </a:schemeClr>
                </a:solidFill>
              </a:rPr>
              <a:t>Effet antitumoral de proximité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E7CC7C0C-ACF9-FEA3-786E-606033C3B4A5}"/>
              </a:ext>
            </a:extLst>
          </p:cNvPr>
          <p:cNvSpPr/>
          <p:nvPr/>
        </p:nvSpPr>
        <p:spPr>
          <a:xfrm>
            <a:off x="6713326" y="3429000"/>
            <a:ext cx="1318984" cy="1912774"/>
          </a:xfrm>
          <a:prstGeom prst="rect">
            <a:avLst/>
          </a:prstGeom>
          <a:solidFill>
            <a:schemeClr val="bg1"/>
          </a:solidFill>
          <a:ln w="28575">
            <a:solidFill>
              <a:srgbClr val="DA763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xmlns="" id="{BFF69599-6203-260F-20D3-4E506CD4090D}"/>
              </a:ext>
            </a:extLst>
          </p:cNvPr>
          <p:cNvSpPr txBox="1"/>
          <p:nvPr/>
        </p:nvSpPr>
        <p:spPr>
          <a:xfrm>
            <a:off x="6686373" y="3554477"/>
            <a:ext cx="1447140" cy="1631216"/>
          </a:xfrm>
          <a:prstGeom prst="rect">
            <a:avLst/>
          </a:prstGeom>
          <a:noFill/>
          <a:ln w="28575">
            <a:noFill/>
          </a:ln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00" b="1" dirty="0">
                <a:solidFill>
                  <a:schemeClr val="tx2">
                    <a:lumMod val="50000"/>
                  </a:schemeClr>
                </a:solidFill>
              </a:rPr>
              <a:t>Mécanisme d'action de la charge utile : Inhibiteur de la </a:t>
            </a:r>
            <a:r>
              <a:rPr lang="fr-FR" sz="1000" b="1" dirty="0" err="1">
                <a:solidFill>
                  <a:schemeClr val="tx2">
                    <a:lumMod val="50000"/>
                  </a:schemeClr>
                </a:solidFill>
              </a:rPr>
              <a:t>topoisomérase</a:t>
            </a:r>
            <a:r>
              <a:rPr lang="fr-FR" sz="1000" b="1" dirty="0">
                <a:solidFill>
                  <a:schemeClr val="tx2">
                    <a:lumMod val="50000"/>
                  </a:schemeClr>
                </a:solidFill>
              </a:rPr>
              <a:t> I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00" b="1" dirty="0">
                <a:solidFill>
                  <a:schemeClr val="tx2">
                    <a:lumMod val="50000"/>
                  </a:schemeClr>
                </a:solidFill>
              </a:rPr>
              <a:t>Charge utile à courte demi-vie systémique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00" b="1" dirty="0">
                <a:solidFill>
                  <a:schemeClr val="tx2">
                    <a:lumMod val="50000"/>
                  </a:schemeClr>
                </a:solidFill>
              </a:rPr>
              <a:t>Effet antitumoral de proximité</a:t>
            </a: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xmlns="" id="{728D8841-4AAA-9D2B-653D-B16377B05EBE}"/>
              </a:ext>
            </a:extLst>
          </p:cNvPr>
          <p:cNvSpPr txBox="1"/>
          <p:nvPr/>
        </p:nvSpPr>
        <p:spPr>
          <a:xfrm>
            <a:off x="5469352" y="4312959"/>
            <a:ext cx="1210503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IgG1 </a:t>
            </a:r>
            <a:r>
              <a:rPr lang="fr-FR" sz="800" b="1" dirty="0" err="1">
                <a:solidFill>
                  <a:schemeClr val="tx2">
                    <a:lumMod val="50000"/>
                  </a:schemeClr>
                </a:solidFill>
              </a:rPr>
              <a:t>mAB</a:t>
            </a:r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 humanisé anti-trop2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xmlns="" id="{82333D95-14A3-6AA3-4678-2D67349F6A30}"/>
              </a:ext>
            </a:extLst>
          </p:cNvPr>
          <p:cNvSpPr txBox="1"/>
          <p:nvPr/>
        </p:nvSpPr>
        <p:spPr>
          <a:xfrm>
            <a:off x="2320264" y="4341785"/>
            <a:ext cx="1210503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IgG1 </a:t>
            </a:r>
            <a:r>
              <a:rPr lang="fr-FR" sz="800" b="1" dirty="0" err="1">
                <a:solidFill>
                  <a:schemeClr val="tx2">
                    <a:lumMod val="50000"/>
                  </a:schemeClr>
                </a:solidFill>
              </a:rPr>
              <a:t>mAB</a:t>
            </a:r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 humanisé anti-trop2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xmlns="" id="{68AA177C-E3D3-F8EA-9DDC-82BCDDB5967A}"/>
              </a:ext>
            </a:extLst>
          </p:cNvPr>
          <p:cNvSpPr txBox="1"/>
          <p:nvPr/>
        </p:nvSpPr>
        <p:spPr>
          <a:xfrm>
            <a:off x="1414417" y="1733925"/>
            <a:ext cx="1210503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Liant hydrolysable sensible au pH pour SN-38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xmlns="" id="{CA7C8BB6-0FAD-5CAA-C15F-1235B716C5EE}"/>
              </a:ext>
            </a:extLst>
          </p:cNvPr>
          <p:cNvSpPr txBox="1"/>
          <p:nvPr/>
        </p:nvSpPr>
        <p:spPr>
          <a:xfrm>
            <a:off x="1075530" y="2951692"/>
            <a:ext cx="1318984" cy="2154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Charge utile du SN-38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xmlns="" id="{80429806-943B-ADAE-61A5-008A0D8D53E8}"/>
              </a:ext>
            </a:extLst>
          </p:cNvPr>
          <p:cNvSpPr txBox="1"/>
          <p:nvPr/>
        </p:nvSpPr>
        <p:spPr>
          <a:xfrm>
            <a:off x="6767566" y="2690510"/>
            <a:ext cx="1210503" cy="70788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Charge utile </a:t>
            </a:r>
            <a:r>
              <a:rPr lang="fr-FR" sz="800" b="1" dirty="0" err="1">
                <a:solidFill>
                  <a:schemeClr val="tx2">
                    <a:lumMod val="50000"/>
                  </a:schemeClr>
                </a:solidFill>
              </a:rPr>
              <a:t>DXd</a:t>
            </a:r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 </a:t>
            </a:r>
            <a:r>
              <a:rPr lang="fr-FR" sz="800" dirty="0">
                <a:solidFill>
                  <a:schemeClr val="tx2">
                    <a:lumMod val="50000"/>
                  </a:schemeClr>
                </a:solidFill>
              </a:rPr>
              <a:t>(dérivé de l'</a:t>
            </a:r>
            <a:r>
              <a:rPr lang="fr-FR" sz="800" dirty="0" err="1">
                <a:solidFill>
                  <a:schemeClr val="tx2">
                    <a:lumMod val="50000"/>
                  </a:schemeClr>
                </a:solidFill>
              </a:rPr>
              <a:t>exatecan</a:t>
            </a:r>
            <a:r>
              <a:rPr lang="fr-FR" sz="800" dirty="0">
                <a:solidFill>
                  <a:schemeClr val="tx2">
                    <a:lumMod val="50000"/>
                  </a:schemeClr>
                </a:solidFill>
              </a:rPr>
              <a:t> 10 fois plus puissant que le SN-38)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xmlns="" id="{8B9C2C74-35F1-BC8E-7C8E-52D0E7E18A4A}"/>
              </a:ext>
            </a:extLst>
          </p:cNvPr>
          <p:cNvSpPr txBox="1"/>
          <p:nvPr/>
        </p:nvSpPr>
        <p:spPr>
          <a:xfrm>
            <a:off x="6527409" y="1763940"/>
            <a:ext cx="1210503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Liant clivable à base de </a:t>
            </a:r>
            <a:r>
              <a:rPr lang="fr-FR" sz="800" b="1" dirty="0" err="1">
                <a:solidFill>
                  <a:schemeClr val="tx2">
                    <a:lumMod val="50000"/>
                  </a:schemeClr>
                </a:solidFill>
              </a:rPr>
              <a:t>tétrapeptides</a:t>
            </a:r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 pour </a:t>
            </a:r>
            <a:r>
              <a:rPr lang="fr-FR" sz="800" b="1" dirty="0" err="1">
                <a:solidFill>
                  <a:schemeClr val="tx2">
                    <a:lumMod val="50000"/>
                  </a:schemeClr>
                </a:solidFill>
              </a:rPr>
              <a:t>DXd</a:t>
            </a:r>
            <a:endParaRPr lang="fr-FR" sz="8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xmlns="" id="{8CD1191C-CB77-AC8B-39B0-36D48B98FFF5}"/>
              </a:ext>
            </a:extLst>
          </p:cNvPr>
          <p:cNvSpPr/>
          <p:nvPr/>
        </p:nvSpPr>
        <p:spPr>
          <a:xfrm>
            <a:off x="8415027" y="3429000"/>
            <a:ext cx="1407395" cy="1912774"/>
          </a:xfrm>
          <a:prstGeom prst="rect">
            <a:avLst/>
          </a:prstGeom>
          <a:solidFill>
            <a:schemeClr val="bg1"/>
          </a:solidFill>
          <a:ln w="28575">
            <a:solidFill>
              <a:srgbClr val="90706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xmlns="" id="{A2C0D388-E8DC-DDAA-77B2-A41C8FE2C89E}"/>
              </a:ext>
            </a:extLst>
          </p:cNvPr>
          <p:cNvSpPr txBox="1"/>
          <p:nvPr/>
        </p:nvSpPr>
        <p:spPr>
          <a:xfrm>
            <a:off x="8388075" y="3789739"/>
            <a:ext cx="1483661" cy="861774"/>
          </a:xfrm>
          <a:prstGeom prst="rect">
            <a:avLst/>
          </a:prstGeom>
          <a:noFill/>
          <a:ln w="28575">
            <a:noFill/>
          </a:ln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000" b="1" dirty="0">
                <a:solidFill>
                  <a:schemeClr val="tx2">
                    <a:lumMod val="50000"/>
                  </a:schemeClr>
                </a:solidFill>
              </a:rPr>
              <a:t>Mécanisme d'action de la charge utile : Nouvel Inhibiteur de </a:t>
            </a:r>
            <a:r>
              <a:rPr lang="fr-FR" sz="1000" b="1" dirty="0" err="1">
                <a:solidFill>
                  <a:schemeClr val="tx2">
                    <a:lumMod val="50000"/>
                  </a:schemeClr>
                </a:solidFill>
              </a:rPr>
              <a:t>topoisomérase</a:t>
            </a:r>
            <a:endParaRPr lang="fr-FR" sz="10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xmlns="" id="{D1F86D08-0A55-98D4-EE05-7CC285F6CA40}"/>
              </a:ext>
            </a:extLst>
          </p:cNvPr>
          <p:cNvSpPr txBox="1"/>
          <p:nvPr/>
        </p:nvSpPr>
        <p:spPr>
          <a:xfrm>
            <a:off x="9889367" y="4376921"/>
            <a:ext cx="1210503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SKB264 </a:t>
            </a:r>
            <a:r>
              <a:rPr lang="fr-FR" sz="800" b="1" dirty="0" err="1">
                <a:solidFill>
                  <a:schemeClr val="tx2">
                    <a:lumMod val="50000"/>
                  </a:schemeClr>
                </a:solidFill>
              </a:rPr>
              <a:t>mAB</a:t>
            </a:r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 totalement humanisé anti-trop2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xmlns="" id="{A73AFFF5-57CE-EAB3-F54F-002DF87CB3CF}"/>
              </a:ext>
            </a:extLst>
          </p:cNvPr>
          <p:cNvSpPr txBox="1"/>
          <p:nvPr/>
        </p:nvSpPr>
        <p:spPr>
          <a:xfrm>
            <a:off x="8251743" y="1572846"/>
            <a:ext cx="1838235" cy="70788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Conception d'un nouvel élément de liaison clivable </a:t>
            </a:r>
          </a:p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(équilibre entre la stabilité extracellulaire et la rupture intracellulaire de l'ADC)</a:t>
            </a:r>
            <a:endParaRPr lang="fr-FR" sz="8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xmlns="" id="{E066BC4D-ED05-BE4F-C163-25D99D8A88BC}"/>
              </a:ext>
            </a:extLst>
          </p:cNvPr>
          <p:cNvSpPr txBox="1"/>
          <p:nvPr/>
        </p:nvSpPr>
        <p:spPr>
          <a:xfrm>
            <a:off x="8299150" y="2936731"/>
            <a:ext cx="187839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chemeClr val="tx2">
                    <a:lumMod val="50000"/>
                  </a:schemeClr>
                </a:solidFill>
              </a:rPr>
              <a:t>nouvelle charge utile cytotoxique </a:t>
            </a:r>
            <a:r>
              <a:rPr lang="fr-FR" sz="800" dirty="0">
                <a:solidFill>
                  <a:schemeClr val="tx2">
                    <a:lumMod val="50000"/>
                  </a:schemeClr>
                </a:solidFill>
              </a:rPr>
              <a:t>(dérivé du </a:t>
            </a:r>
            <a:r>
              <a:rPr lang="fr-FR" sz="800" dirty="0" err="1">
                <a:solidFill>
                  <a:schemeClr val="tx2">
                    <a:lumMod val="50000"/>
                  </a:schemeClr>
                </a:solidFill>
              </a:rPr>
              <a:t>bélotécan</a:t>
            </a:r>
            <a:r>
              <a:rPr lang="fr-FR" sz="800" dirty="0">
                <a:solidFill>
                  <a:schemeClr val="tx2">
                    <a:lumMod val="50000"/>
                  </a:schemeClr>
                </a:solidFill>
              </a:rPr>
              <a:t>, cytotoxique modéré)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xmlns="" id="{704C63EF-69B5-AD8A-2000-722A5D8FC7AA}"/>
              </a:ext>
            </a:extLst>
          </p:cNvPr>
          <p:cNvSpPr txBox="1"/>
          <p:nvPr/>
        </p:nvSpPr>
        <p:spPr>
          <a:xfrm>
            <a:off x="10435501" y="811535"/>
            <a:ext cx="160063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000" b="1" u="sng" dirty="0">
                <a:solidFill>
                  <a:srgbClr val="62332D"/>
                </a:solidFill>
              </a:rPr>
              <a:t>SKB264</a:t>
            </a:r>
          </a:p>
        </p:txBody>
      </p:sp>
      <p:sp>
        <p:nvSpPr>
          <p:cNvPr id="3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914146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641BC8DB-430F-9D13-8615-824B94DEECD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4" y="42224"/>
            <a:ext cx="10995616" cy="516866"/>
          </a:xfrm>
        </p:spPr>
        <p:txBody>
          <a:bodyPr/>
          <a:lstStyle/>
          <a:p>
            <a:r>
              <a:rPr lang="fr-FR" sz="2800" dirty="0"/>
              <a:t>Cibles pour les ADC dans les Cancers du Sein Triple Négatifs au stade métastatique</a:t>
            </a:r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7654" y="1017043"/>
            <a:ext cx="8946293" cy="4880624"/>
          </a:xfrm>
          <a:prstGeom prst="rect">
            <a:avLst/>
          </a:prstGeom>
        </p:spPr>
      </p:pic>
      <p:sp>
        <p:nvSpPr>
          <p:cNvPr id="401" name="Espace réservé du contenu 2">
            <a:extLst>
              <a:ext uri="{FF2B5EF4-FFF2-40B4-BE49-F238E27FC236}">
                <a16:creationId xmlns:a16="http://schemas.microsoft.com/office/drawing/2014/main" xmlns="" id="{5FCCD9E9-3100-CAD2-3630-1357BEB9D79A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943675" y="6177846"/>
            <a:ext cx="6536282" cy="247196"/>
          </a:xfrm>
        </p:spPr>
        <p:txBody>
          <a:bodyPr/>
          <a:lstStyle/>
          <a:p>
            <a:pPr defTabSz="1219170">
              <a:spcBef>
                <a:spcPts val="0"/>
              </a:spcBef>
              <a:defRPr/>
            </a:pPr>
            <a:r>
              <a:rPr lang="fr-FR" dirty="0"/>
              <a:t>P. Schmid, et al. ;</a:t>
            </a:r>
            <a:r>
              <a:rPr lang="en-GB" dirty="0"/>
              <a:t> </a:t>
            </a:r>
            <a:r>
              <a:rPr lang="nb-NO" dirty="0"/>
              <a:t>Bardia A, et al. N Eng J Med. 2021;384:1529–1541.</a:t>
            </a:r>
            <a:r>
              <a:rPr lang="en-GB" dirty="0"/>
              <a:t> </a:t>
            </a:r>
            <a:r>
              <a:rPr lang="en-GB" dirty="0" err="1"/>
              <a:t>Krop</a:t>
            </a:r>
            <a:r>
              <a:rPr lang="en-GB" dirty="0"/>
              <a:t> I, et al. SABCS</a:t>
            </a:r>
            <a:r>
              <a:rPr lang="en-GB" dirty="0">
                <a:latin typeface="Calibri" panose="020F0502020204030204" pitchFamily="34" charset="0"/>
                <a:cs typeface="Calibri" panose="020F0502020204030204" pitchFamily="34" charset="0"/>
              </a:rPr>
              <a:t> ®</a:t>
            </a:r>
            <a:r>
              <a:rPr lang="en-GB" dirty="0"/>
              <a:t> 2021. ; </a:t>
            </a:r>
            <a:r>
              <a:rPr lang="en-GB" dirty="0" err="1"/>
              <a:t>Krop</a:t>
            </a:r>
            <a:r>
              <a:rPr lang="en-GB" dirty="0"/>
              <a:t> I, et al. ASCO</a:t>
            </a:r>
            <a:r>
              <a:rPr lang="en-GB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en-GB" dirty="0"/>
              <a:t> 2022. ; Modi S, et al. J </a:t>
            </a:r>
            <a:r>
              <a:rPr lang="en-GB" dirty="0" err="1"/>
              <a:t>Clin</a:t>
            </a:r>
            <a:r>
              <a:rPr lang="en-GB" dirty="0"/>
              <a:t> </a:t>
            </a:r>
            <a:r>
              <a:rPr lang="en-GB" dirty="0" err="1"/>
              <a:t>Oncol</a:t>
            </a:r>
            <a:r>
              <a:rPr lang="en-GB" dirty="0"/>
              <a:t>. 2020;38(17):1887</a:t>
            </a:r>
            <a:r>
              <a:rPr lang="nb-NO" dirty="0"/>
              <a:t>–1896. ; </a:t>
            </a:r>
            <a:r>
              <a:rPr lang="en-GB" dirty="0"/>
              <a:t>Tsai M, et al. ESMO</a:t>
            </a:r>
            <a:r>
              <a:rPr lang="en-GB" dirty="0">
                <a:latin typeface="Calibri" panose="020F0502020204030204" pitchFamily="34" charset="0"/>
                <a:cs typeface="Calibri" panose="020F0502020204030204" pitchFamily="34" charset="0"/>
              </a:rPr>
              <a:t> ®</a:t>
            </a:r>
            <a:r>
              <a:rPr lang="en-GB" dirty="0"/>
              <a:t> 2021.</a:t>
            </a:r>
            <a:endParaRPr lang="en-US" dirty="0"/>
          </a:p>
          <a:p>
            <a:endParaRPr lang="fr-FR" dirty="0"/>
          </a:p>
        </p:txBody>
      </p:sp>
      <p:sp>
        <p:nvSpPr>
          <p:cNvPr id="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681955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5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Peut-on optimiser l'activité des ADC ?</a:t>
            </a:r>
          </a:p>
        </p:txBody>
      </p:sp>
      <p:sp>
        <p:nvSpPr>
          <p:cNvPr id="7" name="Espace réservé du texte 6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Les associations possibles …</a:t>
            </a:r>
          </a:p>
        </p:txBody>
      </p:sp>
      <p:sp>
        <p:nvSpPr>
          <p:cNvPr id="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grpSp>
        <p:nvGrpSpPr>
          <p:cNvPr id="82" name="Groupe 81"/>
          <p:cNvGrpSpPr/>
          <p:nvPr/>
        </p:nvGrpSpPr>
        <p:grpSpPr>
          <a:xfrm>
            <a:off x="3154022" y="1123949"/>
            <a:ext cx="6917981" cy="4739337"/>
            <a:chOff x="3154022" y="1123949"/>
            <a:chExt cx="6917981" cy="4739337"/>
          </a:xfrm>
        </p:grpSpPr>
        <p:pic>
          <p:nvPicPr>
            <p:cNvPr id="9" name="Imagen 3">
              <a:extLst>
                <a:ext uri="{FF2B5EF4-FFF2-40B4-BE49-F238E27FC236}">
                  <a16:creationId xmlns:a16="http://schemas.microsoft.com/office/drawing/2014/main" xmlns="" id="{9D85E316-970E-DD52-1357-E5E8E81A928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9092" t="13072" r="10983" b="6850"/>
            <a:stretch/>
          </p:blipFill>
          <p:spPr>
            <a:xfrm>
              <a:off x="3848100" y="1724025"/>
              <a:ext cx="5448300" cy="38671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</p:pic>
        <p:sp>
          <p:nvSpPr>
            <p:cNvPr id="17" name="Bouée 16"/>
            <p:cNvSpPr/>
            <p:nvPr/>
          </p:nvSpPr>
          <p:spPr>
            <a:xfrm>
              <a:off x="3441064" y="1459285"/>
              <a:ext cx="6242639" cy="4068663"/>
            </a:xfrm>
            <a:prstGeom prst="donut">
              <a:avLst>
                <a:gd name="adj" fmla="val 900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  <p:sp>
          <p:nvSpPr>
            <p:cNvPr id="10" name="Bouée 9"/>
            <p:cNvSpPr/>
            <p:nvPr/>
          </p:nvSpPr>
          <p:spPr>
            <a:xfrm>
              <a:off x="3154022" y="1123949"/>
              <a:ext cx="6816725" cy="4739337"/>
            </a:xfrm>
            <a:prstGeom prst="donut">
              <a:avLst>
                <a:gd name="adj" fmla="val 8638"/>
              </a:avLst>
            </a:prstGeom>
            <a:solidFill>
              <a:srgbClr val="A9FEE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  <p:sp>
          <p:nvSpPr>
            <p:cNvPr id="18" name="ZoneTexte 17"/>
            <p:cNvSpPr txBox="1"/>
            <p:nvPr/>
          </p:nvSpPr>
          <p:spPr>
            <a:xfrm>
              <a:off x="5495584" y="1383280"/>
              <a:ext cx="2133600" cy="34721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616009"/>
                </a:avLst>
              </a:prstTxWarp>
              <a:spAutoFit/>
            </a:bodyPr>
            <a:lstStyle/>
            <a:p>
              <a:pPr algn="ctr"/>
              <a:r>
                <a:rPr lang="fr-FR" sz="1400" b="1" dirty="0" smtClean="0"/>
                <a:t>Thérapie </a:t>
              </a:r>
              <a:r>
                <a:rPr lang="fr-FR" sz="1400" b="1" dirty="0"/>
                <a:t>ciblée </a:t>
              </a:r>
            </a:p>
          </p:txBody>
        </p:sp>
        <p:sp>
          <p:nvSpPr>
            <p:cNvPr id="19" name="ZoneTexte 18"/>
            <p:cNvSpPr txBox="1"/>
            <p:nvPr/>
          </p:nvSpPr>
          <p:spPr>
            <a:xfrm rot="21389807">
              <a:off x="5702300" y="5400675"/>
              <a:ext cx="2133600" cy="307777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>
                  <a:gd name="adj" fmla="val 210827"/>
                </a:avLst>
              </a:prstTxWarp>
              <a:spAutoFit/>
            </a:bodyPr>
            <a:lstStyle/>
            <a:p>
              <a:pPr algn="ctr"/>
              <a:r>
                <a:rPr lang="fr-FR" sz="1400" b="1" dirty="0" smtClean="0"/>
                <a:t>Immunothérapie</a:t>
              </a:r>
              <a:endParaRPr lang="fr-FR" sz="1400" b="1" dirty="0"/>
            </a:p>
          </p:txBody>
        </p:sp>
        <p:sp>
          <p:nvSpPr>
            <p:cNvPr id="20" name="ZoneTexte 19"/>
            <p:cNvSpPr txBox="1"/>
            <p:nvPr/>
          </p:nvSpPr>
          <p:spPr>
            <a:xfrm rot="2529533">
              <a:off x="7916257" y="2069888"/>
              <a:ext cx="1896049" cy="53262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330079"/>
                </a:avLst>
              </a:prstTxWarp>
              <a:spAutoFit/>
            </a:bodyPr>
            <a:lstStyle/>
            <a:p>
              <a:pPr algn="ctr"/>
              <a:r>
                <a:rPr lang="fr-FR" sz="1400" b="1" dirty="0" smtClean="0"/>
                <a:t>Anti-</a:t>
              </a:r>
              <a:r>
                <a:rPr lang="fr-FR" sz="1400" b="1" dirty="0" err="1" smtClean="0"/>
                <a:t>angiogénique</a:t>
              </a:r>
              <a:r>
                <a:rPr lang="fr-FR" sz="1400" b="1" dirty="0" smtClean="0"/>
                <a:t> </a:t>
              </a:r>
              <a:endParaRPr lang="fr-FR" sz="1400" b="1" dirty="0"/>
            </a:p>
          </p:txBody>
        </p:sp>
        <p:sp>
          <p:nvSpPr>
            <p:cNvPr id="21" name="ZoneTexte 20"/>
            <p:cNvSpPr txBox="1"/>
            <p:nvPr/>
          </p:nvSpPr>
          <p:spPr>
            <a:xfrm rot="16200000">
              <a:off x="2735204" y="3095211"/>
              <a:ext cx="2206032" cy="796815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436354"/>
                </a:avLst>
              </a:prstTxWarp>
              <a:spAutoFit/>
            </a:bodyPr>
            <a:lstStyle/>
            <a:p>
              <a:pPr algn="ctr"/>
              <a:r>
                <a:rPr lang="fr-FR" sz="1400" b="1" dirty="0" smtClean="0"/>
                <a:t>Chimiothérapie </a:t>
              </a:r>
              <a:r>
                <a:rPr lang="fr-FR" sz="1400" b="1" dirty="0"/>
                <a:t>et action ciblée  </a:t>
              </a:r>
            </a:p>
          </p:txBody>
        </p:sp>
        <p:sp>
          <p:nvSpPr>
            <p:cNvPr id="15" name="ZoneTexte 14"/>
            <p:cNvSpPr txBox="1"/>
            <p:nvPr/>
          </p:nvSpPr>
          <p:spPr>
            <a:xfrm rot="2960720">
              <a:off x="3946802" y="4319786"/>
              <a:ext cx="805484" cy="223744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I</a:t>
              </a:r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nhibition </a:t>
              </a: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de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DOR </a:t>
              </a:r>
            </a:p>
          </p:txBody>
        </p:sp>
        <p:sp>
          <p:nvSpPr>
            <p:cNvPr id="23" name="ZoneTexte 22"/>
            <p:cNvSpPr txBox="1"/>
            <p:nvPr/>
          </p:nvSpPr>
          <p:spPr>
            <a:xfrm rot="4614947">
              <a:off x="3486628" y="3618898"/>
              <a:ext cx="805484" cy="223744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Arrêt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du cycle </a:t>
              </a:r>
              <a:endParaRPr lang="fr-FR" sz="900" b="1" dirty="0" smtClean="0">
                <a:solidFill>
                  <a:schemeClr val="accent6">
                    <a:lumMod val="50000"/>
                  </a:schemeClr>
                </a:solidFill>
              </a:endParaRP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cellulaire </a:t>
              </a:r>
              <a:endParaRPr lang="fr-FR" sz="9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sp>
          <p:nvSpPr>
            <p:cNvPr id="26" name="ZoneTexte 25"/>
            <p:cNvSpPr txBox="1"/>
            <p:nvPr/>
          </p:nvSpPr>
          <p:spPr>
            <a:xfrm rot="20532580">
              <a:off x="4597226" y="1883632"/>
              <a:ext cx="2111424" cy="1256732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054993"/>
                </a:avLst>
              </a:prstTxWarp>
              <a:spAutoFit/>
            </a:bodyPr>
            <a:lstStyle/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Inhibition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de </a:t>
              </a:r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plusieurs</a:t>
              </a: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voies simultanément </a:t>
              </a:r>
            </a:p>
          </p:txBody>
        </p:sp>
        <p:sp>
          <p:nvSpPr>
            <p:cNvPr id="27" name="ZoneTexte 26"/>
            <p:cNvSpPr txBox="1"/>
            <p:nvPr/>
          </p:nvSpPr>
          <p:spPr>
            <a:xfrm rot="545094">
              <a:off x="6430039" y="1739751"/>
              <a:ext cx="1769359" cy="304497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054993"/>
                </a:avLst>
              </a:prstTxWarp>
              <a:spAutoFit/>
            </a:bodyPr>
            <a:lstStyle/>
            <a:p>
              <a:pPr algn="ctr"/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D</a:t>
              </a:r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ouble blocage</a:t>
              </a:r>
              <a:endParaRPr lang="fr-FR" sz="9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sp>
          <p:nvSpPr>
            <p:cNvPr id="28" name="ZoneTexte 27"/>
            <p:cNvSpPr txBox="1"/>
            <p:nvPr/>
          </p:nvSpPr>
          <p:spPr>
            <a:xfrm rot="2301348">
              <a:off x="7700109" y="2395713"/>
              <a:ext cx="1769359" cy="304497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054993"/>
                </a:avLst>
              </a:prstTxWarp>
              <a:spAutoFit/>
            </a:bodyPr>
            <a:lstStyle/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Normalisation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des </a:t>
              </a:r>
              <a:endParaRPr lang="fr-FR" sz="900" b="1" dirty="0" smtClean="0">
                <a:solidFill>
                  <a:schemeClr val="accent6">
                    <a:lumMod val="50000"/>
                  </a:schemeClr>
                </a:solidFill>
              </a:endParaRP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vaisseaux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sanguins </a:t>
              </a:r>
            </a:p>
          </p:txBody>
        </p:sp>
        <p:sp>
          <p:nvSpPr>
            <p:cNvPr id="30" name="ZoneTexte 29"/>
            <p:cNvSpPr txBox="1"/>
            <p:nvPr/>
          </p:nvSpPr>
          <p:spPr>
            <a:xfrm rot="5242014">
              <a:off x="8508076" y="3280624"/>
              <a:ext cx="1411909" cy="304497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445447"/>
                </a:avLst>
              </a:prstTxWarp>
              <a:spAutoFit/>
            </a:bodyPr>
            <a:lstStyle/>
            <a:p>
              <a:pPr algn="ctr"/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Ciblage de la TEM  </a:t>
              </a:r>
            </a:p>
          </p:txBody>
        </p:sp>
        <p:sp>
          <p:nvSpPr>
            <p:cNvPr id="31" name="ZoneTexte 30"/>
            <p:cNvSpPr txBox="1"/>
            <p:nvPr/>
          </p:nvSpPr>
          <p:spPr>
            <a:xfrm rot="18963345">
              <a:off x="7325999" y="3309393"/>
              <a:ext cx="1743963" cy="153042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>
                  <a:gd name="adj" fmla="val 234309"/>
                </a:avLst>
              </a:prstTxWarp>
              <a:spAutoFit/>
            </a:bodyPr>
            <a:lstStyle/>
            <a:p>
              <a:pPr algn="ctr"/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Activation du </a:t>
              </a:r>
              <a:endParaRPr lang="fr-FR" sz="900" b="1" dirty="0" smtClean="0">
                <a:solidFill>
                  <a:schemeClr val="accent6">
                    <a:lumMod val="50000"/>
                  </a:schemeClr>
                </a:solidFill>
              </a:endParaRP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système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immunitaire </a:t>
              </a:r>
            </a:p>
          </p:txBody>
        </p:sp>
        <p:sp>
          <p:nvSpPr>
            <p:cNvPr id="32" name="ZoneTexte 31"/>
            <p:cNvSpPr txBox="1"/>
            <p:nvPr/>
          </p:nvSpPr>
          <p:spPr>
            <a:xfrm rot="20650764">
              <a:off x="6407114" y="3628399"/>
              <a:ext cx="1847933" cy="1547111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>
                  <a:gd name="adj" fmla="val 2882118"/>
                </a:avLst>
              </a:prstTxWarp>
              <a:spAutoFit/>
            </a:bodyPr>
            <a:lstStyle/>
            <a:p>
              <a:pPr algn="ctr"/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Augmentation </a:t>
              </a:r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de</a:t>
              </a: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l’expression de PDL1 </a:t>
              </a:r>
            </a:p>
          </p:txBody>
        </p:sp>
        <p:sp>
          <p:nvSpPr>
            <p:cNvPr id="33" name="ZoneTexte 32"/>
            <p:cNvSpPr txBox="1"/>
            <p:nvPr/>
          </p:nvSpPr>
          <p:spPr>
            <a:xfrm>
              <a:off x="5483147" y="3687492"/>
              <a:ext cx="1847933" cy="1547111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>
                  <a:gd name="adj" fmla="val 2882118"/>
                </a:avLst>
              </a:prstTxWarp>
              <a:spAutoFit/>
            </a:bodyPr>
            <a:lstStyle/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Génération de</a:t>
              </a: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T mémoire </a:t>
              </a:r>
            </a:p>
          </p:txBody>
        </p:sp>
        <p:sp>
          <p:nvSpPr>
            <p:cNvPr id="34" name="ZoneTexte 33"/>
            <p:cNvSpPr txBox="1"/>
            <p:nvPr/>
          </p:nvSpPr>
          <p:spPr>
            <a:xfrm rot="1262850">
              <a:off x="4601298" y="3549808"/>
              <a:ext cx="1847933" cy="1547111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>
                  <a:gd name="adj" fmla="val 2882118"/>
                </a:avLst>
              </a:prstTxWarp>
              <a:spAutoFit/>
            </a:bodyPr>
            <a:lstStyle/>
            <a:p>
              <a:pPr algn="ctr"/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Reprogrammation </a:t>
              </a:r>
              <a:endParaRPr lang="fr-FR" sz="900" b="1" dirty="0" smtClean="0">
                <a:solidFill>
                  <a:schemeClr val="accent6">
                    <a:lumMod val="50000"/>
                  </a:schemeClr>
                </a:solidFill>
              </a:endParaRP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des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macrophages</a:t>
              </a:r>
            </a:p>
          </p:txBody>
        </p:sp>
        <p:cxnSp>
          <p:nvCxnSpPr>
            <p:cNvPr id="37" name="Connecteur droit 36"/>
            <p:cNvCxnSpPr/>
            <p:nvPr/>
          </p:nvCxnSpPr>
          <p:spPr>
            <a:xfrm flipH="1" flipV="1">
              <a:off x="3459800" y="1831663"/>
              <a:ext cx="2603702" cy="1301531"/>
            </a:xfrm>
            <a:prstGeom prst="line">
              <a:avLst/>
            </a:prstGeom>
            <a:ln w="3810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necteur droit 37"/>
            <p:cNvCxnSpPr/>
            <p:nvPr/>
          </p:nvCxnSpPr>
          <p:spPr>
            <a:xfrm flipH="1">
              <a:off x="3459800" y="3962674"/>
              <a:ext cx="2603703" cy="1492163"/>
            </a:xfrm>
            <a:prstGeom prst="line">
              <a:avLst/>
            </a:prstGeom>
            <a:ln w="3810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necteur droit 40"/>
            <p:cNvCxnSpPr/>
            <p:nvPr/>
          </p:nvCxnSpPr>
          <p:spPr>
            <a:xfrm flipH="1">
              <a:off x="7063317" y="1224956"/>
              <a:ext cx="1550517" cy="1981868"/>
            </a:xfrm>
            <a:prstGeom prst="line">
              <a:avLst/>
            </a:prstGeom>
            <a:ln w="3810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eur droit 42"/>
            <p:cNvCxnSpPr/>
            <p:nvPr/>
          </p:nvCxnSpPr>
          <p:spPr>
            <a:xfrm flipH="1">
              <a:off x="7167683" y="2604425"/>
              <a:ext cx="2904320" cy="752117"/>
            </a:xfrm>
            <a:prstGeom prst="line">
              <a:avLst/>
            </a:prstGeom>
            <a:ln w="3810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Pentagone 53"/>
            <p:cNvSpPr/>
            <p:nvPr/>
          </p:nvSpPr>
          <p:spPr>
            <a:xfrm rot="7222351">
              <a:off x="3649058" y="2632739"/>
              <a:ext cx="990191" cy="270961"/>
            </a:xfrm>
            <a:prstGeom prst="homePlate">
              <a:avLst>
                <a:gd name="adj" fmla="val 46485"/>
              </a:avLst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ZoneTexte 24"/>
            <p:cNvSpPr txBox="1"/>
            <p:nvPr/>
          </p:nvSpPr>
          <p:spPr>
            <a:xfrm rot="18158737">
              <a:off x="3915808" y="2561810"/>
              <a:ext cx="1668486" cy="1256732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Modulation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des </a:t>
              </a:r>
              <a:endParaRPr lang="fr-FR" sz="900" b="1" dirty="0" smtClean="0">
                <a:solidFill>
                  <a:schemeClr val="accent6">
                    <a:lumMod val="50000"/>
                  </a:schemeClr>
                </a:solidFill>
              </a:endParaRP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antigènes </a:t>
              </a:r>
              <a:r>
                <a:rPr lang="fr-FR" sz="900" b="1" dirty="0">
                  <a:solidFill>
                    <a:schemeClr val="accent6">
                      <a:lumMod val="50000"/>
                    </a:schemeClr>
                  </a:solidFill>
                </a:rPr>
                <a:t>de </a:t>
              </a:r>
              <a:endParaRPr lang="fr-FR" sz="900" b="1" dirty="0" smtClean="0">
                <a:solidFill>
                  <a:schemeClr val="accent6">
                    <a:lumMod val="50000"/>
                  </a:schemeClr>
                </a:solidFill>
              </a:endParaRPr>
            </a:p>
            <a:p>
              <a:pPr algn="ctr"/>
              <a:r>
                <a:rPr lang="fr-FR" sz="900" b="1" dirty="0" smtClean="0">
                  <a:solidFill>
                    <a:schemeClr val="accent6">
                      <a:lumMod val="50000"/>
                    </a:schemeClr>
                  </a:solidFill>
                </a:rPr>
                <a:t>surface</a:t>
              </a:r>
              <a:endParaRPr lang="fr-FR" sz="9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cxnSp>
          <p:nvCxnSpPr>
            <p:cNvPr id="56" name="Connecteur droit 55"/>
            <p:cNvCxnSpPr/>
            <p:nvPr/>
          </p:nvCxnSpPr>
          <p:spPr>
            <a:xfrm flipH="1" flipV="1">
              <a:off x="3561056" y="3292196"/>
              <a:ext cx="2321188" cy="16320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Connecteur droit 60"/>
            <p:cNvCxnSpPr/>
            <p:nvPr/>
          </p:nvCxnSpPr>
          <p:spPr>
            <a:xfrm flipH="1">
              <a:off x="3809776" y="3714562"/>
              <a:ext cx="2067897" cy="566723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Connecteur droit 63"/>
            <p:cNvCxnSpPr/>
            <p:nvPr/>
          </p:nvCxnSpPr>
          <p:spPr>
            <a:xfrm flipH="1">
              <a:off x="5729175" y="4258665"/>
              <a:ext cx="482826" cy="111034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Connecteur droit 67"/>
            <p:cNvCxnSpPr/>
            <p:nvPr/>
          </p:nvCxnSpPr>
          <p:spPr>
            <a:xfrm>
              <a:off x="6736567" y="4323363"/>
              <a:ext cx="326750" cy="1124004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Connecteur droit 71"/>
            <p:cNvCxnSpPr/>
            <p:nvPr/>
          </p:nvCxnSpPr>
          <p:spPr>
            <a:xfrm>
              <a:off x="7231036" y="4131247"/>
              <a:ext cx="1017573" cy="984913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Connecteur droit 76"/>
            <p:cNvCxnSpPr/>
            <p:nvPr/>
          </p:nvCxnSpPr>
          <p:spPr>
            <a:xfrm>
              <a:off x="7412295" y="3816310"/>
              <a:ext cx="1986255" cy="323721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Connecteur droit 78"/>
            <p:cNvCxnSpPr/>
            <p:nvPr/>
          </p:nvCxnSpPr>
          <p:spPr>
            <a:xfrm flipH="1">
              <a:off x="6544271" y="1545747"/>
              <a:ext cx="18112" cy="141936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10265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573841C-E715-F13D-6055-ADA6C5B9DA8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En contexte métastatique : ADC</a:t>
            </a:r>
          </a:p>
        </p:txBody>
      </p:sp>
      <p:graphicFrame>
        <p:nvGraphicFramePr>
          <p:cNvPr id="7" name="Group 32">
            <a:extLst>
              <a:ext uri="{FF2B5EF4-FFF2-40B4-BE49-F238E27FC236}">
                <a16:creationId xmlns:a16="http://schemas.microsoft.com/office/drawing/2014/main" xmlns="" id="{3EE6E48B-8835-636B-FB56-E1FF9D7457EA}"/>
              </a:ext>
            </a:extLst>
          </p:cNvPr>
          <p:cNvGraphicFramePr>
            <a:graphicFrameLocks noGrp="1"/>
          </p:cNvGraphicFramePr>
          <p:nvPr/>
        </p:nvGraphicFramePr>
        <p:xfrm>
          <a:off x="1488141" y="651194"/>
          <a:ext cx="10148488" cy="5387678"/>
        </p:xfrm>
        <a:graphic>
          <a:graphicData uri="http://schemas.openxmlformats.org/drawingml/2006/table">
            <a:tbl>
              <a:tblPr/>
              <a:tblGrid>
                <a:gridCol w="7751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4369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7184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40362">
                  <a:extLst>
                    <a:ext uri="{9D8B030D-6E8A-4147-A177-3AD203B41FA5}">
                      <a16:colId xmlns:a16="http://schemas.microsoft.com/office/drawing/2014/main" xmlns="" val="2469736312"/>
                    </a:ext>
                  </a:extLst>
                </a:gridCol>
                <a:gridCol w="1988492">
                  <a:extLst>
                    <a:ext uri="{9D8B030D-6E8A-4147-A177-3AD203B41FA5}">
                      <a16:colId xmlns:a16="http://schemas.microsoft.com/office/drawing/2014/main" xmlns="" val="1852222346"/>
                    </a:ext>
                  </a:extLst>
                </a:gridCol>
                <a:gridCol w="2898480">
                  <a:extLst>
                    <a:ext uri="{9D8B030D-6E8A-4147-A177-3AD203B41FA5}">
                      <a16:colId xmlns:a16="http://schemas.microsoft.com/office/drawing/2014/main" xmlns="" val="2949158198"/>
                    </a:ext>
                  </a:extLst>
                </a:gridCol>
                <a:gridCol w="1048608">
                  <a:extLst>
                    <a:ext uri="{9D8B030D-6E8A-4147-A177-3AD203B41FA5}">
                      <a16:colId xmlns:a16="http://schemas.microsoft.com/office/drawing/2014/main" xmlns="" val="229393133"/>
                    </a:ext>
                  </a:extLst>
                </a:gridCol>
                <a:gridCol w="775175">
                  <a:extLst>
                    <a:ext uri="{9D8B030D-6E8A-4147-A177-3AD203B41FA5}">
                      <a16:colId xmlns:a16="http://schemas.microsoft.com/office/drawing/2014/main" xmlns="" val="3652597640"/>
                    </a:ext>
                  </a:extLst>
                </a:gridCol>
                <a:gridCol w="606659">
                  <a:extLst>
                    <a:ext uri="{9D8B030D-6E8A-4147-A177-3AD203B41FA5}">
                      <a16:colId xmlns:a16="http://schemas.microsoft.com/office/drawing/2014/main" xmlns="" val="2642343889"/>
                    </a:ext>
                  </a:extLst>
                </a:gridCol>
              </a:tblGrid>
              <a:tr h="337033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Numéro NCT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Classe thérapeutique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Phase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Nombre de patients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Titre de l'étude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Intervention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Critère de jugement principal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Etat du recrutement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Acronyme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37033">
                <a:tc gridSpan="9">
                  <a:txBody>
                    <a:bodyPr/>
                    <a:lstStyle/>
                    <a:p>
                      <a:pPr marL="72000" algn="l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Métastatique L1  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07909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NCT05382299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ADC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540 pts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Study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of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sacituzumab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govitecan-hziy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versus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treatment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of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physician's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choice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in patients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with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previously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untreated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metastatic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triple-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negative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breast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cancer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Sacituzumab govitecan (J1, J8, J1=J21)</a:t>
                      </a:r>
                      <a:b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 </a:t>
                      </a: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traitement au choix du médecin déterminé avant randomisation entre :</a:t>
                      </a:r>
                      <a:b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Paclitaxel (J1, J8, J15, J1=J28)</a:t>
                      </a:r>
                      <a:b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Nab-paclitaxel (J1, J8, J15, J1=J28)</a:t>
                      </a:r>
                      <a:b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Gemcitabine + carboplatine (J1, J8, J1=J21)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 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En cours de recrutement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ASCENT-03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807909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NCT05374512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ADC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600 pts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study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of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dato-DXd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versus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investigator's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choice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chemotherapy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in patients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with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locally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recurrent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inoperable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or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metastatic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triple-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negative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breast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cancer,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who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are not candidates for PD-1/​PD-L1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inhibitor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therapy</a:t>
                      </a:r>
                      <a:endParaRPr lang="fr-FR" sz="7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Dato-DXd</a:t>
                      </a:r>
                      <a:b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 </a:t>
                      </a: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traitement au choix:</a:t>
                      </a:r>
                      <a:b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si naïf de taxane ou inetrvalle libre &gt; 12 mois: paclitaxel ou nab-paclitaxel</a:t>
                      </a:r>
                      <a:b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si taxane antérieur et intervalle libre ≤ 12 mois : capécitabine, carboplatine ou éribuline.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En cours de recrutement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TROPION-Breast02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36193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NCT05382286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ADC + immunothérapie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440 pts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Study of sacituzumab govitecan-hziy and pembrolizumab versus treatment of physician's choice and pembrolizumab in patients With previously untreated, locally advanced inoperable or metastatic triple-negative breast cancer 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Sacituzumab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govitecan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(J1, J8, J1=J21) + pembrolizumab (1 fois tous les 21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jours,maximum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35 cycles)</a:t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 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Pembrolizumab (1 fois tous les 21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jours,maximum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35 cycles) + traitement au choix du médecin déterminé avant randomisation entre :</a:t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Paclitaxel (J1, J8, J15, J1=J28)</a:t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nab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-paclitaxel (J1, J8, J15, J1=J28)</a:t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Gemcitabine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+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carboplatine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(J1, J8, J1=J21)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En cours de recrutement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ASCENT-04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49463985"/>
                  </a:ext>
                </a:extLst>
              </a:tr>
              <a:tr h="337033">
                <a:tc gridSpan="9">
                  <a:txBody>
                    <a:bodyPr/>
                    <a:lstStyle/>
                    <a:p>
                      <a:pPr marL="72000" algn="l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Métastatique L2</a:t>
                      </a:r>
                      <a:r>
                        <a:rPr lang="fr-F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07110459"/>
                  </a:ext>
                </a:extLst>
              </a:tr>
              <a:tr h="579626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NCT05552001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ADC (biomarqueurs)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100 pts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Safety and efficacy analysis of an antibody associated with a chemotherapy for patients with a triple negative metastatic breast cancer (ISIdE)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Sacituzumab govitecan (J1, J8, J1=J21)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Taux de réponse objective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Recutement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non débuté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ISIdE</a:t>
                      </a:r>
                      <a:endParaRPr lang="fr-FR" sz="7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79676600"/>
                  </a:ext>
                </a:extLst>
              </a:tr>
              <a:tr h="337033">
                <a:tc gridSpan="9">
                  <a:txBody>
                    <a:bodyPr/>
                    <a:lstStyle/>
                    <a:p>
                      <a:pPr marL="72000" algn="l" fontAlgn="t"/>
                      <a:r>
                        <a:rPr lang="fr-FR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Métastatique L3 et +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9679182"/>
                  </a:ext>
                </a:extLst>
              </a:tr>
              <a:tr h="807909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NCT05347134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ADC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254 pts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SKB264 injection vs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investigator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selected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regimens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to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treat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locally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advanced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,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recurrent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or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metastatic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triple-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negative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breast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cancer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SKB264 (J1, J15, J1=J28)</a:t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 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traitement au choix du médecin entre :</a:t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Eribulin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(J1, J8, J1=J21)</a:t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Capecitabine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(2 fois par jour de J1 à J15, J1=J21)</a:t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Gemcitabine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(J1, J8, J1=J21)</a:t>
                      </a:r>
                      <a:b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 </a:t>
                      </a:r>
                      <a:r>
                        <a:rPr lang="fr-FR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Vinorelbine</a:t>
                      </a:r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(J1, J8, J1=J21)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Recutement non débuté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8917" marR="8917" marT="8917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2401322"/>
                  </a:ext>
                </a:extLst>
              </a:tr>
            </a:tbl>
          </a:graphicData>
        </a:graphic>
      </p:graphicFrame>
      <p:sp>
        <p:nvSpPr>
          <p:cNvPr id="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0186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573841C-E715-F13D-6055-ADA6C5B9DA8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En contexte métastatique : Chimiothérapie</a:t>
            </a:r>
          </a:p>
        </p:txBody>
      </p:sp>
      <p:graphicFrame>
        <p:nvGraphicFramePr>
          <p:cNvPr id="7" name="Group 32">
            <a:extLst>
              <a:ext uri="{FF2B5EF4-FFF2-40B4-BE49-F238E27FC236}">
                <a16:creationId xmlns:a16="http://schemas.microsoft.com/office/drawing/2014/main" xmlns="" id="{3EE6E48B-8835-636B-FB56-E1FF9D7457EA}"/>
              </a:ext>
            </a:extLst>
          </p:cNvPr>
          <p:cNvGraphicFramePr>
            <a:graphicFrameLocks noGrp="1"/>
          </p:cNvGraphicFramePr>
          <p:nvPr/>
        </p:nvGraphicFramePr>
        <p:xfrm>
          <a:off x="1124351" y="635189"/>
          <a:ext cx="10876067" cy="5166270"/>
        </p:xfrm>
        <a:graphic>
          <a:graphicData uri="http://schemas.openxmlformats.org/drawingml/2006/table">
            <a:tbl>
              <a:tblPr/>
              <a:tblGrid>
                <a:gridCol w="1188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04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xmlns="" val="2469736312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xmlns="" val="1852222346"/>
                    </a:ext>
                  </a:extLst>
                </a:gridCol>
                <a:gridCol w="3096000">
                  <a:extLst>
                    <a:ext uri="{9D8B030D-6E8A-4147-A177-3AD203B41FA5}">
                      <a16:colId xmlns:a16="http://schemas.microsoft.com/office/drawing/2014/main" xmlns="" val="2949158198"/>
                    </a:ext>
                  </a:extLst>
                </a:gridCol>
                <a:gridCol w="1120067">
                  <a:extLst>
                    <a:ext uri="{9D8B030D-6E8A-4147-A177-3AD203B41FA5}">
                      <a16:colId xmlns:a16="http://schemas.microsoft.com/office/drawing/2014/main" xmlns="" val="229393133"/>
                    </a:ext>
                  </a:extLst>
                </a:gridCol>
                <a:gridCol w="828000">
                  <a:extLst>
                    <a:ext uri="{9D8B030D-6E8A-4147-A177-3AD203B41FA5}">
                      <a16:colId xmlns:a16="http://schemas.microsoft.com/office/drawing/2014/main" xmlns="" val="3652597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xmlns="" val="2642343889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Numéro NCT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Classe thérapeutique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Phase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Nombre de patients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Titre de l'étude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Intervention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Critère de jugement principal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Etat du recrutement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Acronyme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0000">
                <a:tc gridSpan="9">
                  <a:txBody>
                    <a:bodyPr/>
                    <a:lstStyle/>
                    <a:p>
                      <a:pPr marL="72000" algn="l" fontAlgn="t"/>
                      <a:r>
                        <a:rPr lang="fr-FR" sz="800" b="1" i="0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Métastatique L1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NCT04722978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Chimiothérapie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228 pts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Standard chemotherapy plus moxifloxacin as first-line treatment for metastatic triple-negative breast cancer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 </a:t>
                      </a: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gemcitabine (J1, J8, J1=J21) + carboplatine (J1, J8, J1=J21) + moxifloxacin (1 fois par jour de J1 à J5, J1=J21)</a:t>
                      </a:r>
                      <a:b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 </a:t>
                      </a: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gemcitabine (J1, J8, J1=J21) + carboplatine (J1, J8, J1=J21) + placebo (1 fois par jour de J1 à J5, J1=J21)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En cours de recrutement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NCT05806060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Chimiothérapie + thérapie ciblée anti-VEGFR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192 pts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Precise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treatment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for BLIS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subtype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(basal-like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immunosuppressed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subtype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) of TNBC in the first-line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treatment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of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locally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advanced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or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metastatic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breast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cancer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b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sng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De novo ou DFI≥12 mois :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VEGFR BP102 +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nab-palitaxel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sng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DFI&lt;12 mois :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VEGFR BP102 avec traitement au choix du médecin</a:t>
                      </a:r>
                      <a:b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</a:t>
                      </a:r>
                      <a:b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sng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De novo ou DFI≥12 mois :</a:t>
                      </a:r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nab-palitaxel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sng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DFI&lt;12 mois 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: traitement au choix du médecin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En cours de recrutement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NCT05954442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Chimiothérapie + mTOR inhibitor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203 pts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Everolimus with investigator's choice of chemotherapy in advanced triple-negative breast cancer(TNBC) with luminal androgen receptor (LAR) subtype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Everolimus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(inhibiteur mTOR) + traitement au choix du médecin</a:t>
                      </a:r>
                      <a:b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 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traitement au choix du médecin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Pas encore en cours de recrutement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4946398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NCT05760378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Immunothérapie + TKI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223 pts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Famitinib in combination with camrelizumab and TPC in the first-line treatment of immunomodulatory locally advanced or metastatic TNBC.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Famitinib + camrelizumab + traitement au choix du médecin</a:t>
                      </a:r>
                      <a:b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 </a:t>
                      </a: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camrelizumab + traitement au choix du médecin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En cours de recrutement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0711045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NCT05555706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Immunothérapie + Chimiothérapie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II/III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450 pts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Study of B013 and nab-paclitaxel for locally advanced or metastatic triple negative breast cancer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B013 (J1, J15, J1=J28 1</a:t>
                      </a:r>
                      <a:r>
                        <a:rPr lang="fr-FR" sz="8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er</a:t>
                      </a: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cycle puis J1, J1=J28) + Nab-paclitaxel (J1, J8, J15, J1=J28)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Taux de réponse objective (phaseII)</a:t>
                      </a:r>
                      <a:b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 (phase III)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En cours de recrutement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796766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72000" algn="l" fontAlgn="t"/>
                      <a:r>
                        <a:rPr lang="fr-FR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NCT05078047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désescalade immunothérapie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III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Study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comparing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the standard administration of IO versus the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same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IO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administered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each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3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months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in patients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with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metastatic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 cancer in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response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after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6 </a:t>
                      </a:r>
                      <a:r>
                        <a:rPr lang="fr-F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months</a:t>
                      </a:r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of standard IO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expérimental : </a:t>
                      </a: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administration /  3 mois (mêmes doses) </a:t>
                      </a:r>
                      <a:b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1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Bras comparateur :</a:t>
                      </a: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 administration standard (mêmes doses, même fréquence)</a:t>
                      </a:r>
                      <a:b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/>
                      </a:r>
                      <a:b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</a:br>
                      <a:endParaRPr lang="fr-FR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Survie sans progression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En cours de recrutement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fr-F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MOIO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9679182"/>
                  </a:ext>
                </a:extLst>
              </a:tr>
            </a:tbl>
          </a:graphicData>
        </a:graphic>
      </p:graphicFrame>
      <p:sp>
        <p:nvSpPr>
          <p:cNvPr id="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24770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C382DFF5-89B0-1877-FA9A-AC2EC897816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sz="1200" dirty="0"/>
              <a:t>Massé et al, </a:t>
            </a:r>
            <a:r>
              <a:rPr lang="fr-FR" sz="1200" dirty="0" err="1"/>
              <a:t>Corresp</a:t>
            </a:r>
            <a:r>
              <a:rPr lang="fr-FR" sz="1200" dirty="0"/>
              <a:t> en </a:t>
            </a:r>
            <a:r>
              <a:rPr lang="fr-FR" sz="1200" dirty="0" err="1"/>
              <a:t>OncoT</a:t>
            </a:r>
            <a:r>
              <a:rPr lang="fr-FR" sz="1200" dirty="0"/>
              <a:t> 2020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7D0BB0B4-F10F-9BF7-E043-0711F2A4305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b="1" dirty="0"/>
              <a:t>Hétérogénéité histologique</a:t>
            </a:r>
            <a:endParaRPr lang="fr-FR" dirty="0"/>
          </a:p>
        </p:txBody>
      </p:sp>
      <p:pic>
        <p:nvPicPr>
          <p:cNvPr id="7" name="Picture 2" descr="https://cdn.edimark.fr/legacy/medias/1586883804_sein_arnould_01_ai_399512.jpg">
            <a:extLst>
              <a:ext uri="{FF2B5EF4-FFF2-40B4-BE49-F238E27FC236}">
                <a16:creationId xmlns:a16="http://schemas.microsoft.com/office/drawing/2014/main" xmlns="" id="{84A1A9AF-0D10-1BE9-AB51-D7788DBC70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370546" y="2832016"/>
            <a:ext cx="8093027" cy="2961988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Espace réservé du contenu 14">
            <a:extLst>
              <a:ext uri="{FF2B5EF4-FFF2-40B4-BE49-F238E27FC236}">
                <a16:creationId xmlns:a16="http://schemas.microsoft.com/office/drawing/2014/main" xmlns="" id="{5BF2E596-C570-E3C8-9CAE-1D0F368CD725}"/>
              </a:ext>
            </a:extLst>
          </p:cNvPr>
          <p:cNvSpPr txBox="1">
            <a:spLocks/>
          </p:cNvSpPr>
          <p:nvPr/>
        </p:nvSpPr>
        <p:spPr>
          <a:xfrm>
            <a:off x="1059221" y="571986"/>
            <a:ext cx="10491392" cy="2415264"/>
          </a:xfrm>
          <a:prstGeom prst="rect">
            <a:avLst/>
          </a:prstGeom>
          <a:noFill/>
        </p:spPr>
        <p:txBody>
          <a:bodyPr anchor="ctr"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Il existe également des sous-types rares présentant des caractéristiques morphologiques distinctes et un pronostic propre, différent de celui des </a:t>
            </a:r>
            <a:r>
              <a:rPr lang="fr-FR" sz="1600" dirty="0"/>
              <a:t>carcinomes invasifs TN (NST) </a:t>
            </a:r>
            <a:r>
              <a:rPr lang="fr-FR" sz="1600" b="0" dirty="0"/>
              <a:t>habituels : </a:t>
            </a:r>
          </a:p>
          <a:p>
            <a:pPr lvl="1">
              <a:lnSpc>
                <a:spcPct val="100000"/>
              </a:lnSpc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200" b="0" dirty="0">
                <a:solidFill>
                  <a:srgbClr val="005086"/>
                </a:solidFill>
              </a:rPr>
              <a:t>5 sont de bon pronostic : les </a:t>
            </a:r>
            <a:r>
              <a:rPr lang="fr-FR" sz="1200" b="1" dirty="0">
                <a:solidFill>
                  <a:srgbClr val="005086"/>
                </a:solidFill>
              </a:rPr>
              <a:t>carcinomes adénoïdes kystiques mammaires </a:t>
            </a:r>
            <a:r>
              <a:rPr lang="fr-FR" sz="1200" b="0" dirty="0">
                <a:solidFill>
                  <a:srgbClr val="005086"/>
                </a:solidFill>
              </a:rPr>
              <a:t>(caractérisés par une translocation du gène MYB et NFIB), les </a:t>
            </a:r>
            <a:r>
              <a:rPr lang="fr-FR" sz="1200" b="1" dirty="0">
                <a:solidFill>
                  <a:srgbClr val="005086"/>
                </a:solidFill>
              </a:rPr>
              <a:t>carcinomes </a:t>
            </a:r>
            <a:r>
              <a:rPr lang="fr-FR" sz="1200" b="1" dirty="0" err="1">
                <a:solidFill>
                  <a:srgbClr val="005086"/>
                </a:solidFill>
              </a:rPr>
              <a:t>sécrétants</a:t>
            </a:r>
            <a:r>
              <a:rPr lang="fr-FR" sz="1200" b="1" dirty="0">
                <a:solidFill>
                  <a:srgbClr val="005086"/>
                </a:solidFill>
              </a:rPr>
              <a:t> </a:t>
            </a:r>
            <a:r>
              <a:rPr lang="fr-FR" sz="1200" b="0" dirty="0">
                <a:solidFill>
                  <a:srgbClr val="005086"/>
                </a:solidFill>
              </a:rPr>
              <a:t>(avec réarrangement du gène NTRK), les </a:t>
            </a:r>
            <a:r>
              <a:rPr lang="fr-FR" sz="1200" b="1" dirty="0">
                <a:solidFill>
                  <a:srgbClr val="005086"/>
                </a:solidFill>
              </a:rPr>
              <a:t>carcinomes </a:t>
            </a:r>
            <a:r>
              <a:rPr lang="fr-FR" sz="1200" b="1" dirty="0" err="1">
                <a:solidFill>
                  <a:srgbClr val="005086"/>
                </a:solidFill>
              </a:rPr>
              <a:t>adénosquameux</a:t>
            </a:r>
            <a:r>
              <a:rPr lang="fr-FR" sz="1200" b="1" dirty="0">
                <a:solidFill>
                  <a:srgbClr val="005086"/>
                </a:solidFill>
              </a:rPr>
              <a:t> de bas grade </a:t>
            </a:r>
            <a:r>
              <a:rPr lang="fr-FR" sz="1200" b="0" dirty="0">
                <a:solidFill>
                  <a:srgbClr val="005086"/>
                </a:solidFill>
              </a:rPr>
              <a:t>et les </a:t>
            </a:r>
            <a:r>
              <a:rPr lang="fr-FR" sz="1200" b="1" dirty="0">
                <a:solidFill>
                  <a:srgbClr val="005086"/>
                </a:solidFill>
              </a:rPr>
              <a:t>carcinomes papillaire</a:t>
            </a:r>
          </a:p>
          <a:p>
            <a:pPr lvl="1">
              <a:lnSpc>
                <a:spcPct val="100000"/>
              </a:lnSpc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200" b="0" dirty="0">
                <a:solidFill>
                  <a:srgbClr val="005086"/>
                </a:solidFill>
              </a:rPr>
              <a:t>2 sont de pronostic intermédiaire : </a:t>
            </a:r>
            <a:r>
              <a:rPr lang="fr-FR" sz="1200" b="1" dirty="0">
                <a:solidFill>
                  <a:srgbClr val="005086"/>
                </a:solidFill>
              </a:rPr>
              <a:t>carcinome riche en lymphocytes </a:t>
            </a:r>
            <a:r>
              <a:rPr lang="fr-FR" sz="1200" b="1" dirty="0" err="1">
                <a:solidFill>
                  <a:srgbClr val="005086"/>
                </a:solidFill>
              </a:rPr>
              <a:t>intratumoraux</a:t>
            </a:r>
            <a:r>
              <a:rPr lang="fr-FR" sz="1200" b="1" dirty="0">
                <a:solidFill>
                  <a:srgbClr val="005086"/>
                </a:solidFill>
              </a:rPr>
              <a:t> </a:t>
            </a:r>
            <a:r>
              <a:rPr lang="fr-FR" sz="1200" b="0" dirty="0">
                <a:solidFill>
                  <a:srgbClr val="005086"/>
                </a:solidFill>
              </a:rPr>
              <a:t>(anciennement carcinome médullaire) et le </a:t>
            </a:r>
            <a:r>
              <a:rPr lang="fr-FR" sz="1200" b="1" dirty="0">
                <a:solidFill>
                  <a:srgbClr val="005086"/>
                </a:solidFill>
              </a:rPr>
              <a:t>carcinome apocrine </a:t>
            </a:r>
            <a:r>
              <a:rPr lang="fr-FR" sz="1200" b="0" dirty="0">
                <a:solidFill>
                  <a:srgbClr val="005086"/>
                </a:solidFill>
              </a:rPr>
              <a:t>(exprimant fréquemment  les récepteurs aux androgènes dans &gt;10 % des cellules tumorales)</a:t>
            </a:r>
          </a:p>
          <a:p>
            <a:pPr lvl="1">
              <a:lnSpc>
                <a:spcPct val="100000"/>
              </a:lnSpc>
              <a:buClr>
                <a:srgbClr val="005086"/>
              </a:buClr>
              <a:buSzPct val="100000"/>
              <a:buFont typeface="Wingdings 3" panose="05040102010807070707" pitchFamily="18" charset="2"/>
              <a:buChar char=""/>
            </a:pPr>
            <a:r>
              <a:rPr lang="fr-FR" sz="1200" dirty="0">
                <a:solidFill>
                  <a:srgbClr val="005086"/>
                </a:solidFill>
              </a:rPr>
              <a:t>Les </a:t>
            </a:r>
            <a:r>
              <a:rPr lang="fr-FR" sz="1200" b="1" dirty="0">
                <a:solidFill>
                  <a:srgbClr val="005086"/>
                </a:solidFill>
              </a:rPr>
              <a:t>carcinomes </a:t>
            </a:r>
            <a:r>
              <a:rPr lang="fr-FR" sz="1200" b="1" dirty="0" err="1">
                <a:solidFill>
                  <a:srgbClr val="005086"/>
                </a:solidFill>
              </a:rPr>
              <a:t>métaplasiques</a:t>
            </a:r>
            <a:r>
              <a:rPr lang="fr-FR" sz="1200" b="1" dirty="0">
                <a:solidFill>
                  <a:srgbClr val="005086"/>
                </a:solidFill>
              </a:rPr>
              <a:t> </a:t>
            </a:r>
            <a:r>
              <a:rPr lang="fr-FR" sz="1200" dirty="0">
                <a:solidFill>
                  <a:srgbClr val="005086"/>
                </a:solidFill>
              </a:rPr>
              <a:t>restent eux de mauvais pronostic </a:t>
            </a:r>
          </a:p>
          <a:p>
            <a:pPr>
              <a:lnSpc>
                <a:spcPct val="100000"/>
              </a:lnSpc>
            </a:pPr>
            <a:endParaRPr lang="fr-FR" sz="1400" b="0" dirty="0"/>
          </a:p>
        </p:txBody>
      </p:sp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40965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C382DFF5-89B0-1877-FA9A-AC2EC897816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Le Du et al, </a:t>
            </a:r>
            <a:r>
              <a:rPr lang="fr-FR" dirty="0" err="1"/>
              <a:t>Oncotarget</a:t>
            </a:r>
            <a:r>
              <a:rPr lang="fr-FR" dirty="0"/>
              <a:t> 2015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7D0BB0B4-F10F-9BF7-E043-0711F2A4305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5" y="16476"/>
            <a:ext cx="11259225" cy="516866"/>
          </a:xfrm>
        </p:spPr>
        <p:txBody>
          <a:bodyPr/>
          <a:lstStyle/>
          <a:p>
            <a:r>
              <a:rPr lang="fr-FR" dirty="0"/>
              <a:t>Hétérogénéité moléculaire</a:t>
            </a: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xmlns="" id="{EC11C6D2-61CE-B509-5609-9BA29546437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208174" y="1161373"/>
            <a:ext cx="3976301" cy="2686008"/>
          </a:xfrm>
        </p:spPr>
        <p:txBody>
          <a:bodyPr anchor="ctr"/>
          <a:lstStyle/>
          <a:p>
            <a:pPr>
              <a:spcAft>
                <a:spcPts val="1200"/>
              </a:spcAft>
              <a:buFont typeface="Wingdings" panose="05000000000000000000" pitchFamily="2" charset="2"/>
              <a:buChar char="n"/>
            </a:pPr>
            <a:r>
              <a:rPr lang="fr-FR" sz="2000" b="0" dirty="0"/>
              <a:t>Multiples</a:t>
            </a:r>
            <a:r>
              <a:rPr lang="fr-FR" sz="2000" dirty="0"/>
              <a:t> classifications moléculaires </a:t>
            </a:r>
            <a:r>
              <a:rPr lang="fr-FR" sz="2000" b="0" dirty="0"/>
              <a:t>témoignant d’une</a:t>
            </a:r>
            <a:r>
              <a:rPr lang="fr-FR" sz="2000" dirty="0"/>
              <a:t> hétérogénéité </a:t>
            </a:r>
            <a:r>
              <a:rPr lang="fr-FR" sz="2000" b="0" dirty="0"/>
              <a:t>:</a:t>
            </a:r>
            <a:r>
              <a:rPr lang="fr-FR" sz="2000" b="0" dirty="0">
                <a:solidFill>
                  <a:srgbClr val="C00000"/>
                </a:solidFill>
              </a:rPr>
              <a:t> </a:t>
            </a:r>
          </a:p>
          <a:p>
            <a:pPr lvl="1">
              <a:spcAft>
                <a:spcPts val="12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Intrinsèque</a:t>
            </a:r>
            <a:r>
              <a:rPr lang="fr-FR" sz="1800" dirty="0">
                <a:solidFill>
                  <a:srgbClr val="005086"/>
                </a:solidFill>
              </a:rPr>
              <a:t> i.e. des cellules tumorales</a:t>
            </a:r>
          </a:p>
          <a:p>
            <a:pPr lvl="1">
              <a:spcAft>
                <a:spcPts val="12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dirty="0">
                <a:solidFill>
                  <a:srgbClr val="005086"/>
                </a:solidFill>
              </a:rPr>
              <a:t>Extrinsèque i.e. du microenvironnement tumoral</a:t>
            </a:r>
          </a:p>
        </p:txBody>
      </p:sp>
      <p:pic>
        <p:nvPicPr>
          <p:cNvPr id="7" name="Picture 4" descr="TNBC classifications.">
            <a:extLst>
              <a:ext uri="{FF2B5EF4-FFF2-40B4-BE49-F238E27FC236}">
                <a16:creationId xmlns:a16="http://schemas.microsoft.com/office/drawing/2014/main" xmlns="" id="{7C6CCBF9-7E79-61C0-1DD3-A6949203A4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0696" y="693647"/>
            <a:ext cx="5052601" cy="4920457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8733078" y="6556537"/>
            <a:ext cx="1411407" cy="242888"/>
          </a:xfrm>
        </p:spPr>
        <p:txBody>
          <a:bodyPr/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15498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C382DFF5-89B0-1877-FA9A-AC2EC897816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Lehmann et al, </a:t>
            </a:r>
            <a:r>
              <a:rPr lang="fr-FR" dirty="0" err="1"/>
              <a:t>PlosOne</a:t>
            </a:r>
            <a:r>
              <a:rPr lang="fr-FR" dirty="0"/>
              <a:t> 2016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7D0BB0B4-F10F-9BF7-E043-0711F2A4305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Hétérogénéité moléculaire</a:t>
            </a:r>
          </a:p>
        </p:txBody>
      </p:sp>
      <p:sp>
        <p:nvSpPr>
          <p:cNvPr id="12" name="Espace réservé du contenu 9">
            <a:extLst>
              <a:ext uri="{FF2B5EF4-FFF2-40B4-BE49-F238E27FC236}">
                <a16:creationId xmlns:a16="http://schemas.microsoft.com/office/drawing/2014/main" xmlns="" id="{A4D023ED-34F8-E527-FBEC-A074B3936D35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270349" y="1212574"/>
            <a:ext cx="5727273" cy="3538330"/>
          </a:xfrm>
        </p:spPr>
        <p:txBody>
          <a:bodyPr anchor="ctr"/>
          <a:lstStyle/>
          <a:p>
            <a:pPr>
              <a:spcAft>
                <a:spcPts val="600"/>
              </a:spcAft>
              <a:buFont typeface="Wingdings" panose="05000000000000000000" pitchFamily="2" charset="2"/>
              <a:buChar char="n"/>
            </a:pPr>
            <a:r>
              <a:rPr lang="fr-FR" sz="2400" b="0" u="sng" dirty="0"/>
              <a:t>Cellules tumorales TN : </a:t>
            </a:r>
          </a:p>
          <a:p>
            <a:pPr marL="468313" lvl="2" indent="-285750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dirty="0">
                <a:solidFill>
                  <a:srgbClr val="005086"/>
                </a:solidFill>
              </a:rPr>
              <a:t>4 sous types : </a:t>
            </a:r>
          </a:p>
          <a:p>
            <a:pPr lvl="2"/>
            <a:r>
              <a:rPr lang="fr-FR" sz="2000" b="0" dirty="0"/>
              <a:t>Basal-like 1</a:t>
            </a:r>
          </a:p>
          <a:p>
            <a:pPr lvl="2"/>
            <a:r>
              <a:rPr lang="fr-FR" sz="2000" b="0" dirty="0"/>
              <a:t>Basal-like 2</a:t>
            </a:r>
          </a:p>
          <a:p>
            <a:pPr lvl="2"/>
            <a:r>
              <a:rPr lang="fr-FR" sz="2000" b="0" dirty="0"/>
              <a:t>LAR</a:t>
            </a:r>
          </a:p>
          <a:p>
            <a:pPr lvl="2"/>
            <a:r>
              <a:rPr lang="fr-FR" sz="2000" b="0" dirty="0"/>
              <a:t>ML</a:t>
            </a:r>
          </a:p>
        </p:txBody>
      </p:sp>
      <p:sp>
        <p:nvSpPr>
          <p:cNvPr id="13" name="Accolade fermante 12">
            <a:extLst>
              <a:ext uri="{FF2B5EF4-FFF2-40B4-BE49-F238E27FC236}">
                <a16:creationId xmlns:a16="http://schemas.microsoft.com/office/drawing/2014/main" xmlns="" id="{B9E2BC34-2E6B-C65F-C8A2-EC0396D3739A}"/>
              </a:ext>
            </a:extLst>
          </p:cNvPr>
          <p:cNvSpPr/>
          <p:nvPr/>
        </p:nvSpPr>
        <p:spPr>
          <a:xfrm>
            <a:off x="3816514" y="2386120"/>
            <a:ext cx="409210" cy="1504800"/>
          </a:xfrm>
          <a:prstGeom prst="rightBrac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 sz="1400"/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xmlns="" id="{E6E2E2ED-C796-2CC9-B20B-05DD22F03F25}"/>
              </a:ext>
            </a:extLst>
          </p:cNvPr>
          <p:cNvSpPr txBox="1"/>
          <p:nvPr/>
        </p:nvSpPr>
        <p:spPr>
          <a:xfrm>
            <a:off x="4507362" y="2768577"/>
            <a:ext cx="308598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r-FR" sz="1600" dirty="0">
                <a:solidFill>
                  <a:srgbClr val="002C4C"/>
                </a:solidFill>
              </a:rPr>
              <a:t>Diffèrent par leurs : </a:t>
            </a:r>
          </a:p>
          <a:p>
            <a:pPr marL="285750" indent="-285750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600" dirty="0" err="1">
                <a:solidFill>
                  <a:srgbClr val="002C4C"/>
                </a:solidFill>
              </a:rPr>
              <a:t>Chimiosensibilités</a:t>
            </a:r>
            <a:endParaRPr lang="fr-FR" sz="1600" dirty="0">
              <a:solidFill>
                <a:srgbClr val="002C4C"/>
              </a:solidFill>
            </a:endParaRPr>
          </a:p>
          <a:p>
            <a:pPr marL="285750" indent="-285750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600" dirty="0">
                <a:solidFill>
                  <a:srgbClr val="002C4C"/>
                </a:solidFill>
              </a:rPr>
              <a:t>Pronostics</a:t>
            </a: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xmlns="" id="{385D275E-13AE-84F8-21B4-335199511B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16053" y="260446"/>
            <a:ext cx="1990725" cy="5381625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349994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C382DFF5-89B0-1877-FA9A-AC2EC897816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072932"/>
            <a:ext cx="5159375" cy="785067"/>
          </a:xfrm>
        </p:spPr>
        <p:txBody>
          <a:bodyPr anchor="ctr"/>
          <a:lstStyle/>
          <a:p>
            <a:pPr>
              <a:spcBef>
                <a:spcPts val="0"/>
              </a:spcBef>
            </a:pPr>
            <a:r>
              <a:rPr lang="fr-FR" dirty="0"/>
              <a:t>Lehmann et al, </a:t>
            </a:r>
            <a:r>
              <a:rPr lang="fr-FR" dirty="0" err="1"/>
              <a:t>PlosOne</a:t>
            </a:r>
            <a:r>
              <a:rPr lang="fr-FR" dirty="0"/>
              <a:t> 2016</a:t>
            </a:r>
          </a:p>
          <a:p>
            <a:pPr>
              <a:spcBef>
                <a:spcPts val="0"/>
              </a:spcBef>
            </a:pPr>
            <a:r>
              <a:rPr lang="fr-FR" dirty="0"/>
              <a:t>Marra et al, </a:t>
            </a:r>
            <a:r>
              <a:rPr lang="fr-FR" dirty="0" err="1"/>
              <a:t>npj</a:t>
            </a:r>
            <a:r>
              <a:rPr lang="fr-FR" dirty="0"/>
              <a:t> </a:t>
            </a:r>
            <a:r>
              <a:rPr lang="fr-FR" dirty="0" err="1"/>
              <a:t>Breast</a:t>
            </a:r>
            <a:r>
              <a:rPr lang="fr-FR" dirty="0"/>
              <a:t> Cancer 2020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7D0BB0B4-F10F-9BF7-E043-0711F2A4305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Hétérogénéité moléculaire</a:t>
            </a: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xmlns="" id="{EC11C6D2-61CE-B509-5609-9BA29546437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270349" y="1212574"/>
            <a:ext cx="5727273" cy="1962888"/>
          </a:xfrm>
        </p:spPr>
        <p:txBody>
          <a:bodyPr anchor="ctr"/>
          <a:lstStyle/>
          <a:p>
            <a:pPr>
              <a:buFont typeface="Wingdings" panose="05000000000000000000" pitchFamily="2" charset="2"/>
              <a:buChar char="n"/>
            </a:pPr>
            <a:r>
              <a:rPr lang="fr-FR" sz="2400" dirty="0"/>
              <a:t>Cellules tumorales TN : </a:t>
            </a:r>
          </a:p>
          <a:p>
            <a:pPr marL="468313" lvl="2" indent="-285750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dirty="0">
                <a:solidFill>
                  <a:srgbClr val="005086"/>
                </a:solidFill>
              </a:rPr>
              <a:t>4 sous types : </a:t>
            </a:r>
          </a:p>
          <a:p>
            <a:pPr lvl="2"/>
            <a:r>
              <a:rPr lang="fr-FR" sz="1600" b="0" dirty="0"/>
              <a:t>Basal-like 1</a:t>
            </a:r>
          </a:p>
          <a:p>
            <a:pPr lvl="2"/>
            <a:r>
              <a:rPr lang="fr-FR" sz="1600" b="0" dirty="0"/>
              <a:t>Basal-like 2</a:t>
            </a:r>
          </a:p>
          <a:p>
            <a:pPr lvl="2"/>
            <a:r>
              <a:rPr lang="fr-FR" sz="1600" b="0" dirty="0"/>
              <a:t>LAR</a:t>
            </a:r>
          </a:p>
          <a:p>
            <a:pPr lvl="2"/>
            <a:r>
              <a:rPr lang="fr-FR" sz="1600" b="0" dirty="0"/>
              <a:t>ML (</a:t>
            </a:r>
            <a:r>
              <a:rPr lang="fr-FR" sz="1600" b="0" dirty="0" err="1"/>
              <a:t>Mésenchymal-like</a:t>
            </a:r>
            <a:r>
              <a:rPr lang="fr-FR" sz="1600" b="0" dirty="0"/>
              <a:t>)</a:t>
            </a:r>
          </a:p>
        </p:txBody>
      </p:sp>
      <p:sp>
        <p:nvSpPr>
          <p:cNvPr id="6" name="Accolade fermante 5">
            <a:extLst>
              <a:ext uri="{FF2B5EF4-FFF2-40B4-BE49-F238E27FC236}">
                <a16:creationId xmlns:a16="http://schemas.microsoft.com/office/drawing/2014/main" xmlns="" id="{80ACEFEF-9F1B-5659-CBB2-E22FE99B4883}"/>
              </a:ext>
            </a:extLst>
          </p:cNvPr>
          <p:cNvSpPr/>
          <p:nvPr/>
        </p:nvSpPr>
        <p:spPr>
          <a:xfrm rot="5400000">
            <a:off x="2749220" y="2745797"/>
            <a:ext cx="409210" cy="1504800"/>
          </a:xfrm>
          <a:prstGeom prst="rightBrac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 sz="1400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xmlns="" id="{7BEE6856-8E12-8E70-8FE4-9D566E4EA0F7}"/>
              </a:ext>
            </a:extLst>
          </p:cNvPr>
          <p:cNvSpPr txBox="1"/>
          <p:nvPr/>
        </p:nvSpPr>
        <p:spPr>
          <a:xfrm>
            <a:off x="1981273" y="3916872"/>
            <a:ext cx="3461995" cy="129266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r-FR" sz="1400" dirty="0">
                <a:solidFill>
                  <a:srgbClr val="002C4C"/>
                </a:solidFill>
              </a:rPr>
              <a:t>Diffèrent par leurs : </a:t>
            </a:r>
          </a:p>
          <a:p>
            <a:pPr marL="285750" indent="-285750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600" dirty="0" err="1">
                <a:solidFill>
                  <a:srgbClr val="002C4C"/>
                </a:solidFill>
              </a:rPr>
              <a:t>Chimiosensibilité</a:t>
            </a:r>
            <a:endParaRPr lang="fr-FR" sz="1600" dirty="0">
              <a:solidFill>
                <a:srgbClr val="002C4C"/>
              </a:solidFill>
            </a:endParaRPr>
          </a:p>
          <a:p>
            <a:pPr marL="285750" indent="-285750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600" dirty="0">
                <a:solidFill>
                  <a:srgbClr val="002C4C"/>
                </a:solidFill>
              </a:rPr>
              <a:t>Pronostic</a:t>
            </a:r>
          </a:p>
          <a:p>
            <a:pPr marL="285750" indent="-285750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600" dirty="0">
                <a:solidFill>
                  <a:srgbClr val="002C4C"/>
                </a:solidFill>
              </a:rPr>
              <a:t>Caractéristique moléculaire</a:t>
            </a:r>
          </a:p>
          <a:p>
            <a:pPr marL="285750" indent="-285750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600" dirty="0">
                <a:solidFill>
                  <a:srgbClr val="002C4C"/>
                </a:solidFill>
              </a:rPr>
              <a:t>Thérapeutique envisageab</a:t>
            </a:r>
            <a:r>
              <a:rPr lang="fr-FR" sz="1400" dirty="0">
                <a:solidFill>
                  <a:srgbClr val="002C4C"/>
                </a:solidFill>
              </a:rPr>
              <a:t>l</a:t>
            </a:r>
            <a:r>
              <a:rPr lang="fr-FR" sz="1600" dirty="0">
                <a:solidFill>
                  <a:srgbClr val="002C4C"/>
                </a:solidFill>
              </a:rPr>
              <a:t>e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6027821" y="5618747"/>
            <a:ext cx="371775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fr-FR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xmlns="" id="{DC2805BF-16FF-9452-7C58-62AE6CAB5F1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208" t="11533" r="9638" b="8384"/>
          <a:stretch/>
        </p:blipFill>
        <p:spPr>
          <a:xfrm>
            <a:off x="6562385" y="931820"/>
            <a:ext cx="4491081" cy="280947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xmlns="" id="{EEDDB17F-1E8D-DCE9-ABE0-61A457C970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78766" y="3978427"/>
            <a:ext cx="6124575" cy="1857375"/>
          </a:xfrm>
          <a:prstGeom prst="rect">
            <a:avLst/>
          </a:prstGeom>
        </p:spPr>
      </p:pic>
      <p:sp>
        <p:nvSpPr>
          <p:cNvPr id="1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48752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1C2D0C3-2817-2BB5-F42C-8BAD7644D9E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Véronique DIERAS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77495DC-4C9A-53D2-1F23-468F7B9E803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16225" y="1583079"/>
            <a:ext cx="7721146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Invitations congrès et présentations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2ABA5BF6-E7AC-BF06-05FC-3FA7C0E86ED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57414" y="2012522"/>
            <a:ext cx="8757937" cy="455457"/>
          </a:xfrm>
        </p:spPr>
        <p:txBody>
          <a:bodyPr/>
          <a:lstStyle/>
          <a:p>
            <a:pPr marL="0" lvl="1" indent="0">
              <a:spcBef>
                <a:spcPts val="1000"/>
              </a:spcBef>
              <a:spcAft>
                <a:spcPts val="1200"/>
              </a:spcAft>
              <a:buNone/>
            </a:pP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Roche, Novartis, Pfizer, Lilly,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AstraZeneca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Daiichi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Sankyo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Seagen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Gilead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 MSD </a:t>
            </a:r>
          </a:p>
        </p:txBody>
      </p:sp>
      <p:sp>
        <p:nvSpPr>
          <p:cNvPr id="7" name="Espace réservé du texte 6">
            <a:extLst>
              <a:ext uri="{FF2B5EF4-FFF2-40B4-BE49-F238E27FC236}">
                <a16:creationId xmlns:a16="http://schemas.microsoft.com/office/drawing/2014/main" xmlns="" id="{A5583081-CA76-5C0C-D5D2-24E6A23D5EA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2824851" y="2851475"/>
            <a:ext cx="5739946" cy="455457"/>
          </a:xfrm>
        </p:spPr>
        <p:txBody>
          <a:bodyPr/>
          <a:lstStyle/>
          <a:p>
            <a:r>
              <a:rPr lang="fr-FR" dirty="0" err="1">
                <a:latin typeface="Century Gothic" panose="020B0502020202020204" pitchFamily="34" charset="0"/>
              </a:rPr>
              <a:t>Symposia</a:t>
            </a:r>
            <a:r>
              <a:rPr lang="fr-FR" dirty="0">
                <a:latin typeface="Century Gothic" panose="020B0502020202020204" pitchFamily="34" charset="0"/>
              </a:rPr>
              <a:t> Consultant</a:t>
            </a:r>
            <a:endParaRPr lang="fr-FR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xmlns="" id="{96BA27E2-295B-E08F-3E24-83D97E0F2D1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824851" y="3289155"/>
            <a:ext cx="8403710" cy="455457"/>
          </a:xfrm>
        </p:spPr>
        <p:txBody>
          <a:bodyPr/>
          <a:lstStyle/>
          <a:p>
            <a:r>
              <a:rPr lang="fr-FR" dirty="0"/>
              <a:t>Roche/Genentech, Novartis, Lilly, Pfizer, </a:t>
            </a:r>
            <a:r>
              <a:rPr lang="fr-FR" dirty="0" err="1"/>
              <a:t>AstraZeneca</a:t>
            </a:r>
            <a:r>
              <a:rPr lang="fr-FR" dirty="0"/>
              <a:t>, </a:t>
            </a:r>
            <a:r>
              <a:rPr lang="fr-FR" dirty="0" err="1"/>
              <a:t>AbbVie</a:t>
            </a:r>
            <a:r>
              <a:rPr lang="fr-FR" dirty="0"/>
              <a:t>, MSD, </a:t>
            </a:r>
            <a:r>
              <a:rPr lang="fr-FR" dirty="0" err="1"/>
              <a:t>Daiichi</a:t>
            </a:r>
            <a:r>
              <a:rPr lang="fr-FR" dirty="0"/>
              <a:t> </a:t>
            </a:r>
            <a:r>
              <a:rPr lang="fr-FR" dirty="0" err="1"/>
              <a:t>Sankyo</a:t>
            </a:r>
            <a:r>
              <a:rPr lang="fr-FR" dirty="0"/>
              <a:t>, </a:t>
            </a:r>
            <a:r>
              <a:rPr lang="fr-FR" dirty="0" err="1"/>
              <a:t>Seagen</a:t>
            </a:r>
            <a:r>
              <a:rPr lang="fr-FR" dirty="0"/>
              <a:t>, </a:t>
            </a:r>
            <a:r>
              <a:rPr lang="fr-FR" dirty="0" err="1"/>
              <a:t>Gilead</a:t>
            </a:r>
            <a:r>
              <a:rPr lang="fr-FR" dirty="0"/>
              <a:t>, </a:t>
            </a:r>
            <a:r>
              <a:rPr lang="fr-FR" dirty="0" err="1"/>
              <a:t>Eisai</a:t>
            </a:r>
            <a:r>
              <a:rPr lang="fr-FR" dirty="0"/>
              <a:t>, Pierre Fabre Oncologie, </a:t>
            </a:r>
            <a:r>
              <a:rPr lang="fr-FR" dirty="0" err="1"/>
              <a:t>Medac</a:t>
            </a:r>
            <a:r>
              <a:rPr lang="fr-FR" dirty="0"/>
              <a:t> </a:t>
            </a:r>
            <a:r>
              <a:rPr lang="fr-FR" dirty="0" err="1"/>
              <a:t>GmbH</a:t>
            </a:r>
            <a:r>
              <a:rPr lang="fr-FR" dirty="0"/>
              <a:t>, </a:t>
            </a:r>
            <a:r>
              <a:rPr lang="fr-FR" dirty="0" err="1"/>
              <a:t>Menarini</a:t>
            </a:r>
            <a:endParaRPr lang="fr-FR" dirty="0"/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xmlns="" id="{031DDE0D-25C3-8583-5404-F427C6D4605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2774646" y="4385269"/>
            <a:ext cx="7133318" cy="455457"/>
          </a:xfrm>
        </p:spPr>
        <p:txBody>
          <a:bodyPr/>
          <a:lstStyle/>
          <a:p>
            <a:r>
              <a:rPr lang="fr-FR" dirty="0">
                <a:latin typeface="Century Gothic" panose="020B0502020202020204" pitchFamily="34" charset="0"/>
              </a:rPr>
              <a:t>Stock options</a:t>
            </a:r>
            <a:endParaRPr lang="fr-FR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xmlns="" id="{ABC11812-CA45-65AD-F722-5F750424A74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980593" y="4872376"/>
            <a:ext cx="5739946" cy="455457"/>
          </a:xfrm>
        </p:spPr>
        <p:txBody>
          <a:bodyPr/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Néant</a:t>
            </a:r>
            <a:endParaRPr lang="fr-FR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59A018D-1764-3E4A-CDA8-AA64E84449B2}"/>
              </a:ext>
            </a:extLst>
          </p:cNvPr>
          <p:cNvSpPr/>
          <p:nvPr/>
        </p:nvSpPr>
        <p:spPr>
          <a:xfrm>
            <a:off x="2409371" y="4579257"/>
            <a:ext cx="406854" cy="32657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2753D50D-EA1A-689A-0786-70E00BEA4053}"/>
              </a:ext>
            </a:extLst>
          </p:cNvPr>
          <p:cNvSpPr/>
          <p:nvPr/>
        </p:nvSpPr>
        <p:spPr>
          <a:xfrm>
            <a:off x="2702072" y="4479703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715737" y="3051493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855512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C382DFF5-89B0-1877-FA9A-AC2EC897816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072932"/>
            <a:ext cx="5159375" cy="785067"/>
          </a:xfrm>
        </p:spPr>
        <p:txBody>
          <a:bodyPr anchor="ctr"/>
          <a:lstStyle/>
          <a:p>
            <a:pPr>
              <a:spcBef>
                <a:spcPts val="0"/>
              </a:spcBef>
            </a:pPr>
            <a:r>
              <a:rPr lang="fr-FR" dirty="0" err="1"/>
              <a:t>Bianchini</a:t>
            </a:r>
            <a:r>
              <a:rPr lang="fr-FR" dirty="0"/>
              <a:t> et al, Nature 2022 ; Cortes et al. Lancet 2020</a:t>
            </a:r>
          </a:p>
          <a:p>
            <a:pPr>
              <a:spcBef>
                <a:spcPts val="0"/>
              </a:spcBef>
            </a:pPr>
            <a:r>
              <a:rPr lang="fr-FR" dirty="0"/>
              <a:t>Loi et al. NPJ </a:t>
            </a:r>
            <a:r>
              <a:rPr lang="fr-FR" dirty="0" err="1"/>
              <a:t>Breast</a:t>
            </a:r>
            <a:r>
              <a:rPr lang="fr-FR" dirty="0"/>
              <a:t> Cancer 2022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7D0BB0B4-F10F-9BF7-E043-0711F2A4305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Hétérogénéité moléculaire</a:t>
            </a: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xmlns="" id="{EC11C6D2-61CE-B509-5609-9BA29546437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16436" y="795757"/>
            <a:ext cx="9678003" cy="1274514"/>
          </a:xfrm>
        </p:spPr>
        <p:txBody>
          <a:bodyPr/>
          <a:lstStyle/>
          <a:p>
            <a:pPr>
              <a:buFont typeface="Wingdings" panose="05000000000000000000" pitchFamily="2" charset="2"/>
              <a:buChar char="n"/>
            </a:pPr>
            <a:r>
              <a:rPr lang="fr-FR" sz="2400" dirty="0"/>
              <a:t>Microenvironnement tumoral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b="1" dirty="0">
                <a:solidFill>
                  <a:srgbClr val="005086"/>
                </a:solidFill>
              </a:rPr>
              <a:t>Expression des </a:t>
            </a:r>
            <a:r>
              <a:rPr lang="fr-FR" sz="1800" b="1" dirty="0" err="1">
                <a:solidFill>
                  <a:srgbClr val="005086"/>
                </a:solidFill>
              </a:rPr>
              <a:t>TILs</a:t>
            </a:r>
            <a:r>
              <a:rPr lang="fr-FR" sz="1800" b="1" dirty="0">
                <a:solidFill>
                  <a:srgbClr val="005086"/>
                </a:solidFill>
              </a:rPr>
              <a:t> : </a:t>
            </a:r>
            <a:r>
              <a:rPr lang="fr-FR" sz="1800" dirty="0">
                <a:solidFill>
                  <a:srgbClr val="005086"/>
                </a:solidFill>
              </a:rPr>
              <a:t>pronostique et prédictive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b="1" dirty="0">
                <a:solidFill>
                  <a:srgbClr val="005086"/>
                </a:solidFill>
              </a:rPr>
              <a:t>Expression de PD-L1 : </a:t>
            </a:r>
            <a:r>
              <a:rPr lang="fr-FR" sz="1800" dirty="0">
                <a:solidFill>
                  <a:srgbClr val="005086"/>
                </a:solidFill>
              </a:rPr>
              <a:t>prédictive  de la réponse à l’immunothérapie en 1</a:t>
            </a:r>
            <a:r>
              <a:rPr lang="fr-FR" sz="1800" baseline="30000" dirty="0">
                <a:solidFill>
                  <a:srgbClr val="005086"/>
                </a:solidFill>
              </a:rPr>
              <a:t>ère</a:t>
            </a:r>
            <a:r>
              <a:rPr lang="fr-FR" sz="1800" dirty="0">
                <a:solidFill>
                  <a:srgbClr val="005086"/>
                </a:solidFill>
              </a:rPr>
              <a:t> ligne métastatique</a:t>
            </a: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xmlns="" id="{C8883BDB-D60D-D2CD-43F7-D1C7C863A7A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302"/>
          <a:stretch/>
        </p:blipFill>
        <p:spPr>
          <a:xfrm>
            <a:off x="7465906" y="2934810"/>
            <a:ext cx="2663510" cy="249289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xmlns="" id="{B839DA93-943D-B9B4-5D7D-55CA8690C22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80229" y="2351859"/>
            <a:ext cx="5195538" cy="3098624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63116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C382DFF5-89B0-1877-FA9A-AC2EC897816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072932"/>
            <a:ext cx="5159375" cy="785067"/>
          </a:xfrm>
        </p:spPr>
        <p:txBody>
          <a:bodyPr anchor="ctr"/>
          <a:lstStyle/>
          <a:p>
            <a:pPr>
              <a:spcBef>
                <a:spcPts val="0"/>
              </a:spcBef>
            </a:pPr>
            <a:r>
              <a:rPr lang="fr-FR" dirty="0"/>
              <a:t>Sharma et al. BCRT 2014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7D0BB0B4-F10F-9BF7-E043-0711F2A4305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Mutations germinales</a:t>
            </a: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xmlns="" id="{EC11C6D2-61CE-B509-5609-9BA29546437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47312" y="1762242"/>
            <a:ext cx="4408099" cy="2369396"/>
          </a:xfrm>
        </p:spPr>
        <p:txBody>
          <a:bodyPr anchor="ctr"/>
          <a:lstStyle/>
          <a:p>
            <a:pPr>
              <a:buFont typeface="Wingdings" panose="05000000000000000000" pitchFamily="2" charset="2"/>
              <a:buChar char="n"/>
            </a:pPr>
            <a:r>
              <a:rPr lang="fr-FR" sz="2400" dirty="0"/>
              <a:t>Mutation germinale de BRCA (gBRCAm)</a:t>
            </a:r>
          </a:p>
          <a:p>
            <a:pPr marL="468313" lvl="2" indent="-285750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dirty="0">
                <a:solidFill>
                  <a:srgbClr val="005086"/>
                </a:solidFill>
              </a:rPr>
              <a:t>Environ 5% des cancers du sein </a:t>
            </a:r>
          </a:p>
          <a:p>
            <a:pPr marL="468313" lvl="2" indent="-285750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dirty="0">
                <a:solidFill>
                  <a:srgbClr val="005086"/>
                </a:solidFill>
              </a:rPr>
              <a:t>Environ 15% des patientes avec un cancer du sein TN</a:t>
            </a:r>
          </a:p>
          <a:p>
            <a:pPr marL="468313" lvl="2" indent="-285750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dirty="0">
                <a:solidFill>
                  <a:srgbClr val="005086"/>
                </a:solidFill>
              </a:rPr>
              <a:t>Majoritairement BRCA1</a:t>
            </a:r>
          </a:p>
          <a:p>
            <a:pPr marL="468313" lvl="2" indent="-285750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sz="1800" dirty="0">
                <a:solidFill>
                  <a:srgbClr val="005086"/>
                </a:solidFill>
              </a:rPr>
              <a:t>Probabilité de </a:t>
            </a:r>
            <a:r>
              <a:rPr lang="fr-FR" sz="1800" dirty="0" err="1">
                <a:solidFill>
                  <a:srgbClr val="005086"/>
                </a:solidFill>
              </a:rPr>
              <a:t>gBRCAm</a:t>
            </a:r>
            <a:r>
              <a:rPr lang="fr-FR" sz="1800" dirty="0">
                <a:solidFill>
                  <a:srgbClr val="005086"/>
                </a:solidFill>
              </a:rPr>
              <a:t> inversement proportionnelle à l’âge de la patiente</a:t>
            </a:r>
          </a:p>
        </p:txBody>
      </p:sp>
      <p:sp>
        <p:nvSpPr>
          <p:cNvPr id="8" name="Rectangle à coins arrondis 10">
            <a:extLst>
              <a:ext uri="{FF2B5EF4-FFF2-40B4-BE49-F238E27FC236}">
                <a16:creationId xmlns:a16="http://schemas.microsoft.com/office/drawing/2014/main" xmlns="" id="{66E83040-B6CF-C124-D05C-7CA02D41F6C2}"/>
              </a:ext>
            </a:extLst>
          </p:cNvPr>
          <p:cNvSpPr/>
          <p:nvPr/>
        </p:nvSpPr>
        <p:spPr>
          <a:xfrm>
            <a:off x="5791200" y="1191979"/>
            <a:ext cx="5876543" cy="4034742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xmlns="" id="{03E14A9E-5CEF-532F-AD10-C75057D5F503}"/>
              </a:ext>
            </a:extLst>
          </p:cNvPr>
          <p:cNvGrpSpPr/>
          <p:nvPr/>
        </p:nvGrpSpPr>
        <p:grpSpPr>
          <a:xfrm>
            <a:off x="5879979" y="1464078"/>
            <a:ext cx="5698989" cy="3490545"/>
            <a:chOff x="5883410" y="1224757"/>
            <a:chExt cx="5698989" cy="3490545"/>
          </a:xfrm>
        </p:grpSpPr>
        <p:graphicFrame>
          <p:nvGraphicFramePr>
            <p:cNvPr id="5" name="Chart 16">
              <a:extLst>
                <a:ext uri="{FF2B5EF4-FFF2-40B4-BE49-F238E27FC236}">
                  <a16:creationId xmlns:a16="http://schemas.microsoft.com/office/drawing/2014/main" xmlns="" id="{11D35941-6926-17F0-B7F7-1EA6B7E7F9E1}"/>
                </a:ext>
              </a:extLst>
            </p:cNvPr>
            <p:cNvGraphicFramePr/>
            <p:nvPr/>
          </p:nvGraphicFramePr>
          <p:xfrm>
            <a:off x="6187700" y="1224757"/>
            <a:ext cx="5394699" cy="323090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xmlns="" id="{F37BB0F4-D15D-269D-8DB7-8B344E455AED}"/>
                </a:ext>
              </a:extLst>
            </p:cNvPr>
            <p:cNvSpPr txBox="1"/>
            <p:nvPr/>
          </p:nvSpPr>
          <p:spPr>
            <a:xfrm>
              <a:off x="7943926" y="4438303"/>
              <a:ext cx="224933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>
                  <a:solidFill>
                    <a:schemeClr val="tx2">
                      <a:lumMod val="50000"/>
                    </a:schemeClr>
                  </a:solidFill>
                </a:rPr>
                <a:t>Âge au diagnostic du TNBC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xmlns="" id="{30A1A77D-FEE7-D837-59DE-2CBB4860CAE6}"/>
                </a:ext>
              </a:extLst>
            </p:cNvPr>
            <p:cNvSpPr txBox="1"/>
            <p:nvPr/>
          </p:nvSpPr>
          <p:spPr>
            <a:xfrm rot="16200000">
              <a:off x="5007850" y="2701709"/>
              <a:ext cx="20281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>
                  <a:solidFill>
                    <a:schemeClr val="tx2">
                      <a:lumMod val="50000"/>
                    </a:schemeClr>
                  </a:solidFill>
                </a:rPr>
                <a:t>Probabilité de </a:t>
              </a:r>
              <a:r>
                <a:rPr lang="fr-FR" sz="1200" i="1" dirty="0">
                  <a:solidFill>
                    <a:schemeClr val="tx2">
                      <a:lumMod val="50000"/>
                    </a:schemeClr>
                  </a:solidFill>
                </a:rPr>
                <a:t>g </a:t>
              </a:r>
              <a:r>
                <a:rPr lang="fr-FR" sz="1200" i="1" dirty="0" err="1">
                  <a:solidFill>
                    <a:schemeClr val="tx2">
                      <a:lumMod val="50000"/>
                    </a:schemeClr>
                  </a:solidFill>
                </a:rPr>
                <a:t>BRCAm</a:t>
              </a:r>
              <a:r>
                <a:rPr lang="fr-FR" sz="1200" i="1" dirty="0">
                  <a:solidFill>
                    <a:schemeClr val="tx2">
                      <a:lumMod val="50000"/>
                    </a:schemeClr>
                  </a:solidFill>
                </a:rPr>
                <a:t> </a:t>
              </a:r>
            </a:p>
          </p:txBody>
        </p:sp>
        <p:sp>
          <p:nvSpPr>
            <p:cNvPr id="11" name="Forme libre 10">
              <a:extLst>
                <a:ext uri="{FF2B5EF4-FFF2-40B4-BE49-F238E27FC236}">
                  <a16:creationId xmlns:a16="http://schemas.microsoft.com/office/drawing/2014/main" xmlns="" id="{4FF440A8-FDE7-11BA-5B90-428FC1BB317D}"/>
                </a:ext>
              </a:extLst>
            </p:cNvPr>
            <p:cNvSpPr/>
            <p:nvPr/>
          </p:nvSpPr>
          <p:spPr>
            <a:xfrm>
              <a:off x="6571397" y="1637731"/>
              <a:ext cx="4790364" cy="2470245"/>
            </a:xfrm>
            <a:custGeom>
              <a:avLst/>
              <a:gdLst>
                <a:gd name="connsiteX0" fmla="*/ 0 w 4790364"/>
                <a:gd name="connsiteY0" fmla="*/ 0 h 2470245"/>
                <a:gd name="connsiteX1" fmla="*/ 1194179 w 4790364"/>
                <a:gd name="connsiteY1" fmla="*/ 777923 h 2470245"/>
                <a:gd name="connsiteX2" fmla="*/ 2538484 w 4790364"/>
                <a:gd name="connsiteY2" fmla="*/ 1965278 h 2470245"/>
                <a:gd name="connsiteX3" fmla="*/ 4790364 w 4790364"/>
                <a:gd name="connsiteY3" fmla="*/ 2470245 h 2470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90364" h="2470245">
                  <a:moveTo>
                    <a:pt x="0" y="0"/>
                  </a:moveTo>
                  <a:cubicBezTo>
                    <a:pt x="385549" y="225188"/>
                    <a:pt x="771098" y="450377"/>
                    <a:pt x="1194179" y="777923"/>
                  </a:cubicBezTo>
                  <a:cubicBezTo>
                    <a:pt x="1617260" y="1105469"/>
                    <a:pt x="1939120" y="1683224"/>
                    <a:pt x="2538484" y="1965278"/>
                  </a:cubicBezTo>
                  <a:cubicBezTo>
                    <a:pt x="3137848" y="2247332"/>
                    <a:pt x="3964106" y="2358788"/>
                    <a:pt x="4790364" y="2470245"/>
                  </a:cubicBezTo>
                </a:path>
              </a:pathLst>
            </a:custGeom>
            <a:noFill/>
            <a:ln w="28575">
              <a:solidFill>
                <a:srgbClr val="FF7F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" name="Forme libre 11">
              <a:extLst>
                <a:ext uri="{FF2B5EF4-FFF2-40B4-BE49-F238E27FC236}">
                  <a16:creationId xmlns:a16="http://schemas.microsoft.com/office/drawing/2014/main" xmlns="" id="{17895608-C6F9-6215-9CC3-D6F766A623FF}"/>
                </a:ext>
              </a:extLst>
            </p:cNvPr>
            <p:cNvSpPr/>
            <p:nvPr/>
          </p:nvSpPr>
          <p:spPr>
            <a:xfrm>
              <a:off x="6571397" y="2053988"/>
              <a:ext cx="4790364" cy="2053988"/>
            </a:xfrm>
            <a:custGeom>
              <a:avLst/>
              <a:gdLst>
                <a:gd name="connsiteX0" fmla="*/ 0 w 4790364"/>
                <a:gd name="connsiteY0" fmla="*/ 0 h 2053988"/>
                <a:gd name="connsiteX1" fmla="*/ 893928 w 4790364"/>
                <a:gd name="connsiteY1" fmla="*/ 743803 h 2053988"/>
                <a:gd name="connsiteX2" fmla="*/ 1801504 w 4790364"/>
                <a:gd name="connsiteY2" fmla="*/ 1494430 h 2053988"/>
                <a:gd name="connsiteX3" fmla="*/ 2804615 w 4790364"/>
                <a:gd name="connsiteY3" fmla="*/ 1897039 h 2053988"/>
                <a:gd name="connsiteX4" fmla="*/ 4790364 w 4790364"/>
                <a:gd name="connsiteY4" fmla="*/ 2053988 h 20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0364" h="2053988">
                  <a:moveTo>
                    <a:pt x="0" y="0"/>
                  </a:moveTo>
                  <a:lnTo>
                    <a:pt x="893928" y="743803"/>
                  </a:lnTo>
                  <a:cubicBezTo>
                    <a:pt x="1194179" y="992875"/>
                    <a:pt x="1483056" y="1302224"/>
                    <a:pt x="1801504" y="1494430"/>
                  </a:cubicBezTo>
                  <a:cubicBezTo>
                    <a:pt x="2119952" y="1686636"/>
                    <a:pt x="2306472" y="1803779"/>
                    <a:pt x="2804615" y="1897039"/>
                  </a:cubicBezTo>
                  <a:cubicBezTo>
                    <a:pt x="3302758" y="1990299"/>
                    <a:pt x="4046561" y="2022143"/>
                    <a:pt x="4790364" y="2053988"/>
                  </a:cubicBezTo>
                </a:path>
              </a:pathLst>
            </a:custGeom>
            <a:noFill/>
            <a:ln w="28575">
              <a:solidFill>
                <a:srgbClr val="00508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" name="Groupe 25">
            <a:extLst>
              <a:ext uri="{FF2B5EF4-FFF2-40B4-BE49-F238E27FC236}">
                <a16:creationId xmlns:a16="http://schemas.microsoft.com/office/drawing/2014/main" xmlns="" id="{1514940F-59DE-9571-5CB1-04FBC9E49E5C}"/>
              </a:ext>
            </a:extLst>
          </p:cNvPr>
          <p:cNvGrpSpPr/>
          <p:nvPr/>
        </p:nvGrpSpPr>
        <p:grpSpPr>
          <a:xfrm>
            <a:off x="8731858" y="1408040"/>
            <a:ext cx="2020249" cy="541694"/>
            <a:chOff x="8875503" y="1415049"/>
            <a:chExt cx="2020249" cy="541694"/>
          </a:xfrm>
        </p:grpSpPr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xmlns="" id="{FE6BDD78-2B54-684E-14DE-7B6F342C28B8}"/>
                </a:ext>
              </a:extLst>
            </p:cNvPr>
            <p:cNvSpPr txBox="1"/>
            <p:nvPr/>
          </p:nvSpPr>
          <p:spPr>
            <a:xfrm>
              <a:off x="9068008" y="1415049"/>
              <a:ext cx="18277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>
                  <a:solidFill>
                    <a:srgbClr val="FF7F4D"/>
                  </a:solidFill>
                </a:rPr>
                <a:t>Avec histoire familiale</a:t>
              </a:r>
            </a:p>
          </p:txBody>
        </p:sp>
        <p:cxnSp>
          <p:nvCxnSpPr>
            <p:cNvPr id="21" name="Connecteur droit 20">
              <a:extLst>
                <a:ext uri="{FF2B5EF4-FFF2-40B4-BE49-F238E27FC236}">
                  <a16:creationId xmlns:a16="http://schemas.microsoft.com/office/drawing/2014/main" xmlns="" id="{5FBC0D3B-81F0-0714-7AA4-07A31E2B597E}"/>
                </a:ext>
              </a:extLst>
            </p:cNvPr>
            <p:cNvCxnSpPr>
              <a:cxnSpLocks/>
            </p:cNvCxnSpPr>
            <p:nvPr/>
          </p:nvCxnSpPr>
          <p:spPr>
            <a:xfrm>
              <a:off x="8875503" y="1553548"/>
              <a:ext cx="192505" cy="0"/>
            </a:xfrm>
            <a:prstGeom prst="line">
              <a:avLst/>
            </a:prstGeom>
            <a:ln w="19050">
              <a:solidFill>
                <a:srgbClr val="FF7F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xmlns="" id="{D983FA8F-82B0-137D-5B93-5034888C1434}"/>
                </a:ext>
              </a:extLst>
            </p:cNvPr>
            <p:cNvSpPr txBox="1"/>
            <p:nvPr/>
          </p:nvSpPr>
          <p:spPr>
            <a:xfrm>
              <a:off x="9068008" y="1679744"/>
              <a:ext cx="177324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>
                  <a:solidFill>
                    <a:srgbClr val="005086"/>
                  </a:solidFill>
                </a:rPr>
                <a:t>Sans histoire familiale</a:t>
              </a:r>
            </a:p>
          </p:txBody>
        </p:sp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xmlns="" id="{939FD6D2-8592-825B-6D2D-3ED3DE97BA53}"/>
                </a:ext>
              </a:extLst>
            </p:cNvPr>
            <p:cNvCxnSpPr>
              <a:cxnSpLocks/>
            </p:cNvCxnSpPr>
            <p:nvPr/>
          </p:nvCxnSpPr>
          <p:spPr>
            <a:xfrm>
              <a:off x="8875503" y="1810222"/>
              <a:ext cx="192505" cy="0"/>
            </a:xfrm>
            <a:prstGeom prst="line">
              <a:avLst/>
            </a:prstGeom>
            <a:ln w="19050">
              <a:solidFill>
                <a:srgbClr val="00508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8733078" y="6556537"/>
            <a:ext cx="1411407" cy="242888"/>
          </a:xfrm>
        </p:spPr>
        <p:txBody>
          <a:bodyPr/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99133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0139C9B5-6947-3CC1-5E47-4DF4FE6416B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 anchor="ctr"/>
          <a:lstStyle/>
          <a:p>
            <a:r>
              <a:rPr lang="fr-FR" dirty="0"/>
              <a:t>Cancer du sein triple négatif localisé </a:t>
            </a:r>
          </a:p>
        </p:txBody>
      </p:sp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5" name="Rectangle 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47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68415" y="209899"/>
            <a:ext cx="8618452" cy="5621557"/>
          </a:xfrm>
          <a:prstGeom prst="rect">
            <a:avLst/>
          </a:prstGeom>
        </p:spPr>
      </p:pic>
      <p:sp>
        <p:nvSpPr>
          <p:cNvPr id="5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/>
          <a:lstStyle/>
          <a:p>
            <a:r>
              <a:rPr lang="fr-FR" dirty="0" err="1" smtClean="0"/>
              <a:t>Loibl</a:t>
            </a:r>
            <a:r>
              <a:rPr lang="fr-FR" dirty="0" smtClean="0"/>
              <a:t> S. et al. </a:t>
            </a:r>
            <a:r>
              <a:rPr lang="fr-FR" dirty="0" err="1" smtClean="0"/>
              <a:t>Annals</a:t>
            </a:r>
            <a:r>
              <a:rPr lang="fr-FR" dirty="0" smtClean="0"/>
              <a:t> </a:t>
            </a:r>
            <a:r>
              <a:rPr lang="fr-FR" dirty="0" err="1" smtClean="0"/>
              <a:t>oncol</a:t>
            </a:r>
            <a:r>
              <a:rPr lang="fr-FR" dirty="0" smtClean="0"/>
              <a:t> </a:t>
            </a:r>
            <a:r>
              <a:rPr lang="fr-FR" dirty="0" err="1" smtClean="0"/>
              <a:t>dec</a:t>
            </a:r>
            <a:r>
              <a:rPr lang="fr-FR" dirty="0" smtClean="0"/>
              <a:t> 2023</a:t>
            </a:r>
            <a:endParaRPr lang="fr-FR" dirty="0"/>
          </a:p>
        </p:txBody>
      </p:sp>
      <p:sp>
        <p:nvSpPr>
          <p:cNvPr id="6" name="Rectangle 5"/>
          <p:cNvSpPr/>
          <p:nvPr/>
        </p:nvSpPr>
        <p:spPr>
          <a:xfrm>
            <a:off x="1570008" y="77638"/>
            <a:ext cx="9670211" cy="5891841"/>
          </a:xfrm>
          <a:prstGeom prst="rect">
            <a:avLst/>
          </a:prstGeom>
          <a:noFill/>
          <a:ln w="6350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" name="Image 7">
            <a:hlinkClick r:id="rId3" action="ppaction://hlinksldjump"/>
          </p:cNvPr>
          <p:cNvPicPr>
            <a:picLocks noChangeAspect="1"/>
          </p:cNvPicPr>
          <p:nvPr/>
        </p:nvPicPr>
        <p:blipFill rotWithShape="1">
          <a:blip r:embed="rId2"/>
          <a:srcRect l="39970" t="9208" b="50281"/>
          <a:stretch/>
        </p:blipFill>
        <p:spPr>
          <a:xfrm>
            <a:off x="5210353" y="819508"/>
            <a:ext cx="5173637" cy="2277374"/>
          </a:xfrm>
          <a:prstGeom prst="rect">
            <a:avLst/>
          </a:prstGeom>
        </p:spPr>
      </p:pic>
      <p:pic>
        <p:nvPicPr>
          <p:cNvPr id="21" name="Image 20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93161" y="3594067"/>
            <a:ext cx="5273497" cy="2292295"/>
          </a:xfrm>
          <a:prstGeom prst="rect">
            <a:avLst/>
          </a:prstGeom>
        </p:spPr>
      </p:pic>
      <p:pic>
        <p:nvPicPr>
          <p:cNvPr id="9" name="Image 8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4056" t="78721" r="60330" b="-153"/>
          <a:stretch/>
        </p:blipFill>
        <p:spPr>
          <a:xfrm>
            <a:off x="9031858" y="4649639"/>
            <a:ext cx="1345721" cy="1299715"/>
          </a:xfrm>
          <a:prstGeom prst="rect">
            <a:avLst/>
          </a:prstGeom>
        </p:spPr>
      </p:pic>
      <p:pic>
        <p:nvPicPr>
          <p:cNvPr id="14" name="Image 13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4156" t="77034" r="60430"/>
          <a:stretch/>
        </p:blipFill>
        <p:spPr>
          <a:xfrm>
            <a:off x="3821504" y="4520240"/>
            <a:ext cx="1388852" cy="1349772"/>
          </a:xfrm>
          <a:prstGeom prst="rect">
            <a:avLst/>
          </a:prstGeom>
        </p:spPr>
      </p:pic>
      <p:grpSp>
        <p:nvGrpSpPr>
          <p:cNvPr id="23" name="Groupe 22"/>
          <p:cNvGrpSpPr/>
          <p:nvPr/>
        </p:nvGrpSpPr>
        <p:grpSpPr>
          <a:xfrm>
            <a:off x="7875917" y="4433978"/>
            <a:ext cx="2499448" cy="1429110"/>
            <a:chOff x="7884544" y="4425352"/>
            <a:chExt cx="2499448" cy="1429110"/>
          </a:xfrm>
        </p:grpSpPr>
        <p:pic>
          <p:nvPicPr>
            <p:cNvPr id="10" name="Image 9">
              <a:hlinkClick r:id="rId7" action="ppaction://hlinksldjump"/>
            </p:cNvPr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1199" t="77647" r="14688"/>
            <a:stretch/>
          </p:blipFill>
          <p:spPr>
            <a:xfrm>
              <a:off x="7910421" y="4546122"/>
              <a:ext cx="1216325" cy="1308340"/>
            </a:xfrm>
            <a:prstGeom prst="rect">
              <a:avLst/>
            </a:prstGeom>
          </p:spPr>
        </p:pic>
        <p:pic>
          <p:nvPicPr>
            <p:cNvPr id="22" name="Image 21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0999" t="74885" b="21279"/>
            <a:stretch/>
          </p:blipFill>
          <p:spPr>
            <a:xfrm>
              <a:off x="7884544" y="4425352"/>
              <a:ext cx="2499448" cy="215660"/>
            </a:xfrm>
            <a:prstGeom prst="rect">
              <a:avLst/>
            </a:prstGeom>
          </p:spPr>
        </p:pic>
      </p:grpSp>
      <p:sp>
        <p:nvSpPr>
          <p:cNvPr id="2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13" name="Rectangle 12">
            <a:hlinkClick r:id="rId8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8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283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EBCTCG Lancet 2019; 393: 1440–52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Place du schéma dose dense</a:t>
            </a:r>
          </a:p>
        </p:txBody>
      </p:sp>
      <p:sp>
        <p:nvSpPr>
          <p:cNvPr id="63" name="Rectangle à coins arrondis 10">
            <a:extLst>
              <a:ext uri="{FF2B5EF4-FFF2-40B4-BE49-F238E27FC236}">
                <a16:creationId xmlns:a16="http://schemas.microsoft.com/office/drawing/2014/main" xmlns="" id="{0285D887-FFA6-7375-648C-0197BCE43D30}"/>
              </a:ext>
            </a:extLst>
          </p:cNvPr>
          <p:cNvSpPr/>
          <p:nvPr/>
        </p:nvSpPr>
        <p:spPr>
          <a:xfrm>
            <a:off x="1652662" y="752603"/>
            <a:ext cx="4784488" cy="4519609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xmlns="" id="{8AE8C322-4446-4439-2C99-6C953397CDB1}"/>
              </a:ext>
            </a:extLst>
          </p:cNvPr>
          <p:cNvSpPr txBox="1"/>
          <p:nvPr/>
        </p:nvSpPr>
        <p:spPr>
          <a:xfrm>
            <a:off x="1764499" y="614104"/>
            <a:ext cx="3570428" cy="2769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200" b="1" dirty="0">
                <a:solidFill>
                  <a:srgbClr val="7F7F7F"/>
                </a:solidFill>
                <a:cs typeface="Arial" panose="020B0604020202020204" pitchFamily="34" charset="0"/>
              </a:rPr>
              <a:t>Récidive, RH- (10 900 femmes)</a:t>
            </a:r>
          </a:p>
        </p:txBody>
      </p:sp>
      <p:grpSp>
        <p:nvGrpSpPr>
          <p:cNvPr id="133" name="Groupe 132">
            <a:extLst>
              <a:ext uri="{FF2B5EF4-FFF2-40B4-BE49-F238E27FC236}">
                <a16:creationId xmlns:a16="http://schemas.microsoft.com/office/drawing/2014/main" xmlns="" id="{1903BAC2-251A-54DB-640E-8A434A0A324E}"/>
              </a:ext>
            </a:extLst>
          </p:cNvPr>
          <p:cNvGrpSpPr/>
          <p:nvPr/>
        </p:nvGrpSpPr>
        <p:grpSpPr>
          <a:xfrm>
            <a:off x="2413081" y="1128381"/>
            <a:ext cx="3293137" cy="2887112"/>
            <a:chOff x="1424398" y="1770936"/>
            <a:chExt cx="3293137" cy="2887112"/>
          </a:xfrm>
        </p:grpSpPr>
        <p:grpSp>
          <p:nvGrpSpPr>
            <p:cNvPr id="119" name="Groupe 118">
              <a:extLst>
                <a:ext uri="{FF2B5EF4-FFF2-40B4-BE49-F238E27FC236}">
                  <a16:creationId xmlns:a16="http://schemas.microsoft.com/office/drawing/2014/main" xmlns="" id="{AAA93066-7979-CEA8-A0BB-8CF4650B5B82}"/>
                </a:ext>
              </a:extLst>
            </p:cNvPr>
            <p:cNvGrpSpPr/>
            <p:nvPr/>
          </p:nvGrpSpPr>
          <p:grpSpPr>
            <a:xfrm>
              <a:off x="1424398" y="1846613"/>
              <a:ext cx="3263651" cy="2811435"/>
              <a:chOff x="1424398" y="1846613"/>
              <a:chExt cx="3263651" cy="2811435"/>
            </a:xfrm>
          </p:grpSpPr>
          <p:graphicFrame>
            <p:nvGraphicFramePr>
              <p:cNvPr id="12" name="Graphique 11">
                <a:extLst>
                  <a:ext uri="{FF2B5EF4-FFF2-40B4-BE49-F238E27FC236}">
                    <a16:creationId xmlns:a16="http://schemas.microsoft.com/office/drawing/2014/main" xmlns="" id="{E1062668-B742-30D7-A8C0-40E3FB151192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300033716"/>
                  </p:ext>
                </p:extLst>
              </p:nvPr>
            </p:nvGraphicFramePr>
            <p:xfrm>
              <a:off x="1751772" y="1846613"/>
              <a:ext cx="2695538" cy="2811435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grpSp>
            <p:nvGrpSpPr>
              <p:cNvPr id="118" name="Groupe 117">
                <a:extLst>
                  <a:ext uri="{FF2B5EF4-FFF2-40B4-BE49-F238E27FC236}">
                    <a16:creationId xmlns:a16="http://schemas.microsoft.com/office/drawing/2014/main" xmlns="" id="{BEF32204-681C-2B90-13CB-D2223BA119D2}"/>
                  </a:ext>
                </a:extLst>
              </p:cNvPr>
              <p:cNvGrpSpPr/>
              <p:nvPr/>
            </p:nvGrpSpPr>
            <p:grpSpPr>
              <a:xfrm>
                <a:off x="1424398" y="1961773"/>
                <a:ext cx="3263651" cy="2350345"/>
                <a:chOff x="1424398" y="1961773"/>
                <a:chExt cx="3263651" cy="2350345"/>
              </a:xfrm>
            </p:grpSpPr>
            <p:sp>
              <p:nvSpPr>
                <p:cNvPr id="15" name="Text Box 4">
                  <a:extLst>
                    <a:ext uri="{FF2B5EF4-FFF2-40B4-BE49-F238E27FC236}">
                      <a16:creationId xmlns:a16="http://schemas.microsoft.com/office/drawing/2014/main" xmlns="" id="{95409175-79EA-0738-4599-E395A2F5682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16200000">
                  <a:off x="375993" y="3010178"/>
                  <a:ext cx="2343032" cy="24622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Times" charset="0"/>
                      <a:ea typeface="ヒラギノ角ゴ Pro W3" charset="0"/>
                      <a:cs typeface="ヒラギノ角ゴ Pro W3" charset="0"/>
                    </a:defRPr>
                  </a:lvl1pPr>
                  <a:lvl2pPr marL="37931725" indent="-37474525" eaLnBrk="0" hangingPunct="0">
                    <a:defRPr sz="2400">
                      <a:solidFill>
                        <a:schemeClr val="tx1"/>
                      </a:solidFill>
                      <a:latin typeface="Times" charset="0"/>
                      <a:ea typeface="ヒラギノ角ゴ Pro W3" charset="0"/>
                    </a:defRPr>
                  </a:lvl2pPr>
                  <a:lvl3pPr eaLnBrk="0" hangingPunct="0">
                    <a:defRPr sz="2400">
                      <a:solidFill>
                        <a:schemeClr val="tx1"/>
                      </a:solidFill>
                      <a:latin typeface="Times" charset="0"/>
                      <a:ea typeface="ヒラギノ角ゴ Pro W3" charset="0"/>
                    </a:defRPr>
                  </a:lvl3pPr>
                  <a:lvl4pPr eaLnBrk="0" hangingPunct="0">
                    <a:defRPr sz="2400">
                      <a:solidFill>
                        <a:schemeClr val="tx1"/>
                      </a:solidFill>
                      <a:latin typeface="Times" charset="0"/>
                      <a:ea typeface="ヒラギノ角ゴ Pro W3" charset="0"/>
                    </a:defRPr>
                  </a:lvl4pPr>
                  <a:lvl5pPr eaLnBrk="0" hangingPunct="0">
                    <a:defRPr sz="2400">
                      <a:solidFill>
                        <a:schemeClr val="tx1"/>
                      </a:solidFill>
                      <a:latin typeface="Times" charset="0"/>
                      <a:ea typeface="ヒラギノ角ゴ Pro W3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ヒラギノ角ゴ Pro W3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ヒラギノ角ゴ Pro W3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ヒラギノ角ゴ Pro W3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ヒラギノ角ゴ Pro W3" charset="0"/>
                    </a:defRPr>
                  </a:lvl9pPr>
                </a:lstStyle>
                <a:p>
                  <a:pPr algn="ctr" eaLnBrk="1" hangingPunct="1"/>
                  <a:r>
                    <a:rPr lang="da-DK" sz="1000" dirty="0">
                      <a:solidFill>
                        <a:srgbClr val="FFFFFF">
                          <a:lumMod val="50000"/>
                        </a:srgbClr>
                      </a:solidFill>
                      <a:latin typeface="+mn-lt"/>
                      <a:ea typeface="+mn-ea"/>
                      <a:cs typeface="Arial"/>
                    </a:rPr>
                    <a:t>Récidive (%)</a:t>
                  </a:r>
                </a:p>
              </p:txBody>
            </p:sp>
            <p:sp>
              <p:nvSpPr>
                <p:cNvPr id="65" name="Forme libre 64">
                  <a:extLst>
                    <a:ext uri="{FF2B5EF4-FFF2-40B4-BE49-F238E27FC236}">
                      <a16:creationId xmlns:a16="http://schemas.microsoft.com/office/drawing/2014/main" xmlns="" id="{00A80517-8021-A8DC-445C-332CCF329B44}"/>
                    </a:ext>
                  </a:extLst>
                </p:cNvPr>
                <p:cNvSpPr/>
                <p:nvPr/>
              </p:nvSpPr>
              <p:spPr>
                <a:xfrm>
                  <a:off x="2016493" y="2574758"/>
                  <a:ext cx="2281187" cy="1737360"/>
                </a:xfrm>
                <a:custGeom>
                  <a:avLst/>
                  <a:gdLst>
                    <a:gd name="connsiteX0" fmla="*/ 0 w 2281187"/>
                    <a:gd name="connsiteY0" fmla="*/ 1737360 h 1737360"/>
                    <a:gd name="connsiteX1" fmla="*/ 235819 w 2281187"/>
                    <a:gd name="connsiteY1" fmla="*/ 1352349 h 1737360"/>
                    <a:gd name="connsiteX2" fmla="*/ 452387 w 2281187"/>
                    <a:gd name="connsiteY2" fmla="*/ 880711 h 1737360"/>
                    <a:gd name="connsiteX3" fmla="*/ 688206 w 2281187"/>
                    <a:gd name="connsiteY3" fmla="*/ 587141 h 1737360"/>
                    <a:gd name="connsiteX4" fmla="*/ 919212 w 2281187"/>
                    <a:gd name="connsiteY4" fmla="*/ 413886 h 1737360"/>
                    <a:gd name="connsiteX5" fmla="*/ 1150219 w 2281187"/>
                    <a:gd name="connsiteY5" fmla="*/ 317634 h 1737360"/>
                    <a:gd name="connsiteX6" fmla="*/ 1361974 w 2281187"/>
                    <a:gd name="connsiteY6" fmla="*/ 216568 h 1737360"/>
                    <a:gd name="connsiteX7" fmla="*/ 1612231 w 2281187"/>
                    <a:gd name="connsiteY7" fmla="*/ 158817 h 1737360"/>
                    <a:gd name="connsiteX8" fmla="*/ 1838425 w 2281187"/>
                    <a:gd name="connsiteY8" fmla="*/ 101065 h 1737360"/>
                    <a:gd name="connsiteX9" fmla="*/ 2064619 w 2281187"/>
                    <a:gd name="connsiteY9" fmla="*/ 38501 h 1737360"/>
                    <a:gd name="connsiteX10" fmla="*/ 2281187 w 2281187"/>
                    <a:gd name="connsiteY10" fmla="*/ 0 h 173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81187" h="1737360">
                      <a:moveTo>
                        <a:pt x="0" y="1737360"/>
                      </a:moveTo>
                      <a:lnTo>
                        <a:pt x="235819" y="1352349"/>
                      </a:lnTo>
                      <a:lnTo>
                        <a:pt x="452387" y="880711"/>
                      </a:lnTo>
                      <a:lnTo>
                        <a:pt x="688206" y="587141"/>
                      </a:lnTo>
                      <a:lnTo>
                        <a:pt x="919212" y="413886"/>
                      </a:lnTo>
                      <a:lnTo>
                        <a:pt x="1150219" y="317634"/>
                      </a:lnTo>
                      <a:lnTo>
                        <a:pt x="1361974" y="216568"/>
                      </a:lnTo>
                      <a:lnTo>
                        <a:pt x="1612231" y="158817"/>
                      </a:lnTo>
                      <a:lnTo>
                        <a:pt x="1838425" y="101065"/>
                      </a:lnTo>
                      <a:lnTo>
                        <a:pt x="2064619" y="38501"/>
                      </a:lnTo>
                      <a:lnTo>
                        <a:pt x="2281187" y="0"/>
                      </a:lnTo>
                    </a:path>
                  </a:pathLst>
                </a:custGeom>
                <a:noFill/>
                <a:ln>
                  <a:solidFill>
                    <a:srgbClr val="FF7F4D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6" name="Ellipse 65">
                  <a:extLst>
                    <a:ext uri="{FF2B5EF4-FFF2-40B4-BE49-F238E27FC236}">
                      <a16:creationId xmlns:a16="http://schemas.microsoft.com/office/drawing/2014/main" xmlns="" id="{ABD69C6D-13FF-09F9-111D-EFE8558AEA81}"/>
                    </a:ext>
                  </a:extLst>
                </p:cNvPr>
                <p:cNvSpPr/>
                <p:nvPr/>
              </p:nvSpPr>
              <p:spPr>
                <a:xfrm>
                  <a:off x="2214714" y="3916830"/>
                  <a:ext cx="45719" cy="45719"/>
                </a:xfrm>
                <a:prstGeom prst="ellipse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7" name="Ellipse 66">
                  <a:extLst>
                    <a:ext uri="{FF2B5EF4-FFF2-40B4-BE49-F238E27FC236}">
                      <a16:creationId xmlns:a16="http://schemas.microsoft.com/office/drawing/2014/main" xmlns="" id="{21A433F6-F3C3-3036-3739-D5F14E99C297}"/>
                    </a:ext>
                  </a:extLst>
                </p:cNvPr>
                <p:cNvSpPr/>
                <p:nvPr/>
              </p:nvSpPr>
              <p:spPr>
                <a:xfrm>
                  <a:off x="2454968" y="3425564"/>
                  <a:ext cx="45719" cy="45719"/>
                </a:xfrm>
                <a:prstGeom prst="ellipse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8" name="Ellipse 67">
                  <a:extLst>
                    <a:ext uri="{FF2B5EF4-FFF2-40B4-BE49-F238E27FC236}">
                      <a16:creationId xmlns:a16="http://schemas.microsoft.com/office/drawing/2014/main" xmlns="" id="{280FEF4A-5EDF-E0C0-2B6A-E8686637BEE7}"/>
                    </a:ext>
                  </a:extLst>
                </p:cNvPr>
                <p:cNvSpPr/>
                <p:nvPr/>
              </p:nvSpPr>
              <p:spPr>
                <a:xfrm>
                  <a:off x="2684464" y="3138693"/>
                  <a:ext cx="45719" cy="45719"/>
                </a:xfrm>
                <a:prstGeom prst="ellipse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69" name="Ellipse 68">
                  <a:extLst>
                    <a:ext uri="{FF2B5EF4-FFF2-40B4-BE49-F238E27FC236}">
                      <a16:creationId xmlns:a16="http://schemas.microsoft.com/office/drawing/2014/main" xmlns="" id="{3AF6D147-4952-5251-80A2-2200C05951D4}"/>
                    </a:ext>
                  </a:extLst>
                </p:cNvPr>
                <p:cNvSpPr/>
                <p:nvPr/>
              </p:nvSpPr>
              <p:spPr>
                <a:xfrm>
                  <a:off x="2917546" y="2970157"/>
                  <a:ext cx="45719" cy="45719"/>
                </a:xfrm>
                <a:prstGeom prst="ellipse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0" name="Ellipse 69">
                  <a:extLst>
                    <a:ext uri="{FF2B5EF4-FFF2-40B4-BE49-F238E27FC236}">
                      <a16:creationId xmlns:a16="http://schemas.microsoft.com/office/drawing/2014/main" xmlns="" id="{E5400783-50E3-B9D6-E9D6-A6718706E8FF}"/>
                    </a:ext>
                  </a:extLst>
                </p:cNvPr>
                <p:cNvSpPr/>
                <p:nvPr/>
              </p:nvSpPr>
              <p:spPr>
                <a:xfrm>
                  <a:off x="3369368" y="2772933"/>
                  <a:ext cx="45719" cy="45719"/>
                </a:xfrm>
                <a:prstGeom prst="ellipse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2" name="Ellipse 71">
                  <a:extLst>
                    <a:ext uri="{FF2B5EF4-FFF2-40B4-BE49-F238E27FC236}">
                      <a16:creationId xmlns:a16="http://schemas.microsoft.com/office/drawing/2014/main" xmlns="" id="{034D98E6-21C5-50ED-96EF-C99F0CE834FD}"/>
                    </a:ext>
                  </a:extLst>
                </p:cNvPr>
                <p:cNvSpPr/>
                <p:nvPr/>
              </p:nvSpPr>
              <p:spPr>
                <a:xfrm>
                  <a:off x="3591693" y="2711973"/>
                  <a:ext cx="45719" cy="45719"/>
                </a:xfrm>
                <a:prstGeom prst="ellipse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" name="Ellipse 72">
                  <a:extLst>
                    <a:ext uri="{FF2B5EF4-FFF2-40B4-BE49-F238E27FC236}">
                      <a16:creationId xmlns:a16="http://schemas.microsoft.com/office/drawing/2014/main" xmlns="" id="{AE747A7B-D64D-1039-9B49-A9460BC85938}"/>
                    </a:ext>
                  </a:extLst>
                </p:cNvPr>
                <p:cNvSpPr/>
                <p:nvPr/>
              </p:nvSpPr>
              <p:spPr>
                <a:xfrm>
                  <a:off x="3817603" y="2651013"/>
                  <a:ext cx="45719" cy="45719"/>
                </a:xfrm>
                <a:prstGeom prst="ellipse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4" name="Ellipse 73">
                  <a:extLst>
                    <a:ext uri="{FF2B5EF4-FFF2-40B4-BE49-F238E27FC236}">
                      <a16:creationId xmlns:a16="http://schemas.microsoft.com/office/drawing/2014/main" xmlns="" id="{88B0D690-885A-687F-0595-D739F5C0C6E4}"/>
                    </a:ext>
                  </a:extLst>
                </p:cNvPr>
                <p:cNvSpPr/>
                <p:nvPr/>
              </p:nvSpPr>
              <p:spPr>
                <a:xfrm>
                  <a:off x="4047099" y="2600811"/>
                  <a:ext cx="45719" cy="45719"/>
                </a:xfrm>
                <a:prstGeom prst="ellipse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81" name="Groupe 80">
                  <a:extLst>
                    <a:ext uri="{FF2B5EF4-FFF2-40B4-BE49-F238E27FC236}">
                      <a16:creationId xmlns:a16="http://schemas.microsoft.com/office/drawing/2014/main" xmlns="" id="{CD8D12F6-C2AD-FC64-DC28-17457FB2E171}"/>
                    </a:ext>
                  </a:extLst>
                </p:cNvPr>
                <p:cNvGrpSpPr/>
                <p:nvPr/>
              </p:nvGrpSpPr>
              <p:grpSpPr>
                <a:xfrm>
                  <a:off x="3134226" y="2818652"/>
                  <a:ext cx="45719" cy="151505"/>
                  <a:chOff x="3229967" y="2818652"/>
                  <a:chExt cx="45719" cy="151505"/>
                </a:xfrm>
              </p:grpSpPr>
              <p:sp>
                <p:nvSpPr>
                  <p:cNvPr id="71" name="Ellipse 70">
                    <a:extLst>
                      <a:ext uri="{FF2B5EF4-FFF2-40B4-BE49-F238E27FC236}">
                        <a16:creationId xmlns:a16="http://schemas.microsoft.com/office/drawing/2014/main" xmlns="" id="{8949C3E7-2C55-DB86-C3C4-D6BA978B55A7}"/>
                      </a:ext>
                    </a:extLst>
                  </p:cNvPr>
                  <p:cNvSpPr/>
                  <p:nvPr/>
                </p:nvSpPr>
                <p:spPr>
                  <a:xfrm>
                    <a:off x="3229967" y="2869752"/>
                    <a:ext cx="45719" cy="45719"/>
                  </a:xfrm>
                  <a:prstGeom prst="ellipse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grpSp>
                <p:nvGrpSpPr>
                  <p:cNvPr id="80" name="Groupe 79">
                    <a:extLst>
                      <a:ext uri="{FF2B5EF4-FFF2-40B4-BE49-F238E27FC236}">
                        <a16:creationId xmlns:a16="http://schemas.microsoft.com/office/drawing/2014/main" xmlns="" id="{64DB9A5F-9900-50B3-6076-0B96622C6C20}"/>
                      </a:ext>
                    </a:extLst>
                  </p:cNvPr>
                  <p:cNvGrpSpPr/>
                  <p:nvPr/>
                </p:nvGrpSpPr>
                <p:grpSpPr>
                  <a:xfrm>
                    <a:off x="3229967" y="2818652"/>
                    <a:ext cx="45719" cy="151505"/>
                    <a:chOff x="3136284" y="2818652"/>
                    <a:chExt cx="45719" cy="151505"/>
                  </a:xfrm>
                </p:grpSpPr>
                <p:cxnSp>
                  <p:nvCxnSpPr>
                    <p:cNvPr id="76" name="Connecteur droit 75">
                      <a:extLst>
                        <a:ext uri="{FF2B5EF4-FFF2-40B4-BE49-F238E27FC236}">
                          <a16:creationId xmlns:a16="http://schemas.microsoft.com/office/drawing/2014/main" xmlns="" id="{C4E4B228-EA14-7E5E-FA32-5A12250CF48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59143" y="2818652"/>
                      <a:ext cx="0" cy="151505"/>
                    </a:xfrm>
                    <a:prstGeom prst="line">
                      <a:avLst/>
                    </a:prstGeom>
                    <a:ln w="9525">
                      <a:solidFill>
                        <a:srgbClr val="FF7F4D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" name="Connecteur droit 77">
                      <a:extLst>
                        <a:ext uri="{FF2B5EF4-FFF2-40B4-BE49-F238E27FC236}">
                          <a16:creationId xmlns:a16="http://schemas.microsoft.com/office/drawing/2014/main" xmlns="" id="{F38003DD-D329-E18D-2D1C-67F75B21FCC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36284" y="2818652"/>
                      <a:ext cx="45719" cy="0"/>
                    </a:xfrm>
                    <a:prstGeom prst="line">
                      <a:avLst/>
                    </a:prstGeom>
                    <a:ln w="9525">
                      <a:solidFill>
                        <a:srgbClr val="FF7F4D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" name="Connecteur droit 78">
                      <a:extLst>
                        <a:ext uri="{FF2B5EF4-FFF2-40B4-BE49-F238E27FC236}">
                          <a16:creationId xmlns:a16="http://schemas.microsoft.com/office/drawing/2014/main" xmlns="" id="{E01135B5-53EB-943B-8837-EE775AE8AFC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36284" y="2964702"/>
                      <a:ext cx="45719" cy="0"/>
                    </a:xfrm>
                    <a:prstGeom prst="line">
                      <a:avLst/>
                    </a:prstGeom>
                    <a:ln w="9525">
                      <a:solidFill>
                        <a:srgbClr val="FF7F4D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2" name="Groupe 81">
                  <a:extLst>
                    <a:ext uri="{FF2B5EF4-FFF2-40B4-BE49-F238E27FC236}">
                      <a16:creationId xmlns:a16="http://schemas.microsoft.com/office/drawing/2014/main" xmlns="" id="{784D8F62-0FBD-315E-A044-E402A4640FD3}"/>
                    </a:ext>
                  </a:extLst>
                </p:cNvPr>
                <p:cNvGrpSpPr/>
                <p:nvPr/>
              </p:nvGrpSpPr>
              <p:grpSpPr>
                <a:xfrm>
                  <a:off x="4270876" y="2501152"/>
                  <a:ext cx="45719" cy="151505"/>
                  <a:chOff x="3229967" y="2818652"/>
                  <a:chExt cx="45719" cy="151505"/>
                </a:xfrm>
              </p:grpSpPr>
              <p:sp>
                <p:nvSpPr>
                  <p:cNvPr id="83" name="Ellipse 82">
                    <a:extLst>
                      <a:ext uri="{FF2B5EF4-FFF2-40B4-BE49-F238E27FC236}">
                        <a16:creationId xmlns:a16="http://schemas.microsoft.com/office/drawing/2014/main" xmlns="" id="{1028220C-BC1E-1770-16A9-01FBE3FE5C42}"/>
                      </a:ext>
                    </a:extLst>
                  </p:cNvPr>
                  <p:cNvSpPr/>
                  <p:nvPr/>
                </p:nvSpPr>
                <p:spPr>
                  <a:xfrm>
                    <a:off x="3229967" y="2869752"/>
                    <a:ext cx="45719" cy="45719"/>
                  </a:xfrm>
                  <a:prstGeom prst="ellipse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grpSp>
                <p:nvGrpSpPr>
                  <p:cNvPr id="84" name="Groupe 83">
                    <a:extLst>
                      <a:ext uri="{FF2B5EF4-FFF2-40B4-BE49-F238E27FC236}">
                        <a16:creationId xmlns:a16="http://schemas.microsoft.com/office/drawing/2014/main" xmlns="" id="{B777F78F-4BEE-AA28-02FB-B06189471BCE}"/>
                      </a:ext>
                    </a:extLst>
                  </p:cNvPr>
                  <p:cNvGrpSpPr/>
                  <p:nvPr/>
                </p:nvGrpSpPr>
                <p:grpSpPr>
                  <a:xfrm>
                    <a:off x="3229967" y="2818652"/>
                    <a:ext cx="45719" cy="151505"/>
                    <a:chOff x="3136284" y="2818652"/>
                    <a:chExt cx="45719" cy="151505"/>
                  </a:xfrm>
                </p:grpSpPr>
                <p:cxnSp>
                  <p:nvCxnSpPr>
                    <p:cNvPr id="85" name="Connecteur droit 84">
                      <a:extLst>
                        <a:ext uri="{FF2B5EF4-FFF2-40B4-BE49-F238E27FC236}">
                          <a16:creationId xmlns:a16="http://schemas.microsoft.com/office/drawing/2014/main" xmlns="" id="{30D0FA94-A8ED-028E-39EB-82B88677189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59143" y="2818652"/>
                      <a:ext cx="0" cy="151505"/>
                    </a:xfrm>
                    <a:prstGeom prst="line">
                      <a:avLst/>
                    </a:prstGeom>
                    <a:ln w="9525">
                      <a:solidFill>
                        <a:srgbClr val="FF7F4D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" name="Connecteur droit 85">
                      <a:extLst>
                        <a:ext uri="{FF2B5EF4-FFF2-40B4-BE49-F238E27FC236}">
                          <a16:creationId xmlns:a16="http://schemas.microsoft.com/office/drawing/2014/main" xmlns="" id="{53D30180-FA76-833A-652B-27C47E61FA3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36284" y="2818652"/>
                      <a:ext cx="45719" cy="0"/>
                    </a:xfrm>
                    <a:prstGeom prst="line">
                      <a:avLst/>
                    </a:prstGeom>
                    <a:ln w="9525">
                      <a:solidFill>
                        <a:srgbClr val="FF7F4D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" name="Connecteur droit 86">
                      <a:extLst>
                        <a:ext uri="{FF2B5EF4-FFF2-40B4-BE49-F238E27FC236}">
                          <a16:creationId xmlns:a16="http://schemas.microsoft.com/office/drawing/2014/main" xmlns="" id="{A7AA7D8D-26E0-DB55-8A8F-25CDB77C18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36284" y="2964702"/>
                      <a:ext cx="45719" cy="0"/>
                    </a:xfrm>
                    <a:prstGeom prst="line">
                      <a:avLst/>
                    </a:prstGeom>
                    <a:ln w="9525">
                      <a:solidFill>
                        <a:srgbClr val="FF7F4D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88" name="ZoneTexte 87">
                  <a:extLst>
                    <a:ext uri="{FF2B5EF4-FFF2-40B4-BE49-F238E27FC236}">
                      <a16:creationId xmlns:a16="http://schemas.microsoft.com/office/drawing/2014/main" xmlns="" id="{5081E5EA-2C62-53A8-F157-D14BC4413E27}"/>
                    </a:ext>
                  </a:extLst>
                </p:cNvPr>
                <p:cNvSpPr txBox="1"/>
                <p:nvPr/>
              </p:nvSpPr>
              <p:spPr>
                <a:xfrm>
                  <a:off x="2938955" y="2618772"/>
                  <a:ext cx="428322" cy="20005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700" dirty="0">
                      <a:solidFill>
                        <a:srgbClr val="7F7F7F"/>
                      </a:solidFill>
                    </a:rPr>
                    <a:t>30,1%</a:t>
                  </a:r>
                </a:p>
              </p:txBody>
            </p:sp>
            <p:sp>
              <p:nvSpPr>
                <p:cNvPr id="89" name="ZoneTexte 88">
                  <a:extLst>
                    <a:ext uri="{FF2B5EF4-FFF2-40B4-BE49-F238E27FC236}">
                      <a16:creationId xmlns:a16="http://schemas.microsoft.com/office/drawing/2014/main" xmlns="" id="{4BAD6490-0B00-CFB8-1638-EF4B2EFF1D99}"/>
                    </a:ext>
                  </a:extLst>
                </p:cNvPr>
                <p:cNvSpPr txBox="1"/>
                <p:nvPr/>
              </p:nvSpPr>
              <p:spPr>
                <a:xfrm>
                  <a:off x="4259727" y="2474730"/>
                  <a:ext cx="428322" cy="20005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700" dirty="0">
                      <a:solidFill>
                        <a:srgbClr val="7F7F7F"/>
                      </a:solidFill>
                    </a:rPr>
                    <a:t>36,7%</a:t>
                  </a:r>
                </a:p>
              </p:txBody>
            </p:sp>
            <p:sp>
              <p:nvSpPr>
                <p:cNvPr id="91" name="Rectangle 90">
                  <a:extLst>
                    <a:ext uri="{FF2B5EF4-FFF2-40B4-BE49-F238E27FC236}">
                      <a16:creationId xmlns:a16="http://schemas.microsoft.com/office/drawing/2014/main" xmlns="" id="{62B9A264-1242-EDFA-538E-6AEFC9338538}"/>
                    </a:ext>
                  </a:extLst>
                </p:cNvPr>
                <p:cNvSpPr/>
                <p:nvPr/>
              </p:nvSpPr>
              <p:spPr>
                <a:xfrm>
                  <a:off x="2237573" y="3993262"/>
                  <a:ext cx="45719" cy="4571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2" name="Rectangle 91">
                  <a:extLst>
                    <a:ext uri="{FF2B5EF4-FFF2-40B4-BE49-F238E27FC236}">
                      <a16:creationId xmlns:a16="http://schemas.microsoft.com/office/drawing/2014/main" xmlns="" id="{B5E751A3-AEA4-BAED-5E6B-5567288EC571}"/>
                    </a:ext>
                  </a:extLst>
                </p:cNvPr>
                <p:cNvSpPr/>
                <p:nvPr/>
              </p:nvSpPr>
              <p:spPr>
                <a:xfrm>
                  <a:off x="2453473" y="3542412"/>
                  <a:ext cx="45719" cy="4571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3" name="Rectangle 92">
                  <a:extLst>
                    <a:ext uri="{FF2B5EF4-FFF2-40B4-BE49-F238E27FC236}">
                      <a16:creationId xmlns:a16="http://schemas.microsoft.com/office/drawing/2014/main" xmlns="" id="{BF59D7A6-5403-552F-B74C-FCAAC29B483E}"/>
                    </a:ext>
                  </a:extLst>
                </p:cNvPr>
                <p:cNvSpPr/>
                <p:nvPr/>
              </p:nvSpPr>
              <p:spPr>
                <a:xfrm>
                  <a:off x="2675723" y="3304287"/>
                  <a:ext cx="45719" cy="4571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4" name="Rectangle 93">
                  <a:extLst>
                    <a:ext uri="{FF2B5EF4-FFF2-40B4-BE49-F238E27FC236}">
                      <a16:creationId xmlns:a16="http://schemas.microsoft.com/office/drawing/2014/main" xmlns="" id="{75A2B252-2905-07FB-3520-C4CAAEC08EE6}"/>
                    </a:ext>
                  </a:extLst>
                </p:cNvPr>
                <p:cNvSpPr/>
                <p:nvPr/>
              </p:nvSpPr>
              <p:spPr>
                <a:xfrm>
                  <a:off x="2910673" y="3158237"/>
                  <a:ext cx="45719" cy="4571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6" name="Rectangle 95">
                  <a:extLst>
                    <a:ext uri="{FF2B5EF4-FFF2-40B4-BE49-F238E27FC236}">
                      <a16:creationId xmlns:a16="http://schemas.microsoft.com/office/drawing/2014/main" xmlns="" id="{C251F630-668F-27F5-4AFA-4E501D364441}"/>
                    </a:ext>
                  </a:extLst>
                </p:cNvPr>
                <p:cNvSpPr/>
                <p:nvPr/>
              </p:nvSpPr>
              <p:spPr>
                <a:xfrm>
                  <a:off x="3364698" y="2980437"/>
                  <a:ext cx="45719" cy="4571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7" name="Rectangle 96">
                  <a:extLst>
                    <a:ext uri="{FF2B5EF4-FFF2-40B4-BE49-F238E27FC236}">
                      <a16:creationId xmlns:a16="http://schemas.microsoft.com/office/drawing/2014/main" xmlns="" id="{DF78C771-C066-FB66-FC58-DFE27270B68F}"/>
                    </a:ext>
                  </a:extLst>
                </p:cNvPr>
                <p:cNvSpPr/>
                <p:nvPr/>
              </p:nvSpPr>
              <p:spPr>
                <a:xfrm>
                  <a:off x="3596473" y="2923287"/>
                  <a:ext cx="45719" cy="4571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8" name="Rectangle 97">
                  <a:extLst>
                    <a:ext uri="{FF2B5EF4-FFF2-40B4-BE49-F238E27FC236}">
                      <a16:creationId xmlns:a16="http://schemas.microsoft.com/office/drawing/2014/main" xmlns="" id="{95822397-A142-0A1A-B58B-72032599D2DE}"/>
                    </a:ext>
                  </a:extLst>
                </p:cNvPr>
                <p:cNvSpPr/>
                <p:nvPr/>
              </p:nvSpPr>
              <p:spPr>
                <a:xfrm>
                  <a:off x="3818723" y="2837562"/>
                  <a:ext cx="45719" cy="4571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9" name="Rectangle 98">
                  <a:extLst>
                    <a:ext uri="{FF2B5EF4-FFF2-40B4-BE49-F238E27FC236}">
                      <a16:creationId xmlns:a16="http://schemas.microsoft.com/office/drawing/2014/main" xmlns="" id="{D208AE34-10FD-F9B3-5B1A-20A41472570E}"/>
                    </a:ext>
                  </a:extLst>
                </p:cNvPr>
                <p:cNvSpPr/>
                <p:nvPr/>
              </p:nvSpPr>
              <p:spPr>
                <a:xfrm>
                  <a:off x="4044148" y="2789937"/>
                  <a:ext cx="45719" cy="4571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106" name="Groupe 105">
                  <a:extLst>
                    <a:ext uri="{FF2B5EF4-FFF2-40B4-BE49-F238E27FC236}">
                      <a16:creationId xmlns:a16="http://schemas.microsoft.com/office/drawing/2014/main" xmlns="" id="{72102516-ABF1-B17F-86DE-BE2B38FE9951}"/>
                    </a:ext>
                  </a:extLst>
                </p:cNvPr>
                <p:cNvGrpSpPr/>
                <p:nvPr/>
              </p:nvGrpSpPr>
              <p:grpSpPr>
                <a:xfrm>
                  <a:off x="3134226" y="3010114"/>
                  <a:ext cx="45719" cy="127000"/>
                  <a:chOff x="3262327" y="3069561"/>
                  <a:chExt cx="45719" cy="127000"/>
                </a:xfrm>
              </p:grpSpPr>
              <p:sp>
                <p:nvSpPr>
                  <p:cNvPr id="95" name="Rectangle 94">
                    <a:extLst>
                      <a:ext uri="{FF2B5EF4-FFF2-40B4-BE49-F238E27FC236}">
                        <a16:creationId xmlns:a16="http://schemas.microsoft.com/office/drawing/2014/main" xmlns="" id="{D6B6ADC3-803C-AF61-AAF6-8B5FF503E256}"/>
                      </a:ext>
                    </a:extLst>
                  </p:cNvPr>
                  <p:cNvSpPr/>
                  <p:nvPr/>
                </p:nvSpPr>
                <p:spPr>
                  <a:xfrm>
                    <a:off x="3262327" y="3122454"/>
                    <a:ext cx="45719" cy="45719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grpSp>
                <p:nvGrpSpPr>
                  <p:cNvPr id="102" name="Groupe 101">
                    <a:extLst>
                      <a:ext uri="{FF2B5EF4-FFF2-40B4-BE49-F238E27FC236}">
                        <a16:creationId xmlns:a16="http://schemas.microsoft.com/office/drawing/2014/main" xmlns="" id="{2944EA10-3649-30FC-558A-B31FB091F60E}"/>
                      </a:ext>
                    </a:extLst>
                  </p:cNvPr>
                  <p:cNvGrpSpPr/>
                  <p:nvPr/>
                </p:nvGrpSpPr>
                <p:grpSpPr>
                  <a:xfrm>
                    <a:off x="3262327" y="3069561"/>
                    <a:ext cx="45719" cy="127000"/>
                    <a:chOff x="3136284" y="2818652"/>
                    <a:chExt cx="45719" cy="127000"/>
                  </a:xfrm>
                </p:grpSpPr>
                <p:cxnSp>
                  <p:nvCxnSpPr>
                    <p:cNvPr id="103" name="Connecteur droit 102">
                      <a:extLst>
                        <a:ext uri="{FF2B5EF4-FFF2-40B4-BE49-F238E27FC236}">
                          <a16:creationId xmlns:a16="http://schemas.microsoft.com/office/drawing/2014/main" xmlns="" id="{F8FB79A2-9259-6198-62E1-46183E3F9A3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59143" y="2818652"/>
                      <a:ext cx="0" cy="123174"/>
                    </a:xfrm>
                    <a:prstGeom prst="line">
                      <a:avLst/>
                    </a:prstGeom>
                    <a:ln w="9525">
                      <a:solidFill>
                        <a:srgbClr val="005086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Connecteur droit 103">
                      <a:extLst>
                        <a:ext uri="{FF2B5EF4-FFF2-40B4-BE49-F238E27FC236}">
                          <a16:creationId xmlns:a16="http://schemas.microsoft.com/office/drawing/2014/main" xmlns="" id="{8B95FB46-7BBB-DAB7-A718-6A2125EB55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36284" y="2818652"/>
                      <a:ext cx="45719" cy="0"/>
                    </a:xfrm>
                    <a:prstGeom prst="line">
                      <a:avLst/>
                    </a:prstGeom>
                    <a:ln w="9525">
                      <a:solidFill>
                        <a:srgbClr val="005086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Connecteur droit 104">
                      <a:extLst>
                        <a:ext uri="{FF2B5EF4-FFF2-40B4-BE49-F238E27FC236}">
                          <a16:creationId xmlns:a16="http://schemas.microsoft.com/office/drawing/2014/main" xmlns="" id="{784DBBA8-4C44-7AEC-C197-081B5C42232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36284" y="2945652"/>
                      <a:ext cx="45719" cy="0"/>
                    </a:xfrm>
                    <a:prstGeom prst="line">
                      <a:avLst/>
                    </a:prstGeom>
                    <a:ln w="9525">
                      <a:solidFill>
                        <a:srgbClr val="005086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08" name="Groupe 107">
                  <a:extLst>
                    <a:ext uri="{FF2B5EF4-FFF2-40B4-BE49-F238E27FC236}">
                      <a16:creationId xmlns:a16="http://schemas.microsoft.com/office/drawing/2014/main" xmlns="" id="{36336A24-3D6F-E824-7212-0304C0A9B3E9}"/>
                    </a:ext>
                  </a:extLst>
                </p:cNvPr>
                <p:cNvGrpSpPr/>
                <p:nvPr/>
              </p:nvGrpSpPr>
              <p:grpSpPr>
                <a:xfrm>
                  <a:off x="4264526" y="2683089"/>
                  <a:ext cx="45719" cy="136525"/>
                  <a:chOff x="3262327" y="3069561"/>
                  <a:chExt cx="45719" cy="136525"/>
                </a:xfrm>
              </p:grpSpPr>
              <p:sp>
                <p:nvSpPr>
                  <p:cNvPr id="109" name="Rectangle 108">
                    <a:extLst>
                      <a:ext uri="{FF2B5EF4-FFF2-40B4-BE49-F238E27FC236}">
                        <a16:creationId xmlns:a16="http://schemas.microsoft.com/office/drawing/2014/main" xmlns="" id="{92BE4CD4-E5F3-9C40-4579-5C5E70113215}"/>
                      </a:ext>
                    </a:extLst>
                  </p:cNvPr>
                  <p:cNvSpPr/>
                  <p:nvPr/>
                </p:nvSpPr>
                <p:spPr>
                  <a:xfrm>
                    <a:off x="3262327" y="3122454"/>
                    <a:ext cx="45719" cy="45719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grpSp>
                <p:nvGrpSpPr>
                  <p:cNvPr id="110" name="Groupe 109">
                    <a:extLst>
                      <a:ext uri="{FF2B5EF4-FFF2-40B4-BE49-F238E27FC236}">
                        <a16:creationId xmlns:a16="http://schemas.microsoft.com/office/drawing/2014/main" xmlns="" id="{E6D500A0-C541-C24C-43F3-51C2B669D300}"/>
                      </a:ext>
                    </a:extLst>
                  </p:cNvPr>
                  <p:cNvGrpSpPr/>
                  <p:nvPr/>
                </p:nvGrpSpPr>
                <p:grpSpPr>
                  <a:xfrm>
                    <a:off x="3262327" y="3069561"/>
                    <a:ext cx="45719" cy="136525"/>
                    <a:chOff x="3136284" y="2818652"/>
                    <a:chExt cx="45719" cy="136525"/>
                  </a:xfrm>
                </p:grpSpPr>
                <p:cxnSp>
                  <p:nvCxnSpPr>
                    <p:cNvPr id="111" name="Connecteur droit 110">
                      <a:extLst>
                        <a:ext uri="{FF2B5EF4-FFF2-40B4-BE49-F238E27FC236}">
                          <a16:creationId xmlns:a16="http://schemas.microsoft.com/office/drawing/2014/main" xmlns="" id="{74C93BE3-96FF-106A-9949-7C0ED91275B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59143" y="2818652"/>
                      <a:ext cx="0" cy="136525"/>
                    </a:xfrm>
                    <a:prstGeom prst="line">
                      <a:avLst/>
                    </a:prstGeom>
                    <a:ln w="9525">
                      <a:solidFill>
                        <a:srgbClr val="005086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Connecteur droit 111">
                      <a:extLst>
                        <a:ext uri="{FF2B5EF4-FFF2-40B4-BE49-F238E27FC236}">
                          <a16:creationId xmlns:a16="http://schemas.microsoft.com/office/drawing/2014/main" xmlns="" id="{B5CE3287-C2E3-9DE3-415C-D87C2157A71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36284" y="2818652"/>
                      <a:ext cx="45719" cy="0"/>
                    </a:xfrm>
                    <a:prstGeom prst="line">
                      <a:avLst/>
                    </a:prstGeom>
                    <a:ln w="9525">
                      <a:solidFill>
                        <a:srgbClr val="005086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3" name="Connecteur droit 112">
                      <a:extLst>
                        <a:ext uri="{FF2B5EF4-FFF2-40B4-BE49-F238E27FC236}">
                          <a16:creationId xmlns:a16="http://schemas.microsoft.com/office/drawing/2014/main" xmlns="" id="{4A13DDFE-8857-6D87-743E-BAB38962DE0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3136284" y="2955177"/>
                      <a:ext cx="45719" cy="0"/>
                    </a:xfrm>
                    <a:prstGeom prst="line">
                      <a:avLst/>
                    </a:prstGeom>
                    <a:ln w="9525">
                      <a:solidFill>
                        <a:srgbClr val="005086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115" name="ZoneTexte 114">
                  <a:extLst>
                    <a:ext uri="{FF2B5EF4-FFF2-40B4-BE49-F238E27FC236}">
                      <a16:creationId xmlns:a16="http://schemas.microsoft.com/office/drawing/2014/main" xmlns="" id="{430F3FD7-FB57-64C6-E394-50DAED06F992}"/>
                    </a:ext>
                  </a:extLst>
                </p:cNvPr>
                <p:cNvSpPr txBox="1"/>
                <p:nvPr/>
              </p:nvSpPr>
              <p:spPr>
                <a:xfrm>
                  <a:off x="4259727" y="2654567"/>
                  <a:ext cx="428322" cy="20005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700" dirty="0">
                      <a:solidFill>
                        <a:srgbClr val="7F7F7F"/>
                      </a:solidFill>
                    </a:rPr>
                    <a:t>32,9%</a:t>
                  </a:r>
                </a:p>
              </p:txBody>
            </p:sp>
            <p:sp>
              <p:nvSpPr>
                <p:cNvPr id="116" name="ZoneTexte 115">
                  <a:extLst>
                    <a:ext uri="{FF2B5EF4-FFF2-40B4-BE49-F238E27FC236}">
                      <a16:creationId xmlns:a16="http://schemas.microsoft.com/office/drawing/2014/main" xmlns="" id="{6701E893-6939-B00F-0FF5-43B26A669B89}"/>
                    </a:ext>
                  </a:extLst>
                </p:cNvPr>
                <p:cNvSpPr txBox="1"/>
                <p:nvPr/>
              </p:nvSpPr>
              <p:spPr>
                <a:xfrm>
                  <a:off x="2938955" y="3133288"/>
                  <a:ext cx="428322" cy="20005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700" dirty="0">
                      <a:solidFill>
                        <a:srgbClr val="7F7F7F"/>
                      </a:solidFill>
                    </a:rPr>
                    <a:t>26,1%</a:t>
                  </a:r>
                </a:p>
              </p:txBody>
            </p:sp>
            <p:sp>
              <p:nvSpPr>
                <p:cNvPr id="117" name="Forme libre 116">
                  <a:extLst>
                    <a:ext uri="{FF2B5EF4-FFF2-40B4-BE49-F238E27FC236}">
                      <a16:creationId xmlns:a16="http://schemas.microsoft.com/office/drawing/2014/main" xmlns="" id="{3813AB0B-1D5E-64D0-3FD7-48F2C58D47E7}"/>
                    </a:ext>
                  </a:extLst>
                </p:cNvPr>
                <p:cNvSpPr/>
                <p:nvPr/>
              </p:nvSpPr>
              <p:spPr>
                <a:xfrm>
                  <a:off x="2022475" y="2755900"/>
                  <a:ext cx="2270125" cy="1549400"/>
                </a:xfrm>
                <a:custGeom>
                  <a:avLst/>
                  <a:gdLst>
                    <a:gd name="connsiteX0" fmla="*/ 0 w 2270125"/>
                    <a:gd name="connsiteY0" fmla="*/ 1549400 h 1549400"/>
                    <a:gd name="connsiteX1" fmla="*/ 234950 w 2270125"/>
                    <a:gd name="connsiteY1" fmla="*/ 1263650 h 1549400"/>
                    <a:gd name="connsiteX2" fmla="*/ 457200 w 2270125"/>
                    <a:gd name="connsiteY2" fmla="*/ 806450 h 1549400"/>
                    <a:gd name="connsiteX3" fmla="*/ 676275 w 2270125"/>
                    <a:gd name="connsiteY3" fmla="*/ 568325 h 1549400"/>
                    <a:gd name="connsiteX4" fmla="*/ 908050 w 2270125"/>
                    <a:gd name="connsiteY4" fmla="*/ 415925 h 1549400"/>
                    <a:gd name="connsiteX5" fmla="*/ 1143000 w 2270125"/>
                    <a:gd name="connsiteY5" fmla="*/ 317500 h 1549400"/>
                    <a:gd name="connsiteX6" fmla="*/ 1368425 w 2270125"/>
                    <a:gd name="connsiteY6" fmla="*/ 244475 h 1549400"/>
                    <a:gd name="connsiteX7" fmla="*/ 1590675 w 2270125"/>
                    <a:gd name="connsiteY7" fmla="*/ 190500 h 1549400"/>
                    <a:gd name="connsiteX8" fmla="*/ 1812925 w 2270125"/>
                    <a:gd name="connsiteY8" fmla="*/ 107950 h 1549400"/>
                    <a:gd name="connsiteX9" fmla="*/ 2047875 w 2270125"/>
                    <a:gd name="connsiteY9" fmla="*/ 57150 h 1549400"/>
                    <a:gd name="connsiteX10" fmla="*/ 2270125 w 2270125"/>
                    <a:gd name="connsiteY10" fmla="*/ 0 h 154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70125" h="1549400">
                      <a:moveTo>
                        <a:pt x="0" y="1549400"/>
                      </a:moveTo>
                      <a:lnTo>
                        <a:pt x="234950" y="1263650"/>
                      </a:lnTo>
                      <a:lnTo>
                        <a:pt x="457200" y="806450"/>
                      </a:lnTo>
                      <a:lnTo>
                        <a:pt x="676275" y="568325"/>
                      </a:lnTo>
                      <a:lnTo>
                        <a:pt x="908050" y="415925"/>
                      </a:lnTo>
                      <a:lnTo>
                        <a:pt x="1143000" y="317500"/>
                      </a:lnTo>
                      <a:lnTo>
                        <a:pt x="1368425" y="244475"/>
                      </a:lnTo>
                      <a:lnTo>
                        <a:pt x="1590675" y="190500"/>
                      </a:lnTo>
                      <a:lnTo>
                        <a:pt x="1812925" y="107950"/>
                      </a:lnTo>
                      <a:lnTo>
                        <a:pt x="2047875" y="57150"/>
                      </a:lnTo>
                      <a:lnTo>
                        <a:pt x="2270125" y="0"/>
                      </a:lnTo>
                    </a:path>
                  </a:pathLst>
                </a:custGeom>
                <a:noFill/>
                <a:ln>
                  <a:solidFill>
                    <a:srgbClr val="005086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xmlns="" id="{B6C4C3A1-9C5E-D563-6297-11E8D74A565A}"/>
                </a:ext>
              </a:extLst>
            </p:cNvPr>
            <p:cNvSpPr txBox="1"/>
            <p:nvPr/>
          </p:nvSpPr>
          <p:spPr>
            <a:xfrm>
              <a:off x="2507852" y="3758303"/>
              <a:ext cx="220968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fr-FR" sz="800" dirty="0">
                  <a:solidFill>
                    <a:schemeClr val="tx2"/>
                  </a:solidFill>
                </a:rPr>
                <a:t>RR 0,85 (95% CI 0,80-0,92)</a:t>
              </a:r>
            </a:p>
            <a:p>
              <a:pPr>
                <a:defRPr/>
              </a:pPr>
              <a:r>
                <a:rPr lang="fr-FR" sz="800" dirty="0">
                  <a:solidFill>
                    <a:schemeClr val="tx2"/>
                  </a:solidFill>
                </a:rPr>
                <a:t>Log-</a:t>
              </a:r>
              <a:r>
                <a:rPr lang="fr-FR" sz="800" dirty="0" err="1">
                  <a:solidFill>
                    <a:schemeClr val="tx2"/>
                  </a:solidFill>
                </a:rPr>
                <a:t>rank</a:t>
              </a:r>
              <a:r>
                <a:rPr lang="fr-FR" sz="800" dirty="0">
                  <a:solidFill>
                    <a:schemeClr val="tx2"/>
                  </a:solidFill>
                </a:rPr>
                <a:t> 2p&lt;0,0001</a:t>
              </a:r>
            </a:p>
            <a:p>
              <a:pPr>
                <a:defRPr/>
              </a:pPr>
              <a:r>
                <a:rPr lang="fr-FR" sz="800" dirty="0">
                  <a:solidFill>
                    <a:schemeClr val="tx2"/>
                  </a:solidFill>
                </a:rPr>
                <a:t>Gain à 10 ans 3,7% (IC95% 1,7 -5,8)</a:t>
              </a:r>
            </a:p>
          </p:txBody>
        </p:sp>
        <p:grpSp>
          <p:nvGrpSpPr>
            <p:cNvPr id="131" name="Groupe 130">
              <a:extLst>
                <a:ext uri="{FF2B5EF4-FFF2-40B4-BE49-F238E27FC236}">
                  <a16:creationId xmlns:a16="http://schemas.microsoft.com/office/drawing/2014/main" xmlns="" id="{415ADA12-EE85-7A89-B437-5BA0624AC6E8}"/>
                </a:ext>
              </a:extLst>
            </p:cNvPr>
            <p:cNvGrpSpPr/>
            <p:nvPr/>
          </p:nvGrpSpPr>
          <p:grpSpPr>
            <a:xfrm>
              <a:off x="2407516" y="1770936"/>
              <a:ext cx="1208182" cy="409538"/>
              <a:chOff x="2407516" y="1770936"/>
              <a:chExt cx="1208182" cy="409538"/>
            </a:xfrm>
          </p:grpSpPr>
          <p:grpSp>
            <p:nvGrpSpPr>
              <p:cNvPr id="123" name="Groupe 122">
                <a:extLst>
                  <a:ext uri="{FF2B5EF4-FFF2-40B4-BE49-F238E27FC236}">
                    <a16:creationId xmlns:a16="http://schemas.microsoft.com/office/drawing/2014/main" xmlns="" id="{91EE4925-C556-0E78-8DE3-C98A77A693E3}"/>
                  </a:ext>
                </a:extLst>
              </p:cNvPr>
              <p:cNvGrpSpPr/>
              <p:nvPr/>
            </p:nvGrpSpPr>
            <p:grpSpPr>
              <a:xfrm>
                <a:off x="2407516" y="1846612"/>
                <a:ext cx="165747" cy="72000"/>
                <a:chOff x="2407516" y="1846612"/>
                <a:chExt cx="165747" cy="72000"/>
              </a:xfrm>
            </p:grpSpPr>
            <p:sp>
              <p:nvSpPr>
                <p:cNvPr id="120" name="Ellipse 119">
                  <a:extLst>
                    <a:ext uri="{FF2B5EF4-FFF2-40B4-BE49-F238E27FC236}">
                      <a16:creationId xmlns:a16="http://schemas.microsoft.com/office/drawing/2014/main" xmlns="" id="{586EA95D-F806-71C6-D5C8-3D8EFC7EAE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54389" y="1846612"/>
                  <a:ext cx="72000" cy="72000"/>
                </a:xfrm>
                <a:prstGeom prst="ellipse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cxnSp>
              <p:nvCxnSpPr>
                <p:cNvPr id="122" name="Connecteur droit 121">
                  <a:extLst>
                    <a:ext uri="{FF2B5EF4-FFF2-40B4-BE49-F238E27FC236}">
                      <a16:creationId xmlns:a16="http://schemas.microsoft.com/office/drawing/2014/main" xmlns="" id="{C4DAFA3A-BFB1-0A52-C463-0832F6D4212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07516" y="1882612"/>
                  <a:ext cx="165747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4" name="ZoneTexte 123">
                <a:extLst>
                  <a:ext uri="{FF2B5EF4-FFF2-40B4-BE49-F238E27FC236}">
                    <a16:creationId xmlns:a16="http://schemas.microsoft.com/office/drawing/2014/main" xmlns="" id="{63A58D54-F9A5-A4AC-BB57-BE91275D2E62}"/>
                  </a:ext>
                </a:extLst>
              </p:cNvPr>
              <p:cNvSpPr txBox="1"/>
              <p:nvPr/>
            </p:nvSpPr>
            <p:spPr>
              <a:xfrm>
                <a:off x="2538159" y="1770936"/>
                <a:ext cx="1077539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FF7F4D"/>
                    </a:solidFill>
                  </a:rPr>
                  <a:t>Schéma standard</a:t>
                </a:r>
              </a:p>
            </p:txBody>
          </p:sp>
          <p:sp>
            <p:nvSpPr>
              <p:cNvPr id="128" name="ZoneTexte 127">
                <a:extLst>
                  <a:ext uri="{FF2B5EF4-FFF2-40B4-BE49-F238E27FC236}">
                    <a16:creationId xmlns:a16="http://schemas.microsoft.com/office/drawing/2014/main" xmlns="" id="{A45BD5A1-3C86-4798-0A16-B273E9E9700D}"/>
                  </a:ext>
                </a:extLst>
              </p:cNvPr>
              <p:cNvSpPr txBox="1"/>
              <p:nvPr/>
            </p:nvSpPr>
            <p:spPr>
              <a:xfrm>
                <a:off x="2538159" y="1965030"/>
                <a:ext cx="777777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005086"/>
                    </a:solidFill>
                  </a:rPr>
                  <a:t>Dose-dense</a:t>
                </a:r>
              </a:p>
            </p:txBody>
          </p:sp>
          <p:grpSp>
            <p:nvGrpSpPr>
              <p:cNvPr id="130" name="Groupe 129">
                <a:extLst>
                  <a:ext uri="{FF2B5EF4-FFF2-40B4-BE49-F238E27FC236}">
                    <a16:creationId xmlns:a16="http://schemas.microsoft.com/office/drawing/2014/main" xmlns="" id="{3DF0F55B-67F9-6C84-FEC1-90E951C9316F}"/>
                  </a:ext>
                </a:extLst>
              </p:cNvPr>
              <p:cNvGrpSpPr/>
              <p:nvPr/>
            </p:nvGrpSpPr>
            <p:grpSpPr>
              <a:xfrm>
                <a:off x="2407516" y="2036752"/>
                <a:ext cx="165747" cy="72000"/>
                <a:chOff x="2407516" y="2072613"/>
                <a:chExt cx="165747" cy="72000"/>
              </a:xfrm>
            </p:grpSpPr>
            <p:cxnSp>
              <p:nvCxnSpPr>
                <p:cNvPr id="127" name="Connecteur droit 126">
                  <a:extLst>
                    <a:ext uri="{FF2B5EF4-FFF2-40B4-BE49-F238E27FC236}">
                      <a16:creationId xmlns:a16="http://schemas.microsoft.com/office/drawing/2014/main" xmlns="" id="{C4278204-1A81-B3CD-3119-8FDB4D5E9F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07516" y="2108613"/>
                  <a:ext cx="165747" cy="0"/>
                </a:xfrm>
                <a:prstGeom prst="line">
                  <a:avLst/>
                </a:prstGeom>
                <a:ln w="9525">
                  <a:solidFill>
                    <a:srgbClr val="005086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xmlns="" id="{BF3D2C39-5FA5-02A6-C8BE-60BFA49B95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54389" y="2072613"/>
                  <a:ext cx="72000" cy="72000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</p:grpSp>
      <p:graphicFrame>
        <p:nvGraphicFramePr>
          <p:cNvPr id="132" name="Tableau 87">
            <a:extLst>
              <a:ext uri="{FF2B5EF4-FFF2-40B4-BE49-F238E27FC236}">
                <a16:creationId xmlns:a16="http://schemas.microsoft.com/office/drawing/2014/main" xmlns="" id="{25F78060-377B-4049-0653-BA20B9B224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6098414"/>
              </p:ext>
            </p:extLst>
          </p:nvPr>
        </p:nvGraphicFramePr>
        <p:xfrm>
          <a:off x="1812906" y="3975798"/>
          <a:ext cx="4464000" cy="1166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24000">
                  <a:extLst>
                    <a:ext uri="{9D8B030D-6E8A-4147-A177-3AD203B41FA5}">
                      <a16:colId xmlns:a16="http://schemas.microsoft.com/office/drawing/2014/main" xmlns="" val="3849807683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xmlns="" val="2595140734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xmlns="" val="4196598635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xmlns="" val="4134374516"/>
                    </a:ext>
                  </a:extLst>
                </a:gridCol>
              </a:tblGrid>
              <a:tr h="194400">
                <a:tc gridSpan="4"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Taux</a:t>
                      </a:r>
                      <a:r>
                        <a:rPr lang="fr-FR" sz="700" baseline="0" dirty="0">
                          <a:solidFill>
                            <a:schemeClr val="tx2"/>
                          </a:solidFill>
                        </a:rPr>
                        <a:t> de récidive par an </a:t>
                      </a:r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 (%) et</a:t>
                      </a:r>
                      <a:r>
                        <a:rPr lang="fr-FR" sz="700" baseline="0" dirty="0">
                          <a:solidFill>
                            <a:schemeClr val="tx2"/>
                          </a:solidFill>
                        </a:rPr>
                        <a:t> test du </a:t>
                      </a:r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 log-</a:t>
                      </a:r>
                      <a:r>
                        <a:rPr lang="fr-FR" sz="700" dirty="0" err="1">
                          <a:solidFill>
                            <a:schemeClr val="tx2"/>
                          </a:solidFill>
                        </a:rPr>
                        <a:t>rank</a:t>
                      </a:r>
                      <a:endParaRPr lang="fr-FR" sz="700" dirty="0">
                        <a:solidFill>
                          <a:schemeClr val="tx2"/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00" b="1" dirty="0">
                        <a:solidFill>
                          <a:schemeClr val="tx2"/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00" b="1" dirty="0">
                        <a:solidFill>
                          <a:schemeClr val="tx2"/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00" b="1" dirty="0">
                        <a:solidFill>
                          <a:schemeClr val="tx2"/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09854992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Allocation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Années 0-4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Années 5-9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Années ≥10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84175689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pPr algn="l"/>
                      <a:r>
                        <a:rPr lang="fr-FR" sz="700" b="1" dirty="0">
                          <a:solidFill>
                            <a:srgbClr val="005086"/>
                          </a:solidFill>
                        </a:rPr>
                        <a:t>Dose-dense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6,32 (1374/21741)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1,99 (213/10697)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1,50 (64/4266)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88032501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rgbClr val="FF7F4D"/>
                          </a:solidFill>
                        </a:rPr>
                        <a:t>Schéma standard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7,45 (1593/21390)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2,10 (217/10342)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1,50 (66/4387)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21698297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pPr algn="l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Rate ratio (IC</a:t>
                      </a:r>
                      <a:r>
                        <a:rPr lang="fr-FR" sz="700" b="1" baseline="0" dirty="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95%) 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0,84 (0,77-0,91)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0,94 (0,75/1,12)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0,98 (0,63-1,33)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08802307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pPr algn="l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(0-E)/V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-119,8/671,3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-6,6/103,5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-0,7/31,7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44979496"/>
                  </a:ext>
                </a:extLst>
              </a:tr>
            </a:tbl>
          </a:graphicData>
        </a:graphic>
      </p:graphicFrame>
      <p:sp>
        <p:nvSpPr>
          <p:cNvPr id="134" name="Rectangle à coins arrondis 10">
            <a:extLst>
              <a:ext uri="{FF2B5EF4-FFF2-40B4-BE49-F238E27FC236}">
                <a16:creationId xmlns:a16="http://schemas.microsoft.com/office/drawing/2014/main" xmlns="" id="{39B0B7F1-3E89-C4F9-FF05-3AF2C362119A}"/>
              </a:ext>
            </a:extLst>
          </p:cNvPr>
          <p:cNvSpPr/>
          <p:nvPr/>
        </p:nvSpPr>
        <p:spPr>
          <a:xfrm>
            <a:off x="6641521" y="752603"/>
            <a:ext cx="4784488" cy="4519609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35" name="ZoneTexte 134">
            <a:extLst>
              <a:ext uri="{FF2B5EF4-FFF2-40B4-BE49-F238E27FC236}">
                <a16:creationId xmlns:a16="http://schemas.microsoft.com/office/drawing/2014/main" xmlns="" id="{D8DAA3E6-BE02-822B-33C5-C3F7FA2BF49E}"/>
              </a:ext>
            </a:extLst>
          </p:cNvPr>
          <p:cNvSpPr txBox="1"/>
          <p:nvPr/>
        </p:nvSpPr>
        <p:spPr>
          <a:xfrm>
            <a:off x="6753358" y="614104"/>
            <a:ext cx="4112350" cy="2769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200" b="1" dirty="0">
                <a:solidFill>
                  <a:srgbClr val="7F7F7F"/>
                </a:solidFill>
                <a:cs typeface="Arial" panose="020B0604020202020204" pitchFamily="34" charset="0"/>
              </a:rPr>
              <a:t>Mortalité par cancer du sein, RH- (10 900 femmes)</a:t>
            </a:r>
          </a:p>
        </p:txBody>
      </p:sp>
      <p:graphicFrame>
        <p:nvGraphicFramePr>
          <p:cNvPr id="148" name="Graphique 147">
            <a:extLst>
              <a:ext uri="{FF2B5EF4-FFF2-40B4-BE49-F238E27FC236}">
                <a16:creationId xmlns:a16="http://schemas.microsoft.com/office/drawing/2014/main" xmlns="" id="{F800BFD4-85A7-C43A-61F3-6105C229A28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0033716"/>
              </p:ext>
            </p:extLst>
          </p:nvPr>
        </p:nvGraphicFramePr>
        <p:xfrm>
          <a:off x="7729314" y="1204058"/>
          <a:ext cx="2695538" cy="28114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0" name="Text Box 4">
            <a:extLst>
              <a:ext uri="{FF2B5EF4-FFF2-40B4-BE49-F238E27FC236}">
                <a16:creationId xmlns:a16="http://schemas.microsoft.com/office/drawing/2014/main" xmlns="" id="{F25F1257-755A-CD3E-DE9E-81E62AC93389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6353535" y="2367623"/>
            <a:ext cx="2343032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/>
            <a:r>
              <a:rPr lang="da-DK" sz="1000" dirty="0">
                <a:solidFill>
                  <a:srgbClr val="FFFFFF">
                    <a:lumMod val="50000"/>
                  </a:srgbClr>
                </a:solidFill>
                <a:latin typeface="+mn-lt"/>
                <a:ea typeface="+mn-ea"/>
                <a:cs typeface="Arial"/>
              </a:rPr>
              <a:t>Mortalité par cancer du sein (%)</a:t>
            </a:r>
          </a:p>
        </p:txBody>
      </p:sp>
      <p:sp>
        <p:nvSpPr>
          <p:cNvPr id="162" name="ZoneTexte 161">
            <a:extLst>
              <a:ext uri="{FF2B5EF4-FFF2-40B4-BE49-F238E27FC236}">
                <a16:creationId xmlns:a16="http://schemas.microsoft.com/office/drawing/2014/main" xmlns="" id="{60135591-5E39-158E-0652-970A2588BECC}"/>
              </a:ext>
            </a:extLst>
          </p:cNvPr>
          <p:cNvSpPr txBox="1"/>
          <p:nvPr/>
        </p:nvSpPr>
        <p:spPr>
          <a:xfrm>
            <a:off x="8916497" y="2451545"/>
            <a:ext cx="4283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dirty="0">
                <a:solidFill>
                  <a:srgbClr val="7F7F7F"/>
                </a:solidFill>
              </a:rPr>
              <a:t>20,2%</a:t>
            </a:r>
          </a:p>
        </p:txBody>
      </p:sp>
      <p:sp>
        <p:nvSpPr>
          <p:cNvPr id="163" name="ZoneTexte 162">
            <a:extLst>
              <a:ext uri="{FF2B5EF4-FFF2-40B4-BE49-F238E27FC236}">
                <a16:creationId xmlns:a16="http://schemas.microsoft.com/office/drawing/2014/main" xmlns="" id="{CDF39EB3-0462-845A-37F0-1D531685113C}"/>
              </a:ext>
            </a:extLst>
          </p:cNvPr>
          <p:cNvSpPr txBox="1"/>
          <p:nvPr/>
        </p:nvSpPr>
        <p:spPr>
          <a:xfrm>
            <a:off x="10227145" y="2289756"/>
            <a:ext cx="4283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dirty="0">
                <a:solidFill>
                  <a:srgbClr val="7F7F7F"/>
                </a:solidFill>
              </a:rPr>
              <a:t>27,2%</a:t>
            </a:r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xmlns="" id="{1C1A4442-CE0A-8093-3922-AC41442B0CD9}"/>
              </a:ext>
            </a:extLst>
          </p:cNvPr>
          <p:cNvSpPr/>
          <p:nvPr/>
        </p:nvSpPr>
        <p:spPr>
          <a:xfrm>
            <a:off x="9107798" y="2822631"/>
            <a:ext cx="45719" cy="45719"/>
          </a:xfrm>
          <a:prstGeom prst="rect">
            <a:avLst/>
          </a:prstGeom>
          <a:solidFill>
            <a:srgbClr val="00508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" name="ZoneTexte 173">
            <a:extLst>
              <a:ext uri="{FF2B5EF4-FFF2-40B4-BE49-F238E27FC236}">
                <a16:creationId xmlns:a16="http://schemas.microsoft.com/office/drawing/2014/main" xmlns="" id="{7ACF6782-BB62-B2FB-425D-9451E174DED6}"/>
              </a:ext>
            </a:extLst>
          </p:cNvPr>
          <p:cNvSpPr txBox="1"/>
          <p:nvPr/>
        </p:nvSpPr>
        <p:spPr>
          <a:xfrm>
            <a:off x="10227145" y="2440963"/>
            <a:ext cx="4283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dirty="0">
                <a:solidFill>
                  <a:srgbClr val="7F7F7F"/>
                </a:solidFill>
              </a:rPr>
              <a:t>24,1%</a:t>
            </a:r>
          </a:p>
        </p:txBody>
      </p:sp>
      <p:sp>
        <p:nvSpPr>
          <p:cNvPr id="175" name="ZoneTexte 174">
            <a:extLst>
              <a:ext uri="{FF2B5EF4-FFF2-40B4-BE49-F238E27FC236}">
                <a16:creationId xmlns:a16="http://schemas.microsoft.com/office/drawing/2014/main" xmlns="" id="{D6879F2F-204F-B079-4899-5F6F8FDBC669}"/>
              </a:ext>
            </a:extLst>
          </p:cNvPr>
          <p:cNvSpPr txBox="1"/>
          <p:nvPr/>
        </p:nvSpPr>
        <p:spPr>
          <a:xfrm>
            <a:off x="8916497" y="2901216"/>
            <a:ext cx="4283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dirty="0">
                <a:solidFill>
                  <a:srgbClr val="7F7F7F"/>
                </a:solidFill>
              </a:rPr>
              <a:t>17,7%</a:t>
            </a:r>
          </a:p>
        </p:txBody>
      </p:sp>
      <p:sp>
        <p:nvSpPr>
          <p:cNvPr id="138" name="ZoneTexte 137">
            <a:extLst>
              <a:ext uri="{FF2B5EF4-FFF2-40B4-BE49-F238E27FC236}">
                <a16:creationId xmlns:a16="http://schemas.microsoft.com/office/drawing/2014/main" xmlns="" id="{A6F7E5CD-BF9B-427B-F3DC-D11947D07243}"/>
              </a:ext>
            </a:extLst>
          </p:cNvPr>
          <p:cNvSpPr txBox="1"/>
          <p:nvPr/>
        </p:nvSpPr>
        <p:spPr>
          <a:xfrm>
            <a:off x="8119302" y="1294185"/>
            <a:ext cx="23055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800" dirty="0">
                <a:solidFill>
                  <a:schemeClr val="tx2"/>
                </a:solidFill>
              </a:rPr>
              <a:t>RR 0,86 (95% CI 0,79-0,93)</a:t>
            </a:r>
          </a:p>
          <a:p>
            <a:pPr>
              <a:defRPr/>
            </a:pPr>
            <a:r>
              <a:rPr lang="fr-FR" sz="800" dirty="0">
                <a:solidFill>
                  <a:schemeClr val="tx2"/>
                </a:solidFill>
              </a:rPr>
              <a:t>Log-</a:t>
            </a:r>
            <a:r>
              <a:rPr lang="fr-FR" sz="800" dirty="0" err="1">
                <a:solidFill>
                  <a:schemeClr val="tx2"/>
                </a:solidFill>
              </a:rPr>
              <a:t>rank</a:t>
            </a:r>
            <a:r>
              <a:rPr lang="fr-FR" sz="800" dirty="0">
                <a:solidFill>
                  <a:schemeClr val="tx2"/>
                </a:solidFill>
              </a:rPr>
              <a:t> 2p=0,0002</a:t>
            </a:r>
          </a:p>
          <a:p>
            <a:pPr>
              <a:defRPr/>
            </a:pPr>
            <a:r>
              <a:rPr lang="fr-FR" sz="800" dirty="0">
                <a:solidFill>
                  <a:schemeClr val="tx2"/>
                </a:solidFill>
              </a:rPr>
              <a:t>Gain à 10 ans 3,1% (IC95% 1,3 - 5,0)</a:t>
            </a:r>
          </a:p>
        </p:txBody>
      </p:sp>
      <p:graphicFrame>
        <p:nvGraphicFramePr>
          <p:cNvPr id="197" name="Tableau 87">
            <a:extLst>
              <a:ext uri="{FF2B5EF4-FFF2-40B4-BE49-F238E27FC236}">
                <a16:creationId xmlns:a16="http://schemas.microsoft.com/office/drawing/2014/main" xmlns="" id="{DCD932FA-2429-D23B-CAF1-C58E8F4088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5298716"/>
              </p:ext>
            </p:extLst>
          </p:nvPr>
        </p:nvGraphicFramePr>
        <p:xfrm>
          <a:off x="6801765" y="3975798"/>
          <a:ext cx="4464000" cy="1166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24000">
                  <a:extLst>
                    <a:ext uri="{9D8B030D-6E8A-4147-A177-3AD203B41FA5}">
                      <a16:colId xmlns:a16="http://schemas.microsoft.com/office/drawing/2014/main" xmlns="" val="3849807683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xmlns="" val="2595140734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xmlns="" val="4196598635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xmlns="" val="4134374516"/>
                    </a:ext>
                  </a:extLst>
                </a:gridCol>
              </a:tblGrid>
              <a:tr h="194400">
                <a:tc gridSpan="4"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Taux</a:t>
                      </a:r>
                      <a:r>
                        <a:rPr lang="fr-FR" sz="700" baseline="0" dirty="0">
                          <a:solidFill>
                            <a:schemeClr val="tx2"/>
                          </a:solidFill>
                        </a:rPr>
                        <a:t> de mortalité par an </a:t>
                      </a:r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 (%) ( rapporté au nombre de femme</a:t>
                      </a:r>
                      <a:r>
                        <a:rPr lang="fr-FR" sz="700" baseline="0" dirty="0">
                          <a:solidFill>
                            <a:schemeClr val="tx2"/>
                          </a:solidFill>
                        </a:rPr>
                        <a:t> sans récidive</a:t>
                      </a:r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) et</a:t>
                      </a:r>
                      <a:r>
                        <a:rPr lang="fr-FR" sz="700" baseline="0" dirty="0">
                          <a:solidFill>
                            <a:schemeClr val="tx2"/>
                          </a:solidFill>
                        </a:rPr>
                        <a:t> test du</a:t>
                      </a:r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 log-</a:t>
                      </a:r>
                      <a:r>
                        <a:rPr lang="fr-FR" sz="700" dirty="0" err="1">
                          <a:solidFill>
                            <a:schemeClr val="tx2"/>
                          </a:solidFill>
                        </a:rPr>
                        <a:t>rank</a:t>
                      </a:r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 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00" b="1" dirty="0">
                        <a:solidFill>
                          <a:schemeClr val="tx2"/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00" b="1" dirty="0">
                        <a:solidFill>
                          <a:schemeClr val="tx2"/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000" b="1" dirty="0">
                        <a:solidFill>
                          <a:schemeClr val="tx2"/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09854992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Allocation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Années 0-4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Années 5-9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Années ≥10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84175689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pPr algn="l"/>
                      <a:r>
                        <a:rPr lang="fr-FR" sz="700" b="1" dirty="0">
                          <a:solidFill>
                            <a:srgbClr val="005086"/>
                          </a:solidFill>
                        </a:rPr>
                        <a:t>Dose-dense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3,92 (3,67-4,18)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1,76 (1,52-1,99)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0,77 (0,55-1,00)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88032501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rgbClr val="FF7F4D"/>
                          </a:solidFill>
                        </a:rPr>
                        <a:t>Schéma standard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4,47 (4,20-4,74)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2,07 (1,82-2,33)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0,82 (0,59-1,04)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21698297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pPr algn="l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Rate ratio (IC 95%) 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0,86 (0,78-0,95)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0,83 (0,66-1,00)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0,94 (0,54-1,34)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08802307"/>
                  </a:ext>
                </a:extLst>
              </a:tr>
              <a:tr h="194400">
                <a:tc>
                  <a:txBody>
                    <a:bodyPr/>
                    <a:lstStyle/>
                    <a:p>
                      <a:pPr algn="l"/>
                      <a:r>
                        <a:rPr lang="fr-FR" sz="700" b="1" dirty="0">
                          <a:solidFill>
                            <a:schemeClr val="tx2"/>
                          </a:solidFill>
                        </a:rPr>
                        <a:t>(0-E)/V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-68,3/463,1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-20,9/111,7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dirty="0">
                          <a:solidFill>
                            <a:schemeClr val="tx2"/>
                          </a:solidFill>
                        </a:rPr>
                        <a:t>-1,4/22,5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44979496"/>
                  </a:ext>
                </a:extLst>
              </a:tr>
            </a:tbl>
          </a:graphicData>
        </a:graphic>
      </p:graphicFrame>
      <p:sp>
        <p:nvSpPr>
          <p:cNvPr id="198" name="ZoneTexte 197">
            <a:extLst>
              <a:ext uri="{FF2B5EF4-FFF2-40B4-BE49-F238E27FC236}">
                <a16:creationId xmlns:a16="http://schemas.microsoft.com/office/drawing/2014/main" xmlns="" id="{8784AF37-BDDD-4EEC-5B51-3774A8B732BA}"/>
              </a:ext>
            </a:extLst>
          </p:cNvPr>
          <p:cNvSpPr txBox="1"/>
          <p:nvPr/>
        </p:nvSpPr>
        <p:spPr>
          <a:xfrm>
            <a:off x="3105569" y="5401319"/>
            <a:ext cx="6817821" cy="465514"/>
          </a:xfrm>
          <a:prstGeom prst="roundRect">
            <a:avLst>
              <a:gd name="adj" fmla="val 0"/>
            </a:avLst>
          </a:prstGeom>
          <a:solidFill>
            <a:srgbClr val="005086"/>
          </a:solidFill>
        </p:spPr>
        <p:txBody>
          <a:bodyPr wrap="square" rtlCol="0" anchor="ctr">
            <a:noAutofit/>
          </a:bodyPr>
          <a:lstStyle/>
          <a:p>
            <a:pPr algn="ctr">
              <a:defRPr/>
            </a:pPr>
            <a:r>
              <a:rPr lang="en-US" sz="1400" b="1" dirty="0">
                <a:solidFill>
                  <a:schemeClr val="bg1"/>
                </a:solidFill>
              </a:rPr>
              <a:t>Diminution du </a:t>
            </a:r>
            <a:r>
              <a:rPr lang="en-US" sz="1400" b="1" dirty="0" err="1">
                <a:solidFill>
                  <a:schemeClr val="bg1"/>
                </a:solidFill>
              </a:rPr>
              <a:t>risque</a:t>
            </a:r>
            <a:r>
              <a:rPr lang="en-US" sz="1400" b="1" dirty="0">
                <a:solidFill>
                  <a:schemeClr val="bg1"/>
                </a:solidFill>
              </a:rPr>
              <a:t> de </a:t>
            </a:r>
            <a:r>
              <a:rPr lang="en-US" sz="1400" b="1" dirty="0" err="1">
                <a:solidFill>
                  <a:schemeClr val="bg1"/>
                </a:solidFill>
              </a:rPr>
              <a:t>récidive</a:t>
            </a:r>
            <a:r>
              <a:rPr lang="en-US" sz="1400" b="1" dirty="0">
                <a:solidFill>
                  <a:schemeClr val="bg1"/>
                </a:solidFill>
              </a:rPr>
              <a:t> de 3,8% à 10 </a:t>
            </a:r>
            <a:r>
              <a:rPr lang="en-US" sz="1400" b="1" dirty="0" err="1">
                <a:solidFill>
                  <a:schemeClr val="bg1"/>
                </a:solidFill>
              </a:rPr>
              <a:t>ans</a:t>
            </a:r>
            <a:r>
              <a:rPr lang="en-US" sz="1400" b="1" dirty="0">
                <a:solidFill>
                  <a:schemeClr val="bg1"/>
                </a:solidFill>
              </a:rPr>
              <a:t> </a:t>
            </a:r>
          </a:p>
        </p:txBody>
      </p:sp>
      <p:grpSp>
        <p:nvGrpSpPr>
          <p:cNvPr id="213" name="Groupe 212">
            <a:extLst>
              <a:ext uri="{FF2B5EF4-FFF2-40B4-BE49-F238E27FC236}">
                <a16:creationId xmlns:a16="http://schemas.microsoft.com/office/drawing/2014/main" xmlns="" id="{E6516FAE-3DF0-212B-CD69-8DC9F3339948}"/>
              </a:ext>
            </a:extLst>
          </p:cNvPr>
          <p:cNvGrpSpPr/>
          <p:nvPr/>
        </p:nvGrpSpPr>
        <p:grpSpPr>
          <a:xfrm>
            <a:off x="8001000" y="2478917"/>
            <a:ext cx="2286787" cy="1185033"/>
            <a:chOff x="8001000" y="2478917"/>
            <a:chExt cx="2286787" cy="1185033"/>
          </a:xfrm>
        </p:grpSpPr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xmlns="" id="{632A6F99-6554-6731-C0E7-E60BB18EB010}"/>
                </a:ext>
              </a:extLst>
            </p:cNvPr>
            <p:cNvSpPr/>
            <p:nvPr/>
          </p:nvSpPr>
          <p:spPr>
            <a:xfrm>
              <a:off x="8192256" y="3569365"/>
              <a:ext cx="45719" cy="45719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83" name="Groupe 182">
              <a:extLst>
                <a:ext uri="{FF2B5EF4-FFF2-40B4-BE49-F238E27FC236}">
                  <a16:creationId xmlns:a16="http://schemas.microsoft.com/office/drawing/2014/main" xmlns="" id="{64D2F0D5-B360-CA8C-FC74-53645D23E688}"/>
                </a:ext>
              </a:extLst>
            </p:cNvPr>
            <p:cNvGrpSpPr/>
            <p:nvPr/>
          </p:nvGrpSpPr>
          <p:grpSpPr>
            <a:xfrm>
              <a:off x="9107797" y="2788788"/>
              <a:ext cx="45719" cy="111069"/>
              <a:chOff x="3136284" y="2818652"/>
              <a:chExt cx="45719" cy="111069"/>
            </a:xfrm>
          </p:grpSpPr>
          <p:cxnSp>
            <p:nvCxnSpPr>
              <p:cNvPr id="184" name="Connecteur droit 183">
                <a:extLst>
                  <a:ext uri="{FF2B5EF4-FFF2-40B4-BE49-F238E27FC236}">
                    <a16:creationId xmlns:a16="http://schemas.microsoft.com/office/drawing/2014/main" xmlns="" id="{795F2C9F-D78A-2566-C611-BAC0EC22D2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59143" y="2818652"/>
                <a:ext cx="0" cy="111069"/>
              </a:xfrm>
              <a:prstGeom prst="line">
                <a:avLst/>
              </a:prstGeom>
              <a:ln w="9525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Connecteur droit 184">
                <a:extLst>
                  <a:ext uri="{FF2B5EF4-FFF2-40B4-BE49-F238E27FC236}">
                    <a16:creationId xmlns:a16="http://schemas.microsoft.com/office/drawing/2014/main" xmlns="" id="{8CF2713B-F62C-A56F-BE02-53AA2ABC4C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36284" y="2818652"/>
                <a:ext cx="45719" cy="0"/>
              </a:xfrm>
              <a:prstGeom prst="line">
                <a:avLst/>
              </a:prstGeom>
              <a:ln w="9525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Connecteur droit 185">
                <a:extLst>
                  <a:ext uri="{FF2B5EF4-FFF2-40B4-BE49-F238E27FC236}">
                    <a16:creationId xmlns:a16="http://schemas.microsoft.com/office/drawing/2014/main" xmlns="" id="{5C2B12A7-43C7-FE6B-38EB-5CDC3595FF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36284" y="2923427"/>
                <a:ext cx="45719" cy="0"/>
              </a:xfrm>
              <a:prstGeom prst="line">
                <a:avLst/>
              </a:prstGeom>
              <a:ln w="9525">
                <a:solidFill>
                  <a:srgbClr val="00508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3" name="Groupe 172">
              <a:extLst>
                <a:ext uri="{FF2B5EF4-FFF2-40B4-BE49-F238E27FC236}">
                  <a16:creationId xmlns:a16="http://schemas.microsoft.com/office/drawing/2014/main" xmlns="" id="{43100028-3915-FA00-263E-D05662AED08F}"/>
                </a:ext>
              </a:extLst>
            </p:cNvPr>
            <p:cNvGrpSpPr/>
            <p:nvPr/>
          </p:nvGrpSpPr>
          <p:grpSpPr>
            <a:xfrm>
              <a:off x="10242068" y="2478917"/>
              <a:ext cx="45719" cy="130858"/>
              <a:chOff x="3262327" y="3069561"/>
              <a:chExt cx="45719" cy="130858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xmlns="" id="{40A242C0-D024-94D6-F4D3-6FFE8D353A17}"/>
                  </a:ext>
                </a:extLst>
              </p:cNvPr>
              <p:cNvSpPr/>
              <p:nvPr/>
            </p:nvSpPr>
            <p:spPr>
              <a:xfrm>
                <a:off x="3262327" y="3122454"/>
                <a:ext cx="45719" cy="45719"/>
              </a:xfrm>
              <a:prstGeom prst="rect">
                <a:avLst/>
              </a:prstGeom>
              <a:solidFill>
                <a:srgbClr val="00508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78" name="Groupe 177">
                <a:extLst>
                  <a:ext uri="{FF2B5EF4-FFF2-40B4-BE49-F238E27FC236}">
                    <a16:creationId xmlns:a16="http://schemas.microsoft.com/office/drawing/2014/main" xmlns="" id="{A83F787E-B13C-5E44-7B1B-E99D6DA5E920}"/>
                  </a:ext>
                </a:extLst>
              </p:cNvPr>
              <p:cNvGrpSpPr/>
              <p:nvPr/>
            </p:nvGrpSpPr>
            <p:grpSpPr>
              <a:xfrm>
                <a:off x="3262327" y="3069561"/>
                <a:ext cx="45719" cy="130858"/>
                <a:chOff x="3136284" y="2818652"/>
                <a:chExt cx="45719" cy="130858"/>
              </a:xfrm>
            </p:grpSpPr>
            <p:cxnSp>
              <p:nvCxnSpPr>
                <p:cNvPr id="179" name="Connecteur droit 178">
                  <a:extLst>
                    <a:ext uri="{FF2B5EF4-FFF2-40B4-BE49-F238E27FC236}">
                      <a16:creationId xmlns:a16="http://schemas.microsoft.com/office/drawing/2014/main" xmlns="" id="{96074776-5909-3CEA-D5F0-1A7683D4C9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159143" y="2818652"/>
                  <a:ext cx="0" cy="130858"/>
                </a:xfrm>
                <a:prstGeom prst="line">
                  <a:avLst/>
                </a:prstGeom>
                <a:ln w="9525">
                  <a:solidFill>
                    <a:srgbClr val="005086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Connecteur droit 179">
                  <a:extLst>
                    <a:ext uri="{FF2B5EF4-FFF2-40B4-BE49-F238E27FC236}">
                      <a16:creationId xmlns:a16="http://schemas.microsoft.com/office/drawing/2014/main" xmlns="" id="{480C0F2C-89EB-2C92-6F3F-4C14B7DEAA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136284" y="2818652"/>
                  <a:ext cx="45719" cy="0"/>
                </a:xfrm>
                <a:prstGeom prst="line">
                  <a:avLst/>
                </a:prstGeom>
                <a:ln w="9525">
                  <a:solidFill>
                    <a:srgbClr val="005086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Connecteur droit 180">
                  <a:extLst>
                    <a:ext uri="{FF2B5EF4-FFF2-40B4-BE49-F238E27FC236}">
                      <a16:creationId xmlns:a16="http://schemas.microsoft.com/office/drawing/2014/main" xmlns="" id="{5297667A-5596-CBD5-688B-989780D18E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136284" y="2942477"/>
                  <a:ext cx="45719" cy="0"/>
                </a:xfrm>
                <a:prstGeom prst="line">
                  <a:avLst/>
                </a:prstGeom>
                <a:ln w="9525">
                  <a:solidFill>
                    <a:srgbClr val="005086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xmlns="" id="{2BAFFE73-AB4C-2AAA-8693-3151715B4D92}"/>
                </a:ext>
              </a:extLst>
            </p:cNvPr>
            <p:cNvSpPr/>
            <p:nvPr/>
          </p:nvSpPr>
          <p:spPr>
            <a:xfrm>
              <a:off x="8420856" y="3318540"/>
              <a:ext cx="45719" cy="45719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xmlns="" id="{884CABB1-44EB-3D0F-7951-E98D5B580EA5}"/>
                </a:ext>
              </a:extLst>
            </p:cNvPr>
            <p:cNvSpPr/>
            <p:nvPr/>
          </p:nvSpPr>
          <p:spPr>
            <a:xfrm>
              <a:off x="8655806" y="3089940"/>
              <a:ext cx="45719" cy="45719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xmlns="" id="{CF91FF5A-CBE5-45B6-D865-EB1A74462C00}"/>
                </a:ext>
              </a:extLst>
            </p:cNvPr>
            <p:cNvSpPr/>
            <p:nvPr/>
          </p:nvSpPr>
          <p:spPr>
            <a:xfrm>
              <a:off x="8887581" y="2915315"/>
              <a:ext cx="45719" cy="45719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xmlns="" id="{5520151D-635A-61C7-CA11-2BECB849BE47}"/>
                </a:ext>
              </a:extLst>
            </p:cNvPr>
            <p:cNvSpPr/>
            <p:nvPr/>
          </p:nvSpPr>
          <p:spPr>
            <a:xfrm>
              <a:off x="9335256" y="2724815"/>
              <a:ext cx="45719" cy="45719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xmlns="" id="{9E38CB43-E58D-9962-B941-B45A77A9D256}"/>
                </a:ext>
              </a:extLst>
            </p:cNvPr>
            <p:cNvSpPr/>
            <p:nvPr/>
          </p:nvSpPr>
          <p:spPr>
            <a:xfrm>
              <a:off x="9570206" y="2664490"/>
              <a:ext cx="45719" cy="45719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xmlns="" id="{39FC0565-A47B-3248-36C9-089E18C178C3}"/>
                </a:ext>
              </a:extLst>
            </p:cNvPr>
            <p:cNvSpPr/>
            <p:nvPr/>
          </p:nvSpPr>
          <p:spPr>
            <a:xfrm>
              <a:off x="9792456" y="2594640"/>
              <a:ext cx="45719" cy="45719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xmlns="" id="{72C0D162-37D6-891C-507F-3893096D6076}"/>
                </a:ext>
              </a:extLst>
            </p:cNvPr>
            <p:cNvSpPr/>
            <p:nvPr/>
          </p:nvSpPr>
          <p:spPr>
            <a:xfrm>
              <a:off x="10014706" y="2540665"/>
              <a:ext cx="45719" cy="45719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2" name="Forme libre 211">
              <a:extLst>
                <a:ext uri="{FF2B5EF4-FFF2-40B4-BE49-F238E27FC236}">
                  <a16:creationId xmlns:a16="http://schemas.microsoft.com/office/drawing/2014/main" xmlns="" id="{68E29BEF-379A-EDB9-A02F-E21FF69CC7BD}"/>
                </a:ext>
              </a:extLst>
            </p:cNvPr>
            <p:cNvSpPr/>
            <p:nvPr/>
          </p:nvSpPr>
          <p:spPr>
            <a:xfrm>
              <a:off x="8001000" y="2546350"/>
              <a:ext cx="2257425" cy="1117600"/>
            </a:xfrm>
            <a:custGeom>
              <a:avLst/>
              <a:gdLst>
                <a:gd name="connsiteX0" fmla="*/ 0 w 2257425"/>
                <a:gd name="connsiteY0" fmla="*/ 1117600 h 1117600"/>
                <a:gd name="connsiteX1" fmla="*/ 215900 w 2257425"/>
                <a:gd name="connsiteY1" fmla="*/ 1057275 h 1117600"/>
                <a:gd name="connsiteX2" fmla="*/ 447675 w 2257425"/>
                <a:gd name="connsiteY2" fmla="*/ 793750 h 1117600"/>
                <a:gd name="connsiteX3" fmla="*/ 679450 w 2257425"/>
                <a:gd name="connsiteY3" fmla="*/ 565150 h 1117600"/>
                <a:gd name="connsiteX4" fmla="*/ 911225 w 2257425"/>
                <a:gd name="connsiteY4" fmla="*/ 387350 h 1117600"/>
                <a:gd name="connsiteX5" fmla="*/ 1130300 w 2257425"/>
                <a:gd name="connsiteY5" fmla="*/ 292100 h 1117600"/>
                <a:gd name="connsiteX6" fmla="*/ 1362075 w 2257425"/>
                <a:gd name="connsiteY6" fmla="*/ 203200 h 1117600"/>
                <a:gd name="connsiteX7" fmla="*/ 1587500 w 2257425"/>
                <a:gd name="connsiteY7" fmla="*/ 142875 h 1117600"/>
                <a:gd name="connsiteX8" fmla="*/ 1819275 w 2257425"/>
                <a:gd name="connsiteY8" fmla="*/ 63500 h 1117600"/>
                <a:gd name="connsiteX9" fmla="*/ 2038350 w 2257425"/>
                <a:gd name="connsiteY9" fmla="*/ 22225 h 1117600"/>
                <a:gd name="connsiteX10" fmla="*/ 2257425 w 2257425"/>
                <a:gd name="connsiteY10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57425" h="1117600">
                  <a:moveTo>
                    <a:pt x="0" y="1117600"/>
                  </a:moveTo>
                  <a:lnTo>
                    <a:pt x="215900" y="1057275"/>
                  </a:lnTo>
                  <a:lnTo>
                    <a:pt x="447675" y="793750"/>
                  </a:lnTo>
                  <a:lnTo>
                    <a:pt x="679450" y="565150"/>
                  </a:lnTo>
                  <a:lnTo>
                    <a:pt x="911225" y="387350"/>
                  </a:lnTo>
                  <a:lnTo>
                    <a:pt x="1130300" y="292100"/>
                  </a:lnTo>
                  <a:lnTo>
                    <a:pt x="1362075" y="203200"/>
                  </a:lnTo>
                  <a:lnTo>
                    <a:pt x="1587500" y="142875"/>
                  </a:lnTo>
                  <a:lnTo>
                    <a:pt x="1819275" y="63500"/>
                  </a:lnTo>
                  <a:lnTo>
                    <a:pt x="2038350" y="22225"/>
                  </a:lnTo>
                  <a:lnTo>
                    <a:pt x="2257425" y="0"/>
                  </a:lnTo>
                </a:path>
              </a:pathLst>
            </a:custGeom>
            <a:noFill/>
            <a:ln>
              <a:solidFill>
                <a:srgbClr val="00508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22" name="Groupe 221">
            <a:extLst>
              <a:ext uri="{FF2B5EF4-FFF2-40B4-BE49-F238E27FC236}">
                <a16:creationId xmlns:a16="http://schemas.microsoft.com/office/drawing/2014/main" xmlns="" id="{9CADF09A-BFC6-78D8-A3ED-4A83AFCB8C6D}"/>
              </a:ext>
            </a:extLst>
          </p:cNvPr>
          <p:cNvGrpSpPr/>
          <p:nvPr/>
        </p:nvGrpSpPr>
        <p:grpSpPr>
          <a:xfrm>
            <a:off x="7991475" y="2335631"/>
            <a:ext cx="2296312" cy="1337844"/>
            <a:chOff x="7991475" y="2335631"/>
            <a:chExt cx="2296312" cy="1337844"/>
          </a:xfrm>
        </p:grpSpPr>
        <p:sp>
          <p:nvSpPr>
            <p:cNvPr id="152" name="Ellipse 151">
              <a:extLst>
                <a:ext uri="{FF2B5EF4-FFF2-40B4-BE49-F238E27FC236}">
                  <a16:creationId xmlns:a16="http://schemas.microsoft.com/office/drawing/2014/main" xmlns="" id="{1597D903-24CF-0D5A-04A3-D319F53B9170}"/>
                </a:ext>
              </a:extLst>
            </p:cNvPr>
            <p:cNvSpPr/>
            <p:nvPr/>
          </p:nvSpPr>
          <p:spPr>
            <a:xfrm>
              <a:off x="8195080" y="3546505"/>
              <a:ext cx="45719" cy="45719"/>
            </a:xfrm>
            <a:prstGeom prst="ellipse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203" name="Groupe 202">
              <a:extLst>
                <a:ext uri="{FF2B5EF4-FFF2-40B4-BE49-F238E27FC236}">
                  <a16:creationId xmlns:a16="http://schemas.microsoft.com/office/drawing/2014/main" xmlns="" id="{F6D10A06-4C61-229F-9DEF-791C4FF08C46}"/>
                </a:ext>
              </a:extLst>
            </p:cNvPr>
            <p:cNvGrpSpPr/>
            <p:nvPr/>
          </p:nvGrpSpPr>
          <p:grpSpPr>
            <a:xfrm>
              <a:off x="9107796" y="2658105"/>
              <a:ext cx="45719" cy="116580"/>
              <a:chOff x="9136040" y="2658105"/>
              <a:chExt cx="45719" cy="116580"/>
            </a:xfrm>
          </p:grpSpPr>
          <p:sp>
            <p:nvSpPr>
              <p:cNvPr id="192" name="Ellipse 191">
                <a:extLst>
                  <a:ext uri="{FF2B5EF4-FFF2-40B4-BE49-F238E27FC236}">
                    <a16:creationId xmlns:a16="http://schemas.microsoft.com/office/drawing/2014/main" xmlns="" id="{204E1527-64D7-A462-5368-5D52146030E3}"/>
                  </a:ext>
                </a:extLst>
              </p:cNvPr>
              <p:cNvSpPr/>
              <p:nvPr/>
            </p:nvSpPr>
            <p:spPr>
              <a:xfrm>
                <a:off x="9136040" y="2693330"/>
                <a:ext cx="45719" cy="45719"/>
              </a:xfrm>
              <a:prstGeom prst="ellipse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93" name="Groupe 192">
                <a:extLst>
                  <a:ext uri="{FF2B5EF4-FFF2-40B4-BE49-F238E27FC236}">
                    <a16:creationId xmlns:a16="http://schemas.microsoft.com/office/drawing/2014/main" xmlns="" id="{DE32F7DF-1384-9867-9099-5D300F85A564}"/>
                  </a:ext>
                </a:extLst>
              </p:cNvPr>
              <p:cNvGrpSpPr/>
              <p:nvPr/>
            </p:nvGrpSpPr>
            <p:grpSpPr>
              <a:xfrm>
                <a:off x="9136040" y="2658105"/>
                <a:ext cx="45719" cy="116580"/>
                <a:chOff x="3136284" y="2853577"/>
                <a:chExt cx="45719" cy="116580"/>
              </a:xfrm>
            </p:grpSpPr>
            <p:cxnSp>
              <p:nvCxnSpPr>
                <p:cNvPr id="194" name="Connecteur droit 193">
                  <a:extLst>
                    <a:ext uri="{FF2B5EF4-FFF2-40B4-BE49-F238E27FC236}">
                      <a16:creationId xmlns:a16="http://schemas.microsoft.com/office/drawing/2014/main" xmlns="" id="{60E796FC-8498-566E-375C-82F244002C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159143" y="2853577"/>
                  <a:ext cx="0" cy="11658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Connecteur droit 194">
                  <a:extLst>
                    <a:ext uri="{FF2B5EF4-FFF2-40B4-BE49-F238E27FC236}">
                      <a16:creationId xmlns:a16="http://schemas.microsoft.com/office/drawing/2014/main" xmlns="" id="{5093962D-EF02-F219-0879-890F2F8179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136284" y="2853577"/>
                  <a:ext cx="45719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Connecteur droit 195">
                  <a:extLst>
                    <a:ext uri="{FF2B5EF4-FFF2-40B4-BE49-F238E27FC236}">
                      <a16:creationId xmlns:a16="http://schemas.microsoft.com/office/drawing/2014/main" xmlns="" id="{34774102-95CA-23A6-A91F-B1D86A248F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136284" y="2964702"/>
                  <a:ext cx="45719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1" name="Groupe 160">
              <a:extLst>
                <a:ext uri="{FF2B5EF4-FFF2-40B4-BE49-F238E27FC236}">
                  <a16:creationId xmlns:a16="http://schemas.microsoft.com/office/drawing/2014/main" xmlns="" id="{9B08680A-8DBA-F387-1740-05551387438A}"/>
                </a:ext>
              </a:extLst>
            </p:cNvPr>
            <p:cNvGrpSpPr/>
            <p:nvPr/>
          </p:nvGrpSpPr>
          <p:grpSpPr>
            <a:xfrm>
              <a:off x="10242068" y="2335631"/>
              <a:ext cx="45719" cy="129280"/>
              <a:chOff x="3229967" y="2840877"/>
              <a:chExt cx="45719" cy="129280"/>
            </a:xfrm>
          </p:grpSpPr>
          <p:sp>
            <p:nvSpPr>
              <p:cNvPr id="187" name="Ellipse 186">
                <a:extLst>
                  <a:ext uri="{FF2B5EF4-FFF2-40B4-BE49-F238E27FC236}">
                    <a16:creationId xmlns:a16="http://schemas.microsoft.com/office/drawing/2014/main" xmlns="" id="{674F7391-3882-CC2B-0898-3D2952147231}"/>
                  </a:ext>
                </a:extLst>
              </p:cNvPr>
              <p:cNvSpPr/>
              <p:nvPr/>
            </p:nvSpPr>
            <p:spPr>
              <a:xfrm>
                <a:off x="3229967" y="2869752"/>
                <a:ext cx="45719" cy="45719"/>
              </a:xfrm>
              <a:prstGeom prst="ellipse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88" name="Groupe 187">
                <a:extLst>
                  <a:ext uri="{FF2B5EF4-FFF2-40B4-BE49-F238E27FC236}">
                    <a16:creationId xmlns:a16="http://schemas.microsoft.com/office/drawing/2014/main" xmlns="" id="{3C553866-D67B-070E-FAE4-454A94723D62}"/>
                  </a:ext>
                </a:extLst>
              </p:cNvPr>
              <p:cNvGrpSpPr/>
              <p:nvPr/>
            </p:nvGrpSpPr>
            <p:grpSpPr>
              <a:xfrm>
                <a:off x="3229967" y="2840877"/>
                <a:ext cx="45719" cy="129280"/>
                <a:chOff x="3136284" y="2840877"/>
                <a:chExt cx="45719" cy="129280"/>
              </a:xfrm>
            </p:grpSpPr>
            <p:cxnSp>
              <p:nvCxnSpPr>
                <p:cNvPr id="189" name="Connecteur droit 188">
                  <a:extLst>
                    <a:ext uri="{FF2B5EF4-FFF2-40B4-BE49-F238E27FC236}">
                      <a16:creationId xmlns:a16="http://schemas.microsoft.com/office/drawing/2014/main" xmlns="" id="{D74900DE-1605-FE10-E38A-49A69E88C5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159143" y="2843128"/>
                  <a:ext cx="0" cy="127029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Connecteur droit 189">
                  <a:extLst>
                    <a:ext uri="{FF2B5EF4-FFF2-40B4-BE49-F238E27FC236}">
                      <a16:creationId xmlns:a16="http://schemas.microsoft.com/office/drawing/2014/main" xmlns="" id="{4EE56684-AB9F-22F3-8D62-9C18D1C2A3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136284" y="2840877"/>
                  <a:ext cx="45719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Connecteur droit 190">
                  <a:extLst>
                    <a:ext uri="{FF2B5EF4-FFF2-40B4-BE49-F238E27FC236}">
                      <a16:creationId xmlns:a16="http://schemas.microsoft.com/office/drawing/2014/main" xmlns="" id="{9E6B5649-FE27-151F-00BC-00B2E8BF2B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136284" y="2964702"/>
                  <a:ext cx="45719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14" name="Ellipse 213">
              <a:extLst>
                <a:ext uri="{FF2B5EF4-FFF2-40B4-BE49-F238E27FC236}">
                  <a16:creationId xmlns:a16="http://schemas.microsoft.com/office/drawing/2014/main" xmlns="" id="{CF524DBB-ED3A-D0D3-7514-0EB49E47794C}"/>
                </a:ext>
              </a:extLst>
            </p:cNvPr>
            <p:cNvSpPr/>
            <p:nvPr/>
          </p:nvSpPr>
          <p:spPr>
            <a:xfrm>
              <a:off x="8642755" y="3000405"/>
              <a:ext cx="45719" cy="45719"/>
            </a:xfrm>
            <a:prstGeom prst="ellipse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5" name="Ellipse 214">
              <a:extLst>
                <a:ext uri="{FF2B5EF4-FFF2-40B4-BE49-F238E27FC236}">
                  <a16:creationId xmlns:a16="http://schemas.microsoft.com/office/drawing/2014/main" xmlns="" id="{A5564DED-B47E-F2FE-0352-C0CFA47B712F}"/>
                </a:ext>
              </a:extLst>
            </p:cNvPr>
            <p:cNvSpPr/>
            <p:nvPr/>
          </p:nvSpPr>
          <p:spPr>
            <a:xfrm>
              <a:off x="8423680" y="3273455"/>
              <a:ext cx="45719" cy="45719"/>
            </a:xfrm>
            <a:prstGeom prst="ellipse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6" name="Ellipse 215">
              <a:extLst>
                <a:ext uri="{FF2B5EF4-FFF2-40B4-BE49-F238E27FC236}">
                  <a16:creationId xmlns:a16="http://schemas.microsoft.com/office/drawing/2014/main" xmlns="" id="{C928967F-CA19-A546-4CD3-EAA01618F0C6}"/>
                </a:ext>
              </a:extLst>
            </p:cNvPr>
            <p:cNvSpPr/>
            <p:nvPr/>
          </p:nvSpPr>
          <p:spPr>
            <a:xfrm>
              <a:off x="8880880" y="2822605"/>
              <a:ext cx="45719" cy="45719"/>
            </a:xfrm>
            <a:prstGeom prst="ellipse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7" name="Ellipse 216">
              <a:extLst>
                <a:ext uri="{FF2B5EF4-FFF2-40B4-BE49-F238E27FC236}">
                  <a16:creationId xmlns:a16="http://schemas.microsoft.com/office/drawing/2014/main" xmlns="" id="{A0CF9CD3-BC16-103E-0482-343554FABB38}"/>
                </a:ext>
              </a:extLst>
            </p:cNvPr>
            <p:cNvSpPr/>
            <p:nvPr/>
          </p:nvSpPr>
          <p:spPr>
            <a:xfrm>
              <a:off x="9328555" y="2594005"/>
              <a:ext cx="45719" cy="45719"/>
            </a:xfrm>
            <a:prstGeom prst="ellipse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8" name="Ellipse 217">
              <a:extLst>
                <a:ext uri="{FF2B5EF4-FFF2-40B4-BE49-F238E27FC236}">
                  <a16:creationId xmlns:a16="http://schemas.microsoft.com/office/drawing/2014/main" xmlns="" id="{3A81B4CF-CF86-8974-D915-DD6FBED7D019}"/>
                </a:ext>
              </a:extLst>
            </p:cNvPr>
            <p:cNvSpPr/>
            <p:nvPr/>
          </p:nvSpPr>
          <p:spPr>
            <a:xfrm>
              <a:off x="9560330" y="2492405"/>
              <a:ext cx="45719" cy="45719"/>
            </a:xfrm>
            <a:prstGeom prst="ellipse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9" name="Ellipse 218">
              <a:extLst>
                <a:ext uri="{FF2B5EF4-FFF2-40B4-BE49-F238E27FC236}">
                  <a16:creationId xmlns:a16="http://schemas.microsoft.com/office/drawing/2014/main" xmlns="" id="{5C5AF42A-E16D-7780-8D73-B85B31E58C96}"/>
                </a:ext>
              </a:extLst>
            </p:cNvPr>
            <p:cNvSpPr/>
            <p:nvPr/>
          </p:nvSpPr>
          <p:spPr>
            <a:xfrm>
              <a:off x="9792105" y="2447955"/>
              <a:ext cx="45719" cy="45719"/>
            </a:xfrm>
            <a:prstGeom prst="ellipse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0" name="Ellipse 219">
              <a:extLst>
                <a:ext uri="{FF2B5EF4-FFF2-40B4-BE49-F238E27FC236}">
                  <a16:creationId xmlns:a16="http://schemas.microsoft.com/office/drawing/2014/main" xmlns="" id="{745EF0B3-7E76-EC96-5F82-E8338C523006}"/>
                </a:ext>
              </a:extLst>
            </p:cNvPr>
            <p:cNvSpPr/>
            <p:nvPr/>
          </p:nvSpPr>
          <p:spPr>
            <a:xfrm>
              <a:off x="10017530" y="2409855"/>
              <a:ext cx="45719" cy="45719"/>
            </a:xfrm>
            <a:prstGeom prst="ellipse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1" name="Forme libre 220">
              <a:extLst>
                <a:ext uri="{FF2B5EF4-FFF2-40B4-BE49-F238E27FC236}">
                  <a16:creationId xmlns:a16="http://schemas.microsoft.com/office/drawing/2014/main" xmlns="" id="{F25D4499-6849-3D10-D5F5-48E7C880B894}"/>
                </a:ext>
              </a:extLst>
            </p:cNvPr>
            <p:cNvSpPr/>
            <p:nvPr/>
          </p:nvSpPr>
          <p:spPr>
            <a:xfrm>
              <a:off x="7991475" y="2393950"/>
              <a:ext cx="2270125" cy="1279525"/>
            </a:xfrm>
            <a:custGeom>
              <a:avLst/>
              <a:gdLst>
                <a:gd name="connsiteX0" fmla="*/ 0 w 2270125"/>
                <a:gd name="connsiteY0" fmla="*/ 1279525 h 1279525"/>
                <a:gd name="connsiteX1" fmla="*/ 231775 w 2270125"/>
                <a:gd name="connsiteY1" fmla="*/ 1177925 h 1279525"/>
                <a:gd name="connsiteX2" fmla="*/ 463550 w 2270125"/>
                <a:gd name="connsiteY2" fmla="*/ 901700 h 1279525"/>
                <a:gd name="connsiteX3" fmla="*/ 682625 w 2270125"/>
                <a:gd name="connsiteY3" fmla="*/ 625475 h 1279525"/>
                <a:gd name="connsiteX4" fmla="*/ 920750 w 2270125"/>
                <a:gd name="connsiteY4" fmla="*/ 450850 h 1279525"/>
                <a:gd name="connsiteX5" fmla="*/ 1136650 w 2270125"/>
                <a:gd name="connsiteY5" fmla="*/ 320675 h 1279525"/>
                <a:gd name="connsiteX6" fmla="*/ 1368425 w 2270125"/>
                <a:gd name="connsiteY6" fmla="*/ 219075 h 1279525"/>
                <a:gd name="connsiteX7" fmla="*/ 1593850 w 2270125"/>
                <a:gd name="connsiteY7" fmla="*/ 127000 h 1279525"/>
                <a:gd name="connsiteX8" fmla="*/ 1831975 w 2270125"/>
                <a:gd name="connsiteY8" fmla="*/ 76200 h 1279525"/>
                <a:gd name="connsiteX9" fmla="*/ 2047875 w 2270125"/>
                <a:gd name="connsiteY9" fmla="*/ 38100 h 1279525"/>
                <a:gd name="connsiteX10" fmla="*/ 2270125 w 2270125"/>
                <a:gd name="connsiteY10" fmla="*/ 0 h 127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125" h="1279525">
                  <a:moveTo>
                    <a:pt x="0" y="1279525"/>
                  </a:moveTo>
                  <a:lnTo>
                    <a:pt x="231775" y="1177925"/>
                  </a:lnTo>
                  <a:lnTo>
                    <a:pt x="463550" y="901700"/>
                  </a:lnTo>
                  <a:lnTo>
                    <a:pt x="682625" y="625475"/>
                  </a:lnTo>
                  <a:lnTo>
                    <a:pt x="920750" y="450850"/>
                  </a:lnTo>
                  <a:lnTo>
                    <a:pt x="1136650" y="320675"/>
                  </a:lnTo>
                  <a:lnTo>
                    <a:pt x="1368425" y="219075"/>
                  </a:lnTo>
                  <a:lnTo>
                    <a:pt x="1593850" y="127000"/>
                  </a:lnTo>
                  <a:lnTo>
                    <a:pt x="1831975" y="76200"/>
                  </a:lnTo>
                  <a:lnTo>
                    <a:pt x="2047875" y="38100"/>
                  </a:lnTo>
                  <a:lnTo>
                    <a:pt x="2270125" y="0"/>
                  </a:lnTo>
                </a:path>
              </a:pathLst>
            </a:custGeom>
            <a:noFill/>
            <a:ln>
              <a:solidFill>
                <a:srgbClr val="FF7F4D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2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8283890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4679" y="270284"/>
            <a:ext cx="8618452" cy="5621557"/>
          </a:xfrm>
          <a:prstGeom prst="rect">
            <a:avLst/>
          </a:prstGeom>
        </p:spPr>
      </p:pic>
      <p:sp>
        <p:nvSpPr>
          <p:cNvPr id="5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/>
          <a:lstStyle/>
          <a:p>
            <a:r>
              <a:rPr lang="fr-FR" dirty="0" err="1" smtClean="0"/>
              <a:t>Loibl</a:t>
            </a:r>
            <a:r>
              <a:rPr lang="fr-FR" dirty="0" smtClean="0"/>
              <a:t> S. et al. </a:t>
            </a:r>
            <a:r>
              <a:rPr lang="fr-FR" dirty="0" err="1" smtClean="0"/>
              <a:t>Annals</a:t>
            </a:r>
            <a:r>
              <a:rPr lang="fr-FR" dirty="0" smtClean="0"/>
              <a:t> </a:t>
            </a:r>
            <a:r>
              <a:rPr lang="fr-FR" dirty="0" err="1" smtClean="0"/>
              <a:t>oncol</a:t>
            </a:r>
            <a:r>
              <a:rPr lang="fr-FR" dirty="0" smtClean="0"/>
              <a:t> </a:t>
            </a:r>
            <a:r>
              <a:rPr lang="fr-FR" dirty="0" err="1" smtClean="0"/>
              <a:t>dec</a:t>
            </a:r>
            <a:r>
              <a:rPr lang="fr-FR" dirty="0" smtClean="0"/>
              <a:t> 2023</a:t>
            </a:r>
            <a:endParaRPr lang="fr-FR" dirty="0"/>
          </a:p>
        </p:txBody>
      </p:sp>
      <p:sp>
        <p:nvSpPr>
          <p:cNvPr id="6" name="Rectangle 5"/>
          <p:cNvSpPr/>
          <p:nvPr/>
        </p:nvSpPr>
        <p:spPr>
          <a:xfrm>
            <a:off x="1570008" y="77638"/>
            <a:ext cx="9670211" cy="5891841"/>
          </a:xfrm>
          <a:prstGeom prst="rect">
            <a:avLst/>
          </a:prstGeom>
          <a:noFill/>
          <a:ln w="6350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9" name="Rectangle 8"/>
          <p:cNvSpPr/>
          <p:nvPr/>
        </p:nvSpPr>
        <p:spPr>
          <a:xfrm>
            <a:off x="1621766" y="181153"/>
            <a:ext cx="3372928" cy="5779699"/>
          </a:xfrm>
          <a:prstGeom prst="rect">
            <a:avLst/>
          </a:prstGeom>
          <a:solidFill>
            <a:srgbClr val="F2F2F2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Rectangle 9"/>
          <p:cNvSpPr/>
          <p:nvPr/>
        </p:nvSpPr>
        <p:spPr>
          <a:xfrm>
            <a:off x="5293743" y="2993366"/>
            <a:ext cx="5610046" cy="2938731"/>
          </a:xfrm>
          <a:prstGeom prst="rect">
            <a:avLst/>
          </a:prstGeom>
          <a:solidFill>
            <a:srgbClr val="F2F2F2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Rectangle 10"/>
          <p:cNvSpPr/>
          <p:nvPr/>
        </p:nvSpPr>
        <p:spPr>
          <a:xfrm>
            <a:off x="4994695" y="698741"/>
            <a:ext cx="376685" cy="5193102"/>
          </a:xfrm>
          <a:prstGeom prst="rect">
            <a:avLst/>
          </a:prstGeom>
          <a:solidFill>
            <a:srgbClr val="F2F2F2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Rectangle 11">
            <a:hlinkClick r:id="rId3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3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343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93BA389-0725-57FB-D214-2D18B674EE8D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Poggio F et al - </a:t>
            </a:r>
            <a:r>
              <a:rPr lang="fr-FR" dirty="0" err="1"/>
              <a:t>Annals</a:t>
            </a:r>
            <a:r>
              <a:rPr lang="fr-FR" dirty="0"/>
              <a:t> of </a:t>
            </a:r>
            <a:r>
              <a:rPr lang="fr-FR" dirty="0" err="1"/>
              <a:t>Oncology</a:t>
            </a:r>
            <a:r>
              <a:rPr lang="fr-FR" dirty="0"/>
              <a:t> 2018 </a:t>
            </a:r>
            <a:r>
              <a:rPr lang="fr-FR" dirty="0" err="1"/>
              <a:t>Jul</a:t>
            </a:r>
            <a:r>
              <a:rPr lang="fr-FR" dirty="0"/>
              <a:t> 1;29(7):1497-1508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F375EF48-5C19-F901-0250-D2361C8A700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Place du carboplatine en néoadjuvant</a:t>
            </a:r>
          </a:p>
        </p:txBody>
      </p:sp>
      <p:sp>
        <p:nvSpPr>
          <p:cNvPr id="12" name="Espace réservé du contenu 11">
            <a:extLst>
              <a:ext uri="{FF2B5EF4-FFF2-40B4-BE49-F238E27FC236}">
                <a16:creationId xmlns:a16="http://schemas.microsoft.com/office/drawing/2014/main" xmlns="" id="{2D6520A1-41AF-FD70-EB65-8C9BE66E102A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9718145" y="1548479"/>
            <a:ext cx="2376089" cy="1600647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>
                <a:solidFill>
                  <a:schemeClr val="tx2">
                    <a:lumMod val="50000"/>
                  </a:schemeClr>
                </a:solidFill>
              </a:rPr>
              <a:t>Augmentation du taux de réponse histologique complète de 37% à 52,1%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>
                <a:solidFill>
                  <a:schemeClr val="tx2">
                    <a:lumMod val="50000"/>
                  </a:schemeClr>
                </a:solidFill>
              </a:rPr>
              <a:t>(OR 1,96, </a:t>
            </a:r>
            <a:r>
              <a:rPr lang="fr-FR" sz="1600" b="0" dirty="0" smtClean="0">
                <a:solidFill>
                  <a:schemeClr val="tx2">
                    <a:lumMod val="50000"/>
                  </a:schemeClr>
                </a:solidFill>
              </a:rPr>
              <a:t>IC95% </a:t>
            </a:r>
            <a:r>
              <a:rPr lang="fr-FR" sz="1600" b="0" dirty="0">
                <a:solidFill>
                  <a:schemeClr val="tx2">
                    <a:lumMod val="50000"/>
                  </a:schemeClr>
                </a:solidFill>
              </a:rPr>
              <a:t>1,46-2,62, </a:t>
            </a:r>
            <a:r>
              <a:rPr lang="fr-FR" sz="1600" b="0" i="1" dirty="0">
                <a:solidFill>
                  <a:schemeClr val="tx2">
                    <a:lumMod val="50000"/>
                  </a:schemeClr>
                </a:solidFill>
              </a:rPr>
              <a:t>p</a:t>
            </a:r>
            <a:r>
              <a:rPr lang="fr-FR" sz="1600" b="0" dirty="0">
                <a:solidFill>
                  <a:schemeClr val="tx2">
                    <a:lumMod val="50000"/>
                  </a:schemeClr>
                </a:solidFill>
              </a:rPr>
              <a:t>&lt;0,001)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xmlns="" id="{C976B801-7DBB-6A79-14ED-17F513F9F9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7484584"/>
              </p:ext>
            </p:extLst>
          </p:nvPr>
        </p:nvGraphicFramePr>
        <p:xfrm>
          <a:off x="1129405" y="1555798"/>
          <a:ext cx="8416005" cy="30630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xmlns="" val="258240057"/>
                    </a:ext>
                  </a:extLst>
                </a:gridCol>
                <a:gridCol w="2520000">
                  <a:extLst>
                    <a:ext uri="{9D8B030D-6E8A-4147-A177-3AD203B41FA5}">
                      <a16:colId xmlns:a16="http://schemas.microsoft.com/office/drawing/2014/main" xmlns="" val="614975762"/>
                    </a:ext>
                  </a:extLst>
                </a:gridCol>
                <a:gridCol w="1252005">
                  <a:extLst>
                    <a:ext uri="{9D8B030D-6E8A-4147-A177-3AD203B41FA5}">
                      <a16:colId xmlns:a16="http://schemas.microsoft.com/office/drawing/2014/main" xmlns="" val="975867504"/>
                    </a:ext>
                  </a:extLst>
                </a:gridCol>
                <a:gridCol w="828000">
                  <a:extLst>
                    <a:ext uri="{9D8B030D-6E8A-4147-A177-3AD203B41FA5}">
                      <a16:colId xmlns:a16="http://schemas.microsoft.com/office/drawing/2014/main" xmlns="" val="4144562766"/>
                    </a:ext>
                  </a:extLst>
                </a:gridCol>
                <a:gridCol w="828000">
                  <a:extLst>
                    <a:ext uri="{9D8B030D-6E8A-4147-A177-3AD203B41FA5}">
                      <a16:colId xmlns:a16="http://schemas.microsoft.com/office/drawing/2014/main" xmlns="" val="2861571616"/>
                    </a:ext>
                  </a:extLst>
                </a:gridCol>
              </a:tblGrid>
              <a:tr h="293144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105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Nom de l’essai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05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Année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endParaRPr lang="fr-FR" sz="1050" b="1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05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OR (IC95% 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05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Platine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</a:pPr>
                      <a:r>
                        <a:rPr lang="fr-FR" sz="105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Contrôle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GEICAM/2006-03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2012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0,97 (0,40, 2,35)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14/47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14/46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GeparSixto</a:t>
                      </a: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GBG66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2014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1,78 (1,14, 2,78)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90/158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67/157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63765991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CALGB 40603 Alliance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2014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1,68 (1,15, 2,45)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119/221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87/212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04844993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UMIN000003355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2014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4,60 (1,72, 12,27)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23/37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10/38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17593276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Aguilar Martinez </a:t>
                      </a:r>
                      <a:r>
                        <a:rPr lang="en-US" sz="1050" b="1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et al.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2015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2,38 (0,85, 6,64)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18/30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12/31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42978935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NCT01276769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2016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3,88 (1,35, 11,15)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17/44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6/43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31409934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GeparOcto</a:t>
                      </a: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GBG84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2017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1,14 (0,77, 1,68)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105/203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97/200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90753566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WSG-ADAPT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2018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2,11 (1,33, 3,35)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67/146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51/178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773125198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BrightTNess</a:t>
                      </a:r>
                      <a:endParaRPr lang="en-US" sz="105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2018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3,1 (1,90, 4,77)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92/160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49/158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18959199"/>
                  </a:ext>
                </a:extLst>
              </a:tr>
              <a:tr h="276986">
                <a:tc gridSpan="2">
                  <a:txBody>
                    <a:bodyPr/>
                    <a:lstStyle/>
                    <a:p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Random effect (I-square = 56,3%, p=0,019)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50" b="0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1,96 (1,46, 2,62)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545/1046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393/1063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52772434"/>
                  </a:ext>
                </a:extLst>
              </a:tr>
            </a:tbl>
          </a:graphicData>
        </a:graphic>
      </p:graphicFrame>
      <p:grpSp>
        <p:nvGrpSpPr>
          <p:cNvPr id="98" name="Groupe 97">
            <a:extLst>
              <a:ext uri="{FF2B5EF4-FFF2-40B4-BE49-F238E27FC236}">
                <a16:creationId xmlns:a16="http://schemas.microsoft.com/office/drawing/2014/main" xmlns="" id="{99239005-C11B-12AB-1EE8-819E4B2CBD99}"/>
              </a:ext>
            </a:extLst>
          </p:cNvPr>
          <p:cNvGrpSpPr/>
          <p:nvPr/>
        </p:nvGrpSpPr>
        <p:grpSpPr>
          <a:xfrm>
            <a:off x="4134769" y="1556726"/>
            <a:ext cx="2387201" cy="3578470"/>
            <a:chOff x="4073812" y="1409400"/>
            <a:chExt cx="2387201" cy="3578470"/>
          </a:xfrm>
        </p:grpSpPr>
        <p:grpSp>
          <p:nvGrpSpPr>
            <p:cNvPr id="64" name="Groupe 63">
              <a:extLst>
                <a:ext uri="{FF2B5EF4-FFF2-40B4-BE49-F238E27FC236}">
                  <a16:creationId xmlns:a16="http://schemas.microsoft.com/office/drawing/2014/main" xmlns="" id="{F39F0342-0507-10A5-929A-3963CCEE2FD4}"/>
                </a:ext>
              </a:extLst>
            </p:cNvPr>
            <p:cNvGrpSpPr/>
            <p:nvPr/>
          </p:nvGrpSpPr>
          <p:grpSpPr>
            <a:xfrm>
              <a:off x="5556459" y="4036811"/>
              <a:ext cx="353453" cy="72000"/>
              <a:chOff x="5556459" y="3796105"/>
              <a:chExt cx="353453" cy="72000"/>
            </a:xfrm>
          </p:grpSpPr>
          <p:cxnSp>
            <p:nvCxnSpPr>
              <p:cNvPr id="42" name="Connecteur droit 41">
                <a:extLst>
                  <a:ext uri="{FF2B5EF4-FFF2-40B4-BE49-F238E27FC236}">
                    <a16:creationId xmlns:a16="http://schemas.microsoft.com/office/drawing/2014/main" xmlns="" id="{72A06390-F3FB-1064-F5B4-1EBCB8055F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6459" y="3832105"/>
                <a:ext cx="353453" cy="0"/>
              </a:xfrm>
              <a:prstGeom prst="line">
                <a:avLst/>
              </a:prstGeom>
              <a:ln w="9525">
                <a:solidFill>
                  <a:srgbClr val="FF7F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xmlns="" id="{BBADFEA7-C531-544C-3D3F-689FEB4F55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01501" y="3796105"/>
                <a:ext cx="72000" cy="7200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xmlns="" id="{DB5FBB40-BC69-FD74-527B-E0C1B7FDF9D4}"/>
                </a:ext>
              </a:extLst>
            </p:cNvPr>
            <p:cNvGrpSpPr/>
            <p:nvPr/>
          </p:nvGrpSpPr>
          <p:grpSpPr>
            <a:xfrm>
              <a:off x="4284767" y="4747620"/>
              <a:ext cx="2058281" cy="240250"/>
              <a:chOff x="8401489" y="5183578"/>
              <a:chExt cx="2058281" cy="240250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xmlns="" id="{0DFA9606-6728-51BB-E70A-EFDB79A3AFC4}"/>
                  </a:ext>
                </a:extLst>
              </p:cNvPr>
              <p:cNvSpPr txBox="1"/>
              <p:nvPr/>
            </p:nvSpPr>
            <p:spPr>
              <a:xfrm>
                <a:off x="8401490" y="5239162"/>
                <a:ext cx="1313486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600" b="1" dirty="0">
                    <a:solidFill>
                      <a:srgbClr val="FF7F4D"/>
                    </a:solidFill>
                  </a:rPr>
                  <a:t>En faveur du Contrôle</a:t>
                </a:r>
              </a:p>
            </p:txBody>
          </p:sp>
          <p:sp>
            <p:nvSpPr>
              <p:cNvPr id="10" name="ZoneTexte 9">
                <a:extLst>
                  <a:ext uri="{FF2B5EF4-FFF2-40B4-BE49-F238E27FC236}">
                    <a16:creationId xmlns:a16="http://schemas.microsoft.com/office/drawing/2014/main" xmlns="" id="{EB1FD9DD-15C2-A765-30F9-6A79F21B360B}"/>
                  </a:ext>
                </a:extLst>
              </p:cNvPr>
              <p:cNvSpPr txBox="1"/>
              <p:nvPr/>
            </p:nvSpPr>
            <p:spPr>
              <a:xfrm>
                <a:off x="9429335" y="5239162"/>
                <a:ext cx="918841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600" b="1" dirty="0">
                    <a:solidFill>
                      <a:srgbClr val="005086"/>
                    </a:solidFill>
                  </a:rPr>
                  <a:t>En faveur du Platine</a:t>
                </a:r>
              </a:p>
            </p:txBody>
          </p:sp>
          <p:cxnSp>
            <p:nvCxnSpPr>
              <p:cNvPr id="11" name="Connecteur droit avec flèche 10">
                <a:extLst>
                  <a:ext uri="{FF2B5EF4-FFF2-40B4-BE49-F238E27FC236}">
                    <a16:creationId xmlns:a16="http://schemas.microsoft.com/office/drawing/2014/main" xmlns="" id="{66A85C65-7F66-AF0E-18CB-1B253ECD2F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8401489" y="5183578"/>
                <a:ext cx="1027846" cy="0"/>
              </a:xfrm>
              <a:prstGeom prst="straightConnector1">
                <a:avLst/>
              </a:prstGeom>
              <a:ln>
                <a:solidFill>
                  <a:srgbClr val="FF7F4D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Connecteur droit avec flèche 12">
                <a:extLst>
                  <a:ext uri="{FF2B5EF4-FFF2-40B4-BE49-F238E27FC236}">
                    <a16:creationId xmlns:a16="http://schemas.microsoft.com/office/drawing/2014/main" xmlns="" id="{0D0EC50C-2E39-ED12-923E-60E151C301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29335" y="5183578"/>
                <a:ext cx="1030435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" name="Groupe 59">
              <a:extLst>
                <a:ext uri="{FF2B5EF4-FFF2-40B4-BE49-F238E27FC236}">
                  <a16:creationId xmlns:a16="http://schemas.microsoft.com/office/drawing/2014/main" xmlns="" id="{B899D0A7-7F59-F1BE-E7C5-AB48547A8FB7}"/>
                </a:ext>
              </a:extLst>
            </p:cNvPr>
            <p:cNvGrpSpPr/>
            <p:nvPr/>
          </p:nvGrpSpPr>
          <p:grpSpPr>
            <a:xfrm>
              <a:off x="4073812" y="1409400"/>
              <a:ext cx="2387201" cy="3283530"/>
              <a:chOff x="4073812" y="1409400"/>
              <a:chExt cx="2387201" cy="3283530"/>
            </a:xfrm>
          </p:grpSpPr>
          <p:cxnSp>
            <p:nvCxnSpPr>
              <p:cNvPr id="14" name="Connecteur droit 13">
                <a:extLst>
                  <a:ext uri="{FF2B5EF4-FFF2-40B4-BE49-F238E27FC236}">
                    <a16:creationId xmlns:a16="http://schemas.microsoft.com/office/drawing/2014/main" xmlns="" id="{5CF32F89-6CD9-1529-EF61-E5750C396F2F}"/>
                  </a:ext>
                </a:extLst>
              </p:cNvPr>
              <p:cNvCxnSpPr>
                <a:cxnSpLocks/>
                <a:stCxn id="51" idx="0"/>
                <a:endCxn id="2" idx="0"/>
              </p:cNvCxnSpPr>
              <p:nvPr/>
            </p:nvCxnSpPr>
            <p:spPr>
              <a:xfrm flipH="1" flipV="1">
                <a:off x="5276450" y="1415347"/>
                <a:ext cx="12603" cy="3089988"/>
              </a:xfrm>
              <a:prstGeom prst="line">
                <a:avLst/>
              </a:prstGeom>
              <a:ln>
                <a:solidFill>
                  <a:srgbClr val="7F7F7F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ZoneTexte 43">
                <a:extLst>
                  <a:ext uri="{FF2B5EF4-FFF2-40B4-BE49-F238E27FC236}">
                    <a16:creationId xmlns:a16="http://schemas.microsoft.com/office/drawing/2014/main" xmlns="" id="{2116C1B1-B703-0CC1-9DA0-9C3394516098}"/>
                  </a:ext>
                </a:extLst>
              </p:cNvPr>
              <p:cNvSpPr txBox="1"/>
              <p:nvPr/>
            </p:nvSpPr>
            <p:spPr>
              <a:xfrm>
                <a:off x="4073812" y="4508264"/>
                <a:ext cx="421910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600" dirty="0">
                    <a:solidFill>
                      <a:srgbClr val="7F7F7F"/>
                    </a:solidFill>
                  </a:rPr>
                  <a:t>0,0815</a:t>
                </a:r>
              </a:p>
            </p:txBody>
          </p:sp>
          <p:cxnSp>
            <p:nvCxnSpPr>
              <p:cNvPr id="45" name="Connecteur droit 44">
                <a:extLst>
                  <a:ext uri="{FF2B5EF4-FFF2-40B4-BE49-F238E27FC236}">
                    <a16:creationId xmlns:a16="http://schemas.microsoft.com/office/drawing/2014/main" xmlns="" id="{EF181050-6D73-F699-642B-713245695C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114800" y="4470414"/>
                <a:ext cx="2346213" cy="0"/>
              </a:xfrm>
              <a:prstGeom prst="line">
                <a:avLst/>
              </a:prstGeom>
              <a:ln>
                <a:solidFill>
                  <a:srgbClr val="7F7F7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Connecteur droit 45">
                <a:extLst>
                  <a:ext uri="{FF2B5EF4-FFF2-40B4-BE49-F238E27FC236}">
                    <a16:creationId xmlns:a16="http://schemas.microsoft.com/office/drawing/2014/main" xmlns="" id="{B8E3FADA-3E24-5C2A-2F55-E5BAAF3E0174}"/>
                  </a:ext>
                </a:extLst>
              </p:cNvPr>
              <p:cNvCxnSpPr>
                <a:cxnSpLocks/>
                <a:stCxn id="44" idx="0"/>
              </p:cNvCxnSpPr>
              <p:nvPr/>
            </p:nvCxnSpPr>
            <p:spPr>
              <a:xfrm flipV="1">
                <a:off x="4284767" y="4471354"/>
                <a:ext cx="0" cy="36910"/>
              </a:xfrm>
              <a:prstGeom prst="line">
                <a:avLst/>
              </a:prstGeom>
              <a:ln>
                <a:solidFill>
                  <a:srgbClr val="7F7F7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ZoneTexte 50">
                <a:extLst>
                  <a:ext uri="{FF2B5EF4-FFF2-40B4-BE49-F238E27FC236}">
                    <a16:creationId xmlns:a16="http://schemas.microsoft.com/office/drawing/2014/main" xmlns="" id="{C069AD88-101A-BBC6-5517-44A9993DBE9A}"/>
                  </a:ext>
                </a:extLst>
              </p:cNvPr>
              <p:cNvSpPr txBox="1"/>
              <p:nvPr/>
            </p:nvSpPr>
            <p:spPr>
              <a:xfrm>
                <a:off x="5121379" y="4505335"/>
                <a:ext cx="33534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600" dirty="0">
                    <a:solidFill>
                      <a:srgbClr val="7F7F7F"/>
                    </a:solidFill>
                  </a:rPr>
                  <a:t>1,00</a:t>
                </a:r>
              </a:p>
            </p:txBody>
          </p:sp>
          <p:sp>
            <p:nvSpPr>
              <p:cNvPr id="52" name="ZoneTexte 51">
                <a:extLst>
                  <a:ext uri="{FF2B5EF4-FFF2-40B4-BE49-F238E27FC236}">
                    <a16:creationId xmlns:a16="http://schemas.microsoft.com/office/drawing/2014/main" xmlns="" id="{88F70AAC-ECAE-5717-4745-59B7462283C6}"/>
                  </a:ext>
                </a:extLst>
              </p:cNvPr>
              <p:cNvSpPr txBox="1"/>
              <p:nvPr/>
            </p:nvSpPr>
            <p:spPr>
              <a:xfrm>
                <a:off x="6125665" y="4505335"/>
                <a:ext cx="33534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600" dirty="0">
                    <a:solidFill>
                      <a:srgbClr val="7F7F7F"/>
                    </a:solidFill>
                  </a:rPr>
                  <a:t>1,23</a:t>
                </a:r>
              </a:p>
            </p:txBody>
          </p:sp>
          <p:cxnSp>
            <p:nvCxnSpPr>
              <p:cNvPr id="53" name="Connecteur droit 52">
                <a:extLst>
                  <a:ext uri="{FF2B5EF4-FFF2-40B4-BE49-F238E27FC236}">
                    <a16:creationId xmlns:a16="http://schemas.microsoft.com/office/drawing/2014/main" xmlns="" id="{6B28567B-D0BA-52BC-AC3D-B563C07702AC}"/>
                  </a:ext>
                </a:extLst>
              </p:cNvPr>
              <p:cNvCxnSpPr>
                <a:cxnSpLocks/>
                <a:stCxn id="52" idx="0"/>
              </p:cNvCxnSpPr>
              <p:nvPr/>
            </p:nvCxnSpPr>
            <p:spPr>
              <a:xfrm flipV="1">
                <a:off x="6293339" y="4470414"/>
                <a:ext cx="0" cy="34921"/>
              </a:xfrm>
              <a:prstGeom prst="line">
                <a:avLst/>
              </a:prstGeom>
              <a:ln>
                <a:solidFill>
                  <a:srgbClr val="7F7F7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Connecteur droit 57">
                <a:extLst>
                  <a:ext uri="{FF2B5EF4-FFF2-40B4-BE49-F238E27FC236}">
                    <a16:creationId xmlns:a16="http://schemas.microsoft.com/office/drawing/2014/main" xmlns="" id="{5792BB8A-0CE0-9DEF-E97F-266921D456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560786" y="1409400"/>
                <a:ext cx="0" cy="3061014"/>
              </a:xfrm>
              <a:prstGeom prst="line">
                <a:avLst/>
              </a:prstGeom>
              <a:ln>
                <a:solidFill>
                  <a:srgbClr val="7F7F7F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Groupe 64">
              <a:extLst>
                <a:ext uri="{FF2B5EF4-FFF2-40B4-BE49-F238E27FC236}">
                  <a16:creationId xmlns:a16="http://schemas.microsoft.com/office/drawing/2014/main" xmlns="" id="{DCA74B7B-CF2A-F178-D7A8-374F7BDD99E0}"/>
                </a:ext>
              </a:extLst>
            </p:cNvPr>
            <p:cNvGrpSpPr/>
            <p:nvPr/>
          </p:nvGrpSpPr>
          <p:grpSpPr>
            <a:xfrm>
              <a:off x="5416893" y="3728843"/>
              <a:ext cx="353453" cy="72000"/>
              <a:chOff x="5556459" y="3796105"/>
              <a:chExt cx="353453" cy="72000"/>
            </a:xfrm>
          </p:grpSpPr>
          <p:cxnSp>
            <p:nvCxnSpPr>
              <p:cNvPr id="66" name="Connecteur droit 65">
                <a:extLst>
                  <a:ext uri="{FF2B5EF4-FFF2-40B4-BE49-F238E27FC236}">
                    <a16:creationId xmlns:a16="http://schemas.microsoft.com/office/drawing/2014/main" xmlns="" id="{D714759C-DBB0-0577-3904-2BF8C0093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6459" y="3832105"/>
                <a:ext cx="353453" cy="0"/>
              </a:xfrm>
              <a:prstGeom prst="line">
                <a:avLst/>
              </a:prstGeom>
              <a:ln w="9525">
                <a:solidFill>
                  <a:srgbClr val="FF7F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xmlns="" id="{E69B736C-7507-E70E-FB1C-5241801E51B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01501" y="3796105"/>
                <a:ext cx="72000" cy="7200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68" name="Groupe 67">
              <a:extLst>
                <a:ext uri="{FF2B5EF4-FFF2-40B4-BE49-F238E27FC236}">
                  <a16:creationId xmlns:a16="http://schemas.microsoft.com/office/drawing/2014/main" xmlns="" id="{BDE4F5FB-BF0C-E3F0-D503-39ED1C22DDE7}"/>
                </a:ext>
              </a:extLst>
            </p:cNvPr>
            <p:cNvGrpSpPr/>
            <p:nvPr/>
          </p:nvGrpSpPr>
          <p:grpSpPr>
            <a:xfrm>
              <a:off x="5161824" y="3482538"/>
              <a:ext cx="353453" cy="72000"/>
              <a:chOff x="5556459" y="3796105"/>
              <a:chExt cx="353453" cy="72000"/>
            </a:xfrm>
          </p:grpSpPr>
          <p:cxnSp>
            <p:nvCxnSpPr>
              <p:cNvPr id="69" name="Connecteur droit 68">
                <a:extLst>
                  <a:ext uri="{FF2B5EF4-FFF2-40B4-BE49-F238E27FC236}">
                    <a16:creationId xmlns:a16="http://schemas.microsoft.com/office/drawing/2014/main" xmlns="" id="{5646D5BF-FD56-40E3-C157-60FC70D9D8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6459" y="3832105"/>
                <a:ext cx="353453" cy="0"/>
              </a:xfrm>
              <a:prstGeom prst="line">
                <a:avLst/>
              </a:prstGeom>
              <a:ln w="9525">
                <a:solidFill>
                  <a:srgbClr val="FF7F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xmlns="" id="{907B43C2-4C3E-376F-398D-6CB8190D208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01501" y="3796105"/>
                <a:ext cx="72000" cy="7200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1" name="Groupe 70">
              <a:extLst>
                <a:ext uri="{FF2B5EF4-FFF2-40B4-BE49-F238E27FC236}">
                  <a16:creationId xmlns:a16="http://schemas.microsoft.com/office/drawing/2014/main" xmlns="" id="{8F9ECBDE-A38B-130A-ED84-CF67AD88B310}"/>
                </a:ext>
              </a:extLst>
            </p:cNvPr>
            <p:cNvGrpSpPr/>
            <p:nvPr/>
          </p:nvGrpSpPr>
          <p:grpSpPr>
            <a:xfrm>
              <a:off x="5416893" y="3210570"/>
              <a:ext cx="839528" cy="72000"/>
              <a:chOff x="5320639" y="3796105"/>
              <a:chExt cx="839528" cy="72000"/>
            </a:xfrm>
          </p:grpSpPr>
          <p:cxnSp>
            <p:nvCxnSpPr>
              <p:cNvPr id="72" name="Connecteur droit 71">
                <a:extLst>
                  <a:ext uri="{FF2B5EF4-FFF2-40B4-BE49-F238E27FC236}">
                    <a16:creationId xmlns:a16="http://schemas.microsoft.com/office/drawing/2014/main" xmlns="" id="{55137BB4-9D20-8718-B008-967C6A51BA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20639" y="3832105"/>
                <a:ext cx="839528" cy="0"/>
              </a:xfrm>
              <a:prstGeom prst="line">
                <a:avLst/>
              </a:prstGeom>
              <a:ln w="9525">
                <a:solidFill>
                  <a:srgbClr val="FF7F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xmlns="" id="{009A4C8A-3EFF-35C5-83A8-7B1F6FD1AA2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01501" y="3796105"/>
                <a:ext cx="72000" cy="7200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6" name="Groupe 75">
              <a:extLst>
                <a:ext uri="{FF2B5EF4-FFF2-40B4-BE49-F238E27FC236}">
                  <a16:creationId xmlns:a16="http://schemas.microsoft.com/office/drawing/2014/main" xmlns="" id="{D6E9F253-EC60-A4D9-9A58-0AFCDF4A17C1}"/>
                </a:ext>
              </a:extLst>
            </p:cNvPr>
            <p:cNvGrpSpPr/>
            <p:nvPr/>
          </p:nvGrpSpPr>
          <p:grpSpPr>
            <a:xfrm>
              <a:off x="5209950" y="2939458"/>
              <a:ext cx="839528" cy="72000"/>
              <a:chOff x="5320639" y="3796105"/>
              <a:chExt cx="839528" cy="72000"/>
            </a:xfrm>
          </p:grpSpPr>
          <p:cxnSp>
            <p:nvCxnSpPr>
              <p:cNvPr id="77" name="Connecteur droit 76">
                <a:extLst>
                  <a:ext uri="{FF2B5EF4-FFF2-40B4-BE49-F238E27FC236}">
                    <a16:creationId xmlns:a16="http://schemas.microsoft.com/office/drawing/2014/main" xmlns="" id="{926AE708-D959-9522-E140-F96514E2C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20639" y="3832105"/>
                <a:ext cx="839528" cy="0"/>
              </a:xfrm>
              <a:prstGeom prst="line">
                <a:avLst/>
              </a:prstGeom>
              <a:ln w="9525">
                <a:solidFill>
                  <a:srgbClr val="FF7F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xmlns="" id="{18D4C0B0-E548-8B68-C899-DD7E4B7A57C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01501" y="3796105"/>
                <a:ext cx="72000" cy="7200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79" name="Groupe 78">
              <a:extLst>
                <a:ext uri="{FF2B5EF4-FFF2-40B4-BE49-F238E27FC236}">
                  <a16:creationId xmlns:a16="http://schemas.microsoft.com/office/drawing/2014/main" xmlns="" id="{3C258F9F-0068-0339-476C-C0634588A58C}"/>
                </a:ext>
              </a:extLst>
            </p:cNvPr>
            <p:cNvGrpSpPr/>
            <p:nvPr/>
          </p:nvGrpSpPr>
          <p:grpSpPr>
            <a:xfrm>
              <a:off x="5503520" y="2646078"/>
              <a:ext cx="789819" cy="72000"/>
              <a:chOff x="5339889" y="3796105"/>
              <a:chExt cx="789819" cy="72000"/>
            </a:xfrm>
          </p:grpSpPr>
          <p:cxnSp>
            <p:nvCxnSpPr>
              <p:cNvPr id="80" name="Connecteur droit 79">
                <a:extLst>
                  <a:ext uri="{FF2B5EF4-FFF2-40B4-BE49-F238E27FC236}">
                    <a16:creationId xmlns:a16="http://schemas.microsoft.com/office/drawing/2014/main" xmlns="" id="{E31A8414-5708-692E-4B1E-121C0B57F9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39889" y="3832105"/>
                <a:ext cx="789819" cy="0"/>
              </a:xfrm>
              <a:prstGeom prst="line">
                <a:avLst/>
              </a:prstGeom>
              <a:ln w="9525">
                <a:solidFill>
                  <a:srgbClr val="FF7F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xmlns="" id="{7717EA7A-C1CC-6633-E2F3-A6E00DAA918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01501" y="3796105"/>
                <a:ext cx="72000" cy="7200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3" name="Groupe 82">
              <a:extLst>
                <a:ext uri="{FF2B5EF4-FFF2-40B4-BE49-F238E27FC236}">
                  <a16:creationId xmlns:a16="http://schemas.microsoft.com/office/drawing/2014/main" xmlns="" id="{F659D7C6-9CD1-9D22-BAF0-CD73EAD70F4B}"/>
                </a:ext>
              </a:extLst>
            </p:cNvPr>
            <p:cNvGrpSpPr/>
            <p:nvPr/>
          </p:nvGrpSpPr>
          <p:grpSpPr>
            <a:xfrm>
              <a:off x="5338550" y="2378802"/>
              <a:ext cx="295385" cy="72000"/>
              <a:chOff x="5579180" y="3796105"/>
              <a:chExt cx="295385" cy="72000"/>
            </a:xfrm>
          </p:grpSpPr>
          <p:cxnSp>
            <p:nvCxnSpPr>
              <p:cNvPr id="84" name="Connecteur droit 83">
                <a:extLst>
                  <a:ext uri="{FF2B5EF4-FFF2-40B4-BE49-F238E27FC236}">
                    <a16:creationId xmlns:a16="http://schemas.microsoft.com/office/drawing/2014/main" xmlns="" id="{BE185D8B-2F11-7BA1-6C77-8E0E05CB9B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79180" y="3832105"/>
                <a:ext cx="295385" cy="0"/>
              </a:xfrm>
              <a:prstGeom prst="line">
                <a:avLst/>
              </a:prstGeom>
              <a:ln w="9525">
                <a:solidFill>
                  <a:srgbClr val="FF7F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5" name="Rectangle 84">
                <a:extLst>
                  <a:ext uri="{FF2B5EF4-FFF2-40B4-BE49-F238E27FC236}">
                    <a16:creationId xmlns:a16="http://schemas.microsoft.com/office/drawing/2014/main" xmlns="" id="{F9154023-8588-C842-DF95-A96A9D1EB1B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01501" y="3796105"/>
                <a:ext cx="72000" cy="7200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8" name="Groupe 87">
              <a:extLst>
                <a:ext uri="{FF2B5EF4-FFF2-40B4-BE49-F238E27FC236}">
                  <a16:creationId xmlns:a16="http://schemas.microsoft.com/office/drawing/2014/main" xmlns="" id="{69F8BEB2-E2B9-6103-046E-29A8A9F1937F}"/>
                </a:ext>
              </a:extLst>
            </p:cNvPr>
            <p:cNvGrpSpPr/>
            <p:nvPr/>
          </p:nvGrpSpPr>
          <p:grpSpPr>
            <a:xfrm>
              <a:off x="5344704" y="2079169"/>
              <a:ext cx="353453" cy="72000"/>
              <a:chOff x="5556459" y="3796105"/>
              <a:chExt cx="353453" cy="72000"/>
            </a:xfrm>
          </p:grpSpPr>
          <p:cxnSp>
            <p:nvCxnSpPr>
              <p:cNvPr id="89" name="Connecteur droit 88">
                <a:extLst>
                  <a:ext uri="{FF2B5EF4-FFF2-40B4-BE49-F238E27FC236}">
                    <a16:creationId xmlns:a16="http://schemas.microsoft.com/office/drawing/2014/main" xmlns="" id="{CA1006D9-C416-3BB7-9F3B-9E8DD31234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6459" y="3832105"/>
                <a:ext cx="353453" cy="0"/>
              </a:xfrm>
              <a:prstGeom prst="line">
                <a:avLst/>
              </a:prstGeom>
              <a:ln w="9525">
                <a:solidFill>
                  <a:srgbClr val="FF7F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xmlns="" id="{2F2F0F64-B13C-0642-E073-C0EF7BADC3A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01501" y="3796105"/>
                <a:ext cx="72000" cy="7200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91" name="Groupe 90">
              <a:extLst>
                <a:ext uri="{FF2B5EF4-FFF2-40B4-BE49-F238E27FC236}">
                  <a16:creationId xmlns:a16="http://schemas.microsoft.com/office/drawing/2014/main" xmlns="" id="{C95F6C3B-01E1-1E96-9906-DDFCCF10BA6A}"/>
                </a:ext>
              </a:extLst>
            </p:cNvPr>
            <p:cNvGrpSpPr/>
            <p:nvPr/>
          </p:nvGrpSpPr>
          <p:grpSpPr>
            <a:xfrm>
              <a:off x="4921392" y="1800389"/>
              <a:ext cx="712543" cy="72000"/>
              <a:chOff x="5378591" y="3796105"/>
              <a:chExt cx="712543" cy="72000"/>
            </a:xfrm>
          </p:grpSpPr>
          <p:cxnSp>
            <p:nvCxnSpPr>
              <p:cNvPr id="92" name="Connecteur droit 91">
                <a:extLst>
                  <a:ext uri="{FF2B5EF4-FFF2-40B4-BE49-F238E27FC236}">
                    <a16:creationId xmlns:a16="http://schemas.microsoft.com/office/drawing/2014/main" xmlns="" id="{2297C27D-79DB-632D-DABF-49BF641D07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78591" y="3832105"/>
                <a:ext cx="712543" cy="0"/>
              </a:xfrm>
              <a:prstGeom prst="line">
                <a:avLst/>
              </a:prstGeom>
              <a:ln w="9525">
                <a:solidFill>
                  <a:srgbClr val="FF7F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xmlns="" id="{51295E11-D9BF-07FC-4791-D9F49B5665D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01501" y="3796105"/>
                <a:ext cx="72000" cy="72000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95" name="Losange 94">
              <a:extLst>
                <a:ext uri="{FF2B5EF4-FFF2-40B4-BE49-F238E27FC236}">
                  <a16:creationId xmlns:a16="http://schemas.microsoft.com/office/drawing/2014/main" xmlns="" id="{98626C53-6749-BD62-0D6B-35AC77BA0242}"/>
                </a:ext>
              </a:extLst>
            </p:cNvPr>
            <p:cNvSpPr/>
            <p:nvPr/>
          </p:nvSpPr>
          <p:spPr>
            <a:xfrm>
              <a:off x="5435926" y="4238752"/>
              <a:ext cx="241430" cy="182880"/>
            </a:xfrm>
            <a:prstGeom prst="diamond">
              <a:avLst/>
            </a:prstGeom>
            <a:noFill/>
            <a:ln>
              <a:solidFill>
                <a:srgbClr val="FF7F4D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0" name="Espace réservé du texte 1"/>
          <p:cNvSpPr>
            <a:spLocks noGrp="1"/>
          </p:cNvSpPr>
          <p:nvPr>
            <p:ph type="body" sz="quarter" idx="18"/>
          </p:nvPr>
        </p:nvSpPr>
        <p:spPr>
          <a:xfrm>
            <a:off x="932776" y="687274"/>
            <a:ext cx="11259224" cy="341085"/>
          </a:xfrm>
        </p:spPr>
        <p:txBody>
          <a:bodyPr/>
          <a:lstStyle/>
          <a:p>
            <a:r>
              <a:rPr lang="fr-FR" dirty="0"/>
              <a:t>Méta-analyse 2018 : taux de </a:t>
            </a:r>
            <a:r>
              <a:rPr lang="fr-FR" dirty="0" err="1"/>
              <a:t>pCR</a:t>
            </a:r>
            <a:r>
              <a:rPr lang="fr-FR" dirty="0"/>
              <a:t> </a:t>
            </a:r>
          </a:p>
        </p:txBody>
      </p:sp>
      <p:sp>
        <p:nvSpPr>
          <p:cNvPr id="5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65163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55" name="Rectangle 5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9785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93BA389-0725-57FB-D214-2D18B674EE8D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Poggio F et al - </a:t>
            </a:r>
            <a:r>
              <a:rPr lang="fr-FR" dirty="0" err="1"/>
              <a:t>Annals</a:t>
            </a:r>
            <a:r>
              <a:rPr lang="fr-FR" dirty="0"/>
              <a:t> of </a:t>
            </a:r>
            <a:r>
              <a:rPr lang="fr-FR" dirty="0" err="1"/>
              <a:t>Oncology</a:t>
            </a:r>
            <a:r>
              <a:rPr lang="fr-FR" dirty="0"/>
              <a:t> </a:t>
            </a:r>
            <a:r>
              <a:rPr lang="fr-FR" i="0" dirty="0"/>
              <a:t>2022 Mar;33(3):347-349</a:t>
            </a:r>
            <a:endParaRPr lang="fr-FR" dirty="0">
              <a:solidFill>
                <a:srgbClr val="FF0000"/>
              </a:solidFill>
            </a:endParaRP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F375EF48-5C19-F901-0250-D2361C8A700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Place du carboplatine en néoadjuvant</a:t>
            </a:r>
          </a:p>
          <a:p>
            <a:endParaRPr lang="fr-FR" sz="3200" dirty="0"/>
          </a:p>
        </p:txBody>
      </p:sp>
      <p:sp>
        <p:nvSpPr>
          <p:cNvPr id="12" name="Espace réservé du contenu 11">
            <a:extLst>
              <a:ext uri="{FF2B5EF4-FFF2-40B4-BE49-F238E27FC236}">
                <a16:creationId xmlns:a16="http://schemas.microsoft.com/office/drawing/2014/main" xmlns="" id="{2D6520A1-41AF-FD70-EB65-8C9BE66E102A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7859918" y="2175903"/>
            <a:ext cx="4094039" cy="1600647"/>
          </a:xfrm>
        </p:spPr>
        <p:txBody>
          <a:bodyPr/>
          <a:lstStyle/>
          <a:p>
            <a:pPr>
              <a:buFont typeface="Wingdings" panose="05000000000000000000" pitchFamily="2" charset="2"/>
              <a:buChar char="n"/>
            </a:pPr>
            <a:r>
              <a:rPr lang="fr-FR" sz="1600" b="0" dirty="0">
                <a:solidFill>
                  <a:schemeClr val="tx2">
                    <a:lumMod val="50000"/>
                  </a:schemeClr>
                </a:solidFill>
              </a:rPr>
              <a:t>Augmentation significative de la survie sans événement</a:t>
            </a:r>
          </a:p>
          <a:p>
            <a:pPr marL="0" indent="0">
              <a:buNone/>
            </a:pPr>
            <a:r>
              <a:rPr lang="fr-FR" sz="1600" dirty="0"/>
              <a:t>	HR 0,70, IC95% 0,56-0,89</a:t>
            </a:r>
          </a:p>
          <a:p>
            <a:pPr>
              <a:buFont typeface="Wingdings" panose="05000000000000000000" pitchFamily="2" charset="2"/>
              <a:buChar char="n"/>
            </a:pPr>
            <a:r>
              <a:rPr lang="fr-FR" sz="1600" b="0" dirty="0">
                <a:solidFill>
                  <a:schemeClr val="tx2">
                    <a:lumMod val="50000"/>
                  </a:schemeClr>
                </a:solidFill>
              </a:rPr>
              <a:t>Et non significative pour la survie globale (5 études)</a:t>
            </a:r>
          </a:p>
          <a:p>
            <a:pPr marL="0" indent="0">
              <a:buNone/>
            </a:pPr>
            <a:r>
              <a:rPr lang="fr-FR" sz="1600" dirty="0"/>
              <a:t>	HR 0,82, IC95%  0,64-1,04</a:t>
            </a:r>
            <a:endParaRPr lang="fr-FR" sz="1600" b="0" dirty="0">
              <a:solidFill>
                <a:schemeClr val="tx2">
                  <a:lumMod val="50000"/>
                </a:schemeClr>
              </a:solidFill>
            </a:endParaRPr>
          </a:p>
          <a:p>
            <a:pPr>
              <a:buFont typeface="Wingdings" pitchFamily="2" charset="2"/>
              <a:buChar char="§"/>
            </a:pPr>
            <a:endParaRPr lang="fr-FR" sz="1600" b="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8147221" y="1219919"/>
            <a:ext cx="37649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/>
              <a:t>(n =1681 patients)</a:t>
            </a:r>
          </a:p>
          <a:p>
            <a:r>
              <a:rPr lang="fr-FR" dirty="0"/>
              <a:t>Suivi médian entre 47 et 67 mois</a:t>
            </a:r>
          </a:p>
        </p:txBody>
      </p:sp>
      <p:sp>
        <p:nvSpPr>
          <p:cNvPr id="8" name="Rectangle 7"/>
          <p:cNvSpPr/>
          <p:nvPr/>
        </p:nvSpPr>
        <p:spPr>
          <a:xfrm>
            <a:off x="1167746" y="514838"/>
            <a:ext cx="774282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Méta-analyse 2022 : survie sans événement et survie globale</a:t>
            </a:r>
          </a:p>
        </p:txBody>
      </p:sp>
      <p:sp>
        <p:nvSpPr>
          <p:cNvPr id="10" name="Losange 9"/>
          <p:cNvSpPr/>
          <p:nvPr/>
        </p:nvSpPr>
        <p:spPr>
          <a:xfrm>
            <a:off x="4966555" y="3823969"/>
            <a:ext cx="148281" cy="156519"/>
          </a:xfrm>
          <a:prstGeom prst="diamon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Rectangle 10"/>
          <p:cNvSpPr/>
          <p:nvPr/>
        </p:nvSpPr>
        <p:spPr>
          <a:xfrm>
            <a:off x="4862904" y="3587783"/>
            <a:ext cx="131927" cy="110386"/>
          </a:xfrm>
          <a:prstGeom prst="rect">
            <a:avLst/>
          </a:prstGeom>
          <a:solidFill>
            <a:srgbClr val="005086"/>
          </a:solidFill>
          <a:ln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Rectangle 12"/>
          <p:cNvSpPr/>
          <p:nvPr/>
        </p:nvSpPr>
        <p:spPr>
          <a:xfrm>
            <a:off x="5005097" y="3239481"/>
            <a:ext cx="129724" cy="134495"/>
          </a:xfrm>
          <a:prstGeom prst="rect">
            <a:avLst/>
          </a:prstGeom>
          <a:solidFill>
            <a:srgbClr val="005086"/>
          </a:solidFill>
          <a:ln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Rectangle 13"/>
          <p:cNvSpPr/>
          <p:nvPr/>
        </p:nvSpPr>
        <p:spPr>
          <a:xfrm>
            <a:off x="4884176" y="2444626"/>
            <a:ext cx="82379" cy="90616"/>
          </a:xfrm>
          <a:prstGeom prst="rect">
            <a:avLst/>
          </a:prstGeom>
          <a:solidFill>
            <a:srgbClr val="005086"/>
          </a:solidFill>
          <a:ln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Rectangle 14"/>
          <p:cNvSpPr/>
          <p:nvPr/>
        </p:nvSpPr>
        <p:spPr>
          <a:xfrm>
            <a:off x="4971035" y="2079595"/>
            <a:ext cx="140727" cy="160678"/>
          </a:xfrm>
          <a:prstGeom prst="rect">
            <a:avLst/>
          </a:prstGeom>
          <a:solidFill>
            <a:srgbClr val="005086"/>
          </a:solidFill>
          <a:ln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Rectangle 16"/>
          <p:cNvSpPr/>
          <p:nvPr/>
        </p:nvSpPr>
        <p:spPr>
          <a:xfrm>
            <a:off x="5111762" y="2940497"/>
            <a:ext cx="197847" cy="182549"/>
          </a:xfrm>
          <a:prstGeom prst="rect">
            <a:avLst/>
          </a:prstGeom>
          <a:solidFill>
            <a:srgbClr val="005086"/>
          </a:solidFill>
          <a:ln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aphicFrame>
        <p:nvGraphicFramePr>
          <p:cNvPr id="18" name="Tableau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866124"/>
              </p:ext>
            </p:extLst>
          </p:nvPr>
        </p:nvGraphicFramePr>
        <p:xfrm>
          <a:off x="1505091" y="1657950"/>
          <a:ext cx="5644946" cy="2931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61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3883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bg1"/>
                          </a:solidFill>
                        </a:rPr>
                        <a:t>Etudes</a:t>
                      </a:r>
                    </a:p>
                  </a:txBody>
                  <a:tcPr>
                    <a:lnL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C4C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bg1"/>
                          </a:solidFill>
                        </a:rPr>
                        <a:t>HR (IC95%)</a:t>
                      </a:r>
                    </a:p>
                  </a:txBody>
                  <a:tcPr>
                    <a:lnL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C4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Zhang (2016)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r>
                        <a:rPr lang="fr-FR" sz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GeparSixto</a:t>
                      </a: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GBG66 (2017)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Wu (2018)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CALGB 40603 Alliance (2019)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r>
                        <a:rPr lang="fr-FR" sz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GeparOcto</a:t>
                      </a: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GBG84 (2020)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r>
                        <a:rPr lang="fr-FR" sz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BrighTNess</a:t>
                      </a: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(2021)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r>
                        <a:rPr lang="fr-FR" sz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Overall</a:t>
                      </a: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(I-</a:t>
                      </a:r>
                      <a:r>
                        <a:rPr lang="fr-FR" sz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squared</a:t>
                      </a: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= 33.7%, P = 0.183)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endParaRPr lang="fr-FR" sz="12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  <a:p>
                      <a:pPr>
                        <a:lnSpc>
                          <a:spcPct val="150000"/>
                        </a:lnSpc>
                      </a:pPr>
                      <a:endParaRPr lang="fr-FR" sz="12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0.72 (0.53-0.99)</a:t>
                      </a:r>
                    </a:p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0.56 (0.33-0.96)</a:t>
                      </a:r>
                    </a:p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0.21 (0.05-0.97)</a:t>
                      </a:r>
                    </a:p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0.99 (0.70-1.40)</a:t>
                      </a:r>
                    </a:p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0.73 (0.47-1.13)</a:t>
                      </a:r>
                    </a:p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0.57 (0.36-0.91)</a:t>
                      </a:r>
                    </a:p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fr-FR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0.70 (0.56-0.89)</a:t>
                      </a:r>
                    </a:p>
                    <a:p>
                      <a:pPr>
                        <a:lnSpc>
                          <a:spcPct val="150000"/>
                        </a:lnSpc>
                      </a:pPr>
                      <a:endParaRPr lang="fr-FR" sz="12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cxnSp>
        <p:nvCxnSpPr>
          <p:cNvPr id="19" name="Connecteur droit 18"/>
          <p:cNvCxnSpPr/>
          <p:nvPr/>
        </p:nvCxnSpPr>
        <p:spPr>
          <a:xfrm flipH="1" flipV="1">
            <a:off x="4925366" y="2138018"/>
            <a:ext cx="289186" cy="8237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/>
          <p:nvPr/>
        </p:nvCxnSpPr>
        <p:spPr>
          <a:xfrm flipH="1">
            <a:off x="4647248" y="2480477"/>
            <a:ext cx="578369" cy="4119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/>
          <p:nvPr/>
        </p:nvCxnSpPr>
        <p:spPr>
          <a:xfrm flipH="1" flipV="1">
            <a:off x="3707026" y="2769284"/>
            <a:ext cx="1507525" cy="14296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/>
          <p:nvPr/>
        </p:nvCxnSpPr>
        <p:spPr>
          <a:xfrm flipH="1">
            <a:off x="5039158" y="3023785"/>
            <a:ext cx="319986" cy="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/>
          <p:nvPr/>
        </p:nvCxnSpPr>
        <p:spPr>
          <a:xfrm flipH="1">
            <a:off x="4830309" y="3305463"/>
            <a:ext cx="479300" cy="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/>
          <p:nvPr/>
        </p:nvCxnSpPr>
        <p:spPr>
          <a:xfrm flipH="1" flipV="1">
            <a:off x="4718345" y="3630122"/>
            <a:ext cx="503583" cy="4617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/>
          <p:nvPr/>
        </p:nvCxnSpPr>
        <p:spPr>
          <a:xfrm flipH="1">
            <a:off x="5039158" y="2042984"/>
            <a:ext cx="1" cy="251138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3597503" y="4554376"/>
            <a:ext cx="0" cy="58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/>
          <p:nvPr/>
        </p:nvCxnSpPr>
        <p:spPr>
          <a:xfrm>
            <a:off x="4029989" y="4554375"/>
            <a:ext cx="0" cy="58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/>
          <p:nvPr/>
        </p:nvCxnSpPr>
        <p:spPr>
          <a:xfrm>
            <a:off x="4540735" y="4554374"/>
            <a:ext cx="0" cy="58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/>
          <p:nvPr/>
        </p:nvCxnSpPr>
        <p:spPr>
          <a:xfrm>
            <a:off x="4830309" y="4554373"/>
            <a:ext cx="0" cy="58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/>
          <p:nvPr/>
        </p:nvCxnSpPr>
        <p:spPr>
          <a:xfrm>
            <a:off x="5207388" y="4540865"/>
            <a:ext cx="0" cy="58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/>
          <p:nvPr/>
        </p:nvCxnSpPr>
        <p:spPr>
          <a:xfrm>
            <a:off x="5694033" y="4554373"/>
            <a:ext cx="0" cy="58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ZoneTexte 31"/>
          <p:cNvSpPr txBox="1"/>
          <p:nvPr/>
        </p:nvSpPr>
        <p:spPr>
          <a:xfrm>
            <a:off x="3369526" y="4647785"/>
            <a:ext cx="62772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accent6">
                    <a:lumMod val="50000"/>
                  </a:schemeClr>
                </a:solidFill>
              </a:rPr>
              <a:t>0.04    0.1     0.25   0.5     1        2.5</a:t>
            </a:r>
          </a:p>
        </p:txBody>
      </p:sp>
      <p:sp>
        <p:nvSpPr>
          <p:cNvPr id="33" name="ZoneTexte 32"/>
          <p:cNvSpPr txBox="1"/>
          <p:nvPr/>
        </p:nvSpPr>
        <p:spPr>
          <a:xfrm>
            <a:off x="4220601" y="4933848"/>
            <a:ext cx="62772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accent6">
                    <a:lumMod val="50000"/>
                  </a:schemeClr>
                </a:solidFill>
              </a:rPr>
              <a:t>Platines	        Contrôles</a:t>
            </a:r>
          </a:p>
        </p:txBody>
      </p:sp>
      <p:sp>
        <p:nvSpPr>
          <p:cNvPr id="3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35" name="Rectangle 3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939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4679" y="270284"/>
            <a:ext cx="8618452" cy="5621557"/>
          </a:xfrm>
          <a:prstGeom prst="rect">
            <a:avLst/>
          </a:prstGeom>
        </p:spPr>
      </p:pic>
      <p:sp>
        <p:nvSpPr>
          <p:cNvPr id="5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/>
          <a:lstStyle/>
          <a:p>
            <a:r>
              <a:rPr lang="fr-FR" dirty="0" err="1" smtClean="0"/>
              <a:t>Loibl</a:t>
            </a:r>
            <a:r>
              <a:rPr lang="fr-FR" dirty="0" smtClean="0"/>
              <a:t> S. et al. </a:t>
            </a:r>
            <a:r>
              <a:rPr lang="fr-FR" dirty="0" err="1" smtClean="0"/>
              <a:t>Annals</a:t>
            </a:r>
            <a:r>
              <a:rPr lang="fr-FR" dirty="0" smtClean="0"/>
              <a:t> </a:t>
            </a:r>
            <a:r>
              <a:rPr lang="fr-FR" dirty="0" err="1" smtClean="0"/>
              <a:t>oncol</a:t>
            </a:r>
            <a:r>
              <a:rPr lang="fr-FR" dirty="0" smtClean="0"/>
              <a:t> </a:t>
            </a:r>
            <a:r>
              <a:rPr lang="fr-FR" dirty="0" err="1" smtClean="0"/>
              <a:t>dec</a:t>
            </a:r>
            <a:r>
              <a:rPr lang="fr-FR" dirty="0" smtClean="0"/>
              <a:t> 2023</a:t>
            </a:r>
            <a:endParaRPr lang="fr-FR" dirty="0"/>
          </a:p>
        </p:txBody>
      </p:sp>
      <p:sp>
        <p:nvSpPr>
          <p:cNvPr id="6" name="Rectangle 5"/>
          <p:cNvSpPr/>
          <p:nvPr/>
        </p:nvSpPr>
        <p:spPr>
          <a:xfrm>
            <a:off x="1570008" y="77638"/>
            <a:ext cx="9670211" cy="5891841"/>
          </a:xfrm>
          <a:prstGeom prst="rect">
            <a:avLst/>
          </a:prstGeom>
          <a:noFill/>
          <a:ln w="6350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8" name="Rectangle 7"/>
          <p:cNvSpPr/>
          <p:nvPr/>
        </p:nvSpPr>
        <p:spPr>
          <a:xfrm>
            <a:off x="1621766" y="181153"/>
            <a:ext cx="3372928" cy="5779699"/>
          </a:xfrm>
          <a:prstGeom prst="rect">
            <a:avLst/>
          </a:prstGeom>
          <a:solidFill>
            <a:srgbClr val="F2F2F2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Rectangle 8"/>
          <p:cNvSpPr/>
          <p:nvPr/>
        </p:nvSpPr>
        <p:spPr>
          <a:xfrm>
            <a:off x="4994695" y="698741"/>
            <a:ext cx="376685" cy="5193102"/>
          </a:xfrm>
          <a:prstGeom prst="rect">
            <a:avLst/>
          </a:prstGeom>
          <a:solidFill>
            <a:srgbClr val="F2F2F2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Rectangle 9"/>
          <p:cNvSpPr/>
          <p:nvPr/>
        </p:nvSpPr>
        <p:spPr>
          <a:xfrm>
            <a:off x="8013940" y="4580627"/>
            <a:ext cx="2786332" cy="1319841"/>
          </a:xfrm>
          <a:prstGeom prst="rect">
            <a:avLst/>
          </a:prstGeom>
          <a:solidFill>
            <a:srgbClr val="F2F2F2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3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991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5" y="0"/>
            <a:ext cx="11259225" cy="516866"/>
          </a:xfrm>
        </p:spPr>
        <p:txBody>
          <a:bodyPr/>
          <a:lstStyle/>
          <a:p>
            <a:r>
              <a:rPr lang="fr-FR" dirty="0"/>
              <a:t>Place de l’immunothérapie</a:t>
            </a:r>
          </a:p>
        </p:txBody>
      </p:sp>
      <p:graphicFrame>
        <p:nvGraphicFramePr>
          <p:cNvPr id="41" name="Tableau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519661"/>
              </p:ext>
            </p:extLst>
          </p:nvPr>
        </p:nvGraphicFramePr>
        <p:xfrm>
          <a:off x="1252152" y="1018563"/>
          <a:ext cx="10412626" cy="4265799"/>
        </p:xfrm>
        <a:graphic>
          <a:graphicData uri="http://schemas.openxmlformats.org/drawingml/2006/table">
            <a:tbl>
              <a:tblPr firstRow="1" bandRow="1"/>
              <a:tblGrid>
                <a:gridCol w="171841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08746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3109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2629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16153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2487827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4054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endParaRPr lang="fr-FR" sz="1400" b="0" dirty="0">
                        <a:solidFill>
                          <a:schemeClr val="bg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27000" marR="27000" marT="27000" marB="27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Immunothérapie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baseline="0" dirty="0" err="1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Anthracycline</a:t>
                      </a:r>
                      <a:endParaRPr lang="fr-FR" sz="1400" b="0" kern="1200" baseline="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r-FR" sz="1400" b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Taxanes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Platine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Adjuvant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1883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600" b="1" u="sng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KEYNOTE-522</a:t>
                      </a:r>
                    </a:p>
                  </a:txBody>
                  <a:tcPr marL="0" marR="27000" marT="27000" marB="27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400" dirty="0">
                          <a:latin typeface="+mj-lt"/>
                        </a:rPr>
                        <a:t>PD-1</a:t>
                      </a:r>
                    </a:p>
                    <a:p>
                      <a:pPr algn="l"/>
                      <a:r>
                        <a:rPr lang="fr-FR" sz="1400" dirty="0">
                          <a:latin typeface="+mj-lt"/>
                        </a:rPr>
                        <a:t>Pembrolizumab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Oui </a:t>
                      </a:r>
                      <a:b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fr-FR" sz="105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(non</a:t>
                      </a:r>
                      <a:r>
                        <a:rPr lang="fr-FR" sz="105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dose dense</a:t>
                      </a:r>
                      <a:r>
                        <a:rPr lang="fr-FR" sz="105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algn="ctr" defTabSz="914400" rtl="0" eaLnBrk="1" latinLnBrk="0" hangingPunct="1">
                        <a:spcBef>
                          <a:spcPts val="300"/>
                        </a:spcBef>
                      </a:pPr>
                      <a:r>
                        <a:rPr lang="fr-FR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Paclitaxel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Bef>
                          <a:spcPts val="300"/>
                        </a:spcBef>
                      </a:pPr>
                      <a:r>
                        <a:rPr lang="fr-FR" sz="1400" b="1" kern="1200" dirty="0">
                          <a:solidFill>
                            <a:srgbClr val="00B050"/>
                          </a:solidFill>
                          <a:latin typeface="+mj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Bef>
                          <a:spcPts val="300"/>
                        </a:spcBef>
                      </a:pPr>
                      <a:r>
                        <a:rPr lang="fr-FR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Pembro</a:t>
                      </a: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/placebo</a:t>
                      </a:r>
                      <a:r>
                        <a:rPr lang="fr-FR" sz="140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(1 an)</a:t>
                      </a:r>
                    </a:p>
                    <a:p>
                      <a:pPr marL="0" algn="ctr" defTabSz="914400" rtl="0" eaLnBrk="1" latinLnBrk="0" hangingPunct="1">
                        <a:spcBef>
                          <a:spcPts val="300"/>
                        </a:spcBef>
                      </a:pPr>
                      <a:r>
                        <a:rPr lang="fr-FR" sz="120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Pas de </a:t>
                      </a:r>
                      <a:r>
                        <a:rPr lang="fr-FR" sz="1200" kern="1200" baseline="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Capécitabine</a:t>
                      </a:r>
                      <a:endParaRPr lang="fr-FR" sz="12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61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indent="92075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fr-FR" sz="1600" b="1" u="sng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IMpassion031</a:t>
                      </a:r>
                    </a:p>
                  </a:txBody>
                  <a:tcPr marL="0" marR="27000" marT="27000" marB="27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PD-L1</a:t>
                      </a:r>
                    </a:p>
                    <a:p>
                      <a:pPr algn="l"/>
                      <a:r>
                        <a:rPr lang="fr-FR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Atézolizumab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Oui </a:t>
                      </a:r>
                      <a:b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fr-FR" sz="105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(non dose dense)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Nab-paclitaxel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Atézo</a:t>
                      </a:r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(1 an)</a:t>
                      </a:r>
                    </a:p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Capécitabine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761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marR="0" lvl="0" indent="-4763" algn="l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NeoTRIPaPDL1 </a:t>
                      </a:r>
                    </a:p>
                  </a:txBody>
                  <a:tcPr marL="0" marR="27000" marT="27000" marB="27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PD-L1</a:t>
                      </a:r>
                    </a:p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Atézolizumab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i="1" kern="1200" dirty="0">
                          <a:solidFill>
                            <a:srgbClr val="FF0000"/>
                          </a:solidFill>
                          <a:latin typeface="+mj-lt"/>
                          <a:ea typeface="+mn-ea"/>
                          <a:cs typeface="+mn-cs"/>
                        </a:rPr>
                        <a:t>Non 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Nab-paclitaxel</a:t>
                      </a:r>
                    </a:p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(24 </a:t>
                      </a:r>
                      <a:r>
                        <a:rPr lang="en-US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sem</a:t>
                      </a:r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kern="1200" dirty="0">
                          <a:solidFill>
                            <a:srgbClr val="00B050"/>
                          </a:solidFill>
                          <a:latin typeface="+mj-lt"/>
                          <a:ea typeface="+mn-ea"/>
                          <a:cs typeface="+mn-cs"/>
                        </a:rPr>
                        <a:t>Oui</a:t>
                      </a:r>
                      <a:endParaRPr lang="en-US" sz="1400" b="1" i="1" kern="1200" dirty="0">
                        <a:solidFill>
                          <a:srgbClr val="00B05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AC/EC/FEC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6196">
                <a:tc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NCI 10013</a:t>
                      </a:r>
                    </a:p>
                  </a:txBody>
                  <a:tcPr marL="0" marR="27000" marT="27000" marB="27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PD-L1</a:t>
                      </a:r>
                    </a:p>
                    <a:p>
                      <a:pPr marL="0" indent="-4763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Atézolizumab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-4763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i="1" kern="1200" dirty="0">
                          <a:solidFill>
                            <a:srgbClr val="FF0000"/>
                          </a:solidFill>
                          <a:latin typeface="+mj-lt"/>
                          <a:ea typeface="+mn-ea"/>
                          <a:cs typeface="+mn-cs"/>
                        </a:rPr>
                        <a:t>Non 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Paclitaxel </a:t>
                      </a:r>
                    </a:p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(12 </a:t>
                      </a:r>
                      <a:r>
                        <a:rPr lang="en-US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sem</a:t>
                      </a:r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kern="1200" dirty="0">
                          <a:solidFill>
                            <a:srgbClr val="00B050"/>
                          </a:solidFill>
                          <a:latin typeface="+mj-lt"/>
                          <a:ea typeface="+mn-ea"/>
                          <a:cs typeface="+mn-cs"/>
                        </a:rPr>
                        <a:t>Oui</a:t>
                      </a:r>
                      <a:endParaRPr lang="en-US" sz="1400" b="1" i="1" kern="1200" dirty="0">
                        <a:solidFill>
                          <a:srgbClr val="00B05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AC(dose dense)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761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u="sng" kern="120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GeparNuevo</a:t>
                      </a:r>
                      <a:endParaRPr lang="en-US" sz="1600" b="1" u="sng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27000" marT="27000" marB="27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PD-L1</a:t>
                      </a:r>
                    </a:p>
                    <a:p>
                      <a:pPr algn="l"/>
                      <a:r>
                        <a:rPr lang="fr-FR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Durvalumab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Oui </a:t>
                      </a:r>
                      <a:b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fr-FR" sz="105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(dose dense)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Nab-paclitaxel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Choix</a:t>
                      </a:r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du </a:t>
                      </a:r>
                      <a:r>
                        <a:rPr lang="en-US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clinicien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18837">
                <a:tc>
                  <a:txBody>
                    <a:bodyPr/>
                    <a:lstStyle/>
                    <a:p>
                      <a:pPr marL="92075" indent="-4763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I-SPY2</a:t>
                      </a:r>
                    </a:p>
                  </a:txBody>
                  <a:tcPr marL="0" marR="27000" marT="27000" marB="27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PD-1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Pembrolizumab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Oui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Paclitaxel</a:t>
                      </a:r>
                      <a:endParaRPr lang="fr-FR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  <a:p>
                      <a:pPr algn="ctr"/>
                      <a:endParaRPr lang="en-US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Non</a:t>
                      </a: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Choix</a:t>
                      </a:r>
                      <a:r>
                        <a:rPr lang="en-US" sz="14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du </a:t>
                      </a:r>
                      <a:r>
                        <a:rPr lang="en-US" sz="140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clinicien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27000" marR="27000" marT="27000" marB="27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46" name="Espace réservé du contenu 45">
            <a:extLst>
              <a:ext uri="{FF2B5EF4-FFF2-40B4-BE49-F238E27FC236}">
                <a16:creationId xmlns:a16="http://schemas.microsoft.com/office/drawing/2014/main" xmlns="" id="{E4FB2E46-8D21-4F1F-A07B-0E561548DCB1}"/>
              </a:ext>
            </a:extLst>
          </p:cNvPr>
          <p:cNvSpPr txBox="1">
            <a:spLocks noGrp="1"/>
          </p:cNvSpPr>
          <p:nvPr>
            <p:ph sz="quarter" idx="16"/>
          </p:nvPr>
        </p:nvSpPr>
        <p:spPr>
          <a:xfrm>
            <a:off x="1052651" y="6203640"/>
            <a:ext cx="7473041" cy="4247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/>
              <a:t>Schmid P. N </a:t>
            </a:r>
            <a:r>
              <a:rPr lang="fr-FR" dirty="0" err="1"/>
              <a:t>Engl</a:t>
            </a:r>
            <a:r>
              <a:rPr lang="fr-FR" dirty="0"/>
              <a:t> J Med 2020;382:810-21, </a:t>
            </a:r>
            <a:r>
              <a:rPr lang="fr-FR" dirty="0" err="1"/>
              <a:t>Mittendorf</a:t>
            </a:r>
            <a:r>
              <a:rPr lang="fr-FR" dirty="0"/>
              <a:t> Lancet 2020, Gianni </a:t>
            </a:r>
            <a:r>
              <a:rPr lang="fr-FR" dirty="0" smtClean="0"/>
              <a:t>L ; </a:t>
            </a:r>
            <a:r>
              <a:rPr lang="fr-FR" dirty="0"/>
              <a:t>SABCS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2019, </a:t>
            </a:r>
            <a:r>
              <a:rPr lang="fr-FR" dirty="0" err="1"/>
              <a:t>Loibl</a:t>
            </a:r>
            <a:r>
              <a:rPr lang="fr-FR" dirty="0"/>
              <a:t> </a:t>
            </a:r>
            <a:r>
              <a:rPr lang="fr-FR" dirty="0" smtClean="0"/>
              <a:t>S.  </a:t>
            </a:r>
            <a:r>
              <a:rPr lang="fr-FR" dirty="0"/>
              <a:t>ASCO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2021, </a:t>
            </a:r>
            <a:r>
              <a:rPr lang="fr-FR" dirty="0" err="1"/>
              <a:t>Foluso</a:t>
            </a:r>
            <a:r>
              <a:rPr lang="fr-FR" dirty="0"/>
              <a:t> </a:t>
            </a:r>
            <a:r>
              <a:rPr lang="fr-FR" dirty="0" smtClean="0"/>
              <a:t>O.</a:t>
            </a:r>
            <a:r>
              <a:rPr lang="fr-FR" dirty="0"/>
              <a:t> </a:t>
            </a:r>
            <a:r>
              <a:rPr lang="fr-FR" dirty="0" err="1"/>
              <a:t>Ademuyiwa</a:t>
            </a:r>
            <a:r>
              <a:rPr lang="fr-FR" dirty="0"/>
              <a:t>, SABCS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2020</a:t>
            </a:r>
          </a:p>
        </p:txBody>
      </p:sp>
      <p:sp>
        <p:nvSpPr>
          <p:cNvPr id="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47669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1C2D0C3-2817-2BB5-F42C-8BAD7644D9E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/>
              <a:t>Jean-Yves </a:t>
            </a:r>
            <a:r>
              <a:rPr lang="fr-FR" dirty="0"/>
              <a:t>PIERGA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77495DC-4C9A-53D2-1F23-468F7B9E803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16225" y="1583079"/>
            <a:ext cx="7721146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Invitation(s) congrès et présentations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2ABA5BF6-E7AC-BF06-05FC-3FA7C0E86ED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16225" y="2020759"/>
            <a:ext cx="7727950" cy="455457"/>
          </a:xfrm>
        </p:spPr>
        <p:txBody>
          <a:bodyPr/>
          <a:lstStyle/>
          <a:p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Roche, Novartis, Pfizer, Lilly,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AstraZeneca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Daiichi-Sankyo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Seagen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Gilead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MSD</a:t>
            </a:r>
          </a:p>
          <a:p>
            <a:endParaRPr lang="fr-FR" dirty="0"/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xmlns="" id="{031DDE0D-25C3-8583-5404-F427C6D4605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2816225" y="2834535"/>
            <a:ext cx="7133318" cy="455457"/>
          </a:xfrm>
        </p:spPr>
        <p:txBody>
          <a:bodyPr/>
          <a:lstStyle/>
          <a:p>
            <a:r>
              <a:rPr lang="fr-FR" dirty="0" err="1">
                <a:solidFill>
                  <a:srgbClr val="FF7F4D"/>
                </a:solidFill>
                <a:latin typeface="Century Gothic" panose="020B0502020202020204" pitchFamily="34" charset="0"/>
              </a:rPr>
              <a:t>Symposia</a:t>
            </a:r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 Consultant / </a:t>
            </a:r>
            <a:r>
              <a:rPr lang="fr-FR" dirty="0" err="1">
                <a:solidFill>
                  <a:srgbClr val="FF7F4D"/>
                </a:solidFill>
                <a:latin typeface="Century Gothic" panose="020B0502020202020204" pitchFamily="34" charset="0"/>
              </a:rPr>
              <a:t>advisory</a:t>
            </a:r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 </a:t>
            </a:r>
            <a:r>
              <a:rPr lang="fr-FR" dirty="0" err="1">
                <a:solidFill>
                  <a:srgbClr val="FF7F4D"/>
                </a:solidFill>
                <a:latin typeface="Century Gothic" panose="020B0502020202020204" pitchFamily="34" charset="0"/>
              </a:rPr>
              <a:t>board</a:t>
            </a:r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/>
            </a:r>
            <a:b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</a:br>
            <a:endParaRPr lang="fr-FR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xmlns="" id="{ABC11812-CA45-65AD-F722-5F750424A74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885236" y="3341225"/>
            <a:ext cx="7328439" cy="455457"/>
          </a:xfrm>
        </p:spPr>
        <p:txBody>
          <a:bodyPr/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Roche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Genetech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, Novartis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Lilly, Pfizer,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AstraZeneca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MSD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Daiichi-Sankyo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Seagen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Gilead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Eisai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Menarini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Stemline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Veracyte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ExactSciences</a:t>
            </a:r>
            <a:endParaRPr lang="fr-FR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59A018D-1764-3E4A-CDA8-AA64E84449B2}"/>
              </a:ext>
            </a:extLst>
          </p:cNvPr>
          <p:cNvSpPr/>
          <p:nvPr/>
        </p:nvSpPr>
        <p:spPr>
          <a:xfrm>
            <a:off x="2409371" y="4579257"/>
            <a:ext cx="406854" cy="32657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672605" y="3008361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24054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xmlns="" id="{4A514C28-4B15-0310-2632-1D1EC0FCE60F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P. Schmid et al, ESMO</a:t>
            </a:r>
            <a:r>
              <a:rPr lang="fr-FR" baseline="30000" dirty="0"/>
              <a:t>® </a:t>
            </a:r>
            <a:r>
              <a:rPr lang="fr-FR" dirty="0"/>
              <a:t> 2023, </a:t>
            </a:r>
            <a:r>
              <a:rPr lang="fr-FR" dirty="0" smtClean="0"/>
              <a:t>Abs. </a:t>
            </a:r>
            <a:r>
              <a:rPr lang="fr-FR" dirty="0"/>
              <a:t>#LBA18</a:t>
            </a:r>
          </a:p>
          <a:p>
            <a:endParaRPr lang="fr-FR" dirty="0"/>
          </a:p>
        </p:txBody>
      </p:sp>
      <p:sp>
        <p:nvSpPr>
          <p:cNvPr id="5" name="Espace réservé du contenu 3">
            <a:extLst>
              <a:ext uri="{FF2B5EF4-FFF2-40B4-BE49-F238E27FC236}">
                <a16:creationId xmlns:a16="http://schemas.microsoft.com/office/drawing/2014/main" xmlns="" id="{90552C58-CC62-085D-1CC5-2E78D7A8E913}"/>
              </a:ext>
            </a:extLst>
          </p:cNvPr>
          <p:cNvSpPr txBox="1">
            <a:spLocks/>
          </p:cNvSpPr>
          <p:nvPr/>
        </p:nvSpPr>
        <p:spPr>
          <a:xfrm>
            <a:off x="1017815" y="5769846"/>
            <a:ext cx="10034883" cy="247196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None/>
              <a:defRPr sz="1200" i="1" kern="120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3"/>
              </a:buClr>
              <a:buSzPct val="100000"/>
              <a:buFont typeface="Wingdings 3" panose="05040102010807070707" pitchFamily="18" charset="2"/>
              <a:buNone/>
              <a:defRPr sz="1200" i="1" kern="1200">
                <a:solidFill>
                  <a:schemeClr val="accent3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5000"/>
                  <a:lumOff val="35000"/>
                </a:schemeClr>
              </a:buClr>
              <a:buFont typeface="Wingdings" panose="05000000000000000000" pitchFamily="2" charset="2"/>
              <a:buNone/>
              <a:defRPr sz="1200" i="1" kern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buClr>
                <a:srgbClr val="FF7F4D"/>
              </a:buClr>
              <a:defRPr/>
            </a:pPr>
            <a:r>
              <a:rPr lang="fr-FR" sz="800" baseline="30000" dirty="0">
                <a:solidFill>
                  <a:prstClr val="black"/>
                </a:solidFill>
              </a:rPr>
              <a:t>a</a:t>
            </a:r>
            <a:r>
              <a:rPr lang="fr-FR" sz="800" dirty="0">
                <a:solidFill>
                  <a:prstClr val="black"/>
                </a:solidFill>
              </a:rPr>
              <a:t>Il doit s'agir d'au moins 2 carottes tumorales distinctes de la tumeur primaire. </a:t>
            </a:r>
            <a:r>
              <a:rPr lang="fr-FR" sz="800" baseline="30000" dirty="0">
                <a:solidFill>
                  <a:prstClr val="black"/>
                </a:solidFill>
              </a:rPr>
              <a:t>b</a:t>
            </a:r>
            <a:r>
              <a:rPr lang="fr-FR" sz="800" dirty="0">
                <a:solidFill>
                  <a:prstClr val="black"/>
                </a:solidFill>
              </a:rPr>
              <a:t>La dose de carboplatine était AUC5 Q3W ou AUC 1,5 QW. </a:t>
            </a:r>
            <a:r>
              <a:rPr lang="fr-FR" sz="800" baseline="30000" dirty="0">
                <a:solidFill>
                  <a:prstClr val="black"/>
                </a:solidFill>
              </a:rPr>
              <a:t>c</a:t>
            </a:r>
            <a:r>
              <a:rPr lang="fr-FR" sz="800" dirty="0">
                <a:solidFill>
                  <a:prstClr val="black"/>
                </a:solidFill>
              </a:rPr>
              <a:t>La dose de paclitaxel était de 80 mg/m</a:t>
            </a:r>
            <a:r>
              <a:rPr lang="fr-FR" sz="800" baseline="30000" dirty="0">
                <a:solidFill>
                  <a:prstClr val="black"/>
                </a:solidFill>
              </a:rPr>
              <a:t>2</a:t>
            </a:r>
            <a:r>
              <a:rPr lang="fr-FR" sz="800" dirty="0">
                <a:solidFill>
                  <a:prstClr val="black"/>
                </a:solidFill>
              </a:rPr>
              <a:t> QW. </a:t>
            </a:r>
            <a:r>
              <a:rPr lang="fr-FR" sz="800" baseline="30000" dirty="0">
                <a:solidFill>
                  <a:prstClr val="black"/>
                </a:solidFill>
              </a:rPr>
              <a:t>d</a:t>
            </a:r>
            <a:r>
              <a:rPr lang="fr-FR" sz="800" dirty="0">
                <a:solidFill>
                  <a:prstClr val="black"/>
                </a:solidFill>
              </a:rPr>
              <a:t>La dose de doxorubicine était de 60 mg/m</a:t>
            </a:r>
            <a:r>
              <a:rPr lang="fr-FR" sz="800" baseline="30000" dirty="0">
                <a:solidFill>
                  <a:prstClr val="black"/>
                </a:solidFill>
              </a:rPr>
              <a:t>2</a:t>
            </a:r>
            <a:r>
              <a:rPr lang="fr-FR" sz="800" dirty="0">
                <a:solidFill>
                  <a:prstClr val="black"/>
                </a:solidFill>
              </a:rPr>
              <a:t> Q3W. </a:t>
            </a:r>
            <a:r>
              <a:rPr lang="fr-FR" sz="800" baseline="30000" dirty="0">
                <a:solidFill>
                  <a:prstClr val="black"/>
                </a:solidFill>
              </a:rPr>
              <a:t>e</a:t>
            </a:r>
            <a:r>
              <a:rPr lang="fr-FR" sz="800" dirty="0">
                <a:solidFill>
                  <a:prstClr val="black"/>
                </a:solidFill>
              </a:rPr>
              <a:t>La dose d'épirubicine était de 90 mg/m</a:t>
            </a:r>
            <a:r>
              <a:rPr lang="fr-FR" sz="800" baseline="30000" dirty="0">
                <a:solidFill>
                  <a:prstClr val="black"/>
                </a:solidFill>
              </a:rPr>
              <a:t>2</a:t>
            </a:r>
            <a:r>
              <a:rPr lang="fr-FR" sz="800" dirty="0">
                <a:solidFill>
                  <a:prstClr val="black"/>
                </a:solidFill>
              </a:rPr>
              <a:t> Q3W. </a:t>
            </a:r>
            <a:r>
              <a:rPr lang="fr-FR" sz="800" baseline="30000" dirty="0">
                <a:solidFill>
                  <a:prstClr val="black"/>
                </a:solidFill>
              </a:rPr>
              <a:t>f</a:t>
            </a:r>
            <a:r>
              <a:rPr lang="fr-FR" sz="800" dirty="0">
                <a:solidFill>
                  <a:prstClr val="black"/>
                </a:solidFill>
              </a:rPr>
              <a:t>La dose de cyclophosphamide était de 600 mg/m</a:t>
            </a:r>
            <a:r>
              <a:rPr lang="fr-FR" sz="800" baseline="30000" dirty="0">
                <a:solidFill>
                  <a:prstClr val="black"/>
                </a:solidFill>
              </a:rPr>
              <a:t>2</a:t>
            </a:r>
            <a:r>
              <a:rPr lang="fr-FR" sz="800" dirty="0">
                <a:solidFill>
                  <a:prstClr val="black"/>
                </a:solidFill>
              </a:rPr>
              <a:t> Q3W.</a:t>
            </a:r>
            <a:endParaRPr lang="fr-FR" sz="800">
              <a:solidFill>
                <a:prstClr val="black"/>
              </a:solidFill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xmlns="" id="{0EDF9024-BCE0-0DA6-235E-3DA950A838A6}"/>
              </a:ext>
            </a:extLst>
          </p:cNvPr>
          <p:cNvSpPr/>
          <p:nvPr/>
        </p:nvSpPr>
        <p:spPr>
          <a:xfrm>
            <a:off x="1406805" y="1015749"/>
            <a:ext cx="3254308" cy="974212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defTabSz="450056">
              <a:spcBef>
                <a:spcPts val="300"/>
              </a:spcBef>
              <a:defRPr/>
            </a:pPr>
            <a:r>
              <a:rPr lang="da-DK" sz="1200" b="1" dirty="0">
                <a:solidFill>
                  <a:srgbClr val="002D4C"/>
                </a:solidFill>
                <a:cs typeface="Arial" panose="020B0604020202020204" pitchFamily="34" charset="0"/>
              </a:rPr>
              <a:t>Facteurs de stratification :</a:t>
            </a:r>
          </a:p>
          <a:p>
            <a:pPr marL="168275" indent="-168275" defTabSz="450056">
              <a:spcBef>
                <a:spcPts val="300"/>
              </a:spcBef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 err="1">
                <a:solidFill>
                  <a:srgbClr val="3B3838"/>
                </a:solidFill>
                <a:cs typeface="Arial" panose="020B0604020202020204" pitchFamily="34" charset="0"/>
              </a:rPr>
              <a:t>Statut</a:t>
            </a:r>
            <a:r>
              <a:rPr lang="en-US" sz="1100" dirty="0">
                <a:solidFill>
                  <a:srgbClr val="3B3838"/>
                </a:solidFill>
                <a:cs typeface="Arial" panose="020B0604020202020204" pitchFamily="34" charset="0"/>
              </a:rPr>
              <a:t> </a:t>
            </a:r>
            <a:r>
              <a:rPr lang="en-US" sz="1100" dirty="0" err="1">
                <a:solidFill>
                  <a:srgbClr val="3B3838"/>
                </a:solidFill>
                <a:cs typeface="Arial" panose="020B0604020202020204" pitchFamily="34" charset="0"/>
              </a:rPr>
              <a:t>ganglionnaire</a:t>
            </a:r>
            <a:r>
              <a:rPr lang="en-US" sz="1100" dirty="0">
                <a:solidFill>
                  <a:srgbClr val="3B3838"/>
                </a:solidFill>
                <a:cs typeface="Arial" panose="020B0604020202020204" pitchFamily="34" charset="0"/>
              </a:rPr>
              <a:t> (+ </a:t>
            </a:r>
            <a:r>
              <a:rPr lang="en-US" sz="1100" i="1" dirty="0">
                <a:solidFill>
                  <a:srgbClr val="3B3838"/>
                </a:solidFill>
                <a:cs typeface="Arial" panose="020B0604020202020204" pitchFamily="34" charset="0"/>
              </a:rPr>
              <a:t>vs</a:t>
            </a:r>
            <a:r>
              <a:rPr lang="en-US" sz="1100" dirty="0">
                <a:solidFill>
                  <a:srgbClr val="3B3838"/>
                </a:solidFill>
                <a:cs typeface="Arial" panose="020B0604020202020204" pitchFamily="34" charset="0"/>
              </a:rPr>
              <a:t> -)</a:t>
            </a:r>
          </a:p>
          <a:p>
            <a:pPr marL="168275" indent="-168275" defTabSz="450056">
              <a:spcBef>
                <a:spcPts val="300"/>
              </a:spcBef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 err="1">
                <a:solidFill>
                  <a:srgbClr val="3B3838"/>
                </a:solidFill>
                <a:cs typeface="Arial" panose="020B0604020202020204" pitchFamily="34" charset="0"/>
              </a:rPr>
              <a:t>Taille</a:t>
            </a:r>
            <a:r>
              <a:rPr lang="en-US" sz="1100" dirty="0">
                <a:solidFill>
                  <a:srgbClr val="3B3838"/>
                </a:solidFill>
                <a:cs typeface="Arial" panose="020B0604020202020204" pitchFamily="34" charset="0"/>
              </a:rPr>
              <a:t> de la </a:t>
            </a:r>
            <a:r>
              <a:rPr lang="en-US" sz="1100" dirty="0" err="1">
                <a:solidFill>
                  <a:srgbClr val="3B3838"/>
                </a:solidFill>
                <a:cs typeface="Arial" panose="020B0604020202020204" pitchFamily="34" charset="0"/>
              </a:rPr>
              <a:t>tumeur</a:t>
            </a:r>
            <a:r>
              <a:rPr lang="en-US" sz="1100" dirty="0">
                <a:solidFill>
                  <a:srgbClr val="3B3838"/>
                </a:solidFill>
                <a:cs typeface="Arial" panose="020B0604020202020204" pitchFamily="34" charset="0"/>
              </a:rPr>
              <a:t> (T1/T2</a:t>
            </a:r>
            <a:r>
              <a:rPr lang="en-US" sz="1100" i="1" dirty="0">
                <a:solidFill>
                  <a:srgbClr val="3B3838"/>
                </a:solidFill>
                <a:cs typeface="Arial" panose="020B0604020202020204" pitchFamily="34" charset="0"/>
              </a:rPr>
              <a:t> vs </a:t>
            </a:r>
            <a:r>
              <a:rPr lang="en-US" sz="1100" dirty="0">
                <a:solidFill>
                  <a:srgbClr val="3B3838"/>
                </a:solidFill>
                <a:cs typeface="Arial" panose="020B0604020202020204" pitchFamily="34" charset="0"/>
              </a:rPr>
              <a:t>T3/T4)</a:t>
            </a:r>
          </a:p>
          <a:p>
            <a:pPr marL="168275" indent="-168275" defTabSz="450056">
              <a:spcBef>
                <a:spcPts val="300"/>
              </a:spcBef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 err="1">
                <a:solidFill>
                  <a:srgbClr val="3B3838"/>
                </a:solidFill>
                <a:cs typeface="Arial" panose="020B0604020202020204" pitchFamily="34" charset="0"/>
              </a:rPr>
              <a:t>Calendrier</a:t>
            </a:r>
            <a:r>
              <a:rPr lang="en-US" sz="1100" dirty="0">
                <a:solidFill>
                  <a:srgbClr val="3B3838"/>
                </a:solidFill>
                <a:cs typeface="Arial" panose="020B0604020202020204" pitchFamily="34" charset="0"/>
              </a:rPr>
              <a:t> du </a:t>
            </a:r>
            <a:r>
              <a:rPr lang="en-US" sz="1100" dirty="0" err="1">
                <a:solidFill>
                  <a:srgbClr val="3B3838"/>
                </a:solidFill>
                <a:cs typeface="Arial" panose="020B0604020202020204" pitchFamily="34" charset="0"/>
              </a:rPr>
              <a:t>carboplatine</a:t>
            </a:r>
            <a:r>
              <a:rPr lang="en-US" sz="1100" dirty="0">
                <a:solidFill>
                  <a:srgbClr val="3B3838"/>
                </a:solidFill>
                <a:cs typeface="Arial" panose="020B0604020202020204" pitchFamily="34" charset="0"/>
              </a:rPr>
              <a:t> (</a:t>
            </a:r>
            <a:r>
              <a:rPr lang="en-US" sz="1100" i="1" dirty="0">
                <a:solidFill>
                  <a:srgbClr val="3B3838"/>
                </a:solidFill>
                <a:cs typeface="Arial" panose="020B0604020202020204" pitchFamily="34" charset="0"/>
              </a:rPr>
              <a:t>QW vs </a:t>
            </a:r>
            <a:r>
              <a:rPr lang="en-US" sz="1100" dirty="0">
                <a:solidFill>
                  <a:srgbClr val="3B3838"/>
                </a:solidFill>
                <a:cs typeface="Arial" panose="020B0604020202020204" pitchFamily="34" charset="0"/>
              </a:rPr>
              <a:t>Q3W)</a:t>
            </a:r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xmlns="" id="{15CC7A84-524D-91A1-73D2-C406BAE76087}"/>
              </a:ext>
            </a:extLst>
          </p:cNvPr>
          <p:cNvSpPr/>
          <p:nvPr/>
        </p:nvSpPr>
        <p:spPr>
          <a:xfrm>
            <a:off x="4777666" y="4422411"/>
            <a:ext cx="6737746" cy="99365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defTabSz="450056">
              <a:spcBef>
                <a:spcPts val="1200"/>
              </a:spcBef>
              <a:buClr>
                <a:srgbClr val="FF7F4D"/>
              </a:buClr>
              <a:buSzPct val="70000"/>
              <a:tabLst>
                <a:tab pos="120650" algn="l"/>
              </a:tabLst>
              <a:defRPr/>
            </a:pPr>
            <a:r>
              <a:rPr lang="en-US" sz="1200" b="1" dirty="0">
                <a:solidFill>
                  <a:srgbClr val="002D4C"/>
                </a:solidFill>
                <a:cs typeface="Arial" panose="020B0604020202020204" pitchFamily="34" charset="0"/>
              </a:rPr>
              <a:t>Phase néoadjuvante : 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commence à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partir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 du premier traitement néoadjuvant et se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termine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 après la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chirurgie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définitive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 (post-traitement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inclus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).</a:t>
            </a:r>
          </a:p>
          <a:p>
            <a:pPr defTabSz="450056">
              <a:spcBef>
                <a:spcPts val="1200"/>
              </a:spcBef>
              <a:buClr>
                <a:srgbClr val="C95E34"/>
              </a:buClr>
              <a:defRPr/>
            </a:pPr>
            <a:r>
              <a:rPr lang="en-US" sz="1200" b="1" dirty="0">
                <a:solidFill>
                  <a:srgbClr val="002D4C"/>
                </a:solidFill>
                <a:cs typeface="Arial" panose="020B0604020202020204" pitchFamily="34" charset="0"/>
              </a:rPr>
              <a:t>Phase </a:t>
            </a:r>
            <a:r>
              <a:rPr lang="en-US" sz="1200" b="1" dirty="0" err="1">
                <a:solidFill>
                  <a:srgbClr val="002D4C"/>
                </a:solidFill>
                <a:cs typeface="Arial" panose="020B0604020202020204" pitchFamily="34" charset="0"/>
              </a:rPr>
              <a:t>adjuvante</a:t>
            </a:r>
            <a:r>
              <a:rPr lang="en-US" sz="1200" b="1" dirty="0">
                <a:solidFill>
                  <a:srgbClr val="002D4C"/>
                </a:solidFill>
                <a:cs typeface="Arial" panose="020B0604020202020204" pitchFamily="34" charset="0"/>
              </a:rPr>
              <a:t> : 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commence à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partir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 du premier traitement adjuvant et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comprend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 la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radiothérapie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comme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indiqué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 (post-traitement </a:t>
            </a:r>
            <a:r>
              <a:rPr lang="en-US" sz="1200" dirty="0" err="1">
                <a:solidFill>
                  <a:srgbClr val="3B3838"/>
                </a:solidFill>
                <a:cs typeface="Arial" panose="020B0604020202020204" pitchFamily="34" charset="0"/>
              </a:rPr>
              <a:t>inclus</a:t>
            </a:r>
            <a:r>
              <a:rPr lang="en-US" sz="1200" dirty="0">
                <a:solidFill>
                  <a:srgbClr val="3B3838"/>
                </a:solidFill>
                <a:cs typeface="Arial" panose="020B0604020202020204" pitchFamily="34" charset="0"/>
              </a:rPr>
              <a:t>)</a:t>
            </a:r>
          </a:p>
        </p:txBody>
      </p:sp>
      <p:sp>
        <p:nvSpPr>
          <p:cNvPr id="15" name="Rectangle à coins arrondis 30">
            <a:extLst>
              <a:ext uri="{FF2B5EF4-FFF2-40B4-BE49-F238E27FC236}">
                <a16:creationId xmlns:a16="http://schemas.microsoft.com/office/drawing/2014/main" xmlns="" id="{8771B4CC-FA9A-8AAD-80F5-CF446963B728}"/>
              </a:ext>
            </a:extLst>
          </p:cNvPr>
          <p:cNvSpPr/>
          <p:nvPr/>
        </p:nvSpPr>
        <p:spPr>
          <a:xfrm>
            <a:off x="1180241" y="713433"/>
            <a:ext cx="10620000" cy="4922435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9" name="Parenthèse ouvrante 8">
            <a:extLst>
              <a:ext uri="{FF2B5EF4-FFF2-40B4-BE49-F238E27FC236}">
                <a16:creationId xmlns:a16="http://schemas.microsoft.com/office/drawing/2014/main" xmlns="" id="{8B918F27-76A8-3DC7-CF84-A4681B39A0D6}"/>
              </a:ext>
            </a:extLst>
          </p:cNvPr>
          <p:cNvSpPr/>
          <p:nvPr/>
        </p:nvSpPr>
        <p:spPr>
          <a:xfrm>
            <a:off x="4938213" y="2321168"/>
            <a:ext cx="648671" cy="1416819"/>
          </a:xfrm>
          <a:prstGeom prst="leftBracket">
            <a:avLst>
              <a:gd name="adj" fmla="val 0"/>
            </a:avLst>
          </a:prstGeom>
          <a:ln w="12700">
            <a:solidFill>
              <a:schemeClr val="tx2">
                <a:lumMod val="60000"/>
                <a:lumOff val="40000"/>
              </a:schemeClr>
            </a:solidFill>
            <a:headEnd type="triangle" w="lg" len="lg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fr-FR" sz="1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xmlns="" id="{84E3FF51-4A9D-7B77-E4CE-DFDCC88D61AB}"/>
              </a:ext>
            </a:extLst>
          </p:cNvPr>
          <p:cNvSpPr/>
          <p:nvPr/>
        </p:nvSpPr>
        <p:spPr>
          <a:xfrm>
            <a:off x="4672185" y="2641800"/>
            <a:ext cx="532056" cy="53205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3500" tIns="13500" rIns="13500" bIns="13500" rtlCol="0" anchor="b"/>
          <a:lstStyle/>
          <a:p>
            <a:pPr algn="ctr">
              <a:lnSpc>
                <a:spcPts val="1300"/>
              </a:lnSpc>
              <a:defRPr/>
            </a:pPr>
            <a:r>
              <a:rPr lang="en-US" altLang="zh-CN" sz="1600" b="1">
                <a:solidFill>
                  <a:srgbClr val="FFFFFF"/>
                </a:solidFill>
                <a:cs typeface="Arial" panose="020B0604020202020204" pitchFamily="34" charset="0"/>
              </a:rPr>
              <a:t>R</a:t>
            </a:r>
            <a:br>
              <a:rPr lang="en-US" altLang="zh-CN" sz="1600" b="1">
                <a:solidFill>
                  <a:srgbClr val="FFFFFF"/>
                </a:solidFill>
                <a:cs typeface="Arial" panose="020B0604020202020204" pitchFamily="34" charset="0"/>
              </a:rPr>
            </a:br>
            <a:r>
              <a:rPr lang="en-US" altLang="zh-CN" sz="1200" b="1">
                <a:solidFill>
                  <a:srgbClr val="FFFFFF"/>
                </a:solidFill>
                <a:cs typeface="Arial" panose="020B0604020202020204" pitchFamily="34" charset="0"/>
              </a:rPr>
              <a:t>2:1</a:t>
            </a:r>
            <a:endParaRPr lang="en-US" altLang="zh-CN" sz="12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4" name="TextBox 17">
            <a:extLst>
              <a:ext uri="{FF2B5EF4-FFF2-40B4-BE49-F238E27FC236}">
                <a16:creationId xmlns:a16="http://schemas.microsoft.com/office/drawing/2014/main" xmlns="" id="{C522F7FB-EAE0-3D90-EB32-8EE7D63494C1}"/>
              </a:ext>
            </a:extLst>
          </p:cNvPr>
          <p:cNvSpPr txBox="1"/>
          <p:nvPr/>
        </p:nvSpPr>
        <p:spPr>
          <a:xfrm>
            <a:off x="4572333" y="3171009"/>
            <a:ext cx="743668" cy="261610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rtlCol="0" anchor="ctr">
            <a:spAutoFit/>
          </a:bodyPr>
          <a:lstStyle/>
          <a:p>
            <a:pPr algn="ctr">
              <a:defRPr/>
            </a:pPr>
            <a:r>
              <a:rPr lang="en-US" altLang="zh-CN" sz="1400" b="1">
                <a:solidFill>
                  <a:prstClr val="black">
                    <a:lumMod val="50000"/>
                    <a:lumOff val="50000"/>
                  </a:prstClr>
                </a:solidFill>
                <a:cs typeface="Arial" panose="020B0604020202020204" pitchFamily="34" charset="0"/>
              </a:rPr>
              <a:t>N=1174</a:t>
            </a:r>
            <a:endParaRPr lang="en-US" altLang="zh-CN" sz="1400" b="1" dirty="0">
              <a:solidFill>
                <a:prstClr val="black">
                  <a:lumMod val="50000"/>
                  <a:lumOff val="50000"/>
                </a:prstClr>
              </a:solidFill>
              <a:cs typeface="Arial" panose="020B0604020202020204" pitchFamily="34" charset="0"/>
            </a:endParaRPr>
          </a:p>
        </p:txBody>
      </p:sp>
      <p:sp>
        <p:nvSpPr>
          <p:cNvPr id="19" name="Freeform 41">
            <a:extLst>
              <a:ext uri="{FF2B5EF4-FFF2-40B4-BE49-F238E27FC236}">
                <a16:creationId xmlns:a16="http://schemas.microsoft.com/office/drawing/2014/main" xmlns="" id="{11059F06-B512-0D80-F4AE-D3C63DD119B2}"/>
              </a:ext>
            </a:extLst>
          </p:cNvPr>
          <p:cNvSpPr/>
          <p:nvPr/>
        </p:nvSpPr>
        <p:spPr>
          <a:xfrm>
            <a:off x="5698229" y="1678073"/>
            <a:ext cx="1898324" cy="633046"/>
          </a:xfrm>
          <a:prstGeom prst="roundRect">
            <a:avLst>
              <a:gd name="adj" fmla="val 18675"/>
            </a:avLst>
          </a:prstGeom>
          <a:solidFill>
            <a:srgbClr val="CA5E34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algn="ctr" defTabSz="685774"/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Carboplatine</a:t>
            </a:r>
            <a:r>
              <a:rPr lang="en-US" sz="1100" b="1" kern="0" baseline="30000" dirty="0">
                <a:solidFill>
                  <a:srgbClr val="FFFFFF"/>
                </a:solidFill>
                <a:cs typeface="Calibri"/>
              </a:rPr>
              <a:t>b</a:t>
            </a:r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 + </a:t>
            </a:r>
            <a:br>
              <a:rPr lang="en-US" sz="1100" b="1" kern="0" dirty="0">
                <a:solidFill>
                  <a:srgbClr val="FFFFFF"/>
                </a:solidFill>
                <a:cs typeface="Calibri"/>
              </a:rPr>
            </a:br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Paclitaxel</a:t>
            </a:r>
            <a:r>
              <a:rPr lang="en-US" sz="1100" b="1" kern="0" baseline="30000" dirty="0">
                <a:solidFill>
                  <a:srgbClr val="FFFFFF"/>
                </a:solidFill>
                <a:cs typeface="Calibri"/>
              </a:rPr>
              <a:t>c</a:t>
            </a:r>
          </a:p>
        </p:txBody>
      </p:sp>
      <p:sp>
        <p:nvSpPr>
          <p:cNvPr id="20" name="Freeform 41">
            <a:extLst>
              <a:ext uri="{FF2B5EF4-FFF2-40B4-BE49-F238E27FC236}">
                <a16:creationId xmlns:a16="http://schemas.microsoft.com/office/drawing/2014/main" xmlns="" id="{15716768-AF53-BC59-AFB9-71C7B17153CC}"/>
              </a:ext>
            </a:extLst>
          </p:cNvPr>
          <p:cNvSpPr/>
          <p:nvPr/>
        </p:nvSpPr>
        <p:spPr>
          <a:xfrm>
            <a:off x="7677754" y="1678073"/>
            <a:ext cx="1898324" cy="633046"/>
          </a:xfrm>
          <a:prstGeom prst="roundRect">
            <a:avLst>
              <a:gd name="adj" fmla="val 18675"/>
            </a:avLst>
          </a:prstGeom>
          <a:solidFill>
            <a:srgbClr val="005087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algn="ctr" defTabSz="685774"/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Doxo /Epirubicined</a:t>
            </a:r>
            <a:r>
              <a:rPr lang="en-US" sz="1100" b="1" kern="0" baseline="30000" dirty="0">
                <a:solidFill>
                  <a:srgbClr val="FFFFFF"/>
                </a:solidFill>
                <a:cs typeface="Calibri"/>
              </a:rPr>
              <a:t>e</a:t>
            </a:r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 + Cyclophosphamide</a:t>
            </a:r>
            <a:r>
              <a:rPr lang="en-US" sz="1100" b="1" kern="0" baseline="30000" dirty="0">
                <a:solidFill>
                  <a:srgbClr val="FFFFFF"/>
                </a:solidFill>
                <a:cs typeface="Calibri"/>
              </a:rPr>
              <a:t>f</a:t>
            </a:r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 + </a:t>
            </a:r>
          </a:p>
        </p:txBody>
      </p:sp>
      <p:sp>
        <p:nvSpPr>
          <p:cNvPr id="21" name="Freeform 41">
            <a:extLst>
              <a:ext uri="{FF2B5EF4-FFF2-40B4-BE49-F238E27FC236}">
                <a16:creationId xmlns:a16="http://schemas.microsoft.com/office/drawing/2014/main" xmlns="" id="{C6511109-0F7D-C11A-615B-773399580BCA}"/>
              </a:ext>
            </a:extLst>
          </p:cNvPr>
          <p:cNvSpPr/>
          <p:nvPr/>
        </p:nvSpPr>
        <p:spPr>
          <a:xfrm>
            <a:off x="5697415" y="2371409"/>
            <a:ext cx="3878663" cy="452176"/>
          </a:xfrm>
          <a:prstGeom prst="roundRect">
            <a:avLst>
              <a:gd name="adj" fmla="val 21849"/>
            </a:avLst>
          </a:prstGeom>
          <a:solidFill>
            <a:srgbClr val="FF7F4D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algn="ctr" defTabSz="514350">
              <a:lnSpc>
                <a:spcPts val="1500"/>
              </a:lnSpc>
              <a:defRPr/>
            </a:pPr>
            <a:r>
              <a:rPr lang="en-US" sz="1200" b="1" dirty="0">
                <a:solidFill>
                  <a:prstClr val="white"/>
                </a:solidFill>
                <a:cs typeface="Arial" panose="020B0604020202020204" pitchFamily="34" charset="0"/>
              </a:rPr>
              <a:t>Pembrolizumab 200mg Q3W</a:t>
            </a:r>
            <a:endParaRPr lang="en-US" sz="1200" b="1" baseline="30000" dirty="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2" name="Freeform 41">
            <a:extLst>
              <a:ext uri="{FF2B5EF4-FFF2-40B4-BE49-F238E27FC236}">
                <a16:creationId xmlns:a16="http://schemas.microsoft.com/office/drawing/2014/main" xmlns="" id="{27E99013-319F-1A11-214E-AF6D64CA0C88}"/>
              </a:ext>
            </a:extLst>
          </p:cNvPr>
          <p:cNvSpPr/>
          <p:nvPr/>
        </p:nvSpPr>
        <p:spPr>
          <a:xfrm>
            <a:off x="5698229" y="3104940"/>
            <a:ext cx="1898324" cy="633046"/>
          </a:xfrm>
          <a:prstGeom prst="roundRect">
            <a:avLst>
              <a:gd name="adj" fmla="val 18675"/>
            </a:avLst>
          </a:prstGeom>
          <a:solidFill>
            <a:srgbClr val="CA5E34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algn="ctr" defTabSz="685774"/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Carboplatine</a:t>
            </a:r>
            <a:r>
              <a:rPr lang="en-US" sz="1100" b="1" kern="0" baseline="30000" dirty="0">
                <a:solidFill>
                  <a:srgbClr val="FFFFFF"/>
                </a:solidFill>
                <a:cs typeface="Calibri"/>
              </a:rPr>
              <a:t>b</a:t>
            </a:r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 + </a:t>
            </a:r>
            <a:br>
              <a:rPr lang="en-US" sz="1100" b="1" kern="0" dirty="0">
                <a:solidFill>
                  <a:srgbClr val="FFFFFF"/>
                </a:solidFill>
                <a:cs typeface="Calibri"/>
              </a:rPr>
            </a:br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Paclitaxel</a:t>
            </a:r>
            <a:r>
              <a:rPr lang="en-US" sz="1100" b="1" kern="0" baseline="30000" dirty="0">
                <a:solidFill>
                  <a:srgbClr val="FFFFFF"/>
                </a:solidFill>
                <a:cs typeface="Calibri"/>
              </a:rPr>
              <a:t>c</a:t>
            </a:r>
          </a:p>
        </p:txBody>
      </p:sp>
      <p:sp>
        <p:nvSpPr>
          <p:cNvPr id="23" name="Freeform 41">
            <a:extLst>
              <a:ext uri="{FF2B5EF4-FFF2-40B4-BE49-F238E27FC236}">
                <a16:creationId xmlns:a16="http://schemas.microsoft.com/office/drawing/2014/main" xmlns="" id="{3549312A-1ECC-B049-6670-20B3C61777AA}"/>
              </a:ext>
            </a:extLst>
          </p:cNvPr>
          <p:cNvSpPr/>
          <p:nvPr/>
        </p:nvSpPr>
        <p:spPr>
          <a:xfrm>
            <a:off x="7677754" y="3104940"/>
            <a:ext cx="1898324" cy="633046"/>
          </a:xfrm>
          <a:prstGeom prst="roundRect">
            <a:avLst>
              <a:gd name="adj" fmla="val 18675"/>
            </a:avLst>
          </a:prstGeom>
          <a:solidFill>
            <a:srgbClr val="005087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algn="ctr" defTabSz="685774"/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Doxo /Epirubicined</a:t>
            </a:r>
            <a:r>
              <a:rPr lang="en-US" sz="1100" b="1" kern="0" baseline="30000" dirty="0">
                <a:solidFill>
                  <a:srgbClr val="FFFFFF"/>
                </a:solidFill>
                <a:cs typeface="Calibri"/>
              </a:rPr>
              <a:t>e</a:t>
            </a:r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 + Cyclophosphamide</a:t>
            </a:r>
            <a:r>
              <a:rPr lang="en-US" sz="1100" b="1" kern="0" baseline="30000" dirty="0">
                <a:solidFill>
                  <a:srgbClr val="FFFFFF"/>
                </a:solidFill>
                <a:cs typeface="Calibri"/>
              </a:rPr>
              <a:t>f</a:t>
            </a:r>
            <a:r>
              <a:rPr lang="en-US" sz="1100" b="1" kern="0" dirty="0">
                <a:solidFill>
                  <a:srgbClr val="FFFFFF"/>
                </a:solidFill>
                <a:cs typeface="Calibri"/>
              </a:rPr>
              <a:t> + </a:t>
            </a:r>
          </a:p>
        </p:txBody>
      </p:sp>
      <p:sp>
        <p:nvSpPr>
          <p:cNvPr id="24" name="Freeform 41">
            <a:extLst>
              <a:ext uri="{FF2B5EF4-FFF2-40B4-BE49-F238E27FC236}">
                <a16:creationId xmlns:a16="http://schemas.microsoft.com/office/drawing/2014/main" xmlns="" id="{C1B5E093-F979-BAA8-2F39-26DB9AE00E8A}"/>
              </a:ext>
            </a:extLst>
          </p:cNvPr>
          <p:cNvSpPr/>
          <p:nvPr/>
        </p:nvSpPr>
        <p:spPr>
          <a:xfrm>
            <a:off x="5697415" y="3798276"/>
            <a:ext cx="3878663" cy="452176"/>
          </a:xfrm>
          <a:prstGeom prst="roundRect">
            <a:avLst>
              <a:gd name="adj" fmla="val 21849"/>
            </a:avLst>
          </a:prstGeom>
          <a:solidFill>
            <a:schemeClr val="tx2">
              <a:lumMod val="60000"/>
              <a:lumOff val="4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algn="ctr" defTabSz="514350">
              <a:lnSpc>
                <a:spcPts val="1500"/>
              </a:lnSpc>
              <a:defRPr/>
            </a:pPr>
            <a:r>
              <a:rPr lang="en-US" sz="1200" b="1" dirty="0">
                <a:solidFill>
                  <a:prstClr val="white"/>
                </a:solidFill>
                <a:cs typeface="Arial" panose="020B0604020202020204" pitchFamily="34" charset="0"/>
              </a:rPr>
              <a:t>Placebo </a:t>
            </a:r>
            <a:endParaRPr lang="en-US" sz="1200" b="1" baseline="30000" dirty="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5" name="Freeform 41">
            <a:extLst>
              <a:ext uri="{FF2B5EF4-FFF2-40B4-BE49-F238E27FC236}">
                <a16:creationId xmlns:a16="http://schemas.microsoft.com/office/drawing/2014/main" xmlns="" id="{7241B92A-03E2-DA39-BF27-77EF9BD6884A}"/>
              </a:ext>
            </a:extLst>
          </p:cNvPr>
          <p:cNvSpPr/>
          <p:nvPr/>
        </p:nvSpPr>
        <p:spPr>
          <a:xfrm>
            <a:off x="10108642" y="2110151"/>
            <a:ext cx="1527350" cy="452176"/>
          </a:xfrm>
          <a:prstGeom prst="roundRect">
            <a:avLst>
              <a:gd name="adj" fmla="val 21849"/>
            </a:avLst>
          </a:prstGeom>
          <a:solidFill>
            <a:srgbClr val="FF7F4D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algn="ctr" defTabSz="514350">
              <a:lnSpc>
                <a:spcPts val="1500"/>
              </a:lnSpc>
              <a:defRPr/>
            </a:pPr>
            <a:r>
              <a:rPr lang="en-US" sz="1200" b="1" dirty="0">
                <a:solidFill>
                  <a:prstClr val="white"/>
                </a:solidFill>
                <a:cs typeface="Arial" panose="020B0604020202020204" pitchFamily="34" charset="0"/>
              </a:rPr>
              <a:t>Pembrolizumab </a:t>
            </a:r>
            <a:br>
              <a:rPr lang="en-US" sz="1200" b="1" dirty="0">
                <a:solidFill>
                  <a:prstClr val="white"/>
                </a:solidFill>
                <a:cs typeface="Arial" panose="020B0604020202020204" pitchFamily="34" charset="0"/>
              </a:rPr>
            </a:br>
            <a:r>
              <a:rPr lang="en-US" sz="1200" b="1" dirty="0">
                <a:solidFill>
                  <a:prstClr val="white"/>
                </a:solidFill>
                <a:cs typeface="Arial" panose="020B0604020202020204" pitchFamily="34" charset="0"/>
              </a:rPr>
              <a:t>200mg Q3W</a:t>
            </a:r>
            <a:endParaRPr lang="en-US" sz="1200" b="1" baseline="30000" dirty="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6" name="Freeform 41">
            <a:extLst>
              <a:ext uri="{FF2B5EF4-FFF2-40B4-BE49-F238E27FC236}">
                <a16:creationId xmlns:a16="http://schemas.microsoft.com/office/drawing/2014/main" xmlns="" id="{C21C8802-551F-BFA8-7202-17B49151CEF6}"/>
              </a:ext>
            </a:extLst>
          </p:cNvPr>
          <p:cNvSpPr/>
          <p:nvPr/>
        </p:nvSpPr>
        <p:spPr>
          <a:xfrm>
            <a:off x="10108642" y="3506873"/>
            <a:ext cx="1527350" cy="452176"/>
          </a:xfrm>
          <a:prstGeom prst="roundRect">
            <a:avLst>
              <a:gd name="adj" fmla="val 21849"/>
            </a:avLst>
          </a:prstGeom>
          <a:solidFill>
            <a:schemeClr val="tx2">
              <a:lumMod val="60000"/>
              <a:lumOff val="4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algn="ctr" defTabSz="514350">
              <a:lnSpc>
                <a:spcPts val="1500"/>
              </a:lnSpc>
              <a:defRPr/>
            </a:pPr>
            <a:r>
              <a:rPr lang="en-US" sz="1200" b="1" dirty="0">
                <a:solidFill>
                  <a:prstClr val="white"/>
                </a:solidFill>
                <a:cs typeface="Arial" panose="020B0604020202020204" pitchFamily="34" charset="0"/>
              </a:rPr>
              <a:t>Placebo </a:t>
            </a:r>
            <a:endParaRPr lang="en-US" sz="1200" b="1" baseline="30000" dirty="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7" name="Freeform 41">
            <a:extLst>
              <a:ext uri="{FF2B5EF4-FFF2-40B4-BE49-F238E27FC236}">
                <a16:creationId xmlns:a16="http://schemas.microsoft.com/office/drawing/2014/main" xmlns="" id="{E2674CC3-7929-7FCE-468E-B929015441A3}"/>
              </a:ext>
            </a:extLst>
          </p:cNvPr>
          <p:cNvSpPr/>
          <p:nvPr/>
        </p:nvSpPr>
        <p:spPr>
          <a:xfrm rot="16200000">
            <a:off x="8616461" y="2738176"/>
            <a:ext cx="2461848" cy="381836"/>
          </a:xfrm>
          <a:prstGeom prst="roundRect">
            <a:avLst>
              <a:gd name="adj" fmla="val 0"/>
            </a:avLst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algn="ctr" defTabSz="514350">
              <a:lnSpc>
                <a:spcPts val="1500"/>
              </a:lnSpc>
              <a:defRPr/>
            </a:pPr>
            <a:r>
              <a:rPr lang="en-US" sz="1400" spc="600" dirty="0">
                <a:solidFill>
                  <a:srgbClr val="3B3838"/>
                </a:solidFill>
                <a:cs typeface="Arial" panose="020B0604020202020204" pitchFamily="34" charset="0"/>
              </a:rPr>
              <a:t>CHIRURGIE</a:t>
            </a:r>
            <a:endParaRPr lang="en-US" sz="1400" spc="600" baseline="30000" dirty="0">
              <a:solidFill>
                <a:srgbClr val="3B3838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Connecteur droit 28">
            <a:extLst>
              <a:ext uri="{FF2B5EF4-FFF2-40B4-BE49-F238E27FC236}">
                <a16:creationId xmlns:a16="http://schemas.microsoft.com/office/drawing/2014/main" xmlns="" id="{AE2E0E9E-67F0-394B-F416-36E27C3701C1}"/>
              </a:ext>
            </a:extLst>
          </p:cNvPr>
          <p:cNvCxnSpPr>
            <a:cxnSpLocks/>
          </p:cNvCxnSpPr>
          <p:nvPr/>
        </p:nvCxnSpPr>
        <p:spPr>
          <a:xfrm>
            <a:off x="9656466" y="1678074"/>
            <a:ext cx="0" cy="2572379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>
            <a:extLst>
              <a:ext uri="{FF2B5EF4-FFF2-40B4-BE49-F238E27FC236}">
                <a16:creationId xmlns:a16="http://schemas.microsoft.com/office/drawing/2014/main" xmlns="" id="{02496049-E0C7-061D-BD08-D7F566E446DA}"/>
              </a:ext>
            </a:extLst>
          </p:cNvPr>
          <p:cNvCxnSpPr>
            <a:cxnSpLocks/>
          </p:cNvCxnSpPr>
          <p:nvPr/>
        </p:nvCxnSpPr>
        <p:spPr>
          <a:xfrm>
            <a:off x="9988062" y="1678074"/>
            <a:ext cx="0" cy="2572379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5">
            <a:extLst>
              <a:ext uri="{FF2B5EF4-FFF2-40B4-BE49-F238E27FC236}">
                <a16:creationId xmlns:a16="http://schemas.microsoft.com/office/drawing/2014/main" xmlns="" id="{14AC6EF9-209B-4D67-765D-C059D09C28E2}"/>
              </a:ext>
            </a:extLst>
          </p:cNvPr>
          <p:cNvSpPr/>
          <p:nvPr/>
        </p:nvSpPr>
        <p:spPr>
          <a:xfrm>
            <a:off x="1341026" y="2152173"/>
            <a:ext cx="3037205" cy="1517301"/>
          </a:xfrm>
          <a:prstGeom prst="roundRect">
            <a:avLst>
              <a:gd name="adj" fmla="val 7804"/>
            </a:avLst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defTabSz="450056">
              <a:spcBef>
                <a:spcPts val="600"/>
              </a:spcBef>
              <a:buClr>
                <a:schemeClr val="bg2"/>
              </a:buClr>
              <a:buSzPct val="70000"/>
              <a:tabLst>
                <a:tab pos="120650" algn="l"/>
              </a:tabLst>
              <a:defRPr/>
            </a:pPr>
            <a:r>
              <a:rPr lang="da-DK" sz="1200" b="1" dirty="0">
                <a:solidFill>
                  <a:schemeClr val="tx2"/>
                </a:solidFill>
                <a:cs typeface="Arial" panose="020B0604020202020204" pitchFamily="34" charset="0"/>
              </a:rPr>
              <a:t>Principaux critères d'éligibilité</a:t>
            </a:r>
          </a:p>
          <a:p>
            <a:pPr marL="168275" indent="-168275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 err="1">
                <a:solidFill>
                  <a:schemeClr val="tx2"/>
                </a:solidFill>
                <a:cs typeface="Arial" panose="020B0604020202020204" pitchFamily="34" charset="0"/>
              </a:rPr>
              <a:t>Âge</a:t>
            </a: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 ≥18 ans</a:t>
            </a:r>
          </a:p>
          <a:p>
            <a:pPr marL="168275" indent="-168275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TNBC </a:t>
            </a:r>
            <a:r>
              <a:rPr lang="en-US" sz="1100" dirty="0" err="1">
                <a:solidFill>
                  <a:schemeClr val="tx2"/>
                </a:solidFill>
                <a:cs typeface="Arial" panose="020B0604020202020204" pitchFamily="34" charset="0"/>
              </a:rPr>
              <a:t>nouvellement</a:t>
            </a: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 </a:t>
            </a:r>
            <a:r>
              <a:rPr lang="en-US" sz="1100" dirty="0" err="1">
                <a:solidFill>
                  <a:schemeClr val="tx2"/>
                </a:solidFill>
                <a:cs typeface="Arial" panose="020B0604020202020204" pitchFamily="34" charset="0"/>
              </a:rPr>
              <a:t>diagnostiqué</a:t>
            </a: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 de </a:t>
            </a:r>
            <a:r>
              <a:rPr lang="en-US" sz="1100" dirty="0" err="1">
                <a:solidFill>
                  <a:schemeClr val="tx2"/>
                </a:solidFill>
                <a:cs typeface="Arial" panose="020B0604020202020204" pitchFamily="34" charset="0"/>
              </a:rPr>
              <a:t>stade</a:t>
            </a: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 T1c N1-2 </a:t>
            </a:r>
            <a:r>
              <a:rPr lang="en-US" sz="1100" dirty="0" err="1">
                <a:solidFill>
                  <a:schemeClr val="tx2"/>
                </a:solidFill>
                <a:cs typeface="Arial" panose="020B0604020202020204" pitchFamily="34" charset="0"/>
              </a:rPr>
              <a:t>ou</a:t>
            </a: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 T2-4 N0-2</a:t>
            </a:r>
          </a:p>
          <a:p>
            <a:pPr marL="168275" indent="-168275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ECOG PS 0_1</a:t>
            </a:r>
          </a:p>
          <a:p>
            <a:pPr marL="168275" indent="-168275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 err="1">
                <a:solidFill>
                  <a:schemeClr val="tx2"/>
                </a:solidFill>
                <a:cs typeface="Arial" panose="020B0604020202020204" pitchFamily="34" charset="0"/>
              </a:rPr>
              <a:t>Échantillon</a:t>
            </a: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 de </a:t>
            </a:r>
            <a:r>
              <a:rPr lang="en-US" sz="1100" dirty="0" err="1">
                <a:solidFill>
                  <a:schemeClr val="tx2"/>
                </a:solidFill>
                <a:cs typeface="Arial" panose="020B0604020202020204" pitchFamily="34" charset="0"/>
              </a:rPr>
              <a:t>tissu</a:t>
            </a: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 pour </a:t>
            </a:r>
            <a:r>
              <a:rPr lang="en-US" sz="1100" dirty="0" err="1">
                <a:solidFill>
                  <a:schemeClr val="tx2"/>
                </a:solidFill>
                <a:cs typeface="Arial" panose="020B0604020202020204" pitchFamily="34" charset="0"/>
              </a:rPr>
              <a:t>l'évaluation</a:t>
            </a: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 de PD-L1a</a:t>
            </a:r>
          </a:p>
        </p:txBody>
      </p:sp>
      <p:cxnSp>
        <p:nvCxnSpPr>
          <p:cNvPr id="34" name="Connecteur droit avec flèche 33">
            <a:extLst>
              <a:ext uri="{FF2B5EF4-FFF2-40B4-BE49-F238E27FC236}">
                <a16:creationId xmlns:a16="http://schemas.microsoft.com/office/drawing/2014/main" xmlns="" id="{E88B20F4-2AAD-BD41-FCB0-BD8FAB636B7D}"/>
              </a:ext>
            </a:extLst>
          </p:cNvPr>
          <p:cNvCxnSpPr>
            <a:cxnSpLocks/>
          </p:cNvCxnSpPr>
          <p:nvPr/>
        </p:nvCxnSpPr>
        <p:spPr>
          <a:xfrm flipH="1">
            <a:off x="5647174" y="1105318"/>
            <a:ext cx="4371033" cy="0"/>
          </a:xfrm>
          <a:prstGeom prst="straightConnector1">
            <a:avLst/>
          </a:prstGeom>
          <a:ln w="19050">
            <a:solidFill>
              <a:schemeClr val="tx2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>
            <a:extLst>
              <a:ext uri="{FF2B5EF4-FFF2-40B4-BE49-F238E27FC236}">
                <a16:creationId xmlns:a16="http://schemas.microsoft.com/office/drawing/2014/main" xmlns="" id="{A5BFC467-2481-3B37-42B3-F8E3607086C8}"/>
              </a:ext>
            </a:extLst>
          </p:cNvPr>
          <p:cNvCxnSpPr>
            <a:cxnSpLocks/>
          </p:cNvCxnSpPr>
          <p:nvPr/>
        </p:nvCxnSpPr>
        <p:spPr>
          <a:xfrm flipH="1">
            <a:off x="10048352" y="1105318"/>
            <a:ext cx="1607736" cy="0"/>
          </a:xfrm>
          <a:prstGeom prst="straightConnector1">
            <a:avLst/>
          </a:prstGeom>
          <a:ln w="19050">
            <a:solidFill>
              <a:schemeClr val="tx2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Freeform 5">
            <a:extLst>
              <a:ext uri="{FF2B5EF4-FFF2-40B4-BE49-F238E27FC236}">
                <a16:creationId xmlns:a16="http://schemas.microsoft.com/office/drawing/2014/main" xmlns="" id="{EDA490F4-D24A-C6C7-5B73-31C53E0DC90B}"/>
              </a:ext>
            </a:extLst>
          </p:cNvPr>
          <p:cNvSpPr/>
          <p:nvPr/>
        </p:nvSpPr>
        <p:spPr>
          <a:xfrm>
            <a:off x="5797899" y="759664"/>
            <a:ext cx="4069581" cy="315509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algn="ctr" defTabSz="450056">
              <a:spcBef>
                <a:spcPts val="300"/>
              </a:spcBef>
              <a:defRPr/>
            </a:pPr>
            <a:r>
              <a:rPr lang="fr-FR" sz="1200" b="1">
                <a:solidFill>
                  <a:srgbClr val="3B3838"/>
                </a:solidFill>
                <a:cs typeface="Arial" panose="020B0604020202020204" pitchFamily="34" charset="0"/>
              </a:rPr>
              <a:t>Phase néoadjuvante</a:t>
            </a:r>
            <a:endParaRPr lang="en-US" sz="1100">
              <a:solidFill>
                <a:srgbClr val="3B3838"/>
              </a:solidFill>
              <a:cs typeface="Arial" panose="020B0604020202020204" pitchFamily="34" charset="0"/>
            </a:endParaRPr>
          </a:p>
        </p:txBody>
      </p:sp>
      <p:sp>
        <p:nvSpPr>
          <p:cNvPr id="40" name="Freeform 5">
            <a:extLst>
              <a:ext uri="{FF2B5EF4-FFF2-40B4-BE49-F238E27FC236}">
                <a16:creationId xmlns:a16="http://schemas.microsoft.com/office/drawing/2014/main" xmlns="" id="{4718108C-2A04-F234-CB76-3C64DE58E0B0}"/>
              </a:ext>
            </a:extLst>
          </p:cNvPr>
          <p:cNvSpPr/>
          <p:nvPr/>
        </p:nvSpPr>
        <p:spPr>
          <a:xfrm>
            <a:off x="10189029" y="664128"/>
            <a:ext cx="1366574" cy="315509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algn="ctr" defTabSz="450056">
              <a:spcBef>
                <a:spcPts val="300"/>
              </a:spcBef>
              <a:defRPr/>
            </a:pPr>
            <a:r>
              <a:rPr lang="fr-FR" sz="1200" b="1" dirty="0">
                <a:solidFill>
                  <a:srgbClr val="3B3838"/>
                </a:solidFill>
                <a:cs typeface="Arial" panose="020B0604020202020204" pitchFamily="34" charset="0"/>
              </a:rPr>
              <a:t>Phase adjuvante</a:t>
            </a:r>
            <a:endParaRPr lang="en-US" sz="1100" dirty="0">
              <a:solidFill>
                <a:srgbClr val="3B3838"/>
              </a:solidFill>
              <a:cs typeface="Arial" panose="020B0604020202020204" pitchFamily="34" charset="0"/>
            </a:endParaRPr>
          </a:p>
        </p:txBody>
      </p:sp>
      <p:sp>
        <p:nvSpPr>
          <p:cNvPr id="41" name="Freeform 5">
            <a:extLst>
              <a:ext uri="{FF2B5EF4-FFF2-40B4-BE49-F238E27FC236}">
                <a16:creationId xmlns:a16="http://schemas.microsoft.com/office/drawing/2014/main" xmlns="" id="{78AB1C71-1FBD-712C-64C9-CF2059288147}"/>
              </a:ext>
            </a:extLst>
          </p:cNvPr>
          <p:cNvSpPr/>
          <p:nvPr/>
        </p:nvSpPr>
        <p:spPr>
          <a:xfrm>
            <a:off x="5697415" y="1131453"/>
            <a:ext cx="1909187" cy="405945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algn="ctr" defTabSz="450056">
              <a:spcBef>
                <a:spcPts val="300"/>
              </a:spcBef>
              <a:defRPr/>
            </a:pPr>
            <a:r>
              <a:rPr lang="fr-FR" sz="1000">
                <a:solidFill>
                  <a:srgbClr val="3B3838"/>
                </a:solidFill>
                <a:cs typeface="Arial" panose="020B0604020202020204" pitchFamily="34" charset="0"/>
              </a:rPr>
              <a:t>Traitement néoadjuvant 1</a:t>
            </a:r>
            <a:br>
              <a:rPr lang="fr-FR" sz="1000">
                <a:solidFill>
                  <a:srgbClr val="3B3838"/>
                </a:solidFill>
                <a:cs typeface="Arial" panose="020B0604020202020204" pitchFamily="34" charset="0"/>
              </a:rPr>
            </a:br>
            <a:r>
              <a:rPr lang="fr-FR" sz="1000">
                <a:solidFill>
                  <a:srgbClr val="3B3838"/>
                </a:solidFill>
                <a:cs typeface="Arial" panose="020B0604020202020204" pitchFamily="34" charset="0"/>
              </a:rPr>
              <a:t>(cycles 1-4 ; 12 semaines)</a:t>
            </a:r>
            <a:endParaRPr lang="en-US" sz="900">
              <a:solidFill>
                <a:srgbClr val="3B3838"/>
              </a:solidFill>
              <a:cs typeface="Arial" panose="020B0604020202020204" pitchFamily="34" charset="0"/>
            </a:endParaRPr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xmlns="" id="{1ADBE173-FCB6-3C89-558A-0C86AD691C91}"/>
              </a:ext>
            </a:extLst>
          </p:cNvPr>
          <p:cNvSpPr/>
          <p:nvPr/>
        </p:nvSpPr>
        <p:spPr>
          <a:xfrm>
            <a:off x="7666892" y="1131453"/>
            <a:ext cx="1909187" cy="405945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algn="ctr" defTabSz="450056">
              <a:spcBef>
                <a:spcPts val="300"/>
              </a:spcBef>
              <a:defRPr/>
            </a:pPr>
            <a:r>
              <a:rPr lang="fr-FR" sz="1000">
                <a:solidFill>
                  <a:srgbClr val="3B3838"/>
                </a:solidFill>
                <a:cs typeface="Arial" panose="020B0604020202020204" pitchFamily="34" charset="0"/>
              </a:rPr>
              <a:t>Traitement néoadjuvant 2</a:t>
            </a:r>
            <a:br>
              <a:rPr lang="fr-FR" sz="1000">
                <a:solidFill>
                  <a:srgbClr val="3B3838"/>
                </a:solidFill>
                <a:cs typeface="Arial" panose="020B0604020202020204" pitchFamily="34" charset="0"/>
              </a:rPr>
            </a:br>
            <a:r>
              <a:rPr lang="fr-FR" sz="1000">
                <a:solidFill>
                  <a:srgbClr val="3B3838"/>
                </a:solidFill>
                <a:cs typeface="Arial" panose="020B0604020202020204" pitchFamily="34" charset="0"/>
              </a:rPr>
              <a:t>(cycles 5-8 ; 12 semaines)</a:t>
            </a:r>
            <a:endParaRPr lang="en-US" sz="900">
              <a:solidFill>
                <a:srgbClr val="3B3838"/>
              </a:solidFill>
              <a:cs typeface="Arial" panose="020B0604020202020204" pitchFamily="34" charset="0"/>
            </a:endParaRPr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xmlns="" id="{4390981A-0719-516C-E5BE-18FC300727BE}"/>
              </a:ext>
            </a:extLst>
          </p:cNvPr>
          <p:cNvSpPr/>
          <p:nvPr/>
        </p:nvSpPr>
        <p:spPr>
          <a:xfrm>
            <a:off x="10048352" y="1103881"/>
            <a:ext cx="1647931" cy="405945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algn="ctr" defTabSz="450056">
              <a:spcBef>
                <a:spcPts val="300"/>
              </a:spcBef>
              <a:defRPr/>
            </a:pPr>
            <a:r>
              <a:rPr lang="fr-FR" sz="1000" dirty="0">
                <a:solidFill>
                  <a:srgbClr val="3B3838"/>
                </a:solidFill>
                <a:cs typeface="Arial" panose="020B0604020202020204" pitchFamily="34" charset="0"/>
              </a:rPr>
              <a:t>Traitement adjuvant 2</a:t>
            </a:r>
            <a:br>
              <a:rPr lang="fr-FR" sz="1000" dirty="0">
                <a:solidFill>
                  <a:srgbClr val="3B3838"/>
                </a:solidFill>
                <a:cs typeface="Arial" panose="020B0604020202020204" pitchFamily="34" charset="0"/>
              </a:rPr>
            </a:br>
            <a:r>
              <a:rPr lang="fr-FR" sz="1000" dirty="0">
                <a:solidFill>
                  <a:srgbClr val="3B3838"/>
                </a:solidFill>
                <a:cs typeface="Arial" panose="020B0604020202020204" pitchFamily="34" charset="0"/>
              </a:rPr>
              <a:t>(cycles 1-9 ; 27 semaines)</a:t>
            </a:r>
            <a:endParaRPr lang="en-US" sz="900" dirty="0">
              <a:solidFill>
                <a:srgbClr val="3B3838"/>
              </a:solidFill>
              <a:cs typeface="Arial" panose="020B0604020202020204" pitchFamily="34" charset="0"/>
            </a:endParaRPr>
          </a:p>
        </p:txBody>
      </p:sp>
      <p:sp>
        <p:nvSpPr>
          <p:cNvPr id="45" name="Freeform 5">
            <a:extLst>
              <a:ext uri="{FF2B5EF4-FFF2-40B4-BE49-F238E27FC236}">
                <a16:creationId xmlns:a16="http://schemas.microsoft.com/office/drawing/2014/main" xmlns="" id="{9A7101AE-3190-1FB5-A906-1C1D011FD63F}"/>
              </a:ext>
            </a:extLst>
          </p:cNvPr>
          <p:cNvSpPr/>
          <p:nvPr/>
        </p:nvSpPr>
        <p:spPr>
          <a:xfrm>
            <a:off x="1270598" y="3649261"/>
            <a:ext cx="3037205" cy="1808227"/>
          </a:xfrm>
          <a:prstGeom prst="roundRect">
            <a:avLst>
              <a:gd name="adj" fmla="val 7804"/>
            </a:avLst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t" anchorCtr="0">
            <a:noAutofit/>
          </a:bodyPr>
          <a:lstStyle/>
          <a:p>
            <a:pPr defTabSz="450056">
              <a:spcBef>
                <a:spcPts val="600"/>
              </a:spcBef>
              <a:buClr>
                <a:schemeClr val="bg2"/>
              </a:buClr>
              <a:buSzPct val="70000"/>
              <a:tabLst>
                <a:tab pos="120650" algn="l"/>
              </a:tabLst>
              <a:defRPr/>
            </a:pPr>
            <a:r>
              <a:rPr lang="da-DK" sz="1200" b="1" dirty="0">
                <a:solidFill>
                  <a:schemeClr val="tx2"/>
                </a:solidFill>
                <a:cs typeface="Arial" panose="020B0604020202020204" pitchFamily="34" charset="0"/>
              </a:rPr>
              <a:t>Critères d'évaluation principaux</a:t>
            </a:r>
          </a:p>
          <a:p>
            <a:pPr marL="168275" indent="-168275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pCR (ypT0/Tis ypN0)</a:t>
            </a:r>
          </a:p>
          <a:p>
            <a:pPr marL="168275" indent="-168275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EFS</a:t>
            </a:r>
          </a:p>
          <a:p>
            <a:pPr defTabSz="450056">
              <a:spcBef>
                <a:spcPts val="600"/>
              </a:spcBef>
              <a:buClr>
                <a:schemeClr val="bg2"/>
              </a:buClr>
              <a:buSzPct val="70000"/>
              <a:tabLst>
                <a:tab pos="120650" algn="l"/>
              </a:tabLst>
              <a:defRPr/>
            </a:pPr>
            <a:r>
              <a:rPr lang="da-DK" sz="1200" b="1" dirty="0">
                <a:solidFill>
                  <a:schemeClr val="tx2"/>
                </a:solidFill>
                <a:cs typeface="Arial" panose="020B0604020202020204" pitchFamily="34" charset="0"/>
              </a:rPr>
              <a:t>Critères d'évaluation secondaires</a:t>
            </a:r>
          </a:p>
          <a:p>
            <a:pPr marL="168275" indent="-168275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pCR (ypT0 ypN0 et ypT0/Tis)</a:t>
            </a:r>
          </a:p>
          <a:p>
            <a:pPr marL="168275" indent="-168275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>
                <a:solidFill>
                  <a:schemeClr val="tx2"/>
                </a:solidFill>
                <a:cs typeface="Arial" panose="020B0604020202020204" pitchFamily="34" charset="0"/>
              </a:rPr>
              <a:t>pCR, EFS, et SG dans la population PD-L1+.</a:t>
            </a:r>
          </a:p>
          <a:p>
            <a:pPr marL="168275" indent="-168275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100" dirty="0" err="1">
                <a:solidFill>
                  <a:schemeClr val="tx2"/>
                </a:solidFill>
                <a:cs typeface="Arial" panose="020B0604020202020204" pitchFamily="34" charset="0"/>
              </a:rPr>
              <a:t>Tolérance</a:t>
            </a:r>
            <a:endParaRPr lang="en-US" sz="1100" dirty="0">
              <a:solidFill>
                <a:schemeClr val="tx2"/>
              </a:solidFill>
              <a:cs typeface="Arial" panose="020B0604020202020204" pitchFamily="34" charset="0"/>
            </a:endParaRPr>
          </a:p>
          <a:p>
            <a:pPr defTabSz="450056">
              <a:spcBef>
                <a:spcPts val="300"/>
              </a:spcBef>
              <a:buSzPct val="70000"/>
              <a:tabLst>
                <a:tab pos="120650" algn="l"/>
              </a:tabLst>
              <a:defRPr/>
            </a:pPr>
            <a:endParaRPr lang="en-US" sz="1100" dirty="0">
              <a:solidFill>
                <a:prstClr val="white"/>
              </a:solidFill>
              <a:cs typeface="Arial" panose="020B0604020202020204" pitchFamily="34" charset="0"/>
            </a:endParaRPr>
          </a:p>
          <a:p>
            <a:pPr marL="168275" indent="-168275" defTabSz="450056">
              <a:spcBef>
                <a:spcPts val="300"/>
              </a:spcBef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endParaRPr lang="en-US" sz="1100" dirty="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7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 txBox="1">
            <a:spLocks/>
          </p:cNvSpPr>
          <p:nvPr/>
        </p:nvSpPr>
        <p:spPr>
          <a:xfrm>
            <a:off x="932773" y="-4431"/>
            <a:ext cx="11259225" cy="516866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6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3600" b="1" i="0" u="none" strike="noStrike" kern="1200" cap="none" spc="0" normalizeH="0" baseline="0" noProof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KEYNOTE-522</a:t>
            </a:r>
            <a:endParaRPr kumimoji="0" lang="fr-FR" sz="3600" b="1" i="0" u="none" strike="noStrike" kern="1200" cap="none" spc="0" normalizeH="0" baseline="0" noProof="0" dirty="0">
              <a:ln>
                <a:noFill/>
              </a:ln>
              <a:solidFill>
                <a:srgbClr val="FF7F4D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296478" y="511764"/>
            <a:ext cx="2547492" cy="400110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0" cap="none" spc="0" normalizeH="0" baseline="0" noProof="0" dirty="0">
                <a:ln>
                  <a:noFill/>
                </a:ln>
                <a:solidFill>
                  <a:srgbClr val="005086"/>
                </a:solidFill>
                <a:effectLst/>
                <a:uLnTx/>
                <a:uFillTx/>
              </a:rPr>
              <a:t>Schéma de l’étude</a:t>
            </a:r>
          </a:p>
        </p:txBody>
      </p:sp>
      <p:sp>
        <p:nvSpPr>
          <p:cNvPr id="3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64002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Tableau 29">
            <a:extLst>
              <a:ext uri="{FF2B5EF4-FFF2-40B4-BE49-F238E27FC236}">
                <a16:creationId xmlns:a16="http://schemas.microsoft.com/office/drawing/2014/main" xmlns="" id="{A207803B-5934-2374-107A-2F4A2BE50F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8512308"/>
              </p:ext>
            </p:extLst>
          </p:nvPr>
        </p:nvGraphicFramePr>
        <p:xfrm>
          <a:off x="5639298" y="4351174"/>
          <a:ext cx="6048338" cy="8186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93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59464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14611">
                <a:tc gridSpan="1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spc="-30" dirty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765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666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519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376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242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390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386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264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186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cxnSp>
        <p:nvCxnSpPr>
          <p:cNvPr id="32" name="Connecteur droit 31">
            <a:extLst>
              <a:ext uri="{FF2B5EF4-FFF2-40B4-BE49-F238E27FC236}">
                <a16:creationId xmlns:a16="http://schemas.microsoft.com/office/drawing/2014/main" xmlns="" id="{8035AB7E-DBF6-A6D2-1223-176CAD2C3812}"/>
              </a:ext>
            </a:extLst>
          </p:cNvPr>
          <p:cNvCxnSpPr/>
          <p:nvPr/>
        </p:nvCxnSpPr>
        <p:spPr>
          <a:xfrm>
            <a:off x="6509444" y="4499905"/>
            <a:ext cx="4970545" cy="0"/>
          </a:xfrm>
          <a:prstGeom prst="line">
            <a:avLst/>
          </a:prstGeom>
          <a:ln w="12700">
            <a:solidFill>
              <a:srgbClr val="7F7F7F"/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3" name="Groupe 32">
            <a:extLst>
              <a:ext uri="{FF2B5EF4-FFF2-40B4-BE49-F238E27FC236}">
                <a16:creationId xmlns:a16="http://schemas.microsoft.com/office/drawing/2014/main" xmlns="" id="{E7A71502-225E-099E-2C2E-D660B5202F1F}"/>
              </a:ext>
            </a:extLst>
          </p:cNvPr>
          <p:cNvGrpSpPr/>
          <p:nvPr/>
        </p:nvGrpSpPr>
        <p:grpSpPr>
          <a:xfrm>
            <a:off x="5442535" y="1761415"/>
            <a:ext cx="6048341" cy="2612565"/>
            <a:chOff x="595611" y="2420982"/>
            <a:chExt cx="5305459" cy="3266330"/>
          </a:xfrm>
        </p:grpSpPr>
        <p:graphicFrame>
          <p:nvGraphicFramePr>
            <p:cNvPr id="38" name="Graphique 37">
              <a:extLst>
                <a:ext uri="{FF2B5EF4-FFF2-40B4-BE49-F238E27FC236}">
                  <a16:creationId xmlns:a16="http://schemas.microsoft.com/office/drawing/2014/main" xmlns="" id="{9F5ED51F-888C-9BD8-F1D1-0614A8BD8F20}"/>
                </a:ext>
              </a:extLst>
            </p:cNvPr>
            <p:cNvGraphicFramePr/>
            <p:nvPr/>
          </p:nvGraphicFramePr>
          <p:xfrm>
            <a:off x="595611" y="2485886"/>
            <a:ext cx="5305459" cy="2984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39" name="Text Box 4">
              <a:extLst>
                <a:ext uri="{FF2B5EF4-FFF2-40B4-BE49-F238E27FC236}">
                  <a16:creationId xmlns:a16="http://schemas.microsoft.com/office/drawing/2014/main" xmlns="" id="{5DB81CA7-E8EA-9B35-494D-505A51663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3806" y="5363962"/>
              <a:ext cx="3306656" cy="323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algn="ctr" eaLnBrk="1" hangingPunct="1"/>
              <a:r>
                <a:rPr lang="da-DK" sz="1200" dirty="0">
                  <a:solidFill>
                    <a:srgbClr val="FFFFFF">
                      <a:lumMod val="50000"/>
                    </a:srgbClr>
                  </a:solidFill>
                  <a:latin typeface="Arial"/>
                  <a:ea typeface="+mn-ea"/>
                  <a:cs typeface="Arial"/>
                </a:rPr>
                <a:t>Mois</a:t>
              </a:r>
            </a:p>
          </p:txBody>
        </p:sp>
        <p:sp>
          <p:nvSpPr>
            <p:cNvPr id="40" name="Text Box 4">
              <a:extLst>
                <a:ext uri="{FF2B5EF4-FFF2-40B4-BE49-F238E27FC236}">
                  <a16:creationId xmlns:a16="http://schemas.microsoft.com/office/drawing/2014/main" xmlns="" id="{862F0514-BBDA-6C19-FC9F-3A014F72AD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9350" y="2420982"/>
              <a:ext cx="653874" cy="346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eaLnBrk="1" hangingPunct="1"/>
              <a:r>
                <a:rPr lang="da-DK" sz="1200" b="1" dirty="0">
                  <a:solidFill>
                    <a:srgbClr val="FF7F4D"/>
                  </a:solidFill>
                  <a:latin typeface="Arial"/>
                  <a:ea typeface="+mn-ea"/>
                  <a:cs typeface="Arial"/>
                </a:rPr>
                <a:t>91,3%</a:t>
              </a:r>
            </a:p>
          </p:txBody>
        </p:sp>
        <p:sp>
          <p:nvSpPr>
            <p:cNvPr id="41" name="Text Box 4">
              <a:extLst>
                <a:ext uri="{FF2B5EF4-FFF2-40B4-BE49-F238E27FC236}">
                  <a16:creationId xmlns:a16="http://schemas.microsoft.com/office/drawing/2014/main" xmlns="" id="{0F0B62F2-9DC9-2A47-33D0-7B7F6E60A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9350" y="3100238"/>
              <a:ext cx="653874" cy="346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eaLnBrk="1" hangingPunct="1"/>
              <a:r>
                <a:rPr lang="da-DK" sz="1200" b="1" dirty="0">
                  <a:solidFill>
                    <a:srgbClr val="005086"/>
                  </a:solidFill>
                  <a:latin typeface="Arial"/>
                  <a:ea typeface="+mn-ea"/>
                  <a:cs typeface="Arial"/>
                </a:rPr>
                <a:t>85,3%</a:t>
              </a:r>
            </a:p>
          </p:txBody>
        </p:sp>
      </p:grpSp>
      <p:cxnSp>
        <p:nvCxnSpPr>
          <p:cNvPr id="34" name="Connecteur droit 33">
            <a:extLst>
              <a:ext uri="{FF2B5EF4-FFF2-40B4-BE49-F238E27FC236}">
                <a16:creationId xmlns:a16="http://schemas.microsoft.com/office/drawing/2014/main" xmlns="" id="{37EA33ED-5C43-6D5B-46F7-7CACE1608A12}"/>
              </a:ext>
            </a:extLst>
          </p:cNvPr>
          <p:cNvCxnSpPr/>
          <p:nvPr/>
        </p:nvCxnSpPr>
        <p:spPr>
          <a:xfrm>
            <a:off x="9539477" y="1750494"/>
            <a:ext cx="0" cy="2120307"/>
          </a:xfrm>
          <a:prstGeom prst="line">
            <a:avLst/>
          </a:prstGeom>
          <a:ln w="15875">
            <a:solidFill>
              <a:srgbClr val="7F7F7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Groupe 34">
            <a:extLst>
              <a:ext uri="{FF2B5EF4-FFF2-40B4-BE49-F238E27FC236}">
                <a16:creationId xmlns:a16="http://schemas.microsoft.com/office/drawing/2014/main" xmlns="" id="{97672C70-A892-BF6E-F20A-C65853050463}"/>
              </a:ext>
            </a:extLst>
          </p:cNvPr>
          <p:cNvGrpSpPr/>
          <p:nvPr/>
        </p:nvGrpSpPr>
        <p:grpSpPr>
          <a:xfrm>
            <a:off x="6031860" y="1872333"/>
            <a:ext cx="4802428" cy="368899"/>
            <a:chOff x="-3" y="2879571"/>
            <a:chExt cx="12222653" cy="1146365"/>
          </a:xfrm>
        </p:grpSpPr>
        <p:sp>
          <p:nvSpPr>
            <p:cNvPr id="36" name="Graphique 12">
              <a:extLst>
                <a:ext uri="{FF2B5EF4-FFF2-40B4-BE49-F238E27FC236}">
                  <a16:creationId xmlns:a16="http://schemas.microsoft.com/office/drawing/2014/main" xmlns="" id="{C1E23C16-D1B6-74F1-D56E-A1736BE8B17C}"/>
                </a:ext>
              </a:extLst>
            </p:cNvPr>
            <p:cNvSpPr/>
            <p:nvPr/>
          </p:nvSpPr>
          <p:spPr>
            <a:xfrm>
              <a:off x="-3" y="2883801"/>
              <a:ext cx="12222653" cy="1142135"/>
            </a:xfrm>
            <a:custGeom>
              <a:avLst/>
              <a:gdLst>
                <a:gd name="connsiteX0" fmla="*/ 0 w 12222653"/>
                <a:gd name="connsiteY0" fmla="*/ 0 h 1142136"/>
                <a:gd name="connsiteX1" fmla="*/ 945416 w 12222653"/>
                <a:gd name="connsiteY1" fmla="*/ 0 h 1142136"/>
                <a:gd name="connsiteX2" fmla="*/ 1005967 w 12222653"/>
                <a:gd name="connsiteY2" fmla="*/ 37809 h 1142136"/>
                <a:gd name="connsiteX3" fmla="*/ 1739596 w 12222653"/>
                <a:gd name="connsiteY3" fmla="*/ 37809 h 1142136"/>
                <a:gd name="connsiteX4" fmla="*/ 2911960 w 12222653"/>
                <a:gd name="connsiteY4" fmla="*/ 75619 h 1142136"/>
                <a:gd name="connsiteX5" fmla="*/ 3252336 w 12222653"/>
                <a:gd name="connsiteY5" fmla="*/ 113428 h 1142136"/>
                <a:gd name="connsiteX6" fmla="*/ 3388505 w 12222653"/>
                <a:gd name="connsiteY6" fmla="*/ 196627 h 1142136"/>
                <a:gd name="connsiteX7" fmla="*/ 3713720 w 12222653"/>
                <a:gd name="connsiteY7" fmla="*/ 234436 h 1142136"/>
                <a:gd name="connsiteX8" fmla="*/ 4054096 w 12222653"/>
                <a:gd name="connsiteY8" fmla="*/ 234436 h 1142136"/>
                <a:gd name="connsiteX9" fmla="*/ 4054096 w 12222653"/>
                <a:gd name="connsiteY9" fmla="*/ 272245 h 1142136"/>
                <a:gd name="connsiteX10" fmla="*/ 4190172 w 12222653"/>
                <a:gd name="connsiteY10" fmla="*/ 272245 h 1142136"/>
                <a:gd name="connsiteX11" fmla="*/ 4265791 w 12222653"/>
                <a:gd name="connsiteY11" fmla="*/ 317635 h 1142136"/>
                <a:gd name="connsiteX12" fmla="*/ 4538129 w 12222653"/>
                <a:gd name="connsiteY12" fmla="*/ 317635 h 1142136"/>
                <a:gd name="connsiteX13" fmla="*/ 4628908 w 12222653"/>
                <a:gd name="connsiteY13" fmla="*/ 355444 h 1142136"/>
                <a:gd name="connsiteX14" fmla="*/ 5120520 w 12222653"/>
                <a:gd name="connsiteY14" fmla="*/ 355444 h 1142136"/>
                <a:gd name="connsiteX15" fmla="*/ 6905506 w 12222653"/>
                <a:gd name="connsiteY15" fmla="*/ 597553 h 1142136"/>
                <a:gd name="connsiteX16" fmla="*/ 7003866 w 12222653"/>
                <a:gd name="connsiteY16" fmla="*/ 642943 h 1142136"/>
                <a:gd name="connsiteX17" fmla="*/ 7223141 w 12222653"/>
                <a:gd name="connsiteY17" fmla="*/ 642943 h 1142136"/>
                <a:gd name="connsiteX18" fmla="*/ 7313920 w 12222653"/>
                <a:gd name="connsiteY18" fmla="*/ 703401 h 1142136"/>
                <a:gd name="connsiteX19" fmla="*/ 7790465 w 12222653"/>
                <a:gd name="connsiteY19" fmla="*/ 703401 h 1142136"/>
                <a:gd name="connsiteX20" fmla="*/ 7790465 w 12222653"/>
                <a:gd name="connsiteY20" fmla="*/ 756371 h 1142136"/>
                <a:gd name="connsiteX21" fmla="*/ 7911473 w 12222653"/>
                <a:gd name="connsiteY21" fmla="*/ 756371 h 1142136"/>
                <a:gd name="connsiteX22" fmla="*/ 7911473 w 12222653"/>
                <a:gd name="connsiteY22" fmla="*/ 816829 h 1142136"/>
                <a:gd name="connsiteX23" fmla="*/ 8266917 w 12222653"/>
                <a:gd name="connsiteY23" fmla="*/ 816829 h 1142136"/>
                <a:gd name="connsiteX24" fmla="*/ 8531674 w 12222653"/>
                <a:gd name="connsiteY24" fmla="*/ 816829 h 1142136"/>
                <a:gd name="connsiteX25" fmla="*/ 8531674 w 12222653"/>
                <a:gd name="connsiteY25" fmla="*/ 884960 h 1142136"/>
                <a:gd name="connsiteX26" fmla="*/ 8962736 w 12222653"/>
                <a:gd name="connsiteY26" fmla="*/ 884960 h 1142136"/>
                <a:gd name="connsiteX27" fmla="*/ 8962736 w 12222653"/>
                <a:gd name="connsiteY27" fmla="*/ 930349 h 1142136"/>
                <a:gd name="connsiteX28" fmla="*/ 9174616 w 12222653"/>
                <a:gd name="connsiteY28" fmla="*/ 930349 h 1142136"/>
                <a:gd name="connsiteX29" fmla="*/ 9174616 w 12222653"/>
                <a:gd name="connsiteY29" fmla="*/ 983227 h 1142136"/>
                <a:gd name="connsiteX30" fmla="*/ 9288044 w 12222653"/>
                <a:gd name="connsiteY30" fmla="*/ 983227 h 1142136"/>
                <a:gd name="connsiteX31" fmla="*/ 9288044 w 12222653"/>
                <a:gd name="connsiteY31" fmla="*/ 1021036 h 1142136"/>
                <a:gd name="connsiteX32" fmla="*/ 9688877 w 12222653"/>
                <a:gd name="connsiteY32" fmla="*/ 1021036 h 1142136"/>
                <a:gd name="connsiteX33" fmla="*/ 9688877 w 12222653"/>
                <a:gd name="connsiteY33" fmla="*/ 1089167 h 1142136"/>
                <a:gd name="connsiteX34" fmla="*/ 9764496 w 12222653"/>
                <a:gd name="connsiteY34" fmla="*/ 1089167 h 1142136"/>
                <a:gd name="connsiteX35" fmla="*/ 9764496 w 12222653"/>
                <a:gd name="connsiteY35" fmla="*/ 1142137 h 1142136"/>
                <a:gd name="connsiteX36" fmla="*/ 12222653 w 12222653"/>
                <a:gd name="connsiteY36" fmla="*/ 1142137 h 114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22653" h="1142136">
                  <a:moveTo>
                    <a:pt x="0" y="0"/>
                  </a:moveTo>
                  <a:lnTo>
                    <a:pt x="945416" y="0"/>
                  </a:lnTo>
                  <a:lnTo>
                    <a:pt x="1005967" y="37809"/>
                  </a:lnTo>
                  <a:lnTo>
                    <a:pt x="1739596" y="37809"/>
                  </a:lnTo>
                  <a:lnTo>
                    <a:pt x="2911960" y="75619"/>
                  </a:lnTo>
                  <a:lnTo>
                    <a:pt x="3252336" y="113428"/>
                  </a:lnTo>
                  <a:lnTo>
                    <a:pt x="3388505" y="196627"/>
                  </a:lnTo>
                  <a:lnTo>
                    <a:pt x="3713720" y="234436"/>
                  </a:lnTo>
                  <a:lnTo>
                    <a:pt x="4054096" y="234436"/>
                  </a:lnTo>
                  <a:lnTo>
                    <a:pt x="4054096" y="272245"/>
                  </a:lnTo>
                  <a:lnTo>
                    <a:pt x="4190172" y="272245"/>
                  </a:lnTo>
                  <a:lnTo>
                    <a:pt x="4265791" y="317635"/>
                  </a:lnTo>
                  <a:lnTo>
                    <a:pt x="4538129" y="317635"/>
                  </a:lnTo>
                  <a:lnTo>
                    <a:pt x="4628908" y="355444"/>
                  </a:lnTo>
                  <a:lnTo>
                    <a:pt x="5120520" y="355444"/>
                  </a:lnTo>
                  <a:lnTo>
                    <a:pt x="6905506" y="597553"/>
                  </a:lnTo>
                  <a:lnTo>
                    <a:pt x="7003866" y="642943"/>
                  </a:lnTo>
                  <a:lnTo>
                    <a:pt x="7223141" y="642943"/>
                  </a:lnTo>
                  <a:lnTo>
                    <a:pt x="7313920" y="703401"/>
                  </a:lnTo>
                  <a:lnTo>
                    <a:pt x="7790465" y="703401"/>
                  </a:lnTo>
                  <a:lnTo>
                    <a:pt x="7790465" y="756371"/>
                  </a:lnTo>
                  <a:lnTo>
                    <a:pt x="7911473" y="756371"/>
                  </a:lnTo>
                  <a:lnTo>
                    <a:pt x="7911473" y="816829"/>
                  </a:lnTo>
                  <a:lnTo>
                    <a:pt x="8266917" y="816829"/>
                  </a:lnTo>
                  <a:lnTo>
                    <a:pt x="8531674" y="816829"/>
                  </a:lnTo>
                  <a:lnTo>
                    <a:pt x="8531674" y="884960"/>
                  </a:lnTo>
                  <a:lnTo>
                    <a:pt x="8962736" y="884960"/>
                  </a:lnTo>
                  <a:lnTo>
                    <a:pt x="8962736" y="930349"/>
                  </a:lnTo>
                  <a:lnTo>
                    <a:pt x="9174616" y="930349"/>
                  </a:lnTo>
                  <a:lnTo>
                    <a:pt x="9174616" y="983227"/>
                  </a:lnTo>
                  <a:lnTo>
                    <a:pt x="9288044" y="983227"/>
                  </a:lnTo>
                  <a:lnTo>
                    <a:pt x="9288044" y="1021036"/>
                  </a:lnTo>
                  <a:lnTo>
                    <a:pt x="9688877" y="1021036"/>
                  </a:lnTo>
                  <a:lnTo>
                    <a:pt x="9688877" y="1089167"/>
                  </a:lnTo>
                  <a:lnTo>
                    <a:pt x="9764496" y="1089167"/>
                  </a:lnTo>
                  <a:lnTo>
                    <a:pt x="9764496" y="1142137"/>
                  </a:lnTo>
                  <a:lnTo>
                    <a:pt x="12222653" y="1142137"/>
                  </a:lnTo>
                </a:path>
              </a:pathLst>
            </a:custGeom>
            <a:noFill/>
            <a:ln w="38100" cap="flat">
              <a:solidFill>
                <a:srgbClr val="0050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7" name="Graphique 14">
              <a:extLst>
                <a:ext uri="{FF2B5EF4-FFF2-40B4-BE49-F238E27FC236}">
                  <a16:creationId xmlns:a16="http://schemas.microsoft.com/office/drawing/2014/main" xmlns="" id="{0851EE30-1A65-4B77-6E73-BFAFC08C2C6C}"/>
                </a:ext>
              </a:extLst>
            </p:cNvPr>
            <p:cNvSpPr/>
            <p:nvPr/>
          </p:nvSpPr>
          <p:spPr>
            <a:xfrm>
              <a:off x="93" y="2879571"/>
              <a:ext cx="12190342" cy="608086"/>
            </a:xfrm>
            <a:custGeom>
              <a:avLst/>
              <a:gdLst>
                <a:gd name="connsiteX0" fmla="*/ 0 w 12190342"/>
                <a:gd name="connsiteY0" fmla="*/ 0 h 588613"/>
                <a:gd name="connsiteX1" fmla="*/ 2893114 w 12190342"/>
                <a:gd name="connsiteY1" fmla="*/ 64573 h 588613"/>
                <a:gd name="connsiteX2" fmla="*/ 3548664 w 12190342"/>
                <a:gd name="connsiteY2" fmla="*/ 107651 h 588613"/>
                <a:gd name="connsiteX3" fmla="*/ 3819853 w 12190342"/>
                <a:gd name="connsiteY3" fmla="*/ 179418 h 588613"/>
                <a:gd name="connsiteX4" fmla="*/ 4121246 w 12190342"/>
                <a:gd name="connsiteY4" fmla="*/ 229690 h 588613"/>
                <a:gd name="connsiteX5" fmla="*/ 4859580 w 12190342"/>
                <a:gd name="connsiteY5" fmla="*/ 258379 h 588613"/>
                <a:gd name="connsiteX6" fmla="*/ 5454815 w 12190342"/>
                <a:gd name="connsiteY6" fmla="*/ 373312 h 588613"/>
                <a:gd name="connsiteX7" fmla="*/ 6333671 w 12190342"/>
                <a:gd name="connsiteY7" fmla="*/ 373312 h 588613"/>
                <a:gd name="connsiteX8" fmla="*/ 6333671 w 12190342"/>
                <a:gd name="connsiteY8" fmla="*/ 423496 h 588613"/>
                <a:gd name="connsiteX9" fmla="*/ 7157460 w 12190342"/>
                <a:gd name="connsiteY9" fmla="*/ 423496 h 588613"/>
                <a:gd name="connsiteX10" fmla="*/ 7338313 w 12190342"/>
                <a:gd name="connsiteY10" fmla="*/ 459380 h 588613"/>
                <a:gd name="connsiteX11" fmla="*/ 7662267 w 12190342"/>
                <a:gd name="connsiteY11" fmla="*/ 459380 h 588613"/>
                <a:gd name="connsiteX12" fmla="*/ 7699930 w 12190342"/>
                <a:gd name="connsiteY12" fmla="*/ 495263 h 588613"/>
                <a:gd name="connsiteX13" fmla="*/ 8144514 w 12190342"/>
                <a:gd name="connsiteY13" fmla="*/ 495263 h 588613"/>
                <a:gd name="connsiteX14" fmla="*/ 9485542 w 12190342"/>
                <a:gd name="connsiteY14" fmla="*/ 495263 h 588613"/>
                <a:gd name="connsiteX15" fmla="*/ 9485542 w 12190342"/>
                <a:gd name="connsiteY15" fmla="*/ 552730 h 588613"/>
                <a:gd name="connsiteX16" fmla="*/ 9688956 w 12190342"/>
                <a:gd name="connsiteY16" fmla="*/ 552730 h 588613"/>
                <a:gd name="connsiteX17" fmla="*/ 9688956 w 12190342"/>
                <a:gd name="connsiteY17" fmla="*/ 588613 h 588613"/>
                <a:gd name="connsiteX18" fmla="*/ 12190342 w 12190342"/>
                <a:gd name="connsiteY18" fmla="*/ 588613 h 588613"/>
                <a:gd name="connsiteX0" fmla="*/ 0 w 12190342"/>
                <a:gd name="connsiteY0" fmla="*/ 0 h 588613"/>
                <a:gd name="connsiteX1" fmla="*/ 838339 w 12190342"/>
                <a:gd name="connsiteY1" fmla="*/ 17423 h 588613"/>
                <a:gd name="connsiteX2" fmla="*/ 2893114 w 12190342"/>
                <a:gd name="connsiteY2" fmla="*/ 64573 h 588613"/>
                <a:gd name="connsiteX3" fmla="*/ 3548664 w 12190342"/>
                <a:gd name="connsiteY3" fmla="*/ 107651 h 588613"/>
                <a:gd name="connsiteX4" fmla="*/ 3819853 w 12190342"/>
                <a:gd name="connsiteY4" fmla="*/ 179418 h 588613"/>
                <a:gd name="connsiteX5" fmla="*/ 4121246 w 12190342"/>
                <a:gd name="connsiteY5" fmla="*/ 229690 h 588613"/>
                <a:gd name="connsiteX6" fmla="*/ 4859580 w 12190342"/>
                <a:gd name="connsiteY6" fmla="*/ 258379 h 588613"/>
                <a:gd name="connsiteX7" fmla="*/ 5454815 w 12190342"/>
                <a:gd name="connsiteY7" fmla="*/ 373312 h 588613"/>
                <a:gd name="connsiteX8" fmla="*/ 6333671 w 12190342"/>
                <a:gd name="connsiteY8" fmla="*/ 373312 h 588613"/>
                <a:gd name="connsiteX9" fmla="*/ 6333671 w 12190342"/>
                <a:gd name="connsiteY9" fmla="*/ 423496 h 588613"/>
                <a:gd name="connsiteX10" fmla="*/ 7157460 w 12190342"/>
                <a:gd name="connsiteY10" fmla="*/ 423496 h 588613"/>
                <a:gd name="connsiteX11" fmla="*/ 7338313 w 12190342"/>
                <a:gd name="connsiteY11" fmla="*/ 459380 h 588613"/>
                <a:gd name="connsiteX12" fmla="*/ 7662267 w 12190342"/>
                <a:gd name="connsiteY12" fmla="*/ 459380 h 588613"/>
                <a:gd name="connsiteX13" fmla="*/ 7699930 w 12190342"/>
                <a:gd name="connsiteY13" fmla="*/ 495263 h 588613"/>
                <a:gd name="connsiteX14" fmla="*/ 8144514 w 12190342"/>
                <a:gd name="connsiteY14" fmla="*/ 495263 h 588613"/>
                <a:gd name="connsiteX15" fmla="*/ 9485542 w 12190342"/>
                <a:gd name="connsiteY15" fmla="*/ 495263 h 588613"/>
                <a:gd name="connsiteX16" fmla="*/ 9485542 w 12190342"/>
                <a:gd name="connsiteY16" fmla="*/ 552730 h 588613"/>
                <a:gd name="connsiteX17" fmla="*/ 9688956 w 12190342"/>
                <a:gd name="connsiteY17" fmla="*/ 552730 h 588613"/>
                <a:gd name="connsiteX18" fmla="*/ 9688956 w 12190342"/>
                <a:gd name="connsiteY18" fmla="*/ 588613 h 588613"/>
                <a:gd name="connsiteX19" fmla="*/ 12190342 w 12190342"/>
                <a:gd name="connsiteY19" fmla="*/ 588613 h 588613"/>
                <a:gd name="connsiteX0" fmla="*/ 0 w 12190342"/>
                <a:gd name="connsiteY0" fmla="*/ 6993 h 595606"/>
                <a:gd name="connsiteX1" fmla="*/ 935999 w 12190342"/>
                <a:gd name="connsiteY1" fmla="*/ 0 h 595606"/>
                <a:gd name="connsiteX2" fmla="*/ 2893114 w 12190342"/>
                <a:gd name="connsiteY2" fmla="*/ 71566 h 595606"/>
                <a:gd name="connsiteX3" fmla="*/ 3548664 w 12190342"/>
                <a:gd name="connsiteY3" fmla="*/ 114644 h 595606"/>
                <a:gd name="connsiteX4" fmla="*/ 3819853 w 12190342"/>
                <a:gd name="connsiteY4" fmla="*/ 186411 h 595606"/>
                <a:gd name="connsiteX5" fmla="*/ 4121246 w 12190342"/>
                <a:gd name="connsiteY5" fmla="*/ 236683 h 595606"/>
                <a:gd name="connsiteX6" fmla="*/ 4859580 w 12190342"/>
                <a:gd name="connsiteY6" fmla="*/ 265372 h 595606"/>
                <a:gd name="connsiteX7" fmla="*/ 5454815 w 12190342"/>
                <a:gd name="connsiteY7" fmla="*/ 380305 h 595606"/>
                <a:gd name="connsiteX8" fmla="*/ 6333671 w 12190342"/>
                <a:gd name="connsiteY8" fmla="*/ 380305 h 595606"/>
                <a:gd name="connsiteX9" fmla="*/ 6333671 w 12190342"/>
                <a:gd name="connsiteY9" fmla="*/ 430489 h 595606"/>
                <a:gd name="connsiteX10" fmla="*/ 7157460 w 12190342"/>
                <a:gd name="connsiteY10" fmla="*/ 430489 h 595606"/>
                <a:gd name="connsiteX11" fmla="*/ 7338313 w 12190342"/>
                <a:gd name="connsiteY11" fmla="*/ 466373 h 595606"/>
                <a:gd name="connsiteX12" fmla="*/ 7662267 w 12190342"/>
                <a:gd name="connsiteY12" fmla="*/ 466373 h 595606"/>
                <a:gd name="connsiteX13" fmla="*/ 7699930 w 12190342"/>
                <a:gd name="connsiteY13" fmla="*/ 502256 h 595606"/>
                <a:gd name="connsiteX14" fmla="*/ 8144514 w 12190342"/>
                <a:gd name="connsiteY14" fmla="*/ 502256 h 595606"/>
                <a:gd name="connsiteX15" fmla="*/ 9485542 w 12190342"/>
                <a:gd name="connsiteY15" fmla="*/ 502256 h 595606"/>
                <a:gd name="connsiteX16" fmla="*/ 9485542 w 12190342"/>
                <a:gd name="connsiteY16" fmla="*/ 559723 h 595606"/>
                <a:gd name="connsiteX17" fmla="*/ 9688956 w 12190342"/>
                <a:gd name="connsiteY17" fmla="*/ 559723 h 595606"/>
                <a:gd name="connsiteX18" fmla="*/ 9688956 w 12190342"/>
                <a:gd name="connsiteY18" fmla="*/ 595606 h 595606"/>
                <a:gd name="connsiteX19" fmla="*/ 12190342 w 12190342"/>
                <a:gd name="connsiteY19" fmla="*/ 595606 h 595606"/>
                <a:gd name="connsiteX0" fmla="*/ 0 w 12190342"/>
                <a:gd name="connsiteY0" fmla="*/ 6993 h 595606"/>
                <a:gd name="connsiteX1" fmla="*/ 935999 w 12190342"/>
                <a:gd name="connsiteY1" fmla="*/ 0 h 595606"/>
                <a:gd name="connsiteX2" fmla="*/ 2893114 w 12190342"/>
                <a:gd name="connsiteY2" fmla="*/ 71566 h 595606"/>
                <a:gd name="connsiteX3" fmla="*/ 3548664 w 12190342"/>
                <a:gd name="connsiteY3" fmla="*/ 114644 h 595606"/>
                <a:gd name="connsiteX4" fmla="*/ 3819853 w 12190342"/>
                <a:gd name="connsiteY4" fmla="*/ 186411 h 595606"/>
                <a:gd name="connsiteX5" fmla="*/ 4121246 w 12190342"/>
                <a:gd name="connsiteY5" fmla="*/ 236683 h 595606"/>
                <a:gd name="connsiteX6" fmla="*/ 4859580 w 12190342"/>
                <a:gd name="connsiteY6" fmla="*/ 265372 h 595606"/>
                <a:gd name="connsiteX7" fmla="*/ 5454815 w 12190342"/>
                <a:gd name="connsiteY7" fmla="*/ 380305 h 595606"/>
                <a:gd name="connsiteX8" fmla="*/ 6333671 w 12190342"/>
                <a:gd name="connsiteY8" fmla="*/ 380305 h 595606"/>
                <a:gd name="connsiteX9" fmla="*/ 6333671 w 12190342"/>
                <a:gd name="connsiteY9" fmla="*/ 430489 h 595606"/>
                <a:gd name="connsiteX10" fmla="*/ 7157460 w 12190342"/>
                <a:gd name="connsiteY10" fmla="*/ 430489 h 595606"/>
                <a:gd name="connsiteX11" fmla="*/ 7338313 w 12190342"/>
                <a:gd name="connsiteY11" fmla="*/ 466373 h 595606"/>
                <a:gd name="connsiteX12" fmla="*/ 7662267 w 12190342"/>
                <a:gd name="connsiteY12" fmla="*/ 466373 h 595606"/>
                <a:gd name="connsiteX13" fmla="*/ 7699930 w 12190342"/>
                <a:gd name="connsiteY13" fmla="*/ 502256 h 595606"/>
                <a:gd name="connsiteX14" fmla="*/ 8144514 w 12190342"/>
                <a:gd name="connsiteY14" fmla="*/ 502256 h 595606"/>
                <a:gd name="connsiteX15" fmla="*/ 9485542 w 12190342"/>
                <a:gd name="connsiteY15" fmla="*/ 502256 h 595606"/>
                <a:gd name="connsiteX16" fmla="*/ 9485542 w 12190342"/>
                <a:gd name="connsiteY16" fmla="*/ 559723 h 595606"/>
                <a:gd name="connsiteX17" fmla="*/ 9688956 w 12190342"/>
                <a:gd name="connsiteY17" fmla="*/ 559723 h 595606"/>
                <a:gd name="connsiteX18" fmla="*/ 9688956 w 12190342"/>
                <a:gd name="connsiteY18" fmla="*/ 595606 h 595606"/>
                <a:gd name="connsiteX19" fmla="*/ 12190342 w 12190342"/>
                <a:gd name="connsiteY19" fmla="*/ 595606 h 595606"/>
                <a:gd name="connsiteX0" fmla="*/ 0 w 12190342"/>
                <a:gd name="connsiteY0" fmla="*/ 6993 h 595606"/>
                <a:gd name="connsiteX1" fmla="*/ 935999 w 12190342"/>
                <a:gd name="connsiteY1" fmla="*/ 0 h 595606"/>
                <a:gd name="connsiteX2" fmla="*/ 2893114 w 12190342"/>
                <a:gd name="connsiteY2" fmla="*/ 71566 h 595606"/>
                <a:gd name="connsiteX3" fmla="*/ 3548664 w 12190342"/>
                <a:gd name="connsiteY3" fmla="*/ 114644 h 595606"/>
                <a:gd name="connsiteX4" fmla="*/ 3819853 w 12190342"/>
                <a:gd name="connsiteY4" fmla="*/ 186411 h 595606"/>
                <a:gd name="connsiteX5" fmla="*/ 4121246 w 12190342"/>
                <a:gd name="connsiteY5" fmla="*/ 236683 h 595606"/>
                <a:gd name="connsiteX6" fmla="*/ 4859580 w 12190342"/>
                <a:gd name="connsiteY6" fmla="*/ 265372 h 595606"/>
                <a:gd name="connsiteX7" fmla="*/ 5454815 w 12190342"/>
                <a:gd name="connsiteY7" fmla="*/ 380305 h 595606"/>
                <a:gd name="connsiteX8" fmla="*/ 6333671 w 12190342"/>
                <a:gd name="connsiteY8" fmla="*/ 380305 h 595606"/>
                <a:gd name="connsiteX9" fmla="*/ 6333671 w 12190342"/>
                <a:gd name="connsiteY9" fmla="*/ 430489 h 595606"/>
                <a:gd name="connsiteX10" fmla="*/ 7157460 w 12190342"/>
                <a:gd name="connsiteY10" fmla="*/ 430489 h 595606"/>
                <a:gd name="connsiteX11" fmla="*/ 7338313 w 12190342"/>
                <a:gd name="connsiteY11" fmla="*/ 466373 h 595606"/>
                <a:gd name="connsiteX12" fmla="*/ 7662267 w 12190342"/>
                <a:gd name="connsiteY12" fmla="*/ 466373 h 595606"/>
                <a:gd name="connsiteX13" fmla="*/ 7699930 w 12190342"/>
                <a:gd name="connsiteY13" fmla="*/ 502256 h 595606"/>
                <a:gd name="connsiteX14" fmla="*/ 8144514 w 12190342"/>
                <a:gd name="connsiteY14" fmla="*/ 502256 h 595606"/>
                <a:gd name="connsiteX15" fmla="*/ 9485542 w 12190342"/>
                <a:gd name="connsiteY15" fmla="*/ 502256 h 595606"/>
                <a:gd name="connsiteX16" fmla="*/ 9591342 w 12190342"/>
                <a:gd name="connsiteY16" fmla="*/ 584139 h 595606"/>
                <a:gd name="connsiteX17" fmla="*/ 9688956 w 12190342"/>
                <a:gd name="connsiteY17" fmla="*/ 559723 h 595606"/>
                <a:gd name="connsiteX18" fmla="*/ 9688956 w 12190342"/>
                <a:gd name="connsiteY18" fmla="*/ 595606 h 595606"/>
                <a:gd name="connsiteX19" fmla="*/ 12190342 w 12190342"/>
                <a:gd name="connsiteY19" fmla="*/ 595606 h 595606"/>
                <a:gd name="connsiteX0" fmla="*/ 0 w 12190342"/>
                <a:gd name="connsiteY0" fmla="*/ 6993 h 595606"/>
                <a:gd name="connsiteX1" fmla="*/ 935999 w 12190342"/>
                <a:gd name="connsiteY1" fmla="*/ 0 h 595606"/>
                <a:gd name="connsiteX2" fmla="*/ 2893114 w 12190342"/>
                <a:gd name="connsiteY2" fmla="*/ 71566 h 595606"/>
                <a:gd name="connsiteX3" fmla="*/ 3548664 w 12190342"/>
                <a:gd name="connsiteY3" fmla="*/ 114644 h 595606"/>
                <a:gd name="connsiteX4" fmla="*/ 3819853 w 12190342"/>
                <a:gd name="connsiteY4" fmla="*/ 186411 h 595606"/>
                <a:gd name="connsiteX5" fmla="*/ 4121246 w 12190342"/>
                <a:gd name="connsiteY5" fmla="*/ 236683 h 595606"/>
                <a:gd name="connsiteX6" fmla="*/ 4859580 w 12190342"/>
                <a:gd name="connsiteY6" fmla="*/ 265372 h 595606"/>
                <a:gd name="connsiteX7" fmla="*/ 5454815 w 12190342"/>
                <a:gd name="connsiteY7" fmla="*/ 380305 h 595606"/>
                <a:gd name="connsiteX8" fmla="*/ 6333671 w 12190342"/>
                <a:gd name="connsiteY8" fmla="*/ 380305 h 595606"/>
                <a:gd name="connsiteX9" fmla="*/ 6333671 w 12190342"/>
                <a:gd name="connsiteY9" fmla="*/ 430489 h 595606"/>
                <a:gd name="connsiteX10" fmla="*/ 7157460 w 12190342"/>
                <a:gd name="connsiteY10" fmla="*/ 430489 h 595606"/>
                <a:gd name="connsiteX11" fmla="*/ 7338313 w 12190342"/>
                <a:gd name="connsiteY11" fmla="*/ 466373 h 595606"/>
                <a:gd name="connsiteX12" fmla="*/ 7662267 w 12190342"/>
                <a:gd name="connsiteY12" fmla="*/ 466373 h 595606"/>
                <a:gd name="connsiteX13" fmla="*/ 7699930 w 12190342"/>
                <a:gd name="connsiteY13" fmla="*/ 502256 h 595606"/>
                <a:gd name="connsiteX14" fmla="*/ 8144514 w 12190342"/>
                <a:gd name="connsiteY14" fmla="*/ 502256 h 595606"/>
                <a:gd name="connsiteX15" fmla="*/ 9518095 w 12190342"/>
                <a:gd name="connsiteY15" fmla="*/ 526670 h 595606"/>
                <a:gd name="connsiteX16" fmla="*/ 9591342 w 12190342"/>
                <a:gd name="connsiteY16" fmla="*/ 584139 h 595606"/>
                <a:gd name="connsiteX17" fmla="*/ 9688956 w 12190342"/>
                <a:gd name="connsiteY17" fmla="*/ 559723 h 595606"/>
                <a:gd name="connsiteX18" fmla="*/ 9688956 w 12190342"/>
                <a:gd name="connsiteY18" fmla="*/ 595606 h 595606"/>
                <a:gd name="connsiteX19" fmla="*/ 12190342 w 12190342"/>
                <a:gd name="connsiteY19" fmla="*/ 595606 h 595606"/>
                <a:gd name="connsiteX0" fmla="*/ 0 w 12190342"/>
                <a:gd name="connsiteY0" fmla="*/ 6993 h 595606"/>
                <a:gd name="connsiteX1" fmla="*/ 935999 w 12190342"/>
                <a:gd name="connsiteY1" fmla="*/ 0 h 595606"/>
                <a:gd name="connsiteX2" fmla="*/ 2893114 w 12190342"/>
                <a:gd name="connsiteY2" fmla="*/ 71566 h 595606"/>
                <a:gd name="connsiteX3" fmla="*/ 3548664 w 12190342"/>
                <a:gd name="connsiteY3" fmla="*/ 114644 h 595606"/>
                <a:gd name="connsiteX4" fmla="*/ 3819853 w 12190342"/>
                <a:gd name="connsiteY4" fmla="*/ 186411 h 595606"/>
                <a:gd name="connsiteX5" fmla="*/ 4121246 w 12190342"/>
                <a:gd name="connsiteY5" fmla="*/ 236683 h 595606"/>
                <a:gd name="connsiteX6" fmla="*/ 4859580 w 12190342"/>
                <a:gd name="connsiteY6" fmla="*/ 265372 h 595606"/>
                <a:gd name="connsiteX7" fmla="*/ 5454815 w 12190342"/>
                <a:gd name="connsiteY7" fmla="*/ 380305 h 595606"/>
                <a:gd name="connsiteX8" fmla="*/ 6333671 w 12190342"/>
                <a:gd name="connsiteY8" fmla="*/ 380305 h 595606"/>
                <a:gd name="connsiteX9" fmla="*/ 6333671 w 12190342"/>
                <a:gd name="connsiteY9" fmla="*/ 430489 h 595606"/>
                <a:gd name="connsiteX10" fmla="*/ 7157460 w 12190342"/>
                <a:gd name="connsiteY10" fmla="*/ 430489 h 595606"/>
                <a:gd name="connsiteX11" fmla="*/ 7338313 w 12190342"/>
                <a:gd name="connsiteY11" fmla="*/ 466373 h 595606"/>
                <a:gd name="connsiteX12" fmla="*/ 7662267 w 12190342"/>
                <a:gd name="connsiteY12" fmla="*/ 466373 h 595606"/>
                <a:gd name="connsiteX13" fmla="*/ 7699930 w 12190342"/>
                <a:gd name="connsiteY13" fmla="*/ 502256 h 595606"/>
                <a:gd name="connsiteX14" fmla="*/ 8152652 w 12190342"/>
                <a:gd name="connsiteY14" fmla="*/ 518534 h 595606"/>
                <a:gd name="connsiteX15" fmla="*/ 9518095 w 12190342"/>
                <a:gd name="connsiteY15" fmla="*/ 526670 h 595606"/>
                <a:gd name="connsiteX16" fmla="*/ 9591342 w 12190342"/>
                <a:gd name="connsiteY16" fmla="*/ 584139 h 595606"/>
                <a:gd name="connsiteX17" fmla="*/ 9688956 w 12190342"/>
                <a:gd name="connsiteY17" fmla="*/ 559723 h 595606"/>
                <a:gd name="connsiteX18" fmla="*/ 9688956 w 12190342"/>
                <a:gd name="connsiteY18" fmla="*/ 595606 h 595606"/>
                <a:gd name="connsiteX19" fmla="*/ 12190342 w 12190342"/>
                <a:gd name="connsiteY19" fmla="*/ 595606 h 595606"/>
                <a:gd name="connsiteX0" fmla="*/ 0 w 12190342"/>
                <a:gd name="connsiteY0" fmla="*/ 6993 h 595606"/>
                <a:gd name="connsiteX1" fmla="*/ 935999 w 12190342"/>
                <a:gd name="connsiteY1" fmla="*/ 0 h 595606"/>
                <a:gd name="connsiteX2" fmla="*/ 2893114 w 12190342"/>
                <a:gd name="connsiteY2" fmla="*/ 71566 h 595606"/>
                <a:gd name="connsiteX3" fmla="*/ 3548664 w 12190342"/>
                <a:gd name="connsiteY3" fmla="*/ 114644 h 595606"/>
                <a:gd name="connsiteX4" fmla="*/ 3819853 w 12190342"/>
                <a:gd name="connsiteY4" fmla="*/ 186411 h 595606"/>
                <a:gd name="connsiteX5" fmla="*/ 4121246 w 12190342"/>
                <a:gd name="connsiteY5" fmla="*/ 236683 h 595606"/>
                <a:gd name="connsiteX6" fmla="*/ 4859580 w 12190342"/>
                <a:gd name="connsiteY6" fmla="*/ 265372 h 595606"/>
                <a:gd name="connsiteX7" fmla="*/ 5454815 w 12190342"/>
                <a:gd name="connsiteY7" fmla="*/ 380305 h 595606"/>
                <a:gd name="connsiteX8" fmla="*/ 6333671 w 12190342"/>
                <a:gd name="connsiteY8" fmla="*/ 380305 h 595606"/>
                <a:gd name="connsiteX9" fmla="*/ 6333671 w 12190342"/>
                <a:gd name="connsiteY9" fmla="*/ 430489 h 595606"/>
                <a:gd name="connsiteX10" fmla="*/ 7157460 w 12190342"/>
                <a:gd name="connsiteY10" fmla="*/ 430489 h 595606"/>
                <a:gd name="connsiteX11" fmla="*/ 7338313 w 12190342"/>
                <a:gd name="connsiteY11" fmla="*/ 466373 h 595606"/>
                <a:gd name="connsiteX12" fmla="*/ 7662267 w 12190342"/>
                <a:gd name="connsiteY12" fmla="*/ 466373 h 595606"/>
                <a:gd name="connsiteX13" fmla="*/ 7699930 w 12190342"/>
                <a:gd name="connsiteY13" fmla="*/ 502256 h 595606"/>
                <a:gd name="connsiteX14" fmla="*/ 8152652 w 12190342"/>
                <a:gd name="connsiteY14" fmla="*/ 518534 h 595606"/>
                <a:gd name="connsiteX15" fmla="*/ 9518095 w 12190342"/>
                <a:gd name="connsiteY15" fmla="*/ 526670 h 595606"/>
                <a:gd name="connsiteX16" fmla="*/ 9591342 w 12190342"/>
                <a:gd name="connsiteY16" fmla="*/ 584139 h 595606"/>
                <a:gd name="connsiteX17" fmla="*/ 9688956 w 12190342"/>
                <a:gd name="connsiteY17" fmla="*/ 559723 h 595606"/>
                <a:gd name="connsiteX18" fmla="*/ 12190342 w 12190342"/>
                <a:gd name="connsiteY18" fmla="*/ 595606 h 595606"/>
                <a:gd name="connsiteX0" fmla="*/ 0 w 12190342"/>
                <a:gd name="connsiteY0" fmla="*/ 6993 h 608088"/>
                <a:gd name="connsiteX1" fmla="*/ 935999 w 12190342"/>
                <a:gd name="connsiteY1" fmla="*/ 0 h 608088"/>
                <a:gd name="connsiteX2" fmla="*/ 2893114 w 12190342"/>
                <a:gd name="connsiteY2" fmla="*/ 71566 h 608088"/>
                <a:gd name="connsiteX3" fmla="*/ 3548664 w 12190342"/>
                <a:gd name="connsiteY3" fmla="*/ 114644 h 608088"/>
                <a:gd name="connsiteX4" fmla="*/ 3819853 w 12190342"/>
                <a:gd name="connsiteY4" fmla="*/ 186411 h 608088"/>
                <a:gd name="connsiteX5" fmla="*/ 4121246 w 12190342"/>
                <a:gd name="connsiteY5" fmla="*/ 236683 h 608088"/>
                <a:gd name="connsiteX6" fmla="*/ 4859580 w 12190342"/>
                <a:gd name="connsiteY6" fmla="*/ 265372 h 608088"/>
                <a:gd name="connsiteX7" fmla="*/ 5454815 w 12190342"/>
                <a:gd name="connsiteY7" fmla="*/ 380305 h 608088"/>
                <a:gd name="connsiteX8" fmla="*/ 6333671 w 12190342"/>
                <a:gd name="connsiteY8" fmla="*/ 380305 h 608088"/>
                <a:gd name="connsiteX9" fmla="*/ 6333671 w 12190342"/>
                <a:gd name="connsiteY9" fmla="*/ 430489 h 608088"/>
                <a:gd name="connsiteX10" fmla="*/ 7157460 w 12190342"/>
                <a:gd name="connsiteY10" fmla="*/ 430489 h 608088"/>
                <a:gd name="connsiteX11" fmla="*/ 7338313 w 12190342"/>
                <a:gd name="connsiteY11" fmla="*/ 466373 h 608088"/>
                <a:gd name="connsiteX12" fmla="*/ 7662267 w 12190342"/>
                <a:gd name="connsiteY12" fmla="*/ 466373 h 608088"/>
                <a:gd name="connsiteX13" fmla="*/ 7699930 w 12190342"/>
                <a:gd name="connsiteY13" fmla="*/ 502256 h 608088"/>
                <a:gd name="connsiteX14" fmla="*/ 8152652 w 12190342"/>
                <a:gd name="connsiteY14" fmla="*/ 518534 h 608088"/>
                <a:gd name="connsiteX15" fmla="*/ 9518095 w 12190342"/>
                <a:gd name="connsiteY15" fmla="*/ 526670 h 608088"/>
                <a:gd name="connsiteX16" fmla="*/ 9591342 w 12190342"/>
                <a:gd name="connsiteY16" fmla="*/ 584139 h 608088"/>
                <a:gd name="connsiteX17" fmla="*/ 9785686 w 12190342"/>
                <a:gd name="connsiteY17" fmla="*/ 608088 h 608088"/>
                <a:gd name="connsiteX18" fmla="*/ 12190342 w 12190342"/>
                <a:gd name="connsiteY18" fmla="*/ 595606 h 608088"/>
                <a:gd name="connsiteX0" fmla="*/ 0 w 12190342"/>
                <a:gd name="connsiteY0" fmla="*/ 6993 h 608088"/>
                <a:gd name="connsiteX1" fmla="*/ 935999 w 12190342"/>
                <a:gd name="connsiteY1" fmla="*/ 0 h 608088"/>
                <a:gd name="connsiteX2" fmla="*/ 2893114 w 12190342"/>
                <a:gd name="connsiteY2" fmla="*/ 71566 h 608088"/>
                <a:gd name="connsiteX3" fmla="*/ 3548664 w 12190342"/>
                <a:gd name="connsiteY3" fmla="*/ 114644 h 608088"/>
                <a:gd name="connsiteX4" fmla="*/ 3819853 w 12190342"/>
                <a:gd name="connsiteY4" fmla="*/ 186411 h 608088"/>
                <a:gd name="connsiteX5" fmla="*/ 4121246 w 12190342"/>
                <a:gd name="connsiteY5" fmla="*/ 236683 h 608088"/>
                <a:gd name="connsiteX6" fmla="*/ 4859580 w 12190342"/>
                <a:gd name="connsiteY6" fmla="*/ 265372 h 608088"/>
                <a:gd name="connsiteX7" fmla="*/ 5454815 w 12190342"/>
                <a:gd name="connsiteY7" fmla="*/ 380305 h 608088"/>
                <a:gd name="connsiteX8" fmla="*/ 6333671 w 12190342"/>
                <a:gd name="connsiteY8" fmla="*/ 380305 h 608088"/>
                <a:gd name="connsiteX9" fmla="*/ 6333671 w 12190342"/>
                <a:gd name="connsiteY9" fmla="*/ 430489 h 608088"/>
                <a:gd name="connsiteX10" fmla="*/ 7157460 w 12190342"/>
                <a:gd name="connsiteY10" fmla="*/ 430489 h 608088"/>
                <a:gd name="connsiteX11" fmla="*/ 7338313 w 12190342"/>
                <a:gd name="connsiteY11" fmla="*/ 466373 h 608088"/>
                <a:gd name="connsiteX12" fmla="*/ 7662267 w 12190342"/>
                <a:gd name="connsiteY12" fmla="*/ 466373 h 608088"/>
                <a:gd name="connsiteX13" fmla="*/ 7699930 w 12190342"/>
                <a:gd name="connsiteY13" fmla="*/ 502256 h 608088"/>
                <a:gd name="connsiteX14" fmla="*/ 8152652 w 12190342"/>
                <a:gd name="connsiteY14" fmla="*/ 518534 h 608088"/>
                <a:gd name="connsiteX15" fmla="*/ 9518095 w 12190342"/>
                <a:gd name="connsiteY15" fmla="*/ 526670 h 608088"/>
                <a:gd name="connsiteX16" fmla="*/ 9591342 w 12190342"/>
                <a:gd name="connsiteY16" fmla="*/ 584139 h 608088"/>
                <a:gd name="connsiteX17" fmla="*/ 9785686 w 12190342"/>
                <a:gd name="connsiteY17" fmla="*/ 608088 h 608088"/>
                <a:gd name="connsiteX18" fmla="*/ 12190342 w 12190342"/>
                <a:gd name="connsiteY18" fmla="*/ 595606 h 60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90342" h="608088">
                  <a:moveTo>
                    <a:pt x="0" y="6993"/>
                  </a:moveTo>
                  <a:lnTo>
                    <a:pt x="935999" y="0"/>
                  </a:lnTo>
                  <a:lnTo>
                    <a:pt x="2893114" y="71566"/>
                  </a:lnTo>
                  <a:lnTo>
                    <a:pt x="3548664" y="114644"/>
                  </a:lnTo>
                  <a:lnTo>
                    <a:pt x="3819853" y="186411"/>
                  </a:lnTo>
                  <a:lnTo>
                    <a:pt x="4121246" y="236683"/>
                  </a:lnTo>
                  <a:lnTo>
                    <a:pt x="4859580" y="265372"/>
                  </a:lnTo>
                  <a:lnTo>
                    <a:pt x="5454815" y="380305"/>
                  </a:lnTo>
                  <a:lnTo>
                    <a:pt x="6333671" y="380305"/>
                  </a:lnTo>
                  <a:lnTo>
                    <a:pt x="6333671" y="430489"/>
                  </a:lnTo>
                  <a:lnTo>
                    <a:pt x="7157460" y="430489"/>
                  </a:lnTo>
                  <a:lnTo>
                    <a:pt x="7338313" y="466373"/>
                  </a:lnTo>
                  <a:lnTo>
                    <a:pt x="7662267" y="466373"/>
                  </a:lnTo>
                  <a:lnTo>
                    <a:pt x="7699930" y="502256"/>
                  </a:lnTo>
                  <a:lnTo>
                    <a:pt x="8152652" y="518534"/>
                  </a:lnTo>
                  <a:lnTo>
                    <a:pt x="9518095" y="526670"/>
                  </a:lnTo>
                  <a:lnTo>
                    <a:pt x="9591342" y="584139"/>
                  </a:lnTo>
                  <a:lnTo>
                    <a:pt x="9785686" y="608088"/>
                  </a:lnTo>
                  <a:lnTo>
                    <a:pt x="12190342" y="595606"/>
                  </a:lnTo>
                </a:path>
              </a:pathLst>
            </a:custGeom>
            <a:noFill/>
            <a:ln w="38100" cap="flat">
              <a:solidFill>
                <a:srgbClr val="FF7F4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sp>
        <p:nvSpPr>
          <p:cNvPr id="14" name="Espace réservé du contenu 13">
            <a:extLst>
              <a:ext uri="{FF2B5EF4-FFF2-40B4-BE49-F238E27FC236}">
                <a16:creationId xmlns:a16="http://schemas.microsoft.com/office/drawing/2014/main" xmlns="" id="{3105C3FA-7654-8673-2B85-E32AFB1B5794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6403262" cy="179466"/>
          </a:xfrm>
        </p:spPr>
        <p:txBody>
          <a:bodyPr/>
          <a:lstStyle/>
          <a:p>
            <a:r>
              <a:rPr lang="fr-FR" dirty="0" smtClean="0"/>
              <a:t>P. Schmid et </a:t>
            </a:r>
            <a:r>
              <a:rPr lang="fr-FR" dirty="0"/>
              <a:t>al. N </a:t>
            </a:r>
            <a:r>
              <a:rPr lang="fr-FR" dirty="0" err="1"/>
              <a:t>Engl</a:t>
            </a:r>
            <a:r>
              <a:rPr lang="fr-FR" dirty="0"/>
              <a:t> J Med 2020;382:810-21</a:t>
            </a:r>
          </a:p>
        </p:txBody>
      </p:sp>
      <p:graphicFrame>
        <p:nvGraphicFramePr>
          <p:cNvPr id="42" name="Tableau 87">
            <a:extLst>
              <a:ext uri="{FF2B5EF4-FFF2-40B4-BE49-F238E27FC236}">
                <a16:creationId xmlns:a16="http://schemas.microsoft.com/office/drawing/2014/main" xmlns="" id="{4CC6A136-318D-F0BF-FDC6-A90E78BD19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331981"/>
              </p:ext>
            </p:extLst>
          </p:nvPr>
        </p:nvGraphicFramePr>
        <p:xfrm>
          <a:off x="6159108" y="2399374"/>
          <a:ext cx="3114342" cy="11303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89812">
                  <a:extLst>
                    <a:ext uri="{9D8B030D-6E8A-4147-A177-3AD203B41FA5}">
                      <a16:colId xmlns:a16="http://schemas.microsoft.com/office/drawing/2014/main" xmlns="" val="3849807683"/>
                    </a:ext>
                  </a:extLst>
                </a:gridCol>
                <a:gridCol w="1112265">
                  <a:extLst>
                    <a:ext uri="{9D8B030D-6E8A-4147-A177-3AD203B41FA5}">
                      <a16:colId xmlns:a16="http://schemas.microsoft.com/office/drawing/2014/main" xmlns="" val="2595140734"/>
                    </a:ext>
                  </a:extLst>
                </a:gridCol>
                <a:gridCol w="1112265">
                  <a:extLst>
                    <a:ext uri="{9D8B030D-6E8A-4147-A177-3AD203B41FA5}">
                      <a16:colId xmlns:a16="http://schemas.microsoft.com/office/drawing/2014/main" xmlns="" val="4196598635"/>
                    </a:ext>
                  </a:extLst>
                </a:gridCol>
              </a:tblGrid>
              <a:tr h="478219">
                <a:tc>
                  <a:txBody>
                    <a:bodyPr/>
                    <a:lstStyle/>
                    <a:p>
                      <a:endParaRPr lang="fr-FR" sz="800" dirty="0">
                        <a:solidFill>
                          <a:schemeClr val="tx1"/>
                        </a:solidFill>
                      </a:endParaRPr>
                    </a:p>
                  </a:txBody>
                  <a:tcPr marL="86949" marR="86949" marT="43474" marB="4347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1" dirty="0" err="1">
                          <a:solidFill>
                            <a:schemeClr val="bg1"/>
                          </a:solidFill>
                        </a:rPr>
                        <a:t>Pembro</a:t>
                      </a:r>
                      <a:r>
                        <a:rPr lang="fr-FR" sz="800" b="1" dirty="0">
                          <a:solidFill>
                            <a:schemeClr val="bg1"/>
                          </a:solidFill>
                        </a:rPr>
                        <a:t> + Chimio/</a:t>
                      </a:r>
                      <a:r>
                        <a:rPr lang="fr-FR" sz="800" b="1" dirty="0" err="1">
                          <a:solidFill>
                            <a:schemeClr val="bg1"/>
                          </a:solidFill>
                        </a:rPr>
                        <a:t>Pembro</a:t>
                      </a:r>
                      <a:endParaRPr lang="fr-FR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1" dirty="0" err="1">
                          <a:solidFill>
                            <a:schemeClr val="bg1"/>
                          </a:solidFill>
                        </a:rPr>
                        <a:t>Pbo</a:t>
                      </a:r>
                      <a:r>
                        <a:rPr lang="fr-FR" sz="800" b="1" dirty="0">
                          <a:solidFill>
                            <a:schemeClr val="bg1"/>
                          </a:solidFill>
                        </a:rPr>
                        <a:t> +</a:t>
                      </a:r>
                      <a:br>
                        <a:rPr lang="fr-FR" sz="800" b="1" dirty="0">
                          <a:solidFill>
                            <a:schemeClr val="bg1"/>
                          </a:solidFill>
                        </a:rPr>
                      </a:br>
                      <a:r>
                        <a:rPr lang="fr-FR" sz="800" b="1" dirty="0" err="1">
                          <a:solidFill>
                            <a:schemeClr val="bg1"/>
                          </a:solidFill>
                        </a:rPr>
                        <a:t>Pbo</a:t>
                      </a:r>
                      <a:r>
                        <a:rPr lang="fr-FR" sz="800" b="1" dirty="0">
                          <a:solidFill>
                            <a:schemeClr val="bg1"/>
                          </a:solidFill>
                        </a:rPr>
                        <a:t> + Chimio/</a:t>
                      </a:r>
                      <a:r>
                        <a:rPr lang="fr-FR" sz="800" b="1" dirty="0" err="1">
                          <a:solidFill>
                            <a:schemeClr val="bg1"/>
                          </a:solidFill>
                        </a:rPr>
                        <a:t>Pbo</a:t>
                      </a:r>
                      <a:endParaRPr lang="fr-FR" sz="800" b="1" dirty="0">
                        <a:solidFill>
                          <a:schemeClr val="bg1"/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84175689"/>
                  </a:ext>
                </a:extLst>
              </a:tr>
              <a:tr h="217372">
                <a:tc>
                  <a:txBody>
                    <a:bodyPr/>
                    <a:lstStyle/>
                    <a:p>
                      <a:r>
                        <a:rPr lang="fr-FR" sz="80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Evènements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7,4%</a:t>
                      </a:r>
                      <a:endParaRPr lang="fr-FR" sz="800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11,8%</a:t>
                      </a:r>
                      <a:endParaRPr lang="fr-FR" sz="800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88032501"/>
                  </a:ext>
                </a:extLst>
              </a:tr>
              <a:tr h="217372">
                <a:tc>
                  <a:txBody>
                    <a:bodyPr/>
                    <a:lstStyle/>
                    <a:p>
                      <a:r>
                        <a:rPr lang="fr-FR" sz="80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HR </a:t>
                      </a:r>
                      <a:r>
                        <a:rPr lang="fr-FR" sz="800" b="0" i="0" u="none" strike="noStrike" noProof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(IC à 95%)</a:t>
                      </a:r>
                      <a:endParaRPr lang="fr-FR" sz="800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80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0,63</a:t>
                      </a:r>
                      <a:r>
                        <a:rPr lang="fr-FR" sz="800" baseline="3000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c </a:t>
                      </a:r>
                      <a:r>
                        <a:rPr lang="fr-FR" sz="80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(0,43-0,93)</a:t>
                      </a:r>
                      <a:endParaRPr lang="fr-FR" sz="800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48995209"/>
                  </a:ext>
                </a:extLst>
              </a:tr>
              <a:tr h="217372">
                <a:tc>
                  <a:txBody>
                    <a:bodyPr/>
                    <a:lstStyle/>
                    <a:p>
                      <a:r>
                        <a:rPr lang="fr-FR" sz="800" i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p</a:t>
                      </a:r>
                      <a:endParaRPr lang="fr-FR" sz="800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80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0,0089</a:t>
                      </a:r>
                      <a:r>
                        <a:rPr lang="fr-FR" sz="800" baseline="3000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d</a:t>
                      </a:r>
                      <a:endParaRPr lang="fr-FR" sz="800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99739393"/>
                  </a:ext>
                </a:extLst>
              </a:tr>
            </a:tbl>
          </a:graphicData>
        </a:graphic>
      </p:graphicFrame>
      <p:sp>
        <p:nvSpPr>
          <p:cNvPr id="6" name="Espace réservé du texte 2">
            <a:extLst>
              <a:ext uri="{FF2B5EF4-FFF2-40B4-BE49-F238E27FC236}">
                <a16:creationId xmlns:a16="http://schemas.microsoft.com/office/drawing/2014/main" xmlns="" id="{73C71065-2374-C1E2-8821-E40BE882D3D7}"/>
              </a:ext>
            </a:extLst>
          </p:cNvPr>
          <p:cNvSpPr txBox="1">
            <a:spLocks/>
          </p:cNvSpPr>
          <p:nvPr/>
        </p:nvSpPr>
        <p:spPr>
          <a:xfrm>
            <a:off x="1153744" y="5349937"/>
            <a:ext cx="10604465" cy="563247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1" i="1" kern="1200">
                <a:solidFill>
                  <a:schemeClr val="bg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fr-FR" sz="700" b="0" baseline="30000" dirty="0">
                <a:solidFill>
                  <a:srgbClr val="000000"/>
                </a:solidFill>
              </a:rPr>
              <a:t>a. </a:t>
            </a:r>
            <a:r>
              <a:rPr lang="fr-FR" sz="700" b="0" dirty="0" err="1">
                <a:solidFill>
                  <a:srgbClr val="000000"/>
                </a:solidFill>
              </a:rPr>
              <a:t>Estimated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treatment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difference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based</a:t>
            </a:r>
            <a:r>
              <a:rPr lang="fr-FR" sz="700" b="0" dirty="0">
                <a:solidFill>
                  <a:srgbClr val="000000"/>
                </a:solidFill>
              </a:rPr>
              <a:t> on </a:t>
            </a:r>
            <a:r>
              <a:rPr lang="fr-FR" sz="700" b="0" dirty="0" err="1">
                <a:solidFill>
                  <a:srgbClr val="000000"/>
                </a:solidFill>
              </a:rPr>
              <a:t>Miettinen</a:t>
            </a:r>
            <a:r>
              <a:rPr lang="fr-FR" sz="700" b="0" dirty="0">
                <a:solidFill>
                  <a:srgbClr val="000000"/>
                </a:solidFill>
              </a:rPr>
              <a:t> &amp; </a:t>
            </a:r>
            <a:r>
              <a:rPr lang="fr-FR" sz="700" b="0" dirty="0" err="1">
                <a:solidFill>
                  <a:srgbClr val="000000"/>
                </a:solidFill>
              </a:rPr>
              <a:t>Nurminen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method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stratified</a:t>
            </a:r>
            <a:r>
              <a:rPr lang="fr-FR" sz="700" b="0" dirty="0">
                <a:solidFill>
                  <a:srgbClr val="000000"/>
                </a:solidFill>
              </a:rPr>
              <a:t> by </a:t>
            </a:r>
            <a:r>
              <a:rPr lang="fr-FR" sz="700" b="0" dirty="0" err="1">
                <a:solidFill>
                  <a:srgbClr val="000000"/>
                </a:solidFill>
              </a:rPr>
              <a:t>randomization</a:t>
            </a:r>
            <a:r>
              <a:rPr lang="fr-FR" sz="700" b="0" dirty="0">
                <a:solidFill>
                  <a:srgbClr val="000000"/>
                </a:solidFill>
              </a:rPr>
              <a:t> stratification </a:t>
            </a:r>
            <a:r>
              <a:rPr lang="fr-FR" sz="700" b="0" dirty="0" err="1">
                <a:solidFill>
                  <a:srgbClr val="000000"/>
                </a:solidFill>
              </a:rPr>
              <a:t>factors</a:t>
            </a:r>
            <a:r>
              <a:rPr lang="fr-FR" sz="700" b="0" dirty="0">
                <a:solidFill>
                  <a:srgbClr val="000000"/>
                </a:solidFill>
              </a:rPr>
              <a:t>. </a:t>
            </a:r>
            <a:r>
              <a:rPr lang="fr-FR" sz="700" b="0" baseline="30000" dirty="0">
                <a:solidFill>
                  <a:srgbClr val="000000"/>
                </a:solidFill>
              </a:rPr>
              <a:t>b. </a:t>
            </a:r>
            <a:r>
              <a:rPr lang="fr-FR" sz="700" b="0" dirty="0" err="1">
                <a:solidFill>
                  <a:srgbClr val="000000"/>
                </a:solidFill>
              </a:rPr>
              <a:t>Prespecified</a:t>
            </a:r>
            <a:r>
              <a:rPr lang="fr-FR" sz="700" b="0" dirty="0">
                <a:solidFill>
                  <a:srgbClr val="000000"/>
                </a:solidFill>
              </a:rPr>
              <a:t> P-value </a:t>
            </a:r>
            <a:r>
              <a:rPr lang="fr-FR" sz="700" b="0" dirty="0" err="1">
                <a:solidFill>
                  <a:srgbClr val="000000"/>
                </a:solidFill>
              </a:rPr>
              <a:t>boundary</a:t>
            </a:r>
            <a:r>
              <a:rPr lang="fr-FR" sz="700" b="0" dirty="0">
                <a:solidFill>
                  <a:srgbClr val="000000"/>
                </a:solidFill>
              </a:rPr>
              <a:t> for </a:t>
            </a:r>
            <a:r>
              <a:rPr lang="fr-FR" sz="700" b="0" dirty="0" err="1">
                <a:solidFill>
                  <a:srgbClr val="000000"/>
                </a:solidFill>
              </a:rPr>
              <a:t>significance</a:t>
            </a:r>
            <a:r>
              <a:rPr lang="fr-FR" sz="700" b="0" dirty="0">
                <a:solidFill>
                  <a:srgbClr val="000000"/>
                </a:solidFill>
              </a:rPr>
              <a:t> of 0,003 </a:t>
            </a:r>
            <a:r>
              <a:rPr lang="fr-FR" sz="700" b="0" dirty="0" err="1">
                <a:solidFill>
                  <a:srgbClr val="000000"/>
                </a:solidFill>
              </a:rPr>
              <a:t>was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crossed</a:t>
            </a:r>
            <a:r>
              <a:rPr lang="fr-FR" sz="700" b="0" dirty="0">
                <a:solidFill>
                  <a:srgbClr val="000000"/>
                </a:solidFill>
              </a:rPr>
              <a:t>; data </a:t>
            </a:r>
            <a:r>
              <a:rPr lang="fr-FR" sz="700" b="0" dirty="0" err="1">
                <a:solidFill>
                  <a:srgbClr val="000000"/>
                </a:solidFill>
              </a:rPr>
              <a:t>cutoff</a:t>
            </a:r>
            <a:r>
              <a:rPr lang="fr-FR" sz="700" b="0" dirty="0">
                <a:solidFill>
                  <a:srgbClr val="000000"/>
                </a:solidFill>
              </a:rPr>
              <a:t> date: </a:t>
            </a:r>
            <a:r>
              <a:rPr lang="fr-FR" sz="700" b="0" dirty="0" err="1">
                <a:solidFill>
                  <a:srgbClr val="000000"/>
                </a:solidFill>
              </a:rPr>
              <a:t>September</a:t>
            </a:r>
            <a:r>
              <a:rPr lang="fr-FR" sz="700" b="0" dirty="0">
                <a:solidFill>
                  <a:srgbClr val="000000"/>
                </a:solidFill>
              </a:rPr>
              <a:t> 24, 2018. </a:t>
            </a:r>
            <a:r>
              <a:rPr lang="fr-FR" sz="700" b="0" baseline="30000" dirty="0">
                <a:solidFill>
                  <a:srgbClr val="000000"/>
                </a:solidFill>
              </a:rPr>
              <a:t>c. </a:t>
            </a:r>
            <a:r>
              <a:rPr lang="fr-FR" sz="700" b="0" dirty="0">
                <a:solidFill>
                  <a:srgbClr val="000000"/>
                </a:solidFill>
              </a:rPr>
              <a:t>Hazard ratio (CI) </a:t>
            </a:r>
            <a:r>
              <a:rPr lang="fr-FR" sz="700" b="0" dirty="0" err="1">
                <a:solidFill>
                  <a:srgbClr val="000000"/>
                </a:solidFill>
              </a:rPr>
              <a:t>analyzed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based</a:t>
            </a:r>
            <a:r>
              <a:rPr lang="fr-FR" sz="700" b="0" dirty="0">
                <a:solidFill>
                  <a:srgbClr val="000000"/>
                </a:solidFill>
              </a:rPr>
              <a:t> on a Cox </a:t>
            </a:r>
            <a:r>
              <a:rPr lang="fr-FR" sz="700" b="0" dirty="0" err="1">
                <a:solidFill>
                  <a:srgbClr val="000000"/>
                </a:solidFill>
              </a:rPr>
              <a:t>regression</a:t>
            </a:r>
            <a:r>
              <a:rPr lang="fr-FR" sz="700" b="0" dirty="0">
                <a:solidFill>
                  <a:srgbClr val="000000"/>
                </a:solidFill>
              </a:rPr>
              <a:t> model </a:t>
            </a:r>
            <a:r>
              <a:rPr lang="fr-FR" sz="700" b="0" dirty="0" err="1">
                <a:solidFill>
                  <a:srgbClr val="000000"/>
                </a:solidFill>
              </a:rPr>
              <a:t>with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treatment</a:t>
            </a:r>
            <a:r>
              <a:rPr lang="fr-FR" sz="700" b="0" dirty="0">
                <a:solidFill>
                  <a:srgbClr val="000000"/>
                </a:solidFill>
              </a:rPr>
              <a:t> as a </a:t>
            </a:r>
            <a:r>
              <a:rPr lang="fr-FR" sz="700" b="0" dirty="0" err="1">
                <a:solidFill>
                  <a:srgbClr val="000000"/>
                </a:solidFill>
              </a:rPr>
              <a:t>covariate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stratified</a:t>
            </a:r>
            <a:r>
              <a:rPr lang="fr-FR" sz="700" b="0" dirty="0">
                <a:solidFill>
                  <a:srgbClr val="000000"/>
                </a:solidFill>
              </a:rPr>
              <a:t> by the </a:t>
            </a:r>
            <a:r>
              <a:rPr lang="fr-FR" sz="700" b="0" dirty="0" err="1">
                <a:solidFill>
                  <a:srgbClr val="000000"/>
                </a:solidFill>
              </a:rPr>
              <a:t>randomization</a:t>
            </a:r>
            <a:r>
              <a:rPr lang="fr-FR" sz="700" b="0" dirty="0">
                <a:solidFill>
                  <a:srgbClr val="000000"/>
                </a:solidFill>
              </a:rPr>
              <a:t> stratification </a:t>
            </a:r>
            <a:r>
              <a:rPr lang="fr-FR" sz="700" b="0" dirty="0" err="1">
                <a:solidFill>
                  <a:srgbClr val="000000"/>
                </a:solidFill>
              </a:rPr>
              <a:t>factors</a:t>
            </a:r>
            <a:r>
              <a:rPr lang="fr-FR" sz="700" b="0" dirty="0">
                <a:solidFill>
                  <a:srgbClr val="000000"/>
                </a:solidFill>
              </a:rPr>
              <a:t>. </a:t>
            </a:r>
            <a:r>
              <a:rPr lang="fr-FR" sz="700" b="0" baseline="30000" dirty="0" err="1">
                <a:solidFill>
                  <a:srgbClr val="000000"/>
                </a:solidFill>
              </a:rPr>
              <a:t>d.</a:t>
            </a:r>
            <a:r>
              <a:rPr lang="fr-FR" sz="700" b="0" dirty="0" err="1">
                <a:solidFill>
                  <a:srgbClr val="000000"/>
                </a:solidFill>
              </a:rPr>
              <a:t>Prespecified</a:t>
            </a:r>
            <a:r>
              <a:rPr lang="fr-FR" sz="700" b="0" dirty="0">
                <a:solidFill>
                  <a:srgbClr val="000000"/>
                </a:solidFill>
              </a:rPr>
              <a:t> P-value </a:t>
            </a:r>
            <a:r>
              <a:rPr lang="fr-FR" sz="700" b="0" dirty="0" err="1">
                <a:solidFill>
                  <a:srgbClr val="000000"/>
                </a:solidFill>
              </a:rPr>
              <a:t>boundary</a:t>
            </a:r>
            <a:r>
              <a:rPr lang="fr-FR" sz="700" b="0" dirty="0">
                <a:solidFill>
                  <a:srgbClr val="000000"/>
                </a:solidFill>
              </a:rPr>
              <a:t> for </a:t>
            </a:r>
            <a:r>
              <a:rPr lang="fr-FR" sz="700" b="0" dirty="0" err="1">
                <a:solidFill>
                  <a:srgbClr val="000000"/>
                </a:solidFill>
              </a:rPr>
              <a:t>significance</a:t>
            </a:r>
            <a:r>
              <a:rPr lang="fr-FR" sz="700" b="0" dirty="0">
                <a:solidFill>
                  <a:srgbClr val="000000"/>
                </a:solidFill>
              </a:rPr>
              <a:t> of 0,000051 not </a:t>
            </a:r>
            <a:r>
              <a:rPr lang="fr-FR" sz="700" b="0" dirty="0" err="1">
                <a:solidFill>
                  <a:srgbClr val="000000"/>
                </a:solidFill>
              </a:rPr>
              <a:t>reached</a:t>
            </a:r>
            <a:r>
              <a:rPr lang="fr-FR" sz="700" b="0" dirty="0">
                <a:solidFill>
                  <a:srgbClr val="000000"/>
                </a:solidFill>
              </a:rPr>
              <a:t> at </a:t>
            </a:r>
            <a:r>
              <a:rPr lang="fr-FR" sz="700" b="0" dirty="0" err="1">
                <a:solidFill>
                  <a:srgbClr val="000000"/>
                </a:solidFill>
              </a:rPr>
              <a:t>this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analysis</a:t>
            </a:r>
            <a:r>
              <a:rPr lang="fr-FR" sz="700" b="0" dirty="0">
                <a:solidFill>
                  <a:srgbClr val="000000"/>
                </a:solidFill>
              </a:rPr>
              <a:t>. </a:t>
            </a:r>
            <a:r>
              <a:rPr lang="fr-FR" sz="700" b="0" baseline="30000" dirty="0" err="1">
                <a:solidFill>
                  <a:srgbClr val="000000"/>
                </a:solidFill>
              </a:rPr>
              <a:t>e.</a:t>
            </a:r>
            <a:r>
              <a:rPr lang="fr-FR" sz="700" b="0" dirty="0" err="1">
                <a:solidFill>
                  <a:srgbClr val="000000"/>
                </a:solidFill>
              </a:rPr>
              <a:t>Defined</a:t>
            </a:r>
            <a:r>
              <a:rPr lang="fr-FR" sz="700" b="0" dirty="0">
                <a:solidFill>
                  <a:srgbClr val="000000"/>
                </a:solidFill>
              </a:rPr>
              <a:t> as the time </a:t>
            </a:r>
            <a:r>
              <a:rPr lang="fr-FR" sz="700" b="0" dirty="0" err="1">
                <a:solidFill>
                  <a:srgbClr val="000000"/>
                </a:solidFill>
              </a:rPr>
              <a:t>from</a:t>
            </a:r>
            <a:r>
              <a:rPr lang="fr-FR" sz="700" b="0" dirty="0">
                <a:solidFill>
                  <a:srgbClr val="000000"/>
                </a:solidFill>
              </a:rPr>
              <a:t> </a:t>
            </a:r>
            <a:r>
              <a:rPr lang="fr-FR" sz="700" b="0" dirty="0" err="1">
                <a:solidFill>
                  <a:srgbClr val="000000"/>
                </a:solidFill>
              </a:rPr>
              <a:t>randomization</a:t>
            </a:r>
            <a:r>
              <a:rPr lang="fr-FR" sz="700" b="0" dirty="0">
                <a:solidFill>
                  <a:srgbClr val="000000"/>
                </a:solidFill>
              </a:rPr>
              <a:t> to the date of </a:t>
            </a:r>
            <a:r>
              <a:rPr lang="fr-FR" sz="700" b="0" dirty="0" err="1">
                <a:solidFill>
                  <a:srgbClr val="000000"/>
                </a:solidFill>
              </a:rPr>
              <a:t>death</a:t>
            </a:r>
            <a:r>
              <a:rPr lang="fr-FR" sz="700" b="0" dirty="0">
                <a:solidFill>
                  <a:srgbClr val="000000"/>
                </a:solidFill>
              </a:rPr>
              <a:t> or data </a:t>
            </a:r>
            <a:r>
              <a:rPr lang="fr-FR" sz="700" b="0" dirty="0" err="1">
                <a:solidFill>
                  <a:srgbClr val="000000"/>
                </a:solidFill>
              </a:rPr>
              <a:t>cutoff</a:t>
            </a:r>
            <a:r>
              <a:rPr lang="fr-FR" sz="700" b="0" dirty="0">
                <a:solidFill>
                  <a:srgbClr val="000000"/>
                </a:solidFill>
              </a:rPr>
              <a:t> date of April 24, 2019, if the patient </a:t>
            </a:r>
            <a:r>
              <a:rPr lang="fr-FR" sz="700" b="0" dirty="0" err="1">
                <a:solidFill>
                  <a:srgbClr val="000000"/>
                </a:solidFill>
              </a:rPr>
              <a:t>was</a:t>
            </a:r>
            <a:r>
              <a:rPr lang="fr-FR" sz="700" b="0" dirty="0">
                <a:solidFill>
                  <a:srgbClr val="000000"/>
                </a:solidFill>
              </a:rPr>
              <a:t> alive.</a:t>
            </a:r>
            <a:br>
              <a:rPr lang="fr-FR" sz="700" b="0" dirty="0">
                <a:solidFill>
                  <a:srgbClr val="000000"/>
                </a:solidFill>
              </a:rPr>
            </a:br>
            <a:r>
              <a:rPr lang="fr-FR" sz="700" b="0" dirty="0">
                <a:solidFill>
                  <a:srgbClr val="000000"/>
                </a:solidFill>
              </a:rPr>
              <a:t>1. Schmid P, et al. N </a:t>
            </a:r>
            <a:r>
              <a:rPr lang="fr-FR" sz="700" b="0" dirty="0" err="1">
                <a:solidFill>
                  <a:srgbClr val="000000"/>
                </a:solidFill>
              </a:rPr>
              <a:t>Engl</a:t>
            </a:r>
            <a:r>
              <a:rPr lang="fr-FR" sz="700" b="0" dirty="0">
                <a:solidFill>
                  <a:srgbClr val="000000"/>
                </a:solidFill>
              </a:rPr>
              <a:t> J Med 2020;382:810-21</a:t>
            </a:r>
          </a:p>
        </p:txBody>
      </p:sp>
      <p:sp>
        <p:nvSpPr>
          <p:cNvPr id="7" name="Rectangle à coins arrondis 10">
            <a:extLst>
              <a:ext uri="{FF2B5EF4-FFF2-40B4-BE49-F238E27FC236}">
                <a16:creationId xmlns:a16="http://schemas.microsoft.com/office/drawing/2014/main" xmlns="" id="{0F816D67-5490-481B-750D-0CA786AADF1E}"/>
              </a:ext>
            </a:extLst>
          </p:cNvPr>
          <p:cNvSpPr/>
          <p:nvPr/>
        </p:nvSpPr>
        <p:spPr>
          <a:xfrm>
            <a:off x="1286524" y="1343207"/>
            <a:ext cx="3646424" cy="394468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xmlns="" id="{C234981B-E1F6-DF96-B0B8-BE600453D9FA}"/>
              </a:ext>
            </a:extLst>
          </p:cNvPr>
          <p:cNvSpPr txBox="1"/>
          <p:nvPr/>
        </p:nvSpPr>
        <p:spPr>
          <a:xfrm>
            <a:off x="1391161" y="1168183"/>
            <a:ext cx="3139649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Objectif  principal : </a:t>
            </a:r>
            <a:r>
              <a:rPr lang="fr-FR" sz="1600" b="1" dirty="0" err="1">
                <a:solidFill>
                  <a:schemeClr val="accent5"/>
                </a:solidFill>
                <a:cs typeface="Arial" panose="020B0604020202020204" pitchFamily="34" charset="0"/>
              </a:rPr>
              <a:t>pCR</a:t>
            </a: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 : AI1</a:t>
            </a:r>
            <a:r>
              <a:rPr lang="fr-FR" sz="1600" b="1" baseline="30000" dirty="0">
                <a:solidFill>
                  <a:schemeClr val="accent5"/>
                </a:solidFill>
                <a:cs typeface="Arial" panose="020B0604020202020204" pitchFamily="34" charset="0"/>
              </a:rPr>
              <a:t>1</a:t>
            </a:r>
            <a:endParaRPr lang="fr-FR" sz="1600" b="1" dirty="0">
              <a:solidFill>
                <a:schemeClr val="accent5"/>
              </a:solidFill>
              <a:cs typeface="Arial" panose="020B0604020202020204" pitchFamily="34" charset="0"/>
            </a:endParaRPr>
          </a:p>
        </p:txBody>
      </p:sp>
      <p:sp>
        <p:nvSpPr>
          <p:cNvPr id="9" name="Rectangle à coins arrondis 44">
            <a:extLst>
              <a:ext uri="{FF2B5EF4-FFF2-40B4-BE49-F238E27FC236}">
                <a16:creationId xmlns:a16="http://schemas.microsoft.com/office/drawing/2014/main" xmlns="" id="{428A637B-2510-2CF7-F1B4-560DDAD85257}"/>
              </a:ext>
            </a:extLst>
          </p:cNvPr>
          <p:cNvSpPr/>
          <p:nvPr/>
        </p:nvSpPr>
        <p:spPr>
          <a:xfrm>
            <a:off x="5342165" y="1343207"/>
            <a:ext cx="6495484" cy="394468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xmlns="" id="{DECAC0D3-CD40-1664-C21B-9B53EC677A20}"/>
              </a:ext>
            </a:extLst>
          </p:cNvPr>
          <p:cNvSpPr txBox="1"/>
          <p:nvPr/>
        </p:nvSpPr>
        <p:spPr>
          <a:xfrm>
            <a:off x="5442535" y="1168183"/>
            <a:ext cx="3276004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SSE analyse intermédiaire AI2</a:t>
            </a:r>
            <a:r>
              <a:rPr lang="fr-FR" sz="1600" b="1" baseline="30000" dirty="0">
                <a:solidFill>
                  <a:schemeClr val="accent5"/>
                </a:solidFill>
                <a:cs typeface="Arial" panose="020B0604020202020204" pitchFamily="34" charset="0"/>
              </a:rPr>
              <a:t>1</a:t>
            </a:r>
            <a:endParaRPr lang="fr-FR" sz="1600" b="1" dirty="0">
              <a:solidFill>
                <a:schemeClr val="accent5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11" name="Graphique 10">
            <a:extLst>
              <a:ext uri="{FF2B5EF4-FFF2-40B4-BE49-F238E27FC236}">
                <a16:creationId xmlns:a16="http://schemas.microsoft.com/office/drawing/2014/main" xmlns="" id="{3F4556A7-D15B-C0A5-1B3D-7F2DA44432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4767816"/>
              </p:ext>
            </p:extLst>
          </p:nvPr>
        </p:nvGraphicFramePr>
        <p:xfrm>
          <a:off x="1244360" y="2452674"/>
          <a:ext cx="3688588" cy="2244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ZoneTexte 11">
            <a:extLst>
              <a:ext uri="{FF2B5EF4-FFF2-40B4-BE49-F238E27FC236}">
                <a16:creationId xmlns:a16="http://schemas.microsoft.com/office/drawing/2014/main" xmlns="" id="{1BF2E9F7-6367-1AD5-08B4-29C42AD56672}"/>
              </a:ext>
            </a:extLst>
          </p:cNvPr>
          <p:cNvSpPr txBox="1"/>
          <p:nvPr/>
        </p:nvSpPr>
        <p:spPr>
          <a:xfrm>
            <a:off x="1472183" y="1428067"/>
            <a:ext cx="1354846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rgbClr val="7F7F7F"/>
                </a:solidFill>
                <a:latin typeface="Arial Narrow"/>
              </a:rPr>
              <a:t>ypT0/</a:t>
            </a:r>
            <a:r>
              <a:rPr lang="fr-FR" sz="1600" b="1" dirty="0" err="1">
                <a:solidFill>
                  <a:srgbClr val="7F7F7F"/>
                </a:solidFill>
                <a:latin typeface="Arial Narrow"/>
              </a:rPr>
              <a:t>Tis</a:t>
            </a:r>
            <a:r>
              <a:rPr lang="fr-FR" sz="1600" b="1" dirty="0">
                <a:solidFill>
                  <a:srgbClr val="7F7F7F"/>
                </a:solidFill>
                <a:latin typeface="Arial Narrow"/>
              </a:rPr>
              <a:t> ypN0</a:t>
            </a:r>
            <a:endParaRPr lang="fr-FR" sz="1600" dirty="0">
              <a:solidFill>
                <a:srgbClr val="7F7F7F"/>
              </a:solidFill>
              <a:latin typeface="Arial Narrow"/>
            </a:endParaRPr>
          </a:p>
        </p:txBody>
      </p: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xmlns="" id="{0A17E81E-D841-B7CC-07FD-68BF953D22B5}"/>
              </a:ext>
            </a:extLst>
          </p:cNvPr>
          <p:cNvCxnSpPr/>
          <p:nvPr/>
        </p:nvCxnSpPr>
        <p:spPr>
          <a:xfrm>
            <a:off x="1583656" y="4553834"/>
            <a:ext cx="3009996" cy="0"/>
          </a:xfrm>
          <a:prstGeom prst="line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" name="ZoneTexte 15">
            <a:extLst>
              <a:ext uri="{FF2B5EF4-FFF2-40B4-BE49-F238E27FC236}">
                <a16:creationId xmlns:a16="http://schemas.microsoft.com/office/drawing/2014/main" xmlns="" id="{AC9DADEC-1827-5666-ADA0-EEA2A7832B66}"/>
              </a:ext>
            </a:extLst>
          </p:cNvPr>
          <p:cNvSpPr txBox="1"/>
          <p:nvPr/>
        </p:nvSpPr>
        <p:spPr>
          <a:xfrm>
            <a:off x="2120398" y="4626746"/>
            <a:ext cx="784573" cy="589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Bef>
                <a:spcPts val="600"/>
              </a:spcBef>
              <a:defRPr/>
            </a:pPr>
            <a:r>
              <a:rPr lang="fr-FR" sz="1200" b="1" dirty="0" err="1">
                <a:solidFill>
                  <a:srgbClr val="000000"/>
                </a:solidFill>
              </a:rPr>
              <a:t>Pembro</a:t>
            </a:r>
            <a:r>
              <a:rPr lang="fr-FR" sz="1200" b="1" dirty="0">
                <a:solidFill>
                  <a:srgbClr val="000000"/>
                </a:solidFill>
              </a:rPr>
              <a:t/>
            </a:r>
            <a:br>
              <a:rPr lang="fr-FR" sz="1200" b="1" dirty="0">
                <a:solidFill>
                  <a:srgbClr val="000000"/>
                </a:solidFill>
              </a:rPr>
            </a:br>
            <a:r>
              <a:rPr lang="fr-FR" sz="1200" b="1" dirty="0">
                <a:solidFill>
                  <a:srgbClr val="000000"/>
                </a:solidFill>
              </a:rPr>
              <a:t>+ Chimio</a:t>
            </a:r>
            <a:br>
              <a:rPr lang="fr-FR" sz="1200" b="1" dirty="0">
                <a:solidFill>
                  <a:srgbClr val="000000"/>
                </a:solidFill>
              </a:rPr>
            </a:br>
            <a:r>
              <a:rPr lang="fr-FR" sz="1100" dirty="0">
                <a:solidFill>
                  <a:srgbClr val="000000"/>
                </a:solidFill>
              </a:rPr>
              <a:t>(n=401)</a:t>
            </a:r>
            <a:endParaRPr lang="fr-FR" sz="1200" b="1" dirty="0">
              <a:solidFill>
                <a:srgbClr val="000000"/>
              </a:solidFill>
            </a:endParaRP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xmlns="" id="{2E021B9E-D50D-2381-B433-13CC50F427B7}"/>
              </a:ext>
            </a:extLst>
          </p:cNvPr>
          <p:cNvSpPr txBox="1"/>
          <p:nvPr/>
        </p:nvSpPr>
        <p:spPr>
          <a:xfrm>
            <a:off x="3313081" y="4626746"/>
            <a:ext cx="784574" cy="589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Bef>
                <a:spcPts val="600"/>
              </a:spcBef>
              <a:defRPr/>
            </a:pPr>
            <a:r>
              <a:rPr lang="fr-FR" sz="1200" b="1" dirty="0">
                <a:solidFill>
                  <a:srgbClr val="000000"/>
                </a:solidFill>
              </a:rPr>
              <a:t>Placebo</a:t>
            </a:r>
            <a:br>
              <a:rPr lang="fr-FR" sz="1200" b="1" dirty="0">
                <a:solidFill>
                  <a:srgbClr val="000000"/>
                </a:solidFill>
              </a:rPr>
            </a:br>
            <a:r>
              <a:rPr lang="fr-FR" sz="1200" b="1" dirty="0">
                <a:solidFill>
                  <a:srgbClr val="000000"/>
                </a:solidFill>
              </a:rPr>
              <a:t>+ Chimio</a:t>
            </a:r>
            <a:br>
              <a:rPr lang="fr-FR" sz="1200" b="1" dirty="0">
                <a:solidFill>
                  <a:srgbClr val="000000"/>
                </a:solidFill>
              </a:rPr>
            </a:br>
            <a:r>
              <a:rPr lang="fr-FR" sz="1100" dirty="0">
                <a:solidFill>
                  <a:srgbClr val="000000"/>
                </a:solidFill>
              </a:rPr>
              <a:t>(n=201)</a:t>
            </a:r>
            <a:endParaRPr lang="fr-FR" sz="1200" b="1" dirty="0">
              <a:solidFill>
                <a:srgbClr val="000000"/>
              </a:solidFill>
            </a:endParaRP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xmlns="" id="{12FC8BBE-57E9-A666-E0C0-3DB753BC58DE}"/>
              </a:ext>
            </a:extLst>
          </p:cNvPr>
          <p:cNvGrpSpPr/>
          <p:nvPr/>
        </p:nvGrpSpPr>
        <p:grpSpPr>
          <a:xfrm>
            <a:off x="2456186" y="2586658"/>
            <a:ext cx="112998" cy="268902"/>
            <a:chOff x="2232212" y="3688976"/>
            <a:chExt cx="121023" cy="573742"/>
          </a:xfrm>
        </p:grpSpPr>
        <p:cxnSp>
          <p:nvCxnSpPr>
            <p:cNvPr id="21" name="Connecteur droit 20">
              <a:extLst>
                <a:ext uri="{FF2B5EF4-FFF2-40B4-BE49-F238E27FC236}">
                  <a16:creationId xmlns:a16="http://schemas.microsoft.com/office/drawing/2014/main" xmlns="" id="{723ABD43-6880-AD3E-44A2-BB8998292DE7}"/>
                </a:ext>
              </a:extLst>
            </p:cNvPr>
            <p:cNvCxnSpPr/>
            <p:nvPr/>
          </p:nvCxnSpPr>
          <p:spPr>
            <a:xfrm>
              <a:off x="2232212" y="3688976"/>
              <a:ext cx="121023" cy="0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necteur droit 21">
              <a:extLst>
                <a:ext uri="{FF2B5EF4-FFF2-40B4-BE49-F238E27FC236}">
                  <a16:creationId xmlns:a16="http://schemas.microsoft.com/office/drawing/2014/main" xmlns="" id="{12D2FC46-2F33-D97E-70FF-73E11DC5FF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92724" y="3695700"/>
              <a:ext cx="0" cy="567018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xmlns="" id="{DAFD8277-20AC-9914-127C-DD3AF27E9F59}"/>
                </a:ext>
              </a:extLst>
            </p:cNvPr>
            <p:cNvCxnSpPr/>
            <p:nvPr/>
          </p:nvCxnSpPr>
          <p:spPr>
            <a:xfrm>
              <a:off x="2232212" y="4262718"/>
              <a:ext cx="121023" cy="0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xmlns="" id="{CED9968F-FE5C-A0BB-ABC4-D8D9D2E9E828}"/>
              </a:ext>
            </a:extLst>
          </p:cNvPr>
          <p:cNvGrpSpPr/>
          <p:nvPr/>
        </p:nvGrpSpPr>
        <p:grpSpPr>
          <a:xfrm>
            <a:off x="3648869" y="2897523"/>
            <a:ext cx="112998" cy="403353"/>
            <a:chOff x="2232212" y="3688976"/>
            <a:chExt cx="121023" cy="573742"/>
          </a:xfrm>
        </p:grpSpPr>
        <p:cxnSp>
          <p:nvCxnSpPr>
            <p:cNvPr id="25" name="Connecteur droit 24">
              <a:extLst>
                <a:ext uri="{FF2B5EF4-FFF2-40B4-BE49-F238E27FC236}">
                  <a16:creationId xmlns:a16="http://schemas.microsoft.com/office/drawing/2014/main" xmlns="" id="{8EC26F1C-3F0F-64AE-1332-A2B81185E61F}"/>
                </a:ext>
              </a:extLst>
            </p:cNvPr>
            <p:cNvCxnSpPr/>
            <p:nvPr/>
          </p:nvCxnSpPr>
          <p:spPr>
            <a:xfrm>
              <a:off x="2232212" y="3688976"/>
              <a:ext cx="121023" cy="0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eur droit 25">
              <a:extLst>
                <a:ext uri="{FF2B5EF4-FFF2-40B4-BE49-F238E27FC236}">
                  <a16:creationId xmlns:a16="http://schemas.microsoft.com/office/drawing/2014/main" xmlns="" id="{ECC6F09C-7031-ACD8-84FD-DD54F05147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92724" y="3695700"/>
              <a:ext cx="0" cy="567018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necteur droit 26">
              <a:extLst>
                <a:ext uri="{FF2B5EF4-FFF2-40B4-BE49-F238E27FC236}">
                  <a16:creationId xmlns:a16="http://schemas.microsoft.com/office/drawing/2014/main" xmlns="" id="{7A44B382-5FC9-21CC-1BFC-87DB5E6CBE23}"/>
                </a:ext>
              </a:extLst>
            </p:cNvPr>
            <p:cNvCxnSpPr/>
            <p:nvPr/>
          </p:nvCxnSpPr>
          <p:spPr>
            <a:xfrm>
              <a:off x="2232212" y="4262718"/>
              <a:ext cx="121023" cy="0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Rectangle 8">
            <a:extLst>
              <a:ext uri="{FF2B5EF4-FFF2-40B4-BE49-F238E27FC236}">
                <a16:creationId xmlns:a16="http://schemas.microsoft.com/office/drawing/2014/main" xmlns="" id="{83C61F70-80BA-8BA3-B7D5-11652FA3DF98}"/>
              </a:ext>
            </a:extLst>
          </p:cNvPr>
          <p:cNvSpPr/>
          <p:nvPr/>
        </p:nvSpPr>
        <p:spPr>
          <a:xfrm>
            <a:off x="2512685" y="2389265"/>
            <a:ext cx="1192682" cy="422472"/>
          </a:xfrm>
          <a:custGeom>
            <a:avLst/>
            <a:gdLst>
              <a:gd name="connsiteX0" fmla="*/ 0 w 1451068"/>
              <a:gd name="connsiteY0" fmla="*/ 0 h 849031"/>
              <a:gd name="connsiteX1" fmla="*/ 1451068 w 1451068"/>
              <a:gd name="connsiteY1" fmla="*/ 0 h 849031"/>
              <a:gd name="connsiteX2" fmla="*/ 1451068 w 1451068"/>
              <a:gd name="connsiteY2" fmla="*/ 849031 h 849031"/>
              <a:gd name="connsiteX3" fmla="*/ 0 w 1451068"/>
              <a:gd name="connsiteY3" fmla="*/ 849031 h 849031"/>
              <a:gd name="connsiteX4" fmla="*/ 0 w 1451068"/>
              <a:gd name="connsiteY4" fmla="*/ 0 h 849031"/>
              <a:gd name="connsiteX0" fmla="*/ 0 w 1451068"/>
              <a:gd name="connsiteY0" fmla="*/ 0 h 849031"/>
              <a:gd name="connsiteX1" fmla="*/ 1451068 w 1451068"/>
              <a:gd name="connsiteY1" fmla="*/ 0 h 849031"/>
              <a:gd name="connsiteX2" fmla="*/ 1451068 w 1451068"/>
              <a:gd name="connsiteY2" fmla="*/ 849031 h 849031"/>
              <a:gd name="connsiteX3" fmla="*/ 544377 w 1451068"/>
              <a:gd name="connsiteY3" fmla="*/ 837357 h 849031"/>
              <a:gd name="connsiteX4" fmla="*/ 0 w 1451068"/>
              <a:gd name="connsiteY4" fmla="*/ 849031 h 849031"/>
              <a:gd name="connsiteX5" fmla="*/ 0 w 1451068"/>
              <a:gd name="connsiteY5" fmla="*/ 0 h 849031"/>
              <a:gd name="connsiteX0" fmla="*/ 0 w 1451068"/>
              <a:gd name="connsiteY0" fmla="*/ 849031 h 928797"/>
              <a:gd name="connsiteX1" fmla="*/ 0 w 1451068"/>
              <a:gd name="connsiteY1" fmla="*/ 0 h 928797"/>
              <a:gd name="connsiteX2" fmla="*/ 1451068 w 1451068"/>
              <a:gd name="connsiteY2" fmla="*/ 0 h 928797"/>
              <a:gd name="connsiteX3" fmla="*/ 1451068 w 1451068"/>
              <a:gd name="connsiteY3" fmla="*/ 849031 h 928797"/>
              <a:gd name="connsiteX4" fmla="*/ 635817 w 1451068"/>
              <a:gd name="connsiteY4" fmla="*/ 928797 h 928797"/>
              <a:gd name="connsiteX0" fmla="*/ 0 w 1451068"/>
              <a:gd name="connsiteY0" fmla="*/ 849031 h 849031"/>
              <a:gd name="connsiteX1" fmla="*/ 0 w 1451068"/>
              <a:gd name="connsiteY1" fmla="*/ 0 h 849031"/>
              <a:gd name="connsiteX2" fmla="*/ 1451068 w 1451068"/>
              <a:gd name="connsiteY2" fmla="*/ 0 h 849031"/>
              <a:gd name="connsiteX3" fmla="*/ 1451068 w 1451068"/>
              <a:gd name="connsiteY3" fmla="*/ 849031 h 849031"/>
              <a:gd name="connsiteX0" fmla="*/ 0 w 1454626"/>
              <a:gd name="connsiteY0" fmla="*/ 374205 h 849031"/>
              <a:gd name="connsiteX1" fmla="*/ 3558 w 1454626"/>
              <a:gd name="connsiteY1" fmla="*/ 0 h 849031"/>
              <a:gd name="connsiteX2" fmla="*/ 1454626 w 1454626"/>
              <a:gd name="connsiteY2" fmla="*/ 0 h 849031"/>
              <a:gd name="connsiteX3" fmla="*/ 1454626 w 1454626"/>
              <a:gd name="connsiteY3" fmla="*/ 849031 h 849031"/>
              <a:gd name="connsiteX0" fmla="*/ 0 w 1451068"/>
              <a:gd name="connsiteY0" fmla="*/ 374205 h 849031"/>
              <a:gd name="connsiteX1" fmla="*/ 0 w 1451068"/>
              <a:gd name="connsiteY1" fmla="*/ 0 h 849031"/>
              <a:gd name="connsiteX2" fmla="*/ 1451068 w 1451068"/>
              <a:gd name="connsiteY2" fmla="*/ 0 h 849031"/>
              <a:gd name="connsiteX3" fmla="*/ 1451068 w 1451068"/>
              <a:gd name="connsiteY3" fmla="*/ 849031 h 849031"/>
              <a:gd name="connsiteX0" fmla="*/ 7116 w 1451068"/>
              <a:gd name="connsiteY0" fmla="*/ 341830 h 849031"/>
              <a:gd name="connsiteX1" fmla="*/ 0 w 1451068"/>
              <a:gd name="connsiteY1" fmla="*/ 0 h 849031"/>
              <a:gd name="connsiteX2" fmla="*/ 1451068 w 1451068"/>
              <a:gd name="connsiteY2" fmla="*/ 0 h 849031"/>
              <a:gd name="connsiteX3" fmla="*/ 1451068 w 1451068"/>
              <a:gd name="connsiteY3" fmla="*/ 849031 h 849031"/>
              <a:gd name="connsiteX0" fmla="*/ 3558 w 1451068"/>
              <a:gd name="connsiteY0" fmla="*/ 331039 h 849031"/>
              <a:gd name="connsiteX1" fmla="*/ 0 w 1451068"/>
              <a:gd name="connsiteY1" fmla="*/ 0 h 849031"/>
              <a:gd name="connsiteX2" fmla="*/ 1451068 w 1451068"/>
              <a:gd name="connsiteY2" fmla="*/ 0 h 849031"/>
              <a:gd name="connsiteX3" fmla="*/ 1451068 w 1451068"/>
              <a:gd name="connsiteY3" fmla="*/ 849031 h 849031"/>
              <a:gd name="connsiteX0" fmla="*/ 3558 w 1451068"/>
              <a:gd name="connsiteY0" fmla="*/ 331039 h 975466"/>
              <a:gd name="connsiteX1" fmla="*/ 0 w 1451068"/>
              <a:gd name="connsiteY1" fmla="*/ 0 h 975466"/>
              <a:gd name="connsiteX2" fmla="*/ 1451068 w 1451068"/>
              <a:gd name="connsiteY2" fmla="*/ 0 h 975466"/>
              <a:gd name="connsiteX3" fmla="*/ 1451068 w 1451068"/>
              <a:gd name="connsiteY3" fmla="*/ 975466 h 975466"/>
              <a:gd name="connsiteX0" fmla="*/ 3558 w 1451068"/>
              <a:gd name="connsiteY0" fmla="*/ 331039 h 1026038"/>
              <a:gd name="connsiteX1" fmla="*/ 0 w 1451068"/>
              <a:gd name="connsiteY1" fmla="*/ 0 h 1026038"/>
              <a:gd name="connsiteX2" fmla="*/ 1451068 w 1451068"/>
              <a:gd name="connsiteY2" fmla="*/ 0 h 1026038"/>
              <a:gd name="connsiteX3" fmla="*/ 1451068 w 1451068"/>
              <a:gd name="connsiteY3" fmla="*/ 1026038 h 102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1068" h="1026038">
                <a:moveTo>
                  <a:pt x="3558" y="331039"/>
                </a:moveTo>
                <a:lnTo>
                  <a:pt x="0" y="0"/>
                </a:lnTo>
                <a:lnTo>
                  <a:pt x="1451068" y="0"/>
                </a:lnTo>
                <a:lnTo>
                  <a:pt x="1451068" y="1026038"/>
                </a:lnTo>
              </a:path>
            </a:pathLst>
          </a:cu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FFFFFF"/>
              </a:solidFill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xmlns="" id="{C1DDCEB4-0B9E-7BFF-68CD-151B58B9F8FB}"/>
              </a:ext>
            </a:extLst>
          </p:cNvPr>
          <p:cNvSpPr txBox="1"/>
          <p:nvPr/>
        </p:nvSpPr>
        <p:spPr>
          <a:xfrm>
            <a:off x="2412314" y="1959092"/>
            <a:ext cx="137711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  <a:defRPr/>
            </a:pPr>
            <a:r>
              <a:rPr lang="fr-FR" sz="1050" dirty="0">
                <a:solidFill>
                  <a:srgbClr val="000000"/>
                </a:solidFill>
              </a:rPr>
              <a:t>∆ 13,6 (5,4-21,8)</a:t>
            </a:r>
            <a:r>
              <a:rPr lang="fr-FR" sz="1050" baseline="30000" dirty="0">
                <a:solidFill>
                  <a:srgbClr val="000000"/>
                </a:solidFill>
              </a:rPr>
              <a:t>a</a:t>
            </a:r>
            <a:br>
              <a:rPr lang="fr-FR" sz="1050" baseline="30000" dirty="0">
                <a:solidFill>
                  <a:srgbClr val="000000"/>
                </a:solidFill>
              </a:rPr>
            </a:br>
            <a:r>
              <a:rPr lang="fr-FR" sz="1050" i="1" dirty="0">
                <a:solidFill>
                  <a:srgbClr val="000000"/>
                </a:solidFill>
              </a:rPr>
              <a:t>P</a:t>
            </a:r>
            <a:r>
              <a:rPr lang="fr-FR" sz="1050" dirty="0">
                <a:solidFill>
                  <a:srgbClr val="000000"/>
                </a:solidFill>
              </a:rPr>
              <a:t>=0,00055</a:t>
            </a:r>
            <a:r>
              <a:rPr lang="fr-FR" sz="1050" baseline="30000" dirty="0">
                <a:solidFill>
                  <a:srgbClr val="000000"/>
                </a:solidFill>
              </a:rPr>
              <a:t>b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xmlns="" id="{1739ED0A-41C9-85DA-078D-C1C444E01DA9}"/>
              </a:ext>
            </a:extLst>
          </p:cNvPr>
          <p:cNvSpPr txBox="1"/>
          <p:nvPr/>
        </p:nvSpPr>
        <p:spPr>
          <a:xfrm>
            <a:off x="6092571" y="3631610"/>
            <a:ext cx="1327876" cy="2155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fr-FR" sz="900" dirty="0">
                <a:solidFill>
                  <a:srgbClr val="000000"/>
                </a:solidFill>
              </a:rPr>
              <a:t>Suivi médian</a:t>
            </a:r>
            <a:r>
              <a:rPr lang="fr-FR" sz="900" baseline="30000" dirty="0">
                <a:solidFill>
                  <a:srgbClr val="000000"/>
                </a:solidFill>
              </a:rPr>
              <a:t>e </a:t>
            </a:r>
            <a:r>
              <a:rPr lang="fr-FR" sz="900" dirty="0">
                <a:solidFill>
                  <a:srgbClr val="000000"/>
                </a:solidFill>
              </a:rPr>
              <a:t>: 15,5 mo</a:t>
            </a:r>
          </a:p>
        </p:txBody>
      </p:sp>
      <p:sp>
        <p:nvSpPr>
          <p:cNvPr id="4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5" y="0"/>
            <a:ext cx="11259225" cy="516866"/>
          </a:xfrm>
        </p:spPr>
        <p:txBody>
          <a:bodyPr/>
          <a:lstStyle/>
          <a:p>
            <a:r>
              <a:rPr lang="fr-FR" dirty="0"/>
              <a:t>KEYNOTE-522 </a:t>
            </a:r>
          </a:p>
          <a:p>
            <a:r>
              <a:rPr lang="fr-FR" dirty="0"/>
              <a:t> 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237452" y="512145"/>
            <a:ext cx="392126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pCR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 et survie sans évènement</a:t>
            </a:r>
          </a:p>
        </p:txBody>
      </p:sp>
      <p:sp>
        <p:nvSpPr>
          <p:cNvPr id="4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2874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ce réservé du contenu 13">
            <a:extLst>
              <a:ext uri="{FF2B5EF4-FFF2-40B4-BE49-F238E27FC236}">
                <a16:creationId xmlns:a16="http://schemas.microsoft.com/office/drawing/2014/main" xmlns="" id="{3105C3FA-7654-8673-2B85-E32AFB1B5794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P. </a:t>
            </a:r>
            <a:r>
              <a:rPr lang="fr-FR" dirty="0" smtClean="0"/>
              <a:t>Schmid</a:t>
            </a:r>
            <a:r>
              <a:rPr lang="fr-FR" dirty="0"/>
              <a:t> et al.,  ESMO</a:t>
            </a:r>
            <a:r>
              <a:rPr lang="fr-FR" baseline="30000" dirty="0"/>
              <a:t>® </a:t>
            </a:r>
            <a:r>
              <a:rPr lang="fr-FR" dirty="0"/>
              <a:t>2021, VP7_2021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KEYNOTE-522 </a:t>
            </a:r>
          </a:p>
          <a:p>
            <a:endParaRPr lang="fr-FR" dirty="0"/>
          </a:p>
        </p:txBody>
      </p:sp>
      <p:sp>
        <p:nvSpPr>
          <p:cNvPr id="2" name="Rectangle à coins arrondis 10">
            <a:extLst>
              <a:ext uri="{FF2B5EF4-FFF2-40B4-BE49-F238E27FC236}">
                <a16:creationId xmlns:a16="http://schemas.microsoft.com/office/drawing/2014/main" xmlns="" id="{2D352E63-00DB-DA81-6011-CC5C38C31F5F}"/>
              </a:ext>
            </a:extLst>
          </p:cNvPr>
          <p:cNvSpPr/>
          <p:nvPr/>
        </p:nvSpPr>
        <p:spPr>
          <a:xfrm>
            <a:off x="1426465" y="976105"/>
            <a:ext cx="9930554" cy="469120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xmlns="" id="{C7ECDBEB-1E6A-DDD5-F80C-B3AA189F4B77}"/>
              </a:ext>
            </a:extLst>
          </p:cNvPr>
          <p:cNvGrpSpPr/>
          <p:nvPr/>
        </p:nvGrpSpPr>
        <p:grpSpPr>
          <a:xfrm>
            <a:off x="1590110" y="1226708"/>
            <a:ext cx="6968674" cy="4440598"/>
            <a:chOff x="1358462" y="1139196"/>
            <a:chExt cx="6968674" cy="4440598"/>
          </a:xfrm>
        </p:grpSpPr>
        <p:grpSp>
          <p:nvGrpSpPr>
            <p:cNvPr id="12" name="Groupe 11">
              <a:extLst>
                <a:ext uri="{FF2B5EF4-FFF2-40B4-BE49-F238E27FC236}">
                  <a16:creationId xmlns:a16="http://schemas.microsoft.com/office/drawing/2014/main" xmlns="" id="{6F845C60-066F-D498-715C-F87813D75573}"/>
                </a:ext>
              </a:extLst>
            </p:cNvPr>
            <p:cNvGrpSpPr/>
            <p:nvPr/>
          </p:nvGrpSpPr>
          <p:grpSpPr>
            <a:xfrm>
              <a:off x="1358462" y="1139196"/>
              <a:ext cx="6968674" cy="4440598"/>
              <a:chOff x="1358462" y="1139196"/>
              <a:chExt cx="6968674" cy="4440598"/>
            </a:xfrm>
          </p:grpSpPr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xmlns="" id="{E51EC23D-1C83-196C-AE95-C90D6CAA66DB}"/>
                  </a:ext>
                </a:extLst>
              </p:cNvPr>
              <p:cNvSpPr txBox="1"/>
              <p:nvPr/>
            </p:nvSpPr>
            <p:spPr>
              <a:xfrm rot="16200000">
                <a:off x="803663" y="3205607"/>
                <a:ext cx="141737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400" dirty="0">
                    <a:solidFill>
                      <a:schemeClr val="accent6"/>
                    </a:solidFill>
                  </a:rPr>
                  <a:t>P</a:t>
                </a:r>
                <a:r>
                  <a:rPr lang="fr-FR" sz="1400" dirty="0">
                    <a:solidFill>
                      <a:schemeClr val="bg1">
                        <a:lumMod val="50000"/>
                      </a:schemeClr>
                    </a:solidFill>
                  </a:rPr>
                  <a:t>ré</a:t>
                </a:r>
                <a:r>
                  <a:rPr lang="fr-FR" sz="1400" dirty="0">
                    <a:solidFill>
                      <a:schemeClr val="accent6"/>
                    </a:solidFill>
                  </a:rPr>
                  <a:t>valence, %</a:t>
                </a:r>
              </a:p>
            </p:txBody>
          </p:sp>
          <p:grpSp>
            <p:nvGrpSpPr>
              <p:cNvPr id="11" name="Groupe 10">
                <a:extLst>
                  <a:ext uri="{FF2B5EF4-FFF2-40B4-BE49-F238E27FC236}">
                    <a16:creationId xmlns:a16="http://schemas.microsoft.com/office/drawing/2014/main" xmlns="" id="{96A762D1-B004-DC02-2B7C-688631221EFE}"/>
                  </a:ext>
                </a:extLst>
              </p:cNvPr>
              <p:cNvGrpSpPr/>
              <p:nvPr/>
            </p:nvGrpSpPr>
            <p:grpSpPr>
              <a:xfrm>
                <a:off x="1666240" y="1139196"/>
                <a:ext cx="6660896" cy="4440598"/>
                <a:chOff x="1666240" y="1139196"/>
                <a:chExt cx="6660896" cy="4440598"/>
              </a:xfrm>
            </p:grpSpPr>
            <p:graphicFrame>
              <p:nvGraphicFramePr>
                <p:cNvPr id="7" name="Graphique 6">
                  <a:extLst>
                    <a:ext uri="{FF2B5EF4-FFF2-40B4-BE49-F238E27FC236}">
                      <a16:creationId xmlns:a16="http://schemas.microsoft.com/office/drawing/2014/main" xmlns="" id="{CFAFAF8A-4CC4-72BD-EDE7-BC7D4E9A1392}"/>
                    </a:ext>
                  </a:extLst>
                </p:cNvPr>
                <p:cNvGraphicFramePr/>
                <p:nvPr>
                  <p:extLst>
                    <p:ext uri="{D42A27DB-BD31-4B8C-83A1-F6EECF244321}">
                      <p14:modId xmlns:p14="http://schemas.microsoft.com/office/powerpoint/2010/main" val="4015435909"/>
                    </p:ext>
                  </p:extLst>
                </p:nvPr>
              </p:nvGraphicFramePr>
              <p:xfrm>
                <a:off x="1666240" y="1139196"/>
                <a:ext cx="6660896" cy="4440598"/>
              </p:xfrm>
              <a:graphic>
                <a:graphicData uri="http://schemas.openxmlformats.org/drawingml/2006/chart">
                  <c:chart xmlns:c="http://schemas.openxmlformats.org/drawingml/2006/chart" xmlns:r="http://schemas.openxmlformats.org/officeDocument/2006/relationships" r:id="rId2"/>
                </a:graphicData>
              </a:graphic>
            </p:graphicFrame>
            <p:cxnSp>
              <p:nvCxnSpPr>
                <p:cNvPr id="10" name="Connecteur droit 9">
                  <a:extLst>
                    <a:ext uri="{FF2B5EF4-FFF2-40B4-BE49-F238E27FC236}">
                      <a16:creationId xmlns:a16="http://schemas.microsoft.com/office/drawing/2014/main" xmlns="" id="{75BEF41D-5550-AEBB-4BF6-4199CA12076D}"/>
                    </a:ext>
                  </a:extLst>
                </p:cNvPr>
                <p:cNvCxnSpPr/>
                <p:nvPr/>
              </p:nvCxnSpPr>
              <p:spPr>
                <a:xfrm flipV="1">
                  <a:off x="2259875" y="1139196"/>
                  <a:ext cx="0" cy="3746313"/>
                </a:xfrm>
                <a:prstGeom prst="line">
                  <a:avLst/>
                </a:prstGeom>
                <a:ln w="9525">
                  <a:solidFill>
                    <a:srgbClr val="7F7F7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xmlns="" id="{9BDC4561-EB59-2DBB-9F3F-8DF788A31E1B}"/>
                </a:ext>
              </a:extLst>
            </p:cNvPr>
            <p:cNvSpPr txBox="1"/>
            <p:nvPr/>
          </p:nvSpPr>
          <p:spPr>
            <a:xfrm>
              <a:off x="2472253" y="4680801"/>
              <a:ext cx="518091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900" dirty="0">
                  <a:solidFill>
                    <a:schemeClr val="bg1"/>
                  </a:solidFill>
                </a:rPr>
                <a:t>n=497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xmlns="" id="{4B7E2A79-0070-B4EB-0A36-100E203C4D1B}"/>
                </a:ext>
              </a:extLst>
            </p:cNvPr>
            <p:cNvSpPr txBox="1"/>
            <p:nvPr/>
          </p:nvSpPr>
          <p:spPr>
            <a:xfrm>
              <a:off x="3001298" y="4680801"/>
              <a:ext cx="51809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900" dirty="0">
                  <a:solidFill>
                    <a:schemeClr val="bg1"/>
                  </a:solidFill>
                </a:rPr>
                <a:t>n=219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xmlns="" id="{06D79497-00CA-2F57-EEB8-1B7306C3B95C}"/>
                </a:ext>
              </a:extLst>
            </p:cNvPr>
            <p:cNvSpPr txBox="1"/>
            <p:nvPr/>
          </p:nvSpPr>
          <p:spPr>
            <a:xfrm>
              <a:off x="3948355" y="4680801"/>
              <a:ext cx="51809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900" dirty="0">
                  <a:solidFill>
                    <a:schemeClr val="bg1"/>
                  </a:solidFill>
                </a:rPr>
                <a:t>n=69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xmlns="" id="{EDF56A23-B6AA-4D91-31EE-1F49E8A54A53}"/>
                </a:ext>
              </a:extLst>
            </p:cNvPr>
            <p:cNvSpPr txBox="1"/>
            <p:nvPr/>
          </p:nvSpPr>
          <p:spPr>
            <a:xfrm>
              <a:off x="4477400" y="4680801"/>
              <a:ext cx="51809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900" dirty="0">
                  <a:solidFill>
                    <a:schemeClr val="bg1"/>
                  </a:solidFill>
                </a:rPr>
                <a:t>n=45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xmlns="" id="{DBC6CE72-9E9D-3EFA-CC13-AE44B052367E}"/>
                </a:ext>
              </a:extLst>
            </p:cNvPr>
            <p:cNvSpPr txBox="1"/>
            <p:nvPr/>
          </p:nvSpPr>
          <p:spPr>
            <a:xfrm>
              <a:off x="5437521" y="4680801"/>
              <a:ext cx="51809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900" dirty="0">
                  <a:solidFill>
                    <a:schemeClr val="bg1"/>
                  </a:solidFill>
                </a:rPr>
                <a:t>n=145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xmlns="" id="{70A47E68-08C0-316D-A087-612FC3F064FC}"/>
                </a:ext>
              </a:extLst>
            </p:cNvPr>
            <p:cNvSpPr txBox="1"/>
            <p:nvPr/>
          </p:nvSpPr>
          <p:spPr>
            <a:xfrm>
              <a:off x="5966566" y="4680801"/>
              <a:ext cx="51809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900" dirty="0">
                  <a:solidFill>
                    <a:schemeClr val="bg1"/>
                  </a:solidFill>
                </a:rPr>
                <a:t>n=79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xmlns="" id="{B0B9A35F-5DED-4073-78E5-6DF8EDFE047B}"/>
                </a:ext>
              </a:extLst>
            </p:cNvPr>
            <p:cNvSpPr txBox="1"/>
            <p:nvPr/>
          </p:nvSpPr>
          <p:spPr>
            <a:xfrm>
              <a:off x="6913624" y="4680801"/>
              <a:ext cx="51809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900" dirty="0">
                  <a:solidFill>
                    <a:schemeClr val="bg1"/>
                  </a:solidFill>
                </a:rPr>
                <a:t>n=40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xmlns="" id="{B3C5BAD6-A64A-CE24-C37E-65EFEDA9DAB4}"/>
                </a:ext>
              </a:extLst>
            </p:cNvPr>
            <p:cNvSpPr txBox="1"/>
            <p:nvPr/>
          </p:nvSpPr>
          <p:spPr>
            <a:xfrm>
              <a:off x="7442669" y="4680801"/>
              <a:ext cx="51809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900" dirty="0">
                  <a:solidFill>
                    <a:schemeClr val="bg1"/>
                  </a:solidFill>
                </a:rPr>
                <a:t>n=26</a:t>
              </a:r>
            </a:p>
          </p:txBody>
        </p:sp>
      </p:grpSp>
      <p:graphicFrame>
        <p:nvGraphicFramePr>
          <p:cNvPr id="25" name="Tableau 87">
            <a:extLst>
              <a:ext uri="{FF2B5EF4-FFF2-40B4-BE49-F238E27FC236}">
                <a16:creationId xmlns:a16="http://schemas.microsoft.com/office/drawing/2014/main" xmlns="" id="{4C699B67-C24B-1076-28BE-E0A2D7024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005349"/>
              </p:ext>
            </p:extLst>
          </p:nvPr>
        </p:nvGraphicFramePr>
        <p:xfrm>
          <a:off x="6038784" y="1719039"/>
          <a:ext cx="5040000" cy="11752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000">
                  <a:extLst>
                    <a:ext uri="{9D8B030D-6E8A-4147-A177-3AD203B41FA5}">
                      <a16:colId xmlns:a16="http://schemas.microsoft.com/office/drawing/2014/main" xmlns="" val="3849807683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xmlns="" val="2595140734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xmlns="" val="4196598635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xmlns="" val="4134374516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xmlns="" val="1558262453"/>
                    </a:ext>
                  </a:extLst>
                </a:gridCol>
              </a:tblGrid>
              <a:tr h="384550">
                <a:tc>
                  <a:txBody>
                    <a:bodyPr/>
                    <a:lstStyle/>
                    <a:p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RCB </a:t>
                      </a:r>
                      <a:r>
                        <a:rPr lang="fr-FR" sz="1000" dirty="0">
                          <a:solidFill>
                            <a:schemeClr val="tx1"/>
                          </a:solidFill>
                        </a:rPr>
                        <a:t>médian  </a:t>
                      </a:r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scores (intervalle)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b="1" dirty="0">
                          <a:solidFill>
                            <a:schemeClr val="tx2"/>
                          </a:solidFill>
                        </a:rPr>
                        <a:t>RCB-0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b="1" dirty="0">
                          <a:solidFill>
                            <a:schemeClr val="tx2"/>
                          </a:solidFill>
                        </a:rPr>
                        <a:t>RCB-1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b="1" dirty="0">
                          <a:solidFill>
                            <a:schemeClr val="tx2"/>
                          </a:solidFill>
                        </a:rPr>
                        <a:t>RCB-2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b="1" dirty="0">
                          <a:solidFill>
                            <a:schemeClr val="tx2"/>
                          </a:solidFill>
                        </a:rPr>
                        <a:t>RCB-3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84175689"/>
                  </a:ext>
                </a:extLst>
              </a:tr>
              <a:tr h="251106">
                <a:tc>
                  <a:txBody>
                    <a:bodyPr/>
                    <a:lstStyle/>
                    <a:p>
                      <a:pPr algn="l"/>
                      <a:r>
                        <a:rPr lang="fr-FR" sz="1000" b="1" dirty="0" err="1">
                          <a:solidFill>
                            <a:srgbClr val="FF7F4D"/>
                          </a:solidFill>
                        </a:rPr>
                        <a:t>Pembro</a:t>
                      </a: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 + Chimio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0</a:t>
                      </a:r>
                    </a:p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(0-0)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1,06</a:t>
                      </a:r>
                    </a:p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(0,17-1,35)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1,92</a:t>
                      </a:r>
                    </a:p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(1,37-3,26)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3,85</a:t>
                      </a:r>
                    </a:p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(3,36-5,19)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88032501"/>
                  </a:ext>
                </a:extLst>
              </a:tr>
              <a:tr h="251106">
                <a:tc>
                  <a:txBody>
                    <a:bodyPr/>
                    <a:lstStyle/>
                    <a:p>
                      <a:pPr algn="l"/>
                      <a:r>
                        <a:rPr lang="fr-FR" sz="1000" b="1" dirty="0" err="1">
                          <a:solidFill>
                            <a:srgbClr val="005086"/>
                          </a:solidFill>
                        </a:rPr>
                        <a:t>Pbo</a:t>
                      </a: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 + Chimio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0</a:t>
                      </a:r>
                    </a:p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(0-0)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1,08</a:t>
                      </a:r>
                    </a:p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(0,53-1,33)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2,03</a:t>
                      </a:r>
                    </a:p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(1,38-3,28)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3,83</a:t>
                      </a:r>
                    </a:p>
                    <a:p>
                      <a:pPr algn="ctr"/>
                      <a:r>
                        <a:rPr lang="fr-FR" sz="1000" dirty="0">
                          <a:solidFill>
                            <a:schemeClr val="tx2"/>
                          </a:solidFill>
                        </a:rPr>
                        <a:t>(3,30-4,87)</a:t>
                      </a:r>
                    </a:p>
                  </a:txBody>
                  <a:tcPr marL="86949" marR="86949" marT="43474" marB="43474" anchor="ctr">
                    <a:lnL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21698297"/>
                  </a:ext>
                </a:extLst>
              </a:tr>
            </a:tbl>
          </a:graphicData>
        </a:graphic>
      </p:graphicFrame>
      <p:sp>
        <p:nvSpPr>
          <p:cNvPr id="26" name="Rectangle 25"/>
          <p:cNvSpPr/>
          <p:nvPr/>
        </p:nvSpPr>
        <p:spPr>
          <a:xfrm>
            <a:off x="1171549" y="545096"/>
            <a:ext cx="407996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Prévalence des catégories RCB</a:t>
            </a:r>
          </a:p>
        </p:txBody>
      </p:sp>
      <p:sp>
        <p:nvSpPr>
          <p:cNvPr id="2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11677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ce réservé du contenu 13">
            <a:extLst>
              <a:ext uri="{FF2B5EF4-FFF2-40B4-BE49-F238E27FC236}">
                <a16:creationId xmlns:a16="http://schemas.microsoft.com/office/drawing/2014/main" xmlns="" id="{3105C3FA-7654-8673-2B85-E32AFB1B5794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 smtClean="0"/>
              <a:t>P. Schmid </a:t>
            </a:r>
            <a:r>
              <a:rPr lang="fr-FR" dirty="0"/>
              <a:t>et </a:t>
            </a:r>
            <a:r>
              <a:rPr lang="fr-FR" dirty="0" smtClean="0"/>
              <a:t>al., SABCS</a:t>
            </a:r>
            <a:r>
              <a:rPr lang="fr-FR" baseline="30000" dirty="0"/>
              <a:t> ®</a:t>
            </a:r>
            <a:r>
              <a:rPr lang="fr-FR" dirty="0" smtClean="0"/>
              <a:t> </a:t>
            </a:r>
            <a:r>
              <a:rPr lang="fr-FR" dirty="0"/>
              <a:t>2019 GS3-03</a:t>
            </a:r>
          </a:p>
          <a:p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KEYNOTE-522 </a:t>
            </a:r>
          </a:p>
        </p:txBody>
      </p:sp>
      <p:grpSp>
        <p:nvGrpSpPr>
          <p:cNvPr id="74" name="Groupe 73">
            <a:extLst>
              <a:ext uri="{FF2B5EF4-FFF2-40B4-BE49-F238E27FC236}">
                <a16:creationId xmlns:a16="http://schemas.microsoft.com/office/drawing/2014/main" xmlns="" id="{F6CAA240-9222-1013-42C6-B0E225C46152}"/>
              </a:ext>
            </a:extLst>
          </p:cNvPr>
          <p:cNvGrpSpPr/>
          <p:nvPr/>
        </p:nvGrpSpPr>
        <p:grpSpPr>
          <a:xfrm>
            <a:off x="1516686" y="1208090"/>
            <a:ext cx="9940853" cy="4557459"/>
            <a:chOff x="1516686" y="1366026"/>
            <a:chExt cx="9940853" cy="4557459"/>
          </a:xfrm>
        </p:grpSpPr>
        <p:sp>
          <p:nvSpPr>
            <p:cNvPr id="17" name="Rectangle à coins arrondis 73">
              <a:extLst>
                <a:ext uri="{FF2B5EF4-FFF2-40B4-BE49-F238E27FC236}">
                  <a16:creationId xmlns:a16="http://schemas.microsoft.com/office/drawing/2014/main" xmlns="" id="{EDC7BF81-F545-046D-681F-0ED706463124}"/>
                </a:ext>
              </a:extLst>
            </p:cNvPr>
            <p:cNvSpPr/>
            <p:nvPr/>
          </p:nvSpPr>
          <p:spPr>
            <a:xfrm>
              <a:off x="1516686" y="1721656"/>
              <a:ext cx="9597442" cy="3219904"/>
            </a:xfrm>
            <a:prstGeom prst="roundRect">
              <a:avLst>
                <a:gd name="adj" fmla="val 0"/>
              </a:avLst>
            </a:prstGeom>
            <a:noFill/>
            <a:ln>
              <a:solidFill>
                <a:schemeClr val="tx2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432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8" name="Groupe 17">
              <a:extLst>
                <a:ext uri="{FF2B5EF4-FFF2-40B4-BE49-F238E27FC236}">
                  <a16:creationId xmlns:a16="http://schemas.microsoft.com/office/drawing/2014/main" xmlns="" id="{638E1202-6862-1B3C-61D8-AB17DE0291CB}"/>
                </a:ext>
              </a:extLst>
            </p:cNvPr>
            <p:cNvGrpSpPr/>
            <p:nvPr/>
          </p:nvGrpSpPr>
          <p:grpSpPr>
            <a:xfrm>
              <a:off x="6107590" y="2447418"/>
              <a:ext cx="4398306" cy="1287428"/>
              <a:chOff x="5986173" y="2883408"/>
              <a:chExt cx="5174785" cy="1514710"/>
            </a:xfrm>
          </p:grpSpPr>
          <p:cxnSp>
            <p:nvCxnSpPr>
              <p:cNvPr id="20" name="Connecteur droit 19">
                <a:extLst>
                  <a:ext uri="{FF2B5EF4-FFF2-40B4-BE49-F238E27FC236}">
                    <a16:creationId xmlns:a16="http://schemas.microsoft.com/office/drawing/2014/main" xmlns="" id="{37BC120B-E691-430A-8527-C9E459F2FDBE}"/>
                  </a:ext>
                </a:extLst>
              </p:cNvPr>
              <p:cNvCxnSpPr/>
              <p:nvPr/>
            </p:nvCxnSpPr>
            <p:spPr>
              <a:xfrm>
                <a:off x="11160958" y="3286339"/>
                <a:ext cx="0" cy="755904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Connecteur droit 20">
                <a:extLst>
                  <a:ext uri="{FF2B5EF4-FFF2-40B4-BE49-F238E27FC236}">
                    <a16:creationId xmlns:a16="http://schemas.microsoft.com/office/drawing/2014/main" xmlns="" id="{E6EEC1A7-CF70-4F8B-4AF2-C206BB8440F3}"/>
                  </a:ext>
                </a:extLst>
              </p:cNvPr>
              <p:cNvCxnSpPr/>
              <p:nvPr/>
            </p:nvCxnSpPr>
            <p:spPr>
              <a:xfrm>
                <a:off x="10419123" y="2883408"/>
                <a:ext cx="0" cy="755904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Connecteur droit 21">
                <a:extLst>
                  <a:ext uri="{FF2B5EF4-FFF2-40B4-BE49-F238E27FC236}">
                    <a16:creationId xmlns:a16="http://schemas.microsoft.com/office/drawing/2014/main" xmlns="" id="{E7D574CC-C429-9C9B-CE52-AA117E276772}"/>
                  </a:ext>
                </a:extLst>
              </p:cNvPr>
              <p:cNvCxnSpPr/>
              <p:nvPr/>
            </p:nvCxnSpPr>
            <p:spPr>
              <a:xfrm>
                <a:off x="8929042" y="3422365"/>
                <a:ext cx="0" cy="755904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Connecteur droit 22">
                <a:extLst>
                  <a:ext uri="{FF2B5EF4-FFF2-40B4-BE49-F238E27FC236}">
                    <a16:creationId xmlns:a16="http://schemas.microsoft.com/office/drawing/2014/main" xmlns="" id="{0F5080E8-7BC2-32D6-3B3B-C710707BEAB5}"/>
                  </a:ext>
                </a:extLst>
              </p:cNvPr>
              <p:cNvCxnSpPr/>
              <p:nvPr/>
            </p:nvCxnSpPr>
            <p:spPr>
              <a:xfrm>
                <a:off x="6728484" y="3642214"/>
                <a:ext cx="0" cy="755904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Connecteur droit 23">
                <a:extLst>
                  <a:ext uri="{FF2B5EF4-FFF2-40B4-BE49-F238E27FC236}">
                    <a16:creationId xmlns:a16="http://schemas.microsoft.com/office/drawing/2014/main" xmlns="" id="{5A59514A-6F3D-2920-B8A3-1ABD6315FA36}"/>
                  </a:ext>
                </a:extLst>
              </p:cNvPr>
              <p:cNvCxnSpPr/>
              <p:nvPr/>
            </p:nvCxnSpPr>
            <p:spPr>
              <a:xfrm>
                <a:off x="5986173" y="3278027"/>
                <a:ext cx="0" cy="755904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Connecteur droit 24">
                <a:extLst>
                  <a:ext uri="{FF2B5EF4-FFF2-40B4-BE49-F238E27FC236}">
                    <a16:creationId xmlns:a16="http://schemas.microsoft.com/office/drawing/2014/main" xmlns="" id="{330715F0-0894-2E87-AC37-CA6BC06CD878}"/>
                  </a:ext>
                </a:extLst>
              </p:cNvPr>
              <p:cNvCxnSpPr/>
              <p:nvPr/>
            </p:nvCxnSpPr>
            <p:spPr>
              <a:xfrm>
                <a:off x="8274804" y="3011573"/>
                <a:ext cx="0" cy="755904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6" name="Connecteur droit 25">
              <a:extLst>
                <a:ext uri="{FF2B5EF4-FFF2-40B4-BE49-F238E27FC236}">
                  <a16:creationId xmlns:a16="http://schemas.microsoft.com/office/drawing/2014/main" xmlns="" id="{681236E8-BBC4-D8E9-573D-3E19FD710234}"/>
                </a:ext>
              </a:extLst>
            </p:cNvPr>
            <p:cNvCxnSpPr/>
            <p:nvPr/>
          </p:nvCxnSpPr>
          <p:spPr>
            <a:xfrm>
              <a:off x="2704596" y="3083899"/>
              <a:ext cx="0" cy="588784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necteur droit 26">
              <a:extLst>
                <a:ext uri="{FF2B5EF4-FFF2-40B4-BE49-F238E27FC236}">
                  <a16:creationId xmlns:a16="http://schemas.microsoft.com/office/drawing/2014/main" xmlns="" id="{AAD4A615-144E-6F25-0C29-BC0C3CC4C5F7}"/>
                </a:ext>
              </a:extLst>
            </p:cNvPr>
            <p:cNvCxnSpPr/>
            <p:nvPr/>
          </p:nvCxnSpPr>
          <p:spPr>
            <a:xfrm>
              <a:off x="3973008" y="3336603"/>
              <a:ext cx="0" cy="588784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xmlns="" id="{10CD1D3A-0E67-4134-DEFC-CFFDCEE286F5}"/>
                </a:ext>
              </a:extLst>
            </p:cNvPr>
            <p:cNvSpPr/>
            <p:nvPr/>
          </p:nvSpPr>
          <p:spPr>
            <a:xfrm>
              <a:off x="2371232" y="2822256"/>
              <a:ext cx="666738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1000" b="1" dirty="0">
                  <a:solidFill>
                    <a:schemeClr val="tx2"/>
                  </a:solidFill>
                  <a:cs typeface="Arial" panose="020B0604020202020204" pitchFamily="34" charset="0"/>
                </a:rPr>
                <a:t>45,3%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xmlns="" id="{01D4ACD6-F45D-083F-C6A0-21CA0FD57794}"/>
                </a:ext>
              </a:extLst>
            </p:cNvPr>
            <p:cNvSpPr/>
            <p:nvPr/>
          </p:nvSpPr>
          <p:spPr>
            <a:xfrm>
              <a:off x="3658451" y="3075828"/>
              <a:ext cx="666738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1000" b="1">
                  <a:solidFill>
                    <a:schemeClr val="tx2"/>
                  </a:solidFill>
                  <a:cs typeface="Arial" panose="020B0604020202020204" pitchFamily="34" charset="0"/>
                </a:rPr>
                <a:t>30,3%</a:t>
              </a:r>
            </a:p>
          </p:txBody>
        </p:sp>
        <p:graphicFrame>
          <p:nvGraphicFramePr>
            <p:cNvPr id="30" name="Graphique 29">
              <a:extLst>
                <a:ext uri="{FF2B5EF4-FFF2-40B4-BE49-F238E27FC236}">
                  <a16:creationId xmlns:a16="http://schemas.microsoft.com/office/drawing/2014/main" xmlns="" id="{11D1062E-AEA9-3BEF-86C8-DF03C4CB5356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708187881"/>
                </p:ext>
              </p:extLst>
            </p:nvPr>
          </p:nvGraphicFramePr>
          <p:xfrm>
            <a:off x="1852072" y="3179715"/>
            <a:ext cx="2960068" cy="156422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aphicFrame>
          <p:nvGraphicFramePr>
            <p:cNvPr id="31" name="Graphique 30">
              <a:extLst>
                <a:ext uri="{FF2B5EF4-FFF2-40B4-BE49-F238E27FC236}">
                  <a16:creationId xmlns:a16="http://schemas.microsoft.com/office/drawing/2014/main" xmlns="" id="{DF2BFDDD-FE56-C8A5-3147-18339B013212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749263063"/>
                </p:ext>
              </p:extLst>
            </p:nvPr>
          </p:nvGraphicFramePr>
          <p:xfrm>
            <a:off x="4894509" y="2162933"/>
            <a:ext cx="6563030" cy="26814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xmlns="" id="{2627104D-0C4C-466C-2431-72AD38037516}"/>
                </a:ext>
              </a:extLst>
            </p:cNvPr>
            <p:cNvSpPr/>
            <p:nvPr/>
          </p:nvSpPr>
          <p:spPr>
            <a:xfrm rot="16200000">
              <a:off x="1435996" y="3493949"/>
              <a:ext cx="1116011" cy="2392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fr-FR" sz="955" dirty="0" err="1">
                  <a:solidFill>
                    <a:srgbClr val="7F7F7F"/>
                  </a:solidFill>
                  <a:cs typeface="Arial" panose="020B0604020202020204" pitchFamily="34" charset="0"/>
                </a:rPr>
                <a:t>pCR</a:t>
              </a:r>
              <a:r>
                <a:rPr lang="fr-FR" sz="955" dirty="0">
                  <a:solidFill>
                    <a:srgbClr val="7F7F7F"/>
                  </a:solidFill>
                  <a:cs typeface="Arial" panose="020B0604020202020204" pitchFamily="34" charset="0"/>
                </a:rPr>
                <a:t>, % (95% IC)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1D94A0DB-95EB-C376-7C7D-13CE4839D047}"/>
                </a:ext>
              </a:extLst>
            </p:cNvPr>
            <p:cNvSpPr/>
            <p:nvPr/>
          </p:nvSpPr>
          <p:spPr>
            <a:xfrm>
              <a:off x="6020080" y="4648786"/>
              <a:ext cx="983955" cy="220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835" b="1">
                  <a:solidFill>
                    <a:srgbClr val="7F7F7F"/>
                  </a:solidFill>
                  <a:cs typeface="Arial" panose="020B0604020202020204" pitchFamily="34" charset="0"/>
                </a:rPr>
                <a:t>CPS ≥1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xmlns="" id="{BE4E9797-1A7C-A864-4E11-1AF956154A17}"/>
                </a:ext>
              </a:extLst>
            </p:cNvPr>
            <p:cNvSpPr/>
            <p:nvPr/>
          </p:nvSpPr>
          <p:spPr>
            <a:xfrm>
              <a:off x="5828226" y="4357930"/>
              <a:ext cx="688372" cy="2023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715" b="1">
                  <a:solidFill>
                    <a:schemeClr val="bg1"/>
                  </a:solidFill>
                  <a:cs typeface="Arial" panose="020B0604020202020204" pitchFamily="34" charset="0"/>
                </a:rPr>
                <a:t>230/334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xmlns="" id="{18254F56-98C1-E684-6E6C-22EA0987FE33}"/>
                </a:ext>
              </a:extLst>
            </p:cNvPr>
            <p:cNvSpPr/>
            <p:nvPr/>
          </p:nvSpPr>
          <p:spPr>
            <a:xfrm>
              <a:off x="6456759" y="4357929"/>
              <a:ext cx="638263" cy="2023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715" b="1">
                  <a:solidFill>
                    <a:schemeClr val="bg1"/>
                  </a:solidFill>
                  <a:cs typeface="Arial" panose="020B0604020202020204" pitchFamily="34" charset="0"/>
                </a:rPr>
                <a:t>90/164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xmlns="" id="{86C76860-7F0C-3D69-BDE5-80CDB684FBB7}"/>
                </a:ext>
              </a:extLst>
            </p:cNvPr>
            <p:cNvSpPr/>
            <p:nvPr/>
          </p:nvSpPr>
          <p:spPr>
            <a:xfrm>
              <a:off x="7115287" y="4513371"/>
              <a:ext cx="652048" cy="2023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715" b="1">
                  <a:solidFill>
                    <a:schemeClr val="bg1"/>
                  </a:solidFill>
                  <a:cs typeface="Arial" panose="020B0604020202020204" pitchFamily="34" charset="0"/>
                </a:rPr>
                <a:t>68/121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xmlns="" id="{8D6DB3F2-4DB7-D9F6-6605-2A02AD388125}"/>
                </a:ext>
              </a:extLst>
            </p:cNvPr>
            <p:cNvSpPr/>
            <p:nvPr/>
          </p:nvSpPr>
          <p:spPr>
            <a:xfrm>
              <a:off x="7677477" y="4357929"/>
              <a:ext cx="668642" cy="2023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715" b="1">
                  <a:solidFill>
                    <a:schemeClr val="bg1"/>
                  </a:solidFill>
                  <a:cs typeface="Arial" panose="020B0604020202020204" pitchFamily="34" charset="0"/>
                </a:rPr>
                <a:t>162/208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xmlns="" id="{B2D29194-9801-0D41-4E88-1C8423358FF1}"/>
                </a:ext>
              </a:extLst>
            </p:cNvPr>
            <p:cNvSpPr/>
            <p:nvPr/>
          </p:nvSpPr>
          <p:spPr>
            <a:xfrm>
              <a:off x="8329797" y="4357933"/>
              <a:ext cx="632390" cy="2023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715" b="1">
                  <a:solidFill>
                    <a:schemeClr val="bg1"/>
                  </a:solidFill>
                  <a:cs typeface="Arial" panose="020B0604020202020204" pitchFamily="34" charset="0"/>
                </a:rPr>
                <a:t>55/92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BC48F79F-7AA9-14AE-ABA8-4C9B8C073188}"/>
                </a:ext>
              </a:extLst>
            </p:cNvPr>
            <p:cNvSpPr/>
            <p:nvPr/>
          </p:nvSpPr>
          <p:spPr>
            <a:xfrm>
              <a:off x="9589237" y="4357933"/>
              <a:ext cx="633518" cy="2023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715" b="1">
                  <a:solidFill>
                    <a:schemeClr val="bg1"/>
                  </a:solidFill>
                  <a:cs typeface="Arial" panose="020B0604020202020204" pitchFamily="34" charset="0"/>
                </a:rPr>
                <a:t>103/126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xmlns="" id="{6DF4AD28-CC84-FD7A-F0F6-E37DE583CDE2}"/>
                </a:ext>
              </a:extLst>
            </p:cNvPr>
            <p:cNvSpPr/>
            <p:nvPr/>
          </p:nvSpPr>
          <p:spPr>
            <a:xfrm>
              <a:off x="10177400" y="4357929"/>
              <a:ext cx="623511" cy="2023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715" b="1">
                  <a:solidFill>
                    <a:schemeClr val="bg1"/>
                  </a:solidFill>
                  <a:cs typeface="Arial" panose="020B0604020202020204" pitchFamily="34" charset="0"/>
                </a:rPr>
                <a:t>40/64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xmlns="" id="{E31F89BA-0C9A-4BB3-8ABF-31FFD2DAF3E4}"/>
                </a:ext>
              </a:extLst>
            </p:cNvPr>
            <p:cNvSpPr/>
            <p:nvPr/>
          </p:nvSpPr>
          <p:spPr>
            <a:xfrm>
              <a:off x="5803453" y="2492041"/>
              <a:ext cx="647867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1000" b="1">
                  <a:solidFill>
                    <a:schemeClr val="tx2"/>
                  </a:solidFill>
                  <a:cs typeface="Arial" panose="020B0604020202020204" pitchFamily="34" charset="0"/>
                </a:rPr>
                <a:t>68,9%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xmlns="" id="{B7210B29-307E-5AA5-976B-97564C63647E}"/>
                </a:ext>
              </a:extLst>
            </p:cNvPr>
            <p:cNvSpPr/>
            <p:nvPr/>
          </p:nvSpPr>
          <p:spPr>
            <a:xfrm>
              <a:off x="6488505" y="2829295"/>
              <a:ext cx="652048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1000" b="1">
                  <a:solidFill>
                    <a:schemeClr val="tx2"/>
                  </a:solidFill>
                  <a:cs typeface="Arial" panose="020B0604020202020204" pitchFamily="34" charset="0"/>
                </a:rPr>
                <a:t>54,9%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2F3B14EA-FCB1-DBC6-7849-E3593519270A}"/>
                </a:ext>
              </a:extLst>
            </p:cNvPr>
            <p:cNvSpPr/>
            <p:nvPr/>
          </p:nvSpPr>
          <p:spPr>
            <a:xfrm>
              <a:off x="8340086" y="2640759"/>
              <a:ext cx="646907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1000" b="1">
                  <a:solidFill>
                    <a:schemeClr val="tx2"/>
                  </a:solidFill>
                  <a:cs typeface="Arial" panose="020B0604020202020204" pitchFamily="34" charset="0"/>
                </a:rPr>
                <a:t>59,8%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xmlns="" id="{1A6C0D48-A396-73EB-5360-5EE6B9633225}"/>
                </a:ext>
              </a:extLst>
            </p:cNvPr>
            <p:cNvSpPr/>
            <p:nvPr/>
          </p:nvSpPr>
          <p:spPr>
            <a:xfrm>
              <a:off x="10179880" y="2524547"/>
              <a:ext cx="672402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1000" b="1">
                  <a:solidFill>
                    <a:schemeClr val="tx2"/>
                  </a:solidFill>
                  <a:cs typeface="Arial" panose="020B0604020202020204" pitchFamily="34" charset="0"/>
                </a:rPr>
                <a:t>62,5%</a:t>
              </a:r>
            </a:p>
          </p:txBody>
        </p:sp>
        <p:grpSp>
          <p:nvGrpSpPr>
            <p:cNvPr id="45" name="Groupe 44">
              <a:extLst>
                <a:ext uri="{FF2B5EF4-FFF2-40B4-BE49-F238E27FC236}">
                  <a16:creationId xmlns:a16="http://schemas.microsoft.com/office/drawing/2014/main" xmlns="" id="{A38E5C97-B9E0-C34C-CDBD-9D4D4EA971B7}"/>
                </a:ext>
              </a:extLst>
            </p:cNvPr>
            <p:cNvGrpSpPr/>
            <p:nvPr/>
          </p:nvGrpSpPr>
          <p:grpSpPr>
            <a:xfrm>
              <a:off x="5593679" y="1927751"/>
              <a:ext cx="1712263" cy="248844"/>
              <a:chOff x="5211442" y="1881712"/>
              <a:chExt cx="2014547" cy="292776"/>
            </a:xfrm>
          </p:grpSpPr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xmlns="" id="{3A7B64A9-84C9-59F1-1BCD-9ED598FF1FE2}"/>
                  </a:ext>
                </a:extLst>
              </p:cNvPr>
              <p:cNvSpPr/>
              <p:nvPr/>
            </p:nvSpPr>
            <p:spPr>
              <a:xfrm>
                <a:off x="5211442" y="1881712"/>
                <a:ext cx="2014547" cy="27158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l-GR" sz="900" b="1" dirty="0">
                    <a:cs typeface="Arial" panose="020B0604020202020204" pitchFamily="34" charset="0"/>
                  </a:rPr>
                  <a:t>Δ</a:t>
                </a:r>
                <a:r>
                  <a:rPr lang="fr-FR" sz="900" b="1" dirty="0">
                    <a:cs typeface="Arial" panose="020B0604020202020204" pitchFamily="34" charset="0"/>
                  </a:rPr>
                  <a:t> 14,2 (5,3 à 23,1)</a:t>
                </a:r>
              </a:p>
            </p:txBody>
          </p:sp>
          <p:cxnSp>
            <p:nvCxnSpPr>
              <p:cNvPr id="47" name="Connecteur droit 46">
                <a:extLst>
                  <a:ext uri="{FF2B5EF4-FFF2-40B4-BE49-F238E27FC236}">
                    <a16:creationId xmlns:a16="http://schemas.microsoft.com/office/drawing/2014/main" xmlns="" id="{B085EAEB-EA5F-C704-60A0-848702507287}"/>
                  </a:ext>
                </a:extLst>
              </p:cNvPr>
              <p:cNvCxnSpPr/>
              <p:nvPr/>
            </p:nvCxnSpPr>
            <p:spPr>
              <a:xfrm>
                <a:off x="5633276" y="2174488"/>
                <a:ext cx="1170879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sysDash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" name="Groupe 47">
              <a:extLst>
                <a:ext uri="{FF2B5EF4-FFF2-40B4-BE49-F238E27FC236}">
                  <a16:creationId xmlns:a16="http://schemas.microsoft.com/office/drawing/2014/main" xmlns="" id="{D97E6E90-4137-0FAF-242D-C5F0A5EE5978}"/>
                </a:ext>
              </a:extLst>
            </p:cNvPr>
            <p:cNvGrpSpPr/>
            <p:nvPr/>
          </p:nvGrpSpPr>
          <p:grpSpPr>
            <a:xfrm>
              <a:off x="7382932" y="1927751"/>
              <a:ext cx="1712263" cy="248844"/>
              <a:chOff x="6832086" y="1881712"/>
              <a:chExt cx="2014547" cy="292776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xmlns="" id="{A04F8EFD-08F0-CC52-5D44-82025011608D}"/>
                  </a:ext>
                </a:extLst>
              </p:cNvPr>
              <p:cNvSpPr/>
              <p:nvPr/>
            </p:nvSpPr>
            <p:spPr>
              <a:xfrm>
                <a:off x="6832086" y="1881712"/>
                <a:ext cx="2014547" cy="27158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l-GR" sz="900" b="1">
                    <a:cs typeface="Arial" panose="020B0604020202020204" pitchFamily="34" charset="0"/>
                  </a:rPr>
                  <a:t>Δ</a:t>
                </a:r>
                <a:r>
                  <a:rPr lang="fr-FR" sz="900" b="1">
                    <a:cs typeface="Arial" panose="020B0604020202020204" pitchFamily="34" charset="0"/>
                  </a:rPr>
                  <a:t> 17,5 (6,2à 29,1)</a:t>
                </a:r>
              </a:p>
            </p:txBody>
          </p:sp>
          <p:cxnSp>
            <p:nvCxnSpPr>
              <p:cNvPr id="50" name="Connecteur droit 49">
                <a:extLst>
                  <a:ext uri="{FF2B5EF4-FFF2-40B4-BE49-F238E27FC236}">
                    <a16:creationId xmlns:a16="http://schemas.microsoft.com/office/drawing/2014/main" xmlns="" id="{46950BDB-3A64-CF0F-2182-D6DE9DDEFEDA}"/>
                  </a:ext>
                </a:extLst>
              </p:cNvPr>
              <p:cNvCxnSpPr/>
              <p:nvPr/>
            </p:nvCxnSpPr>
            <p:spPr>
              <a:xfrm>
                <a:off x="7253920" y="2174488"/>
                <a:ext cx="1170879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sysDash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1" name="Groupe 50">
              <a:extLst>
                <a:ext uri="{FF2B5EF4-FFF2-40B4-BE49-F238E27FC236}">
                  <a16:creationId xmlns:a16="http://schemas.microsoft.com/office/drawing/2014/main" xmlns="" id="{87898BBF-64C6-C2EB-1F16-3154CB04810D}"/>
                </a:ext>
              </a:extLst>
            </p:cNvPr>
            <p:cNvGrpSpPr/>
            <p:nvPr/>
          </p:nvGrpSpPr>
          <p:grpSpPr>
            <a:xfrm>
              <a:off x="9284065" y="1927751"/>
              <a:ext cx="1712263" cy="248844"/>
              <a:chOff x="8452730" y="1881712"/>
              <a:chExt cx="2014547" cy="292776"/>
            </a:xfrm>
          </p:grpSpPr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xmlns="" id="{BDCB3793-2870-7262-85E7-60CFEA8227F3}"/>
                  </a:ext>
                </a:extLst>
              </p:cNvPr>
              <p:cNvSpPr/>
              <p:nvPr/>
            </p:nvSpPr>
            <p:spPr>
              <a:xfrm>
                <a:off x="8452730" y="1881712"/>
                <a:ext cx="2014547" cy="27158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l-GR" sz="900" b="1">
                    <a:cs typeface="Arial" panose="020B0604020202020204" pitchFamily="34" charset="0"/>
                  </a:rPr>
                  <a:t>Δ</a:t>
                </a:r>
                <a:r>
                  <a:rPr lang="fr-FR" sz="900" b="1">
                    <a:cs typeface="Arial" panose="020B0604020202020204" pitchFamily="34" charset="0"/>
                  </a:rPr>
                  <a:t> 18,5 (5,0 à 32,7)</a:t>
                </a:r>
              </a:p>
            </p:txBody>
          </p:sp>
          <p:cxnSp>
            <p:nvCxnSpPr>
              <p:cNvPr id="53" name="Connecteur droit 52">
                <a:extLst>
                  <a:ext uri="{FF2B5EF4-FFF2-40B4-BE49-F238E27FC236}">
                    <a16:creationId xmlns:a16="http://schemas.microsoft.com/office/drawing/2014/main" xmlns="" id="{C081795E-801D-1463-AC4C-BE0EDB0EFB83}"/>
                  </a:ext>
                </a:extLst>
              </p:cNvPr>
              <p:cNvCxnSpPr/>
              <p:nvPr/>
            </p:nvCxnSpPr>
            <p:spPr>
              <a:xfrm>
                <a:off x="8874564" y="2174488"/>
                <a:ext cx="1170879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sysDash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xmlns="" id="{BF2039B9-6919-B3F2-27D2-F53B164240CE}"/>
                </a:ext>
              </a:extLst>
            </p:cNvPr>
            <p:cNvSpPr txBox="1"/>
            <p:nvPr/>
          </p:nvSpPr>
          <p:spPr>
            <a:xfrm>
              <a:off x="5201813" y="1544981"/>
              <a:ext cx="3346964" cy="3385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fr-FR" sz="1600" b="1" dirty="0" err="1">
                  <a:solidFill>
                    <a:srgbClr val="737078"/>
                  </a:solidFill>
                  <a:cs typeface="Arial" panose="020B0604020202020204" pitchFamily="34" charset="0"/>
                </a:rPr>
                <a:t>pCR</a:t>
              </a:r>
              <a:r>
                <a:rPr lang="fr-FR" sz="1600" b="1" dirty="0">
                  <a:solidFill>
                    <a:srgbClr val="737078"/>
                  </a:solidFill>
                  <a:cs typeface="Arial" panose="020B0604020202020204" pitchFamily="34" charset="0"/>
                </a:rPr>
                <a:t> selon l’expression PD-L1</a:t>
              </a:r>
              <a:endParaRPr lang="fr-FR" sz="1600" dirty="0">
                <a:solidFill>
                  <a:srgbClr val="73707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xmlns="" id="{707B1D4A-1859-AC1F-7EA7-8AF2002F50FC}"/>
                </a:ext>
              </a:extLst>
            </p:cNvPr>
            <p:cNvSpPr/>
            <p:nvPr/>
          </p:nvSpPr>
          <p:spPr>
            <a:xfrm>
              <a:off x="2351978" y="4231637"/>
              <a:ext cx="688372" cy="2023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715" b="1">
                  <a:solidFill>
                    <a:schemeClr val="bg1"/>
                  </a:solidFill>
                  <a:cs typeface="Arial" panose="020B0604020202020204" pitchFamily="34" charset="0"/>
                </a:rPr>
                <a:t>29/64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xmlns="" id="{3CDF060D-6349-5E91-0A96-47C0462CCB37}"/>
                </a:ext>
              </a:extLst>
            </p:cNvPr>
            <p:cNvSpPr/>
            <p:nvPr/>
          </p:nvSpPr>
          <p:spPr>
            <a:xfrm>
              <a:off x="3673206" y="4231637"/>
              <a:ext cx="688372" cy="2023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715" b="1">
                  <a:solidFill>
                    <a:schemeClr val="bg1"/>
                  </a:solidFill>
                  <a:cs typeface="Arial" panose="020B0604020202020204" pitchFamily="34" charset="0"/>
                </a:rPr>
                <a:t>10/33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xmlns="" id="{FF011CDF-6080-71BE-B4B9-B6E4C3780036}"/>
                </a:ext>
              </a:extLst>
            </p:cNvPr>
            <p:cNvSpPr/>
            <p:nvPr/>
          </p:nvSpPr>
          <p:spPr>
            <a:xfrm>
              <a:off x="2263151" y="4648786"/>
              <a:ext cx="2098423" cy="220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835" b="1" dirty="0">
                  <a:solidFill>
                    <a:srgbClr val="7F7F7F"/>
                  </a:solidFill>
                  <a:cs typeface="Arial" panose="020B0604020202020204" pitchFamily="34" charset="0"/>
                </a:rPr>
                <a:t>CPS &lt;1</a:t>
              </a:r>
            </a:p>
          </p:txBody>
        </p:sp>
        <p:grpSp>
          <p:nvGrpSpPr>
            <p:cNvPr id="58" name="Groupe 57">
              <a:extLst>
                <a:ext uri="{FF2B5EF4-FFF2-40B4-BE49-F238E27FC236}">
                  <a16:creationId xmlns:a16="http://schemas.microsoft.com/office/drawing/2014/main" xmlns="" id="{11CAD5C0-D0FA-C79B-94CC-82C2A4A4BA10}"/>
                </a:ext>
              </a:extLst>
            </p:cNvPr>
            <p:cNvGrpSpPr/>
            <p:nvPr/>
          </p:nvGrpSpPr>
          <p:grpSpPr>
            <a:xfrm>
              <a:off x="2284814" y="2258063"/>
              <a:ext cx="1960181" cy="248844"/>
              <a:chOff x="5211442" y="1881712"/>
              <a:chExt cx="2306232" cy="292776"/>
            </a:xfrm>
          </p:grpSpPr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xmlns="" id="{0A5F90FE-AF9D-476E-D401-364241D2BA9C}"/>
                  </a:ext>
                </a:extLst>
              </p:cNvPr>
              <p:cNvSpPr/>
              <p:nvPr/>
            </p:nvSpPr>
            <p:spPr>
              <a:xfrm>
                <a:off x="5211442" y="1881712"/>
                <a:ext cx="2306232" cy="27158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l-GR" sz="900" b="1" dirty="0">
                    <a:cs typeface="Arial" panose="020B0604020202020204" pitchFamily="34" charset="0"/>
                  </a:rPr>
                  <a:t>Δ</a:t>
                </a:r>
                <a:r>
                  <a:rPr lang="fr-FR" sz="900" b="1" dirty="0">
                    <a:cs typeface="Arial" panose="020B0604020202020204" pitchFamily="34" charset="0"/>
                  </a:rPr>
                  <a:t> 18,3 (-3,3-36,8)</a:t>
                </a:r>
              </a:p>
            </p:txBody>
          </p:sp>
          <p:cxnSp>
            <p:nvCxnSpPr>
              <p:cNvPr id="60" name="Connecteur droit 59">
                <a:extLst>
                  <a:ext uri="{FF2B5EF4-FFF2-40B4-BE49-F238E27FC236}">
                    <a16:creationId xmlns:a16="http://schemas.microsoft.com/office/drawing/2014/main" xmlns="" id="{515C1F66-2130-EA79-E1EE-F7FD8884BABE}"/>
                  </a:ext>
                </a:extLst>
              </p:cNvPr>
              <p:cNvCxnSpPr/>
              <p:nvPr/>
            </p:nvCxnSpPr>
            <p:spPr>
              <a:xfrm>
                <a:off x="5496116" y="2174488"/>
                <a:ext cx="1941548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sysDash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xmlns="" id="{56589A8B-A262-BF6E-818A-F35C2ABD3952}"/>
                </a:ext>
              </a:extLst>
            </p:cNvPr>
            <p:cNvSpPr txBox="1"/>
            <p:nvPr/>
          </p:nvSpPr>
          <p:spPr>
            <a:xfrm>
              <a:off x="1525045" y="5200210"/>
              <a:ext cx="9000988" cy="723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>
                <a:spcAft>
                  <a:spcPts val="600"/>
                </a:spcAft>
                <a:buClr>
                  <a:srgbClr val="FF7F4D"/>
                </a:buClr>
                <a:buFont typeface="Wingdings" pitchFamily="2" charset="2"/>
                <a:buChar char="§"/>
              </a:pPr>
              <a:r>
                <a:rPr lang="fr-FR" dirty="0">
                  <a:solidFill>
                    <a:schemeClr val="tx2"/>
                  </a:solidFill>
                </a:rPr>
                <a:t>Le bénéfice du </a:t>
              </a:r>
              <a:r>
                <a:rPr lang="fr-FR" dirty="0" err="1">
                  <a:solidFill>
                    <a:schemeClr val="tx2"/>
                  </a:solidFill>
                </a:rPr>
                <a:t>pembrolizumab</a:t>
              </a:r>
              <a:r>
                <a:rPr lang="fr-FR" dirty="0">
                  <a:solidFill>
                    <a:schemeClr val="tx2"/>
                  </a:solidFill>
                </a:rPr>
                <a:t> semble indépendant de l’expression du PD-L1</a:t>
              </a:r>
            </a:p>
            <a:p>
              <a:pPr marL="171450" indent="-171450">
                <a:spcAft>
                  <a:spcPts val="600"/>
                </a:spcAft>
                <a:buClr>
                  <a:srgbClr val="FF7F4D"/>
                </a:buClr>
                <a:buFont typeface="Wingdings" pitchFamily="2" charset="2"/>
                <a:buChar char="§"/>
              </a:pPr>
              <a:r>
                <a:rPr lang="fr-FR" dirty="0">
                  <a:solidFill>
                    <a:schemeClr val="tx2"/>
                  </a:solidFill>
                </a:rPr>
                <a:t>Le taux de </a:t>
              </a:r>
              <a:r>
                <a:rPr lang="fr-FR" dirty="0" err="1">
                  <a:solidFill>
                    <a:schemeClr val="tx2"/>
                  </a:solidFill>
                </a:rPr>
                <a:t>pCR</a:t>
              </a:r>
              <a:r>
                <a:rPr lang="fr-FR" dirty="0">
                  <a:solidFill>
                    <a:schemeClr val="tx2"/>
                  </a:solidFill>
                </a:rPr>
                <a:t> est plus important pour les tumeurs PD-L1 positive </a:t>
              </a:r>
              <a:endParaRPr lang="fr-FR" sz="1600" dirty="0">
                <a:solidFill>
                  <a:schemeClr val="tx2"/>
                </a:solidFill>
              </a:endParaRPr>
            </a:p>
          </p:txBody>
        </p:sp>
        <p:cxnSp>
          <p:nvCxnSpPr>
            <p:cNvPr id="62" name="Connecteur droit 61">
              <a:extLst>
                <a:ext uri="{FF2B5EF4-FFF2-40B4-BE49-F238E27FC236}">
                  <a16:creationId xmlns:a16="http://schemas.microsoft.com/office/drawing/2014/main" xmlns="" id="{DDE3621E-E5B6-270C-807A-E2C2266B4267}"/>
                </a:ext>
              </a:extLst>
            </p:cNvPr>
            <p:cNvCxnSpPr/>
            <p:nvPr/>
          </p:nvCxnSpPr>
          <p:spPr>
            <a:xfrm>
              <a:off x="5023091" y="1778337"/>
              <a:ext cx="0" cy="3104934"/>
            </a:xfrm>
            <a:prstGeom prst="line">
              <a:avLst/>
            </a:prstGeom>
            <a:ln w="12700">
              <a:solidFill>
                <a:schemeClr val="tx2"/>
              </a:solidFill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xmlns="" id="{33D2E085-301C-ABE6-FA94-A36534912F0B}"/>
                </a:ext>
              </a:extLst>
            </p:cNvPr>
            <p:cNvSpPr/>
            <p:nvPr/>
          </p:nvSpPr>
          <p:spPr>
            <a:xfrm>
              <a:off x="4680053" y="2708330"/>
              <a:ext cx="68159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>
              <a:spAutoFit/>
            </a:bodyPr>
            <a:lstStyle/>
            <a:p>
              <a:pPr algn="ctr"/>
              <a:r>
                <a:rPr lang="fr-FR" sz="900" b="1" dirty="0" err="1">
                  <a:solidFill>
                    <a:srgbClr val="FF7F4D"/>
                  </a:solidFill>
                  <a:cs typeface="Arial" panose="020B0604020202020204" pitchFamily="34" charset="0"/>
                </a:rPr>
                <a:t>Pembro</a:t>
              </a:r>
              <a:r>
                <a:rPr lang="fr-FR" sz="900" b="1" dirty="0">
                  <a:solidFill>
                    <a:srgbClr val="FF7F4D"/>
                  </a:solidFill>
                  <a:cs typeface="Arial" panose="020B0604020202020204" pitchFamily="34" charset="0"/>
                </a:rPr>
                <a:t> </a:t>
              </a:r>
              <a:br>
                <a:rPr lang="fr-FR" sz="900" b="1" dirty="0">
                  <a:solidFill>
                    <a:srgbClr val="FF7F4D"/>
                  </a:solidFill>
                  <a:cs typeface="Arial" panose="020B0604020202020204" pitchFamily="34" charset="0"/>
                </a:rPr>
              </a:br>
              <a:r>
                <a:rPr lang="fr-FR" sz="900" b="1" dirty="0">
                  <a:solidFill>
                    <a:srgbClr val="FF7F4D"/>
                  </a:solidFill>
                  <a:cs typeface="Arial" panose="020B0604020202020204" pitchFamily="34" charset="0"/>
                </a:rPr>
                <a:t>+ Chimio</a:t>
              </a: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xmlns="" id="{B66A8C7E-64B4-DCA8-4A91-8AF8BAEFF27A}"/>
                </a:ext>
              </a:extLst>
            </p:cNvPr>
            <p:cNvSpPr/>
            <p:nvPr/>
          </p:nvSpPr>
          <p:spPr>
            <a:xfrm>
              <a:off x="4679252" y="3359002"/>
              <a:ext cx="683200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>
              <a:spAutoFit/>
            </a:bodyPr>
            <a:lstStyle/>
            <a:p>
              <a:pPr algn="ctr"/>
              <a:r>
                <a:rPr lang="fr-FR" sz="900" b="1" dirty="0">
                  <a:solidFill>
                    <a:srgbClr val="005086"/>
                  </a:solidFill>
                  <a:cs typeface="Arial" panose="020B0604020202020204" pitchFamily="34" charset="0"/>
                </a:rPr>
                <a:t>Placebo </a:t>
              </a:r>
              <a:br>
                <a:rPr lang="fr-FR" sz="900" b="1" dirty="0">
                  <a:solidFill>
                    <a:srgbClr val="005086"/>
                  </a:solidFill>
                  <a:cs typeface="Arial" panose="020B0604020202020204" pitchFamily="34" charset="0"/>
                </a:rPr>
              </a:br>
              <a:r>
                <a:rPr lang="fr-FR" sz="900" b="1" dirty="0">
                  <a:solidFill>
                    <a:srgbClr val="005086"/>
                  </a:solidFill>
                  <a:cs typeface="Arial" panose="020B0604020202020204" pitchFamily="34" charset="0"/>
                </a:rPr>
                <a:t>+ Chimio</a:t>
              </a: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xmlns="" id="{5254A82D-F3C6-D051-77AD-47CD88A05ABE}"/>
                </a:ext>
              </a:extLst>
            </p:cNvPr>
            <p:cNvSpPr txBox="1"/>
            <p:nvPr/>
          </p:nvSpPr>
          <p:spPr>
            <a:xfrm>
              <a:off x="1636906" y="1532929"/>
              <a:ext cx="2037947" cy="3385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fr-FR" sz="1600" b="1" dirty="0">
                  <a:solidFill>
                    <a:srgbClr val="737078"/>
                  </a:solidFill>
                  <a:cs typeface="Arial" panose="020B0604020202020204" pitchFamily="34" charset="0"/>
                </a:rPr>
                <a:t>Objectif principal</a:t>
              </a:r>
              <a:endParaRPr lang="fr-FR" sz="1600" dirty="0">
                <a:solidFill>
                  <a:srgbClr val="73707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xmlns="" id="{47DD74A3-8C68-0299-2473-156820323441}"/>
                </a:ext>
              </a:extLst>
            </p:cNvPr>
            <p:cNvSpPr/>
            <p:nvPr/>
          </p:nvSpPr>
          <p:spPr>
            <a:xfrm>
              <a:off x="7807627" y="4648786"/>
              <a:ext cx="983955" cy="220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835" b="1">
                  <a:solidFill>
                    <a:srgbClr val="7F7F7F"/>
                  </a:solidFill>
                  <a:cs typeface="Arial" panose="020B0604020202020204" pitchFamily="34" charset="0"/>
                </a:rPr>
                <a:t>CPS ≥10</a:t>
              </a: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xmlns="" id="{471AF08B-7821-145D-9D2D-EBCD99FAC43B}"/>
                </a:ext>
              </a:extLst>
            </p:cNvPr>
            <p:cNvSpPr/>
            <p:nvPr/>
          </p:nvSpPr>
          <p:spPr>
            <a:xfrm>
              <a:off x="9783918" y="4648786"/>
              <a:ext cx="983955" cy="220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835" b="1" dirty="0">
                  <a:solidFill>
                    <a:srgbClr val="7F7F7F"/>
                  </a:solidFill>
                  <a:cs typeface="Arial" panose="020B0604020202020204" pitchFamily="34" charset="0"/>
                </a:rPr>
                <a:t>CPS ≥20</a:t>
              </a: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xmlns="" id="{69A80A7E-B2F5-2F78-8FA1-96B4B82C2127}"/>
                </a:ext>
              </a:extLst>
            </p:cNvPr>
            <p:cNvSpPr/>
            <p:nvPr/>
          </p:nvSpPr>
          <p:spPr>
            <a:xfrm>
              <a:off x="9551648" y="2208866"/>
              <a:ext cx="672402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1000" b="1">
                  <a:solidFill>
                    <a:schemeClr val="tx2"/>
                  </a:solidFill>
                  <a:cs typeface="Arial" panose="020B0604020202020204" pitchFamily="34" charset="0"/>
                </a:rPr>
                <a:t>81,7%</a:t>
              </a: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xmlns="" id="{D99D7E41-816F-5E5E-50F3-0BB3D418821D}"/>
                </a:ext>
              </a:extLst>
            </p:cNvPr>
            <p:cNvSpPr/>
            <p:nvPr/>
          </p:nvSpPr>
          <p:spPr>
            <a:xfrm>
              <a:off x="7759278" y="2319016"/>
              <a:ext cx="646907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fr-FR" sz="1000" b="1">
                  <a:solidFill>
                    <a:schemeClr val="tx2"/>
                  </a:solidFill>
                  <a:cs typeface="Arial" panose="020B0604020202020204" pitchFamily="34" charset="0"/>
                </a:rPr>
                <a:t>77,9%</a:t>
              </a:r>
            </a:p>
          </p:txBody>
        </p:sp>
        <p:sp>
          <p:nvSpPr>
            <p:cNvPr id="72" name="ZoneTexte 71">
              <a:extLst>
                <a:ext uri="{FF2B5EF4-FFF2-40B4-BE49-F238E27FC236}">
                  <a16:creationId xmlns:a16="http://schemas.microsoft.com/office/drawing/2014/main" xmlns="" id="{BDAA4FC1-8378-513E-1F16-6CBAAEADFEAF}"/>
                </a:ext>
              </a:extLst>
            </p:cNvPr>
            <p:cNvSpPr txBox="1"/>
            <p:nvPr/>
          </p:nvSpPr>
          <p:spPr>
            <a:xfrm>
              <a:off x="10534579" y="1366026"/>
              <a:ext cx="460382" cy="2392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55" b="1" dirty="0">
                  <a:solidFill>
                    <a:srgbClr val="C00000"/>
                  </a:solidFill>
                </a:rPr>
                <a:t>2019</a:t>
              </a:r>
            </a:p>
          </p:txBody>
        </p:sp>
      </p:grpSp>
      <p:sp>
        <p:nvSpPr>
          <p:cNvPr id="2" name="Espace réservé du texte 1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Résultats intermédiaires SABCS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2019 : </a:t>
            </a:r>
            <a:r>
              <a:rPr lang="fr-FR" dirty="0" err="1"/>
              <a:t>pCR</a:t>
            </a:r>
            <a:r>
              <a:rPr lang="fr-FR" dirty="0"/>
              <a:t> selon PD-L1</a:t>
            </a:r>
          </a:p>
        </p:txBody>
      </p:sp>
      <p:sp>
        <p:nvSpPr>
          <p:cNvPr id="6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905636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xmlns="" id="{CF6AAB98-042D-DE2D-ECC4-0D58E3602E08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P. Schmid et </a:t>
            </a:r>
            <a:r>
              <a:rPr lang="fr-FR" dirty="0" smtClean="0"/>
              <a:t>al., </a:t>
            </a:r>
            <a:r>
              <a:rPr lang="fr-FR" dirty="0"/>
              <a:t>ESMO</a:t>
            </a:r>
            <a:r>
              <a:rPr lang="fr-FR" baseline="30000" dirty="0"/>
              <a:t>® </a:t>
            </a:r>
            <a:r>
              <a:rPr lang="fr-FR" dirty="0"/>
              <a:t> 2023, Abs #LBA18</a:t>
            </a:r>
          </a:p>
          <a:p>
            <a:endParaRPr lang="fr-FR" dirty="0"/>
          </a:p>
        </p:txBody>
      </p:sp>
      <p:sp>
        <p:nvSpPr>
          <p:cNvPr id="6" name="Rectangle à coins arrondis 31">
            <a:extLst>
              <a:ext uri="{FF2B5EF4-FFF2-40B4-BE49-F238E27FC236}">
                <a16:creationId xmlns:a16="http://schemas.microsoft.com/office/drawing/2014/main" xmlns="" id="{731B50DF-9D2A-851C-3076-D65713FF6E9D}"/>
              </a:ext>
            </a:extLst>
          </p:cNvPr>
          <p:cNvSpPr/>
          <p:nvPr/>
        </p:nvSpPr>
        <p:spPr>
          <a:xfrm>
            <a:off x="1094845" y="1375719"/>
            <a:ext cx="5354064" cy="4395932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7" name="Tableau 6">
            <a:extLst>
              <a:ext uri="{FF2B5EF4-FFF2-40B4-BE49-F238E27FC236}">
                <a16:creationId xmlns:a16="http://schemas.microsoft.com/office/drawing/2014/main" xmlns="" id="{652B0D9C-77BE-56B5-6F2E-8E90F6C942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9320611"/>
              </p:ext>
            </p:extLst>
          </p:nvPr>
        </p:nvGraphicFramePr>
        <p:xfrm>
          <a:off x="1191801" y="4582173"/>
          <a:ext cx="5176868" cy="10940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4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1635300572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817960032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1566161603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723795024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3697110803"/>
                    </a:ext>
                  </a:extLst>
                </a:gridCol>
              </a:tblGrid>
              <a:tr h="314611">
                <a:tc gridSpan="16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Nombre de personnes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4398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494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494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494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489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483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482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478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477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472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470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460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387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307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220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122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8342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217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217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217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216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214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207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206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203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200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200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197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165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130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87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56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9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8342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290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287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275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245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236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224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209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201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192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164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126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83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43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96826695"/>
                  </a:ext>
                </a:extLst>
              </a:tr>
              <a:tr h="188342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165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152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104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100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85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65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53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27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456307241"/>
                  </a:ext>
                </a:extLst>
              </a:tr>
            </a:tbl>
          </a:graphicData>
        </a:graphic>
      </p:graphicFrame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xmlns="" id="{B42E80EB-1AF6-C8E0-BE2F-B6A43C9DE212}"/>
              </a:ext>
            </a:extLst>
          </p:cNvPr>
          <p:cNvCxnSpPr/>
          <p:nvPr/>
        </p:nvCxnSpPr>
        <p:spPr>
          <a:xfrm>
            <a:off x="3333894" y="4762812"/>
            <a:ext cx="288000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9" name="Groupe 8">
            <a:extLst>
              <a:ext uri="{FF2B5EF4-FFF2-40B4-BE49-F238E27FC236}">
                <a16:creationId xmlns:a16="http://schemas.microsoft.com/office/drawing/2014/main" xmlns="" id="{E15840B3-C513-FCF2-B27B-CC69E5C9EDB2}"/>
              </a:ext>
            </a:extLst>
          </p:cNvPr>
          <p:cNvGrpSpPr/>
          <p:nvPr/>
        </p:nvGrpSpPr>
        <p:grpSpPr>
          <a:xfrm>
            <a:off x="1139769" y="1852612"/>
            <a:ext cx="5258401" cy="2727124"/>
            <a:chOff x="499922" y="2485881"/>
            <a:chExt cx="5401148" cy="3183457"/>
          </a:xfrm>
        </p:grpSpPr>
        <p:graphicFrame>
          <p:nvGraphicFramePr>
            <p:cNvPr id="10" name="Graphique 9">
              <a:extLst>
                <a:ext uri="{FF2B5EF4-FFF2-40B4-BE49-F238E27FC236}">
                  <a16:creationId xmlns:a16="http://schemas.microsoft.com/office/drawing/2014/main" xmlns="" id="{FD522120-8271-24AF-B902-DCB73DB2B85B}"/>
                </a:ext>
              </a:extLst>
            </p:cNvPr>
            <p:cNvGraphicFramePr/>
            <p:nvPr/>
          </p:nvGraphicFramePr>
          <p:xfrm>
            <a:off x="595611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1" name="Text Box 4">
              <a:extLst>
                <a:ext uri="{FF2B5EF4-FFF2-40B4-BE49-F238E27FC236}">
                  <a16:creationId xmlns:a16="http://schemas.microsoft.com/office/drawing/2014/main" xmlns="" id="{52885FC3-F684-EE33-7978-874C2507E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-694305" y="3713549"/>
              <a:ext cx="2657165" cy="2687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algn="ctr" eaLnBrk="1" hangingPunct="1">
                <a:defRPr/>
              </a:pPr>
              <a:r>
                <a:rPr lang="da-DK" sz="110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F0302020204030204"/>
                  <a:ea typeface="+mn-ea"/>
                  <a:cs typeface="Arial"/>
                </a:rPr>
                <a:t>Pourcentage de patients (%)</a:t>
              </a:r>
            </a:p>
          </p:txBody>
        </p:sp>
        <p:sp>
          <p:nvSpPr>
            <p:cNvPr id="12" name="Text Box 4">
              <a:extLst>
                <a:ext uri="{FF2B5EF4-FFF2-40B4-BE49-F238E27FC236}">
                  <a16:creationId xmlns:a16="http://schemas.microsoft.com/office/drawing/2014/main" xmlns="" id="{729BF0C1-1586-FD36-FA40-8C91DCECCE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3806" y="5363952"/>
              <a:ext cx="3306656" cy="3053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algn="ctr" eaLnBrk="1" hangingPunct="1">
                <a:defRPr/>
              </a:pPr>
              <a:r>
                <a:rPr lang="da-DK" sz="11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F0302020204030204"/>
                  <a:ea typeface="+mn-ea"/>
                  <a:cs typeface="Arial"/>
                </a:rPr>
                <a:t>Temps, mois</a:t>
              </a:r>
            </a:p>
          </p:txBody>
        </p:sp>
      </p:grpSp>
      <p:sp>
        <p:nvSpPr>
          <p:cNvPr id="13" name="Rectangle à coins arrondis 42">
            <a:extLst>
              <a:ext uri="{FF2B5EF4-FFF2-40B4-BE49-F238E27FC236}">
                <a16:creationId xmlns:a16="http://schemas.microsoft.com/office/drawing/2014/main" xmlns="" id="{37977C06-BB11-26A1-4D59-7AA1DA69F530}"/>
              </a:ext>
            </a:extLst>
          </p:cNvPr>
          <p:cNvSpPr/>
          <p:nvPr/>
        </p:nvSpPr>
        <p:spPr>
          <a:xfrm>
            <a:off x="6631225" y="1383957"/>
            <a:ext cx="5354064" cy="438769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Connecteur droit 15">
            <a:extLst>
              <a:ext uri="{FF2B5EF4-FFF2-40B4-BE49-F238E27FC236}">
                <a16:creationId xmlns:a16="http://schemas.microsoft.com/office/drawing/2014/main" xmlns="" id="{E488A5A9-F57E-6134-4A04-D93F0E4BDD87}"/>
              </a:ext>
            </a:extLst>
          </p:cNvPr>
          <p:cNvCxnSpPr/>
          <p:nvPr/>
        </p:nvCxnSpPr>
        <p:spPr>
          <a:xfrm>
            <a:off x="4928259" y="1942470"/>
            <a:ext cx="0" cy="2196935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 Box 4">
            <a:extLst>
              <a:ext uri="{FF2B5EF4-FFF2-40B4-BE49-F238E27FC236}">
                <a16:creationId xmlns:a16="http://schemas.microsoft.com/office/drawing/2014/main" xmlns="" id="{64AE6E0B-69CD-2AA8-C334-DA0896B4D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0669" y="1687939"/>
            <a:ext cx="101023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FF7F4D"/>
                </a:solidFill>
                <a:latin typeface="Century Gothic" panose="020F0302020204030204"/>
                <a:ea typeface="+mn-ea"/>
                <a:cs typeface="Arial"/>
              </a:rPr>
              <a:t>94,4%</a:t>
            </a:r>
          </a:p>
        </p:txBody>
      </p:sp>
      <p:sp>
        <p:nvSpPr>
          <p:cNvPr id="20" name="Text Box 4">
            <a:extLst>
              <a:ext uri="{FF2B5EF4-FFF2-40B4-BE49-F238E27FC236}">
                <a16:creationId xmlns:a16="http://schemas.microsoft.com/office/drawing/2014/main" xmlns="" id="{E03DE9A8-9631-67B2-A71F-EA5F969E9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0668" y="2107661"/>
            <a:ext cx="127602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3B3838">
                    <a:lumMod val="60000"/>
                    <a:lumOff val="40000"/>
                  </a:srgbClr>
                </a:solidFill>
                <a:latin typeface="Century Gothic" panose="020F0302020204030204"/>
                <a:ea typeface="+mn-ea"/>
                <a:cs typeface="Arial"/>
              </a:rPr>
              <a:t>92,5%</a:t>
            </a:r>
          </a:p>
        </p:txBody>
      </p:sp>
      <p:graphicFrame>
        <p:nvGraphicFramePr>
          <p:cNvPr id="21" name="Tableau 20">
            <a:extLst>
              <a:ext uri="{FF2B5EF4-FFF2-40B4-BE49-F238E27FC236}">
                <a16:creationId xmlns:a16="http://schemas.microsoft.com/office/drawing/2014/main" xmlns="" id="{1F6CED27-624C-6E91-D2BB-20EE61CDA1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0131621"/>
              </p:ext>
            </p:extLst>
          </p:nvPr>
        </p:nvGraphicFramePr>
        <p:xfrm>
          <a:off x="6682078" y="4582173"/>
          <a:ext cx="5244442" cy="10940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4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817960032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1566161603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723795024"/>
                    </a:ext>
                  </a:extLst>
                </a:gridCol>
              </a:tblGrid>
              <a:tr h="314611">
                <a:tc gridSpan="14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Nombre de personnes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mpd="sng">
                      <a:noFill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4398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495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495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479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468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458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451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295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120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8342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217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217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214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206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200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199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197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195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194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185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130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53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8342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289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274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208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197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185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116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42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AC8B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501818171"/>
                  </a:ext>
                </a:extLst>
              </a:tr>
              <a:tr h="188342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165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100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95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90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89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59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26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40000"/>
                              <a:lumOff val="6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761471944"/>
                  </a:ext>
                </a:extLst>
              </a:tr>
            </a:tbl>
          </a:graphicData>
        </a:graphic>
      </p:graphicFrame>
      <p:cxnSp>
        <p:nvCxnSpPr>
          <p:cNvPr id="22" name="Connecteur droit 21">
            <a:extLst>
              <a:ext uri="{FF2B5EF4-FFF2-40B4-BE49-F238E27FC236}">
                <a16:creationId xmlns:a16="http://schemas.microsoft.com/office/drawing/2014/main" xmlns="" id="{F9A08E27-646C-AE7F-106B-57F11833149E}"/>
              </a:ext>
            </a:extLst>
          </p:cNvPr>
          <p:cNvCxnSpPr/>
          <p:nvPr/>
        </p:nvCxnSpPr>
        <p:spPr>
          <a:xfrm>
            <a:off x="8839161" y="4762812"/>
            <a:ext cx="288000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" name="Groupe 22">
            <a:extLst>
              <a:ext uri="{FF2B5EF4-FFF2-40B4-BE49-F238E27FC236}">
                <a16:creationId xmlns:a16="http://schemas.microsoft.com/office/drawing/2014/main" xmlns="" id="{F8FA22BD-3F0C-0737-F98C-B135000BF030}"/>
              </a:ext>
            </a:extLst>
          </p:cNvPr>
          <p:cNvGrpSpPr/>
          <p:nvPr/>
        </p:nvGrpSpPr>
        <p:grpSpPr>
          <a:xfrm>
            <a:off x="6668414" y="1852612"/>
            <a:ext cx="5220034" cy="2727124"/>
            <a:chOff x="539331" y="2485881"/>
            <a:chExt cx="5361739" cy="3183457"/>
          </a:xfrm>
        </p:grpSpPr>
        <p:graphicFrame>
          <p:nvGraphicFramePr>
            <p:cNvPr id="24" name="Graphique 23">
              <a:extLst>
                <a:ext uri="{FF2B5EF4-FFF2-40B4-BE49-F238E27FC236}">
                  <a16:creationId xmlns:a16="http://schemas.microsoft.com/office/drawing/2014/main" xmlns="" id="{EF88D62D-3F84-0B4F-CAB8-CCAF1E826DDD}"/>
                </a:ext>
              </a:extLst>
            </p:cNvPr>
            <p:cNvGraphicFramePr/>
            <p:nvPr/>
          </p:nvGraphicFramePr>
          <p:xfrm>
            <a:off x="595611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5" name="Text Box 4">
              <a:extLst>
                <a:ext uri="{FF2B5EF4-FFF2-40B4-BE49-F238E27FC236}">
                  <a16:creationId xmlns:a16="http://schemas.microsoft.com/office/drawing/2014/main" xmlns="" id="{54B76E7E-9C88-21C5-9860-A0B2F8FF21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-654896" y="3713549"/>
              <a:ext cx="2657165" cy="2687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algn="ctr" eaLnBrk="1" hangingPunct="1">
                <a:defRPr/>
              </a:pPr>
              <a:r>
                <a:rPr lang="da-DK" sz="110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F0302020204030204"/>
                  <a:ea typeface="+mn-ea"/>
                  <a:cs typeface="Arial"/>
                </a:rPr>
                <a:t>Pourcentage de patients (%)</a:t>
              </a:r>
            </a:p>
          </p:txBody>
        </p:sp>
        <p:sp>
          <p:nvSpPr>
            <p:cNvPr id="26" name="Text Box 4">
              <a:extLst>
                <a:ext uri="{FF2B5EF4-FFF2-40B4-BE49-F238E27FC236}">
                  <a16:creationId xmlns:a16="http://schemas.microsoft.com/office/drawing/2014/main" xmlns="" id="{A61E3BDA-FE1B-90C7-7423-AB92B17A4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3806" y="5363952"/>
              <a:ext cx="3306656" cy="3053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algn="ctr" eaLnBrk="1" hangingPunct="1">
                <a:defRPr/>
              </a:pPr>
              <a:r>
                <a:rPr lang="da-DK" sz="11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F0302020204030204"/>
                  <a:ea typeface="+mn-ea"/>
                  <a:cs typeface="Arial"/>
                </a:rPr>
                <a:t>Temps, mois</a:t>
              </a:r>
            </a:p>
          </p:txBody>
        </p:sp>
      </p:grpSp>
      <p:cxnSp>
        <p:nvCxnSpPr>
          <p:cNvPr id="27" name="Connecteur droit 26">
            <a:extLst>
              <a:ext uri="{FF2B5EF4-FFF2-40B4-BE49-F238E27FC236}">
                <a16:creationId xmlns:a16="http://schemas.microsoft.com/office/drawing/2014/main" xmlns="" id="{66806900-7884-1464-ED70-FAE207687C58}"/>
              </a:ext>
            </a:extLst>
          </p:cNvPr>
          <p:cNvCxnSpPr/>
          <p:nvPr/>
        </p:nvCxnSpPr>
        <p:spPr>
          <a:xfrm>
            <a:off x="10992468" y="1844498"/>
            <a:ext cx="0" cy="2196935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Espace réservé du contenu 3">
            <a:extLst>
              <a:ext uri="{FF2B5EF4-FFF2-40B4-BE49-F238E27FC236}">
                <a16:creationId xmlns:a16="http://schemas.microsoft.com/office/drawing/2014/main" xmlns="" id="{760D41AB-A083-1928-426F-23B508170F4B}"/>
              </a:ext>
            </a:extLst>
          </p:cNvPr>
          <p:cNvSpPr txBox="1">
            <a:spLocks/>
          </p:cNvSpPr>
          <p:nvPr/>
        </p:nvSpPr>
        <p:spPr>
          <a:xfrm>
            <a:off x="1017814" y="5814175"/>
            <a:ext cx="4312943" cy="22559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None/>
              <a:defRPr sz="1200" i="1" kern="120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3"/>
              </a:buClr>
              <a:buSzPct val="100000"/>
              <a:buFont typeface="Wingdings 3" panose="05040102010807070707" pitchFamily="18" charset="2"/>
              <a:buNone/>
              <a:defRPr sz="1200" i="1" kern="1200">
                <a:solidFill>
                  <a:schemeClr val="accent3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5000"/>
                  <a:lumOff val="35000"/>
                </a:schemeClr>
              </a:buClr>
              <a:buFont typeface="Wingdings" panose="05000000000000000000" pitchFamily="2" charset="2"/>
              <a:buNone/>
              <a:defRPr sz="1200" i="1" kern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buClr>
                <a:srgbClr val="FF7F4D"/>
              </a:buClr>
              <a:defRPr/>
            </a:pPr>
            <a:r>
              <a:rPr lang="fr-FR" sz="800" dirty="0">
                <a:solidFill>
                  <a:prstClr val="black"/>
                </a:solidFill>
              </a:rPr>
              <a:t>Date de clôture des données : 23 mars 2021</a:t>
            </a:r>
          </a:p>
        </p:txBody>
      </p:sp>
      <p:sp>
        <p:nvSpPr>
          <p:cNvPr id="33" name="Espace réservé du contenu 3">
            <a:extLst>
              <a:ext uri="{FF2B5EF4-FFF2-40B4-BE49-F238E27FC236}">
                <a16:creationId xmlns:a16="http://schemas.microsoft.com/office/drawing/2014/main" xmlns="" id="{CBD480B7-3541-6FF9-E582-459BC46D1A29}"/>
              </a:ext>
            </a:extLst>
          </p:cNvPr>
          <p:cNvSpPr txBox="1">
            <a:spLocks/>
          </p:cNvSpPr>
          <p:nvPr/>
        </p:nvSpPr>
        <p:spPr>
          <a:xfrm>
            <a:off x="6528048" y="5814175"/>
            <a:ext cx="4312943" cy="22559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None/>
              <a:defRPr sz="1200" i="1" kern="120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3"/>
              </a:buClr>
              <a:buSzPct val="100000"/>
              <a:buFont typeface="Wingdings 3" panose="05040102010807070707" pitchFamily="18" charset="2"/>
              <a:buNone/>
              <a:defRPr sz="1200" i="1" kern="1200">
                <a:solidFill>
                  <a:schemeClr val="accent3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5000"/>
                  <a:lumOff val="35000"/>
                </a:schemeClr>
              </a:buClr>
              <a:buFont typeface="Wingdings" panose="05000000000000000000" pitchFamily="2" charset="2"/>
              <a:buNone/>
              <a:defRPr sz="1200" i="1" kern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buClr>
                <a:srgbClr val="FF7F4D"/>
              </a:buClr>
              <a:defRPr/>
            </a:pPr>
            <a:r>
              <a:rPr lang="fr-FR" sz="800" dirty="0">
                <a:solidFill>
                  <a:prstClr val="black"/>
                </a:solidFill>
              </a:rPr>
              <a:t>Date de clôture des données : 23 mars 2023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xmlns="" id="{2121D35D-D35A-53E6-6E59-BAD52A4F8D72}"/>
              </a:ext>
            </a:extLst>
          </p:cNvPr>
          <p:cNvSpPr txBox="1"/>
          <p:nvPr/>
        </p:nvSpPr>
        <p:spPr>
          <a:xfrm>
            <a:off x="1362627" y="1210804"/>
            <a:ext cx="79989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spcAft>
                <a:spcPts val="400"/>
              </a:spcAft>
              <a:defRPr/>
            </a:pPr>
            <a:r>
              <a:rPr lang="fr-FR" sz="1600" b="1" dirty="0">
                <a:solidFill>
                  <a:srgbClr val="737078"/>
                </a:solidFill>
                <a:cs typeface="Arial Narrow" panose="020B0604020202020204" pitchFamily="34" charset="0"/>
              </a:rPr>
              <a:t>IA4</a:t>
            </a:r>
            <a:endParaRPr lang="fr-FR" sz="1600" baseline="30000" dirty="0">
              <a:solidFill>
                <a:srgbClr val="737078"/>
              </a:solidFill>
              <a:cs typeface="Arial Narrow" panose="020B0604020202020204" pitchFamily="34" charset="0"/>
            </a:endParaRP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xmlns="" id="{3A2608D2-F2CC-439D-BDA4-EF7FA5949D56}"/>
              </a:ext>
            </a:extLst>
          </p:cNvPr>
          <p:cNvSpPr txBox="1"/>
          <p:nvPr/>
        </p:nvSpPr>
        <p:spPr>
          <a:xfrm>
            <a:off x="10906167" y="1153468"/>
            <a:ext cx="780438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spcAft>
                <a:spcPts val="400"/>
              </a:spcAft>
              <a:defRPr/>
            </a:pPr>
            <a:r>
              <a:rPr lang="fr-FR" sz="1600" b="1" dirty="0">
                <a:solidFill>
                  <a:srgbClr val="737078"/>
                </a:solidFill>
                <a:cs typeface="Arial Narrow" panose="020B0604020202020204" pitchFamily="34" charset="0"/>
              </a:rPr>
              <a:t>IA6</a:t>
            </a:r>
            <a:endParaRPr lang="fr-FR" sz="1600" baseline="30000" dirty="0">
              <a:solidFill>
                <a:srgbClr val="737078"/>
              </a:solidFill>
              <a:cs typeface="Arial Narrow" panose="020B0604020202020204" pitchFamily="34" charset="0"/>
            </a:endParaRPr>
          </a:p>
        </p:txBody>
      </p:sp>
      <p:sp>
        <p:nvSpPr>
          <p:cNvPr id="36" name="Forme libre 35">
            <a:extLst>
              <a:ext uri="{FF2B5EF4-FFF2-40B4-BE49-F238E27FC236}">
                <a16:creationId xmlns:a16="http://schemas.microsoft.com/office/drawing/2014/main" xmlns="" id="{3A626584-4443-8388-2824-C9272B2FBC82}"/>
              </a:ext>
            </a:extLst>
          </p:cNvPr>
          <p:cNvSpPr/>
          <p:nvPr/>
        </p:nvSpPr>
        <p:spPr>
          <a:xfrm>
            <a:off x="1789771" y="1926696"/>
            <a:ext cx="4114800" cy="161692"/>
          </a:xfrm>
          <a:custGeom>
            <a:avLst/>
            <a:gdLst>
              <a:gd name="connsiteX0" fmla="*/ 0 w 4114800"/>
              <a:gd name="connsiteY0" fmla="*/ 0 h 161692"/>
              <a:gd name="connsiteX1" fmla="*/ 1048214 w 4114800"/>
              <a:gd name="connsiteY1" fmla="*/ 22302 h 161692"/>
              <a:gd name="connsiteX2" fmla="*/ 1087244 w 4114800"/>
              <a:gd name="connsiteY2" fmla="*/ 50180 h 161692"/>
              <a:gd name="connsiteX3" fmla="*/ 1120697 w 4114800"/>
              <a:gd name="connsiteY3" fmla="*/ 61331 h 161692"/>
              <a:gd name="connsiteX4" fmla="*/ 1137424 w 4114800"/>
              <a:gd name="connsiteY4" fmla="*/ 66907 h 161692"/>
              <a:gd name="connsiteX5" fmla="*/ 1154151 w 4114800"/>
              <a:gd name="connsiteY5" fmla="*/ 72483 h 161692"/>
              <a:gd name="connsiteX6" fmla="*/ 1165302 w 4114800"/>
              <a:gd name="connsiteY6" fmla="*/ 78058 h 161692"/>
              <a:gd name="connsiteX7" fmla="*/ 1628078 w 4114800"/>
              <a:gd name="connsiteY7" fmla="*/ 72483 h 161692"/>
              <a:gd name="connsiteX8" fmla="*/ 1678258 w 4114800"/>
              <a:gd name="connsiteY8" fmla="*/ 83634 h 161692"/>
              <a:gd name="connsiteX9" fmla="*/ 1711712 w 4114800"/>
              <a:gd name="connsiteY9" fmla="*/ 94785 h 161692"/>
              <a:gd name="connsiteX10" fmla="*/ 1761892 w 4114800"/>
              <a:gd name="connsiteY10" fmla="*/ 111512 h 161692"/>
              <a:gd name="connsiteX11" fmla="*/ 1795346 w 4114800"/>
              <a:gd name="connsiteY11" fmla="*/ 122663 h 161692"/>
              <a:gd name="connsiteX12" fmla="*/ 1812073 w 4114800"/>
              <a:gd name="connsiteY12" fmla="*/ 128239 h 161692"/>
              <a:gd name="connsiteX13" fmla="*/ 1884556 w 4114800"/>
              <a:gd name="connsiteY13" fmla="*/ 128239 h 161692"/>
              <a:gd name="connsiteX14" fmla="*/ 1990492 w 4114800"/>
              <a:gd name="connsiteY14" fmla="*/ 128239 h 161692"/>
              <a:gd name="connsiteX15" fmla="*/ 2051824 w 4114800"/>
              <a:gd name="connsiteY15" fmla="*/ 150541 h 161692"/>
              <a:gd name="connsiteX16" fmla="*/ 2988527 w 4114800"/>
              <a:gd name="connsiteY16" fmla="*/ 156117 h 161692"/>
              <a:gd name="connsiteX17" fmla="*/ 4114800 w 4114800"/>
              <a:gd name="connsiteY17" fmla="*/ 161692 h 16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114800" h="161692">
                <a:moveTo>
                  <a:pt x="0" y="0"/>
                </a:moveTo>
                <a:lnTo>
                  <a:pt x="1048214" y="22302"/>
                </a:lnTo>
                <a:cubicBezTo>
                  <a:pt x="1061224" y="31595"/>
                  <a:pt x="1073167" y="42600"/>
                  <a:pt x="1087244" y="50180"/>
                </a:cubicBezTo>
                <a:cubicBezTo>
                  <a:pt x="1097593" y="55753"/>
                  <a:pt x="1109546" y="57614"/>
                  <a:pt x="1120697" y="61331"/>
                </a:cubicBezTo>
                <a:lnTo>
                  <a:pt x="1137424" y="66907"/>
                </a:lnTo>
                <a:cubicBezTo>
                  <a:pt x="1143000" y="68766"/>
                  <a:pt x="1148894" y="69855"/>
                  <a:pt x="1154151" y="72483"/>
                </a:cubicBezTo>
                <a:lnTo>
                  <a:pt x="1165302" y="78058"/>
                </a:lnTo>
                <a:lnTo>
                  <a:pt x="1628078" y="72483"/>
                </a:lnTo>
                <a:cubicBezTo>
                  <a:pt x="1644805" y="76200"/>
                  <a:pt x="1661702" y="79219"/>
                  <a:pt x="1678258" y="83634"/>
                </a:cubicBezTo>
                <a:cubicBezTo>
                  <a:pt x="1689616" y="86663"/>
                  <a:pt x="1700561" y="91068"/>
                  <a:pt x="1711712" y="94785"/>
                </a:cubicBezTo>
                <a:lnTo>
                  <a:pt x="1761892" y="111512"/>
                </a:lnTo>
                <a:lnTo>
                  <a:pt x="1795346" y="122663"/>
                </a:lnTo>
                <a:cubicBezTo>
                  <a:pt x="1800922" y="124522"/>
                  <a:pt x="1806196" y="128239"/>
                  <a:pt x="1812073" y="128239"/>
                </a:cubicBezTo>
                <a:lnTo>
                  <a:pt x="1884556" y="128239"/>
                </a:lnTo>
                <a:lnTo>
                  <a:pt x="1990492" y="128239"/>
                </a:lnTo>
                <a:lnTo>
                  <a:pt x="2051824" y="150541"/>
                </a:lnTo>
                <a:lnTo>
                  <a:pt x="2988527" y="156117"/>
                </a:lnTo>
                <a:lnTo>
                  <a:pt x="4114800" y="161692"/>
                </a:lnTo>
              </a:path>
            </a:pathLst>
          </a:custGeom>
          <a:noFill/>
          <a:ln w="508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37" name="Forme libre 36">
            <a:extLst>
              <a:ext uri="{FF2B5EF4-FFF2-40B4-BE49-F238E27FC236}">
                <a16:creationId xmlns:a16="http://schemas.microsoft.com/office/drawing/2014/main" xmlns="" id="{FE7C0C2A-522E-24FC-F2F1-34FDCB7B2066}"/>
              </a:ext>
            </a:extLst>
          </p:cNvPr>
          <p:cNvSpPr/>
          <p:nvPr/>
        </p:nvSpPr>
        <p:spPr>
          <a:xfrm>
            <a:off x="1795346" y="1921120"/>
            <a:ext cx="4187283" cy="122664"/>
          </a:xfrm>
          <a:custGeom>
            <a:avLst/>
            <a:gdLst>
              <a:gd name="connsiteX0" fmla="*/ 0 w 4187283"/>
              <a:gd name="connsiteY0" fmla="*/ 0 h 122664"/>
              <a:gd name="connsiteX1" fmla="*/ 1025913 w 4187283"/>
              <a:gd name="connsiteY1" fmla="*/ 11151 h 122664"/>
              <a:gd name="connsiteX2" fmla="*/ 1070517 w 4187283"/>
              <a:gd name="connsiteY2" fmla="*/ 27878 h 122664"/>
              <a:gd name="connsiteX3" fmla="*/ 1120698 w 4187283"/>
              <a:gd name="connsiteY3" fmla="*/ 44605 h 122664"/>
              <a:gd name="connsiteX4" fmla="*/ 1154152 w 4187283"/>
              <a:gd name="connsiteY4" fmla="*/ 55756 h 122664"/>
              <a:gd name="connsiteX5" fmla="*/ 1165303 w 4187283"/>
              <a:gd name="connsiteY5" fmla="*/ 55756 h 122664"/>
              <a:gd name="connsiteX6" fmla="*/ 1906859 w 4187283"/>
              <a:gd name="connsiteY6" fmla="*/ 61332 h 122664"/>
              <a:gd name="connsiteX7" fmla="*/ 1951464 w 4187283"/>
              <a:gd name="connsiteY7" fmla="*/ 78059 h 122664"/>
              <a:gd name="connsiteX8" fmla="*/ 2280425 w 4187283"/>
              <a:gd name="connsiteY8" fmla="*/ 83634 h 122664"/>
              <a:gd name="connsiteX9" fmla="*/ 2659566 w 4187283"/>
              <a:gd name="connsiteY9" fmla="*/ 100361 h 122664"/>
              <a:gd name="connsiteX10" fmla="*/ 2787805 w 4187283"/>
              <a:gd name="connsiteY10" fmla="*/ 100361 h 122664"/>
              <a:gd name="connsiteX11" fmla="*/ 3033132 w 4187283"/>
              <a:gd name="connsiteY11" fmla="*/ 100361 h 122664"/>
              <a:gd name="connsiteX12" fmla="*/ 3116766 w 4187283"/>
              <a:gd name="connsiteY12" fmla="*/ 122664 h 122664"/>
              <a:gd name="connsiteX13" fmla="*/ 4187283 w 4187283"/>
              <a:gd name="connsiteY13" fmla="*/ 117088 h 12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87283" h="122664">
                <a:moveTo>
                  <a:pt x="0" y="0"/>
                </a:moveTo>
                <a:lnTo>
                  <a:pt x="1025913" y="11151"/>
                </a:lnTo>
                <a:lnTo>
                  <a:pt x="1070517" y="27878"/>
                </a:lnTo>
                <a:cubicBezTo>
                  <a:pt x="1087122" y="33808"/>
                  <a:pt x="1103971" y="39029"/>
                  <a:pt x="1120698" y="44605"/>
                </a:cubicBezTo>
                <a:lnTo>
                  <a:pt x="1154152" y="55756"/>
                </a:lnTo>
                <a:lnTo>
                  <a:pt x="1165303" y="55756"/>
                </a:lnTo>
                <a:lnTo>
                  <a:pt x="1906859" y="61332"/>
                </a:lnTo>
                <a:cubicBezTo>
                  <a:pt x="1921727" y="66908"/>
                  <a:pt x="1935615" y="77084"/>
                  <a:pt x="1951464" y="78059"/>
                </a:cubicBezTo>
                <a:cubicBezTo>
                  <a:pt x="2060926" y="84795"/>
                  <a:pt x="2170756" y="83634"/>
                  <a:pt x="2280425" y="83634"/>
                </a:cubicBezTo>
                <a:lnTo>
                  <a:pt x="2659566" y="100361"/>
                </a:lnTo>
                <a:lnTo>
                  <a:pt x="2787805" y="100361"/>
                </a:lnTo>
                <a:lnTo>
                  <a:pt x="3033132" y="100361"/>
                </a:lnTo>
                <a:lnTo>
                  <a:pt x="3116766" y="122664"/>
                </a:lnTo>
                <a:lnTo>
                  <a:pt x="4187283" y="117088"/>
                </a:lnTo>
              </a:path>
            </a:pathLst>
          </a:custGeom>
          <a:noFill/>
          <a:ln w="50800">
            <a:solidFill>
              <a:srgbClr val="FF7F4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38" name="Forme libre 37">
            <a:extLst>
              <a:ext uri="{FF2B5EF4-FFF2-40B4-BE49-F238E27FC236}">
                <a16:creationId xmlns:a16="http://schemas.microsoft.com/office/drawing/2014/main" xmlns="" id="{A75829E5-78E0-ECA7-00B4-C2FF0F82F575}"/>
              </a:ext>
            </a:extLst>
          </p:cNvPr>
          <p:cNvSpPr/>
          <p:nvPr/>
        </p:nvSpPr>
        <p:spPr>
          <a:xfrm>
            <a:off x="1817649" y="1932271"/>
            <a:ext cx="4064619" cy="1092820"/>
          </a:xfrm>
          <a:custGeom>
            <a:avLst/>
            <a:gdLst>
              <a:gd name="connsiteX0" fmla="*/ 0 w 4064619"/>
              <a:gd name="connsiteY0" fmla="*/ 0 h 1092820"/>
              <a:gd name="connsiteX1" fmla="*/ 0 w 4064619"/>
              <a:gd name="connsiteY1" fmla="*/ 0 h 1092820"/>
              <a:gd name="connsiteX2" fmla="*/ 267629 w 4064619"/>
              <a:gd name="connsiteY2" fmla="*/ 44605 h 1092820"/>
              <a:gd name="connsiteX3" fmla="*/ 317810 w 4064619"/>
              <a:gd name="connsiteY3" fmla="*/ 50181 h 1092820"/>
              <a:gd name="connsiteX4" fmla="*/ 362414 w 4064619"/>
              <a:gd name="connsiteY4" fmla="*/ 55756 h 1092820"/>
              <a:gd name="connsiteX5" fmla="*/ 395868 w 4064619"/>
              <a:gd name="connsiteY5" fmla="*/ 66908 h 1092820"/>
              <a:gd name="connsiteX6" fmla="*/ 412595 w 4064619"/>
              <a:gd name="connsiteY6" fmla="*/ 72483 h 1092820"/>
              <a:gd name="connsiteX7" fmla="*/ 451624 w 4064619"/>
              <a:gd name="connsiteY7" fmla="*/ 78059 h 1092820"/>
              <a:gd name="connsiteX8" fmla="*/ 485078 w 4064619"/>
              <a:gd name="connsiteY8" fmla="*/ 89210 h 1092820"/>
              <a:gd name="connsiteX9" fmla="*/ 501805 w 4064619"/>
              <a:gd name="connsiteY9" fmla="*/ 100361 h 1092820"/>
              <a:gd name="connsiteX10" fmla="*/ 529683 w 4064619"/>
              <a:gd name="connsiteY10" fmla="*/ 122664 h 1092820"/>
              <a:gd name="connsiteX11" fmla="*/ 546410 w 4064619"/>
              <a:gd name="connsiteY11" fmla="*/ 128239 h 1092820"/>
              <a:gd name="connsiteX12" fmla="*/ 557561 w 4064619"/>
              <a:gd name="connsiteY12" fmla="*/ 139391 h 1092820"/>
              <a:gd name="connsiteX13" fmla="*/ 574288 w 4064619"/>
              <a:gd name="connsiteY13" fmla="*/ 144966 h 1092820"/>
              <a:gd name="connsiteX14" fmla="*/ 585439 w 4064619"/>
              <a:gd name="connsiteY14" fmla="*/ 161693 h 1092820"/>
              <a:gd name="connsiteX15" fmla="*/ 618892 w 4064619"/>
              <a:gd name="connsiteY15" fmla="*/ 183995 h 1092820"/>
              <a:gd name="connsiteX16" fmla="*/ 630044 w 4064619"/>
              <a:gd name="connsiteY16" fmla="*/ 195147 h 1092820"/>
              <a:gd name="connsiteX17" fmla="*/ 663497 w 4064619"/>
              <a:gd name="connsiteY17" fmla="*/ 206298 h 1092820"/>
              <a:gd name="connsiteX18" fmla="*/ 680224 w 4064619"/>
              <a:gd name="connsiteY18" fmla="*/ 217449 h 1092820"/>
              <a:gd name="connsiteX19" fmla="*/ 713678 w 4064619"/>
              <a:gd name="connsiteY19" fmla="*/ 228600 h 1092820"/>
              <a:gd name="connsiteX20" fmla="*/ 730405 w 4064619"/>
              <a:gd name="connsiteY20" fmla="*/ 234176 h 1092820"/>
              <a:gd name="connsiteX21" fmla="*/ 797312 w 4064619"/>
              <a:gd name="connsiteY21" fmla="*/ 256478 h 1092820"/>
              <a:gd name="connsiteX22" fmla="*/ 830766 w 4064619"/>
              <a:gd name="connsiteY22" fmla="*/ 267630 h 1092820"/>
              <a:gd name="connsiteX23" fmla="*/ 847492 w 4064619"/>
              <a:gd name="connsiteY23" fmla="*/ 273205 h 1092820"/>
              <a:gd name="connsiteX24" fmla="*/ 925551 w 4064619"/>
              <a:gd name="connsiteY24" fmla="*/ 284356 h 1092820"/>
              <a:gd name="connsiteX25" fmla="*/ 975731 w 4064619"/>
              <a:gd name="connsiteY25" fmla="*/ 301083 h 1092820"/>
              <a:gd name="connsiteX26" fmla="*/ 992458 w 4064619"/>
              <a:gd name="connsiteY26" fmla="*/ 306659 h 1092820"/>
              <a:gd name="connsiteX27" fmla="*/ 1037063 w 4064619"/>
              <a:gd name="connsiteY27" fmla="*/ 328961 h 1092820"/>
              <a:gd name="connsiteX28" fmla="*/ 1137424 w 4064619"/>
              <a:gd name="connsiteY28" fmla="*/ 362415 h 1092820"/>
              <a:gd name="connsiteX29" fmla="*/ 1187605 w 4064619"/>
              <a:gd name="connsiteY29" fmla="*/ 379142 h 1092820"/>
              <a:gd name="connsiteX30" fmla="*/ 1204331 w 4064619"/>
              <a:gd name="connsiteY30" fmla="*/ 384717 h 1092820"/>
              <a:gd name="connsiteX31" fmla="*/ 1221058 w 4064619"/>
              <a:gd name="connsiteY31" fmla="*/ 390293 h 1092820"/>
              <a:gd name="connsiteX32" fmla="*/ 1248936 w 4064619"/>
              <a:gd name="connsiteY32" fmla="*/ 412595 h 1092820"/>
              <a:gd name="connsiteX33" fmla="*/ 1265663 w 4064619"/>
              <a:gd name="connsiteY33" fmla="*/ 418171 h 1092820"/>
              <a:gd name="connsiteX34" fmla="*/ 1293541 w 4064619"/>
              <a:gd name="connsiteY34" fmla="*/ 440474 h 1092820"/>
              <a:gd name="connsiteX35" fmla="*/ 1326995 w 4064619"/>
              <a:gd name="connsiteY35" fmla="*/ 462776 h 1092820"/>
              <a:gd name="connsiteX36" fmla="*/ 1360449 w 4064619"/>
              <a:gd name="connsiteY36" fmla="*/ 479503 h 1092820"/>
              <a:gd name="connsiteX37" fmla="*/ 1371600 w 4064619"/>
              <a:gd name="connsiteY37" fmla="*/ 496230 h 1092820"/>
              <a:gd name="connsiteX38" fmla="*/ 1388327 w 4064619"/>
              <a:gd name="connsiteY38" fmla="*/ 501805 h 1092820"/>
              <a:gd name="connsiteX39" fmla="*/ 1405053 w 4064619"/>
              <a:gd name="connsiteY39" fmla="*/ 512956 h 1092820"/>
              <a:gd name="connsiteX40" fmla="*/ 1416205 w 4064619"/>
              <a:gd name="connsiteY40" fmla="*/ 524108 h 1092820"/>
              <a:gd name="connsiteX41" fmla="*/ 1438507 w 4064619"/>
              <a:gd name="connsiteY41" fmla="*/ 557561 h 1092820"/>
              <a:gd name="connsiteX42" fmla="*/ 1455234 w 4064619"/>
              <a:gd name="connsiteY42" fmla="*/ 563137 h 1092820"/>
              <a:gd name="connsiteX43" fmla="*/ 1488688 w 4064619"/>
              <a:gd name="connsiteY43" fmla="*/ 585439 h 1092820"/>
              <a:gd name="connsiteX44" fmla="*/ 1538868 w 4064619"/>
              <a:gd name="connsiteY44" fmla="*/ 596591 h 1092820"/>
              <a:gd name="connsiteX45" fmla="*/ 1555595 w 4064619"/>
              <a:gd name="connsiteY45" fmla="*/ 602166 h 1092820"/>
              <a:gd name="connsiteX46" fmla="*/ 1616927 w 4064619"/>
              <a:gd name="connsiteY46" fmla="*/ 607742 h 1092820"/>
              <a:gd name="connsiteX47" fmla="*/ 1661531 w 4064619"/>
              <a:gd name="connsiteY47" fmla="*/ 618893 h 1092820"/>
              <a:gd name="connsiteX48" fmla="*/ 1694985 w 4064619"/>
              <a:gd name="connsiteY48" fmla="*/ 630044 h 1092820"/>
              <a:gd name="connsiteX49" fmla="*/ 1711712 w 4064619"/>
              <a:gd name="connsiteY49" fmla="*/ 641195 h 1092820"/>
              <a:gd name="connsiteX50" fmla="*/ 1745166 w 4064619"/>
              <a:gd name="connsiteY50" fmla="*/ 652347 h 1092820"/>
              <a:gd name="connsiteX51" fmla="*/ 1761892 w 4064619"/>
              <a:gd name="connsiteY51" fmla="*/ 657922 h 1092820"/>
              <a:gd name="connsiteX52" fmla="*/ 1906858 w 4064619"/>
              <a:gd name="connsiteY52" fmla="*/ 680225 h 1092820"/>
              <a:gd name="connsiteX53" fmla="*/ 1951463 w 4064619"/>
              <a:gd name="connsiteY53" fmla="*/ 696952 h 1092820"/>
              <a:gd name="connsiteX54" fmla="*/ 1984917 w 4064619"/>
              <a:gd name="connsiteY54" fmla="*/ 719254 h 1092820"/>
              <a:gd name="connsiteX55" fmla="*/ 2018371 w 4064619"/>
              <a:gd name="connsiteY55" fmla="*/ 730405 h 1092820"/>
              <a:gd name="connsiteX56" fmla="*/ 2035097 w 4064619"/>
              <a:gd name="connsiteY56" fmla="*/ 735981 h 1092820"/>
              <a:gd name="connsiteX57" fmla="*/ 2051824 w 4064619"/>
              <a:gd name="connsiteY57" fmla="*/ 747132 h 1092820"/>
              <a:gd name="connsiteX58" fmla="*/ 2107580 w 4064619"/>
              <a:gd name="connsiteY58" fmla="*/ 763859 h 1092820"/>
              <a:gd name="connsiteX59" fmla="*/ 2141034 w 4064619"/>
              <a:gd name="connsiteY59" fmla="*/ 775010 h 1092820"/>
              <a:gd name="connsiteX60" fmla="*/ 2174488 w 4064619"/>
              <a:gd name="connsiteY60" fmla="*/ 791737 h 1092820"/>
              <a:gd name="connsiteX61" fmla="*/ 2191214 w 4064619"/>
              <a:gd name="connsiteY61" fmla="*/ 802888 h 1092820"/>
              <a:gd name="connsiteX62" fmla="*/ 2224668 w 4064619"/>
              <a:gd name="connsiteY62" fmla="*/ 814039 h 1092820"/>
              <a:gd name="connsiteX63" fmla="*/ 2241395 w 4064619"/>
              <a:gd name="connsiteY63" fmla="*/ 819615 h 1092820"/>
              <a:gd name="connsiteX64" fmla="*/ 2274849 w 4064619"/>
              <a:gd name="connsiteY64" fmla="*/ 830766 h 1092820"/>
              <a:gd name="connsiteX65" fmla="*/ 2291575 w 4064619"/>
              <a:gd name="connsiteY65" fmla="*/ 836342 h 1092820"/>
              <a:gd name="connsiteX66" fmla="*/ 2336180 w 4064619"/>
              <a:gd name="connsiteY66" fmla="*/ 847493 h 1092820"/>
              <a:gd name="connsiteX67" fmla="*/ 2386361 w 4064619"/>
              <a:gd name="connsiteY67" fmla="*/ 864220 h 1092820"/>
              <a:gd name="connsiteX68" fmla="*/ 2403088 w 4064619"/>
              <a:gd name="connsiteY68" fmla="*/ 869795 h 1092820"/>
              <a:gd name="connsiteX69" fmla="*/ 2559205 w 4064619"/>
              <a:gd name="connsiteY69" fmla="*/ 875371 h 1092820"/>
              <a:gd name="connsiteX70" fmla="*/ 2620536 w 4064619"/>
              <a:gd name="connsiteY70" fmla="*/ 880947 h 1092820"/>
              <a:gd name="connsiteX71" fmla="*/ 2637263 w 4064619"/>
              <a:gd name="connsiteY71" fmla="*/ 886522 h 1092820"/>
              <a:gd name="connsiteX72" fmla="*/ 2681868 w 4064619"/>
              <a:gd name="connsiteY72" fmla="*/ 897674 h 1092820"/>
              <a:gd name="connsiteX73" fmla="*/ 2737624 w 4064619"/>
              <a:gd name="connsiteY73" fmla="*/ 914400 h 1092820"/>
              <a:gd name="connsiteX74" fmla="*/ 2793380 w 4064619"/>
              <a:gd name="connsiteY74" fmla="*/ 925552 h 1092820"/>
              <a:gd name="connsiteX75" fmla="*/ 3245005 w 4064619"/>
              <a:gd name="connsiteY75" fmla="*/ 931127 h 1092820"/>
              <a:gd name="connsiteX76" fmla="*/ 3233853 w 4064619"/>
              <a:gd name="connsiteY76" fmla="*/ 925552 h 1092820"/>
              <a:gd name="connsiteX77" fmla="*/ 3434575 w 4064619"/>
              <a:gd name="connsiteY77" fmla="*/ 931127 h 1092820"/>
              <a:gd name="connsiteX78" fmla="*/ 3434575 w 4064619"/>
              <a:gd name="connsiteY78" fmla="*/ 931127 h 1092820"/>
              <a:gd name="connsiteX79" fmla="*/ 3434575 w 4064619"/>
              <a:gd name="connsiteY79" fmla="*/ 931127 h 1092820"/>
              <a:gd name="connsiteX80" fmla="*/ 3434575 w 4064619"/>
              <a:gd name="connsiteY80" fmla="*/ 931127 h 1092820"/>
              <a:gd name="connsiteX81" fmla="*/ 3445727 w 4064619"/>
              <a:gd name="connsiteY81" fmla="*/ 981308 h 1092820"/>
              <a:gd name="connsiteX82" fmla="*/ 3635297 w 4064619"/>
              <a:gd name="connsiteY82" fmla="*/ 986883 h 1092820"/>
              <a:gd name="connsiteX83" fmla="*/ 3635297 w 4064619"/>
              <a:gd name="connsiteY83" fmla="*/ 986883 h 1092820"/>
              <a:gd name="connsiteX84" fmla="*/ 3635297 w 4064619"/>
              <a:gd name="connsiteY84" fmla="*/ 1020337 h 1092820"/>
              <a:gd name="connsiteX85" fmla="*/ 3769112 w 4064619"/>
              <a:gd name="connsiteY85" fmla="*/ 1020337 h 1092820"/>
              <a:gd name="connsiteX86" fmla="*/ 3785839 w 4064619"/>
              <a:gd name="connsiteY86" fmla="*/ 1092820 h 1092820"/>
              <a:gd name="connsiteX87" fmla="*/ 4064619 w 4064619"/>
              <a:gd name="connsiteY87" fmla="*/ 1087244 h 109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4064619" h="1092820">
                <a:moveTo>
                  <a:pt x="0" y="0"/>
                </a:moveTo>
                <a:lnTo>
                  <a:pt x="0" y="0"/>
                </a:lnTo>
                <a:lnTo>
                  <a:pt x="267629" y="44605"/>
                </a:lnTo>
                <a:cubicBezTo>
                  <a:pt x="284253" y="47230"/>
                  <a:pt x="301095" y="48215"/>
                  <a:pt x="317810" y="50181"/>
                </a:cubicBezTo>
                <a:lnTo>
                  <a:pt x="362414" y="55756"/>
                </a:lnTo>
                <a:lnTo>
                  <a:pt x="395868" y="66908"/>
                </a:lnTo>
                <a:cubicBezTo>
                  <a:pt x="401444" y="68767"/>
                  <a:pt x="406777" y="71652"/>
                  <a:pt x="412595" y="72483"/>
                </a:cubicBezTo>
                <a:lnTo>
                  <a:pt x="451624" y="78059"/>
                </a:lnTo>
                <a:cubicBezTo>
                  <a:pt x="462775" y="81776"/>
                  <a:pt x="475298" y="82690"/>
                  <a:pt x="485078" y="89210"/>
                </a:cubicBezTo>
                <a:cubicBezTo>
                  <a:pt x="490654" y="92927"/>
                  <a:pt x="496572" y="96175"/>
                  <a:pt x="501805" y="100361"/>
                </a:cubicBezTo>
                <a:cubicBezTo>
                  <a:pt x="519093" y="114192"/>
                  <a:pt x="506798" y="111222"/>
                  <a:pt x="529683" y="122664"/>
                </a:cubicBezTo>
                <a:cubicBezTo>
                  <a:pt x="534940" y="125292"/>
                  <a:pt x="540834" y="126381"/>
                  <a:pt x="546410" y="128239"/>
                </a:cubicBezTo>
                <a:cubicBezTo>
                  <a:pt x="550127" y="131956"/>
                  <a:pt x="553053" y="136686"/>
                  <a:pt x="557561" y="139391"/>
                </a:cubicBezTo>
                <a:cubicBezTo>
                  <a:pt x="562601" y="142415"/>
                  <a:pt x="569699" y="141295"/>
                  <a:pt x="574288" y="144966"/>
                </a:cubicBezTo>
                <a:cubicBezTo>
                  <a:pt x="579521" y="149152"/>
                  <a:pt x="580396" y="157280"/>
                  <a:pt x="585439" y="161693"/>
                </a:cubicBezTo>
                <a:cubicBezTo>
                  <a:pt x="595525" y="170518"/>
                  <a:pt x="609415" y="174518"/>
                  <a:pt x="618892" y="183995"/>
                </a:cubicBezTo>
                <a:cubicBezTo>
                  <a:pt x="622609" y="187712"/>
                  <a:pt x="625342" y="192796"/>
                  <a:pt x="630044" y="195147"/>
                </a:cubicBezTo>
                <a:cubicBezTo>
                  <a:pt x="640557" y="200404"/>
                  <a:pt x="653717" y="199778"/>
                  <a:pt x="663497" y="206298"/>
                </a:cubicBezTo>
                <a:cubicBezTo>
                  <a:pt x="669073" y="210015"/>
                  <a:pt x="674100" y="214728"/>
                  <a:pt x="680224" y="217449"/>
                </a:cubicBezTo>
                <a:cubicBezTo>
                  <a:pt x="690965" y="222223"/>
                  <a:pt x="702527" y="224883"/>
                  <a:pt x="713678" y="228600"/>
                </a:cubicBezTo>
                <a:lnTo>
                  <a:pt x="730405" y="234176"/>
                </a:lnTo>
                <a:lnTo>
                  <a:pt x="797312" y="256478"/>
                </a:lnTo>
                <a:lnTo>
                  <a:pt x="830766" y="267630"/>
                </a:lnTo>
                <a:cubicBezTo>
                  <a:pt x="836341" y="269488"/>
                  <a:pt x="841674" y="272374"/>
                  <a:pt x="847492" y="273205"/>
                </a:cubicBezTo>
                <a:lnTo>
                  <a:pt x="925551" y="284356"/>
                </a:lnTo>
                <a:lnTo>
                  <a:pt x="975731" y="301083"/>
                </a:lnTo>
                <a:lnTo>
                  <a:pt x="992458" y="306659"/>
                </a:lnTo>
                <a:cubicBezTo>
                  <a:pt x="1011922" y="326121"/>
                  <a:pt x="998623" y="316147"/>
                  <a:pt x="1037063" y="328961"/>
                </a:cubicBezTo>
                <a:lnTo>
                  <a:pt x="1137424" y="362415"/>
                </a:lnTo>
                <a:lnTo>
                  <a:pt x="1187605" y="379142"/>
                </a:lnTo>
                <a:lnTo>
                  <a:pt x="1204331" y="384717"/>
                </a:lnTo>
                <a:lnTo>
                  <a:pt x="1221058" y="390293"/>
                </a:lnTo>
                <a:cubicBezTo>
                  <a:pt x="1231429" y="400663"/>
                  <a:pt x="1234871" y="405562"/>
                  <a:pt x="1248936" y="412595"/>
                </a:cubicBezTo>
                <a:cubicBezTo>
                  <a:pt x="1254193" y="415223"/>
                  <a:pt x="1260406" y="415543"/>
                  <a:pt x="1265663" y="418171"/>
                </a:cubicBezTo>
                <a:cubicBezTo>
                  <a:pt x="1292959" y="431819"/>
                  <a:pt x="1272792" y="424912"/>
                  <a:pt x="1293541" y="440474"/>
                </a:cubicBezTo>
                <a:cubicBezTo>
                  <a:pt x="1304263" y="448515"/>
                  <a:pt x="1314281" y="458538"/>
                  <a:pt x="1326995" y="462776"/>
                </a:cubicBezTo>
                <a:cubicBezTo>
                  <a:pt x="1350079" y="470471"/>
                  <a:pt x="1338832" y="465092"/>
                  <a:pt x="1360449" y="479503"/>
                </a:cubicBezTo>
                <a:cubicBezTo>
                  <a:pt x="1364166" y="485079"/>
                  <a:pt x="1366367" y="492044"/>
                  <a:pt x="1371600" y="496230"/>
                </a:cubicBezTo>
                <a:cubicBezTo>
                  <a:pt x="1376189" y="499901"/>
                  <a:pt x="1383070" y="499177"/>
                  <a:pt x="1388327" y="501805"/>
                </a:cubicBezTo>
                <a:cubicBezTo>
                  <a:pt x="1394320" y="504802"/>
                  <a:pt x="1399821" y="508770"/>
                  <a:pt x="1405053" y="512956"/>
                </a:cubicBezTo>
                <a:cubicBezTo>
                  <a:pt x="1409158" y="516240"/>
                  <a:pt x="1413051" y="519902"/>
                  <a:pt x="1416205" y="524108"/>
                </a:cubicBezTo>
                <a:cubicBezTo>
                  <a:pt x="1424246" y="534829"/>
                  <a:pt x="1425793" y="553323"/>
                  <a:pt x="1438507" y="557561"/>
                </a:cubicBezTo>
                <a:cubicBezTo>
                  <a:pt x="1444083" y="559420"/>
                  <a:pt x="1450096" y="560283"/>
                  <a:pt x="1455234" y="563137"/>
                </a:cubicBezTo>
                <a:cubicBezTo>
                  <a:pt x="1466950" y="569646"/>
                  <a:pt x="1475546" y="582810"/>
                  <a:pt x="1488688" y="585439"/>
                </a:cubicBezTo>
                <a:cubicBezTo>
                  <a:pt x="1507859" y="589273"/>
                  <a:pt x="1520489" y="591340"/>
                  <a:pt x="1538868" y="596591"/>
                </a:cubicBezTo>
                <a:cubicBezTo>
                  <a:pt x="1544519" y="598206"/>
                  <a:pt x="1549777" y="601335"/>
                  <a:pt x="1555595" y="602166"/>
                </a:cubicBezTo>
                <a:cubicBezTo>
                  <a:pt x="1575917" y="605069"/>
                  <a:pt x="1596483" y="605883"/>
                  <a:pt x="1616927" y="607742"/>
                </a:cubicBezTo>
                <a:cubicBezTo>
                  <a:pt x="1631795" y="611459"/>
                  <a:pt x="1646992" y="614047"/>
                  <a:pt x="1661531" y="618893"/>
                </a:cubicBezTo>
                <a:lnTo>
                  <a:pt x="1694985" y="630044"/>
                </a:lnTo>
                <a:cubicBezTo>
                  <a:pt x="1700561" y="633761"/>
                  <a:pt x="1705589" y="638473"/>
                  <a:pt x="1711712" y="641195"/>
                </a:cubicBezTo>
                <a:cubicBezTo>
                  <a:pt x="1722453" y="645969"/>
                  <a:pt x="1734015" y="648630"/>
                  <a:pt x="1745166" y="652347"/>
                </a:cubicBezTo>
                <a:cubicBezTo>
                  <a:pt x="1750741" y="654205"/>
                  <a:pt x="1723792" y="647700"/>
                  <a:pt x="1761892" y="657922"/>
                </a:cubicBezTo>
                <a:lnTo>
                  <a:pt x="1906858" y="680225"/>
                </a:lnTo>
                <a:cubicBezTo>
                  <a:pt x="1921726" y="685801"/>
                  <a:pt x="1937260" y="689851"/>
                  <a:pt x="1951463" y="696952"/>
                </a:cubicBezTo>
                <a:cubicBezTo>
                  <a:pt x="1963450" y="702946"/>
                  <a:pt x="1972203" y="715016"/>
                  <a:pt x="1984917" y="719254"/>
                </a:cubicBezTo>
                <a:lnTo>
                  <a:pt x="2018371" y="730405"/>
                </a:lnTo>
                <a:cubicBezTo>
                  <a:pt x="2023946" y="732264"/>
                  <a:pt x="2030207" y="732721"/>
                  <a:pt x="2035097" y="735981"/>
                </a:cubicBezTo>
                <a:cubicBezTo>
                  <a:pt x="2040673" y="739698"/>
                  <a:pt x="2045700" y="744411"/>
                  <a:pt x="2051824" y="747132"/>
                </a:cubicBezTo>
                <a:cubicBezTo>
                  <a:pt x="2079112" y="759259"/>
                  <a:pt x="2082634" y="756375"/>
                  <a:pt x="2107580" y="763859"/>
                </a:cubicBezTo>
                <a:cubicBezTo>
                  <a:pt x="2118839" y="767237"/>
                  <a:pt x="2141034" y="775010"/>
                  <a:pt x="2141034" y="775010"/>
                </a:cubicBezTo>
                <a:cubicBezTo>
                  <a:pt x="2188976" y="806970"/>
                  <a:pt x="2128316" y="768650"/>
                  <a:pt x="2174488" y="791737"/>
                </a:cubicBezTo>
                <a:cubicBezTo>
                  <a:pt x="2180481" y="794734"/>
                  <a:pt x="2185091" y="800167"/>
                  <a:pt x="2191214" y="802888"/>
                </a:cubicBezTo>
                <a:cubicBezTo>
                  <a:pt x="2201955" y="807662"/>
                  <a:pt x="2213517" y="810322"/>
                  <a:pt x="2224668" y="814039"/>
                </a:cubicBezTo>
                <a:lnTo>
                  <a:pt x="2241395" y="819615"/>
                </a:lnTo>
                <a:lnTo>
                  <a:pt x="2274849" y="830766"/>
                </a:lnTo>
                <a:cubicBezTo>
                  <a:pt x="2280424" y="832624"/>
                  <a:pt x="2285873" y="834917"/>
                  <a:pt x="2291575" y="836342"/>
                </a:cubicBezTo>
                <a:cubicBezTo>
                  <a:pt x="2306443" y="840059"/>
                  <a:pt x="2321641" y="842647"/>
                  <a:pt x="2336180" y="847493"/>
                </a:cubicBezTo>
                <a:lnTo>
                  <a:pt x="2386361" y="864220"/>
                </a:lnTo>
                <a:cubicBezTo>
                  <a:pt x="2391937" y="866078"/>
                  <a:pt x="2397215" y="869585"/>
                  <a:pt x="2403088" y="869795"/>
                </a:cubicBezTo>
                <a:lnTo>
                  <a:pt x="2559205" y="875371"/>
                </a:lnTo>
                <a:cubicBezTo>
                  <a:pt x="2579649" y="877230"/>
                  <a:pt x="2600214" y="878044"/>
                  <a:pt x="2620536" y="880947"/>
                </a:cubicBezTo>
                <a:cubicBezTo>
                  <a:pt x="2626354" y="881778"/>
                  <a:pt x="2631593" y="884976"/>
                  <a:pt x="2637263" y="886522"/>
                </a:cubicBezTo>
                <a:cubicBezTo>
                  <a:pt x="2652049" y="890555"/>
                  <a:pt x="2667328" y="892828"/>
                  <a:pt x="2681868" y="897674"/>
                </a:cubicBezTo>
                <a:cubicBezTo>
                  <a:pt x="2761395" y="924182"/>
                  <a:pt x="2678623" y="897543"/>
                  <a:pt x="2737624" y="914400"/>
                </a:cubicBezTo>
                <a:cubicBezTo>
                  <a:pt x="2762944" y="921634"/>
                  <a:pt x="2757195" y="924730"/>
                  <a:pt x="2793380" y="925552"/>
                </a:cubicBezTo>
                <a:cubicBezTo>
                  <a:pt x="2943894" y="928973"/>
                  <a:pt x="3094452" y="931127"/>
                  <a:pt x="3245005" y="931127"/>
                </a:cubicBezTo>
                <a:cubicBezTo>
                  <a:pt x="3249161" y="931127"/>
                  <a:pt x="3237570" y="927410"/>
                  <a:pt x="3233853" y="925552"/>
                </a:cubicBezTo>
                <a:lnTo>
                  <a:pt x="3434575" y="931127"/>
                </a:lnTo>
                <a:lnTo>
                  <a:pt x="3434575" y="931127"/>
                </a:lnTo>
                <a:lnTo>
                  <a:pt x="3434575" y="931127"/>
                </a:lnTo>
                <a:lnTo>
                  <a:pt x="3434575" y="931127"/>
                </a:lnTo>
                <a:lnTo>
                  <a:pt x="3445727" y="981308"/>
                </a:lnTo>
                <a:lnTo>
                  <a:pt x="3635297" y="986883"/>
                </a:lnTo>
                <a:lnTo>
                  <a:pt x="3635297" y="986883"/>
                </a:lnTo>
                <a:lnTo>
                  <a:pt x="3635297" y="1020337"/>
                </a:lnTo>
                <a:lnTo>
                  <a:pt x="3769112" y="1020337"/>
                </a:lnTo>
                <a:lnTo>
                  <a:pt x="3785839" y="1092820"/>
                </a:lnTo>
                <a:lnTo>
                  <a:pt x="4064619" y="1087244"/>
                </a:lnTo>
              </a:path>
            </a:pathLst>
          </a:custGeom>
          <a:noFill/>
          <a:ln w="508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39" name="Forme libre 38">
            <a:extLst>
              <a:ext uri="{FF2B5EF4-FFF2-40B4-BE49-F238E27FC236}">
                <a16:creationId xmlns:a16="http://schemas.microsoft.com/office/drawing/2014/main" xmlns="" id="{03264D23-38C1-1C9E-0F06-9DF2C6E98CB1}"/>
              </a:ext>
            </a:extLst>
          </p:cNvPr>
          <p:cNvSpPr/>
          <p:nvPr/>
        </p:nvSpPr>
        <p:spPr>
          <a:xfrm>
            <a:off x="1817649" y="1926696"/>
            <a:ext cx="4109224" cy="724829"/>
          </a:xfrm>
          <a:custGeom>
            <a:avLst/>
            <a:gdLst>
              <a:gd name="connsiteX0" fmla="*/ 0 w 4109224"/>
              <a:gd name="connsiteY0" fmla="*/ 0 h 724829"/>
              <a:gd name="connsiteX1" fmla="*/ 0 w 4109224"/>
              <a:gd name="connsiteY1" fmla="*/ 0 h 724829"/>
              <a:gd name="connsiteX2" fmla="*/ 262053 w 4109224"/>
              <a:gd name="connsiteY2" fmla="*/ 33453 h 724829"/>
              <a:gd name="connsiteX3" fmla="*/ 351263 w 4109224"/>
              <a:gd name="connsiteY3" fmla="*/ 44605 h 724829"/>
              <a:gd name="connsiteX4" fmla="*/ 367990 w 4109224"/>
              <a:gd name="connsiteY4" fmla="*/ 55756 h 724829"/>
              <a:gd name="connsiteX5" fmla="*/ 401444 w 4109224"/>
              <a:gd name="connsiteY5" fmla="*/ 66907 h 724829"/>
              <a:gd name="connsiteX6" fmla="*/ 418171 w 4109224"/>
              <a:gd name="connsiteY6" fmla="*/ 72483 h 724829"/>
              <a:gd name="connsiteX7" fmla="*/ 451624 w 4109224"/>
              <a:gd name="connsiteY7" fmla="*/ 83634 h 724829"/>
              <a:gd name="connsiteX8" fmla="*/ 468351 w 4109224"/>
              <a:gd name="connsiteY8" fmla="*/ 94785 h 724829"/>
              <a:gd name="connsiteX9" fmla="*/ 485078 w 4109224"/>
              <a:gd name="connsiteY9" fmla="*/ 100361 h 724829"/>
              <a:gd name="connsiteX10" fmla="*/ 518531 w 4109224"/>
              <a:gd name="connsiteY10" fmla="*/ 122663 h 724829"/>
              <a:gd name="connsiteX11" fmla="*/ 551985 w 4109224"/>
              <a:gd name="connsiteY11" fmla="*/ 133814 h 724829"/>
              <a:gd name="connsiteX12" fmla="*/ 568712 w 4109224"/>
              <a:gd name="connsiteY12" fmla="*/ 144966 h 724829"/>
              <a:gd name="connsiteX13" fmla="*/ 602166 w 4109224"/>
              <a:gd name="connsiteY13" fmla="*/ 156117 h 724829"/>
              <a:gd name="connsiteX14" fmla="*/ 652346 w 4109224"/>
              <a:gd name="connsiteY14" fmla="*/ 183995 h 724829"/>
              <a:gd name="connsiteX15" fmla="*/ 669073 w 4109224"/>
              <a:gd name="connsiteY15" fmla="*/ 200722 h 724829"/>
              <a:gd name="connsiteX16" fmla="*/ 702527 w 4109224"/>
              <a:gd name="connsiteY16" fmla="*/ 211873 h 724829"/>
              <a:gd name="connsiteX17" fmla="*/ 735980 w 4109224"/>
              <a:gd name="connsiteY17" fmla="*/ 223024 h 724829"/>
              <a:gd name="connsiteX18" fmla="*/ 802888 w 4109224"/>
              <a:gd name="connsiteY18" fmla="*/ 245327 h 724829"/>
              <a:gd name="connsiteX19" fmla="*/ 819614 w 4109224"/>
              <a:gd name="connsiteY19" fmla="*/ 250902 h 724829"/>
              <a:gd name="connsiteX20" fmla="*/ 836341 w 4109224"/>
              <a:gd name="connsiteY20" fmla="*/ 256478 h 724829"/>
              <a:gd name="connsiteX21" fmla="*/ 897673 w 4109224"/>
              <a:gd name="connsiteY21" fmla="*/ 262053 h 724829"/>
              <a:gd name="connsiteX22" fmla="*/ 942278 w 4109224"/>
              <a:gd name="connsiteY22" fmla="*/ 278780 h 724829"/>
              <a:gd name="connsiteX23" fmla="*/ 959005 w 4109224"/>
              <a:gd name="connsiteY23" fmla="*/ 289931 h 724829"/>
              <a:gd name="connsiteX24" fmla="*/ 992458 w 4109224"/>
              <a:gd name="connsiteY24" fmla="*/ 301083 h 724829"/>
              <a:gd name="connsiteX25" fmla="*/ 1025912 w 4109224"/>
              <a:gd name="connsiteY25" fmla="*/ 312234 h 724829"/>
              <a:gd name="connsiteX26" fmla="*/ 1176453 w 4109224"/>
              <a:gd name="connsiteY26" fmla="*/ 362414 h 724829"/>
              <a:gd name="connsiteX27" fmla="*/ 1260088 w 4109224"/>
              <a:gd name="connsiteY27" fmla="*/ 390292 h 724829"/>
              <a:gd name="connsiteX28" fmla="*/ 1293541 w 4109224"/>
              <a:gd name="connsiteY28" fmla="*/ 401444 h 724829"/>
              <a:gd name="connsiteX29" fmla="*/ 1310268 w 4109224"/>
              <a:gd name="connsiteY29" fmla="*/ 407019 h 724829"/>
              <a:gd name="connsiteX30" fmla="*/ 1332571 w 4109224"/>
              <a:gd name="connsiteY30" fmla="*/ 412595 h 724829"/>
              <a:gd name="connsiteX31" fmla="*/ 1382751 w 4109224"/>
              <a:gd name="connsiteY31" fmla="*/ 429322 h 724829"/>
              <a:gd name="connsiteX32" fmla="*/ 1499839 w 4109224"/>
              <a:gd name="connsiteY32" fmla="*/ 468351 h 724829"/>
              <a:gd name="connsiteX33" fmla="*/ 1533292 w 4109224"/>
              <a:gd name="connsiteY33" fmla="*/ 479502 h 724829"/>
              <a:gd name="connsiteX34" fmla="*/ 1550019 w 4109224"/>
              <a:gd name="connsiteY34" fmla="*/ 485078 h 724829"/>
              <a:gd name="connsiteX35" fmla="*/ 1577897 w 4109224"/>
              <a:gd name="connsiteY35" fmla="*/ 490653 h 724829"/>
              <a:gd name="connsiteX36" fmla="*/ 1594624 w 4109224"/>
              <a:gd name="connsiteY36" fmla="*/ 496229 h 724829"/>
              <a:gd name="connsiteX37" fmla="*/ 1616927 w 4109224"/>
              <a:gd name="connsiteY37" fmla="*/ 501805 h 724829"/>
              <a:gd name="connsiteX38" fmla="*/ 1633653 w 4109224"/>
              <a:gd name="connsiteY38" fmla="*/ 507380 h 724829"/>
              <a:gd name="connsiteX39" fmla="*/ 1678258 w 4109224"/>
              <a:gd name="connsiteY39" fmla="*/ 518531 h 724829"/>
              <a:gd name="connsiteX40" fmla="*/ 1694985 w 4109224"/>
              <a:gd name="connsiteY40" fmla="*/ 524107 h 724829"/>
              <a:gd name="connsiteX41" fmla="*/ 1789771 w 4109224"/>
              <a:gd name="connsiteY41" fmla="*/ 535258 h 724829"/>
              <a:gd name="connsiteX42" fmla="*/ 1806497 w 4109224"/>
              <a:gd name="connsiteY42" fmla="*/ 540834 h 724829"/>
              <a:gd name="connsiteX43" fmla="*/ 1867829 w 4109224"/>
              <a:gd name="connsiteY43" fmla="*/ 557561 h 724829"/>
              <a:gd name="connsiteX44" fmla="*/ 2057400 w 4109224"/>
              <a:gd name="connsiteY44" fmla="*/ 574288 h 724829"/>
              <a:gd name="connsiteX45" fmla="*/ 2102005 w 4109224"/>
              <a:gd name="connsiteY45" fmla="*/ 591014 h 724829"/>
              <a:gd name="connsiteX46" fmla="*/ 2168912 w 4109224"/>
              <a:gd name="connsiteY46" fmla="*/ 613317 h 724829"/>
              <a:gd name="connsiteX47" fmla="*/ 2202366 w 4109224"/>
              <a:gd name="connsiteY47" fmla="*/ 624468 h 724829"/>
              <a:gd name="connsiteX48" fmla="*/ 2219092 w 4109224"/>
              <a:gd name="connsiteY48" fmla="*/ 630044 h 724829"/>
              <a:gd name="connsiteX49" fmla="*/ 2280424 w 4109224"/>
              <a:gd name="connsiteY49" fmla="*/ 641195 h 724829"/>
              <a:gd name="connsiteX50" fmla="*/ 2313878 w 4109224"/>
              <a:gd name="connsiteY50" fmla="*/ 652346 h 724829"/>
              <a:gd name="connsiteX51" fmla="*/ 2419814 w 4109224"/>
              <a:gd name="connsiteY51" fmla="*/ 663497 h 724829"/>
              <a:gd name="connsiteX52" fmla="*/ 2904892 w 4109224"/>
              <a:gd name="connsiteY52" fmla="*/ 674649 h 724829"/>
              <a:gd name="connsiteX53" fmla="*/ 2943922 w 4109224"/>
              <a:gd name="connsiteY53" fmla="*/ 685800 h 724829"/>
              <a:gd name="connsiteX54" fmla="*/ 2966224 w 4109224"/>
              <a:gd name="connsiteY54" fmla="*/ 691375 h 724829"/>
              <a:gd name="connsiteX55" fmla="*/ 2999678 w 4109224"/>
              <a:gd name="connsiteY55" fmla="*/ 702527 h 724829"/>
              <a:gd name="connsiteX56" fmla="*/ 3055434 w 4109224"/>
              <a:gd name="connsiteY56" fmla="*/ 713678 h 724829"/>
              <a:gd name="connsiteX57" fmla="*/ 3105614 w 4109224"/>
              <a:gd name="connsiteY57" fmla="*/ 719253 h 724829"/>
              <a:gd name="connsiteX58" fmla="*/ 3239429 w 4109224"/>
              <a:gd name="connsiteY58" fmla="*/ 719253 h 724829"/>
              <a:gd name="connsiteX59" fmla="*/ 3468029 w 4109224"/>
              <a:gd name="connsiteY59" fmla="*/ 719253 h 724829"/>
              <a:gd name="connsiteX60" fmla="*/ 3601844 w 4109224"/>
              <a:gd name="connsiteY60" fmla="*/ 719253 h 724829"/>
              <a:gd name="connsiteX61" fmla="*/ 4109224 w 4109224"/>
              <a:gd name="connsiteY61" fmla="*/ 724829 h 72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09224" h="724829">
                <a:moveTo>
                  <a:pt x="0" y="0"/>
                </a:moveTo>
                <a:lnTo>
                  <a:pt x="0" y="0"/>
                </a:lnTo>
                <a:lnTo>
                  <a:pt x="262053" y="33453"/>
                </a:lnTo>
                <a:cubicBezTo>
                  <a:pt x="359385" y="45200"/>
                  <a:pt x="290993" y="32550"/>
                  <a:pt x="351263" y="44605"/>
                </a:cubicBezTo>
                <a:cubicBezTo>
                  <a:pt x="356839" y="48322"/>
                  <a:pt x="361866" y="53035"/>
                  <a:pt x="367990" y="55756"/>
                </a:cubicBezTo>
                <a:cubicBezTo>
                  <a:pt x="378731" y="60530"/>
                  <a:pt x="390293" y="63190"/>
                  <a:pt x="401444" y="66907"/>
                </a:cubicBezTo>
                <a:lnTo>
                  <a:pt x="418171" y="72483"/>
                </a:lnTo>
                <a:cubicBezTo>
                  <a:pt x="418175" y="72484"/>
                  <a:pt x="451621" y="83632"/>
                  <a:pt x="451624" y="83634"/>
                </a:cubicBezTo>
                <a:cubicBezTo>
                  <a:pt x="457200" y="87351"/>
                  <a:pt x="462357" y="91788"/>
                  <a:pt x="468351" y="94785"/>
                </a:cubicBezTo>
                <a:cubicBezTo>
                  <a:pt x="473608" y="97413"/>
                  <a:pt x="479940" y="97507"/>
                  <a:pt x="485078" y="100361"/>
                </a:cubicBezTo>
                <a:cubicBezTo>
                  <a:pt x="496793" y="106870"/>
                  <a:pt x="505817" y="118425"/>
                  <a:pt x="518531" y="122663"/>
                </a:cubicBezTo>
                <a:lnTo>
                  <a:pt x="551985" y="133814"/>
                </a:lnTo>
                <a:cubicBezTo>
                  <a:pt x="557561" y="137531"/>
                  <a:pt x="562588" y="142244"/>
                  <a:pt x="568712" y="144966"/>
                </a:cubicBezTo>
                <a:cubicBezTo>
                  <a:pt x="579453" y="149740"/>
                  <a:pt x="592386" y="149597"/>
                  <a:pt x="602166" y="156117"/>
                </a:cubicBezTo>
                <a:cubicBezTo>
                  <a:pt x="640509" y="181679"/>
                  <a:pt x="622905" y="174181"/>
                  <a:pt x="652346" y="183995"/>
                </a:cubicBezTo>
                <a:cubicBezTo>
                  <a:pt x="657922" y="189571"/>
                  <a:pt x="662180" y="196893"/>
                  <a:pt x="669073" y="200722"/>
                </a:cubicBezTo>
                <a:cubicBezTo>
                  <a:pt x="679348" y="206430"/>
                  <a:pt x="691376" y="208156"/>
                  <a:pt x="702527" y="211873"/>
                </a:cubicBezTo>
                <a:lnTo>
                  <a:pt x="735980" y="223024"/>
                </a:lnTo>
                <a:lnTo>
                  <a:pt x="802888" y="245327"/>
                </a:lnTo>
                <a:lnTo>
                  <a:pt x="819614" y="250902"/>
                </a:lnTo>
                <a:cubicBezTo>
                  <a:pt x="825190" y="252761"/>
                  <a:pt x="830488" y="255946"/>
                  <a:pt x="836341" y="256478"/>
                </a:cubicBezTo>
                <a:lnTo>
                  <a:pt x="897673" y="262053"/>
                </a:lnTo>
                <a:cubicBezTo>
                  <a:pt x="936898" y="288205"/>
                  <a:pt x="887163" y="258113"/>
                  <a:pt x="942278" y="278780"/>
                </a:cubicBezTo>
                <a:cubicBezTo>
                  <a:pt x="948552" y="281133"/>
                  <a:pt x="952882" y="287209"/>
                  <a:pt x="959005" y="289931"/>
                </a:cubicBezTo>
                <a:cubicBezTo>
                  <a:pt x="969746" y="294705"/>
                  <a:pt x="981307" y="297366"/>
                  <a:pt x="992458" y="301083"/>
                </a:cubicBezTo>
                <a:lnTo>
                  <a:pt x="1025912" y="312234"/>
                </a:lnTo>
                <a:lnTo>
                  <a:pt x="1176453" y="362414"/>
                </a:lnTo>
                <a:lnTo>
                  <a:pt x="1260088" y="390292"/>
                </a:lnTo>
                <a:lnTo>
                  <a:pt x="1293541" y="401444"/>
                </a:lnTo>
                <a:cubicBezTo>
                  <a:pt x="1299117" y="403302"/>
                  <a:pt x="1304566" y="405594"/>
                  <a:pt x="1310268" y="407019"/>
                </a:cubicBezTo>
                <a:cubicBezTo>
                  <a:pt x="1317702" y="408878"/>
                  <a:pt x="1325231" y="410393"/>
                  <a:pt x="1332571" y="412595"/>
                </a:cubicBezTo>
                <a:cubicBezTo>
                  <a:pt x="1332609" y="412607"/>
                  <a:pt x="1374369" y="426528"/>
                  <a:pt x="1382751" y="429322"/>
                </a:cubicBezTo>
                <a:lnTo>
                  <a:pt x="1499839" y="468351"/>
                </a:lnTo>
                <a:lnTo>
                  <a:pt x="1533292" y="479502"/>
                </a:lnTo>
                <a:cubicBezTo>
                  <a:pt x="1538868" y="481361"/>
                  <a:pt x="1544256" y="483925"/>
                  <a:pt x="1550019" y="485078"/>
                </a:cubicBezTo>
                <a:cubicBezTo>
                  <a:pt x="1559312" y="486936"/>
                  <a:pt x="1568703" y="488355"/>
                  <a:pt x="1577897" y="490653"/>
                </a:cubicBezTo>
                <a:cubicBezTo>
                  <a:pt x="1583599" y="492078"/>
                  <a:pt x="1588973" y="494614"/>
                  <a:pt x="1594624" y="496229"/>
                </a:cubicBezTo>
                <a:cubicBezTo>
                  <a:pt x="1601992" y="498334"/>
                  <a:pt x="1609559" y="499700"/>
                  <a:pt x="1616927" y="501805"/>
                </a:cubicBezTo>
                <a:cubicBezTo>
                  <a:pt x="1622578" y="503419"/>
                  <a:pt x="1627983" y="505834"/>
                  <a:pt x="1633653" y="507380"/>
                </a:cubicBezTo>
                <a:cubicBezTo>
                  <a:pt x="1648439" y="511412"/>
                  <a:pt x="1663719" y="513684"/>
                  <a:pt x="1678258" y="518531"/>
                </a:cubicBezTo>
                <a:cubicBezTo>
                  <a:pt x="1683834" y="520390"/>
                  <a:pt x="1689283" y="522681"/>
                  <a:pt x="1694985" y="524107"/>
                </a:cubicBezTo>
                <a:cubicBezTo>
                  <a:pt x="1729863" y="532827"/>
                  <a:pt x="1748713" y="531837"/>
                  <a:pt x="1789771" y="535258"/>
                </a:cubicBezTo>
                <a:cubicBezTo>
                  <a:pt x="1795346" y="537117"/>
                  <a:pt x="1800771" y="539512"/>
                  <a:pt x="1806497" y="540834"/>
                </a:cubicBezTo>
                <a:cubicBezTo>
                  <a:pt x="1867165" y="554835"/>
                  <a:pt x="1848527" y="538259"/>
                  <a:pt x="1867829" y="557561"/>
                </a:cubicBezTo>
                <a:lnTo>
                  <a:pt x="2057400" y="574288"/>
                </a:lnTo>
                <a:lnTo>
                  <a:pt x="2102005" y="591014"/>
                </a:lnTo>
                <a:cubicBezTo>
                  <a:pt x="2124103" y="598906"/>
                  <a:pt x="2146639" y="605893"/>
                  <a:pt x="2168912" y="613317"/>
                </a:cubicBezTo>
                <a:lnTo>
                  <a:pt x="2202366" y="624468"/>
                </a:lnTo>
                <a:cubicBezTo>
                  <a:pt x="2207941" y="626327"/>
                  <a:pt x="2213295" y="629078"/>
                  <a:pt x="2219092" y="630044"/>
                </a:cubicBezTo>
                <a:cubicBezTo>
                  <a:pt x="2230033" y="631867"/>
                  <a:pt x="2268168" y="637852"/>
                  <a:pt x="2280424" y="641195"/>
                </a:cubicBezTo>
                <a:cubicBezTo>
                  <a:pt x="2291764" y="644288"/>
                  <a:pt x="2302727" y="648629"/>
                  <a:pt x="2313878" y="652346"/>
                </a:cubicBezTo>
                <a:cubicBezTo>
                  <a:pt x="2356816" y="666659"/>
                  <a:pt x="2335153" y="661031"/>
                  <a:pt x="2419814" y="663497"/>
                </a:cubicBezTo>
                <a:lnTo>
                  <a:pt x="2904892" y="674649"/>
                </a:lnTo>
                <a:cubicBezTo>
                  <a:pt x="2974600" y="692074"/>
                  <a:pt x="2887940" y="669805"/>
                  <a:pt x="2943922" y="685800"/>
                </a:cubicBezTo>
                <a:cubicBezTo>
                  <a:pt x="2951290" y="687905"/>
                  <a:pt x="2958884" y="689173"/>
                  <a:pt x="2966224" y="691375"/>
                </a:cubicBezTo>
                <a:cubicBezTo>
                  <a:pt x="2977483" y="694753"/>
                  <a:pt x="2988274" y="699676"/>
                  <a:pt x="2999678" y="702527"/>
                </a:cubicBezTo>
                <a:cubicBezTo>
                  <a:pt x="3025001" y="708857"/>
                  <a:pt x="3026146" y="709773"/>
                  <a:pt x="3055434" y="713678"/>
                </a:cubicBezTo>
                <a:cubicBezTo>
                  <a:pt x="3072116" y="715902"/>
                  <a:pt x="3088792" y="718743"/>
                  <a:pt x="3105614" y="719253"/>
                </a:cubicBezTo>
                <a:cubicBezTo>
                  <a:pt x="3150199" y="720604"/>
                  <a:pt x="3194824" y="719253"/>
                  <a:pt x="3239429" y="719253"/>
                </a:cubicBezTo>
                <a:lnTo>
                  <a:pt x="3468029" y="719253"/>
                </a:lnTo>
                <a:lnTo>
                  <a:pt x="3601844" y="719253"/>
                </a:lnTo>
                <a:lnTo>
                  <a:pt x="4109224" y="724829"/>
                </a:lnTo>
              </a:path>
            </a:pathLst>
          </a:custGeom>
          <a:noFill/>
          <a:ln w="50800">
            <a:solidFill>
              <a:srgbClr val="FFAC8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40" name="Text Box 4">
            <a:extLst>
              <a:ext uri="{FF2B5EF4-FFF2-40B4-BE49-F238E27FC236}">
                <a16:creationId xmlns:a16="http://schemas.microsoft.com/office/drawing/2014/main" xmlns="" id="{71D793EF-4833-BBF8-21D4-33B898491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0668" y="3005334"/>
            <a:ext cx="127602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3B3838">
                    <a:lumMod val="40000"/>
                    <a:lumOff val="60000"/>
                  </a:srgbClr>
                </a:solidFill>
                <a:latin typeface="Century Gothic" panose="020F0302020204030204"/>
                <a:ea typeface="+mn-ea"/>
                <a:cs typeface="Arial"/>
              </a:rPr>
              <a:t>56,8%</a:t>
            </a:r>
          </a:p>
        </p:txBody>
      </p:sp>
      <p:sp>
        <p:nvSpPr>
          <p:cNvPr id="41" name="Text Box 4">
            <a:extLst>
              <a:ext uri="{FF2B5EF4-FFF2-40B4-BE49-F238E27FC236}">
                <a16:creationId xmlns:a16="http://schemas.microsoft.com/office/drawing/2014/main" xmlns="" id="{87883B90-42E3-2943-9801-BE08296FC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0668" y="2318185"/>
            <a:ext cx="127602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FFAC8B"/>
                </a:solidFill>
                <a:latin typeface="Century Gothic" panose="020F0302020204030204"/>
                <a:ea typeface="+mn-ea"/>
                <a:cs typeface="Arial"/>
              </a:rPr>
              <a:t>67,4%</a:t>
            </a:r>
          </a:p>
        </p:txBody>
      </p:sp>
      <p:sp>
        <p:nvSpPr>
          <p:cNvPr id="43" name="Accolade fermante 42">
            <a:extLst>
              <a:ext uri="{FF2B5EF4-FFF2-40B4-BE49-F238E27FC236}">
                <a16:creationId xmlns:a16="http://schemas.microsoft.com/office/drawing/2014/main" xmlns="" id="{95ABA5D9-F85D-71DC-7F8F-4789D1F2C7BB}"/>
              </a:ext>
            </a:extLst>
          </p:cNvPr>
          <p:cNvSpPr/>
          <p:nvPr/>
        </p:nvSpPr>
        <p:spPr>
          <a:xfrm>
            <a:off x="5978525" y="1870143"/>
            <a:ext cx="97971" cy="381000"/>
          </a:xfrm>
          <a:prstGeom prst="rightBrace">
            <a:avLst>
              <a:gd name="adj1" fmla="val 31018"/>
              <a:gd name="adj2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black"/>
              </a:solidFill>
            </a:endParaRPr>
          </a:p>
        </p:txBody>
      </p:sp>
      <p:sp>
        <p:nvSpPr>
          <p:cNvPr id="44" name="Accolade fermante 43">
            <a:extLst>
              <a:ext uri="{FF2B5EF4-FFF2-40B4-BE49-F238E27FC236}">
                <a16:creationId xmlns:a16="http://schemas.microsoft.com/office/drawing/2014/main" xmlns="" id="{4084193E-184E-1BC8-4945-C414C3B04AED}"/>
              </a:ext>
            </a:extLst>
          </p:cNvPr>
          <p:cNvSpPr/>
          <p:nvPr/>
        </p:nvSpPr>
        <p:spPr>
          <a:xfrm>
            <a:off x="5978525" y="2597218"/>
            <a:ext cx="97971" cy="484868"/>
          </a:xfrm>
          <a:prstGeom prst="rightBrace">
            <a:avLst>
              <a:gd name="adj1" fmla="val 31018"/>
              <a:gd name="adj2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black"/>
              </a:solidFill>
            </a:endParaRPr>
          </a:p>
        </p:txBody>
      </p:sp>
      <p:sp>
        <p:nvSpPr>
          <p:cNvPr id="45" name="Text Box 4">
            <a:extLst>
              <a:ext uri="{FF2B5EF4-FFF2-40B4-BE49-F238E27FC236}">
                <a16:creationId xmlns:a16="http://schemas.microsoft.com/office/drawing/2014/main" xmlns="" id="{2DDD3DBC-EB22-4B41-7BC8-67AD1DB0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219" y="1926064"/>
            <a:ext cx="2577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1</a:t>
            </a:r>
          </a:p>
        </p:txBody>
      </p:sp>
      <p:sp>
        <p:nvSpPr>
          <p:cNvPr id="46" name="Text Box 4">
            <a:extLst>
              <a:ext uri="{FF2B5EF4-FFF2-40B4-BE49-F238E27FC236}">
                <a16:creationId xmlns:a16="http://schemas.microsoft.com/office/drawing/2014/main" xmlns="" id="{CD44185B-E312-FA36-E12A-C94391681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219" y="2702376"/>
            <a:ext cx="2577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2</a:t>
            </a:r>
          </a:p>
        </p:txBody>
      </p:sp>
      <p:sp>
        <p:nvSpPr>
          <p:cNvPr id="47" name="Text Box 4">
            <a:extLst>
              <a:ext uri="{FF2B5EF4-FFF2-40B4-BE49-F238E27FC236}">
                <a16:creationId xmlns:a16="http://schemas.microsoft.com/office/drawing/2014/main" xmlns="" id="{4CC55F74-D470-D839-5BC4-DB6E978500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6319" y="3187488"/>
            <a:ext cx="2930126" cy="815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180975" indent="-176213" eaLnBrk="1" hangingPunct="1">
              <a:spcBef>
                <a:spcPts val="600"/>
              </a:spcBef>
              <a:defRPr/>
            </a:pP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1- pCR Oui</a:t>
            </a:r>
            <a:b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</a:b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HR (95% CI) 0,73 (0,39-1,36)</a:t>
            </a:r>
          </a:p>
          <a:p>
            <a:pPr marL="180975" indent="-176213" eaLnBrk="1" hangingPunct="1">
              <a:spcBef>
                <a:spcPts val="600"/>
              </a:spcBef>
              <a:defRPr/>
            </a:pP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2- pCR Non</a:t>
            </a:r>
            <a:b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</a:b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HR (95% CI) 0,70 (0,52-0,95) </a:t>
            </a:r>
          </a:p>
        </p:txBody>
      </p:sp>
      <p:sp>
        <p:nvSpPr>
          <p:cNvPr id="49" name="Text Box 4">
            <a:extLst>
              <a:ext uri="{FF2B5EF4-FFF2-40B4-BE49-F238E27FC236}">
                <a16:creationId xmlns:a16="http://schemas.microsoft.com/office/drawing/2014/main" xmlns="" id="{8547A57A-3D51-961C-CFE5-82BE5E7110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5711" y="3187488"/>
            <a:ext cx="2930126" cy="815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marL="180975" indent="-176213" eaLnBrk="1" hangingPunct="1">
              <a:spcBef>
                <a:spcPts val="600"/>
              </a:spcBef>
              <a:defRPr/>
            </a:pP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1- pCR Oui</a:t>
            </a:r>
            <a:b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</a:b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HR (95% CI) 0,65 (0,39-1,08)</a:t>
            </a:r>
          </a:p>
          <a:p>
            <a:pPr marL="180975" indent="-176213" eaLnBrk="1" hangingPunct="1">
              <a:spcBef>
                <a:spcPts val="600"/>
              </a:spcBef>
              <a:defRPr/>
            </a:pP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2- pCR Non</a:t>
            </a:r>
            <a:b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</a:b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HR (95% CI) 0,72 (0,54-0,96) </a:t>
            </a:r>
          </a:p>
        </p:txBody>
      </p:sp>
      <p:sp>
        <p:nvSpPr>
          <p:cNvPr id="50" name="Text Box 4">
            <a:extLst>
              <a:ext uri="{FF2B5EF4-FFF2-40B4-BE49-F238E27FC236}">
                <a16:creationId xmlns:a16="http://schemas.microsoft.com/office/drawing/2014/main" xmlns="" id="{B8452E22-C5F1-50BC-E25C-A2700AA3AF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9496" y="1753514"/>
            <a:ext cx="101023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FF7F4D"/>
                </a:solidFill>
                <a:latin typeface="Century Gothic" panose="020F0302020204030204"/>
                <a:ea typeface="+mn-ea"/>
                <a:cs typeface="Arial"/>
              </a:rPr>
              <a:t>92,2%</a:t>
            </a:r>
          </a:p>
        </p:txBody>
      </p:sp>
      <p:sp>
        <p:nvSpPr>
          <p:cNvPr id="51" name="Text Box 4">
            <a:extLst>
              <a:ext uri="{FF2B5EF4-FFF2-40B4-BE49-F238E27FC236}">
                <a16:creationId xmlns:a16="http://schemas.microsoft.com/office/drawing/2014/main" xmlns="" id="{B94543F3-046D-AE03-EED1-78131434A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9496" y="2173236"/>
            <a:ext cx="79655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3B3838">
                    <a:lumMod val="60000"/>
                    <a:lumOff val="40000"/>
                  </a:srgbClr>
                </a:solidFill>
                <a:latin typeface="Century Gothic" panose="020F0302020204030204"/>
                <a:ea typeface="+mn-ea"/>
                <a:cs typeface="Arial"/>
              </a:rPr>
              <a:t>88,2%</a:t>
            </a:r>
          </a:p>
        </p:txBody>
      </p:sp>
      <p:sp>
        <p:nvSpPr>
          <p:cNvPr id="56" name="Text Box 4">
            <a:extLst>
              <a:ext uri="{FF2B5EF4-FFF2-40B4-BE49-F238E27FC236}">
                <a16:creationId xmlns:a16="http://schemas.microsoft.com/office/drawing/2014/main" xmlns="" id="{9CFAC9E8-B011-C42C-93CD-D378AB85A6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88641" y="3063622"/>
            <a:ext cx="79655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3B3838">
                    <a:lumMod val="40000"/>
                    <a:lumOff val="60000"/>
                  </a:srgbClr>
                </a:solidFill>
                <a:latin typeface="Century Gothic" panose="020F0302020204030204"/>
                <a:ea typeface="+mn-ea"/>
                <a:cs typeface="Arial"/>
              </a:rPr>
              <a:t>52,3%</a:t>
            </a:r>
          </a:p>
        </p:txBody>
      </p:sp>
      <p:sp>
        <p:nvSpPr>
          <p:cNvPr id="57" name="Text Box 4">
            <a:extLst>
              <a:ext uri="{FF2B5EF4-FFF2-40B4-BE49-F238E27FC236}">
                <a16:creationId xmlns:a16="http://schemas.microsoft.com/office/drawing/2014/main" xmlns="" id="{F388FF71-6C13-2834-D32F-68C3BFC3F2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48568" y="2398331"/>
            <a:ext cx="79655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FFAC8B"/>
                </a:solidFill>
                <a:latin typeface="Century Gothic" panose="020F0302020204030204"/>
                <a:ea typeface="+mn-ea"/>
                <a:cs typeface="Arial"/>
              </a:rPr>
              <a:t>62,6%</a:t>
            </a:r>
          </a:p>
        </p:txBody>
      </p:sp>
      <p:sp>
        <p:nvSpPr>
          <p:cNvPr id="58" name="Accolade fermante 57">
            <a:extLst>
              <a:ext uri="{FF2B5EF4-FFF2-40B4-BE49-F238E27FC236}">
                <a16:creationId xmlns:a16="http://schemas.microsoft.com/office/drawing/2014/main" xmlns="" id="{A2747D68-DE60-FF6E-8211-B722530252F5}"/>
              </a:ext>
            </a:extLst>
          </p:cNvPr>
          <p:cNvSpPr/>
          <p:nvPr/>
        </p:nvSpPr>
        <p:spPr>
          <a:xfrm>
            <a:off x="11688971" y="1870143"/>
            <a:ext cx="97971" cy="381000"/>
          </a:xfrm>
          <a:prstGeom prst="rightBrace">
            <a:avLst>
              <a:gd name="adj1" fmla="val 31018"/>
              <a:gd name="adj2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black"/>
              </a:solidFill>
            </a:endParaRPr>
          </a:p>
        </p:txBody>
      </p:sp>
      <p:sp>
        <p:nvSpPr>
          <p:cNvPr id="59" name="Accolade fermante 58">
            <a:extLst>
              <a:ext uri="{FF2B5EF4-FFF2-40B4-BE49-F238E27FC236}">
                <a16:creationId xmlns:a16="http://schemas.microsoft.com/office/drawing/2014/main" xmlns="" id="{13C14AB4-C0A3-3BBA-839B-5997F53497DE}"/>
              </a:ext>
            </a:extLst>
          </p:cNvPr>
          <p:cNvSpPr/>
          <p:nvPr/>
        </p:nvSpPr>
        <p:spPr>
          <a:xfrm>
            <a:off x="11688971" y="2597218"/>
            <a:ext cx="97971" cy="484868"/>
          </a:xfrm>
          <a:prstGeom prst="rightBrace">
            <a:avLst>
              <a:gd name="adj1" fmla="val 31018"/>
              <a:gd name="adj2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black"/>
              </a:solidFill>
            </a:endParaRPr>
          </a:p>
        </p:txBody>
      </p:sp>
      <p:sp>
        <p:nvSpPr>
          <p:cNvPr id="60" name="Text Box 4">
            <a:extLst>
              <a:ext uri="{FF2B5EF4-FFF2-40B4-BE49-F238E27FC236}">
                <a16:creationId xmlns:a16="http://schemas.microsoft.com/office/drawing/2014/main" xmlns="" id="{9A0964EA-CB79-727B-6057-0535AC052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29665" y="1926064"/>
            <a:ext cx="2577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1</a:t>
            </a:r>
          </a:p>
        </p:txBody>
      </p:sp>
      <p:sp>
        <p:nvSpPr>
          <p:cNvPr id="61" name="Text Box 4">
            <a:extLst>
              <a:ext uri="{FF2B5EF4-FFF2-40B4-BE49-F238E27FC236}">
                <a16:creationId xmlns:a16="http://schemas.microsoft.com/office/drawing/2014/main" xmlns="" id="{41386A5D-F94A-15BA-6768-71D9EEFB36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29665" y="2702376"/>
            <a:ext cx="2577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050" b="1">
                <a:solidFill>
                  <a:srgbClr val="3B3838"/>
                </a:solidFill>
                <a:latin typeface="Century Gothic" panose="020F0302020204030204"/>
                <a:ea typeface="+mn-ea"/>
                <a:cs typeface="Arial"/>
              </a:rPr>
              <a:t>2</a:t>
            </a:r>
          </a:p>
        </p:txBody>
      </p:sp>
      <p:sp>
        <p:nvSpPr>
          <p:cNvPr id="62" name="Forme libre 61">
            <a:extLst>
              <a:ext uri="{FF2B5EF4-FFF2-40B4-BE49-F238E27FC236}">
                <a16:creationId xmlns:a16="http://schemas.microsoft.com/office/drawing/2014/main" xmlns="" id="{32D5E93F-8F1E-F1EC-734B-FF3112E1C7F2}"/>
              </a:ext>
            </a:extLst>
          </p:cNvPr>
          <p:cNvSpPr/>
          <p:nvPr/>
        </p:nvSpPr>
        <p:spPr>
          <a:xfrm>
            <a:off x="7280657" y="1915389"/>
            <a:ext cx="4362556" cy="234985"/>
          </a:xfrm>
          <a:custGeom>
            <a:avLst/>
            <a:gdLst>
              <a:gd name="connsiteX0" fmla="*/ 0 w 4362556"/>
              <a:gd name="connsiteY0" fmla="*/ 0 h 234985"/>
              <a:gd name="connsiteX1" fmla="*/ 664089 w 4362556"/>
              <a:gd name="connsiteY1" fmla="*/ 20433 h 234985"/>
              <a:gd name="connsiteX2" fmla="*/ 812232 w 4362556"/>
              <a:gd name="connsiteY2" fmla="*/ 51084 h 234985"/>
              <a:gd name="connsiteX3" fmla="*/ 863316 w 4362556"/>
              <a:gd name="connsiteY3" fmla="*/ 66409 h 234985"/>
              <a:gd name="connsiteX4" fmla="*/ 1037001 w 4362556"/>
              <a:gd name="connsiteY4" fmla="*/ 76625 h 234985"/>
              <a:gd name="connsiteX5" fmla="*/ 1251553 w 4362556"/>
              <a:gd name="connsiteY5" fmla="*/ 112384 h 234985"/>
              <a:gd name="connsiteX6" fmla="*/ 1328179 w 4362556"/>
              <a:gd name="connsiteY6" fmla="*/ 127709 h 234985"/>
              <a:gd name="connsiteX7" fmla="*/ 1384371 w 4362556"/>
              <a:gd name="connsiteY7" fmla="*/ 137926 h 234985"/>
              <a:gd name="connsiteX8" fmla="*/ 1420129 w 4362556"/>
              <a:gd name="connsiteY8" fmla="*/ 143034 h 234985"/>
              <a:gd name="connsiteX9" fmla="*/ 1466105 w 4362556"/>
              <a:gd name="connsiteY9" fmla="*/ 143034 h 234985"/>
              <a:gd name="connsiteX10" fmla="*/ 1884992 w 4362556"/>
              <a:gd name="connsiteY10" fmla="*/ 153251 h 234985"/>
              <a:gd name="connsiteX11" fmla="*/ 1925859 w 4362556"/>
              <a:gd name="connsiteY11" fmla="*/ 168576 h 234985"/>
              <a:gd name="connsiteX12" fmla="*/ 1941184 w 4362556"/>
              <a:gd name="connsiteY12" fmla="*/ 173685 h 234985"/>
              <a:gd name="connsiteX13" fmla="*/ 2079110 w 4362556"/>
              <a:gd name="connsiteY13" fmla="*/ 173685 h 234985"/>
              <a:gd name="connsiteX14" fmla="*/ 2584840 w 4362556"/>
              <a:gd name="connsiteY14" fmla="*/ 183901 h 234985"/>
              <a:gd name="connsiteX15" fmla="*/ 3151870 w 4362556"/>
              <a:gd name="connsiteY15" fmla="*/ 189010 h 234985"/>
              <a:gd name="connsiteX16" fmla="*/ 3202954 w 4362556"/>
              <a:gd name="connsiteY16" fmla="*/ 199227 h 234985"/>
              <a:gd name="connsiteX17" fmla="*/ 3218279 w 4362556"/>
              <a:gd name="connsiteY17" fmla="*/ 204335 h 234985"/>
              <a:gd name="connsiteX18" fmla="*/ 3279580 w 4362556"/>
              <a:gd name="connsiteY18" fmla="*/ 214552 h 234985"/>
              <a:gd name="connsiteX19" fmla="*/ 3376639 w 4362556"/>
              <a:gd name="connsiteY19" fmla="*/ 224769 h 234985"/>
              <a:gd name="connsiteX20" fmla="*/ 3412398 w 4362556"/>
              <a:gd name="connsiteY20" fmla="*/ 229877 h 234985"/>
              <a:gd name="connsiteX21" fmla="*/ 3580974 w 4362556"/>
              <a:gd name="connsiteY21" fmla="*/ 219660 h 234985"/>
              <a:gd name="connsiteX22" fmla="*/ 3580974 w 4362556"/>
              <a:gd name="connsiteY22" fmla="*/ 219660 h 234985"/>
              <a:gd name="connsiteX23" fmla="*/ 4362556 w 4362556"/>
              <a:gd name="connsiteY23" fmla="*/ 234985 h 234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62556" h="234985">
                <a:moveTo>
                  <a:pt x="0" y="0"/>
                </a:moveTo>
                <a:lnTo>
                  <a:pt x="664089" y="20433"/>
                </a:lnTo>
                <a:lnTo>
                  <a:pt x="812232" y="51084"/>
                </a:lnTo>
                <a:cubicBezTo>
                  <a:pt x="829260" y="56192"/>
                  <a:pt x="846069" y="62097"/>
                  <a:pt x="863316" y="66409"/>
                </a:cubicBezTo>
                <a:cubicBezTo>
                  <a:pt x="936239" y="84639"/>
                  <a:pt x="939947" y="76625"/>
                  <a:pt x="1037001" y="76625"/>
                </a:cubicBezTo>
                <a:lnTo>
                  <a:pt x="1251553" y="112384"/>
                </a:lnTo>
                <a:cubicBezTo>
                  <a:pt x="1333897" y="130683"/>
                  <a:pt x="1264718" y="116170"/>
                  <a:pt x="1328179" y="127709"/>
                </a:cubicBezTo>
                <a:cubicBezTo>
                  <a:pt x="1372049" y="135686"/>
                  <a:pt x="1335407" y="130394"/>
                  <a:pt x="1384371" y="137926"/>
                </a:cubicBezTo>
                <a:cubicBezTo>
                  <a:pt x="1396271" y="139757"/>
                  <a:pt x="1408112" y="142283"/>
                  <a:pt x="1420129" y="143034"/>
                </a:cubicBezTo>
                <a:cubicBezTo>
                  <a:pt x="1435424" y="143990"/>
                  <a:pt x="1450780" y="143034"/>
                  <a:pt x="1466105" y="143034"/>
                </a:cubicBezTo>
                <a:lnTo>
                  <a:pt x="1884992" y="153251"/>
                </a:lnTo>
                <a:lnTo>
                  <a:pt x="1925859" y="168576"/>
                </a:lnTo>
                <a:cubicBezTo>
                  <a:pt x="1930920" y="170416"/>
                  <a:pt x="1935802" y="173506"/>
                  <a:pt x="1941184" y="173685"/>
                </a:cubicBezTo>
                <a:cubicBezTo>
                  <a:pt x="1987134" y="175217"/>
                  <a:pt x="2033135" y="173685"/>
                  <a:pt x="2079110" y="173685"/>
                </a:cubicBezTo>
                <a:lnTo>
                  <a:pt x="2584840" y="183901"/>
                </a:lnTo>
                <a:lnTo>
                  <a:pt x="3151870" y="189010"/>
                </a:lnTo>
                <a:cubicBezTo>
                  <a:pt x="3168898" y="192416"/>
                  <a:pt x="3186033" y="195322"/>
                  <a:pt x="3202954" y="199227"/>
                </a:cubicBezTo>
                <a:cubicBezTo>
                  <a:pt x="3208201" y="200438"/>
                  <a:pt x="3213055" y="203029"/>
                  <a:pt x="3218279" y="204335"/>
                </a:cubicBezTo>
                <a:cubicBezTo>
                  <a:pt x="3238194" y="209313"/>
                  <a:pt x="3259403" y="211669"/>
                  <a:pt x="3279580" y="214552"/>
                </a:cubicBezTo>
                <a:cubicBezTo>
                  <a:pt x="3323564" y="229212"/>
                  <a:pt x="3275532" y="214658"/>
                  <a:pt x="3376639" y="224769"/>
                </a:cubicBezTo>
                <a:cubicBezTo>
                  <a:pt x="3440107" y="231116"/>
                  <a:pt x="3362343" y="229877"/>
                  <a:pt x="3412398" y="229877"/>
                </a:cubicBezTo>
                <a:lnTo>
                  <a:pt x="3580974" y="219660"/>
                </a:lnTo>
                <a:lnTo>
                  <a:pt x="3580974" y="219660"/>
                </a:lnTo>
                <a:lnTo>
                  <a:pt x="4362556" y="234985"/>
                </a:lnTo>
              </a:path>
            </a:pathLst>
          </a:custGeom>
          <a:noFill/>
          <a:ln w="508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63" name="Forme libre 62">
            <a:extLst>
              <a:ext uri="{FF2B5EF4-FFF2-40B4-BE49-F238E27FC236}">
                <a16:creationId xmlns:a16="http://schemas.microsoft.com/office/drawing/2014/main" xmlns="" id="{7053138C-D046-0B74-9AA3-2E43988104CF}"/>
              </a:ext>
            </a:extLst>
          </p:cNvPr>
          <p:cNvSpPr/>
          <p:nvPr/>
        </p:nvSpPr>
        <p:spPr>
          <a:xfrm>
            <a:off x="7275548" y="1915389"/>
            <a:ext cx="4382990" cy="163468"/>
          </a:xfrm>
          <a:custGeom>
            <a:avLst/>
            <a:gdLst>
              <a:gd name="connsiteX0" fmla="*/ 0 w 4382990"/>
              <a:gd name="connsiteY0" fmla="*/ 0 h 163468"/>
              <a:gd name="connsiteX1" fmla="*/ 0 w 4382990"/>
              <a:gd name="connsiteY1" fmla="*/ 0 h 163468"/>
              <a:gd name="connsiteX2" fmla="*/ 587464 w 4382990"/>
              <a:gd name="connsiteY2" fmla="*/ 5108 h 163468"/>
              <a:gd name="connsiteX3" fmla="*/ 781583 w 4382990"/>
              <a:gd name="connsiteY3" fmla="*/ 10217 h 163468"/>
              <a:gd name="connsiteX4" fmla="*/ 796908 w 4382990"/>
              <a:gd name="connsiteY4" fmla="*/ 15325 h 163468"/>
              <a:gd name="connsiteX5" fmla="*/ 817341 w 4382990"/>
              <a:gd name="connsiteY5" fmla="*/ 20433 h 163468"/>
              <a:gd name="connsiteX6" fmla="*/ 868425 w 4382990"/>
              <a:gd name="connsiteY6" fmla="*/ 30650 h 163468"/>
              <a:gd name="connsiteX7" fmla="*/ 914400 w 4382990"/>
              <a:gd name="connsiteY7" fmla="*/ 45975 h 163468"/>
              <a:gd name="connsiteX8" fmla="*/ 929726 w 4382990"/>
              <a:gd name="connsiteY8" fmla="*/ 51084 h 163468"/>
              <a:gd name="connsiteX9" fmla="*/ 1231120 w 4382990"/>
              <a:gd name="connsiteY9" fmla="*/ 61300 h 163468"/>
              <a:gd name="connsiteX10" fmla="*/ 1307746 w 4382990"/>
              <a:gd name="connsiteY10" fmla="*/ 66409 h 163468"/>
              <a:gd name="connsiteX11" fmla="*/ 1920751 w 4382990"/>
              <a:gd name="connsiteY11" fmla="*/ 97059 h 163468"/>
              <a:gd name="connsiteX12" fmla="*/ 2191495 w 4382990"/>
              <a:gd name="connsiteY12" fmla="*/ 102167 h 163468"/>
              <a:gd name="connsiteX13" fmla="*/ 2222146 w 4382990"/>
              <a:gd name="connsiteY13" fmla="*/ 112384 h 163468"/>
              <a:gd name="connsiteX14" fmla="*/ 2237471 w 4382990"/>
              <a:gd name="connsiteY14" fmla="*/ 117493 h 163468"/>
              <a:gd name="connsiteX15" fmla="*/ 2881127 w 4382990"/>
              <a:gd name="connsiteY15" fmla="*/ 127709 h 163468"/>
              <a:gd name="connsiteX16" fmla="*/ 2906669 w 4382990"/>
              <a:gd name="connsiteY16" fmla="*/ 132818 h 163468"/>
              <a:gd name="connsiteX17" fmla="*/ 2947536 w 4382990"/>
              <a:gd name="connsiteY17" fmla="*/ 137926 h 163468"/>
              <a:gd name="connsiteX18" fmla="*/ 3208063 w 4382990"/>
              <a:gd name="connsiteY18" fmla="*/ 143034 h 163468"/>
              <a:gd name="connsiteX19" fmla="*/ 3264255 w 4382990"/>
              <a:gd name="connsiteY19" fmla="*/ 148143 h 163468"/>
              <a:gd name="connsiteX20" fmla="*/ 3325556 w 4382990"/>
              <a:gd name="connsiteY20" fmla="*/ 163468 h 163468"/>
              <a:gd name="connsiteX21" fmla="*/ 4382990 w 4382990"/>
              <a:gd name="connsiteY21" fmla="*/ 158360 h 16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82990" h="163468">
                <a:moveTo>
                  <a:pt x="0" y="0"/>
                </a:moveTo>
                <a:lnTo>
                  <a:pt x="0" y="0"/>
                </a:lnTo>
                <a:lnTo>
                  <a:pt x="587464" y="5108"/>
                </a:lnTo>
                <a:cubicBezTo>
                  <a:pt x="652187" y="5954"/>
                  <a:pt x="716931" y="7063"/>
                  <a:pt x="781583" y="10217"/>
                </a:cubicBezTo>
                <a:cubicBezTo>
                  <a:pt x="786961" y="10479"/>
                  <a:pt x="791731" y="13846"/>
                  <a:pt x="796908" y="15325"/>
                </a:cubicBezTo>
                <a:cubicBezTo>
                  <a:pt x="803659" y="17254"/>
                  <a:pt x="810457" y="19056"/>
                  <a:pt x="817341" y="20433"/>
                </a:cubicBezTo>
                <a:cubicBezTo>
                  <a:pt x="844941" y="25953"/>
                  <a:pt x="844704" y="23534"/>
                  <a:pt x="868425" y="30650"/>
                </a:cubicBezTo>
                <a:cubicBezTo>
                  <a:pt x="883898" y="35292"/>
                  <a:pt x="899075" y="40867"/>
                  <a:pt x="914400" y="45975"/>
                </a:cubicBezTo>
                <a:cubicBezTo>
                  <a:pt x="919509" y="47678"/>
                  <a:pt x="924344" y="50902"/>
                  <a:pt x="929726" y="51084"/>
                </a:cubicBezTo>
                <a:lnTo>
                  <a:pt x="1231120" y="61300"/>
                </a:lnTo>
                <a:cubicBezTo>
                  <a:pt x="1269725" y="70953"/>
                  <a:pt x="1244532" y="66409"/>
                  <a:pt x="1307746" y="66409"/>
                </a:cubicBezTo>
                <a:lnTo>
                  <a:pt x="1920751" y="97059"/>
                </a:lnTo>
                <a:cubicBezTo>
                  <a:pt x="2010999" y="98762"/>
                  <a:pt x="2101347" y="97583"/>
                  <a:pt x="2191495" y="102167"/>
                </a:cubicBezTo>
                <a:cubicBezTo>
                  <a:pt x="2202251" y="102714"/>
                  <a:pt x="2211929" y="108978"/>
                  <a:pt x="2222146" y="112384"/>
                </a:cubicBezTo>
                <a:cubicBezTo>
                  <a:pt x="2227254" y="114087"/>
                  <a:pt x="2232090" y="117294"/>
                  <a:pt x="2237471" y="117493"/>
                </a:cubicBezTo>
                <a:cubicBezTo>
                  <a:pt x="2543867" y="128840"/>
                  <a:pt x="2329392" y="122136"/>
                  <a:pt x="2881127" y="127709"/>
                </a:cubicBezTo>
                <a:cubicBezTo>
                  <a:pt x="2889641" y="129412"/>
                  <a:pt x="2898087" y="131498"/>
                  <a:pt x="2906669" y="132818"/>
                </a:cubicBezTo>
                <a:cubicBezTo>
                  <a:pt x="2920238" y="134906"/>
                  <a:pt x="2899007" y="135372"/>
                  <a:pt x="2947536" y="137926"/>
                </a:cubicBezTo>
                <a:lnTo>
                  <a:pt x="3208063" y="143034"/>
                </a:lnTo>
                <a:lnTo>
                  <a:pt x="3264255" y="148143"/>
                </a:lnTo>
                <a:lnTo>
                  <a:pt x="3325556" y="163468"/>
                </a:lnTo>
                <a:lnTo>
                  <a:pt x="4382990" y="158360"/>
                </a:lnTo>
              </a:path>
            </a:pathLst>
          </a:custGeom>
          <a:noFill/>
          <a:ln w="50800">
            <a:solidFill>
              <a:srgbClr val="FF7F4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64" name="Forme libre 63">
            <a:extLst>
              <a:ext uri="{FF2B5EF4-FFF2-40B4-BE49-F238E27FC236}">
                <a16:creationId xmlns:a16="http://schemas.microsoft.com/office/drawing/2014/main" xmlns="" id="{F032861B-18D1-A8BE-CFD9-371DFF5DDC18}"/>
              </a:ext>
            </a:extLst>
          </p:cNvPr>
          <p:cNvSpPr/>
          <p:nvPr/>
        </p:nvSpPr>
        <p:spPr>
          <a:xfrm>
            <a:off x="7301090" y="1910280"/>
            <a:ext cx="4342123" cy="1098302"/>
          </a:xfrm>
          <a:custGeom>
            <a:avLst/>
            <a:gdLst>
              <a:gd name="connsiteX0" fmla="*/ 0 w 4342123"/>
              <a:gd name="connsiteY0" fmla="*/ 0 h 1098302"/>
              <a:gd name="connsiteX1" fmla="*/ 214552 w 4342123"/>
              <a:gd name="connsiteY1" fmla="*/ 51084 h 1098302"/>
              <a:gd name="connsiteX2" fmla="*/ 260528 w 4342123"/>
              <a:gd name="connsiteY2" fmla="*/ 56193 h 1098302"/>
              <a:gd name="connsiteX3" fmla="*/ 291178 w 4342123"/>
              <a:gd name="connsiteY3" fmla="*/ 66409 h 1098302"/>
              <a:gd name="connsiteX4" fmla="*/ 306503 w 4342123"/>
              <a:gd name="connsiteY4" fmla="*/ 71518 h 1098302"/>
              <a:gd name="connsiteX5" fmla="*/ 316720 w 4342123"/>
              <a:gd name="connsiteY5" fmla="*/ 86843 h 1098302"/>
              <a:gd name="connsiteX6" fmla="*/ 337153 w 4342123"/>
              <a:gd name="connsiteY6" fmla="*/ 132818 h 1098302"/>
              <a:gd name="connsiteX7" fmla="*/ 367804 w 4342123"/>
              <a:gd name="connsiteY7" fmla="*/ 153252 h 1098302"/>
              <a:gd name="connsiteX8" fmla="*/ 383129 w 4342123"/>
              <a:gd name="connsiteY8" fmla="*/ 168577 h 1098302"/>
              <a:gd name="connsiteX9" fmla="*/ 413779 w 4342123"/>
              <a:gd name="connsiteY9" fmla="*/ 189010 h 1098302"/>
              <a:gd name="connsiteX10" fmla="*/ 429104 w 4342123"/>
              <a:gd name="connsiteY10" fmla="*/ 199227 h 1098302"/>
              <a:gd name="connsiteX11" fmla="*/ 444429 w 4342123"/>
              <a:gd name="connsiteY11" fmla="*/ 209444 h 1098302"/>
              <a:gd name="connsiteX12" fmla="*/ 490405 w 4342123"/>
              <a:gd name="connsiteY12" fmla="*/ 224769 h 1098302"/>
              <a:gd name="connsiteX13" fmla="*/ 505730 w 4342123"/>
              <a:gd name="connsiteY13" fmla="*/ 229878 h 1098302"/>
              <a:gd name="connsiteX14" fmla="*/ 521055 w 4342123"/>
              <a:gd name="connsiteY14" fmla="*/ 234986 h 1098302"/>
              <a:gd name="connsiteX15" fmla="*/ 536380 w 4342123"/>
              <a:gd name="connsiteY15" fmla="*/ 245203 h 1098302"/>
              <a:gd name="connsiteX16" fmla="*/ 567030 w 4342123"/>
              <a:gd name="connsiteY16" fmla="*/ 255419 h 1098302"/>
              <a:gd name="connsiteX17" fmla="*/ 597681 w 4342123"/>
              <a:gd name="connsiteY17" fmla="*/ 265636 h 1098302"/>
              <a:gd name="connsiteX18" fmla="*/ 613006 w 4342123"/>
              <a:gd name="connsiteY18" fmla="*/ 270745 h 1098302"/>
              <a:gd name="connsiteX19" fmla="*/ 628331 w 4342123"/>
              <a:gd name="connsiteY19" fmla="*/ 275853 h 1098302"/>
              <a:gd name="connsiteX20" fmla="*/ 643656 w 4342123"/>
              <a:gd name="connsiteY20" fmla="*/ 286070 h 1098302"/>
              <a:gd name="connsiteX21" fmla="*/ 674306 w 4342123"/>
              <a:gd name="connsiteY21" fmla="*/ 296286 h 1098302"/>
              <a:gd name="connsiteX22" fmla="*/ 704957 w 4342123"/>
              <a:gd name="connsiteY22" fmla="*/ 316720 h 1098302"/>
              <a:gd name="connsiteX23" fmla="*/ 715173 w 4342123"/>
              <a:gd name="connsiteY23" fmla="*/ 332045 h 1098302"/>
              <a:gd name="connsiteX24" fmla="*/ 745824 w 4342123"/>
              <a:gd name="connsiteY24" fmla="*/ 342262 h 1098302"/>
              <a:gd name="connsiteX25" fmla="*/ 873533 w 4342123"/>
              <a:gd name="connsiteY25" fmla="*/ 434213 h 1098302"/>
              <a:gd name="connsiteX26" fmla="*/ 909292 w 4342123"/>
              <a:gd name="connsiteY26" fmla="*/ 459755 h 1098302"/>
              <a:gd name="connsiteX27" fmla="*/ 924617 w 4342123"/>
              <a:gd name="connsiteY27" fmla="*/ 464863 h 1098302"/>
              <a:gd name="connsiteX28" fmla="*/ 939942 w 4342123"/>
              <a:gd name="connsiteY28" fmla="*/ 475080 h 1098302"/>
              <a:gd name="connsiteX29" fmla="*/ 980809 w 4342123"/>
              <a:gd name="connsiteY29" fmla="*/ 536380 h 1098302"/>
              <a:gd name="connsiteX30" fmla="*/ 991026 w 4342123"/>
              <a:gd name="connsiteY30" fmla="*/ 551705 h 1098302"/>
              <a:gd name="connsiteX31" fmla="*/ 1001243 w 4342123"/>
              <a:gd name="connsiteY31" fmla="*/ 567031 h 1098302"/>
              <a:gd name="connsiteX32" fmla="*/ 1016568 w 4342123"/>
              <a:gd name="connsiteY32" fmla="*/ 572139 h 1098302"/>
              <a:gd name="connsiteX33" fmla="*/ 1047218 w 4342123"/>
              <a:gd name="connsiteY33" fmla="*/ 592572 h 1098302"/>
              <a:gd name="connsiteX34" fmla="*/ 1062543 w 4342123"/>
              <a:gd name="connsiteY34" fmla="*/ 597681 h 1098302"/>
              <a:gd name="connsiteX35" fmla="*/ 1077868 w 4342123"/>
              <a:gd name="connsiteY35" fmla="*/ 607898 h 1098302"/>
              <a:gd name="connsiteX36" fmla="*/ 1108519 w 4342123"/>
              <a:gd name="connsiteY36" fmla="*/ 618114 h 1098302"/>
              <a:gd name="connsiteX37" fmla="*/ 1123844 w 4342123"/>
              <a:gd name="connsiteY37" fmla="*/ 623223 h 1098302"/>
              <a:gd name="connsiteX38" fmla="*/ 1159603 w 4342123"/>
              <a:gd name="connsiteY38" fmla="*/ 633440 h 1098302"/>
              <a:gd name="connsiteX39" fmla="*/ 1180036 w 4342123"/>
              <a:gd name="connsiteY39" fmla="*/ 638548 h 1098302"/>
              <a:gd name="connsiteX40" fmla="*/ 1358829 w 4342123"/>
              <a:gd name="connsiteY40" fmla="*/ 689632 h 1098302"/>
              <a:gd name="connsiteX41" fmla="*/ 1409913 w 4342123"/>
              <a:gd name="connsiteY41" fmla="*/ 725390 h 1098302"/>
              <a:gd name="connsiteX42" fmla="*/ 1425238 w 4342123"/>
              <a:gd name="connsiteY42" fmla="*/ 730499 h 1098302"/>
              <a:gd name="connsiteX43" fmla="*/ 1455889 w 4342123"/>
              <a:gd name="connsiteY43" fmla="*/ 750932 h 1098302"/>
              <a:gd name="connsiteX44" fmla="*/ 1471214 w 4342123"/>
              <a:gd name="connsiteY44" fmla="*/ 761149 h 1098302"/>
              <a:gd name="connsiteX45" fmla="*/ 1506972 w 4342123"/>
              <a:gd name="connsiteY45" fmla="*/ 796908 h 1098302"/>
              <a:gd name="connsiteX46" fmla="*/ 1522297 w 4342123"/>
              <a:gd name="connsiteY46" fmla="*/ 807124 h 1098302"/>
              <a:gd name="connsiteX47" fmla="*/ 1542731 w 4342123"/>
              <a:gd name="connsiteY47" fmla="*/ 812233 h 1098302"/>
              <a:gd name="connsiteX48" fmla="*/ 1588706 w 4342123"/>
              <a:gd name="connsiteY48" fmla="*/ 827558 h 1098302"/>
              <a:gd name="connsiteX49" fmla="*/ 1650007 w 4342123"/>
              <a:gd name="connsiteY49" fmla="*/ 847991 h 1098302"/>
              <a:gd name="connsiteX50" fmla="*/ 1680657 w 4342123"/>
              <a:gd name="connsiteY50" fmla="*/ 858208 h 1098302"/>
              <a:gd name="connsiteX51" fmla="*/ 1701091 w 4342123"/>
              <a:gd name="connsiteY51" fmla="*/ 863317 h 1098302"/>
              <a:gd name="connsiteX52" fmla="*/ 1731741 w 4342123"/>
              <a:gd name="connsiteY52" fmla="*/ 873533 h 1098302"/>
              <a:gd name="connsiteX53" fmla="*/ 1772608 w 4342123"/>
              <a:gd name="connsiteY53" fmla="*/ 883750 h 1098302"/>
              <a:gd name="connsiteX54" fmla="*/ 1793042 w 4342123"/>
              <a:gd name="connsiteY54" fmla="*/ 888859 h 1098302"/>
              <a:gd name="connsiteX55" fmla="*/ 1823692 w 4342123"/>
              <a:gd name="connsiteY55" fmla="*/ 899075 h 1098302"/>
              <a:gd name="connsiteX56" fmla="*/ 1854342 w 4342123"/>
              <a:gd name="connsiteY56" fmla="*/ 909292 h 1098302"/>
              <a:gd name="connsiteX57" fmla="*/ 1869667 w 4342123"/>
              <a:gd name="connsiteY57" fmla="*/ 914400 h 1098302"/>
              <a:gd name="connsiteX58" fmla="*/ 1951401 w 4342123"/>
              <a:gd name="connsiteY58" fmla="*/ 919509 h 1098302"/>
              <a:gd name="connsiteX59" fmla="*/ 2038244 w 4342123"/>
              <a:gd name="connsiteY59" fmla="*/ 934834 h 1098302"/>
              <a:gd name="connsiteX60" fmla="*/ 2084219 w 4342123"/>
              <a:gd name="connsiteY60" fmla="*/ 939942 h 1098302"/>
              <a:gd name="connsiteX61" fmla="*/ 2140411 w 4342123"/>
              <a:gd name="connsiteY61" fmla="*/ 945051 h 1098302"/>
              <a:gd name="connsiteX62" fmla="*/ 2171062 w 4342123"/>
              <a:gd name="connsiteY62" fmla="*/ 955267 h 1098302"/>
              <a:gd name="connsiteX63" fmla="*/ 2201712 w 4342123"/>
              <a:gd name="connsiteY63" fmla="*/ 965484 h 1098302"/>
              <a:gd name="connsiteX64" fmla="*/ 2217037 w 4342123"/>
              <a:gd name="connsiteY64" fmla="*/ 970593 h 1098302"/>
              <a:gd name="connsiteX65" fmla="*/ 2288554 w 4342123"/>
              <a:gd name="connsiteY65" fmla="*/ 970593 h 1098302"/>
              <a:gd name="connsiteX66" fmla="*/ 3116112 w 4342123"/>
              <a:gd name="connsiteY66" fmla="*/ 1001243 h 1098302"/>
              <a:gd name="connsiteX67" fmla="*/ 3162087 w 4342123"/>
              <a:gd name="connsiteY67" fmla="*/ 1011460 h 1098302"/>
              <a:gd name="connsiteX68" fmla="*/ 3335772 w 4342123"/>
              <a:gd name="connsiteY68" fmla="*/ 1016568 h 1098302"/>
              <a:gd name="connsiteX69" fmla="*/ 3892586 w 4342123"/>
              <a:gd name="connsiteY69" fmla="*/ 1026785 h 1098302"/>
              <a:gd name="connsiteX70" fmla="*/ 3897694 w 4342123"/>
              <a:gd name="connsiteY70" fmla="*/ 1052327 h 1098302"/>
              <a:gd name="connsiteX71" fmla="*/ 4071379 w 4342123"/>
              <a:gd name="connsiteY71" fmla="*/ 1057435 h 1098302"/>
              <a:gd name="connsiteX72" fmla="*/ 4071379 w 4342123"/>
              <a:gd name="connsiteY72" fmla="*/ 1098302 h 1098302"/>
              <a:gd name="connsiteX73" fmla="*/ 4342123 w 4342123"/>
              <a:gd name="connsiteY73" fmla="*/ 1098302 h 109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342123" h="1098302">
                <a:moveTo>
                  <a:pt x="0" y="0"/>
                </a:moveTo>
                <a:lnTo>
                  <a:pt x="214552" y="51084"/>
                </a:lnTo>
                <a:cubicBezTo>
                  <a:pt x="229877" y="52787"/>
                  <a:pt x="245408" y="53169"/>
                  <a:pt x="260528" y="56193"/>
                </a:cubicBezTo>
                <a:cubicBezTo>
                  <a:pt x="271088" y="58305"/>
                  <a:pt x="280961" y="63003"/>
                  <a:pt x="291178" y="66409"/>
                </a:cubicBezTo>
                <a:lnTo>
                  <a:pt x="306503" y="71518"/>
                </a:lnTo>
                <a:cubicBezTo>
                  <a:pt x="309909" y="76626"/>
                  <a:pt x="314226" y="81233"/>
                  <a:pt x="316720" y="86843"/>
                </a:cubicBezTo>
                <a:cubicBezTo>
                  <a:pt x="322599" y="100071"/>
                  <a:pt x="324543" y="121784"/>
                  <a:pt x="337153" y="132818"/>
                </a:cubicBezTo>
                <a:cubicBezTo>
                  <a:pt x="346394" y="140904"/>
                  <a:pt x="359121" y="144569"/>
                  <a:pt x="367804" y="153252"/>
                </a:cubicBezTo>
                <a:cubicBezTo>
                  <a:pt x="372912" y="158360"/>
                  <a:pt x="377426" y="164142"/>
                  <a:pt x="383129" y="168577"/>
                </a:cubicBezTo>
                <a:cubicBezTo>
                  <a:pt x="392821" y="176115"/>
                  <a:pt x="403562" y="182199"/>
                  <a:pt x="413779" y="189010"/>
                </a:cubicBezTo>
                <a:lnTo>
                  <a:pt x="429104" y="199227"/>
                </a:lnTo>
                <a:cubicBezTo>
                  <a:pt x="434212" y="202633"/>
                  <a:pt x="438605" y="207503"/>
                  <a:pt x="444429" y="209444"/>
                </a:cubicBezTo>
                <a:lnTo>
                  <a:pt x="490405" y="224769"/>
                </a:lnTo>
                <a:lnTo>
                  <a:pt x="505730" y="229878"/>
                </a:lnTo>
                <a:lnTo>
                  <a:pt x="521055" y="234986"/>
                </a:lnTo>
                <a:cubicBezTo>
                  <a:pt x="526163" y="238392"/>
                  <a:pt x="530770" y="242710"/>
                  <a:pt x="536380" y="245203"/>
                </a:cubicBezTo>
                <a:cubicBezTo>
                  <a:pt x="546221" y="249577"/>
                  <a:pt x="556813" y="252014"/>
                  <a:pt x="567030" y="255419"/>
                </a:cubicBezTo>
                <a:lnTo>
                  <a:pt x="597681" y="265636"/>
                </a:lnTo>
                <a:lnTo>
                  <a:pt x="613006" y="270745"/>
                </a:lnTo>
                <a:lnTo>
                  <a:pt x="628331" y="275853"/>
                </a:lnTo>
                <a:cubicBezTo>
                  <a:pt x="633439" y="279259"/>
                  <a:pt x="638046" y="283577"/>
                  <a:pt x="643656" y="286070"/>
                </a:cubicBezTo>
                <a:cubicBezTo>
                  <a:pt x="653497" y="290444"/>
                  <a:pt x="674306" y="296286"/>
                  <a:pt x="674306" y="296286"/>
                </a:cubicBezTo>
                <a:cubicBezTo>
                  <a:pt x="684523" y="303097"/>
                  <a:pt x="698146" y="306503"/>
                  <a:pt x="704957" y="316720"/>
                </a:cubicBezTo>
                <a:cubicBezTo>
                  <a:pt x="708362" y="321828"/>
                  <a:pt x="709967" y="328791"/>
                  <a:pt x="715173" y="332045"/>
                </a:cubicBezTo>
                <a:cubicBezTo>
                  <a:pt x="724306" y="337753"/>
                  <a:pt x="745824" y="342262"/>
                  <a:pt x="745824" y="342262"/>
                </a:cubicBezTo>
                <a:lnTo>
                  <a:pt x="873533" y="434213"/>
                </a:lnTo>
                <a:cubicBezTo>
                  <a:pt x="885453" y="442727"/>
                  <a:pt x="896731" y="452219"/>
                  <a:pt x="909292" y="459755"/>
                </a:cubicBezTo>
                <a:cubicBezTo>
                  <a:pt x="913909" y="462525"/>
                  <a:pt x="919801" y="462455"/>
                  <a:pt x="924617" y="464863"/>
                </a:cubicBezTo>
                <a:cubicBezTo>
                  <a:pt x="930108" y="467609"/>
                  <a:pt x="934834" y="471674"/>
                  <a:pt x="939942" y="475080"/>
                </a:cubicBezTo>
                <a:lnTo>
                  <a:pt x="980809" y="536380"/>
                </a:lnTo>
                <a:lnTo>
                  <a:pt x="991026" y="551705"/>
                </a:lnTo>
                <a:cubicBezTo>
                  <a:pt x="994432" y="556814"/>
                  <a:pt x="995418" y="565090"/>
                  <a:pt x="1001243" y="567031"/>
                </a:cubicBezTo>
                <a:lnTo>
                  <a:pt x="1016568" y="572139"/>
                </a:lnTo>
                <a:cubicBezTo>
                  <a:pt x="1026785" y="578950"/>
                  <a:pt x="1035569" y="588689"/>
                  <a:pt x="1047218" y="592572"/>
                </a:cubicBezTo>
                <a:cubicBezTo>
                  <a:pt x="1052326" y="594275"/>
                  <a:pt x="1057727" y="595273"/>
                  <a:pt x="1062543" y="597681"/>
                </a:cubicBezTo>
                <a:cubicBezTo>
                  <a:pt x="1068034" y="600427"/>
                  <a:pt x="1072258" y="605405"/>
                  <a:pt x="1077868" y="607898"/>
                </a:cubicBezTo>
                <a:cubicBezTo>
                  <a:pt x="1087709" y="612272"/>
                  <a:pt x="1098302" y="614708"/>
                  <a:pt x="1108519" y="618114"/>
                </a:cubicBezTo>
                <a:lnTo>
                  <a:pt x="1123844" y="623223"/>
                </a:lnTo>
                <a:cubicBezTo>
                  <a:pt x="1160562" y="635463"/>
                  <a:pt x="1114735" y="620620"/>
                  <a:pt x="1159603" y="633440"/>
                </a:cubicBezTo>
                <a:cubicBezTo>
                  <a:pt x="1179365" y="639086"/>
                  <a:pt x="1168651" y="638548"/>
                  <a:pt x="1180036" y="638548"/>
                </a:cubicBezTo>
                <a:lnTo>
                  <a:pt x="1358829" y="689632"/>
                </a:lnTo>
                <a:cubicBezTo>
                  <a:pt x="1375857" y="701551"/>
                  <a:pt x="1390195" y="718816"/>
                  <a:pt x="1409913" y="725390"/>
                </a:cubicBezTo>
                <a:cubicBezTo>
                  <a:pt x="1415021" y="727093"/>
                  <a:pt x="1420531" y="727884"/>
                  <a:pt x="1425238" y="730499"/>
                </a:cubicBezTo>
                <a:cubicBezTo>
                  <a:pt x="1435972" y="736462"/>
                  <a:pt x="1445672" y="744121"/>
                  <a:pt x="1455889" y="750932"/>
                </a:cubicBezTo>
                <a:lnTo>
                  <a:pt x="1471214" y="761149"/>
                </a:lnTo>
                <a:cubicBezTo>
                  <a:pt x="1480205" y="788123"/>
                  <a:pt x="1471842" y="773488"/>
                  <a:pt x="1506972" y="796908"/>
                </a:cubicBezTo>
                <a:cubicBezTo>
                  <a:pt x="1512080" y="800313"/>
                  <a:pt x="1516341" y="805635"/>
                  <a:pt x="1522297" y="807124"/>
                </a:cubicBezTo>
                <a:cubicBezTo>
                  <a:pt x="1529108" y="808827"/>
                  <a:pt x="1536006" y="810215"/>
                  <a:pt x="1542731" y="812233"/>
                </a:cubicBezTo>
                <a:cubicBezTo>
                  <a:pt x="1558204" y="816875"/>
                  <a:pt x="1573381" y="822450"/>
                  <a:pt x="1588706" y="827558"/>
                </a:cubicBezTo>
                <a:lnTo>
                  <a:pt x="1650007" y="847991"/>
                </a:lnTo>
                <a:lnTo>
                  <a:pt x="1680657" y="858208"/>
                </a:lnTo>
                <a:cubicBezTo>
                  <a:pt x="1687468" y="859911"/>
                  <a:pt x="1694366" y="861300"/>
                  <a:pt x="1701091" y="863317"/>
                </a:cubicBezTo>
                <a:cubicBezTo>
                  <a:pt x="1711406" y="866411"/>
                  <a:pt x="1721181" y="871421"/>
                  <a:pt x="1731741" y="873533"/>
                </a:cubicBezTo>
                <a:cubicBezTo>
                  <a:pt x="1783664" y="883919"/>
                  <a:pt x="1735960" y="873279"/>
                  <a:pt x="1772608" y="883750"/>
                </a:cubicBezTo>
                <a:cubicBezTo>
                  <a:pt x="1779359" y="885679"/>
                  <a:pt x="1786317" y="886842"/>
                  <a:pt x="1793042" y="888859"/>
                </a:cubicBezTo>
                <a:cubicBezTo>
                  <a:pt x="1803357" y="891953"/>
                  <a:pt x="1813475" y="895669"/>
                  <a:pt x="1823692" y="899075"/>
                </a:cubicBezTo>
                <a:lnTo>
                  <a:pt x="1854342" y="909292"/>
                </a:lnTo>
                <a:cubicBezTo>
                  <a:pt x="1859450" y="910995"/>
                  <a:pt x="1864309" y="913864"/>
                  <a:pt x="1869667" y="914400"/>
                </a:cubicBezTo>
                <a:cubicBezTo>
                  <a:pt x="1930917" y="920526"/>
                  <a:pt x="1903638" y="919509"/>
                  <a:pt x="1951401" y="919509"/>
                </a:cubicBezTo>
                <a:lnTo>
                  <a:pt x="2038244" y="934834"/>
                </a:lnTo>
                <a:lnTo>
                  <a:pt x="2084219" y="939942"/>
                </a:lnTo>
                <a:cubicBezTo>
                  <a:pt x="2102934" y="941814"/>
                  <a:pt x="2121889" y="941783"/>
                  <a:pt x="2140411" y="945051"/>
                </a:cubicBezTo>
                <a:cubicBezTo>
                  <a:pt x="2151017" y="946923"/>
                  <a:pt x="2160845" y="951861"/>
                  <a:pt x="2171062" y="955267"/>
                </a:cubicBezTo>
                <a:lnTo>
                  <a:pt x="2201712" y="965484"/>
                </a:lnTo>
                <a:cubicBezTo>
                  <a:pt x="2206820" y="967187"/>
                  <a:pt x="2211652" y="970593"/>
                  <a:pt x="2217037" y="970593"/>
                </a:cubicBezTo>
                <a:lnTo>
                  <a:pt x="2288554" y="970593"/>
                </a:lnTo>
                <a:lnTo>
                  <a:pt x="3116112" y="1001243"/>
                </a:lnTo>
                <a:cubicBezTo>
                  <a:pt x="3131437" y="1004649"/>
                  <a:pt x="3146532" y="1009339"/>
                  <a:pt x="3162087" y="1011460"/>
                </a:cubicBezTo>
                <a:cubicBezTo>
                  <a:pt x="3219657" y="1019310"/>
                  <a:pt x="3277955" y="1016568"/>
                  <a:pt x="3335772" y="1016568"/>
                </a:cubicBezTo>
                <a:lnTo>
                  <a:pt x="3892586" y="1026785"/>
                </a:lnTo>
                <a:lnTo>
                  <a:pt x="3897694" y="1052327"/>
                </a:lnTo>
                <a:lnTo>
                  <a:pt x="4071379" y="1057435"/>
                </a:lnTo>
                <a:lnTo>
                  <a:pt x="4071379" y="1098302"/>
                </a:lnTo>
                <a:lnTo>
                  <a:pt x="4342123" y="1098302"/>
                </a:lnTo>
              </a:path>
            </a:pathLst>
          </a:custGeom>
          <a:noFill/>
          <a:ln w="508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65" name="Forme libre 64">
            <a:extLst>
              <a:ext uri="{FF2B5EF4-FFF2-40B4-BE49-F238E27FC236}">
                <a16:creationId xmlns:a16="http://schemas.microsoft.com/office/drawing/2014/main" xmlns="" id="{B8681FBA-D598-97F1-D0D4-422930E25F33}"/>
              </a:ext>
            </a:extLst>
          </p:cNvPr>
          <p:cNvSpPr/>
          <p:nvPr/>
        </p:nvSpPr>
        <p:spPr>
          <a:xfrm>
            <a:off x="7301090" y="1910280"/>
            <a:ext cx="4393207" cy="802016"/>
          </a:xfrm>
          <a:custGeom>
            <a:avLst/>
            <a:gdLst>
              <a:gd name="connsiteX0" fmla="*/ 0 w 4393207"/>
              <a:gd name="connsiteY0" fmla="*/ 0 h 802016"/>
              <a:gd name="connsiteX1" fmla="*/ 0 w 4393207"/>
              <a:gd name="connsiteY1" fmla="*/ 0 h 802016"/>
              <a:gd name="connsiteX2" fmla="*/ 240094 w 4393207"/>
              <a:gd name="connsiteY2" fmla="*/ 61301 h 802016"/>
              <a:gd name="connsiteX3" fmla="*/ 296286 w 4393207"/>
              <a:gd name="connsiteY3" fmla="*/ 91951 h 802016"/>
              <a:gd name="connsiteX4" fmla="*/ 352478 w 4393207"/>
              <a:gd name="connsiteY4" fmla="*/ 112385 h 802016"/>
              <a:gd name="connsiteX5" fmla="*/ 388237 w 4393207"/>
              <a:gd name="connsiteY5" fmla="*/ 127710 h 802016"/>
              <a:gd name="connsiteX6" fmla="*/ 418887 w 4393207"/>
              <a:gd name="connsiteY6" fmla="*/ 148143 h 802016"/>
              <a:gd name="connsiteX7" fmla="*/ 454646 w 4393207"/>
              <a:gd name="connsiteY7" fmla="*/ 163469 h 802016"/>
              <a:gd name="connsiteX8" fmla="*/ 756041 w 4393207"/>
              <a:gd name="connsiteY8" fmla="*/ 342262 h 802016"/>
              <a:gd name="connsiteX9" fmla="*/ 827558 w 4393207"/>
              <a:gd name="connsiteY9" fmla="*/ 367804 h 802016"/>
              <a:gd name="connsiteX10" fmla="*/ 842883 w 4393207"/>
              <a:gd name="connsiteY10" fmla="*/ 372912 h 802016"/>
              <a:gd name="connsiteX11" fmla="*/ 888858 w 4393207"/>
              <a:gd name="connsiteY11" fmla="*/ 393346 h 802016"/>
              <a:gd name="connsiteX12" fmla="*/ 904184 w 4393207"/>
              <a:gd name="connsiteY12" fmla="*/ 398454 h 802016"/>
              <a:gd name="connsiteX13" fmla="*/ 919509 w 4393207"/>
              <a:gd name="connsiteY13" fmla="*/ 403562 h 802016"/>
              <a:gd name="connsiteX14" fmla="*/ 965484 w 4393207"/>
              <a:gd name="connsiteY14" fmla="*/ 429104 h 802016"/>
              <a:gd name="connsiteX15" fmla="*/ 1001243 w 4393207"/>
              <a:gd name="connsiteY15" fmla="*/ 444429 h 802016"/>
              <a:gd name="connsiteX16" fmla="*/ 1016568 w 4393207"/>
              <a:gd name="connsiteY16" fmla="*/ 454646 h 802016"/>
              <a:gd name="connsiteX17" fmla="*/ 1067652 w 4393207"/>
              <a:gd name="connsiteY17" fmla="*/ 464863 h 802016"/>
              <a:gd name="connsiteX18" fmla="*/ 1093194 w 4393207"/>
              <a:gd name="connsiteY18" fmla="*/ 475080 h 802016"/>
              <a:gd name="connsiteX19" fmla="*/ 1323071 w 4393207"/>
              <a:gd name="connsiteY19" fmla="*/ 577247 h 802016"/>
              <a:gd name="connsiteX20" fmla="*/ 1374154 w 4393207"/>
              <a:gd name="connsiteY20" fmla="*/ 582356 h 802016"/>
              <a:gd name="connsiteX21" fmla="*/ 1389480 w 4393207"/>
              <a:gd name="connsiteY21" fmla="*/ 587464 h 802016"/>
              <a:gd name="connsiteX22" fmla="*/ 1409913 w 4393207"/>
              <a:gd name="connsiteY22" fmla="*/ 592572 h 802016"/>
              <a:gd name="connsiteX23" fmla="*/ 1440563 w 4393207"/>
              <a:gd name="connsiteY23" fmla="*/ 597681 h 802016"/>
              <a:gd name="connsiteX24" fmla="*/ 1471214 w 4393207"/>
              <a:gd name="connsiteY24" fmla="*/ 607898 h 802016"/>
              <a:gd name="connsiteX25" fmla="*/ 1532514 w 4393207"/>
              <a:gd name="connsiteY25" fmla="*/ 628331 h 802016"/>
              <a:gd name="connsiteX26" fmla="*/ 1568273 w 4393207"/>
              <a:gd name="connsiteY26" fmla="*/ 638548 h 802016"/>
              <a:gd name="connsiteX27" fmla="*/ 1593815 w 4393207"/>
              <a:gd name="connsiteY27" fmla="*/ 638548 h 802016"/>
              <a:gd name="connsiteX28" fmla="*/ 2114870 w 4393207"/>
              <a:gd name="connsiteY28" fmla="*/ 704957 h 802016"/>
              <a:gd name="connsiteX29" fmla="*/ 2160845 w 4393207"/>
              <a:gd name="connsiteY29" fmla="*/ 710065 h 802016"/>
              <a:gd name="connsiteX30" fmla="*/ 2426481 w 4393207"/>
              <a:gd name="connsiteY30" fmla="*/ 725390 h 802016"/>
              <a:gd name="connsiteX31" fmla="*/ 2457131 w 4393207"/>
              <a:gd name="connsiteY31" fmla="*/ 735607 h 802016"/>
              <a:gd name="connsiteX32" fmla="*/ 2482673 w 4393207"/>
              <a:gd name="connsiteY32" fmla="*/ 740715 h 802016"/>
              <a:gd name="connsiteX33" fmla="*/ 2543973 w 4393207"/>
              <a:gd name="connsiteY33" fmla="*/ 750932 h 802016"/>
              <a:gd name="connsiteX34" fmla="*/ 2559299 w 4393207"/>
              <a:gd name="connsiteY34" fmla="*/ 756041 h 802016"/>
              <a:gd name="connsiteX35" fmla="*/ 2579732 w 4393207"/>
              <a:gd name="connsiteY35" fmla="*/ 761149 h 802016"/>
              <a:gd name="connsiteX36" fmla="*/ 2610382 w 4393207"/>
              <a:gd name="connsiteY36" fmla="*/ 771366 h 802016"/>
              <a:gd name="connsiteX37" fmla="*/ 2630816 w 4393207"/>
              <a:gd name="connsiteY37" fmla="*/ 776474 h 802016"/>
              <a:gd name="connsiteX38" fmla="*/ 2666575 w 4393207"/>
              <a:gd name="connsiteY38" fmla="*/ 786691 h 802016"/>
              <a:gd name="connsiteX39" fmla="*/ 2835151 w 4393207"/>
              <a:gd name="connsiteY39" fmla="*/ 786691 h 802016"/>
              <a:gd name="connsiteX40" fmla="*/ 3356206 w 4393207"/>
              <a:gd name="connsiteY40" fmla="*/ 786691 h 802016"/>
              <a:gd name="connsiteX41" fmla="*/ 3407290 w 4393207"/>
              <a:gd name="connsiteY41" fmla="*/ 802016 h 802016"/>
              <a:gd name="connsiteX42" fmla="*/ 4393207 w 4393207"/>
              <a:gd name="connsiteY42" fmla="*/ 796908 h 802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93207" h="802016">
                <a:moveTo>
                  <a:pt x="0" y="0"/>
                </a:moveTo>
                <a:lnTo>
                  <a:pt x="0" y="0"/>
                </a:lnTo>
                <a:cubicBezTo>
                  <a:pt x="80031" y="20434"/>
                  <a:pt x="161207" y="36819"/>
                  <a:pt x="240094" y="61301"/>
                </a:cubicBezTo>
                <a:cubicBezTo>
                  <a:pt x="260471" y="67625"/>
                  <a:pt x="277004" y="82817"/>
                  <a:pt x="296286" y="91951"/>
                </a:cubicBezTo>
                <a:cubicBezTo>
                  <a:pt x="407898" y="144820"/>
                  <a:pt x="299033" y="89479"/>
                  <a:pt x="352478" y="112385"/>
                </a:cubicBezTo>
                <a:cubicBezTo>
                  <a:pt x="396652" y="131318"/>
                  <a:pt x="352307" y="115734"/>
                  <a:pt x="388237" y="127710"/>
                </a:cubicBezTo>
                <a:cubicBezTo>
                  <a:pt x="398454" y="134521"/>
                  <a:pt x="407238" y="144260"/>
                  <a:pt x="418887" y="148143"/>
                </a:cubicBezTo>
                <a:cubicBezTo>
                  <a:pt x="451823" y="159122"/>
                  <a:pt x="441923" y="150744"/>
                  <a:pt x="454646" y="163469"/>
                </a:cubicBezTo>
                <a:lnTo>
                  <a:pt x="756041" y="342262"/>
                </a:lnTo>
                <a:cubicBezTo>
                  <a:pt x="806976" y="361362"/>
                  <a:pt x="783118" y="352991"/>
                  <a:pt x="827558" y="367804"/>
                </a:cubicBezTo>
                <a:lnTo>
                  <a:pt x="842883" y="372912"/>
                </a:lnTo>
                <a:cubicBezTo>
                  <a:pt x="867167" y="389102"/>
                  <a:pt x="852386" y="381189"/>
                  <a:pt x="888858" y="393346"/>
                </a:cubicBezTo>
                <a:lnTo>
                  <a:pt x="904184" y="398454"/>
                </a:lnTo>
                <a:lnTo>
                  <a:pt x="919509" y="403562"/>
                </a:lnTo>
                <a:cubicBezTo>
                  <a:pt x="954639" y="426983"/>
                  <a:pt x="938510" y="420113"/>
                  <a:pt x="965484" y="429104"/>
                </a:cubicBezTo>
                <a:cubicBezTo>
                  <a:pt x="1003958" y="454754"/>
                  <a:pt x="955061" y="424637"/>
                  <a:pt x="1001243" y="444429"/>
                </a:cubicBezTo>
                <a:cubicBezTo>
                  <a:pt x="1006886" y="446847"/>
                  <a:pt x="1010700" y="452840"/>
                  <a:pt x="1016568" y="454646"/>
                </a:cubicBezTo>
                <a:cubicBezTo>
                  <a:pt x="1033165" y="459753"/>
                  <a:pt x="1067652" y="464863"/>
                  <a:pt x="1067652" y="464863"/>
                </a:cubicBezTo>
                <a:cubicBezTo>
                  <a:pt x="1085811" y="476969"/>
                  <a:pt x="1076837" y="475080"/>
                  <a:pt x="1093194" y="475080"/>
                </a:cubicBezTo>
                <a:lnTo>
                  <a:pt x="1323071" y="577247"/>
                </a:lnTo>
                <a:cubicBezTo>
                  <a:pt x="1340099" y="578950"/>
                  <a:pt x="1357240" y="579754"/>
                  <a:pt x="1374154" y="582356"/>
                </a:cubicBezTo>
                <a:cubicBezTo>
                  <a:pt x="1379476" y="583175"/>
                  <a:pt x="1384302" y="585985"/>
                  <a:pt x="1389480" y="587464"/>
                </a:cubicBezTo>
                <a:cubicBezTo>
                  <a:pt x="1396231" y="589393"/>
                  <a:pt x="1403029" y="591195"/>
                  <a:pt x="1409913" y="592572"/>
                </a:cubicBezTo>
                <a:cubicBezTo>
                  <a:pt x="1420069" y="594603"/>
                  <a:pt x="1430515" y="595169"/>
                  <a:pt x="1440563" y="597681"/>
                </a:cubicBezTo>
                <a:cubicBezTo>
                  <a:pt x="1451011" y="600293"/>
                  <a:pt x="1460997" y="604492"/>
                  <a:pt x="1471214" y="607898"/>
                </a:cubicBezTo>
                <a:lnTo>
                  <a:pt x="1532514" y="628331"/>
                </a:lnTo>
                <a:cubicBezTo>
                  <a:pt x="1542206" y="631562"/>
                  <a:pt x="1558644" y="637478"/>
                  <a:pt x="1568273" y="638548"/>
                </a:cubicBezTo>
                <a:cubicBezTo>
                  <a:pt x="1576735" y="639488"/>
                  <a:pt x="1585301" y="638548"/>
                  <a:pt x="1593815" y="638548"/>
                </a:cubicBezTo>
                <a:lnTo>
                  <a:pt x="2114870" y="704957"/>
                </a:lnTo>
                <a:cubicBezTo>
                  <a:pt x="2130195" y="706660"/>
                  <a:pt x="2145489" y="708669"/>
                  <a:pt x="2160845" y="710065"/>
                </a:cubicBezTo>
                <a:cubicBezTo>
                  <a:pt x="2249182" y="718096"/>
                  <a:pt x="2337906" y="721364"/>
                  <a:pt x="2426481" y="725390"/>
                </a:cubicBezTo>
                <a:cubicBezTo>
                  <a:pt x="2436698" y="728796"/>
                  <a:pt x="2446571" y="733495"/>
                  <a:pt x="2457131" y="735607"/>
                </a:cubicBezTo>
                <a:cubicBezTo>
                  <a:pt x="2465645" y="737310"/>
                  <a:pt x="2474109" y="739288"/>
                  <a:pt x="2482673" y="740715"/>
                </a:cubicBezTo>
                <a:cubicBezTo>
                  <a:pt x="2508608" y="745038"/>
                  <a:pt x="2519907" y="744915"/>
                  <a:pt x="2543973" y="750932"/>
                </a:cubicBezTo>
                <a:cubicBezTo>
                  <a:pt x="2549197" y="752238"/>
                  <a:pt x="2554121" y="754562"/>
                  <a:pt x="2559299" y="756041"/>
                </a:cubicBezTo>
                <a:cubicBezTo>
                  <a:pt x="2566049" y="757970"/>
                  <a:pt x="2573007" y="759132"/>
                  <a:pt x="2579732" y="761149"/>
                </a:cubicBezTo>
                <a:cubicBezTo>
                  <a:pt x="2590047" y="764244"/>
                  <a:pt x="2599934" y="768754"/>
                  <a:pt x="2610382" y="771366"/>
                </a:cubicBezTo>
                <a:cubicBezTo>
                  <a:pt x="2617193" y="773069"/>
                  <a:pt x="2624065" y="774545"/>
                  <a:pt x="2630816" y="776474"/>
                </a:cubicBezTo>
                <a:cubicBezTo>
                  <a:pt x="2639892" y="779067"/>
                  <a:pt x="2657749" y="786452"/>
                  <a:pt x="2666575" y="786691"/>
                </a:cubicBezTo>
                <a:cubicBezTo>
                  <a:pt x="2722746" y="788209"/>
                  <a:pt x="2778959" y="786691"/>
                  <a:pt x="2835151" y="786691"/>
                </a:cubicBezTo>
                <a:lnTo>
                  <a:pt x="3356206" y="786691"/>
                </a:lnTo>
                <a:lnTo>
                  <a:pt x="3407290" y="802016"/>
                </a:lnTo>
                <a:lnTo>
                  <a:pt x="4393207" y="796908"/>
                </a:lnTo>
              </a:path>
            </a:pathLst>
          </a:custGeom>
          <a:noFill/>
          <a:ln w="50800">
            <a:solidFill>
              <a:srgbClr val="FFAC8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grpSp>
        <p:nvGrpSpPr>
          <p:cNvPr id="69" name="Groupe 68">
            <a:extLst>
              <a:ext uri="{FF2B5EF4-FFF2-40B4-BE49-F238E27FC236}">
                <a16:creationId xmlns:a16="http://schemas.microsoft.com/office/drawing/2014/main" xmlns="" id="{F8D16BA9-A990-ABF4-CE23-7AC226CD3EB2}"/>
              </a:ext>
            </a:extLst>
          </p:cNvPr>
          <p:cNvGrpSpPr/>
          <p:nvPr/>
        </p:nvGrpSpPr>
        <p:grpSpPr>
          <a:xfrm>
            <a:off x="3245297" y="915840"/>
            <a:ext cx="6715076" cy="800874"/>
            <a:chOff x="3253534" y="615364"/>
            <a:chExt cx="6715076" cy="800874"/>
          </a:xfrm>
        </p:grpSpPr>
        <p:sp>
          <p:nvSpPr>
            <p:cNvPr id="42" name="Rectangle à coins arrondis 31">
              <a:extLst>
                <a:ext uri="{FF2B5EF4-FFF2-40B4-BE49-F238E27FC236}">
                  <a16:creationId xmlns:a16="http://schemas.microsoft.com/office/drawing/2014/main" xmlns="" id="{08A4AD76-D6AA-78A3-BEC7-9D31D2D0C5DF}"/>
                </a:ext>
              </a:extLst>
            </p:cNvPr>
            <p:cNvSpPr/>
            <p:nvPr/>
          </p:nvSpPr>
          <p:spPr>
            <a:xfrm>
              <a:off x="3253534" y="615364"/>
              <a:ext cx="6635801" cy="674112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fr-FR" sz="240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8" name="Connecteur droit 47">
              <a:extLst>
                <a:ext uri="{FF2B5EF4-FFF2-40B4-BE49-F238E27FC236}">
                  <a16:creationId xmlns:a16="http://schemas.microsoft.com/office/drawing/2014/main" xmlns="" id="{321F7C3C-B59A-7BC0-0F97-C4E1F9D2E1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423490" y="840760"/>
              <a:ext cx="324091" cy="0"/>
            </a:xfrm>
            <a:prstGeom prst="line">
              <a:avLst/>
            </a:prstGeom>
            <a:ln w="31750">
              <a:solidFill>
                <a:srgbClr val="FF7F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eur droit 51">
              <a:extLst>
                <a:ext uri="{FF2B5EF4-FFF2-40B4-BE49-F238E27FC236}">
                  <a16:creationId xmlns:a16="http://schemas.microsoft.com/office/drawing/2014/main" xmlns="" id="{281BEBF6-E791-1986-C9F2-81E09C4A8633}"/>
                </a:ext>
              </a:extLst>
            </p:cNvPr>
            <p:cNvCxnSpPr/>
            <p:nvPr/>
          </p:nvCxnSpPr>
          <p:spPr>
            <a:xfrm flipV="1">
              <a:off x="3423489" y="1079426"/>
              <a:ext cx="324091" cy="0"/>
            </a:xfrm>
            <a:prstGeom prst="line">
              <a:avLst/>
            </a:prstGeom>
            <a:ln w="31750">
              <a:solidFill>
                <a:srgbClr val="6B686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xmlns="" id="{119D2C11-95B3-747D-B88D-587FD36EAC65}"/>
                </a:ext>
              </a:extLst>
            </p:cNvPr>
            <p:cNvSpPr txBox="1"/>
            <p:nvPr/>
          </p:nvSpPr>
          <p:spPr>
            <a:xfrm>
              <a:off x="3772178" y="674264"/>
              <a:ext cx="2973308" cy="5246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fr-FR" sz="1000" dirty="0" err="1">
                  <a:solidFill>
                    <a:prstClr val="black"/>
                  </a:solidFill>
                </a:rPr>
                <a:t>Pembro</a:t>
              </a:r>
              <a:r>
                <a:rPr lang="fr-FR" sz="1000" dirty="0">
                  <a:solidFill>
                    <a:prstClr val="black"/>
                  </a:solidFill>
                </a:rPr>
                <a:t> + chimio/</a:t>
              </a:r>
              <a:r>
                <a:rPr lang="fr-FR" sz="1000" dirty="0" err="1">
                  <a:solidFill>
                    <a:prstClr val="black"/>
                  </a:solidFill>
                </a:rPr>
                <a:t>Pembro</a:t>
              </a:r>
              <a:r>
                <a:rPr lang="fr-FR" sz="1000" dirty="0">
                  <a:solidFill>
                    <a:prstClr val="black"/>
                  </a:solidFill>
                </a:rPr>
                <a:t> répondeur</a:t>
              </a:r>
            </a:p>
            <a:p>
              <a:pPr>
                <a:lnSpc>
                  <a:spcPct val="150000"/>
                </a:lnSpc>
                <a:defRPr/>
              </a:pPr>
              <a:r>
                <a:rPr lang="fr-FR" sz="1000" dirty="0">
                  <a:solidFill>
                    <a:prstClr val="black"/>
                  </a:solidFill>
                </a:rPr>
                <a:t>Placebo + chimio/Placebo répondeur</a:t>
              </a: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xmlns="" id="{9069262C-4FE5-400A-86DD-1A1D47FF314E}"/>
                </a:ext>
              </a:extLst>
            </p:cNvPr>
            <p:cNvSpPr txBox="1"/>
            <p:nvPr/>
          </p:nvSpPr>
          <p:spPr>
            <a:xfrm>
              <a:off x="6995302" y="708352"/>
              <a:ext cx="297330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fr-FR" sz="1000" dirty="0" err="1">
                  <a:solidFill>
                    <a:prstClr val="black"/>
                  </a:solidFill>
                </a:rPr>
                <a:t>Pembro</a:t>
              </a:r>
              <a:r>
                <a:rPr lang="fr-FR" sz="1000" dirty="0">
                  <a:solidFill>
                    <a:prstClr val="black"/>
                  </a:solidFill>
                </a:rPr>
                <a:t> + chimio/</a:t>
              </a:r>
              <a:r>
                <a:rPr lang="fr-FR" sz="1000" dirty="0" err="1">
                  <a:solidFill>
                    <a:prstClr val="black"/>
                  </a:solidFill>
                </a:rPr>
                <a:t>Pembro</a:t>
              </a:r>
              <a:r>
                <a:rPr lang="fr-FR" sz="1000" dirty="0">
                  <a:solidFill>
                    <a:prstClr val="black"/>
                  </a:solidFill>
                </a:rPr>
                <a:t> non répondeur</a:t>
              </a:r>
            </a:p>
            <a:p>
              <a:pPr>
                <a:lnSpc>
                  <a:spcPct val="150000"/>
                </a:lnSpc>
                <a:defRPr/>
              </a:pPr>
              <a:r>
                <a:rPr lang="fr-FR" sz="1000" dirty="0">
                  <a:solidFill>
                    <a:prstClr val="black"/>
                  </a:solidFill>
                </a:rPr>
                <a:t>Placebo + chimio/Placebo non répondeur</a:t>
              </a:r>
            </a:p>
            <a:p>
              <a:pPr>
                <a:defRPr/>
              </a:pPr>
              <a:endParaRPr lang="fr-FR" sz="1000" dirty="0">
                <a:solidFill>
                  <a:prstClr val="black"/>
                </a:solidFill>
              </a:endParaRPr>
            </a:p>
          </p:txBody>
        </p:sp>
        <p:cxnSp>
          <p:nvCxnSpPr>
            <p:cNvPr id="67" name="Connecteur droit 66">
              <a:extLst>
                <a:ext uri="{FF2B5EF4-FFF2-40B4-BE49-F238E27FC236}">
                  <a16:creationId xmlns:a16="http://schemas.microsoft.com/office/drawing/2014/main" xmlns="" id="{CF86F0D0-4BF1-EB28-E8E9-11B740AC602F}"/>
                </a:ext>
              </a:extLst>
            </p:cNvPr>
            <p:cNvCxnSpPr/>
            <p:nvPr/>
          </p:nvCxnSpPr>
          <p:spPr>
            <a:xfrm flipV="1">
              <a:off x="6631383" y="872480"/>
              <a:ext cx="324091" cy="0"/>
            </a:xfrm>
            <a:prstGeom prst="line">
              <a:avLst/>
            </a:prstGeom>
            <a:ln w="31750">
              <a:solidFill>
                <a:srgbClr val="FFAC8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Connecteur droit 67">
              <a:extLst>
                <a:ext uri="{FF2B5EF4-FFF2-40B4-BE49-F238E27FC236}">
                  <a16:creationId xmlns:a16="http://schemas.microsoft.com/office/drawing/2014/main" xmlns="" id="{DF0ABD3E-46A9-EA1C-23BC-CF4B2E136AFF}"/>
                </a:ext>
              </a:extLst>
            </p:cNvPr>
            <p:cNvCxnSpPr/>
            <p:nvPr/>
          </p:nvCxnSpPr>
          <p:spPr>
            <a:xfrm flipV="1">
              <a:off x="6626001" y="1115460"/>
              <a:ext cx="324091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Rectangle 70"/>
          <p:cNvSpPr/>
          <p:nvPr/>
        </p:nvSpPr>
        <p:spPr>
          <a:xfrm>
            <a:off x="1171549" y="545096"/>
            <a:ext cx="690124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EFS selon la réponse histologique (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pCR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=ypT0/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Tis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 ypN0)</a:t>
            </a:r>
          </a:p>
        </p:txBody>
      </p:sp>
      <p:sp>
        <p:nvSpPr>
          <p:cNvPr id="73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 txBox="1">
            <a:spLocks/>
          </p:cNvSpPr>
          <p:nvPr/>
        </p:nvSpPr>
        <p:spPr>
          <a:xfrm>
            <a:off x="932773" y="-4431"/>
            <a:ext cx="11259225" cy="516866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6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3600" b="1" i="0" u="none" strike="noStrike" kern="1200" cap="none" spc="0" normalizeH="0" baseline="0" noProof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KEYNOTE-522 </a:t>
            </a:r>
            <a:endParaRPr kumimoji="0" lang="fr-FR" sz="3600" b="1" i="0" u="none" strike="noStrike" kern="1200" cap="none" spc="0" normalizeH="0" baseline="0" noProof="0" dirty="0">
              <a:ln>
                <a:noFill/>
              </a:ln>
              <a:solidFill>
                <a:srgbClr val="FF7F4D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7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919216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xmlns="" id="{7F79753E-CFF7-6749-6BF9-DF34550D7CB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P. Schmid et </a:t>
            </a:r>
            <a:r>
              <a:rPr lang="fr-FR" dirty="0" smtClean="0"/>
              <a:t>al., </a:t>
            </a:r>
            <a:r>
              <a:rPr lang="fr-FR" dirty="0"/>
              <a:t>ESMO</a:t>
            </a:r>
            <a:r>
              <a:rPr lang="fr-FR" baseline="30000" dirty="0"/>
              <a:t>® </a:t>
            </a:r>
            <a:r>
              <a:rPr lang="fr-FR" dirty="0"/>
              <a:t> 2023, Abs #LBA18</a:t>
            </a:r>
          </a:p>
          <a:p>
            <a:endParaRPr lang="fr-FR" dirty="0"/>
          </a:p>
        </p:txBody>
      </p:sp>
      <p:sp>
        <p:nvSpPr>
          <p:cNvPr id="5" name="Espace réservé du contenu 3">
            <a:extLst>
              <a:ext uri="{FF2B5EF4-FFF2-40B4-BE49-F238E27FC236}">
                <a16:creationId xmlns:a16="http://schemas.microsoft.com/office/drawing/2014/main" xmlns="" id="{61CC3F17-4C73-CD84-3D02-6350B86316C9}"/>
              </a:ext>
            </a:extLst>
          </p:cNvPr>
          <p:cNvSpPr txBox="1">
            <a:spLocks/>
          </p:cNvSpPr>
          <p:nvPr/>
        </p:nvSpPr>
        <p:spPr>
          <a:xfrm>
            <a:off x="1017814" y="5688824"/>
            <a:ext cx="11066333" cy="32821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None/>
              <a:defRPr sz="1200" i="1" kern="120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3"/>
              </a:buClr>
              <a:buSzPct val="100000"/>
              <a:buFont typeface="Wingdings 3" panose="05040102010807070707" pitchFamily="18" charset="2"/>
              <a:buNone/>
              <a:defRPr sz="1200" i="1" kern="1200">
                <a:solidFill>
                  <a:schemeClr val="accent3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5000"/>
                  <a:lumOff val="35000"/>
                </a:schemeClr>
              </a:buClr>
              <a:buFont typeface="Wingdings" panose="05000000000000000000" pitchFamily="2" charset="2"/>
              <a:buNone/>
              <a:defRPr sz="1200" i="1" kern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buClr>
                <a:srgbClr val="FF7F4D"/>
              </a:buClr>
              <a:defRPr/>
            </a:pPr>
            <a:r>
              <a:rPr lang="fr-FR" sz="800" baseline="30000" dirty="0" err="1">
                <a:solidFill>
                  <a:prstClr val="black"/>
                </a:solidFill>
              </a:rPr>
              <a:t>a</a:t>
            </a:r>
            <a:r>
              <a:rPr lang="fr-FR" sz="800" dirty="0" err="1">
                <a:solidFill>
                  <a:prstClr val="black"/>
                </a:solidFill>
              </a:rPr>
              <a:t>Le</a:t>
            </a:r>
            <a:r>
              <a:rPr lang="fr-FR" sz="800" dirty="0">
                <a:solidFill>
                  <a:prstClr val="black"/>
                </a:solidFill>
              </a:rPr>
              <a:t> Hazard ratio (IC) a été analysé sur la base d'un modèle de régression de Cox avec le traitement comme covariable stratifiée par les facteurs de stratification de la randomisation.</a:t>
            </a:r>
          </a:p>
        </p:txBody>
      </p:sp>
      <p:sp>
        <p:nvSpPr>
          <p:cNvPr id="7" name="Rectangle à coins arrondis 31">
            <a:extLst>
              <a:ext uri="{FF2B5EF4-FFF2-40B4-BE49-F238E27FC236}">
                <a16:creationId xmlns:a16="http://schemas.microsoft.com/office/drawing/2014/main" xmlns="" id="{B8566EF1-E990-AA72-D90E-07C1CA91CDAF}"/>
              </a:ext>
            </a:extLst>
          </p:cNvPr>
          <p:cNvSpPr/>
          <p:nvPr/>
        </p:nvSpPr>
        <p:spPr>
          <a:xfrm>
            <a:off x="1053656" y="1194486"/>
            <a:ext cx="5354064" cy="4391344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xmlns="" id="{F4C05389-5EB8-DF83-6158-173CCC0D3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2574445"/>
              </p:ext>
            </p:extLst>
          </p:nvPr>
        </p:nvGraphicFramePr>
        <p:xfrm>
          <a:off x="1150612" y="4751345"/>
          <a:ext cx="5176868" cy="7173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4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1635300572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817960032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1566161603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723795024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266266">
                  <a:extLst>
                    <a:ext uri="{9D8B030D-6E8A-4147-A177-3AD203B41FA5}">
                      <a16:colId xmlns:a16="http://schemas.microsoft.com/office/drawing/2014/main" xmlns="" val="3697110803"/>
                    </a:ext>
                  </a:extLst>
                </a:gridCol>
              </a:tblGrid>
              <a:tr h="314611">
                <a:tc gridSpan="16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Nombre de personnes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4398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782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758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741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728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711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702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692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685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663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561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rgbClr val="FF7F4D"/>
                          </a:solidFill>
                        </a:rPr>
                        <a:t>439</a:t>
                      </a: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308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167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29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8342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390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389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387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379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367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352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337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330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321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317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312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259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202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143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84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10" name="Groupe 9">
            <a:extLst>
              <a:ext uri="{FF2B5EF4-FFF2-40B4-BE49-F238E27FC236}">
                <a16:creationId xmlns:a16="http://schemas.microsoft.com/office/drawing/2014/main" xmlns="" id="{D61430CD-E850-7601-8A8A-FA5C6BF0E605}"/>
              </a:ext>
            </a:extLst>
          </p:cNvPr>
          <p:cNvGrpSpPr/>
          <p:nvPr/>
        </p:nvGrpSpPr>
        <p:grpSpPr>
          <a:xfrm>
            <a:off x="1098580" y="2021784"/>
            <a:ext cx="5258401" cy="2727124"/>
            <a:chOff x="499922" y="2485881"/>
            <a:chExt cx="5401148" cy="3183457"/>
          </a:xfrm>
        </p:grpSpPr>
        <p:graphicFrame>
          <p:nvGraphicFramePr>
            <p:cNvPr id="11" name="Graphique 10">
              <a:extLst>
                <a:ext uri="{FF2B5EF4-FFF2-40B4-BE49-F238E27FC236}">
                  <a16:creationId xmlns:a16="http://schemas.microsoft.com/office/drawing/2014/main" xmlns="" id="{44B9B91B-5762-91C4-3CE9-CFBE2DE90715}"/>
                </a:ext>
              </a:extLst>
            </p:cNvPr>
            <p:cNvGraphicFramePr/>
            <p:nvPr/>
          </p:nvGraphicFramePr>
          <p:xfrm>
            <a:off x="595611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2" name="Text Box 4">
              <a:extLst>
                <a:ext uri="{FF2B5EF4-FFF2-40B4-BE49-F238E27FC236}">
                  <a16:creationId xmlns:a16="http://schemas.microsoft.com/office/drawing/2014/main" xmlns="" id="{E9173B90-FCCE-7A6F-8745-0D38D16B4C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-694305" y="3713549"/>
              <a:ext cx="2657165" cy="2687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algn="ctr" eaLnBrk="1" hangingPunct="1">
                <a:defRPr/>
              </a:pPr>
              <a:r>
                <a:rPr lang="da-DK" sz="110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F0302020204030204"/>
                  <a:ea typeface="+mn-ea"/>
                  <a:cs typeface="Arial"/>
                </a:rPr>
                <a:t>Pourcentage de patients (%)</a:t>
              </a:r>
            </a:p>
          </p:txBody>
        </p:sp>
        <p:sp>
          <p:nvSpPr>
            <p:cNvPr id="13" name="Text Box 4">
              <a:extLst>
                <a:ext uri="{FF2B5EF4-FFF2-40B4-BE49-F238E27FC236}">
                  <a16:creationId xmlns:a16="http://schemas.microsoft.com/office/drawing/2014/main" xmlns="" id="{A6F63016-2779-3140-8F9E-5999D00573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3806" y="5363952"/>
              <a:ext cx="3306656" cy="3053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algn="ctr" eaLnBrk="1" hangingPunct="1">
                <a:defRPr/>
              </a:pPr>
              <a:r>
                <a:rPr lang="da-DK" sz="11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F0302020204030204"/>
                  <a:ea typeface="+mn-ea"/>
                  <a:cs typeface="Arial"/>
                </a:rPr>
                <a:t>Temps, mois</a:t>
              </a:r>
            </a:p>
          </p:txBody>
        </p:sp>
      </p:grpSp>
      <p:sp>
        <p:nvSpPr>
          <p:cNvPr id="15" name="Rectangle à coins arrondis 42">
            <a:extLst>
              <a:ext uri="{FF2B5EF4-FFF2-40B4-BE49-F238E27FC236}">
                <a16:creationId xmlns:a16="http://schemas.microsoft.com/office/drawing/2014/main" xmlns="" id="{E4C45FE9-2660-8A75-7FEA-859CC0A64A08}"/>
              </a:ext>
            </a:extLst>
          </p:cNvPr>
          <p:cNvSpPr/>
          <p:nvPr/>
        </p:nvSpPr>
        <p:spPr>
          <a:xfrm>
            <a:off x="6590036" y="1186248"/>
            <a:ext cx="5354064" cy="4399581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cxnSp>
        <p:nvCxnSpPr>
          <p:cNvPr id="18" name="Connecteur droit 17">
            <a:extLst>
              <a:ext uri="{FF2B5EF4-FFF2-40B4-BE49-F238E27FC236}">
                <a16:creationId xmlns:a16="http://schemas.microsoft.com/office/drawing/2014/main" xmlns="" id="{CEDB8852-5249-3CF0-1133-3BA9EFC1C29B}"/>
              </a:ext>
            </a:extLst>
          </p:cNvPr>
          <p:cNvCxnSpPr/>
          <p:nvPr/>
        </p:nvCxnSpPr>
        <p:spPr>
          <a:xfrm>
            <a:off x="4887070" y="2013670"/>
            <a:ext cx="0" cy="2196935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orme libre 18">
            <a:extLst>
              <a:ext uri="{FF2B5EF4-FFF2-40B4-BE49-F238E27FC236}">
                <a16:creationId xmlns:a16="http://schemas.microsoft.com/office/drawing/2014/main" xmlns="" id="{D03E6A2B-CB02-41D0-8239-10B94C4DD914}"/>
              </a:ext>
            </a:extLst>
          </p:cNvPr>
          <p:cNvSpPr/>
          <p:nvPr/>
        </p:nvSpPr>
        <p:spPr>
          <a:xfrm>
            <a:off x="1734172" y="2078985"/>
            <a:ext cx="4132613" cy="494310"/>
          </a:xfrm>
          <a:custGeom>
            <a:avLst/>
            <a:gdLst>
              <a:gd name="connsiteX0" fmla="*/ 0 w 4132613"/>
              <a:gd name="connsiteY0" fmla="*/ 0 h 587828"/>
              <a:gd name="connsiteX1" fmla="*/ 0 w 4132613"/>
              <a:gd name="connsiteY1" fmla="*/ 0 h 587828"/>
              <a:gd name="connsiteX2" fmla="*/ 267195 w 4132613"/>
              <a:gd name="connsiteY2" fmla="*/ 0 h 587828"/>
              <a:gd name="connsiteX3" fmla="*/ 320634 w 4132613"/>
              <a:gd name="connsiteY3" fmla="*/ 11875 h 587828"/>
              <a:gd name="connsiteX4" fmla="*/ 356260 w 4132613"/>
              <a:gd name="connsiteY4" fmla="*/ 23750 h 587828"/>
              <a:gd name="connsiteX5" fmla="*/ 534390 w 4132613"/>
              <a:gd name="connsiteY5" fmla="*/ 47501 h 587828"/>
              <a:gd name="connsiteX6" fmla="*/ 581891 w 4132613"/>
              <a:gd name="connsiteY6" fmla="*/ 71252 h 587828"/>
              <a:gd name="connsiteX7" fmla="*/ 617517 w 4132613"/>
              <a:gd name="connsiteY7" fmla="*/ 83127 h 587828"/>
              <a:gd name="connsiteX8" fmla="*/ 635330 w 4132613"/>
              <a:gd name="connsiteY8" fmla="*/ 95002 h 587828"/>
              <a:gd name="connsiteX9" fmla="*/ 682831 w 4132613"/>
              <a:gd name="connsiteY9" fmla="*/ 106878 h 587828"/>
              <a:gd name="connsiteX10" fmla="*/ 718457 w 4132613"/>
              <a:gd name="connsiteY10" fmla="*/ 118753 h 587828"/>
              <a:gd name="connsiteX11" fmla="*/ 765958 w 4132613"/>
              <a:gd name="connsiteY11" fmla="*/ 130628 h 587828"/>
              <a:gd name="connsiteX12" fmla="*/ 801584 w 4132613"/>
              <a:gd name="connsiteY12" fmla="*/ 142504 h 587828"/>
              <a:gd name="connsiteX13" fmla="*/ 878774 w 4132613"/>
              <a:gd name="connsiteY13" fmla="*/ 148441 h 587828"/>
              <a:gd name="connsiteX14" fmla="*/ 908462 w 4132613"/>
              <a:gd name="connsiteY14" fmla="*/ 154379 h 587828"/>
              <a:gd name="connsiteX15" fmla="*/ 926275 w 4132613"/>
              <a:gd name="connsiteY15" fmla="*/ 160316 h 587828"/>
              <a:gd name="connsiteX16" fmla="*/ 985652 w 4132613"/>
              <a:gd name="connsiteY16" fmla="*/ 160316 h 587828"/>
              <a:gd name="connsiteX17" fmla="*/ 1140031 w 4132613"/>
              <a:gd name="connsiteY17" fmla="*/ 195942 h 587828"/>
              <a:gd name="connsiteX18" fmla="*/ 1223158 w 4132613"/>
              <a:gd name="connsiteY18" fmla="*/ 225631 h 587828"/>
              <a:gd name="connsiteX19" fmla="*/ 1240971 w 4132613"/>
              <a:gd name="connsiteY19" fmla="*/ 231568 h 587828"/>
              <a:gd name="connsiteX20" fmla="*/ 1335974 w 4132613"/>
              <a:gd name="connsiteY20" fmla="*/ 237506 h 587828"/>
              <a:gd name="connsiteX21" fmla="*/ 1353787 w 4132613"/>
              <a:gd name="connsiteY21" fmla="*/ 243444 h 587828"/>
              <a:gd name="connsiteX22" fmla="*/ 1389413 w 4132613"/>
              <a:gd name="connsiteY22" fmla="*/ 267194 h 587828"/>
              <a:gd name="connsiteX23" fmla="*/ 1425039 w 4132613"/>
              <a:gd name="connsiteY23" fmla="*/ 279070 h 587828"/>
              <a:gd name="connsiteX24" fmla="*/ 1442852 w 4132613"/>
              <a:gd name="connsiteY24" fmla="*/ 285007 h 587828"/>
              <a:gd name="connsiteX25" fmla="*/ 1502229 w 4132613"/>
              <a:gd name="connsiteY25" fmla="*/ 302820 h 587828"/>
              <a:gd name="connsiteX26" fmla="*/ 1520042 w 4132613"/>
              <a:gd name="connsiteY26" fmla="*/ 308758 h 587828"/>
              <a:gd name="connsiteX27" fmla="*/ 1537855 w 4132613"/>
              <a:gd name="connsiteY27" fmla="*/ 314696 h 587828"/>
              <a:gd name="connsiteX28" fmla="*/ 1632857 w 4132613"/>
              <a:gd name="connsiteY28" fmla="*/ 320633 h 587828"/>
              <a:gd name="connsiteX29" fmla="*/ 1662545 w 4132613"/>
              <a:gd name="connsiteY29" fmla="*/ 326571 h 587828"/>
              <a:gd name="connsiteX30" fmla="*/ 1698171 w 4132613"/>
              <a:gd name="connsiteY30" fmla="*/ 338446 h 587828"/>
              <a:gd name="connsiteX31" fmla="*/ 1733797 w 4132613"/>
              <a:gd name="connsiteY31" fmla="*/ 350322 h 587828"/>
              <a:gd name="connsiteX32" fmla="*/ 1775361 w 4132613"/>
              <a:gd name="connsiteY32" fmla="*/ 362197 h 587828"/>
              <a:gd name="connsiteX33" fmla="*/ 1793174 w 4132613"/>
              <a:gd name="connsiteY33" fmla="*/ 368135 h 587828"/>
              <a:gd name="connsiteX34" fmla="*/ 1959429 w 4132613"/>
              <a:gd name="connsiteY34" fmla="*/ 374072 h 587828"/>
              <a:gd name="connsiteX35" fmla="*/ 2084120 w 4132613"/>
              <a:gd name="connsiteY35" fmla="*/ 415636 h 587828"/>
              <a:gd name="connsiteX36" fmla="*/ 2119745 w 4132613"/>
              <a:gd name="connsiteY36" fmla="*/ 427511 h 587828"/>
              <a:gd name="connsiteX37" fmla="*/ 2137558 w 4132613"/>
              <a:gd name="connsiteY37" fmla="*/ 433449 h 587828"/>
              <a:gd name="connsiteX38" fmla="*/ 2179122 w 4132613"/>
              <a:gd name="connsiteY38" fmla="*/ 439387 h 587828"/>
              <a:gd name="connsiteX39" fmla="*/ 2309751 w 4132613"/>
              <a:gd name="connsiteY39" fmla="*/ 451262 h 587828"/>
              <a:gd name="connsiteX40" fmla="*/ 2369127 w 4132613"/>
              <a:gd name="connsiteY40" fmla="*/ 457200 h 587828"/>
              <a:gd name="connsiteX41" fmla="*/ 2386940 w 4132613"/>
              <a:gd name="connsiteY41" fmla="*/ 463137 h 587828"/>
              <a:gd name="connsiteX42" fmla="*/ 2559133 w 4132613"/>
              <a:gd name="connsiteY42" fmla="*/ 469075 h 587828"/>
              <a:gd name="connsiteX43" fmla="*/ 2666010 w 4132613"/>
              <a:gd name="connsiteY43" fmla="*/ 475013 h 587828"/>
              <a:gd name="connsiteX44" fmla="*/ 3099460 w 4132613"/>
              <a:gd name="connsiteY44" fmla="*/ 480950 h 587828"/>
              <a:gd name="connsiteX45" fmla="*/ 3307278 w 4132613"/>
              <a:gd name="connsiteY45" fmla="*/ 498763 h 587828"/>
              <a:gd name="connsiteX46" fmla="*/ 3633849 w 4132613"/>
              <a:gd name="connsiteY46" fmla="*/ 504701 h 587828"/>
              <a:gd name="connsiteX47" fmla="*/ 3669475 w 4132613"/>
              <a:gd name="connsiteY47" fmla="*/ 516576 h 587828"/>
              <a:gd name="connsiteX48" fmla="*/ 3675413 w 4132613"/>
              <a:gd name="connsiteY48" fmla="*/ 534389 h 587828"/>
              <a:gd name="connsiteX49" fmla="*/ 3693226 w 4132613"/>
              <a:gd name="connsiteY49" fmla="*/ 540327 h 587828"/>
              <a:gd name="connsiteX50" fmla="*/ 3817917 w 4132613"/>
              <a:gd name="connsiteY50" fmla="*/ 540327 h 587828"/>
              <a:gd name="connsiteX51" fmla="*/ 3817917 w 4132613"/>
              <a:gd name="connsiteY51" fmla="*/ 540327 h 587828"/>
              <a:gd name="connsiteX52" fmla="*/ 3841668 w 4132613"/>
              <a:gd name="connsiteY52" fmla="*/ 587828 h 587828"/>
              <a:gd name="connsiteX53" fmla="*/ 4132613 w 4132613"/>
              <a:gd name="connsiteY53" fmla="*/ 587828 h 587828"/>
              <a:gd name="connsiteX0" fmla="*/ 0 w 4132613"/>
              <a:gd name="connsiteY0" fmla="*/ 0 h 587828"/>
              <a:gd name="connsiteX1" fmla="*/ 0 w 4132613"/>
              <a:gd name="connsiteY1" fmla="*/ 0 h 587828"/>
              <a:gd name="connsiteX2" fmla="*/ 267195 w 4132613"/>
              <a:gd name="connsiteY2" fmla="*/ 0 h 587828"/>
              <a:gd name="connsiteX3" fmla="*/ 320634 w 4132613"/>
              <a:gd name="connsiteY3" fmla="*/ 11875 h 587828"/>
              <a:gd name="connsiteX4" fmla="*/ 356260 w 4132613"/>
              <a:gd name="connsiteY4" fmla="*/ 23750 h 587828"/>
              <a:gd name="connsiteX5" fmla="*/ 534390 w 4132613"/>
              <a:gd name="connsiteY5" fmla="*/ 47501 h 587828"/>
              <a:gd name="connsiteX6" fmla="*/ 581891 w 4132613"/>
              <a:gd name="connsiteY6" fmla="*/ 71252 h 587828"/>
              <a:gd name="connsiteX7" fmla="*/ 617517 w 4132613"/>
              <a:gd name="connsiteY7" fmla="*/ 83127 h 587828"/>
              <a:gd name="connsiteX8" fmla="*/ 635330 w 4132613"/>
              <a:gd name="connsiteY8" fmla="*/ 95002 h 587828"/>
              <a:gd name="connsiteX9" fmla="*/ 682831 w 4132613"/>
              <a:gd name="connsiteY9" fmla="*/ 106878 h 587828"/>
              <a:gd name="connsiteX10" fmla="*/ 718457 w 4132613"/>
              <a:gd name="connsiteY10" fmla="*/ 118753 h 587828"/>
              <a:gd name="connsiteX11" fmla="*/ 765958 w 4132613"/>
              <a:gd name="connsiteY11" fmla="*/ 130628 h 587828"/>
              <a:gd name="connsiteX12" fmla="*/ 801584 w 4132613"/>
              <a:gd name="connsiteY12" fmla="*/ 142504 h 587828"/>
              <a:gd name="connsiteX13" fmla="*/ 878774 w 4132613"/>
              <a:gd name="connsiteY13" fmla="*/ 148441 h 587828"/>
              <a:gd name="connsiteX14" fmla="*/ 908462 w 4132613"/>
              <a:gd name="connsiteY14" fmla="*/ 154379 h 587828"/>
              <a:gd name="connsiteX15" fmla="*/ 926275 w 4132613"/>
              <a:gd name="connsiteY15" fmla="*/ 160316 h 587828"/>
              <a:gd name="connsiteX16" fmla="*/ 985652 w 4132613"/>
              <a:gd name="connsiteY16" fmla="*/ 160316 h 587828"/>
              <a:gd name="connsiteX17" fmla="*/ 1140031 w 4132613"/>
              <a:gd name="connsiteY17" fmla="*/ 195942 h 587828"/>
              <a:gd name="connsiteX18" fmla="*/ 1223158 w 4132613"/>
              <a:gd name="connsiteY18" fmla="*/ 225631 h 587828"/>
              <a:gd name="connsiteX19" fmla="*/ 1240971 w 4132613"/>
              <a:gd name="connsiteY19" fmla="*/ 231568 h 587828"/>
              <a:gd name="connsiteX20" fmla="*/ 1335974 w 4132613"/>
              <a:gd name="connsiteY20" fmla="*/ 237506 h 587828"/>
              <a:gd name="connsiteX21" fmla="*/ 1353787 w 4132613"/>
              <a:gd name="connsiteY21" fmla="*/ 243444 h 587828"/>
              <a:gd name="connsiteX22" fmla="*/ 1389413 w 4132613"/>
              <a:gd name="connsiteY22" fmla="*/ 267194 h 587828"/>
              <a:gd name="connsiteX23" fmla="*/ 1425039 w 4132613"/>
              <a:gd name="connsiteY23" fmla="*/ 279070 h 587828"/>
              <a:gd name="connsiteX24" fmla="*/ 1442852 w 4132613"/>
              <a:gd name="connsiteY24" fmla="*/ 285007 h 587828"/>
              <a:gd name="connsiteX25" fmla="*/ 1502229 w 4132613"/>
              <a:gd name="connsiteY25" fmla="*/ 302820 h 587828"/>
              <a:gd name="connsiteX26" fmla="*/ 1520042 w 4132613"/>
              <a:gd name="connsiteY26" fmla="*/ 308758 h 587828"/>
              <a:gd name="connsiteX27" fmla="*/ 1537855 w 4132613"/>
              <a:gd name="connsiteY27" fmla="*/ 314696 h 587828"/>
              <a:gd name="connsiteX28" fmla="*/ 1632857 w 4132613"/>
              <a:gd name="connsiteY28" fmla="*/ 320633 h 587828"/>
              <a:gd name="connsiteX29" fmla="*/ 1662545 w 4132613"/>
              <a:gd name="connsiteY29" fmla="*/ 326571 h 587828"/>
              <a:gd name="connsiteX30" fmla="*/ 1698171 w 4132613"/>
              <a:gd name="connsiteY30" fmla="*/ 338446 h 587828"/>
              <a:gd name="connsiteX31" fmla="*/ 1733797 w 4132613"/>
              <a:gd name="connsiteY31" fmla="*/ 350322 h 587828"/>
              <a:gd name="connsiteX32" fmla="*/ 1775361 w 4132613"/>
              <a:gd name="connsiteY32" fmla="*/ 362197 h 587828"/>
              <a:gd name="connsiteX33" fmla="*/ 1793174 w 4132613"/>
              <a:gd name="connsiteY33" fmla="*/ 368135 h 587828"/>
              <a:gd name="connsiteX34" fmla="*/ 1959429 w 4132613"/>
              <a:gd name="connsiteY34" fmla="*/ 374072 h 587828"/>
              <a:gd name="connsiteX35" fmla="*/ 2084120 w 4132613"/>
              <a:gd name="connsiteY35" fmla="*/ 415636 h 587828"/>
              <a:gd name="connsiteX36" fmla="*/ 2119745 w 4132613"/>
              <a:gd name="connsiteY36" fmla="*/ 427511 h 587828"/>
              <a:gd name="connsiteX37" fmla="*/ 2137558 w 4132613"/>
              <a:gd name="connsiteY37" fmla="*/ 433449 h 587828"/>
              <a:gd name="connsiteX38" fmla="*/ 2179122 w 4132613"/>
              <a:gd name="connsiteY38" fmla="*/ 439387 h 587828"/>
              <a:gd name="connsiteX39" fmla="*/ 2309751 w 4132613"/>
              <a:gd name="connsiteY39" fmla="*/ 451262 h 587828"/>
              <a:gd name="connsiteX40" fmla="*/ 2369127 w 4132613"/>
              <a:gd name="connsiteY40" fmla="*/ 457200 h 587828"/>
              <a:gd name="connsiteX41" fmla="*/ 2386940 w 4132613"/>
              <a:gd name="connsiteY41" fmla="*/ 463137 h 587828"/>
              <a:gd name="connsiteX42" fmla="*/ 2559133 w 4132613"/>
              <a:gd name="connsiteY42" fmla="*/ 469075 h 587828"/>
              <a:gd name="connsiteX43" fmla="*/ 2666010 w 4132613"/>
              <a:gd name="connsiteY43" fmla="*/ 475013 h 587828"/>
              <a:gd name="connsiteX44" fmla="*/ 3099460 w 4132613"/>
              <a:gd name="connsiteY44" fmla="*/ 480950 h 587828"/>
              <a:gd name="connsiteX45" fmla="*/ 3307278 w 4132613"/>
              <a:gd name="connsiteY45" fmla="*/ 498763 h 587828"/>
              <a:gd name="connsiteX46" fmla="*/ 3669475 w 4132613"/>
              <a:gd name="connsiteY46" fmla="*/ 516576 h 587828"/>
              <a:gd name="connsiteX47" fmla="*/ 3675413 w 4132613"/>
              <a:gd name="connsiteY47" fmla="*/ 534389 h 587828"/>
              <a:gd name="connsiteX48" fmla="*/ 3693226 w 4132613"/>
              <a:gd name="connsiteY48" fmla="*/ 540327 h 587828"/>
              <a:gd name="connsiteX49" fmla="*/ 3817917 w 4132613"/>
              <a:gd name="connsiteY49" fmla="*/ 540327 h 587828"/>
              <a:gd name="connsiteX50" fmla="*/ 3817917 w 4132613"/>
              <a:gd name="connsiteY50" fmla="*/ 540327 h 587828"/>
              <a:gd name="connsiteX51" fmla="*/ 3841668 w 4132613"/>
              <a:gd name="connsiteY51" fmla="*/ 587828 h 587828"/>
              <a:gd name="connsiteX52" fmla="*/ 4132613 w 4132613"/>
              <a:gd name="connsiteY52" fmla="*/ 587828 h 587828"/>
              <a:gd name="connsiteX0" fmla="*/ 0 w 4132613"/>
              <a:gd name="connsiteY0" fmla="*/ 0 h 587828"/>
              <a:gd name="connsiteX1" fmla="*/ 0 w 4132613"/>
              <a:gd name="connsiteY1" fmla="*/ 0 h 587828"/>
              <a:gd name="connsiteX2" fmla="*/ 267195 w 4132613"/>
              <a:gd name="connsiteY2" fmla="*/ 0 h 587828"/>
              <a:gd name="connsiteX3" fmla="*/ 320634 w 4132613"/>
              <a:gd name="connsiteY3" fmla="*/ 11875 h 587828"/>
              <a:gd name="connsiteX4" fmla="*/ 356260 w 4132613"/>
              <a:gd name="connsiteY4" fmla="*/ 23750 h 587828"/>
              <a:gd name="connsiteX5" fmla="*/ 534390 w 4132613"/>
              <a:gd name="connsiteY5" fmla="*/ 47501 h 587828"/>
              <a:gd name="connsiteX6" fmla="*/ 581891 w 4132613"/>
              <a:gd name="connsiteY6" fmla="*/ 71252 h 587828"/>
              <a:gd name="connsiteX7" fmla="*/ 617517 w 4132613"/>
              <a:gd name="connsiteY7" fmla="*/ 83127 h 587828"/>
              <a:gd name="connsiteX8" fmla="*/ 635330 w 4132613"/>
              <a:gd name="connsiteY8" fmla="*/ 95002 h 587828"/>
              <a:gd name="connsiteX9" fmla="*/ 682831 w 4132613"/>
              <a:gd name="connsiteY9" fmla="*/ 106878 h 587828"/>
              <a:gd name="connsiteX10" fmla="*/ 718457 w 4132613"/>
              <a:gd name="connsiteY10" fmla="*/ 118753 h 587828"/>
              <a:gd name="connsiteX11" fmla="*/ 765958 w 4132613"/>
              <a:gd name="connsiteY11" fmla="*/ 130628 h 587828"/>
              <a:gd name="connsiteX12" fmla="*/ 801584 w 4132613"/>
              <a:gd name="connsiteY12" fmla="*/ 142504 h 587828"/>
              <a:gd name="connsiteX13" fmla="*/ 878774 w 4132613"/>
              <a:gd name="connsiteY13" fmla="*/ 148441 h 587828"/>
              <a:gd name="connsiteX14" fmla="*/ 908462 w 4132613"/>
              <a:gd name="connsiteY14" fmla="*/ 154379 h 587828"/>
              <a:gd name="connsiteX15" fmla="*/ 926275 w 4132613"/>
              <a:gd name="connsiteY15" fmla="*/ 160316 h 587828"/>
              <a:gd name="connsiteX16" fmla="*/ 985652 w 4132613"/>
              <a:gd name="connsiteY16" fmla="*/ 160316 h 587828"/>
              <a:gd name="connsiteX17" fmla="*/ 1140031 w 4132613"/>
              <a:gd name="connsiteY17" fmla="*/ 195942 h 587828"/>
              <a:gd name="connsiteX18" fmla="*/ 1223158 w 4132613"/>
              <a:gd name="connsiteY18" fmla="*/ 225631 h 587828"/>
              <a:gd name="connsiteX19" fmla="*/ 1240971 w 4132613"/>
              <a:gd name="connsiteY19" fmla="*/ 231568 h 587828"/>
              <a:gd name="connsiteX20" fmla="*/ 1335974 w 4132613"/>
              <a:gd name="connsiteY20" fmla="*/ 237506 h 587828"/>
              <a:gd name="connsiteX21" fmla="*/ 1353787 w 4132613"/>
              <a:gd name="connsiteY21" fmla="*/ 243444 h 587828"/>
              <a:gd name="connsiteX22" fmla="*/ 1389413 w 4132613"/>
              <a:gd name="connsiteY22" fmla="*/ 267194 h 587828"/>
              <a:gd name="connsiteX23" fmla="*/ 1425039 w 4132613"/>
              <a:gd name="connsiteY23" fmla="*/ 279070 h 587828"/>
              <a:gd name="connsiteX24" fmla="*/ 1442852 w 4132613"/>
              <a:gd name="connsiteY24" fmla="*/ 285007 h 587828"/>
              <a:gd name="connsiteX25" fmla="*/ 1502229 w 4132613"/>
              <a:gd name="connsiteY25" fmla="*/ 302820 h 587828"/>
              <a:gd name="connsiteX26" fmla="*/ 1520042 w 4132613"/>
              <a:gd name="connsiteY26" fmla="*/ 308758 h 587828"/>
              <a:gd name="connsiteX27" fmla="*/ 1537855 w 4132613"/>
              <a:gd name="connsiteY27" fmla="*/ 314696 h 587828"/>
              <a:gd name="connsiteX28" fmla="*/ 1632857 w 4132613"/>
              <a:gd name="connsiteY28" fmla="*/ 320633 h 587828"/>
              <a:gd name="connsiteX29" fmla="*/ 1662545 w 4132613"/>
              <a:gd name="connsiteY29" fmla="*/ 326571 h 587828"/>
              <a:gd name="connsiteX30" fmla="*/ 1698171 w 4132613"/>
              <a:gd name="connsiteY30" fmla="*/ 338446 h 587828"/>
              <a:gd name="connsiteX31" fmla="*/ 1733797 w 4132613"/>
              <a:gd name="connsiteY31" fmla="*/ 350322 h 587828"/>
              <a:gd name="connsiteX32" fmla="*/ 1775361 w 4132613"/>
              <a:gd name="connsiteY32" fmla="*/ 362197 h 587828"/>
              <a:gd name="connsiteX33" fmla="*/ 1793174 w 4132613"/>
              <a:gd name="connsiteY33" fmla="*/ 368135 h 587828"/>
              <a:gd name="connsiteX34" fmla="*/ 1959429 w 4132613"/>
              <a:gd name="connsiteY34" fmla="*/ 374072 h 587828"/>
              <a:gd name="connsiteX35" fmla="*/ 2084120 w 4132613"/>
              <a:gd name="connsiteY35" fmla="*/ 415636 h 587828"/>
              <a:gd name="connsiteX36" fmla="*/ 2119745 w 4132613"/>
              <a:gd name="connsiteY36" fmla="*/ 427511 h 587828"/>
              <a:gd name="connsiteX37" fmla="*/ 2137558 w 4132613"/>
              <a:gd name="connsiteY37" fmla="*/ 433449 h 587828"/>
              <a:gd name="connsiteX38" fmla="*/ 2179122 w 4132613"/>
              <a:gd name="connsiteY38" fmla="*/ 439387 h 587828"/>
              <a:gd name="connsiteX39" fmla="*/ 2309751 w 4132613"/>
              <a:gd name="connsiteY39" fmla="*/ 451262 h 587828"/>
              <a:gd name="connsiteX40" fmla="*/ 2369127 w 4132613"/>
              <a:gd name="connsiteY40" fmla="*/ 457200 h 587828"/>
              <a:gd name="connsiteX41" fmla="*/ 2386940 w 4132613"/>
              <a:gd name="connsiteY41" fmla="*/ 463137 h 587828"/>
              <a:gd name="connsiteX42" fmla="*/ 2559133 w 4132613"/>
              <a:gd name="connsiteY42" fmla="*/ 469075 h 587828"/>
              <a:gd name="connsiteX43" fmla="*/ 2666010 w 4132613"/>
              <a:gd name="connsiteY43" fmla="*/ 475013 h 587828"/>
              <a:gd name="connsiteX44" fmla="*/ 3099460 w 4132613"/>
              <a:gd name="connsiteY44" fmla="*/ 480950 h 587828"/>
              <a:gd name="connsiteX45" fmla="*/ 3307278 w 4132613"/>
              <a:gd name="connsiteY45" fmla="*/ 498763 h 587828"/>
              <a:gd name="connsiteX46" fmla="*/ 3669475 w 4132613"/>
              <a:gd name="connsiteY46" fmla="*/ 516576 h 587828"/>
              <a:gd name="connsiteX47" fmla="*/ 3693226 w 4132613"/>
              <a:gd name="connsiteY47" fmla="*/ 540327 h 587828"/>
              <a:gd name="connsiteX48" fmla="*/ 3817917 w 4132613"/>
              <a:gd name="connsiteY48" fmla="*/ 540327 h 587828"/>
              <a:gd name="connsiteX49" fmla="*/ 3817917 w 4132613"/>
              <a:gd name="connsiteY49" fmla="*/ 540327 h 587828"/>
              <a:gd name="connsiteX50" fmla="*/ 3841668 w 4132613"/>
              <a:gd name="connsiteY50" fmla="*/ 587828 h 587828"/>
              <a:gd name="connsiteX51" fmla="*/ 4132613 w 4132613"/>
              <a:gd name="connsiteY51" fmla="*/ 587828 h 587828"/>
              <a:gd name="connsiteX0" fmla="*/ 0 w 4132613"/>
              <a:gd name="connsiteY0" fmla="*/ 0 h 587828"/>
              <a:gd name="connsiteX1" fmla="*/ 0 w 4132613"/>
              <a:gd name="connsiteY1" fmla="*/ 0 h 587828"/>
              <a:gd name="connsiteX2" fmla="*/ 267195 w 4132613"/>
              <a:gd name="connsiteY2" fmla="*/ 0 h 587828"/>
              <a:gd name="connsiteX3" fmla="*/ 320634 w 4132613"/>
              <a:gd name="connsiteY3" fmla="*/ 11875 h 587828"/>
              <a:gd name="connsiteX4" fmla="*/ 356260 w 4132613"/>
              <a:gd name="connsiteY4" fmla="*/ 23750 h 587828"/>
              <a:gd name="connsiteX5" fmla="*/ 534390 w 4132613"/>
              <a:gd name="connsiteY5" fmla="*/ 47501 h 587828"/>
              <a:gd name="connsiteX6" fmla="*/ 581891 w 4132613"/>
              <a:gd name="connsiteY6" fmla="*/ 71252 h 587828"/>
              <a:gd name="connsiteX7" fmla="*/ 617517 w 4132613"/>
              <a:gd name="connsiteY7" fmla="*/ 83127 h 587828"/>
              <a:gd name="connsiteX8" fmla="*/ 635330 w 4132613"/>
              <a:gd name="connsiteY8" fmla="*/ 95002 h 587828"/>
              <a:gd name="connsiteX9" fmla="*/ 682831 w 4132613"/>
              <a:gd name="connsiteY9" fmla="*/ 106878 h 587828"/>
              <a:gd name="connsiteX10" fmla="*/ 718457 w 4132613"/>
              <a:gd name="connsiteY10" fmla="*/ 118753 h 587828"/>
              <a:gd name="connsiteX11" fmla="*/ 765958 w 4132613"/>
              <a:gd name="connsiteY11" fmla="*/ 130628 h 587828"/>
              <a:gd name="connsiteX12" fmla="*/ 801584 w 4132613"/>
              <a:gd name="connsiteY12" fmla="*/ 142504 h 587828"/>
              <a:gd name="connsiteX13" fmla="*/ 878774 w 4132613"/>
              <a:gd name="connsiteY13" fmla="*/ 148441 h 587828"/>
              <a:gd name="connsiteX14" fmla="*/ 908462 w 4132613"/>
              <a:gd name="connsiteY14" fmla="*/ 154379 h 587828"/>
              <a:gd name="connsiteX15" fmla="*/ 926275 w 4132613"/>
              <a:gd name="connsiteY15" fmla="*/ 160316 h 587828"/>
              <a:gd name="connsiteX16" fmla="*/ 985652 w 4132613"/>
              <a:gd name="connsiteY16" fmla="*/ 160316 h 587828"/>
              <a:gd name="connsiteX17" fmla="*/ 1140031 w 4132613"/>
              <a:gd name="connsiteY17" fmla="*/ 195942 h 587828"/>
              <a:gd name="connsiteX18" fmla="*/ 1223158 w 4132613"/>
              <a:gd name="connsiteY18" fmla="*/ 225631 h 587828"/>
              <a:gd name="connsiteX19" fmla="*/ 1240971 w 4132613"/>
              <a:gd name="connsiteY19" fmla="*/ 231568 h 587828"/>
              <a:gd name="connsiteX20" fmla="*/ 1335974 w 4132613"/>
              <a:gd name="connsiteY20" fmla="*/ 237506 h 587828"/>
              <a:gd name="connsiteX21" fmla="*/ 1353787 w 4132613"/>
              <a:gd name="connsiteY21" fmla="*/ 243444 h 587828"/>
              <a:gd name="connsiteX22" fmla="*/ 1389413 w 4132613"/>
              <a:gd name="connsiteY22" fmla="*/ 267194 h 587828"/>
              <a:gd name="connsiteX23" fmla="*/ 1425039 w 4132613"/>
              <a:gd name="connsiteY23" fmla="*/ 279070 h 587828"/>
              <a:gd name="connsiteX24" fmla="*/ 1442852 w 4132613"/>
              <a:gd name="connsiteY24" fmla="*/ 285007 h 587828"/>
              <a:gd name="connsiteX25" fmla="*/ 1502229 w 4132613"/>
              <a:gd name="connsiteY25" fmla="*/ 302820 h 587828"/>
              <a:gd name="connsiteX26" fmla="*/ 1520042 w 4132613"/>
              <a:gd name="connsiteY26" fmla="*/ 308758 h 587828"/>
              <a:gd name="connsiteX27" fmla="*/ 1537855 w 4132613"/>
              <a:gd name="connsiteY27" fmla="*/ 314696 h 587828"/>
              <a:gd name="connsiteX28" fmla="*/ 1632857 w 4132613"/>
              <a:gd name="connsiteY28" fmla="*/ 320633 h 587828"/>
              <a:gd name="connsiteX29" fmla="*/ 1662545 w 4132613"/>
              <a:gd name="connsiteY29" fmla="*/ 326571 h 587828"/>
              <a:gd name="connsiteX30" fmla="*/ 1698171 w 4132613"/>
              <a:gd name="connsiteY30" fmla="*/ 338446 h 587828"/>
              <a:gd name="connsiteX31" fmla="*/ 1733797 w 4132613"/>
              <a:gd name="connsiteY31" fmla="*/ 350322 h 587828"/>
              <a:gd name="connsiteX32" fmla="*/ 1775361 w 4132613"/>
              <a:gd name="connsiteY32" fmla="*/ 362197 h 587828"/>
              <a:gd name="connsiteX33" fmla="*/ 1793174 w 4132613"/>
              <a:gd name="connsiteY33" fmla="*/ 368135 h 587828"/>
              <a:gd name="connsiteX34" fmla="*/ 1959429 w 4132613"/>
              <a:gd name="connsiteY34" fmla="*/ 374072 h 587828"/>
              <a:gd name="connsiteX35" fmla="*/ 2084120 w 4132613"/>
              <a:gd name="connsiteY35" fmla="*/ 415636 h 587828"/>
              <a:gd name="connsiteX36" fmla="*/ 2119745 w 4132613"/>
              <a:gd name="connsiteY36" fmla="*/ 427511 h 587828"/>
              <a:gd name="connsiteX37" fmla="*/ 2137558 w 4132613"/>
              <a:gd name="connsiteY37" fmla="*/ 433449 h 587828"/>
              <a:gd name="connsiteX38" fmla="*/ 2179122 w 4132613"/>
              <a:gd name="connsiteY38" fmla="*/ 439387 h 587828"/>
              <a:gd name="connsiteX39" fmla="*/ 2309751 w 4132613"/>
              <a:gd name="connsiteY39" fmla="*/ 451262 h 587828"/>
              <a:gd name="connsiteX40" fmla="*/ 2369127 w 4132613"/>
              <a:gd name="connsiteY40" fmla="*/ 457200 h 587828"/>
              <a:gd name="connsiteX41" fmla="*/ 2386940 w 4132613"/>
              <a:gd name="connsiteY41" fmla="*/ 463137 h 587828"/>
              <a:gd name="connsiteX42" fmla="*/ 2559133 w 4132613"/>
              <a:gd name="connsiteY42" fmla="*/ 469075 h 587828"/>
              <a:gd name="connsiteX43" fmla="*/ 2666010 w 4132613"/>
              <a:gd name="connsiteY43" fmla="*/ 475013 h 587828"/>
              <a:gd name="connsiteX44" fmla="*/ 3099460 w 4132613"/>
              <a:gd name="connsiteY44" fmla="*/ 480950 h 587828"/>
              <a:gd name="connsiteX45" fmla="*/ 3307278 w 4132613"/>
              <a:gd name="connsiteY45" fmla="*/ 498763 h 587828"/>
              <a:gd name="connsiteX46" fmla="*/ 3669475 w 4132613"/>
              <a:gd name="connsiteY46" fmla="*/ 516576 h 587828"/>
              <a:gd name="connsiteX47" fmla="*/ 3817917 w 4132613"/>
              <a:gd name="connsiteY47" fmla="*/ 540327 h 587828"/>
              <a:gd name="connsiteX48" fmla="*/ 3817917 w 4132613"/>
              <a:gd name="connsiteY48" fmla="*/ 540327 h 587828"/>
              <a:gd name="connsiteX49" fmla="*/ 3841668 w 4132613"/>
              <a:gd name="connsiteY49" fmla="*/ 587828 h 587828"/>
              <a:gd name="connsiteX50" fmla="*/ 4132613 w 4132613"/>
              <a:gd name="connsiteY50" fmla="*/ 587828 h 587828"/>
              <a:gd name="connsiteX0" fmla="*/ 0 w 4132613"/>
              <a:gd name="connsiteY0" fmla="*/ 0 h 587828"/>
              <a:gd name="connsiteX1" fmla="*/ 0 w 4132613"/>
              <a:gd name="connsiteY1" fmla="*/ 0 h 587828"/>
              <a:gd name="connsiteX2" fmla="*/ 267195 w 4132613"/>
              <a:gd name="connsiteY2" fmla="*/ 0 h 587828"/>
              <a:gd name="connsiteX3" fmla="*/ 320634 w 4132613"/>
              <a:gd name="connsiteY3" fmla="*/ 11875 h 587828"/>
              <a:gd name="connsiteX4" fmla="*/ 356260 w 4132613"/>
              <a:gd name="connsiteY4" fmla="*/ 23750 h 587828"/>
              <a:gd name="connsiteX5" fmla="*/ 534390 w 4132613"/>
              <a:gd name="connsiteY5" fmla="*/ 47501 h 587828"/>
              <a:gd name="connsiteX6" fmla="*/ 581891 w 4132613"/>
              <a:gd name="connsiteY6" fmla="*/ 71252 h 587828"/>
              <a:gd name="connsiteX7" fmla="*/ 617517 w 4132613"/>
              <a:gd name="connsiteY7" fmla="*/ 83127 h 587828"/>
              <a:gd name="connsiteX8" fmla="*/ 635330 w 4132613"/>
              <a:gd name="connsiteY8" fmla="*/ 95002 h 587828"/>
              <a:gd name="connsiteX9" fmla="*/ 682831 w 4132613"/>
              <a:gd name="connsiteY9" fmla="*/ 106878 h 587828"/>
              <a:gd name="connsiteX10" fmla="*/ 718457 w 4132613"/>
              <a:gd name="connsiteY10" fmla="*/ 118753 h 587828"/>
              <a:gd name="connsiteX11" fmla="*/ 765958 w 4132613"/>
              <a:gd name="connsiteY11" fmla="*/ 130628 h 587828"/>
              <a:gd name="connsiteX12" fmla="*/ 801584 w 4132613"/>
              <a:gd name="connsiteY12" fmla="*/ 142504 h 587828"/>
              <a:gd name="connsiteX13" fmla="*/ 878774 w 4132613"/>
              <a:gd name="connsiteY13" fmla="*/ 148441 h 587828"/>
              <a:gd name="connsiteX14" fmla="*/ 908462 w 4132613"/>
              <a:gd name="connsiteY14" fmla="*/ 154379 h 587828"/>
              <a:gd name="connsiteX15" fmla="*/ 926275 w 4132613"/>
              <a:gd name="connsiteY15" fmla="*/ 160316 h 587828"/>
              <a:gd name="connsiteX16" fmla="*/ 985652 w 4132613"/>
              <a:gd name="connsiteY16" fmla="*/ 160316 h 587828"/>
              <a:gd name="connsiteX17" fmla="*/ 1140031 w 4132613"/>
              <a:gd name="connsiteY17" fmla="*/ 195942 h 587828"/>
              <a:gd name="connsiteX18" fmla="*/ 1223158 w 4132613"/>
              <a:gd name="connsiteY18" fmla="*/ 225631 h 587828"/>
              <a:gd name="connsiteX19" fmla="*/ 1240971 w 4132613"/>
              <a:gd name="connsiteY19" fmla="*/ 231568 h 587828"/>
              <a:gd name="connsiteX20" fmla="*/ 1335974 w 4132613"/>
              <a:gd name="connsiteY20" fmla="*/ 237506 h 587828"/>
              <a:gd name="connsiteX21" fmla="*/ 1353787 w 4132613"/>
              <a:gd name="connsiteY21" fmla="*/ 243444 h 587828"/>
              <a:gd name="connsiteX22" fmla="*/ 1389413 w 4132613"/>
              <a:gd name="connsiteY22" fmla="*/ 267194 h 587828"/>
              <a:gd name="connsiteX23" fmla="*/ 1425039 w 4132613"/>
              <a:gd name="connsiteY23" fmla="*/ 279070 h 587828"/>
              <a:gd name="connsiteX24" fmla="*/ 1442852 w 4132613"/>
              <a:gd name="connsiteY24" fmla="*/ 285007 h 587828"/>
              <a:gd name="connsiteX25" fmla="*/ 1502229 w 4132613"/>
              <a:gd name="connsiteY25" fmla="*/ 302820 h 587828"/>
              <a:gd name="connsiteX26" fmla="*/ 1520042 w 4132613"/>
              <a:gd name="connsiteY26" fmla="*/ 308758 h 587828"/>
              <a:gd name="connsiteX27" fmla="*/ 1537855 w 4132613"/>
              <a:gd name="connsiteY27" fmla="*/ 314696 h 587828"/>
              <a:gd name="connsiteX28" fmla="*/ 1632857 w 4132613"/>
              <a:gd name="connsiteY28" fmla="*/ 320633 h 587828"/>
              <a:gd name="connsiteX29" fmla="*/ 1662545 w 4132613"/>
              <a:gd name="connsiteY29" fmla="*/ 326571 h 587828"/>
              <a:gd name="connsiteX30" fmla="*/ 1698171 w 4132613"/>
              <a:gd name="connsiteY30" fmla="*/ 338446 h 587828"/>
              <a:gd name="connsiteX31" fmla="*/ 1733797 w 4132613"/>
              <a:gd name="connsiteY31" fmla="*/ 350322 h 587828"/>
              <a:gd name="connsiteX32" fmla="*/ 1775361 w 4132613"/>
              <a:gd name="connsiteY32" fmla="*/ 362197 h 587828"/>
              <a:gd name="connsiteX33" fmla="*/ 1793174 w 4132613"/>
              <a:gd name="connsiteY33" fmla="*/ 368135 h 587828"/>
              <a:gd name="connsiteX34" fmla="*/ 1959429 w 4132613"/>
              <a:gd name="connsiteY34" fmla="*/ 374072 h 587828"/>
              <a:gd name="connsiteX35" fmla="*/ 2084120 w 4132613"/>
              <a:gd name="connsiteY35" fmla="*/ 415636 h 587828"/>
              <a:gd name="connsiteX36" fmla="*/ 2119745 w 4132613"/>
              <a:gd name="connsiteY36" fmla="*/ 427511 h 587828"/>
              <a:gd name="connsiteX37" fmla="*/ 2137558 w 4132613"/>
              <a:gd name="connsiteY37" fmla="*/ 433449 h 587828"/>
              <a:gd name="connsiteX38" fmla="*/ 2179122 w 4132613"/>
              <a:gd name="connsiteY38" fmla="*/ 439387 h 587828"/>
              <a:gd name="connsiteX39" fmla="*/ 2309751 w 4132613"/>
              <a:gd name="connsiteY39" fmla="*/ 451262 h 587828"/>
              <a:gd name="connsiteX40" fmla="*/ 2369127 w 4132613"/>
              <a:gd name="connsiteY40" fmla="*/ 457200 h 587828"/>
              <a:gd name="connsiteX41" fmla="*/ 2386940 w 4132613"/>
              <a:gd name="connsiteY41" fmla="*/ 463137 h 587828"/>
              <a:gd name="connsiteX42" fmla="*/ 2559133 w 4132613"/>
              <a:gd name="connsiteY42" fmla="*/ 469075 h 587828"/>
              <a:gd name="connsiteX43" fmla="*/ 2666010 w 4132613"/>
              <a:gd name="connsiteY43" fmla="*/ 475013 h 587828"/>
              <a:gd name="connsiteX44" fmla="*/ 3099460 w 4132613"/>
              <a:gd name="connsiteY44" fmla="*/ 480950 h 587828"/>
              <a:gd name="connsiteX45" fmla="*/ 3307278 w 4132613"/>
              <a:gd name="connsiteY45" fmla="*/ 498763 h 587828"/>
              <a:gd name="connsiteX46" fmla="*/ 3669475 w 4132613"/>
              <a:gd name="connsiteY46" fmla="*/ 516576 h 587828"/>
              <a:gd name="connsiteX47" fmla="*/ 3817917 w 4132613"/>
              <a:gd name="connsiteY47" fmla="*/ 540327 h 587828"/>
              <a:gd name="connsiteX48" fmla="*/ 3841668 w 4132613"/>
              <a:gd name="connsiteY48" fmla="*/ 587828 h 587828"/>
              <a:gd name="connsiteX49" fmla="*/ 4132613 w 4132613"/>
              <a:gd name="connsiteY49" fmla="*/ 587828 h 587828"/>
              <a:gd name="connsiteX0" fmla="*/ 0 w 4132613"/>
              <a:gd name="connsiteY0" fmla="*/ 0 h 587828"/>
              <a:gd name="connsiteX1" fmla="*/ 0 w 4132613"/>
              <a:gd name="connsiteY1" fmla="*/ 0 h 587828"/>
              <a:gd name="connsiteX2" fmla="*/ 267195 w 4132613"/>
              <a:gd name="connsiteY2" fmla="*/ 0 h 587828"/>
              <a:gd name="connsiteX3" fmla="*/ 320634 w 4132613"/>
              <a:gd name="connsiteY3" fmla="*/ 11875 h 587828"/>
              <a:gd name="connsiteX4" fmla="*/ 356260 w 4132613"/>
              <a:gd name="connsiteY4" fmla="*/ 23750 h 587828"/>
              <a:gd name="connsiteX5" fmla="*/ 534390 w 4132613"/>
              <a:gd name="connsiteY5" fmla="*/ 47501 h 587828"/>
              <a:gd name="connsiteX6" fmla="*/ 581891 w 4132613"/>
              <a:gd name="connsiteY6" fmla="*/ 71252 h 587828"/>
              <a:gd name="connsiteX7" fmla="*/ 617517 w 4132613"/>
              <a:gd name="connsiteY7" fmla="*/ 83127 h 587828"/>
              <a:gd name="connsiteX8" fmla="*/ 635330 w 4132613"/>
              <a:gd name="connsiteY8" fmla="*/ 95002 h 587828"/>
              <a:gd name="connsiteX9" fmla="*/ 682831 w 4132613"/>
              <a:gd name="connsiteY9" fmla="*/ 106878 h 587828"/>
              <a:gd name="connsiteX10" fmla="*/ 718457 w 4132613"/>
              <a:gd name="connsiteY10" fmla="*/ 118753 h 587828"/>
              <a:gd name="connsiteX11" fmla="*/ 765958 w 4132613"/>
              <a:gd name="connsiteY11" fmla="*/ 130628 h 587828"/>
              <a:gd name="connsiteX12" fmla="*/ 801584 w 4132613"/>
              <a:gd name="connsiteY12" fmla="*/ 142504 h 587828"/>
              <a:gd name="connsiteX13" fmla="*/ 878774 w 4132613"/>
              <a:gd name="connsiteY13" fmla="*/ 148441 h 587828"/>
              <a:gd name="connsiteX14" fmla="*/ 908462 w 4132613"/>
              <a:gd name="connsiteY14" fmla="*/ 154379 h 587828"/>
              <a:gd name="connsiteX15" fmla="*/ 926275 w 4132613"/>
              <a:gd name="connsiteY15" fmla="*/ 160316 h 587828"/>
              <a:gd name="connsiteX16" fmla="*/ 985652 w 4132613"/>
              <a:gd name="connsiteY16" fmla="*/ 160316 h 587828"/>
              <a:gd name="connsiteX17" fmla="*/ 1140031 w 4132613"/>
              <a:gd name="connsiteY17" fmla="*/ 195942 h 587828"/>
              <a:gd name="connsiteX18" fmla="*/ 1223158 w 4132613"/>
              <a:gd name="connsiteY18" fmla="*/ 225631 h 587828"/>
              <a:gd name="connsiteX19" fmla="*/ 1240971 w 4132613"/>
              <a:gd name="connsiteY19" fmla="*/ 231568 h 587828"/>
              <a:gd name="connsiteX20" fmla="*/ 1335974 w 4132613"/>
              <a:gd name="connsiteY20" fmla="*/ 237506 h 587828"/>
              <a:gd name="connsiteX21" fmla="*/ 1353787 w 4132613"/>
              <a:gd name="connsiteY21" fmla="*/ 243444 h 587828"/>
              <a:gd name="connsiteX22" fmla="*/ 1389413 w 4132613"/>
              <a:gd name="connsiteY22" fmla="*/ 267194 h 587828"/>
              <a:gd name="connsiteX23" fmla="*/ 1425039 w 4132613"/>
              <a:gd name="connsiteY23" fmla="*/ 279070 h 587828"/>
              <a:gd name="connsiteX24" fmla="*/ 1442852 w 4132613"/>
              <a:gd name="connsiteY24" fmla="*/ 285007 h 587828"/>
              <a:gd name="connsiteX25" fmla="*/ 1502229 w 4132613"/>
              <a:gd name="connsiteY25" fmla="*/ 302820 h 587828"/>
              <a:gd name="connsiteX26" fmla="*/ 1520042 w 4132613"/>
              <a:gd name="connsiteY26" fmla="*/ 308758 h 587828"/>
              <a:gd name="connsiteX27" fmla="*/ 1537855 w 4132613"/>
              <a:gd name="connsiteY27" fmla="*/ 314696 h 587828"/>
              <a:gd name="connsiteX28" fmla="*/ 1632857 w 4132613"/>
              <a:gd name="connsiteY28" fmla="*/ 320633 h 587828"/>
              <a:gd name="connsiteX29" fmla="*/ 1662545 w 4132613"/>
              <a:gd name="connsiteY29" fmla="*/ 326571 h 587828"/>
              <a:gd name="connsiteX30" fmla="*/ 1698171 w 4132613"/>
              <a:gd name="connsiteY30" fmla="*/ 338446 h 587828"/>
              <a:gd name="connsiteX31" fmla="*/ 1733797 w 4132613"/>
              <a:gd name="connsiteY31" fmla="*/ 350322 h 587828"/>
              <a:gd name="connsiteX32" fmla="*/ 1775361 w 4132613"/>
              <a:gd name="connsiteY32" fmla="*/ 362197 h 587828"/>
              <a:gd name="connsiteX33" fmla="*/ 1793174 w 4132613"/>
              <a:gd name="connsiteY33" fmla="*/ 368135 h 587828"/>
              <a:gd name="connsiteX34" fmla="*/ 1959429 w 4132613"/>
              <a:gd name="connsiteY34" fmla="*/ 374072 h 587828"/>
              <a:gd name="connsiteX35" fmla="*/ 2084120 w 4132613"/>
              <a:gd name="connsiteY35" fmla="*/ 415636 h 587828"/>
              <a:gd name="connsiteX36" fmla="*/ 2119745 w 4132613"/>
              <a:gd name="connsiteY36" fmla="*/ 427511 h 587828"/>
              <a:gd name="connsiteX37" fmla="*/ 2137558 w 4132613"/>
              <a:gd name="connsiteY37" fmla="*/ 433449 h 587828"/>
              <a:gd name="connsiteX38" fmla="*/ 2179122 w 4132613"/>
              <a:gd name="connsiteY38" fmla="*/ 439387 h 587828"/>
              <a:gd name="connsiteX39" fmla="*/ 2309751 w 4132613"/>
              <a:gd name="connsiteY39" fmla="*/ 451262 h 587828"/>
              <a:gd name="connsiteX40" fmla="*/ 2369127 w 4132613"/>
              <a:gd name="connsiteY40" fmla="*/ 457200 h 587828"/>
              <a:gd name="connsiteX41" fmla="*/ 2386940 w 4132613"/>
              <a:gd name="connsiteY41" fmla="*/ 463137 h 587828"/>
              <a:gd name="connsiteX42" fmla="*/ 2559133 w 4132613"/>
              <a:gd name="connsiteY42" fmla="*/ 469075 h 587828"/>
              <a:gd name="connsiteX43" fmla="*/ 2666010 w 4132613"/>
              <a:gd name="connsiteY43" fmla="*/ 475013 h 587828"/>
              <a:gd name="connsiteX44" fmla="*/ 3099460 w 4132613"/>
              <a:gd name="connsiteY44" fmla="*/ 480950 h 587828"/>
              <a:gd name="connsiteX45" fmla="*/ 3307278 w 4132613"/>
              <a:gd name="connsiteY45" fmla="*/ 498763 h 587828"/>
              <a:gd name="connsiteX46" fmla="*/ 3519081 w 4132613"/>
              <a:gd name="connsiteY46" fmla="*/ 552345 h 587828"/>
              <a:gd name="connsiteX47" fmla="*/ 3817917 w 4132613"/>
              <a:gd name="connsiteY47" fmla="*/ 540327 h 587828"/>
              <a:gd name="connsiteX48" fmla="*/ 3841668 w 4132613"/>
              <a:gd name="connsiteY48" fmla="*/ 587828 h 587828"/>
              <a:gd name="connsiteX49" fmla="*/ 4132613 w 4132613"/>
              <a:gd name="connsiteY49" fmla="*/ 587828 h 587828"/>
              <a:gd name="connsiteX0" fmla="*/ 0 w 4132613"/>
              <a:gd name="connsiteY0" fmla="*/ 0 h 587828"/>
              <a:gd name="connsiteX1" fmla="*/ 0 w 4132613"/>
              <a:gd name="connsiteY1" fmla="*/ 0 h 587828"/>
              <a:gd name="connsiteX2" fmla="*/ 267195 w 4132613"/>
              <a:gd name="connsiteY2" fmla="*/ 0 h 587828"/>
              <a:gd name="connsiteX3" fmla="*/ 320634 w 4132613"/>
              <a:gd name="connsiteY3" fmla="*/ 11875 h 587828"/>
              <a:gd name="connsiteX4" fmla="*/ 356260 w 4132613"/>
              <a:gd name="connsiteY4" fmla="*/ 23750 h 587828"/>
              <a:gd name="connsiteX5" fmla="*/ 534390 w 4132613"/>
              <a:gd name="connsiteY5" fmla="*/ 47501 h 587828"/>
              <a:gd name="connsiteX6" fmla="*/ 581891 w 4132613"/>
              <a:gd name="connsiteY6" fmla="*/ 71252 h 587828"/>
              <a:gd name="connsiteX7" fmla="*/ 617517 w 4132613"/>
              <a:gd name="connsiteY7" fmla="*/ 83127 h 587828"/>
              <a:gd name="connsiteX8" fmla="*/ 635330 w 4132613"/>
              <a:gd name="connsiteY8" fmla="*/ 95002 h 587828"/>
              <a:gd name="connsiteX9" fmla="*/ 682831 w 4132613"/>
              <a:gd name="connsiteY9" fmla="*/ 106878 h 587828"/>
              <a:gd name="connsiteX10" fmla="*/ 718457 w 4132613"/>
              <a:gd name="connsiteY10" fmla="*/ 118753 h 587828"/>
              <a:gd name="connsiteX11" fmla="*/ 765958 w 4132613"/>
              <a:gd name="connsiteY11" fmla="*/ 130628 h 587828"/>
              <a:gd name="connsiteX12" fmla="*/ 801584 w 4132613"/>
              <a:gd name="connsiteY12" fmla="*/ 142504 h 587828"/>
              <a:gd name="connsiteX13" fmla="*/ 878774 w 4132613"/>
              <a:gd name="connsiteY13" fmla="*/ 148441 h 587828"/>
              <a:gd name="connsiteX14" fmla="*/ 908462 w 4132613"/>
              <a:gd name="connsiteY14" fmla="*/ 154379 h 587828"/>
              <a:gd name="connsiteX15" fmla="*/ 926275 w 4132613"/>
              <a:gd name="connsiteY15" fmla="*/ 160316 h 587828"/>
              <a:gd name="connsiteX16" fmla="*/ 985652 w 4132613"/>
              <a:gd name="connsiteY16" fmla="*/ 160316 h 587828"/>
              <a:gd name="connsiteX17" fmla="*/ 1140031 w 4132613"/>
              <a:gd name="connsiteY17" fmla="*/ 195942 h 587828"/>
              <a:gd name="connsiteX18" fmla="*/ 1223158 w 4132613"/>
              <a:gd name="connsiteY18" fmla="*/ 225631 h 587828"/>
              <a:gd name="connsiteX19" fmla="*/ 1240971 w 4132613"/>
              <a:gd name="connsiteY19" fmla="*/ 231568 h 587828"/>
              <a:gd name="connsiteX20" fmla="*/ 1335974 w 4132613"/>
              <a:gd name="connsiteY20" fmla="*/ 237506 h 587828"/>
              <a:gd name="connsiteX21" fmla="*/ 1353787 w 4132613"/>
              <a:gd name="connsiteY21" fmla="*/ 243444 h 587828"/>
              <a:gd name="connsiteX22" fmla="*/ 1389413 w 4132613"/>
              <a:gd name="connsiteY22" fmla="*/ 267194 h 587828"/>
              <a:gd name="connsiteX23" fmla="*/ 1425039 w 4132613"/>
              <a:gd name="connsiteY23" fmla="*/ 279070 h 587828"/>
              <a:gd name="connsiteX24" fmla="*/ 1442852 w 4132613"/>
              <a:gd name="connsiteY24" fmla="*/ 285007 h 587828"/>
              <a:gd name="connsiteX25" fmla="*/ 1502229 w 4132613"/>
              <a:gd name="connsiteY25" fmla="*/ 302820 h 587828"/>
              <a:gd name="connsiteX26" fmla="*/ 1520042 w 4132613"/>
              <a:gd name="connsiteY26" fmla="*/ 308758 h 587828"/>
              <a:gd name="connsiteX27" fmla="*/ 1537855 w 4132613"/>
              <a:gd name="connsiteY27" fmla="*/ 314696 h 587828"/>
              <a:gd name="connsiteX28" fmla="*/ 1632857 w 4132613"/>
              <a:gd name="connsiteY28" fmla="*/ 320633 h 587828"/>
              <a:gd name="connsiteX29" fmla="*/ 1662545 w 4132613"/>
              <a:gd name="connsiteY29" fmla="*/ 326571 h 587828"/>
              <a:gd name="connsiteX30" fmla="*/ 1698171 w 4132613"/>
              <a:gd name="connsiteY30" fmla="*/ 338446 h 587828"/>
              <a:gd name="connsiteX31" fmla="*/ 1733797 w 4132613"/>
              <a:gd name="connsiteY31" fmla="*/ 350322 h 587828"/>
              <a:gd name="connsiteX32" fmla="*/ 1775361 w 4132613"/>
              <a:gd name="connsiteY32" fmla="*/ 362197 h 587828"/>
              <a:gd name="connsiteX33" fmla="*/ 1793174 w 4132613"/>
              <a:gd name="connsiteY33" fmla="*/ 368135 h 587828"/>
              <a:gd name="connsiteX34" fmla="*/ 1959429 w 4132613"/>
              <a:gd name="connsiteY34" fmla="*/ 374072 h 587828"/>
              <a:gd name="connsiteX35" fmla="*/ 2084120 w 4132613"/>
              <a:gd name="connsiteY35" fmla="*/ 415636 h 587828"/>
              <a:gd name="connsiteX36" fmla="*/ 2119745 w 4132613"/>
              <a:gd name="connsiteY36" fmla="*/ 427511 h 587828"/>
              <a:gd name="connsiteX37" fmla="*/ 2137558 w 4132613"/>
              <a:gd name="connsiteY37" fmla="*/ 433449 h 587828"/>
              <a:gd name="connsiteX38" fmla="*/ 2179122 w 4132613"/>
              <a:gd name="connsiteY38" fmla="*/ 439387 h 587828"/>
              <a:gd name="connsiteX39" fmla="*/ 2309751 w 4132613"/>
              <a:gd name="connsiteY39" fmla="*/ 451262 h 587828"/>
              <a:gd name="connsiteX40" fmla="*/ 2369127 w 4132613"/>
              <a:gd name="connsiteY40" fmla="*/ 457200 h 587828"/>
              <a:gd name="connsiteX41" fmla="*/ 2386940 w 4132613"/>
              <a:gd name="connsiteY41" fmla="*/ 463137 h 587828"/>
              <a:gd name="connsiteX42" fmla="*/ 2559133 w 4132613"/>
              <a:gd name="connsiteY42" fmla="*/ 469075 h 587828"/>
              <a:gd name="connsiteX43" fmla="*/ 2666010 w 4132613"/>
              <a:gd name="connsiteY43" fmla="*/ 475013 h 587828"/>
              <a:gd name="connsiteX44" fmla="*/ 3099460 w 4132613"/>
              <a:gd name="connsiteY44" fmla="*/ 480950 h 587828"/>
              <a:gd name="connsiteX45" fmla="*/ 3307278 w 4132613"/>
              <a:gd name="connsiteY45" fmla="*/ 498763 h 587828"/>
              <a:gd name="connsiteX46" fmla="*/ 3519081 w 4132613"/>
              <a:gd name="connsiteY46" fmla="*/ 552345 h 587828"/>
              <a:gd name="connsiteX47" fmla="*/ 3745727 w 4132613"/>
              <a:gd name="connsiteY47" fmla="*/ 583251 h 587828"/>
              <a:gd name="connsiteX48" fmla="*/ 3841668 w 4132613"/>
              <a:gd name="connsiteY48" fmla="*/ 587828 h 587828"/>
              <a:gd name="connsiteX49" fmla="*/ 4132613 w 4132613"/>
              <a:gd name="connsiteY49" fmla="*/ 587828 h 58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32613" h="587828">
                <a:moveTo>
                  <a:pt x="0" y="0"/>
                </a:moveTo>
                <a:lnTo>
                  <a:pt x="0" y="0"/>
                </a:lnTo>
                <a:lnTo>
                  <a:pt x="267195" y="0"/>
                </a:lnTo>
                <a:cubicBezTo>
                  <a:pt x="285008" y="3958"/>
                  <a:pt x="303003" y="7173"/>
                  <a:pt x="320634" y="11875"/>
                </a:cubicBezTo>
                <a:cubicBezTo>
                  <a:pt x="332729" y="15100"/>
                  <a:pt x="256309" y="46511"/>
                  <a:pt x="356260" y="23750"/>
                </a:cubicBezTo>
                <a:lnTo>
                  <a:pt x="534390" y="47501"/>
                </a:lnTo>
                <a:cubicBezTo>
                  <a:pt x="550224" y="55418"/>
                  <a:pt x="565620" y="64279"/>
                  <a:pt x="581891" y="71252"/>
                </a:cubicBezTo>
                <a:cubicBezTo>
                  <a:pt x="593397" y="76183"/>
                  <a:pt x="607102" y="76184"/>
                  <a:pt x="617517" y="83127"/>
                </a:cubicBezTo>
                <a:cubicBezTo>
                  <a:pt x="623455" y="87085"/>
                  <a:pt x="628624" y="92563"/>
                  <a:pt x="635330" y="95002"/>
                </a:cubicBezTo>
                <a:cubicBezTo>
                  <a:pt x="650668" y="100580"/>
                  <a:pt x="667347" y="101717"/>
                  <a:pt x="682831" y="106878"/>
                </a:cubicBezTo>
                <a:lnTo>
                  <a:pt x="718457" y="118753"/>
                </a:lnTo>
                <a:cubicBezTo>
                  <a:pt x="772523" y="136775"/>
                  <a:pt x="687115" y="109125"/>
                  <a:pt x="765958" y="130628"/>
                </a:cubicBezTo>
                <a:cubicBezTo>
                  <a:pt x="778035" y="133922"/>
                  <a:pt x="789103" y="141544"/>
                  <a:pt x="801584" y="142504"/>
                </a:cubicBezTo>
                <a:lnTo>
                  <a:pt x="878774" y="148441"/>
                </a:lnTo>
                <a:cubicBezTo>
                  <a:pt x="888670" y="150420"/>
                  <a:pt x="898671" y="151931"/>
                  <a:pt x="908462" y="154379"/>
                </a:cubicBezTo>
                <a:cubicBezTo>
                  <a:pt x="914534" y="155897"/>
                  <a:pt x="920035" y="159836"/>
                  <a:pt x="926275" y="160316"/>
                </a:cubicBezTo>
                <a:cubicBezTo>
                  <a:pt x="946009" y="161834"/>
                  <a:pt x="965860" y="160316"/>
                  <a:pt x="985652" y="160316"/>
                </a:cubicBezTo>
                <a:lnTo>
                  <a:pt x="1140031" y="195942"/>
                </a:lnTo>
                <a:cubicBezTo>
                  <a:pt x="1199217" y="218136"/>
                  <a:pt x="1171517" y="208417"/>
                  <a:pt x="1223158" y="225631"/>
                </a:cubicBezTo>
                <a:cubicBezTo>
                  <a:pt x="1229096" y="227610"/>
                  <a:pt x="1234724" y="231178"/>
                  <a:pt x="1240971" y="231568"/>
                </a:cubicBezTo>
                <a:lnTo>
                  <a:pt x="1335974" y="237506"/>
                </a:lnTo>
                <a:cubicBezTo>
                  <a:pt x="1341912" y="239485"/>
                  <a:pt x="1348316" y="240404"/>
                  <a:pt x="1353787" y="243444"/>
                </a:cubicBezTo>
                <a:cubicBezTo>
                  <a:pt x="1366263" y="250375"/>
                  <a:pt x="1375873" y="262680"/>
                  <a:pt x="1389413" y="267194"/>
                </a:cubicBezTo>
                <a:lnTo>
                  <a:pt x="1425039" y="279070"/>
                </a:lnTo>
                <a:cubicBezTo>
                  <a:pt x="1430977" y="281049"/>
                  <a:pt x="1436780" y="283489"/>
                  <a:pt x="1442852" y="285007"/>
                </a:cubicBezTo>
                <a:cubicBezTo>
                  <a:pt x="1478744" y="293980"/>
                  <a:pt x="1458866" y="288366"/>
                  <a:pt x="1502229" y="302820"/>
                </a:cubicBezTo>
                <a:lnTo>
                  <a:pt x="1520042" y="308758"/>
                </a:lnTo>
                <a:cubicBezTo>
                  <a:pt x="1525980" y="310737"/>
                  <a:pt x="1531608" y="314306"/>
                  <a:pt x="1537855" y="314696"/>
                </a:cubicBezTo>
                <a:lnTo>
                  <a:pt x="1632857" y="320633"/>
                </a:lnTo>
                <a:cubicBezTo>
                  <a:pt x="1642753" y="322612"/>
                  <a:pt x="1652809" y="323916"/>
                  <a:pt x="1662545" y="326571"/>
                </a:cubicBezTo>
                <a:cubicBezTo>
                  <a:pt x="1674622" y="329865"/>
                  <a:pt x="1686296" y="334488"/>
                  <a:pt x="1698171" y="338446"/>
                </a:cubicBezTo>
                <a:lnTo>
                  <a:pt x="1733797" y="350322"/>
                </a:lnTo>
                <a:cubicBezTo>
                  <a:pt x="1776501" y="364556"/>
                  <a:pt x="1723178" y="347287"/>
                  <a:pt x="1775361" y="362197"/>
                </a:cubicBezTo>
                <a:cubicBezTo>
                  <a:pt x="1781379" y="363917"/>
                  <a:pt x="1786928" y="367732"/>
                  <a:pt x="1793174" y="368135"/>
                </a:cubicBezTo>
                <a:cubicBezTo>
                  <a:pt x="1848513" y="371705"/>
                  <a:pt x="1904011" y="372093"/>
                  <a:pt x="1959429" y="374072"/>
                </a:cubicBezTo>
                <a:lnTo>
                  <a:pt x="2084120" y="415636"/>
                </a:lnTo>
                <a:lnTo>
                  <a:pt x="2119745" y="427511"/>
                </a:lnTo>
                <a:cubicBezTo>
                  <a:pt x="2125683" y="429490"/>
                  <a:pt x="2131384" y="432420"/>
                  <a:pt x="2137558" y="433449"/>
                </a:cubicBezTo>
                <a:cubicBezTo>
                  <a:pt x="2175136" y="439712"/>
                  <a:pt x="2161145" y="439387"/>
                  <a:pt x="2179122" y="439387"/>
                </a:cubicBezTo>
                <a:lnTo>
                  <a:pt x="2309751" y="451262"/>
                </a:lnTo>
                <a:cubicBezTo>
                  <a:pt x="2329543" y="453241"/>
                  <a:pt x="2349468" y="454176"/>
                  <a:pt x="2369127" y="457200"/>
                </a:cubicBezTo>
                <a:cubicBezTo>
                  <a:pt x="2375313" y="458152"/>
                  <a:pt x="2380693" y="462747"/>
                  <a:pt x="2386940" y="463137"/>
                </a:cubicBezTo>
                <a:cubicBezTo>
                  <a:pt x="2444260" y="466719"/>
                  <a:pt x="2501753" y="466633"/>
                  <a:pt x="2559133" y="469075"/>
                </a:cubicBezTo>
                <a:cubicBezTo>
                  <a:pt x="2594781" y="470592"/>
                  <a:pt x="2630346" y="473916"/>
                  <a:pt x="2666010" y="475013"/>
                </a:cubicBezTo>
                <a:cubicBezTo>
                  <a:pt x="2894540" y="482045"/>
                  <a:pt x="2908443" y="480950"/>
                  <a:pt x="3099460" y="480950"/>
                </a:cubicBezTo>
                <a:lnTo>
                  <a:pt x="3307278" y="498763"/>
                </a:lnTo>
                <a:cubicBezTo>
                  <a:pt x="3402280" y="504701"/>
                  <a:pt x="3446006" y="538264"/>
                  <a:pt x="3519081" y="552345"/>
                </a:cubicBezTo>
                <a:cubicBezTo>
                  <a:pt x="3592156" y="566426"/>
                  <a:pt x="3720987" y="579293"/>
                  <a:pt x="3745727" y="583251"/>
                </a:cubicBezTo>
                <a:lnTo>
                  <a:pt x="3841668" y="587828"/>
                </a:lnTo>
                <a:lnTo>
                  <a:pt x="4132613" y="587828"/>
                </a:lnTo>
              </a:path>
            </a:pathLst>
          </a:custGeom>
          <a:noFill/>
          <a:ln w="508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20" name="Forme libre 19">
            <a:extLst>
              <a:ext uri="{FF2B5EF4-FFF2-40B4-BE49-F238E27FC236}">
                <a16:creationId xmlns:a16="http://schemas.microsoft.com/office/drawing/2014/main" xmlns="" id="{27E2C382-9A83-5F81-2DA3-083669B90B0A}"/>
              </a:ext>
            </a:extLst>
          </p:cNvPr>
          <p:cNvSpPr/>
          <p:nvPr/>
        </p:nvSpPr>
        <p:spPr>
          <a:xfrm>
            <a:off x="1728234" y="2073047"/>
            <a:ext cx="4221678" cy="285226"/>
          </a:xfrm>
          <a:custGeom>
            <a:avLst/>
            <a:gdLst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37506 h 368504"/>
              <a:gd name="connsiteX24" fmla="*/ 1882239 w 4221678"/>
              <a:gd name="connsiteY24" fmla="*/ 243444 h 368504"/>
              <a:gd name="connsiteX25" fmla="*/ 1905990 w 4221678"/>
              <a:gd name="connsiteY25" fmla="*/ 249382 h 368504"/>
              <a:gd name="connsiteX26" fmla="*/ 1941616 w 4221678"/>
              <a:gd name="connsiteY26" fmla="*/ 261257 h 368504"/>
              <a:gd name="connsiteX27" fmla="*/ 1977242 w 4221678"/>
              <a:gd name="connsiteY27" fmla="*/ 273132 h 368504"/>
              <a:gd name="connsiteX28" fmla="*/ 1995055 w 4221678"/>
              <a:gd name="connsiteY28" fmla="*/ 279070 h 368504"/>
              <a:gd name="connsiteX29" fmla="*/ 2363190 w 4221678"/>
              <a:gd name="connsiteY29" fmla="*/ 290945 h 368504"/>
              <a:gd name="connsiteX30" fmla="*/ 2404754 w 4221678"/>
              <a:gd name="connsiteY30" fmla="*/ 302821 h 368504"/>
              <a:gd name="connsiteX31" fmla="*/ 2428504 w 4221678"/>
              <a:gd name="connsiteY31" fmla="*/ 308758 h 368504"/>
              <a:gd name="connsiteX32" fmla="*/ 2446317 w 4221678"/>
              <a:gd name="connsiteY32" fmla="*/ 314696 h 368504"/>
              <a:gd name="connsiteX33" fmla="*/ 2553195 w 4221678"/>
              <a:gd name="connsiteY33" fmla="*/ 320634 h 368504"/>
              <a:gd name="connsiteX34" fmla="*/ 3099460 w 4221678"/>
              <a:gd name="connsiteY34" fmla="*/ 332509 h 368504"/>
              <a:gd name="connsiteX35" fmla="*/ 3289465 w 4221678"/>
              <a:gd name="connsiteY35" fmla="*/ 356260 h 368504"/>
              <a:gd name="connsiteX36" fmla="*/ 3342904 w 4221678"/>
              <a:gd name="connsiteY36" fmla="*/ 362197 h 368504"/>
              <a:gd name="connsiteX37" fmla="*/ 3408219 w 4221678"/>
              <a:gd name="connsiteY37" fmla="*/ 368135 h 368504"/>
              <a:gd name="connsiteX38" fmla="*/ 3455720 w 4221678"/>
              <a:gd name="connsiteY38" fmla="*/ 368135 h 368504"/>
              <a:gd name="connsiteX39" fmla="*/ 4221678 w 4221678"/>
              <a:gd name="connsiteY39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243444 h 368504"/>
              <a:gd name="connsiteX25" fmla="*/ 1905990 w 4221678"/>
              <a:gd name="connsiteY25" fmla="*/ 249382 h 368504"/>
              <a:gd name="connsiteX26" fmla="*/ 1941616 w 4221678"/>
              <a:gd name="connsiteY26" fmla="*/ 261257 h 368504"/>
              <a:gd name="connsiteX27" fmla="*/ 1977242 w 4221678"/>
              <a:gd name="connsiteY27" fmla="*/ 273132 h 368504"/>
              <a:gd name="connsiteX28" fmla="*/ 1995055 w 4221678"/>
              <a:gd name="connsiteY28" fmla="*/ 279070 h 368504"/>
              <a:gd name="connsiteX29" fmla="*/ 2363190 w 4221678"/>
              <a:gd name="connsiteY29" fmla="*/ 290945 h 368504"/>
              <a:gd name="connsiteX30" fmla="*/ 2404754 w 4221678"/>
              <a:gd name="connsiteY30" fmla="*/ 302821 h 368504"/>
              <a:gd name="connsiteX31" fmla="*/ 2428504 w 4221678"/>
              <a:gd name="connsiteY31" fmla="*/ 308758 h 368504"/>
              <a:gd name="connsiteX32" fmla="*/ 2446317 w 4221678"/>
              <a:gd name="connsiteY32" fmla="*/ 314696 h 368504"/>
              <a:gd name="connsiteX33" fmla="*/ 2553195 w 4221678"/>
              <a:gd name="connsiteY33" fmla="*/ 320634 h 368504"/>
              <a:gd name="connsiteX34" fmla="*/ 3099460 w 4221678"/>
              <a:gd name="connsiteY34" fmla="*/ 332509 h 368504"/>
              <a:gd name="connsiteX35" fmla="*/ 3289465 w 4221678"/>
              <a:gd name="connsiteY35" fmla="*/ 356260 h 368504"/>
              <a:gd name="connsiteX36" fmla="*/ 3342904 w 4221678"/>
              <a:gd name="connsiteY36" fmla="*/ 362197 h 368504"/>
              <a:gd name="connsiteX37" fmla="*/ 3408219 w 4221678"/>
              <a:gd name="connsiteY37" fmla="*/ 368135 h 368504"/>
              <a:gd name="connsiteX38" fmla="*/ 3455720 w 4221678"/>
              <a:gd name="connsiteY38" fmla="*/ 368135 h 368504"/>
              <a:gd name="connsiteX39" fmla="*/ 4221678 w 4221678"/>
              <a:gd name="connsiteY39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05990 w 4221678"/>
              <a:gd name="connsiteY25" fmla="*/ 249382 h 368504"/>
              <a:gd name="connsiteX26" fmla="*/ 1941616 w 4221678"/>
              <a:gd name="connsiteY26" fmla="*/ 261257 h 368504"/>
              <a:gd name="connsiteX27" fmla="*/ 1977242 w 4221678"/>
              <a:gd name="connsiteY27" fmla="*/ 273132 h 368504"/>
              <a:gd name="connsiteX28" fmla="*/ 1995055 w 4221678"/>
              <a:gd name="connsiteY28" fmla="*/ 279070 h 368504"/>
              <a:gd name="connsiteX29" fmla="*/ 2363190 w 4221678"/>
              <a:gd name="connsiteY29" fmla="*/ 290945 h 368504"/>
              <a:gd name="connsiteX30" fmla="*/ 2404754 w 4221678"/>
              <a:gd name="connsiteY30" fmla="*/ 302821 h 368504"/>
              <a:gd name="connsiteX31" fmla="*/ 2428504 w 4221678"/>
              <a:gd name="connsiteY31" fmla="*/ 308758 h 368504"/>
              <a:gd name="connsiteX32" fmla="*/ 2446317 w 4221678"/>
              <a:gd name="connsiteY32" fmla="*/ 314696 h 368504"/>
              <a:gd name="connsiteX33" fmla="*/ 2553195 w 4221678"/>
              <a:gd name="connsiteY33" fmla="*/ 320634 h 368504"/>
              <a:gd name="connsiteX34" fmla="*/ 3099460 w 4221678"/>
              <a:gd name="connsiteY34" fmla="*/ 332509 h 368504"/>
              <a:gd name="connsiteX35" fmla="*/ 3289465 w 4221678"/>
              <a:gd name="connsiteY35" fmla="*/ 356260 h 368504"/>
              <a:gd name="connsiteX36" fmla="*/ 3342904 w 4221678"/>
              <a:gd name="connsiteY36" fmla="*/ 362197 h 368504"/>
              <a:gd name="connsiteX37" fmla="*/ 3408219 w 4221678"/>
              <a:gd name="connsiteY37" fmla="*/ 368135 h 368504"/>
              <a:gd name="connsiteX38" fmla="*/ 3455720 w 4221678"/>
              <a:gd name="connsiteY38" fmla="*/ 368135 h 368504"/>
              <a:gd name="connsiteX39" fmla="*/ 4221678 w 4221678"/>
              <a:gd name="connsiteY39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1941616 w 4221678"/>
              <a:gd name="connsiteY26" fmla="*/ 261257 h 368504"/>
              <a:gd name="connsiteX27" fmla="*/ 1977242 w 4221678"/>
              <a:gd name="connsiteY27" fmla="*/ 273132 h 368504"/>
              <a:gd name="connsiteX28" fmla="*/ 1995055 w 4221678"/>
              <a:gd name="connsiteY28" fmla="*/ 279070 h 368504"/>
              <a:gd name="connsiteX29" fmla="*/ 2363190 w 4221678"/>
              <a:gd name="connsiteY29" fmla="*/ 290945 h 368504"/>
              <a:gd name="connsiteX30" fmla="*/ 2404754 w 4221678"/>
              <a:gd name="connsiteY30" fmla="*/ 302821 h 368504"/>
              <a:gd name="connsiteX31" fmla="*/ 2428504 w 4221678"/>
              <a:gd name="connsiteY31" fmla="*/ 308758 h 368504"/>
              <a:gd name="connsiteX32" fmla="*/ 2446317 w 4221678"/>
              <a:gd name="connsiteY32" fmla="*/ 314696 h 368504"/>
              <a:gd name="connsiteX33" fmla="*/ 2553195 w 4221678"/>
              <a:gd name="connsiteY33" fmla="*/ 320634 h 368504"/>
              <a:gd name="connsiteX34" fmla="*/ 3099460 w 4221678"/>
              <a:gd name="connsiteY34" fmla="*/ 332509 h 368504"/>
              <a:gd name="connsiteX35" fmla="*/ 3289465 w 4221678"/>
              <a:gd name="connsiteY35" fmla="*/ 356260 h 368504"/>
              <a:gd name="connsiteX36" fmla="*/ 3342904 w 4221678"/>
              <a:gd name="connsiteY36" fmla="*/ 362197 h 368504"/>
              <a:gd name="connsiteX37" fmla="*/ 3408219 w 4221678"/>
              <a:gd name="connsiteY37" fmla="*/ 368135 h 368504"/>
              <a:gd name="connsiteX38" fmla="*/ 3455720 w 4221678"/>
              <a:gd name="connsiteY38" fmla="*/ 368135 h 368504"/>
              <a:gd name="connsiteX39" fmla="*/ 4221678 w 4221678"/>
              <a:gd name="connsiteY39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1977242 w 4221678"/>
              <a:gd name="connsiteY26" fmla="*/ 273132 h 368504"/>
              <a:gd name="connsiteX27" fmla="*/ 1995055 w 4221678"/>
              <a:gd name="connsiteY27" fmla="*/ 279070 h 368504"/>
              <a:gd name="connsiteX28" fmla="*/ 2363190 w 4221678"/>
              <a:gd name="connsiteY28" fmla="*/ 290945 h 368504"/>
              <a:gd name="connsiteX29" fmla="*/ 2404754 w 4221678"/>
              <a:gd name="connsiteY29" fmla="*/ 302821 h 368504"/>
              <a:gd name="connsiteX30" fmla="*/ 2428504 w 4221678"/>
              <a:gd name="connsiteY30" fmla="*/ 308758 h 368504"/>
              <a:gd name="connsiteX31" fmla="*/ 2446317 w 4221678"/>
              <a:gd name="connsiteY31" fmla="*/ 314696 h 368504"/>
              <a:gd name="connsiteX32" fmla="*/ 2553195 w 4221678"/>
              <a:gd name="connsiteY32" fmla="*/ 320634 h 368504"/>
              <a:gd name="connsiteX33" fmla="*/ 3099460 w 4221678"/>
              <a:gd name="connsiteY33" fmla="*/ 332509 h 368504"/>
              <a:gd name="connsiteX34" fmla="*/ 3289465 w 4221678"/>
              <a:gd name="connsiteY34" fmla="*/ 356260 h 368504"/>
              <a:gd name="connsiteX35" fmla="*/ 3342904 w 4221678"/>
              <a:gd name="connsiteY35" fmla="*/ 362197 h 368504"/>
              <a:gd name="connsiteX36" fmla="*/ 3408219 w 4221678"/>
              <a:gd name="connsiteY36" fmla="*/ 368135 h 368504"/>
              <a:gd name="connsiteX37" fmla="*/ 3455720 w 4221678"/>
              <a:gd name="connsiteY37" fmla="*/ 368135 h 368504"/>
              <a:gd name="connsiteX38" fmla="*/ 4221678 w 4221678"/>
              <a:gd name="connsiteY38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1977242 w 4221678"/>
              <a:gd name="connsiteY26" fmla="*/ 273132 h 368504"/>
              <a:gd name="connsiteX27" fmla="*/ 2363190 w 4221678"/>
              <a:gd name="connsiteY27" fmla="*/ 290945 h 368504"/>
              <a:gd name="connsiteX28" fmla="*/ 2404754 w 4221678"/>
              <a:gd name="connsiteY28" fmla="*/ 302821 h 368504"/>
              <a:gd name="connsiteX29" fmla="*/ 2428504 w 4221678"/>
              <a:gd name="connsiteY29" fmla="*/ 308758 h 368504"/>
              <a:gd name="connsiteX30" fmla="*/ 2446317 w 4221678"/>
              <a:gd name="connsiteY30" fmla="*/ 314696 h 368504"/>
              <a:gd name="connsiteX31" fmla="*/ 2553195 w 4221678"/>
              <a:gd name="connsiteY31" fmla="*/ 320634 h 368504"/>
              <a:gd name="connsiteX32" fmla="*/ 3099460 w 4221678"/>
              <a:gd name="connsiteY32" fmla="*/ 332509 h 368504"/>
              <a:gd name="connsiteX33" fmla="*/ 3289465 w 4221678"/>
              <a:gd name="connsiteY33" fmla="*/ 356260 h 368504"/>
              <a:gd name="connsiteX34" fmla="*/ 3342904 w 4221678"/>
              <a:gd name="connsiteY34" fmla="*/ 362197 h 368504"/>
              <a:gd name="connsiteX35" fmla="*/ 3408219 w 4221678"/>
              <a:gd name="connsiteY35" fmla="*/ 368135 h 368504"/>
              <a:gd name="connsiteX36" fmla="*/ 3455720 w 4221678"/>
              <a:gd name="connsiteY36" fmla="*/ 368135 h 368504"/>
              <a:gd name="connsiteX37" fmla="*/ 4221678 w 4221678"/>
              <a:gd name="connsiteY37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2363190 w 4221678"/>
              <a:gd name="connsiteY26" fmla="*/ 290945 h 368504"/>
              <a:gd name="connsiteX27" fmla="*/ 2404754 w 4221678"/>
              <a:gd name="connsiteY27" fmla="*/ 302821 h 368504"/>
              <a:gd name="connsiteX28" fmla="*/ 2428504 w 4221678"/>
              <a:gd name="connsiteY28" fmla="*/ 308758 h 368504"/>
              <a:gd name="connsiteX29" fmla="*/ 2446317 w 4221678"/>
              <a:gd name="connsiteY29" fmla="*/ 314696 h 368504"/>
              <a:gd name="connsiteX30" fmla="*/ 2553195 w 4221678"/>
              <a:gd name="connsiteY30" fmla="*/ 320634 h 368504"/>
              <a:gd name="connsiteX31" fmla="*/ 3099460 w 4221678"/>
              <a:gd name="connsiteY31" fmla="*/ 332509 h 368504"/>
              <a:gd name="connsiteX32" fmla="*/ 3289465 w 4221678"/>
              <a:gd name="connsiteY32" fmla="*/ 356260 h 368504"/>
              <a:gd name="connsiteX33" fmla="*/ 3342904 w 4221678"/>
              <a:gd name="connsiteY33" fmla="*/ 362197 h 368504"/>
              <a:gd name="connsiteX34" fmla="*/ 3408219 w 4221678"/>
              <a:gd name="connsiteY34" fmla="*/ 368135 h 368504"/>
              <a:gd name="connsiteX35" fmla="*/ 3455720 w 4221678"/>
              <a:gd name="connsiteY35" fmla="*/ 368135 h 368504"/>
              <a:gd name="connsiteX36" fmla="*/ 4221678 w 4221678"/>
              <a:gd name="connsiteY36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2327095 w 4221678"/>
              <a:gd name="connsiteY26" fmla="*/ 346832 h 368504"/>
              <a:gd name="connsiteX27" fmla="*/ 2404754 w 4221678"/>
              <a:gd name="connsiteY27" fmla="*/ 302821 h 368504"/>
              <a:gd name="connsiteX28" fmla="*/ 2428504 w 4221678"/>
              <a:gd name="connsiteY28" fmla="*/ 308758 h 368504"/>
              <a:gd name="connsiteX29" fmla="*/ 2446317 w 4221678"/>
              <a:gd name="connsiteY29" fmla="*/ 314696 h 368504"/>
              <a:gd name="connsiteX30" fmla="*/ 2553195 w 4221678"/>
              <a:gd name="connsiteY30" fmla="*/ 320634 h 368504"/>
              <a:gd name="connsiteX31" fmla="*/ 3099460 w 4221678"/>
              <a:gd name="connsiteY31" fmla="*/ 332509 h 368504"/>
              <a:gd name="connsiteX32" fmla="*/ 3289465 w 4221678"/>
              <a:gd name="connsiteY32" fmla="*/ 356260 h 368504"/>
              <a:gd name="connsiteX33" fmla="*/ 3342904 w 4221678"/>
              <a:gd name="connsiteY33" fmla="*/ 362197 h 368504"/>
              <a:gd name="connsiteX34" fmla="*/ 3408219 w 4221678"/>
              <a:gd name="connsiteY34" fmla="*/ 368135 h 368504"/>
              <a:gd name="connsiteX35" fmla="*/ 3455720 w 4221678"/>
              <a:gd name="connsiteY35" fmla="*/ 368135 h 368504"/>
              <a:gd name="connsiteX36" fmla="*/ 4221678 w 4221678"/>
              <a:gd name="connsiteY36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2327095 w 4221678"/>
              <a:gd name="connsiteY26" fmla="*/ 346832 h 368504"/>
              <a:gd name="connsiteX27" fmla="*/ 2404754 w 4221678"/>
              <a:gd name="connsiteY27" fmla="*/ 302821 h 368504"/>
              <a:gd name="connsiteX28" fmla="*/ 2428504 w 4221678"/>
              <a:gd name="connsiteY28" fmla="*/ 308758 h 368504"/>
              <a:gd name="connsiteX29" fmla="*/ 2458349 w 4221678"/>
              <a:gd name="connsiteY29" fmla="*/ 354615 h 368504"/>
              <a:gd name="connsiteX30" fmla="*/ 2553195 w 4221678"/>
              <a:gd name="connsiteY30" fmla="*/ 320634 h 368504"/>
              <a:gd name="connsiteX31" fmla="*/ 3099460 w 4221678"/>
              <a:gd name="connsiteY31" fmla="*/ 332509 h 368504"/>
              <a:gd name="connsiteX32" fmla="*/ 3289465 w 4221678"/>
              <a:gd name="connsiteY32" fmla="*/ 356260 h 368504"/>
              <a:gd name="connsiteX33" fmla="*/ 3342904 w 4221678"/>
              <a:gd name="connsiteY33" fmla="*/ 362197 h 368504"/>
              <a:gd name="connsiteX34" fmla="*/ 3408219 w 4221678"/>
              <a:gd name="connsiteY34" fmla="*/ 368135 h 368504"/>
              <a:gd name="connsiteX35" fmla="*/ 3455720 w 4221678"/>
              <a:gd name="connsiteY35" fmla="*/ 368135 h 368504"/>
              <a:gd name="connsiteX36" fmla="*/ 4221678 w 4221678"/>
              <a:gd name="connsiteY36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2327095 w 4221678"/>
              <a:gd name="connsiteY26" fmla="*/ 346832 h 368504"/>
              <a:gd name="connsiteX27" fmla="*/ 2404754 w 4221678"/>
              <a:gd name="connsiteY27" fmla="*/ 302821 h 368504"/>
              <a:gd name="connsiteX28" fmla="*/ 2428504 w 4221678"/>
              <a:gd name="connsiteY28" fmla="*/ 308758 h 368504"/>
              <a:gd name="connsiteX29" fmla="*/ 2553195 w 4221678"/>
              <a:gd name="connsiteY29" fmla="*/ 320634 h 368504"/>
              <a:gd name="connsiteX30" fmla="*/ 3099460 w 4221678"/>
              <a:gd name="connsiteY30" fmla="*/ 332509 h 368504"/>
              <a:gd name="connsiteX31" fmla="*/ 3289465 w 4221678"/>
              <a:gd name="connsiteY31" fmla="*/ 356260 h 368504"/>
              <a:gd name="connsiteX32" fmla="*/ 3342904 w 4221678"/>
              <a:gd name="connsiteY32" fmla="*/ 362197 h 368504"/>
              <a:gd name="connsiteX33" fmla="*/ 3408219 w 4221678"/>
              <a:gd name="connsiteY33" fmla="*/ 368135 h 368504"/>
              <a:gd name="connsiteX34" fmla="*/ 3455720 w 4221678"/>
              <a:gd name="connsiteY34" fmla="*/ 368135 h 368504"/>
              <a:gd name="connsiteX35" fmla="*/ 4221678 w 4221678"/>
              <a:gd name="connsiteY35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2327095 w 4221678"/>
              <a:gd name="connsiteY26" fmla="*/ 346832 h 368504"/>
              <a:gd name="connsiteX27" fmla="*/ 2404754 w 4221678"/>
              <a:gd name="connsiteY27" fmla="*/ 302821 h 368504"/>
              <a:gd name="connsiteX28" fmla="*/ 2428504 w 4221678"/>
              <a:gd name="connsiteY28" fmla="*/ 308758 h 368504"/>
              <a:gd name="connsiteX29" fmla="*/ 2625384 w 4221678"/>
              <a:gd name="connsiteY29" fmla="*/ 352570 h 368504"/>
              <a:gd name="connsiteX30" fmla="*/ 3099460 w 4221678"/>
              <a:gd name="connsiteY30" fmla="*/ 332509 h 368504"/>
              <a:gd name="connsiteX31" fmla="*/ 3289465 w 4221678"/>
              <a:gd name="connsiteY31" fmla="*/ 356260 h 368504"/>
              <a:gd name="connsiteX32" fmla="*/ 3342904 w 4221678"/>
              <a:gd name="connsiteY32" fmla="*/ 362197 h 368504"/>
              <a:gd name="connsiteX33" fmla="*/ 3408219 w 4221678"/>
              <a:gd name="connsiteY33" fmla="*/ 368135 h 368504"/>
              <a:gd name="connsiteX34" fmla="*/ 3455720 w 4221678"/>
              <a:gd name="connsiteY34" fmla="*/ 368135 h 368504"/>
              <a:gd name="connsiteX35" fmla="*/ 4221678 w 4221678"/>
              <a:gd name="connsiteY35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2327095 w 4221678"/>
              <a:gd name="connsiteY26" fmla="*/ 346832 h 368504"/>
              <a:gd name="connsiteX27" fmla="*/ 2404754 w 4221678"/>
              <a:gd name="connsiteY27" fmla="*/ 302821 h 368504"/>
              <a:gd name="connsiteX28" fmla="*/ 2625384 w 4221678"/>
              <a:gd name="connsiteY28" fmla="*/ 352570 h 368504"/>
              <a:gd name="connsiteX29" fmla="*/ 3099460 w 4221678"/>
              <a:gd name="connsiteY29" fmla="*/ 332509 h 368504"/>
              <a:gd name="connsiteX30" fmla="*/ 3289465 w 4221678"/>
              <a:gd name="connsiteY30" fmla="*/ 356260 h 368504"/>
              <a:gd name="connsiteX31" fmla="*/ 3342904 w 4221678"/>
              <a:gd name="connsiteY31" fmla="*/ 362197 h 368504"/>
              <a:gd name="connsiteX32" fmla="*/ 3408219 w 4221678"/>
              <a:gd name="connsiteY32" fmla="*/ 368135 h 368504"/>
              <a:gd name="connsiteX33" fmla="*/ 3455720 w 4221678"/>
              <a:gd name="connsiteY33" fmla="*/ 368135 h 368504"/>
              <a:gd name="connsiteX34" fmla="*/ 4221678 w 4221678"/>
              <a:gd name="connsiteY34" fmla="*/ 362197 h 368504"/>
              <a:gd name="connsiteX0" fmla="*/ 0 w 4221678"/>
              <a:gd name="connsiteY0" fmla="*/ 0 h 368504"/>
              <a:gd name="connsiteX1" fmla="*/ 0 w 4221678"/>
              <a:gd name="connsiteY1" fmla="*/ 0 h 368504"/>
              <a:gd name="connsiteX2" fmla="*/ 279071 w 4221678"/>
              <a:gd name="connsiteY2" fmla="*/ 5938 h 368504"/>
              <a:gd name="connsiteX3" fmla="*/ 581891 w 4221678"/>
              <a:gd name="connsiteY3" fmla="*/ 47501 h 368504"/>
              <a:gd name="connsiteX4" fmla="*/ 641268 w 4221678"/>
              <a:gd name="connsiteY4" fmla="*/ 59377 h 368504"/>
              <a:gd name="connsiteX5" fmla="*/ 659081 w 4221678"/>
              <a:gd name="connsiteY5" fmla="*/ 65314 h 368504"/>
              <a:gd name="connsiteX6" fmla="*/ 700645 w 4221678"/>
              <a:gd name="connsiteY6" fmla="*/ 71252 h 368504"/>
              <a:gd name="connsiteX7" fmla="*/ 742208 w 4221678"/>
              <a:gd name="connsiteY7" fmla="*/ 83127 h 368504"/>
              <a:gd name="connsiteX8" fmla="*/ 765959 w 4221678"/>
              <a:gd name="connsiteY8" fmla="*/ 89065 h 368504"/>
              <a:gd name="connsiteX9" fmla="*/ 801585 w 4221678"/>
              <a:gd name="connsiteY9" fmla="*/ 100940 h 368504"/>
              <a:gd name="connsiteX10" fmla="*/ 825335 w 4221678"/>
              <a:gd name="connsiteY10" fmla="*/ 106878 h 368504"/>
              <a:gd name="connsiteX11" fmla="*/ 860961 w 4221678"/>
              <a:gd name="connsiteY11" fmla="*/ 118753 h 368504"/>
              <a:gd name="connsiteX12" fmla="*/ 896587 w 4221678"/>
              <a:gd name="connsiteY12" fmla="*/ 130629 h 368504"/>
              <a:gd name="connsiteX13" fmla="*/ 914400 w 4221678"/>
              <a:gd name="connsiteY13" fmla="*/ 136566 h 368504"/>
              <a:gd name="connsiteX14" fmla="*/ 938151 w 4221678"/>
              <a:gd name="connsiteY14" fmla="*/ 142504 h 368504"/>
              <a:gd name="connsiteX15" fmla="*/ 979715 w 4221678"/>
              <a:gd name="connsiteY15" fmla="*/ 154379 h 368504"/>
              <a:gd name="connsiteX16" fmla="*/ 1199408 w 4221678"/>
              <a:gd name="connsiteY16" fmla="*/ 166254 h 368504"/>
              <a:gd name="connsiteX17" fmla="*/ 1270660 w 4221678"/>
              <a:gd name="connsiteY17" fmla="*/ 178130 h 368504"/>
              <a:gd name="connsiteX18" fmla="*/ 1288473 w 4221678"/>
              <a:gd name="connsiteY18" fmla="*/ 184067 h 368504"/>
              <a:gd name="connsiteX19" fmla="*/ 1365663 w 4221678"/>
              <a:gd name="connsiteY19" fmla="*/ 195943 h 368504"/>
              <a:gd name="connsiteX20" fmla="*/ 1401289 w 4221678"/>
              <a:gd name="connsiteY20" fmla="*/ 207818 h 368504"/>
              <a:gd name="connsiteX21" fmla="*/ 1419102 w 4221678"/>
              <a:gd name="connsiteY21" fmla="*/ 213756 h 368504"/>
              <a:gd name="connsiteX22" fmla="*/ 1466603 w 4221678"/>
              <a:gd name="connsiteY22" fmla="*/ 225631 h 368504"/>
              <a:gd name="connsiteX23" fmla="*/ 1727860 w 4221678"/>
              <a:gd name="connsiteY23" fmla="*/ 285409 h 368504"/>
              <a:gd name="connsiteX24" fmla="*/ 1882239 w 4221678"/>
              <a:gd name="connsiteY24" fmla="*/ 307315 h 368504"/>
              <a:gd name="connsiteX25" fmla="*/ 1924037 w 4221678"/>
              <a:gd name="connsiteY25" fmla="*/ 321237 h 368504"/>
              <a:gd name="connsiteX26" fmla="*/ 2327095 w 4221678"/>
              <a:gd name="connsiteY26" fmla="*/ 346832 h 368504"/>
              <a:gd name="connsiteX27" fmla="*/ 2625384 w 4221678"/>
              <a:gd name="connsiteY27" fmla="*/ 352570 h 368504"/>
              <a:gd name="connsiteX28" fmla="*/ 3099460 w 4221678"/>
              <a:gd name="connsiteY28" fmla="*/ 332509 h 368504"/>
              <a:gd name="connsiteX29" fmla="*/ 3289465 w 4221678"/>
              <a:gd name="connsiteY29" fmla="*/ 356260 h 368504"/>
              <a:gd name="connsiteX30" fmla="*/ 3342904 w 4221678"/>
              <a:gd name="connsiteY30" fmla="*/ 362197 h 368504"/>
              <a:gd name="connsiteX31" fmla="*/ 3408219 w 4221678"/>
              <a:gd name="connsiteY31" fmla="*/ 368135 h 368504"/>
              <a:gd name="connsiteX32" fmla="*/ 3455720 w 4221678"/>
              <a:gd name="connsiteY32" fmla="*/ 368135 h 368504"/>
              <a:gd name="connsiteX33" fmla="*/ 4221678 w 4221678"/>
              <a:gd name="connsiteY33" fmla="*/ 362197 h 368504"/>
              <a:gd name="connsiteX0" fmla="*/ 0 w 4221678"/>
              <a:gd name="connsiteY0" fmla="*/ 0 h 378540"/>
              <a:gd name="connsiteX1" fmla="*/ 0 w 4221678"/>
              <a:gd name="connsiteY1" fmla="*/ 0 h 378540"/>
              <a:gd name="connsiteX2" fmla="*/ 279071 w 4221678"/>
              <a:gd name="connsiteY2" fmla="*/ 5938 h 378540"/>
              <a:gd name="connsiteX3" fmla="*/ 581891 w 4221678"/>
              <a:gd name="connsiteY3" fmla="*/ 47501 h 378540"/>
              <a:gd name="connsiteX4" fmla="*/ 641268 w 4221678"/>
              <a:gd name="connsiteY4" fmla="*/ 59377 h 378540"/>
              <a:gd name="connsiteX5" fmla="*/ 659081 w 4221678"/>
              <a:gd name="connsiteY5" fmla="*/ 65314 h 378540"/>
              <a:gd name="connsiteX6" fmla="*/ 700645 w 4221678"/>
              <a:gd name="connsiteY6" fmla="*/ 71252 h 378540"/>
              <a:gd name="connsiteX7" fmla="*/ 742208 w 4221678"/>
              <a:gd name="connsiteY7" fmla="*/ 83127 h 378540"/>
              <a:gd name="connsiteX8" fmla="*/ 765959 w 4221678"/>
              <a:gd name="connsiteY8" fmla="*/ 89065 h 378540"/>
              <a:gd name="connsiteX9" fmla="*/ 801585 w 4221678"/>
              <a:gd name="connsiteY9" fmla="*/ 100940 h 378540"/>
              <a:gd name="connsiteX10" fmla="*/ 825335 w 4221678"/>
              <a:gd name="connsiteY10" fmla="*/ 106878 h 378540"/>
              <a:gd name="connsiteX11" fmla="*/ 860961 w 4221678"/>
              <a:gd name="connsiteY11" fmla="*/ 118753 h 378540"/>
              <a:gd name="connsiteX12" fmla="*/ 896587 w 4221678"/>
              <a:gd name="connsiteY12" fmla="*/ 130629 h 378540"/>
              <a:gd name="connsiteX13" fmla="*/ 914400 w 4221678"/>
              <a:gd name="connsiteY13" fmla="*/ 136566 h 378540"/>
              <a:gd name="connsiteX14" fmla="*/ 938151 w 4221678"/>
              <a:gd name="connsiteY14" fmla="*/ 142504 h 378540"/>
              <a:gd name="connsiteX15" fmla="*/ 979715 w 4221678"/>
              <a:gd name="connsiteY15" fmla="*/ 154379 h 378540"/>
              <a:gd name="connsiteX16" fmla="*/ 1199408 w 4221678"/>
              <a:gd name="connsiteY16" fmla="*/ 166254 h 378540"/>
              <a:gd name="connsiteX17" fmla="*/ 1270660 w 4221678"/>
              <a:gd name="connsiteY17" fmla="*/ 178130 h 378540"/>
              <a:gd name="connsiteX18" fmla="*/ 1288473 w 4221678"/>
              <a:gd name="connsiteY18" fmla="*/ 184067 h 378540"/>
              <a:gd name="connsiteX19" fmla="*/ 1365663 w 4221678"/>
              <a:gd name="connsiteY19" fmla="*/ 195943 h 378540"/>
              <a:gd name="connsiteX20" fmla="*/ 1401289 w 4221678"/>
              <a:gd name="connsiteY20" fmla="*/ 207818 h 378540"/>
              <a:gd name="connsiteX21" fmla="*/ 1419102 w 4221678"/>
              <a:gd name="connsiteY21" fmla="*/ 213756 h 378540"/>
              <a:gd name="connsiteX22" fmla="*/ 1466603 w 4221678"/>
              <a:gd name="connsiteY22" fmla="*/ 225631 h 378540"/>
              <a:gd name="connsiteX23" fmla="*/ 1727860 w 4221678"/>
              <a:gd name="connsiteY23" fmla="*/ 285409 h 378540"/>
              <a:gd name="connsiteX24" fmla="*/ 1882239 w 4221678"/>
              <a:gd name="connsiteY24" fmla="*/ 307315 h 378540"/>
              <a:gd name="connsiteX25" fmla="*/ 1924037 w 4221678"/>
              <a:gd name="connsiteY25" fmla="*/ 321237 h 378540"/>
              <a:gd name="connsiteX26" fmla="*/ 2327095 w 4221678"/>
              <a:gd name="connsiteY26" fmla="*/ 346832 h 378540"/>
              <a:gd name="connsiteX27" fmla="*/ 2625384 w 4221678"/>
              <a:gd name="connsiteY27" fmla="*/ 352570 h 378540"/>
              <a:gd name="connsiteX28" fmla="*/ 3123523 w 4221678"/>
              <a:gd name="connsiteY28" fmla="*/ 364444 h 378540"/>
              <a:gd name="connsiteX29" fmla="*/ 3289465 w 4221678"/>
              <a:gd name="connsiteY29" fmla="*/ 356260 h 378540"/>
              <a:gd name="connsiteX30" fmla="*/ 3342904 w 4221678"/>
              <a:gd name="connsiteY30" fmla="*/ 362197 h 378540"/>
              <a:gd name="connsiteX31" fmla="*/ 3408219 w 4221678"/>
              <a:gd name="connsiteY31" fmla="*/ 368135 h 378540"/>
              <a:gd name="connsiteX32" fmla="*/ 3455720 w 4221678"/>
              <a:gd name="connsiteY32" fmla="*/ 368135 h 378540"/>
              <a:gd name="connsiteX33" fmla="*/ 4221678 w 4221678"/>
              <a:gd name="connsiteY33" fmla="*/ 362197 h 37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221678" h="378540">
                <a:moveTo>
                  <a:pt x="0" y="0"/>
                </a:moveTo>
                <a:lnTo>
                  <a:pt x="0" y="0"/>
                </a:lnTo>
                <a:cubicBezTo>
                  <a:pt x="152260" y="10151"/>
                  <a:pt x="59311" y="5938"/>
                  <a:pt x="279071" y="5938"/>
                </a:cubicBezTo>
                <a:lnTo>
                  <a:pt x="581891" y="47501"/>
                </a:lnTo>
                <a:cubicBezTo>
                  <a:pt x="601683" y="51460"/>
                  <a:pt x="621601" y="54838"/>
                  <a:pt x="641268" y="59377"/>
                </a:cubicBezTo>
                <a:cubicBezTo>
                  <a:pt x="647367" y="60784"/>
                  <a:pt x="652944" y="64087"/>
                  <a:pt x="659081" y="65314"/>
                </a:cubicBezTo>
                <a:cubicBezTo>
                  <a:pt x="672805" y="68059"/>
                  <a:pt x="686875" y="68748"/>
                  <a:pt x="700645" y="71252"/>
                </a:cubicBezTo>
                <a:cubicBezTo>
                  <a:pt x="726155" y="75890"/>
                  <a:pt x="719960" y="76771"/>
                  <a:pt x="742208" y="83127"/>
                </a:cubicBezTo>
                <a:cubicBezTo>
                  <a:pt x="750055" y="85369"/>
                  <a:pt x="758142" y="86720"/>
                  <a:pt x="765959" y="89065"/>
                </a:cubicBezTo>
                <a:cubicBezTo>
                  <a:pt x="777949" y="92662"/>
                  <a:pt x="789441" y="97904"/>
                  <a:pt x="801585" y="100940"/>
                </a:cubicBezTo>
                <a:cubicBezTo>
                  <a:pt x="809502" y="102919"/>
                  <a:pt x="817519" y="104533"/>
                  <a:pt x="825335" y="106878"/>
                </a:cubicBezTo>
                <a:cubicBezTo>
                  <a:pt x="837325" y="110475"/>
                  <a:pt x="849086" y="114795"/>
                  <a:pt x="860961" y="118753"/>
                </a:cubicBezTo>
                <a:lnTo>
                  <a:pt x="896587" y="130629"/>
                </a:lnTo>
                <a:cubicBezTo>
                  <a:pt x="902525" y="132608"/>
                  <a:pt x="908328" y="135048"/>
                  <a:pt x="914400" y="136566"/>
                </a:cubicBezTo>
                <a:cubicBezTo>
                  <a:pt x="922317" y="138545"/>
                  <a:pt x="930304" y="140262"/>
                  <a:pt x="938151" y="142504"/>
                </a:cubicBezTo>
                <a:cubicBezTo>
                  <a:pt x="955076" y="147340"/>
                  <a:pt x="961144" y="151726"/>
                  <a:pt x="979715" y="154379"/>
                </a:cubicBezTo>
                <a:cubicBezTo>
                  <a:pt x="1046715" y="163950"/>
                  <a:pt x="1141771" y="164120"/>
                  <a:pt x="1199408" y="166254"/>
                </a:cubicBezTo>
                <a:cubicBezTo>
                  <a:pt x="1223159" y="170213"/>
                  <a:pt x="1247817" y="170517"/>
                  <a:pt x="1270660" y="178130"/>
                </a:cubicBezTo>
                <a:cubicBezTo>
                  <a:pt x="1276598" y="180109"/>
                  <a:pt x="1282401" y="182549"/>
                  <a:pt x="1288473" y="184067"/>
                </a:cubicBezTo>
                <a:cubicBezTo>
                  <a:pt x="1315679" y="190868"/>
                  <a:pt x="1336812" y="192336"/>
                  <a:pt x="1365663" y="195943"/>
                </a:cubicBezTo>
                <a:lnTo>
                  <a:pt x="1401289" y="207818"/>
                </a:lnTo>
                <a:cubicBezTo>
                  <a:pt x="1407227" y="209797"/>
                  <a:pt x="1413030" y="212238"/>
                  <a:pt x="1419102" y="213756"/>
                </a:cubicBezTo>
                <a:lnTo>
                  <a:pt x="1466603" y="225631"/>
                </a:lnTo>
                <a:cubicBezTo>
                  <a:pt x="1553689" y="229589"/>
                  <a:pt x="1640774" y="281451"/>
                  <a:pt x="1727860" y="285409"/>
                </a:cubicBezTo>
                <a:cubicBezTo>
                  <a:pt x="1779320" y="287388"/>
                  <a:pt x="1849543" y="301344"/>
                  <a:pt x="1882239" y="307315"/>
                </a:cubicBezTo>
                <a:cubicBezTo>
                  <a:pt x="1914935" y="313286"/>
                  <a:pt x="1849894" y="314651"/>
                  <a:pt x="1924037" y="321237"/>
                </a:cubicBezTo>
                <a:cubicBezTo>
                  <a:pt x="1998180" y="327823"/>
                  <a:pt x="2246976" y="349901"/>
                  <a:pt x="2327095" y="346832"/>
                </a:cubicBezTo>
                <a:cubicBezTo>
                  <a:pt x="2443986" y="352054"/>
                  <a:pt x="2496657" y="354957"/>
                  <a:pt x="2625384" y="352570"/>
                </a:cubicBezTo>
                <a:lnTo>
                  <a:pt x="3123523" y="364444"/>
                </a:lnTo>
                <a:cubicBezTo>
                  <a:pt x="3218954" y="400231"/>
                  <a:pt x="3252902" y="356634"/>
                  <a:pt x="3289465" y="356260"/>
                </a:cubicBezTo>
                <a:cubicBezTo>
                  <a:pt x="3326028" y="355886"/>
                  <a:pt x="3325070" y="360414"/>
                  <a:pt x="3342904" y="362197"/>
                </a:cubicBezTo>
                <a:cubicBezTo>
                  <a:pt x="3364657" y="364372"/>
                  <a:pt x="3386388" y="366986"/>
                  <a:pt x="3408219" y="368135"/>
                </a:cubicBezTo>
                <a:cubicBezTo>
                  <a:pt x="3424031" y="368967"/>
                  <a:pt x="3439886" y="368135"/>
                  <a:pt x="3455720" y="368135"/>
                </a:cubicBezTo>
                <a:lnTo>
                  <a:pt x="4221678" y="362197"/>
                </a:lnTo>
              </a:path>
            </a:pathLst>
          </a:custGeom>
          <a:noFill/>
          <a:ln w="50800">
            <a:solidFill>
              <a:srgbClr val="FF7F4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21" name="Text Box 4">
            <a:extLst>
              <a:ext uri="{FF2B5EF4-FFF2-40B4-BE49-F238E27FC236}">
                <a16:creationId xmlns:a16="http://schemas.microsoft.com/office/drawing/2014/main" xmlns="" id="{5F2CDC86-AE77-4B0F-D793-3DD75409C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0668" y="1994090"/>
            <a:ext cx="127602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FF7F4D"/>
                </a:solidFill>
                <a:latin typeface="Century Gothic" panose="020F0302020204030204"/>
                <a:ea typeface="+mn-ea"/>
                <a:cs typeface="Arial"/>
              </a:rPr>
              <a:t>87,0%</a:t>
            </a:r>
          </a:p>
        </p:txBody>
      </p:sp>
      <p:sp>
        <p:nvSpPr>
          <p:cNvPr id="22" name="Text Box 4">
            <a:extLst>
              <a:ext uri="{FF2B5EF4-FFF2-40B4-BE49-F238E27FC236}">
                <a16:creationId xmlns:a16="http://schemas.microsoft.com/office/drawing/2014/main" xmlns="" id="{64868E57-FB3D-3734-790B-DB81401CC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9479" y="2616945"/>
            <a:ext cx="127602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3B3838">
                    <a:lumMod val="60000"/>
                    <a:lumOff val="40000"/>
                  </a:srgbClr>
                </a:solidFill>
                <a:latin typeface="Century Gothic" panose="020F0302020204030204"/>
                <a:ea typeface="+mn-ea"/>
                <a:cs typeface="Arial"/>
              </a:rPr>
              <a:t>80,7%</a:t>
            </a:r>
          </a:p>
        </p:txBody>
      </p:sp>
      <p:graphicFrame>
        <p:nvGraphicFramePr>
          <p:cNvPr id="23" name="Tableau 22">
            <a:extLst>
              <a:ext uri="{FF2B5EF4-FFF2-40B4-BE49-F238E27FC236}">
                <a16:creationId xmlns:a16="http://schemas.microsoft.com/office/drawing/2014/main" xmlns="" id="{AED3BA84-7A8E-13D3-31F9-75DB7B0BDB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1378632"/>
              </p:ext>
            </p:extLst>
          </p:nvPr>
        </p:nvGraphicFramePr>
        <p:xfrm>
          <a:off x="6685649" y="4751345"/>
          <a:ext cx="5244442" cy="7173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4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817960032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1566161603"/>
                    </a:ext>
                  </a:extLst>
                </a:gridCol>
                <a:gridCol w="373874">
                  <a:extLst>
                    <a:ext uri="{9D8B030D-6E8A-4147-A177-3AD203B41FA5}">
                      <a16:colId xmlns:a16="http://schemas.microsoft.com/office/drawing/2014/main" xmlns="" val="2723795024"/>
                    </a:ext>
                  </a:extLst>
                </a:gridCol>
              </a:tblGrid>
              <a:tr h="314611">
                <a:tc gridSpan="14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Nombre de personnes à risque</a:t>
                      </a: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mpd="sng">
                      <a:noFill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4398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774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742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692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681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667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845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626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416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164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8342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spc="-3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390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387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367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338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322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316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308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298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295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287</a:t>
                      </a:r>
                      <a:endParaRPr lang="fr-FR" sz="8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195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82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25" name="Groupe 24">
            <a:extLst>
              <a:ext uri="{FF2B5EF4-FFF2-40B4-BE49-F238E27FC236}">
                <a16:creationId xmlns:a16="http://schemas.microsoft.com/office/drawing/2014/main" xmlns="" id="{4E777CD3-A185-EF64-5C48-0B61255D0862}"/>
              </a:ext>
            </a:extLst>
          </p:cNvPr>
          <p:cNvGrpSpPr/>
          <p:nvPr/>
        </p:nvGrpSpPr>
        <p:grpSpPr>
          <a:xfrm>
            <a:off x="6633617" y="2021784"/>
            <a:ext cx="5258401" cy="2727124"/>
            <a:chOff x="499922" y="2485881"/>
            <a:chExt cx="5401148" cy="3183457"/>
          </a:xfrm>
        </p:grpSpPr>
        <p:graphicFrame>
          <p:nvGraphicFramePr>
            <p:cNvPr id="26" name="Graphique 25">
              <a:extLst>
                <a:ext uri="{FF2B5EF4-FFF2-40B4-BE49-F238E27FC236}">
                  <a16:creationId xmlns:a16="http://schemas.microsoft.com/office/drawing/2014/main" xmlns="" id="{1A2701BE-0501-FDB9-309E-5ED2782549FD}"/>
                </a:ext>
              </a:extLst>
            </p:cNvPr>
            <p:cNvGraphicFramePr/>
            <p:nvPr/>
          </p:nvGraphicFramePr>
          <p:xfrm>
            <a:off x="595611" y="2485881"/>
            <a:ext cx="5305459" cy="29847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7" name="Text Box 4">
              <a:extLst>
                <a:ext uri="{FF2B5EF4-FFF2-40B4-BE49-F238E27FC236}">
                  <a16:creationId xmlns:a16="http://schemas.microsoft.com/office/drawing/2014/main" xmlns="" id="{8FA68880-1C62-4C1F-7BC2-059064BD8A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-694305" y="3713549"/>
              <a:ext cx="2657165" cy="2687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algn="ctr" eaLnBrk="1" hangingPunct="1">
                <a:defRPr/>
              </a:pPr>
              <a:r>
                <a:rPr lang="da-DK" sz="110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F0302020204030204"/>
                  <a:ea typeface="+mn-ea"/>
                  <a:cs typeface="Arial"/>
                </a:rPr>
                <a:t>Pourcentage de patients (%)</a:t>
              </a:r>
            </a:p>
          </p:txBody>
        </p:sp>
        <p:sp>
          <p:nvSpPr>
            <p:cNvPr id="28" name="Text Box 4">
              <a:extLst>
                <a:ext uri="{FF2B5EF4-FFF2-40B4-BE49-F238E27FC236}">
                  <a16:creationId xmlns:a16="http://schemas.microsoft.com/office/drawing/2014/main" xmlns="" id="{E60B643C-1701-5511-C6ED-6463997DCC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3806" y="5363952"/>
              <a:ext cx="3306656" cy="3053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  <a:cs typeface="ヒラギノ角ゴ Pro W3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ヒラギノ角ゴ Pro W3" charset="0"/>
                </a:defRPr>
              </a:lvl9pPr>
            </a:lstStyle>
            <a:p>
              <a:pPr algn="ctr" eaLnBrk="1" hangingPunct="1">
                <a:defRPr/>
              </a:pPr>
              <a:r>
                <a:rPr lang="da-DK" sz="11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F0302020204030204"/>
                  <a:ea typeface="+mn-ea"/>
                  <a:cs typeface="Arial"/>
                </a:rPr>
                <a:t>Temps, mois</a:t>
              </a:r>
            </a:p>
          </p:txBody>
        </p:sp>
      </p:grpSp>
      <p:cxnSp>
        <p:nvCxnSpPr>
          <p:cNvPr id="30" name="Connecteur droit 29">
            <a:extLst>
              <a:ext uri="{FF2B5EF4-FFF2-40B4-BE49-F238E27FC236}">
                <a16:creationId xmlns:a16="http://schemas.microsoft.com/office/drawing/2014/main" xmlns="" id="{E1EDDB44-E073-E05A-0A54-6F6F31701119}"/>
              </a:ext>
            </a:extLst>
          </p:cNvPr>
          <p:cNvCxnSpPr/>
          <p:nvPr/>
        </p:nvCxnSpPr>
        <p:spPr>
          <a:xfrm>
            <a:off x="10996039" y="2013670"/>
            <a:ext cx="0" cy="2196935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 Box 4">
            <a:extLst>
              <a:ext uri="{FF2B5EF4-FFF2-40B4-BE49-F238E27FC236}">
                <a16:creationId xmlns:a16="http://schemas.microsoft.com/office/drawing/2014/main" xmlns="" id="{7813E899-F317-7E0F-4F7A-E7CD749F3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98736" y="2082626"/>
            <a:ext cx="76844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FF7F4D"/>
                </a:solidFill>
                <a:latin typeface="Century Gothic" panose="020F0302020204030204"/>
                <a:ea typeface="+mn-ea"/>
                <a:cs typeface="Arial"/>
              </a:rPr>
              <a:t>84,4%</a:t>
            </a:r>
          </a:p>
        </p:txBody>
      </p:sp>
      <p:sp>
        <p:nvSpPr>
          <p:cNvPr id="32" name="Text Box 4">
            <a:extLst>
              <a:ext uri="{FF2B5EF4-FFF2-40B4-BE49-F238E27FC236}">
                <a16:creationId xmlns:a16="http://schemas.microsoft.com/office/drawing/2014/main" xmlns="" id="{78097E29-2337-95CA-BC87-08E225A54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98735" y="2601800"/>
            <a:ext cx="91559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eaLnBrk="1" hangingPunct="1">
              <a:defRPr/>
            </a:pPr>
            <a:r>
              <a:rPr lang="da-DK" sz="1400" b="1" dirty="0">
                <a:solidFill>
                  <a:srgbClr val="3B3838">
                    <a:lumMod val="60000"/>
                    <a:lumOff val="40000"/>
                  </a:srgbClr>
                </a:solidFill>
                <a:latin typeface="Century Gothic" panose="020F0302020204030204"/>
                <a:ea typeface="+mn-ea"/>
                <a:cs typeface="Arial"/>
              </a:rPr>
              <a:t>76,8</a:t>
            </a:r>
          </a:p>
        </p:txBody>
      </p:sp>
      <p:sp>
        <p:nvSpPr>
          <p:cNvPr id="33" name="Forme libre 32">
            <a:extLst>
              <a:ext uri="{FF2B5EF4-FFF2-40B4-BE49-F238E27FC236}">
                <a16:creationId xmlns:a16="http://schemas.microsoft.com/office/drawing/2014/main" xmlns="" id="{0DE5DAC5-9424-6AFD-1ED6-45FC11012184}"/>
              </a:ext>
            </a:extLst>
          </p:cNvPr>
          <p:cNvSpPr/>
          <p:nvPr/>
        </p:nvSpPr>
        <p:spPr>
          <a:xfrm>
            <a:off x="7295032" y="2096388"/>
            <a:ext cx="4397057" cy="519018"/>
          </a:xfrm>
          <a:custGeom>
            <a:avLst/>
            <a:gdLst>
              <a:gd name="connsiteX0" fmla="*/ 0 w 4409089"/>
              <a:gd name="connsiteY0" fmla="*/ 0 h 635876"/>
              <a:gd name="connsiteX1" fmla="*/ 357351 w 4409089"/>
              <a:gd name="connsiteY1" fmla="*/ 31531 h 635876"/>
              <a:gd name="connsiteX2" fmla="*/ 430924 w 4409089"/>
              <a:gd name="connsiteY2" fmla="*/ 57807 h 635876"/>
              <a:gd name="connsiteX3" fmla="*/ 446689 w 4409089"/>
              <a:gd name="connsiteY3" fmla="*/ 63062 h 635876"/>
              <a:gd name="connsiteX4" fmla="*/ 462455 w 4409089"/>
              <a:gd name="connsiteY4" fmla="*/ 73573 h 635876"/>
              <a:gd name="connsiteX5" fmla="*/ 478220 w 4409089"/>
              <a:gd name="connsiteY5" fmla="*/ 78828 h 635876"/>
              <a:gd name="connsiteX6" fmla="*/ 504496 w 4409089"/>
              <a:gd name="connsiteY6" fmla="*/ 94593 h 635876"/>
              <a:gd name="connsiteX7" fmla="*/ 546538 w 4409089"/>
              <a:gd name="connsiteY7" fmla="*/ 115614 h 635876"/>
              <a:gd name="connsiteX8" fmla="*/ 588579 w 4409089"/>
              <a:gd name="connsiteY8" fmla="*/ 126124 h 635876"/>
              <a:gd name="connsiteX9" fmla="*/ 609600 w 4409089"/>
              <a:gd name="connsiteY9" fmla="*/ 131379 h 635876"/>
              <a:gd name="connsiteX10" fmla="*/ 625365 w 4409089"/>
              <a:gd name="connsiteY10" fmla="*/ 136635 h 635876"/>
              <a:gd name="connsiteX11" fmla="*/ 662151 w 4409089"/>
              <a:gd name="connsiteY11" fmla="*/ 147145 h 635876"/>
              <a:gd name="connsiteX12" fmla="*/ 677917 w 4409089"/>
              <a:gd name="connsiteY12" fmla="*/ 157655 h 635876"/>
              <a:gd name="connsiteX13" fmla="*/ 704193 w 4409089"/>
              <a:gd name="connsiteY13" fmla="*/ 162910 h 635876"/>
              <a:gd name="connsiteX14" fmla="*/ 719958 w 4409089"/>
              <a:gd name="connsiteY14" fmla="*/ 168166 h 635876"/>
              <a:gd name="connsiteX15" fmla="*/ 740979 w 4409089"/>
              <a:gd name="connsiteY15" fmla="*/ 173421 h 635876"/>
              <a:gd name="connsiteX16" fmla="*/ 756745 w 4409089"/>
              <a:gd name="connsiteY16" fmla="*/ 178676 h 635876"/>
              <a:gd name="connsiteX17" fmla="*/ 804041 w 4409089"/>
              <a:gd name="connsiteY17" fmla="*/ 189186 h 635876"/>
              <a:gd name="connsiteX18" fmla="*/ 851338 w 4409089"/>
              <a:gd name="connsiteY18" fmla="*/ 204952 h 635876"/>
              <a:gd name="connsiteX19" fmla="*/ 867103 w 4409089"/>
              <a:gd name="connsiteY19" fmla="*/ 210207 h 635876"/>
              <a:gd name="connsiteX20" fmla="*/ 882869 w 4409089"/>
              <a:gd name="connsiteY20" fmla="*/ 215462 h 635876"/>
              <a:gd name="connsiteX21" fmla="*/ 903889 w 4409089"/>
              <a:gd name="connsiteY21" fmla="*/ 225973 h 635876"/>
              <a:gd name="connsiteX22" fmla="*/ 956441 w 4409089"/>
              <a:gd name="connsiteY22" fmla="*/ 241738 h 635876"/>
              <a:gd name="connsiteX23" fmla="*/ 972207 w 4409089"/>
              <a:gd name="connsiteY23" fmla="*/ 252248 h 635876"/>
              <a:gd name="connsiteX24" fmla="*/ 1014248 w 4409089"/>
              <a:gd name="connsiteY24" fmla="*/ 283779 h 635876"/>
              <a:gd name="connsiteX25" fmla="*/ 1030013 w 4409089"/>
              <a:gd name="connsiteY25" fmla="*/ 289035 h 635876"/>
              <a:gd name="connsiteX26" fmla="*/ 1040524 w 4409089"/>
              <a:gd name="connsiteY26" fmla="*/ 299545 h 635876"/>
              <a:gd name="connsiteX27" fmla="*/ 1077310 w 4409089"/>
              <a:gd name="connsiteY27" fmla="*/ 310055 h 635876"/>
              <a:gd name="connsiteX28" fmla="*/ 1108841 w 4409089"/>
              <a:gd name="connsiteY28" fmla="*/ 320566 h 635876"/>
              <a:gd name="connsiteX29" fmla="*/ 1140372 w 4409089"/>
              <a:gd name="connsiteY29" fmla="*/ 331076 h 635876"/>
              <a:gd name="connsiteX30" fmla="*/ 1182413 w 4409089"/>
              <a:gd name="connsiteY30" fmla="*/ 341586 h 635876"/>
              <a:gd name="connsiteX31" fmla="*/ 1255986 w 4409089"/>
              <a:gd name="connsiteY31" fmla="*/ 346841 h 635876"/>
              <a:gd name="connsiteX32" fmla="*/ 1298027 w 4409089"/>
              <a:gd name="connsiteY32" fmla="*/ 357352 h 635876"/>
              <a:gd name="connsiteX33" fmla="*/ 1324303 w 4409089"/>
              <a:gd name="connsiteY33" fmla="*/ 362607 h 635876"/>
              <a:gd name="connsiteX34" fmla="*/ 1340069 w 4409089"/>
              <a:gd name="connsiteY34" fmla="*/ 367862 h 635876"/>
              <a:gd name="connsiteX35" fmla="*/ 1361089 w 4409089"/>
              <a:gd name="connsiteY35" fmla="*/ 373117 h 635876"/>
              <a:gd name="connsiteX36" fmla="*/ 1392620 w 4409089"/>
              <a:gd name="connsiteY36" fmla="*/ 383628 h 635876"/>
              <a:gd name="connsiteX37" fmla="*/ 1471448 w 4409089"/>
              <a:gd name="connsiteY37" fmla="*/ 409904 h 635876"/>
              <a:gd name="connsiteX38" fmla="*/ 1502979 w 4409089"/>
              <a:gd name="connsiteY38" fmla="*/ 420414 h 635876"/>
              <a:gd name="connsiteX39" fmla="*/ 1518745 w 4409089"/>
              <a:gd name="connsiteY39" fmla="*/ 425669 h 635876"/>
              <a:gd name="connsiteX40" fmla="*/ 1571296 w 4409089"/>
              <a:gd name="connsiteY40" fmla="*/ 436179 h 635876"/>
              <a:gd name="connsiteX41" fmla="*/ 1592317 w 4409089"/>
              <a:gd name="connsiteY41" fmla="*/ 441435 h 635876"/>
              <a:gd name="connsiteX42" fmla="*/ 1650124 w 4409089"/>
              <a:gd name="connsiteY42" fmla="*/ 446690 h 635876"/>
              <a:gd name="connsiteX43" fmla="*/ 1692165 w 4409089"/>
              <a:gd name="connsiteY43" fmla="*/ 451945 h 635876"/>
              <a:gd name="connsiteX44" fmla="*/ 1849820 w 4409089"/>
              <a:gd name="connsiteY44" fmla="*/ 457200 h 635876"/>
              <a:gd name="connsiteX45" fmla="*/ 1944413 w 4409089"/>
              <a:gd name="connsiteY45" fmla="*/ 472966 h 635876"/>
              <a:gd name="connsiteX46" fmla="*/ 1981200 w 4409089"/>
              <a:gd name="connsiteY46" fmla="*/ 483476 h 635876"/>
              <a:gd name="connsiteX47" fmla="*/ 2033751 w 4409089"/>
              <a:gd name="connsiteY47" fmla="*/ 478221 h 635876"/>
              <a:gd name="connsiteX48" fmla="*/ 2091558 w 4409089"/>
              <a:gd name="connsiteY48" fmla="*/ 488731 h 635876"/>
              <a:gd name="connsiteX49" fmla="*/ 2123089 w 4409089"/>
              <a:gd name="connsiteY49" fmla="*/ 499241 h 635876"/>
              <a:gd name="connsiteX50" fmla="*/ 2175641 w 4409089"/>
              <a:gd name="connsiteY50" fmla="*/ 515007 h 635876"/>
              <a:gd name="connsiteX51" fmla="*/ 2191407 w 4409089"/>
              <a:gd name="connsiteY51" fmla="*/ 520262 h 635876"/>
              <a:gd name="connsiteX52" fmla="*/ 2233448 w 4409089"/>
              <a:gd name="connsiteY52" fmla="*/ 530773 h 635876"/>
              <a:gd name="connsiteX53" fmla="*/ 2249213 w 4409089"/>
              <a:gd name="connsiteY53" fmla="*/ 536028 h 635876"/>
              <a:gd name="connsiteX54" fmla="*/ 2674882 w 4409089"/>
              <a:gd name="connsiteY54" fmla="*/ 541283 h 635876"/>
              <a:gd name="connsiteX55" fmla="*/ 2916620 w 4409089"/>
              <a:gd name="connsiteY55" fmla="*/ 546538 h 635876"/>
              <a:gd name="connsiteX56" fmla="*/ 2995448 w 4409089"/>
              <a:gd name="connsiteY56" fmla="*/ 551793 h 635876"/>
              <a:gd name="connsiteX57" fmla="*/ 3305503 w 4409089"/>
              <a:gd name="connsiteY57" fmla="*/ 572814 h 635876"/>
              <a:gd name="connsiteX58" fmla="*/ 3347545 w 4409089"/>
              <a:gd name="connsiteY58" fmla="*/ 588579 h 635876"/>
              <a:gd name="connsiteX59" fmla="*/ 3410607 w 4409089"/>
              <a:gd name="connsiteY59" fmla="*/ 593835 h 635876"/>
              <a:gd name="connsiteX60" fmla="*/ 4030717 w 4409089"/>
              <a:gd name="connsiteY60" fmla="*/ 599090 h 635876"/>
              <a:gd name="connsiteX61" fmla="*/ 4062248 w 4409089"/>
              <a:gd name="connsiteY61" fmla="*/ 604345 h 635876"/>
              <a:gd name="connsiteX62" fmla="*/ 4078013 w 4409089"/>
              <a:gd name="connsiteY62" fmla="*/ 609600 h 635876"/>
              <a:gd name="connsiteX63" fmla="*/ 4099034 w 4409089"/>
              <a:gd name="connsiteY63" fmla="*/ 609600 h 635876"/>
              <a:gd name="connsiteX64" fmla="*/ 4099034 w 4409089"/>
              <a:gd name="connsiteY64" fmla="*/ 609600 h 635876"/>
              <a:gd name="connsiteX65" fmla="*/ 4409089 w 4409089"/>
              <a:gd name="connsiteY65" fmla="*/ 635876 h 635876"/>
              <a:gd name="connsiteX0" fmla="*/ 0 w 4397057"/>
              <a:gd name="connsiteY0" fmla="*/ 0 h 614509"/>
              <a:gd name="connsiteX1" fmla="*/ 357351 w 4397057"/>
              <a:gd name="connsiteY1" fmla="*/ 31531 h 614509"/>
              <a:gd name="connsiteX2" fmla="*/ 430924 w 4397057"/>
              <a:gd name="connsiteY2" fmla="*/ 57807 h 614509"/>
              <a:gd name="connsiteX3" fmla="*/ 446689 w 4397057"/>
              <a:gd name="connsiteY3" fmla="*/ 63062 h 614509"/>
              <a:gd name="connsiteX4" fmla="*/ 462455 w 4397057"/>
              <a:gd name="connsiteY4" fmla="*/ 73573 h 614509"/>
              <a:gd name="connsiteX5" fmla="*/ 478220 w 4397057"/>
              <a:gd name="connsiteY5" fmla="*/ 78828 h 614509"/>
              <a:gd name="connsiteX6" fmla="*/ 504496 w 4397057"/>
              <a:gd name="connsiteY6" fmla="*/ 94593 h 614509"/>
              <a:gd name="connsiteX7" fmla="*/ 546538 w 4397057"/>
              <a:gd name="connsiteY7" fmla="*/ 115614 h 614509"/>
              <a:gd name="connsiteX8" fmla="*/ 588579 w 4397057"/>
              <a:gd name="connsiteY8" fmla="*/ 126124 h 614509"/>
              <a:gd name="connsiteX9" fmla="*/ 609600 w 4397057"/>
              <a:gd name="connsiteY9" fmla="*/ 131379 h 614509"/>
              <a:gd name="connsiteX10" fmla="*/ 625365 w 4397057"/>
              <a:gd name="connsiteY10" fmla="*/ 136635 h 614509"/>
              <a:gd name="connsiteX11" fmla="*/ 662151 w 4397057"/>
              <a:gd name="connsiteY11" fmla="*/ 147145 h 614509"/>
              <a:gd name="connsiteX12" fmla="*/ 677917 w 4397057"/>
              <a:gd name="connsiteY12" fmla="*/ 157655 h 614509"/>
              <a:gd name="connsiteX13" fmla="*/ 704193 w 4397057"/>
              <a:gd name="connsiteY13" fmla="*/ 162910 h 614509"/>
              <a:gd name="connsiteX14" fmla="*/ 719958 w 4397057"/>
              <a:gd name="connsiteY14" fmla="*/ 168166 h 614509"/>
              <a:gd name="connsiteX15" fmla="*/ 740979 w 4397057"/>
              <a:gd name="connsiteY15" fmla="*/ 173421 h 614509"/>
              <a:gd name="connsiteX16" fmla="*/ 756745 w 4397057"/>
              <a:gd name="connsiteY16" fmla="*/ 178676 h 614509"/>
              <a:gd name="connsiteX17" fmla="*/ 804041 w 4397057"/>
              <a:gd name="connsiteY17" fmla="*/ 189186 h 614509"/>
              <a:gd name="connsiteX18" fmla="*/ 851338 w 4397057"/>
              <a:gd name="connsiteY18" fmla="*/ 204952 h 614509"/>
              <a:gd name="connsiteX19" fmla="*/ 867103 w 4397057"/>
              <a:gd name="connsiteY19" fmla="*/ 210207 h 614509"/>
              <a:gd name="connsiteX20" fmla="*/ 882869 w 4397057"/>
              <a:gd name="connsiteY20" fmla="*/ 215462 h 614509"/>
              <a:gd name="connsiteX21" fmla="*/ 903889 w 4397057"/>
              <a:gd name="connsiteY21" fmla="*/ 225973 h 614509"/>
              <a:gd name="connsiteX22" fmla="*/ 956441 w 4397057"/>
              <a:gd name="connsiteY22" fmla="*/ 241738 h 614509"/>
              <a:gd name="connsiteX23" fmla="*/ 972207 w 4397057"/>
              <a:gd name="connsiteY23" fmla="*/ 252248 h 614509"/>
              <a:gd name="connsiteX24" fmla="*/ 1014248 w 4397057"/>
              <a:gd name="connsiteY24" fmla="*/ 283779 h 614509"/>
              <a:gd name="connsiteX25" fmla="*/ 1030013 w 4397057"/>
              <a:gd name="connsiteY25" fmla="*/ 289035 h 614509"/>
              <a:gd name="connsiteX26" fmla="*/ 1040524 w 4397057"/>
              <a:gd name="connsiteY26" fmla="*/ 299545 h 614509"/>
              <a:gd name="connsiteX27" fmla="*/ 1077310 w 4397057"/>
              <a:gd name="connsiteY27" fmla="*/ 310055 h 614509"/>
              <a:gd name="connsiteX28" fmla="*/ 1108841 w 4397057"/>
              <a:gd name="connsiteY28" fmla="*/ 320566 h 614509"/>
              <a:gd name="connsiteX29" fmla="*/ 1140372 w 4397057"/>
              <a:gd name="connsiteY29" fmla="*/ 331076 h 614509"/>
              <a:gd name="connsiteX30" fmla="*/ 1182413 w 4397057"/>
              <a:gd name="connsiteY30" fmla="*/ 341586 h 614509"/>
              <a:gd name="connsiteX31" fmla="*/ 1255986 w 4397057"/>
              <a:gd name="connsiteY31" fmla="*/ 346841 h 614509"/>
              <a:gd name="connsiteX32" fmla="*/ 1298027 w 4397057"/>
              <a:gd name="connsiteY32" fmla="*/ 357352 h 614509"/>
              <a:gd name="connsiteX33" fmla="*/ 1324303 w 4397057"/>
              <a:gd name="connsiteY33" fmla="*/ 362607 h 614509"/>
              <a:gd name="connsiteX34" fmla="*/ 1340069 w 4397057"/>
              <a:gd name="connsiteY34" fmla="*/ 367862 h 614509"/>
              <a:gd name="connsiteX35" fmla="*/ 1361089 w 4397057"/>
              <a:gd name="connsiteY35" fmla="*/ 373117 h 614509"/>
              <a:gd name="connsiteX36" fmla="*/ 1392620 w 4397057"/>
              <a:gd name="connsiteY36" fmla="*/ 383628 h 614509"/>
              <a:gd name="connsiteX37" fmla="*/ 1471448 w 4397057"/>
              <a:gd name="connsiteY37" fmla="*/ 409904 h 614509"/>
              <a:gd name="connsiteX38" fmla="*/ 1502979 w 4397057"/>
              <a:gd name="connsiteY38" fmla="*/ 420414 h 614509"/>
              <a:gd name="connsiteX39" fmla="*/ 1518745 w 4397057"/>
              <a:gd name="connsiteY39" fmla="*/ 425669 h 614509"/>
              <a:gd name="connsiteX40" fmla="*/ 1571296 w 4397057"/>
              <a:gd name="connsiteY40" fmla="*/ 436179 h 614509"/>
              <a:gd name="connsiteX41" fmla="*/ 1592317 w 4397057"/>
              <a:gd name="connsiteY41" fmla="*/ 441435 h 614509"/>
              <a:gd name="connsiteX42" fmla="*/ 1650124 w 4397057"/>
              <a:gd name="connsiteY42" fmla="*/ 446690 h 614509"/>
              <a:gd name="connsiteX43" fmla="*/ 1692165 w 4397057"/>
              <a:gd name="connsiteY43" fmla="*/ 451945 h 614509"/>
              <a:gd name="connsiteX44" fmla="*/ 1849820 w 4397057"/>
              <a:gd name="connsiteY44" fmla="*/ 457200 h 614509"/>
              <a:gd name="connsiteX45" fmla="*/ 1944413 w 4397057"/>
              <a:gd name="connsiteY45" fmla="*/ 472966 h 614509"/>
              <a:gd name="connsiteX46" fmla="*/ 1981200 w 4397057"/>
              <a:gd name="connsiteY46" fmla="*/ 483476 h 614509"/>
              <a:gd name="connsiteX47" fmla="*/ 2033751 w 4397057"/>
              <a:gd name="connsiteY47" fmla="*/ 478221 h 614509"/>
              <a:gd name="connsiteX48" fmla="*/ 2091558 w 4397057"/>
              <a:gd name="connsiteY48" fmla="*/ 488731 h 614509"/>
              <a:gd name="connsiteX49" fmla="*/ 2123089 w 4397057"/>
              <a:gd name="connsiteY49" fmla="*/ 499241 h 614509"/>
              <a:gd name="connsiteX50" fmla="*/ 2175641 w 4397057"/>
              <a:gd name="connsiteY50" fmla="*/ 515007 h 614509"/>
              <a:gd name="connsiteX51" fmla="*/ 2191407 w 4397057"/>
              <a:gd name="connsiteY51" fmla="*/ 520262 h 614509"/>
              <a:gd name="connsiteX52" fmla="*/ 2233448 w 4397057"/>
              <a:gd name="connsiteY52" fmla="*/ 530773 h 614509"/>
              <a:gd name="connsiteX53" fmla="*/ 2249213 w 4397057"/>
              <a:gd name="connsiteY53" fmla="*/ 536028 h 614509"/>
              <a:gd name="connsiteX54" fmla="*/ 2674882 w 4397057"/>
              <a:gd name="connsiteY54" fmla="*/ 541283 h 614509"/>
              <a:gd name="connsiteX55" fmla="*/ 2916620 w 4397057"/>
              <a:gd name="connsiteY55" fmla="*/ 546538 h 614509"/>
              <a:gd name="connsiteX56" fmla="*/ 2995448 w 4397057"/>
              <a:gd name="connsiteY56" fmla="*/ 551793 h 614509"/>
              <a:gd name="connsiteX57" fmla="*/ 3305503 w 4397057"/>
              <a:gd name="connsiteY57" fmla="*/ 572814 h 614509"/>
              <a:gd name="connsiteX58" fmla="*/ 3347545 w 4397057"/>
              <a:gd name="connsiteY58" fmla="*/ 588579 h 614509"/>
              <a:gd name="connsiteX59" fmla="*/ 3410607 w 4397057"/>
              <a:gd name="connsiteY59" fmla="*/ 593835 h 614509"/>
              <a:gd name="connsiteX60" fmla="*/ 4030717 w 4397057"/>
              <a:gd name="connsiteY60" fmla="*/ 599090 h 614509"/>
              <a:gd name="connsiteX61" fmla="*/ 4062248 w 4397057"/>
              <a:gd name="connsiteY61" fmla="*/ 604345 h 614509"/>
              <a:gd name="connsiteX62" fmla="*/ 4078013 w 4397057"/>
              <a:gd name="connsiteY62" fmla="*/ 609600 h 614509"/>
              <a:gd name="connsiteX63" fmla="*/ 4099034 w 4397057"/>
              <a:gd name="connsiteY63" fmla="*/ 609600 h 614509"/>
              <a:gd name="connsiteX64" fmla="*/ 4099034 w 4397057"/>
              <a:gd name="connsiteY64" fmla="*/ 609600 h 614509"/>
              <a:gd name="connsiteX65" fmla="*/ 4397057 w 4397057"/>
              <a:gd name="connsiteY65" fmla="*/ 614509 h 614509"/>
              <a:gd name="connsiteX0" fmla="*/ 0 w 4397057"/>
              <a:gd name="connsiteY0" fmla="*/ 0 h 614509"/>
              <a:gd name="connsiteX1" fmla="*/ 357351 w 4397057"/>
              <a:gd name="connsiteY1" fmla="*/ 31531 h 614509"/>
              <a:gd name="connsiteX2" fmla="*/ 430924 w 4397057"/>
              <a:gd name="connsiteY2" fmla="*/ 57807 h 614509"/>
              <a:gd name="connsiteX3" fmla="*/ 446689 w 4397057"/>
              <a:gd name="connsiteY3" fmla="*/ 63062 h 614509"/>
              <a:gd name="connsiteX4" fmla="*/ 462455 w 4397057"/>
              <a:gd name="connsiteY4" fmla="*/ 73573 h 614509"/>
              <a:gd name="connsiteX5" fmla="*/ 478220 w 4397057"/>
              <a:gd name="connsiteY5" fmla="*/ 78828 h 614509"/>
              <a:gd name="connsiteX6" fmla="*/ 504496 w 4397057"/>
              <a:gd name="connsiteY6" fmla="*/ 94593 h 614509"/>
              <a:gd name="connsiteX7" fmla="*/ 546538 w 4397057"/>
              <a:gd name="connsiteY7" fmla="*/ 115614 h 614509"/>
              <a:gd name="connsiteX8" fmla="*/ 588579 w 4397057"/>
              <a:gd name="connsiteY8" fmla="*/ 126124 h 614509"/>
              <a:gd name="connsiteX9" fmla="*/ 609600 w 4397057"/>
              <a:gd name="connsiteY9" fmla="*/ 131379 h 614509"/>
              <a:gd name="connsiteX10" fmla="*/ 625365 w 4397057"/>
              <a:gd name="connsiteY10" fmla="*/ 136635 h 614509"/>
              <a:gd name="connsiteX11" fmla="*/ 662151 w 4397057"/>
              <a:gd name="connsiteY11" fmla="*/ 147145 h 614509"/>
              <a:gd name="connsiteX12" fmla="*/ 677917 w 4397057"/>
              <a:gd name="connsiteY12" fmla="*/ 157655 h 614509"/>
              <a:gd name="connsiteX13" fmla="*/ 704193 w 4397057"/>
              <a:gd name="connsiteY13" fmla="*/ 162910 h 614509"/>
              <a:gd name="connsiteX14" fmla="*/ 719958 w 4397057"/>
              <a:gd name="connsiteY14" fmla="*/ 168166 h 614509"/>
              <a:gd name="connsiteX15" fmla="*/ 740979 w 4397057"/>
              <a:gd name="connsiteY15" fmla="*/ 173421 h 614509"/>
              <a:gd name="connsiteX16" fmla="*/ 756745 w 4397057"/>
              <a:gd name="connsiteY16" fmla="*/ 178676 h 614509"/>
              <a:gd name="connsiteX17" fmla="*/ 804041 w 4397057"/>
              <a:gd name="connsiteY17" fmla="*/ 189186 h 614509"/>
              <a:gd name="connsiteX18" fmla="*/ 851338 w 4397057"/>
              <a:gd name="connsiteY18" fmla="*/ 204952 h 614509"/>
              <a:gd name="connsiteX19" fmla="*/ 867103 w 4397057"/>
              <a:gd name="connsiteY19" fmla="*/ 210207 h 614509"/>
              <a:gd name="connsiteX20" fmla="*/ 882869 w 4397057"/>
              <a:gd name="connsiteY20" fmla="*/ 215462 h 614509"/>
              <a:gd name="connsiteX21" fmla="*/ 903889 w 4397057"/>
              <a:gd name="connsiteY21" fmla="*/ 225973 h 614509"/>
              <a:gd name="connsiteX22" fmla="*/ 956441 w 4397057"/>
              <a:gd name="connsiteY22" fmla="*/ 241738 h 614509"/>
              <a:gd name="connsiteX23" fmla="*/ 972207 w 4397057"/>
              <a:gd name="connsiteY23" fmla="*/ 252248 h 614509"/>
              <a:gd name="connsiteX24" fmla="*/ 1014248 w 4397057"/>
              <a:gd name="connsiteY24" fmla="*/ 283779 h 614509"/>
              <a:gd name="connsiteX25" fmla="*/ 1030013 w 4397057"/>
              <a:gd name="connsiteY25" fmla="*/ 289035 h 614509"/>
              <a:gd name="connsiteX26" fmla="*/ 1040524 w 4397057"/>
              <a:gd name="connsiteY26" fmla="*/ 299545 h 614509"/>
              <a:gd name="connsiteX27" fmla="*/ 1077310 w 4397057"/>
              <a:gd name="connsiteY27" fmla="*/ 310055 h 614509"/>
              <a:gd name="connsiteX28" fmla="*/ 1108841 w 4397057"/>
              <a:gd name="connsiteY28" fmla="*/ 320566 h 614509"/>
              <a:gd name="connsiteX29" fmla="*/ 1140372 w 4397057"/>
              <a:gd name="connsiteY29" fmla="*/ 331076 h 614509"/>
              <a:gd name="connsiteX30" fmla="*/ 1182413 w 4397057"/>
              <a:gd name="connsiteY30" fmla="*/ 341586 h 614509"/>
              <a:gd name="connsiteX31" fmla="*/ 1255986 w 4397057"/>
              <a:gd name="connsiteY31" fmla="*/ 346841 h 614509"/>
              <a:gd name="connsiteX32" fmla="*/ 1298027 w 4397057"/>
              <a:gd name="connsiteY32" fmla="*/ 357352 h 614509"/>
              <a:gd name="connsiteX33" fmla="*/ 1324303 w 4397057"/>
              <a:gd name="connsiteY33" fmla="*/ 362607 h 614509"/>
              <a:gd name="connsiteX34" fmla="*/ 1340069 w 4397057"/>
              <a:gd name="connsiteY34" fmla="*/ 367862 h 614509"/>
              <a:gd name="connsiteX35" fmla="*/ 1361089 w 4397057"/>
              <a:gd name="connsiteY35" fmla="*/ 373117 h 614509"/>
              <a:gd name="connsiteX36" fmla="*/ 1392620 w 4397057"/>
              <a:gd name="connsiteY36" fmla="*/ 383628 h 614509"/>
              <a:gd name="connsiteX37" fmla="*/ 1471448 w 4397057"/>
              <a:gd name="connsiteY37" fmla="*/ 409904 h 614509"/>
              <a:gd name="connsiteX38" fmla="*/ 1502979 w 4397057"/>
              <a:gd name="connsiteY38" fmla="*/ 420414 h 614509"/>
              <a:gd name="connsiteX39" fmla="*/ 1518745 w 4397057"/>
              <a:gd name="connsiteY39" fmla="*/ 425669 h 614509"/>
              <a:gd name="connsiteX40" fmla="*/ 1571296 w 4397057"/>
              <a:gd name="connsiteY40" fmla="*/ 436179 h 614509"/>
              <a:gd name="connsiteX41" fmla="*/ 1592317 w 4397057"/>
              <a:gd name="connsiteY41" fmla="*/ 441435 h 614509"/>
              <a:gd name="connsiteX42" fmla="*/ 1650124 w 4397057"/>
              <a:gd name="connsiteY42" fmla="*/ 446690 h 614509"/>
              <a:gd name="connsiteX43" fmla="*/ 1692165 w 4397057"/>
              <a:gd name="connsiteY43" fmla="*/ 451945 h 614509"/>
              <a:gd name="connsiteX44" fmla="*/ 1849820 w 4397057"/>
              <a:gd name="connsiteY44" fmla="*/ 457200 h 614509"/>
              <a:gd name="connsiteX45" fmla="*/ 1944413 w 4397057"/>
              <a:gd name="connsiteY45" fmla="*/ 472966 h 614509"/>
              <a:gd name="connsiteX46" fmla="*/ 1981200 w 4397057"/>
              <a:gd name="connsiteY46" fmla="*/ 483476 h 614509"/>
              <a:gd name="connsiteX47" fmla="*/ 2033751 w 4397057"/>
              <a:gd name="connsiteY47" fmla="*/ 478221 h 614509"/>
              <a:gd name="connsiteX48" fmla="*/ 2091558 w 4397057"/>
              <a:gd name="connsiteY48" fmla="*/ 488731 h 614509"/>
              <a:gd name="connsiteX49" fmla="*/ 2123089 w 4397057"/>
              <a:gd name="connsiteY49" fmla="*/ 499241 h 614509"/>
              <a:gd name="connsiteX50" fmla="*/ 2175641 w 4397057"/>
              <a:gd name="connsiteY50" fmla="*/ 515007 h 614509"/>
              <a:gd name="connsiteX51" fmla="*/ 2191407 w 4397057"/>
              <a:gd name="connsiteY51" fmla="*/ 520262 h 614509"/>
              <a:gd name="connsiteX52" fmla="*/ 2233448 w 4397057"/>
              <a:gd name="connsiteY52" fmla="*/ 530773 h 614509"/>
              <a:gd name="connsiteX53" fmla="*/ 2249213 w 4397057"/>
              <a:gd name="connsiteY53" fmla="*/ 536028 h 614509"/>
              <a:gd name="connsiteX54" fmla="*/ 2674882 w 4397057"/>
              <a:gd name="connsiteY54" fmla="*/ 541283 h 614509"/>
              <a:gd name="connsiteX55" fmla="*/ 2916620 w 4397057"/>
              <a:gd name="connsiteY55" fmla="*/ 546538 h 614509"/>
              <a:gd name="connsiteX56" fmla="*/ 2995448 w 4397057"/>
              <a:gd name="connsiteY56" fmla="*/ 551793 h 614509"/>
              <a:gd name="connsiteX57" fmla="*/ 3305503 w 4397057"/>
              <a:gd name="connsiteY57" fmla="*/ 572814 h 614509"/>
              <a:gd name="connsiteX58" fmla="*/ 3347545 w 4397057"/>
              <a:gd name="connsiteY58" fmla="*/ 588579 h 614509"/>
              <a:gd name="connsiteX59" fmla="*/ 3410607 w 4397057"/>
              <a:gd name="connsiteY59" fmla="*/ 593835 h 614509"/>
              <a:gd name="connsiteX60" fmla="*/ 4030717 w 4397057"/>
              <a:gd name="connsiteY60" fmla="*/ 599090 h 614509"/>
              <a:gd name="connsiteX61" fmla="*/ 4062248 w 4397057"/>
              <a:gd name="connsiteY61" fmla="*/ 604345 h 614509"/>
              <a:gd name="connsiteX62" fmla="*/ 4078013 w 4397057"/>
              <a:gd name="connsiteY62" fmla="*/ 609600 h 614509"/>
              <a:gd name="connsiteX63" fmla="*/ 4099034 w 4397057"/>
              <a:gd name="connsiteY63" fmla="*/ 609600 h 614509"/>
              <a:gd name="connsiteX64" fmla="*/ 4141145 w 4397057"/>
              <a:gd name="connsiteY64" fmla="*/ 595355 h 614509"/>
              <a:gd name="connsiteX65" fmla="*/ 4397057 w 4397057"/>
              <a:gd name="connsiteY65" fmla="*/ 614509 h 614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397057" h="614509">
                <a:moveTo>
                  <a:pt x="0" y="0"/>
                </a:moveTo>
                <a:lnTo>
                  <a:pt x="357351" y="31531"/>
                </a:lnTo>
                <a:cubicBezTo>
                  <a:pt x="409772" y="51189"/>
                  <a:pt x="385190" y="42563"/>
                  <a:pt x="430924" y="57807"/>
                </a:cubicBezTo>
                <a:lnTo>
                  <a:pt x="446689" y="63062"/>
                </a:lnTo>
                <a:cubicBezTo>
                  <a:pt x="451944" y="66566"/>
                  <a:pt x="456806" y="70748"/>
                  <a:pt x="462455" y="73573"/>
                </a:cubicBezTo>
                <a:cubicBezTo>
                  <a:pt x="467409" y="76050"/>
                  <a:pt x="473470" y="75978"/>
                  <a:pt x="478220" y="78828"/>
                </a:cubicBezTo>
                <a:cubicBezTo>
                  <a:pt x="514288" y="100468"/>
                  <a:pt x="459837" y="79707"/>
                  <a:pt x="504496" y="94593"/>
                </a:cubicBezTo>
                <a:cubicBezTo>
                  <a:pt x="521041" y="111138"/>
                  <a:pt x="514332" y="107563"/>
                  <a:pt x="546538" y="115614"/>
                </a:cubicBezTo>
                <a:lnTo>
                  <a:pt x="588579" y="126124"/>
                </a:lnTo>
                <a:cubicBezTo>
                  <a:pt x="595586" y="127876"/>
                  <a:pt x="602748" y="129095"/>
                  <a:pt x="609600" y="131379"/>
                </a:cubicBezTo>
                <a:cubicBezTo>
                  <a:pt x="614855" y="133131"/>
                  <a:pt x="620039" y="135113"/>
                  <a:pt x="625365" y="136635"/>
                </a:cubicBezTo>
                <a:cubicBezTo>
                  <a:pt x="633225" y="138881"/>
                  <a:pt x="653749" y="142944"/>
                  <a:pt x="662151" y="147145"/>
                </a:cubicBezTo>
                <a:cubicBezTo>
                  <a:pt x="667800" y="149970"/>
                  <a:pt x="672003" y="155437"/>
                  <a:pt x="677917" y="157655"/>
                </a:cubicBezTo>
                <a:cubicBezTo>
                  <a:pt x="686280" y="160791"/>
                  <a:pt x="695528" y="160743"/>
                  <a:pt x="704193" y="162910"/>
                </a:cubicBezTo>
                <a:cubicBezTo>
                  <a:pt x="709567" y="164254"/>
                  <a:pt x="714632" y="166644"/>
                  <a:pt x="719958" y="168166"/>
                </a:cubicBezTo>
                <a:cubicBezTo>
                  <a:pt x="726903" y="170150"/>
                  <a:pt x="734034" y="171437"/>
                  <a:pt x="740979" y="173421"/>
                </a:cubicBezTo>
                <a:cubicBezTo>
                  <a:pt x="746305" y="174943"/>
                  <a:pt x="751371" y="177332"/>
                  <a:pt x="756745" y="178676"/>
                </a:cubicBezTo>
                <a:cubicBezTo>
                  <a:pt x="786731" y="186172"/>
                  <a:pt x="777081" y="181098"/>
                  <a:pt x="804041" y="189186"/>
                </a:cubicBezTo>
                <a:cubicBezTo>
                  <a:pt x="819959" y="193961"/>
                  <a:pt x="835572" y="199697"/>
                  <a:pt x="851338" y="204952"/>
                </a:cubicBezTo>
                <a:lnTo>
                  <a:pt x="867103" y="210207"/>
                </a:lnTo>
                <a:cubicBezTo>
                  <a:pt x="872358" y="211959"/>
                  <a:pt x="877914" y="212984"/>
                  <a:pt x="882869" y="215462"/>
                </a:cubicBezTo>
                <a:cubicBezTo>
                  <a:pt x="889876" y="218966"/>
                  <a:pt x="896554" y="223222"/>
                  <a:pt x="903889" y="225973"/>
                </a:cubicBezTo>
                <a:cubicBezTo>
                  <a:pt x="920678" y="232269"/>
                  <a:pt x="941036" y="231468"/>
                  <a:pt x="956441" y="241738"/>
                </a:cubicBezTo>
                <a:cubicBezTo>
                  <a:pt x="961696" y="245241"/>
                  <a:pt x="967275" y="248302"/>
                  <a:pt x="972207" y="252248"/>
                </a:cubicBezTo>
                <a:cubicBezTo>
                  <a:pt x="989997" y="266480"/>
                  <a:pt x="982804" y="273296"/>
                  <a:pt x="1014248" y="283779"/>
                </a:cubicBezTo>
                <a:lnTo>
                  <a:pt x="1030013" y="289035"/>
                </a:lnTo>
                <a:cubicBezTo>
                  <a:pt x="1033517" y="292538"/>
                  <a:pt x="1036275" y="296996"/>
                  <a:pt x="1040524" y="299545"/>
                </a:cubicBezTo>
                <a:cubicBezTo>
                  <a:pt x="1046412" y="303078"/>
                  <a:pt x="1072728" y="308680"/>
                  <a:pt x="1077310" y="310055"/>
                </a:cubicBezTo>
                <a:cubicBezTo>
                  <a:pt x="1087922" y="313239"/>
                  <a:pt x="1098331" y="317062"/>
                  <a:pt x="1108841" y="320566"/>
                </a:cubicBezTo>
                <a:lnTo>
                  <a:pt x="1140372" y="331076"/>
                </a:lnTo>
                <a:cubicBezTo>
                  <a:pt x="1156441" y="336432"/>
                  <a:pt x="1163879" y="339635"/>
                  <a:pt x="1182413" y="341586"/>
                </a:cubicBezTo>
                <a:cubicBezTo>
                  <a:pt x="1206865" y="344160"/>
                  <a:pt x="1231462" y="345089"/>
                  <a:pt x="1255986" y="346841"/>
                </a:cubicBezTo>
                <a:cubicBezTo>
                  <a:pt x="1270000" y="350345"/>
                  <a:pt x="1283862" y="354519"/>
                  <a:pt x="1298027" y="357352"/>
                </a:cubicBezTo>
                <a:cubicBezTo>
                  <a:pt x="1306786" y="359104"/>
                  <a:pt x="1315638" y="360441"/>
                  <a:pt x="1324303" y="362607"/>
                </a:cubicBezTo>
                <a:cubicBezTo>
                  <a:pt x="1329677" y="363950"/>
                  <a:pt x="1334743" y="366340"/>
                  <a:pt x="1340069" y="367862"/>
                </a:cubicBezTo>
                <a:cubicBezTo>
                  <a:pt x="1347013" y="369846"/>
                  <a:pt x="1354171" y="371042"/>
                  <a:pt x="1361089" y="373117"/>
                </a:cubicBezTo>
                <a:cubicBezTo>
                  <a:pt x="1371701" y="376301"/>
                  <a:pt x="1382110" y="380124"/>
                  <a:pt x="1392620" y="383628"/>
                </a:cubicBezTo>
                <a:lnTo>
                  <a:pt x="1471448" y="409904"/>
                </a:lnTo>
                <a:lnTo>
                  <a:pt x="1502979" y="420414"/>
                </a:lnTo>
                <a:cubicBezTo>
                  <a:pt x="1508234" y="422166"/>
                  <a:pt x="1513371" y="424325"/>
                  <a:pt x="1518745" y="425669"/>
                </a:cubicBezTo>
                <a:cubicBezTo>
                  <a:pt x="1567582" y="437878"/>
                  <a:pt x="1506852" y="423289"/>
                  <a:pt x="1571296" y="436179"/>
                </a:cubicBezTo>
                <a:cubicBezTo>
                  <a:pt x="1578378" y="437596"/>
                  <a:pt x="1585158" y="440480"/>
                  <a:pt x="1592317" y="441435"/>
                </a:cubicBezTo>
                <a:cubicBezTo>
                  <a:pt x="1611496" y="443992"/>
                  <a:pt x="1630882" y="444665"/>
                  <a:pt x="1650124" y="446690"/>
                </a:cubicBezTo>
                <a:cubicBezTo>
                  <a:pt x="1664169" y="448168"/>
                  <a:pt x="1678062" y="451203"/>
                  <a:pt x="1692165" y="451945"/>
                </a:cubicBezTo>
                <a:cubicBezTo>
                  <a:pt x="1744673" y="454709"/>
                  <a:pt x="1797268" y="455448"/>
                  <a:pt x="1849820" y="457200"/>
                </a:cubicBezTo>
                <a:cubicBezTo>
                  <a:pt x="1901362" y="474380"/>
                  <a:pt x="1870310" y="466790"/>
                  <a:pt x="1944413" y="472966"/>
                </a:cubicBezTo>
                <a:cubicBezTo>
                  <a:pt x="1951847" y="475444"/>
                  <a:pt x="1974602" y="483476"/>
                  <a:pt x="1981200" y="483476"/>
                </a:cubicBezTo>
                <a:cubicBezTo>
                  <a:pt x="1998804" y="483476"/>
                  <a:pt x="2016234" y="479973"/>
                  <a:pt x="2033751" y="478221"/>
                </a:cubicBezTo>
                <a:cubicBezTo>
                  <a:pt x="2044051" y="479938"/>
                  <a:pt x="2080016" y="485583"/>
                  <a:pt x="2091558" y="488731"/>
                </a:cubicBezTo>
                <a:cubicBezTo>
                  <a:pt x="2102246" y="491646"/>
                  <a:pt x="2112341" y="496554"/>
                  <a:pt x="2123089" y="499241"/>
                </a:cubicBezTo>
                <a:cubicBezTo>
                  <a:pt x="2154859" y="507185"/>
                  <a:pt x="2137256" y="502213"/>
                  <a:pt x="2175641" y="515007"/>
                </a:cubicBezTo>
                <a:cubicBezTo>
                  <a:pt x="2180896" y="516759"/>
                  <a:pt x="2186033" y="518918"/>
                  <a:pt x="2191407" y="520262"/>
                </a:cubicBezTo>
                <a:cubicBezTo>
                  <a:pt x="2205421" y="523766"/>
                  <a:pt x="2219744" y="526205"/>
                  <a:pt x="2233448" y="530773"/>
                </a:cubicBezTo>
                <a:cubicBezTo>
                  <a:pt x="2238703" y="532525"/>
                  <a:pt x="2243675" y="535896"/>
                  <a:pt x="2249213" y="536028"/>
                </a:cubicBezTo>
                <a:cubicBezTo>
                  <a:pt x="2391073" y="539406"/>
                  <a:pt x="2532999" y="539049"/>
                  <a:pt x="2674882" y="541283"/>
                </a:cubicBezTo>
                <a:lnTo>
                  <a:pt x="2916620" y="546538"/>
                </a:lnTo>
                <a:cubicBezTo>
                  <a:pt x="2988431" y="552062"/>
                  <a:pt x="2962098" y="551793"/>
                  <a:pt x="2995448" y="551793"/>
                </a:cubicBezTo>
                <a:lnTo>
                  <a:pt x="3305503" y="572814"/>
                </a:lnTo>
                <a:cubicBezTo>
                  <a:pt x="3319517" y="578069"/>
                  <a:pt x="3332869" y="585644"/>
                  <a:pt x="3347545" y="588579"/>
                </a:cubicBezTo>
                <a:cubicBezTo>
                  <a:pt x="3368229" y="592716"/>
                  <a:pt x="3389516" y="593511"/>
                  <a:pt x="3410607" y="593835"/>
                </a:cubicBezTo>
                <a:lnTo>
                  <a:pt x="4030717" y="599090"/>
                </a:lnTo>
                <a:cubicBezTo>
                  <a:pt x="4041227" y="600842"/>
                  <a:pt x="4051846" y="602034"/>
                  <a:pt x="4062248" y="604345"/>
                </a:cubicBezTo>
                <a:cubicBezTo>
                  <a:pt x="4067655" y="605547"/>
                  <a:pt x="4072529" y="608817"/>
                  <a:pt x="4078013" y="609600"/>
                </a:cubicBezTo>
                <a:cubicBezTo>
                  <a:pt x="4084950" y="610591"/>
                  <a:pt x="4092027" y="609600"/>
                  <a:pt x="4099034" y="609600"/>
                </a:cubicBezTo>
                <a:lnTo>
                  <a:pt x="4141145" y="595355"/>
                </a:lnTo>
                <a:lnTo>
                  <a:pt x="4397057" y="614509"/>
                </a:lnTo>
              </a:path>
            </a:pathLst>
          </a:custGeom>
          <a:noFill/>
          <a:ln w="508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34" name="Forme libre 33">
            <a:extLst>
              <a:ext uri="{FF2B5EF4-FFF2-40B4-BE49-F238E27FC236}">
                <a16:creationId xmlns:a16="http://schemas.microsoft.com/office/drawing/2014/main" xmlns="" id="{0DA6941E-6AFD-7A12-6CAE-0A9637756264}"/>
              </a:ext>
            </a:extLst>
          </p:cNvPr>
          <p:cNvSpPr/>
          <p:nvPr/>
        </p:nvSpPr>
        <p:spPr>
          <a:xfrm>
            <a:off x="7300287" y="2091134"/>
            <a:ext cx="4477407" cy="313720"/>
          </a:xfrm>
          <a:custGeom>
            <a:avLst/>
            <a:gdLst>
              <a:gd name="connsiteX0" fmla="*/ 0 w 4477407"/>
              <a:gd name="connsiteY0" fmla="*/ 0 h 415159"/>
              <a:gd name="connsiteX1" fmla="*/ 0 w 4477407"/>
              <a:gd name="connsiteY1" fmla="*/ 0 h 415159"/>
              <a:gd name="connsiteX2" fmla="*/ 168165 w 4477407"/>
              <a:gd name="connsiteY2" fmla="*/ 15765 h 415159"/>
              <a:gd name="connsiteX3" fmla="*/ 283779 w 4477407"/>
              <a:gd name="connsiteY3" fmla="*/ 26276 h 415159"/>
              <a:gd name="connsiteX4" fmla="*/ 320565 w 4477407"/>
              <a:gd name="connsiteY4" fmla="*/ 36786 h 415159"/>
              <a:gd name="connsiteX5" fmla="*/ 336331 w 4477407"/>
              <a:gd name="connsiteY5" fmla="*/ 42041 h 415159"/>
              <a:gd name="connsiteX6" fmla="*/ 357352 w 4477407"/>
              <a:gd name="connsiteY6" fmla="*/ 47296 h 415159"/>
              <a:gd name="connsiteX7" fmla="*/ 388883 w 4477407"/>
              <a:gd name="connsiteY7" fmla="*/ 57807 h 415159"/>
              <a:gd name="connsiteX8" fmla="*/ 451945 w 4477407"/>
              <a:gd name="connsiteY8" fmla="*/ 78828 h 415159"/>
              <a:gd name="connsiteX9" fmla="*/ 625365 w 4477407"/>
              <a:gd name="connsiteY9" fmla="*/ 136634 h 415159"/>
              <a:gd name="connsiteX10" fmla="*/ 656896 w 4477407"/>
              <a:gd name="connsiteY10" fmla="*/ 147145 h 415159"/>
              <a:gd name="connsiteX11" fmla="*/ 677917 w 4477407"/>
              <a:gd name="connsiteY11" fmla="*/ 152400 h 415159"/>
              <a:gd name="connsiteX12" fmla="*/ 709448 w 4477407"/>
              <a:gd name="connsiteY12" fmla="*/ 162910 h 415159"/>
              <a:gd name="connsiteX13" fmla="*/ 725214 w 4477407"/>
              <a:gd name="connsiteY13" fmla="*/ 168165 h 415159"/>
              <a:gd name="connsiteX14" fmla="*/ 746234 w 4477407"/>
              <a:gd name="connsiteY14" fmla="*/ 173421 h 415159"/>
              <a:gd name="connsiteX15" fmla="*/ 804041 w 4477407"/>
              <a:gd name="connsiteY15" fmla="*/ 189186 h 415159"/>
              <a:gd name="connsiteX16" fmla="*/ 898634 w 4477407"/>
              <a:gd name="connsiteY16" fmla="*/ 194441 h 415159"/>
              <a:gd name="connsiteX17" fmla="*/ 1003738 w 4477407"/>
              <a:gd name="connsiteY17" fmla="*/ 199696 h 415159"/>
              <a:gd name="connsiteX18" fmla="*/ 1061545 w 4477407"/>
              <a:gd name="connsiteY18" fmla="*/ 204952 h 415159"/>
              <a:gd name="connsiteX19" fmla="*/ 1108841 w 4477407"/>
              <a:gd name="connsiteY19" fmla="*/ 215462 h 415159"/>
              <a:gd name="connsiteX20" fmla="*/ 1124607 w 4477407"/>
              <a:gd name="connsiteY20" fmla="*/ 215462 h 415159"/>
              <a:gd name="connsiteX21" fmla="*/ 1618593 w 4477407"/>
              <a:gd name="connsiteY21" fmla="*/ 294290 h 415159"/>
              <a:gd name="connsiteX22" fmla="*/ 1760483 w 4477407"/>
              <a:gd name="connsiteY22" fmla="*/ 310055 h 415159"/>
              <a:gd name="connsiteX23" fmla="*/ 1776248 w 4477407"/>
              <a:gd name="connsiteY23" fmla="*/ 315310 h 415159"/>
              <a:gd name="connsiteX24" fmla="*/ 1797269 w 4477407"/>
              <a:gd name="connsiteY24" fmla="*/ 320565 h 415159"/>
              <a:gd name="connsiteX25" fmla="*/ 1834055 w 4477407"/>
              <a:gd name="connsiteY25" fmla="*/ 325821 h 415159"/>
              <a:gd name="connsiteX26" fmla="*/ 1855076 w 4477407"/>
              <a:gd name="connsiteY26" fmla="*/ 331076 h 415159"/>
              <a:gd name="connsiteX27" fmla="*/ 1870841 w 4477407"/>
              <a:gd name="connsiteY27" fmla="*/ 336331 h 415159"/>
              <a:gd name="connsiteX28" fmla="*/ 1886607 w 4477407"/>
              <a:gd name="connsiteY28" fmla="*/ 336331 h 415159"/>
              <a:gd name="connsiteX29" fmla="*/ 2632841 w 4477407"/>
              <a:gd name="connsiteY29" fmla="*/ 367862 h 415159"/>
              <a:gd name="connsiteX30" fmla="*/ 2701158 w 4477407"/>
              <a:gd name="connsiteY30" fmla="*/ 388883 h 415159"/>
              <a:gd name="connsiteX31" fmla="*/ 2716924 w 4477407"/>
              <a:gd name="connsiteY31" fmla="*/ 394138 h 415159"/>
              <a:gd name="connsiteX32" fmla="*/ 2774731 w 4477407"/>
              <a:gd name="connsiteY32" fmla="*/ 399393 h 415159"/>
              <a:gd name="connsiteX33" fmla="*/ 3358055 w 4477407"/>
              <a:gd name="connsiteY33" fmla="*/ 404648 h 415159"/>
              <a:gd name="connsiteX34" fmla="*/ 3384331 w 4477407"/>
              <a:gd name="connsiteY34" fmla="*/ 409903 h 415159"/>
              <a:gd name="connsiteX35" fmla="*/ 3400096 w 4477407"/>
              <a:gd name="connsiteY35" fmla="*/ 415159 h 415159"/>
              <a:gd name="connsiteX36" fmla="*/ 4477407 w 4477407"/>
              <a:gd name="connsiteY36" fmla="*/ 394138 h 41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77407" h="415159">
                <a:moveTo>
                  <a:pt x="0" y="0"/>
                </a:moveTo>
                <a:lnTo>
                  <a:pt x="0" y="0"/>
                </a:lnTo>
                <a:lnTo>
                  <a:pt x="168165" y="15765"/>
                </a:lnTo>
                <a:cubicBezTo>
                  <a:pt x="288457" y="26003"/>
                  <a:pt x="207234" y="15341"/>
                  <a:pt x="283779" y="26276"/>
                </a:cubicBezTo>
                <a:cubicBezTo>
                  <a:pt x="321581" y="38876"/>
                  <a:pt x="274374" y="23589"/>
                  <a:pt x="320565" y="36786"/>
                </a:cubicBezTo>
                <a:cubicBezTo>
                  <a:pt x="325891" y="38308"/>
                  <a:pt x="331005" y="40519"/>
                  <a:pt x="336331" y="42041"/>
                </a:cubicBezTo>
                <a:cubicBezTo>
                  <a:pt x="343276" y="44025"/>
                  <a:pt x="350434" y="45221"/>
                  <a:pt x="357352" y="47296"/>
                </a:cubicBezTo>
                <a:cubicBezTo>
                  <a:pt x="367964" y="50480"/>
                  <a:pt x="378373" y="54303"/>
                  <a:pt x="388883" y="57807"/>
                </a:cubicBezTo>
                <a:lnTo>
                  <a:pt x="451945" y="78828"/>
                </a:lnTo>
                <a:lnTo>
                  <a:pt x="625365" y="136634"/>
                </a:lnTo>
                <a:cubicBezTo>
                  <a:pt x="625375" y="136637"/>
                  <a:pt x="656885" y="147142"/>
                  <a:pt x="656896" y="147145"/>
                </a:cubicBezTo>
                <a:cubicBezTo>
                  <a:pt x="663903" y="148897"/>
                  <a:pt x="670999" y="150325"/>
                  <a:pt x="677917" y="152400"/>
                </a:cubicBezTo>
                <a:cubicBezTo>
                  <a:pt x="688529" y="155583"/>
                  <a:pt x="698938" y="159407"/>
                  <a:pt x="709448" y="162910"/>
                </a:cubicBezTo>
                <a:cubicBezTo>
                  <a:pt x="714703" y="164662"/>
                  <a:pt x="719840" y="166821"/>
                  <a:pt x="725214" y="168165"/>
                </a:cubicBezTo>
                <a:cubicBezTo>
                  <a:pt x="732221" y="169917"/>
                  <a:pt x="739290" y="171437"/>
                  <a:pt x="746234" y="173421"/>
                </a:cubicBezTo>
                <a:cubicBezTo>
                  <a:pt x="766435" y="179193"/>
                  <a:pt x="780795" y="187895"/>
                  <a:pt x="804041" y="189186"/>
                </a:cubicBezTo>
                <a:lnTo>
                  <a:pt x="898634" y="194441"/>
                </a:lnTo>
                <a:lnTo>
                  <a:pt x="1003738" y="199696"/>
                </a:lnTo>
                <a:cubicBezTo>
                  <a:pt x="1023046" y="200942"/>
                  <a:pt x="1042276" y="203200"/>
                  <a:pt x="1061545" y="204952"/>
                </a:cubicBezTo>
                <a:cubicBezTo>
                  <a:pt x="1075048" y="208328"/>
                  <a:pt x="1095496" y="213794"/>
                  <a:pt x="1108841" y="215462"/>
                </a:cubicBezTo>
                <a:cubicBezTo>
                  <a:pt x="1114056" y="216114"/>
                  <a:pt x="1119352" y="215462"/>
                  <a:pt x="1124607" y="215462"/>
                </a:cubicBezTo>
                <a:lnTo>
                  <a:pt x="1618593" y="294290"/>
                </a:lnTo>
                <a:cubicBezTo>
                  <a:pt x="1714413" y="315582"/>
                  <a:pt x="1615164" y="296215"/>
                  <a:pt x="1760483" y="310055"/>
                </a:cubicBezTo>
                <a:cubicBezTo>
                  <a:pt x="1765997" y="310580"/>
                  <a:pt x="1770922" y="313788"/>
                  <a:pt x="1776248" y="315310"/>
                </a:cubicBezTo>
                <a:cubicBezTo>
                  <a:pt x="1783193" y="317294"/>
                  <a:pt x="1790163" y="319273"/>
                  <a:pt x="1797269" y="320565"/>
                </a:cubicBezTo>
                <a:cubicBezTo>
                  <a:pt x="1809456" y="322781"/>
                  <a:pt x="1821868" y="323605"/>
                  <a:pt x="1834055" y="325821"/>
                </a:cubicBezTo>
                <a:cubicBezTo>
                  <a:pt x="1841161" y="327113"/>
                  <a:pt x="1848131" y="329092"/>
                  <a:pt x="1855076" y="331076"/>
                </a:cubicBezTo>
                <a:cubicBezTo>
                  <a:pt x="1860402" y="332598"/>
                  <a:pt x="1865377" y="335420"/>
                  <a:pt x="1870841" y="336331"/>
                </a:cubicBezTo>
                <a:cubicBezTo>
                  <a:pt x="1876025" y="337195"/>
                  <a:pt x="1881352" y="336331"/>
                  <a:pt x="1886607" y="336331"/>
                </a:cubicBezTo>
                <a:lnTo>
                  <a:pt x="2632841" y="367862"/>
                </a:lnTo>
                <a:cubicBezTo>
                  <a:pt x="2751054" y="407267"/>
                  <a:pt x="2636174" y="370317"/>
                  <a:pt x="2701158" y="388883"/>
                </a:cubicBezTo>
                <a:cubicBezTo>
                  <a:pt x="2706484" y="390405"/>
                  <a:pt x="2711440" y="393355"/>
                  <a:pt x="2716924" y="394138"/>
                </a:cubicBezTo>
                <a:cubicBezTo>
                  <a:pt x="2736078" y="396874"/>
                  <a:pt x="2755385" y="399076"/>
                  <a:pt x="2774731" y="399393"/>
                </a:cubicBezTo>
                <a:lnTo>
                  <a:pt x="3358055" y="404648"/>
                </a:lnTo>
                <a:cubicBezTo>
                  <a:pt x="3366814" y="406400"/>
                  <a:pt x="3375666" y="407736"/>
                  <a:pt x="3384331" y="409903"/>
                </a:cubicBezTo>
                <a:cubicBezTo>
                  <a:pt x="3389705" y="411247"/>
                  <a:pt x="3400096" y="415159"/>
                  <a:pt x="3400096" y="415159"/>
                </a:cubicBezTo>
                <a:lnTo>
                  <a:pt x="4477407" y="394138"/>
                </a:lnTo>
              </a:path>
            </a:pathLst>
          </a:custGeom>
          <a:noFill/>
          <a:ln w="50800">
            <a:solidFill>
              <a:srgbClr val="FF7F4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>
              <a:solidFill>
                <a:prstClr val="white"/>
              </a:solidFill>
            </a:endParaRPr>
          </a:p>
        </p:txBody>
      </p:sp>
      <p:sp>
        <p:nvSpPr>
          <p:cNvPr id="35" name="Espace réservé du contenu 3">
            <a:extLst>
              <a:ext uri="{FF2B5EF4-FFF2-40B4-BE49-F238E27FC236}">
                <a16:creationId xmlns:a16="http://schemas.microsoft.com/office/drawing/2014/main" xmlns="" id="{C51CD95D-8A30-ED76-DB6B-BEBBB0AFEE4A}"/>
              </a:ext>
            </a:extLst>
          </p:cNvPr>
          <p:cNvSpPr txBox="1">
            <a:spLocks/>
          </p:cNvSpPr>
          <p:nvPr/>
        </p:nvSpPr>
        <p:spPr>
          <a:xfrm>
            <a:off x="976625" y="5628354"/>
            <a:ext cx="4312943" cy="22559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None/>
              <a:defRPr sz="1200" i="1" kern="120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3"/>
              </a:buClr>
              <a:buSzPct val="100000"/>
              <a:buFont typeface="Wingdings 3" panose="05040102010807070707" pitchFamily="18" charset="2"/>
              <a:buNone/>
              <a:defRPr sz="1200" i="1" kern="1200">
                <a:solidFill>
                  <a:schemeClr val="accent3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5000"/>
                  <a:lumOff val="35000"/>
                </a:schemeClr>
              </a:buClr>
              <a:buFont typeface="Wingdings" panose="05000000000000000000" pitchFamily="2" charset="2"/>
              <a:buNone/>
              <a:defRPr sz="1200" i="1" kern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buClr>
                <a:srgbClr val="FF7F4D"/>
              </a:buClr>
              <a:defRPr/>
            </a:pPr>
            <a:r>
              <a:rPr lang="fr-FR" sz="800" dirty="0">
                <a:solidFill>
                  <a:prstClr val="black"/>
                </a:solidFill>
              </a:rPr>
              <a:t>Date de clôture des données : 23 mars 2021</a:t>
            </a:r>
          </a:p>
        </p:txBody>
      </p:sp>
      <p:sp>
        <p:nvSpPr>
          <p:cNvPr id="36" name="Espace réservé du contenu 3">
            <a:extLst>
              <a:ext uri="{FF2B5EF4-FFF2-40B4-BE49-F238E27FC236}">
                <a16:creationId xmlns:a16="http://schemas.microsoft.com/office/drawing/2014/main" xmlns="" id="{52441EB9-8593-7430-1B68-9CEC50FEBB32}"/>
              </a:ext>
            </a:extLst>
          </p:cNvPr>
          <p:cNvSpPr txBox="1">
            <a:spLocks/>
          </p:cNvSpPr>
          <p:nvPr/>
        </p:nvSpPr>
        <p:spPr>
          <a:xfrm>
            <a:off x="6486859" y="5628354"/>
            <a:ext cx="4312943" cy="22559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None/>
              <a:defRPr sz="1200" i="1" kern="120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3"/>
              </a:buClr>
              <a:buSzPct val="100000"/>
              <a:buFont typeface="Wingdings 3" panose="05040102010807070707" pitchFamily="18" charset="2"/>
              <a:buNone/>
              <a:defRPr sz="1200" i="1" kern="1200">
                <a:solidFill>
                  <a:schemeClr val="accent3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5000"/>
                  <a:lumOff val="35000"/>
                </a:schemeClr>
              </a:buClr>
              <a:buFont typeface="Wingdings" panose="05000000000000000000" pitchFamily="2" charset="2"/>
              <a:buNone/>
              <a:defRPr sz="1200" i="1" kern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buClr>
                <a:srgbClr val="FF7F4D"/>
              </a:buClr>
              <a:defRPr/>
            </a:pPr>
            <a:r>
              <a:rPr lang="fr-FR" sz="800" dirty="0">
                <a:solidFill>
                  <a:prstClr val="black"/>
                </a:solidFill>
              </a:rPr>
              <a:t>Date de clôture des données : 23 mars 2023</a:t>
            </a:r>
          </a:p>
        </p:txBody>
      </p:sp>
      <p:cxnSp>
        <p:nvCxnSpPr>
          <p:cNvPr id="2" name="Connecteur droit 1">
            <a:extLst>
              <a:ext uri="{FF2B5EF4-FFF2-40B4-BE49-F238E27FC236}">
                <a16:creationId xmlns:a16="http://schemas.microsoft.com/office/drawing/2014/main" xmlns="" id="{4887AD72-78E7-83F8-2BF6-A8A1885A6319}"/>
              </a:ext>
            </a:extLst>
          </p:cNvPr>
          <p:cNvCxnSpPr/>
          <p:nvPr/>
        </p:nvCxnSpPr>
        <p:spPr>
          <a:xfrm>
            <a:off x="3292705" y="4935807"/>
            <a:ext cx="288000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Connecteur droit 5">
            <a:extLst>
              <a:ext uri="{FF2B5EF4-FFF2-40B4-BE49-F238E27FC236}">
                <a16:creationId xmlns:a16="http://schemas.microsoft.com/office/drawing/2014/main" xmlns="" id="{69A12986-9770-BAE1-DF0B-70B92C0E8234}"/>
              </a:ext>
            </a:extLst>
          </p:cNvPr>
          <p:cNvCxnSpPr/>
          <p:nvPr/>
        </p:nvCxnSpPr>
        <p:spPr>
          <a:xfrm>
            <a:off x="8897694" y="4935807"/>
            <a:ext cx="288000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ot"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096164" y="549369"/>
            <a:ext cx="617989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Survie sans progression/sans récidive à distance</a:t>
            </a:r>
          </a:p>
        </p:txBody>
      </p:sp>
      <p:graphicFrame>
        <p:nvGraphicFramePr>
          <p:cNvPr id="16" name="Tableau 15">
            <a:extLst>
              <a:ext uri="{FF2B5EF4-FFF2-40B4-BE49-F238E27FC236}">
                <a16:creationId xmlns:a16="http://schemas.microsoft.com/office/drawing/2014/main" xmlns="" id="{C3BF6767-277E-89A1-FA7C-CECC48BE22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5835448"/>
              </p:ext>
            </p:extLst>
          </p:nvPr>
        </p:nvGraphicFramePr>
        <p:xfrm>
          <a:off x="2606216" y="1040207"/>
          <a:ext cx="3714419" cy="8509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9841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fr-FR" sz="100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IA4</a:t>
                      </a:r>
                      <a:endParaRPr lang="fr-FR" sz="1000" b="1" baseline="30000" dirty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Evénements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HR (IC 95 %)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 err="1">
                          <a:solidFill>
                            <a:srgbClr val="FF7F4D"/>
                          </a:solidFill>
                          <a:latin typeface="+mj-lt"/>
                          <a:cs typeface="Arial" panose="020B0604020202020204" pitchFamily="34" charset="0"/>
                        </a:rPr>
                        <a:t>Pembro + chimio/Pembro</a:t>
                      </a:r>
                      <a:endParaRPr lang="fr-FR" sz="1050" b="1" dirty="0">
                        <a:solidFill>
                          <a:srgbClr val="FF7F4D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12,8%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0,61</a:t>
                      </a:r>
                      <a:r>
                        <a:rPr lang="fr-FR" sz="1050" b="1" baseline="30000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a</a:t>
                      </a: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/>
                      </a:r>
                      <a:b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(0,46-0,82)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j-lt"/>
                          <a:cs typeface="Arial" panose="020B0604020202020204" pitchFamily="34" charset="0"/>
                        </a:rPr>
                        <a:t>Placebo + chimio/placébo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20,3%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7" name="Tableau 16">
            <a:extLst>
              <a:ext uri="{FF2B5EF4-FFF2-40B4-BE49-F238E27FC236}">
                <a16:creationId xmlns:a16="http://schemas.microsoft.com/office/drawing/2014/main" xmlns="" id="{E0091346-5BFE-2E7E-582D-C1782A157D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3585706"/>
              </p:ext>
            </p:extLst>
          </p:nvPr>
        </p:nvGraphicFramePr>
        <p:xfrm>
          <a:off x="8128600" y="1040207"/>
          <a:ext cx="3714419" cy="8509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9841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fr-FR" sz="100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IA6</a:t>
                      </a:r>
                      <a:endParaRPr lang="fr-FR" sz="1000" b="1" baseline="30000" dirty="0">
                        <a:solidFill>
                          <a:schemeClr val="tx1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Evénements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900" b="0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HR (IC 95 %)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 err="1">
                          <a:solidFill>
                            <a:srgbClr val="FF7F4D"/>
                          </a:solidFill>
                          <a:latin typeface="+mj-lt"/>
                          <a:cs typeface="Arial" panose="020B0604020202020204" pitchFamily="34" charset="0"/>
                        </a:rPr>
                        <a:t>Pembro + chimio/Pembro</a:t>
                      </a:r>
                      <a:endParaRPr lang="fr-FR" sz="1050" b="1" dirty="0">
                        <a:solidFill>
                          <a:srgbClr val="FF7F4D"/>
                        </a:solidFill>
                        <a:latin typeface="+mj-lt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15,3%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0,64</a:t>
                      </a:r>
                      <a:r>
                        <a:rPr lang="fr-FR" sz="1050" b="1" baseline="30000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a</a:t>
                      </a: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/>
                      </a:r>
                      <a:b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</a:b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(0.49-0.84)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j-lt"/>
                          <a:cs typeface="Arial" panose="020B0604020202020204" pitchFamily="34" charset="0"/>
                        </a:rPr>
                        <a:t>Placebo + chimio/placébo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050" b="1" dirty="0">
                          <a:solidFill>
                            <a:schemeClr val="tx1"/>
                          </a:solidFill>
                          <a:latin typeface="+mj-lt"/>
                          <a:cs typeface="Arial" panose="020B0604020202020204" pitchFamily="34" charset="0"/>
                        </a:rPr>
                        <a:t>23,1%</a:t>
                      </a: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endParaRPr lang="fr-FR" sz="1100" b="1" dirty="0">
                        <a:solidFill>
                          <a:schemeClr val="bg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8000" marR="48000" marT="60960" marB="6096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39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 txBox="1">
            <a:spLocks/>
          </p:cNvSpPr>
          <p:nvPr/>
        </p:nvSpPr>
        <p:spPr>
          <a:xfrm>
            <a:off x="932773" y="-4431"/>
            <a:ext cx="11259225" cy="516866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6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3600" b="1" i="0" u="none" strike="noStrike" kern="1200" cap="none" spc="0" normalizeH="0" baseline="0" noProof="0">
                <a:ln>
                  <a:noFill/>
                </a:ln>
                <a:solidFill>
                  <a:srgbClr val="FF7F4D"/>
                </a:solidFill>
                <a:effectLst/>
                <a:uLnTx/>
                <a:uFillTx/>
                <a:latin typeface="Century Gothic" panose="020B0502020202020204" pitchFamily="34" charset="0"/>
                <a:ea typeface="+mn-ea"/>
                <a:cs typeface="+mn-cs"/>
              </a:rPr>
              <a:t>KEYNOTE-522 </a:t>
            </a:r>
            <a:endParaRPr kumimoji="0" lang="fr-FR" sz="3600" b="1" i="0" u="none" strike="noStrike" kern="1200" cap="none" spc="0" normalizeH="0" baseline="0" noProof="0" dirty="0">
              <a:ln>
                <a:noFill/>
              </a:ln>
              <a:solidFill>
                <a:srgbClr val="FF7F4D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3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83664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ce réservé du contenu 13">
            <a:extLst>
              <a:ext uri="{FF2B5EF4-FFF2-40B4-BE49-F238E27FC236}">
                <a16:creationId xmlns:a16="http://schemas.microsoft.com/office/drawing/2014/main" xmlns="" id="{3105C3FA-7654-8673-2B85-E32AFB1B5794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 smtClean="0"/>
              <a:t>P. Schmid </a:t>
            </a:r>
            <a:r>
              <a:rPr lang="fr-FR" dirty="0"/>
              <a:t>et </a:t>
            </a:r>
            <a:r>
              <a:rPr lang="fr-FR" dirty="0" smtClean="0"/>
              <a:t>al., </a:t>
            </a:r>
            <a:r>
              <a:rPr lang="fr-FR" dirty="0"/>
              <a:t>N </a:t>
            </a:r>
            <a:r>
              <a:rPr lang="fr-FR" dirty="0" err="1"/>
              <a:t>Engl</a:t>
            </a:r>
            <a:r>
              <a:rPr lang="fr-FR" dirty="0"/>
              <a:t> J Med 2022;386:556-67</a:t>
            </a:r>
          </a:p>
          <a:p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KEYNOTE-522 </a:t>
            </a:r>
          </a:p>
        </p:txBody>
      </p:sp>
      <p:sp>
        <p:nvSpPr>
          <p:cNvPr id="91" name="Rectangle à coins arrondis 10">
            <a:extLst>
              <a:ext uri="{FF2B5EF4-FFF2-40B4-BE49-F238E27FC236}">
                <a16:creationId xmlns:a16="http://schemas.microsoft.com/office/drawing/2014/main" xmlns="" id="{0CD341AD-9B7D-276C-7A7F-1EA7488D7A24}"/>
              </a:ext>
            </a:extLst>
          </p:cNvPr>
          <p:cNvSpPr/>
          <p:nvPr/>
        </p:nvSpPr>
        <p:spPr>
          <a:xfrm>
            <a:off x="1717184" y="1238378"/>
            <a:ext cx="4819219" cy="3393256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 dirty="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92" name="ZoneTexte 91">
            <a:extLst>
              <a:ext uri="{FF2B5EF4-FFF2-40B4-BE49-F238E27FC236}">
                <a16:creationId xmlns:a16="http://schemas.microsoft.com/office/drawing/2014/main" xmlns="" id="{ED830CBC-77B5-59F9-C799-7E30305C8F94}"/>
              </a:ext>
            </a:extLst>
          </p:cNvPr>
          <p:cNvSpPr txBox="1"/>
          <p:nvPr/>
        </p:nvSpPr>
        <p:spPr>
          <a:xfrm>
            <a:off x="2035418" y="1062945"/>
            <a:ext cx="164100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rgbClr val="7F7F7F"/>
                </a:solidFill>
                <a:cs typeface="Arial" panose="020B0604020202020204" pitchFamily="34" charset="0"/>
              </a:rPr>
              <a:t>Incidence </a:t>
            </a:r>
            <a:r>
              <a:rPr lang="fr-FR" sz="1600" dirty="0">
                <a:solidFill>
                  <a:srgbClr val="7F7F7F"/>
                </a:solidFill>
                <a:cs typeface="Arial" panose="020B0604020202020204" pitchFamily="34" charset="0"/>
              </a:rPr>
              <a:t>(%)</a:t>
            </a:r>
            <a:endParaRPr lang="fr-FR" sz="1600" b="1" dirty="0">
              <a:solidFill>
                <a:srgbClr val="7F7F7F"/>
              </a:solidFill>
              <a:cs typeface="Arial" panose="020B0604020202020204" pitchFamily="34" charset="0"/>
            </a:endParaRPr>
          </a:p>
        </p:txBody>
      </p:sp>
      <p:grpSp>
        <p:nvGrpSpPr>
          <p:cNvPr id="228" name="Groupe 227">
            <a:extLst>
              <a:ext uri="{FF2B5EF4-FFF2-40B4-BE49-F238E27FC236}">
                <a16:creationId xmlns:a16="http://schemas.microsoft.com/office/drawing/2014/main" xmlns="" id="{2C8D2231-1442-1C83-F3C3-A49D2EA6800F}"/>
              </a:ext>
            </a:extLst>
          </p:cNvPr>
          <p:cNvGrpSpPr/>
          <p:nvPr/>
        </p:nvGrpSpPr>
        <p:grpSpPr>
          <a:xfrm>
            <a:off x="1753269" y="2215887"/>
            <a:ext cx="4463811" cy="2294430"/>
            <a:chOff x="1233604" y="2121877"/>
            <a:chExt cx="4463811" cy="2294430"/>
          </a:xfrm>
        </p:grpSpPr>
        <p:grpSp>
          <p:nvGrpSpPr>
            <p:cNvPr id="102" name="Groupe 101">
              <a:extLst>
                <a:ext uri="{FF2B5EF4-FFF2-40B4-BE49-F238E27FC236}">
                  <a16:creationId xmlns:a16="http://schemas.microsoft.com/office/drawing/2014/main" xmlns="" id="{D27C3F76-9DD9-DF07-88B0-91BEDCA4125F}"/>
                </a:ext>
              </a:extLst>
            </p:cNvPr>
            <p:cNvGrpSpPr/>
            <p:nvPr/>
          </p:nvGrpSpPr>
          <p:grpSpPr>
            <a:xfrm>
              <a:off x="1405560" y="2121877"/>
              <a:ext cx="4291855" cy="1823952"/>
              <a:chOff x="1405560" y="2121877"/>
              <a:chExt cx="4291855" cy="1823952"/>
            </a:xfrm>
          </p:grpSpPr>
          <p:graphicFrame>
            <p:nvGraphicFramePr>
              <p:cNvPr id="99" name="Graphique 98">
                <a:extLst>
                  <a:ext uri="{FF2B5EF4-FFF2-40B4-BE49-F238E27FC236}">
                    <a16:creationId xmlns:a16="http://schemas.microsoft.com/office/drawing/2014/main" xmlns="" id="{9104189F-73E4-B420-6FEC-BC9123B734BD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1894280344"/>
                  </p:ext>
                </p:extLst>
              </p:nvPr>
            </p:nvGraphicFramePr>
            <p:xfrm>
              <a:off x="1405560" y="2121877"/>
              <a:ext cx="663871" cy="1823952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cxnSp>
            <p:nvCxnSpPr>
              <p:cNvPr id="101" name="Connecteur droit 100">
                <a:extLst>
                  <a:ext uri="{FF2B5EF4-FFF2-40B4-BE49-F238E27FC236}">
                    <a16:creationId xmlns:a16="http://schemas.microsoft.com/office/drawing/2014/main" xmlns="" id="{AF7A4000-4660-D1A8-7B3F-6238072C8527}"/>
                  </a:ext>
                </a:extLst>
              </p:cNvPr>
              <p:cNvCxnSpPr/>
              <p:nvPr/>
            </p:nvCxnSpPr>
            <p:spPr>
              <a:xfrm>
                <a:off x="1606062" y="3704492"/>
                <a:ext cx="4091353" cy="0"/>
              </a:xfrm>
              <a:prstGeom prst="line">
                <a:avLst/>
              </a:prstGeom>
              <a:ln>
                <a:solidFill>
                  <a:srgbClr val="7F7F7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5" name="Groupe 134">
              <a:extLst>
                <a:ext uri="{FF2B5EF4-FFF2-40B4-BE49-F238E27FC236}">
                  <a16:creationId xmlns:a16="http://schemas.microsoft.com/office/drawing/2014/main" xmlns="" id="{037E8497-46B7-2057-4D59-69BCBC8348D4}"/>
                </a:ext>
              </a:extLst>
            </p:cNvPr>
            <p:cNvGrpSpPr/>
            <p:nvPr/>
          </p:nvGrpSpPr>
          <p:grpSpPr>
            <a:xfrm>
              <a:off x="1650938" y="2191963"/>
              <a:ext cx="441448" cy="1509299"/>
              <a:chOff x="1650938" y="2195193"/>
              <a:chExt cx="441448" cy="1509299"/>
            </a:xfrm>
          </p:grpSpPr>
          <p:grpSp>
            <p:nvGrpSpPr>
              <p:cNvPr id="132" name="Groupe 131">
                <a:extLst>
                  <a:ext uri="{FF2B5EF4-FFF2-40B4-BE49-F238E27FC236}">
                    <a16:creationId xmlns:a16="http://schemas.microsoft.com/office/drawing/2014/main" xmlns="" id="{75746412-7226-9811-DA14-D079580A259A}"/>
                  </a:ext>
                </a:extLst>
              </p:cNvPr>
              <p:cNvGrpSpPr/>
              <p:nvPr/>
            </p:nvGrpSpPr>
            <p:grpSpPr>
              <a:xfrm>
                <a:off x="1650938" y="2195193"/>
                <a:ext cx="308098" cy="1509299"/>
                <a:chOff x="1650938" y="2195193"/>
                <a:chExt cx="308098" cy="1509299"/>
              </a:xfrm>
            </p:grpSpPr>
            <p:grpSp>
              <p:nvGrpSpPr>
                <p:cNvPr id="108" name="Groupe 107">
                  <a:extLst>
                    <a:ext uri="{FF2B5EF4-FFF2-40B4-BE49-F238E27FC236}">
                      <a16:creationId xmlns:a16="http://schemas.microsoft.com/office/drawing/2014/main" xmlns="" id="{520CA709-8A25-B27E-C862-9AF485AC4A2D}"/>
                    </a:ext>
                  </a:extLst>
                </p:cNvPr>
                <p:cNvGrpSpPr/>
                <p:nvPr/>
              </p:nvGrpSpPr>
              <p:grpSpPr>
                <a:xfrm>
                  <a:off x="1746250" y="2324100"/>
                  <a:ext cx="117475" cy="1380392"/>
                  <a:chOff x="1746250" y="2324100"/>
                  <a:chExt cx="117475" cy="1380392"/>
                </a:xfrm>
              </p:grpSpPr>
              <p:sp>
                <p:nvSpPr>
                  <p:cNvPr id="104" name="Rectangle 103">
                    <a:extLst>
                      <a:ext uri="{FF2B5EF4-FFF2-40B4-BE49-F238E27FC236}">
                        <a16:creationId xmlns:a16="http://schemas.microsoft.com/office/drawing/2014/main" xmlns="" id="{6A0EC5A4-B1EC-4A19-5814-8829DAA2B672}"/>
                      </a:ext>
                    </a:extLst>
                  </p:cNvPr>
                  <p:cNvSpPr/>
                  <p:nvPr/>
                </p:nvSpPr>
                <p:spPr>
                  <a:xfrm>
                    <a:off x="1746250" y="2324100"/>
                    <a:ext cx="117475" cy="1167667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3" name="Rectangle 102">
                    <a:extLst>
                      <a:ext uri="{FF2B5EF4-FFF2-40B4-BE49-F238E27FC236}">
                        <a16:creationId xmlns:a16="http://schemas.microsoft.com/office/drawing/2014/main" xmlns="" id="{2F6E8A17-2C4F-3435-C71A-F82EF8DEEAC0}"/>
                      </a:ext>
                    </a:extLst>
                  </p:cNvPr>
                  <p:cNvSpPr/>
                  <p:nvPr/>
                </p:nvSpPr>
                <p:spPr>
                  <a:xfrm>
                    <a:off x="1746250" y="2536825"/>
                    <a:ext cx="117475" cy="1167667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09" name="ZoneTexte 108">
                  <a:extLst>
                    <a:ext uri="{FF2B5EF4-FFF2-40B4-BE49-F238E27FC236}">
                      <a16:creationId xmlns:a16="http://schemas.microsoft.com/office/drawing/2014/main" xmlns="" id="{9C375DBA-1311-6840-65C5-C179CDA295E9}"/>
                    </a:ext>
                  </a:extLst>
                </p:cNvPr>
                <p:cNvSpPr txBox="1"/>
                <p:nvPr/>
              </p:nvSpPr>
              <p:spPr>
                <a:xfrm>
                  <a:off x="1650938" y="2195193"/>
                  <a:ext cx="308098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18.0</a:t>
                  </a:r>
                </a:p>
              </p:txBody>
            </p:sp>
          </p:grpSp>
          <p:grpSp>
            <p:nvGrpSpPr>
              <p:cNvPr id="131" name="Groupe 130">
                <a:extLst>
                  <a:ext uri="{FF2B5EF4-FFF2-40B4-BE49-F238E27FC236}">
                    <a16:creationId xmlns:a16="http://schemas.microsoft.com/office/drawing/2014/main" xmlns="" id="{3C2E0CA5-B63C-AC21-CB8D-40BB31B9CF70}"/>
                  </a:ext>
                </a:extLst>
              </p:cNvPr>
              <p:cNvGrpSpPr/>
              <p:nvPr/>
            </p:nvGrpSpPr>
            <p:grpSpPr>
              <a:xfrm>
                <a:off x="1784288" y="2682847"/>
                <a:ext cx="308098" cy="1021645"/>
                <a:chOff x="1784288" y="2682847"/>
                <a:chExt cx="308098" cy="1021645"/>
              </a:xfrm>
            </p:grpSpPr>
            <p:grpSp>
              <p:nvGrpSpPr>
                <p:cNvPr id="107" name="Groupe 106">
                  <a:extLst>
                    <a:ext uri="{FF2B5EF4-FFF2-40B4-BE49-F238E27FC236}">
                      <a16:creationId xmlns:a16="http://schemas.microsoft.com/office/drawing/2014/main" xmlns="" id="{FAAE5D2B-064B-6A10-CE10-08B8B8CAF9D4}"/>
                    </a:ext>
                  </a:extLst>
                </p:cNvPr>
                <p:cNvGrpSpPr/>
                <p:nvPr/>
              </p:nvGrpSpPr>
              <p:grpSpPr>
                <a:xfrm>
                  <a:off x="1879600" y="2809876"/>
                  <a:ext cx="117475" cy="894616"/>
                  <a:chOff x="1885950" y="2809876"/>
                  <a:chExt cx="117475" cy="894616"/>
                </a:xfrm>
              </p:grpSpPr>
              <p:sp>
                <p:nvSpPr>
                  <p:cNvPr id="105" name="Rectangle 104">
                    <a:extLst>
                      <a:ext uri="{FF2B5EF4-FFF2-40B4-BE49-F238E27FC236}">
                        <a16:creationId xmlns:a16="http://schemas.microsoft.com/office/drawing/2014/main" xmlns="" id="{5652924B-FF53-9C83-7E89-61B97C990BDE}"/>
                      </a:ext>
                    </a:extLst>
                  </p:cNvPr>
                  <p:cNvSpPr/>
                  <p:nvPr/>
                </p:nvSpPr>
                <p:spPr>
                  <a:xfrm>
                    <a:off x="1885950" y="2809876"/>
                    <a:ext cx="117475" cy="681892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6" name="Rectangle 105">
                    <a:extLst>
                      <a:ext uri="{FF2B5EF4-FFF2-40B4-BE49-F238E27FC236}">
                        <a16:creationId xmlns:a16="http://schemas.microsoft.com/office/drawing/2014/main" xmlns="" id="{36ABC464-E2ED-FDFD-A37D-A02C0A920777}"/>
                      </a:ext>
                    </a:extLst>
                  </p:cNvPr>
                  <p:cNvSpPr/>
                  <p:nvPr/>
                </p:nvSpPr>
                <p:spPr>
                  <a:xfrm>
                    <a:off x="1885950" y="2901952"/>
                    <a:ext cx="117475" cy="802540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10" name="ZoneTexte 109">
                  <a:extLst>
                    <a:ext uri="{FF2B5EF4-FFF2-40B4-BE49-F238E27FC236}">
                      <a16:creationId xmlns:a16="http://schemas.microsoft.com/office/drawing/2014/main" xmlns="" id="{4383BE73-7AE3-AA7D-AB78-3F7196B0182D}"/>
                    </a:ext>
                  </a:extLst>
                </p:cNvPr>
                <p:cNvSpPr txBox="1"/>
                <p:nvPr/>
              </p:nvSpPr>
              <p:spPr>
                <a:xfrm>
                  <a:off x="1784288" y="2682847"/>
                  <a:ext cx="308098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11.6</a:t>
                  </a:r>
                </a:p>
              </p:txBody>
            </p:sp>
          </p:grpSp>
        </p:grpSp>
        <p:grpSp>
          <p:nvGrpSpPr>
            <p:cNvPr id="136" name="Groupe 135">
              <a:extLst>
                <a:ext uri="{FF2B5EF4-FFF2-40B4-BE49-F238E27FC236}">
                  <a16:creationId xmlns:a16="http://schemas.microsoft.com/office/drawing/2014/main" xmlns="" id="{C3B1F690-D512-AB68-2E55-8C83DF0B4323}"/>
                </a:ext>
              </a:extLst>
            </p:cNvPr>
            <p:cNvGrpSpPr/>
            <p:nvPr/>
          </p:nvGrpSpPr>
          <p:grpSpPr>
            <a:xfrm>
              <a:off x="2081201" y="2410565"/>
              <a:ext cx="423815" cy="1290697"/>
              <a:chOff x="2044824" y="2413795"/>
              <a:chExt cx="423815" cy="1290697"/>
            </a:xfrm>
          </p:grpSpPr>
          <p:grpSp>
            <p:nvGrpSpPr>
              <p:cNvPr id="133" name="Groupe 132">
                <a:extLst>
                  <a:ext uri="{FF2B5EF4-FFF2-40B4-BE49-F238E27FC236}">
                    <a16:creationId xmlns:a16="http://schemas.microsoft.com/office/drawing/2014/main" xmlns="" id="{DE3224FE-4EDE-8832-BEDE-B799512579B5}"/>
                  </a:ext>
                </a:extLst>
              </p:cNvPr>
              <p:cNvGrpSpPr/>
              <p:nvPr/>
            </p:nvGrpSpPr>
            <p:grpSpPr>
              <a:xfrm>
                <a:off x="2044824" y="2413795"/>
                <a:ext cx="308098" cy="1290697"/>
                <a:chOff x="2044824" y="2413795"/>
                <a:chExt cx="308098" cy="1290697"/>
              </a:xfrm>
            </p:grpSpPr>
            <p:grpSp>
              <p:nvGrpSpPr>
                <p:cNvPr id="112" name="Groupe 111">
                  <a:extLst>
                    <a:ext uri="{FF2B5EF4-FFF2-40B4-BE49-F238E27FC236}">
                      <a16:creationId xmlns:a16="http://schemas.microsoft.com/office/drawing/2014/main" xmlns="" id="{85F0D99D-7827-2078-378D-D9087260073A}"/>
                    </a:ext>
                  </a:extLst>
                </p:cNvPr>
                <p:cNvGrpSpPr/>
                <p:nvPr/>
              </p:nvGrpSpPr>
              <p:grpSpPr>
                <a:xfrm>
                  <a:off x="2140136" y="2536825"/>
                  <a:ext cx="117475" cy="1167667"/>
                  <a:chOff x="1746250" y="2536825"/>
                  <a:chExt cx="117475" cy="1167667"/>
                </a:xfrm>
              </p:grpSpPr>
              <p:sp>
                <p:nvSpPr>
                  <p:cNvPr id="113" name="Rectangle 112">
                    <a:extLst>
                      <a:ext uri="{FF2B5EF4-FFF2-40B4-BE49-F238E27FC236}">
                        <a16:creationId xmlns:a16="http://schemas.microsoft.com/office/drawing/2014/main" xmlns="" id="{188F4309-8B0A-4124-C2F9-F8E49DA7A7A5}"/>
                      </a:ext>
                    </a:extLst>
                  </p:cNvPr>
                  <p:cNvSpPr/>
                  <p:nvPr/>
                </p:nvSpPr>
                <p:spPr>
                  <a:xfrm>
                    <a:off x="1746250" y="2536825"/>
                    <a:ext cx="117475" cy="954942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14" name="Rectangle 113">
                    <a:extLst>
                      <a:ext uri="{FF2B5EF4-FFF2-40B4-BE49-F238E27FC236}">
                        <a16:creationId xmlns:a16="http://schemas.microsoft.com/office/drawing/2014/main" xmlns="" id="{E6C9AB7A-FEDF-D5B2-EB06-90D25D52706D}"/>
                      </a:ext>
                    </a:extLst>
                  </p:cNvPr>
                  <p:cNvSpPr/>
                  <p:nvPr/>
                </p:nvSpPr>
                <p:spPr>
                  <a:xfrm>
                    <a:off x="1746250" y="2598664"/>
                    <a:ext cx="117475" cy="1105828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18" name="ZoneTexte 117">
                  <a:extLst>
                    <a:ext uri="{FF2B5EF4-FFF2-40B4-BE49-F238E27FC236}">
                      <a16:creationId xmlns:a16="http://schemas.microsoft.com/office/drawing/2014/main" xmlns="" id="{117E3D0B-AA8C-B23A-7161-9E9D8E968DE7}"/>
                    </a:ext>
                  </a:extLst>
                </p:cNvPr>
                <p:cNvSpPr txBox="1"/>
                <p:nvPr/>
              </p:nvSpPr>
              <p:spPr>
                <a:xfrm>
                  <a:off x="2044824" y="2413795"/>
                  <a:ext cx="308098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15.1</a:t>
                  </a:r>
                </a:p>
              </p:txBody>
            </p:sp>
          </p:grpSp>
          <p:grpSp>
            <p:nvGrpSpPr>
              <p:cNvPr id="134" name="Groupe 133">
                <a:extLst>
                  <a:ext uri="{FF2B5EF4-FFF2-40B4-BE49-F238E27FC236}">
                    <a16:creationId xmlns:a16="http://schemas.microsoft.com/office/drawing/2014/main" xmlns="" id="{33ADE488-996A-01B6-AB49-6EFF4691F206}"/>
                  </a:ext>
                </a:extLst>
              </p:cNvPr>
              <p:cNvGrpSpPr/>
              <p:nvPr/>
            </p:nvGrpSpPr>
            <p:grpSpPr>
              <a:xfrm>
                <a:off x="2195807" y="3141640"/>
                <a:ext cx="272832" cy="562851"/>
                <a:chOff x="2202157" y="3141640"/>
                <a:chExt cx="272832" cy="562851"/>
              </a:xfrm>
            </p:grpSpPr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xmlns="" id="{1EBA71C3-9BF6-285A-D2C0-2BCF5993BBD4}"/>
                    </a:ext>
                  </a:extLst>
                </p:cNvPr>
                <p:cNvSpPr/>
                <p:nvPr/>
              </p:nvSpPr>
              <p:spPr>
                <a:xfrm>
                  <a:off x="2279836" y="3261726"/>
                  <a:ext cx="117475" cy="442765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19" name="ZoneTexte 118">
                  <a:extLst>
                    <a:ext uri="{FF2B5EF4-FFF2-40B4-BE49-F238E27FC236}">
                      <a16:creationId xmlns:a16="http://schemas.microsoft.com/office/drawing/2014/main" xmlns="" id="{E3BAF3D6-B540-1C39-83E1-D8CC7127999E}"/>
                    </a:ext>
                  </a:extLst>
                </p:cNvPr>
                <p:cNvSpPr txBox="1"/>
                <p:nvPr/>
              </p:nvSpPr>
              <p:spPr>
                <a:xfrm>
                  <a:off x="2202157" y="3141640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5.7</a:t>
                  </a:r>
                </a:p>
              </p:txBody>
            </p:sp>
          </p:grpSp>
        </p:grpSp>
        <p:sp>
          <p:nvSpPr>
            <p:cNvPr id="120" name="ZoneTexte 119">
              <a:extLst>
                <a:ext uri="{FF2B5EF4-FFF2-40B4-BE49-F238E27FC236}">
                  <a16:creationId xmlns:a16="http://schemas.microsoft.com/office/drawing/2014/main" xmlns="" id="{FA87A538-7E10-57EF-D004-F8E1DDE2E07A}"/>
                </a:ext>
              </a:extLst>
            </p:cNvPr>
            <p:cNvSpPr txBox="1"/>
            <p:nvPr/>
          </p:nvSpPr>
          <p:spPr>
            <a:xfrm rot="16200000">
              <a:off x="961575" y="2878962"/>
              <a:ext cx="74411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700" dirty="0">
                  <a:solidFill>
                    <a:srgbClr val="7F7F7F"/>
                  </a:solidFill>
                </a:rPr>
                <a:t>Incidence, %</a:t>
              </a:r>
            </a:p>
          </p:txBody>
        </p:sp>
        <p:grpSp>
          <p:nvGrpSpPr>
            <p:cNvPr id="137" name="Groupe 136">
              <a:extLst>
                <a:ext uri="{FF2B5EF4-FFF2-40B4-BE49-F238E27FC236}">
                  <a16:creationId xmlns:a16="http://schemas.microsoft.com/office/drawing/2014/main" xmlns="" id="{4408D8C2-AE5A-0922-5027-E3C0E37C9D05}"/>
                </a:ext>
              </a:extLst>
            </p:cNvPr>
            <p:cNvGrpSpPr/>
            <p:nvPr/>
          </p:nvGrpSpPr>
          <p:grpSpPr>
            <a:xfrm>
              <a:off x="2493831" y="3138409"/>
              <a:ext cx="409248" cy="562853"/>
              <a:chOff x="2438122" y="3141639"/>
              <a:chExt cx="409248" cy="562853"/>
            </a:xfrm>
          </p:grpSpPr>
          <p:grpSp>
            <p:nvGrpSpPr>
              <p:cNvPr id="130" name="Groupe 129">
                <a:extLst>
                  <a:ext uri="{FF2B5EF4-FFF2-40B4-BE49-F238E27FC236}">
                    <a16:creationId xmlns:a16="http://schemas.microsoft.com/office/drawing/2014/main" xmlns="" id="{F527DECC-085B-3ED0-6D3E-3167F98F8CA8}"/>
                  </a:ext>
                </a:extLst>
              </p:cNvPr>
              <p:cNvGrpSpPr/>
              <p:nvPr/>
            </p:nvGrpSpPr>
            <p:grpSpPr>
              <a:xfrm>
                <a:off x="2438122" y="3141639"/>
                <a:ext cx="272832" cy="562853"/>
                <a:chOff x="2713466" y="3141639"/>
                <a:chExt cx="272832" cy="562853"/>
              </a:xfrm>
            </p:grpSpPr>
            <p:grpSp>
              <p:nvGrpSpPr>
                <p:cNvPr id="121" name="Groupe 120">
                  <a:extLst>
                    <a:ext uri="{FF2B5EF4-FFF2-40B4-BE49-F238E27FC236}">
                      <a16:creationId xmlns:a16="http://schemas.microsoft.com/office/drawing/2014/main" xmlns="" id="{EAE34351-AEDD-276F-AA28-A5F8110F1A92}"/>
                    </a:ext>
                  </a:extLst>
                </p:cNvPr>
                <p:cNvGrpSpPr/>
                <p:nvPr/>
              </p:nvGrpSpPr>
              <p:grpSpPr>
                <a:xfrm>
                  <a:off x="2791145" y="3261726"/>
                  <a:ext cx="117475" cy="442766"/>
                  <a:chOff x="1746250" y="3261726"/>
                  <a:chExt cx="117475" cy="442766"/>
                </a:xfrm>
              </p:grpSpPr>
              <p:sp>
                <p:nvSpPr>
                  <p:cNvPr id="122" name="Rectangle 121">
                    <a:extLst>
                      <a:ext uri="{FF2B5EF4-FFF2-40B4-BE49-F238E27FC236}">
                        <a16:creationId xmlns:a16="http://schemas.microsoft.com/office/drawing/2014/main" xmlns="" id="{7E53BE4C-4863-ED99-092F-83AF665A65B6}"/>
                      </a:ext>
                    </a:extLst>
                  </p:cNvPr>
                  <p:cNvSpPr/>
                  <p:nvPr/>
                </p:nvSpPr>
                <p:spPr>
                  <a:xfrm>
                    <a:off x="1746250" y="3261726"/>
                    <a:ext cx="117475" cy="420005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23" name="Rectangle 122">
                    <a:extLst>
                      <a:ext uri="{FF2B5EF4-FFF2-40B4-BE49-F238E27FC236}">
                        <a16:creationId xmlns:a16="http://schemas.microsoft.com/office/drawing/2014/main" xmlns="" id="{EB2FB01E-33F8-0A86-6832-D4754E08D5F6}"/>
                      </a:ext>
                    </a:extLst>
                  </p:cNvPr>
                  <p:cNvSpPr/>
                  <p:nvPr/>
                </p:nvSpPr>
                <p:spPr>
                  <a:xfrm>
                    <a:off x="1746250" y="3636016"/>
                    <a:ext cx="117475" cy="68476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27" name="ZoneTexte 126">
                  <a:extLst>
                    <a:ext uri="{FF2B5EF4-FFF2-40B4-BE49-F238E27FC236}">
                      <a16:creationId xmlns:a16="http://schemas.microsoft.com/office/drawing/2014/main" xmlns="" id="{C2746CFE-3048-0E69-5E16-AC0C741E2778}"/>
                    </a:ext>
                  </a:extLst>
                </p:cNvPr>
                <p:cNvSpPr txBox="1"/>
                <p:nvPr/>
              </p:nvSpPr>
              <p:spPr>
                <a:xfrm>
                  <a:off x="2713466" y="3141639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5.7</a:t>
                  </a:r>
                </a:p>
              </p:txBody>
            </p:sp>
          </p:grpSp>
          <p:grpSp>
            <p:nvGrpSpPr>
              <p:cNvPr id="129" name="Groupe 128">
                <a:extLst>
                  <a:ext uri="{FF2B5EF4-FFF2-40B4-BE49-F238E27FC236}">
                    <a16:creationId xmlns:a16="http://schemas.microsoft.com/office/drawing/2014/main" xmlns="" id="{485C517D-1ED9-BA13-A5A7-5BADB2A17485}"/>
                  </a:ext>
                </a:extLst>
              </p:cNvPr>
              <p:cNvGrpSpPr/>
              <p:nvPr/>
            </p:nvGrpSpPr>
            <p:grpSpPr>
              <a:xfrm>
                <a:off x="2574538" y="3500290"/>
                <a:ext cx="272832" cy="204201"/>
                <a:chOff x="2865437" y="3500290"/>
                <a:chExt cx="272832" cy="204201"/>
              </a:xfrm>
            </p:grpSpPr>
            <p:grpSp>
              <p:nvGrpSpPr>
                <p:cNvPr id="124" name="Groupe 123">
                  <a:extLst>
                    <a:ext uri="{FF2B5EF4-FFF2-40B4-BE49-F238E27FC236}">
                      <a16:creationId xmlns:a16="http://schemas.microsoft.com/office/drawing/2014/main" xmlns="" id="{3D73AE0B-89A4-A601-E3AC-CCE86BAB1DA7}"/>
                    </a:ext>
                  </a:extLst>
                </p:cNvPr>
                <p:cNvGrpSpPr/>
                <p:nvPr/>
              </p:nvGrpSpPr>
              <p:grpSpPr>
                <a:xfrm>
                  <a:off x="2943116" y="3628024"/>
                  <a:ext cx="117475" cy="76467"/>
                  <a:chOff x="1885950" y="3628024"/>
                  <a:chExt cx="117475" cy="76467"/>
                </a:xfrm>
              </p:grpSpPr>
              <p:sp>
                <p:nvSpPr>
                  <p:cNvPr id="125" name="Rectangle 124">
                    <a:extLst>
                      <a:ext uri="{FF2B5EF4-FFF2-40B4-BE49-F238E27FC236}">
                        <a16:creationId xmlns:a16="http://schemas.microsoft.com/office/drawing/2014/main" xmlns="" id="{544696BD-1624-9813-FA72-D710AB539746}"/>
                      </a:ext>
                    </a:extLst>
                  </p:cNvPr>
                  <p:cNvSpPr/>
                  <p:nvPr/>
                </p:nvSpPr>
                <p:spPr>
                  <a:xfrm flipV="1">
                    <a:off x="1885950" y="3628024"/>
                    <a:ext cx="117475" cy="45719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26" name="Rectangle 125">
                    <a:extLst>
                      <a:ext uri="{FF2B5EF4-FFF2-40B4-BE49-F238E27FC236}">
                        <a16:creationId xmlns:a16="http://schemas.microsoft.com/office/drawing/2014/main" xmlns="" id="{D0D61A2F-86FA-71AB-EBC0-004E7BF0B3B5}"/>
                      </a:ext>
                    </a:extLst>
                  </p:cNvPr>
                  <p:cNvSpPr/>
                  <p:nvPr/>
                </p:nvSpPr>
                <p:spPr>
                  <a:xfrm>
                    <a:off x="1885950" y="3654664"/>
                    <a:ext cx="117475" cy="49827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28" name="ZoneTexte 127">
                  <a:extLst>
                    <a:ext uri="{FF2B5EF4-FFF2-40B4-BE49-F238E27FC236}">
                      <a16:creationId xmlns:a16="http://schemas.microsoft.com/office/drawing/2014/main" xmlns="" id="{A89B371C-2DB9-7BA0-522F-8CE4DB0D33F7}"/>
                    </a:ext>
                  </a:extLst>
                </p:cNvPr>
                <p:cNvSpPr txBox="1"/>
                <p:nvPr/>
              </p:nvSpPr>
              <p:spPr>
                <a:xfrm>
                  <a:off x="2865437" y="3500290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1.0</a:t>
                  </a:r>
                </a:p>
              </p:txBody>
            </p:sp>
          </p:grpSp>
        </p:grpSp>
        <p:grpSp>
          <p:nvGrpSpPr>
            <p:cNvPr id="138" name="Groupe 137">
              <a:extLst>
                <a:ext uri="{FF2B5EF4-FFF2-40B4-BE49-F238E27FC236}">
                  <a16:creationId xmlns:a16="http://schemas.microsoft.com/office/drawing/2014/main" xmlns="" id="{48CAD014-C1F1-D6FA-1E96-EAFE8BF2D050}"/>
                </a:ext>
              </a:extLst>
            </p:cNvPr>
            <p:cNvGrpSpPr/>
            <p:nvPr/>
          </p:nvGrpSpPr>
          <p:grpSpPr>
            <a:xfrm>
              <a:off x="2891894" y="3179278"/>
              <a:ext cx="409248" cy="521984"/>
              <a:chOff x="2438122" y="3182508"/>
              <a:chExt cx="409248" cy="521984"/>
            </a:xfrm>
          </p:grpSpPr>
          <p:grpSp>
            <p:nvGrpSpPr>
              <p:cNvPr id="139" name="Groupe 138">
                <a:extLst>
                  <a:ext uri="{FF2B5EF4-FFF2-40B4-BE49-F238E27FC236}">
                    <a16:creationId xmlns:a16="http://schemas.microsoft.com/office/drawing/2014/main" xmlns="" id="{A157E625-0D47-7373-5E3E-F5982E98E04C}"/>
                  </a:ext>
                </a:extLst>
              </p:cNvPr>
              <p:cNvGrpSpPr/>
              <p:nvPr/>
            </p:nvGrpSpPr>
            <p:grpSpPr>
              <a:xfrm>
                <a:off x="2438122" y="3182508"/>
                <a:ext cx="272832" cy="521984"/>
                <a:chOff x="2713466" y="3182508"/>
                <a:chExt cx="272832" cy="521984"/>
              </a:xfrm>
            </p:grpSpPr>
            <p:grpSp>
              <p:nvGrpSpPr>
                <p:cNvPr id="145" name="Groupe 144">
                  <a:extLst>
                    <a:ext uri="{FF2B5EF4-FFF2-40B4-BE49-F238E27FC236}">
                      <a16:creationId xmlns:a16="http://schemas.microsoft.com/office/drawing/2014/main" xmlns="" id="{DD86697F-FC77-55B8-CB64-F3D0A460ECF1}"/>
                    </a:ext>
                  </a:extLst>
                </p:cNvPr>
                <p:cNvGrpSpPr/>
                <p:nvPr/>
              </p:nvGrpSpPr>
              <p:grpSpPr>
                <a:xfrm>
                  <a:off x="2791145" y="3307741"/>
                  <a:ext cx="117475" cy="396751"/>
                  <a:chOff x="1746250" y="3307741"/>
                  <a:chExt cx="117475" cy="396751"/>
                </a:xfrm>
              </p:grpSpPr>
              <p:sp>
                <p:nvSpPr>
                  <p:cNvPr id="147" name="Rectangle 146">
                    <a:extLst>
                      <a:ext uri="{FF2B5EF4-FFF2-40B4-BE49-F238E27FC236}">
                        <a16:creationId xmlns:a16="http://schemas.microsoft.com/office/drawing/2014/main" xmlns="" id="{6387B13B-DF4E-83EC-894B-487F89448BB7}"/>
                      </a:ext>
                    </a:extLst>
                  </p:cNvPr>
                  <p:cNvSpPr/>
                  <p:nvPr/>
                </p:nvSpPr>
                <p:spPr>
                  <a:xfrm>
                    <a:off x="1746250" y="3307741"/>
                    <a:ext cx="117475" cy="370815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48" name="Rectangle 147">
                    <a:extLst>
                      <a:ext uri="{FF2B5EF4-FFF2-40B4-BE49-F238E27FC236}">
                        <a16:creationId xmlns:a16="http://schemas.microsoft.com/office/drawing/2014/main" xmlns="" id="{23BBF833-01A2-C1CD-CF13-0C0ACDE56644}"/>
                      </a:ext>
                    </a:extLst>
                  </p:cNvPr>
                  <p:cNvSpPr/>
                  <p:nvPr/>
                </p:nvSpPr>
                <p:spPr>
                  <a:xfrm>
                    <a:off x="1746250" y="3333754"/>
                    <a:ext cx="117475" cy="370738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46" name="ZoneTexte 145">
                  <a:extLst>
                    <a:ext uri="{FF2B5EF4-FFF2-40B4-BE49-F238E27FC236}">
                      <a16:creationId xmlns:a16="http://schemas.microsoft.com/office/drawing/2014/main" xmlns="" id="{937257C4-EC74-5FBC-37A6-67A6C1796E19}"/>
                    </a:ext>
                  </a:extLst>
                </p:cNvPr>
                <p:cNvSpPr txBox="1"/>
                <p:nvPr/>
              </p:nvSpPr>
              <p:spPr>
                <a:xfrm>
                  <a:off x="2713466" y="3182508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5.2</a:t>
                  </a:r>
                </a:p>
              </p:txBody>
            </p:sp>
          </p:grpSp>
          <p:grpSp>
            <p:nvGrpSpPr>
              <p:cNvPr id="140" name="Groupe 139">
                <a:extLst>
                  <a:ext uri="{FF2B5EF4-FFF2-40B4-BE49-F238E27FC236}">
                    <a16:creationId xmlns:a16="http://schemas.microsoft.com/office/drawing/2014/main" xmlns="" id="{02FAF706-FCD7-E145-2DB4-1EB711E4455B}"/>
                  </a:ext>
                </a:extLst>
              </p:cNvPr>
              <p:cNvGrpSpPr/>
              <p:nvPr/>
            </p:nvGrpSpPr>
            <p:grpSpPr>
              <a:xfrm>
                <a:off x="2574538" y="3424689"/>
                <a:ext cx="272832" cy="279803"/>
                <a:chOff x="2865437" y="3424689"/>
                <a:chExt cx="272832" cy="279803"/>
              </a:xfrm>
            </p:grpSpPr>
            <p:sp>
              <p:nvSpPr>
                <p:cNvPr id="144" name="Rectangle 143">
                  <a:extLst>
                    <a:ext uri="{FF2B5EF4-FFF2-40B4-BE49-F238E27FC236}">
                      <a16:creationId xmlns:a16="http://schemas.microsoft.com/office/drawing/2014/main" xmlns="" id="{67141902-6BC1-0E1B-7CFB-1ED410FEE810}"/>
                    </a:ext>
                  </a:extLst>
                </p:cNvPr>
                <p:cNvSpPr/>
                <p:nvPr/>
              </p:nvSpPr>
              <p:spPr>
                <a:xfrm>
                  <a:off x="2943116" y="3559041"/>
                  <a:ext cx="117475" cy="145451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42" name="ZoneTexte 141">
                  <a:extLst>
                    <a:ext uri="{FF2B5EF4-FFF2-40B4-BE49-F238E27FC236}">
                      <a16:creationId xmlns:a16="http://schemas.microsoft.com/office/drawing/2014/main" xmlns="" id="{0CEC7D6C-5EB4-68B5-6E17-47B773F36343}"/>
                    </a:ext>
                  </a:extLst>
                </p:cNvPr>
                <p:cNvSpPr txBox="1"/>
                <p:nvPr/>
              </p:nvSpPr>
              <p:spPr>
                <a:xfrm>
                  <a:off x="2865437" y="3424689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1.8</a:t>
                  </a:r>
                </a:p>
              </p:txBody>
            </p:sp>
          </p:grpSp>
        </p:grpSp>
        <p:grpSp>
          <p:nvGrpSpPr>
            <p:cNvPr id="149" name="Groupe 148">
              <a:extLst>
                <a:ext uri="{FF2B5EF4-FFF2-40B4-BE49-F238E27FC236}">
                  <a16:creationId xmlns:a16="http://schemas.microsoft.com/office/drawing/2014/main" xmlns="" id="{229EDEA1-8A58-82CD-622D-34236E3CD0FF}"/>
                </a:ext>
              </a:extLst>
            </p:cNvPr>
            <p:cNvGrpSpPr/>
            <p:nvPr/>
          </p:nvGrpSpPr>
          <p:grpSpPr>
            <a:xfrm>
              <a:off x="3289957" y="3376549"/>
              <a:ext cx="356348" cy="372927"/>
              <a:chOff x="2438122" y="3374928"/>
              <a:chExt cx="356348" cy="372927"/>
            </a:xfrm>
          </p:grpSpPr>
          <p:grpSp>
            <p:nvGrpSpPr>
              <p:cNvPr id="150" name="Groupe 149">
                <a:extLst>
                  <a:ext uri="{FF2B5EF4-FFF2-40B4-BE49-F238E27FC236}">
                    <a16:creationId xmlns:a16="http://schemas.microsoft.com/office/drawing/2014/main" xmlns="" id="{200962B6-D46D-6C07-8893-5BA30F88035D}"/>
                  </a:ext>
                </a:extLst>
              </p:cNvPr>
              <p:cNvGrpSpPr/>
              <p:nvPr/>
            </p:nvGrpSpPr>
            <p:grpSpPr>
              <a:xfrm>
                <a:off x="2438122" y="3374928"/>
                <a:ext cx="272832" cy="329564"/>
                <a:chOff x="2713466" y="3374928"/>
                <a:chExt cx="272832" cy="329564"/>
              </a:xfrm>
            </p:grpSpPr>
            <p:grpSp>
              <p:nvGrpSpPr>
                <p:cNvPr id="154" name="Groupe 153">
                  <a:extLst>
                    <a:ext uri="{FF2B5EF4-FFF2-40B4-BE49-F238E27FC236}">
                      <a16:creationId xmlns:a16="http://schemas.microsoft.com/office/drawing/2014/main" xmlns="" id="{A180BDFF-5AC0-72A1-612C-F89008547610}"/>
                    </a:ext>
                  </a:extLst>
                </p:cNvPr>
                <p:cNvGrpSpPr/>
                <p:nvPr/>
              </p:nvGrpSpPr>
              <p:grpSpPr>
                <a:xfrm>
                  <a:off x="2791145" y="3509279"/>
                  <a:ext cx="117475" cy="195213"/>
                  <a:chOff x="1746250" y="3509279"/>
                  <a:chExt cx="117475" cy="195213"/>
                </a:xfrm>
              </p:grpSpPr>
              <p:sp>
                <p:nvSpPr>
                  <p:cNvPr id="156" name="Rectangle 155">
                    <a:extLst>
                      <a:ext uri="{FF2B5EF4-FFF2-40B4-BE49-F238E27FC236}">
                        <a16:creationId xmlns:a16="http://schemas.microsoft.com/office/drawing/2014/main" xmlns="" id="{68B6B57E-50E7-2A3E-43F7-C001295A3A17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09279"/>
                    <a:ext cx="117475" cy="169277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57" name="Rectangle 156">
                    <a:extLst>
                      <a:ext uri="{FF2B5EF4-FFF2-40B4-BE49-F238E27FC236}">
                        <a16:creationId xmlns:a16="http://schemas.microsoft.com/office/drawing/2014/main" xmlns="" id="{C5535294-87F2-BF69-E49F-6E8B80D8B67E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84928"/>
                    <a:ext cx="117475" cy="119564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55" name="ZoneTexte 154">
                  <a:extLst>
                    <a:ext uri="{FF2B5EF4-FFF2-40B4-BE49-F238E27FC236}">
                      <a16:creationId xmlns:a16="http://schemas.microsoft.com/office/drawing/2014/main" xmlns="" id="{7DF34E54-19DD-9800-6D6B-2975967EA140}"/>
                    </a:ext>
                  </a:extLst>
                </p:cNvPr>
                <p:cNvSpPr txBox="1"/>
                <p:nvPr/>
              </p:nvSpPr>
              <p:spPr>
                <a:xfrm>
                  <a:off x="2713466" y="3374928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2.6</a:t>
                  </a:r>
                </a:p>
              </p:txBody>
            </p:sp>
          </p:grpSp>
          <p:sp>
            <p:nvSpPr>
              <p:cNvPr id="153" name="ZoneTexte 152">
                <a:extLst>
                  <a:ext uri="{FF2B5EF4-FFF2-40B4-BE49-F238E27FC236}">
                    <a16:creationId xmlns:a16="http://schemas.microsoft.com/office/drawing/2014/main" xmlns="" id="{B1A66D81-C063-4318-9B2D-108FBD3A7402}"/>
                  </a:ext>
                </a:extLst>
              </p:cNvPr>
              <p:cNvSpPr txBox="1"/>
              <p:nvPr/>
            </p:nvSpPr>
            <p:spPr>
              <a:xfrm>
                <a:off x="2574538" y="3578578"/>
                <a:ext cx="219932" cy="1692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500" dirty="0">
                    <a:solidFill>
                      <a:srgbClr val="7F7F7F"/>
                    </a:solidFill>
                  </a:rPr>
                  <a:t>0</a:t>
                </a:r>
              </a:p>
            </p:txBody>
          </p:sp>
        </p:grpSp>
        <p:grpSp>
          <p:nvGrpSpPr>
            <p:cNvPr id="216" name="Groupe 215">
              <a:extLst>
                <a:ext uri="{FF2B5EF4-FFF2-40B4-BE49-F238E27FC236}">
                  <a16:creationId xmlns:a16="http://schemas.microsoft.com/office/drawing/2014/main" xmlns="" id="{CDE0C2D2-E12D-BA25-7B81-7BBB1A91EE25}"/>
                </a:ext>
              </a:extLst>
            </p:cNvPr>
            <p:cNvGrpSpPr/>
            <p:nvPr/>
          </p:nvGrpSpPr>
          <p:grpSpPr>
            <a:xfrm>
              <a:off x="3635120" y="3400087"/>
              <a:ext cx="409248" cy="302711"/>
              <a:chOff x="3621687" y="3400087"/>
              <a:chExt cx="409248" cy="302711"/>
            </a:xfrm>
          </p:grpSpPr>
          <p:grpSp>
            <p:nvGrpSpPr>
              <p:cNvPr id="159" name="Groupe 158">
                <a:extLst>
                  <a:ext uri="{FF2B5EF4-FFF2-40B4-BE49-F238E27FC236}">
                    <a16:creationId xmlns:a16="http://schemas.microsoft.com/office/drawing/2014/main" xmlns="" id="{5EEA1E94-A284-E780-8243-3D607F52C2B7}"/>
                  </a:ext>
                </a:extLst>
              </p:cNvPr>
              <p:cNvGrpSpPr/>
              <p:nvPr/>
            </p:nvGrpSpPr>
            <p:grpSpPr>
              <a:xfrm>
                <a:off x="3621687" y="3400087"/>
                <a:ext cx="272832" cy="301175"/>
                <a:chOff x="2713466" y="3408130"/>
                <a:chExt cx="272832" cy="301175"/>
              </a:xfrm>
            </p:grpSpPr>
            <p:grpSp>
              <p:nvGrpSpPr>
                <p:cNvPr id="165" name="Groupe 164">
                  <a:extLst>
                    <a:ext uri="{FF2B5EF4-FFF2-40B4-BE49-F238E27FC236}">
                      <a16:creationId xmlns:a16="http://schemas.microsoft.com/office/drawing/2014/main" xmlns="" id="{410D7FC9-F3BE-F2F3-747B-5DDA7C16043A}"/>
                    </a:ext>
                  </a:extLst>
                </p:cNvPr>
                <p:cNvGrpSpPr/>
                <p:nvPr/>
              </p:nvGrpSpPr>
              <p:grpSpPr>
                <a:xfrm>
                  <a:off x="2791145" y="3541030"/>
                  <a:ext cx="117475" cy="168275"/>
                  <a:chOff x="1746250" y="3541030"/>
                  <a:chExt cx="117475" cy="168275"/>
                </a:xfrm>
              </p:grpSpPr>
              <p:sp>
                <p:nvSpPr>
                  <p:cNvPr id="167" name="Rectangle 166">
                    <a:extLst>
                      <a:ext uri="{FF2B5EF4-FFF2-40B4-BE49-F238E27FC236}">
                        <a16:creationId xmlns:a16="http://schemas.microsoft.com/office/drawing/2014/main" xmlns="" id="{2015EE8A-00C1-C6B3-C681-104A5AC056F2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41030"/>
                    <a:ext cx="117475" cy="137526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68" name="Rectangle 167">
                    <a:extLst>
                      <a:ext uri="{FF2B5EF4-FFF2-40B4-BE49-F238E27FC236}">
                        <a16:creationId xmlns:a16="http://schemas.microsoft.com/office/drawing/2014/main" xmlns="" id="{1E21BF19-B4B1-A4DF-E46B-BBFF35B2B527}"/>
                      </a:ext>
                    </a:extLst>
                  </p:cNvPr>
                  <p:cNvSpPr/>
                  <p:nvPr/>
                </p:nvSpPr>
                <p:spPr>
                  <a:xfrm>
                    <a:off x="1746250" y="3614449"/>
                    <a:ext cx="117475" cy="94856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66" name="ZoneTexte 165">
                  <a:extLst>
                    <a:ext uri="{FF2B5EF4-FFF2-40B4-BE49-F238E27FC236}">
                      <a16:creationId xmlns:a16="http://schemas.microsoft.com/office/drawing/2014/main" xmlns="" id="{E78343EA-3C5A-0B21-FB95-7DFBAB695FD7}"/>
                    </a:ext>
                  </a:extLst>
                </p:cNvPr>
                <p:cNvSpPr txBox="1"/>
                <p:nvPr/>
              </p:nvSpPr>
              <p:spPr>
                <a:xfrm>
                  <a:off x="2713466" y="3408130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2.2</a:t>
                  </a:r>
                </a:p>
              </p:txBody>
            </p:sp>
          </p:grpSp>
          <p:grpSp>
            <p:nvGrpSpPr>
              <p:cNvPr id="160" name="Groupe 159">
                <a:extLst>
                  <a:ext uri="{FF2B5EF4-FFF2-40B4-BE49-F238E27FC236}">
                    <a16:creationId xmlns:a16="http://schemas.microsoft.com/office/drawing/2014/main" xmlns="" id="{44A175D0-2E60-1ED9-06B5-6293BFE86DEA}"/>
                  </a:ext>
                </a:extLst>
              </p:cNvPr>
              <p:cNvGrpSpPr/>
              <p:nvPr/>
            </p:nvGrpSpPr>
            <p:grpSpPr>
              <a:xfrm>
                <a:off x="3758103" y="3469979"/>
                <a:ext cx="272832" cy="232819"/>
                <a:chOff x="2865437" y="3471672"/>
                <a:chExt cx="272832" cy="232819"/>
              </a:xfrm>
            </p:grpSpPr>
            <p:grpSp>
              <p:nvGrpSpPr>
                <p:cNvPr id="161" name="Groupe 160">
                  <a:extLst>
                    <a:ext uri="{FF2B5EF4-FFF2-40B4-BE49-F238E27FC236}">
                      <a16:creationId xmlns:a16="http://schemas.microsoft.com/office/drawing/2014/main" xmlns="" id="{DB54C13A-A303-37E5-8749-A5857680029F}"/>
                    </a:ext>
                  </a:extLst>
                </p:cNvPr>
                <p:cNvGrpSpPr/>
                <p:nvPr/>
              </p:nvGrpSpPr>
              <p:grpSpPr>
                <a:xfrm>
                  <a:off x="2943116" y="3593965"/>
                  <a:ext cx="117475" cy="110526"/>
                  <a:chOff x="1885950" y="3593965"/>
                  <a:chExt cx="117475" cy="110526"/>
                </a:xfrm>
              </p:grpSpPr>
              <p:sp>
                <p:nvSpPr>
                  <p:cNvPr id="163" name="Rectangle 162">
                    <a:extLst>
                      <a:ext uri="{FF2B5EF4-FFF2-40B4-BE49-F238E27FC236}">
                        <a16:creationId xmlns:a16="http://schemas.microsoft.com/office/drawing/2014/main" xmlns="" id="{1AE2C8E1-FE30-8735-9FFA-62CC9CDAE8DE}"/>
                      </a:ext>
                    </a:extLst>
                  </p:cNvPr>
                  <p:cNvSpPr/>
                  <p:nvPr/>
                </p:nvSpPr>
                <p:spPr>
                  <a:xfrm flipV="1">
                    <a:off x="1885950" y="3593965"/>
                    <a:ext cx="117475" cy="79777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64" name="Rectangle 163">
                    <a:extLst>
                      <a:ext uri="{FF2B5EF4-FFF2-40B4-BE49-F238E27FC236}">
                        <a16:creationId xmlns:a16="http://schemas.microsoft.com/office/drawing/2014/main" xmlns="" id="{4695F6A1-8BDC-BA88-A23B-45448082BF4B}"/>
                      </a:ext>
                    </a:extLst>
                  </p:cNvPr>
                  <p:cNvSpPr/>
                  <p:nvPr/>
                </p:nvSpPr>
                <p:spPr>
                  <a:xfrm>
                    <a:off x="1885950" y="3636016"/>
                    <a:ext cx="117475" cy="68475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62" name="ZoneTexte 161">
                  <a:extLst>
                    <a:ext uri="{FF2B5EF4-FFF2-40B4-BE49-F238E27FC236}">
                      <a16:creationId xmlns:a16="http://schemas.microsoft.com/office/drawing/2014/main" xmlns="" id="{7AD71880-06AF-1777-B231-07A6F228D4F8}"/>
                    </a:ext>
                  </a:extLst>
                </p:cNvPr>
                <p:cNvSpPr txBox="1"/>
                <p:nvPr/>
              </p:nvSpPr>
              <p:spPr>
                <a:xfrm>
                  <a:off x="2865437" y="3471672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1.5</a:t>
                  </a:r>
                </a:p>
              </p:txBody>
            </p:sp>
          </p:grpSp>
        </p:grpSp>
        <p:grpSp>
          <p:nvGrpSpPr>
            <p:cNvPr id="215" name="Groupe 214">
              <a:extLst>
                <a:ext uri="{FF2B5EF4-FFF2-40B4-BE49-F238E27FC236}">
                  <a16:creationId xmlns:a16="http://schemas.microsoft.com/office/drawing/2014/main" xmlns="" id="{7C227626-EEC3-EECB-8148-D35CE1C14F99}"/>
                </a:ext>
              </a:extLst>
            </p:cNvPr>
            <p:cNvGrpSpPr/>
            <p:nvPr/>
          </p:nvGrpSpPr>
          <p:grpSpPr>
            <a:xfrm>
              <a:off x="4033183" y="3418397"/>
              <a:ext cx="409248" cy="283967"/>
              <a:chOff x="4026813" y="3418397"/>
              <a:chExt cx="409248" cy="283967"/>
            </a:xfrm>
          </p:grpSpPr>
          <p:grpSp>
            <p:nvGrpSpPr>
              <p:cNvPr id="170" name="Groupe 169">
                <a:extLst>
                  <a:ext uri="{FF2B5EF4-FFF2-40B4-BE49-F238E27FC236}">
                    <a16:creationId xmlns:a16="http://schemas.microsoft.com/office/drawing/2014/main" xmlns="" id="{129E252C-259F-9B8A-ABE0-C7B66485A1CC}"/>
                  </a:ext>
                </a:extLst>
              </p:cNvPr>
              <p:cNvGrpSpPr/>
              <p:nvPr/>
            </p:nvGrpSpPr>
            <p:grpSpPr>
              <a:xfrm>
                <a:off x="4026813" y="3418397"/>
                <a:ext cx="272832" cy="283967"/>
                <a:chOff x="2713466" y="3425338"/>
                <a:chExt cx="272832" cy="283967"/>
              </a:xfrm>
            </p:grpSpPr>
            <p:sp>
              <p:nvSpPr>
                <p:cNvPr id="177" name="ZoneTexte 176">
                  <a:extLst>
                    <a:ext uri="{FF2B5EF4-FFF2-40B4-BE49-F238E27FC236}">
                      <a16:creationId xmlns:a16="http://schemas.microsoft.com/office/drawing/2014/main" xmlns="" id="{BBDE4EB7-D618-2CB6-B4D6-47D0C6FCFFFA}"/>
                    </a:ext>
                  </a:extLst>
                </p:cNvPr>
                <p:cNvSpPr txBox="1"/>
                <p:nvPr/>
              </p:nvSpPr>
              <p:spPr>
                <a:xfrm>
                  <a:off x="2713466" y="3425338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2.0</a:t>
                  </a:r>
                </a:p>
              </p:txBody>
            </p:sp>
            <p:grpSp>
              <p:nvGrpSpPr>
                <p:cNvPr id="176" name="Groupe 175">
                  <a:extLst>
                    <a:ext uri="{FF2B5EF4-FFF2-40B4-BE49-F238E27FC236}">
                      <a16:creationId xmlns:a16="http://schemas.microsoft.com/office/drawing/2014/main" xmlns="" id="{DB84C755-F3D5-D6CA-C3F9-83DA3DD8E1C2}"/>
                    </a:ext>
                  </a:extLst>
                </p:cNvPr>
                <p:cNvGrpSpPr/>
                <p:nvPr/>
              </p:nvGrpSpPr>
              <p:grpSpPr>
                <a:xfrm>
                  <a:off x="2791145" y="3556905"/>
                  <a:ext cx="117475" cy="152400"/>
                  <a:chOff x="1746250" y="3556905"/>
                  <a:chExt cx="117475" cy="152400"/>
                </a:xfrm>
              </p:grpSpPr>
              <p:sp>
                <p:nvSpPr>
                  <p:cNvPr id="178" name="Rectangle 177">
                    <a:extLst>
                      <a:ext uri="{FF2B5EF4-FFF2-40B4-BE49-F238E27FC236}">
                        <a16:creationId xmlns:a16="http://schemas.microsoft.com/office/drawing/2014/main" xmlns="" id="{FCEE723D-C6FD-52BC-AD29-7514CD26344E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56905"/>
                    <a:ext cx="117475" cy="137526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79" name="Rectangle 178">
                    <a:extLst>
                      <a:ext uri="{FF2B5EF4-FFF2-40B4-BE49-F238E27FC236}">
                        <a16:creationId xmlns:a16="http://schemas.microsoft.com/office/drawing/2014/main" xmlns="" id="{76156FE2-9166-A56A-0291-1C423A51A89A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84928"/>
                    <a:ext cx="117475" cy="124377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grpSp>
            <p:nvGrpSpPr>
              <p:cNvPr id="171" name="Groupe 170">
                <a:extLst>
                  <a:ext uri="{FF2B5EF4-FFF2-40B4-BE49-F238E27FC236}">
                    <a16:creationId xmlns:a16="http://schemas.microsoft.com/office/drawing/2014/main" xmlns="" id="{B373D530-5D91-7649-EDF7-723FD3431291}"/>
                  </a:ext>
                </a:extLst>
              </p:cNvPr>
              <p:cNvGrpSpPr/>
              <p:nvPr/>
            </p:nvGrpSpPr>
            <p:grpSpPr>
              <a:xfrm>
                <a:off x="4163229" y="3470087"/>
                <a:ext cx="272832" cy="231175"/>
                <a:chOff x="2865437" y="3483378"/>
                <a:chExt cx="272832" cy="231175"/>
              </a:xfrm>
            </p:grpSpPr>
            <p:sp>
              <p:nvSpPr>
                <p:cNvPr id="173" name="ZoneTexte 172">
                  <a:extLst>
                    <a:ext uri="{FF2B5EF4-FFF2-40B4-BE49-F238E27FC236}">
                      <a16:creationId xmlns:a16="http://schemas.microsoft.com/office/drawing/2014/main" xmlns="" id="{7465FB75-F454-6495-8897-55CD49AADE77}"/>
                    </a:ext>
                  </a:extLst>
                </p:cNvPr>
                <p:cNvSpPr txBox="1"/>
                <p:nvPr/>
              </p:nvSpPr>
              <p:spPr>
                <a:xfrm>
                  <a:off x="2865437" y="3483378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1.3</a:t>
                  </a:r>
                </a:p>
              </p:txBody>
            </p:sp>
            <p:sp>
              <p:nvSpPr>
                <p:cNvPr id="175" name="Rectangle 174">
                  <a:extLst>
                    <a:ext uri="{FF2B5EF4-FFF2-40B4-BE49-F238E27FC236}">
                      <a16:creationId xmlns:a16="http://schemas.microsoft.com/office/drawing/2014/main" xmlns="" id="{3E29BD44-72F5-212D-8E3F-718B26FF932A}"/>
                    </a:ext>
                  </a:extLst>
                </p:cNvPr>
                <p:cNvSpPr/>
                <p:nvPr/>
              </p:nvSpPr>
              <p:spPr>
                <a:xfrm>
                  <a:off x="2943116" y="3611274"/>
                  <a:ext cx="117475" cy="103279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grpSp>
          <p:nvGrpSpPr>
            <p:cNvPr id="214" name="Groupe 213">
              <a:extLst>
                <a:ext uri="{FF2B5EF4-FFF2-40B4-BE49-F238E27FC236}">
                  <a16:creationId xmlns:a16="http://schemas.microsoft.com/office/drawing/2014/main" xmlns="" id="{AE059522-DD14-EF53-F67D-B8C2A9885901}"/>
                </a:ext>
              </a:extLst>
            </p:cNvPr>
            <p:cNvGrpSpPr/>
            <p:nvPr/>
          </p:nvGrpSpPr>
          <p:grpSpPr>
            <a:xfrm>
              <a:off x="4431246" y="3417295"/>
              <a:ext cx="409248" cy="312542"/>
              <a:chOff x="4424830" y="3417295"/>
              <a:chExt cx="409248" cy="312542"/>
            </a:xfrm>
          </p:grpSpPr>
          <p:grpSp>
            <p:nvGrpSpPr>
              <p:cNvPr id="181" name="Groupe 180">
                <a:extLst>
                  <a:ext uri="{FF2B5EF4-FFF2-40B4-BE49-F238E27FC236}">
                    <a16:creationId xmlns:a16="http://schemas.microsoft.com/office/drawing/2014/main" xmlns="" id="{FEC24DD3-B2B0-6DCD-BF44-A99767E0C67A}"/>
                  </a:ext>
                </a:extLst>
              </p:cNvPr>
              <p:cNvGrpSpPr/>
              <p:nvPr/>
            </p:nvGrpSpPr>
            <p:grpSpPr>
              <a:xfrm>
                <a:off x="4424830" y="3417295"/>
                <a:ext cx="272832" cy="283967"/>
                <a:chOff x="2713466" y="3425338"/>
                <a:chExt cx="272832" cy="283967"/>
              </a:xfrm>
            </p:grpSpPr>
            <p:sp>
              <p:nvSpPr>
                <p:cNvPr id="185" name="ZoneTexte 184">
                  <a:extLst>
                    <a:ext uri="{FF2B5EF4-FFF2-40B4-BE49-F238E27FC236}">
                      <a16:creationId xmlns:a16="http://schemas.microsoft.com/office/drawing/2014/main" xmlns="" id="{1527B8BE-ECC9-E75A-3725-48D381C311EF}"/>
                    </a:ext>
                  </a:extLst>
                </p:cNvPr>
                <p:cNvSpPr txBox="1"/>
                <p:nvPr/>
              </p:nvSpPr>
              <p:spPr>
                <a:xfrm>
                  <a:off x="2713466" y="3425338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1.9</a:t>
                  </a:r>
                </a:p>
              </p:txBody>
            </p:sp>
            <p:grpSp>
              <p:nvGrpSpPr>
                <p:cNvPr id="186" name="Groupe 185">
                  <a:extLst>
                    <a:ext uri="{FF2B5EF4-FFF2-40B4-BE49-F238E27FC236}">
                      <a16:creationId xmlns:a16="http://schemas.microsoft.com/office/drawing/2014/main" xmlns="" id="{A0E02B7E-FDFA-69DE-8B34-94317587C8C3}"/>
                    </a:ext>
                  </a:extLst>
                </p:cNvPr>
                <p:cNvGrpSpPr/>
                <p:nvPr/>
              </p:nvGrpSpPr>
              <p:grpSpPr>
                <a:xfrm>
                  <a:off x="2791145" y="3563255"/>
                  <a:ext cx="117475" cy="146050"/>
                  <a:chOff x="1746250" y="3563255"/>
                  <a:chExt cx="117475" cy="146050"/>
                </a:xfrm>
              </p:grpSpPr>
              <p:sp>
                <p:nvSpPr>
                  <p:cNvPr id="187" name="Rectangle 186">
                    <a:extLst>
                      <a:ext uri="{FF2B5EF4-FFF2-40B4-BE49-F238E27FC236}">
                        <a16:creationId xmlns:a16="http://schemas.microsoft.com/office/drawing/2014/main" xmlns="" id="{AD9163B0-B7E9-2494-A84C-C56AAA7095CA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63255"/>
                    <a:ext cx="117475" cy="137526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88" name="Rectangle 187">
                    <a:extLst>
                      <a:ext uri="{FF2B5EF4-FFF2-40B4-BE49-F238E27FC236}">
                        <a16:creationId xmlns:a16="http://schemas.microsoft.com/office/drawing/2014/main" xmlns="" id="{42856772-E191-EE29-C26C-F8CD3A82AA46}"/>
                      </a:ext>
                    </a:extLst>
                  </p:cNvPr>
                  <p:cNvSpPr/>
                  <p:nvPr/>
                </p:nvSpPr>
                <p:spPr>
                  <a:xfrm>
                    <a:off x="1746250" y="3663586"/>
                    <a:ext cx="117475" cy="45719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grpSp>
            <p:nvGrpSpPr>
              <p:cNvPr id="182" name="Groupe 181">
                <a:extLst>
                  <a:ext uri="{FF2B5EF4-FFF2-40B4-BE49-F238E27FC236}">
                    <a16:creationId xmlns:a16="http://schemas.microsoft.com/office/drawing/2014/main" xmlns="" id="{0AFA1F1B-C987-4CCA-7A43-751D9C397E98}"/>
                  </a:ext>
                </a:extLst>
              </p:cNvPr>
              <p:cNvGrpSpPr/>
              <p:nvPr/>
            </p:nvGrpSpPr>
            <p:grpSpPr>
              <a:xfrm>
                <a:off x="4561246" y="3560560"/>
                <a:ext cx="272832" cy="169277"/>
                <a:chOff x="2865437" y="3566199"/>
                <a:chExt cx="272832" cy="169277"/>
              </a:xfrm>
            </p:grpSpPr>
            <p:sp>
              <p:nvSpPr>
                <p:cNvPr id="183" name="ZoneTexte 182">
                  <a:extLst>
                    <a:ext uri="{FF2B5EF4-FFF2-40B4-BE49-F238E27FC236}">
                      <a16:creationId xmlns:a16="http://schemas.microsoft.com/office/drawing/2014/main" xmlns="" id="{05406EB6-C4C4-B68E-270D-7FC0907FDEA1}"/>
                    </a:ext>
                  </a:extLst>
                </p:cNvPr>
                <p:cNvSpPr txBox="1"/>
                <p:nvPr/>
              </p:nvSpPr>
              <p:spPr>
                <a:xfrm>
                  <a:off x="2865437" y="3566199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0.3</a:t>
                  </a:r>
                </a:p>
              </p:txBody>
            </p:sp>
            <p:sp>
              <p:nvSpPr>
                <p:cNvPr id="184" name="Rectangle 183">
                  <a:extLst>
                    <a:ext uri="{FF2B5EF4-FFF2-40B4-BE49-F238E27FC236}">
                      <a16:creationId xmlns:a16="http://schemas.microsoft.com/office/drawing/2014/main" xmlns="" id="{AF1D6789-3DEF-43B4-D71F-4FB008C723DC}"/>
                    </a:ext>
                  </a:extLst>
                </p:cNvPr>
                <p:cNvSpPr/>
                <p:nvPr/>
              </p:nvSpPr>
              <p:spPr>
                <a:xfrm>
                  <a:off x="2943116" y="3691781"/>
                  <a:ext cx="117475" cy="18000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grpSp>
          <p:nvGrpSpPr>
            <p:cNvPr id="213" name="Groupe 212">
              <a:extLst>
                <a:ext uri="{FF2B5EF4-FFF2-40B4-BE49-F238E27FC236}">
                  <a16:creationId xmlns:a16="http://schemas.microsoft.com/office/drawing/2014/main" xmlns="" id="{F85AFDE6-7851-397C-9318-6A739EBE857F}"/>
                </a:ext>
              </a:extLst>
            </p:cNvPr>
            <p:cNvGrpSpPr/>
            <p:nvPr/>
          </p:nvGrpSpPr>
          <p:grpSpPr>
            <a:xfrm>
              <a:off x="4816453" y="3435457"/>
              <a:ext cx="409248" cy="265805"/>
              <a:chOff x="4803381" y="3435457"/>
              <a:chExt cx="409248" cy="265805"/>
            </a:xfrm>
          </p:grpSpPr>
          <p:grpSp>
            <p:nvGrpSpPr>
              <p:cNvPr id="190" name="Groupe 189">
                <a:extLst>
                  <a:ext uri="{FF2B5EF4-FFF2-40B4-BE49-F238E27FC236}">
                    <a16:creationId xmlns:a16="http://schemas.microsoft.com/office/drawing/2014/main" xmlns="" id="{5A8EFA6E-3125-5F7E-B347-FF30910B43EA}"/>
                  </a:ext>
                </a:extLst>
              </p:cNvPr>
              <p:cNvGrpSpPr/>
              <p:nvPr/>
            </p:nvGrpSpPr>
            <p:grpSpPr>
              <a:xfrm>
                <a:off x="4803381" y="3435457"/>
                <a:ext cx="272832" cy="265805"/>
                <a:chOff x="2713466" y="3443500"/>
                <a:chExt cx="272832" cy="265805"/>
              </a:xfrm>
            </p:grpSpPr>
            <p:grpSp>
              <p:nvGrpSpPr>
                <p:cNvPr id="196" name="Groupe 195">
                  <a:extLst>
                    <a:ext uri="{FF2B5EF4-FFF2-40B4-BE49-F238E27FC236}">
                      <a16:creationId xmlns:a16="http://schemas.microsoft.com/office/drawing/2014/main" xmlns="" id="{54A500F7-38D3-AB56-29E1-F804E28961D2}"/>
                    </a:ext>
                  </a:extLst>
                </p:cNvPr>
                <p:cNvGrpSpPr/>
                <p:nvPr/>
              </p:nvGrpSpPr>
              <p:grpSpPr>
                <a:xfrm>
                  <a:off x="2791145" y="3577406"/>
                  <a:ext cx="117475" cy="131899"/>
                  <a:chOff x="1746250" y="3577406"/>
                  <a:chExt cx="117475" cy="131899"/>
                </a:xfrm>
              </p:grpSpPr>
              <p:sp>
                <p:nvSpPr>
                  <p:cNvPr id="198" name="Rectangle 197">
                    <a:extLst>
                      <a:ext uri="{FF2B5EF4-FFF2-40B4-BE49-F238E27FC236}">
                        <a16:creationId xmlns:a16="http://schemas.microsoft.com/office/drawing/2014/main" xmlns="" id="{5413F690-827F-1271-4A68-B9225FEFC4F6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77406"/>
                    <a:ext cx="117475" cy="101149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99" name="Rectangle 198">
                    <a:extLst>
                      <a:ext uri="{FF2B5EF4-FFF2-40B4-BE49-F238E27FC236}">
                        <a16:creationId xmlns:a16="http://schemas.microsoft.com/office/drawing/2014/main" xmlns="" id="{72B68B4D-1CB8-6C73-E41C-3E9E288659C8}"/>
                      </a:ext>
                    </a:extLst>
                  </p:cNvPr>
                  <p:cNvSpPr/>
                  <p:nvPr/>
                </p:nvSpPr>
                <p:spPr>
                  <a:xfrm>
                    <a:off x="1746250" y="3646765"/>
                    <a:ext cx="117475" cy="62540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97" name="ZoneTexte 196">
                  <a:extLst>
                    <a:ext uri="{FF2B5EF4-FFF2-40B4-BE49-F238E27FC236}">
                      <a16:creationId xmlns:a16="http://schemas.microsoft.com/office/drawing/2014/main" xmlns="" id="{6C812F10-5B12-3AB6-3FBE-B1DAE5299ABE}"/>
                    </a:ext>
                  </a:extLst>
                </p:cNvPr>
                <p:cNvSpPr txBox="1"/>
                <p:nvPr/>
              </p:nvSpPr>
              <p:spPr>
                <a:xfrm>
                  <a:off x="2713466" y="3443500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1.7</a:t>
                  </a:r>
                </a:p>
              </p:txBody>
            </p:sp>
          </p:grpSp>
          <p:grpSp>
            <p:nvGrpSpPr>
              <p:cNvPr id="191" name="Groupe 190">
                <a:extLst>
                  <a:ext uri="{FF2B5EF4-FFF2-40B4-BE49-F238E27FC236}">
                    <a16:creationId xmlns:a16="http://schemas.microsoft.com/office/drawing/2014/main" xmlns="" id="{09AF387A-25CB-7467-C49C-8D097ADCF264}"/>
                  </a:ext>
                </a:extLst>
              </p:cNvPr>
              <p:cNvGrpSpPr/>
              <p:nvPr/>
            </p:nvGrpSpPr>
            <p:grpSpPr>
              <a:xfrm>
                <a:off x="4939797" y="3508147"/>
                <a:ext cx="272832" cy="193115"/>
                <a:chOff x="2865437" y="3512857"/>
                <a:chExt cx="272832" cy="193115"/>
              </a:xfrm>
            </p:grpSpPr>
            <p:sp>
              <p:nvSpPr>
                <p:cNvPr id="193" name="ZoneTexte 192">
                  <a:extLst>
                    <a:ext uri="{FF2B5EF4-FFF2-40B4-BE49-F238E27FC236}">
                      <a16:creationId xmlns:a16="http://schemas.microsoft.com/office/drawing/2014/main" xmlns="" id="{B1511D13-3528-FF2E-83FE-87FC5C743985}"/>
                    </a:ext>
                  </a:extLst>
                </p:cNvPr>
                <p:cNvSpPr txBox="1"/>
                <p:nvPr/>
              </p:nvSpPr>
              <p:spPr>
                <a:xfrm>
                  <a:off x="2865437" y="3512857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0.8</a:t>
                  </a:r>
                </a:p>
              </p:txBody>
            </p:sp>
            <p:grpSp>
              <p:nvGrpSpPr>
                <p:cNvPr id="192" name="Groupe 191">
                  <a:extLst>
                    <a:ext uri="{FF2B5EF4-FFF2-40B4-BE49-F238E27FC236}">
                      <a16:creationId xmlns:a16="http://schemas.microsoft.com/office/drawing/2014/main" xmlns="" id="{ED1AEA17-9DCA-65B9-5BDE-9E60D0691C5F}"/>
                    </a:ext>
                  </a:extLst>
                </p:cNvPr>
                <p:cNvGrpSpPr/>
                <p:nvPr/>
              </p:nvGrpSpPr>
              <p:grpSpPr>
                <a:xfrm>
                  <a:off x="2943116" y="3643897"/>
                  <a:ext cx="117475" cy="62075"/>
                  <a:chOff x="1885950" y="3643897"/>
                  <a:chExt cx="117475" cy="62075"/>
                </a:xfrm>
              </p:grpSpPr>
              <p:sp>
                <p:nvSpPr>
                  <p:cNvPr id="194" name="Rectangle 193">
                    <a:extLst>
                      <a:ext uri="{FF2B5EF4-FFF2-40B4-BE49-F238E27FC236}">
                        <a16:creationId xmlns:a16="http://schemas.microsoft.com/office/drawing/2014/main" xmlns="" id="{F1125298-C913-ECF6-2E6B-EE229917BE7C}"/>
                      </a:ext>
                    </a:extLst>
                  </p:cNvPr>
                  <p:cNvSpPr/>
                  <p:nvPr/>
                </p:nvSpPr>
                <p:spPr>
                  <a:xfrm flipV="1">
                    <a:off x="1885950" y="3643897"/>
                    <a:ext cx="117475" cy="45719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95" name="Rectangle 194">
                    <a:extLst>
                      <a:ext uri="{FF2B5EF4-FFF2-40B4-BE49-F238E27FC236}">
                        <a16:creationId xmlns:a16="http://schemas.microsoft.com/office/drawing/2014/main" xmlns="" id="{07294C4E-B848-E9E9-4124-51F321E43AF7}"/>
                      </a:ext>
                    </a:extLst>
                  </p:cNvPr>
                  <p:cNvSpPr/>
                  <p:nvPr/>
                </p:nvSpPr>
                <p:spPr>
                  <a:xfrm>
                    <a:off x="1885950" y="3669972"/>
                    <a:ext cx="117475" cy="36000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</p:grpSp>
        <p:grpSp>
          <p:nvGrpSpPr>
            <p:cNvPr id="212" name="Groupe 211">
              <a:extLst>
                <a:ext uri="{FF2B5EF4-FFF2-40B4-BE49-F238E27FC236}">
                  <a16:creationId xmlns:a16="http://schemas.microsoft.com/office/drawing/2014/main" xmlns="" id="{D2A8F272-1670-BFB9-94FD-DA42A92936FB}"/>
                </a:ext>
              </a:extLst>
            </p:cNvPr>
            <p:cNvGrpSpPr/>
            <p:nvPr/>
          </p:nvGrpSpPr>
          <p:grpSpPr>
            <a:xfrm>
              <a:off x="5252180" y="3441537"/>
              <a:ext cx="409248" cy="259725"/>
              <a:chOff x="5227369" y="3441537"/>
              <a:chExt cx="409248" cy="259725"/>
            </a:xfrm>
          </p:grpSpPr>
          <p:grpSp>
            <p:nvGrpSpPr>
              <p:cNvPr id="202" name="Groupe 201">
                <a:extLst>
                  <a:ext uri="{FF2B5EF4-FFF2-40B4-BE49-F238E27FC236}">
                    <a16:creationId xmlns:a16="http://schemas.microsoft.com/office/drawing/2014/main" xmlns="" id="{965CCD2B-65E8-8B9F-5F67-A71D92590543}"/>
                  </a:ext>
                </a:extLst>
              </p:cNvPr>
              <p:cNvGrpSpPr/>
              <p:nvPr/>
            </p:nvGrpSpPr>
            <p:grpSpPr>
              <a:xfrm>
                <a:off x="5227369" y="3441537"/>
                <a:ext cx="272832" cy="259725"/>
                <a:chOff x="2713466" y="3443500"/>
                <a:chExt cx="272832" cy="259725"/>
              </a:xfrm>
            </p:grpSpPr>
            <p:grpSp>
              <p:nvGrpSpPr>
                <p:cNvPr id="208" name="Groupe 207">
                  <a:extLst>
                    <a:ext uri="{FF2B5EF4-FFF2-40B4-BE49-F238E27FC236}">
                      <a16:creationId xmlns:a16="http://schemas.microsoft.com/office/drawing/2014/main" xmlns="" id="{846E3927-A8E1-3F7F-B686-17A1CB40F631}"/>
                    </a:ext>
                  </a:extLst>
                </p:cNvPr>
                <p:cNvGrpSpPr/>
                <p:nvPr/>
              </p:nvGrpSpPr>
              <p:grpSpPr>
                <a:xfrm>
                  <a:off x="2791145" y="3597140"/>
                  <a:ext cx="117475" cy="106085"/>
                  <a:chOff x="1746250" y="3597140"/>
                  <a:chExt cx="117475" cy="106085"/>
                </a:xfrm>
              </p:grpSpPr>
              <p:sp>
                <p:nvSpPr>
                  <p:cNvPr id="210" name="Rectangle 209">
                    <a:extLst>
                      <a:ext uri="{FF2B5EF4-FFF2-40B4-BE49-F238E27FC236}">
                        <a16:creationId xmlns:a16="http://schemas.microsoft.com/office/drawing/2014/main" xmlns="" id="{84570A01-7BF2-23C3-C52E-B54BEC6931F2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97140"/>
                    <a:ext cx="117475" cy="97559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11" name="Rectangle 210">
                    <a:extLst>
                      <a:ext uri="{FF2B5EF4-FFF2-40B4-BE49-F238E27FC236}">
                        <a16:creationId xmlns:a16="http://schemas.microsoft.com/office/drawing/2014/main" xmlns="" id="{2CC75BA3-2421-4CFE-290F-495EB4C02DDB}"/>
                      </a:ext>
                    </a:extLst>
                  </p:cNvPr>
                  <p:cNvSpPr/>
                  <p:nvPr/>
                </p:nvSpPr>
                <p:spPr>
                  <a:xfrm>
                    <a:off x="1746250" y="3692425"/>
                    <a:ext cx="117475" cy="10800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209" name="ZoneTexte 208">
                  <a:extLst>
                    <a:ext uri="{FF2B5EF4-FFF2-40B4-BE49-F238E27FC236}">
                      <a16:creationId xmlns:a16="http://schemas.microsoft.com/office/drawing/2014/main" xmlns="" id="{2AC06FAC-B6CF-FF1D-ED43-21359C54BF9D}"/>
                    </a:ext>
                  </a:extLst>
                </p:cNvPr>
                <p:cNvSpPr txBox="1"/>
                <p:nvPr/>
              </p:nvSpPr>
              <p:spPr>
                <a:xfrm>
                  <a:off x="2713466" y="3443500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1.4</a:t>
                  </a:r>
                </a:p>
              </p:txBody>
            </p:sp>
          </p:grpSp>
          <p:grpSp>
            <p:nvGrpSpPr>
              <p:cNvPr id="203" name="Groupe 202">
                <a:extLst>
                  <a:ext uri="{FF2B5EF4-FFF2-40B4-BE49-F238E27FC236}">
                    <a16:creationId xmlns:a16="http://schemas.microsoft.com/office/drawing/2014/main" xmlns="" id="{998EF46C-BBC3-6A95-B88E-444AD20C5A95}"/>
                  </a:ext>
                </a:extLst>
              </p:cNvPr>
              <p:cNvGrpSpPr/>
              <p:nvPr/>
            </p:nvGrpSpPr>
            <p:grpSpPr>
              <a:xfrm>
                <a:off x="5363785" y="3508147"/>
                <a:ext cx="272832" cy="193115"/>
                <a:chOff x="2865437" y="3512857"/>
                <a:chExt cx="272832" cy="193115"/>
              </a:xfrm>
            </p:grpSpPr>
            <p:sp>
              <p:nvSpPr>
                <p:cNvPr id="204" name="ZoneTexte 203">
                  <a:extLst>
                    <a:ext uri="{FF2B5EF4-FFF2-40B4-BE49-F238E27FC236}">
                      <a16:creationId xmlns:a16="http://schemas.microsoft.com/office/drawing/2014/main" xmlns="" id="{C2F6211F-AB8D-B55D-B200-0F8F9B588861}"/>
                    </a:ext>
                  </a:extLst>
                </p:cNvPr>
                <p:cNvSpPr txBox="1"/>
                <p:nvPr/>
              </p:nvSpPr>
              <p:spPr>
                <a:xfrm>
                  <a:off x="2865437" y="3512857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0.8</a:t>
                  </a:r>
                </a:p>
              </p:txBody>
            </p:sp>
            <p:sp>
              <p:nvSpPr>
                <p:cNvPr id="207" name="Rectangle 206">
                  <a:extLst>
                    <a:ext uri="{FF2B5EF4-FFF2-40B4-BE49-F238E27FC236}">
                      <a16:creationId xmlns:a16="http://schemas.microsoft.com/office/drawing/2014/main" xmlns="" id="{55C85881-F75F-538E-FBF4-99192A2465DD}"/>
                    </a:ext>
                  </a:extLst>
                </p:cNvPr>
                <p:cNvSpPr/>
                <p:nvPr/>
              </p:nvSpPr>
              <p:spPr>
                <a:xfrm>
                  <a:off x="2943116" y="3643433"/>
                  <a:ext cx="117475" cy="62539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sp>
          <p:nvSpPr>
            <p:cNvPr id="218" name="ZoneTexte 217">
              <a:extLst>
                <a:ext uri="{FF2B5EF4-FFF2-40B4-BE49-F238E27FC236}">
                  <a16:creationId xmlns:a16="http://schemas.microsoft.com/office/drawing/2014/main" xmlns="" id="{8E8412FE-6F53-E786-1700-53DFEB985238}"/>
                </a:ext>
              </a:extLst>
            </p:cNvPr>
            <p:cNvSpPr txBox="1"/>
            <p:nvPr/>
          </p:nvSpPr>
          <p:spPr>
            <a:xfrm rot="16200000">
              <a:off x="5216193" y="3845799"/>
              <a:ext cx="48122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500" dirty="0">
                  <a:solidFill>
                    <a:srgbClr val="7F7F7F"/>
                  </a:solidFill>
                </a:rPr>
                <a:t>Hépatites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sp>
          <p:nvSpPr>
            <p:cNvPr id="219" name="ZoneTexte 218">
              <a:extLst>
                <a:ext uri="{FF2B5EF4-FFF2-40B4-BE49-F238E27FC236}">
                  <a16:creationId xmlns:a16="http://schemas.microsoft.com/office/drawing/2014/main" xmlns="" id="{F5F301F0-855A-68CB-18DF-7294FDA9D9BE}"/>
                </a:ext>
              </a:extLst>
            </p:cNvPr>
            <p:cNvSpPr txBox="1"/>
            <p:nvPr/>
          </p:nvSpPr>
          <p:spPr>
            <a:xfrm rot="16200000">
              <a:off x="4823747" y="3802518"/>
              <a:ext cx="394660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500" dirty="0">
                  <a:solidFill>
                    <a:srgbClr val="7F7F7F"/>
                  </a:solidFill>
                </a:rPr>
                <a:t>Colites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sp>
          <p:nvSpPr>
            <p:cNvPr id="220" name="ZoneTexte 219">
              <a:extLst>
                <a:ext uri="{FF2B5EF4-FFF2-40B4-BE49-F238E27FC236}">
                  <a16:creationId xmlns:a16="http://schemas.microsoft.com/office/drawing/2014/main" xmlns="" id="{A7831264-7F1D-C298-2C32-A844BD8CC320}"/>
                </a:ext>
              </a:extLst>
            </p:cNvPr>
            <p:cNvSpPr txBox="1"/>
            <p:nvPr/>
          </p:nvSpPr>
          <p:spPr>
            <a:xfrm rot="16200000">
              <a:off x="4340757" y="3900301"/>
              <a:ext cx="5902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500" dirty="0">
                  <a:solidFill>
                    <a:srgbClr val="7F7F7F"/>
                  </a:solidFill>
                </a:rPr>
                <a:t>Hypophysites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sp>
          <p:nvSpPr>
            <p:cNvPr id="221" name="ZoneTexte 220">
              <a:extLst>
                <a:ext uri="{FF2B5EF4-FFF2-40B4-BE49-F238E27FC236}">
                  <a16:creationId xmlns:a16="http://schemas.microsoft.com/office/drawing/2014/main" xmlns="" id="{43424726-4792-ABF4-6FAB-85FD371A2587}"/>
                </a:ext>
              </a:extLst>
            </p:cNvPr>
            <p:cNvSpPr txBox="1"/>
            <p:nvPr/>
          </p:nvSpPr>
          <p:spPr>
            <a:xfrm rot="16200000">
              <a:off x="3985975" y="3857020"/>
              <a:ext cx="50366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500" dirty="0">
                  <a:solidFill>
                    <a:srgbClr val="7F7F7F"/>
                  </a:solidFill>
                </a:rPr>
                <a:t>Thyroïdites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sp>
          <p:nvSpPr>
            <p:cNvPr id="222" name="ZoneTexte 221">
              <a:extLst>
                <a:ext uri="{FF2B5EF4-FFF2-40B4-BE49-F238E27FC236}">
                  <a16:creationId xmlns:a16="http://schemas.microsoft.com/office/drawing/2014/main" xmlns="" id="{34ABB36D-0F9D-AF96-C64C-7B8D0A4C65F4}"/>
                </a:ext>
              </a:extLst>
            </p:cNvPr>
            <p:cNvSpPr txBox="1"/>
            <p:nvPr/>
          </p:nvSpPr>
          <p:spPr>
            <a:xfrm rot="16200000">
              <a:off x="3503755" y="3941177"/>
              <a:ext cx="671979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500" dirty="0">
                  <a:solidFill>
                    <a:srgbClr val="7F7F7F"/>
                  </a:solidFill>
                </a:rPr>
                <a:t>Pneumopathies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sp>
          <p:nvSpPr>
            <p:cNvPr id="223" name="ZoneTexte 222">
              <a:extLst>
                <a:ext uri="{FF2B5EF4-FFF2-40B4-BE49-F238E27FC236}">
                  <a16:creationId xmlns:a16="http://schemas.microsoft.com/office/drawing/2014/main" xmlns="" id="{A64C12C0-8E4D-B25D-4C5A-15311C570D09}"/>
                </a:ext>
              </a:extLst>
            </p:cNvPr>
            <p:cNvSpPr txBox="1"/>
            <p:nvPr/>
          </p:nvSpPr>
          <p:spPr>
            <a:xfrm rot="16200000">
              <a:off x="3169813" y="3865034"/>
              <a:ext cx="59663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500" dirty="0">
                  <a:solidFill>
                    <a:srgbClr val="7F7F7F"/>
                  </a:solidFill>
                </a:rPr>
                <a:t>Insuffisance</a:t>
              </a:r>
            </a:p>
            <a:p>
              <a:pPr algn="ctr"/>
              <a:r>
                <a:rPr lang="fr-FR" sz="500" dirty="0">
                  <a:solidFill>
                    <a:srgbClr val="7F7F7F"/>
                  </a:solidFill>
                </a:rPr>
                <a:t>surrénalienne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sp>
          <p:nvSpPr>
            <p:cNvPr id="224" name="ZoneTexte 223">
              <a:extLst>
                <a:ext uri="{FF2B5EF4-FFF2-40B4-BE49-F238E27FC236}">
                  <a16:creationId xmlns:a16="http://schemas.microsoft.com/office/drawing/2014/main" xmlns="" id="{F2B9C7DB-0251-13F0-CCA2-B470C0E3C561}"/>
                </a:ext>
              </a:extLst>
            </p:cNvPr>
            <p:cNvSpPr txBox="1"/>
            <p:nvPr/>
          </p:nvSpPr>
          <p:spPr>
            <a:xfrm rot="16200000">
              <a:off x="2780566" y="3921140"/>
              <a:ext cx="63190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500" dirty="0">
                  <a:solidFill>
                    <a:srgbClr val="7F7F7F"/>
                  </a:solidFill>
                </a:rPr>
                <a:t>Hyperthyroïdie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sp>
          <p:nvSpPr>
            <p:cNvPr id="225" name="ZoneTexte 224">
              <a:extLst>
                <a:ext uri="{FF2B5EF4-FFF2-40B4-BE49-F238E27FC236}">
                  <a16:creationId xmlns:a16="http://schemas.microsoft.com/office/drawing/2014/main" xmlns="" id="{26BA5C94-F932-51E2-4546-E3096728121E}"/>
                </a:ext>
              </a:extLst>
            </p:cNvPr>
            <p:cNvSpPr txBox="1"/>
            <p:nvPr/>
          </p:nvSpPr>
          <p:spPr>
            <a:xfrm rot="16200000">
              <a:off x="2335215" y="3929956"/>
              <a:ext cx="72648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500" dirty="0">
                  <a:solidFill>
                    <a:srgbClr val="7F7F7F"/>
                  </a:solidFill>
                </a:rPr>
                <a:t>Sévères réactions</a:t>
              </a:r>
            </a:p>
            <a:p>
              <a:pPr algn="ctr"/>
              <a:r>
                <a:rPr lang="fr-FR" sz="500" dirty="0">
                  <a:solidFill>
                    <a:srgbClr val="7F7F7F"/>
                  </a:solidFill>
                </a:rPr>
                <a:t>cutanées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sp>
          <p:nvSpPr>
            <p:cNvPr id="226" name="ZoneTexte 225">
              <a:extLst>
                <a:ext uri="{FF2B5EF4-FFF2-40B4-BE49-F238E27FC236}">
                  <a16:creationId xmlns:a16="http://schemas.microsoft.com/office/drawing/2014/main" xmlns="" id="{1A010A43-BF27-1C38-A7CF-F71249F1CFD6}"/>
                </a:ext>
              </a:extLst>
            </p:cNvPr>
            <p:cNvSpPr txBox="1"/>
            <p:nvPr/>
          </p:nvSpPr>
          <p:spPr>
            <a:xfrm rot="16200000">
              <a:off x="1986775" y="3911521"/>
              <a:ext cx="612667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500" dirty="0">
                  <a:solidFill>
                    <a:srgbClr val="7F7F7F"/>
                  </a:solidFill>
                </a:rPr>
                <a:t>Hypothyroïdie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sp>
          <p:nvSpPr>
            <p:cNvPr id="227" name="ZoneTexte 226">
              <a:extLst>
                <a:ext uri="{FF2B5EF4-FFF2-40B4-BE49-F238E27FC236}">
                  <a16:creationId xmlns:a16="http://schemas.microsoft.com/office/drawing/2014/main" xmlns="" id="{E346A956-570A-9AA9-7B4B-F0F9CC4985B3}"/>
                </a:ext>
              </a:extLst>
            </p:cNvPr>
            <p:cNvSpPr txBox="1"/>
            <p:nvPr/>
          </p:nvSpPr>
          <p:spPr>
            <a:xfrm rot="16200000">
              <a:off x="1595785" y="3842593"/>
              <a:ext cx="5517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500" dirty="0">
                  <a:solidFill>
                    <a:srgbClr val="7F7F7F"/>
                  </a:solidFill>
                </a:rPr>
                <a:t>Réactions à</a:t>
              </a:r>
            </a:p>
            <a:p>
              <a:pPr algn="ctr"/>
              <a:r>
                <a:rPr lang="fr-FR" sz="500" dirty="0">
                  <a:solidFill>
                    <a:srgbClr val="7F7F7F"/>
                  </a:solidFill>
                </a:rPr>
                <a:t>perfusion</a:t>
              </a:r>
            </a:p>
          </p:txBody>
        </p:sp>
      </p:grpSp>
      <p:sp>
        <p:nvSpPr>
          <p:cNvPr id="240" name="Rectangle à coins arrondis 10">
            <a:extLst>
              <a:ext uri="{FF2B5EF4-FFF2-40B4-BE49-F238E27FC236}">
                <a16:creationId xmlns:a16="http://schemas.microsoft.com/office/drawing/2014/main" xmlns="" id="{09D18D9A-9026-A0C5-A534-51DA1A7BEC39}"/>
              </a:ext>
            </a:extLst>
          </p:cNvPr>
          <p:cNvSpPr/>
          <p:nvPr/>
        </p:nvSpPr>
        <p:spPr>
          <a:xfrm>
            <a:off x="6807344" y="1238378"/>
            <a:ext cx="4235925" cy="3393256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 dirty="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41" name="ZoneTexte 240">
            <a:extLst>
              <a:ext uri="{FF2B5EF4-FFF2-40B4-BE49-F238E27FC236}">
                <a16:creationId xmlns:a16="http://schemas.microsoft.com/office/drawing/2014/main" xmlns="" id="{14FE8870-CD80-62D3-4710-288771B49C51}"/>
              </a:ext>
            </a:extLst>
          </p:cNvPr>
          <p:cNvSpPr txBox="1"/>
          <p:nvPr/>
        </p:nvSpPr>
        <p:spPr>
          <a:xfrm>
            <a:off x="7125578" y="1062945"/>
            <a:ext cx="164100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rgbClr val="7F7F7F"/>
                </a:solidFill>
                <a:cs typeface="Arial" panose="020B0604020202020204" pitchFamily="34" charset="0"/>
              </a:rPr>
              <a:t>Incidence </a:t>
            </a:r>
            <a:r>
              <a:rPr lang="fr-FR" sz="1600" dirty="0">
                <a:solidFill>
                  <a:srgbClr val="7F7F7F"/>
                </a:solidFill>
                <a:cs typeface="Arial" panose="020B0604020202020204" pitchFamily="34" charset="0"/>
              </a:rPr>
              <a:t>(%)</a:t>
            </a:r>
            <a:endParaRPr lang="fr-FR" sz="1600" b="1" dirty="0">
              <a:solidFill>
                <a:srgbClr val="7F7F7F"/>
              </a:solidFill>
              <a:cs typeface="Arial" panose="020B0604020202020204" pitchFamily="34" charset="0"/>
            </a:endParaRPr>
          </a:p>
        </p:txBody>
      </p:sp>
      <p:sp>
        <p:nvSpPr>
          <p:cNvPr id="257" name="ZoneTexte 256">
            <a:extLst>
              <a:ext uri="{FF2B5EF4-FFF2-40B4-BE49-F238E27FC236}">
                <a16:creationId xmlns:a16="http://schemas.microsoft.com/office/drawing/2014/main" xmlns="" id="{53BDB24B-2FFD-70E8-79C1-EEBE29F288E5}"/>
              </a:ext>
            </a:extLst>
          </p:cNvPr>
          <p:cNvSpPr txBox="1"/>
          <p:nvPr/>
        </p:nvSpPr>
        <p:spPr>
          <a:xfrm rot="16200000">
            <a:off x="9942785" y="3983890"/>
            <a:ext cx="569387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500" dirty="0">
                <a:solidFill>
                  <a:srgbClr val="7F7F7F"/>
                </a:solidFill>
              </a:rPr>
              <a:t>Myocardites</a:t>
            </a:r>
            <a:endParaRPr lang="fr-FR" sz="1200" dirty="0">
              <a:solidFill>
                <a:srgbClr val="7F7F7F"/>
              </a:solidFill>
            </a:endParaRPr>
          </a:p>
        </p:txBody>
      </p:sp>
      <p:sp>
        <p:nvSpPr>
          <p:cNvPr id="259" name="ZoneTexte 258">
            <a:extLst>
              <a:ext uri="{FF2B5EF4-FFF2-40B4-BE49-F238E27FC236}">
                <a16:creationId xmlns:a16="http://schemas.microsoft.com/office/drawing/2014/main" xmlns="" id="{5F21AFDB-4B91-A1D4-13ED-295B4BFD0682}"/>
              </a:ext>
            </a:extLst>
          </p:cNvPr>
          <p:cNvSpPr txBox="1"/>
          <p:nvPr/>
        </p:nvSpPr>
        <p:spPr>
          <a:xfrm rot="16200000">
            <a:off x="8319125" y="4035186"/>
            <a:ext cx="671979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500" dirty="0">
                <a:solidFill>
                  <a:srgbClr val="7F7F7F"/>
                </a:solidFill>
              </a:rPr>
              <a:t>Pneumopathies</a:t>
            </a:r>
            <a:endParaRPr lang="fr-FR" sz="1200" dirty="0">
              <a:solidFill>
                <a:srgbClr val="7F7F7F"/>
              </a:solidFill>
            </a:endParaRPr>
          </a:p>
        </p:txBody>
      </p:sp>
      <p:sp>
        <p:nvSpPr>
          <p:cNvPr id="260" name="ZoneTexte 259">
            <a:extLst>
              <a:ext uri="{FF2B5EF4-FFF2-40B4-BE49-F238E27FC236}">
                <a16:creationId xmlns:a16="http://schemas.microsoft.com/office/drawing/2014/main" xmlns="" id="{C499AECC-50E3-195D-AC33-ADE9479FC544}"/>
              </a:ext>
            </a:extLst>
          </p:cNvPr>
          <p:cNvSpPr txBox="1"/>
          <p:nvPr/>
        </p:nvSpPr>
        <p:spPr>
          <a:xfrm rot="16200000">
            <a:off x="9191309" y="3959043"/>
            <a:ext cx="59663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500" dirty="0">
                <a:solidFill>
                  <a:srgbClr val="7F7F7F"/>
                </a:solidFill>
              </a:rPr>
              <a:t>Insuffisance</a:t>
            </a:r>
          </a:p>
          <a:p>
            <a:pPr algn="ctr"/>
            <a:r>
              <a:rPr lang="fr-FR" sz="500" dirty="0">
                <a:solidFill>
                  <a:srgbClr val="7F7F7F"/>
                </a:solidFill>
              </a:rPr>
              <a:t>surrénalienne</a:t>
            </a:r>
            <a:endParaRPr lang="fr-FR" sz="1200" dirty="0">
              <a:solidFill>
                <a:srgbClr val="7F7F7F"/>
              </a:solidFill>
            </a:endParaRPr>
          </a:p>
        </p:txBody>
      </p:sp>
      <p:sp>
        <p:nvSpPr>
          <p:cNvPr id="261" name="ZoneTexte 260">
            <a:extLst>
              <a:ext uri="{FF2B5EF4-FFF2-40B4-BE49-F238E27FC236}">
                <a16:creationId xmlns:a16="http://schemas.microsoft.com/office/drawing/2014/main" xmlns="" id="{541A77B6-BF3D-741F-3F9F-D7BDF4C3CF36}"/>
              </a:ext>
            </a:extLst>
          </p:cNvPr>
          <p:cNvSpPr txBox="1"/>
          <p:nvPr/>
        </p:nvSpPr>
        <p:spPr>
          <a:xfrm rot="16200000">
            <a:off x="8749997" y="4015149"/>
            <a:ext cx="631904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500" dirty="0">
                <a:solidFill>
                  <a:srgbClr val="7F7F7F"/>
                </a:solidFill>
              </a:rPr>
              <a:t>Hyperthyroïdie</a:t>
            </a:r>
            <a:endParaRPr lang="fr-FR" sz="1200" dirty="0">
              <a:solidFill>
                <a:srgbClr val="7F7F7F"/>
              </a:solidFill>
            </a:endParaRPr>
          </a:p>
        </p:txBody>
      </p:sp>
      <p:sp>
        <p:nvSpPr>
          <p:cNvPr id="262" name="ZoneTexte 261">
            <a:extLst>
              <a:ext uri="{FF2B5EF4-FFF2-40B4-BE49-F238E27FC236}">
                <a16:creationId xmlns:a16="http://schemas.microsoft.com/office/drawing/2014/main" xmlns="" id="{4D73D59D-13E7-0B47-0DDE-C1A03E7D6E1B}"/>
              </a:ext>
            </a:extLst>
          </p:cNvPr>
          <p:cNvSpPr txBox="1"/>
          <p:nvPr/>
        </p:nvSpPr>
        <p:spPr>
          <a:xfrm rot="16200000">
            <a:off x="7922602" y="4023965"/>
            <a:ext cx="72648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500" dirty="0">
                <a:solidFill>
                  <a:srgbClr val="7F7F7F"/>
                </a:solidFill>
              </a:rPr>
              <a:t>Sévères réactions</a:t>
            </a:r>
          </a:p>
          <a:p>
            <a:pPr algn="ctr"/>
            <a:r>
              <a:rPr lang="fr-FR" sz="500" dirty="0">
                <a:solidFill>
                  <a:srgbClr val="7F7F7F"/>
                </a:solidFill>
              </a:rPr>
              <a:t>cutanées</a:t>
            </a:r>
            <a:endParaRPr lang="fr-FR" sz="1200" dirty="0">
              <a:solidFill>
                <a:srgbClr val="7F7F7F"/>
              </a:solidFill>
            </a:endParaRPr>
          </a:p>
        </p:txBody>
      </p:sp>
      <p:sp>
        <p:nvSpPr>
          <p:cNvPr id="263" name="ZoneTexte 262">
            <a:extLst>
              <a:ext uri="{FF2B5EF4-FFF2-40B4-BE49-F238E27FC236}">
                <a16:creationId xmlns:a16="http://schemas.microsoft.com/office/drawing/2014/main" xmlns="" id="{031B7BC0-8BA4-BAC7-DF80-46FD685AE079}"/>
              </a:ext>
            </a:extLst>
          </p:cNvPr>
          <p:cNvSpPr txBox="1"/>
          <p:nvPr/>
        </p:nvSpPr>
        <p:spPr>
          <a:xfrm rot="16200000">
            <a:off x="7156647" y="4005531"/>
            <a:ext cx="612667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500" dirty="0">
                <a:solidFill>
                  <a:srgbClr val="7F7F7F"/>
                </a:solidFill>
              </a:rPr>
              <a:t>Hypothyroïdie</a:t>
            </a:r>
            <a:endParaRPr lang="fr-FR" sz="1200" dirty="0">
              <a:solidFill>
                <a:srgbClr val="7F7F7F"/>
              </a:solidFill>
            </a:endParaRPr>
          </a:p>
        </p:txBody>
      </p:sp>
      <p:sp>
        <p:nvSpPr>
          <p:cNvPr id="264" name="ZoneTexte 263">
            <a:extLst>
              <a:ext uri="{FF2B5EF4-FFF2-40B4-BE49-F238E27FC236}">
                <a16:creationId xmlns:a16="http://schemas.microsoft.com/office/drawing/2014/main" xmlns="" id="{8F908447-3178-7268-C671-11E5AF51AC40}"/>
              </a:ext>
            </a:extLst>
          </p:cNvPr>
          <p:cNvSpPr txBox="1"/>
          <p:nvPr/>
        </p:nvSpPr>
        <p:spPr>
          <a:xfrm rot="16200000">
            <a:off x="7604471" y="3936602"/>
            <a:ext cx="5517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500" dirty="0">
                <a:solidFill>
                  <a:srgbClr val="7F7F7F"/>
                </a:solidFill>
              </a:rPr>
              <a:t>Réactions à</a:t>
            </a:r>
          </a:p>
          <a:p>
            <a:pPr algn="ctr"/>
            <a:r>
              <a:rPr lang="fr-FR" sz="500" dirty="0">
                <a:solidFill>
                  <a:srgbClr val="7F7F7F"/>
                </a:solidFill>
              </a:rPr>
              <a:t>perfusion</a:t>
            </a:r>
          </a:p>
        </p:txBody>
      </p:sp>
      <p:graphicFrame>
        <p:nvGraphicFramePr>
          <p:cNvPr id="364" name="Tableau 87">
            <a:extLst>
              <a:ext uri="{FF2B5EF4-FFF2-40B4-BE49-F238E27FC236}">
                <a16:creationId xmlns:a16="http://schemas.microsoft.com/office/drawing/2014/main" xmlns="" id="{99845833-1B62-07D2-21D2-78149C620B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0318272"/>
              </p:ext>
            </p:extLst>
          </p:nvPr>
        </p:nvGraphicFramePr>
        <p:xfrm>
          <a:off x="2907100" y="1352533"/>
          <a:ext cx="3501978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55878">
                  <a:extLst>
                    <a:ext uri="{9D8B030D-6E8A-4147-A177-3AD203B41FA5}">
                      <a16:colId xmlns:a16="http://schemas.microsoft.com/office/drawing/2014/main" xmlns="" val="3849807683"/>
                    </a:ext>
                  </a:extLst>
                </a:gridCol>
                <a:gridCol w="511525">
                  <a:extLst>
                    <a:ext uri="{9D8B030D-6E8A-4147-A177-3AD203B41FA5}">
                      <a16:colId xmlns:a16="http://schemas.microsoft.com/office/drawing/2014/main" xmlns="" val="2595140734"/>
                    </a:ext>
                  </a:extLst>
                </a:gridCol>
                <a:gridCol w="511525">
                  <a:extLst>
                    <a:ext uri="{9D8B030D-6E8A-4147-A177-3AD203B41FA5}">
                      <a16:colId xmlns:a16="http://schemas.microsoft.com/office/drawing/2014/main" xmlns="" val="164777202"/>
                    </a:ext>
                  </a:extLst>
                </a:gridCol>
                <a:gridCol w="511525">
                  <a:extLst>
                    <a:ext uri="{9D8B030D-6E8A-4147-A177-3AD203B41FA5}">
                      <a16:colId xmlns:a16="http://schemas.microsoft.com/office/drawing/2014/main" xmlns="" val="4196598635"/>
                    </a:ext>
                  </a:extLst>
                </a:gridCol>
                <a:gridCol w="511525">
                  <a:extLst>
                    <a:ext uri="{9D8B030D-6E8A-4147-A177-3AD203B41FA5}">
                      <a16:colId xmlns:a16="http://schemas.microsoft.com/office/drawing/2014/main" xmlns="" val="1932630138"/>
                    </a:ext>
                  </a:extLst>
                </a:gridCol>
              </a:tblGrid>
              <a:tr h="180000">
                <a:tc>
                  <a:txBody>
                    <a:bodyPr/>
                    <a:lstStyle/>
                    <a:p>
                      <a:endParaRPr lang="fr-FR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Pembro</a:t>
                      </a:r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 + Chimio/</a:t>
                      </a:r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Pembro</a:t>
                      </a:r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fr-FR" sz="600" b="0" dirty="0">
                          <a:solidFill>
                            <a:schemeClr val="bg1"/>
                          </a:solidFill>
                        </a:rPr>
                        <a:t>(n=783)</a:t>
                      </a:r>
                      <a:endParaRPr lang="fr-FR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Pbo</a:t>
                      </a:r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 + </a:t>
                      </a:r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Pbo</a:t>
                      </a:r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 + Chimio/</a:t>
                      </a:r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Pbo</a:t>
                      </a:r>
                      <a:endParaRPr lang="fr-FR" sz="600" b="1" dirty="0">
                        <a:solidFill>
                          <a:schemeClr val="bg1"/>
                        </a:solidFill>
                      </a:endParaRPr>
                    </a:p>
                    <a:p>
                      <a:pPr algn="ctr"/>
                      <a:r>
                        <a:rPr lang="fr-FR" sz="600" b="0" dirty="0">
                          <a:solidFill>
                            <a:schemeClr val="bg1"/>
                          </a:solidFill>
                        </a:rPr>
                        <a:t>(n=389)</a:t>
                      </a:r>
                      <a:endParaRPr lang="fr-FR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84175689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Grade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1-2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A5E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3-5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1-2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C4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3-5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79247989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Tous grades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43,6%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21,9%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48803250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Grades 3-5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14,9%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2,1%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604564534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Entraînant le décès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0,3%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73723094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Entraînant l’arrêt du traitement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10,9%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2,6%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226058525"/>
                  </a:ext>
                </a:extLst>
              </a:tr>
            </a:tbl>
          </a:graphicData>
        </a:graphic>
      </p:graphicFrame>
      <p:sp>
        <p:nvSpPr>
          <p:cNvPr id="366" name="ZoneTexte 365">
            <a:extLst>
              <a:ext uri="{FF2B5EF4-FFF2-40B4-BE49-F238E27FC236}">
                <a16:creationId xmlns:a16="http://schemas.microsoft.com/office/drawing/2014/main" xmlns="" id="{85E17FA1-48F1-76D5-E7E1-E3AD411FAE85}"/>
              </a:ext>
            </a:extLst>
          </p:cNvPr>
          <p:cNvSpPr txBox="1"/>
          <p:nvPr/>
        </p:nvSpPr>
        <p:spPr>
          <a:xfrm>
            <a:off x="1717184" y="4810845"/>
            <a:ext cx="9326085" cy="769620"/>
          </a:xfrm>
          <a:prstGeom prst="roundRect">
            <a:avLst>
              <a:gd name="adj" fmla="val 0"/>
            </a:avLst>
          </a:prstGeom>
          <a:solidFill>
            <a:srgbClr val="005086"/>
          </a:solidFill>
        </p:spPr>
        <p:txBody>
          <a:bodyPr wrap="square" tIns="0" rtlCol="0" anchor="ctr">
            <a:noAutofit/>
          </a:bodyPr>
          <a:lstStyle/>
          <a:p>
            <a:pPr algn="ctr">
              <a:lnSpc>
                <a:spcPts val="2000"/>
              </a:lnSpc>
              <a:defRPr/>
            </a:pPr>
            <a:r>
              <a:rPr lang="en-US" b="1" dirty="0" err="1">
                <a:solidFill>
                  <a:schemeClr val="bg1"/>
                </a:solidFill>
              </a:rPr>
              <a:t>Principalement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liés</a:t>
            </a:r>
            <a:r>
              <a:rPr lang="en-US" b="1" dirty="0">
                <a:solidFill>
                  <a:schemeClr val="bg1"/>
                </a:solidFill>
              </a:rPr>
              <a:t> à des </a:t>
            </a:r>
            <a:r>
              <a:rPr lang="en-US" b="1" dirty="0" err="1">
                <a:solidFill>
                  <a:schemeClr val="bg1"/>
                </a:solidFill>
              </a:rPr>
              <a:t>événements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survenus</a:t>
            </a:r>
            <a:r>
              <a:rPr lang="en-US" b="1" dirty="0">
                <a:solidFill>
                  <a:schemeClr val="bg1"/>
                </a:solidFill>
              </a:rPr>
              <a:t> pendant la phase </a:t>
            </a:r>
            <a:r>
              <a:rPr lang="en-US" b="1" dirty="0" err="1">
                <a:solidFill>
                  <a:schemeClr val="bg1"/>
                </a:solidFill>
              </a:rPr>
              <a:t>néoadjuvante</a:t>
            </a:r>
            <a:endParaRPr lang="en-US" b="1" dirty="0">
              <a:solidFill>
                <a:schemeClr val="bg1"/>
              </a:solidFill>
            </a:endParaRPr>
          </a:p>
          <a:p>
            <a:pPr algn="ctr">
              <a:lnSpc>
                <a:spcPts val="2000"/>
              </a:lnSpc>
              <a:defRPr/>
            </a:pPr>
            <a:r>
              <a:rPr lang="en-US" sz="1200" b="1" dirty="0">
                <a:solidFill>
                  <a:schemeClr val="bg1"/>
                </a:solidFill>
              </a:rPr>
              <a:t>2 </a:t>
            </a:r>
            <a:r>
              <a:rPr lang="en-US" sz="1200" b="1" dirty="0" err="1">
                <a:solidFill>
                  <a:schemeClr val="bg1"/>
                </a:solidFill>
              </a:rPr>
              <a:t>décès</a:t>
            </a:r>
            <a:r>
              <a:rPr lang="en-US" sz="1200" b="1" dirty="0">
                <a:solidFill>
                  <a:schemeClr val="bg1"/>
                </a:solidFill>
              </a:rPr>
              <a:t> – </a:t>
            </a:r>
            <a:r>
              <a:rPr lang="en-US" sz="1200" b="1" dirty="0" err="1">
                <a:solidFill>
                  <a:schemeClr val="bg1"/>
                </a:solidFill>
              </a:rPr>
              <a:t>embolie</a:t>
            </a:r>
            <a:r>
              <a:rPr lang="en-US" sz="1200" b="1" dirty="0">
                <a:solidFill>
                  <a:schemeClr val="bg1"/>
                </a:solidFill>
              </a:rPr>
              <a:t> </a:t>
            </a:r>
            <a:r>
              <a:rPr lang="en-US" sz="1200" b="1" dirty="0" err="1">
                <a:solidFill>
                  <a:schemeClr val="bg1"/>
                </a:solidFill>
              </a:rPr>
              <a:t>pulmonaire</a:t>
            </a:r>
            <a:r>
              <a:rPr lang="en-US" sz="1200" b="1" dirty="0">
                <a:solidFill>
                  <a:schemeClr val="bg1"/>
                </a:solidFill>
              </a:rPr>
              <a:t> (</a:t>
            </a:r>
            <a:r>
              <a:rPr lang="en-US" sz="1200" b="1" dirty="0" err="1">
                <a:solidFill>
                  <a:schemeClr val="bg1"/>
                </a:solidFill>
              </a:rPr>
              <a:t>néoadj</a:t>
            </a:r>
            <a:r>
              <a:rPr lang="en-US" sz="1200" b="1" dirty="0">
                <a:solidFill>
                  <a:schemeClr val="bg1"/>
                </a:solidFill>
              </a:rPr>
              <a:t>), </a:t>
            </a:r>
            <a:r>
              <a:rPr lang="en-US" sz="1200" b="1" dirty="0" err="1">
                <a:solidFill>
                  <a:schemeClr val="bg1"/>
                </a:solidFill>
              </a:rPr>
              <a:t>encéphalite</a:t>
            </a:r>
            <a:r>
              <a:rPr lang="en-US" sz="1200" b="1" dirty="0">
                <a:solidFill>
                  <a:schemeClr val="bg1"/>
                </a:solidFill>
              </a:rPr>
              <a:t> (</a:t>
            </a:r>
            <a:r>
              <a:rPr lang="en-US" sz="1200" b="1" dirty="0" err="1">
                <a:solidFill>
                  <a:schemeClr val="bg1"/>
                </a:solidFill>
              </a:rPr>
              <a:t>adj</a:t>
            </a:r>
            <a:r>
              <a:rPr lang="en-US" sz="1200" b="1" dirty="0">
                <a:solidFill>
                  <a:schemeClr val="bg1"/>
                </a:solidFill>
              </a:rPr>
              <a:t>) bras </a:t>
            </a:r>
            <a:r>
              <a:rPr lang="en-US" sz="1200" b="1" dirty="0" err="1">
                <a:solidFill>
                  <a:schemeClr val="bg1"/>
                </a:solidFill>
              </a:rPr>
              <a:t>pembro</a:t>
            </a:r>
            <a:endParaRPr lang="en-US" sz="1200" b="1" dirty="0">
              <a:solidFill>
                <a:schemeClr val="bg1"/>
              </a:solidFill>
            </a:endParaRPr>
          </a:p>
        </p:txBody>
      </p:sp>
      <p:grpSp>
        <p:nvGrpSpPr>
          <p:cNvPr id="395" name="Groupe 394">
            <a:extLst>
              <a:ext uri="{FF2B5EF4-FFF2-40B4-BE49-F238E27FC236}">
                <a16:creationId xmlns:a16="http://schemas.microsoft.com/office/drawing/2014/main" xmlns="" id="{05D1392B-2C1F-13CE-64E9-C72EB9003CE2}"/>
              </a:ext>
            </a:extLst>
          </p:cNvPr>
          <p:cNvGrpSpPr/>
          <p:nvPr/>
        </p:nvGrpSpPr>
        <p:grpSpPr>
          <a:xfrm>
            <a:off x="6843429" y="2215887"/>
            <a:ext cx="3623557" cy="1962609"/>
            <a:chOff x="6660549" y="2075032"/>
            <a:chExt cx="3623557" cy="1962609"/>
          </a:xfrm>
        </p:grpSpPr>
        <p:grpSp>
          <p:nvGrpSpPr>
            <p:cNvPr id="243" name="Groupe 242">
              <a:extLst>
                <a:ext uri="{FF2B5EF4-FFF2-40B4-BE49-F238E27FC236}">
                  <a16:creationId xmlns:a16="http://schemas.microsoft.com/office/drawing/2014/main" xmlns="" id="{9860DD80-7DFB-9A8C-3B32-BCE18A0E9EFD}"/>
                </a:ext>
              </a:extLst>
            </p:cNvPr>
            <p:cNvGrpSpPr/>
            <p:nvPr/>
          </p:nvGrpSpPr>
          <p:grpSpPr>
            <a:xfrm>
              <a:off x="6832505" y="2075032"/>
              <a:ext cx="3451601" cy="1823952"/>
              <a:chOff x="1405560" y="2121877"/>
              <a:chExt cx="3451601" cy="1823952"/>
            </a:xfrm>
          </p:grpSpPr>
          <p:graphicFrame>
            <p:nvGraphicFramePr>
              <p:cNvPr id="351" name="Graphique 350">
                <a:extLst>
                  <a:ext uri="{FF2B5EF4-FFF2-40B4-BE49-F238E27FC236}">
                    <a16:creationId xmlns:a16="http://schemas.microsoft.com/office/drawing/2014/main" xmlns="" id="{32C11716-6BF1-4781-64C4-B5CB1FB66439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1894280344"/>
                  </p:ext>
                </p:extLst>
              </p:nvPr>
            </p:nvGraphicFramePr>
            <p:xfrm>
              <a:off x="1405560" y="2121877"/>
              <a:ext cx="663871" cy="1823952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cxnSp>
            <p:nvCxnSpPr>
              <p:cNvPr id="352" name="Connecteur droit 351">
                <a:extLst>
                  <a:ext uri="{FF2B5EF4-FFF2-40B4-BE49-F238E27FC236}">
                    <a16:creationId xmlns:a16="http://schemas.microsoft.com/office/drawing/2014/main" xmlns="" id="{EB0F02E9-EE3A-826E-0C51-478279D305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06062" y="3704492"/>
                <a:ext cx="3251099" cy="0"/>
              </a:xfrm>
              <a:prstGeom prst="line">
                <a:avLst/>
              </a:prstGeom>
              <a:ln>
                <a:solidFill>
                  <a:srgbClr val="7F7F7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e 243">
              <a:extLst>
                <a:ext uri="{FF2B5EF4-FFF2-40B4-BE49-F238E27FC236}">
                  <a16:creationId xmlns:a16="http://schemas.microsoft.com/office/drawing/2014/main" xmlns="" id="{EAE37797-4986-6381-4C7B-5BEE56F32079}"/>
                </a:ext>
              </a:extLst>
            </p:cNvPr>
            <p:cNvGrpSpPr/>
            <p:nvPr/>
          </p:nvGrpSpPr>
          <p:grpSpPr>
            <a:xfrm>
              <a:off x="7077883" y="3255071"/>
              <a:ext cx="406182" cy="399346"/>
              <a:chOff x="1650938" y="3305146"/>
              <a:chExt cx="406182" cy="399346"/>
            </a:xfrm>
          </p:grpSpPr>
          <p:grpSp>
            <p:nvGrpSpPr>
              <p:cNvPr id="341" name="Groupe 340">
                <a:extLst>
                  <a:ext uri="{FF2B5EF4-FFF2-40B4-BE49-F238E27FC236}">
                    <a16:creationId xmlns:a16="http://schemas.microsoft.com/office/drawing/2014/main" xmlns="" id="{32ACDF11-6CF2-A2F0-2195-970748A739F0}"/>
                  </a:ext>
                </a:extLst>
              </p:cNvPr>
              <p:cNvGrpSpPr/>
              <p:nvPr/>
            </p:nvGrpSpPr>
            <p:grpSpPr>
              <a:xfrm>
                <a:off x="1650938" y="3360128"/>
                <a:ext cx="272832" cy="344364"/>
                <a:chOff x="1650938" y="3360128"/>
                <a:chExt cx="272832" cy="344364"/>
              </a:xfrm>
            </p:grpSpPr>
            <p:grpSp>
              <p:nvGrpSpPr>
                <p:cNvPr id="347" name="Groupe 346">
                  <a:extLst>
                    <a:ext uri="{FF2B5EF4-FFF2-40B4-BE49-F238E27FC236}">
                      <a16:creationId xmlns:a16="http://schemas.microsoft.com/office/drawing/2014/main" xmlns="" id="{11D72586-CD23-F9A3-9180-23872951D237}"/>
                    </a:ext>
                  </a:extLst>
                </p:cNvPr>
                <p:cNvGrpSpPr/>
                <p:nvPr/>
              </p:nvGrpSpPr>
              <p:grpSpPr>
                <a:xfrm>
                  <a:off x="1746250" y="3489906"/>
                  <a:ext cx="117475" cy="214586"/>
                  <a:chOff x="1746250" y="3489906"/>
                  <a:chExt cx="117475" cy="214586"/>
                </a:xfrm>
              </p:grpSpPr>
              <p:sp>
                <p:nvSpPr>
                  <p:cNvPr id="349" name="Rectangle 348">
                    <a:extLst>
                      <a:ext uri="{FF2B5EF4-FFF2-40B4-BE49-F238E27FC236}">
                        <a16:creationId xmlns:a16="http://schemas.microsoft.com/office/drawing/2014/main" xmlns="" id="{4A0BE2A5-FA81-9838-CFC2-FDCCCF842D05}"/>
                      </a:ext>
                    </a:extLst>
                  </p:cNvPr>
                  <p:cNvSpPr/>
                  <p:nvPr/>
                </p:nvSpPr>
                <p:spPr>
                  <a:xfrm>
                    <a:off x="1746250" y="3489906"/>
                    <a:ext cx="117475" cy="63976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50" name="Rectangle 349">
                    <a:extLst>
                      <a:ext uri="{FF2B5EF4-FFF2-40B4-BE49-F238E27FC236}">
                        <a16:creationId xmlns:a16="http://schemas.microsoft.com/office/drawing/2014/main" xmlns="" id="{6C0CF1A6-3924-27F0-C21F-98FD27E61B7F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08769"/>
                    <a:ext cx="117475" cy="195723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348" name="ZoneTexte 347">
                  <a:extLst>
                    <a:ext uri="{FF2B5EF4-FFF2-40B4-BE49-F238E27FC236}">
                      <a16:creationId xmlns:a16="http://schemas.microsoft.com/office/drawing/2014/main" xmlns="" id="{0F09D61F-5C11-AD83-775A-1D48C870D51B}"/>
                    </a:ext>
                  </a:extLst>
                </p:cNvPr>
                <p:cNvSpPr txBox="1"/>
                <p:nvPr/>
              </p:nvSpPr>
              <p:spPr>
                <a:xfrm>
                  <a:off x="1650938" y="3360128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2,9</a:t>
                  </a:r>
                </a:p>
              </p:txBody>
            </p:sp>
          </p:grpSp>
          <p:grpSp>
            <p:nvGrpSpPr>
              <p:cNvPr id="342" name="Groupe 341">
                <a:extLst>
                  <a:ext uri="{FF2B5EF4-FFF2-40B4-BE49-F238E27FC236}">
                    <a16:creationId xmlns:a16="http://schemas.microsoft.com/office/drawing/2014/main" xmlns="" id="{A07BEF06-7DA2-8666-E2C2-C62D31842C82}"/>
                  </a:ext>
                </a:extLst>
              </p:cNvPr>
              <p:cNvGrpSpPr/>
              <p:nvPr/>
            </p:nvGrpSpPr>
            <p:grpSpPr>
              <a:xfrm>
                <a:off x="1784288" y="3305146"/>
                <a:ext cx="272832" cy="399346"/>
                <a:chOff x="1784288" y="3305146"/>
                <a:chExt cx="272832" cy="399346"/>
              </a:xfrm>
            </p:grpSpPr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xmlns="" id="{529E6DB0-2536-113B-32A7-F8F046655667}"/>
                    </a:ext>
                  </a:extLst>
                </p:cNvPr>
                <p:cNvSpPr/>
                <p:nvPr/>
              </p:nvSpPr>
              <p:spPr>
                <a:xfrm>
                  <a:off x="1879600" y="3437212"/>
                  <a:ext cx="117475" cy="267280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344" name="ZoneTexte 343">
                  <a:extLst>
                    <a:ext uri="{FF2B5EF4-FFF2-40B4-BE49-F238E27FC236}">
                      <a16:creationId xmlns:a16="http://schemas.microsoft.com/office/drawing/2014/main" xmlns="" id="{E0AA7455-CB55-8760-0455-706C14AF7FA7}"/>
                    </a:ext>
                  </a:extLst>
                </p:cNvPr>
                <p:cNvSpPr txBox="1"/>
                <p:nvPr/>
              </p:nvSpPr>
              <p:spPr>
                <a:xfrm>
                  <a:off x="1784288" y="3305146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3,6</a:t>
                  </a:r>
                </a:p>
              </p:txBody>
            </p:sp>
          </p:grpSp>
        </p:grpSp>
        <p:grpSp>
          <p:nvGrpSpPr>
            <p:cNvPr id="245" name="Groupe 244">
              <a:extLst>
                <a:ext uri="{FF2B5EF4-FFF2-40B4-BE49-F238E27FC236}">
                  <a16:creationId xmlns:a16="http://schemas.microsoft.com/office/drawing/2014/main" xmlns="" id="{D43B5179-ECD9-3839-2C67-1366E7B6386E}"/>
                </a:ext>
              </a:extLst>
            </p:cNvPr>
            <p:cNvGrpSpPr/>
            <p:nvPr/>
          </p:nvGrpSpPr>
          <p:grpSpPr>
            <a:xfrm>
              <a:off x="7485885" y="3369987"/>
              <a:ext cx="423815" cy="284430"/>
              <a:chOff x="2044824" y="3420062"/>
              <a:chExt cx="423815" cy="284430"/>
            </a:xfrm>
          </p:grpSpPr>
          <p:grpSp>
            <p:nvGrpSpPr>
              <p:cNvPr id="333" name="Groupe 332">
                <a:extLst>
                  <a:ext uri="{FF2B5EF4-FFF2-40B4-BE49-F238E27FC236}">
                    <a16:creationId xmlns:a16="http://schemas.microsoft.com/office/drawing/2014/main" xmlns="" id="{12F0B582-58E4-E405-FC79-4C4FC28C3213}"/>
                  </a:ext>
                </a:extLst>
              </p:cNvPr>
              <p:cNvGrpSpPr/>
              <p:nvPr/>
            </p:nvGrpSpPr>
            <p:grpSpPr>
              <a:xfrm>
                <a:off x="2044824" y="3420062"/>
                <a:ext cx="272832" cy="284430"/>
                <a:chOff x="2044824" y="3420062"/>
                <a:chExt cx="272832" cy="284430"/>
              </a:xfrm>
            </p:grpSpPr>
            <p:sp>
              <p:nvSpPr>
                <p:cNvPr id="338" name="ZoneTexte 337">
                  <a:extLst>
                    <a:ext uri="{FF2B5EF4-FFF2-40B4-BE49-F238E27FC236}">
                      <a16:creationId xmlns:a16="http://schemas.microsoft.com/office/drawing/2014/main" xmlns="" id="{B0168A5E-0232-5AE7-4F72-4926668E5A07}"/>
                    </a:ext>
                  </a:extLst>
                </p:cNvPr>
                <p:cNvSpPr txBox="1"/>
                <p:nvPr/>
              </p:nvSpPr>
              <p:spPr>
                <a:xfrm>
                  <a:off x="2044824" y="3420062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1.9</a:t>
                  </a:r>
                </a:p>
              </p:txBody>
            </p:sp>
            <p:sp>
              <p:nvSpPr>
                <p:cNvPr id="340" name="Rectangle 339">
                  <a:extLst>
                    <a:ext uri="{FF2B5EF4-FFF2-40B4-BE49-F238E27FC236}">
                      <a16:creationId xmlns:a16="http://schemas.microsoft.com/office/drawing/2014/main" xmlns="" id="{FB3BD748-58F2-6C75-62F4-615BD9F03FAD}"/>
                    </a:ext>
                  </a:extLst>
                </p:cNvPr>
                <p:cNvSpPr/>
                <p:nvPr/>
              </p:nvSpPr>
              <p:spPr>
                <a:xfrm>
                  <a:off x="2140136" y="3563790"/>
                  <a:ext cx="117475" cy="140702"/>
                </a:xfrm>
                <a:prstGeom prst="rect">
                  <a:avLst/>
                </a:prstGeom>
                <a:solidFill>
                  <a:srgbClr val="CA5E34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334" name="Groupe 333">
                <a:extLst>
                  <a:ext uri="{FF2B5EF4-FFF2-40B4-BE49-F238E27FC236}">
                    <a16:creationId xmlns:a16="http://schemas.microsoft.com/office/drawing/2014/main" xmlns="" id="{BEA74379-AA8F-67EE-5171-098D812EBF3A}"/>
                  </a:ext>
                </a:extLst>
              </p:cNvPr>
              <p:cNvGrpSpPr/>
              <p:nvPr/>
            </p:nvGrpSpPr>
            <p:grpSpPr>
              <a:xfrm>
                <a:off x="2195807" y="3487197"/>
                <a:ext cx="272832" cy="217294"/>
                <a:chOff x="2202157" y="3487197"/>
                <a:chExt cx="272832" cy="217294"/>
              </a:xfrm>
            </p:grpSpPr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xmlns="" id="{69EF8E8E-B33B-E7A8-CE41-0C3545D733D4}"/>
                    </a:ext>
                  </a:extLst>
                </p:cNvPr>
                <p:cNvSpPr/>
                <p:nvPr/>
              </p:nvSpPr>
              <p:spPr>
                <a:xfrm>
                  <a:off x="2279836" y="3618505"/>
                  <a:ext cx="117475" cy="85986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336" name="ZoneTexte 335">
                  <a:extLst>
                    <a:ext uri="{FF2B5EF4-FFF2-40B4-BE49-F238E27FC236}">
                      <a16:creationId xmlns:a16="http://schemas.microsoft.com/office/drawing/2014/main" xmlns="" id="{1E5C3AC0-FB5A-6F45-FFF6-498F7E192AAB}"/>
                    </a:ext>
                  </a:extLst>
                </p:cNvPr>
                <p:cNvSpPr txBox="1"/>
                <p:nvPr/>
              </p:nvSpPr>
              <p:spPr>
                <a:xfrm>
                  <a:off x="2202157" y="3487197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1.2</a:t>
                  </a:r>
                </a:p>
              </p:txBody>
            </p:sp>
          </p:grpSp>
        </p:grpSp>
        <p:sp>
          <p:nvSpPr>
            <p:cNvPr id="246" name="ZoneTexte 245">
              <a:extLst>
                <a:ext uri="{FF2B5EF4-FFF2-40B4-BE49-F238E27FC236}">
                  <a16:creationId xmlns:a16="http://schemas.microsoft.com/office/drawing/2014/main" xmlns="" id="{4231BB66-AD5D-4FB7-7C03-517C9CE1796D}"/>
                </a:ext>
              </a:extLst>
            </p:cNvPr>
            <p:cNvSpPr txBox="1"/>
            <p:nvPr/>
          </p:nvSpPr>
          <p:spPr>
            <a:xfrm rot="16200000">
              <a:off x="6388520" y="2832117"/>
              <a:ext cx="74411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700" dirty="0">
                  <a:solidFill>
                    <a:srgbClr val="7F7F7F"/>
                  </a:solidFill>
                </a:rPr>
                <a:t>Incidence, %</a:t>
              </a:r>
            </a:p>
          </p:txBody>
        </p:sp>
        <p:grpSp>
          <p:nvGrpSpPr>
            <p:cNvPr id="247" name="Groupe 246">
              <a:extLst>
                <a:ext uri="{FF2B5EF4-FFF2-40B4-BE49-F238E27FC236}">
                  <a16:creationId xmlns:a16="http://schemas.microsoft.com/office/drawing/2014/main" xmlns="" id="{5E864467-056F-B561-7682-D464B737911E}"/>
                </a:ext>
              </a:extLst>
            </p:cNvPr>
            <p:cNvGrpSpPr/>
            <p:nvPr/>
          </p:nvGrpSpPr>
          <p:grpSpPr>
            <a:xfrm>
              <a:off x="7911520" y="3367467"/>
              <a:ext cx="363367" cy="334162"/>
              <a:chOff x="2438122" y="3417542"/>
              <a:chExt cx="363367" cy="334162"/>
            </a:xfrm>
          </p:grpSpPr>
          <p:grpSp>
            <p:nvGrpSpPr>
              <p:cNvPr id="323" name="Groupe 322">
                <a:extLst>
                  <a:ext uri="{FF2B5EF4-FFF2-40B4-BE49-F238E27FC236}">
                    <a16:creationId xmlns:a16="http://schemas.microsoft.com/office/drawing/2014/main" xmlns="" id="{80867765-D9E0-66C6-6273-F41004524C66}"/>
                  </a:ext>
                </a:extLst>
              </p:cNvPr>
              <p:cNvGrpSpPr/>
              <p:nvPr/>
            </p:nvGrpSpPr>
            <p:grpSpPr>
              <a:xfrm>
                <a:off x="2438122" y="3417542"/>
                <a:ext cx="272832" cy="286950"/>
                <a:chOff x="2713466" y="3417542"/>
                <a:chExt cx="272832" cy="286950"/>
              </a:xfrm>
            </p:grpSpPr>
            <p:grpSp>
              <p:nvGrpSpPr>
                <p:cNvPr id="329" name="Groupe 328">
                  <a:extLst>
                    <a:ext uri="{FF2B5EF4-FFF2-40B4-BE49-F238E27FC236}">
                      <a16:creationId xmlns:a16="http://schemas.microsoft.com/office/drawing/2014/main" xmlns="" id="{022F9525-0A79-CCC0-98F3-35D43895059C}"/>
                    </a:ext>
                  </a:extLst>
                </p:cNvPr>
                <p:cNvGrpSpPr/>
                <p:nvPr/>
              </p:nvGrpSpPr>
              <p:grpSpPr>
                <a:xfrm>
                  <a:off x="2791145" y="3563790"/>
                  <a:ext cx="117475" cy="140702"/>
                  <a:chOff x="1746250" y="3563790"/>
                  <a:chExt cx="117475" cy="140702"/>
                </a:xfrm>
              </p:grpSpPr>
              <p:sp>
                <p:nvSpPr>
                  <p:cNvPr id="331" name="Rectangle 330">
                    <a:extLst>
                      <a:ext uri="{FF2B5EF4-FFF2-40B4-BE49-F238E27FC236}">
                        <a16:creationId xmlns:a16="http://schemas.microsoft.com/office/drawing/2014/main" xmlns="" id="{039DD92D-80F6-E85D-1A97-4DA2FE40A3EC}"/>
                      </a:ext>
                    </a:extLst>
                  </p:cNvPr>
                  <p:cNvSpPr/>
                  <p:nvPr/>
                </p:nvSpPr>
                <p:spPr>
                  <a:xfrm>
                    <a:off x="1746250" y="3563790"/>
                    <a:ext cx="117475" cy="117941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xmlns="" id="{CF1E02DF-C1C3-26DE-D00F-32FE7EC48150}"/>
                      </a:ext>
                    </a:extLst>
                  </p:cNvPr>
                  <p:cNvSpPr/>
                  <p:nvPr/>
                </p:nvSpPr>
                <p:spPr>
                  <a:xfrm>
                    <a:off x="1746250" y="3636016"/>
                    <a:ext cx="117475" cy="68476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330" name="ZoneTexte 329">
                  <a:extLst>
                    <a:ext uri="{FF2B5EF4-FFF2-40B4-BE49-F238E27FC236}">
                      <a16:creationId xmlns:a16="http://schemas.microsoft.com/office/drawing/2014/main" xmlns="" id="{11ABCC56-D233-C857-14CA-533E353D74DB}"/>
                    </a:ext>
                  </a:extLst>
                </p:cNvPr>
                <p:cNvSpPr txBox="1"/>
                <p:nvPr/>
              </p:nvSpPr>
              <p:spPr>
                <a:xfrm>
                  <a:off x="2713466" y="3417542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1.9</a:t>
                  </a:r>
                </a:p>
              </p:txBody>
            </p:sp>
          </p:grpSp>
          <p:sp>
            <p:nvSpPr>
              <p:cNvPr id="326" name="ZoneTexte 325">
                <a:extLst>
                  <a:ext uri="{FF2B5EF4-FFF2-40B4-BE49-F238E27FC236}">
                    <a16:creationId xmlns:a16="http://schemas.microsoft.com/office/drawing/2014/main" xmlns="" id="{B61FF0B9-E164-B21D-3E86-CAB10095DF43}"/>
                  </a:ext>
                </a:extLst>
              </p:cNvPr>
              <p:cNvSpPr txBox="1"/>
              <p:nvPr/>
            </p:nvSpPr>
            <p:spPr>
              <a:xfrm>
                <a:off x="2581557" y="3582427"/>
                <a:ext cx="219932" cy="1692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500" dirty="0">
                    <a:solidFill>
                      <a:srgbClr val="7F7F7F"/>
                    </a:solidFill>
                  </a:rPr>
                  <a:t>0</a:t>
                </a:r>
              </a:p>
            </p:txBody>
          </p:sp>
        </p:grpSp>
        <p:grpSp>
          <p:nvGrpSpPr>
            <p:cNvPr id="248" name="Groupe 247">
              <a:extLst>
                <a:ext uri="{FF2B5EF4-FFF2-40B4-BE49-F238E27FC236}">
                  <a16:creationId xmlns:a16="http://schemas.microsoft.com/office/drawing/2014/main" xmlns="" id="{E5CD4C1D-7121-69FF-B091-3242002AC27E}"/>
                </a:ext>
              </a:extLst>
            </p:cNvPr>
            <p:cNvGrpSpPr/>
            <p:nvPr/>
          </p:nvGrpSpPr>
          <p:grpSpPr>
            <a:xfrm>
              <a:off x="8276707" y="3431248"/>
              <a:ext cx="409248" cy="229816"/>
              <a:chOff x="2438122" y="3481323"/>
              <a:chExt cx="409248" cy="229816"/>
            </a:xfrm>
          </p:grpSpPr>
          <p:grpSp>
            <p:nvGrpSpPr>
              <p:cNvPr id="315" name="Groupe 314">
                <a:extLst>
                  <a:ext uri="{FF2B5EF4-FFF2-40B4-BE49-F238E27FC236}">
                    <a16:creationId xmlns:a16="http://schemas.microsoft.com/office/drawing/2014/main" xmlns="" id="{4EC56635-17CF-39F5-BFF3-F397EC0B639F}"/>
                  </a:ext>
                </a:extLst>
              </p:cNvPr>
              <p:cNvGrpSpPr/>
              <p:nvPr/>
            </p:nvGrpSpPr>
            <p:grpSpPr>
              <a:xfrm>
                <a:off x="2438122" y="3481323"/>
                <a:ext cx="272832" cy="229816"/>
                <a:chOff x="2713466" y="3481323"/>
                <a:chExt cx="272832" cy="229816"/>
              </a:xfrm>
            </p:grpSpPr>
            <p:grpSp>
              <p:nvGrpSpPr>
                <p:cNvPr id="319" name="Groupe 318">
                  <a:extLst>
                    <a:ext uri="{FF2B5EF4-FFF2-40B4-BE49-F238E27FC236}">
                      <a16:creationId xmlns:a16="http://schemas.microsoft.com/office/drawing/2014/main" xmlns="" id="{D0B42584-47B1-16CC-5041-A52765A3804C}"/>
                    </a:ext>
                  </a:extLst>
                </p:cNvPr>
                <p:cNvGrpSpPr/>
                <p:nvPr/>
              </p:nvGrpSpPr>
              <p:grpSpPr>
                <a:xfrm>
                  <a:off x="2791145" y="3618505"/>
                  <a:ext cx="117475" cy="92634"/>
                  <a:chOff x="1746250" y="3618505"/>
                  <a:chExt cx="117475" cy="92634"/>
                </a:xfrm>
              </p:grpSpPr>
              <p:sp>
                <p:nvSpPr>
                  <p:cNvPr id="321" name="Rectangle 320">
                    <a:extLst>
                      <a:ext uri="{FF2B5EF4-FFF2-40B4-BE49-F238E27FC236}">
                        <a16:creationId xmlns:a16="http://schemas.microsoft.com/office/drawing/2014/main" xmlns="" id="{40CCDC13-DCC3-97A0-EE50-81341168D2A3}"/>
                      </a:ext>
                    </a:extLst>
                  </p:cNvPr>
                  <p:cNvSpPr/>
                  <p:nvPr/>
                </p:nvSpPr>
                <p:spPr>
                  <a:xfrm>
                    <a:off x="1746250" y="3618505"/>
                    <a:ext cx="117475" cy="60051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322" name="Rectangle 321">
                    <a:extLst>
                      <a:ext uri="{FF2B5EF4-FFF2-40B4-BE49-F238E27FC236}">
                        <a16:creationId xmlns:a16="http://schemas.microsoft.com/office/drawing/2014/main" xmlns="" id="{553F62E1-E54E-DACE-2582-9640285916DA}"/>
                      </a:ext>
                    </a:extLst>
                  </p:cNvPr>
                  <p:cNvSpPr/>
                  <p:nvPr/>
                </p:nvSpPr>
                <p:spPr>
                  <a:xfrm>
                    <a:off x="1746250" y="3675139"/>
                    <a:ext cx="117475" cy="36000"/>
                  </a:xfrm>
                  <a:prstGeom prst="rect">
                    <a:avLst/>
                  </a:prstGeom>
                  <a:solidFill>
                    <a:srgbClr val="CA5E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320" name="ZoneTexte 319">
                  <a:extLst>
                    <a:ext uri="{FF2B5EF4-FFF2-40B4-BE49-F238E27FC236}">
                      <a16:creationId xmlns:a16="http://schemas.microsoft.com/office/drawing/2014/main" xmlns="" id="{97568259-4097-B622-4E67-838AE7AB2937}"/>
                    </a:ext>
                  </a:extLst>
                </p:cNvPr>
                <p:cNvSpPr txBox="1"/>
                <p:nvPr/>
              </p:nvSpPr>
              <p:spPr>
                <a:xfrm>
                  <a:off x="2713466" y="3481323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1.2</a:t>
                  </a:r>
                </a:p>
              </p:txBody>
            </p:sp>
          </p:grpSp>
          <p:grpSp>
            <p:nvGrpSpPr>
              <p:cNvPr id="316" name="Groupe 315">
                <a:extLst>
                  <a:ext uri="{FF2B5EF4-FFF2-40B4-BE49-F238E27FC236}">
                    <a16:creationId xmlns:a16="http://schemas.microsoft.com/office/drawing/2014/main" xmlns="" id="{929C54C5-F0B8-8277-2C54-68F1EBB6365E}"/>
                  </a:ext>
                </a:extLst>
              </p:cNvPr>
              <p:cNvGrpSpPr/>
              <p:nvPr/>
            </p:nvGrpSpPr>
            <p:grpSpPr>
              <a:xfrm>
                <a:off x="2574538" y="3527094"/>
                <a:ext cx="272832" cy="179558"/>
                <a:chOff x="2865437" y="3527094"/>
                <a:chExt cx="272832" cy="179558"/>
              </a:xfrm>
            </p:grpSpPr>
            <p:sp>
              <p:nvSpPr>
                <p:cNvPr id="369" name="Rectangle 368">
                  <a:extLst>
                    <a:ext uri="{FF2B5EF4-FFF2-40B4-BE49-F238E27FC236}">
                      <a16:creationId xmlns:a16="http://schemas.microsoft.com/office/drawing/2014/main" xmlns="" id="{596628E1-D66A-AA39-229B-2B0F6B574F5F}"/>
                    </a:ext>
                  </a:extLst>
                </p:cNvPr>
                <p:cNvSpPr/>
                <p:nvPr/>
              </p:nvSpPr>
              <p:spPr>
                <a:xfrm>
                  <a:off x="2943116" y="3664098"/>
                  <a:ext cx="117475" cy="36000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317" name="Rectangle 316">
                  <a:extLst>
                    <a:ext uri="{FF2B5EF4-FFF2-40B4-BE49-F238E27FC236}">
                      <a16:creationId xmlns:a16="http://schemas.microsoft.com/office/drawing/2014/main" xmlns="" id="{7C8CE65F-1DAA-D87F-0BE9-FF90011E29E3}"/>
                    </a:ext>
                  </a:extLst>
                </p:cNvPr>
                <p:cNvSpPr/>
                <p:nvPr/>
              </p:nvSpPr>
              <p:spPr>
                <a:xfrm>
                  <a:off x="2943116" y="3688652"/>
                  <a:ext cx="117475" cy="18000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318" name="ZoneTexte 317">
                  <a:extLst>
                    <a:ext uri="{FF2B5EF4-FFF2-40B4-BE49-F238E27FC236}">
                      <a16:creationId xmlns:a16="http://schemas.microsoft.com/office/drawing/2014/main" xmlns="" id="{8036A1BA-F6D9-8366-2191-07396E220C1A}"/>
                    </a:ext>
                  </a:extLst>
                </p:cNvPr>
                <p:cNvSpPr txBox="1"/>
                <p:nvPr/>
              </p:nvSpPr>
              <p:spPr>
                <a:xfrm>
                  <a:off x="2865437" y="3527094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0.6</a:t>
                  </a:r>
                </a:p>
              </p:txBody>
            </p:sp>
          </p:grpSp>
        </p:grpSp>
        <p:sp>
          <p:nvSpPr>
            <p:cNvPr id="256" name="ZoneTexte 255">
              <a:extLst>
                <a:ext uri="{FF2B5EF4-FFF2-40B4-BE49-F238E27FC236}">
                  <a16:creationId xmlns:a16="http://schemas.microsoft.com/office/drawing/2014/main" xmlns="" id="{9CBC80CB-5781-552E-FAF8-45A2BF872788}"/>
                </a:ext>
              </a:extLst>
            </p:cNvPr>
            <p:cNvSpPr txBox="1"/>
            <p:nvPr/>
          </p:nvSpPr>
          <p:spPr>
            <a:xfrm rot="16200000">
              <a:off x="9487337" y="3755672"/>
              <a:ext cx="394660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500" dirty="0">
                  <a:solidFill>
                    <a:srgbClr val="7F7F7F"/>
                  </a:solidFill>
                </a:rPr>
                <a:t>Colites</a:t>
              </a:r>
              <a:endParaRPr lang="fr-FR" sz="1200" dirty="0">
                <a:solidFill>
                  <a:srgbClr val="7F7F7F"/>
                </a:solidFill>
              </a:endParaRPr>
            </a:p>
          </p:txBody>
        </p:sp>
        <p:grpSp>
          <p:nvGrpSpPr>
            <p:cNvPr id="370" name="Groupe 369">
              <a:extLst>
                <a:ext uri="{FF2B5EF4-FFF2-40B4-BE49-F238E27FC236}">
                  <a16:creationId xmlns:a16="http://schemas.microsoft.com/office/drawing/2014/main" xmlns="" id="{842DE145-F06D-2773-0E7B-3C1E41618F13}"/>
                </a:ext>
              </a:extLst>
            </p:cNvPr>
            <p:cNvGrpSpPr/>
            <p:nvPr/>
          </p:nvGrpSpPr>
          <p:grpSpPr>
            <a:xfrm>
              <a:off x="8687775" y="3459121"/>
              <a:ext cx="423815" cy="195295"/>
              <a:chOff x="2044824" y="3509196"/>
              <a:chExt cx="423815" cy="195295"/>
            </a:xfrm>
          </p:grpSpPr>
          <p:grpSp>
            <p:nvGrpSpPr>
              <p:cNvPr id="371" name="Groupe 370">
                <a:extLst>
                  <a:ext uri="{FF2B5EF4-FFF2-40B4-BE49-F238E27FC236}">
                    <a16:creationId xmlns:a16="http://schemas.microsoft.com/office/drawing/2014/main" xmlns="" id="{EC30EFE0-3A05-C145-1883-04B437A0781C}"/>
                  </a:ext>
                </a:extLst>
              </p:cNvPr>
              <p:cNvGrpSpPr/>
              <p:nvPr/>
            </p:nvGrpSpPr>
            <p:grpSpPr>
              <a:xfrm>
                <a:off x="2044824" y="3509196"/>
                <a:ext cx="272832" cy="195295"/>
                <a:chOff x="2044824" y="3509196"/>
                <a:chExt cx="272832" cy="195295"/>
              </a:xfrm>
            </p:grpSpPr>
            <p:sp>
              <p:nvSpPr>
                <p:cNvPr id="375" name="ZoneTexte 374">
                  <a:extLst>
                    <a:ext uri="{FF2B5EF4-FFF2-40B4-BE49-F238E27FC236}">
                      <a16:creationId xmlns:a16="http://schemas.microsoft.com/office/drawing/2014/main" xmlns="" id="{AE60DE58-5267-8E00-4380-A46619C68972}"/>
                    </a:ext>
                  </a:extLst>
                </p:cNvPr>
                <p:cNvSpPr txBox="1"/>
                <p:nvPr/>
              </p:nvSpPr>
              <p:spPr>
                <a:xfrm>
                  <a:off x="2044824" y="3509196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0.9</a:t>
                  </a: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xmlns="" id="{A7E1EF7D-CBFB-EBEE-3880-DA018B42826C}"/>
                    </a:ext>
                  </a:extLst>
                </p:cNvPr>
                <p:cNvSpPr/>
                <p:nvPr/>
              </p:nvSpPr>
              <p:spPr>
                <a:xfrm>
                  <a:off x="2140136" y="3642416"/>
                  <a:ext cx="117475" cy="62075"/>
                </a:xfrm>
                <a:prstGeom prst="rect">
                  <a:avLst/>
                </a:prstGeom>
                <a:solidFill>
                  <a:srgbClr val="CA5E34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372" name="Groupe 371">
                <a:extLst>
                  <a:ext uri="{FF2B5EF4-FFF2-40B4-BE49-F238E27FC236}">
                    <a16:creationId xmlns:a16="http://schemas.microsoft.com/office/drawing/2014/main" xmlns="" id="{5CD5C4A2-003D-08FA-8CD7-CBC6418D5CC6}"/>
                  </a:ext>
                </a:extLst>
              </p:cNvPr>
              <p:cNvGrpSpPr/>
              <p:nvPr/>
            </p:nvGrpSpPr>
            <p:grpSpPr>
              <a:xfrm>
                <a:off x="2195807" y="3529079"/>
                <a:ext cx="272832" cy="175411"/>
                <a:chOff x="2202157" y="3529079"/>
                <a:chExt cx="272832" cy="175411"/>
              </a:xfrm>
            </p:grpSpPr>
            <p:sp>
              <p:nvSpPr>
                <p:cNvPr id="373" name="Rectangle 372">
                  <a:extLst>
                    <a:ext uri="{FF2B5EF4-FFF2-40B4-BE49-F238E27FC236}">
                      <a16:creationId xmlns:a16="http://schemas.microsoft.com/office/drawing/2014/main" xmlns="" id="{F7FC5EE7-D99B-F9C2-7A54-72C8396BF2BE}"/>
                    </a:ext>
                  </a:extLst>
                </p:cNvPr>
                <p:cNvSpPr/>
                <p:nvPr/>
              </p:nvSpPr>
              <p:spPr>
                <a:xfrm>
                  <a:off x="2279836" y="3658771"/>
                  <a:ext cx="117475" cy="45719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374" name="ZoneTexte 373">
                  <a:extLst>
                    <a:ext uri="{FF2B5EF4-FFF2-40B4-BE49-F238E27FC236}">
                      <a16:creationId xmlns:a16="http://schemas.microsoft.com/office/drawing/2014/main" xmlns="" id="{B1FF7B53-A943-F3E0-FC00-A5A995DC5A0D}"/>
                    </a:ext>
                  </a:extLst>
                </p:cNvPr>
                <p:cNvSpPr txBox="1"/>
                <p:nvPr/>
              </p:nvSpPr>
              <p:spPr>
                <a:xfrm>
                  <a:off x="2202157" y="3529079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0.6</a:t>
                  </a:r>
                </a:p>
              </p:txBody>
            </p:sp>
          </p:grpSp>
        </p:grpSp>
        <p:grpSp>
          <p:nvGrpSpPr>
            <p:cNvPr id="377" name="Groupe 376">
              <a:extLst>
                <a:ext uri="{FF2B5EF4-FFF2-40B4-BE49-F238E27FC236}">
                  <a16:creationId xmlns:a16="http://schemas.microsoft.com/office/drawing/2014/main" xmlns="" id="{5FF9BC37-4E04-C1BA-4210-E55F5D195E1D}"/>
                </a:ext>
              </a:extLst>
            </p:cNvPr>
            <p:cNvGrpSpPr/>
            <p:nvPr/>
          </p:nvGrpSpPr>
          <p:grpSpPr>
            <a:xfrm>
              <a:off x="9113410" y="3459121"/>
              <a:ext cx="370915" cy="241298"/>
              <a:chOff x="2044824" y="3509196"/>
              <a:chExt cx="370915" cy="241298"/>
            </a:xfrm>
          </p:grpSpPr>
          <p:grpSp>
            <p:nvGrpSpPr>
              <p:cNvPr id="378" name="Groupe 377">
                <a:extLst>
                  <a:ext uri="{FF2B5EF4-FFF2-40B4-BE49-F238E27FC236}">
                    <a16:creationId xmlns:a16="http://schemas.microsoft.com/office/drawing/2014/main" xmlns="" id="{97597EF1-958A-C36A-6280-4CD092BC3E0A}"/>
                  </a:ext>
                </a:extLst>
              </p:cNvPr>
              <p:cNvGrpSpPr/>
              <p:nvPr/>
            </p:nvGrpSpPr>
            <p:grpSpPr>
              <a:xfrm>
                <a:off x="2044824" y="3509196"/>
                <a:ext cx="272832" cy="201976"/>
                <a:chOff x="2044824" y="3509196"/>
                <a:chExt cx="272832" cy="201976"/>
              </a:xfrm>
            </p:grpSpPr>
            <p:sp>
              <p:nvSpPr>
                <p:cNvPr id="382" name="ZoneTexte 381">
                  <a:extLst>
                    <a:ext uri="{FF2B5EF4-FFF2-40B4-BE49-F238E27FC236}">
                      <a16:creationId xmlns:a16="http://schemas.microsoft.com/office/drawing/2014/main" xmlns="" id="{E1A3C247-4062-CD70-14E3-09E5AC551EC7}"/>
                    </a:ext>
                  </a:extLst>
                </p:cNvPr>
                <p:cNvSpPr txBox="1"/>
                <p:nvPr/>
              </p:nvSpPr>
              <p:spPr>
                <a:xfrm>
                  <a:off x="2044824" y="3509196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0.5</a:t>
                  </a:r>
                </a:p>
              </p:txBody>
            </p: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xmlns="" id="{C229E5F3-D066-B774-2EB2-91AD119705F4}"/>
                    </a:ext>
                  </a:extLst>
                </p:cNvPr>
                <p:cNvSpPr/>
                <p:nvPr/>
              </p:nvSpPr>
              <p:spPr>
                <a:xfrm>
                  <a:off x="2140136" y="3675172"/>
                  <a:ext cx="117475" cy="36000"/>
                </a:xfrm>
                <a:prstGeom prst="rect">
                  <a:avLst/>
                </a:prstGeom>
                <a:solidFill>
                  <a:srgbClr val="CA5E34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381" name="ZoneTexte 380">
                <a:extLst>
                  <a:ext uri="{FF2B5EF4-FFF2-40B4-BE49-F238E27FC236}">
                    <a16:creationId xmlns:a16="http://schemas.microsoft.com/office/drawing/2014/main" xmlns="" id="{8BEA2322-3E44-5EAD-AEB6-6FA1CCC6FFEC}"/>
                  </a:ext>
                </a:extLst>
              </p:cNvPr>
              <p:cNvSpPr txBox="1"/>
              <p:nvPr/>
            </p:nvSpPr>
            <p:spPr>
              <a:xfrm>
                <a:off x="2195807" y="3581217"/>
                <a:ext cx="219932" cy="1692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500" dirty="0">
                    <a:solidFill>
                      <a:srgbClr val="7F7F7F"/>
                    </a:solidFill>
                  </a:rPr>
                  <a:t>0</a:t>
                </a:r>
              </a:p>
            </p:txBody>
          </p:sp>
        </p:grpSp>
        <p:grpSp>
          <p:nvGrpSpPr>
            <p:cNvPr id="384" name="Groupe 383">
              <a:extLst>
                <a:ext uri="{FF2B5EF4-FFF2-40B4-BE49-F238E27FC236}">
                  <a16:creationId xmlns:a16="http://schemas.microsoft.com/office/drawing/2014/main" xmlns="" id="{70B143D0-1BD7-97F6-91BD-49CD8C5902CD}"/>
                </a:ext>
              </a:extLst>
            </p:cNvPr>
            <p:cNvGrpSpPr/>
            <p:nvPr/>
          </p:nvGrpSpPr>
          <p:grpSpPr>
            <a:xfrm>
              <a:off x="9486145" y="3459121"/>
              <a:ext cx="370915" cy="241298"/>
              <a:chOff x="2044824" y="3509196"/>
              <a:chExt cx="370915" cy="241298"/>
            </a:xfrm>
          </p:grpSpPr>
          <p:grpSp>
            <p:nvGrpSpPr>
              <p:cNvPr id="385" name="Groupe 384">
                <a:extLst>
                  <a:ext uri="{FF2B5EF4-FFF2-40B4-BE49-F238E27FC236}">
                    <a16:creationId xmlns:a16="http://schemas.microsoft.com/office/drawing/2014/main" xmlns="" id="{404C2E0F-4B71-841E-CA85-69948EBA390F}"/>
                  </a:ext>
                </a:extLst>
              </p:cNvPr>
              <p:cNvGrpSpPr/>
              <p:nvPr/>
            </p:nvGrpSpPr>
            <p:grpSpPr>
              <a:xfrm>
                <a:off x="2044824" y="3509196"/>
                <a:ext cx="272832" cy="194290"/>
                <a:chOff x="2044824" y="3509196"/>
                <a:chExt cx="272832" cy="194290"/>
              </a:xfrm>
            </p:grpSpPr>
            <p:sp>
              <p:nvSpPr>
                <p:cNvPr id="387" name="ZoneTexte 386">
                  <a:extLst>
                    <a:ext uri="{FF2B5EF4-FFF2-40B4-BE49-F238E27FC236}">
                      <a16:creationId xmlns:a16="http://schemas.microsoft.com/office/drawing/2014/main" xmlns="" id="{84B4C691-1703-F486-8FEC-34F719087143}"/>
                    </a:ext>
                  </a:extLst>
                </p:cNvPr>
                <p:cNvSpPr txBox="1"/>
                <p:nvPr/>
              </p:nvSpPr>
              <p:spPr>
                <a:xfrm>
                  <a:off x="2044824" y="3509196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0.3</a:t>
                  </a:r>
                </a:p>
              </p:txBody>
            </p:sp>
            <p:sp>
              <p:nvSpPr>
                <p:cNvPr id="388" name="Rectangle 387">
                  <a:extLst>
                    <a:ext uri="{FF2B5EF4-FFF2-40B4-BE49-F238E27FC236}">
                      <a16:creationId xmlns:a16="http://schemas.microsoft.com/office/drawing/2014/main" xmlns="" id="{7154FC0E-89E9-9924-8697-6C009DCE88C7}"/>
                    </a:ext>
                  </a:extLst>
                </p:cNvPr>
                <p:cNvSpPr/>
                <p:nvPr/>
              </p:nvSpPr>
              <p:spPr>
                <a:xfrm>
                  <a:off x="2140136" y="3685486"/>
                  <a:ext cx="117475" cy="18000"/>
                </a:xfrm>
                <a:prstGeom prst="rect">
                  <a:avLst/>
                </a:prstGeom>
                <a:solidFill>
                  <a:srgbClr val="CA5E34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386" name="ZoneTexte 385">
                <a:extLst>
                  <a:ext uri="{FF2B5EF4-FFF2-40B4-BE49-F238E27FC236}">
                    <a16:creationId xmlns:a16="http://schemas.microsoft.com/office/drawing/2014/main" xmlns="" id="{A0672F7B-8734-BD40-2836-6818DA9D7399}"/>
                  </a:ext>
                </a:extLst>
              </p:cNvPr>
              <p:cNvSpPr txBox="1"/>
              <p:nvPr/>
            </p:nvSpPr>
            <p:spPr>
              <a:xfrm>
                <a:off x="2195807" y="3581217"/>
                <a:ext cx="219932" cy="1692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500" dirty="0">
                    <a:solidFill>
                      <a:srgbClr val="7F7F7F"/>
                    </a:solidFill>
                  </a:rPr>
                  <a:t>0</a:t>
                </a:r>
              </a:p>
            </p:txBody>
          </p:sp>
        </p:grpSp>
        <p:grpSp>
          <p:nvGrpSpPr>
            <p:cNvPr id="389" name="Groupe 388">
              <a:extLst>
                <a:ext uri="{FF2B5EF4-FFF2-40B4-BE49-F238E27FC236}">
                  <a16:creationId xmlns:a16="http://schemas.microsoft.com/office/drawing/2014/main" xmlns="" id="{56823CE3-1EDD-A17E-7B95-7C6762BE0749}"/>
                </a:ext>
              </a:extLst>
            </p:cNvPr>
            <p:cNvGrpSpPr/>
            <p:nvPr/>
          </p:nvGrpSpPr>
          <p:grpSpPr>
            <a:xfrm>
              <a:off x="9858882" y="3459121"/>
              <a:ext cx="370915" cy="241298"/>
              <a:chOff x="2044824" y="3509196"/>
              <a:chExt cx="370915" cy="241298"/>
            </a:xfrm>
          </p:grpSpPr>
          <p:grpSp>
            <p:nvGrpSpPr>
              <p:cNvPr id="390" name="Groupe 389">
                <a:extLst>
                  <a:ext uri="{FF2B5EF4-FFF2-40B4-BE49-F238E27FC236}">
                    <a16:creationId xmlns:a16="http://schemas.microsoft.com/office/drawing/2014/main" xmlns="" id="{A047DF6B-2BA0-392E-3E4A-4E81FD74B70C}"/>
                  </a:ext>
                </a:extLst>
              </p:cNvPr>
              <p:cNvGrpSpPr/>
              <p:nvPr/>
            </p:nvGrpSpPr>
            <p:grpSpPr>
              <a:xfrm>
                <a:off x="2044824" y="3509196"/>
                <a:ext cx="272832" cy="194290"/>
                <a:chOff x="2044824" y="3509196"/>
                <a:chExt cx="272832" cy="194290"/>
              </a:xfrm>
            </p:grpSpPr>
            <p:sp>
              <p:nvSpPr>
                <p:cNvPr id="392" name="ZoneTexte 391">
                  <a:extLst>
                    <a:ext uri="{FF2B5EF4-FFF2-40B4-BE49-F238E27FC236}">
                      <a16:creationId xmlns:a16="http://schemas.microsoft.com/office/drawing/2014/main" xmlns="" id="{40393503-6C05-4FF0-8818-8F9700714D0B}"/>
                    </a:ext>
                  </a:extLst>
                </p:cNvPr>
                <p:cNvSpPr txBox="1"/>
                <p:nvPr/>
              </p:nvSpPr>
              <p:spPr>
                <a:xfrm>
                  <a:off x="2044824" y="3509196"/>
                  <a:ext cx="272832" cy="1692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500" dirty="0">
                      <a:solidFill>
                        <a:srgbClr val="7F7F7F"/>
                      </a:solidFill>
                    </a:rPr>
                    <a:t>0.3</a:t>
                  </a: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xmlns="" id="{052E05AE-3D1B-AE24-3AAC-0D0DE9D0E0ED}"/>
                    </a:ext>
                  </a:extLst>
                </p:cNvPr>
                <p:cNvSpPr/>
                <p:nvPr/>
              </p:nvSpPr>
              <p:spPr>
                <a:xfrm>
                  <a:off x="2140136" y="3685486"/>
                  <a:ext cx="117475" cy="18000"/>
                </a:xfrm>
                <a:prstGeom prst="rect">
                  <a:avLst/>
                </a:prstGeom>
                <a:solidFill>
                  <a:srgbClr val="CA5E34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391" name="ZoneTexte 390">
                <a:extLst>
                  <a:ext uri="{FF2B5EF4-FFF2-40B4-BE49-F238E27FC236}">
                    <a16:creationId xmlns:a16="http://schemas.microsoft.com/office/drawing/2014/main" xmlns="" id="{E8F613C8-EB8E-37D5-BACE-636582B9C812}"/>
                  </a:ext>
                </a:extLst>
              </p:cNvPr>
              <p:cNvSpPr txBox="1"/>
              <p:nvPr/>
            </p:nvSpPr>
            <p:spPr>
              <a:xfrm>
                <a:off x="2195807" y="3581217"/>
                <a:ext cx="219932" cy="1692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500" dirty="0">
                    <a:solidFill>
                      <a:srgbClr val="7F7F7F"/>
                    </a:solidFill>
                  </a:rPr>
                  <a:t>0</a:t>
                </a:r>
              </a:p>
            </p:txBody>
          </p:sp>
        </p:grpSp>
      </p:grpSp>
      <p:graphicFrame>
        <p:nvGraphicFramePr>
          <p:cNvPr id="396" name="Tableau 87">
            <a:extLst>
              <a:ext uri="{FF2B5EF4-FFF2-40B4-BE49-F238E27FC236}">
                <a16:creationId xmlns:a16="http://schemas.microsoft.com/office/drawing/2014/main" xmlns="" id="{DD55D59C-B69C-2736-A2F7-B1F7F7FCAA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525321"/>
              </p:ext>
            </p:extLst>
          </p:nvPr>
        </p:nvGraphicFramePr>
        <p:xfrm>
          <a:off x="7750682" y="1352533"/>
          <a:ext cx="3204000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32000">
                  <a:extLst>
                    <a:ext uri="{9D8B030D-6E8A-4147-A177-3AD203B41FA5}">
                      <a16:colId xmlns:a16="http://schemas.microsoft.com/office/drawing/2014/main" xmlns="" val="3849807683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xmlns="" val="2595140734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xmlns="" val="164777202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xmlns="" val="4196598635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xmlns="" val="1932630138"/>
                    </a:ext>
                  </a:extLst>
                </a:gridCol>
              </a:tblGrid>
              <a:tr h="180000">
                <a:tc>
                  <a:txBody>
                    <a:bodyPr/>
                    <a:lstStyle/>
                    <a:p>
                      <a:endParaRPr lang="fr-FR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Pembro</a:t>
                      </a:r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 + Chimio/</a:t>
                      </a:r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Pembro</a:t>
                      </a:r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fr-FR" sz="600" b="0" dirty="0">
                          <a:solidFill>
                            <a:schemeClr val="bg1"/>
                          </a:solidFill>
                        </a:rPr>
                        <a:t>(n=588)</a:t>
                      </a:r>
                      <a:endParaRPr lang="fr-FR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F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Pbo</a:t>
                      </a:r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 + </a:t>
                      </a:r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Pbo</a:t>
                      </a:r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 + Chimio/</a:t>
                      </a:r>
                      <a:r>
                        <a:rPr lang="fr-FR" sz="600" b="1" dirty="0" err="1">
                          <a:solidFill>
                            <a:schemeClr val="bg1"/>
                          </a:solidFill>
                        </a:rPr>
                        <a:t>Pbo</a:t>
                      </a:r>
                      <a:endParaRPr lang="fr-FR" sz="600" b="1" dirty="0">
                        <a:solidFill>
                          <a:schemeClr val="bg1"/>
                        </a:solidFill>
                      </a:endParaRPr>
                    </a:p>
                    <a:p>
                      <a:pPr algn="ctr"/>
                      <a:r>
                        <a:rPr lang="fr-FR" sz="600" b="0" dirty="0">
                          <a:solidFill>
                            <a:schemeClr val="bg1"/>
                          </a:solidFill>
                        </a:rPr>
                        <a:t>(n=331)</a:t>
                      </a:r>
                      <a:endParaRPr lang="fr-FR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84175689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Grade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1-2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A5E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3-5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1-2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C4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1" dirty="0">
                          <a:solidFill>
                            <a:schemeClr val="bg1"/>
                          </a:solidFill>
                        </a:rPr>
                        <a:t>3-5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79247989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Tous grades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10,2%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6,0%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48803250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Grades 3-5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2,9%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0,3%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604564534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Entraînant le décès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0,2%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73723094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r>
                        <a:rPr lang="fr-FR" sz="6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Entraînant l’arrêt du traitement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1,4%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600" b="0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0,3%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226058525"/>
                  </a:ext>
                </a:extLst>
              </a:tr>
            </a:tbl>
          </a:graphicData>
        </a:graphic>
      </p:graphicFrame>
      <p:sp>
        <p:nvSpPr>
          <p:cNvPr id="200" name="Rectangle 199"/>
          <p:cNvSpPr/>
          <p:nvPr/>
        </p:nvSpPr>
        <p:spPr>
          <a:xfrm>
            <a:off x="1171549" y="545096"/>
            <a:ext cx="112562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Toxicité</a:t>
            </a:r>
          </a:p>
        </p:txBody>
      </p:sp>
      <p:sp>
        <p:nvSpPr>
          <p:cNvPr id="20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88902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ce réservé du contenu 13">
            <a:extLst>
              <a:ext uri="{FF2B5EF4-FFF2-40B4-BE49-F238E27FC236}">
                <a16:creationId xmlns:a16="http://schemas.microsoft.com/office/drawing/2014/main" xmlns="" id="{3105C3FA-7654-8673-2B85-E32AFB1B5794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6528390" cy="211628"/>
          </a:xfrm>
        </p:spPr>
        <p:txBody>
          <a:bodyPr/>
          <a:lstStyle/>
          <a:p>
            <a:r>
              <a:rPr lang="fr-FR" dirty="0" err="1"/>
              <a:t>Loibl</a:t>
            </a:r>
            <a:r>
              <a:rPr lang="fr-FR" dirty="0"/>
              <a:t> et al., </a:t>
            </a:r>
            <a:r>
              <a:rPr lang="it-IT" dirty="0"/>
              <a:t>Ann Oncol. 2022 Nov;33(11):1149-1158 ; </a:t>
            </a:r>
            <a:r>
              <a:rPr lang="fr-FR" dirty="0" err="1"/>
              <a:t>Loibl</a:t>
            </a:r>
            <a:r>
              <a:rPr lang="fr-FR" dirty="0"/>
              <a:t> et al., </a:t>
            </a:r>
            <a:r>
              <a:rPr lang="en-US" dirty="0"/>
              <a:t>Ann </a:t>
            </a:r>
            <a:r>
              <a:rPr lang="en-US" dirty="0" err="1"/>
              <a:t>Oncol</a:t>
            </a:r>
            <a:r>
              <a:rPr lang="en-US" dirty="0"/>
              <a:t> . 2019 Aug 1;30(8):1279-1288. 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 err="1"/>
              <a:t>GueparNUEVO</a:t>
            </a:r>
            <a:r>
              <a:rPr lang="fr-FR" sz="3200" dirty="0"/>
              <a:t> : amélioration du taux de </a:t>
            </a:r>
            <a:r>
              <a:rPr lang="fr-FR" sz="3200" dirty="0" err="1"/>
              <a:t>pCR</a:t>
            </a:r>
            <a:endParaRPr lang="fr-FR" sz="3200" dirty="0"/>
          </a:p>
        </p:txBody>
      </p:sp>
      <p:graphicFrame>
        <p:nvGraphicFramePr>
          <p:cNvPr id="10" name="Graphique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3669696"/>
              </p:ext>
            </p:extLst>
          </p:nvPr>
        </p:nvGraphicFramePr>
        <p:xfrm>
          <a:off x="8130746" y="3072714"/>
          <a:ext cx="3501603" cy="29915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7" name="ZoneTexte 16"/>
          <p:cNvSpPr txBox="1"/>
          <p:nvPr/>
        </p:nvSpPr>
        <p:spPr>
          <a:xfrm>
            <a:off x="1186018" y="3047818"/>
            <a:ext cx="6479931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0056"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70000"/>
              <a:tabLst>
                <a:tab pos="120650" algn="l"/>
              </a:tabLst>
              <a:defRPr/>
            </a:pPr>
            <a:r>
              <a:rPr lang="fr-FR" sz="1400" b="1" dirty="0">
                <a:solidFill>
                  <a:schemeClr val="tx2"/>
                </a:solidFill>
                <a:cs typeface="Arial" panose="020B0604020202020204" pitchFamily="34" charset="0"/>
              </a:rPr>
              <a:t>Critère de jugement principal </a:t>
            </a:r>
            <a:r>
              <a:rPr lang="fr-FR" sz="1400" dirty="0">
                <a:solidFill>
                  <a:schemeClr val="tx2"/>
                </a:solidFill>
                <a:cs typeface="Arial" panose="020B0604020202020204" pitchFamily="34" charset="0"/>
              </a:rPr>
              <a:t>: </a:t>
            </a:r>
          </a:p>
          <a:p>
            <a:pPr marL="628650" lvl="1" indent="-171450" defTabSz="450056"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 err="1">
                <a:solidFill>
                  <a:schemeClr val="tx2"/>
                </a:solidFill>
                <a:cs typeface="Arial" panose="020B0604020202020204" pitchFamily="34" charset="0"/>
              </a:rPr>
              <a:t>pCR</a:t>
            </a:r>
            <a:r>
              <a:rPr lang="fr-FR" sz="1200" dirty="0">
                <a:solidFill>
                  <a:schemeClr val="tx2"/>
                </a:solidFill>
                <a:cs typeface="Arial" panose="020B0604020202020204" pitchFamily="34" charset="0"/>
              </a:rPr>
              <a:t> (ypT0, ypN0)</a:t>
            </a:r>
          </a:p>
          <a:p>
            <a:pPr defTabSz="450056">
              <a:spcBef>
                <a:spcPts val="300"/>
              </a:spcBef>
              <a:buClr>
                <a:schemeClr val="bg2"/>
              </a:buClr>
              <a:buSzPct val="70000"/>
              <a:tabLst>
                <a:tab pos="120650" algn="l"/>
              </a:tabLst>
              <a:defRPr/>
            </a:pPr>
            <a:r>
              <a:rPr lang="fr-FR" sz="1400" b="1" dirty="0">
                <a:solidFill>
                  <a:schemeClr val="tx2"/>
                </a:solidFill>
                <a:cs typeface="Arial" panose="020B0604020202020204" pitchFamily="34" charset="0"/>
              </a:rPr>
              <a:t>Critères secondaires : </a:t>
            </a:r>
          </a:p>
          <a:p>
            <a:pPr marL="628650" lvl="1" indent="-171450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chemeClr val="tx2"/>
                </a:solidFill>
                <a:cs typeface="Arial" panose="020B0604020202020204" pitchFamily="34" charset="0"/>
              </a:rPr>
              <a:t>Survie sans maladie </a:t>
            </a:r>
          </a:p>
          <a:p>
            <a:pPr marL="628650" lvl="1" indent="-171450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chemeClr val="tx2"/>
                </a:solidFill>
                <a:cs typeface="Arial" panose="020B0604020202020204" pitchFamily="34" charset="0"/>
              </a:rPr>
              <a:t>survie sans progression à distance </a:t>
            </a:r>
          </a:p>
          <a:p>
            <a:pPr marL="628650" lvl="1" indent="-171450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chemeClr val="tx2"/>
                </a:solidFill>
                <a:cs typeface="Arial" panose="020B0604020202020204" pitchFamily="34" charset="0"/>
              </a:rPr>
              <a:t>survie globale</a:t>
            </a:r>
          </a:p>
          <a:p>
            <a:endParaRPr lang="fr-FR" dirty="0"/>
          </a:p>
        </p:txBody>
      </p:sp>
      <p:sp>
        <p:nvSpPr>
          <p:cNvPr id="33" name="Espace réservé du contenu 11">
            <a:extLst>
              <a:ext uri="{FF2B5EF4-FFF2-40B4-BE49-F238E27FC236}">
                <a16:creationId xmlns:a16="http://schemas.microsoft.com/office/drawing/2014/main" xmlns="" id="{2D6520A1-41AF-FD70-EB65-8C9BE66E102A}"/>
              </a:ext>
            </a:extLst>
          </p:cNvPr>
          <p:cNvSpPr>
            <a:spLocks noGrp="1"/>
          </p:cNvSpPr>
          <p:nvPr>
            <p:ph sz="quarter" idx="4294967295"/>
          </p:nvPr>
        </p:nvSpPr>
        <p:spPr>
          <a:xfrm>
            <a:off x="1144163" y="4819371"/>
            <a:ext cx="6770077" cy="942412"/>
          </a:xfrm>
          <a:prstGeom prst="rect">
            <a:avLst/>
          </a:prstGeom>
        </p:spPr>
        <p:txBody>
          <a:bodyPr/>
          <a:lstStyle/>
          <a:p>
            <a:pPr marL="285750" indent="-285750">
              <a:buClr>
                <a:schemeClr val="bg2"/>
              </a:buClr>
              <a:buSzPct val="100000"/>
              <a:buFont typeface="Wingdings" pitchFamily="2" charset="2"/>
              <a:buChar char="§"/>
            </a:pPr>
            <a:r>
              <a:rPr lang="fr-FR" sz="1600" dirty="0">
                <a:solidFill>
                  <a:schemeClr val="tx2">
                    <a:lumMod val="50000"/>
                  </a:schemeClr>
                </a:solidFill>
              </a:rPr>
              <a:t>Augmentation du taux de réponse histologique complète de 44,2% à 53,4% </a:t>
            </a:r>
          </a:p>
          <a:p>
            <a:pPr marL="285750" indent="-285750">
              <a:buClr>
                <a:schemeClr val="bg2"/>
              </a:buClr>
              <a:buSzPct val="100000"/>
              <a:buFont typeface="Wingdings" pitchFamily="2" charset="2"/>
              <a:buChar char="§"/>
            </a:pPr>
            <a:r>
              <a:rPr lang="fr-FR" sz="1600" dirty="0">
                <a:solidFill>
                  <a:schemeClr val="tx2">
                    <a:lumMod val="50000"/>
                  </a:schemeClr>
                </a:solidFill>
              </a:rPr>
              <a:t>OR 1,45, 95%IC 0,80-2,63, Wald non ajusté </a:t>
            </a:r>
            <a:r>
              <a:rPr lang="fr-FR" sz="1600" i="1" dirty="0">
                <a:solidFill>
                  <a:schemeClr val="tx2">
                    <a:lumMod val="50000"/>
                  </a:schemeClr>
                </a:solidFill>
              </a:rPr>
              <a:t>p</a:t>
            </a:r>
            <a:r>
              <a:rPr lang="fr-FR" sz="1600" dirty="0">
                <a:solidFill>
                  <a:schemeClr val="tx2">
                    <a:lumMod val="50000"/>
                  </a:schemeClr>
                </a:solidFill>
              </a:rPr>
              <a:t>&lt;0,224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110003" y="483550"/>
            <a:ext cx="455445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Amélioration de la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pCR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 et de la SSP</a:t>
            </a:r>
          </a:p>
        </p:txBody>
      </p:sp>
      <p:grpSp>
        <p:nvGrpSpPr>
          <p:cNvPr id="2" name="Groupe 1"/>
          <p:cNvGrpSpPr/>
          <p:nvPr/>
        </p:nvGrpSpPr>
        <p:grpSpPr>
          <a:xfrm>
            <a:off x="1169774" y="1021492"/>
            <a:ext cx="7733061" cy="1853513"/>
            <a:chOff x="1040123" y="594522"/>
            <a:chExt cx="8085134" cy="2125301"/>
          </a:xfrm>
        </p:grpSpPr>
        <p:sp>
          <p:nvSpPr>
            <p:cNvPr id="35" name="Rectangle 34"/>
            <p:cNvSpPr/>
            <p:nvPr/>
          </p:nvSpPr>
          <p:spPr>
            <a:xfrm>
              <a:off x="1040123" y="717632"/>
              <a:ext cx="1378987" cy="12616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68275" indent="-168275" defTabSz="450056">
                <a:buClr>
                  <a:schemeClr val="bg2"/>
                </a:buClr>
                <a:buSzPct val="70000"/>
                <a:buFont typeface="Wingdings" panose="05000000000000000000" pitchFamily="2" charset="2"/>
                <a:buChar char="n"/>
                <a:tabLst>
                  <a:tab pos="120650" algn="l"/>
                </a:tabLst>
                <a:defRPr/>
              </a:pPr>
              <a:r>
                <a:rPr lang="fr-FR" sz="1200" dirty="0">
                  <a:solidFill>
                    <a:schemeClr val="tx2"/>
                  </a:solidFill>
                  <a:cs typeface="Arial" panose="020B0604020202020204" pitchFamily="34" charset="0"/>
                </a:rPr>
                <a:t>N = 174 </a:t>
              </a:r>
            </a:p>
            <a:p>
              <a:pPr marL="168275" indent="-168275" defTabSz="450056">
                <a:buClr>
                  <a:schemeClr val="bg2"/>
                </a:buClr>
                <a:buSzPct val="70000"/>
                <a:buFont typeface="Wingdings" panose="05000000000000000000" pitchFamily="2" charset="2"/>
                <a:buChar char="n"/>
                <a:tabLst>
                  <a:tab pos="120650" algn="l"/>
                </a:tabLst>
                <a:defRPr/>
              </a:pPr>
              <a:r>
                <a:rPr lang="fr-FR" sz="1200" dirty="0">
                  <a:solidFill>
                    <a:schemeClr val="tx2"/>
                  </a:solidFill>
                  <a:cs typeface="Arial" panose="020B0604020202020204" pitchFamily="34" charset="0"/>
                </a:rPr>
                <a:t>TNBC</a:t>
              </a:r>
            </a:p>
            <a:p>
              <a:pPr marL="168275" indent="-168275" defTabSz="450056">
                <a:buClr>
                  <a:schemeClr val="bg2"/>
                </a:buClr>
                <a:buSzPct val="70000"/>
                <a:buFont typeface="Wingdings" panose="05000000000000000000" pitchFamily="2" charset="2"/>
                <a:buChar char="n"/>
                <a:tabLst>
                  <a:tab pos="120650" algn="l"/>
                </a:tabLst>
                <a:defRPr/>
              </a:pPr>
              <a:endParaRPr lang="fr-FR" sz="1200" dirty="0">
                <a:solidFill>
                  <a:schemeClr val="tx2"/>
                </a:solidFill>
                <a:cs typeface="Arial" panose="020B0604020202020204" pitchFamily="34" charset="0"/>
              </a:endParaRPr>
            </a:p>
            <a:p>
              <a:pPr defTabSz="450056">
                <a:buClr>
                  <a:schemeClr val="bg2"/>
                </a:buClr>
                <a:buSzPct val="70000"/>
                <a:tabLst>
                  <a:tab pos="120650" algn="l"/>
                </a:tabLst>
                <a:defRPr/>
              </a:pPr>
              <a:r>
                <a:rPr lang="fr-FR" sz="1200" b="1" dirty="0">
                  <a:solidFill>
                    <a:schemeClr val="tx2"/>
                  </a:solidFill>
                  <a:cs typeface="Arial" panose="020B0604020202020204" pitchFamily="34" charset="0"/>
                </a:rPr>
                <a:t>Stratification </a:t>
              </a:r>
              <a:r>
                <a:rPr lang="fr-FR" sz="1200" dirty="0">
                  <a:solidFill>
                    <a:schemeClr val="tx2"/>
                  </a:solidFill>
                  <a:cs typeface="Arial" panose="020B0604020202020204" pitchFamily="34" charset="0"/>
                </a:rPr>
                <a:t>: </a:t>
              </a:r>
            </a:p>
            <a:p>
              <a:pPr marL="168275" indent="-168275" defTabSz="450056">
                <a:buClr>
                  <a:schemeClr val="bg2"/>
                </a:buClr>
                <a:buSzPct val="70000"/>
                <a:buFont typeface="Wingdings" panose="05000000000000000000" pitchFamily="2" charset="2"/>
                <a:buChar char="n"/>
                <a:tabLst>
                  <a:tab pos="120650" algn="l"/>
                </a:tabLst>
                <a:defRPr/>
              </a:pPr>
              <a:r>
                <a:rPr lang="fr-FR" sz="1200" dirty="0" err="1">
                  <a:solidFill>
                    <a:schemeClr val="tx2"/>
                  </a:solidFill>
                  <a:cs typeface="Arial" panose="020B0604020202020204" pitchFamily="34" charset="0"/>
                </a:rPr>
                <a:t>TILs</a:t>
              </a:r>
              <a:endParaRPr lang="fr-FR" sz="1200" dirty="0">
                <a:solidFill>
                  <a:schemeClr val="tx2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569580" y="1087853"/>
              <a:ext cx="370390" cy="405114"/>
            </a:xfrm>
            <a:prstGeom prst="rect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fr-FR" dirty="0"/>
                <a:t>R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217762" y="833377"/>
              <a:ext cx="1157468" cy="254476"/>
            </a:xfrm>
            <a:prstGeom prst="rect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050" dirty="0" err="1">
                  <a:solidFill>
                    <a:schemeClr val="bg1"/>
                  </a:solidFill>
                </a:rPr>
                <a:t>Durvalumab</a:t>
              </a:r>
              <a:endParaRPr lang="fr-FR" sz="1050" dirty="0">
                <a:solidFill>
                  <a:schemeClr val="bg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217762" y="1587305"/>
              <a:ext cx="1157468" cy="254476"/>
            </a:xfrm>
            <a:prstGeom prst="rect">
              <a:avLst/>
            </a:prstGeom>
            <a:solidFill>
              <a:schemeClr val="accent2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050" dirty="0">
                  <a:solidFill>
                    <a:schemeClr val="bg1"/>
                  </a:solidFill>
                </a:rPr>
                <a:t>Placebo</a:t>
              </a: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4595149" y="717631"/>
              <a:ext cx="335666" cy="12616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400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 rot="5400000">
              <a:off x="4415612" y="1209951"/>
              <a:ext cx="697627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FR" sz="1200" dirty="0"/>
                <a:t>Biopsie</a:t>
              </a:r>
              <a:endParaRPr lang="fr-FR" sz="1400" dirty="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6683227" y="738814"/>
              <a:ext cx="335666" cy="14237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400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8789591" y="717631"/>
              <a:ext cx="335666" cy="12616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400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 rot="5400000">
              <a:off x="6066067" y="1346476"/>
              <a:ext cx="1585269" cy="273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1100" dirty="0"/>
                <a:t>Réponse clinique</a:t>
              </a:r>
              <a:endParaRPr lang="fr-FR" sz="1200" dirty="0"/>
            </a:p>
          </p:txBody>
        </p:sp>
        <p:sp>
          <p:nvSpPr>
            <p:cNvPr id="44" name="Rectangle 43"/>
            <p:cNvSpPr/>
            <p:nvPr/>
          </p:nvSpPr>
          <p:spPr>
            <a:xfrm rot="5400000">
              <a:off x="8537759" y="1195737"/>
              <a:ext cx="85472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FR" sz="1200" dirty="0"/>
                <a:t>Chirurgie</a:t>
              </a:r>
              <a:endParaRPr lang="fr-FR" sz="1400" dirty="0"/>
            </a:p>
          </p:txBody>
        </p:sp>
        <p:sp>
          <p:nvSpPr>
            <p:cNvPr id="45" name="Flèche droite 44"/>
            <p:cNvSpPr/>
            <p:nvPr/>
          </p:nvSpPr>
          <p:spPr>
            <a:xfrm>
              <a:off x="5116010" y="594522"/>
              <a:ext cx="1382022" cy="753928"/>
            </a:xfrm>
            <a:prstGeom prst="rightArrow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050" dirty="0" err="1">
                  <a:solidFill>
                    <a:schemeClr val="bg1"/>
                  </a:solidFill>
                </a:rPr>
                <a:t>Nab-Pac</a:t>
              </a:r>
              <a:r>
                <a:rPr lang="fr-FR" sz="1050" dirty="0">
                  <a:solidFill>
                    <a:schemeClr val="bg1"/>
                  </a:solidFill>
                </a:rPr>
                <a:t> + </a:t>
              </a:r>
              <a:r>
                <a:rPr lang="fr-FR" sz="1050" dirty="0" err="1">
                  <a:solidFill>
                    <a:schemeClr val="bg1"/>
                  </a:solidFill>
                </a:rPr>
                <a:t>Durvalumab</a:t>
              </a:r>
              <a:endParaRPr lang="fr-FR" sz="1050" dirty="0">
                <a:solidFill>
                  <a:schemeClr val="bg1"/>
                </a:solidFill>
              </a:endParaRPr>
            </a:p>
          </p:txBody>
        </p:sp>
        <p:sp>
          <p:nvSpPr>
            <p:cNvPr id="46" name="Flèche droite 45"/>
            <p:cNvSpPr/>
            <p:nvPr/>
          </p:nvSpPr>
          <p:spPr>
            <a:xfrm>
              <a:off x="5116010" y="1412783"/>
              <a:ext cx="1382022" cy="753928"/>
            </a:xfrm>
            <a:prstGeom prst="rightArrow">
              <a:avLst/>
            </a:prstGeom>
            <a:solidFill>
              <a:schemeClr val="accent2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050" dirty="0" err="1">
                  <a:solidFill>
                    <a:schemeClr val="bg1"/>
                  </a:solidFill>
                </a:rPr>
                <a:t>Nab-Pac</a:t>
              </a:r>
              <a:r>
                <a:rPr lang="fr-FR" sz="1050" dirty="0">
                  <a:solidFill>
                    <a:schemeClr val="bg1"/>
                  </a:solidFill>
                </a:rPr>
                <a:t> +</a:t>
              </a:r>
            </a:p>
            <a:p>
              <a:pPr algn="ctr"/>
              <a:r>
                <a:rPr lang="fr-FR" sz="1050" dirty="0">
                  <a:solidFill>
                    <a:schemeClr val="bg1"/>
                  </a:solidFill>
                </a:rPr>
                <a:t>Placebo</a:t>
              </a:r>
            </a:p>
          </p:txBody>
        </p:sp>
        <p:sp>
          <p:nvSpPr>
            <p:cNvPr id="47" name="Flèche droite 46"/>
            <p:cNvSpPr/>
            <p:nvPr/>
          </p:nvSpPr>
          <p:spPr>
            <a:xfrm>
              <a:off x="7219370" y="652395"/>
              <a:ext cx="1382022" cy="753928"/>
            </a:xfrm>
            <a:prstGeom prst="rightArrow">
              <a:avLst/>
            </a:prstGeom>
            <a:solidFill>
              <a:srgbClr val="FF7F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050" dirty="0">
                  <a:solidFill>
                    <a:schemeClr val="bg1"/>
                  </a:solidFill>
                </a:rPr>
                <a:t>EC x 4 + </a:t>
              </a:r>
              <a:r>
                <a:rPr lang="fr-FR" sz="1050" dirty="0" err="1">
                  <a:solidFill>
                    <a:schemeClr val="bg1"/>
                  </a:solidFill>
                </a:rPr>
                <a:t>Durvalumab</a:t>
              </a:r>
              <a:endParaRPr lang="fr-FR" sz="1050" dirty="0">
                <a:solidFill>
                  <a:schemeClr val="bg1"/>
                </a:solidFill>
              </a:endParaRPr>
            </a:p>
          </p:txBody>
        </p:sp>
        <p:sp>
          <p:nvSpPr>
            <p:cNvPr id="48" name="Flèche droite 47"/>
            <p:cNvSpPr/>
            <p:nvPr/>
          </p:nvSpPr>
          <p:spPr>
            <a:xfrm>
              <a:off x="7219370" y="1443577"/>
              <a:ext cx="1382022" cy="753928"/>
            </a:xfrm>
            <a:prstGeom prst="rightArrow">
              <a:avLst/>
            </a:prstGeom>
            <a:solidFill>
              <a:schemeClr val="accent2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050" dirty="0">
                  <a:solidFill>
                    <a:schemeClr val="bg1"/>
                  </a:solidFill>
                </a:rPr>
                <a:t>EC x 4 + Placebo</a:t>
              </a:r>
            </a:p>
          </p:txBody>
        </p:sp>
        <p:sp>
          <p:nvSpPr>
            <p:cNvPr id="49" name="Flèche vers le haut 48"/>
            <p:cNvSpPr/>
            <p:nvPr/>
          </p:nvSpPr>
          <p:spPr>
            <a:xfrm rot="5400000">
              <a:off x="3638840" y="1785428"/>
              <a:ext cx="404746" cy="1275126"/>
            </a:xfrm>
            <a:prstGeom prst="upArrow">
              <a:avLst>
                <a:gd name="adj1" fmla="val 50000"/>
                <a:gd name="adj2" fmla="val 53193"/>
              </a:avLst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3195036" y="2279424"/>
              <a:ext cx="1005403" cy="276999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fr-FR" sz="1200" dirty="0">
                  <a:solidFill>
                    <a:schemeClr val="bg1"/>
                  </a:solidFill>
                </a:rPr>
                <a:t>2 semaines</a:t>
              </a:r>
            </a:p>
          </p:txBody>
        </p:sp>
        <p:sp>
          <p:nvSpPr>
            <p:cNvPr id="51" name="Flèche vers le haut 50"/>
            <p:cNvSpPr/>
            <p:nvPr/>
          </p:nvSpPr>
          <p:spPr>
            <a:xfrm rot="5400000">
              <a:off x="5558460" y="1868694"/>
              <a:ext cx="427132" cy="1275126"/>
            </a:xfrm>
            <a:prstGeom prst="upArrow">
              <a:avLst>
                <a:gd name="adj1" fmla="val 50000"/>
                <a:gd name="adj2" fmla="val 53193"/>
              </a:avLst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5117821" y="2332605"/>
              <a:ext cx="1090363" cy="276999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fr-FR" sz="1200" dirty="0">
                  <a:solidFill>
                    <a:schemeClr val="bg1"/>
                  </a:solidFill>
                </a:rPr>
                <a:t>12 semaines</a:t>
              </a:r>
            </a:p>
          </p:txBody>
        </p:sp>
        <p:sp>
          <p:nvSpPr>
            <p:cNvPr id="53" name="Flèche vers le haut 52"/>
            <p:cNvSpPr/>
            <p:nvPr/>
          </p:nvSpPr>
          <p:spPr>
            <a:xfrm rot="5400000">
              <a:off x="7649980" y="1865188"/>
              <a:ext cx="396360" cy="1275126"/>
            </a:xfrm>
            <a:prstGeom prst="upArrow">
              <a:avLst>
                <a:gd name="adj1" fmla="val 50000"/>
                <a:gd name="adj2" fmla="val 53193"/>
              </a:avLst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210598" y="2344483"/>
              <a:ext cx="1005403" cy="276999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fr-FR" sz="1200" dirty="0">
                  <a:solidFill>
                    <a:schemeClr val="bg1"/>
                  </a:solidFill>
                </a:rPr>
                <a:t>8 semaines</a:t>
              </a:r>
            </a:p>
          </p:txBody>
        </p:sp>
      </p:grpSp>
      <p:sp>
        <p:nvSpPr>
          <p:cNvPr id="55" name="Rectangle à coins arrondis 10">
            <a:extLst>
              <a:ext uri="{FF2B5EF4-FFF2-40B4-BE49-F238E27FC236}">
                <a16:creationId xmlns:a16="http://schemas.microsoft.com/office/drawing/2014/main" xmlns="" id="{3358247B-3416-8CDE-6422-ECD532EFAE69}"/>
              </a:ext>
            </a:extLst>
          </p:cNvPr>
          <p:cNvSpPr/>
          <p:nvPr/>
        </p:nvSpPr>
        <p:spPr>
          <a:xfrm>
            <a:off x="1113805" y="892650"/>
            <a:ext cx="8269092" cy="213887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1" name="Rectangle à coins arrondis 10">
            <a:extLst>
              <a:ext uri="{FF2B5EF4-FFF2-40B4-BE49-F238E27FC236}">
                <a16:creationId xmlns:a16="http://schemas.microsoft.com/office/drawing/2014/main" xmlns="" id="{3358247B-3416-8CDE-6422-ECD532EFAE69}"/>
              </a:ext>
            </a:extLst>
          </p:cNvPr>
          <p:cNvSpPr/>
          <p:nvPr/>
        </p:nvSpPr>
        <p:spPr>
          <a:xfrm>
            <a:off x="8270789" y="3129222"/>
            <a:ext cx="3229232" cy="286792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2" name="ZoneTexte 31"/>
          <p:cNvSpPr txBox="1"/>
          <p:nvPr/>
        </p:nvSpPr>
        <p:spPr>
          <a:xfrm>
            <a:off x="8945589" y="1312361"/>
            <a:ext cx="286696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28650" lvl="1" indent="-171450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100" dirty="0" err="1">
                <a:solidFill>
                  <a:schemeClr val="tx2"/>
                </a:solidFill>
                <a:cs typeface="Arial" panose="020B0604020202020204" pitchFamily="34" charset="0"/>
              </a:rPr>
              <a:t>Durvalumab</a:t>
            </a:r>
            <a:r>
              <a:rPr lang="fr-FR" sz="1100" dirty="0">
                <a:solidFill>
                  <a:schemeClr val="tx2"/>
                </a:solidFill>
                <a:cs typeface="Arial" panose="020B0604020202020204" pitchFamily="34" charset="0"/>
              </a:rPr>
              <a:t> ; 1,5g/4 semaines</a:t>
            </a:r>
          </a:p>
          <a:p>
            <a:pPr marL="628650" lvl="1" indent="-171450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100" dirty="0" err="1">
                <a:solidFill>
                  <a:schemeClr val="tx2"/>
                </a:solidFill>
                <a:cs typeface="Arial" panose="020B0604020202020204" pitchFamily="34" charset="0"/>
              </a:rPr>
              <a:t>Nab-paclitaxel</a:t>
            </a:r>
            <a:r>
              <a:rPr lang="fr-FR" sz="1100" dirty="0">
                <a:solidFill>
                  <a:schemeClr val="tx2"/>
                </a:solidFill>
                <a:cs typeface="Arial" panose="020B0604020202020204" pitchFamily="34" charset="0"/>
              </a:rPr>
              <a:t> 125mg/m² hebdomadaire</a:t>
            </a:r>
          </a:p>
          <a:p>
            <a:pPr marL="628650" lvl="1" indent="-171450" defTabSz="450056"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100" dirty="0">
                <a:solidFill>
                  <a:schemeClr val="tx2"/>
                </a:solidFill>
                <a:cs typeface="Arial" panose="020B0604020202020204" pitchFamily="34" charset="0"/>
              </a:rPr>
              <a:t>EC : </a:t>
            </a:r>
            <a:r>
              <a:rPr lang="fr-FR" sz="1100" dirty="0" err="1">
                <a:solidFill>
                  <a:schemeClr val="tx2"/>
                </a:solidFill>
                <a:cs typeface="Arial" panose="020B0604020202020204" pitchFamily="34" charset="0"/>
              </a:rPr>
              <a:t>Epirubicine</a:t>
            </a:r>
            <a:r>
              <a:rPr lang="fr-FR" sz="1100" dirty="0">
                <a:solidFill>
                  <a:schemeClr val="tx2"/>
                </a:solidFill>
                <a:cs typeface="Arial" panose="020B0604020202020204" pitchFamily="34" charset="0"/>
              </a:rPr>
              <a:t> 90mg/m² / </a:t>
            </a:r>
            <a:r>
              <a:rPr lang="fr-FR" sz="1100" dirty="0" err="1">
                <a:solidFill>
                  <a:schemeClr val="tx2"/>
                </a:solidFill>
                <a:cs typeface="Arial" panose="020B0604020202020204" pitchFamily="34" charset="0"/>
              </a:rPr>
              <a:t>Cyclophosphamide</a:t>
            </a:r>
            <a:r>
              <a:rPr lang="fr-FR" sz="1100" dirty="0">
                <a:solidFill>
                  <a:schemeClr val="tx2"/>
                </a:solidFill>
                <a:cs typeface="Arial" panose="020B0604020202020204" pitchFamily="34" charset="0"/>
              </a:rPr>
              <a:t> 600mg/m²</a:t>
            </a:r>
          </a:p>
          <a:p>
            <a:endParaRPr lang="fr-FR" sz="1600" dirty="0"/>
          </a:p>
        </p:txBody>
      </p:sp>
      <p:sp>
        <p:nvSpPr>
          <p:cNvPr id="5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857271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ce réservé du contenu 13">
            <a:extLst>
              <a:ext uri="{FF2B5EF4-FFF2-40B4-BE49-F238E27FC236}">
                <a16:creationId xmlns:a16="http://schemas.microsoft.com/office/drawing/2014/main" xmlns="" id="{3105C3FA-7654-8673-2B85-E32AFB1B5794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 err="1"/>
              <a:t>Loibl</a:t>
            </a:r>
            <a:r>
              <a:rPr lang="fr-FR" dirty="0"/>
              <a:t> et al., </a:t>
            </a:r>
            <a:r>
              <a:rPr lang="it-IT" dirty="0"/>
              <a:t>Ann Oncol. 2022 Nov;33(11):1149-1158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 err="1"/>
              <a:t>GueparNUEVO</a:t>
            </a:r>
            <a:r>
              <a:rPr lang="fr-FR" dirty="0"/>
              <a:t>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171549" y="545096"/>
            <a:ext cx="427873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Amélioration de la survie globale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xmlns="" id="{85E17FA1-48F1-76D5-E7E1-E3AD411FAE85}"/>
              </a:ext>
            </a:extLst>
          </p:cNvPr>
          <p:cNvSpPr txBox="1"/>
          <p:nvPr/>
        </p:nvSpPr>
        <p:spPr>
          <a:xfrm>
            <a:off x="2596415" y="5451231"/>
            <a:ext cx="7066331" cy="463342"/>
          </a:xfrm>
          <a:prstGeom prst="roundRect">
            <a:avLst>
              <a:gd name="adj" fmla="val 0"/>
            </a:avLst>
          </a:prstGeom>
          <a:solidFill>
            <a:srgbClr val="005086"/>
          </a:solidFill>
        </p:spPr>
        <p:txBody>
          <a:bodyPr wrap="square" tIns="0" rtlCol="0" anchor="ctr">
            <a:noAutofit/>
          </a:bodyPr>
          <a:lstStyle/>
          <a:p>
            <a:pPr lvl="0" algn="ctr">
              <a:lnSpc>
                <a:spcPct val="90000"/>
              </a:lnSpc>
              <a:spcBef>
                <a:spcPts val="1000"/>
              </a:spcBef>
            </a:pPr>
            <a:r>
              <a:rPr lang="fr-FR" sz="2000" dirty="0">
                <a:solidFill>
                  <a:schemeClr val="bg1"/>
                </a:solidFill>
              </a:rPr>
              <a:t>Amélioration de la survie globale : 83,5% à 95,2%</a:t>
            </a:r>
          </a:p>
        </p:txBody>
      </p:sp>
      <p:graphicFrame>
        <p:nvGraphicFramePr>
          <p:cNvPr id="15" name="Graphique 14">
            <a:extLst>
              <a:ext uri="{FF2B5EF4-FFF2-40B4-BE49-F238E27FC236}">
                <a16:creationId xmlns:a16="http://schemas.microsoft.com/office/drawing/2014/main" xmlns="" id="{9D59F6BD-5BF5-ADEF-BA55-50EAEE569054}"/>
              </a:ext>
            </a:extLst>
          </p:cNvPr>
          <p:cNvGraphicFramePr/>
          <p:nvPr/>
        </p:nvGraphicFramePr>
        <p:xfrm>
          <a:off x="1906714" y="1593431"/>
          <a:ext cx="4400779" cy="25939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" name="Text Box 4">
            <a:extLst>
              <a:ext uri="{FF2B5EF4-FFF2-40B4-BE49-F238E27FC236}">
                <a16:creationId xmlns:a16="http://schemas.microsoft.com/office/drawing/2014/main" xmlns="" id="{591828AC-517C-9EA5-0D9A-2C0B4020C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7672" y="4020441"/>
            <a:ext cx="421626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200" dirty="0">
                <a:solidFill>
                  <a:srgbClr val="FFFFFF">
                    <a:lumMod val="50000"/>
                  </a:srgbClr>
                </a:solidFill>
                <a:latin typeface="Arial"/>
                <a:cs typeface="Arial"/>
              </a:rPr>
              <a:t>Temps (mois)</a:t>
            </a:r>
          </a:p>
        </p:txBody>
      </p:sp>
      <p:sp>
        <p:nvSpPr>
          <p:cNvPr id="18" name="Text Box 4">
            <a:extLst>
              <a:ext uri="{FF2B5EF4-FFF2-40B4-BE49-F238E27FC236}">
                <a16:creationId xmlns:a16="http://schemas.microsoft.com/office/drawing/2014/main" xmlns="" id="{591828AC-517C-9EA5-0D9A-2C0B4020C3BA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-318120" y="2714786"/>
            <a:ext cx="421626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200" dirty="0">
                <a:solidFill>
                  <a:srgbClr val="FFFFFF">
                    <a:lumMod val="50000"/>
                  </a:srgbClr>
                </a:solidFill>
                <a:latin typeface="Arial"/>
                <a:cs typeface="Arial"/>
              </a:rPr>
              <a:t>IDFS (%)</a:t>
            </a:r>
          </a:p>
        </p:txBody>
      </p:sp>
      <p:graphicFrame>
        <p:nvGraphicFramePr>
          <p:cNvPr id="20" name="Tableau 19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/>
        </p:nvGraphicFramePr>
        <p:xfrm>
          <a:off x="1186455" y="4261834"/>
          <a:ext cx="5279659" cy="6437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7504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0309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484085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746450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92355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569346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740873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</a:tblGrid>
              <a:tr h="26351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</a:t>
                      </a:r>
                      <a:r>
                        <a:rPr lang="fr-FR" sz="10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à risque, n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009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Placebo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    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009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 err="1">
                          <a:solidFill>
                            <a:srgbClr val="FF7F4D"/>
                          </a:solidFill>
                        </a:rPr>
                        <a:t>Durvalumab</a:t>
                      </a: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    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2" name="Forme libre 1"/>
          <p:cNvSpPr/>
          <p:nvPr/>
        </p:nvSpPr>
        <p:spPr>
          <a:xfrm>
            <a:off x="2305050" y="1670050"/>
            <a:ext cx="3784600" cy="850900"/>
          </a:xfrm>
          <a:custGeom>
            <a:avLst/>
            <a:gdLst>
              <a:gd name="connsiteX0" fmla="*/ 3784600 w 3784600"/>
              <a:gd name="connsiteY0" fmla="*/ 850900 h 850900"/>
              <a:gd name="connsiteX1" fmla="*/ 3409950 w 3784600"/>
              <a:gd name="connsiteY1" fmla="*/ 850900 h 850900"/>
              <a:gd name="connsiteX2" fmla="*/ 3403600 w 3784600"/>
              <a:gd name="connsiteY2" fmla="*/ 577850 h 850900"/>
              <a:gd name="connsiteX3" fmla="*/ 2330450 w 3784600"/>
              <a:gd name="connsiteY3" fmla="*/ 539750 h 850900"/>
              <a:gd name="connsiteX4" fmla="*/ 2330450 w 3784600"/>
              <a:gd name="connsiteY4" fmla="*/ 488950 h 850900"/>
              <a:gd name="connsiteX5" fmla="*/ 2190750 w 3784600"/>
              <a:gd name="connsiteY5" fmla="*/ 476250 h 850900"/>
              <a:gd name="connsiteX6" fmla="*/ 2190750 w 3784600"/>
              <a:gd name="connsiteY6" fmla="*/ 438150 h 850900"/>
              <a:gd name="connsiteX7" fmla="*/ 2082800 w 3784600"/>
              <a:gd name="connsiteY7" fmla="*/ 431800 h 850900"/>
              <a:gd name="connsiteX8" fmla="*/ 2089150 w 3784600"/>
              <a:gd name="connsiteY8" fmla="*/ 400050 h 850900"/>
              <a:gd name="connsiteX9" fmla="*/ 1663700 w 3784600"/>
              <a:gd name="connsiteY9" fmla="*/ 406400 h 850900"/>
              <a:gd name="connsiteX10" fmla="*/ 1644650 w 3784600"/>
              <a:gd name="connsiteY10" fmla="*/ 393700 h 850900"/>
              <a:gd name="connsiteX11" fmla="*/ 1536700 w 3784600"/>
              <a:gd name="connsiteY11" fmla="*/ 387350 h 850900"/>
              <a:gd name="connsiteX12" fmla="*/ 1517650 w 3784600"/>
              <a:gd name="connsiteY12" fmla="*/ 381000 h 850900"/>
              <a:gd name="connsiteX13" fmla="*/ 1517650 w 3784600"/>
              <a:gd name="connsiteY13" fmla="*/ 349250 h 850900"/>
              <a:gd name="connsiteX14" fmla="*/ 1435100 w 3784600"/>
              <a:gd name="connsiteY14" fmla="*/ 349250 h 850900"/>
              <a:gd name="connsiteX15" fmla="*/ 1409700 w 3784600"/>
              <a:gd name="connsiteY15" fmla="*/ 349250 h 850900"/>
              <a:gd name="connsiteX16" fmla="*/ 1403350 w 3784600"/>
              <a:gd name="connsiteY16" fmla="*/ 323850 h 850900"/>
              <a:gd name="connsiteX17" fmla="*/ 1282700 w 3784600"/>
              <a:gd name="connsiteY17" fmla="*/ 323850 h 850900"/>
              <a:gd name="connsiteX18" fmla="*/ 1270000 w 3784600"/>
              <a:gd name="connsiteY18" fmla="*/ 304800 h 850900"/>
              <a:gd name="connsiteX19" fmla="*/ 1206500 w 3784600"/>
              <a:gd name="connsiteY19" fmla="*/ 304800 h 850900"/>
              <a:gd name="connsiteX20" fmla="*/ 1193800 w 3784600"/>
              <a:gd name="connsiteY20" fmla="*/ 266700 h 850900"/>
              <a:gd name="connsiteX21" fmla="*/ 1162050 w 3784600"/>
              <a:gd name="connsiteY21" fmla="*/ 266700 h 850900"/>
              <a:gd name="connsiteX22" fmla="*/ 1162050 w 3784600"/>
              <a:gd name="connsiteY22" fmla="*/ 266700 h 850900"/>
              <a:gd name="connsiteX23" fmla="*/ 1117600 w 3784600"/>
              <a:gd name="connsiteY23" fmla="*/ 228600 h 850900"/>
              <a:gd name="connsiteX24" fmla="*/ 1130300 w 3784600"/>
              <a:gd name="connsiteY24" fmla="*/ 222250 h 850900"/>
              <a:gd name="connsiteX25" fmla="*/ 1022350 w 3784600"/>
              <a:gd name="connsiteY25" fmla="*/ 222250 h 850900"/>
              <a:gd name="connsiteX26" fmla="*/ 1009650 w 3784600"/>
              <a:gd name="connsiteY26" fmla="*/ 133350 h 850900"/>
              <a:gd name="connsiteX27" fmla="*/ 927100 w 3784600"/>
              <a:gd name="connsiteY27" fmla="*/ 133350 h 850900"/>
              <a:gd name="connsiteX28" fmla="*/ 920750 w 3784600"/>
              <a:gd name="connsiteY28" fmla="*/ 101600 h 850900"/>
              <a:gd name="connsiteX29" fmla="*/ 774700 w 3784600"/>
              <a:gd name="connsiteY29" fmla="*/ 88900 h 850900"/>
              <a:gd name="connsiteX30" fmla="*/ 755650 w 3784600"/>
              <a:gd name="connsiteY30" fmla="*/ 88900 h 850900"/>
              <a:gd name="connsiteX31" fmla="*/ 749300 w 3784600"/>
              <a:gd name="connsiteY31" fmla="*/ 44450 h 850900"/>
              <a:gd name="connsiteX32" fmla="*/ 571500 w 3784600"/>
              <a:gd name="connsiteY32" fmla="*/ 50800 h 850900"/>
              <a:gd name="connsiteX33" fmla="*/ 552450 w 3784600"/>
              <a:gd name="connsiteY33" fmla="*/ 19050 h 850900"/>
              <a:gd name="connsiteX34" fmla="*/ 0 w 3784600"/>
              <a:gd name="connsiteY34" fmla="*/ 0 h 85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784600" h="850900">
                <a:moveTo>
                  <a:pt x="3784600" y="850900"/>
                </a:moveTo>
                <a:lnTo>
                  <a:pt x="3409950" y="850900"/>
                </a:lnTo>
                <a:lnTo>
                  <a:pt x="3403600" y="577850"/>
                </a:lnTo>
                <a:lnTo>
                  <a:pt x="2330450" y="539750"/>
                </a:lnTo>
                <a:lnTo>
                  <a:pt x="2330450" y="488950"/>
                </a:lnTo>
                <a:lnTo>
                  <a:pt x="2190750" y="476250"/>
                </a:lnTo>
                <a:lnTo>
                  <a:pt x="2190750" y="438150"/>
                </a:lnTo>
                <a:lnTo>
                  <a:pt x="2082800" y="431800"/>
                </a:lnTo>
                <a:lnTo>
                  <a:pt x="2089150" y="400050"/>
                </a:lnTo>
                <a:lnTo>
                  <a:pt x="1663700" y="406400"/>
                </a:lnTo>
                <a:lnTo>
                  <a:pt x="1644650" y="393700"/>
                </a:lnTo>
                <a:lnTo>
                  <a:pt x="1536700" y="387350"/>
                </a:lnTo>
                <a:lnTo>
                  <a:pt x="1517650" y="381000"/>
                </a:lnTo>
                <a:lnTo>
                  <a:pt x="1517650" y="349250"/>
                </a:lnTo>
                <a:lnTo>
                  <a:pt x="1435100" y="349250"/>
                </a:lnTo>
                <a:lnTo>
                  <a:pt x="1409700" y="349250"/>
                </a:lnTo>
                <a:lnTo>
                  <a:pt x="1403350" y="323850"/>
                </a:lnTo>
                <a:lnTo>
                  <a:pt x="1282700" y="323850"/>
                </a:lnTo>
                <a:lnTo>
                  <a:pt x="1270000" y="304800"/>
                </a:lnTo>
                <a:lnTo>
                  <a:pt x="1206500" y="304800"/>
                </a:lnTo>
                <a:lnTo>
                  <a:pt x="1193800" y="266700"/>
                </a:lnTo>
                <a:lnTo>
                  <a:pt x="1162050" y="266700"/>
                </a:lnTo>
                <a:lnTo>
                  <a:pt x="1162050" y="266700"/>
                </a:lnTo>
                <a:lnTo>
                  <a:pt x="1117600" y="228600"/>
                </a:lnTo>
                <a:lnTo>
                  <a:pt x="1130300" y="222250"/>
                </a:lnTo>
                <a:lnTo>
                  <a:pt x="1022350" y="222250"/>
                </a:lnTo>
                <a:lnTo>
                  <a:pt x="1009650" y="133350"/>
                </a:lnTo>
                <a:lnTo>
                  <a:pt x="927100" y="133350"/>
                </a:lnTo>
                <a:lnTo>
                  <a:pt x="920750" y="101600"/>
                </a:lnTo>
                <a:lnTo>
                  <a:pt x="774700" y="88900"/>
                </a:lnTo>
                <a:lnTo>
                  <a:pt x="755650" y="88900"/>
                </a:lnTo>
                <a:lnTo>
                  <a:pt x="749300" y="44450"/>
                </a:lnTo>
                <a:lnTo>
                  <a:pt x="571500" y="50800"/>
                </a:lnTo>
                <a:lnTo>
                  <a:pt x="552450" y="1905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2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675308" y="2209954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853108" y="246314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680066" y="221711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618158" y="2205226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548308" y="2198876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450284" y="2206037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395908" y="219887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368916" y="2198874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360974" y="2186987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237158" y="2198873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216516" y="2186986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160958" y="2186987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160958" y="2168747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097458" y="215458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070466" y="2168746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014908" y="216874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945058" y="2187797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881558" y="2154579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837108" y="2168744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854566" y="216728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786308" y="2160927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784716" y="214106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703758" y="2155391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651366" y="2147418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405308" y="205166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3997316" y="202169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3121016" y="1715618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714616" y="161224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911466" y="166416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Forme libre 2"/>
          <p:cNvSpPr/>
          <p:nvPr/>
        </p:nvSpPr>
        <p:spPr>
          <a:xfrm>
            <a:off x="2311400" y="1689100"/>
            <a:ext cx="3816350" cy="292100"/>
          </a:xfrm>
          <a:custGeom>
            <a:avLst/>
            <a:gdLst>
              <a:gd name="connsiteX0" fmla="*/ 3816350 w 3816350"/>
              <a:gd name="connsiteY0" fmla="*/ 279400 h 292100"/>
              <a:gd name="connsiteX1" fmla="*/ 1987550 w 3816350"/>
              <a:gd name="connsiteY1" fmla="*/ 292100 h 292100"/>
              <a:gd name="connsiteX2" fmla="*/ 1974850 w 3816350"/>
              <a:gd name="connsiteY2" fmla="*/ 260350 h 292100"/>
              <a:gd name="connsiteX3" fmla="*/ 1549400 w 3816350"/>
              <a:gd name="connsiteY3" fmla="*/ 279400 h 292100"/>
              <a:gd name="connsiteX4" fmla="*/ 1543050 w 3816350"/>
              <a:gd name="connsiteY4" fmla="*/ 241300 h 292100"/>
              <a:gd name="connsiteX5" fmla="*/ 1422400 w 3816350"/>
              <a:gd name="connsiteY5" fmla="*/ 234950 h 292100"/>
              <a:gd name="connsiteX6" fmla="*/ 1422400 w 3816350"/>
              <a:gd name="connsiteY6" fmla="*/ 209550 h 292100"/>
              <a:gd name="connsiteX7" fmla="*/ 1403350 w 3816350"/>
              <a:gd name="connsiteY7" fmla="*/ 203200 h 292100"/>
              <a:gd name="connsiteX8" fmla="*/ 1403350 w 3816350"/>
              <a:gd name="connsiteY8" fmla="*/ 171450 h 292100"/>
              <a:gd name="connsiteX9" fmla="*/ 1314450 w 3816350"/>
              <a:gd name="connsiteY9" fmla="*/ 177800 h 292100"/>
              <a:gd name="connsiteX10" fmla="*/ 1295400 w 3816350"/>
              <a:gd name="connsiteY10" fmla="*/ 152400 h 292100"/>
              <a:gd name="connsiteX11" fmla="*/ 1187450 w 3816350"/>
              <a:gd name="connsiteY11" fmla="*/ 171450 h 292100"/>
              <a:gd name="connsiteX12" fmla="*/ 1181100 w 3816350"/>
              <a:gd name="connsiteY12" fmla="*/ 152400 h 292100"/>
              <a:gd name="connsiteX13" fmla="*/ 1168400 w 3816350"/>
              <a:gd name="connsiteY13" fmla="*/ 127000 h 292100"/>
              <a:gd name="connsiteX14" fmla="*/ 1149350 w 3816350"/>
              <a:gd name="connsiteY14" fmla="*/ 114300 h 292100"/>
              <a:gd name="connsiteX15" fmla="*/ 965200 w 3816350"/>
              <a:gd name="connsiteY15" fmla="*/ 114300 h 292100"/>
              <a:gd name="connsiteX16" fmla="*/ 933450 w 3816350"/>
              <a:gd name="connsiteY16" fmla="*/ 114300 h 292100"/>
              <a:gd name="connsiteX17" fmla="*/ 908050 w 3816350"/>
              <a:gd name="connsiteY17" fmla="*/ 88900 h 292100"/>
              <a:gd name="connsiteX18" fmla="*/ 831850 w 3816350"/>
              <a:gd name="connsiteY18" fmla="*/ 82550 h 292100"/>
              <a:gd name="connsiteX19" fmla="*/ 673100 w 3816350"/>
              <a:gd name="connsiteY19" fmla="*/ 57150 h 292100"/>
              <a:gd name="connsiteX20" fmla="*/ 666750 w 3816350"/>
              <a:gd name="connsiteY20" fmla="*/ 25400 h 292100"/>
              <a:gd name="connsiteX21" fmla="*/ 571500 w 3816350"/>
              <a:gd name="connsiteY21" fmla="*/ 25400 h 292100"/>
              <a:gd name="connsiteX22" fmla="*/ 520700 w 3816350"/>
              <a:gd name="connsiteY22" fmla="*/ 0 h 292100"/>
              <a:gd name="connsiteX23" fmla="*/ 0 w 3816350"/>
              <a:gd name="connsiteY23" fmla="*/ 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816350" h="292100">
                <a:moveTo>
                  <a:pt x="3816350" y="279400"/>
                </a:moveTo>
                <a:lnTo>
                  <a:pt x="1987550" y="292100"/>
                </a:lnTo>
                <a:lnTo>
                  <a:pt x="1974850" y="260350"/>
                </a:lnTo>
                <a:lnTo>
                  <a:pt x="1549400" y="279400"/>
                </a:lnTo>
                <a:lnTo>
                  <a:pt x="1543050" y="241300"/>
                </a:lnTo>
                <a:lnTo>
                  <a:pt x="1422400" y="234950"/>
                </a:lnTo>
                <a:lnTo>
                  <a:pt x="1422400" y="209550"/>
                </a:lnTo>
                <a:lnTo>
                  <a:pt x="1403350" y="203200"/>
                </a:lnTo>
                <a:lnTo>
                  <a:pt x="1403350" y="171450"/>
                </a:lnTo>
                <a:lnTo>
                  <a:pt x="1314450" y="177800"/>
                </a:lnTo>
                <a:lnTo>
                  <a:pt x="1295400" y="152400"/>
                </a:lnTo>
                <a:lnTo>
                  <a:pt x="1187450" y="171450"/>
                </a:lnTo>
                <a:lnTo>
                  <a:pt x="1181100" y="152400"/>
                </a:lnTo>
                <a:lnTo>
                  <a:pt x="1168400" y="127000"/>
                </a:lnTo>
                <a:lnTo>
                  <a:pt x="1149350" y="114300"/>
                </a:lnTo>
                <a:lnTo>
                  <a:pt x="965200" y="114300"/>
                </a:lnTo>
                <a:lnTo>
                  <a:pt x="933450" y="114300"/>
                </a:lnTo>
                <a:lnTo>
                  <a:pt x="908050" y="88900"/>
                </a:lnTo>
                <a:lnTo>
                  <a:pt x="831850" y="82550"/>
                </a:lnTo>
                <a:lnTo>
                  <a:pt x="673100" y="57150"/>
                </a:lnTo>
                <a:lnTo>
                  <a:pt x="666750" y="25400"/>
                </a:lnTo>
                <a:lnTo>
                  <a:pt x="571500" y="25400"/>
                </a:lnTo>
                <a:lnTo>
                  <a:pt x="52070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5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808658" y="192339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808658" y="1936091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751508" y="192338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618158" y="1906074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548308" y="1897987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480442" y="1936091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395908" y="192973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359382" y="1936091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675308" y="190607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246674" y="1936091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287958" y="1923387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191116" y="192338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097458" y="1906074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062524" y="1906074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345090" y="1923387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881558" y="1917033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943466" y="1917033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854566" y="192973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784716" y="192338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714866" y="1917033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668824" y="1936091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006966" y="1917033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405308" y="192338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500558" y="192338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551358" y="192338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646358" y="161970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911466" y="1657810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440750" y="192973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724516" y="191703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770424" y="192973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597516" y="192338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3997316" y="1906073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ZoneTexte 4"/>
          <p:cNvSpPr txBox="1"/>
          <p:nvPr/>
        </p:nvSpPr>
        <p:spPr>
          <a:xfrm>
            <a:off x="4379755" y="1676452"/>
            <a:ext cx="5842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solidFill>
                  <a:srgbClr val="FF7F4D"/>
                </a:solidFill>
              </a:rPr>
              <a:t>85,6%</a:t>
            </a:r>
          </a:p>
        </p:txBody>
      </p:sp>
      <p:sp>
        <p:nvSpPr>
          <p:cNvPr id="82" name="ZoneTexte 81"/>
          <p:cNvSpPr txBox="1"/>
          <p:nvPr/>
        </p:nvSpPr>
        <p:spPr>
          <a:xfrm>
            <a:off x="4364812" y="2305602"/>
            <a:ext cx="5842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solidFill>
                  <a:srgbClr val="005086"/>
                </a:solidFill>
              </a:rPr>
              <a:t>77,2%</a:t>
            </a:r>
          </a:p>
        </p:txBody>
      </p:sp>
      <p:sp>
        <p:nvSpPr>
          <p:cNvPr id="83" name="Rectangle à coins arrondis 10">
            <a:extLst>
              <a:ext uri="{FF2B5EF4-FFF2-40B4-BE49-F238E27FC236}">
                <a16:creationId xmlns:a16="http://schemas.microsoft.com/office/drawing/2014/main" xmlns="" id="{9496DA13-85A6-F368-EA42-D3F0F437A525}"/>
              </a:ext>
            </a:extLst>
          </p:cNvPr>
          <p:cNvSpPr/>
          <p:nvPr/>
        </p:nvSpPr>
        <p:spPr>
          <a:xfrm>
            <a:off x="1028448" y="1135649"/>
            <a:ext cx="5508719" cy="4025826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84" name="ZoneTexte 83">
            <a:extLst>
              <a:ext uri="{FF2B5EF4-FFF2-40B4-BE49-F238E27FC236}">
                <a16:creationId xmlns:a16="http://schemas.microsoft.com/office/drawing/2014/main" xmlns="" id="{04727844-D818-F1B5-ED38-CAD08EFF7399}"/>
              </a:ext>
            </a:extLst>
          </p:cNvPr>
          <p:cNvSpPr txBox="1"/>
          <p:nvPr/>
        </p:nvSpPr>
        <p:spPr>
          <a:xfrm>
            <a:off x="1335145" y="1001494"/>
            <a:ext cx="1445378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IDFS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2305050" y="3029354"/>
            <a:ext cx="417733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+ censurés</a:t>
            </a:r>
          </a:p>
          <a:p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Placebo 22/86 </a:t>
            </a:r>
            <a:r>
              <a:rPr lang="fr-FR" sz="900" dirty="0" err="1" smtClean="0">
                <a:solidFill>
                  <a:schemeClr val="tx2">
                    <a:lumMod val="50000"/>
                  </a:schemeClr>
                </a:solidFill>
              </a:rPr>
              <a:t>évts</a:t>
            </a:r>
            <a:endParaRPr lang="fr-FR" sz="900" dirty="0">
              <a:solidFill>
                <a:schemeClr val="tx2">
                  <a:lumMod val="50000"/>
                </a:schemeClr>
              </a:solidFill>
            </a:endParaRPr>
          </a:p>
          <a:p>
            <a:r>
              <a:rPr lang="fr-FR" sz="900" dirty="0" err="1">
                <a:solidFill>
                  <a:schemeClr val="tx2">
                    <a:lumMod val="50000"/>
                  </a:schemeClr>
                </a:solidFill>
              </a:rPr>
              <a:t>Durvalumab</a:t>
            </a:r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 12/88 </a:t>
            </a:r>
            <a:r>
              <a:rPr lang="fr-FR" sz="900" dirty="0" err="1" smtClean="0">
                <a:solidFill>
                  <a:schemeClr val="tx2">
                    <a:lumMod val="50000"/>
                  </a:schemeClr>
                </a:solidFill>
              </a:rPr>
              <a:t>évts</a:t>
            </a:r>
            <a:endParaRPr lang="fr-FR" sz="900" dirty="0">
              <a:solidFill>
                <a:schemeClr val="tx2">
                  <a:lumMod val="50000"/>
                </a:schemeClr>
              </a:solidFill>
            </a:endParaRPr>
          </a:p>
          <a:p>
            <a:r>
              <a:rPr lang="fr-FR" sz="900" dirty="0" err="1">
                <a:solidFill>
                  <a:schemeClr val="tx2">
                    <a:lumMod val="50000"/>
                  </a:schemeClr>
                </a:solidFill>
              </a:rPr>
              <a:t>logrank</a:t>
            </a:r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 stratifié p -0,0356</a:t>
            </a:r>
          </a:p>
          <a:p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HR stratifié </a:t>
            </a:r>
            <a:r>
              <a:rPr lang="fr-FR" sz="900" dirty="0" err="1">
                <a:solidFill>
                  <a:schemeClr val="tx2">
                    <a:lumMod val="50000"/>
                  </a:schemeClr>
                </a:solidFill>
              </a:rPr>
              <a:t>durvalumab</a:t>
            </a:r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 - placebo: 0.48 (95% CI 0.24-0.97; </a:t>
            </a:r>
            <a:r>
              <a:rPr lang="fr-FR" sz="900" i="1" dirty="0">
                <a:solidFill>
                  <a:schemeClr val="tx2">
                    <a:lumMod val="50000"/>
                  </a:schemeClr>
                </a:solidFill>
              </a:rPr>
              <a:t>p</a:t>
            </a:r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=0.0398)</a:t>
            </a:r>
          </a:p>
        </p:txBody>
      </p:sp>
      <p:graphicFrame>
        <p:nvGraphicFramePr>
          <p:cNvPr id="85" name="Graphique 84">
            <a:extLst>
              <a:ext uri="{FF2B5EF4-FFF2-40B4-BE49-F238E27FC236}">
                <a16:creationId xmlns:a16="http://schemas.microsoft.com/office/drawing/2014/main" xmlns="" id="{9D59F6BD-5BF5-ADEF-BA55-50EAEE569054}"/>
              </a:ext>
            </a:extLst>
          </p:cNvPr>
          <p:cNvGraphicFramePr/>
          <p:nvPr/>
        </p:nvGraphicFramePr>
        <p:xfrm>
          <a:off x="7441264" y="1511559"/>
          <a:ext cx="4343300" cy="2504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6" name="Text Box 4">
            <a:extLst>
              <a:ext uri="{FF2B5EF4-FFF2-40B4-BE49-F238E27FC236}">
                <a16:creationId xmlns:a16="http://schemas.microsoft.com/office/drawing/2014/main" xmlns="" id="{591828AC-517C-9EA5-0D9A-2C0B4020C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0068" y="4019971"/>
            <a:ext cx="421626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200" dirty="0">
                <a:solidFill>
                  <a:srgbClr val="FFFFFF">
                    <a:lumMod val="50000"/>
                  </a:srgbClr>
                </a:solidFill>
                <a:latin typeface="Arial"/>
                <a:cs typeface="Arial"/>
              </a:rPr>
              <a:t>Tps (Mois)</a:t>
            </a:r>
          </a:p>
        </p:txBody>
      </p:sp>
      <p:sp>
        <p:nvSpPr>
          <p:cNvPr id="87" name="Text Box 4">
            <a:extLst>
              <a:ext uri="{FF2B5EF4-FFF2-40B4-BE49-F238E27FC236}">
                <a16:creationId xmlns:a16="http://schemas.microsoft.com/office/drawing/2014/main" xmlns="" id="{591828AC-517C-9EA5-0D9A-2C0B4020C3BA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5861191" y="2498882"/>
            <a:ext cx="294099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200" dirty="0">
                <a:solidFill>
                  <a:srgbClr val="FFFFFF">
                    <a:lumMod val="50000"/>
                  </a:srgbClr>
                </a:solidFill>
                <a:latin typeface="Arial"/>
                <a:cs typeface="Arial"/>
              </a:rPr>
              <a:t>Survie globale (%)</a:t>
            </a:r>
          </a:p>
        </p:txBody>
      </p:sp>
      <p:graphicFrame>
        <p:nvGraphicFramePr>
          <p:cNvPr id="88" name="Tableau 87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/>
        </p:nvGraphicFramePr>
        <p:xfrm>
          <a:off x="6710406" y="4362479"/>
          <a:ext cx="5279659" cy="6437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7504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0309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484085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746450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92355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569346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740873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</a:tblGrid>
              <a:tr h="26351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</a:t>
                      </a:r>
                      <a:r>
                        <a:rPr lang="fr-FR" sz="10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à risque, n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009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Placebo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    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009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 err="1">
                          <a:solidFill>
                            <a:srgbClr val="FF7F4D"/>
                          </a:solidFill>
                        </a:rPr>
                        <a:t>Durvalumab</a:t>
                      </a: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    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89" name="ZoneTexte 88"/>
          <p:cNvSpPr txBox="1"/>
          <p:nvPr/>
        </p:nvSpPr>
        <p:spPr>
          <a:xfrm>
            <a:off x="7812735" y="2922040"/>
            <a:ext cx="417733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+ Censurés</a:t>
            </a:r>
          </a:p>
          <a:p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Placebo 15/86 </a:t>
            </a:r>
            <a:r>
              <a:rPr lang="fr-FR" sz="900" dirty="0" err="1" smtClean="0">
                <a:solidFill>
                  <a:schemeClr val="tx2">
                    <a:lumMod val="50000"/>
                  </a:schemeClr>
                </a:solidFill>
              </a:rPr>
              <a:t>évts</a:t>
            </a:r>
            <a:endParaRPr lang="fr-FR" sz="900" dirty="0">
              <a:solidFill>
                <a:schemeClr val="tx2">
                  <a:lumMod val="50000"/>
                </a:schemeClr>
              </a:solidFill>
            </a:endParaRPr>
          </a:p>
          <a:p>
            <a:r>
              <a:rPr lang="fr-FR" sz="900" dirty="0" err="1">
                <a:solidFill>
                  <a:schemeClr val="tx2">
                    <a:lumMod val="50000"/>
                  </a:schemeClr>
                </a:solidFill>
              </a:rPr>
              <a:t>Durvalumab</a:t>
            </a:r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 4/88 </a:t>
            </a:r>
            <a:r>
              <a:rPr lang="fr-FR" sz="900" dirty="0" err="1" smtClean="0">
                <a:solidFill>
                  <a:schemeClr val="tx2">
                    <a:lumMod val="50000"/>
                  </a:schemeClr>
                </a:solidFill>
              </a:rPr>
              <a:t>évts</a:t>
            </a:r>
            <a:endParaRPr lang="fr-FR" sz="900" dirty="0">
              <a:solidFill>
                <a:schemeClr val="tx2">
                  <a:lumMod val="50000"/>
                </a:schemeClr>
              </a:solidFill>
            </a:endParaRPr>
          </a:p>
          <a:p>
            <a:r>
              <a:rPr lang="fr-FR" sz="900" dirty="0" err="1">
                <a:solidFill>
                  <a:schemeClr val="tx2">
                    <a:lumMod val="50000"/>
                  </a:schemeClr>
                </a:solidFill>
              </a:rPr>
              <a:t>logrank</a:t>
            </a:r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 stratifié </a:t>
            </a:r>
            <a:r>
              <a:rPr lang="fr-FR" sz="900" i="1" dirty="0">
                <a:solidFill>
                  <a:schemeClr val="tx2">
                    <a:lumMod val="50000"/>
                  </a:schemeClr>
                </a:solidFill>
              </a:rPr>
              <a:t>p</a:t>
            </a:r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=0,0056</a:t>
            </a:r>
          </a:p>
          <a:p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HR stratifié </a:t>
            </a:r>
            <a:r>
              <a:rPr lang="fr-FR" sz="900" dirty="0" err="1">
                <a:solidFill>
                  <a:schemeClr val="tx2">
                    <a:lumMod val="50000"/>
                  </a:schemeClr>
                </a:solidFill>
              </a:rPr>
              <a:t>durvalumab</a:t>
            </a:r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 - placebo : 0.24 (95% CI 0.08-0.72; </a:t>
            </a:r>
            <a:r>
              <a:rPr lang="fr-FR" sz="900" i="1" dirty="0">
                <a:solidFill>
                  <a:schemeClr val="tx2">
                    <a:lumMod val="50000"/>
                  </a:schemeClr>
                </a:solidFill>
              </a:rPr>
              <a:t>p</a:t>
            </a:r>
            <a:r>
              <a:rPr lang="fr-FR" sz="900" dirty="0">
                <a:solidFill>
                  <a:schemeClr val="tx2">
                    <a:lumMod val="50000"/>
                  </a:schemeClr>
                </a:solidFill>
              </a:rPr>
              <a:t>=0,0108)</a:t>
            </a:r>
          </a:p>
        </p:txBody>
      </p:sp>
      <p:sp>
        <p:nvSpPr>
          <p:cNvPr id="90" name="Forme libre 89"/>
          <p:cNvSpPr/>
          <p:nvPr/>
        </p:nvSpPr>
        <p:spPr>
          <a:xfrm>
            <a:off x="7835900" y="1606550"/>
            <a:ext cx="3803650" cy="419100"/>
          </a:xfrm>
          <a:custGeom>
            <a:avLst/>
            <a:gdLst>
              <a:gd name="connsiteX0" fmla="*/ 3803650 w 3803650"/>
              <a:gd name="connsiteY0" fmla="*/ 419100 h 419100"/>
              <a:gd name="connsiteX1" fmla="*/ 2444750 w 3803650"/>
              <a:gd name="connsiteY1" fmla="*/ 419100 h 419100"/>
              <a:gd name="connsiteX2" fmla="*/ 2413000 w 3803650"/>
              <a:gd name="connsiteY2" fmla="*/ 393700 h 419100"/>
              <a:gd name="connsiteX3" fmla="*/ 2330450 w 3803650"/>
              <a:gd name="connsiteY3" fmla="*/ 393700 h 419100"/>
              <a:gd name="connsiteX4" fmla="*/ 2330450 w 3803650"/>
              <a:gd name="connsiteY4" fmla="*/ 361950 h 419100"/>
              <a:gd name="connsiteX5" fmla="*/ 2120900 w 3803650"/>
              <a:gd name="connsiteY5" fmla="*/ 361950 h 419100"/>
              <a:gd name="connsiteX6" fmla="*/ 2120900 w 3803650"/>
              <a:gd name="connsiteY6" fmla="*/ 317500 h 419100"/>
              <a:gd name="connsiteX7" fmla="*/ 1930400 w 3803650"/>
              <a:gd name="connsiteY7" fmla="*/ 323850 h 419100"/>
              <a:gd name="connsiteX8" fmla="*/ 1930400 w 3803650"/>
              <a:gd name="connsiteY8" fmla="*/ 298450 h 419100"/>
              <a:gd name="connsiteX9" fmla="*/ 1905000 w 3803650"/>
              <a:gd name="connsiteY9" fmla="*/ 304800 h 419100"/>
              <a:gd name="connsiteX10" fmla="*/ 1892300 w 3803650"/>
              <a:gd name="connsiteY10" fmla="*/ 241300 h 419100"/>
              <a:gd name="connsiteX11" fmla="*/ 1816100 w 3803650"/>
              <a:gd name="connsiteY11" fmla="*/ 241300 h 419100"/>
              <a:gd name="connsiteX12" fmla="*/ 1816100 w 3803650"/>
              <a:gd name="connsiteY12" fmla="*/ 190500 h 419100"/>
              <a:gd name="connsiteX13" fmla="*/ 1352550 w 3803650"/>
              <a:gd name="connsiteY13" fmla="*/ 190500 h 419100"/>
              <a:gd name="connsiteX14" fmla="*/ 1352550 w 3803650"/>
              <a:gd name="connsiteY14" fmla="*/ 165100 h 419100"/>
              <a:gd name="connsiteX15" fmla="*/ 1250950 w 3803650"/>
              <a:gd name="connsiteY15" fmla="*/ 165100 h 419100"/>
              <a:gd name="connsiteX16" fmla="*/ 1238250 w 3803650"/>
              <a:gd name="connsiteY16" fmla="*/ 139700 h 419100"/>
              <a:gd name="connsiteX17" fmla="*/ 1111250 w 3803650"/>
              <a:gd name="connsiteY17" fmla="*/ 139700 h 419100"/>
              <a:gd name="connsiteX18" fmla="*/ 1098550 w 3803650"/>
              <a:gd name="connsiteY18" fmla="*/ 107950 h 419100"/>
              <a:gd name="connsiteX19" fmla="*/ 1003300 w 3803650"/>
              <a:gd name="connsiteY19" fmla="*/ 107950 h 419100"/>
              <a:gd name="connsiteX20" fmla="*/ 1003300 w 3803650"/>
              <a:gd name="connsiteY20" fmla="*/ 107950 h 419100"/>
              <a:gd name="connsiteX21" fmla="*/ 1003300 w 3803650"/>
              <a:gd name="connsiteY21" fmla="*/ 107950 h 419100"/>
              <a:gd name="connsiteX22" fmla="*/ 914400 w 3803650"/>
              <a:gd name="connsiteY22" fmla="*/ 82550 h 419100"/>
              <a:gd name="connsiteX23" fmla="*/ 908050 w 3803650"/>
              <a:gd name="connsiteY23" fmla="*/ 50800 h 419100"/>
              <a:gd name="connsiteX24" fmla="*/ 857250 w 3803650"/>
              <a:gd name="connsiteY24" fmla="*/ 50800 h 419100"/>
              <a:gd name="connsiteX25" fmla="*/ 857250 w 3803650"/>
              <a:gd name="connsiteY25" fmla="*/ 25400 h 419100"/>
              <a:gd name="connsiteX26" fmla="*/ 527050 w 3803650"/>
              <a:gd name="connsiteY26" fmla="*/ 19050 h 419100"/>
              <a:gd name="connsiteX27" fmla="*/ 533400 w 3803650"/>
              <a:gd name="connsiteY27" fmla="*/ 0 h 419100"/>
              <a:gd name="connsiteX28" fmla="*/ 0 w 3803650"/>
              <a:gd name="connsiteY28" fmla="*/ 635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03650" h="419100">
                <a:moveTo>
                  <a:pt x="3803650" y="419100"/>
                </a:moveTo>
                <a:lnTo>
                  <a:pt x="2444750" y="419100"/>
                </a:lnTo>
                <a:lnTo>
                  <a:pt x="2413000" y="393700"/>
                </a:lnTo>
                <a:lnTo>
                  <a:pt x="2330450" y="393700"/>
                </a:lnTo>
                <a:lnTo>
                  <a:pt x="2330450" y="361950"/>
                </a:lnTo>
                <a:lnTo>
                  <a:pt x="2120900" y="361950"/>
                </a:lnTo>
                <a:lnTo>
                  <a:pt x="2120900" y="317500"/>
                </a:lnTo>
                <a:lnTo>
                  <a:pt x="1930400" y="323850"/>
                </a:lnTo>
                <a:lnTo>
                  <a:pt x="1930400" y="298450"/>
                </a:lnTo>
                <a:lnTo>
                  <a:pt x="1905000" y="304800"/>
                </a:lnTo>
                <a:lnTo>
                  <a:pt x="1892300" y="241300"/>
                </a:lnTo>
                <a:lnTo>
                  <a:pt x="1816100" y="241300"/>
                </a:lnTo>
                <a:lnTo>
                  <a:pt x="1816100" y="190500"/>
                </a:lnTo>
                <a:lnTo>
                  <a:pt x="1352550" y="190500"/>
                </a:lnTo>
                <a:lnTo>
                  <a:pt x="1352550" y="165100"/>
                </a:lnTo>
                <a:lnTo>
                  <a:pt x="1250950" y="165100"/>
                </a:lnTo>
                <a:lnTo>
                  <a:pt x="1238250" y="139700"/>
                </a:lnTo>
                <a:lnTo>
                  <a:pt x="1111250" y="139700"/>
                </a:lnTo>
                <a:lnTo>
                  <a:pt x="1098550" y="107950"/>
                </a:lnTo>
                <a:lnTo>
                  <a:pt x="1003300" y="107950"/>
                </a:lnTo>
                <a:lnTo>
                  <a:pt x="1003300" y="107950"/>
                </a:lnTo>
                <a:lnTo>
                  <a:pt x="1003300" y="107950"/>
                </a:lnTo>
                <a:lnTo>
                  <a:pt x="914400" y="82550"/>
                </a:lnTo>
                <a:lnTo>
                  <a:pt x="908050" y="50800"/>
                </a:lnTo>
                <a:lnTo>
                  <a:pt x="857250" y="50800"/>
                </a:lnTo>
                <a:lnTo>
                  <a:pt x="857250" y="25400"/>
                </a:lnTo>
                <a:lnTo>
                  <a:pt x="527050" y="19050"/>
                </a:lnTo>
                <a:lnTo>
                  <a:pt x="533400" y="0"/>
                </a:lnTo>
                <a:lnTo>
                  <a:pt x="0" y="6350"/>
                </a:lnTo>
              </a:path>
            </a:pathLst>
          </a:custGeom>
          <a:noFill/>
          <a:ln w="19050"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9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403008" y="198119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237908" y="197484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180758" y="198119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147416" y="1969148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339508" y="198119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977558" y="1969148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926758" y="197484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926758" y="198119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091858" y="196388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091858" y="1987546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444158" y="1955794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533058" y="1962791"/>
            <a:ext cx="0" cy="115615"/>
          </a:xfrm>
          <a:prstGeom prst="line">
            <a:avLst/>
          </a:prstGeom>
          <a:noFill/>
          <a:ln w="5715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748958" y="198119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380658" y="1969139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863258" y="198754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304458" y="1955793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304458" y="1976146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215558" y="193674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207616" y="1944396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9948858" y="1887238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053758" y="1969147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9901400" y="1880239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9490420" y="174232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8640758" y="158795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8164508" y="154219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8227409" y="154874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206158" y="1969146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304458" y="195579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829916" y="197614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901358" y="1975494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1" name="Forme libre 120"/>
          <p:cNvSpPr/>
          <p:nvPr/>
        </p:nvSpPr>
        <p:spPr>
          <a:xfrm>
            <a:off x="7829550" y="1600200"/>
            <a:ext cx="3810000" cy="107950"/>
          </a:xfrm>
          <a:custGeom>
            <a:avLst/>
            <a:gdLst>
              <a:gd name="connsiteX0" fmla="*/ 3810000 w 3810000"/>
              <a:gd name="connsiteY0" fmla="*/ 107950 h 107950"/>
              <a:gd name="connsiteX1" fmla="*/ 1708150 w 3810000"/>
              <a:gd name="connsiteY1" fmla="*/ 101600 h 107950"/>
              <a:gd name="connsiteX2" fmla="*/ 1593850 w 3810000"/>
              <a:gd name="connsiteY2" fmla="*/ 101600 h 107950"/>
              <a:gd name="connsiteX3" fmla="*/ 1581150 w 3810000"/>
              <a:gd name="connsiteY3" fmla="*/ 88900 h 107950"/>
              <a:gd name="connsiteX4" fmla="*/ 958850 w 3810000"/>
              <a:gd name="connsiteY4" fmla="*/ 107950 h 107950"/>
              <a:gd name="connsiteX5" fmla="*/ 958850 w 3810000"/>
              <a:gd name="connsiteY5" fmla="*/ 57150 h 107950"/>
              <a:gd name="connsiteX6" fmla="*/ 590550 w 3810000"/>
              <a:gd name="connsiteY6" fmla="*/ 82550 h 107950"/>
              <a:gd name="connsiteX7" fmla="*/ 590550 w 3810000"/>
              <a:gd name="connsiteY7" fmla="*/ 31750 h 107950"/>
              <a:gd name="connsiteX8" fmla="*/ 317500 w 3810000"/>
              <a:gd name="connsiteY8" fmla="*/ 25400 h 107950"/>
              <a:gd name="connsiteX9" fmla="*/ 311150 w 3810000"/>
              <a:gd name="connsiteY9" fmla="*/ 6350 h 107950"/>
              <a:gd name="connsiteX10" fmla="*/ 0 w 3810000"/>
              <a:gd name="connsiteY10" fmla="*/ 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10000" h="107950">
                <a:moveTo>
                  <a:pt x="3810000" y="107950"/>
                </a:moveTo>
                <a:lnTo>
                  <a:pt x="1708150" y="101600"/>
                </a:lnTo>
                <a:lnTo>
                  <a:pt x="1593850" y="101600"/>
                </a:lnTo>
                <a:lnTo>
                  <a:pt x="1581150" y="88900"/>
                </a:lnTo>
                <a:lnTo>
                  <a:pt x="958850" y="107950"/>
                </a:lnTo>
                <a:lnTo>
                  <a:pt x="958850" y="57150"/>
                </a:lnTo>
                <a:lnTo>
                  <a:pt x="590550" y="82550"/>
                </a:lnTo>
                <a:lnTo>
                  <a:pt x="590550" y="31750"/>
                </a:lnTo>
                <a:lnTo>
                  <a:pt x="317500" y="25400"/>
                </a:lnTo>
                <a:lnTo>
                  <a:pt x="311150" y="635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2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356966" y="1639406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336324" y="1626710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253774" y="1677516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237908" y="167751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147416" y="164575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091858" y="1653223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336324" y="163129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980724" y="1635936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926758" y="165322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833082" y="1640523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879124" y="1634173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1053758" y="1639406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748958" y="1664160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764824" y="1664160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664816" y="165322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607666" y="1653222"/>
            <a:ext cx="0" cy="115615"/>
          </a:xfrm>
          <a:prstGeom prst="line">
            <a:avLst/>
          </a:prstGeom>
          <a:noFill/>
          <a:ln w="571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829916" y="165780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460024" y="165322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529874" y="165322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444158" y="165322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380658" y="1677514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529874" y="1639406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063158" y="1639466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9501528" y="1664160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206024" y="1658464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290166" y="165322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006008" y="1646880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9901400" y="165417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10304458" y="165322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8958512" y="1654174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8164508" y="154874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8475658" y="1608124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9361343" y="1606549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5" name="ZoneTexte 154"/>
          <p:cNvSpPr txBox="1"/>
          <p:nvPr/>
        </p:nvSpPr>
        <p:spPr>
          <a:xfrm>
            <a:off x="10013010" y="1392135"/>
            <a:ext cx="5842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solidFill>
                  <a:srgbClr val="FF7F4D"/>
                </a:solidFill>
              </a:rPr>
              <a:t>95,2%</a:t>
            </a:r>
          </a:p>
        </p:txBody>
      </p:sp>
      <p:sp>
        <p:nvSpPr>
          <p:cNvPr id="156" name="ZoneTexte 155"/>
          <p:cNvSpPr txBox="1"/>
          <p:nvPr/>
        </p:nvSpPr>
        <p:spPr>
          <a:xfrm>
            <a:off x="9998066" y="2102615"/>
            <a:ext cx="5842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solidFill>
                  <a:srgbClr val="005086"/>
                </a:solidFill>
              </a:rPr>
              <a:t>83,5%</a:t>
            </a:r>
          </a:p>
        </p:txBody>
      </p:sp>
      <p:sp>
        <p:nvSpPr>
          <p:cNvPr id="157" name="Rectangle à coins arrondis 10">
            <a:extLst>
              <a:ext uri="{FF2B5EF4-FFF2-40B4-BE49-F238E27FC236}">
                <a16:creationId xmlns:a16="http://schemas.microsoft.com/office/drawing/2014/main" xmlns="" id="{9496DA13-85A6-F368-EA42-D3F0F437A525}"/>
              </a:ext>
            </a:extLst>
          </p:cNvPr>
          <p:cNvSpPr/>
          <p:nvPr/>
        </p:nvSpPr>
        <p:spPr>
          <a:xfrm>
            <a:off x="6611094" y="1120230"/>
            <a:ext cx="5457082" cy="4025826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5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69794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ce réservé du contenu 13">
            <a:extLst>
              <a:ext uri="{FF2B5EF4-FFF2-40B4-BE49-F238E27FC236}">
                <a16:creationId xmlns:a16="http://schemas.microsoft.com/office/drawing/2014/main" xmlns="" id="{3105C3FA-7654-8673-2B85-E32AFB1B5794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2"/>
            <a:ext cx="6586142" cy="318079"/>
          </a:xfrm>
        </p:spPr>
        <p:txBody>
          <a:bodyPr/>
          <a:lstStyle/>
          <a:p>
            <a:r>
              <a:rPr lang="fr-FR" dirty="0" err="1"/>
              <a:t>Mittendorf</a:t>
            </a:r>
            <a:r>
              <a:rPr lang="fr-FR" dirty="0"/>
              <a:t> Lancet 2020; 396: 1090–100, Barrios  ESMO BREAST  May  2023</a:t>
            </a:r>
          </a:p>
          <a:p>
            <a:r>
              <a:rPr lang="fr-FR" i="0" dirty="0"/>
              <a:t> 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IMpassion031</a:t>
            </a:r>
          </a:p>
        </p:txBody>
      </p:sp>
      <p:sp>
        <p:nvSpPr>
          <p:cNvPr id="7" name="Rectangle 6"/>
          <p:cNvSpPr/>
          <p:nvPr/>
        </p:nvSpPr>
        <p:spPr>
          <a:xfrm>
            <a:off x="1171549" y="545096"/>
            <a:ext cx="254749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Schéma de l’étude</a:t>
            </a:r>
          </a:p>
        </p:txBody>
      </p:sp>
      <p:sp>
        <p:nvSpPr>
          <p:cNvPr id="8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1233566" y="1539686"/>
            <a:ext cx="3199916" cy="1419251"/>
          </a:xfrm>
          <a:prstGeom prst="flowChartAlternateProcess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168275" lvl="0" indent="-168275" algn="l" defTabSz="450056" eaLnBrk="1" hangingPunct="1">
              <a:lnSpc>
                <a:spcPct val="100000"/>
              </a:lnSpc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4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Cancer du sein TN  </a:t>
            </a:r>
          </a:p>
          <a:p>
            <a:pPr marL="168275" lvl="0" indent="-168275" algn="l" defTabSz="450056" eaLnBrk="1" hangingPunct="1">
              <a:lnSpc>
                <a:spcPct val="100000"/>
              </a:lnSpc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4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Stade II-Ill  </a:t>
            </a:r>
          </a:p>
          <a:p>
            <a:pPr marL="168275" lvl="0" indent="-168275" algn="l" defTabSz="450056" eaLnBrk="1" hangingPunct="1">
              <a:lnSpc>
                <a:spcPct val="100000"/>
              </a:lnSpc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4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T &gt;2 cm </a:t>
            </a:r>
          </a:p>
          <a:p>
            <a:pPr marL="168275" lvl="0" indent="-168275" algn="l" defTabSz="450056" eaLnBrk="1" hangingPunct="1">
              <a:lnSpc>
                <a:spcPct val="100000"/>
              </a:lnSpc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4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cT2-cT4, cN0-cN3, cM0</a:t>
            </a:r>
          </a:p>
        </p:txBody>
      </p:sp>
      <p:sp>
        <p:nvSpPr>
          <p:cNvPr id="9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5275437" y="1407636"/>
            <a:ext cx="1999766" cy="686298"/>
          </a:xfrm>
          <a:prstGeom prst="flowChartAlternateProcess">
            <a:avLst/>
          </a:prstGeom>
          <a:solidFill>
            <a:srgbClr val="005086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Atézolizumab  + </a:t>
            </a:r>
          </a:p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nab-paclitaxel </a:t>
            </a:r>
            <a:endParaRPr lang="en-US" sz="1467" baseline="30000" dirty="0">
              <a:solidFill>
                <a:schemeClr val="bg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1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7408289" y="1407636"/>
            <a:ext cx="1999766" cy="673797"/>
          </a:xfrm>
          <a:prstGeom prst="flowChartAlternateProcess">
            <a:avLst/>
          </a:prstGeom>
          <a:solidFill>
            <a:srgbClr val="005086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Atézolizumab  + </a:t>
            </a:r>
          </a:p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AC dose dense</a:t>
            </a:r>
          </a:p>
        </p:txBody>
      </p:sp>
      <p:sp>
        <p:nvSpPr>
          <p:cNvPr id="12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5275437" y="2468543"/>
            <a:ext cx="1999766" cy="686298"/>
          </a:xfrm>
          <a:prstGeom prst="flowChartAlternateProcess">
            <a:avLst/>
          </a:prstGeom>
          <a:solidFill>
            <a:srgbClr val="FF7F4D"/>
          </a:solidFill>
          <a:ln w="12700" cap="flat" cmpd="sng" algn="ctr">
            <a:solidFill>
              <a:srgbClr val="FF7F4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Placebo + </a:t>
            </a:r>
          </a:p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nab-paclitaxel </a:t>
            </a:r>
            <a:endParaRPr lang="en-US" sz="1467" baseline="30000" dirty="0">
              <a:solidFill>
                <a:schemeClr val="bg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5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7408289" y="2468543"/>
            <a:ext cx="1999766" cy="686298"/>
          </a:xfrm>
          <a:prstGeom prst="flowChartAlternateProcess">
            <a:avLst/>
          </a:prstGeom>
          <a:solidFill>
            <a:srgbClr val="FF7F4D"/>
          </a:solidFill>
          <a:ln w="12700" cap="flat" cmpd="sng" algn="ctr">
            <a:solidFill>
              <a:srgbClr val="FF7F4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Placebo + </a:t>
            </a:r>
          </a:p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AC dose dense</a:t>
            </a:r>
            <a:endParaRPr lang="en-US" sz="1467" baseline="30000" dirty="0">
              <a:solidFill>
                <a:schemeClr val="bg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7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9983638" y="1480738"/>
            <a:ext cx="1907918" cy="686298"/>
          </a:xfrm>
          <a:prstGeom prst="flowChartAlternateProcess">
            <a:avLst/>
          </a:prstGeom>
          <a:solidFill>
            <a:schemeClr val="bg1"/>
          </a:solidFill>
          <a:ln w="28575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Atezolizumab </a:t>
            </a:r>
          </a:p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11 cycles </a:t>
            </a:r>
            <a:endParaRPr lang="en-US" sz="1467" b="1" baseline="30000" dirty="0">
              <a:solidFill>
                <a:schemeClr val="tx2">
                  <a:lumMod val="50000"/>
                </a:schemeClr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8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9983638" y="2339937"/>
            <a:ext cx="1690355" cy="425125"/>
          </a:xfrm>
          <a:prstGeom prst="flowChartAlternateProcess">
            <a:avLst/>
          </a:prstGeom>
          <a:solidFill>
            <a:schemeClr val="bg1"/>
          </a:solidFill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~1 an</a:t>
            </a:r>
            <a:endParaRPr lang="en-US" sz="1467" b="1" baseline="30000" dirty="0">
              <a:solidFill>
                <a:schemeClr val="tx2">
                  <a:lumMod val="50000"/>
                </a:schemeClr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9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9983638" y="2787947"/>
            <a:ext cx="1907918" cy="1219199"/>
          </a:xfrm>
          <a:prstGeom prst="flowChartAlternateProcess">
            <a:avLst/>
          </a:prstGeom>
          <a:solidFill>
            <a:schemeClr val="bg1"/>
          </a:solidFill>
          <a:ln w="28575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b="1" dirty="0" err="1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Traitement</a:t>
            </a:r>
            <a:r>
              <a:rPr lang="en-US" sz="1467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adjuvant </a:t>
            </a:r>
            <a:r>
              <a:rPr lang="en-US" sz="1467" b="1" dirty="0" err="1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si</a:t>
            </a:r>
            <a:r>
              <a:rPr lang="en-US" sz="1467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pas e </a:t>
            </a:r>
            <a:r>
              <a:rPr lang="en-US" sz="1467" b="1" dirty="0" err="1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pCR</a:t>
            </a:r>
            <a:endParaRPr lang="en-US" sz="1467" b="1" dirty="0">
              <a:solidFill>
                <a:schemeClr val="tx2">
                  <a:lumMod val="50000"/>
                </a:schemeClr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0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1340454" y="3104744"/>
            <a:ext cx="3093028" cy="865003"/>
          </a:xfrm>
          <a:prstGeom prst="flowChartAlternateProcess">
            <a:avLst/>
          </a:prstGeom>
          <a:solidFill>
            <a:schemeClr val="bg1"/>
          </a:solidFill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Stratification :</a:t>
            </a:r>
          </a:p>
          <a:p>
            <a:pPr marL="168275" indent="-168275" algn="l" defTabSz="450056" eaLnBrk="1" hangingPunct="1">
              <a:lnSpc>
                <a:spcPct val="100000"/>
              </a:lnSpc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400" dirty="0" err="1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Stade</a:t>
            </a:r>
            <a:r>
              <a:rPr lang="en-US" sz="14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 II</a:t>
            </a:r>
            <a:r>
              <a:rPr lang="en-US" sz="1400" i="1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 vs </a:t>
            </a:r>
            <a:r>
              <a:rPr lang="en-US" sz="14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III</a:t>
            </a:r>
          </a:p>
          <a:p>
            <a:pPr marL="168275" indent="-168275" algn="l" defTabSz="450056" eaLnBrk="1" hangingPunct="1">
              <a:lnSpc>
                <a:spcPct val="100000"/>
              </a:lnSpc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4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PD-L1 IC &lt;1%</a:t>
            </a:r>
            <a:r>
              <a:rPr lang="en-US" sz="1400" i="1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 vs </a:t>
            </a:r>
            <a:r>
              <a:rPr lang="en-US" sz="14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≥1% SP142</a:t>
            </a:r>
          </a:p>
        </p:txBody>
      </p:sp>
      <p:sp>
        <p:nvSpPr>
          <p:cNvPr id="21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5800725" y="3216268"/>
            <a:ext cx="3467440" cy="515569"/>
          </a:xfrm>
          <a:prstGeom prst="flowChartAlternateProcess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467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12 </a:t>
            </a:r>
            <a:r>
              <a:rPr lang="en-US" sz="1467" b="1" dirty="0" err="1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semaines</a:t>
            </a:r>
            <a:r>
              <a:rPr lang="en-US" sz="1467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	       8 </a:t>
            </a:r>
            <a:r>
              <a:rPr lang="en-US" sz="1467" b="1" dirty="0" err="1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semaines</a:t>
            </a:r>
            <a:endParaRPr lang="en-US" sz="1467" b="1" dirty="0">
              <a:solidFill>
                <a:schemeClr val="tx2">
                  <a:lumMod val="50000"/>
                </a:schemeClr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2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1175901" y="5322490"/>
            <a:ext cx="10744876" cy="680702"/>
          </a:xfrm>
          <a:prstGeom prst="flowChartAlternateProcess">
            <a:avLst/>
          </a:prstGeom>
          <a:solidFill>
            <a:schemeClr val="bg1"/>
          </a:solidFill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"Atezolizumab 840 mg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toutes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les 2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semaines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(neoadjuvant) et1200 mg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toutes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les 3 sem.(adjuvant). "nab-paclitaxel 125 mg/m</a:t>
            </a:r>
            <a:r>
              <a:rPr lang="en-US" sz="800" baseline="300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2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toutes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semaines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. "Doxorubicin 60 mg/m</a:t>
            </a:r>
            <a:r>
              <a:rPr lang="en-US" sz="800" baseline="300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2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+ cyclophosphamide 600 mg/m</a:t>
            </a:r>
            <a:r>
              <a:rPr lang="en-US" sz="800" baseline="300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2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toutes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les 2 sem..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ddAC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= dose-dense </a:t>
            </a:r>
            <a:r>
              <a:rPr lang="en-US" sz="800" dirty="0" err="1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doxorubicine</a:t>
            </a: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 + cyclophosphamide;; IC = immune cell; ITT = intent-to-treat; </a:t>
            </a:r>
            <a:endParaRPr lang="en-US" sz="800" dirty="0">
              <a:solidFill>
                <a:schemeClr val="tx2">
                  <a:lumMod val="50000"/>
                </a:schemeClr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3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1400355" y="4384741"/>
            <a:ext cx="3525328" cy="680702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FF7F4D"/>
              </a:buClr>
              <a:buSzPct val="70000"/>
              <a:defRPr/>
            </a:pPr>
            <a:r>
              <a:rPr lang="en-US" sz="1400" b="1" dirty="0" err="1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Critères</a:t>
            </a:r>
            <a:r>
              <a:rPr lang="en-US" sz="1400" b="1" dirty="0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 de </a:t>
            </a:r>
            <a:r>
              <a:rPr lang="en-US" sz="1400" b="1" dirty="0" err="1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jugement</a:t>
            </a:r>
            <a:r>
              <a:rPr lang="en-US" sz="1400" b="1" dirty="0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sz="1400" b="1" dirty="0" err="1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principaux</a:t>
            </a:r>
            <a:r>
              <a:rPr lang="en-US" sz="1400" b="1" dirty="0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 : </a:t>
            </a:r>
          </a:p>
          <a:p>
            <a:pPr marL="168275" lvl="0" indent="-168275" algn="l" defTabSz="450056" eaLnBrk="1" hangingPunct="1">
              <a:lnSpc>
                <a:spcPct val="100000"/>
              </a:lnSpc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200" dirty="0" err="1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pCR</a:t>
            </a:r>
            <a:r>
              <a:rPr lang="en-US" sz="12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 (ypT0/is ypN0) en ITT pour la population PD-L1+ (IC ≥1%)</a:t>
            </a:r>
            <a:endParaRPr lang="fr-FR" sz="1200" dirty="0">
              <a:solidFill>
                <a:srgbClr val="3B3838"/>
              </a:solidFill>
              <a:latin typeface="+mn-lt"/>
              <a:cs typeface="Arial" panose="020B0604020202020204" pitchFamily="34" charset="0"/>
            </a:endParaRPr>
          </a:p>
        </p:txBody>
      </p:sp>
      <p:cxnSp>
        <p:nvCxnSpPr>
          <p:cNvPr id="3" name="Connecteur en angle 2"/>
          <p:cNvCxnSpPr/>
          <p:nvPr/>
        </p:nvCxnSpPr>
        <p:spPr>
          <a:xfrm flipV="1">
            <a:off x="4433482" y="1646259"/>
            <a:ext cx="841955" cy="663134"/>
          </a:xfrm>
          <a:prstGeom prst="bentConnector3">
            <a:avLst/>
          </a:prstGeom>
          <a:ln w="28575">
            <a:solidFill>
              <a:srgbClr val="7F7F7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en angle 24"/>
          <p:cNvCxnSpPr/>
          <p:nvPr/>
        </p:nvCxnSpPr>
        <p:spPr>
          <a:xfrm>
            <a:off x="4433482" y="2309393"/>
            <a:ext cx="841955" cy="544595"/>
          </a:xfrm>
          <a:prstGeom prst="bentConnector3">
            <a:avLst/>
          </a:prstGeom>
          <a:ln w="28575">
            <a:solidFill>
              <a:srgbClr val="7F7F7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Ellipse 23"/>
          <p:cNvSpPr/>
          <p:nvPr/>
        </p:nvSpPr>
        <p:spPr>
          <a:xfrm>
            <a:off x="4561664" y="2036161"/>
            <a:ext cx="641526" cy="546464"/>
          </a:xfrm>
          <a:prstGeom prst="ellipse">
            <a:avLst/>
          </a:prstGeom>
          <a:solidFill>
            <a:srgbClr val="7F7F7F"/>
          </a:solidFill>
          <a:ln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300" b="1" dirty="0">
                <a:solidFill>
                  <a:prstClr val="white"/>
                </a:solidFill>
              </a:rPr>
              <a:t>1</a:t>
            </a:r>
            <a:r>
              <a:rPr kumimoji="0" lang="fr-FR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:1</a:t>
            </a:r>
          </a:p>
        </p:txBody>
      </p:sp>
      <p:sp>
        <p:nvSpPr>
          <p:cNvPr id="27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9610082" y="1543575"/>
            <a:ext cx="221814" cy="1711354"/>
          </a:xfrm>
          <a:prstGeom prst="flowChartAlternateProcess">
            <a:avLst/>
          </a:prstGeom>
          <a:solidFill>
            <a:schemeClr val="bg1"/>
          </a:solidFill>
          <a:ln w="19050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C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H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I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R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U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R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G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I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E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en-US" sz="1100" b="1" dirty="0">
              <a:solidFill>
                <a:schemeClr val="tx2">
                  <a:lumMod val="50000"/>
                </a:schemeClr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8" name="Rectangle à coins arrondis 10">
            <a:extLst>
              <a:ext uri="{FF2B5EF4-FFF2-40B4-BE49-F238E27FC236}">
                <a16:creationId xmlns:a16="http://schemas.microsoft.com/office/drawing/2014/main" xmlns="" id="{73C66F12-AFDD-AB49-0A1E-48E53C4877B8}"/>
              </a:ext>
            </a:extLst>
          </p:cNvPr>
          <p:cNvSpPr/>
          <p:nvPr/>
        </p:nvSpPr>
        <p:spPr>
          <a:xfrm>
            <a:off x="1102393" y="1073287"/>
            <a:ext cx="10908375" cy="3177438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6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5891843" y="4424997"/>
            <a:ext cx="5865961" cy="680702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7F4D"/>
              </a:buClr>
              <a:buSzPct val="70000"/>
              <a:defRPr/>
            </a:pPr>
            <a:r>
              <a:rPr lang="en-US" sz="1400" b="1" dirty="0" err="1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Critères</a:t>
            </a:r>
            <a:r>
              <a:rPr lang="en-US" sz="1400" b="1" dirty="0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 de </a:t>
            </a:r>
            <a:r>
              <a:rPr lang="en-US" sz="1400" b="1" dirty="0" err="1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jugement</a:t>
            </a:r>
            <a:r>
              <a:rPr lang="en-US" sz="1400" b="1" dirty="0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sz="1400" b="1" dirty="0" err="1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secondaires</a:t>
            </a:r>
            <a:r>
              <a:rPr lang="en-US" sz="1400" b="1" dirty="0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sz="1600" b="1" dirty="0">
                <a:solidFill>
                  <a:schemeClr val="tx2"/>
                </a:solidFill>
                <a:latin typeface="+mn-lt"/>
                <a:cs typeface="Arial" panose="020B0604020202020204" pitchFamily="34" charset="0"/>
              </a:rPr>
              <a:t>:</a:t>
            </a:r>
            <a:r>
              <a:rPr lang="en-US" sz="1200" b="1" dirty="0">
                <a:solidFill>
                  <a:srgbClr val="002C4C"/>
                </a:solidFill>
                <a:latin typeface="+mn-lt"/>
                <a:cs typeface="Arial" panose="020B0604020202020204" pitchFamily="34" charset="0"/>
              </a:rPr>
              <a:t> </a:t>
            </a:r>
          </a:p>
          <a:p>
            <a:pPr marL="168275" indent="-168275" algn="l" defTabSz="450056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SSE</a:t>
            </a:r>
          </a:p>
          <a:p>
            <a:pPr marL="168275" indent="-168275" algn="l" defTabSz="450056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SSM et survie globale en intention de traiter et pour la population PD-L1</a:t>
            </a:r>
          </a:p>
          <a:p>
            <a:pPr marL="168275" indent="-168275" algn="l" defTabSz="450056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Tolérance</a:t>
            </a:r>
            <a:r>
              <a:rPr lang="fr-FR" sz="1400" dirty="0">
                <a:solidFill>
                  <a:srgbClr val="3B3838"/>
                </a:solidFill>
                <a:latin typeface="+mn-lt"/>
                <a:cs typeface="Arial" panose="020B0604020202020204" pitchFamily="34" charset="0"/>
              </a:rPr>
              <a:t>, </a:t>
            </a:r>
            <a:endParaRPr lang="en-US" sz="1400" dirty="0">
              <a:solidFill>
                <a:srgbClr val="3B3838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7722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1C2D0C3-2817-2BB5-F42C-8BAD7644D9E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Caroline BAILLEUX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77495DC-4C9A-53D2-1F23-468F7B9E803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16225" y="1583079"/>
            <a:ext cx="7721146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Invitation(s) congrès et présentations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2ABA5BF6-E7AC-BF06-05FC-3FA7C0E86ED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pt-BR" dirty="0">
                <a:latin typeface="Century Gothic" panose="020B0502020202020204" pitchFamily="34" charset="0"/>
              </a:rPr>
              <a:t>Novartis, AstraZeneca, MSD, Viatris, Lilly</a:t>
            </a:r>
            <a:endParaRPr lang="fr-FR" dirty="0"/>
          </a:p>
        </p:txBody>
      </p:sp>
      <p:sp>
        <p:nvSpPr>
          <p:cNvPr id="7" name="Espace réservé du texte 6">
            <a:extLst>
              <a:ext uri="{FF2B5EF4-FFF2-40B4-BE49-F238E27FC236}">
                <a16:creationId xmlns:a16="http://schemas.microsoft.com/office/drawing/2014/main" xmlns="" id="{A5583081-CA76-5C0C-D5D2-24E6A23D5EA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Table(s) ronde(s) scientifique(s)</a:t>
            </a:r>
            <a:b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</a:br>
            <a:endParaRPr lang="fr-FR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xmlns="" id="{96BA27E2-295B-E08F-3E24-83D97E0F2D1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816224" y="3004483"/>
            <a:ext cx="8156575" cy="455457"/>
          </a:xfrm>
        </p:spPr>
        <p:txBody>
          <a:bodyPr/>
          <a:lstStyle/>
          <a:p>
            <a:r>
              <a:rPr lang="fr-FR" dirty="0" err="1">
                <a:latin typeface="Century Gothic" panose="020B0502020202020204" pitchFamily="34" charset="0"/>
              </a:rPr>
              <a:t>Seagen</a:t>
            </a:r>
            <a:r>
              <a:rPr lang="fr-FR" dirty="0">
                <a:latin typeface="Century Gothic" panose="020B0502020202020204" pitchFamily="34" charset="0"/>
              </a:rPr>
              <a:t>, Lilly, Pfizer, Novartis, Roche, </a:t>
            </a:r>
            <a:r>
              <a:rPr lang="fr-FR" dirty="0" err="1">
                <a:latin typeface="Century Gothic" panose="020B0502020202020204" pitchFamily="34" charset="0"/>
              </a:rPr>
              <a:t>AstraZeneca</a:t>
            </a:r>
            <a:r>
              <a:rPr lang="fr-FR" dirty="0">
                <a:latin typeface="Century Gothic" panose="020B0502020202020204" pitchFamily="34" charset="0"/>
              </a:rPr>
              <a:t>, </a:t>
            </a:r>
            <a:r>
              <a:rPr lang="fr-FR" dirty="0" err="1">
                <a:latin typeface="Century Gothic" panose="020B0502020202020204" pitchFamily="34" charset="0"/>
              </a:rPr>
              <a:t>Gilead</a:t>
            </a:r>
            <a:endParaRPr lang="fr-FR" dirty="0"/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xmlns="" id="{031DDE0D-25C3-8583-5404-F427C6D4605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2816225" y="3550527"/>
            <a:ext cx="7133318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Ecriture d’article(s) scientifique(s)</a:t>
            </a:r>
            <a:b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</a:br>
            <a:endParaRPr lang="fr-FR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xmlns="" id="{ABC11812-CA45-65AD-F722-5F750424A74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pt-BR" dirty="0">
                <a:latin typeface="Century Gothic" panose="020B0502020202020204" pitchFamily="34" charset="0"/>
              </a:rPr>
              <a:t>Lilly</a:t>
            </a:r>
            <a:endParaRPr lang="fr-FR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59A018D-1764-3E4A-CDA8-AA64E84449B2}"/>
              </a:ext>
            </a:extLst>
          </p:cNvPr>
          <p:cNvSpPr/>
          <p:nvPr/>
        </p:nvSpPr>
        <p:spPr>
          <a:xfrm>
            <a:off x="2409371" y="4579257"/>
            <a:ext cx="406854" cy="32657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732990" y="2740942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669730" y="3704225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527595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Graphique 14">
            <a:extLst>
              <a:ext uri="{FF2B5EF4-FFF2-40B4-BE49-F238E27FC236}">
                <a16:creationId xmlns:a16="http://schemas.microsoft.com/office/drawing/2014/main" xmlns="" id="{9D59F6BD-5BF5-ADEF-BA55-50EAEE56905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5996287"/>
              </p:ext>
            </p:extLst>
          </p:nvPr>
        </p:nvGraphicFramePr>
        <p:xfrm>
          <a:off x="1648063" y="2453135"/>
          <a:ext cx="4686062" cy="29351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Espace réservé du contenu 13">
            <a:extLst>
              <a:ext uri="{FF2B5EF4-FFF2-40B4-BE49-F238E27FC236}">
                <a16:creationId xmlns:a16="http://schemas.microsoft.com/office/drawing/2014/main" xmlns="" id="{3105C3FA-7654-8673-2B85-E32AFB1B5794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Barrios  ESMO BREAST  May  2023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5" y="14825"/>
            <a:ext cx="11259225" cy="516866"/>
          </a:xfrm>
        </p:spPr>
        <p:txBody>
          <a:bodyPr/>
          <a:lstStyle/>
          <a:p>
            <a:r>
              <a:rPr lang="fr-FR" dirty="0"/>
              <a:t>IMpassion031 </a:t>
            </a:r>
            <a:endParaRPr lang="fr-FR" sz="3200" dirty="0"/>
          </a:p>
        </p:txBody>
      </p:sp>
      <p:sp>
        <p:nvSpPr>
          <p:cNvPr id="7" name="Espace réservé du contenu 11">
            <a:extLst>
              <a:ext uri="{FF2B5EF4-FFF2-40B4-BE49-F238E27FC236}">
                <a16:creationId xmlns:a16="http://schemas.microsoft.com/office/drawing/2014/main" xmlns="" id="{2D6520A1-41AF-FD70-EB65-8C9BE66E102A}"/>
              </a:ext>
            </a:extLst>
          </p:cNvPr>
          <p:cNvSpPr>
            <a:spLocks noGrp="1"/>
          </p:cNvSpPr>
          <p:nvPr>
            <p:ph sz="quarter" idx="4294967295"/>
          </p:nvPr>
        </p:nvSpPr>
        <p:spPr>
          <a:xfrm>
            <a:off x="1106442" y="1154795"/>
            <a:ext cx="6480607" cy="1600647"/>
          </a:xfrm>
          <a:prstGeom prst="rect">
            <a:avLst/>
          </a:prstGeom>
        </p:spPr>
        <p:txBody>
          <a:bodyPr/>
          <a:lstStyle/>
          <a:p>
            <a:pPr>
              <a:buClr>
                <a:schemeClr val="bg2"/>
              </a:buClr>
              <a:buSzPct val="100000"/>
              <a:buFont typeface="Wingdings" panose="05000000000000000000" pitchFamily="2" charset="2"/>
              <a:buChar char="n"/>
            </a:pPr>
            <a:r>
              <a:rPr lang="fr-FR" sz="1400" dirty="0">
                <a:solidFill>
                  <a:schemeClr val="tx2">
                    <a:lumMod val="50000"/>
                  </a:schemeClr>
                </a:solidFill>
              </a:rPr>
              <a:t>Augmentation du taux de réponse histologique complète de 41% à 58% (différence 17% - 95%IC 6-27%, </a:t>
            </a:r>
            <a:r>
              <a:rPr lang="fr-FR" sz="1400" i="1" dirty="0">
                <a:solidFill>
                  <a:schemeClr val="tx2">
                    <a:lumMod val="50000"/>
                  </a:schemeClr>
                </a:solidFill>
              </a:rPr>
              <a:t>p</a:t>
            </a:r>
            <a:r>
              <a:rPr lang="fr-FR" sz="1400" dirty="0">
                <a:solidFill>
                  <a:schemeClr val="tx2">
                    <a:lumMod val="50000"/>
                  </a:schemeClr>
                </a:solidFill>
              </a:rPr>
              <a:t>= 0,0044)</a:t>
            </a:r>
          </a:p>
          <a:p>
            <a:pPr>
              <a:buClr>
                <a:schemeClr val="bg2"/>
              </a:buClr>
              <a:buSzPct val="100000"/>
              <a:buFont typeface="Wingdings" panose="05000000000000000000" pitchFamily="2" charset="2"/>
              <a:buChar char="n"/>
            </a:pPr>
            <a:r>
              <a:rPr lang="fr-FR" sz="1400" dirty="0">
                <a:solidFill>
                  <a:schemeClr val="tx2">
                    <a:lumMod val="50000"/>
                  </a:schemeClr>
                </a:solidFill>
              </a:rPr>
              <a:t>Efficacité indépendamment du statut PD-L1</a:t>
            </a:r>
          </a:p>
          <a:p>
            <a:pPr>
              <a:buClr>
                <a:schemeClr val="bg2"/>
              </a:buClr>
              <a:buSzPct val="100000"/>
              <a:buFont typeface="Wingdings" panose="05000000000000000000" pitchFamily="2" charset="2"/>
              <a:buChar char="n"/>
            </a:pPr>
            <a:r>
              <a:rPr lang="fr-FR" sz="1400" dirty="0">
                <a:solidFill>
                  <a:schemeClr val="tx2">
                    <a:lumMod val="50000"/>
                  </a:schemeClr>
                </a:solidFill>
              </a:rPr>
              <a:t>Amélioration de la survie sans progression</a:t>
            </a:r>
          </a:p>
          <a:p>
            <a:pPr>
              <a:buFont typeface="Wingdings" pitchFamily="2" charset="2"/>
              <a:buChar char="§"/>
            </a:pPr>
            <a:endParaRPr lang="fr-FR" sz="1400" b="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171549" y="545096"/>
            <a:ext cx="455445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Amélioration de la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pCR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 et de la SSP</a:t>
            </a:r>
          </a:p>
        </p:txBody>
      </p:sp>
      <p:graphicFrame>
        <p:nvGraphicFramePr>
          <p:cNvPr id="11" name="Tableau 10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/>
        </p:nvGraphicFramePr>
        <p:xfrm>
          <a:off x="1925063" y="5326671"/>
          <a:ext cx="4330796" cy="707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9086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199086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205193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205193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205193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205193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205193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205193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205193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205193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</a:tblGrid>
              <a:tr h="218082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</a:t>
                      </a:r>
                      <a:r>
                        <a:rPr lang="fr-FR" sz="8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fr-FR" sz="8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63186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165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158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157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152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151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132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130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130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89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78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75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66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48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24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63186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168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161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153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143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132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128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119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56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63186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12" name="Table 171">
            <a:extLst>
              <a:ext uri="{FF2B5EF4-FFF2-40B4-BE49-F238E27FC236}">
                <a16:creationId xmlns:a16="http://schemas.microsoft.com/office/drawing/2014/main" xmlns="" id="{47E4C012-7CDD-502B-ECEB-EC349204FA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327257"/>
              </p:ext>
            </p:extLst>
          </p:nvPr>
        </p:nvGraphicFramePr>
        <p:xfrm>
          <a:off x="2238906" y="3588156"/>
          <a:ext cx="2717194" cy="1377696"/>
        </p:xfrm>
        <a:graphic>
          <a:graphicData uri="http://schemas.openxmlformats.org/drawingml/2006/table">
            <a:tbl>
              <a:tblPr firstRow="1" bandRow="1"/>
              <a:tblGrid>
                <a:gridCol w="9297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30627">
                  <a:extLst>
                    <a:ext uri="{9D8B030D-6E8A-4147-A177-3AD203B41FA5}">
                      <a16:colId xmlns:a16="http://schemas.microsoft.com/office/drawing/2014/main" xmlns="" val="1212237462"/>
                    </a:ext>
                  </a:extLst>
                </a:gridCol>
                <a:gridCol w="85678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9282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EFS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Atezolizumab + CT (n=165)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Placebo + CT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(n=168)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780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800" b="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Evts</a:t>
                      </a: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, n (%)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31 (19)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41 (24)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7801">
                <a:tc>
                  <a:txBody>
                    <a:bodyPr/>
                    <a:lstStyle/>
                    <a:p>
                      <a:pPr algn="l"/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HR (IC95%)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0.76 (0.47-1.21)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  <a:tr h="117801">
                <a:tc gridSpan="3">
                  <a:txBody>
                    <a:bodyPr/>
                    <a:lstStyle/>
                    <a:p>
                      <a:pPr algn="l"/>
                      <a:r>
                        <a:rPr lang="en-US" sz="800" b="0" kern="1200" dirty="0" err="1" smtClean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Taux</a:t>
                      </a:r>
                      <a:r>
                        <a:rPr lang="en-US" sz="800" b="0" kern="1200" dirty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,% </a:t>
                      </a: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(IC95%)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800" b="0" kern="120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 sz="800" dirty="0"/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17801">
                <a:tc>
                  <a:txBody>
                    <a:bodyPr/>
                    <a:lstStyle/>
                    <a:p>
                      <a:pPr algn="l"/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 an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95 (92-98)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91 (86-95)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17801">
                <a:tc>
                  <a:txBody>
                    <a:bodyPr/>
                    <a:lstStyle/>
                    <a:p>
                      <a:pPr algn="l"/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 ans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85 (79-90)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80 (74-86)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6" name="Text Box 4">
            <a:extLst>
              <a:ext uri="{FF2B5EF4-FFF2-40B4-BE49-F238E27FC236}">
                <a16:creationId xmlns:a16="http://schemas.microsoft.com/office/drawing/2014/main" xmlns="" id="{591828AC-517C-9EA5-0D9A-2C0B4020C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956" y="5199473"/>
            <a:ext cx="420988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200" dirty="0">
                <a:solidFill>
                  <a:srgbClr val="FFFFFF">
                    <a:lumMod val="50000"/>
                  </a:srgbClr>
                </a:solidFill>
                <a:latin typeface="Arial"/>
                <a:cs typeface="Arial"/>
              </a:rPr>
              <a:t>Tps (Mois)</a:t>
            </a:r>
          </a:p>
        </p:txBody>
      </p:sp>
      <p:sp>
        <p:nvSpPr>
          <p:cNvPr id="17" name="Text Box 4">
            <a:extLst>
              <a:ext uri="{FF2B5EF4-FFF2-40B4-BE49-F238E27FC236}">
                <a16:creationId xmlns:a16="http://schemas.microsoft.com/office/drawing/2014/main" xmlns="" id="{591828AC-517C-9EA5-0D9A-2C0B4020C3BA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309730" y="3621718"/>
            <a:ext cx="261416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eaLnBrk="1" hangingPunct="1">
              <a:defRPr/>
            </a:pPr>
            <a:r>
              <a:rPr lang="da-DK" sz="1200" dirty="0">
                <a:solidFill>
                  <a:srgbClr val="FFFFFF">
                    <a:lumMod val="50000"/>
                  </a:srgbClr>
                </a:solidFill>
                <a:latin typeface="Arial"/>
                <a:cs typeface="Arial"/>
              </a:rPr>
              <a:t>EFS estimé  (%)</a:t>
            </a:r>
          </a:p>
        </p:txBody>
      </p:sp>
      <p:sp>
        <p:nvSpPr>
          <p:cNvPr id="5" name="Forme libre 4"/>
          <p:cNvSpPr/>
          <p:nvPr/>
        </p:nvSpPr>
        <p:spPr>
          <a:xfrm>
            <a:off x="2072640" y="2529840"/>
            <a:ext cx="4168140" cy="510540"/>
          </a:xfrm>
          <a:custGeom>
            <a:avLst/>
            <a:gdLst>
              <a:gd name="connsiteX0" fmla="*/ 4168140 w 4168140"/>
              <a:gd name="connsiteY0" fmla="*/ 502920 h 510540"/>
              <a:gd name="connsiteX1" fmla="*/ 2987040 w 4168140"/>
              <a:gd name="connsiteY1" fmla="*/ 510540 h 510540"/>
              <a:gd name="connsiteX2" fmla="*/ 2979420 w 4168140"/>
              <a:gd name="connsiteY2" fmla="*/ 480060 h 510540"/>
              <a:gd name="connsiteX3" fmla="*/ 2567940 w 4168140"/>
              <a:gd name="connsiteY3" fmla="*/ 472440 h 510540"/>
              <a:gd name="connsiteX4" fmla="*/ 2461260 w 4168140"/>
              <a:gd name="connsiteY4" fmla="*/ 426720 h 510540"/>
              <a:gd name="connsiteX5" fmla="*/ 2194560 w 4168140"/>
              <a:gd name="connsiteY5" fmla="*/ 419100 h 510540"/>
              <a:gd name="connsiteX6" fmla="*/ 2194560 w 4168140"/>
              <a:gd name="connsiteY6" fmla="*/ 403860 h 510540"/>
              <a:gd name="connsiteX7" fmla="*/ 1805940 w 4168140"/>
              <a:gd name="connsiteY7" fmla="*/ 403860 h 510540"/>
              <a:gd name="connsiteX8" fmla="*/ 1737360 w 4168140"/>
              <a:gd name="connsiteY8" fmla="*/ 365760 h 510540"/>
              <a:gd name="connsiteX9" fmla="*/ 1539240 w 4168140"/>
              <a:gd name="connsiteY9" fmla="*/ 381000 h 510540"/>
              <a:gd name="connsiteX10" fmla="*/ 1539240 w 4168140"/>
              <a:gd name="connsiteY10" fmla="*/ 358140 h 510540"/>
              <a:gd name="connsiteX11" fmla="*/ 1440180 w 4168140"/>
              <a:gd name="connsiteY11" fmla="*/ 350520 h 510540"/>
              <a:gd name="connsiteX12" fmla="*/ 1424940 w 4168140"/>
              <a:gd name="connsiteY12" fmla="*/ 327660 h 510540"/>
              <a:gd name="connsiteX13" fmla="*/ 1341120 w 4168140"/>
              <a:gd name="connsiteY13" fmla="*/ 335280 h 510540"/>
              <a:gd name="connsiteX14" fmla="*/ 1242060 w 4168140"/>
              <a:gd name="connsiteY14" fmla="*/ 304800 h 510540"/>
              <a:gd name="connsiteX15" fmla="*/ 1150620 w 4168140"/>
              <a:gd name="connsiteY15" fmla="*/ 243840 h 510540"/>
              <a:gd name="connsiteX16" fmla="*/ 1013460 w 4168140"/>
              <a:gd name="connsiteY16" fmla="*/ 175260 h 510540"/>
              <a:gd name="connsiteX17" fmla="*/ 899160 w 4168140"/>
              <a:gd name="connsiteY17" fmla="*/ 190500 h 510540"/>
              <a:gd name="connsiteX18" fmla="*/ 800100 w 4168140"/>
              <a:gd name="connsiteY18" fmla="*/ 121920 h 510540"/>
              <a:gd name="connsiteX19" fmla="*/ 609600 w 4168140"/>
              <a:gd name="connsiteY19" fmla="*/ 121920 h 510540"/>
              <a:gd name="connsiteX20" fmla="*/ 571500 w 4168140"/>
              <a:gd name="connsiteY20" fmla="*/ 91440 h 510540"/>
              <a:gd name="connsiteX21" fmla="*/ 464820 w 4168140"/>
              <a:gd name="connsiteY21" fmla="*/ 99060 h 510540"/>
              <a:gd name="connsiteX22" fmla="*/ 411480 w 4168140"/>
              <a:gd name="connsiteY22" fmla="*/ 68580 h 510540"/>
              <a:gd name="connsiteX23" fmla="*/ 205740 w 4168140"/>
              <a:gd name="connsiteY23" fmla="*/ 68580 h 510540"/>
              <a:gd name="connsiteX24" fmla="*/ 76200 w 4168140"/>
              <a:gd name="connsiteY24" fmla="*/ 0 h 510540"/>
              <a:gd name="connsiteX25" fmla="*/ 0 w 4168140"/>
              <a:gd name="connsiteY25" fmla="*/ 0 h 51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68140" h="510540">
                <a:moveTo>
                  <a:pt x="4168140" y="502920"/>
                </a:moveTo>
                <a:lnTo>
                  <a:pt x="2987040" y="510540"/>
                </a:lnTo>
                <a:lnTo>
                  <a:pt x="2979420" y="480060"/>
                </a:lnTo>
                <a:lnTo>
                  <a:pt x="2567940" y="472440"/>
                </a:lnTo>
                <a:lnTo>
                  <a:pt x="2461260" y="426720"/>
                </a:lnTo>
                <a:lnTo>
                  <a:pt x="2194560" y="419100"/>
                </a:lnTo>
                <a:lnTo>
                  <a:pt x="2194560" y="403860"/>
                </a:lnTo>
                <a:lnTo>
                  <a:pt x="1805940" y="403860"/>
                </a:lnTo>
                <a:lnTo>
                  <a:pt x="1737360" y="365760"/>
                </a:lnTo>
                <a:lnTo>
                  <a:pt x="1539240" y="381000"/>
                </a:lnTo>
                <a:lnTo>
                  <a:pt x="1539240" y="358140"/>
                </a:lnTo>
                <a:lnTo>
                  <a:pt x="1440180" y="350520"/>
                </a:lnTo>
                <a:lnTo>
                  <a:pt x="1424940" y="327660"/>
                </a:lnTo>
                <a:lnTo>
                  <a:pt x="1341120" y="335280"/>
                </a:lnTo>
                <a:lnTo>
                  <a:pt x="1242060" y="304800"/>
                </a:lnTo>
                <a:lnTo>
                  <a:pt x="1150620" y="243840"/>
                </a:lnTo>
                <a:lnTo>
                  <a:pt x="1013460" y="175260"/>
                </a:lnTo>
                <a:lnTo>
                  <a:pt x="899160" y="190500"/>
                </a:lnTo>
                <a:lnTo>
                  <a:pt x="800100" y="121920"/>
                </a:lnTo>
                <a:lnTo>
                  <a:pt x="609600" y="121920"/>
                </a:lnTo>
                <a:lnTo>
                  <a:pt x="571500" y="91440"/>
                </a:lnTo>
                <a:lnTo>
                  <a:pt x="464820" y="99060"/>
                </a:lnTo>
                <a:lnTo>
                  <a:pt x="411480" y="68580"/>
                </a:lnTo>
                <a:lnTo>
                  <a:pt x="205740" y="68580"/>
                </a:lnTo>
                <a:lnTo>
                  <a:pt x="7620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Forme libre 8"/>
          <p:cNvSpPr/>
          <p:nvPr/>
        </p:nvSpPr>
        <p:spPr>
          <a:xfrm>
            <a:off x="2141220" y="2537460"/>
            <a:ext cx="4023360" cy="662940"/>
          </a:xfrm>
          <a:custGeom>
            <a:avLst/>
            <a:gdLst>
              <a:gd name="connsiteX0" fmla="*/ 4023360 w 4023360"/>
              <a:gd name="connsiteY0" fmla="*/ 647700 h 662940"/>
              <a:gd name="connsiteX1" fmla="*/ 3002280 w 4023360"/>
              <a:gd name="connsiteY1" fmla="*/ 662940 h 662940"/>
              <a:gd name="connsiteX2" fmla="*/ 3002280 w 4023360"/>
              <a:gd name="connsiteY2" fmla="*/ 624840 h 662940"/>
              <a:gd name="connsiteX3" fmla="*/ 2689860 w 4023360"/>
              <a:gd name="connsiteY3" fmla="*/ 640080 h 662940"/>
              <a:gd name="connsiteX4" fmla="*/ 2499360 w 4023360"/>
              <a:gd name="connsiteY4" fmla="*/ 586740 h 662940"/>
              <a:gd name="connsiteX5" fmla="*/ 2240280 w 4023360"/>
              <a:gd name="connsiteY5" fmla="*/ 579120 h 662940"/>
              <a:gd name="connsiteX6" fmla="*/ 2118360 w 4023360"/>
              <a:gd name="connsiteY6" fmla="*/ 571500 h 662940"/>
              <a:gd name="connsiteX7" fmla="*/ 2080260 w 4023360"/>
              <a:gd name="connsiteY7" fmla="*/ 548640 h 662940"/>
              <a:gd name="connsiteX8" fmla="*/ 1844040 w 4023360"/>
              <a:gd name="connsiteY8" fmla="*/ 556260 h 662940"/>
              <a:gd name="connsiteX9" fmla="*/ 1805940 w 4023360"/>
              <a:gd name="connsiteY9" fmla="*/ 525780 h 662940"/>
              <a:gd name="connsiteX10" fmla="*/ 1615440 w 4023360"/>
              <a:gd name="connsiteY10" fmla="*/ 525780 h 662940"/>
              <a:gd name="connsiteX11" fmla="*/ 1592580 w 4023360"/>
              <a:gd name="connsiteY11" fmla="*/ 487680 h 662940"/>
              <a:gd name="connsiteX12" fmla="*/ 1478280 w 4023360"/>
              <a:gd name="connsiteY12" fmla="*/ 487680 h 662940"/>
              <a:gd name="connsiteX13" fmla="*/ 1493520 w 4023360"/>
              <a:gd name="connsiteY13" fmla="*/ 472440 h 662940"/>
              <a:gd name="connsiteX14" fmla="*/ 1417320 w 4023360"/>
              <a:gd name="connsiteY14" fmla="*/ 464820 h 662940"/>
              <a:gd name="connsiteX15" fmla="*/ 1379220 w 4023360"/>
              <a:gd name="connsiteY15" fmla="*/ 434340 h 662940"/>
              <a:gd name="connsiteX16" fmla="*/ 1310640 w 4023360"/>
              <a:gd name="connsiteY16" fmla="*/ 434340 h 662940"/>
              <a:gd name="connsiteX17" fmla="*/ 1242060 w 4023360"/>
              <a:gd name="connsiteY17" fmla="*/ 403860 h 662940"/>
              <a:gd name="connsiteX18" fmla="*/ 1143000 w 4023360"/>
              <a:gd name="connsiteY18" fmla="*/ 396240 h 662940"/>
              <a:gd name="connsiteX19" fmla="*/ 1097280 w 4023360"/>
              <a:gd name="connsiteY19" fmla="*/ 327660 h 662940"/>
              <a:gd name="connsiteX20" fmla="*/ 1013460 w 4023360"/>
              <a:gd name="connsiteY20" fmla="*/ 281940 h 662940"/>
              <a:gd name="connsiteX21" fmla="*/ 952500 w 4023360"/>
              <a:gd name="connsiteY21" fmla="*/ 289560 h 662940"/>
              <a:gd name="connsiteX22" fmla="*/ 899160 w 4023360"/>
              <a:gd name="connsiteY22" fmla="*/ 236220 h 662940"/>
              <a:gd name="connsiteX23" fmla="*/ 777240 w 4023360"/>
              <a:gd name="connsiteY23" fmla="*/ 220980 h 662940"/>
              <a:gd name="connsiteX24" fmla="*/ 640080 w 4023360"/>
              <a:gd name="connsiteY24" fmla="*/ 220980 h 662940"/>
              <a:gd name="connsiteX25" fmla="*/ 441960 w 4023360"/>
              <a:gd name="connsiteY25" fmla="*/ 144780 h 662940"/>
              <a:gd name="connsiteX26" fmla="*/ 342900 w 4023360"/>
              <a:gd name="connsiteY26" fmla="*/ 144780 h 662940"/>
              <a:gd name="connsiteX27" fmla="*/ 236220 w 4023360"/>
              <a:gd name="connsiteY27" fmla="*/ 76200 h 662940"/>
              <a:gd name="connsiteX28" fmla="*/ 83820 w 4023360"/>
              <a:gd name="connsiteY28" fmla="*/ 53340 h 662940"/>
              <a:gd name="connsiteX29" fmla="*/ 0 w 4023360"/>
              <a:gd name="connsiteY29" fmla="*/ 0 h 662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23360" h="662940">
                <a:moveTo>
                  <a:pt x="4023360" y="647700"/>
                </a:moveTo>
                <a:lnTo>
                  <a:pt x="3002280" y="662940"/>
                </a:lnTo>
                <a:lnTo>
                  <a:pt x="3002280" y="624840"/>
                </a:lnTo>
                <a:lnTo>
                  <a:pt x="2689860" y="640080"/>
                </a:lnTo>
                <a:lnTo>
                  <a:pt x="2499360" y="586740"/>
                </a:lnTo>
                <a:lnTo>
                  <a:pt x="2240280" y="579120"/>
                </a:lnTo>
                <a:lnTo>
                  <a:pt x="2118360" y="571500"/>
                </a:lnTo>
                <a:lnTo>
                  <a:pt x="2080260" y="548640"/>
                </a:lnTo>
                <a:lnTo>
                  <a:pt x="1844040" y="556260"/>
                </a:lnTo>
                <a:lnTo>
                  <a:pt x="1805940" y="525780"/>
                </a:lnTo>
                <a:lnTo>
                  <a:pt x="1615440" y="525780"/>
                </a:lnTo>
                <a:lnTo>
                  <a:pt x="1592580" y="487680"/>
                </a:lnTo>
                <a:lnTo>
                  <a:pt x="1478280" y="487680"/>
                </a:lnTo>
                <a:lnTo>
                  <a:pt x="1493520" y="472440"/>
                </a:lnTo>
                <a:lnTo>
                  <a:pt x="1417320" y="464820"/>
                </a:lnTo>
                <a:lnTo>
                  <a:pt x="1379220" y="434340"/>
                </a:lnTo>
                <a:lnTo>
                  <a:pt x="1310640" y="434340"/>
                </a:lnTo>
                <a:lnTo>
                  <a:pt x="1242060" y="403860"/>
                </a:lnTo>
                <a:lnTo>
                  <a:pt x="1143000" y="396240"/>
                </a:lnTo>
                <a:lnTo>
                  <a:pt x="1097280" y="327660"/>
                </a:lnTo>
                <a:lnTo>
                  <a:pt x="1013460" y="281940"/>
                </a:lnTo>
                <a:lnTo>
                  <a:pt x="952500" y="289560"/>
                </a:lnTo>
                <a:lnTo>
                  <a:pt x="899160" y="236220"/>
                </a:lnTo>
                <a:lnTo>
                  <a:pt x="777240" y="220980"/>
                </a:lnTo>
                <a:lnTo>
                  <a:pt x="640080" y="220980"/>
                </a:lnTo>
                <a:lnTo>
                  <a:pt x="441960" y="144780"/>
                </a:lnTo>
                <a:lnTo>
                  <a:pt x="342900" y="144780"/>
                </a:lnTo>
                <a:lnTo>
                  <a:pt x="236220" y="76200"/>
                </a:lnTo>
                <a:lnTo>
                  <a:pt x="83820" y="5334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6164580" y="314259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6164580" y="3148942"/>
            <a:ext cx="0" cy="115615"/>
          </a:xfrm>
          <a:prstGeom prst="line">
            <a:avLst/>
          </a:prstGeom>
          <a:noFill/>
          <a:ln w="762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986780" y="3142592"/>
            <a:ext cx="0" cy="11561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383530" y="314894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510530" y="3148942"/>
            <a:ext cx="0" cy="11561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618480" y="3142592"/>
            <a:ext cx="0" cy="11561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447030" y="3148942"/>
            <a:ext cx="0" cy="11561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910580" y="3129892"/>
            <a:ext cx="0" cy="11561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6050280" y="3148942"/>
            <a:ext cx="0" cy="11561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679733" y="3091134"/>
            <a:ext cx="0" cy="11561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551680" y="3065734"/>
            <a:ext cx="0" cy="11561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488180" y="3059384"/>
            <a:ext cx="0" cy="115615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640364" y="3098618"/>
            <a:ext cx="7620" cy="95908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956100" y="3117191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840730" y="314894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824730" y="3136298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008880" y="3123541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688330" y="3136718"/>
            <a:ext cx="0" cy="115615"/>
          </a:xfrm>
          <a:prstGeom prst="line">
            <a:avLst/>
          </a:prstGeom>
          <a:noFill/>
          <a:ln w="2857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764530" y="3143215"/>
            <a:ext cx="1270" cy="101782"/>
          </a:xfrm>
          <a:prstGeom prst="line">
            <a:avLst/>
          </a:prstGeom>
          <a:noFill/>
          <a:ln w="2857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272280" y="303398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405838" y="3065734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057441" y="3007926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3991094" y="3001575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400758" y="3059382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824480" y="2714601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3313430" y="2885960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910580" y="3148941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238906" y="2537460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443480" y="2595267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583180" y="2639827"/>
            <a:ext cx="0" cy="115615"/>
          </a:xfrm>
          <a:prstGeom prst="line">
            <a:avLst/>
          </a:prstGeom>
          <a:noFill/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979160" y="2957172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6050280" y="2975519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902960" y="2975519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697513" y="2962818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748530" y="2957172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452110" y="2983003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666740" y="2969168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687060" y="2975519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764530" y="2969168"/>
            <a:ext cx="0" cy="115615"/>
          </a:xfrm>
          <a:prstGeom prst="line">
            <a:avLst/>
          </a:prstGeom>
          <a:noFill/>
          <a:ln w="381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6240780" y="2962817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6164580" y="2957172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6182271" y="2983003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394960" y="2975519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243830" y="2976221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510530" y="2963473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561330" y="2969168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142104" y="2879608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148580" y="2969168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988560" y="292519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5236210" y="2983003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393138" y="2886661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391868" y="288596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4272280" y="2893013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3236168" y="271832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963118" y="2639827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443480" y="2537460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146508" y="245313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76">
            <a:extLst>
              <a:ext uri="{FF2B5EF4-FFF2-40B4-BE49-F238E27FC236}">
                <a16:creationId xmlns:a16="http://schemas.microsoft.com/office/drawing/2014/main" xmlns="" id="{B3EACF8B-357C-E8E3-AC03-688525FC6FFF}"/>
              </a:ext>
            </a:extLst>
          </p:cNvPr>
          <p:cNvCxnSpPr/>
          <p:nvPr/>
        </p:nvCxnSpPr>
        <p:spPr bwMode="auto">
          <a:xfrm>
            <a:off x="2072640" y="2453135"/>
            <a:ext cx="0" cy="115615"/>
          </a:xfrm>
          <a:prstGeom prst="line">
            <a:avLst/>
          </a:prstGeom>
          <a:noFill/>
          <a:ln w="12700" cap="flat" cmpd="sng" algn="ctr">
            <a:solidFill>
              <a:srgbClr val="00508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32" name="Graphique 31"/>
          <p:cNvGraphicFramePr/>
          <p:nvPr/>
        </p:nvGraphicFramePr>
        <p:xfrm>
          <a:off x="7946438" y="676300"/>
          <a:ext cx="3054703" cy="25501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ZoneTexte 38"/>
          <p:cNvSpPr txBox="1"/>
          <p:nvPr/>
        </p:nvSpPr>
        <p:spPr>
          <a:xfrm>
            <a:off x="8843398" y="407934"/>
            <a:ext cx="1679510" cy="600164"/>
          </a:xfrm>
          <a:prstGeom prst="rect">
            <a:avLst/>
          </a:prstGeom>
          <a:solidFill>
            <a:schemeClr val="bg1"/>
          </a:solidFill>
          <a:ln>
            <a:solidFill>
              <a:schemeClr val="accent6">
                <a:lumMod val="5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100" dirty="0">
                <a:solidFill>
                  <a:schemeClr val="accent6">
                    <a:lumMod val="50000"/>
                  </a:schemeClr>
                </a:solidFill>
              </a:rPr>
              <a:t>ypT0/is ypN0</a:t>
            </a:r>
          </a:p>
          <a:p>
            <a:pPr algn="ctr"/>
            <a:r>
              <a:rPr lang="el-GR" sz="1100" dirty="0">
                <a:solidFill>
                  <a:schemeClr val="accent6">
                    <a:lumMod val="50000"/>
                  </a:schemeClr>
                </a:solidFill>
                <a:latin typeface="Century Gothic" panose="020B0502020202020204" pitchFamily="34" charset="0"/>
              </a:rPr>
              <a:t>Δ</a:t>
            </a:r>
            <a:r>
              <a:rPr lang="en-US" sz="1100" dirty="0">
                <a:solidFill>
                  <a:schemeClr val="accent6">
                    <a:lumMod val="50000"/>
                  </a:schemeClr>
                </a:solidFill>
              </a:rPr>
              <a:t> 17% (IC95%  6-27%) </a:t>
            </a:r>
            <a:r>
              <a:rPr lang="en-US" sz="1100" dirty="0" err="1">
                <a:solidFill>
                  <a:schemeClr val="accent6">
                    <a:lumMod val="50000"/>
                  </a:schemeClr>
                </a:solidFill>
              </a:rPr>
              <a:t>unilatéral</a:t>
            </a:r>
            <a:r>
              <a:rPr lang="en-US" sz="1100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en-US" sz="1100" i="1" dirty="0">
                <a:solidFill>
                  <a:schemeClr val="accent6">
                    <a:lumMod val="50000"/>
                  </a:schemeClr>
                </a:solidFill>
              </a:rPr>
              <a:t>p</a:t>
            </a:r>
            <a:r>
              <a:rPr lang="en-US" sz="1100" dirty="0">
                <a:solidFill>
                  <a:schemeClr val="accent6">
                    <a:lumMod val="50000"/>
                  </a:schemeClr>
                </a:solidFill>
              </a:rPr>
              <a:t>=0,0044</a:t>
            </a:r>
          </a:p>
        </p:txBody>
      </p:sp>
      <p:cxnSp>
        <p:nvCxnSpPr>
          <p:cNvPr id="43" name="Connecteur droit 42"/>
          <p:cNvCxnSpPr/>
          <p:nvPr/>
        </p:nvCxnSpPr>
        <p:spPr>
          <a:xfrm>
            <a:off x="9037274" y="1008098"/>
            <a:ext cx="0" cy="422354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necteur droit 83"/>
          <p:cNvCxnSpPr/>
          <p:nvPr/>
        </p:nvCxnSpPr>
        <p:spPr>
          <a:xfrm flipV="1">
            <a:off x="10231592" y="1008098"/>
            <a:ext cx="9331" cy="667151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5" name="Tableau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7135138"/>
              </p:ext>
            </p:extLst>
          </p:nvPr>
        </p:nvGraphicFramePr>
        <p:xfrm>
          <a:off x="6909963" y="3235507"/>
          <a:ext cx="4986568" cy="22448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725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2906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48324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15699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253192">
                <a:tc rowSpan="2" gridSpan="2">
                  <a:txBody>
                    <a:bodyPr/>
                    <a:lstStyle/>
                    <a:p>
                      <a:pPr algn="l"/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Sous-groupe</a:t>
                      </a:r>
                    </a:p>
                  </a:txBody>
                  <a:tcPr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ctr"/>
                      <a:endParaRPr lang="fr-FR" sz="11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A383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1" dirty="0">
                          <a:solidFill>
                            <a:schemeClr val="tx2"/>
                          </a:solidFill>
                        </a:rPr>
                        <a:t>EFS HR (95% CI)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31322">
                <a:tc gridSpan="2" vMerge="1">
                  <a:txBody>
                    <a:bodyPr/>
                    <a:lstStyle/>
                    <a:p>
                      <a:pPr algn="ctr"/>
                      <a:endParaRPr lang="fr-FR" sz="11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A3839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/>
                      <a:endParaRPr lang="fr-FR" sz="11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A383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1" dirty="0">
                          <a:solidFill>
                            <a:schemeClr val="bg1"/>
                          </a:solidFill>
                        </a:rPr>
                        <a:t>Atezolizumab + CT </a:t>
                      </a:r>
                    </a:p>
                    <a:p>
                      <a:pPr algn="ctr"/>
                      <a:r>
                        <a:rPr lang="fr-FR" sz="1100" b="1" dirty="0">
                          <a:solidFill>
                            <a:schemeClr val="bg1"/>
                          </a:solidFill>
                        </a:rPr>
                        <a:t>meilleur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1" dirty="0">
                          <a:solidFill>
                            <a:schemeClr val="bg1"/>
                          </a:solidFill>
                        </a:rPr>
                        <a:t>Placebo + CT </a:t>
                      </a:r>
                    </a:p>
                    <a:p>
                      <a:pPr algn="ctr"/>
                      <a:r>
                        <a:rPr lang="fr-FR" sz="1100" b="1" dirty="0">
                          <a:solidFill>
                            <a:schemeClr val="bg1"/>
                          </a:solidFill>
                        </a:rPr>
                        <a:t>meilleur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53192">
                <a:tc rowSpan="2">
                  <a:txBody>
                    <a:bodyPr/>
                    <a:lstStyle/>
                    <a:p>
                      <a:pPr algn="ctr"/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Stade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II (n=255)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0.66 (0.36-1.20)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6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53192">
                <a:tc vMerge="1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III (n=77)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0.88 (0.42-1.85) 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53192">
                <a:tc rowSpan="2">
                  <a:txBody>
                    <a:bodyPr/>
                    <a:lstStyle/>
                    <a:p>
                      <a:pPr algn="ctr"/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PD-L1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IC &lt;1% (n=181)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0.87 (0.48-1.57)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53192">
                <a:tc vMerge="1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IC ≥1% (n=152)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0.56 (0.26-1.20)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53192">
                <a:tc rowSpan="2">
                  <a:txBody>
                    <a:bodyPr/>
                    <a:lstStyle/>
                    <a:p>
                      <a:pPr algn="ctr"/>
                      <a:r>
                        <a:rPr lang="fr-FR" sz="11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Regional</a:t>
                      </a:r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  <a:p>
                      <a:pPr algn="ctr"/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LN </a:t>
                      </a:r>
                      <a:r>
                        <a:rPr lang="fr-FR" sz="11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status</a:t>
                      </a:r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Négative (n=205)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0.73 (0.36-1.45)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53192">
                <a:tc vMerge="1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Positive (n=128) 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0.83 (0.44-1.56)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cxnSp>
        <p:nvCxnSpPr>
          <p:cNvPr id="87" name="Connecteur droit 86"/>
          <p:cNvCxnSpPr/>
          <p:nvPr/>
        </p:nvCxnSpPr>
        <p:spPr>
          <a:xfrm>
            <a:off x="10732271" y="3920703"/>
            <a:ext cx="0" cy="1555769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Connecteur droit 88"/>
          <p:cNvCxnSpPr/>
          <p:nvPr/>
        </p:nvCxnSpPr>
        <p:spPr>
          <a:xfrm>
            <a:off x="10655560" y="3920703"/>
            <a:ext cx="0" cy="1555769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Connecteur droit 108"/>
          <p:cNvCxnSpPr/>
          <p:nvPr/>
        </p:nvCxnSpPr>
        <p:spPr>
          <a:xfrm>
            <a:off x="10471014" y="4108312"/>
            <a:ext cx="316895" cy="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Connecteur droit 109"/>
          <p:cNvCxnSpPr/>
          <p:nvPr/>
        </p:nvCxnSpPr>
        <p:spPr>
          <a:xfrm flipH="1">
            <a:off x="10471014" y="4060337"/>
            <a:ext cx="5875" cy="9595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Connecteur droit 110"/>
          <p:cNvCxnSpPr/>
          <p:nvPr/>
        </p:nvCxnSpPr>
        <p:spPr>
          <a:xfrm flipH="1">
            <a:off x="10786251" y="4052675"/>
            <a:ext cx="1658" cy="111273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Connecteur droit 111"/>
          <p:cNvCxnSpPr/>
          <p:nvPr/>
        </p:nvCxnSpPr>
        <p:spPr>
          <a:xfrm>
            <a:off x="10573823" y="4318423"/>
            <a:ext cx="316895" cy="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Connecteur droit 112"/>
          <p:cNvCxnSpPr/>
          <p:nvPr/>
        </p:nvCxnSpPr>
        <p:spPr>
          <a:xfrm flipH="1">
            <a:off x="10573823" y="4270448"/>
            <a:ext cx="5875" cy="9595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Connecteur droit 113"/>
          <p:cNvCxnSpPr/>
          <p:nvPr/>
        </p:nvCxnSpPr>
        <p:spPr>
          <a:xfrm flipH="1">
            <a:off x="10889060" y="4262786"/>
            <a:ext cx="1658" cy="111273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Connecteur droit 114"/>
          <p:cNvCxnSpPr/>
          <p:nvPr/>
        </p:nvCxnSpPr>
        <p:spPr>
          <a:xfrm>
            <a:off x="10563070" y="4594546"/>
            <a:ext cx="316895" cy="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Connecteur droit 115"/>
          <p:cNvCxnSpPr/>
          <p:nvPr/>
        </p:nvCxnSpPr>
        <p:spPr>
          <a:xfrm flipH="1">
            <a:off x="10563070" y="4546571"/>
            <a:ext cx="5875" cy="9595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Connecteur droit 116"/>
          <p:cNvCxnSpPr/>
          <p:nvPr/>
        </p:nvCxnSpPr>
        <p:spPr>
          <a:xfrm flipH="1">
            <a:off x="10878307" y="4538909"/>
            <a:ext cx="1658" cy="111273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Connecteur droit 117"/>
          <p:cNvCxnSpPr/>
          <p:nvPr/>
        </p:nvCxnSpPr>
        <p:spPr>
          <a:xfrm>
            <a:off x="10450286" y="4826509"/>
            <a:ext cx="316895" cy="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Connecteur droit 118"/>
          <p:cNvCxnSpPr/>
          <p:nvPr/>
        </p:nvCxnSpPr>
        <p:spPr>
          <a:xfrm flipH="1">
            <a:off x="10450286" y="4778534"/>
            <a:ext cx="5875" cy="9595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Connecteur droit 119"/>
          <p:cNvCxnSpPr/>
          <p:nvPr/>
        </p:nvCxnSpPr>
        <p:spPr>
          <a:xfrm flipH="1">
            <a:off x="10765523" y="4770872"/>
            <a:ext cx="1658" cy="111273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Connecteur droit 120"/>
          <p:cNvCxnSpPr/>
          <p:nvPr/>
        </p:nvCxnSpPr>
        <p:spPr>
          <a:xfrm>
            <a:off x="10561412" y="5100433"/>
            <a:ext cx="316895" cy="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Connecteur droit 121"/>
          <p:cNvCxnSpPr/>
          <p:nvPr/>
        </p:nvCxnSpPr>
        <p:spPr>
          <a:xfrm flipH="1">
            <a:off x="10561412" y="5052458"/>
            <a:ext cx="5875" cy="9595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Connecteur droit 122"/>
          <p:cNvCxnSpPr/>
          <p:nvPr/>
        </p:nvCxnSpPr>
        <p:spPr>
          <a:xfrm flipH="1">
            <a:off x="10876649" y="5044796"/>
            <a:ext cx="1658" cy="111273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Connecteur droit 123"/>
          <p:cNvCxnSpPr/>
          <p:nvPr/>
        </p:nvCxnSpPr>
        <p:spPr>
          <a:xfrm>
            <a:off x="10567898" y="5335378"/>
            <a:ext cx="316895" cy="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Connecteur droit 124"/>
          <p:cNvCxnSpPr/>
          <p:nvPr/>
        </p:nvCxnSpPr>
        <p:spPr>
          <a:xfrm flipH="1">
            <a:off x="10567898" y="5287403"/>
            <a:ext cx="5875" cy="9595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Connecteur droit 125"/>
          <p:cNvCxnSpPr/>
          <p:nvPr/>
        </p:nvCxnSpPr>
        <p:spPr>
          <a:xfrm flipH="1">
            <a:off x="10883135" y="5279741"/>
            <a:ext cx="1658" cy="111273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Ellipse 126"/>
          <p:cNvSpPr/>
          <p:nvPr/>
        </p:nvSpPr>
        <p:spPr>
          <a:xfrm>
            <a:off x="10536129" y="4068576"/>
            <a:ext cx="102637" cy="83976"/>
          </a:xfrm>
          <a:prstGeom prst="ellipse">
            <a:avLst/>
          </a:prstGeom>
          <a:solidFill>
            <a:schemeClr val="bg1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Ellipse 128"/>
          <p:cNvSpPr/>
          <p:nvPr/>
        </p:nvSpPr>
        <p:spPr>
          <a:xfrm>
            <a:off x="10633735" y="4557260"/>
            <a:ext cx="102637" cy="83976"/>
          </a:xfrm>
          <a:prstGeom prst="ellipse">
            <a:avLst/>
          </a:prstGeom>
          <a:solidFill>
            <a:schemeClr val="bg1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0" name="Ellipse 129"/>
          <p:cNvSpPr/>
          <p:nvPr/>
        </p:nvSpPr>
        <p:spPr>
          <a:xfrm>
            <a:off x="10652397" y="4269144"/>
            <a:ext cx="102637" cy="83976"/>
          </a:xfrm>
          <a:prstGeom prst="ellipse">
            <a:avLst/>
          </a:prstGeom>
          <a:solidFill>
            <a:schemeClr val="bg1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1" name="Ellipse 130"/>
          <p:cNvSpPr/>
          <p:nvPr/>
        </p:nvSpPr>
        <p:spPr>
          <a:xfrm>
            <a:off x="10520316" y="4790510"/>
            <a:ext cx="102637" cy="83976"/>
          </a:xfrm>
          <a:prstGeom prst="ellipse">
            <a:avLst/>
          </a:prstGeom>
          <a:solidFill>
            <a:schemeClr val="bg1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2" name="Ellipse 131"/>
          <p:cNvSpPr/>
          <p:nvPr/>
        </p:nvSpPr>
        <p:spPr>
          <a:xfrm>
            <a:off x="10583890" y="5064432"/>
            <a:ext cx="102637" cy="83976"/>
          </a:xfrm>
          <a:prstGeom prst="ellipse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3" name="Ellipse 132"/>
          <p:cNvSpPr/>
          <p:nvPr/>
        </p:nvSpPr>
        <p:spPr>
          <a:xfrm>
            <a:off x="10652396" y="5293389"/>
            <a:ext cx="102637" cy="83976"/>
          </a:xfrm>
          <a:prstGeom prst="ellipse">
            <a:avLst/>
          </a:prstGeom>
          <a:solidFill>
            <a:schemeClr val="bg1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35" name="Connecteur droit 134"/>
          <p:cNvCxnSpPr/>
          <p:nvPr/>
        </p:nvCxnSpPr>
        <p:spPr>
          <a:xfrm flipH="1">
            <a:off x="9683153" y="5476472"/>
            <a:ext cx="2101410" cy="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Connecteur droit 140"/>
          <p:cNvCxnSpPr/>
          <p:nvPr/>
        </p:nvCxnSpPr>
        <p:spPr>
          <a:xfrm>
            <a:off x="10733858" y="5476472"/>
            <a:ext cx="0" cy="110115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Connecteur droit 141"/>
          <p:cNvCxnSpPr/>
          <p:nvPr/>
        </p:nvCxnSpPr>
        <p:spPr>
          <a:xfrm>
            <a:off x="9690561" y="5476471"/>
            <a:ext cx="0" cy="110115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Connecteur droit 142"/>
          <p:cNvCxnSpPr/>
          <p:nvPr/>
        </p:nvCxnSpPr>
        <p:spPr>
          <a:xfrm>
            <a:off x="11784563" y="5476471"/>
            <a:ext cx="0" cy="110115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Connecteur droit 143"/>
          <p:cNvCxnSpPr/>
          <p:nvPr/>
        </p:nvCxnSpPr>
        <p:spPr>
          <a:xfrm>
            <a:off x="10199159" y="5476471"/>
            <a:ext cx="0" cy="110115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Connecteur droit 144"/>
          <p:cNvCxnSpPr/>
          <p:nvPr/>
        </p:nvCxnSpPr>
        <p:spPr>
          <a:xfrm>
            <a:off x="11224263" y="5476471"/>
            <a:ext cx="0" cy="110115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ZoneTexte 145"/>
          <p:cNvSpPr txBox="1"/>
          <p:nvPr/>
        </p:nvSpPr>
        <p:spPr>
          <a:xfrm>
            <a:off x="9496598" y="5559678"/>
            <a:ext cx="253030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>
                <a:solidFill>
                  <a:schemeClr val="accent6">
                    <a:lumMod val="50000"/>
                  </a:schemeClr>
                </a:solidFill>
              </a:rPr>
              <a:t>0.01       0.1          1          10         100</a:t>
            </a:r>
          </a:p>
        </p:txBody>
      </p:sp>
      <p:sp>
        <p:nvSpPr>
          <p:cNvPr id="128" name="Rectangle à coins arrondis 10">
            <a:extLst>
              <a:ext uri="{FF2B5EF4-FFF2-40B4-BE49-F238E27FC236}">
                <a16:creationId xmlns:a16="http://schemas.microsoft.com/office/drawing/2014/main" xmlns="" id="{9496DA13-85A6-F368-EA42-D3F0F437A525}"/>
              </a:ext>
            </a:extLst>
          </p:cNvPr>
          <p:cNvSpPr/>
          <p:nvPr/>
        </p:nvSpPr>
        <p:spPr>
          <a:xfrm>
            <a:off x="1166470" y="2351973"/>
            <a:ext cx="5508719" cy="357437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3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67824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da-DK" dirty="0"/>
              <a:t>P. Sharma</a:t>
            </a:r>
            <a:r>
              <a:rPr lang="fr-FR" dirty="0"/>
              <a:t>, et al.,  ASCO</a:t>
            </a:r>
            <a:r>
              <a:rPr lang="fr-FR" baseline="30000" dirty="0"/>
              <a:t> ®</a:t>
            </a:r>
            <a:r>
              <a:rPr lang="fr-FR" dirty="0"/>
              <a:t> 2022, Abs. #513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>
          <a:xfrm>
            <a:off x="921101" y="66776"/>
            <a:ext cx="10097779" cy="516866"/>
          </a:xfrm>
        </p:spPr>
        <p:txBody>
          <a:bodyPr/>
          <a:lstStyle/>
          <a:p>
            <a:r>
              <a:rPr lang="da-DK" dirty="0"/>
              <a:t>Etude de phase II Néoadjuvante Monobras</a:t>
            </a:r>
            <a:endParaRPr lang="fr-FR" dirty="0"/>
          </a:p>
        </p:txBody>
      </p:sp>
      <p:sp>
        <p:nvSpPr>
          <p:cNvPr id="8" name="Espace réservé du texte 28"/>
          <p:cNvSpPr txBox="1">
            <a:spLocks/>
          </p:cNvSpPr>
          <p:nvPr/>
        </p:nvSpPr>
        <p:spPr>
          <a:xfrm>
            <a:off x="7485971" y="4280176"/>
            <a:ext cx="2865744" cy="1091305"/>
          </a:xfrm>
          <a:prstGeom prst="rect">
            <a:avLst/>
          </a:prstGeom>
        </p:spPr>
        <p:txBody>
          <a:bodyPr rIns="0">
            <a:norm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b="1" i="0" kern="120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</a:pPr>
            <a:r>
              <a:rPr lang="da-DK" sz="1200" dirty="0">
                <a:solidFill>
                  <a:schemeClr val="tx1"/>
                </a:solidFill>
              </a:rPr>
              <a:t>pCR globale = 58% </a:t>
            </a:r>
          </a:p>
          <a:p>
            <a:pPr algn="l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</a:pPr>
            <a:r>
              <a:rPr lang="da-DK" sz="1200" dirty="0">
                <a:solidFill>
                  <a:schemeClr val="tx1"/>
                </a:solidFill>
              </a:rPr>
              <a:t>N- </a:t>
            </a:r>
            <a:r>
              <a:rPr lang="da-DK" sz="1200" i="1" dirty="0">
                <a:solidFill>
                  <a:schemeClr val="tx1"/>
                </a:solidFill>
              </a:rPr>
              <a:t>vs </a:t>
            </a:r>
            <a:r>
              <a:rPr lang="da-DK" sz="1200" dirty="0">
                <a:solidFill>
                  <a:schemeClr val="tx1"/>
                </a:solidFill>
              </a:rPr>
              <a:t>N+ : 65% </a:t>
            </a:r>
            <a:r>
              <a:rPr lang="da-DK" sz="1200" i="1" dirty="0">
                <a:solidFill>
                  <a:schemeClr val="tx1"/>
                </a:solidFill>
              </a:rPr>
              <a:t>vs </a:t>
            </a:r>
            <a:r>
              <a:rPr lang="da-DK" sz="1200" dirty="0">
                <a:solidFill>
                  <a:schemeClr val="tx1"/>
                </a:solidFill>
              </a:rPr>
              <a:t>46% </a:t>
            </a:r>
          </a:p>
          <a:p>
            <a:pPr algn="l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</a:pPr>
            <a:r>
              <a:rPr lang="da-DK" sz="1200" dirty="0">
                <a:solidFill>
                  <a:schemeClr val="tx1"/>
                </a:solidFill>
              </a:rPr>
              <a:t>PD-L1 pos </a:t>
            </a:r>
            <a:r>
              <a:rPr lang="da-DK" sz="1200" i="1" dirty="0">
                <a:solidFill>
                  <a:schemeClr val="tx1"/>
                </a:solidFill>
              </a:rPr>
              <a:t>vs </a:t>
            </a:r>
            <a:r>
              <a:rPr lang="da-DK" sz="1200" dirty="0">
                <a:solidFill>
                  <a:schemeClr val="tx1"/>
                </a:solidFill>
              </a:rPr>
              <a:t>neg : 76% </a:t>
            </a:r>
            <a:r>
              <a:rPr lang="da-DK" sz="1200" i="1" dirty="0">
                <a:solidFill>
                  <a:schemeClr val="tx1"/>
                </a:solidFill>
              </a:rPr>
              <a:t>vs </a:t>
            </a:r>
            <a:r>
              <a:rPr lang="da-DK" sz="1200" dirty="0">
                <a:solidFill>
                  <a:schemeClr val="tx1"/>
                </a:solidFill>
              </a:rPr>
              <a:t>39%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da-DK" sz="1200" dirty="0">
                <a:solidFill>
                  <a:schemeClr val="tx1"/>
                </a:solidFill>
              </a:rPr>
              <a:t>RE/RP &lt; 1% </a:t>
            </a:r>
            <a:r>
              <a:rPr lang="da-DK" sz="1200" i="1" dirty="0">
                <a:solidFill>
                  <a:schemeClr val="tx1"/>
                </a:solidFill>
              </a:rPr>
              <a:t>vs</a:t>
            </a:r>
            <a:r>
              <a:rPr lang="da-DK" sz="1200" dirty="0">
                <a:solidFill>
                  <a:schemeClr val="tx1"/>
                </a:solidFill>
              </a:rPr>
              <a:t> 1-10%: 59% </a:t>
            </a:r>
            <a:r>
              <a:rPr lang="da-DK" sz="1200" i="1" dirty="0">
                <a:solidFill>
                  <a:schemeClr val="tx1"/>
                </a:solidFill>
              </a:rPr>
              <a:t>vs </a:t>
            </a:r>
            <a:r>
              <a:rPr lang="da-DK" sz="1200" dirty="0">
                <a:solidFill>
                  <a:schemeClr val="tx1"/>
                </a:solidFill>
              </a:rPr>
              <a:t>53% </a:t>
            </a:r>
          </a:p>
        </p:txBody>
      </p:sp>
      <p:sp>
        <p:nvSpPr>
          <p:cNvPr id="98" name="Espace réservé du texte 1"/>
          <p:cNvSpPr>
            <a:spLocks noGrp="1"/>
          </p:cNvSpPr>
          <p:nvPr>
            <p:ph type="body" sz="quarter" idx="18"/>
          </p:nvPr>
        </p:nvSpPr>
        <p:spPr>
          <a:xfrm>
            <a:off x="1053097" y="616540"/>
            <a:ext cx="11259224" cy="341085"/>
          </a:xfrm>
        </p:spPr>
        <p:txBody>
          <a:bodyPr/>
          <a:lstStyle/>
          <a:p>
            <a:r>
              <a:rPr lang="da-DK" dirty="0"/>
              <a:t>Phase II : NEOPACT</a:t>
            </a:r>
            <a:endParaRPr lang="fr-FR" dirty="0"/>
          </a:p>
        </p:txBody>
      </p:sp>
      <p:sp>
        <p:nvSpPr>
          <p:cNvPr id="33" name="ZoneTexte 32"/>
          <p:cNvSpPr txBox="1"/>
          <p:nvPr/>
        </p:nvSpPr>
        <p:spPr>
          <a:xfrm>
            <a:off x="5458633" y="3471234"/>
            <a:ext cx="10687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900" b="1" dirty="0">
                <a:solidFill>
                  <a:srgbClr val="0070C0"/>
                </a:solidFill>
              </a:rPr>
              <a:t>Tous </a:t>
            </a:r>
          </a:p>
        </p:txBody>
      </p:sp>
      <p:sp>
        <p:nvSpPr>
          <p:cNvPr id="50" name="Rectangle 49"/>
          <p:cNvSpPr/>
          <p:nvPr/>
        </p:nvSpPr>
        <p:spPr>
          <a:xfrm>
            <a:off x="7394986" y="5454790"/>
            <a:ext cx="3201383" cy="50584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Survie sans évènement à 2 ans </a:t>
            </a:r>
          </a:p>
          <a:p>
            <a:pPr algn="ctr"/>
            <a:r>
              <a:rPr lang="fr-FR" sz="14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Médiane de suivie : 24,4 mois</a:t>
            </a:r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48576" y="2933574"/>
            <a:ext cx="4459316" cy="3033241"/>
          </a:xfrm>
          <a:prstGeom prst="rect">
            <a:avLst/>
          </a:prstGeom>
        </p:spPr>
      </p:pic>
      <p:sp>
        <p:nvSpPr>
          <p:cNvPr id="70" name="Freeform 41">
            <a:extLst>
              <a:ext uri="{FF2B5EF4-FFF2-40B4-BE49-F238E27FC236}">
                <a16:creationId xmlns:a16="http://schemas.microsoft.com/office/drawing/2014/main" xmlns="" id="{766CC10F-32CC-87FF-6E3F-694E1A65AE78}"/>
              </a:ext>
            </a:extLst>
          </p:cNvPr>
          <p:cNvSpPr/>
          <p:nvPr/>
        </p:nvSpPr>
        <p:spPr>
          <a:xfrm>
            <a:off x="1225993" y="1434496"/>
            <a:ext cx="2112430" cy="1087890"/>
          </a:xfrm>
          <a:prstGeom prst="roundRect">
            <a:avLst>
              <a:gd name="adj" fmla="val 9151"/>
            </a:avLst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68275" indent="-168275" defTabSz="450056" fontAlgn="base"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400" dirty="0">
                <a:solidFill>
                  <a:srgbClr val="3B3838"/>
                </a:solidFill>
                <a:cs typeface="Arial" panose="020B0604020202020204" pitchFamily="34" charset="0"/>
              </a:rPr>
              <a:t>Cancer du sein TN  </a:t>
            </a:r>
            <a:r>
              <a:rPr lang="en-US" sz="1400" dirty="0" err="1">
                <a:solidFill>
                  <a:srgbClr val="3B3838"/>
                </a:solidFill>
                <a:cs typeface="Arial" panose="020B0604020202020204" pitchFamily="34" charset="0"/>
              </a:rPr>
              <a:t>Stade</a:t>
            </a:r>
            <a:r>
              <a:rPr lang="en-US" sz="1400" dirty="0">
                <a:solidFill>
                  <a:srgbClr val="3B3838"/>
                </a:solidFill>
                <a:cs typeface="Arial" panose="020B0604020202020204" pitchFamily="34" charset="0"/>
              </a:rPr>
              <a:t> I-Ill </a:t>
            </a:r>
          </a:p>
          <a:p>
            <a:pPr marL="168275" indent="-168275" defTabSz="450056" fontAlgn="base"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400" dirty="0">
                <a:solidFill>
                  <a:srgbClr val="3B3838"/>
                </a:solidFill>
                <a:cs typeface="Arial" panose="020B0604020202020204" pitchFamily="34" charset="0"/>
              </a:rPr>
              <a:t>T &gt;1 cm ou N+ </a:t>
            </a:r>
          </a:p>
          <a:p>
            <a:pPr marL="168275" indent="-168275" defTabSz="450056" fontAlgn="base"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400" dirty="0">
                <a:solidFill>
                  <a:srgbClr val="3B3838"/>
                </a:solidFill>
                <a:cs typeface="Arial" panose="020B0604020202020204" pitchFamily="34" charset="0"/>
              </a:rPr>
              <a:t>RE/RP ≤ 10%</a:t>
            </a:r>
          </a:p>
          <a:p>
            <a:pPr marL="168275" indent="-168275" defTabSz="450056" fontAlgn="base">
              <a:spcBef>
                <a:spcPts val="300"/>
              </a:spcBef>
              <a:spcAft>
                <a:spcPts val="400"/>
              </a:spcAft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400" dirty="0">
                <a:solidFill>
                  <a:srgbClr val="3B3838"/>
                </a:solidFill>
                <a:cs typeface="Arial" panose="020B0604020202020204" pitchFamily="34" charset="0"/>
              </a:rPr>
              <a:t>N = 120 </a:t>
            </a:r>
          </a:p>
        </p:txBody>
      </p:sp>
      <p:sp>
        <p:nvSpPr>
          <p:cNvPr id="71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3418821" y="1369433"/>
            <a:ext cx="1794150" cy="422576"/>
          </a:xfrm>
          <a:prstGeom prst="rect">
            <a:avLst/>
          </a:prstGeom>
          <a:solidFill>
            <a:srgbClr val="FF7F4D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100" b="1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Carboplatine (AUC 6) </a:t>
            </a:r>
            <a:r>
              <a:rPr lang="en-US" sz="1100" b="1" dirty="0" err="1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tous</a:t>
            </a:r>
            <a:r>
              <a:rPr lang="en-US" sz="1100" b="1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 les 21 j X 6 cycles</a:t>
            </a:r>
          </a:p>
        </p:txBody>
      </p:sp>
      <p:sp>
        <p:nvSpPr>
          <p:cNvPr id="72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3418821" y="2290228"/>
            <a:ext cx="1794150" cy="422576"/>
          </a:xfrm>
          <a:prstGeom prst="rect">
            <a:avLst/>
          </a:prstGeom>
          <a:solidFill>
            <a:srgbClr val="0070C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100" b="1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Pembrolizumab 200 mg </a:t>
            </a:r>
            <a:r>
              <a:rPr lang="en-US" sz="1100" b="1" dirty="0" err="1">
                <a:solidFill>
                  <a:schemeClr val="bg1"/>
                </a:solidFill>
                <a:cs typeface="Arial" panose="020B0604020202020204" pitchFamily="34" charset="0"/>
              </a:rPr>
              <a:t>tous</a:t>
            </a:r>
            <a:r>
              <a:rPr lang="en-US" sz="1100" b="1" dirty="0">
                <a:solidFill>
                  <a:schemeClr val="bg1"/>
                </a:solidFill>
                <a:cs typeface="Arial" panose="020B0604020202020204" pitchFamily="34" charset="0"/>
              </a:rPr>
              <a:t> les 21 j X 6 cycles</a:t>
            </a:r>
            <a:endParaRPr lang="en-US" sz="1100" b="1" dirty="0">
              <a:solidFill>
                <a:schemeClr val="bg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75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3410432" y="1840514"/>
            <a:ext cx="1794150" cy="422576"/>
          </a:xfrm>
          <a:prstGeom prst="rect">
            <a:avLst/>
          </a:prstGeom>
          <a:solidFill>
            <a:srgbClr val="005086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defRPr/>
            </a:pPr>
            <a:r>
              <a:rPr lang="en-US" sz="1100" b="1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Docetaxel (75 mg/m</a:t>
            </a:r>
            <a:r>
              <a:rPr lang="en-US" sz="1100" b="1" baseline="30000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2</a:t>
            </a:r>
            <a:r>
              <a:rPr lang="en-US" sz="1100" b="1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) </a:t>
            </a:r>
            <a:r>
              <a:rPr lang="en-US" sz="1100" b="1" dirty="0" err="1">
                <a:solidFill>
                  <a:schemeClr val="bg1"/>
                </a:solidFill>
                <a:cs typeface="Arial" panose="020B0604020202020204" pitchFamily="34" charset="0"/>
              </a:rPr>
              <a:t>tous</a:t>
            </a:r>
            <a:r>
              <a:rPr lang="en-US" sz="1100" b="1" dirty="0">
                <a:solidFill>
                  <a:schemeClr val="bg1"/>
                </a:solidFill>
                <a:cs typeface="Arial" panose="020B0604020202020204" pitchFamily="34" charset="0"/>
              </a:rPr>
              <a:t> les 21 j X 6 cycles</a:t>
            </a:r>
          </a:p>
        </p:txBody>
      </p:sp>
      <p:sp>
        <p:nvSpPr>
          <p:cNvPr id="76" name="Flowchart: Alternate Process 166">
            <a:extLst>
              <a:ext uri="{FF2B5EF4-FFF2-40B4-BE49-F238E27FC236}">
                <a16:creationId xmlns:a16="http://schemas.microsoft.com/office/drawing/2014/main" xmlns="" id="{3A89ED8D-A85A-45D1-ABF4-BE3614780BFF}"/>
              </a:ext>
            </a:extLst>
          </p:cNvPr>
          <p:cNvSpPr/>
          <p:nvPr/>
        </p:nvSpPr>
        <p:spPr bwMode="auto">
          <a:xfrm>
            <a:off x="5667257" y="1157682"/>
            <a:ext cx="221814" cy="1711354"/>
          </a:xfrm>
          <a:prstGeom prst="flowChartAlternateProcess">
            <a:avLst/>
          </a:prstGeom>
          <a:solidFill>
            <a:schemeClr val="bg1"/>
          </a:solidFill>
          <a:ln w="19050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eaLnBrk="0" fontAlgn="base" hangingPunct="0">
              <a:lnSpc>
                <a:spcPct val="75000"/>
              </a:lnSpc>
              <a:spcBef>
                <a:spcPct val="0"/>
              </a:spcBef>
              <a:spcAft>
                <a:spcPct val="0"/>
              </a:spcAft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rgbClr val="003366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C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H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I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R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U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R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G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I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schemeClr val="tx2">
                    <a:lumMod val="50000"/>
                  </a:schemeClr>
                </a:solidFill>
                <a:latin typeface="+mn-lt"/>
                <a:cs typeface="Arial" panose="020B0604020202020204" pitchFamily="34" charset="0"/>
              </a:rPr>
              <a:t>E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en-US" sz="1100" b="1" dirty="0">
              <a:solidFill>
                <a:schemeClr val="tx2">
                  <a:lumMod val="50000"/>
                </a:schemeClr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77" name="Freeform 41">
            <a:extLst>
              <a:ext uri="{FF2B5EF4-FFF2-40B4-BE49-F238E27FC236}">
                <a16:creationId xmlns:a16="http://schemas.microsoft.com/office/drawing/2014/main" xmlns="" id="{0DA1F42C-D29C-EB24-C0AF-DC9C2330B3D3}"/>
              </a:ext>
            </a:extLst>
          </p:cNvPr>
          <p:cNvSpPr/>
          <p:nvPr/>
        </p:nvSpPr>
        <p:spPr>
          <a:xfrm>
            <a:off x="6297313" y="1262037"/>
            <a:ext cx="1570211" cy="1481163"/>
          </a:xfrm>
          <a:prstGeom prst="roundRect">
            <a:avLst>
              <a:gd name="adj" fmla="val 0"/>
            </a:avLst>
          </a:prstGeom>
          <a:solidFill>
            <a:srgbClr val="7F7F7F"/>
          </a:solidFill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marL="0" marR="0" lvl="0" indent="0" algn="ctr" defTabSz="51435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  <a:t>Traitement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  <a:t> Adjuvant</a:t>
            </a:r>
            <a:b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</a:b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  <a:t>au 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  <a:t>choix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  <a:t> de 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  <a:t>l’investigateur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cs typeface="Arial" panose="020B0604020202020204" pitchFamily="34" charset="0"/>
            </a:endParaRPr>
          </a:p>
          <a:p>
            <a:pPr algn="ctr" defTabSz="514350">
              <a:lnSpc>
                <a:spcPts val="1500"/>
              </a:lnSpc>
              <a:defRPr/>
            </a:pPr>
            <a:r>
              <a:rPr lang="en-US" sz="1100" b="1" dirty="0">
                <a:solidFill>
                  <a:schemeClr val="bg2">
                    <a:lumMod val="50000"/>
                  </a:schemeClr>
                </a:solidFill>
                <a:latin typeface="+mj-lt"/>
                <a:cs typeface="Arial" panose="020B0604020202020204" pitchFamily="34" charset="0"/>
              </a:rPr>
              <a:t>Pas de pembrolizumab adjuvant</a:t>
            </a:r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79" name="ZoneTexte 78"/>
          <p:cNvSpPr txBox="1"/>
          <p:nvPr/>
        </p:nvSpPr>
        <p:spPr>
          <a:xfrm>
            <a:off x="8174426" y="1277382"/>
            <a:ext cx="3773158" cy="20851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0056">
              <a:spcBef>
                <a:spcPts val="300"/>
              </a:spcBef>
              <a:buClr>
                <a:schemeClr val="bg2"/>
              </a:buClr>
              <a:buSzPct val="70000"/>
              <a:tabLst>
                <a:tab pos="120650" algn="l"/>
              </a:tabLst>
              <a:defRPr/>
            </a:pPr>
            <a:r>
              <a:rPr lang="fr-FR" sz="1400" b="1" dirty="0">
                <a:solidFill>
                  <a:schemeClr val="tx2"/>
                </a:solidFill>
                <a:cs typeface="Arial" panose="020B0604020202020204" pitchFamily="34" charset="0"/>
              </a:rPr>
              <a:t>Critère de jugement principal :</a:t>
            </a:r>
          </a:p>
          <a:p>
            <a:pPr marL="168275" indent="-168275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400" b="1" dirty="0">
                <a:solidFill>
                  <a:schemeClr val="tx2"/>
                </a:solidFill>
                <a:cs typeface="Arial" panose="020B0604020202020204" pitchFamily="34" charset="0"/>
              </a:rPr>
              <a:t> </a:t>
            </a:r>
            <a:r>
              <a:rPr lang="fr-FR" sz="1200" dirty="0" err="1">
                <a:solidFill>
                  <a:schemeClr val="tx2"/>
                </a:solidFill>
                <a:cs typeface="Arial" panose="020B0604020202020204" pitchFamily="34" charset="0"/>
              </a:rPr>
              <a:t>pCR</a:t>
            </a:r>
            <a:r>
              <a:rPr lang="fr-FR" sz="1200" dirty="0">
                <a:solidFill>
                  <a:schemeClr val="tx2"/>
                </a:solidFill>
                <a:cs typeface="Arial" panose="020B0604020202020204" pitchFamily="34" charset="0"/>
              </a:rPr>
              <a:t> (ypT0, ypN0)</a:t>
            </a:r>
          </a:p>
          <a:p>
            <a:pPr marL="168275" indent="-168275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endParaRPr lang="fr-FR" sz="1100" dirty="0">
              <a:solidFill>
                <a:schemeClr val="tx2"/>
              </a:solidFill>
              <a:cs typeface="Arial" panose="020B0604020202020204" pitchFamily="34" charset="0"/>
            </a:endParaRPr>
          </a:p>
          <a:p>
            <a:pPr defTabSz="450056">
              <a:spcBef>
                <a:spcPts val="300"/>
              </a:spcBef>
              <a:buClr>
                <a:schemeClr val="bg2"/>
              </a:buClr>
              <a:buSzPct val="70000"/>
              <a:tabLst>
                <a:tab pos="120650" algn="l"/>
              </a:tabLst>
              <a:defRPr/>
            </a:pPr>
            <a:r>
              <a:rPr lang="fr-FR" sz="1400" b="1" dirty="0">
                <a:solidFill>
                  <a:schemeClr val="tx2"/>
                </a:solidFill>
                <a:cs typeface="Arial" panose="020B0604020202020204" pitchFamily="34" charset="0"/>
              </a:rPr>
              <a:t>Critères de jugement secondaires </a:t>
            </a:r>
            <a:r>
              <a:rPr lang="fr-FR" sz="1100" dirty="0">
                <a:solidFill>
                  <a:schemeClr val="tx2"/>
                </a:solidFill>
                <a:cs typeface="Arial" panose="020B0604020202020204" pitchFamily="34" charset="0"/>
              </a:rPr>
              <a:t>: </a:t>
            </a:r>
          </a:p>
          <a:p>
            <a:pPr marL="168275" indent="-168275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chemeClr val="tx2"/>
                </a:solidFill>
                <a:cs typeface="Arial" panose="020B0604020202020204" pitchFamily="34" charset="0"/>
              </a:rPr>
              <a:t>RCB,</a:t>
            </a:r>
            <a:r>
              <a:rPr lang="fr-FR" sz="1100" dirty="0">
                <a:solidFill>
                  <a:schemeClr val="tx2"/>
                </a:solidFill>
                <a:cs typeface="Arial" panose="020B0604020202020204" pitchFamily="34" charset="0"/>
              </a:rPr>
              <a:t> </a:t>
            </a:r>
          </a:p>
          <a:p>
            <a:pPr marL="168275" indent="-168275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chemeClr val="tx2"/>
                </a:solidFill>
                <a:cs typeface="Arial" panose="020B0604020202020204" pitchFamily="34" charset="0"/>
              </a:rPr>
              <a:t>SSE, </a:t>
            </a:r>
          </a:p>
          <a:p>
            <a:pPr marL="168275" indent="-168275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chemeClr val="tx2"/>
                </a:solidFill>
                <a:cs typeface="Arial" panose="020B0604020202020204" pitchFamily="34" charset="0"/>
              </a:rPr>
              <a:t>survie globale, </a:t>
            </a:r>
          </a:p>
          <a:p>
            <a:pPr marL="168275" indent="-168275" defTabSz="450056">
              <a:spcBef>
                <a:spcPts val="3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200" dirty="0">
                <a:solidFill>
                  <a:schemeClr val="tx2"/>
                </a:solidFill>
                <a:cs typeface="Arial" panose="020B0604020202020204" pitchFamily="34" charset="0"/>
              </a:rPr>
              <a:t>tolérance</a:t>
            </a:r>
          </a:p>
          <a:p>
            <a:endParaRPr lang="fr-FR" sz="1050" dirty="0"/>
          </a:p>
        </p:txBody>
      </p:sp>
      <p:sp>
        <p:nvSpPr>
          <p:cNvPr id="16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8733078" y="6556537"/>
            <a:ext cx="1411407" cy="242888"/>
          </a:xfrm>
        </p:spPr>
        <p:txBody>
          <a:bodyPr/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41585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Espace réservé du contenu 16">
            <a:extLst>
              <a:ext uri="{FF2B5EF4-FFF2-40B4-BE49-F238E27FC236}">
                <a16:creationId xmlns:a16="http://schemas.microsoft.com/office/drawing/2014/main" xmlns="" id="{4B2F4EFF-FFB3-B46C-B581-CB0143D3379B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2"/>
            <a:ext cx="7192734" cy="248697"/>
          </a:xfrm>
        </p:spPr>
        <p:txBody>
          <a:bodyPr/>
          <a:lstStyle/>
          <a:p>
            <a:r>
              <a:rPr lang="fr-FR" dirty="0"/>
              <a:t>Recommandations St Paul </a:t>
            </a:r>
            <a:r>
              <a:rPr lang="fr-FR" dirty="0" smtClean="0"/>
              <a:t> ; Gligorov </a:t>
            </a:r>
            <a:r>
              <a:rPr lang="fr-FR" dirty="0"/>
              <a:t>J et al, Bulletin du cancer </a:t>
            </a:r>
            <a:r>
              <a:rPr lang="fr-FR" dirty="0" smtClean="0"/>
              <a:t>oct. </a:t>
            </a:r>
            <a:r>
              <a:rPr lang="fr-FR" dirty="0"/>
              <a:t>2023; </a:t>
            </a:r>
            <a:r>
              <a:rPr lang="fr-FR" dirty="0" smtClean="0"/>
              <a:t>vol.110</a:t>
            </a:r>
            <a:r>
              <a:rPr lang="fr-FR" dirty="0"/>
              <a:t>, </a:t>
            </a:r>
            <a:r>
              <a:rPr lang="fr-FR" dirty="0" err="1"/>
              <a:t>supl</a:t>
            </a:r>
            <a:r>
              <a:rPr lang="fr-FR" dirty="0"/>
              <a:t> 1-10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586EFC14-3C74-5AAF-07F7-A70203B841B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Bilans pour les patients sous association CT + pembrolizumab </a:t>
            </a:r>
          </a:p>
        </p:txBody>
      </p:sp>
      <p:sp>
        <p:nvSpPr>
          <p:cNvPr id="13" name="Espace réservé du contenu 12">
            <a:extLst>
              <a:ext uri="{FF2B5EF4-FFF2-40B4-BE49-F238E27FC236}">
                <a16:creationId xmlns:a16="http://schemas.microsoft.com/office/drawing/2014/main" xmlns="" id="{040498C4-DB45-BC98-F6A9-311DB898867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235088" y="887906"/>
            <a:ext cx="9678003" cy="4845329"/>
          </a:xfrm>
        </p:spPr>
        <p:txBody>
          <a:bodyPr/>
          <a:lstStyle/>
          <a:p>
            <a:pPr>
              <a:spcAft>
                <a:spcPts val="600"/>
              </a:spcAft>
              <a:buFont typeface="+mj-lt"/>
              <a:buAutoNum type="arabicPeriod"/>
            </a:pPr>
            <a:r>
              <a:rPr lang="fr-FR" sz="2400" dirty="0">
                <a:solidFill>
                  <a:schemeClr val="tx2">
                    <a:lumMod val="50000"/>
                  </a:schemeClr>
                </a:solidFill>
              </a:rPr>
              <a:t>Bilan pré-thérapeutique</a:t>
            </a:r>
            <a:endParaRPr lang="fr-FR" altLang="fr-FR" sz="2400" dirty="0">
              <a:solidFill>
                <a:schemeClr val="tx2">
                  <a:lumMod val="50000"/>
                </a:schemeClr>
              </a:solidFill>
            </a:endParaRPr>
          </a:p>
          <a:p>
            <a:pPr lvl="1">
              <a:spcBef>
                <a:spcPts val="0"/>
              </a:spcBef>
              <a:spcAft>
                <a:spcPts val="3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NFS, ionogramme, créatinine, glycémie à jeun</a:t>
            </a:r>
          </a:p>
          <a:p>
            <a:pPr lvl="1">
              <a:spcBef>
                <a:spcPts val="0"/>
              </a:spcBef>
              <a:spcAft>
                <a:spcPts val="3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ASAT, ALAT, GGT, Bilirubine totale et conjuguée</a:t>
            </a:r>
          </a:p>
          <a:p>
            <a:pPr lvl="1">
              <a:spcBef>
                <a:spcPts val="0"/>
              </a:spcBef>
              <a:spcAft>
                <a:spcPts val="3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TSH, T4, T3, HBA1c, CPK,</a:t>
            </a:r>
          </a:p>
          <a:p>
            <a:pPr lvl="1">
              <a:spcBef>
                <a:spcPts val="0"/>
              </a:spcBef>
              <a:spcAft>
                <a:spcPts val="3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Cortisol (ACTH)</a:t>
            </a:r>
          </a:p>
          <a:p>
            <a:pPr lvl="1">
              <a:spcBef>
                <a:spcPts val="0"/>
              </a:spcBef>
              <a:spcAft>
                <a:spcPts val="3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Sérologies VHB, VHC et VIH </a:t>
            </a:r>
          </a:p>
          <a:p>
            <a:pPr lvl="1">
              <a:spcBef>
                <a:spcPts val="0"/>
              </a:spcBef>
              <a:spcAft>
                <a:spcPts val="3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ECG et troponine</a:t>
            </a:r>
          </a:p>
          <a:p>
            <a:pPr lvl="1">
              <a:spcBef>
                <a:spcPts val="0"/>
              </a:spcBef>
              <a:spcAft>
                <a:spcPts val="3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EFR (patients avec pathologie pulmonaire sous-jacente) </a:t>
            </a:r>
          </a:p>
          <a:p>
            <a:pPr lvl="1">
              <a:spcBef>
                <a:spcPts val="0"/>
              </a:spcBef>
              <a:spcAft>
                <a:spcPts val="3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BNP (si antécédent cardiaque)</a:t>
            </a:r>
          </a:p>
          <a:p>
            <a:pPr lvl="1">
              <a:spcBef>
                <a:spcPts val="0"/>
              </a:spcBef>
              <a:spcAft>
                <a:spcPts val="3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altLang="fr-FR" dirty="0">
                <a:solidFill>
                  <a:srgbClr val="005086"/>
                </a:solidFill>
              </a:rPr>
              <a:t>Béta HCG</a:t>
            </a:r>
          </a:p>
          <a:p>
            <a:pPr lvl="1">
              <a:spcBef>
                <a:spcPts val="0"/>
              </a:spcBef>
              <a:spcAft>
                <a:spcPts val="12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altLang="fr-FR" dirty="0">
                <a:solidFill>
                  <a:srgbClr val="005086"/>
                </a:solidFill>
              </a:rPr>
              <a:t>Echographie cardiaque et à mi-parcours </a:t>
            </a:r>
          </a:p>
          <a:p>
            <a:pPr>
              <a:spcAft>
                <a:spcPts val="600"/>
              </a:spcAft>
              <a:buFont typeface="+mj-lt"/>
              <a:buAutoNum type="arabicPeriod"/>
            </a:pPr>
            <a:r>
              <a:rPr lang="fr-FR" sz="2400" dirty="0">
                <a:solidFill>
                  <a:schemeClr val="tx2">
                    <a:lumMod val="50000"/>
                  </a:schemeClr>
                </a:solidFill>
              </a:rPr>
              <a:t>Bilan en cours de traitement</a:t>
            </a:r>
            <a:endParaRPr lang="fr-FR" altLang="fr-FR" sz="2400" dirty="0">
              <a:solidFill>
                <a:schemeClr val="tx2">
                  <a:lumMod val="50000"/>
                </a:schemeClr>
              </a:solidFill>
            </a:endParaRP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NFS, ionogramme, créatinine, glycémie à jeun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ASAT, ALAT, GGT, Bilirubine totale et conjuguée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TSH, T4, T3, CPK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Cortisol, Troponine</a:t>
            </a:r>
            <a:endParaRPr lang="fr-FR" altLang="fr-FR" dirty="0">
              <a:solidFill>
                <a:srgbClr val="005086"/>
              </a:solidFill>
            </a:endParaRPr>
          </a:p>
        </p:txBody>
      </p:sp>
      <p:sp>
        <p:nvSpPr>
          <p:cNvPr id="5" name="Espace réservé du texte 1"/>
          <p:cNvSpPr>
            <a:spLocks noGrp="1"/>
          </p:cNvSpPr>
          <p:nvPr>
            <p:ph type="body" sz="quarter" idx="15"/>
          </p:nvPr>
        </p:nvSpPr>
        <p:spPr>
          <a:xfrm>
            <a:off x="8733078" y="6556537"/>
            <a:ext cx="1411407" cy="242888"/>
          </a:xfrm>
        </p:spPr>
        <p:txBody>
          <a:bodyPr/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6970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657D42FA-09D1-4956-D42B-A502CB7B8C62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68616" y="6276901"/>
            <a:ext cx="6839251" cy="324039"/>
          </a:xfrm>
        </p:spPr>
        <p:txBody>
          <a:bodyPr/>
          <a:lstStyle/>
          <a:p>
            <a:r>
              <a:rPr lang="fr-FR" dirty="0" err="1"/>
              <a:t>Champiat</a:t>
            </a:r>
            <a:r>
              <a:rPr lang="fr-FR" dirty="0"/>
              <a:t> et al. (2015). Management of Immune Checkpoint </a:t>
            </a:r>
            <a:r>
              <a:rPr lang="fr-FR" dirty="0" err="1"/>
              <a:t>Blockade</a:t>
            </a:r>
            <a:r>
              <a:rPr lang="fr-FR" dirty="0"/>
              <a:t> </a:t>
            </a:r>
            <a:r>
              <a:rPr lang="fr-FR" dirty="0" err="1"/>
              <a:t>Dysimmune</a:t>
            </a:r>
            <a:r>
              <a:rPr lang="fr-FR" dirty="0"/>
              <a:t> </a:t>
            </a:r>
            <a:r>
              <a:rPr lang="fr-FR" dirty="0" err="1"/>
              <a:t>Toxicities</a:t>
            </a:r>
            <a:r>
              <a:rPr lang="fr-FR" dirty="0"/>
              <a:t>: a collaborative position </a:t>
            </a:r>
            <a:r>
              <a:rPr lang="fr-FR" dirty="0" err="1"/>
              <a:t>paper</a:t>
            </a:r>
            <a:r>
              <a:rPr lang="fr-FR" dirty="0"/>
              <a:t>. </a:t>
            </a:r>
            <a:r>
              <a:rPr lang="fr-FR" dirty="0" err="1"/>
              <a:t>Annals</a:t>
            </a:r>
            <a:r>
              <a:rPr lang="fr-FR" dirty="0"/>
              <a:t> of </a:t>
            </a:r>
            <a:r>
              <a:rPr lang="fr-FR" dirty="0" err="1"/>
              <a:t>Oncology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586EFC14-3C74-5AAF-07F7-A70203B841B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Spectre des « effets secondaires </a:t>
            </a:r>
            <a:r>
              <a:rPr lang="fr-FR" dirty="0" err="1"/>
              <a:t>immuno</a:t>
            </a:r>
            <a:r>
              <a:rPr lang="fr-FR" dirty="0"/>
              <a:t>-induits »</a:t>
            </a:r>
          </a:p>
        </p:txBody>
      </p:sp>
      <p:sp>
        <p:nvSpPr>
          <p:cNvPr id="13" name="Espace réservé du contenu 12">
            <a:extLst>
              <a:ext uri="{FF2B5EF4-FFF2-40B4-BE49-F238E27FC236}">
                <a16:creationId xmlns:a16="http://schemas.microsoft.com/office/drawing/2014/main" xmlns="" id="{040498C4-DB45-BC98-F6A9-311DB898867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7251154" y="973966"/>
            <a:ext cx="4527889" cy="4726798"/>
          </a:xfrm>
        </p:spPr>
        <p:txBody>
          <a:bodyPr anchor="ctr"/>
          <a:lstStyle/>
          <a:p>
            <a:pPr>
              <a:buSzPct val="100000"/>
              <a:buFont typeface="Wingdings" pitchFamily="2" charset="2"/>
              <a:buChar char="§"/>
            </a:pPr>
            <a:r>
              <a:rPr lang="fr-FR" sz="1600" dirty="0">
                <a:solidFill>
                  <a:schemeClr val="tx2">
                    <a:lumMod val="50000"/>
                  </a:schemeClr>
                </a:solidFill>
              </a:rPr>
              <a:t>Toxicités fréquentes &gt; 10%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sz="1400" b="0" dirty="0">
                <a:solidFill>
                  <a:srgbClr val="005086"/>
                </a:solidFill>
              </a:rPr>
              <a:t>Cutanées</a:t>
            </a:r>
          </a:p>
          <a:p>
            <a:pPr lvl="1">
              <a:spcAft>
                <a:spcPts val="12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sz="1400" b="0" dirty="0">
                <a:solidFill>
                  <a:srgbClr val="005086"/>
                </a:solidFill>
              </a:rPr>
              <a:t>Endocriniennes : hypo et hyperthyroïdie</a:t>
            </a:r>
          </a:p>
          <a:p>
            <a:pPr>
              <a:buSzPct val="100000"/>
              <a:buFont typeface="Wingdings" pitchFamily="2" charset="2"/>
              <a:buChar char="§"/>
            </a:pPr>
            <a:r>
              <a:rPr lang="fr-FR" sz="1600" dirty="0">
                <a:solidFill>
                  <a:schemeClr val="tx2">
                    <a:lumMod val="50000"/>
                  </a:schemeClr>
                </a:solidFill>
              </a:rPr>
              <a:t>Toxicités rares mais sévères : 1-5%</a:t>
            </a:r>
          </a:p>
          <a:p>
            <a:pPr lvl="1">
              <a:spcAft>
                <a:spcPts val="12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sz="1400" b="0" dirty="0">
                <a:solidFill>
                  <a:srgbClr val="005086"/>
                </a:solidFill>
              </a:rPr>
              <a:t>Hépatique / Colite / Pneumopathie</a:t>
            </a:r>
          </a:p>
          <a:p>
            <a:pPr>
              <a:buSzPct val="100000"/>
              <a:buFont typeface="Wingdings" pitchFamily="2" charset="2"/>
              <a:buChar char="§"/>
            </a:pPr>
            <a:r>
              <a:rPr lang="fr-FR" sz="1600" dirty="0">
                <a:solidFill>
                  <a:schemeClr val="tx2">
                    <a:lumMod val="50000"/>
                  </a:schemeClr>
                </a:solidFill>
              </a:rPr>
              <a:t>Toxicités très rares mais potentiellement fatales &lt;1%</a:t>
            </a:r>
          </a:p>
          <a:p>
            <a:pPr lvl="1">
              <a:buClr>
                <a:srgbClr val="005086"/>
              </a:buClr>
              <a:buSzPct val="100000"/>
              <a:buFont typeface="Police système Courant"/>
              <a:buChar char="►"/>
            </a:pPr>
            <a:r>
              <a:rPr lang="fr-FR" sz="1400" b="0" dirty="0">
                <a:solidFill>
                  <a:srgbClr val="005086"/>
                </a:solidFill>
              </a:rPr>
              <a:t>Cardiologique : myocardite</a:t>
            </a:r>
          </a:p>
          <a:p>
            <a:pPr lvl="1">
              <a:buClr>
                <a:srgbClr val="005086"/>
              </a:buClr>
              <a:buSzPct val="100000"/>
              <a:buFont typeface="Police système Courant"/>
              <a:buChar char="►"/>
            </a:pPr>
            <a:r>
              <a:rPr lang="fr-FR" sz="1400" b="0" dirty="0">
                <a:solidFill>
                  <a:srgbClr val="005086"/>
                </a:solidFill>
              </a:rPr>
              <a:t>Endocrinienne : insuffisante surrénale, hypophysite, diabète</a:t>
            </a:r>
          </a:p>
          <a:p>
            <a:pPr lvl="1">
              <a:buClr>
                <a:srgbClr val="005086"/>
              </a:buClr>
              <a:buSzPct val="100000"/>
              <a:buFont typeface="Police système Courant"/>
              <a:buChar char="►"/>
            </a:pPr>
            <a:r>
              <a:rPr lang="fr-FR" sz="1400" b="0" dirty="0">
                <a:solidFill>
                  <a:srgbClr val="005086"/>
                </a:solidFill>
              </a:rPr>
              <a:t>Neuro-musculaire  : </a:t>
            </a:r>
            <a:r>
              <a:rPr lang="fr-FR" sz="1400" b="0" dirty="0" err="1">
                <a:solidFill>
                  <a:srgbClr val="005086"/>
                </a:solidFill>
              </a:rPr>
              <a:t>sd</a:t>
            </a:r>
            <a:r>
              <a:rPr lang="fr-FR" sz="1400" b="0" dirty="0">
                <a:solidFill>
                  <a:srgbClr val="005086"/>
                </a:solidFill>
              </a:rPr>
              <a:t> Guillain Barré, </a:t>
            </a:r>
          </a:p>
          <a:p>
            <a:pPr lvl="1">
              <a:buClr>
                <a:srgbClr val="005086"/>
              </a:buClr>
              <a:buSzPct val="100000"/>
              <a:buFont typeface="Police système Courant"/>
              <a:buChar char="►"/>
            </a:pPr>
            <a:r>
              <a:rPr lang="fr-FR" sz="1400" b="0" dirty="0">
                <a:solidFill>
                  <a:srgbClr val="005086"/>
                </a:solidFill>
              </a:rPr>
              <a:t>myosite …</a:t>
            </a:r>
          </a:p>
          <a:p>
            <a:pPr lvl="1">
              <a:buClr>
                <a:srgbClr val="005086"/>
              </a:buClr>
              <a:buSzPct val="100000"/>
              <a:buFont typeface="Police système Courant"/>
              <a:buChar char="►"/>
            </a:pPr>
            <a:r>
              <a:rPr lang="fr-FR" sz="1400" b="0" dirty="0">
                <a:solidFill>
                  <a:srgbClr val="005086"/>
                </a:solidFill>
              </a:rPr>
              <a:t>Cutanées : DRESS…</a:t>
            </a:r>
          </a:p>
        </p:txBody>
      </p:sp>
      <p:pic>
        <p:nvPicPr>
          <p:cNvPr id="9" name="Image 4">
            <a:extLst>
              <a:ext uri="{FF2B5EF4-FFF2-40B4-BE49-F238E27FC236}">
                <a16:creationId xmlns:a16="http://schemas.microsoft.com/office/drawing/2014/main" xmlns="" id="{C68ED5F2-225A-096F-841B-245E1E2109F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61924" y="870206"/>
            <a:ext cx="2277769" cy="4909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Image 7">
            <a:extLst>
              <a:ext uri="{FF2B5EF4-FFF2-40B4-BE49-F238E27FC236}">
                <a16:creationId xmlns:a16="http://schemas.microsoft.com/office/drawing/2014/main" xmlns="" id="{4022F63B-BFB0-6A8A-0F16-2E02CB8108C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89645" y="1503139"/>
            <a:ext cx="944908" cy="798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Image 8">
            <a:extLst>
              <a:ext uri="{FF2B5EF4-FFF2-40B4-BE49-F238E27FC236}">
                <a16:creationId xmlns:a16="http://schemas.microsoft.com/office/drawing/2014/main" xmlns="" id="{DBCC53EC-2D71-E3D9-D7F9-0913D13B67A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05944" y="882563"/>
            <a:ext cx="945970" cy="799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Image 9">
            <a:extLst>
              <a:ext uri="{FF2B5EF4-FFF2-40B4-BE49-F238E27FC236}">
                <a16:creationId xmlns:a16="http://schemas.microsoft.com/office/drawing/2014/main" xmlns="" id="{CA0DD89B-78E4-94E1-2321-A80A37DD8915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52836" y="882563"/>
            <a:ext cx="944907" cy="671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Image 11">
            <a:extLst>
              <a:ext uri="{FF2B5EF4-FFF2-40B4-BE49-F238E27FC236}">
                <a16:creationId xmlns:a16="http://schemas.microsoft.com/office/drawing/2014/main" xmlns="" id="{22E7C43C-A38D-EDB1-F0AD-49CDDE4C1AB3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91240" y="2513518"/>
            <a:ext cx="945970" cy="842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Image 12">
            <a:extLst>
              <a:ext uri="{FF2B5EF4-FFF2-40B4-BE49-F238E27FC236}">
                <a16:creationId xmlns:a16="http://schemas.microsoft.com/office/drawing/2014/main" xmlns="" id="{9BB8CF20-E54E-BF03-3EAA-7C431523132E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96467" y="3490416"/>
            <a:ext cx="945970" cy="91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Image 13">
            <a:extLst>
              <a:ext uri="{FF2B5EF4-FFF2-40B4-BE49-F238E27FC236}">
                <a16:creationId xmlns:a16="http://schemas.microsoft.com/office/drawing/2014/main" xmlns="" id="{677AE622-81FB-D62F-101C-1499A27860BC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41816" y="4628736"/>
            <a:ext cx="944908" cy="6038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Image 14">
            <a:extLst>
              <a:ext uri="{FF2B5EF4-FFF2-40B4-BE49-F238E27FC236}">
                <a16:creationId xmlns:a16="http://schemas.microsoft.com/office/drawing/2014/main" xmlns="" id="{8893307D-45B4-5B7C-6F9F-0CBE8D5F8BD5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48282" y="4577321"/>
            <a:ext cx="944908" cy="655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Image 15">
            <a:extLst>
              <a:ext uri="{FF2B5EF4-FFF2-40B4-BE49-F238E27FC236}">
                <a16:creationId xmlns:a16="http://schemas.microsoft.com/office/drawing/2014/main" xmlns="" id="{A46DC65C-4524-FE0B-C527-7F29A0A13A22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05766" y="3945984"/>
            <a:ext cx="944907" cy="90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Image 16">
            <a:extLst>
              <a:ext uri="{FF2B5EF4-FFF2-40B4-BE49-F238E27FC236}">
                <a16:creationId xmlns:a16="http://schemas.microsoft.com/office/drawing/2014/main" xmlns="" id="{EBD35882-C60C-AFA3-5A35-D95B393F0028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46423" y="1821199"/>
            <a:ext cx="945970" cy="730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Image 17">
            <a:extLst>
              <a:ext uri="{FF2B5EF4-FFF2-40B4-BE49-F238E27FC236}">
                <a16:creationId xmlns:a16="http://schemas.microsoft.com/office/drawing/2014/main" xmlns="" id="{BF0080BE-905A-A275-1818-AF818EF570C5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14979" y="2794510"/>
            <a:ext cx="952347" cy="32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Image 18">
            <a:extLst>
              <a:ext uri="{FF2B5EF4-FFF2-40B4-BE49-F238E27FC236}">
                <a16:creationId xmlns:a16="http://schemas.microsoft.com/office/drawing/2014/main" xmlns="" id="{F08E977C-2071-78B6-A654-FC35A48A2969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84243" y="3490416"/>
            <a:ext cx="952347" cy="324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ZoneTexte 19">
            <a:extLst>
              <a:ext uri="{FF2B5EF4-FFF2-40B4-BE49-F238E27FC236}">
                <a16:creationId xmlns:a16="http://schemas.microsoft.com/office/drawing/2014/main" xmlns="" id="{A56BCA91-65E6-728F-6546-446D7BCDF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789" y="1687278"/>
            <a:ext cx="2098141" cy="1374825"/>
          </a:xfrm>
          <a:prstGeom prst="rect">
            <a:avLst/>
          </a:prstGeom>
          <a:solidFill>
            <a:schemeClr val="bg1">
              <a:alpha val="5294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342900" indent="-342900">
              <a:spcBef>
                <a:spcPct val="20000"/>
              </a:spcBef>
              <a:buClr>
                <a:schemeClr val="accent1"/>
              </a:buClr>
              <a:buSzPct val="85000"/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Clr>
                <a:schemeClr val="accent1"/>
              </a:buClr>
              <a:buSzPct val="85000"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90000"/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100000"/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1" eaLnBrk="1" hangingPunct="1">
              <a:lnSpc>
                <a:spcPct val="15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fr-FR" sz="1600" b="1" dirty="0">
                <a:solidFill>
                  <a:srgbClr val="000000"/>
                </a:solidFill>
              </a:rPr>
              <a:t>- New</a:t>
            </a:r>
          </a:p>
          <a:p>
            <a:pPr lvl="1" eaLnBrk="1" hangingPunct="1">
              <a:lnSpc>
                <a:spcPct val="15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fr-FR" sz="1600" b="1" dirty="0">
                <a:solidFill>
                  <a:srgbClr val="000000"/>
                </a:solidFill>
              </a:rPr>
              <a:t>- Diverse</a:t>
            </a:r>
          </a:p>
          <a:p>
            <a:pPr lvl="1" eaLnBrk="1" hangingPunct="1">
              <a:lnSpc>
                <a:spcPct val="15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fr-FR" sz="1600" b="1" dirty="0">
                <a:solidFill>
                  <a:srgbClr val="000000"/>
                </a:solidFill>
              </a:rPr>
              <a:t>- Uncommon</a:t>
            </a:r>
          </a:p>
        </p:txBody>
      </p:sp>
      <p:sp>
        <p:nvSpPr>
          <p:cNvPr id="2" name="Espace réservé du contenu 5">
            <a:extLst>
              <a:ext uri="{FF2B5EF4-FFF2-40B4-BE49-F238E27FC236}">
                <a16:creationId xmlns:a16="http://schemas.microsoft.com/office/drawing/2014/main" xmlns="" id="{436949E7-7EE2-712A-1007-77628B2C57CC}"/>
              </a:ext>
            </a:extLst>
          </p:cNvPr>
          <p:cNvSpPr txBox="1">
            <a:spLocks/>
          </p:cNvSpPr>
          <p:nvPr/>
        </p:nvSpPr>
        <p:spPr>
          <a:xfrm>
            <a:off x="1247004" y="768096"/>
            <a:ext cx="6004150" cy="5138538"/>
          </a:xfrm>
          <a:prstGeom prst="rect">
            <a:avLst/>
          </a:prstGeom>
          <a:ln w="12700">
            <a:solidFill>
              <a:srgbClr val="7F7F7F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/>
              <a:t> </a:t>
            </a:r>
            <a:endParaRPr lang="fr-FR" dirty="0"/>
          </a:p>
        </p:txBody>
      </p:sp>
      <p:sp>
        <p:nvSpPr>
          <p:cNvPr id="2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97394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5">
            <a:extLst>
              <a:ext uri="{FF2B5EF4-FFF2-40B4-BE49-F238E27FC236}">
                <a16:creationId xmlns:a16="http://schemas.microsoft.com/office/drawing/2014/main" xmlns="" id="{9B6D04C0-B1B6-7714-E8EB-6EA84C6E9634}"/>
              </a:ext>
            </a:extLst>
          </p:cNvPr>
          <p:cNvSpPr txBox="1">
            <a:spLocks/>
          </p:cNvSpPr>
          <p:nvPr/>
        </p:nvSpPr>
        <p:spPr>
          <a:xfrm>
            <a:off x="1119026" y="1266364"/>
            <a:ext cx="10844784" cy="4580592"/>
          </a:xfrm>
          <a:prstGeom prst="rect">
            <a:avLst/>
          </a:prstGeom>
          <a:ln w="12700">
            <a:solidFill>
              <a:srgbClr val="7F7F7F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/>
              <a:t> </a:t>
            </a:r>
            <a:endParaRPr lang="fr-FR" dirty="0"/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657D42FA-09D1-4956-D42B-A502CB7B8C62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932773" y="6087574"/>
            <a:ext cx="7510167" cy="385124"/>
          </a:xfrm>
        </p:spPr>
        <p:txBody>
          <a:bodyPr/>
          <a:lstStyle/>
          <a:p>
            <a:r>
              <a:rPr lang="fr-FR" sz="1100" i="0" dirty="0" err="1"/>
              <a:t>Puzanov</a:t>
            </a:r>
            <a:r>
              <a:rPr lang="fr-FR" sz="1100" i="0" dirty="0"/>
              <a:t> I et al </a:t>
            </a:r>
            <a:r>
              <a:rPr lang="fr-FR" sz="1100" dirty="0"/>
              <a:t>J </a:t>
            </a:r>
            <a:r>
              <a:rPr lang="fr-FR" sz="1100" dirty="0" err="1"/>
              <a:t>Immunother</a:t>
            </a:r>
            <a:r>
              <a:rPr lang="fr-FR" sz="1100" dirty="0"/>
              <a:t> Cancer 2017 </a:t>
            </a:r>
            <a:r>
              <a:rPr lang="fr-FR" sz="1100" dirty="0" err="1"/>
              <a:t>Nov</a:t>
            </a:r>
            <a:r>
              <a:rPr lang="fr-FR" sz="1100" dirty="0"/>
              <a:t> 21;5(1):95. and </a:t>
            </a:r>
            <a:r>
              <a:rPr lang="fr-FR" sz="1100" dirty="0" err="1"/>
              <a:t>Brahmer</a:t>
            </a:r>
            <a:r>
              <a:rPr lang="fr-FR" sz="1100" dirty="0"/>
              <a:t> J el al J </a:t>
            </a:r>
            <a:r>
              <a:rPr lang="fr-FR" sz="1100" dirty="0" err="1"/>
              <a:t>Immunother</a:t>
            </a:r>
            <a:r>
              <a:rPr lang="fr-FR" sz="1100" dirty="0"/>
              <a:t> Cancer 2021  </a:t>
            </a:r>
            <a:r>
              <a:rPr lang="fr-FR" sz="1100" dirty="0" err="1"/>
              <a:t>Brahmer</a:t>
            </a:r>
            <a:r>
              <a:rPr lang="fr-FR" sz="1100" dirty="0"/>
              <a:t> JR,  et </a:t>
            </a:r>
            <a:r>
              <a:rPr lang="fr-FR" sz="1100" dirty="0" err="1"/>
              <a:t>al.J</a:t>
            </a:r>
            <a:r>
              <a:rPr lang="fr-FR" sz="1100" dirty="0"/>
              <a:t> Clin </a:t>
            </a:r>
            <a:r>
              <a:rPr lang="fr-FR" sz="1100" dirty="0" err="1"/>
              <a:t>Oncol</a:t>
            </a:r>
            <a:r>
              <a:rPr lang="fr-FR" sz="1100" dirty="0"/>
              <a:t>. 2018 Jun 10; 36(17):1714-1768. </a:t>
            </a:r>
            <a:r>
              <a:rPr lang="fr-FR" sz="1100" dirty="0" err="1"/>
              <a:t>Haanen</a:t>
            </a:r>
            <a:r>
              <a:rPr lang="fr-FR" sz="1100" dirty="0"/>
              <a:t> J et al 2017  Ann </a:t>
            </a:r>
            <a:r>
              <a:rPr lang="fr-FR" sz="1100" dirty="0" err="1"/>
              <a:t>Oncol</a:t>
            </a:r>
            <a:r>
              <a:rPr lang="fr-FR" sz="1100" dirty="0"/>
              <a:t> </a:t>
            </a:r>
            <a:r>
              <a:rPr lang="fr-FR" sz="1100" dirty="0" err="1"/>
              <a:t>Jul</a:t>
            </a:r>
            <a:r>
              <a:rPr lang="fr-FR" sz="1100" dirty="0"/>
              <a:t> 1;28(suppl_4):iv119-iv142.</a:t>
            </a:r>
            <a:endParaRPr lang="fr-FR" sz="1100" i="0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586EFC14-3C74-5AAF-07F7-A70203B841B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/>
              <a:t>Référentiels pour la prise en charge des effets secondaires spécifiques ICI</a:t>
            </a:r>
          </a:p>
        </p:txBody>
      </p:sp>
      <p:pic>
        <p:nvPicPr>
          <p:cNvPr id="32" name="Image 31">
            <a:extLst>
              <a:ext uri="{FF2B5EF4-FFF2-40B4-BE49-F238E27FC236}">
                <a16:creationId xmlns:a16="http://schemas.microsoft.com/office/drawing/2014/main" xmlns="" id="{52DE144C-FB7A-B5CE-7B38-FAD00F4FA54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56265" y="2379799"/>
            <a:ext cx="4311172" cy="1672992"/>
          </a:xfrm>
          <a:prstGeom prst="rect">
            <a:avLst/>
          </a:prstGeom>
        </p:spPr>
      </p:pic>
      <p:pic>
        <p:nvPicPr>
          <p:cNvPr id="33" name="Image 32">
            <a:extLst>
              <a:ext uri="{FF2B5EF4-FFF2-40B4-BE49-F238E27FC236}">
                <a16:creationId xmlns:a16="http://schemas.microsoft.com/office/drawing/2014/main" xmlns="" id="{1114AF14-DE76-7EDC-2F1D-06BE1BB751E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29920" y="1447991"/>
            <a:ext cx="4430323" cy="1863616"/>
          </a:xfrm>
          <a:prstGeom prst="rect">
            <a:avLst/>
          </a:prstGeom>
        </p:spPr>
      </p:pic>
      <p:pic>
        <p:nvPicPr>
          <p:cNvPr id="34" name="Image 33">
            <a:extLst>
              <a:ext uri="{FF2B5EF4-FFF2-40B4-BE49-F238E27FC236}">
                <a16:creationId xmlns:a16="http://schemas.microsoft.com/office/drawing/2014/main" xmlns="" id="{393F6A5A-46BB-7B98-3395-46146DAE4AD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5964" y="3619295"/>
            <a:ext cx="4430323" cy="2046034"/>
          </a:xfrm>
          <a:prstGeom prst="rect">
            <a:avLst/>
          </a:prstGeom>
        </p:spPr>
      </p:pic>
      <p:sp>
        <p:nvSpPr>
          <p:cNvPr id="37" name="ZoneTexte 36">
            <a:extLst>
              <a:ext uri="{FF2B5EF4-FFF2-40B4-BE49-F238E27FC236}">
                <a16:creationId xmlns:a16="http://schemas.microsoft.com/office/drawing/2014/main" xmlns="" id="{35F9A19F-F727-DEAA-AD64-B6B199FC5BF3}"/>
              </a:ext>
            </a:extLst>
          </p:cNvPr>
          <p:cNvSpPr txBox="1"/>
          <p:nvPr/>
        </p:nvSpPr>
        <p:spPr>
          <a:xfrm>
            <a:off x="1237827" y="2147135"/>
            <a:ext cx="10807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ESMO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: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xmlns="" id="{F96E7C67-1535-F55D-C7BD-75EC05F372AB}"/>
              </a:ext>
            </a:extLst>
          </p:cNvPr>
          <p:cNvSpPr txBox="1"/>
          <p:nvPr/>
        </p:nvSpPr>
        <p:spPr>
          <a:xfrm>
            <a:off x="1309061" y="4452207"/>
            <a:ext cx="8835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STIC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: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xmlns="" id="{F64DAA05-AE7D-C9CC-E9A6-A606970A05A1}"/>
              </a:ext>
            </a:extLst>
          </p:cNvPr>
          <p:cNvSpPr txBox="1"/>
          <p:nvPr/>
        </p:nvSpPr>
        <p:spPr>
          <a:xfrm>
            <a:off x="7655549" y="1962469"/>
            <a:ext cx="11047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ASCO</a:t>
            </a: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/>
              <a:t> :</a:t>
            </a:r>
          </a:p>
        </p:txBody>
      </p:sp>
      <p:sp>
        <p:nvSpPr>
          <p:cNvPr id="1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36226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3">
            <a:extLst>
              <a:ext uri="{FF2B5EF4-FFF2-40B4-BE49-F238E27FC236}">
                <a16:creationId xmlns:a16="http://schemas.microsoft.com/office/drawing/2014/main" xmlns="" id="{5051D59F-4430-D10C-F860-E320808C93EA}"/>
              </a:ext>
            </a:extLst>
          </p:cNvPr>
          <p:cNvGrpSpPr/>
          <p:nvPr/>
        </p:nvGrpSpPr>
        <p:grpSpPr>
          <a:xfrm>
            <a:off x="3448704" y="992842"/>
            <a:ext cx="6023063" cy="4394732"/>
            <a:chOff x="3623695" y="1139146"/>
            <a:chExt cx="6023063" cy="4394732"/>
          </a:xfrm>
        </p:grpSpPr>
        <p:pic>
          <p:nvPicPr>
            <p:cNvPr id="7" name="Image 6">
              <a:extLst>
                <a:ext uri="{FF2B5EF4-FFF2-40B4-BE49-F238E27FC236}">
                  <a16:creationId xmlns:a16="http://schemas.microsoft.com/office/drawing/2014/main" xmlns="" id="{5C7FF1CD-3598-0348-D9DA-B3F3491AEF2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23695" y="1650375"/>
              <a:ext cx="6023063" cy="3883503"/>
            </a:xfrm>
            <a:prstGeom prst="rect">
              <a:avLst/>
            </a:prstGeom>
          </p:spPr>
        </p:pic>
        <p:pic>
          <p:nvPicPr>
            <p:cNvPr id="8" name="Image 7">
              <a:extLst>
                <a:ext uri="{FF2B5EF4-FFF2-40B4-BE49-F238E27FC236}">
                  <a16:creationId xmlns:a16="http://schemas.microsoft.com/office/drawing/2014/main" xmlns="" id="{D6D7C616-EF18-7752-09E5-EE9D9BCEC6B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23695" y="1139146"/>
              <a:ext cx="2591184" cy="852212"/>
            </a:xfrm>
            <a:prstGeom prst="rect">
              <a:avLst/>
            </a:prstGeom>
          </p:spPr>
        </p:pic>
      </p:grpSp>
      <p:sp>
        <p:nvSpPr>
          <p:cNvPr id="3" name="Espace réservé du contenu 5">
            <a:extLst>
              <a:ext uri="{FF2B5EF4-FFF2-40B4-BE49-F238E27FC236}">
                <a16:creationId xmlns:a16="http://schemas.microsoft.com/office/drawing/2014/main" xmlns="" id="{21D7BBEA-E132-33EC-5707-1EDC4C156082}"/>
              </a:ext>
            </a:extLst>
          </p:cNvPr>
          <p:cNvSpPr txBox="1">
            <a:spLocks/>
          </p:cNvSpPr>
          <p:nvPr/>
        </p:nvSpPr>
        <p:spPr>
          <a:xfrm>
            <a:off x="3026663" y="576072"/>
            <a:ext cx="6867145" cy="5085938"/>
          </a:xfrm>
          <a:prstGeom prst="rect">
            <a:avLst/>
          </a:prstGeom>
          <a:ln w="12700">
            <a:solidFill>
              <a:srgbClr val="7F7F7F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/>
              <a:t> </a:t>
            </a:r>
            <a:endParaRPr lang="fr-FR" dirty="0"/>
          </a:p>
        </p:txBody>
      </p:sp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4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2751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37426" y="261658"/>
            <a:ext cx="8618452" cy="5621557"/>
          </a:xfrm>
          <a:prstGeom prst="rect">
            <a:avLst/>
          </a:prstGeom>
          <a:solidFill>
            <a:srgbClr val="F2F2F2">
              <a:alpha val="74118"/>
            </a:srgbClr>
          </a:solidFill>
          <a:ln>
            <a:noFill/>
          </a:ln>
        </p:spPr>
      </p:pic>
      <p:sp>
        <p:nvSpPr>
          <p:cNvPr id="5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/>
          <a:lstStyle/>
          <a:p>
            <a:r>
              <a:rPr lang="fr-FR" dirty="0" err="1" smtClean="0"/>
              <a:t>Loibl</a:t>
            </a:r>
            <a:r>
              <a:rPr lang="fr-FR" dirty="0" smtClean="0"/>
              <a:t> S. et al. </a:t>
            </a:r>
            <a:r>
              <a:rPr lang="fr-FR" dirty="0" err="1" smtClean="0"/>
              <a:t>Annals</a:t>
            </a:r>
            <a:r>
              <a:rPr lang="fr-FR" dirty="0" smtClean="0"/>
              <a:t> </a:t>
            </a:r>
            <a:r>
              <a:rPr lang="fr-FR" dirty="0" err="1" smtClean="0"/>
              <a:t>oncol</a:t>
            </a:r>
            <a:r>
              <a:rPr lang="fr-FR" dirty="0" smtClean="0"/>
              <a:t> </a:t>
            </a:r>
            <a:r>
              <a:rPr lang="fr-FR" dirty="0" err="1" smtClean="0"/>
              <a:t>dec</a:t>
            </a:r>
            <a:r>
              <a:rPr lang="fr-FR" dirty="0" smtClean="0"/>
              <a:t> 2023</a:t>
            </a:r>
            <a:endParaRPr lang="fr-FR" dirty="0"/>
          </a:p>
        </p:txBody>
      </p:sp>
      <p:sp>
        <p:nvSpPr>
          <p:cNvPr id="6" name="Rectangle 5"/>
          <p:cNvSpPr/>
          <p:nvPr/>
        </p:nvSpPr>
        <p:spPr>
          <a:xfrm>
            <a:off x="1570008" y="77638"/>
            <a:ext cx="9670211" cy="5891841"/>
          </a:xfrm>
          <a:prstGeom prst="rect">
            <a:avLst/>
          </a:prstGeom>
          <a:noFill/>
          <a:ln w="6350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Rectangle 1"/>
          <p:cNvSpPr/>
          <p:nvPr/>
        </p:nvSpPr>
        <p:spPr>
          <a:xfrm>
            <a:off x="5339751" y="3666226"/>
            <a:ext cx="1319841" cy="2242868"/>
          </a:xfrm>
          <a:prstGeom prst="rect">
            <a:avLst/>
          </a:prstGeom>
          <a:solidFill>
            <a:srgbClr val="F2F2F2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6"/>
          <p:cNvSpPr/>
          <p:nvPr/>
        </p:nvSpPr>
        <p:spPr>
          <a:xfrm>
            <a:off x="6613585" y="4641011"/>
            <a:ext cx="2539041" cy="1268082"/>
          </a:xfrm>
          <a:prstGeom prst="rect">
            <a:avLst/>
          </a:prstGeom>
          <a:solidFill>
            <a:srgbClr val="F2F2F2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Rectangle 3"/>
          <p:cNvSpPr/>
          <p:nvPr/>
        </p:nvSpPr>
        <p:spPr>
          <a:xfrm>
            <a:off x="6659591" y="3709357"/>
            <a:ext cx="1751163" cy="172529"/>
          </a:xfrm>
          <a:prstGeom prst="rect">
            <a:avLst/>
          </a:prstGeom>
          <a:solidFill>
            <a:srgbClr val="F2F2F2">
              <a:alpha val="5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Rectangle 7"/>
          <p:cNvSpPr/>
          <p:nvPr/>
        </p:nvSpPr>
        <p:spPr>
          <a:xfrm>
            <a:off x="7019025" y="4474233"/>
            <a:ext cx="1751163" cy="172529"/>
          </a:xfrm>
          <a:prstGeom prst="rect">
            <a:avLst/>
          </a:prstGeom>
          <a:solidFill>
            <a:srgbClr val="F2F2F2">
              <a:alpha val="5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3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3194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D96BCE47-B9A7-90F0-82B9-4D1C40042504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6693905" cy="322890"/>
          </a:xfrm>
        </p:spPr>
        <p:txBody>
          <a:bodyPr/>
          <a:lstStyle/>
          <a:p>
            <a:r>
              <a:rPr lang="fr-FR" i="0" dirty="0"/>
              <a:t>Harvey-Jones EJ, </a:t>
            </a:r>
            <a:r>
              <a:rPr lang="en-US" i="0" dirty="0" err="1"/>
              <a:t>Hematol</a:t>
            </a:r>
            <a:r>
              <a:rPr lang="en-US" i="0" dirty="0"/>
              <a:t> </a:t>
            </a:r>
            <a:r>
              <a:rPr lang="en-US" i="0" dirty="0" err="1"/>
              <a:t>Oncol</a:t>
            </a:r>
            <a:r>
              <a:rPr lang="en-US" i="0" dirty="0"/>
              <a:t> </a:t>
            </a:r>
            <a:r>
              <a:rPr lang="en-US" i="0" dirty="0" err="1"/>
              <a:t>Clin</a:t>
            </a:r>
            <a:r>
              <a:rPr lang="en-US" i="0" dirty="0"/>
              <a:t> North Am. 2023 Feb;37(1):203-224. 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01955D28-9B47-57D7-5FBF-3DE2E1909B4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altLang="fr-FR" sz="3200" dirty="0"/>
              <a:t>Voie </a:t>
            </a:r>
            <a:r>
              <a:rPr lang="fr-FR" altLang="fr-FR" sz="3200" i="1" dirty="0"/>
              <a:t>BRCA </a:t>
            </a:r>
            <a:r>
              <a:rPr lang="fr-FR" altLang="fr-FR" sz="3200" dirty="0"/>
              <a:t>altérée : concept d’inhibition de PARP et létalité synthétique</a:t>
            </a:r>
          </a:p>
        </p:txBody>
      </p:sp>
      <p:sp>
        <p:nvSpPr>
          <p:cNvPr id="11" name="Espace réservé du contenu 10">
            <a:extLst>
              <a:ext uri="{FF2B5EF4-FFF2-40B4-BE49-F238E27FC236}">
                <a16:creationId xmlns:a16="http://schemas.microsoft.com/office/drawing/2014/main" xmlns="" id="{9019631F-CB1D-D1C4-455C-7654981B2B4D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283380" y="1304812"/>
            <a:ext cx="4471198" cy="4614959"/>
          </a:xfrm>
        </p:spPr>
        <p:txBody>
          <a:bodyPr/>
          <a:lstStyle/>
          <a:p>
            <a:pPr>
              <a:buSzPct val="100000"/>
              <a:buFont typeface="Wingdings" pitchFamily="2" charset="2"/>
              <a:buChar char="§"/>
            </a:pPr>
            <a:r>
              <a:rPr lang="fr-FR" dirty="0">
                <a:solidFill>
                  <a:schemeClr val="tx2">
                    <a:lumMod val="50000"/>
                  </a:schemeClr>
                </a:solidFill>
              </a:rPr>
              <a:t>BRCA1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Risque cumulé à 80 ans :  67 % pour le cancer du sein 45 % pour le cancer ovaire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Cancer du sein TN+++</a:t>
            </a:r>
          </a:p>
          <a:p>
            <a:pPr>
              <a:buSzPct val="100000"/>
              <a:buFont typeface="Wingdings" pitchFamily="2" charset="2"/>
              <a:buChar char="§"/>
            </a:pPr>
            <a:r>
              <a:rPr lang="fr-FR" dirty="0">
                <a:solidFill>
                  <a:schemeClr val="tx2">
                    <a:lumMod val="50000"/>
                  </a:schemeClr>
                </a:solidFill>
              </a:rPr>
              <a:t>BRCA2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Risque cumulé à 80 ans :  66 %, pour le cancer du sein 12 % pour le cancer ovaire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RH+&gt;&gt;TN</a:t>
            </a:r>
          </a:p>
          <a:p>
            <a:pPr>
              <a:buSzPct val="100000"/>
              <a:buFont typeface="Wingdings" pitchFamily="2" charset="2"/>
              <a:buChar char="§"/>
            </a:pPr>
            <a:r>
              <a:rPr lang="fr-FR" dirty="0">
                <a:solidFill>
                  <a:schemeClr val="tx2">
                    <a:lumMod val="50000"/>
                  </a:schemeClr>
                </a:solidFill>
              </a:rPr>
              <a:t>Inhibiteurs de PARP 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 err="1">
                <a:solidFill>
                  <a:srgbClr val="005086"/>
                </a:solidFill>
              </a:rPr>
              <a:t>Olaparib</a:t>
            </a:r>
            <a:endParaRPr lang="fr-FR" dirty="0">
              <a:solidFill>
                <a:srgbClr val="005086"/>
              </a:solidFill>
            </a:endParaRP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 err="1">
                <a:solidFill>
                  <a:srgbClr val="005086"/>
                </a:solidFill>
              </a:rPr>
              <a:t>Talazoparib</a:t>
            </a:r>
            <a:endParaRPr lang="fr-FR" dirty="0">
              <a:solidFill>
                <a:srgbClr val="005086"/>
              </a:solidFill>
            </a:endParaRP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 err="1">
                <a:solidFill>
                  <a:srgbClr val="005086"/>
                </a:solidFill>
              </a:rPr>
              <a:t>Véliparib</a:t>
            </a:r>
            <a:r>
              <a:rPr lang="fr-FR" dirty="0">
                <a:solidFill>
                  <a:srgbClr val="005086"/>
                </a:solidFill>
              </a:rPr>
              <a:t> (pas d’AMM)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 err="1">
                <a:solidFill>
                  <a:srgbClr val="005086"/>
                </a:solidFill>
              </a:rPr>
              <a:t>Niraparib</a:t>
            </a:r>
            <a:r>
              <a:rPr lang="fr-FR" dirty="0">
                <a:solidFill>
                  <a:srgbClr val="005086"/>
                </a:solidFill>
              </a:rPr>
              <a:t> (pas d’AMM)</a:t>
            </a:r>
          </a:p>
        </p:txBody>
      </p:sp>
      <p:grpSp>
        <p:nvGrpSpPr>
          <p:cNvPr id="12" name="Groupe 1">
            <a:extLst>
              <a:ext uri="{FF2B5EF4-FFF2-40B4-BE49-F238E27FC236}">
                <a16:creationId xmlns:a16="http://schemas.microsoft.com/office/drawing/2014/main" xmlns="" id="{184FDC92-2432-7E5C-27DA-6BC874BCC9CF}"/>
              </a:ext>
            </a:extLst>
          </p:cNvPr>
          <p:cNvGrpSpPr>
            <a:grpSpLocks/>
          </p:cNvGrpSpPr>
          <p:nvPr/>
        </p:nvGrpSpPr>
        <p:grpSpPr bwMode="auto">
          <a:xfrm>
            <a:off x="6148616" y="1544666"/>
            <a:ext cx="5345651" cy="3040880"/>
            <a:chOff x="755442" y="1823530"/>
            <a:chExt cx="8057074" cy="3866070"/>
          </a:xfrm>
        </p:grpSpPr>
        <p:grpSp>
          <p:nvGrpSpPr>
            <p:cNvPr id="13" name="Groupe 5">
              <a:extLst>
                <a:ext uri="{FF2B5EF4-FFF2-40B4-BE49-F238E27FC236}">
                  <a16:creationId xmlns:a16="http://schemas.microsoft.com/office/drawing/2014/main" xmlns="" id="{175DAD2A-1E9F-8AEA-1E66-098CA47057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3504" y="3961974"/>
              <a:ext cx="1667776" cy="535858"/>
              <a:chOff x="7036207" y="4965782"/>
              <a:chExt cx="1838170" cy="535858"/>
            </a:xfrm>
          </p:grpSpPr>
          <p:grpSp>
            <p:nvGrpSpPr>
              <p:cNvPr id="637" name="Groupe 6">
                <a:extLst>
                  <a:ext uri="{FF2B5EF4-FFF2-40B4-BE49-F238E27FC236}">
                    <a16:creationId xmlns:a16="http://schemas.microsoft.com/office/drawing/2014/main" xmlns="" id="{6949563E-3EBF-0F00-1248-1E8E9946B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36207" y="4965782"/>
                <a:ext cx="1838170" cy="447695"/>
                <a:chOff x="4707905" y="3864692"/>
                <a:chExt cx="1838170" cy="447695"/>
              </a:xfrm>
            </p:grpSpPr>
            <p:sp>
              <p:nvSpPr>
                <p:cNvPr id="639" name="Freeform 6">
                  <a:extLst>
                    <a:ext uri="{FF2B5EF4-FFF2-40B4-BE49-F238E27FC236}">
                      <a16:creationId xmlns:a16="http://schemas.microsoft.com/office/drawing/2014/main" xmlns="" id="{BE04F7C3-3C25-8212-2C38-CEB08771C4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6480" y="3881955"/>
                  <a:ext cx="125429" cy="94476"/>
                </a:xfrm>
                <a:custGeom>
                  <a:avLst/>
                  <a:gdLst>
                    <a:gd name="T0" fmla="*/ 86520 w 63"/>
                    <a:gd name="T1" fmla="*/ 0 h 51"/>
                    <a:gd name="T2" fmla="*/ 0 w 63"/>
                    <a:gd name="T3" fmla="*/ 27819 h 51"/>
                    <a:gd name="T4" fmla="*/ 123881 w 63"/>
                    <a:gd name="T5" fmla="*/ 94586 h 51"/>
                    <a:gd name="T6" fmla="*/ 123881 w 63"/>
                    <a:gd name="T7" fmla="*/ 35238 h 51"/>
                    <a:gd name="T8" fmla="*/ 86520 w 63"/>
                    <a:gd name="T9" fmla="*/ 0 h 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51">
                      <a:moveTo>
                        <a:pt x="44" y="0"/>
                      </a:moveTo>
                      <a:cubicBezTo>
                        <a:pt x="32" y="5"/>
                        <a:pt x="17" y="9"/>
                        <a:pt x="0" y="15"/>
                      </a:cubicBezTo>
                      <a:cubicBezTo>
                        <a:pt x="32" y="25"/>
                        <a:pt x="63" y="38"/>
                        <a:pt x="63" y="5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3"/>
                        <a:pt x="55" y="6"/>
                        <a:pt x="44" y="0"/>
                      </a:cubicBez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0" name="Freeform 7">
                  <a:extLst>
                    <a:ext uri="{FF2B5EF4-FFF2-40B4-BE49-F238E27FC236}">
                      <a16:creationId xmlns:a16="http://schemas.microsoft.com/office/drawing/2014/main" xmlns="" id="{E01D074C-DD47-8034-33FC-CB2782E54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32549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1" name="Freeform 8">
                  <a:extLst>
                    <a:ext uri="{FF2B5EF4-FFF2-40B4-BE49-F238E27FC236}">
                      <a16:creationId xmlns:a16="http://schemas.microsoft.com/office/drawing/2014/main" xmlns="" id="{B09A80E4-036A-5BC9-1ACD-845CAFDD2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6246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1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2" name="Freeform 9">
                  <a:extLst>
                    <a:ext uri="{FF2B5EF4-FFF2-40B4-BE49-F238E27FC236}">
                      <a16:creationId xmlns:a16="http://schemas.microsoft.com/office/drawing/2014/main" xmlns="" id="{E8BA7AB8-4094-6C07-8C3C-C714A3200C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4131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3" name="Freeform 10">
                  <a:extLst>
                    <a:ext uri="{FF2B5EF4-FFF2-40B4-BE49-F238E27FC236}">
                      <a16:creationId xmlns:a16="http://schemas.microsoft.com/office/drawing/2014/main" xmlns="" id="{E84C9B9F-0C0A-3581-10C9-A97F373EA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87289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4" name="Freeform 11">
                  <a:extLst>
                    <a:ext uri="{FF2B5EF4-FFF2-40B4-BE49-F238E27FC236}">
                      <a16:creationId xmlns:a16="http://schemas.microsoft.com/office/drawing/2014/main" xmlns="" id="{069E22A6-AE1E-125B-831E-2050BF1DE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42029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5" name="Freeform 12">
                  <a:extLst>
                    <a:ext uri="{FF2B5EF4-FFF2-40B4-BE49-F238E27FC236}">
                      <a16:creationId xmlns:a16="http://schemas.microsoft.com/office/drawing/2014/main" xmlns="" id="{F528BC0E-CD19-265D-3B33-6C110AF79B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9391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6" name="Freeform 13">
                  <a:extLst>
                    <a:ext uri="{FF2B5EF4-FFF2-40B4-BE49-F238E27FC236}">
                      <a16:creationId xmlns:a16="http://schemas.microsoft.com/office/drawing/2014/main" xmlns="" id="{D1F69907-01D3-2483-9EC5-2E2B36EAA4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80433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1"/>
                      </a:cubicBezTo>
                      <a:cubicBezTo>
                        <a:pt x="139" y="113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7" name="Freeform 15">
                  <a:extLst>
                    <a:ext uri="{FF2B5EF4-FFF2-40B4-BE49-F238E27FC236}">
                      <a16:creationId xmlns:a16="http://schemas.microsoft.com/office/drawing/2014/main" xmlns="" id="{FF310B48-6898-930F-27A8-99389E8A3E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25432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8" name="Freeform 16">
                  <a:extLst>
                    <a:ext uri="{FF2B5EF4-FFF2-40B4-BE49-F238E27FC236}">
                      <a16:creationId xmlns:a16="http://schemas.microsoft.com/office/drawing/2014/main" xmlns="" id="{89A6C0DB-F252-16E1-AC2C-D0B577D85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28998" y="4088403"/>
                  <a:ext cx="149244" cy="4198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8122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49" name="Freeform 17">
                  <a:extLst>
                    <a:ext uri="{FF2B5EF4-FFF2-40B4-BE49-F238E27FC236}">
                      <a16:creationId xmlns:a16="http://schemas.microsoft.com/office/drawing/2014/main" xmlns="" id="{5CBD2F26-32B9-E22F-F1BA-D874B365E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41526" y="3870725"/>
                  <a:ext cx="57157" cy="45488"/>
                </a:xfrm>
                <a:custGeom>
                  <a:avLst/>
                  <a:gdLst>
                    <a:gd name="T0" fmla="*/ 0 w 29"/>
                    <a:gd name="T1" fmla="*/ 31213 h 25"/>
                    <a:gd name="T2" fmla="*/ 29605 w 29"/>
                    <a:gd name="T3" fmla="*/ 44066 h 25"/>
                    <a:gd name="T4" fmla="*/ 51315 w 29"/>
                    <a:gd name="T5" fmla="*/ 16525 h 25"/>
                    <a:gd name="T6" fmla="*/ 17763 w 29"/>
                    <a:gd name="T7" fmla="*/ 33049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0" name="Freeform 18">
                  <a:extLst>
                    <a:ext uri="{FF2B5EF4-FFF2-40B4-BE49-F238E27FC236}">
                      <a16:creationId xmlns:a16="http://schemas.microsoft.com/office/drawing/2014/main" xmlns="" id="{C6D659B5-B435-3E24-5EEE-F197C3D40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97876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1" name="Freeform 19">
                  <a:extLst>
                    <a:ext uri="{FF2B5EF4-FFF2-40B4-BE49-F238E27FC236}">
                      <a16:creationId xmlns:a16="http://schemas.microsoft.com/office/drawing/2014/main" xmlns="" id="{59B1A6B6-DB72-E6C7-3E59-1B5C731E1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2873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2" name="Freeform 20">
                  <a:extLst>
                    <a:ext uri="{FF2B5EF4-FFF2-40B4-BE49-F238E27FC236}">
                      <a16:creationId xmlns:a16="http://schemas.microsoft.com/office/drawing/2014/main" xmlns="" id="{74022612-9ABA-4BA1-548D-06283898C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8182" y="3869850"/>
                  <a:ext cx="57157" cy="4723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3" name="Freeform 21">
                  <a:extLst>
                    <a:ext uri="{FF2B5EF4-FFF2-40B4-BE49-F238E27FC236}">
                      <a16:creationId xmlns:a16="http://schemas.microsoft.com/office/drawing/2014/main" xmlns="" id="{04ECD799-5D1B-3B62-EBEB-4947321D9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2870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4" name="Freeform 22">
                  <a:extLst>
                    <a:ext uri="{FF2B5EF4-FFF2-40B4-BE49-F238E27FC236}">
                      <a16:creationId xmlns:a16="http://schemas.microsoft.com/office/drawing/2014/main" xmlns="" id="{73A8299C-39CF-2385-3B78-403B0FB78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63430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5" name="Freeform 23">
                  <a:extLst>
                    <a:ext uri="{FF2B5EF4-FFF2-40B4-BE49-F238E27FC236}">
                      <a16:creationId xmlns:a16="http://schemas.microsoft.com/office/drawing/2014/main" xmlns="" id="{002593DA-8799-DA15-5CCF-EF2521F8D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93202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6" name="Freeform 24">
                  <a:extLst>
                    <a:ext uri="{FF2B5EF4-FFF2-40B4-BE49-F238E27FC236}">
                      <a16:creationId xmlns:a16="http://schemas.microsoft.com/office/drawing/2014/main" xmlns="" id="{949B4BDB-0DEA-2FEC-CECF-548F27A31F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78422" y="4146130"/>
                  <a:ext cx="211165" cy="11547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5639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4185 h 63"/>
                    <a:gd name="T18" fmla="*/ 7855 w 107"/>
                    <a:gd name="T19" fmla="*/ 44511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9"/>
                        <a:pt x="36" y="21"/>
                        <a:pt x="47" y="25"/>
                      </a:cubicBezTo>
                      <a:cubicBezTo>
                        <a:pt x="46" y="29"/>
                        <a:pt x="37" y="25"/>
                        <a:pt x="34" y="30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9"/>
                        <a:pt x="99" y="48"/>
                        <a:pt x="107" y="50"/>
                      </a:cubicBezTo>
                      <a:cubicBezTo>
                        <a:pt x="104" y="50"/>
                        <a:pt x="77" y="52"/>
                        <a:pt x="74" y="54"/>
                      </a:cubicBezTo>
                      <a:cubicBezTo>
                        <a:pt x="71" y="57"/>
                        <a:pt x="68" y="60"/>
                        <a:pt x="68" y="63"/>
                      </a:cubicBezTo>
                      <a:cubicBezTo>
                        <a:pt x="60" y="62"/>
                        <a:pt x="53" y="56"/>
                        <a:pt x="45" y="52"/>
                      </a:cubicBezTo>
                      <a:cubicBezTo>
                        <a:pt x="38" y="49"/>
                        <a:pt x="29" y="44"/>
                        <a:pt x="23" y="40"/>
                      </a:cubicBezTo>
                      <a:cubicBezTo>
                        <a:pt x="16" y="35"/>
                        <a:pt x="9" y="30"/>
                        <a:pt x="4" y="24"/>
                      </a:cubicBezTo>
                      <a:cubicBezTo>
                        <a:pt x="1" y="18"/>
                        <a:pt x="0" y="6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7" name="Freeform 25">
                  <a:extLst>
                    <a:ext uri="{FF2B5EF4-FFF2-40B4-BE49-F238E27FC236}">
                      <a16:creationId xmlns:a16="http://schemas.microsoft.com/office/drawing/2014/main" xmlns="" id="{1220C642-20AC-E12D-4467-65068309FB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83738" y="4087528"/>
                  <a:ext cx="149244" cy="43738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6247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8" name="Freeform 26">
                  <a:extLst>
                    <a:ext uri="{FF2B5EF4-FFF2-40B4-BE49-F238E27FC236}">
                      <a16:creationId xmlns:a16="http://schemas.microsoft.com/office/drawing/2014/main" xmlns="" id="{410DEC5D-88D8-196D-B36E-F9CF63069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97140" y="3870725"/>
                  <a:ext cx="57157" cy="45488"/>
                </a:xfrm>
                <a:custGeom>
                  <a:avLst/>
                  <a:gdLst>
                    <a:gd name="T0" fmla="*/ 0 w 29"/>
                    <a:gd name="T1" fmla="*/ 29377 h 25"/>
                    <a:gd name="T2" fmla="*/ 29605 w 29"/>
                    <a:gd name="T3" fmla="*/ 42230 h 25"/>
                    <a:gd name="T4" fmla="*/ 51315 w 29"/>
                    <a:gd name="T5" fmla="*/ 14689 h 25"/>
                    <a:gd name="T6" fmla="*/ 17763 w 29"/>
                    <a:gd name="T7" fmla="*/ 31213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59" name="Freeform 27">
                  <a:extLst>
                    <a:ext uri="{FF2B5EF4-FFF2-40B4-BE49-F238E27FC236}">
                      <a16:creationId xmlns:a16="http://schemas.microsoft.com/office/drawing/2014/main" xmlns="" id="{C629F7D0-67D6-7EBE-C985-7DAA92214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50867" y="4144219"/>
                  <a:ext cx="214341" cy="122468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9577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8194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1"/>
                        <a:pt x="38" y="23"/>
                        <a:pt x="49" y="27"/>
                      </a:cubicBezTo>
                      <a:cubicBezTo>
                        <a:pt x="48" y="31"/>
                        <a:pt x="39" y="27"/>
                        <a:pt x="36" y="32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50"/>
                        <a:pt x="109" y="52"/>
                      </a:cubicBezTo>
                      <a:cubicBezTo>
                        <a:pt x="106" y="52"/>
                        <a:pt x="79" y="54"/>
                        <a:pt x="76" y="56"/>
                      </a:cubicBezTo>
                      <a:cubicBezTo>
                        <a:pt x="73" y="59"/>
                        <a:pt x="70" y="62"/>
                        <a:pt x="70" y="65"/>
                      </a:cubicBezTo>
                      <a:cubicBezTo>
                        <a:pt x="62" y="64"/>
                        <a:pt x="55" y="58"/>
                        <a:pt x="47" y="54"/>
                      </a:cubicBezTo>
                      <a:cubicBezTo>
                        <a:pt x="40" y="51"/>
                        <a:pt x="31" y="46"/>
                        <a:pt x="25" y="42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20"/>
                        <a:pt x="0" y="10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0" name="Freeform 28">
                  <a:extLst>
                    <a:ext uri="{FF2B5EF4-FFF2-40B4-BE49-F238E27FC236}">
                      <a16:creationId xmlns:a16="http://schemas.microsoft.com/office/drawing/2014/main" xmlns="" id="{76103001-158B-A744-279D-372B7063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7612" y="4075621"/>
                  <a:ext cx="173059" cy="4373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5824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1" name="Freeform 29">
                  <a:extLst>
                    <a:ext uri="{FF2B5EF4-FFF2-40B4-BE49-F238E27FC236}">
                      <a16:creationId xmlns:a16="http://schemas.microsoft.com/office/drawing/2014/main" xmlns="" id="{743FEA23-705A-19C7-7632-7077BA6356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72047" y="3869851"/>
                  <a:ext cx="57157" cy="47237"/>
                </a:xfrm>
                <a:custGeom>
                  <a:avLst/>
                  <a:gdLst>
                    <a:gd name="T0" fmla="*/ 0 w 29"/>
                    <a:gd name="T1" fmla="*/ 29823 h 25"/>
                    <a:gd name="T2" fmla="*/ 29605 w 29"/>
                    <a:gd name="T3" fmla="*/ 42870 h 25"/>
                    <a:gd name="T4" fmla="*/ 51315 w 29"/>
                    <a:gd name="T5" fmla="*/ 14911 h 25"/>
                    <a:gd name="T6" fmla="*/ 17763 w 29"/>
                    <a:gd name="T7" fmla="*/ 31687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2" name="Freeform 30">
                  <a:extLst>
                    <a:ext uri="{FF2B5EF4-FFF2-40B4-BE49-F238E27FC236}">
                      <a16:creationId xmlns:a16="http://schemas.microsoft.com/office/drawing/2014/main" xmlns="" id="{A4AF0302-A8D8-0E91-00EF-B8545EB033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5860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283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1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7"/>
                        <a:pt x="0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3" name="Freeform 31">
                  <a:extLst>
                    <a:ext uri="{FF2B5EF4-FFF2-40B4-BE49-F238E27FC236}">
                      <a16:creationId xmlns:a16="http://schemas.microsoft.com/office/drawing/2014/main" xmlns="" id="{184CE16B-4846-B838-A2C5-70569AD33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16420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5"/>
                    <a:gd name="T2" fmla="*/ 0 w 6"/>
                    <a:gd name="T3" fmla="*/ 27819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5">
                      <a:moveTo>
                        <a:pt x="2" y="0"/>
                      </a:moveTo>
                      <a:cubicBezTo>
                        <a:pt x="6" y="6"/>
                        <a:pt x="5" y="12"/>
                        <a:pt x="0" y="15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4" name="Freeform 32">
                  <a:extLst>
                    <a:ext uri="{FF2B5EF4-FFF2-40B4-BE49-F238E27FC236}">
                      <a16:creationId xmlns:a16="http://schemas.microsoft.com/office/drawing/2014/main" xmlns="" id="{2D5B4C09-AFE4-2F55-D55E-8E6001BDF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46193" y="3984586"/>
                  <a:ext cx="47631" cy="20995"/>
                </a:xfrm>
                <a:custGeom>
                  <a:avLst/>
                  <a:gdLst>
                    <a:gd name="T0" fmla="*/ 0 w 24"/>
                    <a:gd name="T1" fmla="*/ 16692 h 12"/>
                    <a:gd name="T2" fmla="*/ 29402 w 24"/>
                    <a:gd name="T3" fmla="*/ 22256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2983 h 12"/>
                    <a:gd name="T12" fmla="*/ 9801 w 24"/>
                    <a:gd name="T13" fmla="*/ 12983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9"/>
                      </a:moveTo>
                      <a:cubicBezTo>
                        <a:pt x="5" y="10"/>
                        <a:pt x="10" y="12"/>
                        <a:pt x="15" y="12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10" y="7"/>
                        <a:pt x="7" y="7"/>
                        <a:pt x="5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5" name="Freeform 33">
                  <a:extLst>
                    <a:ext uri="{FF2B5EF4-FFF2-40B4-BE49-F238E27FC236}">
                      <a16:creationId xmlns:a16="http://schemas.microsoft.com/office/drawing/2014/main" xmlns="" id="{2F5146B7-1BF2-2E61-E88E-67B37F5AEE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33162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6" name="Freeform 34">
                  <a:extLst>
                    <a:ext uri="{FF2B5EF4-FFF2-40B4-BE49-F238E27FC236}">
                      <a16:creationId xmlns:a16="http://schemas.microsoft.com/office/drawing/2014/main" xmlns="" id="{4DC5D72E-7C37-BBE3-0230-FACEF7C7A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36728" y="4088403"/>
                  <a:ext cx="149244" cy="41989"/>
                </a:xfrm>
                <a:custGeom>
                  <a:avLst/>
                  <a:gdLst>
                    <a:gd name="T0" fmla="*/ 0 w 77"/>
                    <a:gd name="T1" fmla="*/ 3689 h 23"/>
                    <a:gd name="T2" fmla="*/ 109482 w 77"/>
                    <a:gd name="T3" fmla="*/ 42425 h 23"/>
                    <a:gd name="T4" fmla="*/ 150538 w 77"/>
                    <a:gd name="T5" fmla="*/ 27668 h 23"/>
                    <a:gd name="T6" fmla="*/ 89932 w 77"/>
                    <a:gd name="T7" fmla="*/ 27668 h 23"/>
                    <a:gd name="T8" fmla="*/ 80157 w 77"/>
                    <a:gd name="T9" fmla="*/ 12912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7" name="Freeform 35">
                  <a:extLst>
                    <a:ext uri="{FF2B5EF4-FFF2-40B4-BE49-F238E27FC236}">
                      <a16:creationId xmlns:a16="http://schemas.microsoft.com/office/drawing/2014/main" xmlns="" id="{A07886E7-1A83-2A8F-322A-BF275E5AB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50130" y="3869851"/>
                  <a:ext cx="57157" cy="47237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8" name="Freeform 36">
                  <a:extLst>
                    <a:ext uri="{FF2B5EF4-FFF2-40B4-BE49-F238E27FC236}">
                      <a16:creationId xmlns:a16="http://schemas.microsoft.com/office/drawing/2014/main" xmlns="" id="{885AEE07-E542-470D-5869-3E292F09E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05606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7715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6333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69" name="Freeform 37">
                  <a:extLst>
                    <a:ext uri="{FF2B5EF4-FFF2-40B4-BE49-F238E27FC236}">
                      <a16:creationId xmlns:a16="http://schemas.microsoft.com/office/drawing/2014/main" xmlns="" id="{97350744-DC83-F3ED-F318-F66793A81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0603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0" name="Freeform 38">
                  <a:extLst>
                    <a:ext uri="{FF2B5EF4-FFF2-40B4-BE49-F238E27FC236}">
                      <a16:creationId xmlns:a16="http://schemas.microsoft.com/office/drawing/2014/main" xmlns="" id="{0724D4E7-5D4C-9194-9311-9536F1B36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5037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1" name="Freeform 39">
                  <a:extLst>
                    <a:ext uri="{FF2B5EF4-FFF2-40B4-BE49-F238E27FC236}">
                      <a16:creationId xmlns:a16="http://schemas.microsoft.com/office/drawing/2014/main" xmlns="" id="{8F0D0F17-FA4C-EABB-6662-22844072C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20600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2" name="Freeform 40">
                  <a:extLst>
                    <a:ext uri="{FF2B5EF4-FFF2-40B4-BE49-F238E27FC236}">
                      <a16:creationId xmlns:a16="http://schemas.microsoft.com/office/drawing/2014/main" xmlns="" id="{CDD7333C-6B4C-AC6F-7E70-CF966403F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71160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6428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3" name="Freeform 41">
                  <a:extLst>
                    <a:ext uri="{FF2B5EF4-FFF2-40B4-BE49-F238E27FC236}">
                      <a16:creationId xmlns:a16="http://schemas.microsoft.com/office/drawing/2014/main" xmlns="" id="{E1C386E9-F82B-3049-9226-D0982668A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00932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4" name="Freeform 45">
                  <a:extLst>
                    <a:ext uri="{FF2B5EF4-FFF2-40B4-BE49-F238E27FC236}">
                      <a16:creationId xmlns:a16="http://schemas.microsoft.com/office/drawing/2014/main" xmlns="" id="{15B795CF-AADB-60EF-E1CB-E05CDC8D6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43136" y="4145969"/>
                  <a:ext cx="214341" cy="11896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5" name="Freeform 46">
                  <a:extLst>
                    <a:ext uri="{FF2B5EF4-FFF2-40B4-BE49-F238E27FC236}">
                      <a16:creationId xmlns:a16="http://schemas.microsoft.com/office/drawing/2014/main" xmlns="" id="{69C27C0F-6E74-57A0-26E2-774A7B4192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38133" y="4075621"/>
                  <a:ext cx="173059" cy="43738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6" name="Freeform 48">
                  <a:extLst>
                    <a:ext uri="{FF2B5EF4-FFF2-40B4-BE49-F238E27FC236}">
                      <a16:creationId xmlns:a16="http://schemas.microsoft.com/office/drawing/2014/main" xmlns="" id="{6D6DC0F2-AC41-1BC7-7611-40AD8A46D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58130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7" name="Freeform 49">
                  <a:extLst>
                    <a:ext uri="{FF2B5EF4-FFF2-40B4-BE49-F238E27FC236}">
                      <a16:creationId xmlns:a16="http://schemas.microsoft.com/office/drawing/2014/main" xmlns="" id="{3485DA47-29E8-4925-4CD5-287CE76042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407815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8" name="Freeform 50">
                  <a:extLst>
                    <a:ext uri="{FF2B5EF4-FFF2-40B4-BE49-F238E27FC236}">
                      <a16:creationId xmlns:a16="http://schemas.microsoft.com/office/drawing/2014/main" xmlns="" id="{1BCD2402-9A16-DE87-7FFE-C553465C6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439337" y="3983711"/>
                  <a:ext cx="47631" cy="22744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79" name="Freeform 52">
                  <a:extLst>
                    <a:ext uri="{FF2B5EF4-FFF2-40B4-BE49-F238E27FC236}">
                      <a16:creationId xmlns:a16="http://schemas.microsoft.com/office/drawing/2014/main" xmlns="" id="{09829983-C52C-61BF-4D83-8E9B871C5F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86969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0" name="Freeform 53">
                  <a:extLst>
                    <a:ext uri="{FF2B5EF4-FFF2-40B4-BE49-F238E27FC236}">
                      <a16:creationId xmlns:a16="http://schemas.microsoft.com/office/drawing/2014/main" xmlns="" id="{7E8C1EC3-5AF6-0EE0-CE22-E20127835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2676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1" name="Freeform 54">
                  <a:extLst>
                    <a:ext uri="{FF2B5EF4-FFF2-40B4-BE49-F238E27FC236}">
                      <a16:creationId xmlns:a16="http://schemas.microsoft.com/office/drawing/2014/main" xmlns="" id="{1A3A418A-86D6-BE8B-8548-933FF68B8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676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2" name="Freeform 55">
                  <a:extLst>
                    <a:ext uri="{FF2B5EF4-FFF2-40B4-BE49-F238E27FC236}">
                      <a16:creationId xmlns:a16="http://schemas.microsoft.com/office/drawing/2014/main" xmlns="" id="{60B87E9A-B8C6-B6D6-1515-F448648C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5227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3" name="Freeform 56">
                  <a:extLst>
                    <a:ext uri="{FF2B5EF4-FFF2-40B4-BE49-F238E27FC236}">
                      <a16:creationId xmlns:a16="http://schemas.microsoft.com/office/drawing/2014/main" xmlns="" id="{7904A1BC-31C1-0079-856B-B670FB844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1048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4" name="Freeform 57">
                  <a:extLst>
                    <a:ext uri="{FF2B5EF4-FFF2-40B4-BE49-F238E27FC236}">
                      <a16:creationId xmlns:a16="http://schemas.microsoft.com/office/drawing/2014/main" xmlns="" id="{F961367F-FF44-4BF2-F51C-F4CB8892D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31267" y="4043249"/>
                  <a:ext cx="154008" cy="22744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5" name="Freeform 58">
                  <a:extLst>
                    <a:ext uri="{FF2B5EF4-FFF2-40B4-BE49-F238E27FC236}">
                      <a16:creationId xmlns:a16="http://schemas.microsoft.com/office/drawing/2014/main" xmlns="" id="{80E7169A-DE7D-6849-3C13-1ED0D4F46A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69529" y="3953626"/>
                  <a:ext cx="166709" cy="2099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2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6" name="Freeform 59">
                  <a:extLst>
                    <a:ext uri="{FF2B5EF4-FFF2-40B4-BE49-F238E27FC236}">
                      <a16:creationId xmlns:a16="http://schemas.microsoft.com/office/drawing/2014/main" xmlns="" id="{A9F5342F-0951-60B3-2CBE-9435543C3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7886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7" name="Freeform 60">
                  <a:extLst>
                    <a:ext uri="{FF2B5EF4-FFF2-40B4-BE49-F238E27FC236}">
                      <a16:creationId xmlns:a16="http://schemas.microsoft.com/office/drawing/2014/main" xmlns="" id="{65F81CBE-43BA-4F5E-80D8-33BCC94973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09513" y="4144944"/>
                  <a:ext cx="104789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8" name="Freeform 61">
                  <a:extLst>
                    <a:ext uri="{FF2B5EF4-FFF2-40B4-BE49-F238E27FC236}">
                      <a16:creationId xmlns:a16="http://schemas.microsoft.com/office/drawing/2014/main" xmlns="" id="{CA5DFF6D-AAB5-8B33-9F80-AEACB0A90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0072" y="4061038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89" name="Freeform 62">
                  <a:extLst>
                    <a:ext uri="{FF2B5EF4-FFF2-40B4-BE49-F238E27FC236}">
                      <a16:creationId xmlns:a16="http://schemas.microsoft.com/office/drawing/2014/main" xmlns="" id="{AB6C817B-DE8D-B814-F911-231FCAB5B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121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0" name="Freeform 63">
                  <a:extLst>
                    <a:ext uri="{FF2B5EF4-FFF2-40B4-BE49-F238E27FC236}">
                      <a16:creationId xmlns:a16="http://schemas.microsoft.com/office/drawing/2014/main" xmlns="" id="{FC24A80B-152F-641E-BB0C-05E3BF995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22163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1" name="Freeform 64">
                  <a:extLst>
                    <a:ext uri="{FF2B5EF4-FFF2-40B4-BE49-F238E27FC236}">
                      <a16:creationId xmlns:a16="http://schemas.microsoft.com/office/drawing/2014/main" xmlns="" id="{C28454C5-5B6E-824C-D568-51799A16A4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1725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2" name="Freeform 65">
                  <a:extLst>
                    <a:ext uri="{FF2B5EF4-FFF2-40B4-BE49-F238E27FC236}">
                      <a16:creationId xmlns:a16="http://schemas.microsoft.com/office/drawing/2014/main" xmlns="" id="{599E190B-2CC8-D661-FE1D-8A986ECE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86969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3" name="Freeform 66">
                  <a:extLst>
                    <a:ext uri="{FF2B5EF4-FFF2-40B4-BE49-F238E27FC236}">
                      <a16:creationId xmlns:a16="http://schemas.microsoft.com/office/drawing/2014/main" xmlns="" id="{D5140D7A-45EF-CAA9-E467-1B20BD41A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2676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4" name="Freeform 67">
                  <a:extLst>
                    <a:ext uri="{FF2B5EF4-FFF2-40B4-BE49-F238E27FC236}">
                      <a16:creationId xmlns:a16="http://schemas.microsoft.com/office/drawing/2014/main" xmlns="" id="{2C78C86B-2575-B3ED-219F-7DEEB0E29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676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5" name="Freeform 68">
                  <a:extLst>
                    <a:ext uri="{FF2B5EF4-FFF2-40B4-BE49-F238E27FC236}">
                      <a16:creationId xmlns:a16="http://schemas.microsoft.com/office/drawing/2014/main" xmlns="" id="{F366E88D-97D6-C3B1-1B01-4C25DB2CD6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5227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6" name="Freeform 69">
                  <a:extLst>
                    <a:ext uri="{FF2B5EF4-FFF2-40B4-BE49-F238E27FC236}">
                      <a16:creationId xmlns:a16="http://schemas.microsoft.com/office/drawing/2014/main" xmlns="" id="{9EC3028B-23CF-7B3B-18D6-7785A64FC7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1048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7" name="Freeform 70">
                  <a:extLst>
                    <a:ext uri="{FF2B5EF4-FFF2-40B4-BE49-F238E27FC236}">
                      <a16:creationId xmlns:a16="http://schemas.microsoft.com/office/drawing/2014/main" xmlns="" id="{011B0B38-D501-C474-DCF7-97C2A3544C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1708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8" name="Freeform 71">
                  <a:extLst>
                    <a:ext uri="{FF2B5EF4-FFF2-40B4-BE49-F238E27FC236}">
                      <a16:creationId xmlns:a16="http://schemas.microsoft.com/office/drawing/2014/main" xmlns="" id="{5C6808B2-215C-AEA0-402A-9518E1939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07415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99" name="Freeform 72">
                  <a:extLst>
                    <a:ext uri="{FF2B5EF4-FFF2-40B4-BE49-F238E27FC236}">
                      <a16:creationId xmlns:a16="http://schemas.microsoft.com/office/drawing/2014/main" xmlns="" id="{2F3CD284-5386-867F-C42C-36B3529BB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415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0" name="Freeform 73">
                  <a:extLst>
                    <a:ext uri="{FF2B5EF4-FFF2-40B4-BE49-F238E27FC236}">
                      <a16:creationId xmlns:a16="http://schemas.microsoft.com/office/drawing/2014/main" xmlns="" id="{3022000B-F8A7-E9E8-FA54-2AD0A580F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9968" y="4207026"/>
                  <a:ext cx="47631" cy="17495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1" name="Freeform 74">
                  <a:extLst>
                    <a:ext uri="{FF2B5EF4-FFF2-40B4-BE49-F238E27FC236}">
                      <a16:creationId xmlns:a16="http://schemas.microsoft.com/office/drawing/2014/main" xmlns="" id="{576E4608-69F5-CEB8-6107-B3C187EDA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65788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2" name="Freeform 75">
                  <a:extLst>
                    <a:ext uri="{FF2B5EF4-FFF2-40B4-BE49-F238E27FC236}">
                      <a16:creationId xmlns:a16="http://schemas.microsoft.com/office/drawing/2014/main" xmlns="" id="{7DA19C33-8389-BBA2-9ABD-D0C4F08B90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86007" y="4044124"/>
                  <a:ext cx="154008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3" name="Freeform 76">
                  <a:extLst>
                    <a:ext uri="{FF2B5EF4-FFF2-40B4-BE49-F238E27FC236}">
                      <a16:creationId xmlns:a16="http://schemas.microsoft.com/office/drawing/2014/main" xmlns="" id="{723B09D9-4DBD-37B6-F5B7-C39184180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24269" y="3952751"/>
                  <a:ext cx="166709" cy="2274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4" name="Freeform 77">
                  <a:extLst>
                    <a:ext uri="{FF2B5EF4-FFF2-40B4-BE49-F238E27FC236}">
                      <a16:creationId xmlns:a16="http://schemas.microsoft.com/office/drawing/2014/main" xmlns="" id="{EB4FB280-CC4B-A9D0-E48C-ECA6988070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2626" y="3960689"/>
                  <a:ext cx="80972" cy="22745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5" name="Freeform 78">
                  <a:extLst>
                    <a:ext uri="{FF2B5EF4-FFF2-40B4-BE49-F238E27FC236}">
                      <a16:creationId xmlns:a16="http://schemas.microsoft.com/office/drawing/2014/main" xmlns="" id="{89645329-87C3-C0C9-4341-6EE4495C3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4252" y="4144069"/>
                  <a:ext cx="104789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6" name="Freeform 79">
                  <a:extLst>
                    <a:ext uri="{FF2B5EF4-FFF2-40B4-BE49-F238E27FC236}">
                      <a16:creationId xmlns:a16="http://schemas.microsoft.com/office/drawing/2014/main" xmlns="" id="{11E0D749-8234-CC81-87D0-F75162EF09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4811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7" name="Freeform 80">
                  <a:extLst>
                    <a:ext uri="{FF2B5EF4-FFF2-40B4-BE49-F238E27FC236}">
                      <a16:creationId xmlns:a16="http://schemas.microsoft.com/office/drawing/2014/main" xmlns="" id="{1968408E-7A5C-B608-28D9-48180F133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6861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8" name="Freeform 81">
                  <a:extLst>
                    <a:ext uri="{FF2B5EF4-FFF2-40B4-BE49-F238E27FC236}">
                      <a16:creationId xmlns:a16="http://schemas.microsoft.com/office/drawing/2014/main" xmlns="" id="{28A35969-2BF7-4F44-9F9A-E08E1CDE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76902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9" name="Freeform 82">
                  <a:extLst>
                    <a:ext uri="{FF2B5EF4-FFF2-40B4-BE49-F238E27FC236}">
                      <a16:creationId xmlns:a16="http://schemas.microsoft.com/office/drawing/2014/main" xmlns="" id="{81879255-9D29-620E-E270-B440CF5C0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5589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0" name="Freeform 83">
                  <a:extLst>
                    <a:ext uri="{FF2B5EF4-FFF2-40B4-BE49-F238E27FC236}">
                      <a16:creationId xmlns:a16="http://schemas.microsoft.com/office/drawing/2014/main" xmlns="" id="{982076A1-B407-4EDF-BDCF-929A1BEB2C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1708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1" name="Freeform 84">
                  <a:extLst>
                    <a:ext uri="{FF2B5EF4-FFF2-40B4-BE49-F238E27FC236}">
                      <a16:creationId xmlns:a16="http://schemas.microsoft.com/office/drawing/2014/main" xmlns="" id="{8561C67D-F20D-7D81-376D-5271576AB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07415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2" name="Freeform 85">
                  <a:extLst>
                    <a:ext uri="{FF2B5EF4-FFF2-40B4-BE49-F238E27FC236}">
                      <a16:creationId xmlns:a16="http://schemas.microsoft.com/office/drawing/2014/main" xmlns="" id="{FAFA87E7-70A2-5DCF-31C7-0B6D46C52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415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3" name="Freeform 86">
                  <a:extLst>
                    <a:ext uri="{FF2B5EF4-FFF2-40B4-BE49-F238E27FC236}">
                      <a16:creationId xmlns:a16="http://schemas.microsoft.com/office/drawing/2014/main" xmlns="" id="{67B82760-5EBB-F65A-6238-1D20677C8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9968" y="4207026"/>
                  <a:ext cx="47631" cy="17495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4" name="Freeform 87">
                  <a:extLst>
                    <a:ext uri="{FF2B5EF4-FFF2-40B4-BE49-F238E27FC236}">
                      <a16:creationId xmlns:a16="http://schemas.microsoft.com/office/drawing/2014/main" xmlns="" id="{4C056FC8-F65E-5343-F75D-371F2B1FE4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65788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5" name="Freeform 88">
                  <a:extLst>
                    <a:ext uri="{FF2B5EF4-FFF2-40B4-BE49-F238E27FC236}">
                      <a16:creationId xmlns:a16="http://schemas.microsoft.com/office/drawing/2014/main" xmlns="" id="{63C15E83-FAA2-EB21-ACA0-AF65F8A37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4564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6" name="Freeform 89">
                  <a:extLst>
                    <a:ext uri="{FF2B5EF4-FFF2-40B4-BE49-F238E27FC236}">
                      <a16:creationId xmlns:a16="http://schemas.microsoft.com/office/drawing/2014/main" xmlns="" id="{922941A5-1F89-7AE3-FD81-99DD972AD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0271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7" name="Freeform 90">
                  <a:extLst>
                    <a:ext uri="{FF2B5EF4-FFF2-40B4-BE49-F238E27FC236}">
                      <a16:creationId xmlns:a16="http://schemas.microsoft.com/office/drawing/2014/main" xmlns="" id="{690FBECD-7E97-22B7-57DF-6D7151EEED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9558" y="3976648"/>
                  <a:ext cx="200051" cy="2099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8" name="Freeform 91">
                  <a:extLst>
                    <a:ext uri="{FF2B5EF4-FFF2-40B4-BE49-F238E27FC236}">
                      <a16:creationId xmlns:a16="http://schemas.microsoft.com/office/drawing/2014/main" xmlns="" id="{761C38D1-A80C-36C3-22FC-BDB22AF3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28724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9" name="Freeform 92">
                  <a:extLst>
                    <a:ext uri="{FF2B5EF4-FFF2-40B4-BE49-F238E27FC236}">
                      <a16:creationId xmlns:a16="http://schemas.microsoft.com/office/drawing/2014/main" xmlns="" id="{CA2A1AC0-0C2B-7667-1305-C8A8FAD90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47274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0" name="Freeform 93">
                  <a:extLst>
                    <a:ext uri="{FF2B5EF4-FFF2-40B4-BE49-F238E27FC236}">
                      <a16:creationId xmlns:a16="http://schemas.microsoft.com/office/drawing/2014/main" xmlns="" id="{38010BB5-676E-A596-7E7A-B06EEB6C28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87917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1" name="Freeform 94">
                  <a:extLst>
                    <a:ext uri="{FF2B5EF4-FFF2-40B4-BE49-F238E27FC236}">
                      <a16:creationId xmlns:a16="http://schemas.microsoft.com/office/drawing/2014/main" xmlns="" id="{5E4199FC-107A-B950-347A-58AD8167D4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76355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2" name="Freeform 95">
                  <a:extLst>
                    <a:ext uri="{FF2B5EF4-FFF2-40B4-BE49-F238E27FC236}">
                      <a16:creationId xmlns:a16="http://schemas.microsoft.com/office/drawing/2014/main" xmlns="" id="{12074A55-B934-4D6D-3696-22FE26DF7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26396" y="3929810"/>
                  <a:ext cx="106376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3" name="Freeform 96">
                  <a:extLst>
                    <a:ext uri="{FF2B5EF4-FFF2-40B4-BE49-F238E27FC236}">
                      <a16:creationId xmlns:a16="http://schemas.microsoft.com/office/drawing/2014/main" xmlns="" id="{9A3D1A5A-D122-79C2-3114-72EA42726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24410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4" name="Freeform 97">
                  <a:extLst>
                    <a:ext uri="{FF2B5EF4-FFF2-40B4-BE49-F238E27FC236}">
                      <a16:creationId xmlns:a16="http://schemas.microsoft.com/office/drawing/2014/main" xmlns="" id="{930D1718-2962-8A09-BD57-DE59F06D1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80509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5" name="Freeform 98">
                  <a:extLst>
                    <a:ext uri="{FF2B5EF4-FFF2-40B4-BE49-F238E27FC236}">
                      <a16:creationId xmlns:a16="http://schemas.microsoft.com/office/drawing/2014/main" xmlns="" id="{34544818-D98F-5C91-1A66-52F507919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39839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6" name="Freeform 99">
                  <a:extLst>
                    <a:ext uri="{FF2B5EF4-FFF2-40B4-BE49-F238E27FC236}">
                      <a16:creationId xmlns:a16="http://schemas.microsoft.com/office/drawing/2014/main" xmlns="" id="{4B7E5A32-A8FD-BC29-9A10-7C8B40A8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8526" y="3971656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7" name="Freeform 100">
                  <a:extLst>
                    <a:ext uri="{FF2B5EF4-FFF2-40B4-BE49-F238E27FC236}">
                      <a16:creationId xmlns:a16="http://schemas.microsoft.com/office/drawing/2014/main" xmlns="" id="{177E968A-21CF-015F-E551-C7C734A620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4564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8" name="Freeform 101">
                  <a:extLst>
                    <a:ext uri="{FF2B5EF4-FFF2-40B4-BE49-F238E27FC236}">
                      <a16:creationId xmlns:a16="http://schemas.microsoft.com/office/drawing/2014/main" xmlns="" id="{883D29C0-0FF0-F83D-31DC-356A3F3CCC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0271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9" name="Freeform 102">
                  <a:extLst>
                    <a:ext uri="{FF2B5EF4-FFF2-40B4-BE49-F238E27FC236}">
                      <a16:creationId xmlns:a16="http://schemas.microsoft.com/office/drawing/2014/main" xmlns="" id="{D516EAB8-7483-CA01-E816-28176FFDA4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9558" y="3976648"/>
                  <a:ext cx="200051" cy="2099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0" name="Freeform 103">
                  <a:extLst>
                    <a:ext uri="{FF2B5EF4-FFF2-40B4-BE49-F238E27FC236}">
                      <a16:creationId xmlns:a16="http://schemas.microsoft.com/office/drawing/2014/main" xmlns="" id="{A016D09E-D01C-3275-9663-CE556A783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28724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1" name="Freeform 104">
                  <a:extLst>
                    <a:ext uri="{FF2B5EF4-FFF2-40B4-BE49-F238E27FC236}">
                      <a16:creationId xmlns:a16="http://schemas.microsoft.com/office/drawing/2014/main" xmlns="" id="{9B334F38-E0AF-34CA-B7DE-6C77A1C41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1076" y="4122715"/>
                  <a:ext cx="330243" cy="2099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2" name="Freeform 105">
                  <a:extLst>
                    <a:ext uri="{FF2B5EF4-FFF2-40B4-BE49-F238E27FC236}">
                      <a16:creationId xmlns:a16="http://schemas.microsoft.com/office/drawing/2014/main" xmlns="" id="{9AFF1616-CF2C-E3F5-1EEF-E90D5E890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06783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3" name="Freeform 106">
                  <a:extLst>
                    <a:ext uri="{FF2B5EF4-FFF2-40B4-BE49-F238E27FC236}">
                      <a16:creationId xmlns:a16="http://schemas.microsoft.com/office/drawing/2014/main" xmlns="" id="{62EB991A-407F-9D4E-411F-BB07152CB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4321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4" name="Freeform 107">
                  <a:extLst>
                    <a:ext uri="{FF2B5EF4-FFF2-40B4-BE49-F238E27FC236}">
                      <a16:creationId xmlns:a16="http://schemas.microsoft.com/office/drawing/2014/main" xmlns="" id="{B38AB245-9CC6-002D-CC02-C2C29DA65C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64362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5" name="Freeform 108">
                  <a:extLst>
                    <a:ext uri="{FF2B5EF4-FFF2-40B4-BE49-F238E27FC236}">
                      <a16:creationId xmlns:a16="http://schemas.microsoft.com/office/drawing/2014/main" xmlns="" id="{377C89BD-7A73-6FD9-E8E8-AF8152CB7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83786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6" name="Freeform 109">
                  <a:extLst>
                    <a:ext uri="{FF2B5EF4-FFF2-40B4-BE49-F238E27FC236}">
                      <a16:creationId xmlns:a16="http://schemas.microsoft.com/office/drawing/2014/main" xmlns="" id="{752DE0B3-B273-80B6-651E-A18BDB5EE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24430" y="4039362"/>
                  <a:ext cx="163534" cy="2099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7" name="Freeform 110">
                  <a:extLst>
                    <a:ext uri="{FF2B5EF4-FFF2-40B4-BE49-F238E27FC236}">
                      <a16:creationId xmlns:a16="http://schemas.microsoft.com/office/drawing/2014/main" xmlns="" id="{85633A50-5FA9-789B-74BF-874D3866E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11993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8" name="Freeform 111">
                  <a:extLst>
                    <a:ext uri="{FF2B5EF4-FFF2-40B4-BE49-F238E27FC236}">
                      <a16:creationId xmlns:a16="http://schemas.microsoft.com/office/drawing/2014/main" xmlns="" id="{DCF7B4E2-9776-3896-DBA7-678A70641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61159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9" name="Freeform 112">
                  <a:extLst>
                    <a:ext uri="{FF2B5EF4-FFF2-40B4-BE49-F238E27FC236}">
                      <a16:creationId xmlns:a16="http://schemas.microsoft.com/office/drawing/2014/main" xmlns="" id="{D075E6E2-284A-1874-99C5-A43D48CE29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60924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08 h 10"/>
                    <a:gd name="T2" fmla="*/ 290100 w 148"/>
                    <a:gd name="T3" fmla="*/ 1808 h 10"/>
                    <a:gd name="T4" fmla="*/ 101927 w 148"/>
                    <a:gd name="T5" fmla="*/ 5425 h 10"/>
                    <a:gd name="T6" fmla="*/ 5880 w 148"/>
                    <a:gd name="T7" fmla="*/ 14466 h 10"/>
                    <a:gd name="T8" fmla="*/ 13721 w 148"/>
                    <a:gd name="T9" fmla="*/ 180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0" name="Freeform 113">
                  <a:extLst>
                    <a:ext uri="{FF2B5EF4-FFF2-40B4-BE49-F238E27FC236}">
                      <a16:creationId xmlns:a16="http://schemas.microsoft.com/office/drawing/2014/main" xmlns="" id="{5BCA2650-E916-B613-38C3-210BE5B75D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7022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1" name="Freeform 114">
                  <a:extLst>
                    <a:ext uri="{FF2B5EF4-FFF2-40B4-BE49-F238E27FC236}">
                      <a16:creationId xmlns:a16="http://schemas.microsoft.com/office/drawing/2014/main" xmlns="" id="{E0C1BB1F-692D-B21E-0202-CFE2DD634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75477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2" name="Freeform 115">
                  <a:extLst>
                    <a:ext uri="{FF2B5EF4-FFF2-40B4-BE49-F238E27FC236}">
                      <a16:creationId xmlns:a16="http://schemas.microsoft.com/office/drawing/2014/main" xmlns="" id="{F04AADFB-6A78-4DCD-8E24-EDFF01F54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5038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3" name="Freeform 116">
                  <a:extLst>
                    <a:ext uri="{FF2B5EF4-FFF2-40B4-BE49-F238E27FC236}">
                      <a16:creationId xmlns:a16="http://schemas.microsoft.com/office/drawing/2014/main" xmlns="" id="{274A626E-337B-3942-F7C8-A235B85FE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1076" y="4122715"/>
                  <a:ext cx="330243" cy="2099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4" name="Freeform 117">
                  <a:extLst>
                    <a:ext uri="{FF2B5EF4-FFF2-40B4-BE49-F238E27FC236}">
                      <a16:creationId xmlns:a16="http://schemas.microsoft.com/office/drawing/2014/main" xmlns="" id="{213285CE-74CD-FF39-4A8D-FC234C193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06783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5" name="Freeform 118">
                  <a:extLst>
                    <a:ext uri="{FF2B5EF4-FFF2-40B4-BE49-F238E27FC236}">
                      <a16:creationId xmlns:a16="http://schemas.microsoft.com/office/drawing/2014/main" xmlns="" id="{6C6A9063-986D-1C0F-F402-5461B512A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4321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6" name="Freeform 119">
                  <a:extLst>
                    <a:ext uri="{FF2B5EF4-FFF2-40B4-BE49-F238E27FC236}">
                      <a16:creationId xmlns:a16="http://schemas.microsoft.com/office/drawing/2014/main" xmlns="" id="{0FFBF7E7-E629-CE80-4508-D25DFF959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64362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7" name="Freeform 120">
                  <a:extLst>
                    <a:ext uri="{FF2B5EF4-FFF2-40B4-BE49-F238E27FC236}">
                      <a16:creationId xmlns:a16="http://schemas.microsoft.com/office/drawing/2014/main" xmlns="" id="{5E7A0D2F-92CA-DA7A-9AA6-E63D558C44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8086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8" name="Freeform 121">
                  <a:extLst>
                    <a:ext uri="{FF2B5EF4-FFF2-40B4-BE49-F238E27FC236}">
                      <a16:creationId xmlns:a16="http://schemas.microsoft.com/office/drawing/2014/main" xmlns="" id="{5F4A39DB-47F0-0374-896C-CB9A9EA7E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4667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9" name="Freeform 122">
                  <a:extLst>
                    <a:ext uri="{FF2B5EF4-FFF2-40B4-BE49-F238E27FC236}">
                      <a16:creationId xmlns:a16="http://schemas.microsoft.com/office/drawing/2014/main" xmlns="" id="{BD938006-9918-BB8E-BB9B-06CB781BB0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3080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0" name="Freeform 123">
                  <a:extLst>
                    <a:ext uri="{FF2B5EF4-FFF2-40B4-BE49-F238E27FC236}">
                      <a16:creationId xmlns:a16="http://schemas.microsoft.com/office/drawing/2014/main" xmlns="" id="{BA669C21-2E13-4BD5-D21E-FBA64BA257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11372" y="4194876"/>
                  <a:ext cx="174648" cy="22744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1" name="Freeform 124">
                  <a:extLst>
                    <a:ext uri="{FF2B5EF4-FFF2-40B4-BE49-F238E27FC236}">
                      <a16:creationId xmlns:a16="http://schemas.microsoft.com/office/drawing/2014/main" xmlns="" id="{F4BE1BCA-3C4D-2332-C931-8E4A81E39E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31670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0914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7" y="13"/>
                        <a:pt x="79" y="10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2" name="Freeform 125">
                  <a:extLst>
                    <a:ext uri="{FF2B5EF4-FFF2-40B4-BE49-F238E27FC236}">
                      <a16:creationId xmlns:a16="http://schemas.microsoft.com/office/drawing/2014/main" xmlns="" id="{DE033DCC-C072-C62E-F10D-81B1128A8F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71440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10"/>
                        <a:pt x="84" y="6"/>
                      </a:cubicBezTo>
                      <a:cubicBezTo>
                        <a:pt x="84" y="3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3" name="Freeform 126">
                  <a:extLst>
                    <a:ext uri="{FF2B5EF4-FFF2-40B4-BE49-F238E27FC236}">
                      <a16:creationId xmlns:a16="http://schemas.microsoft.com/office/drawing/2014/main" xmlns="" id="{34A3A0A4-E9EA-BB5B-0E42-7C96C7EAE7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59003" y="4147245"/>
                  <a:ext cx="79385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70 w 41"/>
                    <a:gd name="T5" fmla="*/ 22256 h 12"/>
                    <a:gd name="T6" fmla="*/ 80758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7"/>
                        <a:pt x="29" y="3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4" name="Freeform 127">
                  <a:extLst>
                    <a:ext uri="{FF2B5EF4-FFF2-40B4-BE49-F238E27FC236}">
                      <a16:creationId xmlns:a16="http://schemas.microsoft.com/office/drawing/2014/main" xmlns="" id="{AB86B6D3-C187-567A-B291-9F5587BDB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09918" y="3928059"/>
                  <a:ext cx="106376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2126 w 54"/>
                    <a:gd name="T3" fmla="*/ 24342 h 13"/>
                    <a:gd name="T4" fmla="*/ 105847 w 54"/>
                    <a:gd name="T5" fmla="*/ 11235 h 13"/>
                    <a:gd name="T6" fmla="*/ 9212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51" y="13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5" name="Freeform 128">
                  <a:extLst>
                    <a:ext uri="{FF2B5EF4-FFF2-40B4-BE49-F238E27FC236}">
                      <a16:creationId xmlns:a16="http://schemas.microsoft.com/office/drawing/2014/main" xmlns="" id="{FA3CF931-F0C7-CBEE-F619-15C08C12B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08808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5880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1" y="1"/>
                        <a:pt x="52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6" name="Freeform 129">
                  <a:extLst>
                    <a:ext uri="{FF2B5EF4-FFF2-40B4-BE49-F238E27FC236}">
                      <a16:creationId xmlns:a16="http://schemas.microsoft.com/office/drawing/2014/main" xmlns="" id="{6BE1A6AC-24E2-6862-D068-79944449A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4032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1855 h 9"/>
                    <a:gd name="T2" fmla="*/ 287748 w 147"/>
                    <a:gd name="T3" fmla="*/ 1855 h 9"/>
                    <a:gd name="T4" fmla="*/ 99831 w 147"/>
                    <a:gd name="T5" fmla="*/ 5564 h 9"/>
                    <a:gd name="T6" fmla="*/ 5872 w 147"/>
                    <a:gd name="T7" fmla="*/ 14837 h 9"/>
                    <a:gd name="T8" fmla="*/ 11745 w 147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1"/>
                      </a:move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7" name="Freeform 130">
                  <a:extLst>
                    <a:ext uri="{FF2B5EF4-FFF2-40B4-BE49-F238E27FC236}">
                      <a16:creationId xmlns:a16="http://schemas.microsoft.com/office/drawing/2014/main" xmlns="" id="{D561C82F-122F-7E5B-5732-92B7C125C8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22486" y="4206313"/>
                  <a:ext cx="152420" cy="1574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8" name="Freeform 131">
                  <a:extLst>
                    <a:ext uri="{FF2B5EF4-FFF2-40B4-BE49-F238E27FC236}">
                      <a16:creationId xmlns:a16="http://schemas.microsoft.com/office/drawing/2014/main" xmlns="" id="{E844B4BF-6421-B456-B992-DAE763D19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91173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2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9" name="Freeform 132">
                  <a:extLst>
                    <a:ext uri="{FF2B5EF4-FFF2-40B4-BE49-F238E27FC236}">
                      <a16:creationId xmlns:a16="http://schemas.microsoft.com/office/drawing/2014/main" xmlns="" id="{4364849B-746F-EC02-54FC-11FF3A7A2F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8086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0" name="Freeform 133">
                  <a:extLst>
                    <a:ext uri="{FF2B5EF4-FFF2-40B4-BE49-F238E27FC236}">
                      <a16:creationId xmlns:a16="http://schemas.microsoft.com/office/drawing/2014/main" xmlns="" id="{4B15CB63-6C4D-6700-5303-54171D1BE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4667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1" name="Freeform 134">
                  <a:extLst>
                    <a:ext uri="{FF2B5EF4-FFF2-40B4-BE49-F238E27FC236}">
                      <a16:creationId xmlns:a16="http://schemas.microsoft.com/office/drawing/2014/main" xmlns="" id="{A3F6BEAE-E0C7-294E-3C8E-F79F0C88C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3080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2" name="Freeform 135">
                  <a:extLst>
                    <a:ext uri="{FF2B5EF4-FFF2-40B4-BE49-F238E27FC236}">
                      <a16:creationId xmlns:a16="http://schemas.microsoft.com/office/drawing/2014/main" xmlns="" id="{7575DBF1-8A9E-2C4A-7D90-4EC9836A2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11372" y="4194876"/>
                  <a:ext cx="174648" cy="22744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3" name="Freeform 152">
                  <a:extLst>
                    <a:ext uri="{FF2B5EF4-FFF2-40B4-BE49-F238E27FC236}">
                      <a16:creationId xmlns:a16="http://schemas.microsoft.com/office/drawing/2014/main" xmlns="" id="{1E61C7B3-CE8D-C41E-6909-4442555D7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3677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4" name="Freeform 153">
                  <a:extLst>
                    <a:ext uri="{FF2B5EF4-FFF2-40B4-BE49-F238E27FC236}">
                      <a16:creationId xmlns:a16="http://schemas.microsoft.com/office/drawing/2014/main" xmlns="" id="{E6FAA99D-5D41-D165-20AE-F2BE33204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29385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5" name="Freeform 154">
                  <a:extLst>
                    <a:ext uri="{FF2B5EF4-FFF2-40B4-BE49-F238E27FC236}">
                      <a16:creationId xmlns:a16="http://schemas.microsoft.com/office/drawing/2014/main" xmlns="" id="{1788769F-DA53-01F2-F987-3388430680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7796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6" name="Freeform 155">
                  <a:extLst>
                    <a:ext uri="{FF2B5EF4-FFF2-40B4-BE49-F238E27FC236}">
                      <a16:creationId xmlns:a16="http://schemas.microsoft.com/office/drawing/2014/main" xmlns="" id="{D94B5BBA-8753-4910-CDD1-66F57E3D8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86963" y="4194876"/>
                  <a:ext cx="174648" cy="22745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7" name="Freeform 156">
                  <a:extLst>
                    <a:ext uri="{FF2B5EF4-FFF2-40B4-BE49-F238E27FC236}">
                      <a16:creationId xmlns:a16="http://schemas.microsoft.com/office/drawing/2014/main" xmlns="" id="{2321AD56-C111-EA91-D244-46B9B0616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06388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8" name="Freeform 157">
                  <a:extLst>
                    <a:ext uri="{FF2B5EF4-FFF2-40B4-BE49-F238E27FC236}">
                      <a16:creationId xmlns:a16="http://schemas.microsoft.com/office/drawing/2014/main" xmlns="" id="{49AC20FA-0414-E5EF-2745-E71CDA235D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47031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9" name="Freeform 158">
                  <a:extLst>
                    <a:ext uri="{FF2B5EF4-FFF2-40B4-BE49-F238E27FC236}">
                      <a16:creationId xmlns:a16="http://schemas.microsoft.com/office/drawing/2014/main" xmlns="" id="{BA0A0843-8E36-D1B5-4936-11351812DB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34594" y="4147245"/>
                  <a:ext cx="79385" cy="22745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70 w 41"/>
                    <a:gd name="T5" fmla="*/ 23647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0" name="Freeform 159">
                  <a:extLst>
                    <a:ext uri="{FF2B5EF4-FFF2-40B4-BE49-F238E27FC236}">
                      <a16:creationId xmlns:a16="http://schemas.microsoft.com/office/drawing/2014/main" xmlns="" id="{41ECE681-AF1E-916D-2A0D-F00D895C4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4634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1" name="Freeform 160">
                  <a:extLst>
                    <a:ext uri="{FF2B5EF4-FFF2-40B4-BE49-F238E27FC236}">
                      <a16:creationId xmlns:a16="http://schemas.microsoft.com/office/drawing/2014/main" xmlns="" id="{F754F2C0-70B6-8120-CF41-D429447C2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3524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2" name="Freeform 161">
                  <a:extLst>
                    <a:ext uri="{FF2B5EF4-FFF2-40B4-BE49-F238E27FC236}">
                      <a16:creationId xmlns:a16="http://schemas.microsoft.com/office/drawing/2014/main" xmlns="" id="{A1604A8B-A9CD-9A62-D497-B54DE905C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8749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3" name="Freeform 162">
                  <a:extLst>
                    <a:ext uri="{FF2B5EF4-FFF2-40B4-BE49-F238E27FC236}">
                      <a16:creationId xmlns:a16="http://schemas.microsoft.com/office/drawing/2014/main" xmlns="" id="{90D15E91-A52A-CDC3-5C2E-44357A6BD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98077" y="4206313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4" name="Freeform 163">
                  <a:extLst>
                    <a:ext uri="{FF2B5EF4-FFF2-40B4-BE49-F238E27FC236}">
                      <a16:creationId xmlns:a16="http://schemas.microsoft.com/office/drawing/2014/main" xmlns="" id="{8894EB0B-7C77-3D1A-8DAA-AAA2085039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6765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5" name="Freeform 164">
                  <a:extLst>
                    <a:ext uri="{FF2B5EF4-FFF2-40B4-BE49-F238E27FC236}">
                      <a16:creationId xmlns:a16="http://schemas.microsoft.com/office/drawing/2014/main" xmlns="" id="{6BF1626B-4DB0-53DA-7C5F-9D1F822946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3677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6" name="Freeform 165">
                  <a:extLst>
                    <a:ext uri="{FF2B5EF4-FFF2-40B4-BE49-F238E27FC236}">
                      <a16:creationId xmlns:a16="http://schemas.microsoft.com/office/drawing/2014/main" xmlns="" id="{3CB102F0-7675-C550-6474-854C95D7D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29385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7" name="Freeform 166">
                  <a:extLst>
                    <a:ext uri="{FF2B5EF4-FFF2-40B4-BE49-F238E27FC236}">
                      <a16:creationId xmlns:a16="http://schemas.microsoft.com/office/drawing/2014/main" xmlns="" id="{B182F745-3FA2-2516-34F5-FE442F5777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7796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8" name="Freeform 167">
                  <a:extLst>
                    <a:ext uri="{FF2B5EF4-FFF2-40B4-BE49-F238E27FC236}">
                      <a16:creationId xmlns:a16="http://schemas.microsoft.com/office/drawing/2014/main" xmlns="" id="{82CFFD38-91A8-3999-F04D-19D587C7B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86963" y="4194876"/>
                  <a:ext cx="174648" cy="22745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9" name="Freeform 168">
                  <a:extLst>
                    <a:ext uri="{FF2B5EF4-FFF2-40B4-BE49-F238E27FC236}">
                      <a16:creationId xmlns:a16="http://schemas.microsoft.com/office/drawing/2014/main" xmlns="" id="{ED1B28B5-3F79-61A3-DF5C-29495B2DE5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5574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0" name="Freeform 169">
                  <a:extLst>
                    <a:ext uri="{FF2B5EF4-FFF2-40B4-BE49-F238E27FC236}">
                      <a16:creationId xmlns:a16="http://schemas.microsoft.com/office/drawing/2014/main" xmlns="" id="{5C78A8F8-13F5-55C8-78F0-2FAEA127A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1281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1" name="Freeform 170">
                  <a:extLst>
                    <a:ext uri="{FF2B5EF4-FFF2-40B4-BE49-F238E27FC236}">
                      <a16:creationId xmlns:a16="http://schemas.microsoft.com/office/drawing/2014/main" xmlns="" id="{54863B34-7C7B-BA3E-462B-B65F3B67B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0406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2" name="Freeform 171">
                  <a:extLst>
                    <a:ext uri="{FF2B5EF4-FFF2-40B4-BE49-F238E27FC236}">
                      <a16:creationId xmlns:a16="http://schemas.microsoft.com/office/drawing/2014/main" xmlns="" id="{428D4C45-7502-DBDF-83DB-8F430FD8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3833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3" name="Freeform 172">
                  <a:extLst>
                    <a:ext uri="{FF2B5EF4-FFF2-40B4-BE49-F238E27FC236}">
                      <a16:creationId xmlns:a16="http://schemas.microsoft.com/office/drawing/2014/main" xmlns="" id="{964193C9-1B78-3293-ABC2-DDFB12FEE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19653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4" name="Freeform 173">
                  <a:extLst>
                    <a:ext uri="{FF2B5EF4-FFF2-40B4-BE49-F238E27FC236}">
                      <a16:creationId xmlns:a16="http://schemas.microsoft.com/office/drawing/2014/main" xmlns="" id="{3D98E3E8-25F9-E2F0-2655-3870B7137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39872" y="4042374"/>
                  <a:ext cx="154008" cy="24494"/>
                </a:xfrm>
                <a:custGeom>
                  <a:avLst/>
                  <a:gdLst>
                    <a:gd name="T0" fmla="*/ 143452 w 79"/>
                    <a:gd name="T1" fmla="*/ 24342 h 13"/>
                    <a:gd name="T2" fmla="*/ 155243 w 79"/>
                    <a:gd name="T3" fmla="*/ 13107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4342 h 13"/>
                    <a:gd name="T10" fmla="*/ 143452 w 79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5" name="Freeform 174">
                  <a:extLst>
                    <a:ext uri="{FF2B5EF4-FFF2-40B4-BE49-F238E27FC236}">
                      <a16:creationId xmlns:a16="http://schemas.microsoft.com/office/drawing/2014/main" xmlns="" id="{7975D3AF-2A06-CE54-AC1F-ABA5C1E7E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78135" y="3952751"/>
                  <a:ext cx="166709" cy="22744"/>
                </a:xfrm>
                <a:custGeom>
                  <a:avLst/>
                  <a:gdLst>
                    <a:gd name="T0" fmla="*/ 0 w 85"/>
                    <a:gd name="T1" fmla="*/ 0 h 13"/>
                    <a:gd name="T2" fmla="*/ 0 w 85"/>
                    <a:gd name="T3" fmla="*/ 24342 h 13"/>
                    <a:gd name="T4" fmla="*/ 155215 w 85"/>
                    <a:gd name="T5" fmla="*/ 24342 h 13"/>
                    <a:gd name="T6" fmla="*/ 167004 w 85"/>
                    <a:gd name="T7" fmla="*/ 11235 h 13"/>
                    <a:gd name="T8" fmla="*/ 155215 w 85"/>
                    <a:gd name="T9" fmla="*/ 0 h 13"/>
                    <a:gd name="T10" fmla="*/ 0 w 85"/>
                    <a:gd name="T11" fmla="*/ 0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82" y="13"/>
                        <a:pt x="85" y="10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6" name="Freeform 175">
                  <a:extLst>
                    <a:ext uri="{FF2B5EF4-FFF2-40B4-BE49-F238E27FC236}">
                      <a16:creationId xmlns:a16="http://schemas.microsoft.com/office/drawing/2014/main" xmlns="" id="{9B6A6F7E-BFF9-E59B-75E6-3F99E49EB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66491" y="3960689"/>
                  <a:ext cx="80972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51 w 41"/>
                    <a:gd name="T5" fmla="*/ 22256 h 12"/>
                    <a:gd name="T6" fmla="*/ 79974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7" name="Freeform 176">
                  <a:extLst>
                    <a:ext uri="{FF2B5EF4-FFF2-40B4-BE49-F238E27FC236}">
                      <a16:creationId xmlns:a16="http://schemas.microsoft.com/office/drawing/2014/main" xmlns="" id="{35593662-8C06-78CA-84D2-1D78796B0D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17243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8" name="Freeform 177">
                  <a:extLst>
                    <a:ext uri="{FF2B5EF4-FFF2-40B4-BE49-F238E27FC236}">
                      <a16:creationId xmlns:a16="http://schemas.microsoft.com/office/drawing/2014/main" xmlns="" id="{2481C2F3-E8CF-1706-F2EB-4FD655648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16927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9" name="Freeform 178">
                  <a:extLst>
                    <a:ext uri="{FF2B5EF4-FFF2-40B4-BE49-F238E27FC236}">
                      <a16:creationId xmlns:a16="http://schemas.microsoft.com/office/drawing/2014/main" xmlns="" id="{DEE6FDB1-DB2C-FDDB-EA22-42F3EADC53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1601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0" name="Freeform 179">
                  <a:extLst>
                    <a:ext uri="{FF2B5EF4-FFF2-40B4-BE49-F238E27FC236}">
                      <a16:creationId xmlns:a16="http://schemas.microsoft.com/office/drawing/2014/main" xmlns="" id="{3E12B7F2-D54D-7C07-8992-972106A60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9018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1855 h 9"/>
                    <a:gd name="T2" fmla="*/ 150931 w 78"/>
                    <a:gd name="T3" fmla="*/ 1855 h 9"/>
                    <a:gd name="T4" fmla="*/ 74485 w 78"/>
                    <a:gd name="T5" fmla="*/ 3709 h 9"/>
                    <a:gd name="T6" fmla="*/ 5880 w 78"/>
                    <a:gd name="T7" fmla="*/ 14837 h 9"/>
                    <a:gd name="T8" fmla="*/ 11761 w 78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1"/>
                      </a:move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1" name="Freeform 180">
                  <a:extLst>
                    <a:ext uri="{FF2B5EF4-FFF2-40B4-BE49-F238E27FC236}">
                      <a16:creationId xmlns:a16="http://schemas.microsoft.com/office/drawing/2014/main" xmlns="" id="{ECAC6466-472E-7163-E629-1F3B5195C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9455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2" name="Freeform 181">
                  <a:extLst>
                    <a:ext uri="{FF2B5EF4-FFF2-40B4-BE49-F238E27FC236}">
                      <a16:creationId xmlns:a16="http://schemas.microsoft.com/office/drawing/2014/main" xmlns="" id="{55DD7AAA-0EB8-0663-C87B-EC1F922B36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5574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3" name="Freeform 182">
                  <a:extLst>
                    <a:ext uri="{FF2B5EF4-FFF2-40B4-BE49-F238E27FC236}">
                      <a16:creationId xmlns:a16="http://schemas.microsoft.com/office/drawing/2014/main" xmlns="" id="{D0CD1254-1F2C-1E87-5DF5-7234056CE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1281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4" name="Freeform 183">
                  <a:extLst>
                    <a:ext uri="{FF2B5EF4-FFF2-40B4-BE49-F238E27FC236}">
                      <a16:creationId xmlns:a16="http://schemas.microsoft.com/office/drawing/2014/main" xmlns="" id="{476580BF-9053-91D9-283B-10C179A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0406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5" name="Freeform 184">
                  <a:extLst>
                    <a:ext uri="{FF2B5EF4-FFF2-40B4-BE49-F238E27FC236}">
                      <a16:creationId xmlns:a16="http://schemas.microsoft.com/office/drawing/2014/main" xmlns="" id="{7C821391-D6E4-7669-6D71-E1A008825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3833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6" name="Freeform 185">
                  <a:extLst>
                    <a:ext uri="{FF2B5EF4-FFF2-40B4-BE49-F238E27FC236}">
                      <a16:creationId xmlns:a16="http://schemas.microsoft.com/office/drawing/2014/main" xmlns="" id="{C735CA73-725B-2B72-D89C-6342E2931C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19653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7" name="Freeform 187">
                  <a:extLst>
                    <a:ext uri="{FF2B5EF4-FFF2-40B4-BE49-F238E27FC236}">
                      <a16:creationId xmlns:a16="http://schemas.microsoft.com/office/drawing/2014/main" xmlns="" id="{12EAE60C-2670-C9C5-F202-2B62FAF84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98810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8" name="Freeform 188">
                  <a:extLst>
                    <a:ext uri="{FF2B5EF4-FFF2-40B4-BE49-F238E27FC236}">
                      <a16:creationId xmlns:a16="http://schemas.microsoft.com/office/drawing/2014/main" xmlns="" id="{8E7A7C8D-9FCB-762A-1676-90879209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8811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9" name="Freeform 189">
                  <a:extLst>
                    <a:ext uri="{FF2B5EF4-FFF2-40B4-BE49-F238E27FC236}">
                      <a16:creationId xmlns:a16="http://schemas.microsoft.com/office/drawing/2014/main" xmlns="" id="{37415773-272A-2D5C-E88D-CEAAB8DCD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42237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0" name="Freeform 191">
                  <a:extLst>
                    <a:ext uri="{FF2B5EF4-FFF2-40B4-BE49-F238E27FC236}">
                      <a16:creationId xmlns:a16="http://schemas.microsoft.com/office/drawing/2014/main" xmlns="" id="{BD309DF4-0AA7-CF09-EE0D-7B12E5D4C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77401" y="4043249"/>
                  <a:ext cx="154008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2733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1" name="Freeform 194">
                  <a:extLst>
                    <a:ext uri="{FF2B5EF4-FFF2-40B4-BE49-F238E27FC236}">
                      <a16:creationId xmlns:a16="http://schemas.microsoft.com/office/drawing/2014/main" xmlns="" id="{235179F4-CB4B-978C-319F-456440891F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55648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2" name="Freeform 196">
                  <a:extLst>
                    <a:ext uri="{FF2B5EF4-FFF2-40B4-BE49-F238E27FC236}">
                      <a16:creationId xmlns:a16="http://schemas.microsoft.com/office/drawing/2014/main" xmlns="" id="{34B12FBE-4866-CA75-401F-4E1F952EE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9130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3" name="Freeform 198">
                  <a:extLst>
                    <a:ext uri="{FF2B5EF4-FFF2-40B4-BE49-F238E27FC236}">
                      <a16:creationId xmlns:a16="http://schemas.microsoft.com/office/drawing/2014/main" xmlns="" id="{12E167A2-FA09-D010-2F46-41275E799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36110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4" name="Freeform 200">
                  <a:extLst>
                    <a:ext uri="{FF2B5EF4-FFF2-40B4-BE49-F238E27FC236}">
                      <a16:creationId xmlns:a16="http://schemas.microsoft.com/office/drawing/2014/main" xmlns="" id="{02638D94-1B51-C0F8-8AF7-1E143C0FF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98810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5" name="Freeform 201">
                  <a:extLst>
                    <a:ext uri="{FF2B5EF4-FFF2-40B4-BE49-F238E27FC236}">
                      <a16:creationId xmlns:a16="http://schemas.microsoft.com/office/drawing/2014/main" xmlns="" id="{58ABD814-AB93-355F-963C-C2A305179C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8811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6" name="Freeform 202">
                  <a:extLst>
                    <a:ext uri="{FF2B5EF4-FFF2-40B4-BE49-F238E27FC236}">
                      <a16:creationId xmlns:a16="http://schemas.microsoft.com/office/drawing/2014/main" xmlns="" id="{70499407-7BB9-B77C-12E4-5BF595C0A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42237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7" name="Freeform 204">
                  <a:extLst>
                    <a:ext uri="{FF2B5EF4-FFF2-40B4-BE49-F238E27FC236}">
                      <a16:creationId xmlns:a16="http://schemas.microsoft.com/office/drawing/2014/main" xmlns="" id="{49E56B06-76EB-8005-709F-97FD68981D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11232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8" name="Freeform 205">
                  <a:extLst>
                    <a:ext uri="{FF2B5EF4-FFF2-40B4-BE49-F238E27FC236}">
                      <a16:creationId xmlns:a16="http://schemas.microsoft.com/office/drawing/2014/main" xmlns="" id="{C0970F03-4965-252D-C93C-6FCECBEEA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65971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9" name="Freeform 206">
                  <a:extLst>
                    <a:ext uri="{FF2B5EF4-FFF2-40B4-BE49-F238E27FC236}">
                      <a16:creationId xmlns:a16="http://schemas.microsoft.com/office/drawing/2014/main" xmlns="" id="{63EA816D-33F1-BD2B-3850-3E5A96B98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56491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0" name="Freeform 207">
                  <a:extLst>
                    <a:ext uri="{FF2B5EF4-FFF2-40B4-BE49-F238E27FC236}">
                      <a16:creationId xmlns:a16="http://schemas.microsoft.com/office/drawing/2014/main" xmlns="" id="{4227EF85-2E36-00FC-92C3-D7846B302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1584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90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1" name="Freeform 208">
                  <a:extLst>
                    <a:ext uri="{FF2B5EF4-FFF2-40B4-BE49-F238E27FC236}">
                      <a16:creationId xmlns:a16="http://schemas.microsoft.com/office/drawing/2014/main" xmlns="" id="{98A64D24-4931-2593-13A4-5B1F3436B4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91064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2" name="Freeform 209">
                  <a:extLst>
                    <a:ext uri="{FF2B5EF4-FFF2-40B4-BE49-F238E27FC236}">
                      <a16:creationId xmlns:a16="http://schemas.microsoft.com/office/drawing/2014/main" xmlns="" id="{D0DE5F10-F2CB-E19D-F93D-C55E0D60B3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624210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804 h 149"/>
                    <a:gd name="T2" fmla="*/ 237387 w 225"/>
                    <a:gd name="T3" fmla="*/ 146762 h 149"/>
                    <a:gd name="T4" fmla="*/ 441422 w 225"/>
                    <a:gd name="T5" fmla="*/ 57590 h 149"/>
                    <a:gd name="T6" fmla="*/ 441422 w 225"/>
                    <a:gd name="T7" fmla="*/ 0 h 149"/>
                    <a:gd name="T8" fmla="*/ 237387 w 225"/>
                    <a:gd name="T9" fmla="*/ 89172 h 149"/>
                    <a:gd name="T10" fmla="*/ 0 w 225"/>
                    <a:gd name="T11" fmla="*/ 219214 h 149"/>
                    <a:gd name="T12" fmla="*/ 0 w 225"/>
                    <a:gd name="T13" fmla="*/ 276804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3" name="Freeform 210">
                  <a:extLst>
                    <a:ext uri="{FF2B5EF4-FFF2-40B4-BE49-F238E27FC236}">
                      <a16:creationId xmlns:a16="http://schemas.microsoft.com/office/drawing/2014/main" xmlns="" id="{E6F935D1-2615-6E2D-0BD0-8BD2B0C19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50177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4" name="Freeform 211">
                  <a:extLst>
                    <a:ext uri="{FF2B5EF4-FFF2-40B4-BE49-F238E27FC236}">
                      <a16:creationId xmlns:a16="http://schemas.microsoft.com/office/drawing/2014/main" xmlns="" id="{A9FA11A1-D7B5-8890-EA84-8A00DD6A7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36324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0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5" name="Freeform 217">
                  <a:extLst>
                    <a:ext uri="{FF2B5EF4-FFF2-40B4-BE49-F238E27FC236}">
                      <a16:creationId xmlns:a16="http://schemas.microsoft.com/office/drawing/2014/main" xmlns="" id="{59FD01D2-9139-E4A0-0C73-432C62C83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46368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6" name="Freeform 218">
                  <a:extLst>
                    <a:ext uri="{FF2B5EF4-FFF2-40B4-BE49-F238E27FC236}">
                      <a16:creationId xmlns:a16="http://schemas.microsoft.com/office/drawing/2014/main" xmlns="" id="{9D0B6315-8122-B7D5-6E8E-6C65678C8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71460" y="4004067"/>
                  <a:ext cx="415979" cy="16620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7" name="Freeform 219">
                  <a:extLst>
                    <a:ext uri="{FF2B5EF4-FFF2-40B4-BE49-F238E27FC236}">
                      <a16:creationId xmlns:a16="http://schemas.microsoft.com/office/drawing/2014/main" xmlns="" id="{C9BF11CA-6233-E368-F7E9-465B45825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00233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8" name="Freeform 220">
                  <a:extLst>
                    <a:ext uri="{FF2B5EF4-FFF2-40B4-BE49-F238E27FC236}">
                      <a16:creationId xmlns:a16="http://schemas.microsoft.com/office/drawing/2014/main" xmlns="" id="{5F89B353-B3D9-D24F-9F4A-FF5CF2DBB7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26200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9" name="Freeform 221">
                  <a:extLst>
                    <a:ext uri="{FF2B5EF4-FFF2-40B4-BE49-F238E27FC236}">
                      <a16:creationId xmlns:a16="http://schemas.microsoft.com/office/drawing/2014/main" xmlns="" id="{601A1863-FB34-8693-3F02-B63FD6978E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55847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20" name="Freeform 222">
                  <a:extLst>
                    <a:ext uri="{FF2B5EF4-FFF2-40B4-BE49-F238E27FC236}">
                      <a16:creationId xmlns:a16="http://schemas.microsoft.com/office/drawing/2014/main" xmlns="" id="{FADEB1BB-12B5-ACD6-2F24-3BEF9220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80941" y="4004065"/>
                  <a:ext cx="415979" cy="166208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21" name="Freeform 223">
                  <a:extLst>
                    <a:ext uri="{FF2B5EF4-FFF2-40B4-BE49-F238E27FC236}">
                      <a16:creationId xmlns:a16="http://schemas.microsoft.com/office/drawing/2014/main" xmlns="" id="{D8A59087-8DDE-7B35-667C-EC1A01E9BB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615836" y="4002316"/>
                  <a:ext cx="415979" cy="16970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213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39"/>
                      </a:cubicBezTo>
                      <a:cubicBezTo>
                        <a:pt x="70" y="55"/>
                        <a:pt x="18" y="69"/>
                        <a:pt x="0" y="91"/>
                      </a:cubicBezTo>
                      <a:cubicBezTo>
                        <a:pt x="18" y="69"/>
                        <a:pt x="70" y="51"/>
                        <a:pt x="114" y="36"/>
                      </a:cubicBezTo>
                      <a:cubicBezTo>
                        <a:pt x="157" y="20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22" name="Freeform 224">
                  <a:extLst>
                    <a:ext uri="{FF2B5EF4-FFF2-40B4-BE49-F238E27FC236}">
                      <a16:creationId xmlns:a16="http://schemas.microsoft.com/office/drawing/2014/main" xmlns="" id="{6ABCE19D-AAEB-2459-F2B7-616F5F2E57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40928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3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0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23" name="Freeform 225">
                  <a:extLst>
                    <a:ext uri="{FF2B5EF4-FFF2-40B4-BE49-F238E27FC236}">
                      <a16:creationId xmlns:a16="http://schemas.microsoft.com/office/drawing/2014/main" xmlns="" id="{E33A55F3-8465-83A7-11FC-782C5504A3F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-5400000">
                  <a:off x="4623417" y="3950542"/>
                  <a:ext cx="444558" cy="276429"/>
                </a:xfrm>
                <a:custGeom>
                  <a:avLst/>
                  <a:gdLst>
                    <a:gd name="T0" fmla="*/ 442991 w 226"/>
                    <a:gd name="T1" fmla="*/ 0 h 149"/>
                    <a:gd name="T2" fmla="*/ 321462 w 226"/>
                    <a:gd name="T3" fmla="*/ 61306 h 149"/>
                    <a:gd name="T4" fmla="*/ 237177 w 226"/>
                    <a:gd name="T5" fmla="*/ 87314 h 149"/>
                    <a:gd name="T6" fmla="*/ 235216 w 226"/>
                    <a:gd name="T7" fmla="*/ 87314 h 149"/>
                    <a:gd name="T8" fmla="*/ 0 w 226"/>
                    <a:gd name="T9" fmla="*/ 219214 h 149"/>
                    <a:gd name="T10" fmla="*/ 0 w 226"/>
                    <a:gd name="T11" fmla="*/ 276804 h 149"/>
                    <a:gd name="T12" fmla="*/ 3920 w 226"/>
                    <a:gd name="T13" fmla="*/ 276804 h 149"/>
                    <a:gd name="T14" fmla="*/ 237177 w 226"/>
                    <a:gd name="T15" fmla="*/ 148620 h 149"/>
                    <a:gd name="T16" fmla="*/ 239137 w 226"/>
                    <a:gd name="T17" fmla="*/ 148620 h 149"/>
                    <a:gd name="T18" fmla="*/ 321462 w 226"/>
                    <a:gd name="T19" fmla="*/ 122611 h 149"/>
                    <a:gd name="T20" fmla="*/ 442991 w 226"/>
                    <a:gd name="T21" fmla="*/ 57590 h 149"/>
                    <a:gd name="T22" fmla="*/ 442991 w 226"/>
                    <a:gd name="T23" fmla="*/ 0 h 149"/>
                    <a:gd name="T24" fmla="*/ 3920 w 226"/>
                    <a:gd name="T25" fmla="*/ 219214 h 149"/>
                    <a:gd name="T26" fmla="*/ 237177 w 226"/>
                    <a:gd name="T27" fmla="*/ 91030 h 149"/>
                    <a:gd name="T28" fmla="*/ 239137 w 226"/>
                    <a:gd name="T29" fmla="*/ 91030 h 149"/>
                    <a:gd name="T30" fmla="*/ 321462 w 226"/>
                    <a:gd name="T31" fmla="*/ 65021 h 149"/>
                    <a:gd name="T32" fmla="*/ 439071 w 226"/>
                    <a:gd name="T33" fmla="*/ 14862 h 149"/>
                    <a:gd name="T34" fmla="*/ 442991 w 226"/>
                    <a:gd name="T35" fmla="*/ 7431 h 149"/>
                    <a:gd name="T36" fmla="*/ 441031 w 226"/>
                    <a:gd name="T37" fmla="*/ 57590 h 149"/>
                    <a:gd name="T38" fmla="*/ 321462 w 226"/>
                    <a:gd name="T39" fmla="*/ 118896 h 149"/>
                    <a:gd name="T40" fmla="*/ 237177 w 226"/>
                    <a:gd name="T41" fmla="*/ 144904 h 149"/>
                    <a:gd name="T42" fmla="*/ 235216 w 226"/>
                    <a:gd name="T43" fmla="*/ 144904 h 149"/>
                    <a:gd name="T44" fmla="*/ 3920 w 226"/>
                    <a:gd name="T45" fmla="*/ 261942 h 149"/>
                    <a:gd name="T46" fmla="*/ 3920 w 226"/>
                    <a:gd name="T47" fmla="*/ 219214 h 1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" h="149">
                      <a:moveTo>
                        <a:pt x="226" y="0"/>
                      </a:moveTo>
                      <a:cubicBezTo>
                        <a:pt x="226" y="15"/>
                        <a:pt x="199" y="23"/>
                        <a:pt x="164" y="33"/>
                      </a:cubicBezTo>
                      <a:cubicBezTo>
                        <a:pt x="151" y="37"/>
                        <a:pt x="136" y="42"/>
                        <a:pt x="121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66" y="66"/>
                        <a:pt x="0" y="90"/>
                        <a:pt x="0" y="118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2" y="149"/>
                        <a:pt x="2" y="149"/>
                        <a:pt x="2" y="149"/>
                      </a:cubicBezTo>
                      <a:cubicBezTo>
                        <a:pt x="2" y="122"/>
                        <a:pt x="68" y="99"/>
                        <a:pt x="121" y="80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37" y="75"/>
                        <a:pt x="151" y="70"/>
                        <a:pt x="164" y="66"/>
                      </a:cubicBezTo>
                      <a:cubicBezTo>
                        <a:pt x="201" y="55"/>
                        <a:pt x="226" y="47"/>
                        <a:pt x="226" y="31"/>
                      </a:cubicBezTo>
                      <a:cubicBezTo>
                        <a:pt x="226" y="0"/>
                        <a:pt x="226" y="0"/>
                        <a:pt x="226" y="0"/>
                      </a:cubicBezTo>
                      <a:close/>
                      <a:moveTo>
                        <a:pt x="2" y="118"/>
                      </a:moveTo>
                      <a:cubicBezTo>
                        <a:pt x="2" y="91"/>
                        <a:pt x="68" y="68"/>
                        <a:pt x="121" y="49"/>
                      </a:cubicBezTo>
                      <a:cubicBezTo>
                        <a:pt x="122" y="49"/>
                        <a:pt x="122" y="49"/>
                        <a:pt x="122" y="49"/>
                      </a:cubicBezTo>
                      <a:cubicBezTo>
                        <a:pt x="137" y="44"/>
                        <a:pt x="151" y="39"/>
                        <a:pt x="164" y="35"/>
                      </a:cubicBezTo>
                      <a:cubicBezTo>
                        <a:pt x="193" y="27"/>
                        <a:pt x="216" y="19"/>
                        <a:pt x="224" y="8"/>
                      </a:cubicBezTo>
                      <a:cubicBezTo>
                        <a:pt x="225" y="7"/>
                        <a:pt x="226" y="5"/>
                        <a:pt x="226" y="4"/>
                      </a:cubicBezTo>
                      <a:cubicBezTo>
                        <a:pt x="226" y="12"/>
                        <a:pt x="225" y="31"/>
                        <a:pt x="225" y="31"/>
                      </a:cubicBezTo>
                      <a:cubicBezTo>
                        <a:pt x="225" y="46"/>
                        <a:pt x="199" y="54"/>
                        <a:pt x="164" y="64"/>
                      </a:cubicBezTo>
                      <a:cubicBezTo>
                        <a:pt x="151" y="68"/>
                        <a:pt x="136" y="73"/>
                        <a:pt x="121" y="78"/>
                      </a:cubicBezTo>
                      <a:cubicBezTo>
                        <a:pt x="120" y="78"/>
                        <a:pt x="120" y="78"/>
                        <a:pt x="120" y="78"/>
                      </a:cubicBezTo>
                      <a:cubicBezTo>
                        <a:pt x="72" y="95"/>
                        <a:pt x="13" y="116"/>
                        <a:pt x="2" y="141"/>
                      </a:cubicBezTo>
                      <a:cubicBezTo>
                        <a:pt x="2" y="132"/>
                        <a:pt x="2" y="118"/>
                        <a:pt x="2" y="11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24" name="Freeform 226">
                  <a:extLst>
                    <a:ext uri="{FF2B5EF4-FFF2-40B4-BE49-F238E27FC236}">
                      <a16:creationId xmlns:a16="http://schemas.microsoft.com/office/drawing/2014/main" xmlns="" id="{84EE086B-499E-BA32-4F07-A8032560C8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27625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2594 h 34"/>
                    <a:gd name="T4" fmla="*/ 90629 w 78"/>
                    <a:gd name="T5" fmla="*/ 33138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25" name="Freeform 227">
                  <a:extLst>
                    <a:ext uri="{FF2B5EF4-FFF2-40B4-BE49-F238E27FC236}">
                      <a16:creationId xmlns:a16="http://schemas.microsoft.com/office/drawing/2014/main" xmlns="" id="{68F55785-087F-4AAA-2BCF-D394485F7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71135" y="3925405"/>
                  <a:ext cx="154007" cy="6473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3506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26" name="Freeform 228">
                  <a:extLst>
                    <a:ext uri="{FF2B5EF4-FFF2-40B4-BE49-F238E27FC236}">
                      <a16:creationId xmlns:a16="http://schemas.microsoft.com/office/drawing/2014/main" xmlns="" id="{E188464B-0E40-9413-6B40-CA009FB6B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6395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5367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3"/>
                        <a:pt x="78" y="34"/>
                      </a:cubicBezTo>
                      <a:cubicBezTo>
                        <a:pt x="70" y="31"/>
                        <a:pt x="50" y="21"/>
                        <a:pt x="46" y="19"/>
                      </a:cubicBezTo>
                      <a:cubicBezTo>
                        <a:pt x="41" y="1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</p:grpSp>
          <p:sp>
            <p:nvSpPr>
              <p:cNvPr id="638" name="Rectangle 637">
                <a:extLst>
                  <a:ext uri="{FF2B5EF4-FFF2-40B4-BE49-F238E27FC236}">
                    <a16:creationId xmlns:a16="http://schemas.microsoft.com/office/drawing/2014/main" xmlns="" id="{FB3BF091-D0B9-ACB5-7343-774481AA879B}"/>
                  </a:ext>
                </a:extLst>
              </p:cNvPr>
              <p:cNvSpPr/>
              <p:nvPr/>
            </p:nvSpPr>
            <p:spPr>
              <a:xfrm rot="600000">
                <a:off x="7733853" y="5059655"/>
                <a:ext cx="73481" cy="4413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342892">
                  <a:defRPr/>
                </a:pPr>
                <a:endParaRPr lang="fr-FR" sz="7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4" name="ZoneTexte 196">
              <a:extLst>
                <a:ext uri="{FF2B5EF4-FFF2-40B4-BE49-F238E27FC236}">
                  <a16:creationId xmlns:a16="http://schemas.microsoft.com/office/drawing/2014/main" xmlns="" id="{C271F370-86F1-1934-0321-69F5642ADF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91740" y="5392698"/>
              <a:ext cx="1128849" cy="292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825">
                  <a:solidFill>
                    <a:prstClr val="black"/>
                  </a:solidFill>
                </a:rPr>
                <a:t>Mort cellulaire</a:t>
              </a:r>
            </a:p>
          </p:txBody>
        </p:sp>
        <p:sp>
          <p:nvSpPr>
            <p:cNvPr id="15" name="Forme libre 14">
              <a:extLst>
                <a:ext uri="{FF2B5EF4-FFF2-40B4-BE49-F238E27FC236}">
                  <a16:creationId xmlns:a16="http://schemas.microsoft.com/office/drawing/2014/main" xmlns="" id="{12CCC244-00BA-C0D1-1FA1-D63920907FB6}"/>
                </a:ext>
              </a:extLst>
            </p:cNvPr>
            <p:cNvSpPr/>
            <p:nvPr/>
          </p:nvSpPr>
          <p:spPr>
            <a:xfrm rot="14400000">
              <a:off x="7187865" y="3558913"/>
              <a:ext cx="196876" cy="16826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" name="Forme libre 15">
              <a:extLst>
                <a:ext uri="{FF2B5EF4-FFF2-40B4-BE49-F238E27FC236}">
                  <a16:creationId xmlns:a16="http://schemas.microsoft.com/office/drawing/2014/main" xmlns="" id="{265A99B6-CAD1-1888-A671-0273C96CA4EE}"/>
                </a:ext>
              </a:extLst>
            </p:cNvPr>
            <p:cNvSpPr/>
            <p:nvPr/>
          </p:nvSpPr>
          <p:spPr>
            <a:xfrm rot="1575309">
              <a:off x="7979983" y="3014311"/>
              <a:ext cx="177785" cy="906582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4F81BD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orme libre 16">
              <a:extLst>
                <a:ext uri="{FF2B5EF4-FFF2-40B4-BE49-F238E27FC236}">
                  <a16:creationId xmlns:a16="http://schemas.microsoft.com/office/drawing/2014/main" xmlns="" id="{9FAF14EC-FA0D-A4EB-75BA-31110FCFD5C4}"/>
                </a:ext>
              </a:extLst>
            </p:cNvPr>
            <p:cNvSpPr/>
            <p:nvPr/>
          </p:nvSpPr>
          <p:spPr>
            <a:xfrm rot="19875309">
              <a:off x="7389482" y="3025426"/>
              <a:ext cx="177785" cy="90658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4F81BD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18" name="Connecteur droit avec flèche 17">
              <a:extLst>
                <a:ext uri="{FF2B5EF4-FFF2-40B4-BE49-F238E27FC236}">
                  <a16:creationId xmlns:a16="http://schemas.microsoft.com/office/drawing/2014/main" xmlns="" id="{6B12DF17-E8EE-E807-9A11-D5494DF24D30}"/>
                </a:ext>
              </a:extLst>
            </p:cNvPr>
            <p:cNvCxnSpPr/>
            <p:nvPr/>
          </p:nvCxnSpPr>
          <p:spPr>
            <a:xfrm>
              <a:off x="7745052" y="4500406"/>
              <a:ext cx="0" cy="369937"/>
            </a:xfrm>
            <a:prstGeom prst="straightConnector1">
              <a:avLst/>
            </a:prstGeom>
            <a:ln>
              <a:solidFill>
                <a:srgbClr val="4F81BD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necteur droit avec flèche 18">
              <a:extLst>
                <a:ext uri="{FF2B5EF4-FFF2-40B4-BE49-F238E27FC236}">
                  <a16:creationId xmlns:a16="http://schemas.microsoft.com/office/drawing/2014/main" xmlns="" id="{62F03AAC-A35C-557C-E4E1-3B6EC7C161BE}"/>
                </a:ext>
              </a:extLst>
            </p:cNvPr>
            <p:cNvCxnSpPr/>
            <p:nvPr/>
          </p:nvCxnSpPr>
          <p:spPr>
            <a:xfrm>
              <a:off x="7745052" y="5065630"/>
              <a:ext cx="0" cy="369937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avec flèche 19">
              <a:extLst>
                <a:ext uri="{FF2B5EF4-FFF2-40B4-BE49-F238E27FC236}">
                  <a16:creationId xmlns:a16="http://schemas.microsoft.com/office/drawing/2014/main" xmlns="" id="{C9ED864E-678D-4A2C-BE1A-78AD49B3FD31}"/>
                </a:ext>
              </a:extLst>
            </p:cNvPr>
            <p:cNvCxnSpPr/>
            <p:nvPr/>
          </p:nvCxnSpPr>
          <p:spPr>
            <a:xfrm>
              <a:off x="5692583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avec flèche 20">
              <a:extLst>
                <a:ext uri="{FF2B5EF4-FFF2-40B4-BE49-F238E27FC236}">
                  <a16:creationId xmlns:a16="http://schemas.microsoft.com/office/drawing/2014/main" xmlns="" id="{12E2170E-ED9C-B54B-4A6B-41F591CF6761}"/>
                </a:ext>
              </a:extLst>
            </p:cNvPr>
            <p:cNvCxnSpPr/>
            <p:nvPr/>
          </p:nvCxnSpPr>
          <p:spPr>
            <a:xfrm>
              <a:off x="3703609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ZoneTexte 210">
              <a:extLst>
                <a:ext uri="{FF2B5EF4-FFF2-40B4-BE49-F238E27FC236}">
                  <a16:creationId xmlns:a16="http://schemas.microsoft.com/office/drawing/2014/main" xmlns="" id="{8675D0FF-2129-57D9-A2F3-3D69BA1E2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08509" y="1929907"/>
              <a:ext cx="1688962" cy="738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D. Cellules avec une mutation de </a:t>
              </a:r>
              <a:r>
                <a:rPr lang="fr-FR" sz="750" i="1">
                  <a:solidFill>
                    <a:prstClr val="black"/>
                  </a:solidFill>
                </a:rPr>
                <a:t>BRCA</a:t>
              </a:r>
              <a:r>
                <a:rPr lang="fr-FR" sz="750">
                  <a:solidFill>
                    <a:prstClr val="black"/>
                  </a:solidFill>
                </a:rPr>
                <a:t/>
              </a:r>
              <a:br>
                <a:rPr lang="fr-FR" sz="750">
                  <a:solidFill>
                    <a:prstClr val="black"/>
                  </a:solidFill>
                </a:rPr>
              </a:br>
              <a:r>
                <a:rPr lang="fr-FR" sz="750">
                  <a:solidFill>
                    <a:prstClr val="black"/>
                  </a:solidFill>
                </a:rPr>
                <a:t>et une inhibition</a:t>
              </a:r>
              <a:br>
                <a:rPr lang="fr-FR" sz="750">
                  <a:solidFill>
                    <a:prstClr val="black"/>
                  </a:solidFill>
                </a:rPr>
              </a:br>
              <a:r>
                <a:rPr lang="fr-FR" sz="750">
                  <a:solidFill>
                    <a:prstClr val="black"/>
                  </a:solidFill>
                </a:rPr>
                <a:t>de PARP1 </a:t>
              </a:r>
            </a:p>
          </p:txBody>
        </p:sp>
        <p:sp>
          <p:nvSpPr>
            <p:cNvPr id="23" name="ZoneTexte 211">
              <a:extLst>
                <a:ext uri="{FF2B5EF4-FFF2-40B4-BE49-F238E27FC236}">
                  <a16:creationId xmlns:a16="http://schemas.microsoft.com/office/drawing/2014/main" xmlns="" id="{CC211694-BD66-F05A-6519-6A7CE345C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8263" y="1864810"/>
              <a:ext cx="1634992" cy="8926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C. Cellules avec une inhibition médicamenteuse</a:t>
              </a:r>
              <a:br>
                <a:rPr lang="fr-FR" sz="750">
                  <a:solidFill>
                    <a:prstClr val="black"/>
                  </a:solidFill>
                </a:rPr>
              </a:br>
              <a:r>
                <a:rPr lang="fr-FR" sz="750">
                  <a:solidFill>
                    <a:prstClr val="black"/>
                  </a:solidFill>
                </a:rPr>
                <a:t>de PARP1</a:t>
              </a:r>
              <a:br>
                <a:rPr lang="fr-FR" sz="750">
                  <a:solidFill>
                    <a:prstClr val="black"/>
                  </a:solidFill>
                </a:rPr>
              </a:br>
              <a:endParaRPr lang="fr-FR" sz="750">
                <a:solidFill>
                  <a:prstClr val="black"/>
                </a:solidFill>
              </a:endParaRPr>
            </a:p>
          </p:txBody>
        </p:sp>
        <p:sp>
          <p:nvSpPr>
            <p:cNvPr id="24" name="Forme libre 23">
              <a:extLst>
                <a:ext uri="{FF2B5EF4-FFF2-40B4-BE49-F238E27FC236}">
                  <a16:creationId xmlns:a16="http://schemas.microsoft.com/office/drawing/2014/main" xmlns="" id="{491F9BBA-1689-4E73-2AC8-CE6A9ABBBF7E}"/>
                </a:ext>
              </a:extLst>
            </p:cNvPr>
            <p:cNvSpPr/>
            <p:nvPr/>
          </p:nvSpPr>
          <p:spPr>
            <a:xfrm rot="14400000">
              <a:off x="5135395" y="3558913"/>
              <a:ext cx="196876" cy="16826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Forme libre 24">
              <a:extLst>
                <a:ext uri="{FF2B5EF4-FFF2-40B4-BE49-F238E27FC236}">
                  <a16:creationId xmlns:a16="http://schemas.microsoft.com/office/drawing/2014/main" xmlns="" id="{D4C0194F-4B90-643B-6730-D387C096929A}"/>
                </a:ext>
              </a:extLst>
            </p:cNvPr>
            <p:cNvSpPr/>
            <p:nvPr/>
          </p:nvSpPr>
          <p:spPr>
            <a:xfrm rot="19875309">
              <a:off x="5337012" y="3025426"/>
              <a:ext cx="177785" cy="90658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4F81BD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ZoneTexte 214">
              <a:extLst>
                <a:ext uri="{FF2B5EF4-FFF2-40B4-BE49-F238E27FC236}">
                  <a16:creationId xmlns:a16="http://schemas.microsoft.com/office/drawing/2014/main" xmlns="" id="{3A72272F-1402-79E4-BD0B-7E239709AA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0328" y="3682737"/>
              <a:ext cx="720652" cy="2616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Inhibiteur</a:t>
              </a:r>
            </a:p>
          </p:txBody>
        </p:sp>
        <p:cxnSp>
          <p:nvCxnSpPr>
            <p:cNvPr id="27" name="Connecteur droit avec flèche 26">
              <a:extLst>
                <a:ext uri="{FF2B5EF4-FFF2-40B4-BE49-F238E27FC236}">
                  <a16:creationId xmlns:a16="http://schemas.microsoft.com/office/drawing/2014/main" xmlns="" id="{94B6EB75-D664-ABE4-2808-9238A4235818}"/>
                </a:ext>
              </a:extLst>
            </p:cNvPr>
            <p:cNvCxnSpPr/>
            <p:nvPr/>
          </p:nvCxnSpPr>
          <p:spPr>
            <a:xfrm flipH="1">
              <a:off x="5768776" y="3101636"/>
              <a:ext cx="387318" cy="860538"/>
            </a:xfrm>
            <a:prstGeom prst="straightConnector1">
              <a:avLst/>
            </a:prstGeom>
            <a:ln w="28575"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" name="Groupe 218">
              <a:extLst>
                <a:ext uri="{FF2B5EF4-FFF2-40B4-BE49-F238E27FC236}">
                  <a16:creationId xmlns:a16="http://schemas.microsoft.com/office/drawing/2014/main" xmlns="" id="{44D0D130-E0B0-EE06-64E2-4441E26738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9684" y="3961974"/>
              <a:ext cx="1667776" cy="535858"/>
              <a:chOff x="7036207" y="4965782"/>
              <a:chExt cx="1838170" cy="535858"/>
            </a:xfrm>
          </p:grpSpPr>
          <p:grpSp>
            <p:nvGrpSpPr>
              <p:cNvPr id="447" name="Groupe 219">
                <a:extLst>
                  <a:ext uri="{FF2B5EF4-FFF2-40B4-BE49-F238E27FC236}">
                    <a16:creationId xmlns:a16="http://schemas.microsoft.com/office/drawing/2014/main" xmlns="" id="{24A8E53A-7AD0-381C-66C0-C9F81DEE4E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36207" y="4965782"/>
                <a:ext cx="1838170" cy="447695"/>
                <a:chOff x="4707905" y="3864692"/>
                <a:chExt cx="1838170" cy="447695"/>
              </a:xfrm>
            </p:grpSpPr>
            <p:sp>
              <p:nvSpPr>
                <p:cNvPr id="449" name="Freeform 6">
                  <a:extLst>
                    <a:ext uri="{FF2B5EF4-FFF2-40B4-BE49-F238E27FC236}">
                      <a16:creationId xmlns:a16="http://schemas.microsoft.com/office/drawing/2014/main" xmlns="" id="{176005F0-AE74-0D5A-797A-0CB9032591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7267" y="3881955"/>
                  <a:ext cx="125429" cy="94476"/>
                </a:xfrm>
                <a:custGeom>
                  <a:avLst/>
                  <a:gdLst>
                    <a:gd name="T0" fmla="*/ 86520 w 63"/>
                    <a:gd name="T1" fmla="*/ 0 h 51"/>
                    <a:gd name="T2" fmla="*/ 0 w 63"/>
                    <a:gd name="T3" fmla="*/ 27819 h 51"/>
                    <a:gd name="T4" fmla="*/ 123881 w 63"/>
                    <a:gd name="T5" fmla="*/ 94586 h 51"/>
                    <a:gd name="T6" fmla="*/ 123881 w 63"/>
                    <a:gd name="T7" fmla="*/ 35238 h 51"/>
                    <a:gd name="T8" fmla="*/ 86520 w 63"/>
                    <a:gd name="T9" fmla="*/ 0 h 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51">
                      <a:moveTo>
                        <a:pt x="44" y="0"/>
                      </a:moveTo>
                      <a:cubicBezTo>
                        <a:pt x="32" y="5"/>
                        <a:pt x="17" y="9"/>
                        <a:pt x="0" y="15"/>
                      </a:cubicBezTo>
                      <a:cubicBezTo>
                        <a:pt x="32" y="25"/>
                        <a:pt x="63" y="38"/>
                        <a:pt x="63" y="5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3"/>
                        <a:pt x="55" y="6"/>
                        <a:pt x="44" y="0"/>
                      </a:cubicBez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0" name="Freeform 7">
                  <a:extLst>
                    <a:ext uri="{FF2B5EF4-FFF2-40B4-BE49-F238E27FC236}">
                      <a16:creationId xmlns:a16="http://schemas.microsoft.com/office/drawing/2014/main" xmlns="" id="{0B7037A1-566F-ACF4-02C7-BC5F08A53C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32463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1" name="Freeform 8">
                  <a:extLst>
                    <a:ext uri="{FF2B5EF4-FFF2-40B4-BE49-F238E27FC236}">
                      <a16:creationId xmlns:a16="http://schemas.microsoft.com/office/drawing/2014/main" xmlns="" id="{9546040B-30FD-35D9-3AE3-4AF74F99B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7034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1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2" name="Freeform 9">
                  <a:extLst>
                    <a:ext uri="{FF2B5EF4-FFF2-40B4-BE49-F238E27FC236}">
                      <a16:creationId xmlns:a16="http://schemas.microsoft.com/office/drawing/2014/main" xmlns="" id="{9D47E4D7-A892-5820-DDFD-4F7D8F2606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4045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3" name="Freeform 10">
                  <a:extLst>
                    <a:ext uri="{FF2B5EF4-FFF2-40B4-BE49-F238E27FC236}">
                      <a16:creationId xmlns:a16="http://schemas.microsoft.com/office/drawing/2014/main" xmlns="" id="{5B8E20CE-5A15-36B7-3099-65189D5BC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87202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4" name="Freeform 11">
                  <a:extLst>
                    <a:ext uri="{FF2B5EF4-FFF2-40B4-BE49-F238E27FC236}">
                      <a16:creationId xmlns:a16="http://schemas.microsoft.com/office/drawing/2014/main" xmlns="" id="{302DB2DE-53EF-8A72-A6F4-81B42934C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42817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5" name="Freeform 12">
                  <a:extLst>
                    <a:ext uri="{FF2B5EF4-FFF2-40B4-BE49-F238E27FC236}">
                      <a16:creationId xmlns:a16="http://schemas.microsoft.com/office/drawing/2014/main" xmlns="" id="{0CE86336-174A-67CB-436B-51A3AB0614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9304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6" name="Freeform 13">
                  <a:extLst>
                    <a:ext uri="{FF2B5EF4-FFF2-40B4-BE49-F238E27FC236}">
                      <a16:creationId xmlns:a16="http://schemas.microsoft.com/office/drawing/2014/main" xmlns="" id="{3DA9BCFE-23E7-8E73-E16B-DD6921F52D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79472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1"/>
                      </a:cubicBezTo>
                      <a:cubicBezTo>
                        <a:pt x="139" y="113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7" name="Freeform 15">
                  <a:extLst>
                    <a:ext uri="{FF2B5EF4-FFF2-40B4-BE49-F238E27FC236}">
                      <a16:creationId xmlns:a16="http://schemas.microsoft.com/office/drawing/2014/main" xmlns="" id="{5AD6F991-4DC1-1F36-BEDA-FB5EAA63F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25346" y="4146130"/>
                  <a:ext cx="211165" cy="11547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8" name="Freeform 16">
                  <a:extLst>
                    <a:ext uri="{FF2B5EF4-FFF2-40B4-BE49-F238E27FC236}">
                      <a16:creationId xmlns:a16="http://schemas.microsoft.com/office/drawing/2014/main" xmlns="" id="{3E080031-D4F8-5F0D-5F63-EBD8FCA67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28912" y="4087528"/>
                  <a:ext cx="149244" cy="43738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8122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59" name="Freeform 17">
                  <a:extLst>
                    <a:ext uri="{FF2B5EF4-FFF2-40B4-BE49-F238E27FC236}">
                      <a16:creationId xmlns:a16="http://schemas.microsoft.com/office/drawing/2014/main" xmlns="" id="{0C4599A3-6208-A7E5-81CF-82B8746D8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41439" y="3869850"/>
                  <a:ext cx="57157" cy="47238"/>
                </a:xfrm>
                <a:custGeom>
                  <a:avLst/>
                  <a:gdLst>
                    <a:gd name="T0" fmla="*/ 0 w 29"/>
                    <a:gd name="T1" fmla="*/ 31213 h 25"/>
                    <a:gd name="T2" fmla="*/ 29605 w 29"/>
                    <a:gd name="T3" fmla="*/ 44066 h 25"/>
                    <a:gd name="T4" fmla="*/ 51315 w 29"/>
                    <a:gd name="T5" fmla="*/ 16525 h 25"/>
                    <a:gd name="T6" fmla="*/ 17763 w 29"/>
                    <a:gd name="T7" fmla="*/ 33049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0" name="Freeform 18">
                  <a:extLst>
                    <a:ext uri="{FF2B5EF4-FFF2-40B4-BE49-F238E27FC236}">
                      <a16:creationId xmlns:a16="http://schemas.microsoft.com/office/drawing/2014/main" xmlns="" id="{07F3DDD4-3999-5287-C9D1-8DA128830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97789" y="4145969"/>
                  <a:ext cx="214341" cy="11896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1" name="Freeform 19">
                  <a:extLst>
                    <a:ext uri="{FF2B5EF4-FFF2-40B4-BE49-F238E27FC236}">
                      <a16:creationId xmlns:a16="http://schemas.microsoft.com/office/drawing/2014/main" xmlns="" id="{AC2930B2-ABED-75F0-0854-88F8CF8380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2786" y="4075621"/>
                  <a:ext cx="173059" cy="4373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2" name="Freeform 20">
                  <a:extLst>
                    <a:ext uri="{FF2B5EF4-FFF2-40B4-BE49-F238E27FC236}">
                      <a16:creationId xmlns:a16="http://schemas.microsoft.com/office/drawing/2014/main" xmlns="" id="{B8633CD9-85DC-9010-AF35-0EF327E7F2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7220" y="3869851"/>
                  <a:ext cx="57157" cy="47237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3" name="Freeform 21">
                  <a:extLst>
                    <a:ext uri="{FF2B5EF4-FFF2-40B4-BE49-F238E27FC236}">
                      <a16:creationId xmlns:a16="http://schemas.microsoft.com/office/drawing/2014/main" xmlns="" id="{1F6D6C79-4513-F169-A6EE-DB500B893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2782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4" name="Freeform 22">
                  <a:extLst>
                    <a:ext uri="{FF2B5EF4-FFF2-40B4-BE49-F238E27FC236}">
                      <a16:creationId xmlns:a16="http://schemas.microsoft.com/office/drawing/2014/main" xmlns="" id="{46275DD9-33A4-EF67-71AA-E0CCF83D4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62468" y="4089926"/>
                  <a:ext cx="12702" cy="26243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5" name="Freeform 23">
                  <a:extLst>
                    <a:ext uri="{FF2B5EF4-FFF2-40B4-BE49-F238E27FC236}">
                      <a16:creationId xmlns:a16="http://schemas.microsoft.com/office/drawing/2014/main" xmlns="" id="{15810796-3249-2377-2816-864C34D123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93115" y="3984586"/>
                  <a:ext cx="47631" cy="2099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6" name="Freeform 24">
                  <a:extLst>
                    <a:ext uri="{FF2B5EF4-FFF2-40B4-BE49-F238E27FC236}">
                      <a16:creationId xmlns:a16="http://schemas.microsoft.com/office/drawing/2014/main" xmlns="" id="{E677E654-B84E-BC78-510A-17E79F6CD2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78335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5639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4185 h 63"/>
                    <a:gd name="T18" fmla="*/ 7855 w 107"/>
                    <a:gd name="T19" fmla="*/ 44511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9"/>
                        <a:pt x="36" y="21"/>
                        <a:pt x="47" y="25"/>
                      </a:cubicBezTo>
                      <a:cubicBezTo>
                        <a:pt x="46" y="29"/>
                        <a:pt x="37" y="25"/>
                        <a:pt x="34" y="30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9"/>
                        <a:pt x="99" y="48"/>
                        <a:pt x="107" y="50"/>
                      </a:cubicBezTo>
                      <a:cubicBezTo>
                        <a:pt x="104" y="50"/>
                        <a:pt x="77" y="52"/>
                        <a:pt x="74" y="54"/>
                      </a:cubicBezTo>
                      <a:cubicBezTo>
                        <a:pt x="71" y="57"/>
                        <a:pt x="68" y="60"/>
                        <a:pt x="68" y="63"/>
                      </a:cubicBezTo>
                      <a:cubicBezTo>
                        <a:pt x="60" y="62"/>
                        <a:pt x="53" y="56"/>
                        <a:pt x="45" y="52"/>
                      </a:cubicBezTo>
                      <a:cubicBezTo>
                        <a:pt x="38" y="49"/>
                        <a:pt x="29" y="44"/>
                        <a:pt x="23" y="40"/>
                      </a:cubicBezTo>
                      <a:cubicBezTo>
                        <a:pt x="16" y="35"/>
                        <a:pt x="9" y="30"/>
                        <a:pt x="4" y="24"/>
                      </a:cubicBezTo>
                      <a:cubicBezTo>
                        <a:pt x="1" y="18"/>
                        <a:pt x="0" y="6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7" name="Freeform 25">
                  <a:extLst>
                    <a:ext uri="{FF2B5EF4-FFF2-40B4-BE49-F238E27FC236}">
                      <a16:creationId xmlns:a16="http://schemas.microsoft.com/office/drawing/2014/main" xmlns="" id="{F1169A57-FA5F-89B4-A8F3-D79E4FEB1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83651" y="4088403"/>
                  <a:ext cx="149244" cy="4198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6247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8" name="Freeform 26">
                  <a:extLst>
                    <a:ext uri="{FF2B5EF4-FFF2-40B4-BE49-F238E27FC236}">
                      <a16:creationId xmlns:a16="http://schemas.microsoft.com/office/drawing/2014/main" xmlns="" id="{23DF0214-8ACA-0FF9-6A92-847B0E8FE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96178" y="3870725"/>
                  <a:ext cx="57157" cy="45488"/>
                </a:xfrm>
                <a:custGeom>
                  <a:avLst/>
                  <a:gdLst>
                    <a:gd name="T0" fmla="*/ 0 w 29"/>
                    <a:gd name="T1" fmla="*/ 29377 h 25"/>
                    <a:gd name="T2" fmla="*/ 29605 w 29"/>
                    <a:gd name="T3" fmla="*/ 42230 h 25"/>
                    <a:gd name="T4" fmla="*/ 51315 w 29"/>
                    <a:gd name="T5" fmla="*/ 14689 h 25"/>
                    <a:gd name="T6" fmla="*/ 17763 w 29"/>
                    <a:gd name="T7" fmla="*/ 31213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69" name="Freeform 27">
                  <a:extLst>
                    <a:ext uri="{FF2B5EF4-FFF2-40B4-BE49-F238E27FC236}">
                      <a16:creationId xmlns:a16="http://schemas.microsoft.com/office/drawing/2014/main" xmlns="" id="{9603E2FC-365D-8B56-38AD-2D1503C2C6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50780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9577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8194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1"/>
                        <a:pt x="38" y="23"/>
                        <a:pt x="49" y="27"/>
                      </a:cubicBezTo>
                      <a:cubicBezTo>
                        <a:pt x="48" y="31"/>
                        <a:pt x="39" y="27"/>
                        <a:pt x="36" y="32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50"/>
                        <a:pt x="109" y="52"/>
                      </a:cubicBezTo>
                      <a:cubicBezTo>
                        <a:pt x="106" y="52"/>
                        <a:pt x="79" y="54"/>
                        <a:pt x="76" y="56"/>
                      </a:cubicBezTo>
                      <a:cubicBezTo>
                        <a:pt x="73" y="59"/>
                        <a:pt x="70" y="62"/>
                        <a:pt x="70" y="65"/>
                      </a:cubicBezTo>
                      <a:cubicBezTo>
                        <a:pt x="62" y="64"/>
                        <a:pt x="55" y="58"/>
                        <a:pt x="47" y="54"/>
                      </a:cubicBezTo>
                      <a:cubicBezTo>
                        <a:pt x="40" y="51"/>
                        <a:pt x="31" y="46"/>
                        <a:pt x="25" y="42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20"/>
                        <a:pt x="0" y="10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0" name="Freeform 28">
                  <a:extLst>
                    <a:ext uri="{FF2B5EF4-FFF2-40B4-BE49-F238E27FC236}">
                      <a16:creationId xmlns:a16="http://schemas.microsoft.com/office/drawing/2014/main" xmlns="" id="{4CF83F00-00A1-432A-2AAE-4617F69485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7525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5824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1" name="Freeform 29">
                  <a:extLst>
                    <a:ext uri="{FF2B5EF4-FFF2-40B4-BE49-F238E27FC236}">
                      <a16:creationId xmlns:a16="http://schemas.microsoft.com/office/drawing/2014/main" xmlns="" id="{3697E016-64EC-F7BB-A7B5-42879EABC2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72835" y="3869851"/>
                  <a:ext cx="57157" cy="47237"/>
                </a:xfrm>
                <a:custGeom>
                  <a:avLst/>
                  <a:gdLst>
                    <a:gd name="T0" fmla="*/ 0 w 29"/>
                    <a:gd name="T1" fmla="*/ 29823 h 25"/>
                    <a:gd name="T2" fmla="*/ 29605 w 29"/>
                    <a:gd name="T3" fmla="*/ 42870 h 25"/>
                    <a:gd name="T4" fmla="*/ 51315 w 29"/>
                    <a:gd name="T5" fmla="*/ 14911 h 25"/>
                    <a:gd name="T6" fmla="*/ 17763 w 29"/>
                    <a:gd name="T7" fmla="*/ 31687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2" name="Freeform 30">
                  <a:extLst>
                    <a:ext uri="{FF2B5EF4-FFF2-40B4-BE49-F238E27FC236}">
                      <a16:creationId xmlns:a16="http://schemas.microsoft.com/office/drawing/2014/main" xmlns="" id="{7E61D1BE-F92F-7D1C-1B26-39CB3D5CC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5773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283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1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7"/>
                        <a:pt x="0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3" name="Freeform 31">
                  <a:extLst>
                    <a:ext uri="{FF2B5EF4-FFF2-40B4-BE49-F238E27FC236}">
                      <a16:creationId xmlns:a16="http://schemas.microsoft.com/office/drawing/2014/main" xmlns="" id="{261C280E-C364-AA1F-64EC-42AD7601E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17208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5"/>
                    <a:gd name="T2" fmla="*/ 0 w 6"/>
                    <a:gd name="T3" fmla="*/ 27819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5">
                      <a:moveTo>
                        <a:pt x="2" y="0"/>
                      </a:moveTo>
                      <a:cubicBezTo>
                        <a:pt x="6" y="6"/>
                        <a:pt x="5" y="12"/>
                        <a:pt x="0" y="15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4" name="Freeform 32">
                  <a:extLst>
                    <a:ext uri="{FF2B5EF4-FFF2-40B4-BE49-F238E27FC236}">
                      <a16:creationId xmlns:a16="http://schemas.microsoft.com/office/drawing/2014/main" xmlns="" id="{45B3EB8A-3C54-CCD5-A657-E12D3112F3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46106" y="3983711"/>
                  <a:ext cx="47631" cy="22745"/>
                </a:xfrm>
                <a:custGeom>
                  <a:avLst/>
                  <a:gdLst>
                    <a:gd name="T0" fmla="*/ 0 w 24"/>
                    <a:gd name="T1" fmla="*/ 16692 h 12"/>
                    <a:gd name="T2" fmla="*/ 29402 w 24"/>
                    <a:gd name="T3" fmla="*/ 22256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2983 h 12"/>
                    <a:gd name="T12" fmla="*/ 9801 w 24"/>
                    <a:gd name="T13" fmla="*/ 12983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9"/>
                      </a:moveTo>
                      <a:cubicBezTo>
                        <a:pt x="5" y="10"/>
                        <a:pt x="10" y="12"/>
                        <a:pt x="15" y="12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10" y="7"/>
                        <a:pt x="7" y="7"/>
                        <a:pt x="5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5" name="Freeform 33">
                  <a:extLst>
                    <a:ext uri="{FF2B5EF4-FFF2-40B4-BE49-F238E27FC236}">
                      <a16:creationId xmlns:a16="http://schemas.microsoft.com/office/drawing/2014/main" xmlns="" id="{3F8F0A09-3B5F-DB21-A4AC-8699D28DF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33950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6" name="Freeform 34">
                  <a:extLst>
                    <a:ext uri="{FF2B5EF4-FFF2-40B4-BE49-F238E27FC236}">
                      <a16:creationId xmlns:a16="http://schemas.microsoft.com/office/drawing/2014/main" xmlns="" id="{20D1D3BB-F0DC-2522-3CDB-2FF3B60DA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37516" y="4088403"/>
                  <a:ext cx="149244" cy="41989"/>
                </a:xfrm>
                <a:custGeom>
                  <a:avLst/>
                  <a:gdLst>
                    <a:gd name="T0" fmla="*/ 0 w 77"/>
                    <a:gd name="T1" fmla="*/ 3689 h 23"/>
                    <a:gd name="T2" fmla="*/ 109482 w 77"/>
                    <a:gd name="T3" fmla="*/ 42425 h 23"/>
                    <a:gd name="T4" fmla="*/ 150538 w 77"/>
                    <a:gd name="T5" fmla="*/ 27668 h 23"/>
                    <a:gd name="T6" fmla="*/ 89932 w 77"/>
                    <a:gd name="T7" fmla="*/ 27668 h 23"/>
                    <a:gd name="T8" fmla="*/ 80157 w 77"/>
                    <a:gd name="T9" fmla="*/ 12912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7" name="Freeform 35">
                  <a:extLst>
                    <a:ext uri="{FF2B5EF4-FFF2-40B4-BE49-F238E27FC236}">
                      <a16:creationId xmlns:a16="http://schemas.microsoft.com/office/drawing/2014/main" xmlns="" id="{D8027335-9F9B-8669-74EA-115AF12E9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50044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8" name="Freeform 36">
                  <a:extLst>
                    <a:ext uri="{FF2B5EF4-FFF2-40B4-BE49-F238E27FC236}">
                      <a16:creationId xmlns:a16="http://schemas.microsoft.com/office/drawing/2014/main" xmlns="" id="{A040746C-131A-688C-EFD5-B62B64B061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06394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7715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6333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79" name="Freeform 37">
                  <a:extLst>
                    <a:ext uri="{FF2B5EF4-FFF2-40B4-BE49-F238E27FC236}">
                      <a16:creationId xmlns:a16="http://schemas.microsoft.com/office/drawing/2014/main" xmlns="" id="{628B2E46-AD33-A997-C45C-F829321B9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1391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0" name="Freeform 38">
                  <a:extLst>
                    <a:ext uri="{FF2B5EF4-FFF2-40B4-BE49-F238E27FC236}">
                      <a16:creationId xmlns:a16="http://schemas.microsoft.com/office/drawing/2014/main" xmlns="" id="{6AB18E6F-1101-23FC-23BF-4CAED309F4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5825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1" name="Freeform 39">
                  <a:extLst>
                    <a:ext uri="{FF2B5EF4-FFF2-40B4-BE49-F238E27FC236}">
                      <a16:creationId xmlns:a16="http://schemas.microsoft.com/office/drawing/2014/main" xmlns="" id="{5060AD76-F0EC-7DC1-0BD8-663781A6A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20513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2" name="Freeform 40">
                  <a:extLst>
                    <a:ext uri="{FF2B5EF4-FFF2-40B4-BE49-F238E27FC236}">
                      <a16:creationId xmlns:a16="http://schemas.microsoft.com/office/drawing/2014/main" xmlns="" id="{0FF32668-7D0F-73AF-4DEA-537A9617C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71073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6428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3" name="Freeform 41">
                  <a:extLst>
                    <a:ext uri="{FF2B5EF4-FFF2-40B4-BE49-F238E27FC236}">
                      <a16:creationId xmlns:a16="http://schemas.microsoft.com/office/drawing/2014/main" xmlns="" id="{662C118C-D081-8038-A210-0489B5540E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01720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4" name="Freeform 45">
                  <a:extLst>
                    <a:ext uri="{FF2B5EF4-FFF2-40B4-BE49-F238E27FC236}">
                      <a16:creationId xmlns:a16="http://schemas.microsoft.com/office/drawing/2014/main" xmlns="" id="{4877FBDA-6803-D421-1F5A-F2FDFFFCB0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43049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5" name="Freeform 46">
                  <a:extLst>
                    <a:ext uri="{FF2B5EF4-FFF2-40B4-BE49-F238E27FC236}">
                      <a16:creationId xmlns:a16="http://schemas.microsoft.com/office/drawing/2014/main" xmlns="" id="{27656B07-D735-BCB8-EF92-4DA7DC4FA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38046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6" name="Freeform 48">
                  <a:extLst>
                    <a:ext uri="{FF2B5EF4-FFF2-40B4-BE49-F238E27FC236}">
                      <a16:creationId xmlns:a16="http://schemas.microsoft.com/office/drawing/2014/main" xmlns="" id="{198080CA-3DEE-AF8D-535D-091EE29445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57168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7" name="Freeform 49">
                  <a:extLst>
                    <a:ext uri="{FF2B5EF4-FFF2-40B4-BE49-F238E27FC236}">
                      <a16:creationId xmlns:a16="http://schemas.microsoft.com/office/drawing/2014/main" xmlns="" id="{2332D4BB-E716-F070-2800-740D9E255A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406853" y="4089926"/>
                  <a:ext cx="12702" cy="26243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8" name="Freeform 50">
                  <a:extLst>
                    <a:ext uri="{FF2B5EF4-FFF2-40B4-BE49-F238E27FC236}">
                      <a16:creationId xmlns:a16="http://schemas.microsoft.com/office/drawing/2014/main" xmlns="" id="{5711B675-B47D-1302-A02A-36E25FAF10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438375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89" name="Freeform 52">
                  <a:extLst>
                    <a:ext uri="{FF2B5EF4-FFF2-40B4-BE49-F238E27FC236}">
                      <a16:creationId xmlns:a16="http://schemas.microsoft.com/office/drawing/2014/main" xmlns="" id="{6510E17E-C390-C064-E049-66ED4075F1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86882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0" name="Freeform 53">
                  <a:extLst>
                    <a:ext uri="{FF2B5EF4-FFF2-40B4-BE49-F238E27FC236}">
                      <a16:creationId xmlns:a16="http://schemas.microsoft.com/office/drawing/2014/main" xmlns="" id="{3FC13E2F-55FA-ED50-534C-2BD95BEFD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2589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1" name="Freeform 54">
                  <a:extLst>
                    <a:ext uri="{FF2B5EF4-FFF2-40B4-BE49-F238E27FC236}">
                      <a16:creationId xmlns:a16="http://schemas.microsoft.com/office/drawing/2014/main" xmlns="" id="{6107F039-6DF3-EE44-A2BF-0CF40AEE63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589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2" name="Freeform 55">
                  <a:extLst>
                    <a:ext uri="{FF2B5EF4-FFF2-40B4-BE49-F238E27FC236}">
                      <a16:creationId xmlns:a16="http://schemas.microsoft.com/office/drawing/2014/main" xmlns="" id="{010CEDE6-6385-4478-D876-BB707FF868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4266" y="4206151"/>
                  <a:ext cx="47631" cy="19246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3" name="Freeform 56">
                  <a:extLst>
                    <a:ext uri="{FF2B5EF4-FFF2-40B4-BE49-F238E27FC236}">
                      <a16:creationId xmlns:a16="http://schemas.microsoft.com/office/drawing/2014/main" xmlns="" id="{51BAEED6-B327-4C29-F259-E5F455B47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0087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4" name="Freeform 57">
                  <a:extLst>
                    <a:ext uri="{FF2B5EF4-FFF2-40B4-BE49-F238E27FC236}">
                      <a16:creationId xmlns:a16="http://schemas.microsoft.com/office/drawing/2014/main" xmlns="" id="{93BBF5E4-B493-021D-8D62-E6C71BF34F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31180" y="4044124"/>
                  <a:ext cx="154008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5" name="Freeform 58">
                  <a:extLst>
                    <a:ext uri="{FF2B5EF4-FFF2-40B4-BE49-F238E27FC236}">
                      <a16:creationId xmlns:a16="http://schemas.microsoft.com/office/drawing/2014/main" xmlns="" id="{898D8B70-68AB-D850-594C-E5B683479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69442" y="3952751"/>
                  <a:ext cx="166709" cy="2274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2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6" name="Freeform 59">
                  <a:extLst>
                    <a:ext uri="{FF2B5EF4-FFF2-40B4-BE49-F238E27FC236}">
                      <a16:creationId xmlns:a16="http://schemas.microsoft.com/office/drawing/2014/main" xmlns="" id="{B89A3D6D-0EC6-E8A2-84B5-68225C0860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6925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7" name="Freeform 60">
                  <a:extLst>
                    <a:ext uri="{FF2B5EF4-FFF2-40B4-BE49-F238E27FC236}">
                      <a16:creationId xmlns:a16="http://schemas.microsoft.com/office/drawing/2014/main" xmlns="" id="{2EF2341A-3EAA-CE7B-6109-C04BE7B0C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09426" y="4144069"/>
                  <a:ext cx="104789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8" name="Freeform 61">
                  <a:extLst>
                    <a:ext uri="{FF2B5EF4-FFF2-40B4-BE49-F238E27FC236}">
                      <a16:creationId xmlns:a16="http://schemas.microsoft.com/office/drawing/2014/main" xmlns="" id="{96381B0E-752B-5921-87ED-83FCB24BE8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09109" y="4061038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99" name="Freeform 62">
                  <a:extLst>
                    <a:ext uri="{FF2B5EF4-FFF2-40B4-BE49-F238E27FC236}">
                      <a16:creationId xmlns:a16="http://schemas.microsoft.com/office/drawing/2014/main" xmlns="" id="{DE827838-FBBB-D0C2-53DB-8CA0BDDA58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1160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0" name="Freeform 63">
                  <a:extLst>
                    <a:ext uri="{FF2B5EF4-FFF2-40B4-BE49-F238E27FC236}">
                      <a16:creationId xmlns:a16="http://schemas.microsoft.com/office/drawing/2014/main" xmlns="" id="{B50627BA-480B-4C9C-BBE2-B70BF6DC0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21202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1" name="Freeform 64">
                  <a:extLst>
                    <a:ext uri="{FF2B5EF4-FFF2-40B4-BE49-F238E27FC236}">
                      <a16:creationId xmlns:a16="http://schemas.microsoft.com/office/drawing/2014/main" xmlns="" id="{B35CC207-F09D-FCA6-0BF1-D19BB222F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0763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2" name="Freeform 65">
                  <a:extLst>
                    <a:ext uri="{FF2B5EF4-FFF2-40B4-BE49-F238E27FC236}">
                      <a16:creationId xmlns:a16="http://schemas.microsoft.com/office/drawing/2014/main" xmlns="" id="{78D0185E-C1FC-4135-D2E6-9AA4FC4EF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86882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3" name="Freeform 66">
                  <a:extLst>
                    <a:ext uri="{FF2B5EF4-FFF2-40B4-BE49-F238E27FC236}">
                      <a16:creationId xmlns:a16="http://schemas.microsoft.com/office/drawing/2014/main" xmlns="" id="{37F6E4D2-6667-BB34-6468-A8563B5196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2589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4" name="Freeform 67">
                  <a:extLst>
                    <a:ext uri="{FF2B5EF4-FFF2-40B4-BE49-F238E27FC236}">
                      <a16:creationId xmlns:a16="http://schemas.microsoft.com/office/drawing/2014/main" xmlns="" id="{87067ADC-080F-8B3D-D5E9-5D174A0648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589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5" name="Freeform 68">
                  <a:extLst>
                    <a:ext uri="{FF2B5EF4-FFF2-40B4-BE49-F238E27FC236}">
                      <a16:creationId xmlns:a16="http://schemas.microsoft.com/office/drawing/2014/main" xmlns="" id="{BDBEBAC6-B232-C1C5-9351-3EDF1B1CE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4266" y="4206151"/>
                  <a:ext cx="47631" cy="19246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6" name="Freeform 69">
                  <a:extLst>
                    <a:ext uri="{FF2B5EF4-FFF2-40B4-BE49-F238E27FC236}">
                      <a16:creationId xmlns:a16="http://schemas.microsoft.com/office/drawing/2014/main" xmlns="" id="{7D4D3F87-76AE-4D1E-26DE-5653AE0C0D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0087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7" name="Freeform 70">
                  <a:extLst>
                    <a:ext uri="{FF2B5EF4-FFF2-40B4-BE49-F238E27FC236}">
                      <a16:creationId xmlns:a16="http://schemas.microsoft.com/office/drawing/2014/main" xmlns="" id="{BAAD1D1D-4317-BC65-35A0-56AB811B7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1621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8" name="Freeform 71">
                  <a:extLst>
                    <a:ext uri="{FF2B5EF4-FFF2-40B4-BE49-F238E27FC236}">
                      <a16:creationId xmlns:a16="http://schemas.microsoft.com/office/drawing/2014/main" xmlns="" id="{48A29F85-6E96-0025-431A-28764088A8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07328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09" name="Freeform 72">
                  <a:extLst>
                    <a:ext uri="{FF2B5EF4-FFF2-40B4-BE49-F238E27FC236}">
                      <a16:creationId xmlns:a16="http://schemas.microsoft.com/office/drawing/2014/main" xmlns="" id="{68204F2B-CE2C-9590-1712-DC2578F0B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328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0" name="Freeform 73">
                  <a:extLst>
                    <a:ext uri="{FF2B5EF4-FFF2-40B4-BE49-F238E27FC236}">
                      <a16:creationId xmlns:a16="http://schemas.microsoft.com/office/drawing/2014/main" xmlns="" id="{6FB0696E-C143-214E-2EA4-A28D9A995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9881" y="4206151"/>
                  <a:ext cx="47631" cy="19246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1" name="Freeform 74">
                  <a:extLst>
                    <a:ext uri="{FF2B5EF4-FFF2-40B4-BE49-F238E27FC236}">
                      <a16:creationId xmlns:a16="http://schemas.microsoft.com/office/drawing/2014/main" xmlns="" id="{006ED963-CA2F-D1EE-AA55-7F8064DB8B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65702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2" name="Freeform 75">
                  <a:extLst>
                    <a:ext uri="{FF2B5EF4-FFF2-40B4-BE49-F238E27FC236}">
                      <a16:creationId xmlns:a16="http://schemas.microsoft.com/office/drawing/2014/main" xmlns="" id="{1E32A8D0-02FF-F571-8524-76AA75E56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85919" y="4043249"/>
                  <a:ext cx="154008" cy="2274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3" name="Freeform 76">
                  <a:extLst>
                    <a:ext uri="{FF2B5EF4-FFF2-40B4-BE49-F238E27FC236}">
                      <a16:creationId xmlns:a16="http://schemas.microsoft.com/office/drawing/2014/main" xmlns="" id="{54ACDC15-2C24-860B-6FE1-AE2B601C6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24182" y="3953626"/>
                  <a:ext cx="166709" cy="2099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4" name="Freeform 77">
                  <a:extLst>
                    <a:ext uri="{FF2B5EF4-FFF2-40B4-BE49-F238E27FC236}">
                      <a16:creationId xmlns:a16="http://schemas.microsoft.com/office/drawing/2014/main" xmlns="" id="{0F64724E-6B25-8A0F-3FE0-68FFC85CD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2540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5" name="Freeform 78">
                  <a:extLst>
                    <a:ext uri="{FF2B5EF4-FFF2-40B4-BE49-F238E27FC236}">
                      <a16:creationId xmlns:a16="http://schemas.microsoft.com/office/drawing/2014/main" xmlns="" id="{AAED72FE-B593-A013-3068-DC24B21E2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4165" y="4144944"/>
                  <a:ext cx="104789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6" name="Freeform 79">
                  <a:extLst>
                    <a:ext uri="{FF2B5EF4-FFF2-40B4-BE49-F238E27FC236}">
                      <a16:creationId xmlns:a16="http://schemas.microsoft.com/office/drawing/2014/main" xmlns="" id="{5B5C471B-D25A-1B70-45EB-525DBF47AA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4724" y="4061038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7" name="Freeform 80">
                  <a:extLst>
                    <a:ext uri="{FF2B5EF4-FFF2-40B4-BE49-F238E27FC236}">
                      <a16:creationId xmlns:a16="http://schemas.microsoft.com/office/drawing/2014/main" xmlns="" id="{625243D9-E2A8-94D5-D22B-8E0A1054F1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6775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8" name="Freeform 81">
                  <a:extLst>
                    <a:ext uri="{FF2B5EF4-FFF2-40B4-BE49-F238E27FC236}">
                      <a16:creationId xmlns:a16="http://schemas.microsoft.com/office/drawing/2014/main" xmlns="" id="{0B73CA6F-9B41-76F7-E337-23AFDD4C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76816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19" name="Freeform 82">
                  <a:extLst>
                    <a:ext uri="{FF2B5EF4-FFF2-40B4-BE49-F238E27FC236}">
                      <a16:creationId xmlns:a16="http://schemas.microsoft.com/office/drawing/2014/main" xmlns="" id="{1E9AF8E9-934E-FFA3-8618-4C832314E9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6377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0" name="Freeform 83">
                  <a:extLst>
                    <a:ext uri="{FF2B5EF4-FFF2-40B4-BE49-F238E27FC236}">
                      <a16:creationId xmlns:a16="http://schemas.microsoft.com/office/drawing/2014/main" xmlns="" id="{E63047BC-C640-3333-E8D1-4E4BF8156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1621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1" name="Freeform 84">
                  <a:extLst>
                    <a:ext uri="{FF2B5EF4-FFF2-40B4-BE49-F238E27FC236}">
                      <a16:creationId xmlns:a16="http://schemas.microsoft.com/office/drawing/2014/main" xmlns="" id="{D44E5A62-4EDB-607A-F0B6-479DF4FD4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07328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2" name="Freeform 85">
                  <a:extLst>
                    <a:ext uri="{FF2B5EF4-FFF2-40B4-BE49-F238E27FC236}">
                      <a16:creationId xmlns:a16="http://schemas.microsoft.com/office/drawing/2014/main" xmlns="" id="{A0E5022B-D3E7-22D2-FD64-20246F0E2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328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3" name="Freeform 86">
                  <a:extLst>
                    <a:ext uri="{FF2B5EF4-FFF2-40B4-BE49-F238E27FC236}">
                      <a16:creationId xmlns:a16="http://schemas.microsoft.com/office/drawing/2014/main" xmlns="" id="{770A6C94-40AF-8B51-6A1E-245F6F5A1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9881" y="4206151"/>
                  <a:ext cx="47631" cy="19246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4" name="Freeform 87">
                  <a:extLst>
                    <a:ext uri="{FF2B5EF4-FFF2-40B4-BE49-F238E27FC236}">
                      <a16:creationId xmlns:a16="http://schemas.microsoft.com/office/drawing/2014/main" xmlns="" id="{F4755D96-5F3A-F514-D815-A827575E1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65702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5" name="Freeform 88">
                  <a:extLst>
                    <a:ext uri="{FF2B5EF4-FFF2-40B4-BE49-F238E27FC236}">
                      <a16:creationId xmlns:a16="http://schemas.microsoft.com/office/drawing/2014/main" xmlns="" id="{51FCD03D-E18A-064F-DE56-B9AE56A98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5352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6" name="Freeform 89">
                  <a:extLst>
                    <a:ext uri="{FF2B5EF4-FFF2-40B4-BE49-F238E27FC236}">
                      <a16:creationId xmlns:a16="http://schemas.microsoft.com/office/drawing/2014/main" xmlns="" id="{DAD23212-91F7-8578-5EBE-8405EB735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0184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7" name="Freeform 90">
                  <a:extLst>
                    <a:ext uri="{FF2B5EF4-FFF2-40B4-BE49-F238E27FC236}">
                      <a16:creationId xmlns:a16="http://schemas.microsoft.com/office/drawing/2014/main" xmlns="" id="{208D1527-3DAC-6505-1AD3-9B7BD19929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9471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8" name="Freeform 91">
                  <a:extLst>
                    <a:ext uri="{FF2B5EF4-FFF2-40B4-BE49-F238E27FC236}">
                      <a16:creationId xmlns:a16="http://schemas.microsoft.com/office/drawing/2014/main" xmlns="" id="{4B0E8D99-4EDA-E405-16BA-2177EBEB9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27763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29" name="Freeform 92">
                  <a:extLst>
                    <a:ext uri="{FF2B5EF4-FFF2-40B4-BE49-F238E27FC236}">
                      <a16:creationId xmlns:a16="http://schemas.microsoft.com/office/drawing/2014/main" xmlns="" id="{2D821698-22CA-8896-7B8D-B91AECCB1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47187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0" name="Freeform 93">
                  <a:extLst>
                    <a:ext uri="{FF2B5EF4-FFF2-40B4-BE49-F238E27FC236}">
                      <a16:creationId xmlns:a16="http://schemas.microsoft.com/office/drawing/2014/main" xmlns="" id="{B07FDB43-63EF-4E2C-8A59-AD7A1D82F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88705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1" name="Freeform 94">
                  <a:extLst>
                    <a:ext uri="{FF2B5EF4-FFF2-40B4-BE49-F238E27FC236}">
                      <a16:creationId xmlns:a16="http://schemas.microsoft.com/office/drawing/2014/main" xmlns="" id="{A786310B-18B0-A733-7371-6762944A0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75394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2" name="Freeform 95">
                  <a:extLst>
                    <a:ext uri="{FF2B5EF4-FFF2-40B4-BE49-F238E27FC236}">
                      <a16:creationId xmlns:a16="http://schemas.microsoft.com/office/drawing/2014/main" xmlns="" id="{6F083827-208D-E12B-59BA-1A2D9F00B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26309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3" name="Freeform 96">
                  <a:extLst>
                    <a:ext uri="{FF2B5EF4-FFF2-40B4-BE49-F238E27FC236}">
                      <a16:creationId xmlns:a16="http://schemas.microsoft.com/office/drawing/2014/main" xmlns="" id="{15E0568B-2E99-1E29-09B2-750B17B59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25198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4" name="Freeform 97">
                  <a:extLst>
                    <a:ext uri="{FF2B5EF4-FFF2-40B4-BE49-F238E27FC236}">
                      <a16:creationId xmlns:a16="http://schemas.microsoft.com/office/drawing/2014/main" xmlns="" id="{CA182106-5281-4A3D-63D4-F03936C4F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81297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5" name="Freeform 98">
                  <a:extLst>
                    <a:ext uri="{FF2B5EF4-FFF2-40B4-BE49-F238E27FC236}">
                      <a16:creationId xmlns:a16="http://schemas.microsoft.com/office/drawing/2014/main" xmlns="" id="{E1ED2C45-0E17-1D63-2A4B-8B9D99868D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39752" y="4206313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6" name="Freeform 99">
                  <a:extLst>
                    <a:ext uri="{FF2B5EF4-FFF2-40B4-BE49-F238E27FC236}">
                      <a16:creationId xmlns:a16="http://schemas.microsoft.com/office/drawing/2014/main" xmlns="" id="{26331719-788D-A20C-5796-C772FA606D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9314" y="3971656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7" name="Freeform 100">
                  <a:extLst>
                    <a:ext uri="{FF2B5EF4-FFF2-40B4-BE49-F238E27FC236}">
                      <a16:creationId xmlns:a16="http://schemas.microsoft.com/office/drawing/2014/main" xmlns="" id="{A6FFFE42-A584-CFC2-70AB-A87FAD205A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5352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8" name="Freeform 101">
                  <a:extLst>
                    <a:ext uri="{FF2B5EF4-FFF2-40B4-BE49-F238E27FC236}">
                      <a16:creationId xmlns:a16="http://schemas.microsoft.com/office/drawing/2014/main" xmlns="" id="{879CF90A-E6D8-8BEA-A77A-DDF70CC4A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0184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39" name="Freeform 102">
                  <a:extLst>
                    <a:ext uri="{FF2B5EF4-FFF2-40B4-BE49-F238E27FC236}">
                      <a16:creationId xmlns:a16="http://schemas.microsoft.com/office/drawing/2014/main" xmlns="" id="{2AB7D58A-C509-B12F-AEB0-CE653BBD8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9471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0" name="Freeform 103">
                  <a:extLst>
                    <a:ext uri="{FF2B5EF4-FFF2-40B4-BE49-F238E27FC236}">
                      <a16:creationId xmlns:a16="http://schemas.microsoft.com/office/drawing/2014/main" xmlns="" id="{28EF7821-E847-0BD4-BA52-CBB18E23E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27763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1" name="Freeform 104">
                  <a:extLst>
                    <a:ext uri="{FF2B5EF4-FFF2-40B4-BE49-F238E27FC236}">
                      <a16:creationId xmlns:a16="http://schemas.microsoft.com/office/drawing/2014/main" xmlns="" id="{9D3C1506-73BA-24FA-77C4-8063AC67F2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0990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2" name="Freeform 105">
                  <a:extLst>
                    <a:ext uri="{FF2B5EF4-FFF2-40B4-BE49-F238E27FC236}">
                      <a16:creationId xmlns:a16="http://schemas.microsoft.com/office/drawing/2014/main" xmlns="" id="{46312937-C636-0EE3-4A46-CA2AF99143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06696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3" name="Freeform 106">
                  <a:extLst>
                    <a:ext uri="{FF2B5EF4-FFF2-40B4-BE49-F238E27FC236}">
                      <a16:creationId xmlns:a16="http://schemas.microsoft.com/office/drawing/2014/main" xmlns="" id="{F1718DCA-8533-67D3-E0CC-DBB95391D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5109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4" name="Freeform 107">
                  <a:extLst>
                    <a:ext uri="{FF2B5EF4-FFF2-40B4-BE49-F238E27FC236}">
                      <a16:creationId xmlns:a16="http://schemas.microsoft.com/office/drawing/2014/main" xmlns="" id="{F2ED9CB5-68EE-870E-2131-535800536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63400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5" name="Freeform 108">
                  <a:extLst>
                    <a:ext uri="{FF2B5EF4-FFF2-40B4-BE49-F238E27FC236}">
                      <a16:creationId xmlns:a16="http://schemas.microsoft.com/office/drawing/2014/main" xmlns="" id="{A9859A00-63CA-4715-65F4-AB825B4591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83699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6" name="Freeform 109">
                  <a:extLst>
                    <a:ext uri="{FF2B5EF4-FFF2-40B4-BE49-F238E27FC236}">
                      <a16:creationId xmlns:a16="http://schemas.microsoft.com/office/drawing/2014/main" xmlns="" id="{D873CD41-FC0D-795A-4A55-213B674E6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24344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7" name="Freeform 110">
                  <a:extLst>
                    <a:ext uri="{FF2B5EF4-FFF2-40B4-BE49-F238E27FC236}">
                      <a16:creationId xmlns:a16="http://schemas.microsoft.com/office/drawing/2014/main" xmlns="" id="{AA12D9D5-4120-7493-E81E-9411A5DA2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11031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8" name="Freeform 111">
                  <a:extLst>
                    <a:ext uri="{FF2B5EF4-FFF2-40B4-BE49-F238E27FC236}">
                      <a16:creationId xmlns:a16="http://schemas.microsoft.com/office/drawing/2014/main" xmlns="" id="{673AE35A-C161-A59E-E5B0-D235F46F7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61947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49" name="Freeform 112">
                  <a:extLst>
                    <a:ext uri="{FF2B5EF4-FFF2-40B4-BE49-F238E27FC236}">
                      <a16:creationId xmlns:a16="http://schemas.microsoft.com/office/drawing/2014/main" xmlns="" id="{E58E6C00-5E51-E9A6-ABEE-186557D27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59961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08 h 10"/>
                    <a:gd name="T2" fmla="*/ 290100 w 148"/>
                    <a:gd name="T3" fmla="*/ 1808 h 10"/>
                    <a:gd name="T4" fmla="*/ 101927 w 148"/>
                    <a:gd name="T5" fmla="*/ 5425 h 10"/>
                    <a:gd name="T6" fmla="*/ 5880 w 148"/>
                    <a:gd name="T7" fmla="*/ 14466 h 10"/>
                    <a:gd name="T8" fmla="*/ 13721 w 148"/>
                    <a:gd name="T9" fmla="*/ 180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0" name="Freeform 113">
                  <a:extLst>
                    <a:ext uri="{FF2B5EF4-FFF2-40B4-BE49-F238E27FC236}">
                      <a16:creationId xmlns:a16="http://schemas.microsoft.com/office/drawing/2014/main" xmlns="" id="{BAA62970-E5E9-8463-1DC0-BD28284D8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6935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1" name="Freeform 114">
                  <a:extLst>
                    <a:ext uri="{FF2B5EF4-FFF2-40B4-BE49-F238E27FC236}">
                      <a16:creationId xmlns:a16="http://schemas.microsoft.com/office/drawing/2014/main" xmlns="" id="{564121A1-5084-4C4A-BDC6-1A1F382B3F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74515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2" name="Freeform 115">
                  <a:extLst>
                    <a:ext uri="{FF2B5EF4-FFF2-40B4-BE49-F238E27FC236}">
                      <a16:creationId xmlns:a16="http://schemas.microsoft.com/office/drawing/2014/main" xmlns="" id="{6278B11E-2A9D-EDE3-987B-28D0B3348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4077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3" name="Freeform 116">
                  <a:extLst>
                    <a:ext uri="{FF2B5EF4-FFF2-40B4-BE49-F238E27FC236}">
                      <a16:creationId xmlns:a16="http://schemas.microsoft.com/office/drawing/2014/main" xmlns="" id="{93F2C777-4C08-7C14-6DA5-945BACEEB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0990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4" name="Freeform 117">
                  <a:extLst>
                    <a:ext uri="{FF2B5EF4-FFF2-40B4-BE49-F238E27FC236}">
                      <a16:creationId xmlns:a16="http://schemas.microsoft.com/office/drawing/2014/main" xmlns="" id="{F38C8398-C70D-0DE3-81A9-7B3C578EB3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06696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5" name="Freeform 118">
                  <a:extLst>
                    <a:ext uri="{FF2B5EF4-FFF2-40B4-BE49-F238E27FC236}">
                      <a16:creationId xmlns:a16="http://schemas.microsoft.com/office/drawing/2014/main" xmlns="" id="{3DE7FF0E-826F-A372-02AB-45F226F86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5109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6" name="Freeform 119">
                  <a:extLst>
                    <a:ext uri="{FF2B5EF4-FFF2-40B4-BE49-F238E27FC236}">
                      <a16:creationId xmlns:a16="http://schemas.microsoft.com/office/drawing/2014/main" xmlns="" id="{0C8FF362-2023-4366-705D-49B82080C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63400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7" name="Freeform 120">
                  <a:extLst>
                    <a:ext uri="{FF2B5EF4-FFF2-40B4-BE49-F238E27FC236}">
                      <a16:creationId xmlns:a16="http://schemas.microsoft.com/office/drawing/2014/main" xmlns="" id="{A7D99F79-3974-6CD0-EBEE-7BF5054DE2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7124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8" name="Freeform 121">
                  <a:extLst>
                    <a:ext uri="{FF2B5EF4-FFF2-40B4-BE49-F238E27FC236}">
                      <a16:creationId xmlns:a16="http://schemas.microsoft.com/office/drawing/2014/main" xmlns="" id="{8390DC2B-BF5A-AF69-DA35-BC966FE9F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3706" y="4033723"/>
                  <a:ext cx="309602" cy="22744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59" name="Freeform 122">
                  <a:extLst>
                    <a:ext uri="{FF2B5EF4-FFF2-40B4-BE49-F238E27FC236}">
                      <a16:creationId xmlns:a16="http://schemas.microsoft.com/office/drawing/2014/main" xmlns="" id="{61409D7F-205F-5F49-7D52-CE866968A2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2118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0" name="Freeform 123">
                  <a:extLst>
                    <a:ext uri="{FF2B5EF4-FFF2-40B4-BE49-F238E27FC236}">
                      <a16:creationId xmlns:a16="http://schemas.microsoft.com/office/drawing/2014/main" xmlns="" id="{64D00DCB-37F9-7227-3EC7-738A367377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11285" y="4195751"/>
                  <a:ext cx="174648" cy="20995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1" name="Freeform 124">
                  <a:extLst>
                    <a:ext uri="{FF2B5EF4-FFF2-40B4-BE49-F238E27FC236}">
                      <a16:creationId xmlns:a16="http://schemas.microsoft.com/office/drawing/2014/main" xmlns="" id="{C5EB4F90-5F75-5621-EF75-79C542313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30709" y="3956720"/>
                  <a:ext cx="155595" cy="22744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0914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7" y="13"/>
                        <a:pt x="79" y="10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2" name="Freeform 125">
                  <a:extLst>
                    <a:ext uri="{FF2B5EF4-FFF2-40B4-BE49-F238E27FC236}">
                      <a16:creationId xmlns:a16="http://schemas.microsoft.com/office/drawing/2014/main" xmlns="" id="{907F62BC-C8EF-6F34-9703-A39FFE2220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70478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10"/>
                        <a:pt x="84" y="6"/>
                      </a:cubicBezTo>
                      <a:cubicBezTo>
                        <a:pt x="84" y="3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3" name="Freeform 126">
                  <a:extLst>
                    <a:ext uri="{FF2B5EF4-FFF2-40B4-BE49-F238E27FC236}">
                      <a16:creationId xmlns:a16="http://schemas.microsoft.com/office/drawing/2014/main" xmlns="" id="{A7C93227-09FB-D807-0E9D-8B89EEA21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58916" y="4148120"/>
                  <a:ext cx="79385" cy="20995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70 w 41"/>
                    <a:gd name="T5" fmla="*/ 22256 h 12"/>
                    <a:gd name="T6" fmla="*/ 80758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7"/>
                        <a:pt x="29" y="3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4" name="Freeform 127">
                  <a:extLst>
                    <a:ext uri="{FF2B5EF4-FFF2-40B4-BE49-F238E27FC236}">
                      <a16:creationId xmlns:a16="http://schemas.microsoft.com/office/drawing/2014/main" xmlns="" id="{5A384F0C-6B45-EBB6-EF55-FE1E614CE7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08956" y="3928059"/>
                  <a:ext cx="106376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2126 w 54"/>
                    <a:gd name="T3" fmla="*/ 24342 h 13"/>
                    <a:gd name="T4" fmla="*/ 105847 w 54"/>
                    <a:gd name="T5" fmla="*/ 11235 h 13"/>
                    <a:gd name="T6" fmla="*/ 9212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51" y="13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5" name="Freeform 128">
                  <a:extLst>
                    <a:ext uri="{FF2B5EF4-FFF2-40B4-BE49-F238E27FC236}">
                      <a16:creationId xmlns:a16="http://schemas.microsoft.com/office/drawing/2014/main" xmlns="" id="{B993F8BE-0101-5CD7-2FB3-286B00FF14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07846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5880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1" y="1"/>
                        <a:pt x="52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6" name="Freeform 129">
                  <a:extLst>
                    <a:ext uri="{FF2B5EF4-FFF2-40B4-BE49-F238E27FC236}">
                      <a16:creationId xmlns:a16="http://schemas.microsoft.com/office/drawing/2014/main" xmlns="" id="{28937757-029F-F646-5D88-B1C0C5683C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3070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1855 h 9"/>
                    <a:gd name="T2" fmla="*/ 287748 w 147"/>
                    <a:gd name="T3" fmla="*/ 1855 h 9"/>
                    <a:gd name="T4" fmla="*/ 99831 w 147"/>
                    <a:gd name="T5" fmla="*/ 5564 h 9"/>
                    <a:gd name="T6" fmla="*/ 5872 w 147"/>
                    <a:gd name="T7" fmla="*/ 14837 h 9"/>
                    <a:gd name="T8" fmla="*/ 11745 w 147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1"/>
                      </a:move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7" name="Freeform 130">
                  <a:extLst>
                    <a:ext uri="{FF2B5EF4-FFF2-40B4-BE49-F238E27FC236}">
                      <a16:creationId xmlns:a16="http://schemas.microsoft.com/office/drawing/2014/main" xmlns="" id="{9AB9CD40-E5D6-CF6F-99C8-F98DA56349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21524" y="4206313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8" name="Freeform 131">
                  <a:extLst>
                    <a:ext uri="{FF2B5EF4-FFF2-40B4-BE49-F238E27FC236}">
                      <a16:creationId xmlns:a16="http://schemas.microsoft.com/office/drawing/2014/main" xmlns="" id="{AB7E8AB2-18E1-B921-E8CA-129D24CAB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91086" y="3971656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2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69" name="Freeform 132">
                  <a:extLst>
                    <a:ext uri="{FF2B5EF4-FFF2-40B4-BE49-F238E27FC236}">
                      <a16:creationId xmlns:a16="http://schemas.microsoft.com/office/drawing/2014/main" xmlns="" id="{761EF562-9014-EA5A-1A05-7919023FEE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7124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0" name="Freeform 133">
                  <a:extLst>
                    <a:ext uri="{FF2B5EF4-FFF2-40B4-BE49-F238E27FC236}">
                      <a16:creationId xmlns:a16="http://schemas.microsoft.com/office/drawing/2014/main" xmlns="" id="{9985FF92-E78B-E064-C787-71B6F3D1C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3706" y="4033723"/>
                  <a:ext cx="309602" cy="22744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1" name="Freeform 134">
                  <a:extLst>
                    <a:ext uri="{FF2B5EF4-FFF2-40B4-BE49-F238E27FC236}">
                      <a16:creationId xmlns:a16="http://schemas.microsoft.com/office/drawing/2014/main" xmlns="" id="{8CDFAFCD-1EA6-CFF4-CBF5-EEA5070F4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2118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2" name="Freeform 135">
                  <a:extLst>
                    <a:ext uri="{FF2B5EF4-FFF2-40B4-BE49-F238E27FC236}">
                      <a16:creationId xmlns:a16="http://schemas.microsoft.com/office/drawing/2014/main" xmlns="" id="{1EFDD6E8-E054-E644-6E48-DE6616E46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11285" y="4195751"/>
                  <a:ext cx="174648" cy="20995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3" name="Freeform 152">
                  <a:extLst>
                    <a:ext uri="{FF2B5EF4-FFF2-40B4-BE49-F238E27FC236}">
                      <a16:creationId xmlns:a16="http://schemas.microsoft.com/office/drawing/2014/main" xmlns="" id="{A8379867-9C32-5CF0-D312-640CAC692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4465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4" name="Freeform 153">
                  <a:extLst>
                    <a:ext uri="{FF2B5EF4-FFF2-40B4-BE49-F238E27FC236}">
                      <a16:creationId xmlns:a16="http://schemas.microsoft.com/office/drawing/2014/main" xmlns="" id="{554FA6F3-42D0-BD4A-C3C6-CA6281A14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0173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5" name="Freeform 154">
                  <a:extLst>
                    <a:ext uri="{FF2B5EF4-FFF2-40B4-BE49-F238E27FC236}">
                      <a16:creationId xmlns:a16="http://schemas.microsoft.com/office/drawing/2014/main" xmlns="" id="{B7A3797C-DFBF-4C5B-9C00-BD83AFA0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8584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6" name="Freeform 155">
                  <a:extLst>
                    <a:ext uri="{FF2B5EF4-FFF2-40B4-BE49-F238E27FC236}">
                      <a16:creationId xmlns:a16="http://schemas.microsoft.com/office/drawing/2014/main" xmlns="" id="{27FF2900-3846-A0D0-6D95-9008A9D28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86877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7" name="Freeform 156">
                  <a:extLst>
                    <a:ext uri="{FF2B5EF4-FFF2-40B4-BE49-F238E27FC236}">
                      <a16:creationId xmlns:a16="http://schemas.microsoft.com/office/drawing/2014/main" xmlns="" id="{0AEF4616-4909-230F-1CF1-4F57425123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07176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8" name="Freeform 157">
                  <a:extLst>
                    <a:ext uri="{FF2B5EF4-FFF2-40B4-BE49-F238E27FC236}">
                      <a16:creationId xmlns:a16="http://schemas.microsoft.com/office/drawing/2014/main" xmlns="" id="{D433A6DE-09BE-3135-7FB8-D1E7E1228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47819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79" name="Freeform 158">
                  <a:extLst>
                    <a:ext uri="{FF2B5EF4-FFF2-40B4-BE49-F238E27FC236}">
                      <a16:creationId xmlns:a16="http://schemas.microsoft.com/office/drawing/2014/main" xmlns="" id="{72E690A8-9BB4-2B0A-D678-E8545CC58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34508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70 w 41"/>
                    <a:gd name="T5" fmla="*/ 23647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0" name="Freeform 159">
                  <a:extLst>
                    <a:ext uri="{FF2B5EF4-FFF2-40B4-BE49-F238E27FC236}">
                      <a16:creationId xmlns:a16="http://schemas.microsoft.com/office/drawing/2014/main" xmlns="" id="{699D51BA-1B81-89FB-5C3A-BEC779F39B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5422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1" name="Freeform 160">
                  <a:extLst>
                    <a:ext uri="{FF2B5EF4-FFF2-40B4-BE49-F238E27FC236}">
                      <a16:creationId xmlns:a16="http://schemas.microsoft.com/office/drawing/2014/main" xmlns="" id="{72B7C35E-92F2-C825-982D-B9EDF01A7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3438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2" name="Freeform 161">
                  <a:extLst>
                    <a:ext uri="{FF2B5EF4-FFF2-40B4-BE49-F238E27FC236}">
                      <a16:creationId xmlns:a16="http://schemas.microsoft.com/office/drawing/2014/main" xmlns="" id="{8C58C622-9059-2F18-4B0F-C97EFF5F2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9537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3" name="Freeform 162">
                  <a:extLst>
                    <a:ext uri="{FF2B5EF4-FFF2-40B4-BE49-F238E27FC236}">
                      <a16:creationId xmlns:a16="http://schemas.microsoft.com/office/drawing/2014/main" xmlns="" id="{DD47AF57-E737-15FC-3E5B-7BEF86192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97991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4" name="Freeform 163">
                  <a:extLst>
                    <a:ext uri="{FF2B5EF4-FFF2-40B4-BE49-F238E27FC236}">
                      <a16:creationId xmlns:a16="http://schemas.microsoft.com/office/drawing/2014/main" xmlns="" id="{FFF5E14A-CDAD-AD34-36BC-D84FF2F9C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7553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5" name="Freeform 164">
                  <a:extLst>
                    <a:ext uri="{FF2B5EF4-FFF2-40B4-BE49-F238E27FC236}">
                      <a16:creationId xmlns:a16="http://schemas.microsoft.com/office/drawing/2014/main" xmlns="" id="{93D3B03B-04C1-17C1-AB4A-C0E7A4394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4465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6" name="Freeform 165">
                  <a:extLst>
                    <a:ext uri="{FF2B5EF4-FFF2-40B4-BE49-F238E27FC236}">
                      <a16:creationId xmlns:a16="http://schemas.microsoft.com/office/drawing/2014/main" xmlns="" id="{FB7017CF-4776-EA52-0845-3590234CA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0173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7" name="Freeform 166">
                  <a:extLst>
                    <a:ext uri="{FF2B5EF4-FFF2-40B4-BE49-F238E27FC236}">
                      <a16:creationId xmlns:a16="http://schemas.microsoft.com/office/drawing/2014/main" xmlns="" id="{C149993F-4524-BEA2-8A6E-8B4CCCDD1B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8584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8" name="Freeform 167">
                  <a:extLst>
                    <a:ext uri="{FF2B5EF4-FFF2-40B4-BE49-F238E27FC236}">
                      <a16:creationId xmlns:a16="http://schemas.microsoft.com/office/drawing/2014/main" xmlns="" id="{2B0E9453-7FCA-B9F8-1710-D00AE9734E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86877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89" name="Freeform 168">
                  <a:extLst>
                    <a:ext uri="{FF2B5EF4-FFF2-40B4-BE49-F238E27FC236}">
                      <a16:creationId xmlns:a16="http://schemas.microsoft.com/office/drawing/2014/main" xmlns="" id="{B3393EF6-7BE9-3339-4220-64074551CE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5487" y="4034436"/>
                  <a:ext cx="331830" cy="2449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0" name="Freeform 169">
                  <a:extLst>
                    <a:ext uri="{FF2B5EF4-FFF2-40B4-BE49-F238E27FC236}">
                      <a16:creationId xmlns:a16="http://schemas.microsoft.com/office/drawing/2014/main" xmlns="" id="{297828DF-CE5C-54AD-3B19-D266EDA26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2069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1" name="Freeform 170">
                  <a:extLst>
                    <a:ext uri="{FF2B5EF4-FFF2-40B4-BE49-F238E27FC236}">
                      <a16:creationId xmlns:a16="http://schemas.microsoft.com/office/drawing/2014/main" xmlns="" id="{0EC0D822-A707-28D1-5F79-EDB8F143C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1194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2" name="Freeform 171">
                  <a:extLst>
                    <a:ext uri="{FF2B5EF4-FFF2-40B4-BE49-F238E27FC236}">
                      <a16:creationId xmlns:a16="http://schemas.microsoft.com/office/drawing/2014/main" xmlns="" id="{4673C4CC-CC2E-C7E5-AE96-42CBF6D5D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462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3" name="Freeform 172">
                  <a:extLst>
                    <a:ext uri="{FF2B5EF4-FFF2-40B4-BE49-F238E27FC236}">
                      <a16:creationId xmlns:a16="http://schemas.microsoft.com/office/drawing/2014/main" xmlns="" id="{0C43A230-CB4E-2945-48F6-E6D1374FE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0441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4" name="Freeform 173">
                  <a:extLst>
                    <a:ext uri="{FF2B5EF4-FFF2-40B4-BE49-F238E27FC236}">
                      <a16:creationId xmlns:a16="http://schemas.microsoft.com/office/drawing/2014/main" xmlns="" id="{621C42C4-28CC-1C90-B9A9-50C9AD4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40660" y="4042374"/>
                  <a:ext cx="154008" cy="24494"/>
                </a:xfrm>
                <a:custGeom>
                  <a:avLst/>
                  <a:gdLst>
                    <a:gd name="T0" fmla="*/ 143452 w 79"/>
                    <a:gd name="T1" fmla="*/ 24342 h 13"/>
                    <a:gd name="T2" fmla="*/ 155243 w 79"/>
                    <a:gd name="T3" fmla="*/ 13107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4342 h 13"/>
                    <a:gd name="T10" fmla="*/ 143452 w 79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5" name="Freeform 174">
                  <a:extLst>
                    <a:ext uri="{FF2B5EF4-FFF2-40B4-BE49-F238E27FC236}">
                      <a16:creationId xmlns:a16="http://schemas.microsoft.com/office/drawing/2014/main" xmlns="" id="{631EDBDA-E0F3-2DA1-473B-A2956B7803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78047" y="3951876"/>
                  <a:ext cx="166709" cy="24494"/>
                </a:xfrm>
                <a:custGeom>
                  <a:avLst/>
                  <a:gdLst>
                    <a:gd name="T0" fmla="*/ 0 w 85"/>
                    <a:gd name="T1" fmla="*/ 0 h 13"/>
                    <a:gd name="T2" fmla="*/ 0 w 85"/>
                    <a:gd name="T3" fmla="*/ 24342 h 13"/>
                    <a:gd name="T4" fmla="*/ 155215 w 85"/>
                    <a:gd name="T5" fmla="*/ 24342 h 13"/>
                    <a:gd name="T6" fmla="*/ 167004 w 85"/>
                    <a:gd name="T7" fmla="*/ 11235 h 13"/>
                    <a:gd name="T8" fmla="*/ 155215 w 85"/>
                    <a:gd name="T9" fmla="*/ 0 h 13"/>
                    <a:gd name="T10" fmla="*/ 0 w 85"/>
                    <a:gd name="T11" fmla="*/ 0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82" y="13"/>
                        <a:pt x="85" y="10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6" name="Freeform 175">
                  <a:extLst>
                    <a:ext uri="{FF2B5EF4-FFF2-40B4-BE49-F238E27FC236}">
                      <a16:creationId xmlns:a16="http://schemas.microsoft.com/office/drawing/2014/main" xmlns="" id="{3DD3D32A-A55C-36D4-CD06-7CEA479B6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67279" y="3960689"/>
                  <a:ext cx="80972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51 w 41"/>
                    <a:gd name="T5" fmla="*/ 22256 h 12"/>
                    <a:gd name="T6" fmla="*/ 79974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7" name="Freeform 176">
                  <a:extLst>
                    <a:ext uri="{FF2B5EF4-FFF2-40B4-BE49-F238E27FC236}">
                      <a16:creationId xmlns:a16="http://schemas.microsoft.com/office/drawing/2014/main" xmlns="" id="{EDC08060-36A6-4F8C-4D11-43332A3EA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18031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8" name="Freeform 177">
                  <a:extLst>
                    <a:ext uri="{FF2B5EF4-FFF2-40B4-BE49-F238E27FC236}">
                      <a16:creationId xmlns:a16="http://schemas.microsoft.com/office/drawing/2014/main" xmlns="" id="{FF2382B1-C59A-B8B1-919A-8B0DA604AC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17715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599" name="Freeform 178">
                  <a:extLst>
                    <a:ext uri="{FF2B5EF4-FFF2-40B4-BE49-F238E27FC236}">
                      <a16:creationId xmlns:a16="http://schemas.microsoft.com/office/drawing/2014/main" xmlns="" id="{8E57EBFE-CFDA-DAE3-61D7-76ECF8AD8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1514" y="4135660"/>
                  <a:ext cx="290550" cy="1574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0" name="Freeform 179">
                  <a:extLst>
                    <a:ext uri="{FF2B5EF4-FFF2-40B4-BE49-F238E27FC236}">
                      <a16:creationId xmlns:a16="http://schemas.microsoft.com/office/drawing/2014/main" xmlns="" id="{8EB5DE76-6789-1D3E-AC75-CC57EEA5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9806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1855 h 9"/>
                    <a:gd name="T2" fmla="*/ 150931 w 78"/>
                    <a:gd name="T3" fmla="*/ 1855 h 9"/>
                    <a:gd name="T4" fmla="*/ 74485 w 78"/>
                    <a:gd name="T5" fmla="*/ 3709 h 9"/>
                    <a:gd name="T6" fmla="*/ 5880 w 78"/>
                    <a:gd name="T7" fmla="*/ 14837 h 9"/>
                    <a:gd name="T8" fmla="*/ 11761 w 78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1"/>
                      </a:move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1" name="Freeform 180">
                  <a:extLst>
                    <a:ext uri="{FF2B5EF4-FFF2-40B4-BE49-F238E27FC236}">
                      <a16:creationId xmlns:a16="http://schemas.microsoft.com/office/drawing/2014/main" xmlns="" id="{6E28F837-3886-3A70-B43C-BD774D7CE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0243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2" name="Freeform 181">
                  <a:extLst>
                    <a:ext uri="{FF2B5EF4-FFF2-40B4-BE49-F238E27FC236}">
                      <a16:creationId xmlns:a16="http://schemas.microsoft.com/office/drawing/2014/main" xmlns="" id="{C2F5C835-A205-3B24-C96B-50FD25D456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5487" y="4034436"/>
                  <a:ext cx="331830" cy="2449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3" name="Freeform 182">
                  <a:extLst>
                    <a:ext uri="{FF2B5EF4-FFF2-40B4-BE49-F238E27FC236}">
                      <a16:creationId xmlns:a16="http://schemas.microsoft.com/office/drawing/2014/main" xmlns="" id="{85FF6DC2-EF83-19BF-EF06-4C9C75E28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2069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4" name="Freeform 183">
                  <a:extLst>
                    <a:ext uri="{FF2B5EF4-FFF2-40B4-BE49-F238E27FC236}">
                      <a16:creationId xmlns:a16="http://schemas.microsoft.com/office/drawing/2014/main" xmlns="" id="{CE1BBBD5-C691-6439-3F10-CD1183EF1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1194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5" name="Freeform 184">
                  <a:extLst>
                    <a:ext uri="{FF2B5EF4-FFF2-40B4-BE49-F238E27FC236}">
                      <a16:creationId xmlns:a16="http://schemas.microsoft.com/office/drawing/2014/main" xmlns="" id="{719155E6-B9EC-1E47-FB8E-DAC97E2E1B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462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6" name="Freeform 185">
                  <a:extLst>
                    <a:ext uri="{FF2B5EF4-FFF2-40B4-BE49-F238E27FC236}">
                      <a16:creationId xmlns:a16="http://schemas.microsoft.com/office/drawing/2014/main" xmlns="" id="{750B9219-C0B0-A607-AB92-C117504F89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0441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7" name="Freeform 187">
                  <a:extLst>
                    <a:ext uri="{FF2B5EF4-FFF2-40B4-BE49-F238E27FC236}">
                      <a16:creationId xmlns:a16="http://schemas.microsoft.com/office/drawing/2014/main" xmlns="" id="{104DDEA4-72C3-06CD-55DE-4215DA9C6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9784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8" name="Freeform 188">
                  <a:extLst>
                    <a:ext uri="{FF2B5EF4-FFF2-40B4-BE49-F238E27FC236}">
                      <a16:creationId xmlns:a16="http://schemas.microsoft.com/office/drawing/2014/main" xmlns="" id="{DFCB7698-8FE4-5C18-FB6E-5E6AD5A98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784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09" name="Freeform 189">
                  <a:extLst>
                    <a:ext uri="{FF2B5EF4-FFF2-40B4-BE49-F238E27FC236}">
                      <a16:creationId xmlns:a16="http://schemas.microsoft.com/office/drawing/2014/main" xmlns="" id="{5DC80875-EB82-F036-3345-15D723C0B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41276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0" name="Freeform 191">
                  <a:extLst>
                    <a:ext uri="{FF2B5EF4-FFF2-40B4-BE49-F238E27FC236}">
                      <a16:creationId xmlns:a16="http://schemas.microsoft.com/office/drawing/2014/main" xmlns="" id="{A36796F8-3B9D-0525-8BC6-17E066251B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76440" y="4043249"/>
                  <a:ext cx="154008" cy="22744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2733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1" name="Freeform 194">
                  <a:extLst>
                    <a:ext uri="{FF2B5EF4-FFF2-40B4-BE49-F238E27FC236}">
                      <a16:creationId xmlns:a16="http://schemas.microsoft.com/office/drawing/2014/main" xmlns="" id="{5C41D7ED-6E98-49CB-3BD8-7D1ED7C9C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54686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2" name="Freeform 196">
                  <a:extLst>
                    <a:ext uri="{FF2B5EF4-FFF2-40B4-BE49-F238E27FC236}">
                      <a16:creationId xmlns:a16="http://schemas.microsoft.com/office/drawing/2014/main" xmlns="" id="{1DD3EE7D-AE81-9984-3A9E-0CCA63AE3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8169" y="4135660"/>
                  <a:ext cx="290550" cy="1574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3" name="Freeform 198">
                  <a:extLst>
                    <a:ext uri="{FF2B5EF4-FFF2-40B4-BE49-F238E27FC236}">
                      <a16:creationId xmlns:a16="http://schemas.microsoft.com/office/drawing/2014/main" xmlns="" id="{1DE131FF-ADAC-2008-D0E8-91CECE1CCB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36023" y="4184409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4" name="Freeform 200">
                  <a:extLst>
                    <a:ext uri="{FF2B5EF4-FFF2-40B4-BE49-F238E27FC236}">
                      <a16:creationId xmlns:a16="http://schemas.microsoft.com/office/drawing/2014/main" xmlns="" id="{98E7D634-B209-34B9-4929-43055395D5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9784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5" name="Freeform 201">
                  <a:extLst>
                    <a:ext uri="{FF2B5EF4-FFF2-40B4-BE49-F238E27FC236}">
                      <a16:creationId xmlns:a16="http://schemas.microsoft.com/office/drawing/2014/main" xmlns="" id="{78865A75-2D9A-0C34-2034-32A2E4521C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784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6" name="Freeform 202">
                  <a:extLst>
                    <a:ext uri="{FF2B5EF4-FFF2-40B4-BE49-F238E27FC236}">
                      <a16:creationId xmlns:a16="http://schemas.microsoft.com/office/drawing/2014/main" xmlns="" id="{2603776D-F9FE-6B36-2980-123149FCCB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41276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7" name="Freeform 204">
                  <a:extLst>
                    <a:ext uri="{FF2B5EF4-FFF2-40B4-BE49-F238E27FC236}">
                      <a16:creationId xmlns:a16="http://schemas.microsoft.com/office/drawing/2014/main" xmlns="" id="{1C89EF4F-7908-AE82-6DEF-B290D82AA9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11144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8" name="Freeform 205">
                  <a:extLst>
                    <a:ext uri="{FF2B5EF4-FFF2-40B4-BE49-F238E27FC236}">
                      <a16:creationId xmlns:a16="http://schemas.microsoft.com/office/drawing/2014/main" xmlns="" id="{42902DFE-2211-0271-D7D7-8E4B72CEE6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65009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19" name="Freeform 206">
                  <a:extLst>
                    <a:ext uri="{FF2B5EF4-FFF2-40B4-BE49-F238E27FC236}">
                      <a16:creationId xmlns:a16="http://schemas.microsoft.com/office/drawing/2014/main" xmlns="" id="{16AE441E-DD63-EFFC-219B-C57694AA3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56405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0" name="Freeform 207">
                  <a:extLst>
                    <a:ext uri="{FF2B5EF4-FFF2-40B4-BE49-F238E27FC236}">
                      <a16:creationId xmlns:a16="http://schemas.microsoft.com/office/drawing/2014/main" xmlns="" id="{8D0E69A0-88E1-25DC-194A-40AD6539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1497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90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1" name="Freeform 208">
                  <a:extLst>
                    <a:ext uri="{FF2B5EF4-FFF2-40B4-BE49-F238E27FC236}">
                      <a16:creationId xmlns:a16="http://schemas.microsoft.com/office/drawing/2014/main" xmlns="" id="{F4977523-A37E-63E2-E417-A563036A4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90103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2" name="Freeform 209">
                  <a:extLst>
                    <a:ext uri="{FF2B5EF4-FFF2-40B4-BE49-F238E27FC236}">
                      <a16:creationId xmlns:a16="http://schemas.microsoft.com/office/drawing/2014/main" xmlns="" id="{8632850C-7132-4735-EEC7-48B28FFB97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624998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804 h 149"/>
                    <a:gd name="T2" fmla="*/ 237387 w 225"/>
                    <a:gd name="T3" fmla="*/ 146762 h 149"/>
                    <a:gd name="T4" fmla="*/ 441422 w 225"/>
                    <a:gd name="T5" fmla="*/ 57590 h 149"/>
                    <a:gd name="T6" fmla="*/ 441422 w 225"/>
                    <a:gd name="T7" fmla="*/ 0 h 149"/>
                    <a:gd name="T8" fmla="*/ 237387 w 225"/>
                    <a:gd name="T9" fmla="*/ 89172 h 149"/>
                    <a:gd name="T10" fmla="*/ 0 w 225"/>
                    <a:gd name="T11" fmla="*/ 219214 h 149"/>
                    <a:gd name="T12" fmla="*/ 0 w 225"/>
                    <a:gd name="T13" fmla="*/ 276804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3" name="Freeform 210">
                  <a:extLst>
                    <a:ext uri="{FF2B5EF4-FFF2-40B4-BE49-F238E27FC236}">
                      <a16:creationId xmlns:a16="http://schemas.microsoft.com/office/drawing/2014/main" xmlns="" id="{FA81F80F-A850-E3EC-F605-B1D5F7D799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50965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4" name="Freeform 211">
                  <a:extLst>
                    <a:ext uri="{FF2B5EF4-FFF2-40B4-BE49-F238E27FC236}">
                      <a16:creationId xmlns:a16="http://schemas.microsoft.com/office/drawing/2014/main" xmlns="" id="{307E2605-8F9F-4BDF-EB5C-4F91CBED5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35362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0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5" name="Freeform 217">
                  <a:extLst>
                    <a:ext uri="{FF2B5EF4-FFF2-40B4-BE49-F238E27FC236}">
                      <a16:creationId xmlns:a16="http://schemas.microsoft.com/office/drawing/2014/main" xmlns="" id="{62DD64D9-C6C4-C4FD-EA69-09484E0B7C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4540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6" name="Freeform 218">
                  <a:extLst>
                    <a:ext uri="{FF2B5EF4-FFF2-40B4-BE49-F238E27FC236}">
                      <a16:creationId xmlns:a16="http://schemas.microsoft.com/office/drawing/2014/main" xmlns="" id="{FA5B4094-1DD8-3ED3-9DF2-134355C99D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70499" y="4004065"/>
                  <a:ext cx="415979" cy="166208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7" name="Freeform 219">
                  <a:extLst>
                    <a:ext uri="{FF2B5EF4-FFF2-40B4-BE49-F238E27FC236}">
                      <a16:creationId xmlns:a16="http://schemas.microsoft.com/office/drawing/2014/main" xmlns="" id="{E56480D5-11FF-A443-6BCD-E99A00BEC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01020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8" name="Freeform 220">
                  <a:extLst>
                    <a:ext uri="{FF2B5EF4-FFF2-40B4-BE49-F238E27FC236}">
                      <a16:creationId xmlns:a16="http://schemas.microsoft.com/office/drawing/2014/main" xmlns="" id="{4DF6138B-0630-7E58-C33C-242F7472C0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26114" y="4004065"/>
                  <a:ext cx="415979" cy="166208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29" name="Freeform 221">
                  <a:extLst>
                    <a:ext uri="{FF2B5EF4-FFF2-40B4-BE49-F238E27FC236}">
                      <a16:creationId xmlns:a16="http://schemas.microsoft.com/office/drawing/2014/main" xmlns="" id="{89E0F9AD-8420-E5F7-6B04-E48A92919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5488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30" name="Freeform 222">
                  <a:extLst>
                    <a:ext uri="{FF2B5EF4-FFF2-40B4-BE49-F238E27FC236}">
                      <a16:creationId xmlns:a16="http://schemas.microsoft.com/office/drawing/2014/main" xmlns="" id="{0A95961F-B087-3AF8-163D-B8EDBA7F9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80854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31" name="Freeform 223">
                  <a:extLst>
                    <a:ext uri="{FF2B5EF4-FFF2-40B4-BE49-F238E27FC236}">
                      <a16:creationId xmlns:a16="http://schemas.microsoft.com/office/drawing/2014/main" xmlns="" id="{1F803997-FF0A-2DA1-7403-90C2E7CFB0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615749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213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39"/>
                      </a:cubicBezTo>
                      <a:cubicBezTo>
                        <a:pt x="70" y="55"/>
                        <a:pt x="18" y="69"/>
                        <a:pt x="0" y="91"/>
                      </a:cubicBezTo>
                      <a:cubicBezTo>
                        <a:pt x="18" y="69"/>
                        <a:pt x="70" y="51"/>
                        <a:pt x="114" y="36"/>
                      </a:cubicBezTo>
                      <a:cubicBezTo>
                        <a:pt x="157" y="20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32" name="Freeform 224">
                  <a:extLst>
                    <a:ext uri="{FF2B5EF4-FFF2-40B4-BE49-F238E27FC236}">
                      <a16:creationId xmlns:a16="http://schemas.microsoft.com/office/drawing/2014/main" xmlns="" id="{90DAB8C5-B162-AA8A-965E-5B2A15E81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4171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3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0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33" name="Freeform 225">
                  <a:extLst>
                    <a:ext uri="{FF2B5EF4-FFF2-40B4-BE49-F238E27FC236}">
                      <a16:creationId xmlns:a16="http://schemas.microsoft.com/office/drawing/2014/main" xmlns="" id="{34532712-A8F4-DBE8-EFAF-D53EDB9860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-5400000">
                  <a:off x="4624205" y="3950542"/>
                  <a:ext cx="444558" cy="276429"/>
                </a:xfrm>
                <a:custGeom>
                  <a:avLst/>
                  <a:gdLst>
                    <a:gd name="T0" fmla="*/ 442991 w 226"/>
                    <a:gd name="T1" fmla="*/ 0 h 149"/>
                    <a:gd name="T2" fmla="*/ 321462 w 226"/>
                    <a:gd name="T3" fmla="*/ 61306 h 149"/>
                    <a:gd name="T4" fmla="*/ 237177 w 226"/>
                    <a:gd name="T5" fmla="*/ 87314 h 149"/>
                    <a:gd name="T6" fmla="*/ 235216 w 226"/>
                    <a:gd name="T7" fmla="*/ 87314 h 149"/>
                    <a:gd name="T8" fmla="*/ 0 w 226"/>
                    <a:gd name="T9" fmla="*/ 219214 h 149"/>
                    <a:gd name="T10" fmla="*/ 0 w 226"/>
                    <a:gd name="T11" fmla="*/ 276804 h 149"/>
                    <a:gd name="T12" fmla="*/ 3920 w 226"/>
                    <a:gd name="T13" fmla="*/ 276804 h 149"/>
                    <a:gd name="T14" fmla="*/ 237177 w 226"/>
                    <a:gd name="T15" fmla="*/ 148620 h 149"/>
                    <a:gd name="T16" fmla="*/ 239137 w 226"/>
                    <a:gd name="T17" fmla="*/ 148620 h 149"/>
                    <a:gd name="T18" fmla="*/ 321462 w 226"/>
                    <a:gd name="T19" fmla="*/ 122611 h 149"/>
                    <a:gd name="T20" fmla="*/ 442991 w 226"/>
                    <a:gd name="T21" fmla="*/ 57590 h 149"/>
                    <a:gd name="T22" fmla="*/ 442991 w 226"/>
                    <a:gd name="T23" fmla="*/ 0 h 149"/>
                    <a:gd name="T24" fmla="*/ 3920 w 226"/>
                    <a:gd name="T25" fmla="*/ 219214 h 149"/>
                    <a:gd name="T26" fmla="*/ 237177 w 226"/>
                    <a:gd name="T27" fmla="*/ 91030 h 149"/>
                    <a:gd name="T28" fmla="*/ 239137 w 226"/>
                    <a:gd name="T29" fmla="*/ 91030 h 149"/>
                    <a:gd name="T30" fmla="*/ 321462 w 226"/>
                    <a:gd name="T31" fmla="*/ 65021 h 149"/>
                    <a:gd name="T32" fmla="*/ 439071 w 226"/>
                    <a:gd name="T33" fmla="*/ 14862 h 149"/>
                    <a:gd name="T34" fmla="*/ 442991 w 226"/>
                    <a:gd name="T35" fmla="*/ 7431 h 149"/>
                    <a:gd name="T36" fmla="*/ 441031 w 226"/>
                    <a:gd name="T37" fmla="*/ 57590 h 149"/>
                    <a:gd name="T38" fmla="*/ 321462 w 226"/>
                    <a:gd name="T39" fmla="*/ 118896 h 149"/>
                    <a:gd name="T40" fmla="*/ 237177 w 226"/>
                    <a:gd name="T41" fmla="*/ 144904 h 149"/>
                    <a:gd name="T42" fmla="*/ 235216 w 226"/>
                    <a:gd name="T43" fmla="*/ 144904 h 149"/>
                    <a:gd name="T44" fmla="*/ 3920 w 226"/>
                    <a:gd name="T45" fmla="*/ 261942 h 149"/>
                    <a:gd name="T46" fmla="*/ 3920 w 226"/>
                    <a:gd name="T47" fmla="*/ 219214 h 1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" h="149">
                      <a:moveTo>
                        <a:pt x="226" y="0"/>
                      </a:moveTo>
                      <a:cubicBezTo>
                        <a:pt x="226" y="15"/>
                        <a:pt x="199" y="23"/>
                        <a:pt x="164" y="33"/>
                      </a:cubicBezTo>
                      <a:cubicBezTo>
                        <a:pt x="151" y="37"/>
                        <a:pt x="136" y="42"/>
                        <a:pt x="121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66" y="66"/>
                        <a:pt x="0" y="90"/>
                        <a:pt x="0" y="118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2" y="149"/>
                        <a:pt x="2" y="149"/>
                        <a:pt x="2" y="149"/>
                      </a:cubicBezTo>
                      <a:cubicBezTo>
                        <a:pt x="2" y="122"/>
                        <a:pt x="68" y="99"/>
                        <a:pt x="121" y="80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37" y="75"/>
                        <a:pt x="151" y="70"/>
                        <a:pt x="164" y="66"/>
                      </a:cubicBezTo>
                      <a:cubicBezTo>
                        <a:pt x="201" y="55"/>
                        <a:pt x="226" y="47"/>
                        <a:pt x="226" y="31"/>
                      </a:cubicBezTo>
                      <a:cubicBezTo>
                        <a:pt x="226" y="0"/>
                        <a:pt x="226" y="0"/>
                        <a:pt x="226" y="0"/>
                      </a:cubicBezTo>
                      <a:close/>
                      <a:moveTo>
                        <a:pt x="2" y="118"/>
                      </a:moveTo>
                      <a:cubicBezTo>
                        <a:pt x="2" y="91"/>
                        <a:pt x="68" y="68"/>
                        <a:pt x="121" y="49"/>
                      </a:cubicBezTo>
                      <a:cubicBezTo>
                        <a:pt x="122" y="49"/>
                        <a:pt x="122" y="49"/>
                        <a:pt x="122" y="49"/>
                      </a:cubicBezTo>
                      <a:cubicBezTo>
                        <a:pt x="137" y="44"/>
                        <a:pt x="151" y="39"/>
                        <a:pt x="164" y="35"/>
                      </a:cubicBezTo>
                      <a:cubicBezTo>
                        <a:pt x="193" y="27"/>
                        <a:pt x="216" y="19"/>
                        <a:pt x="224" y="8"/>
                      </a:cubicBezTo>
                      <a:cubicBezTo>
                        <a:pt x="225" y="7"/>
                        <a:pt x="226" y="5"/>
                        <a:pt x="226" y="4"/>
                      </a:cubicBezTo>
                      <a:cubicBezTo>
                        <a:pt x="226" y="12"/>
                        <a:pt x="225" y="31"/>
                        <a:pt x="225" y="31"/>
                      </a:cubicBezTo>
                      <a:cubicBezTo>
                        <a:pt x="225" y="46"/>
                        <a:pt x="199" y="54"/>
                        <a:pt x="164" y="64"/>
                      </a:cubicBezTo>
                      <a:cubicBezTo>
                        <a:pt x="151" y="68"/>
                        <a:pt x="136" y="73"/>
                        <a:pt x="121" y="78"/>
                      </a:cubicBezTo>
                      <a:cubicBezTo>
                        <a:pt x="120" y="78"/>
                        <a:pt x="120" y="78"/>
                        <a:pt x="120" y="78"/>
                      </a:cubicBezTo>
                      <a:cubicBezTo>
                        <a:pt x="72" y="95"/>
                        <a:pt x="13" y="116"/>
                        <a:pt x="2" y="141"/>
                      </a:cubicBezTo>
                      <a:cubicBezTo>
                        <a:pt x="2" y="132"/>
                        <a:pt x="2" y="118"/>
                        <a:pt x="2" y="11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34" name="Freeform 226">
                  <a:extLst>
                    <a:ext uri="{FF2B5EF4-FFF2-40B4-BE49-F238E27FC236}">
                      <a16:creationId xmlns:a16="http://schemas.microsoft.com/office/drawing/2014/main" xmlns="" id="{99D37432-1299-4550-6931-9861A86F4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28413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2594 h 34"/>
                    <a:gd name="T4" fmla="*/ 90629 w 78"/>
                    <a:gd name="T5" fmla="*/ 33138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35" name="Freeform 227">
                  <a:extLst>
                    <a:ext uri="{FF2B5EF4-FFF2-40B4-BE49-F238E27FC236}">
                      <a16:creationId xmlns:a16="http://schemas.microsoft.com/office/drawing/2014/main" xmlns="" id="{0C242BF1-8B86-85A4-E107-FFA9F2711C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71048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3506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636" name="Freeform 228">
                  <a:extLst>
                    <a:ext uri="{FF2B5EF4-FFF2-40B4-BE49-F238E27FC236}">
                      <a16:creationId xmlns:a16="http://schemas.microsoft.com/office/drawing/2014/main" xmlns="" id="{B8DF28E3-D0BC-96D1-6160-A9BEDAFDC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5433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5367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3"/>
                        <a:pt x="78" y="34"/>
                      </a:cubicBezTo>
                      <a:cubicBezTo>
                        <a:pt x="70" y="31"/>
                        <a:pt x="50" y="21"/>
                        <a:pt x="46" y="19"/>
                      </a:cubicBezTo>
                      <a:cubicBezTo>
                        <a:pt x="41" y="1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</p:grpSp>
          <p:sp>
            <p:nvSpPr>
              <p:cNvPr id="448" name="Rectangle 447">
                <a:extLst>
                  <a:ext uri="{FF2B5EF4-FFF2-40B4-BE49-F238E27FC236}">
                    <a16:creationId xmlns:a16="http://schemas.microsoft.com/office/drawing/2014/main" xmlns="" id="{A7865785-30E5-E90A-C96B-75618D4A0E6F}"/>
                  </a:ext>
                </a:extLst>
              </p:cNvPr>
              <p:cNvSpPr/>
              <p:nvPr/>
            </p:nvSpPr>
            <p:spPr>
              <a:xfrm rot="600000">
                <a:off x="7732891" y="5059655"/>
                <a:ext cx="73481" cy="4413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342892">
                  <a:defRPr/>
                </a:pPr>
                <a:endParaRPr lang="fr-FR" sz="7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cxnSp>
          <p:nvCxnSpPr>
            <p:cNvPr id="29" name="Connecteur droit avec flèche 28">
              <a:extLst>
                <a:ext uri="{FF2B5EF4-FFF2-40B4-BE49-F238E27FC236}">
                  <a16:creationId xmlns:a16="http://schemas.microsoft.com/office/drawing/2014/main" xmlns="" id="{65D6282B-99FA-730C-A9AA-3DDA1148F62C}"/>
                </a:ext>
              </a:extLst>
            </p:cNvPr>
            <p:cNvCxnSpPr/>
            <p:nvPr/>
          </p:nvCxnSpPr>
          <p:spPr>
            <a:xfrm>
              <a:off x="3697259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Forme libre 29">
              <a:extLst>
                <a:ext uri="{FF2B5EF4-FFF2-40B4-BE49-F238E27FC236}">
                  <a16:creationId xmlns:a16="http://schemas.microsoft.com/office/drawing/2014/main" xmlns="" id="{530BD4E9-5B01-3B10-B881-9CB26D0D3EB0}"/>
                </a:ext>
              </a:extLst>
            </p:cNvPr>
            <p:cNvSpPr/>
            <p:nvPr/>
          </p:nvSpPr>
          <p:spPr>
            <a:xfrm rot="1724691" flipH="1">
              <a:off x="3908379" y="3025426"/>
              <a:ext cx="177785" cy="90658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4F81BD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1" name="Connecteur droit avec flèche 30">
              <a:extLst>
                <a:ext uri="{FF2B5EF4-FFF2-40B4-BE49-F238E27FC236}">
                  <a16:creationId xmlns:a16="http://schemas.microsoft.com/office/drawing/2014/main" xmlns="" id="{85B0D965-6E62-6564-A858-E78A358C0FFA}"/>
                </a:ext>
              </a:extLst>
            </p:cNvPr>
            <p:cNvCxnSpPr/>
            <p:nvPr/>
          </p:nvCxnSpPr>
          <p:spPr>
            <a:xfrm>
              <a:off x="3284543" y="3101636"/>
              <a:ext cx="385730" cy="860538"/>
            </a:xfrm>
            <a:prstGeom prst="straightConnector1">
              <a:avLst/>
            </a:prstGeom>
            <a:ln w="28575"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" name="Groupe 414">
              <a:extLst>
                <a:ext uri="{FF2B5EF4-FFF2-40B4-BE49-F238E27FC236}">
                  <a16:creationId xmlns:a16="http://schemas.microsoft.com/office/drawing/2014/main" xmlns="" id="{388C97ED-817F-E3CB-A8AD-0860C0777D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4042" y="3961974"/>
              <a:ext cx="1667776" cy="535858"/>
              <a:chOff x="7036207" y="4965782"/>
              <a:chExt cx="1838170" cy="535858"/>
            </a:xfrm>
          </p:grpSpPr>
          <p:grpSp>
            <p:nvGrpSpPr>
              <p:cNvPr id="257" name="Groupe 415">
                <a:extLst>
                  <a:ext uri="{FF2B5EF4-FFF2-40B4-BE49-F238E27FC236}">
                    <a16:creationId xmlns:a16="http://schemas.microsoft.com/office/drawing/2014/main" xmlns="" id="{B8ED8346-C8C6-68DE-CB12-8E6882FD0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36207" y="4965782"/>
                <a:ext cx="1838170" cy="447695"/>
                <a:chOff x="4707905" y="3864692"/>
                <a:chExt cx="1838170" cy="447695"/>
              </a:xfrm>
            </p:grpSpPr>
            <p:sp>
              <p:nvSpPr>
                <p:cNvPr id="259" name="Freeform 6">
                  <a:extLst>
                    <a:ext uri="{FF2B5EF4-FFF2-40B4-BE49-F238E27FC236}">
                      <a16:creationId xmlns:a16="http://schemas.microsoft.com/office/drawing/2014/main" xmlns="" id="{BACC91BD-782A-D2EE-A955-49E9A8B8B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7618" y="3881955"/>
                  <a:ext cx="125429" cy="94476"/>
                </a:xfrm>
                <a:custGeom>
                  <a:avLst/>
                  <a:gdLst>
                    <a:gd name="T0" fmla="*/ 86520 w 63"/>
                    <a:gd name="T1" fmla="*/ 0 h 51"/>
                    <a:gd name="T2" fmla="*/ 0 w 63"/>
                    <a:gd name="T3" fmla="*/ 27819 h 51"/>
                    <a:gd name="T4" fmla="*/ 123881 w 63"/>
                    <a:gd name="T5" fmla="*/ 94586 h 51"/>
                    <a:gd name="T6" fmla="*/ 123881 w 63"/>
                    <a:gd name="T7" fmla="*/ 35238 h 51"/>
                    <a:gd name="T8" fmla="*/ 86520 w 63"/>
                    <a:gd name="T9" fmla="*/ 0 h 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51">
                      <a:moveTo>
                        <a:pt x="44" y="0"/>
                      </a:moveTo>
                      <a:cubicBezTo>
                        <a:pt x="32" y="5"/>
                        <a:pt x="17" y="9"/>
                        <a:pt x="0" y="15"/>
                      </a:cubicBezTo>
                      <a:cubicBezTo>
                        <a:pt x="32" y="25"/>
                        <a:pt x="63" y="38"/>
                        <a:pt x="63" y="5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3"/>
                        <a:pt x="55" y="6"/>
                        <a:pt x="44" y="0"/>
                      </a:cubicBez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0" name="Freeform 7">
                  <a:extLst>
                    <a:ext uri="{FF2B5EF4-FFF2-40B4-BE49-F238E27FC236}">
                      <a16:creationId xmlns:a16="http://schemas.microsoft.com/office/drawing/2014/main" xmlns="" id="{5904BC05-A446-EF0F-431F-85E1D1BF78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32812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1" name="Freeform 8">
                  <a:extLst>
                    <a:ext uri="{FF2B5EF4-FFF2-40B4-BE49-F238E27FC236}">
                      <a16:creationId xmlns:a16="http://schemas.microsoft.com/office/drawing/2014/main" xmlns="" id="{E3801A6C-D7F6-DE81-3053-2DD47CBF5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7385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1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2" name="Freeform 9">
                  <a:extLst>
                    <a:ext uri="{FF2B5EF4-FFF2-40B4-BE49-F238E27FC236}">
                      <a16:creationId xmlns:a16="http://schemas.microsoft.com/office/drawing/2014/main" xmlns="" id="{53375D71-C337-D3F0-A07E-5F4676F68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4394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3" name="Freeform 10">
                  <a:extLst>
                    <a:ext uri="{FF2B5EF4-FFF2-40B4-BE49-F238E27FC236}">
                      <a16:creationId xmlns:a16="http://schemas.microsoft.com/office/drawing/2014/main" xmlns="" id="{E29F784B-4FEB-A7F2-868D-147F62D99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87552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4" name="Freeform 11">
                  <a:extLst>
                    <a:ext uri="{FF2B5EF4-FFF2-40B4-BE49-F238E27FC236}">
                      <a16:creationId xmlns:a16="http://schemas.microsoft.com/office/drawing/2014/main" xmlns="" id="{92713BB7-E1EC-7F12-887D-DBA26CECA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43166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5" name="Freeform 12">
                  <a:extLst>
                    <a:ext uri="{FF2B5EF4-FFF2-40B4-BE49-F238E27FC236}">
                      <a16:creationId xmlns:a16="http://schemas.microsoft.com/office/drawing/2014/main" xmlns="" id="{A3F5C2D0-B6F2-CDE7-666D-40E26FEF2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9655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6" name="Freeform 13">
                  <a:extLst>
                    <a:ext uri="{FF2B5EF4-FFF2-40B4-BE49-F238E27FC236}">
                      <a16:creationId xmlns:a16="http://schemas.microsoft.com/office/drawing/2014/main" xmlns="" id="{A0E7F2D6-5E3D-E2BE-71EB-1527D6EF2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79821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1"/>
                      </a:cubicBezTo>
                      <a:cubicBezTo>
                        <a:pt x="139" y="113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7" name="Freeform 15">
                  <a:extLst>
                    <a:ext uri="{FF2B5EF4-FFF2-40B4-BE49-F238E27FC236}">
                      <a16:creationId xmlns:a16="http://schemas.microsoft.com/office/drawing/2014/main" xmlns="" id="{00544610-D24A-077A-59AE-DB6D502D9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25695" y="4146130"/>
                  <a:ext cx="211165" cy="11547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8" name="Freeform 16">
                  <a:extLst>
                    <a:ext uri="{FF2B5EF4-FFF2-40B4-BE49-F238E27FC236}">
                      <a16:creationId xmlns:a16="http://schemas.microsoft.com/office/drawing/2014/main" xmlns="" id="{228C39A9-0346-329B-C50E-436840F1D7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29261" y="4087528"/>
                  <a:ext cx="149244" cy="4373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8122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69" name="Freeform 17">
                  <a:extLst>
                    <a:ext uri="{FF2B5EF4-FFF2-40B4-BE49-F238E27FC236}">
                      <a16:creationId xmlns:a16="http://schemas.microsoft.com/office/drawing/2014/main" xmlns="" id="{E9883835-376F-0B91-C568-3113E24A7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41788" y="3869851"/>
                  <a:ext cx="57157" cy="47237"/>
                </a:xfrm>
                <a:custGeom>
                  <a:avLst/>
                  <a:gdLst>
                    <a:gd name="T0" fmla="*/ 0 w 29"/>
                    <a:gd name="T1" fmla="*/ 31213 h 25"/>
                    <a:gd name="T2" fmla="*/ 29605 w 29"/>
                    <a:gd name="T3" fmla="*/ 44066 h 25"/>
                    <a:gd name="T4" fmla="*/ 51315 w 29"/>
                    <a:gd name="T5" fmla="*/ 16525 h 25"/>
                    <a:gd name="T6" fmla="*/ 17763 w 29"/>
                    <a:gd name="T7" fmla="*/ 33049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0" name="Freeform 18">
                  <a:extLst>
                    <a:ext uri="{FF2B5EF4-FFF2-40B4-BE49-F238E27FC236}">
                      <a16:creationId xmlns:a16="http://schemas.microsoft.com/office/drawing/2014/main" xmlns="" id="{2EBEFDE6-960A-51F3-D7E0-EA9F4AF0A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98139" y="4145969"/>
                  <a:ext cx="214341" cy="11896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1" name="Freeform 19">
                  <a:extLst>
                    <a:ext uri="{FF2B5EF4-FFF2-40B4-BE49-F238E27FC236}">
                      <a16:creationId xmlns:a16="http://schemas.microsoft.com/office/drawing/2014/main" xmlns="" id="{0A40B17E-773B-FE31-D5C5-2B63D8158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3136" y="4075621"/>
                  <a:ext cx="173059" cy="43738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2" name="Freeform 20">
                  <a:extLst>
                    <a:ext uri="{FF2B5EF4-FFF2-40B4-BE49-F238E27FC236}">
                      <a16:creationId xmlns:a16="http://schemas.microsoft.com/office/drawing/2014/main" xmlns="" id="{DC25A556-7C9C-3010-A441-1D8D668AD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7571" y="3869850"/>
                  <a:ext cx="57157" cy="4723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3" name="Freeform 21">
                  <a:extLst>
                    <a:ext uri="{FF2B5EF4-FFF2-40B4-BE49-F238E27FC236}">
                      <a16:creationId xmlns:a16="http://schemas.microsoft.com/office/drawing/2014/main" xmlns="" id="{F59C6274-E19C-4413-E40C-890D74CDF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3133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4" name="Freeform 22">
                  <a:extLst>
                    <a:ext uri="{FF2B5EF4-FFF2-40B4-BE49-F238E27FC236}">
                      <a16:creationId xmlns:a16="http://schemas.microsoft.com/office/drawing/2014/main" xmlns="" id="{6A33646C-0702-E6AD-64D3-5201C5E2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62818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5" name="Freeform 23">
                  <a:extLst>
                    <a:ext uri="{FF2B5EF4-FFF2-40B4-BE49-F238E27FC236}">
                      <a16:creationId xmlns:a16="http://schemas.microsoft.com/office/drawing/2014/main" xmlns="" id="{A454A12B-4D01-BF38-8C34-9D6997770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93465" y="3984586"/>
                  <a:ext cx="47631" cy="2099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6" name="Freeform 24">
                  <a:extLst>
                    <a:ext uri="{FF2B5EF4-FFF2-40B4-BE49-F238E27FC236}">
                      <a16:creationId xmlns:a16="http://schemas.microsoft.com/office/drawing/2014/main" xmlns="" id="{4974FDD5-45FA-5D86-45ED-5CEF3BFB3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78686" y="4145255"/>
                  <a:ext cx="211165" cy="11722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5639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4185 h 63"/>
                    <a:gd name="T18" fmla="*/ 7855 w 107"/>
                    <a:gd name="T19" fmla="*/ 44511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9"/>
                        <a:pt x="36" y="21"/>
                        <a:pt x="47" y="25"/>
                      </a:cubicBezTo>
                      <a:cubicBezTo>
                        <a:pt x="46" y="29"/>
                        <a:pt x="37" y="25"/>
                        <a:pt x="34" y="30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9"/>
                        <a:pt x="99" y="48"/>
                        <a:pt x="107" y="50"/>
                      </a:cubicBezTo>
                      <a:cubicBezTo>
                        <a:pt x="104" y="50"/>
                        <a:pt x="77" y="52"/>
                        <a:pt x="74" y="54"/>
                      </a:cubicBezTo>
                      <a:cubicBezTo>
                        <a:pt x="71" y="57"/>
                        <a:pt x="68" y="60"/>
                        <a:pt x="68" y="63"/>
                      </a:cubicBezTo>
                      <a:cubicBezTo>
                        <a:pt x="60" y="62"/>
                        <a:pt x="53" y="56"/>
                        <a:pt x="45" y="52"/>
                      </a:cubicBezTo>
                      <a:cubicBezTo>
                        <a:pt x="38" y="49"/>
                        <a:pt x="29" y="44"/>
                        <a:pt x="23" y="40"/>
                      </a:cubicBezTo>
                      <a:cubicBezTo>
                        <a:pt x="16" y="35"/>
                        <a:pt x="9" y="30"/>
                        <a:pt x="4" y="24"/>
                      </a:cubicBezTo>
                      <a:cubicBezTo>
                        <a:pt x="1" y="18"/>
                        <a:pt x="0" y="6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7" name="Freeform 25">
                  <a:extLst>
                    <a:ext uri="{FF2B5EF4-FFF2-40B4-BE49-F238E27FC236}">
                      <a16:creationId xmlns:a16="http://schemas.microsoft.com/office/drawing/2014/main" xmlns="" id="{E2C4172E-8C79-41AB-F47C-615409E167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84001" y="4088403"/>
                  <a:ext cx="149244" cy="4198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6247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8" name="Freeform 26">
                  <a:extLst>
                    <a:ext uri="{FF2B5EF4-FFF2-40B4-BE49-F238E27FC236}">
                      <a16:creationId xmlns:a16="http://schemas.microsoft.com/office/drawing/2014/main" xmlns="" id="{DC53EDA0-E6B2-B7D5-5AA7-4C831F21D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96529" y="3870725"/>
                  <a:ext cx="57157" cy="45488"/>
                </a:xfrm>
                <a:custGeom>
                  <a:avLst/>
                  <a:gdLst>
                    <a:gd name="T0" fmla="*/ 0 w 29"/>
                    <a:gd name="T1" fmla="*/ 29377 h 25"/>
                    <a:gd name="T2" fmla="*/ 29605 w 29"/>
                    <a:gd name="T3" fmla="*/ 42230 h 25"/>
                    <a:gd name="T4" fmla="*/ 51315 w 29"/>
                    <a:gd name="T5" fmla="*/ 14689 h 25"/>
                    <a:gd name="T6" fmla="*/ 17763 w 29"/>
                    <a:gd name="T7" fmla="*/ 31213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79" name="Freeform 27">
                  <a:extLst>
                    <a:ext uri="{FF2B5EF4-FFF2-40B4-BE49-F238E27FC236}">
                      <a16:creationId xmlns:a16="http://schemas.microsoft.com/office/drawing/2014/main" xmlns="" id="{C4CE1F73-E190-924E-5596-033C050F08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51130" y="4145094"/>
                  <a:ext cx="214341" cy="120718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9577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8194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1"/>
                        <a:pt x="38" y="23"/>
                        <a:pt x="49" y="27"/>
                      </a:cubicBezTo>
                      <a:cubicBezTo>
                        <a:pt x="48" y="31"/>
                        <a:pt x="39" y="27"/>
                        <a:pt x="36" y="32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50"/>
                        <a:pt x="109" y="52"/>
                      </a:cubicBezTo>
                      <a:cubicBezTo>
                        <a:pt x="106" y="52"/>
                        <a:pt x="79" y="54"/>
                        <a:pt x="76" y="56"/>
                      </a:cubicBezTo>
                      <a:cubicBezTo>
                        <a:pt x="73" y="59"/>
                        <a:pt x="70" y="62"/>
                        <a:pt x="70" y="65"/>
                      </a:cubicBezTo>
                      <a:cubicBezTo>
                        <a:pt x="62" y="64"/>
                        <a:pt x="55" y="58"/>
                        <a:pt x="47" y="54"/>
                      </a:cubicBezTo>
                      <a:cubicBezTo>
                        <a:pt x="40" y="51"/>
                        <a:pt x="31" y="46"/>
                        <a:pt x="25" y="42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20"/>
                        <a:pt x="0" y="10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0" name="Freeform 28">
                  <a:extLst>
                    <a:ext uri="{FF2B5EF4-FFF2-40B4-BE49-F238E27FC236}">
                      <a16:creationId xmlns:a16="http://schemas.microsoft.com/office/drawing/2014/main" xmlns="" id="{7B704562-2879-1963-A7B0-8562CE53A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7876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5824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1" name="Freeform 29">
                  <a:extLst>
                    <a:ext uri="{FF2B5EF4-FFF2-40B4-BE49-F238E27FC236}">
                      <a16:creationId xmlns:a16="http://schemas.microsoft.com/office/drawing/2014/main" xmlns="" id="{BFFCC0B8-E630-37D4-B37F-550BFB603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73185" y="3869850"/>
                  <a:ext cx="57157" cy="47238"/>
                </a:xfrm>
                <a:custGeom>
                  <a:avLst/>
                  <a:gdLst>
                    <a:gd name="T0" fmla="*/ 0 w 29"/>
                    <a:gd name="T1" fmla="*/ 29823 h 25"/>
                    <a:gd name="T2" fmla="*/ 29605 w 29"/>
                    <a:gd name="T3" fmla="*/ 42870 h 25"/>
                    <a:gd name="T4" fmla="*/ 51315 w 29"/>
                    <a:gd name="T5" fmla="*/ 14911 h 25"/>
                    <a:gd name="T6" fmla="*/ 17763 w 29"/>
                    <a:gd name="T7" fmla="*/ 31687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2" name="Freeform 30">
                  <a:extLst>
                    <a:ext uri="{FF2B5EF4-FFF2-40B4-BE49-F238E27FC236}">
                      <a16:creationId xmlns:a16="http://schemas.microsoft.com/office/drawing/2014/main" xmlns="" id="{5E9F4D32-815A-02D8-809F-2610499A6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6124" y="4194243"/>
                  <a:ext cx="33342" cy="19246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283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1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7"/>
                        <a:pt x="0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3" name="Freeform 31">
                  <a:extLst>
                    <a:ext uri="{FF2B5EF4-FFF2-40B4-BE49-F238E27FC236}">
                      <a16:creationId xmlns:a16="http://schemas.microsoft.com/office/drawing/2014/main" xmlns="" id="{6FF1FBF5-33CB-56AA-F7A2-BF89A9043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17558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5"/>
                    <a:gd name="T2" fmla="*/ 0 w 6"/>
                    <a:gd name="T3" fmla="*/ 27819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5">
                      <a:moveTo>
                        <a:pt x="2" y="0"/>
                      </a:moveTo>
                      <a:cubicBezTo>
                        <a:pt x="6" y="6"/>
                        <a:pt x="5" y="12"/>
                        <a:pt x="0" y="15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4" name="Freeform 32">
                  <a:extLst>
                    <a:ext uri="{FF2B5EF4-FFF2-40B4-BE49-F238E27FC236}">
                      <a16:creationId xmlns:a16="http://schemas.microsoft.com/office/drawing/2014/main" xmlns="" id="{552C79CA-D19C-77D4-75B7-CABEE57D9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46456" y="3983711"/>
                  <a:ext cx="47631" cy="22744"/>
                </a:xfrm>
                <a:custGeom>
                  <a:avLst/>
                  <a:gdLst>
                    <a:gd name="T0" fmla="*/ 0 w 24"/>
                    <a:gd name="T1" fmla="*/ 16692 h 12"/>
                    <a:gd name="T2" fmla="*/ 29402 w 24"/>
                    <a:gd name="T3" fmla="*/ 22256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2983 h 12"/>
                    <a:gd name="T12" fmla="*/ 9801 w 24"/>
                    <a:gd name="T13" fmla="*/ 12983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9"/>
                      </a:moveTo>
                      <a:cubicBezTo>
                        <a:pt x="5" y="10"/>
                        <a:pt x="10" y="12"/>
                        <a:pt x="15" y="12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10" y="7"/>
                        <a:pt x="7" y="7"/>
                        <a:pt x="5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5" name="Freeform 33">
                  <a:extLst>
                    <a:ext uri="{FF2B5EF4-FFF2-40B4-BE49-F238E27FC236}">
                      <a16:creationId xmlns:a16="http://schemas.microsoft.com/office/drawing/2014/main" xmlns="" id="{94A85B68-ADA2-70F6-9C12-DBEBD4B7A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34300" y="4145255"/>
                  <a:ext cx="211165" cy="11722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6" name="Freeform 34">
                  <a:extLst>
                    <a:ext uri="{FF2B5EF4-FFF2-40B4-BE49-F238E27FC236}">
                      <a16:creationId xmlns:a16="http://schemas.microsoft.com/office/drawing/2014/main" xmlns="" id="{9F35A7B3-8F23-2F04-4B0B-7AE74ABA4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37866" y="4088403"/>
                  <a:ext cx="149244" cy="41989"/>
                </a:xfrm>
                <a:custGeom>
                  <a:avLst/>
                  <a:gdLst>
                    <a:gd name="T0" fmla="*/ 0 w 77"/>
                    <a:gd name="T1" fmla="*/ 3689 h 23"/>
                    <a:gd name="T2" fmla="*/ 109482 w 77"/>
                    <a:gd name="T3" fmla="*/ 42425 h 23"/>
                    <a:gd name="T4" fmla="*/ 150538 w 77"/>
                    <a:gd name="T5" fmla="*/ 27668 h 23"/>
                    <a:gd name="T6" fmla="*/ 89932 w 77"/>
                    <a:gd name="T7" fmla="*/ 27668 h 23"/>
                    <a:gd name="T8" fmla="*/ 80157 w 77"/>
                    <a:gd name="T9" fmla="*/ 12912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7" name="Freeform 35">
                  <a:extLst>
                    <a:ext uri="{FF2B5EF4-FFF2-40B4-BE49-F238E27FC236}">
                      <a16:creationId xmlns:a16="http://schemas.microsoft.com/office/drawing/2014/main" xmlns="" id="{88A75557-5E6A-2CF4-FEAB-2EE6D88282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50393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8" name="Freeform 36">
                  <a:extLst>
                    <a:ext uri="{FF2B5EF4-FFF2-40B4-BE49-F238E27FC236}">
                      <a16:creationId xmlns:a16="http://schemas.microsoft.com/office/drawing/2014/main" xmlns="" id="{BD773F55-5D8B-1ACC-4DF6-AB875B8A93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06745" y="4145094"/>
                  <a:ext cx="214341" cy="120718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7715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6333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89" name="Freeform 37">
                  <a:extLst>
                    <a:ext uri="{FF2B5EF4-FFF2-40B4-BE49-F238E27FC236}">
                      <a16:creationId xmlns:a16="http://schemas.microsoft.com/office/drawing/2014/main" xmlns="" id="{9EC2DB27-98EB-E076-CFB4-0B6C7CF9D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1740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0" name="Freeform 38">
                  <a:extLst>
                    <a:ext uri="{FF2B5EF4-FFF2-40B4-BE49-F238E27FC236}">
                      <a16:creationId xmlns:a16="http://schemas.microsoft.com/office/drawing/2014/main" xmlns="" id="{50B7474F-E7C2-8A9B-CA93-7B8A785E2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6176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1" name="Freeform 39">
                  <a:extLst>
                    <a:ext uri="{FF2B5EF4-FFF2-40B4-BE49-F238E27FC236}">
                      <a16:creationId xmlns:a16="http://schemas.microsoft.com/office/drawing/2014/main" xmlns="" id="{DC86F1D0-9410-88BE-0B11-836AF11B87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20863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2" name="Freeform 40">
                  <a:extLst>
                    <a:ext uri="{FF2B5EF4-FFF2-40B4-BE49-F238E27FC236}">
                      <a16:creationId xmlns:a16="http://schemas.microsoft.com/office/drawing/2014/main" xmlns="" id="{B49B4D7B-4E5F-B054-5CA1-822D39823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71423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6428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3" name="Freeform 41">
                  <a:extLst>
                    <a:ext uri="{FF2B5EF4-FFF2-40B4-BE49-F238E27FC236}">
                      <a16:creationId xmlns:a16="http://schemas.microsoft.com/office/drawing/2014/main" xmlns="" id="{955AF53B-8102-54A5-6CF1-FEF299E3E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02071" y="3983711"/>
                  <a:ext cx="47631" cy="22744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4" name="Freeform 45">
                  <a:extLst>
                    <a:ext uri="{FF2B5EF4-FFF2-40B4-BE49-F238E27FC236}">
                      <a16:creationId xmlns:a16="http://schemas.microsoft.com/office/drawing/2014/main" xmlns="" id="{D33A127A-AAAF-BE8B-D841-2EA83B19D2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43400" y="4145094"/>
                  <a:ext cx="214341" cy="120718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5" name="Freeform 46">
                  <a:extLst>
                    <a:ext uri="{FF2B5EF4-FFF2-40B4-BE49-F238E27FC236}">
                      <a16:creationId xmlns:a16="http://schemas.microsoft.com/office/drawing/2014/main" xmlns="" id="{1EA71235-7BB5-1EA4-45CA-DF43EDAE2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38396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6" name="Freeform 48">
                  <a:extLst>
                    <a:ext uri="{FF2B5EF4-FFF2-40B4-BE49-F238E27FC236}">
                      <a16:creationId xmlns:a16="http://schemas.microsoft.com/office/drawing/2014/main" xmlns="" id="{DD8D4E13-B016-F6A3-34D7-7AA4DCCD11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57518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7" name="Freeform 49">
                  <a:extLst>
                    <a:ext uri="{FF2B5EF4-FFF2-40B4-BE49-F238E27FC236}">
                      <a16:creationId xmlns:a16="http://schemas.microsoft.com/office/drawing/2014/main" xmlns="" id="{3011A6C6-76AD-51B6-6EA2-70622917B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407204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8" name="Freeform 50">
                  <a:extLst>
                    <a:ext uri="{FF2B5EF4-FFF2-40B4-BE49-F238E27FC236}">
                      <a16:creationId xmlns:a16="http://schemas.microsoft.com/office/drawing/2014/main" xmlns="" id="{4BC50B0A-8A14-0395-8E7A-69F2B72FC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438726" y="3983711"/>
                  <a:ext cx="47631" cy="22744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99" name="Freeform 52">
                  <a:extLst>
                    <a:ext uri="{FF2B5EF4-FFF2-40B4-BE49-F238E27FC236}">
                      <a16:creationId xmlns:a16="http://schemas.microsoft.com/office/drawing/2014/main" xmlns="" id="{7AB731A3-196A-4238-E41D-F57EBD5B97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87232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0" name="Freeform 53">
                  <a:extLst>
                    <a:ext uri="{FF2B5EF4-FFF2-40B4-BE49-F238E27FC236}">
                      <a16:creationId xmlns:a16="http://schemas.microsoft.com/office/drawing/2014/main" xmlns="" id="{8663A053-06F3-7717-5F2A-8A0C0B13B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2938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1" name="Freeform 54">
                  <a:extLst>
                    <a:ext uri="{FF2B5EF4-FFF2-40B4-BE49-F238E27FC236}">
                      <a16:creationId xmlns:a16="http://schemas.microsoft.com/office/drawing/2014/main" xmlns="" id="{6223CCC1-1B92-3AF1-AAE9-D41EDB03B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939" y="4190906"/>
                  <a:ext cx="198463" cy="22744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2" name="Freeform 55">
                  <a:extLst>
                    <a:ext uri="{FF2B5EF4-FFF2-40B4-BE49-F238E27FC236}">
                      <a16:creationId xmlns:a16="http://schemas.microsoft.com/office/drawing/2014/main" xmlns="" id="{1EE13149-30A9-1BF5-4498-867B751897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4616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3" name="Freeform 56">
                  <a:extLst>
                    <a:ext uri="{FF2B5EF4-FFF2-40B4-BE49-F238E27FC236}">
                      <a16:creationId xmlns:a16="http://schemas.microsoft.com/office/drawing/2014/main" xmlns="" id="{7F4D773D-DE81-C0B3-540C-BB902260F3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0436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4" name="Freeform 57">
                  <a:extLst>
                    <a:ext uri="{FF2B5EF4-FFF2-40B4-BE49-F238E27FC236}">
                      <a16:creationId xmlns:a16="http://schemas.microsoft.com/office/drawing/2014/main" xmlns="" id="{8D6AEA13-15F4-9C2B-F9EB-B78F2BD18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31529" y="4044124"/>
                  <a:ext cx="154008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5" name="Freeform 58">
                  <a:extLst>
                    <a:ext uri="{FF2B5EF4-FFF2-40B4-BE49-F238E27FC236}">
                      <a16:creationId xmlns:a16="http://schemas.microsoft.com/office/drawing/2014/main" xmlns="" id="{CF9BBEF8-1AE2-BCBE-8DF1-8057CABE7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69793" y="3952751"/>
                  <a:ext cx="166709" cy="22744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2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6" name="Freeform 59">
                  <a:extLst>
                    <a:ext uri="{FF2B5EF4-FFF2-40B4-BE49-F238E27FC236}">
                      <a16:creationId xmlns:a16="http://schemas.microsoft.com/office/drawing/2014/main" xmlns="" id="{F85322E6-1072-6C5E-7E07-F8B1410748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7274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7" name="Freeform 60">
                  <a:extLst>
                    <a:ext uri="{FF2B5EF4-FFF2-40B4-BE49-F238E27FC236}">
                      <a16:creationId xmlns:a16="http://schemas.microsoft.com/office/drawing/2014/main" xmlns="" id="{4CD59811-D76C-A2DF-156C-0697AFC9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09776" y="4144069"/>
                  <a:ext cx="104789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8" name="Freeform 61">
                  <a:extLst>
                    <a:ext uri="{FF2B5EF4-FFF2-40B4-BE49-F238E27FC236}">
                      <a16:creationId xmlns:a16="http://schemas.microsoft.com/office/drawing/2014/main" xmlns="" id="{1CA44CF2-EC3B-66F6-94B4-B984B8489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09460" y="4061038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09" name="Freeform 62">
                  <a:extLst>
                    <a:ext uri="{FF2B5EF4-FFF2-40B4-BE49-F238E27FC236}">
                      <a16:creationId xmlns:a16="http://schemas.microsoft.com/office/drawing/2014/main" xmlns="" id="{A75458BE-63CA-5E3F-D723-9B4F0C305D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1509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0" name="Freeform 63">
                  <a:extLst>
                    <a:ext uri="{FF2B5EF4-FFF2-40B4-BE49-F238E27FC236}">
                      <a16:creationId xmlns:a16="http://schemas.microsoft.com/office/drawing/2014/main" xmlns="" id="{57ED5CCA-58C5-4621-0601-5313F4419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21551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1" name="Freeform 64">
                  <a:extLst>
                    <a:ext uri="{FF2B5EF4-FFF2-40B4-BE49-F238E27FC236}">
                      <a16:creationId xmlns:a16="http://schemas.microsoft.com/office/drawing/2014/main" xmlns="" id="{F3E6F588-2A01-4B4E-2090-527DF57CD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1113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2" name="Freeform 65">
                  <a:extLst>
                    <a:ext uri="{FF2B5EF4-FFF2-40B4-BE49-F238E27FC236}">
                      <a16:creationId xmlns:a16="http://schemas.microsoft.com/office/drawing/2014/main" xmlns="" id="{ECB8EB37-C51C-0177-8C5E-1633BA2A9B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87232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3" name="Freeform 66">
                  <a:extLst>
                    <a:ext uri="{FF2B5EF4-FFF2-40B4-BE49-F238E27FC236}">
                      <a16:creationId xmlns:a16="http://schemas.microsoft.com/office/drawing/2014/main" xmlns="" id="{9F4B21C8-1D9B-BA59-9FC5-425FE9661E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2938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4" name="Freeform 67">
                  <a:extLst>
                    <a:ext uri="{FF2B5EF4-FFF2-40B4-BE49-F238E27FC236}">
                      <a16:creationId xmlns:a16="http://schemas.microsoft.com/office/drawing/2014/main" xmlns="" id="{4F7DEA0C-0C1C-CE1B-05CE-D8DACEE5B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939" y="4190906"/>
                  <a:ext cx="198463" cy="22744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5" name="Freeform 68">
                  <a:extLst>
                    <a:ext uri="{FF2B5EF4-FFF2-40B4-BE49-F238E27FC236}">
                      <a16:creationId xmlns:a16="http://schemas.microsoft.com/office/drawing/2014/main" xmlns="" id="{EFDD6473-740F-B707-53F1-14B2D813D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4616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6" name="Freeform 69">
                  <a:extLst>
                    <a:ext uri="{FF2B5EF4-FFF2-40B4-BE49-F238E27FC236}">
                      <a16:creationId xmlns:a16="http://schemas.microsoft.com/office/drawing/2014/main" xmlns="" id="{59B7B113-D37F-A2FC-A93F-E4529478E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0436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7" name="Freeform 70">
                  <a:extLst>
                    <a:ext uri="{FF2B5EF4-FFF2-40B4-BE49-F238E27FC236}">
                      <a16:creationId xmlns:a16="http://schemas.microsoft.com/office/drawing/2014/main" xmlns="" id="{61C378A9-5477-6FE6-AC92-CF8060AE7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1972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8" name="Freeform 71">
                  <a:extLst>
                    <a:ext uri="{FF2B5EF4-FFF2-40B4-BE49-F238E27FC236}">
                      <a16:creationId xmlns:a16="http://schemas.microsoft.com/office/drawing/2014/main" xmlns="" id="{16C0EEB7-4871-8FD3-E2F0-EC37AD22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0767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19" name="Freeform 72">
                  <a:extLst>
                    <a:ext uri="{FF2B5EF4-FFF2-40B4-BE49-F238E27FC236}">
                      <a16:creationId xmlns:a16="http://schemas.microsoft.com/office/drawing/2014/main" xmlns="" id="{234DFDB6-3D5D-A8AF-5371-857618310C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679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0" name="Freeform 73">
                  <a:extLst>
                    <a:ext uri="{FF2B5EF4-FFF2-40B4-BE49-F238E27FC236}">
                      <a16:creationId xmlns:a16="http://schemas.microsoft.com/office/drawing/2014/main" xmlns="" id="{B3044FAA-EB03-100F-2D73-7052686E2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50230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1" name="Freeform 74">
                  <a:extLst>
                    <a:ext uri="{FF2B5EF4-FFF2-40B4-BE49-F238E27FC236}">
                      <a16:creationId xmlns:a16="http://schemas.microsoft.com/office/drawing/2014/main" xmlns="" id="{D9C4C8C2-8A3C-442F-7815-5080896D90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66051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2" name="Freeform 75">
                  <a:extLst>
                    <a:ext uri="{FF2B5EF4-FFF2-40B4-BE49-F238E27FC236}">
                      <a16:creationId xmlns:a16="http://schemas.microsoft.com/office/drawing/2014/main" xmlns="" id="{954BD7E7-6A8C-0F2C-ED8D-9A1727D316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86270" y="4043249"/>
                  <a:ext cx="154008" cy="22744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3" name="Freeform 76">
                  <a:extLst>
                    <a:ext uri="{FF2B5EF4-FFF2-40B4-BE49-F238E27FC236}">
                      <a16:creationId xmlns:a16="http://schemas.microsoft.com/office/drawing/2014/main" xmlns="" id="{7BE8F094-1AF0-2043-4E3C-4BF8165EB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24532" y="3953626"/>
                  <a:ext cx="166709" cy="2099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4" name="Freeform 77">
                  <a:extLst>
                    <a:ext uri="{FF2B5EF4-FFF2-40B4-BE49-F238E27FC236}">
                      <a16:creationId xmlns:a16="http://schemas.microsoft.com/office/drawing/2014/main" xmlns="" id="{B50DD0F9-D010-F08F-0938-1516BCD4DF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2889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5" name="Freeform 78">
                  <a:extLst>
                    <a:ext uri="{FF2B5EF4-FFF2-40B4-BE49-F238E27FC236}">
                      <a16:creationId xmlns:a16="http://schemas.microsoft.com/office/drawing/2014/main" xmlns="" id="{2A426875-D374-25EB-16E2-F72547866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4516" y="4144944"/>
                  <a:ext cx="104789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6" name="Freeform 79">
                  <a:extLst>
                    <a:ext uri="{FF2B5EF4-FFF2-40B4-BE49-F238E27FC236}">
                      <a16:creationId xmlns:a16="http://schemas.microsoft.com/office/drawing/2014/main" xmlns="" id="{8051371C-2EA8-7C70-D6BF-AF17C565B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5075" y="4061038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7" name="Freeform 80">
                  <a:extLst>
                    <a:ext uri="{FF2B5EF4-FFF2-40B4-BE49-F238E27FC236}">
                      <a16:creationId xmlns:a16="http://schemas.microsoft.com/office/drawing/2014/main" xmlns="" id="{30D5C356-CC28-23D4-7CDC-7D7B6CE4BC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124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8" name="Freeform 81">
                  <a:extLst>
                    <a:ext uri="{FF2B5EF4-FFF2-40B4-BE49-F238E27FC236}">
                      <a16:creationId xmlns:a16="http://schemas.microsoft.com/office/drawing/2014/main" xmlns="" id="{11FBBBBD-8F19-3AEC-6CB0-56EEFEDA3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77166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29" name="Freeform 82">
                  <a:extLst>
                    <a:ext uri="{FF2B5EF4-FFF2-40B4-BE49-F238E27FC236}">
                      <a16:creationId xmlns:a16="http://schemas.microsoft.com/office/drawing/2014/main" xmlns="" id="{AAB6FE22-AEFA-EB2C-70E0-E8CE5FF85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6728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0" name="Freeform 83">
                  <a:extLst>
                    <a:ext uri="{FF2B5EF4-FFF2-40B4-BE49-F238E27FC236}">
                      <a16:creationId xmlns:a16="http://schemas.microsoft.com/office/drawing/2014/main" xmlns="" id="{CD52695F-8FA9-FE2D-64FB-61DCBBD957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1972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1" name="Freeform 84">
                  <a:extLst>
                    <a:ext uri="{FF2B5EF4-FFF2-40B4-BE49-F238E27FC236}">
                      <a16:creationId xmlns:a16="http://schemas.microsoft.com/office/drawing/2014/main" xmlns="" id="{FA564D3F-4E51-3D38-EB5C-B6F3E6ACB2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0767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2" name="Freeform 85">
                  <a:extLst>
                    <a:ext uri="{FF2B5EF4-FFF2-40B4-BE49-F238E27FC236}">
                      <a16:creationId xmlns:a16="http://schemas.microsoft.com/office/drawing/2014/main" xmlns="" id="{E33372D4-A922-4B10-AB98-5B0EE18732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679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3" name="Freeform 86">
                  <a:extLst>
                    <a:ext uri="{FF2B5EF4-FFF2-40B4-BE49-F238E27FC236}">
                      <a16:creationId xmlns:a16="http://schemas.microsoft.com/office/drawing/2014/main" xmlns="" id="{4829888F-CDA8-1595-02BD-2B316EC8C9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50230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4" name="Freeform 87">
                  <a:extLst>
                    <a:ext uri="{FF2B5EF4-FFF2-40B4-BE49-F238E27FC236}">
                      <a16:creationId xmlns:a16="http://schemas.microsoft.com/office/drawing/2014/main" xmlns="" id="{A4C0BAFE-C6EA-E864-9F14-2A94BD4A6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66051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5" name="Freeform 88">
                  <a:extLst>
                    <a:ext uri="{FF2B5EF4-FFF2-40B4-BE49-F238E27FC236}">
                      <a16:creationId xmlns:a16="http://schemas.microsoft.com/office/drawing/2014/main" xmlns="" id="{18AB4C24-EA67-143D-0295-72E924D2C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5702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6" name="Freeform 89">
                  <a:extLst>
                    <a:ext uri="{FF2B5EF4-FFF2-40B4-BE49-F238E27FC236}">
                      <a16:creationId xmlns:a16="http://schemas.microsoft.com/office/drawing/2014/main" xmlns="" id="{4F47573F-6E40-2547-ADBF-DFCE7D5E1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0534" y="4033723"/>
                  <a:ext cx="309602" cy="22744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7" name="Freeform 90">
                  <a:extLst>
                    <a:ext uri="{FF2B5EF4-FFF2-40B4-BE49-F238E27FC236}">
                      <a16:creationId xmlns:a16="http://schemas.microsoft.com/office/drawing/2014/main" xmlns="" id="{FB8B59A3-8F13-1A42-F258-218B5095BD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9821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8" name="Freeform 91">
                  <a:extLst>
                    <a:ext uri="{FF2B5EF4-FFF2-40B4-BE49-F238E27FC236}">
                      <a16:creationId xmlns:a16="http://schemas.microsoft.com/office/drawing/2014/main" xmlns="" id="{448F91E0-FAF1-D5B4-1CBB-25618DAE5F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28112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39" name="Freeform 92">
                  <a:extLst>
                    <a:ext uri="{FF2B5EF4-FFF2-40B4-BE49-F238E27FC236}">
                      <a16:creationId xmlns:a16="http://schemas.microsoft.com/office/drawing/2014/main" xmlns="" id="{C0CA49FD-0564-4F7D-1E3C-678D629EE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47537" y="3956720"/>
                  <a:ext cx="155595" cy="22744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0" name="Freeform 93">
                  <a:extLst>
                    <a:ext uri="{FF2B5EF4-FFF2-40B4-BE49-F238E27FC236}">
                      <a16:creationId xmlns:a16="http://schemas.microsoft.com/office/drawing/2014/main" xmlns="" id="{9473F5D2-3B03-EBAF-BAE2-D6A8909B4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89056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1" name="Freeform 94">
                  <a:extLst>
                    <a:ext uri="{FF2B5EF4-FFF2-40B4-BE49-F238E27FC236}">
                      <a16:creationId xmlns:a16="http://schemas.microsoft.com/office/drawing/2014/main" xmlns="" id="{57E2A8DB-71D8-E5DB-8389-B91D2607C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75744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2" name="Freeform 95">
                  <a:extLst>
                    <a:ext uri="{FF2B5EF4-FFF2-40B4-BE49-F238E27FC236}">
                      <a16:creationId xmlns:a16="http://schemas.microsoft.com/office/drawing/2014/main" xmlns="" id="{B762672A-0B4D-7867-6217-9750FFECA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26659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3" name="Freeform 96">
                  <a:extLst>
                    <a:ext uri="{FF2B5EF4-FFF2-40B4-BE49-F238E27FC236}">
                      <a16:creationId xmlns:a16="http://schemas.microsoft.com/office/drawing/2014/main" xmlns="" id="{059AC2A9-6520-6E52-3EE0-6F1FA4B9D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25549" y="4143436"/>
                  <a:ext cx="290550" cy="19246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4" name="Freeform 97">
                  <a:extLst>
                    <a:ext uri="{FF2B5EF4-FFF2-40B4-BE49-F238E27FC236}">
                      <a16:creationId xmlns:a16="http://schemas.microsoft.com/office/drawing/2014/main" xmlns="" id="{F19CDC6E-6A83-EA1B-9CE6-226670F289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81648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5" name="Freeform 98">
                  <a:extLst>
                    <a:ext uri="{FF2B5EF4-FFF2-40B4-BE49-F238E27FC236}">
                      <a16:creationId xmlns:a16="http://schemas.microsoft.com/office/drawing/2014/main" xmlns="" id="{10F2ED91-464F-C4B1-A5F5-F1F46818D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40102" y="4206313"/>
                  <a:ext cx="152420" cy="1574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6" name="Freeform 99">
                  <a:extLst>
                    <a:ext uri="{FF2B5EF4-FFF2-40B4-BE49-F238E27FC236}">
                      <a16:creationId xmlns:a16="http://schemas.microsoft.com/office/drawing/2014/main" xmlns="" id="{628C7313-9E52-7DBD-1266-4E41DE65F6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9664" y="3971656"/>
                  <a:ext cx="133367" cy="8747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7" name="Freeform 100">
                  <a:extLst>
                    <a:ext uri="{FF2B5EF4-FFF2-40B4-BE49-F238E27FC236}">
                      <a16:creationId xmlns:a16="http://schemas.microsoft.com/office/drawing/2014/main" xmlns="" id="{B57BCE3D-996B-CCF4-2D75-67BA75033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5702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8" name="Freeform 101">
                  <a:extLst>
                    <a:ext uri="{FF2B5EF4-FFF2-40B4-BE49-F238E27FC236}">
                      <a16:creationId xmlns:a16="http://schemas.microsoft.com/office/drawing/2014/main" xmlns="" id="{142200D9-825F-F3BD-818C-BD4ACEBF0E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0534" y="4033723"/>
                  <a:ext cx="309602" cy="22744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49" name="Freeform 102">
                  <a:extLst>
                    <a:ext uri="{FF2B5EF4-FFF2-40B4-BE49-F238E27FC236}">
                      <a16:creationId xmlns:a16="http://schemas.microsoft.com/office/drawing/2014/main" xmlns="" id="{53A64F16-A710-A516-9CFC-FF1B4B7D16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9821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0" name="Freeform 103">
                  <a:extLst>
                    <a:ext uri="{FF2B5EF4-FFF2-40B4-BE49-F238E27FC236}">
                      <a16:creationId xmlns:a16="http://schemas.microsoft.com/office/drawing/2014/main" xmlns="" id="{0438A20A-A9AD-9CE6-8688-7756AD3627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28112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1" name="Freeform 104">
                  <a:extLst>
                    <a:ext uri="{FF2B5EF4-FFF2-40B4-BE49-F238E27FC236}">
                      <a16:creationId xmlns:a16="http://schemas.microsoft.com/office/drawing/2014/main" xmlns="" id="{84289D1E-5AFF-11EA-0691-EAFE3DF48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1339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2" name="Freeform 105">
                  <a:extLst>
                    <a:ext uri="{FF2B5EF4-FFF2-40B4-BE49-F238E27FC236}">
                      <a16:creationId xmlns:a16="http://schemas.microsoft.com/office/drawing/2014/main" xmlns="" id="{246AF6F0-C7FF-9407-0444-13A017822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07046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3" name="Freeform 106">
                  <a:extLst>
                    <a:ext uri="{FF2B5EF4-FFF2-40B4-BE49-F238E27FC236}">
                      <a16:creationId xmlns:a16="http://schemas.microsoft.com/office/drawing/2014/main" xmlns="" id="{6E08C43D-779A-7C27-EC64-412028514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5458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4" name="Freeform 107">
                  <a:extLst>
                    <a:ext uri="{FF2B5EF4-FFF2-40B4-BE49-F238E27FC236}">
                      <a16:creationId xmlns:a16="http://schemas.microsoft.com/office/drawing/2014/main" xmlns="" id="{E6D9FD94-FFED-2D7F-C823-7B3A83403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63751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5" name="Freeform 108">
                  <a:extLst>
                    <a:ext uri="{FF2B5EF4-FFF2-40B4-BE49-F238E27FC236}">
                      <a16:creationId xmlns:a16="http://schemas.microsoft.com/office/drawing/2014/main" xmlns="" id="{10FCA5ED-0F4D-B6A6-6738-9E32DB86C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84049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6" name="Freeform 109">
                  <a:extLst>
                    <a:ext uri="{FF2B5EF4-FFF2-40B4-BE49-F238E27FC236}">
                      <a16:creationId xmlns:a16="http://schemas.microsoft.com/office/drawing/2014/main" xmlns="" id="{4A077C65-16D8-C4E5-5E74-3CB32D89E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24693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7" name="Freeform 110">
                  <a:extLst>
                    <a:ext uri="{FF2B5EF4-FFF2-40B4-BE49-F238E27FC236}">
                      <a16:creationId xmlns:a16="http://schemas.microsoft.com/office/drawing/2014/main" xmlns="" id="{65940678-8ACD-FB5D-3BD9-55348F5DF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11382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8" name="Freeform 111">
                  <a:extLst>
                    <a:ext uri="{FF2B5EF4-FFF2-40B4-BE49-F238E27FC236}">
                      <a16:creationId xmlns:a16="http://schemas.microsoft.com/office/drawing/2014/main" xmlns="" id="{F08279B3-59CE-429C-A1BC-0414B116C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62296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59" name="Freeform 112">
                  <a:extLst>
                    <a:ext uri="{FF2B5EF4-FFF2-40B4-BE49-F238E27FC236}">
                      <a16:creationId xmlns:a16="http://schemas.microsoft.com/office/drawing/2014/main" xmlns="" id="{AB6E9FC6-0A90-FEE5-84E1-D7EFE70E8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60312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08 h 10"/>
                    <a:gd name="T2" fmla="*/ 290100 w 148"/>
                    <a:gd name="T3" fmla="*/ 1808 h 10"/>
                    <a:gd name="T4" fmla="*/ 101927 w 148"/>
                    <a:gd name="T5" fmla="*/ 5425 h 10"/>
                    <a:gd name="T6" fmla="*/ 5880 w 148"/>
                    <a:gd name="T7" fmla="*/ 14466 h 10"/>
                    <a:gd name="T8" fmla="*/ 13721 w 148"/>
                    <a:gd name="T9" fmla="*/ 180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0" name="Freeform 113">
                  <a:extLst>
                    <a:ext uri="{FF2B5EF4-FFF2-40B4-BE49-F238E27FC236}">
                      <a16:creationId xmlns:a16="http://schemas.microsoft.com/office/drawing/2014/main" xmlns="" id="{455C22BA-61AA-9C72-A697-94E4C71EA5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7285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1" name="Freeform 114">
                  <a:extLst>
                    <a:ext uri="{FF2B5EF4-FFF2-40B4-BE49-F238E27FC236}">
                      <a16:creationId xmlns:a16="http://schemas.microsoft.com/office/drawing/2014/main" xmlns="" id="{0EE549FB-885E-8B18-2ECB-2D024E5A8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74865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2" name="Freeform 115">
                  <a:extLst>
                    <a:ext uri="{FF2B5EF4-FFF2-40B4-BE49-F238E27FC236}">
                      <a16:creationId xmlns:a16="http://schemas.microsoft.com/office/drawing/2014/main" xmlns="" id="{84E8225F-2276-CCEF-B0DD-81B13D9DB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4426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3" name="Freeform 116">
                  <a:extLst>
                    <a:ext uri="{FF2B5EF4-FFF2-40B4-BE49-F238E27FC236}">
                      <a16:creationId xmlns:a16="http://schemas.microsoft.com/office/drawing/2014/main" xmlns="" id="{6F230E33-2EA4-1082-AE5D-D40391059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1339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4" name="Freeform 117">
                  <a:extLst>
                    <a:ext uri="{FF2B5EF4-FFF2-40B4-BE49-F238E27FC236}">
                      <a16:creationId xmlns:a16="http://schemas.microsoft.com/office/drawing/2014/main" xmlns="" id="{EAF1C69B-7B5F-BA5C-CF56-840FDB7724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07046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5" name="Freeform 118">
                  <a:extLst>
                    <a:ext uri="{FF2B5EF4-FFF2-40B4-BE49-F238E27FC236}">
                      <a16:creationId xmlns:a16="http://schemas.microsoft.com/office/drawing/2014/main" xmlns="" id="{88AA89E7-B657-9547-56FF-3E6D06804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5458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6" name="Freeform 119">
                  <a:extLst>
                    <a:ext uri="{FF2B5EF4-FFF2-40B4-BE49-F238E27FC236}">
                      <a16:creationId xmlns:a16="http://schemas.microsoft.com/office/drawing/2014/main" xmlns="" id="{15E0E557-86A0-DB7A-4928-F5159881F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63751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7" name="Freeform 120">
                  <a:extLst>
                    <a:ext uri="{FF2B5EF4-FFF2-40B4-BE49-F238E27FC236}">
                      <a16:creationId xmlns:a16="http://schemas.microsoft.com/office/drawing/2014/main" xmlns="" id="{A2B0BB35-9837-364B-27FA-45AEC09B6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7475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8" name="Freeform 121">
                  <a:extLst>
                    <a:ext uri="{FF2B5EF4-FFF2-40B4-BE49-F238E27FC236}">
                      <a16:creationId xmlns:a16="http://schemas.microsoft.com/office/drawing/2014/main" xmlns="" id="{F8971FE9-9DF8-6020-50F7-7E8DE3CFF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4056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69" name="Freeform 122">
                  <a:extLst>
                    <a:ext uri="{FF2B5EF4-FFF2-40B4-BE49-F238E27FC236}">
                      <a16:creationId xmlns:a16="http://schemas.microsoft.com/office/drawing/2014/main" xmlns="" id="{7FD3FA19-7403-F051-8035-5993C8861C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2469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0" name="Freeform 123">
                  <a:extLst>
                    <a:ext uri="{FF2B5EF4-FFF2-40B4-BE49-F238E27FC236}">
                      <a16:creationId xmlns:a16="http://schemas.microsoft.com/office/drawing/2014/main" xmlns="" id="{0E49C403-665D-D477-258A-C4CF94294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11634" y="4195751"/>
                  <a:ext cx="174648" cy="20995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1" name="Freeform 124">
                  <a:extLst>
                    <a:ext uri="{FF2B5EF4-FFF2-40B4-BE49-F238E27FC236}">
                      <a16:creationId xmlns:a16="http://schemas.microsoft.com/office/drawing/2014/main" xmlns="" id="{426D7D99-5ABE-4287-7C29-342E951C1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31059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0914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7" y="13"/>
                        <a:pt x="79" y="10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2" name="Freeform 125">
                  <a:extLst>
                    <a:ext uri="{FF2B5EF4-FFF2-40B4-BE49-F238E27FC236}">
                      <a16:creationId xmlns:a16="http://schemas.microsoft.com/office/drawing/2014/main" xmlns="" id="{E31D1106-D5FC-6CFC-64A7-35EDD6607C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70828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10"/>
                        <a:pt x="84" y="6"/>
                      </a:cubicBezTo>
                      <a:cubicBezTo>
                        <a:pt x="84" y="3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3" name="Freeform 126">
                  <a:extLst>
                    <a:ext uri="{FF2B5EF4-FFF2-40B4-BE49-F238E27FC236}">
                      <a16:creationId xmlns:a16="http://schemas.microsoft.com/office/drawing/2014/main" xmlns="" id="{AC0C3088-5D05-0538-E183-EA762EE7D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59265" y="4148120"/>
                  <a:ext cx="79385" cy="20995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70 w 41"/>
                    <a:gd name="T5" fmla="*/ 22256 h 12"/>
                    <a:gd name="T6" fmla="*/ 80758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7"/>
                        <a:pt x="29" y="3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4" name="Freeform 127">
                  <a:extLst>
                    <a:ext uri="{FF2B5EF4-FFF2-40B4-BE49-F238E27FC236}">
                      <a16:creationId xmlns:a16="http://schemas.microsoft.com/office/drawing/2014/main" xmlns="" id="{D5D68D75-5162-1F99-D05F-35BBAD7A98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09307" y="3928059"/>
                  <a:ext cx="106376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2126 w 54"/>
                    <a:gd name="T3" fmla="*/ 24342 h 13"/>
                    <a:gd name="T4" fmla="*/ 105847 w 54"/>
                    <a:gd name="T5" fmla="*/ 11235 h 13"/>
                    <a:gd name="T6" fmla="*/ 9212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51" y="13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5" name="Freeform 128">
                  <a:extLst>
                    <a:ext uri="{FF2B5EF4-FFF2-40B4-BE49-F238E27FC236}">
                      <a16:creationId xmlns:a16="http://schemas.microsoft.com/office/drawing/2014/main" xmlns="" id="{A00C11F0-00B2-0FBC-DC69-B4A13DEB14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08196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5880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1" y="1"/>
                        <a:pt x="52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6" name="Freeform 129">
                  <a:extLst>
                    <a:ext uri="{FF2B5EF4-FFF2-40B4-BE49-F238E27FC236}">
                      <a16:creationId xmlns:a16="http://schemas.microsoft.com/office/drawing/2014/main" xmlns="" id="{64042881-C216-C3D2-0726-8F1284A9D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3420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1855 h 9"/>
                    <a:gd name="T2" fmla="*/ 287748 w 147"/>
                    <a:gd name="T3" fmla="*/ 1855 h 9"/>
                    <a:gd name="T4" fmla="*/ 99831 w 147"/>
                    <a:gd name="T5" fmla="*/ 5564 h 9"/>
                    <a:gd name="T6" fmla="*/ 5872 w 147"/>
                    <a:gd name="T7" fmla="*/ 14837 h 9"/>
                    <a:gd name="T8" fmla="*/ 11745 w 147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1"/>
                      </a:move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7" name="Freeform 130">
                  <a:extLst>
                    <a:ext uri="{FF2B5EF4-FFF2-40B4-BE49-F238E27FC236}">
                      <a16:creationId xmlns:a16="http://schemas.microsoft.com/office/drawing/2014/main" xmlns="" id="{C2A11911-A78F-E567-685D-C4A21DF39A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21874" y="4206313"/>
                  <a:ext cx="152420" cy="1574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8" name="Freeform 131">
                  <a:extLst>
                    <a:ext uri="{FF2B5EF4-FFF2-40B4-BE49-F238E27FC236}">
                      <a16:creationId xmlns:a16="http://schemas.microsoft.com/office/drawing/2014/main" xmlns="" id="{E3048235-7F41-12BF-CA64-7881B44B6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91437" y="3971656"/>
                  <a:ext cx="133367" cy="8747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2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79" name="Freeform 132">
                  <a:extLst>
                    <a:ext uri="{FF2B5EF4-FFF2-40B4-BE49-F238E27FC236}">
                      <a16:creationId xmlns:a16="http://schemas.microsoft.com/office/drawing/2014/main" xmlns="" id="{3376D9F4-0CD2-DE85-3122-4D849DC76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7475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0" name="Freeform 133">
                  <a:extLst>
                    <a:ext uri="{FF2B5EF4-FFF2-40B4-BE49-F238E27FC236}">
                      <a16:creationId xmlns:a16="http://schemas.microsoft.com/office/drawing/2014/main" xmlns="" id="{E07DE16C-E409-7003-C0C5-1B77B1E78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4056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1" name="Freeform 134">
                  <a:extLst>
                    <a:ext uri="{FF2B5EF4-FFF2-40B4-BE49-F238E27FC236}">
                      <a16:creationId xmlns:a16="http://schemas.microsoft.com/office/drawing/2014/main" xmlns="" id="{56EF475D-CB44-7216-EAE2-65850951D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2469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2" name="Freeform 135">
                  <a:extLst>
                    <a:ext uri="{FF2B5EF4-FFF2-40B4-BE49-F238E27FC236}">
                      <a16:creationId xmlns:a16="http://schemas.microsoft.com/office/drawing/2014/main" xmlns="" id="{A0FDD589-418F-81D0-86FA-5BEB4DC4A0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11634" y="4195751"/>
                  <a:ext cx="174648" cy="20995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3" name="Freeform 152">
                  <a:extLst>
                    <a:ext uri="{FF2B5EF4-FFF2-40B4-BE49-F238E27FC236}">
                      <a16:creationId xmlns:a16="http://schemas.microsoft.com/office/drawing/2014/main" xmlns="" id="{9632C1ED-7CEB-BB52-4FD2-48BA9E6BC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4816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4" name="Freeform 153">
                  <a:extLst>
                    <a:ext uri="{FF2B5EF4-FFF2-40B4-BE49-F238E27FC236}">
                      <a16:creationId xmlns:a16="http://schemas.microsoft.com/office/drawing/2014/main" xmlns="" id="{74435355-AFD3-A83D-7DC4-CE46F414F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0522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5" name="Freeform 154">
                  <a:extLst>
                    <a:ext uri="{FF2B5EF4-FFF2-40B4-BE49-F238E27FC236}">
                      <a16:creationId xmlns:a16="http://schemas.microsoft.com/office/drawing/2014/main" xmlns="" id="{074A34BB-76D8-214F-51C9-437C69E62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8935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6" name="Freeform 155">
                  <a:extLst>
                    <a:ext uri="{FF2B5EF4-FFF2-40B4-BE49-F238E27FC236}">
                      <a16:creationId xmlns:a16="http://schemas.microsoft.com/office/drawing/2014/main" xmlns="" id="{80B0AA8D-8B12-AC81-816E-C4008645F4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87226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7" name="Freeform 156">
                  <a:extLst>
                    <a:ext uri="{FF2B5EF4-FFF2-40B4-BE49-F238E27FC236}">
                      <a16:creationId xmlns:a16="http://schemas.microsoft.com/office/drawing/2014/main" xmlns="" id="{90069236-1BD1-EDAF-418A-5606426A8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07525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8" name="Freeform 157">
                  <a:extLst>
                    <a:ext uri="{FF2B5EF4-FFF2-40B4-BE49-F238E27FC236}">
                      <a16:creationId xmlns:a16="http://schemas.microsoft.com/office/drawing/2014/main" xmlns="" id="{515BE625-BC08-926D-7847-7CE3B29437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48170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89" name="Freeform 158">
                  <a:extLst>
                    <a:ext uri="{FF2B5EF4-FFF2-40B4-BE49-F238E27FC236}">
                      <a16:creationId xmlns:a16="http://schemas.microsoft.com/office/drawing/2014/main" xmlns="" id="{83580B99-C1FC-8EB7-F9C4-49A4DBB03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34857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70 w 41"/>
                    <a:gd name="T5" fmla="*/ 23647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0" name="Freeform 159">
                  <a:extLst>
                    <a:ext uri="{FF2B5EF4-FFF2-40B4-BE49-F238E27FC236}">
                      <a16:creationId xmlns:a16="http://schemas.microsoft.com/office/drawing/2014/main" xmlns="" id="{9DCD9D85-0164-2D1B-C277-40BDE3CBA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5773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1" name="Freeform 160">
                  <a:extLst>
                    <a:ext uri="{FF2B5EF4-FFF2-40B4-BE49-F238E27FC236}">
                      <a16:creationId xmlns:a16="http://schemas.microsoft.com/office/drawing/2014/main" xmlns="" id="{D4FAFC8E-6158-716C-29C0-2F663C497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3787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2" name="Freeform 161">
                  <a:extLst>
                    <a:ext uri="{FF2B5EF4-FFF2-40B4-BE49-F238E27FC236}">
                      <a16:creationId xmlns:a16="http://schemas.microsoft.com/office/drawing/2014/main" xmlns="" id="{A71035C2-93B6-614F-F7CD-2F484B2E5F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9886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3" name="Freeform 162">
                  <a:extLst>
                    <a:ext uri="{FF2B5EF4-FFF2-40B4-BE49-F238E27FC236}">
                      <a16:creationId xmlns:a16="http://schemas.microsoft.com/office/drawing/2014/main" xmlns="" id="{77E40B22-C2D8-97A8-791A-C11BE6B34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98341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4" name="Freeform 163">
                  <a:extLst>
                    <a:ext uri="{FF2B5EF4-FFF2-40B4-BE49-F238E27FC236}">
                      <a16:creationId xmlns:a16="http://schemas.microsoft.com/office/drawing/2014/main" xmlns="" id="{AAD6AF96-1AEA-F9A0-50A5-BE813622F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7903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5" name="Freeform 164">
                  <a:extLst>
                    <a:ext uri="{FF2B5EF4-FFF2-40B4-BE49-F238E27FC236}">
                      <a16:creationId xmlns:a16="http://schemas.microsoft.com/office/drawing/2014/main" xmlns="" id="{2715024E-AE4E-7047-BF83-E8FBB83C9B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4816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6" name="Freeform 165">
                  <a:extLst>
                    <a:ext uri="{FF2B5EF4-FFF2-40B4-BE49-F238E27FC236}">
                      <a16:creationId xmlns:a16="http://schemas.microsoft.com/office/drawing/2014/main" xmlns="" id="{4B901334-5D8F-3B5C-C432-00397316F4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0522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7" name="Freeform 166">
                  <a:extLst>
                    <a:ext uri="{FF2B5EF4-FFF2-40B4-BE49-F238E27FC236}">
                      <a16:creationId xmlns:a16="http://schemas.microsoft.com/office/drawing/2014/main" xmlns="" id="{E8AF3963-008E-22F3-981D-CA86BE56D6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8935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8" name="Freeform 167">
                  <a:extLst>
                    <a:ext uri="{FF2B5EF4-FFF2-40B4-BE49-F238E27FC236}">
                      <a16:creationId xmlns:a16="http://schemas.microsoft.com/office/drawing/2014/main" xmlns="" id="{EEE40228-14D2-916B-8F16-9D063A5058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87226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399" name="Freeform 168">
                  <a:extLst>
                    <a:ext uri="{FF2B5EF4-FFF2-40B4-BE49-F238E27FC236}">
                      <a16:creationId xmlns:a16="http://schemas.microsoft.com/office/drawing/2014/main" xmlns="" id="{AE6939CF-C421-A59E-4995-4ACF994D97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5837" y="4034436"/>
                  <a:ext cx="331830" cy="2449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0" name="Freeform 169">
                  <a:extLst>
                    <a:ext uri="{FF2B5EF4-FFF2-40B4-BE49-F238E27FC236}">
                      <a16:creationId xmlns:a16="http://schemas.microsoft.com/office/drawing/2014/main" xmlns="" id="{0620FD9E-5587-1C0E-DE1B-30A9F9ECD2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2418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1" name="Freeform 170">
                  <a:extLst>
                    <a:ext uri="{FF2B5EF4-FFF2-40B4-BE49-F238E27FC236}">
                      <a16:creationId xmlns:a16="http://schemas.microsoft.com/office/drawing/2014/main" xmlns="" id="{47204593-211E-F243-43ED-E9406D62F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1544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2" name="Freeform 171">
                  <a:extLst>
                    <a:ext uri="{FF2B5EF4-FFF2-40B4-BE49-F238E27FC236}">
                      <a16:creationId xmlns:a16="http://schemas.microsoft.com/office/drawing/2014/main" xmlns="" id="{206DC06C-1A98-B966-2DCB-9C2737A9C2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497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3" name="Freeform 172">
                  <a:extLst>
                    <a:ext uri="{FF2B5EF4-FFF2-40B4-BE49-F238E27FC236}">
                      <a16:creationId xmlns:a16="http://schemas.microsoft.com/office/drawing/2014/main" xmlns="" id="{6C230D93-0D1F-B970-6E41-0FCED5A2C5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0791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4" name="Freeform 173">
                  <a:extLst>
                    <a:ext uri="{FF2B5EF4-FFF2-40B4-BE49-F238E27FC236}">
                      <a16:creationId xmlns:a16="http://schemas.microsoft.com/office/drawing/2014/main" xmlns="" id="{975ECF65-320A-7B14-F3F3-D1110A90A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41010" y="4042374"/>
                  <a:ext cx="154008" cy="24494"/>
                </a:xfrm>
                <a:custGeom>
                  <a:avLst/>
                  <a:gdLst>
                    <a:gd name="T0" fmla="*/ 143452 w 79"/>
                    <a:gd name="T1" fmla="*/ 24342 h 13"/>
                    <a:gd name="T2" fmla="*/ 155243 w 79"/>
                    <a:gd name="T3" fmla="*/ 13107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4342 h 13"/>
                    <a:gd name="T10" fmla="*/ 143452 w 79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5" name="Freeform 174">
                  <a:extLst>
                    <a:ext uri="{FF2B5EF4-FFF2-40B4-BE49-F238E27FC236}">
                      <a16:creationId xmlns:a16="http://schemas.microsoft.com/office/drawing/2014/main" xmlns="" id="{0027A231-8242-B4A5-7E90-E6AFB76F0D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78398" y="3951876"/>
                  <a:ext cx="166709" cy="24494"/>
                </a:xfrm>
                <a:custGeom>
                  <a:avLst/>
                  <a:gdLst>
                    <a:gd name="T0" fmla="*/ 0 w 85"/>
                    <a:gd name="T1" fmla="*/ 0 h 13"/>
                    <a:gd name="T2" fmla="*/ 0 w 85"/>
                    <a:gd name="T3" fmla="*/ 24342 h 13"/>
                    <a:gd name="T4" fmla="*/ 155215 w 85"/>
                    <a:gd name="T5" fmla="*/ 24342 h 13"/>
                    <a:gd name="T6" fmla="*/ 167004 w 85"/>
                    <a:gd name="T7" fmla="*/ 11235 h 13"/>
                    <a:gd name="T8" fmla="*/ 155215 w 85"/>
                    <a:gd name="T9" fmla="*/ 0 h 13"/>
                    <a:gd name="T10" fmla="*/ 0 w 85"/>
                    <a:gd name="T11" fmla="*/ 0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82" y="13"/>
                        <a:pt x="85" y="10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6" name="Freeform 175">
                  <a:extLst>
                    <a:ext uri="{FF2B5EF4-FFF2-40B4-BE49-F238E27FC236}">
                      <a16:creationId xmlns:a16="http://schemas.microsoft.com/office/drawing/2014/main" xmlns="" id="{5FE69CB8-F896-D7C1-C269-A202567A8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67629" y="3960689"/>
                  <a:ext cx="80972" cy="22745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51 w 41"/>
                    <a:gd name="T5" fmla="*/ 22256 h 12"/>
                    <a:gd name="T6" fmla="*/ 79974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7" name="Freeform 176">
                  <a:extLst>
                    <a:ext uri="{FF2B5EF4-FFF2-40B4-BE49-F238E27FC236}">
                      <a16:creationId xmlns:a16="http://schemas.microsoft.com/office/drawing/2014/main" xmlns="" id="{EB41BF8D-67FC-6A6E-6CC4-AFEF2DC68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18381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8" name="Freeform 177">
                  <a:extLst>
                    <a:ext uri="{FF2B5EF4-FFF2-40B4-BE49-F238E27FC236}">
                      <a16:creationId xmlns:a16="http://schemas.microsoft.com/office/drawing/2014/main" xmlns="" id="{55CB52DC-8E86-FF82-638B-0FF02E8CF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18065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09" name="Freeform 178">
                  <a:extLst>
                    <a:ext uri="{FF2B5EF4-FFF2-40B4-BE49-F238E27FC236}">
                      <a16:creationId xmlns:a16="http://schemas.microsoft.com/office/drawing/2014/main" xmlns="" id="{78BE81F0-22A5-3C2B-1106-F174F81C9B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1864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0" name="Freeform 179">
                  <a:extLst>
                    <a:ext uri="{FF2B5EF4-FFF2-40B4-BE49-F238E27FC236}">
                      <a16:creationId xmlns:a16="http://schemas.microsoft.com/office/drawing/2014/main" xmlns="" id="{4500CD9A-F2A6-FF2A-699D-7C5C0A221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30156" y="4020551"/>
                  <a:ext cx="152420" cy="15745"/>
                </a:xfrm>
                <a:custGeom>
                  <a:avLst/>
                  <a:gdLst>
                    <a:gd name="T0" fmla="*/ 11761 w 78"/>
                    <a:gd name="T1" fmla="*/ 1855 h 9"/>
                    <a:gd name="T2" fmla="*/ 150931 w 78"/>
                    <a:gd name="T3" fmla="*/ 1855 h 9"/>
                    <a:gd name="T4" fmla="*/ 74485 w 78"/>
                    <a:gd name="T5" fmla="*/ 3709 h 9"/>
                    <a:gd name="T6" fmla="*/ 5880 w 78"/>
                    <a:gd name="T7" fmla="*/ 14837 h 9"/>
                    <a:gd name="T8" fmla="*/ 11761 w 78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1"/>
                      </a:move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1" name="Freeform 180">
                  <a:extLst>
                    <a:ext uri="{FF2B5EF4-FFF2-40B4-BE49-F238E27FC236}">
                      <a16:creationId xmlns:a16="http://schemas.microsoft.com/office/drawing/2014/main" xmlns="" id="{8428ABFF-BF39-A2CA-7788-90D66AC65E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0592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2" name="Freeform 181">
                  <a:extLst>
                    <a:ext uri="{FF2B5EF4-FFF2-40B4-BE49-F238E27FC236}">
                      <a16:creationId xmlns:a16="http://schemas.microsoft.com/office/drawing/2014/main" xmlns="" id="{82BD179B-332F-0BA6-6B33-13960329AA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5837" y="4034436"/>
                  <a:ext cx="331830" cy="2449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3" name="Freeform 182">
                  <a:extLst>
                    <a:ext uri="{FF2B5EF4-FFF2-40B4-BE49-F238E27FC236}">
                      <a16:creationId xmlns:a16="http://schemas.microsoft.com/office/drawing/2014/main" xmlns="" id="{38E5F8D4-F332-61DE-E918-FF9F5A6E9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2418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4" name="Freeform 183">
                  <a:extLst>
                    <a:ext uri="{FF2B5EF4-FFF2-40B4-BE49-F238E27FC236}">
                      <a16:creationId xmlns:a16="http://schemas.microsoft.com/office/drawing/2014/main" xmlns="" id="{02F2738E-90AB-F2D1-0841-CDD04C7BDB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1544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5" name="Freeform 184">
                  <a:extLst>
                    <a:ext uri="{FF2B5EF4-FFF2-40B4-BE49-F238E27FC236}">
                      <a16:creationId xmlns:a16="http://schemas.microsoft.com/office/drawing/2014/main" xmlns="" id="{4305805A-0E9F-E37B-ABA3-24374B296D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497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6" name="Freeform 185">
                  <a:extLst>
                    <a:ext uri="{FF2B5EF4-FFF2-40B4-BE49-F238E27FC236}">
                      <a16:creationId xmlns:a16="http://schemas.microsoft.com/office/drawing/2014/main" xmlns="" id="{24A99832-35A7-AF1C-4F31-7A5ED07BB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0791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7" name="Freeform 187">
                  <a:extLst>
                    <a:ext uri="{FF2B5EF4-FFF2-40B4-BE49-F238E27FC236}">
                      <a16:creationId xmlns:a16="http://schemas.microsoft.com/office/drawing/2014/main" xmlns="" id="{82D4D701-3A8A-14E5-F836-D80D9FD692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98198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8" name="Freeform 188">
                  <a:extLst>
                    <a:ext uri="{FF2B5EF4-FFF2-40B4-BE49-F238E27FC236}">
                      <a16:creationId xmlns:a16="http://schemas.microsoft.com/office/drawing/2014/main" xmlns="" id="{D30E2BCF-0194-A682-0A77-0BBA67D1E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819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19" name="Freeform 189">
                  <a:extLst>
                    <a:ext uri="{FF2B5EF4-FFF2-40B4-BE49-F238E27FC236}">
                      <a16:creationId xmlns:a16="http://schemas.microsoft.com/office/drawing/2014/main" xmlns="" id="{790CC48A-4436-2418-C457-88AA85768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41625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0" name="Freeform 191">
                  <a:extLst>
                    <a:ext uri="{FF2B5EF4-FFF2-40B4-BE49-F238E27FC236}">
                      <a16:creationId xmlns:a16="http://schemas.microsoft.com/office/drawing/2014/main" xmlns="" id="{761659B6-C320-8513-FF86-7969086538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76790" y="4043249"/>
                  <a:ext cx="154008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2733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1" name="Freeform 194">
                  <a:extLst>
                    <a:ext uri="{FF2B5EF4-FFF2-40B4-BE49-F238E27FC236}">
                      <a16:creationId xmlns:a16="http://schemas.microsoft.com/office/drawing/2014/main" xmlns="" id="{BAFA9D45-C50D-B628-0EF8-B3D153DB2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55037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2" name="Freeform 196">
                  <a:extLst>
                    <a:ext uri="{FF2B5EF4-FFF2-40B4-BE49-F238E27FC236}">
                      <a16:creationId xmlns:a16="http://schemas.microsoft.com/office/drawing/2014/main" xmlns="" id="{56F27AF3-40D7-FDA2-33D2-AC4FE24E9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8519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3" name="Freeform 198">
                  <a:extLst>
                    <a:ext uri="{FF2B5EF4-FFF2-40B4-BE49-F238E27FC236}">
                      <a16:creationId xmlns:a16="http://schemas.microsoft.com/office/drawing/2014/main" xmlns="" id="{469915C1-5514-9FA3-A7A1-D44CCC9B1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36374" y="4184409"/>
                  <a:ext cx="133367" cy="8747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4" name="Freeform 200">
                  <a:extLst>
                    <a:ext uri="{FF2B5EF4-FFF2-40B4-BE49-F238E27FC236}">
                      <a16:creationId xmlns:a16="http://schemas.microsoft.com/office/drawing/2014/main" xmlns="" id="{6AB7D485-9196-FBE1-6835-FE3F8EFC3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98198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5" name="Freeform 201">
                  <a:extLst>
                    <a:ext uri="{FF2B5EF4-FFF2-40B4-BE49-F238E27FC236}">
                      <a16:creationId xmlns:a16="http://schemas.microsoft.com/office/drawing/2014/main" xmlns="" id="{D66D66CF-B498-3152-9C39-06CD43E49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819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6" name="Freeform 202">
                  <a:extLst>
                    <a:ext uri="{FF2B5EF4-FFF2-40B4-BE49-F238E27FC236}">
                      <a16:creationId xmlns:a16="http://schemas.microsoft.com/office/drawing/2014/main" xmlns="" id="{F5ED5D56-6EF9-BF6E-FC94-2EFACC1EF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41625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7" name="Freeform 204">
                  <a:extLst>
                    <a:ext uri="{FF2B5EF4-FFF2-40B4-BE49-F238E27FC236}">
                      <a16:creationId xmlns:a16="http://schemas.microsoft.com/office/drawing/2014/main" xmlns="" id="{4A23BF5E-EBCF-BE68-BC17-E33E4DDF2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11494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8" name="Freeform 205">
                  <a:extLst>
                    <a:ext uri="{FF2B5EF4-FFF2-40B4-BE49-F238E27FC236}">
                      <a16:creationId xmlns:a16="http://schemas.microsoft.com/office/drawing/2014/main" xmlns="" id="{B21EF017-FC71-D472-39FE-C5BE034BF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65359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29" name="Freeform 206">
                  <a:extLst>
                    <a:ext uri="{FF2B5EF4-FFF2-40B4-BE49-F238E27FC236}">
                      <a16:creationId xmlns:a16="http://schemas.microsoft.com/office/drawing/2014/main" xmlns="" id="{0A2B1222-9E40-8FC8-0425-29D71B68B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56754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0" name="Freeform 207">
                  <a:extLst>
                    <a:ext uri="{FF2B5EF4-FFF2-40B4-BE49-F238E27FC236}">
                      <a16:creationId xmlns:a16="http://schemas.microsoft.com/office/drawing/2014/main" xmlns="" id="{1008A659-D410-3EE9-6B87-D365131DC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1847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90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1" name="Freeform 208">
                  <a:extLst>
                    <a:ext uri="{FF2B5EF4-FFF2-40B4-BE49-F238E27FC236}">
                      <a16:creationId xmlns:a16="http://schemas.microsoft.com/office/drawing/2014/main" xmlns="" id="{A94A6BD7-AF51-9FC0-EBA4-CBBAF9F30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90452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2" name="Freeform 209">
                  <a:extLst>
                    <a:ext uri="{FF2B5EF4-FFF2-40B4-BE49-F238E27FC236}">
                      <a16:creationId xmlns:a16="http://schemas.microsoft.com/office/drawing/2014/main" xmlns="" id="{E493B1CB-F91D-0CEA-63E6-3BB4E32E72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625348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804 h 149"/>
                    <a:gd name="T2" fmla="*/ 237387 w 225"/>
                    <a:gd name="T3" fmla="*/ 146762 h 149"/>
                    <a:gd name="T4" fmla="*/ 441422 w 225"/>
                    <a:gd name="T5" fmla="*/ 57590 h 149"/>
                    <a:gd name="T6" fmla="*/ 441422 w 225"/>
                    <a:gd name="T7" fmla="*/ 0 h 149"/>
                    <a:gd name="T8" fmla="*/ 237387 w 225"/>
                    <a:gd name="T9" fmla="*/ 89172 h 149"/>
                    <a:gd name="T10" fmla="*/ 0 w 225"/>
                    <a:gd name="T11" fmla="*/ 219214 h 149"/>
                    <a:gd name="T12" fmla="*/ 0 w 225"/>
                    <a:gd name="T13" fmla="*/ 276804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3" name="Freeform 210">
                  <a:extLst>
                    <a:ext uri="{FF2B5EF4-FFF2-40B4-BE49-F238E27FC236}">
                      <a16:creationId xmlns:a16="http://schemas.microsoft.com/office/drawing/2014/main" xmlns="" id="{3917AD9C-EF78-BF40-0307-F9C04C764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51316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4" name="Freeform 211">
                  <a:extLst>
                    <a:ext uri="{FF2B5EF4-FFF2-40B4-BE49-F238E27FC236}">
                      <a16:creationId xmlns:a16="http://schemas.microsoft.com/office/drawing/2014/main" xmlns="" id="{3647650F-C35B-55BD-1685-CCD599E73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35712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0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5" name="Freeform 217">
                  <a:extLst>
                    <a:ext uri="{FF2B5EF4-FFF2-40B4-BE49-F238E27FC236}">
                      <a16:creationId xmlns:a16="http://schemas.microsoft.com/office/drawing/2014/main" xmlns="" id="{FF9F5EC0-4CCA-F651-4C83-AD2B55D52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4575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6" name="Freeform 218">
                  <a:extLst>
                    <a:ext uri="{FF2B5EF4-FFF2-40B4-BE49-F238E27FC236}">
                      <a16:creationId xmlns:a16="http://schemas.microsoft.com/office/drawing/2014/main" xmlns="" id="{C404FE87-F94B-A387-A7B8-8D06605DF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70849" y="4004067"/>
                  <a:ext cx="415979" cy="16620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7" name="Freeform 219">
                  <a:extLst>
                    <a:ext uri="{FF2B5EF4-FFF2-40B4-BE49-F238E27FC236}">
                      <a16:creationId xmlns:a16="http://schemas.microsoft.com/office/drawing/2014/main" xmlns="" id="{47DA5C3D-681A-F73D-3F6C-2ED83C702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01371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8" name="Freeform 220">
                  <a:extLst>
                    <a:ext uri="{FF2B5EF4-FFF2-40B4-BE49-F238E27FC236}">
                      <a16:creationId xmlns:a16="http://schemas.microsoft.com/office/drawing/2014/main" xmlns="" id="{0FED4DA5-B7F3-B98D-8124-DE2AF28DC9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26463" y="4004067"/>
                  <a:ext cx="415979" cy="16620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39" name="Freeform 221">
                  <a:extLst>
                    <a:ext uri="{FF2B5EF4-FFF2-40B4-BE49-F238E27FC236}">
                      <a16:creationId xmlns:a16="http://schemas.microsoft.com/office/drawing/2014/main" xmlns="" id="{C4D67CBF-C06B-BB5E-D8F6-4BCBE7D00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5523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40" name="Freeform 222">
                  <a:extLst>
                    <a:ext uri="{FF2B5EF4-FFF2-40B4-BE49-F238E27FC236}">
                      <a16:creationId xmlns:a16="http://schemas.microsoft.com/office/drawing/2014/main" xmlns="" id="{3A1EED96-BCE1-0E94-63C5-E90FB35AB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81203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41" name="Freeform 223">
                  <a:extLst>
                    <a:ext uri="{FF2B5EF4-FFF2-40B4-BE49-F238E27FC236}">
                      <a16:creationId xmlns:a16="http://schemas.microsoft.com/office/drawing/2014/main" xmlns="" id="{CF06FF32-0931-DE3C-177A-1A48978CF9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616099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213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39"/>
                      </a:cubicBezTo>
                      <a:cubicBezTo>
                        <a:pt x="70" y="55"/>
                        <a:pt x="18" y="69"/>
                        <a:pt x="0" y="91"/>
                      </a:cubicBezTo>
                      <a:cubicBezTo>
                        <a:pt x="18" y="69"/>
                        <a:pt x="70" y="51"/>
                        <a:pt x="114" y="36"/>
                      </a:cubicBezTo>
                      <a:cubicBezTo>
                        <a:pt x="157" y="20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42" name="Freeform 224">
                  <a:extLst>
                    <a:ext uri="{FF2B5EF4-FFF2-40B4-BE49-F238E27FC236}">
                      <a16:creationId xmlns:a16="http://schemas.microsoft.com/office/drawing/2014/main" xmlns="" id="{3291F1A3-AE4E-BFB6-2A14-EDA043DA6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42067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3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0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43" name="Freeform 225">
                  <a:extLst>
                    <a:ext uri="{FF2B5EF4-FFF2-40B4-BE49-F238E27FC236}">
                      <a16:creationId xmlns:a16="http://schemas.microsoft.com/office/drawing/2014/main" xmlns="" id="{C954DD55-FEBA-E712-C040-28F3630731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-5400000">
                  <a:off x="4624555" y="3950542"/>
                  <a:ext cx="444558" cy="276429"/>
                </a:xfrm>
                <a:custGeom>
                  <a:avLst/>
                  <a:gdLst>
                    <a:gd name="T0" fmla="*/ 442991 w 226"/>
                    <a:gd name="T1" fmla="*/ 0 h 149"/>
                    <a:gd name="T2" fmla="*/ 321462 w 226"/>
                    <a:gd name="T3" fmla="*/ 61306 h 149"/>
                    <a:gd name="T4" fmla="*/ 237177 w 226"/>
                    <a:gd name="T5" fmla="*/ 87314 h 149"/>
                    <a:gd name="T6" fmla="*/ 235216 w 226"/>
                    <a:gd name="T7" fmla="*/ 87314 h 149"/>
                    <a:gd name="T8" fmla="*/ 0 w 226"/>
                    <a:gd name="T9" fmla="*/ 219214 h 149"/>
                    <a:gd name="T10" fmla="*/ 0 w 226"/>
                    <a:gd name="T11" fmla="*/ 276804 h 149"/>
                    <a:gd name="T12" fmla="*/ 3920 w 226"/>
                    <a:gd name="T13" fmla="*/ 276804 h 149"/>
                    <a:gd name="T14" fmla="*/ 237177 w 226"/>
                    <a:gd name="T15" fmla="*/ 148620 h 149"/>
                    <a:gd name="T16" fmla="*/ 239137 w 226"/>
                    <a:gd name="T17" fmla="*/ 148620 h 149"/>
                    <a:gd name="T18" fmla="*/ 321462 w 226"/>
                    <a:gd name="T19" fmla="*/ 122611 h 149"/>
                    <a:gd name="T20" fmla="*/ 442991 w 226"/>
                    <a:gd name="T21" fmla="*/ 57590 h 149"/>
                    <a:gd name="T22" fmla="*/ 442991 w 226"/>
                    <a:gd name="T23" fmla="*/ 0 h 149"/>
                    <a:gd name="T24" fmla="*/ 3920 w 226"/>
                    <a:gd name="T25" fmla="*/ 219214 h 149"/>
                    <a:gd name="T26" fmla="*/ 237177 w 226"/>
                    <a:gd name="T27" fmla="*/ 91030 h 149"/>
                    <a:gd name="T28" fmla="*/ 239137 w 226"/>
                    <a:gd name="T29" fmla="*/ 91030 h 149"/>
                    <a:gd name="T30" fmla="*/ 321462 w 226"/>
                    <a:gd name="T31" fmla="*/ 65021 h 149"/>
                    <a:gd name="T32" fmla="*/ 439071 w 226"/>
                    <a:gd name="T33" fmla="*/ 14862 h 149"/>
                    <a:gd name="T34" fmla="*/ 442991 w 226"/>
                    <a:gd name="T35" fmla="*/ 7431 h 149"/>
                    <a:gd name="T36" fmla="*/ 441031 w 226"/>
                    <a:gd name="T37" fmla="*/ 57590 h 149"/>
                    <a:gd name="T38" fmla="*/ 321462 w 226"/>
                    <a:gd name="T39" fmla="*/ 118896 h 149"/>
                    <a:gd name="T40" fmla="*/ 237177 w 226"/>
                    <a:gd name="T41" fmla="*/ 144904 h 149"/>
                    <a:gd name="T42" fmla="*/ 235216 w 226"/>
                    <a:gd name="T43" fmla="*/ 144904 h 149"/>
                    <a:gd name="T44" fmla="*/ 3920 w 226"/>
                    <a:gd name="T45" fmla="*/ 261942 h 149"/>
                    <a:gd name="T46" fmla="*/ 3920 w 226"/>
                    <a:gd name="T47" fmla="*/ 219214 h 1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" h="149">
                      <a:moveTo>
                        <a:pt x="226" y="0"/>
                      </a:moveTo>
                      <a:cubicBezTo>
                        <a:pt x="226" y="15"/>
                        <a:pt x="199" y="23"/>
                        <a:pt x="164" y="33"/>
                      </a:cubicBezTo>
                      <a:cubicBezTo>
                        <a:pt x="151" y="37"/>
                        <a:pt x="136" y="42"/>
                        <a:pt x="121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66" y="66"/>
                        <a:pt x="0" y="90"/>
                        <a:pt x="0" y="118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2" y="149"/>
                        <a:pt x="2" y="149"/>
                        <a:pt x="2" y="149"/>
                      </a:cubicBezTo>
                      <a:cubicBezTo>
                        <a:pt x="2" y="122"/>
                        <a:pt x="68" y="99"/>
                        <a:pt x="121" y="80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37" y="75"/>
                        <a:pt x="151" y="70"/>
                        <a:pt x="164" y="66"/>
                      </a:cubicBezTo>
                      <a:cubicBezTo>
                        <a:pt x="201" y="55"/>
                        <a:pt x="226" y="47"/>
                        <a:pt x="226" y="31"/>
                      </a:cubicBezTo>
                      <a:cubicBezTo>
                        <a:pt x="226" y="0"/>
                        <a:pt x="226" y="0"/>
                        <a:pt x="226" y="0"/>
                      </a:cubicBezTo>
                      <a:close/>
                      <a:moveTo>
                        <a:pt x="2" y="118"/>
                      </a:moveTo>
                      <a:cubicBezTo>
                        <a:pt x="2" y="91"/>
                        <a:pt x="68" y="68"/>
                        <a:pt x="121" y="49"/>
                      </a:cubicBezTo>
                      <a:cubicBezTo>
                        <a:pt x="122" y="49"/>
                        <a:pt x="122" y="49"/>
                        <a:pt x="122" y="49"/>
                      </a:cubicBezTo>
                      <a:cubicBezTo>
                        <a:pt x="137" y="44"/>
                        <a:pt x="151" y="39"/>
                        <a:pt x="164" y="35"/>
                      </a:cubicBezTo>
                      <a:cubicBezTo>
                        <a:pt x="193" y="27"/>
                        <a:pt x="216" y="19"/>
                        <a:pt x="224" y="8"/>
                      </a:cubicBezTo>
                      <a:cubicBezTo>
                        <a:pt x="225" y="7"/>
                        <a:pt x="226" y="5"/>
                        <a:pt x="226" y="4"/>
                      </a:cubicBezTo>
                      <a:cubicBezTo>
                        <a:pt x="226" y="12"/>
                        <a:pt x="225" y="31"/>
                        <a:pt x="225" y="31"/>
                      </a:cubicBezTo>
                      <a:cubicBezTo>
                        <a:pt x="225" y="46"/>
                        <a:pt x="199" y="54"/>
                        <a:pt x="164" y="64"/>
                      </a:cubicBezTo>
                      <a:cubicBezTo>
                        <a:pt x="151" y="68"/>
                        <a:pt x="136" y="73"/>
                        <a:pt x="121" y="78"/>
                      </a:cubicBezTo>
                      <a:cubicBezTo>
                        <a:pt x="120" y="78"/>
                        <a:pt x="120" y="78"/>
                        <a:pt x="120" y="78"/>
                      </a:cubicBezTo>
                      <a:cubicBezTo>
                        <a:pt x="72" y="95"/>
                        <a:pt x="13" y="116"/>
                        <a:pt x="2" y="141"/>
                      </a:cubicBezTo>
                      <a:cubicBezTo>
                        <a:pt x="2" y="132"/>
                        <a:pt x="2" y="118"/>
                        <a:pt x="2" y="11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44" name="Freeform 226">
                  <a:extLst>
                    <a:ext uri="{FF2B5EF4-FFF2-40B4-BE49-F238E27FC236}">
                      <a16:creationId xmlns:a16="http://schemas.microsoft.com/office/drawing/2014/main" xmlns="" id="{AE473A71-AB18-6E60-D884-963F7F9D4E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28762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2594 h 34"/>
                    <a:gd name="T4" fmla="*/ 90629 w 78"/>
                    <a:gd name="T5" fmla="*/ 33138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45" name="Freeform 227">
                  <a:extLst>
                    <a:ext uri="{FF2B5EF4-FFF2-40B4-BE49-F238E27FC236}">
                      <a16:creationId xmlns:a16="http://schemas.microsoft.com/office/drawing/2014/main" xmlns="" id="{966FFB8D-59F8-0D78-52BF-281415B8CB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71398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3506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446" name="Freeform 228">
                  <a:extLst>
                    <a:ext uri="{FF2B5EF4-FFF2-40B4-BE49-F238E27FC236}">
                      <a16:creationId xmlns:a16="http://schemas.microsoft.com/office/drawing/2014/main" xmlns="" id="{5A3D01E1-DDA9-DCD5-C5A4-944EED610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5784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5367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3"/>
                        <a:pt x="78" y="34"/>
                      </a:cubicBezTo>
                      <a:cubicBezTo>
                        <a:pt x="70" y="31"/>
                        <a:pt x="50" y="21"/>
                        <a:pt x="46" y="19"/>
                      </a:cubicBezTo>
                      <a:cubicBezTo>
                        <a:pt x="41" y="1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</p:grp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xmlns="" id="{B253BA31-1863-E74F-24EE-A814AD23713B}"/>
                  </a:ext>
                </a:extLst>
              </p:cNvPr>
              <p:cNvSpPr/>
              <p:nvPr/>
            </p:nvSpPr>
            <p:spPr>
              <a:xfrm rot="600000">
                <a:off x="7733241" y="5059655"/>
                <a:ext cx="73481" cy="4413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342892">
                  <a:defRPr/>
                </a:pPr>
                <a:endParaRPr lang="fr-FR" sz="7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3" name="ZoneTexte 605">
              <a:extLst>
                <a:ext uri="{FF2B5EF4-FFF2-40B4-BE49-F238E27FC236}">
                  <a16:creationId xmlns:a16="http://schemas.microsoft.com/office/drawing/2014/main" xmlns="" id="{CD9A7BC1-1082-C641-FDDE-B81FC19C46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317" y="1929907"/>
              <a:ext cx="1340428" cy="430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B. Cellules avec</a:t>
              </a:r>
              <a:br>
                <a:rPr lang="fr-FR" sz="750">
                  <a:solidFill>
                    <a:prstClr val="black"/>
                  </a:solidFill>
                </a:rPr>
              </a:br>
              <a:r>
                <a:rPr lang="fr-FR" sz="750">
                  <a:solidFill>
                    <a:prstClr val="black"/>
                  </a:solidFill>
                </a:rPr>
                <a:t>mutation de BRCA </a:t>
              </a:r>
            </a:p>
          </p:txBody>
        </p:sp>
        <p:sp>
          <p:nvSpPr>
            <p:cNvPr id="34" name="ZoneTexte 606">
              <a:extLst>
                <a:ext uri="{FF2B5EF4-FFF2-40B4-BE49-F238E27FC236}">
                  <a16:creationId xmlns:a16="http://schemas.microsoft.com/office/drawing/2014/main" xmlns="" id="{DFBE8C75-0A9D-950A-46D8-041554E6C7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0992" y="1929907"/>
              <a:ext cx="1415230" cy="277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A. Cellules normales</a:t>
              </a:r>
            </a:p>
          </p:txBody>
        </p:sp>
        <p:sp>
          <p:nvSpPr>
            <p:cNvPr id="35" name="ZoneTexte 607">
              <a:extLst>
                <a:ext uri="{FF2B5EF4-FFF2-40B4-BE49-F238E27FC236}">
                  <a16:creationId xmlns:a16="http://schemas.microsoft.com/office/drawing/2014/main" xmlns="" id="{73BCD90A-5428-D2D1-0251-A8C741B22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5832" y="5138665"/>
              <a:ext cx="940779" cy="292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825">
                  <a:solidFill>
                    <a:prstClr val="black"/>
                  </a:solidFill>
                </a:rPr>
                <a:t>Réparation</a:t>
              </a:r>
            </a:p>
          </p:txBody>
        </p:sp>
        <p:cxnSp>
          <p:nvCxnSpPr>
            <p:cNvPr id="36" name="Connecteur droit avec flèche 35">
              <a:extLst>
                <a:ext uri="{FF2B5EF4-FFF2-40B4-BE49-F238E27FC236}">
                  <a16:creationId xmlns:a16="http://schemas.microsoft.com/office/drawing/2014/main" xmlns="" id="{9EE0362F-A1C2-8B90-6024-6DE578AD36AE}"/>
                </a:ext>
              </a:extLst>
            </p:cNvPr>
            <p:cNvCxnSpPr/>
            <p:nvPr/>
          </p:nvCxnSpPr>
          <p:spPr>
            <a:xfrm>
              <a:off x="1716222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Connecteur droit avec flèche 36">
              <a:extLst>
                <a:ext uri="{FF2B5EF4-FFF2-40B4-BE49-F238E27FC236}">
                  <a16:creationId xmlns:a16="http://schemas.microsoft.com/office/drawing/2014/main" xmlns="" id="{06331F61-ECFB-E22B-8239-2D5AC9E1099D}"/>
                </a:ext>
              </a:extLst>
            </p:cNvPr>
            <p:cNvCxnSpPr/>
            <p:nvPr/>
          </p:nvCxnSpPr>
          <p:spPr>
            <a:xfrm>
              <a:off x="1709872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ZoneTexte 610">
              <a:extLst>
                <a:ext uri="{FF2B5EF4-FFF2-40B4-BE49-F238E27FC236}">
                  <a16:creationId xmlns:a16="http://schemas.microsoft.com/office/drawing/2014/main" xmlns="" id="{81D98560-1658-3EDB-883C-44D8CBEFAF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5442" y="2682481"/>
              <a:ext cx="1137398" cy="400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Réparation par</a:t>
              </a:r>
            </a:p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excision de base </a:t>
              </a:r>
            </a:p>
          </p:txBody>
        </p:sp>
        <p:sp>
          <p:nvSpPr>
            <p:cNvPr id="39" name="ZoneTexte 611">
              <a:extLst>
                <a:ext uri="{FF2B5EF4-FFF2-40B4-BE49-F238E27FC236}">
                  <a16:creationId xmlns:a16="http://schemas.microsoft.com/office/drawing/2014/main" xmlns="" id="{F4953DEF-BEE3-2E16-1FD8-0CFE0B8BE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9599" y="2682481"/>
              <a:ext cx="1041225" cy="538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Recombinaison</a:t>
              </a:r>
            </a:p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homologue</a:t>
              </a:r>
            </a:p>
            <a:p>
              <a:pPr algn="ctr" defTabSz="342892">
                <a:defRPr/>
              </a:pPr>
              <a:endParaRPr lang="fr-FR" sz="675">
                <a:solidFill>
                  <a:prstClr val="black"/>
                </a:solidFill>
              </a:endParaRPr>
            </a:p>
          </p:txBody>
        </p:sp>
        <p:cxnSp>
          <p:nvCxnSpPr>
            <p:cNvPr id="40" name="Connecteur droit avec flèche 39">
              <a:extLst>
                <a:ext uri="{FF2B5EF4-FFF2-40B4-BE49-F238E27FC236}">
                  <a16:creationId xmlns:a16="http://schemas.microsoft.com/office/drawing/2014/main" xmlns="" id="{FBCC64B0-8281-D6B9-4474-D9424D0FD3FF}"/>
                </a:ext>
              </a:extLst>
            </p:cNvPr>
            <p:cNvCxnSpPr/>
            <p:nvPr/>
          </p:nvCxnSpPr>
          <p:spPr>
            <a:xfrm>
              <a:off x="1295568" y="3101636"/>
              <a:ext cx="387318" cy="860538"/>
            </a:xfrm>
            <a:prstGeom prst="straightConnector1">
              <a:avLst/>
            </a:prstGeom>
            <a:ln w="28575"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" name="Groupe 613">
              <a:extLst>
                <a:ext uri="{FF2B5EF4-FFF2-40B4-BE49-F238E27FC236}">
                  <a16:creationId xmlns:a16="http://schemas.microsoft.com/office/drawing/2014/main" xmlns="" id="{F020506A-D5A4-1362-7264-9AE4C6835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870" y="3961974"/>
              <a:ext cx="1667776" cy="535858"/>
              <a:chOff x="7036207" y="4965782"/>
              <a:chExt cx="1838170" cy="535858"/>
            </a:xfrm>
          </p:grpSpPr>
          <p:grpSp>
            <p:nvGrpSpPr>
              <p:cNvPr id="67" name="Groupe 614">
                <a:extLst>
                  <a:ext uri="{FF2B5EF4-FFF2-40B4-BE49-F238E27FC236}">
                    <a16:creationId xmlns:a16="http://schemas.microsoft.com/office/drawing/2014/main" xmlns="" id="{363285B2-8727-5383-CDB7-FBA57649A3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36207" y="4965782"/>
                <a:ext cx="1838170" cy="447695"/>
                <a:chOff x="4707905" y="3864692"/>
                <a:chExt cx="1838170" cy="447695"/>
              </a:xfrm>
            </p:grpSpPr>
            <p:sp>
              <p:nvSpPr>
                <p:cNvPr id="69" name="Freeform 6">
                  <a:extLst>
                    <a:ext uri="{FF2B5EF4-FFF2-40B4-BE49-F238E27FC236}">
                      <a16:creationId xmlns:a16="http://schemas.microsoft.com/office/drawing/2014/main" xmlns="" id="{E6948980-F75D-E4FA-B304-9A2B54D5A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6733" y="3881955"/>
                  <a:ext cx="125429" cy="94476"/>
                </a:xfrm>
                <a:custGeom>
                  <a:avLst/>
                  <a:gdLst>
                    <a:gd name="T0" fmla="*/ 86520 w 63"/>
                    <a:gd name="T1" fmla="*/ 0 h 51"/>
                    <a:gd name="T2" fmla="*/ 0 w 63"/>
                    <a:gd name="T3" fmla="*/ 27819 h 51"/>
                    <a:gd name="T4" fmla="*/ 123881 w 63"/>
                    <a:gd name="T5" fmla="*/ 94586 h 51"/>
                    <a:gd name="T6" fmla="*/ 123881 w 63"/>
                    <a:gd name="T7" fmla="*/ 35238 h 51"/>
                    <a:gd name="T8" fmla="*/ 86520 w 63"/>
                    <a:gd name="T9" fmla="*/ 0 h 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51">
                      <a:moveTo>
                        <a:pt x="44" y="0"/>
                      </a:moveTo>
                      <a:cubicBezTo>
                        <a:pt x="32" y="5"/>
                        <a:pt x="17" y="9"/>
                        <a:pt x="0" y="15"/>
                      </a:cubicBezTo>
                      <a:cubicBezTo>
                        <a:pt x="32" y="25"/>
                        <a:pt x="63" y="38"/>
                        <a:pt x="63" y="5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3"/>
                        <a:pt x="55" y="6"/>
                        <a:pt x="44" y="0"/>
                      </a:cubicBez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0" name="Freeform 7">
                  <a:extLst>
                    <a:ext uri="{FF2B5EF4-FFF2-40B4-BE49-F238E27FC236}">
                      <a16:creationId xmlns:a16="http://schemas.microsoft.com/office/drawing/2014/main" xmlns="" id="{BEE4680F-6795-C3DA-DF3B-C23E7C691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32802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1" name="Freeform 8">
                  <a:extLst>
                    <a:ext uri="{FF2B5EF4-FFF2-40B4-BE49-F238E27FC236}">
                      <a16:creationId xmlns:a16="http://schemas.microsoft.com/office/drawing/2014/main" xmlns="" id="{820E57D8-35BD-A6C2-C518-F462391E6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6500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1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2" name="Freeform 9">
                  <a:extLst>
                    <a:ext uri="{FF2B5EF4-FFF2-40B4-BE49-F238E27FC236}">
                      <a16:creationId xmlns:a16="http://schemas.microsoft.com/office/drawing/2014/main" xmlns="" id="{F33F6CC4-2C2F-1F0D-AC93-ADA0E330F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4384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3" name="Freeform 10">
                  <a:extLst>
                    <a:ext uri="{FF2B5EF4-FFF2-40B4-BE49-F238E27FC236}">
                      <a16:creationId xmlns:a16="http://schemas.microsoft.com/office/drawing/2014/main" xmlns="" id="{AE290571-4B6F-77AF-7D32-3B27FF911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87543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4" name="Freeform 11">
                  <a:extLst>
                    <a:ext uri="{FF2B5EF4-FFF2-40B4-BE49-F238E27FC236}">
                      <a16:creationId xmlns:a16="http://schemas.microsoft.com/office/drawing/2014/main" xmlns="" id="{BAC6E6E3-4AB2-92EB-8409-847BD6DA4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42282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5" name="Freeform 12">
                  <a:extLst>
                    <a:ext uri="{FF2B5EF4-FFF2-40B4-BE49-F238E27FC236}">
                      <a16:creationId xmlns:a16="http://schemas.microsoft.com/office/drawing/2014/main" xmlns="" id="{B42D8B5A-0A22-F78A-8E5F-2CFC7A189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9645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6" name="Freeform 13">
                  <a:extLst>
                    <a:ext uri="{FF2B5EF4-FFF2-40B4-BE49-F238E27FC236}">
                      <a16:creationId xmlns:a16="http://schemas.microsoft.com/office/drawing/2014/main" xmlns="" id="{2549DD1A-9E93-FA29-0A3E-BAFEC8A08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80687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1"/>
                      </a:cubicBezTo>
                      <a:cubicBezTo>
                        <a:pt x="139" y="113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7" name="Freeform 15">
                  <a:extLst>
                    <a:ext uri="{FF2B5EF4-FFF2-40B4-BE49-F238E27FC236}">
                      <a16:creationId xmlns:a16="http://schemas.microsoft.com/office/drawing/2014/main" xmlns="" id="{8E8B0C25-6D05-6B14-700A-37700F49EF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25685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8" name="Freeform 16">
                  <a:extLst>
                    <a:ext uri="{FF2B5EF4-FFF2-40B4-BE49-F238E27FC236}">
                      <a16:creationId xmlns:a16="http://schemas.microsoft.com/office/drawing/2014/main" xmlns="" id="{4C8F2202-4908-051E-0D39-58172F5BA1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29251" y="4088403"/>
                  <a:ext cx="149244" cy="4198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8122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79" name="Freeform 17">
                  <a:extLst>
                    <a:ext uri="{FF2B5EF4-FFF2-40B4-BE49-F238E27FC236}">
                      <a16:creationId xmlns:a16="http://schemas.microsoft.com/office/drawing/2014/main" xmlns="" id="{883D92C3-8C82-FA3F-9BB7-5AB2D6C9A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41779" y="3870725"/>
                  <a:ext cx="57157" cy="45488"/>
                </a:xfrm>
                <a:custGeom>
                  <a:avLst/>
                  <a:gdLst>
                    <a:gd name="T0" fmla="*/ 0 w 29"/>
                    <a:gd name="T1" fmla="*/ 31213 h 25"/>
                    <a:gd name="T2" fmla="*/ 29605 w 29"/>
                    <a:gd name="T3" fmla="*/ 44066 h 25"/>
                    <a:gd name="T4" fmla="*/ 51315 w 29"/>
                    <a:gd name="T5" fmla="*/ 16525 h 25"/>
                    <a:gd name="T6" fmla="*/ 17763 w 29"/>
                    <a:gd name="T7" fmla="*/ 33049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0" name="Freeform 18">
                  <a:extLst>
                    <a:ext uri="{FF2B5EF4-FFF2-40B4-BE49-F238E27FC236}">
                      <a16:creationId xmlns:a16="http://schemas.microsoft.com/office/drawing/2014/main" xmlns="" id="{860FE7A0-5B49-F031-8092-9D1B2CAEEF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98130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1" name="Freeform 19">
                  <a:extLst>
                    <a:ext uri="{FF2B5EF4-FFF2-40B4-BE49-F238E27FC236}">
                      <a16:creationId xmlns:a16="http://schemas.microsoft.com/office/drawing/2014/main" xmlns="" id="{4E827597-8AF3-B02B-7842-09FFC31ED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3126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2" name="Freeform 20">
                  <a:extLst>
                    <a:ext uri="{FF2B5EF4-FFF2-40B4-BE49-F238E27FC236}">
                      <a16:creationId xmlns:a16="http://schemas.microsoft.com/office/drawing/2014/main" xmlns="" id="{CFFCFA4E-278F-D329-3070-D1FD6C15E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8436" y="3869850"/>
                  <a:ext cx="57157" cy="4723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3" name="Freeform 21">
                  <a:extLst>
                    <a:ext uri="{FF2B5EF4-FFF2-40B4-BE49-F238E27FC236}">
                      <a16:creationId xmlns:a16="http://schemas.microsoft.com/office/drawing/2014/main" xmlns="" id="{7B56B354-2C49-A7D6-C9E9-18C0527A6C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3123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4" name="Freeform 22">
                  <a:extLst>
                    <a:ext uri="{FF2B5EF4-FFF2-40B4-BE49-F238E27FC236}">
                      <a16:creationId xmlns:a16="http://schemas.microsoft.com/office/drawing/2014/main" xmlns="" id="{D8FC9A7D-B670-85BE-F9CD-59CE81E4B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63684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5" name="Freeform 23">
                  <a:extLst>
                    <a:ext uri="{FF2B5EF4-FFF2-40B4-BE49-F238E27FC236}">
                      <a16:creationId xmlns:a16="http://schemas.microsoft.com/office/drawing/2014/main" xmlns="" id="{CA14EF80-6E7A-F362-7E93-05190649A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93455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6" name="Freeform 24">
                  <a:extLst>
                    <a:ext uri="{FF2B5EF4-FFF2-40B4-BE49-F238E27FC236}">
                      <a16:creationId xmlns:a16="http://schemas.microsoft.com/office/drawing/2014/main" xmlns="" id="{C651CE37-6F8A-DD50-D4E6-B5F51BC23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78676" y="4146130"/>
                  <a:ext cx="211165" cy="11547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5639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4185 h 63"/>
                    <a:gd name="T18" fmla="*/ 7855 w 107"/>
                    <a:gd name="T19" fmla="*/ 44511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9"/>
                        <a:pt x="36" y="21"/>
                        <a:pt x="47" y="25"/>
                      </a:cubicBezTo>
                      <a:cubicBezTo>
                        <a:pt x="46" y="29"/>
                        <a:pt x="37" y="25"/>
                        <a:pt x="34" y="30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9"/>
                        <a:pt x="99" y="48"/>
                        <a:pt x="107" y="50"/>
                      </a:cubicBezTo>
                      <a:cubicBezTo>
                        <a:pt x="104" y="50"/>
                        <a:pt x="77" y="52"/>
                        <a:pt x="74" y="54"/>
                      </a:cubicBezTo>
                      <a:cubicBezTo>
                        <a:pt x="71" y="57"/>
                        <a:pt x="68" y="60"/>
                        <a:pt x="68" y="63"/>
                      </a:cubicBezTo>
                      <a:cubicBezTo>
                        <a:pt x="60" y="62"/>
                        <a:pt x="53" y="56"/>
                        <a:pt x="45" y="52"/>
                      </a:cubicBezTo>
                      <a:cubicBezTo>
                        <a:pt x="38" y="49"/>
                        <a:pt x="29" y="44"/>
                        <a:pt x="23" y="40"/>
                      </a:cubicBezTo>
                      <a:cubicBezTo>
                        <a:pt x="16" y="35"/>
                        <a:pt x="9" y="30"/>
                        <a:pt x="4" y="24"/>
                      </a:cubicBezTo>
                      <a:cubicBezTo>
                        <a:pt x="1" y="18"/>
                        <a:pt x="0" y="6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7" name="Freeform 25">
                  <a:extLst>
                    <a:ext uri="{FF2B5EF4-FFF2-40B4-BE49-F238E27FC236}">
                      <a16:creationId xmlns:a16="http://schemas.microsoft.com/office/drawing/2014/main" xmlns="" id="{EC6753A5-2D68-E4C7-C965-1824CBCE94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83992" y="4087528"/>
                  <a:ext cx="149244" cy="43738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6247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8" name="Freeform 26">
                  <a:extLst>
                    <a:ext uri="{FF2B5EF4-FFF2-40B4-BE49-F238E27FC236}">
                      <a16:creationId xmlns:a16="http://schemas.microsoft.com/office/drawing/2014/main" xmlns="" id="{D833E7DC-29B9-59E1-27C6-6EE6235A94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97394" y="3870725"/>
                  <a:ext cx="57157" cy="45488"/>
                </a:xfrm>
                <a:custGeom>
                  <a:avLst/>
                  <a:gdLst>
                    <a:gd name="T0" fmla="*/ 0 w 29"/>
                    <a:gd name="T1" fmla="*/ 29377 h 25"/>
                    <a:gd name="T2" fmla="*/ 29605 w 29"/>
                    <a:gd name="T3" fmla="*/ 42230 h 25"/>
                    <a:gd name="T4" fmla="*/ 51315 w 29"/>
                    <a:gd name="T5" fmla="*/ 14689 h 25"/>
                    <a:gd name="T6" fmla="*/ 17763 w 29"/>
                    <a:gd name="T7" fmla="*/ 31213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89" name="Freeform 27">
                  <a:extLst>
                    <a:ext uri="{FF2B5EF4-FFF2-40B4-BE49-F238E27FC236}">
                      <a16:creationId xmlns:a16="http://schemas.microsoft.com/office/drawing/2014/main" xmlns="" id="{AE8056AE-DA2B-B6A3-A96A-9CC781689C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51120" y="4144219"/>
                  <a:ext cx="214341" cy="122468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9577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8194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1"/>
                        <a:pt x="38" y="23"/>
                        <a:pt x="49" y="27"/>
                      </a:cubicBezTo>
                      <a:cubicBezTo>
                        <a:pt x="48" y="31"/>
                        <a:pt x="39" y="27"/>
                        <a:pt x="36" y="32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50"/>
                        <a:pt x="109" y="52"/>
                      </a:cubicBezTo>
                      <a:cubicBezTo>
                        <a:pt x="106" y="52"/>
                        <a:pt x="79" y="54"/>
                        <a:pt x="76" y="56"/>
                      </a:cubicBezTo>
                      <a:cubicBezTo>
                        <a:pt x="73" y="59"/>
                        <a:pt x="70" y="62"/>
                        <a:pt x="70" y="65"/>
                      </a:cubicBezTo>
                      <a:cubicBezTo>
                        <a:pt x="62" y="64"/>
                        <a:pt x="55" y="58"/>
                        <a:pt x="47" y="54"/>
                      </a:cubicBezTo>
                      <a:cubicBezTo>
                        <a:pt x="40" y="51"/>
                        <a:pt x="31" y="46"/>
                        <a:pt x="25" y="42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20"/>
                        <a:pt x="0" y="10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0" name="Freeform 28">
                  <a:extLst>
                    <a:ext uri="{FF2B5EF4-FFF2-40B4-BE49-F238E27FC236}">
                      <a16:creationId xmlns:a16="http://schemas.microsoft.com/office/drawing/2014/main" xmlns="" id="{DB3EDEDB-597B-3A77-5CEF-119C06075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7866" y="4075621"/>
                  <a:ext cx="173059" cy="4373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5824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1" name="Freeform 29">
                  <a:extLst>
                    <a:ext uri="{FF2B5EF4-FFF2-40B4-BE49-F238E27FC236}">
                      <a16:creationId xmlns:a16="http://schemas.microsoft.com/office/drawing/2014/main" xmlns="" id="{2A41C8A1-D0EB-08EA-DB03-272FB770FC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72300" y="3869851"/>
                  <a:ext cx="57157" cy="47237"/>
                </a:xfrm>
                <a:custGeom>
                  <a:avLst/>
                  <a:gdLst>
                    <a:gd name="T0" fmla="*/ 0 w 29"/>
                    <a:gd name="T1" fmla="*/ 29823 h 25"/>
                    <a:gd name="T2" fmla="*/ 29605 w 29"/>
                    <a:gd name="T3" fmla="*/ 42870 h 25"/>
                    <a:gd name="T4" fmla="*/ 51315 w 29"/>
                    <a:gd name="T5" fmla="*/ 14911 h 25"/>
                    <a:gd name="T6" fmla="*/ 17763 w 29"/>
                    <a:gd name="T7" fmla="*/ 31687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2" name="Freeform 30">
                  <a:extLst>
                    <a:ext uri="{FF2B5EF4-FFF2-40B4-BE49-F238E27FC236}">
                      <a16:creationId xmlns:a16="http://schemas.microsoft.com/office/drawing/2014/main" xmlns="" id="{397BDDC1-ED37-1027-69EC-89199C707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6114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283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1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7"/>
                        <a:pt x="0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3" name="Freeform 31">
                  <a:extLst>
                    <a:ext uri="{FF2B5EF4-FFF2-40B4-BE49-F238E27FC236}">
                      <a16:creationId xmlns:a16="http://schemas.microsoft.com/office/drawing/2014/main" xmlns="" id="{0ECEB33B-95AC-2C0F-6A67-A8C3B6219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16673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5"/>
                    <a:gd name="T2" fmla="*/ 0 w 6"/>
                    <a:gd name="T3" fmla="*/ 27819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5">
                      <a:moveTo>
                        <a:pt x="2" y="0"/>
                      </a:moveTo>
                      <a:cubicBezTo>
                        <a:pt x="6" y="6"/>
                        <a:pt x="5" y="12"/>
                        <a:pt x="0" y="15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4" name="Freeform 32">
                  <a:extLst>
                    <a:ext uri="{FF2B5EF4-FFF2-40B4-BE49-F238E27FC236}">
                      <a16:creationId xmlns:a16="http://schemas.microsoft.com/office/drawing/2014/main" xmlns="" id="{9ABA1ACF-CF54-18EF-9339-684A7C519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46446" y="3984586"/>
                  <a:ext cx="47631" cy="20995"/>
                </a:xfrm>
                <a:custGeom>
                  <a:avLst/>
                  <a:gdLst>
                    <a:gd name="T0" fmla="*/ 0 w 24"/>
                    <a:gd name="T1" fmla="*/ 16692 h 12"/>
                    <a:gd name="T2" fmla="*/ 29402 w 24"/>
                    <a:gd name="T3" fmla="*/ 22256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2983 h 12"/>
                    <a:gd name="T12" fmla="*/ 9801 w 24"/>
                    <a:gd name="T13" fmla="*/ 12983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9"/>
                      </a:moveTo>
                      <a:cubicBezTo>
                        <a:pt x="5" y="10"/>
                        <a:pt x="10" y="12"/>
                        <a:pt x="15" y="12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10" y="7"/>
                        <a:pt x="7" y="7"/>
                        <a:pt x="5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5" name="Freeform 33">
                  <a:extLst>
                    <a:ext uri="{FF2B5EF4-FFF2-40B4-BE49-F238E27FC236}">
                      <a16:creationId xmlns:a16="http://schemas.microsoft.com/office/drawing/2014/main" xmlns="" id="{2E91889C-5BF6-40FB-58F1-0FAF46C51D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33416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6" name="Freeform 34">
                  <a:extLst>
                    <a:ext uri="{FF2B5EF4-FFF2-40B4-BE49-F238E27FC236}">
                      <a16:creationId xmlns:a16="http://schemas.microsoft.com/office/drawing/2014/main" xmlns="" id="{6D1B6A9E-0CBF-6675-623C-B1CB48D941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36981" y="4088403"/>
                  <a:ext cx="149244" cy="41989"/>
                </a:xfrm>
                <a:custGeom>
                  <a:avLst/>
                  <a:gdLst>
                    <a:gd name="T0" fmla="*/ 0 w 77"/>
                    <a:gd name="T1" fmla="*/ 3689 h 23"/>
                    <a:gd name="T2" fmla="*/ 109482 w 77"/>
                    <a:gd name="T3" fmla="*/ 42425 h 23"/>
                    <a:gd name="T4" fmla="*/ 150538 w 77"/>
                    <a:gd name="T5" fmla="*/ 27668 h 23"/>
                    <a:gd name="T6" fmla="*/ 89932 w 77"/>
                    <a:gd name="T7" fmla="*/ 27668 h 23"/>
                    <a:gd name="T8" fmla="*/ 80157 w 77"/>
                    <a:gd name="T9" fmla="*/ 12912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7" name="Freeform 35">
                  <a:extLst>
                    <a:ext uri="{FF2B5EF4-FFF2-40B4-BE49-F238E27FC236}">
                      <a16:creationId xmlns:a16="http://schemas.microsoft.com/office/drawing/2014/main" xmlns="" id="{08BF9273-684B-C11B-322E-9644FB0E7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50383" y="3869851"/>
                  <a:ext cx="57157" cy="47237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8" name="Freeform 36">
                  <a:extLst>
                    <a:ext uri="{FF2B5EF4-FFF2-40B4-BE49-F238E27FC236}">
                      <a16:creationId xmlns:a16="http://schemas.microsoft.com/office/drawing/2014/main" xmlns="" id="{5769EC71-5215-FB61-4B2B-93F278A7D6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05860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7715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6333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99" name="Freeform 37">
                  <a:extLst>
                    <a:ext uri="{FF2B5EF4-FFF2-40B4-BE49-F238E27FC236}">
                      <a16:creationId xmlns:a16="http://schemas.microsoft.com/office/drawing/2014/main" xmlns="" id="{62615D6D-BB4A-8F3B-A23F-8E36B4BC8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0857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0" name="Freeform 38">
                  <a:extLst>
                    <a:ext uri="{FF2B5EF4-FFF2-40B4-BE49-F238E27FC236}">
                      <a16:creationId xmlns:a16="http://schemas.microsoft.com/office/drawing/2014/main" xmlns="" id="{501E222F-B126-B3BA-2147-82E9B35306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5291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1" name="Freeform 39">
                  <a:extLst>
                    <a:ext uri="{FF2B5EF4-FFF2-40B4-BE49-F238E27FC236}">
                      <a16:creationId xmlns:a16="http://schemas.microsoft.com/office/drawing/2014/main" xmlns="" id="{5CEEFFB4-F8C5-A0D4-4574-2D506EB8B2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20853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2" name="Freeform 40">
                  <a:extLst>
                    <a:ext uri="{FF2B5EF4-FFF2-40B4-BE49-F238E27FC236}">
                      <a16:creationId xmlns:a16="http://schemas.microsoft.com/office/drawing/2014/main" xmlns="" id="{1BF816DB-DF9A-6D95-4872-97A77CD3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71414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6428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3" name="Freeform 41">
                  <a:extLst>
                    <a:ext uri="{FF2B5EF4-FFF2-40B4-BE49-F238E27FC236}">
                      <a16:creationId xmlns:a16="http://schemas.microsoft.com/office/drawing/2014/main" xmlns="" id="{F49F2FB1-5865-0D5D-B07B-4449F6174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01186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4" name="Freeform 45">
                  <a:extLst>
                    <a:ext uri="{FF2B5EF4-FFF2-40B4-BE49-F238E27FC236}">
                      <a16:creationId xmlns:a16="http://schemas.microsoft.com/office/drawing/2014/main" xmlns="" id="{FD93FB6C-47F9-F188-EB5F-80D6116DA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43390" y="4145969"/>
                  <a:ext cx="214341" cy="11896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5" name="Freeform 46">
                  <a:extLst>
                    <a:ext uri="{FF2B5EF4-FFF2-40B4-BE49-F238E27FC236}">
                      <a16:creationId xmlns:a16="http://schemas.microsoft.com/office/drawing/2014/main" xmlns="" id="{7EC5B69B-6DCF-96AA-8B56-E27E687B0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38387" y="4075621"/>
                  <a:ext cx="173059" cy="43738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6" name="Freeform 48">
                  <a:extLst>
                    <a:ext uri="{FF2B5EF4-FFF2-40B4-BE49-F238E27FC236}">
                      <a16:creationId xmlns:a16="http://schemas.microsoft.com/office/drawing/2014/main" xmlns="" id="{A1B1249C-7344-DD74-95DC-269422E30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58383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7" name="Freeform 49">
                  <a:extLst>
                    <a:ext uri="{FF2B5EF4-FFF2-40B4-BE49-F238E27FC236}">
                      <a16:creationId xmlns:a16="http://schemas.microsoft.com/office/drawing/2014/main" xmlns="" id="{BA9D34D6-F02F-FC45-8B4F-7FABE0F8A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408069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8" name="Freeform 50">
                  <a:extLst>
                    <a:ext uri="{FF2B5EF4-FFF2-40B4-BE49-F238E27FC236}">
                      <a16:creationId xmlns:a16="http://schemas.microsoft.com/office/drawing/2014/main" xmlns="" id="{E0230D78-C235-2157-E705-54A2F831D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439591" y="3983711"/>
                  <a:ext cx="47631" cy="22744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09" name="Freeform 52">
                  <a:extLst>
                    <a:ext uri="{FF2B5EF4-FFF2-40B4-BE49-F238E27FC236}">
                      <a16:creationId xmlns:a16="http://schemas.microsoft.com/office/drawing/2014/main" xmlns="" id="{6A33C1DC-47DF-F7BB-5261-C819475A7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87222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0" name="Freeform 53">
                  <a:extLst>
                    <a:ext uri="{FF2B5EF4-FFF2-40B4-BE49-F238E27FC236}">
                      <a16:creationId xmlns:a16="http://schemas.microsoft.com/office/drawing/2014/main" xmlns="" id="{DE731DBB-5B0E-33AB-8BC6-52399FDB4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292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1" name="Freeform 54">
                  <a:extLst>
                    <a:ext uri="{FF2B5EF4-FFF2-40B4-BE49-F238E27FC236}">
                      <a16:creationId xmlns:a16="http://schemas.microsoft.com/office/drawing/2014/main" xmlns="" id="{FDBBCF19-6A22-6BE6-1435-8A38D54DC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929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2" name="Freeform 55">
                  <a:extLst>
                    <a:ext uri="{FF2B5EF4-FFF2-40B4-BE49-F238E27FC236}">
                      <a16:creationId xmlns:a16="http://schemas.microsoft.com/office/drawing/2014/main" xmlns="" id="{E7D3B3F6-2C9F-900C-B720-DB152AB92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5481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3" name="Freeform 56">
                  <a:extLst>
                    <a:ext uri="{FF2B5EF4-FFF2-40B4-BE49-F238E27FC236}">
                      <a16:creationId xmlns:a16="http://schemas.microsoft.com/office/drawing/2014/main" xmlns="" id="{27F02722-6DDD-F8A7-13A3-AC6B6A5F1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1302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4" name="Freeform 57">
                  <a:extLst>
                    <a:ext uri="{FF2B5EF4-FFF2-40B4-BE49-F238E27FC236}">
                      <a16:creationId xmlns:a16="http://schemas.microsoft.com/office/drawing/2014/main" xmlns="" id="{8DD22D55-CFDD-5858-54CE-8CF88889A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31520" y="4043249"/>
                  <a:ext cx="154008" cy="22744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5" name="Freeform 58">
                  <a:extLst>
                    <a:ext uri="{FF2B5EF4-FFF2-40B4-BE49-F238E27FC236}">
                      <a16:creationId xmlns:a16="http://schemas.microsoft.com/office/drawing/2014/main" xmlns="" id="{6B16822D-0FD3-5670-118D-9EAD8319C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69783" y="3953626"/>
                  <a:ext cx="166709" cy="2099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2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6" name="Freeform 59">
                  <a:extLst>
                    <a:ext uri="{FF2B5EF4-FFF2-40B4-BE49-F238E27FC236}">
                      <a16:creationId xmlns:a16="http://schemas.microsoft.com/office/drawing/2014/main" xmlns="" id="{87D7E3F8-C38C-7ABF-9783-5322550FBF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8140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7" name="Freeform 60">
                  <a:extLst>
                    <a:ext uri="{FF2B5EF4-FFF2-40B4-BE49-F238E27FC236}">
                      <a16:creationId xmlns:a16="http://schemas.microsoft.com/office/drawing/2014/main" xmlns="" id="{E607BE9B-A2DC-DEDB-E38E-7D7219D4C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09766" y="4144944"/>
                  <a:ext cx="104789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8" name="Freeform 61">
                  <a:extLst>
                    <a:ext uri="{FF2B5EF4-FFF2-40B4-BE49-F238E27FC236}">
                      <a16:creationId xmlns:a16="http://schemas.microsoft.com/office/drawing/2014/main" xmlns="" id="{7D5A211F-9800-CFCD-9C3E-51ECD1964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0325" y="4061038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19" name="Freeform 62">
                  <a:extLst>
                    <a:ext uri="{FF2B5EF4-FFF2-40B4-BE49-F238E27FC236}">
                      <a16:creationId xmlns:a16="http://schemas.microsoft.com/office/drawing/2014/main" xmlns="" id="{3E784231-DD80-AD45-A588-F86BB4339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375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0" name="Freeform 63">
                  <a:extLst>
                    <a:ext uri="{FF2B5EF4-FFF2-40B4-BE49-F238E27FC236}">
                      <a16:creationId xmlns:a16="http://schemas.microsoft.com/office/drawing/2014/main" xmlns="" id="{39AC2A95-2E90-8300-E180-323E6267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22416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1" name="Freeform 64">
                  <a:extLst>
                    <a:ext uri="{FF2B5EF4-FFF2-40B4-BE49-F238E27FC236}">
                      <a16:creationId xmlns:a16="http://schemas.microsoft.com/office/drawing/2014/main" xmlns="" id="{7E2AAA19-4B08-79DE-430E-09400F941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1978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2" name="Freeform 65">
                  <a:extLst>
                    <a:ext uri="{FF2B5EF4-FFF2-40B4-BE49-F238E27FC236}">
                      <a16:creationId xmlns:a16="http://schemas.microsoft.com/office/drawing/2014/main" xmlns="" id="{40891FFD-3AD3-FF09-8989-D407B9252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87222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3" name="Freeform 66">
                  <a:extLst>
                    <a:ext uri="{FF2B5EF4-FFF2-40B4-BE49-F238E27FC236}">
                      <a16:creationId xmlns:a16="http://schemas.microsoft.com/office/drawing/2014/main" xmlns="" id="{BF2DE8AF-52CA-2A36-B1C8-EA17429820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5292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4" name="Freeform 67">
                  <a:extLst>
                    <a:ext uri="{FF2B5EF4-FFF2-40B4-BE49-F238E27FC236}">
                      <a16:creationId xmlns:a16="http://schemas.microsoft.com/office/drawing/2014/main" xmlns="" id="{F3467BE9-CF21-A15D-CCCF-44E1F1B53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62929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5" name="Freeform 68">
                  <a:extLst>
                    <a:ext uri="{FF2B5EF4-FFF2-40B4-BE49-F238E27FC236}">
                      <a16:creationId xmlns:a16="http://schemas.microsoft.com/office/drawing/2014/main" xmlns="" id="{A7A0D056-0100-9213-C4E1-EA7CE12BA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95481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6" name="Freeform 69">
                  <a:extLst>
                    <a:ext uri="{FF2B5EF4-FFF2-40B4-BE49-F238E27FC236}">
                      <a16:creationId xmlns:a16="http://schemas.microsoft.com/office/drawing/2014/main" xmlns="" id="{6EDB2B51-5AA0-AA1E-24EA-2263505AC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11302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7" name="Freeform 70">
                  <a:extLst>
                    <a:ext uri="{FF2B5EF4-FFF2-40B4-BE49-F238E27FC236}">
                      <a16:creationId xmlns:a16="http://schemas.microsoft.com/office/drawing/2014/main" xmlns="" id="{E460725A-2911-37C8-8D46-2EF1F56F46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1962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8" name="Freeform 71">
                  <a:extLst>
                    <a:ext uri="{FF2B5EF4-FFF2-40B4-BE49-F238E27FC236}">
                      <a16:creationId xmlns:a16="http://schemas.microsoft.com/office/drawing/2014/main" xmlns="" id="{6DE01605-46BF-701B-4EF1-DBB049C75F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07669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29" name="Freeform 72">
                  <a:extLst>
                    <a:ext uri="{FF2B5EF4-FFF2-40B4-BE49-F238E27FC236}">
                      <a16:creationId xmlns:a16="http://schemas.microsoft.com/office/drawing/2014/main" xmlns="" id="{ABCB3541-474B-822D-B358-024924613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669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0" name="Freeform 73">
                  <a:extLst>
                    <a:ext uri="{FF2B5EF4-FFF2-40B4-BE49-F238E27FC236}">
                      <a16:creationId xmlns:a16="http://schemas.microsoft.com/office/drawing/2014/main" xmlns="" id="{908210B9-40EF-297D-7C35-8843083F2D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50221" y="4207026"/>
                  <a:ext cx="47631" cy="17495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1" name="Freeform 74">
                  <a:extLst>
                    <a:ext uri="{FF2B5EF4-FFF2-40B4-BE49-F238E27FC236}">
                      <a16:creationId xmlns:a16="http://schemas.microsoft.com/office/drawing/2014/main" xmlns="" id="{A5BC7EA8-D860-69BA-504C-CA15BAD681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66041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2" name="Freeform 75">
                  <a:extLst>
                    <a:ext uri="{FF2B5EF4-FFF2-40B4-BE49-F238E27FC236}">
                      <a16:creationId xmlns:a16="http://schemas.microsoft.com/office/drawing/2014/main" xmlns="" id="{C93F9BA8-5633-3D85-789E-5C03E6053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86260" y="4044124"/>
                  <a:ext cx="154008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3" name="Freeform 76">
                  <a:extLst>
                    <a:ext uri="{FF2B5EF4-FFF2-40B4-BE49-F238E27FC236}">
                      <a16:creationId xmlns:a16="http://schemas.microsoft.com/office/drawing/2014/main" xmlns="" id="{271E1460-9B76-52FE-D498-3007D78CF8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24522" y="3952751"/>
                  <a:ext cx="166709" cy="2274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4" name="Freeform 77">
                  <a:extLst>
                    <a:ext uri="{FF2B5EF4-FFF2-40B4-BE49-F238E27FC236}">
                      <a16:creationId xmlns:a16="http://schemas.microsoft.com/office/drawing/2014/main" xmlns="" id="{7B1C58CC-0EFE-9E7D-944B-69DFCE5462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2879" y="3960689"/>
                  <a:ext cx="80972" cy="22745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5" name="Freeform 78">
                  <a:extLst>
                    <a:ext uri="{FF2B5EF4-FFF2-40B4-BE49-F238E27FC236}">
                      <a16:creationId xmlns:a16="http://schemas.microsoft.com/office/drawing/2014/main" xmlns="" id="{36A0510A-6AC2-A3CD-D6F0-FF7EF01EF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4506" y="4144069"/>
                  <a:ext cx="104789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6" name="Freeform 79">
                  <a:extLst>
                    <a:ext uri="{FF2B5EF4-FFF2-40B4-BE49-F238E27FC236}">
                      <a16:creationId xmlns:a16="http://schemas.microsoft.com/office/drawing/2014/main" xmlns="" id="{5B56A5A7-8387-7BB9-224A-5478D217D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65065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7" name="Freeform 80">
                  <a:extLst>
                    <a:ext uri="{FF2B5EF4-FFF2-40B4-BE49-F238E27FC236}">
                      <a16:creationId xmlns:a16="http://schemas.microsoft.com/office/drawing/2014/main" xmlns="" id="{03E4C09C-2771-7D65-58B6-0946BF0551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114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8" name="Freeform 81">
                  <a:extLst>
                    <a:ext uri="{FF2B5EF4-FFF2-40B4-BE49-F238E27FC236}">
                      <a16:creationId xmlns:a16="http://schemas.microsoft.com/office/drawing/2014/main" xmlns="" id="{D93D1F54-202A-37FC-506F-F8F223B62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77156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39" name="Freeform 82">
                  <a:extLst>
                    <a:ext uri="{FF2B5EF4-FFF2-40B4-BE49-F238E27FC236}">
                      <a16:creationId xmlns:a16="http://schemas.microsoft.com/office/drawing/2014/main" xmlns="" id="{52995F54-B348-D2B6-BE6A-4323BFBC6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5843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0" name="Freeform 83">
                  <a:extLst>
                    <a:ext uri="{FF2B5EF4-FFF2-40B4-BE49-F238E27FC236}">
                      <a16:creationId xmlns:a16="http://schemas.microsoft.com/office/drawing/2014/main" xmlns="" id="{AB19C350-A4BC-7371-C576-53DDBC2D87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41962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1" name="Freeform 84">
                  <a:extLst>
                    <a:ext uri="{FF2B5EF4-FFF2-40B4-BE49-F238E27FC236}">
                      <a16:creationId xmlns:a16="http://schemas.microsoft.com/office/drawing/2014/main" xmlns="" id="{0766633C-0692-60CF-C944-7B2FCB248C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07669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2" name="Freeform 85">
                  <a:extLst>
                    <a:ext uri="{FF2B5EF4-FFF2-40B4-BE49-F238E27FC236}">
                      <a16:creationId xmlns:a16="http://schemas.microsoft.com/office/drawing/2014/main" xmlns="" id="{63341339-199E-AFB4-5A19-4D8EAA264D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17669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3" name="Freeform 86">
                  <a:extLst>
                    <a:ext uri="{FF2B5EF4-FFF2-40B4-BE49-F238E27FC236}">
                      <a16:creationId xmlns:a16="http://schemas.microsoft.com/office/drawing/2014/main" xmlns="" id="{93DEA697-024C-9ECA-D6F6-01B2ADF24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50221" y="4207026"/>
                  <a:ext cx="47631" cy="17495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4" name="Freeform 87">
                  <a:extLst>
                    <a:ext uri="{FF2B5EF4-FFF2-40B4-BE49-F238E27FC236}">
                      <a16:creationId xmlns:a16="http://schemas.microsoft.com/office/drawing/2014/main" xmlns="" id="{2A37FB62-83AB-40E3-CD4D-26A378035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66041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5" name="Freeform 88">
                  <a:extLst>
                    <a:ext uri="{FF2B5EF4-FFF2-40B4-BE49-F238E27FC236}">
                      <a16:creationId xmlns:a16="http://schemas.microsoft.com/office/drawing/2014/main" xmlns="" id="{7BD86A4F-1C46-D1F3-823D-F5CD358CBC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4817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6" name="Freeform 89">
                  <a:extLst>
                    <a:ext uri="{FF2B5EF4-FFF2-40B4-BE49-F238E27FC236}">
                      <a16:creationId xmlns:a16="http://schemas.microsoft.com/office/drawing/2014/main" xmlns="" id="{911BF862-4090-AE4D-22C5-85CB64648C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0524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7" name="Freeform 90">
                  <a:extLst>
                    <a:ext uri="{FF2B5EF4-FFF2-40B4-BE49-F238E27FC236}">
                      <a16:creationId xmlns:a16="http://schemas.microsoft.com/office/drawing/2014/main" xmlns="" id="{5C540419-8E3D-D53C-7272-8E04C6D421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9811" y="3976648"/>
                  <a:ext cx="200051" cy="2099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8" name="Freeform 91">
                  <a:extLst>
                    <a:ext uri="{FF2B5EF4-FFF2-40B4-BE49-F238E27FC236}">
                      <a16:creationId xmlns:a16="http://schemas.microsoft.com/office/drawing/2014/main" xmlns="" id="{A45FCD5F-FA8F-8DE6-E80E-BE10671FB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28978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49" name="Freeform 92">
                  <a:extLst>
                    <a:ext uri="{FF2B5EF4-FFF2-40B4-BE49-F238E27FC236}">
                      <a16:creationId xmlns:a16="http://schemas.microsoft.com/office/drawing/2014/main" xmlns="" id="{F1FB1403-5BC2-7E6D-2A4D-CD911E6D5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47527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0" name="Freeform 93">
                  <a:extLst>
                    <a:ext uri="{FF2B5EF4-FFF2-40B4-BE49-F238E27FC236}">
                      <a16:creationId xmlns:a16="http://schemas.microsoft.com/office/drawing/2014/main" xmlns="" id="{6A2F2AA5-4031-95BD-E687-D9E789B8D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88171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1" name="Freeform 94">
                  <a:extLst>
                    <a:ext uri="{FF2B5EF4-FFF2-40B4-BE49-F238E27FC236}">
                      <a16:creationId xmlns:a16="http://schemas.microsoft.com/office/drawing/2014/main" xmlns="" id="{597DAD22-B3B5-63F6-2578-3867707D54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76609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2" name="Freeform 95">
                  <a:extLst>
                    <a:ext uri="{FF2B5EF4-FFF2-40B4-BE49-F238E27FC236}">
                      <a16:creationId xmlns:a16="http://schemas.microsoft.com/office/drawing/2014/main" xmlns="" id="{1DD1911B-416E-CCB4-DF97-8ED732D06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26649" y="3929810"/>
                  <a:ext cx="106376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3" name="Freeform 96">
                  <a:extLst>
                    <a:ext uri="{FF2B5EF4-FFF2-40B4-BE49-F238E27FC236}">
                      <a16:creationId xmlns:a16="http://schemas.microsoft.com/office/drawing/2014/main" xmlns="" id="{52A5B524-3FFD-6E1B-8849-B174D4299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24664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4" name="Freeform 97">
                  <a:extLst>
                    <a:ext uri="{FF2B5EF4-FFF2-40B4-BE49-F238E27FC236}">
                      <a16:creationId xmlns:a16="http://schemas.microsoft.com/office/drawing/2014/main" xmlns="" id="{1BD3105A-7FC3-9D50-B1CF-78936F048C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80763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5" name="Freeform 98">
                  <a:extLst>
                    <a:ext uri="{FF2B5EF4-FFF2-40B4-BE49-F238E27FC236}">
                      <a16:creationId xmlns:a16="http://schemas.microsoft.com/office/drawing/2014/main" xmlns="" id="{EFC6F92F-1F5C-F81B-8ED1-23BADFEE1B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40092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6" name="Freeform 99">
                  <a:extLst>
                    <a:ext uri="{FF2B5EF4-FFF2-40B4-BE49-F238E27FC236}">
                      <a16:creationId xmlns:a16="http://schemas.microsoft.com/office/drawing/2014/main" xmlns="" id="{A6825FCE-E527-CA82-D38D-13EF9F7F7B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8779" y="3971656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7" name="Freeform 100">
                  <a:extLst>
                    <a:ext uri="{FF2B5EF4-FFF2-40B4-BE49-F238E27FC236}">
                      <a16:creationId xmlns:a16="http://schemas.microsoft.com/office/drawing/2014/main" xmlns="" id="{3DA2F402-481E-0A5F-1FF3-381425B90A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204817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8" name="Freeform 101">
                  <a:extLst>
                    <a:ext uri="{FF2B5EF4-FFF2-40B4-BE49-F238E27FC236}">
                      <a16:creationId xmlns:a16="http://schemas.microsoft.com/office/drawing/2014/main" xmlns="" id="{1987B1D4-569C-9057-2CA0-9B252EA0F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0524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59" name="Freeform 102">
                  <a:extLst>
                    <a:ext uri="{FF2B5EF4-FFF2-40B4-BE49-F238E27FC236}">
                      <a16:creationId xmlns:a16="http://schemas.microsoft.com/office/drawing/2014/main" xmlns="" id="{06860E0A-6458-9180-00BD-672B321C5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79811" y="3976648"/>
                  <a:ext cx="200051" cy="2099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0" name="Freeform 103">
                  <a:extLst>
                    <a:ext uri="{FF2B5EF4-FFF2-40B4-BE49-F238E27FC236}">
                      <a16:creationId xmlns:a16="http://schemas.microsoft.com/office/drawing/2014/main" xmlns="" id="{D1B9C528-5E39-1D3D-639C-B5D3222A7A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328978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1" name="Freeform 104">
                  <a:extLst>
                    <a:ext uri="{FF2B5EF4-FFF2-40B4-BE49-F238E27FC236}">
                      <a16:creationId xmlns:a16="http://schemas.microsoft.com/office/drawing/2014/main" xmlns="" id="{F35A3036-EAF0-D615-17A0-09EE8DB41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1329" y="4122715"/>
                  <a:ext cx="330243" cy="2099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2" name="Freeform 105">
                  <a:extLst>
                    <a:ext uri="{FF2B5EF4-FFF2-40B4-BE49-F238E27FC236}">
                      <a16:creationId xmlns:a16="http://schemas.microsoft.com/office/drawing/2014/main" xmlns="" id="{3FEBF208-3859-0B60-6E2E-187B59F63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07036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3" name="Freeform 106">
                  <a:extLst>
                    <a:ext uri="{FF2B5EF4-FFF2-40B4-BE49-F238E27FC236}">
                      <a16:creationId xmlns:a16="http://schemas.microsoft.com/office/drawing/2014/main" xmlns="" id="{AD6491A4-1B38-19BF-C0EB-18222A9D17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4574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4" name="Freeform 107">
                  <a:extLst>
                    <a:ext uri="{FF2B5EF4-FFF2-40B4-BE49-F238E27FC236}">
                      <a16:creationId xmlns:a16="http://schemas.microsoft.com/office/drawing/2014/main" xmlns="" id="{3B14FEC2-5419-F3FE-596E-1072221F0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64616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5" name="Freeform 108">
                  <a:extLst>
                    <a:ext uri="{FF2B5EF4-FFF2-40B4-BE49-F238E27FC236}">
                      <a16:creationId xmlns:a16="http://schemas.microsoft.com/office/drawing/2014/main" xmlns="" id="{4E72F7E8-C82C-BC2A-811B-39821E849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84039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6" name="Freeform 109">
                  <a:extLst>
                    <a:ext uri="{FF2B5EF4-FFF2-40B4-BE49-F238E27FC236}">
                      <a16:creationId xmlns:a16="http://schemas.microsoft.com/office/drawing/2014/main" xmlns="" id="{376F0C9B-A459-6080-A936-DD632BB83F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24683" y="4039362"/>
                  <a:ext cx="163534" cy="2099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7" name="Freeform 110">
                  <a:extLst>
                    <a:ext uri="{FF2B5EF4-FFF2-40B4-BE49-F238E27FC236}">
                      <a16:creationId xmlns:a16="http://schemas.microsoft.com/office/drawing/2014/main" xmlns="" id="{44F3BEFE-0FA9-5320-EEA0-F45B57FB61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812247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8" name="Freeform 111">
                  <a:extLst>
                    <a:ext uri="{FF2B5EF4-FFF2-40B4-BE49-F238E27FC236}">
                      <a16:creationId xmlns:a16="http://schemas.microsoft.com/office/drawing/2014/main" xmlns="" id="{19164E98-D8ED-CF34-4C4C-53DFF4905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61412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69" name="Freeform 112">
                  <a:extLst>
                    <a:ext uri="{FF2B5EF4-FFF2-40B4-BE49-F238E27FC236}">
                      <a16:creationId xmlns:a16="http://schemas.microsoft.com/office/drawing/2014/main" xmlns="" id="{E9E4920D-6554-3FB9-E05F-C1A326C83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61177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08 h 10"/>
                    <a:gd name="T2" fmla="*/ 290100 w 148"/>
                    <a:gd name="T3" fmla="*/ 1808 h 10"/>
                    <a:gd name="T4" fmla="*/ 101927 w 148"/>
                    <a:gd name="T5" fmla="*/ 5425 h 10"/>
                    <a:gd name="T6" fmla="*/ 5880 w 148"/>
                    <a:gd name="T7" fmla="*/ 14466 h 10"/>
                    <a:gd name="T8" fmla="*/ 13721 w 148"/>
                    <a:gd name="T9" fmla="*/ 180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0" name="Freeform 113">
                  <a:extLst>
                    <a:ext uri="{FF2B5EF4-FFF2-40B4-BE49-F238E27FC236}">
                      <a16:creationId xmlns:a16="http://schemas.microsoft.com/office/drawing/2014/main" xmlns="" id="{5D1838FC-B248-87D6-8363-ACF99BC37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7276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1" name="Freeform 114">
                  <a:extLst>
                    <a:ext uri="{FF2B5EF4-FFF2-40B4-BE49-F238E27FC236}">
                      <a16:creationId xmlns:a16="http://schemas.microsoft.com/office/drawing/2014/main" xmlns="" id="{5F1A400A-C7F6-27A0-C0E5-07ECBE827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75730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2" name="Freeform 115">
                  <a:extLst>
                    <a:ext uri="{FF2B5EF4-FFF2-40B4-BE49-F238E27FC236}">
                      <a16:creationId xmlns:a16="http://schemas.microsoft.com/office/drawing/2014/main" xmlns="" id="{A4C4B357-1CB7-265C-72DF-B79F26C56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5291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3" name="Freeform 116">
                  <a:extLst>
                    <a:ext uri="{FF2B5EF4-FFF2-40B4-BE49-F238E27FC236}">
                      <a16:creationId xmlns:a16="http://schemas.microsoft.com/office/drawing/2014/main" xmlns="" id="{F26C94C9-3870-F881-3425-A0938EC2C9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41329" y="4122715"/>
                  <a:ext cx="330243" cy="2099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4" name="Freeform 117">
                  <a:extLst>
                    <a:ext uri="{FF2B5EF4-FFF2-40B4-BE49-F238E27FC236}">
                      <a16:creationId xmlns:a16="http://schemas.microsoft.com/office/drawing/2014/main" xmlns="" id="{5398E2BD-7E3C-873B-BE05-B30F5C59C1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07036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5" name="Freeform 118">
                  <a:extLst>
                    <a:ext uri="{FF2B5EF4-FFF2-40B4-BE49-F238E27FC236}">
                      <a16:creationId xmlns:a16="http://schemas.microsoft.com/office/drawing/2014/main" xmlns="" id="{41D791D7-C58A-5EF1-D640-EDFEC09FA8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14574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6" name="Freeform 119">
                  <a:extLst>
                    <a:ext uri="{FF2B5EF4-FFF2-40B4-BE49-F238E27FC236}">
                      <a16:creationId xmlns:a16="http://schemas.microsoft.com/office/drawing/2014/main" xmlns="" id="{B4E35C09-EDD6-2167-5305-847D724A8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764616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7" name="Freeform 120">
                  <a:extLst>
                    <a:ext uri="{FF2B5EF4-FFF2-40B4-BE49-F238E27FC236}">
                      <a16:creationId xmlns:a16="http://schemas.microsoft.com/office/drawing/2014/main" xmlns="" id="{3CE619E9-BBD1-27DB-2323-46750730E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8340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8" name="Freeform 121">
                  <a:extLst>
                    <a:ext uri="{FF2B5EF4-FFF2-40B4-BE49-F238E27FC236}">
                      <a16:creationId xmlns:a16="http://schemas.microsoft.com/office/drawing/2014/main" xmlns="" id="{A2B6401A-19E3-F738-E4FC-B4A6467F78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4921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79" name="Freeform 122">
                  <a:extLst>
                    <a:ext uri="{FF2B5EF4-FFF2-40B4-BE49-F238E27FC236}">
                      <a16:creationId xmlns:a16="http://schemas.microsoft.com/office/drawing/2014/main" xmlns="" id="{50AF9096-A250-C5AB-3968-C8F2C86FCA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3334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0" name="Freeform 123">
                  <a:extLst>
                    <a:ext uri="{FF2B5EF4-FFF2-40B4-BE49-F238E27FC236}">
                      <a16:creationId xmlns:a16="http://schemas.microsoft.com/office/drawing/2014/main" xmlns="" id="{4DF5D1F5-018B-9820-1EEA-7E19F1B46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11625" y="4194876"/>
                  <a:ext cx="174648" cy="22744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1" name="Freeform 124">
                  <a:extLst>
                    <a:ext uri="{FF2B5EF4-FFF2-40B4-BE49-F238E27FC236}">
                      <a16:creationId xmlns:a16="http://schemas.microsoft.com/office/drawing/2014/main" xmlns="" id="{4D0A01D6-BC89-55B6-CBB5-F54232031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31924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0914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7" y="13"/>
                        <a:pt x="79" y="10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2" name="Freeform 125">
                  <a:extLst>
                    <a:ext uri="{FF2B5EF4-FFF2-40B4-BE49-F238E27FC236}">
                      <a16:creationId xmlns:a16="http://schemas.microsoft.com/office/drawing/2014/main" xmlns="" id="{E1B0E078-D909-6852-F5D5-C567DC995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71694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10"/>
                        <a:pt x="84" y="6"/>
                      </a:cubicBezTo>
                      <a:cubicBezTo>
                        <a:pt x="84" y="3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3" name="Freeform 126">
                  <a:extLst>
                    <a:ext uri="{FF2B5EF4-FFF2-40B4-BE49-F238E27FC236}">
                      <a16:creationId xmlns:a16="http://schemas.microsoft.com/office/drawing/2014/main" xmlns="" id="{E7AD52C7-4A84-AE83-9C94-C85F535824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59256" y="4147245"/>
                  <a:ext cx="79385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70 w 41"/>
                    <a:gd name="T5" fmla="*/ 22256 h 12"/>
                    <a:gd name="T6" fmla="*/ 80758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7"/>
                        <a:pt x="29" y="3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4" name="Freeform 127">
                  <a:extLst>
                    <a:ext uri="{FF2B5EF4-FFF2-40B4-BE49-F238E27FC236}">
                      <a16:creationId xmlns:a16="http://schemas.microsoft.com/office/drawing/2014/main" xmlns="" id="{C2561B0D-E238-BF90-70AF-4BF61C406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10172" y="3928059"/>
                  <a:ext cx="106376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2126 w 54"/>
                    <a:gd name="T3" fmla="*/ 24342 h 13"/>
                    <a:gd name="T4" fmla="*/ 105847 w 54"/>
                    <a:gd name="T5" fmla="*/ 11235 h 13"/>
                    <a:gd name="T6" fmla="*/ 9212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51" y="13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5" name="Freeform 128">
                  <a:extLst>
                    <a:ext uri="{FF2B5EF4-FFF2-40B4-BE49-F238E27FC236}">
                      <a16:creationId xmlns:a16="http://schemas.microsoft.com/office/drawing/2014/main" xmlns="" id="{F912DF25-4C49-BE97-BE5B-610F2B8D98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109061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5880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1" y="1"/>
                        <a:pt x="52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6" name="Freeform 129">
                  <a:extLst>
                    <a:ext uri="{FF2B5EF4-FFF2-40B4-BE49-F238E27FC236}">
                      <a16:creationId xmlns:a16="http://schemas.microsoft.com/office/drawing/2014/main" xmlns="" id="{3BE5E009-AFC1-8D45-F4DE-EF526480D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4285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1855 h 9"/>
                    <a:gd name="T2" fmla="*/ 287748 w 147"/>
                    <a:gd name="T3" fmla="*/ 1855 h 9"/>
                    <a:gd name="T4" fmla="*/ 99831 w 147"/>
                    <a:gd name="T5" fmla="*/ 5564 h 9"/>
                    <a:gd name="T6" fmla="*/ 5872 w 147"/>
                    <a:gd name="T7" fmla="*/ 14837 h 9"/>
                    <a:gd name="T8" fmla="*/ 11745 w 147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1"/>
                      </a:move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7" name="Freeform 130">
                  <a:extLst>
                    <a:ext uri="{FF2B5EF4-FFF2-40B4-BE49-F238E27FC236}">
                      <a16:creationId xmlns:a16="http://schemas.microsoft.com/office/drawing/2014/main" xmlns="" id="{2496BED3-C3AC-76F0-36D0-511FEF6F2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22740" y="4206313"/>
                  <a:ext cx="152420" cy="1574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8" name="Freeform 131">
                  <a:extLst>
                    <a:ext uri="{FF2B5EF4-FFF2-40B4-BE49-F238E27FC236}">
                      <a16:creationId xmlns:a16="http://schemas.microsoft.com/office/drawing/2014/main" xmlns="" id="{8B951A3F-5FD8-61E3-DCBB-7F94CA42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91427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2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89" name="Freeform 132">
                  <a:extLst>
                    <a:ext uri="{FF2B5EF4-FFF2-40B4-BE49-F238E27FC236}">
                      <a16:creationId xmlns:a16="http://schemas.microsoft.com/office/drawing/2014/main" xmlns="" id="{0C56C6AB-B232-5EDD-2F62-F8EE07583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8340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0" name="Freeform 133">
                  <a:extLst>
                    <a:ext uri="{FF2B5EF4-FFF2-40B4-BE49-F238E27FC236}">
                      <a16:creationId xmlns:a16="http://schemas.microsoft.com/office/drawing/2014/main" xmlns="" id="{0B13BA97-5F35-FC7E-4B33-50071CEF3F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54921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1" name="Freeform 134">
                  <a:extLst>
                    <a:ext uri="{FF2B5EF4-FFF2-40B4-BE49-F238E27FC236}">
                      <a16:creationId xmlns:a16="http://schemas.microsoft.com/office/drawing/2014/main" xmlns="" id="{E0F952AF-1598-7229-3EC6-FA8D9BE61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63334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2" name="Freeform 135">
                  <a:extLst>
                    <a:ext uri="{FF2B5EF4-FFF2-40B4-BE49-F238E27FC236}">
                      <a16:creationId xmlns:a16="http://schemas.microsoft.com/office/drawing/2014/main" xmlns="" id="{5BC01062-3433-67FC-5342-BA69D9526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11625" y="4194876"/>
                  <a:ext cx="174648" cy="22744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3" name="Freeform 152">
                  <a:extLst>
                    <a:ext uri="{FF2B5EF4-FFF2-40B4-BE49-F238E27FC236}">
                      <a16:creationId xmlns:a16="http://schemas.microsoft.com/office/drawing/2014/main" xmlns="" id="{C1CEA1AA-5DC7-EE55-7B3C-24FD778460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3931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4" name="Freeform 153">
                  <a:extLst>
                    <a:ext uri="{FF2B5EF4-FFF2-40B4-BE49-F238E27FC236}">
                      <a16:creationId xmlns:a16="http://schemas.microsoft.com/office/drawing/2014/main" xmlns="" id="{9B418077-F891-775C-AAF9-D593980BC0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29638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5" name="Freeform 154">
                  <a:extLst>
                    <a:ext uri="{FF2B5EF4-FFF2-40B4-BE49-F238E27FC236}">
                      <a16:creationId xmlns:a16="http://schemas.microsoft.com/office/drawing/2014/main" xmlns="" id="{35FF1997-42DC-2104-EC05-ADD506E14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8050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6" name="Freeform 155">
                  <a:extLst>
                    <a:ext uri="{FF2B5EF4-FFF2-40B4-BE49-F238E27FC236}">
                      <a16:creationId xmlns:a16="http://schemas.microsoft.com/office/drawing/2014/main" xmlns="" id="{9DEAF150-EF93-6B85-FB3E-8AAF09A0F9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87216" y="4194876"/>
                  <a:ext cx="174648" cy="22745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7" name="Freeform 156">
                  <a:extLst>
                    <a:ext uri="{FF2B5EF4-FFF2-40B4-BE49-F238E27FC236}">
                      <a16:creationId xmlns:a16="http://schemas.microsoft.com/office/drawing/2014/main" xmlns="" id="{07149CE2-6277-5837-7D72-F11ABD90F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06641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8" name="Freeform 157">
                  <a:extLst>
                    <a:ext uri="{FF2B5EF4-FFF2-40B4-BE49-F238E27FC236}">
                      <a16:creationId xmlns:a16="http://schemas.microsoft.com/office/drawing/2014/main" xmlns="" id="{FB064BCE-0889-1C2B-9B37-5FE9C345F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47285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199" name="Freeform 158">
                  <a:extLst>
                    <a:ext uri="{FF2B5EF4-FFF2-40B4-BE49-F238E27FC236}">
                      <a16:creationId xmlns:a16="http://schemas.microsoft.com/office/drawing/2014/main" xmlns="" id="{EEA21B6B-B6DA-F04C-09FE-2BCAC58360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34847" y="4147245"/>
                  <a:ext cx="79385" cy="22745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70 w 41"/>
                    <a:gd name="T5" fmla="*/ 23647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0" name="Freeform 159">
                  <a:extLst>
                    <a:ext uri="{FF2B5EF4-FFF2-40B4-BE49-F238E27FC236}">
                      <a16:creationId xmlns:a16="http://schemas.microsoft.com/office/drawing/2014/main" xmlns="" id="{FE8DE9BE-3C57-82C1-ED7B-1389C947DA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4888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1" name="Freeform 160">
                  <a:extLst>
                    <a:ext uri="{FF2B5EF4-FFF2-40B4-BE49-F238E27FC236}">
                      <a16:creationId xmlns:a16="http://schemas.microsoft.com/office/drawing/2014/main" xmlns="" id="{8A95B427-825A-5D98-0C72-C7EDCA249F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83778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2" name="Freeform 161">
                  <a:extLst>
                    <a:ext uri="{FF2B5EF4-FFF2-40B4-BE49-F238E27FC236}">
                      <a16:creationId xmlns:a16="http://schemas.microsoft.com/office/drawing/2014/main" xmlns="" id="{9173F159-4512-47F0-BA2A-0774392EB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9002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3" name="Freeform 162">
                  <a:extLst>
                    <a:ext uri="{FF2B5EF4-FFF2-40B4-BE49-F238E27FC236}">
                      <a16:creationId xmlns:a16="http://schemas.microsoft.com/office/drawing/2014/main" xmlns="" id="{827099F9-E2E6-B620-8F88-D2CCEC7B20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98331" y="4206313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4" name="Freeform 163">
                  <a:extLst>
                    <a:ext uri="{FF2B5EF4-FFF2-40B4-BE49-F238E27FC236}">
                      <a16:creationId xmlns:a16="http://schemas.microsoft.com/office/drawing/2014/main" xmlns="" id="{0989E435-7197-177D-AFCD-90FE8B3E9C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7018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5" name="Freeform 164">
                  <a:extLst>
                    <a:ext uri="{FF2B5EF4-FFF2-40B4-BE49-F238E27FC236}">
                      <a16:creationId xmlns:a16="http://schemas.microsoft.com/office/drawing/2014/main" xmlns="" id="{08CB9AAE-8E30-8EAC-BB2F-11897E562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63931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6" name="Freeform 165">
                  <a:extLst>
                    <a:ext uri="{FF2B5EF4-FFF2-40B4-BE49-F238E27FC236}">
                      <a16:creationId xmlns:a16="http://schemas.microsoft.com/office/drawing/2014/main" xmlns="" id="{FFEF47E0-8456-F2D5-86A8-E4289B6D1D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29638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7" name="Freeform 166">
                  <a:extLst>
                    <a:ext uri="{FF2B5EF4-FFF2-40B4-BE49-F238E27FC236}">
                      <a16:creationId xmlns:a16="http://schemas.microsoft.com/office/drawing/2014/main" xmlns="" id="{C898641F-FCE6-514F-1E3F-A45EC414B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38050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8" name="Freeform 167">
                  <a:extLst>
                    <a:ext uri="{FF2B5EF4-FFF2-40B4-BE49-F238E27FC236}">
                      <a16:creationId xmlns:a16="http://schemas.microsoft.com/office/drawing/2014/main" xmlns="" id="{4AD9B07E-D7F4-05B9-E624-AAA0D5993A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887216" y="4194876"/>
                  <a:ext cx="174648" cy="22745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09" name="Freeform 168">
                  <a:extLst>
                    <a:ext uri="{FF2B5EF4-FFF2-40B4-BE49-F238E27FC236}">
                      <a16:creationId xmlns:a16="http://schemas.microsoft.com/office/drawing/2014/main" xmlns="" id="{3973622D-D422-24EC-D4EF-8A4FF31BF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5827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0" name="Freeform 169">
                  <a:extLst>
                    <a:ext uri="{FF2B5EF4-FFF2-40B4-BE49-F238E27FC236}">
                      <a16:creationId xmlns:a16="http://schemas.microsoft.com/office/drawing/2014/main" xmlns="" id="{729B024F-592A-B638-7B69-DAC40EF3F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1534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1" name="Freeform 170">
                  <a:extLst>
                    <a:ext uri="{FF2B5EF4-FFF2-40B4-BE49-F238E27FC236}">
                      <a16:creationId xmlns:a16="http://schemas.microsoft.com/office/drawing/2014/main" xmlns="" id="{60761D7A-D3CA-0D32-2A97-952C841B1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065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2" name="Freeform 171">
                  <a:extLst>
                    <a:ext uri="{FF2B5EF4-FFF2-40B4-BE49-F238E27FC236}">
                      <a16:creationId xmlns:a16="http://schemas.microsoft.com/office/drawing/2014/main" xmlns="" id="{0989C566-4ED4-E19B-95C1-5B3A5A2FD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4086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3" name="Freeform 172">
                  <a:extLst>
                    <a:ext uri="{FF2B5EF4-FFF2-40B4-BE49-F238E27FC236}">
                      <a16:creationId xmlns:a16="http://schemas.microsoft.com/office/drawing/2014/main" xmlns="" id="{C92615F2-4927-E1B2-B322-663881F46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19907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4" name="Freeform 173">
                  <a:extLst>
                    <a:ext uri="{FF2B5EF4-FFF2-40B4-BE49-F238E27FC236}">
                      <a16:creationId xmlns:a16="http://schemas.microsoft.com/office/drawing/2014/main" xmlns="" id="{D2AA63FB-9B4D-DD45-F594-04374CA42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40126" y="4042374"/>
                  <a:ext cx="154008" cy="24494"/>
                </a:xfrm>
                <a:custGeom>
                  <a:avLst/>
                  <a:gdLst>
                    <a:gd name="T0" fmla="*/ 143452 w 79"/>
                    <a:gd name="T1" fmla="*/ 24342 h 13"/>
                    <a:gd name="T2" fmla="*/ 155243 w 79"/>
                    <a:gd name="T3" fmla="*/ 13107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4342 h 13"/>
                    <a:gd name="T10" fmla="*/ 143452 w 79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5" name="Freeform 174">
                  <a:extLst>
                    <a:ext uri="{FF2B5EF4-FFF2-40B4-BE49-F238E27FC236}">
                      <a16:creationId xmlns:a16="http://schemas.microsoft.com/office/drawing/2014/main" xmlns="" id="{9847CAD7-3D87-DDA4-6760-1141AC08EE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78388" y="3952751"/>
                  <a:ext cx="166709" cy="22744"/>
                </a:xfrm>
                <a:custGeom>
                  <a:avLst/>
                  <a:gdLst>
                    <a:gd name="T0" fmla="*/ 0 w 85"/>
                    <a:gd name="T1" fmla="*/ 0 h 13"/>
                    <a:gd name="T2" fmla="*/ 0 w 85"/>
                    <a:gd name="T3" fmla="*/ 24342 h 13"/>
                    <a:gd name="T4" fmla="*/ 155215 w 85"/>
                    <a:gd name="T5" fmla="*/ 24342 h 13"/>
                    <a:gd name="T6" fmla="*/ 167004 w 85"/>
                    <a:gd name="T7" fmla="*/ 11235 h 13"/>
                    <a:gd name="T8" fmla="*/ 155215 w 85"/>
                    <a:gd name="T9" fmla="*/ 0 h 13"/>
                    <a:gd name="T10" fmla="*/ 0 w 85"/>
                    <a:gd name="T11" fmla="*/ 0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82" y="13"/>
                        <a:pt x="85" y="10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6" name="Freeform 175">
                  <a:extLst>
                    <a:ext uri="{FF2B5EF4-FFF2-40B4-BE49-F238E27FC236}">
                      <a16:creationId xmlns:a16="http://schemas.microsoft.com/office/drawing/2014/main" xmlns="" id="{35F12082-785C-6E8E-4147-3A3B72D0E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66745" y="3960689"/>
                  <a:ext cx="80972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51 w 41"/>
                    <a:gd name="T5" fmla="*/ 22256 h 12"/>
                    <a:gd name="T6" fmla="*/ 79974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7" name="Freeform 176">
                  <a:extLst>
                    <a:ext uri="{FF2B5EF4-FFF2-40B4-BE49-F238E27FC236}">
                      <a16:creationId xmlns:a16="http://schemas.microsoft.com/office/drawing/2014/main" xmlns="" id="{94D9303E-E3C5-91B5-5020-8BA4CB6497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17496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8" name="Freeform 177">
                  <a:extLst>
                    <a:ext uri="{FF2B5EF4-FFF2-40B4-BE49-F238E27FC236}">
                      <a16:creationId xmlns:a16="http://schemas.microsoft.com/office/drawing/2014/main" xmlns="" id="{F295F165-E857-A47A-5FEC-7303EDAE5B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17180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19" name="Freeform 178">
                  <a:extLst>
                    <a:ext uri="{FF2B5EF4-FFF2-40B4-BE49-F238E27FC236}">
                      <a16:creationId xmlns:a16="http://schemas.microsoft.com/office/drawing/2014/main" xmlns="" id="{1BBB0E8F-9F72-16FA-A1F5-5592995F92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1855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0" name="Freeform 179">
                  <a:extLst>
                    <a:ext uri="{FF2B5EF4-FFF2-40B4-BE49-F238E27FC236}">
                      <a16:creationId xmlns:a16="http://schemas.microsoft.com/office/drawing/2014/main" xmlns="" id="{48FCA4B1-AB12-4FBD-4350-ADCC2D366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29271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1855 h 9"/>
                    <a:gd name="T2" fmla="*/ 150931 w 78"/>
                    <a:gd name="T3" fmla="*/ 1855 h 9"/>
                    <a:gd name="T4" fmla="*/ 74485 w 78"/>
                    <a:gd name="T5" fmla="*/ 3709 h 9"/>
                    <a:gd name="T6" fmla="*/ 5880 w 78"/>
                    <a:gd name="T7" fmla="*/ 14837 h 9"/>
                    <a:gd name="T8" fmla="*/ 11761 w 78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1"/>
                      </a:move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1" name="Freeform 180">
                  <a:extLst>
                    <a:ext uri="{FF2B5EF4-FFF2-40B4-BE49-F238E27FC236}">
                      <a16:creationId xmlns:a16="http://schemas.microsoft.com/office/drawing/2014/main" xmlns="" id="{546D64DD-87D0-0855-C7DF-1AB9B0476F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9709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2" name="Freeform 181">
                  <a:extLst>
                    <a:ext uri="{FF2B5EF4-FFF2-40B4-BE49-F238E27FC236}">
                      <a16:creationId xmlns:a16="http://schemas.microsoft.com/office/drawing/2014/main" xmlns="" id="{1CB98F6A-2100-7F55-1853-C7EF66CA1D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95827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3" name="Freeform 182">
                  <a:extLst>
                    <a:ext uri="{FF2B5EF4-FFF2-40B4-BE49-F238E27FC236}">
                      <a16:creationId xmlns:a16="http://schemas.microsoft.com/office/drawing/2014/main" xmlns="" id="{047C993C-A003-75EE-CB3A-3F301221C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61534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4" name="Freeform 183">
                  <a:extLst>
                    <a:ext uri="{FF2B5EF4-FFF2-40B4-BE49-F238E27FC236}">
                      <a16:creationId xmlns:a16="http://schemas.microsoft.com/office/drawing/2014/main" xmlns="" id="{6CF8326F-970C-E020-0688-9C3ADAFA8F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97065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5" name="Freeform 184">
                  <a:extLst>
                    <a:ext uri="{FF2B5EF4-FFF2-40B4-BE49-F238E27FC236}">
                      <a16:creationId xmlns:a16="http://schemas.microsoft.com/office/drawing/2014/main" xmlns="" id="{0B087093-2FFA-F686-078D-29BC95BFC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04086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6" name="Freeform 185">
                  <a:extLst>
                    <a:ext uri="{FF2B5EF4-FFF2-40B4-BE49-F238E27FC236}">
                      <a16:creationId xmlns:a16="http://schemas.microsoft.com/office/drawing/2014/main" xmlns="" id="{AEA08501-5D0F-0E72-5E59-F23241754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19907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7" name="Freeform 187">
                  <a:extLst>
                    <a:ext uri="{FF2B5EF4-FFF2-40B4-BE49-F238E27FC236}">
                      <a16:creationId xmlns:a16="http://schemas.microsoft.com/office/drawing/2014/main" xmlns="" id="{4A513AD2-B1DF-D20C-A39E-C8E02E06E1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99064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8" name="Freeform 188">
                  <a:extLst>
                    <a:ext uri="{FF2B5EF4-FFF2-40B4-BE49-F238E27FC236}">
                      <a16:creationId xmlns:a16="http://schemas.microsoft.com/office/drawing/2014/main" xmlns="" id="{9DD5BCB0-2BE3-BC27-7A8C-BE5B9FAF9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9065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29" name="Freeform 189">
                  <a:extLst>
                    <a:ext uri="{FF2B5EF4-FFF2-40B4-BE49-F238E27FC236}">
                      <a16:creationId xmlns:a16="http://schemas.microsoft.com/office/drawing/2014/main" xmlns="" id="{E1393BC8-81E6-7D79-F3F1-624AEECB1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4249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0" name="Freeform 191">
                  <a:extLst>
                    <a:ext uri="{FF2B5EF4-FFF2-40B4-BE49-F238E27FC236}">
                      <a16:creationId xmlns:a16="http://schemas.microsoft.com/office/drawing/2014/main" xmlns="" id="{447ECF21-DE3E-1D38-0FA8-052EC5181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77655" y="4043249"/>
                  <a:ext cx="154008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2733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1" name="Freeform 194">
                  <a:extLst>
                    <a:ext uri="{FF2B5EF4-FFF2-40B4-BE49-F238E27FC236}">
                      <a16:creationId xmlns:a16="http://schemas.microsoft.com/office/drawing/2014/main" xmlns="" id="{DC304D24-A845-7C98-CA2D-707A0E9BA3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55902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2" name="Freeform 196">
                  <a:extLst>
                    <a:ext uri="{FF2B5EF4-FFF2-40B4-BE49-F238E27FC236}">
                      <a16:creationId xmlns:a16="http://schemas.microsoft.com/office/drawing/2014/main" xmlns="" id="{12D32528-95B1-E7C8-7595-E74D36F7E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9384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3" name="Freeform 198">
                  <a:extLst>
                    <a:ext uri="{FF2B5EF4-FFF2-40B4-BE49-F238E27FC236}">
                      <a16:creationId xmlns:a16="http://schemas.microsoft.com/office/drawing/2014/main" xmlns="" id="{5591EE70-B8F3-81A2-66EE-B41D1A15E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36364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4" name="Freeform 200">
                  <a:extLst>
                    <a:ext uri="{FF2B5EF4-FFF2-40B4-BE49-F238E27FC236}">
                      <a16:creationId xmlns:a16="http://schemas.microsoft.com/office/drawing/2014/main" xmlns="" id="{9542BED1-A5D0-B843-2DAF-9BF4BFF38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299064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5" name="Freeform 201">
                  <a:extLst>
                    <a:ext uri="{FF2B5EF4-FFF2-40B4-BE49-F238E27FC236}">
                      <a16:creationId xmlns:a16="http://schemas.microsoft.com/office/drawing/2014/main" xmlns="" id="{DE32FB56-F9D8-A9E3-6C3E-FA67B542B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09065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6" name="Freeform 202">
                  <a:extLst>
                    <a:ext uri="{FF2B5EF4-FFF2-40B4-BE49-F238E27FC236}">
                      <a16:creationId xmlns:a16="http://schemas.microsoft.com/office/drawing/2014/main" xmlns="" id="{653A8E32-6890-A302-97D3-D6F1FD99A0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34249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7" name="Freeform 204">
                  <a:extLst>
                    <a:ext uri="{FF2B5EF4-FFF2-40B4-BE49-F238E27FC236}">
                      <a16:creationId xmlns:a16="http://schemas.microsoft.com/office/drawing/2014/main" xmlns="" id="{CC9A443A-C2B2-829F-821E-FAAFE0F02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11485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8" name="Freeform 205">
                  <a:extLst>
                    <a:ext uri="{FF2B5EF4-FFF2-40B4-BE49-F238E27FC236}">
                      <a16:creationId xmlns:a16="http://schemas.microsoft.com/office/drawing/2014/main" xmlns="" id="{C9BAE0CD-F13C-EA04-A00D-07F0B77E75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66225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39" name="Freeform 206">
                  <a:extLst>
                    <a:ext uri="{FF2B5EF4-FFF2-40B4-BE49-F238E27FC236}">
                      <a16:creationId xmlns:a16="http://schemas.microsoft.com/office/drawing/2014/main" xmlns="" id="{D47964E7-DA36-0A33-1BAC-CADE4628F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56744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0" name="Freeform 207">
                  <a:extLst>
                    <a:ext uri="{FF2B5EF4-FFF2-40B4-BE49-F238E27FC236}">
                      <a16:creationId xmlns:a16="http://schemas.microsoft.com/office/drawing/2014/main" xmlns="" id="{E4DA93A7-B325-3827-03B9-C579B794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81838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90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1" name="Freeform 208">
                  <a:extLst>
                    <a:ext uri="{FF2B5EF4-FFF2-40B4-BE49-F238E27FC236}">
                      <a16:creationId xmlns:a16="http://schemas.microsoft.com/office/drawing/2014/main" xmlns="" id="{37D22F01-5FD6-74E8-6425-4D58E00C85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91317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2" name="Freeform 209">
                  <a:extLst>
                    <a:ext uri="{FF2B5EF4-FFF2-40B4-BE49-F238E27FC236}">
                      <a16:creationId xmlns:a16="http://schemas.microsoft.com/office/drawing/2014/main" xmlns="" id="{486A9CA1-5DB6-8CAB-C52C-9BD1562F8F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624463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804 h 149"/>
                    <a:gd name="T2" fmla="*/ 237387 w 225"/>
                    <a:gd name="T3" fmla="*/ 146762 h 149"/>
                    <a:gd name="T4" fmla="*/ 441422 w 225"/>
                    <a:gd name="T5" fmla="*/ 57590 h 149"/>
                    <a:gd name="T6" fmla="*/ 441422 w 225"/>
                    <a:gd name="T7" fmla="*/ 0 h 149"/>
                    <a:gd name="T8" fmla="*/ 237387 w 225"/>
                    <a:gd name="T9" fmla="*/ 89172 h 149"/>
                    <a:gd name="T10" fmla="*/ 0 w 225"/>
                    <a:gd name="T11" fmla="*/ 219214 h 149"/>
                    <a:gd name="T12" fmla="*/ 0 w 225"/>
                    <a:gd name="T13" fmla="*/ 276804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3" name="Freeform 210">
                  <a:extLst>
                    <a:ext uri="{FF2B5EF4-FFF2-40B4-BE49-F238E27FC236}">
                      <a16:creationId xmlns:a16="http://schemas.microsoft.com/office/drawing/2014/main" xmlns="" id="{8723E70D-2271-618A-CBD1-196AEF787E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50431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4" name="Freeform 211">
                  <a:extLst>
                    <a:ext uri="{FF2B5EF4-FFF2-40B4-BE49-F238E27FC236}">
                      <a16:creationId xmlns:a16="http://schemas.microsoft.com/office/drawing/2014/main" xmlns="" id="{66892985-C31A-D7AB-1017-7787DD323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36577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0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5" name="Freeform 217">
                  <a:extLst>
                    <a:ext uri="{FF2B5EF4-FFF2-40B4-BE49-F238E27FC236}">
                      <a16:creationId xmlns:a16="http://schemas.microsoft.com/office/drawing/2014/main" xmlns="" id="{3E99FA13-B2B6-B6F2-9ABA-857DE38A8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46621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6" name="Freeform 218">
                  <a:extLst>
                    <a:ext uri="{FF2B5EF4-FFF2-40B4-BE49-F238E27FC236}">
                      <a16:creationId xmlns:a16="http://schemas.microsoft.com/office/drawing/2014/main" xmlns="" id="{73523775-6C13-79AD-5484-3A14AC679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6071714" y="4004067"/>
                  <a:ext cx="415979" cy="16620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7" name="Freeform 219">
                  <a:extLst>
                    <a:ext uri="{FF2B5EF4-FFF2-40B4-BE49-F238E27FC236}">
                      <a16:creationId xmlns:a16="http://schemas.microsoft.com/office/drawing/2014/main" xmlns="" id="{E1E5F55C-A8EE-0E8A-F2C2-79E64A82E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50048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8" name="Freeform 220">
                  <a:extLst>
                    <a:ext uri="{FF2B5EF4-FFF2-40B4-BE49-F238E27FC236}">
                      <a16:creationId xmlns:a16="http://schemas.microsoft.com/office/drawing/2014/main" xmlns="" id="{D97D0B3E-9C1A-CA6C-A1F3-EF9DC8076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626453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49" name="Freeform 221">
                  <a:extLst>
                    <a:ext uri="{FF2B5EF4-FFF2-40B4-BE49-F238E27FC236}">
                      <a16:creationId xmlns:a16="http://schemas.microsoft.com/office/drawing/2014/main" xmlns="" id="{A24E1E26-01BF-4F20-5912-AD2ECE68E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56101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50" name="Freeform 222">
                  <a:extLst>
                    <a:ext uri="{FF2B5EF4-FFF2-40B4-BE49-F238E27FC236}">
                      <a16:creationId xmlns:a16="http://schemas.microsoft.com/office/drawing/2014/main" xmlns="" id="{11662269-5620-9332-2ACA-23EE59FF6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181194" y="4004065"/>
                  <a:ext cx="415979" cy="166208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51" name="Freeform 223">
                  <a:extLst>
                    <a:ext uri="{FF2B5EF4-FFF2-40B4-BE49-F238E27FC236}">
                      <a16:creationId xmlns:a16="http://schemas.microsoft.com/office/drawing/2014/main" xmlns="" id="{37AFC7DB-7D41-7EC5-4BE5-4A627814F7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616089" y="4002316"/>
                  <a:ext cx="415979" cy="16970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213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39"/>
                      </a:cubicBezTo>
                      <a:cubicBezTo>
                        <a:pt x="70" y="55"/>
                        <a:pt x="18" y="69"/>
                        <a:pt x="0" y="91"/>
                      </a:cubicBezTo>
                      <a:cubicBezTo>
                        <a:pt x="18" y="69"/>
                        <a:pt x="70" y="51"/>
                        <a:pt x="114" y="36"/>
                      </a:cubicBezTo>
                      <a:cubicBezTo>
                        <a:pt x="157" y="20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52" name="Freeform 224">
                  <a:extLst>
                    <a:ext uri="{FF2B5EF4-FFF2-40B4-BE49-F238E27FC236}">
                      <a16:creationId xmlns:a16="http://schemas.microsoft.com/office/drawing/2014/main" xmlns="" id="{F0CFD150-EBFB-AD53-867E-345F07D4F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4741182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3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0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53" name="Freeform 225">
                  <a:extLst>
                    <a:ext uri="{FF2B5EF4-FFF2-40B4-BE49-F238E27FC236}">
                      <a16:creationId xmlns:a16="http://schemas.microsoft.com/office/drawing/2014/main" xmlns="" id="{E4EF7C5D-0B03-B7F7-D3FA-8CAF244BAA3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-5400000">
                  <a:off x="4623670" y="3950542"/>
                  <a:ext cx="444558" cy="276429"/>
                </a:xfrm>
                <a:custGeom>
                  <a:avLst/>
                  <a:gdLst>
                    <a:gd name="T0" fmla="*/ 442991 w 226"/>
                    <a:gd name="T1" fmla="*/ 0 h 149"/>
                    <a:gd name="T2" fmla="*/ 321462 w 226"/>
                    <a:gd name="T3" fmla="*/ 61306 h 149"/>
                    <a:gd name="T4" fmla="*/ 237177 w 226"/>
                    <a:gd name="T5" fmla="*/ 87314 h 149"/>
                    <a:gd name="T6" fmla="*/ 235216 w 226"/>
                    <a:gd name="T7" fmla="*/ 87314 h 149"/>
                    <a:gd name="T8" fmla="*/ 0 w 226"/>
                    <a:gd name="T9" fmla="*/ 219214 h 149"/>
                    <a:gd name="T10" fmla="*/ 0 w 226"/>
                    <a:gd name="T11" fmla="*/ 276804 h 149"/>
                    <a:gd name="T12" fmla="*/ 3920 w 226"/>
                    <a:gd name="T13" fmla="*/ 276804 h 149"/>
                    <a:gd name="T14" fmla="*/ 237177 w 226"/>
                    <a:gd name="T15" fmla="*/ 148620 h 149"/>
                    <a:gd name="T16" fmla="*/ 239137 w 226"/>
                    <a:gd name="T17" fmla="*/ 148620 h 149"/>
                    <a:gd name="T18" fmla="*/ 321462 w 226"/>
                    <a:gd name="T19" fmla="*/ 122611 h 149"/>
                    <a:gd name="T20" fmla="*/ 442991 w 226"/>
                    <a:gd name="T21" fmla="*/ 57590 h 149"/>
                    <a:gd name="T22" fmla="*/ 442991 w 226"/>
                    <a:gd name="T23" fmla="*/ 0 h 149"/>
                    <a:gd name="T24" fmla="*/ 3920 w 226"/>
                    <a:gd name="T25" fmla="*/ 219214 h 149"/>
                    <a:gd name="T26" fmla="*/ 237177 w 226"/>
                    <a:gd name="T27" fmla="*/ 91030 h 149"/>
                    <a:gd name="T28" fmla="*/ 239137 w 226"/>
                    <a:gd name="T29" fmla="*/ 91030 h 149"/>
                    <a:gd name="T30" fmla="*/ 321462 w 226"/>
                    <a:gd name="T31" fmla="*/ 65021 h 149"/>
                    <a:gd name="T32" fmla="*/ 439071 w 226"/>
                    <a:gd name="T33" fmla="*/ 14862 h 149"/>
                    <a:gd name="T34" fmla="*/ 442991 w 226"/>
                    <a:gd name="T35" fmla="*/ 7431 h 149"/>
                    <a:gd name="T36" fmla="*/ 441031 w 226"/>
                    <a:gd name="T37" fmla="*/ 57590 h 149"/>
                    <a:gd name="T38" fmla="*/ 321462 w 226"/>
                    <a:gd name="T39" fmla="*/ 118896 h 149"/>
                    <a:gd name="T40" fmla="*/ 237177 w 226"/>
                    <a:gd name="T41" fmla="*/ 144904 h 149"/>
                    <a:gd name="T42" fmla="*/ 235216 w 226"/>
                    <a:gd name="T43" fmla="*/ 144904 h 149"/>
                    <a:gd name="T44" fmla="*/ 3920 w 226"/>
                    <a:gd name="T45" fmla="*/ 261942 h 149"/>
                    <a:gd name="T46" fmla="*/ 3920 w 226"/>
                    <a:gd name="T47" fmla="*/ 219214 h 1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" h="149">
                      <a:moveTo>
                        <a:pt x="226" y="0"/>
                      </a:moveTo>
                      <a:cubicBezTo>
                        <a:pt x="226" y="15"/>
                        <a:pt x="199" y="23"/>
                        <a:pt x="164" y="33"/>
                      </a:cubicBezTo>
                      <a:cubicBezTo>
                        <a:pt x="151" y="37"/>
                        <a:pt x="136" y="42"/>
                        <a:pt x="121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66" y="66"/>
                        <a:pt x="0" y="90"/>
                        <a:pt x="0" y="118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2" y="149"/>
                        <a:pt x="2" y="149"/>
                        <a:pt x="2" y="149"/>
                      </a:cubicBezTo>
                      <a:cubicBezTo>
                        <a:pt x="2" y="122"/>
                        <a:pt x="68" y="99"/>
                        <a:pt x="121" y="80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37" y="75"/>
                        <a:pt x="151" y="70"/>
                        <a:pt x="164" y="66"/>
                      </a:cubicBezTo>
                      <a:cubicBezTo>
                        <a:pt x="201" y="55"/>
                        <a:pt x="226" y="47"/>
                        <a:pt x="226" y="31"/>
                      </a:cubicBezTo>
                      <a:cubicBezTo>
                        <a:pt x="226" y="0"/>
                        <a:pt x="226" y="0"/>
                        <a:pt x="226" y="0"/>
                      </a:cubicBezTo>
                      <a:close/>
                      <a:moveTo>
                        <a:pt x="2" y="118"/>
                      </a:moveTo>
                      <a:cubicBezTo>
                        <a:pt x="2" y="91"/>
                        <a:pt x="68" y="68"/>
                        <a:pt x="121" y="49"/>
                      </a:cubicBezTo>
                      <a:cubicBezTo>
                        <a:pt x="122" y="49"/>
                        <a:pt x="122" y="49"/>
                        <a:pt x="122" y="49"/>
                      </a:cubicBezTo>
                      <a:cubicBezTo>
                        <a:pt x="137" y="44"/>
                        <a:pt x="151" y="39"/>
                        <a:pt x="164" y="35"/>
                      </a:cubicBezTo>
                      <a:cubicBezTo>
                        <a:pt x="193" y="27"/>
                        <a:pt x="216" y="19"/>
                        <a:pt x="224" y="8"/>
                      </a:cubicBezTo>
                      <a:cubicBezTo>
                        <a:pt x="225" y="7"/>
                        <a:pt x="226" y="5"/>
                        <a:pt x="226" y="4"/>
                      </a:cubicBezTo>
                      <a:cubicBezTo>
                        <a:pt x="226" y="12"/>
                        <a:pt x="225" y="31"/>
                        <a:pt x="225" y="31"/>
                      </a:cubicBezTo>
                      <a:cubicBezTo>
                        <a:pt x="225" y="46"/>
                        <a:pt x="199" y="54"/>
                        <a:pt x="164" y="64"/>
                      </a:cubicBezTo>
                      <a:cubicBezTo>
                        <a:pt x="151" y="68"/>
                        <a:pt x="136" y="73"/>
                        <a:pt x="121" y="78"/>
                      </a:cubicBezTo>
                      <a:cubicBezTo>
                        <a:pt x="120" y="78"/>
                        <a:pt x="120" y="78"/>
                        <a:pt x="120" y="78"/>
                      </a:cubicBezTo>
                      <a:cubicBezTo>
                        <a:pt x="72" y="95"/>
                        <a:pt x="13" y="116"/>
                        <a:pt x="2" y="141"/>
                      </a:cubicBezTo>
                      <a:cubicBezTo>
                        <a:pt x="2" y="132"/>
                        <a:pt x="2" y="118"/>
                        <a:pt x="2" y="11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54" name="Freeform 226">
                  <a:extLst>
                    <a:ext uri="{FF2B5EF4-FFF2-40B4-BE49-F238E27FC236}">
                      <a16:creationId xmlns:a16="http://schemas.microsoft.com/office/drawing/2014/main" xmlns="" id="{FCB877BF-6AF4-2599-A58C-88F0304E25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027878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2594 h 34"/>
                    <a:gd name="T4" fmla="*/ 90629 w 78"/>
                    <a:gd name="T5" fmla="*/ 33138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55" name="Freeform 227">
                  <a:extLst>
                    <a:ext uri="{FF2B5EF4-FFF2-40B4-BE49-F238E27FC236}">
                      <a16:creationId xmlns:a16="http://schemas.microsoft.com/office/drawing/2014/main" xmlns="" id="{57489EE2-0020-293A-B8DF-A03475079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471389" y="3925405"/>
                  <a:ext cx="154007" cy="6473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3506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  <p:sp>
              <p:nvSpPr>
                <p:cNvPr id="256" name="Freeform 228">
                  <a:extLst>
                    <a:ext uri="{FF2B5EF4-FFF2-40B4-BE49-F238E27FC236}">
                      <a16:creationId xmlns:a16="http://schemas.microsoft.com/office/drawing/2014/main" xmlns="" id="{72B889DD-9A73-6A90-9CCB-8368CBA765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>
                  <a:off x="5916649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5367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3"/>
                        <a:pt x="78" y="34"/>
                      </a:cubicBezTo>
                      <a:cubicBezTo>
                        <a:pt x="70" y="31"/>
                        <a:pt x="50" y="21"/>
                        <a:pt x="46" y="19"/>
                      </a:cubicBezTo>
                      <a:cubicBezTo>
                        <a:pt x="41" y="1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342892">
                    <a:defRPr/>
                  </a:pPr>
                  <a:endParaRPr lang="fr-FR" sz="750">
                    <a:solidFill>
                      <a:prstClr val="black"/>
                    </a:solidFill>
                    <a:latin typeface="Arial" pitchFamily="34" charset="0"/>
                    <a:ea typeface="MS PGothic" pitchFamily="34" charset="-128"/>
                  </a:endParaRPr>
                </a:p>
              </p:txBody>
            </p:sp>
          </p:grpSp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xmlns="" id="{B6363AC6-CEA0-CE50-262A-692147AA1B01}"/>
                  </a:ext>
                </a:extLst>
              </p:cNvPr>
              <p:cNvSpPr/>
              <p:nvPr/>
            </p:nvSpPr>
            <p:spPr>
              <a:xfrm rot="600000">
                <a:off x="7734107" y="5059655"/>
                <a:ext cx="73481" cy="4413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342892">
                  <a:defRPr/>
                </a:pPr>
                <a:endParaRPr lang="fr-FR" sz="7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cxnSp>
          <p:nvCxnSpPr>
            <p:cNvPr id="42" name="Connecteur droit avec flèche 41">
              <a:extLst>
                <a:ext uri="{FF2B5EF4-FFF2-40B4-BE49-F238E27FC236}">
                  <a16:creationId xmlns:a16="http://schemas.microsoft.com/office/drawing/2014/main" xmlns="" id="{9263593D-D3DD-CBA5-A4BD-5E4149C37E8E}"/>
                </a:ext>
              </a:extLst>
            </p:cNvPr>
            <p:cNvCxnSpPr/>
            <p:nvPr/>
          </p:nvCxnSpPr>
          <p:spPr>
            <a:xfrm flipH="1">
              <a:off x="1760668" y="3101636"/>
              <a:ext cx="387318" cy="860538"/>
            </a:xfrm>
            <a:prstGeom prst="straightConnector1">
              <a:avLst/>
            </a:prstGeom>
            <a:ln w="28575"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3BDCE8E8-FB15-70A5-DBD2-B81070F9169B}"/>
                </a:ext>
              </a:extLst>
            </p:cNvPr>
            <p:cNvSpPr/>
            <p:nvPr/>
          </p:nvSpPr>
          <p:spPr>
            <a:xfrm>
              <a:off x="820945" y="1823530"/>
              <a:ext cx="1919130" cy="386607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xmlns="" id="{B85BCE89-E9BE-D95A-F5D3-199555609CEE}"/>
                </a:ext>
              </a:extLst>
            </p:cNvPr>
            <p:cNvSpPr/>
            <p:nvPr/>
          </p:nvSpPr>
          <p:spPr>
            <a:xfrm>
              <a:off x="2816269" y="1823530"/>
              <a:ext cx="1919131" cy="386607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xmlns="" id="{F56EA01C-58C6-AEDA-4D88-8C3965A70026}"/>
                </a:ext>
              </a:extLst>
            </p:cNvPr>
            <p:cNvSpPr/>
            <p:nvPr/>
          </p:nvSpPr>
          <p:spPr>
            <a:xfrm>
              <a:off x="4795719" y="1823530"/>
              <a:ext cx="1919130" cy="386607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xmlns="" id="{F3AE148A-9026-6846-AFE8-3328C3BDDB1A}"/>
                </a:ext>
              </a:extLst>
            </p:cNvPr>
            <p:cNvSpPr/>
            <p:nvPr/>
          </p:nvSpPr>
          <p:spPr>
            <a:xfrm>
              <a:off x="6811679" y="1823530"/>
              <a:ext cx="1987387" cy="386607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342892">
                <a:defRPr/>
              </a:pPr>
              <a:endParaRPr lang="fr-FR" sz="7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7" name="ZoneTexte 809">
              <a:extLst>
                <a:ext uri="{FF2B5EF4-FFF2-40B4-BE49-F238E27FC236}">
                  <a16:creationId xmlns:a16="http://schemas.microsoft.com/office/drawing/2014/main" xmlns="" id="{A9ECBD9D-F818-4179-6CA1-10DF2C809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7280" y="3214362"/>
              <a:ext cx="417174" cy="430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defTabSz="342892">
                <a:defRPr/>
              </a:pPr>
              <a:r>
                <a:rPr lang="fr-FR" sz="150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8" name="ZoneTexte 810">
              <a:extLst>
                <a:ext uri="{FF2B5EF4-FFF2-40B4-BE49-F238E27FC236}">
                  <a16:creationId xmlns:a16="http://schemas.microsoft.com/office/drawing/2014/main" xmlns="" id="{4CFF8850-DA68-C013-D2D7-C2CD21374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4089" y="3214362"/>
              <a:ext cx="417174" cy="430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defTabSz="342892">
                <a:defRPr/>
              </a:pPr>
              <a:r>
                <a:rPr lang="fr-FR" sz="150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9" name="ZoneTexte 811">
              <a:extLst>
                <a:ext uri="{FF2B5EF4-FFF2-40B4-BE49-F238E27FC236}">
                  <a16:creationId xmlns:a16="http://schemas.microsoft.com/office/drawing/2014/main" xmlns="" id="{9D573918-1A86-4179-8696-E1591A18DD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7058" y="3298512"/>
              <a:ext cx="613794" cy="277035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BRCA</a:t>
              </a:r>
            </a:p>
          </p:txBody>
        </p:sp>
        <p:sp>
          <p:nvSpPr>
            <p:cNvPr id="50" name="ZoneTexte 812">
              <a:extLst>
                <a:ext uri="{FF2B5EF4-FFF2-40B4-BE49-F238E27FC236}">
                  <a16:creationId xmlns:a16="http://schemas.microsoft.com/office/drawing/2014/main" xmlns="" id="{EDACDAE5-41CB-13BF-1941-A961F78EF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6898" y="3298512"/>
              <a:ext cx="671497" cy="277035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PARP1</a:t>
              </a:r>
            </a:p>
          </p:txBody>
        </p:sp>
        <p:sp>
          <p:nvSpPr>
            <p:cNvPr id="51" name="ZoneTexte 813">
              <a:extLst>
                <a:ext uri="{FF2B5EF4-FFF2-40B4-BE49-F238E27FC236}">
                  <a16:creationId xmlns:a16="http://schemas.microsoft.com/office/drawing/2014/main" xmlns="" id="{551CA124-7D70-EBDF-B7FF-8BC71292F2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84693" y="3298512"/>
              <a:ext cx="671497" cy="277035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PARP1</a:t>
              </a:r>
            </a:p>
          </p:txBody>
        </p:sp>
        <p:sp>
          <p:nvSpPr>
            <p:cNvPr id="52" name="ZoneTexte 814">
              <a:extLst>
                <a:ext uri="{FF2B5EF4-FFF2-40B4-BE49-F238E27FC236}">
                  <a16:creationId xmlns:a16="http://schemas.microsoft.com/office/drawing/2014/main" xmlns="" id="{43302A0E-2E55-34BD-8720-7626F2025F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223" y="3298512"/>
              <a:ext cx="671497" cy="277035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PARP1</a:t>
              </a:r>
            </a:p>
          </p:txBody>
        </p:sp>
        <p:sp>
          <p:nvSpPr>
            <p:cNvPr id="53" name="ZoneTexte 815">
              <a:extLst>
                <a:ext uri="{FF2B5EF4-FFF2-40B4-BE49-F238E27FC236}">
                  <a16:creationId xmlns:a16="http://schemas.microsoft.com/office/drawing/2014/main" xmlns="" id="{4982A87B-D1B2-2135-DE56-45D8E7F609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74588" y="3298512"/>
              <a:ext cx="613794" cy="277035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BRCA</a:t>
              </a:r>
            </a:p>
          </p:txBody>
        </p:sp>
        <p:sp>
          <p:nvSpPr>
            <p:cNvPr id="54" name="ZoneTexte 816">
              <a:extLst>
                <a:ext uri="{FF2B5EF4-FFF2-40B4-BE49-F238E27FC236}">
                  <a16:creationId xmlns:a16="http://schemas.microsoft.com/office/drawing/2014/main" xmlns="" id="{463C2717-77E1-7CCE-1187-80CB6444A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924" y="3298512"/>
              <a:ext cx="671497" cy="277035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PARP1</a:t>
              </a:r>
            </a:p>
          </p:txBody>
        </p:sp>
        <p:sp>
          <p:nvSpPr>
            <p:cNvPr id="55" name="ZoneTexte 817">
              <a:extLst>
                <a:ext uri="{FF2B5EF4-FFF2-40B4-BE49-F238E27FC236}">
                  <a16:creationId xmlns:a16="http://schemas.microsoft.com/office/drawing/2014/main" xmlns="" id="{75C6DC91-3A04-124E-3C63-D5C956EE31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1083" y="3298512"/>
              <a:ext cx="613794" cy="277035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BRCA</a:t>
              </a:r>
            </a:p>
          </p:txBody>
        </p:sp>
        <p:sp>
          <p:nvSpPr>
            <p:cNvPr id="56" name="ZoneTexte 818">
              <a:extLst>
                <a:ext uri="{FF2B5EF4-FFF2-40B4-BE49-F238E27FC236}">
                  <a16:creationId xmlns:a16="http://schemas.microsoft.com/office/drawing/2014/main" xmlns="" id="{886675E9-9D5C-2622-42C4-DE28403FB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8470" y="3298512"/>
              <a:ext cx="613794" cy="277035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750">
                  <a:solidFill>
                    <a:prstClr val="black"/>
                  </a:solidFill>
                </a:rPr>
                <a:t>BRCA</a:t>
              </a:r>
            </a:p>
          </p:txBody>
        </p:sp>
        <p:sp>
          <p:nvSpPr>
            <p:cNvPr id="57" name="ZoneTexte 820">
              <a:extLst>
                <a:ext uri="{FF2B5EF4-FFF2-40B4-BE49-F238E27FC236}">
                  <a16:creationId xmlns:a16="http://schemas.microsoft.com/office/drawing/2014/main" xmlns="" id="{69FCAB86-7E3D-6DF9-FDFC-C6C0604DF7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4415" y="2682481"/>
              <a:ext cx="1137398" cy="400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Réparation par</a:t>
              </a:r>
            </a:p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excision de base </a:t>
              </a:r>
            </a:p>
          </p:txBody>
        </p:sp>
        <p:sp>
          <p:nvSpPr>
            <p:cNvPr id="58" name="ZoneTexte 821">
              <a:extLst>
                <a:ext uri="{FF2B5EF4-FFF2-40B4-BE49-F238E27FC236}">
                  <a16:creationId xmlns:a16="http://schemas.microsoft.com/office/drawing/2014/main" xmlns="" id="{35399A2E-74CE-EB37-6052-1866BE8080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339" y="2682481"/>
              <a:ext cx="1041225" cy="538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Recombinaison</a:t>
              </a:r>
            </a:p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homologue</a:t>
              </a:r>
            </a:p>
            <a:p>
              <a:pPr algn="ctr" defTabSz="342892">
                <a:defRPr/>
              </a:pPr>
              <a:endParaRPr lang="fr-FR" sz="675">
                <a:solidFill>
                  <a:prstClr val="black"/>
                </a:solidFill>
              </a:endParaRPr>
            </a:p>
          </p:txBody>
        </p:sp>
        <p:sp>
          <p:nvSpPr>
            <p:cNvPr id="59" name="ZoneTexte 822">
              <a:extLst>
                <a:ext uri="{FF2B5EF4-FFF2-40B4-BE49-F238E27FC236}">
                  <a16:creationId xmlns:a16="http://schemas.microsoft.com/office/drawing/2014/main" xmlns="" id="{947F69F8-0600-0D0F-AB9F-1ADE44818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25169" y="2682481"/>
              <a:ext cx="1041225" cy="538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Recombinaison</a:t>
              </a:r>
            </a:p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homologue</a:t>
              </a:r>
            </a:p>
            <a:p>
              <a:pPr algn="ctr" defTabSz="342892">
                <a:defRPr/>
              </a:pPr>
              <a:endParaRPr lang="fr-FR" sz="675">
                <a:solidFill>
                  <a:prstClr val="black"/>
                </a:solidFill>
              </a:endParaRPr>
            </a:p>
          </p:txBody>
        </p:sp>
        <p:sp>
          <p:nvSpPr>
            <p:cNvPr id="60" name="ZoneTexte 823">
              <a:extLst>
                <a:ext uri="{FF2B5EF4-FFF2-40B4-BE49-F238E27FC236}">
                  <a16:creationId xmlns:a16="http://schemas.microsoft.com/office/drawing/2014/main" xmlns="" id="{8D0850D4-BFFC-8A22-244C-DF72554F4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291" y="2682481"/>
              <a:ext cx="1041225" cy="538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Recombinaison</a:t>
              </a:r>
            </a:p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homologue</a:t>
              </a:r>
            </a:p>
            <a:p>
              <a:pPr algn="ctr" defTabSz="342892">
                <a:defRPr/>
              </a:pPr>
              <a:endParaRPr lang="fr-FR" sz="675">
                <a:solidFill>
                  <a:prstClr val="black"/>
                </a:solidFill>
              </a:endParaRPr>
            </a:p>
          </p:txBody>
        </p:sp>
        <p:sp>
          <p:nvSpPr>
            <p:cNvPr id="61" name="ZoneTexte 824">
              <a:extLst>
                <a:ext uri="{FF2B5EF4-FFF2-40B4-BE49-F238E27FC236}">
                  <a16:creationId xmlns:a16="http://schemas.microsoft.com/office/drawing/2014/main" xmlns="" id="{882DFEAE-AA62-504C-07FC-58D4082402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54820" y="2682481"/>
              <a:ext cx="1137398" cy="400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Réparation par</a:t>
              </a:r>
            </a:p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excision de base </a:t>
              </a:r>
            </a:p>
          </p:txBody>
        </p:sp>
        <p:sp>
          <p:nvSpPr>
            <p:cNvPr id="62" name="ZoneTexte 825">
              <a:extLst>
                <a:ext uri="{FF2B5EF4-FFF2-40B4-BE49-F238E27FC236}">
                  <a16:creationId xmlns:a16="http://schemas.microsoft.com/office/drawing/2014/main" xmlns="" id="{B6E03335-9FDC-0C1A-3966-D72E6F8A9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49350" y="2682481"/>
              <a:ext cx="1137398" cy="400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Réparation par</a:t>
              </a:r>
            </a:p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excision de base </a:t>
              </a:r>
            </a:p>
          </p:txBody>
        </p:sp>
        <p:sp>
          <p:nvSpPr>
            <p:cNvPr id="63" name="ZoneTexte 826">
              <a:extLst>
                <a:ext uri="{FF2B5EF4-FFF2-40B4-BE49-F238E27FC236}">
                  <a16:creationId xmlns:a16="http://schemas.microsoft.com/office/drawing/2014/main" xmlns="" id="{C417D08C-A956-8A30-7E4D-63502BC48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9568" y="5138665"/>
              <a:ext cx="940779" cy="292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825">
                  <a:solidFill>
                    <a:prstClr val="black"/>
                  </a:solidFill>
                </a:rPr>
                <a:t>Réparation</a:t>
              </a:r>
            </a:p>
          </p:txBody>
        </p:sp>
        <p:sp>
          <p:nvSpPr>
            <p:cNvPr id="64" name="ZoneTexte 827">
              <a:extLst>
                <a:ext uri="{FF2B5EF4-FFF2-40B4-BE49-F238E27FC236}">
                  <a16:creationId xmlns:a16="http://schemas.microsoft.com/office/drawing/2014/main" xmlns="" id="{2900AECB-9245-6F60-2025-17EDA96E63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925" y="5138665"/>
              <a:ext cx="940779" cy="292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825">
                  <a:solidFill>
                    <a:prstClr val="black"/>
                  </a:solidFill>
                </a:rPr>
                <a:t>Réparation</a:t>
              </a:r>
            </a:p>
          </p:txBody>
        </p:sp>
        <p:sp>
          <p:nvSpPr>
            <p:cNvPr id="65" name="ZoneTexte 828">
              <a:extLst>
                <a:ext uri="{FF2B5EF4-FFF2-40B4-BE49-F238E27FC236}">
                  <a16:creationId xmlns:a16="http://schemas.microsoft.com/office/drawing/2014/main" xmlns="" id="{D5921228-0361-06F3-C405-2D3B74B27E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4169" y="4849700"/>
              <a:ext cx="1402407" cy="292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825">
                  <a:solidFill>
                    <a:prstClr val="black"/>
                  </a:solidFill>
                </a:rPr>
                <a:t> Pas de réparation</a:t>
              </a:r>
            </a:p>
          </p:txBody>
        </p:sp>
        <p:sp>
          <p:nvSpPr>
            <p:cNvPr id="66" name="ZoneTexte 829">
              <a:extLst>
                <a:ext uri="{FF2B5EF4-FFF2-40B4-BE49-F238E27FC236}">
                  <a16:creationId xmlns:a16="http://schemas.microsoft.com/office/drawing/2014/main" xmlns="" id="{86A9DD11-249B-AE68-7A96-8CC3D946DA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8671" y="3693850"/>
              <a:ext cx="720652" cy="2616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defTabSz="342892">
                <a:defRPr/>
              </a:pPr>
              <a:r>
                <a:rPr lang="fr-FR" sz="675">
                  <a:solidFill>
                    <a:prstClr val="black"/>
                  </a:solidFill>
                </a:rPr>
                <a:t>Inhibiteur</a:t>
              </a:r>
            </a:p>
          </p:txBody>
        </p:sp>
      </p:grpSp>
      <p:sp>
        <p:nvSpPr>
          <p:cNvPr id="828" name="ZoneTexte 827">
            <a:extLst>
              <a:ext uri="{FF2B5EF4-FFF2-40B4-BE49-F238E27FC236}">
                <a16:creationId xmlns:a16="http://schemas.microsoft.com/office/drawing/2014/main" xmlns="" id="{BFB52C6A-BA91-876E-91D0-5FB64F2A4FB5}"/>
              </a:ext>
            </a:extLst>
          </p:cNvPr>
          <p:cNvSpPr txBox="1"/>
          <p:nvPr/>
        </p:nvSpPr>
        <p:spPr>
          <a:xfrm>
            <a:off x="5248260" y="4922262"/>
            <a:ext cx="6705598" cy="523220"/>
          </a:xfrm>
          <a:prstGeom prst="rect">
            <a:avLst/>
          </a:prstGeom>
          <a:solidFill>
            <a:srgbClr val="005086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fr-FR" sz="1400" dirty="0">
                <a:solidFill>
                  <a:schemeClr val="bg1"/>
                </a:solidFill>
              </a:rPr>
              <a:t>Chez les patientes avec mutations de </a:t>
            </a:r>
            <a:r>
              <a:rPr lang="fr-FR" sz="1400" i="1" dirty="0">
                <a:solidFill>
                  <a:schemeClr val="bg1"/>
                </a:solidFill>
              </a:rPr>
              <a:t>BRCA</a:t>
            </a:r>
            <a:r>
              <a:rPr lang="fr-FR" sz="1400" dirty="0">
                <a:solidFill>
                  <a:schemeClr val="bg1"/>
                </a:solidFill>
              </a:rPr>
              <a:t>, les inhibiteurs de PARP bloquent les voies de réparation de l’ADN -concept de létalité synthétique</a:t>
            </a:r>
          </a:p>
        </p:txBody>
      </p:sp>
      <p:sp>
        <p:nvSpPr>
          <p:cNvPr id="82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829" name="Rectangle 828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6844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5F74904D-9495-8976-D5A1-E2F968A0B223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4373334" cy="277272"/>
          </a:xfrm>
        </p:spPr>
        <p:txBody>
          <a:bodyPr/>
          <a:lstStyle/>
          <a:p>
            <a:r>
              <a:rPr lang="fr-FR" dirty="0" err="1"/>
              <a:t>Tutt</a:t>
            </a:r>
            <a:r>
              <a:rPr lang="fr-FR" dirty="0"/>
              <a:t> ANJ </a:t>
            </a:r>
            <a:r>
              <a:rPr lang="fr-FR" i="0" dirty="0"/>
              <a:t>N </a:t>
            </a:r>
            <a:r>
              <a:rPr lang="fr-FR" i="0" dirty="0" err="1"/>
              <a:t>Engl</a:t>
            </a:r>
            <a:r>
              <a:rPr lang="fr-FR" i="0" dirty="0"/>
              <a:t> J Med. 2021 Jun 24;384(25):2394-2405</a:t>
            </a:r>
            <a:r>
              <a:rPr lang="fr-FR" dirty="0"/>
              <a:t> Geyer </a:t>
            </a:r>
            <a:r>
              <a:rPr lang="fr-FR" dirty="0" smtClean="0"/>
              <a:t>CE </a:t>
            </a:r>
            <a:r>
              <a:rPr lang="it-IT" i="0" dirty="0"/>
              <a:t>Ann Oncol. 2022 Dec;33(12):1250-1268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23C04704-1259-2F67-5A57-73C7153FFF1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Place des </a:t>
            </a:r>
            <a:r>
              <a:rPr lang="fr-FR" sz="2800" dirty="0" err="1"/>
              <a:t>iPARP</a:t>
            </a:r>
            <a:r>
              <a:rPr lang="fr-FR" sz="2800" dirty="0"/>
              <a:t> : Essai </a:t>
            </a:r>
            <a:r>
              <a:rPr lang="fr-FR" sz="2800" dirty="0" err="1"/>
              <a:t>OlympiA</a:t>
            </a:r>
            <a:endParaRPr lang="fr-FR" sz="2800" dirty="0"/>
          </a:p>
        </p:txBody>
      </p:sp>
      <p:sp>
        <p:nvSpPr>
          <p:cNvPr id="9" name="Rectangle : coins arrondis 8">
            <a:extLst>
              <a:ext uri="{FF2B5EF4-FFF2-40B4-BE49-F238E27FC236}">
                <a16:creationId xmlns:a16="http://schemas.microsoft.com/office/drawing/2014/main" xmlns="" id="{261A2C7C-8D36-B635-722A-E03E22F760DF}"/>
              </a:ext>
            </a:extLst>
          </p:cNvPr>
          <p:cNvSpPr/>
          <p:nvPr/>
        </p:nvSpPr>
        <p:spPr>
          <a:xfrm>
            <a:off x="1004146" y="1332822"/>
            <a:ext cx="10883054" cy="3777773"/>
          </a:xfrm>
          <a:prstGeom prst="roundRect">
            <a:avLst>
              <a:gd name="adj" fmla="val 335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N=1836</a:t>
            </a:r>
          </a:p>
        </p:txBody>
      </p:sp>
      <p:cxnSp>
        <p:nvCxnSpPr>
          <p:cNvPr id="10" name="Connecteur droit avec flèche 9">
            <a:extLst>
              <a:ext uri="{FF2B5EF4-FFF2-40B4-BE49-F238E27FC236}">
                <a16:creationId xmlns:a16="http://schemas.microsoft.com/office/drawing/2014/main" xmlns="" id="{59FA766D-9E36-E2EB-DBBA-82C43208A3FB}"/>
              </a:ext>
            </a:extLst>
          </p:cNvPr>
          <p:cNvCxnSpPr>
            <a:cxnSpLocks/>
          </p:cNvCxnSpPr>
          <p:nvPr/>
        </p:nvCxnSpPr>
        <p:spPr>
          <a:xfrm>
            <a:off x="3948478" y="2927962"/>
            <a:ext cx="666262" cy="0"/>
          </a:xfrm>
          <a:prstGeom prst="straightConnector1">
            <a:avLst/>
          </a:prstGeom>
          <a:ln w="19050">
            <a:solidFill>
              <a:srgbClr val="7F7F7F"/>
            </a:solidFill>
            <a:headEnd type="none" w="med" len="med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ZoneTexte 11">
            <a:extLst>
              <a:ext uri="{FF2B5EF4-FFF2-40B4-BE49-F238E27FC236}">
                <a16:creationId xmlns:a16="http://schemas.microsoft.com/office/drawing/2014/main" xmlns="" id="{0C7C3D98-507B-BE51-3C8C-C01B8A991D5D}"/>
              </a:ext>
            </a:extLst>
          </p:cNvPr>
          <p:cNvSpPr txBox="1"/>
          <p:nvPr/>
        </p:nvSpPr>
        <p:spPr>
          <a:xfrm>
            <a:off x="1085065" y="1540993"/>
            <a:ext cx="1918135" cy="27238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7F4D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Cancer du sein HER2 négatif à haut risque avec mutation germinale de BRCA1 ou 2</a:t>
            </a:r>
          </a:p>
          <a:p>
            <a:pPr marL="171450" marR="0" lvl="0" indent="-171450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7F4D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Après chimio (néo)adjuvante au moins 6 cycles avec anthracyclines et/ou taxanes</a:t>
            </a:r>
          </a:p>
          <a:p>
            <a:pPr marL="171450" marR="0" lvl="0" indent="-171450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7F4D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ECOG 0-1 </a:t>
            </a:r>
          </a:p>
          <a:p>
            <a:pPr marL="171450" marR="0" lvl="0" indent="-171450" algn="l" defTabSz="45005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7F4D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Pas de dysfonction d’organe</a:t>
            </a: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xmlns="" id="{09399953-EBE5-0C1A-F6DA-5EB2543B9A71}"/>
              </a:ext>
            </a:extLst>
          </p:cNvPr>
          <p:cNvGrpSpPr/>
          <p:nvPr/>
        </p:nvGrpSpPr>
        <p:grpSpPr>
          <a:xfrm>
            <a:off x="3610504" y="2589987"/>
            <a:ext cx="675948" cy="675948"/>
            <a:chOff x="3287098" y="4149361"/>
            <a:chExt cx="720000" cy="720000"/>
          </a:xfrm>
          <a:solidFill>
            <a:srgbClr val="005086"/>
          </a:solidFill>
        </p:grpSpPr>
        <p:sp>
          <p:nvSpPr>
            <p:cNvPr id="14" name="Ellipse 13">
              <a:extLst>
                <a:ext uri="{FF2B5EF4-FFF2-40B4-BE49-F238E27FC236}">
                  <a16:creationId xmlns:a16="http://schemas.microsoft.com/office/drawing/2014/main" xmlns="" id="{FEFD9FAE-B8C6-96C3-CABE-99302729BDEC}"/>
                </a:ext>
              </a:extLst>
            </p:cNvPr>
            <p:cNvSpPr/>
            <p:nvPr/>
          </p:nvSpPr>
          <p:spPr>
            <a:xfrm>
              <a:off x="3371739" y="4234002"/>
              <a:ext cx="550718" cy="55071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5" name="Espace réservé du texte 12">
              <a:extLst>
                <a:ext uri="{FF2B5EF4-FFF2-40B4-BE49-F238E27FC236}">
                  <a16:creationId xmlns:a16="http://schemas.microsoft.com/office/drawing/2014/main" xmlns="" id="{081266C9-7AEC-5476-052D-39F1254F5CD0}"/>
                </a:ext>
              </a:extLst>
            </p:cNvPr>
            <p:cNvSpPr txBox="1">
              <a:spLocks/>
            </p:cNvSpPr>
            <p:nvPr/>
          </p:nvSpPr>
          <p:spPr>
            <a:xfrm>
              <a:off x="3287098" y="4149361"/>
              <a:ext cx="720000" cy="720000"/>
            </a:xfrm>
            <a:prstGeom prst="rect">
              <a:avLst/>
            </a:prstGeom>
            <a:grpFill/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lang="fr-FR" sz="2600" b="1" i="0" kern="1200">
                  <a:solidFill>
                    <a:schemeClr val="tx2">
                      <a:lumMod val="75000"/>
                    </a:schemeClr>
                  </a:solidFill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defRPr>
              </a:lvl1pPr>
              <a:lvl2pPr marL="703262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2000" kern="1200" dirty="0">
                  <a:solidFill>
                    <a:schemeClr val="tx2">
                      <a:lumMod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06300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1800" kern="1200" dirty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n-ea"/>
                </a:rPr>
                <a:t>CT</a:t>
              </a:r>
            </a:p>
          </p:txBody>
        </p:sp>
      </p:grpSp>
      <p:sp>
        <p:nvSpPr>
          <p:cNvPr id="16" name="Espace réservé du texte 10">
            <a:extLst>
              <a:ext uri="{FF2B5EF4-FFF2-40B4-BE49-F238E27FC236}">
                <a16:creationId xmlns:a16="http://schemas.microsoft.com/office/drawing/2014/main" xmlns="" id="{02894A9A-D6D5-C3CF-11AB-3A1FA0407ACA}"/>
              </a:ext>
            </a:extLst>
          </p:cNvPr>
          <p:cNvSpPr txBox="1">
            <a:spLocks/>
          </p:cNvSpPr>
          <p:nvPr/>
        </p:nvSpPr>
        <p:spPr>
          <a:xfrm>
            <a:off x="7702400" y="1518486"/>
            <a:ext cx="1837202" cy="946328"/>
          </a:xfrm>
          <a:prstGeom prst="roundRect">
            <a:avLst>
              <a:gd name="adj" fmla="val 0"/>
            </a:avLst>
          </a:prstGeom>
          <a:solidFill>
            <a:srgbClr val="FF7F4D"/>
          </a:solidFill>
        </p:spPr>
        <p:txBody>
          <a:bodyPr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fr-FR" sz="2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03262" indent="-3429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fr-FR" sz="20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06300" indent="-3429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fr-FR" sz="1800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Olaparib 300 mg </a:t>
            </a:r>
            <a:r>
              <a:rPr lang="fr-FR" sz="1100" b="1" dirty="0">
                <a:solidFill>
                  <a:srgbClr val="FFFFFF"/>
                </a:solidFill>
                <a:cs typeface="Arial" panose="020B0604020202020204" pitchFamily="34" charset="0"/>
              </a:rPr>
              <a:t>X</a:t>
            </a:r>
            <a:r>
              <a:rPr lang="fr-FR" sz="1100" b="1" dirty="0">
                <a:solidFill>
                  <a:schemeClr val="bg1"/>
                </a:solidFill>
                <a:cs typeface="Arial" panose="020B0604020202020204" pitchFamily="34" charset="0"/>
              </a:rPr>
              <a:t>2/j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pour 12 mois</a:t>
            </a:r>
          </a:p>
        </p:txBody>
      </p:sp>
      <p:sp>
        <p:nvSpPr>
          <p:cNvPr id="17" name="Espace réservé du texte 13">
            <a:extLst>
              <a:ext uri="{FF2B5EF4-FFF2-40B4-BE49-F238E27FC236}">
                <a16:creationId xmlns:a16="http://schemas.microsoft.com/office/drawing/2014/main" xmlns="" id="{6C59BAA4-3638-0677-FBCF-254A68404B7A}"/>
              </a:ext>
            </a:extLst>
          </p:cNvPr>
          <p:cNvSpPr txBox="1">
            <a:spLocks/>
          </p:cNvSpPr>
          <p:nvPr/>
        </p:nvSpPr>
        <p:spPr>
          <a:xfrm>
            <a:off x="6615091" y="4243096"/>
            <a:ext cx="2248133" cy="990923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fr-FR" sz="2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03262" indent="-3429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fr-FR" sz="20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06300" indent="-3429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fr-FR" sz="1800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Stratification</a:t>
            </a: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</a:p>
          <a:p>
            <a:pPr marR="0" lvl="0" algn="l" defTabSz="450056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FF7F4D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fr-FR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Néoadj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vs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adj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  <a:p>
            <a:pPr marR="0" lvl="0" algn="l" defTabSz="450056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FF7F4D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Sels de platine: oui </a:t>
            </a: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vs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 non</a:t>
            </a:r>
          </a:p>
          <a:p>
            <a:pPr marR="0" lvl="0" algn="l" defTabSz="450056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FF7F4D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RH+ </a:t>
            </a: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vs</a:t>
            </a: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 triple négatif</a:t>
            </a:r>
          </a:p>
        </p:txBody>
      </p:sp>
      <p:sp>
        <p:nvSpPr>
          <p:cNvPr id="18" name="Parenthèse ouvrante 17">
            <a:extLst>
              <a:ext uri="{FF2B5EF4-FFF2-40B4-BE49-F238E27FC236}">
                <a16:creationId xmlns:a16="http://schemas.microsoft.com/office/drawing/2014/main" xmlns="" id="{8E1BCE12-EDC2-5180-14CD-AE663C43B05E}"/>
              </a:ext>
            </a:extLst>
          </p:cNvPr>
          <p:cNvSpPr/>
          <p:nvPr/>
        </p:nvSpPr>
        <p:spPr>
          <a:xfrm>
            <a:off x="3244104" y="2000276"/>
            <a:ext cx="401611" cy="1932218"/>
          </a:xfrm>
          <a:prstGeom prst="leftBracket">
            <a:avLst>
              <a:gd name="adj" fmla="val 0"/>
            </a:avLst>
          </a:prstGeom>
          <a:ln w="19050">
            <a:solidFill>
              <a:srgbClr val="7F7F7F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cxnSp>
        <p:nvCxnSpPr>
          <p:cNvPr id="19" name="Connecteur droit avec flèche 21">
            <a:extLst>
              <a:ext uri="{FF2B5EF4-FFF2-40B4-BE49-F238E27FC236}">
                <a16:creationId xmlns:a16="http://schemas.microsoft.com/office/drawing/2014/main" xmlns="" id="{9A5E4596-DC8B-9396-87EF-585AE7D35360}"/>
              </a:ext>
            </a:extLst>
          </p:cNvPr>
          <p:cNvCxnSpPr>
            <a:cxnSpLocks/>
          </p:cNvCxnSpPr>
          <p:nvPr/>
        </p:nvCxnSpPr>
        <p:spPr>
          <a:xfrm>
            <a:off x="4894656" y="2927962"/>
            <a:ext cx="666262" cy="0"/>
          </a:xfrm>
          <a:prstGeom prst="straightConnector1">
            <a:avLst/>
          </a:prstGeom>
          <a:ln w="19050">
            <a:solidFill>
              <a:srgbClr val="7F7F7F"/>
            </a:solidFill>
            <a:headEnd type="none" w="med" len="med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e 65">
            <a:extLst>
              <a:ext uri="{FF2B5EF4-FFF2-40B4-BE49-F238E27FC236}">
                <a16:creationId xmlns:a16="http://schemas.microsoft.com/office/drawing/2014/main" xmlns="" id="{057391F7-6281-B3CD-668B-06AB0C15F363}"/>
              </a:ext>
            </a:extLst>
          </p:cNvPr>
          <p:cNvGrpSpPr/>
          <p:nvPr/>
        </p:nvGrpSpPr>
        <p:grpSpPr>
          <a:xfrm>
            <a:off x="4563234" y="2589987"/>
            <a:ext cx="675948" cy="675948"/>
            <a:chOff x="3287098" y="4149361"/>
            <a:chExt cx="720000" cy="720000"/>
          </a:xfrm>
          <a:solidFill>
            <a:srgbClr val="005086"/>
          </a:solidFill>
        </p:grpSpPr>
        <p:sp>
          <p:nvSpPr>
            <p:cNvPr id="21" name="Ellipse 66">
              <a:extLst>
                <a:ext uri="{FF2B5EF4-FFF2-40B4-BE49-F238E27FC236}">
                  <a16:creationId xmlns:a16="http://schemas.microsoft.com/office/drawing/2014/main" xmlns="" id="{F805C3F0-FEFD-1475-C8CF-F21C8E46A456}"/>
                </a:ext>
              </a:extLst>
            </p:cNvPr>
            <p:cNvSpPr/>
            <p:nvPr/>
          </p:nvSpPr>
          <p:spPr>
            <a:xfrm>
              <a:off x="3371739" y="4234002"/>
              <a:ext cx="550718" cy="55071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2" name="Espace réservé du texte 12">
              <a:extLst>
                <a:ext uri="{FF2B5EF4-FFF2-40B4-BE49-F238E27FC236}">
                  <a16:creationId xmlns:a16="http://schemas.microsoft.com/office/drawing/2014/main" xmlns="" id="{9DC0D4E9-DCF7-8319-0B05-970F064F51BB}"/>
                </a:ext>
              </a:extLst>
            </p:cNvPr>
            <p:cNvSpPr txBox="1">
              <a:spLocks/>
            </p:cNvSpPr>
            <p:nvPr/>
          </p:nvSpPr>
          <p:spPr>
            <a:xfrm>
              <a:off x="3287098" y="4149361"/>
              <a:ext cx="720000" cy="720000"/>
            </a:xfrm>
            <a:prstGeom prst="rect">
              <a:avLst/>
            </a:prstGeom>
            <a:grpFill/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lang="fr-FR" sz="2600" b="1" i="0" kern="1200">
                  <a:solidFill>
                    <a:schemeClr val="tx2">
                      <a:lumMod val="75000"/>
                    </a:schemeClr>
                  </a:solidFill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defRPr>
              </a:lvl1pPr>
              <a:lvl2pPr marL="703262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2000" kern="1200" dirty="0">
                  <a:solidFill>
                    <a:schemeClr val="tx2">
                      <a:lumMod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06300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1800" kern="1200" dirty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n-ea"/>
                </a:rPr>
                <a:t>Chir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</a:endParaRPr>
            </a:p>
          </p:txBody>
        </p:sp>
      </p:grpSp>
      <p:grpSp>
        <p:nvGrpSpPr>
          <p:cNvPr id="23" name="Groupe 65">
            <a:extLst>
              <a:ext uri="{FF2B5EF4-FFF2-40B4-BE49-F238E27FC236}">
                <a16:creationId xmlns:a16="http://schemas.microsoft.com/office/drawing/2014/main" xmlns="" id="{EAE34347-201C-648C-DEBD-F15ECC109AF0}"/>
              </a:ext>
            </a:extLst>
          </p:cNvPr>
          <p:cNvGrpSpPr/>
          <p:nvPr/>
        </p:nvGrpSpPr>
        <p:grpSpPr>
          <a:xfrm>
            <a:off x="5515962" y="2589987"/>
            <a:ext cx="675948" cy="675948"/>
            <a:chOff x="3287098" y="4149361"/>
            <a:chExt cx="720000" cy="720000"/>
          </a:xfrm>
          <a:solidFill>
            <a:srgbClr val="005086"/>
          </a:solidFill>
        </p:grpSpPr>
        <p:sp>
          <p:nvSpPr>
            <p:cNvPr id="24" name="Ellipse 66">
              <a:extLst>
                <a:ext uri="{FF2B5EF4-FFF2-40B4-BE49-F238E27FC236}">
                  <a16:creationId xmlns:a16="http://schemas.microsoft.com/office/drawing/2014/main" xmlns="" id="{F1393847-E2DA-06C3-AD64-87733EEF1121}"/>
                </a:ext>
              </a:extLst>
            </p:cNvPr>
            <p:cNvSpPr/>
            <p:nvPr/>
          </p:nvSpPr>
          <p:spPr>
            <a:xfrm>
              <a:off x="3371739" y="4234002"/>
              <a:ext cx="550718" cy="55071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5" name="Espace réservé du texte 12">
              <a:extLst>
                <a:ext uri="{FF2B5EF4-FFF2-40B4-BE49-F238E27FC236}">
                  <a16:creationId xmlns:a16="http://schemas.microsoft.com/office/drawing/2014/main" xmlns="" id="{A5695CEB-8E90-DD06-010A-25FE114B1102}"/>
                </a:ext>
              </a:extLst>
            </p:cNvPr>
            <p:cNvSpPr txBox="1">
              <a:spLocks/>
            </p:cNvSpPr>
            <p:nvPr/>
          </p:nvSpPr>
          <p:spPr>
            <a:xfrm>
              <a:off x="3287098" y="4149361"/>
              <a:ext cx="720000" cy="720000"/>
            </a:xfrm>
            <a:prstGeom prst="rect">
              <a:avLst/>
            </a:prstGeom>
            <a:grpFill/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lang="fr-FR" sz="2600" b="1" i="0" kern="1200">
                  <a:solidFill>
                    <a:schemeClr val="tx2">
                      <a:lumMod val="75000"/>
                    </a:schemeClr>
                  </a:solidFill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defRPr>
              </a:lvl1pPr>
              <a:lvl2pPr marL="703262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2000" kern="1200" dirty="0">
                  <a:solidFill>
                    <a:schemeClr val="tx2">
                      <a:lumMod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06300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1800" kern="1200" dirty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n-ea"/>
                </a:rPr>
                <a:t>RT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</a:endParaRPr>
            </a:p>
          </p:txBody>
        </p:sp>
      </p:grpSp>
      <p:cxnSp>
        <p:nvCxnSpPr>
          <p:cNvPr id="26" name="Connecteur droit avec flèche 21">
            <a:extLst>
              <a:ext uri="{FF2B5EF4-FFF2-40B4-BE49-F238E27FC236}">
                <a16:creationId xmlns:a16="http://schemas.microsoft.com/office/drawing/2014/main" xmlns="" id="{1113F871-CEF3-BD61-034E-4BF39180409F}"/>
              </a:ext>
            </a:extLst>
          </p:cNvPr>
          <p:cNvCxnSpPr>
            <a:cxnSpLocks/>
          </p:cNvCxnSpPr>
          <p:nvPr/>
        </p:nvCxnSpPr>
        <p:spPr>
          <a:xfrm>
            <a:off x="3985430" y="4768244"/>
            <a:ext cx="666262" cy="0"/>
          </a:xfrm>
          <a:prstGeom prst="straightConnector1">
            <a:avLst/>
          </a:prstGeom>
          <a:ln w="19050">
            <a:solidFill>
              <a:srgbClr val="7F7F7F"/>
            </a:solidFill>
            <a:headEnd type="none" w="med" len="med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avec flèche 21">
            <a:extLst>
              <a:ext uri="{FF2B5EF4-FFF2-40B4-BE49-F238E27FC236}">
                <a16:creationId xmlns:a16="http://schemas.microsoft.com/office/drawing/2014/main" xmlns="" id="{442FA700-AAF9-0A1B-7456-D887EA33A46B}"/>
              </a:ext>
            </a:extLst>
          </p:cNvPr>
          <p:cNvCxnSpPr>
            <a:cxnSpLocks/>
          </p:cNvCxnSpPr>
          <p:nvPr/>
        </p:nvCxnSpPr>
        <p:spPr>
          <a:xfrm>
            <a:off x="4931608" y="4768244"/>
            <a:ext cx="666262" cy="0"/>
          </a:xfrm>
          <a:prstGeom prst="straightConnector1">
            <a:avLst/>
          </a:prstGeom>
          <a:ln w="19050">
            <a:solidFill>
              <a:srgbClr val="7F7F7F"/>
            </a:solidFill>
            <a:headEnd type="none" w="med" len="med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e 65">
            <a:extLst>
              <a:ext uri="{FF2B5EF4-FFF2-40B4-BE49-F238E27FC236}">
                <a16:creationId xmlns:a16="http://schemas.microsoft.com/office/drawing/2014/main" xmlns="" id="{A8A8B2B8-A6F9-90C7-0C63-2B2077872BAD}"/>
              </a:ext>
            </a:extLst>
          </p:cNvPr>
          <p:cNvGrpSpPr/>
          <p:nvPr/>
        </p:nvGrpSpPr>
        <p:grpSpPr>
          <a:xfrm>
            <a:off x="5552914" y="4423708"/>
            <a:ext cx="675948" cy="675948"/>
            <a:chOff x="3287098" y="4149361"/>
            <a:chExt cx="720000" cy="720000"/>
          </a:xfrm>
        </p:grpSpPr>
        <p:sp>
          <p:nvSpPr>
            <p:cNvPr id="29" name="Ellipse 66">
              <a:extLst>
                <a:ext uri="{FF2B5EF4-FFF2-40B4-BE49-F238E27FC236}">
                  <a16:creationId xmlns:a16="http://schemas.microsoft.com/office/drawing/2014/main" xmlns="" id="{DAAF0EE3-F646-CDD2-0E6A-DDFF581B3073}"/>
                </a:ext>
              </a:extLst>
            </p:cNvPr>
            <p:cNvSpPr/>
            <p:nvPr/>
          </p:nvSpPr>
          <p:spPr>
            <a:xfrm>
              <a:off x="3371739" y="4234002"/>
              <a:ext cx="550718" cy="55071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" name="Espace réservé du texte 12">
              <a:extLst>
                <a:ext uri="{FF2B5EF4-FFF2-40B4-BE49-F238E27FC236}">
                  <a16:creationId xmlns:a16="http://schemas.microsoft.com/office/drawing/2014/main" xmlns="" id="{EC44EE9E-D39D-B6D2-60F9-564C9E141A9E}"/>
                </a:ext>
              </a:extLst>
            </p:cNvPr>
            <p:cNvSpPr txBox="1">
              <a:spLocks/>
            </p:cNvSpPr>
            <p:nvPr/>
          </p:nvSpPr>
          <p:spPr>
            <a:xfrm>
              <a:off x="3287098" y="4149361"/>
              <a:ext cx="720000" cy="720000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lang="fr-FR" sz="2600" b="1" i="0" kern="1200">
                  <a:solidFill>
                    <a:schemeClr val="tx2">
                      <a:lumMod val="75000"/>
                    </a:schemeClr>
                  </a:solidFill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defRPr>
              </a:lvl1pPr>
              <a:lvl2pPr marL="703262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2000" kern="1200" dirty="0">
                  <a:solidFill>
                    <a:schemeClr val="tx2">
                      <a:lumMod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06300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1800" kern="1200" dirty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n-ea"/>
                </a:rPr>
                <a:t>RT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</a:endParaRPr>
            </a:p>
          </p:txBody>
        </p:sp>
      </p:grpSp>
      <p:grpSp>
        <p:nvGrpSpPr>
          <p:cNvPr id="31" name="Groupe 65">
            <a:extLst>
              <a:ext uri="{FF2B5EF4-FFF2-40B4-BE49-F238E27FC236}">
                <a16:creationId xmlns:a16="http://schemas.microsoft.com/office/drawing/2014/main" xmlns="" id="{9920FC41-9497-5888-0586-B04F7FF5E241}"/>
              </a:ext>
            </a:extLst>
          </p:cNvPr>
          <p:cNvGrpSpPr/>
          <p:nvPr/>
        </p:nvGrpSpPr>
        <p:grpSpPr>
          <a:xfrm>
            <a:off x="4599314" y="4423708"/>
            <a:ext cx="675948" cy="675948"/>
            <a:chOff x="3287098" y="4149361"/>
            <a:chExt cx="720000" cy="720000"/>
          </a:xfrm>
        </p:grpSpPr>
        <p:sp>
          <p:nvSpPr>
            <p:cNvPr id="32" name="Ellipse 66">
              <a:extLst>
                <a:ext uri="{FF2B5EF4-FFF2-40B4-BE49-F238E27FC236}">
                  <a16:creationId xmlns:a16="http://schemas.microsoft.com/office/drawing/2014/main" xmlns="" id="{7AE14F9A-F70B-0E8D-EE2E-CB84F283FF55}"/>
                </a:ext>
              </a:extLst>
            </p:cNvPr>
            <p:cNvSpPr/>
            <p:nvPr/>
          </p:nvSpPr>
          <p:spPr>
            <a:xfrm>
              <a:off x="3371739" y="4234002"/>
              <a:ext cx="550718" cy="55071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" name="Espace réservé du texte 12">
              <a:extLst>
                <a:ext uri="{FF2B5EF4-FFF2-40B4-BE49-F238E27FC236}">
                  <a16:creationId xmlns:a16="http://schemas.microsoft.com/office/drawing/2014/main" xmlns="" id="{C50C0EDC-5D7E-5C41-2A6E-9B006D542500}"/>
                </a:ext>
              </a:extLst>
            </p:cNvPr>
            <p:cNvSpPr txBox="1">
              <a:spLocks/>
            </p:cNvSpPr>
            <p:nvPr/>
          </p:nvSpPr>
          <p:spPr>
            <a:xfrm>
              <a:off x="3287098" y="4149361"/>
              <a:ext cx="720000" cy="720000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lang="fr-FR" sz="2600" b="1" i="0" kern="1200">
                  <a:solidFill>
                    <a:schemeClr val="tx2">
                      <a:lumMod val="75000"/>
                    </a:schemeClr>
                  </a:solidFill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defRPr>
              </a:lvl1pPr>
              <a:lvl2pPr marL="703262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2000" kern="1200" dirty="0">
                  <a:solidFill>
                    <a:schemeClr val="tx2">
                      <a:lumMod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06300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1800" kern="1200" dirty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n-ea"/>
                </a:rPr>
                <a:t>CT</a:t>
              </a:r>
            </a:p>
          </p:txBody>
        </p:sp>
      </p:grpSp>
      <p:grpSp>
        <p:nvGrpSpPr>
          <p:cNvPr id="34" name="Groupe 65">
            <a:extLst>
              <a:ext uri="{FF2B5EF4-FFF2-40B4-BE49-F238E27FC236}">
                <a16:creationId xmlns:a16="http://schemas.microsoft.com/office/drawing/2014/main" xmlns="" id="{A5916197-829D-7D85-83BF-7B6C53C8CA4B}"/>
              </a:ext>
            </a:extLst>
          </p:cNvPr>
          <p:cNvGrpSpPr/>
          <p:nvPr/>
        </p:nvGrpSpPr>
        <p:grpSpPr>
          <a:xfrm>
            <a:off x="3645715" y="4423708"/>
            <a:ext cx="675948" cy="675948"/>
            <a:chOff x="3287098" y="4149361"/>
            <a:chExt cx="720000" cy="720000"/>
          </a:xfrm>
        </p:grpSpPr>
        <p:sp>
          <p:nvSpPr>
            <p:cNvPr id="35" name="Ellipse 66">
              <a:extLst>
                <a:ext uri="{FF2B5EF4-FFF2-40B4-BE49-F238E27FC236}">
                  <a16:creationId xmlns:a16="http://schemas.microsoft.com/office/drawing/2014/main" xmlns="" id="{1B023330-D512-75E6-675B-BBAA253DC68A}"/>
                </a:ext>
              </a:extLst>
            </p:cNvPr>
            <p:cNvSpPr/>
            <p:nvPr/>
          </p:nvSpPr>
          <p:spPr>
            <a:xfrm>
              <a:off x="3371739" y="4234002"/>
              <a:ext cx="550718" cy="55071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" name="Espace réservé du texte 12">
              <a:extLst>
                <a:ext uri="{FF2B5EF4-FFF2-40B4-BE49-F238E27FC236}">
                  <a16:creationId xmlns:a16="http://schemas.microsoft.com/office/drawing/2014/main" xmlns="" id="{5D556A61-7569-F5FE-8F91-A2B090E57063}"/>
                </a:ext>
              </a:extLst>
            </p:cNvPr>
            <p:cNvSpPr txBox="1">
              <a:spLocks/>
            </p:cNvSpPr>
            <p:nvPr/>
          </p:nvSpPr>
          <p:spPr>
            <a:xfrm>
              <a:off x="3287098" y="4149361"/>
              <a:ext cx="720000" cy="720000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lang="fr-FR" sz="2600" b="1" i="0" kern="1200">
                  <a:solidFill>
                    <a:schemeClr val="tx2">
                      <a:lumMod val="75000"/>
                    </a:schemeClr>
                  </a:solidFill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defRPr>
              </a:lvl1pPr>
              <a:lvl2pPr marL="703262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2000" kern="1200" dirty="0">
                  <a:solidFill>
                    <a:schemeClr val="tx2">
                      <a:lumMod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06300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1800" kern="1200" dirty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n-ea"/>
                </a:rPr>
                <a:t>Chir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</a:endParaRPr>
            </a:p>
          </p:txBody>
        </p:sp>
      </p:grpSp>
      <p:sp>
        <p:nvSpPr>
          <p:cNvPr id="37" name="Parenthèse ouvrante 17">
            <a:extLst>
              <a:ext uri="{FF2B5EF4-FFF2-40B4-BE49-F238E27FC236}">
                <a16:creationId xmlns:a16="http://schemas.microsoft.com/office/drawing/2014/main" xmlns="" id="{89A82495-7739-007E-680D-7F8C5FE00042}"/>
              </a:ext>
            </a:extLst>
          </p:cNvPr>
          <p:cNvSpPr/>
          <p:nvPr/>
        </p:nvSpPr>
        <p:spPr>
          <a:xfrm>
            <a:off x="6887546" y="2000276"/>
            <a:ext cx="829664" cy="1932218"/>
          </a:xfrm>
          <a:prstGeom prst="leftBracket">
            <a:avLst>
              <a:gd name="adj" fmla="val 0"/>
            </a:avLst>
          </a:prstGeom>
          <a:ln w="19050">
            <a:solidFill>
              <a:srgbClr val="7F7F7F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38" name="Groupe 37">
            <a:extLst>
              <a:ext uri="{FF2B5EF4-FFF2-40B4-BE49-F238E27FC236}">
                <a16:creationId xmlns:a16="http://schemas.microsoft.com/office/drawing/2014/main" xmlns="" id="{464CF46E-66A0-977D-88B3-9D6A31A6A740}"/>
              </a:ext>
            </a:extLst>
          </p:cNvPr>
          <p:cNvGrpSpPr/>
          <p:nvPr/>
        </p:nvGrpSpPr>
        <p:grpSpPr>
          <a:xfrm>
            <a:off x="6561988" y="2629719"/>
            <a:ext cx="596486" cy="596486"/>
            <a:chOff x="3287098" y="4149361"/>
            <a:chExt cx="720000" cy="720000"/>
          </a:xfrm>
        </p:grpSpPr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xmlns="" id="{7655439F-9F67-ACC2-7860-E99B5DF56224}"/>
                </a:ext>
              </a:extLst>
            </p:cNvPr>
            <p:cNvSpPr/>
            <p:nvPr/>
          </p:nvSpPr>
          <p:spPr>
            <a:xfrm>
              <a:off x="3371739" y="4234002"/>
              <a:ext cx="550718" cy="55071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0" name="Espace réservé du texte 12">
              <a:extLst>
                <a:ext uri="{FF2B5EF4-FFF2-40B4-BE49-F238E27FC236}">
                  <a16:creationId xmlns:a16="http://schemas.microsoft.com/office/drawing/2014/main" xmlns="" id="{3946E335-1597-DDA0-78FB-A97037C9B9B1}"/>
                </a:ext>
              </a:extLst>
            </p:cNvPr>
            <p:cNvSpPr txBox="1">
              <a:spLocks/>
            </p:cNvSpPr>
            <p:nvPr/>
          </p:nvSpPr>
          <p:spPr>
            <a:xfrm>
              <a:off x="3287098" y="4149361"/>
              <a:ext cx="720000" cy="720000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lang="fr-FR" sz="2600" b="1" i="0" kern="1200">
                  <a:solidFill>
                    <a:schemeClr val="tx2">
                      <a:lumMod val="75000"/>
                    </a:schemeClr>
                  </a:solidFill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defRPr>
              </a:lvl1pPr>
              <a:lvl2pPr marL="703262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2000" kern="1200" dirty="0">
                  <a:solidFill>
                    <a:schemeClr val="tx2">
                      <a:lumMod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06300" indent="-3429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lang="fr-FR" sz="1800" kern="1200" dirty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n-ea"/>
                </a:rPr>
                <a:t>R</a:t>
              </a:r>
            </a:p>
          </p:txBody>
        </p:sp>
      </p:grpSp>
      <p:sp>
        <p:nvSpPr>
          <p:cNvPr id="41" name="Freeform: Shape 7">
            <a:extLst>
              <a:ext uri="{FF2B5EF4-FFF2-40B4-BE49-F238E27FC236}">
                <a16:creationId xmlns:a16="http://schemas.microsoft.com/office/drawing/2014/main" xmlns="" id="{2BECE653-B9B2-E72A-5650-15B3C5694648}"/>
              </a:ext>
            </a:extLst>
          </p:cNvPr>
          <p:cNvSpPr/>
          <p:nvPr/>
        </p:nvSpPr>
        <p:spPr>
          <a:xfrm>
            <a:off x="6123744" y="2000277"/>
            <a:ext cx="671082" cy="668923"/>
          </a:xfrm>
          <a:custGeom>
            <a:avLst/>
            <a:gdLst>
              <a:gd name="connsiteX0" fmla="*/ 0 w 529389"/>
              <a:gd name="connsiteY0" fmla="*/ 0 h 962526"/>
              <a:gd name="connsiteX1" fmla="*/ 529389 w 529389"/>
              <a:gd name="connsiteY1" fmla="*/ 0 h 962526"/>
              <a:gd name="connsiteX2" fmla="*/ 529389 w 529389"/>
              <a:gd name="connsiteY2" fmla="*/ 962526 h 96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9389" h="962526">
                <a:moveTo>
                  <a:pt x="0" y="0"/>
                </a:moveTo>
                <a:lnTo>
                  <a:pt x="529389" y="0"/>
                </a:lnTo>
                <a:lnTo>
                  <a:pt x="529389" y="962526"/>
                </a:lnTo>
              </a:path>
            </a:pathLst>
          </a:custGeom>
          <a:ln w="19050">
            <a:solidFill>
              <a:srgbClr val="7F7F7F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Freeform: Shape 92">
            <a:extLst>
              <a:ext uri="{FF2B5EF4-FFF2-40B4-BE49-F238E27FC236}">
                <a16:creationId xmlns:a16="http://schemas.microsoft.com/office/drawing/2014/main" xmlns="" id="{F330DB52-4A56-002E-4F08-26BDDD876D98}"/>
              </a:ext>
            </a:extLst>
          </p:cNvPr>
          <p:cNvSpPr/>
          <p:nvPr/>
        </p:nvSpPr>
        <p:spPr>
          <a:xfrm flipV="1">
            <a:off x="6123744" y="3226713"/>
            <a:ext cx="671082" cy="705781"/>
          </a:xfrm>
          <a:custGeom>
            <a:avLst/>
            <a:gdLst>
              <a:gd name="connsiteX0" fmla="*/ 0 w 529389"/>
              <a:gd name="connsiteY0" fmla="*/ 0 h 962526"/>
              <a:gd name="connsiteX1" fmla="*/ 529389 w 529389"/>
              <a:gd name="connsiteY1" fmla="*/ 0 h 962526"/>
              <a:gd name="connsiteX2" fmla="*/ 529389 w 529389"/>
              <a:gd name="connsiteY2" fmla="*/ 962526 h 96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9389" h="962526">
                <a:moveTo>
                  <a:pt x="0" y="0"/>
                </a:moveTo>
                <a:lnTo>
                  <a:pt x="529389" y="0"/>
                </a:lnTo>
                <a:lnTo>
                  <a:pt x="529389" y="962526"/>
                </a:lnTo>
              </a:path>
            </a:pathLst>
          </a:custGeom>
          <a:ln w="19050">
            <a:solidFill>
              <a:srgbClr val="7F7F7F"/>
            </a:solidFill>
            <a:headEnd type="non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Espace réservé du texte 10">
            <a:extLst>
              <a:ext uri="{FF2B5EF4-FFF2-40B4-BE49-F238E27FC236}">
                <a16:creationId xmlns:a16="http://schemas.microsoft.com/office/drawing/2014/main" xmlns="" id="{3966D820-45C9-B0D3-A4C1-106A76F38CC9}"/>
              </a:ext>
            </a:extLst>
          </p:cNvPr>
          <p:cNvSpPr txBox="1">
            <a:spLocks/>
          </p:cNvSpPr>
          <p:nvPr/>
        </p:nvSpPr>
        <p:spPr>
          <a:xfrm>
            <a:off x="3653015" y="1534592"/>
            <a:ext cx="2690227" cy="946328"/>
          </a:xfrm>
          <a:prstGeom prst="roundRect">
            <a:avLst>
              <a:gd name="adj" fmla="val 1740"/>
            </a:avLst>
          </a:prstGeom>
          <a:solidFill>
            <a:srgbClr val="005086"/>
          </a:solidFill>
        </p:spPr>
        <p:txBody>
          <a:bodyPr anchor="ctr">
            <a:noAutofit/>
          </a:bodyPr>
          <a:lstStyle>
            <a:defPPr>
              <a:defRPr lang="fr-FR"/>
            </a:defPPr>
            <a:lvl1pPr marR="0" lvl="0" indent="0" algn="ctr" fontAlgn="auto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1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  <a:lvl2pPr marL="703262" indent="-3429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2">
                    <a:lumMod val="75000"/>
                  </a:schemeClr>
                </a:solidFill>
              </a:defRPr>
            </a:lvl2pPr>
            <a:lvl3pPr marL="906300" indent="-3429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accent1"/>
                </a:solidFill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>
              <a:lnSpc>
                <a:spcPct val="100000"/>
              </a:lnSpc>
              <a:spcBef>
                <a:spcPts val="200"/>
              </a:spcBef>
              <a:defRPr/>
            </a:pPr>
            <a:r>
              <a:rPr lang="en-GB" sz="1400" dirty="0"/>
              <a:t>Post </a:t>
            </a:r>
            <a:r>
              <a:rPr lang="en-GB" sz="1400" dirty="0" err="1"/>
              <a:t>chimio</a:t>
            </a:r>
            <a:r>
              <a:rPr lang="en-GB" sz="1400" dirty="0"/>
              <a:t> </a:t>
            </a:r>
            <a:r>
              <a:rPr lang="en-GB" sz="1400" dirty="0" err="1"/>
              <a:t>néoadj</a:t>
            </a:r>
            <a:endParaRPr lang="en-GB" sz="1400" dirty="0"/>
          </a:p>
          <a:p>
            <a:pPr>
              <a:spcBef>
                <a:spcPts val="200"/>
              </a:spcBef>
            </a:pPr>
            <a:r>
              <a:rPr lang="en-GB" dirty="0"/>
              <a:t>Triple </a:t>
            </a:r>
            <a:r>
              <a:rPr lang="en-GB" dirty="0" err="1"/>
              <a:t>négatif</a:t>
            </a:r>
            <a:r>
              <a:rPr lang="en-GB" dirty="0"/>
              <a:t> : non </a:t>
            </a:r>
            <a:r>
              <a:rPr lang="en-GB" dirty="0" err="1"/>
              <a:t>pCR</a:t>
            </a:r>
            <a:endParaRPr lang="en-GB" dirty="0"/>
          </a:p>
          <a:p>
            <a:pPr>
              <a:spcBef>
                <a:spcPts val="200"/>
              </a:spcBef>
            </a:pPr>
            <a:r>
              <a:rPr lang="en-GB" dirty="0"/>
              <a:t>RH+ : non </a:t>
            </a:r>
            <a:r>
              <a:rPr lang="en-GB" dirty="0" err="1"/>
              <a:t>pCR</a:t>
            </a:r>
            <a:r>
              <a:rPr lang="en-GB" dirty="0"/>
              <a:t> ET score CPS-EG  ≥ 3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Espace réservé du texte 10">
                <a:extLst>
                  <a:ext uri="{FF2B5EF4-FFF2-40B4-BE49-F238E27FC236}">
                    <a16:creationId xmlns:a16="http://schemas.microsoft.com/office/drawing/2014/main" xmlns="" id="{137F207A-1971-2473-EB90-3CE509D4840F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689967" y="3390510"/>
                <a:ext cx="2483283" cy="946328"/>
              </a:xfrm>
              <a:prstGeom prst="roundRect">
                <a:avLst>
                  <a:gd name="adj" fmla="val 0"/>
                </a:avLst>
              </a:prstGeom>
              <a:solidFill>
                <a:srgbClr val="002C4C"/>
              </a:solidFill>
            </p:spPr>
            <p:txBody>
              <a:bodyPr anchor="ctr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lang="fr-FR" sz="2200" b="0" i="0" kern="120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03262" indent="-3429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lang="fr-FR" sz="2000" kern="1200" dirty="0">
                    <a:solidFill>
                      <a:schemeClr val="tx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2pPr>
                <a:lvl3pPr marL="906300" indent="-3429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lang="fr-FR" sz="1800" kern="1200" dirty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Post </a:t>
                </a:r>
                <a:r>
                  <a:rPr kumimoji="0" lang="en-GB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chimio</a:t>
                </a: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GB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adj</a:t>
                </a:r>
                <a:endPara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en-GB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Triple </a:t>
                </a:r>
                <a:r>
                  <a:rPr kumimoji="0" lang="en-GB" sz="105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négatif</a:t>
                </a:r>
                <a:r>
                  <a:rPr kumimoji="0" lang="en-GB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: </a:t>
                </a:r>
                <a14:m>
                  <m:oMath xmlns:m="http://schemas.openxmlformats.org/officeDocument/2006/math">
                    <m:r>
                      <a:rPr kumimoji="0" lang="en-GB" sz="1050" b="1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Arial" panose="020B0604020202020204" pitchFamily="34" charset="0"/>
                      </a:rPr>
                      <m:t>≥</m:t>
                    </m:r>
                  </m:oMath>
                </a14:m>
                <a:r>
                  <a:rPr kumimoji="0" lang="en-GB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pN1 </a:t>
                </a:r>
                <a:r>
                  <a:rPr kumimoji="0" lang="en-GB" sz="105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ou</a:t>
                </a:r>
                <a:r>
                  <a:rPr kumimoji="0" lang="en-GB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kumimoji="0" lang="en-GB" sz="1050" b="1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Arial" panose="020B0604020202020204" pitchFamily="34" charset="0"/>
                      </a:rPr>
                      <m:t>≥</m:t>
                    </m:r>
                  </m:oMath>
                </a14:m>
                <a:r>
                  <a:rPr kumimoji="0" lang="en-GB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pT2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en-GB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RH+ : </a:t>
                </a:r>
                <a14:m>
                  <m:oMath xmlns:m="http://schemas.openxmlformats.org/officeDocument/2006/math">
                    <m:r>
                      <a:rPr kumimoji="0" lang="en-GB" sz="1050" b="1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Arial" panose="020B0604020202020204" pitchFamily="34" charset="0"/>
                      </a:rPr>
                      <m:t>≥</m:t>
                    </m:r>
                  </m:oMath>
                </a14:m>
                <a:r>
                  <a:rPr kumimoji="0" lang="en-GB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 pN2</a:t>
                </a:r>
              </a:p>
            </p:txBody>
          </p:sp>
        </mc:Choice>
        <mc:Fallback xmlns="">
          <p:sp>
            <p:nvSpPr>
              <p:cNvPr id="44" name="Espace réservé du texte 10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137F207A-1971-2473-EB90-3CE509D4840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89967" y="3390510"/>
                <a:ext cx="2483283" cy="946328"/>
              </a:xfrm>
              <a:prstGeom prst="roundRect">
                <a:avLst>
                  <a:gd name="adj" fmla="val 0"/>
                </a:avLst>
              </a:prstGeom>
              <a:blipFill rotWithShape="0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6" name="Espace réservé du texte 10">
            <a:extLst>
              <a:ext uri="{FF2B5EF4-FFF2-40B4-BE49-F238E27FC236}">
                <a16:creationId xmlns:a16="http://schemas.microsoft.com/office/drawing/2014/main" xmlns="" id="{E98CAC35-41CA-4972-5F7C-7DCE4312DCE1}"/>
              </a:ext>
            </a:extLst>
          </p:cNvPr>
          <p:cNvSpPr txBox="1">
            <a:spLocks/>
          </p:cNvSpPr>
          <p:nvPr/>
        </p:nvSpPr>
        <p:spPr>
          <a:xfrm>
            <a:off x="7728279" y="3405110"/>
            <a:ext cx="1837202" cy="946328"/>
          </a:xfrm>
          <a:prstGeom prst="roundRect">
            <a:avLst>
              <a:gd name="adj" fmla="val 0"/>
            </a:avLst>
          </a:prstGeom>
          <a:solidFill>
            <a:schemeClr val="accent6"/>
          </a:solidFill>
        </p:spPr>
        <p:txBody>
          <a:bodyPr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fr-FR" sz="2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03262" indent="-3429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fr-FR" sz="20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06300" indent="-3429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fr-FR" sz="1800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Placebo</a:t>
            </a:r>
            <a:b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</a:b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pour 12 mois</a:t>
            </a: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xmlns="" id="{6DAF1985-B9A5-4F95-3EB1-0278C12F5B42}"/>
              </a:ext>
            </a:extLst>
          </p:cNvPr>
          <p:cNvSpPr txBox="1"/>
          <p:nvPr/>
        </p:nvSpPr>
        <p:spPr>
          <a:xfrm>
            <a:off x="1262913" y="5224886"/>
            <a:ext cx="1017117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iDFS : </a:t>
            </a: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Survie sans maladie invasive </a:t>
            </a:r>
            <a:r>
              <a:rPr kumimoji="0" lang="fr-FR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; SG : </a:t>
            </a: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Survie globale </a:t>
            </a:r>
            <a:r>
              <a:rPr kumimoji="0" lang="fr-FR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; DMFS : </a:t>
            </a: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Survie sans métastases à distance </a:t>
            </a:r>
            <a:r>
              <a:rPr kumimoji="0" lang="fr-FR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; PROs : </a:t>
            </a:r>
            <a:r>
              <a:rPr kumimoji="0" lang="fr-FR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critères rapportés par les patients</a:t>
            </a: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xmlns="" id="{F14453EA-2431-DC96-89D0-A4C032F71F2B}"/>
              </a:ext>
            </a:extLst>
          </p:cNvPr>
          <p:cNvSpPr txBox="1"/>
          <p:nvPr/>
        </p:nvSpPr>
        <p:spPr>
          <a:xfrm>
            <a:off x="7088353" y="2769041"/>
            <a:ext cx="8034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n=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1836</a:t>
            </a:r>
          </a:p>
        </p:txBody>
      </p:sp>
      <p:sp>
        <p:nvSpPr>
          <p:cNvPr id="50" name="Espace réservé du texte 1"/>
          <p:cNvSpPr>
            <a:spLocks noGrp="1"/>
          </p:cNvSpPr>
          <p:nvPr>
            <p:ph type="body" sz="quarter" idx="18"/>
          </p:nvPr>
        </p:nvSpPr>
        <p:spPr>
          <a:xfrm>
            <a:off x="932774" y="522517"/>
            <a:ext cx="11259224" cy="341085"/>
          </a:xfrm>
        </p:spPr>
        <p:txBody>
          <a:bodyPr/>
          <a:lstStyle/>
          <a:p>
            <a:r>
              <a:rPr lang="fr-FR" dirty="0" err="1"/>
              <a:t>Olaparib</a:t>
            </a:r>
            <a:r>
              <a:rPr lang="fr-FR" dirty="0"/>
              <a:t> en adjuvant pour les patients porteurs de mutation BRCA1 ou BRCA2 avec cancer du sein à haut risque</a:t>
            </a:r>
          </a:p>
        </p:txBody>
      </p:sp>
      <p:sp>
        <p:nvSpPr>
          <p:cNvPr id="55" name="Freeform 9">
            <a:extLst>
              <a:ext uri="{FF2B5EF4-FFF2-40B4-BE49-F238E27FC236}">
                <a16:creationId xmlns:a16="http://schemas.microsoft.com/office/drawing/2014/main" xmlns="" id="{B908C034-2CF7-F837-8F3B-7BD5A203680D}"/>
              </a:ext>
            </a:extLst>
          </p:cNvPr>
          <p:cNvSpPr/>
          <p:nvPr/>
        </p:nvSpPr>
        <p:spPr>
          <a:xfrm>
            <a:off x="9962307" y="1886905"/>
            <a:ext cx="1769618" cy="263556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0" vert="horz" wrap="square" lIns="74434" tIns="74434" rIns="74434" bIns="74434" numCol="1" spcCol="1270" anchor="ctr" anchorCtr="0">
            <a:noAutofit/>
          </a:bodyPr>
          <a:lstStyle/>
          <a:p>
            <a:pPr defTabSz="450056">
              <a:spcBef>
                <a:spcPts val="1200"/>
              </a:spcBef>
              <a:buClr>
                <a:srgbClr val="FF7F4D"/>
              </a:buClr>
              <a:buSzPct val="70000"/>
              <a:tabLst>
                <a:tab pos="120650" algn="l"/>
              </a:tabLst>
              <a:defRPr/>
            </a:pPr>
            <a:r>
              <a:rPr lang="en-US" sz="1400" b="1" dirty="0" err="1">
                <a:solidFill>
                  <a:schemeClr val="tx2"/>
                </a:solidFill>
                <a:cs typeface="Arial" panose="020B0604020202020204" pitchFamily="34" charset="0"/>
              </a:rPr>
              <a:t>Objectif</a:t>
            </a:r>
            <a:r>
              <a:rPr lang="en-US" sz="1400" b="1" dirty="0">
                <a:solidFill>
                  <a:schemeClr val="tx2"/>
                </a:solidFill>
                <a:cs typeface="Arial" panose="020B0604020202020204" pitchFamily="34" charset="0"/>
              </a:rPr>
              <a:t> principal</a:t>
            </a:r>
            <a:endParaRPr lang="en-US" sz="1050" dirty="0">
              <a:solidFill>
                <a:schemeClr val="tx2"/>
              </a:solidFill>
              <a:cs typeface="Arial" panose="020B0604020202020204" pitchFamily="34" charset="0"/>
            </a:endParaRPr>
          </a:p>
          <a:p>
            <a:pPr marL="168275" indent="-168275" defTabSz="450056">
              <a:spcBef>
                <a:spcPts val="600"/>
              </a:spcBef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en-US" sz="1050" dirty="0" err="1">
                <a:solidFill>
                  <a:schemeClr val="tx2"/>
                </a:solidFill>
                <a:cs typeface="Arial" panose="020B0604020202020204" pitchFamily="34" charset="0"/>
              </a:rPr>
              <a:t>iDFS</a:t>
            </a:r>
            <a:endParaRPr lang="en-US" sz="1050" dirty="0">
              <a:solidFill>
                <a:schemeClr val="tx2"/>
              </a:solidFill>
              <a:cs typeface="Arial" panose="020B0604020202020204" pitchFamily="34" charset="0"/>
            </a:endParaRPr>
          </a:p>
          <a:p>
            <a:pPr defTabSz="450056">
              <a:spcBef>
                <a:spcPts val="1800"/>
              </a:spcBef>
              <a:buClr>
                <a:srgbClr val="FF7F4D"/>
              </a:buClr>
              <a:buSzPct val="70000"/>
              <a:tabLst>
                <a:tab pos="120650" algn="l"/>
              </a:tabLst>
              <a:defRPr/>
            </a:pPr>
            <a:r>
              <a:rPr lang="en-US" sz="1400" b="1" dirty="0" err="1">
                <a:solidFill>
                  <a:schemeClr val="tx2"/>
                </a:solidFill>
                <a:cs typeface="Arial" panose="020B0604020202020204" pitchFamily="34" charset="0"/>
              </a:rPr>
              <a:t>Objectifs</a:t>
            </a:r>
            <a:r>
              <a:rPr lang="en-US" sz="1400" b="1" dirty="0">
                <a:solidFill>
                  <a:schemeClr val="tx2"/>
                </a:solidFill>
                <a:cs typeface="Arial" panose="020B0604020202020204" pitchFamily="34" charset="0"/>
              </a:rPr>
              <a:t> </a:t>
            </a:r>
            <a:r>
              <a:rPr lang="en-US" sz="1400" b="1" dirty="0" err="1">
                <a:solidFill>
                  <a:schemeClr val="tx2"/>
                </a:solidFill>
                <a:cs typeface="Arial" panose="020B0604020202020204" pitchFamily="34" charset="0"/>
              </a:rPr>
              <a:t>secondaires</a:t>
            </a:r>
            <a:endParaRPr lang="en-US" sz="1400" dirty="0">
              <a:solidFill>
                <a:schemeClr val="tx2"/>
              </a:solidFill>
              <a:cs typeface="Arial" panose="020B0604020202020204" pitchFamily="34" charset="0"/>
            </a:endParaRPr>
          </a:p>
          <a:p>
            <a:pPr marL="168275" indent="-168275" defTabSz="450056"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050" dirty="0">
                <a:solidFill>
                  <a:schemeClr val="tx2"/>
                </a:solidFill>
                <a:cs typeface="Arial" panose="020B0604020202020204" pitchFamily="34" charset="0"/>
              </a:rPr>
              <a:t>SG, </a:t>
            </a:r>
          </a:p>
          <a:p>
            <a:pPr marL="168275" indent="-168275" defTabSz="450056"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050" dirty="0">
                <a:solidFill>
                  <a:schemeClr val="tx2"/>
                </a:solidFill>
                <a:cs typeface="Arial" panose="020B0604020202020204" pitchFamily="34" charset="0"/>
              </a:rPr>
              <a:t>SSMD, </a:t>
            </a:r>
          </a:p>
          <a:p>
            <a:pPr marL="168275" indent="-168275" defTabSz="450056"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050" dirty="0">
                <a:solidFill>
                  <a:schemeClr val="tx2"/>
                </a:solidFill>
                <a:cs typeface="Arial" panose="020B0604020202020204" pitchFamily="34" charset="0"/>
              </a:rPr>
              <a:t>incidence de nouveau cancer</a:t>
            </a:r>
          </a:p>
          <a:p>
            <a:pPr marL="168275" indent="-168275" defTabSz="450056"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050" dirty="0">
                <a:solidFill>
                  <a:schemeClr val="tx2"/>
                </a:solidFill>
                <a:cs typeface="Arial" panose="020B0604020202020204" pitchFamily="34" charset="0"/>
              </a:rPr>
              <a:t> </a:t>
            </a:r>
            <a:r>
              <a:rPr lang="fr-FR" sz="1050" dirty="0" err="1">
                <a:solidFill>
                  <a:schemeClr val="tx2"/>
                </a:solidFill>
                <a:cs typeface="Arial" panose="020B0604020202020204" pitchFamily="34" charset="0"/>
              </a:rPr>
              <a:t>PROs</a:t>
            </a:r>
            <a:endParaRPr lang="fr-FR" sz="1050" dirty="0">
              <a:solidFill>
                <a:schemeClr val="tx2"/>
              </a:solidFill>
              <a:cs typeface="Arial" panose="020B0604020202020204" pitchFamily="34" charset="0"/>
            </a:endParaRPr>
          </a:p>
          <a:p>
            <a:pPr marL="168275" indent="-168275" defTabSz="450056"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  <a:tabLst>
                <a:tab pos="120650" algn="l"/>
              </a:tabLst>
              <a:defRPr/>
            </a:pPr>
            <a:r>
              <a:rPr lang="fr-FR" sz="1050" dirty="0">
                <a:solidFill>
                  <a:schemeClr val="tx2"/>
                </a:solidFill>
                <a:cs typeface="Arial" panose="020B0604020202020204" pitchFamily="34" charset="0"/>
              </a:rPr>
              <a:t>tolérance</a:t>
            </a:r>
            <a:endParaRPr lang="en-US" sz="1050" dirty="0">
              <a:solidFill>
                <a:schemeClr val="tx2"/>
              </a:solidFill>
              <a:cs typeface="Arial" panose="020B0604020202020204" pitchFamily="34" charset="0"/>
            </a:endParaRPr>
          </a:p>
        </p:txBody>
      </p:sp>
      <p:grpSp>
        <p:nvGrpSpPr>
          <p:cNvPr id="56" name="Groupe 55">
            <a:extLst>
              <a:ext uri="{FF2B5EF4-FFF2-40B4-BE49-F238E27FC236}">
                <a16:creationId xmlns:a16="http://schemas.microsoft.com/office/drawing/2014/main" xmlns="" id="{32A5442B-4C3A-C3D9-9A4C-585F6B9D5CDE}"/>
              </a:ext>
            </a:extLst>
          </p:cNvPr>
          <p:cNvGrpSpPr/>
          <p:nvPr/>
        </p:nvGrpSpPr>
        <p:grpSpPr>
          <a:xfrm>
            <a:off x="9615235" y="1512685"/>
            <a:ext cx="117884" cy="3384000"/>
            <a:chOff x="9203915" y="2219156"/>
            <a:chExt cx="117884" cy="3384000"/>
          </a:xfrm>
        </p:grpSpPr>
        <p:cxnSp>
          <p:nvCxnSpPr>
            <p:cNvPr id="57" name="Connecteur droit 56">
              <a:extLst>
                <a:ext uri="{FF2B5EF4-FFF2-40B4-BE49-F238E27FC236}">
                  <a16:creationId xmlns:a16="http://schemas.microsoft.com/office/drawing/2014/main" xmlns="" id="{8E1509F0-A231-C6A0-7B36-C090057BE281}"/>
                </a:ext>
              </a:extLst>
            </p:cNvPr>
            <p:cNvCxnSpPr>
              <a:cxnSpLocks/>
            </p:cNvCxnSpPr>
            <p:nvPr/>
          </p:nvCxnSpPr>
          <p:spPr>
            <a:xfrm>
              <a:off x="9203916" y="2219156"/>
              <a:ext cx="0" cy="3384000"/>
            </a:xfrm>
            <a:prstGeom prst="line">
              <a:avLst/>
            </a:prstGeom>
            <a:noFill/>
            <a:ln w="12700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xmlns="" id="{04912C7C-E953-9E05-8CF2-B9AC699334FD}"/>
                </a:ext>
              </a:extLst>
            </p:cNvPr>
            <p:cNvSpPr/>
            <p:nvPr/>
          </p:nvSpPr>
          <p:spPr>
            <a:xfrm rot="5400000">
              <a:off x="9051310" y="3852214"/>
              <a:ext cx="423093" cy="117884"/>
            </a:xfrm>
            <a:prstGeom prst="triangle">
              <a:avLst/>
            </a:prstGeom>
            <a:solidFill>
              <a:srgbClr val="000000">
                <a:lumMod val="50000"/>
                <a:lumOff val="50000"/>
              </a:srgbClr>
            </a:solidFill>
            <a:ln>
              <a:noFill/>
            </a:ln>
            <a:effectLst/>
          </p:spPr>
          <p:txBody>
            <a:bodyPr spcFirstLastPara="0" vert="horz" wrap="square" lIns="0" tIns="60722" rIns="77862" bIns="60722" numCol="1" spcCol="1270" anchor="ctr" anchorCtr="0">
              <a:noAutofit/>
            </a:bodyPr>
            <a:lstStyle/>
            <a:p>
              <a:pPr marL="0" marR="0" lvl="0" indent="0" algn="ctr" defTabSz="350044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</p:grpSp>
      <p:sp>
        <p:nvSpPr>
          <p:cNvPr id="4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45117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AE7C2EE1-A6C1-E8C6-DFC2-5A4EDED916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 err="1"/>
              <a:t>OlympiA</a:t>
            </a:r>
            <a:r>
              <a:rPr lang="fr-FR" dirty="0"/>
              <a:t> 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xmlns="" id="{841F5903-6925-1F39-2510-0BC1304E37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8772575"/>
              </p:ext>
            </p:extLst>
          </p:nvPr>
        </p:nvGraphicFramePr>
        <p:xfrm>
          <a:off x="6756810" y="947178"/>
          <a:ext cx="5004000" cy="3573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28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00" b="0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Olaparib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 (n=921)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Placebo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 (n=915)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r>
                        <a:rPr lang="da-DK" sz="10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Statut hormonal*</a:t>
                      </a:r>
                      <a:endParaRPr lang="en-US" sz="100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indent="0"/>
                      <a:r>
                        <a:rPr lang="da-DK" sz="1000" b="0" i="0" dirty="0">
                          <a:solidFill>
                            <a:schemeClr val="tx2"/>
                          </a:solidFill>
                          <a:latin typeface="+mn-lt"/>
                        </a:rPr>
                        <a:t>Récepteurs hormonaux</a:t>
                      </a:r>
                      <a:r>
                        <a:rPr lang="da-DK" sz="1000" b="0" i="0" baseline="0" dirty="0">
                          <a:solidFill>
                            <a:schemeClr val="tx2"/>
                          </a:solidFill>
                          <a:latin typeface="+mn-lt"/>
                        </a:rPr>
                        <a:t> </a:t>
                      </a:r>
                      <a:r>
                        <a:rPr lang="da-DK" sz="1000" b="0" i="0" dirty="0">
                          <a:solidFill>
                            <a:schemeClr val="tx2"/>
                          </a:solidFill>
                          <a:latin typeface="+mn-lt"/>
                        </a:rPr>
                        <a:t>≥1% /HER2-</a:t>
                      </a:r>
                      <a:r>
                        <a:rPr lang="da-DK" sz="1000" b="0" i="0" baseline="30000" dirty="0">
                          <a:solidFill>
                            <a:schemeClr val="tx2"/>
                          </a:solidFill>
                          <a:latin typeface="+mn-lt"/>
                        </a:rPr>
                        <a:t>†</a:t>
                      </a:r>
                      <a:endParaRPr lang="en-US" sz="1000" b="0" i="0" baseline="300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168 (18.2%)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157 (17.2%)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Cancer du sein triple</a:t>
                      </a:r>
                      <a:r>
                        <a:rPr kumimoji="0"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négatif</a:t>
                      </a:r>
                      <a:r>
                        <a:rPr kumimoji="0" lang="da-DK" sz="10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‡</a:t>
                      </a:r>
                      <a:endParaRPr kumimoji="0" lang="en-US" sz="1000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751 (81.5%)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758 (82.8%)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r>
                        <a:rPr lang="da-DK" sz="1000" b="1" i="0" dirty="0">
                          <a:solidFill>
                            <a:schemeClr val="tx2"/>
                          </a:solidFill>
                          <a:latin typeface="+mn-lt"/>
                        </a:rPr>
                        <a:t>Statut </a:t>
                      </a:r>
                      <a:r>
                        <a:rPr lang="da-DK" sz="1000" b="1" i="0" dirty="0" err="1">
                          <a:solidFill>
                            <a:schemeClr val="tx2"/>
                          </a:solidFill>
                          <a:latin typeface="+mn-lt"/>
                        </a:rPr>
                        <a:t>ménopausique</a:t>
                      </a:r>
                      <a:r>
                        <a:rPr lang="da-DK" sz="1000" b="1" i="0" dirty="0">
                          <a:solidFill>
                            <a:schemeClr val="tx2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3592254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indent="0"/>
                      <a:r>
                        <a:rPr lang="da-DK" sz="1000" b="0" i="0" dirty="0">
                          <a:solidFill>
                            <a:schemeClr val="tx2"/>
                          </a:solidFill>
                          <a:latin typeface="+mn-lt"/>
                        </a:rPr>
                        <a:t>Non</a:t>
                      </a:r>
                      <a:r>
                        <a:rPr lang="da-DK" sz="1000" b="0" i="0" baseline="0" dirty="0">
                          <a:solidFill>
                            <a:schemeClr val="tx2"/>
                          </a:solidFill>
                          <a:latin typeface="+mn-lt"/>
                        </a:rPr>
                        <a:t> </a:t>
                      </a:r>
                      <a:r>
                        <a:rPr lang="da-DK" sz="1000" b="0" i="0" dirty="0">
                          <a:solidFill>
                            <a:schemeClr val="tx2"/>
                          </a:solidFill>
                          <a:latin typeface="+mn-lt"/>
                        </a:rPr>
                        <a:t>ménopausée</a:t>
                      </a:r>
                      <a:endParaRPr lang="en-US" sz="1000" b="0" i="0" dirty="0" err="1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572/919 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(62.2%)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553/911 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(60.7%)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377630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Ménopausée</a:t>
                      </a:r>
                      <a:endParaRPr kumimoji="0" lang="en-US" sz="1000" b="0" i="0" u="none" strike="noStrike" kern="1200" cap="none" spc="0" normalizeH="0" baseline="0" noProof="0" dirty="0" err="1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347/919 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(37.8%)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358/911 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(39.3%)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9906949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r>
                        <a:rPr lang="da-DK" sz="10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Chimiothérapie</a:t>
                      </a: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480920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indent="0"/>
                      <a:r>
                        <a:rPr lang="da-DK" sz="10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Adjuvant</a:t>
                      </a:r>
                      <a:r>
                        <a:rPr lang="da-DK" sz="10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(ACT)</a:t>
                      </a:r>
                      <a:br>
                        <a:rPr lang="da-DK" sz="10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</a:br>
                      <a:r>
                        <a:rPr lang="da-DK" sz="10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Néoadjuvant</a:t>
                      </a:r>
                      <a:r>
                        <a:rPr lang="da-DK" sz="10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(NACT)</a:t>
                      </a:r>
                      <a:endParaRPr lang="en-US" sz="100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461 (50.1%)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/>
                      </a:r>
                      <a:b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</a:b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460 (49.9%)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455 (49.7%)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/>
                      </a:r>
                      <a:b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</a:b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460 (50.3%)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6540306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Anthracyclines</a:t>
                      </a:r>
                      <a:r>
                        <a:rPr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et taxanes</a:t>
                      </a:r>
                      <a:r>
                        <a:rPr kumimoji="0"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br>
                        <a:rPr kumimoji="0"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Sels de platine Néo</a:t>
                      </a:r>
                      <a:r>
                        <a:rPr kumimoji="0"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(adjuvant)</a:t>
                      </a:r>
                      <a:r>
                        <a:rPr lang="da-DK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da-DK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871 (94.6%)</a:t>
                      </a:r>
                      <a:b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</a:b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247 (26.8%)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849 (92.8%)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/>
                      </a:r>
                      <a:b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</a:b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239 (26.1%)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7F4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736223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Hormonothérapie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(RH+ </a:t>
                      </a:r>
                      <a:r>
                        <a:rPr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seulement</a:t>
                      </a:r>
                      <a:r>
                        <a:rPr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146/168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 (86.9%)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142/157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 (90.4%)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98871205"/>
                  </a:ext>
                </a:extLst>
              </a:tr>
            </a:tbl>
          </a:graphicData>
        </a:graphic>
      </p:graphicFrame>
      <p:sp>
        <p:nvSpPr>
          <p:cNvPr id="3" name="Espace réservé du texte 4">
            <a:extLst>
              <a:ext uri="{FF2B5EF4-FFF2-40B4-BE49-F238E27FC236}">
                <a16:creationId xmlns:a16="http://schemas.microsoft.com/office/drawing/2014/main" xmlns="" id="{4BD9B361-FC8A-365E-B2A6-C75989708F4E}"/>
              </a:ext>
            </a:extLst>
          </p:cNvPr>
          <p:cNvSpPr txBox="1">
            <a:spLocks/>
          </p:cNvSpPr>
          <p:nvPr/>
        </p:nvSpPr>
        <p:spPr>
          <a:xfrm>
            <a:off x="1003575" y="5602146"/>
            <a:ext cx="10182743" cy="398311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1" i="1" kern="1200">
                <a:solidFill>
                  <a:schemeClr val="bg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*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Defined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by local test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results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. </a:t>
            </a:r>
            <a:r>
              <a:rPr kumimoji="0" lang="fr-FR" sz="900" b="0" i="1" u="none" strike="noStrike" kern="1200" cap="none" spc="0" normalizeH="0" baseline="3000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† 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Following a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protocal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amended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in 2015, the first patient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with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hormone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receptor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-positive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disease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was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enrolled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in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December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2015.</a:t>
            </a:r>
            <a:b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</a:br>
            <a:r>
              <a:rPr kumimoji="0" lang="fr-FR" sz="900" b="0" i="1" u="none" strike="noStrike" kern="1200" cap="none" spc="0" normalizeH="0" baseline="3000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‡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Two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patients are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excluded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from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the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summary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of the triple-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negative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breast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cancer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subset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because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they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do not have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confirmed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HER-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negative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 </a:t>
            </a:r>
            <a:r>
              <a:rPr kumimoji="0" lang="fr-FR" sz="900" b="0" i="1" u="none" strike="noStrike" kern="1200" cap="none" spc="0" normalizeH="0" baseline="0" noProof="0" dirty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status</a:t>
            </a: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</a:rPr>
              <a:t>.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xmlns="" id="{4E2B6942-8670-9AF0-6B62-F5423C2544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7053384"/>
              </p:ext>
            </p:extLst>
          </p:nvPr>
        </p:nvGraphicFramePr>
        <p:xfrm>
          <a:off x="1191436" y="947178"/>
          <a:ext cx="5400000" cy="445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24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00" b="0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Olaparib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 (n=921)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Placebo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 (n=915)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r>
                        <a:rPr lang="en-US" sz="1000" b="1" i="0" dirty="0" err="1">
                          <a:solidFill>
                            <a:schemeClr val="tx2"/>
                          </a:solidFill>
                          <a:latin typeface="+mn-lt"/>
                        </a:rPr>
                        <a:t>Âge</a:t>
                      </a:r>
                      <a:r>
                        <a:rPr lang="en-US" sz="1000" b="1" i="0" dirty="0">
                          <a:solidFill>
                            <a:schemeClr val="tx2"/>
                          </a:solidFill>
                          <a:latin typeface="+mn-lt"/>
                        </a:rPr>
                        <a:t>, </a:t>
                      </a:r>
                      <a:r>
                        <a:rPr lang="en-US" sz="1000" b="1" i="0" dirty="0" err="1">
                          <a:solidFill>
                            <a:schemeClr val="tx2"/>
                          </a:solidFill>
                          <a:latin typeface="+mn-lt"/>
                        </a:rPr>
                        <a:t>médian</a:t>
                      </a:r>
                      <a:r>
                        <a:rPr lang="en-US" sz="1000" b="1" i="0" dirty="0">
                          <a:solidFill>
                            <a:schemeClr val="tx2"/>
                          </a:solidFill>
                          <a:latin typeface="+mn-lt"/>
                        </a:rPr>
                        <a:t> en </a:t>
                      </a:r>
                      <a:r>
                        <a:rPr lang="en-US" sz="1000" b="1" i="0" dirty="0" err="1">
                          <a:solidFill>
                            <a:schemeClr val="tx2"/>
                          </a:solidFill>
                          <a:latin typeface="+mn-lt"/>
                        </a:rPr>
                        <a:t>années</a:t>
                      </a:r>
                      <a:r>
                        <a:rPr lang="en-US" sz="1000" b="1" i="0" dirty="0">
                          <a:solidFill>
                            <a:schemeClr val="tx2"/>
                          </a:solidFill>
                          <a:latin typeface="+mn-lt"/>
                        </a:rPr>
                        <a:t>, (interquartile range)</a:t>
                      </a: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42 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(36-49)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43 </a:t>
                      </a: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(36-50)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indent="0"/>
                      <a:r>
                        <a:rPr lang="en-US" sz="1000" b="1" i="0" baseline="0" dirty="0">
                          <a:solidFill>
                            <a:schemeClr val="tx2"/>
                          </a:solidFill>
                          <a:latin typeface="+mn-lt"/>
                        </a:rPr>
                        <a:t>BRCA gene </a:t>
                      </a:r>
                      <a:r>
                        <a:rPr lang="en-US" sz="1000" b="1" i="0" baseline="0" dirty="0" err="1">
                          <a:solidFill>
                            <a:schemeClr val="tx2"/>
                          </a:solidFill>
                          <a:latin typeface="+mn-lt"/>
                        </a:rPr>
                        <a:t>altéré</a:t>
                      </a:r>
                      <a:r>
                        <a:rPr lang="en-US" sz="1000" b="1" i="0" baseline="0" dirty="0">
                          <a:solidFill>
                            <a:schemeClr val="tx2"/>
                          </a:solidFill>
                          <a:latin typeface="+mn-lt"/>
                        </a:rPr>
                        <a:t> en germinal</a:t>
                      </a: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BRCA1</a:t>
                      </a: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657</a:t>
                      </a: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 (71,3%)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670</a:t>
                      </a: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 (73,2%)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BRCA2</a:t>
                      </a: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261</a:t>
                      </a: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 (28,3%)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239 </a:t>
                      </a: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(26,1%)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4676571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BRCA1 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et</a:t>
                      </a:r>
                      <a:r>
                        <a:rPr kumimoji="0" lang="en-US" sz="1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BRCA2</a:t>
                      </a: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 (0,2%)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5 (0,5%)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093168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Test BRCA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disponible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1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427235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Résultat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BRCA Local et </a:t>
                      </a: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centralisé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*</a:t>
                      </a: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550 </a:t>
                      </a: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(59,7%)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540 </a:t>
                      </a: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(59,0%)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1232275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Résultat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BRCA Local </a:t>
                      </a: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uniquement</a:t>
                      </a:r>
                      <a:endParaRPr kumimoji="0" 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130 (14,1%)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141 (15,4%)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2031041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Test Myriad </a:t>
                      </a: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centralisé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 </a:t>
                      </a: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uniquement</a:t>
                      </a:r>
                      <a:endParaRPr kumimoji="0" 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240 (26,0%)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234 (25,6%)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74040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Pas de test </a:t>
                      </a: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disponible</a:t>
                      </a:r>
                      <a:endParaRPr kumimoji="0" 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 (0,1%)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0 (0,0%)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0355031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Chirurgie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mammaire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10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3635643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Mastectomie</a:t>
                      </a:r>
                      <a:endParaRPr kumimoji="0" 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698 </a:t>
                      </a: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(75,8%)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673 </a:t>
                      </a: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(73,6%)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173795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Chirurgie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conservatrice</a:t>
                      </a:r>
                      <a:r>
                        <a:rPr kumimoji="0" 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seule</a:t>
                      </a:r>
                      <a:endParaRPr kumimoji="0" 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223 (24,2%)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240 (26,2%)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4971669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Manquant</a:t>
                      </a:r>
                      <a:endParaRPr kumimoji="0" 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0 (0,0%)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 (0,2%)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87792114"/>
                  </a:ext>
                </a:extLst>
              </a:tr>
            </a:tbl>
          </a:graphicData>
        </a:graphic>
      </p:graphicFrame>
      <p:sp>
        <p:nvSpPr>
          <p:cNvPr id="8" name="Espace réservé du contenu 2">
            <a:extLst>
              <a:ext uri="{FF2B5EF4-FFF2-40B4-BE49-F238E27FC236}">
                <a16:creationId xmlns:a16="http://schemas.microsoft.com/office/drawing/2014/main" xmlns="" id="{5F74904D-9495-8976-D5A1-E2F968A0B223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4401909" cy="247196"/>
          </a:xfrm>
        </p:spPr>
        <p:txBody>
          <a:bodyPr/>
          <a:lstStyle/>
          <a:p>
            <a:r>
              <a:rPr lang="fr-FR" dirty="0" err="1"/>
              <a:t>Tutt</a:t>
            </a:r>
            <a:r>
              <a:rPr lang="fr-FR" dirty="0"/>
              <a:t> ANJ </a:t>
            </a:r>
            <a:r>
              <a:rPr lang="fr-FR" i="0" dirty="0"/>
              <a:t>N </a:t>
            </a:r>
            <a:r>
              <a:rPr lang="fr-FR" i="0" dirty="0" err="1"/>
              <a:t>Engl</a:t>
            </a:r>
            <a:r>
              <a:rPr lang="fr-FR" i="0" dirty="0"/>
              <a:t> J Med. 2021 Jun 24;384(25):2394-2405</a:t>
            </a:r>
            <a:r>
              <a:rPr lang="fr-FR" dirty="0"/>
              <a:t> Geyer CE </a:t>
            </a:r>
            <a:r>
              <a:rPr lang="it-IT" i="0" dirty="0"/>
              <a:t>Ann Oncol. 2022 Dec;33(12):1250-1268</a:t>
            </a:r>
            <a:endParaRPr lang="fr-FR" dirty="0"/>
          </a:p>
        </p:txBody>
      </p:sp>
      <p:sp>
        <p:nvSpPr>
          <p:cNvPr id="9" name="Espace réservé du texte 4">
            <a:extLst>
              <a:ext uri="{FF2B5EF4-FFF2-40B4-BE49-F238E27FC236}">
                <a16:creationId xmlns:a16="http://schemas.microsoft.com/office/drawing/2014/main" xmlns="" id="{96A7AC7C-5672-78AE-8E68-BCBFEC3428D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6" y="584064"/>
            <a:ext cx="11259224" cy="341085"/>
          </a:xfrm>
        </p:spPr>
        <p:txBody>
          <a:bodyPr/>
          <a:lstStyle/>
          <a:p>
            <a:r>
              <a:rPr lang="fr-FR" dirty="0"/>
              <a:t>Population</a:t>
            </a:r>
          </a:p>
        </p:txBody>
      </p:sp>
      <p:sp>
        <p:nvSpPr>
          <p:cNvPr id="1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61418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1C2D0C3-2817-2BB5-F42C-8BAD7644D9E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Emile MOATI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77495DC-4C9A-53D2-1F23-468F7B9E803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16225" y="1583079"/>
            <a:ext cx="7721146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Invitation(s) congrès et présentations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2ABA5BF6-E7AC-BF06-05FC-3FA7C0E86ED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Lilly,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Mundipharma</a:t>
            </a:r>
            <a:endParaRPr lang="fr-FR" dirty="0"/>
          </a:p>
        </p:txBody>
      </p:sp>
      <p:sp>
        <p:nvSpPr>
          <p:cNvPr id="7" name="Espace réservé du texte 6">
            <a:extLst>
              <a:ext uri="{FF2B5EF4-FFF2-40B4-BE49-F238E27FC236}">
                <a16:creationId xmlns:a16="http://schemas.microsoft.com/office/drawing/2014/main" xmlns="" id="{A5583081-CA76-5C0C-D5D2-24E6A23D5EA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Table(s) ronde(s) scientifique(s)</a:t>
            </a:r>
            <a:b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</a:br>
            <a:endParaRPr lang="fr-FR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xmlns="" id="{96BA27E2-295B-E08F-3E24-83D97E0F2D1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Servier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Gilead</a:t>
            </a: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, Lilly</a:t>
            </a:r>
            <a:endParaRPr lang="fr-FR" dirty="0"/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xmlns="" id="{031DDE0D-25C3-8583-5404-F427C6D4605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2816225" y="3550527"/>
            <a:ext cx="7133318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Ecriture d’article(s) scientifique(s)</a:t>
            </a:r>
            <a:b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</a:br>
            <a:endParaRPr lang="fr-FR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xmlns="" id="{ABC11812-CA45-65AD-F722-5F750424A74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Gilead</a:t>
            </a:r>
            <a:endParaRPr lang="fr-FR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59A018D-1764-3E4A-CDA8-AA64E84449B2}"/>
              </a:ext>
            </a:extLst>
          </p:cNvPr>
          <p:cNvSpPr/>
          <p:nvPr/>
        </p:nvSpPr>
        <p:spPr>
          <a:xfrm>
            <a:off x="2409371" y="4579257"/>
            <a:ext cx="406854" cy="32657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732990" y="2740942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747368" y="3686972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55318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xmlns="" id="{48C70085-5D3D-FB92-026A-46F32AE570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993687"/>
              </p:ext>
            </p:extLst>
          </p:nvPr>
        </p:nvGraphicFramePr>
        <p:xfrm>
          <a:off x="5665498" y="1483724"/>
          <a:ext cx="6483891" cy="3359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424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201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52011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318263">
                  <a:extLst>
                    <a:ext uri="{9D8B030D-6E8A-4147-A177-3AD203B41FA5}">
                      <a16:colId xmlns:a16="http://schemas.microsoft.com/office/drawing/2014/main" xmlns="" val="1201586388"/>
                    </a:ext>
                  </a:extLst>
                </a:gridCol>
                <a:gridCol w="978017">
                  <a:extLst>
                    <a:ext uri="{9D8B030D-6E8A-4147-A177-3AD203B41FA5}">
                      <a16:colId xmlns:a16="http://schemas.microsoft.com/office/drawing/2014/main" xmlns="" val="2174109662"/>
                    </a:ext>
                  </a:extLst>
                </a:gridCol>
                <a:gridCol w="869349">
                  <a:extLst>
                    <a:ext uri="{9D8B030D-6E8A-4147-A177-3AD203B41FA5}">
                      <a16:colId xmlns:a16="http://schemas.microsoft.com/office/drawing/2014/main" xmlns="" val="2693174196"/>
                    </a:ext>
                  </a:extLst>
                </a:gridCol>
              </a:tblGrid>
              <a:tr h="21600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r>
                        <a:rPr lang="fr-FR" sz="700" b="1" dirty="0">
                          <a:solidFill>
                            <a:schemeClr val="tx2"/>
                          </a:solidFill>
                          <a:latin typeface="+mn-lt"/>
                          <a:cs typeface="Arial" panose="020B0604020202020204" pitchFamily="34" charset="0"/>
                        </a:rPr>
                        <a:t>Sous</a:t>
                      </a:r>
                      <a:r>
                        <a:rPr lang="fr-FR" sz="700" b="1" baseline="0" dirty="0">
                          <a:solidFill>
                            <a:schemeClr val="tx2"/>
                          </a:solidFill>
                          <a:latin typeface="+mn-lt"/>
                          <a:cs typeface="Arial" panose="020B0604020202020204" pitchFamily="34" charset="0"/>
                        </a:rPr>
                        <a:t> groupe</a:t>
                      </a:r>
                      <a:endParaRPr lang="fr-FR" sz="700" b="1" dirty="0">
                        <a:solidFill>
                          <a:schemeClr val="tx2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kern="1200" dirty="0" err="1">
                          <a:solidFill>
                            <a:srgbClr val="FF7F4D"/>
                          </a:solidFill>
                          <a:latin typeface="+mn-lt"/>
                          <a:ea typeface="+mn-ea"/>
                          <a:cs typeface="Arial"/>
                        </a:rPr>
                        <a:t>Olaparib</a:t>
                      </a:r>
                      <a:endParaRPr lang="fr-FR" sz="700" b="1" kern="1200" dirty="0">
                        <a:solidFill>
                          <a:srgbClr val="FF7F4D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kern="1200" dirty="0">
                          <a:solidFill>
                            <a:srgbClr val="005086"/>
                          </a:solidFill>
                          <a:latin typeface="+mn-lt"/>
                          <a:ea typeface="+mn-ea"/>
                          <a:cs typeface="Arial"/>
                        </a:rPr>
                        <a:t>Placebo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HR stratifié pour la survie</a:t>
                      </a:r>
                      <a:r>
                        <a:rPr lang="fr-FR" sz="700" b="1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globale</a:t>
                      </a:r>
                      <a:r>
                        <a:rPr lang="fr-F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(95%CI)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121920" marR="121920" marT="60960" marB="6096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p</a:t>
                      </a:r>
                      <a:r>
                        <a:rPr lang="fr-FR" sz="700" b="1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test </a:t>
                      </a:r>
                      <a:r>
                        <a:rPr lang="fr-F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hétérogénéité</a:t>
                      </a: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r>
                        <a:rPr lang="en-US" sz="700" b="1" i="0" dirty="0" err="1">
                          <a:solidFill>
                            <a:schemeClr val="tx2"/>
                          </a:solidFill>
                          <a:latin typeface="+mn-lt"/>
                        </a:rPr>
                        <a:t>Tous</a:t>
                      </a:r>
                      <a:r>
                        <a:rPr lang="en-US" sz="700" b="1" i="0" baseline="0" dirty="0">
                          <a:solidFill>
                            <a:schemeClr val="tx2"/>
                          </a:solidFill>
                          <a:latin typeface="+mn-lt"/>
                        </a:rPr>
                        <a:t> les </a:t>
                      </a:r>
                      <a:r>
                        <a:rPr lang="en-US" sz="700" b="1" i="0" dirty="0">
                          <a:solidFill>
                            <a:schemeClr val="tx2"/>
                          </a:solidFill>
                          <a:latin typeface="+mn-lt"/>
                        </a:rPr>
                        <a:t>patients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75/921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109/915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0,678 (0,503, 0,907)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NA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r>
                        <a:rPr lang="en-US" sz="700" b="1" i="0" dirty="0" err="1">
                          <a:solidFill>
                            <a:schemeClr val="tx2"/>
                          </a:solidFill>
                          <a:latin typeface="+mn-lt"/>
                        </a:rPr>
                        <a:t>Chimio</a:t>
                      </a:r>
                      <a:r>
                        <a:rPr lang="en-US" sz="700" b="1" i="0" baseline="0" dirty="0">
                          <a:solidFill>
                            <a:schemeClr val="tx2"/>
                          </a:solidFill>
                          <a:latin typeface="+mn-lt"/>
                        </a:rPr>
                        <a:t> </a:t>
                      </a:r>
                      <a:r>
                        <a:rPr lang="en-US" sz="700" b="1" i="0" baseline="0" dirty="0" err="1">
                          <a:solidFill>
                            <a:schemeClr val="tx2"/>
                          </a:solidFill>
                          <a:latin typeface="+mn-lt"/>
                        </a:rPr>
                        <a:t>antérierue</a:t>
                      </a:r>
                      <a:endParaRPr lang="en-US" sz="700" b="1" i="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0,543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4414336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180000"/>
                      <a:r>
                        <a:rPr lang="en-US" sz="700" b="1" i="0" dirty="0">
                          <a:solidFill>
                            <a:schemeClr val="tx2"/>
                          </a:solidFill>
                          <a:latin typeface="+mn-lt"/>
                        </a:rPr>
                        <a:t>Adjuvant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22/461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28/455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0,783 (0,444, 1,365)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41880152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180000"/>
                      <a:r>
                        <a:rPr lang="en-US" sz="700" b="1" i="0" dirty="0">
                          <a:solidFill>
                            <a:schemeClr val="tx2"/>
                          </a:solidFill>
                          <a:latin typeface="+mn-lt"/>
                        </a:rPr>
                        <a:t>Néoadjuvant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53/460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81/460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0,638 (0,449, 0,900)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62195402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r>
                        <a:rPr lang="en-US" sz="700" b="1" i="0" dirty="0">
                          <a:solidFill>
                            <a:schemeClr val="tx2"/>
                          </a:solidFill>
                          <a:latin typeface="+mn-lt"/>
                        </a:rPr>
                        <a:t>Platine</a:t>
                      </a:r>
                      <a:r>
                        <a:rPr lang="en-US" sz="700" b="1" i="0" baseline="0" dirty="0">
                          <a:solidFill>
                            <a:schemeClr val="tx2"/>
                          </a:solidFill>
                          <a:latin typeface="+mn-lt"/>
                        </a:rPr>
                        <a:t> </a:t>
                      </a:r>
                      <a:r>
                        <a:rPr lang="en-US" sz="700" b="1" i="0" baseline="0" dirty="0" err="1">
                          <a:solidFill>
                            <a:schemeClr val="tx2"/>
                          </a:solidFill>
                          <a:latin typeface="+mn-lt"/>
                        </a:rPr>
                        <a:t>antérieur</a:t>
                      </a:r>
                      <a:endParaRPr lang="en-US" sz="700" b="1" i="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0,236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85070073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180000"/>
                      <a:r>
                        <a:rPr lang="en-US" sz="700" b="1" i="0" dirty="0" err="1">
                          <a:solidFill>
                            <a:schemeClr val="tx2"/>
                          </a:solidFill>
                          <a:latin typeface="+mn-lt"/>
                        </a:rPr>
                        <a:t>Oui</a:t>
                      </a:r>
                      <a:endParaRPr lang="en-US" sz="700" b="1" i="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27/247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29/238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0,882 (0,520, 1,491)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724833355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180000"/>
                      <a:r>
                        <a:rPr lang="en-US" sz="7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Non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48/674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80/677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0,601 (0,417, 0,855)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0554556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r>
                        <a:rPr lang="en-US" sz="70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Statut</a:t>
                      </a:r>
                      <a:r>
                        <a:rPr lang="en-US" sz="7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des RH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0,381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45299504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180000"/>
                      <a:r>
                        <a:rPr lang="en-US" sz="7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RH+/HER2-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16/168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17/157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0,897 (0,449, 1,784)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06108730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180000"/>
                      <a:r>
                        <a:rPr lang="en-US" sz="7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TNBC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59/751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92/758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0,640 (0,459, 0,918)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3139036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r>
                        <a:rPr lang="en-US" sz="7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BRCA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0,845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8935029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180000"/>
                      <a:r>
                        <a:rPr lang="en-US" sz="700" b="1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BRCA1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49/579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75/588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0,643 (0,446, 0,918)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0658960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180000"/>
                      <a:r>
                        <a:rPr lang="en-US" sz="700" b="1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BRCA2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16/235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28/216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0,521 (0,276, 0,951)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79546332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180000"/>
                      <a:r>
                        <a:rPr lang="en-US" sz="700" b="1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BRCA1</a:t>
                      </a:r>
                      <a:r>
                        <a:rPr lang="en-US" sz="700" b="1" i="1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et 2</a:t>
                      </a:r>
                      <a:endParaRPr lang="en-US" sz="70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0/2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0/3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7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NC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095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452438" algn="l"/>
                          <a:tab pos="722313" algn="l"/>
                        </a:tabLst>
                        <a:defRPr/>
                      </a:pPr>
                      <a:endParaRPr lang="fr-FR" sz="700" b="0" kern="12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210191"/>
                  </a:ext>
                </a:extLst>
              </a:tr>
            </a:tbl>
          </a:graphicData>
        </a:graphic>
      </p:graphicFrame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CCCFD7C8-A604-78CC-F7D5-C428062683FE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/>
              <a:t>Geyer CE </a:t>
            </a:r>
            <a:r>
              <a:rPr lang="it-IT" i="0" dirty="0"/>
              <a:t>Ann Oncol. 2022 Dec;33(12):1250-1268</a:t>
            </a:r>
            <a:endParaRPr lang="fr-FR" dirty="0"/>
          </a:p>
          <a:p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20AEBB45-CAED-9829-C375-EFAFB53FA96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5" y="25879"/>
            <a:ext cx="11259225" cy="516866"/>
          </a:xfrm>
        </p:spPr>
        <p:txBody>
          <a:bodyPr/>
          <a:lstStyle/>
          <a:p>
            <a:r>
              <a:rPr lang="fr-FR" dirty="0" err="1"/>
              <a:t>OlympiA</a:t>
            </a:r>
            <a:endParaRPr lang="fr-FR" dirty="0"/>
          </a:p>
        </p:txBody>
      </p:sp>
      <p:grpSp>
        <p:nvGrpSpPr>
          <p:cNvPr id="96" name="Groupe 95">
            <a:extLst>
              <a:ext uri="{FF2B5EF4-FFF2-40B4-BE49-F238E27FC236}">
                <a16:creationId xmlns:a16="http://schemas.microsoft.com/office/drawing/2014/main" xmlns="" id="{D5BD3E51-8E15-5CB9-DBAD-54EF01000179}"/>
              </a:ext>
            </a:extLst>
          </p:cNvPr>
          <p:cNvGrpSpPr/>
          <p:nvPr/>
        </p:nvGrpSpPr>
        <p:grpSpPr>
          <a:xfrm>
            <a:off x="967570" y="1427680"/>
            <a:ext cx="4605744" cy="3303968"/>
            <a:chOff x="1017817" y="1528607"/>
            <a:chExt cx="4605744" cy="3303968"/>
          </a:xfrm>
        </p:grpSpPr>
        <p:sp>
          <p:nvSpPr>
            <p:cNvPr id="7" name="Espace réservé du contenu 5">
              <a:extLst>
                <a:ext uri="{FF2B5EF4-FFF2-40B4-BE49-F238E27FC236}">
                  <a16:creationId xmlns:a16="http://schemas.microsoft.com/office/drawing/2014/main" xmlns="" id="{A8526B44-DBB4-712F-81EE-ADB7D2AF0CFC}"/>
                </a:ext>
              </a:extLst>
            </p:cNvPr>
            <p:cNvSpPr txBox="1">
              <a:spLocks/>
            </p:cNvSpPr>
            <p:nvPr/>
          </p:nvSpPr>
          <p:spPr>
            <a:xfrm>
              <a:off x="1017817" y="1682496"/>
              <a:ext cx="4605744" cy="3150079"/>
            </a:xfrm>
            <a:prstGeom prst="rect">
              <a:avLst/>
            </a:prstGeom>
            <a:ln w="12700">
              <a:solidFill>
                <a:schemeClr val="tx2">
                  <a:lumMod val="50000"/>
                </a:schemeClr>
              </a:solidFill>
            </a:ln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fr-FR"/>
                <a:t> </a:t>
              </a:r>
              <a:endParaRPr lang="fr-FR" dirty="0"/>
            </a:p>
          </p:txBody>
        </p:sp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xmlns="" id="{5BB31995-B880-9281-8EA8-CE4167D26150}"/>
                </a:ext>
              </a:extLst>
            </p:cNvPr>
            <p:cNvSpPr txBox="1"/>
            <p:nvPr/>
          </p:nvSpPr>
          <p:spPr>
            <a:xfrm>
              <a:off x="1107730" y="1528607"/>
              <a:ext cx="1457450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fr-FR" sz="1400" b="1" dirty="0">
                  <a:solidFill>
                    <a:schemeClr val="accent6"/>
                  </a:solidFill>
                </a:rPr>
                <a:t>Survie Globale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xmlns="" id="{970DBB2B-6CC7-C08D-C3A0-5B2749575A41}"/>
                </a:ext>
              </a:extLst>
            </p:cNvPr>
            <p:cNvSpPr txBox="1"/>
            <p:nvPr/>
          </p:nvSpPr>
          <p:spPr>
            <a:xfrm>
              <a:off x="1057851" y="4179242"/>
              <a:ext cx="2780268" cy="5078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450045">
                <a:spcBef>
                  <a:spcPts val="600"/>
                </a:spcBef>
                <a:buClr>
                  <a:srgbClr val="9A00C7"/>
                </a:buClr>
                <a:buSzPct val="65000"/>
                <a:defRPr/>
              </a:pPr>
              <a:r>
                <a:rPr lang="fr-FR" sz="1100" b="1" dirty="0">
                  <a:solidFill>
                    <a:srgbClr val="000000"/>
                  </a:solidFill>
                  <a:cs typeface="Arial" panose="020B0604020202020204" pitchFamily="34" charset="0"/>
                </a:rPr>
                <a:t>Suivi médian = 3,5 ans </a:t>
              </a:r>
            </a:p>
            <a:p>
              <a:pPr marL="285750" indent="-285750" defTabSz="450045">
                <a:spcBef>
                  <a:spcPts val="600"/>
                </a:spcBef>
                <a:buClr>
                  <a:srgbClr val="FF7F4D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fr-FR" sz="1050" b="1" dirty="0">
                  <a:solidFill>
                    <a:srgbClr val="FF7F4D"/>
                  </a:solidFill>
                  <a:cs typeface="Arial" panose="020B0604020202020204" pitchFamily="34" charset="0"/>
                </a:rPr>
                <a:t>Positive</a:t>
              </a:r>
              <a:r>
                <a:rPr lang="fr-FR" sz="1050" dirty="0">
                  <a:solidFill>
                    <a:srgbClr val="000000"/>
                  </a:solidFill>
                  <a:cs typeface="Arial" panose="020B0604020202020204" pitchFamily="34" charset="0"/>
                </a:rPr>
                <a:t> pour la Survie Globale </a:t>
              </a:r>
            </a:p>
          </p:txBody>
        </p:sp>
        <p:grpSp>
          <p:nvGrpSpPr>
            <p:cNvPr id="12" name="Group 370">
              <a:extLst>
                <a:ext uri="{FF2B5EF4-FFF2-40B4-BE49-F238E27FC236}">
                  <a16:creationId xmlns:a16="http://schemas.microsoft.com/office/drawing/2014/main" xmlns="" id="{01B61A95-4EFD-406C-BCF0-A926EA9DE682}"/>
                </a:ext>
              </a:extLst>
            </p:cNvPr>
            <p:cNvGrpSpPr/>
            <p:nvPr/>
          </p:nvGrpSpPr>
          <p:grpSpPr>
            <a:xfrm>
              <a:off x="1095128" y="1972836"/>
              <a:ext cx="4451122" cy="2110404"/>
              <a:chOff x="7066019" y="746710"/>
              <a:chExt cx="5156681" cy="2110404"/>
            </a:xfrm>
          </p:grpSpPr>
          <p:graphicFrame>
            <p:nvGraphicFramePr>
              <p:cNvPr id="14" name="Chart 7">
                <a:extLst>
                  <a:ext uri="{FF2B5EF4-FFF2-40B4-BE49-F238E27FC236}">
                    <a16:creationId xmlns:a16="http://schemas.microsoft.com/office/drawing/2014/main" xmlns="" id="{E181AD18-B1E6-4400-A6F4-E48823F6DC38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4109344724"/>
                  </p:ext>
                </p:extLst>
              </p:nvPr>
            </p:nvGraphicFramePr>
            <p:xfrm>
              <a:off x="7221951" y="934949"/>
              <a:ext cx="5000749" cy="1784760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sp>
            <p:nvSpPr>
              <p:cNvPr id="15" name="ZoneTexte 17">
                <a:extLst>
                  <a:ext uri="{FF2B5EF4-FFF2-40B4-BE49-F238E27FC236}">
                    <a16:creationId xmlns:a16="http://schemas.microsoft.com/office/drawing/2014/main" xmlns="" id="{B907B08A-3323-4240-8E48-72BCF55015BE}"/>
                  </a:ext>
                </a:extLst>
              </p:cNvPr>
              <p:cNvSpPr txBox="1"/>
              <p:nvPr/>
            </p:nvSpPr>
            <p:spPr>
              <a:xfrm rot="16200000">
                <a:off x="6479542" y="1650710"/>
                <a:ext cx="1403788" cy="2308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7F7F7F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Patients(%)</a:t>
                </a:r>
              </a:p>
            </p:txBody>
          </p:sp>
          <p:sp>
            <p:nvSpPr>
              <p:cNvPr id="16" name="ZoneTexte 58">
                <a:extLst>
                  <a:ext uri="{FF2B5EF4-FFF2-40B4-BE49-F238E27FC236}">
                    <a16:creationId xmlns:a16="http://schemas.microsoft.com/office/drawing/2014/main" xmlns="" id="{18A64DCA-3341-4C51-9997-C6750F8ACE4F}"/>
                  </a:ext>
                </a:extLst>
              </p:cNvPr>
              <p:cNvSpPr txBox="1"/>
              <p:nvPr/>
            </p:nvSpPr>
            <p:spPr>
              <a:xfrm>
                <a:off x="7592747" y="2626282"/>
                <a:ext cx="429708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7F7F7F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Mois depuis la randomisation</a:t>
                </a:r>
              </a:p>
            </p:txBody>
          </p:sp>
          <p:sp>
            <p:nvSpPr>
              <p:cNvPr id="18" name="TextBox 341">
                <a:extLst>
                  <a:ext uri="{FF2B5EF4-FFF2-40B4-BE49-F238E27FC236}">
                    <a16:creationId xmlns:a16="http://schemas.microsoft.com/office/drawing/2014/main" xmlns="" id="{A19E63D6-8309-46F1-A257-29CB1E733A5D}"/>
                  </a:ext>
                </a:extLst>
              </p:cNvPr>
              <p:cNvSpPr txBox="1"/>
              <p:nvPr/>
            </p:nvSpPr>
            <p:spPr>
              <a:xfrm>
                <a:off x="10471258" y="746710"/>
                <a:ext cx="1640335" cy="2616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Olaparib (59 </a:t>
                </a:r>
                <a:r>
                  <a:rPr kumimoji="0" lang="en-US" sz="1050" b="1" i="0" u="none" strike="noStrike" kern="1200" cap="none" spc="0" normalizeH="0" baseline="0" noProof="0" dirty="0" err="1" smtClean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décés</a:t>
                </a:r>
                <a:r>
                  <a:rPr kumimoji="0" lang="en-US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7F4D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</a:t>
                </a:r>
                <a:endPara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TextBox 342">
                <a:extLst>
                  <a:ext uri="{FF2B5EF4-FFF2-40B4-BE49-F238E27FC236}">
                    <a16:creationId xmlns:a16="http://schemas.microsoft.com/office/drawing/2014/main" xmlns="" id="{422DF8FF-C614-440A-A292-7A88291EBC44}"/>
                  </a:ext>
                </a:extLst>
              </p:cNvPr>
              <p:cNvSpPr txBox="1"/>
              <p:nvPr/>
            </p:nvSpPr>
            <p:spPr>
              <a:xfrm>
                <a:off x="10461073" y="1358248"/>
                <a:ext cx="1640334" cy="2616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5086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Placebo (86 </a:t>
                </a:r>
                <a:r>
                  <a:rPr kumimoji="0" lang="en-US" sz="1050" b="1" i="0" u="none" strike="noStrike" kern="1200" cap="none" spc="0" normalizeH="0" baseline="0" noProof="0" dirty="0" err="1" smtClean="0">
                    <a:ln>
                      <a:noFill/>
                    </a:ln>
                    <a:solidFill>
                      <a:srgbClr val="005086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décés</a:t>
                </a:r>
                <a:r>
                  <a:rPr kumimoji="0" lang="en-US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5086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)</a:t>
                </a:r>
                <a:endPara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" name="ZoneTexte 58">
                <a:extLst>
                  <a:ext uri="{FF2B5EF4-FFF2-40B4-BE49-F238E27FC236}">
                    <a16:creationId xmlns:a16="http://schemas.microsoft.com/office/drawing/2014/main" xmlns="" id="{0E84CCA1-07E5-47EF-9F33-8E4DD06F507A}"/>
                  </a:ext>
                </a:extLst>
              </p:cNvPr>
              <p:cNvSpPr txBox="1"/>
              <p:nvPr/>
            </p:nvSpPr>
            <p:spPr>
              <a:xfrm>
                <a:off x="7585071" y="1869655"/>
                <a:ext cx="2720126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7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Différence</a:t>
                </a: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entre les </a:t>
                </a:r>
                <a:r>
                  <a:rPr kumimoji="0" lang="en-GB" sz="7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groupes</a:t>
                </a: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en-GB" sz="7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en</a:t>
                </a: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en-GB" sz="7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survie</a:t>
                </a: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en-GB" sz="7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globale</a:t>
                </a: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</a:t>
                </a:r>
                <a:r>
                  <a:rPr kumimoji="0" lang="en-GB" sz="7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à</a:t>
                </a: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3 </a:t>
                </a:r>
                <a:r>
                  <a:rPr kumimoji="0" lang="en-GB" sz="7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ans</a:t>
                </a:r>
                <a:endParaRPr kumimoji="0" lang="en-GB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  <a:p>
                <a:pPr marL="8890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3.7 % (95% CI, 0.3-7.1) </a:t>
                </a:r>
              </a:p>
              <a:p>
                <a:pPr marL="8890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Hazard ratio </a:t>
                </a:r>
                <a:r>
                  <a:rPr kumimoji="0" lang="en-GB" sz="7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strat</a:t>
                </a: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. 0.68 (99.5% Cl. 0.44-1.05)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   p=0.02</a:t>
                </a:r>
                <a:endPara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1" name="Group 359">
                <a:extLst>
                  <a:ext uri="{FF2B5EF4-FFF2-40B4-BE49-F238E27FC236}">
                    <a16:creationId xmlns:a16="http://schemas.microsoft.com/office/drawing/2014/main" xmlns="" id="{1E6561E5-5439-445C-986D-B55DE05C02EE}"/>
                  </a:ext>
                </a:extLst>
              </p:cNvPr>
              <p:cNvGrpSpPr/>
              <p:nvPr/>
            </p:nvGrpSpPr>
            <p:grpSpPr>
              <a:xfrm>
                <a:off x="7592747" y="906783"/>
                <a:ext cx="4435353" cy="523943"/>
                <a:chOff x="14715761" y="4756993"/>
                <a:chExt cx="2030185" cy="361839"/>
              </a:xfrm>
            </p:grpSpPr>
            <p:sp>
              <p:nvSpPr>
                <p:cNvPr id="22" name="Graphic 11">
                  <a:extLst>
                    <a:ext uri="{FF2B5EF4-FFF2-40B4-BE49-F238E27FC236}">
                      <a16:creationId xmlns:a16="http://schemas.microsoft.com/office/drawing/2014/main" xmlns="" id="{D949A9DA-F9AA-43BC-9D42-DD798A90D5A5}"/>
                    </a:ext>
                  </a:extLst>
                </p:cNvPr>
                <p:cNvSpPr/>
                <p:nvPr/>
              </p:nvSpPr>
              <p:spPr>
                <a:xfrm>
                  <a:off x="14715761" y="4865732"/>
                  <a:ext cx="2030185" cy="86178"/>
                </a:xfrm>
                <a:custGeom>
                  <a:avLst/>
                  <a:gdLst>
                    <a:gd name="connsiteX0" fmla="*/ 0 w 2030185"/>
                    <a:gd name="connsiteY0" fmla="*/ 0 h 86178"/>
                    <a:gd name="connsiteX1" fmla="*/ 114300 w 2030185"/>
                    <a:gd name="connsiteY1" fmla="*/ 0 h 86178"/>
                    <a:gd name="connsiteX2" fmla="*/ 114300 w 2030185"/>
                    <a:gd name="connsiteY2" fmla="*/ 907 h 86178"/>
                    <a:gd name="connsiteX3" fmla="*/ 118836 w 2030185"/>
                    <a:gd name="connsiteY3" fmla="*/ 907 h 86178"/>
                    <a:gd name="connsiteX4" fmla="*/ 118836 w 2030185"/>
                    <a:gd name="connsiteY4" fmla="*/ 1814 h 86178"/>
                    <a:gd name="connsiteX5" fmla="*/ 159657 w 2030185"/>
                    <a:gd name="connsiteY5" fmla="*/ 1814 h 86178"/>
                    <a:gd name="connsiteX6" fmla="*/ 159657 w 2030185"/>
                    <a:gd name="connsiteY6" fmla="*/ 2721 h 86178"/>
                    <a:gd name="connsiteX7" fmla="*/ 216807 w 2030185"/>
                    <a:gd name="connsiteY7" fmla="*/ 2721 h 86178"/>
                    <a:gd name="connsiteX8" fmla="*/ 216807 w 2030185"/>
                    <a:gd name="connsiteY8" fmla="*/ 3629 h 86178"/>
                    <a:gd name="connsiteX9" fmla="*/ 248557 w 2030185"/>
                    <a:gd name="connsiteY9" fmla="*/ 3629 h 86178"/>
                    <a:gd name="connsiteX10" fmla="*/ 248557 w 2030185"/>
                    <a:gd name="connsiteY10" fmla="*/ 5443 h 86178"/>
                    <a:gd name="connsiteX11" fmla="*/ 390979 w 2030185"/>
                    <a:gd name="connsiteY11" fmla="*/ 5443 h 86178"/>
                    <a:gd name="connsiteX12" fmla="*/ 390979 w 2030185"/>
                    <a:gd name="connsiteY12" fmla="*/ 6350 h 86178"/>
                    <a:gd name="connsiteX13" fmla="*/ 412750 w 2030185"/>
                    <a:gd name="connsiteY13" fmla="*/ 6350 h 86178"/>
                    <a:gd name="connsiteX14" fmla="*/ 412750 w 2030185"/>
                    <a:gd name="connsiteY14" fmla="*/ 7257 h 86178"/>
                    <a:gd name="connsiteX15" fmla="*/ 439057 w 2030185"/>
                    <a:gd name="connsiteY15" fmla="*/ 7257 h 86178"/>
                    <a:gd name="connsiteX16" fmla="*/ 439057 w 2030185"/>
                    <a:gd name="connsiteY16" fmla="*/ 8164 h 86178"/>
                    <a:gd name="connsiteX17" fmla="*/ 473529 w 2030185"/>
                    <a:gd name="connsiteY17" fmla="*/ 8164 h 86178"/>
                    <a:gd name="connsiteX18" fmla="*/ 473529 w 2030185"/>
                    <a:gd name="connsiteY18" fmla="*/ 9978 h 86178"/>
                    <a:gd name="connsiteX19" fmla="*/ 488950 w 2030185"/>
                    <a:gd name="connsiteY19" fmla="*/ 9978 h 86178"/>
                    <a:gd name="connsiteX20" fmla="*/ 488950 w 2030185"/>
                    <a:gd name="connsiteY20" fmla="*/ 10886 h 86178"/>
                    <a:gd name="connsiteX21" fmla="*/ 508907 w 2030185"/>
                    <a:gd name="connsiteY21" fmla="*/ 10886 h 86178"/>
                    <a:gd name="connsiteX22" fmla="*/ 508907 w 2030185"/>
                    <a:gd name="connsiteY22" fmla="*/ 11793 h 86178"/>
                    <a:gd name="connsiteX23" fmla="*/ 515257 w 2030185"/>
                    <a:gd name="connsiteY23" fmla="*/ 11793 h 86178"/>
                    <a:gd name="connsiteX24" fmla="*/ 515257 w 2030185"/>
                    <a:gd name="connsiteY24" fmla="*/ 12700 h 86178"/>
                    <a:gd name="connsiteX25" fmla="*/ 524329 w 2030185"/>
                    <a:gd name="connsiteY25" fmla="*/ 12700 h 86178"/>
                    <a:gd name="connsiteX26" fmla="*/ 524329 w 2030185"/>
                    <a:gd name="connsiteY26" fmla="*/ 15421 h 86178"/>
                    <a:gd name="connsiteX27" fmla="*/ 533400 w 2030185"/>
                    <a:gd name="connsiteY27" fmla="*/ 15421 h 86178"/>
                    <a:gd name="connsiteX28" fmla="*/ 533400 w 2030185"/>
                    <a:gd name="connsiteY28" fmla="*/ 16328 h 86178"/>
                    <a:gd name="connsiteX29" fmla="*/ 546100 w 2030185"/>
                    <a:gd name="connsiteY29" fmla="*/ 16328 h 86178"/>
                    <a:gd name="connsiteX30" fmla="*/ 546100 w 2030185"/>
                    <a:gd name="connsiteY30" fmla="*/ 18143 h 86178"/>
                    <a:gd name="connsiteX31" fmla="*/ 567872 w 2030185"/>
                    <a:gd name="connsiteY31" fmla="*/ 18143 h 86178"/>
                    <a:gd name="connsiteX32" fmla="*/ 567872 w 2030185"/>
                    <a:gd name="connsiteY32" fmla="*/ 19050 h 86178"/>
                    <a:gd name="connsiteX33" fmla="*/ 576943 w 2030185"/>
                    <a:gd name="connsiteY33" fmla="*/ 19050 h 86178"/>
                    <a:gd name="connsiteX34" fmla="*/ 576943 w 2030185"/>
                    <a:gd name="connsiteY34" fmla="*/ 19957 h 86178"/>
                    <a:gd name="connsiteX35" fmla="*/ 579664 w 2030185"/>
                    <a:gd name="connsiteY35" fmla="*/ 19957 h 86178"/>
                    <a:gd name="connsiteX36" fmla="*/ 579664 w 2030185"/>
                    <a:gd name="connsiteY36" fmla="*/ 20864 h 86178"/>
                    <a:gd name="connsiteX37" fmla="*/ 590550 w 2030185"/>
                    <a:gd name="connsiteY37" fmla="*/ 20864 h 86178"/>
                    <a:gd name="connsiteX38" fmla="*/ 590550 w 2030185"/>
                    <a:gd name="connsiteY38" fmla="*/ 22679 h 86178"/>
                    <a:gd name="connsiteX39" fmla="*/ 596900 w 2030185"/>
                    <a:gd name="connsiteY39" fmla="*/ 22679 h 86178"/>
                    <a:gd name="connsiteX40" fmla="*/ 596900 w 2030185"/>
                    <a:gd name="connsiteY40" fmla="*/ 23585 h 86178"/>
                    <a:gd name="connsiteX41" fmla="*/ 625021 w 2030185"/>
                    <a:gd name="connsiteY41" fmla="*/ 23585 h 86178"/>
                    <a:gd name="connsiteX42" fmla="*/ 625021 w 2030185"/>
                    <a:gd name="connsiteY42" fmla="*/ 24493 h 86178"/>
                    <a:gd name="connsiteX43" fmla="*/ 649514 w 2030185"/>
                    <a:gd name="connsiteY43" fmla="*/ 24493 h 86178"/>
                    <a:gd name="connsiteX44" fmla="*/ 649514 w 2030185"/>
                    <a:gd name="connsiteY44" fmla="*/ 26307 h 86178"/>
                    <a:gd name="connsiteX45" fmla="*/ 662214 w 2030185"/>
                    <a:gd name="connsiteY45" fmla="*/ 26307 h 86178"/>
                    <a:gd name="connsiteX46" fmla="*/ 662214 w 2030185"/>
                    <a:gd name="connsiteY46" fmla="*/ 27214 h 86178"/>
                    <a:gd name="connsiteX47" fmla="*/ 664936 w 2030185"/>
                    <a:gd name="connsiteY47" fmla="*/ 27214 h 86178"/>
                    <a:gd name="connsiteX48" fmla="*/ 664936 w 2030185"/>
                    <a:gd name="connsiteY48" fmla="*/ 28121 h 86178"/>
                    <a:gd name="connsiteX49" fmla="*/ 674007 w 2030185"/>
                    <a:gd name="connsiteY49" fmla="*/ 28121 h 86178"/>
                    <a:gd name="connsiteX50" fmla="*/ 674007 w 2030185"/>
                    <a:gd name="connsiteY50" fmla="*/ 29936 h 86178"/>
                    <a:gd name="connsiteX51" fmla="*/ 734786 w 2030185"/>
                    <a:gd name="connsiteY51" fmla="*/ 29936 h 86178"/>
                    <a:gd name="connsiteX52" fmla="*/ 734786 w 2030185"/>
                    <a:gd name="connsiteY52" fmla="*/ 30843 h 86178"/>
                    <a:gd name="connsiteX53" fmla="*/ 752929 w 2030185"/>
                    <a:gd name="connsiteY53" fmla="*/ 30843 h 86178"/>
                    <a:gd name="connsiteX54" fmla="*/ 752929 w 2030185"/>
                    <a:gd name="connsiteY54" fmla="*/ 32657 h 86178"/>
                    <a:gd name="connsiteX55" fmla="*/ 804636 w 2030185"/>
                    <a:gd name="connsiteY55" fmla="*/ 32657 h 86178"/>
                    <a:gd name="connsiteX56" fmla="*/ 804636 w 2030185"/>
                    <a:gd name="connsiteY56" fmla="*/ 33564 h 86178"/>
                    <a:gd name="connsiteX57" fmla="*/ 816429 w 2030185"/>
                    <a:gd name="connsiteY57" fmla="*/ 33564 h 86178"/>
                    <a:gd name="connsiteX58" fmla="*/ 816429 w 2030185"/>
                    <a:gd name="connsiteY58" fmla="*/ 35379 h 86178"/>
                    <a:gd name="connsiteX59" fmla="*/ 840014 w 2030185"/>
                    <a:gd name="connsiteY59" fmla="*/ 35379 h 86178"/>
                    <a:gd name="connsiteX60" fmla="*/ 840014 w 2030185"/>
                    <a:gd name="connsiteY60" fmla="*/ 36286 h 86178"/>
                    <a:gd name="connsiteX61" fmla="*/ 855436 w 2030185"/>
                    <a:gd name="connsiteY61" fmla="*/ 36286 h 86178"/>
                    <a:gd name="connsiteX62" fmla="*/ 855436 w 2030185"/>
                    <a:gd name="connsiteY62" fmla="*/ 38100 h 86178"/>
                    <a:gd name="connsiteX63" fmla="*/ 857250 w 2030185"/>
                    <a:gd name="connsiteY63" fmla="*/ 38100 h 86178"/>
                    <a:gd name="connsiteX64" fmla="*/ 857250 w 2030185"/>
                    <a:gd name="connsiteY64" fmla="*/ 39007 h 86178"/>
                    <a:gd name="connsiteX65" fmla="*/ 881743 w 2030185"/>
                    <a:gd name="connsiteY65" fmla="*/ 39007 h 86178"/>
                    <a:gd name="connsiteX66" fmla="*/ 881743 w 2030185"/>
                    <a:gd name="connsiteY66" fmla="*/ 40821 h 86178"/>
                    <a:gd name="connsiteX67" fmla="*/ 1030514 w 2030185"/>
                    <a:gd name="connsiteY67" fmla="*/ 40821 h 86178"/>
                    <a:gd name="connsiteX68" fmla="*/ 1030514 w 2030185"/>
                    <a:gd name="connsiteY68" fmla="*/ 42636 h 86178"/>
                    <a:gd name="connsiteX69" fmla="*/ 1033236 w 2030185"/>
                    <a:gd name="connsiteY69" fmla="*/ 42636 h 86178"/>
                    <a:gd name="connsiteX70" fmla="*/ 1033236 w 2030185"/>
                    <a:gd name="connsiteY70" fmla="*/ 43543 h 86178"/>
                    <a:gd name="connsiteX71" fmla="*/ 1042307 w 2030185"/>
                    <a:gd name="connsiteY71" fmla="*/ 43543 h 86178"/>
                    <a:gd name="connsiteX72" fmla="*/ 1042307 w 2030185"/>
                    <a:gd name="connsiteY72" fmla="*/ 45357 h 86178"/>
                    <a:gd name="connsiteX73" fmla="*/ 1074964 w 2030185"/>
                    <a:gd name="connsiteY73" fmla="*/ 45357 h 86178"/>
                    <a:gd name="connsiteX74" fmla="*/ 1074964 w 2030185"/>
                    <a:gd name="connsiteY74" fmla="*/ 47171 h 86178"/>
                    <a:gd name="connsiteX75" fmla="*/ 1085850 w 2030185"/>
                    <a:gd name="connsiteY75" fmla="*/ 47171 h 86178"/>
                    <a:gd name="connsiteX76" fmla="*/ 1085850 w 2030185"/>
                    <a:gd name="connsiteY76" fmla="*/ 48986 h 86178"/>
                    <a:gd name="connsiteX77" fmla="*/ 1131207 w 2030185"/>
                    <a:gd name="connsiteY77" fmla="*/ 48986 h 86178"/>
                    <a:gd name="connsiteX78" fmla="*/ 1131207 w 2030185"/>
                    <a:gd name="connsiteY78" fmla="*/ 50800 h 86178"/>
                    <a:gd name="connsiteX79" fmla="*/ 1171122 w 2030185"/>
                    <a:gd name="connsiteY79" fmla="*/ 50800 h 86178"/>
                    <a:gd name="connsiteX80" fmla="*/ 1171122 w 2030185"/>
                    <a:gd name="connsiteY80" fmla="*/ 52614 h 86178"/>
                    <a:gd name="connsiteX81" fmla="*/ 1192893 w 2030185"/>
                    <a:gd name="connsiteY81" fmla="*/ 52614 h 86178"/>
                    <a:gd name="connsiteX82" fmla="*/ 1192893 w 2030185"/>
                    <a:gd name="connsiteY82" fmla="*/ 54429 h 86178"/>
                    <a:gd name="connsiteX83" fmla="*/ 1221922 w 2030185"/>
                    <a:gd name="connsiteY83" fmla="*/ 54429 h 86178"/>
                    <a:gd name="connsiteX84" fmla="*/ 1221922 w 2030185"/>
                    <a:gd name="connsiteY84" fmla="*/ 56243 h 86178"/>
                    <a:gd name="connsiteX85" fmla="*/ 1226457 w 2030185"/>
                    <a:gd name="connsiteY85" fmla="*/ 56243 h 86178"/>
                    <a:gd name="connsiteX86" fmla="*/ 1226457 w 2030185"/>
                    <a:gd name="connsiteY86" fmla="*/ 58057 h 86178"/>
                    <a:gd name="connsiteX87" fmla="*/ 1274536 w 2030185"/>
                    <a:gd name="connsiteY87" fmla="*/ 58057 h 86178"/>
                    <a:gd name="connsiteX88" fmla="*/ 1274536 w 2030185"/>
                    <a:gd name="connsiteY88" fmla="*/ 59871 h 86178"/>
                    <a:gd name="connsiteX89" fmla="*/ 1285422 w 2030185"/>
                    <a:gd name="connsiteY89" fmla="*/ 59871 h 86178"/>
                    <a:gd name="connsiteX90" fmla="*/ 1285422 w 2030185"/>
                    <a:gd name="connsiteY90" fmla="*/ 61686 h 86178"/>
                    <a:gd name="connsiteX91" fmla="*/ 1309914 w 2030185"/>
                    <a:gd name="connsiteY91" fmla="*/ 61686 h 86178"/>
                    <a:gd name="connsiteX92" fmla="*/ 1309914 w 2030185"/>
                    <a:gd name="connsiteY92" fmla="*/ 63500 h 86178"/>
                    <a:gd name="connsiteX93" fmla="*/ 1335314 w 2030185"/>
                    <a:gd name="connsiteY93" fmla="*/ 63500 h 86178"/>
                    <a:gd name="connsiteX94" fmla="*/ 1335314 w 2030185"/>
                    <a:gd name="connsiteY94" fmla="*/ 66221 h 86178"/>
                    <a:gd name="connsiteX95" fmla="*/ 1364343 w 2030185"/>
                    <a:gd name="connsiteY95" fmla="*/ 66221 h 86178"/>
                    <a:gd name="connsiteX96" fmla="*/ 1364343 w 2030185"/>
                    <a:gd name="connsiteY96" fmla="*/ 68036 h 86178"/>
                    <a:gd name="connsiteX97" fmla="*/ 1419679 w 2030185"/>
                    <a:gd name="connsiteY97" fmla="*/ 68036 h 86178"/>
                    <a:gd name="connsiteX98" fmla="*/ 1419679 w 2030185"/>
                    <a:gd name="connsiteY98" fmla="*/ 69850 h 86178"/>
                    <a:gd name="connsiteX99" fmla="*/ 1498600 w 2030185"/>
                    <a:gd name="connsiteY99" fmla="*/ 69850 h 86178"/>
                    <a:gd name="connsiteX100" fmla="*/ 1498600 w 2030185"/>
                    <a:gd name="connsiteY100" fmla="*/ 72571 h 86178"/>
                    <a:gd name="connsiteX101" fmla="*/ 1528536 w 2030185"/>
                    <a:gd name="connsiteY101" fmla="*/ 72571 h 86178"/>
                    <a:gd name="connsiteX102" fmla="*/ 1528536 w 2030185"/>
                    <a:gd name="connsiteY102" fmla="*/ 75293 h 86178"/>
                    <a:gd name="connsiteX103" fmla="*/ 1805214 w 2030185"/>
                    <a:gd name="connsiteY103" fmla="*/ 75293 h 86178"/>
                    <a:gd name="connsiteX104" fmla="*/ 1805214 w 2030185"/>
                    <a:gd name="connsiteY104" fmla="*/ 78921 h 86178"/>
                    <a:gd name="connsiteX105" fmla="*/ 1907721 w 2030185"/>
                    <a:gd name="connsiteY105" fmla="*/ 78921 h 86178"/>
                    <a:gd name="connsiteX106" fmla="*/ 1907721 w 2030185"/>
                    <a:gd name="connsiteY106" fmla="*/ 81643 h 86178"/>
                    <a:gd name="connsiteX107" fmla="*/ 1986643 w 2030185"/>
                    <a:gd name="connsiteY107" fmla="*/ 81643 h 86178"/>
                    <a:gd name="connsiteX108" fmla="*/ 1986643 w 2030185"/>
                    <a:gd name="connsiteY108" fmla="*/ 86179 h 86178"/>
                    <a:gd name="connsiteX109" fmla="*/ 2030186 w 2030185"/>
                    <a:gd name="connsiteY109" fmla="*/ 86179 h 86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</a:cxnLst>
                  <a:rect l="l" t="t" r="r" b="b"/>
                  <a:pathLst>
                    <a:path w="2030185" h="86178">
                      <a:moveTo>
                        <a:pt x="0" y="0"/>
                      </a:moveTo>
                      <a:lnTo>
                        <a:pt x="114300" y="0"/>
                      </a:lnTo>
                      <a:lnTo>
                        <a:pt x="114300" y="907"/>
                      </a:lnTo>
                      <a:lnTo>
                        <a:pt x="118836" y="907"/>
                      </a:lnTo>
                      <a:lnTo>
                        <a:pt x="118836" y="1814"/>
                      </a:lnTo>
                      <a:lnTo>
                        <a:pt x="159657" y="1814"/>
                      </a:lnTo>
                      <a:lnTo>
                        <a:pt x="159657" y="2721"/>
                      </a:lnTo>
                      <a:lnTo>
                        <a:pt x="216807" y="2721"/>
                      </a:lnTo>
                      <a:lnTo>
                        <a:pt x="216807" y="3629"/>
                      </a:lnTo>
                      <a:lnTo>
                        <a:pt x="248557" y="3629"/>
                      </a:lnTo>
                      <a:lnTo>
                        <a:pt x="248557" y="5443"/>
                      </a:lnTo>
                      <a:lnTo>
                        <a:pt x="390979" y="5443"/>
                      </a:lnTo>
                      <a:lnTo>
                        <a:pt x="390979" y="6350"/>
                      </a:lnTo>
                      <a:lnTo>
                        <a:pt x="412750" y="6350"/>
                      </a:lnTo>
                      <a:lnTo>
                        <a:pt x="412750" y="7257"/>
                      </a:lnTo>
                      <a:lnTo>
                        <a:pt x="439057" y="7257"/>
                      </a:lnTo>
                      <a:lnTo>
                        <a:pt x="439057" y="8164"/>
                      </a:lnTo>
                      <a:lnTo>
                        <a:pt x="473529" y="8164"/>
                      </a:lnTo>
                      <a:lnTo>
                        <a:pt x="473529" y="9978"/>
                      </a:lnTo>
                      <a:lnTo>
                        <a:pt x="488950" y="9978"/>
                      </a:lnTo>
                      <a:lnTo>
                        <a:pt x="488950" y="10886"/>
                      </a:lnTo>
                      <a:lnTo>
                        <a:pt x="508907" y="10886"/>
                      </a:lnTo>
                      <a:lnTo>
                        <a:pt x="508907" y="11793"/>
                      </a:lnTo>
                      <a:lnTo>
                        <a:pt x="515257" y="11793"/>
                      </a:lnTo>
                      <a:lnTo>
                        <a:pt x="515257" y="12700"/>
                      </a:lnTo>
                      <a:lnTo>
                        <a:pt x="524329" y="12700"/>
                      </a:lnTo>
                      <a:lnTo>
                        <a:pt x="524329" y="15421"/>
                      </a:lnTo>
                      <a:lnTo>
                        <a:pt x="533400" y="15421"/>
                      </a:lnTo>
                      <a:lnTo>
                        <a:pt x="533400" y="16328"/>
                      </a:lnTo>
                      <a:lnTo>
                        <a:pt x="546100" y="16328"/>
                      </a:lnTo>
                      <a:lnTo>
                        <a:pt x="546100" y="18143"/>
                      </a:lnTo>
                      <a:lnTo>
                        <a:pt x="567872" y="18143"/>
                      </a:lnTo>
                      <a:lnTo>
                        <a:pt x="567872" y="19050"/>
                      </a:lnTo>
                      <a:lnTo>
                        <a:pt x="576943" y="19050"/>
                      </a:lnTo>
                      <a:lnTo>
                        <a:pt x="576943" y="19957"/>
                      </a:lnTo>
                      <a:lnTo>
                        <a:pt x="579664" y="19957"/>
                      </a:lnTo>
                      <a:lnTo>
                        <a:pt x="579664" y="20864"/>
                      </a:lnTo>
                      <a:lnTo>
                        <a:pt x="590550" y="20864"/>
                      </a:lnTo>
                      <a:lnTo>
                        <a:pt x="590550" y="22679"/>
                      </a:lnTo>
                      <a:lnTo>
                        <a:pt x="596900" y="22679"/>
                      </a:lnTo>
                      <a:lnTo>
                        <a:pt x="596900" y="23585"/>
                      </a:lnTo>
                      <a:lnTo>
                        <a:pt x="625021" y="23585"/>
                      </a:lnTo>
                      <a:lnTo>
                        <a:pt x="625021" y="24493"/>
                      </a:lnTo>
                      <a:lnTo>
                        <a:pt x="649514" y="24493"/>
                      </a:lnTo>
                      <a:lnTo>
                        <a:pt x="649514" y="26307"/>
                      </a:lnTo>
                      <a:lnTo>
                        <a:pt x="662214" y="26307"/>
                      </a:lnTo>
                      <a:lnTo>
                        <a:pt x="662214" y="27214"/>
                      </a:lnTo>
                      <a:lnTo>
                        <a:pt x="664936" y="27214"/>
                      </a:lnTo>
                      <a:lnTo>
                        <a:pt x="664936" y="28121"/>
                      </a:lnTo>
                      <a:lnTo>
                        <a:pt x="674007" y="28121"/>
                      </a:lnTo>
                      <a:lnTo>
                        <a:pt x="674007" y="29936"/>
                      </a:lnTo>
                      <a:lnTo>
                        <a:pt x="734786" y="29936"/>
                      </a:lnTo>
                      <a:lnTo>
                        <a:pt x="734786" y="30843"/>
                      </a:lnTo>
                      <a:lnTo>
                        <a:pt x="752929" y="30843"/>
                      </a:lnTo>
                      <a:lnTo>
                        <a:pt x="752929" y="32657"/>
                      </a:lnTo>
                      <a:lnTo>
                        <a:pt x="804636" y="32657"/>
                      </a:lnTo>
                      <a:lnTo>
                        <a:pt x="804636" y="33564"/>
                      </a:lnTo>
                      <a:lnTo>
                        <a:pt x="816429" y="33564"/>
                      </a:lnTo>
                      <a:lnTo>
                        <a:pt x="816429" y="35379"/>
                      </a:lnTo>
                      <a:lnTo>
                        <a:pt x="840014" y="35379"/>
                      </a:lnTo>
                      <a:lnTo>
                        <a:pt x="840014" y="36286"/>
                      </a:lnTo>
                      <a:lnTo>
                        <a:pt x="855436" y="36286"/>
                      </a:lnTo>
                      <a:lnTo>
                        <a:pt x="855436" y="38100"/>
                      </a:lnTo>
                      <a:lnTo>
                        <a:pt x="857250" y="38100"/>
                      </a:lnTo>
                      <a:lnTo>
                        <a:pt x="857250" y="39007"/>
                      </a:lnTo>
                      <a:lnTo>
                        <a:pt x="881743" y="39007"/>
                      </a:lnTo>
                      <a:lnTo>
                        <a:pt x="881743" y="40821"/>
                      </a:lnTo>
                      <a:lnTo>
                        <a:pt x="1030514" y="40821"/>
                      </a:lnTo>
                      <a:lnTo>
                        <a:pt x="1030514" y="42636"/>
                      </a:lnTo>
                      <a:lnTo>
                        <a:pt x="1033236" y="42636"/>
                      </a:lnTo>
                      <a:lnTo>
                        <a:pt x="1033236" y="43543"/>
                      </a:lnTo>
                      <a:lnTo>
                        <a:pt x="1042307" y="43543"/>
                      </a:lnTo>
                      <a:lnTo>
                        <a:pt x="1042307" y="45357"/>
                      </a:lnTo>
                      <a:lnTo>
                        <a:pt x="1074964" y="45357"/>
                      </a:lnTo>
                      <a:lnTo>
                        <a:pt x="1074964" y="47171"/>
                      </a:lnTo>
                      <a:lnTo>
                        <a:pt x="1085850" y="47171"/>
                      </a:lnTo>
                      <a:lnTo>
                        <a:pt x="1085850" y="48986"/>
                      </a:lnTo>
                      <a:lnTo>
                        <a:pt x="1131207" y="48986"/>
                      </a:lnTo>
                      <a:lnTo>
                        <a:pt x="1131207" y="50800"/>
                      </a:lnTo>
                      <a:lnTo>
                        <a:pt x="1171122" y="50800"/>
                      </a:lnTo>
                      <a:lnTo>
                        <a:pt x="1171122" y="52614"/>
                      </a:lnTo>
                      <a:lnTo>
                        <a:pt x="1192893" y="52614"/>
                      </a:lnTo>
                      <a:lnTo>
                        <a:pt x="1192893" y="54429"/>
                      </a:lnTo>
                      <a:lnTo>
                        <a:pt x="1221922" y="54429"/>
                      </a:lnTo>
                      <a:lnTo>
                        <a:pt x="1221922" y="56243"/>
                      </a:lnTo>
                      <a:lnTo>
                        <a:pt x="1226457" y="56243"/>
                      </a:lnTo>
                      <a:lnTo>
                        <a:pt x="1226457" y="58057"/>
                      </a:lnTo>
                      <a:lnTo>
                        <a:pt x="1274536" y="58057"/>
                      </a:lnTo>
                      <a:lnTo>
                        <a:pt x="1274536" y="59871"/>
                      </a:lnTo>
                      <a:lnTo>
                        <a:pt x="1285422" y="59871"/>
                      </a:lnTo>
                      <a:lnTo>
                        <a:pt x="1285422" y="61686"/>
                      </a:lnTo>
                      <a:lnTo>
                        <a:pt x="1309914" y="61686"/>
                      </a:lnTo>
                      <a:lnTo>
                        <a:pt x="1309914" y="63500"/>
                      </a:lnTo>
                      <a:lnTo>
                        <a:pt x="1335314" y="63500"/>
                      </a:lnTo>
                      <a:lnTo>
                        <a:pt x="1335314" y="66221"/>
                      </a:lnTo>
                      <a:lnTo>
                        <a:pt x="1364343" y="66221"/>
                      </a:lnTo>
                      <a:lnTo>
                        <a:pt x="1364343" y="68036"/>
                      </a:lnTo>
                      <a:lnTo>
                        <a:pt x="1419679" y="68036"/>
                      </a:lnTo>
                      <a:lnTo>
                        <a:pt x="1419679" y="69850"/>
                      </a:lnTo>
                      <a:lnTo>
                        <a:pt x="1498600" y="69850"/>
                      </a:lnTo>
                      <a:lnTo>
                        <a:pt x="1498600" y="72571"/>
                      </a:lnTo>
                      <a:lnTo>
                        <a:pt x="1528536" y="72571"/>
                      </a:lnTo>
                      <a:lnTo>
                        <a:pt x="1528536" y="75293"/>
                      </a:lnTo>
                      <a:lnTo>
                        <a:pt x="1805214" y="75293"/>
                      </a:lnTo>
                      <a:lnTo>
                        <a:pt x="1805214" y="78921"/>
                      </a:lnTo>
                      <a:lnTo>
                        <a:pt x="1907721" y="78921"/>
                      </a:lnTo>
                      <a:lnTo>
                        <a:pt x="1907721" y="81643"/>
                      </a:lnTo>
                      <a:lnTo>
                        <a:pt x="1986643" y="81643"/>
                      </a:lnTo>
                      <a:lnTo>
                        <a:pt x="1986643" y="86179"/>
                      </a:lnTo>
                      <a:lnTo>
                        <a:pt x="2030186" y="86179"/>
                      </a:lnTo>
                    </a:path>
                  </a:pathLst>
                </a:custGeom>
                <a:noFill/>
                <a:ln w="25400" cap="flat">
                  <a:solidFill>
                    <a:srgbClr val="FF7F4D"/>
                  </a:solidFill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8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Graphic 11">
                  <a:extLst>
                    <a:ext uri="{FF2B5EF4-FFF2-40B4-BE49-F238E27FC236}">
                      <a16:creationId xmlns:a16="http://schemas.microsoft.com/office/drawing/2014/main" xmlns="" id="{3798DE59-B03B-4E1B-99BA-662FDB0D9285}"/>
                    </a:ext>
                  </a:extLst>
                </p:cNvPr>
                <p:cNvSpPr/>
                <p:nvPr/>
              </p:nvSpPr>
              <p:spPr>
                <a:xfrm>
                  <a:off x="14715761" y="4865732"/>
                  <a:ext cx="2030185" cy="136071"/>
                </a:xfrm>
                <a:custGeom>
                  <a:avLst/>
                  <a:gdLst>
                    <a:gd name="connsiteX0" fmla="*/ 0 w 2030185"/>
                    <a:gd name="connsiteY0" fmla="*/ 0 h 136071"/>
                    <a:gd name="connsiteX1" fmla="*/ 145143 w 2030185"/>
                    <a:gd name="connsiteY1" fmla="*/ 0 h 136071"/>
                    <a:gd name="connsiteX2" fmla="*/ 145143 w 2030185"/>
                    <a:gd name="connsiteY2" fmla="*/ 907 h 136071"/>
                    <a:gd name="connsiteX3" fmla="*/ 156029 w 2030185"/>
                    <a:gd name="connsiteY3" fmla="*/ 907 h 136071"/>
                    <a:gd name="connsiteX4" fmla="*/ 156029 w 2030185"/>
                    <a:gd name="connsiteY4" fmla="*/ 1814 h 136071"/>
                    <a:gd name="connsiteX5" fmla="*/ 175986 w 2030185"/>
                    <a:gd name="connsiteY5" fmla="*/ 1814 h 136071"/>
                    <a:gd name="connsiteX6" fmla="*/ 175986 w 2030185"/>
                    <a:gd name="connsiteY6" fmla="*/ 2721 h 136071"/>
                    <a:gd name="connsiteX7" fmla="*/ 190500 w 2030185"/>
                    <a:gd name="connsiteY7" fmla="*/ 2721 h 136071"/>
                    <a:gd name="connsiteX8" fmla="*/ 190500 w 2030185"/>
                    <a:gd name="connsiteY8" fmla="*/ 3629 h 136071"/>
                    <a:gd name="connsiteX9" fmla="*/ 210457 w 2030185"/>
                    <a:gd name="connsiteY9" fmla="*/ 3629 h 136071"/>
                    <a:gd name="connsiteX10" fmla="*/ 210457 w 2030185"/>
                    <a:gd name="connsiteY10" fmla="*/ 5443 h 136071"/>
                    <a:gd name="connsiteX11" fmla="*/ 216807 w 2030185"/>
                    <a:gd name="connsiteY11" fmla="*/ 5443 h 136071"/>
                    <a:gd name="connsiteX12" fmla="*/ 216807 w 2030185"/>
                    <a:gd name="connsiteY12" fmla="*/ 6350 h 136071"/>
                    <a:gd name="connsiteX13" fmla="*/ 236764 w 2030185"/>
                    <a:gd name="connsiteY13" fmla="*/ 6350 h 136071"/>
                    <a:gd name="connsiteX14" fmla="*/ 236764 w 2030185"/>
                    <a:gd name="connsiteY14" fmla="*/ 7257 h 136071"/>
                    <a:gd name="connsiteX15" fmla="*/ 244021 w 2030185"/>
                    <a:gd name="connsiteY15" fmla="*/ 7257 h 136071"/>
                    <a:gd name="connsiteX16" fmla="*/ 244021 w 2030185"/>
                    <a:gd name="connsiteY16" fmla="*/ 8164 h 136071"/>
                    <a:gd name="connsiteX17" fmla="*/ 274864 w 2030185"/>
                    <a:gd name="connsiteY17" fmla="*/ 8164 h 136071"/>
                    <a:gd name="connsiteX18" fmla="*/ 274864 w 2030185"/>
                    <a:gd name="connsiteY18" fmla="*/ 9071 h 136071"/>
                    <a:gd name="connsiteX19" fmla="*/ 287564 w 2030185"/>
                    <a:gd name="connsiteY19" fmla="*/ 9071 h 136071"/>
                    <a:gd name="connsiteX20" fmla="*/ 287564 w 2030185"/>
                    <a:gd name="connsiteY20" fmla="*/ 10886 h 136071"/>
                    <a:gd name="connsiteX21" fmla="*/ 302986 w 2030185"/>
                    <a:gd name="connsiteY21" fmla="*/ 10886 h 136071"/>
                    <a:gd name="connsiteX22" fmla="*/ 302986 w 2030185"/>
                    <a:gd name="connsiteY22" fmla="*/ 11793 h 136071"/>
                    <a:gd name="connsiteX23" fmla="*/ 304800 w 2030185"/>
                    <a:gd name="connsiteY23" fmla="*/ 11793 h 136071"/>
                    <a:gd name="connsiteX24" fmla="*/ 304800 w 2030185"/>
                    <a:gd name="connsiteY24" fmla="*/ 12700 h 136071"/>
                    <a:gd name="connsiteX25" fmla="*/ 341993 w 2030185"/>
                    <a:gd name="connsiteY25" fmla="*/ 12700 h 136071"/>
                    <a:gd name="connsiteX26" fmla="*/ 341993 w 2030185"/>
                    <a:gd name="connsiteY26" fmla="*/ 13607 h 136071"/>
                    <a:gd name="connsiteX27" fmla="*/ 346529 w 2030185"/>
                    <a:gd name="connsiteY27" fmla="*/ 13607 h 136071"/>
                    <a:gd name="connsiteX28" fmla="*/ 346529 w 2030185"/>
                    <a:gd name="connsiteY28" fmla="*/ 14514 h 136071"/>
                    <a:gd name="connsiteX29" fmla="*/ 348343 w 2030185"/>
                    <a:gd name="connsiteY29" fmla="*/ 14514 h 136071"/>
                    <a:gd name="connsiteX30" fmla="*/ 348343 w 2030185"/>
                    <a:gd name="connsiteY30" fmla="*/ 16328 h 136071"/>
                    <a:gd name="connsiteX31" fmla="*/ 359229 w 2030185"/>
                    <a:gd name="connsiteY31" fmla="*/ 16328 h 136071"/>
                    <a:gd name="connsiteX32" fmla="*/ 359229 w 2030185"/>
                    <a:gd name="connsiteY32" fmla="*/ 17236 h 136071"/>
                    <a:gd name="connsiteX33" fmla="*/ 368300 w 2030185"/>
                    <a:gd name="connsiteY33" fmla="*/ 17236 h 136071"/>
                    <a:gd name="connsiteX34" fmla="*/ 368300 w 2030185"/>
                    <a:gd name="connsiteY34" fmla="*/ 18143 h 136071"/>
                    <a:gd name="connsiteX35" fmla="*/ 372836 w 2030185"/>
                    <a:gd name="connsiteY35" fmla="*/ 18143 h 136071"/>
                    <a:gd name="connsiteX36" fmla="*/ 372836 w 2030185"/>
                    <a:gd name="connsiteY36" fmla="*/ 19957 h 136071"/>
                    <a:gd name="connsiteX37" fmla="*/ 383721 w 2030185"/>
                    <a:gd name="connsiteY37" fmla="*/ 19957 h 136071"/>
                    <a:gd name="connsiteX38" fmla="*/ 383721 w 2030185"/>
                    <a:gd name="connsiteY38" fmla="*/ 21771 h 136071"/>
                    <a:gd name="connsiteX39" fmla="*/ 390979 w 2030185"/>
                    <a:gd name="connsiteY39" fmla="*/ 21771 h 136071"/>
                    <a:gd name="connsiteX40" fmla="*/ 390979 w 2030185"/>
                    <a:gd name="connsiteY40" fmla="*/ 22679 h 136071"/>
                    <a:gd name="connsiteX41" fmla="*/ 394607 w 2030185"/>
                    <a:gd name="connsiteY41" fmla="*/ 22679 h 136071"/>
                    <a:gd name="connsiteX42" fmla="*/ 394607 w 2030185"/>
                    <a:gd name="connsiteY42" fmla="*/ 23585 h 136071"/>
                    <a:gd name="connsiteX43" fmla="*/ 406400 w 2030185"/>
                    <a:gd name="connsiteY43" fmla="*/ 23585 h 136071"/>
                    <a:gd name="connsiteX44" fmla="*/ 406400 w 2030185"/>
                    <a:gd name="connsiteY44" fmla="*/ 24493 h 136071"/>
                    <a:gd name="connsiteX45" fmla="*/ 414564 w 2030185"/>
                    <a:gd name="connsiteY45" fmla="*/ 24493 h 136071"/>
                    <a:gd name="connsiteX46" fmla="*/ 414564 w 2030185"/>
                    <a:gd name="connsiteY46" fmla="*/ 25400 h 136071"/>
                    <a:gd name="connsiteX47" fmla="*/ 423636 w 2030185"/>
                    <a:gd name="connsiteY47" fmla="*/ 25400 h 136071"/>
                    <a:gd name="connsiteX48" fmla="*/ 423636 w 2030185"/>
                    <a:gd name="connsiteY48" fmla="*/ 27214 h 136071"/>
                    <a:gd name="connsiteX49" fmla="*/ 429986 w 2030185"/>
                    <a:gd name="connsiteY49" fmla="*/ 27214 h 136071"/>
                    <a:gd name="connsiteX50" fmla="*/ 429986 w 2030185"/>
                    <a:gd name="connsiteY50" fmla="*/ 28121 h 136071"/>
                    <a:gd name="connsiteX51" fmla="*/ 517071 w 2030185"/>
                    <a:gd name="connsiteY51" fmla="*/ 28121 h 136071"/>
                    <a:gd name="connsiteX52" fmla="*/ 517071 w 2030185"/>
                    <a:gd name="connsiteY52" fmla="*/ 29028 h 136071"/>
                    <a:gd name="connsiteX53" fmla="*/ 576943 w 2030185"/>
                    <a:gd name="connsiteY53" fmla="*/ 29028 h 136071"/>
                    <a:gd name="connsiteX54" fmla="*/ 576943 w 2030185"/>
                    <a:gd name="connsiteY54" fmla="*/ 29936 h 136071"/>
                    <a:gd name="connsiteX55" fmla="*/ 587829 w 2030185"/>
                    <a:gd name="connsiteY55" fmla="*/ 29936 h 136071"/>
                    <a:gd name="connsiteX56" fmla="*/ 587829 w 2030185"/>
                    <a:gd name="connsiteY56" fmla="*/ 31750 h 136071"/>
                    <a:gd name="connsiteX57" fmla="*/ 595086 w 2030185"/>
                    <a:gd name="connsiteY57" fmla="*/ 31750 h 136071"/>
                    <a:gd name="connsiteX58" fmla="*/ 595086 w 2030185"/>
                    <a:gd name="connsiteY58" fmla="*/ 32657 h 136071"/>
                    <a:gd name="connsiteX59" fmla="*/ 600529 w 2030185"/>
                    <a:gd name="connsiteY59" fmla="*/ 32657 h 136071"/>
                    <a:gd name="connsiteX60" fmla="*/ 600529 w 2030185"/>
                    <a:gd name="connsiteY60" fmla="*/ 33564 h 136071"/>
                    <a:gd name="connsiteX61" fmla="*/ 614136 w 2030185"/>
                    <a:gd name="connsiteY61" fmla="*/ 33564 h 136071"/>
                    <a:gd name="connsiteX62" fmla="*/ 614136 w 2030185"/>
                    <a:gd name="connsiteY62" fmla="*/ 35379 h 136071"/>
                    <a:gd name="connsiteX63" fmla="*/ 618671 w 2030185"/>
                    <a:gd name="connsiteY63" fmla="*/ 35379 h 136071"/>
                    <a:gd name="connsiteX64" fmla="*/ 618671 w 2030185"/>
                    <a:gd name="connsiteY64" fmla="*/ 36286 h 136071"/>
                    <a:gd name="connsiteX65" fmla="*/ 620486 w 2030185"/>
                    <a:gd name="connsiteY65" fmla="*/ 36286 h 136071"/>
                    <a:gd name="connsiteX66" fmla="*/ 620486 w 2030185"/>
                    <a:gd name="connsiteY66" fmla="*/ 37193 h 136071"/>
                    <a:gd name="connsiteX67" fmla="*/ 662214 w 2030185"/>
                    <a:gd name="connsiteY67" fmla="*/ 37193 h 136071"/>
                    <a:gd name="connsiteX68" fmla="*/ 662214 w 2030185"/>
                    <a:gd name="connsiteY68" fmla="*/ 39007 h 136071"/>
                    <a:gd name="connsiteX69" fmla="*/ 686707 w 2030185"/>
                    <a:gd name="connsiteY69" fmla="*/ 39007 h 136071"/>
                    <a:gd name="connsiteX70" fmla="*/ 686707 w 2030185"/>
                    <a:gd name="connsiteY70" fmla="*/ 40821 h 136071"/>
                    <a:gd name="connsiteX71" fmla="*/ 694872 w 2030185"/>
                    <a:gd name="connsiteY71" fmla="*/ 40821 h 136071"/>
                    <a:gd name="connsiteX72" fmla="*/ 694872 w 2030185"/>
                    <a:gd name="connsiteY72" fmla="*/ 42636 h 136071"/>
                    <a:gd name="connsiteX73" fmla="*/ 710293 w 2030185"/>
                    <a:gd name="connsiteY73" fmla="*/ 42636 h 136071"/>
                    <a:gd name="connsiteX74" fmla="*/ 710293 w 2030185"/>
                    <a:gd name="connsiteY74" fmla="*/ 43543 h 136071"/>
                    <a:gd name="connsiteX75" fmla="*/ 815521 w 2030185"/>
                    <a:gd name="connsiteY75" fmla="*/ 43543 h 136071"/>
                    <a:gd name="connsiteX76" fmla="*/ 815521 w 2030185"/>
                    <a:gd name="connsiteY76" fmla="*/ 44450 h 136071"/>
                    <a:gd name="connsiteX77" fmla="*/ 820057 w 2030185"/>
                    <a:gd name="connsiteY77" fmla="*/ 44450 h 136071"/>
                    <a:gd name="connsiteX78" fmla="*/ 820057 w 2030185"/>
                    <a:gd name="connsiteY78" fmla="*/ 46264 h 136071"/>
                    <a:gd name="connsiteX79" fmla="*/ 859971 w 2030185"/>
                    <a:gd name="connsiteY79" fmla="*/ 46264 h 136071"/>
                    <a:gd name="connsiteX80" fmla="*/ 859971 w 2030185"/>
                    <a:gd name="connsiteY80" fmla="*/ 47171 h 136071"/>
                    <a:gd name="connsiteX81" fmla="*/ 877207 w 2030185"/>
                    <a:gd name="connsiteY81" fmla="*/ 47171 h 136071"/>
                    <a:gd name="connsiteX82" fmla="*/ 877207 w 2030185"/>
                    <a:gd name="connsiteY82" fmla="*/ 48986 h 136071"/>
                    <a:gd name="connsiteX83" fmla="*/ 901700 w 2030185"/>
                    <a:gd name="connsiteY83" fmla="*/ 48986 h 136071"/>
                    <a:gd name="connsiteX84" fmla="*/ 901700 w 2030185"/>
                    <a:gd name="connsiteY84" fmla="*/ 50800 h 136071"/>
                    <a:gd name="connsiteX85" fmla="*/ 905329 w 2030185"/>
                    <a:gd name="connsiteY85" fmla="*/ 50800 h 136071"/>
                    <a:gd name="connsiteX86" fmla="*/ 905329 w 2030185"/>
                    <a:gd name="connsiteY86" fmla="*/ 51707 h 136071"/>
                    <a:gd name="connsiteX87" fmla="*/ 932543 w 2030185"/>
                    <a:gd name="connsiteY87" fmla="*/ 51707 h 136071"/>
                    <a:gd name="connsiteX88" fmla="*/ 932543 w 2030185"/>
                    <a:gd name="connsiteY88" fmla="*/ 53521 h 136071"/>
                    <a:gd name="connsiteX89" fmla="*/ 980622 w 2030185"/>
                    <a:gd name="connsiteY89" fmla="*/ 53521 h 136071"/>
                    <a:gd name="connsiteX90" fmla="*/ 980622 w 2030185"/>
                    <a:gd name="connsiteY90" fmla="*/ 54429 h 136071"/>
                    <a:gd name="connsiteX91" fmla="*/ 1019629 w 2030185"/>
                    <a:gd name="connsiteY91" fmla="*/ 54429 h 136071"/>
                    <a:gd name="connsiteX92" fmla="*/ 1019629 w 2030185"/>
                    <a:gd name="connsiteY92" fmla="*/ 56243 h 136071"/>
                    <a:gd name="connsiteX93" fmla="*/ 1035957 w 2030185"/>
                    <a:gd name="connsiteY93" fmla="*/ 56243 h 136071"/>
                    <a:gd name="connsiteX94" fmla="*/ 1035957 w 2030185"/>
                    <a:gd name="connsiteY94" fmla="*/ 58057 h 136071"/>
                    <a:gd name="connsiteX95" fmla="*/ 1037771 w 2030185"/>
                    <a:gd name="connsiteY95" fmla="*/ 58057 h 136071"/>
                    <a:gd name="connsiteX96" fmla="*/ 1037771 w 2030185"/>
                    <a:gd name="connsiteY96" fmla="*/ 59871 h 136071"/>
                    <a:gd name="connsiteX97" fmla="*/ 1045936 w 2030185"/>
                    <a:gd name="connsiteY97" fmla="*/ 59871 h 136071"/>
                    <a:gd name="connsiteX98" fmla="*/ 1045936 w 2030185"/>
                    <a:gd name="connsiteY98" fmla="*/ 60778 h 136071"/>
                    <a:gd name="connsiteX99" fmla="*/ 1056821 w 2030185"/>
                    <a:gd name="connsiteY99" fmla="*/ 60778 h 136071"/>
                    <a:gd name="connsiteX100" fmla="*/ 1056821 w 2030185"/>
                    <a:gd name="connsiteY100" fmla="*/ 62593 h 136071"/>
                    <a:gd name="connsiteX101" fmla="*/ 1065893 w 2030185"/>
                    <a:gd name="connsiteY101" fmla="*/ 62593 h 136071"/>
                    <a:gd name="connsiteX102" fmla="*/ 1065893 w 2030185"/>
                    <a:gd name="connsiteY102" fmla="*/ 64407 h 136071"/>
                    <a:gd name="connsiteX103" fmla="*/ 1078593 w 2030185"/>
                    <a:gd name="connsiteY103" fmla="*/ 64407 h 136071"/>
                    <a:gd name="connsiteX104" fmla="*/ 1078593 w 2030185"/>
                    <a:gd name="connsiteY104" fmla="*/ 68036 h 136071"/>
                    <a:gd name="connsiteX105" fmla="*/ 1085850 w 2030185"/>
                    <a:gd name="connsiteY105" fmla="*/ 68036 h 136071"/>
                    <a:gd name="connsiteX106" fmla="*/ 1085850 w 2030185"/>
                    <a:gd name="connsiteY106" fmla="*/ 68943 h 136071"/>
                    <a:gd name="connsiteX107" fmla="*/ 1094922 w 2030185"/>
                    <a:gd name="connsiteY107" fmla="*/ 68943 h 136071"/>
                    <a:gd name="connsiteX108" fmla="*/ 1094922 w 2030185"/>
                    <a:gd name="connsiteY108" fmla="*/ 70757 h 136071"/>
                    <a:gd name="connsiteX109" fmla="*/ 1110343 w 2030185"/>
                    <a:gd name="connsiteY109" fmla="*/ 70757 h 136071"/>
                    <a:gd name="connsiteX110" fmla="*/ 1110343 w 2030185"/>
                    <a:gd name="connsiteY110" fmla="*/ 72571 h 136071"/>
                    <a:gd name="connsiteX111" fmla="*/ 1135743 w 2030185"/>
                    <a:gd name="connsiteY111" fmla="*/ 72571 h 136071"/>
                    <a:gd name="connsiteX112" fmla="*/ 1135743 w 2030185"/>
                    <a:gd name="connsiteY112" fmla="*/ 74386 h 136071"/>
                    <a:gd name="connsiteX113" fmla="*/ 1140279 w 2030185"/>
                    <a:gd name="connsiteY113" fmla="*/ 74386 h 136071"/>
                    <a:gd name="connsiteX114" fmla="*/ 1140279 w 2030185"/>
                    <a:gd name="connsiteY114" fmla="*/ 76200 h 136071"/>
                    <a:gd name="connsiteX115" fmla="*/ 1149350 w 2030185"/>
                    <a:gd name="connsiteY115" fmla="*/ 76200 h 136071"/>
                    <a:gd name="connsiteX116" fmla="*/ 1149350 w 2030185"/>
                    <a:gd name="connsiteY116" fmla="*/ 78014 h 136071"/>
                    <a:gd name="connsiteX117" fmla="*/ 1153886 w 2030185"/>
                    <a:gd name="connsiteY117" fmla="*/ 78014 h 136071"/>
                    <a:gd name="connsiteX118" fmla="*/ 1153886 w 2030185"/>
                    <a:gd name="connsiteY118" fmla="*/ 79828 h 136071"/>
                    <a:gd name="connsiteX119" fmla="*/ 1166586 w 2030185"/>
                    <a:gd name="connsiteY119" fmla="*/ 79828 h 136071"/>
                    <a:gd name="connsiteX120" fmla="*/ 1166586 w 2030185"/>
                    <a:gd name="connsiteY120" fmla="*/ 81643 h 136071"/>
                    <a:gd name="connsiteX121" fmla="*/ 1193800 w 2030185"/>
                    <a:gd name="connsiteY121" fmla="*/ 81643 h 136071"/>
                    <a:gd name="connsiteX122" fmla="*/ 1193800 w 2030185"/>
                    <a:gd name="connsiteY122" fmla="*/ 83457 h 136071"/>
                    <a:gd name="connsiteX123" fmla="*/ 1203779 w 2030185"/>
                    <a:gd name="connsiteY123" fmla="*/ 83457 h 136071"/>
                    <a:gd name="connsiteX124" fmla="*/ 1203779 w 2030185"/>
                    <a:gd name="connsiteY124" fmla="*/ 85271 h 136071"/>
                    <a:gd name="connsiteX125" fmla="*/ 1211036 w 2030185"/>
                    <a:gd name="connsiteY125" fmla="*/ 85271 h 136071"/>
                    <a:gd name="connsiteX126" fmla="*/ 1211036 w 2030185"/>
                    <a:gd name="connsiteY126" fmla="*/ 87085 h 136071"/>
                    <a:gd name="connsiteX127" fmla="*/ 1283607 w 2030185"/>
                    <a:gd name="connsiteY127" fmla="*/ 87085 h 136071"/>
                    <a:gd name="connsiteX128" fmla="*/ 1283607 w 2030185"/>
                    <a:gd name="connsiteY128" fmla="*/ 88900 h 136071"/>
                    <a:gd name="connsiteX129" fmla="*/ 1293586 w 2030185"/>
                    <a:gd name="connsiteY129" fmla="*/ 88900 h 136071"/>
                    <a:gd name="connsiteX130" fmla="*/ 1293586 w 2030185"/>
                    <a:gd name="connsiteY130" fmla="*/ 90714 h 136071"/>
                    <a:gd name="connsiteX131" fmla="*/ 1322614 w 2030185"/>
                    <a:gd name="connsiteY131" fmla="*/ 90714 h 136071"/>
                    <a:gd name="connsiteX132" fmla="*/ 1322614 w 2030185"/>
                    <a:gd name="connsiteY132" fmla="*/ 92528 h 136071"/>
                    <a:gd name="connsiteX133" fmla="*/ 1506764 w 2030185"/>
                    <a:gd name="connsiteY133" fmla="*/ 92528 h 136071"/>
                    <a:gd name="connsiteX134" fmla="*/ 1506764 w 2030185"/>
                    <a:gd name="connsiteY134" fmla="*/ 95250 h 136071"/>
                    <a:gd name="connsiteX135" fmla="*/ 1528536 w 2030185"/>
                    <a:gd name="connsiteY135" fmla="*/ 95250 h 136071"/>
                    <a:gd name="connsiteX136" fmla="*/ 1528536 w 2030185"/>
                    <a:gd name="connsiteY136" fmla="*/ 97971 h 136071"/>
                    <a:gd name="connsiteX137" fmla="*/ 1530350 w 2030185"/>
                    <a:gd name="connsiteY137" fmla="*/ 97971 h 136071"/>
                    <a:gd name="connsiteX138" fmla="*/ 1530350 w 2030185"/>
                    <a:gd name="connsiteY138" fmla="*/ 100693 h 136071"/>
                    <a:gd name="connsiteX139" fmla="*/ 1533071 w 2030185"/>
                    <a:gd name="connsiteY139" fmla="*/ 100693 h 136071"/>
                    <a:gd name="connsiteX140" fmla="*/ 1533071 w 2030185"/>
                    <a:gd name="connsiteY140" fmla="*/ 102507 h 136071"/>
                    <a:gd name="connsiteX141" fmla="*/ 1563914 w 2030185"/>
                    <a:gd name="connsiteY141" fmla="*/ 102507 h 136071"/>
                    <a:gd name="connsiteX142" fmla="*/ 1563914 w 2030185"/>
                    <a:gd name="connsiteY142" fmla="*/ 105228 h 136071"/>
                    <a:gd name="connsiteX143" fmla="*/ 1596571 w 2030185"/>
                    <a:gd name="connsiteY143" fmla="*/ 105228 h 136071"/>
                    <a:gd name="connsiteX144" fmla="*/ 1596571 w 2030185"/>
                    <a:gd name="connsiteY144" fmla="*/ 107950 h 136071"/>
                    <a:gd name="connsiteX145" fmla="*/ 1601107 w 2030185"/>
                    <a:gd name="connsiteY145" fmla="*/ 107950 h 136071"/>
                    <a:gd name="connsiteX146" fmla="*/ 1601107 w 2030185"/>
                    <a:gd name="connsiteY146" fmla="*/ 110671 h 136071"/>
                    <a:gd name="connsiteX147" fmla="*/ 1760764 w 2030185"/>
                    <a:gd name="connsiteY147" fmla="*/ 110671 h 136071"/>
                    <a:gd name="connsiteX148" fmla="*/ 1760764 w 2030185"/>
                    <a:gd name="connsiteY148" fmla="*/ 113393 h 136071"/>
                    <a:gd name="connsiteX149" fmla="*/ 1761672 w 2030185"/>
                    <a:gd name="connsiteY149" fmla="*/ 113393 h 136071"/>
                    <a:gd name="connsiteX150" fmla="*/ 1761672 w 2030185"/>
                    <a:gd name="connsiteY150" fmla="*/ 117021 h 136071"/>
                    <a:gd name="connsiteX151" fmla="*/ 1811564 w 2030185"/>
                    <a:gd name="connsiteY151" fmla="*/ 117021 h 136071"/>
                    <a:gd name="connsiteX152" fmla="*/ 1811564 w 2030185"/>
                    <a:gd name="connsiteY152" fmla="*/ 120650 h 136071"/>
                    <a:gd name="connsiteX153" fmla="*/ 1846943 w 2030185"/>
                    <a:gd name="connsiteY153" fmla="*/ 120650 h 136071"/>
                    <a:gd name="connsiteX154" fmla="*/ 1846943 w 2030185"/>
                    <a:gd name="connsiteY154" fmla="*/ 124278 h 136071"/>
                    <a:gd name="connsiteX155" fmla="*/ 1859643 w 2030185"/>
                    <a:gd name="connsiteY155" fmla="*/ 124278 h 136071"/>
                    <a:gd name="connsiteX156" fmla="*/ 1859643 w 2030185"/>
                    <a:gd name="connsiteY156" fmla="*/ 127907 h 136071"/>
                    <a:gd name="connsiteX157" fmla="*/ 1973943 w 2030185"/>
                    <a:gd name="connsiteY157" fmla="*/ 127907 h 136071"/>
                    <a:gd name="connsiteX158" fmla="*/ 1973943 w 2030185"/>
                    <a:gd name="connsiteY158" fmla="*/ 131536 h 136071"/>
                    <a:gd name="connsiteX159" fmla="*/ 2009321 w 2030185"/>
                    <a:gd name="connsiteY159" fmla="*/ 131536 h 136071"/>
                    <a:gd name="connsiteX160" fmla="*/ 2009321 w 2030185"/>
                    <a:gd name="connsiteY160" fmla="*/ 136071 h 136071"/>
                    <a:gd name="connsiteX161" fmla="*/ 2030186 w 2030185"/>
                    <a:gd name="connsiteY161" fmla="*/ 136071 h 136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</a:cxnLst>
                  <a:rect l="l" t="t" r="r" b="b"/>
                  <a:pathLst>
                    <a:path w="2030185" h="136071">
                      <a:moveTo>
                        <a:pt x="0" y="0"/>
                      </a:moveTo>
                      <a:lnTo>
                        <a:pt x="145143" y="0"/>
                      </a:lnTo>
                      <a:lnTo>
                        <a:pt x="145143" y="907"/>
                      </a:lnTo>
                      <a:lnTo>
                        <a:pt x="156029" y="907"/>
                      </a:lnTo>
                      <a:lnTo>
                        <a:pt x="156029" y="1814"/>
                      </a:lnTo>
                      <a:lnTo>
                        <a:pt x="175986" y="1814"/>
                      </a:lnTo>
                      <a:lnTo>
                        <a:pt x="175986" y="2721"/>
                      </a:lnTo>
                      <a:lnTo>
                        <a:pt x="190500" y="2721"/>
                      </a:lnTo>
                      <a:lnTo>
                        <a:pt x="190500" y="3629"/>
                      </a:lnTo>
                      <a:lnTo>
                        <a:pt x="210457" y="3629"/>
                      </a:lnTo>
                      <a:lnTo>
                        <a:pt x="210457" y="5443"/>
                      </a:lnTo>
                      <a:lnTo>
                        <a:pt x="216807" y="5443"/>
                      </a:lnTo>
                      <a:lnTo>
                        <a:pt x="216807" y="6350"/>
                      </a:lnTo>
                      <a:lnTo>
                        <a:pt x="236764" y="6350"/>
                      </a:lnTo>
                      <a:lnTo>
                        <a:pt x="236764" y="7257"/>
                      </a:lnTo>
                      <a:lnTo>
                        <a:pt x="244021" y="7257"/>
                      </a:lnTo>
                      <a:lnTo>
                        <a:pt x="244021" y="8164"/>
                      </a:lnTo>
                      <a:lnTo>
                        <a:pt x="274864" y="8164"/>
                      </a:lnTo>
                      <a:lnTo>
                        <a:pt x="274864" y="9071"/>
                      </a:lnTo>
                      <a:lnTo>
                        <a:pt x="287564" y="9071"/>
                      </a:lnTo>
                      <a:lnTo>
                        <a:pt x="287564" y="10886"/>
                      </a:lnTo>
                      <a:lnTo>
                        <a:pt x="302986" y="10886"/>
                      </a:lnTo>
                      <a:lnTo>
                        <a:pt x="302986" y="11793"/>
                      </a:lnTo>
                      <a:lnTo>
                        <a:pt x="304800" y="11793"/>
                      </a:lnTo>
                      <a:lnTo>
                        <a:pt x="304800" y="12700"/>
                      </a:lnTo>
                      <a:lnTo>
                        <a:pt x="341993" y="12700"/>
                      </a:lnTo>
                      <a:lnTo>
                        <a:pt x="341993" y="13607"/>
                      </a:lnTo>
                      <a:lnTo>
                        <a:pt x="346529" y="13607"/>
                      </a:lnTo>
                      <a:lnTo>
                        <a:pt x="346529" y="14514"/>
                      </a:lnTo>
                      <a:lnTo>
                        <a:pt x="348343" y="14514"/>
                      </a:lnTo>
                      <a:lnTo>
                        <a:pt x="348343" y="16328"/>
                      </a:lnTo>
                      <a:lnTo>
                        <a:pt x="359229" y="16328"/>
                      </a:lnTo>
                      <a:lnTo>
                        <a:pt x="359229" y="17236"/>
                      </a:lnTo>
                      <a:lnTo>
                        <a:pt x="368300" y="17236"/>
                      </a:lnTo>
                      <a:lnTo>
                        <a:pt x="368300" y="18143"/>
                      </a:lnTo>
                      <a:lnTo>
                        <a:pt x="372836" y="18143"/>
                      </a:lnTo>
                      <a:lnTo>
                        <a:pt x="372836" y="19957"/>
                      </a:lnTo>
                      <a:lnTo>
                        <a:pt x="383721" y="19957"/>
                      </a:lnTo>
                      <a:lnTo>
                        <a:pt x="383721" y="21771"/>
                      </a:lnTo>
                      <a:lnTo>
                        <a:pt x="390979" y="21771"/>
                      </a:lnTo>
                      <a:lnTo>
                        <a:pt x="390979" y="22679"/>
                      </a:lnTo>
                      <a:lnTo>
                        <a:pt x="394607" y="22679"/>
                      </a:lnTo>
                      <a:lnTo>
                        <a:pt x="394607" y="23585"/>
                      </a:lnTo>
                      <a:lnTo>
                        <a:pt x="406400" y="23585"/>
                      </a:lnTo>
                      <a:lnTo>
                        <a:pt x="406400" y="24493"/>
                      </a:lnTo>
                      <a:lnTo>
                        <a:pt x="414564" y="24493"/>
                      </a:lnTo>
                      <a:lnTo>
                        <a:pt x="414564" y="25400"/>
                      </a:lnTo>
                      <a:lnTo>
                        <a:pt x="423636" y="25400"/>
                      </a:lnTo>
                      <a:lnTo>
                        <a:pt x="423636" y="27214"/>
                      </a:lnTo>
                      <a:lnTo>
                        <a:pt x="429986" y="27214"/>
                      </a:lnTo>
                      <a:lnTo>
                        <a:pt x="429986" y="28121"/>
                      </a:lnTo>
                      <a:lnTo>
                        <a:pt x="517071" y="28121"/>
                      </a:lnTo>
                      <a:lnTo>
                        <a:pt x="517071" y="29028"/>
                      </a:lnTo>
                      <a:lnTo>
                        <a:pt x="576943" y="29028"/>
                      </a:lnTo>
                      <a:lnTo>
                        <a:pt x="576943" y="29936"/>
                      </a:lnTo>
                      <a:lnTo>
                        <a:pt x="587829" y="29936"/>
                      </a:lnTo>
                      <a:lnTo>
                        <a:pt x="587829" y="31750"/>
                      </a:lnTo>
                      <a:lnTo>
                        <a:pt x="595086" y="31750"/>
                      </a:lnTo>
                      <a:lnTo>
                        <a:pt x="595086" y="32657"/>
                      </a:lnTo>
                      <a:lnTo>
                        <a:pt x="600529" y="32657"/>
                      </a:lnTo>
                      <a:lnTo>
                        <a:pt x="600529" y="33564"/>
                      </a:lnTo>
                      <a:lnTo>
                        <a:pt x="614136" y="33564"/>
                      </a:lnTo>
                      <a:lnTo>
                        <a:pt x="614136" y="35379"/>
                      </a:lnTo>
                      <a:lnTo>
                        <a:pt x="618671" y="35379"/>
                      </a:lnTo>
                      <a:lnTo>
                        <a:pt x="618671" y="36286"/>
                      </a:lnTo>
                      <a:lnTo>
                        <a:pt x="620486" y="36286"/>
                      </a:lnTo>
                      <a:lnTo>
                        <a:pt x="620486" y="37193"/>
                      </a:lnTo>
                      <a:lnTo>
                        <a:pt x="662214" y="37193"/>
                      </a:lnTo>
                      <a:lnTo>
                        <a:pt x="662214" y="39007"/>
                      </a:lnTo>
                      <a:lnTo>
                        <a:pt x="686707" y="39007"/>
                      </a:lnTo>
                      <a:lnTo>
                        <a:pt x="686707" y="40821"/>
                      </a:lnTo>
                      <a:lnTo>
                        <a:pt x="694872" y="40821"/>
                      </a:lnTo>
                      <a:lnTo>
                        <a:pt x="694872" y="42636"/>
                      </a:lnTo>
                      <a:lnTo>
                        <a:pt x="710293" y="42636"/>
                      </a:lnTo>
                      <a:lnTo>
                        <a:pt x="710293" y="43543"/>
                      </a:lnTo>
                      <a:lnTo>
                        <a:pt x="815521" y="43543"/>
                      </a:lnTo>
                      <a:lnTo>
                        <a:pt x="815521" y="44450"/>
                      </a:lnTo>
                      <a:lnTo>
                        <a:pt x="820057" y="44450"/>
                      </a:lnTo>
                      <a:lnTo>
                        <a:pt x="820057" y="46264"/>
                      </a:lnTo>
                      <a:lnTo>
                        <a:pt x="859971" y="46264"/>
                      </a:lnTo>
                      <a:lnTo>
                        <a:pt x="859971" y="47171"/>
                      </a:lnTo>
                      <a:lnTo>
                        <a:pt x="877207" y="47171"/>
                      </a:lnTo>
                      <a:lnTo>
                        <a:pt x="877207" y="48986"/>
                      </a:lnTo>
                      <a:lnTo>
                        <a:pt x="901700" y="48986"/>
                      </a:lnTo>
                      <a:lnTo>
                        <a:pt x="901700" y="50800"/>
                      </a:lnTo>
                      <a:lnTo>
                        <a:pt x="905329" y="50800"/>
                      </a:lnTo>
                      <a:lnTo>
                        <a:pt x="905329" y="51707"/>
                      </a:lnTo>
                      <a:lnTo>
                        <a:pt x="932543" y="51707"/>
                      </a:lnTo>
                      <a:lnTo>
                        <a:pt x="932543" y="53521"/>
                      </a:lnTo>
                      <a:lnTo>
                        <a:pt x="980622" y="53521"/>
                      </a:lnTo>
                      <a:lnTo>
                        <a:pt x="980622" y="54429"/>
                      </a:lnTo>
                      <a:lnTo>
                        <a:pt x="1019629" y="54429"/>
                      </a:lnTo>
                      <a:lnTo>
                        <a:pt x="1019629" y="56243"/>
                      </a:lnTo>
                      <a:lnTo>
                        <a:pt x="1035957" y="56243"/>
                      </a:lnTo>
                      <a:lnTo>
                        <a:pt x="1035957" y="58057"/>
                      </a:lnTo>
                      <a:lnTo>
                        <a:pt x="1037771" y="58057"/>
                      </a:lnTo>
                      <a:lnTo>
                        <a:pt x="1037771" y="59871"/>
                      </a:lnTo>
                      <a:lnTo>
                        <a:pt x="1045936" y="59871"/>
                      </a:lnTo>
                      <a:lnTo>
                        <a:pt x="1045936" y="60778"/>
                      </a:lnTo>
                      <a:lnTo>
                        <a:pt x="1056821" y="60778"/>
                      </a:lnTo>
                      <a:lnTo>
                        <a:pt x="1056821" y="62593"/>
                      </a:lnTo>
                      <a:lnTo>
                        <a:pt x="1065893" y="62593"/>
                      </a:lnTo>
                      <a:lnTo>
                        <a:pt x="1065893" y="64407"/>
                      </a:lnTo>
                      <a:lnTo>
                        <a:pt x="1078593" y="64407"/>
                      </a:lnTo>
                      <a:lnTo>
                        <a:pt x="1078593" y="68036"/>
                      </a:lnTo>
                      <a:lnTo>
                        <a:pt x="1085850" y="68036"/>
                      </a:lnTo>
                      <a:lnTo>
                        <a:pt x="1085850" y="68943"/>
                      </a:lnTo>
                      <a:lnTo>
                        <a:pt x="1094922" y="68943"/>
                      </a:lnTo>
                      <a:lnTo>
                        <a:pt x="1094922" y="70757"/>
                      </a:lnTo>
                      <a:lnTo>
                        <a:pt x="1110343" y="70757"/>
                      </a:lnTo>
                      <a:lnTo>
                        <a:pt x="1110343" y="72571"/>
                      </a:lnTo>
                      <a:lnTo>
                        <a:pt x="1135743" y="72571"/>
                      </a:lnTo>
                      <a:lnTo>
                        <a:pt x="1135743" y="74386"/>
                      </a:lnTo>
                      <a:lnTo>
                        <a:pt x="1140279" y="74386"/>
                      </a:lnTo>
                      <a:lnTo>
                        <a:pt x="1140279" y="76200"/>
                      </a:lnTo>
                      <a:lnTo>
                        <a:pt x="1149350" y="76200"/>
                      </a:lnTo>
                      <a:lnTo>
                        <a:pt x="1149350" y="78014"/>
                      </a:lnTo>
                      <a:lnTo>
                        <a:pt x="1153886" y="78014"/>
                      </a:lnTo>
                      <a:lnTo>
                        <a:pt x="1153886" y="79828"/>
                      </a:lnTo>
                      <a:lnTo>
                        <a:pt x="1166586" y="79828"/>
                      </a:lnTo>
                      <a:lnTo>
                        <a:pt x="1166586" y="81643"/>
                      </a:lnTo>
                      <a:lnTo>
                        <a:pt x="1193800" y="81643"/>
                      </a:lnTo>
                      <a:lnTo>
                        <a:pt x="1193800" y="83457"/>
                      </a:lnTo>
                      <a:lnTo>
                        <a:pt x="1203779" y="83457"/>
                      </a:lnTo>
                      <a:lnTo>
                        <a:pt x="1203779" y="85271"/>
                      </a:lnTo>
                      <a:lnTo>
                        <a:pt x="1211036" y="85271"/>
                      </a:lnTo>
                      <a:lnTo>
                        <a:pt x="1211036" y="87085"/>
                      </a:lnTo>
                      <a:lnTo>
                        <a:pt x="1283607" y="87085"/>
                      </a:lnTo>
                      <a:lnTo>
                        <a:pt x="1283607" y="88900"/>
                      </a:lnTo>
                      <a:lnTo>
                        <a:pt x="1293586" y="88900"/>
                      </a:lnTo>
                      <a:lnTo>
                        <a:pt x="1293586" y="90714"/>
                      </a:lnTo>
                      <a:lnTo>
                        <a:pt x="1322614" y="90714"/>
                      </a:lnTo>
                      <a:lnTo>
                        <a:pt x="1322614" y="92528"/>
                      </a:lnTo>
                      <a:lnTo>
                        <a:pt x="1506764" y="92528"/>
                      </a:lnTo>
                      <a:lnTo>
                        <a:pt x="1506764" y="95250"/>
                      </a:lnTo>
                      <a:lnTo>
                        <a:pt x="1528536" y="95250"/>
                      </a:lnTo>
                      <a:lnTo>
                        <a:pt x="1528536" y="97971"/>
                      </a:lnTo>
                      <a:lnTo>
                        <a:pt x="1530350" y="97971"/>
                      </a:lnTo>
                      <a:lnTo>
                        <a:pt x="1530350" y="100693"/>
                      </a:lnTo>
                      <a:lnTo>
                        <a:pt x="1533071" y="100693"/>
                      </a:lnTo>
                      <a:lnTo>
                        <a:pt x="1533071" y="102507"/>
                      </a:lnTo>
                      <a:lnTo>
                        <a:pt x="1563914" y="102507"/>
                      </a:lnTo>
                      <a:lnTo>
                        <a:pt x="1563914" y="105228"/>
                      </a:lnTo>
                      <a:lnTo>
                        <a:pt x="1596571" y="105228"/>
                      </a:lnTo>
                      <a:lnTo>
                        <a:pt x="1596571" y="107950"/>
                      </a:lnTo>
                      <a:lnTo>
                        <a:pt x="1601107" y="107950"/>
                      </a:lnTo>
                      <a:lnTo>
                        <a:pt x="1601107" y="110671"/>
                      </a:lnTo>
                      <a:lnTo>
                        <a:pt x="1760764" y="110671"/>
                      </a:lnTo>
                      <a:lnTo>
                        <a:pt x="1760764" y="113393"/>
                      </a:lnTo>
                      <a:lnTo>
                        <a:pt x="1761672" y="113393"/>
                      </a:lnTo>
                      <a:lnTo>
                        <a:pt x="1761672" y="117021"/>
                      </a:lnTo>
                      <a:lnTo>
                        <a:pt x="1811564" y="117021"/>
                      </a:lnTo>
                      <a:lnTo>
                        <a:pt x="1811564" y="120650"/>
                      </a:lnTo>
                      <a:lnTo>
                        <a:pt x="1846943" y="120650"/>
                      </a:lnTo>
                      <a:lnTo>
                        <a:pt x="1846943" y="124278"/>
                      </a:lnTo>
                      <a:lnTo>
                        <a:pt x="1859643" y="124278"/>
                      </a:lnTo>
                      <a:lnTo>
                        <a:pt x="1859643" y="127907"/>
                      </a:lnTo>
                      <a:lnTo>
                        <a:pt x="1973943" y="127907"/>
                      </a:lnTo>
                      <a:lnTo>
                        <a:pt x="1973943" y="131536"/>
                      </a:lnTo>
                      <a:lnTo>
                        <a:pt x="2009321" y="131536"/>
                      </a:lnTo>
                      <a:lnTo>
                        <a:pt x="2009321" y="136071"/>
                      </a:lnTo>
                      <a:lnTo>
                        <a:pt x="2030186" y="136071"/>
                      </a:lnTo>
                    </a:path>
                  </a:pathLst>
                </a:custGeom>
                <a:noFill/>
                <a:ln w="25400" cap="flat">
                  <a:solidFill>
                    <a:srgbClr val="005086"/>
                  </a:solidFill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8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Graphic 11">
                  <a:extLst>
                    <a:ext uri="{FF2B5EF4-FFF2-40B4-BE49-F238E27FC236}">
                      <a16:creationId xmlns:a16="http://schemas.microsoft.com/office/drawing/2014/main" xmlns="" id="{A0EF1D1F-43DF-4AF8-AC92-E887FC0187C9}"/>
                    </a:ext>
                  </a:extLst>
                </p:cNvPr>
                <p:cNvSpPr txBox="1"/>
                <p:nvPr/>
              </p:nvSpPr>
              <p:spPr>
                <a:xfrm>
                  <a:off x="15131822" y="4874994"/>
                  <a:ext cx="205031" cy="14878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5086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  <a:rtl val="0"/>
                    </a:rPr>
                    <a:t>96,9</a:t>
                  </a:r>
                </a:p>
              </p:txBody>
            </p:sp>
            <p:sp>
              <p:nvSpPr>
                <p:cNvPr id="25" name="Graphic 11">
                  <a:extLst>
                    <a:ext uri="{FF2B5EF4-FFF2-40B4-BE49-F238E27FC236}">
                      <a16:creationId xmlns:a16="http://schemas.microsoft.com/office/drawing/2014/main" xmlns="" id="{58CE4655-00DE-4CE3-9C4B-12F2B15A7A99}"/>
                    </a:ext>
                  </a:extLst>
                </p:cNvPr>
                <p:cNvSpPr txBox="1"/>
                <p:nvPr/>
              </p:nvSpPr>
              <p:spPr>
                <a:xfrm>
                  <a:off x="15131822" y="4756993"/>
                  <a:ext cx="205031" cy="14878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7F4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  <a:rtl val="0"/>
                    </a:rPr>
                    <a:t>98,1</a:t>
                  </a:r>
                </a:p>
              </p:txBody>
            </p:sp>
            <p:sp>
              <p:nvSpPr>
                <p:cNvPr id="26" name="Graphic 11">
                  <a:extLst>
                    <a:ext uri="{FF2B5EF4-FFF2-40B4-BE49-F238E27FC236}">
                      <a16:creationId xmlns:a16="http://schemas.microsoft.com/office/drawing/2014/main" xmlns="" id="{C358578A-79CB-49B5-B505-7B3B3CD09396}"/>
                    </a:ext>
                  </a:extLst>
                </p:cNvPr>
                <p:cNvSpPr txBox="1"/>
                <p:nvPr/>
              </p:nvSpPr>
              <p:spPr>
                <a:xfrm>
                  <a:off x="15696736" y="4906708"/>
                  <a:ext cx="205031" cy="14878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5086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  <a:rtl val="0"/>
                    </a:rPr>
                    <a:t>92,3</a:t>
                  </a:r>
                </a:p>
              </p:txBody>
            </p:sp>
            <p:sp>
              <p:nvSpPr>
                <p:cNvPr id="27" name="Graphic 11">
                  <a:extLst>
                    <a:ext uri="{FF2B5EF4-FFF2-40B4-BE49-F238E27FC236}">
                      <a16:creationId xmlns:a16="http://schemas.microsoft.com/office/drawing/2014/main" xmlns="" id="{0562A866-9B1A-4994-9C65-9322F71A7686}"/>
                    </a:ext>
                  </a:extLst>
                </p:cNvPr>
                <p:cNvSpPr txBox="1"/>
                <p:nvPr/>
              </p:nvSpPr>
              <p:spPr>
                <a:xfrm>
                  <a:off x="15696736" y="4788389"/>
                  <a:ext cx="205031" cy="14878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7F4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  <a:rtl val="0"/>
                    </a:rPr>
                    <a:t>94,8</a:t>
                  </a:r>
                </a:p>
              </p:txBody>
            </p:sp>
            <p:sp>
              <p:nvSpPr>
                <p:cNvPr id="28" name="Graphic 11">
                  <a:extLst>
                    <a:ext uri="{FF2B5EF4-FFF2-40B4-BE49-F238E27FC236}">
                      <a16:creationId xmlns:a16="http://schemas.microsoft.com/office/drawing/2014/main" xmlns="" id="{0EA8389A-990D-476E-B5D7-C2D197332E5F}"/>
                    </a:ext>
                  </a:extLst>
                </p:cNvPr>
                <p:cNvSpPr txBox="1"/>
                <p:nvPr/>
              </p:nvSpPr>
              <p:spPr>
                <a:xfrm>
                  <a:off x="16261714" y="4814996"/>
                  <a:ext cx="205031" cy="14878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7F4D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  <a:rtl val="0"/>
                    </a:rPr>
                    <a:t>92,0</a:t>
                  </a:r>
                </a:p>
              </p:txBody>
            </p:sp>
            <p:sp>
              <p:nvSpPr>
                <p:cNvPr id="29" name="Graphic 11">
                  <a:extLst>
                    <a:ext uri="{FF2B5EF4-FFF2-40B4-BE49-F238E27FC236}">
                      <a16:creationId xmlns:a16="http://schemas.microsoft.com/office/drawing/2014/main" xmlns="" id="{14E1BE12-6956-465A-BDF7-C7EB737B4C21}"/>
                    </a:ext>
                  </a:extLst>
                </p:cNvPr>
                <p:cNvSpPr txBox="1"/>
                <p:nvPr/>
              </p:nvSpPr>
              <p:spPr>
                <a:xfrm>
                  <a:off x="16261714" y="4970045"/>
                  <a:ext cx="205031" cy="14878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5086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  <a:rtl val="0"/>
                    </a:rPr>
                    <a:t>88,3</a:t>
                  </a:r>
                </a:p>
              </p:txBody>
            </p:sp>
          </p:grpSp>
        </p:grpSp>
      </p:grpSp>
      <p:grpSp>
        <p:nvGrpSpPr>
          <p:cNvPr id="104" name="Groupe 103">
            <a:extLst>
              <a:ext uri="{FF2B5EF4-FFF2-40B4-BE49-F238E27FC236}">
                <a16:creationId xmlns:a16="http://schemas.microsoft.com/office/drawing/2014/main" xmlns="" id="{B61C3DF1-65FB-1651-069D-0DA11C70E61B}"/>
              </a:ext>
            </a:extLst>
          </p:cNvPr>
          <p:cNvGrpSpPr/>
          <p:nvPr/>
        </p:nvGrpSpPr>
        <p:grpSpPr>
          <a:xfrm>
            <a:off x="7977734" y="1820902"/>
            <a:ext cx="2314338" cy="3530012"/>
            <a:chOff x="7977734" y="1902182"/>
            <a:chExt cx="2314338" cy="3530012"/>
          </a:xfrm>
        </p:grpSpPr>
        <p:grpSp>
          <p:nvGrpSpPr>
            <p:cNvPr id="95" name="Groupe 94">
              <a:extLst>
                <a:ext uri="{FF2B5EF4-FFF2-40B4-BE49-F238E27FC236}">
                  <a16:creationId xmlns:a16="http://schemas.microsoft.com/office/drawing/2014/main" xmlns="" id="{CF347BA6-3413-34D8-FA1A-5734EA5004EE}"/>
                </a:ext>
              </a:extLst>
            </p:cNvPr>
            <p:cNvGrpSpPr/>
            <p:nvPr/>
          </p:nvGrpSpPr>
          <p:grpSpPr>
            <a:xfrm>
              <a:off x="7977734" y="1902182"/>
              <a:ext cx="2243378" cy="3236548"/>
              <a:chOff x="8119822" y="1715235"/>
              <a:chExt cx="2243378" cy="3236548"/>
            </a:xfrm>
          </p:grpSpPr>
          <p:cxnSp>
            <p:nvCxnSpPr>
              <p:cNvPr id="42" name="Connecteur droit 41">
                <a:extLst>
                  <a:ext uri="{FF2B5EF4-FFF2-40B4-BE49-F238E27FC236}">
                    <a16:creationId xmlns:a16="http://schemas.microsoft.com/office/drawing/2014/main" xmlns="" id="{FC4D606D-0933-A183-3D5F-502D3F13FC82}"/>
                  </a:ext>
                </a:extLst>
              </p:cNvPr>
              <p:cNvCxnSpPr>
                <a:cxnSpLocks/>
                <a:stCxn id="41" idx="0"/>
              </p:cNvCxnSpPr>
              <p:nvPr/>
            </p:nvCxnSpPr>
            <p:spPr>
              <a:xfrm flipV="1">
                <a:off x="9575303" y="1728439"/>
                <a:ext cx="0" cy="3038678"/>
              </a:xfrm>
              <a:prstGeom prst="line">
                <a:avLst/>
              </a:prstGeom>
              <a:ln>
                <a:solidFill>
                  <a:srgbClr val="7F7F7F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" name="Groupe 48">
                <a:extLst>
                  <a:ext uri="{FF2B5EF4-FFF2-40B4-BE49-F238E27FC236}">
                    <a16:creationId xmlns:a16="http://schemas.microsoft.com/office/drawing/2014/main" xmlns="" id="{C1E4A065-2061-F6C8-EB15-3484211CFDDE}"/>
                  </a:ext>
                </a:extLst>
              </p:cNvPr>
              <p:cNvGrpSpPr/>
              <p:nvPr/>
            </p:nvGrpSpPr>
            <p:grpSpPr>
              <a:xfrm>
                <a:off x="8119822" y="1715235"/>
                <a:ext cx="2039080" cy="3236548"/>
                <a:chOff x="8119822" y="1851095"/>
                <a:chExt cx="2039080" cy="3236548"/>
              </a:xfrm>
            </p:grpSpPr>
            <p:sp>
              <p:nvSpPr>
                <p:cNvPr id="31" name="ZoneTexte 30">
                  <a:extLst>
                    <a:ext uri="{FF2B5EF4-FFF2-40B4-BE49-F238E27FC236}">
                      <a16:creationId xmlns:a16="http://schemas.microsoft.com/office/drawing/2014/main" xmlns="" id="{04110F87-10FF-6D8C-14AD-5376F51414C1}"/>
                    </a:ext>
                  </a:extLst>
                </p:cNvPr>
                <p:cNvSpPr txBox="1"/>
                <p:nvPr/>
              </p:nvSpPr>
              <p:spPr>
                <a:xfrm>
                  <a:off x="8147154" y="4902977"/>
                  <a:ext cx="335348" cy="1846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600" dirty="0">
                      <a:solidFill>
                        <a:srgbClr val="7F7F7F"/>
                      </a:solidFill>
                    </a:rPr>
                    <a:t>0,25</a:t>
                  </a:r>
                </a:p>
              </p:txBody>
            </p:sp>
            <p:cxnSp>
              <p:nvCxnSpPr>
                <p:cNvPr id="11" name="Connecteur droit 10">
                  <a:extLst>
                    <a:ext uri="{FF2B5EF4-FFF2-40B4-BE49-F238E27FC236}">
                      <a16:creationId xmlns:a16="http://schemas.microsoft.com/office/drawing/2014/main" xmlns="" id="{4F629704-A4AE-7F13-49C5-460852B91A6B}"/>
                    </a:ext>
                  </a:extLst>
                </p:cNvPr>
                <p:cNvCxnSpPr/>
                <p:nvPr/>
              </p:nvCxnSpPr>
              <p:spPr>
                <a:xfrm>
                  <a:off x="8119822" y="4868056"/>
                  <a:ext cx="1968558" cy="0"/>
                </a:xfrm>
                <a:prstGeom prst="line">
                  <a:avLst/>
                </a:prstGeom>
                <a:ln>
                  <a:solidFill>
                    <a:srgbClr val="7F7F7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Connecteur droit 33">
                  <a:extLst>
                    <a:ext uri="{FF2B5EF4-FFF2-40B4-BE49-F238E27FC236}">
                      <a16:creationId xmlns:a16="http://schemas.microsoft.com/office/drawing/2014/main" xmlns="" id="{68CE209E-4BDC-15CE-0C62-3B6C85ADABA3}"/>
                    </a:ext>
                  </a:extLst>
                </p:cNvPr>
                <p:cNvCxnSpPr>
                  <a:cxnSpLocks/>
                  <a:stCxn id="31" idx="0"/>
                </p:cNvCxnSpPr>
                <p:nvPr/>
              </p:nvCxnSpPr>
              <p:spPr>
                <a:xfrm flipV="1">
                  <a:off x="8314828" y="4868056"/>
                  <a:ext cx="0" cy="34921"/>
                </a:xfrm>
                <a:prstGeom prst="line">
                  <a:avLst/>
                </a:prstGeom>
                <a:ln>
                  <a:solidFill>
                    <a:srgbClr val="7F7F7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" name="ZoneTexte 36">
                  <a:extLst>
                    <a:ext uri="{FF2B5EF4-FFF2-40B4-BE49-F238E27FC236}">
                      <a16:creationId xmlns:a16="http://schemas.microsoft.com/office/drawing/2014/main" xmlns="" id="{77C184E4-3213-BD97-1327-FD9764701C23}"/>
                    </a:ext>
                  </a:extLst>
                </p:cNvPr>
                <p:cNvSpPr txBox="1"/>
                <p:nvPr/>
              </p:nvSpPr>
              <p:spPr>
                <a:xfrm>
                  <a:off x="8566254" y="4902977"/>
                  <a:ext cx="335348" cy="1846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600" dirty="0">
                      <a:solidFill>
                        <a:srgbClr val="7F7F7F"/>
                      </a:solidFill>
                    </a:rPr>
                    <a:t>0,50</a:t>
                  </a:r>
                </a:p>
              </p:txBody>
            </p:sp>
            <p:cxnSp>
              <p:nvCxnSpPr>
                <p:cNvPr id="38" name="Connecteur droit 37">
                  <a:extLst>
                    <a:ext uri="{FF2B5EF4-FFF2-40B4-BE49-F238E27FC236}">
                      <a16:creationId xmlns:a16="http://schemas.microsoft.com/office/drawing/2014/main" xmlns="" id="{6A28A70E-ECF4-B556-600E-11D15C1C6C90}"/>
                    </a:ext>
                  </a:extLst>
                </p:cNvPr>
                <p:cNvCxnSpPr>
                  <a:cxnSpLocks/>
                  <a:stCxn id="37" idx="0"/>
                </p:cNvCxnSpPr>
                <p:nvPr/>
              </p:nvCxnSpPr>
              <p:spPr>
                <a:xfrm flipV="1">
                  <a:off x="8733928" y="4868056"/>
                  <a:ext cx="0" cy="34921"/>
                </a:xfrm>
                <a:prstGeom prst="line">
                  <a:avLst/>
                </a:prstGeom>
                <a:ln>
                  <a:solidFill>
                    <a:srgbClr val="7F7F7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" name="ZoneTexte 38">
                  <a:extLst>
                    <a:ext uri="{FF2B5EF4-FFF2-40B4-BE49-F238E27FC236}">
                      <a16:creationId xmlns:a16="http://schemas.microsoft.com/office/drawing/2014/main" xmlns="" id="{FF6E485B-83AA-1DF5-A4FC-1D65D5DBDDCB}"/>
                    </a:ext>
                  </a:extLst>
                </p:cNvPr>
                <p:cNvSpPr txBox="1"/>
                <p:nvPr/>
              </p:nvSpPr>
              <p:spPr>
                <a:xfrm>
                  <a:off x="8991704" y="4902977"/>
                  <a:ext cx="335348" cy="1846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600" dirty="0">
                      <a:solidFill>
                        <a:srgbClr val="7F7F7F"/>
                      </a:solidFill>
                    </a:rPr>
                    <a:t>0,75</a:t>
                  </a:r>
                </a:p>
              </p:txBody>
            </p:sp>
            <p:cxnSp>
              <p:nvCxnSpPr>
                <p:cNvPr id="40" name="Connecteur droit 39">
                  <a:extLst>
                    <a:ext uri="{FF2B5EF4-FFF2-40B4-BE49-F238E27FC236}">
                      <a16:creationId xmlns:a16="http://schemas.microsoft.com/office/drawing/2014/main" xmlns="" id="{54577256-5DA2-7416-1F65-BD594FD6A55F}"/>
                    </a:ext>
                  </a:extLst>
                </p:cNvPr>
                <p:cNvCxnSpPr>
                  <a:cxnSpLocks/>
                  <a:stCxn id="39" idx="0"/>
                </p:cNvCxnSpPr>
                <p:nvPr/>
              </p:nvCxnSpPr>
              <p:spPr>
                <a:xfrm flipV="1">
                  <a:off x="9159378" y="4868056"/>
                  <a:ext cx="0" cy="34921"/>
                </a:xfrm>
                <a:prstGeom prst="line">
                  <a:avLst/>
                </a:prstGeom>
                <a:ln>
                  <a:solidFill>
                    <a:srgbClr val="7F7F7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1" name="ZoneTexte 40">
                  <a:extLst>
                    <a:ext uri="{FF2B5EF4-FFF2-40B4-BE49-F238E27FC236}">
                      <a16:creationId xmlns:a16="http://schemas.microsoft.com/office/drawing/2014/main" xmlns="" id="{2EF34F22-1FC9-14A2-FE08-4DD2672C9019}"/>
                    </a:ext>
                  </a:extLst>
                </p:cNvPr>
                <p:cNvSpPr txBox="1"/>
                <p:nvPr/>
              </p:nvSpPr>
              <p:spPr>
                <a:xfrm>
                  <a:off x="9407629" y="4902977"/>
                  <a:ext cx="335348" cy="1846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600" dirty="0">
                      <a:solidFill>
                        <a:srgbClr val="7F7F7F"/>
                      </a:solidFill>
                    </a:rPr>
                    <a:t>1,00</a:t>
                  </a:r>
                </a:p>
              </p:txBody>
            </p:sp>
            <p:sp>
              <p:nvSpPr>
                <p:cNvPr id="43" name="ZoneTexte 42">
                  <a:extLst>
                    <a:ext uri="{FF2B5EF4-FFF2-40B4-BE49-F238E27FC236}">
                      <a16:creationId xmlns:a16="http://schemas.microsoft.com/office/drawing/2014/main" xmlns="" id="{07CAD4E3-2FA7-C300-D0CA-567CDDD6884E}"/>
                    </a:ext>
                  </a:extLst>
                </p:cNvPr>
                <p:cNvSpPr txBox="1"/>
                <p:nvPr/>
              </p:nvSpPr>
              <p:spPr>
                <a:xfrm>
                  <a:off x="9823554" y="4902977"/>
                  <a:ext cx="335348" cy="1846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600" dirty="0">
                      <a:solidFill>
                        <a:srgbClr val="7F7F7F"/>
                      </a:solidFill>
                    </a:rPr>
                    <a:t>1,25</a:t>
                  </a:r>
                </a:p>
              </p:txBody>
            </p:sp>
            <p:cxnSp>
              <p:nvCxnSpPr>
                <p:cNvPr id="44" name="Connecteur droit 43">
                  <a:extLst>
                    <a:ext uri="{FF2B5EF4-FFF2-40B4-BE49-F238E27FC236}">
                      <a16:creationId xmlns:a16="http://schemas.microsoft.com/office/drawing/2014/main" xmlns="" id="{45F1055F-3631-8A55-85A8-6AE1477EE6F3}"/>
                    </a:ext>
                  </a:extLst>
                </p:cNvPr>
                <p:cNvCxnSpPr>
                  <a:cxnSpLocks/>
                  <a:stCxn id="43" idx="0"/>
                </p:cNvCxnSpPr>
                <p:nvPr/>
              </p:nvCxnSpPr>
              <p:spPr>
                <a:xfrm flipV="1">
                  <a:off x="9991228" y="4868056"/>
                  <a:ext cx="0" cy="34921"/>
                </a:xfrm>
                <a:prstGeom prst="line">
                  <a:avLst/>
                </a:prstGeom>
                <a:ln>
                  <a:solidFill>
                    <a:srgbClr val="7F7F7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Connecteur droit 46">
                  <a:extLst>
                    <a:ext uri="{FF2B5EF4-FFF2-40B4-BE49-F238E27FC236}">
                      <a16:creationId xmlns:a16="http://schemas.microsoft.com/office/drawing/2014/main" xmlns="" id="{C03D7CCD-BB47-80F0-6FE8-8A568C2F70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035553" y="1851095"/>
                  <a:ext cx="0" cy="3016961"/>
                </a:xfrm>
                <a:prstGeom prst="line">
                  <a:avLst/>
                </a:prstGeom>
                <a:ln w="12700">
                  <a:solidFill>
                    <a:srgbClr val="FF7F4D"/>
                  </a:solidFill>
                  <a:prstDash val="soli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" name="Groupe 52">
                <a:extLst>
                  <a:ext uri="{FF2B5EF4-FFF2-40B4-BE49-F238E27FC236}">
                    <a16:creationId xmlns:a16="http://schemas.microsoft.com/office/drawing/2014/main" xmlns="" id="{B777D262-A091-2171-149E-05E8E5400733}"/>
                  </a:ext>
                </a:extLst>
              </p:cNvPr>
              <p:cNvGrpSpPr/>
              <p:nvPr/>
            </p:nvGrpSpPr>
            <p:grpSpPr>
              <a:xfrm>
                <a:off x="8354839" y="4382532"/>
                <a:ext cx="1138411" cy="45719"/>
                <a:chOff x="8354839" y="4653280"/>
                <a:chExt cx="1138411" cy="45719"/>
              </a:xfrm>
            </p:grpSpPr>
            <p:cxnSp>
              <p:nvCxnSpPr>
                <p:cNvPr id="52" name="Connecteur droit 51">
                  <a:extLst>
                    <a:ext uri="{FF2B5EF4-FFF2-40B4-BE49-F238E27FC236}">
                      <a16:creationId xmlns:a16="http://schemas.microsoft.com/office/drawing/2014/main" xmlns="" id="{D80D48B9-184E-7DB0-DFDB-58F8861B73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354839" y="4676139"/>
                  <a:ext cx="1138411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" name="Rectangle 49">
                  <a:extLst>
                    <a:ext uri="{FF2B5EF4-FFF2-40B4-BE49-F238E27FC236}">
                      <a16:creationId xmlns:a16="http://schemas.microsoft.com/office/drawing/2014/main" xmlns="" id="{247ECB97-564A-EE2A-82A9-FC13534FECE5}"/>
                    </a:ext>
                  </a:extLst>
                </p:cNvPr>
                <p:cNvSpPr/>
                <p:nvPr/>
              </p:nvSpPr>
              <p:spPr>
                <a:xfrm>
                  <a:off x="8733928" y="4653280"/>
                  <a:ext cx="45719" cy="45719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4" name="Groupe 53">
                <a:extLst>
                  <a:ext uri="{FF2B5EF4-FFF2-40B4-BE49-F238E27FC236}">
                    <a16:creationId xmlns:a16="http://schemas.microsoft.com/office/drawing/2014/main" xmlns="" id="{70B5FAEB-397F-4F4E-B2DF-6CDAAD7ACF24}"/>
                  </a:ext>
                </a:extLst>
              </p:cNvPr>
              <p:cNvGrpSpPr/>
              <p:nvPr/>
            </p:nvGrpSpPr>
            <p:grpSpPr>
              <a:xfrm>
                <a:off x="8655050" y="4161563"/>
                <a:ext cx="784225" cy="51625"/>
                <a:chOff x="8448675" y="4653280"/>
                <a:chExt cx="784225" cy="51625"/>
              </a:xfrm>
            </p:grpSpPr>
            <p:cxnSp>
              <p:nvCxnSpPr>
                <p:cNvPr id="55" name="Connecteur droit 54">
                  <a:extLst>
                    <a:ext uri="{FF2B5EF4-FFF2-40B4-BE49-F238E27FC236}">
                      <a16:creationId xmlns:a16="http://schemas.microsoft.com/office/drawing/2014/main" xmlns="" id="{770E922C-BBC7-E282-995E-BA1A34CA30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448675" y="4679092"/>
                  <a:ext cx="784225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xmlns="" id="{8F0A952D-F6AC-4574-83E6-B36CABFA080F}"/>
                    </a:ext>
                  </a:extLst>
                </p:cNvPr>
                <p:cNvSpPr/>
                <p:nvPr/>
              </p:nvSpPr>
              <p:spPr>
                <a:xfrm>
                  <a:off x="8733928" y="4653280"/>
                  <a:ext cx="51625" cy="51625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59" name="Groupe 58">
                <a:extLst>
                  <a:ext uri="{FF2B5EF4-FFF2-40B4-BE49-F238E27FC236}">
                    <a16:creationId xmlns:a16="http://schemas.microsoft.com/office/drawing/2014/main" xmlns="" id="{853741BE-A9BB-E746-1564-208FCB3E67E8}"/>
                  </a:ext>
                </a:extLst>
              </p:cNvPr>
              <p:cNvGrpSpPr/>
              <p:nvPr/>
            </p:nvGrpSpPr>
            <p:grpSpPr>
              <a:xfrm>
                <a:off x="8683625" y="3737097"/>
                <a:ext cx="695325" cy="72000"/>
                <a:chOff x="8477250" y="4627710"/>
                <a:chExt cx="695325" cy="72000"/>
              </a:xfrm>
            </p:grpSpPr>
            <p:cxnSp>
              <p:nvCxnSpPr>
                <p:cNvPr id="60" name="Connecteur droit 59">
                  <a:extLst>
                    <a:ext uri="{FF2B5EF4-FFF2-40B4-BE49-F238E27FC236}">
                      <a16:creationId xmlns:a16="http://schemas.microsoft.com/office/drawing/2014/main" xmlns="" id="{ABF8F9FD-0F8F-008C-181F-E203E2FCD4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477250" y="4663710"/>
                  <a:ext cx="695325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xmlns="" id="{857DB00F-4136-9DA1-C231-B72FC0B04E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718887" y="4627710"/>
                  <a:ext cx="68834" cy="72000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69" name="Groupe 68">
                <a:extLst>
                  <a:ext uri="{FF2B5EF4-FFF2-40B4-BE49-F238E27FC236}">
                    <a16:creationId xmlns:a16="http://schemas.microsoft.com/office/drawing/2014/main" xmlns="" id="{B0B55C02-4EEC-3574-9D8F-CA18EC5E90B3}"/>
                  </a:ext>
                </a:extLst>
              </p:cNvPr>
              <p:cNvGrpSpPr/>
              <p:nvPr/>
            </p:nvGrpSpPr>
            <p:grpSpPr>
              <a:xfrm>
                <a:off x="8655050" y="3537080"/>
                <a:ext cx="1708150" cy="36000"/>
                <a:chOff x="8655050" y="4225148"/>
                <a:chExt cx="1708150" cy="36000"/>
              </a:xfrm>
            </p:grpSpPr>
            <p:cxnSp>
              <p:nvCxnSpPr>
                <p:cNvPr id="68" name="Connecteur droit avec flèche 67">
                  <a:extLst>
                    <a:ext uri="{FF2B5EF4-FFF2-40B4-BE49-F238E27FC236}">
                      <a16:creationId xmlns:a16="http://schemas.microsoft.com/office/drawing/2014/main" xmlns="" id="{D768C578-EB0D-5949-7AF3-618A5FF377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55050" y="4243148"/>
                  <a:ext cx="1708150" cy="0"/>
                </a:xfrm>
                <a:prstGeom prst="straightConnector1">
                  <a:avLst/>
                </a:prstGeom>
                <a:ln>
                  <a:solidFill>
                    <a:srgbClr val="FF7F4D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6" name="Rectangle 65">
                  <a:extLst>
                    <a:ext uri="{FF2B5EF4-FFF2-40B4-BE49-F238E27FC236}">
                      <a16:creationId xmlns:a16="http://schemas.microsoft.com/office/drawing/2014/main" xmlns="" id="{FF0E207E-95DD-387E-642B-CBF89D1E4A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75278" y="4225148"/>
                  <a:ext cx="36000" cy="36000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70" name="Groupe 69">
                <a:extLst>
                  <a:ext uri="{FF2B5EF4-FFF2-40B4-BE49-F238E27FC236}">
                    <a16:creationId xmlns:a16="http://schemas.microsoft.com/office/drawing/2014/main" xmlns="" id="{F873352D-82C9-509D-7C97-806131AA406E}"/>
                  </a:ext>
                </a:extLst>
              </p:cNvPr>
              <p:cNvGrpSpPr/>
              <p:nvPr/>
            </p:nvGrpSpPr>
            <p:grpSpPr>
              <a:xfrm>
                <a:off x="8610600" y="3086217"/>
                <a:ext cx="716452" cy="72000"/>
                <a:chOff x="8461375" y="4627710"/>
                <a:chExt cx="716452" cy="72000"/>
              </a:xfrm>
            </p:grpSpPr>
            <p:cxnSp>
              <p:nvCxnSpPr>
                <p:cNvPr id="71" name="Connecteur droit 70">
                  <a:extLst>
                    <a:ext uri="{FF2B5EF4-FFF2-40B4-BE49-F238E27FC236}">
                      <a16:creationId xmlns:a16="http://schemas.microsoft.com/office/drawing/2014/main" xmlns="" id="{C1950D9A-1682-5737-D8BA-B57A6CAC15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461375" y="4663710"/>
                  <a:ext cx="716452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xmlns="" id="{BE1ABDDB-F044-5375-1D37-4E04115183A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718887" y="4627710"/>
                  <a:ext cx="68834" cy="72000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74" name="Groupe 73">
                <a:extLst>
                  <a:ext uri="{FF2B5EF4-FFF2-40B4-BE49-F238E27FC236}">
                    <a16:creationId xmlns:a16="http://schemas.microsoft.com/office/drawing/2014/main" xmlns="" id="{C9D3DFA1-7DB5-E923-331F-B1255D357ADF}"/>
                  </a:ext>
                </a:extLst>
              </p:cNvPr>
              <p:cNvGrpSpPr/>
              <p:nvPr/>
            </p:nvGrpSpPr>
            <p:grpSpPr>
              <a:xfrm>
                <a:off x="8779647" y="2886557"/>
                <a:ext cx="1583553" cy="46800"/>
                <a:chOff x="8779647" y="4221005"/>
                <a:chExt cx="1583553" cy="46800"/>
              </a:xfrm>
            </p:grpSpPr>
            <p:cxnSp>
              <p:nvCxnSpPr>
                <p:cNvPr id="75" name="Connecteur droit avec flèche 74">
                  <a:extLst>
                    <a:ext uri="{FF2B5EF4-FFF2-40B4-BE49-F238E27FC236}">
                      <a16:creationId xmlns:a16="http://schemas.microsoft.com/office/drawing/2014/main" xmlns="" id="{6D044936-3D51-7E93-8984-CC7ECF3A93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79647" y="4244405"/>
                  <a:ext cx="1583553" cy="0"/>
                </a:xfrm>
                <a:prstGeom prst="straightConnector1">
                  <a:avLst/>
                </a:prstGeom>
                <a:ln>
                  <a:solidFill>
                    <a:srgbClr val="FF7F4D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6" name="Rectangle 75">
                  <a:extLst>
                    <a:ext uri="{FF2B5EF4-FFF2-40B4-BE49-F238E27FC236}">
                      <a16:creationId xmlns:a16="http://schemas.microsoft.com/office/drawing/2014/main" xmlns="" id="{EDD7A328-BDD2-B446-533E-86C9CC3EBA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48230" y="4221005"/>
                  <a:ext cx="46800" cy="46800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78" name="Groupe 77">
                <a:extLst>
                  <a:ext uri="{FF2B5EF4-FFF2-40B4-BE49-F238E27FC236}">
                    <a16:creationId xmlns:a16="http://schemas.microsoft.com/office/drawing/2014/main" xmlns="" id="{FCA751D6-AC5B-9364-449F-4F11DD27E982}"/>
                  </a:ext>
                </a:extLst>
              </p:cNvPr>
              <p:cNvGrpSpPr/>
              <p:nvPr/>
            </p:nvGrpSpPr>
            <p:grpSpPr>
              <a:xfrm>
                <a:off x="8655050" y="2415391"/>
                <a:ext cx="752579" cy="72000"/>
                <a:chOff x="8445500" y="4627710"/>
                <a:chExt cx="752579" cy="72000"/>
              </a:xfrm>
            </p:grpSpPr>
            <p:cxnSp>
              <p:nvCxnSpPr>
                <p:cNvPr id="79" name="Connecteur droit 78">
                  <a:extLst>
                    <a:ext uri="{FF2B5EF4-FFF2-40B4-BE49-F238E27FC236}">
                      <a16:creationId xmlns:a16="http://schemas.microsoft.com/office/drawing/2014/main" xmlns="" id="{43A2ABB5-E2E9-23AF-0231-22AFEEF7846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445500" y="4663710"/>
                  <a:ext cx="752579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xmlns="" id="{BC81E3A2-3B06-F1AD-78C4-DAF454040D3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718887" y="4627710"/>
                  <a:ext cx="68834" cy="72000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82" name="Groupe 81">
                <a:extLst>
                  <a:ext uri="{FF2B5EF4-FFF2-40B4-BE49-F238E27FC236}">
                    <a16:creationId xmlns:a16="http://schemas.microsoft.com/office/drawing/2014/main" xmlns="" id="{D7A3D3E0-5075-808D-D957-66C350DB3395}"/>
                  </a:ext>
                </a:extLst>
              </p:cNvPr>
              <p:cNvGrpSpPr/>
              <p:nvPr/>
            </p:nvGrpSpPr>
            <p:grpSpPr>
              <a:xfrm>
                <a:off x="8638431" y="2228030"/>
                <a:ext cx="1550144" cy="45719"/>
                <a:chOff x="8187581" y="4653280"/>
                <a:chExt cx="1550144" cy="45719"/>
              </a:xfrm>
            </p:grpSpPr>
            <p:cxnSp>
              <p:nvCxnSpPr>
                <p:cNvPr id="83" name="Connecteur droit 82">
                  <a:extLst>
                    <a:ext uri="{FF2B5EF4-FFF2-40B4-BE49-F238E27FC236}">
                      <a16:creationId xmlns:a16="http://schemas.microsoft.com/office/drawing/2014/main" xmlns="" id="{54741C2D-2249-8FD8-A4F8-9DA7C9DF4C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187581" y="4676139"/>
                  <a:ext cx="1550144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4" name="Rectangle 83">
                  <a:extLst>
                    <a:ext uri="{FF2B5EF4-FFF2-40B4-BE49-F238E27FC236}">
                      <a16:creationId xmlns:a16="http://schemas.microsoft.com/office/drawing/2014/main" xmlns="" id="{FBF9A23E-C789-DAEF-7CF0-0FE4BDF03FB6}"/>
                    </a:ext>
                  </a:extLst>
                </p:cNvPr>
                <p:cNvSpPr/>
                <p:nvPr/>
              </p:nvSpPr>
              <p:spPr>
                <a:xfrm>
                  <a:off x="8733928" y="4653280"/>
                  <a:ext cx="45719" cy="45719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grpSp>
            <p:nvGrpSpPr>
              <p:cNvPr id="86" name="Groupe 85">
                <a:extLst>
                  <a:ext uri="{FF2B5EF4-FFF2-40B4-BE49-F238E27FC236}">
                    <a16:creationId xmlns:a16="http://schemas.microsoft.com/office/drawing/2014/main" xmlns="" id="{A3EAAF8A-D296-1AD3-56B4-F7D7C028A4FE}"/>
                  </a:ext>
                </a:extLst>
              </p:cNvPr>
              <p:cNvGrpSpPr/>
              <p:nvPr/>
            </p:nvGrpSpPr>
            <p:grpSpPr>
              <a:xfrm>
                <a:off x="8733928" y="1770677"/>
                <a:ext cx="673701" cy="72000"/>
                <a:chOff x="8464053" y="4627710"/>
                <a:chExt cx="673701" cy="72000"/>
              </a:xfrm>
            </p:grpSpPr>
            <p:cxnSp>
              <p:nvCxnSpPr>
                <p:cNvPr id="87" name="Connecteur droit 86">
                  <a:extLst>
                    <a:ext uri="{FF2B5EF4-FFF2-40B4-BE49-F238E27FC236}">
                      <a16:creationId xmlns:a16="http://schemas.microsoft.com/office/drawing/2014/main" xmlns="" id="{90792066-4959-96CE-E672-8409226973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464053" y="4663710"/>
                  <a:ext cx="673701" cy="0"/>
                </a:xfrm>
                <a:prstGeom prst="line">
                  <a:avLst/>
                </a:prstGeom>
                <a:ln w="9525">
                  <a:solidFill>
                    <a:srgbClr val="FF7F4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Rectangle 87">
                  <a:extLst>
                    <a:ext uri="{FF2B5EF4-FFF2-40B4-BE49-F238E27FC236}">
                      <a16:creationId xmlns:a16="http://schemas.microsoft.com/office/drawing/2014/main" xmlns="" id="{DDBA0E03-0E88-48CB-AFFF-A047AD4F5C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718887" y="4627710"/>
                  <a:ext cx="68834" cy="72000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grpSp>
          <p:nvGrpSpPr>
            <p:cNvPr id="103" name="Groupe 102">
              <a:extLst>
                <a:ext uri="{FF2B5EF4-FFF2-40B4-BE49-F238E27FC236}">
                  <a16:creationId xmlns:a16="http://schemas.microsoft.com/office/drawing/2014/main" xmlns="" id="{3AB30E8C-1987-5C1C-9A15-893B8AB937A5}"/>
                </a:ext>
              </a:extLst>
            </p:cNvPr>
            <p:cNvGrpSpPr/>
            <p:nvPr/>
          </p:nvGrpSpPr>
          <p:grpSpPr>
            <a:xfrm>
              <a:off x="8104909" y="5183578"/>
              <a:ext cx="2187163" cy="248616"/>
              <a:chOff x="8104909" y="5183578"/>
              <a:chExt cx="2187163" cy="248616"/>
            </a:xfrm>
          </p:grpSpPr>
          <p:sp>
            <p:nvSpPr>
              <p:cNvPr id="97" name="ZoneTexte 96">
                <a:extLst>
                  <a:ext uri="{FF2B5EF4-FFF2-40B4-BE49-F238E27FC236}">
                    <a16:creationId xmlns:a16="http://schemas.microsoft.com/office/drawing/2014/main" xmlns="" id="{CD96EDDC-A329-E787-CE82-B771DF5A5EB7}"/>
                  </a:ext>
                </a:extLst>
              </p:cNvPr>
              <p:cNvSpPr txBox="1"/>
              <p:nvPr/>
            </p:nvSpPr>
            <p:spPr>
              <a:xfrm>
                <a:off x="8136921" y="5247528"/>
                <a:ext cx="880369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600" b="1" dirty="0">
                    <a:solidFill>
                      <a:srgbClr val="FF7F4D"/>
                    </a:solidFill>
                  </a:rPr>
                  <a:t>En faveur Olaparib</a:t>
                </a:r>
              </a:p>
            </p:txBody>
          </p:sp>
          <p:sp>
            <p:nvSpPr>
              <p:cNvPr id="98" name="ZoneTexte 97">
                <a:extLst>
                  <a:ext uri="{FF2B5EF4-FFF2-40B4-BE49-F238E27FC236}">
                    <a16:creationId xmlns:a16="http://schemas.microsoft.com/office/drawing/2014/main" xmlns="" id="{70DCA21D-D6A8-273E-985D-466EACBF9143}"/>
                  </a:ext>
                </a:extLst>
              </p:cNvPr>
              <p:cNvSpPr txBox="1"/>
              <p:nvPr/>
            </p:nvSpPr>
            <p:spPr>
              <a:xfrm>
                <a:off x="9429335" y="5239162"/>
                <a:ext cx="862737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600" b="1" dirty="0">
                    <a:solidFill>
                      <a:srgbClr val="005086"/>
                    </a:solidFill>
                  </a:rPr>
                  <a:t>En faveur Placebo</a:t>
                </a:r>
              </a:p>
            </p:txBody>
          </p:sp>
          <p:cxnSp>
            <p:nvCxnSpPr>
              <p:cNvPr id="100" name="Connecteur droit avec flèche 99">
                <a:extLst>
                  <a:ext uri="{FF2B5EF4-FFF2-40B4-BE49-F238E27FC236}">
                    <a16:creationId xmlns:a16="http://schemas.microsoft.com/office/drawing/2014/main" xmlns="" id="{B79A873C-0991-5ADA-B62B-5F6F760B8A56}"/>
                  </a:ext>
                </a:extLst>
              </p:cNvPr>
              <p:cNvCxnSpPr/>
              <p:nvPr/>
            </p:nvCxnSpPr>
            <p:spPr>
              <a:xfrm flipH="1">
                <a:off x="8104909" y="5183578"/>
                <a:ext cx="1324426" cy="0"/>
              </a:xfrm>
              <a:prstGeom prst="straightConnector1">
                <a:avLst/>
              </a:prstGeom>
              <a:ln>
                <a:solidFill>
                  <a:srgbClr val="FF7F4D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Connecteur droit avec flèche 101">
                <a:extLst>
                  <a:ext uri="{FF2B5EF4-FFF2-40B4-BE49-F238E27FC236}">
                    <a16:creationId xmlns:a16="http://schemas.microsoft.com/office/drawing/2014/main" xmlns="" id="{1FC87604-6459-317F-65B8-C9041FBBC1BD}"/>
                  </a:ext>
                </a:extLst>
              </p:cNvPr>
              <p:cNvCxnSpPr/>
              <p:nvPr/>
            </p:nvCxnSpPr>
            <p:spPr>
              <a:xfrm>
                <a:off x="9429335" y="5183578"/>
                <a:ext cx="516957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3" name="Espace réservé du texte 4">
            <a:extLst>
              <a:ext uri="{FF2B5EF4-FFF2-40B4-BE49-F238E27FC236}">
                <a16:creationId xmlns:a16="http://schemas.microsoft.com/office/drawing/2014/main" xmlns="" id="{96A7AC7C-5672-78AE-8E68-BCBFEC3428D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2776" y="619233"/>
            <a:ext cx="11259224" cy="341085"/>
          </a:xfrm>
        </p:spPr>
        <p:txBody>
          <a:bodyPr/>
          <a:lstStyle/>
          <a:p>
            <a:r>
              <a:rPr lang="fr-FR" dirty="0"/>
              <a:t>Amélioration de la survie globale</a:t>
            </a:r>
          </a:p>
        </p:txBody>
      </p:sp>
      <p:sp>
        <p:nvSpPr>
          <p:cNvPr id="7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725619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20AEBB45-CAED-9829-C375-EFAFB53FA96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 err="1"/>
              <a:t>OlympiA</a:t>
            </a:r>
            <a:r>
              <a:rPr lang="fr-FR" dirty="0"/>
              <a:t> </a:t>
            </a:r>
          </a:p>
        </p:txBody>
      </p:sp>
      <p:sp>
        <p:nvSpPr>
          <p:cNvPr id="13" name="Espace réservé du contenu 2">
            <a:extLst>
              <a:ext uri="{FF2B5EF4-FFF2-40B4-BE49-F238E27FC236}">
                <a16:creationId xmlns:a16="http://schemas.microsoft.com/office/drawing/2014/main" xmlns="" id="{CCCFD7C8-A604-78CC-F7D5-C428062683FE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7" y="6342603"/>
            <a:ext cx="4335234" cy="296322"/>
          </a:xfrm>
        </p:spPr>
        <p:txBody>
          <a:bodyPr/>
          <a:lstStyle/>
          <a:p>
            <a:r>
              <a:rPr lang="fr-FR" dirty="0" err="1"/>
              <a:t>Tutt</a:t>
            </a:r>
            <a:r>
              <a:rPr lang="fr-FR" dirty="0"/>
              <a:t> ANJ </a:t>
            </a:r>
            <a:r>
              <a:rPr lang="fr-FR" i="0" dirty="0"/>
              <a:t>N </a:t>
            </a:r>
            <a:r>
              <a:rPr lang="fr-FR" i="0" dirty="0" err="1"/>
              <a:t>Engl</a:t>
            </a:r>
            <a:r>
              <a:rPr lang="fr-FR" i="0" dirty="0"/>
              <a:t> J Med. 2021 Jun 24;384(25):2394-2405</a:t>
            </a:r>
            <a:r>
              <a:rPr lang="fr-FR" dirty="0"/>
              <a:t> Geyer CE </a:t>
            </a:r>
            <a:r>
              <a:rPr lang="it-IT" i="0" dirty="0"/>
              <a:t>Ann Oncol. 2022 Dec;33(12):1250-1268</a:t>
            </a:r>
            <a:endParaRPr lang="fr-FR" dirty="0"/>
          </a:p>
          <a:p>
            <a:endParaRPr lang="fr-FR" dirty="0"/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xmlns="" id="{7049E78E-472D-A7CC-2BAE-1EF5ADC76E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922654"/>
              </p:ext>
            </p:extLst>
          </p:nvPr>
        </p:nvGraphicFramePr>
        <p:xfrm>
          <a:off x="7181267" y="1579402"/>
          <a:ext cx="4752000" cy="35203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6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l">
                        <a:spcBef>
                          <a:spcPts val="0"/>
                        </a:spcBef>
                      </a:pPr>
                      <a:endParaRPr lang="fr-FR" sz="1000" b="0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Olaparib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 (n=911)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0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Placebo</a:t>
                      </a:r>
                      <a:r>
                        <a:rPr lang="da-DK" sz="1000" b="0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Arial"/>
                        </a:rPr>
                        <a:t> (n=904)</a:t>
                      </a:r>
                      <a:endParaRPr lang="fr-FR" sz="1000" b="0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121920" marR="121920" marT="60960" marB="6096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0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r>
                        <a:rPr lang="en-US" sz="100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Tout</a:t>
                      </a:r>
                      <a:r>
                        <a:rPr lang="en-US" sz="100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00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effet</a:t>
                      </a:r>
                      <a:r>
                        <a:rPr lang="en-US" sz="100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00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secondaire</a:t>
                      </a:r>
                      <a:endParaRPr lang="en-US" sz="100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835 (91,7%)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753 (83,3%)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indent="0"/>
                      <a:r>
                        <a:rPr lang="en-US" sz="100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Effets</a:t>
                      </a:r>
                      <a:r>
                        <a:rPr lang="en-US" sz="100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00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indésirables</a:t>
                      </a:r>
                      <a:r>
                        <a:rPr lang="en-US" sz="100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100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sévères</a:t>
                      </a:r>
                      <a:r>
                        <a:rPr lang="en-US" sz="100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 (SAE)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79 (8,7%)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76 (8,4%)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Effet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secondaire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d’intérêt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particulier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30 (3,3%)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46 (5,1%)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SMD/LAM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 (0,2%)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3 (0,3%)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4676571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Pneumopathie</a:t>
                      </a:r>
                      <a:endParaRPr kumimoji="0" 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9 (1,0%)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11 (1,2%)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093168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27305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Nouvelle </a:t>
                      </a:r>
                      <a:r>
                        <a:rPr kumimoji="0" lang="en-US" sz="9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tumeur</a:t>
                      </a:r>
                      <a:r>
                        <a:rPr kumimoji="0" 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primitive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20 (2,2%)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32 (3,5%)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0777297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Effet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secondaire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Grade ≥3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221 (24,3%)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102 (11,3%)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7171773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Effet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secondaire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Grade 4 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17 (1,9%)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4 (0,4%)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1108864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Effet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secondaire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conduisant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à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l’arrêt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permanent du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traitement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90 (9,9%)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1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38 (4,2%)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45566305"/>
                  </a:ext>
                </a:extLst>
              </a:tr>
              <a:tr h="412866"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Effet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secondaire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conduisant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au </a:t>
                      </a:r>
                      <a:r>
                        <a:rPr kumimoji="0" lang="en-US" sz="1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décès</a:t>
                      </a:r>
                      <a:endParaRPr kumimoji="0" lang="en-US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1 (0,1%)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609585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452438" algn="l"/>
                          <a:tab pos="722313" algn="l"/>
                        </a:tabLst>
                      </a:pPr>
                      <a:r>
                        <a:rPr lang="fr-FR" sz="100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Arial"/>
                        </a:rPr>
                        <a:t>2 (0,2%)</a:t>
                      </a:r>
                    </a:p>
                  </a:txBody>
                  <a:tcPr marL="72000" marR="0" marT="36000" marB="36000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41925245"/>
                  </a:ext>
                </a:extLst>
              </a:tr>
            </a:tbl>
          </a:graphicData>
        </a:graphic>
      </p:graphicFrame>
      <p:grpSp>
        <p:nvGrpSpPr>
          <p:cNvPr id="245" name="Groupe 244">
            <a:extLst>
              <a:ext uri="{FF2B5EF4-FFF2-40B4-BE49-F238E27FC236}">
                <a16:creationId xmlns:a16="http://schemas.microsoft.com/office/drawing/2014/main" xmlns="" id="{01176FAE-5418-575A-A9AE-03068C7DD651}"/>
              </a:ext>
            </a:extLst>
          </p:cNvPr>
          <p:cNvGrpSpPr/>
          <p:nvPr/>
        </p:nvGrpSpPr>
        <p:grpSpPr>
          <a:xfrm>
            <a:off x="1110415" y="1215304"/>
            <a:ext cx="5850023" cy="3954516"/>
            <a:chOff x="1064695" y="1129547"/>
            <a:chExt cx="5850023" cy="3954516"/>
          </a:xfrm>
        </p:grpSpPr>
        <p:sp>
          <p:nvSpPr>
            <p:cNvPr id="7" name="Espace réservé du contenu 5">
              <a:extLst>
                <a:ext uri="{FF2B5EF4-FFF2-40B4-BE49-F238E27FC236}">
                  <a16:creationId xmlns:a16="http://schemas.microsoft.com/office/drawing/2014/main" xmlns="" id="{A8526B44-DBB4-712F-81EE-ADB7D2AF0CFC}"/>
                </a:ext>
              </a:extLst>
            </p:cNvPr>
            <p:cNvSpPr txBox="1">
              <a:spLocks/>
            </p:cNvSpPr>
            <p:nvPr/>
          </p:nvSpPr>
          <p:spPr>
            <a:xfrm>
              <a:off x="1064695" y="1283436"/>
              <a:ext cx="5850023" cy="3800627"/>
            </a:xfrm>
            <a:prstGeom prst="rect">
              <a:avLst/>
            </a:prstGeom>
            <a:ln w="12700">
              <a:solidFill>
                <a:schemeClr val="tx2">
                  <a:lumMod val="50000"/>
                </a:schemeClr>
              </a:solidFill>
            </a:ln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fr-FR"/>
                <a:t> </a:t>
              </a:r>
              <a:endParaRPr lang="fr-FR" dirty="0"/>
            </a:p>
          </p:txBody>
        </p:sp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xmlns="" id="{5BB31995-B880-9281-8EA8-CE4167D26150}"/>
                </a:ext>
              </a:extLst>
            </p:cNvPr>
            <p:cNvSpPr txBox="1"/>
            <p:nvPr/>
          </p:nvSpPr>
          <p:spPr>
            <a:xfrm>
              <a:off x="1215256" y="1129547"/>
              <a:ext cx="3203121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fr-FR" sz="1400" b="1" dirty="0">
                  <a:solidFill>
                    <a:schemeClr val="accent6"/>
                  </a:solidFill>
                </a:rPr>
                <a:t>Effets secondaires tout grade ≥10%</a:t>
              </a:r>
            </a:p>
          </p:txBody>
        </p:sp>
        <p:grpSp>
          <p:nvGrpSpPr>
            <p:cNvPr id="244" name="Groupe 243">
              <a:extLst>
                <a:ext uri="{FF2B5EF4-FFF2-40B4-BE49-F238E27FC236}">
                  <a16:creationId xmlns:a16="http://schemas.microsoft.com/office/drawing/2014/main" xmlns="" id="{F7B433C8-7D37-E4FA-5FA1-69639687B757}"/>
                </a:ext>
              </a:extLst>
            </p:cNvPr>
            <p:cNvGrpSpPr/>
            <p:nvPr/>
          </p:nvGrpSpPr>
          <p:grpSpPr>
            <a:xfrm>
              <a:off x="1623885" y="1510188"/>
              <a:ext cx="5014176" cy="3438563"/>
              <a:chOff x="1377597" y="1478932"/>
              <a:chExt cx="5014176" cy="3438563"/>
            </a:xfrm>
          </p:grpSpPr>
          <p:grpSp>
            <p:nvGrpSpPr>
              <p:cNvPr id="209" name="Groupe 208">
                <a:extLst>
                  <a:ext uri="{FF2B5EF4-FFF2-40B4-BE49-F238E27FC236}">
                    <a16:creationId xmlns:a16="http://schemas.microsoft.com/office/drawing/2014/main" xmlns="" id="{0783A027-82EC-39CD-8FAB-5456BD17D195}"/>
                  </a:ext>
                </a:extLst>
              </p:cNvPr>
              <p:cNvGrpSpPr/>
              <p:nvPr/>
            </p:nvGrpSpPr>
            <p:grpSpPr>
              <a:xfrm>
                <a:off x="3644281" y="4223250"/>
                <a:ext cx="1305182" cy="215444"/>
                <a:chOff x="3644281" y="1742570"/>
                <a:chExt cx="1305182" cy="215444"/>
              </a:xfrm>
            </p:grpSpPr>
            <p:sp>
              <p:nvSpPr>
                <p:cNvPr id="210" name="ZoneTexte 209">
                  <a:extLst>
                    <a:ext uri="{FF2B5EF4-FFF2-40B4-BE49-F238E27FC236}">
                      <a16:creationId xmlns:a16="http://schemas.microsoft.com/office/drawing/2014/main" xmlns="" id="{F9305262-7EE5-E000-3A0F-18C663BD7889}"/>
                    </a:ext>
                  </a:extLst>
                </p:cNvPr>
                <p:cNvSpPr txBox="1"/>
                <p:nvPr/>
              </p:nvSpPr>
              <p:spPr>
                <a:xfrm>
                  <a:off x="4572437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12%</a:t>
                  </a:r>
                </a:p>
              </p:txBody>
            </p:sp>
            <p:sp>
              <p:nvSpPr>
                <p:cNvPr id="211" name="ZoneTexte 210">
                  <a:extLst>
                    <a:ext uri="{FF2B5EF4-FFF2-40B4-BE49-F238E27FC236}">
                      <a16:creationId xmlns:a16="http://schemas.microsoft.com/office/drawing/2014/main" xmlns="" id="{BC5BA6A5-690E-258D-377E-DCFB04064D40}"/>
                    </a:ext>
                  </a:extLst>
                </p:cNvPr>
                <p:cNvSpPr txBox="1"/>
                <p:nvPr/>
              </p:nvSpPr>
              <p:spPr>
                <a:xfrm>
                  <a:off x="3644281" y="1742570"/>
                  <a:ext cx="320922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9%</a:t>
                  </a:r>
                </a:p>
              </p:txBody>
            </p:sp>
            <p:grpSp>
              <p:nvGrpSpPr>
                <p:cNvPr id="212" name="Groupe 211">
                  <a:extLst>
                    <a:ext uri="{FF2B5EF4-FFF2-40B4-BE49-F238E27FC236}">
                      <a16:creationId xmlns:a16="http://schemas.microsoft.com/office/drawing/2014/main" xmlns="" id="{FC5FA544-DA36-45DA-A6E8-35E5ACFA0782}"/>
                    </a:ext>
                  </a:extLst>
                </p:cNvPr>
                <p:cNvGrpSpPr/>
                <p:nvPr/>
              </p:nvGrpSpPr>
              <p:grpSpPr>
                <a:xfrm>
                  <a:off x="3921380" y="1793631"/>
                  <a:ext cx="288196" cy="121138"/>
                  <a:chOff x="3921380" y="1793631"/>
                  <a:chExt cx="288196" cy="121138"/>
                </a:xfrm>
              </p:grpSpPr>
              <p:sp>
                <p:nvSpPr>
                  <p:cNvPr id="217" name="Rectangle 216">
                    <a:extLst>
                      <a:ext uri="{FF2B5EF4-FFF2-40B4-BE49-F238E27FC236}">
                        <a16:creationId xmlns:a16="http://schemas.microsoft.com/office/drawing/2014/main" xmlns="" id="{687D86B9-3ADF-0410-0ECF-47FBBDA8E765}"/>
                      </a:ext>
                    </a:extLst>
                  </p:cNvPr>
                  <p:cNvSpPr/>
                  <p:nvPr/>
                </p:nvSpPr>
                <p:spPr>
                  <a:xfrm>
                    <a:off x="3921380" y="1793631"/>
                    <a:ext cx="224991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18" name="Rectangle 217">
                    <a:extLst>
                      <a:ext uri="{FF2B5EF4-FFF2-40B4-BE49-F238E27FC236}">
                        <a16:creationId xmlns:a16="http://schemas.microsoft.com/office/drawing/2014/main" xmlns="" id="{F1D3FAA6-319E-1C99-2B4B-E01A39005A22}"/>
                      </a:ext>
                    </a:extLst>
                  </p:cNvPr>
                  <p:cNvSpPr/>
                  <p:nvPr/>
                </p:nvSpPr>
                <p:spPr>
                  <a:xfrm>
                    <a:off x="3937682" y="1793631"/>
                    <a:ext cx="157889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19" name="Rectangle 218">
                    <a:extLst>
                      <a:ext uri="{FF2B5EF4-FFF2-40B4-BE49-F238E27FC236}">
                        <a16:creationId xmlns:a16="http://schemas.microsoft.com/office/drawing/2014/main" xmlns="" id="{A03595BD-CC0A-E0F5-24B5-8512C8239D2D}"/>
                      </a:ext>
                    </a:extLst>
                  </p:cNvPr>
                  <p:cNvSpPr/>
                  <p:nvPr/>
                </p:nvSpPr>
                <p:spPr>
                  <a:xfrm>
                    <a:off x="3996665" y="1793631"/>
                    <a:ext cx="212911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213" name="Groupe 212">
                  <a:extLst>
                    <a:ext uri="{FF2B5EF4-FFF2-40B4-BE49-F238E27FC236}">
                      <a16:creationId xmlns:a16="http://schemas.microsoft.com/office/drawing/2014/main" xmlns="" id="{A4EC644A-E960-5E77-9AA7-06FF2BAECE36}"/>
                    </a:ext>
                  </a:extLst>
                </p:cNvPr>
                <p:cNvGrpSpPr/>
                <p:nvPr/>
              </p:nvGrpSpPr>
              <p:grpSpPr>
                <a:xfrm rot="10800000">
                  <a:off x="4266987" y="1793631"/>
                  <a:ext cx="368827" cy="121138"/>
                  <a:chOff x="3840756" y="1793631"/>
                  <a:chExt cx="368827" cy="121138"/>
                </a:xfrm>
              </p:grpSpPr>
              <p:sp>
                <p:nvSpPr>
                  <p:cNvPr id="214" name="Rectangle 213">
                    <a:extLst>
                      <a:ext uri="{FF2B5EF4-FFF2-40B4-BE49-F238E27FC236}">
                        <a16:creationId xmlns:a16="http://schemas.microsoft.com/office/drawing/2014/main" xmlns="" id="{7C09F6F7-FE38-5FA2-993C-0DAB73107969}"/>
                      </a:ext>
                    </a:extLst>
                  </p:cNvPr>
                  <p:cNvSpPr/>
                  <p:nvPr/>
                </p:nvSpPr>
                <p:spPr>
                  <a:xfrm>
                    <a:off x="3840756" y="1793631"/>
                    <a:ext cx="251810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15" name="Rectangle 214">
                    <a:extLst>
                      <a:ext uri="{FF2B5EF4-FFF2-40B4-BE49-F238E27FC236}">
                        <a16:creationId xmlns:a16="http://schemas.microsoft.com/office/drawing/2014/main" xmlns="" id="{1638230C-5B4C-9BFB-45D1-5D04DC0FCD49}"/>
                      </a:ext>
                    </a:extLst>
                  </p:cNvPr>
                  <p:cNvSpPr/>
                  <p:nvPr/>
                </p:nvSpPr>
                <p:spPr>
                  <a:xfrm>
                    <a:off x="3859806" y="1793631"/>
                    <a:ext cx="251811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16" name="Rectangle 215">
                    <a:extLst>
                      <a:ext uri="{FF2B5EF4-FFF2-40B4-BE49-F238E27FC236}">
                        <a16:creationId xmlns:a16="http://schemas.microsoft.com/office/drawing/2014/main" xmlns="" id="{130481AE-2574-7466-C77C-0721FD18D7BC}"/>
                      </a:ext>
                    </a:extLst>
                  </p:cNvPr>
                  <p:cNvSpPr/>
                  <p:nvPr/>
                </p:nvSpPr>
                <p:spPr>
                  <a:xfrm>
                    <a:off x="3903961" y="1793631"/>
                    <a:ext cx="305622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grpSp>
            <p:nvGrpSpPr>
              <p:cNvPr id="188" name="Groupe 187">
                <a:extLst>
                  <a:ext uri="{FF2B5EF4-FFF2-40B4-BE49-F238E27FC236}">
                    <a16:creationId xmlns:a16="http://schemas.microsoft.com/office/drawing/2014/main" xmlns="" id="{2885C5E2-DA4B-2F1A-98FC-C7C72E5B506B}"/>
                  </a:ext>
                </a:extLst>
              </p:cNvPr>
              <p:cNvGrpSpPr/>
              <p:nvPr/>
            </p:nvGrpSpPr>
            <p:grpSpPr>
              <a:xfrm>
                <a:off x="3519489" y="3772214"/>
                <a:ext cx="1154733" cy="215444"/>
                <a:chOff x="3519489" y="1742570"/>
                <a:chExt cx="1154733" cy="215444"/>
              </a:xfrm>
            </p:grpSpPr>
            <p:sp>
              <p:nvSpPr>
                <p:cNvPr id="189" name="ZoneTexte 188">
                  <a:extLst>
                    <a:ext uri="{FF2B5EF4-FFF2-40B4-BE49-F238E27FC236}">
                      <a16:creationId xmlns:a16="http://schemas.microsoft.com/office/drawing/2014/main" xmlns="" id="{D10E54A1-6F3E-090B-D776-B2CCA971D895}"/>
                    </a:ext>
                  </a:extLst>
                </p:cNvPr>
                <p:cNvSpPr txBox="1"/>
                <p:nvPr/>
              </p:nvSpPr>
              <p:spPr>
                <a:xfrm>
                  <a:off x="4353300" y="1742570"/>
                  <a:ext cx="320922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4%</a:t>
                  </a:r>
                </a:p>
              </p:txBody>
            </p:sp>
            <p:sp>
              <p:nvSpPr>
                <p:cNvPr id="190" name="ZoneTexte 189">
                  <a:extLst>
                    <a:ext uri="{FF2B5EF4-FFF2-40B4-BE49-F238E27FC236}">
                      <a16:creationId xmlns:a16="http://schemas.microsoft.com/office/drawing/2014/main" xmlns="" id="{509B116B-6FAE-5B1D-D0D1-2B3559353082}"/>
                    </a:ext>
                  </a:extLst>
                </p:cNvPr>
                <p:cNvSpPr txBox="1"/>
                <p:nvPr/>
              </p:nvSpPr>
              <p:spPr>
                <a:xfrm>
                  <a:off x="3519489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12%</a:t>
                  </a:r>
                </a:p>
              </p:txBody>
            </p:sp>
            <p:grpSp>
              <p:nvGrpSpPr>
                <p:cNvPr id="191" name="Groupe 190">
                  <a:extLst>
                    <a:ext uri="{FF2B5EF4-FFF2-40B4-BE49-F238E27FC236}">
                      <a16:creationId xmlns:a16="http://schemas.microsoft.com/office/drawing/2014/main" xmlns="" id="{132E885D-F10A-73C0-19B4-82E07BFD654E}"/>
                    </a:ext>
                  </a:extLst>
                </p:cNvPr>
                <p:cNvGrpSpPr/>
                <p:nvPr/>
              </p:nvGrpSpPr>
              <p:grpSpPr>
                <a:xfrm>
                  <a:off x="3845180" y="1793631"/>
                  <a:ext cx="364396" cy="121138"/>
                  <a:chOff x="3845180" y="1793631"/>
                  <a:chExt cx="364396" cy="121138"/>
                </a:xfrm>
              </p:grpSpPr>
              <p:sp>
                <p:nvSpPr>
                  <p:cNvPr id="195" name="Rectangle 194">
                    <a:extLst>
                      <a:ext uri="{FF2B5EF4-FFF2-40B4-BE49-F238E27FC236}">
                        <a16:creationId xmlns:a16="http://schemas.microsoft.com/office/drawing/2014/main" xmlns="" id="{3A17E608-83A5-D513-62BA-30AFDC0E7543}"/>
                      </a:ext>
                    </a:extLst>
                  </p:cNvPr>
                  <p:cNvSpPr/>
                  <p:nvPr/>
                </p:nvSpPr>
                <p:spPr>
                  <a:xfrm>
                    <a:off x="3845180" y="1793631"/>
                    <a:ext cx="224991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97" name="Rectangle 196">
                    <a:extLst>
                      <a:ext uri="{FF2B5EF4-FFF2-40B4-BE49-F238E27FC236}">
                        <a16:creationId xmlns:a16="http://schemas.microsoft.com/office/drawing/2014/main" xmlns="" id="{905DB2E3-3859-8FA0-EC31-3350C6ADA959}"/>
                      </a:ext>
                    </a:extLst>
                  </p:cNvPr>
                  <p:cNvSpPr/>
                  <p:nvPr/>
                </p:nvSpPr>
                <p:spPr>
                  <a:xfrm>
                    <a:off x="3863013" y="1793631"/>
                    <a:ext cx="346563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92" name="Groupe 191">
                  <a:extLst>
                    <a:ext uri="{FF2B5EF4-FFF2-40B4-BE49-F238E27FC236}">
                      <a16:creationId xmlns:a16="http://schemas.microsoft.com/office/drawing/2014/main" xmlns="" id="{7A9955C0-81CD-6974-49ED-D592F2F4A8E4}"/>
                    </a:ext>
                  </a:extLst>
                </p:cNvPr>
                <p:cNvGrpSpPr/>
                <p:nvPr/>
              </p:nvGrpSpPr>
              <p:grpSpPr>
                <a:xfrm rot="10800000">
                  <a:off x="4266988" y="1793631"/>
                  <a:ext cx="131713" cy="121138"/>
                  <a:chOff x="4077869" y="1793631"/>
                  <a:chExt cx="131713" cy="121138"/>
                </a:xfrm>
              </p:grpSpPr>
              <p:sp>
                <p:nvSpPr>
                  <p:cNvPr id="193" name="Rectangle 192">
                    <a:extLst>
                      <a:ext uri="{FF2B5EF4-FFF2-40B4-BE49-F238E27FC236}">
                        <a16:creationId xmlns:a16="http://schemas.microsoft.com/office/drawing/2014/main" xmlns="" id="{9C38DEC1-DD74-A533-3FDF-72A6CA1D2347}"/>
                      </a:ext>
                    </a:extLst>
                  </p:cNvPr>
                  <p:cNvSpPr/>
                  <p:nvPr/>
                </p:nvSpPr>
                <p:spPr>
                  <a:xfrm>
                    <a:off x="4077869" y="1793631"/>
                    <a:ext cx="119472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94" name="Rectangle 193">
                    <a:extLst>
                      <a:ext uri="{FF2B5EF4-FFF2-40B4-BE49-F238E27FC236}">
                        <a16:creationId xmlns:a16="http://schemas.microsoft.com/office/drawing/2014/main" xmlns="" id="{D81FCF5D-1171-EF61-1DFA-8494118DCAB1}"/>
                      </a:ext>
                    </a:extLst>
                  </p:cNvPr>
                  <p:cNvSpPr/>
                  <p:nvPr/>
                </p:nvSpPr>
                <p:spPr>
                  <a:xfrm>
                    <a:off x="4090110" y="1793631"/>
                    <a:ext cx="119472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grpSp>
            <p:nvGrpSpPr>
              <p:cNvPr id="176" name="Groupe 175">
                <a:extLst>
                  <a:ext uri="{FF2B5EF4-FFF2-40B4-BE49-F238E27FC236}">
                    <a16:creationId xmlns:a16="http://schemas.microsoft.com/office/drawing/2014/main" xmlns="" id="{9E2B4B7E-DCC8-50BB-54E2-D6FB9890B029}"/>
                  </a:ext>
                </a:extLst>
              </p:cNvPr>
              <p:cNvGrpSpPr/>
              <p:nvPr/>
            </p:nvGrpSpPr>
            <p:grpSpPr>
              <a:xfrm>
                <a:off x="3487675" y="3546698"/>
                <a:ext cx="1223401" cy="215444"/>
                <a:chOff x="3487675" y="1742570"/>
                <a:chExt cx="1223401" cy="215444"/>
              </a:xfrm>
            </p:grpSpPr>
            <p:sp>
              <p:nvSpPr>
                <p:cNvPr id="177" name="ZoneTexte 176">
                  <a:extLst>
                    <a:ext uri="{FF2B5EF4-FFF2-40B4-BE49-F238E27FC236}">
                      <a16:creationId xmlns:a16="http://schemas.microsoft.com/office/drawing/2014/main" xmlns="" id="{E9F8F14E-1E65-5BB3-A3B5-AED27182A72B}"/>
                    </a:ext>
                  </a:extLst>
                </p:cNvPr>
                <p:cNvSpPr txBox="1"/>
                <p:nvPr/>
              </p:nvSpPr>
              <p:spPr>
                <a:xfrm>
                  <a:off x="4390154" y="1742570"/>
                  <a:ext cx="320922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6%</a:t>
                  </a:r>
                </a:p>
              </p:txBody>
            </p:sp>
            <p:sp>
              <p:nvSpPr>
                <p:cNvPr id="178" name="ZoneTexte 177">
                  <a:extLst>
                    <a:ext uri="{FF2B5EF4-FFF2-40B4-BE49-F238E27FC236}">
                      <a16:creationId xmlns:a16="http://schemas.microsoft.com/office/drawing/2014/main" xmlns="" id="{BE8731A7-D1E5-59EA-5897-79167E4BF956}"/>
                    </a:ext>
                  </a:extLst>
                </p:cNvPr>
                <p:cNvSpPr txBox="1"/>
                <p:nvPr/>
              </p:nvSpPr>
              <p:spPr>
                <a:xfrm>
                  <a:off x="3487675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13%</a:t>
                  </a:r>
                </a:p>
              </p:txBody>
            </p:sp>
            <p:grpSp>
              <p:nvGrpSpPr>
                <p:cNvPr id="179" name="Groupe 178">
                  <a:extLst>
                    <a:ext uri="{FF2B5EF4-FFF2-40B4-BE49-F238E27FC236}">
                      <a16:creationId xmlns:a16="http://schemas.microsoft.com/office/drawing/2014/main" xmlns="" id="{07EDF5B3-102B-1152-1633-54E1F21B4C4C}"/>
                    </a:ext>
                  </a:extLst>
                </p:cNvPr>
                <p:cNvGrpSpPr/>
                <p:nvPr/>
              </p:nvGrpSpPr>
              <p:grpSpPr>
                <a:xfrm>
                  <a:off x="3813430" y="1793631"/>
                  <a:ext cx="396146" cy="121138"/>
                  <a:chOff x="3813430" y="1793631"/>
                  <a:chExt cx="396146" cy="121138"/>
                </a:xfrm>
              </p:grpSpPr>
              <p:sp>
                <p:nvSpPr>
                  <p:cNvPr id="185" name="Rectangle 184">
                    <a:extLst>
                      <a:ext uri="{FF2B5EF4-FFF2-40B4-BE49-F238E27FC236}">
                        <a16:creationId xmlns:a16="http://schemas.microsoft.com/office/drawing/2014/main" xmlns="" id="{EE1BD0D9-2528-48F5-4AED-DD520343314C}"/>
                      </a:ext>
                    </a:extLst>
                  </p:cNvPr>
                  <p:cNvSpPr/>
                  <p:nvPr/>
                </p:nvSpPr>
                <p:spPr>
                  <a:xfrm>
                    <a:off x="3813430" y="1793631"/>
                    <a:ext cx="224991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86" name="Rectangle 185">
                    <a:extLst>
                      <a:ext uri="{FF2B5EF4-FFF2-40B4-BE49-F238E27FC236}">
                        <a16:creationId xmlns:a16="http://schemas.microsoft.com/office/drawing/2014/main" xmlns="" id="{3575ACB5-5F0E-7F74-87EC-0E3B6A40610A}"/>
                      </a:ext>
                    </a:extLst>
                  </p:cNvPr>
                  <p:cNvSpPr/>
                  <p:nvPr/>
                </p:nvSpPr>
                <p:spPr>
                  <a:xfrm>
                    <a:off x="3822700" y="1793631"/>
                    <a:ext cx="295287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87" name="Rectangle 186">
                    <a:extLst>
                      <a:ext uri="{FF2B5EF4-FFF2-40B4-BE49-F238E27FC236}">
                        <a16:creationId xmlns:a16="http://schemas.microsoft.com/office/drawing/2014/main" xmlns="" id="{20803E76-4D4E-3257-A76D-159449302E90}"/>
                      </a:ext>
                    </a:extLst>
                  </p:cNvPr>
                  <p:cNvSpPr/>
                  <p:nvPr/>
                </p:nvSpPr>
                <p:spPr>
                  <a:xfrm>
                    <a:off x="3863013" y="1793631"/>
                    <a:ext cx="346563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80" name="Groupe 179">
                  <a:extLst>
                    <a:ext uri="{FF2B5EF4-FFF2-40B4-BE49-F238E27FC236}">
                      <a16:creationId xmlns:a16="http://schemas.microsoft.com/office/drawing/2014/main" xmlns="" id="{FD8FF2D5-7273-E30D-0F93-A068FBCEF8D8}"/>
                    </a:ext>
                  </a:extLst>
                </p:cNvPr>
                <p:cNvGrpSpPr/>
                <p:nvPr/>
              </p:nvGrpSpPr>
              <p:grpSpPr>
                <a:xfrm rot="10800000">
                  <a:off x="4266988" y="1793631"/>
                  <a:ext cx="176163" cy="121138"/>
                  <a:chOff x="4033419" y="1793631"/>
                  <a:chExt cx="176163" cy="121138"/>
                </a:xfrm>
              </p:grpSpPr>
              <p:sp>
                <p:nvSpPr>
                  <p:cNvPr id="183" name="Rectangle 182">
                    <a:extLst>
                      <a:ext uri="{FF2B5EF4-FFF2-40B4-BE49-F238E27FC236}">
                        <a16:creationId xmlns:a16="http://schemas.microsoft.com/office/drawing/2014/main" xmlns="" id="{EF4021D3-0806-F775-CF1F-851FF4FD5B9E}"/>
                      </a:ext>
                    </a:extLst>
                  </p:cNvPr>
                  <p:cNvSpPr/>
                  <p:nvPr/>
                </p:nvSpPr>
                <p:spPr>
                  <a:xfrm>
                    <a:off x="4033419" y="1793631"/>
                    <a:ext cx="119472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84" name="Rectangle 183">
                    <a:extLst>
                      <a:ext uri="{FF2B5EF4-FFF2-40B4-BE49-F238E27FC236}">
                        <a16:creationId xmlns:a16="http://schemas.microsoft.com/office/drawing/2014/main" xmlns="" id="{61A13E6B-8EC2-8E62-47E7-9874B90AC543}"/>
                      </a:ext>
                    </a:extLst>
                  </p:cNvPr>
                  <p:cNvSpPr/>
                  <p:nvPr/>
                </p:nvSpPr>
                <p:spPr>
                  <a:xfrm>
                    <a:off x="4058820" y="1793631"/>
                    <a:ext cx="150762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grpSp>
            <p:nvGrpSpPr>
              <p:cNvPr id="151" name="Groupe 150">
                <a:extLst>
                  <a:ext uri="{FF2B5EF4-FFF2-40B4-BE49-F238E27FC236}">
                    <a16:creationId xmlns:a16="http://schemas.microsoft.com/office/drawing/2014/main" xmlns="" id="{937010A2-A557-F66E-DB45-326625B4B8EC}"/>
                  </a:ext>
                </a:extLst>
              </p:cNvPr>
              <p:cNvGrpSpPr/>
              <p:nvPr/>
            </p:nvGrpSpPr>
            <p:grpSpPr>
              <a:xfrm>
                <a:off x="3395120" y="3095666"/>
                <a:ext cx="1338045" cy="215444"/>
                <a:chOff x="3395120" y="1742570"/>
                <a:chExt cx="1338045" cy="215444"/>
              </a:xfrm>
            </p:grpSpPr>
            <p:sp>
              <p:nvSpPr>
                <p:cNvPr id="152" name="ZoneTexte 151">
                  <a:extLst>
                    <a:ext uri="{FF2B5EF4-FFF2-40B4-BE49-F238E27FC236}">
                      <a16:creationId xmlns:a16="http://schemas.microsoft.com/office/drawing/2014/main" xmlns="" id="{003884AE-ECD6-FBC6-BF26-F944153F6426}"/>
                    </a:ext>
                  </a:extLst>
                </p:cNvPr>
                <p:cNvSpPr txBox="1"/>
                <p:nvPr/>
              </p:nvSpPr>
              <p:spPr>
                <a:xfrm>
                  <a:off x="4412243" y="1742570"/>
                  <a:ext cx="320922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7%</a:t>
                  </a:r>
                </a:p>
              </p:txBody>
            </p:sp>
            <p:sp>
              <p:nvSpPr>
                <p:cNvPr id="153" name="ZoneTexte 152">
                  <a:extLst>
                    <a:ext uri="{FF2B5EF4-FFF2-40B4-BE49-F238E27FC236}">
                      <a16:creationId xmlns:a16="http://schemas.microsoft.com/office/drawing/2014/main" xmlns="" id="{EDA68EF8-8633-E414-056D-5C7255B9BFA4}"/>
                    </a:ext>
                  </a:extLst>
                </p:cNvPr>
                <p:cNvSpPr txBox="1"/>
                <p:nvPr/>
              </p:nvSpPr>
              <p:spPr>
                <a:xfrm>
                  <a:off x="3395120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16%</a:t>
                  </a:r>
                </a:p>
              </p:txBody>
            </p:sp>
            <p:grpSp>
              <p:nvGrpSpPr>
                <p:cNvPr id="154" name="Groupe 153">
                  <a:extLst>
                    <a:ext uri="{FF2B5EF4-FFF2-40B4-BE49-F238E27FC236}">
                      <a16:creationId xmlns:a16="http://schemas.microsoft.com/office/drawing/2014/main" xmlns="" id="{DDC78D15-7615-269E-4C27-2D179C7F405D}"/>
                    </a:ext>
                  </a:extLst>
                </p:cNvPr>
                <p:cNvGrpSpPr/>
                <p:nvPr/>
              </p:nvGrpSpPr>
              <p:grpSpPr>
                <a:xfrm>
                  <a:off x="3724530" y="1793631"/>
                  <a:ext cx="485046" cy="121138"/>
                  <a:chOff x="3724530" y="1793631"/>
                  <a:chExt cx="485046" cy="121138"/>
                </a:xfrm>
              </p:grpSpPr>
              <p:sp>
                <p:nvSpPr>
                  <p:cNvPr id="159" name="Rectangle 158">
                    <a:extLst>
                      <a:ext uri="{FF2B5EF4-FFF2-40B4-BE49-F238E27FC236}">
                        <a16:creationId xmlns:a16="http://schemas.microsoft.com/office/drawing/2014/main" xmlns="" id="{D479274E-FB4C-C6C1-AE4D-7EB274FC697B}"/>
                      </a:ext>
                    </a:extLst>
                  </p:cNvPr>
                  <p:cNvSpPr/>
                  <p:nvPr/>
                </p:nvSpPr>
                <p:spPr>
                  <a:xfrm>
                    <a:off x="3724530" y="1793631"/>
                    <a:ext cx="224991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60" name="Rectangle 159">
                    <a:extLst>
                      <a:ext uri="{FF2B5EF4-FFF2-40B4-BE49-F238E27FC236}">
                        <a16:creationId xmlns:a16="http://schemas.microsoft.com/office/drawing/2014/main" xmlns="" id="{6E3F2FDE-CF77-EC80-8E45-142B47D9F141}"/>
                      </a:ext>
                    </a:extLst>
                  </p:cNvPr>
                  <p:cNvSpPr/>
                  <p:nvPr/>
                </p:nvSpPr>
                <p:spPr>
                  <a:xfrm>
                    <a:off x="3863013" y="1793631"/>
                    <a:ext cx="248624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61" name="Rectangle 160">
                    <a:extLst>
                      <a:ext uri="{FF2B5EF4-FFF2-40B4-BE49-F238E27FC236}">
                        <a16:creationId xmlns:a16="http://schemas.microsoft.com/office/drawing/2014/main" xmlns="" id="{47297186-11F3-E95B-4DDF-24CCEB8F1BFD}"/>
                      </a:ext>
                    </a:extLst>
                  </p:cNvPr>
                  <p:cNvSpPr/>
                  <p:nvPr/>
                </p:nvSpPr>
                <p:spPr>
                  <a:xfrm>
                    <a:off x="4078824" y="1793631"/>
                    <a:ext cx="130752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55" name="Groupe 154">
                  <a:extLst>
                    <a:ext uri="{FF2B5EF4-FFF2-40B4-BE49-F238E27FC236}">
                      <a16:creationId xmlns:a16="http://schemas.microsoft.com/office/drawing/2014/main" xmlns="" id="{F356804C-89B9-86D9-D619-B38785D0325D}"/>
                    </a:ext>
                  </a:extLst>
                </p:cNvPr>
                <p:cNvGrpSpPr/>
                <p:nvPr/>
              </p:nvGrpSpPr>
              <p:grpSpPr>
                <a:xfrm rot="10800000">
                  <a:off x="4266990" y="1793631"/>
                  <a:ext cx="196480" cy="121138"/>
                  <a:chOff x="4013100" y="1793631"/>
                  <a:chExt cx="196480" cy="121138"/>
                </a:xfrm>
              </p:grpSpPr>
              <p:sp>
                <p:nvSpPr>
                  <p:cNvPr id="156" name="Rectangle 155">
                    <a:extLst>
                      <a:ext uri="{FF2B5EF4-FFF2-40B4-BE49-F238E27FC236}">
                        <a16:creationId xmlns:a16="http://schemas.microsoft.com/office/drawing/2014/main" xmlns="" id="{C2BE8D61-A683-099B-FEE5-FCE17C789086}"/>
                      </a:ext>
                    </a:extLst>
                  </p:cNvPr>
                  <p:cNvSpPr/>
                  <p:nvPr/>
                </p:nvSpPr>
                <p:spPr>
                  <a:xfrm>
                    <a:off x="4013100" y="1793631"/>
                    <a:ext cx="45719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57" name="Rectangle 156">
                    <a:extLst>
                      <a:ext uri="{FF2B5EF4-FFF2-40B4-BE49-F238E27FC236}">
                        <a16:creationId xmlns:a16="http://schemas.microsoft.com/office/drawing/2014/main" xmlns="" id="{67661FF6-4410-F5FE-651B-F88AA88C3A4D}"/>
                      </a:ext>
                    </a:extLst>
                  </p:cNvPr>
                  <p:cNvSpPr/>
                  <p:nvPr/>
                </p:nvSpPr>
                <p:spPr>
                  <a:xfrm>
                    <a:off x="4038791" y="1793631"/>
                    <a:ext cx="139500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58" name="Rectangle 157">
                    <a:extLst>
                      <a:ext uri="{FF2B5EF4-FFF2-40B4-BE49-F238E27FC236}">
                        <a16:creationId xmlns:a16="http://schemas.microsoft.com/office/drawing/2014/main" xmlns="" id="{AFB1E8AB-8A80-3F9F-1F4E-A8FDAB3414E1}"/>
                      </a:ext>
                    </a:extLst>
                  </p:cNvPr>
                  <p:cNvSpPr/>
                  <p:nvPr/>
                </p:nvSpPr>
                <p:spPr>
                  <a:xfrm>
                    <a:off x="4144105" y="1793631"/>
                    <a:ext cx="65475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62" name="ZoneTexte 161">
                  <a:extLst>
                    <a:ext uri="{FF2B5EF4-FFF2-40B4-BE49-F238E27FC236}">
                      <a16:creationId xmlns:a16="http://schemas.microsoft.com/office/drawing/2014/main" xmlns="" id="{FC017F88-6170-FD90-021D-2EB182BE562F}"/>
                    </a:ext>
                  </a:extLst>
                </p:cNvPr>
                <p:cNvSpPr txBox="1"/>
                <p:nvPr/>
              </p:nvSpPr>
              <p:spPr>
                <a:xfrm>
                  <a:off x="3634941" y="1742570"/>
                  <a:ext cx="39786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chemeClr val="bg1"/>
                      </a:solidFill>
                    </a:rPr>
                    <a:t>(5%)</a:t>
                  </a:r>
                </a:p>
              </p:txBody>
            </p:sp>
          </p:grpSp>
          <p:grpSp>
            <p:nvGrpSpPr>
              <p:cNvPr id="140" name="Groupe 139">
                <a:extLst>
                  <a:ext uri="{FF2B5EF4-FFF2-40B4-BE49-F238E27FC236}">
                    <a16:creationId xmlns:a16="http://schemas.microsoft.com/office/drawing/2014/main" xmlns="" id="{3F7D6AB2-FA8D-A63B-A107-66F3E421FE97}"/>
                  </a:ext>
                </a:extLst>
              </p:cNvPr>
              <p:cNvGrpSpPr/>
              <p:nvPr/>
            </p:nvGrpSpPr>
            <p:grpSpPr>
              <a:xfrm>
                <a:off x="3333299" y="2870150"/>
                <a:ext cx="1680794" cy="215444"/>
                <a:chOff x="3333299" y="1742570"/>
                <a:chExt cx="1680794" cy="215444"/>
              </a:xfrm>
            </p:grpSpPr>
            <p:sp>
              <p:nvSpPr>
                <p:cNvPr id="141" name="ZoneTexte 140">
                  <a:extLst>
                    <a:ext uri="{FF2B5EF4-FFF2-40B4-BE49-F238E27FC236}">
                      <a16:creationId xmlns:a16="http://schemas.microsoft.com/office/drawing/2014/main" xmlns="" id="{F0108541-3382-1425-3DE1-C79A4A033301}"/>
                    </a:ext>
                  </a:extLst>
                </p:cNvPr>
                <p:cNvSpPr txBox="1"/>
                <p:nvPr/>
              </p:nvSpPr>
              <p:spPr>
                <a:xfrm>
                  <a:off x="4637067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14%</a:t>
                  </a:r>
                </a:p>
              </p:txBody>
            </p:sp>
            <p:sp>
              <p:nvSpPr>
                <p:cNvPr id="142" name="ZoneTexte 141">
                  <a:extLst>
                    <a:ext uri="{FF2B5EF4-FFF2-40B4-BE49-F238E27FC236}">
                      <a16:creationId xmlns:a16="http://schemas.microsoft.com/office/drawing/2014/main" xmlns="" id="{367A8D4C-AAA7-5DE1-7385-BCFF1DE5D0FB}"/>
                    </a:ext>
                  </a:extLst>
                </p:cNvPr>
                <p:cNvSpPr txBox="1"/>
                <p:nvPr/>
              </p:nvSpPr>
              <p:spPr>
                <a:xfrm>
                  <a:off x="3333299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18%</a:t>
                  </a:r>
                </a:p>
              </p:txBody>
            </p:sp>
            <p:grpSp>
              <p:nvGrpSpPr>
                <p:cNvPr id="143" name="Groupe 142">
                  <a:extLst>
                    <a:ext uri="{FF2B5EF4-FFF2-40B4-BE49-F238E27FC236}">
                      <a16:creationId xmlns:a16="http://schemas.microsoft.com/office/drawing/2014/main" xmlns="" id="{593F186E-7463-D18A-BBB5-26F97031BB13}"/>
                    </a:ext>
                  </a:extLst>
                </p:cNvPr>
                <p:cNvGrpSpPr/>
                <p:nvPr/>
              </p:nvGrpSpPr>
              <p:grpSpPr>
                <a:xfrm>
                  <a:off x="3665694" y="1793631"/>
                  <a:ext cx="543882" cy="121138"/>
                  <a:chOff x="3665694" y="1793631"/>
                  <a:chExt cx="543882" cy="121138"/>
                </a:xfrm>
              </p:grpSpPr>
              <p:sp>
                <p:nvSpPr>
                  <p:cNvPr id="148" name="Rectangle 147">
                    <a:extLst>
                      <a:ext uri="{FF2B5EF4-FFF2-40B4-BE49-F238E27FC236}">
                        <a16:creationId xmlns:a16="http://schemas.microsoft.com/office/drawing/2014/main" xmlns="" id="{EC1B318E-55EA-0B4F-1C45-76EA6AD2C4CE}"/>
                      </a:ext>
                    </a:extLst>
                  </p:cNvPr>
                  <p:cNvSpPr/>
                  <p:nvPr/>
                </p:nvSpPr>
                <p:spPr>
                  <a:xfrm>
                    <a:off x="3665694" y="1793631"/>
                    <a:ext cx="290178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49" name="Rectangle 148">
                    <a:extLst>
                      <a:ext uri="{FF2B5EF4-FFF2-40B4-BE49-F238E27FC236}">
                        <a16:creationId xmlns:a16="http://schemas.microsoft.com/office/drawing/2014/main" xmlns="" id="{B3A341BF-3708-B196-DCEF-10E39D4D553D}"/>
                      </a:ext>
                    </a:extLst>
                  </p:cNvPr>
                  <p:cNvSpPr/>
                  <p:nvPr/>
                </p:nvSpPr>
                <p:spPr>
                  <a:xfrm>
                    <a:off x="3673475" y="1793631"/>
                    <a:ext cx="151277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50" name="Rectangle 149">
                    <a:extLst>
                      <a:ext uri="{FF2B5EF4-FFF2-40B4-BE49-F238E27FC236}">
                        <a16:creationId xmlns:a16="http://schemas.microsoft.com/office/drawing/2014/main" xmlns="" id="{A7CE237E-E6AA-D377-7921-92C39BE5B892}"/>
                      </a:ext>
                    </a:extLst>
                  </p:cNvPr>
                  <p:cNvSpPr/>
                  <p:nvPr/>
                </p:nvSpPr>
                <p:spPr>
                  <a:xfrm>
                    <a:off x="3786367" y="1793631"/>
                    <a:ext cx="423209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44" name="Groupe 143">
                  <a:extLst>
                    <a:ext uri="{FF2B5EF4-FFF2-40B4-BE49-F238E27FC236}">
                      <a16:creationId xmlns:a16="http://schemas.microsoft.com/office/drawing/2014/main" xmlns="" id="{90615019-A606-E479-95B8-F9A0B1B39704}"/>
                    </a:ext>
                  </a:extLst>
                </p:cNvPr>
                <p:cNvGrpSpPr/>
                <p:nvPr/>
              </p:nvGrpSpPr>
              <p:grpSpPr>
                <a:xfrm rot="10800000">
                  <a:off x="4266991" y="1793631"/>
                  <a:ext cx="418763" cy="121138"/>
                  <a:chOff x="3790816" y="1793631"/>
                  <a:chExt cx="418763" cy="121138"/>
                </a:xfrm>
              </p:grpSpPr>
              <p:sp>
                <p:nvSpPr>
                  <p:cNvPr id="145" name="Rectangle 144">
                    <a:extLst>
                      <a:ext uri="{FF2B5EF4-FFF2-40B4-BE49-F238E27FC236}">
                        <a16:creationId xmlns:a16="http://schemas.microsoft.com/office/drawing/2014/main" xmlns="" id="{1C03B0FB-EE6B-C6CC-B76A-5EA36F7ACDC4}"/>
                      </a:ext>
                    </a:extLst>
                  </p:cNvPr>
                  <p:cNvSpPr/>
                  <p:nvPr/>
                </p:nvSpPr>
                <p:spPr>
                  <a:xfrm>
                    <a:off x="3790816" y="1793631"/>
                    <a:ext cx="245778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46" name="Rectangle 145">
                    <a:extLst>
                      <a:ext uri="{FF2B5EF4-FFF2-40B4-BE49-F238E27FC236}">
                        <a16:creationId xmlns:a16="http://schemas.microsoft.com/office/drawing/2014/main" xmlns="" id="{2792DC2D-641C-98ED-9DB6-B171084296C4}"/>
                      </a:ext>
                    </a:extLst>
                  </p:cNvPr>
                  <p:cNvSpPr/>
                  <p:nvPr/>
                </p:nvSpPr>
                <p:spPr>
                  <a:xfrm>
                    <a:off x="3801263" y="1793631"/>
                    <a:ext cx="196341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47" name="Rectangle 146">
                    <a:extLst>
                      <a:ext uri="{FF2B5EF4-FFF2-40B4-BE49-F238E27FC236}">
                        <a16:creationId xmlns:a16="http://schemas.microsoft.com/office/drawing/2014/main" xmlns="" id="{B8AE0030-342A-A5BD-6916-827F2F516A31}"/>
                      </a:ext>
                    </a:extLst>
                  </p:cNvPr>
                  <p:cNvSpPr/>
                  <p:nvPr/>
                </p:nvSpPr>
                <p:spPr>
                  <a:xfrm>
                    <a:off x="3885520" y="1793631"/>
                    <a:ext cx="324059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grpSp>
            <p:nvGrpSpPr>
              <p:cNvPr id="129" name="Groupe 128">
                <a:extLst>
                  <a:ext uri="{FF2B5EF4-FFF2-40B4-BE49-F238E27FC236}">
                    <a16:creationId xmlns:a16="http://schemas.microsoft.com/office/drawing/2014/main" xmlns="" id="{24BB4DEC-D1FC-B857-6CF2-767B3A792142}"/>
                  </a:ext>
                </a:extLst>
              </p:cNvPr>
              <p:cNvGrpSpPr/>
              <p:nvPr/>
            </p:nvGrpSpPr>
            <p:grpSpPr>
              <a:xfrm>
                <a:off x="3280176" y="2644634"/>
                <a:ext cx="1827975" cy="215444"/>
                <a:chOff x="3280176" y="1742570"/>
                <a:chExt cx="1827975" cy="215444"/>
              </a:xfrm>
            </p:grpSpPr>
            <p:sp>
              <p:nvSpPr>
                <p:cNvPr id="130" name="ZoneTexte 129">
                  <a:extLst>
                    <a:ext uri="{FF2B5EF4-FFF2-40B4-BE49-F238E27FC236}">
                      <a16:creationId xmlns:a16="http://schemas.microsoft.com/office/drawing/2014/main" xmlns="" id="{718A53DB-083D-1873-93A3-A974FED299C3}"/>
                    </a:ext>
                  </a:extLst>
                </p:cNvPr>
                <p:cNvSpPr txBox="1"/>
                <p:nvPr/>
              </p:nvSpPr>
              <p:spPr>
                <a:xfrm>
                  <a:off x="4731125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17%</a:t>
                  </a:r>
                </a:p>
              </p:txBody>
            </p:sp>
            <p:sp>
              <p:nvSpPr>
                <p:cNvPr id="131" name="ZoneTexte 130">
                  <a:extLst>
                    <a:ext uri="{FF2B5EF4-FFF2-40B4-BE49-F238E27FC236}">
                      <a16:creationId xmlns:a16="http://schemas.microsoft.com/office/drawing/2014/main" xmlns="" id="{B47CCCA1-A6ED-30D4-1CA0-54FE49F08498}"/>
                    </a:ext>
                  </a:extLst>
                </p:cNvPr>
                <p:cNvSpPr txBox="1"/>
                <p:nvPr/>
              </p:nvSpPr>
              <p:spPr>
                <a:xfrm>
                  <a:off x="3280176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20%</a:t>
                  </a:r>
                </a:p>
              </p:txBody>
            </p:sp>
            <p:grpSp>
              <p:nvGrpSpPr>
                <p:cNvPr id="132" name="Groupe 131">
                  <a:extLst>
                    <a:ext uri="{FF2B5EF4-FFF2-40B4-BE49-F238E27FC236}">
                      <a16:creationId xmlns:a16="http://schemas.microsoft.com/office/drawing/2014/main" xmlns="" id="{13C8935A-6972-CCD9-BD3A-D37201B0C4B1}"/>
                    </a:ext>
                  </a:extLst>
                </p:cNvPr>
                <p:cNvGrpSpPr/>
                <p:nvPr/>
              </p:nvGrpSpPr>
              <p:grpSpPr>
                <a:xfrm>
                  <a:off x="3611719" y="1793631"/>
                  <a:ext cx="597858" cy="121138"/>
                  <a:chOff x="3611719" y="1793631"/>
                  <a:chExt cx="597858" cy="121138"/>
                </a:xfrm>
              </p:grpSpPr>
              <p:sp>
                <p:nvSpPr>
                  <p:cNvPr id="136" name="Rectangle 135">
                    <a:extLst>
                      <a:ext uri="{FF2B5EF4-FFF2-40B4-BE49-F238E27FC236}">
                        <a16:creationId xmlns:a16="http://schemas.microsoft.com/office/drawing/2014/main" xmlns="" id="{E1965AD5-C6DE-95FC-1F5E-E44DF0D997D6}"/>
                      </a:ext>
                    </a:extLst>
                  </p:cNvPr>
                  <p:cNvSpPr/>
                  <p:nvPr/>
                </p:nvSpPr>
                <p:spPr>
                  <a:xfrm>
                    <a:off x="3611719" y="1793631"/>
                    <a:ext cx="290178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37" name="Rectangle 136">
                    <a:extLst>
                      <a:ext uri="{FF2B5EF4-FFF2-40B4-BE49-F238E27FC236}">
                        <a16:creationId xmlns:a16="http://schemas.microsoft.com/office/drawing/2014/main" xmlns="" id="{0D6ABAB7-8D82-6B56-658A-918EE8DBB4D1}"/>
                      </a:ext>
                    </a:extLst>
                  </p:cNvPr>
                  <p:cNvSpPr/>
                  <p:nvPr/>
                </p:nvSpPr>
                <p:spPr>
                  <a:xfrm>
                    <a:off x="3626978" y="1793631"/>
                    <a:ext cx="105040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38" name="Rectangle 137">
                    <a:extLst>
                      <a:ext uri="{FF2B5EF4-FFF2-40B4-BE49-F238E27FC236}">
                        <a16:creationId xmlns:a16="http://schemas.microsoft.com/office/drawing/2014/main" xmlns="" id="{B6691F43-8F0B-E13E-E739-5BD1DA15188A}"/>
                      </a:ext>
                    </a:extLst>
                  </p:cNvPr>
                  <p:cNvSpPr/>
                  <p:nvPr/>
                </p:nvSpPr>
                <p:spPr>
                  <a:xfrm>
                    <a:off x="3730881" y="1793631"/>
                    <a:ext cx="478696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33" name="Groupe 132">
                  <a:extLst>
                    <a:ext uri="{FF2B5EF4-FFF2-40B4-BE49-F238E27FC236}">
                      <a16:creationId xmlns:a16="http://schemas.microsoft.com/office/drawing/2014/main" xmlns="" id="{DEA8E4AC-0321-53DD-F2C8-9082C42D0003}"/>
                    </a:ext>
                  </a:extLst>
                </p:cNvPr>
                <p:cNvGrpSpPr/>
                <p:nvPr/>
              </p:nvGrpSpPr>
              <p:grpSpPr>
                <a:xfrm rot="10800000">
                  <a:off x="4266991" y="1793631"/>
                  <a:ext cx="511759" cy="121138"/>
                  <a:chOff x="3697820" y="1793631"/>
                  <a:chExt cx="511759" cy="121138"/>
                </a:xfrm>
              </p:grpSpPr>
              <p:sp>
                <p:nvSpPr>
                  <p:cNvPr id="139" name="Rectangle 138">
                    <a:extLst>
                      <a:ext uri="{FF2B5EF4-FFF2-40B4-BE49-F238E27FC236}">
                        <a16:creationId xmlns:a16="http://schemas.microsoft.com/office/drawing/2014/main" xmlns="" id="{E114321E-C684-7BDA-145D-C9C45EF6D3FA}"/>
                      </a:ext>
                    </a:extLst>
                  </p:cNvPr>
                  <p:cNvSpPr/>
                  <p:nvPr/>
                </p:nvSpPr>
                <p:spPr>
                  <a:xfrm>
                    <a:off x="3697820" y="1793631"/>
                    <a:ext cx="245778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34" name="Rectangle 133">
                    <a:extLst>
                      <a:ext uri="{FF2B5EF4-FFF2-40B4-BE49-F238E27FC236}">
                        <a16:creationId xmlns:a16="http://schemas.microsoft.com/office/drawing/2014/main" xmlns="" id="{AFB5BB12-EBEB-1F94-5B6B-41C3776C66B0}"/>
                      </a:ext>
                    </a:extLst>
                  </p:cNvPr>
                  <p:cNvSpPr/>
                  <p:nvPr/>
                </p:nvSpPr>
                <p:spPr>
                  <a:xfrm>
                    <a:off x="3711703" y="1793631"/>
                    <a:ext cx="289075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35" name="Rectangle 134">
                    <a:extLst>
                      <a:ext uri="{FF2B5EF4-FFF2-40B4-BE49-F238E27FC236}">
                        <a16:creationId xmlns:a16="http://schemas.microsoft.com/office/drawing/2014/main" xmlns="" id="{D6B3E8AB-3D7B-1A4A-999C-8C5D745380D4}"/>
                      </a:ext>
                    </a:extLst>
                  </p:cNvPr>
                  <p:cNvSpPr/>
                  <p:nvPr/>
                </p:nvSpPr>
                <p:spPr>
                  <a:xfrm>
                    <a:off x="3799795" y="1793631"/>
                    <a:ext cx="409784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grpSp>
            <p:nvGrpSpPr>
              <p:cNvPr id="117" name="Groupe 116">
                <a:extLst>
                  <a:ext uri="{FF2B5EF4-FFF2-40B4-BE49-F238E27FC236}">
                    <a16:creationId xmlns:a16="http://schemas.microsoft.com/office/drawing/2014/main" xmlns="" id="{F59C47E9-19A9-21FD-7DFA-082C0CB26492}"/>
                  </a:ext>
                </a:extLst>
              </p:cNvPr>
              <p:cNvGrpSpPr/>
              <p:nvPr/>
            </p:nvGrpSpPr>
            <p:grpSpPr>
              <a:xfrm>
                <a:off x="3192546" y="2419118"/>
                <a:ext cx="1615700" cy="215444"/>
                <a:chOff x="3192546" y="1742570"/>
                <a:chExt cx="1615700" cy="215444"/>
              </a:xfrm>
            </p:grpSpPr>
            <p:sp>
              <p:nvSpPr>
                <p:cNvPr id="121" name="ZoneTexte 120">
                  <a:extLst>
                    <a:ext uri="{FF2B5EF4-FFF2-40B4-BE49-F238E27FC236}">
                      <a16:creationId xmlns:a16="http://schemas.microsoft.com/office/drawing/2014/main" xmlns="" id="{973318C7-D220-8550-43B5-7245901039F6}"/>
                    </a:ext>
                  </a:extLst>
                </p:cNvPr>
                <p:cNvSpPr txBox="1"/>
                <p:nvPr/>
              </p:nvSpPr>
              <p:spPr>
                <a:xfrm>
                  <a:off x="4487324" y="1742570"/>
                  <a:ext cx="320922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8%</a:t>
                  </a:r>
                </a:p>
              </p:txBody>
            </p:sp>
            <p:sp>
              <p:nvSpPr>
                <p:cNvPr id="120" name="ZoneTexte 119">
                  <a:extLst>
                    <a:ext uri="{FF2B5EF4-FFF2-40B4-BE49-F238E27FC236}">
                      <a16:creationId xmlns:a16="http://schemas.microsoft.com/office/drawing/2014/main" xmlns="" id="{AA8AC3D8-7E04-1701-D417-F5796C1B98DF}"/>
                    </a:ext>
                  </a:extLst>
                </p:cNvPr>
                <p:cNvSpPr txBox="1"/>
                <p:nvPr/>
              </p:nvSpPr>
              <p:spPr>
                <a:xfrm>
                  <a:off x="3192546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23%</a:t>
                  </a:r>
                </a:p>
              </p:txBody>
            </p:sp>
            <p:grpSp>
              <p:nvGrpSpPr>
                <p:cNvPr id="118" name="Groupe 117">
                  <a:extLst>
                    <a:ext uri="{FF2B5EF4-FFF2-40B4-BE49-F238E27FC236}">
                      <a16:creationId xmlns:a16="http://schemas.microsoft.com/office/drawing/2014/main" xmlns="" id="{31481A42-D619-6F1E-72F9-F54571C90C32}"/>
                    </a:ext>
                  </a:extLst>
                </p:cNvPr>
                <p:cNvGrpSpPr/>
                <p:nvPr/>
              </p:nvGrpSpPr>
              <p:grpSpPr>
                <a:xfrm>
                  <a:off x="3526172" y="1793631"/>
                  <a:ext cx="683405" cy="121138"/>
                  <a:chOff x="3526172" y="1793631"/>
                  <a:chExt cx="683405" cy="121138"/>
                </a:xfrm>
              </p:grpSpPr>
              <p:sp>
                <p:nvSpPr>
                  <p:cNvPr id="126" name="Rectangle 125">
                    <a:extLst>
                      <a:ext uri="{FF2B5EF4-FFF2-40B4-BE49-F238E27FC236}">
                        <a16:creationId xmlns:a16="http://schemas.microsoft.com/office/drawing/2014/main" xmlns="" id="{0A9B3BBE-76A8-B02F-ADEE-187A72D48AEB}"/>
                      </a:ext>
                    </a:extLst>
                  </p:cNvPr>
                  <p:cNvSpPr/>
                  <p:nvPr/>
                </p:nvSpPr>
                <p:spPr>
                  <a:xfrm>
                    <a:off x="3526172" y="1793631"/>
                    <a:ext cx="290178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27" name="Rectangle 126">
                    <a:extLst>
                      <a:ext uri="{FF2B5EF4-FFF2-40B4-BE49-F238E27FC236}">
                        <a16:creationId xmlns:a16="http://schemas.microsoft.com/office/drawing/2014/main" xmlns="" id="{4717E9BF-29F4-E02E-32E5-B18FA066B0FB}"/>
                      </a:ext>
                    </a:extLst>
                  </p:cNvPr>
                  <p:cNvSpPr/>
                  <p:nvPr/>
                </p:nvSpPr>
                <p:spPr>
                  <a:xfrm>
                    <a:off x="3539594" y="1793631"/>
                    <a:ext cx="133881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28" name="Rectangle 127">
                    <a:extLst>
                      <a:ext uri="{FF2B5EF4-FFF2-40B4-BE49-F238E27FC236}">
                        <a16:creationId xmlns:a16="http://schemas.microsoft.com/office/drawing/2014/main" xmlns="" id="{5D9C8EDE-FEF7-5857-BA35-1E2581BA233B}"/>
                      </a:ext>
                    </a:extLst>
                  </p:cNvPr>
                  <p:cNvSpPr/>
                  <p:nvPr/>
                </p:nvSpPr>
                <p:spPr>
                  <a:xfrm>
                    <a:off x="3648075" y="1793631"/>
                    <a:ext cx="561502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19" name="Groupe 118">
                  <a:extLst>
                    <a:ext uri="{FF2B5EF4-FFF2-40B4-BE49-F238E27FC236}">
                      <a16:creationId xmlns:a16="http://schemas.microsoft.com/office/drawing/2014/main" xmlns="" id="{00D4999A-3572-CD08-FF34-53F63AC4FD9F}"/>
                    </a:ext>
                  </a:extLst>
                </p:cNvPr>
                <p:cNvGrpSpPr/>
                <p:nvPr/>
              </p:nvGrpSpPr>
              <p:grpSpPr>
                <a:xfrm rot="10800000">
                  <a:off x="4266991" y="1793631"/>
                  <a:ext cx="270459" cy="121138"/>
                  <a:chOff x="3939120" y="1793631"/>
                  <a:chExt cx="270459" cy="121138"/>
                </a:xfrm>
              </p:grpSpPr>
              <p:sp>
                <p:nvSpPr>
                  <p:cNvPr id="124" name="Rectangle 123">
                    <a:extLst>
                      <a:ext uri="{FF2B5EF4-FFF2-40B4-BE49-F238E27FC236}">
                        <a16:creationId xmlns:a16="http://schemas.microsoft.com/office/drawing/2014/main" xmlns="" id="{2E271D0E-2FC0-6163-5DC1-3C18785158F0}"/>
                      </a:ext>
                    </a:extLst>
                  </p:cNvPr>
                  <p:cNvSpPr/>
                  <p:nvPr/>
                </p:nvSpPr>
                <p:spPr>
                  <a:xfrm>
                    <a:off x="3939120" y="1793631"/>
                    <a:ext cx="245778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25" name="Rectangle 124">
                    <a:extLst>
                      <a:ext uri="{FF2B5EF4-FFF2-40B4-BE49-F238E27FC236}">
                        <a16:creationId xmlns:a16="http://schemas.microsoft.com/office/drawing/2014/main" xmlns="" id="{04EB2990-E1F1-2288-ED92-CB363680A9B7}"/>
                      </a:ext>
                    </a:extLst>
                  </p:cNvPr>
                  <p:cNvSpPr/>
                  <p:nvPr/>
                </p:nvSpPr>
                <p:spPr>
                  <a:xfrm>
                    <a:off x="3993471" y="1793631"/>
                    <a:ext cx="216108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grpSp>
            <p:nvGrpSpPr>
              <p:cNvPr id="105" name="Groupe 104">
                <a:extLst>
                  <a:ext uri="{FF2B5EF4-FFF2-40B4-BE49-F238E27FC236}">
                    <a16:creationId xmlns:a16="http://schemas.microsoft.com/office/drawing/2014/main" xmlns="" id="{1DAC40AA-0159-B338-6CFB-05A53D9DDD8E}"/>
                  </a:ext>
                </a:extLst>
              </p:cNvPr>
              <p:cNvGrpSpPr/>
              <p:nvPr/>
            </p:nvGrpSpPr>
            <p:grpSpPr>
              <a:xfrm>
                <a:off x="3168918" y="2193602"/>
                <a:ext cx="1484909" cy="215444"/>
                <a:chOff x="3168918" y="1742570"/>
                <a:chExt cx="1484909" cy="215444"/>
              </a:xfrm>
            </p:grpSpPr>
            <p:grpSp>
              <p:nvGrpSpPr>
                <p:cNvPr id="106" name="Groupe 105">
                  <a:extLst>
                    <a:ext uri="{FF2B5EF4-FFF2-40B4-BE49-F238E27FC236}">
                      <a16:creationId xmlns:a16="http://schemas.microsoft.com/office/drawing/2014/main" xmlns="" id="{95EEAF88-02BB-C58C-76FD-03555DF06B58}"/>
                    </a:ext>
                  </a:extLst>
                </p:cNvPr>
                <p:cNvGrpSpPr/>
                <p:nvPr/>
              </p:nvGrpSpPr>
              <p:grpSpPr>
                <a:xfrm>
                  <a:off x="3497597" y="1793631"/>
                  <a:ext cx="711981" cy="121138"/>
                  <a:chOff x="3497597" y="1793631"/>
                  <a:chExt cx="711981" cy="121138"/>
                </a:xfrm>
              </p:grpSpPr>
              <p:sp>
                <p:nvSpPr>
                  <p:cNvPr id="114" name="Rectangle 113">
                    <a:extLst>
                      <a:ext uri="{FF2B5EF4-FFF2-40B4-BE49-F238E27FC236}">
                        <a16:creationId xmlns:a16="http://schemas.microsoft.com/office/drawing/2014/main" xmlns="" id="{75FE48E1-A052-460B-732B-65EC3A7E8C70}"/>
                      </a:ext>
                    </a:extLst>
                  </p:cNvPr>
                  <p:cNvSpPr/>
                  <p:nvPr/>
                </p:nvSpPr>
                <p:spPr>
                  <a:xfrm>
                    <a:off x="3497597" y="1793631"/>
                    <a:ext cx="700264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15" name="Rectangle 114">
                    <a:extLst>
                      <a:ext uri="{FF2B5EF4-FFF2-40B4-BE49-F238E27FC236}">
                        <a16:creationId xmlns:a16="http://schemas.microsoft.com/office/drawing/2014/main" xmlns="" id="{6245852A-FB22-414C-4C8E-7F5469D53ABE}"/>
                      </a:ext>
                    </a:extLst>
                  </p:cNvPr>
                  <p:cNvSpPr/>
                  <p:nvPr/>
                </p:nvSpPr>
                <p:spPr>
                  <a:xfrm>
                    <a:off x="3756410" y="1793631"/>
                    <a:ext cx="453168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16" name="Rectangle 115">
                    <a:extLst>
                      <a:ext uri="{FF2B5EF4-FFF2-40B4-BE49-F238E27FC236}">
                        <a16:creationId xmlns:a16="http://schemas.microsoft.com/office/drawing/2014/main" xmlns="" id="{C7328091-4B4F-E752-4FB8-F9373AE1B620}"/>
                      </a:ext>
                    </a:extLst>
                  </p:cNvPr>
                  <p:cNvSpPr/>
                  <p:nvPr/>
                </p:nvSpPr>
                <p:spPr>
                  <a:xfrm>
                    <a:off x="3971373" y="1793631"/>
                    <a:ext cx="238204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07" name="Groupe 106">
                  <a:extLst>
                    <a:ext uri="{FF2B5EF4-FFF2-40B4-BE49-F238E27FC236}">
                      <a16:creationId xmlns:a16="http://schemas.microsoft.com/office/drawing/2014/main" xmlns="" id="{C9B05A7B-3CE2-4926-E5F2-E61B77D5CC68}"/>
                    </a:ext>
                  </a:extLst>
                </p:cNvPr>
                <p:cNvGrpSpPr/>
                <p:nvPr/>
              </p:nvGrpSpPr>
              <p:grpSpPr>
                <a:xfrm rot="10800000">
                  <a:off x="4266992" y="1793631"/>
                  <a:ext cx="113629" cy="121138"/>
                  <a:chOff x="4095949" y="1793631"/>
                  <a:chExt cx="113629" cy="121138"/>
                </a:xfrm>
              </p:grpSpPr>
              <p:sp>
                <p:nvSpPr>
                  <p:cNvPr id="111" name="Rectangle 110">
                    <a:extLst>
                      <a:ext uri="{FF2B5EF4-FFF2-40B4-BE49-F238E27FC236}">
                        <a16:creationId xmlns:a16="http://schemas.microsoft.com/office/drawing/2014/main" xmlns="" id="{EBA80490-DF9A-858D-38FB-576AA4A74F54}"/>
                      </a:ext>
                    </a:extLst>
                  </p:cNvPr>
                  <p:cNvSpPr/>
                  <p:nvPr/>
                </p:nvSpPr>
                <p:spPr>
                  <a:xfrm>
                    <a:off x="4095949" y="1793631"/>
                    <a:ext cx="78848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12" name="Rectangle 111">
                    <a:extLst>
                      <a:ext uri="{FF2B5EF4-FFF2-40B4-BE49-F238E27FC236}">
                        <a16:creationId xmlns:a16="http://schemas.microsoft.com/office/drawing/2014/main" xmlns="" id="{A5A12C21-DC63-0F56-E333-1256C3072EE1}"/>
                      </a:ext>
                    </a:extLst>
                  </p:cNvPr>
                  <p:cNvSpPr/>
                  <p:nvPr/>
                </p:nvSpPr>
                <p:spPr>
                  <a:xfrm>
                    <a:off x="4106048" y="1793631"/>
                    <a:ext cx="78849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13" name="Rectangle 112">
                    <a:extLst>
                      <a:ext uri="{FF2B5EF4-FFF2-40B4-BE49-F238E27FC236}">
                        <a16:creationId xmlns:a16="http://schemas.microsoft.com/office/drawing/2014/main" xmlns="" id="{B593D852-42DE-D2A2-9E20-C83F020396D8}"/>
                      </a:ext>
                    </a:extLst>
                  </p:cNvPr>
                  <p:cNvSpPr/>
                  <p:nvPr/>
                </p:nvSpPr>
                <p:spPr>
                  <a:xfrm>
                    <a:off x="4138407" y="1793631"/>
                    <a:ext cx="71171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08" name="ZoneTexte 107">
                  <a:extLst>
                    <a:ext uri="{FF2B5EF4-FFF2-40B4-BE49-F238E27FC236}">
                      <a16:creationId xmlns:a16="http://schemas.microsoft.com/office/drawing/2014/main" xmlns="" id="{1EFD7B36-F699-A751-4FDF-3E8D53D2073B}"/>
                    </a:ext>
                  </a:extLst>
                </p:cNvPr>
                <p:cNvSpPr txBox="1"/>
                <p:nvPr/>
              </p:nvSpPr>
              <p:spPr>
                <a:xfrm>
                  <a:off x="3168918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23%</a:t>
                  </a:r>
                </a:p>
              </p:txBody>
            </p:sp>
            <p:sp>
              <p:nvSpPr>
                <p:cNvPr id="109" name="ZoneTexte 108">
                  <a:extLst>
                    <a:ext uri="{FF2B5EF4-FFF2-40B4-BE49-F238E27FC236}">
                      <a16:creationId xmlns:a16="http://schemas.microsoft.com/office/drawing/2014/main" xmlns="" id="{5568E499-9092-F82C-39EB-FE7D1FFE797E}"/>
                    </a:ext>
                  </a:extLst>
                </p:cNvPr>
                <p:cNvSpPr txBox="1"/>
                <p:nvPr/>
              </p:nvSpPr>
              <p:spPr>
                <a:xfrm>
                  <a:off x="4332905" y="1742570"/>
                  <a:ext cx="320922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4%</a:t>
                  </a:r>
                </a:p>
              </p:txBody>
            </p:sp>
            <p:sp>
              <p:nvSpPr>
                <p:cNvPr id="110" name="ZoneTexte 109">
                  <a:extLst>
                    <a:ext uri="{FF2B5EF4-FFF2-40B4-BE49-F238E27FC236}">
                      <a16:creationId xmlns:a16="http://schemas.microsoft.com/office/drawing/2014/main" xmlns="" id="{3BC1E79B-4947-9851-129B-8C0C2FBDD68D}"/>
                    </a:ext>
                  </a:extLst>
                </p:cNvPr>
                <p:cNvSpPr txBox="1"/>
                <p:nvPr/>
              </p:nvSpPr>
              <p:spPr>
                <a:xfrm>
                  <a:off x="3426887" y="1742570"/>
                  <a:ext cx="39786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chemeClr val="bg1"/>
                      </a:solidFill>
                    </a:rPr>
                    <a:t>(9%)</a:t>
                  </a:r>
                </a:p>
              </p:txBody>
            </p:sp>
          </p:grpSp>
          <p:grpSp>
            <p:nvGrpSpPr>
              <p:cNvPr id="93" name="Groupe 92">
                <a:extLst>
                  <a:ext uri="{FF2B5EF4-FFF2-40B4-BE49-F238E27FC236}">
                    <a16:creationId xmlns:a16="http://schemas.microsoft.com/office/drawing/2014/main" xmlns="" id="{EF2B4D36-BCBB-89B8-BDAB-DDD1D8370E00}"/>
                  </a:ext>
                </a:extLst>
              </p:cNvPr>
              <p:cNvGrpSpPr/>
              <p:nvPr/>
            </p:nvGrpSpPr>
            <p:grpSpPr>
              <a:xfrm>
                <a:off x="2674118" y="1968086"/>
                <a:ext cx="2734873" cy="215444"/>
                <a:chOff x="2674118" y="1742570"/>
                <a:chExt cx="2734873" cy="215444"/>
              </a:xfrm>
            </p:grpSpPr>
            <p:grpSp>
              <p:nvGrpSpPr>
                <p:cNvPr id="94" name="Groupe 93">
                  <a:extLst>
                    <a:ext uri="{FF2B5EF4-FFF2-40B4-BE49-F238E27FC236}">
                      <a16:creationId xmlns:a16="http://schemas.microsoft.com/office/drawing/2014/main" xmlns="" id="{DA0B1E83-F3E5-BF54-280C-E435448E909F}"/>
                    </a:ext>
                  </a:extLst>
                </p:cNvPr>
                <p:cNvGrpSpPr/>
                <p:nvPr/>
              </p:nvGrpSpPr>
              <p:grpSpPr>
                <a:xfrm>
                  <a:off x="2995451" y="1793631"/>
                  <a:ext cx="1214127" cy="121138"/>
                  <a:chOff x="2995451" y="1793631"/>
                  <a:chExt cx="1214127" cy="121138"/>
                </a:xfrm>
              </p:grpSpPr>
              <p:sp>
                <p:nvSpPr>
                  <p:cNvPr id="101" name="Rectangle 100">
                    <a:extLst>
                      <a:ext uri="{FF2B5EF4-FFF2-40B4-BE49-F238E27FC236}">
                        <a16:creationId xmlns:a16="http://schemas.microsoft.com/office/drawing/2014/main" xmlns="" id="{82E4D951-028D-0F80-1C93-F0282AB36EFB}"/>
                      </a:ext>
                    </a:extLst>
                  </p:cNvPr>
                  <p:cNvSpPr/>
                  <p:nvPr/>
                </p:nvSpPr>
                <p:spPr>
                  <a:xfrm>
                    <a:off x="2995451" y="1793631"/>
                    <a:ext cx="1202410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2" name="Rectangle 101">
                    <a:extLst>
                      <a:ext uri="{FF2B5EF4-FFF2-40B4-BE49-F238E27FC236}">
                        <a16:creationId xmlns:a16="http://schemas.microsoft.com/office/drawing/2014/main" xmlns="" id="{4CD7BDCE-2FB9-DFA5-354F-92C4102FDBD5}"/>
                      </a:ext>
                    </a:extLst>
                  </p:cNvPr>
                  <p:cNvSpPr/>
                  <p:nvPr/>
                </p:nvSpPr>
                <p:spPr>
                  <a:xfrm>
                    <a:off x="3036277" y="1793631"/>
                    <a:ext cx="1173301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3" name="Rectangle 102">
                    <a:extLst>
                      <a:ext uri="{FF2B5EF4-FFF2-40B4-BE49-F238E27FC236}">
                        <a16:creationId xmlns:a16="http://schemas.microsoft.com/office/drawing/2014/main" xmlns="" id="{CB11DA13-A081-0E33-FF87-B6C220BEB33F}"/>
                      </a:ext>
                    </a:extLst>
                  </p:cNvPr>
                  <p:cNvSpPr/>
                  <p:nvPr/>
                </p:nvSpPr>
                <p:spPr>
                  <a:xfrm>
                    <a:off x="3403600" y="1793631"/>
                    <a:ext cx="805977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95" name="Groupe 94">
                  <a:extLst>
                    <a:ext uri="{FF2B5EF4-FFF2-40B4-BE49-F238E27FC236}">
                      <a16:creationId xmlns:a16="http://schemas.microsoft.com/office/drawing/2014/main" xmlns="" id="{D376108D-D578-768F-EF50-6AA24D5A926B}"/>
                    </a:ext>
                  </a:extLst>
                </p:cNvPr>
                <p:cNvGrpSpPr/>
                <p:nvPr/>
              </p:nvGrpSpPr>
              <p:grpSpPr>
                <a:xfrm rot="10800000">
                  <a:off x="4266992" y="1793631"/>
                  <a:ext cx="823593" cy="121138"/>
                  <a:chOff x="3385985" y="1793631"/>
                  <a:chExt cx="823593" cy="121138"/>
                </a:xfrm>
              </p:grpSpPr>
              <p:sp>
                <p:nvSpPr>
                  <p:cNvPr id="98" name="Rectangle 97">
                    <a:extLst>
                      <a:ext uri="{FF2B5EF4-FFF2-40B4-BE49-F238E27FC236}">
                        <a16:creationId xmlns:a16="http://schemas.microsoft.com/office/drawing/2014/main" xmlns="" id="{F1362D11-9242-4CDC-915F-2745130B9475}"/>
                      </a:ext>
                    </a:extLst>
                  </p:cNvPr>
                  <p:cNvSpPr/>
                  <p:nvPr/>
                </p:nvSpPr>
                <p:spPr>
                  <a:xfrm>
                    <a:off x="3385985" y="1793631"/>
                    <a:ext cx="711409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99" name="Rectangle 98">
                    <a:extLst>
                      <a:ext uri="{FF2B5EF4-FFF2-40B4-BE49-F238E27FC236}">
                        <a16:creationId xmlns:a16="http://schemas.microsoft.com/office/drawing/2014/main" xmlns="" id="{C2CB8AAE-75EC-634B-3B83-7E9E412C1D21}"/>
                      </a:ext>
                    </a:extLst>
                  </p:cNvPr>
                  <p:cNvSpPr/>
                  <p:nvPr/>
                </p:nvSpPr>
                <p:spPr>
                  <a:xfrm>
                    <a:off x="3398546" y="1793631"/>
                    <a:ext cx="711409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0" name="Rectangle 99">
                    <a:extLst>
                      <a:ext uri="{FF2B5EF4-FFF2-40B4-BE49-F238E27FC236}">
                        <a16:creationId xmlns:a16="http://schemas.microsoft.com/office/drawing/2014/main" xmlns="" id="{70EEC367-649D-2E33-E020-20DC2FE2B723}"/>
                      </a:ext>
                    </a:extLst>
                  </p:cNvPr>
                  <p:cNvSpPr/>
                  <p:nvPr/>
                </p:nvSpPr>
                <p:spPr>
                  <a:xfrm>
                    <a:off x="3564602" y="1793631"/>
                    <a:ext cx="644976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96" name="ZoneTexte 95">
                  <a:extLst>
                    <a:ext uri="{FF2B5EF4-FFF2-40B4-BE49-F238E27FC236}">
                      <a16:creationId xmlns:a16="http://schemas.microsoft.com/office/drawing/2014/main" xmlns="" id="{FFF78A18-ABD5-FB99-D4A0-A6535AC3EB45}"/>
                    </a:ext>
                  </a:extLst>
                </p:cNvPr>
                <p:cNvSpPr txBox="1"/>
                <p:nvPr/>
              </p:nvSpPr>
              <p:spPr>
                <a:xfrm>
                  <a:off x="2674118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40%</a:t>
                  </a:r>
                </a:p>
              </p:txBody>
            </p:sp>
            <p:sp>
              <p:nvSpPr>
                <p:cNvPr id="97" name="ZoneTexte 96">
                  <a:extLst>
                    <a:ext uri="{FF2B5EF4-FFF2-40B4-BE49-F238E27FC236}">
                      <a16:creationId xmlns:a16="http://schemas.microsoft.com/office/drawing/2014/main" xmlns="" id="{949BF916-29F4-F182-547C-EFFC63C5CCC3}"/>
                    </a:ext>
                  </a:extLst>
                </p:cNvPr>
                <p:cNvSpPr txBox="1"/>
                <p:nvPr/>
              </p:nvSpPr>
              <p:spPr>
                <a:xfrm>
                  <a:off x="5031965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27%</a:t>
                  </a:r>
                </a:p>
              </p:txBody>
            </p:sp>
            <p:sp>
              <p:nvSpPr>
                <p:cNvPr id="104" name="ZoneTexte 103">
                  <a:extLst>
                    <a:ext uri="{FF2B5EF4-FFF2-40B4-BE49-F238E27FC236}">
                      <a16:creationId xmlns:a16="http://schemas.microsoft.com/office/drawing/2014/main" xmlns="" id="{30A49412-753C-CBD5-9AA5-24B610E07434}"/>
                    </a:ext>
                  </a:extLst>
                </p:cNvPr>
                <p:cNvSpPr txBox="1"/>
                <p:nvPr/>
              </p:nvSpPr>
              <p:spPr>
                <a:xfrm>
                  <a:off x="2900443" y="1742570"/>
                  <a:ext cx="39786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chemeClr val="bg1"/>
                      </a:solidFill>
                    </a:rPr>
                    <a:t>(2%)</a:t>
                  </a:r>
                </a:p>
              </p:txBody>
            </p:sp>
          </p:grpSp>
          <p:grpSp>
            <p:nvGrpSpPr>
              <p:cNvPr id="81" name="Groupe 80">
                <a:extLst>
                  <a:ext uri="{FF2B5EF4-FFF2-40B4-BE49-F238E27FC236}">
                    <a16:creationId xmlns:a16="http://schemas.microsoft.com/office/drawing/2014/main" xmlns="" id="{1F2C17C4-2CC6-E3EC-1107-685566D4B7BF}"/>
                  </a:ext>
                </a:extLst>
              </p:cNvPr>
              <p:cNvGrpSpPr/>
              <p:nvPr/>
            </p:nvGrpSpPr>
            <p:grpSpPr>
              <a:xfrm>
                <a:off x="2181729" y="1742570"/>
                <a:ext cx="3115077" cy="215444"/>
                <a:chOff x="2181729" y="1742570"/>
                <a:chExt cx="3115077" cy="215444"/>
              </a:xfrm>
            </p:grpSpPr>
            <p:sp>
              <p:nvSpPr>
                <p:cNvPr id="79" name="ZoneTexte 78">
                  <a:extLst>
                    <a:ext uri="{FF2B5EF4-FFF2-40B4-BE49-F238E27FC236}">
                      <a16:creationId xmlns:a16="http://schemas.microsoft.com/office/drawing/2014/main" xmlns="" id="{AF877E9B-29BD-A1D0-741B-84506227C056}"/>
                    </a:ext>
                  </a:extLst>
                </p:cNvPr>
                <p:cNvSpPr txBox="1"/>
                <p:nvPr/>
              </p:nvSpPr>
              <p:spPr>
                <a:xfrm>
                  <a:off x="2181729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57%</a:t>
                  </a:r>
                </a:p>
              </p:txBody>
            </p:sp>
            <p:sp>
              <p:nvSpPr>
                <p:cNvPr id="80" name="ZoneTexte 79">
                  <a:extLst>
                    <a:ext uri="{FF2B5EF4-FFF2-40B4-BE49-F238E27FC236}">
                      <a16:creationId xmlns:a16="http://schemas.microsoft.com/office/drawing/2014/main" xmlns="" id="{EBCE543E-B82F-D85B-FBC4-EDF88C1B573F}"/>
                    </a:ext>
                  </a:extLst>
                </p:cNvPr>
                <p:cNvSpPr txBox="1"/>
                <p:nvPr/>
              </p:nvSpPr>
              <p:spPr>
                <a:xfrm>
                  <a:off x="4919780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23%</a:t>
                  </a:r>
                </a:p>
              </p:txBody>
            </p:sp>
            <p:grpSp>
              <p:nvGrpSpPr>
                <p:cNvPr id="74" name="Groupe 73">
                  <a:extLst>
                    <a:ext uri="{FF2B5EF4-FFF2-40B4-BE49-F238E27FC236}">
                      <a16:creationId xmlns:a16="http://schemas.microsoft.com/office/drawing/2014/main" xmlns="" id="{FFF7E666-704B-E569-29C7-633EEBFFC069}"/>
                    </a:ext>
                  </a:extLst>
                </p:cNvPr>
                <p:cNvGrpSpPr/>
                <p:nvPr/>
              </p:nvGrpSpPr>
              <p:grpSpPr>
                <a:xfrm>
                  <a:off x="2500923" y="1793631"/>
                  <a:ext cx="1708662" cy="121138"/>
                  <a:chOff x="2500923" y="1793631"/>
                  <a:chExt cx="1708662" cy="121138"/>
                </a:xfrm>
              </p:grpSpPr>
              <p:sp>
                <p:nvSpPr>
                  <p:cNvPr id="69" name="Rectangle 68">
                    <a:extLst>
                      <a:ext uri="{FF2B5EF4-FFF2-40B4-BE49-F238E27FC236}">
                        <a16:creationId xmlns:a16="http://schemas.microsoft.com/office/drawing/2014/main" xmlns="" id="{FAF134B4-23F4-1E07-E167-2C2C086CD592}"/>
                      </a:ext>
                    </a:extLst>
                  </p:cNvPr>
                  <p:cNvSpPr/>
                  <p:nvPr/>
                </p:nvSpPr>
                <p:spPr>
                  <a:xfrm>
                    <a:off x="2500923" y="1793631"/>
                    <a:ext cx="1708662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72" name="Rectangle 71">
                    <a:extLst>
                      <a:ext uri="{FF2B5EF4-FFF2-40B4-BE49-F238E27FC236}">
                        <a16:creationId xmlns:a16="http://schemas.microsoft.com/office/drawing/2014/main" xmlns="" id="{0E8443FC-7C81-6E35-555D-BDA97130DD43}"/>
                      </a:ext>
                    </a:extLst>
                  </p:cNvPr>
                  <p:cNvSpPr/>
                  <p:nvPr/>
                </p:nvSpPr>
                <p:spPr>
                  <a:xfrm>
                    <a:off x="2520461" y="1793631"/>
                    <a:ext cx="1689118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73" name="Rectangle 72">
                    <a:extLst>
                      <a:ext uri="{FF2B5EF4-FFF2-40B4-BE49-F238E27FC236}">
                        <a16:creationId xmlns:a16="http://schemas.microsoft.com/office/drawing/2014/main" xmlns="" id="{584A3BBD-DB2E-FEF2-5B1A-EB193F27DBE5}"/>
                      </a:ext>
                    </a:extLst>
                  </p:cNvPr>
                  <p:cNvSpPr/>
                  <p:nvPr/>
                </p:nvSpPr>
                <p:spPr>
                  <a:xfrm>
                    <a:off x="2915138" y="1793631"/>
                    <a:ext cx="1294440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75" name="Groupe 74">
                  <a:extLst>
                    <a:ext uri="{FF2B5EF4-FFF2-40B4-BE49-F238E27FC236}">
                      <a16:creationId xmlns:a16="http://schemas.microsoft.com/office/drawing/2014/main" xmlns="" id="{1019A386-F479-2894-DDFD-46E11E435CC4}"/>
                    </a:ext>
                  </a:extLst>
                </p:cNvPr>
                <p:cNvGrpSpPr/>
                <p:nvPr/>
              </p:nvGrpSpPr>
              <p:grpSpPr>
                <a:xfrm rot="10800000">
                  <a:off x="4266991" y="1793631"/>
                  <a:ext cx="711409" cy="121138"/>
                  <a:chOff x="3498170" y="1793631"/>
                  <a:chExt cx="711409" cy="121138"/>
                </a:xfrm>
              </p:grpSpPr>
              <p:sp>
                <p:nvSpPr>
                  <p:cNvPr id="77" name="Rectangle 76">
                    <a:extLst>
                      <a:ext uri="{FF2B5EF4-FFF2-40B4-BE49-F238E27FC236}">
                        <a16:creationId xmlns:a16="http://schemas.microsoft.com/office/drawing/2014/main" xmlns="" id="{FD6EBDF0-5B30-CE21-BD59-1306D784F3CC}"/>
                      </a:ext>
                    </a:extLst>
                  </p:cNvPr>
                  <p:cNvSpPr/>
                  <p:nvPr/>
                </p:nvSpPr>
                <p:spPr>
                  <a:xfrm>
                    <a:off x="3498170" y="1793631"/>
                    <a:ext cx="711409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78" name="Rectangle 77">
                    <a:extLst>
                      <a:ext uri="{FF2B5EF4-FFF2-40B4-BE49-F238E27FC236}">
                        <a16:creationId xmlns:a16="http://schemas.microsoft.com/office/drawing/2014/main" xmlns="" id="{60A1FFE2-FC9A-9A4C-0CA4-8C5A668288CB}"/>
                      </a:ext>
                    </a:extLst>
                  </p:cNvPr>
                  <p:cNvSpPr/>
                  <p:nvPr/>
                </p:nvSpPr>
                <p:spPr>
                  <a:xfrm>
                    <a:off x="3564601" y="1793631"/>
                    <a:ext cx="644977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grpSp>
            <p:nvGrpSpPr>
              <p:cNvPr id="68" name="Groupe 67">
                <a:extLst>
                  <a:ext uri="{FF2B5EF4-FFF2-40B4-BE49-F238E27FC236}">
                    <a16:creationId xmlns:a16="http://schemas.microsoft.com/office/drawing/2014/main" xmlns="" id="{F0396196-8C71-EE5F-C15A-C89B4054D259}"/>
                  </a:ext>
                </a:extLst>
              </p:cNvPr>
              <p:cNvGrpSpPr/>
              <p:nvPr/>
            </p:nvGrpSpPr>
            <p:grpSpPr>
              <a:xfrm>
                <a:off x="2107580" y="1700560"/>
                <a:ext cx="4284193" cy="3216935"/>
                <a:chOff x="2107580" y="1700560"/>
                <a:chExt cx="4284193" cy="3216935"/>
              </a:xfrm>
            </p:grpSpPr>
            <p:grpSp>
              <p:nvGrpSpPr>
                <p:cNvPr id="67" name="Groupe 66">
                  <a:extLst>
                    <a:ext uri="{FF2B5EF4-FFF2-40B4-BE49-F238E27FC236}">
                      <a16:creationId xmlns:a16="http://schemas.microsoft.com/office/drawing/2014/main" xmlns="" id="{C3CAFCBF-C6D7-B107-2613-18FEA5C773A8}"/>
                    </a:ext>
                  </a:extLst>
                </p:cNvPr>
                <p:cNvGrpSpPr/>
                <p:nvPr/>
              </p:nvGrpSpPr>
              <p:grpSpPr>
                <a:xfrm>
                  <a:off x="2107580" y="1700560"/>
                  <a:ext cx="4284193" cy="3038676"/>
                  <a:chOff x="2107580" y="1700560"/>
                  <a:chExt cx="4284193" cy="3038676"/>
                </a:xfrm>
              </p:grpSpPr>
              <p:sp>
                <p:nvSpPr>
                  <p:cNvPr id="10" name="Forme libre 9">
                    <a:extLst>
                      <a:ext uri="{FF2B5EF4-FFF2-40B4-BE49-F238E27FC236}">
                        <a16:creationId xmlns:a16="http://schemas.microsoft.com/office/drawing/2014/main" xmlns="" id="{A4196286-029D-0E6F-FB44-473C4B5293E8}"/>
                      </a:ext>
                    </a:extLst>
                  </p:cNvPr>
                  <p:cNvSpPr/>
                  <p:nvPr/>
                </p:nvSpPr>
                <p:spPr>
                  <a:xfrm>
                    <a:off x="2107580" y="1700560"/>
                    <a:ext cx="2102005" cy="2771078"/>
                  </a:xfrm>
                  <a:custGeom>
                    <a:avLst/>
                    <a:gdLst>
                      <a:gd name="connsiteX0" fmla="*/ 2102005 w 2102005"/>
                      <a:gd name="connsiteY0" fmla="*/ 0 h 2771078"/>
                      <a:gd name="connsiteX1" fmla="*/ 2102005 w 2102005"/>
                      <a:gd name="connsiteY1" fmla="*/ 2771078 h 2771078"/>
                      <a:gd name="connsiteX2" fmla="*/ 0 w 2102005"/>
                      <a:gd name="connsiteY2" fmla="*/ 2771078 h 2771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02005" h="2771078">
                        <a:moveTo>
                          <a:pt x="2102005" y="0"/>
                        </a:moveTo>
                        <a:lnTo>
                          <a:pt x="2102005" y="2771078"/>
                        </a:lnTo>
                        <a:lnTo>
                          <a:pt x="0" y="2771078"/>
                        </a:lnTo>
                      </a:path>
                    </a:pathLst>
                  </a:custGeom>
                  <a:noFill/>
                  <a:ln w="12700">
                    <a:solidFill>
                      <a:srgbClr val="7F7F7F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grpSp>
                <p:nvGrpSpPr>
                  <p:cNvPr id="17" name="Groupe 16">
                    <a:extLst>
                      <a:ext uri="{FF2B5EF4-FFF2-40B4-BE49-F238E27FC236}">
                        <a16:creationId xmlns:a16="http://schemas.microsoft.com/office/drawing/2014/main" xmlns="" id="{9667FF85-ED54-3FD2-01B7-B3D00DB34367}"/>
                      </a:ext>
                    </a:extLst>
                  </p:cNvPr>
                  <p:cNvGrpSpPr/>
                  <p:nvPr/>
                </p:nvGrpSpPr>
                <p:grpSpPr>
                  <a:xfrm>
                    <a:off x="2251338" y="4467645"/>
                    <a:ext cx="296876" cy="271591"/>
                    <a:chOff x="2251338" y="4467645"/>
                    <a:chExt cx="296876" cy="271591"/>
                  </a:xfrm>
                </p:grpSpPr>
                <p:sp>
                  <p:nvSpPr>
                    <p:cNvPr id="14" name="ZoneTexte 13">
                      <a:extLst>
                        <a:ext uri="{FF2B5EF4-FFF2-40B4-BE49-F238E27FC236}">
                          <a16:creationId xmlns:a16="http://schemas.microsoft.com/office/drawing/2014/main" xmlns="" id="{4CFB36E9-ACBC-7D55-F11E-2ABF6DD199C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251338" y="4523792"/>
                      <a:ext cx="296876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FR" sz="800" dirty="0">
                          <a:solidFill>
                            <a:srgbClr val="7F7F7F"/>
                          </a:solidFill>
                        </a:rPr>
                        <a:t>60</a:t>
                      </a:r>
                    </a:p>
                  </p:txBody>
                </p:sp>
                <p:cxnSp>
                  <p:nvCxnSpPr>
                    <p:cNvPr id="16" name="Connecteur droit 15">
                      <a:extLst>
                        <a:ext uri="{FF2B5EF4-FFF2-40B4-BE49-F238E27FC236}">
                          <a16:creationId xmlns:a16="http://schemas.microsoft.com/office/drawing/2014/main" xmlns="" id="{45D522D8-DD92-5B7D-B5BF-7B94B9B22958}"/>
                        </a:ext>
                      </a:extLst>
                    </p:cNvPr>
                    <p:cNvCxnSpPr>
                      <a:stCxn id="14" idx="0"/>
                    </p:cNvCxnSpPr>
                    <p:nvPr/>
                  </p:nvCxnSpPr>
                  <p:spPr>
                    <a:xfrm flipV="1">
                      <a:off x="2399776" y="4467645"/>
                      <a:ext cx="0" cy="56147"/>
                    </a:xfrm>
                    <a:prstGeom prst="line">
                      <a:avLst/>
                    </a:prstGeom>
                    <a:ln w="12700">
                      <a:solidFill>
                        <a:srgbClr val="7F7F7F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" name="Groupe 17">
                    <a:extLst>
                      <a:ext uri="{FF2B5EF4-FFF2-40B4-BE49-F238E27FC236}">
                        <a16:creationId xmlns:a16="http://schemas.microsoft.com/office/drawing/2014/main" xmlns="" id="{30DC9389-73A5-808E-A821-FC3BCF3C416D}"/>
                      </a:ext>
                    </a:extLst>
                  </p:cNvPr>
                  <p:cNvGrpSpPr/>
                  <p:nvPr/>
                </p:nvGrpSpPr>
                <p:grpSpPr>
                  <a:xfrm>
                    <a:off x="2858737" y="4467645"/>
                    <a:ext cx="296876" cy="271591"/>
                    <a:chOff x="2251338" y="4467645"/>
                    <a:chExt cx="296876" cy="271591"/>
                  </a:xfrm>
                </p:grpSpPr>
                <p:sp>
                  <p:nvSpPr>
                    <p:cNvPr id="19" name="ZoneTexte 18">
                      <a:extLst>
                        <a:ext uri="{FF2B5EF4-FFF2-40B4-BE49-F238E27FC236}">
                          <a16:creationId xmlns:a16="http://schemas.microsoft.com/office/drawing/2014/main" xmlns="" id="{9BFF9D46-2659-3B8A-9BEE-A5422E0D808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251338" y="4523792"/>
                      <a:ext cx="296876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FR" sz="800" dirty="0">
                          <a:solidFill>
                            <a:srgbClr val="7F7F7F"/>
                          </a:solidFill>
                        </a:rPr>
                        <a:t>40</a:t>
                      </a:r>
                    </a:p>
                  </p:txBody>
                </p:sp>
                <p:cxnSp>
                  <p:nvCxnSpPr>
                    <p:cNvPr id="20" name="Connecteur droit 19">
                      <a:extLst>
                        <a:ext uri="{FF2B5EF4-FFF2-40B4-BE49-F238E27FC236}">
                          <a16:creationId xmlns:a16="http://schemas.microsoft.com/office/drawing/2014/main" xmlns="" id="{AC8B7617-3579-1713-8033-2A5F77E9C58C}"/>
                        </a:ext>
                      </a:extLst>
                    </p:cNvPr>
                    <p:cNvCxnSpPr>
                      <a:stCxn id="19" idx="0"/>
                    </p:cNvCxnSpPr>
                    <p:nvPr/>
                  </p:nvCxnSpPr>
                  <p:spPr>
                    <a:xfrm flipV="1">
                      <a:off x="2399776" y="4467645"/>
                      <a:ext cx="0" cy="56147"/>
                    </a:xfrm>
                    <a:prstGeom prst="line">
                      <a:avLst/>
                    </a:prstGeom>
                    <a:ln w="12700">
                      <a:solidFill>
                        <a:srgbClr val="7F7F7F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1" name="Groupe 20">
                    <a:extLst>
                      <a:ext uri="{FF2B5EF4-FFF2-40B4-BE49-F238E27FC236}">
                        <a16:creationId xmlns:a16="http://schemas.microsoft.com/office/drawing/2014/main" xmlns="" id="{9B1B58A1-24E5-4861-A162-DB674732CA28}"/>
                      </a:ext>
                    </a:extLst>
                  </p:cNvPr>
                  <p:cNvGrpSpPr/>
                  <p:nvPr/>
                </p:nvGrpSpPr>
                <p:grpSpPr>
                  <a:xfrm>
                    <a:off x="3459534" y="4467645"/>
                    <a:ext cx="296876" cy="271591"/>
                    <a:chOff x="2251338" y="4467645"/>
                    <a:chExt cx="296876" cy="271591"/>
                  </a:xfrm>
                </p:grpSpPr>
                <p:sp>
                  <p:nvSpPr>
                    <p:cNvPr id="22" name="ZoneTexte 21">
                      <a:extLst>
                        <a:ext uri="{FF2B5EF4-FFF2-40B4-BE49-F238E27FC236}">
                          <a16:creationId xmlns:a16="http://schemas.microsoft.com/office/drawing/2014/main" xmlns="" id="{CC58F28E-92BF-DA1A-B736-C462285595A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251338" y="4523792"/>
                      <a:ext cx="296876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FR" sz="800" dirty="0">
                          <a:solidFill>
                            <a:srgbClr val="7F7F7F"/>
                          </a:solidFill>
                        </a:rPr>
                        <a:t>20</a:t>
                      </a:r>
                    </a:p>
                  </p:txBody>
                </p:sp>
                <p:cxnSp>
                  <p:nvCxnSpPr>
                    <p:cNvPr id="23" name="Connecteur droit 22">
                      <a:extLst>
                        <a:ext uri="{FF2B5EF4-FFF2-40B4-BE49-F238E27FC236}">
                          <a16:creationId xmlns:a16="http://schemas.microsoft.com/office/drawing/2014/main" xmlns="" id="{7454583C-8706-EFAE-7C81-7B34AB64B8AC}"/>
                        </a:ext>
                      </a:extLst>
                    </p:cNvPr>
                    <p:cNvCxnSpPr>
                      <a:stCxn id="22" idx="0"/>
                    </p:cNvCxnSpPr>
                    <p:nvPr/>
                  </p:nvCxnSpPr>
                  <p:spPr>
                    <a:xfrm flipV="1">
                      <a:off x="2399776" y="4467645"/>
                      <a:ext cx="0" cy="56147"/>
                    </a:xfrm>
                    <a:prstGeom prst="line">
                      <a:avLst/>
                    </a:prstGeom>
                    <a:ln w="12700">
                      <a:solidFill>
                        <a:srgbClr val="7F7F7F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41" name="Connecteur droit 40">
                    <a:extLst>
                      <a:ext uri="{FF2B5EF4-FFF2-40B4-BE49-F238E27FC236}">
                        <a16:creationId xmlns:a16="http://schemas.microsoft.com/office/drawing/2014/main" xmlns="" id="{B66621A3-A306-6647-5F33-683C71DF2F1A}"/>
                      </a:ext>
                    </a:extLst>
                  </p:cNvPr>
                  <p:cNvCxnSpPr>
                    <a:cxnSpLocks/>
                    <a:endCxn id="10" idx="1"/>
                  </p:cNvCxnSpPr>
                  <p:nvPr/>
                </p:nvCxnSpPr>
                <p:spPr>
                  <a:xfrm flipV="1">
                    <a:off x="4209585" y="4471638"/>
                    <a:ext cx="0" cy="52154"/>
                  </a:xfrm>
                  <a:prstGeom prst="line">
                    <a:avLst/>
                  </a:prstGeom>
                  <a:ln w="12700">
                    <a:solidFill>
                      <a:srgbClr val="7F7F7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9" name="Forme libre 48">
                    <a:extLst>
                      <a:ext uri="{FF2B5EF4-FFF2-40B4-BE49-F238E27FC236}">
                        <a16:creationId xmlns:a16="http://schemas.microsoft.com/office/drawing/2014/main" xmlns="" id="{A4C0F254-6782-A1E7-4BCA-23C72F6C445E}"/>
                      </a:ext>
                    </a:extLst>
                  </p:cNvPr>
                  <p:cNvSpPr/>
                  <p:nvPr/>
                </p:nvSpPr>
                <p:spPr>
                  <a:xfrm flipH="1">
                    <a:off x="4268568" y="1700560"/>
                    <a:ext cx="2123205" cy="2771078"/>
                  </a:xfrm>
                  <a:custGeom>
                    <a:avLst/>
                    <a:gdLst>
                      <a:gd name="connsiteX0" fmla="*/ 2102005 w 2102005"/>
                      <a:gd name="connsiteY0" fmla="*/ 0 h 2771078"/>
                      <a:gd name="connsiteX1" fmla="*/ 2102005 w 2102005"/>
                      <a:gd name="connsiteY1" fmla="*/ 2771078 h 2771078"/>
                      <a:gd name="connsiteX2" fmla="*/ 0 w 2102005"/>
                      <a:gd name="connsiteY2" fmla="*/ 2771078 h 2771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02005" h="2771078">
                        <a:moveTo>
                          <a:pt x="2102005" y="0"/>
                        </a:moveTo>
                        <a:lnTo>
                          <a:pt x="2102005" y="2771078"/>
                        </a:lnTo>
                        <a:lnTo>
                          <a:pt x="0" y="2771078"/>
                        </a:lnTo>
                      </a:path>
                    </a:pathLst>
                  </a:custGeom>
                  <a:noFill/>
                  <a:ln w="12700">
                    <a:solidFill>
                      <a:srgbClr val="7F7F7F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cxnSp>
                <p:nvCxnSpPr>
                  <p:cNvPr id="52" name="Connecteur droit 51">
                    <a:extLst>
                      <a:ext uri="{FF2B5EF4-FFF2-40B4-BE49-F238E27FC236}">
                        <a16:creationId xmlns:a16="http://schemas.microsoft.com/office/drawing/2014/main" xmlns="" id="{E461AAE8-CD8E-2D53-A7CB-175585AB8F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4266991" y="4471638"/>
                    <a:ext cx="0" cy="52154"/>
                  </a:xfrm>
                  <a:prstGeom prst="line">
                    <a:avLst/>
                  </a:prstGeom>
                  <a:ln w="12700">
                    <a:solidFill>
                      <a:srgbClr val="7F7F7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56" name="ZoneTexte 55">
                    <a:extLst>
                      <a:ext uri="{FF2B5EF4-FFF2-40B4-BE49-F238E27FC236}">
                        <a16:creationId xmlns:a16="http://schemas.microsoft.com/office/drawing/2014/main" xmlns="" id="{CEDB47A1-09D0-9EF8-0A70-89B478265292}"/>
                      </a:ext>
                    </a:extLst>
                  </p:cNvPr>
                  <p:cNvSpPr txBox="1"/>
                  <p:nvPr/>
                </p:nvSpPr>
                <p:spPr>
                  <a:xfrm>
                    <a:off x="4129751" y="4523792"/>
                    <a:ext cx="240772" cy="2154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800" dirty="0">
                        <a:solidFill>
                          <a:srgbClr val="7F7F7F"/>
                        </a:solidFill>
                      </a:rPr>
                      <a:t>0</a:t>
                    </a:r>
                  </a:p>
                </p:txBody>
              </p:sp>
              <p:grpSp>
                <p:nvGrpSpPr>
                  <p:cNvPr id="57" name="Groupe 56">
                    <a:extLst>
                      <a:ext uri="{FF2B5EF4-FFF2-40B4-BE49-F238E27FC236}">
                        <a16:creationId xmlns:a16="http://schemas.microsoft.com/office/drawing/2014/main" xmlns="" id="{9BA8E52B-8B72-9419-F317-081C5746780A}"/>
                      </a:ext>
                    </a:extLst>
                  </p:cNvPr>
                  <p:cNvGrpSpPr/>
                  <p:nvPr/>
                </p:nvGrpSpPr>
                <p:grpSpPr>
                  <a:xfrm>
                    <a:off x="4734881" y="4467645"/>
                    <a:ext cx="296876" cy="271591"/>
                    <a:chOff x="2251338" y="4467645"/>
                    <a:chExt cx="296876" cy="271591"/>
                  </a:xfrm>
                </p:grpSpPr>
                <p:sp>
                  <p:nvSpPr>
                    <p:cNvPr id="58" name="ZoneTexte 57">
                      <a:extLst>
                        <a:ext uri="{FF2B5EF4-FFF2-40B4-BE49-F238E27FC236}">
                          <a16:creationId xmlns:a16="http://schemas.microsoft.com/office/drawing/2014/main" xmlns="" id="{2134BE4F-0297-9D47-BD8A-1C0324E7423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251338" y="4523792"/>
                      <a:ext cx="296876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FR" sz="800" dirty="0">
                          <a:solidFill>
                            <a:srgbClr val="7F7F7F"/>
                          </a:solidFill>
                        </a:rPr>
                        <a:t>20</a:t>
                      </a:r>
                    </a:p>
                  </p:txBody>
                </p:sp>
                <p:cxnSp>
                  <p:nvCxnSpPr>
                    <p:cNvPr id="59" name="Connecteur droit 58">
                      <a:extLst>
                        <a:ext uri="{FF2B5EF4-FFF2-40B4-BE49-F238E27FC236}">
                          <a16:creationId xmlns:a16="http://schemas.microsoft.com/office/drawing/2014/main" xmlns="" id="{572B9017-1D93-04A2-09A0-91EAA45BA19C}"/>
                        </a:ext>
                      </a:extLst>
                    </p:cNvPr>
                    <p:cNvCxnSpPr>
                      <a:stCxn id="58" idx="0"/>
                    </p:cNvCxnSpPr>
                    <p:nvPr/>
                  </p:nvCxnSpPr>
                  <p:spPr>
                    <a:xfrm flipV="1">
                      <a:off x="2399776" y="4467645"/>
                      <a:ext cx="0" cy="56147"/>
                    </a:xfrm>
                    <a:prstGeom prst="line">
                      <a:avLst/>
                    </a:prstGeom>
                    <a:ln w="12700">
                      <a:solidFill>
                        <a:srgbClr val="7F7F7F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0" name="Groupe 59">
                    <a:extLst>
                      <a:ext uri="{FF2B5EF4-FFF2-40B4-BE49-F238E27FC236}">
                        <a16:creationId xmlns:a16="http://schemas.microsoft.com/office/drawing/2014/main" xmlns="" id="{8BA5B91C-AFBB-9F54-275E-DB56BCFE07A3}"/>
                      </a:ext>
                    </a:extLst>
                  </p:cNvPr>
                  <p:cNvGrpSpPr/>
                  <p:nvPr/>
                </p:nvGrpSpPr>
                <p:grpSpPr>
                  <a:xfrm>
                    <a:off x="5347555" y="4467645"/>
                    <a:ext cx="296876" cy="271591"/>
                    <a:chOff x="2251338" y="4467645"/>
                    <a:chExt cx="296876" cy="271591"/>
                  </a:xfrm>
                </p:grpSpPr>
                <p:sp>
                  <p:nvSpPr>
                    <p:cNvPr id="61" name="ZoneTexte 60">
                      <a:extLst>
                        <a:ext uri="{FF2B5EF4-FFF2-40B4-BE49-F238E27FC236}">
                          <a16:creationId xmlns:a16="http://schemas.microsoft.com/office/drawing/2014/main" xmlns="" id="{C0AB7FB0-B305-718B-701B-9A1214163BF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251338" y="4523792"/>
                      <a:ext cx="296876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FR" sz="800" dirty="0">
                          <a:solidFill>
                            <a:srgbClr val="7F7F7F"/>
                          </a:solidFill>
                        </a:rPr>
                        <a:t>40</a:t>
                      </a:r>
                    </a:p>
                  </p:txBody>
                </p:sp>
                <p:cxnSp>
                  <p:nvCxnSpPr>
                    <p:cNvPr id="62" name="Connecteur droit 61">
                      <a:extLst>
                        <a:ext uri="{FF2B5EF4-FFF2-40B4-BE49-F238E27FC236}">
                          <a16:creationId xmlns:a16="http://schemas.microsoft.com/office/drawing/2014/main" xmlns="" id="{225174DF-AC35-D946-409A-8354800FF7A9}"/>
                        </a:ext>
                      </a:extLst>
                    </p:cNvPr>
                    <p:cNvCxnSpPr>
                      <a:stCxn id="61" idx="0"/>
                    </p:cNvCxnSpPr>
                    <p:nvPr/>
                  </p:nvCxnSpPr>
                  <p:spPr>
                    <a:xfrm flipV="1">
                      <a:off x="2399776" y="4467645"/>
                      <a:ext cx="0" cy="56147"/>
                    </a:xfrm>
                    <a:prstGeom prst="line">
                      <a:avLst/>
                    </a:prstGeom>
                    <a:ln w="12700">
                      <a:solidFill>
                        <a:srgbClr val="7F7F7F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3" name="Groupe 62">
                    <a:extLst>
                      <a:ext uri="{FF2B5EF4-FFF2-40B4-BE49-F238E27FC236}">
                        <a16:creationId xmlns:a16="http://schemas.microsoft.com/office/drawing/2014/main" xmlns="" id="{2F6634CB-5D7E-A379-35F6-DE8A72DD03A5}"/>
                      </a:ext>
                    </a:extLst>
                  </p:cNvPr>
                  <p:cNvGrpSpPr/>
                  <p:nvPr/>
                </p:nvGrpSpPr>
                <p:grpSpPr>
                  <a:xfrm>
                    <a:off x="5967377" y="4467645"/>
                    <a:ext cx="296876" cy="271591"/>
                    <a:chOff x="2251338" y="4467645"/>
                    <a:chExt cx="296876" cy="271591"/>
                  </a:xfrm>
                </p:grpSpPr>
                <p:sp>
                  <p:nvSpPr>
                    <p:cNvPr id="64" name="ZoneTexte 63">
                      <a:extLst>
                        <a:ext uri="{FF2B5EF4-FFF2-40B4-BE49-F238E27FC236}">
                          <a16:creationId xmlns:a16="http://schemas.microsoft.com/office/drawing/2014/main" xmlns="" id="{9508BCAE-7716-496E-CC06-E2B589BC497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251338" y="4523792"/>
                      <a:ext cx="296876" cy="2154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fr-FR" sz="800" dirty="0">
                          <a:solidFill>
                            <a:srgbClr val="7F7F7F"/>
                          </a:solidFill>
                        </a:rPr>
                        <a:t>60</a:t>
                      </a:r>
                    </a:p>
                  </p:txBody>
                </p:sp>
                <p:cxnSp>
                  <p:nvCxnSpPr>
                    <p:cNvPr id="65" name="Connecteur droit 64">
                      <a:extLst>
                        <a:ext uri="{FF2B5EF4-FFF2-40B4-BE49-F238E27FC236}">
                          <a16:creationId xmlns:a16="http://schemas.microsoft.com/office/drawing/2014/main" xmlns="" id="{6011F143-9DB5-BEBF-FC0F-96901B973902}"/>
                        </a:ext>
                      </a:extLst>
                    </p:cNvPr>
                    <p:cNvCxnSpPr>
                      <a:stCxn id="64" idx="0"/>
                    </p:cNvCxnSpPr>
                    <p:nvPr/>
                  </p:nvCxnSpPr>
                  <p:spPr>
                    <a:xfrm flipV="1">
                      <a:off x="2399776" y="4467645"/>
                      <a:ext cx="0" cy="56147"/>
                    </a:xfrm>
                    <a:prstGeom prst="line">
                      <a:avLst/>
                    </a:prstGeom>
                    <a:ln w="12700">
                      <a:solidFill>
                        <a:srgbClr val="7F7F7F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66" name="ZoneTexte 65">
                  <a:extLst>
                    <a:ext uri="{FF2B5EF4-FFF2-40B4-BE49-F238E27FC236}">
                      <a16:creationId xmlns:a16="http://schemas.microsoft.com/office/drawing/2014/main" xmlns="" id="{33F05007-E378-98A1-3D81-481B2718635A}"/>
                    </a:ext>
                  </a:extLst>
                </p:cNvPr>
                <p:cNvSpPr txBox="1"/>
                <p:nvPr/>
              </p:nvSpPr>
              <p:spPr>
                <a:xfrm>
                  <a:off x="3757394" y="4717440"/>
                  <a:ext cx="385042" cy="20005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700" b="1" dirty="0">
                      <a:solidFill>
                        <a:srgbClr val="7F7F7F"/>
                      </a:solidFill>
                    </a:rPr>
                    <a:t>EI, %</a:t>
                  </a:r>
                </a:p>
              </p:txBody>
            </p:sp>
          </p:grpSp>
          <p:grpSp>
            <p:nvGrpSpPr>
              <p:cNvPr id="164" name="Groupe 163">
                <a:extLst>
                  <a:ext uri="{FF2B5EF4-FFF2-40B4-BE49-F238E27FC236}">
                    <a16:creationId xmlns:a16="http://schemas.microsoft.com/office/drawing/2014/main" xmlns="" id="{9F50A5B2-AE7F-B866-B961-58203F6D732B}"/>
                  </a:ext>
                </a:extLst>
              </p:cNvPr>
              <p:cNvGrpSpPr/>
              <p:nvPr/>
            </p:nvGrpSpPr>
            <p:grpSpPr>
              <a:xfrm>
                <a:off x="3395120" y="3321182"/>
                <a:ext cx="1315956" cy="215444"/>
                <a:chOff x="3395120" y="1742570"/>
                <a:chExt cx="1315956" cy="215444"/>
              </a:xfrm>
            </p:grpSpPr>
            <p:sp>
              <p:nvSpPr>
                <p:cNvPr id="165" name="ZoneTexte 164">
                  <a:extLst>
                    <a:ext uri="{FF2B5EF4-FFF2-40B4-BE49-F238E27FC236}">
                      <a16:creationId xmlns:a16="http://schemas.microsoft.com/office/drawing/2014/main" xmlns="" id="{FA517E36-E8DA-107B-3C26-A2C2C3277483}"/>
                    </a:ext>
                  </a:extLst>
                </p:cNvPr>
                <p:cNvSpPr txBox="1"/>
                <p:nvPr/>
              </p:nvSpPr>
              <p:spPr>
                <a:xfrm>
                  <a:off x="4390154" y="1742570"/>
                  <a:ext cx="320922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6%</a:t>
                  </a:r>
                </a:p>
              </p:txBody>
            </p:sp>
            <p:sp>
              <p:nvSpPr>
                <p:cNvPr id="166" name="ZoneTexte 165">
                  <a:extLst>
                    <a:ext uri="{FF2B5EF4-FFF2-40B4-BE49-F238E27FC236}">
                      <a16:creationId xmlns:a16="http://schemas.microsoft.com/office/drawing/2014/main" xmlns="" id="{E4941C1E-0E55-4033-6418-CA1D9D355123}"/>
                    </a:ext>
                  </a:extLst>
                </p:cNvPr>
                <p:cNvSpPr txBox="1"/>
                <p:nvPr/>
              </p:nvSpPr>
              <p:spPr>
                <a:xfrm>
                  <a:off x="3395120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16%</a:t>
                  </a:r>
                </a:p>
              </p:txBody>
            </p:sp>
            <p:grpSp>
              <p:nvGrpSpPr>
                <p:cNvPr id="167" name="Groupe 166">
                  <a:extLst>
                    <a:ext uri="{FF2B5EF4-FFF2-40B4-BE49-F238E27FC236}">
                      <a16:creationId xmlns:a16="http://schemas.microsoft.com/office/drawing/2014/main" xmlns="" id="{B79AF701-F631-FC27-22BA-C9DA90C554AD}"/>
                    </a:ext>
                  </a:extLst>
                </p:cNvPr>
                <p:cNvGrpSpPr/>
                <p:nvPr/>
              </p:nvGrpSpPr>
              <p:grpSpPr>
                <a:xfrm>
                  <a:off x="3724530" y="1793631"/>
                  <a:ext cx="485046" cy="121138"/>
                  <a:chOff x="3724530" y="1793631"/>
                  <a:chExt cx="485046" cy="121138"/>
                </a:xfrm>
              </p:grpSpPr>
              <p:sp>
                <p:nvSpPr>
                  <p:cNvPr id="173" name="Rectangle 172">
                    <a:extLst>
                      <a:ext uri="{FF2B5EF4-FFF2-40B4-BE49-F238E27FC236}">
                        <a16:creationId xmlns:a16="http://schemas.microsoft.com/office/drawing/2014/main" xmlns="" id="{2DA92C0C-7DF7-41AA-AC47-D1AFE6226CE6}"/>
                      </a:ext>
                    </a:extLst>
                  </p:cNvPr>
                  <p:cNvSpPr/>
                  <p:nvPr/>
                </p:nvSpPr>
                <p:spPr>
                  <a:xfrm>
                    <a:off x="3724530" y="1793631"/>
                    <a:ext cx="224991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74" name="Rectangle 173">
                    <a:extLst>
                      <a:ext uri="{FF2B5EF4-FFF2-40B4-BE49-F238E27FC236}">
                        <a16:creationId xmlns:a16="http://schemas.microsoft.com/office/drawing/2014/main" xmlns="" id="{401E2A89-280E-C61B-1C26-49782DF681E4}"/>
                      </a:ext>
                    </a:extLst>
                  </p:cNvPr>
                  <p:cNvSpPr/>
                  <p:nvPr/>
                </p:nvSpPr>
                <p:spPr>
                  <a:xfrm>
                    <a:off x="3813175" y="1793631"/>
                    <a:ext cx="295287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75" name="Rectangle 174">
                    <a:extLst>
                      <a:ext uri="{FF2B5EF4-FFF2-40B4-BE49-F238E27FC236}">
                        <a16:creationId xmlns:a16="http://schemas.microsoft.com/office/drawing/2014/main" xmlns="" id="{5E0321EC-3834-B192-F39C-A0A86F7BEC98}"/>
                      </a:ext>
                    </a:extLst>
                  </p:cNvPr>
                  <p:cNvSpPr/>
                  <p:nvPr/>
                </p:nvSpPr>
                <p:spPr>
                  <a:xfrm>
                    <a:off x="4078824" y="1793631"/>
                    <a:ext cx="130752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68" name="Groupe 167">
                  <a:extLst>
                    <a:ext uri="{FF2B5EF4-FFF2-40B4-BE49-F238E27FC236}">
                      <a16:creationId xmlns:a16="http://schemas.microsoft.com/office/drawing/2014/main" xmlns="" id="{085654BA-1452-E6D1-932B-5900BAB7B73E}"/>
                    </a:ext>
                  </a:extLst>
                </p:cNvPr>
                <p:cNvGrpSpPr/>
                <p:nvPr/>
              </p:nvGrpSpPr>
              <p:grpSpPr>
                <a:xfrm rot="10800000">
                  <a:off x="4266989" y="1793631"/>
                  <a:ext cx="174256" cy="121138"/>
                  <a:chOff x="4035325" y="1793631"/>
                  <a:chExt cx="174256" cy="121138"/>
                </a:xfrm>
              </p:grpSpPr>
              <p:sp>
                <p:nvSpPr>
                  <p:cNvPr id="170" name="Rectangle 169">
                    <a:extLst>
                      <a:ext uri="{FF2B5EF4-FFF2-40B4-BE49-F238E27FC236}">
                        <a16:creationId xmlns:a16="http://schemas.microsoft.com/office/drawing/2014/main" xmlns="" id="{8BE2D735-4C8C-0141-8968-57FE31CFDDB4}"/>
                      </a:ext>
                    </a:extLst>
                  </p:cNvPr>
                  <p:cNvSpPr/>
                  <p:nvPr/>
                </p:nvSpPr>
                <p:spPr>
                  <a:xfrm>
                    <a:off x="4035325" y="1793631"/>
                    <a:ext cx="45719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71" name="Rectangle 170">
                    <a:extLst>
                      <a:ext uri="{FF2B5EF4-FFF2-40B4-BE49-F238E27FC236}">
                        <a16:creationId xmlns:a16="http://schemas.microsoft.com/office/drawing/2014/main" xmlns="" id="{AA45FE4F-AE37-39E8-FC29-20EE81048937}"/>
                      </a:ext>
                    </a:extLst>
                  </p:cNvPr>
                  <p:cNvSpPr/>
                  <p:nvPr/>
                </p:nvSpPr>
                <p:spPr>
                  <a:xfrm>
                    <a:off x="4058819" y="1793631"/>
                    <a:ext cx="119472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72" name="Rectangle 171">
                    <a:extLst>
                      <a:ext uri="{FF2B5EF4-FFF2-40B4-BE49-F238E27FC236}">
                        <a16:creationId xmlns:a16="http://schemas.microsoft.com/office/drawing/2014/main" xmlns="" id="{E21CE30B-0923-C3EB-4B18-B9EDC65B0B59}"/>
                      </a:ext>
                    </a:extLst>
                  </p:cNvPr>
                  <p:cNvSpPr/>
                  <p:nvPr/>
                </p:nvSpPr>
                <p:spPr>
                  <a:xfrm>
                    <a:off x="4111926" y="1793631"/>
                    <a:ext cx="97655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69" name="ZoneTexte 168">
                  <a:extLst>
                    <a:ext uri="{FF2B5EF4-FFF2-40B4-BE49-F238E27FC236}">
                      <a16:creationId xmlns:a16="http://schemas.microsoft.com/office/drawing/2014/main" xmlns="" id="{92D104D3-3F51-F2DE-9579-1B0CDE587071}"/>
                    </a:ext>
                  </a:extLst>
                </p:cNvPr>
                <p:cNvSpPr txBox="1"/>
                <p:nvPr/>
              </p:nvSpPr>
              <p:spPr>
                <a:xfrm>
                  <a:off x="3634941" y="1742570"/>
                  <a:ext cx="39786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chemeClr val="bg1"/>
                      </a:solidFill>
                    </a:rPr>
                    <a:t>(3%)</a:t>
                  </a:r>
                </a:p>
              </p:txBody>
            </p:sp>
          </p:grpSp>
          <p:grpSp>
            <p:nvGrpSpPr>
              <p:cNvPr id="198" name="Groupe 197">
                <a:extLst>
                  <a:ext uri="{FF2B5EF4-FFF2-40B4-BE49-F238E27FC236}">
                    <a16:creationId xmlns:a16="http://schemas.microsoft.com/office/drawing/2014/main" xmlns="" id="{3C6455BE-A557-B5A8-4F61-CAE029C8A864}"/>
                  </a:ext>
                </a:extLst>
              </p:cNvPr>
              <p:cNvGrpSpPr/>
              <p:nvPr/>
            </p:nvGrpSpPr>
            <p:grpSpPr>
              <a:xfrm>
                <a:off x="3528938" y="3997730"/>
                <a:ext cx="1244859" cy="215444"/>
                <a:chOff x="3528938" y="1742570"/>
                <a:chExt cx="1244859" cy="215444"/>
              </a:xfrm>
            </p:grpSpPr>
            <p:sp>
              <p:nvSpPr>
                <p:cNvPr id="199" name="ZoneTexte 198">
                  <a:extLst>
                    <a:ext uri="{FF2B5EF4-FFF2-40B4-BE49-F238E27FC236}">
                      <a16:creationId xmlns:a16="http://schemas.microsoft.com/office/drawing/2014/main" xmlns="" id="{5307FD24-ED64-5EDE-389D-F2FCB746F311}"/>
                    </a:ext>
                  </a:extLst>
                </p:cNvPr>
                <p:cNvSpPr txBox="1"/>
                <p:nvPr/>
              </p:nvSpPr>
              <p:spPr>
                <a:xfrm>
                  <a:off x="4452875" y="1742570"/>
                  <a:ext cx="320922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7%</a:t>
                  </a:r>
                </a:p>
              </p:txBody>
            </p:sp>
            <p:sp>
              <p:nvSpPr>
                <p:cNvPr id="200" name="ZoneTexte 199">
                  <a:extLst>
                    <a:ext uri="{FF2B5EF4-FFF2-40B4-BE49-F238E27FC236}">
                      <a16:creationId xmlns:a16="http://schemas.microsoft.com/office/drawing/2014/main" xmlns="" id="{BF4E4FB6-1B8C-CB60-6D87-0C6C5F398FA3}"/>
                    </a:ext>
                  </a:extLst>
                </p:cNvPr>
                <p:cNvSpPr txBox="1"/>
                <p:nvPr/>
              </p:nvSpPr>
              <p:spPr>
                <a:xfrm>
                  <a:off x="3528938" y="1742570"/>
                  <a:ext cx="37702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11%</a:t>
                  </a:r>
                </a:p>
              </p:txBody>
            </p:sp>
            <p:grpSp>
              <p:nvGrpSpPr>
                <p:cNvPr id="201" name="Groupe 200">
                  <a:extLst>
                    <a:ext uri="{FF2B5EF4-FFF2-40B4-BE49-F238E27FC236}">
                      <a16:creationId xmlns:a16="http://schemas.microsoft.com/office/drawing/2014/main" xmlns="" id="{2E6A40F4-B23C-5C14-8178-7197A54FEC31}"/>
                    </a:ext>
                  </a:extLst>
                </p:cNvPr>
                <p:cNvGrpSpPr/>
                <p:nvPr/>
              </p:nvGrpSpPr>
              <p:grpSpPr>
                <a:xfrm>
                  <a:off x="3861055" y="1793631"/>
                  <a:ext cx="348521" cy="121138"/>
                  <a:chOff x="3861055" y="1793631"/>
                  <a:chExt cx="348521" cy="121138"/>
                </a:xfrm>
              </p:grpSpPr>
              <p:sp>
                <p:nvSpPr>
                  <p:cNvPr id="205" name="Rectangle 204">
                    <a:extLst>
                      <a:ext uri="{FF2B5EF4-FFF2-40B4-BE49-F238E27FC236}">
                        <a16:creationId xmlns:a16="http://schemas.microsoft.com/office/drawing/2014/main" xmlns="" id="{BBDB39C1-C72F-58E4-3CD1-7BBF225A4B20}"/>
                      </a:ext>
                    </a:extLst>
                  </p:cNvPr>
                  <p:cNvSpPr/>
                  <p:nvPr/>
                </p:nvSpPr>
                <p:spPr>
                  <a:xfrm>
                    <a:off x="3861055" y="1793631"/>
                    <a:ext cx="224991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07" name="Rectangle 206">
                    <a:extLst>
                      <a:ext uri="{FF2B5EF4-FFF2-40B4-BE49-F238E27FC236}">
                        <a16:creationId xmlns:a16="http://schemas.microsoft.com/office/drawing/2014/main" xmlns="" id="{564C2A77-F12C-BC17-7214-65592B8EB883}"/>
                      </a:ext>
                    </a:extLst>
                  </p:cNvPr>
                  <p:cNvSpPr/>
                  <p:nvPr/>
                </p:nvSpPr>
                <p:spPr>
                  <a:xfrm>
                    <a:off x="3870580" y="1793631"/>
                    <a:ext cx="224991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06" name="Rectangle 205">
                    <a:extLst>
                      <a:ext uri="{FF2B5EF4-FFF2-40B4-BE49-F238E27FC236}">
                        <a16:creationId xmlns:a16="http://schemas.microsoft.com/office/drawing/2014/main" xmlns="" id="{4CB120B3-0CAA-D61C-9B74-BE6222A692C0}"/>
                      </a:ext>
                    </a:extLst>
                  </p:cNvPr>
                  <p:cNvSpPr/>
                  <p:nvPr/>
                </p:nvSpPr>
                <p:spPr>
                  <a:xfrm>
                    <a:off x="3896515" y="1793631"/>
                    <a:ext cx="313061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202" name="Groupe 201">
                  <a:extLst>
                    <a:ext uri="{FF2B5EF4-FFF2-40B4-BE49-F238E27FC236}">
                      <a16:creationId xmlns:a16="http://schemas.microsoft.com/office/drawing/2014/main" xmlns="" id="{2122E109-FB69-97F2-3281-A00B6714A32B}"/>
                    </a:ext>
                  </a:extLst>
                </p:cNvPr>
                <p:cNvGrpSpPr/>
                <p:nvPr/>
              </p:nvGrpSpPr>
              <p:grpSpPr>
                <a:xfrm rot="10800000">
                  <a:off x="4266987" y="1793631"/>
                  <a:ext cx="236489" cy="121138"/>
                  <a:chOff x="3973094" y="1793631"/>
                  <a:chExt cx="236489" cy="121138"/>
                </a:xfrm>
              </p:grpSpPr>
              <p:sp>
                <p:nvSpPr>
                  <p:cNvPr id="208" name="Rectangle 207">
                    <a:extLst>
                      <a:ext uri="{FF2B5EF4-FFF2-40B4-BE49-F238E27FC236}">
                        <a16:creationId xmlns:a16="http://schemas.microsoft.com/office/drawing/2014/main" xmlns="" id="{E057A2E7-7757-B859-9C1B-F87C3555D79F}"/>
                      </a:ext>
                    </a:extLst>
                  </p:cNvPr>
                  <p:cNvSpPr/>
                  <p:nvPr/>
                </p:nvSpPr>
                <p:spPr>
                  <a:xfrm>
                    <a:off x="3973094" y="1793631"/>
                    <a:ext cx="119472" cy="121138"/>
                  </a:xfrm>
                  <a:prstGeom prst="rect">
                    <a:avLst/>
                  </a:prstGeom>
                  <a:solidFill>
                    <a:srgbClr val="002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03" name="Rectangle 202">
                    <a:extLst>
                      <a:ext uri="{FF2B5EF4-FFF2-40B4-BE49-F238E27FC236}">
                        <a16:creationId xmlns:a16="http://schemas.microsoft.com/office/drawing/2014/main" xmlns="" id="{87D75750-18E4-AB9B-E667-F090F29C5897}"/>
                      </a:ext>
                    </a:extLst>
                  </p:cNvPr>
                  <p:cNvSpPr/>
                  <p:nvPr/>
                </p:nvSpPr>
                <p:spPr>
                  <a:xfrm>
                    <a:off x="3982619" y="1793631"/>
                    <a:ext cx="119472" cy="121138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204" name="Rectangle 203">
                    <a:extLst>
                      <a:ext uri="{FF2B5EF4-FFF2-40B4-BE49-F238E27FC236}">
                        <a16:creationId xmlns:a16="http://schemas.microsoft.com/office/drawing/2014/main" xmlns="" id="{9E4A4002-33C7-94BC-279F-A447A5CE0E36}"/>
                      </a:ext>
                    </a:extLst>
                  </p:cNvPr>
                  <p:cNvSpPr/>
                  <p:nvPr/>
                </p:nvSpPr>
                <p:spPr>
                  <a:xfrm>
                    <a:off x="4013101" y="1793631"/>
                    <a:ext cx="196482" cy="121138"/>
                  </a:xfrm>
                  <a:prstGeom prst="rect">
                    <a:avLst/>
                  </a:prstGeom>
                  <a:solidFill>
                    <a:srgbClr val="FF7F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sp>
            <p:nvSpPr>
              <p:cNvPr id="220" name="ZoneTexte 219">
                <a:extLst>
                  <a:ext uri="{FF2B5EF4-FFF2-40B4-BE49-F238E27FC236}">
                    <a16:creationId xmlns:a16="http://schemas.microsoft.com/office/drawing/2014/main" xmlns="" id="{EC293CFA-F7AB-732E-6C15-A51BD620DDC9}"/>
                  </a:ext>
                </a:extLst>
              </p:cNvPr>
              <p:cNvSpPr txBox="1"/>
              <p:nvPr/>
            </p:nvSpPr>
            <p:spPr>
              <a:xfrm>
                <a:off x="1731455" y="1717063"/>
                <a:ext cx="567784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Nausée</a:t>
                </a:r>
              </a:p>
            </p:txBody>
          </p:sp>
          <p:sp>
            <p:nvSpPr>
              <p:cNvPr id="221" name="ZoneTexte 220">
                <a:extLst>
                  <a:ext uri="{FF2B5EF4-FFF2-40B4-BE49-F238E27FC236}">
                    <a16:creationId xmlns:a16="http://schemas.microsoft.com/office/drawing/2014/main" xmlns="" id="{6B6302E9-1925-27CF-F84A-67784C6A0472}"/>
                  </a:ext>
                </a:extLst>
              </p:cNvPr>
              <p:cNvSpPr txBox="1"/>
              <p:nvPr/>
            </p:nvSpPr>
            <p:spPr>
              <a:xfrm>
                <a:off x="1742676" y="1943251"/>
                <a:ext cx="559769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Fatigue</a:t>
                </a:r>
              </a:p>
            </p:txBody>
          </p:sp>
          <p:sp>
            <p:nvSpPr>
              <p:cNvPr id="222" name="ZoneTexte 221">
                <a:extLst>
                  <a:ext uri="{FF2B5EF4-FFF2-40B4-BE49-F238E27FC236}">
                    <a16:creationId xmlns:a16="http://schemas.microsoft.com/office/drawing/2014/main" xmlns="" id="{00AE2EFC-5269-4C89-7992-3A201EF8CAB7}"/>
                  </a:ext>
                </a:extLst>
              </p:cNvPr>
              <p:cNvSpPr txBox="1"/>
              <p:nvPr/>
            </p:nvSpPr>
            <p:spPr>
              <a:xfrm>
                <a:off x="1725043" y="2169439"/>
                <a:ext cx="574196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Anémie</a:t>
                </a:r>
              </a:p>
            </p:txBody>
          </p:sp>
          <p:sp>
            <p:nvSpPr>
              <p:cNvPr id="223" name="ZoneTexte 222">
                <a:extLst>
                  <a:ext uri="{FF2B5EF4-FFF2-40B4-BE49-F238E27FC236}">
                    <a16:creationId xmlns:a16="http://schemas.microsoft.com/office/drawing/2014/main" xmlns="" id="{2859F1F5-E7F7-E808-E460-EB027909B317}"/>
                  </a:ext>
                </a:extLst>
              </p:cNvPr>
              <p:cNvSpPr txBox="1"/>
              <p:nvPr/>
            </p:nvSpPr>
            <p:spPr>
              <a:xfrm>
                <a:off x="1430234" y="2395622"/>
                <a:ext cx="889987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fr-FR"/>
                </a:defPPr>
                <a:lvl1pPr>
                  <a:defRPr sz="800">
                    <a:solidFill>
                      <a:srgbClr val="7F7F7F"/>
                    </a:solidFill>
                  </a:defRPr>
                </a:lvl1pPr>
              </a:lstStyle>
              <a:p>
                <a:r>
                  <a:rPr lang="fr-FR" dirty="0"/>
                  <a:t>Vomissements</a:t>
                </a:r>
              </a:p>
            </p:txBody>
          </p:sp>
          <p:sp>
            <p:nvSpPr>
              <p:cNvPr id="224" name="ZoneTexte 223">
                <a:extLst>
                  <a:ext uri="{FF2B5EF4-FFF2-40B4-BE49-F238E27FC236}">
                    <a16:creationId xmlns:a16="http://schemas.microsoft.com/office/drawing/2014/main" xmlns="" id="{6C87051E-0065-0546-321F-C50533148B26}"/>
                  </a:ext>
                </a:extLst>
              </p:cNvPr>
              <p:cNvSpPr txBox="1"/>
              <p:nvPr/>
            </p:nvSpPr>
            <p:spPr>
              <a:xfrm>
                <a:off x="1572758" y="2621815"/>
                <a:ext cx="734496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Céphalées</a:t>
                </a:r>
              </a:p>
            </p:txBody>
          </p:sp>
          <p:sp>
            <p:nvSpPr>
              <p:cNvPr id="225" name="ZoneTexte 224">
                <a:extLst>
                  <a:ext uri="{FF2B5EF4-FFF2-40B4-BE49-F238E27FC236}">
                    <a16:creationId xmlns:a16="http://schemas.microsoft.com/office/drawing/2014/main" xmlns="" id="{EBB95067-FCB4-0A3D-7AC3-D6CDC4F4D27C}"/>
                  </a:ext>
                </a:extLst>
              </p:cNvPr>
              <p:cNvSpPr txBox="1"/>
              <p:nvPr/>
            </p:nvSpPr>
            <p:spPr>
              <a:xfrm>
                <a:off x="1705758" y="2786456"/>
                <a:ext cx="651140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Diarrhées</a:t>
                </a:r>
              </a:p>
            </p:txBody>
          </p:sp>
          <p:sp>
            <p:nvSpPr>
              <p:cNvPr id="226" name="ZoneTexte 225">
                <a:extLst>
                  <a:ext uri="{FF2B5EF4-FFF2-40B4-BE49-F238E27FC236}">
                    <a16:creationId xmlns:a16="http://schemas.microsoft.com/office/drawing/2014/main" xmlns="" id="{4888F357-232E-03A5-B765-A7CECA2B6430}"/>
                  </a:ext>
                </a:extLst>
              </p:cNvPr>
              <p:cNvSpPr txBox="1"/>
              <p:nvPr/>
            </p:nvSpPr>
            <p:spPr>
              <a:xfrm>
                <a:off x="1487798" y="3074191"/>
                <a:ext cx="811441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Neutropénie</a:t>
                </a:r>
              </a:p>
            </p:txBody>
          </p:sp>
          <p:sp>
            <p:nvSpPr>
              <p:cNvPr id="227" name="ZoneTexte 226">
                <a:extLst>
                  <a:ext uri="{FF2B5EF4-FFF2-40B4-BE49-F238E27FC236}">
                    <a16:creationId xmlns:a16="http://schemas.microsoft.com/office/drawing/2014/main" xmlns="" id="{1E88E32E-DB8B-FC82-51E5-C8089A769B44}"/>
                  </a:ext>
                </a:extLst>
              </p:cNvPr>
              <p:cNvSpPr txBox="1"/>
              <p:nvPr/>
            </p:nvSpPr>
            <p:spPr>
              <a:xfrm>
                <a:off x="1529476" y="3300379"/>
                <a:ext cx="784189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Leucopénie</a:t>
                </a:r>
              </a:p>
            </p:txBody>
          </p:sp>
          <p:sp>
            <p:nvSpPr>
              <p:cNvPr id="228" name="ZoneTexte 227">
                <a:extLst>
                  <a:ext uri="{FF2B5EF4-FFF2-40B4-BE49-F238E27FC236}">
                    <a16:creationId xmlns:a16="http://schemas.microsoft.com/office/drawing/2014/main" xmlns="" id="{298D733C-1E75-66DC-411A-E3152DEA422D}"/>
                  </a:ext>
                </a:extLst>
              </p:cNvPr>
              <p:cNvSpPr txBox="1"/>
              <p:nvPr/>
            </p:nvSpPr>
            <p:spPr>
              <a:xfrm>
                <a:off x="1377597" y="3537309"/>
                <a:ext cx="950901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Perte d’appétit</a:t>
                </a:r>
              </a:p>
            </p:txBody>
          </p:sp>
          <p:sp>
            <p:nvSpPr>
              <p:cNvPr id="229" name="ZoneTexte 228">
                <a:extLst>
                  <a:ext uri="{FF2B5EF4-FFF2-40B4-BE49-F238E27FC236}">
                    <a16:creationId xmlns:a16="http://schemas.microsoft.com/office/drawing/2014/main" xmlns="" id="{1792CAD1-12CB-AB79-6EB7-78949C80F0EF}"/>
                  </a:ext>
                </a:extLst>
              </p:cNvPr>
              <p:cNvSpPr txBox="1"/>
              <p:nvPr/>
            </p:nvSpPr>
            <p:spPr>
              <a:xfrm>
                <a:off x="1616039" y="3752755"/>
                <a:ext cx="683200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 err="1">
                    <a:solidFill>
                      <a:srgbClr val="7F7F7F"/>
                    </a:solidFill>
                  </a:rPr>
                  <a:t>Dysgeusie</a:t>
                </a:r>
                <a:endParaRPr lang="fr-FR" sz="800" dirty="0">
                  <a:solidFill>
                    <a:srgbClr val="7F7F7F"/>
                  </a:solidFill>
                </a:endParaRPr>
              </a:p>
            </p:txBody>
          </p:sp>
          <p:sp>
            <p:nvSpPr>
              <p:cNvPr id="230" name="ZoneTexte 229">
                <a:extLst>
                  <a:ext uri="{FF2B5EF4-FFF2-40B4-BE49-F238E27FC236}">
                    <a16:creationId xmlns:a16="http://schemas.microsoft.com/office/drawing/2014/main" xmlns="" id="{52666634-0FC9-FA13-E330-DFE48B3F2B3B}"/>
                  </a:ext>
                </a:extLst>
              </p:cNvPr>
              <p:cNvSpPr txBox="1"/>
              <p:nvPr/>
            </p:nvSpPr>
            <p:spPr>
              <a:xfrm>
                <a:off x="1702601" y="3978943"/>
                <a:ext cx="587020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Vertiges</a:t>
                </a:r>
              </a:p>
            </p:txBody>
          </p:sp>
          <p:sp>
            <p:nvSpPr>
              <p:cNvPr id="231" name="ZoneTexte 230">
                <a:extLst>
                  <a:ext uri="{FF2B5EF4-FFF2-40B4-BE49-F238E27FC236}">
                    <a16:creationId xmlns:a16="http://schemas.microsoft.com/office/drawing/2014/main" xmlns="" id="{96AD6752-B317-2275-8B13-88FB4A3CDD25}"/>
                  </a:ext>
                </a:extLst>
              </p:cNvPr>
              <p:cNvSpPr txBox="1"/>
              <p:nvPr/>
            </p:nvSpPr>
            <p:spPr>
              <a:xfrm>
                <a:off x="1632069" y="4205136"/>
                <a:ext cx="707245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dirty="0">
                    <a:solidFill>
                      <a:srgbClr val="7F7F7F"/>
                    </a:solidFill>
                  </a:rPr>
                  <a:t>Arthralgies</a:t>
                </a:r>
              </a:p>
            </p:txBody>
          </p:sp>
          <p:grpSp>
            <p:nvGrpSpPr>
              <p:cNvPr id="241" name="Groupe 240">
                <a:extLst>
                  <a:ext uri="{FF2B5EF4-FFF2-40B4-BE49-F238E27FC236}">
                    <a16:creationId xmlns:a16="http://schemas.microsoft.com/office/drawing/2014/main" xmlns="" id="{1DF8051E-B1AE-DBA1-6392-0C437AFC4707}"/>
                  </a:ext>
                </a:extLst>
              </p:cNvPr>
              <p:cNvGrpSpPr/>
              <p:nvPr/>
            </p:nvGrpSpPr>
            <p:grpSpPr>
              <a:xfrm>
                <a:off x="5264762" y="3291935"/>
                <a:ext cx="910415" cy="756856"/>
                <a:chOff x="5264762" y="3291935"/>
                <a:chExt cx="910415" cy="756856"/>
              </a:xfrm>
            </p:grpSpPr>
            <p:sp>
              <p:nvSpPr>
                <p:cNvPr id="232" name="Rectangle 231">
                  <a:extLst>
                    <a:ext uri="{FF2B5EF4-FFF2-40B4-BE49-F238E27FC236}">
                      <a16:creationId xmlns:a16="http://schemas.microsoft.com/office/drawing/2014/main" xmlns="" id="{7DB21795-81A9-E900-DF22-11E7186FA4AF}"/>
                    </a:ext>
                  </a:extLst>
                </p:cNvPr>
                <p:cNvSpPr/>
                <p:nvPr/>
              </p:nvSpPr>
              <p:spPr>
                <a:xfrm>
                  <a:off x="5264763" y="3707100"/>
                  <a:ext cx="231230" cy="118466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234" name="ZoneTexte 233">
                  <a:extLst>
                    <a:ext uri="{FF2B5EF4-FFF2-40B4-BE49-F238E27FC236}">
                      <a16:creationId xmlns:a16="http://schemas.microsoft.com/office/drawing/2014/main" xmlns="" id="{9633B568-E0CC-A45B-6561-82ADE1816AD6}"/>
                    </a:ext>
                  </a:extLst>
                </p:cNvPr>
                <p:cNvSpPr txBox="1"/>
                <p:nvPr/>
              </p:nvSpPr>
              <p:spPr>
                <a:xfrm>
                  <a:off x="5466628" y="3656320"/>
                  <a:ext cx="654346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Grade ≥3</a:t>
                  </a:r>
                </a:p>
              </p:txBody>
            </p:sp>
            <p:sp>
              <p:nvSpPr>
                <p:cNvPr id="235" name="Rectangle 234">
                  <a:extLst>
                    <a:ext uri="{FF2B5EF4-FFF2-40B4-BE49-F238E27FC236}">
                      <a16:creationId xmlns:a16="http://schemas.microsoft.com/office/drawing/2014/main" xmlns="" id="{DDFAA07E-8162-6419-6F05-00B4108B2388}"/>
                    </a:ext>
                  </a:extLst>
                </p:cNvPr>
                <p:cNvSpPr/>
                <p:nvPr/>
              </p:nvSpPr>
              <p:spPr>
                <a:xfrm>
                  <a:off x="5264763" y="3523762"/>
                  <a:ext cx="231230" cy="118466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236" name="ZoneTexte 235">
                  <a:extLst>
                    <a:ext uri="{FF2B5EF4-FFF2-40B4-BE49-F238E27FC236}">
                      <a16:creationId xmlns:a16="http://schemas.microsoft.com/office/drawing/2014/main" xmlns="" id="{53ACF19F-CCDF-4819-74A1-57702F60084E}"/>
                    </a:ext>
                  </a:extLst>
                </p:cNvPr>
                <p:cNvSpPr txBox="1"/>
                <p:nvPr/>
              </p:nvSpPr>
              <p:spPr>
                <a:xfrm>
                  <a:off x="5466628" y="3477565"/>
                  <a:ext cx="598241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Grade 2</a:t>
                  </a:r>
                </a:p>
              </p:txBody>
            </p:sp>
            <p:sp>
              <p:nvSpPr>
                <p:cNvPr id="237" name="Rectangle 236">
                  <a:extLst>
                    <a:ext uri="{FF2B5EF4-FFF2-40B4-BE49-F238E27FC236}">
                      <a16:creationId xmlns:a16="http://schemas.microsoft.com/office/drawing/2014/main" xmlns="" id="{E035B15B-BA4D-D178-8E26-FA4261C60750}"/>
                    </a:ext>
                  </a:extLst>
                </p:cNvPr>
                <p:cNvSpPr/>
                <p:nvPr/>
              </p:nvSpPr>
              <p:spPr>
                <a:xfrm>
                  <a:off x="5264763" y="3340424"/>
                  <a:ext cx="231230" cy="118466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238" name="ZoneTexte 237">
                  <a:extLst>
                    <a:ext uri="{FF2B5EF4-FFF2-40B4-BE49-F238E27FC236}">
                      <a16:creationId xmlns:a16="http://schemas.microsoft.com/office/drawing/2014/main" xmlns="" id="{84E9247B-D696-47D6-77F3-3E12FD087DC1}"/>
                    </a:ext>
                  </a:extLst>
                </p:cNvPr>
                <p:cNvSpPr txBox="1"/>
                <p:nvPr/>
              </p:nvSpPr>
              <p:spPr>
                <a:xfrm>
                  <a:off x="5466628" y="3291935"/>
                  <a:ext cx="598241" cy="2154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800" dirty="0">
                      <a:solidFill>
                        <a:srgbClr val="7F7F7F"/>
                      </a:solidFill>
                    </a:rPr>
                    <a:t>Grade 1</a:t>
                  </a:r>
                </a:p>
              </p:txBody>
            </p:sp>
            <p:sp>
              <p:nvSpPr>
                <p:cNvPr id="239" name="Rectangle 238">
                  <a:extLst>
                    <a:ext uri="{FF2B5EF4-FFF2-40B4-BE49-F238E27FC236}">
                      <a16:creationId xmlns:a16="http://schemas.microsoft.com/office/drawing/2014/main" xmlns="" id="{48B71B09-8053-FE11-7C94-F34A65AD0FAF}"/>
                    </a:ext>
                  </a:extLst>
                </p:cNvPr>
                <p:cNvSpPr/>
                <p:nvPr/>
              </p:nvSpPr>
              <p:spPr>
                <a:xfrm>
                  <a:off x="5264762" y="3890439"/>
                  <a:ext cx="910415" cy="158352"/>
                </a:xfrm>
                <a:prstGeom prst="rect">
                  <a:avLst/>
                </a:prstGeom>
                <a:solidFill>
                  <a:srgbClr val="002C4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fr-FR" sz="800" dirty="0">
                      <a:solidFill>
                        <a:schemeClr val="bg1"/>
                      </a:solidFill>
                    </a:rPr>
                    <a:t>(Grade ≥3, %)</a:t>
                  </a:r>
                </a:p>
              </p:txBody>
            </p:sp>
          </p:grpSp>
          <p:sp>
            <p:nvSpPr>
              <p:cNvPr id="242" name="ZoneTexte 241">
                <a:extLst>
                  <a:ext uri="{FF2B5EF4-FFF2-40B4-BE49-F238E27FC236}">
                    <a16:creationId xmlns:a16="http://schemas.microsoft.com/office/drawing/2014/main" xmlns="" id="{FCD991E1-C389-A42A-C602-C2C6F3559B2D}"/>
                  </a:ext>
                </a:extLst>
              </p:cNvPr>
              <p:cNvSpPr txBox="1"/>
              <p:nvPr/>
            </p:nvSpPr>
            <p:spPr>
              <a:xfrm>
                <a:off x="3410466" y="1478932"/>
                <a:ext cx="787395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050" b="1" dirty="0" err="1">
                    <a:solidFill>
                      <a:srgbClr val="FF7F4D"/>
                    </a:solidFill>
                  </a:rPr>
                  <a:t>Olaparib</a:t>
                </a:r>
                <a:endParaRPr lang="fr-FR" sz="1050" b="1" dirty="0">
                  <a:solidFill>
                    <a:srgbClr val="FF7F4D"/>
                  </a:solidFill>
                </a:endParaRPr>
              </a:p>
            </p:txBody>
          </p:sp>
          <p:sp>
            <p:nvSpPr>
              <p:cNvPr id="243" name="ZoneTexte 242">
                <a:extLst>
                  <a:ext uri="{FF2B5EF4-FFF2-40B4-BE49-F238E27FC236}">
                    <a16:creationId xmlns:a16="http://schemas.microsoft.com/office/drawing/2014/main" xmlns="" id="{D1DC6FE4-E220-0C2B-A618-BE00F43BD05D}"/>
                  </a:ext>
                </a:extLst>
              </p:cNvPr>
              <p:cNvSpPr txBox="1"/>
              <p:nvPr/>
            </p:nvSpPr>
            <p:spPr>
              <a:xfrm>
                <a:off x="4268869" y="1478932"/>
                <a:ext cx="72808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050" b="1" dirty="0">
                    <a:solidFill>
                      <a:srgbClr val="005086"/>
                    </a:solidFill>
                  </a:rPr>
                  <a:t>Placebo</a:t>
                </a:r>
              </a:p>
            </p:txBody>
          </p:sp>
        </p:grpSp>
      </p:grpSp>
      <p:sp>
        <p:nvSpPr>
          <p:cNvPr id="196" name="Espace réservé du texte 4">
            <a:extLst>
              <a:ext uri="{FF2B5EF4-FFF2-40B4-BE49-F238E27FC236}">
                <a16:creationId xmlns:a16="http://schemas.microsoft.com/office/drawing/2014/main" xmlns="" id="{96A7AC7C-5672-78AE-8E68-BCBFEC3428D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99828" y="645609"/>
            <a:ext cx="11259224" cy="341085"/>
          </a:xfrm>
        </p:spPr>
        <p:txBody>
          <a:bodyPr/>
          <a:lstStyle/>
          <a:p>
            <a:r>
              <a:rPr lang="fr-FR" dirty="0"/>
              <a:t>Tolérance</a:t>
            </a:r>
          </a:p>
        </p:txBody>
      </p:sp>
      <p:sp>
        <p:nvSpPr>
          <p:cNvPr id="23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87989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20AEBB45-CAED-9829-C375-EFAFB53FA96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4" y="42223"/>
            <a:ext cx="10765584" cy="1086491"/>
          </a:xfrm>
        </p:spPr>
        <p:txBody>
          <a:bodyPr/>
          <a:lstStyle/>
          <a:p>
            <a:r>
              <a:rPr lang="fr-FR" sz="3200" dirty="0"/>
              <a:t>Algorithme décisionnel pour les cancers TN stade précoce</a:t>
            </a:r>
          </a:p>
        </p:txBody>
      </p:sp>
      <p:cxnSp>
        <p:nvCxnSpPr>
          <p:cNvPr id="32" name="Connecteur droit avec flèche 31">
            <a:extLst>
              <a:ext uri="{FF2B5EF4-FFF2-40B4-BE49-F238E27FC236}">
                <a16:creationId xmlns:a16="http://schemas.microsoft.com/office/drawing/2014/main" xmlns="" id="{3CB86E00-F92D-7B4D-A113-5BB172B5D71E}"/>
              </a:ext>
            </a:extLst>
          </p:cNvPr>
          <p:cNvCxnSpPr>
            <a:cxnSpLocks/>
          </p:cNvCxnSpPr>
          <p:nvPr/>
        </p:nvCxnSpPr>
        <p:spPr>
          <a:xfrm>
            <a:off x="5725181" y="2672574"/>
            <a:ext cx="1578604" cy="0"/>
          </a:xfrm>
          <a:prstGeom prst="straightConnector1">
            <a:avLst/>
          </a:prstGeom>
          <a:ln w="76200">
            <a:solidFill>
              <a:srgbClr val="7F7F7F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050D5DCD-5D7F-EB41-950D-2A640973A38A}"/>
              </a:ext>
            </a:extLst>
          </p:cNvPr>
          <p:cNvSpPr/>
          <p:nvPr/>
        </p:nvSpPr>
        <p:spPr>
          <a:xfrm>
            <a:off x="2470354" y="1530542"/>
            <a:ext cx="1186543" cy="5116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T1N0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xmlns="" id="{06C86DF4-A25E-F349-BA75-9522EF4F7A1D}"/>
              </a:ext>
            </a:extLst>
          </p:cNvPr>
          <p:cNvSpPr/>
          <p:nvPr/>
        </p:nvSpPr>
        <p:spPr>
          <a:xfrm>
            <a:off x="2470354" y="2828658"/>
            <a:ext cx="1186543" cy="5116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≥ T2 &amp; N0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xmlns="" id="{36636E28-9224-0B4B-8A4C-57DB0AC29108}"/>
              </a:ext>
            </a:extLst>
          </p:cNvPr>
          <p:cNvSpPr/>
          <p:nvPr/>
        </p:nvSpPr>
        <p:spPr>
          <a:xfrm>
            <a:off x="2470354" y="3428783"/>
            <a:ext cx="1186543" cy="5116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 b="1" strike="sngStrike" dirty="0">
                <a:solidFill>
                  <a:schemeClr val="bg1"/>
                </a:solidFill>
                <a:latin typeface="Calibri"/>
              </a:rPr>
              <a:t>V</a:t>
            </a:r>
            <a:r>
              <a:rPr lang="fr-FR" b="1" dirty="0">
                <a:solidFill>
                  <a:schemeClr val="bg1"/>
                </a:solidFill>
                <a:latin typeface="Calibri"/>
              </a:rPr>
              <a:t>T &amp; N+</a:t>
            </a:r>
          </a:p>
        </p:txBody>
      </p:sp>
      <p:cxnSp>
        <p:nvCxnSpPr>
          <p:cNvPr id="36" name="Connecteur droit avec flèche 35">
            <a:extLst>
              <a:ext uri="{FF2B5EF4-FFF2-40B4-BE49-F238E27FC236}">
                <a16:creationId xmlns:a16="http://schemas.microsoft.com/office/drawing/2014/main" xmlns="" id="{78F5EE26-E449-534A-BD01-3828E34493B5}"/>
              </a:ext>
            </a:extLst>
          </p:cNvPr>
          <p:cNvCxnSpPr/>
          <p:nvPr/>
        </p:nvCxnSpPr>
        <p:spPr>
          <a:xfrm>
            <a:off x="3733096" y="1786354"/>
            <a:ext cx="587828" cy="0"/>
          </a:xfrm>
          <a:prstGeom prst="straightConnector1">
            <a:avLst/>
          </a:prstGeom>
          <a:ln w="76200">
            <a:solidFill>
              <a:srgbClr val="7F7F7F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avec flèche 36">
            <a:extLst>
              <a:ext uri="{FF2B5EF4-FFF2-40B4-BE49-F238E27FC236}">
                <a16:creationId xmlns:a16="http://schemas.microsoft.com/office/drawing/2014/main" xmlns="" id="{3B0444E3-8D22-6642-A98E-8016C3C0AAC8}"/>
              </a:ext>
            </a:extLst>
          </p:cNvPr>
          <p:cNvCxnSpPr/>
          <p:nvPr/>
        </p:nvCxnSpPr>
        <p:spPr>
          <a:xfrm>
            <a:off x="3733096" y="3075395"/>
            <a:ext cx="587828" cy="0"/>
          </a:xfrm>
          <a:prstGeom prst="straightConnector1">
            <a:avLst/>
          </a:prstGeom>
          <a:ln w="76200">
            <a:solidFill>
              <a:srgbClr val="7F7F7F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avec flèche 37">
            <a:extLst>
              <a:ext uri="{FF2B5EF4-FFF2-40B4-BE49-F238E27FC236}">
                <a16:creationId xmlns:a16="http://schemas.microsoft.com/office/drawing/2014/main" xmlns="" id="{98122A47-DC90-754F-932C-D6C1C3D8478B}"/>
              </a:ext>
            </a:extLst>
          </p:cNvPr>
          <p:cNvCxnSpPr/>
          <p:nvPr/>
        </p:nvCxnSpPr>
        <p:spPr>
          <a:xfrm>
            <a:off x="3719611" y="3684596"/>
            <a:ext cx="587828" cy="0"/>
          </a:xfrm>
          <a:prstGeom prst="straightConnector1">
            <a:avLst/>
          </a:prstGeom>
          <a:ln w="76200">
            <a:solidFill>
              <a:srgbClr val="7F7F7F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Triangle 3">
            <a:extLst>
              <a:ext uri="{FF2B5EF4-FFF2-40B4-BE49-F238E27FC236}">
                <a16:creationId xmlns:a16="http://schemas.microsoft.com/office/drawing/2014/main" xmlns="" id="{1E8785CD-14E3-BA47-97F0-80AC150906FD}"/>
              </a:ext>
            </a:extLst>
          </p:cNvPr>
          <p:cNvSpPr/>
          <p:nvPr/>
        </p:nvSpPr>
        <p:spPr>
          <a:xfrm>
            <a:off x="4135868" y="1474057"/>
            <a:ext cx="2166257" cy="511629"/>
          </a:xfrm>
          <a:prstGeom prst="triangl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Chirurgie</a:t>
            </a:r>
          </a:p>
        </p:txBody>
      </p:sp>
      <p:cxnSp>
        <p:nvCxnSpPr>
          <p:cNvPr id="40" name="Connecteur droit avec flèche 39">
            <a:extLst>
              <a:ext uri="{FF2B5EF4-FFF2-40B4-BE49-F238E27FC236}">
                <a16:creationId xmlns:a16="http://schemas.microsoft.com/office/drawing/2014/main" xmlns="" id="{32D5328A-88E4-174C-B92B-14E807278DC7}"/>
              </a:ext>
            </a:extLst>
          </p:cNvPr>
          <p:cNvCxnSpPr>
            <a:cxnSpLocks/>
            <a:endCxn id="43" idx="1"/>
          </p:cNvCxnSpPr>
          <p:nvPr/>
        </p:nvCxnSpPr>
        <p:spPr>
          <a:xfrm>
            <a:off x="6160609" y="1761861"/>
            <a:ext cx="1060988" cy="13764"/>
          </a:xfrm>
          <a:prstGeom prst="straightConnector1">
            <a:avLst/>
          </a:prstGeom>
          <a:ln w="76200">
            <a:solidFill>
              <a:srgbClr val="7F7F7F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ZoneTexte 42">
            <a:extLst>
              <a:ext uri="{FF2B5EF4-FFF2-40B4-BE49-F238E27FC236}">
                <a16:creationId xmlns:a16="http://schemas.microsoft.com/office/drawing/2014/main" xmlns="" id="{8660223C-21C3-0C40-9406-2214E8E7F632}"/>
              </a:ext>
            </a:extLst>
          </p:cNvPr>
          <p:cNvSpPr txBox="1"/>
          <p:nvPr/>
        </p:nvSpPr>
        <p:spPr>
          <a:xfrm>
            <a:off x="7221597" y="1452459"/>
            <a:ext cx="2542075" cy="64633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CT dose-dense adjuvant</a:t>
            </a:r>
          </a:p>
          <a:p>
            <a:pPr algn="ctr">
              <a:defRPr/>
            </a:pPr>
            <a:endParaRPr lang="fr-FR" b="1" dirty="0">
              <a:solidFill>
                <a:schemeClr val="bg1"/>
              </a:solidFill>
              <a:latin typeface="Calibri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xmlns="" id="{5498C56E-3B11-C04D-9ABA-8078C1B0D84F}"/>
              </a:ext>
            </a:extLst>
          </p:cNvPr>
          <p:cNvSpPr/>
          <p:nvPr/>
        </p:nvSpPr>
        <p:spPr>
          <a:xfrm>
            <a:off x="4320925" y="2430369"/>
            <a:ext cx="1404257" cy="193638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 b="1" dirty="0" err="1">
                <a:solidFill>
                  <a:schemeClr val="bg1"/>
                </a:solidFill>
                <a:latin typeface="Calibri"/>
              </a:rPr>
              <a:t>Néoadjuvant</a:t>
            </a:r>
            <a:endParaRPr lang="fr-FR" b="1" dirty="0">
              <a:solidFill>
                <a:schemeClr val="bg1"/>
              </a:solidFill>
              <a:latin typeface="Calibri"/>
            </a:endParaRPr>
          </a:p>
          <a:p>
            <a:pPr algn="ctr">
              <a:defRPr/>
            </a:pPr>
            <a:endParaRPr lang="fr-FR" b="1" dirty="0">
              <a:solidFill>
                <a:schemeClr val="bg1"/>
              </a:solidFill>
              <a:latin typeface="Calibri"/>
            </a:endParaRPr>
          </a:p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Chimio </a:t>
            </a:r>
          </a:p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+ </a:t>
            </a:r>
            <a:r>
              <a:rPr lang="fr-FR" b="1" dirty="0" err="1">
                <a:solidFill>
                  <a:schemeClr val="bg1"/>
                </a:solidFill>
                <a:latin typeface="Calibri"/>
              </a:rPr>
              <a:t>Pembro</a:t>
            </a:r>
            <a:endParaRPr lang="fr-FR" b="1" dirty="0">
              <a:solidFill>
                <a:schemeClr val="bg1"/>
              </a:solidFill>
              <a:latin typeface="Calibri"/>
            </a:endParaRPr>
          </a:p>
          <a:p>
            <a:pPr algn="ctr">
              <a:defRPr/>
            </a:pPr>
            <a:endParaRPr lang="fr-FR" b="1" dirty="0">
              <a:solidFill>
                <a:schemeClr val="bg1"/>
              </a:solidFill>
              <a:latin typeface="Calibri"/>
            </a:endParaRPr>
          </a:p>
        </p:txBody>
      </p:sp>
      <p:cxnSp>
        <p:nvCxnSpPr>
          <p:cNvPr id="48" name="Connecteur droit avec flèche 47">
            <a:extLst>
              <a:ext uri="{FF2B5EF4-FFF2-40B4-BE49-F238E27FC236}">
                <a16:creationId xmlns:a16="http://schemas.microsoft.com/office/drawing/2014/main" xmlns="" id="{24B04B82-E7CA-2941-A685-B994C0BCC81E}"/>
              </a:ext>
            </a:extLst>
          </p:cNvPr>
          <p:cNvCxnSpPr/>
          <p:nvPr/>
        </p:nvCxnSpPr>
        <p:spPr>
          <a:xfrm>
            <a:off x="5714296" y="3412803"/>
            <a:ext cx="587828" cy="0"/>
          </a:xfrm>
          <a:prstGeom prst="straightConnector1">
            <a:avLst/>
          </a:prstGeom>
          <a:ln w="76200">
            <a:solidFill>
              <a:schemeClr val="accent2">
                <a:lumMod val="50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Triangle 14">
            <a:extLst>
              <a:ext uri="{FF2B5EF4-FFF2-40B4-BE49-F238E27FC236}">
                <a16:creationId xmlns:a16="http://schemas.microsoft.com/office/drawing/2014/main" xmlns="" id="{B29D21DB-0635-FD4E-A4BB-A50C09F0B687}"/>
              </a:ext>
            </a:extLst>
          </p:cNvPr>
          <p:cNvSpPr/>
          <p:nvPr/>
        </p:nvSpPr>
        <p:spPr>
          <a:xfrm rot="5400000">
            <a:off x="5381390" y="2999708"/>
            <a:ext cx="1936385" cy="797710"/>
          </a:xfrm>
          <a:prstGeom prst="triangle">
            <a:avLst>
              <a:gd name="adj" fmla="val 49498"/>
            </a:avLst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 sz="1600" b="1" dirty="0">
                <a:solidFill>
                  <a:schemeClr val="bg1"/>
                </a:solidFill>
                <a:latin typeface="Calibri"/>
              </a:rPr>
              <a:t>Chirurgie</a:t>
            </a:r>
          </a:p>
        </p:txBody>
      </p:sp>
      <p:cxnSp>
        <p:nvCxnSpPr>
          <p:cNvPr id="51" name="Connecteur droit avec flèche 50">
            <a:extLst>
              <a:ext uri="{FF2B5EF4-FFF2-40B4-BE49-F238E27FC236}">
                <a16:creationId xmlns:a16="http://schemas.microsoft.com/office/drawing/2014/main" xmlns="" id="{1D33F448-5F3E-7042-8634-EFE75ACB96D5}"/>
              </a:ext>
            </a:extLst>
          </p:cNvPr>
          <p:cNvCxnSpPr/>
          <p:nvPr/>
        </p:nvCxnSpPr>
        <p:spPr>
          <a:xfrm>
            <a:off x="6715957" y="3406086"/>
            <a:ext cx="587828" cy="0"/>
          </a:xfrm>
          <a:prstGeom prst="straightConnector1">
            <a:avLst/>
          </a:prstGeom>
          <a:ln w="76200">
            <a:solidFill>
              <a:srgbClr val="7F7F7F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ZoneTexte 51">
            <a:extLst>
              <a:ext uri="{FF2B5EF4-FFF2-40B4-BE49-F238E27FC236}">
                <a16:creationId xmlns:a16="http://schemas.microsoft.com/office/drawing/2014/main" xmlns="" id="{50C9FE83-E989-0D4A-84CF-ACCF6EDCDCEF}"/>
              </a:ext>
            </a:extLst>
          </p:cNvPr>
          <p:cNvSpPr txBox="1"/>
          <p:nvPr/>
        </p:nvSpPr>
        <p:spPr>
          <a:xfrm>
            <a:off x="7377104" y="3228137"/>
            <a:ext cx="1616900" cy="36933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b="1" i="1" dirty="0" err="1">
                <a:solidFill>
                  <a:schemeClr val="bg1"/>
                </a:solidFill>
                <a:latin typeface="Calibri"/>
              </a:rPr>
              <a:t>gBRCAmut</a:t>
            </a:r>
            <a:endParaRPr lang="fr-FR" b="1" i="1" dirty="0">
              <a:solidFill>
                <a:schemeClr val="bg1"/>
              </a:solidFill>
              <a:latin typeface="Calibri"/>
            </a:endParaRP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xmlns="" id="{F5844B3E-CE4A-884A-B6BC-2C41746A8F51}"/>
              </a:ext>
            </a:extLst>
          </p:cNvPr>
          <p:cNvSpPr txBox="1"/>
          <p:nvPr/>
        </p:nvSpPr>
        <p:spPr>
          <a:xfrm>
            <a:off x="7377105" y="2260920"/>
            <a:ext cx="2386567" cy="36933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b="1" dirty="0" err="1">
                <a:solidFill>
                  <a:schemeClr val="bg1"/>
                </a:solidFill>
                <a:latin typeface="Calibri"/>
              </a:rPr>
              <a:t>Pembro</a:t>
            </a:r>
            <a:r>
              <a:rPr lang="fr-FR" b="1" dirty="0">
                <a:solidFill>
                  <a:schemeClr val="bg1"/>
                </a:solidFill>
                <a:latin typeface="Calibri"/>
              </a:rPr>
              <a:t> adjuvant</a:t>
            </a: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xmlns="" id="{BF8995BB-6376-FD43-9A50-1706316B0C75}"/>
              </a:ext>
            </a:extLst>
          </p:cNvPr>
          <p:cNvSpPr txBox="1"/>
          <p:nvPr/>
        </p:nvSpPr>
        <p:spPr>
          <a:xfrm>
            <a:off x="7364119" y="4117680"/>
            <a:ext cx="2372976" cy="36933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b="1" dirty="0" err="1">
                <a:solidFill>
                  <a:schemeClr val="bg1"/>
                </a:solidFill>
                <a:latin typeface="Calibri"/>
              </a:rPr>
              <a:t>Olaparib</a:t>
            </a:r>
            <a:r>
              <a:rPr lang="fr-FR" b="1" dirty="0">
                <a:solidFill>
                  <a:schemeClr val="bg1"/>
                </a:solidFill>
                <a:latin typeface="Calibri"/>
              </a:rPr>
              <a:t> adjuvant</a:t>
            </a: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xmlns="" id="{15D7B408-B682-9F4C-9BAB-4A64FF5DEEB6}"/>
              </a:ext>
            </a:extLst>
          </p:cNvPr>
          <p:cNvSpPr txBox="1"/>
          <p:nvPr/>
        </p:nvSpPr>
        <p:spPr>
          <a:xfrm>
            <a:off x="6349582" y="2303243"/>
            <a:ext cx="559769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fr-FR" b="1">
                <a:solidFill>
                  <a:srgbClr val="7F7F7F"/>
                </a:solidFill>
                <a:latin typeface="Calibri"/>
              </a:rPr>
              <a:t>pCR</a:t>
            </a: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xmlns="" id="{31511683-2D9E-3144-8164-B707369F1506}"/>
              </a:ext>
            </a:extLst>
          </p:cNvPr>
          <p:cNvSpPr txBox="1"/>
          <p:nvPr/>
        </p:nvSpPr>
        <p:spPr>
          <a:xfrm>
            <a:off x="6661828" y="2978754"/>
            <a:ext cx="5597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fr-FR" b="1" strike="sngStrike">
                <a:solidFill>
                  <a:srgbClr val="7F7F7F"/>
                </a:solidFill>
                <a:latin typeface="Calibri"/>
              </a:rPr>
              <a:t>pCR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xmlns="" id="{4511EF9C-9A5F-F146-A0A3-A44099BC09C1}"/>
              </a:ext>
            </a:extLst>
          </p:cNvPr>
          <p:cNvSpPr/>
          <p:nvPr/>
        </p:nvSpPr>
        <p:spPr>
          <a:xfrm>
            <a:off x="2456869" y="4768580"/>
            <a:ext cx="1186543" cy="5116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N+</a:t>
            </a:r>
          </a:p>
        </p:txBody>
      </p:sp>
      <p:cxnSp>
        <p:nvCxnSpPr>
          <p:cNvPr id="58" name="Connecteur droit avec flèche 57">
            <a:extLst>
              <a:ext uri="{FF2B5EF4-FFF2-40B4-BE49-F238E27FC236}">
                <a16:creationId xmlns:a16="http://schemas.microsoft.com/office/drawing/2014/main" xmlns="" id="{B9C6DBFB-28D2-B248-87CB-FE411FBE18A2}"/>
              </a:ext>
            </a:extLst>
          </p:cNvPr>
          <p:cNvCxnSpPr/>
          <p:nvPr/>
        </p:nvCxnSpPr>
        <p:spPr>
          <a:xfrm>
            <a:off x="3719611" y="5024392"/>
            <a:ext cx="587828" cy="0"/>
          </a:xfrm>
          <a:prstGeom prst="straightConnector1">
            <a:avLst/>
          </a:prstGeom>
          <a:ln w="76200">
            <a:solidFill>
              <a:srgbClr val="7F7F7F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9" name="Triangle 31">
            <a:extLst>
              <a:ext uri="{FF2B5EF4-FFF2-40B4-BE49-F238E27FC236}">
                <a16:creationId xmlns:a16="http://schemas.microsoft.com/office/drawing/2014/main" xmlns="" id="{B2071C36-5A63-5D43-B892-DEEA946B0BE3}"/>
              </a:ext>
            </a:extLst>
          </p:cNvPr>
          <p:cNvSpPr/>
          <p:nvPr/>
        </p:nvSpPr>
        <p:spPr>
          <a:xfrm>
            <a:off x="4122383" y="4712095"/>
            <a:ext cx="2166257" cy="511629"/>
          </a:xfrm>
          <a:prstGeom prst="triangl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Chirurgie</a:t>
            </a:r>
          </a:p>
        </p:txBody>
      </p:sp>
      <p:cxnSp>
        <p:nvCxnSpPr>
          <p:cNvPr id="60" name="Connecteur droit avec flèche 59">
            <a:extLst>
              <a:ext uri="{FF2B5EF4-FFF2-40B4-BE49-F238E27FC236}">
                <a16:creationId xmlns:a16="http://schemas.microsoft.com/office/drawing/2014/main" xmlns="" id="{1C4DE2DE-3E15-144B-BF8F-748FD46B437F}"/>
              </a:ext>
            </a:extLst>
          </p:cNvPr>
          <p:cNvCxnSpPr/>
          <p:nvPr/>
        </p:nvCxnSpPr>
        <p:spPr>
          <a:xfrm>
            <a:off x="6147124" y="4999899"/>
            <a:ext cx="587828" cy="0"/>
          </a:xfrm>
          <a:prstGeom prst="straightConnector1">
            <a:avLst/>
          </a:prstGeom>
          <a:ln w="76200">
            <a:solidFill>
              <a:srgbClr val="7F7F7F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1" name="ZoneTexte 60">
            <a:extLst>
              <a:ext uri="{FF2B5EF4-FFF2-40B4-BE49-F238E27FC236}">
                <a16:creationId xmlns:a16="http://schemas.microsoft.com/office/drawing/2014/main" xmlns="" id="{B8A6C4BF-6BEB-0941-BBB1-7B9D41EB4F48}"/>
              </a:ext>
            </a:extLst>
          </p:cNvPr>
          <p:cNvSpPr txBox="1"/>
          <p:nvPr/>
        </p:nvSpPr>
        <p:spPr>
          <a:xfrm>
            <a:off x="6884532" y="4759706"/>
            <a:ext cx="2854321" cy="64633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CT dose-dense adjuvant</a:t>
            </a:r>
          </a:p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  <a:latin typeface="Calibri"/>
              </a:rPr>
              <a:t>&amp; </a:t>
            </a:r>
            <a:r>
              <a:rPr lang="fr-FR" b="1" dirty="0" err="1">
                <a:solidFill>
                  <a:schemeClr val="bg1"/>
                </a:solidFill>
                <a:latin typeface="Calibri"/>
              </a:rPr>
              <a:t>olaparib</a:t>
            </a:r>
            <a:r>
              <a:rPr lang="fr-FR" b="1" dirty="0">
                <a:solidFill>
                  <a:schemeClr val="bg1"/>
                </a:solidFill>
                <a:latin typeface="Calibri"/>
              </a:rPr>
              <a:t> si </a:t>
            </a:r>
            <a:r>
              <a:rPr lang="fr-FR" b="1" i="1" dirty="0" err="1">
                <a:solidFill>
                  <a:schemeClr val="bg1"/>
                </a:solidFill>
              </a:rPr>
              <a:t>gBRCAmut</a:t>
            </a:r>
            <a:endParaRPr lang="fr-FR" b="1" i="1" dirty="0">
              <a:solidFill>
                <a:schemeClr val="bg1"/>
              </a:solidFill>
            </a:endParaRPr>
          </a:p>
        </p:txBody>
      </p:sp>
      <p:cxnSp>
        <p:nvCxnSpPr>
          <p:cNvPr id="62" name="Connecteur droit avec flèche 61">
            <a:extLst>
              <a:ext uri="{FF2B5EF4-FFF2-40B4-BE49-F238E27FC236}">
                <a16:creationId xmlns:a16="http://schemas.microsoft.com/office/drawing/2014/main" xmlns="" id="{9BC131CE-1047-4969-2851-61ADE7B16F77}"/>
              </a:ext>
            </a:extLst>
          </p:cNvPr>
          <p:cNvCxnSpPr>
            <a:cxnSpLocks/>
          </p:cNvCxnSpPr>
          <p:nvPr/>
        </p:nvCxnSpPr>
        <p:spPr>
          <a:xfrm flipV="1">
            <a:off x="9075703" y="2672574"/>
            <a:ext cx="687969" cy="490846"/>
          </a:xfrm>
          <a:prstGeom prst="straightConnector1">
            <a:avLst/>
          </a:prstGeom>
          <a:ln w="76200">
            <a:solidFill>
              <a:schemeClr val="accent5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ZoneTexte 62">
            <a:extLst>
              <a:ext uri="{FF2B5EF4-FFF2-40B4-BE49-F238E27FC236}">
                <a16:creationId xmlns:a16="http://schemas.microsoft.com/office/drawing/2014/main" xmlns="" id="{9CEDF1AA-B438-2911-EE48-CB495389B20F}"/>
              </a:ext>
            </a:extLst>
          </p:cNvPr>
          <p:cNvSpPr txBox="1"/>
          <p:nvPr/>
        </p:nvSpPr>
        <p:spPr>
          <a:xfrm>
            <a:off x="8630881" y="2751766"/>
            <a:ext cx="607859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chemeClr val="accent6"/>
                </a:solidFill>
              </a:rPr>
              <a:t>non</a:t>
            </a:r>
          </a:p>
        </p:txBody>
      </p:sp>
      <p:cxnSp>
        <p:nvCxnSpPr>
          <p:cNvPr id="64" name="Connecteur droit avec flèche 63">
            <a:extLst>
              <a:ext uri="{FF2B5EF4-FFF2-40B4-BE49-F238E27FC236}">
                <a16:creationId xmlns:a16="http://schemas.microsoft.com/office/drawing/2014/main" xmlns="" id="{E3414FDB-6D33-02EF-05B1-ED90DBF2C636}"/>
              </a:ext>
            </a:extLst>
          </p:cNvPr>
          <p:cNvCxnSpPr>
            <a:cxnSpLocks/>
          </p:cNvCxnSpPr>
          <p:nvPr/>
        </p:nvCxnSpPr>
        <p:spPr>
          <a:xfrm>
            <a:off x="9075703" y="3555928"/>
            <a:ext cx="687969" cy="465526"/>
          </a:xfrm>
          <a:prstGeom prst="straightConnector1">
            <a:avLst/>
          </a:prstGeom>
          <a:ln w="76200">
            <a:solidFill>
              <a:schemeClr val="accent5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5" name="ZoneTexte 64">
            <a:extLst>
              <a:ext uri="{FF2B5EF4-FFF2-40B4-BE49-F238E27FC236}">
                <a16:creationId xmlns:a16="http://schemas.microsoft.com/office/drawing/2014/main" xmlns="" id="{06FD1D66-93EA-A59B-B7B8-6221C6EB52A7}"/>
              </a:ext>
            </a:extLst>
          </p:cNvPr>
          <p:cNvSpPr txBox="1"/>
          <p:nvPr/>
        </p:nvSpPr>
        <p:spPr>
          <a:xfrm>
            <a:off x="8861542" y="3706577"/>
            <a:ext cx="526106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GB" b="1" dirty="0" err="1">
                <a:solidFill>
                  <a:schemeClr val="accent6"/>
                </a:solidFill>
              </a:rPr>
              <a:t>oui</a:t>
            </a:r>
            <a:endParaRPr lang="en-GB" b="1" dirty="0">
              <a:solidFill>
                <a:schemeClr val="accent6"/>
              </a:solidFill>
            </a:endParaRPr>
          </a:p>
        </p:txBody>
      </p:sp>
      <p:sp>
        <p:nvSpPr>
          <p:cNvPr id="4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42" name="Espace réservé du contenu 16">
            <a:extLst>
              <a:ext uri="{FF2B5EF4-FFF2-40B4-BE49-F238E27FC236}">
                <a16:creationId xmlns:a16="http://schemas.microsoft.com/office/drawing/2014/main" xmlns="" id="{4B2F4EFF-FFB3-B46C-B581-CB0143D3379B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2"/>
            <a:ext cx="7192734" cy="248697"/>
          </a:xfrm>
        </p:spPr>
        <p:txBody>
          <a:bodyPr/>
          <a:lstStyle/>
          <a:p>
            <a:r>
              <a:rPr lang="fr-FR" dirty="0"/>
              <a:t>Recommandations St Paul </a:t>
            </a:r>
            <a:r>
              <a:rPr lang="fr-FR" dirty="0" smtClean="0"/>
              <a:t> ; Gligorov </a:t>
            </a:r>
            <a:r>
              <a:rPr lang="fr-FR" dirty="0"/>
              <a:t>J et al, Bulletin du cancer </a:t>
            </a:r>
            <a:r>
              <a:rPr lang="fr-FR" dirty="0" smtClean="0"/>
              <a:t>oct. </a:t>
            </a:r>
            <a:r>
              <a:rPr lang="fr-FR" dirty="0"/>
              <a:t>2023; </a:t>
            </a:r>
            <a:r>
              <a:rPr lang="fr-FR" dirty="0" smtClean="0"/>
              <a:t>vol.110</a:t>
            </a:r>
            <a:r>
              <a:rPr lang="fr-FR" dirty="0"/>
              <a:t>, </a:t>
            </a:r>
            <a:r>
              <a:rPr lang="fr-FR" dirty="0" err="1"/>
              <a:t>supl</a:t>
            </a:r>
            <a:r>
              <a:rPr lang="fr-FR" dirty="0"/>
              <a:t> 1-10</a:t>
            </a:r>
          </a:p>
        </p:txBody>
      </p:sp>
    </p:spTree>
    <p:extLst>
      <p:ext uri="{BB962C8B-B14F-4D97-AF65-F5344CB8AC3E}">
        <p14:creationId xmlns:p14="http://schemas.microsoft.com/office/powerpoint/2010/main" val="2475762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EDE0D932-9CE3-EA1D-5142-1D49D12318B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 err="1"/>
              <a:t>Take</a:t>
            </a:r>
            <a:r>
              <a:rPr lang="fr-FR" dirty="0"/>
              <a:t> home message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xmlns="" id="{7184FE21-E24E-D86C-F81E-1874358F3D63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32912" y="886373"/>
            <a:ext cx="10424892" cy="3779762"/>
          </a:xfrm>
        </p:spPr>
        <p:txBody>
          <a:bodyPr/>
          <a:lstStyle/>
          <a:p>
            <a:pPr>
              <a:spcAft>
                <a:spcPts val="600"/>
              </a:spcAft>
              <a:buSzPct val="100000"/>
              <a:buFont typeface="Wingdings" pitchFamily="2" charset="2"/>
              <a:buChar char="§"/>
            </a:pPr>
            <a:r>
              <a:rPr lang="fr-FR" sz="2000" dirty="0">
                <a:solidFill>
                  <a:schemeClr val="tx2">
                    <a:lumMod val="50000"/>
                  </a:schemeClr>
                </a:solidFill>
              </a:rPr>
              <a:t>Pour les &lt;T2 et N0 : chimiothérapie néoadjuvante </a:t>
            </a:r>
            <a:r>
              <a:rPr lang="fr-FR" sz="2000" dirty="0"/>
              <a:t>séquentielle </a:t>
            </a:r>
            <a:r>
              <a:rPr lang="fr-FR" sz="2000" dirty="0">
                <a:solidFill>
                  <a:schemeClr val="tx2">
                    <a:lumMod val="50000"/>
                  </a:schemeClr>
                </a:solidFill>
              </a:rPr>
              <a:t>avec schéma dose dense si état général compatible </a:t>
            </a:r>
          </a:p>
          <a:p>
            <a:pPr>
              <a:spcAft>
                <a:spcPts val="600"/>
              </a:spcAft>
              <a:buSzPct val="100000"/>
              <a:buFont typeface="Wingdings" pitchFamily="2" charset="2"/>
              <a:buChar char="§"/>
            </a:pPr>
            <a:r>
              <a:rPr lang="fr-FR" sz="2000" dirty="0">
                <a:solidFill>
                  <a:schemeClr val="tx2">
                    <a:lumMod val="50000"/>
                  </a:schemeClr>
                </a:solidFill>
              </a:rPr>
              <a:t>A partir de T2 ou N+ : 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Chimiothérapie </a:t>
            </a:r>
            <a:r>
              <a:rPr lang="fr-FR" dirty="0" err="1" smtClean="0">
                <a:solidFill>
                  <a:srgbClr val="005086"/>
                </a:solidFill>
              </a:rPr>
              <a:t>néo-adjuvante</a:t>
            </a:r>
            <a:r>
              <a:rPr lang="fr-FR" dirty="0" smtClean="0">
                <a:solidFill>
                  <a:srgbClr val="005086"/>
                </a:solidFill>
              </a:rPr>
              <a:t> </a:t>
            </a:r>
            <a:r>
              <a:rPr lang="fr-FR" dirty="0">
                <a:solidFill>
                  <a:srgbClr val="005086"/>
                </a:solidFill>
              </a:rPr>
              <a:t>avec immunothérapie par Pembrolizumab selon le schéma KEYNOTE-522 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Si contre-indication à l’immunothérapie et état général compatible : schéma dose-dense et ajout du Carboplatine </a:t>
            </a:r>
          </a:p>
          <a:p>
            <a:pPr>
              <a:spcAft>
                <a:spcPts val="600"/>
              </a:spcAft>
              <a:buSzPct val="100000"/>
              <a:buFont typeface="Wingdings" pitchFamily="2" charset="2"/>
              <a:buChar char="§"/>
            </a:pPr>
            <a:r>
              <a:rPr lang="fr-FR" sz="2000" dirty="0">
                <a:solidFill>
                  <a:schemeClr val="tx2">
                    <a:lumMod val="50000"/>
                  </a:schemeClr>
                </a:solidFill>
              </a:rPr>
              <a:t>En </a:t>
            </a:r>
            <a:r>
              <a:rPr lang="fr-FR" sz="2000" dirty="0" smtClean="0">
                <a:solidFill>
                  <a:schemeClr val="tx2">
                    <a:lumMod val="50000"/>
                  </a:schemeClr>
                </a:solidFill>
              </a:rPr>
              <a:t>post néo-adjuvant </a:t>
            </a:r>
            <a:r>
              <a:rPr lang="fr-FR" sz="2000" dirty="0">
                <a:solidFill>
                  <a:schemeClr val="tx2">
                    <a:lumMod val="50000"/>
                  </a:schemeClr>
                </a:solidFill>
              </a:rPr>
              <a:t>: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Poursuite Pembrolizumab si réponse complète et absence de complication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Inclusion dans un essai clinique en absence de réponse complète 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si </a:t>
            </a:r>
            <a:r>
              <a:rPr lang="fr-FR" i="1" dirty="0">
                <a:solidFill>
                  <a:srgbClr val="005086"/>
                </a:solidFill>
              </a:rPr>
              <a:t>BRCA </a:t>
            </a:r>
            <a:r>
              <a:rPr lang="fr-FR" dirty="0">
                <a:solidFill>
                  <a:srgbClr val="005086"/>
                </a:solidFill>
              </a:rPr>
              <a:t>mutée : </a:t>
            </a:r>
            <a:r>
              <a:rPr lang="fr-FR" dirty="0" err="1">
                <a:solidFill>
                  <a:srgbClr val="005086"/>
                </a:solidFill>
              </a:rPr>
              <a:t>iPARP</a:t>
            </a:r>
            <a:r>
              <a:rPr lang="fr-FR" dirty="0">
                <a:solidFill>
                  <a:srgbClr val="005086"/>
                </a:solidFill>
              </a:rPr>
              <a:t> en l’absence de réponse complète histologique ou tumeur d’au moins 2cm ou N+ en l’absence de chimiothérapie néoadjuvante</a:t>
            </a:r>
          </a:p>
          <a:p>
            <a:pPr lvl="1">
              <a:buClr>
                <a:srgbClr val="005086"/>
              </a:buClr>
              <a:buFont typeface="Police système Courant"/>
              <a:buChar char="►"/>
            </a:pPr>
            <a:r>
              <a:rPr lang="fr-FR" dirty="0">
                <a:solidFill>
                  <a:srgbClr val="005086"/>
                </a:solidFill>
              </a:rPr>
              <a:t>Si non </a:t>
            </a:r>
            <a:r>
              <a:rPr lang="fr-FR" i="1" dirty="0">
                <a:solidFill>
                  <a:srgbClr val="005086"/>
                </a:solidFill>
              </a:rPr>
              <a:t>BRCA</a:t>
            </a:r>
            <a:r>
              <a:rPr lang="fr-FR" dirty="0">
                <a:solidFill>
                  <a:srgbClr val="005086"/>
                </a:solidFill>
              </a:rPr>
              <a:t> mutée : en l’absence de réponse complète histologique et pas d’inclusion dans un essai clinique : discuter l’ajout de la Capécitabine au Pembrolizumab ou </a:t>
            </a:r>
            <a:r>
              <a:rPr lang="fr-FR" dirty="0" smtClean="0">
                <a:solidFill>
                  <a:srgbClr val="005086"/>
                </a:solidFill>
              </a:rPr>
              <a:t>Capécitabine </a:t>
            </a:r>
            <a:r>
              <a:rPr lang="fr-FR" dirty="0">
                <a:solidFill>
                  <a:srgbClr val="005086"/>
                </a:solidFill>
              </a:rPr>
              <a:t>seule en l’absence de pembrolizumab </a:t>
            </a:r>
            <a:r>
              <a:rPr lang="fr-FR" dirty="0" smtClean="0">
                <a:solidFill>
                  <a:srgbClr val="005086"/>
                </a:solidFill>
              </a:rPr>
              <a:t>néo-adjuvant</a:t>
            </a:r>
            <a:endParaRPr lang="fr-FR" dirty="0">
              <a:solidFill>
                <a:srgbClr val="005086"/>
              </a:solidFill>
            </a:endParaRPr>
          </a:p>
        </p:txBody>
      </p:sp>
      <p:sp>
        <p:nvSpPr>
          <p:cNvPr id="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8" name="Rectangle 7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  <p:sp>
        <p:nvSpPr>
          <p:cNvPr id="9" name="Espace réservé du contenu 16">
            <a:extLst>
              <a:ext uri="{FF2B5EF4-FFF2-40B4-BE49-F238E27FC236}">
                <a16:creationId xmlns:a16="http://schemas.microsoft.com/office/drawing/2014/main" xmlns="" id="{4B2F4EFF-FFB3-B46C-B581-CB0143D3379B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2"/>
            <a:ext cx="7192734" cy="248697"/>
          </a:xfrm>
        </p:spPr>
        <p:txBody>
          <a:bodyPr/>
          <a:lstStyle/>
          <a:p>
            <a:r>
              <a:rPr lang="fr-FR" dirty="0"/>
              <a:t>Recommandations St Paul </a:t>
            </a:r>
            <a:r>
              <a:rPr lang="fr-FR" dirty="0" smtClean="0"/>
              <a:t> ; Gligorov </a:t>
            </a:r>
            <a:r>
              <a:rPr lang="fr-FR" dirty="0"/>
              <a:t>J et al, Bulletin du cancer </a:t>
            </a:r>
            <a:r>
              <a:rPr lang="fr-FR" dirty="0" smtClean="0"/>
              <a:t>oct. </a:t>
            </a:r>
            <a:r>
              <a:rPr lang="fr-FR" dirty="0"/>
              <a:t>2023; </a:t>
            </a:r>
            <a:r>
              <a:rPr lang="fr-FR" dirty="0" smtClean="0"/>
              <a:t>vol.110</a:t>
            </a:r>
            <a:r>
              <a:rPr lang="fr-FR" dirty="0"/>
              <a:t>, </a:t>
            </a:r>
            <a:r>
              <a:rPr lang="fr-FR" dirty="0" err="1"/>
              <a:t>supl</a:t>
            </a:r>
            <a:r>
              <a:rPr lang="fr-FR" dirty="0"/>
              <a:t> 1-10</a:t>
            </a:r>
          </a:p>
        </p:txBody>
      </p:sp>
    </p:spTree>
    <p:extLst>
      <p:ext uri="{BB962C8B-B14F-4D97-AF65-F5344CB8AC3E}">
        <p14:creationId xmlns:p14="http://schemas.microsoft.com/office/powerpoint/2010/main" val="1864619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0139C9B5-6947-3CC1-5E47-4DF4FE6416B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306583" y="1944913"/>
            <a:ext cx="7713849" cy="1690915"/>
          </a:xfrm>
        </p:spPr>
        <p:txBody>
          <a:bodyPr anchor="ctr"/>
          <a:lstStyle/>
          <a:p>
            <a:r>
              <a:rPr lang="fr-FR" dirty="0"/>
              <a:t>Cancer du sein triple négatif au stade métastatique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662941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Objectifs des traitements</a:t>
            </a:r>
          </a:p>
        </p:txBody>
      </p:sp>
      <p:sp>
        <p:nvSpPr>
          <p:cNvPr id="63" name="Rectangle à coins arrondis 10">
            <a:extLst>
              <a:ext uri="{FF2B5EF4-FFF2-40B4-BE49-F238E27FC236}">
                <a16:creationId xmlns:a16="http://schemas.microsoft.com/office/drawing/2014/main" xmlns="" id="{0285D887-FFA6-7375-648C-0197BCE43D30}"/>
              </a:ext>
            </a:extLst>
          </p:cNvPr>
          <p:cNvSpPr/>
          <p:nvPr/>
        </p:nvSpPr>
        <p:spPr>
          <a:xfrm>
            <a:off x="2159558" y="642269"/>
            <a:ext cx="8626049" cy="522081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5" name="Diagramme 4">
            <a:extLst>
              <a:ext uri="{FF2B5EF4-FFF2-40B4-BE49-F238E27FC236}">
                <a16:creationId xmlns:a16="http://schemas.microsoft.com/office/drawing/2014/main" xmlns="" id="{195A7264-A57F-DAC8-376F-871F9E268365}"/>
              </a:ext>
            </a:extLst>
          </p:cNvPr>
          <p:cNvGraphicFramePr/>
          <p:nvPr/>
        </p:nvGraphicFramePr>
        <p:xfrm>
          <a:off x="2631021" y="681568"/>
          <a:ext cx="7683122" cy="51422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903437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 noChangeAspect="1"/>
          </p:cNvPicPr>
          <p:nvPr/>
        </p:nvPicPr>
        <p:blipFill rotWithShape="1">
          <a:blip r:embed="rId2"/>
          <a:srcRect t="2497"/>
          <a:stretch/>
        </p:blipFill>
        <p:spPr>
          <a:xfrm>
            <a:off x="1907931" y="96715"/>
            <a:ext cx="9397657" cy="5801931"/>
          </a:xfrm>
          <a:prstGeom prst="rect">
            <a:avLst/>
          </a:prstGeom>
          <a:ln>
            <a:solidFill>
              <a:srgbClr val="7F7F7F"/>
            </a:solidFill>
          </a:ln>
        </p:spPr>
      </p:pic>
      <p:sp>
        <p:nvSpPr>
          <p:cNvPr id="7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5" y="6072932"/>
            <a:ext cx="7217535" cy="785067"/>
          </a:xfrm>
        </p:spPr>
        <p:txBody>
          <a:bodyPr anchor="ctr"/>
          <a:lstStyle/>
          <a:p>
            <a:r>
              <a:rPr lang="fr-FR" dirty="0"/>
              <a:t>https://www.esmo.org/living-guidelines/esmo-metastatic-breast-cancer-living-guideline/triple-negative-breast-cancer</a:t>
            </a:r>
          </a:p>
        </p:txBody>
      </p:sp>
      <p:sp>
        <p:nvSpPr>
          <p:cNvPr id="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pic>
        <p:nvPicPr>
          <p:cNvPr id="6" name="Image 5">
            <a:hlinkClick r:id="rId3" action="ppaction://hlinksldjump"/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83776" y="1169375"/>
            <a:ext cx="1969478" cy="2453055"/>
          </a:xfrm>
          <a:prstGeom prst="rect">
            <a:avLst/>
          </a:prstGeom>
          <a:ln>
            <a:noFill/>
          </a:ln>
        </p:spPr>
      </p:pic>
      <p:pic>
        <p:nvPicPr>
          <p:cNvPr id="15" name="Image 14">
            <a:hlinkClick r:id="rId5" action="ppaction://hlinksldjump"/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110"/>
          <a:stretch/>
        </p:blipFill>
        <p:spPr>
          <a:xfrm>
            <a:off x="4132384" y="1415561"/>
            <a:ext cx="3666393" cy="2039816"/>
          </a:xfrm>
          <a:prstGeom prst="rect">
            <a:avLst/>
          </a:prstGeom>
          <a:ln>
            <a:noFill/>
          </a:ln>
        </p:spPr>
      </p:pic>
      <p:pic>
        <p:nvPicPr>
          <p:cNvPr id="16" name="Image 15">
            <a:hlinkClick r:id="rId7" action="ppaction://hlinksldjump"/>
          </p:cNvPr>
          <p:cNvPicPr>
            <a:picLocks noChangeAspect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81191" y="1248509"/>
            <a:ext cx="3508132" cy="2514600"/>
          </a:xfrm>
          <a:prstGeom prst="rect">
            <a:avLst/>
          </a:prstGeom>
          <a:ln>
            <a:noFill/>
          </a:ln>
        </p:spPr>
      </p:pic>
      <p:pic>
        <p:nvPicPr>
          <p:cNvPr id="17" name="Image 16"/>
          <p:cNvPicPr>
            <a:picLocks noChangeAspect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92914" y="2669197"/>
            <a:ext cx="1693985" cy="1049217"/>
          </a:xfrm>
          <a:prstGeom prst="rect">
            <a:avLst/>
          </a:prstGeom>
          <a:ln>
            <a:noFill/>
          </a:ln>
        </p:spPr>
      </p:pic>
      <p:pic>
        <p:nvPicPr>
          <p:cNvPr id="18" name="Image 17">
            <a:hlinkClick r:id="rId10" action="ppaction://hlinksldjump"/>
          </p:cNvPr>
          <p:cNvPicPr>
            <a:picLocks noChangeAspect="1"/>
          </p:cNvPicPr>
          <p:nvPr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09710" y="4943339"/>
            <a:ext cx="3947746" cy="925131"/>
          </a:xfrm>
          <a:prstGeom prst="rect">
            <a:avLst/>
          </a:prstGeom>
          <a:ln>
            <a:noFill/>
          </a:ln>
        </p:spPr>
      </p:pic>
      <p:pic>
        <p:nvPicPr>
          <p:cNvPr id="19" name="Image 18">
            <a:hlinkClick r:id="rId12" action="ppaction://hlinksldjump"/>
          </p:cNvPr>
          <p:cNvPicPr>
            <a:picLocks noChangeAspect="1"/>
          </p:cNvPicPr>
          <p:nvPr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840085" y="3976777"/>
            <a:ext cx="2130726" cy="1009291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69601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5"/>
          <p:cNvSpPr>
            <a:spLocks noGrp="1"/>
          </p:cNvSpPr>
          <p:nvPr>
            <p:ph type="body" sz="quarter" idx="17"/>
          </p:nvPr>
        </p:nvSpPr>
        <p:spPr>
          <a:xfrm>
            <a:off x="1273632" y="2104974"/>
            <a:ext cx="10701250" cy="1690915"/>
          </a:xfrm>
        </p:spPr>
        <p:txBody>
          <a:bodyPr/>
          <a:lstStyle/>
          <a:p>
            <a:r>
              <a:rPr lang="fr-FR" dirty="0"/>
              <a:t>Cancers du sein TN métastatiques PD-L1 +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5" name="Rectangle 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5153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 noChangeAspect="1"/>
          </p:cNvPicPr>
          <p:nvPr/>
        </p:nvPicPr>
        <p:blipFill rotWithShape="1">
          <a:blip r:embed="rId2"/>
          <a:srcRect t="2497"/>
          <a:stretch/>
        </p:blipFill>
        <p:spPr>
          <a:xfrm>
            <a:off x="2064834" y="120162"/>
            <a:ext cx="9221274" cy="5801931"/>
          </a:xfrm>
          <a:prstGeom prst="rect">
            <a:avLst/>
          </a:prstGeom>
          <a:ln>
            <a:solidFill>
              <a:srgbClr val="7F7F7F"/>
            </a:solidFill>
          </a:ln>
        </p:spPr>
      </p:pic>
      <p:sp>
        <p:nvSpPr>
          <p:cNvPr id="7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5" y="6072932"/>
            <a:ext cx="7217535" cy="785067"/>
          </a:xfrm>
        </p:spPr>
        <p:txBody>
          <a:bodyPr anchor="ctr"/>
          <a:lstStyle/>
          <a:p>
            <a:r>
              <a:rPr lang="fr-FR" dirty="0"/>
              <a:t>https://www.esmo.org/living-guidelines/esmo-metastatic-breast-cancer-living-guideline/triple-negative-breast-cancer</a:t>
            </a:r>
          </a:p>
        </p:txBody>
      </p:sp>
      <p:sp>
        <p:nvSpPr>
          <p:cNvPr id="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 rotWithShape="1">
          <a:blip r:embed="rId3"/>
          <a:srcRect t="2062"/>
          <a:stretch/>
        </p:blipFill>
        <p:spPr>
          <a:xfrm>
            <a:off x="4153724" y="1392963"/>
            <a:ext cx="6943946" cy="2478281"/>
          </a:xfrm>
          <a:prstGeom prst="rect">
            <a:avLst/>
          </a:prstGeom>
        </p:spPr>
      </p:pic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4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671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texte 4"/>
          <p:cNvSpPr>
            <a:spLocks noGrp="1"/>
          </p:cNvSpPr>
          <p:nvPr>
            <p:ph type="body" sz="quarter" idx="17"/>
          </p:nvPr>
        </p:nvSpPr>
        <p:spPr>
          <a:xfrm>
            <a:off x="1306583" y="2306420"/>
            <a:ext cx="10370160" cy="1690915"/>
          </a:xfrm>
        </p:spPr>
        <p:txBody>
          <a:bodyPr/>
          <a:lstStyle/>
          <a:p>
            <a:r>
              <a:rPr lang="fr-FR" dirty="0"/>
              <a:t>Immunothérapie ICI 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6" name="Rectangle 5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158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1C2D0C3-2817-2BB5-F42C-8BAD7644D9E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Fanny Le DU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77495DC-4C9A-53D2-1F23-468F7B9E803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16225" y="1583079"/>
            <a:ext cx="7721146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Invitation(s) congrès et présentations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2ABA5BF6-E7AC-BF06-05FC-3FA7C0E86ED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16224" y="2020759"/>
            <a:ext cx="8562017" cy="455457"/>
          </a:xfrm>
        </p:spPr>
        <p:txBody>
          <a:bodyPr/>
          <a:lstStyle/>
          <a:p>
            <a:r>
              <a:rPr lang="fr-FR" dirty="0"/>
              <a:t>Novartis, Pfizer, Lilly, </a:t>
            </a:r>
            <a:r>
              <a:rPr lang="fr-FR" dirty="0" err="1"/>
              <a:t>AstraZeneca</a:t>
            </a:r>
            <a:r>
              <a:rPr lang="fr-FR" dirty="0"/>
              <a:t>, </a:t>
            </a:r>
            <a:r>
              <a:rPr lang="fr-FR" dirty="0" err="1"/>
              <a:t>Daiichi</a:t>
            </a:r>
            <a:r>
              <a:rPr lang="fr-FR" dirty="0"/>
              <a:t> </a:t>
            </a:r>
            <a:r>
              <a:rPr lang="fr-FR" dirty="0" err="1"/>
              <a:t>Sankyo</a:t>
            </a:r>
            <a:r>
              <a:rPr lang="fr-FR" dirty="0"/>
              <a:t>, </a:t>
            </a:r>
            <a:r>
              <a:rPr lang="fr-FR" dirty="0" err="1"/>
              <a:t>Seagen</a:t>
            </a:r>
            <a:r>
              <a:rPr lang="fr-FR" dirty="0"/>
              <a:t>, </a:t>
            </a:r>
            <a:r>
              <a:rPr lang="fr-FR" dirty="0" err="1"/>
              <a:t>Gilead</a:t>
            </a:r>
            <a:r>
              <a:rPr lang="fr-FR" dirty="0"/>
              <a:t> </a:t>
            </a:r>
          </a:p>
        </p:txBody>
      </p:sp>
      <p:sp>
        <p:nvSpPr>
          <p:cNvPr id="7" name="Espace réservé du texte 6">
            <a:extLst>
              <a:ext uri="{FF2B5EF4-FFF2-40B4-BE49-F238E27FC236}">
                <a16:creationId xmlns:a16="http://schemas.microsoft.com/office/drawing/2014/main" xmlns="" id="{A5583081-CA76-5C0C-D5D2-24E6A23D5EA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Table(s) ronde(s) scientifique(s)</a:t>
            </a:r>
            <a:b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</a:br>
            <a:endParaRPr lang="fr-FR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xmlns="" id="{96BA27E2-295B-E08F-3E24-83D97E0F2D1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816224" y="3004483"/>
            <a:ext cx="8803557" cy="455457"/>
          </a:xfrm>
        </p:spPr>
        <p:txBody>
          <a:bodyPr/>
          <a:lstStyle/>
          <a:p>
            <a:r>
              <a:rPr lang="fr-FR" dirty="0"/>
              <a:t>Consultant : Novartis, Lilly, Pfizer, </a:t>
            </a:r>
            <a:r>
              <a:rPr lang="fr-FR" dirty="0" err="1"/>
              <a:t>Gilead</a:t>
            </a:r>
            <a:r>
              <a:rPr lang="fr-FR" dirty="0"/>
              <a:t>, </a:t>
            </a:r>
            <a:r>
              <a:rPr lang="fr-FR" dirty="0" err="1"/>
              <a:t>ExactSciences</a:t>
            </a:r>
            <a:r>
              <a:rPr lang="fr-FR" dirty="0"/>
              <a:t> /                   </a:t>
            </a:r>
            <a:r>
              <a:rPr lang="fr-FR" dirty="0" err="1"/>
              <a:t>Symposia</a:t>
            </a:r>
            <a:r>
              <a:rPr lang="fr-FR" dirty="0"/>
              <a:t> : Novartis, Pfizer, Lilly, Astra Zeneca, </a:t>
            </a:r>
            <a:r>
              <a:rPr lang="fr-FR" dirty="0" err="1"/>
              <a:t>Daiichi</a:t>
            </a:r>
            <a:r>
              <a:rPr lang="fr-FR" dirty="0"/>
              <a:t> </a:t>
            </a:r>
            <a:r>
              <a:rPr lang="fr-FR" dirty="0" err="1"/>
              <a:t>Sankyo</a:t>
            </a:r>
            <a:r>
              <a:rPr lang="fr-FR" dirty="0"/>
              <a:t>, </a:t>
            </a:r>
            <a:r>
              <a:rPr lang="fr-FR" dirty="0" err="1"/>
              <a:t>Gilead</a:t>
            </a:r>
            <a:endParaRPr lang="fr-FR" dirty="0"/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xmlns="" id="{031DDE0D-25C3-8583-5404-F427C6D4605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2842104" y="3861078"/>
            <a:ext cx="7133318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Stock options</a:t>
            </a:r>
            <a:b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</a:br>
            <a:endParaRPr lang="fr-FR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xmlns="" id="{ABC11812-CA45-65AD-F722-5F750424A74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842104" y="4298758"/>
            <a:ext cx="5739946" cy="455457"/>
          </a:xfrm>
        </p:spPr>
        <p:txBody>
          <a:bodyPr/>
          <a:lstStyle/>
          <a:p>
            <a:r>
              <a:rPr lang="fr-FR" dirty="0"/>
              <a:t>Néant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59A018D-1764-3E4A-CDA8-AA64E84449B2}"/>
              </a:ext>
            </a:extLst>
          </p:cNvPr>
          <p:cNvSpPr/>
          <p:nvPr/>
        </p:nvSpPr>
        <p:spPr>
          <a:xfrm>
            <a:off x="2409371" y="4579257"/>
            <a:ext cx="406854" cy="32657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732990" y="2740942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764620" y="4040656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46516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8" name="Tableau 197">
            <a:extLst>
              <a:ext uri="{FF2B5EF4-FFF2-40B4-BE49-F238E27FC236}">
                <a16:creationId xmlns:a16="http://schemas.microsoft.com/office/drawing/2014/main" xmlns="" id="{6EBDD592-ECA4-6AB2-E554-66FC6ADFB1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5985605"/>
              </p:ext>
            </p:extLst>
          </p:nvPr>
        </p:nvGraphicFramePr>
        <p:xfrm>
          <a:off x="1910648" y="3876244"/>
          <a:ext cx="3435912" cy="72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2818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6281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179552">
                  <a:extLst>
                    <a:ext uri="{9D8B030D-6E8A-4147-A177-3AD203B41FA5}">
                      <a16:colId xmlns:a16="http://schemas.microsoft.com/office/drawing/2014/main" xmlns="" val="2337269704"/>
                    </a:ext>
                  </a:extLst>
                </a:gridCol>
              </a:tblGrid>
              <a:tr h="180000">
                <a:tc gridSpan="2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54000" marR="0" marT="0" marB="0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49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32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1" dirty="0">
                          <a:solidFill>
                            <a:srgbClr val="002C4C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2C4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2C4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2C4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2C4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2C4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600" b="1" dirty="0">
                        <a:solidFill>
                          <a:srgbClr val="002C4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523161611"/>
                  </a:ext>
                </a:extLst>
              </a:tr>
            </a:tbl>
          </a:graphicData>
        </a:graphic>
      </p:graphicFrame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5" y="6072932"/>
            <a:ext cx="7217535" cy="785067"/>
          </a:xfrm>
        </p:spPr>
        <p:txBody>
          <a:bodyPr anchor="ctr"/>
          <a:lstStyle/>
          <a:p>
            <a:r>
              <a:rPr lang="fr-FR" dirty="0" err="1"/>
              <a:t>Nanda</a:t>
            </a:r>
            <a:r>
              <a:rPr lang="fr-FR" dirty="0"/>
              <a:t> R et al, J Clin </a:t>
            </a:r>
            <a:r>
              <a:rPr lang="fr-FR" dirty="0" err="1"/>
              <a:t>Oncol</a:t>
            </a:r>
            <a:r>
              <a:rPr lang="fr-FR" dirty="0"/>
              <a:t>, 2016 ; </a:t>
            </a:r>
            <a:r>
              <a:rPr lang="fr-FR" dirty="0" err="1"/>
              <a:t>Dirix</a:t>
            </a:r>
            <a:r>
              <a:rPr lang="fr-FR" dirty="0"/>
              <a:t> LY et al, </a:t>
            </a:r>
            <a:r>
              <a:rPr lang="fr-FR" dirty="0" err="1"/>
              <a:t>Breast</a:t>
            </a:r>
            <a:r>
              <a:rPr lang="fr-FR" dirty="0"/>
              <a:t> Cancer </a:t>
            </a:r>
            <a:r>
              <a:rPr lang="fr-FR" dirty="0" err="1"/>
              <a:t>Res</a:t>
            </a:r>
            <a:r>
              <a:rPr lang="fr-FR" dirty="0"/>
              <a:t> </a:t>
            </a:r>
            <a:r>
              <a:rPr lang="fr-FR" dirty="0" err="1"/>
              <a:t>Treat</a:t>
            </a:r>
            <a:r>
              <a:rPr lang="fr-FR" dirty="0"/>
              <a:t>, 2017;  </a:t>
            </a:r>
            <a:r>
              <a:rPr lang="fr-FR" dirty="0" err="1"/>
              <a:t>Emens</a:t>
            </a:r>
            <a:r>
              <a:rPr lang="fr-FR" dirty="0"/>
              <a:t> LA et al, JAMA </a:t>
            </a:r>
            <a:r>
              <a:rPr lang="fr-FR" dirty="0" err="1"/>
              <a:t>Oncol</a:t>
            </a:r>
            <a:r>
              <a:rPr lang="fr-FR" dirty="0"/>
              <a:t>, 2018 ; Adams S et al, Ann </a:t>
            </a:r>
            <a:r>
              <a:rPr lang="fr-FR" dirty="0" err="1"/>
              <a:t>Oncol</a:t>
            </a:r>
            <a:r>
              <a:rPr lang="fr-FR" dirty="0"/>
              <a:t>, 2019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5" y="4639"/>
            <a:ext cx="11259225" cy="516866"/>
          </a:xfrm>
        </p:spPr>
        <p:txBody>
          <a:bodyPr/>
          <a:lstStyle/>
          <a:p>
            <a:r>
              <a:rPr lang="fr-FR" dirty="0"/>
              <a:t>ICI en monothérapie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xmlns="" id="{B64CCDCC-7F27-1639-AFE4-1CDE3B1D9595}"/>
              </a:ext>
            </a:extLst>
          </p:cNvPr>
          <p:cNvSpPr txBox="1"/>
          <p:nvPr/>
        </p:nvSpPr>
        <p:spPr>
          <a:xfrm>
            <a:off x="3056807" y="5621225"/>
            <a:ext cx="6817821" cy="395979"/>
          </a:xfrm>
          <a:prstGeom prst="roundRect">
            <a:avLst>
              <a:gd name="adj" fmla="val 0"/>
            </a:avLst>
          </a:prstGeom>
          <a:solidFill>
            <a:srgbClr val="005086"/>
          </a:solidFill>
        </p:spPr>
        <p:txBody>
          <a:bodyPr wrap="square" rtlCol="0" anchor="ctr">
            <a:noAutofit/>
          </a:bodyPr>
          <a:lstStyle/>
          <a:p>
            <a:pPr algn="ctr">
              <a:defRPr/>
            </a:pPr>
            <a:r>
              <a:rPr lang="en-US" sz="1400" b="1">
                <a:solidFill>
                  <a:schemeClr val="bg1"/>
                </a:solidFill>
              </a:rPr>
              <a:t>Existence de réponses prolongées</a:t>
            </a:r>
            <a:endParaRPr lang="en-US" sz="1400" b="1" dirty="0">
              <a:solidFill>
                <a:schemeClr val="bg1"/>
              </a:solidFill>
            </a:endParaRPr>
          </a:p>
        </p:txBody>
      </p:sp>
      <p:sp>
        <p:nvSpPr>
          <p:cNvPr id="5" name="Rectangle à coins arrondis 10">
            <a:extLst>
              <a:ext uri="{FF2B5EF4-FFF2-40B4-BE49-F238E27FC236}">
                <a16:creationId xmlns:a16="http://schemas.microsoft.com/office/drawing/2014/main" xmlns="" id="{9496DA13-85A6-F368-EA42-D3F0F437A525}"/>
              </a:ext>
            </a:extLst>
          </p:cNvPr>
          <p:cNvSpPr/>
          <p:nvPr/>
        </p:nvSpPr>
        <p:spPr>
          <a:xfrm>
            <a:off x="1183744" y="1688244"/>
            <a:ext cx="4230926" cy="368601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xmlns="" id="{04727844-D818-F1B5-ED38-CAD08EFF7399}"/>
              </a:ext>
            </a:extLst>
          </p:cNvPr>
          <p:cNvSpPr txBox="1"/>
          <p:nvPr/>
        </p:nvSpPr>
        <p:spPr>
          <a:xfrm>
            <a:off x="1452347" y="1526698"/>
            <a:ext cx="1617045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Atézolizumab</a:t>
            </a:r>
          </a:p>
        </p:txBody>
      </p:sp>
      <p:sp>
        <p:nvSpPr>
          <p:cNvPr id="64" name="TextBox 64">
            <a:extLst>
              <a:ext uri="{FF2B5EF4-FFF2-40B4-BE49-F238E27FC236}">
                <a16:creationId xmlns:a16="http://schemas.microsoft.com/office/drawing/2014/main" xmlns="" id="{7E2857A8-A262-8829-02B1-F7738A9A705D}"/>
              </a:ext>
            </a:extLst>
          </p:cNvPr>
          <p:cNvSpPr txBox="1"/>
          <p:nvPr/>
        </p:nvSpPr>
        <p:spPr>
          <a:xfrm>
            <a:off x="1269254" y="4797316"/>
            <a:ext cx="29749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prstClr val="black"/>
                </a:solidFill>
                <a:cs typeface="Calibri" panose="020F0502020204030204" pitchFamily="34" charset="0"/>
              </a:rPr>
              <a:t>N = 99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prstClr val="black"/>
                </a:solidFill>
                <a:cs typeface="Calibri" panose="020F0502020204030204" pitchFamily="34" charset="0"/>
              </a:rPr>
              <a:t>SG </a:t>
            </a:r>
            <a:r>
              <a:rPr lang="en-US" sz="1000" b="1" dirty="0" err="1">
                <a:solidFill>
                  <a:prstClr val="black"/>
                </a:solidFill>
                <a:cs typeface="Calibri" panose="020F0502020204030204" pitchFamily="34" charset="0"/>
              </a:rPr>
              <a:t>médiane</a:t>
            </a:r>
            <a:r>
              <a:rPr lang="en-US" sz="1000" b="1" dirty="0">
                <a:solidFill>
                  <a:prstClr val="black"/>
                </a:solidFill>
                <a:cs typeface="Calibri" panose="020F0502020204030204" pitchFamily="34" charset="0"/>
              </a:rPr>
              <a:t> : 8,9 mois (IC95% 7,0-12,6)</a:t>
            </a:r>
          </a:p>
        </p:txBody>
      </p:sp>
      <p:grpSp>
        <p:nvGrpSpPr>
          <p:cNvPr id="173" name="Group 250">
            <a:extLst>
              <a:ext uri="{FF2B5EF4-FFF2-40B4-BE49-F238E27FC236}">
                <a16:creationId xmlns:a16="http://schemas.microsoft.com/office/drawing/2014/main" xmlns="" id="{BE9B3F5A-7FFF-1933-2AA0-297EE2FE300B}"/>
              </a:ext>
            </a:extLst>
          </p:cNvPr>
          <p:cNvGrpSpPr/>
          <p:nvPr/>
        </p:nvGrpSpPr>
        <p:grpSpPr>
          <a:xfrm>
            <a:off x="3415887" y="1864922"/>
            <a:ext cx="2034978" cy="790273"/>
            <a:chOff x="3733784" y="2033316"/>
            <a:chExt cx="2788591" cy="1082934"/>
          </a:xfrm>
        </p:grpSpPr>
        <p:grpSp>
          <p:nvGrpSpPr>
            <p:cNvPr id="174" name="Group 278">
              <a:extLst>
                <a:ext uri="{FF2B5EF4-FFF2-40B4-BE49-F238E27FC236}">
                  <a16:creationId xmlns:a16="http://schemas.microsoft.com/office/drawing/2014/main" xmlns="" id="{34564FDB-E110-602F-36FA-02ED9387750F}"/>
                </a:ext>
              </a:extLst>
            </p:cNvPr>
            <p:cNvGrpSpPr/>
            <p:nvPr/>
          </p:nvGrpSpPr>
          <p:grpSpPr>
            <a:xfrm>
              <a:off x="3932278" y="2294671"/>
              <a:ext cx="1140494" cy="821579"/>
              <a:chOff x="10807549" y="1883882"/>
              <a:chExt cx="1140494" cy="821579"/>
            </a:xfrm>
          </p:grpSpPr>
          <p:sp>
            <p:nvSpPr>
              <p:cNvPr id="178" name="Title 2">
                <a:extLst>
                  <a:ext uri="{FF2B5EF4-FFF2-40B4-BE49-F238E27FC236}">
                    <a16:creationId xmlns:a16="http://schemas.microsoft.com/office/drawing/2014/main" xmlns="" id="{FF66EA38-7A5B-37C5-5489-A146D94F7E6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1046540" y="1883882"/>
                <a:ext cx="901503" cy="821579"/>
              </a:xfrm>
              <a:prstGeom prst="rect">
                <a:avLst/>
              </a:prstGeom>
            </p:spPr>
            <p:txBody>
              <a:bodyPr lIns="0" rIns="27000" anchor="t"/>
              <a:lstStyle>
                <a:lvl1pPr algn="l" defTabSz="914400" rtl="0" eaLnBrk="1" latinLnBrk="0" hangingPunct="1">
                  <a:spcBef>
                    <a:spcPct val="0"/>
                  </a:spcBef>
                  <a:buNone/>
                  <a:defRPr sz="2400" b="1" kern="1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j-lt"/>
                    <a:ea typeface="+mj-ea"/>
                    <a:cs typeface="+mj-cs"/>
                  </a:defRPr>
                </a:lvl1pPr>
              </a:lstStyle>
              <a:p>
                <a:pPr marL="0" marR="0" lvl="0" indent="0" algn="l" defTabSz="914400" rtl="0" eaLnBrk="1" fontAlgn="base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+mj-ea"/>
                    <a:cs typeface="Calibri" panose="020F0502020204030204" pitchFamily="34" charset="0"/>
                  </a:rPr>
                  <a:t>CR/PR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+mj-ea"/>
                    <a:cs typeface="Calibri" panose="020F0502020204030204" pitchFamily="34" charset="0"/>
                  </a:rPr>
                  <a:t>SD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+mj-ea"/>
                    <a:cs typeface="Calibri" panose="020F0502020204030204" pitchFamily="34" charset="0"/>
                  </a:rPr>
                  <a:t>PD</a:t>
                </a:r>
              </a:p>
            </p:txBody>
          </p:sp>
          <p:cxnSp>
            <p:nvCxnSpPr>
              <p:cNvPr id="179" name="Straight Connector 280">
                <a:extLst>
                  <a:ext uri="{FF2B5EF4-FFF2-40B4-BE49-F238E27FC236}">
                    <a16:creationId xmlns:a16="http://schemas.microsoft.com/office/drawing/2014/main" xmlns="" id="{90388E40-8E68-1BB5-DD9F-CF0ADC6D82BC}"/>
                  </a:ext>
                </a:extLst>
              </p:cNvPr>
              <p:cNvCxnSpPr/>
              <p:nvPr/>
            </p:nvCxnSpPr>
            <p:spPr bwMode="auto">
              <a:xfrm>
                <a:off x="10807550" y="2019489"/>
                <a:ext cx="193615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0" name="Straight Connector 281">
                <a:extLst>
                  <a:ext uri="{FF2B5EF4-FFF2-40B4-BE49-F238E27FC236}">
                    <a16:creationId xmlns:a16="http://schemas.microsoft.com/office/drawing/2014/main" xmlns="" id="{43F2713D-49AB-8E3A-475D-52BF2C4F4F4F}"/>
                  </a:ext>
                </a:extLst>
              </p:cNvPr>
              <p:cNvCxnSpPr/>
              <p:nvPr/>
            </p:nvCxnSpPr>
            <p:spPr bwMode="auto">
              <a:xfrm>
                <a:off x="10807549" y="2158316"/>
                <a:ext cx="193615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1" name="Straight Connector 282">
                <a:extLst>
                  <a:ext uri="{FF2B5EF4-FFF2-40B4-BE49-F238E27FC236}">
                    <a16:creationId xmlns:a16="http://schemas.microsoft.com/office/drawing/2014/main" xmlns="" id="{91509E5A-0D3B-9CA8-4FB1-D85D8026A10F}"/>
                  </a:ext>
                </a:extLst>
              </p:cNvPr>
              <p:cNvCxnSpPr/>
              <p:nvPr/>
            </p:nvCxnSpPr>
            <p:spPr bwMode="auto">
              <a:xfrm>
                <a:off x="10807549" y="2309639"/>
                <a:ext cx="193615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75" name="Title 2">
              <a:extLst>
                <a:ext uri="{FF2B5EF4-FFF2-40B4-BE49-F238E27FC236}">
                  <a16:creationId xmlns:a16="http://schemas.microsoft.com/office/drawing/2014/main" xmlns="" id="{A87910B0-EE94-2F3B-2004-FA7502E829F4}"/>
                </a:ext>
              </a:extLst>
            </p:cNvPr>
            <p:cNvSpPr txBox="1">
              <a:spLocks/>
            </p:cNvSpPr>
            <p:nvPr/>
          </p:nvSpPr>
          <p:spPr>
            <a:xfrm>
              <a:off x="3733784" y="2033316"/>
              <a:ext cx="1161319" cy="274762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Sous-</a:t>
              </a:r>
              <a:r>
                <a:rPr kumimoji="0" lang="en-GB" sz="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groupes</a:t>
              </a:r>
              <a:endParaRPr kumimoji="0" lang="en-GB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j-ea"/>
                <a:cs typeface="Calibri" panose="020F0502020204030204" pitchFamily="34" charset="0"/>
              </a:endParaRPr>
            </a:p>
          </p:txBody>
        </p:sp>
        <p:sp>
          <p:nvSpPr>
            <p:cNvPr id="176" name="Title 2">
              <a:extLst>
                <a:ext uri="{FF2B5EF4-FFF2-40B4-BE49-F238E27FC236}">
                  <a16:creationId xmlns:a16="http://schemas.microsoft.com/office/drawing/2014/main" xmlns="" id="{0FF86FAE-6830-A7CD-96D8-65A942F334B5}"/>
                </a:ext>
              </a:extLst>
            </p:cNvPr>
            <p:cNvSpPr txBox="1">
              <a:spLocks/>
            </p:cNvSpPr>
            <p:nvPr/>
          </p:nvSpPr>
          <p:spPr>
            <a:xfrm>
              <a:off x="4857027" y="2315222"/>
              <a:ext cx="1240465" cy="648073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NE (29.6-NE)</a:t>
              </a:r>
            </a:p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15.9 (10.5-23.6)</a:t>
              </a:r>
            </a:p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7.3 (6.6-10.8)</a:t>
              </a:r>
            </a:p>
          </p:txBody>
        </p:sp>
        <p:sp>
          <p:nvSpPr>
            <p:cNvPr id="177" name="Title 2">
              <a:extLst>
                <a:ext uri="{FF2B5EF4-FFF2-40B4-BE49-F238E27FC236}">
                  <a16:creationId xmlns:a16="http://schemas.microsoft.com/office/drawing/2014/main" xmlns="" id="{53BEB28B-0F2B-2BB9-10B3-095A153E7B79}"/>
                </a:ext>
              </a:extLst>
            </p:cNvPr>
            <p:cNvSpPr txBox="1">
              <a:spLocks/>
            </p:cNvSpPr>
            <p:nvPr/>
          </p:nvSpPr>
          <p:spPr>
            <a:xfrm>
              <a:off x="4842493" y="2053865"/>
              <a:ext cx="1679882" cy="274762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mSG</a:t>
              </a:r>
              <a:r>
                <a:rPr kumimoji="0" lang="en-GB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, </a:t>
              </a:r>
              <a:r>
                <a:rPr kumimoji="0" lang="en-GB" sz="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mois</a:t>
              </a:r>
              <a:r>
                <a:rPr kumimoji="0" lang="en-GB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 (95%CI)</a:t>
              </a:r>
            </a:p>
          </p:txBody>
        </p:sp>
      </p:grpSp>
      <p:grpSp>
        <p:nvGrpSpPr>
          <p:cNvPr id="197" name="Groupe 196">
            <a:extLst>
              <a:ext uri="{FF2B5EF4-FFF2-40B4-BE49-F238E27FC236}">
                <a16:creationId xmlns:a16="http://schemas.microsoft.com/office/drawing/2014/main" xmlns="" id="{82B88A26-7463-B5EC-47C1-AD155DCE4A35}"/>
              </a:ext>
            </a:extLst>
          </p:cNvPr>
          <p:cNvGrpSpPr/>
          <p:nvPr/>
        </p:nvGrpSpPr>
        <p:grpSpPr>
          <a:xfrm>
            <a:off x="1335905" y="1923848"/>
            <a:ext cx="3512042" cy="2178982"/>
            <a:chOff x="1681716" y="1628441"/>
            <a:chExt cx="3910133" cy="2214984"/>
          </a:xfrm>
        </p:grpSpPr>
        <p:cxnSp>
          <p:nvCxnSpPr>
            <p:cNvPr id="50" name="Straight Connector 111">
              <a:extLst>
                <a:ext uri="{FF2B5EF4-FFF2-40B4-BE49-F238E27FC236}">
                  <a16:creationId xmlns:a16="http://schemas.microsoft.com/office/drawing/2014/main" xmlns="" id="{EF0A3B9F-BA88-FE1B-BB2F-0BEE379B22A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174923" y="3271998"/>
              <a:ext cx="1292360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" name="Straight Connector 110">
              <a:extLst>
                <a:ext uri="{FF2B5EF4-FFF2-40B4-BE49-F238E27FC236}">
                  <a16:creationId xmlns:a16="http://schemas.microsoft.com/office/drawing/2014/main" xmlns="" id="{5937F9C2-6FF6-F7DF-8C41-4CE0D9E033D9}"/>
                </a:ext>
              </a:extLst>
            </p:cNvPr>
            <p:cNvCxnSpPr>
              <a:cxnSpLocks/>
              <a:endCxn id="182" idx="2"/>
            </p:cNvCxnSpPr>
            <p:nvPr/>
          </p:nvCxnSpPr>
          <p:spPr bwMode="auto">
            <a:xfrm>
              <a:off x="2163884" y="2123080"/>
              <a:ext cx="1238519" cy="69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" name="Straight Connector 112">
              <a:extLst>
                <a:ext uri="{FF2B5EF4-FFF2-40B4-BE49-F238E27FC236}">
                  <a16:creationId xmlns:a16="http://schemas.microsoft.com/office/drawing/2014/main" xmlns="" id="{720B17C6-5187-51E7-2586-02D4022EB5A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164105" y="2562902"/>
              <a:ext cx="1693818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114">
              <a:extLst>
                <a:ext uri="{FF2B5EF4-FFF2-40B4-BE49-F238E27FC236}">
                  <a16:creationId xmlns:a16="http://schemas.microsoft.com/office/drawing/2014/main" xmlns="" id="{16DE6B0D-20FD-F649-4BB4-79A73EAD373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15083" y="1964555"/>
              <a:ext cx="0" cy="1490654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" name="Straight Connector 115">
              <a:extLst>
                <a:ext uri="{FF2B5EF4-FFF2-40B4-BE49-F238E27FC236}">
                  <a16:creationId xmlns:a16="http://schemas.microsoft.com/office/drawing/2014/main" xmlns="" id="{2E8EBE6C-0194-A9F8-B0E5-44A684B6CB9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56841" y="2138742"/>
              <a:ext cx="0" cy="1301085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" name="Straight Connector 116">
              <a:extLst>
                <a:ext uri="{FF2B5EF4-FFF2-40B4-BE49-F238E27FC236}">
                  <a16:creationId xmlns:a16="http://schemas.microsoft.com/office/drawing/2014/main" xmlns="" id="{3F367CE1-FE0C-A9ED-3E81-C815E461D08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91959" y="2569682"/>
              <a:ext cx="0" cy="882338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226">
              <a:extLst>
                <a:ext uri="{FF2B5EF4-FFF2-40B4-BE49-F238E27FC236}">
                  <a16:creationId xmlns:a16="http://schemas.microsoft.com/office/drawing/2014/main" xmlns="" id="{1B59E72A-4CF9-462F-A455-B662E9B818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172979" y="2364506"/>
              <a:ext cx="7461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" name="TextBox 1">
              <a:extLst>
                <a:ext uri="{FF2B5EF4-FFF2-40B4-BE49-F238E27FC236}">
                  <a16:creationId xmlns:a16="http://schemas.microsoft.com/office/drawing/2014/main" xmlns="" id="{0CF451C2-30B8-B261-4F11-CF7705CC25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2454242" y="1628441"/>
              <a:ext cx="8947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algn="ctr" defTabSz="457200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700" b="1" dirty="0">
                  <a:solidFill>
                    <a:srgbClr val="005086"/>
                  </a:solidFill>
                  <a:latin typeface="+mn-lt"/>
                  <a:cs typeface="Arial" panose="020B0604020202020204" pitchFamily="34" charset="0"/>
                </a:rPr>
                <a:t>SG à 1 an : 100%</a:t>
              </a:r>
            </a:p>
          </p:txBody>
        </p:sp>
        <p:sp>
          <p:nvSpPr>
            <p:cNvPr id="58" name="TextBox 1">
              <a:extLst>
                <a:ext uri="{FF2B5EF4-FFF2-40B4-BE49-F238E27FC236}">
                  <a16:creationId xmlns:a16="http://schemas.microsoft.com/office/drawing/2014/main" xmlns="" id="{2E4B7FE1-46EB-1EF5-29B6-0DBDA3501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3187541" y="1754296"/>
              <a:ext cx="894752" cy="312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algn="ctr" defTabSz="457200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700" b="1">
                  <a:solidFill>
                    <a:srgbClr val="005086"/>
                  </a:solidFill>
                  <a:latin typeface="+mn-lt"/>
                  <a:cs typeface="Arial" panose="020B0604020202020204" pitchFamily="34" charset="0"/>
                </a:rPr>
                <a:t>SG </a:t>
              </a:r>
              <a:r>
                <a:rPr lang="en-US" altLang="en-US" sz="700" b="1" dirty="0">
                  <a:solidFill>
                    <a:srgbClr val="005086"/>
                  </a:solidFill>
                  <a:latin typeface="+mn-lt"/>
                  <a:cs typeface="Arial" panose="020B0604020202020204" pitchFamily="34" charset="0"/>
                </a:rPr>
                <a:t>à 2 an : 88%</a:t>
              </a:r>
            </a:p>
          </p:txBody>
        </p:sp>
        <p:sp>
          <p:nvSpPr>
            <p:cNvPr id="59" name="TextBox 1">
              <a:extLst>
                <a:ext uri="{FF2B5EF4-FFF2-40B4-BE49-F238E27FC236}">
                  <a16:creationId xmlns:a16="http://schemas.microsoft.com/office/drawing/2014/main" xmlns="" id="{4FAE6D0B-F7DC-F518-BC6C-6C857ACB3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3797287" y="2227325"/>
              <a:ext cx="89475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algn="ctr" defTabSz="457200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700" b="1" dirty="0">
                  <a:solidFill>
                    <a:srgbClr val="005086"/>
                  </a:solidFill>
                  <a:latin typeface="+mn-lt"/>
                  <a:cs typeface="Arial" panose="020B0604020202020204" pitchFamily="34" charset="0"/>
                </a:rPr>
                <a:t>SG à 3 </a:t>
              </a:r>
              <a:r>
                <a:rPr lang="en-US" altLang="en-US" sz="700" b="1" dirty="0" err="1">
                  <a:solidFill>
                    <a:srgbClr val="005086"/>
                  </a:solidFill>
                  <a:latin typeface="+mn-lt"/>
                  <a:cs typeface="Arial" panose="020B0604020202020204" pitchFamily="34" charset="0"/>
                </a:rPr>
                <a:t>ans</a:t>
              </a:r>
              <a:r>
                <a:rPr lang="en-US" altLang="en-US" sz="700" b="1" dirty="0">
                  <a:solidFill>
                    <a:srgbClr val="005086"/>
                  </a:solidFill>
                  <a:latin typeface="+mn-lt"/>
                  <a:cs typeface="Arial" panose="020B0604020202020204" pitchFamily="34" charset="0"/>
                </a:rPr>
                <a:t> : 58%</a:t>
              </a:r>
            </a:p>
          </p:txBody>
        </p:sp>
        <p:sp>
          <p:nvSpPr>
            <p:cNvPr id="60" name="TextBox 1">
              <a:extLst>
                <a:ext uri="{FF2B5EF4-FFF2-40B4-BE49-F238E27FC236}">
                  <a16:creationId xmlns:a16="http://schemas.microsoft.com/office/drawing/2014/main" xmlns="" id="{70967843-01B4-8270-71FA-B80A7A151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2834197" y="2166145"/>
              <a:ext cx="763048" cy="286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algn="ctr" defTabSz="457200" eaLnBrk="1" fontAlgn="base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700" b="1" dirty="0">
                  <a:solidFill>
                    <a:srgbClr val="FF7F4D"/>
                  </a:solidFill>
                  <a:latin typeface="+mn-lt"/>
                  <a:cs typeface="Arial" panose="020B0604020202020204" pitchFamily="34" charset="0"/>
                </a:rPr>
                <a:t>SG à 1 an : 71%</a:t>
              </a:r>
            </a:p>
          </p:txBody>
        </p:sp>
        <p:sp>
          <p:nvSpPr>
            <p:cNvPr id="61" name="TextBox 1">
              <a:extLst>
                <a:ext uri="{FF2B5EF4-FFF2-40B4-BE49-F238E27FC236}">
                  <a16:creationId xmlns:a16="http://schemas.microsoft.com/office/drawing/2014/main" xmlns="" id="{26A18E04-B9A5-219D-6EE7-22CDB332EE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3452187" y="2721314"/>
              <a:ext cx="745817" cy="307777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algn="ctr" defTabSz="457200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700" b="1" dirty="0">
                  <a:solidFill>
                    <a:srgbClr val="FF7F4D"/>
                  </a:solidFill>
                  <a:latin typeface="+mn-lt"/>
                  <a:cs typeface="Arial" panose="020B0604020202020204" pitchFamily="34" charset="0"/>
                </a:rPr>
                <a:t>SG à 2 </a:t>
              </a:r>
              <a:r>
                <a:rPr lang="en-US" altLang="en-US" sz="700" b="1" dirty="0" err="1">
                  <a:solidFill>
                    <a:srgbClr val="FF7F4D"/>
                  </a:solidFill>
                  <a:latin typeface="+mn-lt"/>
                  <a:cs typeface="Arial" panose="020B0604020202020204" pitchFamily="34" charset="0"/>
                </a:rPr>
                <a:t>ans</a:t>
              </a:r>
              <a:r>
                <a:rPr lang="en-US" altLang="en-US" sz="700" b="1" dirty="0">
                  <a:solidFill>
                    <a:srgbClr val="FF7F4D"/>
                  </a:solidFill>
                  <a:latin typeface="+mn-lt"/>
                  <a:cs typeface="Arial" panose="020B0604020202020204" pitchFamily="34" charset="0"/>
                </a:rPr>
                <a:t> : 25%</a:t>
              </a: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xmlns="" id="{771CB42C-8B0D-4C8C-A664-C69DE0DEB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125404" y="2780785"/>
              <a:ext cx="7014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algn="ctr" defTabSz="457200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700" b="1" dirty="0">
                  <a:solidFill>
                    <a:srgbClr val="FF7F4D"/>
                  </a:solidFill>
                  <a:latin typeface="+mn-lt"/>
                  <a:cs typeface="Arial" panose="020B0604020202020204" pitchFamily="34" charset="0"/>
                </a:rPr>
                <a:t>SG </a:t>
              </a:r>
              <a:r>
                <a:rPr lang="en-US" altLang="en-US" sz="700" b="1" dirty="0" err="1">
                  <a:solidFill>
                    <a:srgbClr val="FF7F4D"/>
                  </a:solidFill>
                  <a:latin typeface="+mn-lt"/>
                  <a:cs typeface="Arial" panose="020B0604020202020204" pitchFamily="34" charset="0"/>
                </a:rPr>
                <a:t>à</a:t>
              </a:r>
              <a:r>
                <a:rPr lang="en-US" altLang="en-US" sz="700" b="1" dirty="0">
                  <a:solidFill>
                    <a:srgbClr val="FF7F4D"/>
                  </a:solidFill>
                  <a:latin typeface="+mn-lt"/>
                  <a:cs typeface="Arial" panose="020B0604020202020204" pitchFamily="34" charset="0"/>
                </a:rPr>
                <a:t> 3 </a:t>
              </a:r>
              <a:r>
                <a:rPr lang="en-US" altLang="en-US" sz="700" b="1" dirty="0" err="1">
                  <a:solidFill>
                    <a:srgbClr val="FF7F4D"/>
                  </a:solidFill>
                  <a:latin typeface="+mn-lt"/>
                  <a:cs typeface="Arial" panose="020B0604020202020204" pitchFamily="34" charset="0"/>
                </a:rPr>
                <a:t>ans</a:t>
              </a:r>
              <a:r>
                <a:rPr lang="en-US" altLang="en-US" sz="700" b="1" dirty="0">
                  <a:solidFill>
                    <a:srgbClr val="FF7F4D"/>
                  </a:solidFill>
                  <a:latin typeface="+mn-lt"/>
                  <a:cs typeface="Arial" panose="020B0604020202020204" pitchFamily="34" charset="0"/>
                </a:rPr>
                <a:t> : NE</a:t>
              </a:r>
            </a:p>
          </p:txBody>
        </p:sp>
        <p:grpSp>
          <p:nvGrpSpPr>
            <p:cNvPr id="66" name="Group 121">
              <a:extLst>
                <a:ext uri="{FF2B5EF4-FFF2-40B4-BE49-F238E27FC236}">
                  <a16:creationId xmlns:a16="http://schemas.microsoft.com/office/drawing/2014/main" xmlns="" id="{8AB88462-84A8-EDEA-A4C8-ECDB4C86380D}"/>
                </a:ext>
              </a:extLst>
            </p:cNvPr>
            <p:cNvGrpSpPr/>
            <p:nvPr/>
          </p:nvGrpSpPr>
          <p:grpSpPr>
            <a:xfrm>
              <a:off x="2131560" y="1948677"/>
              <a:ext cx="33564" cy="1460006"/>
              <a:chOff x="863188" y="2433211"/>
              <a:chExt cx="61260" cy="2299397"/>
            </a:xfrm>
          </p:grpSpPr>
          <p:cxnSp>
            <p:nvCxnSpPr>
              <p:cNvPr id="67" name="Straight Connector 122">
                <a:extLst>
                  <a:ext uri="{FF2B5EF4-FFF2-40B4-BE49-F238E27FC236}">
                    <a16:creationId xmlns:a16="http://schemas.microsoft.com/office/drawing/2014/main" xmlns="" id="{C06B7CC2-AAE8-DECE-8F58-611708E1EA7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63188" y="2433211"/>
                <a:ext cx="6126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" name="Straight Connector 123">
                <a:extLst>
                  <a:ext uri="{FF2B5EF4-FFF2-40B4-BE49-F238E27FC236}">
                    <a16:creationId xmlns:a16="http://schemas.microsoft.com/office/drawing/2014/main" xmlns="" id="{CF734B9C-36A4-9FA1-584C-0EDC09BB94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63188" y="2893090"/>
                <a:ext cx="6126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" name="Straight Connector 124">
                <a:extLst>
                  <a:ext uri="{FF2B5EF4-FFF2-40B4-BE49-F238E27FC236}">
                    <a16:creationId xmlns:a16="http://schemas.microsoft.com/office/drawing/2014/main" xmlns="" id="{6076C1C5-9F1A-F7C1-EE9E-529CAF44B1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63188" y="3352969"/>
                <a:ext cx="6126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" name="Straight Connector 125">
                <a:extLst>
                  <a:ext uri="{FF2B5EF4-FFF2-40B4-BE49-F238E27FC236}">
                    <a16:creationId xmlns:a16="http://schemas.microsoft.com/office/drawing/2014/main" xmlns="" id="{4820E672-1F51-25F5-7E4A-F7050FBBBDA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63188" y="3812848"/>
                <a:ext cx="6126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" name="Straight Connector 126">
                <a:extLst>
                  <a:ext uri="{FF2B5EF4-FFF2-40B4-BE49-F238E27FC236}">
                    <a16:creationId xmlns:a16="http://schemas.microsoft.com/office/drawing/2014/main" xmlns="" id="{64C6959C-B623-8041-359D-608905AF97B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63188" y="4272727"/>
                <a:ext cx="6126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" name="Straight Connector 127">
                <a:extLst>
                  <a:ext uri="{FF2B5EF4-FFF2-40B4-BE49-F238E27FC236}">
                    <a16:creationId xmlns:a16="http://schemas.microsoft.com/office/drawing/2014/main" xmlns="" id="{C34C85B1-CD61-543D-A1F2-5124D0F561C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63188" y="4732608"/>
                <a:ext cx="6126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73" name="Title 2">
              <a:extLst>
                <a:ext uri="{FF2B5EF4-FFF2-40B4-BE49-F238E27FC236}">
                  <a16:creationId xmlns:a16="http://schemas.microsoft.com/office/drawing/2014/main" xmlns="" id="{3B17115F-BDD1-CABF-D2D7-BCEBC829FA81}"/>
                </a:ext>
              </a:extLst>
            </p:cNvPr>
            <p:cNvSpPr txBox="1">
              <a:spLocks/>
            </p:cNvSpPr>
            <p:nvPr/>
          </p:nvSpPr>
          <p:spPr>
            <a:xfrm rot="16200000">
              <a:off x="979684" y="2586288"/>
              <a:ext cx="1629430" cy="225365"/>
            </a:xfrm>
            <a:prstGeom prst="rect">
              <a:avLst/>
            </a:prstGeom>
            <a:noFill/>
          </p:spPr>
          <p:txBody>
            <a:bodyPr lIns="0" rIns="2700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SG (%)</a:t>
              </a:r>
            </a:p>
          </p:txBody>
        </p:sp>
        <p:sp>
          <p:nvSpPr>
            <p:cNvPr id="74" name="Title 2">
              <a:extLst>
                <a:ext uri="{FF2B5EF4-FFF2-40B4-BE49-F238E27FC236}">
                  <a16:creationId xmlns:a16="http://schemas.microsoft.com/office/drawing/2014/main" xmlns="" id="{7DA5C233-D17C-154E-600E-46B28196EAEF}"/>
                </a:ext>
              </a:extLst>
            </p:cNvPr>
            <p:cNvSpPr txBox="1">
              <a:spLocks/>
            </p:cNvSpPr>
            <p:nvPr/>
          </p:nvSpPr>
          <p:spPr>
            <a:xfrm>
              <a:off x="1869537" y="1855972"/>
              <a:ext cx="255071" cy="154920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100</a:t>
              </a:r>
            </a:p>
          </p:txBody>
        </p:sp>
        <p:sp>
          <p:nvSpPr>
            <p:cNvPr id="75" name="Title 2">
              <a:extLst>
                <a:ext uri="{FF2B5EF4-FFF2-40B4-BE49-F238E27FC236}">
                  <a16:creationId xmlns:a16="http://schemas.microsoft.com/office/drawing/2014/main" xmlns="" id="{B1124641-3C25-5D5C-4376-59A16551CFA1}"/>
                </a:ext>
              </a:extLst>
            </p:cNvPr>
            <p:cNvSpPr txBox="1">
              <a:spLocks/>
            </p:cNvSpPr>
            <p:nvPr/>
          </p:nvSpPr>
          <p:spPr>
            <a:xfrm>
              <a:off x="1869537" y="3355893"/>
              <a:ext cx="255071" cy="108586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76" name="Title 2">
              <a:extLst>
                <a:ext uri="{FF2B5EF4-FFF2-40B4-BE49-F238E27FC236}">
                  <a16:creationId xmlns:a16="http://schemas.microsoft.com/office/drawing/2014/main" xmlns="" id="{2E2CF4A8-774B-5F64-D1EB-F31EEA72C742}"/>
                </a:ext>
              </a:extLst>
            </p:cNvPr>
            <p:cNvSpPr txBox="1">
              <a:spLocks/>
            </p:cNvSpPr>
            <p:nvPr/>
          </p:nvSpPr>
          <p:spPr>
            <a:xfrm>
              <a:off x="1801928" y="2138742"/>
              <a:ext cx="322681" cy="189075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80</a:t>
              </a:r>
            </a:p>
          </p:txBody>
        </p:sp>
        <p:sp>
          <p:nvSpPr>
            <p:cNvPr id="77" name="Title 2">
              <a:extLst>
                <a:ext uri="{FF2B5EF4-FFF2-40B4-BE49-F238E27FC236}">
                  <a16:creationId xmlns:a16="http://schemas.microsoft.com/office/drawing/2014/main" xmlns="" id="{8B3D3720-CEA7-5942-CA5C-79E529841E63}"/>
                </a:ext>
              </a:extLst>
            </p:cNvPr>
            <p:cNvSpPr txBox="1">
              <a:spLocks/>
            </p:cNvSpPr>
            <p:nvPr/>
          </p:nvSpPr>
          <p:spPr>
            <a:xfrm>
              <a:off x="1869537" y="2478898"/>
              <a:ext cx="255071" cy="107561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60</a:t>
              </a:r>
            </a:p>
          </p:txBody>
        </p:sp>
        <p:sp>
          <p:nvSpPr>
            <p:cNvPr id="78" name="Title 2">
              <a:extLst>
                <a:ext uri="{FF2B5EF4-FFF2-40B4-BE49-F238E27FC236}">
                  <a16:creationId xmlns:a16="http://schemas.microsoft.com/office/drawing/2014/main" xmlns="" id="{C3E278A8-065B-A9C5-3A86-EAF5044ADBF1}"/>
                </a:ext>
              </a:extLst>
            </p:cNvPr>
            <p:cNvSpPr txBox="1">
              <a:spLocks/>
            </p:cNvSpPr>
            <p:nvPr/>
          </p:nvSpPr>
          <p:spPr>
            <a:xfrm>
              <a:off x="1869537" y="2767006"/>
              <a:ext cx="255071" cy="107560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40</a:t>
              </a:r>
            </a:p>
          </p:txBody>
        </p:sp>
        <p:sp>
          <p:nvSpPr>
            <p:cNvPr id="79" name="Title 2">
              <a:extLst>
                <a:ext uri="{FF2B5EF4-FFF2-40B4-BE49-F238E27FC236}">
                  <a16:creationId xmlns:a16="http://schemas.microsoft.com/office/drawing/2014/main" xmlns="" id="{7AC1C704-7B0D-5451-BEEF-CF6017DC3B64}"/>
                </a:ext>
              </a:extLst>
            </p:cNvPr>
            <p:cNvSpPr txBox="1">
              <a:spLocks/>
            </p:cNvSpPr>
            <p:nvPr/>
          </p:nvSpPr>
          <p:spPr>
            <a:xfrm>
              <a:off x="1869537" y="3057615"/>
              <a:ext cx="255071" cy="108586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20</a:t>
              </a:r>
            </a:p>
          </p:txBody>
        </p:sp>
        <p:sp>
          <p:nvSpPr>
            <p:cNvPr id="80" name="Title 2">
              <a:extLst>
                <a:ext uri="{FF2B5EF4-FFF2-40B4-BE49-F238E27FC236}">
                  <a16:creationId xmlns:a16="http://schemas.microsoft.com/office/drawing/2014/main" xmlns="" id="{8B215474-B941-DD41-C333-E3F1F3EEBAAF}"/>
                </a:ext>
              </a:extLst>
            </p:cNvPr>
            <p:cNvSpPr txBox="1">
              <a:spLocks/>
            </p:cNvSpPr>
            <p:nvPr/>
          </p:nvSpPr>
          <p:spPr>
            <a:xfrm>
              <a:off x="2176448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81" name="Title 2">
              <a:extLst>
                <a:ext uri="{FF2B5EF4-FFF2-40B4-BE49-F238E27FC236}">
                  <a16:creationId xmlns:a16="http://schemas.microsoft.com/office/drawing/2014/main" xmlns="" id="{7CC7F44C-B30E-B794-F778-5B8894416BF7}"/>
                </a:ext>
              </a:extLst>
            </p:cNvPr>
            <p:cNvSpPr txBox="1">
              <a:spLocks/>
            </p:cNvSpPr>
            <p:nvPr/>
          </p:nvSpPr>
          <p:spPr>
            <a:xfrm>
              <a:off x="2341334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2" name="Title 2">
              <a:extLst>
                <a:ext uri="{FF2B5EF4-FFF2-40B4-BE49-F238E27FC236}">
                  <a16:creationId xmlns:a16="http://schemas.microsoft.com/office/drawing/2014/main" xmlns="" id="{43AADDFB-2FEC-7A83-AC03-B5A9083F3BA6}"/>
                </a:ext>
              </a:extLst>
            </p:cNvPr>
            <p:cNvSpPr txBox="1">
              <a:spLocks/>
            </p:cNvSpPr>
            <p:nvPr/>
          </p:nvSpPr>
          <p:spPr>
            <a:xfrm>
              <a:off x="2498686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83" name="Title 2">
              <a:extLst>
                <a:ext uri="{FF2B5EF4-FFF2-40B4-BE49-F238E27FC236}">
                  <a16:creationId xmlns:a16="http://schemas.microsoft.com/office/drawing/2014/main" xmlns="" id="{78CB4997-AB16-380D-5BE4-AEFA41282F9A}"/>
                </a:ext>
              </a:extLst>
            </p:cNvPr>
            <p:cNvSpPr txBox="1">
              <a:spLocks/>
            </p:cNvSpPr>
            <p:nvPr/>
          </p:nvSpPr>
          <p:spPr>
            <a:xfrm>
              <a:off x="2663571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84" name="Title 2">
              <a:extLst>
                <a:ext uri="{FF2B5EF4-FFF2-40B4-BE49-F238E27FC236}">
                  <a16:creationId xmlns:a16="http://schemas.microsoft.com/office/drawing/2014/main" xmlns="" id="{BC49DDB8-0260-4ECA-E45D-14427066A732}"/>
                </a:ext>
              </a:extLst>
            </p:cNvPr>
            <p:cNvSpPr txBox="1">
              <a:spLocks/>
            </p:cNvSpPr>
            <p:nvPr/>
          </p:nvSpPr>
          <p:spPr>
            <a:xfrm>
              <a:off x="2819559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12</a:t>
              </a:r>
            </a:p>
          </p:txBody>
        </p:sp>
        <p:sp>
          <p:nvSpPr>
            <p:cNvPr id="85" name="Title 2">
              <a:extLst>
                <a:ext uri="{FF2B5EF4-FFF2-40B4-BE49-F238E27FC236}">
                  <a16:creationId xmlns:a16="http://schemas.microsoft.com/office/drawing/2014/main" xmlns="" id="{BD23FDA4-A112-8527-EB56-CA73D3870012}"/>
                </a:ext>
              </a:extLst>
            </p:cNvPr>
            <p:cNvSpPr txBox="1">
              <a:spLocks/>
            </p:cNvSpPr>
            <p:nvPr/>
          </p:nvSpPr>
          <p:spPr>
            <a:xfrm>
              <a:off x="2984443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15</a:t>
              </a:r>
            </a:p>
          </p:txBody>
        </p:sp>
        <p:sp>
          <p:nvSpPr>
            <p:cNvPr id="86" name="Title 2">
              <a:extLst>
                <a:ext uri="{FF2B5EF4-FFF2-40B4-BE49-F238E27FC236}">
                  <a16:creationId xmlns:a16="http://schemas.microsoft.com/office/drawing/2014/main" xmlns="" id="{48982CEB-9931-12AD-2615-B7E7C7FA306B}"/>
                </a:ext>
              </a:extLst>
            </p:cNvPr>
            <p:cNvSpPr txBox="1">
              <a:spLocks/>
            </p:cNvSpPr>
            <p:nvPr/>
          </p:nvSpPr>
          <p:spPr>
            <a:xfrm>
              <a:off x="3141796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18</a:t>
              </a:r>
            </a:p>
          </p:txBody>
        </p:sp>
        <p:sp>
          <p:nvSpPr>
            <p:cNvPr id="87" name="Title 2">
              <a:extLst>
                <a:ext uri="{FF2B5EF4-FFF2-40B4-BE49-F238E27FC236}">
                  <a16:creationId xmlns:a16="http://schemas.microsoft.com/office/drawing/2014/main" xmlns="" id="{9231145A-A108-C085-EE93-F596B12126B6}"/>
                </a:ext>
              </a:extLst>
            </p:cNvPr>
            <p:cNvSpPr txBox="1">
              <a:spLocks/>
            </p:cNvSpPr>
            <p:nvPr/>
          </p:nvSpPr>
          <p:spPr>
            <a:xfrm>
              <a:off x="3306681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21</a:t>
              </a:r>
            </a:p>
          </p:txBody>
        </p:sp>
        <p:sp>
          <p:nvSpPr>
            <p:cNvPr id="88" name="Title 2">
              <a:extLst>
                <a:ext uri="{FF2B5EF4-FFF2-40B4-BE49-F238E27FC236}">
                  <a16:creationId xmlns:a16="http://schemas.microsoft.com/office/drawing/2014/main" xmlns="" id="{5FAC8523-FA09-8D8F-9DA5-09C694C5BDBC}"/>
                </a:ext>
              </a:extLst>
            </p:cNvPr>
            <p:cNvSpPr txBox="1">
              <a:spLocks/>
            </p:cNvSpPr>
            <p:nvPr/>
          </p:nvSpPr>
          <p:spPr>
            <a:xfrm>
              <a:off x="3464033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24</a:t>
              </a:r>
            </a:p>
          </p:txBody>
        </p:sp>
        <p:sp>
          <p:nvSpPr>
            <p:cNvPr id="89" name="Title 2">
              <a:extLst>
                <a:ext uri="{FF2B5EF4-FFF2-40B4-BE49-F238E27FC236}">
                  <a16:creationId xmlns:a16="http://schemas.microsoft.com/office/drawing/2014/main" xmlns="" id="{7EC28B21-1C9B-E112-C719-40E8AE1AA449}"/>
                </a:ext>
              </a:extLst>
            </p:cNvPr>
            <p:cNvSpPr txBox="1">
              <a:spLocks/>
            </p:cNvSpPr>
            <p:nvPr/>
          </p:nvSpPr>
          <p:spPr>
            <a:xfrm>
              <a:off x="3628919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27</a:t>
              </a:r>
            </a:p>
          </p:txBody>
        </p:sp>
        <p:sp>
          <p:nvSpPr>
            <p:cNvPr id="90" name="Title 2">
              <a:extLst>
                <a:ext uri="{FF2B5EF4-FFF2-40B4-BE49-F238E27FC236}">
                  <a16:creationId xmlns:a16="http://schemas.microsoft.com/office/drawing/2014/main" xmlns="" id="{FBBF54D3-828F-8703-8DF7-007F2F398431}"/>
                </a:ext>
              </a:extLst>
            </p:cNvPr>
            <p:cNvSpPr txBox="1">
              <a:spLocks/>
            </p:cNvSpPr>
            <p:nvPr/>
          </p:nvSpPr>
          <p:spPr>
            <a:xfrm>
              <a:off x="3786272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30</a:t>
              </a:r>
            </a:p>
          </p:txBody>
        </p:sp>
        <p:sp>
          <p:nvSpPr>
            <p:cNvPr id="91" name="Title 2">
              <a:extLst>
                <a:ext uri="{FF2B5EF4-FFF2-40B4-BE49-F238E27FC236}">
                  <a16:creationId xmlns:a16="http://schemas.microsoft.com/office/drawing/2014/main" xmlns="" id="{8DB93DB5-6118-9FD8-45BB-06E453876D5F}"/>
                </a:ext>
              </a:extLst>
            </p:cNvPr>
            <p:cNvSpPr txBox="1">
              <a:spLocks/>
            </p:cNvSpPr>
            <p:nvPr/>
          </p:nvSpPr>
          <p:spPr>
            <a:xfrm>
              <a:off x="3951156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33</a:t>
              </a:r>
            </a:p>
          </p:txBody>
        </p:sp>
        <p:sp>
          <p:nvSpPr>
            <p:cNvPr id="92" name="Title 2">
              <a:extLst>
                <a:ext uri="{FF2B5EF4-FFF2-40B4-BE49-F238E27FC236}">
                  <a16:creationId xmlns:a16="http://schemas.microsoft.com/office/drawing/2014/main" xmlns="" id="{170F5983-E1EA-F7E9-C574-FD75BEB1B444}"/>
                </a:ext>
              </a:extLst>
            </p:cNvPr>
            <p:cNvSpPr txBox="1">
              <a:spLocks/>
            </p:cNvSpPr>
            <p:nvPr/>
          </p:nvSpPr>
          <p:spPr>
            <a:xfrm>
              <a:off x="4107144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36</a:t>
              </a:r>
            </a:p>
          </p:txBody>
        </p:sp>
        <p:sp>
          <p:nvSpPr>
            <p:cNvPr id="93" name="Title 2">
              <a:extLst>
                <a:ext uri="{FF2B5EF4-FFF2-40B4-BE49-F238E27FC236}">
                  <a16:creationId xmlns:a16="http://schemas.microsoft.com/office/drawing/2014/main" xmlns="" id="{865FF4F7-4246-F084-9466-3B3B4FF390F8}"/>
                </a:ext>
              </a:extLst>
            </p:cNvPr>
            <p:cNvSpPr txBox="1">
              <a:spLocks/>
            </p:cNvSpPr>
            <p:nvPr/>
          </p:nvSpPr>
          <p:spPr>
            <a:xfrm>
              <a:off x="4272028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39</a:t>
              </a:r>
            </a:p>
          </p:txBody>
        </p:sp>
        <p:sp>
          <p:nvSpPr>
            <p:cNvPr id="94" name="Title 2">
              <a:extLst>
                <a:ext uri="{FF2B5EF4-FFF2-40B4-BE49-F238E27FC236}">
                  <a16:creationId xmlns:a16="http://schemas.microsoft.com/office/drawing/2014/main" xmlns="" id="{62E159CA-A07A-DBFD-A02A-DB7FF0C3F95C}"/>
                </a:ext>
              </a:extLst>
            </p:cNvPr>
            <p:cNvSpPr txBox="1">
              <a:spLocks/>
            </p:cNvSpPr>
            <p:nvPr/>
          </p:nvSpPr>
          <p:spPr>
            <a:xfrm>
              <a:off x="4429381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42</a:t>
              </a:r>
            </a:p>
          </p:txBody>
        </p:sp>
        <p:sp>
          <p:nvSpPr>
            <p:cNvPr id="95" name="Title 2">
              <a:extLst>
                <a:ext uri="{FF2B5EF4-FFF2-40B4-BE49-F238E27FC236}">
                  <a16:creationId xmlns:a16="http://schemas.microsoft.com/office/drawing/2014/main" xmlns="" id="{04DF19A0-C1A1-6D58-C448-6FA09BB1160C}"/>
                </a:ext>
              </a:extLst>
            </p:cNvPr>
            <p:cNvSpPr txBox="1">
              <a:spLocks/>
            </p:cNvSpPr>
            <p:nvPr/>
          </p:nvSpPr>
          <p:spPr>
            <a:xfrm>
              <a:off x="4594266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45</a:t>
              </a:r>
            </a:p>
          </p:txBody>
        </p:sp>
        <p:sp>
          <p:nvSpPr>
            <p:cNvPr id="96" name="Title 2">
              <a:extLst>
                <a:ext uri="{FF2B5EF4-FFF2-40B4-BE49-F238E27FC236}">
                  <a16:creationId xmlns:a16="http://schemas.microsoft.com/office/drawing/2014/main" xmlns="" id="{DF450CF1-7643-E9C1-8468-20BB631440A8}"/>
                </a:ext>
              </a:extLst>
            </p:cNvPr>
            <p:cNvSpPr txBox="1">
              <a:spLocks/>
            </p:cNvSpPr>
            <p:nvPr/>
          </p:nvSpPr>
          <p:spPr>
            <a:xfrm>
              <a:off x="4756693" y="3467122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48</a:t>
              </a:r>
            </a:p>
          </p:txBody>
        </p:sp>
        <p:sp>
          <p:nvSpPr>
            <p:cNvPr id="97" name="Title 2">
              <a:extLst>
                <a:ext uri="{FF2B5EF4-FFF2-40B4-BE49-F238E27FC236}">
                  <a16:creationId xmlns:a16="http://schemas.microsoft.com/office/drawing/2014/main" xmlns="" id="{0AC30DC7-1633-C1A7-5857-CF02EC1B8A35}"/>
                </a:ext>
              </a:extLst>
            </p:cNvPr>
            <p:cNvSpPr txBox="1">
              <a:spLocks/>
            </p:cNvSpPr>
            <p:nvPr/>
          </p:nvSpPr>
          <p:spPr>
            <a:xfrm>
              <a:off x="3657083" y="3643063"/>
              <a:ext cx="435627" cy="200362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dirty="0" err="1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Mois</a:t>
              </a:r>
              <a:endParaRPr lang="en-GB" sz="900" dirty="0">
                <a:solidFill>
                  <a:srgbClr val="000000"/>
                </a:solidFill>
                <a:effectLst/>
                <a:latin typeface="+mn-lt"/>
                <a:cs typeface="Calibri" panose="020F0502020204030204" pitchFamily="34" charset="0"/>
              </a:endParaRPr>
            </a:p>
          </p:txBody>
        </p:sp>
        <p:grpSp>
          <p:nvGrpSpPr>
            <p:cNvPr id="124" name="Group 58">
              <a:extLst>
                <a:ext uri="{FF2B5EF4-FFF2-40B4-BE49-F238E27FC236}">
                  <a16:creationId xmlns:a16="http://schemas.microsoft.com/office/drawing/2014/main" xmlns="" id="{760BD854-869B-9A99-2D90-C483A7E4F3E0}"/>
                </a:ext>
              </a:extLst>
            </p:cNvPr>
            <p:cNvGrpSpPr/>
            <p:nvPr/>
          </p:nvGrpSpPr>
          <p:grpSpPr>
            <a:xfrm>
              <a:off x="2271417" y="3462891"/>
              <a:ext cx="3206929" cy="55671"/>
              <a:chOff x="1261130" y="4444242"/>
              <a:chExt cx="4394550" cy="76288"/>
            </a:xfrm>
          </p:grpSpPr>
          <p:grpSp>
            <p:nvGrpSpPr>
              <p:cNvPr id="125" name="Group 135">
                <a:extLst>
                  <a:ext uri="{FF2B5EF4-FFF2-40B4-BE49-F238E27FC236}">
                    <a16:creationId xmlns:a16="http://schemas.microsoft.com/office/drawing/2014/main" xmlns="" id="{303A95B8-CC67-C134-1666-4599677AFA9F}"/>
                  </a:ext>
                </a:extLst>
              </p:cNvPr>
              <p:cNvGrpSpPr/>
              <p:nvPr/>
            </p:nvGrpSpPr>
            <p:grpSpPr>
              <a:xfrm>
                <a:off x="1261130" y="4444242"/>
                <a:ext cx="3506734" cy="76288"/>
                <a:chOff x="2309775" y="4790959"/>
                <a:chExt cx="7445068" cy="92282"/>
              </a:xfrm>
            </p:grpSpPr>
            <p:grpSp>
              <p:nvGrpSpPr>
                <p:cNvPr id="131" name="Group 136">
                  <a:extLst>
                    <a:ext uri="{FF2B5EF4-FFF2-40B4-BE49-F238E27FC236}">
                      <a16:creationId xmlns:a16="http://schemas.microsoft.com/office/drawing/2014/main" xmlns="" id="{E0BEB45E-4D11-A30B-4D06-029D212F7159}"/>
                    </a:ext>
                  </a:extLst>
                </p:cNvPr>
                <p:cNvGrpSpPr/>
                <p:nvPr/>
              </p:nvGrpSpPr>
              <p:grpSpPr>
                <a:xfrm rot="5400000">
                  <a:off x="3200591" y="3900143"/>
                  <a:ext cx="77182" cy="1858813"/>
                  <a:chOff x="863188" y="2893090"/>
                  <a:chExt cx="61260" cy="1839518"/>
                </a:xfrm>
              </p:grpSpPr>
              <p:cxnSp>
                <p:nvCxnSpPr>
                  <p:cNvPr id="147" name="Straight Connector 152">
                    <a:extLst>
                      <a:ext uri="{FF2B5EF4-FFF2-40B4-BE49-F238E27FC236}">
                        <a16:creationId xmlns:a16="http://schemas.microsoft.com/office/drawing/2014/main" xmlns="" id="{462B8D09-90F7-5548-C209-50C5233B8C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2893090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8" name="Straight Connector 153">
                    <a:extLst>
                      <a:ext uri="{FF2B5EF4-FFF2-40B4-BE49-F238E27FC236}">
                        <a16:creationId xmlns:a16="http://schemas.microsoft.com/office/drawing/2014/main" xmlns="" id="{4834B43A-4007-60D4-CFF0-DCD3C78A19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3352969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9" name="Straight Connector 154">
                    <a:extLst>
                      <a:ext uri="{FF2B5EF4-FFF2-40B4-BE49-F238E27FC236}">
                        <a16:creationId xmlns:a16="http://schemas.microsoft.com/office/drawing/2014/main" xmlns="" id="{306AAB84-07AB-3FC9-450D-8EC91098F3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3812848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50" name="Straight Connector 155">
                    <a:extLst>
                      <a:ext uri="{FF2B5EF4-FFF2-40B4-BE49-F238E27FC236}">
                        <a16:creationId xmlns:a16="http://schemas.microsoft.com/office/drawing/2014/main" xmlns="" id="{4F8D0F8D-3B73-BAD2-B92B-4A6FC7F28D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4272727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51" name="Straight Connector 156">
                    <a:extLst>
                      <a:ext uri="{FF2B5EF4-FFF2-40B4-BE49-F238E27FC236}">
                        <a16:creationId xmlns:a16="http://schemas.microsoft.com/office/drawing/2014/main" xmlns="" id="{8A35CB0B-11DC-EF51-5788-B95A70A7B0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4732608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132" name="Group 137">
                  <a:extLst>
                    <a:ext uri="{FF2B5EF4-FFF2-40B4-BE49-F238E27FC236}">
                      <a16:creationId xmlns:a16="http://schemas.microsoft.com/office/drawing/2014/main" xmlns="" id="{D0C27152-0819-CE31-F63D-8EA7B6AA2F30}"/>
                    </a:ext>
                  </a:extLst>
                </p:cNvPr>
                <p:cNvGrpSpPr/>
                <p:nvPr/>
              </p:nvGrpSpPr>
              <p:grpSpPr>
                <a:xfrm rot="5400000">
                  <a:off x="5522897" y="3905117"/>
                  <a:ext cx="77182" cy="1858813"/>
                  <a:chOff x="863188" y="2893090"/>
                  <a:chExt cx="61260" cy="1839518"/>
                </a:xfrm>
              </p:grpSpPr>
              <p:cxnSp>
                <p:nvCxnSpPr>
                  <p:cNvPr id="142" name="Straight Connector 147">
                    <a:extLst>
                      <a:ext uri="{FF2B5EF4-FFF2-40B4-BE49-F238E27FC236}">
                        <a16:creationId xmlns:a16="http://schemas.microsoft.com/office/drawing/2014/main" xmlns="" id="{57ADEA39-BA70-98DA-7531-3A99242E14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2893090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3" name="Straight Connector 148">
                    <a:extLst>
                      <a:ext uri="{FF2B5EF4-FFF2-40B4-BE49-F238E27FC236}">
                        <a16:creationId xmlns:a16="http://schemas.microsoft.com/office/drawing/2014/main" xmlns="" id="{35D5E242-A1BD-B59F-3890-29A844405F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3352969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4" name="Straight Connector 149">
                    <a:extLst>
                      <a:ext uri="{FF2B5EF4-FFF2-40B4-BE49-F238E27FC236}">
                        <a16:creationId xmlns:a16="http://schemas.microsoft.com/office/drawing/2014/main" xmlns="" id="{1003A363-9CD6-5204-DD5E-0300CEF4B6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3812848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5" name="Straight Connector 150">
                    <a:extLst>
                      <a:ext uri="{FF2B5EF4-FFF2-40B4-BE49-F238E27FC236}">
                        <a16:creationId xmlns:a16="http://schemas.microsoft.com/office/drawing/2014/main" xmlns="" id="{F8D40378-9438-89C0-1CD7-1886BF20ECA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4272727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6" name="Straight Connector 151">
                    <a:extLst>
                      <a:ext uri="{FF2B5EF4-FFF2-40B4-BE49-F238E27FC236}">
                        <a16:creationId xmlns:a16="http://schemas.microsoft.com/office/drawing/2014/main" xmlns="" id="{0B25D3E7-20D6-4DD0-75C9-9F446A38B4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4732608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133" name="Group 138">
                  <a:extLst>
                    <a:ext uri="{FF2B5EF4-FFF2-40B4-BE49-F238E27FC236}">
                      <a16:creationId xmlns:a16="http://schemas.microsoft.com/office/drawing/2014/main" xmlns="" id="{32D37F65-5683-7C3B-8C1A-80DBCF7AD944}"/>
                    </a:ext>
                  </a:extLst>
                </p:cNvPr>
                <p:cNvGrpSpPr/>
                <p:nvPr/>
              </p:nvGrpSpPr>
              <p:grpSpPr>
                <a:xfrm rot="5400000">
                  <a:off x="7858650" y="3910269"/>
                  <a:ext cx="77182" cy="1858813"/>
                  <a:chOff x="863188" y="2893090"/>
                  <a:chExt cx="61260" cy="1839518"/>
                </a:xfrm>
              </p:grpSpPr>
              <p:cxnSp>
                <p:nvCxnSpPr>
                  <p:cNvPr id="137" name="Straight Connector 142">
                    <a:extLst>
                      <a:ext uri="{FF2B5EF4-FFF2-40B4-BE49-F238E27FC236}">
                        <a16:creationId xmlns:a16="http://schemas.microsoft.com/office/drawing/2014/main" xmlns="" id="{C4BB6D3A-4BA0-363D-1945-D4D4FDB764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2893090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38" name="Straight Connector 143">
                    <a:extLst>
                      <a:ext uri="{FF2B5EF4-FFF2-40B4-BE49-F238E27FC236}">
                        <a16:creationId xmlns:a16="http://schemas.microsoft.com/office/drawing/2014/main" xmlns="" id="{1C4165A0-C76D-08CA-E593-A6DE6938980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3352969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39" name="Straight Connector 144">
                    <a:extLst>
                      <a:ext uri="{FF2B5EF4-FFF2-40B4-BE49-F238E27FC236}">
                        <a16:creationId xmlns:a16="http://schemas.microsoft.com/office/drawing/2014/main" xmlns="" id="{1708F7DA-67F0-0C4E-E9DD-BB7E87BEBC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3812848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0" name="Straight Connector 145">
                    <a:extLst>
                      <a:ext uri="{FF2B5EF4-FFF2-40B4-BE49-F238E27FC236}">
                        <a16:creationId xmlns:a16="http://schemas.microsoft.com/office/drawing/2014/main" xmlns="" id="{6655AFA2-C93F-399C-2524-E71E602010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4272727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41" name="Straight Connector 146">
                    <a:extLst>
                      <a:ext uri="{FF2B5EF4-FFF2-40B4-BE49-F238E27FC236}">
                        <a16:creationId xmlns:a16="http://schemas.microsoft.com/office/drawing/2014/main" xmlns="" id="{F2FE8DF2-3CE8-79BA-8739-E891E040F5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4732608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134" name="Group 139">
                  <a:extLst>
                    <a:ext uri="{FF2B5EF4-FFF2-40B4-BE49-F238E27FC236}">
                      <a16:creationId xmlns:a16="http://schemas.microsoft.com/office/drawing/2014/main" xmlns="" id="{477354CF-7E20-906F-DE30-2F5419429A56}"/>
                    </a:ext>
                  </a:extLst>
                </p:cNvPr>
                <p:cNvGrpSpPr/>
                <p:nvPr/>
              </p:nvGrpSpPr>
              <p:grpSpPr>
                <a:xfrm rot="5400000">
                  <a:off x="9483900" y="4612297"/>
                  <a:ext cx="77182" cy="464705"/>
                  <a:chOff x="863188" y="4272727"/>
                  <a:chExt cx="61260" cy="459881"/>
                </a:xfrm>
              </p:grpSpPr>
              <p:cxnSp>
                <p:nvCxnSpPr>
                  <p:cNvPr id="135" name="Straight Connector 140">
                    <a:extLst>
                      <a:ext uri="{FF2B5EF4-FFF2-40B4-BE49-F238E27FC236}">
                        <a16:creationId xmlns:a16="http://schemas.microsoft.com/office/drawing/2014/main" xmlns="" id="{D9BEE19B-2455-2632-AE65-990347389D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4272727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136" name="Straight Connector 141">
                    <a:extLst>
                      <a:ext uri="{FF2B5EF4-FFF2-40B4-BE49-F238E27FC236}">
                        <a16:creationId xmlns:a16="http://schemas.microsoft.com/office/drawing/2014/main" xmlns="" id="{B0BFBC4A-D9D1-989A-27C9-F929546FAB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63188" y="4732608"/>
                    <a:ext cx="6126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126" name="Group 230">
                <a:extLst>
                  <a:ext uri="{FF2B5EF4-FFF2-40B4-BE49-F238E27FC236}">
                    <a16:creationId xmlns:a16="http://schemas.microsoft.com/office/drawing/2014/main" xmlns="" id="{F31C0EF0-64CE-E9D8-AB67-FBF7CF1B1BC5}"/>
                  </a:ext>
                </a:extLst>
              </p:cNvPr>
              <p:cNvGrpSpPr/>
              <p:nvPr/>
            </p:nvGrpSpPr>
            <p:grpSpPr>
              <a:xfrm rot="5400000">
                <a:off x="5295454" y="4158357"/>
                <a:ext cx="63805" cy="656646"/>
                <a:chOff x="863188" y="3352969"/>
                <a:chExt cx="61260" cy="1379639"/>
              </a:xfrm>
            </p:grpSpPr>
            <p:cxnSp>
              <p:nvCxnSpPr>
                <p:cNvPr id="127" name="Straight Connector 235">
                  <a:extLst>
                    <a:ext uri="{FF2B5EF4-FFF2-40B4-BE49-F238E27FC236}">
                      <a16:creationId xmlns:a16="http://schemas.microsoft.com/office/drawing/2014/main" xmlns="" id="{2A0ED8D0-0B18-78D9-7E93-6C8FC678122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863188" y="3352969"/>
                  <a:ext cx="6126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8" name="Straight Connector 236">
                  <a:extLst>
                    <a:ext uri="{FF2B5EF4-FFF2-40B4-BE49-F238E27FC236}">
                      <a16:creationId xmlns:a16="http://schemas.microsoft.com/office/drawing/2014/main" xmlns="" id="{F524CBF1-99D4-CFA8-0A59-0ABBB9262FC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863188" y="3812848"/>
                  <a:ext cx="6126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9" name="Straight Connector 237">
                  <a:extLst>
                    <a:ext uri="{FF2B5EF4-FFF2-40B4-BE49-F238E27FC236}">
                      <a16:creationId xmlns:a16="http://schemas.microsoft.com/office/drawing/2014/main" xmlns="" id="{41E97226-D0A5-8FEA-DF4C-B059F7E5911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863188" y="4272727"/>
                  <a:ext cx="6126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30" name="Straight Connector 238">
                  <a:extLst>
                    <a:ext uri="{FF2B5EF4-FFF2-40B4-BE49-F238E27FC236}">
                      <a16:creationId xmlns:a16="http://schemas.microsoft.com/office/drawing/2014/main" xmlns="" id="{F76CFF88-E442-FB5C-0B54-4C2C1045991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863188" y="4732608"/>
                  <a:ext cx="6126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152" name="Title 2">
              <a:extLst>
                <a:ext uri="{FF2B5EF4-FFF2-40B4-BE49-F238E27FC236}">
                  <a16:creationId xmlns:a16="http://schemas.microsoft.com/office/drawing/2014/main" xmlns="" id="{CB27D020-3A81-BEC1-4573-A4DD48E77C21}"/>
                </a:ext>
              </a:extLst>
            </p:cNvPr>
            <p:cNvSpPr txBox="1">
              <a:spLocks/>
            </p:cNvSpPr>
            <p:nvPr/>
          </p:nvSpPr>
          <p:spPr>
            <a:xfrm>
              <a:off x="4921569" y="3464515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51</a:t>
              </a:r>
            </a:p>
          </p:txBody>
        </p:sp>
        <p:sp>
          <p:nvSpPr>
            <p:cNvPr id="153" name="Title 2">
              <a:extLst>
                <a:ext uri="{FF2B5EF4-FFF2-40B4-BE49-F238E27FC236}">
                  <a16:creationId xmlns:a16="http://schemas.microsoft.com/office/drawing/2014/main" xmlns="" id="{66C58D4B-0A0A-0103-6C61-F555DA3887A6}"/>
                </a:ext>
              </a:extLst>
            </p:cNvPr>
            <p:cNvSpPr txBox="1">
              <a:spLocks/>
            </p:cNvSpPr>
            <p:nvPr/>
          </p:nvSpPr>
          <p:spPr>
            <a:xfrm>
              <a:off x="5078921" y="3464515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54</a:t>
              </a:r>
            </a:p>
          </p:txBody>
        </p:sp>
        <p:sp>
          <p:nvSpPr>
            <p:cNvPr id="154" name="Title 2">
              <a:extLst>
                <a:ext uri="{FF2B5EF4-FFF2-40B4-BE49-F238E27FC236}">
                  <a16:creationId xmlns:a16="http://schemas.microsoft.com/office/drawing/2014/main" xmlns="" id="{C3F13979-ACF9-5830-8543-C2FA26B1456A}"/>
                </a:ext>
              </a:extLst>
            </p:cNvPr>
            <p:cNvSpPr txBox="1">
              <a:spLocks/>
            </p:cNvSpPr>
            <p:nvPr/>
          </p:nvSpPr>
          <p:spPr>
            <a:xfrm>
              <a:off x="5243807" y="3464515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57</a:t>
              </a:r>
            </a:p>
          </p:txBody>
        </p:sp>
        <p:sp>
          <p:nvSpPr>
            <p:cNvPr id="155" name="Title 2">
              <a:extLst>
                <a:ext uri="{FF2B5EF4-FFF2-40B4-BE49-F238E27FC236}">
                  <a16:creationId xmlns:a16="http://schemas.microsoft.com/office/drawing/2014/main" xmlns="" id="{149BC263-E6B2-A7A0-6D59-CBB92AB509FD}"/>
                </a:ext>
              </a:extLst>
            </p:cNvPr>
            <p:cNvSpPr txBox="1">
              <a:spLocks/>
            </p:cNvSpPr>
            <p:nvPr/>
          </p:nvSpPr>
          <p:spPr>
            <a:xfrm>
              <a:off x="5406234" y="3464515"/>
              <a:ext cx="185615" cy="108586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ct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60</a:t>
              </a:r>
            </a:p>
          </p:txBody>
        </p:sp>
        <p:grpSp>
          <p:nvGrpSpPr>
            <p:cNvPr id="193" name="Groupe 192">
              <a:extLst>
                <a:ext uri="{FF2B5EF4-FFF2-40B4-BE49-F238E27FC236}">
                  <a16:creationId xmlns:a16="http://schemas.microsoft.com/office/drawing/2014/main" xmlns="" id="{2D1466B8-9725-7FC3-A51B-2AC2143A0DB8}"/>
                </a:ext>
              </a:extLst>
            </p:cNvPr>
            <p:cNvGrpSpPr/>
            <p:nvPr/>
          </p:nvGrpSpPr>
          <p:grpSpPr>
            <a:xfrm>
              <a:off x="2283496" y="1905518"/>
              <a:ext cx="2113491" cy="684962"/>
              <a:chOff x="2283496" y="1905518"/>
              <a:chExt cx="2113491" cy="684962"/>
            </a:xfrm>
          </p:grpSpPr>
          <p:cxnSp>
            <p:nvCxnSpPr>
              <p:cNvPr id="98" name="Straight Connector 196">
                <a:extLst>
                  <a:ext uri="{FF2B5EF4-FFF2-40B4-BE49-F238E27FC236}">
                    <a16:creationId xmlns:a16="http://schemas.microsoft.com/office/drawing/2014/main" xmlns="" id="{12917446-A9C4-0034-BF67-22C8A1C53107}"/>
                  </a:ext>
                </a:extLst>
              </p:cNvPr>
              <p:cNvCxnSpPr/>
              <p:nvPr/>
            </p:nvCxnSpPr>
            <p:spPr bwMode="auto">
              <a:xfrm>
                <a:off x="2669437" y="1905519"/>
                <a:ext cx="0" cy="69901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" name="Straight Connector 197">
                <a:extLst>
                  <a:ext uri="{FF2B5EF4-FFF2-40B4-BE49-F238E27FC236}">
                    <a16:creationId xmlns:a16="http://schemas.microsoft.com/office/drawing/2014/main" xmlns="" id="{5E3A4BD9-E131-4595-70AA-BC5E1BBB1C82}"/>
                  </a:ext>
                </a:extLst>
              </p:cNvPr>
              <p:cNvCxnSpPr/>
              <p:nvPr/>
            </p:nvCxnSpPr>
            <p:spPr bwMode="auto">
              <a:xfrm>
                <a:off x="3058313" y="1908503"/>
                <a:ext cx="0" cy="69901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" name="Straight Connector 198">
                <a:extLst>
                  <a:ext uri="{FF2B5EF4-FFF2-40B4-BE49-F238E27FC236}">
                    <a16:creationId xmlns:a16="http://schemas.microsoft.com/office/drawing/2014/main" xmlns="" id="{1104066B-AD8F-A70A-E3B6-D86DA3FED434}"/>
                  </a:ext>
                </a:extLst>
              </p:cNvPr>
              <p:cNvCxnSpPr/>
              <p:nvPr/>
            </p:nvCxnSpPr>
            <p:spPr bwMode="auto">
              <a:xfrm>
                <a:off x="3503159" y="2089452"/>
                <a:ext cx="0" cy="69901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1" name="Straight Connector 199">
                <a:extLst>
                  <a:ext uri="{FF2B5EF4-FFF2-40B4-BE49-F238E27FC236}">
                    <a16:creationId xmlns:a16="http://schemas.microsoft.com/office/drawing/2014/main" xmlns="" id="{942EDF61-E2B8-4778-CA42-C4DE3868C781}"/>
                  </a:ext>
                </a:extLst>
              </p:cNvPr>
              <p:cNvCxnSpPr/>
              <p:nvPr/>
            </p:nvCxnSpPr>
            <p:spPr bwMode="auto">
              <a:xfrm>
                <a:off x="3352789" y="1905518"/>
                <a:ext cx="0" cy="69901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2" name="Straight Connector 200">
                <a:extLst>
                  <a:ext uri="{FF2B5EF4-FFF2-40B4-BE49-F238E27FC236}">
                    <a16:creationId xmlns:a16="http://schemas.microsoft.com/office/drawing/2014/main" xmlns="" id="{78A2580B-F3E9-3323-92D8-005B1DC2209E}"/>
                  </a:ext>
                </a:extLst>
              </p:cNvPr>
              <p:cNvCxnSpPr/>
              <p:nvPr/>
            </p:nvCxnSpPr>
            <p:spPr bwMode="auto">
              <a:xfrm>
                <a:off x="3566971" y="2089452"/>
                <a:ext cx="0" cy="69901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3" name="Straight Connector 201">
                <a:extLst>
                  <a:ext uri="{FF2B5EF4-FFF2-40B4-BE49-F238E27FC236}">
                    <a16:creationId xmlns:a16="http://schemas.microsoft.com/office/drawing/2014/main" xmlns="" id="{7F5E99F5-732E-DF57-DCC2-0EA05A771CF5}"/>
                  </a:ext>
                </a:extLst>
              </p:cNvPr>
              <p:cNvCxnSpPr/>
              <p:nvPr/>
            </p:nvCxnSpPr>
            <p:spPr bwMode="auto">
              <a:xfrm>
                <a:off x="3687003" y="2089451"/>
                <a:ext cx="0" cy="69901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4" name="Straight Connector 202">
                <a:extLst>
                  <a:ext uri="{FF2B5EF4-FFF2-40B4-BE49-F238E27FC236}">
                    <a16:creationId xmlns:a16="http://schemas.microsoft.com/office/drawing/2014/main" xmlns="" id="{34746808-C906-4EBC-0449-33795896F680}"/>
                  </a:ext>
                </a:extLst>
              </p:cNvPr>
              <p:cNvCxnSpPr/>
              <p:nvPr/>
            </p:nvCxnSpPr>
            <p:spPr bwMode="auto">
              <a:xfrm>
                <a:off x="3650179" y="2089451"/>
                <a:ext cx="0" cy="69901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" name="Straight Connector 203">
                <a:extLst>
                  <a:ext uri="{FF2B5EF4-FFF2-40B4-BE49-F238E27FC236}">
                    <a16:creationId xmlns:a16="http://schemas.microsoft.com/office/drawing/2014/main" xmlns="" id="{6459A258-3102-28A3-7717-9A984F431AE4}"/>
                  </a:ext>
                </a:extLst>
              </p:cNvPr>
              <p:cNvCxnSpPr/>
              <p:nvPr/>
            </p:nvCxnSpPr>
            <p:spPr bwMode="auto">
              <a:xfrm>
                <a:off x="4330696" y="2520579"/>
                <a:ext cx="0" cy="69901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6" name="Straight Connector 204">
                <a:extLst>
                  <a:ext uri="{FF2B5EF4-FFF2-40B4-BE49-F238E27FC236}">
                    <a16:creationId xmlns:a16="http://schemas.microsoft.com/office/drawing/2014/main" xmlns="" id="{9F9818AE-79F0-A23C-564F-FF0F4946077F}"/>
                  </a:ext>
                </a:extLst>
              </p:cNvPr>
              <p:cNvCxnSpPr/>
              <p:nvPr/>
            </p:nvCxnSpPr>
            <p:spPr bwMode="auto">
              <a:xfrm>
                <a:off x="4383462" y="2520221"/>
                <a:ext cx="0" cy="69901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82" name="Freeform: Shape 9215">
                <a:extLst>
                  <a:ext uri="{FF2B5EF4-FFF2-40B4-BE49-F238E27FC236}">
                    <a16:creationId xmlns:a16="http://schemas.microsoft.com/office/drawing/2014/main" xmlns="" id="{8E0656D6-3690-F3BE-701A-6FB1BD1CF887}"/>
                  </a:ext>
                </a:extLst>
              </p:cNvPr>
              <p:cNvSpPr/>
              <p:nvPr/>
            </p:nvSpPr>
            <p:spPr bwMode="auto">
              <a:xfrm>
                <a:off x="2283496" y="1940470"/>
                <a:ext cx="2113491" cy="619077"/>
              </a:xfrm>
              <a:custGeom>
                <a:avLst/>
                <a:gdLst>
                  <a:gd name="connsiteX0" fmla="*/ 0 w 2896180"/>
                  <a:gd name="connsiteY0" fmla="*/ 0 h 848340"/>
                  <a:gd name="connsiteX1" fmla="*/ 1533272 w 2896180"/>
                  <a:gd name="connsiteY1" fmla="*/ 0 h 848340"/>
                  <a:gd name="connsiteX2" fmla="*/ 1533272 w 2896180"/>
                  <a:gd name="connsiteY2" fmla="*/ 250330 h 848340"/>
                  <a:gd name="connsiteX3" fmla="*/ 2159097 w 2896180"/>
                  <a:gd name="connsiteY3" fmla="*/ 250330 h 848340"/>
                  <a:gd name="connsiteX4" fmla="*/ 2159097 w 2896180"/>
                  <a:gd name="connsiteY4" fmla="*/ 848340 h 848340"/>
                  <a:gd name="connsiteX5" fmla="*/ 2896180 w 2896180"/>
                  <a:gd name="connsiteY5" fmla="*/ 848340 h 84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6180" h="848340">
                    <a:moveTo>
                      <a:pt x="0" y="0"/>
                    </a:moveTo>
                    <a:lnTo>
                      <a:pt x="1533272" y="0"/>
                    </a:lnTo>
                    <a:lnTo>
                      <a:pt x="1533272" y="250330"/>
                    </a:lnTo>
                    <a:lnTo>
                      <a:pt x="2159097" y="250330"/>
                    </a:lnTo>
                    <a:lnTo>
                      <a:pt x="2159097" y="848340"/>
                    </a:lnTo>
                    <a:lnTo>
                      <a:pt x="2896180" y="848340"/>
                    </a:lnTo>
                  </a:path>
                </a:pathLst>
              </a:custGeom>
              <a:noFill/>
              <a:ln w="12700">
                <a:solidFill>
                  <a:srgbClr val="005086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94" name="Groupe 193">
              <a:extLst>
                <a:ext uri="{FF2B5EF4-FFF2-40B4-BE49-F238E27FC236}">
                  <a16:creationId xmlns:a16="http://schemas.microsoft.com/office/drawing/2014/main" xmlns="" id="{8DACFF36-27EB-8029-D1FD-49941D470F72}"/>
                </a:ext>
              </a:extLst>
            </p:cNvPr>
            <p:cNvGrpSpPr/>
            <p:nvPr/>
          </p:nvGrpSpPr>
          <p:grpSpPr>
            <a:xfrm>
              <a:off x="2280958" y="1937932"/>
              <a:ext cx="1692315" cy="1143109"/>
              <a:chOff x="2280958" y="1937932"/>
              <a:chExt cx="1692315" cy="1143109"/>
            </a:xfrm>
          </p:grpSpPr>
          <p:grpSp>
            <p:nvGrpSpPr>
              <p:cNvPr id="107" name="Group 9219">
                <a:extLst>
                  <a:ext uri="{FF2B5EF4-FFF2-40B4-BE49-F238E27FC236}">
                    <a16:creationId xmlns:a16="http://schemas.microsoft.com/office/drawing/2014/main" xmlns="" id="{293ED050-8D04-0DB7-8573-4D60F8340327}"/>
                  </a:ext>
                </a:extLst>
              </p:cNvPr>
              <p:cNvGrpSpPr/>
              <p:nvPr/>
            </p:nvGrpSpPr>
            <p:grpSpPr>
              <a:xfrm>
                <a:off x="3141921" y="2637625"/>
                <a:ext cx="824481" cy="443416"/>
                <a:chOff x="2449775" y="3309130"/>
                <a:chExt cx="1129811" cy="607626"/>
              </a:xfrm>
            </p:grpSpPr>
            <p:cxnSp>
              <p:nvCxnSpPr>
                <p:cNvPr id="108" name="Straight Connector 205">
                  <a:extLst>
                    <a:ext uri="{FF2B5EF4-FFF2-40B4-BE49-F238E27FC236}">
                      <a16:creationId xmlns:a16="http://schemas.microsoft.com/office/drawing/2014/main" xmlns="" id="{F3787A76-C716-5E5B-62E4-FEDDAE0CEEDC}"/>
                    </a:ext>
                  </a:extLst>
                </p:cNvPr>
                <p:cNvCxnSpPr/>
                <p:nvPr/>
              </p:nvCxnSpPr>
              <p:spPr bwMode="auto">
                <a:xfrm>
                  <a:off x="2449775" y="3309130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" name="Straight Connector 206">
                  <a:extLst>
                    <a:ext uri="{FF2B5EF4-FFF2-40B4-BE49-F238E27FC236}">
                      <a16:creationId xmlns:a16="http://schemas.microsoft.com/office/drawing/2014/main" xmlns="" id="{5426C8A9-A7AE-22A9-3493-B3A1BEC76C1D}"/>
                    </a:ext>
                  </a:extLst>
                </p:cNvPr>
                <p:cNvCxnSpPr/>
                <p:nvPr/>
              </p:nvCxnSpPr>
              <p:spPr bwMode="auto">
                <a:xfrm>
                  <a:off x="3117611" y="3820969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" name="Straight Connector 207">
                  <a:extLst>
                    <a:ext uri="{FF2B5EF4-FFF2-40B4-BE49-F238E27FC236}">
                      <a16:creationId xmlns:a16="http://schemas.microsoft.com/office/drawing/2014/main" xmlns="" id="{283A80E6-1311-C098-DF54-91033CB3AA5D}"/>
                    </a:ext>
                  </a:extLst>
                </p:cNvPr>
                <p:cNvCxnSpPr/>
                <p:nvPr/>
              </p:nvCxnSpPr>
              <p:spPr bwMode="auto">
                <a:xfrm>
                  <a:off x="3043022" y="3817492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" name="Straight Connector 208">
                  <a:extLst>
                    <a:ext uri="{FF2B5EF4-FFF2-40B4-BE49-F238E27FC236}">
                      <a16:creationId xmlns:a16="http://schemas.microsoft.com/office/drawing/2014/main" xmlns="" id="{BCEFD4FA-CAF2-C149-97EF-11A316426872}"/>
                    </a:ext>
                  </a:extLst>
                </p:cNvPr>
                <p:cNvCxnSpPr/>
                <p:nvPr/>
              </p:nvCxnSpPr>
              <p:spPr bwMode="auto">
                <a:xfrm>
                  <a:off x="3579586" y="3820867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183" name="Freeform: Shape 9216">
                <a:extLst>
                  <a:ext uri="{FF2B5EF4-FFF2-40B4-BE49-F238E27FC236}">
                    <a16:creationId xmlns:a16="http://schemas.microsoft.com/office/drawing/2014/main" xmlns="" id="{ACD7F07B-A0C2-C6A3-4AF8-E9220B2FB4E9}"/>
                  </a:ext>
                </a:extLst>
              </p:cNvPr>
              <p:cNvSpPr/>
              <p:nvPr/>
            </p:nvSpPr>
            <p:spPr bwMode="auto">
              <a:xfrm>
                <a:off x="2280958" y="1937932"/>
                <a:ext cx="1692315" cy="1106221"/>
              </a:xfrm>
              <a:custGeom>
                <a:avLst/>
                <a:gdLst>
                  <a:gd name="connsiteX0" fmla="*/ 0 w 2319030"/>
                  <a:gd name="connsiteY0" fmla="*/ 0 h 1515887"/>
                  <a:gd name="connsiteX1" fmla="*/ 594534 w 2319030"/>
                  <a:gd name="connsiteY1" fmla="*/ 0 h 1515887"/>
                  <a:gd name="connsiteX2" fmla="*/ 594534 w 2319030"/>
                  <a:gd name="connsiteY2" fmla="*/ 156456 h 1515887"/>
                  <a:gd name="connsiteX3" fmla="*/ 643210 w 2319030"/>
                  <a:gd name="connsiteY3" fmla="*/ 156456 h 1515887"/>
                  <a:gd name="connsiteX4" fmla="*/ 643210 w 2319030"/>
                  <a:gd name="connsiteY4" fmla="*/ 295528 h 1515887"/>
                  <a:gd name="connsiteX5" fmla="*/ 740560 w 2319030"/>
                  <a:gd name="connsiteY5" fmla="*/ 295528 h 1515887"/>
                  <a:gd name="connsiteX6" fmla="*/ 740560 w 2319030"/>
                  <a:gd name="connsiteY6" fmla="*/ 448508 h 1515887"/>
                  <a:gd name="connsiteX7" fmla="*/ 775328 w 2319030"/>
                  <a:gd name="connsiteY7" fmla="*/ 448508 h 1515887"/>
                  <a:gd name="connsiteX8" fmla="*/ 775328 w 2319030"/>
                  <a:gd name="connsiteY8" fmla="*/ 587580 h 1515887"/>
                  <a:gd name="connsiteX9" fmla="*/ 921354 w 2319030"/>
                  <a:gd name="connsiteY9" fmla="*/ 587580 h 1515887"/>
                  <a:gd name="connsiteX10" fmla="*/ 921354 w 2319030"/>
                  <a:gd name="connsiteY10" fmla="*/ 723176 h 1515887"/>
                  <a:gd name="connsiteX11" fmla="*/ 1102148 w 2319030"/>
                  <a:gd name="connsiteY11" fmla="*/ 723176 h 1515887"/>
                  <a:gd name="connsiteX12" fmla="*/ 1102148 w 2319030"/>
                  <a:gd name="connsiteY12" fmla="*/ 862248 h 1515887"/>
                  <a:gd name="connsiteX13" fmla="*/ 1119532 w 2319030"/>
                  <a:gd name="connsiteY13" fmla="*/ 862248 h 1515887"/>
                  <a:gd name="connsiteX14" fmla="*/ 1119532 w 2319030"/>
                  <a:gd name="connsiteY14" fmla="*/ 1008274 h 1515887"/>
                  <a:gd name="connsiteX15" fmla="*/ 1213406 w 2319030"/>
                  <a:gd name="connsiteY15" fmla="*/ 1008274 h 1515887"/>
                  <a:gd name="connsiteX16" fmla="*/ 1213406 w 2319030"/>
                  <a:gd name="connsiteY16" fmla="*/ 1182114 h 1515887"/>
                  <a:gd name="connsiteX17" fmla="*/ 1286419 w 2319030"/>
                  <a:gd name="connsiteY17" fmla="*/ 1182114 h 1515887"/>
                  <a:gd name="connsiteX18" fmla="*/ 1286419 w 2319030"/>
                  <a:gd name="connsiteY18" fmla="*/ 1352477 h 1515887"/>
                  <a:gd name="connsiteX19" fmla="*/ 1734927 w 2319030"/>
                  <a:gd name="connsiteY19" fmla="*/ 1352477 h 1515887"/>
                  <a:gd name="connsiteX20" fmla="*/ 1734927 w 2319030"/>
                  <a:gd name="connsiteY20" fmla="*/ 1515887 h 1515887"/>
                  <a:gd name="connsiteX21" fmla="*/ 2319030 w 2319030"/>
                  <a:gd name="connsiteY21" fmla="*/ 1515887 h 151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19030" h="1515887">
                    <a:moveTo>
                      <a:pt x="0" y="0"/>
                    </a:moveTo>
                    <a:lnTo>
                      <a:pt x="594534" y="0"/>
                    </a:lnTo>
                    <a:lnTo>
                      <a:pt x="594534" y="156456"/>
                    </a:lnTo>
                    <a:lnTo>
                      <a:pt x="643210" y="156456"/>
                    </a:lnTo>
                    <a:lnTo>
                      <a:pt x="643210" y="295528"/>
                    </a:lnTo>
                    <a:lnTo>
                      <a:pt x="740560" y="295528"/>
                    </a:lnTo>
                    <a:lnTo>
                      <a:pt x="740560" y="448508"/>
                    </a:lnTo>
                    <a:lnTo>
                      <a:pt x="775328" y="448508"/>
                    </a:lnTo>
                    <a:lnTo>
                      <a:pt x="775328" y="587580"/>
                    </a:lnTo>
                    <a:lnTo>
                      <a:pt x="921354" y="587580"/>
                    </a:lnTo>
                    <a:lnTo>
                      <a:pt x="921354" y="723176"/>
                    </a:lnTo>
                    <a:lnTo>
                      <a:pt x="1102148" y="723176"/>
                    </a:lnTo>
                    <a:lnTo>
                      <a:pt x="1102148" y="862248"/>
                    </a:lnTo>
                    <a:lnTo>
                      <a:pt x="1119532" y="862248"/>
                    </a:lnTo>
                    <a:lnTo>
                      <a:pt x="1119532" y="1008274"/>
                    </a:lnTo>
                    <a:lnTo>
                      <a:pt x="1213406" y="1008274"/>
                    </a:lnTo>
                    <a:lnTo>
                      <a:pt x="1213406" y="1182114"/>
                    </a:lnTo>
                    <a:lnTo>
                      <a:pt x="1286419" y="1182114"/>
                    </a:lnTo>
                    <a:lnTo>
                      <a:pt x="1286419" y="1352477"/>
                    </a:lnTo>
                    <a:lnTo>
                      <a:pt x="1734927" y="1352477"/>
                    </a:lnTo>
                    <a:lnTo>
                      <a:pt x="1734927" y="1515887"/>
                    </a:lnTo>
                    <a:lnTo>
                      <a:pt x="2319030" y="1515887"/>
                    </a:lnTo>
                  </a:path>
                </a:pathLst>
              </a:custGeom>
              <a:noFill/>
              <a:ln w="12700">
                <a:solidFill>
                  <a:srgbClr val="FF7F4D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95" name="Groupe 194">
              <a:extLst>
                <a:ext uri="{FF2B5EF4-FFF2-40B4-BE49-F238E27FC236}">
                  <a16:creationId xmlns:a16="http://schemas.microsoft.com/office/drawing/2014/main" xmlns="" id="{91DCDA99-FBF2-5A4C-C864-60FE14C4A49D}"/>
                </a:ext>
              </a:extLst>
            </p:cNvPr>
            <p:cNvGrpSpPr/>
            <p:nvPr/>
          </p:nvGrpSpPr>
          <p:grpSpPr>
            <a:xfrm>
              <a:off x="2283496" y="1940470"/>
              <a:ext cx="2435716" cy="1362462"/>
              <a:chOff x="2283496" y="1940470"/>
              <a:chExt cx="2435716" cy="1362462"/>
            </a:xfrm>
          </p:grpSpPr>
          <p:grpSp>
            <p:nvGrpSpPr>
              <p:cNvPr id="112" name="Group 9221">
                <a:extLst>
                  <a:ext uri="{FF2B5EF4-FFF2-40B4-BE49-F238E27FC236}">
                    <a16:creationId xmlns:a16="http://schemas.microsoft.com/office/drawing/2014/main" xmlns="" id="{DA664E64-CD4B-0DF0-185A-A2294ABA522F}"/>
                  </a:ext>
                </a:extLst>
              </p:cNvPr>
              <p:cNvGrpSpPr/>
              <p:nvPr/>
            </p:nvGrpSpPr>
            <p:grpSpPr>
              <a:xfrm>
                <a:off x="2652139" y="2478898"/>
                <a:ext cx="2067073" cy="824034"/>
                <a:chOff x="1778612" y="3091622"/>
                <a:chExt cx="2832571" cy="1129199"/>
              </a:xfrm>
            </p:grpSpPr>
            <p:cxnSp>
              <p:nvCxnSpPr>
                <p:cNvPr id="113" name="Straight Connector 209">
                  <a:extLst>
                    <a:ext uri="{FF2B5EF4-FFF2-40B4-BE49-F238E27FC236}">
                      <a16:creationId xmlns:a16="http://schemas.microsoft.com/office/drawing/2014/main" xmlns="" id="{CF220363-AEE6-3F5C-4E59-D75738B5106B}"/>
                    </a:ext>
                  </a:extLst>
                </p:cNvPr>
                <p:cNvCxnSpPr/>
                <p:nvPr/>
              </p:nvCxnSpPr>
              <p:spPr bwMode="auto">
                <a:xfrm>
                  <a:off x="1778612" y="3091622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" name="Straight Connector 210">
                  <a:extLst>
                    <a:ext uri="{FF2B5EF4-FFF2-40B4-BE49-F238E27FC236}">
                      <a16:creationId xmlns:a16="http://schemas.microsoft.com/office/drawing/2014/main" xmlns="" id="{42C4BD70-C62D-3AF9-CEB3-70C1FFAA3930}"/>
                    </a:ext>
                  </a:extLst>
                </p:cNvPr>
                <p:cNvCxnSpPr/>
                <p:nvPr/>
              </p:nvCxnSpPr>
              <p:spPr bwMode="auto">
                <a:xfrm>
                  <a:off x="1975584" y="3462547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" name="Straight Connector 211">
                  <a:extLst>
                    <a:ext uri="{FF2B5EF4-FFF2-40B4-BE49-F238E27FC236}">
                      <a16:creationId xmlns:a16="http://schemas.microsoft.com/office/drawing/2014/main" xmlns="" id="{9C952A1E-8CBA-E443-CC44-E324CFD6BCD7}"/>
                    </a:ext>
                  </a:extLst>
                </p:cNvPr>
                <p:cNvCxnSpPr/>
                <p:nvPr/>
              </p:nvCxnSpPr>
              <p:spPr bwMode="auto">
                <a:xfrm>
                  <a:off x="2150102" y="3582060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" name="Straight Connector 212">
                  <a:extLst>
                    <a:ext uri="{FF2B5EF4-FFF2-40B4-BE49-F238E27FC236}">
                      <a16:creationId xmlns:a16="http://schemas.microsoft.com/office/drawing/2014/main" xmlns="" id="{FEC96FBE-388E-E90D-0E85-1B7E9DCCEBA0}"/>
                    </a:ext>
                  </a:extLst>
                </p:cNvPr>
                <p:cNvCxnSpPr/>
                <p:nvPr/>
              </p:nvCxnSpPr>
              <p:spPr bwMode="auto">
                <a:xfrm>
                  <a:off x="2067305" y="3563666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" name="Straight Connector 213">
                  <a:extLst>
                    <a:ext uri="{FF2B5EF4-FFF2-40B4-BE49-F238E27FC236}">
                      <a16:creationId xmlns:a16="http://schemas.microsoft.com/office/drawing/2014/main" xmlns="" id="{DDED7FC6-C072-DC1D-26F2-39B88B1754EE}"/>
                    </a:ext>
                  </a:extLst>
                </p:cNvPr>
                <p:cNvCxnSpPr/>
                <p:nvPr/>
              </p:nvCxnSpPr>
              <p:spPr bwMode="auto">
                <a:xfrm>
                  <a:off x="2007238" y="3493041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" name="Straight Connector 214">
                  <a:extLst>
                    <a:ext uri="{FF2B5EF4-FFF2-40B4-BE49-F238E27FC236}">
                      <a16:creationId xmlns:a16="http://schemas.microsoft.com/office/drawing/2014/main" xmlns="" id="{E7C4FAB9-193A-0CB6-12FA-ED6F9B413D6E}"/>
                    </a:ext>
                  </a:extLst>
                </p:cNvPr>
                <p:cNvCxnSpPr/>
                <p:nvPr/>
              </p:nvCxnSpPr>
              <p:spPr bwMode="auto">
                <a:xfrm>
                  <a:off x="2589572" y="4040062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" name="Straight Connector 215">
                  <a:extLst>
                    <a:ext uri="{FF2B5EF4-FFF2-40B4-BE49-F238E27FC236}">
                      <a16:creationId xmlns:a16="http://schemas.microsoft.com/office/drawing/2014/main" xmlns="" id="{E9305A71-367A-0BA3-ED82-3DA8356D87D5}"/>
                    </a:ext>
                  </a:extLst>
                </p:cNvPr>
                <p:cNvCxnSpPr/>
                <p:nvPr/>
              </p:nvCxnSpPr>
              <p:spPr bwMode="auto">
                <a:xfrm>
                  <a:off x="2869166" y="4110447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" name="Straight Connector 216">
                  <a:extLst>
                    <a:ext uri="{FF2B5EF4-FFF2-40B4-BE49-F238E27FC236}">
                      <a16:creationId xmlns:a16="http://schemas.microsoft.com/office/drawing/2014/main" xmlns="" id="{22437E9C-8D94-75CC-F6DD-06239F92B0E3}"/>
                    </a:ext>
                  </a:extLst>
                </p:cNvPr>
                <p:cNvCxnSpPr/>
                <p:nvPr/>
              </p:nvCxnSpPr>
              <p:spPr bwMode="auto">
                <a:xfrm>
                  <a:off x="3175855" y="4125034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" name="Straight Connector 217">
                  <a:extLst>
                    <a:ext uri="{FF2B5EF4-FFF2-40B4-BE49-F238E27FC236}">
                      <a16:creationId xmlns:a16="http://schemas.microsoft.com/office/drawing/2014/main" xmlns="" id="{FC9A1504-B35B-F0C5-12B1-D333B278739D}"/>
                    </a:ext>
                  </a:extLst>
                </p:cNvPr>
                <p:cNvCxnSpPr/>
                <p:nvPr/>
              </p:nvCxnSpPr>
              <p:spPr bwMode="auto">
                <a:xfrm>
                  <a:off x="3760871" y="4125034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" name="Straight Connector 218">
                  <a:extLst>
                    <a:ext uri="{FF2B5EF4-FFF2-40B4-BE49-F238E27FC236}">
                      <a16:creationId xmlns:a16="http://schemas.microsoft.com/office/drawing/2014/main" xmlns="" id="{1E809C71-0C9C-BD0C-A39F-D2943EAEEE4E}"/>
                    </a:ext>
                  </a:extLst>
                </p:cNvPr>
                <p:cNvCxnSpPr/>
                <p:nvPr/>
              </p:nvCxnSpPr>
              <p:spPr bwMode="auto">
                <a:xfrm>
                  <a:off x="4548554" y="4124041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3" name="Straight Connector 219">
                  <a:extLst>
                    <a:ext uri="{FF2B5EF4-FFF2-40B4-BE49-F238E27FC236}">
                      <a16:creationId xmlns:a16="http://schemas.microsoft.com/office/drawing/2014/main" xmlns="" id="{AAF06625-EB09-32A1-2FCE-ECE5254D10B0}"/>
                    </a:ext>
                  </a:extLst>
                </p:cNvPr>
                <p:cNvCxnSpPr/>
                <p:nvPr/>
              </p:nvCxnSpPr>
              <p:spPr bwMode="auto">
                <a:xfrm>
                  <a:off x="4611183" y="4120564"/>
                  <a:ext cx="0" cy="9578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2C4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184" name="Freeform: Shape 9218">
                <a:extLst>
                  <a:ext uri="{FF2B5EF4-FFF2-40B4-BE49-F238E27FC236}">
                    <a16:creationId xmlns:a16="http://schemas.microsoft.com/office/drawing/2014/main" xmlns="" id="{19278779-B3F1-CC4E-03D9-05FD3A5F853B}"/>
                  </a:ext>
                </a:extLst>
              </p:cNvPr>
              <p:cNvSpPr/>
              <p:nvPr/>
            </p:nvSpPr>
            <p:spPr bwMode="auto">
              <a:xfrm>
                <a:off x="2283496" y="1940470"/>
                <a:ext cx="2435716" cy="1326957"/>
              </a:xfrm>
              <a:custGeom>
                <a:avLst/>
                <a:gdLst>
                  <a:gd name="connsiteX0" fmla="*/ 0 w 3337734"/>
                  <a:gd name="connsiteY0" fmla="*/ 0 h 1818369"/>
                  <a:gd name="connsiteX1" fmla="*/ 100828 w 3337734"/>
                  <a:gd name="connsiteY1" fmla="*/ 0 h 1818369"/>
                  <a:gd name="connsiteX2" fmla="*/ 100828 w 3337734"/>
                  <a:gd name="connsiteY2" fmla="*/ 59105 h 1818369"/>
                  <a:gd name="connsiteX3" fmla="*/ 128642 w 3337734"/>
                  <a:gd name="connsiteY3" fmla="*/ 59105 h 1818369"/>
                  <a:gd name="connsiteX4" fmla="*/ 128642 w 3337734"/>
                  <a:gd name="connsiteY4" fmla="*/ 90397 h 1818369"/>
                  <a:gd name="connsiteX5" fmla="*/ 152980 w 3337734"/>
                  <a:gd name="connsiteY5" fmla="*/ 90397 h 1818369"/>
                  <a:gd name="connsiteX6" fmla="*/ 152980 w 3337734"/>
                  <a:gd name="connsiteY6" fmla="*/ 121688 h 1818369"/>
                  <a:gd name="connsiteX7" fmla="*/ 152980 w 3337734"/>
                  <a:gd name="connsiteY7" fmla="*/ 121688 h 1818369"/>
                  <a:gd name="connsiteX8" fmla="*/ 152980 w 3337734"/>
                  <a:gd name="connsiteY8" fmla="*/ 205131 h 1818369"/>
                  <a:gd name="connsiteX9" fmla="*/ 187748 w 3337734"/>
                  <a:gd name="connsiteY9" fmla="*/ 205131 h 1818369"/>
                  <a:gd name="connsiteX10" fmla="*/ 187748 w 3337734"/>
                  <a:gd name="connsiteY10" fmla="*/ 281621 h 1818369"/>
                  <a:gd name="connsiteX11" fmla="*/ 187748 w 3337734"/>
                  <a:gd name="connsiteY11" fmla="*/ 281621 h 1818369"/>
                  <a:gd name="connsiteX12" fmla="*/ 215562 w 3337734"/>
                  <a:gd name="connsiteY12" fmla="*/ 309435 h 1818369"/>
                  <a:gd name="connsiteX13" fmla="*/ 232946 w 3337734"/>
                  <a:gd name="connsiteY13" fmla="*/ 309435 h 1818369"/>
                  <a:gd name="connsiteX14" fmla="*/ 232946 w 3337734"/>
                  <a:gd name="connsiteY14" fmla="*/ 396356 h 1818369"/>
                  <a:gd name="connsiteX15" fmla="*/ 278145 w 3337734"/>
                  <a:gd name="connsiteY15" fmla="*/ 396356 h 1818369"/>
                  <a:gd name="connsiteX16" fmla="*/ 278145 w 3337734"/>
                  <a:gd name="connsiteY16" fmla="*/ 427647 h 1818369"/>
                  <a:gd name="connsiteX17" fmla="*/ 292052 w 3337734"/>
                  <a:gd name="connsiteY17" fmla="*/ 427647 h 1818369"/>
                  <a:gd name="connsiteX18" fmla="*/ 292052 w 3337734"/>
                  <a:gd name="connsiteY18" fmla="*/ 476322 h 1818369"/>
                  <a:gd name="connsiteX19" fmla="*/ 337250 w 3337734"/>
                  <a:gd name="connsiteY19" fmla="*/ 476322 h 1818369"/>
                  <a:gd name="connsiteX20" fmla="*/ 337250 w 3337734"/>
                  <a:gd name="connsiteY20" fmla="*/ 511090 h 1818369"/>
                  <a:gd name="connsiteX21" fmla="*/ 361588 w 3337734"/>
                  <a:gd name="connsiteY21" fmla="*/ 511090 h 1818369"/>
                  <a:gd name="connsiteX22" fmla="*/ 361588 w 3337734"/>
                  <a:gd name="connsiteY22" fmla="*/ 570196 h 1818369"/>
                  <a:gd name="connsiteX23" fmla="*/ 372018 w 3337734"/>
                  <a:gd name="connsiteY23" fmla="*/ 580626 h 1818369"/>
                  <a:gd name="connsiteX24" fmla="*/ 389403 w 3337734"/>
                  <a:gd name="connsiteY24" fmla="*/ 580626 h 1818369"/>
                  <a:gd name="connsiteX25" fmla="*/ 389403 w 3337734"/>
                  <a:gd name="connsiteY25" fmla="*/ 629302 h 1818369"/>
                  <a:gd name="connsiteX26" fmla="*/ 427647 w 3337734"/>
                  <a:gd name="connsiteY26" fmla="*/ 629302 h 1818369"/>
                  <a:gd name="connsiteX27" fmla="*/ 427647 w 3337734"/>
                  <a:gd name="connsiteY27" fmla="*/ 671023 h 1818369"/>
                  <a:gd name="connsiteX28" fmla="*/ 455462 w 3337734"/>
                  <a:gd name="connsiteY28" fmla="*/ 671023 h 1818369"/>
                  <a:gd name="connsiteX29" fmla="*/ 455462 w 3337734"/>
                  <a:gd name="connsiteY29" fmla="*/ 775327 h 1818369"/>
                  <a:gd name="connsiteX30" fmla="*/ 479800 w 3337734"/>
                  <a:gd name="connsiteY30" fmla="*/ 775327 h 1818369"/>
                  <a:gd name="connsiteX31" fmla="*/ 479800 w 3337734"/>
                  <a:gd name="connsiteY31" fmla="*/ 824003 h 1818369"/>
                  <a:gd name="connsiteX32" fmla="*/ 500660 w 3337734"/>
                  <a:gd name="connsiteY32" fmla="*/ 824003 h 1818369"/>
                  <a:gd name="connsiteX33" fmla="*/ 500660 w 3337734"/>
                  <a:gd name="connsiteY33" fmla="*/ 869201 h 1818369"/>
                  <a:gd name="connsiteX34" fmla="*/ 511091 w 3337734"/>
                  <a:gd name="connsiteY34" fmla="*/ 869201 h 1818369"/>
                  <a:gd name="connsiteX35" fmla="*/ 511091 w 3337734"/>
                  <a:gd name="connsiteY35" fmla="*/ 970029 h 1818369"/>
                  <a:gd name="connsiteX36" fmla="*/ 521521 w 3337734"/>
                  <a:gd name="connsiteY36" fmla="*/ 970029 h 1818369"/>
                  <a:gd name="connsiteX37" fmla="*/ 521521 w 3337734"/>
                  <a:gd name="connsiteY37" fmla="*/ 1022181 h 1818369"/>
                  <a:gd name="connsiteX38" fmla="*/ 563243 w 3337734"/>
                  <a:gd name="connsiteY38" fmla="*/ 1022181 h 1818369"/>
                  <a:gd name="connsiteX39" fmla="*/ 563243 w 3337734"/>
                  <a:gd name="connsiteY39" fmla="*/ 1081286 h 1818369"/>
                  <a:gd name="connsiteX40" fmla="*/ 650163 w 3337734"/>
                  <a:gd name="connsiteY40" fmla="*/ 1081286 h 1818369"/>
                  <a:gd name="connsiteX41" fmla="*/ 650163 w 3337734"/>
                  <a:gd name="connsiteY41" fmla="*/ 1081286 h 1818369"/>
                  <a:gd name="connsiteX42" fmla="*/ 671024 w 3337734"/>
                  <a:gd name="connsiteY42" fmla="*/ 1102147 h 1818369"/>
                  <a:gd name="connsiteX43" fmla="*/ 671024 w 3337734"/>
                  <a:gd name="connsiteY43" fmla="*/ 1143869 h 1818369"/>
                  <a:gd name="connsiteX44" fmla="*/ 702315 w 3337734"/>
                  <a:gd name="connsiteY44" fmla="*/ 1143869 h 1818369"/>
                  <a:gd name="connsiteX45" fmla="*/ 702315 w 3337734"/>
                  <a:gd name="connsiteY45" fmla="*/ 1175160 h 1818369"/>
                  <a:gd name="connsiteX46" fmla="*/ 744037 w 3337734"/>
                  <a:gd name="connsiteY46" fmla="*/ 1175160 h 1818369"/>
                  <a:gd name="connsiteX47" fmla="*/ 744037 w 3337734"/>
                  <a:gd name="connsiteY47" fmla="*/ 1196021 h 1818369"/>
                  <a:gd name="connsiteX48" fmla="*/ 775328 w 3337734"/>
                  <a:gd name="connsiteY48" fmla="*/ 1196021 h 1818369"/>
                  <a:gd name="connsiteX49" fmla="*/ 775328 w 3337734"/>
                  <a:gd name="connsiteY49" fmla="*/ 1255127 h 1818369"/>
                  <a:gd name="connsiteX50" fmla="*/ 872679 w 3337734"/>
                  <a:gd name="connsiteY50" fmla="*/ 1255127 h 1818369"/>
                  <a:gd name="connsiteX51" fmla="*/ 872679 w 3337734"/>
                  <a:gd name="connsiteY51" fmla="*/ 1331616 h 1818369"/>
                  <a:gd name="connsiteX52" fmla="*/ 924831 w 3337734"/>
                  <a:gd name="connsiteY52" fmla="*/ 1331616 h 1818369"/>
                  <a:gd name="connsiteX53" fmla="*/ 924831 w 3337734"/>
                  <a:gd name="connsiteY53" fmla="*/ 1359431 h 1818369"/>
                  <a:gd name="connsiteX54" fmla="*/ 938738 w 3337734"/>
                  <a:gd name="connsiteY54" fmla="*/ 1359431 h 1818369"/>
                  <a:gd name="connsiteX55" fmla="*/ 938738 w 3337734"/>
                  <a:gd name="connsiteY55" fmla="*/ 1411583 h 1818369"/>
                  <a:gd name="connsiteX56" fmla="*/ 956122 w 3337734"/>
                  <a:gd name="connsiteY56" fmla="*/ 1411583 h 1818369"/>
                  <a:gd name="connsiteX57" fmla="*/ 956122 w 3337734"/>
                  <a:gd name="connsiteY57" fmla="*/ 1463735 h 1818369"/>
                  <a:gd name="connsiteX58" fmla="*/ 1004797 w 3337734"/>
                  <a:gd name="connsiteY58" fmla="*/ 1463735 h 1818369"/>
                  <a:gd name="connsiteX59" fmla="*/ 1004797 w 3337734"/>
                  <a:gd name="connsiteY59" fmla="*/ 1488073 h 1818369"/>
                  <a:gd name="connsiteX60" fmla="*/ 1067380 w 3337734"/>
                  <a:gd name="connsiteY60" fmla="*/ 1488073 h 1818369"/>
                  <a:gd name="connsiteX61" fmla="*/ 1067380 w 3337734"/>
                  <a:gd name="connsiteY61" fmla="*/ 1561086 h 1818369"/>
                  <a:gd name="connsiteX62" fmla="*/ 1095194 w 3337734"/>
                  <a:gd name="connsiteY62" fmla="*/ 1561086 h 1818369"/>
                  <a:gd name="connsiteX63" fmla="*/ 1095194 w 3337734"/>
                  <a:gd name="connsiteY63" fmla="*/ 1595854 h 1818369"/>
                  <a:gd name="connsiteX64" fmla="*/ 1129962 w 3337734"/>
                  <a:gd name="connsiteY64" fmla="*/ 1595854 h 1818369"/>
                  <a:gd name="connsiteX65" fmla="*/ 1129962 w 3337734"/>
                  <a:gd name="connsiteY65" fmla="*/ 1630622 h 1818369"/>
                  <a:gd name="connsiteX66" fmla="*/ 1175161 w 3337734"/>
                  <a:gd name="connsiteY66" fmla="*/ 1630622 h 1818369"/>
                  <a:gd name="connsiteX67" fmla="*/ 1175161 w 3337734"/>
                  <a:gd name="connsiteY67" fmla="*/ 1668867 h 1818369"/>
                  <a:gd name="connsiteX68" fmla="*/ 1209929 w 3337734"/>
                  <a:gd name="connsiteY68" fmla="*/ 1668867 h 1818369"/>
                  <a:gd name="connsiteX69" fmla="*/ 1209929 w 3337734"/>
                  <a:gd name="connsiteY69" fmla="*/ 1710588 h 1818369"/>
                  <a:gd name="connsiteX70" fmla="*/ 1289895 w 3337734"/>
                  <a:gd name="connsiteY70" fmla="*/ 1710588 h 1818369"/>
                  <a:gd name="connsiteX71" fmla="*/ 1289895 w 3337734"/>
                  <a:gd name="connsiteY71" fmla="*/ 1738403 h 1818369"/>
                  <a:gd name="connsiteX72" fmla="*/ 1495027 w 3337734"/>
                  <a:gd name="connsiteY72" fmla="*/ 1738403 h 1818369"/>
                  <a:gd name="connsiteX73" fmla="*/ 1495027 w 3337734"/>
                  <a:gd name="connsiteY73" fmla="*/ 1776648 h 1818369"/>
                  <a:gd name="connsiteX74" fmla="*/ 1592377 w 3337734"/>
                  <a:gd name="connsiteY74" fmla="*/ 1776648 h 1818369"/>
                  <a:gd name="connsiteX75" fmla="*/ 1592377 w 3337734"/>
                  <a:gd name="connsiteY75" fmla="*/ 1818369 h 1818369"/>
                  <a:gd name="connsiteX76" fmla="*/ 3337734 w 3337734"/>
                  <a:gd name="connsiteY76" fmla="*/ 1818369 h 1818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3337734" h="1818369">
                    <a:moveTo>
                      <a:pt x="0" y="0"/>
                    </a:moveTo>
                    <a:lnTo>
                      <a:pt x="100828" y="0"/>
                    </a:lnTo>
                    <a:lnTo>
                      <a:pt x="100828" y="59105"/>
                    </a:lnTo>
                    <a:lnTo>
                      <a:pt x="128642" y="59105"/>
                    </a:lnTo>
                    <a:lnTo>
                      <a:pt x="128642" y="90397"/>
                    </a:lnTo>
                    <a:lnTo>
                      <a:pt x="152980" y="90397"/>
                    </a:lnTo>
                    <a:lnTo>
                      <a:pt x="152980" y="121688"/>
                    </a:lnTo>
                    <a:lnTo>
                      <a:pt x="152980" y="121688"/>
                    </a:lnTo>
                    <a:lnTo>
                      <a:pt x="152980" y="205131"/>
                    </a:lnTo>
                    <a:lnTo>
                      <a:pt x="187748" y="205131"/>
                    </a:lnTo>
                    <a:lnTo>
                      <a:pt x="187748" y="281621"/>
                    </a:lnTo>
                    <a:lnTo>
                      <a:pt x="187748" y="281621"/>
                    </a:lnTo>
                    <a:lnTo>
                      <a:pt x="215562" y="309435"/>
                    </a:lnTo>
                    <a:lnTo>
                      <a:pt x="232946" y="309435"/>
                    </a:lnTo>
                    <a:lnTo>
                      <a:pt x="232946" y="396356"/>
                    </a:lnTo>
                    <a:lnTo>
                      <a:pt x="278145" y="396356"/>
                    </a:lnTo>
                    <a:lnTo>
                      <a:pt x="278145" y="427647"/>
                    </a:lnTo>
                    <a:lnTo>
                      <a:pt x="292052" y="427647"/>
                    </a:lnTo>
                    <a:lnTo>
                      <a:pt x="292052" y="476322"/>
                    </a:lnTo>
                    <a:lnTo>
                      <a:pt x="337250" y="476322"/>
                    </a:lnTo>
                    <a:lnTo>
                      <a:pt x="337250" y="511090"/>
                    </a:lnTo>
                    <a:lnTo>
                      <a:pt x="361588" y="511090"/>
                    </a:lnTo>
                    <a:lnTo>
                      <a:pt x="361588" y="570196"/>
                    </a:lnTo>
                    <a:lnTo>
                      <a:pt x="372018" y="580626"/>
                    </a:lnTo>
                    <a:lnTo>
                      <a:pt x="389403" y="580626"/>
                    </a:lnTo>
                    <a:lnTo>
                      <a:pt x="389403" y="629302"/>
                    </a:lnTo>
                    <a:lnTo>
                      <a:pt x="427647" y="629302"/>
                    </a:lnTo>
                    <a:lnTo>
                      <a:pt x="427647" y="671023"/>
                    </a:lnTo>
                    <a:lnTo>
                      <a:pt x="455462" y="671023"/>
                    </a:lnTo>
                    <a:lnTo>
                      <a:pt x="455462" y="775327"/>
                    </a:lnTo>
                    <a:lnTo>
                      <a:pt x="479800" y="775327"/>
                    </a:lnTo>
                    <a:lnTo>
                      <a:pt x="479800" y="824003"/>
                    </a:lnTo>
                    <a:lnTo>
                      <a:pt x="500660" y="824003"/>
                    </a:lnTo>
                    <a:lnTo>
                      <a:pt x="500660" y="869201"/>
                    </a:lnTo>
                    <a:lnTo>
                      <a:pt x="511091" y="869201"/>
                    </a:lnTo>
                    <a:lnTo>
                      <a:pt x="511091" y="970029"/>
                    </a:lnTo>
                    <a:lnTo>
                      <a:pt x="521521" y="970029"/>
                    </a:lnTo>
                    <a:lnTo>
                      <a:pt x="521521" y="1022181"/>
                    </a:lnTo>
                    <a:lnTo>
                      <a:pt x="563243" y="1022181"/>
                    </a:lnTo>
                    <a:lnTo>
                      <a:pt x="563243" y="1081286"/>
                    </a:lnTo>
                    <a:lnTo>
                      <a:pt x="650163" y="1081286"/>
                    </a:lnTo>
                    <a:lnTo>
                      <a:pt x="650163" y="1081286"/>
                    </a:lnTo>
                    <a:lnTo>
                      <a:pt x="671024" y="1102147"/>
                    </a:lnTo>
                    <a:lnTo>
                      <a:pt x="671024" y="1143869"/>
                    </a:lnTo>
                    <a:lnTo>
                      <a:pt x="702315" y="1143869"/>
                    </a:lnTo>
                    <a:lnTo>
                      <a:pt x="702315" y="1175160"/>
                    </a:lnTo>
                    <a:lnTo>
                      <a:pt x="744037" y="1175160"/>
                    </a:lnTo>
                    <a:lnTo>
                      <a:pt x="744037" y="1196021"/>
                    </a:lnTo>
                    <a:lnTo>
                      <a:pt x="775328" y="1196021"/>
                    </a:lnTo>
                    <a:lnTo>
                      <a:pt x="775328" y="1255127"/>
                    </a:lnTo>
                    <a:lnTo>
                      <a:pt x="872679" y="1255127"/>
                    </a:lnTo>
                    <a:lnTo>
                      <a:pt x="872679" y="1331616"/>
                    </a:lnTo>
                    <a:lnTo>
                      <a:pt x="924831" y="1331616"/>
                    </a:lnTo>
                    <a:lnTo>
                      <a:pt x="924831" y="1359431"/>
                    </a:lnTo>
                    <a:lnTo>
                      <a:pt x="938738" y="1359431"/>
                    </a:lnTo>
                    <a:lnTo>
                      <a:pt x="938738" y="1411583"/>
                    </a:lnTo>
                    <a:lnTo>
                      <a:pt x="956122" y="1411583"/>
                    </a:lnTo>
                    <a:lnTo>
                      <a:pt x="956122" y="1463735"/>
                    </a:lnTo>
                    <a:lnTo>
                      <a:pt x="1004797" y="1463735"/>
                    </a:lnTo>
                    <a:lnTo>
                      <a:pt x="1004797" y="1488073"/>
                    </a:lnTo>
                    <a:lnTo>
                      <a:pt x="1067380" y="1488073"/>
                    </a:lnTo>
                    <a:lnTo>
                      <a:pt x="1067380" y="1561086"/>
                    </a:lnTo>
                    <a:lnTo>
                      <a:pt x="1095194" y="1561086"/>
                    </a:lnTo>
                    <a:lnTo>
                      <a:pt x="1095194" y="1595854"/>
                    </a:lnTo>
                    <a:lnTo>
                      <a:pt x="1129962" y="1595854"/>
                    </a:lnTo>
                    <a:lnTo>
                      <a:pt x="1129962" y="1630622"/>
                    </a:lnTo>
                    <a:lnTo>
                      <a:pt x="1175161" y="1630622"/>
                    </a:lnTo>
                    <a:lnTo>
                      <a:pt x="1175161" y="1668867"/>
                    </a:lnTo>
                    <a:lnTo>
                      <a:pt x="1209929" y="1668867"/>
                    </a:lnTo>
                    <a:lnTo>
                      <a:pt x="1209929" y="1710588"/>
                    </a:lnTo>
                    <a:lnTo>
                      <a:pt x="1289895" y="1710588"/>
                    </a:lnTo>
                    <a:lnTo>
                      <a:pt x="1289895" y="1738403"/>
                    </a:lnTo>
                    <a:lnTo>
                      <a:pt x="1495027" y="1738403"/>
                    </a:lnTo>
                    <a:lnTo>
                      <a:pt x="1495027" y="1776648"/>
                    </a:lnTo>
                    <a:lnTo>
                      <a:pt x="1592377" y="1776648"/>
                    </a:lnTo>
                    <a:lnTo>
                      <a:pt x="1592377" y="1818369"/>
                    </a:lnTo>
                    <a:lnTo>
                      <a:pt x="3337734" y="1818369"/>
                    </a:lnTo>
                  </a:path>
                </a:pathLst>
              </a:custGeom>
              <a:noFill/>
              <a:ln w="12700">
                <a:solidFill>
                  <a:srgbClr val="002C4C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5" name="TextBox 1">
              <a:extLst>
                <a:ext uri="{FF2B5EF4-FFF2-40B4-BE49-F238E27FC236}">
                  <a16:creationId xmlns:a16="http://schemas.microsoft.com/office/drawing/2014/main" xmlns="" id="{C46E158C-2717-66B2-D2C8-E6ECAAACCA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2055890" y="2652254"/>
              <a:ext cx="763048" cy="286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algn="ctr" defTabSz="457200" eaLnBrk="1" fontAlgn="base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700" b="1" dirty="0">
                  <a:solidFill>
                    <a:srgbClr val="002C4C"/>
                  </a:solidFill>
                  <a:latin typeface="+mn-lt"/>
                  <a:cs typeface="Arial" panose="020B0604020202020204" pitchFamily="34" charset="0"/>
                </a:rPr>
                <a:t>SG à 1 an : 34%</a:t>
              </a:r>
            </a:p>
          </p:txBody>
        </p:sp>
        <p:sp>
          <p:nvSpPr>
            <p:cNvPr id="186" name="TextBox 1">
              <a:extLst>
                <a:ext uri="{FF2B5EF4-FFF2-40B4-BE49-F238E27FC236}">
                  <a16:creationId xmlns:a16="http://schemas.microsoft.com/office/drawing/2014/main" xmlns="" id="{5D7B8383-2B8F-708E-D0CF-40220E80DF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3460699" y="3102695"/>
              <a:ext cx="74581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algn="ctr" defTabSz="457200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700" b="1" dirty="0">
                  <a:solidFill>
                    <a:srgbClr val="002C4C"/>
                  </a:solidFill>
                  <a:latin typeface="+mn-lt"/>
                  <a:cs typeface="Arial" panose="020B0604020202020204" pitchFamily="34" charset="0"/>
                </a:rPr>
                <a:t>SG à 2 </a:t>
              </a:r>
              <a:r>
                <a:rPr lang="en-US" altLang="en-US" sz="700" b="1" dirty="0" err="1">
                  <a:solidFill>
                    <a:srgbClr val="002C4C"/>
                  </a:solidFill>
                  <a:latin typeface="+mn-lt"/>
                  <a:cs typeface="Arial" panose="020B0604020202020204" pitchFamily="34" charset="0"/>
                </a:rPr>
                <a:t>ans</a:t>
              </a:r>
              <a:r>
                <a:rPr lang="en-US" altLang="en-US" sz="700" b="1" dirty="0">
                  <a:solidFill>
                    <a:srgbClr val="002C4C"/>
                  </a:solidFill>
                  <a:latin typeface="+mn-lt"/>
                  <a:cs typeface="Arial" panose="020B0604020202020204" pitchFamily="34" charset="0"/>
                </a:rPr>
                <a:t> : 10%</a:t>
              </a:r>
            </a:p>
          </p:txBody>
        </p:sp>
        <p:sp>
          <p:nvSpPr>
            <p:cNvPr id="187" name="TextBox 1">
              <a:extLst>
                <a:ext uri="{FF2B5EF4-FFF2-40B4-BE49-F238E27FC236}">
                  <a16:creationId xmlns:a16="http://schemas.microsoft.com/office/drawing/2014/main" xmlns="" id="{99736CCF-82A4-D188-BC58-578A8B9B7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579852" y="3080433"/>
              <a:ext cx="8263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algn="ctr" defTabSz="457200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700" b="1" dirty="0">
                  <a:solidFill>
                    <a:srgbClr val="002C4C"/>
                  </a:solidFill>
                  <a:latin typeface="+mn-lt"/>
                  <a:cs typeface="Arial" panose="020B0604020202020204" pitchFamily="34" charset="0"/>
                </a:rPr>
                <a:t>SG à 3 </a:t>
              </a:r>
              <a:r>
                <a:rPr lang="en-US" altLang="en-US" sz="700" b="1" dirty="0" err="1">
                  <a:solidFill>
                    <a:srgbClr val="002C4C"/>
                  </a:solidFill>
                  <a:latin typeface="+mn-lt"/>
                  <a:cs typeface="Arial" panose="020B0604020202020204" pitchFamily="34" charset="0"/>
                </a:rPr>
                <a:t>ans</a:t>
              </a:r>
              <a:r>
                <a:rPr lang="en-US" altLang="en-US" sz="700" b="1" dirty="0">
                  <a:solidFill>
                    <a:srgbClr val="002C4C"/>
                  </a:solidFill>
                  <a:latin typeface="+mn-lt"/>
                  <a:cs typeface="Arial" panose="020B0604020202020204" pitchFamily="34" charset="0"/>
                </a:rPr>
                <a:t>: 10%</a:t>
              </a:r>
            </a:p>
          </p:txBody>
        </p:sp>
        <p:cxnSp>
          <p:nvCxnSpPr>
            <p:cNvPr id="188" name="Straight Connector 306">
              <a:extLst>
                <a:ext uri="{FF2B5EF4-FFF2-40B4-BE49-F238E27FC236}">
                  <a16:creationId xmlns:a16="http://schemas.microsoft.com/office/drawing/2014/main" xmlns="" id="{8113AA1C-7ACE-C755-FC11-40E586F525D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172979" y="2906696"/>
              <a:ext cx="746175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9" name="Straight Connector 307">
              <a:extLst>
                <a:ext uri="{FF2B5EF4-FFF2-40B4-BE49-F238E27FC236}">
                  <a16:creationId xmlns:a16="http://schemas.microsoft.com/office/drawing/2014/main" xmlns="" id="{7B59C819-D7F9-8492-66B6-B1309DCD65A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178158" y="3044126"/>
              <a:ext cx="1370678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5" name="Freeform: Shape 120">
              <a:extLst>
                <a:ext uri="{FF2B5EF4-FFF2-40B4-BE49-F238E27FC236}">
                  <a16:creationId xmlns:a16="http://schemas.microsoft.com/office/drawing/2014/main" xmlns="" id="{B1330273-4D21-324B-6EC5-DF29AB938D44}"/>
                </a:ext>
              </a:extLst>
            </p:cNvPr>
            <p:cNvSpPr/>
            <p:nvPr/>
          </p:nvSpPr>
          <p:spPr bwMode="auto">
            <a:xfrm>
              <a:off x="2165123" y="1920015"/>
              <a:ext cx="3394494" cy="1543199"/>
            </a:xfrm>
            <a:custGeom>
              <a:avLst/>
              <a:gdLst>
                <a:gd name="connsiteX0" fmla="*/ 0 w 3205425"/>
                <a:gd name="connsiteY0" fmla="*/ 0 h 2391508"/>
                <a:gd name="connsiteX1" fmla="*/ 0 w 3205425"/>
                <a:gd name="connsiteY1" fmla="*/ 2391508 h 2391508"/>
                <a:gd name="connsiteX2" fmla="*/ 3205425 w 3205425"/>
                <a:gd name="connsiteY2" fmla="*/ 2391508 h 23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5425" h="2391508">
                  <a:moveTo>
                    <a:pt x="0" y="0"/>
                  </a:moveTo>
                  <a:lnTo>
                    <a:pt x="0" y="2391508"/>
                  </a:lnTo>
                  <a:lnTo>
                    <a:pt x="3205425" y="2391508"/>
                  </a:lnTo>
                </a:path>
              </a:pathLst>
            </a:custGeom>
            <a:noFill/>
            <a:ln w="12700">
              <a:solidFill>
                <a:srgbClr val="565458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</p:grpSp>
      <p:sp>
        <p:nvSpPr>
          <p:cNvPr id="203" name="ZoneTexte 202">
            <a:extLst>
              <a:ext uri="{FF2B5EF4-FFF2-40B4-BE49-F238E27FC236}">
                <a16:creationId xmlns:a16="http://schemas.microsoft.com/office/drawing/2014/main" xmlns="" id="{49D66071-17C1-2009-95D4-B85FBB1FC6E8}"/>
              </a:ext>
            </a:extLst>
          </p:cNvPr>
          <p:cNvSpPr txBox="1"/>
          <p:nvPr/>
        </p:nvSpPr>
        <p:spPr>
          <a:xfrm>
            <a:off x="1441569" y="4065938"/>
            <a:ext cx="4988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800" b="1" dirty="0">
                <a:solidFill>
                  <a:srgbClr val="005086"/>
                </a:solidFill>
                <a:effectLst/>
                <a:latin typeface="+mn-lt"/>
                <a:cs typeface="Calibri" panose="020F0502020204030204" pitchFamily="34" charset="0"/>
              </a:rPr>
              <a:t>RC/RP</a:t>
            </a:r>
          </a:p>
        </p:txBody>
      </p:sp>
      <p:sp>
        <p:nvSpPr>
          <p:cNvPr id="204" name="ZoneTexte 203">
            <a:extLst>
              <a:ext uri="{FF2B5EF4-FFF2-40B4-BE49-F238E27FC236}">
                <a16:creationId xmlns:a16="http://schemas.microsoft.com/office/drawing/2014/main" xmlns="" id="{58CF9790-A032-99E9-9779-922B4346B815}"/>
              </a:ext>
            </a:extLst>
          </p:cNvPr>
          <p:cNvSpPr txBox="1"/>
          <p:nvPr/>
        </p:nvSpPr>
        <p:spPr>
          <a:xfrm>
            <a:off x="1369435" y="4267825"/>
            <a:ext cx="570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800" b="1" dirty="0" err="1">
                <a:solidFill>
                  <a:srgbClr val="FF7F4D"/>
                </a:solidFill>
                <a:effectLst/>
                <a:latin typeface="+mn-lt"/>
                <a:cs typeface="Calibri" panose="020F0502020204030204" pitchFamily="34" charset="0"/>
              </a:rPr>
              <a:t>Stabilité</a:t>
            </a:r>
            <a:endParaRPr lang="en-GB" sz="800" b="1" dirty="0">
              <a:solidFill>
                <a:srgbClr val="FF7F4D"/>
              </a:solidFill>
              <a:effectLst/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05" name="ZoneTexte 204">
            <a:extLst>
              <a:ext uri="{FF2B5EF4-FFF2-40B4-BE49-F238E27FC236}">
                <a16:creationId xmlns:a16="http://schemas.microsoft.com/office/drawing/2014/main" xmlns="" id="{62C6279D-901E-1C83-563E-3A7EA2DF07C5}"/>
              </a:ext>
            </a:extLst>
          </p:cNvPr>
          <p:cNvSpPr txBox="1"/>
          <p:nvPr/>
        </p:nvSpPr>
        <p:spPr>
          <a:xfrm>
            <a:off x="1194707" y="4485182"/>
            <a:ext cx="74571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800" b="1" dirty="0">
                <a:solidFill>
                  <a:srgbClr val="002C4C"/>
                </a:solidFill>
                <a:effectLst/>
                <a:latin typeface="+mn-lt"/>
                <a:cs typeface="Calibri" panose="020F0502020204030204" pitchFamily="34" charset="0"/>
              </a:rPr>
              <a:t>Progression</a:t>
            </a:r>
          </a:p>
        </p:txBody>
      </p:sp>
      <p:graphicFrame>
        <p:nvGraphicFramePr>
          <p:cNvPr id="206" name="Tableau 205">
            <a:extLst>
              <a:ext uri="{FF2B5EF4-FFF2-40B4-BE49-F238E27FC236}">
                <a16:creationId xmlns:a16="http://schemas.microsoft.com/office/drawing/2014/main" xmlns="" id="{DD20821C-FF13-FE10-B830-AD336F50D6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8310498"/>
              </p:ext>
            </p:extLst>
          </p:nvPr>
        </p:nvGraphicFramePr>
        <p:xfrm>
          <a:off x="6805862" y="4521236"/>
          <a:ext cx="4135095" cy="6620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27019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827019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827019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827019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827019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</a:tblGrid>
              <a:tr h="180000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 à risque</a:t>
                      </a: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4568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5086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5086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5086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5086"/>
                          </a:solidFill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29396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FF7F4D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FF7F4D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FF7F4D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2C4C"/>
                          </a:solidFill>
                        </a:rPr>
                        <a:t>53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2C4C"/>
                          </a:solidFill>
                        </a:rPr>
                        <a:t>38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2C4C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2C4C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b="1" dirty="0">
                          <a:solidFill>
                            <a:srgbClr val="002C4C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523161611"/>
                  </a:ext>
                </a:extLst>
              </a:tr>
            </a:tbl>
          </a:graphicData>
        </a:graphic>
      </p:graphicFrame>
      <p:sp>
        <p:nvSpPr>
          <p:cNvPr id="207" name="Rectangle à coins arrondis 10">
            <a:extLst>
              <a:ext uri="{FF2B5EF4-FFF2-40B4-BE49-F238E27FC236}">
                <a16:creationId xmlns:a16="http://schemas.microsoft.com/office/drawing/2014/main" xmlns="" id="{2AF50A10-B332-EA1F-A342-48AB70022EF2}"/>
              </a:ext>
            </a:extLst>
          </p:cNvPr>
          <p:cNvSpPr/>
          <p:nvPr/>
        </p:nvSpPr>
        <p:spPr>
          <a:xfrm>
            <a:off x="6240256" y="2362998"/>
            <a:ext cx="5137985" cy="321829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08" name="ZoneTexte 207">
            <a:extLst>
              <a:ext uri="{FF2B5EF4-FFF2-40B4-BE49-F238E27FC236}">
                <a16:creationId xmlns:a16="http://schemas.microsoft.com/office/drawing/2014/main" xmlns="" id="{7ACDD79E-ECC6-6FD8-E7CE-950CC2416A19}"/>
              </a:ext>
            </a:extLst>
          </p:cNvPr>
          <p:cNvSpPr txBox="1"/>
          <p:nvPr/>
        </p:nvSpPr>
        <p:spPr>
          <a:xfrm>
            <a:off x="6375617" y="2194200"/>
            <a:ext cx="1736702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Pembrolizumab</a:t>
            </a:r>
          </a:p>
        </p:txBody>
      </p:sp>
      <p:sp>
        <p:nvSpPr>
          <p:cNvPr id="210" name="TextBox 64">
            <a:extLst>
              <a:ext uri="{FF2B5EF4-FFF2-40B4-BE49-F238E27FC236}">
                <a16:creationId xmlns:a16="http://schemas.microsoft.com/office/drawing/2014/main" xmlns="" id="{25BF7AF4-6546-0ECF-24EF-1B25E8974AE3}"/>
              </a:ext>
            </a:extLst>
          </p:cNvPr>
          <p:cNvSpPr txBox="1"/>
          <p:nvPr/>
        </p:nvSpPr>
        <p:spPr>
          <a:xfrm>
            <a:off x="6299889" y="5190602"/>
            <a:ext cx="27510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fr-FR"/>
            </a:defPPr>
            <a:lvl1pPr fontAlgn="base">
              <a:spcBef>
                <a:spcPct val="0"/>
              </a:spcBef>
              <a:spcAft>
                <a:spcPct val="0"/>
              </a:spcAft>
              <a:defRPr sz="1000" b="1">
                <a:solidFill>
                  <a:prstClr val="black"/>
                </a:solidFill>
                <a:cs typeface="Calibri" panose="020F0502020204030204" pitchFamily="34" charset="0"/>
              </a:defRPr>
            </a:lvl1pPr>
          </a:lstStyle>
          <a:p>
            <a:r>
              <a:rPr lang="en-US" dirty="0"/>
              <a:t>N = 84</a:t>
            </a:r>
          </a:p>
          <a:p>
            <a:r>
              <a:rPr lang="en-US" dirty="0"/>
              <a:t>SG </a:t>
            </a:r>
            <a:r>
              <a:rPr lang="en-US" dirty="0" err="1"/>
              <a:t>médiane</a:t>
            </a:r>
            <a:r>
              <a:rPr lang="en-US" dirty="0"/>
              <a:t> : 18,0 mois (IC95% 12,9-23,0)</a:t>
            </a:r>
          </a:p>
        </p:txBody>
      </p:sp>
      <p:grpSp>
        <p:nvGrpSpPr>
          <p:cNvPr id="212" name="Group 278">
            <a:extLst>
              <a:ext uri="{FF2B5EF4-FFF2-40B4-BE49-F238E27FC236}">
                <a16:creationId xmlns:a16="http://schemas.microsoft.com/office/drawing/2014/main" xmlns="" id="{569F591B-0571-B530-2C67-8CB839BCFD7E}"/>
              </a:ext>
            </a:extLst>
          </p:cNvPr>
          <p:cNvGrpSpPr/>
          <p:nvPr/>
        </p:nvGrpSpPr>
        <p:grpSpPr>
          <a:xfrm>
            <a:off x="9963954" y="2416805"/>
            <a:ext cx="832277" cy="424670"/>
            <a:chOff x="10807549" y="1883883"/>
            <a:chExt cx="1140494" cy="581937"/>
          </a:xfrm>
        </p:grpSpPr>
        <p:sp>
          <p:nvSpPr>
            <p:cNvPr id="216" name="Title 2">
              <a:extLst>
                <a:ext uri="{FF2B5EF4-FFF2-40B4-BE49-F238E27FC236}">
                  <a16:creationId xmlns:a16="http://schemas.microsoft.com/office/drawing/2014/main" xmlns="" id="{7D66E6B6-9EC0-E35C-FAE3-E195CCC7619A}"/>
                </a:ext>
              </a:extLst>
            </p:cNvPr>
            <p:cNvSpPr txBox="1">
              <a:spLocks/>
            </p:cNvSpPr>
            <p:nvPr/>
          </p:nvSpPr>
          <p:spPr>
            <a:xfrm>
              <a:off x="11046540" y="1883883"/>
              <a:ext cx="901503" cy="581937"/>
            </a:xfrm>
            <a:prstGeom prst="rect">
              <a:avLst/>
            </a:prstGeom>
          </p:spPr>
          <p:txBody>
            <a:bodyPr lIns="0" rIns="27000" anchor="t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RC/RP</a:t>
              </a:r>
            </a:p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Stabilité</a:t>
              </a:r>
              <a:endPara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j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Progression</a:t>
              </a:r>
            </a:p>
          </p:txBody>
        </p:sp>
        <p:cxnSp>
          <p:nvCxnSpPr>
            <p:cNvPr id="217" name="Straight Connector 280">
              <a:extLst>
                <a:ext uri="{FF2B5EF4-FFF2-40B4-BE49-F238E27FC236}">
                  <a16:creationId xmlns:a16="http://schemas.microsoft.com/office/drawing/2014/main" xmlns="" id="{72493115-32F0-3DAB-C304-1227B9EEC5DA}"/>
                </a:ext>
              </a:extLst>
            </p:cNvPr>
            <p:cNvCxnSpPr/>
            <p:nvPr/>
          </p:nvCxnSpPr>
          <p:spPr bwMode="auto">
            <a:xfrm>
              <a:off x="10807550" y="2019489"/>
              <a:ext cx="193615" cy="0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8" name="Straight Connector 281">
              <a:extLst>
                <a:ext uri="{FF2B5EF4-FFF2-40B4-BE49-F238E27FC236}">
                  <a16:creationId xmlns:a16="http://schemas.microsoft.com/office/drawing/2014/main" xmlns="" id="{62BE7852-FA9A-68F9-56FC-A0ED5D7B5011}"/>
                </a:ext>
              </a:extLst>
            </p:cNvPr>
            <p:cNvCxnSpPr/>
            <p:nvPr/>
          </p:nvCxnSpPr>
          <p:spPr bwMode="auto">
            <a:xfrm>
              <a:off x="10807549" y="2158316"/>
              <a:ext cx="193615" cy="0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9" name="Straight Connector 282">
              <a:extLst>
                <a:ext uri="{FF2B5EF4-FFF2-40B4-BE49-F238E27FC236}">
                  <a16:creationId xmlns:a16="http://schemas.microsoft.com/office/drawing/2014/main" xmlns="" id="{FE1C87B1-B6F2-CF04-E3F5-0AE1E46D640A}"/>
                </a:ext>
              </a:extLst>
            </p:cNvPr>
            <p:cNvCxnSpPr/>
            <p:nvPr/>
          </p:nvCxnSpPr>
          <p:spPr bwMode="auto">
            <a:xfrm>
              <a:off x="10807549" y="2309639"/>
              <a:ext cx="193615" cy="0"/>
            </a:xfrm>
            <a:prstGeom prst="line">
              <a:avLst/>
            </a:prstGeom>
            <a:noFill/>
            <a:ln w="28575" cap="flat" cmpd="sng" algn="ctr">
              <a:solidFill>
                <a:srgbClr val="002C4C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36" name="ZoneTexte 335">
            <a:extLst>
              <a:ext uri="{FF2B5EF4-FFF2-40B4-BE49-F238E27FC236}">
                <a16:creationId xmlns:a16="http://schemas.microsoft.com/office/drawing/2014/main" xmlns="" id="{68D557D0-8F21-DB5B-CCC3-583ABA1F41DB}"/>
              </a:ext>
            </a:extLst>
          </p:cNvPr>
          <p:cNvSpPr txBox="1"/>
          <p:nvPr/>
        </p:nvSpPr>
        <p:spPr>
          <a:xfrm>
            <a:off x="6582130" y="4659767"/>
            <a:ext cx="4491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700" b="1" dirty="0">
                <a:solidFill>
                  <a:srgbClr val="005086"/>
                </a:solidFill>
                <a:effectLst/>
                <a:latin typeface="+mn-lt"/>
                <a:cs typeface="Calibri" panose="020F0502020204030204" pitchFamily="34" charset="0"/>
              </a:rPr>
              <a:t>RC/RP</a:t>
            </a:r>
          </a:p>
        </p:txBody>
      </p:sp>
      <p:sp>
        <p:nvSpPr>
          <p:cNvPr id="337" name="ZoneTexte 336">
            <a:extLst>
              <a:ext uri="{FF2B5EF4-FFF2-40B4-BE49-F238E27FC236}">
                <a16:creationId xmlns:a16="http://schemas.microsoft.com/office/drawing/2014/main" xmlns="" id="{E5D251D5-2A75-13BC-9613-653E93CB5EBE}"/>
              </a:ext>
            </a:extLst>
          </p:cNvPr>
          <p:cNvSpPr txBox="1"/>
          <p:nvPr/>
        </p:nvSpPr>
        <p:spPr>
          <a:xfrm>
            <a:off x="6544459" y="4842552"/>
            <a:ext cx="5245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700" b="1" dirty="0" err="1">
                <a:solidFill>
                  <a:srgbClr val="FF7F4D"/>
                </a:solidFill>
                <a:effectLst/>
                <a:latin typeface="+mn-lt"/>
                <a:cs typeface="Calibri" panose="020F0502020204030204" pitchFamily="34" charset="0"/>
              </a:rPr>
              <a:t>Stabilité</a:t>
            </a:r>
            <a:endParaRPr lang="en-GB" sz="700" b="1" dirty="0">
              <a:solidFill>
                <a:srgbClr val="FF7F4D"/>
              </a:solidFill>
              <a:effectLst/>
              <a:latin typeface="+mn-lt"/>
              <a:cs typeface="Calibri" panose="020F0502020204030204" pitchFamily="34" charset="0"/>
            </a:endParaRPr>
          </a:p>
        </p:txBody>
      </p:sp>
      <p:sp>
        <p:nvSpPr>
          <p:cNvPr id="338" name="ZoneTexte 337">
            <a:extLst>
              <a:ext uri="{FF2B5EF4-FFF2-40B4-BE49-F238E27FC236}">
                <a16:creationId xmlns:a16="http://schemas.microsoft.com/office/drawing/2014/main" xmlns="" id="{5F7DCEA7-27AF-860C-FABC-D37AAA1191A3}"/>
              </a:ext>
            </a:extLst>
          </p:cNvPr>
          <p:cNvSpPr txBox="1"/>
          <p:nvPr/>
        </p:nvSpPr>
        <p:spPr>
          <a:xfrm>
            <a:off x="6395959" y="5013897"/>
            <a:ext cx="67999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700" b="1" dirty="0">
                <a:solidFill>
                  <a:srgbClr val="002C4C"/>
                </a:solidFill>
                <a:effectLst/>
                <a:latin typeface="+mn-lt"/>
                <a:cs typeface="Calibri" panose="020F0502020204030204" pitchFamily="34" charset="0"/>
              </a:rPr>
              <a:t>Progression</a:t>
            </a:r>
          </a:p>
        </p:txBody>
      </p:sp>
      <p:sp>
        <p:nvSpPr>
          <p:cNvPr id="339" name="Freeform: Shape 13">
            <a:extLst>
              <a:ext uri="{FF2B5EF4-FFF2-40B4-BE49-F238E27FC236}">
                <a16:creationId xmlns:a16="http://schemas.microsoft.com/office/drawing/2014/main" xmlns="" id="{3014E886-02F1-5A70-2917-0033E684454C}"/>
              </a:ext>
            </a:extLst>
          </p:cNvPr>
          <p:cNvSpPr/>
          <p:nvPr/>
        </p:nvSpPr>
        <p:spPr bwMode="auto">
          <a:xfrm>
            <a:off x="7158038" y="2478770"/>
            <a:ext cx="3552607" cy="1863383"/>
          </a:xfrm>
          <a:custGeom>
            <a:avLst/>
            <a:gdLst>
              <a:gd name="connsiteX0" fmla="*/ 0 w 3205425"/>
              <a:gd name="connsiteY0" fmla="*/ 0 h 2391508"/>
              <a:gd name="connsiteX1" fmla="*/ 0 w 3205425"/>
              <a:gd name="connsiteY1" fmla="*/ 2391508 h 2391508"/>
              <a:gd name="connsiteX2" fmla="*/ 3205425 w 3205425"/>
              <a:gd name="connsiteY2" fmla="*/ 2391508 h 239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05425" h="2391508">
                <a:moveTo>
                  <a:pt x="0" y="0"/>
                </a:moveTo>
                <a:lnTo>
                  <a:pt x="0" y="2391508"/>
                </a:lnTo>
                <a:lnTo>
                  <a:pt x="3205425" y="2391508"/>
                </a:lnTo>
              </a:path>
            </a:pathLst>
          </a:custGeom>
          <a:noFill/>
          <a:ln w="12700">
            <a:solidFill>
              <a:srgbClr val="565458"/>
            </a:solidFill>
            <a:miter lim="800000"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grpSp>
        <p:nvGrpSpPr>
          <p:cNvPr id="340" name="Group 17">
            <a:extLst>
              <a:ext uri="{FF2B5EF4-FFF2-40B4-BE49-F238E27FC236}">
                <a16:creationId xmlns:a16="http://schemas.microsoft.com/office/drawing/2014/main" xmlns="" id="{494CDE5E-118E-10FC-4C28-15EF42182FC4}"/>
              </a:ext>
            </a:extLst>
          </p:cNvPr>
          <p:cNvGrpSpPr/>
          <p:nvPr/>
        </p:nvGrpSpPr>
        <p:grpSpPr>
          <a:xfrm>
            <a:off x="7100482" y="2539469"/>
            <a:ext cx="57555" cy="1746892"/>
            <a:chOff x="863188" y="2433211"/>
            <a:chExt cx="61260" cy="2299397"/>
          </a:xfrm>
        </p:grpSpPr>
        <p:cxnSp>
          <p:nvCxnSpPr>
            <p:cNvPr id="341" name="Straight Connector 18">
              <a:extLst>
                <a:ext uri="{FF2B5EF4-FFF2-40B4-BE49-F238E27FC236}">
                  <a16:creationId xmlns:a16="http://schemas.microsoft.com/office/drawing/2014/main" xmlns="" id="{FBA677FC-B722-E846-DCC4-131ED7167FA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2433211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" name="Straight Connector 19">
              <a:extLst>
                <a:ext uri="{FF2B5EF4-FFF2-40B4-BE49-F238E27FC236}">
                  <a16:creationId xmlns:a16="http://schemas.microsoft.com/office/drawing/2014/main" xmlns="" id="{9C8094C2-1A1F-8C10-2DB9-2274606270A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2893090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" name="Straight Connector 20">
              <a:extLst>
                <a:ext uri="{FF2B5EF4-FFF2-40B4-BE49-F238E27FC236}">
                  <a16:creationId xmlns:a16="http://schemas.microsoft.com/office/drawing/2014/main" xmlns="" id="{199F1641-53E1-CB87-ABB2-1EF4A02FD8A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3352969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" name="Straight Connector 21">
              <a:extLst>
                <a:ext uri="{FF2B5EF4-FFF2-40B4-BE49-F238E27FC236}">
                  <a16:creationId xmlns:a16="http://schemas.microsoft.com/office/drawing/2014/main" xmlns="" id="{EB0DF42C-C4CD-4B5A-2240-6DC54F88B0A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3812848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" name="Straight Connector 22">
              <a:extLst>
                <a:ext uri="{FF2B5EF4-FFF2-40B4-BE49-F238E27FC236}">
                  <a16:creationId xmlns:a16="http://schemas.microsoft.com/office/drawing/2014/main" xmlns="" id="{B11F7075-0224-BE5D-DF06-A3EB795E172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4272727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" name="Straight Connector 23">
              <a:extLst>
                <a:ext uri="{FF2B5EF4-FFF2-40B4-BE49-F238E27FC236}">
                  <a16:creationId xmlns:a16="http://schemas.microsoft.com/office/drawing/2014/main" xmlns="" id="{70A19F22-BBBA-180C-1DC5-04ACB18A487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4732608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7" name="Group 24">
            <a:extLst>
              <a:ext uri="{FF2B5EF4-FFF2-40B4-BE49-F238E27FC236}">
                <a16:creationId xmlns:a16="http://schemas.microsoft.com/office/drawing/2014/main" xmlns="" id="{E6244B30-6B3F-235C-70B4-806A46E08C73}"/>
              </a:ext>
            </a:extLst>
          </p:cNvPr>
          <p:cNvGrpSpPr/>
          <p:nvPr/>
        </p:nvGrpSpPr>
        <p:grpSpPr>
          <a:xfrm rot="5400000">
            <a:off x="8792047" y="2718387"/>
            <a:ext cx="68798" cy="3317592"/>
            <a:chOff x="863188" y="2893090"/>
            <a:chExt cx="61260" cy="1839518"/>
          </a:xfrm>
        </p:grpSpPr>
        <p:cxnSp>
          <p:nvCxnSpPr>
            <p:cNvPr id="348" name="Straight Connector 25">
              <a:extLst>
                <a:ext uri="{FF2B5EF4-FFF2-40B4-BE49-F238E27FC236}">
                  <a16:creationId xmlns:a16="http://schemas.microsoft.com/office/drawing/2014/main" xmlns="" id="{CE80A7E2-CA0D-6147-B6E8-6D6881CD80D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2893090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" name="Straight Connector 26">
              <a:extLst>
                <a:ext uri="{FF2B5EF4-FFF2-40B4-BE49-F238E27FC236}">
                  <a16:creationId xmlns:a16="http://schemas.microsoft.com/office/drawing/2014/main" xmlns="" id="{AC3349E5-6373-93CB-C679-D24C7F21243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3195022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" name="Straight Connector 27">
              <a:extLst>
                <a:ext uri="{FF2B5EF4-FFF2-40B4-BE49-F238E27FC236}">
                  <a16:creationId xmlns:a16="http://schemas.microsoft.com/office/drawing/2014/main" xmlns="" id="{20B2F977-984B-8CFE-0F0C-D4F978145C9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3812848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" name="Straight Connector 28">
              <a:extLst>
                <a:ext uri="{FF2B5EF4-FFF2-40B4-BE49-F238E27FC236}">
                  <a16:creationId xmlns:a16="http://schemas.microsoft.com/office/drawing/2014/main" xmlns="" id="{0EF97B37-B83F-BF20-78DB-995F5B02BE3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4272727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" name="Straight Connector 29">
              <a:extLst>
                <a:ext uri="{FF2B5EF4-FFF2-40B4-BE49-F238E27FC236}">
                  <a16:creationId xmlns:a16="http://schemas.microsoft.com/office/drawing/2014/main" xmlns="" id="{01BEB23C-C652-2FA4-AD5B-C0C402D8A6A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63188" y="4732608"/>
              <a:ext cx="61260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53" name="Title 2">
            <a:extLst>
              <a:ext uri="{FF2B5EF4-FFF2-40B4-BE49-F238E27FC236}">
                <a16:creationId xmlns:a16="http://schemas.microsoft.com/office/drawing/2014/main" xmlns="" id="{7DE42DC3-E89D-CDD0-EE56-066AD159E240}"/>
              </a:ext>
            </a:extLst>
          </p:cNvPr>
          <p:cNvSpPr txBox="1">
            <a:spLocks/>
          </p:cNvSpPr>
          <p:nvPr/>
        </p:nvSpPr>
        <p:spPr>
          <a:xfrm rot="16200000">
            <a:off x="5684672" y="3269514"/>
            <a:ext cx="2038140" cy="281893"/>
          </a:xfrm>
          <a:prstGeom prst="rect">
            <a:avLst/>
          </a:prstGeom>
          <a:noFill/>
        </p:spPr>
        <p:txBody>
          <a:bodyPr lIns="0" rIns="27000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 fontAlgn="base">
              <a:spcAft>
                <a:spcPct val="0"/>
              </a:spcAft>
              <a:defRPr/>
            </a:pPr>
            <a:r>
              <a:rPr lang="en-GB" sz="900" dirty="0">
                <a:solidFill>
                  <a:srgbClr val="000000"/>
                </a:solidFill>
                <a:effectLst/>
                <a:latin typeface="+mn-lt"/>
                <a:cs typeface="Calibri" panose="020F0502020204030204" pitchFamily="34" charset="0"/>
              </a:rPr>
              <a:t>SG (%)</a:t>
            </a:r>
          </a:p>
        </p:txBody>
      </p:sp>
      <p:grpSp>
        <p:nvGrpSpPr>
          <p:cNvPr id="354" name="Group 1">
            <a:extLst>
              <a:ext uri="{FF2B5EF4-FFF2-40B4-BE49-F238E27FC236}">
                <a16:creationId xmlns:a16="http://schemas.microsoft.com/office/drawing/2014/main" xmlns="" id="{28CF27A2-6580-7F24-0355-233EAEA77E77}"/>
              </a:ext>
            </a:extLst>
          </p:cNvPr>
          <p:cNvGrpSpPr/>
          <p:nvPr/>
        </p:nvGrpSpPr>
        <p:grpSpPr>
          <a:xfrm>
            <a:off x="6703742" y="2434766"/>
            <a:ext cx="403620" cy="1927492"/>
            <a:chOff x="6806562" y="1993958"/>
            <a:chExt cx="500062" cy="2515664"/>
          </a:xfrm>
        </p:grpSpPr>
        <p:sp>
          <p:nvSpPr>
            <p:cNvPr id="355" name="Title 2">
              <a:extLst>
                <a:ext uri="{FF2B5EF4-FFF2-40B4-BE49-F238E27FC236}">
                  <a16:creationId xmlns:a16="http://schemas.microsoft.com/office/drawing/2014/main" xmlns="" id="{18046CE0-24F1-10A8-934A-FAD8B831C361}"/>
                </a:ext>
              </a:extLst>
            </p:cNvPr>
            <p:cNvSpPr txBox="1">
              <a:spLocks/>
            </p:cNvSpPr>
            <p:nvPr/>
          </p:nvSpPr>
          <p:spPr>
            <a:xfrm>
              <a:off x="6911337" y="1993958"/>
              <a:ext cx="395287" cy="240081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100</a:t>
              </a:r>
            </a:p>
          </p:txBody>
        </p:sp>
        <p:sp>
          <p:nvSpPr>
            <p:cNvPr id="356" name="Title 2">
              <a:extLst>
                <a:ext uri="{FF2B5EF4-FFF2-40B4-BE49-F238E27FC236}">
                  <a16:creationId xmlns:a16="http://schemas.microsoft.com/office/drawing/2014/main" xmlns="" id="{EE8A379F-E1BD-6191-6C90-05AA89D3DBB7}"/>
                </a:ext>
              </a:extLst>
            </p:cNvPr>
            <p:cNvSpPr txBox="1">
              <a:spLocks/>
            </p:cNvSpPr>
            <p:nvPr/>
          </p:nvSpPr>
          <p:spPr>
            <a:xfrm>
              <a:off x="6911337" y="4341347"/>
              <a:ext cx="395287" cy="168275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357" name="Title 2">
              <a:extLst>
                <a:ext uri="{FF2B5EF4-FFF2-40B4-BE49-F238E27FC236}">
                  <a16:creationId xmlns:a16="http://schemas.microsoft.com/office/drawing/2014/main" xmlns="" id="{801237BF-7ADA-B402-F896-47ABFA7C9AE2}"/>
                </a:ext>
              </a:extLst>
            </p:cNvPr>
            <p:cNvSpPr txBox="1">
              <a:spLocks/>
            </p:cNvSpPr>
            <p:nvPr/>
          </p:nvSpPr>
          <p:spPr>
            <a:xfrm>
              <a:off x="6806562" y="2436720"/>
              <a:ext cx="500062" cy="293011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80</a:t>
              </a:r>
            </a:p>
          </p:txBody>
        </p:sp>
        <p:sp>
          <p:nvSpPr>
            <p:cNvPr id="358" name="Title 2">
              <a:extLst>
                <a:ext uri="{FF2B5EF4-FFF2-40B4-BE49-F238E27FC236}">
                  <a16:creationId xmlns:a16="http://schemas.microsoft.com/office/drawing/2014/main" xmlns="" id="{18AE75B5-9B66-DCC4-22FA-BCA3917C19C2}"/>
                </a:ext>
              </a:extLst>
            </p:cNvPr>
            <p:cNvSpPr txBox="1">
              <a:spLocks/>
            </p:cNvSpPr>
            <p:nvPr/>
          </p:nvSpPr>
          <p:spPr>
            <a:xfrm>
              <a:off x="6911337" y="2977628"/>
              <a:ext cx="395287" cy="166688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60</a:t>
              </a:r>
            </a:p>
          </p:txBody>
        </p:sp>
        <p:sp>
          <p:nvSpPr>
            <p:cNvPr id="359" name="Title 2">
              <a:extLst>
                <a:ext uri="{FF2B5EF4-FFF2-40B4-BE49-F238E27FC236}">
                  <a16:creationId xmlns:a16="http://schemas.microsoft.com/office/drawing/2014/main" xmlns="" id="{D1825318-8312-57D0-BF75-5EB68049FB81}"/>
                </a:ext>
              </a:extLst>
            </p:cNvPr>
            <p:cNvSpPr txBox="1">
              <a:spLocks/>
            </p:cNvSpPr>
            <p:nvPr/>
          </p:nvSpPr>
          <p:spPr>
            <a:xfrm>
              <a:off x="6911337" y="3432405"/>
              <a:ext cx="395287" cy="166687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40</a:t>
              </a:r>
            </a:p>
          </p:txBody>
        </p:sp>
        <p:sp>
          <p:nvSpPr>
            <p:cNvPr id="360" name="Title 2">
              <a:extLst>
                <a:ext uri="{FF2B5EF4-FFF2-40B4-BE49-F238E27FC236}">
                  <a16:creationId xmlns:a16="http://schemas.microsoft.com/office/drawing/2014/main" xmlns="" id="{643F7256-42A1-6D0C-E2EB-294F1D1F2D35}"/>
                </a:ext>
              </a:extLst>
            </p:cNvPr>
            <p:cNvSpPr txBox="1">
              <a:spLocks/>
            </p:cNvSpPr>
            <p:nvPr/>
          </p:nvSpPr>
          <p:spPr>
            <a:xfrm>
              <a:off x="6911337" y="3892205"/>
              <a:ext cx="395287" cy="168275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algn="r" fontAlgn="base">
                <a:spcAft>
                  <a:spcPct val="0"/>
                </a:spcAft>
                <a:defRPr/>
              </a:pPr>
              <a:r>
                <a:rPr lang="en-GB" sz="900" b="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20</a:t>
              </a:r>
            </a:p>
          </p:txBody>
        </p:sp>
      </p:grpSp>
      <p:sp>
        <p:nvSpPr>
          <p:cNvPr id="361" name="Title 2">
            <a:extLst>
              <a:ext uri="{FF2B5EF4-FFF2-40B4-BE49-F238E27FC236}">
                <a16:creationId xmlns:a16="http://schemas.microsoft.com/office/drawing/2014/main" xmlns="" id="{5C826C42-E243-6978-F4C0-932C61930B74}"/>
              </a:ext>
            </a:extLst>
          </p:cNvPr>
          <p:cNvSpPr txBox="1">
            <a:spLocks/>
          </p:cNvSpPr>
          <p:nvPr/>
        </p:nvSpPr>
        <p:spPr>
          <a:xfrm>
            <a:off x="6985390" y="4439144"/>
            <a:ext cx="373872" cy="151363"/>
          </a:xfrm>
          <a:prstGeom prst="rect">
            <a:avLst/>
          </a:prstGeom>
        </p:spPr>
        <p:txBody>
          <a:bodyPr lIns="0" rIns="27000"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 fontAlgn="base">
              <a:spcAft>
                <a:spcPct val="0"/>
              </a:spcAft>
              <a:defRPr/>
            </a:pPr>
            <a:r>
              <a:rPr lang="en-GB" sz="900" b="0" dirty="0">
                <a:solidFill>
                  <a:srgbClr val="000000"/>
                </a:solidFill>
                <a:effectLst/>
                <a:latin typeface="+mn-lt"/>
                <a:cs typeface="Calibri" panose="020F0502020204030204" pitchFamily="34" charset="0"/>
              </a:rPr>
              <a:t>0</a:t>
            </a:r>
          </a:p>
        </p:txBody>
      </p:sp>
      <p:sp>
        <p:nvSpPr>
          <p:cNvPr id="362" name="Title 2">
            <a:extLst>
              <a:ext uri="{FF2B5EF4-FFF2-40B4-BE49-F238E27FC236}">
                <a16:creationId xmlns:a16="http://schemas.microsoft.com/office/drawing/2014/main" xmlns="" id="{E62E9F27-DE7A-B2B3-1F00-46F1E5B794D3}"/>
              </a:ext>
            </a:extLst>
          </p:cNvPr>
          <p:cNvSpPr txBox="1">
            <a:spLocks/>
          </p:cNvSpPr>
          <p:nvPr/>
        </p:nvSpPr>
        <p:spPr>
          <a:xfrm>
            <a:off x="7841296" y="4439144"/>
            <a:ext cx="322927" cy="151363"/>
          </a:xfrm>
          <a:prstGeom prst="rect">
            <a:avLst/>
          </a:prstGeom>
        </p:spPr>
        <p:txBody>
          <a:bodyPr lIns="0" rIns="27000"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 fontAlgn="base">
              <a:spcAft>
                <a:spcPct val="0"/>
              </a:spcAft>
              <a:defRPr/>
            </a:pPr>
            <a:r>
              <a:rPr lang="en-GB" sz="900" b="0" dirty="0">
                <a:solidFill>
                  <a:srgbClr val="000000"/>
                </a:solidFill>
                <a:effectLst/>
                <a:latin typeface="+mn-lt"/>
                <a:cs typeface="Calibri" panose="020F0502020204030204" pitchFamily="34" charset="0"/>
              </a:rPr>
              <a:t>6</a:t>
            </a:r>
          </a:p>
        </p:txBody>
      </p:sp>
      <p:sp>
        <p:nvSpPr>
          <p:cNvPr id="363" name="Title 2">
            <a:extLst>
              <a:ext uri="{FF2B5EF4-FFF2-40B4-BE49-F238E27FC236}">
                <a16:creationId xmlns:a16="http://schemas.microsoft.com/office/drawing/2014/main" xmlns="" id="{04367A5A-4F71-2560-D662-325AB8FC1F24}"/>
              </a:ext>
            </a:extLst>
          </p:cNvPr>
          <p:cNvSpPr txBox="1">
            <a:spLocks/>
          </p:cNvSpPr>
          <p:nvPr/>
        </p:nvSpPr>
        <p:spPr>
          <a:xfrm>
            <a:off x="8559148" y="4439144"/>
            <a:ext cx="560935" cy="151363"/>
          </a:xfrm>
          <a:prstGeom prst="rect">
            <a:avLst/>
          </a:prstGeom>
        </p:spPr>
        <p:txBody>
          <a:bodyPr lIns="0" rIns="27000"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 fontAlgn="base">
              <a:spcAft>
                <a:spcPct val="0"/>
              </a:spcAft>
              <a:defRPr/>
            </a:pPr>
            <a:r>
              <a:rPr lang="en-GB" sz="900" b="0" dirty="0">
                <a:solidFill>
                  <a:srgbClr val="000000"/>
                </a:solidFill>
                <a:effectLst/>
                <a:latin typeface="+mn-lt"/>
                <a:cs typeface="Calibri" panose="020F0502020204030204" pitchFamily="34" charset="0"/>
              </a:rPr>
              <a:t>12</a:t>
            </a:r>
          </a:p>
        </p:txBody>
      </p:sp>
      <p:sp>
        <p:nvSpPr>
          <p:cNvPr id="364" name="Title 2">
            <a:extLst>
              <a:ext uri="{FF2B5EF4-FFF2-40B4-BE49-F238E27FC236}">
                <a16:creationId xmlns:a16="http://schemas.microsoft.com/office/drawing/2014/main" xmlns="" id="{9C879840-66B5-F6CC-F274-5B98C8A4A301}"/>
              </a:ext>
            </a:extLst>
          </p:cNvPr>
          <p:cNvSpPr txBox="1">
            <a:spLocks/>
          </p:cNvSpPr>
          <p:nvPr/>
        </p:nvSpPr>
        <p:spPr>
          <a:xfrm>
            <a:off x="9716475" y="4432768"/>
            <a:ext cx="475894" cy="151363"/>
          </a:xfrm>
          <a:prstGeom prst="rect">
            <a:avLst/>
          </a:prstGeom>
        </p:spPr>
        <p:txBody>
          <a:bodyPr lIns="0" rIns="27000"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 fontAlgn="base">
              <a:spcAft>
                <a:spcPct val="0"/>
              </a:spcAft>
              <a:defRPr/>
            </a:pPr>
            <a:r>
              <a:rPr lang="en-GB" sz="900" b="0" dirty="0">
                <a:solidFill>
                  <a:srgbClr val="000000"/>
                </a:solidFill>
                <a:effectLst/>
                <a:latin typeface="+mn-lt"/>
                <a:cs typeface="Calibri" panose="020F0502020204030204" pitchFamily="34" charset="0"/>
              </a:rPr>
              <a:t>20</a:t>
            </a:r>
          </a:p>
        </p:txBody>
      </p:sp>
      <p:sp>
        <p:nvSpPr>
          <p:cNvPr id="365" name="Title 2">
            <a:extLst>
              <a:ext uri="{FF2B5EF4-FFF2-40B4-BE49-F238E27FC236}">
                <a16:creationId xmlns:a16="http://schemas.microsoft.com/office/drawing/2014/main" xmlns="" id="{B241D88F-1BDF-C64D-C0EE-508427295249}"/>
              </a:ext>
            </a:extLst>
          </p:cNvPr>
          <p:cNvSpPr txBox="1">
            <a:spLocks/>
          </p:cNvSpPr>
          <p:nvPr/>
        </p:nvSpPr>
        <p:spPr>
          <a:xfrm>
            <a:off x="10772007" y="4207518"/>
            <a:ext cx="475894" cy="151363"/>
          </a:xfrm>
          <a:prstGeom prst="rect">
            <a:avLst/>
          </a:prstGeom>
        </p:spPr>
        <p:txBody>
          <a:bodyPr lIns="0" rIns="27000" anchor="ctr"/>
          <a:lstStyle>
            <a:lvl1pPr algn="l" defTabSz="914400" rtl="0" eaLnBrk="1" latinLnBrk="0" hangingPunct="1"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 fontAlgn="base">
              <a:spcAft>
                <a:spcPct val="0"/>
              </a:spcAft>
              <a:defRPr/>
            </a:pPr>
            <a:r>
              <a:rPr lang="en-GB" sz="900" b="0" dirty="0">
                <a:solidFill>
                  <a:srgbClr val="000000"/>
                </a:solidFill>
                <a:effectLst/>
                <a:latin typeface="+mn-lt"/>
                <a:cs typeface="Calibri" panose="020F0502020204030204" pitchFamily="34" charset="0"/>
              </a:rPr>
              <a:t>24</a:t>
            </a:r>
          </a:p>
        </p:txBody>
      </p:sp>
      <p:grpSp>
        <p:nvGrpSpPr>
          <p:cNvPr id="413" name="Groupe 412">
            <a:extLst>
              <a:ext uri="{FF2B5EF4-FFF2-40B4-BE49-F238E27FC236}">
                <a16:creationId xmlns:a16="http://schemas.microsoft.com/office/drawing/2014/main" xmlns="" id="{D944AF79-A3B2-3183-510F-E378804B353E}"/>
              </a:ext>
            </a:extLst>
          </p:cNvPr>
          <p:cNvGrpSpPr/>
          <p:nvPr/>
        </p:nvGrpSpPr>
        <p:grpSpPr>
          <a:xfrm>
            <a:off x="7162039" y="2475675"/>
            <a:ext cx="3190972" cy="1819712"/>
            <a:chOff x="7645873" y="1686734"/>
            <a:chExt cx="3190972" cy="1819712"/>
          </a:xfrm>
        </p:grpSpPr>
        <p:sp>
          <p:nvSpPr>
            <p:cNvPr id="366" name="Freeform: Shape 7">
              <a:extLst>
                <a:ext uri="{FF2B5EF4-FFF2-40B4-BE49-F238E27FC236}">
                  <a16:creationId xmlns:a16="http://schemas.microsoft.com/office/drawing/2014/main" xmlns="" id="{7128DD0C-D65C-A634-5C0A-A289FF3B4D28}"/>
                </a:ext>
              </a:extLst>
            </p:cNvPr>
            <p:cNvSpPr/>
            <p:nvPr/>
          </p:nvSpPr>
          <p:spPr bwMode="auto">
            <a:xfrm>
              <a:off x="7645873" y="1748155"/>
              <a:ext cx="3190972" cy="1758291"/>
            </a:xfrm>
            <a:custGeom>
              <a:avLst/>
              <a:gdLst>
                <a:gd name="connsiteX0" fmla="*/ 0 w 3953435"/>
                <a:gd name="connsiteY0" fmla="*/ 0 h 2178424"/>
                <a:gd name="connsiteX1" fmla="*/ 3286461 w 3953435"/>
                <a:gd name="connsiteY1" fmla="*/ 0 h 2178424"/>
                <a:gd name="connsiteX2" fmla="*/ 3286461 w 3953435"/>
                <a:gd name="connsiteY2" fmla="*/ 371139 h 2178424"/>
                <a:gd name="connsiteX3" fmla="*/ 3318734 w 3953435"/>
                <a:gd name="connsiteY3" fmla="*/ 371139 h 2178424"/>
                <a:gd name="connsiteX4" fmla="*/ 3318734 w 3953435"/>
                <a:gd name="connsiteY4" fmla="*/ 817581 h 2178424"/>
                <a:gd name="connsiteX5" fmla="*/ 3953435 w 3953435"/>
                <a:gd name="connsiteY5" fmla="*/ 817581 h 2178424"/>
                <a:gd name="connsiteX6" fmla="*/ 3953435 w 3953435"/>
                <a:gd name="connsiteY6" fmla="*/ 2178424 h 217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3435" h="2178424">
                  <a:moveTo>
                    <a:pt x="0" y="0"/>
                  </a:moveTo>
                  <a:lnTo>
                    <a:pt x="3286461" y="0"/>
                  </a:lnTo>
                  <a:lnTo>
                    <a:pt x="3286461" y="371139"/>
                  </a:lnTo>
                  <a:lnTo>
                    <a:pt x="3318734" y="371139"/>
                  </a:lnTo>
                  <a:lnTo>
                    <a:pt x="3318734" y="817581"/>
                  </a:lnTo>
                  <a:lnTo>
                    <a:pt x="3953435" y="817581"/>
                  </a:lnTo>
                  <a:lnTo>
                    <a:pt x="3953435" y="2178424"/>
                  </a:lnTo>
                </a:path>
              </a:pathLst>
            </a:custGeom>
            <a:noFill/>
            <a:ln w="12700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369" name="Group 54">
              <a:extLst>
                <a:ext uri="{FF2B5EF4-FFF2-40B4-BE49-F238E27FC236}">
                  <a16:creationId xmlns:a16="http://schemas.microsoft.com/office/drawing/2014/main" xmlns="" id="{2418C887-57D3-A70C-49B6-9E84FB872FD5}"/>
                </a:ext>
              </a:extLst>
            </p:cNvPr>
            <p:cNvGrpSpPr/>
            <p:nvPr/>
          </p:nvGrpSpPr>
          <p:grpSpPr>
            <a:xfrm>
              <a:off x="9038789" y="1686734"/>
              <a:ext cx="1776319" cy="777416"/>
              <a:chOff x="9100112" y="2172251"/>
              <a:chExt cx="2200760" cy="963175"/>
            </a:xfrm>
          </p:grpSpPr>
          <p:cxnSp>
            <p:nvCxnSpPr>
              <p:cNvPr id="370" name="Straight Connector 53">
                <a:extLst>
                  <a:ext uri="{FF2B5EF4-FFF2-40B4-BE49-F238E27FC236}">
                    <a16:creationId xmlns:a16="http://schemas.microsoft.com/office/drawing/2014/main" xmlns="" id="{E5217FA6-8912-771A-8122-73EEE67F75F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100112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1" name="Straight Connector 61">
                <a:extLst>
                  <a:ext uri="{FF2B5EF4-FFF2-40B4-BE49-F238E27FC236}">
                    <a16:creationId xmlns:a16="http://schemas.microsoft.com/office/drawing/2014/main" xmlns="" id="{4AA648EE-323D-AEDF-C414-067EA04F1B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89569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2" name="Straight Connector 65">
                <a:extLst>
                  <a:ext uri="{FF2B5EF4-FFF2-40B4-BE49-F238E27FC236}">
                    <a16:creationId xmlns:a16="http://schemas.microsoft.com/office/drawing/2014/main" xmlns="" id="{95EAD594-821B-E554-2499-740CAAEC68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402268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3" name="Straight Connector 66">
                <a:extLst>
                  <a:ext uri="{FF2B5EF4-FFF2-40B4-BE49-F238E27FC236}">
                    <a16:creationId xmlns:a16="http://schemas.microsoft.com/office/drawing/2014/main" xmlns="" id="{521ADAFA-AD7D-74F8-E2FA-09268F439E6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587083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4" name="Straight Connector 67">
                <a:extLst>
                  <a:ext uri="{FF2B5EF4-FFF2-40B4-BE49-F238E27FC236}">
                    <a16:creationId xmlns:a16="http://schemas.microsoft.com/office/drawing/2014/main" xmlns="" id="{DDE137D2-496A-79A8-80AD-6DE408C40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722412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5" name="Straight Connector 68">
                <a:extLst>
                  <a:ext uri="{FF2B5EF4-FFF2-40B4-BE49-F238E27FC236}">
                    <a16:creationId xmlns:a16="http://schemas.microsoft.com/office/drawing/2014/main" xmlns="" id="{581F484E-3227-DDA4-127F-D9257EE4572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874812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6" name="Straight Connector 69">
                <a:extLst>
                  <a:ext uri="{FF2B5EF4-FFF2-40B4-BE49-F238E27FC236}">
                    <a16:creationId xmlns:a16="http://schemas.microsoft.com/office/drawing/2014/main" xmlns="" id="{7E3C179B-9360-FDB1-46D7-7E024F89F79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001413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7" name="Straight Connector 70">
                <a:extLst>
                  <a:ext uri="{FF2B5EF4-FFF2-40B4-BE49-F238E27FC236}">
                    <a16:creationId xmlns:a16="http://schemas.microsoft.com/office/drawing/2014/main" xmlns="" id="{829E86A6-1E76-14B8-5B0C-97382CF0D1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268512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8" name="Straight Connector 71">
                <a:extLst>
                  <a:ext uri="{FF2B5EF4-FFF2-40B4-BE49-F238E27FC236}">
                    <a16:creationId xmlns:a16="http://schemas.microsoft.com/office/drawing/2014/main" xmlns="" id="{99036720-6ADC-52B8-B1B9-3EB154F4F70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403979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9" name="Straight Connector 72">
                <a:extLst>
                  <a:ext uri="{FF2B5EF4-FFF2-40B4-BE49-F238E27FC236}">
                    <a16:creationId xmlns:a16="http://schemas.microsoft.com/office/drawing/2014/main" xmlns="" id="{8EBBE566-5981-98C3-56C4-4B7CCF9B1D8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484531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0" name="Straight Connector 73">
                <a:extLst>
                  <a:ext uri="{FF2B5EF4-FFF2-40B4-BE49-F238E27FC236}">
                    <a16:creationId xmlns:a16="http://schemas.microsoft.com/office/drawing/2014/main" xmlns="" id="{7C7D96C7-8999-A52A-BCD8-200C5A03BC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590245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1" name="Straight Connector 74">
                <a:extLst>
                  <a:ext uri="{FF2B5EF4-FFF2-40B4-BE49-F238E27FC236}">
                    <a16:creationId xmlns:a16="http://schemas.microsoft.com/office/drawing/2014/main" xmlns="" id="{8188FF88-3A14-38CE-E88B-ED44588AC4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623799" y="2172251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2" name="Straight Connector 75">
                <a:extLst>
                  <a:ext uri="{FF2B5EF4-FFF2-40B4-BE49-F238E27FC236}">
                    <a16:creationId xmlns:a16="http://schemas.microsoft.com/office/drawing/2014/main" xmlns="" id="{E8BFB11F-191E-05A1-E9C8-979A219652BC}"/>
                  </a:ext>
                </a:extLst>
              </p:cNvPr>
              <p:cNvCxnSpPr/>
              <p:nvPr/>
            </p:nvCxnSpPr>
            <p:spPr bwMode="auto">
              <a:xfrm>
                <a:off x="10683378" y="2537704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3" name="Straight Connector 76">
                <a:extLst>
                  <a:ext uri="{FF2B5EF4-FFF2-40B4-BE49-F238E27FC236}">
                    <a16:creationId xmlns:a16="http://schemas.microsoft.com/office/drawing/2014/main" xmlns="" id="{B3EACF8B-357C-E8E3-AC03-688525FC6FFF}"/>
                  </a:ext>
                </a:extLst>
              </p:cNvPr>
              <p:cNvCxnSpPr/>
              <p:nvPr/>
            </p:nvCxnSpPr>
            <p:spPr bwMode="auto">
              <a:xfrm>
                <a:off x="11263345" y="2991216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4" name="Straight Connector 77">
                <a:extLst>
                  <a:ext uri="{FF2B5EF4-FFF2-40B4-BE49-F238E27FC236}">
                    <a16:creationId xmlns:a16="http://schemas.microsoft.com/office/drawing/2014/main" xmlns="" id="{CCC0963D-CDED-123F-7030-91228482CE18}"/>
                  </a:ext>
                </a:extLst>
              </p:cNvPr>
              <p:cNvCxnSpPr/>
              <p:nvPr/>
            </p:nvCxnSpPr>
            <p:spPr bwMode="auto">
              <a:xfrm>
                <a:off x="11300872" y="2992186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12" name="Groupe 411">
            <a:extLst>
              <a:ext uri="{FF2B5EF4-FFF2-40B4-BE49-F238E27FC236}">
                <a16:creationId xmlns:a16="http://schemas.microsoft.com/office/drawing/2014/main" xmlns="" id="{A76B1EF3-B0C9-CC4D-6F79-57FED830AEDE}"/>
              </a:ext>
            </a:extLst>
          </p:cNvPr>
          <p:cNvGrpSpPr/>
          <p:nvPr/>
        </p:nvGrpSpPr>
        <p:grpSpPr>
          <a:xfrm>
            <a:off x="7162039" y="2545779"/>
            <a:ext cx="2830631" cy="1025392"/>
            <a:chOff x="7645873" y="1756838"/>
            <a:chExt cx="2830631" cy="1025392"/>
          </a:xfrm>
        </p:grpSpPr>
        <p:sp>
          <p:nvSpPr>
            <p:cNvPr id="367" name="Freeform: Shape 8">
              <a:extLst>
                <a:ext uri="{FF2B5EF4-FFF2-40B4-BE49-F238E27FC236}">
                  <a16:creationId xmlns:a16="http://schemas.microsoft.com/office/drawing/2014/main" xmlns="" id="{9DFD746B-20DE-6914-A653-45C4ADA6376B}"/>
                </a:ext>
              </a:extLst>
            </p:cNvPr>
            <p:cNvSpPr/>
            <p:nvPr/>
          </p:nvSpPr>
          <p:spPr bwMode="auto">
            <a:xfrm>
              <a:off x="7645873" y="1756838"/>
              <a:ext cx="2830631" cy="968146"/>
            </a:xfrm>
            <a:custGeom>
              <a:avLst/>
              <a:gdLst>
                <a:gd name="connsiteX0" fmla="*/ 0 w 3506993"/>
                <a:gd name="connsiteY0" fmla="*/ 0 h 1199478"/>
                <a:gd name="connsiteX1" fmla="*/ 925158 w 3506993"/>
                <a:gd name="connsiteY1" fmla="*/ 0 h 1199478"/>
                <a:gd name="connsiteX2" fmla="*/ 925158 w 3506993"/>
                <a:gd name="connsiteY2" fmla="*/ 161365 h 1199478"/>
                <a:gd name="connsiteX3" fmla="*/ 1215614 w 3506993"/>
                <a:gd name="connsiteY3" fmla="*/ 161365 h 1199478"/>
                <a:gd name="connsiteX4" fmla="*/ 1215614 w 3506993"/>
                <a:gd name="connsiteY4" fmla="*/ 328108 h 1199478"/>
                <a:gd name="connsiteX5" fmla="*/ 1828800 w 3506993"/>
                <a:gd name="connsiteY5" fmla="*/ 328108 h 1199478"/>
                <a:gd name="connsiteX6" fmla="*/ 1828800 w 3506993"/>
                <a:gd name="connsiteY6" fmla="*/ 494852 h 1199478"/>
                <a:gd name="connsiteX7" fmla="*/ 2748579 w 3506993"/>
                <a:gd name="connsiteY7" fmla="*/ 494852 h 1199478"/>
                <a:gd name="connsiteX8" fmla="*/ 2748579 w 3506993"/>
                <a:gd name="connsiteY8" fmla="*/ 726141 h 1199478"/>
                <a:gd name="connsiteX9" fmla="*/ 3211158 w 3506993"/>
                <a:gd name="connsiteY9" fmla="*/ 726141 h 1199478"/>
                <a:gd name="connsiteX10" fmla="*/ 3211158 w 3506993"/>
                <a:gd name="connsiteY10" fmla="*/ 1199478 h 1199478"/>
                <a:gd name="connsiteX11" fmla="*/ 3506993 w 3506993"/>
                <a:gd name="connsiteY11" fmla="*/ 1199478 h 119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6993" h="1199478">
                  <a:moveTo>
                    <a:pt x="0" y="0"/>
                  </a:moveTo>
                  <a:lnTo>
                    <a:pt x="925158" y="0"/>
                  </a:lnTo>
                  <a:lnTo>
                    <a:pt x="925158" y="161365"/>
                  </a:lnTo>
                  <a:lnTo>
                    <a:pt x="1215614" y="161365"/>
                  </a:lnTo>
                  <a:lnTo>
                    <a:pt x="1215614" y="328108"/>
                  </a:lnTo>
                  <a:lnTo>
                    <a:pt x="1828800" y="328108"/>
                  </a:lnTo>
                  <a:lnTo>
                    <a:pt x="1828800" y="494852"/>
                  </a:lnTo>
                  <a:lnTo>
                    <a:pt x="2748579" y="494852"/>
                  </a:lnTo>
                  <a:lnTo>
                    <a:pt x="2748579" y="726141"/>
                  </a:lnTo>
                  <a:lnTo>
                    <a:pt x="3211158" y="726141"/>
                  </a:lnTo>
                  <a:lnTo>
                    <a:pt x="3211158" y="1199478"/>
                  </a:lnTo>
                  <a:lnTo>
                    <a:pt x="3506993" y="1199478"/>
                  </a:lnTo>
                </a:path>
              </a:pathLst>
            </a:custGeom>
            <a:noFill/>
            <a:ln w="12700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385" name="Group 55">
              <a:extLst>
                <a:ext uri="{FF2B5EF4-FFF2-40B4-BE49-F238E27FC236}">
                  <a16:creationId xmlns:a16="http://schemas.microsoft.com/office/drawing/2014/main" xmlns="" id="{81E3F70F-EC62-8BDB-59C1-7CE679D0FA3B}"/>
                </a:ext>
              </a:extLst>
            </p:cNvPr>
            <p:cNvGrpSpPr/>
            <p:nvPr/>
          </p:nvGrpSpPr>
          <p:grpSpPr>
            <a:xfrm>
              <a:off x="9225963" y="2093957"/>
              <a:ext cx="1250541" cy="688273"/>
              <a:chOff x="9332010" y="2676778"/>
              <a:chExt cx="1549350" cy="852731"/>
            </a:xfrm>
          </p:grpSpPr>
          <p:cxnSp>
            <p:nvCxnSpPr>
              <p:cNvPr id="386" name="Straight Connector 79">
                <a:extLst>
                  <a:ext uri="{FF2B5EF4-FFF2-40B4-BE49-F238E27FC236}">
                    <a16:creationId xmlns:a16="http://schemas.microsoft.com/office/drawing/2014/main" xmlns="" id="{A54A739A-191C-E949-DB7C-9BF3F27036B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32010" y="2676778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7" name="Straight Connector 80">
                <a:extLst>
                  <a:ext uri="{FF2B5EF4-FFF2-40B4-BE49-F238E27FC236}">
                    <a16:creationId xmlns:a16="http://schemas.microsoft.com/office/drawing/2014/main" xmlns="" id="{488A3494-3932-6545-7EBB-83114A1AEA9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581779" y="2937415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8" name="Straight Connector 81">
                <a:extLst>
                  <a:ext uri="{FF2B5EF4-FFF2-40B4-BE49-F238E27FC236}">
                    <a16:creationId xmlns:a16="http://schemas.microsoft.com/office/drawing/2014/main" xmlns="" id="{DD35CA0F-59E8-B157-3C59-7A9E22F9CF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268512" y="2927745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9" name="Straight Connector 82">
                <a:extLst>
                  <a:ext uri="{FF2B5EF4-FFF2-40B4-BE49-F238E27FC236}">
                    <a16:creationId xmlns:a16="http://schemas.microsoft.com/office/drawing/2014/main" xmlns="" id="{C7CE2ACA-D539-C70E-5432-EA16C4416FD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72571" y="2676778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0" name="Straight Connector 83">
                <a:extLst>
                  <a:ext uri="{FF2B5EF4-FFF2-40B4-BE49-F238E27FC236}">
                    <a16:creationId xmlns:a16="http://schemas.microsoft.com/office/drawing/2014/main" xmlns="" id="{03E18FBD-6E0A-2629-E71E-7ADDC70CE3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438435" y="2676778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1" name="Straight Connector 84">
                <a:extLst>
                  <a:ext uri="{FF2B5EF4-FFF2-40B4-BE49-F238E27FC236}">
                    <a16:creationId xmlns:a16="http://schemas.microsoft.com/office/drawing/2014/main" xmlns="" id="{1A4078C1-DA6D-6BFC-E0ED-FE88D1D12D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0792033" y="3386269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2" name="Straight Connector 91">
                <a:extLst>
                  <a:ext uri="{FF2B5EF4-FFF2-40B4-BE49-F238E27FC236}">
                    <a16:creationId xmlns:a16="http://schemas.microsoft.com/office/drawing/2014/main" xmlns="" id="{8A5F24BA-65B7-4F43-B3DB-59E51EED28BC}"/>
                  </a:ext>
                </a:extLst>
              </p:cNvPr>
              <p:cNvCxnSpPr/>
              <p:nvPr/>
            </p:nvCxnSpPr>
            <p:spPr bwMode="auto">
              <a:xfrm>
                <a:off x="10311086" y="2927745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3" name="Straight Connector 93">
                <a:extLst>
                  <a:ext uri="{FF2B5EF4-FFF2-40B4-BE49-F238E27FC236}">
                    <a16:creationId xmlns:a16="http://schemas.microsoft.com/office/drawing/2014/main" xmlns="" id="{2E835279-DB53-B6B2-C888-35857BC1751E}"/>
                  </a:ext>
                </a:extLst>
              </p:cNvPr>
              <p:cNvCxnSpPr/>
              <p:nvPr/>
            </p:nvCxnSpPr>
            <p:spPr bwMode="auto">
              <a:xfrm>
                <a:off x="10881360" y="3385490"/>
                <a:ext cx="0" cy="14324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11" name="Groupe 410">
            <a:extLst>
              <a:ext uri="{FF2B5EF4-FFF2-40B4-BE49-F238E27FC236}">
                <a16:creationId xmlns:a16="http://schemas.microsoft.com/office/drawing/2014/main" xmlns="" id="{8F9EA69F-19F9-B1D4-B2B1-2CE67CD38CBF}"/>
              </a:ext>
            </a:extLst>
          </p:cNvPr>
          <p:cNvGrpSpPr/>
          <p:nvPr/>
        </p:nvGrpSpPr>
        <p:grpSpPr>
          <a:xfrm>
            <a:off x="7162039" y="2532754"/>
            <a:ext cx="3234387" cy="1343562"/>
            <a:chOff x="7645873" y="1743813"/>
            <a:chExt cx="3234387" cy="1343562"/>
          </a:xfrm>
        </p:grpSpPr>
        <p:sp>
          <p:nvSpPr>
            <p:cNvPr id="368" name="Freeform: Shape 9">
              <a:extLst>
                <a:ext uri="{FF2B5EF4-FFF2-40B4-BE49-F238E27FC236}">
                  <a16:creationId xmlns:a16="http://schemas.microsoft.com/office/drawing/2014/main" xmlns="" id="{07578986-91D3-024C-9615-18AF7F15793C}"/>
                </a:ext>
              </a:extLst>
            </p:cNvPr>
            <p:cNvSpPr/>
            <p:nvPr/>
          </p:nvSpPr>
          <p:spPr bwMode="auto">
            <a:xfrm>
              <a:off x="7645873" y="1743813"/>
              <a:ext cx="3234387" cy="1276390"/>
            </a:xfrm>
            <a:custGeom>
              <a:avLst/>
              <a:gdLst>
                <a:gd name="connsiteX0" fmla="*/ 0 w 4007224"/>
                <a:gd name="connsiteY0" fmla="*/ 0 h 1581375"/>
                <a:gd name="connsiteX1" fmla="*/ 129092 w 4007224"/>
                <a:gd name="connsiteY1" fmla="*/ 0 h 1581375"/>
                <a:gd name="connsiteX2" fmla="*/ 129092 w 4007224"/>
                <a:gd name="connsiteY2" fmla="*/ 48410 h 1581375"/>
                <a:gd name="connsiteX3" fmla="*/ 258184 w 4007224"/>
                <a:gd name="connsiteY3" fmla="*/ 48410 h 1581375"/>
                <a:gd name="connsiteX4" fmla="*/ 258184 w 4007224"/>
                <a:gd name="connsiteY4" fmla="*/ 91440 h 1581375"/>
                <a:gd name="connsiteX5" fmla="*/ 295835 w 4007224"/>
                <a:gd name="connsiteY5" fmla="*/ 91440 h 1581375"/>
                <a:gd name="connsiteX6" fmla="*/ 295835 w 4007224"/>
                <a:gd name="connsiteY6" fmla="*/ 139850 h 1581375"/>
                <a:gd name="connsiteX7" fmla="*/ 355002 w 4007224"/>
                <a:gd name="connsiteY7" fmla="*/ 139850 h 1581375"/>
                <a:gd name="connsiteX8" fmla="*/ 355002 w 4007224"/>
                <a:gd name="connsiteY8" fmla="*/ 177502 h 1581375"/>
                <a:gd name="connsiteX9" fmla="*/ 441064 w 4007224"/>
                <a:gd name="connsiteY9" fmla="*/ 177502 h 1581375"/>
                <a:gd name="connsiteX10" fmla="*/ 441064 w 4007224"/>
                <a:gd name="connsiteY10" fmla="*/ 177502 h 1581375"/>
                <a:gd name="connsiteX11" fmla="*/ 473337 w 4007224"/>
                <a:gd name="connsiteY11" fmla="*/ 209775 h 1581375"/>
                <a:gd name="connsiteX12" fmla="*/ 473337 w 4007224"/>
                <a:gd name="connsiteY12" fmla="*/ 252805 h 1581375"/>
                <a:gd name="connsiteX13" fmla="*/ 521746 w 4007224"/>
                <a:gd name="connsiteY13" fmla="*/ 252805 h 1581375"/>
                <a:gd name="connsiteX14" fmla="*/ 521746 w 4007224"/>
                <a:gd name="connsiteY14" fmla="*/ 301215 h 1581375"/>
                <a:gd name="connsiteX15" fmla="*/ 591671 w 4007224"/>
                <a:gd name="connsiteY15" fmla="*/ 301215 h 1581375"/>
                <a:gd name="connsiteX16" fmla="*/ 591671 w 4007224"/>
                <a:gd name="connsiteY16" fmla="*/ 338866 h 1581375"/>
                <a:gd name="connsiteX17" fmla="*/ 753035 w 4007224"/>
                <a:gd name="connsiteY17" fmla="*/ 338866 h 1581375"/>
                <a:gd name="connsiteX18" fmla="*/ 753035 w 4007224"/>
                <a:gd name="connsiteY18" fmla="*/ 376518 h 1581375"/>
                <a:gd name="connsiteX19" fmla="*/ 785308 w 4007224"/>
                <a:gd name="connsiteY19" fmla="*/ 376518 h 1581375"/>
                <a:gd name="connsiteX20" fmla="*/ 785308 w 4007224"/>
                <a:gd name="connsiteY20" fmla="*/ 424927 h 1581375"/>
                <a:gd name="connsiteX21" fmla="*/ 833718 w 4007224"/>
                <a:gd name="connsiteY21" fmla="*/ 424927 h 1581375"/>
                <a:gd name="connsiteX22" fmla="*/ 833718 w 4007224"/>
                <a:gd name="connsiteY22" fmla="*/ 462579 h 1581375"/>
                <a:gd name="connsiteX23" fmla="*/ 865991 w 4007224"/>
                <a:gd name="connsiteY23" fmla="*/ 462579 h 1581375"/>
                <a:gd name="connsiteX24" fmla="*/ 865991 w 4007224"/>
                <a:gd name="connsiteY24" fmla="*/ 494852 h 1581375"/>
                <a:gd name="connsiteX25" fmla="*/ 892885 w 4007224"/>
                <a:gd name="connsiteY25" fmla="*/ 494852 h 1581375"/>
                <a:gd name="connsiteX26" fmla="*/ 892885 w 4007224"/>
                <a:gd name="connsiteY26" fmla="*/ 543262 h 1581375"/>
                <a:gd name="connsiteX27" fmla="*/ 995082 w 4007224"/>
                <a:gd name="connsiteY27" fmla="*/ 543262 h 1581375"/>
                <a:gd name="connsiteX28" fmla="*/ 995082 w 4007224"/>
                <a:gd name="connsiteY28" fmla="*/ 575535 h 1581375"/>
                <a:gd name="connsiteX29" fmla="*/ 1021977 w 4007224"/>
                <a:gd name="connsiteY29" fmla="*/ 575535 h 1581375"/>
                <a:gd name="connsiteX30" fmla="*/ 1021977 w 4007224"/>
                <a:gd name="connsiteY30" fmla="*/ 618565 h 1581375"/>
                <a:gd name="connsiteX31" fmla="*/ 1086522 w 4007224"/>
                <a:gd name="connsiteY31" fmla="*/ 618565 h 1581375"/>
                <a:gd name="connsiteX32" fmla="*/ 1086522 w 4007224"/>
                <a:gd name="connsiteY32" fmla="*/ 666975 h 1581375"/>
                <a:gd name="connsiteX33" fmla="*/ 1102659 w 4007224"/>
                <a:gd name="connsiteY33" fmla="*/ 666975 h 1581375"/>
                <a:gd name="connsiteX34" fmla="*/ 1102659 w 4007224"/>
                <a:gd name="connsiteY34" fmla="*/ 704626 h 1581375"/>
                <a:gd name="connsiteX35" fmla="*/ 1151068 w 4007224"/>
                <a:gd name="connsiteY35" fmla="*/ 704626 h 1581375"/>
                <a:gd name="connsiteX36" fmla="*/ 1151068 w 4007224"/>
                <a:gd name="connsiteY36" fmla="*/ 742278 h 1581375"/>
                <a:gd name="connsiteX37" fmla="*/ 1199478 w 4007224"/>
                <a:gd name="connsiteY37" fmla="*/ 742278 h 1581375"/>
                <a:gd name="connsiteX38" fmla="*/ 1199478 w 4007224"/>
                <a:gd name="connsiteY38" fmla="*/ 779930 h 1581375"/>
                <a:gd name="connsiteX39" fmla="*/ 1274781 w 4007224"/>
                <a:gd name="connsiteY39" fmla="*/ 779930 h 1581375"/>
                <a:gd name="connsiteX40" fmla="*/ 1274781 w 4007224"/>
                <a:gd name="connsiteY40" fmla="*/ 822960 h 1581375"/>
                <a:gd name="connsiteX41" fmla="*/ 1333948 w 4007224"/>
                <a:gd name="connsiteY41" fmla="*/ 822960 h 1581375"/>
                <a:gd name="connsiteX42" fmla="*/ 1333948 w 4007224"/>
                <a:gd name="connsiteY42" fmla="*/ 871370 h 1581375"/>
                <a:gd name="connsiteX43" fmla="*/ 1382358 w 4007224"/>
                <a:gd name="connsiteY43" fmla="*/ 871370 h 1581375"/>
                <a:gd name="connsiteX44" fmla="*/ 1382358 w 4007224"/>
                <a:gd name="connsiteY44" fmla="*/ 914400 h 1581375"/>
                <a:gd name="connsiteX45" fmla="*/ 1441525 w 4007224"/>
                <a:gd name="connsiteY45" fmla="*/ 914400 h 1581375"/>
                <a:gd name="connsiteX46" fmla="*/ 1441525 w 4007224"/>
                <a:gd name="connsiteY46" fmla="*/ 957431 h 1581375"/>
                <a:gd name="connsiteX47" fmla="*/ 1608268 w 4007224"/>
                <a:gd name="connsiteY47" fmla="*/ 957431 h 1581375"/>
                <a:gd name="connsiteX48" fmla="*/ 1608268 w 4007224"/>
                <a:gd name="connsiteY48" fmla="*/ 995083 h 1581375"/>
                <a:gd name="connsiteX49" fmla="*/ 1619025 w 4007224"/>
                <a:gd name="connsiteY49" fmla="*/ 1005840 h 1581375"/>
                <a:gd name="connsiteX50" fmla="*/ 1619025 w 4007224"/>
                <a:gd name="connsiteY50" fmla="*/ 1005840 h 1581375"/>
                <a:gd name="connsiteX51" fmla="*/ 1645920 w 4007224"/>
                <a:gd name="connsiteY51" fmla="*/ 1032735 h 1581375"/>
                <a:gd name="connsiteX52" fmla="*/ 1645920 w 4007224"/>
                <a:gd name="connsiteY52" fmla="*/ 1102659 h 1581375"/>
                <a:gd name="connsiteX53" fmla="*/ 1936377 w 4007224"/>
                <a:gd name="connsiteY53" fmla="*/ 1102659 h 1581375"/>
                <a:gd name="connsiteX54" fmla="*/ 1936377 w 4007224"/>
                <a:gd name="connsiteY54" fmla="*/ 1151069 h 1581375"/>
                <a:gd name="connsiteX55" fmla="*/ 2000922 w 4007224"/>
                <a:gd name="connsiteY55" fmla="*/ 1151069 h 1581375"/>
                <a:gd name="connsiteX56" fmla="*/ 2000922 w 4007224"/>
                <a:gd name="connsiteY56" fmla="*/ 1204857 h 1581375"/>
                <a:gd name="connsiteX57" fmla="*/ 2210697 w 4007224"/>
                <a:gd name="connsiteY57" fmla="*/ 1204857 h 1581375"/>
                <a:gd name="connsiteX58" fmla="*/ 2210697 w 4007224"/>
                <a:gd name="connsiteY58" fmla="*/ 1253266 h 1581375"/>
                <a:gd name="connsiteX59" fmla="*/ 2259106 w 4007224"/>
                <a:gd name="connsiteY59" fmla="*/ 1253266 h 1581375"/>
                <a:gd name="connsiteX60" fmla="*/ 2259106 w 4007224"/>
                <a:gd name="connsiteY60" fmla="*/ 1323191 h 1581375"/>
                <a:gd name="connsiteX61" fmla="*/ 2404334 w 4007224"/>
                <a:gd name="connsiteY61" fmla="*/ 1323191 h 1581375"/>
                <a:gd name="connsiteX62" fmla="*/ 2404334 w 4007224"/>
                <a:gd name="connsiteY62" fmla="*/ 1376979 h 1581375"/>
                <a:gd name="connsiteX63" fmla="*/ 2630245 w 4007224"/>
                <a:gd name="connsiteY63" fmla="*/ 1376979 h 1581375"/>
                <a:gd name="connsiteX64" fmla="*/ 2630245 w 4007224"/>
                <a:gd name="connsiteY64" fmla="*/ 1441525 h 1581375"/>
                <a:gd name="connsiteX65" fmla="*/ 2753958 w 4007224"/>
                <a:gd name="connsiteY65" fmla="*/ 1441525 h 1581375"/>
                <a:gd name="connsiteX66" fmla="*/ 2753958 w 4007224"/>
                <a:gd name="connsiteY66" fmla="*/ 1511450 h 1581375"/>
                <a:gd name="connsiteX67" fmla="*/ 3098202 w 4007224"/>
                <a:gd name="connsiteY67" fmla="*/ 1511450 h 1581375"/>
                <a:gd name="connsiteX68" fmla="*/ 3098202 w 4007224"/>
                <a:gd name="connsiteY68" fmla="*/ 1581375 h 1581375"/>
                <a:gd name="connsiteX69" fmla="*/ 4007224 w 4007224"/>
                <a:gd name="connsiteY69" fmla="*/ 1581375 h 158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07224" h="1581375">
                  <a:moveTo>
                    <a:pt x="0" y="0"/>
                  </a:moveTo>
                  <a:lnTo>
                    <a:pt x="129092" y="0"/>
                  </a:lnTo>
                  <a:lnTo>
                    <a:pt x="129092" y="48410"/>
                  </a:lnTo>
                  <a:lnTo>
                    <a:pt x="258184" y="48410"/>
                  </a:lnTo>
                  <a:lnTo>
                    <a:pt x="258184" y="91440"/>
                  </a:lnTo>
                  <a:lnTo>
                    <a:pt x="295835" y="91440"/>
                  </a:lnTo>
                  <a:lnTo>
                    <a:pt x="295835" y="139850"/>
                  </a:lnTo>
                  <a:lnTo>
                    <a:pt x="355002" y="139850"/>
                  </a:lnTo>
                  <a:lnTo>
                    <a:pt x="355002" y="177502"/>
                  </a:lnTo>
                  <a:lnTo>
                    <a:pt x="441064" y="177502"/>
                  </a:lnTo>
                  <a:lnTo>
                    <a:pt x="441064" y="177502"/>
                  </a:lnTo>
                  <a:lnTo>
                    <a:pt x="473337" y="209775"/>
                  </a:lnTo>
                  <a:lnTo>
                    <a:pt x="473337" y="252805"/>
                  </a:lnTo>
                  <a:lnTo>
                    <a:pt x="521746" y="252805"/>
                  </a:lnTo>
                  <a:lnTo>
                    <a:pt x="521746" y="301215"/>
                  </a:lnTo>
                  <a:lnTo>
                    <a:pt x="591671" y="301215"/>
                  </a:lnTo>
                  <a:lnTo>
                    <a:pt x="591671" y="338866"/>
                  </a:lnTo>
                  <a:lnTo>
                    <a:pt x="753035" y="338866"/>
                  </a:lnTo>
                  <a:lnTo>
                    <a:pt x="753035" y="376518"/>
                  </a:lnTo>
                  <a:lnTo>
                    <a:pt x="785308" y="376518"/>
                  </a:lnTo>
                  <a:lnTo>
                    <a:pt x="785308" y="424927"/>
                  </a:lnTo>
                  <a:lnTo>
                    <a:pt x="833718" y="424927"/>
                  </a:lnTo>
                  <a:lnTo>
                    <a:pt x="833718" y="462579"/>
                  </a:lnTo>
                  <a:lnTo>
                    <a:pt x="865991" y="462579"/>
                  </a:lnTo>
                  <a:lnTo>
                    <a:pt x="865991" y="494852"/>
                  </a:lnTo>
                  <a:lnTo>
                    <a:pt x="892885" y="494852"/>
                  </a:lnTo>
                  <a:lnTo>
                    <a:pt x="892885" y="543262"/>
                  </a:lnTo>
                  <a:lnTo>
                    <a:pt x="995082" y="543262"/>
                  </a:lnTo>
                  <a:lnTo>
                    <a:pt x="995082" y="575535"/>
                  </a:lnTo>
                  <a:lnTo>
                    <a:pt x="1021977" y="575535"/>
                  </a:lnTo>
                  <a:lnTo>
                    <a:pt x="1021977" y="618565"/>
                  </a:lnTo>
                  <a:lnTo>
                    <a:pt x="1086522" y="618565"/>
                  </a:lnTo>
                  <a:lnTo>
                    <a:pt x="1086522" y="666975"/>
                  </a:lnTo>
                  <a:lnTo>
                    <a:pt x="1102659" y="666975"/>
                  </a:lnTo>
                  <a:lnTo>
                    <a:pt x="1102659" y="704626"/>
                  </a:lnTo>
                  <a:lnTo>
                    <a:pt x="1151068" y="704626"/>
                  </a:lnTo>
                  <a:lnTo>
                    <a:pt x="1151068" y="742278"/>
                  </a:lnTo>
                  <a:lnTo>
                    <a:pt x="1199478" y="742278"/>
                  </a:lnTo>
                  <a:lnTo>
                    <a:pt x="1199478" y="779930"/>
                  </a:lnTo>
                  <a:lnTo>
                    <a:pt x="1274781" y="779930"/>
                  </a:lnTo>
                  <a:lnTo>
                    <a:pt x="1274781" y="822960"/>
                  </a:lnTo>
                  <a:lnTo>
                    <a:pt x="1333948" y="822960"/>
                  </a:lnTo>
                  <a:lnTo>
                    <a:pt x="1333948" y="871370"/>
                  </a:lnTo>
                  <a:lnTo>
                    <a:pt x="1382358" y="871370"/>
                  </a:lnTo>
                  <a:lnTo>
                    <a:pt x="1382358" y="914400"/>
                  </a:lnTo>
                  <a:lnTo>
                    <a:pt x="1441525" y="914400"/>
                  </a:lnTo>
                  <a:lnTo>
                    <a:pt x="1441525" y="957431"/>
                  </a:lnTo>
                  <a:lnTo>
                    <a:pt x="1608268" y="957431"/>
                  </a:lnTo>
                  <a:lnTo>
                    <a:pt x="1608268" y="995083"/>
                  </a:lnTo>
                  <a:lnTo>
                    <a:pt x="1619025" y="1005840"/>
                  </a:lnTo>
                  <a:lnTo>
                    <a:pt x="1619025" y="1005840"/>
                  </a:lnTo>
                  <a:lnTo>
                    <a:pt x="1645920" y="1032735"/>
                  </a:lnTo>
                  <a:lnTo>
                    <a:pt x="1645920" y="1102659"/>
                  </a:lnTo>
                  <a:lnTo>
                    <a:pt x="1936377" y="1102659"/>
                  </a:lnTo>
                  <a:lnTo>
                    <a:pt x="1936377" y="1151069"/>
                  </a:lnTo>
                  <a:lnTo>
                    <a:pt x="2000922" y="1151069"/>
                  </a:lnTo>
                  <a:lnTo>
                    <a:pt x="2000922" y="1204857"/>
                  </a:lnTo>
                  <a:lnTo>
                    <a:pt x="2210697" y="1204857"/>
                  </a:lnTo>
                  <a:lnTo>
                    <a:pt x="2210697" y="1253266"/>
                  </a:lnTo>
                  <a:lnTo>
                    <a:pt x="2259106" y="1253266"/>
                  </a:lnTo>
                  <a:lnTo>
                    <a:pt x="2259106" y="1323191"/>
                  </a:lnTo>
                  <a:lnTo>
                    <a:pt x="2404334" y="1323191"/>
                  </a:lnTo>
                  <a:lnTo>
                    <a:pt x="2404334" y="1376979"/>
                  </a:lnTo>
                  <a:lnTo>
                    <a:pt x="2630245" y="1376979"/>
                  </a:lnTo>
                  <a:lnTo>
                    <a:pt x="2630245" y="1441525"/>
                  </a:lnTo>
                  <a:lnTo>
                    <a:pt x="2753958" y="1441525"/>
                  </a:lnTo>
                  <a:lnTo>
                    <a:pt x="2753958" y="1511450"/>
                  </a:lnTo>
                  <a:lnTo>
                    <a:pt x="3098202" y="1511450"/>
                  </a:lnTo>
                  <a:lnTo>
                    <a:pt x="3098202" y="1581375"/>
                  </a:lnTo>
                  <a:lnTo>
                    <a:pt x="4007224" y="1581375"/>
                  </a:lnTo>
                </a:path>
              </a:pathLst>
            </a:custGeom>
            <a:noFill/>
            <a:ln w="12700">
              <a:solidFill>
                <a:srgbClr val="002C4C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410" name="Groupe 409">
              <a:extLst>
                <a:ext uri="{FF2B5EF4-FFF2-40B4-BE49-F238E27FC236}">
                  <a16:creationId xmlns:a16="http://schemas.microsoft.com/office/drawing/2014/main" xmlns="" id="{42841544-EBE5-CC30-1D79-2A1A7D7C032B}"/>
                </a:ext>
              </a:extLst>
            </p:cNvPr>
            <p:cNvGrpSpPr/>
            <p:nvPr/>
          </p:nvGrpSpPr>
          <p:grpSpPr>
            <a:xfrm>
              <a:off x="9225963" y="2619259"/>
              <a:ext cx="1644687" cy="468116"/>
              <a:chOff x="9225963" y="2619259"/>
              <a:chExt cx="1644687" cy="468116"/>
            </a:xfrm>
          </p:grpSpPr>
          <p:cxnSp>
            <p:nvCxnSpPr>
              <p:cNvPr id="394" name="Straight Connector 95">
                <a:extLst>
                  <a:ext uri="{FF2B5EF4-FFF2-40B4-BE49-F238E27FC236}">
                    <a16:creationId xmlns:a16="http://schemas.microsoft.com/office/drawing/2014/main" xmlns="" id="{818385DC-A629-AE4E-2B04-2F0D3DE6401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282671" y="2660651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5" name="Straight Connector 96">
                <a:extLst>
                  <a:ext uri="{FF2B5EF4-FFF2-40B4-BE49-F238E27FC236}">
                    <a16:creationId xmlns:a16="http://schemas.microsoft.com/office/drawing/2014/main" xmlns="" id="{CA4F05D3-FA23-3881-56AA-F0AB256B73F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504219" y="2747688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6" name="Straight Connector 97">
                <a:extLst>
                  <a:ext uri="{FF2B5EF4-FFF2-40B4-BE49-F238E27FC236}">
                    <a16:creationId xmlns:a16="http://schemas.microsoft.com/office/drawing/2014/main" xmlns="" id="{BB8E358A-7D08-711D-EE4C-3CA5203A956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80409" y="2665986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7" name="Straight Connector 98">
                <a:extLst>
                  <a:ext uri="{FF2B5EF4-FFF2-40B4-BE49-F238E27FC236}">
                    <a16:creationId xmlns:a16="http://schemas.microsoft.com/office/drawing/2014/main" xmlns="" id="{DF5FB5BD-679B-4ED7-966D-A553E6DEF8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225963" y="2619259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8" name="Straight Connector 99">
                <a:extLst>
                  <a:ext uri="{FF2B5EF4-FFF2-40B4-BE49-F238E27FC236}">
                    <a16:creationId xmlns:a16="http://schemas.microsoft.com/office/drawing/2014/main" xmlns="" id="{C766FF29-6C40-C42C-F86E-3B4B4F8637B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74098" y="2665986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9" name="Straight Connector 100">
                <a:extLst>
                  <a:ext uri="{FF2B5EF4-FFF2-40B4-BE49-F238E27FC236}">
                    <a16:creationId xmlns:a16="http://schemas.microsoft.com/office/drawing/2014/main" xmlns="" id="{C166A2D7-17F4-847D-D306-728AD06702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718342" y="2795246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0" name="Straight Connector 101">
                <a:extLst>
                  <a:ext uri="{FF2B5EF4-FFF2-40B4-BE49-F238E27FC236}">
                    <a16:creationId xmlns:a16="http://schemas.microsoft.com/office/drawing/2014/main" xmlns="" id="{FE843849-8676-7A13-C87C-9929CF3CAEA5}"/>
                  </a:ext>
                </a:extLst>
              </p:cNvPr>
              <p:cNvCxnSpPr/>
              <p:nvPr/>
            </p:nvCxnSpPr>
            <p:spPr bwMode="auto">
              <a:xfrm>
                <a:off x="9431843" y="2693297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1" name="Straight Connector 102">
                <a:extLst>
                  <a:ext uri="{FF2B5EF4-FFF2-40B4-BE49-F238E27FC236}">
                    <a16:creationId xmlns:a16="http://schemas.microsoft.com/office/drawing/2014/main" xmlns="" id="{C6E0A7D7-2273-49AD-F923-FAEBFCBF2384}"/>
                  </a:ext>
                </a:extLst>
              </p:cNvPr>
              <p:cNvCxnSpPr/>
              <p:nvPr/>
            </p:nvCxnSpPr>
            <p:spPr bwMode="auto">
              <a:xfrm>
                <a:off x="9814360" y="2848456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2" name="Straight Connector 103">
                <a:extLst>
                  <a:ext uri="{FF2B5EF4-FFF2-40B4-BE49-F238E27FC236}">
                    <a16:creationId xmlns:a16="http://schemas.microsoft.com/office/drawing/2014/main" xmlns="" id="{DB71800F-6641-4D00-CF98-8A5CCA38E319}"/>
                  </a:ext>
                </a:extLst>
              </p:cNvPr>
              <p:cNvCxnSpPr/>
              <p:nvPr/>
            </p:nvCxnSpPr>
            <p:spPr bwMode="auto">
              <a:xfrm>
                <a:off x="10148519" y="2964071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3" name="Straight Connector 104">
                <a:extLst>
                  <a:ext uri="{FF2B5EF4-FFF2-40B4-BE49-F238E27FC236}">
                    <a16:creationId xmlns:a16="http://schemas.microsoft.com/office/drawing/2014/main" xmlns="" id="{821C8610-8133-F38D-01B0-901320018EDE}"/>
                  </a:ext>
                </a:extLst>
              </p:cNvPr>
              <p:cNvCxnSpPr/>
              <p:nvPr/>
            </p:nvCxnSpPr>
            <p:spPr bwMode="auto">
              <a:xfrm>
                <a:off x="10234701" y="2967915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4" name="Straight Connector 105">
                <a:extLst>
                  <a:ext uri="{FF2B5EF4-FFF2-40B4-BE49-F238E27FC236}">
                    <a16:creationId xmlns:a16="http://schemas.microsoft.com/office/drawing/2014/main" xmlns="" id="{7F571924-C198-9C9B-84B0-B294297659A3}"/>
                  </a:ext>
                </a:extLst>
              </p:cNvPr>
              <p:cNvCxnSpPr/>
              <p:nvPr/>
            </p:nvCxnSpPr>
            <p:spPr bwMode="auto">
              <a:xfrm>
                <a:off x="10296958" y="2966240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5" name="Straight Connector 106">
                <a:extLst>
                  <a:ext uri="{FF2B5EF4-FFF2-40B4-BE49-F238E27FC236}">
                    <a16:creationId xmlns:a16="http://schemas.microsoft.com/office/drawing/2014/main" xmlns="" id="{935B62DD-B855-F136-5B8F-50FA2166E7B7}"/>
                  </a:ext>
                </a:extLst>
              </p:cNvPr>
              <p:cNvCxnSpPr/>
              <p:nvPr/>
            </p:nvCxnSpPr>
            <p:spPr bwMode="auto">
              <a:xfrm>
                <a:off x="10678381" y="2971760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6" name="Straight Connector 107">
                <a:extLst>
                  <a:ext uri="{FF2B5EF4-FFF2-40B4-BE49-F238E27FC236}">
                    <a16:creationId xmlns:a16="http://schemas.microsoft.com/office/drawing/2014/main" xmlns="" id="{7F16E7A5-A40F-BF11-C9CF-ABCE2400677E}"/>
                  </a:ext>
                </a:extLst>
              </p:cNvPr>
              <p:cNvCxnSpPr/>
              <p:nvPr/>
            </p:nvCxnSpPr>
            <p:spPr bwMode="auto">
              <a:xfrm>
                <a:off x="10773286" y="2971510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7" name="Straight Connector 108">
                <a:extLst>
                  <a:ext uri="{FF2B5EF4-FFF2-40B4-BE49-F238E27FC236}">
                    <a16:creationId xmlns:a16="http://schemas.microsoft.com/office/drawing/2014/main" xmlns="" id="{62B1D1E4-21B5-507B-4BCA-94689EC34C97}"/>
                  </a:ext>
                </a:extLst>
              </p:cNvPr>
              <p:cNvCxnSpPr/>
              <p:nvPr/>
            </p:nvCxnSpPr>
            <p:spPr bwMode="auto">
              <a:xfrm>
                <a:off x="10807908" y="2971760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8" name="Straight Connector 109">
                <a:extLst>
                  <a:ext uri="{FF2B5EF4-FFF2-40B4-BE49-F238E27FC236}">
                    <a16:creationId xmlns:a16="http://schemas.microsoft.com/office/drawing/2014/main" xmlns="" id="{3EA6EE55-3778-7780-13A7-ABD78EEFC0BF}"/>
                  </a:ext>
                </a:extLst>
              </p:cNvPr>
              <p:cNvCxnSpPr/>
              <p:nvPr/>
            </p:nvCxnSpPr>
            <p:spPr bwMode="auto">
              <a:xfrm>
                <a:off x="10870650" y="2967666"/>
                <a:ext cx="0" cy="115615"/>
              </a:xfrm>
              <a:prstGeom prst="line">
                <a:avLst/>
              </a:prstGeom>
              <a:noFill/>
              <a:ln w="12700" cap="flat" cmpd="sng" algn="ctr">
                <a:solidFill>
                  <a:srgbClr val="002C4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aphicFrame>
        <p:nvGraphicFramePr>
          <p:cNvPr id="225" name="Group 32">
            <a:extLst>
              <a:ext uri="{FF2B5EF4-FFF2-40B4-BE49-F238E27FC236}">
                <a16:creationId xmlns:a16="http://schemas.microsoft.com/office/drawing/2014/main" xmlns="" id="{689011B8-70FC-872D-34C4-2E7118C5D2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1248055"/>
              </p:ext>
            </p:extLst>
          </p:nvPr>
        </p:nvGraphicFramePr>
        <p:xfrm>
          <a:off x="6035364" y="89095"/>
          <a:ext cx="5421134" cy="1800240"/>
        </p:xfrm>
        <a:graphic>
          <a:graphicData uri="http://schemas.openxmlformats.org/drawingml/2006/table">
            <a:tbl>
              <a:tblPr/>
              <a:tblGrid>
                <a:gridCol w="252339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706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284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57833">
                  <a:extLst>
                    <a:ext uri="{9D8B030D-6E8A-4147-A177-3AD203B41FA5}">
                      <a16:colId xmlns:a16="http://schemas.microsoft.com/office/drawing/2014/main" xmlns="" val="2469736312"/>
                    </a:ext>
                  </a:extLst>
                </a:gridCol>
              </a:tblGrid>
              <a:tr h="33609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Calibri" panose="020F0502020204030204" pitchFamily="34" charset="0"/>
                        </a:rPr>
                        <a:t>Agent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TRO* %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TRO* </a:t>
                      </a:r>
                      <a:br>
                        <a:rPr kumimoji="0" 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kumimoji="0" 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(PD-L1+), %**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80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Pembrolizumab</a:t>
                      </a:r>
                    </a:p>
                    <a:p>
                      <a:pPr marL="569913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Monothérapie</a:t>
                      </a: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 (KN-012)</a:t>
                      </a:r>
                    </a:p>
                    <a:p>
                      <a:pPr marL="569913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Monothérapie</a:t>
                      </a: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 (KN-086-A)</a:t>
                      </a:r>
                    </a:p>
                    <a:p>
                      <a:pPr marL="569913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Monothérapie</a:t>
                      </a: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 (KN-086-B)</a:t>
                      </a: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18.5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5.3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21.4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18.5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5.7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21.4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71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Arial" panose="020B0604020202020204" pitchFamily="34" charset="0"/>
                        <a:buNone/>
                        <a:tabLst/>
                      </a:pPr>
                      <a:r>
                        <a:rPr kumimoji="0" lang="en-US" sz="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Atezolizumab</a:t>
                      </a:r>
                      <a:endParaRPr kumimoji="0" lang="en-US" sz="9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569913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Monothérapie</a:t>
                      </a: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13.0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71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Avelumab</a:t>
                      </a:r>
                      <a:endParaRPr kumimoji="0" lang="en-US" sz="9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569913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Monothérapie</a:t>
                      </a: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 (Javelin)</a:t>
                      </a: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22.2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226" name="TextBox 1">
            <a:extLst>
              <a:ext uri="{FF2B5EF4-FFF2-40B4-BE49-F238E27FC236}">
                <a16:creationId xmlns:a16="http://schemas.microsoft.com/office/drawing/2014/main" xmlns="" id="{58706DCF-1769-EFB3-6A1F-0CCFF112D0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9663" y="1861533"/>
            <a:ext cx="540113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pitchFamily="34" charset="0"/>
                <a:ea typeface="ヒラギノ角ゴ Pro W3" pitchFamily="127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itchFamily="34" charset="0"/>
                <a:ea typeface="ヒラギノ角ゴ Pro W3" pitchFamily="127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ヒラギノ角ゴ Pro W3" pitchFamily="127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ヒラギノ角ゴ Pro W3" pitchFamily="127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ヒラギノ角ゴ Pro W3" pitchFamily="127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ヒラギノ角ゴ Pro W3" pitchFamily="127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ヒラギノ角ゴ Pro W3" pitchFamily="127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ヒラギノ角ゴ Pro W3" pitchFamily="127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ヒラギノ角ゴ Pro W3" pitchFamily="127" charset="-128"/>
              </a:defRPr>
            </a:lvl9pPr>
          </a:lstStyle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* </a:t>
            </a:r>
            <a:r>
              <a:rPr kumimoji="0" lang="en-US" altLang="en-US" sz="6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Taux</a:t>
            </a:r>
            <a:r>
              <a:rPr kumimoji="0" lang="en-US" altLang="en-US" sz="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de </a:t>
            </a:r>
            <a:r>
              <a:rPr kumimoji="0" lang="en-US" altLang="en-US" sz="6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réponse</a:t>
            </a:r>
            <a:r>
              <a:rPr kumimoji="0" lang="en-US" altLang="en-US" sz="600" b="0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altLang="en-US" sz="600" b="0" i="0" u="none" strike="noStrike" kern="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objectif</a:t>
            </a:r>
            <a:r>
              <a:rPr kumimoji="0" lang="en-US" altLang="en-US" sz="600" b="0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(TRO)</a:t>
            </a:r>
            <a:r>
              <a:rPr lang="en-US" altLang="en-US" sz="600" kern="0" dirty="0">
                <a:solidFill>
                  <a:prstClr val="black"/>
                </a:solidFill>
              </a:rPr>
              <a:t> </a:t>
            </a:r>
            <a:r>
              <a:rPr kumimoji="0" lang="en-US" altLang="en-US" sz="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**</a:t>
            </a:r>
            <a:r>
              <a:rPr kumimoji="0" lang="en-US" altLang="en-US" sz="600" b="0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cut-off </a:t>
            </a:r>
            <a:r>
              <a:rPr kumimoji="0" lang="en-US" altLang="en-US" sz="600" b="0" i="0" u="none" strike="noStrike" kern="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différents</a:t>
            </a:r>
            <a:r>
              <a:rPr kumimoji="0" lang="en-US" altLang="en-US" sz="600" b="0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lang="en-US" altLang="en-US" sz="600" kern="0" dirty="0">
                <a:solidFill>
                  <a:prstClr val="black"/>
                </a:solidFill>
              </a:rPr>
              <a:t>pour la </a:t>
            </a:r>
            <a:r>
              <a:rPr lang="en-US" altLang="en-US" sz="600" kern="0" dirty="0" err="1">
                <a:solidFill>
                  <a:prstClr val="black"/>
                </a:solidFill>
              </a:rPr>
              <a:t>détermination</a:t>
            </a:r>
            <a:r>
              <a:rPr lang="en-US" altLang="en-US" sz="600" kern="0" dirty="0">
                <a:solidFill>
                  <a:prstClr val="black"/>
                </a:solidFill>
              </a:rPr>
              <a:t> de la </a:t>
            </a:r>
            <a:r>
              <a:rPr kumimoji="0" lang="en-US" altLang="en-US" sz="600" b="0" i="0" u="none" strike="noStrike" kern="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positivité</a:t>
            </a:r>
            <a:r>
              <a:rPr kumimoji="0" lang="en-US" altLang="en-US" sz="600" b="0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de PD-L1</a:t>
            </a:r>
            <a:endParaRPr kumimoji="0" lang="en-US" altLang="en-US" sz="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227" name="ZoneTexte 226">
            <a:extLst>
              <a:ext uri="{FF2B5EF4-FFF2-40B4-BE49-F238E27FC236}">
                <a16:creationId xmlns:a16="http://schemas.microsoft.com/office/drawing/2014/main" xmlns="" id="{B64CCDCC-7F27-1639-AFE4-1CDE3B1D9595}"/>
              </a:ext>
            </a:extLst>
          </p:cNvPr>
          <p:cNvSpPr txBox="1"/>
          <p:nvPr/>
        </p:nvSpPr>
        <p:spPr>
          <a:xfrm>
            <a:off x="1265086" y="912288"/>
            <a:ext cx="4472536" cy="465514"/>
          </a:xfrm>
          <a:prstGeom prst="roundRect">
            <a:avLst>
              <a:gd name="adj" fmla="val 0"/>
            </a:avLst>
          </a:prstGeom>
          <a:solidFill>
            <a:srgbClr val="005086"/>
          </a:solidFill>
        </p:spPr>
        <p:txBody>
          <a:bodyPr wrap="square" rtlCol="0" anchor="ctr">
            <a:noAutofit/>
          </a:bodyPr>
          <a:lstStyle/>
          <a:p>
            <a:pPr algn="ctr">
              <a:defRPr/>
            </a:pPr>
            <a:r>
              <a:rPr lang="en-US" sz="1400" b="1">
                <a:solidFill>
                  <a:schemeClr val="bg1"/>
                </a:solidFill>
              </a:rPr>
              <a:t>Signal d’activité en monothérapie dans différentes études </a:t>
            </a:r>
          </a:p>
        </p:txBody>
      </p:sp>
      <p:sp>
        <p:nvSpPr>
          <p:cNvPr id="22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26717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072932"/>
            <a:ext cx="7285142" cy="785067"/>
          </a:xfrm>
        </p:spPr>
        <p:txBody>
          <a:bodyPr anchor="ctr"/>
          <a:lstStyle/>
          <a:p>
            <a:r>
              <a:rPr lang="fr-FR" dirty="0"/>
              <a:t>Adams S et al. Ann </a:t>
            </a:r>
            <a:r>
              <a:rPr lang="fr-FR" dirty="0" err="1"/>
              <a:t>Oncol</a:t>
            </a:r>
            <a:r>
              <a:rPr lang="fr-FR" dirty="0"/>
              <a:t> 2019; </a:t>
            </a:r>
            <a:r>
              <a:rPr lang="fr-FR" dirty="0" err="1"/>
              <a:t>Emens</a:t>
            </a:r>
            <a:r>
              <a:rPr lang="fr-FR" dirty="0"/>
              <a:t> LA et al, JAMA </a:t>
            </a:r>
            <a:r>
              <a:rPr lang="fr-FR" dirty="0" err="1"/>
              <a:t>Oncol</a:t>
            </a:r>
            <a:r>
              <a:rPr lang="fr-FR" dirty="0"/>
              <a:t>, 2018; Loi S et al. LBA13 </a:t>
            </a:r>
            <a:r>
              <a:rPr lang="fr-FR" dirty="0" smtClean="0"/>
              <a:t>ESMO</a:t>
            </a:r>
            <a:r>
              <a:rPr lang="fr-FR" dirty="0" smtClean="0">
                <a:latin typeface="Calibri" panose="020F0502020204030204" pitchFamily="34" charset="0"/>
                <a:cs typeface="Calibri" panose="020F0502020204030204" pitchFamily="34" charset="0"/>
              </a:rPr>
              <a:t>®</a:t>
            </a:r>
            <a:r>
              <a:rPr lang="fr-FR" dirty="0" smtClean="0"/>
              <a:t> </a:t>
            </a:r>
            <a:r>
              <a:rPr lang="fr-FR" dirty="0"/>
              <a:t>2017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5" y="4639"/>
            <a:ext cx="11259225" cy="516866"/>
          </a:xfrm>
        </p:spPr>
        <p:txBody>
          <a:bodyPr/>
          <a:lstStyle/>
          <a:p>
            <a:r>
              <a:rPr lang="fr-FR" dirty="0"/>
              <a:t>ICI en monothérapie</a:t>
            </a:r>
          </a:p>
        </p:txBody>
      </p:sp>
      <p:sp>
        <p:nvSpPr>
          <p:cNvPr id="5" name="Rectangle à coins arrondis 10">
            <a:extLst>
              <a:ext uri="{FF2B5EF4-FFF2-40B4-BE49-F238E27FC236}">
                <a16:creationId xmlns:a16="http://schemas.microsoft.com/office/drawing/2014/main" xmlns="" id="{9496DA13-85A6-F368-EA42-D3F0F437A525}"/>
              </a:ext>
            </a:extLst>
          </p:cNvPr>
          <p:cNvSpPr/>
          <p:nvPr/>
        </p:nvSpPr>
        <p:spPr>
          <a:xfrm>
            <a:off x="1208867" y="1068585"/>
            <a:ext cx="3598803" cy="365487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xmlns="" id="{04727844-D818-F1B5-ED38-CAD08EFF7399}"/>
              </a:ext>
            </a:extLst>
          </p:cNvPr>
          <p:cNvSpPr txBox="1"/>
          <p:nvPr/>
        </p:nvSpPr>
        <p:spPr>
          <a:xfrm>
            <a:off x="1306403" y="899308"/>
            <a:ext cx="2063059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Traitement et ligne</a:t>
            </a:r>
          </a:p>
        </p:txBody>
      </p:sp>
      <p:grpSp>
        <p:nvGrpSpPr>
          <p:cNvPr id="156" name="Groupe 155">
            <a:extLst>
              <a:ext uri="{FF2B5EF4-FFF2-40B4-BE49-F238E27FC236}">
                <a16:creationId xmlns:a16="http://schemas.microsoft.com/office/drawing/2014/main" xmlns="" id="{BDD71A3E-0E40-4EE3-5D0D-90EDDE9A4012}"/>
              </a:ext>
            </a:extLst>
          </p:cNvPr>
          <p:cNvGrpSpPr/>
          <p:nvPr/>
        </p:nvGrpSpPr>
        <p:grpSpPr>
          <a:xfrm>
            <a:off x="1300055" y="1430558"/>
            <a:ext cx="3416426" cy="2930925"/>
            <a:chOff x="1300055" y="1453006"/>
            <a:chExt cx="3416426" cy="2930925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DCD635C9-43A0-565C-C8CC-FC0DBB2EF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134" y="1454283"/>
              <a:ext cx="102464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en-US" sz="10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Pembrolizumab</a:t>
              </a:r>
              <a:endParaRPr kumimoji="0" lang="de-DE" alt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ヒラギノ角ゴ Pro W3" pitchFamily="127" charset="-128"/>
                <a:cs typeface="Calibri" panose="020F0502020204030204" pitchFamily="34" charset="0"/>
              </a:endParaRP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en-US" sz="1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(n = 254)</a:t>
              </a:r>
              <a:r>
                <a:rPr kumimoji="0" lang="de-DE" altLang="en-US" sz="1000" b="1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2,3</a:t>
              </a:r>
              <a:endParaRPr kumimoji="0" lang="en-GB" altLang="en-US" sz="1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ヒラギノ角ゴ Pro W3" pitchFamily="127" charset="-128"/>
                <a:cs typeface="Calibri" panose="020F0502020204030204" pitchFamily="34" charset="0"/>
              </a:endParaRPr>
            </a:p>
          </p:txBody>
        </p:sp>
        <p:sp>
          <p:nvSpPr>
            <p:cNvPr id="9" name="Rectangle 70">
              <a:extLst>
                <a:ext uri="{FF2B5EF4-FFF2-40B4-BE49-F238E27FC236}">
                  <a16:creationId xmlns:a16="http://schemas.microsoft.com/office/drawing/2014/main" xmlns="" id="{3DEBC3A4-F0D5-AC88-DC3E-67E0AFDBD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185" y="1453006"/>
              <a:ext cx="944489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en-US" sz="105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Atezolizumab</a:t>
              </a:r>
              <a:endParaRPr kumimoji="0" lang="de-DE" altLang="en-US" sz="105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ヒラギノ角ゴ Pro W3" pitchFamily="127" charset="-128"/>
                <a:cs typeface="Calibri" panose="020F0502020204030204" pitchFamily="34" charset="0"/>
              </a:endParaRP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en-US" sz="105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(n = 115)</a:t>
              </a:r>
              <a:r>
                <a:rPr kumimoji="0" lang="de-DE" altLang="en-US" sz="1050" b="1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1</a:t>
              </a:r>
              <a:endParaRPr kumimoji="0" lang="en-GB" altLang="en-US" sz="105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ヒラギノ角ゴ Pro W3" pitchFamily="127" charset="-128"/>
                <a:cs typeface="Calibri" panose="020F0502020204030204" pitchFamily="34" charset="0"/>
              </a:endParaRPr>
            </a:p>
          </p:txBody>
        </p:sp>
        <p:sp>
          <p:nvSpPr>
            <p:cNvPr id="11" name="Title 2">
              <a:extLst>
                <a:ext uri="{FF2B5EF4-FFF2-40B4-BE49-F238E27FC236}">
                  <a16:creationId xmlns:a16="http://schemas.microsoft.com/office/drawing/2014/main" xmlns="" id="{962777E1-3460-E945-474A-024AF501550E}"/>
                </a:ext>
              </a:extLst>
            </p:cNvPr>
            <p:cNvSpPr txBox="1">
              <a:spLocks/>
            </p:cNvSpPr>
            <p:nvPr/>
          </p:nvSpPr>
          <p:spPr>
            <a:xfrm>
              <a:off x="2023947" y="1980264"/>
              <a:ext cx="323860" cy="178731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24</a:t>
              </a:r>
            </a:p>
          </p:txBody>
        </p:sp>
        <p:sp>
          <p:nvSpPr>
            <p:cNvPr id="12" name="Title 2">
              <a:extLst>
                <a:ext uri="{FF2B5EF4-FFF2-40B4-BE49-F238E27FC236}">
                  <a16:creationId xmlns:a16="http://schemas.microsoft.com/office/drawing/2014/main" xmlns="" id="{180315B6-6902-DA65-F674-CBD6404B4420}"/>
                </a:ext>
              </a:extLst>
            </p:cNvPr>
            <p:cNvSpPr txBox="1">
              <a:spLocks/>
            </p:cNvSpPr>
            <p:nvPr/>
          </p:nvSpPr>
          <p:spPr>
            <a:xfrm>
              <a:off x="2642319" y="3227553"/>
              <a:ext cx="319667" cy="149369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6.0</a:t>
              </a:r>
            </a:p>
          </p:txBody>
        </p:sp>
        <p:sp>
          <p:nvSpPr>
            <p:cNvPr id="13" name="Title 2">
              <a:extLst>
                <a:ext uri="{FF2B5EF4-FFF2-40B4-BE49-F238E27FC236}">
                  <a16:creationId xmlns:a16="http://schemas.microsoft.com/office/drawing/2014/main" xmlns="" id="{4779F422-98D7-50F0-65A5-A1420709FAF8}"/>
                </a:ext>
              </a:extLst>
            </p:cNvPr>
            <p:cNvSpPr txBox="1">
              <a:spLocks/>
            </p:cNvSpPr>
            <p:nvPr/>
          </p:nvSpPr>
          <p:spPr>
            <a:xfrm>
              <a:off x="2593060" y="3786728"/>
              <a:ext cx="378359" cy="300014"/>
            </a:xfrm>
            <a:prstGeom prst="rect">
              <a:avLst/>
            </a:prstGeom>
          </p:spPr>
          <p:txBody>
            <a:bodyPr lIns="0" rIns="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2L+</a:t>
              </a:r>
            </a:p>
          </p:txBody>
        </p:sp>
        <p:sp>
          <p:nvSpPr>
            <p:cNvPr id="14" name="Title 2">
              <a:extLst>
                <a:ext uri="{FF2B5EF4-FFF2-40B4-BE49-F238E27FC236}">
                  <a16:creationId xmlns:a16="http://schemas.microsoft.com/office/drawing/2014/main" xmlns="" id="{3C87A932-3E3C-B6E9-AA07-DB1FF7F74091}"/>
                </a:ext>
              </a:extLst>
            </p:cNvPr>
            <p:cNvSpPr txBox="1">
              <a:spLocks/>
            </p:cNvSpPr>
            <p:nvPr/>
          </p:nvSpPr>
          <p:spPr>
            <a:xfrm>
              <a:off x="1939052" y="3795664"/>
              <a:ext cx="377312" cy="301290"/>
            </a:xfrm>
            <a:prstGeom prst="rect">
              <a:avLst/>
            </a:prstGeom>
          </p:spPr>
          <p:txBody>
            <a:bodyPr lIns="0" rIns="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1L</a:t>
              </a:r>
            </a:p>
          </p:txBody>
        </p:sp>
        <p:cxnSp>
          <p:nvCxnSpPr>
            <p:cNvPr id="15" name="Straight Connector 70">
              <a:extLst>
                <a:ext uri="{FF2B5EF4-FFF2-40B4-BE49-F238E27FC236}">
                  <a16:creationId xmlns:a16="http://schemas.microsoft.com/office/drawing/2014/main" xmlns="" id="{2061CA4C-7BEA-7FDD-827F-546A3F7FEA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93368" y="1671354"/>
              <a:ext cx="0" cy="2096224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tailEnd type="triangle" w="lg" len="lg"/>
            </a:ln>
            <a:effectLst/>
          </p:spPr>
        </p:cxnSp>
        <p:sp>
          <p:nvSpPr>
            <p:cNvPr id="16" name="Title 2">
              <a:extLst>
                <a:ext uri="{FF2B5EF4-FFF2-40B4-BE49-F238E27FC236}">
                  <a16:creationId xmlns:a16="http://schemas.microsoft.com/office/drawing/2014/main" xmlns="" id="{5D90FB62-0AB2-FD80-E725-D1755DB87317}"/>
                </a:ext>
              </a:extLst>
            </p:cNvPr>
            <p:cNvSpPr txBox="1">
              <a:spLocks/>
            </p:cNvSpPr>
            <p:nvPr/>
          </p:nvSpPr>
          <p:spPr>
            <a:xfrm rot="16200000">
              <a:off x="399998" y="2734114"/>
              <a:ext cx="2030694" cy="230579"/>
            </a:xfrm>
            <a:prstGeom prst="rect">
              <a:avLst/>
            </a:prstGeom>
            <a:noFill/>
          </p:spPr>
          <p:txBody>
            <a:bodyPr lIns="0" rIns="2700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900" dirty="0">
                  <a:solidFill>
                    <a:srgbClr val="1F497D">
                      <a:lumMod val="50000"/>
                    </a:srgbClr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TRO</a:t>
              </a: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(%)</a:t>
              </a:r>
            </a:p>
          </p:txBody>
        </p:sp>
        <p:sp>
          <p:nvSpPr>
            <p:cNvPr id="17" name="Title 2">
              <a:extLst>
                <a:ext uri="{FF2B5EF4-FFF2-40B4-BE49-F238E27FC236}">
                  <a16:creationId xmlns:a16="http://schemas.microsoft.com/office/drawing/2014/main" xmlns="" id="{4CE4AAA3-05D2-444F-B176-910C790EC14D}"/>
                </a:ext>
              </a:extLst>
            </p:cNvPr>
            <p:cNvSpPr txBox="1">
              <a:spLocks/>
            </p:cNvSpPr>
            <p:nvPr/>
          </p:nvSpPr>
          <p:spPr>
            <a:xfrm>
              <a:off x="1486279" y="3098613"/>
              <a:ext cx="260974" cy="135325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10</a:t>
              </a:r>
            </a:p>
          </p:txBody>
        </p:sp>
        <p:cxnSp>
          <p:nvCxnSpPr>
            <p:cNvPr id="18" name="Straight Connector 73">
              <a:extLst>
                <a:ext uri="{FF2B5EF4-FFF2-40B4-BE49-F238E27FC236}">
                  <a16:creationId xmlns:a16="http://schemas.microsoft.com/office/drawing/2014/main" xmlns="" id="{59648D82-7F6D-7610-ABEE-CCD66136EBFD}"/>
                </a:ext>
              </a:extLst>
            </p:cNvPr>
            <p:cNvCxnSpPr/>
            <p:nvPr/>
          </p:nvCxnSpPr>
          <p:spPr>
            <a:xfrm flipV="1">
              <a:off x="1747252" y="3166274"/>
              <a:ext cx="46116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19" name="Straight Connector 74">
              <a:extLst>
                <a:ext uri="{FF2B5EF4-FFF2-40B4-BE49-F238E27FC236}">
                  <a16:creationId xmlns:a16="http://schemas.microsoft.com/office/drawing/2014/main" xmlns="" id="{1D421C67-F424-5E99-DA29-E95569AA04BC}"/>
                </a:ext>
              </a:extLst>
            </p:cNvPr>
            <p:cNvCxnSpPr/>
            <p:nvPr/>
          </p:nvCxnSpPr>
          <p:spPr>
            <a:xfrm flipV="1">
              <a:off x="1747252" y="2571354"/>
              <a:ext cx="46116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20" name="Straight Connector 75">
              <a:extLst>
                <a:ext uri="{FF2B5EF4-FFF2-40B4-BE49-F238E27FC236}">
                  <a16:creationId xmlns:a16="http://schemas.microsoft.com/office/drawing/2014/main" xmlns="" id="{32F427CC-01E0-A5D4-44CB-040F159E79D6}"/>
                </a:ext>
              </a:extLst>
            </p:cNvPr>
            <p:cNvCxnSpPr/>
            <p:nvPr/>
          </p:nvCxnSpPr>
          <p:spPr>
            <a:xfrm flipV="1">
              <a:off x="1747252" y="1948348"/>
              <a:ext cx="46116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sp>
          <p:nvSpPr>
            <p:cNvPr id="21" name="Title 2">
              <a:extLst>
                <a:ext uri="{FF2B5EF4-FFF2-40B4-BE49-F238E27FC236}">
                  <a16:creationId xmlns:a16="http://schemas.microsoft.com/office/drawing/2014/main" xmlns="" id="{58B009E2-EB07-E282-41F6-8472DDDE3D68}"/>
                </a:ext>
              </a:extLst>
            </p:cNvPr>
            <p:cNvSpPr txBox="1">
              <a:spLocks/>
            </p:cNvSpPr>
            <p:nvPr/>
          </p:nvSpPr>
          <p:spPr>
            <a:xfrm>
              <a:off x="1486279" y="2488373"/>
              <a:ext cx="260974" cy="134048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20</a:t>
              </a:r>
            </a:p>
          </p:txBody>
        </p:sp>
        <p:sp>
          <p:nvSpPr>
            <p:cNvPr id="22" name="Title 2">
              <a:extLst>
                <a:ext uri="{FF2B5EF4-FFF2-40B4-BE49-F238E27FC236}">
                  <a16:creationId xmlns:a16="http://schemas.microsoft.com/office/drawing/2014/main" xmlns="" id="{4EE3F5FE-C6CB-86CB-C97F-DF01B5B5CB37}"/>
                </a:ext>
              </a:extLst>
            </p:cNvPr>
            <p:cNvSpPr txBox="1">
              <a:spLocks/>
            </p:cNvSpPr>
            <p:nvPr/>
          </p:nvSpPr>
          <p:spPr>
            <a:xfrm>
              <a:off x="1486279" y="1864088"/>
              <a:ext cx="260974" cy="134049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30</a:t>
              </a:r>
            </a:p>
          </p:txBody>
        </p:sp>
        <p:sp>
          <p:nvSpPr>
            <p:cNvPr id="23" name="Title 2">
              <a:extLst>
                <a:ext uri="{FF2B5EF4-FFF2-40B4-BE49-F238E27FC236}">
                  <a16:creationId xmlns:a16="http://schemas.microsoft.com/office/drawing/2014/main" xmlns="" id="{215BE840-7F36-FA6A-7A39-2BD3EEE8C54B}"/>
                </a:ext>
              </a:extLst>
            </p:cNvPr>
            <p:cNvSpPr txBox="1">
              <a:spLocks/>
            </p:cNvSpPr>
            <p:nvPr/>
          </p:nvSpPr>
          <p:spPr>
            <a:xfrm>
              <a:off x="1517722" y="3674382"/>
              <a:ext cx="260974" cy="135325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24" name="Title 2">
              <a:extLst>
                <a:ext uri="{FF2B5EF4-FFF2-40B4-BE49-F238E27FC236}">
                  <a16:creationId xmlns:a16="http://schemas.microsoft.com/office/drawing/2014/main" xmlns="" id="{29C4A016-285B-EB22-1867-8F1BCC3A8634}"/>
                </a:ext>
              </a:extLst>
            </p:cNvPr>
            <p:cNvSpPr txBox="1">
              <a:spLocks/>
            </p:cNvSpPr>
            <p:nvPr/>
          </p:nvSpPr>
          <p:spPr>
            <a:xfrm>
              <a:off x="3278777" y="2153942"/>
              <a:ext cx="467822" cy="173886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21.4</a:t>
              </a:r>
            </a:p>
          </p:txBody>
        </p:sp>
        <p:sp>
          <p:nvSpPr>
            <p:cNvPr id="25" name="Title 2">
              <a:extLst>
                <a:ext uri="{FF2B5EF4-FFF2-40B4-BE49-F238E27FC236}">
                  <a16:creationId xmlns:a16="http://schemas.microsoft.com/office/drawing/2014/main" xmlns="" id="{0F5FE7CA-3AA8-5942-C7E5-294CABE672D7}"/>
                </a:ext>
              </a:extLst>
            </p:cNvPr>
            <p:cNvSpPr txBox="1">
              <a:spLocks/>
            </p:cNvSpPr>
            <p:nvPr/>
          </p:nvSpPr>
          <p:spPr>
            <a:xfrm>
              <a:off x="4048854" y="3246704"/>
              <a:ext cx="309186" cy="149368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5.3</a:t>
              </a:r>
            </a:p>
          </p:txBody>
        </p:sp>
        <p:sp>
          <p:nvSpPr>
            <p:cNvPr id="26" name="Title 2">
              <a:extLst>
                <a:ext uri="{FF2B5EF4-FFF2-40B4-BE49-F238E27FC236}">
                  <a16:creationId xmlns:a16="http://schemas.microsoft.com/office/drawing/2014/main" xmlns="" id="{6229AF00-F9A0-7981-7DB5-30552EC2B53E}"/>
                </a:ext>
              </a:extLst>
            </p:cNvPr>
            <p:cNvSpPr txBox="1">
              <a:spLocks/>
            </p:cNvSpPr>
            <p:nvPr/>
          </p:nvSpPr>
          <p:spPr>
            <a:xfrm>
              <a:off x="4018459" y="3799494"/>
              <a:ext cx="377312" cy="301290"/>
            </a:xfrm>
            <a:prstGeom prst="rect">
              <a:avLst/>
            </a:prstGeom>
          </p:spPr>
          <p:txBody>
            <a:bodyPr lIns="0" rIns="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2L+</a:t>
              </a:r>
            </a:p>
          </p:txBody>
        </p:sp>
        <p:sp>
          <p:nvSpPr>
            <p:cNvPr id="27" name="Title 2">
              <a:extLst>
                <a:ext uri="{FF2B5EF4-FFF2-40B4-BE49-F238E27FC236}">
                  <a16:creationId xmlns:a16="http://schemas.microsoft.com/office/drawing/2014/main" xmlns="" id="{A90315F6-A634-330D-8BC6-1FBDDBDAF61B}"/>
                </a:ext>
              </a:extLst>
            </p:cNvPr>
            <p:cNvSpPr txBox="1">
              <a:spLocks/>
            </p:cNvSpPr>
            <p:nvPr/>
          </p:nvSpPr>
          <p:spPr>
            <a:xfrm>
              <a:off x="3291086" y="3799494"/>
              <a:ext cx="377312" cy="301290"/>
            </a:xfrm>
            <a:prstGeom prst="rect">
              <a:avLst/>
            </a:prstGeom>
          </p:spPr>
          <p:txBody>
            <a:bodyPr lIns="0" rIns="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1L</a:t>
              </a:r>
            </a:p>
          </p:txBody>
        </p:sp>
        <p:sp>
          <p:nvSpPr>
            <p:cNvPr id="28" name="Rectangle 84">
              <a:extLst>
                <a:ext uri="{FF2B5EF4-FFF2-40B4-BE49-F238E27FC236}">
                  <a16:creationId xmlns:a16="http://schemas.microsoft.com/office/drawing/2014/main" xmlns="" id="{9A73191D-01F4-B322-8D28-6EA6BA8C4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959" y="4040781"/>
              <a:ext cx="798643" cy="341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KN-086, </a:t>
              </a:r>
              <a:r>
                <a:rPr kumimoji="0" lang="de-DE" altLang="en-US" sz="9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Cohorte</a:t>
              </a:r>
              <a:r>
                <a:rPr kumimoji="0" lang="de-DE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 B</a:t>
              </a:r>
              <a:endParaRPr kumimoji="0" lang="en-GB" altLang="en-US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ヒラギノ角ゴ Pro W3" pitchFamily="127" charset="-128"/>
                <a:cs typeface="Calibri" panose="020F0502020204030204" pitchFamily="34" charset="0"/>
              </a:endParaRPr>
            </a:p>
          </p:txBody>
        </p:sp>
        <p:sp>
          <p:nvSpPr>
            <p:cNvPr id="29" name="Rectangle 86">
              <a:extLst>
                <a:ext uri="{FF2B5EF4-FFF2-40B4-BE49-F238E27FC236}">
                  <a16:creationId xmlns:a16="http://schemas.microsoft.com/office/drawing/2014/main" xmlns="" id="{887A9945-2CAA-ADE8-581A-107F99EF3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188" y="4042058"/>
              <a:ext cx="808076" cy="341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K-086, </a:t>
              </a:r>
              <a:r>
                <a:rPr kumimoji="0" lang="de-DE" altLang="en-US" sz="9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Cohorte</a:t>
              </a:r>
              <a:r>
                <a:rPr kumimoji="0" lang="de-DE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itchFamily="34" charset="0"/>
                  <a:ea typeface="ヒラギノ角ゴ Pro W3" pitchFamily="127" charset="-128"/>
                  <a:cs typeface="Calibri" panose="020F0502020204030204" pitchFamily="34" charset="0"/>
                </a:rPr>
                <a:t> A</a:t>
              </a:r>
              <a:endParaRPr kumimoji="0" lang="en-GB" altLang="en-US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ヒラギノ角ゴ Pro W3" pitchFamily="127" charset="-128"/>
                <a:cs typeface="Calibri" panose="020F0502020204030204" pitchFamily="34" charset="0"/>
              </a:endParaRPr>
            </a:p>
          </p:txBody>
        </p:sp>
        <p:grpSp>
          <p:nvGrpSpPr>
            <p:cNvPr id="30" name="Group 85">
              <a:extLst>
                <a:ext uri="{FF2B5EF4-FFF2-40B4-BE49-F238E27FC236}">
                  <a16:creationId xmlns:a16="http://schemas.microsoft.com/office/drawing/2014/main" xmlns="" id="{1C87616A-9F03-9639-B6EA-1D0CE669C775}"/>
                </a:ext>
              </a:extLst>
            </p:cNvPr>
            <p:cNvGrpSpPr/>
            <p:nvPr/>
          </p:nvGrpSpPr>
          <p:grpSpPr>
            <a:xfrm>
              <a:off x="1961636" y="2177061"/>
              <a:ext cx="373134" cy="1585604"/>
              <a:chOff x="7460607" y="2391347"/>
              <a:chExt cx="565172" cy="1971677"/>
            </a:xfrm>
          </p:grpSpPr>
          <p:sp>
            <p:nvSpPr>
              <p:cNvPr id="44" name="Rectangle 7">
                <a:extLst>
                  <a:ext uri="{FF2B5EF4-FFF2-40B4-BE49-F238E27FC236}">
                    <a16:creationId xmlns:a16="http://schemas.microsoft.com/office/drawing/2014/main" xmlns="" id="{6B88D81C-4413-7C39-8292-C5AC68240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0607" y="2391347"/>
                <a:ext cx="565150" cy="1971677"/>
              </a:xfrm>
              <a:prstGeom prst="rect">
                <a:avLst/>
              </a:prstGeom>
              <a:solidFill>
                <a:schemeClr val="bg2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Rectangle 7">
                <a:extLst>
                  <a:ext uri="{FF2B5EF4-FFF2-40B4-BE49-F238E27FC236}">
                    <a16:creationId xmlns:a16="http://schemas.microsoft.com/office/drawing/2014/main" xmlns="" id="{704024C0-BCB9-029E-5611-24D5F3B49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0629" y="3603627"/>
                <a:ext cx="565150" cy="755828"/>
              </a:xfrm>
              <a:prstGeom prst="rect">
                <a:avLst/>
              </a:prstGeom>
              <a:solidFill>
                <a:srgbClr val="005086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1" name="Group 86">
              <a:extLst>
                <a:ext uri="{FF2B5EF4-FFF2-40B4-BE49-F238E27FC236}">
                  <a16:creationId xmlns:a16="http://schemas.microsoft.com/office/drawing/2014/main" xmlns="" id="{7009DDB7-B971-C823-59A6-859A8085E122}"/>
                </a:ext>
              </a:extLst>
            </p:cNvPr>
            <p:cNvGrpSpPr/>
            <p:nvPr/>
          </p:nvGrpSpPr>
          <p:grpSpPr>
            <a:xfrm>
              <a:off x="2595672" y="3416498"/>
              <a:ext cx="373134" cy="354909"/>
              <a:chOff x="7460607" y="3928049"/>
              <a:chExt cx="565172" cy="441325"/>
            </a:xfrm>
          </p:grpSpPr>
          <p:sp>
            <p:nvSpPr>
              <p:cNvPr id="42" name="Rectangle 7">
                <a:extLst>
                  <a:ext uri="{FF2B5EF4-FFF2-40B4-BE49-F238E27FC236}">
                    <a16:creationId xmlns:a16="http://schemas.microsoft.com/office/drawing/2014/main" xmlns="" id="{09969025-658B-EA99-7707-1054186CF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0607" y="3928049"/>
                <a:ext cx="565150" cy="434975"/>
              </a:xfrm>
              <a:prstGeom prst="rect">
                <a:avLst/>
              </a:prstGeom>
              <a:solidFill>
                <a:schemeClr val="bg2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Rectangle 7">
                <a:extLst>
                  <a:ext uri="{FF2B5EF4-FFF2-40B4-BE49-F238E27FC236}">
                    <a16:creationId xmlns:a16="http://schemas.microsoft.com/office/drawing/2014/main" xmlns="" id="{8B8D624D-9F66-F99C-7622-221B7528C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0629" y="4247135"/>
                <a:ext cx="565150" cy="122239"/>
              </a:xfrm>
              <a:prstGeom prst="rect">
                <a:avLst/>
              </a:prstGeom>
              <a:solidFill>
                <a:srgbClr val="005086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2" name="Rectangle 7">
              <a:extLst>
                <a:ext uri="{FF2B5EF4-FFF2-40B4-BE49-F238E27FC236}">
                  <a16:creationId xmlns:a16="http://schemas.microsoft.com/office/drawing/2014/main" xmlns="" id="{86CABE5E-0A64-86B0-885F-DCC0104E5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0848" y="2382571"/>
              <a:ext cx="373119" cy="1363583"/>
            </a:xfrm>
            <a:prstGeom prst="rect">
              <a:avLst/>
            </a:prstGeom>
            <a:solidFill>
              <a:schemeClr val="bg2"/>
            </a:solidFill>
            <a:ln w="0">
              <a:noFill/>
              <a:miter lim="800000"/>
              <a:headEnd/>
              <a:tailEnd/>
            </a:ln>
          </p:spPr>
          <p:txBody>
            <a:bodyPr anchor="b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Wingdings" panose="05000000000000000000" pitchFamily="2" charset="2"/>
                <a:buNone/>
                <a:tabLst/>
                <a:defRPr/>
              </a:pPr>
              <a:endPara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Rectangle 7">
              <a:extLst>
                <a:ext uri="{FF2B5EF4-FFF2-40B4-BE49-F238E27FC236}">
                  <a16:creationId xmlns:a16="http://schemas.microsoft.com/office/drawing/2014/main" xmlns="" id="{E66B070B-B180-8E49-9153-700B5BD22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0862" y="3481887"/>
              <a:ext cx="373119" cy="284694"/>
            </a:xfrm>
            <a:prstGeom prst="rect">
              <a:avLst/>
            </a:prstGeom>
            <a:solidFill>
              <a:srgbClr val="005086"/>
            </a:solidFill>
            <a:ln w="0">
              <a:noFill/>
              <a:miter lim="800000"/>
              <a:headEnd/>
              <a:tailEnd/>
            </a:ln>
          </p:spPr>
          <p:txBody>
            <a:bodyPr anchor="b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Wingdings" panose="05000000000000000000" pitchFamily="2" charset="2"/>
                <a:buNone/>
                <a:tabLst/>
                <a:defRPr/>
              </a:pPr>
              <a:endPara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Rectangle 7">
              <a:extLst>
                <a:ext uri="{FF2B5EF4-FFF2-40B4-BE49-F238E27FC236}">
                  <a16:creationId xmlns:a16="http://schemas.microsoft.com/office/drawing/2014/main" xmlns="" id="{1A7C07A2-0767-3792-A71D-904C4300A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510" y="3433617"/>
              <a:ext cx="373119" cy="305497"/>
            </a:xfrm>
            <a:prstGeom prst="rect">
              <a:avLst/>
            </a:prstGeom>
            <a:solidFill>
              <a:schemeClr val="bg2"/>
            </a:solidFill>
            <a:ln w="0">
              <a:noFill/>
              <a:miter lim="800000"/>
              <a:headEnd/>
              <a:tailEnd/>
            </a:ln>
          </p:spPr>
          <p:txBody>
            <a:bodyPr anchor="b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Wingdings" panose="05000000000000000000" pitchFamily="2" charset="2"/>
                <a:buNone/>
                <a:tabLst/>
                <a:defRPr/>
              </a:pPr>
              <a:endPara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7">
              <a:extLst>
                <a:ext uri="{FF2B5EF4-FFF2-40B4-BE49-F238E27FC236}">
                  <a16:creationId xmlns:a16="http://schemas.microsoft.com/office/drawing/2014/main" xmlns="" id="{3CA90A2C-0512-158C-D053-D6DACA8B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524" y="3716134"/>
              <a:ext cx="373119" cy="43406"/>
            </a:xfrm>
            <a:prstGeom prst="rect">
              <a:avLst/>
            </a:prstGeom>
            <a:solidFill>
              <a:srgbClr val="005086"/>
            </a:solidFill>
            <a:ln w="0">
              <a:noFill/>
              <a:miter lim="800000"/>
              <a:headEnd/>
              <a:tailEnd/>
            </a:ln>
          </p:spPr>
          <p:txBody>
            <a:bodyPr anchor="b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Wingdings" panose="05000000000000000000" pitchFamily="2" charset="2"/>
                <a:buNone/>
                <a:tabLst/>
                <a:defRPr/>
              </a:pPr>
              <a:endPara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36" name="Group 91">
              <a:extLst>
                <a:ext uri="{FF2B5EF4-FFF2-40B4-BE49-F238E27FC236}">
                  <a16:creationId xmlns:a16="http://schemas.microsoft.com/office/drawing/2014/main" xmlns="" id="{9949964E-DD1C-6971-548E-5B12D648E05A}"/>
                </a:ext>
              </a:extLst>
            </p:cNvPr>
            <p:cNvGrpSpPr/>
            <p:nvPr/>
          </p:nvGrpSpPr>
          <p:grpSpPr>
            <a:xfrm>
              <a:off x="4029949" y="1949465"/>
              <a:ext cx="686532" cy="425420"/>
              <a:chOff x="6634823" y="5152489"/>
              <a:chExt cx="1039865" cy="529004"/>
            </a:xfrm>
          </p:grpSpPr>
          <p:sp>
            <p:nvSpPr>
              <p:cNvPr id="38" name="Rectangle 52">
                <a:extLst>
                  <a:ext uri="{FF2B5EF4-FFF2-40B4-BE49-F238E27FC236}">
                    <a16:creationId xmlns:a16="http://schemas.microsoft.com/office/drawing/2014/main" xmlns="" id="{F9A08F92-1918-8E4C-C192-83C7DB7F9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823" y="5233281"/>
                <a:ext cx="192088" cy="146050"/>
              </a:xfrm>
              <a:prstGeom prst="rect">
                <a:avLst/>
              </a:prstGeom>
              <a:solidFill>
                <a:srgbClr val="005086"/>
              </a:solidFill>
              <a:ln w="11176">
                <a:noFill/>
                <a:miter lim="800000"/>
                <a:headEnd/>
                <a:tailEnd/>
              </a:ln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endPara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tangle 54">
                <a:extLst>
                  <a:ext uri="{FF2B5EF4-FFF2-40B4-BE49-F238E27FC236}">
                    <a16:creationId xmlns:a16="http://schemas.microsoft.com/office/drawing/2014/main" xmlns="" id="{1DC1932C-4531-B39C-9BD8-D6DD9D48C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825" y="5467688"/>
                <a:ext cx="192088" cy="146050"/>
              </a:xfrm>
              <a:prstGeom prst="rect">
                <a:avLst/>
              </a:prstGeom>
              <a:solidFill>
                <a:schemeClr val="bg2"/>
              </a:solidFill>
              <a:ln w="11176">
                <a:noFill/>
                <a:miter lim="800000"/>
                <a:headEnd/>
                <a:tailEnd/>
              </a:ln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endPara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TextBox 1">
                <a:extLst>
                  <a:ext uri="{FF2B5EF4-FFF2-40B4-BE49-F238E27FC236}">
                    <a16:creationId xmlns:a16="http://schemas.microsoft.com/office/drawing/2014/main" xmlns="" id="{382EE7BE-7E99-77B6-2263-ABA9A4B67A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flipH="1">
                <a:off x="6871637" y="5152489"/>
                <a:ext cx="803051" cy="2656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defTabSz="4572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9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CR</a:t>
                </a:r>
              </a:p>
            </p:txBody>
          </p:sp>
          <p:sp>
            <p:nvSpPr>
              <p:cNvPr id="41" name="TextBox 1">
                <a:extLst>
                  <a:ext uri="{FF2B5EF4-FFF2-40B4-BE49-F238E27FC236}">
                    <a16:creationId xmlns:a16="http://schemas.microsoft.com/office/drawing/2014/main" xmlns="" id="{2864B70F-740F-FBC7-0840-5A41ACB8B1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flipH="1">
                <a:off x="6857005" y="5415798"/>
                <a:ext cx="803048" cy="2656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defTabSz="4572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9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PR</a:t>
                </a:r>
              </a:p>
            </p:txBody>
          </p:sp>
        </p:grpSp>
        <p:cxnSp>
          <p:nvCxnSpPr>
            <p:cNvPr id="37" name="Straight Connector 69">
              <a:extLst>
                <a:ext uri="{FF2B5EF4-FFF2-40B4-BE49-F238E27FC236}">
                  <a16:creationId xmlns:a16="http://schemas.microsoft.com/office/drawing/2014/main" xmlns="" id="{17A22AF4-BB8D-A225-8ECC-4F1822A40BE4}"/>
                </a:ext>
              </a:extLst>
            </p:cNvPr>
            <p:cNvCxnSpPr/>
            <p:nvPr/>
          </p:nvCxnSpPr>
          <p:spPr>
            <a:xfrm flipV="1">
              <a:off x="1793368" y="3767578"/>
              <a:ext cx="2852896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</p:grpSp>
      <p:sp>
        <p:nvSpPr>
          <p:cNvPr id="157" name="TextBox 24">
            <a:extLst>
              <a:ext uri="{FF2B5EF4-FFF2-40B4-BE49-F238E27FC236}">
                <a16:creationId xmlns:a16="http://schemas.microsoft.com/office/drawing/2014/main" xmlns="" id="{1FC769EF-2465-D76F-1FE8-49CC6C55DBBA}"/>
              </a:ext>
            </a:extLst>
          </p:cNvPr>
          <p:cNvSpPr txBox="1"/>
          <p:nvPr/>
        </p:nvSpPr>
        <p:spPr>
          <a:xfrm>
            <a:off x="1208867" y="4864131"/>
            <a:ext cx="2782703" cy="830997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err="1">
                <a:solidFill>
                  <a:srgbClr val="000000"/>
                </a:solidFill>
                <a:cs typeface="Calibri" panose="020F0502020204030204" pitchFamily="34" charset="0"/>
              </a:rPr>
              <a:t>Meilleurs</a:t>
            </a:r>
            <a:r>
              <a:rPr lang="en-US" sz="1200" b="1" dirty="0">
                <a:solidFill>
                  <a:srgbClr val="000000"/>
                </a:solidFill>
                <a:cs typeface="Calibri" panose="020F0502020204030204" pitchFamily="34" charset="0"/>
              </a:rPr>
              <a:t> </a:t>
            </a:r>
            <a:r>
              <a:rPr lang="en-US" sz="1200" b="1" dirty="0" err="1">
                <a:solidFill>
                  <a:srgbClr val="000000"/>
                </a:solidFill>
                <a:cs typeface="Calibri" panose="020F0502020204030204" pitchFamily="34" charset="0"/>
              </a:rPr>
              <a:t>répondeurs</a:t>
            </a:r>
            <a:r>
              <a:rPr lang="en-US" sz="1200" b="1" dirty="0">
                <a:solidFill>
                  <a:srgbClr val="000000"/>
                </a:solidFill>
                <a:cs typeface="Calibri" panose="020F0502020204030204" pitchFamily="34" charset="0"/>
              </a:rPr>
              <a:t> :</a:t>
            </a:r>
          </a:p>
          <a:p>
            <a:pPr marL="285750" indent="-28575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buFont typeface="Wingdings" panose="05000000000000000000" pitchFamily="2" charset="2"/>
              <a:buChar char="§"/>
              <a:defRPr/>
            </a:pPr>
            <a:r>
              <a:rPr lang="en-US" sz="1200" dirty="0">
                <a:solidFill>
                  <a:srgbClr val="000000"/>
                </a:solidFill>
                <a:cs typeface="Calibri" panose="020F0502020204030204" pitchFamily="34" charset="0"/>
              </a:rPr>
              <a:t>Patients </a:t>
            </a:r>
            <a:r>
              <a:rPr lang="en-US" sz="1200" dirty="0" err="1">
                <a:solidFill>
                  <a:srgbClr val="000000"/>
                </a:solidFill>
                <a:cs typeface="Calibri" panose="020F0502020204030204" pitchFamily="34" charset="0"/>
              </a:rPr>
              <a:t>moins</a:t>
            </a:r>
            <a:r>
              <a:rPr lang="en-US" sz="1200" dirty="0">
                <a:solidFill>
                  <a:srgbClr val="000000"/>
                </a:solidFill>
                <a:cs typeface="Calibri" panose="020F0502020204030204" pitchFamily="34" charset="0"/>
              </a:rPr>
              <a:t> </a:t>
            </a:r>
            <a:r>
              <a:rPr lang="en-US" sz="1200" dirty="0" err="1">
                <a:solidFill>
                  <a:srgbClr val="000000"/>
                </a:solidFill>
                <a:cs typeface="Calibri" panose="020F0502020204030204" pitchFamily="34" charset="0"/>
              </a:rPr>
              <a:t>pré-traités</a:t>
            </a:r>
            <a:r>
              <a:rPr lang="en-US" sz="1200" dirty="0">
                <a:solidFill>
                  <a:srgbClr val="000000"/>
                </a:solidFill>
                <a:cs typeface="Calibri" panose="020F0502020204030204" pitchFamily="34" charset="0"/>
              </a:rPr>
              <a:t> (L1)</a:t>
            </a:r>
          </a:p>
          <a:p>
            <a:pPr marL="285750" indent="-28575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buFont typeface="Wingdings" panose="05000000000000000000" pitchFamily="2" charset="2"/>
              <a:buChar char="§"/>
              <a:defRPr/>
            </a:pPr>
            <a:r>
              <a:rPr lang="en-US" sz="1200" dirty="0" err="1">
                <a:solidFill>
                  <a:srgbClr val="000000"/>
                </a:solidFill>
                <a:cs typeface="Calibri" panose="020F0502020204030204" pitchFamily="34" charset="0"/>
              </a:rPr>
              <a:t>Taux</a:t>
            </a:r>
            <a:r>
              <a:rPr lang="en-US" sz="1200" dirty="0">
                <a:solidFill>
                  <a:srgbClr val="000000"/>
                </a:solidFill>
                <a:cs typeface="Calibri" panose="020F0502020204030204" pitchFamily="34" charset="0"/>
              </a:rPr>
              <a:t> de TILs </a:t>
            </a:r>
            <a:r>
              <a:rPr lang="en-US" sz="1200" dirty="0" err="1">
                <a:solidFill>
                  <a:srgbClr val="000000"/>
                </a:solidFill>
                <a:cs typeface="Calibri" panose="020F0502020204030204" pitchFamily="34" charset="0"/>
              </a:rPr>
              <a:t>élevé</a:t>
            </a:r>
            <a:endParaRPr lang="en-US" sz="1200" dirty="0">
              <a:solidFill>
                <a:srgbClr val="000000"/>
              </a:solidFill>
              <a:cs typeface="Calibri" panose="020F0502020204030204" pitchFamily="34" charset="0"/>
            </a:endParaRPr>
          </a:p>
          <a:p>
            <a:pPr marL="285750" indent="-28575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buFont typeface="Wingdings" panose="05000000000000000000" pitchFamily="2" charset="2"/>
              <a:buChar char="§"/>
              <a:defRPr/>
            </a:pPr>
            <a:r>
              <a:rPr lang="en-US" sz="1200" dirty="0">
                <a:solidFill>
                  <a:srgbClr val="000000"/>
                </a:solidFill>
                <a:cs typeface="Calibri" panose="020F0502020204030204" pitchFamily="34" charset="0"/>
              </a:rPr>
              <a:t>PD-L1+</a:t>
            </a:r>
          </a:p>
        </p:txBody>
      </p:sp>
      <p:sp>
        <p:nvSpPr>
          <p:cNvPr id="158" name="Rectangle à coins arrondis 10">
            <a:extLst>
              <a:ext uri="{FF2B5EF4-FFF2-40B4-BE49-F238E27FC236}">
                <a16:creationId xmlns:a16="http://schemas.microsoft.com/office/drawing/2014/main" xmlns="" id="{0DA53109-0BF6-ED94-C2AA-2BA7EF2CEA17}"/>
              </a:ext>
            </a:extLst>
          </p:cNvPr>
          <p:cNvSpPr/>
          <p:nvPr/>
        </p:nvSpPr>
        <p:spPr>
          <a:xfrm>
            <a:off x="5098156" y="1068585"/>
            <a:ext cx="3598803" cy="365487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59" name="ZoneTexte 158">
            <a:extLst>
              <a:ext uri="{FF2B5EF4-FFF2-40B4-BE49-F238E27FC236}">
                <a16:creationId xmlns:a16="http://schemas.microsoft.com/office/drawing/2014/main" xmlns="" id="{AD38D0C5-7750-F3DA-56AC-AC5F9723E55D}"/>
              </a:ext>
            </a:extLst>
          </p:cNvPr>
          <p:cNvSpPr txBox="1"/>
          <p:nvPr/>
        </p:nvSpPr>
        <p:spPr>
          <a:xfrm>
            <a:off x="5190532" y="899308"/>
            <a:ext cx="560104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 err="1">
                <a:solidFill>
                  <a:schemeClr val="accent5"/>
                </a:solidFill>
                <a:cs typeface="Arial" panose="020B0604020202020204" pitchFamily="34" charset="0"/>
              </a:rPr>
              <a:t>TILs</a:t>
            </a:r>
            <a:endParaRPr lang="fr-FR" sz="1600" b="1" dirty="0">
              <a:solidFill>
                <a:schemeClr val="accent5"/>
              </a:solidFill>
              <a:cs typeface="Arial" panose="020B0604020202020204" pitchFamily="34" charset="0"/>
            </a:endParaRPr>
          </a:p>
        </p:txBody>
      </p:sp>
      <p:grpSp>
        <p:nvGrpSpPr>
          <p:cNvPr id="423" name="Groupe 422">
            <a:extLst>
              <a:ext uri="{FF2B5EF4-FFF2-40B4-BE49-F238E27FC236}">
                <a16:creationId xmlns:a16="http://schemas.microsoft.com/office/drawing/2014/main" xmlns="" id="{0B8A8D92-8162-DE79-683F-D8A6E8AAAD89}"/>
              </a:ext>
            </a:extLst>
          </p:cNvPr>
          <p:cNvGrpSpPr/>
          <p:nvPr/>
        </p:nvGrpSpPr>
        <p:grpSpPr>
          <a:xfrm>
            <a:off x="5180439" y="1309790"/>
            <a:ext cx="3423913" cy="3061860"/>
            <a:chOff x="5029325" y="1332238"/>
            <a:chExt cx="3423913" cy="3061860"/>
          </a:xfrm>
        </p:grpSpPr>
        <p:sp>
          <p:nvSpPr>
            <p:cNvPr id="233" name="Title 2">
              <a:extLst>
                <a:ext uri="{FF2B5EF4-FFF2-40B4-BE49-F238E27FC236}">
                  <a16:creationId xmlns:a16="http://schemas.microsoft.com/office/drawing/2014/main" xmlns="" id="{E4DD330B-4D58-6F07-CAE9-B1D778794920}"/>
                </a:ext>
              </a:extLst>
            </p:cNvPr>
            <p:cNvSpPr txBox="1">
              <a:spLocks/>
            </p:cNvSpPr>
            <p:nvPr/>
          </p:nvSpPr>
          <p:spPr>
            <a:xfrm>
              <a:off x="5736816" y="4208724"/>
              <a:ext cx="1026949" cy="176124"/>
            </a:xfrm>
            <a:prstGeom prst="rect">
              <a:avLst/>
            </a:prstGeom>
          </p:spPr>
          <p:txBody>
            <a:bodyPr lIns="0" rIns="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RECIST v1.1</a:t>
              </a:r>
            </a:p>
          </p:txBody>
        </p:sp>
        <p:cxnSp>
          <p:nvCxnSpPr>
            <p:cNvPr id="234" name="Straight Connector 103">
              <a:extLst>
                <a:ext uri="{FF2B5EF4-FFF2-40B4-BE49-F238E27FC236}">
                  <a16:creationId xmlns:a16="http://schemas.microsoft.com/office/drawing/2014/main" xmlns="" id="{DD10FC33-1D57-8110-4D7D-BE864F636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65604" y="1332238"/>
              <a:ext cx="0" cy="2449258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tailEnd type="triangle" w="lg" len="lg"/>
            </a:ln>
            <a:effectLst/>
          </p:spPr>
        </p:cxnSp>
        <p:sp>
          <p:nvSpPr>
            <p:cNvPr id="235" name="Title 2">
              <a:extLst>
                <a:ext uri="{FF2B5EF4-FFF2-40B4-BE49-F238E27FC236}">
                  <a16:creationId xmlns:a16="http://schemas.microsoft.com/office/drawing/2014/main" xmlns="" id="{C3EF8E88-FE8A-6F4E-2FB8-5AEDA1DAC05F}"/>
                </a:ext>
              </a:extLst>
            </p:cNvPr>
            <p:cNvSpPr txBox="1">
              <a:spLocks/>
            </p:cNvSpPr>
            <p:nvPr/>
          </p:nvSpPr>
          <p:spPr>
            <a:xfrm rot="16200000">
              <a:off x="3944702" y="2562009"/>
              <a:ext cx="2419909" cy="250663"/>
            </a:xfrm>
            <a:prstGeom prst="rect">
              <a:avLst/>
            </a:prstGeom>
            <a:noFill/>
          </p:spPr>
          <p:txBody>
            <a:bodyPr lIns="0" rIns="2700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900" dirty="0">
                  <a:solidFill>
                    <a:srgbClr val="000000"/>
                  </a:solidFill>
                  <a:effectLst/>
                  <a:latin typeface="+mn-lt"/>
                  <a:cs typeface="Calibri" panose="020F0502020204030204" pitchFamily="34" charset="0"/>
                </a:rPr>
                <a:t>TRO + SG</a:t>
              </a: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(%)</a:t>
              </a:r>
            </a:p>
          </p:txBody>
        </p:sp>
        <p:sp>
          <p:nvSpPr>
            <p:cNvPr id="236" name="Title 2">
              <a:extLst>
                <a:ext uri="{FF2B5EF4-FFF2-40B4-BE49-F238E27FC236}">
                  <a16:creationId xmlns:a16="http://schemas.microsoft.com/office/drawing/2014/main" xmlns="" id="{87FC149C-5E15-339C-D345-80E11BA6E47D}"/>
                </a:ext>
              </a:extLst>
            </p:cNvPr>
            <p:cNvSpPr txBox="1">
              <a:spLocks/>
            </p:cNvSpPr>
            <p:nvPr/>
          </p:nvSpPr>
          <p:spPr>
            <a:xfrm>
              <a:off x="5256834" y="3261979"/>
              <a:ext cx="283704" cy="161262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10</a:t>
              </a:r>
            </a:p>
          </p:txBody>
        </p:sp>
        <p:cxnSp>
          <p:nvCxnSpPr>
            <p:cNvPr id="237" name="Straight Connector 106">
              <a:extLst>
                <a:ext uri="{FF2B5EF4-FFF2-40B4-BE49-F238E27FC236}">
                  <a16:creationId xmlns:a16="http://schemas.microsoft.com/office/drawing/2014/main" xmlns="" id="{039681D7-3B4F-2434-864E-95A9C7631A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15472" y="3344870"/>
              <a:ext cx="50133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238" name="Straight Connector 107">
              <a:extLst>
                <a:ext uri="{FF2B5EF4-FFF2-40B4-BE49-F238E27FC236}">
                  <a16:creationId xmlns:a16="http://schemas.microsoft.com/office/drawing/2014/main" xmlns="" id="{963AFADD-3ED8-6CE1-F2CD-003033F999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15472" y="2514217"/>
              <a:ext cx="50133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239" name="Straight Connector 108">
              <a:extLst>
                <a:ext uri="{FF2B5EF4-FFF2-40B4-BE49-F238E27FC236}">
                  <a16:creationId xmlns:a16="http://schemas.microsoft.com/office/drawing/2014/main" xmlns="" id="{55387D13-7669-1958-8C94-4B6FAEADAA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15472" y="1613582"/>
              <a:ext cx="50133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sp>
          <p:nvSpPr>
            <p:cNvPr id="240" name="Title 2">
              <a:extLst>
                <a:ext uri="{FF2B5EF4-FFF2-40B4-BE49-F238E27FC236}">
                  <a16:creationId xmlns:a16="http://schemas.microsoft.com/office/drawing/2014/main" xmlns="" id="{11B8C949-C8EE-BB4B-B3E9-0FB166190250}"/>
                </a:ext>
              </a:extLst>
            </p:cNvPr>
            <p:cNvSpPr txBox="1">
              <a:spLocks/>
            </p:cNvSpPr>
            <p:nvPr/>
          </p:nvSpPr>
          <p:spPr>
            <a:xfrm>
              <a:off x="5241141" y="2855043"/>
              <a:ext cx="283704" cy="159741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20</a:t>
              </a:r>
            </a:p>
          </p:txBody>
        </p:sp>
        <p:sp>
          <p:nvSpPr>
            <p:cNvPr id="241" name="Title 2">
              <a:extLst>
                <a:ext uri="{FF2B5EF4-FFF2-40B4-BE49-F238E27FC236}">
                  <a16:creationId xmlns:a16="http://schemas.microsoft.com/office/drawing/2014/main" xmlns="" id="{84908FD8-DE42-B340-D1FA-B1D3AA928104}"/>
                </a:ext>
              </a:extLst>
            </p:cNvPr>
            <p:cNvSpPr txBox="1">
              <a:spLocks/>
            </p:cNvSpPr>
            <p:nvPr/>
          </p:nvSpPr>
          <p:spPr>
            <a:xfrm>
              <a:off x="5231769" y="1442839"/>
              <a:ext cx="283704" cy="230076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50</a:t>
              </a:r>
            </a:p>
          </p:txBody>
        </p:sp>
        <p:sp>
          <p:nvSpPr>
            <p:cNvPr id="242" name="Title 2">
              <a:extLst>
                <a:ext uri="{FF2B5EF4-FFF2-40B4-BE49-F238E27FC236}">
                  <a16:creationId xmlns:a16="http://schemas.microsoft.com/office/drawing/2014/main" xmlns="" id="{F1621381-ADDB-9CEA-D013-DEA3407E7E4E}"/>
                </a:ext>
              </a:extLst>
            </p:cNvPr>
            <p:cNvSpPr txBox="1">
              <a:spLocks/>
            </p:cNvSpPr>
            <p:nvPr/>
          </p:nvSpPr>
          <p:spPr>
            <a:xfrm>
              <a:off x="5265950" y="3670439"/>
              <a:ext cx="283704" cy="161262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243" name="Title 2">
              <a:extLst>
                <a:ext uri="{FF2B5EF4-FFF2-40B4-BE49-F238E27FC236}">
                  <a16:creationId xmlns:a16="http://schemas.microsoft.com/office/drawing/2014/main" xmlns="" id="{FCE4A710-2F2D-8DF0-FA46-FA79D558EC00}"/>
                </a:ext>
              </a:extLst>
            </p:cNvPr>
            <p:cNvSpPr txBox="1">
              <a:spLocks/>
            </p:cNvSpPr>
            <p:nvPr/>
          </p:nvSpPr>
          <p:spPr>
            <a:xfrm>
              <a:off x="7721690" y="4208723"/>
              <a:ext cx="410175" cy="185375"/>
            </a:xfrm>
            <a:prstGeom prst="rect">
              <a:avLst/>
            </a:prstGeom>
          </p:spPr>
          <p:txBody>
            <a:bodyPr lIns="0" rIns="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>
                      <a:lumMod val="50000"/>
                    </a:srgbClr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irRC</a:t>
              </a:r>
            </a:p>
          </p:txBody>
        </p:sp>
        <p:grpSp>
          <p:nvGrpSpPr>
            <p:cNvPr id="420" name="Groupe 419">
              <a:extLst>
                <a:ext uri="{FF2B5EF4-FFF2-40B4-BE49-F238E27FC236}">
                  <a16:creationId xmlns:a16="http://schemas.microsoft.com/office/drawing/2014/main" xmlns="" id="{A3577376-BA93-0822-34B6-88CCBD271135}"/>
                </a:ext>
              </a:extLst>
            </p:cNvPr>
            <p:cNvGrpSpPr/>
            <p:nvPr/>
          </p:nvGrpSpPr>
          <p:grpSpPr>
            <a:xfrm>
              <a:off x="5757645" y="3145669"/>
              <a:ext cx="405633" cy="637820"/>
              <a:chOff x="5757645" y="3143878"/>
              <a:chExt cx="405633" cy="637820"/>
            </a:xfrm>
          </p:grpSpPr>
          <p:sp>
            <p:nvSpPr>
              <p:cNvPr id="244" name="Rectangle 7">
                <a:extLst>
                  <a:ext uri="{FF2B5EF4-FFF2-40B4-BE49-F238E27FC236}">
                    <a16:creationId xmlns:a16="http://schemas.microsoft.com/office/drawing/2014/main" xmlns="" id="{F42F65CB-E0B5-9C09-20ED-9A76B7AE1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7645" y="3143878"/>
                <a:ext cx="405618" cy="637820"/>
              </a:xfrm>
              <a:prstGeom prst="rect">
                <a:avLst/>
              </a:prstGeom>
              <a:solidFill>
                <a:srgbClr val="FF7F4D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endParaRPr>
              </a:p>
            </p:txBody>
          </p:sp>
          <p:sp>
            <p:nvSpPr>
              <p:cNvPr id="245" name="Rectangle 7">
                <a:extLst>
                  <a:ext uri="{FF2B5EF4-FFF2-40B4-BE49-F238E27FC236}">
                    <a16:creationId xmlns:a16="http://schemas.microsoft.com/office/drawing/2014/main" xmlns="" id="{6DC7BA2A-AEB8-4620-955B-D650D1A1E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7660" y="3460913"/>
                <a:ext cx="405618" cy="317364"/>
              </a:xfrm>
              <a:prstGeom prst="rect">
                <a:avLst/>
              </a:prstGeom>
              <a:solidFill>
                <a:srgbClr val="CA5E34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19" name="Groupe 418">
              <a:extLst>
                <a:ext uri="{FF2B5EF4-FFF2-40B4-BE49-F238E27FC236}">
                  <a16:creationId xmlns:a16="http://schemas.microsoft.com/office/drawing/2014/main" xmlns="" id="{E1FA7728-64D5-2AD0-8762-5BDE216D2AC2}"/>
                </a:ext>
              </a:extLst>
            </p:cNvPr>
            <p:cNvGrpSpPr/>
            <p:nvPr/>
          </p:nvGrpSpPr>
          <p:grpSpPr>
            <a:xfrm>
              <a:off x="6282834" y="2418167"/>
              <a:ext cx="405634" cy="1365322"/>
              <a:chOff x="6282834" y="2426793"/>
              <a:chExt cx="405634" cy="1365322"/>
            </a:xfrm>
          </p:grpSpPr>
          <p:sp>
            <p:nvSpPr>
              <p:cNvPr id="246" name="Rectangle 7">
                <a:extLst>
                  <a:ext uri="{FF2B5EF4-FFF2-40B4-BE49-F238E27FC236}">
                    <a16:creationId xmlns:a16="http://schemas.microsoft.com/office/drawing/2014/main" xmlns="" id="{8F65FD95-3517-EBC9-D9BA-E04FFF1FB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2834" y="2426793"/>
                <a:ext cx="405618" cy="1359238"/>
              </a:xfrm>
              <a:prstGeom prst="rect">
                <a:avLst/>
              </a:prstGeom>
              <a:solidFill>
                <a:srgbClr val="005086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endParaRPr>
              </a:p>
            </p:txBody>
          </p:sp>
          <p:sp>
            <p:nvSpPr>
              <p:cNvPr id="247" name="Rectangle 7">
                <a:extLst>
                  <a:ext uri="{FF2B5EF4-FFF2-40B4-BE49-F238E27FC236}">
                    <a16:creationId xmlns:a16="http://schemas.microsoft.com/office/drawing/2014/main" xmlns="" id="{FEB89B50-C74A-21C7-2B8C-48AF0D589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2850" y="3231710"/>
                <a:ext cx="405618" cy="560405"/>
              </a:xfrm>
              <a:prstGeom prst="rect">
                <a:avLst/>
              </a:prstGeom>
              <a:solidFill>
                <a:srgbClr val="002C4C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18" name="Groupe 417">
              <a:extLst>
                <a:ext uri="{FF2B5EF4-FFF2-40B4-BE49-F238E27FC236}">
                  <a16:creationId xmlns:a16="http://schemas.microsoft.com/office/drawing/2014/main" xmlns="" id="{2C5EAD74-7573-EEE4-D5EC-21BD34739DCB}"/>
                </a:ext>
              </a:extLst>
            </p:cNvPr>
            <p:cNvGrpSpPr/>
            <p:nvPr/>
          </p:nvGrpSpPr>
          <p:grpSpPr>
            <a:xfrm>
              <a:off x="7231745" y="2882922"/>
              <a:ext cx="405618" cy="900567"/>
              <a:chOff x="7231745" y="2885798"/>
              <a:chExt cx="405618" cy="900567"/>
            </a:xfrm>
          </p:grpSpPr>
          <p:sp>
            <p:nvSpPr>
              <p:cNvPr id="248" name="Rectangle 7">
                <a:extLst>
                  <a:ext uri="{FF2B5EF4-FFF2-40B4-BE49-F238E27FC236}">
                    <a16:creationId xmlns:a16="http://schemas.microsoft.com/office/drawing/2014/main" xmlns="" id="{B64DC8E5-B4C7-4A8E-F0EC-89F150B9F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1745" y="2885798"/>
                <a:ext cx="405618" cy="894037"/>
              </a:xfrm>
              <a:prstGeom prst="rect">
                <a:avLst/>
              </a:prstGeom>
              <a:solidFill>
                <a:srgbClr val="FF7F4D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endParaRPr>
              </a:p>
            </p:txBody>
          </p:sp>
          <p:sp>
            <p:nvSpPr>
              <p:cNvPr id="249" name="Rectangle 7">
                <a:extLst>
                  <a:ext uri="{FF2B5EF4-FFF2-40B4-BE49-F238E27FC236}">
                    <a16:creationId xmlns:a16="http://schemas.microsoft.com/office/drawing/2014/main" xmlns="" id="{DA65C1C9-8759-E506-BBED-4A160F381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1745" y="3389582"/>
                <a:ext cx="405618" cy="396783"/>
              </a:xfrm>
              <a:prstGeom prst="rect">
                <a:avLst/>
              </a:prstGeom>
              <a:solidFill>
                <a:srgbClr val="CA5E34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17" name="Groupe 416">
              <a:extLst>
                <a:ext uri="{FF2B5EF4-FFF2-40B4-BE49-F238E27FC236}">
                  <a16:creationId xmlns:a16="http://schemas.microsoft.com/office/drawing/2014/main" xmlns="" id="{40B151AE-D92B-30C1-A91C-8216E9D7D1FA}"/>
                </a:ext>
              </a:extLst>
            </p:cNvPr>
            <p:cNvGrpSpPr/>
            <p:nvPr/>
          </p:nvGrpSpPr>
          <p:grpSpPr>
            <a:xfrm>
              <a:off x="7746226" y="2022664"/>
              <a:ext cx="405634" cy="1760825"/>
              <a:chOff x="7746226" y="2017150"/>
              <a:chExt cx="405634" cy="1760825"/>
            </a:xfrm>
          </p:grpSpPr>
          <p:sp>
            <p:nvSpPr>
              <p:cNvPr id="250" name="Rectangle 7">
                <a:extLst>
                  <a:ext uri="{FF2B5EF4-FFF2-40B4-BE49-F238E27FC236}">
                    <a16:creationId xmlns:a16="http://schemas.microsoft.com/office/drawing/2014/main" xmlns="" id="{1D2878C4-ED69-FD0C-B2D4-827BE9D4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6226" y="2017150"/>
                <a:ext cx="405618" cy="1736483"/>
              </a:xfrm>
              <a:prstGeom prst="rect">
                <a:avLst/>
              </a:prstGeom>
              <a:solidFill>
                <a:srgbClr val="005086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endParaRPr>
              </a:p>
            </p:txBody>
          </p:sp>
          <p:sp>
            <p:nvSpPr>
              <p:cNvPr id="251" name="Rectangle 7">
                <a:extLst>
                  <a:ext uri="{FF2B5EF4-FFF2-40B4-BE49-F238E27FC236}">
                    <a16:creationId xmlns:a16="http://schemas.microsoft.com/office/drawing/2014/main" xmlns="" id="{66D1EC45-E0F6-4AE1-B5A5-9339C540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6242" y="3020840"/>
                <a:ext cx="405618" cy="757135"/>
              </a:xfrm>
              <a:prstGeom prst="rect">
                <a:avLst/>
              </a:prstGeom>
              <a:solidFill>
                <a:srgbClr val="002C4C"/>
              </a:solidFill>
              <a:ln w="0">
                <a:noFill/>
                <a:miter lim="800000"/>
                <a:headEnd/>
                <a:tailEnd/>
              </a:ln>
            </p:spPr>
            <p:txBody>
              <a:bodyPr anchor="b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015873"/>
                  </a:buClr>
                  <a:buSzTx/>
                  <a:buFont typeface="Wingdings" panose="05000000000000000000" pitchFamily="2" charset="2"/>
                  <a:buNone/>
                  <a:tabLst/>
                  <a:defRPr/>
                </a:pPr>
                <a:endPara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2" name="Title 2">
              <a:extLst>
                <a:ext uri="{FF2B5EF4-FFF2-40B4-BE49-F238E27FC236}">
                  <a16:creationId xmlns:a16="http://schemas.microsoft.com/office/drawing/2014/main" xmlns="" id="{11D4F1E0-790B-9684-BE72-7ECF368ADADB}"/>
                </a:ext>
              </a:extLst>
            </p:cNvPr>
            <p:cNvSpPr txBox="1">
              <a:spLocks/>
            </p:cNvSpPr>
            <p:nvPr/>
          </p:nvSpPr>
          <p:spPr>
            <a:xfrm>
              <a:off x="6308405" y="3444724"/>
              <a:ext cx="347510" cy="177998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13</a:t>
              </a:r>
            </a:p>
          </p:txBody>
        </p:sp>
        <p:sp>
          <p:nvSpPr>
            <p:cNvPr id="253" name="Title 2">
              <a:extLst>
                <a:ext uri="{FF2B5EF4-FFF2-40B4-BE49-F238E27FC236}">
                  <a16:creationId xmlns:a16="http://schemas.microsoft.com/office/drawing/2014/main" xmlns="" id="{E80AB0FC-4C07-9503-61BD-DCB1B11D5763}"/>
                </a:ext>
              </a:extLst>
            </p:cNvPr>
            <p:cNvSpPr txBox="1">
              <a:spLocks/>
            </p:cNvSpPr>
            <p:nvPr/>
          </p:nvSpPr>
          <p:spPr>
            <a:xfrm>
              <a:off x="5229890" y="2434092"/>
              <a:ext cx="283704" cy="159741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30</a:t>
              </a:r>
            </a:p>
          </p:txBody>
        </p:sp>
        <p:sp>
          <p:nvSpPr>
            <p:cNvPr id="254" name="Title 2">
              <a:extLst>
                <a:ext uri="{FF2B5EF4-FFF2-40B4-BE49-F238E27FC236}">
                  <a16:creationId xmlns:a16="http://schemas.microsoft.com/office/drawing/2014/main" xmlns="" id="{CC7CEDDA-D9BA-66AF-347A-71807B0C044A}"/>
                </a:ext>
              </a:extLst>
            </p:cNvPr>
            <p:cNvSpPr txBox="1">
              <a:spLocks/>
            </p:cNvSpPr>
            <p:nvPr/>
          </p:nvSpPr>
          <p:spPr>
            <a:xfrm>
              <a:off x="5203095" y="1920110"/>
              <a:ext cx="358903" cy="280800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40</a:t>
              </a:r>
            </a:p>
          </p:txBody>
        </p:sp>
        <p:cxnSp>
          <p:nvCxnSpPr>
            <p:cNvPr id="255" name="Straight Connector 124">
              <a:extLst>
                <a:ext uri="{FF2B5EF4-FFF2-40B4-BE49-F238E27FC236}">
                  <a16:creationId xmlns:a16="http://schemas.microsoft.com/office/drawing/2014/main" xmlns="" id="{952B4560-7FD5-D6F9-2299-661B9FC630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15472" y="2039558"/>
              <a:ext cx="50133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320" name="Straight Connector 125">
              <a:extLst>
                <a:ext uri="{FF2B5EF4-FFF2-40B4-BE49-F238E27FC236}">
                  <a16:creationId xmlns:a16="http://schemas.microsoft.com/office/drawing/2014/main" xmlns="" id="{5868571D-047D-A09E-04AE-845FF332A6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15472" y="2952364"/>
              <a:ext cx="50133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sp>
          <p:nvSpPr>
            <p:cNvPr id="321" name="Title 2">
              <a:extLst>
                <a:ext uri="{FF2B5EF4-FFF2-40B4-BE49-F238E27FC236}">
                  <a16:creationId xmlns:a16="http://schemas.microsoft.com/office/drawing/2014/main" xmlns="" id="{BCC7E1EA-E4FF-3068-1081-90BA2EBAF0AC}"/>
                </a:ext>
              </a:extLst>
            </p:cNvPr>
            <p:cNvSpPr txBox="1">
              <a:spLocks/>
            </p:cNvSpPr>
            <p:nvPr/>
          </p:nvSpPr>
          <p:spPr>
            <a:xfrm>
              <a:off x="5799689" y="3512219"/>
              <a:ext cx="352067" cy="212988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322" name="Title 2">
              <a:extLst>
                <a:ext uri="{FF2B5EF4-FFF2-40B4-BE49-F238E27FC236}">
                  <a16:creationId xmlns:a16="http://schemas.microsoft.com/office/drawing/2014/main" xmlns="" id="{D58308AA-565A-E55A-6E22-467DEB0741E4}"/>
                </a:ext>
              </a:extLst>
            </p:cNvPr>
            <p:cNvSpPr txBox="1">
              <a:spLocks/>
            </p:cNvSpPr>
            <p:nvPr/>
          </p:nvSpPr>
          <p:spPr>
            <a:xfrm>
              <a:off x="5799689" y="3205529"/>
              <a:ext cx="347510" cy="177998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323" name="Title 2">
              <a:extLst>
                <a:ext uri="{FF2B5EF4-FFF2-40B4-BE49-F238E27FC236}">
                  <a16:creationId xmlns:a16="http://schemas.microsoft.com/office/drawing/2014/main" xmlns="" id="{56A1A243-6D29-4698-7A72-4DCFFC3B6FFA}"/>
                </a:ext>
              </a:extLst>
            </p:cNvPr>
            <p:cNvSpPr txBox="1">
              <a:spLocks/>
            </p:cNvSpPr>
            <p:nvPr/>
          </p:nvSpPr>
          <p:spPr>
            <a:xfrm>
              <a:off x="6293013" y="2745649"/>
              <a:ext cx="347510" cy="177998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19</a:t>
              </a:r>
            </a:p>
          </p:txBody>
        </p:sp>
        <p:sp>
          <p:nvSpPr>
            <p:cNvPr id="324" name="Title 2">
              <a:extLst>
                <a:ext uri="{FF2B5EF4-FFF2-40B4-BE49-F238E27FC236}">
                  <a16:creationId xmlns:a16="http://schemas.microsoft.com/office/drawing/2014/main" xmlns="" id="{51A316E2-523A-A9B6-A3ED-AA5C76EE3FA5}"/>
                </a:ext>
              </a:extLst>
            </p:cNvPr>
            <p:cNvSpPr txBox="1">
              <a:spLocks/>
            </p:cNvSpPr>
            <p:nvPr/>
          </p:nvSpPr>
          <p:spPr>
            <a:xfrm>
              <a:off x="7253580" y="3475423"/>
              <a:ext cx="352067" cy="212988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25" name="Title 2">
              <a:extLst>
                <a:ext uri="{FF2B5EF4-FFF2-40B4-BE49-F238E27FC236}">
                  <a16:creationId xmlns:a16="http://schemas.microsoft.com/office/drawing/2014/main" xmlns="" id="{92148003-58D7-A6AE-627D-65FE8101B473}"/>
                </a:ext>
              </a:extLst>
            </p:cNvPr>
            <p:cNvSpPr txBox="1">
              <a:spLocks/>
            </p:cNvSpPr>
            <p:nvPr/>
          </p:nvSpPr>
          <p:spPr>
            <a:xfrm>
              <a:off x="7167929" y="3040010"/>
              <a:ext cx="508569" cy="207214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13</a:t>
              </a:r>
            </a:p>
          </p:txBody>
        </p:sp>
        <p:sp>
          <p:nvSpPr>
            <p:cNvPr id="326" name="Title 2">
              <a:extLst>
                <a:ext uri="{FF2B5EF4-FFF2-40B4-BE49-F238E27FC236}">
                  <a16:creationId xmlns:a16="http://schemas.microsoft.com/office/drawing/2014/main" xmlns="" id="{829E6724-3530-90E2-1B44-32BE2194E28B}"/>
                </a:ext>
              </a:extLst>
            </p:cNvPr>
            <p:cNvSpPr txBox="1">
              <a:spLocks/>
            </p:cNvSpPr>
            <p:nvPr/>
          </p:nvSpPr>
          <p:spPr>
            <a:xfrm>
              <a:off x="7767648" y="3293727"/>
              <a:ext cx="347510" cy="177998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19</a:t>
              </a:r>
            </a:p>
          </p:txBody>
        </p:sp>
        <p:sp>
          <p:nvSpPr>
            <p:cNvPr id="327" name="Rectangle 52">
              <a:extLst>
                <a:ext uri="{FF2B5EF4-FFF2-40B4-BE49-F238E27FC236}">
                  <a16:creationId xmlns:a16="http://schemas.microsoft.com/office/drawing/2014/main" xmlns="" id="{4EBBD6F6-0542-35CD-1B82-61706D392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561" y="1851457"/>
              <a:ext cx="137865" cy="139964"/>
            </a:xfrm>
            <a:prstGeom prst="rect">
              <a:avLst/>
            </a:prstGeom>
            <a:solidFill>
              <a:srgbClr val="005086"/>
            </a:solidFill>
            <a:ln w="11176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28" name="Rectangle 54">
              <a:extLst>
                <a:ext uri="{FF2B5EF4-FFF2-40B4-BE49-F238E27FC236}">
                  <a16:creationId xmlns:a16="http://schemas.microsoft.com/office/drawing/2014/main" xmlns="" id="{D700F49B-6D2C-EDB6-C695-2E312FB8C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970" y="1614194"/>
              <a:ext cx="137865" cy="139964"/>
            </a:xfrm>
            <a:prstGeom prst="rect">
              <a:avLst/>
            </a:prstGeom>
            <a:solidFill>
              <a:srgbClr val="CA5E34"/>
            </a:solidFill>
            <a:ln w="11176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29" name="TextBox 1">
              <a:extLst>
                <a:ext uri="{FF2B5EF4-FFF2-40B4-BE49-F238E27FC236}">
                  <a16:creationId xmlns:a16="http://schemas.microsoft.com/office/drawing/2014/main" xmlns="" id="{62FCEB05-1FF2-D5B7-C9FC-3793AF5672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6374119" y="1785076"/>
              <a:ext cx="174901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marL="0" marR="0" lvl="0" indent="0" defTabSz="4572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ヒラギノ角ゴ Pro W3" pitchFamily="127" charset="-128"/>
                  <a:cs typeface="Calibri" panose="020F0502020204030204" pitchFamily="34" charset="0"/>
                </a:rPr>
                <a:t>Stabilité</a:t>
              </a:r>
              <a:endPara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ヒラギノ角ゴ Pro W3" pitchFamily="127" charset="-128"/>
                <a:cs typeface="Calibri" panose="020F0502020204030204" pitchFamily="34" charset="0"/>
              </a:endParaRPr>
            </a:p>
          </p:txBody>
        </p:sp>
        <p:sp>
          <p:nvSpPr>
            <p:cNvPr id="330" name="TextBox 1">
              <a:extLst>
                <a:ext uri="{FF2B5EF4-FFF2-40B4-BE49-F238E27FC236}">
                  <a16:creationId xmlns:a16="http://schemas.microsoft.com/office/drawing/2014/main" xmlns="" id="{F211EAB1-887A-4FEF-E0C1-8FEB842305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6363708" y="1528407"/>
              <a:ext cx="116732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ヒラギノ角ゴ Pro W3" pitchFamily="127" charset="-128"/>
                </a:defRPr>
              </a:lvl9pPr>
            </a:lstStyle>
            <a:p>
              <a:pPr marL="0" marR="0" lvl="0" indent="0" defTabSz="4572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ヒラギノ角ゴ Pro W3" pitchFamily="127" charset="-128"/>
                  <a:cs typeface="Calibri" panose="020F0502020204030204" pitchFamily="34" charset="0"/>
                </a:rPr>
                <a:t>RC/RP</a:t>
              </a:r>
            </a:p>
          </p:txBody>
        </p:sp>
        <p:sp>
          <p:nvSpPr>
            <p:cNvPr id="331" name="TextBox 136">
              <a:extLst>
                <a:ext uri="{FF2B5EF4-FFF2-40B4-BE49-F238E27FC236}">
                  <a16:creationId xmlns:a16="http://schemas.microsoft.com/office/drawing/2014/main" xmlns="" id="{6537E550-AF91-C465-77DD-2B171108EA47}"/>
                </a:ext>
              </a:extLst>
            </p:cNvPr>
            <p:cNvSpPr txBox="1"/>
            <p:nvPr/>
          </p:nvSpPr>
          <p:spPr bwMode="auto">
            <a:xfrm>
              <a:off x="5579019" y="3784917"/>
              <a:ext cx="76299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≤10%</a:t>
              </a:r>
              <a:b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</a:br>
              <a:r>
                <a:rPr kumimoji="0" 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(n = 56)</a:t>
              </a:r>
              <a:endPara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332" name="TextBox 137">
              <a:extLst>
                <a:ext uri="{FF2B5EF4-FFF2-40B4-BE49-F238E27FC236}">
                  <a16:creationId xmlns:a16="http://schemas.microsoft.com/office/drawing/2014/main" xmlns="" id="{5518C4B5-B306-6BD3-5AF3-0754D243411A}"/>
                </a:ext>
              </a:extLst>
            </p:cNvPr>
            <p:cNvSpPr txBox="1"/>
            <p:nvPr/>
          </p:nvSpPr>
          <p:spPr bwMode="auto">
            <a:xfrm>
              <a:off x="6272975" y="3795689"/>
              <a:ext cx="50056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&gt;10%</a:t>
              </a:r>
              <a:b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</a:b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(n = 54)</a:t>
              </a:r>
              <a:endPara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333" name="Rectangle 52">
              <a:extLst>
                <a:ext uri="{FF2B5EF4-FFF2-40B4-BE49-F238E27FC236}">
                  <a16:creationId xmlns:a16="http://schemas.microsoft.com/office/drawing/2014/main" xmlns="" id="{70429A58-733A-9686-0272-EE462E8D1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218" y="1614194"/>
              <a:ext cx="137865" cy="139964"/>
            </a:xfrm>
            <a:prstGeom prst="rect">
              <a:avLst/>
            </a:prstGeom>
            <a:solidFill>
              <a:srgbClr val="002C4C"/>
            </a:solidFill>
            <a:ln w="11176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34" name="Rectangle 54">
              <a:extLst>
                <a:ext uri="{FF2B5EF4-FFF2-40B4-BE49-F238E27FC236}">
                  <a16:creationId xmlns:a16="http://schemas.microsoft.com/office/drawing/2014/main" xmlns="" id="{665AFD27-9DAE-8D7C-1283-6423164C5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970" y="1851457"/>
              <a:ext cx="137865" cy="139964"/>
            </a:xfrm>
            <a:prstGeom prst="rect">
              <a:avLst/>
            </a:prstGeom>
            <a:solidFill>
              <a:srgbClr val="FF7F4D"/>
            </a:solidFill>
            <a:ln w="11176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35" name="TextBox 140">
              <a:extLst>
                <a:ext uri="{FF2B5EF4-FFF2-40B4-BE49-F238E27FC236}">
                  <a16:creationId xmlns:a16="http://schemas.microsoft.com/office/drawing/2014/main" xmlns="" id="{CBCDDEE4-1824-C2EB-6492-56CBF9A602F2}"/>
                </a:ext>
              </a:extLst>
            </p:cNvPr>
            <p:cNvSpPr txBox="1"/>
            <p:nvPr/>
          </p:nvSpPr>
          <p:spPr bwMode="auto">
            <a:xfrm>
              <a:off x="7041608" y="3773843"/>
              <a:ext cx="76299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≤10%</a:t>
              </a:r>
              <a:b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</a:br>
              <a:r>
                <a:rPr kumimoji="0" 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(n = 56)</a:t>
              </a:r>
              <a:endPara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09" name="TextBox 141">
              <a:extLst>
                <a:ext uri="{FF2B5EF4-FFF2-40B4-BE49-F238E27FC236}">
                  <a16:creationId xmlns:a16="http://schemas.microsoft.com/office/drawing/2014/main" xmlns="" id="{07CC2136-341B-5F0C-F639-BE6796C4F7D3}"/>
                </a:ext>
              </a:extLst>
            </p:cNvPr>
            <p:cNvSpPr txBox="1"/>
            <p:nvPr/>
          </p:nvSpPr>
          <p:spPr bwMode="auto">
            <a:xfrm>
              <a:off x="7772559" y="3784615"/>
              <a:ext cx="50056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&gt;10%</a:t>
              </a:r>
              <a:b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</a:b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Calibri" panose="020F0502020204030204" pitchFamily="34" charset="0"/>
                </a:rPr>
                <a:t>(n = 54)</a:t>
              </a:r>
              <a:endPara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15" name="Title 2">
              <a:extLst>
                <a:ext uri="{FF2B5EF4-FFF2-40B4-BE49-F238E27FC236}">
                  <a16:creationId xmlns:a16="http://schemas.microsoft.com/office/drawing/2014/main" xmlns="" id="{B6BD5C76-5679-B5A8-B1BF-51D7BBE541D2}"/>
                </a:ext>
              </a:extLst>
            </p:cNvPr>
            <p:cNvSpPr txBox="1">
              <a:spLocks/>
            </p:cNvSpPr>
            <p:nvPr/>
          </p:nvSpPr>
          <p:spPr>
            <a:xfrm>
              <a:off x="7780977" y="2388471"/>
              <a:ext cx="336116" cy="263690"/>
            </a:xfrm>
            <a:prstGeom prst="rect">
              <a:avLst/>
            </a:prstGeom>
          </p:spPr>
          <p:txBody>
            <a:bodyPr lIns="0" rIns="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+mj-ea"/>
                  <a:cs typeface="Calibri" panose="020F0502020204030204" pitchFamily="34" charset="0"/>
                </a:rPr>
                <a:t>20</a:t>
              </a:r>
            </a:p>
          </p:txBody>
        </p:sp>
        <p:cxnSp>
          <p:nvCxnSpPr>
            <p:cNvPr id="414" name="Straight Connector 102">
              <a:extLst>
                <a:ext uri="{FF2B5EF4-FFF2-40B4-BE49-F238E27FC236}">
                  <a16:creationId xmlns:a16="http://schemas.microsoft.com/office/drawing/2014/main" xmlns="" id="{DB8F8493-733C-C584-2F09-24F4906FA81E}"/>
                </a:ext>
              </a:extLst>
            </p:cNvPr>
            <p:cNvCxnSpPr/>
            <p:nvPr/>
          </p:nvCxnSpPr>
          <p:spPr>
            <a:xfrm flipV="1">
              <a:off x="5565605" y="3781496"/>
              <a:ext cx="2887633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</p:grpSp>
      <p:sp>
        <p:nvSpPr>
          <p:cNvPr id="421" name="Rectangle à coins arrondis 10">
            <a:extLst>
              <a:ext uri="{FF2B5EF4-FFF2-40B4-BE49-F238E27FC236}">
                <a16:creationId xmlns:a16="http://schemas.microsoft.com/office/drawing/2014/main" xmlns="" id="{7F1B4A3E-7CA3-EDFD-B87E-7CD2E91E3BDE}"/>
              </a:ext>
            </a:extLst>
          </p:cNvPr>
          <p:cNvSpPr/>
          <p:nvPr/>
        </p:nvSpPr>
        <p:spPr>
          <a:xfrm>
            <a:off x="8987444" y="1068585"/>
            <a:ext cx="2859456" cy="365487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422" name="ZoneTexte 421">
            <a:extLst>
              <a:ext uri="{FF2B5EF4-FFF2-40B4-BE49-F238E27FC236}">
                <a16:creationId xmlns:a16="http://schemas.microsoft.com/office/drawing/2014/main" xmlns="" id="{D0A4ABED-B46A-BA73-3149-7E353536C24F}"/>
              </a:ext>
            </a:extLst>
          </p:cNvPr>
          <p:cNvSpPr txBox="1"/>
          <p:nvPr/>
        </p:nvSpPr>
        <p:spPr>
          <a:xfrm>
            <a:off x="9084980" y="899308"/>
            <a:ext cx="2063058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Ligne, </a:t>
            </a:r>
            <a:r>
              <a:rPr lang="fr-FR" sz="1600" b="1" dirty="0" err="1">
                <a:solidFill>
                  <a:schemeClr val="accent5"/>
                </a:solidFill>
                <a:cs typeface="Arial" panose="020B0604020202020204" pitchFamily="34" charset="0"/>
              </a:rPr>
              <a:t>TILs</a:t>
            </a: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, PD-L1+</a:t>
            </a:r>
          </a:p>
        </p:txBody>
      </p:sp>
      <p:grpSp>
        <p:nvGrpSpPr>
          <p:cNvPr id="476" name="Groupe 475">
            <a:extLst>
              <a:ext uri="{FF2B5EF4-FFF2-40B4-BE49-F238E27FC236}">
                <a16:creationId xmlns:a16="http://schemas.microsoft.com/office/drawing/2014/main" xmlns="" id="{D997ED25-2FBF-F869-D5C9-E7959078428B}"/>
              </a:ext>
            </a:extLst>
          </p:cNvPr>
          <p:cNvGrpSpPr/>
          <p:nvPr/>
        </p:nvGrpSpPr>
        <p:grpSpPr>
          <a:xfrm>
            <a:off x="9241394" y="1334655"/>
            <a:ext cx="2351556" cy="3288642"/>
            <a:chOff x="9067028" y="1181819"/>
            <a:chExt cx="2351556" cy="3288642"/>
          </a:xfrm>
        </p:grpSpPr>
        <p:grpSp>
          <p:nvGrpSpPr>
            <p:cNvPr id="474" name="Groupe 473">
              <a:extLst>
                <a:ext uri="{FF2B5EF4-FFF2-40B4-BE49-F238E27FC236}">
                  <a16:creationId xmlns:a16="http://schemas.microsoft.com/office/drawing/2014/main" xmlns="" id="{0B9C76FD-9241-FCBF-D1E0-93516253DF9C}"/>
                </a:ext>
              </a:extLst>
            </p:cNvPr>
            <p:cNvGrpSpPr/>
            <p:nvPr/>
          </p:nvGrpSpPr>
          <p:grpSpPr>
            <a:xfrm>
              <a:off x="9067028" y="3749168"/>
              <a:ext cx="2229094" cy="721293"/>
              <a:chOff x="9067028" y="3749168"/>
              <a:chExt cx="2229094" cy="721293"/>
            </a:xfrm>
          </p:grpSpPr>
          <p:sp>
            <p:nvSpPr>
              <p:cNvPr id="425" name="TextBox 36">
                <a:extLst>
                  <a:ext uri="{FF2B5EF4-FFF2-40B4-BE49-F238E27FC236}">
                    <a16:creationId xmlns:a16="http://schemas.microsoft.com/office/drawing/2014/main" xmlns="" id="{33FE6DCF-2727-8F3D-E96E-2826F90F6F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7028" y="3749168"/>
                <a:ext cx="889618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Niveau</a:t>
                </a:r>
                <a:r>
                  <a:rPr kumimoji="0" lang="en-US" altLang="en-US" sz="800" b="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 de TILs</a:t>
                </a:r>
                <a:endParaRPr kumimoji="0" lang="en-US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ヒラギノ角ゴ Pro W3" pitchFamily="127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29" name="TextBox 71">
                <a:extLst>
                  <a:ext uri="{FF2B5EF4-FFF2-40B4-BE49-F238E27FC236}">
                    <a16:creationId xmlns:a16="http://schemas.microsoft.com/office/drawing/2014/main" xmlns="" id="{D21115AE-70DB-35DE-292F-8924F90D70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18911" y="3749168"/>
                <a:ext cx="639905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≥17.5%</a:t>
                </a:r>
              </a:p>
            </p:txBody>
          </p:sp>
          <p:sp>
            <p:nvSpPr>
              <p:cNvPr id="431" name="TextBox 73">
                <a:extLst>
                  <a:ext uri="{FF2B5EF4-FFF2-40B4-BE49-F238E27FC236}">
                    <a16:creationId xmlns:a16="http://schemas.microsoft.com/office/drawing/2014/main" xmlns="" id="{1D528A43-4DCE-791B-6BBA-919B71FE8B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98962" y="3749168"/>
                <a:ext cx="696195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&lt;17.5%</a:t>
                </a:r>
              </a:p>
            </p:txBody>
          </p:sp>
          <p:sp>
            <p:nvSpPr>
              <p:cNvPr id="426" name="TextBox 37">
                <a:extLst>
                  <a:ext uri="{FF2B5EF4-FFF2-40B4-BE49-F238E27FC236}">
                    <a16:creationId xmlns:a16="http://schemas.microsoft.com/office/drawing/2014/main" xmlns="" id="{D2E50F4E-DADA-553B-21E1-DFD7BD669A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7028" y="3923641"/>
                <a:ext cx="710198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n</a:t>
                </a:r>
              </a:p>
            </p:txBody>
          </p:sp>
          <p:sp>
            <p:nvSpPr>
              <p:cNvPr id="430" name="TextBox 72">
                <a:extLst>
                  <a:ext uri="{FF2B5EF4-FFF2-40B4-BE49-F238E27FC236}">
                    <a16:creationId xmlns:a16="http://schemas.microsoft.com/office/drawing/2014/main" xmlns="" id="{8A15BC58-17A7-43A0-D7CB-63F2677DF4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66867" y="3923641"/>
                <a:ext cx="543992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23</a:t>
                </a:r>
              </a:p>
            </p:txBody>
          </p:sp>
          <p:sp>
            <p:nvSpPr>
              <p:cNvPr id="432" name="TextBox 74">
                <a:extLst>
                  <a:ext uri="{FF2B5EF4-FFF2-40B4-BE49-F238E27FC236}">
                    <a16:creationId xmlns:a16="http://schemas.microsoft.com/office/drawing/2014/main" xmlns="" id="{6DBFEE1C-3A38-A1E8-2D11-76402FB6D5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97996" y="3923641"/>
                <a:ext cx="698126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23</a:t>
                </a:r>
              </a:p>
            </p:txBody>
          </p:sp>
          <p:sp>
            <p:nvSpPr>
              <p:cNvPr id="427" name="TextBox 38">
                <a:extLst>
                  <a:ext uri="{FF2B5EF4-FFF2-40B4-BE49-F238E27FC236}">
                    <a16:creationId xmlns:a16="http://schemas.microsoft.com/office/drawing/2014/main" xmlns="" id="{363228E5-9117-3E4D-BAD9-11532DE0DE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7028" y="4098114"/>
                <a:ext cx="860659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Répondeurs</a:t>
                </a:r>
                <a:endParaRPr kumimoji="0" lang="en-US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ヒラギノ角ゴ Pro W3" pitchFamily="127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33" name="TextBox 75">
                <a:extLst>
                  <a:ext uri="{FF2B5EF4-FFF2-40B4-BE49-F238E27FC236}">
                    <a16:creationId xmlns:a16="http://schemas.microsoft.com/office/drawing/2014/main" xmlns="" id="{48403CF2-1E4D-5D2E-1D8B-88A89A981D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66867" y="4098114"/>
                <a:ext cx="543992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9</a:t>
                </a:r>
              </a:p>
            </p:txBody>
          </p:sp>
          <p:sp>
            <p:nvSpPr>
              <p:cNvPr id="434" name="TextBox 76">
                <a:extLst>
                  <a:ext uri="{FF2B5EF4-FFF2-40B4-BE49-F238E27FC236}">
                    <a16:creationId xmlns:a16="http://schemas.microsoft.com/office/drawing/2014/main" xmlns="" id="{29D542CE-D3BC-39E6-507F-648B7A89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97996" y="4098114"/>
                <a:ext cx="698126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428" name="TextBox 39">
                <a:extLst>
                  <a:ext uri="{FF2B5EF4-FFF2-40B4-BE49-F238E27FC236}">
                    <a16:creationId xmlns:a16="http://schemas.microsoft.com/office/drawing/2014/main" xmlns="" id="{26CAE77C-F223-5500-E358-5801BBC5CC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7028" y="4272586"/>
                <a:ext cx="1063486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Réponses</a:t>
                </a:r>
                <a:r>
                  <a:rPr kumimoji="0" lang="en-US" alt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 </a:t>
                </a:r>
                <a:r>
                  <a:rPr kumimoji="0" lang="en-US" alt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en</a:t>
                </a:r>
                <a:r>
                  <a:rPr kumimoji="0" lang="en-US" alt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 </a:t>
                </a:r>
                <a:r>
                  <a:rPr kumimoji="0" lang="en-US" altLang="en-US" sz="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cours</a:t>
                </a:r>
                <a:endParaRPr kumimoji="0" lang="en-US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ヒラギノ角ゴ Pro W3" pitchFamily="127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35" name="TextBox 77">
                <a:extLst>
                  <a:ext uri="{FF2B5EF4-FFF2-40B4-BE49-F238E27FC236}">
                    <a16:creationId xmlns:a16="http://schemas.microsoft.com/office/drawing/2014/main" xmlns="" id="{C21043E5-BD9D-2534-4A3F-EA0289AAEA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66867" y="4272586"/>
                <a:ext cx="543992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5</a:t>
                </a:r>
              </a:p>
            </p:txBody>
          </p:sp>
          <p:sp>
            <p:nvSpPr>
              <p:cNvPr id="436" name="TextBox 78">
                <a:extLst>
                  <a:ext uri="{FF2B5EF4-FFF2-40B4-BE49-F238E27FC236}">
                    <a16:creationId xmlns:a16="http://schemas.microsoft.com/office/drawing/2014/main" xmlns="" id="{7A049496-D5B4-077B-6791-C8E06910AF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97996" y="4272586"/>
                <a:ext cx="698126" cy="197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ヒラギノ角ゴ Pro W3" pitchFamily="127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ヒラギノ角ゴ Pro W3" pitchFamily="127" charset="-128"/>
                    <a:cs typeface="Calibri" panose="020F0502020204030204" pitchFamily="34" charset="0"/>
                  </a:rPr>
                  <a:t>2</a:t>
                </a:r>
              </a:p>
            </p:txBody>
          </p:sp>
        </p:grpSp>
        <p:sp>
          <p:nvSpPr>
            <p:cNvPr id="438" name="TextBox 69">
              <a:extLst>
                <a:ext uri="{FF2B5EF4-FFF2-40B4-BE49-F238E27FC236}">
                  <a16:creationId xmlns:a16="http://schemas.microsoft.com/office/drawing/2014/main" xmlns="" id="{78564A78-528A-C37D-E49E-3A8C2DF3E5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33532" y="2048641"/>
              <a:ext cx="27310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ヒラギノ角ゴ Pro W3" pitchFamily="127" charset="-128"/>
                  <a:cs typeface="Calibri" panose="020F0502020204030204" pitchFamily="34" charset="0"/>
                </a:rPr>
                <a:t>39.1</a:t>
              </a:r>
            </a:p>
          </p:txBody>
        </p:sp>
        <p:sp>
          <p:nvSpPr>
            <p:cNvPr id="439" name="TextBox 70">
              <a:extLst>
                <a:ext uri="{FF2B5EF4-FFF2-40B4-BE49-F238E27FC236}">
                  <a16:creationId xmlns:a16="http://schemas.microsoft.com/office/drawing/2014/main" xmlns="" id="{8CBC6CEC-EBB1-1F99-F21C-3BA75524C4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37732" y="3036531"/>
              <a:ext cx="23250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ヒラギノ角ゴ Pro W3" pitchFamily="127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ヒラギノ角ゴ Pro W3" pitchFamily="127" charset="-128"/>
                  <a:cs typeface="Calibri" panose="020F0502020204030204" pitchFamily="34" charset="0"/>
                </a:rPr>
                <a:t>8.7</a:t>
              </a:r>
            </a:p>
          </p:txBody>
        </p:sp>
        <p:cxnSp>
          <p:nvCxnSpPr>
            <p:cNvPr id="440" name="Straight Connector 196">
              <a:extLst>
                <a:ext uri="{FF2B5EF4-FFF2-40B4-BE49-F238E27FC236}">
                  <a16:creationId xmlns:a16="http://schemas.microsoft.com/office/drawing/2014/main" xmlns="" id="{8D69867D-F745-A553-DB1F-8C228F34B6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4881" y="1181819"/>
              <a:ext cx="0" cy="2456588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  <a:tailEnd type="triangle" w="lg" len="lg"/>
            </a:ln>
            <a:effectLst/>
          </p:spPr>
        </p:cxnSp>
        <p:sp>
          <p:nvSpPr>
            <p:cNvPr id="441" name="Title 2">
              <a:extLst>
                <a:ext uri="{FF2B5EF4-FFF2-40B4-BE49-F238E27FC236}">
                  <a16:creationId xmlns:a16="http://schemas.microsoft.com/office/drawing/2014/main" xmlns="" id="{5E9666F8-6185-B9F7-5E22-67A43203A0E5}"/>
                </a:ext>
              </a:extLst>
            </p:cNvPr>
            <p:cNvSpPr txBox="1">
              <a:spLocks/>
            </p:cNvSpPr>
            <p:nvPr/>
          </p:nvSpPr>
          <p:spPr>
            <a:xfrm rot="16200000">
              <a:off x="8209547" y="2373835"/>
              <a:ext cx="2525141" cy="245670"/>
            </a:xfrm>
            <a:prstGeom prst="rect">
              <a:avLst/>
            </a:prstGeom>
            <a:noFill/>
          </p:spPr>
          <p:txBody>
            <a:bodyPr lIns="0" rIns="27000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9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TRO</a:t>
              </a:r>
              <a:r>
                <a:rPr kumimoji="0" lang="en-GB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(%)</a:t>
              </a:r>
            </a:p>
          </p:txBody>
        </p:sp>
        <p:sp>
          <p:nvSpPr>
            <p:cNvPr id="442" name="Title 2">
              <a:extLst>
                <a:ext uri="{FF2B5EF4-FFF2-40B4-BE49-F238E27FC236}">
                  <a16:creationId xmlns:a16="http://schemas.microsoft.com/office/drawing/2014/main" xmlns="" id="{9CD760E2-22F2-33A3-9718-1B3813133565}"/>
                </a:ext>
              </a:extLst>
            </p:cNvPr>
            <p:cNvSpPr txBox="1">
              <a:spLocks/>
            </p:cNvSpPr>
            <p:nvPr/>
          </p:nvSpPr>
          <p:spPr>
            <a:xfrm>
              <a:off x="9591993" y="3224459"/>
              <a:ext cx="278054" cy="206179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10</a:t>
              </a:r>
            </a:p>
          </p:txBody>
        </p:sp>
        <p:cxnSp>
          <p:nvCxnSpPr>
            <p:cNvPr id="443" name="Straight Connector 199">
              <a:extLst>
                <a:ext uri="{FF2B5EF4-FFF2-40B4-BE49-F238E27FC236}">
                  <a16:creationId xmlns:a16="http://schemas.microsoft.com/office/drawing/2014/main" xmlns="" id="{8ABBBB21-28B7-571B-714E-59C9B3CEE4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25749" y="2993199"/>
              <a:ext cx="49134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444" name="Straight Connector 200">
              <a:extLst>
                <a:ext uri="{FF2B5EF4-FFF2-40B4-BE49-F238E27FC236}">
                  <a16:creationId xmlns:a16="http://schemas.microsoft.com/office/drawing/2014/main" xmlns="" id="{931DA2BA-2484-75AC-9668-205240B709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25749" y="2023011"/>
              <a:ext cx="49134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445" name="Straight Connector 201">
              <a:extLst>
                <a:ext uri="{FF2B5EF4-FFF2-40B4-BE49-F238E27FC236}">
                  <a16:creationId xmlns:a16="http://schemas.microsoft.com/office/drawing/2014/main" xmlns="" id="{4E2D6B8D-383E-EA87-EFD0-537D4E6B42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25749" y="1376219"/>
              <a:ext cx="49134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sp>
          <p:nvSpPr>
            <p:cNvPr id="446" name="Title 2">
              <a:extLst>
                <a:ext uri="{FF2B5EF4-FFF2-40B4-BE49-F238E27FC236}">
                  <a16:creationId xmlns:a16="http://schemas.microsoft.com/office/drawing/2014/main" xmlns="" id="{7C7C8722-A68F-FB5D-69EF-769D7C527EB9}"/>
                </a:ext>
              </a:extLst>
            </p:cNvPr>
            <p:cNvSpPr txBox="1">
              <a:spLocks/>
            </p:cNvSpPr>
            <p:nvPr/>
          </p:nvSpPr>
          <p:spPr>
            <a:xfrm>
              <a:off x="9586267" y="2922179"/>
              <a:ext cx="278054" cy="166687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20</a:t>
              </a:r>
            </a:p>
          </p:txBody>
        </p:sp>
        <p:sp>
          <p:nvSpPr>
            <p:cNvPr id="447" name="Title 2">
              <a:extLst>
                <a:ext uri="{FF2B5EF4-FFF2-40B4-BE49-F238E27FC236}">
                  <a16:creationId xmlns:a16="http://schemas.microsoft.com/office/drawing/2014/main" xmlns="" id="{7B1BA274-26DA-EC62-6072-5D79A8DD5CFB}"/>
                </a:ext>
              </a:extLst>
            </p:cNvPr>
            <p:cNvSpPr txBox="1">
              <a:spLocks/>
            </p:cNvSpPr>
            <p:nvPr/>
          </p:nvSpPr>
          <p:spPr>
            <a:xfrm>
              <a:off x="9556879" y="1278658"/>
              <a:ext cx="278054" cy="240081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70</a:t>
              </a:r>
            </a:p>
          </p:txBody>
        </p:sp>
        <p:sp>
          <p:nvSpPr>
            <p:cNvPr id="448" name="Title 2">
              <a:extLst>
                <a:ext uri="{FF2B5EF4-FFF2-40B4-BE49-F238E27FC236}">
                  <a16:creationId xmlns:a16="http://schemas.microsoft.com/office/drawing/2014/main" xmlns="" id="{7EE3C928-7FF3-587D-A05D-80B9267E6B91}"/>
                </a:ext>
              </a:extLst>
            </p:cNvPr>
            <p:cNvSpPr txBox="1">
              <a:spLocks/>
            </p:cNvSpPr>
            <p:nvPr/>
          </p:nvSpPr>
          <p:spPr>
            <a:xfrm>
              <a:off x="9581194" y="3522520"/>
              <a:ext cx="278054" cy="168275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449" name="Rectangle 7">
              <a:extLst>
                <a:ext uri="{FF2B5EF4-FFF2-40B4-BE49-F238E27FC236}">
                  <a16:creationId xmlns:a16="http://schemas.microsoft.com/office/drawing/2014/main" xmlns="" id="{F6DA6B6B-8F38-2579-26B3-CE278F4ED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3111" y="2373869"/>
              <a:ext cx="397539" cy="1261210"/>
            </a:xfrm>
            <a:prstGeom prst="rect">
              <a:avLst/>
            </a:prstGeom>
            <a:solidFill>
              <a:srgbClr val="005086"/>
            </a:solidFill>
            <a:ln w="0">
              <a:noFill/>
              <a:miter lim="800000"/>
              <a:headEnd/>
              <a:tailEnd/>
            </a:ln>
          </p:spPr>
          <p:txBody>
            <a:bodyPr anchor="b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Wingdings" panose="05000000000000000000" pitchFamily="2" charset="2"/>
                <a:buNone/>
                <a:tabLst/>
                <a:defRPr/>
              </a:pPr>
              <a:endPara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0" name="Rectangle 7">
              <a:extLst>
                <a:ext uri="{FF2B5EF4-FFF2-40B4-BE49-F238E27FC236}">
                  <a16:creationId xmlns:a16="http://schemas.microsoft.com/office/drawing/2014/main" xmlns="" id="{ACBD164B-1845-2EDC-AB30-666F6AC16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3264" y="3396960"/>
              <a:ext cx="397539" cy="246209"/>
            </a:xfrm>
            <a:prstGeom prst="rect">
              <a:avLst/>
            </a:prstGeom>
            <a:solidFill>
              <a:srgbClr val="FF7F4D"/>
            </a:solidFill>
            <a:ln w="0">
              <a:noFill/>
              <a:miter lim="800000"/>
              <a:headEnd/>
              <a:tailEnd/>
            </a:ln>
          </p:spPr>
          <p:txBody>
            <a:bodyPr anchor="b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 typeface="Wingdings" panose="05000000000000000000" pitchFamily="2" charset="2"/>
                <a:buNone/>
                <a:tabLst/>
                <a:defRPr/>
              </a:pPr>
              <a:endPara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1" name="Title 2">
              <a:extLst>
                <a:ext uri="{FF2B5EF4-FFF2-40B4-BE49-F238E27FC236}">
                  <a16:creationId xmlns:a16="http://schemas.microsoft.com/office/drawing/2014/main" xmlns="" id="{E44EA6DF-6D08-CAB7-0391-F39A36AABA4A}"/>
                </a:ext>
              </a:extLst>
            </p:cNvPr>
            <p:cNvSpPr txBox="1">
              <a:spLocks/>
            </p:cNvSpPr>
            <p:nvPr/>
          </p:nvSpPr>
          <p:spPr>
            <a:xfrm>
              <a:off x="9586266" y="2580147"/>
              <a:ext cx="278054" cy="166688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30</a:t>
              </a:r>
            </a:p>
          </p:txBody>
        </p:sp>
        <p:sp>
          <p:nvSpPr>
            <p:cNvPr id="452" name="Title 2">
              <a:extLst>
                <a:ext uri="{FF2B5EF4-FFF2-40B4-BE49-F238E27FC236}">
                  <a16:creationId xmlns:a16="http://schemas.microsoft.com/office/drawing/2014/main" xmlns="" id="{4530FB19-A250-6A07-1E35-8BB9D75309F3}"/>
                </a:ext>
              </a:extLst>
            </p:cNvPr>
            <p:cNvSpPr txBox="1">
              <a:spLocks/>
            </p:cNvSpPr>
            <p:nvPr/>
          </p:nvSpPr>
          <p:spPr>
            <a:xfrm>
              <a:off x="9539066" y="1573809"/>
              <a:ext cx="351755" cy="330427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60</a:t>
              </a:r>
            </a:p>
          </p:txBody>
        </p:sp>
        <p:cxnSp>
          <p:nvCxnSpPr>
            <p:cNvPr id="453" name="Straight Connector 209">
              <a:extLst>
                <a:ext uri="{FF2B5EF4-FFF2-40B4-BE49-F238E27FC236}">
                  <a16:creationId xmlns:a16="http://schemas.microsoft.com/office/drawing/2014/main" xmlns="" id="{E08CE08C-6BE9-410B-2045-7A78273DC3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25749" y="1699615"/>
              <a:ext cx="49134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454" name="Straight Connector 210">
              <a:extLst>
                <a:ext uri="{FF2B5EF4-FFF2-40B4-BE49-F238E27FC236}">
                  <a16:creationId xmlns:a16="http://schemas.microsoft.com/office/drawing/2014/main" xmlns="" id="{460894E3-FD2B-1667-031A-B9E6429997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25749" y="2346407"/>
              <a:ext cx="49134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455" name="Straight Connector 211">
              <a:extLst>
                <a:ext uri="{FF2B5EF4-FFF2-40B4-BE49-F238E27FC236}">
                  <a16:creationId xmlns:a16="http://schemas.microsoft.com/office/drawing/2014/main" xmlns="" id="{1FE24E77-750D-653F-A50E-510D99EAF5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25749" y="2669803"/>
              <a:ext cx="49134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456" name="Straight Connector 212">
              <a:extLst>
                <a:ext uri="{FF2B5EF4-FFF2-40B4-BE49-F238E27FC236}">
                  <a16:creationId xmlns:a16="http://schemas.microsoft.com/office/drawing/2014/main" xmlns="" id="{78CD8265-CC61-D056-0905-C76373718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25749" y="3316595"/>
              <a:ext cx="49134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cxnSp>
          <p:nvCxnSpPr>
            <p:cNvPr id="457" name="Straight Connector 213">
              <a:extLst>
                <a:ext uri="{FF2B5EF4-FFF2-40B4-BE49-F238E27FC236}">
                  <a16:creationId xmlns:a16="http://schemas.microsoft.com/office/drawing/2014/main" xmlns="" id="{80E5F641-6280-E29D-EF91-ED8428FBD5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25749" y="3639200"/>
              <a:ext cx="49134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  <p:sp>
          <p:nvSpPr>
            <p:cNvPr id="458" name="Title 2">
              <a:extLst>
                <a:ext uri="{FF2B5EF4-FFF2-40B4-BE49-F238E27FC236}">
                  <a16:creationId xmlns:a16="http://schemas.microsoft.com/office/drawing/2014/main" xmlns="" id="{6934D45A-D689-0CF8-4841-F39DDAD5049A}"/>
                </a:ext>
              </a:extLst>
            </p:cNvPr>
            <p:cNvSpPr txBox="1">
              <a:spLocks/>
            </p:cNvSpPr>
            <p:nvPr/>
          </p:nvSpPr>
          <p:spPr>
            <a:xfrm>
              <a:off x="9527961" y="1891906"/>
              <a:ext cx="351755" cy="330427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50</a:t>
              </a:r>
            </a:p>
          </p:txBody>
        </p:sp>
        <p:sp>
          <p:nvSpPr>
            <p:cNvPr id="459" name="Title 2">
              <a:extLst>
                <a:ext uri="{FF2B5EF4-FFF2-40B4-BE49-F238E27FC236}">
                  <a16:creationId xmlns:a16="http://schemas.microsoft.com/office/drawing/2014/main" xmlns="" id="{A5E8C230-11FA-0317-79D8-5F88C5277D8A}"/>
                </a:ext>
              </a:extLst>
            </p:cNvPr>
            <p:cNvSpPr txBox="1">
              <a:spLocks/>
            </p:cNvSpPr>
            <p:nvPr/>
          </p:nvSpPr>
          <p:spPr>
            <a:xfrm>
              <a:off x="9576853" y="2288072"/>
              <a:ext cx="278054" cy="166688"/>
            </a:xfrm>
            <a:prstGeom prst="rect">
              <a:avLst/>
            </a:prstGeom>
          </p:spPr>
          <p:txBody>
            <a:bodyPr lIns="0" rIns="27000" anchor="ctr"/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2400" b="1" kern="1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j-ea"/>
                  <a:cs typeface="Calibri" panose="020F0502020204030204" pitchFamily="34" charset="0"/>
                </a:rPr>
                <a:t>40</a:t>
              </a:r>
            </a:p>
          </p:txBody>
        </p:sp>
        <p:grpSp>
          <p:nvGrpSpPr>
            <p:cNvPr id="460" name="Group 216">
              <a:extLst>
                <a:ext uri="{FF2B5EF4-FFF2-40B4-BE49-F238E27FC236}">
                  <a16:creationId xmlns:a16="http://schemas.microsoft.com/office/drawing/2014/main" xmlns="" id="{658FE3B1-DC7E-4711-ED9D-2E9C85260915}"/>
                </a:ext>
              </a:extLst>
            </p:cNvPr>
            <p:cNvGrpSpPr/>
            <p:nvPr/>
          </p:nvGrpSpPr>
          <p:grpSpPr>
            <a:xfrm>
              <a:off x="10229719" y="1608622"/>
              <a:ext cx="64323" cy="1371600"/>
              <a:chOff x="2791955" y="2198730"/>
              <a:chExt cx="91443" cy="1371600"/>
            </a:xfrm>
          </p:grpSpPr>
          <p:cxnSp>
            <p:nvCxnSpPr>
              <p:cNvPr id="466" name="Straight Connector 221">
                <a:extLst>
                  <a:ext uri="{FF2B5EF4-FFF2-40B4-BE49-F238E27FC236}">
                    <a16:creationId xmlns:a16="http://schemas.microsoft.com/office/drawing/2014/main" xmlns="" id="{8BA4CDE2-D873-9F68-69B3-3D440ACE0B4D}"/>
                  </a:ext>
                </a:extLst>
              </p:cNvPr>
              <p:cNvCxnSpPr/>
              <p:nvPr/>
            </p:nvCxnSpPr>
            <p:spPr bwMode="auto">
              <a:xfrm>
                <a:off x="2842902" y="2198730"/>
                <a:ext cx="0" cy="137160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7" name="Straight Connector 222">
                <a:extLst>
                  <a:ext uri="{FF2B5EF4-FFF2-40B4-BE49-F238E27FC236}">
                    <a16:creationId xmlns:a16="http://schemas.microsoft.com/office/drawing/2014/main" xmlns="" id="{905AD1A6-9F16-AAFA-A19D-B0734B9A0832}"/>
                  </a:ext>
                </a:extLst>
              </p:cNvPr>
              <p:cNvCxnSpPr/>
              <p:nvPr/>
            </p:nvCxnSpPr>
            <p:spPr>
              <a:xfrm flipV="1">
                <a:off x="2791958" y="2201954"/>
                <a:ext cx="9144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468" name="Straight Connector 223">
                <a:extLst>
                  <a:ext uri="{FF2B5EF4-FFF2-40B4-BE49-F238E27FC236}">
                    <a16:creationId xmlns:a16="http://schemas.microsoft.com/office/drawing/2014/main" xmlns="" id="{DBDE800B-F52A-748E-486B-42FF0DAB2590}"/>
                  </a:ext>
                </a:extLst>
              </p:cNvPr>
              <p:cNvCxnSpPr/>
              <p:nvPr/>
            </p:nvCxnSpPr>
            <p:spPr>
              <a:xfrm flipV="1">
                <a:off x="2791955" y="3567423"/>
                <a:ext cx="9144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</p:grpSp>
        <p:grpSp>
          <p:nvGrpSpPr>
            <p:cNvPr id="461" name="Group 217">
              <a:extLst>
                <a:ext uri="{FF2B5EF4-FFF2-40B4-BE49-F238E27FC236}">
                  <a16:creationId xmlns:a16="http://schemas.microsoft.com/office/drawing/2014/main" xmlns="" id="{E1E0843D-3148-F0F9-21DF-7FE02603EF56}"/>
                </a:ext>
              </a:extLst>
            </p:cNvPr>
            <p:cNvGrpSpPr/>
            <p:nvPr/>
          </p:nvGrpSpPr>
          <p:grpSpPr>
            <a:xfrm>
              <a:off x="10934660" y="2725745"/>
              <a:ext cx="34747" cy="847834"/>
              <a:chOff x="2791955" y="2193887"/>
              <a:chExt cx="91443" cy="1376443"/>
            </a:xfrm>
          </p:grpSpPr>
          <p:cxnSp>
            <p:nvCxnSpPr>
              <p:cNvPr id="463" name="Straight Connector 218">
                <a:extLst>
                  <a:ext uri="{FF2B5EF4-FFF2-40B4-BE49-F238E27FC236}">
                    <a16:creationId xmlns:a16="http://schemas.microsoft.com/office/drawing/2014/main" xmlns="" id="{32F2BEA8-3A90-9D30-6F58-B0ED287DE4A7}"/>
                  </a:ext>
                </a:extLst>
              </p:cNvPr>
              <p:cNvCxnSpPr/>
              <p:nvPr/>
            </p:nvCxnSpPr>
            <p:spPr bwMode="auto">
              <a:xfrm>
                <a:off x="2842902" y="2198730"/>
                <a:ext cx="0" cy="137160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4" name="Straight Connector 219">
                <a:extLst>
                  <a:ext uri="{FF2B5EF4-FFF2-40B4-BE49-F238E27FC236}">
                    <a16:creationId xmlns:a16="http://schemas.microsoft.com/office/drawing/2014/main" xmlns="" id="{635D9570-DD32-6DA7-6E10-65DB5D55D436}"/>
                  </a:ext>
                </a:extLst>
              </p:cNvPr>
              <p:cNvCxnSpPr/>
              <p:nvPr/>
            </p:nvCxnSpPr>
            <p:spPr>
              <a:xfrm flipV="1">
                <a:off x="2791958" y="2193887"/>
                <a:ext cx="9144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465" name="Straight Connector 220">
                <a:extLst>
                  <a:ext uri="{FF2B5EF4-FFF2-40B4-BE49-F238E27FC236}">
                    <a16:creationId xmlns:a16="http://schemas.microsoft.com/office/drawing/2014/main" xmlns="" id="{510E4D64-45EB-D95D-2F46-5BCCE36B0B05}"/>
                  </a:ext>
                </a:extLst>
              </p:cNvPr>
              <p:cNvCxnSpPr/>
              <p:nvPr/>
            </p:nvCxnSpPr>
            <p:spPr>
              <a:xfrm flipV="1">
                <a:off x="2791955" y="3558797"/>
                <a:ext cx="9144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</p:grpSp>
        <p:cxnSp>
          <p:nvCxnSpPr>
            <p:cNvPr id="462" name="Straight Connector 195">
              <a:extLst>
                <a:ext uri="{FF2B5EF4-FFF2-40B4-BE49-F238E27FC236}">
                  <a16:creationId xmlns:a16="http://schemas.microsoft.com/office/drawing/2014/main" xmlns="" id="{D3D399D5-D0AD-EF03-0AF2-1518FA2F97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4882" y="3639200"/>
              <a:ext cx="1543702" cy="0"/>
            </a:xfrm>
            <a:prstGeom prst="line">
              <a:avLst/>
            </a:prstGeom>
            <a:noFill/>
            <a:ln w="12700" cap="flat" cmpd="sng" algn="ctr">
              <a:solidFill>
                <a:srgbClr val="565458"/>
              </a:solidFill>
              <a:prstDash val="solid"/>
            </a:ln>
            <a:effectLst/>
          </p:spPr>
        </p:cxnSp>
      </p:grpSp>
      <p:sp>
        <p:nvSpPr>
          <p:cNvPr id="14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61104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Schmid P et al, N Engl J Med, 2018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614303" cy="516866"/>
          </a:xfrm>
        </p:spPr>
        <p:txBody>
          <a:bodyPr/>
          <a:lstStyle/>
          <a:p>
            <a:r>
              <a:rPr lang="fr-FR" sz="3200" dirty="0"/>
              <a:t>Association ICI (Atézolizumab) et chimiothérapie</a:t>
            </a: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IMpassion130</a:t>
            </a:r>
          </a:p>
        </p:txBody>
      </p:sp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xmlns="" id="{887153CF-4BF7-765A-09F7-2804E6BE479D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49388" y="984592"/>
            <a:ext cx="10416788" cy="339933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Phase III, randomisée, double aveugle, contrôlée contre placébo</a:t>
            </a:r>
          </a:p>
        </p:txBody>
      </p:sp>
      <p:sp>
        <p:nvSpPr>
          <p:cNvPr id="10" name="Espace réservé du contenu 6">
            <a:extLst>
              <a:ext uri="{FF2B5EF4-FFF2-40B4-BE49-F238E27FC236}">
                <a16:creationId xmlns:a16="http://schemas.microsoft.com/office/drawing/2014/main" xmlns="" id="{00543DCC-7EF4-93A0-EC04-537BD5CD0CE9}"/>
              </a:ext>
            </a:extLst>
          </p:cNvPr>
          <p:cNvSpPr txBox="1">
            <a:spLocks/>
          </p:cNvSpPr>
          <p:nvPr/>
        </p:nvSpPr>
        <p:spPr>
          <a:xfrm>
            <a:off x="1349388" y="5254230"/>
            <a:ext cx="10416788" cy="571489"/>
          </a:xfrm>
          <a:prstGeom prst="rect">
            <a:avLst/>
          </a:prstGeom>
          <a:noFill/>
        </p:spPr>
        <p:txBody>
          <a:bodyPr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FF7F4D"/>
              </a:buCl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Objectifs principaux : </a:t>
            </a:r>
            <a:r>
              <a:rPr lang="fr-FR" b="0" dirty="0"/>
              <a:t>SSP et SG (Population en ITT population et sous groupe PD-L1+)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dirty="0">
                <a:solidFill>
                  <a:srgbClr val="005086"/>
                </a:solidFill>
              </a:rPr>
              <a:t>Analyse hiérarchisée prédéfinie de la SG en ITT : si significative, analyse de la population PD-L1+ </a:t>
            </a:r>
          </a:p>
        </p:txBody>
      </p:sp>
      <p:sp>
        <p:nvSpPr>
          <p:cNvPr id="48" name="Text Box 45">
            <a:extLst>
              <a:ext uri="{FF2B5EF4-FFF2-40B4-BE49-F238E27FC236}">
                <a16:creationId xmlns:a16="http://schemas.microsoft.com/office/drawing/2014/main" xmlns="" id="{D9EEAAC9-529E-68AB-795F-D754463CE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1756" y="2352532"/>
            <a:ext cx="3191077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TNBC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métastatique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,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i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nopéra</a:t>
            </a:r>
            <a:r>
              <a:rPr kumimoji="0" lang="en-GB" altLang="en-US" sz="12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ble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localement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avancé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; absence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 </a:t>
            </a:r>
            <a:r>
              <a:rPr kumimoji="0" lang="en-GB" altLang="en-US" sz="12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traitement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préalable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en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situation </a:t>
            </a:r>
            <a:r>
              <a:rPr kumimoji="0" lang="en-GB" altLang="en-US" sz="12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avancée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(radiothérapie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ou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chimiothérapie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en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situation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précoce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autorisée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si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intervalle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≥ 12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mois)  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Maladie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measurable </a:t>
            </a:r>
            <a:r>
              <a:rPr kumimoji="0" lang="en-GB" altLang="en-US" sz="12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selon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les </a:t>
            </a:r>
            <a:r>
              <a:rPr kumimoji="0" lang="en-GB" altLang="en-US" sz="12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critères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RECIST v1.1 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ECOG PS 0/1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Statut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PD-L1 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sur la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biopsie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évaluable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*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(N = 902)</a:t>
            </a:r>
            <a:endParaRPr kumimoji="0" lang="en-US" alt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</p:txBody>
      </p:sp>
      <p:sp>
        <p:nvSpPr>
          <p:cNvPr id="49" name="Rectangle 46">
            <a:extLst>
              <a:ext uri="{FF2B5EF4-FFF2-40B4-BE49-F238E27FC236}">
                <a16:creationId xmlns:a16="http://schemas.microsoft.com/office/drawing/2014/main" xmlns="" id="{F949E4F4-BFD8-6183-EA3F-E1116AABE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70380" y="2247845"/>
            <a:ext cx="1795796" cy="2246769"/>
          </a:xfrm>
          <a:prstGeom prst="rect">
            <a:avLst/>
          </a:prstGeom>
          <a:solidFill>
            <a:srgbClr val="565458"/>
          </a:solidFill>
          <a:ln>
            <a:noFill/>
          </a:ln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Traitement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jusqu’à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progression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selon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RECIST v1.1 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kumimoji="0" lang="en-US" altLang="en-US" sz="1400" b="1" i="1" u="none" strike="noStrike" kern="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400" b="1" i="1" u="none" strike="noStrike" kern="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toxicité</a:t>
            </a:r>
            <a:r>
              <a:rPr kumimoji="0" lang="en-US" altLang="en-US" sz="1400" b="1" i="1" u="none" strike="noStrike" kern="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lang="en-US" altLang="en-US" sz="1400" b="1" i="1" kern="0" dirty="0" err="1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intolérable</a:t>
            </a:r>
            <a:r>
              <a:rPr kumimoji="0" lang="en-US" altLang="en-US" sz="1400" b="1" i="1" u="none" strike="noStrike" kern="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endParaRPr kumimoji="0" lang="en-US" altLang="en-US" sz="1400" b="1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400" b="1" i="1" kern="0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Absence de cross over</a:t>
            </a:r>
            <a:endParaRPr kumimoji="0" lang="en-US" altLang="en-US" sz="1400" b="1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400" b="1" i="1" kern="0" dirty="0" err="1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Survie</a:t>
            </a:r>
            <a:r>
              <a:rPr lang="en-US" altLang="en-US" sz="1400" b="1" i="1" kern="0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altLang="en-US" sz="1400" b="1" i="1" kern="0" dirty="0" err="1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globale</a:t>
            </a:r>
            <a:r>
              <a:rPr lang="en-US" altLang="en-US" sz="1400" b="1" i="1" kern="0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  </a:t>
            </a:r>
          </a:p>
        </p:txBody>
      </p:sp>
      <p:grpSp>
        <p:nvGrpSpPr>
          <p:cNvPr id="59" name="Groupe 58">
            <a:extLst>
              <a:ext uri="{FF2B5EF4-FFF2-40B4-BE49-F238E27FC236}">
                <a16:creationId xmlns:a16="http://schemas.microsoft.com/office/drawing/2014/main" xmlns="" id="{6A6673D0-4F46-2CD5-E8D3-EC3BF2728D5C}"/>
              </a:ext>
            </a:extLst>
          </p:cNvPr>
          <p:cNvGrpSpPr/>
          <p:nvPr/>
        </p:nvGrpSpPr>
        <p:grpSpPr>
          <a:xfrm>
            <a:off x="5314520" y="2212560"/>
            <a:ext cx="4117010" cy="2317338"/>
            <a:chOff x="5314520" y="2212560"/>
            <a:chExt cx="4117010" cy="2317338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xmlns="" id="{F94BE674-0CFA-162A-F0DC-1123E16C0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2212560"/>
              <a:ext cx="4117010" cy="1097280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Atézolizumab 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840 mg IV / 2 </a:t>
              </a:r>
              <a:r>
                <a:rPr kumimoji="0" lang="en-US" alt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semaines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+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nab-Paclitaxel 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100 mg/m</a:t>
              </a:r>
              <a:r>
                <a:rPr kumimoji="0" lang="en-US" alt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2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IV à J1, 8, 15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(J1=J28)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(n = 451)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08C99596-FA4C-20DA-EE0B-FE3D45437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3432618"/>
              <a:ext cx="4117010" cy="1097280"/>
            </a:xfrm>
            <a:prstGeom prst="rect">
              <a:avLst/>
            </a:prstGeom>
            <a:solidFill>
              <a:srgbClr val="FF7F4D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Placebo 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IV / 2 </a:t>
              </a:r>
              <a:r>
                <a:rPr kumimoji="0" lang="en-US" alt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semaines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+</a:t>
              </a:r>
            </a:p>
            <a:p>
              <a:pPr lvl="0" algn="ctr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None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nab-Paclitaxel 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100 mg/m</a:t>
              </a:r>
              <a:r>
                <a:rPr kumimoji="0" lang="en-US" alt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2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IV</a:t>
              </a:r>
              <a:r>
                <a:rPr lang="en-US" altLang="en-US" sz="1400" kern="0" dirty="0">
                  <a:solidFill>
                    <a:srgbClr val="FFFFFF"/>
                  </a:solidFill>
                  <a:latin typeface="+mn-lt"/>
                  <a:cs typeface="Arial" panose="020B0604020202020204" pitchFamily="34" charset="0"/>
                </a:rPr>
                <a:t> à J1, 8, 15</a:t>
              </a:r>
            </a:p>
            <a:p>
              <a:pPr lvl="0" algn="ctr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None/>
                <a:defRPr/>
              </a:pPr>
              <a:r>
                <a:rPr lang="en-US" altLang="en-US" sz="1400" kern="0" dirty="0">
                  <a:solidFill>
                    <a:srgbClr val="FFFFFF"/>
                  </a:solidFill>
                  <a:latin typeface="+mn-lt"/>
                  <a:cs typeface="Arial" panose="020B0604020202020204" pitchFamily="34" charset="0"/>
                </a:rPr>
                <a:t>(J1=J28)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(n = 451)</a:t>
              </a:r>
            </a:p>
          </p:txBody>
        </p:sp>
      </p:grpSp>
      <p:sp>
        <p:nvSpPr>
          <p:cNvPr id="54" name="Rectangle 46">
            <a:extLst>
              <a:ext uri="{FF2B5EF4-FFF2-40B4-BE49-F238E27FC236}">
                <a16:creationId xmlns:a16="http://schemas.microsoft.com/office/drawing/2014/main" xmlns="" id="{3734A9E6-B624-9B56-8685-4FD8769A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659" y="1622891"/>
            <a:ext cx="6475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Stratification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selon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l’utilisation</a:t>
            </a:r>
            <a:r>
              <a:rPr kumimoji="0" lang="en-US" alt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 </a:t>
            </a:r>
            <a:r>
              <a:rPr kumimoji="0" lang="en-US" altLang="en-US" sz="1200" b="0" i="1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taxanes</a:t>
            </a:r>
            <a:r>
              <a:rPr kumimoji="0" lang="en-US" alt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en</a:t>
            </a:r>
            <a:r>
              <a:rPr kumimoji="0" lang="en-US" alt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situation </a:t>
            </a:r>
            <a:r>
              <a:rPr lang="en-US" altLang="en-US" sz="12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précoce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(</a:t>
            </a:r>
            <a:r>
              <a:rPr kumimoji="0" lang="en-US" altLang="en-US" sz="1200" b="0" i="1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i vs non ), </a:t>
            </a:r>
            <a:r>
              <a:rPr lang="en-US" altLang="en-US" sz="12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présence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de </a:t>
            </a:r>
            <a:r>
              <a:rPr lang="en-US" altLang="en-US" sz="12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métastases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altLang="en-US" sz="12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hépatiques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(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oui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vs non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),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statut</a:t>
            </a:r>
            <a:r>
              <a:rPr kumimoji="0" lang="en-US" altLang="en-US" sz="1200" b="0" i="1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PD-L1 IHC 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(≥ 1% vs &lt; 1%)</a:t>
            </a:r>
          </a:p>
        </p:txBody>
      </p:sp>
      <p:cxnSp>
        <p:nvCxnSpPr>
          <p:cNvPr id="56" name="Straight Arrow Connector 71">
            <a:extLst>
              <a:ext uri="{FF2B5EF4-FFF2-40B4-BE49-F238E27FC236}">
                <a16:creationId xmlns:a16="http://schemas.microsoft.com/office/drawing/2014/main" xmlns="" id="{6015F8FF-19C0-380B-1002-65D475F503DF}"/>
              </a:ext>
            </a:extLst>
          </p:cNvPr>
          <p:cNvCxnSpPr>
            <a:cxnSpLocks/>
          </p:cNvCxnSpPr>
          <p:nvPr/>
        </p:nvCxnSpPr>
        <p:spPr bwMode="auto">
          <a:xfrm>
            <a:off x="4877421" y="2084556"/>
            <a:ext cx="0" cy="1286675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7" name="Text Box 30">
            <a:extLst>
              <a:ext uri="{FF2B5EF4-FFF2-40B4-BE49-F238E27FC236}">
                <a16:creationId xmlns:a16="http://schemas.microsoft.com/office/drawing/2014/main" xmlns="" id="{CAD2F72B-9ABD-F78C-E0B9-0CDDB5D233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0539" y="4773445"/>
            <a:ext cx="8356219" cy="2128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35000"/>
              </a:spcBef>
              <a:spcAft>
                <a:spcPct val="25000"/>
              </a:spcAft>
              <a:buClr>
                <a:srgbClr val="015873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*</a:t>
            </a:r>
            <a:r>
              <a:rPr kumimoji="0" lang="en-US" altLang="en-US" sz="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Tes</a:t>
            </a:r>
            <a:r>
              <a:rPr lang="en-US" altLang="en-US" sz="8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t </a:t>
            </a:r>
            <a:r>
              <a:rPr lang="en-US" altLang="en-US" sz="8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prospectif</a:t>
            </a:r>
            <a:r>
              <a:rPr lang="en-US" altLang="en-US" sz="8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altLang="en-US" sz="8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centralisé</a:t>
            </a:r>
            <a:r>
              <a:rPr lang="en-US" altLang="en-US" sz="8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(</a:t>
            </a:r>
            <a:r>
              <a:rPr kumimoji="0" lang="en-US" altLang="en-US" sz="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SP142 PD-L1 IHC; 41% </a:t>
            </a:r>
            <a:r>
              <a:rPr lang="en-US" altLang="en-US" sz="8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de </a:t>
            </a:r>
            <a:r>
              <a:rPr kumimoji="0" lang="en-US" altLang="en-US" sz="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patients </a:t>
            </a:r>
            <a:r>
              <a:rPr kumimoji="0" lang="en-US" altLang="en-US" sz="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dans</a:t>
            </a:r>
            <a:r>
              <a:rPr kumimoji="0" lang="en-US" altLang="en-US" sz="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chaqu</a:t>
            </a:r>
            <a:r>
              <a:rPr lang="en-US" altLang="en-US" sz="8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e bras </a:t>
            </a:r>
            <a:r>
              <a:rPr lang="en-US" altLang="en-US" sz="8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étaient</a:t>
            </a:r>
            <a:r>
              <a:rPr lang="en-US" altLang="en-US" sz="8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PD-L1+ (≥ 1 % IC).</a:t>
            </a:r>
          </a:p>
        </p:txBody>
      </p:sp>
      <p:sp>
        <p:nvSpPr>
          <p:cNvPr id="58" name="Rectangle à coins arrondis 10">
            <a:extLst>
              <a:ext uri="{FF2B5EF4-FFF2-40B4-BE49-F238E27FC236}">
                <a16:creationId xmlns:a16="http://schemas.microsoft.com/office/drawing/2014/main" xmlns="" id="{90217A6B-FA2B-A429-F218-8329045668F1}"/>
              </a:ext>
            </a:extLst>
          </p:cNvPr>
          <p:cNvSpPr/>
          <p:nvPr/>
        </p:nvSpPr>
        <p:spPr>
          <a:xfrm>
            <a:off x="1191691" y="1448819"/>
            <a:ext cx="10854332" cy="3631826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cxnSp>
        <p:nvCxnSpPr>
          <p:cNvPr id="61" name="Connecteur en angle 60">
            <a:extLst>
              <a:ext uri="{FF2B5EF4-FFF2-40B4-BE49-F238E27FC236}">
                <a16:creationId xmlns:a16="http://schemas.microsoft.com/office/drawing/2014/main" xmlns="" id="{55516BA3-2BC5-0926-19F6-6B1FEDE1FBFF}"/>
              </a:ext>
            </a:extLst>
          </p:cNvPr>
          <p:cNvCxnSpPr>
            <a:stCxn id="50" idx="1"/>
            <a:endCxn id="51" idx="1"/>
          </p:cNvCxnSpPr>
          <p:nvPr/>
        </p:nvCxnSpPr>
        <p:spPr>
          <a:xfrm rot="10800000" flipV="1">
            <a:off x="5314520" y="2761200"/>
            <a:ext cx="12700" cy="1220058"/>
          </a:xfrm>
          <a:prstGeom prst="bentConnector3">
            <a:avLst>
              <a:gd name="adj1" fmla="val 1800000"/>
            </a:avLst>
          </a:prstGeom>
          <a:ln w="12700">
            <a:solidFill>
              <a:srgbClr val="56545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>
            <a:extLst>
              <a:ext uri="{FF2B5EF4-FFF2-40B4-BE49-F238E27FC236}">
                <a16:creationId xmlns:a16="http://schemas.microsoft.com/office/drawing/2014/main" xmlns="" id="{C95E71E7-0ECE-D78C-7815-B1B5A6991F80}"/>
              </a:ext>
            </a:extLst>
          </p:cNvPr>
          <p:cNvCxnSpPr>
            <a:cxnSpLocks/>
            <a:stCxn id="48" idx="3"/>
          </p:cNvCxnSpPr>
          <p:nvPr/>
        </p:nvCxnSpPr>
        <p:spPr>
          <a:xfrm>
            <a:off x="4472833" y="3414361"/>
            <a:ext cx="437098" cy="0"/>
          </a:xfrm>
          <a:prstGeom prst="line">
            <a:avLst/>
          </a:prstGeom>
          <a:ln w="12700">
            <a:solidFill>
              <a:srgbClr val="5654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Connecteur en angle 471">
            <a:extLst>
              <a:ext uri="{FF2B5EF4-FFF2-40B4-BE49-F238E27FC236}">
                <a16:creationId xmlns:a16="http://schemas.microsoft.com/office/drawing/2014/main" xmlns="" id="{11585813-E92D-FBB9-2F6D-56C648488E64}"/>
              </a:ext>
            </a:extLst>
          </p:cNvPr>
          <p:cNvCxnSpPr>
            <a:stCxn id="50" idx="3"/>
            <a:endCxn id="49" idx="1"/>
          </p:cNvCxnSpPr>
          <p:nvPr/>
        </p:nvCxnSpPr>
        <p:spPr>
          <a:xfrm>
            <a:off x="9431530" y="2761200"/>
            <a:ext cx="538850" cy="610030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Connecteur en angle 474">
            <a:extLst>
              <a:ext uri="{FF2B5EF4-FFF2-40B4-BE49-F238E27FC236}">
                <a16:creationId xmlns:a16="http://schemas.microsoft.com/office/drawing/2014/main" xmlns="" id="{F91C8557-5563-2739-4348-A2B53F0FB1AD}"/>
              </a:ext>
            </a:extLst>
          </p:cNvPr>
          <p:cNvCxnSpPr>
            <a:stCxn id="51" idx="3"/>
            <a:endCxn id="49" idx="1"/>
          </p:cNvCxnSpPr>
          <p:nvPr/>
        </p:nvCxnSpPr>
        <p:spPr>
          <a:xfrm flipV="1">
            <a:off x="9431530" y="3371230"/>
            <a:ext cx="538850" cy="610028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5967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Schmid P et </a:t>
            </a:r>
            <a:r>
              <a:rPr lang="fr-FR" dirty="0"/>
              <a:t>al, Lancet </a:t>
            </a:r>
            <a:r>
              <a:rPr lang="fr-FR" dirty="0" err="1"/>
              <a:t>Oncol</a:t>
            </a:r>
            <a:r>
              <a:rPr lang="fr-FR" dirty="0"/>
              <a:t>, 2020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35194" cy="516866"/>
          </a:xfrm>
        </p:spPr>
        <p:txBody>
          <a:bodyPr/>
          <a:lstStyle/>
          <a:p>
            <a:pPr lvl="0"/>
            <a:r>
              <a:rPr lang="fr-FR" sz="3200" dirty="0"/>
              <a:t>Association ICI (Atézolizumab) et chimiothérapie</a:t>
            </a: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IMpassion130</a:t>
            </a:r>
          </a:p>
        </p:txBody>
      </p:sp>
      <p:sp>
        <p:nvSpPr>
          <p:cNvPr id="11" name="TextBox 13">
            <a:extLst>
              <a:ext uri="{FF2B5EF4-FFF2-40B4-BE49-F238E27FC236}">
                <a16:creationId xmlns:a16="http://schemas.microsoft.com/office/drawing/2014/main" xmlns="" id="{D3553EBC-0F2C-6AE0-DE67-1AED3BA01486}"/>
              </a:ext>
            </a:extLst>
          </p:cNvPr>
          <p:cNvSpPr txBox="1"/>
          <p:nvPr/>
        </p:nvSpPr>
        <p:spPr>
          <a:xfrm>
            <a:off x="932773" y="5773877"/>
            <a:ext cx="2883939" cy="2128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defPPr>
              <a:defRPr lang="en-US"/>
            </a:defPPr>
            <a:lvl1pPr eaLnBrk="1" hangingPunct="1">
              <a:lnSpc>
                <a:spcPct val="100000"/>
              </a:lnSpc>
              <a:spcBef>
                <a:spcPct val="35000"/>
              </a:spcBef>
              <a:spcAft>
                <a:spcPct val="25000"/>
              </a:spcAft>
              <a:buClr>
                <a:schemeClr val="folHlink"/>
              </a:buClr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</a:defRPr>
            </a:lvl9pPr>
          </a:lstStyle>
          <a:p>
            <a:pPr fontAlgn="base">
              <a:buClr>
                <a:srgbClr val="015873"/>
              </a:buClr>
            </a:pPr>
            <a:r>
              <a:rPr lang="en-US" sz="800" i="1" dirty="0">
                <a:solidFill>
                  <a:srgbClr val="565458"/>
                </a:solidFill>
                <a:cs typeface="Arial" panose="020B0604020202020204" pitchFamily="34" charset="0"/>
              </a:rPr>
              <a:t>*</a:t>
            </a:r>
            <a:r>
              <a:rPr lang="en-US" sz="800" i="1" dirty="0" err="1">
                <a:solidFill>
                  <a:srgbClr val="565458"/>
                </a:solidFill>
                <a:cs typeface="Arial" panose="020B0604020202020204" pitchFamily="34" charset="0"/>
              </a:rPr>
              <a:t>utilisation</a:t>
            </a:r>
            <a:r>
              <a:rPr lang="en-US" sz="800" i="1" dirty="0">
                <a:solidFill>
                  <a:srgbClr val="565458"/>
                </a:solidFill>
                <a:cs typeface="Arial" panose="020B0604020202020204" pitchFamily="34" charset="0"/>
              </a:rPr>
              <a:t> de </a:t>
            </a:r>
            <a:r>
              <a:rPr lang="en-US" sz="800" i="1" dirty="0" err="1">
                <a:solidFill>
                  <a:srgbClr val="565458"/>
                </a:solidFill>
                <a:cs typeface="Arial" panose="020B0604020202020204" pitchFamily="34" charset="0"/>
              </a:rPr>
              <a:t>Ventana</a:t>
            </a:r>
            <a:r>
              <a:rPr lang="en-US" sz="800" i="1" dirty="0">
                <a:solidFill>
                  <a:srgbClr val="565458"/>
                </a:solidFill>
                <a:cs typeface="Arial" panose="020B0604020202020204" pitchFamily="34" charset="0"/>
              </a:rPr>
              <a:t> SP142.</a:t>
            </a:r>
          </a:p>
        </p:txBody>
      </p:sp>
      <p:sp>
        <p:nvSpPr>
          <p:cNvPr id="12" name="Rectangle à coins arrondis 10">
            <a:extLst>
              <a:ext uri="{FF2B5EF4-FFF2-40B4-BE49-F238E27FC236}">
                <a16:creationId xmlns:a16="http://schemas.microsoft.com/office/drawing/2014/main" xmlns="" id="{4EABBB53-3513-0493-1012-A7CFC07B96F3}"/>
              </a:ext>
            </a:extLst>
          </p:cNvPr>
          <p:cNvSpPr/>
          <p:nvPr/>
        </p:nvSpPr>
        <p:spPr>
          <a:xfrm>
            <a:off x="1860529" y="1082268"/>
            <a:ext cx="4737369" cy="4170647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xmlns="" id="{7BB805C9-9BE4-B52D-B930-697DBB23CC09}"/>
              </a:ext>
            </a:extLst>
          </p:cNvPr>
          <p:cNvSpPr txBox="1"/>
          <p:nvPr/>
        </p:nvSpPr>
        <p:spPr>
          <a:xfrm>
            <a:off x="2071445" y="912992"/>
            <a:ext cx="1866892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Population en ITT</a:t>
            </a:r>
          </a:p>
        </p:txBody>
      </p:sp>
      <p:grpSp>
        <p:nvGrpSpPr>
          <p:cNvPr id="549" name="Groupe 548">
            <a:extLst>
              <a:ext uri="{FF2B5EF4-FFF2-40B4-BE49-F238E27FC236}">
                <a16:creationId xmlns:a16="http://schemas.microsoft.com/office/drawing/2014/main" xmlns="" id="{0D8D0530-17A3-F80A-F372-88DB026BECA0}"/>
              </a:ext>
            </a:extLst>
          </p:cNvPr>
          <p:cNvGrpSpPr/>
          <p:nvPr/>
        </p:nvGrpSpPr>
        <p:grpSpPr>
          <a:xfrm>
            <a:off x="1928722" y="1420823"/>
            <a:ext cx="4615013" cy="2850023"/>
            <a:chOff x="1471522" y="1865133"/>
            <a:chExt cx="4615013" cy="2850023"/>
          </a:xfrm>
        </p:grpSpPr>
        <p:grpSp>
          <p:nvGrpSpPr>
            <p:cNvPr id="14" name="Group 232">
              <a:extLst>
                <a:ext uri="{FF2B5EF4-FFF2-40B4-BE49-F238E27FC236}">
                  <a16:creationId xmlns:a16="http://schemas.microsoft.com/office/drawing/2014/main" xmlns="" id="{ED9F5F47-3FDE-C2DC-1ABD-4AF75CCAD386}"/>
                </a:ext>
              </a:extLst>
            </p:cNvPr>
            <p:cNvGrpSpPr/>
            <p:nvPr/>
          </p:nvGrpSpPr>
          <p:grpSpPr>
            <a:xfrm>
              <a:off x="2041172" y="2048607"/>
              <a:ext cx="3725654" cy="2001838"/>
              <a:chOff x="1476375" y="2581275"/>
              <a:chExt cx="4442743" cy="2001838"/>
            </a:xfrm>
          </p:grpSpPr>
          <p:sp>
            <p:nvSpPr>
              <p:cNvPr id="15" name="Freeform: Shape 230">
                <a:extLst>
                  <a:ext uri="{FF2B5EF4-FFF2-40B4-BE49-F238E27FC236}">
                    <a16:creationId xmlns:a16="http://schemas.microsoft.com/office/drawing/2014/main" xmlns="" id="{3F895D28-BD83-3FDD-71E1-CAE159CDA421}"/>
                  </a:ext>
                </a:extLst>
              </p:cNvPr>
              <p:cNvSpPr/>
              <p:nvPr/>
            </p:nvSpPr>
            <p:spPr bwMode="auto">
              <a:xfrm>
                <a:off x="2690813" y="4202113"/>
                <a:ext cx="3228305" cy="381000"/>
              </a:xfrm>
              <a:custGeom>
                <a:avLst/>
                <a:gdLst>
                  <a:gd name="connsiteX0" fmla="*/ 3043237 w 3043237"/>
                  <a:gd name="connsiteY0" fmla="*/ 376237 h 381000"/>
                  <a:gd name="connsiteX1" fmla="*/ 1543050 w 3043237"/>
                  <a:gd name="connsiteY1" fmla="*/ 381000 h 381000"/>
                  <a:gd name="connsiteX2" fmla="*/ 1524000 w 3043237"/>
                  <a:gd name="connsiteY2" fmla="*/ 361950 h 381000"/>
                  <a:gd name="connsiteX3" fmla="*/ 1362075 w 3043237"/>
                  <a:gd name="connsiteY3" fmla="*/ 357187 h 381000"/>
                  <a:gd name="connsiteX4" fmla="*/ 1347787 w 3043237"/>
                  <a:gd name="connsiteY4" fmla="*/ 338137 h 381000"/>
                  <a:gd name="connsiteX5" fmla="*/ 1200150 w 3043237"/>
                  <a:gd name="connsiteY5" fmla="*/ 333375 h 381000"/>
                  <a:gd name="connsiteX6" fmla="*/ 1185862 w 3043237"/>
                  <a:gd name="connsiteY6" fmla="*/ 314325 h 381000"/>
                  <a:gd name="connsiteX7" fmla="*/ 1109662 w 3043237"/>
                  <a:gd name="connsiteY7" fmla="*/ 314325 h 381000"/>
                  <a:gd name="connsiteX8" fmla="*/ 1090612 w 3043237"/>
                  <a:gd name="connsiteY8" fmla="*/ 300037 h 381000"/>
                  <a:gd name="connsiteX9" fmla="*/ 914400 w 3043237"/>
                  <a:gd name="connsiteY9" fmla="*/ 300037 h 381000"/>
                  <a:gd name="connsiteX10" fmla="*/ 914400 w 3043237"/>
                  <a:gd name="connsiteY10" fmla="*/ 276225 h 381000"/>
                  <a:gd name="connsiteX11" fmla="*/ 833437 w 3043237"/>
                  <a:gd name="connsiteY11" fmla="*/ 271462 h 381000"/>
                  <a:gd name="connsiteX12" fmla="*/ 800100 w 3043237"/>
                  <a:gd name="connsiteY12" fmla="*/ 247650 h 381000"/>
                  <a:gd name="connsiteX13" fmla="*/ 766762 w 3043237"/>
                  <a:gd name="connsiteY13" fmla="*/ 252412 h 381000"/>
                  <a:gd name="connsiteX14" fmla="*/ 747712 w 3043237"/>
                  <a:gd name="connsiteY14" fmla="*/ 238125 h 381000"/>
                  <a:gd name="connsiteX15" fmla="*/ 614362 w 3043237"/>
                  <a:gd name="connsiteY15" fmla="*/ 219075 h 381000"/>
                  <a:gd name="connsiteX16" fmla="*/ 595312 w 3043237"/>
                  <a:gd name="connsiteY16" fmla="*/ 204787 h 381000"/>
                  <a:gd name="connsiteX17" fmla="*/ 509587 w 3043237"/>
                  <a:gd name="connsiteY17" fmla="*/ 190500 h 381000"/>
                  <a:gd name="connsiteX18" fmla="*/ 509587 w 3043237"/>
                  <a:gd name="connsiteY18" fmla="*/ 185737 h 381000"/>
                  <a:gd name="connsiteX19" fmla="*/ 419100 w 3043237"/>
                  <a:gd name="connsiteY19" fmla="*/ 176212 h 381000"/>
                  <a:gd name="connsiteX20" fmla="*/ 409575 w 3043237"/>
                  <a:gd name="connsiteY20" fmla="*/ 166687 h 381000"/>
                  <a:gd name="connsiteX21" fmla="*/ 304800 w 3043237"/>
                  <a:gd name="connsiteY21" fmla="*/ 157162 h 381000"/>
                  <a:gd name="connsiteX22" fmla="*/ 261937 w 3043237"/>
                  <a:gd name="connsiteY22" fmla="*/ 119062 h 381000"/>
                  <a:gd name="connsiteX23" fmla="*/ 219075 w 3043237"/>
                  <a:gd name="connsiteY23" fmla="*/ 114300 h 381000"/>
                  <a:gd name="connsiteX24" fmla="*/ 171450 w 3043237"/>
                  <a:gd name="connsiteY24" fmla="*/ 66675 h 381000"/>
                  <a:gd name="connsiteX25" fmla="*/ 128587 w 3043237"/>
                  <a:gd name="connsiteY25" fmla="*/ 33337 h 381000"/>
                  <a:gd name="connsiteX26" fmla="*/ 95250 w 3043237"/>
                  <a:gd name="connsiteY26" fmla="*/ 38100 h 381000"/>
                  <a:gd name="connsiteX27" fmla="*/ 80962 w 3043237"/>
                  <a:gd name="connsiteY27" fmla="*/ 19050 h 381000"/>
                  <a:gd name="connsiteX28" fmla="*/ 33337 w 3043237"/>
                  <a:gd name="connsiteY28" fmla="*/ 19050 h 381000"/>
                  <a:gd name="connsiteX29" fmla="*/ 0 w 3043237"/>
                  <a:gd name="connsiteY29" fmla="*/ 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43237" h="381000">
                    <a:moveTo>
                      <a:pt x="3043237" y="376237"/>
                    </a:moveTo>
                    <a:lnTo>
                      <a:pt x="1543050" y="381000"/>
                    </a:lnTo>
                    <a:lnTo>
                      <a:pt x="1524000" y="361950"/>
                    </a:lnTo>
                    <a:lnTo>
                      <a:pt x="1362075" y="357187"/>
                    </a:lnTo>
                    <a:lnTo>
                      <a:pt x="1347787" y="338137"/>
                    </a:lnTo>
                    <a:lnTo>
                      <a:pt x="1200150" y="333375"/>
                    </a:lnTo>
                    <a:lnTo>
                      <a:pt x="1185862" y="314325"/>
                    </a:lnTo>
                    <a:lnTo>
                      <a:pt x="1109662" y="314325"/>
                    </a:lnTo>
                    <a:lnTo>
                      <a:pt x="1090612" y="300037"/>
                    </a:lnTo>
                    <a:lnTo>
                      <a:pt x="914400" y="300037"/>
                    </a:lnTo>
                    <a:lnTo>
                      <a:pt x="914400" y="276225"/>
                    </a:lnTo>
                    <a:lnTo>
                      <a:pt x="833437" y="271462"/>
                    </a:lnTo>
                    <a:lnTo>
                      <a:pt x="800100" y="247650"/>
                    </a:lnTo>
                    <a:lnTo>
                      <a:pt x="766762" y="252412"/>
                    </a:lnTo>
                    <a:lnTo>
                      <a:pt x="747712" y="238125"/>
                    </a:lnTo>
                    <a:lnTo>
                      <a:pt x="614362" y="219075"/>
                    </a:lnTo>
                    <a:lnTo>
                      <a:pt x="595312" y="204787"/>
                    </a:lnTo>
                    <a:lnTo>
                      <a:pt x="509587" y="190500"/>
                    </a:lnTo>
                    <a:lnTo>
                      <a:pt x="509587" y="185737"/>
                    </a:lnTo>
                    <a:lnTo>
                      <a:pt x="419100" y="176212"/>
                    </a:lnTo>
                    <a:lnTo>
                      <a:pt x="409575" y="166687"/>
                    </a:lnTo>
                    <a:lnTo>
                      <a:pt x="304800" y="157162"/>
                    </a:lnTo>
                    <a:lnTo>
                      <a:pt x="261937" y="119062"/>
                    </a:lnTo>
                    <a:lnTo>
                      <a:pt x="219075" y="114300"/>
                    </a:lnTo>
                    <a:lnTo>
                      <a:pt x="171450" y="66675"/>
                    </a:lnTo>
                    <a:lnTo>
                      <a:pt x="128587" y="33337"/>
                    </a:lnTo>
                    <a:lnTo>
                      <a:pt x="95250" y="38100"/>
                    </a:lnTo>
                    <a:lnTo>
                      <a:pt x="80962" y="19050"/>
                    </a:lnTo>
                    <a:lnTo>
                      <a:pt x="33337" y="19050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5086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6" name="Freeform: Shape 231">
                <a:extLst>
                  <a:ext uri="{FF2B5EF4-FFF2-40B4-BE49-F238E27FC236}">
                    <a16:creationId xmlns:a16="http://schemas.microsoft.com/office/drawing/2014/main" xmlns="" id="{FA4E16BD-DE61-A067-197D-DD0FB653FE31}"/>
                  </a:ext>
                </a:extLst>
              </p:cNvPr>
              <p:cNvSpPr/>
              <p:nvPr/>
            </p:nvSpPr>
            <p:spPr bwMode="auto">
              <a:xfrm>
                <a:off x="1476375" y="2581275"/>
                <a:ext cx="1222375" cy="1628775"/>
              </a:xfrm>
              <a:custGeom>
                <a:avLst/>
                <a:gdLst>
                  <a:gd name="connsiteX0" fmla="*/ 0 w 1222375"/>
                  <a:gd name="connsiteY0" fmla="*/ 0 h 1628775"/>
                  <a:gd name="connsiteX1" fmla="*/ 69850 w 1222375"/>
                  <a:gd name="connsiteY1" fmla="*/ 0 h 1628775"/>
                  <a:gd name="connsiteX2" fmla="*/ 69850 w 1222375"/>
                  <a:gd name="connsiteY2" fmla="*/ 22225 h 1628775"/>
                  <a:gd name="connsiteX3" fmla="*/ 127000 w 1222375"/>
                  <a:gd name="connsiteY3" fmla="*/ 22225 h 1628775"/>
                  <a:gd name="connsiteX4" fmla="*/ 127000 w 1222375"/>
                  <a:gd name="connsiteY4" fmla="*/ 57150 h 1628775"/>
                  <a:gd name="connsiteX5" fmla="*/ 161925 w 1222375"/>
                  <a:gd name="connsiteY5" fmla="*/ 57150 h 1628775"/>
                  <a:gd name="connsiteX6" fmla="*/ 161925 w 1222375"/>
                  <a:gd name="connsiteY6" fmla="*/ 88900 h 1628775"/>
                  <a:gd name="connsiteX7" fmla="*/ 190500 w 1222375"/>
                  <a:gd name="connsiteY7" fmla="*/ 88900 h 1628775"/>
                  <a:gd name="connsiteX8" fmla="*/ 190500 w 1222375"/>
                  <a:gd name="connsiteY8" fmla="*/ 333375 h 1628775"/>
                  <a:gd name="connsiteX9" fmla="*/ 241300 w 1222375"/>
                  <a:gd name="connsiteY9" fmla="*/ 333375 h 1628775"/>
                  <a:gd name="connsiteX10" fmla="*/ 241300 w 1222375"/>
                  <a:gd name="connsiteY10" fmla="*/ 358775 h 1628775"/>
                  <a:gd name="connsiteX11" fmla="*/ 257175 w 1222375"/>
                  <a:gd name="connsiteY11" fmla="*/ 358775 h 1628775"/>
                  <a:gd name="connsiteX12" fmla="*/ 257175 w 1222375"/>
                  <a:gd name="connsiteY12" fmla="*/ 393700 h 1628775"/>
                  <a:gd name="connsiteX13" fmla="*/ 323850 w 1222375"/>
                  <a:gd name="connsiteY13" fmla="*/ 393700 h 1628775"/>
                  <a:gd name="connsiteX14" fmla="*/ 323850 w 1222375"/>
                  <a:gd name="connsiteY14" fmla="*/ 431800 h 1628775"/>
                  <a:gd name="connsiteX15" fmla="*/ 371475 w 1222375"/>
                  <a:gd name="connsiteY15" fmla="*/ 431800 h 1628775"/>
                  <a:gd name="connsiteX16" fmla="*/ 371475 w 1222375"/>
                  <a:gd name="connsiteY16" fmla="*/ 511175 h 1628775"/>
                  <a:gd name="connsiteX17" fmla="*/ 393700 w 1222375"/>
                  <a:gd name="connsiteY17" fmla="*/ 511175 h 1628775"/>
                  <a:gd name="connsiteX18" fmla="*/ 412750 w 1222375"/>
                  <a:gd name="connsiteY18" fmla="*/ 619125 h 1628775"/>
                  <a:gd name="connsiteX19" fmla="*/ 412750 w 1222375"/>
                  <a:gd name="connsiteY19" fmla="*/ 676275 h 1628775"/>
                  <a:gd name="connsiteX20" fmla="*/ 428625 w 1222375"/>
                  <a:gd name="connsiteY20" fmla="*/ 679450 h 1628775"/>
                  <a:gd name="connsiteX21" fmla="*/ 434975 w 1222375"/>
                  <a:gd name="connsiteY21" fmla="*/ 720725 h 1628775"/>
                  <a:gd name="connsiteX22" fmla="*/ 454025 w 1222375"/>
                  <a:gd name="connsiteY22" fmla="*/ 727075 h 1628775"/>
                  <a:gd name="connsiteX23" fmla="*/ 463550 w 1222375"/>
                  <a:gd name="connsiteY23" fmla="*/ 746125 h 1628775"/>
                  <a:gd name="connsiteX24" fmla="*/ 530225 w 1222375"/>
                  <a:gd name="connsiteY24" fmla="*/ 755650 h 1628775"/>
                  <a:gd name="connsiteX25" fmla="*/ 533400 w 1222375"/>
                  <a:gd name="connsiteY25" fmla="*/ 774700 h 1628775"/>
                  <a:gd name="connsiteX26" fmla="*/ 533400 w 1222375"/>
                  <a:gd name="connsiteY26" fmla="*/ 774700 h 1628775"/>
                  <a:gd name="connsiteX27" fmla="*/ 552450 w 1222375"/>
                  <a:gd name="connsiteY27" fmla="*/ 793750 h 1628775"/>
                  <a:gd name="connsiteX28" fmla="*/ 584200 w 1222375"/>
                  <a:gd name="connsiteY28" fmla="*/ 800100 h 1628775"/>
                  <a:gd name="connsiteX29" fmla="*/ 600075 w 1222375"/>
                  <a:gd name="connsiteY29" fmla="*/ 904875 h 1628775"/>
                  <a:gd name="connsiteX30" fmla="*/ 612775 w 1222375"/>
                  <a:gd name="connsiteY30" fmla="*/ 904875 h 1628775"/>
                  <a:gd name="connsiteX31" fmla="*/ 619125 w 1222375"/>
                  <a:gd name="connsiteY31" fmla="*/ 987425 h 1628775"/>
                  <a:gd name="connsiteX32" fmla="*/ 619125 w 1222375"/>
                  <a:gd name="connsiteY32" fmla="*/ 1044575 h 1628775"/>
                  <a:gd name="connsiteX33" fmla="*/ 704850 w 1222375"/>
                  <a:gd name="connsiteY33" fmla="*/ 1054100 h 1628775"/>
                  <a:gd name="connsiteX34" fmla="*/ 708025 w 1222375"/>
                  <a:gd name="connsiteY34" fmla="*/ 1085850 h 1628775"/>
                  <a:gd name="connsiteX35" fmla="*/ 746125 w 1222375"/>
                  <a:gd name="connsiteY35" fmla="*/ 1089025 h 1628775"/>
                  <a:gd name="connsiteX36" fmla="*/ 746125 w 1222375"/>
                  <a:gd name="connsiteY36" fmla="*/ 1108075 h 1628775"/>
                  <a:gd name="connsiteX37" fmla="*/ 790575 w 1222375"/>
                  <a:gd name="connsiteY37" fmla="*/ 1117600 h 1628775"/>
                  <a:gd name="connsiteX38" fmla="*/ 790575 w 1222375"/>
                  <a:gd name="connsiteY38" fmla="*/ 1152525 h 1628775"/>
                  <a:gd name="connsiteX39" fmla="*/ 809625 w 1222375"/>
                  <a:gd name="connsiteY39" fmla="*/ 1155700 h 1628775"/>
                  <a:gd name="connsiteX40" fmla="*/ 819150 w 1222375"/>
                  <a:gd name="connsiteY40" fmla="*/ 1238250 h 1628775"/>
                  <a:gd name="connsiteX41" fmla="*/ 892175 w 1222375"/>
                  <a:gd name="connsiteY41" fmla="*/ 1250950 h 1628775"/>
                  <a:gd name="connsiteX42" fmla="*/ 898525 w 1222375"/>
                  <a:gd name="connsiteY42" fmla="*/ 1273175 h 1628775"/>
                  <a:gd name="connsiteX43" fmla="*/ 917575 w 1222375"/>
                  <a:gd name="connsiteY43" fmla="*/ 1273175 h 1628775"/>
                  <a:gd name="connsiteX44" fmla="*/ 917575 w 1222375"/>
                  <a:gd name="connsiteY44" fmla="*/ 1285875 h 1628775"/>
                  <a:gd name="connsiteX45" fmla="*/ 936625 w 1222375"/>
                  <a:gd name="connsiteY45" fmla="*/ 1289050 h 1628775"/>
                  <a:gd name="connsiteX46" fmla="*/ 939800 w 1222375"/>
                  <a:gd name="connsiteY46" fmla="*/ 1314450 h 1628775"/>
                  <a:gd name="connsiteX47" fmla="*/ 981075 w 1222375"/>
                  <a:gd name="connsiteY47" fmla="*/ 1320800 h 1628775"/>
                  <a:gd name="connsiteX48" fmla="*/ 987425 w 1222375"/>
                  <a:gd name="connsiteY48" fmla="*/ 1352550 h 1628775"/>
                  <a:gd name="connsiteX49" fmla="*/ 987425 w 1222375"/>
                  <a:gd name="connsiteY49" fmla="*/ 1352550 h 1628775"/>
                  <a:gd name="connsiteX50" fmla="*/ 1016000 w 1222375"/>
                  <a:gd name="connsiteY50" fmla="*/ 1352550 h 1628775"/>
                  <a:gd name="connsiteX51" fmla="*/ 1016000 w 1222375"/>
                  <a:gd name="connsiteY51" fmla="*/ 1447800 h 1628775"/>
                  <a:gd name="connsiteX52" fmla="*/ 1038225 w 1222375"/>
                  <a:gd name="connsiteY52" fmla="*/ 1447800 h 1628775"/>
                  <a:gd name="connsiteX53" fmla="*/ 1038225 w 1222375"/>
                  <a:gd name="connsiteY53" fmla="*/ 1479550 h 1628775"/>
                  <a:gd name="connsiteX54" fmla="*/ 1114425 w 1222375"/>
                  <a:gd name="connsiteY54" fmla="*/ 1479550 h 1628775"/>
                  <a:gd name="connsiteX55" fmla="*/ 1114425 w 1222375"/>
                  <a:gd name="connsiteY55" fmla="*/ 1514475 h 1628775"/>
                  <a:gd name="connsiteX56" fmla="*/ 1187450 w 1222375"/>
                  <a:gd name="connsiteY56" fmla="*/ 1514475 h 1628775"/>
                  <a:gd name="connsiteX57" fmla="*/ 1187450 w 1222375"/>
                  <a:gd name="connsiteY57" fmla="*/ 1562100 h 1628775"/>
                  <a:gd name="connsiteX58" fmla="*/ 1187450 w 1222375"/>
                  <a:gd name="connsiteY58" fmla="*/ 1562100 h 1628775"/>
                  <a:gd name="connsiteX59" fmla="*/ 1222375 w 1222375"/>
                  <a:gd name="connsiteY59" fmla="*/ 1562100 h 1628775"/>
                  <a:gd name="connsiteX60" fmla="*/ 1222375 w 1222375"/>
                  <a:gd name="connsiteY60" fmla="*/ 1628775 h 162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222375" h="1628775">
                    <a:moveTo>
                      <a:pt x="0" y="0"/>
                    </a:moveTo>
                    <a:lnTo>
                      <a:pt x="69850" y="0"/>
                    </a:lnTo>
                    <a:lnTo>
                      <a:pt x="69850" y="22225"/>
                    </a:lnTo>
                    <a:lnTo>
                      <a:pt x="127000" y="22225"/>
                    </a:lnTo>
                    <a:lnTo>
                      <a:pt x="127000" y="57150"/>
                    </a:lnTo>
                    <a:lnTo>
                      <a:pt x="161925" y="57150"/>
                    </a:lnTo>
                    <a:lnTo>
                      <a:pt x="161925" y="88900"/>
                    </a:lnTo>
                    <a:lnTo>
                      <a:pt x="190500" y="88900"/>
                    </a:lnTo>
                    <a:lnTo>
                      <a:pt x="190500" y="333375"/>
                    </a:lnTo>
                    <a:lnTo>
                      <a:pt x="241300" y="333375"/>
                    </a:lnTo>
                    <a:lnTo>
                      <a:pt x="241300" y="358775"/>
                    </a:lnTo>
                    <a:lnTo>
                      <a:pt x="257175" y="358775"/>
                    </a:lnTo>
                    <a:lnTo>
                      <a:pt x="257175" y="393700"/>
                    </a:lnTo>
                    <a:lnTo>
                      <a:pt x="323850" y="393700"/>
                    </a:lnTo>
                    <a:lnTo>
                      <a:pt x="323850" y="431800"/>
                    </a:lnTo>
                    <a:lnTo>
                      <a:pt x="371475" y="431800"/>
                    </a:lnTo>
                    <a:lnTo>
                      <a:pt x="371475" y="511175"/>
                    </a:lnTo>
                    <a:lnTo>
                      <a:pt x="393700" y="511175"/>
                    </a:lnTo>
                    <a:lnTo>
                      <a:pt x="412750" y="619125"/>
                    </a:lnTo>
                    <a:lnTo>
                      <a:pt x="412750" y="676275"/>
                    </a:lnTo>
                    <a:lnTo>
                      <a:pt x="428625" y="679450"/>
                    </a:lnTo>
                    <a:lnTo>
                      <a:pt x="434975" y="720725"/>
                    </a:lnTo>
                    <a:lnTo>
                      <a:pt x="454025" y="727075"/>
                    </a:lnTo>
                    <a:lnTo>
                      <a:pt x="463550" y="746125"/>
                    </a:lnTo>
                    <a:lnTo>
                      <a:pt x="530225" y="755650"/>
                    </a:lnTo>
                    <a:lnTo>
                      <a:pt x="533400" y="774700"/>
                    </a:lnTo>
                    <a:lnTo>
                      <a:pt x="533400" y="774700"/>
                    </a:lnTo>
                    <a:lnTo>
                      <a:pt x="552450" y="793750"/>
                    </a:lnTo>
                    <a:lnTo>
                      <a:pt x="584200" y="800100"/>
                    </a:lnTo>
                    <a:lnTo>
                      <a:pt x="600075" y="904875"/>
                    </a:lnTo>
                    <a:lnTo>
                      <a:pt x="612775" y="904875"/>
                    </a:lnTo>
                    <a:lnTo>
                      <a:pt x="619125" y="987425"/>
                    </a:lnTo>
                    <a:lnTo>
                      <a:pt x="619125" y="1044575"/>
                    </a:lnTo>
                    <a:lnTo>
                      <a:pt x="704850" y="1054100"/>
                    </a:lnTo>
                    <a:lnTo>
                      <a:pt x="708025" y="1085850"/>
                    </a:lnTo>
                    <a:lnTo>
                      <a:pt x="746125" y="1089025"/>
                    </a:lnTo>
                    <a:lnTo>
                      <a:pt x="746125" y="1108075"/>
                    </a:lnTo>
                    <a:lnTo>
                      <a:pt x="790575" y="1117600"/>
                    </a:lnTo>
                    <a:lnTo>
                      <a:pt x="790575" y="1152525"/>
                    </a:lnTo>
                    <a:lnTo>
                      <a:pt x="809625" y="1155700"/>
                    </a:lnTo>
                    <a:lnTo>
                      <a:pt x="819150" y="1238250"/>
                    </a:lnTo>
                    <a:lnTo>
                      <a:pt x="892175" y="1250950"/>
                    </a:lnTo>
                    <a:lnTo>
                      <a:pt x="898525" y="1273175"/>
                    </a:lnTo>
                    <a:lnTo>
                      <a:pt x="917575" y="1273175"/>
                    </a:lnTo>
                    <a:lnTo>
                      <a:pt x="917575" y="1285875"/>
                    </a:lnTo>
                    <a:lnTo>
                      <a:pt x="936625" y="1289050"/>
                    </a:lnTo>
                    <a:lnTo>
                      <a:pt x="939800" y="1314450"/>
                    </a:lnTo>
                    <a:lnTo>
                      <a:pt x="981075" y="1320800"/>
                    </a:lnTo>
                    <a:lnTo>
                      <a:pt x="987425" y="1352550"/>
                    </a:lnTo>
                    <a:lnTo>
                      <a:pt x="987425" y="1352550"/>
                    </a:lnTo>
                    <a:lnTo>
                      <a:pt x="1016000" y="1352550"/>
                    </a:lnTo>
                    <a:lnTo>
                      <a:pt x="1016000" y="1447800"/>
                    </a:lnTo>
                    <a:lnTo>
                      <a:pt x="1038225" y="1447800"/>
                    </a:lnTo>
                    <a:lnTo>
                      <a:pt x="1038225" y="1479550"/>
                    </a:lnTo>
                    <a:lnTo>
                      <a:pt x="1114425" y="1479550"/>
                    </a:lnTo>
                    <a:lnTo>
                      <a:pt x="1114425" y="1514475"/>
                    </a:lnTo>
                    <a:lnTo>
                      <a:pt x="1187450" y="1514475"/>
                    </a:lnTo>
                    <a:lnTo>
                      <a:pt x="1187450" y="1562100"/>
                    </a:lnTo>
                    <a:lnTo>
                      <a:pt x="1187450" y="1562100"/>
                    </a:lnTo>
                    <a:lnTo>
                      <a:pt x="1222375" y="1562100"/>
                    </a:lnTo>
                    <a:lnTo>
                      <a:pt x="1222375" y="1628775"/>
                    </a:lnTo>
                  </a:path>
                </a:pathLst>
              </a:custGeom>
              <a:noFill/>
              <a:ln w="19050">
                <a:solidFill>
                  <a:srgbClr val="005086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TextBox 92">
              <a:extLst>
                <a:ext uri="{FF2B5EF4-FFF2-40B4-BE49-F238E27FC236}">
                  <a16:creationId xmlns:a16="http://schemas.microsoft.com/office/drawing/2014/main" xmlns="" id="{2A5A7ADC-0146-CD61-B766-04E4ECEE4710}"/>
                </a:ext>
              </a:extLst>
            </p:cNvPr>
            <p:cNvSpPr txBox="1"/>
            <p:nvPr/>
          </p:nvSpPr>
          <p:spPr bwMode="auto">
            <a:xfrm>
              <a:off x="5685780" y="4247668"/>
              <a:ext cx="40075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42</a:t>
              </a:r>
            </a:p>
          </p:txBody>
        </p:sp>
        <p:grpSp>
          <p:nvGrpSpPr>
            <p:cNvPr id="548" name="Groupe 547">
              <a:extLst>
                <a:ext uri="{FF2B5EF4-FFF2-40B4-BE49-F238E27FC236}">
                  <a16:creationId xmlns:a16="http://schemas.microsoft.com/office/drawing/2014/main" xmlns="" id="{98D1FF3D-706D-D8FA-A60F-0201196566BC}"/>
                </a:ext>
              </a:extLst>
            </p:cNvPr>
            <p:cNvGrpSpPr/>
            <p:nvPr/>
          </p:nvGrpSpPr>
          <p:grpSpPr>
            <a:xfrm>
              <a:off x="1471522" y="1865133"/>
              <a:ext cx="4496132" cy="2850023"/>
              <a:chOff x="1471522" y="1865133"/>
              <a:chExt cx="4496132" cy="2850023"/>
            </a:xfrm>
          </p:grpSpPr>
          <p:sp>
            <p:nvSpPr>
              <p:cNvPr id="17" name="Title 2">
                <a:extLst>
                  <a:ext uri="{FF2B5EF4-FFF2-40B4-BE49-F238E27FC236}">
                    <a16:creationId xmlns:a16="http://schemas.microsoft.com/office/drawing/2014/main" xmlns="" id="{3EEC6F0C-2BB2-4496-882B-F88E52D8664A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730980" y="2530246"/>
                <a:ext cx="1918523" cy="566133"/>
              </a:xfrm>
              <a:prstGeom prst="rect">
                <a:avLst/>
              </a:prstGeom>
              <a:noFill/>
            </p:spPr>
            <p:txBody>
              <a:bodyPr lIns="0" rIns="27000" anchor="t"/>
              <a:lstStyle>
                <a:lvl1pPr algn="l" defTabSz="914400" rtl="0" eaLnBrk="1" latinLnBrk="0" hangingPunct="1">
                  <a:spcBef>
                    <a:spcPct val="0"/>
                  </a:spcBef>
                  <a:buNone/>
                  <a:defRPr sz="2400" b="1" kern="1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j-lt"/>
                    <a:ea typeface="+mj-ea"/>
                    <a:cs typeface="+mj-cs"/>
                  </a:defRPr>
                </a:lvl1pPr>
              </a:lstStyle>
              <a:p>
                <a:pPr algn="ctr" fontAlgn="base">
                  <a:spcAft>
                    <a:spcPct val="0"/>
                  </a:spcAft>
                  <a:defRPr/>
                </a:pPr>
                <a:r>
                  <a:rPr lang="en-GB" sz="100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SSP en ITT</a:t>
                </a:r>
              </a:p>
              <a:p>
                <a:pPr algn="ctr" fontAlgn="base">
                  <a:spcAft>
                    <a:spcPct val="0"/>
                  </a:spcAft>
                  <a:defRPr/>
                </a:pP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SSP </a:t>
                </a:r>
                <a:r>
                  <a:rPr lang="en-GB" sz="1000" b="0" dirty="0" err="1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médiane</a:t>
                </a: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 : 5,5 </a:t>
                </a:r>
                <a:r>
                  <a:rPr lang="en-GB" sz="1000" b="0" i="1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vs </a:t>
                </a: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7,2 mois</a:t>
                </a:r>
                <a:b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</a:b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HR </a:t>
                </a:r>
                <a:r>
                  <a:rPr lang="en-GB" sz="1000" b="0" dirty="0" err="1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stratifié</a:t>
                </a: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 : 0,80</a:t>
                </a:r>
              </a:p>
              <a:p>
                <a:pPr algn="ctr" fontAlgn="base">
                  <a:spcAft>
                    <a:spcPct val="0"/>
                  </a:spcAft>
                  <a:defRPr/>
                </a:pP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(IC95% : 0,69-0,92; </a:t>
                </a:r>
                <a:r>
                  <a:rPr lang="en-GB" sz="1000" b="0" i="1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p </a:t>
                </a: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= 0,0021)</a:t>
                </a:r>
              </a:p>
            </p:txBody>
          </p:sp>
          <p:grpSp>
            <p:nvGrpSpPr>
              <p:cNvPr id="541" name="Groupe 540">
                <a:extLst>
                  <a:ext uri="{FF2B5EF4-FFF2-40B4-BE49-F238E27FC236}">
                    <a16:creationId xmlns:a16="http://schemas.microsoft.com/office/drawing/2014/main" xmlns="" id="{17618E89-A7B1-D83E-3D90-78A3F160BE42}"/>
                  </a:ext>
                </a:extLst>
              </p:cNvPr>
              <p:cNvGrpSpPr/>
              <p:nvPr/>
            </p:nvGrpSpPr>
            <p:grpSpPr>
              <a:xfrm>
                <a:off x="3605666" y="1932017"/>
                <a:ext cx="2361988" cy="400110"/>
                <a:chOff x="3605666" y="1620942"/>
                <a:chExt cx="2361988" cy="400110"/>
              </a:xfrm>
            </p:grpSpPr>
            <p:sp>
              <p:nvSpPr>
                <p:cNvPr id="20" name="TextBox 24">
                  <a:extLst>
                    <a:ext uri="{FF2B5EF4-FFF2-40B4-BE49-F238E27FC236}">
                      <a16:creationId xmlns:a16="http://schemas.microsoft.com/office/drawing/2014/main" xmlns="" id="{55D8C55C-A4B6-8E9E-B146-DAB1D69D434C}"/>
                    </a:ext>
                  </a:extLst>
                </p:cNvPr>
                <p:cNvSpPr txBox="1"/>
                <p:nvPr/>
              </p:nvSpPr>
              <p:spPr bwMode="auto">
                <a:xfrm>
                  <a:off x="3794235" y="1620942"/>
                  <a:ext cx="2173419" cy="4001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b="1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Atézolizumab + nab-paclitaxel</a:t>
                  </a:r>
                  <a:br>
                    <a:rPr lang="en-US" sz="1000" b="1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</a:br>
                  <a:r>
                    <a:rPr lang="en-US" sz="1000" b="1" dirty="0">
                      <a:solidFill>
                        <a:srgbClr val="FF7F4D"/>
                      </a:solidFill>
                      <a:cs typeface="Arial" panose="020B0604020202020204" pitchFamily="34" charset="0"/>
                    </a:rPr>
                    <a:t>Placebo + nab-paclitaxel</a:t>
                  </a:r>
                </a:p>
              </p:txBody>
            </p:sp>
            <p:cxnSp>
              <p:nvCxnSpPr>
                <p:cNvPr id="21" name="Straight Connector 7">
                  <a:extLst>
                    <a:ext uri="{FF2B5EF4-FFF2-40B4-BE49-F238E27FC236}">
                      <a16:creationId xmlns:a16="http://schemas.microsoft.com/office/drawing/2014/main" xmlns="" id="{03E3582E-6DC7-7161-2CE7-6FAD53BF84B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605666" y="1786633"/>
                  <a:ext cx="188569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" name="Straight Connector 27">
                  <a:extLst>
                    <a:ext uri="{FF2B5EF4-FFF2-40B4-BE49-F238E27FC236}">
                      <a16:creationId xmlns:a16="http://schemas.microsoft.com/office/drawing/2014/main" xmlns="" id="{1B5B93CE-9350-398F-18C6-4D70A393A8D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605666" y="1913767"/>
                  <a:ext cx="188569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547" name="Groupe 546">
                <a:extLst>
                  <a:ext uri="{FF2B5EF4-FFF2-40B4-BE49-F238E27FC236}">
                    <a16:creationId xmlns:a16="http://schemas.microsoft.com/office/drawing/2014/main" xmlns="" id="{7D9A1EEE-5547-1E75-7C19-B3F91919361F}"/>
                  </a:ext>
                </a:extLst>
              </p:cNvPr>
              <p:cNvGrpSpPr/>
              <p:nvPr/>
            </p:nvGrpSpPr>
            <p:grpSpPr>
              <a:xfrm>
                <a:off x="1471522" y="1865133"/>
                <a:ext cx="4447631" cy="2850023"/>
                <a:chOff x="1471522" y="1865133"/>
                <a:chExt cx="4447631" cy="2850023"/>
              </a:xfrm>
            </p:grpSpPr>
            <p:sp>
              <p:nvSpPr>
                <p:cNvPr id="18" name="TextBox 2">
                  <a:extLst>
                    <a:ext uri="{FF2B5EF4-FFF2-40B4-BE49-F238E27FC236}">
                      <a16:creationId xmlns:a16="http://schemas.microsoft.com/office/drawing/2014/main" xmlns="" id="{39330C09-2D29-488B-3E4C-1275C9885164}"/>
                    </a:ext>
                  </a:extLst>
                </p:cNvPr>
                <p:cNvSpPr txBox="1"/>
                <p:nvPr/>
              </p:nvSpPr>
              <p:spPr bwMode="auto">
                <a:xfrm>
                  <a:off x="2041172" y="4468935"/>
                  <a:ext cx="3877981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b="1" dirty="0" err="1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Mois</a:t>
                  </a:r>
                  <a:endParaRPr lang="en-US" sz="1000" b="1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" name="TextBox 21">
                  <a:extLst>
                    <a:ext uri="{FF2B5EF4-FFF2-40B4-BE49-F238E27FC236}">
                      <a16:creationId xmlns:a16="http://schemas.microsoft.com/office/drawing/2014/main" xmlns="" id="{93911C15-2420-8195-A08F-61B667BA660B}"/>
                    </a:ext>
                  </a:extLst>
                </p:cNvPr>
                <p:cNvSpPr txBox="1"/>
                <p:nvPr/>
              </p:nvSpPr>
              <p:spPr bwMode="auto">
                <a:xfrm rot="16200000">
                  <a:off x="560286" y="3043654"/>
                  <a:ext cx="2206100" cy="206479"/>
                </a:xfrm>
                <a:prstGeom prst="rect">
                  <a:avLst/>
                </a:prstGeom>
                <a:noFill/>
                <a:ln w="9525" algn="ctr">
                  <a:noFill/>
                  <a:miter lim="800000"/>
                  <a:headEnd/>
                  <a:tailEnd/>
                </a:ln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b="1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SSP (%)</a:t>
                  </a:r>
                </a:p>
              </p:txBody>
            </p:sp>
            <p:cxnSp>
              <p:nvCxnSpPr>
                <p:cNvPr id="23" name="Straight Connector 17">
                  <a:extLst>
                    <a:ext uri="{FF2B5EF4-FFF2-40B4-BE49-F238E27FC236}">
                      <a16:creationId xmlns:a16="http://schemas.microsoft.com/office/drawing/2014/main" xmlns="" id="{1F292B34-EC3C-749E-BD45-F01996B01A2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2041174" y="4244628"/>
                  <a:ext cx="3851134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4" name="Straight Connector 22">
                  <a:extLst>
                    <a:ext uri="{FF2B5EF4-FFF2-40B4-BE49-F238E27FC236}">
                      <a16:creationId xmlns:a16="http://schemas.microsoft.com/office/drawing/2014/main" xmlns="" id="{533C3E71-E2C6-FD56-BE3B-C432C70C3BB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41174" y="2043845"/>
                  <a:ext cx="0" cy="2206099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5" name="Straight Connector 223">
                  <a:extLst>
                    <a:ext uri="{FF2B5EF4-FFF2-40B4-BE49-F238E27FC236}">
                      <a16:creationId xmlns:a16="http://schemas.microsoft.com/office/drawing/2014/main" xmlns="" id="{DB180988-F618-12E2-5AED-4BDA45076AC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997243" y="2048608"/>
                  <a:ext cx="53677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" name="Straight Connector 51">
                  <a:extLst>
                    <a:ext uri="{FF2B5EF4-FFF2-40B4-BE49-F238E27FC236}">
                      <a16:creationId xmlns:a16="http://schemas.microsoft.com/office/drawing/2014/main" xmlns="" id="{94C05DEF-F997-9DCC-B346-2917A562DA5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997243" y="2488876"/>
                  <a:ext cx="53677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" name="Straight Connector 53">
                  <a:extLst>
                    <a:ext uri="{FF2B5EF4-FFF2-40B4-BE49-F238E27FC236}">
                      <a16:creationId xmlns:a16="http://schemas.microsoft.com/office/drawing/2014/main" xmlns="" id="{F1B3360B-BFFA-05F5-6986-60060685C59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997243" y="2929144"/>
                  <a:ext cx="53677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" name="Straight Connector 55">
                  <a:extLst>
                    <a:ext uri="{FF2B5EF4-FFF2-40B4-BE49-F238E27FC236}">
                      <a16:creationId xmlns:a16="http://schemas.microsoft.com/office/drawing/2014/main" xmlns="" id="{4541EC78-2566-1DAE-0197-A2859C5B92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997243" y="3369412"/>
                  <a:ext cx="53677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" name="Straight Connector 57">
                  <a:extLst>
                    <a:ext uri="{FF2B5EF4-FFF2-40B4-BE49-F238E27FC236}">
                      <a16:creationId xmlns:a16="http://schemas.microsoft.com/office/drawing/2014/main" xmlns="" id="{757D41C9-BC0E-E0C9-1328-F64254DA007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997243" y="3809680"/>
                  <a:ext cx="53677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58">
                  <a:extLst>
                    <a:ext uri="{FF2B5EF4-FFF2-40B4-BE49-F238E27FC236}">
                      <a16:creationId xmlns:a16="http://schemas.microsoft.com/office/drawing/2014/main" xmlns="" id="{FE1AD379-A820-6BD7-9864-9DF1C893CE6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997243" y="4241744"/>
                  <a:ext cx="53677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" name="TextBox 225">
                  <a:extLst>
                    <a:ext uri="{FF2B5EF4-FFF2-40B4-BE49-F238E27FC236}">
                      <a16:creationId xmlns:a16="http://schemas.microsoft.com/office/drawing/2014/main" xmlns="" id="{DD832CB1-B43F-F8FE-6FD3-4980C562E2AB}"/>
                    </a:ext>
                  </a:extLst>
                </p:cNvPr>
                <p:cNvSpPr txBox="1"/>
                <p:nvPr/>
              </p:nvSpPr>
              <p:spPr bwMode="auto">
                <a:xfrm>
                  <a:off x="1474072" y="1865133"/>
                  <a:ext cx="55735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100</a:t>
                  </a:r>
                </a:p>
              </p:txBody>
            </p:sp>
            <p:sp>
              <p:nvSpPr>
                <p:cNvPr id="32" name="TextBox 63">
                  <a:extLst>
                    <a:ext uri="{FF2B5EF4-FFF2-40B4-BE49-F238E27FC236}">
                      <a16:creationId xmlns:a16="http://schemas.microsoft.com/office/drawing/2014/main" xmlns="" id="{E6B81C93-894F-2BAE-0501-175D32E6A2C5}"/>
                    </a:ext>
                  </a:extLst>
                </p:cNvPr>
                <p:cNvSpPr txBox="1"/>
                <p:nvPr/>
              </p:nvSpPr>
              <p:spPr bwMode="auto">
                <a:xfrm>
                  <a:off x="1474072" y="2304779"/>
                  <a:ext cx="55735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80</a:t>
                  </a:r>
                </a:p>
              </p:txBody>
            </p:sp>
            <p:sp>
              <p:nvSpPr>
                <p:cNvPr id="33" name="TextBox 65">
                  <a:extLst>
                    <a:ext uri="{FF2B5EF4-FFF2-40B4-BE49-F238E27FC236}">
                      <a16:creationId xmlns:a16="http://schemas.microsoft.com/office/drawing/2014/main" xmlns="" id="{88B35E1E-2829-29E4-DA0B-C54CFC2749D7}"/>
                    </a:ext>
                  </a:extLst>
                </p:cNvPr>
                <p:cNvSpPr txBox="1"/>
                <p:nvPr/>
              </p:nvSpPr>
              <p:spPr bwMode="auto">
                <a:xfrm>
                  <a:off x="1474072" y="2744425"/>
                  <a:ext cx="55735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60</a:t>
                  </a:r>
                </a:p>
              </p:txBody>
            </p:sp>
            <p:sp>
              <p:nvSpPr>
                <p:cNvPr id="34" name="TextBox 67">
                  <a:extLst>
                    <a:ext uri="{FF2B5EF4-FFF2-40B4-BE49-F238E27FC236}">
                      <a16:creationId xmlns:a16="http://schemas.microsoft.com/office/drawing/2014/main" xmlns="" id="{27195F22-D396-3566-7498-1375CEF472D8}"/>
                    </a:ext>
                  </a:extLst>
                </p:cNvPr>
                <p:cNvSpPr txBox="1"/>
                <p:nvPr/>
              </p:nvSpPr>
              <p:spPr bwMode="auto">
                <a:xfrm>
                  <a:off x="1474072" y="3184071"/>
                  <a:ext cx="55735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40</a:t>
                  </a:r>
                </a:p>
              </p:txBody>
            </p:sp>
            <p:sp>
              <p:nvSpPr>
                <p:cNvPr id="35" name="TextBox 69">
                  <a:extLst>
                    <a:ext uri="{FF2B5EF4-FFF2-40B4-BE49-F238E27FC236}">
                      <a16:creationId xmlns:a16="http://schemas.microsoft.com/office/drawing/2014/main" xmlns="" id="{BA6EA7EE-364F-9E0F-A856-BAE09668E7FC}"/>
                    </a:ext>
                  </a:extLst>
                </p:cNvPr>
                <p:cNvSpPr txBox="1"/>
                <p:nvPr/>
              </p:nvSpPr>
              <p:spPr bwMode="auto">
                <a:xfrm>
                  <a:off x="1474072" y="3623717"/>
                  <a:ext cx="55735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20</a:t>
                  </a:r>
                </a:p>
              </p:txBody>
            </p:sp>
            <p:sp>
              <p:nvSpPr>
                <p:cNvPr id="36" name="TextBox 71">
                  <a:extLst>
                    <a:ext uri="{FF2B5EF4-FFF2-40B4-BE49-F238E27FC236}">
                      <a16:creationId xmlns:a16="http://schemas.microsoft.com/office/drawing/2014/main" xmlns="" id="{3FF5B8DF-FACF-0B4F-8BF9-9CD3EAC774F5}"/>
                    </a:ext>
                  </a:extLst>
                </p:cNvPr>
                <p:cNvSpPr txBox="1"/>
                <p:nvPr/>
              </p:nvSpPr>
              <p:spPr bwMode="auto">
                <a:xfrm>
                  <a:off x="1471522" y="4063358"/>
                  <a:ext cx="557357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0</a:t>
                  </a:r>
                </a:p>
              </p:txBody>
            </p:sp>
            <p:cxnSp>
              <p:nvCxnSpPr>
                <p:cNvPr id="37" name="Straight Connector 228">
                  <a:extLst>
                    <a:ext uri="{FF2B5EF4-FFF2-40B4-BE49-F238E27FC236}">
                      <a16:creationId xmlns:a16="http://schemas.microsoft.com/office/drawing/2014/main" xmlns="" id="{4E7563C9-3C25-3630-99ED-B089FB9D702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2041174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8" name="Straight Connector 76">
                  <a:extLst>
                    <a:ext uri="{FF2B5EF4-FFF2-40B4-BE49-F238E27FC236}">
                      <a16:creationId xmlns:a16="http://schemas.microsoft.com/office/drawing/2014/main" xmlns="" id="{295FF945-F091-5647-8A54-AE2CFAB5838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2316255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9" name="Straight Connector 77">
                  <a:extLst>
                    <a:ext uri="{FF2B5EF4-FFF2-40B4-BE49-F238E27FC236}">
                      <a16:creationId xmlns:a16="http://schemas.microsoft.com/office/drawing/2014/main" xmlns="" id="{FB7B380C-8226-8BCD-A683-90FAF8F4F03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2591336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0" name="Straight Connector 78">
                  <a:extLst>
                    <a:ext uri="{FF2B5EF4-FFF2-40B4-BE49-F238E27FC236}">
                      <a16:creationId xmlns:a16="http://schemas.microsoft.com/office/drawing/2014/main" xmlns="" id="{21550367-AED7-08ED-11E1-AC6504FC7AD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2866418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1" name="Straight Connector 79">
                  <a:extLst>
                    <a:ext uri="{FF2B5EF4-FFF2-40B4-BE49-F238E27FC236}">
                      <a16:creationId xmlns:a16="http://schemas.microsoft.com/office/drawing/2014/main" xmlns="" id="{AA4CB42A-7300-6AA1-6737-2F09F681579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41499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" name="Straight Connector 80">
                  <a:extLst>
                    <a:ext uri="{FF2B5EF4-FFF2-40B4-BE49-F238E27FC236}">
                      <a16:creationId xmlns:a16="http://schemas.microsoft.com/office/drawing/2014/main" xmlns="" id="{6883655F-734C-BE33-5322-F40D7FB83F9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416580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3" name="Straight Connector 81">
                  <a:extLst>
                    <a:ext uri="{FF2B5EF4-FFF2-40B4-BE49-F238E27FC236}">
                      <a16:creationId xmlns:a16="http://schemas.microsoft.com/office/drawing/2014/main" xmlns="" id="{4FCA6262-9382-D293-6F11-3A0138D6845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691661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4" name="Straight Connector 82">
                  <a:extLst>
                    <a:ext uri="{FF2B5EF4-FFF2-40B4-BE49-F238E27FC236}">
                      <a16:creationId xmlns:a16="http://schemas.microsoft.com/office/drawing/2014/main" xmlns="" id="{F807A685-2CA2-C78F-D2F4-74918647EAE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966742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" name="Straight Connector 83">
                  <a:extLst>
                    <a:ext uri="{FF2B5EF4-FFF2-40B4-BE49-F238E27FC236}">
                      <a16:creationId xmlns:a16="http://schemas.microsoft.com/office/drawing/2014/main" xmlns="" id="{CB4833CD-66E2-5F0D-2E7C-50C7123975C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241824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6" name="Straight Connector 84">
                  <a:extLst>
                    <a:ext uri="{FF2B5EF4-FFF2-40B4-BE49-F238E27FC236}">
                      <a16:creationId xmlns:a16="http://schemas.microsoft.com/office/drawing/2014/main" xmlns="" id="{62FF6188-4984-ABD7-24E4-3C4A4054897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516905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7" name="Straight Connector 85">
                  <a:extLst>
                    <a:ext uri="{FF2B5EF4-FFF2-40B4-BE49-F238E27FC236}">
                      <a16:creationId xmlns:a16="http://schemas.microsoft.com/office/drawing/2014/main" xmlns="" id="{48762BDD-FD3A-3F7B-F149-2CD78202329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791986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2" name="Straight Connector 86">
                  <a:extLst>
                    <a:ext uri="{FF2B5EF4-FFF2-40B4-BE49-F238E27FC236}">
                      <a16:creationId xmlns:a16="http://schemas.microsoft.com/office/drawing/2014/main" xmlns="" id="{E56EDC8E-CBBB-FD4C-5491-FB4FBFB42CA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5067067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3" name="Straight Connector 87">
                  <a:extLst>
                    <a:ext uri="{FF2B5EF4-FFF2-40B4-BE49-F238E27FC236}">
                      <a16:creationId xmlns:a16="http://schemas.microsoft.com/office/drawing/2014/main" xmlns="" id="{DF9CD511-331E-6B8C-4B28-D5AA2619C91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5342148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5" name="Straight Connector 88">
                  <a:extLst>
                    <a:ext uri="{FF2B5EF4-FFF2-40B4-BE49-F238E27FC236}">
                      <a16:creationId xmlns:a16="http://schemas.microsoft.com/office/drawing/2014/main" xmlns="" id="{E9811EF8-406F-CDB2-A673-BA94875EB63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5892308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0" name="Straight Connector 91">
                  <a:extLst>
                    <a:ext uri="{FF2B5EF4-FFF2-40B4-BE49-F238E27FC236}">
                      <a16:creationId xmlns:a16="http://schemas.microsoft.com/office/drawing/2014/main" xmlns="" id="{90B2C45A-0731-B166-35B7-7E7DAC2A380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5617230" y="4239799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48" name="TextBox 93">
                  <a:extLst>
                    <a:ext uri="{FF2B5EF4-FFF2-40B4-BE49-F238E27FC236}">
                      <a16:creationId xmlns:a16="http://schemas.microsoft.com/office/drawing/2014/main" xmlns="" id="{495B02AE-843D-4074-1C58-9ED1457AC3C2}"/>
                    </a:ext>
                  </a:extLst>
                </p:cNvPr>
                <p:cNvSpPr txBox="1"/>
                <p:nvPr/>
              </p:nvSpPr>
              <p:spPr bwMode="auto">
                <a:xfrm>
                  <a:off x="1838018" y="4248326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449" name="TextBox 94">
                  <a:extLst>
                    <a:ext uri="{FF2B5EF4-FFF2-40B4-BE49-F238E27FC236}">
                      <a16:creationId xmlns:a16="http://schemas.microsoft.com/office/drawing/2014/main" xmlns="" id="{6F9157E4-44EE-1836-A103-836B17E1845A}"/>
                    </a:ext>
                  </a:extLst>
                </p:cNvPr>
                <p:cNvSpPr txBox="1"/>
                <p:nvPr/>
              </p:nvSpPr>
              <p:spPr bwMode="auto">
                <a:xfrm>
                  <a:off x="2112859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450" name="TextBox 95">
                  <a:extLst>
                    <a:ext uri="{FF2B5EF4-FFF2-40B4-BE49-F238E27FC236}">
                      <a16:creationId xmlns:a16="http://schemas.microsoft.com/office/drawing/2014/main" xmlns="" id="{6513185A-E0A3-9BC0-5A8F-14065008BE24}"/>
                    </a:ext>
                  </a:extLst>
                </p:cNvPr>
                <p:cNvSpPr txBox="1"/>
                <p:nvPr/>
              </p:nvSpPr>
              <p:spPr bwMode="auto">
                <a:xfrm>
                  <a:off x="2387699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6</a:t>
                  </a:r>
                </a:p>
              </p:txBody>
            </p:sp>
            <p:sp>
              <p:nvSpPr>
                <p:cNvPr id="451" name="TextBox 96">
                  <a:extLst>
                    <a:ext uri="{FF2B5EF4-FFF2-40B4-BE49-F238E27FC236}">
                      <a16:creationId xmlns:a16="http://schemas.microsoft.com/office/drawing/2014/main" xmlns="" id="{FD0C7762-D5C6-34A0-0386-47F1397B1DC7}"/>
                    </a:ext>
                  </a:extLst>
                </p:cNvPr>
                <p:cNvSpPr txBox="1"/>
                <p:nvPr/>
              </p:nvSpPr>
              <p:spPr bwMode="auto">
                <a:xfrm>
                  <a:off x="2662540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9</a:t>
                  </a:r>
                </a:p>
              </p:txBody>
            </p:sp>
            <p:sp>
              <p:nvSpPr>
                <p:cNvPr id="452" name="TextBox 97">
                  <a:extLst>
                    <a:ext uri="{FF2B5EF4-FFF2-40B4-BE49-F238E27FC236}">
                      <a16:creationId xmlns:a16="http://schemas.microsoft.com/office/drawing/2014/main" xmlns="" id="{4659CA93-1FCC-DA2D-62E4-37ED40BB89AE}"/>
                    </a:ext>
                  </a:extLst>
                </p:cNvPr>
                <p:cNvSpPr txBox="1"/>
                <p:nvPr/>
              </p:nvSpPr>
              <p:spPr bwMode="auto">
                <a:xfrm>
                  <a:off x="2937380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12</a:t>
                  </a:r>
                </a:p>
              </p:txBody>
            </p:sp>
            <p:sp>
              <p:nvSpPr>
                <p:cNvPr id="453" name="TextBox 98">
                  <a:extLst>
                    <a:ext uri="{FF2B5EF4-FFF2-40B4-BE49-F238E27FC236}">
                      <a16:creationId xmlns:a16="http://schemas.microsoft.com/office/drawing/2014/main" xmlns="" id="{296535B2-49F4-AEF3-6B84-A3CA36F4E93D}"/>
                    </a:ext>
                  </a:extLst>
                </p:cNvPr>
                <p:cNvSpPr txBox="1"/>
                <p:nvPr/>
              </p:nvSpPr>
              <p:spPr bwMode="auto">
                <a:xfrm>
                  <a:off x="3212221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15</a:t>
                  </a:r>
                </a:p>
              </p:txBody>
            </p:sp>
            <p:sp>
              <p:nvSpPr>
                <p:cNvPr id="454" name="TextBox 99">
                  <a:extLst>
                    <a:ext uri="{FF2B5EF4-FFF2-40B4-BE49-F238E27FC236}">
                      <a16:creationId xmlns:a16="http://schemas.microsoft.com/office/drawing/2014/main" xmlns="" id="{926DF3C0-C4DC-407B-CFB0-116E9014F5AB}"/>
                    </a:ext>
                  </a:extLst>
                </p:cNvPr>
                <p:cNvSpPr txBox="1"/>
                <p:nvPr/>
              </p:nvSpPr>
              <p:spPr bwMode="auto">
                <a:xfrm>
                  <a:off x="3487061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18</a:t>
                  </a:r>
                </a:p>
              </p:txBody>
            </p:sp>
            <p:sp>
              <p:nvSpPr>
                <p:cNvPr id="455" name="TextBox 100">
                  <a:extLst>
                    <a:ext uri="{FF2B5EF4-FFF2-40B4-BE49-F238E27FC236}">
                      <a16:creationId xmlns:a16="http://schemas.microsoft.com/office/drawing/2014/main" xmlns="" id="{F3FA1E73-68DA-A856-1865-D16AA32B77C7}"/>
                    </a:ext>
                  </a:extLst>
                </p:cNvPr>
                <p:cNvSpPr txBox="1"/>
                <p:nvPr/>
              </p:nvSpPr>
              <p:spPr bwMode="auto">
                <a:xfrm>
                  <a:off x="3761902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21</a:t>
                  </a:r>
                </a:p>
              </p:txBody>
            </p:sp>
            <p:sp>
              <p:nvSpPr>
                <p:cNvPr id="456" name="TextBox 101">
                  <a:extLst>
                    <a:ext uri="{FF2B5EF4-FFF2-40B4-BE49-F238E27FC236}">
                      <a16:creationId xmlns:a16="http://schemas.microsoft.com/office/drawing/2014/main" xmlns="" id="{E6DD00B8-15C1-C2DB-DE69-7495F56C6770}"/>
                    </a:ext>
                  </a:extLst>
                </p:cNvPr>
                <p:cNvSpPr txBox="1"/>
                <p:nvPr/>
              </p:nvSpPr>
              <p:spPr bwMode="auto">
                <a:xfrm>
                  <a:off x="4036742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24</a:t>
                  </a:r>
                </a:p>
              </p:txBody>
            </p:sp>
            <p:sp>
              <p:nvSpPr>
                <p:cNvPr id="457" name="TextBox 102">
                  <a:extLst>
                    <a:ext uri="{FF2B5EF4-FFF2-40B4-BE49-F238E27FC236}">
                      <a16:creationId xmlns:a16="http://schemas.microsoft.com/office/drawing/2014/main" xmlns="" id="{5D0F0B17-F470-2034-1B10-09D32A10F3E5}"/>
                    </a:ext>
                  </a:extLst>
                </p:cNvPr>
                <p:cNvSpPr txBox="1"/>
                <p:nvPr/>
              </p:nvSpPr>
              <p:spPr bwMode="auto">
                <a:xfrm>
                  <a:off x="4311583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27</a:t>
                  </a:r>
                </a:p>
              </p:txBody>
            </p:sp>
            <p:sp>
              <p:nvSpPr>
                <p:cNvPr id="458" name="TextBox 103">
                  <a:extLst>
                    <a:ext uri="{FF2B5EF4-FFF2-40B4-BE49-F238E27FC236}">
                      <a16:creationId xmlns:a16="http://schemas.microsoft.com/office/drawing/2014/main" xmlns="" id="{1F7CEF54-F9C8-678E-1870-031C237D77BB}"/>
                    </a:ext>
                  </a:extLst>
                </p:cNvPr>
                <p:cNvSpPr txBox="1"/>
                <p:nvPr/>
              </p:nvSpPr>
              <p:spPr bwMode="auto">
                <a:xfrm>
                  <a:off x="4586423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30</a:t>
                  </a:r>
                </a:p>
              </p:txBody>
            </p:sp>
            <p:sp>
              <p:nvSpPr>
                <p:cNvPr id="459" name="TextBox 104">
                  <a:extLst>
                    <a:ext uri="{FF2B5EF4-FFF2-40B4-BE49-F238E27FC236}">
                      <a16:creationId xmlns:a16="http://schemas.microsoft.com/office/drawing/2014/main" xmlns="" id="{250DE75D-CDA3-C12E-18A2-4A9888AA6AB8}"/>
                    </a:ext>
                  </a:extLst>
                </p:cNvPr>
                <p:cNvSpPr txBox="1"/>
                <p:nvPr/>
              </p:nvSpPr>
              <p:spPr bwMode="auto">
                <a:xfrm>
                  <a:off x="4861264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33</a:t>
                  </a:r>
                </a:p>
              </p:txBody>
            </p:sp>
            <p:sp>
              <p:nvSpPr>
                <p:cNvPr id="460" name="TextBox 105">
                  <a:extLst>
                    <a:ext uri="{FF2B5EF4-FFF2-40B4-BE49-F238E27FC236}">
                      <a16:creationId xmlns:a16="http://schemas.microsoft.com/office/drawing/2014/main" xmlns="" id="{A6D9243F-1C9F-0446-5FC8-10365028A867}"/>
                    </a:ext>
                  </a:extLst>
                </p:cNvPr>
                <p:cNvSpPr txBox="1"/>
                <p:nvPr/>
              </p:nvSpPr>
              <p:spPr bwMode="auto">
                <a:xfrm>
                  <a:off x="5136104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36</a:t>
                  </a:r>
                </a:p>
              </p:txBody>
            </p:sp>
            <p:sp>
              <p:nvSpPr>
                <p:cNvPr id="461" name="TextBox 106">
                  <a:extLst>
                    <a:ext uri="{FF2B5EF4-FFF2-40B4-BE49-F238E27FC236}">
                      <a16:creationId xmlns:a16="http://schemas.microsoft.com/office/drawing/2014/main" xmlns="" id="{7986E2B1-94DC-2624-5931-F0C30758B633}"/>
                    </a:ext>
                  </a:extLst>
                </p:cNvPr>
                <p:cNvSpPr txBox="1"/>
                <p:nvPr/>
              </p:nvSpPr>
              <p:spPr bwMode="auto">
                <a:xfrm>
                  <a:off x="5410945" y="4247668"/>
                  <a:ext cx="400755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39</a:t>
                  </a:r>
                </a:p>
              </p:txBody>
            </p:sp>
          </p:grpSp>
        </p:grpSp>
        <p:sp>
          <p:nvSpPr>
            <p:cNvPr id="462" name="Freeform: Shape 233">
              <a:extLst>
                <a:ext uri="{FF2B5EF4-FFF2-40B4-BE49-F238E27FC236}">
                  <a16:creationId xmlns:a16="http://schemas.microsoft.com/office/drawing/2014/main" xmlns="" id="{F3D03298-DF8E-EA89-2E83-E2510EA5A4B6}"/>
                </a:ext>
              </a:extLst>
            </p:cNvPr>
            <p:cNvSpPr/>
            <p:nvPr/>
          </p:nvSpPr>
          <p:spPr bwMode="auto">
            <a:xfrm>
              <a:off x="2057147" y="2048607"/>
              <a:ext cx="3160427" cy="2193925"/>
            </a:xfrm>
            <a:custGeom>
              <a:avLst/>
              <a:gdLst>
                <a:gd name="connsiteX0" fmla="*/ 3768725 w 3768725"/>
                <a:gd name="connsiteY0" fmla="*/ 2193925 h 2193925"/>
                <a:gd name="connsiteX1" fmla="*/ 3768725 w 3768725"/>
                <a:gd name="connsiteY1" fmla="*/ 2108200 h 2193925"/>
                <a:gd name="connsiteX2" fmla="*/ 2901950 w 3768725"/>
                <a:gd name="connsiteY2" fmla="*/ 2108200 h 2193925"/>
                <a:gd name="connsiteX3" fmla="*/ 2901950 w 3768725"/>
                <a:gd name="connsiteY3" fmla="*/ 2085975 h 2193925"/>
                <a:gd name="connsiteX4" fmla="*/ 2787650 w 3768725"/>
                <a:gd name="connsiteY4" fmla="*/ 2085975 h 2193925"/>
                <a:gd name="connsiteX5" fmla="*/ 2787650 w 3768725"/>
                <a:gd name="connsiteY5" fmla="*/ 2079625 h 2193925"/>
                <a:gd name="connsiteX6" fmla="*/ 2717800 w 3768725"/>
                <a:gd name="connsiteY6" fmla="*/ 2079625 h 2193925"/>
                <a:gd name="connsiteX7" fmla="*/ 2717800 w 3768725"/>
                <a:gd name="connsiteY7" fmla="*/ 2079625 h 2193925"/>
                <a:gd name="connsiteX8" fmla="*/ 2717800 w 3768725"/>
                <a:gd name="connsiteY8" fmla="*/ 2066925 h 2193925"/>
                <a:gd name="connsiteX9" fmla="*/ 2587625 w 3768725"/>
                <a:gd name="connsiteY9" fmla="*/ 2066925 h 2193925"/>
                <a:gd name="connsiteX10" fmla="*/ 2587625 w 3768725"/>
                <a:gd name="connsiteY10" fmla="*/ 2057400 h 2193925"/>
                <a:gd name="connsiteX11" fmla="*/ 2438400 w 3768725"/>
                <a:gd name="connsiteY11" fmla="*/ 2057400 h 2193925"/>
                <a:gd name="connsiteX12" fmla="*/ 2438400 w 3768725"/>
                <a:gd name="connsiteY12" fmla="*/ 2057400 h 2193925"/>
                <a:gd name="connsiteX13" fmla="*/ 2438400 w 3768725"/>
                <a:gd name="connsiteY13" fmla="*/ 2038350 h 2193925"/>
                <a:gd name="connsiteX14" fmla="*/ 2279650 w 3768725"/>
                <a:gd name="connsiteY14" fmla="*/ 2038350 h 2193925"/>
                <a:gd name="connsiteX15" fmla="*/ 2279650 w 3768725"/>
                <a:gd name="connsiteY15" fmla="*/ 2019300 h 2193925"/>
                <a:gd name="connsiteX16" fmla="*/ 2209800 w 3768725"/>
                <a:gd name="connsiteY16" fmla="*/ 2019300 h 2193925"/>
                <a:gd name="connsiteX17" fmla="*/ 2209800 w 3768725"/>
                <a:gd name="connsiteY17" fmla="*/ 1993900 h 2193925"/>
                <a:gd name="connsiteX18" fmla="*/ 2149475 w 3768725"/>
                <a:gd name="connsiteY18" fmla="*/ 1993900 h 2193925"/>
                <a:gd name="connsiteX19" fmla="*/ 2149475 w 3768725"/>
                <a:gd name="connsiteY19" fmla="*/ 1993900 h 2193925"/>
                <a:gd name="connsiteX20" fmla="*/ 2105025 w 3768725"/>
                <a:gd name="connsiteY20" fmla="*/ 1965325 h 2193925"/>
                <a:gd name="connsiteX21" fmla="*/ 2038350 w 3768725"/>
                <a:gd name="connsiteY21" fmla="*/ 1968500 h 2193925"/>
                <a:gd name="connsiteX22" fmla="*/ 2006600 w 3768725"/>
                <a:gd name="connsiteY22" fmla="*/ 1946275 h 2193925"/>
                <a:gd name="connsiteX23" fmla="*/ 1930400 w 3768725"/>
                <a:gd name="connsiteY23" fmla="*/ 1946275 h 2193925"/>
                <a:gd name="connsiteX24" fmla="*/ 1908175 w 3768725"/>
                <a:gd name="connsiteY24" fmla="*/ 1930400 h 2193925"/>
                <a:gd name="connsiteX25" fmla="*/ 1828800 w 3768725"/>
                <a:gd name="connsiteY25" fmla="*/ 1927225 h 2193925"/>
                <a:gd name="connsiteX26" fmla="*/ 1784350 w 3768725"/>
                <a:gd name="connsiteY26" fmla="*/ 1905000 h 2193925"/>
                <a:gd name="connsiteX27" fmla="*/ 1778000 w 3768725"/>
                <a:gd name="connsiteY27" fmla="*/ 1885950 h 2193925"/>
                <a:gd name="connsiteX28" fmla="*/ 1730375 w 3768725"/>
                <a:gd name="connsiteY28" fmla="*/ 1892300 h 2193925"/>
                <a:gd name="connsiteX29" fmla="*/ 1727200 w 3768725"/>
                <a:gd name="connsiteY29" fmla="*/ 1879600 h 2193925"/>
                <a:gd name="connsiteX30" fmla="*/ 1663700 w 3768725"/>
                <a:gd name="connsiteY30" fmla="*/ 1876425 h 2193925"/>
                <a:gd name="connsiteX31" fmla="*/ 1663700 w 3768725"/>
                <a:gd name="connsiteY31" fmla="*/ 1876425 h 2193925"/>
                <a:gd name="connsiteX32" fmla="*/ 1536700 w 3768725"/>
                <a:gd name="connsiteY32" fmla="*/ 1866900 h 2193925"/>
                <a:gd name="connsiteX33" fmla="*/ 1514475 w 3768725"/>
                <a:gd name="connsiteY33" fmla="*/ 1857375 h 2193925"/>
                <a:gd name="connsiteX34" fmla="*/ 1460500 w 3768725"/>
                <a:gd name="connsiteY34" fmla="*/ 1857375 h 2193925"/>
                <a:gd name="connsiteX35" fmla="*/ 1447800 w 3768725"/>
                <a:gd name="connsiteY35" fmla="*/ 1844675 h 2193925"/>
                <a:gd name="connsiteX36" fmla="*/ 1416050 w 3768725"/>
                <a:gd name="connsiteY36" fmla="*/ 1841500 h 2193925"/>
                <a:gd name="connsiteX37" fmla="*/ 1412875 w 3768725"/>
                <a:gd name="connsiteY37" fmla="*/ 1828800 h 2193925"/>
                <a:gd name="connsiteX38" fmla="*/ 1412875 w 3768725"/>
                <a:gd name="connsiteY38" fmla="*/ 1828800 h 2193925"/>
                <a:gd name="connsiteX39" fmla="*/ 1365250 w 3768725"/>
                <a:gd name="connsiteY39" fmla="*/ 1803400 h 2193925"/>
                <a:gd name="connsiteX40" fmla="*/ 1266825 w 3768725"/>
                <a:gd name="connsiteY40" fmla="*/ 1803400 h 2193925"/>
                <a:gd name="connsiteX41" fmla="*/ 1209675 w 3768725"/>
                <a:gd name="connsiteY41" fmla="*/ 1755775 h 2193925"/>
                <a:gd name="connsiteX42" fmla="*/ 1155700 w 3768725"/>
                <a:gd name="connsiteY42" fmla="*/ 1651000 h 2193925"/>
                <a:gd name="connsiteX43" fmla="*/ 996950 w 3768725"/>
                <a:gd name="connsiteY43" fmla="*/ 1638300 h 2193925"/>
                <a:gd name="connsiteX44" fmla="*/ 1000125 w 3768725"/>
                <a:gd name="connsiteY44" fmla="*/ 1577975 h 2193925"/>
                <a:gd name="connsiteX45" fmla="*/ 968375 w 3768725"/>
                <a:gd name="connsiteY45" fmla="*/ 1527175 h 2193925"/>
                <a:gd name="connsiteX46" fmla="*/ 958850 w 3768725"/>
                <a:gd name="connsiteY46" fmla="*/ 1482725 h 2193925"/>
                <a:gd name="connsiteX47" fmla="*/ 854075 w 3768725"/>
                <a:gd name="connsiteY47" fmla="*/ 1473200 h 2193925"/>
                <a:gd name="connsiteX48" fmla="*/ 847725 w 3768725"/>
                <a:gd name="connsiteY48" fmla="*/ 1444625 h 2193925"/>
                <a:gd name="connsiteX49" fmla="*/ 819150 w 3768725"/>
                <a:gd name="connsiteY49" fmla="*/ 1447800 h 2193925"/>
                <a:gd name="connsiteX50" fmla="*/ 790575 w 3768725"/>
                <a:gd name="connsiteY50" fmla="*/ 1403350 h 2193925"/>
                <a:gd name="connsiteX51" fmla="*/ 784225 w 3768725"/>
                <a:gd name="connsiteY51" fmla="*/ 1339850 h 2193925"/>
                <a:gd name="connsiteX52" fmla="*/ 765175 w 3768725"/>
                <a:gd name="connsiteY52" fmla="*/ 1336675 h 2193925"/>
                <a:gd name="connsiteX53" fmla="*/ 768350 w 3768725"/>
                <a:gd name="connsiteY53" fmla="*/ 1298575 h 2193925"/>
                <a:gd name="connsiteX54" fmla="*/ 739775 w 3768725"/>
                <a:gd name="connsiteY54" fmla="*/ 1298575 h 2193925"/>
                <a:gd name="connsiteX55" fmla="*/ 733425 w 3768725"/>
                <a:gd name="connsiteY55" fmla="*/ 1273175 h 2193925"/>
                <a:gd name="connsiteX56" fmla="*/ 638175 w 3768725"/>
                <a:gd name="connsiteY56" fmla="*/ 1260475 h 2193925"/>
                <a:gd name="connsiteX57" fmla="*/ 638175 w 3768725"/>
                <a:gd name="connsiteY57" fmla="*/ 1260475 h 2193925"/>
                <a:gd name="connsiteX58" fmla="*/ 596900 w 3768725"/>
                <a:gd name="connsiteY58" fmla="*/ 1225550 h 2193925"/>
                <a:gd name="connsiteX59" fmla="*/ 584200 w 3768725"/>
                <a:gd name="connsiteY59" fmla="*/ 1092200 h 2193925"/>
                <a:gd name="connsiteX60" fmla="*/ 581025 w 3768725"/>
                <a:gd name="connsiteY60" fmla="*/ 1073150 h 2193925"/>
                <a:gd name="connsiteX61" fmla="*/ 568325 w 3768725"/>
                <a:gd name="connsiteY61" fmla="*/ 1073150 h 2193925"/>
                <a:gd name="connsiteX62" fmla="*/ 565150 w 3768725"/>
                <a:gd name="connsiteY62" fmla="*/ 984250 h 2193925"/>
                <a:gd name="connsiteX63" fmla="*/ 511175 w 3768725"/>
                <a:gd name="connsiteY63" fmla="*/ 939800 h 2193925"/>
                <a:gd name="connsiteX64" fmla="*/ 469900 w 3768725"/>
                <a:gd name="connsiteY64" fmla="*/ 923925 h 2193925"/>
                <a:gd name="connsiteX65" fmla="*/ 419100 w 3768725"/>
                <a:gd name="connsiteY65" fmla="*/ 885825 h 2193925"/>
                <a:gd name="connsiteX66" fmla="*/ 393700 w 3768725"/>
                <a:gd name="connsiteY66" fmla="*/ 812800 h 2193925"/>
                <a:gd name="connsiteX67" fmla="*/ 377825 w 3768725"/>
                <a:gd name="connsiteY67" fmla="*/ 708025 h 2193925"/>
                <a:gd name="connsiteX68" fmla="*/ 368300 w 3768725"/>
                <a:gd name="connsiteY68" fmla="*/ 644525 h 2193925"/>
                <a:gd name="connsiteX69" fmla="*/ 349250 w 3768725"/>
                <a:gd name="connsiteY69" fmla="*/ 590550 h 2193925"/>
                <a:gd name="connsiteX70" fmla="*/ 314325 w 3768725"/>
                <a:gd name="connsiteY70" fmla="*/ 593725 h 2193925"/>
                <a:gd name="connsiteX71" fmla="*/ 311150 w 3768725"/>
                <a:gd name="connsiteY71" fmla="*/ 568325 h 2193925"/>
                <a:gd name="connsiteX72" fmla="*/ 247650 w 3768725"/>
                <a:gd name="connsiteY72" fmla="*/ 555625 h 2193925"/>
                <a:gd name="connsiteX73" fmla="*/ 212725 w 3768725"/>
                <a:gd name="connsiteY73" fmla="*/ 514350 h 2193925"/>
                <a:gd name="connsiteX74" fmla="*/ 200025 w 3768725"/>
                <a:gd name="connsiteY74" fmla="*/ 457200 h 2193925"/>
                <a:gd name="connsiteX75" fmla="*/ 200025 w 3768725"/>
                <a:gd name="connsiteY75" fmla="*/ 457200 h 2193925"/>
                <a:gd name="connsiteX76" fmla="*/ 200025 w 3768725"/>
                <a:gd name="connsiteY76" fmla="*/ 327025 h 2193925"/>
                <a:gd name="connsiteX77" fmla="*/ 174625 w 3768725"/>
                <a:gd name="connsiteY77" fmla="*/ 320675 h 2193925"/>
                <a:gd name="connsiteX78" fmla="*/ 184150 w 3768725"/>
                <a:gd name="connsiteY78" fmla="*/ 193675 h 2193925"/>
                <a:gd name="connsiteX79" fmla="*/ 165100 w 3768725"/>
                <a:gd name="connsiteY79" fmla="*/ 187325 h 2193925"/>
                <a:gd name="connsiteX80" fmla="*/ 146050 w 3768725"/>
                <a:gd name="connsiteY80" fmla="*/ 73025 h 2193925"/>
                <a:gd name="connsiteX81" fmla="*/ 123825 w 3768725"/>
                <a:gd name="connsiteY81" fmla="*/ 73025 h 2193925"/>
                <a:gd name="connsiteX82" fmla="*/ 120650 w 3768725"/>
                <a:gd name="connsiteY82" fmla="*/ 44450 h 2193925"/>
                <a:gd name="connsiteX83" fmla="*/ 88900 w 3768725"/>
                <a:gd name="connsiteY83" fmla="*/ 53975 h 2193925"/>
                <a:gd name="connsiteX84" fmla="*/ 82550 w 3768725"/>
                <a:gd name="connsiteY84" fmla="*/ 25400 h 2193925"/>
                <a:gd name="connsiteX85" fmla="*/ 15875 w 3768725"/>
                <a:gd name="connsiteY85" fmla="*/ 28575 h 2193925"/>
                <a:gd name="connsiteX86" fmla="*/ 0 w 3768725"/>
                <a:gd name="connsiteY86" fmla="*/ 0 h 2193925"/>
                <a:gd name="connsiteX0" fmla="*/ 3768725 w 3768725"/>
                <a:gd name="connsiteY0" fmla="*/ 2193925 h 2193925"/>
                <a:gd name="connsiteX1" fmla="*/ 3768725 w 3768725"/>
                <a:gd name="connsiteY1" fmla="*/ 2108200 h 2193925"/>
                <a:gd name="connsiteX2" fmla="*/ 2901950 w 3768725"/>
                <a:gd name="connsiteY2" fmla="*/ 2108200 h 2193925"/>
                <a:gd name="connsiteX3" fmla="*/ 2901950 w 3768725"/>
                <a:gd name="connsiteY3" fmla="*/ 2085975 h 2193925"/>
                <a:gd name="connsiteX4" fmla="*/ 2787650 w 3768725"/>
                <a:gd name="connsiteY4" fmla="*/ 2085975 h 2193925"/>
                <a:gd name="connsiteX5" fmla="*/ 2787650 w 3768725"/>
                <a:gd name="connsiteY5" fmla="*/ 2079625 h 2193925"/>
                <a:gd name="connsiteX6" fmla="*/ 2717800 w 3768725"/>
                <a:gd name="connsiteY6" fmla="*/ 2079625 h 2193925"/>
                <a:gd name="connsiteX7" fmla="*/ 2717800 w 3768725"/>
                <a:gd name="connsiteY7" fmla="*/ 2079625 h 2193925"/>
                <a:gd name="connsiteX8" fmla="*/ 2717800 w 3768725"/>
                <a:gd name="connsiteY8" fmla="*/ 2066925 h 2193925"/>
                <a:gd name="connsiteX9" fmla="*/ 2587625 w 3768725"/>
                <a:gd name="connsiteY9" fmla="*/ 2066925 h 2193925"/>
                <a:gd name="connsiteX10" fmla="*/ 2587625 w 3768725"/>
                <a:gd name="connsiteY10" fmla="*/ 2057400 h 2193925"/>
                <a:gd name="connsiteX11" fmla="*/ 2438400 w 3768725"/>
                <a:gd name="connsiteY11" fmla="*/ 2057400 h 2193925"/>
                <a:gd name="connsiteX12" fmla="*/ 2438400 w 3768725"/>
                <a:gd name="connsiteY12" fmla="*/ 2057400 h 2193925"/>
                <a:gd name="connsiteX13" fmla="*/ 2438400 w 3768725"/>
                <a:gd name="connsiteY13" fmla="*/ 2038350 h 2193925"/>
                <a:gd name="connsiteX14" fmla="*/ 2279650 w 3768725"/>
                <a:gd name="connsiteY14" fmla="*/ 2038350 h 2193925"/>
                <a:gd name="connsiteX15" fmla="*/ 2279650 w 3768725"/>
                <a:gd name="connsiteY15" fmla="*/ 2019300 h 2193925"/>
                <a:gd name="connsiteX16" fmla="*/ 2209800 w 3768725"/>
                <a:gd name="connsiteY16" fmla="*/ 2019300 h 2193925"/>
                <a:gd name="connsiteX17" fmla="*/ 2209800 w 3768725"/>
                <a:gd name="connsiteY17" fmla="*/ 1993900 h 2193925"/>
                <a:gd name="connsiteX18" fmla="*/ 2149475 w 3768725"/>
                <a:gd name="connsiteY18" fmla="*/ 1993900 h 2193925"/>
                <a:gd name="connsiteX19" fmla="*/ 2149475 w 3768725"/>
                <a:gd name="connsiteY19" fmla="*/ 1993900 h 2193925"/>
                <a:gd name="connsiteX20" fmla="*/ 2105025 w 3768725"/>
                <a:gd name="connsiteY20" fmla="*/ 1965325 h 2193925"/>
                <a:gd name="connsiteX21" fmla="*/ 2038350 w 3768725"/>
                <a:gd name="connsiteY21" fmla="*/ 1968500 h 2193925"/>
                <a:gd name="connsiteX22" fmla="*/ 2006600 w 3768725"/>
                <a:gd name="connsiteY22" fmla="*/ 1946275 h 2193925"/>
                <a:gd name="connsiteX23" fmla="*/ 1930400 w 3768725"/>
                <a:gd name="connsiteY23" fmla="*/ 1946275 h 2193925"/>
                <a:gd name="connsiteX24" fmla="*/ 1908175 w 3768725"/>
                <a:gd name="connsiteY24" fmla="*/ 1930400 h 2193925"/>
                <a:gd name="connsiteX25" fmla="*/ 1828800 w 3768725"/>
                <a:gd name="connsiteY25" fmla="*/ 1927225 h 2193925"/>
                <a:gd name="connsiteX26" fmla="*/ 1784350 w 3768725"/>
                <a:gd name="connsiteY26" fmla="*/ 1905000 h 2193925"/>
                <a:gd name="connsiteX27" fmla="*/ 1778000 w 3768725"/>
                <a:gd name="connsiteY27" fmla="*/ 1885950 h 2193925"/>
                <a:gd name="connsiteX28" fmla="*/ 1730375 w 3768725"/>
                <a:gd name="connsiteY28" fmla="*/ 1892300 h 2193925"/>
                <a:gd name="connsiteX29" fmla="*/ 1727200 w 3768725"/>
                <a:gd name="connsiteY29" fmla="*/ 1879600 h 2193925"/>
                <a:gd name="connsiteX30" fmla="*/ 1663700 w 3768725"/>
                <a:gd name="connsiteY30" fmla="*/ 1876425 h 2193925"/>
                <a:gd name="connsiteX31" fmla="*/ 1663700 w 3768725"/>
                <a:gd name="connsiteY31" fmla="*/ 1876425 h 2193925"/>
                <a:gd name="connsiteX32" fmla="*/ 1536700 w 3768725"/>
                <a:gd name="connsiteY32" fmla="*/ 1866900 h 2193925"/>
                <a:gd name="connsiteX33" fmla="*/ 1514475 w 3768725"/>
                <a:gd name="connsiteY33" fmla="*/ 1857375 h 2193925"/>
                <a:gd name="connsiteX34" fmla="*/ 1460500 w 3768725"/>
                <a:gd name="connsiteY34" fmla="*/ 1857375 h 2193925"/>
                <a:gd name="connsiteX35" fmla="*/ 1447800 w 3768725"/>
                <a:gd name="connsiteY35" fmla="*/ 1844675 h 2193925"/>
                <a:gd name="connsiteX36" fmla="*/ 1416050 w 3768725"/>
                <a:gd name="connsiteY36" fmla="*/ 1841500 h 2193925"/>
                <a:gd name="connsiteX37" fmla="*/ 1412875 w 3768725"/>
                <a:gd name="connsiteY37" fmla="*/ 1828800 h 2193925"/>
                <a:gd name="connsiteX38" fmla="*/ 1412875 w 3768725"/>
                <a:gd name="connsiteY38" fmla="*/ 1828800 h 2193925"/>
                <a:gd name="connsiteX39" fmla="*/ 1365250 w 3768725"/>
                <a:gd name="connsiteY39" fmla="*/ 1803400 h 2193925"/>
                <a:gd name="connsiteX40" fmla="*/ 1266825 w 3768725"/>
                <a:gd name="connsiteY40" fmla="*/ 1803400 h 2193925"/>
                <a:gd name="connsiteX41" fmla="*/ 1209675 w 3768725"/>
                <a:gd name="connsiteY41" fmla="*/ 1755775 h 2193925"/>
                <a:gd name="connsiteX42" fmla="*/ 1155700 w 3768725"/>
                <a:gd name="connsiteY42" fmla="*/ 1651000 h 2193925"/>
                <a:gd name="connsiteX43" fmla="*/ 996950 w 3768725"/>
                <a:gd name="connsiteY43" fmla="*/ 1638300 h 2193925"/>
                <a:gd name="connsiteX44" fmla="*/ 1000125 w 3768725"/>
                <a:gd name="connsiteY44" fmla="*/ 1577975 h 2193925"/>
                <a:gd name="connsiteX45" fmla="*/ 968375 w 3768725"/>
                <a:gd name="connsiteY45" fmla="*/ 1527175 h 2193925"/>
                <a:gd name="connsiteX46" fmla="*/ 958850 w 3768725"/>
                <a:gd name="connsiteY46" fmla="*/ 1482725 h 2193925"/>
                <a:gd name="connsiteX47" fmla="*/ 854075 w 3768725"/>
                <a:gd name="connsiteY47" fmla="*/ 1473200 h 2193925"/>
                <a:gd name="connsiteX48" fmla="*/ 847725 w 3768725"/>
                <a:gd name="connsiteY48" fmla="*/ 1444625 h 2193925"/>
                <a:gd name="connsiteX49" fmla="*/ 819150 w 3768725"/>
                <a:gd name="connsiteY49" fmla="*/ 1447800 h 2193925"/>
                <a:gd name="connsiteX50" fmla="*/ 790575 w 3768725"/>
                <a:gd name="connsiteY50" fmla="*/ 1403350 h 2193925"/>
                <a:gd name="connsiteX51" fmla="*/ 784225 w 3768725"/>
                <a:gd name="connsiteY51" fmla="*/ 1339850 h 2193925"/>
                <a:gd name="connsiteX52" fmla="*/ 765175 w 3768725"/>
                <a:gd name="connsiteY52" fmla="*/ 1336675 h 2193925"/>
                <a:gd name="connsiteX53" fmla="*/ 768350 w 3768725"/>
                <a:gd name="connsiteY53" fmla="*/ 1298575 h 2193925"/>
                <a:gd name="connsiteX54" fmla="*/ 739775 w 3768725"/>
                <a:gd name="connsiteY54" fmla="*/ 1298575 h 2193925"/>
                <a:gd name="connsiteX55" fmla="*/ 733425 w 3768725"/>
                <a:gd name="connsiteY55" fmla="*/ 1273175 h 2193925"/>
                <a:gd name="connsiteX56" fmla="*/ 638175 w 3768725"/>
                <a:gd name="connsiteY56" fmla="*/ 1260475 h 2193925"/>
                <a:gd name="connsiteX57" fmla="*/ 638175 w 3768725"/>
                <a:gd name="connsiteY57" fmla="*/ 1260475 h 2193925"/>
                <a:gd name="connsiteX58" fmla="*/ 596900 w 3768725"/>
                <a:gd name="connsiteY58" fmla="*/ 1225550 h 2193925"/>
                <a:gd name="connsiteX59" fmla="*/ 584200 w 3768725"/>
                <a:gd name="connsiteY59" fmla="*/ 1092200 h 2193925"/>
                <a:gd name="connsiteX60" fmla="*/ 581025 w 3768725"/>
                <a:gd name="connsiteY60" fmla="*/ 1073150 h 2193925"/>
                <a:gd name="connsiteX61" fmla="*/ 568325 w 3768725"/>
                <a:gd name="connsiteY61" fmla="*/ 1073150 h 2193925"/>
                <a:gd name="connsiteX62" fmla="*/ 565150 w 3768725"/>
                <a:gd name="connsiteY62" fmla="*/ 984250 h 2193925"/>
                <a:gd name="connsiteX63" fmla="*/ 511175 w 3768725"/>
                <a:gd name="connsiteY63" fmla="*/ 939800 h 2193925"/>
                <a:gd name="connsiteX64" fmla="*/ 469900 w 3768725"/>
                <a:gd name="connsiteY64" fmla="*/ 923925 h 2193925"/>
                <a:gd name="connsiteX65" fmla="*/ 419100 w 3768725"/>
                <a:gd name="connsiteY65" fmla="*/ 885825 h 2193925"/>
                <a:gd name="connsiteX66" fmla="*/ 393700 w 3768725"/>
                <a:gd name="connsiteY66" fmla="*/ 812800 h 2193925"/>
                <a:gd name="connsiteX67" fmla="*/ 377825 w 3768725"/>
                <a:gd name="connsiteY67" fmla="*/ 708025 h 2193925"/>
                <a:gd name="connsiteX68" fmla="*/ 368300 w 3768725"/>
                <a:gd name="connsiteY68" fmla="*/ 644525 h 2193925"/>
                <a:gd name="connsiteX69" fmla="*/ 349250 w 3768725"/>
                <a:gd name="connsiteY69" fmla="*/ 590550 h 2193925"/>
                <a:gd name="connsiteX70" fmla="*/ 314325 w 3768725"/>
                <a:gd name="connsiteY70" fmla="*/ 593725 h 2193925"/>
                <a:gd name="connsiteX71" fmla="*/ 311150 w 3768725"/>
                <a:gd name="connsiteY71" fmla="*/ 568325 h 2193925"/>
                <a:gd name="connsiteX72" fmla="*/ 247650 w 3768725"/>
                <a:gd name="connsiteY72" fmla="*/ 555625 h 2193925"/>
                <a:gd name="connsiteX73" fmla="*/ 212725 w 3768725"/>
                <a:gd name="connsiteY73" fmla="*/ 514350 h 2193925"/>
                <a:gd name="connsiteX74" fmla="*/ 200025 w 3768725"/>
                <a:gd name="connsiteY74" fmla="*/ 457200 h 2193925"/>
                <a:gd name="connsiteX75" fmla="*/ 200025 w 3768725"/>
                <a:gd name="connsiteY75" fmla="*/ 457200 h 2193925"/>
                <a:gd name="connsiteX76" fmla="*/ 200025 w 3768725"/>
                <a:gd name="connsiteY76" fmla="*/ 327025 h 2193925"/>
                <a:gd name="connsiteX77" fmla="*/ 174625 w 3768725"/>
                <a:gd name="connsiteY77" fmla="*/ 320675 h 2193925"/>
                <a:gd name="connsiteX78" fmla="*/ 184150 w 3768725"/>
                <a:gd name="connsiteY78" fmla="*/ 193675 h 2193925"/>
                <a:gd name="connsiteX79" fmla="*/ 165100 w 3768725"/>
                <a:gd name="connsiteY79" fmla="*/ 187325 h 2193925"/>
                <a:gd name="connsiteX80" fmla="*/ 146050 w 3768725"/>
                <a:gd name="connsiteY80" fmla="*/ 73025 h 2193925"/>
                <a:gd name="connsiteX81" fmla="*/ 123825 w 3768725"/>
                <a:gd name="connsiteY81" fmla="*/ 73025 h 2193925"/>
                <a:gd name="connsiteX82" fmla="*/ 120650 w 3768725"/>
                <a:gd name="connsiteY82" fmla="*/ 44450 h 2193925"/>
                <a:gd name="connsiteX83" fmla="*/ 86518 w 3768725"/>
                <a:gd name="connsiteY83" fmla="*/ 39688 h 2193925"/>
                <a:gd name="connsiteX84" fmla="*/ 82550 w 3768725"/>
                <a:gd name="connsiteY84" fmla="*/ 25400 h 2193925"/>
                <a:gd name="connsiteX85" fmla="*/ 15875 w 3768725"/>
                <a:gd name="connsiteY85" fmla="*/ 28575 h 2193925"/>
                <a:gd name="connsiteX86" fmla="*/ 0 w 3768725"/>
                <a:gd name="connsiteY86" fmla="*/ 0 h 2193925"/>
                <a:gd name="connsiteX0" fmla="*/ 3768725 w 3768725"/>
                <a:gd name="connsiteY0" fmla="*/ 2193925 h 2193925"/>
                <a:gd name="connsiteX1" fmla="*/ 3768725 w 3768725"/>
                <a:gd name="connsiteY1" fmla="*/ 2108200 h 2193925"/>
                <a:gd name="connsiteX2" fmla="*/ 2901950 w 3768725"/>
                <a:gd name="connsiteY2" fmla="*/ 2108200 h 2193925"/>
                <a:gd name="connsiteX3" fmla="*/ 2901950 w 3768725"/>
                <a:gd name="connsiteY3" fmla="*/ 2085975 h 2193925"/>
                <a:gd name="connsiteX4" fmla="*/ 2787650 w 3768725"/>
                <a:gd name="connsiteY4" fmla="*/ 2085975 h 2193925"/>
                <a:gd name="connsiteX5" fmla="*/ 2787650 w 3768725"/>
                <a:gd name="connsiteY5" fmla="*/ 2079625 h 2193925"/>
                <a:gd name="connsiteX6" fmla="*/ 2717800 w 3768725"/>
                <a:gd name="connsiteY6" fmla="*/ 2079625 h 2193925"/>
                <a:gd name="connsiteX7" fmla="*/ 2717800 w 3768725"/>
                <a:gd name="connsiteY7" fmla="*/ 2079625 h 2193925"/>
                <a:gd name="connsiteX8" fmla="*/ 2717800 w 3768725"/>
                <a:gd name="connsiteY8" fmla="*/ 2066925 h 2193925"/>
                <a:gd name="connsiteX9" fmla="*/ 2587625 w 3768725"/>
                <a:gd name="connsiteY9" fmla="*/ 2066925 h 2193925"/>
                <a:gd name="connsiteX10" fmla="*/ 2587625 w 3768725"/>
                <a:gd name="connsiteY10" fmla="*/ 2057400 h 2193925"/>
                <a:gd name="connsiteX11" fmla="*/ 2438400 w 3768725"/>
                <a:gd name="connsiteY11" fmla="*/ 2057400 h 2193925"/>
                <a:gd name="connsiteX12" fmla="*/ 2438400 w 3768725"/>
                <a:gd name="connsiteY12" fmla="*/ 2057400 h 2193925"/>
                <a:gd name="connsiteX13" fmla="*/ 2438400 w 3768725"/>
                <a:gd name="connsiteY13" fmla="*/ 2038350 h 2193925"/>
                <a:gd name="connsiteX14" fmla="*/ 2279650 w 3768725"/>
                <a:gd name="connsiteY14" fmla="*/ 2038350 h 2193925"/>
                <a:gd name="connsiteX15" fmla="*/ 2279650 w 3768725"/>
                <a:gd name="connsiteY15" fmla="*/ 2019300 h 2193925"/>
                <a:gd name="connsiteX16" fmla="*/ 2209800 w 3768725"/>
                <a:gd name="connsiteY16" fmla="*/ 2019300 h 2193925"/>
                <a:gd name="connsiteX17" fmla="*/ 2209800 w 3768725"/>
                <a:gd name="connsiteY17" fmla="*/ 1993900 h 2193925"/>
                <a:gd name="connsiteX18" fmla="*/ 2149475 w 3768725"/>
                <a:gd name="connsiteY18" fmla="*/ 1993900 h 2193925"/>
                <a:gd name="connsiteX19" fmla="*/ 2149475 w 3768725"/>
                <a:gd name="connsiteY19" fmla="*/ 1993900 h 2193925"/>
                <a:gd name="connsiteX20" fmla="*/ 2105025 w 3768725"/>
                <a:gd name="connsiteY20" fmla="*/ 1965325 h 2193925"/>
                <a:gd name="connsiteX21" fmla="*/ 2038350 w 3768725"/>
                <a:gd name="connsiteY21" fmla="*/ 1968500 h 2193925"/>
                <a:gd name="connsiteX22" fmla="*/ 2006600 w 3768725"/>
                <a:gd name="connsiteY22" fmla="*/ 1946275 h 2193925"/>
                <a:gd name="connsiteX23" fmla="*/ 1930400 w 3768725"/>
                <a:gd name="connsiteY23" fmla="*/ 1946275 h 2193925"/>
                <a:gd name="connsiteX24" fmla="*/ 1908175 w 3768725"/>
                <a:gd name="connsiteY24" fmla="*/ 1930400 h 2193925"/>
                <a:gd name="connsiteX25" fmla="*/ 1828800 w 3768725"/>
                <a:gd name="connsiteY25" fmla="*/ 1927225 h 2193925"/>
                <a:gd name="connsiteX26" fmla="*/ 1784350 w 3768725"/>
                <a:gd name="connsiteY26" fmla="*/ 1905000 h 2193925"/>
                <a:gd name="connsiteX27" fmla="*/ 1778000 w 3768725"/>
                <a:gd name="connsiteY27" fmla="*/ 1885950 h 2193925"/>
                <a:gd name="connsiteX28" fmla="*/ 1730375 w 3768725"/>
                <a:gd name="connsiteY28" fmla="*/ 1892300 h 2193925"/>
                <a:gd name="connsiteX29" fmla="*/ 1727200 w 3768725"/>
                <a:gd name="connsiteY29" fmla="*/ 1879600 h 2193925"/>
                <a:gd name="connsiteX30" fmla="*/ 1663700 w 3768725"/>
                <a:gd name="connsiteY30" fmla="*/ 1876425 h 2193925"/>
                <a:gd name="connsiteX31" fmla="*/ 1663700 w 3768725"/>
                <a:gd name="connsiteY31" fmla="*/ 1876425 h 2193925"/>
                <a:gd name="connsiteX32" fmla="*/ 1536700 w 3768725"/>
                <a:gd name="connsiteY32" fmla="*/ 1866900 h 2193925"/>
                <a:gd name="connsiteX33" fmla="*/ 1514475 w 3768725"/>
                <a:gd name="connsiteY33" fmla="*/ 1857375 h 2193925"/>
                <a:gd name="connsiteX34" fmla="*/ 1460500 w 3768725"/>
                <a:gd name="connsiteY34" fmla="*/ 1857375 h 2193925"/>
                <a:gd name="connsiteX35" fmla="*/ 1447800 w 3768725"/>
                <a:gd name="connsiteY35" fmla="*/ 1844675 h 2193925"/>
                <a:gd name="connsiteX36" fmla="*/ 1416050 w 3768725"/>
                <a:gd name="connsiteY36" fmla="*/ 1841500 h 2193925"/>
                <a:gd name="connsiteX37" fmla="*/ 1412875 w 3768725"/>
                <a:gd name="connsiteY37" fmla="*/ 1828800 h 2193925"/>
                <a:gd name="connsiteX38" fmla="*/ 1412875 w 3768725"/>
                <a:gd name="connsiteY38" fmla="*/ 1828800 h 2193925"/>
                <a:gd name="connsiteX39" fmla="*/ 1365250 w 3768725"/>
                <a:gd name="connsiteY39" fmla="*/ 1803400 h 2193925"/>
                <a:gd name="connsiteX40" fmla="*/ 1266825 w 3768725"/>
                <a:gd name="connsiteY40" fmla="*/ 1803400 h 2193925"/>
                <a:gd name="connsiteX41" fmla="*/ 1209675 w 3768725"/>
                <a:gd name="connsiteY41" fmla="*/ 1755775 h 2193925"/>
                <a:gd name="connsiteX42" fmla="*/ 1155700 w 3768725"/>
                <a:gd name="connsiteY42" fmla="*/ 1651000 h 2193925"/>
                <a:gd name="connsiteX43" fmla="*/ 996950 w 3768725"/>
                <a:gd name="connsiteY43" fmla="*/ 1638300 h 2193925"/>
                <a:gd name="connsiteX44" fmla="*/ 1000125 w 3768725"/>
                <a:gd name="connsiteY44" fmla="*/ 1577975 h 2193925"/>
                <a:gd name="connsiteX45" fmla="*/ 968375 w 3768725"/>
                <a:gd name="connsiteY45" fmla="*/ 1527175 h 2193925"/>
                <a:gd name="connsiteX46" fmla="*/ 958850 w 3768725"/>
                <a:gd name="connsiteY46" fmla="*/ 1482725 h 2193925"/>
                <a:gd name="connsiteX47" fmla="*/ 854075 w 3768725"/>
                <a:gd name="connsiteY47" fmla="*/ 1473200 h 2193925"/>
                <a:gd name="connsiteX48" fmla="*/ 847725 w 3768725"/>
                <a:gd name="connsiteY48" fmla="*/ 1444625 h 2193925"/>
                <a:gd name="connsiteX49" fmla="*/ 819150 w 3768725"/>
                <a:gd name="connsiteY49" fmla="*/ 1447800 h 2193925"/>
                <a:gd name="connsiteX50" fmla="*/ 790575 w 3768725"/>
                <a:gd name="connsiteY50" fmla="*/ 1403350 h 2193925"/>
                <a:gd name="connsiteX51" fmla="*/ 784225 w 3768725"/>
                <a:gd name="connsiteY51" fmla="*/ 1339850 h 2193925"/>
                <a:gd name="connsiteX52" fmla="*/ 765175 w 3768725"/>
                <a:gd name="connsiteY52" fmla="*/ 1336675 h 2193925"/>
                <a:gd name="connsiteX53" fmla="*/ 768350 w 3768725"/>
                <a:gd name="connsiteY53" fmla="*/ 1298575 h 2193925"/>
                <a:gd name="connsiteX54" fmla="*/ 739775 w 3768725"/>
                <a:gd name="connsiteY54" fmla="*/ 1298575 h 2193925"/>
                <a:gd name="connsiteX55" fmla="*/ 733425 w 3768725"/>
                <a:gd name="connsiteY55" fmla="*/ 1273175 h 2193925"/>
                <a:gd name="connsiteX56" fmla="*/ 638175 w 3768725"/>
                <a:gd name="connsiteY56" fmla="*/ 1260475 h 2193925"/>
                <a:gd name="connsiteX57" fmla="*/ 638175 w 3768725"/>
                <a:gd name="connsiteY57" fmla="*/ 1260475 h 2193925"/>
                <a:gd name="connsiteX58" fmla="*/ 596900 w 3768725"/>
                <a:gd name="connsiteY58" fmla="*/ 1225550 h 2193925"/>
                <a:gd name="connsiteX59" fmla="*/ 584200 w 3768725"/>
                <a:gd name="connsiteY59" fmla="*/ 1092200 h 2193925"/>
                <a:gd name="connsiteX60" fmla="*/ 581025 w 3768725"/>
                <a:gd name="connsiteY60" fmla="*/ 1073150 h 2193925"/>
                <a:gd name="connsiteX61" fmla="*/ 568325 w 3768725"/>
                <a:gd name="connsiteY61" fmla="*/ 1073150 h 2193925"/>
                <a:gd name="connsiteX62" fmla="*/ 565150 w 3768725"/>
                <a:gd name="connsiteY62" fmla="*/ 984250 h 2193925"/>
                <a:gd name="connsiteX63" fmla="*/ 511175 w 3768725"/>
                <a:gd name="connsiteY63" fmla="*/ 939800 h 2193925"/>
                <a:gd name="connsiteX64" fmla="*/ 469900 w 3768725"/>
                <a:gd name="connsiteY64" fmla="*/ 923925 h 2193925"/>
                <a:gd name="connsiteX65" fmla="*/ 419100 w 3768725"/>
                <a:gd name="connsiteY65" fmla="*/ 885825 h 2193925"/>
                <a:gd name="connsiteX66" fmla="*/ 393700 w 3768725"/>
                <a:gd name="connsiteY66" fmla="*/ 812800 h 2193925"/>
                <a:gd name="connsiteX67" fmla="*/ 377825 w 3768725"/>
                <a:gd name="connsiteY67" fmla="*/ 708025 h 2193925"/>
                <a:gd name="connsiteX68" fmla="*/ 368300 w 3768725"/>
                <a:gd name="connsiteY68" fmla="*/ 644525 h 2193925"/>
                <a:gd name="connsiteX69" fmla="*/ 349250 w 3768725"/>
                <a:gd name="connsiteY69" fmla="*/ 590550 h 2193925"/>
                <a:gd name="connsiteX70" fmla="*/ 314325 w 3768725"/>
                <a:gd name="connsiteY70" fmla="*/ 593725 h 2193925"/>
                <a:gd name="connsiteX71" fmla="*/ 311150 w 3768725"/>
                <a:gd name="connsiteY71" fmla="*/ 568325 h 2193925"/>
                <a:gd name="connsiteX72" fmla="*/ 247650 w 3768725"/>
                <a:gd name="connsiteY72" fmla="*/ 555625 h 2193925"/>
                <a:gd name="connsiteX73" fmla="*/ 212725 w 3768725"/>
                <a:gd name="connsiteY73" fmla="*/ 514350 h 2193925"/>
                <a:gd name="connsiteX74" fmla="*/ 200025 w 3768725"/>
                <a:gd name="connsiteY74" fmla="*/ 457200 h 2193925"/>
                <a:gd name="connsiteX75" fmla="*/ 200025 w 3768725"/>
                <a:gd name="connsiteY75" fmla="*/ 457200 h 2193925"/>
                <a:gd name="connsiteX76" fmla="*/ 200025 w 3768725"/>
                <a:gd name="connsiteY76" fmla="*/ 327025 h 2193925"/>
                <a:gd name="connsiteX77" fmla="*/ 174625 w 3768725"/>
                <a:gd name="connsiteY77" fmla="*/ 320675 h 2193925"/>
                <a:gd name="connsiteX78" fmla="*/ 184150 w 3768725"/>
                <a:gd name="connsiteY78" fmla="*/ 193675 h 2193925"/>
                <a:gd name="connsiteX79" fmla="*/ 165100 w 3768725"/>
                <a:gd name="connsiteY79" fmla="*/ 187325 h 2193925"/>
                <a:gd name="connsiteX80" fmla="*/ 146050 w 3768725"/>
                <a:gd name="connsiteY80" fmla="*/ 73025 h 2193925"/>
                <a:gd name="connsiteX81" fmla="*/ 123825 w 3768725"/>
                <a:gd name="connsiteY81" fmla="*/ 73025 h 2193925"/>
                <a:gd name="connsiteX82" fmla="*/ 115888 w 3768725"/>
                <a:gd name="connsiteY82" fmla="*/ 46831 h 2193925"/>
                <a:gd name="connsiteX83" fmla="*/ 86518 w 3768725"/>
                <a:gd name="connsiteY83" fmla="*/ 39688 h 2193925"/>
                <a:gd name="connsiteX84" fmla="*/ 82550 w 3768725"/>
                <a:gd name="connsiteY84" fmla="*/ 25400 h 2193925"/>
                <a:gd name="connsiteX85" fmla="*/ 15875 w 3768725"/>
                <a:gd name="connsiteY85" fmla="*/ 28575 h 2193925"/>
                <a:gd name="connsiteX86" fmla="*/ 0 w 3768725"/>
                <a:gd name="connsiteY86" fmla="*/ 0 h 2193925"/>
                <a:gd name="connsiteX0" fmla="*/ 3768725 w 3768725"/>
                <a:gd name="connsiteY0" fmla="*/ 2193925 h 2193925"/>
                <a:gd name="connsiteX1" fmla="*/ 3768725 w 3768725"/>
                <a:gd name="connsiteY1" fmla="*/ 2108200 h 2193925"/>
                <a:gd name="connsiteX2" fmla="*/ 2901950 w 3768725"/>
                <a:gd name="connsiteY2" fmla="*/ 2108200 h 2193925"/>
                <a:gd name="connsiteX3" fmla="*/ 2901950 w 3768725"/>
                <a:gd name="connsiteY3" fmla="*/ 2085975 h 2193925"/>
                <a:gd name="connsiteX4" fmla="*/ 2787650 w 3768725"/>
                <a:gd name="connsiteY4" fmla="*/ 2085975 h 2193925"/>
                <a:gd name="connsiteX5" fmla="*/ 2787650 w 3768725"/>
                <a:gd name="connsiteY5" fmla="*/ 2079625 h 2193925"/>
                <a:gd name="connsiteX6" fmla="*/ 2717800 w 3768725"/>
                <a:gd name="connsiteY6" fmla="*/ 2079625 h 2193925"/>
                <a:gd name="connsiteX7" fmla="*/ 2717800 w 3768725"/>
                <a:gd name="connsiteY7" fmla="*/ 2079625 h 2193925"/>
                <a:gd name="connsiteX8" fmla="*/ 2717800 w 3768725"/>
                <a:gd name="connsiteY8" fmla="*/ 2066925 h 2193925"/>
                <a:gd name="connsiteX9" fmla="*/ 2587625 w 3768725"/>
                <a:gd name="connsiteY9" fmla="*/ 2066925 h 2193925"/>
                <a:gd name="connsiteX10" fmla="*/ 2587625 w 3768725"/>
                <a:gd name="connsiteY10" fmla="*/ 2057400 h 2193925"/>
                <a:gd name="connsiteX11" fmla="*/ 2438400 w 3768725"/>
                <a:gd name="connsiteY11" fmla="*/ 2057400 h 2193925"/>
                <a:gd name="connsiteX12" fmla="*/ 2438400 w 3768725"/>
                <a:gd name="connsiteY12" fmla="*/ 2057400 h 2193925"/>
                <a:gd name="connsiteX13" fmla="*/ 2438400 w 3768725"/>
                <a:gd name="connsiteY13" fmla="*/ 2038350 h 2193925"/>
                <a:gd name="connsiteX14" fmla="*/ 2279650 w 3768725"/>
                <a:gd name="connsiteY14" fmla="*/ 2038350 h 2193925"/>
                <a:gd name="connsiteX15" fmla="*/ 2279650 w 3768725"/>
                <a:gd name="connsiteY15" fmla="*/ 2019300 h 2193925"/>
                <a:gd name="connsiteX16" fmla="*/ 2209800 w 3768725"/>
                <a:gd name="connsiteY16" fmla="*/ 2019300 h 2193925"/>
                <a:gd name="connsiteX17" fmla="*/ 2209800 w 3768725"/>
                <a:gd name="connsiteY17" fmla="*/ 1993900 h 2193925"/>
                <a:gd name="connsiteX18" fmla="*/ 2149475 w 3768725"/>
                <a:gd name="connsiteY18" fmla="*/ 1993900 h 2193925"/>
                <a:gd name="connsiteX19" fmla="*/ 2149475 w 3768725"/>
                <a:gd name="connsiteY19" fmla="*/ 1993900 h 2193925"/>
                <a:gd name="connsiteX20" fmla="*/ 2105025 w 3768725"/>
                <a:gd name="connsiteY20" fmla="*/ 1965325 h 2193925"/>
                <a:gd name="connsiteX21" fmla="*/ 2038350 w 3768725"/>
                <a:gd name="connsiteY21" fmla="*/ 1968500 h 2193925"/>
                <a:gd name="connsiteX22" fmla="*/ 2006600 w 3768725"/>
                <a:gd name="connsiteY22" fmla="*/ 1946275 h 2193925"/>
                <a:gd name="connsiteX23" fmla="*/ 1930400 w 3768725"/>
                <a:gd name="connsiteY23" fmla="*/ 1946275 h 2193925"/>
                <a:gd name="connsiteX24" fmla="*/ 1908175 w 3768725"/>
                <a:gd name="connsiteY24" fmla="*/ 1930400 h 2193925"/>
                <a:gd name="connsiteX25" fmla="*/ 1828800 w 3768725"/>
                <a:gd name="connsiteY25" fmla="*/ 1927225 h 2193925"/>
                <a:gd name="connsiteX26" fmla="*/ 1784350 w 3768725"/>
                <a:gd name="connsiteY26" fmla="*/ 1905000 h 2193925"/>
                <a:gd name="connsiteX27" fmla="*/ 1778000 w 3768725"/>
                <a:gd name="connsiteY27" fmla="*/ 1885950 h 2193925"/>
                <a:gd name="connsiteX28" fmla="*/ 1730375 w 3768725"/>
                <a:gd name="connsiteY28" fmla="*/ 1892300 h 2193925"/>
                <a:gd name="connsiteX29" fmla="*/ 1727200 w 3768725"/>
                <a:gd name="connsiteY29" fmla="*/ 1879600 h 2193925"/>
                <a:gd name="connsiteX30" fmla="*/ 1663700 w 3768725"/>
                <a:gd name="connsiteY30" fmla="*/ 1876425 h 2193925"/>
                <a:gd name="connsiteX31" fmla="*/ 1663700 w 3768725"/>
                <a:gd name="connsiteY31" fmla="*/ 1876425 h 2193925"/>
                <a:gd name="connsiteX32" fmla="*/ 1536700 w 3768725"/>
                <a:gd name="connsiteY32" fmla="*/ 1866900 h 2193925"/>
                <a:gd name="connsiteX33" fmla="*/ 1514475 w 3768725"/>
                <a:gd name="connsiteY33" fmla="*/ 1857375 h 2193925"/>
                <a:gd name="connsiteX34" fmla="*/ 1460500 w 3768725"/>
                <a:gd name="connsiteY34" fmla="*/ 1857375 h 2193925"/>
                <a:gd name="connsiteX35" fmla="*/ 1447800 w 3768725"/>
                <a:gd name="connsiteY35" fmla="*/ 1844675 h 2193925"/>
                <a:gd name="connsiteX36" fmla="*/ 1416050 w 3768725"/>
                <a:gd name="connsiteY36" fmla="*/ 1841500 h 2193925"/>
                <a:gd name="connsiteX37" fmla="*/ 1412875 w 3768725"/>
                <a:gd name="connsiteY37" fmla="*/ 1828800 h 2193925"/>
                <a:gd name="connsiteX38" fmla="*/ 1412875 w 3768725"/>
                <a:gd name="connsiteY38" fmla="*/ 1828800 h 2193925"/>
                <a:gd name="connsiteX39" fmla="*/ 1365250 w 3768725"/>
                <a:gd name="connsiteY39" fmla="*/ 1803400 h 2193925"/>
                <a:gd name="connsiteX40" fmla="*/ 1266825 w 3768725"/>
                <a:gd name="connsiteY40" fmla="*/ 1803400 h 2193925"/>
                <a:gd name="connsiteX41" fmla="*/ 1209675 w 3768725"/>
                <a:gd name="connsiteY41" fmla="*/ 1755775 h 2193925"/>
                <a:gd name="connsiteX42" fmla="*/ 1155700 w 3768725"/>
                <a:gd name="connsiteY42" fmla="*/ 1651000 h 2193925"/>
                <a:gd name="connsiteX43" fmla="*/ 996950 w 3768725"/>
                <a:gd name="connsiteY43" fmla="*/ 1638300 h 2193925"/>
                <a:gd name="connsiteX44" fmla="*/ 1000125 w 3768725"/>
                <a:gd name="connsiteY44" fmla="*/ 1577975 h 2193925"/>
                <a:gd name="connsiteX45" fmla="*/ 968375 w 3768725"/>
                <a:gd name="connsiteY45" fmla="*/ 1527175 h 2193925"/>
                <a:gd name="connsiteX46" fmla="*/ 958850 w 3768725"/>
                <a:gd name="connsiteY46" fmla="*/ 1482725 h 2193925"/>
                <a:gd name="connsiteX47" fmla="*/ 854075 w 3768725"/>
                <a:gd name="connsiteY47" fmla="*/ 1473200 h 2193925"/>
                <a:gd name="connsiteX48" fmla="*/ 847725 w 3768725"/>
                <a:gd name="connsiteY48" fmla="*/ 1444625 h 2193925"/>
                <a:gd name="connsiteX49" fmla="*/ 819150 w 3768725"/>
                <a:gd name="connsiteY49" fmla="*/ 1447800 h 2193925"/>
                <a:gd name="connsiteX50" fmla="*/ 790575 w 3768725"/>
                <a:gd name="connsiteY50" fmla="*/ 1403350 h 2193925"/>
                <a:gd name="connsiteX51" fmla="*/ 784225 w 3768725"/>
                <a:gd name="connsiteY51" fmla="*/ 1339850 h 2193925"/>
                <a:gd name="connsiteX52" fmla="*/ 765175 w 3768725"/>
                <a:gd name="connsiteY52" fmla="*/ 1336675 h 2193925"/>
                <a:gd name="connsiteX53" fmla="*/ 768350 w 3768725"/>
                <a:gd name="connsiteY53" fmla="*/ 1298575 h 2193925"/>
                <a:gd name="connsiteX54" fmla="*/ 739775 w 3768725"/>
                <a:gd name="connsiteY54" fmla="*/ 1298575 h 2193925"/>
                <a:gd name="connsiteX55" fmla="*/ 733425 w 3768725"/>
                <a:gd name="connsiteY55" fmla="*/ 1273175 h 2193925"/>
                <a:gd name="connsiteX56" fmla="*/ 638175 w 3768725"/>
                <a:gd name="connsiteY56" fmla="*/ 1260475 h 2193925"/>
                <a:gd name="connsiteX57" fmla="*/ 638175 w 3768725"/>
                <a:gd name="connsiteY57" fmla="*/ 1260475 h 2193925"/>
                <a:gd name="connsiteX58" fmla="*/ 596900 w 3768725"/>
                <a:gd name="connsiteY58" fmla="*/ 1225550 h 2193925"/>
                <a:gd name="connsiteX59" fmla="*/ 584200 w 3768725"/>
                <a:gd name="connsiteY59" fmla="*/ 1092200 h 2193925"/>
                <a:gd name="connsiteX60" fmla="*/ 581025 w 3768725"/>
                <a:gd name="connsiteY60" fmla="*/ 1073150 h 2193925"/>
                <a:gd name="connsiteX61" fmla="*/ 568325 w 3768725"/>
                <a:gd name="connsiteY61" fmla="*/ 1073150 h 2193925"/>
                <a:gd name="connsiteX62" fmla="*/ 565150 w 3768725"/>
                <a:gd name="connsiteY62" fmla="*/ 984250 h 2193925"/>
                <a:gd name="connsiteX63" fmla="*/ 511175 w 3768725"/>
                <a:gd name="connsiteY63" fmla="*/ 939800 h 2193925"/>
                <a:gd name="connsiteX64" fmla="*/ 469900 w 3768725"/>
                <a:gd name="connsiteY64" fmla="*/ 923925 h 2193925"/>
                <a:gd name="connsiteX65" fmla="*/ 419100 w 3768725"/>
                <a:gd name="connsiteY65" fmla="*/ 885825 h 2193925"/>
                <a:gd name="connsiteX66" fmla="*/ 393700 w 3768725"/>
                <a:gd name="connsiteY66" fmla="*/ 812800 h 2193925"/>
                <a:gd name="connsiteX67" fmla="*/ 377825 w 3768725"/>
                <a:gd name="connsiteY67" fmla="*/ 708025 h 2193925"/>
                <a:gd name="connsiteX68" fmla="*/ 368300 w 3768725"/>
                <a:gd name="connsiteY68" fmla="*/ 644525 h 2193925"/>
                <a:gd name="connsiteX69" fmla="*/ 349250 w 3768725"/>
                <a:gd name="connsiteY69" fmla="*/ 590550 h 2193925"/>
                <a:gd name="connsiteX70" fmla="*/ 314325 w 3768725"/>
                <a:gd name="connsiteY70" fmla="*/ 593725 h 2193925"/>
                <a:gd name="connsiteX71" fmla="*/ 311150 w 3768725"/>
                <a:gd name="connsiteY71" fmla="*/ 568325 h 2193925"/>
                <a:gd name="connsiteX72" fmla="*/ 247650 w 3768725"/>
                <a:gd name="connsiteY72" fmla="*/ 555625 h 2193925"/>
                <a:gd name="connsiteX73" fmla="*/ 212725 w 3768725"/>
                <a:gd name="connsiteY73" fmla="*/ 514350 h 2193925"/>
                <a:gd name="connsiteX74" fmla="*/ 200025 w 3768725"/>
                <a:gd name="connsiteY74" fmla="*/ 457200 h 2193925"/>
                <a:gd name="connsiteX75" fmla="*/ 200025 w 3768725"/>
                <a:gd name="connsiteY75" fmla="*/ 457200 h 2193925"/>
                <a:gd name="connsiteX76" fmla="*/ 200025 w 3768725"/>
                <a:gd name="connsiteY76" fmla="*/ 327025 h 2193925"/>
                <a:gd name="connsiteX77" fmla="*/ 174625 w 3768725"/>
                <a:gd name="connsiteY77" fmla="*/ 320675 h 2193925"/>
                <a:gd name="connsiteX78" fmla="*/ 184150 w 3768725"/>
                <a:gd name="connsiteY78" fmla="*/ 193675 h 2193925"/>
                <a:gd name="connsiteX79" fmla="*/ 165100 w 3768725"/>
                <a:gd name="connsiteY79" fmla="*/ 187325 h 2193925"/>
                <a:gd name="connsiteX80" fmla="*/ 146050 w 3768725"/>
                <a:gd name="connsiteY80" fmla="*/ 73025 h 2193925"/>
                <a:gd name="connsiteX81" fmla="*/ 123825 w 3768725"/>
                <a:gd name="connsiteY81" fmla="*/ 73025 h 2193925"/>
                <a:gd name="connsiteX82" fmla="*/ 115888 w 3768725"/>
                <a:gd name="connsiteY82" fmla="*/ 46831 h 2193925"/>
                <a:gd name="connsiteX83" fmla="*/ 93662 w 3768725"/>
                <a:gd name="connsiteY83" fmla="*/ 49213 h 2193925"/>
                <a:gd name="connsiteX84" fmla="*/ 82550 w 3768725"/>
                <a:gd name="connsiteY84" fmla="*/ 25400 h 2193925"/>
                <a:gd name="connsiteX85" fmla="*/ 15875 w 3768725"/>
                <a:gd name="connsiteY85" fmla="*/ 28575 h 2193925"/>
                <a:gd name="connsiteX86" fmla="*/ 0 w 3768725"/>
                <a:gd name="connsiteY86" fmla="*/ 0 h 219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768725" h="2193925">
                  <a:moveTo>
                    <a:pt x="3768725" y="2193925"/>
                  </a:moveTo>
                  <a:lnTo>
                    <a:pt x="3768725" y="2108200"/>
                  </a:lnTo>
                  <a:lnTo>
                    <a:pt x="2901950" y="2108200"/>
                  </a:lnTo>
                  <a:lnTo>
                    <a:pt x="2901950" y="2085975"/>
                  </a:lnTo>
                  <a:lnTo>
                    <a:pt x="2787650" y="2085975"/>
                  </a:lnTo>
                  <a:lnTo>
                    <a:pt x="2787650" y="2079625"/>
                  </a:lnTo>
                  <a:lnTo>
                    <a:pt x="2717800" y="2079625"/>
                  </a:lnTo>
                  <a:lnTo>
                    <a:pt x="2717800" y="2079625"/>
                  </a:lnTo>
                  <a:lnTo>
                    <a:pt x="2717800" y="2066925"/>
                  </a:lnTo>
                  <a:lnTo>
                    <a:pt x="2587625" y="2066925"/>
                  </a:lnTo>
                  <a:lnTo>
                    <a:pt x="2587625" y="2057400"/>
                  </a:lnTo>
                  <a:lnTo>
                    <a:pt x="2438400" y="2057400"/>
                  </a:lnTo>
                  <a:lnTo>
                    <a:pt x="2438400" y="2057400"/>
                  </a:lnTo>
                  <a:lnTo>
                    <a:pt x="2438400" y="2038350"/>
                  </a:lnTo>
                  <a:lnTo>
                    <a:pt x="2279650" y="2038350"/>
                  </a:lnTo>
                  <a:lnTo>
                    <a:pt x="2279650" y="2019300"/>
                  </a:lnTo>
                  <a:lnTo>
                    <a:pt x="2209800" y="2019300"/>
                  </a:lnTo>
                  <a:lnTo>
                    <a:pt x="2209800" y="1993900"/>
                  </a:lnTo>
                  <a:lnTo>
                    <a:pt x="2149475" y="1993900"/>
                  </a:lnTo>
                  <a:lnTo>
                    <a:pt x="2149475" y="1993900"/>
                  </a:lnTo>
                  <a:lnTo>
                    <a:pt x="2105025" y="1965325"/>
                  </a:lnTo>
                  <a:lnTo>
                    <a:pt x="2038350" y="1968500"/>
                  </a:lnTo>
                  <a:lnTo>
                    <a:pt x="2006600" y="1946275"/>
                  </a:lnTo>
                  <a:lnTo>
                    <a:pt x="1930400" y="1946275"/>
                  </a:lnTo>
                  <a:lnTo>
                    <a:pt x="1908175" y="1930400"/>
                  </a:lnTo>
                  <a:lnTo>
                    <a:pt x="1828800" y="1927225"/>
                  </a:lnTo>
                  <a:lnTo>
                    <a:pt x="1784350" y="1905000"/>
                  </a:lnTo>
                  <a:lnTo>
                    <a:pt x="1778000" y="1885950"/>
                  </a:lnTo>
                  <a:lnTo>
                    <a:pt x="1730375" y="1892300"/>
                  </a:lnTo>
                  <a:lnTo>
                    <a:pt x="1727200" y="1879600"/>
                  </a:lnTo>
                  <a:lnTo>
                    <a:pt x="1663700" y="1876425"/>
                  </a:lnTo>
                  <a:lnTo>
                    <a:pt x="1663700" y="1876425"/>
                  </a:lnTo>
                  <a:lnTo>
                    <a:pt x="1536700" y="1866900"/>
                  </a:lnTo>
                  <a:lnTo>
                    <a:pt x="1514475" y="1857375"/>
                  </a:lnTo>
                  <a:lnTo>
                    <a:pt x="1460500" y="1857375"/>
                  </a:lnTo>
                  <a:lnTo>
                    <a:pt x="1447800" y="1844675"/>
                  </a:lnTo>
                  <a:lnTo>
                    <a:pt x="1416050" y="1841500"/>
                  </a:lnTo>
                  <a:lnTo>
                    <a:pt x="1412875" y="1828800"/>
                  </a:lnTo>
                  <a:lnTo>
                    <a:pt x="1412875" y="1828800"/>
                  </a:lnTo>
                  <a:lnTo>
                    <a:pt x="1365250" y="1803400"/>
                  </a:lnTo>
                  <a:lnTo>
                    <a:pt x="1266825" y="1803400"/>
                  </a:lnTo>
                  <a:lnTo>
                    <a:pt x="1209675" y="1755775"/>
                  </a:lnTo>
                  <a:lnTo>
                    <a:pt x="1155700" y="1651000"/>
                  </a:lnTo>
                  <a:lnTo>
                    <a:pt x="996950" y="1638300"/>
                  </a:lnTo>
                  <a:lnTo>
                    <a:pt x="1000125" y="1577975"/>
                  </a:lnTo>
                  <a:lnTo>
                    <a:pt x="968375" y="1527175"/>
                  </a:lnTo>
                  <a:lnTo>
                    <a:pt x="958850" y="1482725"/>
                  </a:lnTo>
                  <a:lnTo>
                    <a:pt x="854075" y="1473200"/>
                  </a:lnTo>
                  <a:lnTo>
                    <a:pt x="847725" y="1444625"/>
                  </a:lnTo>
                  <a:lnTo>
                    <a:pt x="819150" y="1447800"/>
                  </a:lnTo>
                  <a:lnTo>
                    <a:pt x="790575" y="1403350"/>
                  </a:lnTo>
                  <a:lnTo>
                    <a:pt x="784225" y="1339850"/>
                  </a:lnTo>
                  <a:lnTo>
                    <a:pt x="765175" y="1336675"/>
                  </a:lnTo>
                  <a:lnTo>
                    <a:pt x="768350" y="1298575"/>
                  </a:lnTo>
                  <a:lnTo>
                    <a:pt x="739775" y="1298575"/>
                  </a:lnTo>
                  <a:lnTo>
                    <a:pt x="733425" y="1273175"/>
                  </a:lnTo>
                  <a:lnTo>
                    <a:pt x="638175" y="1260475"/>
                  </a:lnTo>
                  <a:lnTo>
                    <a:pt x="638175" y="1260475"/>
                  </a:lnTo>
                  <a:lnTo>
                    <a:pt x="596900" y="1225550"/>
                  </a:lnTo>
                  <a:lnTo>
                    <a:pt x="584200" y="1092200"/>
                  </a:lnTo>
                  <a:lnTo>
                    <a:pt x="581025" y="1073150"/>
                  </a:lnTo>
                  <a:lnTo>
                    <a:pt x="568325" y="1073150"/>
                  </a:lnTo>
                  <a:lnTo>
                    <a:pt x="565150" y="984250"/>
                  </a:lnTo>
                  <a:lnTo>
                    <a:pt x="511175" y="939800"/>
                  </a:lnTo>
                  <a:lnTo>
                    <a:pt x="469900" y="923925"/>
                  </a:lnTo>
                  <a:lnTo>
                    <a:pt x="419100" y="885825"/>
                  </a:lnTo>
                  <a:lnTo>
                    <a:pt x="393700" y="812800"/>
                  </a:lnTo>
                  <a:lnTo>
                    <a:pt x="377825" y="708025"/>
                  </a:lnTo>
                  <a:lnTo>
                    <a:pt x="368300" y="644525"/>
                  </a:lnTo>
                  <a:lnTo>
                    <a:pt x="349250" y="590550"/>
                  </a:lnTo>
                  <a:lnTo>
                    <a:pt x="314325" y="593725"/>
                  </a:lnTo>
                  <a:lnTo>
                    <a:pt x="311150" y="568325"/>
                  </a:lnTo>
                  <a:lnTo>
                    <a:pt x="247650" y="555625"/>
                  </a:lnTo>
                  <a:lnTo>
                    <a:pt x="212725" y="514350"/>
                  </a:lnTo>
                  <a:lnTo>
                    <a:pt x="200025" y="457200"/>
                  </a:lnTo>
                  <a:lnTo>
                    <a:pt x="200025" y="457200"/>
                  </a:lnTo>
                  <a:lnTo>
                    <a:pt x="200025" y="327025"/>
                  </a:lnTo>
                  <a:lnTo>
                    <a:pt x="174625" y="320675"/>
                  </a:lnTo>
                  <a:lnTo>
                    <a:pt x="184150" y="193675"/>
                  </a:lnTo>
                  <a:lnTo>
                    <a:pt x="165100" y="187325"/>
                  </a:lnTo>
                  <a:lnTo>
                    <a:pt x="146050" y="73025"/>
                  </a:lnTo>
                  <a:lnTo>
                    <a:pt x="123825" y="73025"/>
                  </a:lnTo>
                  <a:lnTo>
                    <a:pt x="115888" y="46831"/>
                  </a:lnTo>
                  <a:lnTo>
                    <a:pt x="93662" y="49213"/>
                  </a:lnTo>
                  <a:lnTo>
                    <a:pt x="82550" y="25400"/>
                  </a:lnTo>
                  <a:lnTo>
                    <a:pt x="15875" y="2857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544" name="Groupe 543">
              <a:extLst>
                <a:ext uri="{FF2B5EF4-FFF2-40B4-BE49-F238E27FC236}">
                  <a16:creationId xmlns:a16="http://schemas.microsoft.com/office/drawing/2014/main" xmlns="" id="{3FF289E0-19BF-5092-5E83-211E29303B5E}"/>
                </a:ext>
              </a:extLst>
            </p:cNvPr>
            <p:cNvGrpSpPr/>
            <p:nvPr/>
          </p:nvGrpSpPr>
          <p:grpSpPr>
            <a:xfrm>
              <a:off x="2102130" y="2157693"/>
              <a:ext cx="2850970" cy="2124672"/>
              <a:chOff x="2102130" y="2013213"/>
              <a:chExt cx="2850970" cy="2124672"/>
            </a:xfrm>
          </p:grpSpPr>
          <p:grpSp>
            <p:nvGrpSpPr>
              <p:cNvPr id="543" name="Groupe 542">
                <a:extLst>
                  <a:ext uri="{FF2B5EF4-FFF2-40B4-BE49-F238E27FC236}">
                    <a16:creationId xmlns:a16="http://schemas.microsoft.com/office/drawing/2014/main" xmlns="" id="{B7AEADF8-F8EE-C65D-76D3-14E701F1F3BB}"/>
                  </a:ext>
                </a:extLst>
              </p:cNvPr>
              <p:cNvGrpSpPr/>
              <p:nvPr/>
            </p:nvGrpSpPr>
            <p:grpSpPr>
              <a:xfrm>
                <a:off x="2102130" y="2013213"/>
                <a:ext cx="2850970" cy="2124672"/>
                <a:chOff x="2102130" y="2052293"/>
                <a:chExt cx="2850970" cy="2124672"/>
              </a:xfrm>
            </p:grpSpPr>
            <p:grpSp>
              <p:nvGrpSpPr>
                <p:cNvPr id="542" name="Groupe 541">
                  <a:extLst>
                    <a:ext uri="{FF2B5EF4-FFF2-40B4-BE49-F238E27FC236}">
                      <a16:creationId xmlns:a16="http://schemas.microsoft.com/office/drawing/2014/main" xmlns="" id="{71BEEE1C-DB8B-BD9D-F5AB-06FEA1893842}"/>
                    </a:ext>
                  </a:extLst>
                </p:cNvPr>
                <p:cNvGrpSpPr/>
                <p:nvPr/>
              </p:nvGrpSpPr>
              <p:grpSpPr>
                <a:xfrm>
                  <a:off x="2102130" y="2052293"/>
                  <a:ext cx="2850970" cy="2124672"/>
                  <a:chOff x="2102130" y="2091373"/>
                  <a:chExt cx="2850970" cy="2124672"/>
                </a:xfrm>
              </p:grpSpPr>
              <p:sp>
                <p:nvSpPr>
                  <p:cNvPr id="503" name="TextBox 235">
                    <a:extLst>
                      <a:ext uri="{FF2B5EF4-FFF2-40B4-BE49-F238E27FC236}">
                        <a16:creationId xmlns:a16="http://schemas.microsoft.com/office/drawing/2014/main" xmlns="" id="{860B7B59-4C6D-A084-25BA-91A3ABEE48C0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102520" y="2091373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04" name="TextBox 236">
                    <a:extLst>
                      <a:ext uri="{FF2B5EF4-FFF2-40B4-BE49-F238E27FC236}">
                        <a16:creationId xmlns:a16="http://schemas.microsoft.com/office/drawing/2014/main" xmlns="" id="{304F24E7-2194-8D14-048E-DD730E019F5D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102130" y="2126169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05" name="TextBox 238">
                    <a:extLst>
                      <a:ext uri="{FF2B5EF4-FFF2-40B4-BE49-F238E27FC236}">
                        <a16:creationId xmlns:a16="http://schemas.microsoft.com/office/drawing/2014/main" xmlns="" id="{6B625996-D849-3462-FAC0-E807AB5BAE7B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122941" y="2256324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06" name="TextBox 239">
                    <a:extLst>
                      <a:ext uri="{FF2B5EF4-FFF2-40B4-BE49-F238E27FC236}">
                        <a16:creationId xmlns:a16="http://schemas.microsoft.com/office/drawing/2014/main" xmlns="" id="{5231D120-EA70-EE2B-9770-392F85CFFF03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263768" y="2495501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07" name="TextBox 240">
                    <a:extLst>
                      <a:ext uri="{FF2B5EF4-FFF2-40B4-BE49-F238E27FC236}">
                        <a16:creationId xmlns:a16="http://schemas.microsoft.com/office/drawing/2014/main" xmlns="" id="{F89AED29-DC98-86B2-983F-36CF002F5A02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280308" y="2588271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08" name="TextBox 241">
                    <a:extLst>
                      <a:ext uri="{FF2B5EF4-FFF2-40B4-BE49-F238E27FC236}">
                        <a16:creationId xmlns:a16="http://schemas.microsoft.com/office/drawing/2014/main" xmlns="" id="{3E328C5A-8378-F790-3D6F-2D97C6F6F71C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286665" y="2660452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09" name="TextBox 242">
                    <a:extLst>
                      <a:ext uri="{FF2B5EF4-FFF2-40B4-BE49-F238E27FC236}">
                        <a16:creationId xmlns:a16="http://schemas.microsoft.com/office/drawing/2014/main" xmlns="" id="{BED24F52-0A3A-9C30-C3F5-ECAC840CCDD3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440343" y="2919900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0" name="TextBox 243">
                    <a:extLst>
                      <a:ext uri="{FF2B5EF4-FFF2-40B4-BE49-F238E27FC236}">
                        <a16:creationId xmlns:a16="http://schemas.microsoft.com/office/drawing/2014/main" xmlns="" id="{47450640-EF7C-E0F0-190B-3D37A837898A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453276" y="3038003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1" name="TextBox 244">
                    <a:extLst>
                      <a:ext uri="{FF2B5EF4-FFF2-40B4-BE49-F238E27FC236}">
                        <a16:creationId xmlns:a16="http://schemas.microsoft.com/office/drawing/2014/main" xmlns="" id="{3A11B4E9-23B9-76CC-315F-6C4925FA5689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474906" y="3090477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2" name="TextBox 245">
                    <a:extLst>
                      <a:ext uri="{FF2B5EF4-FFF2-40B4-BE49-F238E27FC236}">
                        <a16:creationId xmlns:a16="http://schemas.microsoft.com/office/drawing/2014/main" xmlns="" id="{E7D57C40-2AA6-A679-04E5-95DFF5BE6895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515681" y="3128555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3" name="TextBox 246">
                    <a:extLst>
                      <a:ext uri="{FF2B5EF4-FFF2-40B4-BE49-F238E27FC236}">
                        <a16:creationId xmlns:a16="http://schemas.microsoft.com/office/drawing/2014/main" xmlns="" id="{6EAADB1F-94DD-57BC-04A9-99D19C8EE37A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620359" y="3237159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4" name="TextBox 247">
                    <a:extLst>
                      <a:ext uri="{FF2B5EF4-FFF2-40B4-BE49-F238E27FC236}">
                        <a16:creationId xmlns:a16="http://schemas.microsoft.com/office/drawing/2014/main" xmlns="" id="{17D1979A-F067-CACE-7969-2EF902AAF81E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206909" y="3711938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5" name="TextBox 248">
                    <a:extLst>
                      <a:ext uri="{FF2B5EF4-FFF2-40B4-BE49-F238E27FC236}">
                        <a16:creationId xmlns:a16="http://schemas.microsoft.com/office/drawing/2014/main" xmlns="" id="{385CE6E0-4504-5035-8C7A-1B1C4510E7B6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740121" y="3345962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6" name="TextBox 249">
                    <a:extLst>
                      <a:ext uri="{FF2B5EF4-FFF2-40B4-BE49-F238E27FC236}">
                        <a16:creationId xmlns:a16="http://schemas.microsoft.com/office/drawing/2014/main" xmlns="" id="{B4C1CBFC-DFB3-61B6-F61B-A163F678F602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764066" y="3360270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7" name="TextBox 250">
                    <a:extLst>
                      <a:ext uri="{FF2B5EF4-FFF2-40B4-BE49-F238E27FC236}">
                        <a16:creationId xmlns:a16="http://schemas.microsoft.com/office/drawing/2014/main" xmlns="" id="{3346B013-F567-3F4C-BD44-7BF3E654B55F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2790045" y="3455573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8" name="TextBox 251">
                    <a:extLst>
                      <a:ext uri="{FF2B5EF4-FFF2-40B4-BE49-F238E27FC236}">
                        <a16:creationId xmlns:a16="http://schemas.microsoft.com/office/drawing/2014/main" xmlns="" id="{3456E558-C111-1321-38F4-891A6EA6F6AD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385569" y="3743318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19" name="TextBox 252">
                    <a:extLst>
                      <a:ext uri="{FF2B5EF4-FFF2-40B4-BE49-F238E27FC236}">
                        <a16:creationId xmlns:a16="http://schemas.microsoft.com/office/drawing/2014/main" xmlns="" id="{AD67EEC8-0556-6E55-0CA5-A7960D1FCE88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531695" y="3787030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0" name="TextBox 253">
                    <a:extLst>
                      <a:ext uri="{FF2B5EF4-FFF2-40B4-BE49-F238E27FC236}">
                        <a16:creationId xmlns:a16="http://schemas.microsoft.com/office/drawing/2014/main" xmlns="" id="{A151BA4A-B25F-6401-2386-0FD3EA38AB7B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615721" y="3814178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1" name="TextBox 254">
                    <a:extLst>
                      <a:ext uri="{FF2B5EF4-FFF2-40B4-BE49-F238E27FC236}">
                        <a16:creationId xmlns:a16="http://schemas.microsoft.com/office/drawing/2014/main" xmlns="" id="{EC8AAFC9-BCA0-00D0-6292-9880CE3315D3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641856" y="3810637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2" name="TextBox 255">
                    <a:extLst>
                      <a:ext uri="{FF2B5EF4-FFF2-40B4-BE49-F238E27FC236}">
                        <a16:creationId xmlns:a16="http://schemas.microsoft.com/office/drawing/2014/main" xmlns="" id="{E1011357-4D59-794E-8434-0418E7DA44EE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703357" y="3828178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3" name="TextBox 256">
                    <a:extLst>
                      <a:ext uri="{FF2B5EF4-FFF2-40B4-BE49-F238E27FC236}">
                        <a16:creationId xmlns:a16="http://schemas.microsoft.com/office/drawing/2014/main" xmlns="" id="{9E927A02-F1E9-0D55-BFED-FAA13A87C3E7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721350" y="3840749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4" name="TextBox 257">
                    <a:extLst>
                      <a:ext uri="{FF2B5EF4-FFF2-40B4-BE49-F238E27FC236}">
                        <a16:creationId xmlns:a16="http://schemas.microsoft.com/office/drawing/2014/main" xmlns="" id="{B815CB8A-82A2-DB53-2070-EADA338505D7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771894" y="3843540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5" name="TextBox 258">
                    <a:extLst>
                      <a:ext uri="{FF2B5EF4-FFF2-40B4-BE49-F238E27FC236}">
                        <a16:creationId xmlns:a16="http://schemas.microsoft.com/office/drawing/2014/main" xmlns="" id="{37C35063-7DE1-CC9C-7DFA-0DBE1BFCE70E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798492" y="3868570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6" name="TextBox 259">
                    <a:extLst>
                      <a:ext uri="{FF2B5EF4-FFF2-40B4-BE49-F238E27FC236}">
                        <a16:creationId xmlns:a16="http://schemas.microsoft.com/office/drawing/2014/main" xmlns="" id="{6EB256CA-49A1-E616-706F-153E3A1518CE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864971" y="3886196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7" name="TextBox 260">
                    <a:extLst>
                      <a:ext uri="{FF2B5EF4-FFF2-40B4-BE49-F238E27FC236}">
                        <a16:creationId xmlns:a16="http://schemas.microsoft.com/office/drawing/2014/main" xmlns="" id="{BCB19785-15B8-72D5-D0EA-CA718D5796A8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893836" y="3887233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8" name="TextBox 261">
                    <a:extLst>
                      <a:ext uri="{FF2B5EF4-FFF2-40B4-BE49-F238E27FC236}">
                        <a16:creationId xmlns:a16="http://schemas.microsoft.com/office/drawing/2014/main" xmlns="" id="{A72482DC-A900-979D-68D0-8DF9204A07C2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929319" y="3892851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29" name="TextBox 262">
                    <a:extLst>
                      <a:ext uri="{FF2B5EF4-FFF2-40B4-BE49-F238E27FC236}">
                        <a16:creationId xmlns:a16="http://schemas.microsoft.com/office/drawing/2014/main" xmlns="" id="{A289F1DC-F353-1223-D8C9-F091D511F25E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3975909" y="3885523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30" name="TextBox 263">
                    <a:extLst>
                      <a:ext uri="{FF2B5EF4-FFF2-40B4-BE49-F238E27FC236}">
                        <a16:creationId xmlns:a16="http://schemas.microsoft.com/office/drawing/2014/main" xmlns="" id="{320E5E92-C397-A0E9-72E3-55EB2990C962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4027769" y="3910030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31" name="TextBox 264">
                    <a:extLst>
                      <a:ext uri="{FF2B5EF4-FFF2-40B4-BE49-F238E27FC236}">
                        <a16:creationId xmlns:a16="http://schemas.microsoft.com/office/drawing/2014/main" xmlns="" id="{1C35247E-2593-7E2D-5883-367A02F3B544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4141906" y="3924159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32" name="TextBox 265">
                    <a:extLst>
                      <a:ext uri="{FF2B5EF4-FFF2-40B4-BE49-F238E27FC236}">
                        <a16:creationId xmlns:a16="http://schemas.microsoft.com/office/drawing/2014/main" xmlns="" id="{89D000B8-3217-21F2-99E4-1B9A4CE828A6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4229290" y="3929146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33" name="TextBox 266">
                    <a:extLst>
                      <a:ext uri="{FF2B5EF4-FFF2-40B4-BE49-F238E27FC236}">
                        <a16:creationId xmlns:a16="http://schemas.microsoft.com/office/drawing/2014/main" xmlns="" id="{A35DE3C4-5002-33D5-450A-0B2419174FBA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4363000" y="3939858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36" name="TextBox 269">
                    <a:extLst>
                      <a:ext uri="{FF2B5EF4-FFF2-40B4-BE49-F238E27FC236}">
                        <a16:creationId xmlns:a16="http://schemas.microsoft.com/office/drawing/2014/main" xmlns="" id="{65DC3C57-0720-5AF5-1C0B-FCC4C08639A5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4500480" y="3969824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37" name="TextBox 270">
                    <a:extLst>
                      <a:ext uri="{FF2B5EF4-FFF2-40B4-BE49-F238E27FC236}">
                        <a16:creationId xmlns:a16="http://schemas.microsoft.com/office/drawing/2014/main" xmlns="" id="{C6936A26-CDD9-58DD-ED6A-EEDD85F1361F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4643948" y="3967877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538" name="TextBox 271">
                    <a:extLst>
                      <a:ext uri="{FF2B5EF4-FFF2-40B4-BE49-F238E27FC236}">
                        <a16:creationId xmlns:a16="http://schemas.microsoft.com/office/drawing/2014/main" xmlns="" id="{B1982737-5316-1385-0131-7284A4E87CE6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4747978" y="3967877"/>
                    <a:ext cx="205122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</p:grpSp>
            <p:sp>
              <p:nvSpPr>
                <p:cNvPr id="535" name="TextBox 268">
                  <a:extLst>
                    <a:ext uri="{FF2B5EF4-FFF2-40B4-BE49-F238E27FC236}">
                      <a16:creationId xmlns:a16="http://schemas.microsoft.com/office/drawing/2014/main" xmlns="" id="{6A0989E6-988A-EF1F-B4DB-4915C0C5AB78}"/>
                    </a:ext>
                  </a:extLst>
                </p:cNvPr>
                <p:cNvSpPr txBox="1"/>
                <p:nvPr/>
              </p:nvSpPr>
              <p:spPr bwMode="auto">
                <a:xfrm>
                  <a:off x="4483910" y="3927960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FF7F4D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</p:grpSp>
          <p:sp>
            <p:nvSpPr>
              <p:cNvPr id="534" name="TextBox 267">
                <a:extLst>
                  <a:ext uri="{FF2B5EF4-FFF2-40B4-BE49-F238E27FC236}">
                    <a16:creationId xmlns:a16="http://schemas.microsoft.com/office/drawing/2014/main" xmlns="" id="{EF6BFC57-5588-D156-C818-6C2226CEC545}"/>
                  </a:ext>
                </a:extLst>
              </p:cNvPr>
              <p:cNvSpPr txBox="1"/>
              <p:nvPr/>
            </p:nvSpPr>
            <p:spPr bwMode="auto">
              <a:xfrm>
                <a:off x="4393351" y="3887675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FF7F4D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</p:grpSp>
        <p:grpSp>
          <p:nvGrpSpPr>
            <p:cNvPr id="546" name="Groupe 545">
              <a:extLst>
                <a:ext uri="{FF2B5EF4-FFF2-40B4-BE49-F238E27FC236}">
                  <a16:creationId xmlns:a16="http://schemas.microsoft.com/office/drawing/2014/main" xmlns="" id="{4442DBD3-B713-8FD3-DC64-3A02CA4843FF}"/>
                </a:ext>
              </a:extLst>
            </p:cNvPr>
            <p:cNvGrpSpPr/>
            <p:nvPr/>
          </p:nvGrpSpPr>
          <p:grpSpPr>
            <a:xfrm>
              <a:off x="1948670" y="1912894"/>
              <a:ext cx="3880075" cy="2250179"/>
              <a:chOff x="1948670" y="1856527"/>
              <a:chExt cx="3880075" cy="2250179"/>
            </a:xfrm>
          </p:grpSpPr>
          <p:grpSp>
            <p:nvGrpSpPr>
              <p:cNvPr id="545" name="Groupe 544">
                <a:extLst>
                  <a:ext uri="{FF2B5EF4-FFF2-40B4-BE49-F238E27FC236}">
                    <a16:creationId xmlns:a16="http://schemas.microsoft.com/office/drawing/2014/main" xmlns="" id="{0B425800-14A6-2A47-DE52-E1C29771D2DC}"/>
                  </a:ext>
                </a:extLst>
              </p:cNvPr>
              <p:cNvGrpSpPr/>
              <p:nvPr/>
            </p:nvGrpSpPr>
            <p:grpSpPr>
              <a:xfrm>
                <a:off x="1948670" y="1856527"/>
                <a:ext cx="2057342" cy="2169559"/>
                <a:chOff x="1948670" y="1856527"/>
                <a:chExt cx="2057342" cy="2169559"/>
              </a:xfrm>
            </p:grpSpPr>
            <p:sp>
              <p:nvSpPr>
                <p:cNvPr id="463" name="TextBox 234">
                  <a:extLst>
                    <a:ext uri="{FF2B5EF4-FFF2-40B4-BE49-F238E27FC236}">
                      <a16:creationId xmlns:a16="http://schemas.microsoft.com/office/drawing/2014/main" xmlns="" id="{87F2F1C2-3986-7D0A-2C0F-E45DDC6EFA76}"/>
                    </a:ext>
                  </a:extLst>
                </p:cNvPr>
                <p:cNvSpPr txBox="1"/>
                <p:nvPr/>
              </p:nvSpPr>
              <p:spPr bwMode="auto">
                <a:xfrm>
                  <a:off x="1948670" y="1856527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64" name="TextBox 186">
                  <a:extLst>
                    <a:ext uri="{FF2B5EF4-FFF2-40B4-BE49-F238E27FC236}">
                      <a16:creationId xmlns:a16="http://schemas.microsoft.com/office/drawing/2014/main" xmlns="" id="{CDB14EC6-D061-41E7-3D63-F8DD96E14CBB}"/>
                    </a:ext>
                  </a:extLst>
                </p:cNvPr>
                <p:cNvSpPr txBox="1"/>
                <p:nvPr/>
              </p:nvSpPr>
              <p:spPr bwMode="auto">
                <a:xfrm>
                  <a:off x="2476272" y="2893934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65" name="TextBox 187">
                  <a:extLst>
                    <a:ext uri="{FF2B5EF4-FFF2-40B4-BE49-F238E27FC236}">
                      <a16:creationId xmlns:a16="http://schemas.microsoft.com/office/drawing/2014/main" xmlns="" id="{F9817F0C-CBB9-0B17-00E2-F790B22A30A5}"/>
                    </a:ext>
                  </a:extLst>
                </p:cNvPr>
                <p:cNvSpPr txBox="1"/>
                <p:nvPr/>
              </p:nvSpPr>
              <p:spPr bwMode="auto">
                <a:xfrm>
                  <a:off x="2254432" y="2330974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66" name="TextBox 188">
                  <a:extLst>
                    <a:ext uri="{FF2B5EF4-FFF2-40B4-BE49-F238E27FC236}">
                      <a16:creationId xmlns:a16="http://schemas.microsoft.com/office/drawing/2014/main" xmlns="" id="{9982023A-4BB8-45F9-657C-B98D7F3F5F91}"/>
                    </a:ext>
                  </a:extLst>
                </p:cNvPr>
                <p:cNvSpPr txBox="1"/>
                <p:nvPr/>
              </p:nvSpPr>
              <p:spPr bwMode="auto">
                <a:xfrm>
                  <a:off x="2450334" y="2774112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67" name="TextBox 189">
                  <a:extLst>
                    <a:ext uri="{FF2B5EF4-FFF2-40B4-BE49-F238E27FC236}">
                      <a16:creationId xmlns:a16="http://schemas.microsoft.com/office/drawing/2014/main" xmlns="" id="{06646E98-928B-4B44-C139-AFB65EB443CF}"/>
                    </a:ext>
                  </a:extLst>
                </p:cNvPr>
                <p:cNvSpPr txBox="1"/>
                <p:nvPr/>
              </p:nvSpPr>
              <p:spPr bwMode="auto">
                <a:xfrm>
                  <a:off x="2284146" y="2488876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68" name="TextBox 190">
                  <a:extLst>
                    <a:ext uri="{FF2B5EF4-FFF2-40B4-BE49-F238E27FC236}">
                      <a16:creationId xmlns:a16="http://schemas.microsoft.com/office/drawing/2014/main" xmlns="" id="{625E29D5-2A60-BEAA-017A-28481190B6D8}"/>
                    </a:ext>
                  </a:extLst>
                </p:cNvPr>
                <p:cNvSpPr txBox="1"/>
                <p:nvPr/>
              </p:nvSpPr>
              <p:spPr bwMode="auto">
                <a:xfrm>
                  <a:off x="2598272" y="2964248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69" name="TextBox 191">
                  <a:extLst>
                    <a:ext uri="{FF2B5EF4-FFF2-40B4-BE49-F238E27FC236}">
                      <a16:creationId xmlns:a16="http://schemas.microsoft.com/office/drawing/2014/main" xmlns="" id="{AFC69FA9-9D5A-2C1F-BF60-2608AD780622}"/>
                    </a:ext>
                  </a:extLst>
                </p:cNvPr>
                <p:cNvSpPr txBox="1"/>
                <p:nvPr/>
              </p:nvSpPr>
              <p:spPr bwMode="auto">
                <a:xfrm>
                  <a:off x="2609359" y="2993935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70" name="TextBox 192">
                  <a:extLst>
                    <a:ext uri="{FF2B5EF4-FFF2-40B4-BE49-F238E27FC236}">
                      <a16:creationId xmlns:a16="http://schemas.microsoft.com/office/drawing/2014/main" xmlns="" id="{B3EC3E6B-16CE-0F80-5741-0686B9BF804C}"/>
                    </a:ext>
                  </a:extLst>
                </p:cNvPr>
                <p:cNvSpPr txBox="1"/>
                <p:nvPr/>
              </p:nvSpPr>
              <p:spPr bwMode="auto">
                <a:xfrm>
                  <a:off x="2625331" y="3024927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71" name="TextBox 193">
                  <a:extLst>
                    <a:ext uri="{FF2B5EF4-FFF2-40B4-BE49-F238E27FC236}">
                      <a16:creationId xmlns:a16="http://schemas.microsoft.com/office/drawing/2014/main" xmlns="" id="{8DD8382D-D9C8-802A-5D3D-90DC8F859722}"/>
                    </a:ext>
                  </a:extLst>
                </p:cNvPr>
                <p:cNvSpPr txBox="1"/>
                <p:nvPr/>
              </p:nvSpPr>
              <p:spPr bwMode="auto">
                <a:xfrm>
                  <a:off x="2632307" y="3060037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73" name="TextBox 194">
                  <a:extLst>
                    <a:ext uri="{FF2B5EF4-FFF2-40B4-BE49-F238E27FC236}">
                      <a16:creationId xmlns:a16="http://schemas.microsoft.com/office/drawing/2014/main" xmlns="" id="{00482871-E4C4-79B6-CF48-CAA6D3CA1B4B}"/>
                    </a:ext>
                  </a:extLst>
                </p:cNvPr>
                <p:cNvSpPr txBox="1"/>
                <p:nvPr/>
              </p:nvSpPr>
              <p:spPr bwMode="auto">
                <a:xfrm>
                  <a:off x="2766180" y="3175845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74" name="TextBox 195">
                  <a:extLst>
                    <a:ext uri="{FF2B5EF4-FFF2-40B4-BE49-F238E27FC236}">
                      <a16:creationId xmlns:a16="http://schemas.microsoft.com/office/drawing/2014/main" xmlns="" id="{2B68D907-8C34-CB51-47C8-0C6A5BBE61E9}"/>
                    </a:ext>
                  </a:extLst>
                </p:cNvPr>
                <p:cNvSpPr txBox="1"/>
                <p:nvPr/>
              </p:nvSpPr>
              <p:spPr bwMode="auto">
                <a:xfrm>
                  <a:off x="2799410" y="3278513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76" name="TextBox 196">
                  <a:extLst>
                    <a:ext uri="{FF2B5EF4-FFF2-40B4-BE49-F238E27FC236}">
                      <a16:creationId xmlns:a16="http://schemas.microsoft.com/office/drawing/2014/main" xmlns="" id="{4D048C09-F0F2-254A-C41C-58CE6E5960BE}"/>
                    </a:ext>
                  </a:extLst>
                </p:cNvPr>
                <p:cNvSpPr txBox="1"/>
                <p:nvPr/>
              </p:nvSpPr>
              <p:spPr bwMode="auto">
                <a:xfrm>
                  <a:off x="3210336" y="3633844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77" name="TextBox 197">
                  <a:extLst>
                    <a:ext uri="{FF2B5EF4-FFF2-40B4-BE49-F238E27FC236}">
                      <a16:creationId xmlns:a16="http://schemas.microsoft.com/office/drawing/2014/main" xmlns="" id="{6862CDE4-862B-BC16-B345-557C127A7E02}"/>
                    </a:ext>
                  </a:extLst>
                </p:cNvPr>
                <p:cNvSpPr txBox="1"/>
                <p:nvPr/>
              </p:nvSpPr>
              <p:spPr bwMode="auto">
                <a:xfrm>
                  <a:off x="3378936" y="3664950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78" name="TextBox 198">
                  <a:extLst>
                    <a:ext uri="{FF2B5EF4-FFF2-40B4-BE49-F238E27FC236}">
                      <a16:creationId xmlns:a16="http://schemas.microsoft.com/office/drawing/2014/main" xmlns="" id="{BDFA513B-007C-D4C9-94CC-4AB6FE4CBE5C}"/>
                    </a:ext>
                  </a:extLst>
                </p:cNvPr>
                <p:cNvSpPr txBox="1"/>
                <p:nvPr/>
              </p:nvSpPr>
              <p:spPr bwMode="auto">
                <a:xfrm>
                  <a:off x="3415436" y="3675893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79" name="TextBox 199">
                  <a:extLst>
                    <a:ext uri="{FF2B5EF4-FFF2-40B4-BE49-F238E27FC236}">
                      <a16:creationId xmlns:a16="http://schemas.microsoft.com/office/drawing/2014/main" xmlns="" id="{299186AA-B705-6B46-46E5-74FF172101E3}"/>
                    </a:ext>
                  </a:extLst>
                </p:cNvPr>
                <p:cNvSpPr txBox="1"/>
                <p:nvPr/>
              </p:nvSpPr>
              <p:spPr bwMode="auto">
                <a:xfrm>
                  <a:off x="3439916" y="3681029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80" name="TextBox 200">
                  <a:extLst>
                    <a:ext uri="{FF2B5EF4-FFF2-40B4-BE49-F238E27FC236}">
                      <a16:creationId xmlns:a16="http://schemas.microsoft.com/office/drawing/2014/main" xmlns="" id="{6F7CD8AE-CDAF-F45C-2EDB-914D5A665914}"/>
                    </a:ext>
                  </a:extLst>
                </p:cNvPr>
                <p:cNvSpPr txBox="1"/>
                <p:nvPr/>
              </p:nvSpPr>
              <p:spPr bwMode="auto">
                <a:xfrm>
                  <a:off x="3474345" y="3694006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81" name="TextBox 201">
                  <a:extLst>
                    <a:ext uri="{FF2B5EF4-FFF2-40B4-BE49-F238E27FC236}">
                      <a16:creationId xmlns:a16="http://schemas.microsoft.com/office/drawing/2014/main" xmlns="" id="{C2AE9F2D-5361-3E63-CC58-5CFBA540EC19}"/>
                    </a:ext>
                  </a:extLst>
                </p:cNvPr>
                <p:cNvSpPr txBox="1"/>
                <p:nvPr/>
              </p:nvSpPr>
              <p:spPr bwMode="auto">
                <a:xfrm>
                  <a:off x="3611334" y="3722878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82" name="TextBox 202">
                  <a:extLst>
                    <a:ext uri="{FF2B5EF4-FFF2-40B4-BE49-F238E27FC236}">
                      <a16:creationId xmlns:a16="http://schemas.microsoft.com/office/drawing/2014/main" xmlns="" id="{194AFA3B-A534-A5BF-9E71-14FEB9D21616}"/>
                    </a:ext>
                  </a:extLst>
                </p:cNvPr>
                <p:cNvSpPr txBox="1"/>
                <p:nvPr/>
              </p:nvSpPr>
              <p:spPr bwMode="auto">
                <a:xfrm>
                  <a:off x="3693773" y="3756642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83" name="TextBox 203">
                  <a:extLst>
                    <a:ext uri="{FF2B5EF4-FFF2-40B4-BE49-F238E27FC236}">
                      <a16:creationId xmlns:a16="http://schemas.microsoft.com/office/drawing/2014/main" xmlns="" id="{BA043A69-54CF-3123-28DD-8FC03CD9BCBB}"/>
                    </a:ext>
                  </a:extLst>
                </p:cNvPr>
                <p:cNvSpPr txBox="1"/>
                <p:nvPr/>
              </p:nvSpPr>
              <p:spPr bwMode="auto">
                <a:xfrm>
                  <a:off x="3713521" y="3755732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84" name="TextBox 204">
                  <a:extLst>
                    <a:ext uri="{FF2B5EF4-FFF2-40B4-BE49-F238E27FC236}">
                      <a16:creationId xmlns:a16="http://schemas.microsoft.com/office/drawing/2014/main" xmlns="" id="{0ACD4734-2671-3CB0-F5A0-BA6939A32288}"/>
                    </a:ext>
                  </a:extLst>
                </p:cNvPr>
                <p:cNvSpPr txBox="1"/>
                <p:nvPr/>
              </p:nvSpPr>
              <p:spPr bwMode="auto">
                <a:xfrm>
                  <a:off x="3760978" y="3779865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  <p:sp>
              <p:nvSpPr>
                <p:cNvPr id="485" name="TextBox 205">
                  <a:extLst>
                    <a:ext uri="{FF2B5EF4-FFF2-40B4-BE49-F238E27FC236}">
                      <a16:creationId xmlns:a16="http://schemas.microsoft.com/office/drawing/2014/main" xmlns="" id="{2E7DF9B2-7115-DCB4-2FC0-1CE1EB1176B6}"/>
                    </a:ext>
                  </a:extLst>
                </p:cNvPr>
                <p:cNvSpPr txBox="1"/>
                <p:nvPr/>
              </p:nvSpPr>
              <p:spPr bwMode="auto">
                <a:xfrm>
                  <a:off x="3800890" y="3779865"/>
                  <a:ext cx="20512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+</a:t>
                  </a:r>
                </a:p>
              </p:txBody>
            </p:sp>
          </p:grpSp>
          <p:sp>
            <p:nvSpPr>
              <p:cNvPr id="486" name="TextBox 206">
                <a:extLst>
                  <a:ext uri="{FF2B5EF4-FFF2-40B4-BE49-F238E27FC236}">
                    <a16:creationId xmlns:a16="http://schemas.microsoft.com/office/drawing/2014/main" xmlns="" id="{84F79D4C-40C3-80E4-9943-0A38B1028208}"/>
                  </a:ext>
                </a:extLst>
              </p:cNvPr>
              <p:cNvSpPr txBox="1"/>
              <p:nvPr/>
            </p:nvSpPr>
            <p:spPr bwMode="auto">
              <a:xfrm>
                <a:off x="3878292" y="3789313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7" name="TextBox 207">
                <a:extLst>
                  <a:ext uri="{FF2B5EF4-FFF2-40B4-BE49-F238E27FC236}">
                    <a16:creationId xmlns:a16="http://schemas.microsoft.com/office/drawing/2014/main" xmlns="" id="{5916F5E8-4307-27F2-67E6-4A6B79C18860}"/>
                  </a:ext>
                </a:extLst>
              </p:cNvPr>
              <p:cNvSpPr txBox="1"/>
              <p:nvPr/>
            </p:nvSpPr>
            <p:spPr bwMode="auto">
              <a:xfrm>
                <a:off x="3908115" y="3790361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8" name="TextBox 208">
                <a:extLst>
                  <a:ext uri="{FF2B5EF4-FFF2-40B4-BE49-F238E27FC236}">
                    <a16:creationId xmlns:a16="http://schemas.microsoft.com/office/drawing/2014/main" xmlns="" id="{994D5C76-D312-1E12-3BEC-282FCDB5BA59}"/>
                  </a:ext>
                </a:extLst>
              </p:cNvPr>
              <p:cNvSpPr txBox="1"/>
              <p:nvPr/>
            </p:nvSpPr>
            <p:spPr bwMode="auto">
              <a:xfrm>
                <a:off x="3959914" y="3800735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9" name="TextBox 209">
                <a:extLst>
                  <a:ext uri="{FF2B5EF4-FFF2-40B4-BE49-F238E27FC236}">
                    <a16:creationId xmlns:a16="http://schemas.microsoft.com/office/drawing/2014/main" xmlns="" id="{0AC148D6-1447-33CC-3A9B-7058006033C0}"/>
                  </a:ext>
                </a:extLst>
              </p:cNvPr>
              <p:cNvSpPr txBox="1"/>
              <p:nvPr/>
            </p:nvSpPr>
            <p:spPr bwMode="auto">
              <a:xfrm>
                <a:off x="3992572" y="3810637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0" name="TextBox 210">
                <a:extLst>
                  <a:ext uri="{FF2B5EF4-FFF2-40B4-BE49-F238E27FC236}">
                    <a16:creationId xmlns:a16="http://schemas.microsoft.com/office/drawing/2014/main" xmlns="" id="{DFE23F96-D5D3-5609-1170-6DF5EE6EC743}"/>
                  </a:ext>
                </a:extLst>
              </p:cNvPr>
              <p:cNvSpPr txBox="1"/>
              <p:nvPr/>
            </p:nvSpPr>
            <p:spPr bwMode="auto">
              <a:xfrm>
                <a:off x="4016567" y="3813477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1" name="TextBox 211">
                <a:extLst>
                  <a:ext uri="{FF2B5EF4-FFF2-40B4-BE49-F238E27FC236}">
                    <a16:creationId xmlns:a16="http://schemas.microsoft.com/office/drawing/2014/main" xmlns="" id="{30F97DF6-2E8D-1199-5E9E-A0966108DF58}"/>
                  </a:ext>
                </a:extLst>
              </p:cNvPr>
              <p:cNvSpPr txBox="1"/>
              <p:nvPr/>
            </p:nvSpPr>
            <p:spPr bwMode="auto">
              <a:xfrm>
                <a:off x="4076825" y="3817292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2" name="TextBox 212">
                <a:extLst>
                  <a:ext uri="{FF2B5EF4-FFF2-40B4-BE49-F238E27FC236}">
                    <a16:creationId xmlns:a16="http://schemas.microsoft.com/office/drawing/2014/main" xmlns="" id="{6D2AF914-3A2C-45FE-A3AB-B2A5628C28F1}"/>
                  </a:ext>
                </a:extLst>
              </p:cNvPr>
              <p:cNvSpPr txBox="1"/>
              <p:nvPr/>
            </p:nvSpPr>
            <p:spPr bwMode="auto">
              <a:xfrm>
                <a:off x="4112805" y="3837036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3" name="TextBox 213">
                <a:extLst>
                  <a:ext uri="{FF2B5EF4-FFF2-40B4-BE49-F238E27FC236}">
                    <a16:creationId xmlns:a16="http://schemas.microsoft.com/office/drawing/2014/main" xmlns="" id="{12561F2C-1C86-88E7-9576-86A67745C8E0}"/>
                  </a:ext>
                </a:extLst>
              </p:cNvPr>
              <p:cNvSpPr txBox="1"/>
              <p:nvPr/>
            </p:nvSpPr>
            <p:spPr bwMode="auto">
              <a:xfrm>
                <a:off x="4219920" y="3844523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4" name="TextBox 214">
                <a:extLst>
                  <a:ext uri="{FF2B5EF4-FFF2-40B4-BE49-F238E27FC236}">
                    <a16:creationId xmlns:a16="http://schemas.microsoft.com/office/drawing/2014/main" xmlns="" id="{781F1FF7-CA43-4F0A-10F1-A39BA5F848B8}"/>
                  </a:ext>
                </a:extLst>
              </p:cNvPr>
              <p:cNvSpPr txBox="1"/>
              <p:nvPr/>
            </p:nvSpPr>
            <p:spPr bwMode="auto">
              <a:xfrm>
                <a:off x="4152161" y="3837073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5" name="TextBox 215">
                <a:extLst>
                  <a:ext uri="{FF2B5EF4-FFF2-40B4-BE49-F238E27FC236}">
                    <a16:creationId xmlns:a16="http://schemas.microsoft.com/office/drawing/2014/main" xmlns="" id="{FE6E5A4D-177C-68C5-61B4-C2E6FAE329D3}"/>
                  </a:ext>
                </a:extLst>
              </p:cNvPr>
              <p:cNvSpPr txBox="1"/>
              <p:nvPr/>
            </p:nvSpPr>
            <p:spPr bwMode="auto">
              <a:xfrm>
                <a:off x="4453620" y="3856136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6" name="TextBox 216">
                <a:extLst>
                  <a:ext uri="{FF2B5EF4-FFF2-40B4-BE49-F238E27FC236}">
                    <a16:creationId xmlns:a16="http://schemas.microsoft.com/office/drawing/2014/main" xmlns="" id="{A42BBF44-5358-DB0D-4700-52E557CE303A}"/>
                  </a:ext>
                </a:extLst>
              </p:cNvPr>
              <p:cNvSpPr txBox="1"/>
              <p:nvPr/>
            </p:nvSpPr>
            <p:spPr bwMode="auto">
              <a:xfrm>
                <a:off x="4478235" y="3857485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7" name="TextBox 217">
                <a:extLst>
                  <a:ext uri="{FF2B5EF4-FFF2-40B4-BE49-F238E27FC236}">
                    <a16:creationId xmlns:a16="http://schemas.microsoft.com/office/drawing/2014/main" xmlns="" id="{C890D20A-EA25-0799-CE28-0C1F3AB5BC55}"/>
                  </a:ext>
                </a:extLst>
              </p:cNvPr>
              <p:cNvSpPr txBox="1"/>
              <p:nvPr/>
            </p:nvSpPr>
            <p:spPr bwMode="auto">
              <a:xfrm>
                <a:off x="4733555" y="3856136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8" name="TextBox 218">
                <a:extLst>
                  <a:ext uri="{FF2B5EF4-FFF2-40B4-BE49-F238E27FC236}">
                    <a16:creationId xmlns:a16="http://schemas.microsoft.com/office/drawing/2014/main" xmlns="" id="{EF8558E0-73DF-36E8-1CDF-8B96955AC032}"/>
                  </a:ext>
                </a:extLst>
              </p:cNvPr>
              <p:cNvSpPr txBox="1"/>
              <p:nvPr/>
            </p:nvSpPr>
            <p:spPr bwMode="auto">
              <a:xfrm>
                <a:off x="4778470" y="3857485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9" name="TextBox 219">
                <a:extLst>
                  <a:ext uri="{FF2B5EF4-FFF2-40B4-BE49-F238E27FC236}">
                    <a16:creationId xmlns:a16="http://schemas.microsoft.com/office/drawing/2014/main" xmlns="" id="{32699742-E209-6DBA-063B-025566A3AFAE}"/>
                  </a:ext>
                </a:extLst>
              </p:cNvPr>
              <p:cNvSpPr txBox="1"/>
              <p:nvPr/>
            </p:nvSpPr>
            <p:spPr bwMode="auto">
              <a:xfrm>
                <a:off x="4884241" y="3860485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0" name="TextBox 220">
                <a:extLst>
                  <a:ext uri="{FF2B5EF4-FFF2-40B4-BE49-F238E27FC236}">
                    <a16:creationId xmlns:a16="http://schemas.microsoft.com/office/drawing/2014/main" xmlns="" id="{AC77D6CA-31B1-E769-64D6-83B133B651AA}"/>
                  </a:ext>
                </a:extLst>
              </p:cNvPr>
              <p:cNvSpPr txBox="1"/>
              <p:nvPr/>
            </p:nvSpPr>
            <p:spPr bwMode="auto">
              <a:xfrm>
                <a:off x="4899388" y="3859695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1" name="TextBox 221">
                <a:extLst>
                  <a:ext uri="{FF2B5EF4-FFF2-40B4-BE49-F238E27FC236}">
                    <a16:creationId xmlns:a16="http://schemas.microsoft.com/office/drawing/2014/main" xmlns="" id="{A975C3EF-B3DE-1DE8-E698-375F29F4DA49}"/>
                  </a:ext>
                </a:extLst>
              </p:cNvPr>
              <p:cNvSpPr txBox="1"/>
              <p:nvPr/>
            </p:nvSpPr>
            <p:spPr bwMode="auto">
              <a:xfrm>
                <a:off x="4970339" y="3859632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2" name="TextBox 222">
                <a:extLst>
                  <a:ext uri="{FF2B5EF4-FFF2-40B4-BE49-F238E27FC236}">
                    <a16:creationId xmlns:a16="http://schemas.microsoft.com/office/drawing/2014/main" xmlns="" id="{B180F6EB-4644-A4F3-7949-7215F1B40458}"/>
                  </a:ext>
                </a:extLst>
              </p:cNvPr>
              <p:cNvSpPr txBox="1"/>
              <p:nvPr/>
            </p:nvSpPr>
            <p:spPr bwMode="auto">
              <a:xfrm>
                <a:off x="5224031" y="3859632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39" name="TextBox 301">
                <a:extLst>
                  <a:ext uri="{FF2B5EF4-FFF2-40B4-BE49-F238E27FC236}">
                    <a16:creationId xmlns:a16="http://schemas.microsoft.com/office/drawing/2014/main" xmlns="" id="{A7A1A7F0-387E-628F-02FF-2C4B2503579F}"/>
                  </a:ext>
                </a:extLst>
              </p:cNvPr>
              <p:cNvSpPr txBox="1"/>
              <p:nvPr/>
            </p:nvSpPr>
            <p:spPr bwMode="auto">
              <a:xfrm>
                <a:off x="5623623" y="3859632"/>
                <a:ext cx="20512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5086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</p:grpSp>
      </p:grpSp>
      <p:graphicFrame>
        <p:nvGraphicFramePr>
          <p:cNvPr id="565" name="Tableau 564">
            <a:extLst>
              <a:ext uri="{FF2B5EF4-FFF2-40B4-BE49-F238E27FC236}">
                <a16:creationId xmlns:a16="http://schemas.microsoft.com/office/drawing/2014/main" xmlns="" id="{33A68DDF-3052-6047-F3C4-73D1D5F6BBC9}"/>
              </a:ext>
            </a:extLst>
          </p:cNvPr>
          <p:cNvGraphicFramePr>
            <a:graphicFrameLocks noGrp="1"/>
          </p:cNvGraphicFramePr>
          <p:nvPr/>
        </p:nvGraphicFramePr>
        <p:xfrm>
          <a:off x="2366894" y="4274841"/>
          <a:ext cx="4126725" cy="864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5115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216000">
                <a:tc gridSpan="1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(nombre censuré)</a:t>
                      </a: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361 (3)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227 (13)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165 (22)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100 (25)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73 (26)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58 (30)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37 (42)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17 (56)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11 (61)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8 (64)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3 (69)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 (71)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 (71)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329 (7)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186 (13)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134 (17)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78 (18)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62 (20)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46 (23)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24 (33)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13 (39)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5 (43)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 (46)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 (47)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566" name="Rectangle à coins arrondis 10">
            <a:extLst>
              <a:ext uri="{FF2B5EF4-FFF2-40B4-BE49-F238E27FC236}">
                <a16:creationId xmlns:a16="http://schemas.microsoft.com/office/drawing/2014/main" xmlns="" id="{AE7774E4-75FA-00F9-34D3-222BA4404069}"/>
              </a:ext>
            </a:extLst>
          </p:cNvPr>
          <p:cNvSpPr/>
          <p:nvPr/>
        </p:nvSpPr>
        <p:spPr>
          <a:xfrm>
            <a:off x="6940529" y="1082268"/>
            <a:ext cx="4737369" cy="4170647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567" name="ZoneTexte 566">
            <a:extLst>
              <a:ext uri="{FF2B5EF4-FFF2-40B4-BE49-F238E27FC236}">
                <a16:creationId xmlns:a16="http://schemas.microsoft.com/office/drawing/2014/main" xmlns="" id="{B01B8437-56E0-120C-5BAA-56733D8AAD62}"/>
              </a:ext>
            </a:extLst>
          </p:cNvPr>
          <p:cNvSpPr txBox="1"/>
          <p:nvPr/>
        </p:nvSpPr>
        <p:spPr>
          <a:xfrm>
            <a:off x="7151444" y="912992"/>
            <a:ext cx="196981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Population PD-L1+</a:t>
            </a:r>
          </a:p>
        </p:txBody>
      </p:sp>
      <p:graphicFrame>
        <p:nvGraphicFramePr>
          <p:cNvPr id="706" name="Tableau 705">
            <a:extLst>
              <a:ext uri="{FF2B5EF4-FFF2-40B4-BE49-F238E27FC236}">
                <a16:creationId xmlns:a16="http://schemas.microsoft.com/office/drawing/2014/main" xmlns="" id="{D5CBCD54-36F5-AEA9-5F2C-065FCF4D66AA}"/>
              </a:ext>
            </a:extLst>
          </p:cNvPr>
          <p:cNvGraphicFramePr>
            <a:graphicFrameLocks noGrp="1"/>
          </p:cNvGraphicFramePr>
          <p:nvPr/>
        </p:nvGraphicFramePr>
        <p:xfrm>
          <a:off x="7446894" y="4274841"/>
          <a:ext cx="4126725" cy="864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5115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27511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216000">
                <a:tc gridSpan="1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(nombre censuré)</a:t>
                      </a: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9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sz="800" dirty="0">
                        <a:solidFill>
                          <a:srgbClr val="6C6C6C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146 (1)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104 (5)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75 (9)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51 (10)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40 (11)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32 (14)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19 (23)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8 (29)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4 (32)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3 (33)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 (35)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 (35)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005086"/>
                          </a:solidFill>
                        </a:rPr>
                        <a:t>1 (35)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128 (3)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63 (7)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45 (7)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30 (7)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23 (9)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16 (9)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9 (16)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4 (19)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3 (19)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2 (20)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1" dirty="0">
                          <a:solidFill>
                            <a:srgbClr val="FF7F4D"/>
                          </a:solidFill>
                        </a:rPr>
                        <a:t>1 (21)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8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824" name="Groupe 823">
            <a:extLst>
              <a:ext uri="{FF2B5EF4-FFF2-40B4-BE49-F238E27FC236}">
                <a16:creationId xmlns:a16="http://schemas.microsoft.com/office/drawing/2014/main" xmlns="" id="{7126008A-50EB-1EE2-9203-D30CCEEF2205}"/>
              </a:ext>
            </a:extLst>
          </p:cNvPr>
          <p:cNvGrpSpPr/>
          <p:nvPr/>
        </p:nvGrpSpPr>
        <p:grpSpPr>
          <a:xfrm>
            <a:off x="7011272" y="1420823"/>
            <a:ext cx="4612463" cy="2850023"/>
            <a:chOff x="7011272" y="1420823"/>
            <a:chExt cx="4612463" cy="2850023"/>
          </a:xfrm>
        </p:grpSpPr>
        <p:grpSp>
          <p:nvGrpSpPr>
            <p:cNvPr id="823" name="Groupe 822">
              <a:extLst>
                <a:ext uri="{FF2B5EF4-FFF2-40B4-BE49-F238E27FC236}">
                  <a16:creationId xmlns:a16="http://schemas.microsoft.com/office/drawing/2014/main" xmlns="" id="{D68B5989-D3E9-9B2F-83AC-C4A8B570DBB6}"/>
                </a:ext>
              </a:extLst>
            </p:cNvPr>
            <p:cNvGrpSpPr/>
            <p:nvPr/>
          </p:nvGrpSpPr>
          <p:grpSpPr>
            <a:xfrm>
              <a:off x="7481749" y="1458325"/>
              <a:ext cx="4141986" cy="2591254"/>
              <a:chOff x="7481749" y="1458325"/>
              <a:chExt cx="4141986" cy="2591254"/>
            </a:xfrm>
          </p:grpSpPr>
          <p:sp>
            <p:nvSpPr>
              <p:cNvPr id="570" name="TextBox 92">
                <a:extLst>
                  <a:ext uri="{FF2B5EF4-FFF2-40B4-BE49-F238E27FC236}">
                    <a16:creationId xmlns:a16="http://schemas.microsoft.com/office/drawing/2014/main" xmlns="" id="{B6A57F4A-8067-06A8-1664-662D7E5726D5}"/>
                  </a:ext>
                </a:extLst>
              </p:cNvPr>
              <p:cNvSpPr txBox="1"/>
              <p:nvPr/>
            </p:nvSpPr>
            <p:spPr bwMode="auto">
              <a:xfrm>
                <a:off x="11222980" y="380335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42</a:t>
                </a:r>
              </a:p>
            </p:txBody>
          </p:sp>
          <p:grpSp>
            <p:nvGrpSpPr>
              <p:cNvPr id="820" name="Groupe 819">
                <a:extLst>
                  <a:ext uri="{FF2B5EF4-FFF2-40B4-BE49-F238E27FC236}">
                    <a16:creationId xmlns:a16="http://schemas.microsoft.com/office/drawing/2014/main" xmlns="" id="{B3969E1D-CF87-3E2E-5906-BA30F407CECD}"/>
                  </a:ext>
                </a:extLst>
              </p:cNvPr>
              <p:cNvGrpSpPr/>
              <p:nvPr/>
            </p:nvGrpSpPr>
            <p:grpSpPr>
              <a:xfrm>
                <a:off x="7481749" y="1458325"/>
                <a:ext cx="3911602" cy="2235520"/>
                <a:chOff x="7481749" y="1458325"/>
                <a:chExt cx="3911602" cy="2235520"/>
              </a:xfrm>
            </p:grpSpPr>
            <p:grpSp>
              <p:nvGrpSpPr>
                <p:cNvPr id="766" name="Group 9218">
                  <a:extLst>
                    <a:ext uri="{FF2B5EF4-FFF2-40B4-BE49-F238E27FC236}">
                      <a16:creationId xmlns:a16="http://schemas.microsoft.com/office/drawing/2014/main" xmlns="" id="{2A513DE2-971B-6B56-850D-5BEE15B20A61}"/>
                    </a:ext>
                  </a:extLst>
                </p:cNvPr>
                <p:cNvGrpSpPr/>
                <p:nvPr/>
              </p:nvGrpSpPr>
              <p:grpSpPr>
                <a:xfrm>
                  <a:off x="7584135" y="1587013"/>
                  <a:ext cx="3710772" cy="1987323"/>
                  <a:chOff x="7037614" y="2560865"/>
                  <a:chExt cx="4411436" cy="1987323"/>
                </a:xfrm>
              </p:grpSpPr>
              <p:sp>
                <p:nvSpPr>
                  <p:cNvPr id="767" name="Freeform: Shape 9215">
                    <a:extLst>
                      <a:ext uri="{FF2B5EF4-FFF2-40B4-BE49-F238E27FC236}">
                        <a16:creationId xmlns:a16="http://schemas.microsoft.com/office/drawing/2014/main" xmlns="" id="{CE8A2248-AC25-575C-770B-1652DE27815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153400" y="3938588"/>
                    <a:ext cx="3295650" cy="609600"/>
                  </a:xfrm>
                  <a:custGeom>
                    <a:avLst/>
                    <a:gdLst>
                      <a:gd name="connsiteX0" fmla="*/ 3295650 w 3295650"/>
                      <a:gd name="connsiteY0" fmla="*/ 609600 h 609600"/>
                      <a:gd name="connsiteX1" fmla="*/ 1633538 w 3295650"/>
                      <a:gd name="connsiteY1" fmla="*/ 609600 h 609600"/>
                      <a:gd name="connsiteX2" fmla="*/ 1633538 w 3295650"/>
                      <a:gd name="connsiteY2" fmla="*/ 557212 h 609600"/>
                      <a:gd name="connsiteX3" fmla="*/ 1443038 w 3295650"/>
                      <a:gd name="connsiteY3" fmla="*/ 557212 h 609600"/>
                      <a:gd name="connsiteX4" fmla="*/ 1443038 w 3295650"/>
                      <a:gd name="connsiteY4" fmla="*/ 557212 h 609600"/>
                      <a:gd name="connsiteX5" fmla="*/ 1423988 w 3295650"/>
                      <a:gd name="connsiteY5" fmla="*/ 538162 h 609600"/>
                      <a:gd name="connsiteX6" fmla="*/ 1423988 w 3295650"/>
                      <a:gd name="connsiteY6" fmla="*/ 490537 h 609600"/>
                      <a:gd name="connsiteX7" fmla="*/ 1285875 w 3295650"/>
                      <a:gd name="connsiteY7" fmla="*/ 490537 h 609600"/>
                      <a:gd name="connsiteX8" fmla="*/ 1285875 w 3295650"/>
                      <a:gd name="connsiteY8" fmla="*/ 442912 h 609600"/>
                      <a:gd name="connsiteX9" fmla="*/ 1200150 w 3295650"/>
                      <a:gd name="connsiteY9" fmla="*/ 442912 h 609600"/>
                      <a:gd name="connsiteX10" fmla="*/ 1200150 w 3295650"/>
                      <a:gd name="connsiteY10" fmla="*/ 419100 h 609600"/>
                      <a:gd name="connsiteX11" fmla="*/ 1000125 w 3295650"/>
                      <a:gd name="connsiteY11" fmla="*/ 419100 h 609600"/>
                      <a:gd name="connsiteX12" fmla="*/ 1000125 w 3295650"/>
                      <a:gd name="connsiteY12" fmla="*/ 390525 h 609600"/>
                      <a:gd name="connsiteX13" fmla="*/ 962025 w 3295650"/>
                      <a:gd name="connsiteY13" fmla="*/ 390525 h 609600"/>
                      <a:gd name="connsiteX14" fmla="*/ 976313 w 3295650"/>
                      <a:gd name="connsiteY14" fmla="*/ 376237 h 609600"/>
                      <a:gd name="connsiteX15" fmla="*/ 900113 w 3295650"/>
                      <a:gd name="connsiteY15" fmla="*/ 376237 h 609600"/>
                      <a:gd name="connsiteX16" fmla="*/ 900113 w 3295650"/>
                      <a:gd name="connsiteY16" fmla="*/ 361950 h 609600"/>
                      <a:gd name="connsiteX17" fmla="*/ 776288 w 3295650"/>
                      <a:gd name="connsiteY17" fmla="*/ 361950 h 609600"/>
                      <a:gd name="connsiteX18" fmla="*/ 776288 w 3295650"/>
                      <a:gd name="connsiteY18" fmla="*/ 338137 h 609600"/>
                      <a:gd name="connsiteX19" fmla="*/ 638175 w 3295650"/>
                      <a:gd name="connsiteY19" fmla="*/ 338137 h 609600"/>
                      <a:gd name="connsiteX20" fmla="*/ 638175 w 3295650"/>
                      <a:gd name="connsiteY20" fmla="*/ 309562 h 609600"/>
                      <a:gd name="connsiteX21" fmla="*/ 590550 w 3295650"/>
                      <a:gd name="connsiteY21" fmla="*/ 309562 h 609600"/>
                      <a:gd name="connsiteX22" fmla="*/ 576263 w 3295650"/>
                      <a:gd name="connsiteY22" fmla="*/ 295275 h 609600"/>
                      <a:gd name="connsiteX23" fmla="*/ 504825 w 3295650"/>
                      <a:gd name="connsiteY23" fmla="*/ 295275 h 609600"/>
                      <a:gd name="connsiteX24" fmla="*/ 504825 w 3295650"/>
                      <a:gd name="connsiteY24" fmla="*/ 266700 h 609600"/>
                      <a:gd name="connsiteX25" fmla="*/ 395288 w 3295650"/>
                      <a:gd name="connsiteY25" fmla="*/ 266700 h 609600"/>
                      <a:gd name="connsiteX26" fmla="*/ 352425 w 3295650"/>
                      <a:gd name="connsiteY26" fmla="*/ 223837 h 609600"/>
                      <a:gd name="connsiteX27" fmla="*/ 285750 w 3295650"/>
                      <a:gd name="connsiteY27" fmla="*/ 223837 h 609600"/>
                      <a:gd name="connsiteX28" fmla="*/ 257175 w 3295650"/>
                      <a:gd name="connsiteY28" fmla="*/ 195262 h 609600"/>
                      <a:gd name="connsiteX29" fmla="*/ 228600 w 3295650"/>
                      <a:gd name="connsiteY29" fmla="*/ 195262 h 609600"/>
                      <a:gd name="connsiteX30" fmla="*/ 228600 w 3295650"/>
                      <a:gd name="connsiteY30" fmla="*/ 152400 h 609600"/>
                      <a:gd name="connsiteX31" fmla="*/ 128588 w 3295650"/>
                      <a:gd name="connsiteY31" fmla="*/ 152400 h 609600"/>
                      <a:gd name="connsiteX32" fmla="*/ 80963 w 3295650"/>
                      <a:gd name="connsiteY32" fmla="*/ 61912 h 609600"/>
                      <a:gd name="connsiteX33" fmla="*/ 71438 w 3295650"/>
                      <a:gd name="connsiteY33" fmla="*/ 14287 h 609600"/>
                      <a:gd name="connsiteX34" fmla="*/ 0 w 3295650"/>
                      <a:gd name="connsiteY34" fmla="*/ 0 h 609600"/>
                      <a:gd name="connsiteX0" fmla="*/ 3295650 w 3295650"/>
                      <a:gd name="connsiteY0" fmla="*/ 609600 h 609600"/>
                      <a:gd name="connsiteX1" fmla="*/ 1633538 w 3295650"/>
                      <a:gd name="connsiteY1" fmla="*/ 609600 h 609600"/>
                      <a:gd name="connsiteX2" fmla="*/ 1633538 w 3295650"/>
                      <a:gd name="connsiteY2" fmla="*/ 557212 h 609600"/>
                      <a:gd name="connsiteX3" fmla="*/ 1443038 w 3295650"/>
                      <a:gd name="connsiteY3" fmla="*/ 557212 h 609600"/>
                      <a:gd name="connsiteX4" fmla="*/ 1443038 w 3295650"/>
                      <a:gd name="connsiteY4" fmla="*/ 557212 h 609600"/>
                      <a:gd name="connsiteX5" fmla="*/ 1423988 w 3295650"/>
                      <a:gd name="connsiteY5" fmla="*/ 538162 h 609600"/>
                      <a:gd name="connsiteX6" fmla="*/ 1423988 w 3295650"/>
                      <a:gd name="connsiteY6" fmla="*/ 490537 h 609600"/>
                      <a:gd name="connsiteX7" fmla="*/ 1285875 w 3295650"/>
                      <a:gd name="connsiteY7" fmla="*/ 490537 h 609600"/>
                      <a:gd name="connsiteX8" fmla="*/ 1285875 w 3295650"/>
                      <a:gd name="connsiteY8" fmla="*/ 442912 h 609600"/>
                      <a:gd name="connsiteX9" fmla="*/ 1200150 w 3295650"/>
                      <a:gd name="connsiteY9" fmla="*/ 442912 h 609600"/>
                      <a:gd name="connsiteX10" fmla="*/ 1200150 w 3295650"/>
                      <a:gd name="connsiteY10" fmla="*/ 419100 h 609600"/>
                      <a:gd name="connsiteX11" fmla="*/ 1000125 w 3295650"/>
                      <a:gd name="connsiteY11" fmla="*/ 419100 h 609600"/>
                      <a:gd name="connsiteX12" fmla="*/ 1000125 w 3295650"/>
                      <a:gd name="connsiteY12" fmla="*/ 390525 h 609600"/>
                      <a:gd name="connsiteX13" fmla="*/ 962025 w 3295650"/>
                      <a:gd name="connsiteY13" fmla="*/ 390525 h 609600"/>
                      <a:gd name="connsiteX14" fmla="*/ 962706 w 3295650"/>
                      <a:gd name="connsiteY14" fmla="*/ 378959 h 609600"/>
                      <a:gd name="connsiteX15" fmla="*/ 900113 w 3295650"/>
                      <a:gd name="connsiteY15" fmla="*/ 376237 h 609600"/>
                      <a:gd name="connsiteX16" fmla="*/ 900113 w 3295650"/>
                      <a:gd name="connsiteY16" fmla="*/ 361950 h 609600"/>
                      <a:gd name="connsiteX17" fmla="*/ 776288 w 3295650"/>
                      <a:gd name="connsiteY17" fmla="*/ 361950 h 609600"/>
                      <a:gd name="connsiteX18" fmla="*/ 776288 w 3295650"/>
                      <a:gd name="connsiteY18" fmla="*/ 338137 h 609600"/>
                      <a:gd name="connsiteX19" fmla="*/ 638175 w 3295650"/>
                      <a:gd name="connsiteY19" fmla="*/ 338137 h 609600"/>
                      <a:gd name="connsiteX20" fmla="*/ 638175 w 3295650"/>
                      <a:gd name="connsiteY20" fmla="*/ 309562 h 609600"/>
                      <a:gd name="connsiteX21" fmla="*/ 590550 w 3295650"/>
                      <a:gd name="connsiteY21" fmla="*/ 309562 h 609600"/>
                      <a:gd name="connsiteX22" fmla="*/ 576263 w 3295650"/>
                      <a:gd name="connsiteY22" fmla="*/ 295275 h 609600"/>
                      <a:gd name="connsiteX23" fmla="*/ 504825 w 3295650"/>
                      <a:gd name="connsiteY23" fmla="*/ 295275 h 609600"/>
                      <a:gd name="connsiteX24" fmla="*/ 504825 w 3295650"/>
                      <a:gd name="connsiteY24" fmla="*/ 266700 h 609600"/>
                      <a:gd name="connsiteX25" fmla="*/ 395288 w 3295650"/>
                      <a:gd name="connsiteY25" fmla="*/ 266700 h 609600"/>
                      <a:gd name="connsiteX26" fmla="*/ 352425 w 3295650"/>
                      <a:gd name="connsiteY26" fmla="*/ 223837 h 609600"/>
                      <a:gd name="connsiteX27" fmla="*/ 285750 w 3295650"/>
                      <a:gd name="connsiteY27" fmla="*/ 223837 h 609600"/>
                      <a:gd name="connsiteX28" fmla="*/ 257175 w 3295650"/>
                      <a:gd name="connsiteY28" fmla="*/ 195262 h 609600"/>
                      <a:gd name="connsiteX29" fmla="*/ 228600 w 3295650"/>
                      <a:gd name="connsiteY29" fmla="*/ 195262 h 609600"/>
                      <a:gd name="connsiteX30" fmla="*/ 228600 w 3295650"/>
                      <a:gd name="connsiteY30" fmla="*/ 152400 h 609600"/>
                      <a:gd name="connsiteX31" fmla="*/ 128588 w 3295650"/>
                      <a:gd name="connsiteY31" fmla="*/ 152400 h 609600"/>
                      <a:gd name="connsiteX32" fmla="*/ 80963 w 3295650"/>
                      <a:gd name="connsiteY32" fmla="*/ 61912 h 609600"/>
                      <a:gd name="connsiteX33" fmla="*/ 71438 w 3295650"/>
                      <a:gd name="connsiteY33" fmla="*/ 14287 h 609600"/>
                      <a:gd name="connsiteX34" fmla="*/ 0 w 3295650"/>
                      <a:gd name="connsiteY34" fmla="*/ 0 h 609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3295650" h="609600">
                        <a:moveTo>
                          <a:pt x="3295650" y="609600"/>
                        </a:moveTo>
                        <a:lnTo>
                          <a:pt x="1633538" y="609600"/>
                        </a:lnTo>
                        <a:lnTo>
                          <a:pt x="1633538" y="557212"/>
                        </a:lnTo>
                        <a:lnTo>
                          <a:pt x="1443038" y="557212"/>
                        </a:lnTo>
                        <a:lnTo>
                          <a:pt x="1443038" y="557212"/>
                        </a:lnTo>
                        <a:lnTo>
                          <a:pt x="1423988" y="538162"/>
                        </a:lnTo>
                        <a:lnTo>
                          <a:pt x="1423988" y="490537"/>
                        </a:lnTo>
                        <a:lnTo>
                          <a:pt x="1285875" y="490537"/>
                        </a:lnTo>
                        <a:lnTo>
                          <a:pt x="1285875" y="442912"/>
                        </a:lnTo>
                        <a:lnTo>
                          <a:pt x="1200150" y="442912"/>
                        </a:lnTo>
                        <a:lnTo>
                          <a:pt x="1200150" y="419100"/>
                        </a:lnTo>
                        <a:lnTo>
                          <a:pt x="1000125" y="419100"/>
                        </a:lnTo>
                        <a:lnTo>
                          <a:pt x="1000125" y="390525"/>
                        </a:lnTo>
                        <a:lnTo>
                          <a:pt x="962025" y="390525"/>
                        </a:lnTo>
                        <a:lnTo>
                          <a:pt x="962706" y="378959"/>
                        </a:lnTo>
                        <a:lnTo>
                          <a:pt x="900113" y="376237"/>
                        </a:lnTo>
                        <a:lnTo>
                          <a:pt x="900113" y="361950"/>
                        </a:lnTo>
                        <a:lnTo>
                          <a:pt x="776288" y="361950"/>
                        </a:lnTo>
                        <a:lnTo>
                          <a:pt x="776288" y="338137"/>
                        </a:lnTo>
                        <a:lnTo>
                          <a:pt x="638175" y="338137"/>
                        </a:lnTo>
                        <a:lnTo>
                          <a:pt x="638175" y="309562"/>
                        </a:lnTo>
                        <a:lnTo>
                          <a:pt x="590550" y="309562"/>
                        </a:lnTo>
                        <a:lnTo>
                          <a:pt x="576263" y="295275"/>
                        </a:lnTo>
                        <a:lnTo>
                          <a:pt x="504825" y="295275"/>
                        </a:lnTo>
                        <a:lnTo>
                          <a:pt x="504825" y="266700"/>
                        </a:lnTo>
                        <a:lnTo>
                          <a:pt x="395288" y="266700"/>
                        </a:lnTo>
                        <a:lnTo>
                          <a:pt x="352425" y="223837"/>
                        </a:lnTo>
                        <a:lnTo>
                          <a:pt x="285750" y="223837"/>
                        </a:lnTo>
                        <a:lnTo>
                          <a:pt x="257175" y="195262"/>
                        </a:lnTo>
                        <a:lnTo>
                          <a:pt x="228600" y="195262"/>
                        </a:lnTo>
                        <a:lnTo>
                          <a:pt x="228600" y="152400"/>
                        </a:lnTo>
                        <a:lnTo>
                          <a:pt x="128588" y="152400"/>
                        </a:lnTo>
                        <a:lnTo>
                          <a:pt x="80963" y="61912"/>
                        </a:lnTo>
                        <a:lnTo>
                          <a:pt x="71438" y="14287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5086"/>
                    </a:solidFill>
                    <a:miter lim="800000"/>
                    <a:headEnd/>
                    <a:tailEnd/>
                  </a:ln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68" name="Freeform: Shape 9216">
                    <a:extLst>
                      <a:ext uri="{FF2B5EF4-FFF2-40B4-BE49-F238E27FC236}">
                        <a16:creationId xmlns:a16="http://schemas.microsoft.com/office/drawing/2014/main" xmlns="" id="{12603A3D-9763-E21B-E0E2-0FA0B7999B3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037614" y="2560865"/>
                    <a:ext cx="1137558" cy="1377044"/>
                  </a:xfrm>
                  <a:custGeom>
                    <a:avLst/>
                    <a:gdLst>
                      <a:gd name="connsiteX0" fmla="*/ 0 w 1143000"/>
                      <a:gd name="connsiteY0" fmla="*/ 0 h 1374322"/>
                      <a:gd name="connsiteX1" fmla="*/ 106136 w 1143000"/>
                      <a:gd name="connsiteY1" fmla="*/ 0 h 1374322"/>
                      <a:gd name="connsiteX2" fmla="*/ 106136 w 1143000"/>
                      <a:gd name="connsiteY2" fmla="*/ 35379 h 1374322"/>
                      <a:gd name="connsiteX3" fmla="*/ 133350 w 1143000"/>
                      <a:gd name="connsiteY3" fmla="*/ 35379 h 1374322"/>
                      <a:gd name="connsiteX4" fmla="*/ 136072 w 1143000"/>
                      <a:gd name="connsiteY4" fmla="*/ 65315 h 1374322"/>
                      <a:gd name="connsiteX5" fmla="*/ 155122 w 1143000"/>
                      <a:gd name="connsiteY5" fmla="*/ 65315 h 1374322"/>
                      <a:gd name="connsiteX6" fmla="*/ 160565 w 1143000"/>
                      <a:gd name="connsiteY6" fmla="*/ 100693 h 1374322"/>
                      <a:gd name="connsiteX7" fmla="*/ 187779 w 1143000"/>
                      <a:gd name="connsiteY7" fmla="*/ 100693 h 1374322"/>
                      <a:gd name="connsiteX8" fmla="*/ 204107 w 1143000"/>
                      <a:gd name="connsiteY8" fmla="*/ 321129 h 1374322"/>
                      <a:gd name="connsiteX9" fmla="*/ 223157 w 1143000"/>
                      <a:gd name="connsiteY9" fmla="*/ 323850 h 1374322"/>
                      <a:gd name="connsiteX10" fmla="*/ 228600 w 1143000"/>
                      <a:gd name="connsiteY10" fmla="*/ 367393 h 1374322"/>
                      <a:gd name="connsiteX11" fmla="*/ 255815 w 1143000"/>
                      <a:gd name="connsiteY11" fmla="*/ 372836 h 1374322"/>
                      <a:gd name="connsiteX12" fmla="*/ 255815 w 1143000"/>
                      <a:gd name="connsiteY12" fmla="*/ 372836 h 1374322"/>
                      <a:gd name="connsiteX13" fmla="*/ 280307 w 1143000"/>
                      <a:gd name="connsiteY13" fmla="*/ 397329 h 1374322"/>
                      <a:gd name="connsiteX14" fmla="*/ 288472 w 1143000"/>
                      <a:gd name="connsiteY14" fmla="*/ 429986 h 1374322"/>
                      <a:gd name="connsiteX15" fmla="*/ 321129 w 1143000"/>
                      <a:gd name="connsiteY15" fmla="*/ 429986 h 1374322"/>
                      <a:gd name="connsiteX16" fmla="*/ 337457 w 1143000"/>
                      <a:gd name="connsiteY16" fmla="*/ 468086 h 1374322"/>
                      <a:gd name="connsiteX17" fmla="*/ 381000 w 1143000"/>
                      <a:gd name="connsiteY17" fmla="*/ 473529 h 1374322"/>
                      <a:gd name="connsiteX18" fmla="*/ 386443 w 1143000"/>
                      <a:gd name="connsiteY18" fmla="*/ 549729 h 1374322"/>
                      <a:gd name="connsiteX19" fmla="*/ 413657 w 1143000"/>
                      <a:gd name="connsiteY19" fmla="*/ 552450 h 1374322"/>
                      <a:gd name="connsiteX20" fmla="*/ 413657 w 1143000"/>
                      <a:gd name="connsiteY20" fmla="*/ 617765 h 1374322"/>
                      <a:gd name="connsiteX21" fmla="*/ 432707 w 1143000"/>
                      <a:gd name="connsiteY21" fmla="*/ 620486 h 1374322"/>
                      <a:gd name="connsiteX22" fmla="*/ 443593 w 1143000"/>
                      <a:gd name="connsiteY22" fmla="*/ 666750 h 1374322"/>
                      <a:gd name="connsiteX23" fmla="*/ 547007 w 1143000"/>
                      <a:gd name="connsiteY23" fmla="*/ 672193 h 1374322"/>
                      <a:gd name="connsiteX24" fmla="*/ 555172 w 1143000"/>
                      <a:gd name="connsiteY24" fmla="*/ 693965 h 1374322"/>
                      <a:gd name="connsiteX25" fmla="*/ 582386 w 1143000"/>
                      <a:gd name="connsiteY25" fmla="*/ 699407 h 1374322"/>
                      <a:gd name="connsiteX26" fmla="*/ 585107 w 1143000"/>
                      <a:gd name="connsiteY26" fmla="*/ 734786 h 1374322"/>
                      <a:gd name="connsiteX27" fmla="*/ 585107 w 1143000"/>
                      <a:gd name="connsiteY27" fmla="*/ 734786 h 1374322"/>
                      <a:gd name="connsiteX28" fmla="*/ 598715 w 1143000"/>
                      <a:gd name="connsiteY28" fmla="*/ 843643 h 1374322"/>
                      <a:gd name="connsiteX29" fmla="*/ 623207 w 1143000"/>
                      <a:gd name="connsiteY29" fmla="*/ 846365 h 1374322"/>
                      <a:gd name="connsiteX30" fmla="*/ 631372 w 1143000"/>
                      <a:gd name="connsiteY30" fmla="*/ 906236 h 1374322"/>
                      <a:gd name="connsiteX31" fmla="*/ 721179 w 1143000"/>
                      <a:gd name="connsiteY31" fmla="*/ 914400 h 1374322"/>
                      <a:gd name="connsiteX32" fmla="*/ 737507 w 1143000"/>
                      <a:gd name="connsiteY32" fmla="*/ 949779 h 1374322"/>
                      <a:gd name="connsiteX33" fmla="*/ 783772 w 1143000"/>
                      <a:gd name="connsiteY33" fmla="*/ 947057 h 1374322"/>
                      <a:gd name="connsiteX34" fmla="*/ 791936 w 1143000"/>
                      <a:gd name="connsiteY34" fmla="*/ 1004207 h 1374322"/>
                      <a:gd name="connsiteX35" fmla="*/ 791936 w 1143000"/>
                      <a:gd name="connsiteY35" fmla="*/ 1004207 h 1374322"/>
                      <a:gd name="connsiteX36" fmla="*/ 810986 w 1143000"/>
                      <a:gd name="connsiteY36" fmla="*/ 1088572 h 1374322"/>
                      <a:gd name="connsiteX37" fmla="*/ 835479 w 1143000"/>
                      <a:gd name="connsiteY37" fmla="*/ 1088572 h 1374322"/>
                      <a:gd name="connsiteX38" fmla="*/ 840922 w 1143000"/>
                      <a:gd name="connsiteY38" fmla="*/ 1123950 h 1374322"/>
                      <a:gd name="connsiteX39" fmla="*/ 892629 w 1143000"/>
                      <a:gd name="connsiteY39" fmla="*/ 1140279 h 1374322"/>
                      <a:gd name="connsiteX40" fmla="*/ 892629 w 1143000"/>
                      <a:gd name="connsiteY40" fmla="*/ 1156607 h 1374322"/>
                      <a:gd name="connsiteX41" fmla="*/ 922565 w 1143000"/>
                      <a:gd name="connsiteY41" fmla="*/ 1151165 h 1374322"/>
                      <a:gd name="connsiteX42" fmla="*/ 919843 w 1143000"/>
                      <a:gd name="connsiteY42" fmla="*/ 1175657 h 1374322"/>
                      <a:gd name="connsiteX43" fmla="*/ 947057 w 1143000"/>
                      <a:gd name="connsiteY43" fmla="*/ 1175657 h 1374322"/>
                      <a:gd name="connsiteX44" fmla="*/ 947057 w 1143000"/>
                      <a:gd name="connsiteY44" fmla="*/ 1211036 h 1374322"/>
                      <a:gd name="connsiteX45" fmla="*/ 982436 w 1143000"/>
                      <a:gd name="connsiteY45" fmla="*/ 1211036 h 1374322"/>
                      <a:gd name="connsiteX46" fmla="*/ 982436 w 1143000"/>
                      <a:gd name="connsiteY46" fmla="*/ 1235529 h 1374322"/>
                      <a:gd name="connsiteX47" fmla="*/ 1009650 w 1143000"/>
                      <a:gd name="connsiteY47" fmla="*/ 1235529 h 1374322"/>
                      <a:gd name="connsiteX48" fmla="*/ 1020536 w 1143000"/>
                      <a:gd name="connsiteY48" fmla="*/ 1325336 h 1374322"/>
                      <a:gd name="connsiteX49" fmla="*/ 1042307 w 1143000"/>
                      <a:gd name="connsiteY49" fmla="*/ 1325336 h 1374322"/>
                      <a:gd name="connsiteX50" fmla="*/ 1039586 w 1143000"/>
                      <a:gd name="connsiteY50" fmla="*/ 1355272 h 1374322"/>
                      <a:gd name="connsiteX51" fmla="*/ 1072243 w 1143000"/>
                      <a:gd name="connsiteY51" fmla="*/ 1355272 h 1374322"/>
                      <a:gd name="connsiteX52" fmla="*/ 1072243 w 1143000"/>
                      <a:gd name="connsiteY52" fmla="*/ 1355272 h 1374322"/>
                      <a:gd name="connsiteX53" fmla="*/ 1143000 w 1143000"/>
                      <a:gd name="connsiteY53" fmla="*/ 1374322 h 1374322"/>
                      <a:gd name="connsiteX0" fmla="*/ 0 w 1143000"/>
                      <a:gd name="connsiteY0" fmla="*/ 0 h 1378611"/>
                      <a:gd name="connsiteX1" fmla="*/ 106136 w 1143000"/>
                      <a:gd name="connsiteY1" fmla="*/ 0 h 1378611"/>
                      <a:gd name="connsiteX2" fmla="*/ 106136 w 1143000"/>
                      <a:gd name="connsiteY2" fmla="*/ 35379 h 1378611"/>
                      <a:gd name="connsiteX3" fmla="*/ 133350 w 1143000"/>
                      <a:gd name="connsiteY3" fmla="*/ 35379 h 1378611"/>
                      <a:gd name="connsiteX4" fmla="*/ 136072 w 1143000"/>
                      <a:gd name="connsiteY4" fmla="*/ 65315 h 1378611"/>
                      <a:gd name="connsiteX5" fmla="*/ 155122 w 1143000"/>
                      <a:gd name="connsiteY5" fmla="*/ 65315 h 1378611"/>
                      <a:gd name="connsiteX6" fmla="*/ 160565 w 1143000"/>
                      <a:gd name="connsiteY6" fmla="*/ 100693 h 1378611"/>
                      <a:gd name="connsiteX7" fmla="*/ 187779 w 1143000"/>
                      <a:gd name="connsiteY7" fmla="*/ 100693 h 1378611"/>
                      <a:gd name="connsiteX8" fmla="*/ 204107 w 1143000"/>
                      <a:gd name="connsiteY8" fmla="*/ 321129 h 1378611"/>
                      <a:gd name="connsiteX9" fmla="*/ 223157 w 1143000"/>
                      <a:gd name="connsiteY9" fmla="*/ 323850 h 1378611"/>
                      <a:gd name="connsiteX10" fmla="*/ 228600 w 1143000"/>
                      <a:gd name="connsiteY10" fmla="*/ 367393 h 1378611"/>
                      <a:gd name="connsiteX11" fmla="*/ 255815 w 1143000"/>
                      <a:gd name="connsiteY11" fmla="*/ 372836 h 1378611"/>
                      <a:gd name="connsiteX12" fmla="*/ 255815 w 1143000"/>
                      <a:gd name="connsiteY12" fmla="*/ 372836 h 1378611"/>
                      <a:gd name="connsiteX13" fmla="*/ 280307 w 1143000"/>
                      <a:gd name="connsiteY13" fmla="*/ 397329 h 1378611"/>
                      <a:gd name="connsiteX14" fmla="*/ 288472 w 1143000"/>
                      <a:gd name="connsiteY14" fmla="*/ 429986 h 1378611"/>
                      <a:gd name="connsiteX15" fmla="*/ 321129 w 1143000"/>
                      <a:gd name="connsiteY15" fmla="*/ 429986 h 1378611"/>
                      <a:gd name="connsiteX16" fmla="*/ 337457 w 1143000"/>
                      <a:gd name="connsiteY16" fmla="*/ 468086 h 1378611"/>
                      <a:gd name="connsiteX17" fmla="*/ 381000 w 1143000"/>
                      <a:gd name="connsiteY17" fmla="*/ 473529 h 1378611"/>
                      <a:gd name="connsiteX18" fmla="*/ 386443 w 1143000"/>
                      <a:gd name="connsiteY18" fmla="*/ 549729 h 1378611"/>
                      <a:gd name="connsiteX19" fmla="*/ 413657 w 1143000"/>
                      <a:gd name="connsiteY19" fmla="*/ 552450 h 1378611"/>
                      <a:gd name="connsiteX20" fmla="*/ 413657 w 1143000"/>
                      <a:gd name="connsiteY20" fmla="*/ 617765 h 1378611"/>
                      <a:gd name="connsiteX21" fmla="*/ 432707 w 1143000"/>
                      <a:gd name="connsiteY21" fmla="*/ 620486 h 1378611"/>
                      <a:gd name="connsiteX22" fmla="*/ 443593 w 1143000"/>
                      <a:gd name="connsiteY22" fmla="*/ 666750 h 1378611"/>
                      <a:gd name="connsiteX23" fmla="*/ 547007 w 1143000"/>
                      <a:gd name="connsiteY23" fmla="*/ 672193 h 1378611"/>
                      <a:gd name="connsiteX24" fmla="*/ 555172 w 1143000"/>
                      <a:gd name="connsiteY24" fmla="*/ 693965 h 1378611"/>
                      <a:gd name="connsiteX25" fmla="*/ 582386 w 1143000"/>
                      <a:gd name="connsiteY25" fmla="*/ 699407 h 1378611"/>
                      <a:gd name="connsiteX26" fmla="*/ 585107 w 1143000"/>
                      <a:gd name="connsiteY26" fmla="*/ 734786 h 1378611"/>
                      <a:gd name="connsiteX27" fmla="*/ 585107 w 1143000"/>
                      <a:gd name="connsiteY27" fmla="*/ 734786 h 1378611"/>
                      <a:gd name="connsiteX28" fmla="*/ 598715 w 1143000"/>
                      <a:gd name="connsiteY28" fmla="*/ 843643 h 1378611"/>
                      <a:gd name="connsiteX29" fmla="*/ 623207 w 1143000"/>
                      <a:gd name="connsiteY29" fmla="*/ 846365 h 1378611"/>
                      <a:gd name="connsiteX30" fmla="*/ 631372 w 1143000"/>
                      <a:gd name="connsiteY30" fmla="*/ 906236 h 1378611"/>
                      <a:gd name="connsiteX31" fmla="*/ 721179 w 1143000"/>
                      <a:gd name="connsiteY31" fmla="*/ 914400 h 1378611"/>
                      <a:gd name="connsiteX32" fmla="*/ 737507 w 1143000"/>
                      <a:gd name="connsiteY32" fmla="*/ 949779 h 1378611"/>
                      <a:gd name="connsiteX33" fmla="*/ 783772 w 1143000"/>
                      <a:gd name="connsiteY33" fmla="*/ 947057 h 1378611"/>
                      <a:gd name="connsiteX34" fmla="*/ 791936 w 1143000"/>
                      <a:gd name="connsiteY34" fmla="*/ 1004207 h 1378611"/>
                      <a:gd name="connsiteX35" fmla="*/ 791936 w 1143000"/>
                      <a:gd name="connsiteY35" fmla="*/ 1004207 h 1378611"/>
                      <a:gd name="connsiteX36" fmla="*/ 810986 w 1143000"/>
                      <a:gd name="connsiteY36" fmla="*/ 1088572 h 1378611"/>
                      <a:gd name="connsiteX37" fmla="*/ 835479 w 1143000"/>
                      <a:gd name="connsiteY37" fmla="*/ 1088572 h 1378611"/>
                      <a:gd name="connsiteX38" fmla="*/ 840922 w 1143000"/>
                      <a:gd name="connsiteY38" fmla="*/ 1123950 h 1378611"/>
                      <a:gd name="connsiteX39" fmla="*/ 892629 w 1143000"/>
                      <a:gd name="connsiteY39" fmla="*/ 1140279 h 1378611"/>
                      <a:gd name="connsiteX40" fmla="*/ 892629 w 1143000"/>
                      <a:gd name="connsiteY40" fmla="*/ 1156607 h 1378611"/>
                      <a:gd name="connsiteX41" fmla="*/ 922565 w 1143000"/>
                      <a:gd name="connsiteY41" fmla="*/ 1151165 h 1378611"/>
                      <a:gd name="connsiteX42" fmla="*/ 919843 w 1143000"/>
                      <a:gd name="connsiteY42" fmla="*/ 1175657 h 1378611"/>
                      <a:gd name="connsiteX43" fmla="*/ 947057 w 1143000"/>
                      <a:gd name="connsiteY43" fmla="*/ 1175657 h 1378611"/>
                      <a:gd name="connsiteX44" fmla="*/ 947057 w 1143000"/>
                      <a:gd name="connsiteY44" fmla="*/ 1211036 h 1378611"/>
                      <a:gd name="connsiteX45" fmla="*/ 982436 w 1143000"/>
                      <a:gd name="connsiteY45" fmla="*/ 1211036 h 1378611"/>
                      <a:gd name="connsiteX46" fmla="*/ 982436 w 1143000"/>
                      <a:gd name="connsiteY46" fmla="*/ 1235529 h 1378611"/>
                      <a:gd name="connsiteX47" fmla="*/ 1009650 w 1143000"/>
                      <a:gd name="connsiteY47" fmla="*/ 1235529 h 1378611"/>
                      <a:gd name="connsiteX48" fmla="*/ 1020536 w 1143000"/>
                      <a:gd name="connsiteY48" fmla="*/ 1325336 h 1378611"/>
                      <a:gd name="connsiteX49" fmla="*/ 1042307 w 1143000"/>
                      <a:gd name="connsiteY49" fmla="*/ 1325336 h 1378611"/>
                      <a:gd name="connsiteX50" fmla="*/ 1039586 w 1143000"/>
                      <a:gd name="connsiteY50" fmla="*/ 1355272 h 1378611"/>
                      <a:gd name="connsiteX51" fmla="*/ 1072243 w 1143000"/>
                      <a:gd name="connsiteY51" fmla="*/ 1355272 h 1378611"/>
                      <a:gd name="connsiteX52" fmla="*/ 1066800 w 1143000"/>
                      <a:gd name="connsiteY52" fmla="*/ 1377044 h 1378611"/>
                      <a:gd name="connsiteX53" fmla="*/ 1143000 w 1143000"/>
                      <a:gd name="connsiteY53" fmla="*/ 1374322 h 1378611"/>
                      <a:gd name="connsiteX0" fmla="*/ 0 w 1143000"/>
                      <a:gd name="connsiteY0" fmla="*/ 0 h 1378611"/>
                      <a:gd name="connsiteX1" fmla="*/ 106136 w 1143000"/>
                      <a:gd name="connsiteY1" fmla="*/ 0 h 1378611"/>
                      <a:gd name="connsiteX2" fmla="*/ 106136 w 1143000"/>
                      <a:gd name="connsiteY2" fmla="*/ 35379 h 1378611"/>
                      <a:gd name="connsiteX3" fmla="*/ 133350 w 1143000"/>
                      <a:gd name="connsiteY3" fmla="*/ 35379 h 1378611"/>
                      <a:gd name="connsiteX4" fmla="*/ 136072 w 1143000"/>
                      <a:gd name="connsiteY4" fmla="*/ 65315 h 1378611"/>
                      <a:gd name="connsiteX5" fmla="*/ 155122 w 1143000"/>
                      <a:gd name="connsiteY5" fmla="*/ 65315 h 1378611"/>
                      <a:gd name="connsiteX6" fmla="*/ 160565 w 1143000"/>
                      <a:gd name="connsiteY6" fmla="*/ 100693 h 1378611"/>
                      <a:gd name="connsiteX7" fmla="*/ 187779 w 1143000"/>
                      <a:gd name="connsiteY7" fmla="*/ 100693 h 1378611"/>
                      <a:gd name="connsiteX8" fmla="*/ 204107 w 1143000"/>
                      <a:gd name="connsiteY8" fmla="*/ 321129 h 1378611"/>
                      <a:gd name="connsiteX9" fmla="*/ 223157 w 1143000"/>
                      <a:gd name="connsiteY9" fmla="*/ 323850 h 1378611"/>
                      <a:gd name="connsiteX10" fmla="*/ 228600 w 1143000"/>
                      <a:gd name="connsiteY10" fmla="*/ 367393 h 1378611"/>
                      <a:gd name="connsiteX11" fmla="*/ 255815 w 1143000"/>
                      <a:gd name="connsiteY11" fmla="*/ 372836 h 1378611"/>
                      <a:gd name="connsiteX12" fmla="*/ 255815 w 1143000"/>
                      <a:gd name="connsiteY12" fmla="*/ 372836 h 1378611"/>
                      <a:gd name="connsiteX13" fmla="*/ 280307 w 1143000"/>
                      <a:gd name="connsiteY13" fmla="*/ 397329 h 1378611"/>
                      <a:gd name="connsiteX14" fmla="*/ 288472 w 1143000"/>
                      <a:gd name="connsiteY14" fmla="*/ 429986 h 1378611"/>
                      <a:gd name="connsiteX15" fmla="*/ 321129 w 1143000"/>
                      <a:gd name="connsiteY15" fmla="*/ 429986 h 1378611"/>
                      <a:gd name="connsiteX16" fmla="*/ 337457 w 1143000"/>
                      <a:gd name="connsiteY16" fmla="*/ 468086 h 1378611"/>
                      <a:gd name="connsiteX17" fmla="*/ 381000 w 1143000"/>
                      <a:gd name="connsiteY17" fmla="*/ 473529 h 1378611"/>
                      <a:gd name="connsiteX18" fmla="*/ 386443 w 1143000"/>
                      <a:gd name="connsiteY18" fmla="*/ 549729 h 1378611"/>
                      <a:gd name="connsiteX19" fmla="*/ 413657 w 1143000"/>
                      <a:gd name="connsiteY19" fmla="*/ 552450 h 1378611"/>
                      <a:gd name="connsiteX20" fmla="*/ 413657 w 1143000"/>
                      <a:gd name="connsiteY20" fmla="*/ 617765 h 1378611"/>
                      <a:gd name="connsiteX21" fmla="*/ 432707 w 1143000"/>
                      <a:gd name="connsiteY21" fmla="*/ 620486 h 1378611"/>
                      <a:gd name="connsiteX22" fmla="*/ 443593 w 1143000"/>
                      <a:gd name="connsiteY22" fmla="*/ 666750 h 1378611"/>
                      <a:gd name="connsiteX23" fmla="*/ 547007 w 1143000"/>
                      <a:gd name="connsiteY23" fmla="*/ 672193 h 1378611"/>
                      <a:gd name="connsiteX24" fmla="*/ 555172 w 1143000"/>
                      <a:gd name="connsiteY24" fmla="*/ 693965 h 1378611"/>
                      <a:gd name="connsiteX25" fmla="*/ 582386 w 1143000"/>
                      <a:gd name="connsiteY25" fmla="*/ 699407 h 1378611"/>
                      <a:gd name="connsiteX26" fmla="*/ 585107 w 1143000"/>
                      <a:gd name="connsiteY26" fmla="*/ 734786 h 1378611"/>
                      <a:gd name="connsiteX27" fmla="*/ 585107 w 1143000"/>
                      <a:gd name="connsiteY27" fmla="*/ 734786 h 1378611"/>
                      <a:gd name="connsiteX28" fmla="*/ 598715 w 1143000"/>
                      <a:gd name="connsiteY28" fmla="*/ 843643 h 1378611"/>
                      <a:gd name="connsiteX29" fmla="*/ 623207 w 1143000"/>
                      <a:gd name="connsiteY29" fmla="*/ 846365 h 1378611"/>
                      <a:gd name="connsiteX30" fmla="*/ 631372 w 1143000"/>
                      <a:gd name="connsiteY30" fmla="*/ 906236 h 1378611"/>
                      <a:gd name="connsiteX31" fmla="*/ 721179 w 1143000"/>
                      <a:gd name="connsiteY31" fmla="*/ 914400 h 1378611"/>
                      <a:gd name="connsiteX32" fmla="*/ 737507 w 1143000"/>
                      <a:gd name="connsiteY32" fmla="*/ 949779 h 1378611"/>
                      <a:gd name="connsiteX33" fmla="*/ 783772 w 1143000"/>
                      <a:gd name="connsiteY33" fmla="*/ 947057 h 1378611"/>
                      <a:gd name="connsiteX34" fmla="*/ 791936 w 1143000"/>
                      <a:gd name="connsiteY34" fmla="*/ 1004207 h 1378611"/>
                      <a:gd name="connsiteX35" fmla="*/ 791936 w 1143000"/>
                      <a:gd name="connsiteY35" fmla="*/ 1004207 h 1378611"/>
                      <a:gd name="connsiteX36" fmla="*/ 810986 w 1143000"/>
                      <a:gd name="connsiteY36" fmla="*/ 1088572 h 1378611"/>
                      <a:gd name="connsiteX37" fmla="*/ 835479 w 1143000"/>
                      <a:gd name="connsiteY37" fmla="*/ 1088572 h 1378611"/>
                      <a:gd name="connsiteX38" fmla="*/ 840922 w 1143000"/>
                      <a:gd name="connsiteY38" fmla="*/ 1123950 h 1378611"/>
                      <a:gd name="connsiteX39" fmla="*/ 892629 w 1143000"/>
                      <a:gd name="connsiteY39" fmla="*/ 1140279 h 1378611"/>
                      <a:gd name="connsiteX40" fmla="*/ 892629 w 1143000"/>
                      <a:gd name="connsiteY40" fmla="*/ 1156607 h 1378611"/>
                      <a:gd name="connsiteX41" fmla="*/ 922565 w 1143000"/>
                      <a:gd name="connsiteY41" fmla="*/ 1151165 h 1378611"/>
                      <a:gd name="connsiteX42" fmla="*/ 919843 w 1143000"/>
                      <a:gd name="connsiteY42" fmla="*/ 1175657 h 1378611"/>
                      <a:gd name="connsiteX43" fmla="*/ 947057 w 1143000"/>
                      <a:gd name="connsiteY43" fmla="*/ 1175657 h 1378611"/>
                      <a:gd name="connsiteX44" fmla="*/ 947057 w 1143000"/>
                      <a:gd name="connsiteY44" fmla="*/ 1211036 h 1378611"/>
                      <a:gd name="connsiteX45" fmla="*/ 982436 w 1143000"/>
                      <a:gd name="connsiteY45" fmla="*/ 1211036 h 1378611"/>
                      <a:gd name="connsiteX46" fmla="*/ 982436 w 1143000"/>
                      <a:gd name="connsiteY46" fmla="*/ 1235529 h 1378611"/>
                      <a:gd name="connsiteX47" fmla="*/ 1009650 w 1143000"/>
                      <a:gd name="connsiteY47" fmla="*/ 1235529 h 1378611"/>
                      <a:gd name="connsiteX48" fmla="*/ 1020536 w 1143000"/>
                      <a:gd name="connsiteY48" fmla="*/ 1325336 h 1378611"/>
                      <a:gd name="connsiteX49" fmla="*/ 1042307 w 1143000"/>
                      <a:gd name="connsiteY49" fmla="*/ 1325336 h 1378611"/>
                      <a:gd name="connsiteX50" fmla="*/ 1039586 w 1143000"/>
                      <a:gd name="connsiteY50" fmla="*/ 1355272 h 1378611"/>
                      <a:gd name="connsiteX51" fmla="*/ 1072243 w 1143000"/>
                      <a:gd name="connsiteY51" fmla="*/ 1355272 h 1378611"/>
                      <a:gd name="connsiteX52" fmla="*/ 1066800 w 1143000"/>
                      <a:gd name="connsiteY52" fmla="*/ 1377044 h 1378611"/>
                      <a:gd name="connsiteX53" fmla="*/ 1143000 w 1143000"/>
                      <a:gd name="connsiteY53" fmla="*/ 1374322 h 1378611"/>
                      <a:gd name="connsiteX0" fmla="*/ 0 w 1143000"/>
                      <a:gd name="connsiteY0" fmla="*/ 0 h 1376155"/>
                      <a:gd name="connsiteX1" fmla="*/ 106136 w 1143000"/>
                      <a:gd name="connsiteY1" fmla="*/ 0 h 1376155"/>
                      <a:gd name="connsiteX2" fmla="*/ 106136 w 1143000"/>
                      <a:gd name="connsiteY2" fmla="*/ 35379 h 1376155"/>
                      <a:gd name="connsiteX3" fmla="*/ 133350 w 1143000"/>
                      <a:gd name="connsiteY3" fmla="*/ 35379 h 1376155"/>
                      <a:gd name="connsiteX4" fmla="*/ 136072 w 1143000"/>
                      <a:gd name="connsiteY4" fmla="*/ 65315 h 1376155"/>
                      <a:gd name="connsiteX5" fmla="*/ 155122 w 1143000"/>
                      <a:gd name="connsiteY5" fmla="*/ 65315 h 1376155"/>
                      <a:gd name="connsiteX6" fmla="*/ 160565 w 1143000"/>
                      <a:gd name="connsiteY6" fmla="*/ 100693 h 1376155"/>
                      <a:gd name="connsiteX7" fmla="*/ 187779 w 1143000"/>
                      <a:gd name="connsiteY7" fmla="*/ 100693 h 1376155"/>
                      <a:gd name="connsiteX8" fmla="*/ 204107 w 1143000"/>
                      <a:gd name="connsiteY8" fmla="*/ 321129 h 1376155"/>
                      <a:gd name="connsiteX9" fmla="*/ 223157 w 1143000"/>
                      <a:gd name="connsiteY9" fmla="*/ 323850 h 1376155"/>
                      <a:gd name="connsiteX10" fmla="*/ 228600 w 1143000"/>
                      <a:gd name="connsiteY10" fmla="*/ 367393 h 1376155"/>
                      <a:gd name="connsiteX11" fmla="*/ 255815 w 1143000"/>
                      <a:gd name="connsiteY11" fmla="*/ 372836 h 1376155"/>
                      <a:gd name="connsiteX12" fmla="*/ 255815 w 1143000"/>
                      <a:gd name="connsiteY12" fmla="*/ 372836 h 1376155"/>
                      <a:gd name="connsiteX13" fmla="*/ 280307 w 1143000"/>
                      <a:gd name="connsiteY13" fmla="*/ 397329 h 1376155"/>
                      <a:gd name="connsiteX14" fmla="*/ 288472 w 1143000"/>
                      <a:gd name="connsiteY14" fmla="*/ 429986 h 1376155"/>
                      <a:gd name="connsiteX15" fmla="*/ 321129 w 1143000"/>
                      <a:gd name="connsiteY15" fmla="*/ 429986 h 1376155"/>
                      <a:gd name="connsiteX16" fmla="*/ 337457 w 1143000"/>
                      <a:gd name="connsiteY16" fmla="*/ 468086 h 1376155"/>
                      <a:gd name="connsiteX17" fmla="*/ 381000 w 1143000"/>
                      <a:gd name="connsiteY17" fmla="*/ 473529 h 1376155"/>
                      <a:gd name="connsiteX18" fmla="*/ 386443 w 1143000"/>
                      <a:gd name="connsiteY18" fmla="*/ 549729 h 1376155"/>
                      <a:gd name="connsiteX19" fmla="*/ 413657 w 1143000"/>
                      <a:gd name="connsiteY19" fmla="*/ 552450 h 1376155"/>
                      <a:gd name="connsiteX20" fmla="*/ 413657 w 1143000"/>
                      <a:gd name="connsiteY20" fmla="*/ 617765 h 1376155"/>
                      <a:gd name="connsiteX21" fmla="*/ 432707 w 1143000"/>
                      <a:gd name="connsiteY21" fmla="*/ 620486 h 1376155"/>
                      <a:gd name="connsiteX22" fmla="*/ 443593 w 1143000"/>
                      <a:gd name="connsiteY22" fmla="*/ 666750 h 1376155"/>
                      <a:gd name="connsiteX23" fmla="*/ 547007 w 1143000"/>
                      <a:gd name="connsiteY23" fmla="*/ 672193 h 1376155"/>
                      <a:gd name="connsiteX24" fmla="*/ 555172 w 1143000"/>
                      <a:gd name="connsiteY24" fmla="*/ 693965 h 1376155"/>
                      <a:gd name="connsiteX25" fmla="*/ 582386 w 1143000"/>
                      <a:gd name="connsiteY25" fmla="*/ 699407 h 1376155"/>
                      <a:gd name="connsiteX26" fmla="*/ 585107 w 1143000"/>
                      <a:gd name="connsiteY26" fmla="*/ 734786 h 1376155"/>
                      <a:gd name="connsiteX27" fmla="*/ 585107 w 1143000"/>
                      <a:gd name="connsiteY27" fmla="*/ 734786 h 1376155"/>
                      <a:gd name="connsiteX28" fmla="*/ 598715 w 1143000"/>
                      <a:gd name="connsiteY28" fmla="*/ 843643 h 1376155"/>
                      <a:gd name="connsiteX29" fmla="*/ 623207 w 1143000"/>
                      <a:gd name="connsiteY29" fmla="*/ 846365 h 1376155"/>
                      <a:gd name="connsiteX30" fmla="*/ 631372 w 1143000"/>
                      <a:gd name="connsiteY30" fmla="*/ 906236 h 1376155"/>
                      <a:gd name="connsiteX31" fmla="*/ 721179 w 1143000"/>
                      <a:gd name="connsiteY31" fmla="*/ 914400 h 1376155"/>
                      <a:gd name="connsiteX32" fmla="*/ 737507 w 1143000"/>
                      <a:gd name="connsiteY32" fmla="*/ 949779 h 1376155"/>
                      <a:gd name="connsiteX33" fmla="*/ 783772 w 1143000"/>
                      <a:gd name="connsiteY33" fmla="*/ 947057 h 1376155"/>
                      <a:gd name="connsiteX34" fmla="*/ 791936 w 1143000"/>
                      <a:gd name="connsiteY34" fmla="*/ 1004207 h 1376155"/>
                      <a:gd name="connsiteX35" fmla="*/ 791936 w 1143000"/>
                      <a:gd name="connsiteY35" fmla="*/ 1004207 h 1376155"/>
                      <a:gd name="connsiteX36" fmla="*/ 810986 w 1143000"/>
                      <a:gd name="connsiteY36" fmla="*/ 1088572 h 1376155"/>
                      <a:gd name="connsiteX37" fmla="*/ 835479 w 1143000"/>
                      <a:gd name="connsiteY37" fmla="*/ 1088572 h 1376155"/>
                      <a:gd name="connsiteX38" fmla="*/ 840922 w 1143000"/>
                      <a:gd name="connsiteY38" fmla="*/ 1123950 h 1376155"/>
                      <a:gd name="connsiteX39" fmla="*/ 892629 w 1143000"/>
                      <a:gd name="connsiteY39" fmla="*/ 1140279 h 1376155"/>
                      <a:gd name="connsiteX40" fmla="*/ 892629 w 1143000"/>
                      <a:gd name="connsiteY40" fmla="*/ 1156607 h 1376155"/>
                      <a:gd name="connsiteX41" fmla="*/ 922565 w 1143000"/>
                      <a:gd name="connsiteY41" fmla="*/ 1151165 h 1376155"/>
                      <a:gd name="connsiteX42" fmla="*/ 919843 w 1143000"/>
                      <a:gd name="connsiteY42" fmla="*/ 1175657 h 1376155"/>
                      <a:gd name="connsiteX43" fmla="*/ 947057 w 1143000"/>
                      <a:gd name="connsiteY43" fmla="*/ 1175657 h 1376155"/>
                      <a:gd name="connsiteX44" fmla="*/ 947057 w 1143000"/>
                      <a:gd name="connsiteY44" fmla="*/ 1211036 h 1376155"/>
                      <a:gd name="connsiteX45" fmla="*/ 982436 w 1143000"/>
                      <a:gd name="connsiteY45" fmla="*/ 1211036 h 1376155"/>
                      <a:gd name="connsiteX46" fmla="*/ 982436 w 1143000"/>
                      <a:gd name="connsiteY46" fmla="*/ 1235529 h 1376155"/>
                      <a:gd name="connsiteX47" fmla="*/ 1009650 w 1143000"/>
                      <a:gd name="connsiteY47" fmla="*/ 1235529 h 1376155"/>
                      <a:gd name="connsiteX48" fmla="*/ 1020536 w 1143000"/>
                      <a:gd name="connsiteY48" fmla="*/ 1325336 h 1376155"/>
                      <a:gd name="connsiteX49" fmla="*/ 1042307 w 1143000"/>
                      <a:gd name="connsiteY49" fmla="*/ 1325336 h 1376155"/>
                      <a:gd name="connsiteX50" fmla="*/ 1039586 w 1143000"/>
                      <a:gd name="connsiteY50" fmla="*/ 1355272 h 1376155"/>
                      <a:gd name="connsiteX51" fmla="*/ 1072243 w 1143000"/>
                      <a:gd name="connsiteY51" fmla="*/ 1355272 h 1376155"/>
                      <a:gd name="connsiteX52" fmla="*/ 1058636 w 1143000"/>
                      <a:gd name="connsiteY52" fmla="*/ 1374323 h 1376155"/>
                      <a:gd name="connsiteX53" fmla="*/ 1143000 w 1143000"/>
                      <a:gd name="connsiteY53" fmla="*/ 1374322 h 1376155"/>
                      <a:gd name="connsiteX0" fmla="*/ 0 w 1143000"/>
                      <a:gd name="connsiteY0" fmla="*/ 0 h 1376155"/>
                      <a:gd name="connsiteX1" fmla="*/ 106136 w 1143000"/>
                      <a:gd name="connsiteY1" fmla="*/ 0 h 1376155"/>
                      <a:gd name="connsiteX2" fmla="*/ 106136 w 1143000"/>
                      <a:gd name="connsiteY2" fmla="*/ 35379 h 1376155"/>
                      <a:gd name="connsiteX3" fmla="*/ 133350 w 1143000"/>
                      <a:gd name="connsiteY3" fmla="*/ 35379 h 1376155"/>
                      <a:gd name="connsiteX4" fmla="*/ 136072 w 1143000"/>
                      <a:gd name="connsiteY4" fmla="*/ 65315 h 1376155"/>
                      <a:gd name="connsiteX5" fmla="*/ 155122 w 1143000"/>
                      <a:gd name="connsiteY5" fmla="*/ 65315 h 1376155"/>
                      <a:gd name="connsiteX6" fmla="*/ 160565 w 1143000"/>
                      <a:gd name="connsiteY6" fmla="*/ 100693 h 1376155"/>
                      <a:gd name="connsiteX7" fmla="*/ 187779 w 1143000"/>
                      <a:gd name="connsiteY7" fmla="*/ 100693 h 1376155"/>
                      <a:gd name="connsiteX8" fmla="*/ 204107 w 1143000"/>
                      <a:gd name="connsiteY8" fmla="*/ 321129 h 1376155"/>
                      <a:gd name="connsiteX9" fmla="*/ 223157 w 1143000"/>
                      <a:gd name="connsiteY9" fmla="*/ 323850 h 1376155"/>
                      <a:gd name="connsiteX10" fmla="*/ 228600 w 1143000"/>
                      <a:gd name="connsiteY10" fmla="*/ 367393 h 1376155"/>
                      <a:gd name="connsiteX11" fmla="*/ 255815 w 1143000"/>
                      <a:gd name="connsiteY11" fmla="*/ 372836 h 1376155"/>
                      <a:gd name="connsiteX12" fmla="*/ 255815 w 1143000"/>
                      <a:gd name="connsiteY12" fmla="*/ 372836 h 1376155"/>
                      <a:gd name="connsiteX13" fmla="*/ 280307 w 1143000"/>
                      <a:gd name="connsiteY13" fmla="*/ 397329 h 1376155"/>
                      <a:gd name="connsiteX14" fmla="*/ 288472 w 1143000"/>
                      <a:gd name="connsiteY14" fmla="*/ 429986 h 1376155"/>
                      <a:gd name="connsiteX15" fmla="*/ 321129 w 1143000"/>
                      <a:gd name="connsiteY15" fmla="*/ 429986 h 1376155"/>
                      <a:gd name="connsiteX16" fmla="*/ 337457 w 1143000"/>
                      <a:gd name="connsiteY16" fmla="*/ 468086 h 1376155"/>
                      <a:gd name="connsiteX17" fmla="*/ 381000 w 1143000"/>
                      <a:gd name="connsiteY17" fmla="*/ 473529 h 1376155"/>
                      <a:gd name="connsiteX18" fmla="*/ 386443 w 1143000"/>
                      <a:gd name="connsiteY18" fmla="*/ 549729 h 1376155"/>
                      <a:gd name="connsiteX19" fmla="*/ 413657 w 1143000"/>
                      <a:gd name="connsiteY19" fmla="*/ 552450 h 1376155"/>
                      <a:gd name="connsiteX20" fmla="*/ 413657 w 1143000"/>
                      <a:gd name="connsiteY20" fmla="*/ 617765 h 1376155"/>
                      <a:gd name="connsiteX21" fmla="*/ 432707 w 1143000"/>
                      <a:gd name="connsiteY21" fmla="*/ 620486 h 1376155"/>
                      <a:gd name="connsiteX22" fmla="*/ 443593 w 1143000"/>
                      <a:gd name="connsiteY22" fmla="*/ 666750 h 1376155"/>
                      <a:gd name="connsiteX23" fmla="*/ 547007 w 1143000"/>
                      <a:gd name="connsiteY23" fmla="*/ 672193 h 1376155"/>
                      <a:gd name="connsiteX24" fmla="*/ 555172 w 1143000"/>
                      <a:gd name="connsiteY24" fmla="*/ 693965 h 1376155"/>
                      <a:gd name="connsiteX25" fmla="*/ 582386 w 1143000"/>
                      <a:gd name="connsiteY25" fmla="*/ 699407 h 1376155"/>
                      <a:gd name="connsiteX26" fmla="*/ 585107 w 1143000"/>
                      <a:gd name="connsiteY26" fmla="*/ 734786 h 1376155"/>
                      <a:gd name="connsiteX27" fmla="*/ 585107 w 1143000"/>
                      <a:gd name="connsiteY27" fmla="*/ 734786 h 1376155"/>
                      <a:gd name="connsiteX28" fmla="*/ 598715 w 1143000"/>
                      <a:gd name="connsiteY28" fmla="*/ 843643 h 1376155"/>
                      <a:gd name="connsiteX29" fmla="*/ 623207 w 1143000"/>
                      <a:gd name="connsiteY29" fmla="*/ 846365 h 1376155"/>
                      <a:gd name="connsiteX30" fmla="*/ 631372 w 1143000"/>
                      <a:gd name="connsiteY30" fmla="*/ 906236 h 1376155"/>
                      <a:gd name="connsiteX31" fmla="*/ 721179 w 1143000"/>
                      <a:gd name="connsiteY31" fmla="*/ 914400 h 1376155"/>
                      <a:gd name="connsiteX32" fmla="*/ 737507 w 1143000"/>
                      <a:gd name="connsiteY32" fmla="*/ 949779 h 1376155"/>
                      <a:gd name="connsiteX33" fmla="*/ 783772 w 1143000"/>
                      <a:gd name="connsiteY33" fmla="*/ 947057 h 1376155"/>
                      <a:gd name="connsiteX34" fmla="*/ 791936 w 1143000"/>
                      <a:gd name="connsiteY34" fmla="*/ 1004207 h 1376155"/>
                      <a:gd name="connsiteX35" fmla="*/ 791936 w 1143000"/>
                      <a:gd name="connsiteY35" fmla="*/ 1004207 h 1376155"/>
                      <a:gd name="connsiteX36" fmla="*/ 810986 w 1143000"/>
                      <a:gd name="connsiteY36" fmla="*/ 1088572 h 1376155"/>
                      <a:gd name="connsiteX37" fmla="*/ 835479 w 1143000"/>
                      <a:gd name="connsiteY37" fmla="*/ 1088572 h 1376155"/>
                      <a:gd name="connsiteX38" fmla="*/ 840922 w 1143000"/>
                      <a:gd name="connsiteY38" fmla="*/ 1123950 h 1376155"/>
                      <a:gd name="connsiteX39" fmla="*/ 892629 w 1143000"/>
                      <a:gd name="connsiteY39" fmla="*/ 1140279 h 1376155"/>
                      <a:gd name="connsiteX40" fmla="*/ 892629 w 1143000"/>
                      <a:gd name="connsiteY40" fmla="*/ 1156607 h 1376155"/>
                      <a:gd name="connsiteX41" fmla="*/ 922565 w 1143000"/>
                      <a:gd name="connsiteY41" fmla="*/ 1151165 h 1376155"/>
                      <a:gd name="connsiteX42" fmla="*/ 919843 w 1143000"/>
                      <a:gd name="connsiteY42" fmla="*/ 1175657 h 1376155"/>
                      <a:gd name="connsiteX43" fmla="*/ 947057 w 1143000"/>
                      <a:gd name="connsiteY43" fmla="*/ 1175657 h 1376155"/>
                      <a:gd name="connsiteX44" fmla="*/ 947057 w 1143000"/>
                      <a:gd name="connsiteY44" fmla="*/ 1211036 h 1376155"/>
                      <a:gd name="connsiteX45" fmla="*/ 982436 w 1143000"/>
                      <a:gd name="connsiteY45" fmla="*/ 1211036 h 1376155"/>
                      <a:gd name="connsiteX46" fmla="*/ 982436 w 1143000"/>
                      <a:gd name="connsiteY46" fmla="*/ 1235529 h 1376155"/>
                      <a:gd name="connsiteX47" fmla="*/ 1009650 w 1143000"/>
                      <a:gd name="connsiteY47" fmla="*/ 1235529 h 1376155"/>
                      <a:gd name="connsiteX48" fmla="*/ 1020536 w 1143000"/>
                      <a:gd name="connsiteY48" fmla="*/ 1325336 h 1376155"/>
                      <a:gd name="connsiteX49" fmla="*/ 1042307 w 1143000"/>
                      <a:gd name="connsiteY49" fmla="*/ 1325336 h 1376155"/>
                      <a:gd name="connsiteX50" fmla="*/ 1039586 w 1143000"/>
                      <a:gd name="connsiteY50" fmla="*/ 1355272 h 1376155"/>
                      <a:gd name="connsiteX51" fmla="*/ 1072243 w 1143000"/>
                      <a:gd name="connsiteY51" fmla="*/ 1355272 h 1376155"/>
                      <a:gd name="connsiteX52" fmla="*/ 1069522 w 1143000"/>
                      <a:gd name="connsiteY52" fmla="*/ 1374323 h 1376155"/>
                      <a:gd name="connsiteX53" fmla="*/ 1143000 w 1143000"/>
                      <a:gd name="connsiteY53" fmla="*/ 1374322 h 1376155"/>
                      <a:gd name="connsiteX0" fmla="*/ 0 w 1143000"/>
                      <a:gd name="connsiteY0" fmla="*/ 0 h 1385208"/>
                      <a:gd name="connsiteX1" fmla="*/ 106136 w 1143000"/>
                      <a:gd name="connsiteY1" fmla="*/ 0 h 1385208"/>
                      <a:gd name="connsiteX2" fmla="*/ 106136 w 1143000"/>
                      <a:gd name="connsiteY2" fmla="*/ 35379 h 1385208"/>
                      <a:gd name="connsiteX3" fmla="*/ 133350 w 1143000"/>
                      <a:gd name="connsiteY3" fmla="*/ 35379 h 1385208"/>
                      <a:gd name="connsiteX4" fmla="*/ 136072 w 1143000"/>
                      <a:gd name="connsiteY4" fmla="*/ 65315 h 1385208"/>
                      <a:gd name="connsiteX5" fmla="*/ 155122 w 1143000"/>
                      <a:gd name="connsiteY5" fmla="*/ 65315 h 1385208"/>
                      <a:gd name="connsiteX6" fmla="*/ 160565 w 1143000"/>
                      <a:gd name="connsiteY6" fmla="*/ 100693 h 1385208"/>
                      <a:gd name="connsiteX7" fmla="*/ 187779 w 1143000"/>
                      <a:gd name="connsiteY7" fmla="*/ 100693 h 1385208"/>
                      <a:gd name="connsiteX8" fmla="*/ 204107 w 1143000"/>
                      <a:gd name="connsiteY8" fmla="*/ 321129 h 1385208"/>
                      <a:gd name="connsiteX9" fmla="*/ 223157 w 1143000"/>
                      <a:gd name="connsiteY9" fmla="*/ 323850 h 1385208"/>
                      <a:gd name="connsiteX10" fmla="*/ 228600 w 1143000"/>
                      <a:gd name="connsiteY10" fmla="*/ 367393 h 1385208"/>
                      <a:gd name="connsiteX11" fmla="*/ 255815 w 1143000"/>
                      <a:gd name="connsiteY11" fmla="*/ 372836 h 1385208"/>
                      <a:gd name="connsiteX12" fmla="*/ 255815 w 1143000"/>
                      <a:gd name="connsiteY12" fmla="*/ 372836 h 1385208"/>
                      <a:gd name="connsiteX13" fmla="*/ 280307 w 1143000"/>
                      <a:gd name="connsiteY13" fmla="*/ 397329 h 1385208"/>
                      <a:gd name="connsiteX14" fmla="*/ 288472 w 1143000"/>
                      <a:gd name="connsiteY14" fmla="*/ 429986 h 1385208"/>
                      <a:gd name="connsiteX15" fmla="*/ 321129 w 1143000"/>
                      <a:gd name="connsiteY15" fmla="*/ 429986 h 1385208"/>
                      <a:gd name="connsiteX16" fmla="*/ 337457 w 1143000"/>
                      <a:gd name="connsiteY16" fmla="*/ 468086 h 1385208"/>
                      <a:gd name="connsiteX17" fmla="*/ 381000 w 1143000"/>
                      <a:gd name="connsiteY17" fmla="*/ 473529 h 1385208"/>
                      <a:gd name="connsiteX18" fmla="*/ 386443 w 1143000"/>
                      <a:gd name="connsiteY18" fmla="*/ 549729 h 1385208"/>
                      <a:gd name="connsiteX19" fmla="*/ 413657 w 1143000"/>
                      <a:gd name="connsiteY19" fmla="*/ 552450 h 1385208"/>
                      <a:gd name="connsiteX20" fmla="*/ 413657 w 1143000"/>
                      <a:gd name="connsiteY20" fmla="*/ 617765 h 1385208"/>
                      <a:gd name="connsiteX21" fmla="*/ 432707 w 1143000"/>
                      <a:gd name="connsiteY21" fmla="*/ 620486 h 1385208"/>
                      <a:gd name="connsiteX22" fmla="*/ 443593 w 1143000"/>
                      <a:gd name="connsiteY22" fmla="*/ 666750 h 1385208"/>
                      <a:gd name="connsiteX23" fmla="*/ 547007 w 1143000"/>
                      <a:gd name="connsiteY23" fmla="*/ 672193 h 1385208"/>
                      <a:gd name="connsiteX24" fmla="*/ 555172 w 1143000"/>
                      <a:gd name="connsiteY24" fmla="*/ 693965 h 1385208"/>
                      <a:gd name="connsiteX25" fmla="*/ 582386 w 1143000"/>
                      <a:gd name="connsiteY25" fmla="*/ 699407 h 1385208"/>
                      <a:gd name="connsiteX26" fmla="*/ 585107 w 1143000"/>
                      <a:gd name="connsiteY26" fmla="*/ 734786 h 1385208"/>
                      <a:gd name="connsiteX27" fmla="*/ 585107 w 1143000"/>
                      <a:gd name="connsiteY27" fmla="*/ 734786 h 1385208"/>
                      <a:gd name="connsiteX28" fmla="*/ 598715 w 1143000"/>
                      <a:gd name="connsiteY28" fmla="*/ 843643 h 1385208"/>
                      <a:gd name="connsiteX29" fmla="*/ 623207 w 1143000"/>
                      <a:gd name="connsiteY29" fmla="*/ 846365 h 1385208"/>
                      <a:gd name="connsiteX30" fmla="*/ 631372 w 1143000"/>
                      <a:gd name="connsiteY30" fmla="*/ 906236 h 1385208"/>
                      <a:gd name="connsiteX31" fmla="*/ 721179 w 1143000"/>
                      <a:gd name="connsiteY31" fmla="*/ 914400 h 1385208"/>
                      <a:gd name="connsiteX32" fmla="*/ 737507 w 1143000"/>
                      <a:gd name="connsiteY32" fmla="*/ 949779 h 1385208"/>
                      <a:gd name="connsiteX33" fmla="*/ 783772 w 1143000"/>
                      <a:gd name="connsiteY33" fmla="*/ 947057 h 1385208"/>
                      <a:gd name="connsiteX34" fmla="*/ 791936 w 1143000"/>
                      <a:gd name="connsiteY34" fmla="*/ 1004207 h 1385208"/>
                      <a:gd name="connsiteX35" fmla="*/ 791936 w 1143000"/>
                      <a:gd name="connsiteY35" fmla="*/ 1004207 h 1385208"/>
                      <a:gd name="connsiteX36" fmla="*/ 810986 w 1143000"/>
                      <a:gd name="connsiteY36" fmla="*/ 1088572 h 1385208"/>
                      <a:gd name="connsiteX37" fmla="*/ 835479 w 1143000"/>
                      <a:gd name="connsiteY37" fmla="*/ 1088572 h 1385208"/>
                      <a:gd name="connsiteX38" fmla="*/ 840922 w 1143000"/>
                      <a:gd name="connsiteY38" fmla="*/ 1123950 h 1385208"/>
                      <a:gd name="connsiteX39" fmla="*/ 892629 w 1143000"/>
                      <a:gd name="connsiteY39" fmla="*/ 1140279 h 1385208"/>
                      <a:gd name="connsiteX40" fmla="*/ 892629 w 1143000"/>
                      <a:gd name="connsiteY40" fmla="*/ 1156607 h 1385208"/>
                      <a:gd name="connsiteX41" fmla="*/ 922565 w 1143000"/>
                      <a:gd name="connsiteY41" fmla="*/ 1151165 h 1385208"/>
                      <a:gd name="connsiteX42" fmla="*/ 919843 w 1143000"/>
                      <a:gd name="connsiteY42" fmla="*/ 1175657 h 1385208"/>
                      <a:gd name="connsiteX43" fmla="*/ 947057 w 1143000"/>
                      <a:gd name="connsiteY43" fmla="*/ 1175657 h 1385208"/>
                      <a:gd name="connsiteX44" fmla="*/ 947057 w 1143000"/>
                      <a:gd name="connsiteY44" fmla="*/ 1211036 h 1385208"/>
                      <a:gd name="connsiteX45" fmla="*/ 982436 w 1143000"/>
                      <a:gd name="connsiteY45" fmla="*/ 1211036 h 1385208"/>
                      <a:gd name="connsiteX46" fmla="*/ 982436 w 1143000"/>
                      <a:gd name="connsiteY46" fmla="*/ 1235529 h 1385208"/>
                      <a:gd name="connsiteX47" fmla="*/ 1009650 w 1143000"/>
                      <a:gd name="connsiteY47" fmla="*/ 1235529 h 1385208"/>
                      <a:gd name="connsiteX48" fmla="*/ 1020536 w 1143000"/>
                      <a:gd name="connsiteY48" fmla="*/ 1325336 h 1385208"/>
                      <a:gd name="connsiteX49" fmla="*/ 1042307 w 1143000"/>
                      <a:gd name="connsiteY49" fmla="*/ 1325336 h 1385208"/>
                      <a:gd name="connsiteX50" fmla="*/ 1039586 w 1143000"/>
                      <a:gd name="connsiteY50" fmla="*/ 1355272 h 1385208"/>
                      <a:gd name="connsiteX51" fmla="*/ 1072243 w 1143000"/>
                      <a:gd name="connsiteY51" fmla="*/ 1355272 h 1385208"/>
                      <a:gd name="connsiteX52" fmla="*/ 1069522 w 1143000"/>
                      <a:gd name="connsiteY52" fmla="*/ 1374323 h 1385208"/>
                      <a:gd name="connsiteX53" fmla="*/ 1143000 w 1143000"/>
                      <a:gd name="connsiteY53" fmla="*/ 1385208 h 1385208"/>
                      <a:gd name="connsiteX0" fmla="*/ 0 w 1143000"/>
                      <a:gd name="connsiteY0" fmla="*/ 0 h 1385208"/>
                      <a:gd name="connsiteX1" fmla="*/ 106136 w 1143000"/>
                      <a:gd name="connsiteY1" fmla="*/ 0 h 1385208"/>
                      <a:gd name="connsiteX2" fmla="*/ 106136 w 1143000"/>
                      <a:gd name="connsiteY2" fmla="*/ 35379 h 1385208"/>
                      <a:gd name="connsiteX3" fmla="*/ 133350 w 1143000"/>
                      <a:gd name="connsiteY3" fmla="*/ 35379 h 1385208"/>
                      <a:gd name="connsiteX4" fmla="*/ 136072 w 1143000"/>
                      <a:gd name="connsiteY4" fmla="*/ 65315 h 1385208"/>
                      <a:gd name="connsiteX5" fmla="*/ 155122 w 1143000"/>
                      <a:gd name="connsiteY5" fmla="*/ 65315 h 1385208"/>
                      <a:gd name="connsiteX6" fmla="*/ 160565 w 1143000"/>
                      <a:gd name="connsiteY6" fmla="*/ 100693 h 1385208"/>
                      <a:gd name="connsiteX7" fmla="*/ 187779 w 1143000"/>
                      <a:gd name="connsiteY7" fmla="*/ 100693 h 1385208"/>
                      <a:gd name="connsiteX8" fmla="*/ 204107 w 1143000"/>
                      <a:gd name="connsiteY8" fmla="*/ 321129 h 1385208"/>
                      <a:gd name="connsiteX9" fmla="*/ 223157 w 1143000"/>
                      <a:gd name="connsiteY9" fmla="*/ 323850 h 1385208"/>
                      <a:gd name="connsiteX10" fmla="*/ 228600 w 1143000"/>
                      <a:gd name="connsiteY10" fmla="*/ 367393 h 1385208"/>
                      <a:gd name="connsiteX11" fmla="*/ 255815 w 1143000"/>
                      <a:gd name="connsiteY11" fmla="*/ 372836 h 1385208"/>
                      <a:gd name="connsiteX12" fmla="*/ 255815 w 1143000"/>
                      <a:gd name="connsiteY12" fmla="*/ 372836 h 1385208"/>
                      <a:gd name="connsiteX13" fmla="*/ 280307 w 1143000"/>
                      <a:gd name="connsiteY13" fmla="*/ 397329 h 1385208"/>
                      <a:gd name="connsiteX14" fmla="*/ 288472 w 1143000"/>
                      <a:gd name="connsiteY14" fmla="*/ 429986 h 1385208"/>
                      <a:gd name="connsiteX15" fmla="*/ 321129 w 1143000"/>
                      <a:gd name="connsiteY15" fmla="*/ 429986 h 1385208"/>
                      <a:gd name="connsiteX16" fmla="*/ 337457 w 1143000"/>
                      <a:gd name="connsiteY16" fmla="*/ 468086 h 1385208"/>
                      <a:gd name="connsiteX17" fmla="*/ 381000 w 1143000"/>
                      <a:gd name="connsiteY17" fmla="*/ 473529 h 1385208"/>
                      <a:gd name="connsiteX18" fmla="*/ 386443 w 1143000"/>
                      <a:gd name="connsiteY18" fmla="*/ 549729 h 1385208"/>
                      <a:gd name="connsiteX19" fmla="*/ 413657 w 1143000"/>
                      <a:gd name="connsiteY19" fmla="*/ 552450 h 1385208"/>
                      <a:gd name="connsiteX20" fmla="*/ 413657 w 1143000"/>
                      <a:gd name="connsiteY20" fmla="*/ 617765 h 1385208"/>
                      <a:gd name="connsiteX21" fmla="*/ 432707 w 1143000"/>
                      <a:gd name="connsiteY21" fmla="*/ 620486 h 1385208"/>
                      <a:gd name="connsiteX22" fmla="*/ 443593 w 1143000"/>
                      <a:gd name="connsiteY22" fmla="*/ 666750 h 1385208"/>
                      <a:gd name="connsiteX23" fmla="*/ 547007 w 1143000"/>
                      <a:gd name="connsiteY23" fmla="*/ 672193 h 1385208"/>
                      <a:gd name="connsiteX24" fmla="*/ 555172 w 1143000"/>
                      <a:gd name="connsiteY24" fmla="*/ 693965 h 1385208"/>
                      <a:gd name="connsiteX25" fmla="*/ 582386 w 1143000"/>
                      <a:gd name="connsiteY25" fmla="*/ 699407 h 1385208"/>
                      <a:gd name="connsiteX26" fmla="*/ 585107 w 1143000"/>
                      <a:gd name="connsiteY26" fmla="*/ 734786 h 1385208"/>
                      <a:gd name="connsiteX27" fmla="*/ 585107 w 1143000"/>
                      <a:gd name="connsiteY27" fmla="*/ 734786 h 1385208"/>
                      <a:gd name="connsiteX28" fmla="*/ 598715 w 1143000"/>
                      <a:gd name="connsiteY28" fmla="*/ 843643 h 1385208"/>
                      <a:gd name="connsiteX29" fmla="*/ 623207 w 1143000"/>
                      <a:gd name="connsiteY29" fmla="*/ 846365 h 1385208"/>
                      <a:gd name="connsiteX30" fmla="*/ 631372 w 1143000"/>
                      <a:gd name="connsiteY30" fmla="*/ 906236 h 1385208"/>
                      <a:gd name="connsiteX31" fmla="*/ 721179 w 1143000"/>
                      <a:gd name="connsiteY31" fmla="*/ 914400 h 1385208"/>
                      <a:gd name="connsiteX32" fmla="*/ 737507 w 1143000"/>
                      <a:gd name="connsiteY32" fmla="*/ 949779 h 1385208"/>
                      <a:gd name="connsiteX33" fmla="*/ 783772 w 1143000"/>
                      <a:gd name="connsiteY33" fmla="*/ 947057 h 1385208"/>
                      <a:gd name="connsiteX34" fmla="*/ 791936 w 1143000"/>
                      <a:gd name="connsiteY34" fmla="*/ 1004207 h 1385208"/>
                      <a:gd name="connsiteX35" fmla="*/ 791936 w 1143000"/>
                      <a:gd name="connsiteY35" fmla="*/ 1004207 h 1385208"/>
                      <a:gd name="connsiteX36" fmla="*/ 810986 w 1143000"/>
                      <a:gd name="connsiteY36" fmla="*/ 1088572 h 1385208"/>
                      <a:gd name="connsiteX37" fmla="*/ 835479 w 1143000"/>
                      <a:gd name="connsiteY37" fmla="*/ 1088572 h 1385208"/>
                      <a:gd name="connsiteX38" fmla="*/ 840922 w 1143000"/>
                      <a:gd name="connsiteY38" fmla="*/ 1123950 h 1385208"/>
                      <a:gd name="connsiteX39" fmla="*/ 892629 w 1143000"/>
                      <a:gd name="connsiteY39" fmla="*/ 1140279 h 1385208"/>
                      <a:gd name="connsiteX40" fmla="*/ 892629 w 1143000"/>
                      <a:gd name="connsiteY40" fmla="*/ 1156607 h 1385208"/>
                      <a:gd name="connsiteX41" fmla="*/ 922565 w 1143000"/>
                      <a:gd name="connsiteY41" fmla="*/ 1151165 h 1385208"/>
                      <a:gd name="connsiteX42" fmla="*/ 919843 w 1143000"/>
                      <a:gd name="connsiteY42" fmla="*/ 1175657 h 1385208"/>
                      <a:gd name="connsiteX43" fmla="*/ 947057 w 1143000"/>
                      <a:gd name="connsiteY43" fmla="*/ 1175657 h 1385208"/>
                      <a:gd name="connsiteX44" fmla="*/ 947057 w 1143000"/>
                      <a:gd name="connsiteY44" fmla="*/ 1211036 h 1385208"/>
                      <a:gd name="connsiteX45" fmla="*/ 982436 w 1143000"/>
                      <a:gd name="connsiteY45" fmla="*/ 1211036 h 1385208"/>
                      <a:gd name="connsiteX46" fmla="*/ 982436 w 1143000"/>
                      <a:gd name="connsiteY46" fmla="*/ 1235529 h 1385208"/>
                      <a:gd name="connsiteX47" fmla="*/ 1009650 w 1143000"/>
                      <a:gd name="connsiteY47" fmla="*/ 1235529 h 1385208"/>
                      <a:gd name="connsiteX48" fmla="*/ 1020536 w 1143000"/>
                      <a:gd name="connsiteY48" fmla="*/ 1325336 h 1385208"/>
                      <a:gd name="connsiteX49" fmla="*/ 1042307 w 1143000"/>
                      <a:gd name="connsiteY49" fmla="*/ 1325336 h 1385208"/>
                      <a:gd name="connsiteX50" fmla="*/ 1039586 w 1143000"/>
                      <a:gd name="connsiteY50" fmla="*/ 1355272 h 1385208"/>
                      <a:gd name="connsiteX51" fmla="*/ 1072243 w 1143000"/>
                      <a:gd name="connsiteY51" fmla="*/ 1355272 h 1385208"/>
                      <a:gd name="connsiteX52" fmla="*/ 1061358 w 1143000"/>
                      <a:gd name="connsiteY52" fmla="*/ 1371601 h 1385208"/>
                      <a:gd name="connsiteX53" fmla="*/ 1143000 w 1143000"/>
                      <a:gd name="connsiteY53" fmla="*/ 1385208 h 1385208"/>
                      <a:gd name="connsiteX0" fmla="*/ 0 w 1143000"/>
                      <a:gd name="connsiteY0" fmla="*/ 0 h 1385208"/>
                      <a:gd name="connsiteX1" fmla="*/ 106136 w 1143000"/>
                      <a:gd name="connsiteY1" fmla="*/ 0 h 1385208"/>
                      <a:gd name="connsiteX2" fmla="*/ 106136 w 1143000"/>
                      <a:gd name="connsiteY2" fmla="*/ 35379 h 1385208"/>
                      <a:gd name="connsiteX3" fmla="*/ 133350 w 1143000"/>
                      <a:gd name="connsiteY3" fmla="*/ 35379 h 1385208"/>
                      <a:gd name="connsiteX4" fmla="*/ 136072 w 1143000"/>
                      <a:gd name="connsiteY4" fmla="*/ 65315 h 1385208"/>
                      <a:gd name="connsiteX5" fmla="*/ 155122 w 1143000"/>
                      <a:gd name="connsiteY5" fmla="*/ 65315 h 1385208"/>
                      <a:gd name="connsiteX6" fmla="*/ 160565 w 1143000"/>
                      <a:gd name="connsiteY6" fmla="*/ 100693 h 1385208"/>
                      <a:gd name="connsiteX7" fmla="*/ 187779 w 1143000"/>
                      <a:gd name="connsiteY7" fmla="*/ 100693 h 1385208"/>
                      <a:gd name="connsiteX8" fmla="*/ 204107 w 1143000"/>
                      <a:gd name="connsiteY8" fmla="*/ 321129 h 1385208"/>
                      <a:gd name="connsiteX9" fmla="*/ 223157 w 1143000"/>
                      <a:gd name="connsiteY9" fmla="*/ 323850 h 1385208"/>
                      <a:gd name="connsiteX10" fmla="*/ 228600 w 1143000"/>
                      <a:gd name="connsiteY10" fmla="*/ 367393 h 1385208"/>
                      <a:gd name="connsiteX11" fmla="*/ 255815 w 1143000"/>
                      <a:gd name="connsiteY11" fmla="*/ 372836 h 1385208"/>
                      <a:gd name="connsiteX12" fmla="*/ 255815 w 1143000"/>
                      <a:gd name="connsiteY12" fmla="*/ 372836 h 1385208"/>
                      <a:gd name="connsiteX13" fmla="*/ 280307 w 1143000"/>
                      <a:gd name="connsiteY13" fmla="*/ 397329 h 1385208"/>
                      <a:gd name="connsiteX14" fmla="*/ 288472 w 1143000"/>
                      <a:gd name="connsiteY14" fmla="*/ 429986 h 1385208"/>
                      <a:gd name="connsiteX15" fmla="*/ 321129 w 1143000"/>
                      <a:gd name="connsiteY15" fmla="*/ 429986 h 1385208"/>
                      <a:gd name="connsiteX16" fmla="*/ 337457 w 1143000"/>
                      <a:gd name="connsiteY16" fmla="*/ 468086 h 1385208"/>
                      <a:gd name="connsiteX17" fmla="*/ 381000 w 1143000"/>
                      <a:gd name="connsiteY17" fmla="*/ 473529 h 1385208"/>
                      <a:gd name="connsiteX18" fmla="*/ 386443 w 1143000"/>
                      <a:gd name="connsiteY18" fmla="*/ 549729 h 1385208"/>
                      <a:gd name="connsiteX19" fmla="*/ 413657 w 1143000"/>
                      <a:gd name="connsiteY19" fmla="*/ 552450 h 1385208"/>
                      <a:gd name="connsiteX20" fmla="*/ 413657 w 1143000"/>
                      <a:gd name="connsiteY20" fmla="*/ 617765 h 1385208"/>
                      <a:gd name="connsiteX21" fmla="*/ 432707 w 1143000"/>
                      <a:gd name="connsiteY21" fmla="*/ 620486 h 1385208"/>
                      <a:gd name="connsiteX22" fmla="*/ 443593 w 1143000"/>
                      <a:gd name="connsiteY22" fmla="*/ 666750 h 1385208"/>
                      <a:gd name="connsiteX23" fmla="*/ 547007 w 1143000"/>
                      <a:gd name="connsiteY23" fmla="*/ 672193 h 1385208"/>
                      <a:gd name="connsiteX24" fmla="*/ 555172 w 1143000"/>
                      <a:gd name="connsiteY24" fmla="*/ 693965 h 1385208"/>
                      <a:gd name="connsiteX25" fmla="*/ 582386 w 1143000"/>
                      <a:gd name="connsiteY25" fmla="*/ 699407 h 1385208"/>
                      <a:gd name="connsiteX26" fmla="*/ 585107 w 1143000"/>
                      <a:gd name="connsiteY26" fmla="*/ 734786 h 1385208"/>
                      <a:gd name="connsiteX27" fmla="*/ 585107 w 1143000"/>
                      <a:gd name="connsiteY27" fmla="*/ 734786 h 1385208"/>
                      <a:gd name="connsiteX28" fmla="*/ 598715 w 1143000"/>
                      <a:gd name="connsiteY28" fmla="*/ 843643 h 1385208"/>
                      <a:gd name="connsiteX29" fmla="*/ 623207 w 1143000"/>
                      <a:gd name="connsiteY29" fmla="*/ 846365 h 1385208"/>
                      <a:gd name="connsiteX30" fmla="*/ 631372 w 1143000"/>
                      <a:gd name="connsiteY30" fmla="*/ 906236 h 1385208"/>
                      <a:gd name="connsiteX31" fmla="*/ 721179 w 1143000"/>
                      <a:gd name="connsiteY31" fmla="*/ 914400 h 1385208"/>
                      <a:gd name="connsiteX32" fmla="*/ 737507 w 1143000"/>
                      <a:gd name="connsiteY32" fmla="*/ 949779 h 1385208"/>
                      <a:gd name="connsiteX33" fmla="*/ 783772 w 1143000"/>
                      <a:gd name="connsiteY33" fmla="*/ 947057 h 1385208"/>
                      <a:gd name="connsiteX34" fmla="*/ 791936 w 1143000"/>
                      <a:gd name="connsiteY34" fmla="*/ 1004207 h 1385208"/>
                      <a:gd name="connsiteX35" fmla="*/ 791936 w 1143000"/>
                      <a:gd name="connsiteY35" fmla="*/ 1004207 h 1385208"/>
                      <a:gd name="connsiteX36" fmla="*/ 810986 w 1143000"/>
                      <a:gd name="connsiteY36" fmla="*/ 1088572 h 1385208"/>
                      <a:gd name="connsiteX37" fmla="*/ 835479 w 1143000"/>
                      <a:gd name="connsiteY37" fmla="*/ 1088572 h 1385208"/>
                      <a:gd name="connsiteX38" fmla="*/ 840922 w 1143000"/>
                      <a:gd name="connsiteY38" fmla="*/ 1123950 h 1385208"/>
                      <a:gd name="connsiteX39" fmla="*/ 892629 w 1143000"/>
                      <a:gd name="connsiteY39" fmla="*/ 1140279 h 1385208"/>
                      <a:gd name="connsiteX40" fmla="*/ 892629 w 1143000"/>
                      <a:gd name="connsiteY40" fmla="*/ 1156607 h 1385208"/>
                      <a:gd name="connsiteX41" fmla="*/ 922565 w 1143000"/>
                      <a:gd name="connsiteY41" fmla="*/ 1151165 h 1385208"/>
                      <a:gd name="connsiteX42" fmla="*/ 919843 w 1143000"/>
                      <a:gd name="connsiteY42" fmla="*/ 1175657 h 1385208"/>
                      <a:gd name="connsiteX43" fmla="*/ 947057 w 1143000"/>
                      <a:gd name="connsiteY43" fmla="*/ 1175657 h 1385208"/>
                      <a:gd name="connsiteX44" fmla="*/ 947057 w 1143000"/>
                      <a:gd name="connsiteY44" fmla="*/ 1211036 h 1385208"/>
                      <a:gd name="connsiteX45" fmla="*/ 982436 w 1143000"/>
                      <a:gd name="connsiteY45" fmla="*/ 1211036 h 1385208"/>
                      <a:gd name="connsiteX46" fmla="*/ 982436 w 1143000"/>
                      <a:gd name="connsiteY46" fmla="*/ 1235529 h 1385208"/>
                      <a:gd name="connsiteX47" fmla="*/ 1009650 w 1143000"/>
                      <a:gd name="connsiteY47" fmla="*/ 1235529 h 1385208"/>
                      <a:gd name="connsiteX48" fmla="*/ 1020536 w 1143000"/>
                      <a:gd name="connsiteY48" fmla="*/ 1325336 h 1385208"/>
                      <a:gd name="connsiteX49" fmla="*/ 1042307 w 1143000"/>
                      <a:gd name="connsiteY49" fmla="*/ 1325336 h 1385208"/>
                      <a:gd name="connsiteX50" fmla="*/ 1039586 w 1143000"/>
                      <a:gd name="connsiteY50" fmla="*/ 1355272 h 1385208"/>
                      <a:gd name="connsiteX51" fmla="*/ 1072243 w 1143000"/>
                      <a:gd name="connsiteY51" fmla="*/ 1355272 h 1385208"/>
                      <a:gd name="connsiteX52" fmla="*/ 1072244 w 1143000"/>
                      <a:gd name="connsiteY52" fmla="*/ 1374323 h 1385208"/>
                      <a:gd name="connsiteX53" fmla="*/ 1143000 w 1143000"/>
                      <a:gd name="connsiteY53" fmla="*/ 1385208 h 1385208"/>
                      <a:gd name="connsiteX0" fmla="*/ 0 w 1137558"/>
                      <a:gd name="connsiteY0" fmla="*/ 0 h 1377044"/>
                      <a:gd name="connsiteX1" fmla="*/ 106136 w 1137558"/>
                      <a:gd name="connsiteY1" fmla="*/ 0 h 1377044"/>
                      <a:gd name="connsiteX2" fmla="*/ 106136 w 1137558"/>
                      <a:gd name="connsiteY2" fmla="*/ 35379 h 1377044"/>
                      <a:gd name="connsiteX3" fmla="*/ 133350 w 1137558"/>
                      <a:gd name="connsiteY3" fmla="*/ 35379 h 1377044"/>
                      <a:gd name="connsiteX4" fmla="*/ 136072 w 1137558"/>
                      <a:gd name="connsiteY4" fmla="*/ 65315 h 1377044"/>
                      <a:gd name="connsiteX5" fmla="*/ 155122 w 1137558"/>
                      <a:gd name="connsiteY5" fmla="*/ 65315 h 1377044"/>
                      <a:gd name="connsiteX6" fmla="*/ 160565 w 1137558"/>
                      <a:gd name="connsiteY6" fmla="*/ 100693 h 1377044"/>
                      <a:gd name="connsiteX7" fmla="*/ 187779 w 1137558"/>
                      <a:gd name="connsiteY7" fmla="*/ 100693 h 1377044"/>
                      <a:gd name="connsiteX8" fmla="*/ 204107 w 1137558"/>
                      <a:gd name="connsiteY8" fmla="*/ 321129 h 1377044"/>
                      <a:gd name="connsiteX9" fmla="*/ 223157 w 1137558"/>
                      <a:gd name="connsiteY9" fmla="*/ 323850 h 1377044"/>
                      <a:gd name="connsiteX10" fmla="*/ 228600 w 1137558"/>
                      <a:gd name="connsiteY10" fmla="*/ 367393 h 1377044"/>
                      <a:gd name="connsiteX11" fmla="*/ 255815 w 1137558"/>
                      <a:gd name="connsiteY11" fmla="*/ 372836 h 1377044"/>
                      <a:gd name="connsiteX12" fmla="*/ 255815 w 1137558"/>
                      <a:gd name="connsiteY12" fmla="*/ 372836 h 1377044"/>
                      <a:gd name="connsiteX13" fmla="*/ 280307 w 1137558"/>
                      <a:gd name="connsiteY13" fmla="*/ 397329 h 1377044"/>
                      <a:gd name="connsiteX14" fmla="*/ 288472 w 1137558"/>
                      <a:gd name="connsiteY14" fmla="*/ 429986 h 1377044"/>
                      <a:gd name="connsiteX15" fmla="*/ 321129 w 1137558"/>
                      <a:gd name="connsiteY15" fmla="*/ 429986 h 1377044"/>
                      <a:gd name="connsiteX16" fmla="*/ 337457 w 1137558"/>
                      <a:gd name="connsiteY16" fmla="*/ 468086 h 1377044"/>
                      <a:gd name="connsiteX17" fmla="*/ 381000 w 1137558"/>
                      <a:gd name="connsiteY17" fmla="*/ 473529 h 1377044"/>
                      <a:gd name="connsiteX18" fmla="*/ 386443 w 1137558"/>
                      <a:gd name="connsiteY18" fmla="*/ 549729 h 1377044"/>
                      <a:gd name="connsiteX19" fmla="*/ 413657 w 1137558"/>
                      <a:gd name="connsiteY19" fmla="*/ 552450 h 1377044"/>
                      <a:gd name="connsiteX20" fmla="*/ 413657 w 1137558"/>
                      <a:gd name="connsiteY20" fmla="*/ 617765 h 1377044"/>
                      <a:gd name="connsiteX21" fmla="*/ 432707 w 1137558"/>
                      <a:gd name="connsiteY21" fmla="*/ 620486 h 1377044"/>
                      <a:gd name="connsiteX22" fmla="*/ 443593 w 1137558"/>
                      <a:gd name="connsiteY22" fmla="*/ 666750 h 1377044"/>
                      <a:gd name="connsiteX23" fmla="*/ 547007 w 1137558"/>
                      <a:gd name="connsiteY23" fmla="*/ 672193 h 1377044"/>
                      <a:gd name="connsiteX24" fmla="*/ 555172 w 1137558"/>
                      <a:gd name="connsiteY24" fmla="*/ 693965 h 1377044"/>
                      <a:gd name="connsiteX25" fmla="*/ 582386 w 1137558"/>
                      <a:gd name="connsiteY25" fmla="*/ 699407 h 1377044"/>
                      <a:gd name="connsiteX26" fmla="*/ 585107 w 1137558"/>
                      <a:gd name="connsiteY26" fmla="*/ 734786 h 1377044"/>
                      <a:gd name="connsiteX27" fmla="*/ 585107 w 1137558"/>
                      <a:gd name="connsiteY27" fmla="*/ 734786 h 1377044"/>
                      <a:gd name="connsiteX28" fmla="*/ 598715 w 1137558"/>
                      <a:gd name="connsiteY28" fmla="*/ 843643 h 1377044"/>
                      <a:gd name="connsiteX29" fmla="*/ 623207 w 1137558"/>
                      <a:gd name="connsiteY29" fmla="*/ 846365 h 1377044"/>
                      <a:gd name="connsiteX30" fmla="*/ 631372 w 1137558"/>
                      <a:gd name="connsiteY30" fmla="*/ 906236 h 1377044"/>
                      <a:gd name="connsiteX31" fmla="*/ 721179 w 1137558"/>
                      <a:gd name="connsiteY31" fmla="*/ 914400 h 1377044"/>
                      <a:gd name="connsiteX32" fmla="*/ 737507 w 1137558"/>
                      <a:gd name="connsiteY32" fmla="*/ 949779 h 1377044"/>
                      <a:gd name="connsiteX33" fmla="*/ 783772 w 1137558"/>
                      <a:gd name="connsiteY33" fmla="*/ 947057 h 1377044"/>
                      <a:gd name="connsiteX34" fmla="*/ 791936 w 1137558"/>
                      <a:gd name="connsiteY34" fmla="*/ 1004207 h 1377044"/>
                      <a:gd name="connsiteX35" fmla="*/ 791936 w 1137558"/>
                      <a:gd name="connsiteY35" fmla="*/ 1004207 h 1377044"/>
                      <a:gd name="connsiteX36" fmla="*/ 810986 w 1137558"/>
                      <a:gd name="connsiteY36" fmla="*/ 1088572 h 1377044"/>
                      <a:gd name="connsiteX37" fmla="*/ 835479 w 1137558"/>
                      <a:gd name="connsiteY37" fmla="*/ 1088572 h 1377044"/>
                      <a:gd name="connsiteX38" fmla="*/ 840922 w 1137558"/>
                      <a:gd name="connsiteY38" fmla="*/ 1123950 h 1377044"/>
                      <a:gd name="connsiteX39" fmla="*/ 892629 w 1137558"/>
                      <a:gd name="connsiteY39" fmla="*/ 1140279 h 1377044"/>
                      <a:gd name="connsiteX40" fmla="*/ 892629 w 1137558"/>
                      <a:gd name="connsiteY40" fmla="*/ 1156607 h 1377044"/>
                      <a:gd name="connsiteX41" fmla="*/ 922565 w 1137558"/>
                      <a:gd name="connsiteY41" fmla="*/ 1151165 h 1377044"/>
                      <a:gd name="connsiteX42" fmla="*/ 919843 w 1137558"/>
                      <a:gd name="connsiteY42" fmla="*/ 1175657 h 1377044"/>
                      <a:gd name="connsiteX43" fmla="*/ 947057 w 1137558"/>
                      <a:gd name="connsiteY43" fmla="*/ 1175657 h 1377044"/>
                      <a:gd name="connsiteX44" fmla="*/ 947057 w 1137558"/>
                      <a:gd name="connsiteY44" fmla="*/ 1211036 h 1377044"/>
                      <a:gd name="connsiteX45" fmla="*/ 982436 w 1137558"/>
                      <a:gd name="connsiteY45" fmla="*/ 1211036 h 1377044"/>
                      <a:gd name="connsiteX46" fmla="*/ 982436 w 1137558"/>
                      <a:gd name="connsiteY46" fmla="*/ 1235529 h 1377044"/>
                      <a:gd name="connsiteX47" fmla="*/ 1009650 w 1137558"/>
                      <a:gd name="connsiteY47" fmla="*/ 1235529 h 1377044"/>
                      <a:gd name="connsiteX48" fmla="*/ 1020536 w 1137558"/>
                      <a:gd name="connsiteY48" fmla="*/ 1325336 h 1377044"/>
                      <a:gd name="connsiteX49" fmla="*/ 1042307 w 1137558"/>
                      <a:gd name="connsiteY49" fmla="*/ 1325336 h 1377044"/>
                      <a:gd name="connsiteX50" fmla="*/ 1039586 w 1137558"/>
                      <a:gd name="connsiteY50" fmla="*/ 1355272 h 1377044"/>
                      <a:gd name="connsiteX51" fmla="*/ 1072243 w 1137558"/>
                      <a:gd name="connsiteY51" fmla="*/ 1355272 h 1377044"/>
                      <a:gd name="connsiteX52" fmla="*/ 1072244 w 1137558"/>
                      <a:gd name="connsiteY52" fmla="*/ 1374323 h 1377044"/>
                      <a:gd name="connsiteX53" fmla="*/ 1137558 w 1137558"/>
                      <a:gd name="connsiteY53" fmla="*/ 1377044 h 1377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1137558" h="1377044">
                        <a:moveTo>
                          <a:pt x="0" y="0"/>
                        </a:moveTo>
                        <a:lnTo>
                          <a:pt x="106136" y="0"/>
                        </a:lnTo>
                        <a:lnTo>
                          <a:pt x="106136" y="35379"/>
                        </a:lnTo>
                        <a:lnTo>
                          <a:pt x="133350" y="35379"/>
                        </a:lnTo>
                        <a:lnTo>
                          <a:pt x="136072" y="65315"/>
                        </a:lnTo>
                        <a:lnTo>
                          <a:pt x="155122" y="65315"/>
                        </a:lnTo>
                        <a:lnTo>
                          <a:pt x="160565" y="100693"/>
                        </a:lnTo>
                        <a:lnTo>
                          <a:pt x="187779" y="100693"/>
                        </a:lnTo>
                        <a:lnTo>
                          <a:pt x="204107" y="321129"/>
                        </a:lnTo>
                        <a:lnTo>
                          <a:pt x="223157" y="323850"/>
                        </a:lnTo>
                        <a:lnTo>
                          <a:pt x="228600" y="367393"/>
                        </a:lnTo>
                        <a:lnTo>
                          <a:pt x="255815" y="372836"/>
                        </a:lnTo>
                        <a:lnTo>
                          <a:pt x="255815" y="372836"/>
                        </a:lnTo>
                        <a:lnTo>
                          <a:pt x="280307" y="397329"/>
                        </a:lnTo>
                        <a:lnTo>
                          <a:pt x="288472" y="429986"/>
                        </a:lnTo>
                        <a:lnTo>
                          <a:pt x="321129" y="429986"/>
                        </a:lnTo>
                        <a:lnTo>
                          <a:pt x="337457" y="468086"/>
                        </a:lnTo>
                        <a:lnTo>
                          <a:pt x="381000" y="473529"/>
                        </a:lnTo>
                        <a:lnTo>
                          <a:pt x="386443" y="549729"/>
                        </a:lnTo>
                        <a:lnTo>
                          <a:pt x="413657" y="552450"/>
                        </a:lnTo>
                        <a:lnTo>
                          <a:pt x="413657" y="617765"/>
                        </a:lnTo>
                        <a:lnTo>
                          <a:pt x="432707" y="620486"/>
                        </a:lnTo>
                        <a:lnTo>
                          <a:pt x="443593" y="666750"/>
                        </a:lnTo>
                        <a:lnTo>
                          <a:pt x="547007" y="672193"/>
                        </a:lnTo>
                        <a:lnTo>
                          <a:pt x="555172" y="693965"/>
                        </a:lnTo>
                        <a:lnTo>
                          <a:pt x="582386" y="699407"/>
                        </a:lnTo>
                        <a:lnTo>
                          <a:pt x="585107" y="734786"/>
                        </a:lnTo>
                        <a:lnTo>
                          <a:pt x="585107" y="734786"/>
                        </a:lnTo>
                        <a:lnTo>
                          <a:pt x="598715" y="843643"/>
                        </a:lnTo>
                        <a:lnTo>
                          <a:pt x="623207" y="846365"/>
                        </a:lnTo>
                        <a:lnTo>
                          <a:pt x="631372" y="906236"/>
                        </a:lnTo>
                        <a:lnTo>
                          <a:pt x="721179" y="914400"/>
                        </a:lnTo>
                        <a:lnTo>
                          <a:pt x="737507" y="949779"/>
                        </a:lnTo>
                        <a:lnTo>
                          <a:pt x="783772" y="947057"/>
                        </a:lnTo>
                        <a:lnTo>
                          <a:pt x="791936" y="1004207"/>
                        </a:lnTo>
                        <a:lnTo>
                          <a:pt x="791936" y="1004207"/>
                        </a:lnTo>
                        <a:lnTo>
                          <a:pt x="810986" y="1088572"/>
                        </a:lnTo>
                        <a:lnTo>
                          <a:pt x="835479" y="1088572"/>
                        </a:lnTo>
                        <a:lnTo>
                          <a:pt x="840922" y="1123950"/>
                        </a:lnTo>
                        <a:lnTo>
                          <a:pt x="892629" y="1140279"/>
                        </a:lnTo>
                        <a:lnTo>
                          <a:pt x="892629" y="1156607"/>
                        </a:lnTo>
                        <a:lnTo>
                          <a:pt x="922565" y="1151165"/>
                        </a:lnTo>
                        <a:lnTo>
                          <a:pt x="919843" y="1175657"/>
                        </a:lnTo>
                        <a:lnTo>
                          <a:pt x="947057" y="1175657"/>
                        </a:lnTo>
                        <a:lnTo>
                          <a:pt x="947057" y="1211036"/>
                        </a:lnTo>
                        <a:lnTo>
                          <a:pt x="982436" y="1211036"/>
                        </a:lnTo>
                        <a:lnTo>
                          <a:pt x="982436" y="1235529"/>
                        </a:lnTo>
                        <a:lnTo>
                          <a:pt x="1009650" y="1235529"/>
                        </a:lnTo>
                        <a:lnTo>
                          <a:pt x="1020536" y="1325336"/>
                        </a:lnTo>
                        <a:lnTo>
                          <a:pt x="1042307" y="1325336"/>
                        </a:lnTo>
                        <a:lnTo>
                          <a:pt x="1039586" y="1355272"/>
                        </a:lnTo>
                        <a:lnTo>
                          <a:pt x="1072243" y="1355272"/>
                        </a:lnTo>
                        <a:cubicBezTo>
                          <a:pt x="1072243" y="1361622"/>
                          <a:pt x="1072244" y="1367973"/>
                          <a:pt x="1072244" y="1374323"/>
                        </a:cubicBezTo>
                        <a:cubicBezTo>
                          <a:pt x="1095830" y="1380673"/>
                          <a:pt x="1113972" y="1370694"/>
                          <a:pt x="1137558" y="1377044"/>
                        </a:cubicBezTo>
                      </a:path>
                    </a:pathLst>
                  </a:custGeom>
                  <a:noFill/>
                  <a:ln w="19050">
                    <a:solidFill>
                      <a:srgbClr val="005086"/>
                    </a:solidFill>
                    <a:miter lim="800000"/>
                    <a:headEnd/>
                    <a:tailEnd/>
                  </a:ln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9" name="Groupe 818">
                  <a:extLst>
                    <a:ext uri="{FF2B5EF4-FFF2-40B4-BE49-F238E27FC236}">
                      <a16:creationId xmlns:a16="http://schemas.microsoft.com/office/drawing/2014/main" xmlns="" id="{0ABD011F-3787-B4D9-0380-AF549975A850}"/>
                    </a:ext>
                  </a:extLst>
                </p:cNvPr>
                <p:cNvGrpSpPr/>
                <p:nvPr/>
              </p:nvGrpSpPr>
              <p:grpSpPr>
                <a:xfrm>
                  <a:off x="7481749" y="1458325"/>
                  <a:ext cx="3911602" cy="2235520"/>
                  <a:chOff x="7481749" y="1390087"/>
                  <a:chExt cx="3911602" cy="2235520"/>
                </a:xfrm>
              </p:grpSpPr>
              <p:sp>
                <p:nvSpPr>
                  <p:cNvPr id="769" name="TextBox 274">
                    <a:extLst>
                      <a:ext uri="{FF2B5EF4-FFF2-40B4-BE49-F238E27FC236}">
                        <a16:creationId xmlns:a16="http://schemas.microsoft.com/office/drawing/2014/main" xmlns="" id="{AED0F1B8-2000-6307-76E9-2033DD8046DC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481749" y="1390087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0" name="TextBox 275">
                    <a:extLst>
                      <a:ext uri="{FF2B5EF4-FFF2-40B4-BE49-F238E27FC236}">
                        <a16:creationId xmlns:a16="http://schemas.microsoft.com/office/drawing/2014/main" xmlns="" id="{975542A3-6EEA-CB9C-3CC2-8D0D5E3CCD3C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804809" y="1889790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1" name="TextBox 276">
                    <a:extLst>
                      <a:ext uri="{FF2B5EF4-FFF2-40B4-BE49-F238E27FC236}">
                        <a16:creationId xmlns:a16="http://schemas.microsoft.com/office/drawing/2014/main" xmlns="" id="{6C266B86-242C-922B-D62E-5055C27CD4E6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832120" y="1969665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2" name="TextBox 277">
                    <a:extLst>
                      <a:ext uri="{FF2B5EF4-FFF2-40B4-BE49-F238E27FC236}">
                        <a16:creationId xmlns:a16="http://schemas.microsoft.com/office/drawing/2014/main" xmlns="" id="{C1143A4E-0914-68BA-8612-C14023003873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982791" y="2161645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3" name="TextBox 278">
                    <a:extLst>
                      <a:ext uri="{FF2B5EF4-FFF2-40B4-BE49-F238E27FC236}">
                        <a16:creationId xmlns:a16="http://schemas.microsoft.com/office/drawing/2014/main" xmlns="" id="{B4318D65-594B-DD76-5468-503809EE3B0E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136233" y="2346311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4" name="TextBox 279">
                    <a:extLst>
                      <a:ext uri="{FF2B5EF4-FFF2-40B4-BE49-F238E27FC236}">
                        <a16:creationId xmlns:a16="http://schemas.microsoft.com/office/drawing/2014/main" xmlns="" id="{FFE6A7E1-7769-DB8C-7047-7F12FF53532A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159027" y="2417320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5" name="TextBox 280">
                    <a:extLst>
                      <a:ext uri="{FF2B5EF4-FFF2-40B4-BE49-F238E27FC236}">
                        <a16:creationId xmlns:a16="http://schemas.microsoft.com/office/drawing/2014/main" xmlns="" id="{1707E36B-C996-3678-3E8B-8602041420CC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164521" y="2457895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6" name="TextBox 281">
                    <a:extLst>
                      <a:ext uri="{FF2B5EF4-FFF2-40B4-BE49-F238E27FC236}">
                        <a16:creationId xmlns:a16="http://schemas.microsoft.com/office/drawing/2014/main" xmlns="" id="{1355BC10-7C13-F338-322D-9E09A5B36FEF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168802" y="2478474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7" name="TextBox 282">
                    <a:extLst>
                      <a:ext uri="{FF2B5EF4-FFF2-40B4-BE49-F238E27FC236}">
                        <a16:creationId xmlns:a16="http://schemas.microsoft.com/office/drawing/2014/main" xmlns="" id="{FB094AB4-C626-BB37-73A0-C86768CF1A4A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310649" y="2628554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8" name="TextBox 283">
                    <a:extLst>
                      <a:ext uri="{FF2B5EF4-FFF2-40B4-BE49-F238E27FC236}">
                        <a16:creationId xmlns:a16="http://schemas.microsoft.com/office/drawing/2014/main" xmlns="" id="{2E472085-5DE9-F8BB-4014-422542337205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751454" y="3012168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79" name="TextBox 284">
                    <a:extLst>
                      <a:ext uri="{FF2B5EF4-FFF2-40B4-BE49-F238E27FC236}">
                        <a16:creationId xmlns:a16="http://schemas.microsoft.com/office/drawing/2014/main" xmlns="" id="{4CE10BA3-1D93-BE9D-64E9-C8A8FC6E8381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918808" y="3077598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0" name="TextBox 285">
                    <a:extLst>
                      <a:ext uri="{FF2B5EF4-FFF2-40B4-BE49-F238E27FC236}">
                        <a16:creationId xmlns:a16="http://schemas.microsoft.com/office/drawing/2014/main" xmlns="" id="{B3F3A14A-8EA7-CE90-A0A3-85C2D6FF95E8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252583" y="3157361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1" name="TextBox 286">
                    <a:extLst>
                      <a:ext uri="{FF2B5EF4-FFF2-40B4-BE49-F238E27FC236}">
                        <a16:creationId xmlns:a16="http://schemas.microsoft.com/office/drawing/2014/main" xmlns="" id="{08BCEFE5-E1C2-B1AB-E781-82BA06661FC9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978460" y="3103752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2" name="TextBox 287">
                    <a:extLst>
                      <a:ext uri="{FF2B5EF4-FFF2-40B4-BE49-F238E27FC236}">
                        <a16:creationId xmlns:a16="http://schemas.microsoft.com/office/drawing/2014/main" xmlns="" id="{86DA09C4-588D-45C0-D1C1-CBF642E4A2A3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014543" y="3104482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3" name="TextBox 288">
                    <a:extLst>
                      <a:ext uri="{FF2B5EF4-FFF2-40B4-BE49-F238E27FC236}">
                        <a16:creationId xmlns:a16="http://schemas.microsoft.com/office/drawing/2014/main" xmlns="" id="{911C41CE-BE57-DE3D-6E66-A33C986B58B4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151871" y="3130792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4" name="TextBox 289">
                    <a:extLst>
                      <a:ext uri="{FF2B5EF4-FFF2-40B4-BE49-F238E27FC236}">
                        <a16:creationId xmlns:a16="http://schemas.microsoft.com/office/drawing/2014/main" xmlns="" id="{28E50E25-C7EB-CEC7-55D9-CA03CE2432A4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279894" y="3186092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5" name="TextBox 290">
                    <a:extLst>
                      <a:ext uri="{FF2B5EF4-FFF2-40B4-BE49-F238E27FC236}">
                        <a16:creationId xmlns:a16="http://schemas.microsoft.com/office/drawing/2014/main" xmlns="" id="{AB707A95-4236-85C9-B5FA-CBB744622C32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621154" y="3291954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6" name="TextBox 291">
                    <a:extLst>
                      <a:ext uri="{FF2B5EF4-FFF2-40B4-BE49-F238E27FC236}">
                        <a16:creationId xmlns:a16="http://schemas.microsoft.com/office/drawing/2014/main" xmlns="" id="{CA8EB277-619A-C7EE-5F48-920D1AF68E21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306266" y="3190140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7" name="TextBox 292">
                    <a:extLst>
                      <a:ext uri="{FF2B5EF4-FFF2-40B4-BE49-F238E27FC236}">
                        <a16:creationId xmlns:a16="http://schemas.microsoft.com/office/drawing/2014/main" xmlns="" id="{2D9E2688-2BAD-04CA-2910-2CA8B9F44D1D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339866" y="3187528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8" name="TextBox 293">
                    <a:extLst>
                      <a:ext uri="{FF2B5EF4-FFF2-40B4-BE49-F238E27FC236}">
                        <a16:creationId xmlns:a16="http://schemas.microsoft.com/office/drawing/2014/main" xmlns="" id="{D621EE7B-F835-30F9-6B62-FC36B8C080B2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447194" y="3209358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89" name="TextBox 294">
                    <a:extLst>
                      <a:ext uri="{FF2B5EF4-FFF2-40B4-BE49-F238E27FC236}">
                        <a16:creationId xmlns:a16="http://schemas.microsoft.com/office/drawing/2014/main" xmlns="" id="{38DC599A-6FDD-C127-FB3A-20990A6665CC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525650" y="3252822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0" name="TextBox 295">
                    <a:extLst>
                      <a:ext uri="{FF2B5EF4-FFF2-40B4-BE49-F238E27FC236}">
                        <a16:creationId xmlns:a16="http://schemas.microsoft.com/office/drawing/2014/main" xmlns="" id="{0D8AED72-8872-CA90-B024-B2F841378C3A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662126" y="3318946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1" name="TextBox 296">
                    <a:extLst>
                      <a:ext uri="{FF2B5EF4-FFF2-40B4-BE49-F238E27FC236}">
                        <a16:creationId xmlns:a16="http://schemas.microsoft.com/office/drawing/2014/main" xmlns="" id="{D73240BD-2141-E995-401B-1572ECD49836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694368" y="3325109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2" name="TextBox 297">
                    <a:extLst>
                      <a:ext uri="{FF2B5EF4-FFF2-40B4-BE49-F238E27FC236}">
                        <a16:creationId xmlns:a16="http://schemas.microsoft.com/office/drawing/2014/main" xmlns="" id="{2CACB57A-10E6-FD47-69B2-8C8286F4188F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752824" y="3325109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3" name="TextBox 298">
                    <a:extLst>
                      <a:ext uri="{FF2B5EF4-FFF2-40B4-BE49-F238E27FC236}">
                        <a16:creationId xmlns:a16="http://schemas.microsoft.com/office/drawing/2014/main" xmlns="" id="{5C85B9E7-B10C-17EE-1F31-8B8664E6C8B8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769247" y="3322238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4" name="TextBox 299">
                    <a:extLst>
                      <a:ext uri="{FF2B5EF4-FFF2-40B4-BE49-F238E27FC236}">
                        <a16:creationId xmlns:a16="http://schemas.microsoft.com/office/drawing/2014/main" xmlns="" id="{04522B8D-29D0-680F-5547-B01EB8FD4C17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998564" y="3379386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5" name="TextBox 302">
                    <a:extLst>
                      <a:ext uri="{FF2B5EF4-FFF2-40B4-BE49-F238E27FC236}">
                        <a16:creationId xmlns:a16="http://schemas.microsoft.com/office/drawing/2014/main" xmlns="" id="{69F78EB6-2F50-B9B6-3606-9D5624337FE9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10270244" y="3377326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6" name="TextBox 303">
                    <a:extLst>
                      <a:ext uri="{FF2B5EF4-FFF2-40B4-BE49-F238E27FC236}">
                        <a16:creationId xmlns:a16="http://schemas.microsoft.com/office/drawing/2014/main" xmlns="" id="{9D63F5E8-94FE-95C0-3C99-8CB3E9B24AF4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10437677" y="3379386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7" name="TextBox 304">
                    <a:extLst>
                      <a:ext uri="{FF2B5EF4-FFF2-40B4-BE49-F238E27FC236}">
                        <a16:creationId xmlns:a16="http://schemas.microsoft.com/office/drawing/2014/main" xmlns="" id="{EB71280D-3531-4230-B0B5-94BB45DFE199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11187599" y="3379386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005086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</p:grpSp>
          </p:grpSp>
          <p:grpSp>
            <p:nvGrpSpPr>
              <p:cNvPr id="821" name="Groupe 820">
                <a:extLst>
                  <a:ext uri="{FF2B5EF4-FFF2-40B4-BE49-F238E27FC236}">
                    <a16:creationId xmlns:a16="http://schemas.microsoft.com/office/drawing/2014/main" xmlns="" id="{C9DB7ABE-1630-ED9A-EAF6-C684B143D529}"/>
                  </a:ext>
                </a:extLst>
              </p:cNvPr>
              <p:cNvGrpSpPr/>
              <p:nvPr/>
            </p:nvGrpSpPr>
            <p:grpSpPr>
              <a:xfrm>
                <a:off x="7570401" y="1589734"/>
                <a:ext cx="3195703" cy="2214029"/>
                <a:chOff x="7570401" y="1589734"/>
                <a:chExt cx="3195703" cy="2214029"/>
              </a:xfrm>
            </p:grpSpPr>
            <p:grpSp>
              <p:nvGrpSpPr>
                <p:cNvPr id="763" name="Group 9222">
                  <a:extLst>
                    <a:ext uri="{FF2B5EF4-FFF2-40B4-BE49-F238E27FC236}">
                      <a16:creationId xmlns:a16="http://schemas.microsoft.com/office/drawing/2014/main" xmlns="" id="{0ED1CADB-D401-75B2-5290-E309F041CC74}"/>
                    </a:ext>
                  </a:extLst>
                </p:cNvPr>
                <p:cNvGrpSpPr/>
                <p:nvPr/>
              </p:nvGrpSpPr>
              <p:grpSpPr>
                <a:xfrm>
                  <a:off x="7570401" y="1589734"/>
                  <a:ext cx="3195703" cy="2214029"/>
                  <a:chOff x="7021286" y="2563586"/>
                  <a:chExt cx="3799113" cy="2214029"/>
                </a:xfrm>
              </p:grpSpPr>
              <p:sp>
                <p:nvSpPr>
                  <p:cNvPr id="764" name="Freeform: Shape 9219">
                    <a:extLst>
                      <a:ext uri="{FF2B5EF4-FFF2-40B4-BE49-F238E27FC236}">
                        <a16:creationId xmlns:a16="http://schemas.microsoft.com/office/drawing/2014/main" xmlns="" id="{99C17D80-A1B4-1996-489C-7983D37136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021286" y="2563586"/>
                    <a:ext cx="3799113" cy="2087335"/>
                  </a:xfrm>
                  <a:custGeom>
                    <a:avLst/>
                    <a:gdLst>
                      <a:gd name="connsiteX0" fmla="*/ 0 w 3725635"/>
                      <a:gd name="connsiteY0" fmla="*/ 5443 h 2087335"/>
                      <a:gd name="connsiteX1" fmla="*/ 68035 w 3725635"/>
                      <a:gd name="connsiteY1" fmla="*/ 0 h 2087335"/>
                      <a:gd name="connsiteX2" fmla="*/ 68035 w 3725635"/>
                      <a:gd name="connsiteY2" fmla="*/ 24493 h 2087335"/>
                      <a:gd name="connsiteX3" fmla="*/ 130628 w 3725635"/>
                      <a:gd name="connsiteY3" fmla="*/ 29935 h 2087335"/>
                      <a:gd name="connsiteX4" fmla="*/ 130628 w 3725635"/>
                      <a:gd name="connsiteY4" fmla="*/ 62593 h 2087335"/>
                      <a:gd name="connsiteX5" fmla="*/ 168728 w 3725635"/>
                      <a:gd name="connsiteY5" fmla="*/ 62593 h 2087335"/>
                      <a:gd name="connsiteX6" fmla="*/ 179614 w 3725635"/>
                      <a:gd name="connsiteY6" fmla="*/ 89807 h 2087335"/>
                      <a:gd name="connsiteX7" fmla="*/ 179614 w 3725635"/>
                      <a:gd name="connsiteY7" fmla="*/ 89807 h 2087335"/>
                      <a:gd name="connsiteX8" fmla="*/ 201385 w 3725635"/>
                      <a:gd name="connsiteY8" fmla="*/ 95250 h 2087335"/>
                      <a:gd name="connsiteX9" fmla="*/ 212271 w 3725635"/>
                      <a:gd name="connsiteY9" fmla="*/ 318407 h 2087335"/>
                      <a:gd name="connsiteX10" fmla="*/ 225878 w 3725635"/>
                      <a:gd name="connsiteY10" fmla="*/ 318407 h 2087335"/>
                      <a:gd name="connsiteX11" fmla="*/ 234043 w 3725635"/>
                      <a:gd name="connsiteY11" fmla="*/ 579664 h 2087335"/>
                      <a:gd name="connsiteX12" fmla="*/ 277585 w 3725635"/>
                      <a:gd name="connsiteY12" fmla="*/ 582385 h 2087335"/>
                      <a:gd name="connsiteX13" fmla="*/ 283028 w 3725635"/>
                      <a:gd name="connsiteY13" fmla="*/ 609600 h 2087335"/>
                      <a:gd name="connsiteX14" fmla="*/ 304800 w 3725635"/>
                      <a:gd name="connsiteY14" fmla="*/ 612321 h 2087335"/>
                      <a:gd name="connsiteX15" fmla="*/ 310243 w 3725635"/>
                      <a:gd name="connsiteY15" fmla="*/ 634093 h 2087335"/>
                      <a:gd name="connsiteX16" fmla="*/ 356507 w 3725635"/>
                      <a:gd name="connsiteY16" fmla="*/ 634093 h 2087335"/>
                      <a:gd name="connsiteX17" fmla="*/ 361950 w 3725635"/>
                      <a:gd name="connsiteY17" fmla="*/ 661307 h 2087335"/>
                      <a:gd name="connsiteX18" fmla="*/ 381000 w 3725635"/>
                      <a:gd name="connsiteY18" fmla="*/ 661307 h 2087335"/>
                      <a:gd name="connsiteX19" fmla="*/ 400050 w 3725635"/>
                      <a:gd name="connsiteY19" fmla="*/ 723900 h 2087335"/>
                      <a:gd name="connsiteX20" fmla="*/ 397328 w 3725635"/>
                      <a:gd name="connsiteY20" fmla="*/ 764721 h 2087335"/>
                      <a:gd name="connsiteX21" fmla="*/ 421821 w 3725635"/>
                      <a:gd name="connsiteY21" fmla="*/ 770164 h 2087335"/>
                      <a:gd name="connsiteX22" fmla="*/ 429985 w 3725635"/>
                      <a:gd name="connsiteY22" fmla="*/ 941614 h 2087335"/>
                      <a:gd name="connsiteX23" fmla="*/ 443593 w 3725635"/>
                      <a:gd name="connsiteY23" fmla="*/ 947057 h 2087335"/>
                      <a:gd name="connsiteX24" fmla="*/ 446314 w 3725635"/>
                      <a:gd name="connsiteY24" fmla="*/ 1034143 h 2087335"/>
                      <a:gd name="connsiteX25" fmla="*/ 525235 w 3725635"/>
                      <a:gd name="connsiteY25" fmla="*/ 1045028 h 2087335"/>
                      <a:gd name="connsiteX26" fmla="*/ 530678 w 3725635"/>
                      <a:gd name="connsiteY26" fmla="*/ 1074964 h 2087335"/>
                      <a:gd name="connsiteX27" fmla="*/ 566057 w 3725635"/>
                      <a:gd name="connsiteY27" fmla="*/ 1099457 h 2087335"/>
                      <a:gd name="connsiteX28" fmla="*/ 598714 w 3725635"/>
                      <a:gd name="connsiteY28" fmla="*/ 1102178 h 2087335"/>
                      <a:gd name="connsiteX29" fmla="*/ 606878 w 3725635"/>
                      <a:gd name="connsiteY29" fmla="*/ 1172935 h 2087335"/>
                      <a:gd name="connsiteX30" fmla="*/ 617764 w 3725635"/>
                      <a:gd name="connsiteY30" fmla="*/ 1172935 h 2087335"/>
                      <a:gd name="connsiteX31" fmla="*/ 625928 w 3725635"/>
                      <a:gd name="connsiteY31" fmla="*/ 1349828 h 2087335"/>
                      <a:gd name="connsiteX32" fmla="*/ 669471 w 3725635"/>
                      <a:gd name="connsiteY32" fmla="*/ 1352550 h 2087335"/>
                      <a:gd name="connsiteX33" fmla="*/ 672193 w 3725635"/>
                      <a:gd name="connsiteY33" fmla="*/ 1409700 h 2087335"/>
                      <a:gd name="connsiteX34" fmla="*/ 764721 w 3725635"/>
                      <a:gd name="connsiteY34" fmla="*/ 1415143 h 2087335"/>
                      <a:gd name="connsiteX35" fmla="*/ 767443 w 3725635"/>
                      <a:gd name="connsiteY35" fmla="*/ 1442357 h 2087335"/>
                      <a:gd name="connsiteX36" fmla="*/ 819150 w 3725635"/>
                      <a:gd name="connsiteY36" fmla="*/ 1450521 h 2087335"/>
                      <a:gd name="connsiteX37" fmla="*/ 824593 w 3725635"/>
                      <a:gd name="connsiteY37" fmla="*/ 1526721 h 2087335"/>
                      <a:gd name="connsiteX38" fmla="*/ 843643 w 3725635"/>
                      <a:gd name="connsiteY38" fmla="*/ 1526721 h 2087335"/>
                      <a:gd name="connsiteX39" fmla="*/ 840921 w 3725635"/>
                      <a:gd name="connsiteY39" fmla="*/ 1578428 h 2087335"/>
                      <a:gd name="connsiteX40" fmla="*/ 879021 w 3725635"/>
                      <a:gd name="connsiteY40" fmla="*/ 1583871 h 2087335"/>
                      <a:gd name="connsiteX41" fmla="*/ 884464 w 3725635"/>
                      <a:gd name="connsiteY41" fmla="*/ 1605643 h 2087335"/>
                      <a:gd name="connsiteX42" fmla="*/ 1001485 w 3725635"/>
                      <a:gd name="connsiteY42" fmla="*/ 1613807 h 2087335"/>
                      <a:gd name="connsiteX43" fmla="*/ 1004207 w 3725635"/>
                      <a:gd name="connsiteY43" fmla="*/ 1638300 h 2087335"/>
                      <a:gd name="connsiteX44" fmla="*/ 1004207 w 3725635"/>
                      <a:gd name="connsiteY44" fmla="*/ 1638300 h 2087335"/>
                      <a:gd name="connsiteX45" fmla="*/ 1012371 w 3725635"/>
                      <a:gd name="connsiteY45" fmla="*/ 1673678 h 2087335"/>
                      <a:gd name="connsiteX46" fmla="*/ 1039585 w 3725635"/>
                      <a:gd name="connsiteY46" fmla="*/ 1673678 h 2087335"/>
                      <a:gd name="connsiteX47" fmla="*/ 1042307 w 3725635"/>
                      <a:gd name="connsiteY47" fmla="*/ 1709057 h 2087335"/>
                      <a:gd name="connsiteX48" fmla="*/ 1181100 w 3725635"/>
                      <a:gd name="connsiteY48" fmla="*/ 1711778 h 2087335"/>
                      <a:gd name="connsiteX49" fmla="*/ 1186543 w 3725635"/>
                      <a:gd name="connsiteY49" fmla="*/ 1747157 h 2087335"/>
                      <a:gd name="connsiteX50" fmla="*/ 1224643 w 3725635"/>
                      <a:gd name="connsiteY50" fmla="*/ 1749878 h 2087335"/>
                      <a:gd name="connsiteX51" fmla="*/ 1224643 w 3725635"/>
                      <a:gd name="connsiteY51" fmla="*/ 1807028 h 2087335"/>
                      <a:gd name="connsiteX52" fmla="*/ 1289957 w 3725635"/>
                      <a:gd name="connsiteY52" fmla="*/ 1804307 h 2087335"/>
                      <a:gd name="connsiteX53" fmla="*/ 1292678 w 3725635"/>
                      <a:gd name="connsiteY53" fmla="*/ 1820635 h 2087335"/>
                      <a:gd name="connsiteX54" fmla="*/ 1453243 w 3725635"/>
                      <a:gd name="connsiteY54" fmla="*/ 1826078 h 2087335"/>
                      <a:gd name="connsiteX55" fmla="*/ 1458685 w 3725635"/>
                      <a:gd name="connsiteY55" fmla="*/ 1856014 h 2087335"/>
                      <a:gd name="connsiteX56" fmla="*/ 1513114 w 3725635"/>
                      <a:gd name="connsiteY56" fmla="*/ 1853293 h 2087335"/>
                      <a:gd name="connsiteX57" fmla="*/ 1513114 w 3725635"/>
                      <a:gd name="connsiteY57" fmla="*/ 1853293 h 2087335"/>
                      <a:gd name="connsiteX58" fmla="*/ 1660071 w 3725635"/>
                      <a:gd name="connsiteY58" fmla="*/ 1877785 h 2087335"/>
                      <a:gd name="connsiteX59" fmla="*/ 1660071 w 3725635"/>
                      <a:gd name="connsiteY59" fmla="*/ 1888671 h 2087335"/>
                      <a:gd name="connsiteX60" fmla="*/ 1760764 w 3725635"/>
                      <a:gd name="connsiteY60" fmla="*/ 1885950 h 2087335"/>
                      <a:gd name="connsiteX61" fmla="*/ 1766207 w 3725635"/>
                      <a:gd name="connsiteY61" fmla="*/ 1915885 h 2087335"/>
                      <a:gd name="connsiteX62" fmla="*/ 1836964 w 3725635"/>
                      <a:gd name="connsiteY62" fmla="*/ 1918607 h 2087335"/>
                      <a:gd name="connsiteX63" fmla="*/ 1842407 w 3725635"/>
                      <a:gd name="connsiteY63" fmla="*/ 1951264 h 2087335"/>
                      <a:gd name="connsiteX64" fmla="*/ 1880507 w 3725635"/>
                      <a:gd name="connsiteY64" fmla="*/ 1951264 h 2087335"/>
                      <a:gd name="connsiteX65" fmla="*/ 1885950 w 3725635"/>
                      <a:gd name="connsiteY65" fmla="*/ 1970314 h 2087335"/>
                      <a:gd name="connsiteX66" fmla="*/ 1951264 w 3725635"/>
                      <a:gd name="connsiteY66" fmla="*/ 1975757 h 2087335"/>
                      <a:gd name="connsiteX67" fmla="*/ 1951264 w 3725635"/>
                      <a:gd name="connsiteY67" fmla="*/ 1983921 h 2087335"/>
                      <a:gd name="connsiteX68" fmla="*/ 2329543 w 3725635"/>
                      <a:gd name="connsiteY68" fmla="*/ 1986643 h 2087335"/>
                      <a:gd name="connsiteX69" fmla="*/ 2329543 w 3725635"/>
                      <a:gd name="connsiteY69" fmla="*/ 1986643 h 2087335"/>
                      <a:gd name="connsiteX70" fmla="*/ 2324100 w 3725635"/>
                      <a:gd name="connsiteY70" fmla="*/ 2008414 h 2087335"/>
                      <a:gd name="connsiteX71" fmla="*/ 2484664 w 3725635"/>
                      <a:gd name="connsiteY71" fmla="*/ 2008414 h 2087335"/>
                      <a:gd name="connsiteX72" fmla="*/ 2481943 w 3725635"/>
                      <a:gd name="connsiteY72" fmla="*/ 2035628 h 2087335"/>
                      <a:gd name="connsiteX73" fmla="*/ 2930978 w 3725635"/>
                      <a:gd name="connsiteY73" fmla="*/ 2038350 h 2087335"/>
                      <a:gd name="connsiteX74" fmla="*/ 2939143 w 3725635"/>
                      <a:gd name="connsiteY74" fmla="*/ 2087335 h 2087335"/>
                      <a:gd name="connsiteX75" fmla="*/ 3725635 w 3725635"/>
                      <a:gd name="connsiteY75" fmla="*/ 2076450 h 2087335"/>
                      <a:gd name="connsiteX0" fmla="*/ 0 w 3793671"/>
                      <a:gd name="connsiteY0" fmla="*/ 5443 h 2087335"/>
                      <a:gd name="connsiteX1" fmla="*/ 68035 w 3793671"/>
                      <a:gd name="connsiteY1" fmla="*/ 0 h 2087335"/>
                      <a:gd name="connsiteX2" fmla="*/ 68035 w 3793671"/>
                      <a:gd name="connsiteY2" fmla="*/ 24493 h 2087335"/>
                      <a:gd name="connsiteX3" fmla="*/ 130628 w 3793671"/>
                      <a:gd name="connsiteY3" fmla="*/ 29935 h 2087335"/>
                      <a:gd name="connsiteX4" fmla="*/ 130628 w 3793671"/>
                      <a:gd name="connsiteY4" fmla="*/ 62593 h 2087335"/>
                      <a:gd name="connsiteX5" fmla="*/ 168728 w 3793671"/>
                      <a:gd name="connsiteY5" fmla="*/ 62593 h 2087335"/>
                      <a:gd name="connsiteX6" fmla="*/ 179614 w 3793671"/>
                      <a:gd name="connsiteY6" fmla="*/ 89807 h 2087335"/>
                      <a:gd name="connsiteX7" fmla="*/ 179614 w 3793671"/>
                      <a:gd name="connsiteY7" fmla="*/ 89807 h 2087335"/>
                      <a:gd name="connsiteX8" fmla="*/ 201385 w 3793671"/>
                      <a:gd name="connsiteY8" fmla="*/ 95250 h 2087335"/>
                      <a:gd name="connsiteX9" fmla="*/ 212271 w 3793671"/>
                      <a:gd name="connsiteY9" fmla="*/ 318407 h 2087335"/>
                      <a:gd name="connsiteX10" fmla="*/ 225878 w 3793671"/>
                      <a:gd name="connsiteY10" fmla="*/ 318407 h 2087335"/>
                      <a:gd name="connsiteX11" fmla="*/ 234043 w 3793671"/>
                      <a:gd name="connsiteY11" fmla="*/ 579664 h 2087335"/>
                      <a:gd name="connsiteX12" fmla="*/ 277585 w 3793671"/>
                      <a:gd name="connsiteY12" fmla="*/ 582385 h 2087335"/>
                      <a:gd name="connsiteX13" fmla="*/ 283028 w 3793671"/>
                      <a:gd name="connsiteY13" fmla="*/ 609600 h 2087335"/>
                      <a:gd name="connsiteX14" fmla="*/ 304800 w 3793671"/>
                      <a:gd name="connsiteY14" fmla="*/ 612321 h 2087335"/>
                      <a:gd name="connsiteX15" fmla="*/ 310243 w 3793671"/>
                      <a:gd name="connsiteY15" fmla="*/ 634093 h 2087335"/>
                      <a:gd name="connsiteX16" fmla="*/ 356507 w 3793671"/>
                      <a:gd name="connsiteY16" fmla="*/ 634093 h 2087335"/>
                      <a:gd name="connsiteX17" fmla="*/ 361950 w 3793671"/>
                      <a:gd name="connsiteY17" fmla="*/ 661307 h 2087335"/>
                      <a:gd name="connsiteX18" fmla="*/ 381000 w 3793671"/>
                      <a:gd name="connsiteY18" fmla="*/ 661307 h 2087335"/>
                      <a:gd name="connsiteX19" fmla="*/ 400050 w 3793671"/>
                      <a:gd name="connsiteY19" fmla="*/ 723900 h 2087335"/>
                      <a:gd name="connsiteX20" fmla="*/ 397328 w 3793671"/>
                      <a:gd name="connsiteY20" fmla="*/ 764721 h 2087335"/>
                      <a:gd name="connsiteX21" fmla="*/ 421821 w 3793671"/>
                      <a:gd name="connsiteY21" fmla="*/ 770164 h 2087335"/>
                      <a:gd name="connsiteX22" fmla="*/ 429985 w 3793671"/>
                      <a:gd name="connsiteY22" fmla="*/ 941614 h 2087335"/>
                      <a:gd name="connsiteX23" fmla="*/ 443593 w 3793671"/>
                      <a:gd name="connsiteY23" fmla="*/ 947057 h 2087335"/>
                      <a:gd name="connsiteX24" fmla="*/ 446314 w 3793671"/>
                      <a:gd name="connsiteY24" fmla="*/ 1034143 h 2087335"/>
                      <a:gd name="connsiteX25" fmla="*/ 525235 w 3793671"/>
                      <a:gd name="connsiteY25" fmla="*/ 1045028 h 2087335"/>
                      <a:gd name="connsiteX26" fmla="*/ 530678 w 3793671"/>
                      <a:gd name="connsiteY26" fmla="*/ 1074964 h 2087335"/>
                      <a:gd name="connsiteX27" fmla="*/ 566057 w 3793671"/>
                      <a:gd name="connsiteY27" fmla="*/ 1099457 h 2087335"/>
                      <a:gd name="connsiteX28" fmla="*/ 598714 w 3793671"/>
                      <a:gd name="connsiteY28" fmla="*/ 1102178 h 2087335"/>
                      <a:gd name="connsiteX29" fmla="*/ 606878 w 3793671"/>
                      <a:gd name="connsiteY29" fmla="*/ 1172935 h 2087335"/>
                      <a:gd name="connsiteX30" fmla="*/ 617764 w 3793671"/>
                      <a:gd name="connsiteY30" fmla="*/ 1172935 h 2087335"/>
                      <a:gd name="connsiteX31" fmla="*/ 625928 w 3793671"/>
                      <a:gd name="connsiteY31" fmla="*/ 1349828 h 2087335"/>
                      <a:gd name="connsiteX32" fmla="*/ 669471 w 3793671"/>
                      <a:gd name="connsiteY32" fmla="*/ 1352550 h 2087335"/>
                      <a:gd name="connsiteX33" fmla="*/ 672193 w 3793671"/>
                      <a:gd name="connsiteY33" fmla="*/ 1409700 h 2087335"/>
                      <a:gd name="connsiteX34" fmla="*/ 764721 w 3793671"/>
                      <a:gd name="connsiteY34" fmla="*/ 1415143 h 2087335"/>
                      <a:gd name="connsiteX35" fmla="*/ 767443 w 3793671"/>
                      <a:gd name="connsiteY35" fmla="*/ 1442357 h 2087335"/>
                      <a:gd name="connsiteX36" fmla="*/ 819150 w 3793671"/>
                      <a:gd name="connsiteY36" fmla="*/ 1450521 h 2087335"/>
                      <a:gd name="connsiteX37" fmla="*/ 824593 w 3793671"/>
                      <a:gd name="connsiteY37" fmla="*/ 1526721 h 2087335"/>
                      <a:gd name="connsiteX38" fmla="*/ 843643 w 3793671"/>
                      <a:gd name="connsiteY38" fmla="*/ 1526721 h 2087335"/>
                      <a:gd name="connsiteX39" fmla="*/ 840921 w 3793671"/>
                      <a:gd name="connsiteY39" fmla="*/ 1578428 h 2087335"/>
                      <a:gd name="connsiteX40" fmla="*/ 879021 w 3793671"/>
                      <a:gd name="connsiteY40" fmla="*/ 1583871 h 2087335"/>
                      <a:gd name="connsiteX41" fmla="*/ 884464 w 3793671"/>
                      <a:gd name="connsiteY41" fmla="*/ 1605643 h 2087335"/>
                      <a:gd name="connsiteX42" fmla="*/ 1001485 w 3793671"/>
                      <a:gd name="connsiteY42" fmla="*/ 1613807 h 2087335"/>
                      <a:gd name="connsiteX43" fmla="*/ 1004207 w 3793671"/>
                      <a:gd name="connsiteY43" fmla="*/ 1638300 h 2087335"/>
                      <a:gd name="connsiteX44" fmla="*/ 1004207 w 3793671"/>
                      <a:gd name="connsiteY44" fmla="*/ 1638300 h 2087335"/>
                      <a:gd name="connsiteX45" fmla="*/ 1012371 w 3793671"/>
                      <a:gd name="connsiteY45" fmla="*/ 1673678 h 2087335"/>
                      <a:gd name="connsiteX46" fmla="*/ 1039585 w 3793671"/>
                      <a:gd name="connsiteY46" fmla="*/ 1673678 h 2087335"/>
                      <a:gd name="connsiteX47" fmla="*/ 1042307 w 3793671"/>
                      <a:gd name="connsiteY47" fmla="*/ 1709057 h 2087335"/>
                      <a:gd name="connsiteX48" fmla="*/ 1181100 w 3793671"/>
                      <a:gd name="connsiteY48" fmla="*/ 1711778 h 2087335"/>
                      <a:gd name="connsiteX49" fmla="*/ 1186543 w 3793671"/>
                      <a:gd name="connsiteY49" fmla="*/ 1747157 h 2087335"/>
                      <a:gd name="connsiteX50" fmla="*/ 1224643 w 3793671"/>
                      <a:gd name="connsiteY50" fmla="*/ 1749878 h 2087335"/>
                      <a:gd name="connsiteX51" fmla="*/ 1224643 w 3793671"/>
                      <a:gd name="connsiteY51" fmla="*/ 1807028 h 2087335"/>
                      <a:gd name="connsiteX52" fmla="*/ 1289957 w 3793671"/>
                      <a:gd name="connsiteY52" fmla="*/ 1804307 h 2087335"/>
                      <a:gd name="connsiteX53" fmla="*/ 1292678 w 3793671"/>
                      <a:gd name="connsiteY53" fmla="*/ 1820635 h 2087335"/>
                      <a:gd name="connsiteX54" fmla="*/ 1453243 w 3793671"/>
                      <a:gd name="connsiteY54" fmla="*/ 1826078 h 2087335"/>
                      <a:gd name="connsiteX55" fmla="*/ 1458685 w 3793671"/>
                      <a:gd name="connsiteY55" fmla="*/ 1856014 h 2087335"/>
                      <a:gd name="connsiteX56" fmla="*/ 1513114 w 3793671"/>
                      <a:gd name="connsiteY56" fmla="*/ 1853293 h 2087335"/>
                      <a:gd name="connsiteX57" fmla="*/ 1513114 w 3793671"/>
                      <a:gd name="connsiteY57" fmla="*/ 1853293 h 2087335"/>
                      <a:gd name="connsiteX58" fmla="*/ 1660071 w 3793671"/>
                      <a:gd name="connsiteY58" fmla="*/ 1877785 h 2087335"/>
                      <a:gd name="connsiteX59" fmla="*/ 1660071 w 3793671"/>
                      <a:gd name="connsiteY59" fmla="*/ 1888671 h 2087335"/>
                      <a:gd name="connsiteX60" fmla="*/ 1760764 w 3793671"/>
                      <a:gd name="connsiteY60" fmla="*/ 1885950 h 2087335"/>
                      <a:gd name="connsiteX61" fmla="*/ 1766207 w 3793671"/>
                      <a:gd name="connsiteY61" fmla="*/ 1915885 h 2087335"/>
                      <a:gd name="connsiteX62" fmla="*/ 1836964 w 3793671"/>
                      <a:gd name="connsiteY62" fmla="*/ 1918607 h 2087335"/>
                      <a:gd name="connsiteX63" fmla="*/ 1842407 w 3793671"/>
                      <a:gd name="connsiteY63" fmla="*/ 1951264 h 2087335"/>
                      <a:gd name="connsiteX64" fmla="*/ 1880507 w 3793671"/>
                      <a:gd name="connsiteY64" fmla="*/ 1951264 h 2087335"/>
                      <a:gd name="connsiteX65" fmla="*/ 1885950 w 3793671"/>
                      <a:gd name="connsiteY65" fmla="*/ 1970314 h 2087335"/>
                      <a:gd name="connsiteX66" fmla="*/ 1951264 w 3793671"/>
                      <a:gd name="connsiteY66" fmla="*/ 1975757 h 2087335"/>
                      <a:gd name="connsiteX67" fmla="*/ 1951264 w 3793671"/>
                      <a:gd name="connsiteY67" fmla="*/ 1983921 h 2087335"/>
                      <a:gd name="connsiteX68" fmla="*/ 2329543 w 3793671"/>
                      <a:gd name="connsiteY68" fmla="*/ 1986643 h 2087335"/>
                      <a:gd name="connsiteX69" fmla="*/ 2329543 w 3793671"/>
                      <a:gd name="connsiteY69" fmla="*/ 1986643 h 2087335"/>
                      <a:gd name="connsiteX70" fmla="*/ 2324100 w 3793671"/>
                      <a:gd name="connsiteY70" fmla="*/ 2008414 h 2087335"/>
                      <a:gd name="connsiteX71" fmla="*/ 2484664 w 3793671"/>
                      <a:gd name="connsiteY71" fmla="*/ 2008414 h 2087335"/>
                      <a:gd name="connsiteX72" fmla="*/ 2481943 w 3793671"/>
                      <a:gd name="connsiteY72" fmla="*/ 2035628 h 2087335"/>
                      <a:gd name="connsiteX73" fmla="*/ 2930978 w 3793671"/>
                      <a:gd name="connsiteY73" fmla="*/ 2038350 h 2087335"/>
                      <a:gd name="connsiteX74" fmla="*/ 2939143 w 3793671"/>
                      <a:gd name="connsiteY74" fmla="*/ 2087335 h 2087335"/>
                      <a:gd name="connsiteX75" fmla="*/ 3793671 w 3793671"/>
                      <a:gd name="connsiteY75" fmla="*/ 2073729 h 2087335"/>
                      <a:gd name="connsiteX0" fmla="*/ 0 w 3799113"/>
                      <a:gd name="connsiteY0" fmla="*/ 5443 h 2087335"/>
                      <a:gd name="connsiteX1" fmla="*/ 68035 w 3799113"/>
                      <a:gd name="connsiteY1" fmla="*/ 0 h 2087335"/>
                      <a:gd name="connsiteX2" fmla="*/ 68035 w 3799113"/>
                      <a:gd name="connsiteY2" fmla="*/ 24493 h 2087335"/>
                      <a:gd name="connsiteX3" fmla="*/ 130628 w 3799113"/>
                      <a:gd name="connsiteY3" fmla="*/ 29935 h 2087335"/>
                      <a:gd name="connsiteX4" fmla="*/ 130628 w 3799113"/>
                      <a:gd name="connsiteY4" fmla="*/ 62593 h 2087335"/>
                      <a:gd name="connsiteX5" fmla="*/ 168728 w 3799113"/>
                      <a:gd name="connsiteY5" fmla="*/ 62593 h 2087335"/>
                      <a:gd name="connsiteX6" fmla="*/ 179614 w 3799113"/>
                      <a:gd name="connsiteY6" fmla="*/ 89807 h 2087335"/>
                      <a:gd name="connsiteX7" fmla="*/ 179614 w 3799113"/>
                      <a:gd name="connsiteY7" fmla="*/ 89807 h 2087335"/>
                      <a:gd name="connsiteX8" fmla="*/ 201385 w 3799113"/>
                      <a:gd name="connsiteY8" fmla="*/ 95250 h 2087335"/>
                      <a:gd name="connsiteX9" fmla="*/ 212271 w 3799113"/>
                      <a:gd name="connsiteY9" fmla="*/ 318407 h 2087335"/>
                      <a:gd name="connsiteX10" fmla="*/ 225878 w 3799113"/>
                      <a:gd name="connsiteY10" fmla="*/ 318407 h 2087335"/>
                      <a:gd name="connsiteX11" fmla="*/ 234043 w 3799113"/>
                      <a:gd name="connsiteY11" fmla="*/ 579664 h 2087335"/>
                      <a:gd name="connsiteX12" fmla="*/ 277585 w 3799113"/>
                      <a:gd name="connsiteY12" fmla="*/ 582385 h 2087335"/>
                      <a:gd name="connsiteX13" fmla="*/ 283028 w 3799113"/>
                      <a:gd name="connsiteY13" fmla="*/ 609600 h 2087335"/>
                      <a:gd name="connsiteX14" fmla="*/ 304800 w 3799113"/>
                      <a:gd name="connsiteY14" fmla="*/ 612321 h 2087335"/>
                      <a:gd name="connsiteX15" fmla="*/ 310243 w 3799113"/>
                      <a:gd name="connsiteY15" fmla="*/ 634093 h 2087335"/>
                      <a:gd name="connsiteX16" fmla="*/ 356507 w 3799113"/>
                      <a:gd name="connsiteY16" fmla="*/ 634093 h 2087335"/>
                      <a:gd name="connsiteX17" fmla="*/ 361950 w 3799113"/>
                      <a:gd name="connsiteY17" fmla="*/ 661307 h 2087335"/>
                      <a:gd name="connsiteX18" fmla="*/ 381000 w 3799113"/>
                      <a:gd name="connsiteY18" fmla="*/ 661307 h 2087335"/>
                      <a:gd name="connsiteX19" fmla="*/ 400050 w 3799113"/>
                      <a:gd name="connsiteY19" fmla="*/ 723900 h 2087335"/>
                      <a:gd name="connsiteX20" fmla="*/ 397328 w 3799113"/>
                      <a:gd name="connsiteY20" fmla="*/ 764721 h 2087335"/>
                      <a:gd name="connsiteX21" fmla="*/ 421821 w 3799113"/>
                      <a:gd name="connsiteY21" fmla="*/ 770164 h 2087335"/>
                      <a:gd name="connsiteX22" fmla="*/ 429985 w 3799113"/>
                      <a:gd name="connsiteY22" fmla="*/ 941614 h 2087335"/>
                      <a:gd name="connsiteX23" fmla="*/ 443593 w 3799113"/>
                      <a:gd name="connsiteY23" fmla="*/ 947057 h 2087335"/>
                      <a:gd name="connsiteX24" fmla="*/ 446314 w 3799113"/>
                      <a:gd name="connsiteY24" fmla="*/ 1034143 h 2087335"/>
                      <a:gd name="connsiteX25" fmla="*/ 525235 w 3799113"/>
                      <a:gd name="connsiteY25" fmla="*/ 1045028 h 2087335"/>
                      <a:gd name="connsiteX26" fmla="*/ 530678 w 3799113"/>
                      <a:gd name="connsiteY26" fmla="*/ 1074964 h 2087335"/>
                      <a:gd name="connsiteX27" fmla="*/ 566057 w 3799113"/>
                      <a:gd name="connsiteY27" fmla="*/ 1099457 h 2087335"/>
                      <a:gd name="connsiteX28" fmla="*/ 598714 w 3799113"/>
                      <a:gd name="connsiteY28" fmla="*/ 1102178 h 2087335"/>
                      <a:gd name="connsiteX29" fmla="*/ 606878 w 3799113"/>
                      <a:gd name="connsiteY29" fmla="*/ 1172935 h 2087335"/>
                      <a:gd name="connsiteX30" fmla="*/ 617764 w 3799113"/>
                      <a:gd name="connsiteY30" fmla="*/ 1172935 h 2087335"/>
                      <a:gd name="connsiteX31" fmla="*/ 625928 w 3799113"/>
                      <a:gd name="connsiteY31" fmla="*/ 1349828 h 2087335"/>
                      <a:gd name="connsiteX32" fmla="*/ 669471 w 3799113"/>
                      <a:gd name="connsiteY32" fmla="*/ 1352550 h 2087335"/>
                      <a:gd name="connsiteX33" fmla="*/ 672193 w 3799113"/>
                      <a:gd name="connsiteY33" fmla="*/ 1409700 h 2087335"/>
                      <a:gd name="connsiteX34" fmla="*/ 764721 w 3799113"/>
                      <a:gd name="connsiteY34" fmla="*/ 1415143 h 2087335"/>
                      <a:gd name="connsiteX35" fmla="*/ 767443 w 3799113"/>
                      <a:gd name="connsiteY35" fmla="*/ 1442357 h 2087335"/>
                      <a:gd name="connsiteX36" fmla="*/ 819150 w 3799113"/>
                      <a:gd name="connsiteY36" fmla="*/ 1450521 h 2087335"/>
                      <a:gd name="connsiteX37" fmla="*/ 824593 w 3799113"/>
                      <a:gd name="connsiteY37" fmla="*/ 1526721 h 2087335"/>
                      <a:gd name="connsiteX38" fmla="*/ 843643 w 3799113"/>
                      <a:gd name="connsiteY38" fmla="*/ 1526721 h 2087335"/>
                      <a:gd name="connsiteX39" fmla="*/ 840921 w 3799113"/>
                      <a:gd name="connsiteY39" fmla="*/ 1578428 h 2087335"/>
                      <a:gd name="connsiteX40" fmla="*/ 879021 w 3799113"/>
                      <a:gd name="connsiteY40" fmla="*/ 1583871 h 2087335"/>
                      <a:gd name="connsiteX41" fmla="*/ 884464 w 3799113"/>
                      <a:gd name="connsiteY41" fmla="*/ 1605643 h 2087335"/>
                      <a:gd name="connsiteX42" fmla="*/ 1001485 w 3799113"/>
                      <a:gd name="connsiteY42" fmla="*/ 1613807 h 2087335"/>
                      <a:gd name="connsiteX43" fmla="*/ 1004207 w 3799113"/>
                      <a:gd name="connsiteY43" fmla="*/ 1638300 h 2087335"/>
                      <a:gd name="connsiteX44" fmla="*/ 1004207 w 3799113"/>
                      <a:gd name="connsiteY44" fmla="*/ 1638300 h 2087335"/>
                      <a:gd name="connsiteX45" fmla="*/ 1012371 w 3799113"/>
                      <a:gd name="connsiteY45" fmla="*/ 1673678 h 2087335"/>
                      <a:gd name="connsiteX46" fmla="*/ 1039585 w 3799113"/>
                      <a:gd name="connsiteY46" fmla="*/ 1673678 h 2087335"/>
                      <a:gd name="connsiteX47" fmla="*/ 1042307 w 3799113"/>
                      <a:gd name="connsiteY47" fmla="*/ 1709057 h 2087335"/>
                      <a:gd name="connsiteX48" fmla="*/ 1181100 w 3799113"/>
                      <a:gd name="connsiteY48" fmla="*/ 1711778 h 2087335"/>
                      <a:gd name="connsiteX49" fmla="*/ 1186543 w 3799113"/>
                      <a:gd name="connsiteY49" fmla="*/ 1747157 h 2087335"/>
                      <a:gd name="connsiteX50" fmla="*/ 1224643 w 3799113"/>
                      <a:gd name="connsiteY50" fmla="*/ 1749878 h 2087335"/>
                      <a:gd name="connsiteX51" fmla="*/ 1224643 w 3799113"/>
                      <a:gd name="connsiteY51" fmla="*/ 1807028 h 2087335"/>
                      <a:gd name="connsiteX52" fmla="*/ 1289957 w 3799113"/>
                      <a:gd name="connsiteY52" fmla="*/ 1804307 h 2087335"/>
                      <a:gd name="connsiteX53" fmla="*/ 1292678 w 3799113"/>
                      <a:gd name="connsiteY53" fmla="*/ 1820635 h 2087335"/>
                      <a:gd name="connsiteX54" fmla="*/ 1453243 w 3799113"/>
                      <a:gd name="connsiteY54" fmla="*/ 1826078 h 2087335"/>
                      <a:gd name="connsiteX55" fmla="*/ 1458685 w 3799113"/>
                      <a:gd name="connsiteY55" fmla="*/ 1856014 h 2087335"/>
                      <a:gd name="connsiteX56" fmla="*/ 1513114 w 3799113"/>
                      <a:gd name="connsiteY56" fmla="*/ 1853293 h 2087335"/>
                      <a:gd name="connsiteX57" fmla="*/ 1513114 w 3799113"/>
                      <a:gd name="connsiteY57" fmla="*/ 1853293 h 2087335"/>
                      <a:gd name="connsiteX58" fmla="*/ 1660071 w 3799113"/>
                      <a:gd name="connsiteY58" fmla="*/ 1877785 h 2087335"/>
                      <a:gd name="connsiteX59" fmla="*/ 1660071 w 3799113"/>
                      <a:gd name="connsiteY59" fmla="*/ 1888671 h 2087335"/>
                      <a:gd name="connsiteX60" fmla="*/ 1760764 w 3799113"/>
                      <a:gd name="connsiteY60" fmla="*/ 1885950 h 2087335"/>
                      <a:gd name="connsiteX61" fmla="*/ 1766207 w 3799113"/>
                      <a:gd name="connsiteY61" fmla="*/ 1915885 h 2087335"/>
                      <a:gd name="connsiteX62" fmla="*/ 1836964 w 3799113"/>
                      <a:gd name="connsiteY62" fmla="*/ 1918607 h 2087335"/>
                      <a:gd name="connsiteX63" fmla="*/ 1842407 w 3799113"/>
                      <a:gd name="connsiteY63" fmla="*/ 1951264 h 2087335"/>
                      <a:gd name="connsiteX64" fmla="*/ 1880507 w 3799113"/>
                      <a:gd name="connsiteY64" fmla="*/ 1951264 h 2087335"/>
                      <a:gd name="connsiteX65" fmla="*/ 1885950 w 3799113"/>
                      <a:gd name="connsiteY65" fmla="*/ 1970314 h 2087335"/>
                      <a:gd name="connsiteX66" fmla="*/ 1951264 w 3799113"/>
                      <a:gd name="connsiteY66" fmla="*/ 1975757 h 2087335"/>
                      <a:gd name="connsiteX67" fmla="*/ 1951264 w 3799113"/>
                      <a:gd name="connsiteY67" fmla="*/ 1983921 h 2087335"/>
                      <a:gd name="connsiteX68" fmla="*/ 2329543 w 3799113"/>
                      <a:gd name="connsiteY68" fmla="*/ 1986643 h 2087335"/>
                      <a:gd name="connsiteX69" fmla="*/ 2329543 w 3799113"/>
                      <a:gd name="connsiteY69" fmla="*/ 1986643 h 2087335"/>
                      <a:gd name="connsiteX70" fmla="*/ 2324100 w 3799113"/>
                      <a:gd name="connsiteY70" fmla="*/ 2008414 h 2087335"/>
                      <a:gd name="connsiteX71" fmla="*/ 2484664 w 3799113"/>
                      <a:gd name="connsiteY71" fmla="*/ 2008414 h 2087335"/>
                      <a:gd name="connsiteX72" fmla="*/ 2481943 w 3799113"/>
                      <a:gd name="connsiteY72" fmla="*/ 2035628 h 2087335"/>
                      <a:gd name="connsiteX73" fmla="*/ 2930978 w 3799113"/>
                      <a:gd name="connsiteY73" fmla="*/ 2038350 h 2087335"/>
                      <a:gd name="connsiteX74" fmla="*/ 2939143 w 3799113"/>
                      <a:gd name="connsiteY74" fmla="*/ 2087335 h 2087335"/>
                      <a:gd name="connsiteX75" fmla="*/ 3799113 w 3799113"/>
                      <a:gd name="connsiteY75" fmla="*/ 2073729 h 2087335"/>
                      <a:gd name="connsiteX0" fmla="*/ 0 w 3799113"/>
                      <a:gd name="connsiteY0" fmla="*/ 5443 h 2087335"/>
                      <a:gd name="connsiteX1" fmla="*/ 68035 w 3799113"/>
                      <a:gd name="connsiteY1" fmla="*/ 0 h 2087335"/>
                      <a:gd name="connsiteX2" fmla="*/ 68035 w 3799113"/>
                      <a:gd name="connsiteY2" fmla="*/ 24493 h 2087335"/>
                      <a:gd name="connsiteX3" fmla="*/ 130628 w 3799113"/>
                      <a:gd name="connsiteY3" fmla="*/ 29935 h 2087335"/>
                      <a:gd name="connsiteX4" fmla="*/ 130628 w 3799113"/>
                      <a:gd name="connsiteY4" fmla="*/ 62593 h 2087335"/>
                      <a:gd name="connsiteX5" fmla="*/ 168728 w 3799113"/>
                      <a:gd name="connsiteY5" fmla="*/ 62593 h 2087335"/>
                      <a:gd name="connsiteX6" fmla="*/ 179614 w 3799113"/>
                      <a:gd name="connsiteY6" fmla="*/ 89807 h 2087335"/>
                      <a:gd name="connsiteX7" fmla="*/ 179614 w 3799113"/>
                      <a:gd name="connsiteY7" fmla="*/ 89807 h 2087335"/>
                      <a:gd name="connsiteX8" fmla="*/ 201385 w 3799113"/>
                      <a:gd name="connsiteY8" fmla="*/ 95250 h 2087335"/>
                      <a:gd name="connsiteX9" fmla="*/ 212271 w 3799113"/>
                      <a:gd name="connsiteY9" fmla="*/ 318407 h 2087335"/>
                      <a:gd name="connsiteX10" fmla="*/ 225878 w 3799113"/>
                      <a:gd name="connsiteY10" fmla="*/ 318407 h 2087335"/>
                      <a:gd name="connsiteX11" fmla="*/ 234043 w 3799113"/>
                      <a:gd name="connsiteY11" fmla="*/ 579664 h 2087335"/>
                      <a:gd name="connsiteX12" fmla="*/ 277585 w 3799113"/>
                      <a:gd name="connsiteY12" fmla="*/ 582385 h 2087335"/>
                      <a:gd name="connsiteX13" fmla="*/ 283028 w 3799113"/>
                      <a:gd name="connsiteY13" fmla="*/ 609600 h 2087335"/>
                      <a:gd name="connsiteX14" fmla="*/ 304800 w 3799113"/>
                      <a:gd name="connsiteY14" fmla="*/ 612321 h 2087335"/>
                      <a:gd name="connsiteX15" fmla="*/ 310243 w 3799113"/>
                      <a:gd name="connsiteY15" fmla="*/ 634093 h 2087335"/>
                      <a:gd name="connsiteX16" fmla="*/ 356507 w 3799113"/>
                      <a:gd name="connsiteY16" fmla="*/ 634093 h 2087335"/>
                      <a:gd name="connsiteX17" fmla="*/ 361950 w 3799113"/>
                      <a:gd name="connsiteY17" fmla="*/ 661307 h 2087335"/>
                      <a:gd name="connsiteX18" fmla="*/ 381000 w 3799113"/>
                      <a:gd name="connsiteY18" fmla="*/ 661307 h 2087335"/>
                      <a:gd name="connsiteX19" fmla="*/ 400050 w 3799113"/>
                      <a:gd name="connsiteY19" fmla="*/ 723900 h 2087335"/>
                      <a:gd name="connsiteX20" fmla="*/ 397328 w 3799113"/>
                      <a:gd name="connsiteY20" fmla="*/ 764721 h 2087335"/>
                      <a:gd name="connsiteX21" fmla="*/ 421821 w 3799113"/>
                      <a:gd name="connsiteY21" fmla="*/ 770164 h 2087335"/>
                      <a:gd name="connsiteX22" fmla="*/ 429985 w 3799113"/>
                      <a:gd name="connsiteY22" fmla="*/ 941614 h 2087335"/>
                      <a:gd name="connsiteX23" fmla="*/ 443593 w 3799113"/>
                      <a:gd name="connsiteY23" fmla="*/ 947057 h 2087335"/>
                      <a:gd name="connsiteX24" fmla="*/ 446314 w 3799113"/>
                      <a:gd name="connsiteY24" fmla="*/ 1034143 h 2087335"/>
                      <a:gd name="connsiteX25" fmla="*/ 525235 w 3799113"/>
                      <a:gd name="connsiteY25" fmla="*/ 1045028 h 2087335"/>
                      <a:gd name="connsiteX26" fmla="*/ 530678 w 3799113"/>
                      <a:gd name="connsiteY26" fmla="*/ 1074964 h 2087335"/>
                      <a:gd name="connsiteX27" fmla="*/ 566057 w 3799113"/>
                      <a:gd name="connsiteY27" fmla="*/ 1099457 h 2087335"/>
                      <a:gd name="connsiteX28" fmla="*/ 598714 w 3799113"/>
                      <a:gd name="connsiteY28" fmla="*/ 1102178 h 2087335"/>
                      <a:gd name="connsiteX29" fmla="*/ 606878 w 3799113"/>
                      <a:gd name="connsiteY29" fmla="*/ 1172935 h 2087335"/>
                      <a:gd name="connsiteX30" fmla="*/ 617764 w 3799113"/>
                      <a:gd name="connsiteY30" fmla="*/ 1172935 h 2087335"/>
                      <a:gd name="connsiteX31" fmla="*/ 625928 w 3799113"/>
                      <a:gd name="connsiteY31" fmla="*/ 1349828 h 2087335"/>
                      <a:gd name="connsiteX32" fmla="*/ 669471 w 3799113"/>
                      <a:gd name="connsiteY32" fmla="*/ 1352550 h 2087335"/>
                      <a:gd name="connsiteX33" fmla="*/ 672193 w 3799113"/>
                      <a:gd name="connsiteY33" fmla="*/ 1409700 h 2087335"/>
                      <a:gd name="connsiteX34" fmla="*/ 764721 w 3799113"/>
                      <a:gd name="connsiteY34" fmla="*/ 1415143 h 2087335"/>
                      <a:gd name="connsiteX35" fmla="*/ 767443 w 3799113"/>
                      <a:gd name="connsiteY35" fmla="*/ 1442357 h 2087335"/>
                      <a:gd name="connsiteX36" fmla="*/ 819150 w 3799113"/>
                      <a:gd name="connsiteY36" fmla="*/ 1450521 h 2087335"/>
                      <a:gd name="connsiteX37" fmla="*/ 824593 w 3799113"/>
                      <a:gd name="connsiteY37" fmla="*/ 1526721 h 2087335"/>
                      <a:gd name="connsiteX38" fmla="*/ 843643 w 3799113"/>
                      <a:gd name="connsiteY38" fmla="*/ 1526721 h 2087335"/>
                      <a:gd name="connsiteX39" fmla="*/ 840921 w 3799113"/>
                      <a:gd name="connsiteY39" fmla="*/ 1578428 h 2087335"/>
                      <a:gd name="connsiteX40" fmla="*/ 879021 w 3799113"/>
                      <a:gd name="connsiteY40" fmla="*/ 1583871 h 2087335"/>
                      <a:gd name="connsiteX41" fmla="*/ 884464 w 3799113"/>
                      <a:gd name="connsiteY41" fmla="*/ 1605643 h 2087335"/>
                      <a:gd name="connsiteX42" fmla="*/ 1001485 w 3799113"/>
                      <a:gd name="connsiteY42" fmla="*/ 1613807 h 2087335"/>
                      <a:gd name="connsiteX43" fmla="*/ 1004207 w 3799113"/>
                      <a:gd name="connsiteY43" fmla="*/ 1638300 h 2087335"/>
                      <a:gd name="connsiteX44" fmla="*/ 1004207 w 3799113"/>
                      <a:gd name="connsiteY44" fmla="*/ 1638300 h 2087335"/>
                      <a:gd name="connsiteX45" fmla="*/ 1012371 w 3799113"/>
                      <a:gd name="connsiteY45" fmla="*/ 1673678 h 2087335"/>
                      <a:gd name="connsiteX46" fmla="*/ 1039585 w 3799113"/>
                      <a:gd name="connsiteY46" fmla="*/ 1673678 h 2087335"/>
                      <a:gd name="connsiteX47" fmla="*/ 1042307 w 3799113"/>
                      <a:gd name="connsiteY47" fmla="*/ 1709057 h 2087335"/>
                      <a:gd name="connsiteX48" fmla="*/ 1181100 w 3799113"/>
                      <a:gd name="connsiteY48" fmla="*/ 1711778 h 2087335"/>
                      <a:gd name="connsiteX49" fmla="*/ 1186543 w 3799113"/>
                      <a:gd name="connsiteY49" fmla="*/ 1747157 h 2087335"/>
                      <a:gd name="connsiteX50" fmla="*/ 1224643 w 3799113"/>
                      <a:gd name="connsiteY50" fmla="*/ 1749878 h 2087335"/>
                      <a:gd name="connsiteX51" fmla="*/ 1224643 w 3799113"/>
                      <a:gd name="connsiteY51" fmla="*/ 1807028 h 2087335"/>
                      <a:gd name="connsiteX52" fmla="*/ 1289957 w 3799113"/>
                      <a:gd name="connsiteY52" fmla="*/ 1804307 h 2087335"/>
                      <a:gd name="connsiteX53" fmla="*/ 1292678 w 3799113"/>
                      <a:gd name="connsiteY53" fmla="*/ 1820635 h 2087335"/>
                      <a:gd name="connsiteX54" fmla="*/ 1453243 w 3799113"/>
                      <a:gd name="connsiteY54" fmla="*/ 1826078 h 2087335"/>
                      <a:gd name="connsiteX55" fmla="*/ 1458685 w 3799113"/>
                      <a:gd name="connsiteY55" fmla="*/ 1856014 h 2087335"/>
                      <a:gd name="connsiteX56" fmla="*/ 1513114 w 3799113"/>
                      <a:gd name="connsiteY56" fmla="*/ 1853293 h 2087335"/>
                      <a:gd name="connsiteX57" fmla="*/ 1513114 w 3799113"/>
                      <a:gd name="connsiteY57" fmla="*/ 1853293 h 2087335"/>
                      <a:gd name="connsiteX58" fmla="*/ 1660071 w 3799113"/>
                      <a:gd name="connsiteY58" fmla="*/ 1877785 h 2087335"/>
                      <a:gd name="connsiteX59" fmla="*/ 1660071 w 3799113"/>
                      <a:gd name="connsiteY59" fmla="*/ 1888671 h 2087335"/>
                      <a:gd name="connsiteX60" fmla="*/ 1760764 w 3799113"/>
                      <a:gd name="connsiteY60" fmla="*/ 1885950 h 2087335"/>
                      <a:gd name="connsiteX61" fmla="*/ 1766207 w 3799113"/>
                      <a:gd name="connsiteY61" fmla="*/ 1915885 h 2087335"/>
                      <a:gd name="connsiteX62" fmla="*/ 1836964 w 3799113"/>
                      <a:gd name="connsiteY62" fmla="*/ 1918607 h 2087335"/>
                      <a:gd name="connsiteX63" fmla="*/ 1842407 w 3799113"/>
                      <a:gd name="connsiteY63" fmla="*/ 1951264 h 2087335"/>
                      <a:gd name="connsiteX64" fmla="*/ 1880507 w 3799113"/>
                      <a:gd name="connsiteY64" fmla="*/ 1951264 h 2087335"/>
                      <a:gd name="connsiteX65" fmla="*/ 1885950 w 3799113"/>
                      <a:gd name="connsiteY65" fmla="*/ 1970314 h 2087335"/>
                      <a:gd name="connsiteX66" fmla="*/ 1951264 w 3799113"/>
                      <a:gd name="connsiteY66" fmla="*/ 1975757 h 2087335"/>
                      <a:gd name="connsiteX67" fmla="*/ 1951264 w 3799113"/>
                      <a:gd name="connsiteY67" fmla="*/ 1983921 h 2087335"/>
                      <a:gd name="connsiteX68" fmla="*/ 2329543 w 3799113"/>
                      <a:gd name="connsiteY68" fmla="*/ 1986643 h 2087335"/>
                      <a:gd name="connsiteX69" fmla="*/ 2329543 w 3799113"/>
                      <a:gd name="connsiteY69" fmla="*/ 1986643 h 2087335"/>
                      <a:gd name="connsiteX70" fmla="*/ 2324100 w 3799113"/>
                      <a:gd name="connsiteY70" fmla="*/ 2008414 h 2087335"/>
                      <a:gd name="connsiteX71" fmla="*/ 2484664 w 3799113"/>
                      <a:gd name="connsiteY71" fmla="*/ 2008414 h 2087335"/>
                      <a:gd name="connsiteX72" fmla="*/ 2481943 w 3799113"/>
                      <a:gd name="connsiteY72" fmla="*/ 2035628 h 2087335"/>
                      <a:gd name="connsiteX73" fmla="*/ 2930978 w 3799113"/>
                      <a:gd name="connsiteY73" fmla="*/ 2038350 h 2087335"/>
                      <a:gd name="connsiteX74" fmla="*/ 2939143 w 3799113"/>
                      <a:gd name="connsiteY74" fmla="*/ 2087335 h 2087335"/>
                      <a:gd name="connsiteX75" fmla="*/ 3799113 w 3799113"/>
                      <a:gd name="connsiteY75" fmla="*/ 2084614 h 2087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</a:cxnLst>
                    <a:rect l="l" t="t" r="r" b="b"/>
                    <a:pathLst>
                      <a:path w="3799113" h="2087335">
                        <a:moveTo>
                          <a:pt x="0" y="5443"/>
                        </a:moveTo>
                        <a:lnTo>
                          <a:pt x="68035" y="0"/>
                        </a:lnTo>
                        <a:lnTo>
                          <a:pt x="68035" y="24493"/>
                        </a:lnTo>
                        <a:lnTo>
                          <a:pt x="130628" y="29935"/>
                        </a:lnTo>
                        <a:lnTo>
                          <a:pt x="130628" y="62593"/>
                        </a:lnTo>
                        <a:lnTo>
                          <a:pt x="168728" y="62593"/>
                        </a:lnTo>
                        <a:lnTo>
                          <a:pt x="179614" y="89807"/>
                        </a:lnTo>
                        <a:lnTo>
                          <a:pt x="179614" y="89807"/>
                        </a:lnTo>
                        <a:lnTo>
                          <a:pt x="201385" y="95250"/>
                        </a:lnTo>
                        <a:lnTo>
                          <a:pt x="212271" y="318407"/>
                        </a:lnTo>
                        <a:lnTo>
                          <a:pt x="225878" y="318407"/>
                        </a:lnTo>
                        <a:lnTo>
                          <a:pt x="234043" y="579664"/>
                        </a:lnTo>
                        <a:lnTo>
                          <a:pt x="277585" y="582385"/>
                        </a:lnTo>
                        <a:lnTo>
                          <a:pt x="283028" y="609600"/>
                        </a:lnTo>
                        <a:lnTo>
                          <a:pt x="304800" y="612321"/>
                        </a:lnTo>
                        <a:lnTo>
                          <a:pt x="310243" y="634093"/>
                        </a:lnTo>
                        <a:lnTo>
                          <a:pt x="356507" y="634093"/>
                        </a:lnTo>
                        <a:lnTo>
                          <a:pt x="361950" y="661307"/>
                        </a:lnTo>
                        <a:lnTo>
                          <a:pt x="381000" y="661307"/>
                        </a:lnTo>
                        <a:lnTo>
                          <a:pt x="400050" y="723900"/>
                        </a:lnTo>
                        <a:lnTo>
                          <a:pt x="397328" y="764721"/>
                        </a:lnTo>
                        <a:lnTo>
                          <a:pt x="421821" y="770164"/>
                        </a:lnTo>
                        <a:lnTo>
                          <a:pt x="429985" y="941614"/>
                        </a:lnTo>
                        <a:lnTo>
                          <a:pt x="443593" y="947057"/>
                        </a:lnTo>
                        <a:lnTo>
                          <a:pt x="446314" y="1034143"/>
                        </a:lnTo>
                        <a:lnTo>
                          <a:pt x="525235" y="1045028"/>
                        </a:lnTo>
                        <a:lnTo>
                          <a:pt x="530678" y="1074964"/>
                        </a:lnTo>
                        <a:lnTo>
                          <a:pt x="566057" y="1099457"/>
                        </a:lnTo>
                        <a:lnTo>
                          <a:pt x="598714" y="1102178"/>
                        </a:lnTo>
                        <a:lnTo>
                          <a:pt x="606878" y="1172935"/>
                        </a:lnTo>
                        <a:lnTo>
                          <a:pt x="617764" y="1172935"/>
                        </a:lnTo>
                        <a:lnTo>
                          <a:pt x="625928" y="1349828"/>
                        </a:lnTo>
                        <a:lnTo>
                          <a:pt x="669471" y="1352550"/>
                        </a:lnTo>
                        <a:lnTo>
                          <a:pt x="672193" y="1409700"/>
                        </a:lnTo>
                        <a:lnTo>
                          <a:pt x="764721" y="1415143"/>
                        </a:lnTo>
                        <a:lnTo>
                          <a:pt x="767443" y="1442357"/>
                        </a:lnTo>
                        <a:lnTo>
                          <a:pt x="819150" y="1450521"/>
                        </a:lnTo>
                        <a:lnTo>
                          <a:pt x="824593" y="1526721"/>
                        </a:lnTo>
                        <a:lnTo>
                          <a:pt x="843643" y="1526721"/>
                        </a:lnTo>
                        <a:lnTo>
                          <a:pt x="840921" y="1578428"/>
                        </a:lnTo>
                        <a:lnTo>
                          <a:pt x="879021" y="1583871"/>
                        </a:lnTo>
                        <a:lnTo>
                          <a:pt x="884464" y="1605643"/>
                        </a:lnTo>
                        <a:lnTo>
                          <a:pt x="1001485" y="1613807"/>
                        </a:lnTo>
                        <a:lnTo>
                          <a:pt x="1004207" y="1638300"/>
                        </a:lnTo>
                        <a:lnTo>
                          <a:pt x="1004207" y="1638300"/>
                        </a:lnTo>
                        <a:lnTo>
                          <a:pt x="1012371" y="1673678"/>
                        </a:lnTo>
                        <a:lnTo>
                          <a:pt x="1039585" y="1673678"/>
                        </a:lnTo>
                        <a:lnTo>
                          <a:pt x="1042307" y="1709057"/>
                        </a:lnTo>
                        <a:lnTo>
                          <a:pt x="1181100" y="1711778"/>
                        </a:lnTo>
                        <a:lnTo>
                          <a:pt x="1186543" y="1747157"/>
                        </a:lnTo>
                        <a:lnTo>
                          <a:pt x="1224643" y="1749878"/>
                        </a:lnTo>
                        <a:lnTo>
                          <a:pt x="1224643" y="1807028"/>
                        </a:lnTo>
                        <a:lnTo>
                          <a:pt x="1289957" y="1804307"/>
                        </a:lnTo>
                        <a:lnTo>
                          <a:pt x="1292678" y="1820635"/>
                        </a:lnTo>
                        <a:lnTo>
                          <a:pt x="1453243" y="1826078"/>
                        </a:lnTo>
                        <a:lnTo>
                          <a:pt x="1458685" y="1856014"/>
                        </a:lnTo>
                        <a:lnTo>
                          <a:pt x="1513114" y="1853293"/>
                        </a:lnTo>
                        <a:lnTo>
                          <a:pt x="1513114" y="1853293"/>
                        </a:lnTo>
                        <a:lnTo>
                          <a:pt x="1660071" y="1877785"/>
                        </a:lnTo>
                        <a:lnTo>
                          <a:pt x="1660071" y="1888671"/>
                        </a:lnTo>
                        <a:lnTo>
                          <a:pt x="1760764" y="1885950"/>
                        </a:lnTo>
                        <a:lnTo>
                          <a:pt x="1766207" y="1915885"/>
                        </a:lnTo>
                        <a:lnTo>
                          <a:pt x="1836964" y="1918607"/>
                        </a:lnTo>
                        <a:lnTo>
                          <a:pt x="1842407" y="1951264"/>
                        </a:lnTo>
                        <a:lnTo>
                          <a:pt x="1880507" y="1951264"/>
                        </a:lnTo>
                        <a:lnTo>
                          <a:pt x="1885950" y="1970314"/>
                        </a:lnTo>
                        <a:lnTo>
                          <a:pt x="1951264" y="1975757"/>
                        </a:lnTo>
                        <a:lnTo>
                          <a:pt x="1951264" y="1983921"/>
                        </a:lnTo>
                        <a:lnTo>
                          <a:pt x="2329543" y="1986643"/>
                        </a:lnTo>
                        <a:lnTo>
                          <a:pt x="2329543" y="1986643"/>
                        </a:lnTo>
                        <a:lnTo>
                          <a:pt x="2324100" y="2008414"/>
                        </a:lnTo>
                        <a:lnTo>
                          <a:pt x="2484664" y="2008414"/>
                        </a:lnTo>
                        <a:lnTo>
                          <a:pt x="2481943" y="2035628"/>
                        </a:lnTo>
                        <a:lnTo>
                          <a:pt x="2930978" y="2038350"/>
                        </a:lnTo>
                        <a:lnTo>
                          <a:pt x="2939143" y="2087335"/>
                        </a:lnTo>
                        <a:lnTo>
                          <a:pt x="3799113" y="2084614"/>
                        </a:lnTo>
                      </a:path>
                    </a:pathLst>
                  </a:custGeom>
                  <a:noFill/>
                  <a:ln w="19050">
                    <a:solidFill>
                      <a:srgbClr val="FF7F4D"/>
                    </a:solidFill>
                    <a:miter lim="800000"/>
                    <a:headEnd/>
                    <a:tailEnd/>
                  </a:ln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765" name="Straight Connector 9221">
                    <a:extLst>
                      <a:ext uri="{FF2B5EF4-FFF2-40B4-BE49-F238E27FC236}">
                        <a16:creationId xmlns:a16="http://schemas.microsoft.com/office/drawing/2014/main" xmlns="" id="{DA3E5D2E-E01C-B59E-BF46-B664700DB70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10810306" y="4645479"/>
                    <a:ext cx="0" cy="132136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FF7F4D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817" name="Groupe 816">
                  <a:extLst>
                    <a:ext uri="{FF2B5EF4-FFF2-40B4-BE49-F238E27FC236}">
                      <a16:creationId xmlns:a16="http://schemas.microsoft.com/office/drawing/2014/main" xmlns="" id="{83352728-69FA-DA48-AEEA-AA2F0257EE63}"/>
                    </a:ext>
                  </a:extLst>
                </p:cNvPr>
                <p:cNvGrpSpPr/>
                <p:nvPr/>
              </p:nvGrpSpPr>
              <p:grpSpPr>
                <a:xfrm>
                  <a:off x="7643274" y="1754874"/>
                  <a:ext cx="2849660" cy="2045974"/>
                  <a:chOff x="7643274" y="1678927"/>
                  <a:chExt cx="2849660" cy="2045974"/>
                </a:xfrm>
              </p:grpSpPr>
              <p:sp>
                <p:nvSpPr>
                  <p:cNvPr id="762" name="TextBox 305">
                    <a:extLst>
                      <a:ext uri="{FF2B5EF4-FFF2-40B4-BE49-F238E27FC236}">
                        <a16:creationId xmlns:a16="http://schemas.microsoft.com/office/drawing/2014/main" xmlns="" id="{4A7C71F7-EA6A-D1AE-43BC-BF8C5AFED067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643274" y="1678927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8" name="TextBox 306">
                    <a:extLst>
                      <a:ext uri="{FF2B5EF4-FFF2-40B4-BE49-F238E27FC236}">
                        <a16:creationId xmlns:a16="http://schemas.microsoft.com/office/drawing/2014/main" xmlns="" id="{782EC298-09F1-8B20-EC6B-473773647E70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657241" y="1860490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799" name="TextBox 307">
                    <a:extLst>
                      <a:ext uri="{FF2B5EF4-FFF2-40B4-BE49-F238E27FC236}">
                        <a16:creationId xmlns:a16="http://schemas.microsoft.com/office/drawing/2014/main" xmlns="" id="{E1702821-B9F8-C97A-4E1D-1293ADC054C1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806554" y="2132218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0" name="TextBox 308">
                    <a:extLst>
                      <a:ext uri="{FF2B5EF4-FFF2-40B4-BE49-F238E27FC236}">
                        <a16:creationId xmlns:a16="http://schemas.microsoft.com/office/drawing/2014/main" xmlns="" id="{83C62739-0633-CCAD-0221-5A005D52FA04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820016" y="2241688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1" name="TextBox 309">
                    <a:extLst>
                      <a:ext uri="{FF2B5EF4-FFF2-40B4-BE49-F238E27FC236}">
                        <a16:creationId xmlns:a16="http://schemas.microsoft.com/office/drawing/2014/main" xmlns="" id="{6EAB36BD-05BC-543C-820C-3BB1AFAE8765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827633" y="2301031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2" name="TextBox 310">
                    <a:extLst>
                      <a:ext uri="{FF2B5EF4-FFF2-40B4-BE49-F238E27FC236}">
                        <a16:creationId xmlns:a16="http://schemas.microsoft.com/office/drawing/2014/main" xmlns="" id="{850438CB-D869-481F-8717-433D111589BC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7988346" y="2714935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3" name="TextBox 311">
                    <a:extLst>
                      <a:ext uri="{FF2B5EF4-FFF2-40B4-BE49-F238E27FC236}">
                        <a16:creationId xmlns:a16="http://schemas.microsoft.com/office/drawing/2014/main" xmlns="" id="{BC3CFCA1-EF40-EE0D-0463-106EC96569A6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116540" y="2867335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4" name="TextBox 312">
                    <a:extLst>
                      <a:ext uri="{FF2B5EF4-FFF2-40B4-BE49-F238E27FC236}">
                        <a16:creationId xmlns:a16="http://schemas.microsoft.com/office/drawing/2014/main" xmlns="" id="{0C95A9EE-4288-75AD-A4BE-99A43AE83B6F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740248" y="3255542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5" name="TextBox 313">
                    <a:extLst>
                      <a:ext uri="{FF2B5EF4-FFF2-40B4-BE49-F238E27FC236}">
                        <a16:creationId xmlns:a16="http://schemas.microsoft.com/office/drawing/2014/main" xmlns="" id="{4ADC4F54-1103-995F-B816-1D9AD183BA42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8760623" y="3252215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6" name="TextBox 314">
                    <a:extLst>
                      <a:ext uri="{FF2B5EF4-FFF2-40B4-BE49-F238E27FC236}">
                        <a16:creationId xmlns:a16="http://schemas.microsoft.com/office/drawing/2014/main" xmlns="" id="{773199AE-B435-CDE4-CF9F-CA503100C9F3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164534" y="3377504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7" name="TextBox 315">
                    <a:extLst>
                      <a:ext uri="{FF2B5EF4-FFF2-40B4-BE49-F238E27FC236}">
                        <a16:creationId xmlns:a16="http://schemas.microsoft.com/office/drawing/2014/main" xmlns="" id="{9FC89E6F-6795-E45C-0960-2944BB9AA95C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183834" y="3377504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8" name="TextBox 316">
                    <a:extLst>
                      <a:ext uri="{FF2B5EF4-FFF2-40B4-BE49-F238E27FC236}">
                        <a16:creationId xmlns:a16="http://schemas.microsoft.com/office/drawing/2014/main" xmlns="" id="{882BDCA0-F0A8-D8C1-CE3D-C04497A30BBB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236618" y="3383721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09" name="TextBox 317">
                    <a:extLst>
                      <a:ext uri="{FF2B5EF4-FFF2-40B4-BE49-F238E27FC236}">
                        <a16:creationId xmlns:a16="http://schemas.microsoft.com/office/drawing/2014/main" xmlns="" id="{C4B57995-9B26-FD74-667E-839E19D552B0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305254" y="3380284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10" name="TextBox 318">
                    <a:extLst>
                      <a:ext uri="{FF2B5EF4-FFF2-40B4-BE49-F238E27FC236}">
                        <a16:creationId xmlns:a16="http://schemas.microsoft.com/office/drawing/2014/main" xmlns="" id="{83BFCEDC-116A-F4DD-B14D-352885932964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428896" y="3393410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11" name="TextBox 319">
                    <a:extLst>
                      <a:ext uri="{FF2B5EF4-FFF2-40B4-BE49-F238E27FC236}">
                        <a16:creationId xmlns:a16="http://schemas.microsoft.com/office/drawing/2014/main" xmlns="" id="{BC9C11E4-B587-C5DA-158A-6CEE3D0A989F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406204" y="3377326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12" name="TextBox 320">
                    <a:extLst>
                      <a:ext uri="{FF2B5EF4-FFF2-40B4-BE49-F238E27FC236}">
                        <a16:creationId xmlns:a16="http://schemas.microsoft.com/office/drawing/2014/main" xmlns="" id="{D9630C12-FE0F-E94E-0383-991C72E90C58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470302" y="3393410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13" name="TextBox 321">
                    <a:extLst>
                      <a:ext uri="{FF2B5EF4-FFF2-40B4-BE49-F238E27FC236}">
                        <a16:creationId xmlns:a16="http://schemas.microsoft.com/office/drawing/2014/main" xmlns="" id="{9141BAD2-3797-838F-CC3E-F0985B63A97C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9683164" y="3433992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14" name="TextBox 322">
                    <a:extLst>
                      <a:ext uri="{FF2B5EF4-FFF2-40B4-BE49-F238E27FC236}">
                        <a16:creationId xmlns:a16="http://schemas.microsoft.com/office/drawing/2014/main" xmlns="" id="{40C0A1AB-B6B3-7907-4B6A-702C0A8983E2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10184306" y="3476620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  <p:sp>
                <p:nvSpPr>
                  <p:cNvPr id="815" name="TextBox 323">
                    <a:extLst>
                      <a:ext uri="{FF2B5EF4-FFF2-40B4-BE49-F238E27FC236}">
                        <a16:creationId xmlns:a16="http://schemas.microsoft.com/office/drawing/2014/main" xmlns="" id="{B35123F1-84E7-1BF8-349D-023461AA5F65}"/>
                      </a:ext>
                    </a:extLst>
                  </p:cNvPr>
                  <p:cNvSpPr txBox="1"/>
                  <p:nvPr/>
                </p:nvSpPr>
                <p:spPr bwMode="auto">
                  <a:xfrm>
                    <a:off x="10287182" y="3478680"/>
                    <a:ext cx="205752" cy="246221"/>
                  </a:xfrm>
                  <a:prstGeom prst="rect">
                    <a:avLst/>
                  </a:prstGeom>
                  <a:noFill/>
                  <a:ln w="9525" algn="ctr">
                    <a:noFill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square" rtlCol="0">
                    <a:spAutoFit/>
                  </a:bodyPr>
                  <a:lstStyle/>
                  <a:p>
                    <a:pPr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</a:pPr>
                    <a:r>
                      <a:rPr lang="en-US" sz="1000" dirty="0">
                        <a:solidFill>
                          <a:srgbClr val="FF7F4D"/>
                        </a:solidFill>
                        <a:cs typeface="Arial" panose="020B0604020202020204" pitchFamily="34" charset="0"/>
                      </a:rPr>
                      <a:t>+</a:t>
                    </a:r>
                  </a:p>
                </p:txBody>
              </p:sp>
            </p:grpSp>
          </p:grpSp>
          <p:sp>
            <p:nvSpPr>
              <p:cNvPr id="653" name="Title 2">
                <a:extLst>
                  <a:ext uri="{FF2B5EF4-FFF2-40B4-BE49-F238E27FC236}">
                    <a16:creationId xmlns:a16="http://schemas.microsoft.com/office/drawing/2014/main" xmlns="" id="{286CD671-ABFA-AD4F-293C-05E4A489C4CA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9242300" y="2060056"/>
                <a:ext cx="1918523" cy="588253"/>
              </a:xfrm>
              <a:prstGeom prst="rect">
                <a:avLst/>
              </a:prstGeom>
              <a:noFill/>
            </p:spPr>
            <p:txBody>
              <a:bodyPr lIns="0" rIns="27000" anchor="t"/>
              <a:lstStyle>
                <a:lvl1pPr algn="l" defTabSz="914400" rtl="0" eaLnBrk="1" latinLnBrk="0" hangingPunct="1">
                  <a:spcBef>
                    <a:spcPct val="0"/>
                  </a:spcBef>
                  <a:buNone/>
                  <a:defRPr sz="2400" b="1" kern="1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j-lt"/>
                    <a:ea typeface="+mj-ea"/>
                    <a:cs typeface="+mj-cs"/>
                  </a:defRPr>
                </a:lvl1pPr>
              </a:lstStyle>
              <a:p>
                <a:pPr algn="ctr" fontAlgn="base">
                  <a:spcAft>
                    <a:spcPct val="0"/>
                  </a:spcAft>
                  <a:defRPr/>
                </a:pPr>
                <a:r>
                  <a:rPr lang="en-GB" sz="100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PD-L1+ SSP</a:t>
                </a:r>
              </a:p>
              <a:p>
                <a:pPr algn="ctr" fontAlgn="base">
                  <a:spcAft>
                    <a:spcPct val="0"/>
                  </a:spcAft>
                  <a:defRPr/>
                </a:pP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SSP : 5,5 </a:t>
                </a:r>
                <a:r>
                  <a:rPr lang="en-GB" sz="1000" b="0" i="1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vs </a:t>
                </a: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7,0 mois</a:t>
                </a:r>
                <a:r>
                  <a:rPr lang="en-GB" sz="100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/>
                </a:r>
                <a:br>
                  <a:rPr lang="en-GB" sz="100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</a:b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HR </a:t>
                </a:r>
                <a:r>
                  <a:rPr lang="en-GB" sz="1000" b="0" dirty="0" err="1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stratifié</a:t>
                </a: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: 0,63</a:t>
                </a:r>
              </a:p>
              <a:p>
                <a:pPr algn="ctr" fontAlgn="base">
                  <a:spcAft>
                    <a:spcPct val="0"/>
                  </a:spcAft>
                  <a:defRPr/>
                </a:pPr>
                <a:r>
                  <a:rPr lang="en-GB" sz="1000" b="0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(IC95% : 0,50-0,80; </a:t>
                </a:r>
                <a:r>
                  <a:rPr lang="en-GB" sz="1000" b="0" i="1" dirty="0">
                    <a:solidFill>
                      <a:srgbClr val="000000"/>
                    </a:solidFill>
                    <a:effectLst/>
                    <a:latin typeface="+mn-lt"/>
                    <a:cs typeface="Calibri" panose="020F0502020204030204" pitchFamily="34" charset="0"/>
                  </a:rPr>
                  <a:t>p&lt;0,0001)</a:t>
                </a:r>
              </a:p>
            </p:txBody>
          </p:sp>
          <p:grpSp>
            <p:nvGrpSpPr>
              <p:cNvPr id="654" name="Groupe 653">
                <a:extLst>
                  <a:ext uri="{FF2B5EF4-FFF2-40B4-BE49-F238E27FC236}">
                    <a16:creationId xmlns:a16="http://schemas.microsoft.com/office/drawing/2014/main" xmlns="" id="{1E02E484-C3C0-7944-2B40-46EED3149EFA}"/>
                  </a:ext>
                </a:extLst>
              </p:cNvPr>
              <p:cNvGrpSpPr/>
              <p:nvPr/>
            </p:nvGrpSpPr>
            <p:grpSpPr>
              <a:xfrm>
                <a:off x="9142866" y="1487707"/>
                <a:ext cx="2361988" cy="400110"/>
                <a:chOff x="3605666" y="1620942"/>
                <a:chExt cx="2361988" cy="400110"/>
              </a:xfrm>
            </p:grpSpPr>
            <p:sp>
              <p:nvSpPr>
                <p:cNvPr id="701" name="TextBox 24">
                  <a:extLst>
                    <a:ext uri="{FF2B5EF4-FFF2-40B4-BE49-F238E27FC236}">
                      <a16:creationId xmlns:a16="http://schemas.microsoft.com/office/drawing/2014/main" xmlns="" id="{BFEC5B70-49A0-DE21-2F76-4E10AF655406}"/>
                    </a:ext>
                  </a:extLst>
                </p:cNvPr>
                <p:cNvSpPr txBox="1"/>
                <p:nvPr/>
              </p:nvSpPr>
              <p:spPr bwMode="auto">
                <a:xfrm>
                  <a:off x="3794235" y="1620942"/>
                  <a:ext cx="2173419" cy="4001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50000"/>
                    </a:spcBef>
                    <a:spcAft>
                      <a:spcPct val="0"/>
                    </a:spcAft>
                  </a:pPr>
                  <a:r>
                    <a:rPr lang="en-US" sz="1000" b="1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  <a:t>Atézolizumab + nab-paclitaxel</a:t>
                  </a:r>
                  <a:br>
                    <a:rPr lang="en-US" sz="1000" b="1" dirty="0">
                      <a:solidFill>
                        <a:srgbClr val="005086"/>
                      </a:solidFill>
                      <a:cs typeface="Arial" panose="020B0604020202020204" pitchFamily="34" charset="0"/>
                    </a:rPr>
                  </a:br>
                  <a:r>
                    <a:rPr lang="en-US" sz="1000" b="1" dirty="0">
                      <a:solidFill>
                        <a:srgbClr val="FF7F4D"/>
                      </a:solidFill>
                      <a:cs typeface="Arial" panose="020B0604020202020204" pitchFamily="34" charset="0"/>
                    </a:rPr>
                    <a:t>Placebo + nab-paclitaxel</a:t>
                  </a:r>
                </a:p>
              </p:txBody>
            </p:sp>
            <p:cxnSp>
              <p:nvCxnSpPr>
                <p:cNvPr id="702" name="Straight Connector 7">
                  <a:extLst>
                    <a:ext uri="{FF2B5EF4-FFF2-40B4-BE49-F238E27FC236}">
                      <a16:creationId xmlns:a16="http://schemas.microsoft.com/office/drawing/2014/main" xmlns="" id="{CA4626DC-1A00-76B7-1292-9A432F27B53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605666" y="1786633"/>
                  <a:ext cx="188569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508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703" name="Straight Connector 27">
                  <a:extLst>
                    <a:ext uri="{FF2B5EF4-FFF2-40B4-BE49-F238E27FC236}">
                      <a16:creationId xmlns:a16="http://schemas.microsoft.com/office/drawing/2014/main" xmlns="" id="{076874F6-35CE-666E-4BDF-C58C8A19C84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605666" y="1913767"/>
                  <a:ext cx="188569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7F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655" name="Groupe 654">
              <a:extLst>
                <a:ext uri="{FF2B5EF4-FFF2-40B4-BE49-F238E27FC236}">
                  <a16:creationId xmlns:a16="http://schemas.microsoft.com/office/drawing/2014/main" xmlns="" id="{82A5F865-52C0-9220-7F22-3BDFD2760539}"/>
                </a:ext>
              </a:extLst>
            </p:cNvPr>
            <p:cNvGrpSpPr/>
            <p:nvPr/>
          </p:nvGrpSpPr>
          <p:grpSpPr>
            <a:xfrm>
              <a:off x="7011272" y="1420823"/>
              <a:ext cx="4445081" cy="2850023"/>
              <a:chOff x="1474072" y="1865133"/>
              <a:chExt cx="4445081" cy="2850023"/>
            </a:xfrm>
          </p:grpSpPr>
          <p:sp>
            <p:nvSpPr>
              <p:cNvPr id="671" name="TextBox 71">
                <a:extLst>
                  <a:ext uri="{FF2B5EF4-FFF2-40B4-BE49-F238E27FC236}">
                    <a16:creationId xmlns:a16="http://schemas.microsoft.com/office/drawing/2014/main" xmlns="" id="{0FD7F2D1-6087-411B-5C0E-8F9842A0BF78}"/>
                  </a:ext>
                </a:extLst>
              </p:cNvPr>
              <p:cNvSpPr txBox="1"/>
              <p:nvPr/>
            </p:nvSpPr>
            <p:spPr bwMode="auto">
              <a:xfrm>
                <a:off x="1474072" y="4063358"/>
                <a:ext cx="55735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656" name="TextBox 2">
                <a:extLst>
                  <a:ext uri="{FF2B5EF4-FFF2-40B4-BE49-F238E27FC236}">
                    <a16:creationId xmlns:a16="http://schemas.microsoft.com/office/drawing/2014/main" xmlns="" id="{797FA5CB-7A21-030A-BFB1-32C79451E02A}"/>
                  </a:ext>
                </a:extLst>
              </p:cNvPr>
              <p:cNvSpPr txBox="1"/>
              <p:nvPr/>
            </p:nvSpPr>
            <p:spPr bwMode="auto">
              <a:xfrm>
                <a:off x="2041172" y="4468935"/>
                <a:ext cx="387798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b="1" dirty="0" err="1">
                    <a:solidFill>
                      <a:srgbClr val="000000"/>
                    </a:solidFill>
                    <a:cs typeface="Arial" panose="020B0604020202020204" pitchFamily="34" charset="0"/>
                  </a:rPr>
                  <a:t>Mois</a:t>
                </a:r>
                <a:endParaRPr lang="en-US" sz="1000" b="1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TextBox 21">
                <a:extLst>
                  <a:ext uri="{FF2B5EF4-FFF2-40B4-BE49-F238E27FC236}">
                    <a16:creationId xmlns:a16="http://schemas.microsoft.com/office/drawing/2014/main" xmlns="" id="{452BB3F4-4401-E575-BF46-7F9EF2C76BD4}"/>
                  </a:ext>
                </a:extLst>
              </p:cNvPr>
              <p:cNvSpPr txBox="1"/>
              <p:nvPr/>
            </p:nvSpPr>
            <p:spPr bwMode="auto">
              <a:xfrm rot="16200000">
                <a:off x="560286" y="3043654"/>
                <a:ext cx="2206100" cy="206479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b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SSP (%)</a:t>
                </a:r>
              </a:p>
            </p:txBody>
          </p:sp>
          <p:cxnSp>
            <p:nvCxnSpPr>
              <p:cNvPr id="658" name="Straight Connector 17">
                <a:extLst>
                  <a:ext uri="{FF2B5EF4-FFF2-40B4-BE49-F238E27FC236}">
                    <a16:creationId xmlns:a16="http://schemas.microsoft.com/office/drawing/2014/main" xmlns="" id="{99702768-BB26-EA27-4D54-CD22927AB48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041174" y="4244628"/>
                <a:ext cx="3851134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" name="Straight Connector 22">
                <a:extLst>
                  <a:ext uri="{FF2B5EF4-FFF2-40B4-BE49-F238E27FC236}">
                    <a16:creationId xmlns:a16="http://schemas.microsoft.com/office/drawing/2014/main" xmlns="" id="{ADA98F5C-FB38-AE01-A7A3-74D4EF5808D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41174" y="2043845"/>
                <a:ext cx="0" cy="2206099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0" name="Straight Connector 223">
                <a:extLst>
                  <a:ext uri="{FF2B5EF4-FFF2-40B4-BE49-F238E27FC236}">
                    <a16:creationId xmlns:a16="http://schemas.microsoft.com/office/drawing/2014/main" xmlns="" id="{A1F0AA91-58D8-C4F4-ADFA-321A558748D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997243" y="2048608"/>
                <a:ext cx="53677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" name="Straight Connector 51">
                <a:extLst>
                  <a:ext uri="{FF2B5EF4-FFF2-40B4-BE49-F238E27FC236}">
                    <a16:creationId xmlns:a16="http://schemas.microsoft.com/office/drawing/2014/main" xmlns="" id="{33BA6F90-385D-57E8-02C5-D2077BD5BD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997243" y="2488876"/>
                <a:ext cx="53677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" name="Straight Connector 53">
                <a:extLst>
                  <a:ext uri="{FF2B5EF4-FFF2-40B4-BE49-F238E27FC236}">
                    <a16:creationId xmlns:a16="http://schemas.microsoft.com/office/drawing/2014/main" xmlns="" id="{4E0ED5B4-16EA-587F-126D-8FE794B4E7C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997243" y="2929144"/>
                <a:ext cx="53677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" name="Straight Connector 55">
                <a:extLst>
                  <a:ext uri="{FF2B5EF4-FFF2-40B4-BE49-F238E27FC236}">
                    <a16:creationId xmlns:a16="http://schemas.microsoft.com/office/drawing/2014/main" xmlns="" id="{2F74FEEC-EDFD-0A70-BA2A-27A55395C4F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997243" y="3369412"/>
                <a:ext cx="53677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" name="Straight Connector 57">
                <a:extLst>
                  <a:ext uri="{FF2B5EF4-FFF2-40B4-BE49-F238E27FC236}">
                    <a16:creationId xmlns:a16="http://schemas.microsoft.com/office/drawing/2014/main" xmlns="" id="{C0B78D1D-0250-96B6-6CCF-7AB57B2FD94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997243" y="3809680"/>
                <a:ext cx="53677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5" name="Straight Connector 58">
                <a:extLst>
                  <a:ext uri="{FF2B5EF4-FFF2-40B4-BE49-F238E27FC236}">
                    <a16:creationId xmlns:a16="http://schemas.microsoft.com/office/drawing/2014/main" xmlns="" id="{D4B4AB2F-4038-AA83-6F68-DB620DD7E62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997243" y="4243342"/>
                <a:ext cx="53677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6" name="TextBox 225">
                <a:extLst>
                  <a:ext uri="{FF2B5EF4-FFF2-40B4-BE49-F238E27FC236}">
                    <a16:creationId xmlns:a16="http://schemas.microsoft.com/office/drawing/2014/main" xmlns="" id="{B2BCF43A-48E3-440D-1197-CC7A898D0298}"/>
                  </a:ext>
                </a:extLst>
              </p:cNvPr>
              <p:cNvSpPr txBox="1"/>
              <p:nvPr/>
            </p:nvSpPr>
            <p:spPr bwMode="auto">
              <a:xfrm>
                <a:off x="1474072" y="1865133"/>
                <a:ext cx="55735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100</a:t>
                </a:r>
              </a:p>
            </p:txBody>
          </p:sp>
          <p:sp>
            <p:nvSpPr>
              <p:cNvPr id="667" name="TextBox 63">
                <a:extLst>
                  <a:ext uri="{FF2B5EF4-FFF2-40B4-BE49-F238E27FC236}">
                    <a16:creationId xmlns:a16="http://schemas.microsoft.com/office/drawing/2014/main" xmlns="" id="{BB577BE3-6C5E-7BB8-70C3-AC58B263CC8F}"/>
                  </a:ext>
                </a:extLst>
              </p:cNvPr>
              <p:cNvSpPr txBox="1"/>
              <p:nvPr/>
            </p:nvSpPr>
            <p:spPr bwMode="auto">
              <a:xfrm>
                <a:off x="1474072" y="2304779"/>
                <a:ext cx="55735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80</a:t>
                </a:r>
              </a:p>
            </p:txBody>
          </p:sp>
          <p:sp>
            <p:nvSpPr>
              <p:cNvPr id="668" name="TextBox 65">
                <a:extLst>
                  <a:ext uri="{FF2B5EF4-FFF2-40B4-BE49-F238E27FC236}">
                    <a16:creationId xmlns:a16="http://schemas.microsoft.com/office/drawing/2014/main" xmlns="" id="{87322E48-DF9E-13C6-FA51-ECCAD8DBC5CC}"/>
                  </a:ext>
                </a:extLst>
              </p:cNvPr>
              <p:cNvSpPr txBox="1"/>
              <p:nvPr/>
            </p:nvSpPr>
            <p:spPr bwMode="auto">
              <a:xfrm>
                <a:off x="1474072" y="2744425"/>
                <a:ext cx="55735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60</a:t>
                </a:r>
              </a:p>
            </p:txBody>
          </p:sp>
          <p:sp>
            <p:nvSpPr>
              <p:cNvPr id="669" name="TextBox 67">
                <a:extLst>
                  <a:ext uri="{FF2B5EF4-FFF2-40B4-BE49-F238E27FC236}">
                    <a16:creationId xmlns:a16="http://schemas.microsoft.com/office/drawing/2014/main" xmlns="" id="{8DC3F5F0-ABF7-6660-D40F-BD8327EAC3F3}"/>
                  </a:ext>
                </a:extLst>
              </p:cNvPr>
              <p:cNvSpPr txBox="1"/>
              <p:nvPr/>
            </p:nvSpPr>
            <p:spPr bwMode="auto">
              <a:xfrm>
                <a:off x="1474072" y="3184071"/>
                <a:ext cx="55735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40</a:t>
                </a:r>
              </a:p>
            </p:txBody>
          </p:sp>
          <p:sp>
            <p:nvSpPr>
              <p:cNvPr id="670" name="TextBox 69">
                <a:extLst>
                  <a:ext uri="{FF2B5EF4-FFF2-40B4-BE49-F238E27FC236}">
                    <a16:creationId xmlns:a16="http://schemas.microsoft.com/office/drawing/2014/main" xmlns="" id="{58448E91-91C8-650C-C701-74891506538D}"/>
                  </a:ext>
                </a:extLst>
              </p:cNvPr>
              <p:cNvSpPr txBox="1"/>
              <p:nvPr/>
            </p:nvSpPr>
            <p:spPr bwMode="auto">
              <a:xfrm>
                <a:off x="1474072" y="3623717"/>
                <a:ext cx="55735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20</a:t>
                </a:r>
              </a:p>
            </p:txBody>
          </p:sp>
          <p:cxnSp>
            <p:nvCxnSpPr>
              <p:cNvPr id="672" name="Straight Connector 228">
                <a:extLst>
                  <a:ext uri="{FF2B5EF4-FFF2-40B4-BE49-F238E27FC236}">
                    <a16:creationId xmlns:a16="http://schemas.microsoft.com/office/drawing/2014/main" xmlns="" id="{34A5CA45-ED80-544E-7D8E-0A1BB62A49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041174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xmlns="" id="{A84423D2-7662-1485-985F-7DD80C5B201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316255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" name="Straight Connector 77">
                <a:extLst>
                  <a:ext uri="{FF2B5EF4-FFF2-40B4-BE49-F238E27FC236}">
                    <a16:creationId xmlns:a16="http://schemas.microsoft.com/office/drawing/2014/main" xmlns="" id="{A5F1E4AA-4FA6-25D8-4E79-FADA21755A4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91336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" name="Straight Connector 78">
                <a:extLst>
                  <a:ext uri="{FF2B5EF4-FFF2-40B4-BE49-F238E27FC236}">
                    <a16:creationId xmlns:a16="http://schemas.microsoft.com/office/drawing/2014/main" xmlns="" id="{FB59ACAB-79D2-C6A7-A174-DEBD7C6804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866418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6" name="Straight Connector 79">
                <a:extLst>
                  <a:ext uri="{FF2B5EF4-FFF2-40B4-BE49-F238E27FC236}">
                    <a16:creationId xmlns:a16="http://schemas.microsoft.com/office/drawing/2014/main" xmlns="" id="{058EEF75-C317-4E42-7EE3-134A1424D8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141499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" name="Straight Connector 80">
                <a:extLst>
                  <a:ext uri="{FF2B5EF4-FFF2-40B4-BE49-F238E27FC236}">
                    <a16:creationId xmlns:a16="http://schemas.microsoft.com/office/drawing/2014/main" xmlns="" id="{587C661C-7890-8491-48AD-871B662F56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16580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xmlns="" id="{0EF23E0E-BB81-6E49-6F4C-74B63A5993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691661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xmlns="" id="{FFA888E6-3C13-AB18-4A39-BF4C1CB339A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66742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xmlns="" id="{E4F64C66-8379-7855-1E8E-BD8932C3B05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241824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xmlns="" id="{CB6EA54F-9911-D097-499A-6240BD8D5D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516905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" name="Straight Connector 85">
                <a:extLst>
                  <a:ext uri="{FF2B5EF4-FFF2-40B4-BE49-F238E27FC236}">
                    <a16:creationId xmlns:a16="http://schemas.microsoft.com/office/drawing/2014/main" xmlns="" id="{7BD34499-6984-15B3-5B09-73A27C8D77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791986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3" name="Straight Connector 86">
                <a:extLst>
                  <a:ext uri="{FF2B5EF4-FFF2-40B4-BE49-F238E27FC236}">
                    <a16:creationId xmlns:a16="http://schemas.microsoft.com/office/drawing/2014/main" xmlns="" id="{5769197B-FFF0-58B0-0E7C-BCD68187827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067067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" name="Straight Connector 87">
                <a:extLst>
                  <a:ext uri="{FF2B5EF4-FFF2-40B4-BE49-F238E27FC236}">
                    <a16:creationId xmlns:a16="http://schemas.microsoft.com/office/drawing/2014/main" xmlns="" id="{C3BFD255-A89F-F8F7-0348-CF6BFF6998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342148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5" name="Straight Connector 88">
                <a:extLst>
                  <a:ext uri="{FF2B5EF4-FFF2-40B4-BE49-F238E27FC236}">
                    <a16:creationId xmlns:a16="http://schemas.microsoft.com/office/drawing/2014/main" xmlns="" id="{2BCEA8CC-A89B-C24C-24B7-8B026FE7C9D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892308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" name="Straight Connector 91">
                <a:extLst>
                  <a:ext uri="{FF2B5EF4-FFF2-40B4-BE49-F238E27FC236}">
                    <a16:creationId xmlns:a16="http://schemas.microsoft.com/office/drawing/2014/main" xmlns="" id="{B6036D2F-F7F4-6608-925B-9C523132027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617230" y="4239799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7" name="TextBox 93">
                <a:extLst>
                  <a:ext uri="{FF2B5EF4-FFF2-40B4-BE49-F238E27FC236}">
                    <a16:creationId xmlns:a16="http://schemas.microsoft.com/office/drawing/2014/main" xmlns="" id="{0B68F455-4F14-C9B5-5556-099B290B1884}"/>
                  </a:ext>
                </a:extLst>
              </p:cNvPr>
              <p:cNvSpPr txBox="1"/>
              <p:nvPr/>
            </p:nvSpPr>
            <p:spPr bwMode="auto">
              <a:xfrm>
                <a:off x="1838018" y="4243342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688" name="TextBox 94">
                <a:extLst>
                  <a:ext uri="{FF2B5EF4-FFF2-40B4-BE49-F238E27FC236}">
                    <a16:creationId xmlns:a16="http://schemas.microsoft.com/office/drawing/2014/main" xmlns="" id="{C226890A-86FC-DFD8-F2F4-A229D5C61145}"/>
                  </a:ext>
                </a:extLst>
              </p:cNvPr>
              <p:cNvSpPr txBox="1"/>
              <p:nvPr/>
            </p:nvSpPr>
            <p:spPr bwMode="auto">
              <a:xfrm>
                <a:off x="2112859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689" name="TextBox 95">
                <a:extLst>
                  <a:ext uri="{FF2B5EF4-FFF2-40B4-BE49-F238E27FC236}">
                    <a16:creationId xmlns:a16="http://schemas.microsoft.com/office/drawing/2014/main" xmlns="" id="{B71AAFE3-6B4D-AD82-4985-259260283FD0}"/>
                  </a:ext>
                </a:extLst>
              </p:cNvPr>
              <p:cNvSpPr txBox="1"/>
              <p:nvPr/>
            </p:nvSpPr>
            <p:spPr bwMode="auto">
              <a:xfrm>
                <a:off x="2387699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690" name="TextBox 96">
                <a:extLst>
                  <a:ext uri="{FF2B5EF4-FFF2-40B4-BE49-F238E27FC236}">
                    <a16:creationId xmlns:a16="http://schemas.microsoft.com/office/drawing/2014/main" xmlns="" id="{CDF8A4AF-02DC-600E-1B89-40BA78A019BE}"/>
                  </a:ext>
                </a:extLst>
              </p:cNvPr>
              <p:cNvSpPr txBox="1"/>
              <p:nvPr/>
            </p:nvSpPr>
            <p:spPr bwMode="auto">
              <a:xfrm>
                <a:off x="2662540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9</a:t>
                </a:r>
              </a:p>
            </p:txBody>
          </p:sp>
          <p:sp>
            <p:nvSpPr>
              <p:cNvPr id="691" name="TextBox 97">
                <a:extLst>
                  <a:ext uri="{FF2B5EF4-FFF2-40B4-BE49-F238E27FC236}">
                    <a16:creationId xmlns:a16="http://schemas.microsoft.com/office/drawing/2014/main" xmlns="" id="{05EFC008-EA8F-ED5C-211C-0B4A89A74E30}"/>
                  </a:ext>
                </a:extLst>
              </p:cNvPr>
              <p:cNvSpPr txBox="1"/>
              <p:nvPr/>
            </p:nvSpPr>
            <p:spPr bwMode="auto">
              <a:xfrm>
                <a:off x="2937380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12</a:t>
                </a:r>
              </a:p>
            </p:txBody>
          </p:sp>
          <p:sp>
            <p:nvSpPr>
              <p:cNvPr id="692" name="TextBox 98">
                <a:extLst>
                  <a:ext uri="{FF2B5EF4-FFF2-40B4-BE49-F238E27FC236}">
                    <a16:creationId xmlns:a16="http://schemas.microsoft.com/office/drawing/2014/main" xmlns="" id="{19A9F3BE-7963-4184-BA09-A96D196252DB}"/>
                  </a:ext>
                </a:extLst>
              </p:cNvPr>
              <p:cNvSpPr txBox="1"/>
              <p:nvPr/>
            </p:nvSpPr>
            <p:spPr bwMode="auto">
              <a:xfrm>
                <a:off x="3212221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693" name="TextBox 99">
                <a:extLst>
                  <a:ext uri="{FF2B5EF4-FFF2-40B4-BE49-F238E27FC236}">
                    <a16:creationId xmlns:a16="http://schemas.microsoft.com/office/drawing/2014/main" xmlns="" id="{2C95EDF5-B976-B4D4-9D8C-BB7A508166BE}"/>
                  </a:ext>
                </a:extLst>
              </p:cNvPr>
              <p:cNvSpPr txBox="1"/>
              <p:nvPr/>
            </p:nvSpPr>
            <p:spPr bwMode="auto">
              <a:xfrm>
                <a:off x="3487061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694" name="TextBox 100">
                <a:extLst>
                  <a:ext uri="{FF2B5EF4-FFF2-40B4-BE49-F238E27FC236}">
                    <a16:creationId xmlns:a16="http://schemas.microsoft.com/office/drawing/2014/main" xmlns="" id="{E67D0162-B482-20BB-7D13-58741BB18532}"/>
                  </a:ext>
                </a:extLst>
              </p:cNvPr>
              <p:cNvSpPr txBox="1"/>
              <p:nvPr/>
            </p:nvSpPr>
            <p:spPr bwMode="auto">
              <a:xfrm>
                <a:off x="3761902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21</a:t>
                </a:r>
              </a:p>
            </p:txBody>
          </p:sp>
          <p:sp>
            <p:nvSpPr>
              <p:cNvPr id="695" name="TextBox 101">
                <a:extLst>
                  <a:ext uri="{FF2B5EF4-FFF2-40B4-BE49-F238E27FC236}">
                    <a16:creationId xmlns:a16="http://schemas.microsoft.com/office/drawing/2014/main" xmlns="" id="{90F4D1A7-2E86-5842-D17E-6AF3B96157F9}"/>
                  </a:ext>
                </a:extLst>
              </p:cNvPr>
              <p:cNvSpPr txBox="1"/>
              <p:nvPr/>
            </p:nvSpPr>
            <p:spPr bwMode="auto">
              <a:xfrm>
                <a:off x="4036742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24</a:t>
                </a:r>
              </a:p>
            </p:txBody>
          </p:sp>
          <p:sp>
            <p:nvSpPr>
              <p:cNvPr id="696" name="TextBox 102">
                <a:extLst>
                  <a:ext uri="{FF2B5EF4-FFF2-40B4-BE49-F238E27FC236}">
                    <a16:creationId xmlns:a16="http://schemas.microsoft.com/office/drawing/2014/main" xmlns="" id="{6B89B7A8-DC74-97E3-63B6-F245183FE417}"/>
                  </a:ext>
                </a:extLst>
              </p:cNvPr>
              <p:cNvSpPr txBox="1"/>
              <p:nvPr/>
            </p:nvSpPr>
            <p:spPr bwMode="auto">
              <a:xfrm>
                <a:off x="4311583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27</a:t>
                </a:r>
              </a:p>
            </p:txBody>
          </p:sp>
          <p:sp>
            <p:nvSpPr>
              <p:cNvPr id="697" name="TextBox 103">
                <a:extLst>
                  <a:ext uri="{FF2B5EF4-FFF2-40B4-BE49-F238E27FC236}">
                    <a16:creationId xmlns:a16="http://schemas.microsoft.com/office/drawing/2014/main" xmlns="" id="{BD9621A1-6161-64EB-B8D9-911D603779D4}"/>
                  </a:ext>
                </a:extLst>
              </p:cNvPr>
              <p:cNvSpPr txBox="1"/>
              <p:nvPr/>
            </p:nvSpPr>
            <p:spPr bwMode="auto">
              <a:xfrm>
                <a:off x="4586423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30</a:t>
                </a:r>
              </a:p>
            </p:txBody>
          </p:sp>
          <p:sp>
            <p:nvSpPr>
              <p:cNvPr id="698" name="TextBox 104">
                <a:extLst>
                  <a:ext uri="{FF2B5EF4-FFF2-40B4-BE49-F238E27FC236}">
                    <a16:creationId xmlns:a16="http://schemas.microsoft.com/office/drawing/2014/main" xmlns="" id="{89E44A96-10DC-29A6-777B-7A9712EEB98C}"/>
                  </a:ext>
                </a:extLst>
              </p:cNvPr>
              <p:cNvSpPr txBox="1"/>
              <p:nvPr/>
            </p:nvSpPr>
            <p:spPr bwMode="auto">
              <a:xfrm>
                <a:off x="4861264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33</a:t>
                </a:r>
              </a:p>
            </p:txBody>
          </p:sp>
          <p:sp>
            <p:nvSpPr>
              <p:cNvPr id="699" name="TextBox 105">
                <a:extLst>
                  <a:ext uri="{FF2B5EF4-FFF2-40B4-BE49-F238E27FC236}">
                    <a16:creationId xmlns:a16="http://schemas.microsoft.com/office/drawing/2014/main" xmlns="" id="{CC3226B3-E3FF-8FE8-8ADD-52814C10DB0B}"/>
                  </a:ext>
                </a:extLst>
              </p:cNvPr>
              <p:cNvSpPr txBox="1"/>
              <p:nvPr/>
            </p:nvSpPr>
            <p:spPr bwMode="auto">
              <a:xfrm>
                <a:off x="5136104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36</a:t>
                </a:r>
              </a:p>
            </p:txBody>
          </p:sp>
          <p:sp>
            <p:nvSpPr>
              <p:cNvPr id="700" name="TextBox 106">
                <a:extLst>
                  <a:ext uri="{FF2B5EF4-FFF2-40B4-BE49-F238E27FC236}">
                    <a16:creationId xmlns:a16="http://schemas.microsoft.com/office/drawing/2014/main" xmlns="" id="{3139D390-E9ED-195C-9C0C-1E02E4204619}"/>
                  </a:ext>
                </a:extLst>
              </p:cNvPr>
              <p:cNvSpPr txBox="1"/>
              <p:nvPr/>
            </p:nvSpPr>
            <p:spPr bwMode="auto">
              <a:xfrm>
                <a:off x="5410945" y="4247668"/>
                <a:ext cx="40075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39</a:t>
                </a:r>
              </a:p>
            </p:txBody>
          </p:sp>
        </p:grpSp>
      </p:grpSp>
      <p:sp>
        <p:nvSpPr>
          <p:cNvPr id="5" name="Espace réservé du contenu 5">
            <a:extLst>
              <a:ext uri="{FF2B5EF4-FFF2-40B4-BE49-F238E27FC236}">
                <a16:creationId xmlns:a16="http://schemas.microsoft.com/office/drawing/2014/main" xmlns="" id="{8834F9C9-6E20-4E87-5FF8-853685C66E6B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860529" y="5403509"/>
            <a:ext cx="9821801" cy="54213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Bénéfice en survie sans progression dans la population en ITT et PD-L1+*</a:t>
            </a:r>
          </a:p>
        </p:txBody>
      </p:sp>
      <p:sp>
        <p:nvSpPr>
          <p:cNvPr id="26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946303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Schmid P et </a:t>
            </a:r>
            <a:r>
              <a:rPr lang="fr-FR" dirty="0"/>
              <a:t>al, Lancet </a:t>
            </a:r>
            <a:r>
              <a:rPr lang="fr-FR" dirty="0" err="1"/>
              <a:t>Oncol</a:t>
            </a:r>
            <a:r>
              <a:rPr lang="fr-FR" dirty="0"/>
              <a:t>, 2020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25767" cy="516866"/>
          </a:xfrm>
        </p:spPr>
        <p:txBody>
          <a:bodyPr/>
          <a:lstStyle/>
          <a:p>
            <a:pPr lvl="0"/>
            <a:r>
              <a:rPr lang="fr-FR" sz="3200" dirty="0"/>
              <a:t>Association ICI (Atézolizumab) et chimiothérapie</a:t>
            </a: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IMpassion130</a:t>
            </a:r>
          </a:p>
        </p:txBody>
      </p:sp>
      <p:sp>
        <p:nvSpPr>
          <p:cNvPr id="12" name="Rectangle à coins arrondis 10">
            <a:extLst>
              <a:ext uri="{FF2B5EF4-FFF2-40B4-BE49-F238E27FC236}">
                <a16:creationId xmlns:a16="http://schemas.microsoft.com/office/drawing/2014/main" xmlns="" id="{4EABBB53-3513-0493-1012-A7CFC07B96F3}"/>
              </a:ext>
            </a:extLst>
          </p:cNvPr>
          <p:cNvSpPr/>
          <p:nvPr/>
        </p:nvSpPr>
        <p:spPr>
          <a:xfrm>
            <a:off x="1702100" y="1002681"/>
            <a:ext cx="9710537" cy="4170647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475" name="Table 8">
            <a:extLst>
              <a:ext uri="{FF2B5EF4-FFF2-40B4-BE49-F238E27FC236}">
                <a16:creationId xmlns:a16="http://schemas.microsoft.com/office/drawing/2014/main" xmlns="" id="{DD041601-CE98-A6D9-C5C8-2513BAA52F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3508742"/>
              </p:ext>
            </p:extLst>
          </p:nvPr>
        </p:nvGraphicFramePr>
        <p:xfrm>
          <a:off x="6496246" y="1172020"/>
          <a:ext cx="4644000" cy="875280"/>
        </p:xfrm>
        <a:graphic>
          <a:graphicData uri="http://schemas.openxmlformats.org/drawingml/2006/table">
            <a:tbl>
              <a:tblPr firstRow="1" bandRow="1"/>
              <a:tblGrid>
                <a:gridCol w="756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296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2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96000">
                  <a:extLst>
                    <a:ext uri="{9D8B030D-6E8A-4147-A177-3AD203B41FA5}">
                      <a16:colId xmlns:a16="http://schemas.microsoft.com/office/drawing/2014/main" xmlns="" val="182705239"/>
                    </a:ext>
                  </a:extLst>
                </a:gridCol>
              </a:tblGrid>
              <a:tr h="180000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ＭＳ Ｐゴシック" charset="0"/>
                        <a:cs typeface="Arial" panose="020B0604020202020204" pitchFamily="34" charset="0"/>
                      </a:endParaRPr>
                    </a:p>
                  </a:txBody>
                  <a:tcPr marL="7200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SG médiane , Mois</a:t>
                      </a:r>
                      <a:endParaRPr kumimoji="0" 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ＭＳ Ｐゴシック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ＭＳ Ｐゴシック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HR (IC 95%)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05365612"/>
                  </a:ext>
                </a:extLst>
              </a:tr>
              <a:tr h="180000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ＭＳ Ｐゴシック" charset="0"/>
                        <a:cs typeface="Arial" panose="020B0604020202020204" pitchFamily="34" charset="0"/>
                      </a:endParaRPr>
                    </a:p>
                  </a:txBody>
                  <a:tcPr marL="7200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Atezolizumab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sz="1100" b="1" i="0" baseline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+ nab-Paclitaxel</a:t>
                      </a:r>
                      <a:r>
                        <a:rPr lang="en-US" sz="1100" b="1" i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endParaRPr kumimoji="0" 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ＭＳ Ｐゴシック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Placebo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sz="1100" b="1" i="0" baseline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+ </a:t>
                      </a:r>
                      <a:r>
                        <a:rPr kumimoji="0" lang="en-US" sz="11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nab-Paclitaxel</a:t>
                      </a:r>
                      <a:endParaRPr kumimoji="0" 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ＭＳ Ｐゴシック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ＭＳ Ｐゴシック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PD-L1+</a:t>
                      </a:r>
                    </a:p>
                  </a:txBody>
                  <a:tcPr marL="7200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25,0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18,0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0,71 (0,54-0,93)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8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PD-L1-</a:t>
                      </a:r>
                    </a:p>
                  </a:txBody>
                  <a:tcPr marL="7200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19,7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19,6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ＭＳ Ｐゴシック" charset="0"/>
                          <a:cs typeface="Arial" panose="020B0604020202020204" pitchFamily="34" charset="0"/>
                        </a:rPr>
                        <a:t>0,97 (0,78-1,20)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47040256"/>
                  </a:ext>
                </a:extLst>
              </a:tr>
            </a:tbl>
          </a:graphicData>
        </a:graphic>
      </p:graphicFrame>
      <p:grpSp>
        <p:nvGrpSpPr>
          <p:cNvPr id="718" name="Group 206">
            <a:extLst>
              <a:ext uri="{FF2B5EF4-FFF2-40B4-BE49-F238E27FC236}">
                <a16:creationId xmlns:a16="http://schemas.microsoft.com/office/drawing/2014/main" xmlns="" id="{4817F3C4-F797-9EC5-4FB6-227070368248}"/>
              </a:ext>
            </a:extLst>
          </p:cNvPr>
          <p:cNvGrpSpPr/>
          <p:nvPr/>
        </p:nvGrpSpPr>
        <p:grpSpPr>
          <a:xfrm>
            <a:off x="2683281" y="1254467"/>
            <a:ext cx="8065827" cy="2379325"/>
            <a:chOff x="2174543" y="1749714"/>
            <a:chExt cx="8065827" cy="2379325"/>
          </a:xfrm>
        </p:grpSpPr>
        <p:grpSp>
          <p:nvGrpSpPr>
            <p:cNvPr id="719" name="Group 59">
              <a:extLst>
                <a:ext uri="{FF2B5EF4-FFF2-40B4-BE49-F238E27FC236}">
                  <a16:creationId xmlns:a16="http://schemas.microsoft.com/office/drawing/2014/main" xmlns="" id="{A248E3F7-30CE-D682-F7DE-C137D17F641D}"/>
                </a:ext>
              </a:extLst>
            </p:cNvPr>
            <p:cNvGrpSpPr/>
            <p:nvPr/>
          </p:nvGrpSpPr>
          <p:grpSpPr>
            <a:xfrm>
              <a:off x="2191970" y="1749714"/>
              <a:ext cx="8014752" cy="2379325"/>
              <a:chOff x="2143378" y="1436593"/>
              <a:chExt cx="8014752" cy="2379325"/>
            </a:xfrm>
          </p:grpSpPr>
          <p:cxnSp>
            <p:nvCxnSpPr>
              <p:cNvPr id="721" name="Straight Connector 60">
                <a:extLst>
                  <a:ext uri="{FF2B5EF4-FFF2-40B4-BE49-F238E27FC236}">
                    <a16:creationId xmlns:a16="http://schemas.microsoft.com/office/drawing/2014/main" xmlns="" id="{CBE78B78-5018-5171-4E35-91CB800B30C1}"/>
                  </a:ext>
                </a:extLst>
              </p:cNvPr>
              <p:cNvCxnSpPr/>
              <p:nvPr/>
            </p:nvCxnSpPr>
            <p:spPr bwMode="auto">
              <a:xfrm>
                <a:off x="9697908" y="371235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" name="Straight Connector 61">
                <a:extLst>
                  <a:ext uri="{FF2B5EF4-FFF2-40B4-BE49-F238E27FC236}">
                    <a16:creationId xmlns:a16="http://schemas.microsoft.com/office/drawing/2014/main" xmlns="" id="{40FAE4EF-5238-53E6-EAFC-365868DEA507}"/>
                  </a:ext>
                </a:extLst>
              </p:cNvPr>
              <p:cNvCxnSpPr/>
              <p:nvPr/>
            </p:nvCxnSpPr>
            <p:spPr bwMode="auto">
              <a:xfrm>
                <a:off x="9816717" y="372188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3" name="Straight Connector 62">
                <a:extLst>
                  <a:ext uri="{FF2B5EF4-FFF2-40B4-BE49-F238E27FC236}">
                    <a16:creationId xmlns:a16="http://schemas.microsoft.com/office/drawing/2014/main" xmlns="" id="{2FFBDB69-BBAF-5E11-6240-E3804BBDA601}"/>
                  </a:ext>
                </a:extLst>
              </p:cNvPr>
              <p:cNvCxnSpPr/>
              <p:nvPr/>
            </p:nvCxnSpPr>
            <p:spPr bwMode="auto">
              <a:xfrm>
                <a:off x="9973880" y="371235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" name="Straight Connector 63">
                <a:extLst>
                  <a:ext uri="{FF2B5EF4-FFF2-40B4-BE49-F238E27FC236}">
                    <a16:creationId xmlns:a16="http://schemas.microsoft.com/office/drawing/2014/main" xmlns="" id="{5F912E4B-7171-1D28-6C39-F26751685C57}"/>
                  </a:ext>
                </a:extLst>
              </p:cNvPr>
              <p:cNvCxnSpPr/>
              <p:nvPr/>
            </p:nvCxnSpPr>
            <p:spPr bwMode="auto">
              <a:xfrm>
                <a:off x="10158130" y="371712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" name="Straight Connector 64">
                <a:extLst>
                  <a:ext uri="{FF2B5EF4-FFF2-40B4-BE49-F238E27FC236}">
                    <a16:creationId xmlns:a16="http://schemas.microsoft.com/office/drawing/2014/main" xmlns="" id="{E09A27A7-B7E6-D14A-5E1A-9571956ED532}"/>
                  </a:ext>
                </a:extLst>
              </p:cNvPr>
              <p:cNvCxnSpPr/>
              <p:nvPr/>
            </p:nvCxnSpPr>
            <p:spPr bwMode="auto">
              <a:xfrm>
                <a:off x="9566462" y="371712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" name="Straight Connector 65">
                <a:extLst>
                  <a:ext uri="{FF2B5EF4-FFF2-40B4-BE49-F238E27FC236}">
                    <a16:creationId xmlns:a16="http://schemas.microsoft.com/office/drawing/2014/main" xmlns="" id="{7A820906-C1F1-1968-6654-196B981061BE}"/>
                  </a:ext>
                </a:extLst>
              </p:cNvPr>
              <p:cNvCxnSpPr/>
              <p:nvPr/>
            </p:nvCxnSpPr>
            <p:spPr bwMode="auto">
              <a:xfrm>
                <a:off x="9287254" y="371712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" name="Straight Connector 66">
                <a:extLst>
                  <a:ext uri="{FF2B5EF4-FFF2-40B4-BE49-F238E27FC236}">
                    <a16:creationId xmlns:a16="http://schemas.microsoft.com/office/drawing/2014/main" xmlns="" id="{59DAF3FF-E079-83EC-08A0-55BBF2EDD68D}"/>
                  </a:ext>
                </a:extLst>
              </p:cNvPr>
              <p:cNvCxnSpPr/>
              <p:nvPr/>
            </p:nvCxnSpPr>
            <p:spPr bwMode="auto">
              <a:xfrm>
                <a:off x="9122782" y="371235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" name="Straight Connector 67">
                <a:extLst>
                  <a:ext uri="{FF2B5EF4-FFF2-40B4-BE49-F238E27FC236}">
                    <a16:creationId xmlns:a16="http://schemas.microsoft.com/office/drawing/2014/main" xmlns="" id="{1BE1503A-5385-DFB4-A293-861FFE8E9A3C}"/>
                  </a:ext>
                </a:extLst>
              </p:cNvPr>
              <p:cNvCxnSpPr/>
              <p:nvPr/>
            </p:nvCxnSpPr>
            <p:spPr bwMode="auto">
              <a:xfrm>
                <a:off x="7983331" y="320004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" name="Straight Connector 68">
                <a:extLst>
                  <a:ext uri="{FF2B5EF4-FFF2-40B4-BE49-F238E27FC236}">
                    <a16:creationId xmlns:a16="http://schemas.microsoft.com/office/drawing/2014/main" xmlns="" id="{1D0DFE13-FCDE-FECD-3CCF-E37CC4FB1EA8}"/>
                  </a:ext>
                </a:extLst>
              </p:cNvPr>
              <p:cNvCxnSpPr/>
              <p:nvPr/>
            </p:nvCxnSpPr>
            <p:spPr bwMode="auto">
              <a:xfrm>
                <a:off x="8001874" y="320022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0" name="Straight Connector 69">
                <a:extLst>
                  <a:ext uri="{FF2B5EF4-FFF2-40B4-BE49-F238E27FC236}">
                    <a16:creationId xmlns:a16="http://schemas.microsoft.com/office/drawing/2014/main" xmlns="" id="{587981B8-2358-D4E2-AE2E-1709E2DEA0F4}"/>
                  </a:ext>
                </a:extLst>
              </p:cNvPr>
              <p:cNvCxnSpPr/>
              <p:nvPr/>
            </p:nvCxnSpPr>
            <p:spPr bwMode="auto">
              <a:xfrm>
                <a:off x="8422259" y="352567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" name="Straight Connector 70">
                <a:extLst>
                  <a:ext uri="{FF2B5EF4-FFF2-40B4-BE49-F238E27FC236}">
                    <a16:creationId xmlns:a16="http://schemas.microsoft.com/office/drawing/2014/main" xmlns="" id="{24D145B8-1397-6126-6B28-D334D9BC4670}"/>
                  </a:ext>
                </a:extLst>
              </p:cNvPr>
              <p:cNvCxnSpPr/>
              <p:nvPr/>
            </p:nvCxnSpPr>
            <p:spPr bwMode="auto">
              <a:xfrm>
                <a:off x="8758266" y="3722612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2" name="Straight Connector 72">
                <a:extLst>
                  <a:ext uri="{FF2B5EF4-FFF2-40B4-BE49-F238E27FC236}">
                    <a16:creationId xmlns:a16="http://schemas.microsoft.com/office/drawing/2014/main" xmlns="" id="{4B9E9329-5E79-7159-D98A-E2E2321F781A}"/>
                  </a:ext>
                </a:extLst>
              </p:cNvPr>
              <p:cNvCxnSpPr/>
              <p:nvPr/>
            </p:nvCxnSpPr>
            <p:spPr bwMode="auto">
              <a:xfrm>
                <a:off x="7367977" y="3073532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" name="Straight Connector 73">
                <a:extLst>
                  <a:ext uri="{FF2B5EF4-FFF2-40B4-BE49-F238E27FC236}">
                    <a16:creationId xmlns:a16="http://schemas.microsoft.com/office/drawing/2014/main" xmlns="" id="{122EF896-22A0-F4CF-9CE9-6CA3EF60DCF4}"/>
                  </a:ext>
                </a:extLst>
              </p:cNvPr>
              <p:cNvCxnSpPr/>
              <p:nvPr/>
            </p:nvCxnSpPr>
            <p:spPr bwMode="auto">
              <a:xfrm>
                <a:off x="7413745" y="307802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" name="Straight Connector 74">
                <a:extLst>
                  <a:ext uri="{FF2B5EF4-FFF2-40B4-BE49-F238E27FC236}">
                    <a16:creationId xmlns:a16="http://schemas.microsoft.com/office/drawing/2014/main" xmlns="" id="{CEA285EB-1281-B58D-B911-6A15169D6599}"/>
                  </a:ext>
                </a:extLst>
              </p:cNvPr>
              <p:cNvCxnSpPr/>
              <p:nvPr/>
            </p:nvCxnSpPr>
            <p:spPr bwMode="auto">
              <a:xfrm>
                <a:off x="8446235" y="352672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" name="Straight Connector 75">
                <a:extLst>
                  <a:ext uri="{FF2B5EF4-FFF2-40B4-BE49-F238E27FC236}">
                    <a16:creationId xmlns:a16="http://schemas.microsoft.com/office/drawing/2014/main" xmlns="" id="{C074F9F9-0BE0-43D0-E1DF-3C3FBBC3FC62}"/>
                  </a:ext>
                </a:extLst>
              </p:cNvPr>
              <p:cNvCxnSpPr/>
              <p:nvPr/>
            </p:nvCxnSpPr>
            <p:spPr bwMode="auto">
              <a:xfrm>
                <a:off x="8470641" y="361451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" name="Straight Connector 76">
                <a:extLst>
                  <a:ext uri="{FF2B5EF4-FFF2-40B4-BE49-F238E27FC236}">
                    <a16:creationId xmlns:a16="http://schemas.microsoft.com/office/drawing/2014/main" xmlns="" id="{3C97762A-827F-2AEC-C4D5-AEECC208F7D3}"/>
                  </a:ext>
                </a:extLst>
              </p:cNvPr>
              <p:cNvCxnSpPr/>
              <p:nvPr/>
            </p:nvCxnSpPr>
            <p:spPr bwMode="auto">
              <a:xfrm>
                <a:off x="8850543" y="371516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" name="Straight Connector 77">
                <a:extLst>
                  <a:ext uri="{FF2B5EF4-FFF2-40B4-BE49-F238E27FC236}">
                    <a16:creationId xmlns:a16="http://schemas.microsoft.com/office/drawing/2014/main" xmlns="" id="{C88F2F9B-72F4-FCDF-D874-5602D31C086D}"/>
                  </a:ext>
                </a:extLst>
              </p:cNvPr>
              <p:cNvCxnSpPr/>
              <p:nvPr/>
            </p:nvCxnSpPr>
            <p:spPr bwMode="auto">
              <a:xfrm>
                <a:off x="8901190" y="371111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" name="Straight Connector 78">
                <a:extLst>
                  <a:ext uri="{FF2B5EF4-FFF2-40B4-BE49-F238E27FC236}">
                    <a16:creationId xmlns:a16="http://schemas.microsoft.com/office/drawing/2014/main" xmlns="" id="{25E7C1E1-B7B9-E173-F701-061635088698}"/>
                  </a:ext>
                </a:extLst>
              </p:cNvPr>
              <p:cNvCxnSpPr/>
              <p:nvPr/>
            </p:nvCxnSpPr>
            <p:spPr bwMode="auto">
              <a:xfrm>
                <a:off x="8136653" y="332368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9" name="Straight Connector 79">
                <a:extLst>
                  <a:ext uri="{FF2B5EF4-FFF2-40B4-BE49-F238E27FC236}">
                    <a16:creationId xmlns:a16="http://schemas.microsoft.com/office/drawing/2014/main" xmlns="" id="{8DACBAC8-B74B-F2CB-8786-131E0CE4D5AC}"/>
                  </a:ext>
                </a:extLst>
              </p:cNvPr>
              <p:cNvCxnSpPr/>
              <p:nvPr/>
            </p:nvCxnSpPr>
            <p:spPr bwMode="auto">
              <a:xfrm>
                <a:off x="7934947" y="319941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" name="Straight Connector 80">
                <a:extLst>
                  <a:ext uri="{FF2B5EF4-FFF2-40B4-BE49-F238E27FC236}">
                    <a16:creationId xmlns:a16="http://schemas.microsoft.com/office/drawing/2014/main" xmlns="" id="{0C3BF568-6ED1-3235-0336-43FE86EA9401}"/>
                  </a:ext>
                </a:extLst>
              </p:cNvPr>
              <p:cNvCxnSpPr/>
              <p:nvPr/>
            </p:nvCxnSpPr>
            <p:spPr bwMode="auto">
              <a:xfrm>
                <a:off x="7669112" y="313249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" name="Straight Connector 81">
                <a:extLst>
                  <a:ext uri="{FF2B5EF4-FFF2-40B4-BE49-F238E27FC236}">
                    <a16:creationId xmlns:a16="http://schemas.microsoft.com/office/drawing/2014/main" xmlns="" id="{5AA209C6-25AD-8FE9-3DA6-F3C066950050}"/>
                  </a:ext>
                </a:extLst>
              </p:cNvPr>
              <p:cNvCxnSpPr/>
              <p:nvPr/>
            </p:nvCxnSpPr>
            <p:spPr bwMode="auto">
              <a:xfrm>
                <a:off x="6132933" y="2850833"/>
                <a:ext cx="0" cy="93306"/>
              </a:xfrm>
              <a:prstGeom prst="line">
                <a:avLst/>
              </a:prstGeom>
              <a:noFill/>
              <a:ln w="762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" name="Straight Connector 82">
                <a:extLst>
                  <a:ext uri="{FF2B5EF4-FFF2-40B4-BE49-F238E27FC236}">
                    <a16:creationId xmlns:a16="http://schemas.microsoft.com/office/drawing/2014/main" xmlns="" id="{BE10CE59-3B09-1BF0-3479-4B178E017286}"/>
                  </a:ext>
                </a:extLst>
              </p:cNvPr>
              <p:cNvCxnSpPr/>
              <p:nvPr/>
            </p:nvCxnSpPr>
            <p:spPr bwMode="auto">
              <a:xfrm>
                <a:off x="5936825" y="280361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3" name="Straight Connector 83">
                <a:extLst>
                  <a:ext uri="{FF2B5EF4-FFF2-40B4-BE49-F238E27FC236}">
                    <a16:creationId xmlns:a16="http://schemas.microsoft.com/office/drawing/2014/main" xmlns="" id="{CB969AED-2806-AC78-8941-AABCFFBB1942}"/>
                  </a:ext>
                </a:extLst>
              </p:cNvPr>
              <p:cNvCxnSpPr/>
              <p:nvPr/>
            </p:nvCxnSpPr>
            <p:spPr bwMode="auto">
              <a:xfrm>
                <a:off x="5959559" y="281751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" name="Straight Connector 84">
                <a:extLst>
                  <a:ext uri="{FF2B5EF4-FFF2-40B4-BE49-F238E27FC236}">
                    <a16:creationId xmlns:a16="http://schemas.microsoft.com/office/drawing/2014/main" xmlns="" id="{6E24671D-5AB9-7FDA-4A2F-84740389B1A1}"/>
                  </a:ext>
                </a:extLst>
              </p:cNvPr>
              <p:cNvCxnSpPr/>
              <p:nvPr/>
            </p:nvCxnSpPr>
            <p:spPr bwMode="auto">
              <a:xfrm>
                <a:off x="6545347" y="296471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" name="Straight Connector 85">
                <a:extLst>
                  <a:ext uri="{FF2B5EF4-FFF2-40B4-BE49-F238E27FC236}">
                    <a16:creationId xmlns:a16="http://schemas.microsoft.com/office/drawing/2014/main" xmlns="" id="{F4C6F4A0-CBA4-55A6-AD5A-877E97A93C4F}"/>
                  </a:ext>
                </a:extLst>
              </p:cNvPr>
              <p:cNvCxnSpPr/>
              <p:nvPr/>
            </p:nvCxnSpPr>
            <p:spPr bwMode="auto">
              <a:xfrm>
                <a:off x="6572657" y="297662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" name="Straight Connector 86">
                <a:extLst>
                  <a:ext uri="{FF2B5EF4-FFF2-40B4-BE49-F238E27FC236}">
                    <a16:creationId xmlns:a16="http://schemas.microsoft.com/office/drawing/2014/main" xmlns="" id="{AAD7DF97-AE90-7F38-A64A-37C58A2C2088}"/>
                  </a:ext>
                </a:extLst>
              </p:cNvPr>
              <p:cNvCxnSpPr/>
              <p:nvPr/>
            </p:nvCxnSpPr>
            <p:spPr bwMode="auto">
              <a:xfrm>
                <a:off x="6027594" y="284301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" name="Straight Connector 87">
                <a:extLst>
                  <a:ext uri="{FF2B5EF4-FFF2-40B4-BE49-F238E27FC236}">
                    <a16:creationId xmlns:a16="http://schemas.microsoft.com/office/drawing/2014/main" xmlns="" id="{2FD7CF1B-D395-AC46-434F-434EA457CD75}"/>
                  </a:ext>
                </a:extLst>
              </p:cNvPr>
              <p:cNvCxnSpPr/>
              <p:nvPr/>
            </p:nvCxnSpPr>
            <p:spPr bwMode="auto">
              <a:xfrm>
                <a:off x="6192999" y="2850598"/>
                <a:ext cx="0" cy="93306"/>
              </a:xfrm>
              <a:prstGeom prst="line">
                <a:avLst/>
              </a:prstGeom>
              <a:noFill/>
              <a:ln w="5715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8" name="Straight Connector 88">
                <a:extLst>
                  <a:ext uri="{FF2B5EF4-FFF2-40B4-BE49-F238E27FC236}">
                    <a16:creationId xmlns:a16="http://schemas.microsoft.com/office/drawing/2014/main" xmlns="" id="{70F1D3F5-18DE-AD1A-F5B4-9FDA9390D8E6}"/>
                  </a:ext>
                </a:extLst>
              </p:cNvPr>
              <p:cNvCxnSpPr/>
              <p:nvPr/>
            </p:nvCxnSpPr>
            <p:spPr bwMode="auto">
              <a:xfrm>
                <a:off x="6232674" y="286456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9" name="Straight Connector 89">
                <a:extLst>
                  <a:ext uri="{FF2B5EF4-FFF2-40B4-BE49-F238E27FC236}">
                    <a16:creationId xmlns:a16="http://schemas.microsoft.com/office/drawing/2014/main" xmlns="" id="{053CE212-5F43-55D6-FC30-F99AA35FC323}"/>
                  </a:ext>
                </a:extLst>
              </p:cNvPr>
              <p:cNvCxnSpPr/>
              <p:nvPr/>
            </p:nvCxnSpPr>
            <p:spPr bwMode="auto">
              <a:xfrm>
                <a:off x="6608367" y="299280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0" name="Straight Connector 90">
                <a:extLst>
                  <a:ext uri="{FF2B5EF4-FFF2-40B4-BE49-F238E27FC236}">
                    <a16:creationId xmlns:a16="http://schemas.microsoft.com/office/drawing/2014/main" xmlns="" id="{1FDD65C0-C2B6-88F7-6F94-6EA82384458C}"/>
                  </a:ext>
                </a:extLst>
              </p:cNvPr>
              <p:cNvCxnSpPr/>
              <p:nvPr/>
            </p:nvCxnSpPr>
            <p:spPr bwMode="auto">
              <a:xfrm>
                <a:off x="5982576" y="283190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1" name="Straight Connector 91">
                <a:extLst>
                  <a:ext uri="{FF2B5EF4-FFF2-40B4-BE49-F238E27FC236}">
                    <a16:creationId xmlns:a16="http://schemas.microsoft.com/office/drawing/2014/main" xmlns="" id="{F1F967A2-083C-8D8D-B214-020AF136429D}"/>
                  </a:ext>
                </a:extLst>
              </p:cNvPr>
              <p:cNvCxnSpPr/>
              <p:nvPr/>
            </p:nvCxnSpPr>
            <p:spPr bwMode="auto">
              <a:xfrm>
                <a:off x="6078349" y="2844572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2" name="Straight Connector 92">
                <a:extLst>
                  <a:ext uri="{FF2B5EF4-FFF2-40B4-BE49-F238E27FC236}">
                    <a16:creationId xmlns:a16="http://schemas.microsoft.com/office/drawing/2014/main" xmlns="" id="{252E40A9-F824-CE75-4ECF-796E072A90EF}"/>
                  </a:ext>
                </a:extLst>
              </p:cNvPr>
              <p:cNvCxnSpPr/>
              <p:nvPr/>
            </p:nvCxnSpPr>
            <p:spPr bwMode="auto">
              <a:xfrm>
                <a:off x="7086677" y="307421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3" name="Straight Connector 93">
                <a:extLst>
                  <a:ext uri="{FF2B5EF4-FFF2-40B4-BE49-F238E27FC236}">
                    <a16:creationId xmlns:a16="http://schemas.microsoft.com/office/drawing/2014/main" xmlns="" id="{A07AC72B-F8AB-CC72-3108-FCE9FC3784FD}"/>
                  </a:ext>
                </a:extLst>
              </p:cNvPr>
              <p:cNvCxnSpPr/>
              <p:nvPr/>
            </p:nvCxnSpPr>
            <p:spPr bwMode="auto">
              <a:xfrm>
                <a:off x="7205409" y="307556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4" name="Straight Connector 94">
                <a:extLst>
                  <a:ext uri="{FF2B5EF4-FFF2-40B4-BE49-F238E27FC236}">
                    <a16:creationId xmlns:a16="http://schemas.microsoft.com/office/drawing/2014/main" xmlns="" id="{D4B7A19E-E8EE-F867-761D-A95B5A00A6EB}"/>
                  </a:ext>
                </a:extLst>
              </p:cNvPr>
              <p:cNvCxnSpPr/>
              <p:nvPr/>
            </p:nvCxnSpPr>
            <p:spPr bwMode="auto">
              <a:xfrm>
                <a:off x="7341937" y="307556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5" name="Straight Connector 95">
                <a:extLst>
                  <a:ext uri="{FF2B5EF4-FFF2-40B4-BE49-F238E27FC236}">
                    <a16:creationId xmlns:a16="http://schemas.microsoft.com/office/drawing/2014/main" xmlns="" id="{1018814E-9416-F7E2-D73E-D7F97CDC71A9}"/>
                  </a:ext>
                </a:extLst>
              </p:cNvPr>
              <p:cNvCxnSpPr/>
              <p:nvPr/>
            </p:nvCxnSpPr>
            <p:spPr bwMode="auto">
              <a:xfrm>
                <a:off x="7046244" y="303006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6" name="Straight Connector 96">
                <a:extLst>
                  <a:ext uri="{FF2B5EF4-FFF2-40B4-BE49-F238E27FC236}">
                    <a16:creationId xmlns:a16="http://schemas.microsoft.com/office/drawing/2014/main" xmlns="" id="{A62F8CDC-710D-355D-F95B-6F4D58A0FDB8}"/>
                  </a:ext>
                </a:extLst>
              </p:cNvPr>
              <p:cNvCxnSpPr/>
              <p:nvPr/>
            </p:nvCxnSpPr>
            <p:spPr bwMode="auto">
              <a:xfrm>
                <a:off x="6995500" y="3025762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7" name="Straight Connector 97">
                <a:extLst>
                  <a:ext uri="{FF2B5EF4-FFF2-40B4-BE49-F238E27FC236}">
                    <a16:creationId xmlns:a16="http://schemas.microsoft.com/office/drawing/2014/main" xmlns="" id="{6F0AA4AE-00F0-F3D0-4A88-1F2F14A4B3BC}"/>
                  </a:ext>
                </a:extLst>
              </p:cNvPr>
              <p:cNvCxnSpPr/>
              <p:nvPr/>
            </p:nvCxnSpPr>
            <p:spPr bwMode="auto">
              <a:xfrm>
                <a:off x="6414183" y="296105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8" name="Straight Connector 98">
                <a:extLst>
                  <a:ext uri="{FF2B5EF4-FFF2-40B4-BE49-F238E27FC236}">
                    <a16:creationId xmlns:a16="http://schemas.microsoft.com/office/drawing/2014/main" xmlns="" id="{F61971A1-501F-34EC-60A8-4DDD8B6A6697}"/>
                  </a:ext>
                </a:extLst>
              </p:cNvPr>
              <p:cNvCxnSpPr/>
              <p:nvPr/>
            </p:nvCxnSpPr>
            <p:spPr bwMode="auto">
              <a:xfrm>
                <a:off x="6436985" y="296105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9" name="Straight Connector 99">
                <a:extLst>
                  <a:ext uri="{FF2B5EF4-FFF2-40B4-BE49-F238E27FC236}">
                    <a16:creationId xmlns:a16="http://schemas.microsoft.com/office/drawing/2014/main" xmlns="" id="{5D9EEFC7-7461-AA99-9D69-D0E90FE2B8C4}"/>
                  </a:ext>
                </a:extLst>
              </p:cNvPr>
              <p:cNvCxnSpPr/>
              <p:nvPr/>
            </p:nvCxnSpPr>
            <p:spPr bwMode="auto">
              <a:xfrm>
                <a:off x="6492279" y="296343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0" name="Straight Connector 100">
                <a:extLst>
                  <a:ext uri="{FF2B5EF4-FFF2-40B4-BE49-F238E27FC236}">
                    <a16:creationId xmlns:a16="http://schemas.microsoft.com/office/drawing/2014/main" xmlns="" id="{B018401B-7450-54F7-1F24-165CB95C6EC8}"/>
                  </a:ext>
                </a:extLst>
              </p:cNvPr>
              <p:cNvCxnSpPr/>
              <p:nvPr/>
            </p:nvCxnSpPr>
            <p:spPr bwMode="auto">
              <a:xfrm>
                <a:off x="6868243" y="302759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1" name="Straight Connector 101">
                <a:extLst>
                  <a:ext uri="{FF2B5EF4-FFF2-40B4-BE49-F238E27FC236}">
                    <a16:creationId xmlns:a16="http://schemas.microsoft.com/office/drawing/2014/main" xmlns="" id="{A76B7693-44DF-AC45-F619-BC3D1A85AC1F}"/>
                  </a:ext>
                </a:extLst>
              </p:cNvPr>
              <p:cNvCxnSpPr/>
              <p:nvPr/>
            </p:nvCxnSpPr>
            <p:spPr bwMode="auto">
              <a:xfrm>
                <a:off x="6298698" y="289849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6" name="Straight Connector 102">
                <a:extLst>
                  <a:ext uri="{FF2B5EF4-FFF2-40B4-BE49-F238E27FC236}">
                    <a16:creationId xmlns:a16="http://schemas.microsoft.com/office/drawing/2014/main" xmlns="" id="{BB3164AE-439D-96B1-002A-B20E7C80D256}"/>
                  </a:ext>
                </a:extLst>
              </p:cNvPr>
              <p:cNvCxnSpPr/>
              <p:nvPr/>
            </p:nvCxnSpPr>
            <p:spPr bwMode="auto">
              <a:xfrm>
                <a:off x="6258509" y="287436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8" name="Straight Connector 103">
                <a:extLst>
                  <a:ext uri="{FF2B5EF4-FFF2-40B4-BE49-F238E27FC236}">
                    <a16:creationId xmlns:a16="http://schemas.microsoft.com/office/drawing/2014/main" xmlns="" id="{238F3FEA-B6DF-A769-E194-616CAF8C1388}"/>
                  </a:ext>
                </a:extLst>
              </p:cNvPr>
              <p:cNvCxnSpPr/>
              <p:nvPr/>
            </p:nvCxnSpPr>
            <p:spPr bwMode="auto">
              <a:xfrm>
                <a:off x="6355886" y="290802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2" name="Straight Connector 104">
                <a:extLst>
                  <a:ext uri="{FF2B5EF4-FFF2-40B4-BE49-F238E27FC236}">
                    <a16:creationId xmlns:a16="http://schemas.microsoft.com/office/drawing/2014/main" xmlns="" id="{C57B3BED-5179-EFAD-28F1-E71778B67730}"/>
                  </a:ext>
                </a:extLst>
              </p:cNvPr>
              <p:cNvCxnSpPr/>
              <p:nvPr/>
            </p:nvCxnSpPr>
            <p:spPr bwMode="auto">
              <a:xfrm>
                <a:off x="6706114" y="299646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5" name="Straight Connector 105">
                <a:extLst>
                  <a:ext uri="{FF2B5EF4-FFF2-40B4-BE49-F238E27FC236}">
                    <a16:creationId xmlns:a16="http://schemas.microsoft.com/office/drawing/2014/main" xmlns="" id="{017E15FD-B0CF-2A76-EB44-6AAD95D038AC}"/>
                  </a:ext>
                </a:extLst>
              </p:cNvPr>
              <p:cNvCxnSpPr/>
              <p:nvPr/>
            </p:nvCxnSpPr>
            <p:spPr bwMode="auto">
              <a:xfrm>
                <a:off x="6814368" y="302593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6" name="Straight Connector 106">
                <a:extLst>
                  <a:ext uri="{FF2B5EF4-FFF2-40B4-BE49-F238E27FC236}">
                    <a16:creationId xmlns:a16="http://schemas.microsoft.com/office/drawing/2014/main" xmlns="" id="{95808025-678A-B9D0-7ADA-DB50DA2A7E20}"/>
                  </a:ext>
                </a:extLst>
              </p:cNvPr>
              <p:cNvCxnSpPr/>
              <p:nvPr/>
            </p:nvCxnSpPr>
            <p:spPr bwMode="auto">
              <a:xfrm>
                <a:off x="6898102" y="302690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7" name="Straight Connector 107">
                <a:extLst>
                  <a:ext uri="{FF2B5EF4-FFF2-40B4-BE49-F238E27FC236}">
                    <a16:creationId xmlns:a16="http://schemas.microsoft.com/office/drawing/2014/main" xmlns="" id="{00001078-03CF-CDA6-A54D-F0515EA23FAF}"/>
                  </a:ext>
                </a:extLst>
              </p:cNvPr>
              <p:cNvCxnSpPr/>
              <p:nvPr/>
            </p:nvCxnSpPr>
            <p:spPr bwMode="auto">
              <a:xfrm>
                <a:off x="6978880" y="302522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8" name="Straight Connector 108">
                <a:extLst>
                  <a:ext uri="{FF2B5EF4-FFF2-40B4-BE49-F238E27FC236}">
                    <a16:creationId xmlns:a16="http://schemas.microsoft.com/office/drawing/2014/main" xmlns="" id="{89D35646-B59C-943D-F4A1-CAF2595C4B54}"/>
                  </a:ext>
                </a:extLst>
              </p:cNvPr>
              <p:cNvCxnSpPr/>
              <p:nvPr/>
            </p:nvCxnSpPr>
            <p:spPr bwMode="auto">
              <a:xfrm>
                <a:off x="6517704" y="296416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9" name="Straight Connector 109">
                <a:extLst>
                  <a:ext uri="{FF2B5EF4-FFF2-40B4-BE49-F238E27FC236}">
                    <a16:creationId xmlns:a16="http://schemas.microsoft.com/office/drawing/2014/main" xmlns="" id="{C822B321-0410-C194-BD6E-5B59DB952CEA}"/>
                  </a:ext>
                </a:extLst>
              </p:cNvPr>
              <p:cNvCxnSpPr/>
              <p:nvPr/>
            </p:nvCxnSpPr>
            <p:spPr bwMode="auto">
              <a:xfrm>
                <a:off x="6388126" y="296042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0" name="Straight Connector 110">
                <a:extLst>
                  <a:ext uri="{FF2B5EF4-FFF2-40B4-BE49-F238E27FC236}">
                    <a16:creationId xmlns:a16="http://schemas.microsoft.com/office/drawing/2014/main" xmlns="" id="{5F99982C-06D6-705D-C547-A89B1E3A801D}"/>
                  </a:ext>
                </a:extLst>
              </p:cNvPr>
              <p:cNvCxnSpPr/>
              <p:nvPr/>
            </p:nvCxnSpPr>
            <p:spPr bwMode="auto">
              <a:xfrm>
                <a:off x="6331589" y="290875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1" name="Straight Connector 111">
                <a:extLst>
                  <a:ext uri="{FF2B5EF4-FFF2-40B4-BE49-F238E27FC236}">
                    <a16:creationId xmlns:a16="http://schemas.microsoft.com/office/drawing/2014/main" xmlns="" id="{AC1BAA06-6902-7209-4D58-893A9DC7E8E6}"/>
                  </a:ext>
                </a:extLst>
              </p:cNvPr>
              <p:cNvCxnSpPr/>
              <p:nvPr/>
            </p:nvCxnSpPr>
            <p:spPr bwMode="auto">
              <a:xfrm>
                <a:off x="3738465" y="197844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2" name="Straight Connector 112">
                <a:extLst>
                  <a:ext uri="{FF2B5EF4-FFF2-40B4-BE49-F238E27FC236}">
                    <a16:creationId xmlns:a16="http://schemas.microsoft.com/office/drawing/2014/main" xmlns="" id="{128D05BC-06DD-805F-4FE6-F2E5901022A6}"/>
                  </a:ext>
                </a:extLst>
              </p:cNvPr>
              <p:cNvCxnSpPr/>
              <p:nvPr/>
            </p:nvCxnSpPr>
            <p:spPr bwMode="auto">
              <a:xfrm>
                <a:off x="2143378" y="143659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3" name="Straight Connector 113">
                <a:extLst>
                  <a:ext uri="{FF2B5EF4-FFF2-40B4-BE49-F238E27FC236}">
                    <a16:creationId xmlns:a16="http://schemas.microsoft.com/office/drawing/2014/main" xmlns="" id="{786B4258-9039-9757-0E3D-77FB870BDBFE}"/>
                  </a:ext>
                </a:extLst>
              </p:cNvPr>
              <p:cNvCxnSpPr/>
              <p:nvPr/>
            </p:nvCxnSpPr>
            <p:spPr bwMode="auto">
              <a:xfrm>
                <a:off x="7282806" y="307510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4" name="Straight Connector 115">
                <a:extLst>
                  <a:ext uri="{FF2B5EF4-FFF2-40B4-BE49-F238E27FC236}">
                    <a16:creationId xmlns:a16="http://schemas.microsoft.com/office/drawing/2014/main" xmlns="" id="{9DCDD802-7F02-64F0-BB6C-02F100A84EFA}"/>
                  </a:ext>
                </a:extLst>
              </p:cNvPr>
              <p:cNvCxnSpPr/>
              <p:nvPr/>
            </p:nvCxnSpPr>
            <p:spPr bwMode="auto">
              <a:xfrm>
                <a:off x="5833645" y="273773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5" name="Straight Connector 116">
                <a:extLst>
                  <a:ext uri="{FF2B5EF4-FFF2-40B4-BE49-F238E27FC236}">
                    <a16:creationId xmlns:a16="http://schemas.microsoft.com/office/drawing/2014/main" xmlns="" id="{5CD8E9DF-2F6D-AB79-AD6A-B3C26F6C0872}"/>
                  </a:ext>
                </a:extLst>
              </p:cNvPr>
              <p:cNvCxnSpPr/>
              <p:nvPr/>
            </p:nvCxnSpPr>
            <p:spPr bwMode="auto">
              <a:xfrm>
                <a:off x="5421884" y="256710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6" name="Straight Connector 117">
                <a:extLst>
                  <a:ext uri="{FF2B5EF4-FFF2-40B4-BE49-F238E27FC236}">
                    <a16:creationId xmlns:a16="http://schemas.microsoft.com/office/drawing/2014/main" xmlns="" id="{FF3A58B5-5CCB-554E-73E9-5C49557DFDE8}"/>
                  </a:ext>
                </a:extLst>
              </p:cNvPr>
              <p:cNvCxnSpPr/>
              <p:nvPr/>
            </p:nvCxnSpPr>
            <p:spPr bwMode="auto">
              <a:xfrm>
                <a:off x="3189291" y="172581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7" name="Straight Connector 118">
                <a:extLst>
                  <a:ext uri="{FF2B5EF4-FFF2-40B4-BE49-F238E27FC236}">
                    <a16:creationId xmlns:a16="http://schemas.microsoft.com/office/drawing/2014/main" xmlns="" id="{9B353B63-3E36-8794-BDA2-317856BFC481}"/>
                  </a:ext>
                </a:extLst>
              </p:cNvPr>
              <p:cNvCxnSpPr/>
              <p:nvPr/>
            </p:nvCxnSpPr>
            <p:spPr bwMode="auto">
              <a:xfrm>
                <a:off x="3642689" y="192215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8" name="Straight Connector 119">
                <a:extLst>
                  <a:ext uri="{FF2B5EF4-FFF2-40B4-BE49-F238E27FC236}">
                    <a16:creationId xmlns:a16="http://schemas.microsoft.com/office/drawing/2014/main" xmlns="" id="{6EE37015-2A95-8B1F-8165-80B295E23435}"/>
                  </a:ext>
                </a:extLst>
              </p:cNvPr>
              <p:cNvCxnSpPr/>
              <p:nvPr/>
            </p:nvCxnSpPr>
            <p:spPr bwMode="auto">
              <a:xfrm>
                <a:off x="3072512" y="1684477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9" name="Straight Connector 120">
                <a:extLst>
                  <a:ext uri="{FF2B5EF4-FFF2-40B4-BE49-F238E27FC236}">
                    <a16:creationId xmlns:a16="http://schemas.microsoft.com/office/drawing/2014/main" xmlns="" id="{78BA2D3B-6FD6-C7B2-BAA6-F16531B5F024}"/>
                  </a:ext>
                </a:extLst>
              </p:cNvPr>
              <p:cNvCxnSpPr/>
              <p:nvPr/>
            </p:nvCxnSpPr>
            <p:spPr bwMode="auto">
              <a:xfrm>
                <a:off x="3223319" y="174329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0" name="Straight Connector 121">
                <a:extLst>
                  <a:ext uri="{FF2B5EF4-FFF2-40B4-BE49-F238E27FC236}">
                    <a16:creationId xmlns:a16="http://schemas.microsoft.com/office/drawing/2014/main" xmlns="" id="{FCE8BFED-06AB-714F-C2D6-9BD0F85B0CAB}"/>
                  </a:ext>
                </a:extLst>
              </p:cNvPr>
              <p:cNvCxnSpPr/>
              <p:nvPr/>
            </p:nvCxnSpPr>
            <p:spPr bwMode="auto">
              <a:xfrm>
                <a:off x="2926615" y="161839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1" name="Straight Connector 122">
                <a:extLst>
                  <a:ext uri="{FF2B5EF4-FFF2-40B4-BE49-F238E27FC236}">
                    <a16:creationId xmlns:a16="http://schemas.microsoft.com/office/drawing/2014/main" xmlns="" id="{D44672A8-62EE-B60B-E433-A74FEF8B415B}"/>
                  </a:ext>
                </a:extLst>
              </p:cNvPr>
              <p:cNvCxnSpPr/>
              <p:nvPr/>
            </p:nvCxnSpPr>
            <p:spPr bwMode="auto">
              <a:xfrm>
                <a:off x="3106462" y="169922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2" name="Straight Connector 123">
                <a:extLst>
                  <a:ext uri="{FF2B5EF4-FFF2-40B4-BE49-F238E27FC236}">
                    <a16:creationId xmlns:a16="http://schemas.microsoft.com/office/drawing/2014/main" xmlns="" id="{60059300-FEB3-C24A-49E3-0C9C4C81C6F8}"/>
                  </a:ext>
                </a:extLst>
              </p:cNvPr>
              <p:cNvCxnSpPr/>
              <p:nvPr/>
            </p:nvCxnSpPr>
            <p:spPr bwMode="auto">
              <a:xfrm>
                <a:off x="5592166" y="268236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3" name="Straight Connector 124">
                <a:extLst>
                  <a:ext uri="{FF2B5EF4-FFF2-40B4-BE49-F238E27FC236}">
                    <a16:creationId xmlns:a16="http://schemas.microsoft.com/office/drawing/2014/main" xmlns="" id="{9EF1F032-3613-7FC8-5F95-CEAFEC9FFEB7}"/>
                  </a:ext>
                </a:extLst>
              </p:cNvPr>
              <p:cNvCxnSpPr/>
              <p:nvPr/>
            </p:nvCxnSpPr>
            <p:spPr bwMode="auto">
              <a:xfrm>
                <a:off x="5724135" y="270996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4" name="Straight Connector 125">
                <a:extLst>
                  <a:ext uri="{FF2B5EF4-FFF2-40B4-BE49-F238E27FC236}">
                    <a16:creationId xmlns:a16="http://schemas.microsoft.com/office/drawing/2014/main" xmlns="" id="{20A5CBD2-8E28-9EB5-19F8-F0FA9C1E571F}"/>
                  </a:ext>
                </a:extLst>
              </p:cNvPr>
              <p:cNvCxnSpPr/>
              <p:nvPr/>
            </p:nvCxnSpPr>
            <p:spPr bwMode="auto">
              <a:xfrm>
                <a:off x="5884338" y="278815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5" name="Straight Connector 126">
                <a:extLst>
                  <a:ext uri="{FF2B5EF4-FFF2-40B4-BE49-F238E27FC236}">
                    <a16:creationId xmlns:a16="http://schemas.microsoft.com/office/drawing/2014/main" xmlns="" id="{7D75AE7B-D437-6ED5-0418-994B5CDBAC70}"/>
                  </a:ext>
                </a:extLst>
              </p:cNvPr>
              <p:cNvCxnSpPr/>
              <p:nvPr/>
            </p:nvCxnSpPr>
            <p:spPr bwMode="auto">
              <a:xfrm>
                <a:off x="5776376" y="272019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6" name="Straight Connector 127">
                <a:extLst>
                  <a:ext uri="{FF2B5EF4-FFF2-40B4-BE49-F238E27FC236}">
                    <a16:creationId xmlns:a16="http://schemas.microsoft.com/office/drawing/2014/main" xmlns="" id="{94238DC8-E674-95AD-2B20-7D81583573CB}"/>
                  </a:ext>
                </a:extLst>
              </p:cNvPr>
              <p:cNvCxnSpPr/>
              <p:nvPr/>
            </p:nvCxnSpPr>
            <p:spPr bwMode="auto">
              <a:xfrm>
                <a:off x="5645242" y="270018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7" name="Straight Connector 128">
                <a:extLst>
                  <a:ext uri="{FF2B5EF4-FFF2-40B4-BE49-F238E27FC236}">
                    <a16:creationId xmlns:a16="http://schemas.microsoft.com/office/drawing/2014/main" xmlns="" id="{7B324EE1-F24F-63DF-AED6-5BB7FBFE868A}"/>
                  </a:ext>
                </a:extLst>
              </p:cNvPr>
              <p:cNvCxnSpPr/>
              <p:nvPr/>
            </p:nvCxnSpPr>
            <p:spPr bwMode="auto">
              <a:xfrm>
                <a:off x="3747874" y="1979927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8" name="Straight Connector 129">
                <a:extLst>
                  <a:ext uri="{FF2B5EF4-FFF2-40B4-BE49-F238E27FC236}">
                    <a16:creationId xmlns:a16="http://schemas.microsoft.com/office/drawing/2014/main" xmlns="" id="{D57BA2D5-33CE-09D0-5570-6A70328819BB}"/>
                  </a:ext>
                </a:extLst>
              </p:cNvPr>
              <p:cNvCxnSpPr/>
              <p:nvPr/>
            </p:nvCxnSpPr>
            <p:spPr bwMode="auto">
              <a:xfrm>
                <a:off x="6639099" y="2995817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9" name="Straight Connector 130">
                <a:extLst>
                  <a:ext uri="{FF2B5EF4-FFF2-40B4-BE49-F238E27FC236}">
                    <a16:creationId xmlns:a16="http://schemas.microsoft.com/office/drawing/2014/main" xmlns="" id="{10585260-6616-47E2-1A1B-D4370E9CCE22}"/>
                  </a:ext>
                </a:extLst>
              </p:cNvPr>
              <p:cNvCxnSpPr/>
              <p:nvPr/>
            </p:nvCxnSpPr>
            <p:spPr bwMode="auto">
              <a:xfrm>
                <a:off x="5559226" y="2658827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0" name="Straight Connector 131">
                <a:extLst>
                  <a:ext uri="{FF2B5EF4-FFF2-40B4-BE49-F238E27FC236}">
                    <a16:creationId xmlns:a16="http://schemas.microsoft.com/office/drawing/2014/main" xmlns="" id="{7CBC951C-160B-AF7F-A50B-39DE944E669D}"/>
                  </a:ext>
                </a:extLst>
              </p:cNvPr>
              <p:cNvCxnSpPr/>
              <p:nvPr/>
            </p:nvCxnSpPr>
            <p:spPr bwMode="auto">
              <a:xfrm>
                <a:off x="4507336" y="223454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1" name="Straight Connector 132">
                <a:extLst>
                  <a:ext uri="{FF2B5EF4-FFF2-40B4-BE49-F238E27FC236}">
                    <a16:creationId xmlns:a16="http://schemas.microsoft.com/office/drawing/2014/main" xmlns="" id="{E36A81D4-8391-0517-D95A-E459528989A1}"/>
                  </a:ext>
                </a:extLst>
              </p:cNvPr>
              <p:cNvCxnSpPr/>
              <p:nvPr/>
            </p:nvCxnSpPr>
            <p:spPr bwMode="auto">
              <a:xfrm>
                <a:off x="5481335" y="261096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2" name="Straight Connector 133">
                <a:extLst>
                  <a:ext uri="{FF2B5EF4-FFF2-40B4-BE49-F238E27FC236}">
                    <a16:creationId xmlns:a16="http://schemas.microsoft.com/office/drawing/2014/main" xmlns="" id="{61301918-78A0-FA24-9970-F91E1D5076E1}"/>
                  </a:ext>
                </a:extLst>
              </p:cNvPr>
              <p:cNvCxnSpPr/>
              <p:nvPr/>
            </p:nvCxnSpPr>
            <p:spPr bwMode="auto">
              <a:xfrm>
                <a:off x="5671399" y="269829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3" name="Straight Connector 134">
                <a:extLst>
                  <a:ext uri="{FF2B5EF4-FFF2-40B4-BE49-F238E27FC236}">
                    <a16:creationId xmlns:a16="http://schemas.microsoft.com/office/drawing/2014/main" xmlns="" id="{3FA845FF-C17B-3C56-4F96-E29526DC1AE5}"/>
                  </a:ext>
                </a:extLst>
              </p:cNvPr>
              <p:cNvCxnSpPr/>
              <p:nvPr/>
            </p:nvCxnSpPr>
            <p:spPr bwMode="auto">
              <a:xfrm>
                <a:off x="5697863" y="269822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4" name="Straight Connector 135">
                <a:extLst>
                  <a:ext uri="{FF2B5EF4-FFF2-40B4-BE49-F238E27FC236}">
                    <a16:creationId xmlns:a16="http://schemas.microsoft.com/office/drawing/2014/main" xmlns="" id="{D42AEF56-2018-D898-E4CE-484F6E0B91D5}"/>
                  </a:ext>
                </a:extLst>
              </p:cNvPr>
              <p:cNvCxnSpPr/>
              <p:nvPr/>
            </p:nvCxnSpPr>
            <p:spPr bwMode="auto">
              <a:xfrm>
                <a:off x="4774407" y="230598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5" name="Straight Connector 136">
                <a:extLst>
                  <a:ext uri="{FF2B5EF4-FFF2-40B4-BE49-F238E27FC236}">
                    <a16:creationId xmlns:a16="http://schemas.microsoft.com/office/drawing/2014/main" xmlns="" id="{E051F0DB-C933-53E8-3FA7-5597E84BE7AE}"/>
                  </a:ext>
                </a:extLst>
              </p:cNvPr>
              <p:cNvCxnSpPr/>
              <p:nvPr/>
            </p:nvCxnSpPr>
            <p:spPr bwMode="auto">
              <a:xfrm>
                <a:off x="4175926" y="217019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720" name="Freeform: Shape 137">
              <a:extLst>
                <a:ext uri="{FF2B5EF4-FFF2-40B4-BE49-F238E27FC236}">
                  <a16:creationId xmlns:a16="http://schemas.microsoft.com/office/drawing/2014/main" xmlns="" id="{5817040C-3AC4-C86B-E9F3-5FD6FC98CE17}"/>
                </a:ext>
              </a:extLst>
            </p:cNvPr>
            <p:cNvSpPr/>
            <p:nvPr/>
          </p:nvSpPr>
          <p:spPr bwMode="auto">
            <a:xfrm>
              <a:off x="2174543" y="1792406"/>
              <a:ext cx="8065827" cy="2283725"/>
            </a:xfrm>
            <a:custGeom>
              <a:avLst/>
              <a:gdLst>
                <a:gd name="connsiteX0" fmla="*/ 8065827 w 8065827"/>
                <a:gd name="connsiteY0" fmla="*/ 2283725 h 2283725"/>
                <a:gd name="connsiteX1" fmla="*/ 6487236 w 8065827"/>
                <a:gd name="connsiteY1" fmla="*/ 2283725 h 2283725"/>
                <a:gd name="connsiteX2" fmla="*/ 6487236 w 8065827"/>
                <a:gd name="connsiteY2" fmla="*/ 2174543 h 2283725"/>
                <a:gd name="connsiteX3" fmla="*/ 6337111 w 8065827"/>
                <a:gd name="connsiteY3" fmla="*/ 2174543 h 2283725"/>
                <a:gd name="connsiteX4" fmla="*/ 6337111 w 8065827"/>
                <a:gd name="connsiteY4" fmla="*/ 2110854 h 2283725"/>
                <a:gd name="connsiteX5" fmla="*/ 6127845 w 8065827"/>
                <a:gd name="connsiteY5" fmla="*/ 2110854 h 2283725"/>
                <a:gd name="connsiteX6" fmla="*/ 6127845 w 8065827"/>
                <a:gd name="connsiteY6" fmla="*/ 2042615 h 2283725"/>
                <a:gd name="connsiteX7" fmla="*/ 6045958 w 8065827"/>
                <a:gd name="connsiteY7" fmla="*/ 2042615 h 2283725"/>
                <a:gd name="connsiteX8" fmla="*/ 6045958 w 8065827"/>
                <a:gd name="connsiteY8" fmla="*/ 1892490 h 2283725"/>
                <a:gd name="connsiteX9" fmla="*/ 5973170 w 8065827"/>
                <a:gd name="connsiteY9" fmla="*/ 1892490 h 2283725"/>
                <a:gd name="connsiteX10" fmla="*/ 5973170 w 8065827"/>
                <a:gd name="connsiteY10" fmla="*/ 1837898 h 2283725"/>
                <a:gd name="connsiteX11" fmla="*/ 5914030 w 8065827"/>
                <a:gd name="connsiteY11" fmla="*/ 1837898 h 2283725"/>
                <a:gd name="connsiteX12" fmla="*/ 5914030 w 8065827"/>
                <a:gd name="connsiteY12" fmla="*/ 1765110 h 2283725"/>
                <a:gd name="connsiteX13" fmla="*/ 5686567 w 8065827"/>
                <a:gd name="connsiteY13" fmla="*/ 1765110 h 2283725"/>
                <a:gd name="connsiteX14" fmla="*/ 5686567 w 8065827"/>
                <a:gd name="connsiteY14" fmla="*/ 1705970 h 2283725"/>
                <a:gd name="connsiteX15" fmla="*/ 5349923 w 8065827"/>
                <a:gd name="connsiteY15" fmla="*/ 1705970 h 2283725"/>
                <a:gd name="connsiteX16" fmla="*/ 5349923 w 8065827"/>
                <a:gd name="connsiteY16" fmla="*/ 1642281 h 2283725"/>
                <a:gd name="connsiteX17" fmla="*/ 4926842 w 8065827"/>
                <a:gd name="connsiteY17" fmla="*/ 1642281 h 2283725"/>
                <a:gd name="connsiteX18" fmla="*/ 4926842 w 8065827"/>
                <a:gd name="connsiteY18" fmla="*/ 1596788 h 2283725"/>
                <a:gd name="connsiteX19" fmla="*/ 4612944 w 8065827"/>
                <a:gd name="connsiteY19" fmla="*/ 1596788 h 2283725"/>
                <a:gd name="connsiteX20" fmla="*/ 4612944 w 8065827"/>
                <a:gd name="connsiteY20" fmla="*/ 1560394 h 2283725"/>
                <a:gd name="connsiteX21" fmla="*/ 4444621 w 8065827"/>
                <a:gd name="connsiteY21" fmla="*/ 1560394 h 2283725"/>
                <a:gd name="connsiteX22" fmla="*/ 4444621 w 8065827"/>
                <a:gd name="connsiteY22" fmla="*/ 1533098 h 2283725"/>
                <a:gd name="connsiteX23" fmla="*/ 4244454 w 8065827"/>
                <a:gd name="connsiteY23" fmla="*/ 1533098 h 2283725"/>
                <a:gd name="connsiteX24" fmla="*/ 4244454 w 8065827"/>
                <a:gd name="connsiteY24" fmla="*/ 1478507 h 2283725"/>
                <a:gd name="connsiteX25" fmla="*/ 4139821 w 8065827"/>
                <a:gd name="connsiteY25" fmla="*/ 1478507 h 2283725"/>
                <a:gd name="connsiteX26" fmla="*/ 4139821 w 8065827"/>
                <a:gd name="connsiteY26" fmla="*/ 1442113 h 2283725"/>
                <a:gd name="connsiteX27" fmla="*/ 4098878 w 8065827"/>
                <a:gd name="connsiteY27" fmla="*/ 1442113 h 2283725"/>
                <a:gd name="connsiteX28" fmla="*/ 4098878 w 8065827"/>
                <a:gd name="connsiteY28" fmla="*/ 1419367 h 2283725"/>
                <a:gd name="connsiteX29" fmla="*/ 3857767 w 8065827"/>
                <a:gd name="connsiteY29" fmla="*/ 1419367 h 2283725"/>
                <a:gd name="connsiteX30" fmla="*/ 3857767 w 8065827"/>
                <a:gd name="connsiteY30" fmla="*/ 1419367 h 2283725"/>
                <a:gd name="connsiteX31" fmla="*/ 3857767 w 8065827"/>
                <a:gd name="connsiteY31" fmla="*/ 1378424 h 2283725"/>
                <a:gd name="connsiteX32" fmla="*/ 3807726 w 8065827"/>
                <a:gd name="connsiteY32" fmla="*/ 1378424 h 2283725"/>
                <a:gd name="connsiteX33" fmla="*/ 3807726 w 8065827"/>
                <a:gd name="connsiteY33" fmla="*/ 1355678 h 2283725"/>
                <a:gd name="connsiteX34" fmla="*/ 3757684 w 8065827"/>
                <a:gd name="connsiteY34" fmla="*/ 1355678 h 2283725"/>
                <a:gd name="connsiteX35" fmla="*/ 3757684 w 8065827"/>
                <a:gd name="connsiteY35" fmla="*/ 1314734 h 2283725"/>
                <a:gd name="connsiteX36" fmla="*/ 3707642 w 8065827"/>
                <a:gd name="connsiteY36" fmla="*/ 1314734 h 2283725"/>
                <a:gd name="connsiteX37" fmla="*/ 3707642 w 8065827"/>
                <a:gd name="connsiteY37" fmla="*/ 1296537 h 2283725"/>
                <a:gd name="connsiteX38" fmla="*/ 3630305 w 8065827"/>
                <a:gd name="connsiteY38" fmla="*/ 1296537 h 2283725"/>
                <a:gd name="connsiteX39" fmla="*/ 3630305 w 8065827"/>
                <a:gd name="connsiteY39" fmla="*/ 1296537 h 2283725"/>
                <a:gd name="connsiteX40" fmla="*/ 3598461 w 8065827"/>
                <a:gd name="connsiteY40" fmla="*/ 1264693 h 2283725"/>
                <a:gd name="connsiteX41" fmla="*/ 3448335 w 8065827"/>
                <a:gd name="connsiteY41" fmla="*/ 1264693 h 2283725"/>
                <a:gd name="connsiteX42" fmla="*/ 3448335 w 8065827"/>
                <a:gd name="connsiteY42" fmla="*/ 1205552 h 2283725"/>
                <a:gd name="connsiteX43" fmla="*/ 3380096 w 8065827"/>
                <a:gd name="connsiteY43" fmla="*/ 1205552 h 2283725"/>
                <a:gd name="connsiteX44" fmla="*/ 3380096 w 8065827"/>
                <a:gd name="connsiteY44" fmla="*/ 1178257 h 2283725"/>
                <a:gd name="connsiteX45" fmla="*/ 3330054 w 8065827"/>
                <a:gd name="connsiteY45" fmla="*/ 1178257 h 2283725"/>
                <a:gd name="connsiteX46" fmla="*/ 3330054 w 8065827"/>
                <a:gd name="connsiteY46" fmla="*/ 1141863 h 2283725"/>
                <a:gd name="connsiteX47" fmla="*/ 3284561 w 8065827"/>
                <a:gd name="connsiteY47" fmla="*/ 1141863 h 2283725"/>
                <a:gd name="connsiteX48" fmla="*/ 3284561 w 8065827"/>
                <a:gd name="connsiteY48" fmla="*/ 1100919 h 2283725"/>
                <a:gd name="connsiteX49" fmla="*/ 3170830 w 8065827"/>
                <a:gd name="connsiteY49" fmla="*/ 1100919 h 2283725"/>
                <a:gd name="connsiteX50" fmla="*/ 3170830 w 8065827"/>
                <a:gd name="connsiteY50" fmla="*/ 1050878 h 2283725"/>
                <a:gd name="connsiteX51" fmla="*/ 3120788 w 8065827"/>
                <a:gd name="connsiteY51" fmla="*/ 1050878 h 2283725"/>
                <a:gd name="connsiteX52" fmla="*/ 3120788 w 8065827"/>
                <a:gd name="connsiteY52" fmla="*/ 1041779 h 2283725"/>
                <a:gd name="connsiteX53" fmla="*/ 2975212 w 8065827"/>
                <a:gd name="connsiteY53" fmla="*/ 1041779 h 2283725"/>
                <a:gd name="connsiteX54" fmla="*/ 2975212 w 8065827"/>
                <a:gd name="connsiteY54" fmla="*/ 1014484 h 2283725"/>
                <a:gd name="connsiteX55" fmla="*/ 2893326 w 8065827"/>
                <a:gd name="connsiteY55" fmla="*/ 1014484 h 2283725"/>
                <a:gd name="connsiteX56" fmla="*/ 2893326 w 8065827"/>
                <a:gd name="connsiteY56" fmla="*/ 1000836 h 2283725"/>
                <a:gd name="connsiteX57" fmla="*/ 2856932 w 8065827"/>
                <a:gd name="connsiteY57" fmla="*/ 1000836 h 2283725"/>
                <a:gd name="connsiteX58" fmla="*/ 2856932 w 8065827"/>
                <a:gd name="connsiteY58" fmla="*/ 1000836 h 2283725"/>
                <a:gd name="connsiteX59" fmla="*/ 2884227 w 8065827"/>
                <a:gd name="connsiteY59" fmla="*/ 973541 h 2283725"/>
                <a:gd name="connsiteX60" fmla="*/ 2820538 w 8065827"/>
                <a:gd name="connsiteY60" fmla="*/ 973541 h 2283725"/>
                <a:gd name="connsiteX61" fmla="*/ 2820538 w 8065827"/>
                <a:gd name="connsiteY61" fmla="*/ 946245 h 2283725"/>
                <a:gd name="connsiteX62" fmla="*/ 2752299 w 8065827"/>
                <a:gd name="connsiteY62" fmla="*/ 946245 h 2283725"/>
                <a:gd name="connsiteX63" fmla="*/ 2752299 w 8065827"/>
                <a:gd name="connsiteY63" fmla="*/ 918949 h 2283725"/>
                <a:gd name="connsiteX64" fmla="*/ 2684060 w 8065827"/>
                <a:gd name="connsiteY64" fmla="*/ 918949 h 2283725"/>
                <a:gd name="connsiteX65" fmla="*/ 2684060 w 8065827"/>
                <a:gd name="connsiteY65" fmla="*/ 878006 h 2283725"/>
                <a:gd name="connsiteX66" fmla="*/ 2515738 w 8065827"/>
                <a:gd name="connsiteY66" fmla="*/ 878006 h 2283725"/>
                <a:gd name="connsiteX67" fmla="*/ 2515738 w 8065827"/>
                <a:gd name="connsiteY67" fmla="*/ 864358 h 2283725"/>
                <a:gd name="connsiteX68" fmla="*/ 2411105 w 8065827"/>
                <a:gd name="connsiteY68" fmla="*/ 864358 h 2283725"/>
                <a:gd name="connsiteX69" fmla="*/ 2411105 w 8065827"/>
                <a:gd name="connsiteY69" fmla="*/ 827964 h 2283725"/>
                <a:gd name="connsiteX70" fmla="*/ 2411105 w 8065827"/>
                <a:gd name="connsiteY70" fmla="*/ 827964 h 2283725"/>
                <a:gd name="connsiteX71" fmla="*/ 2374711 w 8065827"/>
                <a:gd name="connsiteY71" fmla="*/ 791570 h 2283725"/>
                <a:gd name="connsiteX72" fmla="*/ 2374711 w 8065827"/>
                <a:gd name="connsiteY72" fmla="*/ 791570 h 2283725"/>
                <a:gd name="connsiteX73" fmla="*/ 2374711 w 8065827"/>
                <a:gd name="connsiteY73" fmla="*/ 764275 h 2283725"/>
                <a:gd name="connsiteX74" fmla="*/ 2074460 w 8065827"/>
                <a:gd name="connsiteY74" fmla="*/ 764275 h 2283725"/>
                <a:gd name="connsiteX75" fmla="*/ 2074460 w 8065827"/>
                <a:gd name="connsiteY75" fmla="*/ 741528 h 2283725"/>
                <a:gd name="connsiteX76" fmla="*/ 2038066 w 8065827"/>
                <a:gd name="connsiteY76" fmla="*/ 741528 h 2283725"/>
                <a:gd name="connsiteX77" fmla="*/ 2038066 w 8065827"/>
                <a:gd name="connsiteY77" fmla="*/ 705134 h 2283725"/>
                <a:gd name="connsiteX78" fmla="*/ 1960729 w 8065827"/>
                <a:gd name="connsiteY78" fmla="*/ 705134 h 2283725"/>
                <a:gd name="connsiteX79" fmla="*/ 1960729 w 8065827"/>
                <a:gd name="connsiteY79" fmla="*/ 691487 h 2283725"/>
                <a:gd name="connsiteX80" fmla="*/ 1910687 w 8065827"/>
                <a:gd name="connsiteY80" fmla="*/ 691487 h 2283725"/>
                <a:gd name="connsiteX81" fmla="*/ 1910687 w 8065827"/>
                <a:gd name="connsiteY81" fmla="*/ 668740 h 2283725"/>
                <a:gd name="connsiteX82" fmla="*/ 1851547 w 8065827"/>
                <a:gd name="connsiteY82" fmla="*/ 668740 h 2283725"/>
                <a:gd name="connsiteX83" fmla="*/ 1851547 w 8065827"/>
                <a:gd name="connsiteY83" fmla="*/ 632346 h 2283725"/>
                <a:gd name="connsiteX84" fmla="*/ 1806054 w 8065827"/>
                <a:gd name="connsiteY84" fmla="*/ 632346 h 2283725"/>
                <a:gd name="connsiteX85" fmla="*/ 1806054 w 8065827"/>
                <a:gd name="connsiteY85" fmla="*/ 600501 h 2283725"/>
                <a:gd name="connsiteX86" fmla="*/ 1705970 w 8065827"/>
                <a:gd name="connsiteY86" fmla="*/ 600501 h 2283725"/>
                <a:gd name="connsiteX87" fmla="*/ 1705970 w 8065827"/>
                <a:gd name="connsiteY87" fmla="*/ 577755 h 2283725"/>
                <a:gd name="connsiteX88" fmla="*/ 1665027 w 8065827"/>
                <a:gd name="connsiteY88" fmla="*/ 577755 h 2283725"/>
                <a:gd name="connsiteX89" fmla="*/ 1665027 w 8065827"/>
                <a:gd name="connsiteY89" fmla="*/ 536812 h 2283725"/>
                <a:gd name="connsiteX90" fmla="*/ 1546747 w 8065827"/>
                <a:gd name="connsiteY90" fmla="*/ 536812 h 2283725"/>
                <a:gd name="connsiteX91" fmla="*/ 1546747 w 8065827"/>
                <a:gd name="connsiteY91" fmla="*/ 504967 h 2283725"/>
                <a:gd name="connsiteX92" fmla="*/ 1546747 w 8065827"/>
                <a:gd name="connsiteY92" fmla="*/ 504967 h 2283725"/>
                <a:gd name="connsiteX93" fmla="*/ 1524001 w 8065827"/>
                <a:gd name="connsiteY93" fmla="*/ 482221 h 2283725"/>
                <a:gd name="connsiteX94" fmla="*/ 1473958 w 8065827"/>
                <a:gd name="connsiteY94" fmla="*/ 482221 h 2283725"/>
                <a:gd name="connsiteX95" fmla="*/ 1473958 w 8065827"/>
                <a:gd name="connsiteY95" fmla="*/ 450376 h 2283725"/>
                <a:gd name="connsiteX96" fmla="*/ 1433015 w 8065827"/>
                <a:gd name="connsiteY96" fmla="*/ 450376 h 2283725"/>
                <a:gd name="connsiteX97" fmla="*/ 1433015 w 8065827"/>
                <a:gd name="connsiteY97" fmla="*/ 450376 h 2283725"/>
                <a:gd name="connsiteX98" fmla="*/ 1433015 w 8065827"/>
                <a:gd name="connsiteY98" fmla="*/ 423081 h 2283725"/>
                <a:gd name="connsiteX99" fmla="*/ 1337481 w 8065827"/>
                <a:gd name="connsiteY99" fmla="*/ 423081 h 2283725"/>
                <a:gd name="connsiteX100" fmla="*/ 1337481 w 8065827"/>
                <a:gd name="connsiteY100" fmla="*/ 391236 h 2283725"/>
                <a:gd name="connsiteX101" fmla="*/ 1278341 w 8065827"/>
                <a:gd name="connsiteY101" fmla="*/ 391236 h 2283725"/>
                <a:gd name="connsiteX102" fmla="*/ 1278341 w 8065827"/>
                <a:gd name="connsiteY102" fmla="*/ 363940 h 2283725"/>
                <a:gd name="connsiteX103" fmla="*/ 1191905 w 8065827"/>
                <a:gd name="connsiteY103" fmla="*/ 363940 h 2283725"/>
                <a:gd name="connsiteX104" fmla="*/ 1191905 w 8065827"/>
                <a:gd name="connsiteY104" fmla="*/ 350293 h 2283725"/>
                <a:gd name="connsiteX105" fmla="*/ 1137314 w 8065827"/>
                <a:gd name="connsiteY105" fmla="*/ 350293 h 2283725"/>
                <a:gd name="connsiteX106" fmla="*/ 1137314 w 8065827"/>
                <a:gd name="connsiteY106" fmla="*/ 318448 h 2283725"/>
                <a:gd name="connsiteX107" fmla="*/ 1078173 w 8065827"/>
                <a:gd name="connsiteY107" fmla="*/ 318448 h 2283725"/>
                <a:gd name="connsiteX108" fmla="*/ 1078173 w 8065827"/>
                <a:gd name="connsiteY108" fmla="*/ 295701 h 2283725"/>
                <a:gd name="connsiteX109" fmla="*/ 1046329 w 8065827"/>
                <a:gd name="connsiteY109" fmla="*/ 295701 h 2283725"/>
                <a:gd name="connsiteX110" fmla="*/ 1046329 w 8065827"/>
                <a:gd name="connsiteY110" fmla="*/ 259307 h 2283725"/>
                <a:gd name="connsiteX111" fmla="*/ 950794 w 8065827"/>
                <a:gd name="connsiteY111" fmla="*/ 259307 h 2283725"/>
                <a:gd name="connsiteX112" fmla="*/ 950794 w 8065827"/>
                <a:gd name="connsiteY112" fmla="*/ 222913 h 2283725"/>
                <a:gd name="connsiteX113" fmla="*/ 882556 w 8065827"/>
                <a:gd name="connsiteY113" fmla="*/ 222913 h 2283725"/>
                <a:gd name="connsiteX114" fmla="*/ 882556 w 8065827"/>
                <a:gd name="connsiteY114" fmla="*/ 209266 h 2283725"/>
                <a:gd name="connsiteX115" fmla="*/ 823415 w 8065827"/>
                <a:gd name="connsiteY115" fmla="*/ 209266 h 2283725"/>
                <a:gd name="connsiteX116" fmla="*/ 823415 w 8065827"/>
                <a:gd name="connsiteY116" fmla="*/ 177421 h 2283725"/>
                <a:gd name="connsiteX117" fmla="*/ 782472 w 8065827"/>
                <a:gd name="connsiteY117" fmla="*/ 177421 h 2283725"/>
                <a:gd name="connsiteX118" fmla="*/ 782472 w 8065827"/>
                <a:gd name="connsiteY118" fmla="*/ 159224 h 2283725"/>
                <a:gd name="connsiteX119" fmla="*/ 727881 w 8065827"/>
                <a:gd name="connsiteY119" fmla="*/ 159224 h 2283725"/>
                <a:gd name="connsiteX120" fmla="*/ 727881 w 8065827"/>
                <a:gd name="connsiteY120" fmla="*/ 131928 h 2283725"/>
                <a:gd name="connsiteX121" fmla="*/ 677839 w 8065827"/>
                <a:gd name="connsiteY121" fmla="*/ 131928 h 2283725"/>
                <a:gd name="connsiteX122" fmla="*/ 677839 w 8065827"/>
                <a:gd name="connsiteY122" fmla="*/ 118281 h 2283725"/>
                <a:gd name="connsiteX123" fmla="*/ 609600 w 8065827"/>
                <a:gd name="connsiteY123" fmla="*/ 118281 h 2283725"/>
                <a:gd name="connsiteX124" fmla="*/ 609600 w 8065827"/>
                <a:gd name="connsiteY124" fmla="*/ 100084 h 2283725"/>
                <a:gd name="connsiteX125" fmla="*/ 404884 w 8065827"/>
                <a:gd name="connsiteY125" fmla="*/ 100084 h 2283725"/>
                <a:gd name="connsiteX126" fmla="*/ 404884 w 8065827"/>
                <a:gd name="connsiteY126" fmla="*/ 81887 h 2283725"/>
                <a:gd name="connsiteX127" fmla="*/ 341194 w 8065827"/>
                <a:gd name="connsiteY127" fmla="*/ 81887 h 2283725"/>
                <a:gd name="connsiteX128" fmla="*/ 341194 w 8065827"/>
                <a:gd name="connsiteY128" fmla="*/ 40943 h 2283725"/>
                <a:gd name="connsiteX129" fmla="*/ 272956 w 8065827"/>
                <a:gd name="connsiteY129" fmla="*/ 40943 h 2283725"/>
                <a:gd name="connsiteX130" fmla="*/ 272956 w 8065827"/>
                <a:gd name="connsiteY130" fmla="*/ 18197 h 2283725"/>
                <a:gd name="connsiteX131" fmla="*/ 95535 w 8065827"/>
                <a:gd name="connsiteY131" fmla="*/ 18197 h 2283725"/>
                <a:gd name="connsiteX132" fmla="*/ 95535 w 8065827"/>
                <a:gd name="connsiteY132" fmla="*/ 0 h 2283725"/>
                <a:gd name="connsiteX133" fmla="*/ 0 w 8065827"/>
                <a:gd name="connsiteY133" fmla="*/ 0 h 2283725"/>
                <a:gd name="connsiteX0" fmla="*/ 8065827 w 8065827"/>
                <a:gd name="connsiteY0" fmla="*/ 2283725 h 2283725"/>
                <a:gd name="connsiteX1" fmla="*/ 6487236 w 8065827"/>
                <a:gd name="connsiteY1" fmla="*/ 2283725 h 2283725"/>
                <a:gd name="connsiteX2" fmla="*/ 6487236 w 8065827"/>
                <a:gd name="connsiteY2" fmla="*/ 2174543 h 2283725"/>
                <a:gd name="connsiteX3" fmla="*/ 6337111 w 8065827"/>
                <a:gd name="connsiteY3" fmla="*/ 2174543 h 2283725"/>
                <a:gd name="connsiteX4" fmla="*/ 6337111 w 8065827"/>
                <a:gd name="connsiteY4" fmla="*/ 2110854 h 2283725"/>
                <a:gd name="connsiteX5" fmla="*/ 6127845 w 8065827"/>
                <a:gd name="connsiteY5" fmla="*/ 2110854 h 2283725"/>
                <a:gd name="connsiteX6" fmla="*/ 6127845 w 8065827"/>
                <a:gd name="connsiteY6" fmla="*/ 2042615 h 2283725"/>
                <a:gd name="connsiteX7" fmla="*/ 6045958 w 8065827"/>
                <a:gd name="connsiteY7" fmla="*/ 2042615 h 2283725"/>
                <a:gd name="connsiteX8" fmla="*/ 6045958 w 8065827"/>
                <a:gd name="connsiteY8" fmla="*/ 1892490 h 2283725"/>
                <a:gd name="connsiteX9" fmla="*/ 5973170 w 8065827"/>
                <a:gd name="connsiteY9" fmla="*/ 1892490 h 2283725"/>
                <a:gd name="connsiteX10" fmla="*/ 5973170 w 8065827"/>
                <a:gd name="connsiteY10" fmla="*/ 1837898 h 2283725"/>
                <a:gd name="connsiteX11" fmla="*/ 5914030 w 8065827"/>
                <a:gd name="connsiteY11" fmla="*/ 1837898 h 2283725"/>
                <a:gd name="connsiteX12" fmla="*/ 5914030 w 8065827"/>
                <a:gd name="connsiteY12" fmla="*/ 1765110 h 2283725"/>
                <a:gd name="connsiteX13" fmla="*/ 5686567 w 8065827"/>
                <a:gd name="connsiteY13" fmla="*/ 1765110 h 2283725"/>
                <a:gd name="connsiteX14" fmla="*/ 5686567 w 8065827"/>
                <a:gd name="connsiteY14" fmla="*/ 1705970 h 2283725"/>
                <a:gd name="connsiteX15" fmla="*/ 5349923 w 8065827"/>
                <a:gd name="connsiteY15" fmla="*/ 1705970 h 2283725"/>
                <a:gd name="connsiteX16" fmla="*/ 5349923 w 8065827"/>
                <a:gd name="connsiteY16" fmla="*/ 1642281 h 2283725"/>
                <a:gd name="connsiteX17" fmla="*/ 4926842 w 8065827"/>
                <a:gd name="connsiteY17" fmla="*/ 1642281 h 2283725"/>
                <a:gd name="connsiteX18" fmla="*/ 4926842 w 8065827"/>
                <a:gd name="connsiteY18" fmla="*/ 1596788 h 2283725"/>
                <a:gd name="connsiteX19" fmla="*/ 4612944 w 8065827"/>
                <a:gd name="connsiteY19" fmla="*/ 1596788 h 2283725"/>
                <a:gd name="connsiteX20" fmla="*/ 4612944 w 8065827"/>
                <a:gd name="connsiteY20" fmla="*/ 1560394 h 2283725"/>
                <a:gd name="connsiteX21" fmla="*/ 4444621 w 8065827"/>
                <a:gd name="connsiteY21" fmla="*/ 1560394 h 2283725"/>
                <a:gd name="connsiteX22" fmla="*/ 4444621 w 8065827"/>
                <a:gd name="connsiteY22" fmla="*/ 1533098 h 2283725"/>
                <a:gd name="connsiteX23" fmla="*/ 4244454 w 8065827"/>
                <a:gd name="connsiteY23" fmla="*/ 1533098 h 2283725"/>
                <a:gd name="connsiteX24" fmla="*/ 4244454 w 8065827"/>
                <a:gd name="connsiteY24" fmla="*/ 1478507 h 2283725"/>
                <a:gd name="connsiteX25" fmla="*/ 4139821 w 8065827"/>
                <a:gd name="connsiteY25" fmla="*/ 1478507 h 2283725"/>
                <a:gd name="connsiteX26" fmla="*/ 4139821 w 8065827"/>
                <a:gd name="connsiteY26" fmla="*/ 1442113 h 2283725"/>
                <a:gd name="connsiteX27" fmla="*/ 4098878 w 8065827"/>
                <a:gd name="connsiteY27" fmla="*/ 1442113 h 2283725"/>
                <a:gd name="connsiteX28" fmla="*/ 4098878 w 8065827"/>
                <a:gd name="connsiteY28" fmla="*/ 1419367 h 2283725"/>
                <a:gd name="connsiteX29" fmla="*/ 3857767 w 8065827"/>
                <a:gd name="connsiteY29" fmla="*/ 1419367 h 2283725"/>
                <a:gd name="connsiteX30" fmla="*/ 3857767 w 8065827"/>
                <a:gd name="connsiteY30" fmla="*/ 1419367 h 2283725"/>
                <a:gd name="connsiteX31" fmla="*/ 3857767 w 8065827"/>
                <a:gd name="connsiteY31" fmla="*/ 1378424 h 2283725"/>
                <a:gd name="connsiteX32" fmla="*/ 3807726 w 8065827"/>
                <a:gd name="connsiteY32" fmla="*/ 1378424 h 2283725"/>
                <a:gd name="connsiteX33" fmla="*/ 3807726 w 8065827"/>
                <a:gd name="connsiteY33" fmla="*/ 1355678 h 2283725"/>
                <a:gd name="connsiteX34" fmla="*/ 3757684 w 8065827"/>
                <a:gd name="connsiteY34" fmla="*/ 1355678 h 2283725"/>
                <a:gd name="connsiteX35" fmla="*/ 3757684 w 8065827"/>
                <a:gd name="connsiteY35" fmla="*/ 1314734 h 2283725"/>
                <a:gd name="connsiteX36" fmla="*/ 3707642 w 8065827"/>
                <a:gd name="connsiteY36" fmla="*/ 1314734 h 2283725"/>
                <a:gd name="connsiteX37" fmla="*/ 3707642 w 8065827"/>
                <a:gd name="connsiteY37" fmla="*/ 1296537 h 2283725"/>
                <a:gd name="connsiteX38" fmla="*/ 3630305 w 8065827"/>
                <a:gd name="connsiteY38" fmla="*/ 1296537 h 2283725"/>
                <a:gd name="connsiteX39" fmla="*/ 3630305 w 8065827"/>
                <a:gd name="connsiteY39" fmla="*/ 1296537 h 2283725"/>
                <a:gd name="connsiteX40" fmla="*/ 3598461 w 8065827"/>
                <a:gd name="connsiteY40" fmla="*/ 1264693 h 2283725"/>
                <a:gd name="connsiteX41" fmla="*/ 3448335 w 8065827"/>
                <a:gd name="connsiteY41" fmla="*/ 1264693 h 2283725"/>
                <a:gd name="connsiteX42" fmla="*/ 3448335 w 8065827"/>
                <a:gd name="connsiteY42" fmla="*/ 1205552 h 2283725"/>
                <a:gd name="connsiteX43" fmla="*/ 3380096 w 8065827"/>
                <a:gd name="connsiteY43" fmla="*/ 1205552 h 2283725"/>
                <a:gd name="connsiteX44" fmla="*/ 3380096 w 8065827"/>
                <a:gd name="connsiteY44" fmla="*/ 1178257 h 2283725"/>
                <a:gd name="connsiteX45" fmla="*/ 3330054 w 8065827"/>
                <a:gd name="connsiteY45" fmla="*/ 1178257 h 2283725"/>
                <a:gd name="connsiteX46" fmla="*/ 3330054 w 8065827"/>
                <a:gd name="connsiteY46" fmla="*/ 1141863 h 2283725"/>
                <a:gd name="connsiteX47" fmla="*/ 3284561 w 8065827"/>
                <a:gd name="connsiteY47" fmla="*/ 1141863 h 2283725"/>
                <a:gd name="connsiteX48" fmla="*/ 3284561 w 8065827"/>
                <a:gd name="connsiteY48" fmla="*/ 1100919 h 2283725"/>
                <a:gd name="connsiteX49" fmla="*/ 3170830 w 8065827"/>
                <a:gd name="connsiteY49" fmla="*/ 1100919 h 2283725"/>
                <a:gd name="connsiteX50" fmla="*/ 3170830 w 8065827"/>
                <a:gd name="connsiteY50" fmla="*/ 1050878 h 2283725"/>
                <a:gd name="connsiteX51" fmla="*/ 3120788 w 8065827"/>
                <a:gd name="connsiteY51" fmla="*/ 1050878 h 2283725"/>
                <a:gd name="connsiteX52" fmla="*/ 3120788 w 8065827"/>
                <a:gd name="connsiteY52" fmla="*/ 1041779 h 2283725"/>
                <a:gd name="connsiteX53" fmla="*/ 2975212 w 8065827"/>
                <a:gd name="connsiteY53" fmla="*/ 1041779 h 2283725"/>
                <a:gd name="connsiteX54" fmla="*/ 2975212 w 8065827"/>
                <a:gd name="connsiteY54" fmla="*/ 1014484 h 2283725"/>
                <a:gd name="connsiteX55" fmla="*/ 2893326 w 8065827"/>
                <a:gd name="connsiteY55" fmla="*/ 1014484 h 2283725"/>
                <a:gd name="connsiteX56" fmla="*/ 2893326 w 8065827"/>
                <a:gd name="connsiteY56" fmla="*/ 1000836 h 2283725"/>
                <a:gd name="connsiteX57" fmla="*/ 2856932 w 8065827"/>
                <a:gd name="connsiteY57" fmla="*/ 1000836 h 2283725"/>
                <a:gd name="connsiteX58" fmla="*/ 2856932 w 8065827"/>
                <a:gd name="connsiteY58" fmla="*/ 1000836 h 2283725"/>
                <a:gd name="connsiteX59" fmla="*/ 2858033 w 8065827"/>
                <a:gd name="connsiteY59" fmla="*/ 973541 h 2283725"/>
                <a:gd name="connsiteX60" fmla="*/ 2820538 w 8065827"/>
                <a:gd name="connsiteY60" fmla="*/ 973541 h 2283725"/>
                <a:gd name="connsiteX61" fmla="*/ 2820538 w 8065827"/>
                <a:gd name="connsiteY61" fmla="*/ 946245 h 2283725"/>
                <a:gd name="connsiteX62" fmla="*/ 2752299 w 8065827"/>
                <a:gd name="connsiteY62" fmla="*/ 946245 h 2283725"/>
                <a:gd name="connsiteX63" fmla="*/ 2752299 w 8065827"/>
                <a:gd name="connsiteY63" fmla="*/ 918949 h 2283725"/>
                <a:gd name="connsiteX64" fmla="*/ 2684060 w 8065827"/>
                <a:gd name="connsiteY64" fmla="*/ 918949 h 2283725"/>
                <a:gd name="connsiteX65" fmla="*/ 2684060 w 8065827"/>
                <a:gd name="connsiteY65" fmla="*/ 878006 h 2283725"/>
                <a:gd name="connsiteX66" fmla="*/ 2515738 w 8065827"/>
                <a:gd name="connsiteY66" fmla="*/ 878006 h 2283725"/>
                <a:gd name="connsiteX67" fmla="*/ 2515738 w 8065827"/>
                <a:gd name="connsiteY67" fmla="*/ 864358 h 2283725"/>
                <a:gd name="connsiteX68" fmla="*/ 2411105 w 8065827"/>
                <a:gd name="connsiteY68" fmla="*/ 864358 h 2283725"/>
                <a:gd name="connsiteX69" fmla="*/ 2411105 w 8065827"/>
                <a:gd name="connsiteY69" fmla="*/ 827964 h 2283725"/>
                <a:gd name="connsiteX70" fmla="*/ 2411105 w 8065827"/>
                <a:gd name="connsiteY70" fmla="*/ 827964 h 2283725"/>
                <a:gd name="connsiteX71" fmla="*/ 2374711 w 8065827"/>
                <a:gd name="connsiteY71" fmla="*/ 791570 h 2283725"/>
                <a:gd name="connsiteX72" fmla="*/ 2374711 w 8065827"/>
                <a:gd name="connsiteY72" fmla="*/ 791570 h 2283725"/>
                <a:gd name="connsiteX73" fmla="*/ 2374711 w 8065827"/>
                <a:gd name="connsiteY73" fmla="*/ 764275 h 2283725"/>
                <a:gd name="connsiteX74" fmla="*/ 2074460 w 8065827"/>
                <a:gd name="connsiteY74" fmla="*/ 764275 h 2283725"/>
                <a:gd name="connsiteX75" fmla="*/ 2074460 w 8065827"/>
                <a:gd name="connsiteY75" fmla="*/ 741528 h 2283725"/>
                <a:gd name="connsiteX76" fmla="*/ 2038066 w 8065827"/>
                <a:gd name="connsiteY76" fmla="*/ 741528 h 2283725"/>
                <a:gd name="connsiteX77" fmla="*/ 2038066 w 8065827"/>
                <a:gd name="connsiteY77" fmla="*/ 705134 h 2283725"/>
                <a:gd name="connsiteX78" fmla="*/ 1960729 w 8065827"/>
                <a:gd name="connsiteY78" fmla="*/ 705134 h 2283725"/>
                <a:gd name="connsiteX79" fmla="*/ 1960729 w 8065827"/>
                <a:gd name="connsiteY79" fmla="*/ 691487 h 2283725"/>
                <a:gd name="connsiteX80" fmla="*/ 1910687 w 8065827"/>
                <a:gd name="connsiteY80" fmla="*/ 691487 h 2283725"/>
                <a:gd name="connsiteX81" fmla="*/ 1910687 w 8065827"/>
                <a:gd name="connsiteY81" fmla="*/ 668740 h 2283725"/>
                <a:gd name="connsiteX82" fmla="*/ 1851547 w 8065827"/>
                <a:gd name="connsiteY82" fmla="*/ 668740 h 2283725"/>
                <a:gd name="connsiteX83" fmla="*/ 1851547 w 8065827"/>
                <a:gd name="connsiteY83" fmla="*/ 632346 h 2283725"/>
                <a:gd name="connsiteX84" fmla="*/ 1806054 w 8065827"/>
                <a:gd name="connsiteY84" fmla="*/ 632346 h 2283725"/>
                <a:gd name="connsiteX85" fmla="*/ 1806054 w 8065827"/>
                <a:gd name="connsiteY85" fmla="*/ 600501 h 2283725"/>
                <a:gd name="connsiteX86" fmla="*/ 1705970 w 8065827"/>
                <a:gd name="connsiteY86" fmla="*/ 600501 h 2283725"/>
                <a:gd name="connsiteX87" fmla="*/ 1705970 w 8065827"/>
                <a:gd name="connsiteY87" fmla="*/ 577755 h 2283725"/>
                <a:gd name="connsiteX88" fmla="*/ 1665027 w 8065827"/>
                <a:gd name="connsiteY88" fmla="*/ 577755 h 2283725"/>
                <a:gd name="connsiteX89" fmla="*/ 1665027 w 8065827"/>
                <a:gd name="connsiteY89" fmla="*/ 536812 h 2283725"/>
                <a:gd name="connsiteX90" fmla="*/ 1546747 w 8065827"/>
                <a:gd name="connsiteY90" fmla="*/ 536812 h 2283725"/>
                <a:gd name="connsiteX91" fmla="*/ 1546747 w 8065827"/>
                <a:gd name="connsiteY91" fmla="*/ 504967 h 2283725"/>
                <a:gd name="connsiteX92" fmla="*/ 1546747 w 8065827"/>
                <a:gd name="connsiteY92" fmla="*/ 504967 h 2283725"/>
                <a:gd name="connsiteX93" fmla="*/ 1524001 w 8065827"/>
                <a:gd name="connsiteY93" fmla="*/ 482221 h 2283725"/>
                <a:gd name="connsiteX94" fmla="*/ 1473958 w 8065827"/>
                <a:gd name="connsiteY94" fmla="*/ 482221 h 2283725"/>
                <a:gd name="connsiteX95" fmla="*/ 1473958 w 8065827"/>
                <a:gd name="connsiteY95" fmla="*/ 450376 h 2283725"/>
                <a:gd name="connsiteX96" fmla="*/ 1433015 w 8065827"/>
                <a:gd name="connsiteY96" fmla="*/ 450376 h 2283725"/>
                <a:gd name="connsiteX97" fmla="*/ 1433015 w 8065827"/>
                <a:gd name="connsiteY97" fmla="*/ 450376 h 2283725"/>
                <a:gd name="connsiteX98" fmla="*/ 1433015 w 8065827"/>
                <a:gd name="connsiteY98" fmla="*/ 423081 h 2283725"/>
                <a:gd name="connsiteX99" fmla="*/ 1337481 w 8065827"/>
                <a:gd name="connsiteY99" fmla="*/ 423081 h 2283725"/>
                <a:gd name="connsiteX100" fmla="*/ 1337481 w 8065827"/>
                <a:gd name="connsiteY100" fmla="*/ 391236 h 2283725"/>
                <a:gd name="connsiteX101" fmla="*/ 1278341 w 8065827"/>
                <a:gd name="connsiteY101" fmla="*/ 391236 h 2283725"/>
                <a:gd name="connsiteX102" fmla="*/ 1278341 w 8065827"/>
                <a:gd name="connsiteY102" fmla="*/ 363940 h 2283725"/>
                <a:gd name="connsiteX103" fmla="*/ 1191905 w 8065827"/>
                <a:gd name="connsiteY103" fmla="*/ 363940 h 2283725"/>
                <a:gd name="connsiteX104" fmla="*/ 1191905 w 8065827"/>
                <a:gd name="connsiteY104" fmla="*/ 350293 h 2283725"/>
                <a:gd name="connsiteX105" fmla="*/ 1137314 w 8065827"/>
                <a:gd name="connsiteY105" fmla="*/ 350293 h 2283725"/>
                <a:gd name="connsiteX106" fmla="*/ 1137314 w 8065827"/>
                <a:gd name="connsiteY106" fmla="*/ 318448 h 2283725"/>
                <a:gd name="connsiteX107" fmla="*/ 1078173 w 8065827"/>
                <a:gd name="connsiteY107" fmla="*/ 318448 h 2283725"/>
                <a:gd name="connsiteX108" fmla="*/ 1078173 w 8065827"/>
                <a:gd name="connsiteY108" fmla="*/ 295701 h 2283725"/>
                <a:gd name="connsiteX109" fmla="*/ 1046329 w 8065827"/>
                <a:gd name="connsiteY109" fmla="*/ 295701 h 2283725"/>
                <a:gd name="connsiteX110" fmla="*/ 1046329 w 8065827"/>
                <a:gd name="connsiteY110" fmla="*/ 259307 h 2283725"/>
                <a:gd name="connsiteX111" fmla="*/ 950794 w 8065827"/>
                <a:gd name="connsiteY111" fmla="*/ 259307 h 2283725"/>
                <a:gd name="connsiteX112" fmla="*/ 950794 w 8065827"/>
                <a:gd name="connsiteY112" fmla="*/ 222913 h 2283725"/>
                <a:gd name="connsiteX113" fmla="*/ 882556 w 8065827"/>
                <a:gd name="connsiteY113" fmla="*/ 222913 h 2283725"/>
                <a:gd name="connsiteX114" fmla="*/ 882556 w 8065827"/>
                <a:gd name="connsiteY114" fmla="*/ 209266 h 2283725"/>
                <a:gd name="connsiteX115" fmla="*/ 823415 w 8065827"/>
                <a:gd name="connsiteY115" fmla="*/ 209266 h 2283725"/>
                <a:gd name="connsiteX116" fmla="*/ 823415 w 8065827"/>
                <a:gd name="connsiteY116" fmla="*/ 177421 h 2283725"/>
                <a:gd name="connsiteX117" fmla="*/ 782472 w 8065827"/>
                <a:gd name="connsiteY117" fmla="*/ 177421 h 2283725"/>
                <a:gd name="connsiteX118" fmla="*/ 782472 w 8065827"/>
                <a:gd name="connsiteY118" fmla="*/ 159224 h 2283725"/>
                <a:gd name="connsiteX119" fmla="*/ 727881 w 8065827"/>
                <a:gd name="connsiteY119" fmla="*/ 159224 h 2283725"/>
                <a:gd name="connsiteX120" fmla="*/ 727881 w 8065827"/>
                <a:gd name="connsiteY120" fmla="*/ 131928 h 2283725"/>
                <a:gd name="connsiteX121" fmla="*/ 677839 w 8065827"/>
                <a:gd name="connsiteY121" fmla="*/ 131928 h 2283725"/>
                <a:gd name="connsiteX122" fmla="*/ 677839 w 8065827"/>
                <a:gd name="connsiteY122" fmla="*/ 118281 h 2283725"/>
                <a:gd name="connsiteX123" fmla="*/ 609600 w 8065827"/>
                <a:gd name="connsiteY123" fmla="*/ 118281 h 2283725"/>
                <a:gd name="connsiteX124" fmla="*/ 609600 w 8065827"/>
                <a:gd name="connsiteY124" fmla="*/ 100084 h 2283725"/>
                <a:gd name="connsiteX125" fmla="*/ 404884 w 8065827"/>
                <a:gd name="connsiteY125" fmla="*/ 100084 h 2283725"/>
                <a:gd name="connsiteX126" fmla="*/ 404884 w 8065827"/>
                <a:gd name="connsiteY126" fmla="*/ 81887 h 2283725"/>
                <a:gd name="connsiteX127" fmla="*/ 341194 w 8065827"/>
                <a:gd name="connsiteY127" fmla="*/ 81887 h 2283725"/>
                <a:gd name="connsiteX128" fmla="*/ 341194 w 8065827"/>
                <a:gd name="connsiteY128" fmla="*/ 40943 h 2283725"/>
                <a:gd name="connsiteX129" fmla="*/ 272956 w 8065827"/>
                <a:gd name="connsiteY129" fmla="*/ 40943 h 2283725"/>
                <a:gd name="connsiteX130" fmla="*/ 272956 w 8065827"/>
                <a:gd name="connsiteY130" fmla="*/ 18197 h 2283725"/>
                <a:gd name="connsiteX131" fmla="*/ 95535 w 8065827"/>
                <a:gd name="connsiteY131" fmla="*/ 18197 h 2283725"/>
                <a:gd name="connsiteX132" fmla="*/ 95535 w 8065827"/>
                <a:gd name="connsiteY132" fmla="*/ 0 h 2283725"/>
                <a:gd name="connsiteX133" fmla="*/ 0 w 8065827"/>
                <a:gd name="connsiteY133" fmla="*/ 0 h 228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8065827" h="2283725">
                  <a:moveTo>
                    <a:pt x="8065827" y="2283725"/>
                  </a:moveTo>
                  <a:lnTo>
                    <a:pt x="6487236" y="2283725"/>
                  </a:lnTo>
                  <a:lnTo>
                    <a:pt x="6487236" y="2174543"/>
                  </a:lnTo>
                  <a:lnTo>
                    <a:pt x="6337111" y="2174543"/>
                  </a:lnTo>
                  <a:lnTo>
                    <a:pt x="6337111" y="2110854"/>
                  </a:lnTo>
                  <a:lnTo>
                    <a:pt x="6127845" y="2110854"/>
                  </a:lnTo>
                  <a:lnTo>
                    <a:pt x="6127845" y="2042615"/>
                  </a:lnTo>
                  <a:lnTo>
                    <a:pt x="6045958" y="2042615"/>
                  </a:lnTo>
                  <a:lnTo>
                    <a:pt x="6045958" y="1892490"/>
                  </a:lnTo>
                  <a:lnTo>
                    <a:pt x="5973170" y="1892490"/>
                  </a:lnTo>
                  <a:lnTo>
                    <a:pt x="5973170" y="1837898"/>
                  </a:lnTo>
                  <a:lnTo>
                    <a:pt x="5914030" y="1837898"/>
                  </a:lnTo>
                  <a:lnTo>
                    <a:pt x="5914030" y="1765110"/>
                  </a:lnTo>
                  <a:lnTo>
                    <a:pt x="5686567" y="1765110"/>
                  </a:lnTo>
                  <a:lnTo>
                    <a:pt x="5686567" y="1705970"/>
                  </a:lnTo>
                  <a:lnTo>
                    <a:pt x="5349923" y="1705970"/>
                  </a:lnTo>
                  <a:lnTo>
                    <a:pt x="5349923" y="1642281"/>
                  </a:lnTo>
                  <a:lnTo>
                    <a:pt x="4926842" y="1642281"/>
                  </a:lnTo>
                  <a:lnTo>
                    <a:pt x="4926842" y="1596788"/>
                  </a:lnTo>
                  <a:lnTo>
                    <a:pt x="4612944" y="1596788"/>
                  </a:lnTo>
                  <a:lnTo>
                    <a:pt x="4612944" y="1560394"/>
                  </a:lnTo>
                  <a:lnTo>
                    <a:pt x="4444621" y="1560394"/>
                  </a:lnTo>
                  <a:lnTo>
                    <a:pt x="4444621" y="1533098"/>
                  </a:lnTo>
                  <a:lnTo>
                    <a:pt x="4244454" y="1533098"/>
                  </a:lnTo>
                  <a:lnTo>
                    <a:pt x="4244454" y="1478507"/>
                  </a:lnTo>
                  <a:lnTo>
                    <a:pt x="4139821" y="1478507"/>
                  </a:lnTo>
                  <a:lnTo>
                    <a:pt x="4139821" y="1442113"/>
                  </a:lnTo>
                  <a:lnTo>
                    <a:pt x="4098878" y="1442113"/>
                  </a:lnTo>
                  <a:lnTo>
                    <a:pt x="4098878" y="1419367"/>
                  </a:lnTo>
                  <a:lnTo>
                    <a:pt x="3857767" y="1419367"/>
                  </a:lnTo>
                  <a:lnTo>
                    <a:pt x="3857767" y="1419367"/>
                  </a:lnTo>
                  <a:lnTo>
                    <a:pt x="3857767" y="1378424"/>
                  </a:lnTo>
                  <a:lnTo>
                    <a:pt x="3807726" y="1378424"/>
                  </a:lnTo>
                  <a:lnTo>
                    <a:pt x="3807726" y="1355678"/>
                  </a:lnTo>
                  <a:lnTo>
                    <a:pt x="3757684" y="1355678"/>
                  </a:lnTo>
                  <a:lnTo>
                    <a:pt x="3757684" y="1314734"/>
                  </a:lnTo>
                  <a:lnTo>
                    <a:pt x="3707642" y="1314734"/>
                  </a:lnTo>
                  <a:lnTo>
                    <a:pt x="3707642" y="1296537"/>
                  </a:lnTo>
                  <a:lnTo>
                    <a:pt x="3630305" y="1296537"/>
                  </a:lnTo>
                  <a:lnTo>
                    <a:pt x="3630305" y="1296537"/>
                  </a:lnTo>
                  <a:lnTo>
                    <a:pt x="3598461" y="1264693"/>
                  </a:lnTo>
                  <a:lnTo>
                    <a:pt x="3448335" y="1264693"/>
                  </a:lnTo>
                  <a:lnTo>
                    <a:pt x="3448335" y="1205552"/>
                  </a:lnTo>
                  <a:lnTo>
                    <a:pt x="3380096" y="1205552"/>
                  </a:lnTo>
                  <a:lnTo>
                    <a:pt x="3380096" y="1178257"/>
                  </a:lnTo>
                  <a:lnTo>
                    <a:pt x="3330054" y="1178257"/>
                  </a:lnTo>
                  <a:lnTo>
                    <a:pt x="3330054" y="1141863"/>
                  </a:lnTo>
                  <a:lnTo>
                    <a:pt x="3284561" y="1141863"/>
                  </a:lnTo>
                  <a:lnTo>
                    <a:pt x="3284561" y="1100919"/>
                  </a:lnTo>
                  <a:lnTo>
                    <a:pt x="3170830" y="1100919"/>
                  </a:lnTo>
                  <a:lnTo>
                    <a:pt x="3170830" y="1050878"/>
                  </a:lnTo>
                  <a:lnTo>
                    <a:pt x="3120788" y="1050878"/>
                  </a:lnTo>
                  <a:lnTo>
                    <a:pt x="3120788" y="1041779"/>
                  </a:lnTo>
                  <a:lnTo>
                    <a:pt x="2975212" y="1041779"/>
                  </a:lnTo>
                  <a:lnTo>
                    <a:pt x="2975212" y="1014484"/>
                  </a:lnTo>
                  <a:lnTo>
                    <a:pt x="2893326" y="1014484"/>
                  </a:lnTo>
                  <a:lnTo>
                    <a:pt x="2893326" y="1000836"/>
                  </a:lnTo>
                  <a:lnTo>
                    <a:pt x="2856932" y="1000836"/>
                  </a:lnTo>
                  <a:lnTo>
                    <a:pt x="2856932" y="1000836"/>
                  </a:lnTo>
                  <a:cubicBezTo>
                    <a:pt x="2857115" y="996287"/>
                    <a:pt x="2857666" y="982639"/>
                    <a:pt x="2858033" y="973541"/>
                  </a:cubicBezTo>
                  <a:lnTo>
                    <a:pt x="2820538" y="973541"/>
                  </a:lnTo>
                  <a:lnTo>
                    <a:pt x="2820538" y="946245"/>
                  </a:lnTo>
                  <a:lnTo>
                    <a:pt x="2752299" y="946245"/>
                  </a:lnTo>
                  <a:lnTo>
                    <a:pt x="2752299" y="918949"/>
                  </a:lnTo>
                  <a:lnTo>
                    <a:pt x="2684060" y="918949"/>
                  </a:lnTo>
                  <a:lnTo>
                    <a:pt x="2684060" y="878006"/>
                  </a:lnTo>
                  <a:lnTo>
                    <a:pt x="2515738" y="878006"/>
                  </a:lnTo>
                  <a:lnTo>
                    <a:pt x="2515738" y="864358"/>
                  </a:lnTo>
                  <a:lnTo>
                    <a:pt x="2411105" y="864358"/>
                  </a:lnTo>
                  <a:lnTo>
                    <a:pt x="2411105" y="827964"/>
                  </a:lnTo>
                  <a:lnTo>
                    <a:pt x="2411105" y="827964"/>
                  </a:lnTo>
                  <a:lnTo>
                    <a:pt x="2374711" y="791570"/>
                  </a:lnTo>
                  <a:lnTo>
                    <a:pt x="2374711" y="791570"/>
                  </a:lnTo>
                  <a:lnTo>
                    <a:pt x="2374711" y="764275"/>
                  </a:lnTo>
                  <a:lnTo>
                    <a:pt x="2074460" y="764275"/>
                  </a:lnTo>
                  <a:lnTo>
                    <a:pt x="2074460" y="741528"/>
                  </a:lnTo>
                  <a:lnTo>
                    <a:pt x="2038066" y="741528"/>
                  </a:lnTo>
                  <a:lnTo>
                    <a:pt x="2038066" y="705134"/>
                  </a:lnTo>
                  <a:lnTo>
                    <a:pt x="1960729" y="705134"/>
                  </a:lnTo>
                  <a:lnTo>
                    <a:pt x="1960729" y="691487"/>
                  </a:lnTo>
                  <a:lnTo>
                    <a:pt x="1910687" y="691487"/>
                  </a:lnTo>
                  <a:lnTo>
                    <a:pt x="1910687" y="668740"/>
                  </a:lnTo>
                  <a:lnTo>
                    <a:pt x="1851547" y="668740"/>
                  </a:lnTo>
                  <a:lnTo>
                    <a:pt x="1851547" y="632346"/>
                  </a:lnTo>
                  <a:lnTo>
                    <a:pt x="1806054" y="632346"/>
                  </a:lnTo>
                  <a:lnTo>
                    <a:pt x="1806054" y="600501"/>
                  </a:lnTo>
                  <a:lnTo>
                    <a:pt x="1705970" y="600501"/>
                  </a:lnTo>
                  <a:lnTo>
                    <a:pt x="1705970" y="577755"/>
                  </a:lnTo>
                  <a:lnTo>
                    <a:pt x="1665027" y="577755"/>
                  </a:lnTo>
                  <a:lnTo>
                    <a:pt x="1665027" y="536812"/>
                  </a:lnTo>
                  <a:lnTo>
                    <a:pt x="1546747" y="536812"/>
                  </a:lnTo>
                  <a:lnTo>
                    <a:pt x="1546747" y="504967"/>
                  </a:lnTo>
                  <a:lnTo>
                    <a:pt x="1546747" y="504967"/>
                  </a:lnTo>
                  <a:lnTo>
                    <a:pt x="1524001" y="482221"/>
                  </a:lnTo>
                  <a:lnTo>
                    <a:pt x="1473958" y="482221"/>
                  </a:lnTo>
                  <a:lnTo>
                    <a:pt x="1473958" y="450376"/>
                  </a:lnTo>
                  <a:lnTo>
                    <a:pt x="1433015" y="450376"/>
                  </a:lnTo>
                  <a:lnTo>
                    <a:pt x="1433015" y="450376"/>
                  </a:lnTo>
                  <a:lnTo>
                    <a:pt x="1433015" y="423081"/>
                  </a:lnTo>
                  <a:lnTo>
                    <a:pt x="1337481" y="423081"/>
                  </a:lnTo>
                  <a:lnTo>
                    <a:pt x="1337481" y="391236"/>
                  </a:lnTo>
                  <a:lnTo>
                    <a:pt x="1278341" y="391236"/>
                  </a:lnTo>
                  <a:lnTo>
                    <a:pt x="1278341" y="363940"/>
                  </a:lnTo>
                  <a:lnTo>
                    <a:pt x="1191905" y="363940"/>
                  </a:lnTo>
                  <a:lnTo>
                    <a:pt x="1191905" y="350293"/>
                  </a:lnTo>
                  <a:lnTo>
                    <a:pt x="1137314" y="350293"/>
                  </a:lnTo>
                  <a:lnTo>
                    <a:pt x="1137314" y="318448"/>
                  </a:lnTo>
                  <a:lnTo>
                    <a:pt x="1078173" y="318448"/>
                  </a:lnTo>
                  <a:lnTo>
                    <a:pt x="1078173" y="295701"/>
                  </a:lnTo>
                  <a:lnTo>
                    <a:pt x="1046329" y="295701"/>
                  </a:lnTo>
                  <a:lnTo>
                    <a:pt x="1046329" y="259307"/>
                  </a:lnTo>
                  <a:lnTo>
                    <a:pt x="950794" y="259307"/>
                  </a:lnTo>
                  <a:lnTo>
                    <a:pt x="950794" y="222913"/>
                  </a:lnTo>
                  <a:lnTo>
                    <a:pt x="882556" y="222913"/>
                  </a:lnTo>
                  <a:lnTo>
                    <a:pt x="882556" y="209266"/>
                  </a:lnTo>
                  <a:lnTo>
                    <a:pt x="823415" y="209266"/>
                  </a:lnTo>
                  <a:lnTo>
                    <a:pt x="823415" y="177421"/>
                  </a:lnTo>
                  <a:lnTo>
                    <a:pt x="782472" y="177421"/>
                  </a:lnTo>
                  <a:lnTo>
                    <a:pt x="782472" y="159224"/>
                  </a:lnTo>
                  <a:lnTo>
                    <a:pt x="727881" y="159224"/>
                  </a:lnTo>
                  <a:lnTo>
                    <a:pt x="727881" y="131928"/>
                  </a:lnTo>
                  <a:lnTo>
                    <a:pt x="677839" y="131928"/>
                  </a:lnTo>
                  <a:lnTo>
                    <a:pt x="677839" y="118281"/>
                  </a:lnTo>
                  <a:lnTo>
                    <a:pt x="609600" y="118281"/>
                  </a:lnTo>
                  <a:lnTo>
                    <a:pt x="609600" y="100084"/>
                  </a:lnTo>
                  <a:lnTo>
                    <a:pt x="404884" y="100084"/>
                  </a:lnTo>
                  <a:lnTo>
                    <a:pt x="404884" y="81887"/>
                  </a:lnTo>
                  <a:lnTo>
                    <a:pt x="341194" y="81887"/>
                  </a:lnTo>
                  <a:lnTo>
                    <a:pt x="341194" y="40943"/>
                  </a:lnTo>
                  <a:lnTo>
                    <a:pt x="272956" y="40943"/>
                  </a:lnTo>
                  <a:lnTo>
                    <a:pt x="272956" y="18197"/>
                  </a:lnTo>
                  <a:lnTo>
                    <a:pt x="95535" y="18197"/>
                  </a:lnTo>
                  <a:lnTo>
                    <a:pt x="95535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</p:grpSp>
      <p:grpSp>
        <p:nvGrpSpPr>
          <p:cNvPr id="856" name="Group 205">
            <a:extLst>
              <a:ext uri="{FF2B5EF4-FFF2-40B4-BE49-F238E27FC236}">
                <a16:creationId xmlns:a16="http://schemas.microsoft.com/office/drawing/2014/main" xmlns="" id="{E9A7FCF6-AD49-8EBD-9CAE-5780FF3DA8D5}"/>
              </a:ext>
            </a:extLst>
          </p:cNvPr>
          <p:cNvGrpSpPr/>
          <p:nvPr/>
        </p:nvGrpSpPr>
        <p:grpSpPr>
          <a:xfrm>
            <a:off x="2691176" y="1330047"/>
            <a:ext cx="7435734" cy="2991632"/>
            <a:chOff x="2177935" y="1816331"/>
            <a:chExt cx="7435734" cy="2991632"/>
          </a:xfrm>
        </p:grpSpPr>
        <p:sp>
          <p:nvSpPr>
            <p:cNvPr id="857" name="Freeform: Shape 138">
              <a:extLst>
                <a:ext uri="{FF2B5EF4-FFF2-40B4-BE49-F238E27FC236}">
                  <a16:creationId xmlns:a16="http://schemas.microsoft.com/office/drawing/2014/main" xmlns="" id="{A1F6A431-00D9-F171-E2E2-301F8D2C16A3}"/>
                </a:ext>
              </a:extLst>
            </p:cNvPr>
            <p:cNvSpPr/>
            <p:nvPr/>
          </p:nvSpPr>
          <p:spPr bwMode="auto">
            <a:xfrm>
              <a:off x="2177935" y="1816331"/>
              <a:ext cx="7435734" cy="2946862"/>
            </a:xfrm>
            <a:custGeom>
              <a:avLst/>
              <a:gdLst>
                <a:gd name="connsiteX0" fmla="*/ 7435734 w 7435734"/>
                <a:gd name="connsiteY0" fmla="*/ 2946862 h 2946862"/>
                <a:gd name="connsiteX1" fmla="*/ 6916189 w 7435734"/>
                <a:gd name="connsiteY1" fmla="*/ 2946862 h 2946862"/>
                <a:gd name="connsiteX2" fmla="*/ 6916189 w 7435734"/>
                <a:gd name="connsiteY2" fmla="*/ 2672542 h 2946862"/>
                <a:gd name="connsiteX3" fmla="*/ 6878781 w 7435734"/>
                <a:gd name="connsiteY3" fmla="*/ 2672542 h 2946862"/>
                <a:gd name="connsiteX4" fmla="*/ 6878781 w 7435734"/>
                <a:gd name="connsiteY4" fmla="*/ 2502131 h 2946862"/>
                <a:gd name="connsiteX5" fmla="*/ 6845530 w 7435734"/>
                <a:gd name="connsiteY5" fmla="*/ 2502131 h 2946862"/>
                <a:gd name="connsiteX6" fmla="*/ 6845530 w 7435734"/>
                <a:gd name="connsiteY6" fmla="*/ 2319251 h 2946862"/>
                <a:gd name="connsiteX7" fmla="*/ 6828905 w 7435734"/>
                <a:gd name="connsiteY7" fmla="*/ 2319251 h 2946862"/>
                <a:gd name="connsiteX8" fmla="*/ 6828905 w 7435734"/>
                <a:gd name="connsiteY8" fmla="*/ 2140527 h 2946862"/>
                <a:gd name="connsiteX9" fmla="*/ 5648498 w 7435734"/>
                <a:gd name="connsiteY9" fmla="*/ 2140527 h 2946862"/>
                <a:gd name="connsiteX10" fmla="*/ 5648498 w 7435734"/>
                <a:gd name="connsiteY10" fmla="*/ 2069869 h 2946862"/>
                <a:gd name="connsiteX11" fmla="*/ 4858789 w 7435734"/>
                <a:gd name="connsiteY11" fmla="*/ 2069869 h 2946862"/>
                <a:gd name="connsiteX12" fmla="*/ 4858789 w 7435734"/>
                <a:gd name="connsiteY12" fmla="*/ 2032462 h 2946862"/>
                <a:gd name="connsiteX13" fmla="*/ 4638501 w 7435734"/>
                <a:gd name="connsiteY13" fmla="*/ 2032462 h 2946862"/>
                <a:gd name="connsiteX14" fmla="*/ 4638501 w 7435734"/>
                <a:gd name="connsiteY14" fmla="*/ 1990898 h 2946862"/>
                <a:gd name="connsiteX15" fmla="*/ 4538749 w 7435734"/>
                <a:gd name="connsiteY15" fmla="*/ 1990898 h 2946862"/>
                <a:gd name="connsiteX16" fmla="*/ 4538749 w 7435734"/>
                <a:gd name="connsiteY16" fmla="*/ 1936865 h 2946862"/>
                <a:gd name="connsiteX17" fmla="*/ 4148050 w 7435734"/>
                <a:gd name="connsiteY17" fmla="*/ 1936865 h 2946862"/>
                <a:gd name="connsiteX18" fmla="*/ 4148050 w 7435734"/>
                <a:gd name="connsiteY18" fmla="*/ 1911927 h 2946862"/>
                <a:gd name="connsiteX19" fmla="*/ 4098174 w 7435734"/>
                <a:gd name="connsiteY19" fmla="*/ 1911927 h 2946862"/>
                <a:gd name="connsiteX20" fmla="*/ 4098174 w 7435734"/>
                <a:gd name="connsiteY20" fmla="*/ 1886989 h 2946862"/>
                <a:gd name="connsiteX21" fmla="*/ 3998421 w 7435734"/>
                <a:gd name="connsiteY21" fmla="*/ 1886989 h 2946862"/>
                <a:gd name="connsiteX22" fmla="*/ 3998421 w 7435734"/>
                <a:gd name="connsiteY22" fmla="*/ 1853738 h 2946862"/>
                <a:gd name="connsiteX23" fmla="*/ 3944389 w 7435734"/>
                <a:gd name="connsiteY23" fmla="*/ 1853738 h 2946862"/>
                <a:gd name="connsiteX24" fmla="*/ 3944389 w 7435734"/>
                <a:gd name="connsiteY24" fmla="*/ 1808018 h 2946862"/>
                <a:gd name="connsiteX25" fmla="*/ 3906981 w 7435734"/>
                <a:gd name="connsiteY25" fmla="*/ 1808018 h 2946862"/>
                <a:gd name="connsiteX26" fmla="*/ 3906981 w 7435734"/>
                <a:gd name="connsiteY26" fmla="*/ 1766454 h 2946862"/>
                <a:gd name="connsiteX27" fmla="*/ 3840480 w 7435734"/>
                <a:gd name="connsiteY27" fmla="*/ 1766454 h 2946862"/>
                <a:gd name="connsiteX28" fmla="*/ 3840480 w 7435734"/>
                <a:gd name="connsiteY28" fmla="*/ 1724891 h 2946862"/>
                <a:gd name="connsiteX29" fmla="*/ 3807229 w 7435734"/>
                <a:gd name="connsiteY29" fmla="*/ 1724891 h 2946862"/>
                <a:gd name="connsiteX30" fmla="*/ 3807229 w 7435734"/>
                <a:gd name="connsiteY30" fmla="*/ 1683327 h 2946862"/>
                <a:gd name="connsiteX31" fmla="*/ 3674225 w 7435734"/>
                <a:gd name="connsiteY31" fmla="*/ 1683327 h 2946862"/>
                <a:gd name="connsiteX32" fmla="*/ 3674225 w 7435734"/>
                <a:gd name="connsiteY32" fmla="*/ 1641764 h 2946862"/>
                <a:gd name="connsiteX33" fmla="*/ 3520440 w 7435734"/>
                <a:gd name="connsiteY33" fmla="*/ 1641764 h 2946862"/>
                <a:gd name="connsiteX34" fmla="*/ 3520440 w 7435734"/>
                <a:gd name="connsiteY34" fmla="*/ 1579418 h 2946862"/>
                <a:gd name="connsiteX35" fmla="*/ 3462250 w 7435734"/>
                <a:gd name="connsiteY35" fmla="*/ 1579418 h 2946862"/>
                <a:gd name="connsiteX36" fmla="*/ 3462250 w 7435734"/>
                <a:gd name="connsiteY36" fmla="*/ 1525385 h 2946862"/>
                <a:gd name="connsiteX37" fmla="*/ 3374967 w 7435734"/>
                <a:gd name="connsiteY37" fmla="*/ 1525385 h 2946862"/>
                <a:gd name="connsiteX38" fmla="*/ 3374967 w 7435734"/>
                <a:gd name="connsiteY38" fmla="*/ 1496291 h 2946862"/>
                <a:gd name="connsiteX39" fmla="*/ 3258589 w 7435734"/>
                <a:gd name="connsiteY39" fmla="*/ 1496291 h 2946862"/>
                <a:gd name="connsiteX40" fmla="*/ 3258589 w 7435734"/>
                <a:gd name="connsiteY40" fmla="*/ 1475509 h 2946862"/>
                <a:gd name="connsiteX41" fmla="*/ 3150523 w 7435734"/>
                <a:gd name="connsiteY41" fmla="*/ 1475509 h 2946862"/>
                <a:gd name="connsiteX42" fmla="*/ 3150523 w 7435734"/>
                <a:gd name="connsiteY42" fmla="*/ 1463040 h 2946862"/>
                <a:gd name="connsiteX43" fmla="*/ 3046614 w 7435734"/>
                <a:gd name="connsiteY43" fmla="*/ 1463040 h 2946862"/>
                <a:gd name="connsiteX44" fmla="*/ 3046614 w 7435734"/>
                <a:gd name="connsiteY44" fmla="*/ 1442258 h 2946862"/>
                <a:gd name="connsiteX45" fmla="*/ 2930236 w 7435734"/>
                <a:gd name="connsiteY45" fmla="*/ 1442258 h 2946862"/>
                <a:gd name="connsiteX46" fmla="*/ 2930236 w 7435734"/>
                <a:gd name="connsiteY46" fmla="*/ 1409007 h 2946862"/>
                <a:gd name="connsiteX47" fmla="*/ 2930236 w 7435734"/>
                <a:gd name="connsiteY47" fmla="*/ 1409007 h 2946862"/>
                <a:gd name="connsiteX48" fmla="*/ 2913610 w 7435734"/>
                <a:gd name="connsiteY48" fmla="*/ 1392381 h 2946862"/>
                <a:gd name="connsiteX49" fmla="*/ 2826327 w 7435734"/>
                <a:gd name="connsiteY49" fmla="*/ 1392381 h 2946862"/>
                <a:gd name="connsiteX50" fmla="*/ 2826327 w 7435734"/>
                <a:gd name="connsiteY50" fmla="*/ 1359131 h 2946862"/>
                <a:gd name="connsiteX51" fmla="*/ 2664229 w 7435734"/>
                <a:gd name="connsiteY51" fmla="*/ 1359131 h 2946862"/>
                <a:gd name="connsiteX52" fmla="*/ 2664229 w 7435734"/>
                <a:gd name="connsiteY52" fmla="*/ 1321724 h 2946862"/>
                <a:gd name="connsiteX53" fmla="*/ 2618509 w 7435734"/>
                <a:gd name="connsiteY53" fmla="*/ 1321724 h 2946862"/>
                <a:gd name="connsiteX54" fmla="*/ 2618509 w 7435734"/>
                <a:gd name="connsiteY54" fmla="*/ 1276004 h 2946862"/>
                <a:gd name="connsiteX55" fmla="*/ 2593570 w 7435734"/>
                <a:gd name="connsiteY55" fmla="*/ 1276004 h 2946862"/>
                <a:gd name="connsiteX56" fmla="*/ 2593570 w 7435734"/>
                <a:gd name="connsiteY56" fmla="*/ 1209502 h 2946862"/>
                <a:gd name="connsiteX57" fmla="*/ 2502130 w 7435734"/>
                <a:gd name="connsiteY57" fmla="*/ 1209502 h 2946862"/>
                <a:gd name="connsiteX58" fmla="*/ 2502130 w 7435734"/>
                <a:gd name="connsiteY58" fmla="*/ 1176251 h 2946862"/>
                <a:gd name="connsiteX59" fmla="*/ 2431472 w 7435734"/>
                <a:gd name="connsiteY59" fmla="*/ 1176251 h 2946862"/>
                <a:gd name="connsiteX60" fmla="*/ 2431472 w 7435734"/>
                <a:gd name="connsiteY60" fmla="*/ 1151313 h 2946862"/>
                <a:gd name="connsiteX61" fmla="*/ 2381596 w 7435734"/>
                <a:gd name="connsiteY61" fmla="*/ 1151313 h 2946862"/>
                <a:gd name="connsiteX62" fmla="*/ 2381596 w 7435734"/>
                <a:gd name="connsiteY62" fmla="*/ 1118062 h 2946862"/>
                <a:gd name="connsiteX63" fmla="*/ 2331720 w 7435734"/>
                <a:gd name="connsiteY63" fmla="*/ 1118062 h 2946862"/>
                <a:gd name="connsiteX64" fmla="*/ 2331720 w 7435734"/>
                <a:gd name="connsiteY64" fmla="*/ 1097280 h 2946862"/>
                <a:gd name="connsiteX65" fmla="*/ 2281843 w 7435734"/>
                <a:gd name="connsiteY65" fmla="*/ 1097280 h 2946862"/>
                <a:gd name="connsiteX66" fmla="*/ 2281843 w 7435734"/>
                <a:gd name="connsiteY66" fmla="*/ 1034934 h 2946862"/>
                <a:gd name="connsiteX67" fmla="*/ 2252749 w 7435734"/>
                <a:gd name="connsiteY67" fmla="*/ 1034934 h 2946862"/>
                <a:gd name="connsiteX68" fmla="*/ 2252749 w 7435734"/>
                <a:gd name="connsiteY68" fmla="*/ 1034934 h 2946862"/>
                <a:gd name="connsiteX69" fmla="*/ 2252749 w 7435734"/>
                <a:gd name="connsiteY69" fmla="*/ 1001684 h 2946862"/>
                <a:gd name="connsiteX70" fmla="*/ 2186247 w 7435734"/>
                <a:gd name="connsiteY70" fmla="*/ 1001684 h 2946862"/>
                <a:gd name="connsiteX71" fmla="*/ 2173778 w 7435734"/>
                <a:gd name="connsiteY71" fmla="*/ 989215 h 2946862"/>
                <a:gd name="connsiteX72" fmla="*/ 2078181 w 7435734"/>
                <a:gd name="connsiteY72" fmla="*/ 989215 h 2946862"/>
                <a:gd name="connsiteX73" fmla="*/ 2078181 w 7435734"/>
                <a:gd name="connsiteY73" fmla="*/ 947651 h 2946862"/>
                <a:gd name="connsiteX74" fmla="*/ 2049087 w 7435734"/>
                <a:gd name="connsiteY74" fmla="*/ 947651 h 2946862"/>
                <a:gd name="connsiteX75" fmla="*/ 2049087 w 7435734"/>
                <a:gd name="connsiteY75" fmla="*/ 914400 h 2946862"/>
                <a:gd name="connsiteX76" fmla="*/ 1970116 w 7435734"/>
                <a:gd name="connsiteY76" fmla="*/ 914400 h 2946862"/>
                <a:gd name="connsiteX77" fmla="*/ 1970116 w 7435734"/>
                <a:gd name="connsiteY77" fmla="*/ 893618 h 2946862"/>
                <a:gd name="connsiteX78" fmla="*/ 1911927 w 7435734"/>
                <a:gd name="connsiteY78" fmla="*/ 893618 h 2946862"/>
                <a:gd name="connsiteX79" fmla="*/ 1911927 w 7435734"/>
                <a:gd name="connsiteY79" fmla="*/ 839585 h 2946862"/>
                <a:gd name="connsiteX80" fmla="*/ 1891145 w 7435734"/>
                <a:gd name="connsiteY80" fmla="*/ 839585 h 2946862"/>
                <a:gd name="connsiteX81" fmla="*/ 1891145 w 7435734"/>
                <a:gd name="connsiteY81" fmla="*/ 839585 h 2946862"/>
                <a:gd name="connsiteX82" fmla="*/ 1891145 w 7435734"/>
                <a:gd name="connsiteY82" fmla="*/ 810491 h 2946862"/>
                <a:gd name="connsiteX83" fmla="*/ 1791392 w 7435734"/>
                <a:gd name="connsiteY83" fmla="*/ 810491 h 2946862"/>
                <a:gd name="connsiteX84" fmla="*/ 1791392 w 7435734"/>
                <a:gd name="connsiteY84" fmla="*/ 802178 h 2946862"/>
                <a:gd name="connsiteX85" fmla="*/ 1741516 w 7435734"/>
                <a:gd name="connsiteY85" fmla="*/ 802178 h 2946862"/>
                <a:gd name="connsiteX86" fmla="*/ 1741516 w 7435734"/>
                <a:gd name="connsiteY86" fmla="*/ 773084 h 2946862"/>
                <a:gd name="connsiteX87" fmla="*/ 1691640 w 7435734"/>
                <a:gd name="connsiteY87" fmla="*/ 773084 h 2946862"/>
                <a:gd name="connsiteX88" fmla="*/ 1691640 w 7435734"/>
                <a:gd name="connsiteY88" fmla="*/ 743989 h 2946862"/>
                <a:gd name="connsiteX89" fmla="*/ 1650076 w 7435734"/>
                <a:gd name="connsiteY89" fmla="*/ 743989 h 2946862"/>
                <a:gd name="connsiteX90" fmla="*/ 1650076 w 7435734"/>
                <a:gd name="connsiteY90" fmla="*/ 689956 h 2946862"/>
                <a:gd name="connsiteX91" fmla="*/ 1608512 w 7435734"/>
                <a:gd name="connsiteY91" fmla="*/ 689956 h 2946862"/>
                <a:gd name="connsiteX92" fmla="*/ 1608512 w 7435734"/>
                <a:gd name="connsiteY92" fmla="*/ 640080 h 2946862"/>
                <a:gd name="connsiteX93" fmla="*/ 1550323 w 7435734"/>
                <a:gd name="connsiteY93" fmla="*/ 640080 h 2946862"/>
                <a:gd name="connsiteX94" fmla="*/ 1550323 w 7435734"/>
                <a:gd name="connsiteY94" fmla="*/ 561109 h 2946862"/>
                <a:gd name="connsiteX95" fmla="*/ 1438101 w 7435734"/>
                <a:gd name="connsiteY95" fmla="*/ 561109 h 2946862"/>
                <a:gd name="connsiteX96" fmla="*/ 1438101 w 7435734"/>
                <a:gd name="connsiteY96" fmla="*/ 511233 h 2946862"/>
                <a:gd name="connsiteX97" fmla="*/ 1267690 w 7435734"/>
                <a:gd name="connsiteY97" fmla="*/ 511233 h 2946862"/>
                <a:gd name="connsiteX98" fmla="*/ 1267690 w 7435734"/>
                <a:gd name="connsiteY98" fmla="*/ 498764 h 2946862"/>
                <a:gd name="connsiteX99" fmla="*/ 1147156 w 7435734"/>
                <a:gd name="connsiteY99" fmla="*/ 498764 h 2946862"/>
                <a:gd name="connsiteX100" fmla="*/ 1147156 w 7435734"/>
                <a:gd name="connsiteY100" fmla="*/ 498764 h 2946862"/>
                <a:gd name="connsiteX101" fmla="*/ 1147156 w 7435734"/>
                <a:gd name="connsiteY101" fmla="*/ 486294 h 2946862"/>
                <a:gd name="connsiteX102" fmla="*/ 1030778 w 7435734"/>
                <a:gd name="connsiteY102" fmla="*/ 486294 h 2946862"/>
                <a:gd name="connsiteX103" fmla="*/ 1030778 w 7435734"/>
                <a:gd name="connsiteY103" fmla="*/ 461356 h 2946862"/>
                <a:gd name="connsiteX104" fmla="*/ 972589 w 7435734"/>
                <a:gd name="connsiteY104" fmla="*/ 461356 h 2946862"/>
                <a:gd name="connsiteX105" fmla="*/ 972589 w 7435734"/>
                <a:gd name="connsiteY105" fmla="*/ 423949 h 2946862"/>
                <a:gd name="connsiteX106" fmla="*/ 914400 w 7435734"/>
                <a:gd name="connsiteY106" fmla="*/ 423949 h 2946862"/>
                <a:gd name="connsiteX107" fmla="*/ 914400 w 7435734"/>
                <a:gd name="connsiteY107" fmla="*/ 374073 h 2946862"/>
                <a:gd name="connsiteX108" fmla="*/ 876992 w 7435734"/>
                <a:gd name="connsiteY108" fmla="*/ 374073 h 2946862"/>
                <a:gd name="connsiteX109" fmla="*/ 876992 w 7435734"/>
                <a:gd name="connsiteY109" fmla="*/ 328353 h 2946862"/>
                <a:gd name="connsiteX110" fmla="*/ 822960 w 7435734"/>
                <a:gd name="connsiteY110" fmla="*/ 328353 h 2946862"/>
                <a:gd name="connsiteX111" fmla="*/ 822960 w 7435734"/>
                <a:gd name="connsiteY111" fmla="*/ 307571 h 2946862"/>
                <a:gd name="connsiteX112" fmla="*/ 781396 w 7435734"/>
                <a:gd name="connsiteY112" fmla="*/ 307571 h 2946862"/>
                <a:gd name="connsiteX113" fmla="*/ 781396 w 7435734"/>
                <a:gd name="connsiteY113" fmla="*/ 266007 h 2946862"/>
                <a:gd name="connsiteX114" fmla="*/ 748145 w 7435734"/>
                <a:gd name="connsiteY114" fmla="*/ 266007 h 2946862"/>
                <a:gd name="connsiteX115" fmla="*/ 748145 w 7435734"/>
                <a:gd name="connsiteY115" fmla="*/ 232756 h 2946862"/>
                <a:gd name="connsiteX116" fmla="*/ 719050 w 7435734"/>
                <a:gd name="connsiteY116" fmla="*/ 232756 h 2946862"/>
                <a:gd name="connsiteX117" fmla="*/ 719050 w 7435734"/>
                <a:gd name="connsiteY117" fmla="*/ 203662 h 2946862"/>
                <a:gd name="connsiteX118" fmla="*/ 577734 w 7435734"/>
                <a:gd name="connsiteY118" fmla="*/ 203662 h 2946862"/>
                <a:gd name="connsiteX119" fmla="*/ 577734 w 7435734"/>
                <a:gd name="connsiteY119" fmla="*/ 166254 h 2946862"/>
                <a:gd name="connsiteX120" fmla="*/ 490450 w 7435734"/>
                <a:gd name="connsiteY120" fmla="*/ 166254 h 2946862"/>
                <a:gd name="connsiteX121" fmla="*/ 490450 w 7435734"/>
                <a:gd name="connsiteY121" fmla="*/ 141316 h 2946862"/>
                <a:gd name="connsiteX122" fmla="*/ 453043 w 7435734"/>
                <a:gd name="connsiteY122" fmla="*/ 141316 h 2946862"/>
                <a:gd name="connsiteX123" fmla="*/ 453043 w 7435734"/>
                <a:gd name="connsiteY123" fmla="*/ 103909 h 2946862"/>
                <a:gd name="connsiteX124" fmla="*/ 403167 w 7435734"/>
                <a:gd name="connsiteY124" fmla="*/ 103909 h 2946862"/>
                <a:gd name="connsiteX125" fmla="*/ 403167 w 7435734"/>
                <a:gd name="connsiteY125" fmla="*/ 74814 h 2946862"/>
                <a:gd name="connsiteX126" fmla="*/ 245225 w 7435734"/>
                <a:gd name="connsiteY126" fmla="*/ 74814 h 2946862"/>
                <a:gd name="connsiteX127" fmla="*/ 245225 w 7435734"/>
                <a:gd name="connsiteY127" fmla="*/ 33251 h 2946862"/>
                <a:gd name="connsiteX128" fmla="*/ 191192 w 7435734"/>
                <a:gd name="connsiteY128" fmla="*/ 33251 h 2946862"/>
                <a:gd name="connsiteX129" fmla="*/ 191192 w 7435734"/>
                <a:gd name="connsiteY129" fmla="*/ 0 h 2946862"/>
                <a:gd name="connsiteX130" fmla="*/ 91440 w 7435734"/>
                <a:gd name="connsiteY130" fmla="*/ 0 h 2946862"/>
                <a:gd name="connsiteX131" fmla="*/ 91440 w 7435734"/>
                <a:gd name="connsiteY131" fmla="*/ 0 h 2946862"/>
                <a:gd name="connsiteX132" fmla="*/ 0 w 7435734"/>
                <a:gd name="connsiteY132" fmla="*/ 0 h 294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435734" h="2946862">
                  <a:moveTo>
                    <a:pt x="7435734" y="2946862"/>
                  </a:moveTo>
                  <a:lnTo>
                    <a:pt x="6916189" y="2946862"/>
                  </a:lnTo>
                  <a:lnTo>
                    <a:pt x="6916189" y="2672542"/>
                  </a:lnTo>
                  <a:lnTo>
                    <a:pt x="6878781" y="2672542"/>
                  </a:lnTo>
                  <a:lnTo>
                    <a:pt x="6878781" y="2502131"/>
                  </a:lnTo>
                  <a:lnTo>
                    <a:pt x="6845530" y="2502131"/>
                  </a:lnTo>
                  <a:lnTo>
                    <a:pt x="6845530" y="2319251"/>
                  </a:lnTo>
                  <a:lnTo>
                    <a:pt x="6828905" y="2319251"/>
                  </a:lnTo>
                  <a:lnTo>
                    <a:pt x="6828905" y="2140527"/>
                  </a:lnTo>
                  <a:lnTo>
                    <a:pt x="5648498" y="2140527"/>
                  </a:lnTo>
                  <a:lnTo>
                    <a:pt x="5648498" y="2069869"/>
                  </a:lnTo>
                  <a:lnTo>
                    <a:pt x="4858789" y="2069869"/>
                  </a:lnTo>
                  <a:lnTo>
                    <a:pt x="4858789" y="2032462"/>
                  </a:lnTo>
                  <a:lnTo>
                    <a:pt x="4638501" y="2032462"/>
                  </a:lnTo>
                  <a:lnTo>
                    <a:pt x="4638501" y="1990898"/>
                  </a:lnTo>
                  <a:lnTo>
                    <a:pt x="4538749" y="1990898"/>
                  </a:lnTo>
                  <a:lnTo>
                    <a:pt x="4538749" y="1936865"/>
                  </a:lnTo>
                  <a:lnTo>
                    <a:pt x="4148050" y="1936865"/>
                  </a:lnTo>
                  <a:lnTo>
                    <a:pt x="4148050" y="1911927"/>
                  </a:lnTo>
                  <a:lnTo>
                    <a:pt x="4098174" y="1911927"/>
                  </a:lnTo>
                  <a:lnTo>
                    <a:pt x="4098174" y="1886989"/>
                  </a:lnTo>
                  <a:lnTo>
                    <a:pt x="3998421" y="1886989"/>
                  </a:lnTo>
                  <a:lnTo>
                    <a:pt x="3998421" y="1853738"/>
                  </a:lnTo>
                  <a:lnTo>
                    <a:pt x="3944389" y="1853738"/>
                  </a:lnTo>
                  <a:lnTo>
                    <a:pt x="3944389" y="1808018"/>
                  </a:lnTo>
                  <a:lnTo>
                    <a:pt x="3906981" y="1808018"/>
                  </a:lnTo>
                  <a:lnTo>
                    <a:pt x="3906981" y="1766454"/>
                  </a:lnTo>
                  <a:lnTo>
                    <a:pt x="3840480" y="1766454"/>
                  </a:lnTo>
                  <a:lnTo>
                    <a:pt x="3840480" y="1724891"/>
                  </a:lnTo>
                  <a:lnTo>
                    <a:pt x="3807229" y="1724891"/>
                  </a:lnTo>
                  <a:lnTo>
                    <a:pt x="3807229" y="1683327"/>
                  </a:lnTo>
                  <a:lnTo>
                    <a:pt x="3674225" y="1683327"/>
                  </a:lnTo>
                  <a:lnTo>
                    <a:pt x="3674225" y="1641764"/>
                  </a:lnTo>
                  <a:lnTo>
                    <a:pt x="3520440" y="1641764"/>
                  </a:lnTo>
                  <a:lnTo>
                    <a:pt x="3520440" y="1579418"/>
                  </a:lnTo>
                  <a:lnTo>
                    <a:pt x="3462250" y="1579418"/>
                  </a:lnTo>
                  <a:lnTo>
                    <a:pt x="3462250" y="1525385"/>
                  </a:lnTo>
                  <a:lnTo>
                    <a:pt x="3374967" y="1525385"/>
                  </a:lnTo>
                  <a:lnTo>
                    <a:pt x="3374967" y="1496291"/>
                  </a:lnTo>
                  <a:lnTo>
                    <a:pt x="3258589" y="1496291"/>
                  </a:lnTo>
                  <a:lnTo>
                    <a:pt x="3258589" y="1475509"/>
                  </a:lnTo>
                  <a:lnTo>
                    <a:pt x="3150523" y="1475509"/>
                  </a:lnTo>
                  <a:lnTo>
                    <a:pt x="3150523" y="1463040"/>
                  </a:lnTo>
                  <a:lnTo>
                    <a:pt x="3046614" y="1463040"/>
                  </a:lnTo>
                  <a:lnTo>
                    <a:pt x="3046614" y="1442258"/>
                  </a:lnTo>
                  <a:lnTo>
                    <a:pt x="2930236" y="1442258"/>
                  </a:lnTo>
                  <a:lnTo>
                    <a:pt x="2930236" y="1409007"/>
                  </a:lnTo>
                  <a:lnTo>
                    <a:pt x="2930236" y="1409007"/>
                  </a:lnTo>
                  <a:lnTo>
                    <a:pt x="2913610" y="1392381"/>
                  </a:lnTo>
                  <a:lnTo>
                    <a:pt x="2826327" y="1392381"/>
                  </a:lnTo>
                  <a:lnTo>
                    <a:pt x="2826327" y="1359131"/>
                  </a:lnTo>
                  <a:lnTo>
                    <a:pt x="2664229" y="1359131"/>
                  </a:lnTo>
                  <a:lnTo>
                    <a:pt x="2664229" y="1321724"/>
                  </a:lnTo>
                  <a:lnTo>
                    <a:pt x="2618509" y="1321724"/>
                  </a:lnTo>
                  <a:lnTo>
                    <a:pt x="2618509" y="1276004"/>
                  </a:lnTo>
                  <a:lnTo>
                    <a:pt x="2593570" y="1276004"/>
                  </a:lnTo>
                  <a:lnTo>
                    <a:pt x="2593570" y="1209502"/>
                  </a:lnTo>
                  <a:lnTo>
                    <a:pt x="2502130" y="1209502"/>
                  </a:lnTo>
                  <a:lnTo>
                    <a:pt x="2502130" y="1176251"/>
                  </a:lnTo>
                  <a:lnTo>
                    <a:pt x="2431472" y="1176251"/>
                  </a:lnTo>
                  <a:lnTo>
                    <a:pt x="2431472" y="1151313"/>
                  </a:lnTo>
                  <a:lnTo>
                    <a:pt x="2381596" y="1151313"/>
                  </a:lnTo>
                  <a:lnTo>
                    <a:pt x="2381596" y="1118062"/>
                  </a:lnTo>
                  <a:lnTo>
                    <a:pt x="2331720" y="1118062"/>
                  </a:lnTo>
                  <a:lnTo>
                    <a:pt x="2331720" y="1097280"/>
                  </a:lnTo>
                  <a:lnTo>
                    <a:pt x="2281843" y="1097280"/>
                  </a:lnTo>
                  <a:lnTo>
                    <a:pt x="2281843" y="1034934"/>
                  </a:lnTo>
                  <a:lnTo>
                    <a:pt x="2252749" y="1034934"/>
                  </a:lnTo>
                  <a:lnTo>
                    <a:pt x="2252749" y="1034934"/>
                  </a:lnTo>
                  <a:lnTo>
                    <a:pt x="2252749" y="1001684"/>
                  </a:lnTo>
                  <a:lnTo>
                    <a:pt x="2186247" y="1001684"/>
                  </a:lnTo>
                  <a:lnTo>
                    <a:pt x="2173778" y="989215"/>
                  </a:lnTo>
                  <a:lnTo>
                    <a:pt x="2078181" y="989215"/>
                  </a:lnTo>
                  <a:lnTo>
                    <a:pt x="2078181" y="947651"/>
                  </a:lnTo>
                  <a:lnTo>
                    <a:pt x="2049087" y="947651"/>
                  </a:lnTo>
                  <a:lnTo>
                    <a:pt x="2049087" y="914400"/>
                  </a:lnTo>
                  <a:lnTo>
                    <a:pt x="1970116" y="914400"/>
                  </a:lnTo>
                  <a:lnTo>
                    <a:pt x="1970116" y="893618"/>
                  </a:lnTo>
                  <a:lnTo>
                    <a:pt x="1911927" y="893618"/>
                  </a:lnTo>
                  <a:lnTo>
                    <a:pt x="1911927" y="839585"/>
                  </a:lnTo>
                  <a:lnTo>
                    <a:pt x="1891145" y="839585"/>
                  </a:lnTo>
                  <a:lnTo>
                    <a:pt x="1891145" y="839585"/>
                  </a:lnTo>
                  <a:lnTo>
                    <a:pt x="1891145" y="810491"/>
                  </a:lnTo>
                  <a:lnTo>
                    <a:pt x="1791392" y="810491"/>
                  </a:lnTo>
                  <a:lnTo>
                    <a:pt x="1791392" y="802178"/>
                  </a:lnTo>
                  <a:lnTo>
                    <a:pt x="1741516" y="802178"/>
                  </a:lnTo>
                  <a:lnTo>
                    <a:pt x="1741516" y="773084"/>
                  </a:lnTo>
                  <a:lnTo>
                    <a:pt x="1691640" y="773084"/>
                  </a:lnTo>
                  <a:lnTo>
                    <a:pt x="1691640" y="743989"/>
                  </a:lnTo>
                  <a:lnTo>
                    <a:pt x="1650076" y="743989"/>
                  </a:lnTo>
                  <a:lnTo>
                    <a:pt x="1650076" y="689956"/>
                  </a:lnTo>
                  <a:lnTo>
                    <a:pt x="1608512" y="689956"/>
                  </a:lnTo>
                  <a:lnTo>
                    <a:pt x="1608512" y="640080"/>
                  </a:lnTo>
                  <a:lnTo>
                    <a:pt x="1550323" y="640080"/>
                  </a:lnTo>
                  <a:lnTo>
                    <a:pt x="1550323" y="561109"/>
                  </a:lnTo>
                  <a:lnTo>
                    <a:pt x="1438101" y="561109"/>
                  </a:lnTo>
                  <a:lnTo>
                    <a:pt x="1438101" y="511233"/>
                  </a:lnTo>
                  <a:lnTo>
                    <a:pt x="1267690" y="511233"/>
                  </a:lnTo>
                  <a:lnTo>
                    <a:pt x="1267690" y="498764"/>
                  </a:lnTo>
                  <a:lnTo>
                    <a:pt x="1147156" y="498764"/>
                  </a:lnTo>
                  <a:lnTo>
                    <a:pt x="1147156" y="498764"/>
                  </a:lnTo>
                  <a:lnTo>
                    <a:pt x="1147156" y="486294"/>
                  </a:lnTo>
                  <a:lnTo>
                    <a:pt x="1030778" y="486294"/>
                  </a:lnTo>
                  <a:lnTo>
                    <a:pt x="1030778" y="461356"/>
                  </a:lnTo>
                  <a:lnTo>
                    <a:pt x="972589" y="461356"/>
                  </a:lnTo>
                  <a:lnTo>
                    <a:pt x="972589" y="423949"/>
                  </a:lnTo>
                  <a:lnTo>
                    <a:pt x="914400" y="423949"/>
                  </a:lnTo>
                  <a:lnTo>
                    <a:pt x="914400" y="374073"/>
                  </a:lnTo>
                  <a:lnTo>
                    <a:pt x="876992" y="374073"/>
                  </a:lnTo>
                  <a:lnTo>
                    <a:pt x="876992" y="328353"/>
                  </a:lnTo>
                  <a:lnTo>
                    <a:pt x="822960" y="328353"/>
                  </a:lnTo>
                  <a:lnTo>
                    <a:pt x="822960" y="307571"/>
                  </a:lnTo>
                  <a:lnTo>
                    <a:pt x="781396" y="307571"/>
                  </a:lnTo>
                  <a:lnTo>
                    <a:pt x="781396" y="266007"/>
                  </a:lnTo>
                  <a:lnTo>
                    <a:pt x="748145" y="266007"/>
                  </a:lnTo>
                  <a:lnTo>
                    <a:pt x="748145" y="232756"/>
                  </a:lnTo>
                  <a:lnTo>
                    <a:pt x="719050" y="232756"/>
                  </a:lnTo>
                  <a:lnTo>
                    <a:pt x="719050" y="203662"/>
                  </a:lnTo>
                  <a:lnTo>
                    <a:pt x="577734" y="203662"/>
                  </a:lnTo>
                  <a:lnTo>
                    <a:pt x="577734" y="166254"/>
                  </a:lnTo>
                  <a:lnTo>
                    <a:pt x="490450" y="166254"/>
                  </a:lnTo>
                  <a:lnTo>
                    <a:pt x="490450" y="141316"/>
                  </a:lnTo>
                  <a:lnTo>
                    <a:pt x="453043" y="141316"/>
                  </a:lnTo>
                  <a:lnTo>
                    <a:pt x="453043" y="103909"/>
                  </a:lnTo>
                  <a:lnTo>
                    <a:pt x="403167" y="103909"/>
                  </a:lnTo>
                  <a:lnTo>
                    <a:pt x="403167" y="74814"/>
                  </a:lnTo>
                  <a:lnTo>
                    <a:pt x="245225" y="74814"/>
                  </a:lnTo>
                  <a:lnTo>
                    <a:pt x="245225" y="33251"/>
                  </a:lnTo>
                  <a:lnTo>
                    <a:pt x="191192" y="33251"/>
                  </a:lnTo>
                  <a:lnTo>
                    <a:pt x="191192" y="0"/>
                  </a:lnTo>
                  <a:lnTo>
                    <a:pt x="91440" y="0"/>
                  </a:lnTo>
                  <a:lnTo>
                    <a:pt x="9144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858" name="Group 139">
              <a:extLst>
                <a:ext uri="{FF2B5EF4-FFF2-40B4-BE49-F238E27FC236}">
                  <a16:creationId xmlns:a16="http://schemas.microsoft.com/office/drawing/2014/main" xmlns="" id="{E5A29A0D-5B28-3764-E521-6F77083FC666}"/>
                </a:ext>
              </a:extLst>
            </p:cNvPr>
            <p:cNvGrpSpPr/>
            <p:nvPr/>
          </p:nvGrpSpPr>
          <p:grpSpPr>
            <a:xfrm>
              <a:off x="2563076" y="1864927"/>
              <a:ext cx="7022962" cy="2943036"/>
              <a:chOff x="2981383" y="746857"/>
              <a:chExt cx="7022962" cy="2943036"/>
            </a:xfrm>
          </p:grpSpPr>
          <p:cxnSp>
            <p:nvCxnSpPr>
              <p:cNvPr id="859" name="Straight Connector 140">
                <a:extLst>
                  <a:ext uri="{FF2B5EF4-FFF2-40B4-BE49-F238E27FC236}">
                    <a16:creationId xmlns:a16="http://schemas.microsoft.com/office/drawing/2014/main" xmlns="" id="{94A431E2-A013-AC96-E494-0F23A0CFF757}"/>
                  </a:ext>
                </a:extLst>
              </p:cNvPr>
              <p:cNvCxnSpPr/>
              <p:nvPr/>
            </p:nvCxnSpPr>
            <p:spPr bwMode="auto">
              <a:xfrm>
                <a:off x="9124330" y="278964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0" name="Straight Connector 141">
                <a:extLst>
                  <a:ext uri="{FF2B5EF4-FFF2-40B4-BE49-F238E27FC236}">
                    <a16:creationId xmlns:a16="http://schemas.microsoft.com/office/drawing/2014/main" xmlns="" id="{B92D4581-E3FD-3AA8-6A86-1B7813935A3C}"/>
                  </a:ext>
                </a:extLst>
              </p:cNvPr>
              <p:cNvCxnSpPr/>
              <p:nvPr/>
            </p:nvCxnSpPr>
            <p:spPr bwMode="auto">
              <a:xfrm>
                <a:off x="9172481" y="277838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1" name="Straight Connector 142">
                <a:extLst>
                  <a:ext uri="{FF2B5EF4-FFF2-40B4-BE49-F238E27FC236}">
                    <a16:creationId xmlns:a16="http://schemas.microsoft.com/office/drawing/2014/main" xmlns="" id="{E03A9BE5-9529-0375-09F3-AC89371D26EE}"/>
                  </a:ext>
                </a:extLst>
              </p:cNvPr>
              <p:cNvCxnSpPr/>
              <p:nvPr/>
            </p:nvCxnSpPr>
            <p:spPr bwMode="auto">
              <a:xfrm>
                <a:off x="9188327" y="278133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2" name="Straight Connector 143">
                <a:extLst>
                  <a:ext uri="{FF2B5EF4-FFF2-40B4-BE49-F238E27FC236}">
                    <a16:creationId xmlns:a16="http://schemas.microsoft.com/office/drawing/2014/main" xmlns="" id="{AB0EAE1E-6E8B-5B57-B434-EF6A03823E0E}"/>
                  </a:ext>
                </a:extLst>
              </p:cNvPr>
              <p:cNvCxnSpPr/>
              <p:nvPr/>
            </p:nvCxnSpPr>
            <p:spPr bwMode="auto">
              <a:xfrm>
                <a:off x="10004345" y="3596587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3" name="Straight Connector 144">
                <a:extLst>
                  <a:ext uri="{FF2B5EF4-FFF2-40B4-BE49-F238E27FC236}">
                    <a16:creationId xmlns:a16="http://schemas.microsoft.com/office/drawing/2014/main" xmlns="" id="{B4DB545D-F63D-A7BD-DCCD-99472860F30E}"/>
                  </a:ext>
                </a:extLst>
              </p:cNvPr>
              <p:cNvCxnSpPr/>
              <p:nvPr/>
            </p:nvCxnSpPr>
            <p:spPr bwMode="auto">
              <a:xfrm>
                <a:off x="8951320" y="278609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4" name="Straight Connector 145">
                <a:extLst>
                  <a:ext uri="{FF2B5EF4-FFF2-40B4-BE49-F238E27FC236}">
                    <a16:creationId xmlns:a16="http://schemas.microsoft.com/office/drawing/2014/main" xmlns="" id="{81677740-A039-70FE-4CD0-46647CDE4E7E}"/>
                  </a:ext>
                </a:extLst>
              </p:cNvPr>
              <p:cNvCxnSpPr/>
              <p:nvPr/>
            </p:nvCxnSpPr>
            <p:spPr bwMode="auto">
              <a:xfrm>
                <a:off x="8821741" y="279440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5" name="Straight Connector 146">
                <a:extLst>
                  <a:ext uri="{FF2B5EF4-FFF2-40B4-BE49-F238E27FC236}">
                    <a16:creationId xmlns:a16="http://schemas.microsoft.com/office/drawing/2014/main" xmlns="" id="{5806D359-1057-4469-0E69-1F90F10AC3CD}"/>
                  </a:ext>
                </a:extLst>
              </p:cNvPr>
              <p:cNvCxnSpPr/>
              <p:nvPr/>
            </p:nvCxnSpPr>
            <p:spPr bwMode="auto">
              <a:xfrm>
                <a:off x="8661426" y="278964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6" name="Straight Connector 147">
                <a:extLst>
                  <a:ext uri="{FF2B5EF4-FFF2-40B4-BE49-F238E27FC236}">
                    <a16:creationId xmlns:a16="http://schemas.microsoft.com/office/drawing/2014/main" xmlns="" id="{1E2210CF-E26D-8165-E696-F576EDCF3D62}"/>
                  </a:ext>
                </a:extLst>
              </p:cNvPr>
              <p:cNvCxnSpPr/>
              <p:nvPr/>
            </p:nvCxnSpPr>
            <p:spPr bwMode="auto">
              <a:xfrm>
                <a:off x="7243498" y="266386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7" name="Straight Connector 148">
                <a:extLst>
                  <a:ext uri="{FF2B5EF4-FFF2-40B4-BE49-F238E27FC236}">
                    <a16:creationId xmlns:a16="http://schemas.microsoft.com/office/drawing/2014/main" xmlns="" id="{561DA73F-DDC4-B5D1-9352-85B3CE537A70}"/>
                  </a:ext>
                </a:extLst>
              </p:cNvPr>
              <p:cNvCxnSpPr/>
              <p:nvPr/>
            </p:nvCxnSpPr>
            <p:spPr bwMode="auto">
              <a:xfrm>
                <a:off x="7407514" y="268483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8" name="Straight Connector 149">
                <a:extLst>
                  <a:ext uri="{FF2B5EF4-FFF2-40B4-BE49-F238E27FC236}">
                    <a16:creationId xmlns:a16="http://schemas.microsoft.com/office/drawing/2014/main" xmlns="" id="{2DD7E0D1-CDD7-8306-0ADA-54BAED51B8EF}"/>
                  </a:ext>
                </a:extLst>
              </p:cNvPr>
              <p:cNvCxnSpPr/>
              <p:nvPr/>
            </p:nvCxnSpPr>
            <p:spPr bwMode="auto">
              <a:xfrm>
                <a:off x="7578517" y="271934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69" name="Straight Connector 150">
                <a:extLst>
                  <a:ext uri="{FF2B5EF4-FFF2-40B4-BE49-F238E27FC236}">
                    <a16:creationId xmlns:a16="http://schemas.microsoft.com/office/drawing/2014/main" xmlns="" id="{43AE1604-6D63-EE4A-5521-4FBFA04275F8}"/>
                  </a:ext>
                </a:extLst>
              </p:cNvPr>
              <p:cNvCxnSpPr/>
              <p:nvPr/>
            </p:nvCxnSpPr>
            <p:spPr bwMode="auto">
              <a:xfrm>
                <a:off x="8134811" y="2716772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0" name="Straight Connector 151">
                <a:extLst>
                  <a:ext uri="{FF2B5EF4-FFF2-40B4-BE49-F238E27FC236}">
                    <a16:creationId xmlns:a16="http://schemas.microsoft.com/office/drawing/2014/main" xmlns="" id="{53C001C5-2FB6-3BCB-BC1C-87CF6571BE87}"/>
                  </a:ext>
                </a:extLst>
              </p:cNvPr>
              <p:cNvCxnSpPr/>
              <p:nvPr/>
            </p:nvCxnSpPr>
            <p:spPr bwMode="auto">
              <a:xfrm>
                <a:off x="7141793" y="259139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1" name="Straight Connector 152">
                <a:extLst>
                  <a:ext uri="{FF2B5EF4-FFF2-40B4-BE49-F238E27FC236}">
                    <a16:creationId xmlns:a16="http://schemas.microsoft.com/office/drawing/2014/main" xmlns="" id="{DD23A027-67C6-25C7-3D38-46B55C410EED}"/>
                  </a:ext>
                </a:extLst>
              </p:cNvPr>
              <p:cNvCxnSpPr/>
              <p:nvPr/>
            </p:nvCxnSpPr>
            <p:spPr bwMode="auto">
              <a:xfrm>
                <a:off x="6944028" y="258723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2" name="Straight Connector 153">
                <a:extLst>
                  <a:ext uri="{FF2B5EF4-FFF2-40B4-BE49-F238E27FC236}">
                    <a16:creationId xmlns:a16="http://schemas.microsoft.com/office/drawing/2014/main" xmlns="" id="{53C77D22-DF96-0AFC-933A-A2FF9C8FBF58}"/>
                  </a:ext>
                </a:extLst>
              </p:cNvPr>
              <p:cNvCxnSpPr/>
              <p:nvPr/>
            </p:nvCxnSpPr>
            <p:spPr bwMode="auto">
              <a:xfrm>
                <a:off x="7093705" y="2587572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3" name="Straight Connector 154">
                <a:extLst>
                  <a:ext uri="{FF2B5EF4-FFF2-40B4-BE49-F238E27FC236}">
                    <a16:creationId xmlns:a16="http://schemas.microsoft.com/office/drawing/2014/main" xmlns="" id="{2F2701D8-C244-FF2A-FA9D-EE1B1CAB9DD1}"/>
                  </a:ext>
                </a:extLst>
              </p:cNvPr>
              <p:cNvCxnSpPr/>
              <p:nvPr/>
            </p:nvCxnSpPr>
            <p:spPr bwMode="auto">
              <a:xfrm>
                <a:off x="7876813" y="272039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4" name="Straight Connector 155">
                <a:extLst>
                  <a:ext uri="{FF2B5EF4-FFF2-40B4-BE49-F238E27FC236}">
                    <a16:creationId xmlns:a16="http://schemas.microsoft.com/office/drawing/2014/main" xmlns="" id="{407BA001-05D2-FA78-EA3D-E0370066232F}"/>
                  </a:ext>
                </a:extLst>
              </p:cNvPr>
              <p:cNvCxnSpPr/>
              <p:nvPr/>
            </p:nvCxnSpPr>
            <p:spPr bwMode="auto">
              <a:xfrm>
                <a:off x="8013441" y="271258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5" name="Straight Connector 156">
                <a:extLst>
                  <a:ext uri="{FF2B5EF4-FFF2-40B4-BE49-F238E27FC236}">
                    <a16:creationId xmlns:a16="http://schemas.microsoft.com/office/drawing/2014/main" xmlns="" id="{C7DD99CF-4C88-1505-2424-A9592EDA0132}"/>
                  </a:ext>
                </a:extLst>
              </p:cNvPr>
              <p:cNvCxnSpPr/>
              <p:nvPr/>
            </p:nvCxnSpPr>
            <p:spPr bwMode="auto">
              <a:xfrm>
                <a:off x="8343467" y="278829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6" name="Straight Connector 157">
                <a:extLst>
                  <a:ext uri="{FF2B5EF4-FFF2-40B4-BE49-F238E27FC236}">
                    <a16:creationId xmlns:a16="http://schemas.microsoft.com/office/drawing/2014/main" xmlns="" id="{B97AA7CF-6EB1-1B61-4EC4-FAAF5AED5C88}"/>
                  </a:ext>
                </a:extLst>
              </p:cNvPr>
              <p:cNvCxnSpPr/>
              <p:nvPr/>
            </p:nvCxnSpPr>
            <p:spPr bwMode="auto">
              <a:xfrm>
                <a:off x="8431521" y="278840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7" name="Straight Connector 158">
                <a:extLst>
                  <a:ext uri="{FF2B5EF4-FFF2-40B4-BE49-F238E27FC236}">
                    <a16:creationId xmlns:a16="http://schemas.microsoft.com/office/drawing/2014/main" xmlns="" id="{AFFA10CC-EC5D-329B-31CC-2265B7F1A650}"/>
                  </a:ext>
                </a:extLst>
              </p:cNvPr>
              <p:cNvCxnSpPr/>
              <p:nvPr/>
            </p:nvCxnSpPr>
            <p:spPr bwMode="auto">
              <a:xfrm>
                <a:off x="7504886" y="270853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8" name="Straight Connector 159">
                <a:extLst>
                  <a:ext uri="{FF2B5EF4-FFF2-40B4-BE49-F238E27FC236}">
                    <a16:creationId xmlns:a16="http://schemas.microsoft.com/office/drawing/2014/main" xmlns="" id="{48D59E7C-BE6A-88F2-4AC5-2871F8DFAF4A}"/>
                  </a:ext>
                </a:extLst>
              </p:cNvPr>
              <p:cNvCxnSpPr/>
              <p:nvPr/>
            </p:nvCxnSpPr>
            <p:spPr bwMode="auto">
              <a:xfrm>
                <a:off x="7328118" y="267156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9" name="Straight Connector 160">
                <a:extLst>
                  <a:ext uri="{FF2B5EF4-FFF2-40B4-BE49-F238E27FC236}">
                    <a16:creationId xmlns:a16="http://schemas.microsoft.com/office/drawing/2014/main" xmlns="" id="{7CE83BD2-53C2-4A42-4367-EB759320A4FE}"/>
                  </a:ext>
                </a:extLst>
              </p:cNvPr>
              <p:cNvCxnSpPr/>
              <p:nvPr/>
            </p:nvCxnSpPr>
            <p:spPr bwMode="auto">
              <a:xfrm>
                <a:off x="7191130" y="264619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0" name="Straight Connector 161">
                <a:extLst>
                  <a:ext uri="{FF2B5EF4-FFF2-40B4-BE49-F238E27FC236}">
                    <a16:creationId xmlns:a16="http://schemas.microsoft.com/office/drawing/2014/main" xmlns="" id="{F14D8ED7-78A9-378A-6D94-C8246D11BDEF}"/>
                  </a:ext>
                </a:extLst>
              </p:cNvPr>
              <p:cNvCxnSpPr/>
              <p:nvPr/>
            </p:nvCxnSpPr>
            <p:spPr bwMode="auto">
              <a:xfrm>
                <a:off x="3657969" y="112721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1" name="Straight Connector 162">
                <a:extLst>
                  <a:ext uri="{FF2B5EF4-FFF2-40B4-BE49-F238E27FC236}">
                    <a16:creationId xmlns:a16="http://schemas.microsoft.com/office/drawing/2014/main" xmlns="" id="{046A95F4-0365-3A0D-00C1-C41869C58210}"/>
                  </a:ext>
                </a:extLst>
              </p:cNvPr>
              <p:cNvCxnSpPr/>
              <p:nvPr/>
            </p:nvCxnSpPr>
            <p:spPr bwMode="auto">
              <a:xfrm>
                <a:off x="3740234" y="114587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2" name="Straight Connector 163">
                <a:extLst>
                  <a:ext uri="{FF2B5EF4-FFF2-40B4-BE49-F238E27FC236}">
                    <a16:creationId xmlns:a16="http://schemas.microsoft.com/office/drawing/2014/main" xmlns="" id="{A801DD43-8B48-AC8B-DB14-CBA185532D69}"/>
                  </a:ext>
                </a:extLst>
              </p:cNvPr>
              <p:cNvCxnSpPr/>
              <p:nvPr/>
            </p:nvCxnSpPr>
            <p:spPr bwMode="auto">
              <a:xfrm>
                <a:off x="6416759" y="238130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3" name="Straight Connector 164">
                <a:extLst>
                  <a:ext uri="{FF2B5EF4-FFF2-40B4-BE49-F238E27FC236}">
                    <a16:creationId xmlns:a16="http://schemas.microsoft.com/office/drawing/2014/main" xmlns="" id="{190BCD88-47ED-7207-834E-0601CBB86427}"/>
                  </a:ext>
                </a:extLst>
              </p:cNvPr>
              <p:cNvCxnSpPr/>
              <p:nvPr/>
            </p:nvCxnSpPr>
            <p:spPr bwMode="auto">
              <a:xfrm>
                <a:off x="6491695" y="243369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4" name="Straight Connector 165">
                <a:extLst>
                  <a:ext uri="{FF2B5EF4-FFF2-40B4-BE49-F238E27FC236}">
                    <a16:creationId xmlns:a16="http://schemas.microsoft.com/office/drawing/2014/main" xmlns="" id="{741BA44E-6BD3-E455-99A2-96576815A249}"/>
                  </a:ext>
                </a:extLst>
              </p:cNvPr>
              <p:cNvCxnSpPr/>
              <p:nvPr/>
            </p:nvCxnSpPr>
            <p:spPr bwMode="auto">
              <a:xfrm>
                <a:off x="4865544" y="167858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5" name="Straight Connector 166">
                <a:extLst>
                  <a:ext uri="{FF2B5EF4-FFF2-40B4-BE49-F238E27FC236}">
                    <a16:creationId xmlns:a16="http://schemas.microsoft.com/office/drawing/2014/main" xmlns="" id="{B31422DE-E2E0-5326-E5ED-04E2AE9C62F5}"/>
                  </a:ext>
                </a:extLst>
              </p:cNvPr>
              <p:cNvCxnSpPr/>
              <p:nvPr/>
            </p:nvCxnSpPr>
            <p:spPr bwMode="auto">
              <a:xfrm>
                <a:off x="6145374" y="2279098"/>
                <a:ext cx="0" cy="93306"/>
              </a:xfrm>
              <a:prstGeom prst="line">
                <a:avLst/>
              </a:prstGeom>
              <a:noFill/>
              <a:ln w="5715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6" name="Straight Connector 167">
                <a:extLst>
                  <a:ext uri="{FF2B5EF4-FFF2-40B4-BE49-F238E27FC236}">
                    <a16:creationId xmlns:a16="http://schemas.microsoft.com/office/drawing/2014/main" xmlns="" id="{4BA642A9-9190-E7D5-897A-ADE2116CF809}"/>
                  </a:ext>
                </a:extLst>
              </p:cNvPr>
              <p:cNvCxnSpPr/>
              <p:nvPr/>
            </p:nvCxnSpPr>
            <p:spPr bwMode="auto">
              <a:xfrm>
                <a:off x="6180287" y="228354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7" name="Straight Connector 168">
                <a:extLst>
                  <a:ext uri="{FF2B5EF4-FFF2-40B4-BE49-F238E27FC236}">
                    <a16:creationId xmlns:a16="http://schemas.microsoft.com/office/drawing/2014/main" xmlns="" id="{35D024BA-E4BC-ECB8-FA58-0C2AFDA3CDF9}"/>
                  </a:ext>
                </a:extLst>
              </p:cNvPr>
              <p:cNvCxnSpPr/>
              <p:nvPr/>
            </p:nvCxnSpPr>
            <p:spPr bwMode="auto">
              <a:xfrm>
                <a:off x="6522642" y="246654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8" name="Straight Connector 169">
                <a:extLst>
                  <a:ext uri="{FF2B5EF4-FFF2-40B4-BE49-F238E27FC236}">
                    <a16:creationId xmlns:a16="http://schemas.microsoft.com/office/drawing/2014/main" xmlns="" id="{1CD4B247-B5C2-2BDD-7405-8AB9A2248B51}"/>
                  </a:ext>
                </a:extLst>
              </p:cNvPr>
              <p:cNvCxnSpPr/>
              <p:nvPr/>
            </p:nvCxnSpPr>
            <p:spPr bwMode="auto">
              <a:xfrm>
                <a:off x="4813383" y="165795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9" name="Straight Connector 170">
                <a:extLst>
                  <a:ext uri="{FF2B5EF4-FFF2-40B4-BE49-F238E27FC236}">
                    <a16:creationId xmlns:a16="http://schemas.microsoft.com/office/drawing/2014/main" xmlns="" id="{B99EAE2B-6C8A-F804-E24E-1EB469168A6F}"/>
                  </a:ext>
                </a:extLst>
              </p:cNvPr>
              <p:cNvCxnSpPr/>
              <p:nvPr/>
            </p:nvCxnSpPr>
            <p:spPr bwMode="auto">
              <a:xfrm>
                <a:off x="4999642" y="1796822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0" name="Straight Connector 171">
                <a:extLst>
                  <a:ext uri="{FF2B5EF4-FFF2-40B4-BE49-F238E27FC236}">
                    <a16:creationId xmlns:a16="http://schemas.microsoft.com/office/drawing/2014/main" xmlns="" id="{1474E67B-ADDE-161D-B417-A946DA467810}"/>
                  </a:ext>
                </a:extLst>
              </p:cNvPr>
              <p:cNvCxnSpPr/>
              <p:nvPr/>
            </p:nvCxnSpPr>
            <p:spPr bwMode="auto">
              <a:xfrm>
                <a:off x="6824826" y="258376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1" name="Straight Connector 172">
                <a:extLst>
                  <a:ext uri="{FF2B5EF4-FFF2-40B4-BE49-F238E27FC236}">
                    <a16:creationId xmlns:a16="http://schemas.microsoft.com/office/drawing/2014/main" xmlns="" id="{BFC73D21-116A-7409-A118-E55089CC51FE}"/>
                  </a:ext>
                </a:extLst>
              </p:cNvPr>
              <p:cNvCxnSpPr/>
              <p:nvPr/>
            </p:nvCxnSpPr>
            <p:spPr bwMode="auto">
              <a:xfrm>
                <a:off x="6889525" y="258511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2" name="Straight Connector 173">
                <a:extLst>
                  <a:ext uri="{FF2B5EF4-FFF2-40B4-BE49-F238E27FC236}">
                    <a16:creationId xmlns:a16="http://schemas.microsoft.com/office/drawing/2014/main" xmlns="" id="{72151850-F1FD-D398-6EA9-1C482AD83BE1}"/>
                  </a:ext>
                </a:extLst>
              </p:cNvPr>
              <p:cNvCxnSpPr/>
              <p:nvPr/>
            </p:nvCxnSpPr>
            <p:spPr bwMode="auto">
              <a:xfrm>
                <a:off x="7005272" y="258927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3" name="Straight Connector 174">
                <a:extLst>
                  <a:ext uri="{FF2B5EF4-FFF2-40B4-BE49-F238E27FC236}">
                    <a16:creationId xmlns:a16="http://schemas.microsoft.com/office/drawing/2014/main" xmlns="" id="{41F6B59E-E3BF-5937-4308-1723E621CFEF}"/>
                  </a:ext>
                </a:extLst>
              </p:cNvPr>
              <p:cNvCxnSpPr/>
              <p:nvPr/>
            </p:nvCxnSpPr>
            <p:spPr bwMode="auto">
              <a:xfrm>
                <a:off x="6755299" y="257702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4" name="Straight Connector 175">
                <a:extLst>
                  <a:ext uri="{FF2B5EF4-FFF2-40B4-BE49-F238E27FC236}">
                    <a16:creationId xmlns:a16="http://schemas.microsoft.com/office/drawing/2014/main" xmlns="" id="{D6A57C82-9F9D-9A49-8DB9-E5F52D004681}"/>
                  </a:ext>
                </a:extLst>
              </p:cNvPr>
              <p:cNvCxnSpPr/>
              <p:nvPr/>
            </p:nvCxnSpPr>
            <p:spPr bwMode="auto">
              <a:xfrm>
                <a:off x="6728800" y="256618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5" name="Straight Connector 176">
                <a:extLst>
                  <a:ext uri="{FF2B5EF4-FFF2-40B4-BE49-F238E27FC236}">
                    <a16:creationId xmlns:a16="http://schemas.microsoft.com/office/drawing/2014/main" xmlns="" id="{7E6C5412-CA8D-0952-D2DD-A213AFD88F12}"/>
                  </a:ext>
                </a:extLst>
              </p:cNvPr>
              <p:cNvCxnSpPr/>
              <p:nvPr/>
            </p:nvCxnSpPr>
            <p:spPr bwMode="auto">
              <a:xfrm>
                <a:off x="6240352" y="228715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6" name="Straight Connector 177">
                <a:extLst>
                  <a:ext uri="{FF2B5EF4-FFF2-40B4-BE49-F238E27FC236}">
                    <a16:creationId xmlns:a16="http://schemas.microsoft.com/office/drawing/2014/main" xmlns="" id="{F9458910-CDD8-AD55-9273-DF1CF00D7E29}"/>
                  </a:ext>
                </a:extLst>
              </p:cNvPr>
              <p:cNvCxnSpPr/>
              <p:nvPr/>
            </p:nvCxnSpPr>
            <p:spPr bwMode="auto">
              <a:xfrm>
                <a:off x="6367929" y="233478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7" name="Straight Connector 178">
                <a:extLst>
                  <a:ext uri="{FF2B5EF4-FFF2-40B4-BE49-F238E27FC236}">
                    <a16:creationId xmlns:a16="http://schemas.microsoft.com/office/drawing/2014/main" xmlns="" id="{AFEB35D1-E2F1-881B-2574-F3BD75CC7074}"/>
                  </a:ext>
                </a:extLst>
              </p:cNvPr>
              <p:cNvCxnSpPr/>
              <p:nvPr/>
            </p:nvCxnSpPr>
            <p:spPr bwMode="auto">
              <a:xfrm>
                <a:off x="6280347" y="231573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8" name="Straight Connector 179">
                <a:extLst>
                  <a:ext uri="{FF2B5EF4-FFF2-40B4-BE49-F238E27FC236}">
                    <a16:creationId xmlns:a16="http://schemas.microsoft.com/office/drawing/2014/main" xmlns="" id="{E189E827-1A02-2D35-8861-8956192AF7D5}"/>
                  </a:ext>
                </a:extLst>
              </p:cNvPr>
              <p:cNvCxnSpPr/>
              <p:nvPr/>
            </p:nvCxnSpPr>
            <p:spPr bwMode="auto">
              <a:xfrm>
                <a:off x="6663455" y="253705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9" name="Straight Connector 180">
                <a:extLst>
                  <a:ext uri="{FF2B5EF4-FFF2-40B4-BE49-F238E27FC236}">
                    <a16:creationId xmlns:a16="http://schemas.microsoft.com/office/drawing/2014/main" xmlns="" id="{AD5A0D5E-4496-E96F-E91E-8404EF2B0650}"/>
                  </a:ext>
                </a:extLst>
              </p:cNvPr>
              <p:cNvCxnSpPr/>
              <p:nvPr/>
            </p:nvCxnSpPr>
            <p:spPr bwMode="auto">
              <a:xfrm>
                <a:off x="5077117" y="182217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0" name="Straight Connector 181">
                <a:extLst>
                  <a:ext uri="{FF2B5EF4-FFF2-40B4-BE49-F238E27FC236}">
                    <a16:creationId xmlns:a16="http://schemas.microsoft.com/office/drawing/2014/main" xmlns="" id="{ED5DAF3D-3FC0-F845-65CB-FF49293FEBBC}"/>
                  </a:ext>
                </a:extLst>
              </p:cNvPr>
              <p:cNvCxnSpPr/>
              <p:nvPr/>
            </p:nvCxnSpPr>
            <p:spPr bwMode="auto">
              <a:xfrm>
                <a:off x="6032290" y="217189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1" name="Straight Connector 182">
                <a:extLst>
                  <a:ext uri="{FF2B5EF4-FFF2-40B4-BE49-F238E27FC236}">
                    <a16:creationId xmlns:a16="http://schemas.microsoft.com/office/drawing/2014/main" xmlns="" id="{E803CD9B-48CB-6456-D1E6-1FB6BE28555F}"/>
                  </a:ext>
                </a:extLst>
              </p:cNvPr>
              <p:cNvCxnSpPr/>
              <p:nvPr/>
            </p:nvCxnSpPr>
            <p:spPr bwMode="auto">
              <a:xfrm>
                <a:off x="6215392" y="228889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2" name="Straight Connector 183">
                <a:extLst>
                  <a:ext uri="{FF2B5EF4-FFF2-40B4-BE49-F238E27FC236}">
                    <a16:creationId xmlns:a16="http://schemas.microsoft.com/office/drawing/2014/main" xmlns="" id="{9C4BF85F-EB7F-E8A4-9C36-C48B2BF8099A}"/>
                  </a:ext>
                </a:extLst>
              </p:cNvPr>
              <p:cNvCxnSpPr/>
              <p:nvPr/>
            </p:nvCxnSpPr>
            <p:spPr bwMode="auto">
              <a:xfrm>
                <a:off x="6591814" y="2515456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3" name="Straight Connector 184">
                <a:extLst>
                  <a:ext uri="{FF2B5EF4-FFF2-40B4-BE49-F238E27FC236}">
                    <a16:creationId xmlns:a16="http://schemas.microsoft.com/office/drawing/2014/main" xmlns="" id="{FCB31C3C-0D1F-24E5-9517-C8A7AFE1D7B2}"/>
                  </a:ext>
                </a:extLst>
              </p:cNvPr>
              <p:cNvCxnSpPr/>
              <p:nvPr/>
            </p:nvCxnSpPr>
            <p:spPr bwMode="auto">
              <a:xfrm>
                <a:off x="6626249" y="253778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4" name="Straight Connector 185">
                <a:extLst>
                  <a:ext uri="{FF2B5EF4-FFF2-40B4-BE49-F238E27FC236}">
                    <a16:creationId xmlns:a16="http://schemas.microsoft.com/office/drawing/2014/main" xmlns="" id="{FD263022-4586-57CD-90FD-656D314772EC}"/>
                  </a:ext>
                </a:extLst>
              </p:cNvPr>
              <p:cNvCxnSpPr/>
              <p:nvPr/>
            </p:nvCxnSpPr>
            <p:spPr bwMode="auto">
              <a:xfrm>
                <a:off x="6688552" y="254827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5" name="Straight Connector 186">
                <a:extLst>
                  <a:ext uri="{FF2B5EF4-FFF2-40B4-BE49-F238E27FC236}">
                    <a16:creationId xmlns:a16="http://schemas.microsoft.com/office/drawing/2014/main" xmlns="" id="{F8B28710-B358-16E9-0F65-ACC681E3DDB9}"/>
                  </a:ext>
                </a:extLst>
              </p:cNvPr>
              <p:cNvCxnSpPr/>
              <p:nvPr/>
            </p:nvCxnSpPr>
            <p:spPr bwMode="auto">
              <a:xfrm>
                <a:off x="6783531" y="258465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6" name="Straight Connector 187">
                <a:extLst>
                  <a:ext uri="{FF2B5EF4-FFF2-40B4-BE49-F238E27FC236}">
                    <a16:creationId xmlns:a16="http://schemas.microsoft.com/office/drawing/2014/main" xmlns="" id="{34055FB5-E563-C26B-91A4-3D8E36249EC4}"/>
                  </a:ext>
                </a:extLst>
              </p:cNvPr>
              <p:cNvCxnSpPr/>
              <p:nvPr/>
            </p:nvCxnSpPr>
            <p:spPr bwMode="auto">
              <a:xfrm>
                <a:off x="6462936" y="2418854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7" name="Straight Connector 188">
                <a:extLst>
                  <a:ext uri="{FF2B5EF4-FFF2-40B4-BE49-F238E27FC236}">
                    <a16:creationId xmlns:a16="http://schemas.microsoft.com/office/drawing/2014/main" xmlns="" id="{2BA23EDE-FBAB-322D-6A91-4110035C04A6}"/>
                  </a:ext>
                </a:extLst>
              </p:cNvPr>
              <p:cNvCxnSpPr/>
              <p:nvPr/>
            </p:nvCxnSpPr>
            <p:spPr bwMode="auto">
              <a:xfrm>
                <a:off x="6345264" y="2334159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8" name="Straight Connector 189">
                <a:extLst>
                  <a:ext uri="{FF2B5EF4-FFF2-40B4-BE49-F238E27FC236}">
                    <a16:creationId xmlns:a16="http://schemas.microsoft.com/office/drawing/2014/main" xmlns="" id="{0964ECD3-2C00-4690-6A38-7CC901636F4F}"/>
                  </a:ext>
                </a:extLst>
              </p:cNvPr>
              <p:cNvCxnSpPr/>
              <p:nvPr/>
            </p:nvCxnSpPr>
            <p:spPr bwMode="auto">
              <a:xfrm>
                <a:off x="6319683" y="2337251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09" name="Straight Connector 190">
                <a:extLst>
                  <a:ext uri="{FF2B5EF4-FFF2-40B4-BE49-F238E27FC236}">
                    <a16:creationId xmlns:a16="http://schemas.microsoft.com/office/drawing/2014/main" xmlns="" id="{7B438379-111E-C7C2-0BC5-6B5A655ABA9B}"/>
                  </a:ext>
                </a:extLst>
              </p:cNvPr>
              <p:cNvCxnSpPr/>
              <p:nvPr/>
            </p:nvCxnSpPr>
            <p:spPr bwMode="auto">
              <a:xfrm>
                <a:off x="6917046" y="258465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0" name="Straight Connector 191">
                <a:extLst>
                  <a:ext uri="{FF2B5EF4-FFF2-40B4-BE49-F238E27FC236}">
                    <a16:creationId xmlns:a16="http://schemas.microsoft.com/office/drawing/2014/main" xmlns="" id="{696856F3-9390-7B12-BCF6-C98DA703C08E}"/>
                  </a:ext>
                </a:extLst>
              </p:cNvPr>
              <p:cNvCxnSpPr/>
              <p:nvPr/>
            </p:nvCxnSpPr>
            <p:spPr bwMode="auto">
              <a:xfrm>
                <a:off x="4219177" y="133455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1" name="Straight Connector 192">
                <a:extLst>
                  <a:ext uri="{FF2B5EF4-FFF2-40B4-BE49-F238E27FC236}">
                    <a16:creationId xmlns:a16="http://schemas.microsoft.com/office/drawing/2014/main" xmlns="" id="{74930587-2204-CD8F-BECC-C955A5F859BE}"/>
                  </a:ext>
                </a:extLst>
              </p:cNvPr>
              <p:cNvCxnSpPr/>
              <p:nvPr/>
            </p:nvCxnSpPr>
            <p:spPr bwMode="auto">
              <a:xfrm>
                <a:off x="3545264" y="1085148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2" name="Straight Connector 193">
                <a:extLst>
                  <a:ext uri="{FF2B5EF4-FFF2-40B4-BE49-F238E27FC236}">
                    <a16:creationId xmlns:a16="http://schemas.microsoft.com/office/drawing/2014/main" xmlns="" id="{B37283C1-2342-4F2E-C16F-3ECBF15CF55E}"/>
                  </a:ext>
                </a:extLst>
              </p:cNvPr>
              <p:cNvCxnSpPr/>
              <p:nvPr/>
            </p:nvCxnSpPr>
            <p:spPr bwMode="auto">
              <a:xfrm>
                <a:off x="2981383" y="746857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3" name="Straight Connector 194">
                <a:extLst>
                  <a:ext uri="{FF2B5EF4-FFF2-40B4-BE49-F238E27FC236}">
                    <a16:creationId xmlns:a16="http://schemas.microsoft.com/office/drawing/2014/main" xmlns="" id="{FC335967-4F01-4DA2-57AF-42DF6EC4D71D}"/>
                  </a:ext>
                </a:extLst>
              </p:cNvPr>
              <p:cNvCxnSpPr/>
              <p:nvPr/>
            </p:nvCxnSpPr>
            <p:spPr bwMode="auto">
              <a:xfrm>
                <a:off x="3631676" y="1123660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4" name="Straight Connector 195">
                <a:extLst>
                  <a:ext uri="{FF2B5EF4-FFF2-40B4-BE49-F238E27FC236}">
                    <a16:creationId xmlns:a16="http://schemas.microsoft.com/office/drawing/2014/main" xmlns="" id="{1351EAC9-9134-4A66-53CC-4F753310792B}"/>
                  </a:ext>
                </a:extLst>
              </p:cNvPr>
              <p:cNvCxnSpPr/>
              <p:nvPr/>
            </p:nvCxnSpPr>
            <p:spPr bwMode="auto">
              <a:xfrm>
                <a:off x="3611820" y="1112852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5" name="Straight Connector 196">
                <a:extLst>
                  <a:ext uri="{FF2B5EF4-FFF2-40B4-BE49-F238E27FC236}">
                    <a16:creationId xmlns:a16="http://schemas.microsoft.com/office/drawing/2014/main" xmlns="" id="{7AAD6665-2DED-9B72-4B0C-96EB30835A22}"/>
                  </a:ext>
                </a:extLst>
              </p:cNvPr>
              <p:cNvCxnSpPr/>
              <p:nvPr/>
            </p:nvCxnSpPr>
            <p:spPr bwMode="auto">
              <a:xfrm>
                <a:off x="6553374" y="2495755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6" name="Straight Connector 197">
                <a:extLst>
                  <a:ext uri="{FF2B5EF4-FFF2-40B4-BE49-F238E27FC236}">
                    <a16:creationId xmlns:a16="http://schemas.microsoft.com/office/drawing/2014/main" xmlns="" id="{1FB67A92-AA6A-081E-F4CC-314F3FF27630}"/>
                  </a:ext>
                </a:extLst>
              </p:cNvPr>
              <p:cNvCxnSpPr/>
              <p:nvPr/>
            </p:nvCxnSpPr>
            <p:spPr bwMode="auto">
              <a:xfrm>
                <a:off x="4257676" y="1372533"/>
                <a:ext cx="0" cy="93306"/>
              </a:xfrm>
              <a:prstGeom prst="line">
                <a:avLst/>
              </a:prstGeom>
              <a:noFill/>
              <a:ln w="28575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78" name="Groupe 977">
            <a:extLst>
              <a:ext uri="{FF2B5EF4-FFF2-40B4-BE49-F238E27FC236}">
                <a16:creationId xmlns:a16="http://schemas.microsoft.com/office/drawing/2014/main" xmlns="" id="{4F8CDC01-B113-2F5B-3841-A9598FE80124}"/>
              </a:ext>
            </a:extLst>
          </p:cNvPr>
          <p:cNvGrpSpPr/>
          <p:nvPr/>
        </p:nvGrpSpPr>
        <p:grpSpPr>
          <a:xfrm>
            <a:off x="2867421" y="3711024"/>
            <a:ext cx="2920592" cy="738664"/>
            <a:chOff x="2735326" y="3711024"/>
            <a:chExt cx="2920592" cy="738664"/>
          </a:xfrm>
        </p:grpSpPr>
        <p:sp>
          <p:nvSpPr>
            <p:cNvPr id="540" name="TextBox 2">
              <a:extLst>
                <a:ext uri="{FF2B5EF4-FFF2-40B4-BE49-F238E27FC236}">
                  <a16:creationId xmlns:a16="http://schemas.microsoft.com/office/drawing/2014/main" xmlns="" id="{C815EFFF-DD17-B88D-0640-B6CF5D61422D}"/>
                </a:ext>
              </a:extLst>
            </p:cNvPr>
            <p:cNvSpPr txBox="1"/>
            <p:nvPr/>
          </p:nvSpPr>
          <p:spPr bwMode="auto">
            <a:xfrm>
              <a:off x="2859555" y="3711024"/>
              <a:ext cx="279636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50" b="1" dirty="0">
                  <a:solidFill>
                    <a:srgbClr val="005086"/>
                  </a:solidFill>
                  <a:cs typeface="Arial" panose="020B0604020202020204" pitchFamily="34" charset="0"/>
                </a:rPr>
                <a:t>Atezo + nab-Pac (PD-L1+, n = 177)</a:t>
              </a:r>
              <a:br>
                <a:rPr lang="en-US" sz="1050" b="1" dirty="0">
                  <a:solidFill>
                    <a:srgbClr val="005086"/>
                  </a:solidFill>
                  <a:cs typeface="Arial" panose="020B0604020202020204" pitchFamily="34" charset="0"/>
                </a:rPr>
              </a:br>
              <a:r>
                <a:rPr lang="en-US" sz="1050" b="1" dirty="0">
                  <a:solidFill>
                    <a:srgbClr val="FF7F4D"/>
                  </a:solidFill>
                  <a:cs typeface="Arial" panose="020B0604020202020204" pitchFamily="34" charset="0"/>
                </a:rPr>
                <a:t>Pbo + nab-Pac (PD-L1+, n = 170)</a:t>
              </a:r>
              <a:br>
                <a:rPr lang="en-US" sz="1050" b="1" dirty="0">
                  <a:solidFill>
                    <a:srgbClr val="FF7F4D"/>
                  </a:solidFill>
                  <a:cs typeface="Arial" panose="020B0604020202020204" pitchFamily="34" charset="0"/>
                </a:rPr>
              </a:br>
              <a:r>
                <a:rPr lang="en-US" sz="1050" b="1" dirty="0">
                  <a:solidFill>
                    <a:srgbClr val="005086"/>
                  </a:solidFill>
                  <a:cs typeface="Arial" panose="020B0604020202020204" pitchFamily="34" charset="0"/>
                </a:rPr>
                <a:t>Atezo + nab-Pac (PD-L1-, n = 249)</a:t>
              </a:r>
              <a:br>
                <a:rPr lang="en-US" sz="1050" b="1" dirty="0">
                  <a:solidFill>
                    <a:srgbClr val="005086"/>
                  </a:solidFill>
                  <a:cs typeface="Arial" panose="020B0604020202020204" pitchFamily="34" charset="0"/>
                </a:rPr>
              </a:br>
              <a:r>
                <a:rPr lang="en-US" sz="1050" b="1" dirty="0">
                  <a:solidFill>
                    <a:srgbClr val="FF7F4D"/>
                  </a:solidFill>
                  <a:cs typeface="Arial" panose="020B0604020202020204" pitchFamily="34" charset="0"/>
                </a:rPr>
                <a:t>Pbo + nab-Pac (PD-L1-, n = 250)</a:t>
              </a:r>
            </a:p>
          </p:txBody>
        </p:sp>
        <p:cxnSp>
          <p:nvCxnSpPr>
            <p:cNvPr id="917" name="Straight Connector 201">
              <a:extLst>
                <a:ext uri="{FF2B5EF4-FFF2-40B4-BE49-F238E27FC236}">
                  <a16:creationId xmlns:a16="http://schemas.microsoft.com/office/drawing/2014/main" xmlns="" id="{0BB3DF81-A284-C400-CB2D-C22F881246AA}"/>
                </a:ext>
              </a:extLst>
            </p:cNvPr>
            <p:cNvCxnSpPr/>
            <p:nvPr/>
          </p:nvCxnSpPr>
          <p:spPr bwMode="auto">
            <a:xfrm>
              <a:off x="2742150" y="4000859"/>
              <a:ext cx="159224" cy="0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8" name="Straight Connector 202">
              <a:extLst>
                <a:ext uri="{FF2B5EF4-FFF2-40B4-BE49-F238E27FC236}">
                  <a16:creationId xmlns:a16="http://schemas.microsoft.com/office/drawing/2014/main" xmlns="" id="{5E28E9B0-4D53-86B1-984B-D867B7242C29}"/>
                </a:ext>
              </a:extLst>
            </p:cNvPr>
            <p:cNvCxnSpPr/>
            <p:nvPr/>
          </p:nvCxnSpPr>
          <p:spPr bwMode="auto">
            <a:xfrm>
              <a:off x="2735326" y="3837929"/>
              <a:ext cx="159224" cy="0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9" name="Straight Connector 203">
              <a:extLst>
                <a:ext uri="{FF2B5EF4-FFF2-40B4-BE49-F238E27FC236}">
                  <a16:creationId xmlns:a16="http://schemas.microsoft.com/office/drawing/2014/main" xmlns="" id="{4FDBA569-5F18-B293-77AD-57889C91A8D7}"/>
                </a:ext>
              </a:extLst>
            </p:cNvPr>
            <p:cNvCxnSpPr/>
            <p:nvPr/>
          </p:nvCxnSpPr>
          <p:spPr bwMode="auto">
            <a:xfrm>
              <a:off x="2739875" y="4334195"/>
              <a:ext cx="159224" cy="0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0" name="Straight Connector 204">
              <a:extLst>
                <a:ext uri="{FF2B5EF4-FFF2-40B4-BE49-F238E27FC236}">
                  <a16:creationId xmlns:a16="http://schemas.microsoft.com/office/drawing/2014/main" xmlns="" id="{C706A492-CDBD-3189-F6B0-FC442E5349C6}"/>
                </a:ext>
              </a:extLst>
            </p:cNvPr>
            <p:cNvCxnSpPr/>
            <p:nvPr/>
          </p:nvCxnSpPr>
          <p:spPr bwMode="auto">
            <a:xfrm>
              <a:off x="2749379" y="4166063"/>
              <a:ext cx="159224" cy="0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21" name="Group 233">
            <a:extLst>
              <a:ext uri="{FF2B5EF4-FFF2-40B4-BE49-F238E27FC236}">
                <a16:creationId xmlns:a16="http://schemas.microsoft.com/office/drawing/2014/main" xmlns="" id="{7D7E32AA-75AA-7F77-CAA1-2816F1ACB25A}"/>
              </a:ext>
            </a:extLst>
          </p:cNvPr>
          <p:cNvGrpSpPr/>
          <p:nvPr/>
        </p:nvGrpSpPr>
        <p:grpSpPr>
          <a:xfrm>
            <a:off x="2701521" y="1306302"/>
            <a:ext cx="8124967" cy="2692903"/>
            <a:chOff x="2192740" y="1792406"/>
            <a:chExt cx="8124967" cy="2692903"/>
          </a:xfrm>
        </p:grpSpPr>
        <p:sp>
          <p:nvSpPr>
            <p:cNvPr id="922" name="Freeform: Shape 207">
              <a:extLst>
                <a:ext uri="{FF2B5EF4-FFF2-40B4-BE49-F238E27FC236}">
                  <a16:creationId xmlns:a16="http://schemas.microsoft.com/office/drawing/2014/main" xmlns="" id="{465927E4-926C-1A41-0FFE-A789A220F86D}"/>
                </a:ext>
              </a:extLst>
            </p:cNvPr>
            <p:cNvSpPr/>
            <p:nvPr/>
          </p:nvSpPr>
          <p:spPr bwMode="auto">
            <a:xfrm>
              <a:off x="2192740" y="1792406"/>
              <a:ext cx="8124967" cy="2629469"/>
            </a:xfrm>
            <a:custGeom>
              <a:avLst/>
              <a:gdLst>
                <a:gd name="connsiteX0" fmla="*/ 8124967 w 8124967"/>
                <a:gd name="connsiteY0" fmla="*/ 2629469 h 2629469"/>
                <a:gd name="connsiteX1" fmla="*/ 6619164 w 8124967"/>
                <a:gd name="connsiteY1" fmla="*/ 2629469 h 2629469"/>
                <a:gd name="connsiteX2" fmla="*/ 6619164 w 8124967"/>
                <a:gd name="connsiteY2" fmla="*/ 2538484 h 2629469"/>
                <a:gd name="connsiteX3" fmla="*/ 6141493 w 8124967"/>
                <a:gd name="connsiteY3" fmla="*/ 2538484 h 2629469"/>
                <a:gd name="connsiteX4" fmla="*/ 6141493 w 8124967"/>
                <a:gd name="connsiteY4" fmla="*/ 2492991 h 2629469"/>
                <a:gd name="connsiteX5" fmla="*/ 6091451 w 8124967"/>
                <a:gd name="connsiteY5" fmla="*/ 2492991 h 2629469"/>
                <a:gd name="connsiteX6" fmla="*/ 6091451 w 8124967"/>
                <a:gd name="connsiteY6" fmla="*/ 2465695 h 2629469"/>
                <a:gd name="connsiteX7" fmla="*/ 5950424 w 8124967"/>
                <a:gd name="connsiteY7" fmla="*/ 2465695 h 2629469"/>
                <a:gd name="connsiteX8" fmla="*/ 5950424 w 8124967"/>
                <a:gd name="connsiteY8" fmla="*/ 2465695 h 2629469"/>
                <a:gd name="connsiteX9" fmla="*/ 5950424 w 8124967"/>
                <a:gd name="connsiteY9" fmla="*/ 2424752 h 2629469"/>
                <a:gd name="connsiteX10" fmla="*/ 5809397 w 8124967"/>
                <a:gd name="connsiteY10" fmla="*/ 2424752 h 2629469"/>
                <a:gd name="connsiteX11" fmla="*/ 5809397 w 8124967"/>
                <a:gd name="connsiteY11" fmla="*/ 2351964 h 2629469"/>
                <a:gd name="connsiteX12" fmla="*/ 5754806 w 8124967"/>
                <a:gd name="connsiteY12" fmla="*/ 2351964 h 2629469"/>
                <a:gd name="connsiteX13" fmla="*/ 5754806 w 8124967"/>
                <a:gd name="connsiteY13" fmla="*/ 2311021 h 2629469"/>
                <a:gd name="connsiteX14" fmla="*/ 5672920 w 8124967"/>
                <a:gd name="connsiteY14" fmla="*/ 2311021 h 2629469"/>
                <a:gd name="connsiteX15" fmla="*/ 5672920 w 8124967"/>
                <a:gd name="connsiteY15" fmla="*/ 2270078 h 2629469"/>
                <a:gd name="connsiteX16" fmla="*/ 5372669 w 8124967"/>
                <a:gd name="connsiteY16" fmla="*/ 2270078 h 2629469"/>
                <a:gd name="connsiteX17" fmla="*/ 5372669 w 8124967"/>
                <a:gd name="connsiteY17" fmla="*/ 2233684 h 2629469"/>
                <a:gd name="connsiteX18" fmla="*/ 5222544 w 8124967"/>
                <a:gd name="connsiteY18" fmla="*/ 2233684 h 2629469"/>
                <a:gd name="connsiteX19" fmla="*/ 5222544 w 8124967"/>
                <a:gd name="connsiteY19" fmla="*/ 2197290 h 2629469"/>
                <a:gd name="connsiteX20" fmla="*/ 5140657 w 8124967"/>
                <a:gd name="connsiteY20" fmla="*/ 2197290 h 2629469"/>
                <a:gd name="connsiteX21" fmla="*/ 5140657 w 8124967"/>
                <a:gd name="connsiteY21" fmla="*/ 2151797 h 2629469"/>
                <a:gd name="connsiteX22" fmla="*/ 5067869 w 8124967"/>
                <a:gd name="connsiteY22" fmla="*/ 2151797 h 2629469"/>
                <a:gd name="connsiteX23" fmla="*/ 5067869 w 8124967"/>
                <a:gd name="connsiteY23" fmla="*/ 2115403 h 2629469"/>
                <a:gd name="connsiteX24" fmla="*/ 4990532 w 8124967"/>
                <a:gd name="connsiteY24" fmla="*/ 2115403 h 2629469"/>
                <a:gd name="connsiteX25" fmla="*/ 4990532 w 8124967"/>
                <a:gd name="connsiteY25" fmla="*/ 2033516 h 2629469"/>
                <a:gd name="connsiteX26" fmla="*/ 4890448 w 8124967"/>
                <a:gd name="connsiteY26" fmla="*/ 2033516 h 2629469"/>
                <a:gd name="connsiteX27" fmla="*/ 4890448 w 8124967"/>
                <a:gd name="connsiteY27" fmla="*/ 1992573 h 2629469"/>
                <a:gd name="connsiteX28" fmla="*/ 4813111 w 8124967"/>
                <a:gd name="connsiteY28" fmla="*/ 1992573 h 2629469"/>
                <a:gd name="connsiteX29" fmla="*/ 4813111 w 8124967"/>
                <a:gd name="connsiteY29" fmla="*/ 1956179 h 2629469"/>
                <a:gd name="connsiteX30" fmla="*/ 4685732 w 8124967"/>
                <a:gd name="connsiteY30" fmla="*/ 1956179 h 2629469"/>
                <a:gd name="connsiteX31" fmla="*/ 4685732 w 8124967"/>
                <a:gd name="connsiteY31" fmla="*/ 1937982 h 2629469"/>
                <a:gd name="connsiteX32" fmla="*/ 4476466 w 8124967"/>
                <a:gd name="connsiteY32" fmla="*/ 1937982 h 2629469"/>
                <a:gd name="connsiteX33" fmla="*/ 4476466 w 8124967"/>
                <a:gd name="connsiteY33" fmla="*/ 1878842 h 2629469"/>
                <a:gd name="connsiteX34" fmla="*/ 4399129 w 8124967"/>
                <a:gd name="connsiteY34" fmla="*/ 1878842 h 2629469"/>
                <a:gd name="connsiteX35" fmla="*/ 4399129 w 8124967"/>
                <a:gd name="connsiteY35" fmla="*/ 1842448 h 2629469"/>
                <a:gd name="connsiteX36" fmla="*/ 4399129 w 8124967"/>
                <a:gd name="connsiteY36" fmla="*/ 1842448 h 2629469"/>
                <a:gd name="connsiteX37" fmla="*/ 4362735 w 8124967"/>
                <a:gd name="connsiteY37" fmla="*/ 1842448 h 2629469"/>
                <a:gd name="connsiteX38" fmla="*/ 4362735 w 8124967"/>
                <a:gd name="connsiteY38" fmla="*/ 1801504 h 2629469"/>
                <a:gd name="connsiteX39" fmla="*/ 4267200 w 8124967"/>
                <a:gd name="connsiteY39" fmla="*/ 1801504 h 2629469"/>
                <a:gd name="connsiteX40" fmla="*/ 4280848 w 8124967"/>
                <a:gd name="connsiteY40" fmla="*/ 1787856 h 2629469"/>
                <a:gd name="connsiteX41" fmla="*/ 4162567 w 8124967"/>
                <a:gd name="connsiteY41" fmla="*/ 1787856 h 2629469"/>
                <a:gd name="connsiteX42" fmla="*/ 4162567 w 8124967"/>
                <a:gd name="connsiteY42" fmla="*/ 1751463 h 2629469"/>
                <a:gd name="connsiteX43" fmla="*/ 4094329 w 8124967"/>
                <a:gd name="connsiteY43" fmla="*/ 1751463 h 2629469"/>
                <a:gd name="connsiteX44" fmla="*/ 4094329 w 8124967"/>
                <a:gd name="connsiteY44" fmla="*/ 1715069 h 2629469"/>
                <a:gd name="connsiteX45" fmla="*/ 3935105 w 8124967"/>
                <a:gd name="connsiteY45" fmla="*/ 1715069 h 2629469"/>
                <a:gd name="connsiteX46" fmla="*/ 3935105 w 8124967"/>
                <a:gd name="connsiteY46" fmla="*/ 1660478 h 2629469"/>
                <a:gd name="connsiteX47" fmla="*/ 3844120 w 8124967"/>
                <a:gd name="connsiteY47" fmla="*/ 1660478 h 2629469"/>
                <a:gd name="connsiteX48" fmla="*/ 3844120 w 8124967"/>
                <a:gd name="connsiteY48" fmla="*/ 1605887 h 2629469"/>
                <a:gd name="connsiteX49" fmla="*/ 3798627 w 8124967"/>
                <a:gd name="connsiteY49" fmla="*/ 1605887 h 2629469"/>
                <a:gd name="connsiteX50" fmla="*/ 3798627 w 8124967"/>
                <a:gd name="connsiteY50" fmla="*/ 1578591 h 2629469"/>
                <a:gd name="connsiteX51" fmla="*/ 3598460 w 8124967"/>
                <a:gd name="connsiteY51" fmla="*/ 1578591 h 2629469"/>
                <a:gd name="connsiteX52" fmla="*/ 3598460 w 8124967"/>
                <a:gd name="connsiteY52" fmla="*/ 1537648 h 2629469"/>
                <a:gd name="connsiteX53" fmla="*/ 3566615 w 8124967"/>
                <a:gd name="connsiteY53" fmla="*/ 1537648 h 2629469"/>
                <a:gd name="connsiteX54" fmla="*/ 3566615 w 8124967"/>
                <a:gd name="connsiteY54" fmla="*/ 1501254 h 2629469"/>
                <a:gd name="connsiteX55" fmla="*/ 3525672 w 8124967"/>
                <a:gd name="connsiteY55" fmla="*/ 1501254 h 2629469"/>
                <a:gd name="connsiteX56" fmla="*/ 3525672 w 8124967"/>
                <a:gd name="connsiteY56" fmla="*/ 1460310 h 2629469"/>
                <a:gd name="connsiteX57" fmla="*/ 3434687 w 8124967"/>
                <a:gd name="connsiteY57" fmla="*/ 1460310 h 2629469"/>
                <a:gd name="connsiteX58" fmla="*/ 3434687 w 8124967"/>
                <a:gd name="connsiteY58" fmla="*/ 1437564 h 2629469"/>
                <a:gd name="connsiteX59" fmla="*/ 3357350 w 8124967"/>
                <a:gd name="connsiteY59" fmla="*/ 1437564 h 2629469"/>
                <a:gd name="connsiteX60" fmla="*/ 3357350 w 8124967"/>
                <a:gd name="connsiteY60" fmla="*/ 1414818 h 2629469"/>
                <a:gd name="connsiteX61" fmla="*/ 3284561 w 8124967"/>
                <a:gd name="connsiteY61" fmla="*/ 1414818 h 2629469"/>
                <a:gd name="connsiteX62" fmla="*/ 3284561 w 8124967"/>
                <a:gd name="connsiteY62" fmla="*/ 1392072 h 2629469"/>
                <a:gd name="connsiteX63" fmla="*/ 3225421 w 8124967"/>
                <a:gd name="connsiteY63" fmla="*/ 1392072 h 2629469"/>
                <a:gd name="connsiteX64" fmla="*/ 3225421 w 8124967"/>
                <a:gd name="connsiteY64" fmla="*/ 1346579 h 2629469"/>
                <a:gd name="connsiteX65" fmla="*/ 3170830 w 8124967"/>
                <a:gd name="connsiteY65" fmla="*/ 1346579 h 2629469"/>
                <a:gd name="connsiteX66" fmla="*/ 3170830 w 8124967"/>
                <a:gd name="connsiteY66" fmla="*/ 1314734 h 2629469"/>
                <a:gd name="connsiteX67" fmla="*/ 3088944 w 8124967"/>
                <a:gd name="connsiteY67" fmla="*/ 1314734 h 2629469"/>
                <a:gd name="connsiteX68" fmla="*/ 3088944 w 8124967"/>
                <a:gd name="connsiteY68" fmla="*/ 1260143 h 2629469"/>
                <a:gd name="connsiteX69" fmla="*/ 2988860 w 8124967"/>
                <a:gd name="connsiteY69" fmla="*/ 1260143 h 2629469"/>
                <a:gd name="connsiteX70" fmla="*/ 2988860 w 8124967"/>
                <a:gd name="connsiteY70" fmla="*/ 1232848 h 2629469"/>
                <a:gd name="connsiteX71" fmla="*/ 2852382 w 8124967"/>
                <a:gd name="connsiteY71" fmla="*/ 1232848 h 2629469"/>
                <a:gd name="connsiteX72" fmla="*/ 2852382 w 8124967"/>
                <a:gd name="connsiteY72" fmla="*/ 1196454 h 2629469"/>
                <a:gd name="connsiteX73" fmla="*/ 2797791 w 8124967"/>
                <a:gd name="connsiteY73" fmla="*/ 1196454 h 2629469"/>
                <a:gd name="connsiteX74" fmla="*/ 2797791 w 8124967"/>
                <a:gd name="connsiteY74" fmla="*/ 1155510 h 2629469"/>
                <a:gd name="connsiteX75" fmla="*/ 2684060 w 8124967"/>
                <a:gd name="connsiteY75" fmla="*/ 1155510 h 2629469"/>
                <a:gd name="connsiteX76" fmla="*/ 2684060 w 8124967"/>
                <a:gd name="connsiteY76" fmla="*/ 1119116 h 2629469"/>
                <a:gd name="connsiteX77" fmla="*/ 2593075 w 8124967"/>
                <a:gd name="connsiteY77" fmla="*/ 1119116 h 2629469"/>
                <a:gd name="connsiteX78" fmla="*/ 2593075 w 8124967"/>
                <a:gd name="connsiteY78" fmla="*/ 1119116 h 2629469"/>
                <a:gd name="connsiteX79" fmla="*/ 2593075 w 8124967"/>
                <a:gd name="connsiteY79" fmla="*/ 1087272 h 2629469"/>
                <a:gd name="connsiteX80" fmla="*/ 2524836 w 8124967"/>
                <a:gd name="connsiteY80" fmla="*/ 1087272 h 2629469"/>
                <a:gd name="connsiteX81" fmla="*/ 2524836 w 8124967"/>
                <a:gd name="connsiteY81" fmla="*/ 1028131 h 2629469"/>
                <a:gd name="connsiteX82" fmla="*/ 2361063 w 8124967"/>
                <a:gd name="connsiteY82" fmla="*/ 1028131 h 2629469"/>
                <a:gd name="connsiteX83" fmla="*/ 2361063 w 8124967"/>
                <a:gd name="connsiteY83" fmla="*/ 959893 h 2629469"/>
                <a:gd name="connsiteX84" fmla="*/ 2256430 w 8124967"/>
                <a:gd name="connsiteY84" fmla="*/ 959893 h 2629469"/>
                <a:gd name="connsiteX85" fmla="*/ 2256430 w 8124967"/>
                <a:gd name="connsiteY85" fmla="*/ 959893 h 2629469"/>
                <a:gd name="connsiteX86" fmla="*/ 2256430 w 8124967"/>
                <a:gd name="connsiteY86" fmla="*/ 928048 h 2629469"/>
                <a:gd name="connsiteX87" fmla="*/ 2165445 w 8124967"/>
                <a:gd name="connsiteY87" fmla="*/ 928048 h 2629469"/>
                <a:gd name="connsiteX88" fmla="*/ 2165445 w 8124967"/>
                <a:gd name="connsiteY88" fmla="*/ 896203 h 2629469"/>
                <a:gd name="connsiteX89" fmla="*/ 2015320 w 8124967"/>
                <a:gd name="connsiteY89" fmla="*/ 896203 h 2629469"/>
                <a:gd name="connsiteX90" fmla="*/ 2015320 w 8124967"/>
                <a:gd name="connsiteY90" fmla="*/ 855260 h 2629469"/>
                <a:gd name="connsiteX91" fmla="*/ 1960729 w 8124967"/>
                <a:gd name="connsiteY91" fmla="*/ 855260 h 2629469"/>
                <a:gd name="connsiteX92" fmla="*/ 1960729 w 8124967"/>
                <a:gd name="connsiteY92" fmla="*/ 814316 h 2629469"/>
                <a:gd name="connsiteX93" fmla="*/ 1919785 w 8124967"/>
                <a:gd name="connsiteY93" fmla="*/ 814316 h 2629469"/>
                <a:gd name="connsiteX94" fmla="*/ 1919785 w 8124967"/>
                <a:gd name="connsiteY94" fmla="*/ 773373 h 2629469"/>
                <a:gd name="connsiteX95" fmla="*/ 1769660 w 8124967"/>
                <a:gd name="connsiteY95" fmla="*/ 773373 h 2629469"/>
                <a:gd name="connsiteX96" fmla="*/ 1769660 w 8124967"/>
                <a:gd name="connsiteY96" fmla="*/ 727881 h 2629469"/>
                <a:gd name="connsiteX97" fmla="*/ 1674126 w 8124967"/>
                <a:gd name="connsiteY97" fmla="*/ 727881 h 2629469"/>
                <a:gd name="connsiteX98" fmla="*/ 1674126 w 8124967"/>
                <a:gd name="connsiteY98" fmla="*/ 677839 h 2629469"/>
                <a:gd name="connsiteX99" fmla="*/ 1601338 w 8124967"/>
                <a:gd name="connsiteY99" fmla="*/ 677839 h 2629469"/>
                <a:gd name="connsiteX100" fmla="*/ 1601338 w 8124967"/>
                <a:gd name="connsiteY100" fmla="*/ 605051 h 2629469"/>
                <a:gd name="connsiteX101" fmla="*/ 1546747 w 8124967"/>
                <a:gd name="connsiteY101" fmla="*/ 605051 h 2629469"/>
                <a:gd name="connsiteX102" fmla="*/ 1546747 w 8124967"/>
                <a:gd name="connsiteY102" fmla="*/ 564107 h 2629469"/>
                <a:gd name="connsiteX103" fmla="*/ 1414818 w 8124967"/>
                <a:gd name="connsiteY103" fmla="*/ 564107 h 2629469"/>
                <a:gd name="connsiteX104" fmla="*/ 1414818 w 8124967"/>
                <a:gd name="connsiteY104" fmla="*/ 514066 h 2629469"/>
                <a:gd name="connsiteX105" fmla="*/ 1255594 w 8124967"/>
                <a:gd name="connsiteY105" fmla="*/ 514066 h 2629469"/>
                <a:gd name="connsiteX106" fmla="*/ 1255594 w 8124967"/>
                <a:gd name="connsiteY106" fmla="*/ 473122 h 2629469"/>
                <a:gd name="connsiteX107" fmla="*/ 1196454 w 8124967"/>
                <a:gd name="connsiteY107" fmla="*/ 473122 h 2629469"/>
                <a:gd name="connsiteX108" fmla="*/ 1196454 w 8124967"/>
                <a:gd name="connsiteY108" fmla="*/ 409433 h 2629469"/>
                <a:gd name="connsiteX109" fmla="*/ 1164609 w 8124967"/>
                <a:gd name="connsiteY109" fmla="*/ 409433 h 2629469"/>
                <a:gd name="connsiteX110" fmla="*/ 1164609 w 8124967"/>
                <a:gd name="connsiteY110" fmla="*/ 377588 h 2629469"/>
                <a:gd name="connsiteX111" fmla="*/ 1046329 w 8124967"/>
                <a:gd name="connsiteY111" fmla="*/ 377588 h 2629469"/>
                <a:gd name="connsiteX112" fmla="*/ 1046329 w 8124967"/>
                <a:gd name="connsiteY112" fmla="*/ 336645 h 2629469"/>
                <a:gd name="connsiteX113" fmla="*/ 991738 w 8124967"/>
                <a:gd name="connsiteY113" fmla="*/ 336645 h 2629469"/>
                <a:gd name="connsiteX114" fmla="*/ 991738 w 8124967"/>
                <a:gd name="connsiteY114" fmla="*/ 282054 h 2629469"/>
                <a:gd name="connsiteX115" fmla="*/ 964442 w 8124967"/>
                <a:gd name="connsiteY115" fmla="*/ 282054 h 2629469"/>
                <a:gd name="connsiteX116" fmla="*/ 964442 w 8124967"/>
                <a:gd name="connsiteY116" fmla="*/ 222913 h 2629469"/>
                <a:gd name="connsiteX117" fmla="*/ 827964 w 8124967"/>
                <a:gd name="connsiteY117" fmla="*/ 222913 h 2629469"/>
                <a:gd name="connsiteX118" fmla="*/ 827964 w 8124967"/>
                <a:gd name="connsiteY118" fmla="*/ 191069 h 2629469"/>
                <a:gd name="connsiteX119" fmla="*/ 664191 w 8124967"/>
                <a:gd name="connsiteY119" fmla="*/ 191069 h 2629469"/>
                <a:gd name="connsiteX120" fmla="*/ 664191 w 8124967"/>
                <a:gd name="connsiteY120" fmla="*/ 168322 h 2629469"/>
                <a:gd name="connsiteX121" fmla="*/ 500418 w 8124967"/>
                <a:gd name="connsiteY121" fmla="*/ 168322 h 2629469"/>
                <a:gd name="connsiteX122" fmla="*/ 500418 w 8124967"/>
                <a:gd name="connsiteY122" fmla="*/ 136478 h 2629469"/>
                <a:gd name="connsiteX123" fmla="*/ 450376 w 8124967"/>
                <a:gd name="connsiteY123" fmla="*/ 136478 h 2629469"/>
                <a:gd name="connsiteX124" fmla="*/ 450376 w 8124967"/>
                <a:gd name="connsiteY124" fmla="*/ 86436 h 2629469"/>
                <a:gd name="connsiteX125" fmla="*/ 413982 w 8124967"/>
                <a:gd name="connsiteY125" fmla="*/ 86436 h 2629469"/>
                <a:gd name="connsiteX126" fmla="*/ 413982 w 8124967"/>
                <a:gd name="connsiteY126" fmla="*/ 54591 h 2629469"/>
                <a:gd name="connsiteX127" fmla="*/ 318448 w 8124967"/>
                <a:gd name="connsiteY127" fmla="*/ 54591 h 2629469"/>
                <a:gd name="connsiteX128" fmla="*/ 318448 w 8124967"/>
                <a:gd name="connsiteY128" fmla="*/ 18197 h 2629469"/>
                <a:gd name="connsiteX129" fmla="*/ 86436 w 8124967"/>
                <a:gd name="connsiteY129" fmla="*/ 18197 h 2629469"/>
                <a:gd name="connsiteX130" fmla="*/ 86436 w 8124967"/>
                <a:gd name="connsiteY130" fmla="*/ 0 h 2629469"/>
                <a:gd name="connsiteX131" fmla="*/ 0 w 8124967"/>
                <a:gd name="connsiteY131" fmla="*/ 0 h 262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8124967" h="2629469">
                  <a:moveTo>
                    <a:pt x="8124967" y="2629469"/>
                  </a:moveTo>
                  <a:lnTo>
                    <a:pt x="6619164" y="2629469"/>
                  </a:lnTo>
                  <a:lnTo>
                    <a:pt x="6619164" y="2538484"/>
                  </a:lnTo>
                  <a:lnTo>
                    <a:pt x="6141493" y="2538484"/>
                  </a:lnTo>
                  <a:lnTo>
                    <a:pt x="6141493" y="2492991"/>
                  </a:lnTo>
                  <a:lnTo>
                    <a:pt x="6091451" y="2492991"/>
                  </a:lnTo>
                  <a:lnTo>
                    <a:pt x="6091451" y="2465695"/>
                  </a:lnTo>
                  <a:lnTo>
                    <a:pt x="5950424" y="2465695"/>
                  </a:lnTo>
                  <a:lnTo>
                    <a:pt x="5950424" y="2465695"/>
                  </a:lnTo>
                  <a:lnTo>
                    <a:pt x="5950424" y="2424752"/>
                  </a:lnTo>
                  <a:lnTo>
                    <a:pt x="5809397" y="2424752"/>
                  </a:lnTo>
                  <a:lnTo>
                    <a:pt x="5809397" y="2351964"/>
                  </a:lnTo>
                  <a:lnTo>
                    <a:pt x="5754806" y="2351964"/>
                  </a:lnTo>
                  <a:lnTo>
                    <a:pt x="5754806" y="2311021"/>
                  </a:lnTo>
                  <a:lnTo>
                    <a:pt x="5672920" y="2311021"/>
                  </a:lnTo>
                  <a:lnTo>
                    <a:pt x="5672920" y="2270078"/>
                  </a:lnTo>
                  <a:lnTo>
                    <a:pt x="5372669" y="2270078"/>
                  </a:lnTo>
                  <a:lnTo>
                    <a:pt x="5372669" y="2233684"/>
                  </a:lnTo>
                  <a:lnTo>
                    <a:pt x="5222544" y="2233684"/>
                  </a:lnTo>
                  <a:lnTo>
                    <a:pt x="5222544" y="2197290"/>
                  </a:lnTo>
                  <a:lnTo>
                    <a:pt x="5140657" y="2197290"/>
                  </a:lnTo>
                  <a:lnTo>
                    <a:pt x="5140657" y="2151797"/>
                  </a:lnTo>
                  <a:lnTo>
                    <a:pt x="5067869" y="2151797"/>
                  </a:lnTo>
                  <a:lnTo>
                    <a:pt x="5067869" y="2115403"/>
                  </a:lnTo>
                  <a:lnTo>
                    <a:pt x="4990532" y="2115403"/>
                  </a:lnTo>
                  <a:lnTo>
                    <a:pt x="4990532" y="2033516"/>
                  </a:lnTo>
                  <a:lnTo>
                    <a:pt x="4890448" y="2033516"/>
                  </a:lnTo>
                  <a:lnTo>
                    <a:pt x="4890448" y="1992573"/>
                  </a:lnTo>
                  <a:lnTo>
                    <a:pt x="4813111" y="1992573"/>
                  </a:lnTo>
                  <a:lnTo>
                    <a:pt x="4813111" y="1956179"/>
                  </a:lnTo>
                  <a:lnTo>
                    <a:pt x="4685732" y="1956179"/>
                  </a:lnTo>
                  <a:lnTo>
                    <a:pt x="4685732" y="1937982"/>
                  </a:lnTo>
                  <a:lnTo>
                    <a:pt x="4476466" y="1937982"/>
                  </a:lnTo>
                  <a:lnTo>
                    <a:pt x="4476466" y="1878842"/>
                  </a:lnTo>
                  <a:lnTo>
                    <a:pt x="4399129" y="1878842"/>
                  </a:lnTo>
                  <a:lnTo>
                    <a:pt x="4399129" y="1842448"/>
                  </a:lnTo>
                  <a:lnTo>
                    <a:pt x="4399129" y="1842448"/>
                  </a:lnTo>
                  <a:lnTo>
                    <a:pt x="4362735" y="1842448"/>
                  </a:lnTo>
                  <a:lnTo>
                    <a:pt x="4362735" y="1801504"/>
                  </a:lnTo>
                  <a:lnTo>
                    <a:pt x="4267200" y="1801504"/>
                  </a:lnTo>
                  <a:lnTo>
                    <a:pt x="4280848" y="1787856"/>
                  </a:lnTo>
                  <a:lnTo>
                    <a:pt x="4162567" y="1787856"/>
                  </a:lnTo>
                  <a:lnTo>
                    <a:pt x="4162567" y="1751463"/>
                  </a:lnTo>
                  <a:lnTo>
                    <a:pt x="4094329" y="1751463"/>
                  </a:lnTo>
                  <a:lnTo>
                    <a:pt x="4094329" y="1715069"/>
                  </a:lnTo>
                  <a:lnTo>
                    <a:pt x="3935105" y="1715069"/>
                  </a:lnTo>
                  <a:lnTo>
                    <a:pt x="3935105" y="1660478"/>
                  </a:lnTo>
                  <a:lnTo>
                    <a:pt x="3844120" y="1660478"/>
                  </a:lnTo>
                  <a:lnTo>
                    <a:pt x="3844120" y="1605887"/>
                  </a:lnTo>
                  <a:lnTo>
                    <a:pt x="3798627" y="1605887"/>
                  </a:lnTo>
                  <a:lnTo>
                    <a:pt x="3798627" y="1578591"/>
                  </a:lnTo>
                  <a:lnTo>
                    <a:pt x="3598460" y="1578591"/>
                  </a:lnTo>
                  <a:lnTo>
                    <a:pt x="3598460" y="1537648"/>
                  </a:lnTo>
                  <a:lnTo>
                    <a:pt x="3566615" y="1537648"/>
                  </a:lnTo>
                  <a:lnTo>
                    <a:pt x="3566615" y="1501254"/>
                  </a:lnTo>
                  <a:lnTo>
                    <a:pt x="3525672" y="1501254"/>
                  </a:lnTo>
                  <a:lnTo>
                    <a:pt x="3525672" y="1460310"/>
                  </a:lnTo>
                  <a:lnTo>
                    <a:pt x="3434687" y="1460310"/>
                  </a:lnTo>
                  <a:lnTo>
                    <a:pt x="3434687" y="1437564"/>
                  </a:lnTo>
                  <a:lnTo>
                    <a:pt x="3357350" y="1437564"/>
                  </a:lnTo>
                  <a:lnTo>
                    <a:pt x="3357350" y="1414818"/>
                  </a:lnTo>
                  <a:lnTo>
                    <a:pt x="3284561" y="1414818"/>
                  </a:lnTo>
                  <a:lnTo>
                    <a:pt x="3284561" y="1392072"/>
                  </a:lnTo>
                  <a:lnTo>
                    <a:pt x="3225421" y="1392072"/>
                  </a:lnTo>
                  <a:lnTo>
                    <a:pt x="3225421" y="1346579"/>
                  </a:lnTo>
                  <a:lnTo>
                    <a:pt x="3170830" y="1346579"/>
                  </a:lnTo>
                  <a:lnTo>
                    <a:pt x="3170830" y="1314734"/>
                  </a:lnTo>
                  <a:lnTo>
                    <a:pt x="3088944" y="1314734"/>
                  </a:lnTo>
                  <a:lnTo>
                    <a:pt x="3088944" y="1260143"/>
                  </a:lnTo>
                  <a:lnTo>
                    <a:pt x="2988860" y="1260143"/>
                  </a:lnTo>
                  <a:lnTo>
                    <a:pt x="2988860" y="1232848"/>
                  </a:lnTo>
                  <a:lnTo>
                    <a:pt x="2852382" y="1232848"/>
                  </a:lnTo>
                  <a:lnTo>
                    <a:pt x="2852382" y="1196454"/>
                  </a:lnTo>
                  <a:lnTo>
                    <a:pt x="2797791" y="1196454"/>
                  </a:lnTo>
                  <a:lnTo>
                    <a:pt x="2797791" y="1155510"/>
                  </a:lnTo>
                  <a:lnTo>
                    <a:pt x="2684060" y="1155510"/>
                  </a:lnTo>
                  <a:lnTo>
                    <a:pt x="2684060" y="1119116"/>
                  </a:lnTo>
                  <a:lnTo>
                    <a:pt x="2593075" y="1119116"/>
                  </a:lnTo>
                  <a:lnTo>
                    <a:pt x="2593075" y="1119116"/>
                  </a:lnTo>
                  <a:lnTo>
                    <a:pt x="2593075" y="1087272"/>
                  </a:lnTo>
                  <a:lnTo>
                    <a:pt x="2524836" y="1087272"/>
                  </a:lnTo>
                  <a:lnTo>
                    <a:pt x="2524836" y="1028131"/>
                  </a:lnTo>
                  <a:lnTo>
                    <a:pt x="2361063" y="1028131"/>
                  </a:lnTo>
                  <a:lnTo>
                    <a:pt x="2361063" y="959893"/>
                  </a:lnTo>
                  <a:lnTo>
                    <a:pt x="2256430" y="959893"/>
                  </a:lnTo>
                  <a:lnTo>
                    <a:pt x="2256430" y="959893"/>
                  </a:lnTo>
                  <a:lnTo>
                    <a:pt x="2256430" y="928048"/>
                  </a:lnTo>
                  <a:lnTo>
                    <a:pt x="2165445" y="928048"/>
                  </a:lnTo>
                  <a:lnTo>
                    <a:pt x="2165445" y="896203"/>
                  </a:lnTo>
                  <a:lnTo>
                    <a:pt x="2015320" y="896203"/>
                  </a:lnTo>
                  <a:lnTo>
                    <a:pt x="2015320" y="855260"/>
                  </a:lnTo>
                  <a:lnTo>
                    <a:pt x="1960729" y="855260"/>
                  </a:lnTo>
                  <a:lnTo>
                    <a:pt x="1960729" y="814316"/>
                  </a:lnTo>
                  <a:lnTo>
                    <a:pt x="1919785" y="814316"/>
                  </a:lnTo>
                  <a:lnTo>
                    <a:pt x="1919785" y="773373"/>
                  </a:lnTo>
                  <a:lnTo>
                    <a:pt x="1769660" y="773373"/>
                  </a:lnTo>
                  <a:lnTo>
                    <a:pt x="1769660" y="727881"/>
                  </a:lnTo>
                  <a:lnTo>
                    <a:pt x="1674126" y="727881"/>
                  </a:lnTo>
                  <a:lnTo>
                    <a:pt x="1674126" y="677839"/>
                  </a:lnTo>
                  <a:lnTo>
                    <a:pt x="1601338" y="677839"/>
                  </a:lnTo>
                  <a:lnTo>
                    <a:pt x="1601338" y="605051"/>
                  </a:lnTo>
                  <a:lnTo>
                    <a:pt x="1546747" y="605051"/>
                  </a:lnTo>
                  <a:lnTo>
                    <a:pt x="1546747" y="564107"/>
                  </a:lnTo>
                  <a:lnTo>
                    <a:pt x="1414818" y="564107"/>
                  </a:lnTo>
                  <a:lnTo>
                    <a:pt x="1414818" y="514066"/>
                  </a:lnTo>
                  <a:lnTo>
                    <a:pt x="1255594" y="514066"/>
                  </a:lnTo>
                  <a:lnTo>
                    <a:pt x="1255594" y="473122"/>
                  </a:lnTo>
                  <a:lnTo>
                    <a:pt x="1196454" y="473122"/>
                  </a:lnTo>
                  <a:lnTo>
                    <a:pt x="1196454" y="409433"/>
                  </a:lnTo>
                  <a:lnTo>
                    <a:pt x="1164609" y="409433"/>
                  </a:lnTo>
                  <a:lnTo>
                    <a:pt x="1164609" y="377588"/>
                  </a:lnTo>
                  <a:lnTo>
                    <a:pt x="1046329" y="377588"/>
                  </a:lnTo>
                  <a:lnTo>
                    <a:pt x="1046329" y="336645"/>
                  </a:lnTo>
                  <a:lnTo>
                    <a:pt x="991738" y="336645"/>
                  </a:lnTo>
                  <a:lnTo>
                    <a:pt x="991738" y="282054"/>
                  </a:lnTo>
                  <a:lnTo>
                    <a:pt x="964442" y="282054"/>
                  </a:lnTo>
                  <a:lnTo>
                    <a:pt x="964442" y="222913"/>
                  </a:lnTo>
                  <a:lnTo>
                    <a:pt x="827964" y="222913"/>
                  </a:lnTo>
                  <a:lnTo>
                    <a:pt x="827964" y="191069"/>
                  </a:lnTo>
                  <a:lnTo>
                    <a:pt x="664191" y="191069"/>
                  </a:lnTo>
                  <a:lnTo>
                    <a:pt x="664191" y="168322"/>
                  </a:lnTo>
                  <a:lnTo>
                    <a:pt x="500418" y="168322"/>
                  </a:lnTo>
                  <a:lnTo>
                    <a:pt x="500418" y="136478"/>
                  </a:lnTo>
                  <a:lnTo>
                    <a:pt x="450376" y="136478"/>
                  </a:lnTo>
                  <a:lnTo>
                    <a:pt x="450376" y="86436"/>
                  </a:lnTo>
                  <a:lnTo>
                    <a:pt x="413982" y="86436"/>
                  </a:lnTo>
                  <a:lnTo>
                    <a:pt x="413982" y="54591"/>
                  </a:lnTo>
                  <a:lnTo>
                    <a:pt x="318448" y="54591"/>
                  </a:lnTo>
                  <a:lnTo>
                    <a:pt x="318448" y="18197"/>
                  </a:lnTo>
                  <a:lnTo>
                    <a:pt x="86436" y="18197"/>
                  </a:lnTo>
                  <a:lnTo>
                    <a:pt x="86436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FF7F4D"/>
              </a:solidFill>
              <a:prstDash val="sysDot"/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cxnSp>
          <p:nvCxnSpPr>
            <p:cNvPr id="923" name="Straight Connector 208">
              <a:extLst>
                <a:ext uri="{FF2B5EF4-FFF2-40B4-BE49-F238E27FC236}">
                  <a16:creationId xmlns:a16="http://schemas.microsoft.com/office/drawing/2014/main" xmlns="" id="{C8FBC182-CA54-41C9-FCEC-F14C4B5400A5}"/>
                </a:ext>
              </a:extLst>
            </p:cNvPr>
            <p:cNvCxnSpPr/>
            <p:nvPr/>
          </p:nvCxnSpPr>
          <p:spPr bwMode="auto">
            <a:xfrm>
              <a:off x="10310529" y="4378355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4" name="Straight Connector 209">
              <a:extLst>
                <a:ext uri="{FF2B5EF4-FFF2-40B4-BE49-F238E27FC236}">
                  <a16:creationId xmlns:a16="http://schemas.microsoft.com/office/drawing/2014/main" xmlns="" id="{B87E8E54-4F02-C24D-0E41-83414DAE3282}"/>
                </a:ext>
              </a:extLst>
            </p:cNvPr>
            <p:cNvCxnSpPr/>
            <p:nvPr/>
          </p:nvCxnSpPr>
          <p:spPr bwMode="auto">
            <a:xfrm>
              <a:off x="9848780" y="4376081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5" name="Straight Connector 210">
              <a:extLst>
                <a:ext uri="{FF2B5EF4-FFF2-40B4-BE49-F238E27FC236}">
                  <a16:creationId xmlns:a16="http://schemas.microsoft.com/office/drawing/2014/main" xmlns="" id="{83DB422C-A734-7556-7963-F9D09A5635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89305" y="4376080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6" name="Straight Connector 211">
              <a:extLst>
                <a:ext uri="{FF2B5EF4-FFF2-40B4-BE49-F238E27FC236}">
                  <a16:creationId xmlns:a16="http://schemas.microsoft.com/office/drawing/2014/main" xmlns="" id="{7C34F91B-C0CA-52D2-5BD1-428E506E743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064033" y="4392003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7" name="Straight Connector 214">
              <a:extLst>
                <a:ext uri="{FF2B5EF4-FFF2-40B4-BE49-F238E27FC236}">
                  <a16:creationId xmlns:a16="http://schemas.microsoft.com/office/drawing/2014/main" xmlns="" id="{3A5280D4-ABFB-F5D1-16C7-906BED920C3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975323" y="4376080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8" name="Straight Connector 215">
              <a:extLst>
                <a:ext uri="{FF2B5EF4-FFF2-40B4-BE49-F238E27FC236}">
                  <a16:creationId xmlns:a16="http://schemas.microsoft.com/office/drawing/2014/main" xmlns="" id="{7C16D10E-98CD-9E37-DF52-93E9BE912E8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877514" y="4382905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9" name="Straight Connector 216">
              <a:extLst>
                <a:ext uri="{FF2B5EF4-FFF2-40B4-BE49-F238E27FC236}">
                  <a16:creationId xmlns:a16="http://schemas.microsoft.com/office/drawing/2014/main" xmlns="" id="{59ACD9B2-6052-D3BD-66E0-52B279F80F9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584087" y="4271448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0" name="Straight Connector 217">
              <a:extLst>
                <a:ext uri="{FF2B5EF4-FFF2-40B4-BE49-F238E27FC236}">
                  <a16:creationId xmlns:a16="http://schemas.microsoft.com/office/drawing/2014/main" xmlns="" id="{6A6B738C-1F4E-A27A-8372-206A96B0027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86278" y="4269173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1" name="Straight Connector 218">
              <a:extLst>
                <a:ext uri="{FF2B5EF4-FFF2-40B4-BE49-F238E27FC236}">
                  <a16:creationId xmlns:a16="http://schemas.microsoft.com/office/drawing/2014/main" xmlns="" id="{C5F9ED80-0660-727D-6E29-3DC02DED5035}"/>
                </a:ext>
              </a:extLst>
            </p:cNvPr>
            <p:cNvCxnSpPr/>
            <p:nvPr/>
          </p:nvCxnSpPr>
          <p:spPr bwMode="auto">
            <a:xfrm>
              <a:off x="8411215" y="4271448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2" name="Straight Connector 219">
              <a:extLst>
                <a:ext uri="{FF2B5EF4-FFF2-40B4-BE49-F238E27FC236}">
                  <a16:creationId xmlns:a16="http://schemas.microsoft.com/office/drawing/2014/main" xmlns="" id="{59C83982-8EB4-349D-62A3-540BA95E6F76}"/>
                </a:ext>
              </a:extLst>
            </p:cNvPr>
            <p:cNvCxnSpPr/>
            <p:nvPr/>
          </p:nvCxnSpPr>
          <p:spPr bwMode="auto">
            <a:xfrm>
              <a:off x="8367998" y="4273723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3" name="Straight Connector 220">
              <a:extLst>
                <a:ext uri="{FF2B5EF4-FFF2-40B4-BE49-F238E27FC236}">
                  <a16:creationId xmlns:a16="http://schemas.microsoft.com/office/drawing/2014/main" xmlns="" id="{0A3D07F5-7A51-3AC1-266A-95A58022B78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685609" y="4014414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4" name="Straight Connector 221">
              <a:extLst>
                <a:ext uri="{FF2B5EF4-FFF2-40B4-BE49-F238E27FC236}">
                  <a16:creationId xmlns:a16="http://schemas.microsoft.com/office/drawing/2014/main" xmlns="" id="{DBE71BEC-38E4-DF8D-71EB-7B226C5CDE4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642391" y="4016690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5" name="Straight Connector 222">
              <a:extLst>
                <a:ext uri="{FF2B5EF4-FFF2-40B4-BE49-F238E27FC236}">
                  <a16:creationId xmlns:a16="http://schemas.microsoft.com/office/drawing/2014/main" xmlns="" id="{130249D6-A7E3-6607-37DF-411399E8297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194290" y="3846092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6" name="Straight Connector 223">
              <a:extLst>
                <a:ext uri="{FF2B5EF4-FFF2-40B4-BE49-F238E27FC236}">
                  <a16:creationId xmlns:a16="http://schemas.microsoft.com/office/drawing/2014/main" xmlns="" id="{CBDF8CD9-DAC8-30F0-808A-961F84DBA9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014594" y="3702792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7" name="Straight Connector 224">
              <a:extLst>
                <a:ext uri="{FF2B5EF4-FFF2-40B4-BE49-F238E27FC236}">
                  <a16:creationId xmlns:a16="http://schemas.microsoft.com/office/drawing/2014/main" xmlns="" id="{693DF05A-0F91-9F52-00F9-0E41414314D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30350" y="3659573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8" name="Straight Connector 225">
              <a:extLst>
                <a:ext uri="{FF2B5EF4-FFF2-40B4-BE49-F238E27FC236}">
                  <a16:creationId xmlns:a16="http://schemas.microsoft.com/office/drawing/2014/main" xmlns="" id="{53AE9406-B8AA-DD8D-840A-7A0C770F950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04994" y="3502624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9" name="Straight Connector 226">
              <a:extLst>
                <a:ext uri="{FF2B5EF4-FFF2-40B4-BE49-F238E27FC236}">
                  <a16:creationId xmlns:a16="http://schemas.microsoft.com/office/drawing/2014/main" xmlns="" id="{DED6C78B-9EF0-B8AE-BDF8-DB4AEF1D892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743914" y="3664122"/>
              <a:ext cx="0" cy="93306"/>
            </a:xfrm>
            <a:prstGeom prst="line">
              <a:avLst/>
            </a:prstGeom>
            <a:noFill/>
            <a:ln w="571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0" name="Straight Connector 227">
              <a:extLst>
                <a:ext uri="{FF2B5EF4-FFF2-40B4-BE49-F238E27FC236}">
                  <a16:creationId xmlns:a16="http://schemas.microsoft.com/office/drawing/2014/main" xmlns="" id="{F91DB01F-9929-884D-B585-E20BA85D180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67682" y="3011304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1" name="Straight Connector 228">
              <a:extLst>
                <a:ext uri="{FF2B5EF4-FFF2-40B4-BE49-F238E27FC236}">
                  <a16:creationId xmlns:a16="http://schemas.microsoft.com/office/drawing/2014/main" xmlns="" id="{41FC9481-6E23-2611-5792-0E73F7AB063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733980" y="3222844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2" name="Straight Connector 229">
              <a:extLst>
                <a:ext uri="{FF2B5EF4-FFF2-40B4-BE49-F238E27FC236}">
                  <a16:creationId xmlns:a16="http://schemas.microsoft.com/office/drawing/2014/main" xmlns="" id="{9485E973-E556-45C4-650D-C9D475766EA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597503" y="3186450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3" name="Straight Connector 230">
              <a:extLst>
                <a:ext uri="{FF2B5EF4-FFF2-40B4-BE49-F238E27FC236}">
                  <a16:creationId xmlns:a16="http://schemas.microsoft.com/office/drawing/2014/main" xmlns="" id="{AA7B1F50-BDD3-7564-3177-77396833288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64655" y="2658737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4" name="Straight Connector 231">
              <a:extLst>
                <a:ext uri="{FF2B5EF4-FFF2-40B4-BE49-F238E27FC236}">
                  <a16:creationId xmlns:a16="http://schemas.microsoft.com/office/drawing/2014/main" xmlns="" id="{0B512E92-6B88-7EBC-C842-CF89478D6F6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501133" y="2713328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5" name="Straight Connector 232">
              <a:extLst>
                <a:ext uri="{FF2B5EF4-FFF2-40B4-BE49-F238E27FC236}">
                  <a16:creationId xmlns:a16="http://schemas.microsoft.com/office/drawing/2014/main" xmlns="" id="{DC0E8076-A68F-B4D7-6EB0-19F786E3CC2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957497" y="2465393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46" name="Group 235">
            <a:extLst>
              <a:ext uri="{FF2B5EF4-FFF2-40B4-BE49-F238E27FC236}">
                <a16:creationId xmlns:a16="http://schemas.microsoft.com/office/drawing/2014/main" xmlns="" id="{A1B41EC2-2669-B249-D088-C78CF13883CC}"/>
              </a:ext>
            </a:extLst>
          </p:cNvPr>
          <p:cNvGrpSpPr/>
          <p:nvPr/>
        </p:nvGrpSpPr>
        <p:grpSpPr>
          <a:xfrm>
            <a:off x="5329812" y="2417079"/>
            <a:ext cx="4678018" cy="1474254"/>
            <a:chOff x="4975806" y="2515269"/>
            <a:chExt cx="4678018" cy="1474254"/>
          </a:xfrm>
        </p:grpSpPr>
        <p:cxnSp>
          <p:nvCxnSpPr>
            <p:cNvPr id="947" name="Straight Connector 237">
              <a:extLst>
                <a:ext uri="{FF2B5EF4-FFF2-40B4-BE49-F238E27FC236}">
                  <a16:creationId xmlns:a16="http://schemas.microsoft.com/office/drawing/2014/main" xmlns="" id="{BE1E9EED-0B5F-41A7-2F79-74CA2BD1431F}"/>
                </a:ext>
              </a:extLst>
            </p:cNvPr>
            <p:cNvCxnSpPr/>
            <p:nvPr/>
          </p:nvCxnSpPr>
          <p:spPr bwMode="auto">
            <a:xfrm>
              <a:off x="9653824" y="3896217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8" name="Straight Connector 238">
              <a:extLst>
                <a:ext uri="{FF2B5EF4-FFF2-40B4-BE49-F238E27FC236}">
                  <a16:creationId xmlns:a16="http://schemas.microsoft.com/office/drawing/2014/main" xmlns="" id="{00D8A228-3902-A561-186C-186A7BAE5129}"/>
                </a:ext>
              </a:extLst>
            </p:cNvPr>
            <p:cNvCxnSpPr/>
            <p:nvPr/>
          </p:nvCxnSpPr>
          <p:spPr bwMode="auto">
            <a:xfrm>
              <a:off x="9603554" y="3889787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9" name="Straight Connector 239">
              <a:extLst>
                <a:ext uri="{FF2B5EF4-FFF2-40B4-BE49-F238E27FC236}">
                  <a16:creationId xmlns:a16="http://schemas.microsoft.com/office/drawing/2014/main" xmlns="" id="{F300C1EC-76E2-9AA5-01B2-9AB109BD278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218894" y="3889785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0" name="Straight Connector 240">
              <a:extLst>
                <a:ext uri="{FF2B5EF4-FFF2-40B4-BE49-F238E27FC236}">
                  <a16:creationId xmlns:a16="http://schemas.microsoft.com/office/drawing/2014/main" xmlns="" id="{A76CC533-AF76-1CA6-7504-6F109A24456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143004" y="3884926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1" name="Straight Connector 241">
              <a:extLst>
                <a:ext uri="{FF2B5EF4-FFF2-40B4-BE49-F238E27FC236}">
                  <a16:creationId xmlns:a16="http://schemas.microsoft.com/office/drawing/2014/main" xmlns="" id="{DA5C7719-CB60-8490-57ED-6E02578503B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875571" y="3794189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2" name="Straight Connector 242">
              <a:extLst>
                <a:ext uri="{FF2B5EF4-FFF2-40B4-BE49-F238E27FC236}">
                  <a16:creationId xmlns:a16="http://schemas.microsoft.com/office/drawing/2014/main" xmlns="" id="{5755A228-CEF7-D299-AA69-C57831BE4CA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790230" y="3796858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3" name="Straight Connector 243">
              <a:extLst>
                <a:ext uri="{FF2B5EF4-FFF2-40B4-BE49-F238E27FC236}">
                  <a16:creationId xmlns:a16="http://schemas.microsoft.com/office/drawing/2014/main" xmlns="" id="{4DAD302B-6488-17A8-25D9-764FAFF76F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579930" y="3789310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4" name="Straight Connector 244">
              <a:extLst>
                <a:ext uri="{FF2B5EF4-FFF2-40B4-BE49-F238E27FC236}">
                  <a16:creationId xmlns:a16="http://schemas.microsoft.com/office/drawing/2014/main" xmlns="" id="{4DFD1641-0960-391C-4864-F7C4DBFF627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108049" y="3616624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5" name="Straight Connector 245">
              <a:extLst>
                <a:ext uri="{FF2B5EF4-FFF2-40B4-BE49-F238E27FC236}">
                  <a16:creationId xmlns:a16="http://schemas.microsoft.com/office/drawing/2014/main" xmlns="" id="{94D6B395-C456-E3B3-4AA2-34D942A6BBFF}"/>
                </a:ext>
              </a:extLst>
            </p:cNvPr>
            <p:cNvCxnSpPr/>
            <p:nvPr/>
          </p:nvCxnSpPr>
          <p:spPr bwMode="auto">
            <a:xfrm>
              <a:off x="7978953" y="3585648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6" name="Straight Connector 246">
              <a:extLst>
                <a:ext uri="{FF2B5EF4-FFF2-40B4-BE49-F238E27FC236}">
                  <a16:creationId xmlns:a16="http://schemas.microsoft.com/office/drawing/2014/main" xmlns="" id="{5D934CEB-A327-9EC0-C3D6-89140F73871D}"/>
                </a:ext>
              </a:extLst>
            </p:cNvPr>
            <p:cNvCxnSpPr/>
            <p:nvPr/>
          </p:nvCxnSpPr>
          <p:spPr bwMode="auto">
            <a:xfrm>
              <a:off x="8014707" y="3587923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7" name="Straight Connector 247">
              <a:extLst>
                <a:ext uri="{FF2B5EF4-FFF2-40B4-BE49-F238E27FC236}">
                  <a16:creationId xmlns:a16="http://schemas.microsoft.com/office/drawing/2014/main" xmlns="" id="{A5277353-93EB-2D46-76DC-98E1B807B1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747954" y="3528119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8" name="Straight Connector 248">
              <a:extLst>
                <a:ext uri="{FF2B5EF4-FFF2-40B4-BE49-F238E27FC236}">
                  <a16:creationId xmlns:a16="http://schemas.microsoft.com/office/drawing/2014/main" xmlns="" id="{85CFAFB3-C56C-196E-C638-D2851C3B55D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29427" y="3534552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9" name="Straight Connector 249">
              <a:extLst>
                <a:ext uri="{FF2B5EF4-FFF2-40B4-BE49-F238E27FC236}">
                  <a16:creationId xmlns:a16="http://schemas.microsoft.com/office/drawing/2014/main" xmlns="" id="{9D55A459-0F48-F4C9-8904-F9BDB8C0CC0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580832" y="3501113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0" name="Straight Connector 250">
              <a:extLst>
                <a:ext uri="{FF2B5EF4-FFF2-40B4-BE49-F238E27FC236}">
                  <a16:creationId xmlns:a16="http://schemas.microsoft.com/office/drawing/2014/main" xmlns="" id="{5D0A085C-42ED-1BA7-678F-F2A32D9C3A4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744431" y="3241436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1" name="Straight Connector 251">
              <a:extLst>
                <a:ext uri="{FF2B5EF4-FFF2-40B4-BE49-F238E27FC236}">
                  <a16:creationId xmlns:a16="http://schemas.microsoft.com/office/drawing/2014/main" xmlns="" id="{81D2A64C-1DEC-5C46-04C5-7E9492A7291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705659" y="3239780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2" name="Straight Connector 252">
              <a:extLst>
                <a:ext uri="{FF2B5EF4-FFF2-40B4-BE49-F238E27FC236}">
                  <a16:creationId xmlns:a16="http://schemas.microsoft.com/office/drawing/2014/main" xmlns="" id="{F454AF04-EEAE-8B25-01F9-8EB336B53E8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79561" y="3165959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3" name="Straight Connector 253">
              <a:extLst>
                <a:ext uri="{FF2B5EF4-FFF2-40B4-BE49-F238E27FC236}">
                  <a16:creationId xmlns:a16="http://schemas.microsoft.com/office/drawing/2014/main" xmlns="" id="{8A2A66CC-8201-8E46-C81B-D3E3D022FD8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378154" y="3028199"/>
              <a:ext cx="0" cy="93306"/>
            </a:xfrm>
            <a:prstGeom prst="line">
              <a:avLst/>
            </a:prstGeom>
            <a:noFill/>
            <a:ln w="571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4" name="Straight Connector 254">
              <a:extLst>
                <a:ext uri="{FF2B5EF4-FFF2-40B4-BE49-F238E27FC236}">
                  <a16:creationId xmlns:a16="http://schemas.microsoft.com/office/drawing/2014/main" xmlns="" id="{728CE729-59A0-775E-9EB3-0A6CEA797E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11671" y="2899083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5" name="Straight Connector 255">
              <a:extLst>
                <a:ext uri="{FF2B5EF4-FFF2-40B4-BE49-F238E27FC236}">
                  <a16:creationId xmlns:a16="http://schemas.microsoft.com/office/drawing/2014/main" xmlns="" id="{79CC6581-A5B7-6A1E-44BD-F43A6F8C5E6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71635" y="2811364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6" name="Straight Connector 256">
              <a:extLst>
                <a:ext uri="{FF2B5EF4-FFF2-40B4-BE49-F238E27FC236}">
                  <a16:creationId xmlns:a16="http://schemas.microsoft.com/office/drawing/2014/main" xmlns="" id="{CBC9F39D-D9A8-34AA-64C7-59B3F7340B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83551" y="2962006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7" name="Straight Connector 257">
              <a:extLst>
                <a:ext uri="{FF2B5EF4-FFF2-40B4-BE49-F238E27FC236}">
                  <a16:creationId xmlns:a16="http://schemas.microsoft.com/office/drawing/2014/main" xmlns="" id="{57D3CEE8-71F7-E324-10D7-CC2EAE591EF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831851" y="2854086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8" name="Straight Connector 258">
              <a:extLst>
                <a:ext uri="{FF2B5EF4-FFF2-40B4-BE49-F238E27FC236}">
                  <a16:creationId xmlns:a16="http://schemas.microsoft.com/office/drawing/2014/main" xmlns="" id="{808DC1B9-7A38-862B-1092-1E5FF8FDE40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980799" y="2900364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9" name="Straight Connector 259">
              <a:extLst>
                <a:ext uri="{FF2B5EF4-FFF2-40B4-BE49-F238E27FC236}">
                  <a16:creationId xmlns:a16="http://schemas.microsoft.com/office/drawing/2014/main" xmlns="" id="{BD9A7252-7B0F-240C-2855-9EC5B138714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975806" y="2515269"/>
              <a:ext cx="0" cy="93306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70" name="Group 265">
            <a:extLst>
              <a:ext uri="{FF2B5EF4-FFF2-40B4-BE49-F238E27FC236}">
                <a16:creationId xmlns:a16="http://schemas.microsoft.com/office/drawing/2014/main" xmlns="" id="{E1DFC2CE-43A6-3D64-8B50-1B76661250E8}"/>
              </a:ext>
            </a:extLst>
          </p:cNvPr>
          <p:cNvGrpSpPr/>
          <p:nvPr/>
        </p:nvGrpSpPr>
        <p:grpSpPr>
          <a:xfrm>
            <a:off x="2694714" y="1315428"/>
            <a:ext cx="7327669" cy="2531226"/>
            <a:chOff x="2186247" y="1808018"/>
            <a:chExt cx="7327669" cy="2531226"/>
          </a:xfrm>
        </p:grpSpPr>
        <p:sp>
          <p:nvSpPr>
            <p:cNvPr id="971" name="Freeform: Shape 234">
              <a:extLst>
                <a:ext uri="{FF2B5EF4-FFF2-40B4-BE49-F238E27FC236}">
                  <a16:creationId xmlns:a16="http://schemas.microsoft.com/office/drawing/2014/main" xmlns="" id="{43D05BEC-5F0D-9416-DEBE-B606CDD01064}"/>
                </a:ext>
              </a:extLst>
            </p:cNvPr>
            <p:cNvSpPr/>
            <p:nvPr/>
          </p:nvSpPr>
          <p:spPr bwMode="auto">
            <a:xfrm>
              <a:off x="2186247" y="1808018"/>
              <a:ext cx="7327669" cy="2531226"/>
            </a:xfrm>
            <a:custGeom>
              <a:avLst/>
              <a:gdLst>
                <a:gd name="connsiteX0" fmla="*/ 7327669 w 7327669"/>
                <a:gd name="connsiteY0" fmla="*/ 2531226 h 2531226"/>
                <a:gd name="connsiteX1" fmla="*/ 6587837 w 7327669"/>
                <a:gd name="connsiteY1" fmla="*/ 2531226 h 2531226"/>
                <a:gd name="connsiteX2" fmla="*/ 6587837 w 7327669"/>
                <a:gd name="connsiteY2" fmla="*/ 2431473 h 2531226"/>
                <a:gd name="connsiteX3" fmla="*/ 6118168 w 7327669"/>
                <a:gd name="connsiteY3" fmla="*/ 2431473 h 2531226"/>
                <a:gd name="connsiteX4" fmla="*/ 6118168 w 7327669"/>
                <a:gd name="connsiteY4" fmla="*/ 2406535 h 2531226"/>
                <a:gd name="connsiteX5" fmla="*/ 6068291 w 7327669"/>
                <a:gd name="connsiteY5" fmla="*/ 2406535 h 2531226"/>
                <a:gd name="connsiteX6" fmla="*/ 6068291 w 7327669"/>
                <a:gd name="connsiteY6" fmla="*/ 2364971 h 2531226"/>
                <a:gd name="connsiteX7" fmla="*/ 5902037 w 7327669"/>
                <a:gd name="connsiteY7" fmla="*/ 2364971 h 2531226"/>
                <a:gd name="connsiteX8" fmla="*/ 5902037 w 7327669"/>
                <a:gd name="connsiteY8" fmla="*/ 2315095 h 2531226"/>
                <a:gd name="connsiteX9" fmla="*/ 5802284 w 7327669"/>
                <a:gd name="connsiteY9" fmla="*/ 2315095 h 2531226"/>
                <a:gd name="connsiteX10" fmla="*/ 5802284 w 7327669"/>
                <a:gd name="connsiteY10" fmla="*/ 2265218 h 2531226"/>
                <a:gd name="connsiteX11" fmla="*/ 5690062 w 7327669"/>
                <a:gd name="connsiteY11" fmla="*/ 2265218 h 2531226"/>
                <a:gd name="connsiteX12" fmla="*/ 5690062 w 7327669"/>
                <a:gd name="connsiteY12" fmla="*/ 2227811 h 2531226"/>
                <a:gd name="connsiteX13" fmla="*/ 5523808 w 7327669"/>
                <a:gd name="connsiteY13" fmla="*/ 2227811 h 2531226"/>
                <a:gd name="connsiteX14" fmla="*/ 5523808 w 7327669"/>
                <a:gd name="connsiteY14" fmla="*/ 2169622 h 2531226"/>
                <a:gd name="connsiteX15" fmla="*/ 5282738 w 7327669"/>
                <a:gd name="connsiteY15" fmla="*/ 2169622 h 2531226"/>
                <a:gd name="connsiteX16" fmla="*/ 5282738 w 7327669"/>
                <a:gd name="connsiteY16" fmla="*/ 2128058 h 2531226"/>
                <a:gd name="connsiteX17" fmla="*/ 5087389 w 7327669"/>
                <a:gd name="connsiteY17" fmla="*/ 2128058 h 2531226"/>
                <a:gd name="connsiteX18" fmla="*/ 5087389 w 7327669"/>
                <a:gd name="connsiteY18" fmla="*/ 2128058 h 2531226"/>
                <a:gd name="connsiteX19" fmla="*/ 5087389 w 7327669"/>
                <a:gd name="connsiteY19" fmla="*/ 2086495 h 2531226"/>
                <a:gd name="connsiteX20" fmla="*/ 4991793 w 7327669"/>
                <a:gd name="connsiteY20" fmla="*/ 2086495 h 2531226"/>
                <a:gd name="connsiteX21" fmla="*/ 4991793 w 7327669"/>
                <a:gd name="connsiteY21" fmla="*/ 2061557 h 2531226"/>
                <a:gd name="connsiteX22" fmla="*/ 4817226 w 7327669"/>
                <a:gd name="connsiteY22" fmla="*/ 2061557 h 2531226"/>
                <a:gd name="connsiteX23" fmla="*/ 4817226 w 7327669"/>
                <a:gd name="connsiteY23" fmla="*/ 2061557 h 2531226"/>
                <a:gd name="connsiteX24" fmla="*/ 4833851 w 7327669"/>
                <a:gd name="connsiteY24" fmla="*/ 2044932 h 2531226"/>
                <a:gd name="connsiteX25" fmla="*/ 4638502 w 7327669"/>
                <a:gd name="connsiteY25" fmla="*/ 2044932 h 2531226"/>
                <a:gd name="connsiteX26" fmla="*/ 4638502 w 7327669"/>
                <a:gd name="connsiteY26" fmla="*/ 1982586 h 2531226"/>
                <a:gd name="connsiteX27" fmla="*/ 4555375 w 7327669"/>
                <a:gd name="connsiteY27" fmla="*/ 1982586 h 2531226"/>
                <a:gd name="connsiteX28" fmla="*/ 4555375 w 7327669"/>
                <a:gd name="connsiteY28" fmla="*/ 1932709 h 2531226"/>
                <a:gd name="connsiteX29" fmla="*/ 4468091 w 7327669"/>
                <a:gd name="connsiteY29" fmla="*/ 1932709 h 2531226"/>
                <a:gd name="connsiteX30" fmla="*/ 4468091 w 7327669"/>
                <a:gd name="connsiteY30" fmla="*/ 1891146 h 2531226"/>
                <a:gd name="connsiteX31" fmla="*/ 4405746 w 7327669"/>
                <a:gd name="connsiteY31" fmla="*/ 1891146 h 2531226"/>
                <a:gd name="connsiteX32" fmla="*/ 4405746 w 7327669"/>
                <a:gd name="connsiteY32" fmla="*/ 1862051 h 2531226"/>
                <a:gd name="connsiteX33" fmla="*/ 4326775 w 7327669"/>
                <a:gd name="connsiteY33" fmla="*/ 1862051 h 2531226"/>
                <a:gd name="connsiteX34" fmla="*/ 4326775 w 7327669"/>
                <a:gd name="connsiteY34" fmla="*/ 1820487 h 2531226"/>
                <a:gd name="connsiteX35" fmla="*/ 4260273 w 7327669"/>
                <a:gd name="connsiteY35" fmla="*/ 1820487 h 2531226"/>
                <a:gd name="connsiteX36" fmla="*/ 4260273 w 7327669"/>
                <a:gd name="connsiteY36" fmla="*/ 1778924 h 2531226"/>
                <a:gd name="connsiteX37" fmla="*/ 4185458 w 7327669"/>
                <a:gd name="connsiteY37" fmla="*/ 1778924 h 2531226"/>
                <a:gd name="connsiteX38" fmla="*/ 4185458 w 7327669"/>
                <a:gd name="connsiteY38" fmla="*/ 1741517 h 2531226"/>
                <a:gd name="connsiteX39" fmla="*/ 4131426 w 7327669"/>
                <a:gd name="connsiteY39" fmla="*/ 1741517 h 2531226"/>
                <a:gd name="connsiteX40" fmla="*/ 4131426 w 7327669"/>
                <a:gd name="connsiteY40" fmla="*/ 1699953 h 2531226"/>
                <a:gd name="connsiteX41" fmla="*/ 4073237 w 7327669"/>
                <a:gd name="connsiteY41" fmla="*/ 1699953 h 2531226"/>
                <a:gd name="connsiteX42" fmla="*/ 4073237 w 7327669"/>
                <a:gd name="connsiteY42" fmla="*/ 1658389 h 2531226"/>
                <a:gd name="connsiteX43" fmla="*/ 4010891 w 7327669"/>
                <a:gd name="connsiteY43" fmla="*/ 1658389 h 2531226"/>
                <a:gd name="connsiteX44" fmla="*/ 4010891 w 7327669"/>
                <a:gd name="connsiteY44" fmla="*/ 1658389 h 2531226"/>
                <a:gd name="connsiteX45" fmla="*/ 4010891 w 7327669"/>
                <a:gd name="connsiteY45" fmla="*/ 1620982 h 2531226"/>
                <a:gd name="connsiteX46" fmla="*/ 3873731 w 7327669"/>
                <a:gd name="connsiteY46" fmla="*/ 1620982 h 2531226"/>
                <a:gd name="connsiteX47" fmla="*/ 3873731 w 7327669"/>
                <a:gd name="connsiteY47" fmla="*/ 1596044 h 2531226"/>
                <a:gd name="connsiteX48" fmla="*/ 3807229 w 7327669"/>
                <a:gd name="connsiteY48" fmla="*/ 1596044 h 2531226"/>
                <a:gd name="connsiteX49" fmla="*/ 3807229 w 7327669"/>
                <a:gd name="connsiteY49" fmla="*/ 1558637 h 2531226"/>
                <a:gd name="connsiteX50" fmla="*/ 3707477 w 7327669"/>
                <a:gd name="connsiteY50" fmla="*/ 1558637 h 2531226"/>
                <a:gd name="connsiteX51" fmla="*/ 3707477 w 7327669"/>
                <a:gd name="connsiteY51" fmla="*/ 1533698 h 2531226"/>
                <a:gd name="connsiteX52" fmla="*/ 3524597 w 7327669"/>
                <a:gd name="connsiteY52" fmla="*/ 1533698 h 2531226"/>
                <a:gd name="connsiteX53" fmla="*/ 3524597 w 7327669"/>
                <a:gd name="connsiteY53" fmla="*/ 1500447 h 2531226"/>
                <a:gd name="connsiteX54" fmla="*/ 3474720 w 7327669"/>
                <a:gd name="connsiteY54" fmla="*/ 1500447 h 2531226"/>
                <a:gd name="connsiteX55" fmla="*/ 3474720 w 7327669"/>
                <a:gd name="connsiteY55" fmla="*/ 1463040 h 2531226"/>
                <a:gd name="connsiteX56" fmla="*/ 3387437 w 7327669"/>
                <a:gd name="connsiteY56" fmla="*/ 1463040 h 2531226"/>
                <a:gd name="connsiteX57" fmla="*/ 3387437 w 7327669"/>
                <a:gd name="connsiteY57" fmla="*/ 1442258 h 2531226"/>
                <a:gd name="connsiteX58" fmla="*/ 3250277 w 7327669"/>
                <a:gd name="connsiteY58" fmla="*/ 1442258 h 2531226"/>
                <a:gd name="connsiteX59" fmla="*/ 3250277 w 7327669"/>
                <a:gd name="connsiteY59" fmla="*/ 1413164 h 2531226"/>
                <a:gd name="connsiteX60" fmla="*/ 3129742 w 7327669"/>
                <a:gd name="connsiteY60" fmla="*/ 1413164 h 2531226"/>
                <a:gd name="connsiteX61" fmla="*/ 3129742 w 7327669"/>
                <a:gd name="connsiteY61" fmla="*/ 1392382 h 2531226"/>
                <a:gd name="connsiteX62" fmla="*/ 3084022 w 7327669"/>
                <a:gd name="connsiteY62" fmla="*/ 1392382 h 2531226"/>
                <a:gd name="connsiteX63" fmla="*/ 3084022 w 7327669"/>
                <a:gd name="connsiteY63" fmla="*/ 1392382 h 2531226"/>
                <a:gd name="connsiteX64" fmla="*/ 3084022 w 7327669"/>
                <a:gd name="connsiteY64" fmla="*/ 1350818 h 2531226"/>
                <a:gd name="connsiteX65" fmla="*/ 3038302 w 7327669"/>
                <a:gd name="connsiteY65" fmla="*/ 1350818 h 2531226"/>
                <a:gd name="connsiteX66" fmla="*/ 3038302 w 7327669"/>
                <a:gd name="connsiteY66" fmla="*/ 1309255 h 2531226"/>
                <a:gd name="connsiteX67" fmla="*/ 2926080 w 7327669"/>
                <a:gd name="connsiteY67" fmla="*/ 1309255 h 2531226"/>
                <a:gd name="connsiteX68" fmla="*/ 2926080 w 7327669"/>
                <a:gd name="connsiteY68" fmla="*/ 1259378 h 2531226"/>
                <a:gd name="connsiteX69" fmla="*/ 2880360 w 7327669"/>
                <a:gd name="connsiteY69" fmla="*/ 1259378 h 2531226"/>
                <a:gd name="connsiteX70" fmla="*/ 2880360 w 7327669"/>
                <a:gd name="connsiteY70" fmla="*/ 1217815 h 2531226"/>
                <a:gd name="connsiteX71" fmla="*/ 2822171 w 7327669"/>
                <a:gd name="connsiteY71" fmla="*/ 1217815 h 2531226"/>
                <a:gd name="connsiteX72" fmla="*/ 2822171 w 7327669"/>
                <a:gd name="connsiteY72" fmla="*/ 1172095 h 2531226"/>
                <a:gd name="connsiteX73" fmla="*/ 2693324 w 7327669"/>
                <a:gd name="connsiteY73" fmla="*/ 1172095 h 2531226"/>
                <a:gd name="connsiteX74" fmla="*/ 2693324 w 7327669"/>
                <a:gd name="connsiteY74" fmla="*/ 1138844 h 2531226"/>
                <a:gd name="connsiteX75" fmla="*/ 2610197 w 7327669"/>
                <a:gd name="connsiteY75" fmla="*/ 1138844 h 2531226"/>
                <a:gd name="connsiteX76" fmla="*/ 2610197 w 7327669"/>
                <a:gd name="connsiteY76" fmla="*/ 1097280 h 2531226"/>
                <a:gd name="connsiteX77" fmla="*/ 2572789 w 7327669"/>
                <a:gd name="connsiteY77" fmla="*/ 1097280 h 2531226"/>
                <a:gd name="connsiteX78" fmla="*/ 2572789 w 7327669"/>
                <a:gd name="connsiteY78" fmla="*/ 1047404 h 2531226"/>
                <a:gd name="connsiteX79" fmla="*/ 2522913 w 7327669"/>
                <a:gd name="connsiteY79" fmla="*/ 1047404 h 2531226"/>
                <a:gd name="connsiteX80" fmla="*/ 2522913 w 7327669"/>
                <a:gd name="connsiteY80" fmla="*/ 1026622 h 2531226"/>
                <a:gd name="connsiteX81" fmla="*/ 2452255 w 7327669"/>
                <a:gd name="connsiteY81" fmla="*/ 1026622 h 2531226"/>
                <a:gd name="connsiteX82" fmla="*/ 2452255 w 7327669"/>
                <a:gd name="connsiteY82" fmla="*/ 993371 h 2531226"/>
                <a:gd name="connsiteX83" fmla="*/ 2364971 w 7327669"/>
                <a:gd name="connsiteY83" fmla="*/ 993371 h 2531226"/>
                <a:gd name="connsiteX84" fmla="*/ 2364971 w 7327669"/>
                <a:gd name="connsiteY84" fmla="*/ 951807 h 2531226"/>
                <a:gd name="connsiteX85" fmla="*/ 2315095 w 7327669"/>
                <a:gd name="connsiteY85" fmla="*/ 951807 h 2531226"/>
                <a:gd name="connsiteX86" fmla="*/ 2315095 w 7327669"/>
                <a:gd name="connsiteY86" fmla="*/ 910244 h 2531226"/>
                <a:gd name="connsiteX87" fmla="*/ 2207029 w 7327669"/>
                <a:gd name="connsiteY87" fmla="*/ 910244 h 2531226"/>
                <a:gd name="connsiteX88" fmla="*/ 2207029 w 7327669"/>
                <a:gd name="connsiteY88" fmla="*/ 852055 h 2531226"/>
                <a:gd name="connsiteX89" fmla="*/ 2169622 w 7327669"/>
                <a:gd name="connsiteY89" fmla="*/ 852055 h 2531226"/>
                <a:gd name="connsiteX90" fmla="*/ 2169622 w 7327669"/>
                <a:gd name="connsiteY90" fmla="*/ 806335 h 2531226"/>
                <a:gd name="connsiteX91" fmla="*/ 2090651 w 7327669"/>
                <a:gd name="connsiteY91" fmla="*/ 806335 h 2531226"/>
                <a:gd name="connsiteX92" fmla="*/ 2090651 w 7327669"/>
                <a:gd name="connsiteY92" fmla="*/ 743989 h 2531226"/>
                <a:gd name="connsiteX93" fmla="*/ 1961804 w 7327669"/>
                <a:gd name="connsiteY93" fmla="*/ 743989 h 2531226"/>
                <a:gd name="connsiteX94" fmla="*/ 1961804 w 7327669"/>
                <a:gd name="connsiteY94" fmla="*/ 735677 h 2531226"/>
                <a:gd name="connsiteX95" fmla="*/ 1753986 w 7327669"/>
                <a:gd name="connsiteY95" fmla="*/ 735677 h 2531226"/>
                <a:gd name="connsiteX96" fmla="*/ 1753986 w 7327669"/>
                <a:gd name="connsiteY96" fmla="*/ 689957 h 2531226"/>
                <a:gd name="connsiteX97" fmla="*/ 1683328 w 7327669"/>
                <a:gd name="connsiteY97" fmla="*/ 689957 h 2531226"/>
                <a:gd name="connsiteX98" fmla="*/ 1683328 w 7327669"/>
                <a:gd name="connsiteY98" fmla="*/ 640080 h 2531226"/>
                <a:gd name="connsiteX99" fmla="*/ 1620982 w 7327669"/>
                <a:gd name="connsiteY99" fmla="*/ 640080 h 2531226"/>
                <a:gd name="connsiteX100" fmla="*/ 1620982 w 7327669"/>
                <a:gd name="connsiteY100" fmla="*/ 532015 h 2531226"/>
                <a:gd name="connsiteX101" fmla="*/ 1450571 w 7327669"/>
                <a:gd name="connsiteY101" fmla="*/ 532015 h 2531226"/>
                <a:gd name="connsiteX102" fmla="*/ 1450571 w 7327669"/>
                <a:gd name="connsiteY102" fmla="*/ 477982 h 2531226"/>
                <a:gd name="connsiteX103" fmla="*/ 1342506 w 7327669"/>
                <a:gd name="connsiteY103" fmla="*/ 477982 h 2531226"/>
                <a:gd name="connsiteX104" fmla="*/ 1342506 w 7327669"/>
                <a:gd name="connsiteY104" fmla="*/ 436418 h 2531226"/>
                <a:gd name="connsiteX105" fmla="*/ 1259378 w 7327669"/>
                <a:gd name="connsiteY105" fmla="*/ 436418 h 2531226"/>
                <a:gd name="connsiteX106" fmla="*/ 1259378 w 7327669"/>
                <a:gd name="connsiteY106" fmla="*/ 374073 h 2531226"/>
                <a:gd name="connsiteX107" fmla="*/ 1155469 w 7327669"/>
                <a:gd name="connsiteY107" fmla="*/ 374073 h 2531226"/>
                <a:gd name="connsiteX108" fmla="*/ 1155469 w 7327669"/>
                <a:gd name="connsiteY108" fmla="*/ 340822 h 2531226"/>
                <a:gd name="connsiteX109" fmla="*/ 1109749 w 7327669"/>
                <a:gd name="connsiteY109" fmla="*/ 340822 h 2531226"/>
                <a:gd name="connsiteX110" fmla="*/ 1109749 w 7327669"/>
                <a:gd name="connsiteY110" fmla="*/ 311727 h 2531226"/>
                <a:gd name="connsiteX111" fmla="*/ 1022466 w 7327669"/>
                <a:gd name="connsiteY111" fmla="*/ 311727 h 2531226"/>
                <a:gd name="connsiteX112" fmla="*/ 1022466 w 7327669"/>
                <a:gd name="connsiteY112" fmla="*/ 278477 h 2531226"/>
                <a:gd name="connsiteX113" fmla="*/ 968433 w 7327669"/>
                <a:gd name="connsiteY113" fmla="*/ 278477 h 2531226"/>
                <a:gd name="connsiteX114" fmla="*/ 968433 w 7327669"/>
                <a:gd name="connsiteY114" fmla="*/ 228600 h 2531226"/>
                <a:gd name="connsiteX115" fmla="*/ 889462 w 7327669"/>
                <a:gd name="connsiteY115" fmla="*/ 228600 h 2531226"/>
                <a:gd name="connsiteX116" fmla="*/ 889462 w 7327669"/>
                <a:gd name="connsiteY116" fmla="*/ 195349 h 2531226"/>
                <a:gd name="connsiteX117" fmla="*/ 835429 w 7327669"/>
                <a:gd name="connsiteY117" fmla="*/ 195349 h 2531226"/>
                <a:gd name="connsiteX118" fmla="*/ 835429 w 7327669"/>
                <a:gd name="connsiteY118" fmla="*/ 170411 h 2531226"/>
                <a:gd name="connsiteX119" fmla="*/ 606829 w 7327669"/>
                <a:gd name="connsiteY119" fmla="*/ 170411 h 2531226"/>
                <a:gd name="connsiteX120" fmla="*/ 606829 w 7327669"/>
                <a:gd name="connsiteY120" fmla="*/ 137160 h 2531226"/>
                <a:gd name="connsiteX121" fmla="*/ 556953 w 7327669"/>
                <a:gd name="connsiteY121" fmla="*/ 137160 h 2531226"/>
                <a:gd name="connsiteX122" fmla="*/ 556953 w 7327669"/>
                <a:gd name="connsiteY122" fmla="*/ 87284 h 2531226"/>
                <a:gd name="connsiteX123" fmla="*/ 444731 w 7327669"/>
                <a:gd name="connsiteY123" fmla="*/ 87284 h 2531226"/>
                <a:gd name="connsiteX124" fmla="*/ 444731 w 7327669"/>
                <a:gd name="connsiteY124" fmla="*/ 37407 h 2531226"/>
                <a:gd name="connsiteX125" fmla="*/ 382386 w 7327669"/>
                <a:gd name="connsiteY125" fmla="*/ 37407 h 2531226"/>
                <a:gd name="connsiteX126" fmla="*/ 382386 w 7327669"/>
                <a:gd name="connsiteY126" fmla="*/ 20782 h 2531226"/>
                <a:gd name="connsiteX127" fmla="*/ 199506 w 7327669"/>
                <a:gd name="connsiteY127" fmla="*/ 20782 h 2531226"/>
                <a:gd name="connsiteX128" fmla="*/ 199506 w 7327669"/>
                <a:gd name="connsiteY128" fmla="*/ 0 h 2531226"/>
                <a:gd name="connsiteX129" fmla="*/ 99753 w 7327669"/>
                <a:gd name="connsiteY129" fmla="*/ 0 h 2531226"/>
                <a:gd name="connsiteX130" fmla="*/ 0 w 7327669"/>
                <a:gd name="connsiteY130" fmla="*/ 0 h 253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327669" h="2531226">
                  <a:moveTo>
                    <a:pt x="7327669" y="2531226"/>
                  </a:moveTo>
                  <a:lnTo>
                    <a:pt x="6587837" y="2531226"/>
                  </a:lnTo>
                  <a:lnTo>
                    <a:pt x="6587837" y="2431473"/>
                  </a:lnTo>
                  <a:lnTo>
                    <a:pt x="6118168" y="2431473"/>
                  </a:lnTo>
                  <a:lnTo>
                    <a:pt x="6118168" y="2406535"/>
                  </a:lnTo>
                  <a:lnTo>
                    <a:pt x="6068291" y="2406535"/>
                  </a:lnTo>
                  <a:lnTo>
                    <a:pt x="6068291" y="2364971"/>
                  </a:lnTo>
                  <a:lnTo>
                    <a:pt x="5902037" y="2364971"/>
                  </a:lnTo>
                  <a:lnTo>
                    <a:pt x="5902037" y="2315095"/>
                  </a:lnTo>
                  <a:lnTo>
                    <a:pt x="5802284" y="2315095"/>
                  </a:lnTo>
                  <a:lnTo>
                    <a:pt x="5802284" y="2265218"/>
                  </a:lnTo>
                  <a:lnTo>
                    <a:pt x="5690062" y="2265218"/>
                  </a:lnTo>
                  <a:lnTo>
                    <a:pt x="5690062" y="2227811"/>
                  </a:lnTo>
                  <a:lnTo>
                    <a:pt x="5523808" y="2227811"/>
                  </a:lnTo>
                  <a:lnTo>
                    <a:pt x="5523808" y="2169622"/>
                  </a:lnTo>
                  <a:lnTo>
                    <a:pt x="5282738" y="2169622"/>
                  </a:lnTo>
                  <a:lnTo>
                    <a:pt x="5282738" y="2128058"/>
                  </a:lnTo>
                  <a:lnTo>
                    <a:pt x="5087389" y="2128058"/>
                  </a:lnTo>
                  <a:lnTo>
                    <a:pt x="5087389" y="2128058"/>
                  </a:lnTo>
                  <a:lnTo>
                    <a:pt x="5087389" y="2086495"/>
                  </a:lnTo>
                  <a:lnTo>
                    <a:pt x="4991793" y="2086495"/>
                  </a:lnTo>
                  <a:lnTo>
                    <a:pt x="4991793" y="2061557"/>
                  </a:lnTo>
                  <a:lnTo>
                    <a:pt x="4817226" y="2061557"/>
                  </a:lnTo>
                  <a:lnTo>
                    <a:pt x="4817226" y="2061557"/>
                  </a:lnTo>
                  <a:lnTo>
                    <a:pt x="4833851" y="2044932"/>
                  </a:lnTo>
                  <a:lnTo>
                    <a:pt x="4638502" y="2044932"/>
                  </a:lnTo>
                  <a:lnTo>
                    <a:pt x="4638502" y="1982586"/>
                  </a:lnTo>
                  <a:lnTo>
                    <a:pt x="4555375" y="1982586"/>
                  </a:lnTo>
                  <a:lnTo>
                    <a:pt x="4555375" y="1932709"/>
                  </a:lnTo>
                  <a:lnTo>
                    <a:pt x="4468091" y="1932709"/>
                  </a:lnTo>
                  <a:lnTo>
                    <a:pt x="4468091" y="1891146"/>
                  </a:lnTo>
                  <a:lnTo>
                    <a:pt x="4405746" y="1891146"/>
                  </a:lnTo>
                  <a:lnTo>
                    <a:pt x="4405746" y="1862051"/>
                  </a:lnTo>
                  <a:lnTo>
                    <a:pt x="4326775" y="1862051"/>
                  </a:lnTo>
                  <a:lnTo>
                    <a:pt x="4326775" y="1820487"/>
                  </a:lnTo>
                  <a:lnTo>
                    <a:pt x="4260273" y="1820487"/>
                  </a:lnTo>
                  <a:lnTo>
                    <a:pt x="4260273" y="1778924"/>
                  </a:lnTo>
                  <a:lnTo>
                    <a:pt x="4185458" y="1778924"/>
                  </a:lnTo>
                  <a:lnTo>
                    <a:pt x="4185458" y="1741517"/>
                  </a:lnTo>
                  <a:lnTo>
                    <a:pt x="4131426" y="1741517"/>
                  </a:lnTo>
                  <a:lnTo>
                    <a:pt x="4131426" y="1699953"/>
                  </a:lnTo>
                  <a:lnTo>
                    <a:pt x="4073237" y="1699953"/>
                  </a:lnTo>
                  <a:lnTo>
                    <a:pt x="4073237" y="1658389"/>
                  </a:lnTo>
                  <a:lnTo>
                    <a:pt x="4010891" y="1658389"/>
                  </a:lnTo>
                  <a:lnTo>
                    <a:pt x="4010891" y="1658389"/>
                  </a:lnTo>
                  <a:lnTo>
                    <a:pt x="4010891" y="1620982"/>
                  </a:lnTo>
                  <a:lnTo>
                    <a:pt x="3873731" y="1620982"/>
                  </a:lnTo>
                  <a:lnTo>
                    <a:pt x="3873731" y="1596044"/>
                  </a:lnTo>
                  <a:lnTo>
                    <a:pt x="3807229" y="1596044"/>
                  </a:lnTo>
                  <a:lnTo>
                    <a:pt x="3807229" y="1558637"/>
                  </a:lnTo>
                  <a:lnTo>
                    <a:pt x="3707477" y="1558637"/>
                  </a:lnTo>
                  <a:lnTo>
                    <a:pt x="3707477" y="1533698"/>
                  </a:lnTo>
                  <a:lnTo>
                    <a:pt x="3524597" y="1533698"/>
                  </a:lnTo>
                  <a:lnTo>
                    <a:pt x="3524597" y="1500447"/>
                  </a:lnTo>
                  <a:lnTo>
                    <a:pt x="3474720" y="1500447"/>
                  </a:lnTo>
                  <a:lnTo>
                    <a:pt x="3474720" y="1463040"/>
                  </a:lnTo>
                  <a:lnTo>
                    <a:pt x="3387437" y="1463040"/>
                  </a:lnTo>
                  <a:lnTo>
                    <a:pt x="3387437" y="1442258"/>
                  </a:lnTo>
                  <a:lnTo>
                    <a:pt x="3250277" y="1442258"/>
                  </a:lnTo>
                  <a:lnTo>
                    <a:pt x="3250277" y="1413164"/>
                  </a:lnTo>
                  <a:lnTo>
                    <a:pt x="3129742" y="1413164"/>
                  </a:lnTo>
                  <a:lnTo>
                    <a:pt x="3129742" y="1392382"/>
                  </a:lnTo>
                  <a:lnTo>
                    <a:pt x="3084022" y="1392382"/>
                  </a:lnTo>
                  <a:lnTo>
                    <a:pt x="3084022" y="1392382"/>
                  </a:lnTo>
                  <a:lnTo>
                    <a:pt x="3084022" y="1350818"/>
                  </a:lnTo>
                  <a:lnTo>
                    <a:pt x="3038302" y="1350818"/>
                  </a:lnTo>
                  <a:lnTo>
                    <a:pt x="3038302" y="1309255"/>
                  </a:lnTo>
                  <a:lnTo>
                    <a:pt x="2926080" y="1309255"/>
                  </a:lnTo>
                  <a:lnTo>
                    <a:pt x="2926080" y="1259378"/>
                  </a:lnTo>
                  <a:lnTo>
                    <a:pt x="2880360" y="1259378"/>
                  </a:lnTo>
                  <a:lnTo>
                    <a:pt x="2880360" y="1217815"/>
                  </a:lnTo>
                  <a:lnTo>
                    <a:pt x="2822171" y="1217815"/>
                  </a:lnTo>
                  <a:lnTo>
                    <a:pt x="2822171" y="1172095"/>
                  </a:lnTo>
                  <a:lnTo>
                    <a:pt x="2693324" y="1172095"/>
                  </a:lnTo>
                  <a:lnTo>
                    <a:pt x="2693324" y="1138844"/>
                  </a:lnTo>
                  <a:lnTo>
                    <a:pt x="2610197" y="1138844"/>
                  </a:lnTo>
                  <a:lnTo>
                    <a:pt x="2610197" y="1097280"/>
                  </a:lnTo>
                  <a:lnTo>
                    <a:pt x="2572789" y="1097280"/>
                  </a:lnTo>
                  <a:lnTo>
                    <a:pt x="2572789" y="1047404"/>
                  </a:lnTo>
                  <a:lnTo>
                    <a:pt x="2522913" y="1047404"/>
                  </a:lnTo>
                  <a:lnTo>
                    <a:pt x="2522913" y="1026622"/>
                  </a:lnTo>
                  <a:lnTo>
                    <a:pt x="2452255" y="1026622"/>
                  </a:lnTo>
                  <a:lnTo>
                    <a:pt x="2452255" y="993371"/>
                  </a:lnTo>
                  <a:lnTo>
                    <a:pt x="2364971" y="993371"/>
                  </a:lnTo>
                  <a:lnTo>
                    <a:pt x="2364971" y="951807"/>
                  </a:lnTo>
                  <a:lnTo>
                    <a:pt x="2315095" y="951807"/>
                  </a:lnTo>
                  <a:lnTo>
                    <a:pt x="2315095" y="910244"/>
                  </a:lnTo>
                  <a:lnTo>
                    <a:pt x="2207029" y="910244"/>
                  </a:lnTo>
                  <a:lnTo>
                    <a:pt x="2207029" y="852055"/>
                  </a:lnTo>
                  <a:lnTo>
                    <a:pt x="2169622" y="852055"/>
                  </a:lnTo>
                  <a:lnTo>
                    <a:pt x="2169622" y="806335"/>
                  </a:lnTo>
                  <a:lnTo>
                    <a:pt x="2090651" y="806335"/>
                  </a:lnTo>
                  <a:lnTo>
                    <a:pt x="2090651" y="743989"/>
                  </a:lnTo>
                  <a:lnTo>
                    <a:pt x="1961804" y="743989"/>
                  </a:lnTo>
                  <a:lnTo>
                    <a:pt x="1961804" y="735677"/>
                  </a:lnTo>
                  <a:lnTo>
                    <a:pt x="1753986" y="735677"/>
                  </a:lnTo>
                  <a:lnTo>
                    <a:pt x="1753986" y="689957"/>
                  </a:lnTo>
                  <a:lnTo>
                    <a:pt x="1683328" y="689957"/>
                  </a:lnTo>
                  <a:lnTo>
                    <a:pt x="1683328" y="640080"/>
                  </a:lnTo>
                  <a:lnTo>
                    <a:pt x="1620982" y="640080"/>
                  </a:lnTo>
                  <a:lnTo>
                    <a:pt x="1620982" y="532015"/>
                  </a:lnTo>
                  <a:lnTo>
                    <a:pt x="1450571" y="532015"/>
                  </a:lnTo>
                  <a:lnTo>
                    <a:pt x="1450571" y="477982"/>
                  </a:lnTo>
                  <a:lnTo>
                    <a:pt x="1342506" y="477982"/>
                  </a:lnTo>
                  <a:lnTo>
                    <a:pt x="1342506" y="436418"/>
                  </a:lnTo>
                  <a:lnTo>
                    <a:pt x="1259378" y="436418"/>
                  </a:lnTo>
                  <a:lnTo>
                    <a:pt x="1259378" y="374073"/>
                  </a:lnTo>
                  <a:lnTo>
                    <a:pt x="1155469" y="374073"/>
                  </a:lnTo>
                  <a:lnTo>
                    <a:pt x="1155469" y="340822"/>
                  </a:lnTo>
                  <a:lnTo>
                    <a:pt x="1109749" y="340822"/>
                  </a:lnTo>
                  <a:lnTo>
                    <a:pt x="1109749" y="311727"/>
                  </a:lnTo>
                  <a:lnTo>
                    <a:pt x="1022466" y="311727"/>
                  </a:lnTo>
                  <a:lnTo>
                    <a:pt x="1022466" y="278477"/>
                  </a:lnTo>
                  <a:lnTo>
                    <a:pt x="968433" y="278477"/>
                  </a:lnTo>
                  <a:lnTo>
                    <a:pt x="968433" y="228600"/>
                  </a:lnTo>
                  <a:lnTo>
                    <a:pt x="889462" y="228600"/>
                  </a:lnTo>
                  <a:lnTo>
                    <a:pt x="889462" y="195349"/>
                  </a:lnTo>
                  <a:lnTo>
                    <a:pt x="835429" y="195349"/>
                  </a:lnTo>
                  <a:lnTo>
                    <a:pt x="835429" y="170411"/>
                  </a:lnTo>
                  <a:lnTo>
                    <a:pt x="606829" y="170411"/>
                  </a:lnTo>
                  <a:lnTo>
                    <a:pt x="606829" y="137160"/>
                  </a:lnTo>
                  <a:lnTo>
                    <a:pt x="556953" y="137160"/>
                  </a:lnTo>
                  <a:lnTo>
                    <a:pt x="556953" y="87284"/>
                  </a:lnTo>
                  <a:lnTo>
                    <a:pt x="444731" y="87284"/>
                  </a:lnTo>
                  <a:lnTo>
                    <a:pt x="444731" y="37407"/>
                  </a:lnTo>
                  <a:lnTo>
                    <a:pt x="382386" y="37407"/>
                  </a:lnTo>
                  <a:lnTo>
                    <a:pt x="382386" y="20782"/>
                  </a:lnTo>
                  <a:lnTo>
                    <a:pt x="199506" y="20782"/>
                  </a:lnTo>
                  <a:lnTo>
                    <a:pt x="199506" y="0"/>
                  </a:lnTo>
                  <a:lnTo>
                    <a:pt x="99753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5086"/>
              </a:solidFill>
              <a:prstDash val="sysDot"/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cxnSp>
          <p:nvCxnSpPr>
            <p:cNvPr id="972" name="Straight Connector 261">
              <a:extLst>
                <a:ext uri="{FF2B5EF4-FFF2-40B4-BE49-F238E27FC236}">
                  <a16:creationId xmlns:a16="http://schemas.microsoft.com/office/drawing/2014/main" xmlns="" id="{74C8C99D-B697-CB7A-9E6E-5891C6643FE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51650" y="3404589"/>
              <a:ext cx="0" cy="93306"/>
            </a:xfrm>
            <a:prstGeom prst="line">
              <a:avLst/>
            </a:prstGeom>
            <a:noFill/>
            <a:ln w="57150" cap="flat" cmpd="sng" algn="ctr">
              <a:solidFill>
                <a:srgbClr val="01587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73" name="Straight Connector 262">
              <a:extLst>
                <a:ext uri="{FF2B5EF4-FFF2-40B4-BE49-F238E27FC236}">
                  <a16:creationId xmlns:a16="http://schemas.microsoft.com/office/drawing/2014/main" xmlns="" id="{CCDFE45B-5D27-A3FB-E4BA-4007D3F1531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67533" y="3579155"/>
              <a:ext cx="0" cy="93306"/>
            </a:xfrm>
            <a:prstGeom prst="line">
              <a:avLst/>
            </a:prstGeom>
            <a:noFill/>
            <a:ln w="57150" cap="flat" cmpd="sng" algn="ctr">
              <a:solidFill>
                <a:srgbClr val="01587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74" name="Straight Connector 263">
              <a:extLst>
                <a:ext uri="{FF2B5EF4-FFF2-40B4-BE49-F238E27FC236}">
                  <a16:creationId xmlns:a16="http://schemas.microsoft.com/office/drawing/2014/main" xmlns="" id="{7709A879-6721-C765-6B5C-DC2C4C719D7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51896" y="3371337"/>
              <a:ext cx="0" cy="93306"/>
            </a:xfrm>
            <a:prstGeom prst="line">
              <a:avLst/>
            </a:prstGeom>
            <a:noFill/>
            <a:ln w="57150" cap="flat" cmpd="sng" algn="ctr">
              <a:solidFill>
                <a:srgbClr val="01587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75" name="Straight Connector 264">
              <a:extLst>
                <a:ext uri="{FF2B5EF4-FFF2-40B4-BE49-F238E27FC236}">
                  <a16:creationId xmlns:a16="http://schemas.microsoft.com/office/drawing/2014/main" xmlns="" id="{2B067C0D-AC64-779C-99A7-7D6950A834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885642" y="3300679"/>
              <a:ext cx="0" cy="93306"/>
            </a:xfrm>
            <a:prstGeom prst="line">
              <a:avLst/>
            </a:prstGeom>
            <a:noFill/>
            <a:ln w="57150" cap="flat" cmpd="sng" algn="ctr">
              <a:solidFill>
                <a:srgbClr val="01587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84" name="Groupe 983">
            <a:extLst>
              <a:ext uri="{FF2B5EF4-FFF2-40B4-BE49-F238E27FC236}">
                <a16:creationId xmlns:a16="http://schemas.microsoft.com/office/drawing/2014/main" xmlns="" id="{E97F4745-EF9E-C08F-53E4-B3A8C63C2385}"/>
              </a:ext>
            </a:extLst>
          </p:cNvPr>
          <p:cNvGrpSpPr/>
          <p:nvPr/>
        </p:nvGrpSpPr>
        <p:grpSpPr>
          <a:xfrm>
            <a:off x="1972452" y="1155454"/>
            <a:ext cx="9169833" cy="3912944"/>
            <a:chOff x="1972452" y="1155454"/>
            <a:chExt cx="9169833" cy="3912944"/>
          </a:xfrm>
        </p:grpSpPr>
        <p:sp>
          <p:nvSpPr>
            <p:cNvPr id="564" name="TextBox 24">
              <a:extLst>
                <a:ext uri="{FF2B5EF4-FFF2-40B4-BE49-F238E27FC236}">
                  <a16:creationId xmlns:a16="http://schemas.microsoft.com/office/drawing/2014/main" xmlns="" id="{E6193740-26A1-BB8E-DB47-2DC4B83CCB80}"/>
                </a:ext>
              </a:extLst>
            </p:cNvPr>
            <p:cNvSpPr txBox="1"/>
            <p:nvPr/>
          </p:nvSpPr>
          <p:spPr bwMode="auto">
            <a:xfrm rot="16200000">
              <a:off x="1786664" y="2719798"/>
              <a:ext cx="625492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50" b="1" dirty="0">
                  <a:solidFill>
                    <a:srgbClr val="000000"/>
                  </a:solidFill>
                  <a:cs typeface="Arial" panose="020B0604020202020204" pitchFamily="34" charset="0"/>
                </a:rPr>
                <a:t>SG (%)</a:t>
              </a:r>
            </a:p>
          </p:txBody>
        </p:sp>
        <p:grpSp>
          <p:nvGrpSpPr>
            <p:cNvPr id="983" name="Groupe 982">
              <a:extLst>
                <a:ext uri="{FF2B5EF4-FFF2-40B4-BE49-F238E27FC236}">
                  <a16:creationId xmlns:a16="http://schemas.microsoft.com/office/drawing/2014/main" xmlns="" id="{65921AE8-A318-7D65-1CE2-9ACB6E01E1AB}"/>
                </a:ext>
              </a:extLst>
            </p:cNvPr>
            <p:cNvGrpSpPr/>
            <p:nvPr/>
          </p:nvGrpSpPr>
          <p:grpSpPr>
            <a:xfrm>
              <a:off x="2186584" y="1155454"/>
              <a:ext cx="8955701" cy="3744583"/>
              <a:chOff x="2186584" y="1155454"/>
              <a:chExt cx="8955701" cy="3744583"/>
            </a:xfrm>
          </p:grpSpPr>
          <p:grpSp>
            <p:nvGrpSpPr>
              <p:cNvPr id="981" name="Groupe 980">
                <a:extLst>
                  <a:ext uri="{FF2B5EF4-FFF2-40B4-BE49-F238E27FC236}">
                    <a16:creationId xmlns:a16="http://schemas.microsoft.com/office/drawing/2014/main" xmlns="" id="{5B3B6159-4027-F260-057F-5CD94E091112}"/>
                  </a:ext>
                </a:extLst>
              </p:cNvPr>
              <p:cNvGrpSpPr/>
              <p:nvPr/>
            </p:nvGrpSpPr>
            <p:grpSpPr>
              <a:xfrm>
                <a:off x="2186584" y="1155454"/>
                <a:ext cx="410690" cy="3493050"/>
                <a:chOff x="2186584" y="1155454"/>
                <a:chExt cx="410690" cy="3493050"/>
              </a:xfrm>
            </p:grpSpPr>
            <p:sp>
              <p:nvSpPr>
                <p:cNvPr id="558" name="TextBox 18">
                  <a:extLst>
                    <a:ext uri="{FF2B5EF4-FFF2-40B4-BE49-F238E27FC236}">
                      <a16:creationId xmlns:a16="http://schemas.microsoft.com/office/drawing/2014/main" xmlns="" id="{7CE45F07-9189-6A84-15D9-2DC41FA3EE1C}"/>
                    </a:ext>
                  </a:extLst>
                </p:cNvPr>
                <p:cNvSpPr txBox="1"/>
                <p:nvPr/>
              </p:nvSpPr>
              <p:spPr bwMode="auto">
                <a:xfrm>
                  <a:off x="2186584" y="1155454"/>
                  <a:ext cx="410690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100</a:t>
                  </a:r>
                </a:p>
              </p:txBody>
            </p:sp>
            <p:sp>
              <p:nvSpPr>
                <p:cNvPr id="559" name="TextBox 19">
                  <a:extLst>
                    <a:ext uri="{FF2B5EF4-FFF2-40B4-BE49-F238E27FC236}">
                      <a16:creationId xmlns:a16="http://schemas.microsoft.com/office/drawing/2014/main" xmlns="" id="{E180250C-E409-8A47-8F92-14C299C7BE5C}"/>
                    </a:ext>
                  </a:extLst>
                </p:cNvPr>
                <p:cNvSpPr txBox="1"/>
                <p:nvPr/>
              </p:nvSpPr>
              <p:spPr bwMode="auto">
                <a:xfrm>
                  <a:off x="2261926" y="1813713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80</a:t>
                  </a:r>
                </a:p>
              </p:txBody>
            </p:sp>
            <p:sp>
              <p:nvSpPr>
                <p:cNvPr id="560" name="TextBox 20">
                  <a:extLst>
                    <a:ext uri="{FF2B5EF4-FFF2-40B4-BE49-F238E27FC236}">
                      <a16:creationId xmlns:a16="http://schemas.microsoft.com/office/drawing/2014/main" xmlns="" id="{5135B2E8-8641-0277-3AAE-2342C0085588}"/>
                    </a:ext>
                  </a:extLst>
                </p:cNvPr>
                <p:cNvSpPr txBox="1"/>
                <p:nvPr/>
              </p:nvSpPr>
              <p:spPr bwMode="auto">
                <a:xfrm>
                  <a:off x="2261926" y="2456425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60</a:t>
                  </a:r>
                </a:p>
              </p:txBody>
            </p:sp>
            <p:sp>
              <p:nvSpPr>
                <p:cNvPr id="561" name="TextBox 21">
                  <a:extLst>
                    <a:ext uri="{FF2B5EF4-FFF2-40B4-BE49-F238E27FC236}">
                      <a16:creationId xmlns:a16="http://schemas.microsoft.com/office/drawing/2014/main" xmlns="" id="{4FC95A73-44F6-4603-6830-0A8659B8C0B9}"/>
                    </a:ext>
                  </a:extLst>
                </p:cNvPr>
                <p:cNvSpPr txBox="1"/>
                <p:nvPr/>
              </p:nvSpPr>
              <p:spPr bwMode="auto">
                <a:xfrm>
                  <a:off x="2261926" y="3098935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40</a:t>
                  </a:r>
                </a:p>
              </p:txBody>
            </p:sp>
            <p:sp>
              <p:nvSpPr>
                <p:cNvPr id="562" name="TextBox 22">
                  <a:extLst>
                    <a:ext uri="{FF2B5EF4-FFF2-40B4-BE49-F238E27FC236}">
                      <a16:creationId xmlns:a16="http://schemas.microsoft.com/office/drawing/2014/main" xmlns="" id="{A765D4B4-827A-54E5-442B-B46D5EC5D79C}"/>
                    </a:ext>
                  </a:extLst>
                </p:cNvPr>
                <p:cNvSpPr txBox="1"/>
                <p:nvPr/>
              </p:nvSpPr>
              <p:spPr bwMode="auto">
                <a:xfrm>
                  <a:off x="2261926" y="3751116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20</a:t>
                  </a:r>
                </a:p>
              </p:txBody>
            </p:sp>
            <p:sp>
              <p:nvSpPr>
                <p:cNvPr id="563" name="TextBox 23">
                  <a:extLst>
                    <a:ext uri="{FF2B5EF4-FFF2-40B4-BE49-F238E27FC236}">
                      <a16:creationId xmlns:a16="http://schemas.microsoft.com/office/drawing/2014/main" xmlns="" id="{104784A3-8D7C-A8BA-EB65-F978E09DA02B}"/>
                    </a:ext>
                  </a:extLst>
                </p:cNvPr>
                <p:cNvSpPr txBox="1"/>
                <p:nvPr/>
              </p:nvSpPr>
              <p:spPr bwMode="auto">
                <a:xfrm>
                  <a:off x="2337266" y="4394588"/>
                  <a:ext cx="26000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0</a:t>
                  </a:r>
                </a:p>
              </p:txBody>
            </p:sp>
          </p:grpSp>
          <p:grpSp>
            <p:nvGrpSpPr>
              <p:cNvPr id="980" name="Groupe 979">
                <a:extLst>
                  <a:ext uri="{FF2B5EF4-FFF2-40B4-BE49-F238E27FC236}">
                    <a16:creationId xmlns:a16="http://schemas.microsoft.com/office/drawing/2014/main" xmlns="" id="{DA88D14D-D27E-DA31-D74E-8B1C0694BAA1}"/>
                  </a:ext>
                </a:extLst>
              </p:cNvPr>
              <p:cNvGrpSpPr/>
              <p:nvPr/>
            </p:nvGrpSpPr>
            <p:grpSpPr>
              <a:xfrm>
                <a:off x="2581107" y="1283959"/>
                <a:ext cx="8386354" cy="3352801"/>
                <a:chOff x="2581107" y="1283959"/>
                <a:chExt cx="8386354" cy="3352801"/>
              </a:xfrm>
            </p:grpSpPr>
            <p:sp>
              <p:nvSpPr>
                <p:cNvPr id="550" name="Freeform: Shape 10">
                  <a:extLst>
                    <a:ext uri="{FF2B5EF4-FFF2-40B4-BE49-F238E27FC236}">
                      <a16:creationId xmlns:a16="http://schemas.microsoft.com/office/drawing/2014/main" xmlns="" id="{776B1002-9D41-B84D-E144-65FC72AB04C2}"/>
                    </a:ext>
                  </a:extLst>
                </p:cNvPr>
                <p:cNvSpPr/>
                <p:nvPr/>
              </p:nvSpPr>
              <p:spPr bwMode="auto">
                <a:xfrm>
                  <a:off x="2668193" y="1283959"/>
                  <a:ext cx="8299268" cy="3257005"/>
                </a:xfrm>
                <a:custGeom>
                  <a:avLst/>
                  <a:gdLst>
                    <a:gd name="connsiteX0" fmla="*/ 0 w 8299268"/>
                    <a:gd name="connsiteY0" fmla="*/ 0 h 3257005"/>
                    <a:gd name="connsiteX1" fmla="*/ 0 w 8299268"/>
                    <a:gd name="connsiteY1" fmla="*/ 3257005 h 3257005"/>
                    <a:gd name="connsiteX2" fmla="*/ 8299268 w 8299268"/>
                    <a:gd name="connsiteY2" fmla="*/ 3257005 h 3257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99268" h="3257005">
                      <a:moveTo>
                        <a:pt x="0" y="0"/>
                      </a:moveTo>
                      <a:lnTo>
                        <a:pt x="0" y="3257005"/>
                      </a:lnTo>
                      <a:lnTo>
                        <a:pt x="8299268" y="3257005"/>
                      </a:lnTo>
                    </a:path>
                  </a:pathLst>
                </a:custGeom>
                <a:noFill/>
                <a:ln w="12700">
                  <a:solidFill>
                    <a:srgbClr val="565458"/>
                  </a:solidFill>
                  <a:miter lim="800000"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51" name="Group 11">
                  <a:extLst>
                    <a:ext uri="{FF2B5EF4-FFF2-40B4-BE49-F238E27FC236}">
                      <a16:creationId xmlns:a16="http://schemas.microsoft.com/office/drawing/2014/main" xmlns="" id="{86A5285A-6B7F-1420-595F-C9ECEBFE9881}"/>
                    </a:ext>
                  </a:extLst>
                </p:cNvPr>
                <p:cNvGrpSpPr/>
                <p:nvPr/>
              </p:nvGrpSpPr>
              <p:grpSpPr>
                <a:xfrm>
                  <a:off x="2581107" y="1292666"/>
                  <a:ext cx="78377" cy="3248297"/>
                  <a:chOff x="818606" y="2107474"/>
                  <a:chExt cx="113211" cy="762000"/>
                </a:xfrm>
              </p:grpSpPr>
              <p:cxnSp>
                <p:nvCxnSpPr>
                  <p:cNvPr id="552" name="Straight Connector 12">
                    <a:extLst>
                      <a:ext uri="{FF2B5EF4-FFF2-40B4-BE49-F238E27FC236}">
                        <a16:creationId xmlns:a16="http://schemas.microsoft.com/office/drawing/2014/main" xmlns="" id="{03EE438B-0572-4660-5BCA-B3F39D39F2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818606" y="2107474"/>
                    <a:ext cx="113211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53" name="Straight Connector 13">
                    <a:extLst>
                      <a:ext uri="{FF2B5EF4-FFF2-40B4-BE49-F238E27FC236}">
                        <a16:creationId xmlns:a16="http://schemas.microsoft.com/office/drawing/2014/main" xmlns="" id="{A7D80F80-D796-AED9-8702-F369EF4990E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818606" y="2259874"/>
                    <a:ext cx="113211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54" name="Straight Connector 14">
                    <a:extLst>
                      <a:ext uri="{FF2B5EF4-FFF2-40B4-BE49-F238E27FC236}">
                        <a16:creationId xmlns:a16="http://schemas.microsoft.com/office/drawing/2014/main" xmlns="" id="{1DFB4773-5B0E-6C65-A85C-A7B7D2F66C8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818606" y="2412274"/>
                    <a:ext cx="113211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55" name="Straight Connector 15">
                    <a:extLst>
                      <a:ext uri="{FF2B5EF4-FFF2-40B4-BE49-F238E27FC236}">
                        <a16:creationId xmlns:a16="http://schemas.microsoft.com/office/drawing/2014/main" xmlns="" id="{528A7140-C53D-2259-243D-11E6D687A3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818606" y="2564674"/>
                    <a:ext cx="113211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56" name="Straight Connector 16">
                    <a:extLst>
                      <a:ext uri="{FF2B5EF4-FFF2-40B4-BE49-F238E27FC236}">
                        <a16:creationId xmlns:a16="http://schemas.microsoft.com/office/drawing/2014/main" xmlns="" id="{B7B928E7-4F60-9A1F-B474-87262FD4D9D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818606" y="2717074"/>
                    <a:ext cx="113211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557" name="Straight Connector 17">
                    <a:extLst>
                      <a:ext uri="{FF2B5EF4-FFF2-40B4-BE49-F238E27FC236}">
                        <a16:creationId xmlns:a16="http://schemas.microsoft.com/office/drawing/2014/main" xmlns="" id="{4190EFE9-4759-EA9B-E28B-8BFE46D9C0B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818606" y="2869474"/>
                    <a:ext cx="113211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56545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979" name="Groupe 978">
                  <a:extLst>
                    <a:ext uri="{FF2B5EF4-FFF2-40B4-BE49-F238E27FC236}">
                      <a16:creationId xmlns:a16="http://schemas.microsoft.com/office/drawing/2014/main" xmlns="" id="{FCE9A89C-B591-D4BD-1979-11D77B9956AC}"/>
                    </a:ext>
                  </a:extLst>
                </p:cNvPr>
                <p:cNvGrpSpPr/>
                <p:nvPr/>
              </p:nvGrpSpPr>
              <p:grpSpPr>
                <a:xfrm>
                  <a:off x="2665763" y="4536609"/>
                  <a:ext cx="8293862" cy="100151"/>
                  <a:chOff x="2665763" y="4536609"/>
                  <a:chExt cx="8293862" cy="100151"/>
                </a:xfrm>
              </p:grpSpPr>
              <p:grpSp>
                <p:nvGrpSpPr>
                  <p:cNvPr id="568" name="Group 25">
                    <a:extLst>
                      <a:ext uri="{FF2B5EF4-FFF2-40B4-BE49-F238E27FC236}">
                        <a16:creationId xmlns:a16="http://schemas.microsoft.com/office/drawing/2014/main" xmlns="" id="{4FF3B1BF-A161-0288-BB28-6ADF15AF47D2}"/>
                      </a:ext>
                    </a:extLst>
                  </p:cNvPr>
                  <p:cNvGrpSpPr/>
                  <p:nvPr/>
                </p:nvGrpSpPr>
                <p:grpSpPr>
                  <a:xfrm rot="5400000">
                    <a:off x="4097360" y="3105012"/>
                    <a:ext cx="100151" cy="2963345"/>
                    <a:chOff x="818606" y="2107474"/>
                    <a:chExt cx="113212" cy="759276"/>
                  </a:xfrm>
                </p:grpSpPr>
                <p:cxnSp>
                  <p:nvCxnSpPr>
                    <p:cNvPr id="569" name="Straight Connector 26">
                      <a:extLst>
                        <a:ext uri="{FF2B5EF4-FFF2-40B4-BE49-F238E27FC236}">
                          <a16:creationId xmlns:a16="http://schemas.microsoft.com/office/drawing/2014/main" xmlns="" id="{3B17A3BF-4C3D-A065-FA4A-65607FDEF1BF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1074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71" name="Straight Connector 27">
                      <a:extLst>
                        <a:ext uri="{FF2B5EF4-FFF2-40B4-BE49-F238E27FC236}">
                          <a16:creationId xmlns:a16="http://schemas.microsoft.com/office/drawing/2014/main" xmlns="" id="{78C6B1CA-4F87-8352-C327-1B360F3A689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2598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72" name="Straight Connector 28">
                      <a:extLst>
                        <a:ext uri="{FF2B5EF4-FFF2-40B4-BE49-F238E27FC236}">
                          <a16:creationId xmlns:a16="http://schemas.microsoft.com/office/drawing/2014/main" xmlns="" id="{D6CAE217-1DBC-6D71-993C-6527E1E4E24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4122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73" name="Straight Connector 29">
                      <a:extLst>
                        <a:ext uri="{FF2B5EF4-FFF2-40B4-BE49-F238E27FC236}">
                          <a16:creationId xmlns:a16="http://schemas.microsoft.com/office/drawing/2014/main" xmlns="" id="{91C52788-08D5-F8AC-BD0C-0D964223111A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5646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74" name="Straight Connector 30">
                      <a:extLst>
                        <a:ext uri="{FF2B5EF4-FFF2-40B4-BE49-F238E27FC236}">
                          <a16:creationId xmlns:a16="http://schemas.microsoft.com/office/drawing/2014/main" xmlns="" id="{2ECC03A9-5EB7-F7A9-6C8A-5ABED49E34CA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7170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75" name="Straight Connector 31">
                      <a:extLst>
                        <a:ext uri="{FF2B5EF4-FFF2-40B4-BE49-F238E27FC236}">
                          <a16:creationId xmlns:a16="http://schemas.microsoft.com/office/drawing/2014/main" xmlns="" id="{BA777D85-2411-E4F0-1ED9-60AF9FC651EB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7" y="2866750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</p:grpSp>
              <p:grpSp>
                <p:nvGrpSpPr>
                  <p:cNvPr id="640" name="Group 32">
                    <a:extLst>
                      <a:ext uri="{FF2B5EF4-FFF2-40B4-BE49-F238E27FC236}">
                        <a16:creationId xmlns:a16="http://schemas.microsoft.com/office/drawing/2014/main" xmlns="" id="{03734CFA-BEBE-F029-40C3-E8F13AAD813B}"/>
                      </a:ext>
                    </a:extLst>
                  </p:cNvPr>
                  <p:cNvGrpSpPr/>
                  <p:nvPr/>
                </p:nvGrpSpPr>
                <p:grpSpPr>
                  <a:xfrm rot="5400000">
                    <a:off x="7649495" y="3099695"/>
                    <a:ext cx="100150" cy="2973977"/>
                    <a:chOff x="818606" y="2107474"/>
                    <a:chExt cx="113211" cy="762000"/>
                  </a:xfrm>
                </p:grpSpPr>
                <p:cxnSp>
                  <p:nvCxnSpPr>
                    <p:cNvPr id="641" name="Straight Connector 33">
                      <a:extLst>
                        <a:ext uri="{FF2B5EF4-FFF2-40B4-BE49-F238E27FC236}">
                          <a16:creationId xmlns:a16="http://schemas.microsoft.com/office/drawing/2014/main" xmlns="" id="{360B9C5B-A2EC-6528-6136-9BB87D5EFF9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1074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642" name="Straight Connector 34">
                      <a:extLst>
                        <a:ext uri="{FF2B5EF4-FFF2-40B4-BE49-F238E27FC236}">
                          <a16:creationId xmlns:a16="http://schemas.microsoft.com/office/drawing/2014/main" xmlns="" id="{C631CFD6-0CFD-2062-49A0-EE658DBA6EAD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2598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643" name="Straight Connector 35">
                      <a:extLst>
                        <a:ext uri="{FF2B5EF4-FFF2-40B4-BE49-F238E27FC236}">
                          <a16:creationId xmlns:a16="http://schemas.microsoft.com/office/drawing/2014/main" xmlns="" id="{0F537274-CBE3-C11A-A686-CF6AF38F28A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4122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644" name="Straight Connector 36">
                      <a:extLst>
                        <a:ext uri="{FF2B5EF4-FFF2-40B4-BE49-F238E27FC236}">
                          <a16:creationId xmlns:a16="http://schemas.microsoft.com/office/drawing/2014/main" xmlns="" id="{4B331188-1FE7-99EB-98CA-40DF7C854BA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5646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645" name="Straight Connector 37">
                      <a:extLst>
                        <a:ext uri="{FF2B5EF4-FFF2-40B4-BE49-F238E27FC236}">
                          <a16:creationId xmlns:a16="http://schemas.microsoft.com/office/drawing/2014/main" xmlns="" id="{3700CC66-35D2-5103-86D7-999478F29ED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7170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646" name="Straight Connector 38">
                      <a:extLst>
                        <a:ext uri="{FF2B5EF4-FFF2-40B4-BE49-F238E27FC236}">
                          <a16:creationId xmlns:a16="http://schemas.microsoft.com/office/drawing/2014/main" xmlns="" id="{44A7DF10-FE78-75DA-F332-80ACA3CA74DD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8694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</p:grpSp>
              <p:grpSp>
                <p:nvGrpSpPr>
                  <p:cNvPr id="647" name="Group 39">
                    <a:extLst>
                      <a:ext uri="{FF2B5EF4-FFF2-40B4-BE49-F238E27FC236}">
                        <a16:creationId xmlns:a16="http://schemas.microsoft.com/office/drawing/2014/main" xmlns="" id="{7848683C-ECE3-FC95-A577-92DCD41B6F1F}"/>
                      </a:ext>
                    </a:extLst>
                  </p:cNvPr>
                  <p:cNvGrpSpPr/>
                  <p:nvPr/>
                </p:nvGrpSpPr>
                <p:grpSpPr>
                  <a:xfrm rot="5400000">
                    <a:off x="10314755" y="3991888"/>
                    <a:ext cx="100150" cy="1189591"/>
                    <a:chOff x="818606" y="2564674"/>
                    <a:chExt cx="113211" cy="304800"/>
                  </a:xfrm>
                </p:grpSpPr>
                <p:cxnSp>
                  <p:nvCxnSpPr>
                    <p:cNvPr id="648" name="Straight Connector 40">
                      <a:extLst>
                        <a:ext uri="{FF2B5EF4-FFF2-40B4-BE49-F238E27FC236}">
                          <a16:creationId xmlns:a16="http://schemas.microsoft.com/office/drawing/2014/main" xmlns="" id="{5F6F8AFE-C37A-EC0F-CCBF-030D7351221B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5646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649" name="Straight Connector 41">
                      <a:extLst>
                        <a:ext uri="{FF2B5EF4-FFF2-40B4-BE49-F238E27FC236}">
                          <a16:creationId xmlns:a16="http://schemas.microsoft.com/office/drawing/2014/main" xmlns="" id="{D7AD933F-D041-851C-D0A1-5DB3E96BB4F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7170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650" name="Straight Connector 42">
                      <a:extLst>
                        <a:ext uri="{FF2B5EF4-FFF2-40B4-BE49-F238E27FC236}">
                          <a16:creationId xmlns:a16="http://schemas.microsoft.com/office/drawing/2014/main" xmlns="" id="{2B34DD81-6BE6-620F-782E-4E3D6BD6858D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818606" y="2869474"/>
                      <a:ext cx="113211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rgbClr val="565458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</p:grpSp>
            </p:grpSp>
          </p:grpSp>
          <p:grpSp>
            <p:nvGrpSpPr>
              <p:cNvPr id="982" name="Groupe 981">
                <a:extLst>
                  <a:ext uri="{FF2B5EF4-FFF2-40B4-BE49-F238E27FC236}">
                    <a16:creationId xmlns:a16="http://schemas.microsoft.com/office/drawing/2014/main" xmlns="" id="{CC5F8021-C384-974F-AC4C-7E5B9CD86E12}"/>
                  </a:ext>
                </a:extLst>
              </p:cNvPr>
              <p:cNvGrpSpPr/>
              <p:nvPr/>
            </p:nvGrpSpPr>
            <p:grpSpPr>
              <a:xfrm>
                <a:off x="2527921" y="4640890"/>
                <a:ext cx="8614364" cy="259147"/>
                <a:chOff x="2527921" y="4640890"/>
                <a:chExt cx="8614364" cy="259147"/>
              </a:xfrm>
            </p:grpSpPr>
            <p:grpSp>
              <p:nvGrpSpPr>
                <p:cNvPr id="5" name="Group 99">
                  <a:extLst>
                    <a:ext uri="{FF2B5EF4-FFF2-40B4-BE49-F238E27FC236}">
                      <a16:creationId xmlns:a16="http://schemas.microsoft.com/office/drawing/2014/main" xmlns="" id="{62058E44-7109-E43D-8AA0-152E20577433}"/>
                    </a:ext>
                  </a:extLst>
                </p:cNvPr>
                <p:cNvGrpSpPr/>
                <p:nvPr/>
              </p:nvGrpSpPr>
              <p:grpSpPr>
                <a:xfrm>
                  <a:off x="4645799" y="4640890"/>
                  <a:ext cx="6123375" cy="59156"/>
                  <a:chOff x="1217494" y="5764570"/>
                  <a:chExt cx="6569467" cy="94169"/>
                </a:xfrm>
              </p:grpSpPr>
              <p:grpSp>
                <p:nvGrpSpPr>
                  <p:cNvPr id="7" name="Group 122">
                    <a:extLst>
                      <a:ext uri="{FF2B5EF4-FFF2-40B4-BE49-F238E27FC236}">
                        <a16:creationId xmlns:a16="http://schemas.microsoft.com/office/drawing/2014/main" xmlns="" id="{A8CEE54E-F66E-D541-2AE0-E2B809DD46FC}"/>
                      </a:ext>
                    </a:extLst>
                  </p:cNvPr>
                  <p:cNvGrpSpPr/>
                  <p:nvPr/>
                </p:nvGrpSpPr>
                <p:grpSpPr>
                  <a:xfrm rot="5400000">
                    <a:off x="2734421" y="4254862"/>
                    <a:ext cx="86950" cy="3120803"/>
                    <a:chOff x="3919689" y="2516057"/>
                    <a:chExt cx="104836" cy="3120803"/>
                  </a:xfrm>
                </p:grpSpPr>
                <p:cxnSp>
                  <p:nvCxnSpPr>
                    <p:cNvPr id="57" name="Straight Connector 131">
                      <a:extLst>
                        <a:ext uri="{FF2B5EF4-FFF2-40B4-BE49-F238E27FC236}">
                          <a16:creationId xmlns:a16="http://schemas.microsoft.com/office/drawing/2014/main" xmlns="" id="{EBB3FD23-7E00-2A23-C298-59AC068724B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2516057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8" name="Straight Connector 132">
                      <a:extLst>
                        <a:ext uri="{FF2B5EF4-FFF2-40B4-BE49-F238E27FC236}">
                          <a16:creationId xmlns:a16="http://schemas.microsoft.com/office/drawing/2014/main" xmlns="" id="{0D7400B7-8B06-44D7-344F-D2BC658F9D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3140218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9" name="Straight Connector 133">
                      <a:extLst>
                        <a:ext uri="{FF2B5EF4-FFF2-40B4-BE49-F238E27FC236}">
                          <a16:creationId xmlns:a16="http://schemas.microsoft.com/office/drawing/2014/main" xmlns="" id="{16A79874-0744-184F-AE9C-6CD53A3BE26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3764379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61" name="Straight Connector 134">
                      <a:extLst>
                        <a:ext uri="{FF2B5EF4-FFF2-40B4-BE49-F238E27FC236}">
                          <a16:creationId xmlns:a16="http://schemas.microsoft.com/office/drawing/2014/main" xmlns="" id="{BAF6B68D-B2BD-33EF-45D1-2A2D78837C8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4388540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63" name="Straight Connector 135">
                      <a:extLst>
                        <a:ext uri="{FF2B5EF4-FFF2-40B4-BE49-F238E27FC236}">
                          <a16:creationId xmlns:a16="http://schemas.microsoft.com/office/drawing/2014/main" xmlns="" id="{38BCDE32-A131-4FB4-FE77-7B9D43F9025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5012701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472" name="Straight Connector 136">
                      <a:extLst>
                        <a:ext uri="{FF2B5EF4-FFF2-40B4-BE49-F238E27FC236}">
                          <a16:creationId xmlns:a16="http://schemas.microsoft.com/office/drawing/2014/main" xmlns="" id="{535DCB53-3877-363E-1298-303C8A165E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5636860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</p:grpSp>
              <p:grpSp>
                <p:nvGrpSpPr>
                  <p:cNvPr id="8" name="Group 123">
                    <a:extLst>
                      <a:ext uri="{FF2B5EF4-FFF2-40B4-BE49-F238E27FC236}">
                        <a16:creationId xmlns:a16="http://schemas.microsoft.com/office/drawing/2014/main" xmlns="" id="{05F7AB81-7485-8C20-26E8-A2A50E3D4681}"/>
                      </a:ext>
                    </a:extLst>
                  </p:cNvPr>
                  <p:cNvGrpSpPr/>
                  <p:nvPr/>
                </p:nvGrpSpPr>
                <p:grpSpPr>
                  <a:xfrm rot="5400000">
                    <a:off x="4614476" y="4254862"/>
                    <a:ext cx="86950" cy="3120803"/>
                    <a:chOff x="3919689" y="2516057"/>
                    <a:chExt cx="104836" cy="3120803"/>
                  </a:xfrm>
                </p:grpSpPr>
                <p:cxnSp>
                  <p:nvCxnSpPr>
                    <p:cNvPr id="48" name="Straight Connector 125">
                      <a:extLst>
                        <a:ext uri="{FF2B5EF4-FFF2-40B4-BE49-F238E27FC236}">
                          <a16:creationId xmlns:a16="http://schemas.microsoft.com/office/drawing/2014/main" xmlns="" id="{C25735A1-BD85-AF1D-E4D6-BDC5263C09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2516057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49" name="Straight Connector 126">
                      <a:extLst>
                        <a:ext uri="{FF2B5EF4-FFF2-40B4-BE49-F238E27FC236}">
                          <a16:creationId xmlns:a16="http://schemas.microsoft.com/office/drawing/2014/main" xmlns="" id="{02F980C3-0335-00F5-D4CF-081D92A598B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3140218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0" name="Straight Connector 127">
                      <a:extLst>
                        <a:ext uri="{FF2B5EF4-FFF2-40B4-BE49-F238E27FC236}">
                          <a16:creationId xmlns:a16="http://schemas.microsoft.com/office/drawing/2014/main" xmlns="" id="{5E291158-E11D-CC79-10FD-535E38FB1C1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3764379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1" name="Straight Connector 128">
                      <a:extLst>
                        <a:ext uri="{FF2B5EF4-FFF2-40B4-BE49-F238E27FC236}">
                          <a16:creationId xmlns:a16="http://schemas.microsoft.com/office/drawing/2014/main" xmlns="" id="{9FC74942-916E-B7F9-9B74-327A42B26E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4388540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4" name="Straight Connector 129">
                      <a:extLst>
                        <a:ext uri="{FF2B5EF4-FFF2-40B4-BE49-F238E27FC236}">
                          <a16:creationId xmlns:a16="http://schemas.microsoft.com/office/drawing/2014/main" xmlns="" id="{7578F377-7B6E-B2C4-E713-A11E310C04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5012701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6" name="Straight Connector 130">
                      <a:extLst>
                        <a:ext uri="{FF2B5EF4-FFF2-40B4-BE49-F238E27FC236}">
                          <a16:creationId xmlns:a16="http://schemas.microsoft.com/office/drawing/2014/main" xmlns="" id="{CABDD17D-EFA8-87CC-BD66-A8048AFE5FF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 bwMode="auto">
                    <a:xfrm>
                      <a:off x="3919689" y="5636860"/>
                      <a:ext cx="104836" cy="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</p:grpSp>
              <p:cxnSp>
                <p:nvCxnSpPr>
                  <p:cNvPr id="10" name="Straight Connector 124">
                    <a:extLst>
                      <a:ext uri="{FF2B5EF4-FFF2-40B4-BE49-F238E27FC236}">
                        <a16:creationId xmlns:a16="http://schemas.microsoft.com/office/drawing/2014/main" xmlns="" id="{54F2CE07-EAF9-3828-AD03-4FBD4F66E20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rot="5400000">
                    <a:off x="7743486" y="5808045"/>
                    <a:ext cx="86950" cy="0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sp>
              <p:nvSpPr>
                <p:cNvPr id="651" name="TextBox 43">
                  <a:extLst>
                    <a:ext uri="{FF2B5EF4-FFF2-40B4-BE49-F238E27FC236}">
                      <a16:creationId xmlns:a16="http://schemas.microsoft.com/office/drawing/2014/main" xmlns="" id="{D772C22B-693F-D17A-8866-30393E26B9B6}"/>
                    </a:ext>
                  </a:extLst>
                </p:cNvPr>
                <p:cNvSpPr txBox="1"/>
                <p:nvPr/>
              </p:nvSpPr>
              <p:spPr bwMode="auto">
                <a:xfrm>
                  <a:off x="2527921" y="4646121"/>
                  <a:ext cx="26000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652" name="TextBox 44">
                  <a:extLst>
                    <a:ext uri="{FF2B5EF4-FFF2-40B4-BE49-F238E27FC236}">
                      <a16:creationId xmlns:a16="http://schemas.microsoft.com/office/drawing/2014/main" xmlns="" id="{C1474E68-9FA5-2647-EC88-19C987078737}"/>
                    </a:ext>
                  </a:extLst>
                </p:cNvPr>
                <p:cNvSpPr txBox="1"/>
                <p:nvPr/>
              </p:nvSpPr>
              <p:spPr bwMode="auto">
                <a:xfrm>
                  <a:off x="3133166" y="4646121"/>
                  <a:ext cx="26000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704" name="TextBox 45">
                  <a:extLst>
                    <a:ext uri="{FF2B5EF4-FFF2-40B4-BE49-F238E27FC236}">
                      <a16:creationId xmlns:a16="http://schemas.microsoft.com/office/drawing/2014/main" xmlns="" id="{7415181B-4A5A-ADCB-5232-37A3F7858E5E}"/>
                    </a:ext>
                  </a:extLst>
                </p:cNvPr>
                <p:cNvSpPr txBox="1"/>
                <p:nvPr/>
              </p:nvSpPr>
              <p:spPr bwMode="auto">
                <a:xfrm>
                  <a:off x="3716642" y="4646121"/>
                  <a:ext cx="26000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6</a:t>
                  </a:r>
                </a:p>
              </p:txBody>
            </p:sp>
            <p:sp>
              <p:nvSpPr>
                <p:cNvPr id="705" name="TextBox 46">
                  <a:extLst>
                    <a:ext uri="{FF2B5EF4-FFF2-40B4-BE49-F238E27FC236}">
                      <a16:creationId xmlns:a16="http://schemas.microsoft.com/office/drawing/2014/main" xmlns="" id="{6E9F40F7-CB77-EBA9-32BB-056B0CC9F447}"/>
                    </a:ext>
                  </a:extLst>
                </p:cNvPr>
                <p:cNvSpPr txBox="1"/>
                <p:nvPr/>
              </p:nvSpPr>
              <p:spPr bwMode="auto">
                <a:xfrm>
                  <a:off x="4313178" y="4646121"/>
                  <a:ext cx="26000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9</a:t>
                  </a:r>
                </a:p>
              </p:txBody>
            </p:sp>
            <p:sp>
              <p:nvSpPr>
                <p:cNvPr id="707" name="TextBox 47">
                  <a:extLst>
                    <a:ext uri="{FF2B5EF4-FFF2-40B4-BE49-F238E27FC236}">
                      <a16:creationId xmlns:a16="http://schemas.microsoft.com/office/drawing/2014/main" xmlns="" id="{8466AC0B-E5CE-227B-F6B7-8E4F7700C608}"/>
                    </a:ext>
                  </a:extLst>
                </p:cNvPr>
                <p:cNvSpPr txBox="1"/>
                <p:nvPr/>
              </p:nvSpPr>
              <p:spPr bwMode="auto">
                <a:xfrm>
                  <a:off x="4872046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12</a:t>
                  </a:r>
                </a:p>
              </p:txBody>
            </p:sp>
            <p:sp>
              <p:nvSpPr>
                <p:cNvPr id="708" name="TextBox 48">
                  <a:extLst>
                    <a:ext uri="{FF2B5EF4-FFF2-40B4-BE49-F238E27FC236}">
                      <a16:creationId xmlns:a16="http://schemas.microsoft.com/office/drawing/2014/main" xmlns="" id="{E126E7D1-69FC-21DC-BB17-0F50292B93C6}"/>
                    </a:ext>
                  </a:extLst>
                </p:cNvPr>
                <p:cNvSpPr txBox="1"/>
                <p:nvPr/>
              </p:nvSpPr>
              <p:spPr bwMode="auto">
                <a:xfrm>
                  <a:off x="5477291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15</a:t>
                  </a:r>
                </a:p>
              </p:txBody>
            </p:sp>
            <p:sp>
              <p:nvSpPr>
                <p:cNvPr id="709" name="TextBox 49">
                  <a:extLst>
                    <a:ext uri="{FF2B5EF4-FFF2-40B4-BE49-F238E27FC236}">
                      <a16:creationId xmlns:a16="http://schemas.microsoft.com/office/drawing/2014/main" xmlns="" id="{A99AC05B-7D73-85B0-6EAB-D51AD254BE37}"/>
                    </a:ext>
                  </a:extLst>
                </p:cNvPr>
                <p:cNvSpPr txBox="1"/>
                <p:nvPr/>
              </p:nvSpPr>
              <p:spPr bwMode="auto">
                <a:xfrm>
                  <a:off x="6060767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18</a:t>
                  </a:r>
                </a:p>
              </p:txBody>
            </p:sp>
            <p:sp>
              <p:nvSpPr>
                <p:cNvPr id="710" name="TextBox 50">
                  <a:extLst>
                    <a:ext uri="{FF2B5EF4-FFF2-40B4-BE49-F238E27FC236}">
                      <a16:creationId xmlns:a16="http://schemas.microsoft.com/office/drawing/2014/main" xmlns="" id="{E309DC93-40B8-4726-274E-F74ADF200EE8}"/>
                    </a:ext>
                  </a:extLst>
                </p:cNvPr>
                <p:cNvSpPr txBox="1"/>
                <p:nvPr/>
              </p:nvSpPr>
              <p:spPr bwMode="auto">
                <a:xfrm>
                  <a:off x="6657303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21</a:t>
                  </a:r>
                </a:p>
              </p:txBody>
            </p:sp>
            <p:sp>
              <p:nvSpPr>
                <p:cNvPr id="711" name="TextBox 51">
                  <a:extLst>
                    <a:ext uri="{FF2B5EF4-FFF2-40B4-BE49-F238E27FC236}">
                      <a16:creationId xmlns:a16="http://schemas.microsoft.com/office/drawing/2014/main" xmlns="" id="{A8EFDE24-14F1-6B03-A32B-A4C75F783723}"/>
                    </a:ext>
                  </a:extLst>
                </p:cNvPr>
                <p:cNvSpPr txBox="1"/>
                <p:nvPr/>
              </p:nvSpPr>
              <p:spPr bwMode="auto">
                <a:xfrm>
                  <a:off x="7245131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24</a:t>
                  </a:r>
                </a:p>
              </p:txBody>
            </p:sp>
            <p:sp>
              <p:nvSpPr>
                <p:cNvPr id="712" name="TextBox 52">
                  <a:extLst>
                    <a:ext uri="{FF2B5EF4-FFF2-40B4-BE49-F238E27FC236}">
                      <a16:creationId xmlns:a16="http://schemas.microsoft.com/office/drawing/2014/main" xmlns="" id="{C21ECF16-6202-E976-1130-3BA87A52890C}"/>
                    </a:ext>
                  </a:extLst>
                </p:cNvPr>
                <p:cNvSpPr txBox="1"/>
                <p:nvPr/>
              </p:nvSpPr>
              <p:spPr bwMode="auto">
                <a:xfrm>
                  <a:off x="7828607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27</a:t>
                  </a:r>
                </a:p>
              </p:txBody>
            </p:sp>
            <p:sp>
              <p:nvSpPr>
                <p:cNvPr id="713" name="TextBox 53">
                  <a:extLst>
                    <a:ext uri="{FF2B5EF4-FFF2-40B4-BE49-F238E27FC236}">
                      <a16:creationId xmlns:a16="http://schemas.microsoft.com/office/drawing/2014/main" xmlns="" id="{E65F3845-BD67-158C-C440-F53C51F9E815}"/>
                    </a:ext>
                  </a:extLst>
                </p:cNvPr>
                <p:cNvSpPr txBox="1"/>
                <p:nvPr/>
              </p:nvSpPr>
              <p:spPr bwMode="auto">
                <a:xfrm>
                  <a:off x="8425143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30</a:t>
                  </a:r>
                </a:p>
              </p:txBody>
            </p:sp>
            <p:sp>
              <p:nvSpPr>
                <p:cNvPr id="714" name="TextBox 54">
                  <a:extLst>
                    <a:ext uri="{FF2B5EF4-FFF2-40B4-BE49-F238E27FC236}">
                      <a16:creationId xmlns:a16="http://schemas.microsoft.com/office/drawing/2014/main" xmlns="" id="{28E3CF61-C886-5435-E65F-EC9B195F7963}"/>
                    </a:ext>
                  </a:extLst>
                </p:cNvPr>
                <p:cNvSpPr txBox="1"/>
                <p:nvPr/>
              </p:nvSpPr>
              <p:spPr bwMode="auto">
                <a:xfrm>
                  <a:off x="9021680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33</a:t>
                  </a:r>
                </a:p>
              </p:txBody>
            </p:sp>
            <p:sp>
              <p:nvSpPr>
                <p:cNvPr id="715" name="TextBox 55">
                  <a:extLst>
                    <a:ext uri="{FF2B5EF4-FFF2-40B4-BE49-F238E27FC236}">
                      <a16:creationId xmlns:a16="http://schemas.microsoft.com/office/drawing/2014/main" xmlns="" id="{F1028071-17AC-4783-0F5F-6D79732931CC}"/>
                    </a:ext>
                  </a:extLst>
                </p:cNvPr>
                <p:cNvSpPr txBox="1"/>
                <p:nvPr/>
              </p:nvSpPr>
              <p:spPr bwMode="auto">
                <a:xfrm>
                  <a:off x="9626925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36</a:t>
                  </a:r>
                </a:p>
              </p:txBody>
            </p:sp>
            <p:sp>
              <p:nvSpPr>
                <p:cNvPr id="716" name="TextBox 56">
                  <a:extLst>
                    <a:ext uri="{FF2B5EF4-FFF2-40B4-BE49-F238E27FC236}">
                      <a16:creationId xmlns:a16="http://schemas.microsoft.com/office/drawing/2014/main" xmlns="" id="{BC619975-6D0A-4970-4907-8893E42EB1CC}"/>
                    </a:ext>
                  </a:extLst>
                </p:cNvPr>
                <p:cNvSpPr txBox="1"/>
                <p:nvPr/>
              </p:nvSpPr>
              <p:spPr bwMode="auto">
                <a:xfrm>
                  <a:off x="10210401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39</a:t>
                  </a:r>
                </a:p>
              </p:txBody>
            </p:sp>
            <p:sp>
              <p:nvSpPr>
                <p:cNvPr id="717" name="TextBox 57">
                  <a:extLst>
                    <a:ext uri="{FF2B5EF4-FFF2-40B4-BE49-F238E27FC236}">
                      <a16:creationId xmlns:a16="http://schemas.microsoft.com/office/drawing/2014/main" xmlns="" id="{0565409D-A64E-858C-8DAA-AE035FEA016C}"/>
                    </a:ext>
                  </a:extLst>
                </p:cNvPr>
                <p:cNvSpPr txBox="1"/>
                <p:nvPr/>
              </p:nvSpPr>
              <p:spPr bwMode="auto">
                <a:xfrm>
                  <a:off x="10806937" y="4646121"/>
                  <a:ext cx="335348" cy="253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rtlCol="0">
                  <a:spAutoFit/>
                </a:bodyPr>
                <a:lstStyle/>
                <a:p>
                  <a:pPr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/>
                  </a:pPr>
                  <a:r>
                    <a:rPr lang="en-US" sz="105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42</a:t>
                  </a:r>
                </a:p>
              </p:txBody>
            </p:sp>
          </p:grpSp>
        </p:grpSp>
        <p:sp>
          <p:nvSpPr>
            <p:cNvPr id="977" name="TextBox 24">
              <a:extLst>
                <a:ext uri="{FF2B5EF4-FFF2-40B4-BE49-F238E27FC236}">
                  <a16:creationId xmlns:a16="http://schemas.microsoft.com/office/drawing/2014/main" xmlns="" id="{A16CA02F-EF34-F2F7-BB33-EF629F6CE659}"/>
                </a:ext>
              </a:extLst>
            </p:cNvPr>
            <p:cNvSpPr txBox="1"/>
            <p:nvPr/>
          </p:nvSpPr>
          <p:spPr bwMode="auto">
            <a:xfrm>
              <a:off x="6323138" y="4814482"/>
              <a:ext cx="393056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050" b="1" dirty="0">
                  <a:solidFill>
                    <a:srgbClr val="000000"/>
                  </a:solidFill>
                  <a:cs typeface="Arial" panose="020B0604020202020204" pitchFamily="34" charset="0"/>
                </a:rPr>
                <a:t>Mo</a:t>
              </a:r>
            </a:p>
          </p:txBody>
        </p:sp>
      </p:grpSp>
      <p:sp>
        <p:nvSpPr>
          <p:cNvPr id="11" name="Espace réservé du contenu 5">
            <a:extLst>
              <a:ext uri="{FF2B5EF4-FFF2-40B4-BE49-F238E27FC236}">
                <a16:creationId xmlns:a16="http://schemas.microsoft.com/office/drawing/2014/main" xmlns="" id="{FF455835-6969-9211-6B4E-3906995CBACF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05555" y="5309725"/>
            <a:ext cx="10576775" cy="54213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Bénéfice du traitement en survie globale seulement chez les PD-L1+ pour l’association </a:t>
            </a:r>
            <a:r>
              <a:rPr lang="fr-FR" b="0" dirty="0" err="1"/>
              <a:t>atézolizumab</a:t>
            </a:r>
            <a:r>
              <a:rPr lang="fr-FR" b="0" dirty="0"/>
              <a:t> + </a:t>
            </a:r>
            <a:r>
              <a:rPr lang="fr-FR" b="0" dirty="0" err="1"/>
              <a:t>nab</a:t>
            </a:r>
            <a:r>
              <a:rPr lang="fr-FR" b="0" dirty="0"/>
              <a:t>-paclitaxel</a:t>
            </a:r>
          </a:p>
        </p:txBody>
      </p:sp>
      <p:sp>
        <p:nvSpPr>
          <p:cNvPr id="27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51987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Miles D et al, Ann oncol, 2021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72901" cy="516866"/>
          </a:xfrm>
        </p:spPr>
        <p:txBody>
          <a:bodyPr/>
          <a:lstStyle/>
          <a:p>
            <a:pPr lvl="0"/>
            <a:r>
              <a:rPr lang="fr-FR" sz="3200" dirty="0"/>
              <a:t>Association ICI (Atézolizumab) et chimiothérapie</a:t>
            </a: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IMpassion131</a:t>
            </a:r>
          </a:p>
        </p:txBody>
      </p:sp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xmlns="" id="{887153CF-4BF7-765A-09F7-2804E6BE479D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49388" y="984592"/>
            <a:ext cx="10416788" cy="339933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Phase III, randomisée, double aveugle, contrôlée contre placébo</a:t>
            </a:r>
          </a:p>
        </p:txBody>
      </p:sp>
      <p:sp>
        <p:nvSpPr>
          <p:cNvPr id="10" name="Espace réservé du contenu 6">
            <a:extLst>
              <a:ext uri="{FF2B5EF4-FFF2-40B4-BE49-F238E27FC236}">
                <a16:creationId xmlns:a16="http://schemas.microsoft.com/office/drawing/2014/main" xmlns="" id="{00543DCC-7EF4-93A0-EC04-537BD5CD0CE9}"/>
              </a:ext>
            </a:extLst>
          </p:cNvPr>
          <p:cNvSpPr txBox="1">
            <a:spLocks/>
          </p:cNvSpPr>
          <p:nvPr/>
        </p:nvSpPr>
        <p:spPr>
          <a:xfrm>
            <a:off x="1183065" y="5149656"/>
            <a:ext cx="10696635" cy="571489"/>
          </a:xfrm>
          <a:prstGeom prst="rect">
            <a:avLst/>
          </a:prstGeom>
          <a:noFill/>
        </p:spPr>
        <p:txBody>
          <a:bodyPr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/>
              <a:t>Objectif principal : </a:t>
            </a:r>
            <a:r>
              <a:rPr lang="fr-FR" sz="1600" b="0" dirty="0"/>
              <a:t>SSP (évaluation des investigateurs) dans la population PD-L1+; puis en ITT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/>
              <a:t>Objectifs secondaires : </a:t>
            </a:r>
            <a:r>
              <a:rPr lang="fr-FR" sz="1600" b="0" dirty="0"/>
              <a:t>SG, taux de réponse objective (TRO), SSP, ressenti du patient vis à vis du traitement (PRO), toxicité </a:t>
            </a:r>
          </a:p>
        </p:txBody>
      </p:sp>
      <p:sp>
        <p:nvSpPr>
          <p:cNvPr id="48" name="Text Box 45">
            <a:extLst>
              <a:ext uri="{FF2B5EF4-FFF2-40B4-BE49-F238E27FC236}">
                <a16:creationId xmlns:a16="http://schemas.microsoft.com/office/drawing/2014/main" xmlns="" id="{D9EEAAC9-529E-68AB-795F-D754463CE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538" y="2234469"/>
            <a:ext cx="3191077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TNBC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métastatique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,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inopérable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ou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localement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avancé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; absence de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traitement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préalable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en situation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avancée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(radiothérapie ou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chimiothérapie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en situation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précoce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autorisée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si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intervalle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≥ 12 mois) 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Eligible à un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traitement</a:t>
            </a:r>
            <a:r>
              <a:rPr kumimoji="0" lang="en-GB" altLang="en-US" sz="12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par taxane</a:t>
            </a:r>
            <a:endParaRPr kumimoji="0" lang="en-GB" alt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Maladie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measurable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selon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les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critères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RECIST v1.1 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ECOG PS 0/1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Statut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PD-L1 sur 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la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biopsie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évaluable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*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(N = 651)</a:t>
            </a:r>
          </a:p>
        </p:txBody>
      </p:sp>
      <p:sp>
        <p:nvSpPr>
          <p:cNvPr id="49" name="Rectangle 46">
            <a:extLst>
              <a:ext uri="{FF2B5EF4-FFF2-40B4-BE49-F238E27FC236}">
                <a16:creationId xmlns:a16="http://schemas.microsoft.com/office/drawing/2014/main" xmlns="" id="{F949E4F4-BFD8-6183-EA3F-E1116AABE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70380" y="2696134"/>
            <a:ext cx="1795796" cy="1384995"/>
          </a:xfrm>
          <a:prstGeom prst="rect">
            <a:avLst/>
          </a:prstGeom>
          <a:solidFill>
            <a:srgbClr val="565458"/>
          </a:solidFill>
          <a:ln>
            <a:noFill/>
          </a:ln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Traitement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jusqu’à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progression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selon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RECIST v1.1 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toxicité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intolérable</a:t>
            </a:r>
            <a:endParaRPr kumimoji="0" lang="en-US" altLang="en-US" sz="1400" b="1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</p:txBody>
      </p:sp>
      <p:grpSp>
        <p:nvGrpSpPr>
          <p:cNvPr id="59" name="Groupe 58">
            <a:extLst>
              <a:ext uri="{FF2B5EF4-FFF2-40B4-BE49-F238E27FC236}">
                <a16:creationId xmlns:a16="http://schemas.microsoft.com/office/drawing/2014/main" xmlns="" id="{6A6673D0-4F46-2CD5-E8D3-EC3BF2728D5C}"/>
              </a:ext>
            </a:extLst>
          </p:cNvPr>
          <p:cNvGrpSpPr/>
          <p:nvPr/>
        </p:nvGrpSpPr>
        <p:grpSpPr>
          <a:xfrm>
            <a:off x="5314520" y="2229962"/>
            <a:ext cx="4117010" cy="2317338"/>
            <a:chOff x="5314520" y="2212560"/>
            <a:chExt cx="4117010" cy="2317338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xmlns="" id="{F94BE674-0CFA-162A-F0DC-1123E16C0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2212560"/>
              <a:ext cx="4117010" cy="1097280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Atézolizumab 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840 mg IV / 2 </a:t>
              </a:r>
              <a:r>
                <a:rPr kumimoji="0" lang="en-US" alt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semaines</a:t>
              </a:r>
              <a:r>
                <a:rPr kumimoji="0" lang="en-US" altLang="en-US" sz="1400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+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Paclitaxel 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90 mg/m2 IV J1, J8, J15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400" kern="0" dirty="0">
                  <a:solidFill>
                    <a:srgbClr val="FFFFFF"/>
                  </a:solidFill>
                  <a:latin typeface="+mn-lt"/>
                  <a:cs typeface="Arial" panose="020B0604020202020204" pitchFamily="34" charset="0"/>
                </a:rPr>
                <a:t>Cycles de 28 </a:t>
              </a:r>
              <a:r>
                <a:rPr lang="en-US" altLang="en-US" sz="1400" kern="0" dirty="0" err="1">
                  <a:solidFill>
                    <a:srgbClr val="FFFFFF"/>
                  </a:solidFill>
                  <a:latin typeface="+mn-lt"/>
                  <a:cs typeface="Arial" panose="020B0604020202020204" pitchFamily="34" charset="0"/>
                </a:rPr>
                <a:t>jours</a:t>
              </a:r>
              <a:endParaRPr kumimoji="0" lang="en-US" altLang="en-US" sz="140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(n = 431)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08C99596-FA4C-20DA-EE0B-FE3D45437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3432618"/>
              <a:ext cx="4117010" cy="1097280"/>
            </a:xfrm>
            <a:prstGeom prst="rect">
              <a:avLst/>
            </a:prstGeom>
            <a:solidFill>
              <a:srgbClr val="FF7F4D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Placebo </a:t>
              </a:r>
              <a:r>
                <a:rPr kumimoji="0" lang="en-US" altLang="en-US" sz="140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IV / 2 semaines +</a:t>
              </a:r>
              <a:endParaRPr kumimoji="0" lang="en-US" altLang="en-US" sz="140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Paclitaxel 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90 mg/m2 </a:t>
              </a:r>
              <a:r>
                <a:rPr kumimoji="0" lang="en-US" altLang="en-US" sz="140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IV J1,</a:t>
              </a:r>
              <a:r>
                <a:rPr kumimoji="0" lang="en-US" altLang="en-US" sz="140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J8, J15</a:t>
              </a:r>
              <a:endParaRPr kumimoji="0" lang="en-US" altLang="en-US" sz="140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endParaRPr>
            </a:p>
            <a:p>
              <a:pPr lvl="0" algn="ctr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None/>
                <a:defRPr/>
              </a:pPr>
              <a:r>
                <a:rPr lang="en-US" altLang="en-US" sz="1400" kern="0">
                  <a:solidFill>
                    <a:srgbClr val="FFFFFF"/>
                  </a:solidFill>
                  <a:cs typeface="Arial" panose="020B0604020202020204" pitchFamily="34" charset="0"/>
                </a:rPr>
                <a:t>Cycles de 28 jours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n = 220)</a:t>
              </a:r>
            </a:p>
          </p:txBody>
        </p:sp>
      </p:grpSp>
      <p:sp>
        <p:nvSpPr>
          <p:cNvPr id="54" name="Rectangle 46">
            <a:extLst>
              <a:ext uri="{FF2B5EF4-FFF2-40B4-BE49-F238E27FC236}">
                <a16:creationId xmlns:a16="http://schemas.microsoft.com/office/drawing/2014/main" xmlns="" id="{3734A9E6-B624-9B56-8685-4FD8769A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0157" y="1503986"/>
            <a:ext cx="725269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400" b="1" dirty="0">
                <a:solidFill>
                  <a:schemeClr val="tx1"/>
                </a:solidFill>
                <a:latin typeface="+mn-lt"/>
              </a:rPr>
              <a:t>Stratification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selon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l’utilisation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 </a:t>
            </a:r>
            <a:r>
              <a:rPr lang="en-US" altLang="en-US" sz="12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taxanes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altLang="en-US" sz="12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en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situation </a:t>
            </a:r>
            <a:r>
              <a:rPr lang="en-US" altLang="en-US" sz="12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précoce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(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oui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vs non ),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origine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géographique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,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présence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altLang="en-US" sz="1200" i="1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métastases</a:t>
            </a:r>
            <a:r>
              <a:rPr lang="en-US" altLang="en-US" sz="1200" i="1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hépatiques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(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oui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vs 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non),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statut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PD-L1 IHC (≥ 1% vs &lt; 1%)</a:t>
            </a:r>
          </a:p>
        </p:txBody>
      </p:sp>
      <p:cxnSp>
        <p:nvCxnSpPr>
          <p:cNvPr id="56" name="Straight Arrow Connector 71">
            <a:extLst>
              <a:ext uri="{FF2B5EF4-FFF2-40B4-BE49-F238E27FC236}">
                <a16:creationId xmlns:a16="http://schemas.microsoft.com/office/drawing/2014/main" xmlns="" id="{6015F8FF-19C0-380B-1002-65D475F503DF}"/>
              </a:ext>
            </a:extLst>
          </p:cNvPr>
          <p:cNvCxnSpPr>
            <a:cxnSpLocks/>
          </p:cNvCxnSpPr>
          <p:nvPr/>
        </p:nvCxnSpPr>
        <p:spPr bwMode="auto">
          <a:xfrm>
            <a:off x="4877421" y="2084556"/>
            <a:ext cx="0" cy="1286675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7" name="Text Box 30">
            <a:extLst>
              <a:ext uri="{FF2B5EF4-FFF2-40B4-BE49-F238E27FC236}">
                <a16:creationId xmlns:a16="http://schemas.microsoft.com/office/drawing/2014/main" xmlns="" id="{CAD2F72B-9ABD-F78C-E0B9-0CDDB5D233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9387" y="4836507"/>
            <a:ext cx="8356219" cy="2128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35000"/>
              </a:spcBef>
              <a:spcAft>
                <a:spcPct val="25000"/>
              </a:spcAft>
              <a:buClr>
                <a:srgbClr val="015873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*Test </a:t>
            </a:r>
            <a:r>
              <a:rPr kumimoji="0" lang="en-US" altLang="en-US" sz="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prospectif</a:t>
            </a:r>
            <a:r>
              <a:rPr kumimoji="0" lang="en-US" altLang="en-US" sz="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centralisé</a:t>
            </a:r>
            <a:r>
              <a:rPr kumimoji="0" lang="en-US" altLang="en-US" sz="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(SP142 PD-L1 IHC).</a:t>
            </a:r>
          </a:p>
        </p:txBody>
      </p:sp>
      <p:sp>
        <p:nvSpPr>
          <p:cNvPr id="58" name="Rectangle à coins arrondis 10">
            <a:extLst>
              <a:ext uri="{FF2B5EF4-FFF2-40B4-BE49-F238E27FC236}">
                <a16:creationId xmlns:a16="http://schemas.microsoft.com/office/drawing/2014/main" xmlns="" id="{90217A6B-FA2B-A429-F218-8329045668F1}"/>
              </a:ext>
            </a:extLst>
          </p:cNvPr>
          <p:cNvSpPr/>
          <p:nvPr/>
        </p:nvSpPr>
        <p:spPr>
          <a:xfrm>
            <a:off x="1191691" y="1448819"/>
            <a:ext cx="10854332" cy="3631826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cxnSp>
        <p:nvCxnSpPr>
          <p:cNvPr id="61" name="Connecteur en angle 60">
            <a:extLst>
              <a:ext uri="{FF2B5EF4-FFF2-40B4-BE49-F238E27FC236}">
                <a16:creationId xmlns:a16="http://schemas.microsoft.com/office/drawing/2014/main" xmlns="" id="{55516BA3-2BC5-0926-19F6-6B1FEDE1FBFF}"/>
              </a:ext>
            </a:extLst>
          </p:cNvPr>
          <p:cNvCxnSpPr>
            <a:stCxn id="50" idx="1"/>
            <a:endCxn id="51" idx="1"/>
          </p:cNvCxnSpPr>
          <p:nvPr/>
        </p:nvCxnSpPr>
        <p:spPr>
          <a:xfrm rot="10800000" flipV="1">
            <a:off x="5314520" y="2778602"/>
            <a:ext cx="12700" cy="1220058"/>
          </a:xfrm>
          <a:prstGeom prst="bentConnector3">
            <a:avLst>
              <a:gd name="adj1" fmla="val 1800000"/>
            </a:avLst>
          </a:prstGeom>
          <a:ln w="12700">
            <a:solidFill>
              <a:srgbClr val="56545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>
            <a:extLst>
              <a:ext uri="{FF2B5EF4-FFF2-40B4-BE49-F238E27FC236}">
                <a16:creationId xmlns:a16="http://schemas.microsoft.com/office/drawing/2014/main" xmlns="" id="{C95E71E7-0ECE-D78C-7815-B1B5A6991F80}"/>
              </a:ext>
            </a:extLst>
          </p:cNvPr>
          <p:cNvCxnSpPr>
            <a:cxnSpLocks/>
            <a:stCxn id="48" idx="3"/>
          </p:cNvCxnSpPr>
          <p:nvPr/>
        </p:nvCxnSpPr>
        <p:spPr>
          <a:xfrm>
            <a:off x="4662615" y="3388631"/>
            <a:ext cx="447928" cy="0"/>
          </a:xfrm>
          <a:prstGeom prst="line">
            <a:avLst/>
          </a:prstGeom>
          <a:ln w="12700">
            <a:solidFill>
              <a:srgbClr val="5654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Connecteur en angle 471">
            <a:extLst>
              <a:ext uri="{FF2B5EF4-FFF2-40B4-BE49-F238E27FC236}">
                <a16:creationId xmlns:a16="http://schemas.microsoft.com/office/drawing/2014/main" xmlns="" id="{11585813-E92D-FBB9-2F6D-56C648488E64}"/>
              </a:ext>
            </a:extLst>
          </p:cNvPr>
          <p:cNvCxnSpPr>
            <a:stCxn id="50" idx="3"/>
            <a:endCxn id="49" idx="1"/>
          </p:cNvCxnSpPr>
          <p:nvPr/>
        </p:nvCxnSpPr>
        <p:spPr>
          <a:xfrm>
            <a:off x="9431530" y="2778602"/>
            <a:ext cx="538850" cy="610030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Connecteur en angle 474">
            <a:extLst>
              <a:ext uri="{FF2B5EF4-FFF2-40B4-BE49-F238E27FC236}">
                <a16:creationId xmlns:a16="http://schemas.microsoft.com/office/drawing/2014/main" xmlns="" id="{F91C8557-5563-2739-4348-A2B53F0FB1AD}"/>
              </a:ext>
            </a:extLst>
          </p:cNvPr>
          <p:cNvCxnSpPr>
            <a:stCxn id="51" idx="3"/>
            <a:endCxn id="49" idx="1"/>
          </p:cNvCxnSpPr>
          <p:nvPr/>
        </p:nvCxnSpPr>
        <p:spPr>
          <a:xfrm flipV="1">
            <a:off x="9431530" y="3388632"/>
            <a:ext cx="538850" cy="610028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01459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Miles D et al, Ann oncol, 2021</a:t>
            </a:r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16340" cy="516866"/>
          </a:xfrm>
        </p:spPr>
        <p:txBody>
          <a:bodyPr/>
          <a:lstStyle/>
          <a:p>
            <a:pPr lvl="0"/>
            <a:r>
              <a:rPr lang="fr-FR" sz="3200" dirty="0"/>
              <a:t>Association ICI (Atézolizumab) et chimiothérapie</a:t>
            </a: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IMpassion131</a:t>
            </a:r>
          </a:p>
        </p:txBody>
      </p:sp>
      <p:sp>
        <p:nvSpPr>
          <p:cNvPr id="11" name="Rectangle à coins arrondis 10">
            <a:extLst>
              <a:ext uri="{FF2B5EF4-FFF2-40B4-BE49-F238E27FC236}">
                <a16:creationId xmlns:a16="http://schemas.microsoft.com/office/drawing/2014/main" xmlns="" id="{D6DFBE95-98CE-1E96-1146-A0D6F955B26D}"/>
              </a:ext>
            </a:extLst>
          </p:cNvPr>
          <p:cNvSpPr/>
          <p:nvPr/>
        </p:nvSpPr>
        <p:spPr>
          <a:xfrm>
            <a:off x="1695517" y="916768"/>
            <a:ext cx="9710537" cy="4243380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pSp>
        <p:nvGrpSpPr>
          <p:cNvPr id="12" name="Group 99">
            <a:extLst>
              <a:ext uri="{FF2B5EF4-FFF2-40B4-BE49-F238E27FC236}">
                <a16:creationId xmlns:a16="http://schemas.microsoft.com/office/drawing/2014/main" xmlns="" id="{803CF062-FBCA-3480-7F10-F80F3946BCAE}"/>
              </a:ext>
            </a:extLst>
          </p:cNvPr>
          <p:cNvGrpSpPr/>
          <p:nvPr/>
        </p:nvGrpSpPr>
        <p:grpSpPr>
          <a:xfrm>
            <a:off x="4516256" y="4257923"/>
            <a:ext cx="6123375" cy="59156"/>
            <a:chOff x="1217494" y="5764570"/>
            <a:chExt cx="6569467" cy="94169"/>
          </a:xfrm>
        </p:grpSpPr>
        <p:grpSp>
          <p:nvGrpSpPr>
            <p:cNvPr id="13" name="Group 122">
              <a:extLst>
                <a:ext uri="{FF2B5EF4-FFF2-40B4-BE49-F238E27FC236}">
                  <a16:creationId xmlns:a16="http://schemas.microsoft.com/office/drawing/2014/main" xmlns="" id="{A10261F3-D4DC-9F46-6A77-44D6998280DE}"/>
                </a:ext>
              </a:extLst>
            </p:cNvPr>
            <p:cNvGrpSpPr/>
            <p:nvPr/>
          </p:nvGrpSpPr>
          <p:grpSpPr>
            <a:xfrm rot="5400000">
              <a:off x="2734421" y="4254862"/>
              <a:ext cx="86950" cy="3120803"/>
              <a:chOff x="3919689" y="2516057"/>
              <a:chExt cx="104836" cy="3120803"/>
            </a:xfrm>
          </p:grpSpPr>
          <p:cxnSp>
            <p:nvCxnSpPr>
              <p:cNvPr id="22" name="Straight Connector 131">
                <a:extLst>
                  <a:ext uri="{FF2B5EF4-FFF2-40B4-BE49-F238E27FC236}">
                    <a16:creationId xmlns:a16="http://schemas.microsoft.com/office/drawing/2014/main" xmlns="" id="{97ACC609-D387-A8B6-FBF9-252587F9C7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2516057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132">
                <a:extLst>
                  <a:ext uri="{FF2B5EF4-FFF2-40B4-BE49-F238E27FC236}">
                    <a16:creationId xmlns:a16="http://schemas.microsoft.com/office/drawing/2014/main" xmlns="" id="{AED981DA-3E27-B71A-271B-DFD5B5055BC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140218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Connector 133">
                <a:extLst>
                  <a:ext uri="{FF2B5EF4-FFF2-40B4-BE49-F238E27FC236}">
                    <a16:creationId xmlns:a16="http://schemas.microsoft.com/office/drawing/2014/main" xmlns="" id="{25E6AA56-1EC2-BDA3-F160-77FCBC55D01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764379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" name="Straight Connector 134">
                <a:extLst>
                  <a:ext uri="{FF2B5EF4-FFF2-40B4-BE49-F238E27FC236}">
                    <a16:creationId xmlns:a16="http://schemas.microsoft.com/office/drawing/2014/main" xmlns="" id="{5E2D876F-4D99-A40D-29F2-8F98890AC75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438854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" name="Straight Connector 135">
                <a:extLst>
                  <a:ext uri="{FF2B5EF4-FFF2-40B4-BE49-F238E27FC236}">
                    <a16:creationId xmlns:a16="http://schemas.microsoft.com/office/drawing/2014/main" xmlns="" id="{53E3888C-6A9F-327D-A661-4B4777CC820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012701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7" name="Straight Connector 136">
                <a:extLst>
                  <a:ext uri="{FF2B5EF4-FFF2-40B4-BE49-F238E27FC236}">
                    <a16:creationId xmlns:a16="http://schemas.microsoft.com/office/drawing/2014/main" xmlns="" id="{044D246C-2109-D004-29FC-43231D805F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63686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4" name="Group 123">
              <a:extLst>
                <a:ext uri="{FF2B5EF4-FFF2-40B4-BE49-F238E27FC236}">
                  <a16:creationId xmlns:a16="http://schemas.microsoft.com/office/drawing/2014/main" xmlns="" id="{95AB76E0-57A7-FE32-8A3F-659B39A7407B}"/>
                </a:ext>
              </a:extLst>
            </p:cNvPr>
            <p:cNvGrpSpPr/>
            <p:nvPr/>
          </p:nvGrpSpPr>
          <p:grpSpPr>
            <a:xfrm rot="5400000">
              <a:off x="4614476" y="4254862"/>
              <a:ext cx="86950" cy="3120803"/>
              <a:chOff x="3919689" y="2516057"/>
              <a:chExt cx="104836" cy="3120803"/>
            </a:xfrm>
          </p:grpSpPr>
          <p:cxnSp>
            <p:nvCxnSpPr>
              <p:cNvPr id="16" name="Straight Connector 125">
                <a:extLst>
                  <a:ext uri="{FF2B5EF4-FFF2-40B4-BE49-F238E27FC236}">
                    <a16:creationId xmlns:a16="http://schemas.microsoft.com/office/drawing/2014/main" xmlns="" id="{721EF052-2B4E-3323-E9AE-2E23320DA4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2516057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" name="Straight Connector 126">
                <a:extLst>
                  <a:ext uri="{FF2B5EF4-FFF2-40B4-BE49-F238E27FC236}">
                    <a16:creationId xmlns:a16="http://schemas.microsoft.com/office/drawing/2014/main" xmlns="" id="{F91AD78E-161B-B860-4562-A98B57B0C5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140218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" name="Straight Connector 127">
                <a:extLst>
                  <a:ext uri="{FF2B5EF4-FFF2-40B4-BE49-F238E27FC236}">
                    <a16:creationId xmlns:a16="http://schemas.microsoft.com/office/drawing/2014/main" xmlns="" id="{1261BC10-C50E-ABCD-1DE7-AA4FF2C02FA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764379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" name="Straight Connector 128">
                <a:extLst>
                  <a:ext uri="{FF2B5EF4-FFF2-40B4-BE49-F238E27FC236}">
                    <a16:creationId xmlns:a16="http://schemas.microsoft.com/office/drawing/2014/main" xmlns="" id="{7314223C-686C-CCD8-2F65-6687DCA613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438854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" name="Straight Connector 129">
                <a:extLst>
                  <a:ext uri="{FF2B5EF4-FFF2-40B4-BE49-F238E27FC236}">
                    <a16:creationId xmlns:a16="http://schemas.microsoft.com/office/drawing/2014/main" xmlns="" id="{63667970-2969-303D-6EFF-9FFF4B3C8B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012701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130">
                <a:extLst>
                  <a:ext uri="{FF2B5EF4-FFF2-40B4-BE49-F238E27FC236}">
                    <a16:creationId xmlns:a16="http://schemas.microsoft.com/office/drawing/2014/main" xmlns="" id="{6D7DA367-383A-171C-9FF1-009D908404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63686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5" name="Straight Connector 124">
              <a:extLst>
                <a:ext uri="{FF2B5EF4-FFF2-40B4-BE49-F238E27FC236}">
                  <a16:creationId xmlns:a16="http://schemas.microsoft.com/office/drawing/2014/main" xmlns="" id="{3A6FACBA-ADDE-ADB7-855F-B34E0F215BAB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7743486" y="5808045"/>
              <a:ext cx="86950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3" name="TextBox 12">
            <a:extLst>
              <a:ext uri="{FF2B5EF4-FFF2-40B4-BE49-F238E27FC236}">
                <a16:creationId xmlns:a16="http://schemas.microsoft.com/office/drawing/2014/main" xmlns="" id="{F3500924-A51C-EF87-482B-9B6007F569D3}"/>
              </a:ext>
            </a:extLst>
          </p:cNvPr>
          <p:cNvSpPr txBox="1"/>
          <p:nvPr/>
        </p:nvSpPr>
        <p:spPr bwMode="auto">
          <a:xfrm rot="16200000">
            <a:off x="1469252" y="2546789"/>
            <a:ext cx="3036500" cy="24622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000" b="1" dirty="0" err="1">
                <a:solidFill>
                  <a:srgbClr val="000000"/>
                </a:solidFill>
                <a:cs typeface="Arial" panose="020B0604020202020204" pitchFamily="34" charset="0"/>
              </a:rPr>
              <a:t>Probabilité</a:t>
            </a:r>
            <a:r>
              <a:rPr lang="en-US" sz="1000" b="1" dirty="0">
                <a:solidFill>
                  <a:srgbClr val="000000"/>
                </a:solidFill>
                <a:cs typeface="Arial" panose="020B0604020202020204" pitchFamily="34" charset="0"/>
              </a:rPr>
              <a:t> de SSP (%)</a:t>
            </a:r>
            <a:endParaRPr lang="en-US" sz="1000" dirty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grpSp>
        <p:nvGrpSpPr>
          <p:cNvPr id="556" name="Groupe 555">
            <a:extLst>
              <a:ext uri="{FF2B5EF4-FFF2-40B4-BE49-F238E27FC236}">
                <a16:creationId xmlns:a16="http://schemas.microsoft.com/office/drawing/2014/main" xmlns="" id="{63D2B10D-F396-E656-4167-396AD51CEA83}"/>
              </a:ext>
            </a:extLst>
          </p:cNvPr>
          <p:cNvGrpSpPr/>
          <p:nvPr/>
        </p:nvGrpSpPr>
        <p:grpSpPr>
          <a:xfrm>
            <a:off x="8740863" y="1283393"/>
            <a:ext cx="2350804" cy="863679"/>
            <a:chOff x="8419892" y="1067825"/>
            <a:chExt cx="2350804" cy="863679"/>
          </a:xfrm>
        </p:grpSpPr>
        <p:sp>
          <p:nvSpPr>
            <p:cNvPr id="30" name="TextBox 9">
              <a:extLst>
                <a:ext uri="{FF2B5EF4-FFF2-40B4-BE49-F238E27FC236}">
                  <a16:creationId xmlns:a16="http://schemas.microsoft.com/office/drawing/2014/main" xmlns="" id="{6CD3F0F9-0F86-9933-815C-3828DB4FC73F}"/>
                </a:ext>
              </a:extLst>
            </p:cNvPr>
            <p:cNvSpPr txBox="1"/>
            <p:nvPr/>
          </p:nvSpPr>
          <p:spPr bwMode="auto">
            <a:xfrm>
              <a:off x="8751830" y="1067825"/>
              <a:ext cx="1988045" cy="40011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Arial" panose="020B0604020202020204" pitchFamily="34" charset="0"/>
                </a:rPr>
                <a:t>Atézolizumab + Pac (n = 191)</a:t>
              </a:r>
              <a:b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cs typeface="Arial" panose="020B0604020202020204" pitchFamily="34" charset="0"/>
                </a:rPr>
              </a:b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cs typeface="Arial" panose="020B0604020202020204" pitchFamily="34" charset="0"/>
                </a:rPr>
                <a:t>Placebo + Pac (n = 101)</a:t>
              </a:r>
            </a:p>
          </p:txBody>
        </p:sp>
        <p:sp>
          <p:nvSpPr>
            <p:cNvPr id="31" name="TextBox 10">
              <a:extLst>
                <a:ext uri="{FF2B5EF4-FFF2-40B4-BE49-F238E27FC236}">
                  <a16:creationId xmlns:a16="http://schemas.microsoft.com/office/drawing/2014/main" xmlns="" id="{44432435-6BC5-77C6-143C-FDBA5C297B1F}"/>
                </a:ext>
              </a:extLst>
            </p:cNvPr>
            <p:cNvSpPr txBox="1"/>
            <p:nvPr/>
          </p:nvSpPr>
          <p:spPr bwMode="auto">
            <a:xfrm>
              <a:off x="8448479" y="1531394"/>
              <a:ext cx="2322217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HR </a:t>
              </a:r>
              <a:r>
                <a:rPr kumimoji="0" lang="en-US" sz="1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stratifié</a:t>
              </a: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: 0,82 (IC95% : 0,60-1,12;</a:t>
              </a:r>
              <a:b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</a:b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log-rank </a:t>
              </a:r>
              <a:r>
                <a:rPr kumimoji="0" lang="en-US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p </a:t>
              </a: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= 0,20)</a:t>
              </a:r>
            </a:p>
          </p:txBody>
        </p:sp>
        <p:cxnSp>
          <p:nvCxnSpPr>
            <p:cNvPr id="44" name="Straight Connector 24">
              <a:extLst>
                <a:ext uri="{FF2B5EF4-FFF2-40B4-BE49-F238E27FC236}">
                  <a16:creationId xmlns:a16="http://schemas.microsoft.com/office/drawing/2014/main" xmlns="" id="{77E953D3-6D86-4A17-D8EA-5B95A14EF80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19892" y="1346866"/>
              <a:ext cx="328361" cy="0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" name="Straight Connector 25">
              <a:extLst>
                <a:ext uri="{FF2B5EF4-FFF2-40B4-BE49-F238E27FC236}">
                  <a16:creationId xmlns:a16="http://schemas.microsoft.com/office/drawing/2014/main" xmlns="" id="{0159B9EC-A6AB-1D00-E1AC-1C3AFD3E0A9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19892" y="1195561"/>
              <a:ext cx="328361" cy="0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459" name="Straight Connector 54">
            <a:extLst>
              <a:ext uri="{FF2B5EF4-FFF2-40B4-BE49-F238E27FC236}">
                <a16:creationId xmlns:a16="http://schemas.microsoft.com/office/drawing/2014/main" xmlns="" id="{FF7426AB-314E-2C8D-92E9-9BF360CD0D87}"/>
              </a:ext>
            </a:extLst>
          </p:cNvPr>
          <p:cNvCxnSpPr>
            <a:cxnSpLocks/>
          </p:cNvCxnSpPr>
          <p:nvPr/>
        </p:nvCxnSpPr>
        <p:spPr bwMode="auto">
          <a:xfrm flipH="1">
            <a:off x="4966428" y="2685638"/>
            <a:ext cx="0" cy="1485256"/>
          </a:xfrm>
          <a:prstGeom prst="line">
            <a:avLst/>
          </a:prstGeom>
          <a:noFill/>
          <a:ln w="12700" cap="flat" cmpd="sng" algn="ctr">
            <a:solidFill>
              <a:srgbClr val="FF7F4D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460" name="Freeform: Shape 52">
            <a:extLst>
              <a:ext uri="{FF2B5EF4-FFF2-40B4-BE49-F238E27FC236}">
                <a16:creationId xmlns:a16="http://schemas.microsoft.com/office/drawing/2014/main" xmlns="" id="{4904CDF2-442E-7B56-A5D4-D77DB480867C}"/>
              </a:ext>
            </a:extLst>
          </p:cNvPr>
          <p:cNvSpPr/>
          <p:nvPr/>
        </p:nvSpPr>
        <p:spPr bwMode="auto">
          <a:xfrm>
            <a:off x="3613846" y="2661273"/>
            <a:ext cx="1416590" cy="1500996"/>
          </a:xfrm>
          <a:custGeom>
            <a:avLst/>
            <a:gdLst>
              <a:gd name="connsiteX0" fmla="*/ 0 w 1397479"/>
              <a:gd name="connsiteY0" fmla="*/ 0 h 1500996"/>
              <a:gd name="connsiteX1" fmla="*/ 1397479 w 1397479"/>
              <a:gd name="connsiteY1" fmla="*/ 0 h 1500996"/>
              <a:gd name="connsiteX2" fmla="*/ 1397479 w 1397479"/>
              <a:gd name="connsiteY2" fmla="*/ 1500996 h 150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479" h="1500996">
                <a:moveTo>
                  <a:pt x="0" y="0"/>
                </a:moveTo>
                <a:lnTo>
                  <a:pt x="1397479" y="0"/>
                </a:lnTo>
                <a:lnTo>
                  <a:pt x="1397479" y="1500996"/>
                </a:lnTo>
              </a:path>
            </a:pathLst>
          </a:custGeom>
          <a:noFill/>
          <a:ln w="12700">
            <a:solidFill>
              <a:srgbClr val="005086"/>
            </a:solidFill>
            <a:prstDash val="sysDot"/>
            <a:miter lim="800000"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sp>
        <p:nvSpPr>
          <p:cNvPr id="467" name="TextBox 67">
            <a:extLst>
              <a:ext uri="{FF2B5EF4-FFF2-40B4-BE49-F238E27FC236}">
                <a16:creationId xmlns:a16="http://schemas.microsoft.com/office/drawing/2014/main" xmlns="" id="{167E6D87-7D9B-D20E-CB85-B6C562B10B24}"/>
              </a:ext>
            </a:extLst>
          </p:cNvPr>
          <p:cNvSpPr txBox="1"/>
          <p:nvPr/>
        </p:nvSpPr>
        <p:spPr bwMode="auto">
          <a:xfrm>
            <a:off x="3773431" y="3672881"/>
            <a:ext cx="1208379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000" dirty="0">
                <a:solidFill>
                  <a:srgbClr val="FF7F4D"/>
                </a:solidFill>
                <a:cs typeface="Arial" panose="020B0604020202020204" pitchFamily="34" charset="0"/>
              </a:rPr>
              <a:t>5.7</a:t>
            </a:r>
            <a:br>
              <a:rPr lang="en-US" sz="1000" dirty="0">
                <a:solidFill>
                  <a:srgbClr val="FF7F4D"/>
                </a:solidFill>
                <a:cs typeface="Arial" panose="020B0604020202020204" pitchFamily="34" charset="0"/>
              </a:rPr>
            </a:br>
            <a:r>
              <a:rPr lang="en-US" sz="1000" dirty="0">
                <a:solidFill>
                  <a:srgbClr val="FF7F4D"/>
                </a:solidFill>
                <a:cs typeface="Arial" panose="020B0604020202020204" pitchFamily="34" charset="0"/>
              </a:rPr>
              <a:t>(95% CI: 5.4-7.2)</a:t>
            </a:r>
          </a:p>
        </p:txBody>
      </p:sp>
      <p:sp>
        <p:nvSpPr>
          <p:cNvPr id="468" name="TextBox 68">
            <a:extLst>
              <a:ext uri="{FF2B5EF4-FFF2-40B4-BE49-F238E27FC236}">
                <a16:creationId xmlns:a16="http://schemas.microsoft.com/office/drawing/2014/main" xmlns="" id="{51E2733F-38E9-E62C-5479-7F0459D1514A}"/>
              </a:ext>
            </a:extLst>
          </p:cNvPr>
          <p:cNvSpPr txBox="1"/>
          <p:nvPr/>
        </p:nvSpPr>
        <p:spPr bwMode="auto">
          <a:xfrm>
            <a:off x="5045676" y="3672881"/>
            <a:ext cx="1191899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000" dirty="0">
                <a:solidFill>
                  <a:srgbClr val="005086"/>
                </a:solidFill>
                <a:cs typeface="Arial" panose="020B0604020202020204" pitchFamily="34" charset="0"/>
              </a:rPr>
              <a:t>6.0</a:t>
            </a:r>
            <a:br>
              <a:rPr lang="en-US" sz="1000" dirty="0">
                <a:solidFill>
                  <a:srgbClr val="005086"/>
                </a:solidFill>
                <a:cs typeface="Arial" panose="020B0604020202020204" pitchFamily="34" charset="0"/>
              </a:rPr>
            </a:br>
            <a:r>
              <a:rPr lang="en-US" sz="1000" dirty="0">
                <a:solidFill>
                  <a:srgbClr val="005086"/>
                </a:solidFill>
                <a:cs typeface="Arial" panose="020B0604020202020204" pitchFamily="34" charset="0"/>
              </a:rPr>
              <a:t>(95% CI: 5.6-7.4)</a:t>
            </a:r>
          </a:p>
        </p:txBody>
      </p:sp>
      <p:grpSp>
        <p:nvGrpSpPr>
          <p:cNvPr id="574" name="Groupe 573">
            <a:extLst>
              <a:ext uri="{FF2B5EF4-FFF2-40B4-BE49-F238E27FC236}">
                <a16:creationId xmlns:a16="http://schemas.microsoft.com/office/drawing/2014/main" xmlns="" id="{FE97C146-8A58-44EF-0457-DFDC00A84964}"/>
              </a:ext>
            </a:extLst>
          </p:cNvPr>
          <p:cNvGrpSpPr/>
          <p:nvPr/>
        </p:nvGrpSpPr>
        <p:grpSpPr>
          <a:xfrm>
            <a:off x="3617537" y="1140066"/>
            <a:ext cx="4619625" cy="3044802"/>
            <a:chOff x="4236315" y="1146941"/>
            <a:chExt cx="4619625" cy="3044802"/>
          </a:xfrm>
        </p:grpSpPr>
        <p:sp>
          <p:nvSpPr>
            <p:cNvPr id="528" name="TextBox 128">
              <a:extLst>
                <a:ext uri="{FF2B5EF4-FFF2-40B4-BE49-F238E27FC236}">
                  <a16:creationId xmlns:a16="http://schemas.microsoft.com/office/drawing/2014/main" xmlns="" id="{5AB86131-D9D3-5070-9849-49F3C2E4C89A}"/>
                </a:ext>
              </a:extLst>
            </p:cNvPr>
            <p:cNvSpPr txBox="1"/>
            <p:nvPr/>
          </p:nvSpPr>
          <p:spPr bwMode="auto">
            <a:xfrm>
              <a:off x="4997443" y="1793194"/>
              <a:ext cx="24460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FF7F4D"/>
                  </a:solidFill>
                  <a:cs typeface="Arial" panose="020B0604020202020204" pitchFamily="34" charset="0"/>
                </a:rPr>
                <a:t>+</a:t>
              </a:r>
            </a:p>
          </p:txBody>
        </p:sp>
        <p:grpSp>
          <p:nvGrpSpPr>
            <p:cNvPr id="573" name="Groupe 572">
              <a:extLst>
                <a:ext uri="{FF2B5EF4-FFF2-40B4-BE49-F238E27FC236}">
                  <a16:creationId xmlns:a16="http://schemas.microsoft.com/office/drawing/2014/main" xmlns="" id="{F42A3760-41C3-28AE-7FC5-3A4A7523C5BF}"/>
                </a:ext>
              </a:extLst>
            </p:cNvPr>
            <p:cNvGrpSpPr/>
            <p:nvPr/>
          </p:nvGrpSpPr>
          <p:grpSpPr>
            <a:xfrm>
              <a:off x="4236315" y="1146941"/>
              <a:ext cx="4619625" cy="3044802"/>
              <a:chOff x="3617424" y="1146941"/>
              <a:chExt cx="4619625" cy="3044802"/>
            </a:xfrm>
          </p:grpSpPr>
          <p:grpSp>
            <p:nvGrpSpPr>
              <p:cNvPr id="572" name="Groupe 571">
                <a:extLst>
                  <a:ext uri="{FF2B5EF4-FFF2-40B4-BE49-F238E27FC236}">
                    <a16:creationId xmlns:a16="http://schemas.microsoft.com/office/drawing/2014/main" xmlns="" id="{CE483F70-9614-2A6B-12E1-F7223386C469}"/>
                  </a:ext>
                </a:extLst>
              </p:cNvPr>
              <p:cNvGrpSpPr/>
              <p:nvPr/>
            </p:nvGrpSpPr>
            <p:grpSpPr>
              <a:xfrm>
                <a:off x="3617424" y="1146941"/>
                <a:ext cx="4619625" cy="3044802"/>
                <a:chOff x="3617424" y="1146941"/>
                <a:chExt cx="4619625" cy="3044802"/>
              </a:xfrm>
            </p:grpSpPr>
            <p:grpSp>
              <p:nvGrpSpPr>
                <p:cNvPr id="570" name="Groupe 569">
                  <a:extLst>
                    <a:ext uri="{FF2B5EF4-FFF2-40B4-BE49-F238E27FC236}">
                      <a16:creationId xmlns:a16="http://schemas.microsoft.com/office/drawing/2014/main" xmlns="" id="{9706140D-6B18-CCF9-28CD-4202F76C0B15}"/>
                    </a:ext>
                  </a:extLst>
                </p:cNvPr>
                <p:cNvGrpSpPr/>
                <p:nvPr/>
              </p:nvGrpSpPr>
              <p:grpSpPr>
                <a:xfrm>
                  <a:off x="3932005" y="1146941"/>
                  <a:ext cx="4222216" cy="2694877"/>
                  <a:chOff x="3932005" y="1146941"/>
                  <a:chExt cx="4222216" cy="2694877"/>
                </a:xfrm>
              </p:grpSpPr>
              <p:grpSp>
                <p:nvGrpSpPr>
                  <p:cNvPr id="569" name="Groupe 568">
                    <a:extLst>
                      <a:ext uri="{FF2B5EF4-FFF2-40B4-BE49-F238E27FC236}">
                        <a16:creationId xmlns:a16="http://schemas.microsoft.com/office/drawing/2014/main" xmlns="" id="{96601DFA-78FB-6856-74E3-5C0E177004C3}"/>
                      </a:ext>
                    </a:extLst>
                  </p:cNvPr>
                  <p:cNvGrpSpPr/>
                  <p:nvPr/>
                </p:nvGrpSpPr>
                <p:grpSpPr>
                  <a:xfrm>
                    <a:off x="3932005" y="1146941"/>
                    <a:ext cx="4222216" cy="2694877"/>
                    <a:chOff x="3932005" y="1146941"/>
                    <a:chExt cx="4222216" cy="2694877"/>
                  </a:xfrm>
                </p:grpSpPr>
                <p:sp>
                  <p:nvSpPr>
                    <p:cNvPr id="520" name="TextBox 120">
                      <a:extLst>
                        <a:ext uri="{FF2B5EF4-FFF2-40B4-BE49-F238E27FC236}">
                          <a16:creationId xmlns:a16="http://schemas.microsoft.com/office/drawing/2014/main" xmlns="" id="{6962289E-7285-FE11-530C-552982952887}"/>
                        </a:ext>
                      </a:extLst>
                    </p:cNvPr>
                    <p:cNvSpPr txBox="1"/>
                    <p:nvPr/>
                  </p:nvSpPr>
                  <p:spPr bwMode="auto">
                    <a:xfrm>
                      <a:off x="3932005" y="1146941"/>
                      <a:ext cx="244602" cy="2462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 eaLnBrk="0" fontAlgn="base" hangingPunct="0">
                        <a:spcBef>
                          <a:spcPct val="50000"/>
                        </a:spcBef>
                        <a:spcAft>
                          <a:spcPct val="0"/>
                        </a:spcAft>
                      </a:pPr>
                      <a:r>
                        <a:rPr lang="en-US" sz="1000" dirty="0">
                          <a:solidFill>
                            <a:srgbClr val="FF7F4D"/>
                          </a:solidFill>
                          <a:cs typeface="Arial" panose="020B0604020202020204" pitchFamily="34" charset="0"/>
                        </a:rPr>
                        <a:t>+</a:t>
                      </a:r>
                    </a:p>
                  </p:txBody>
                </p:sp>
                <p:sp>
                  <p:nvSpPr>
                    <p:cNvPr id="527" name="TextBox 127">
                      <a:extLst>
                        <a:ext uri="{FF2B5EF4-FFF2-40B4-BE49-F238E27FC236}">
                          <a16:creationId xmlns:a16="http://schemas.microsoft.com/office/drawing/2014/main" xmlns="" id="{0EEE5C68-5BC0-0672-DE55-DE01EC73D971}"/>
                        </a:ext>
                      </a:extLst>
                    </p:cNvPr>
                    <p:cNvSpPr txBox="1"/>
                    <p:nvPr/>
                  </p:nvSpPr>
                  <p:spPr bwMode="auto">
                    <a:xfrm>
                      <a:off x="4376784" y="1778595"/>
                      <a:ext cx="244602" cy="2462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 eaLnBrk="0" fontAlgn="base" hangingPunct="0">
                        <a:spcBef>
                          <a:spcPct val="50000"/>
                        </a:spcBef>
                        <a:spcAft>
                          <a:spcPct val="0"/>
                        </a:spcAft>
                      </a:pPr>
                      <a:r>
                        <a:rPr lang="en-US" sz="1000" dirty="0">
                          <a:solidFill>
                            <a:srgbClr val="FF7F4D"/>
                          </a:solidFill>
                          <a:cs typeface="Arial" panose="020B0604020202020204" pitchFamily="34" charset="0"/>
                        </a:rPr>
                        <a:t>+</a:t>
                      </a:r>
                    </a:p>
                  </p:txBody>
                </p:sp>
                <p:grpSp>
                  <p:nvGrpSpPr>
                    <p:cNvPr id="568" name="Groupe 567">
                      <a:extLst>
                        <a:ext uri="{FF2B5EF4-FFF2-40B4-BE49-F238E27FC236}">
                          <a16:creationId xmlns:a16="http://schemas.microsoft.com/office/drawing/2014/main" xmlns="" id="{BB9E3A35-395E-3BFF-1F4E-DB42C1BDF0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09950" y="2016854"/>
                      <a:ext cx="3444271" cy="1824964"/>
                      <a:chOff x="4709950" y="2016854"/>
                      <a:chExt cx="3444271" cy="1824964"/>
                    </a:xfrm>
                  </p:grpSpPr>
                  <p:sp>
                    <p:nvSpPr>
                      <p:cNvPr id="529" name="TextBox 129">
                        <a:extLst>
                          <a:ext uri="{FF2B5EF4-FFF2-40B4-BE49-F238E27FC236}">
                            <a16:creationId xmlns:a16="http://schemas.microsoft.com/office/drawing/2014/main" xmlns="" id="{A2B07F2C-EF9F-11B6-91B4-8E82C1410243}"/>
                          </a:ext>
                        </a:extLst>
                      </p:cNvPr>
                      <p:cNvSpPr txBox="1"/>
                      <p:nvPr/>
                    </p:nvSpPr>
                    <p:spPr bwMode="auto">
                      <a:xfrm>
                        <a:off x="4709950" y="2016854"/>
                        <a:ext cx="244602" cy="24622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pPr algn="ctr" eaLnBrk="0" fontAlgn="base" hangingPunct="0">
                          <a:spcBef>
                            <a:spcPct val="50000"/>
                          </a:spcBef>
                          <a:spcAft>
                            <a:spcPct val="0"/>
                          </a:spcAft>
                        </a:pPr>
                        <a:r>
                          <a:rPr lang="en-US" sz="1000" dirty="0">
                            <a:solidFill>
                              <a:srgbClr val="FF7F4D"/>
                            </a:solidFill>
                            <a:cs typeface="Arial" panose="020B0604020202020204" pitchFamily="34" charset="0"/>
                          </a:rPr>
                          <a:t>+</a:t>
                        </a:r>
                      </a:p>
                    </p:txBody>
                  </p:sp>
                  <p:grpSp>
                    <p:nvGrpSpPr>
                      <p:cNvPr id="567" name="Groupe 566">
                        <a:extLst>
                          <a:ext uri="{FF2B5EF4-FFF2-40B4-BE49-F238E27FC236}">
                            <a16:creationId xmlns:a16="http://schemas.microsoft.com/office/drawing/2014/main" xmlns="" id="{526A0AAF-4B18-F703-41E5-545EABFC91A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842961" y="2508690"/>
                        <a:ext cx="3311260" cy="1333128"/>
                        <a:chOff x="4842961" y="2508690"/>
                        <a:chExt cx="3311260" cy="1333128"/>
                      </a:xfrm>
                    </p:grpSpPr>
                    <p:sp>
                      <p:nvSpPr>
                        <p:cNvPr id="531" name="TextBox 131">
                          <a:extLst>
                            <a:ext uri="{FF2B5EF4-FFF2-40B4-BE49-F238E27FC236}">
                              <a16:creationId xmlns:a16="http://schemas.microsoft.com/office/drawing/2014/main" xmlns="" id="{4B53DBC6-EAB0-53DE-F12A-1A9C795095D9}"/>
                            </a:ext>
                          </a:extLst>
                        </p:cNvPr>
                        <p:cNvSpPr txBox="1"/>
                        <p:nvPr/>
                      </p:nvSpPr>
                      <p:spPr bwMode="auto">
                        <a:xfrm>
                          <a:off x="4842961" y="2508690"/>
                          <a:ext cx="244602" cy="24622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 algn="ctr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pPr algn="ctr" eaLnBrk="0" fontAlgn="base" hangingPunct="0">
                            <a:spcBef>
                              <a:spcPct val="50000"/>
                            </a:spcBef>
                            <a:spcAft>
                              <a:spcPct val="0"/>
                            </a:spcAft>
                          </a:pPr>
                          <a:r>
                            <a:rPr lang="en-US" sz="1000" dirty="0">
                              <a:solidFill>
                                <a:srgbClr val="FF7F4D"/>
                              </a:solidFill>
                              <a:cs typeface="Arial" panose="020B0604020202020204" pitchFamily="34" charset="0"/>
                            </a:rPr>
                            <a:t>+</a:t>
                          </a:r>
                        </a:p>
                      </p:txBody>
                    </p:sp>
                    <p:grpSp>
                      <p:nvGrpSpPr>
                        <p:cNvPr id="566" name="Groupe 565">
                          <a:extLst>
                            <a:ext uri="{FF2B5EF4-FFF2-40B4-BE49-F238E27FC236}">
                              <a16:creationId xmlns:a16="http://schemas.microsoft.com/office/drawing/2014/main" xmlns="" id="{1D829B2A-7DB8-DF90-3B53-3D3B6E187E2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942416" y="2625057"/>
                          <a:ext cx="3211805" cy="1216761"/>
                          <a:chOff x="4942416" y="2625057"/>
                          <a:chExt cx="3211805" cy="1216761"/>
                        </a:xfrm>
                      </p:grpSpPr>
                      <p:sp>
                        <p:nvSpPr>
                          <p:cNvPr id="532" name="TextBox 132">
                            <a:extLst>
                              <a:ext uri="{FF2B5EF4-FFF2-40B4-BE49-F238E27FC236}">
                                <a16:creationId xmlns:a16="http://schemas.microsoft.com/office/drawing/2014/main" xmlns="" id="{090E657F-C7E4-4B71-B438-7D4810A61923}"/>
                              </a:ext>
                            </a:extLst>
                          </p:cNvPr>
                          <p:cNvSpPr txBox="1"/>
                          <p:nvPr/>
                        </p:nvSpPr>
                        <p:spPr bwMode="auto">
                          <a:xfrm>
                            <a:off x="4942416" y="2625057"/>
                            <a:ext cx="244602" cy="24622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 algn="ctr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pPr algn="ctr" eaLnBrk="0" fontAlgn="base" hangingPunct="0">
                              <a:spcBef>
                                <a:spcPct val="50000"/>
                              </a:spcBef>
                              <a:spcAft>
                                <a:spcPct val="0"/>
                              </a:spcAft>
                            </a:pPr>
                            <a:r>
                              <a:rPr lang="en-US" sz="1000" dirty="0">
                                <a:solidFill>
                                  <a:srgbClr val="FF7F4D"/>
                                </a:solidFill>
                                <a:cs typeface="Arial" panose="020B0604020202020204" pitchFamily="34" charset="0"/>
                              </a:rPr>
                              <a:t>+</a:t>
                            </a:r>
                          </a:p>
                        </p:txBody>
                      </p:sp>
                      <p:grpSp>
                        <p:nvGrpSpPr>
                          <p:cNvPr id="562" name="Groupe 561">
                            <a:extLst>
                              <a:ext uri="{FF2B5EF4-FFF2-40B4-BE49-F238E27FC236}">
                                <a16:creationId xmlns:a16="http://schemas.microsoft.com/office/drawing/2014/main" xmlns="" id="{5D32EEEC-44DA-2C67-3D47-E3E4728021B5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237021" y="2999941"/>
                            <a:ext cx="2917200" cy="841877"/>
                            <a:chOff x="5237021" y="2922307"/>
                            <a:chExt cx="2917200" cy="841877"/>
                          </a:xfrm>
                        </p:grpSpPr>
                        <p:sp>
                          <p:nvSpPr>
                            <p:cNvPr id="533" name="TextBox 133">
                              <a:extLst>
                                <a:ext uri="{FF2B5EF4-FFF2-40B4-BE49-F238E27FC236}">
                                  <a16:creationId xmlns:a16="http://schemas.microsoft.com/office/drawing/2014/main" xmlns="" id="{6EB933B3-98D6-EBC4-F9AD-410B61793B5F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5237021" y="2922307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34" name="TextBox 134">
                              <a:extLst>
                                <a:ext uri="{FF2B5EF4-FFF2-40B4-BE49-F238E27FC236}">
                                  <a16:creationId xmlns:a16="http://schemas.microsoft.com/office/drawing/2014/main" xmlns="" id="{66F25208-4305-C2C0-D748-8C7C8A53B950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5250335" y="2975134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35" name="TextBox 135">
                              <a:extLst>
                                <a:ext uri="{FF2B5EF4-FFF2-40B4-BE49-F238E27FC236}">
                                  <a16:creationId xmlns:a16="http://schemas.microsoft.com/office/drawing/2014/main" xmlns="" id="{F014BF55-3A15-4328-6493-2212DF03ECAC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5256170" y="3020254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36" name="TextBox 136">
                              <a:extLst>
                                <a:ext uri="{FF2B5EF4-FFF2-40B4-BE49-F238E27FC236}">
                                  <a16:creationId xmlns:a16="http://schemas.microsoft.com/office/drawing/2014/main" xmlns="" id="{D519D62F-1120-B636-0F2B-97DC259C5BDE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5684149" y="3293427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37" name="TextBox 137">
                              <a:extLst>
                                <a:ext uri="{FF2B5EF4-FFF2-40B4-BE49-F238E27FC236}">
                                  <a16:creationId xmlns:a16="http://schemas.microsoft.com/office/drawing/2014/main" xmlns="" id="{868696E9-15DD-5AF1-879F-E2E6E5472283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6223793" y="3399169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38" name="TextBox 138">
                              <a:extLst>
                                <a:ext uri="{FF2B5EF4-FFF2-40B4-BE49-F238E27FC236}">
                                  <a16:creationId xmlns:a16="http://schemas.microsoft.com/office/drawing/2014/main" xmlns="" id="{2C851052-21D7-DBE9-9BFA-F62774D9A5B0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6260795" y="3407797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39" name="TextBox 139">
                              <a:extLst>
                                <a:ext uri="{FF2B5EF4-FFF2-40B4-BE49-F238E27FC236}">
                                  <a16:creationId xmlns:a16="http://schemas.microsoft.com/office/drawing/2014/main" xmlns="" id="{738D694D-291C-1B84-3EDC-9C3A16A03404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6318755" y="3397633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40" name="TextBox 140">
                              <a:extLst>
                                <a:ext uri="{FF2B5EF4-FFF2-40B4-BE49-F238E27FC236}">
                                  <a16:creationId xmlns:a16="http://schemas.microsoft.com/office/drawing/2014/main" xmlns="" id="{343C7517-A708-7A5B-783E-D25B3F3BA355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6546775" y="3393381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41" name="TextBox 141">
                              <a:extLst>
                                <a:ext uri="{FF2B5EF4-FFF2-40B4-BE49-F238E27FC236}">
                                  <a16:creationId xmlns:a16="http://schemas.microsoft.com/office/drawing/2014/main" xmlns="" id="{177B3DFE-30EA-3D04-A7A1-D4C009B7E341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6752008" y="3508278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42" name="TextBox 142">
                              <a:extLst>
                                <a:ext uri="{FF2B5EF4-FFF2-40B4-BE49-F238E27FC236}">
                                  <a16:creationId xmlns:a16="http://schemas.microsoft.com/office/drawing/2014/main" xmlns="" id="{00B44178-478D-66BA-7305-5CB6AAF7D352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7438299" y="3517119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43" name="TextBox 143">
                              <a:extLst>
                                <a:ext uri="{FF2B5EF4-FFF2-40B4-BE49-F238E27FC236}">
                                  <a16:creationId xmlns:a16="http://schemas.microsoft.com/office/drawing/2014/main" xmlns="" id="{2C763505-680F-C2AC-4BA4-007CD3219210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7244906" y="3517963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  <p:sp>
                          <p:nvSpPr>
                            <p:cNvPr id="544" name="TextBox 144">
                              <a:extLst>
                                <a:ext uri="{FF2B5EF4-FFF2-40B4-BE49-F238E27FC236}">
                                  <a16:creationId xmlns:a16="http://schemas.microsoft.com/office/drawing/2014/main" xmlns="" id="{FB1F781C-A534-F924-50DC-69AD50F8509E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 bwMode="auto">
                            <a:xfrm>
                              <a:off x="7909619" y="3508309"/>
                              <a:ext cx="244602" cy="246221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 algn="ctr">
                                  <a:solidFill>
                                    <a:srgbClr val="000000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</a:extLst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 eaLnBrk="0" fontAlgn="base" hangingPunct="0">
                                <a:spcBef>
                                  <a:spcPct val="50000"/>
                                </a:spcBef>
                                <a:spcAft>
                                  <a:spcPct val="0"/>
                                </a:spcAft>
                              </a:pPr>
                              <a:r>
                                <a:rPr lang="en-US" sz="1000" dirty="0">
                                  <a:solidFill>
                                    <a:srgbClr val="FF7F4D"/>
                                  </a:solidFill>
                                  <a:cs typeface="Arial" panose="020B0604020202020204" pitchFamily="34" charset="0"/>
                                </a:rPr>
                                <a:t>+</a:t>
                              </a:r>
                            </a:p>
                          </p:txBody>
                        </p:sp>
                      </p:grpSp>
                    </p:grpSp>
                  </p:grpSp>
                </p:grpSp>
              </p:grpSp>
              <p:grpSp>
                <p:nvGrpSpPr>
                  <p:cNvPr id="564" name="Groupe 563">
                    <a:extLst>
                      <a:ext uri="{FF2B5EF4-FFF2-40B4-BE49-F238E27FC236}">
                        <a16:creationId xmlns:a16="http://schemas.microsoft.com/office/drawing/2014/main" xmlns="" id="{48ED0A66-2225-BD5A-1774-F8313B376451}"/>
                      </a:ext>
                    </a:extLst>
                  </p:cNvPr>
                  <p:cNvGrpSpPr/>
                  <p:nvPr/>
                </p:nvGrpSpPr>
                <p:grpSpPr>
                  <a:xfrm>
                    <a:off x="3932005" y="1168877"/>
                    <a:ext cx="625209" cy="626640"/>
                    <a:chOff x="3932005" y="1168877"/>
                    <a:chExt cx="625209" cy="626640"/>
                  </a:xfrm>
                </p:grpSpPr>
                <p:sp>
                  <p:nvSpPr>
                    <p:cNvPr id="521" name="TextBox 121">
                      <a:extLst>
                        <a:ext uri="{FF2B5EF4-FFF2-40B4-BE49-F238E27FC236}">
                          <a16:creationId xmlns:a16="http://schemas.microsoft.com/office/drawing/2014/main" xmlns="" id="{CA27ABEA-A4A0-D085-08C2-2D5B5C038BF8}"/>
                        </a:ext>
                      </a:extLst>
                    </p:cNvPr>
                    <p:cNvSpPr txBox="1"/>
                    <p:nvPr/>
                  </p:nvSpPr>
                  <p:spPr bwMode="auto">
                    <a:xfrm>
                      <a:off x="3932005" y="1168877"/>
                      <a:ext cx="244602" cy="2462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 eaLnBrk="0" fontAlgn="base" hangingPunct="0">
                        <a:spcBef>
                          <a:spcPct val="50000"/>
                        </a:spcBef>
                        <a:spcAft>
                          <a:spcPct val="0"/>
                        </a:spcAft>
                      </a:pPr>
                      <a:r>
                        <a:rPr lang="en-US" sz="1000" dirty="0">
                          <a:solidFill>
                            <a:srgbClr val="FF7F4D"/>
                          </a:solidFill>
                          <a:cs typeface="Arial" panose="020B0604020202020204" pitchFamily="34" charset="0"/>
                        </a:rPr>
                        <a:t>+</a:t>
                      </a:r>
                    </a:p>
                  </p:txBody>
                </p:sp>
                <p:sp>
                  <p:nvSpPr>
                    <p:cNvPr id="524" name="TextBox 124">
                      <a:extLst>
                        <a:ext uri="{FF2B5EF4-FFF2-40B4-BE49-F238E27FC236}">
                          <a16:creationId xmlns:a16="http://schemas.microsoft.com/office/drawing/2014/main" xmlns="" id="{B1122449-69FF-87C7-81A8-3E857FEC9DB6}"/>
                        </a:ext>
                      </a:extLst>
                    </p:cNvPr>
                    <p:cNvSpPr txBox="1"/>
                    <p:nvPr/>
                  </p:nvSpPr>
                  <p:spPr bwMode="auto">
                    <a:xfrm>
                      <a:off x="4306424" y="1486150"/>
                      <a:ext cx="244602" cy="2462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 eaLnBrk="0" fontAlgn="base" hangingPunct="0">
                        <a:spcBef>
                          <a:spcPct val="50000"/>
                        </a:spcBef>
                        <a:spcAft>
                          <a:spcPct val="0"/>
                        </a:spcAft>
                      </a:pPr>
                      <a:r>
                        <a:rPr lang="en-US" sz="1000" dirty="0">
                          <a:solidFill>
                            <a:srgbClr val="FF7F4D"/>
                          </a:solidFill>
                          <a:cs typeface="Arial" panose="020B0604020202020204" pitchFamily="34" charset="0"/>
                        </a:rPr>
                        <a:t>+</a:t>
                      </a:r>
                    </a:p>
                  </p:txBody>
                </p:sp>
                <p:sp>
                  <p:nvSpPr>
                    <p:cNvPr id="525" name="TextBox 125">
                      <a:extLst>
                        <a:ext uri="{FF2B5EF4-FFF2-40B4-BE49-F238E27FC236}">
                          <a16:creationId xmlns:a16="http://schemas.microsoft.com/office/drawing/2014/main" xmlns="" id="{0F109487-10CD-C92B-ED6D-776226C288A5}"/>
                        </a:ext>
                      </a:extLst>
                    </p:cNvPr>
                    <p:cNvSpPr txBox="1"/>
                    <p:nvPr/>
                  </p:nvSpPr>
                  <p:spPr bwMode="auto">
                    <a:xfrm>
                      <a:off x="4312612" y="1549296"/>
                      <a:ext cx="244602" cy="2462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 eaLnBrk="0" fontAlgn="base" hangingPunct="0">
                        <a:spcBef>
                          <a:spcPct val="50000"/>
                        </a:spcBef>
                        <a:spcAft>
                          <a:spcPct val="0"/>
                        </a:spcAft>
                      </a:pPr>
                      <a:r>
                        <a:rPr lang="en-US" sz="1000" dirty="0">
                          <a:solidFill>
                            <a:srgbClr val="FF7F4D"/>
                          </a:solidFill>
                          <a:cs typeface="Arial" panose="020B0604020202020204" pitchFamily="34" charset="0"/>
                        </a:rPr>
                        <a:t>+</a:t>
                      </a:r>
                    </a:p>
                  </p:txBody>
                </p:sp>
              </p:grpSp>
            </p:grpSp>
            <p:grpSp>
              <p:nvGrpSpPr>
                <p:cNvPr id="571" name="Groupe 570">
                  <a:extLst>
                    <a:ext uri="{FF2B5EF4-FFF2-40B4-BE49-F238E27FC236}">
                      <a16:creationId xmlns:a16="http://schemas.microsoft.com/office/drawing/2014/main" xmlns="" id="{8B3990CC-8C13-A2CF-E77C-FD335B2C07ED}"/>
                    </a:ext>
                  </a:extLst>
                </p:cNvPr>
                <p:cNvGrpSpPr/>
                <p:nvPr/>
              </p:nvGrpSpPr>
              <p:grpSpPr>
                <a:xfrm>
                  <a:off x="3617424" y="1158031"/>
                  <a:ext cx="4619625" cy="3033712"/>
                  <a:chOff x="3617424" y="1158031"/>
                  <a:chExt cx="4619625" cy="3033712"/>
                </a:xfrm>
              </p:grpSpPr>
              <p:grpSp>
                <p:nvGrpSpPr>
                  <p:cNvPr id="563" name="Groupe 562">
                    <a:extLst>
                      <a:ext uri="{FF2B5EF4-FFF2-40B4-BE49-F238E27FC236}">
                        <a16:creationId xmlns:a16="http://schemas.microsoft.com/office/drawing/2014/main" xmlns="" id="{8D935124-FF87-E243-31E6-373BA3325440}"/>
                      </a:ext>
                    </a:extLst>
                  </p:cNvPr>
                  <p:cNvGrpSpPr/>
                  <p:nvPr/>
                </p:nvGrpSpPr>
                <p:grpSpPr>
                  <a:xfrm>
                    <a:off x="3960957" y="1353041"/>
                    <a:ext cx="608126" cy="438238"/>
                    <a:chOff x="3960957" y="1321291"/>
                    <a:chExt cx="608126" cy="438238"/>
                  </a:xfrm>
                </p:grpSpPr>
                <p:sp>
                  <p:nvSpPr>
                    <p:cNvPr id="522" name="TextBox 122">
                      <a:extLst>
                        <a:ext uri="{FF2B5EF4-FFF2-40B4-BE49-F238E27FC236}">
                          <a16:creationId xmlns:a16="http://schemas.microsoft.com/office/drawing/2014/main" xmlns="" id="{33817159-7B80-4AA7-34A6-1570C391C5B1}"/>
                        </a:ext>
                      </a:extLst>
                    </p:cNvPr>
                    <p:cNvSpPr txBox="1"/>
                    <p:nvPr/>
                  </p:nvSpPr>
                  <p:spPr bwMode="auto">
                    <a:xfrm>
                      <a:off x="3960957" y="1321291"/>
                      <a:ext cx="244602" cy="2462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 eaLnBrk="0" fontAlgn="base" hangingPunct="0">
                        <a:spcBef>
                          <a:spcPct val="50000"/>
                        </a:spcBef>
                        <a:spcAft>
                          <a:spcPct val="0"/>
                        </a:spcAft>
                      </a:pPr>
                      <a:r>
                        <a:rPr lang="en-US" sz="1000" dirty="0">
                          <a:solidFill>
                            <a:srgbClr val="FF7F4D"/>
                          </a:solidFill>
                          <a:cs typeface="Arial" panose="020B0604020202020204" pitchFamily="34" charset="0"/>
                        </a:rPr>
                        <a:t>+</a:t>
                      </a:r>
                    </a:p>
                  </p:txBody>
                </p:sp>
                <p:sp>
                  <p:nvSpPr>
                    <p:cNvPr id="523" name="TextBox 123">
                      <a:extLst>
                        <a:ext uri="{FF2B5EF4-FFF2-40B4-BE49-F238E27FC236}">
                          <a16:creationId xmlns:a16="http://schemas.microsoft.com/office/drawing/2014/main" xmlns="" id="{9AE27F2C-CE6A-B8C7-3008-84B13B6A870A}"/>
                        </a:ext>
                      </a:extLst>
                    </p:cNvPr>
                    <p:cNvSpPr txBox="1"/>
                    <p:nvPr/>
                  </p:nvSpPr>
                  <p:spPr bwMode="auto">
                    <a:xfrm>
                      <a:off x="4270678" y="1449277"/>
                      <a:ext cx="244602" cy="2462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 eaLnBrk="0" fontAlgn="base" hangingPunct="0">
                        <a:spcBef>
                          <a:spcPct val="50000"/>
                        </a:spcBef>
                        <a:spcAft>
                          <a:spcPct val="0"/>
                        </a:spcAft>
                      </a:pPr>
                      <a:r>
                        <a:rPr lang="en-US" sz="1000" dirty="0">
                          <a:solidFill>
                            <a:srgbClr val="FF7F4D"/>
                          </a:solidFill>
                          <a:cs typeface="Arial" panose="020B0604020202020204" pitchFamily="34" charset="0"/>
                        </a:rPr>
                        <a:t>+</a:t>
                      </a:r>
                    </a:p>
                  </p:txBody>
                </p:sp>
                <p:sp>
                  <p:nvSpPr>
                    <p:cNvPr id="526" name="TextBox 126">
                      <a:extLst>
                        <a:ext uri="{FF2B5EF4-FFF2-40B4-BE49-F238E27FC236}">
                          <a16:creationId xmlns:a16="http://schemas.microsoft.com/office/drawing/2014/main" xmlns="" id="{55D68E2A-1272-0750-15F4-A53256BE1274}"/>
                        </a:ext>
                      </a:extLst>
                    </p:cNvPr>
                    <p:cNvSpPr txBox="1"/>
                    <p:nvPr/>
                  </p:nvSpPr>
                  <p:spPr bwMode="auto">
                    <a:xfrm>
                      <a:off x="4324481" y="1513308"/>
                      <a:ext cx="244602" cy="2462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 eaLnBrk="0" fontAlgn="base" hangingPunct="0">
                        <a:spcBef>
                          <a:spcPct val="50000"/>
                        </a:spcBef>
                        <a:spcAft>
                          <a:spcPct val="0"/>
                        </a:spcAft>
                      </a:pPr>
                      <a:r>
                        <a:rPr lang="en-US" sz="1000" dirty="0">
                          <a:solidFill>
                            <a:srgbClr val="FF7F4D"/>
                          </a:solidFill>
                          <a:cs typeface="Arial" panose="020B0604020202020204" pitchFamily="34" charset="0"/>
                        </a:rPr>
                        <a:t>+</a:t>
                      </a:r>
                    </a:p>
                  </p:txBody>
                </p:sp>
              </p:grpSp>
              <p:sp>
                <p:nvSpPr>
                  <p:cNvPr id="28" name="Freeform: Shape 69">
                    <a:extLst>
                      <a:ext uri="{FF2B5EF4-FFF2-40B4-BE49-F238E27FC236}">
                        <a16:creationId xmlns:a16="http://schemas.microsoft.com/office/drawing/2014/main" xmlns="" id="{206B0869-077E-9C57-0496-3DA0920FA76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617424" y="1158031"/>
                    <a:ext cx="4619625" cy="3033712"/>
                  </a:xfrm>
                  <a:custGeom>
                    <a:avLst/>
                    <a:gdLst>
                      <a:gd name="connsiteX0" fmla="*/ 4619625 w 4619625"/>
                      <a:gd name="connsiteY0" fmla="*/ 3033712 h 3033712"/>
                      <a:gd name="connsiteX1" fmla="*/ 4619625 w 4619625"/>
                      <a:gd name="connsiteY1" fmla="*/ 2552700 h 3033712"/>
                      <a:gd name="connsiteX2" fmla="*/ 3228975 w 4619625"/>
                      <a:gd name="connsiteY2" fmla="*/ 2552700 h 3033712"/>
                      <a:gd name="connsiteX3" fmla="*/ 3228975 w 4619625"/>
                      <a:gd name="connsiteY3" fmla="*/ 2438400 h 3033712"/>
                      <a:gd name="connsiteX4" fmla="*/ 2657475 w 4619625"/>
                      <a:gd name="connsiteY4" fmla="*/ 2438400 h 3033712"/>
                      <a:gd name="connsiteX5" fmla="*/ 2657475 w 4619625"/>
                      <a:gd name="connsiteY5" fmla="*/ 2395537 h 3033712"/>
                      <a:gd name="connsiteX6" fmla="*/ 2519363 w 4619625"/>
                      <a:gd name="connsiteY6" fmla="*/ 2395537 h 3033712"/>
                      <a:gd name="connsiteX7" fmla="*/ 2519363 w 4619625"/>
                      <a:gd name="connsiteY7" fmla="*/ 2328862 h 3033712"/>
                      <a:gd name="connsiteX8" fmla="*/ 2133600 w 4619625"/>
                      <a:gd name="connsiteY8" fmla="*/ 2328862 h 3033712"/>
                      <a:gd name="connsiteX9" fmla="*/ 2133600 w 4619625"/>
                      <a:gd name="connsiteY9" fmla="*/ 2286000 h 3033712"/>
                      <a:gd name="connsiteX10" fmla="*/ 1966913 w 4619625"/>
                      <a:gd name="connsiteY10" fmla="*/ 2286000 h 3033712"/>
                      <a:gd name="connsiteX11" fmla="*/ 1966913 w 4619625"/>
                      <a:gd name="connsiteY11" fmla="*/ 2219325 h 3033712"/>
                      <a:gd name="connsiteX12" fmla="*/ 1843088 w 4619625"/>
                      <a:gd name="connsiteY12" fmla="*/ 2219325 h 3033712"/>
                      <a:gd name="connsiteX13" fmla="*/ 1843088 w 4619625"/>
                      <a:gd name="connsiteY13" fmla="*/ 2171700 h 3033712"/>
                      <a:gd name="connsiteX14" fmla="*/ 1824038 w 4619625"/>
                      <a:gd name="connsiteY14" fmla="*/ 2171700 h 3033712"/>
                      <a:gd name="connsiteX15" fmla="*/ 1824038 w 4619625"/>
                      <a:gd name="connsiteY15" fmla="*/ 2105025 h 3033712"/>
                      <a:gd name="connsiteX16" fmla="*/ 1757363 w 4619625"/>
                      <a:gd name="connsiteY16" fmla="*/ 2105025 h 3033712"/>
                      <a:gd name="connsiteX17" fmla="*/ 1757363 w 4619625"/>
                      <a:gd name="connsiteY17" fmla="*/ 2009775 h 3033712"/>
                      <a:gd name="connsiteX18" fmla="*/ 1747838 w 4619625"/>
                      <a:gd name="connsiteY18" fmla="*/ 2000250 h 3033712"/>
                      <a:gd name="connsiteX19" fmla="*/ 1747838 w 4619625"/>
                      <a:gd name="connsiteY19" fmla="*/ 1947862 h 3033712"/>
                      <a:gd name="connsiteX20" fmla="*/ 1728788 w 4619625"/>
                      <a:gd name="connsiteY20" fmla="*/ 1947862 h 3033712"/>
                      <a:gd name="connsiteX21" fmla="*/ 1728788 w 4619625"/>
                      <a:gd name="connsiteY21" fmla="*/ 1895475 h 3033712"/>
                      <a:gd name="connsiteX22" fmla="*/ 1704975 w 4619625"/>
                      <a:gd name="connsiteY22" fmla="*/ 1895475 h 3033712"/>
                      <a:gd name="connsiteX23" fmla="*/ 1704975 w 4619625"/>
                      <a:gd name="connsiteY23" fmla="*/ 1662112 h 3033712"/>
                      <a:gd name="connsiteX24" fmla="*/ 1704975 w 4619625"/>
                      <a:gd name="connsiteY24" fmla="*/ 1662112 h 3033712"/>
                      <a:gd name="connsiteX25" fmla="*/ 1676400 w 4619625"/>
                      <a:gd name="connsiteY25" fmla="*/ 1647825 h 3033712"/>
                      <a:gd name="connsiteX26" fmla="*/ 1519238 w 4619625"/>
                      <a:gd name="connsiteY26" fmla="*/ 1647825 h 3033712"/>
                      <a:gd name="connsiteX27" fmla="*/ 1519238 w 4619625"/>
                      <a:gd name="connsiteY27" fmla="*/ 1590675 h 3033712"/>
                      <a:gd name="connsiteX28" fmla="*/ 1423988 w 4619625"/>
                      <a:gd name="connsiteY28" fmla="*/ 1590675 h 3033712"/>
                      <a:gd name="connsiteX29" fmla="*/ 1423988 w 4619625"/>
                      <a:gd name="connsiteY29" fmla="*/ 1538287 h 3033712"/>
                      <a:gd name="connsiteX30" fmla="*/ 1343025 w 4619625"/>
                      <a:gd name="connsiteY30" fmla="*/ 1538287 h 3033712"/>
                      <a:gd name="connsiteX31" fmla="*/ 1343025 w 4619625"/>
                      <a:gd name="connsiteY31" fmla="*/ 1414462 h 3033712"/>
                      <a:gd name="connsiteX32" fmla="*/ 1290638 w 4619625"/>
                      <a:gd name="connsiteY32" fmla="*/ 1414462 h 3033712"/>
                      <a:gd name="connsiteX33" fmla="*/ 1290638 w 4619625"/>
                      <a:gd name="connsiteY33" fmla="*/ 1247775 h 3033712"/>
                      <a:gd name="connsiteX34" fmla="*/ 1290638 w 4619625"/>
                      <a:gd name="connsiteY34" fmla="*/ 1247775 h 3033712"/>
                      <a:gd name="connsiteX35" fmla="*/ 1276350 w 4619625"/>
                      <a:gd name="connsiteY35" fmla="*/ 1233487 h 3033712"/>
                      <a:gd name="connsiteX36" fmla="*/ 1276350 w 4619625"/>
                      <a:gd name="connsiteY36" fmla="*/ 1100137 h 3033712"/>
                      <a:gd name="connsiteX37" fmla="*/ 1252538 w 4619625"/>
                      <a:gd name="connsiteY37" fmla="*/ 1100137 h 3033712"/>
                      <a:gd name="connsiteX38" fmla="*/ 1252538 w 4619625"/>
                      <a:gd name="connsiteY38" fmla="*/ 981075 h 3033712"/>
                      <a:gd name="connsiteX39" fmla="*/ 1185863 w 4619625"/>
                      <a:gd name="connsiteY39" fmla="*/ 981075 h 3033712"/>
                      <a:gd name="connsiteX40" fmla="*/ 1185863 w 4619625"/>
                      <a:gd name="connsiteY40" fmla="*/ 981075 h 3033712"/>
                      <a:gd name="connsiteX41" fmla="*/ 1185863 w 4619625"/>
                      <a:gd name="connsiteY41" fmla="*/ 933450 h 3033712"/>
                      <a:gd name="connsiteX42" fmla="*/ 1133475 w 4619625"/>
                      <a:gd name="connsiteY42" fmla="*/ 933450 h 3033712"/>
                      <a:gd name="connsiteX43" fmla="*/ 1133475 w 4619625"/>
                      <a:gd name="connsiteY43" fmla="*/ 933450 h 3033712"/>
                      <a:gd name="connsiteX44" fmla="*/ 1109663 w 4619625"/>
                      <a:gd name="connsiteY44" fmla="*/ 909638 h 3033712"/>
                      <a:gd name="connsiteX45" fmla="*/ 1109663 w 4619625"/>
                      <a:gd name="connsiteY45" fmla="*/ 866775 h 3033712"/>
                      <a:gd name="connsiteX46" fmla="*/ 881063 w 4619625"/>
                      <a:gd name="connsiteY46" fmla="*/ 866775 h 3033712"/>
                      <a:gd name="connsiteX47" fmla="*/ 881063 w 4619625"/>
                      <a:gd name="connsiteY47" fmla="*/ 733425 h 3033712"/>
                      <a:gd name="connsiteX48" fmla="*/ 838200 w 4619625"/>
                      <a:gd name="connsiteY48" fmla="*/ 733425 h 3033712"/>
                      <a:gd name="connsiteX49" fmla="*/ 838200 w 4619625"/>
                      <a:gd name="connsiteY49" fmla="*/ 590550 h 3033712"/>
                      <a:gd name="connsiteX50" fmla="*/ 823913 w 4619625"/>
                      <a:gd name="connsiteY50" fmla="*/ 576263 h 3033712"/>
                      <a:gd name="connsiteX51" fmla="*/ 823913 w 4619625"/>
                      <a:gd name="connsiteY51" fmla="*/ 504825 h 3033712"/>
                      <a:gd name="connsiteX52" fmla="*/ 804863 w 4619625"/>
                      <a:gd name="connsiteY52" fmla="*/ 504825 h 3033712"/>
                      <a:gd name="connsiteX53" fmla="*/ 804863 w 4619625"/>
                      <a:gd name="connsiteY53" fmla="*/ 452437 h 3033712"/>
                      <a:gd name="connsiteX54" fmla="*/ 666750 w 4619625"/>
                      <a:gd name="connsiteY54" fmla="*/ 452437 h 3033712"/>
                      <a:gd name="connsiteX55" fmla="*/ 666750 w 4619625"/>
                      <a:gd name="connsiteY55" fmla="*/ 371475 h 3033712"/>
                      <a:gd name="connsiteX56" fmla="*/ 447675 w 4619625"/>
                      <a:gd name="connsiteY56" fmla="*/ 371475 h 3033712"/>
                      <a:gd name="connsiteX57" fmla="*/ 447675 w 4619625"/>
                      <a:gd name="connsiteY57" fmla="*/ 238125 h 3033712"/>
                      <a:gd name="connsiteX58" fmla="*/ 428625 w 4619625"/>
                      <a:gd name="connsiteY58" fmla="*/ 238125 h 3033712"/>
                      <a:gd name="connsiteX59" fmla="*/ 428625 w 4619625"/>
                      <a:gd name="connsiteY59" fmla="*/ 114300 h 3033712"/>
                      <a:gd name="connsiteX60" fmla="*/ 390525 w 4619625"/>
                      <a:gd name="connsiteY60" fmla="*/ 114300 h 3033712"/>
                      <a:gd name="connsiteX61" fmla="*/ 390525 w 4619625"/>
                      <a:gd name="connsiteY61" fmla="*/ 52387 h 3033712"/>
                      <a:gd name="connsiteX62" fmla="*/ 142875 w 4619625"/>
                      <a:gd name="connsiteY62" fmla="*/ 52387 h 3033712"/>
                      <a:gd name="connsiteX63" fmla="*/ 142875 w 4619625"/>
                      <a:gd name="connsiteY63" fmla="*/ 0 h 3033712"/>
                      <a:gd name="connsiteX64" fmla="*/ 0 w 4619625"/>
                      <a:gd name="connsiteY64" fmla="*/ 0 h 3033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4619625" h="3033712">
                        <a:moveTo>
                          <a:pt x="4619625" y="3033712"/>
                        </a:moveTo>
                        <a:lnTo>
                          <a:pt x="4619625" y="2552700"/>
                        </a:lnTo>
                        <a:lnTo>
                          <a:pt x="3228975" y="2552700"/>
                        </a:lnTo>
                        <a:lnTo>
                          <a:pt x="3228975" y="2438400"/>
                        </a:lnTo>
                        <a:lnTo>
                          <a:pt x="2657475" y="2438400"/>
                        </a:lnTo>
                        <a:lnTo>
                          <a:pt x="2657475" y="2395537"/>
                        </a:lnTo>
                        <a:lnTo>
                          <a:pt x="2519363" y="2395537"/>
                        </a:lnTo>
                        <a:lnTo>
                          <a:pt x="2519363" y="2328862"/>
                        </a:lnTo>
                        <a:lnTo>
                          <a:pt x="2133600" y="2328862"/>
                        </a:lnTo>
                        <a:lnTo>
                          <a:pt x="2133600" y="2286000"/>
                        </a:lnTo>
                        <a:lnTo>
                          <a:pt x="1966913" y="2286000"/>
                        </a:lnTo>
                        <a:lnTo>
                          <a:pt x="1966913" y="2219325"/>
                        </a:lnTo>
                        <a:lnTo>
                          <a:pt x="1843088" y="2219325"/>
                        </a:lnTo>
                        <a:lnTo>
                          <a:pt x="1843088" y="2171700"/>
                        </a:lnTo>
                        <a:lnTo>
                          <a:pt x="1824038" y="2171700"/>
                        </a:lnTo>
                        <a:lnTo>
                          <a:pt x="1824038" y="2105025"/>
                        </a:lnTo>
                        <a:lnTo>
                          <a:pt x="1757363" y="2105025"/>
                        </a:lnTo>
                        <a:lnTo>
                          <a:pt x="1757363" y="2009775"/>
                        </a:lnTo>
                        <a:lnTo>
                          <a:pt x="1747838" y="2000250"/>
                        </a:lnTo>
                        <a:lnTo>
                          <a:pt x="1747838" y="1947862"/>
                        </a:lnTo>
                        <a:lnTo>
                          <a:pt x="1728788" y="1947862"/>
                        </a:lnTo>
                        <a:lnTo>
                          <a:pt x="1728788" y="1895475"/>
                        </a:lnTo>
                        <a:lnTo>
                          <a:pt x="1704975" y="1895475"/>
                        </a:lnTo>
                        <a:lnTo>
                          <a:pt x="1704975" y="1662112"/>
                        </a:lnTo>
                        <a:lnTo>
                          <a:pt x="1704975" y="1662112"/>
                        </a:lnTo>
                        <a:lnTo>
                          <a:pt x="1676400" y="1647825"/>
                        </a:lnTo>
                        <a:lnTo>
                          <a:pt x="1519238" y="1647825"/>
                        </a:lnTo>
                        <a:lnTo>
                          <a:pt x="1519238" y="1590675"/>
                        </a:lnTo>
                        <a:lnTo>
                          <a:pt x="1423988" y="1590675"/>
                        </a:lnTo>
                        <a:lnTo>
                          <a:pt x="1423988" y="1538287"/>
                        </a:lnTo>
                        <a:lnTo>
                          <a:pt x="1343025" y="1538287"/>
                        </a:lnTo>
                        <a:lnTo>
                          <a:pt x="1343025" y="1414462"/>
                        </a:lnTo>
                        <a:lnTo>
                          <a:pt x="1290638" y="1414462"/>
                        </a:lnTo>
                        <a:lnTo>
                          <a:pt x="1290638" y="1247775"/>
                        </a:lnTo>
                        <a:lnTo>
                          <a:pt x="1290638" y="1247775"/>
                        </a:lnTo>
                        <a:lnTo>
                          <a:pt x="1276350" y="1233487"/>
                        </a:lnTo>
                        <a:lnTo>
                          <a:pt x="1276350" y="1100137"/>
                        </a:lnTo>
                        <a:lnTo>
                          <a:pt x="1252538" y="1100137"/>
                        </a:lnTo>
                        <a:lnTo>
                          <a:pt x="1252538" y="981075"/>
                        </a:lnTo>
                        <a:lnTo>
                          <a:pt x="1185863" y="981075"/>
                        </a:lnTo>
                        <a:lnTo>
                          <a:pt x="1185863" y="981075"/>
                        </a:lnTo>
                        <a:lnTo>
                          <a:pt x="1185863" y="933450"/>
                        </a:lnTo>
                        <a:lnTo>
                          <a:pt x="1133475" y="933450"/>
                        </a:lnTo>
                        <a:lnTo>
                          <a:pt x="1133475" y="933450"/>
                        </a:lnTo>
                        <a:lnTo>
                          <a:pt x="1109663" y="909638"/>
                        </a:lnTo>
                        <a:lnTo>
                          <a:pt x="1109663" y="866775"/>
                        </a:lnTo>
                        <a:lnTo>
                          <a:pt x="881063" y="866775"/>
                        </a:lnTo>
                        <a:lnTo>
                          <a:pt x="881063" y="733425"/>
                        </a:lnTo>
                        <a:lnTo>
                          <a:pt x="838200" y="733425"/>
                        </a:lnTo>
                        <a:lnTo>
                          <a:pt x="838200" y="590550"/>
                        </a:lnTo>
                        <a:lnTo>
                          <a:pt x="823913" y="576263"/>
                        </a:lnTo>
                        <a:lnTo>
                          <a:pt x="823913" y="504825"/>
                        </a:lnTo>
                        <a:lnTo>
                          <a:pt x="804863" y="504825"/>
                        </a:lnTo>
                        <a:lnTo>
                          <a:pt x="804863" y="452437"/>
                        </a:lnTo>
                        <a:lnTo>
                          <a:pt x="666750" y="452437"/>
                        </a:lnTo>
                        <a:lnTo>
                          <a:pt x="666750" y="371475"/>
                        </a:lnTo>
                        <a:lnTo>
                          <a:pt x="447675" y="371475"/>
                        </a:lnTo>
                        <a:lnTo>
                          <a:pt x="447675" y="238125"/>
                        </a:lnTo>
                        <a:lnTo>
                          <a:pt x="428625" y="238125"/>
                        </a:lnTo>
                        <a:lnTo>
                          <a:pt x="428625" y="114300"/>
                        </a:lnTo>
                        <a:lnTo>
                          <a:pt x="390525" y="114300"/>
                        </a:lnTo>
                        <a:lnTo>
                          <a:pt x="390525" y="52387"/>
                        </a:lnTo>
                        <a:lnTo>
                          <a:pt x="142875" y="52387"/>
                        </a:lnTo>
                        <a:lnTo>
                          <a:pt x="142875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FF7F4D"/>
                    </a:solidFill>
                    <a:miter lim="800000"/>
                    <a:headEnd/>
                    <a:tailEnd/>
                  </a:ln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30" name="TextBox 130">
                <a:extLst>
                  <a:ext uri="{FF2B5EF4-FFF2-40B4-BE49-F238E27FC236}">
                    <a16:creationId xmlns:a16="http://schemas.microsoft.com/office/drawing/2014/main" xmlns="" id="{759256B8-CD92-3F4D-DBE6-880773B39439}"/>
                  </a:ext>
                </a:extLst>
              </p:cNvPr>
              <p:cNvSpPr txBox="1"/>
              <p:nvPr/>
            </p:nvSpPr>
            <p:spPr bwMode="auto">
              <a:xfrm>
                <a:off x="4784533" y="2379459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FF7F4D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</p:grpSp>
      </p:grpSp>
      <p:grpSp>
        <p:nvGrpSpPr>
          <p:cNvPr id="559" name="Groupe 558">
            <a:extLst>
              <a:ext uri="{FF2B5EF4-FFF2-40B4-BE49-F238E27FC236}">
                <a16:creationId xmlns:a16="http://schemas.microsoft.com/office/drawing/2014/main" xmlns="" id="{2247CD13-BB0E-2563-243C-A65A35B23D1E}"/>
              </a:ext>
            </a:extLst>
          </p:cNvPr>
          <p:cNvGrpSpPr/>
          <p:nvPr/>
        </p:nvGrpSpPr>
        <p:grpSpPr>
          <a:xfrm>
            <a:off x="2972727" y="958437"/>
            <a:ext cx="7371578" cy="3463128"/>
            <a:chOff x="2651756" y="742869"/>
            <a:chExt cx="7371578" cy="3463128"/>
          </a:xfrm>
        </p:grpSpPr>
        <p:grpSp>
          <p:nvGrpSpPr>
            <p:cNvPr id="558" name="Groupe 557">
              <a:extLst>
                <a:ext uri="{FF2B5EF4-FFF2-40B4-BE49-F238E27FC236}">
                  <a16:creationId xmlns:a16="http://schemas.microsoft.com/office/drawing/2014/main" xmlns="" id="{402BFA3D-7AA2-A6C8-7440-DDDA6F8C81FF}"/>
                </a:ext>
              </a:extLst>
            </p:cNvPr>
            <p:cNvGrpSpPr/>
            <p:nvPr/>
          </p:nvGrpSpPr>
          <p:grpSpPr>
            <a:xfrm>
              <a:off x="3232474" y="936083"/>
              <a:ext cx="6482498" cy="3091879"/>
              <a:chOff x="3232474" y="936083"/>
              <a:chExt cx="6482498" cy="3091879"/>
            </a:xfrm>
          </p:grpSpPr>
          <p:cxnSp>
            <p:nvCxnSpPr>
              <p:cNvPr id="448" name="Straight Connector 40">
                <a:extLst>
                  <a:ext uri="{FF2B5EF4-FFF2-40B4-BE49-F238E27FC236}">
                    <a16:creationId xmlns:a16="http://schemas.microsoft.com/office/drawing/2014/main" xmlns="" id="{0C32527B-77EA-009F-95D4-1546F839F3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232474" y="3963954"/>
                <a:ext cx="64008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9" name="Straight Connector 42">
                <a:extLst>
                  <a:ext uri="{FF2B5EF4-FFF2-40B4-BE49-F238E27FC236}">
                    <a16:creationId xmlns:a16="http://schemas.microsoft.com/office/drawing/2014/main" xmlns="" id="{688890C6-89E1-D022-B56E-3F9E9FFD73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301501" y="3963954"/>
                <a:ext cx="0" cy="64008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557" name="Groupe 556">
                <a:extLst>
                  <a:ext uri="{FF2B5EF4-FFF2-40B4-BE49-F238E27FC236}">
                    <a16:creationId xmlns:a16="http://schemas.microsoft.com/office/drawing/2014/main" xmlns="" id="{19C0DED6-623E-8F7B-F37D-9D77B8EC50FD}"/>
                  </a:ext>
                </a:extLst>
              </p:cNvPr>
              <p:cNvGrpSpPr/>
              <p:nvPr/>
            </p:nvGrpSpPr>
            <p:grpSpPr>
              <a:xfrm>
                <a:off x="3232474" y="936083"/>
                <a:ext cx="6482498" cy="3091879"/>
                <a:chOff x="3232474" y="936083"/>
                <a:chExt cx="6482498" cy="3091879"/>
              </a:xfrm>
            </p:grpSpPr>
            <p:cxnSp>
              <p:nvCxnSpPr>
                <p:cNvPr id="46" name="Straight Connector 27">
                  <a:extLst>
                    <a:ext uri="{FF2B5EF4-FFF2-40B4-BE49-F238E27FC236}">
                      <a16:creationId xmlns:a16="http://schemas.microsoft.com/office/drawing/2014/main" xmlns="" id="{80BFA3F4-2CA5-94E5-AA49-DFEBE909A68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292875" y="3963954"/>
                  <a:ext cx="6422081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7" name="Straight Connector 29">
                  <a:extLst>
                    <a:ext uri="{FF2B5EF4-FFF2-40B4-BE49-F238E27FC236}">
                      <a16:creationId xmlns:a16="http://schemas.microsoft.com/office/drawing/2014/main" xmlns="" id="{145803F9-F4D7-BEF5-0417-06FB6B348DAA}"/>
                    </a:ext>
                  </a:extLst>
                </p:cNvPr>
                <p:cNvCxnSpPr/>
                <p:nvPr/>
              </p:nvCxnSpPr>
              <p:spPr bwMode="auto">
                <a:xfrm flipV="1">
                  <a:off x="3301501" y="936083"/>
                  <a:ext cx="0" cy="303649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2" name="Straight Connector 31">
                  <a:extLst>
                    <a:ext uri="{FF2B5EF4-FFF2-40B4-BE49-F238E27FC236}">
                      <a16:creationId xmlns:a16="http://schemas.microsoft.com/office/drawing/2014/main" xmlns="" id="{A67EF459-3325-9A4A-510F-8BCA096F43E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2474" y="936083"/>
                  <a:ext cx="64008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3" name="Straight Connector 32">
                  <a:extLst>
                    <a:ext uri="{FF2B5EF4-FFF2-40B4-BE49-F238E27FC236}">
                      <a16:creationId xmlns:a16="http://schemas.microsoft.com/office/drawing/2014/main" xmlns="" id="{E77C51DA-60D4-C13F-4318-6CAA7551D63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2474" y="1541657"/>
                  <a:ext cx="64008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5" name="Straight Connector 34">
                  <a:extLst>
                    <a:ext uri="{FF2B5EF4-FFF2-40B4-BE49-F238E27FC236}">
                      <a16:creationId xmlns:a16="http://schemas.microsoft.com/office/drawing/2014/main" xmlns="" id="{5C30F0E0-0644-226F-BE71-6BE1755BDCB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2474" y="2147231"/>
                  <a:ext cx="64008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0" name="Straight Connector 36">
                  <a:extLst>
                    <a:ext uri="{FF2B5EF4-FFF2-40B4-BE49-F238E27FC236}">
                      <a16:creationId xmlns:a16="http://schemas.microsoft.com/office/drawing/2014/main" xmlns="" id="{3B96E2C7-88E4-1993-22C9-8C65EF1108A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2474" y="2752805"/>
                  <a:ext cx="64008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" name="Straight Connector 38">
                  <a:extLst>
                    <a:ext uri="{FF2B5EF4-FFF2-40B4-BE49-F238E27FC236}">
                      <a16:creationId xmlns:a16="http://schemas.microsoft.com/office/drawing/2014/main" xmlns="" id="{782CCD22-48CF-1145-D8F1-AF1046475F9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2474" y="3358379"/>
                  <a:ext cx="64008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0" name="Straight Connector 43">
                  <a:extLst>
                    <a:ext uri="{FF2B5EF4-FFF2-40B4-BE49-F238E27FC236}">
                      <a16:creationId xmlns:a16="http://schemas.microsoft.com/office/drawing/2014/main" xmlns="" id="{8B9C7F7B-0C2A-C18E-36BB-1828E29F056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014109" y="3963954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1" name="Straight Connector 44">
                  <a:extLst>
                    <a:ext uri="{FF2B5EF4-FFF2-40B4-BE49-F238E27FC236}">
                      <a16:creationId xmlns:a16="http://schemas.microsoft.com/office/drawing/2014/main" xmlns="" id="{8C3736B4-D257-1434-29F0-22E8BE28EEB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726717" y="3963954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2" name="Straight Connector 45">
                  <a:extLst>
                    <a:ext uri="{FF2B5EF4-FFF2-40B4-BE49-F238E27FC236}">
                      <a16:creationId xmlns:a16="http://schemas.microsoft.com/office/drawing/2014/main" xmlns="" id="{DD025613-67AF-BAEE-CC21-E5AE9A1863F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5439325" y="3963954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3" name="Straight Connector 46">
                  <a:extLst>
                    <a:ext uri="{FF2B5EF4-FFF2-40B4-BE49-F238E27FC236}">
                      <a16:creationId xmlns:a16="http://schemas.microsoft.com/office/drawing/2014/main" xmlns="" id="{6CAA35C2-9AB2-6971-2ABF-18CDB071CE8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151933" y="3963954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4" name="Straight Connector 47">
                  <a:extLst>
                    <a:ext uri="{FF2B5EF4-FFF2-40B4-BE49-F238E27FC236}">
                      <a16:creationId xmlns:a16="http://schemas.microsoft.com/office/drawing/2014/main" xmlns="" id="{D1D908E1-96D3-3C84-52C7-9392C6C47B9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864541" y="3963954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5" name="Straight Connector 48">
                  <a:extLst>
                    <a:ext uri="{FF2B5EF4-FFF2-40B4-BE49-F238E27FC236}">
                      <a16:creationId xmlns:a16="http://schemas.microsoft.com/office/drawing/2014/main" xmlns="" id="{CC210960-0CEC-DD28-FC04-D77DDB06647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7577149" y="3963954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6" name="Straight Connector 49">
                  <a:extLst>
                    <a:ext uri="{FF2B5EF4-FFF2-40B4-BE49-F238E27FC236}">
                      <a16:creationId xmlns:a16="http://schemas.microsoft.com/office/drawing/2014/main" xmlns="" id="{E2AA6575-B31A-D2A2-6124-3FCECC21287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8289757" y="3963954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7" name="Straight Connector 50">
                  <a:extLst>
                    <a:ext uri="{FF2B5EF4-FFF2-40B4-BE49-F238E27FC236}">
                      <a16:creationId xmlns:a16="http://schemas.microsoft.com/office/drawing/2014/main" xmlns="" id="{56D434B6-8F1D-47E7-5AEF-B2CD4503EC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002365" y="3963954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58" name="Straight Connector 51">
                  <a:extLst>
                    <a:ext uri="{FF2B5EF4-FFF2-40B4-BE49-F238E27FC236}">
                      <a16:creationId xmlns:a16="http://schemas.microsoft.com/office/drawing/2014/main" xmlns="" id="{7B36B3A1-6D9D-7A21-509B-C30D154ABAA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714972" y="3963954"/>
                  <a:ext cx="0" cy="64008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6545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461" name="TextBox 56">
              <a:extLst>
                <a:ext uri="{FF2B5EF4-FFF2-40B4-BE49-F238E27FC236}">
                  <a16:creationId xmlns:a16="http://schemas.microsoft.com/office/drawing/2014/main" xmlns="" id="{3938D596-1703-9366-112C-B74C0E1FEB97}"/>
                </a:ext>
              </a:extLst>
            </p:cNvPr>
            <p:cNvSpPr txBox="1"/>
            <p:nvPr/>
          </p:nvSpPr>
          <p:spPr bwMode="auto">
            <a:xfrm>
              <a:off x="2651756" y="742869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100</a:t>
              </a:r>
            </a:p>
          </p:txBody>
        </p:sp>
        <p:sp>
          <p:nvSpPr>
            <p:cNvPr id="462" name="TextBox 58">
              <a:extLst>
                <a:ext uri="{FF2B5EF4-FFF2-40B4-BE49-F238E27FC236}">
                  <a16:creationId xmlns:a16="http://schemas.microsoft.com/office/drawing/2014/main" xmlns="" id="{7A9279C5-ED90-2002-B49E-A3511AC02FEA}"/>
                </a:ext>
              </a:extLst>
            </p:cNvPr>
            <p:cNvSpPr txBox="1"/>
            <p:nvPr/>
          </p:nvSpPr>
          <p:spPr bwMode="auto">
            <a:xfrm>
              <a:off x="2651756" y="1351605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80</a:t>
              </a:r>
            </a:p>
          </p:txBody>
        </p:sp>
        <p:sp>
          <p:nvSpPr>
            <p:cNvPr id="463" name="TextBox 60">
              <a:extLst>
                <a:ext uri="{FF2B5EF4-FFF2-40B4-BE49-F238E27FC236}">
                  <a16:creationId xmlns:a16="http://schemas.microsoft.com/office/drawing/2014/main" xmlns="" id="{6CFD9914-DBFC-A319-20A5-11D90CCFC929}"/>
                </a:ext>
              </a:extLst>
            </p:cNvPr>
            <p:cNvSpPr txBox="1"/>
            <p:nvPr/>
          </p:nvSpPr>
          <p:spPr bwMode="auto">
            <a:xfrm>
              <a:off x="2651756" y="1960341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60</a:t>
              </a:r>
            </a:p>
          </p:txBody>
        </p:sp>
        <p:sp>
          <p:nvSpPr>
            <p:cNvPr id="464" name="TextBox 62">
              <a:extLst>
                <a:ext uri="{FF2B5EF4-FFF2-40B4-BE49-F238E27FC236}">
                  <a16:creationId xmlns:a16="http://schemas.microsoft.com/office/drawing/2014/main" xmlns="" id="{C80D41CA-28D0-9EC8-CC07-452BE600FF39}"/>
                </a:ext>
              </a:extLst>
            </p:cNvPr>
            <p:cNvSpPr txBox="1"/>
            <p:nvPr/>
          </p:nvSpPr>
          <p:spPr bwMode="auto">
            <a:xfrm>
              <a:off x="2651756" y="2569077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40</a:t>
              </a:r>
            </a:p>
          </p:txBody>
        </p:sp>
        <p:sp>
          <p:nvSpPr>
            <p:cNvPr id="465" name="TextBox 64">
              <a:extLst>
                <a:ext uri="{FF2B5EF4-FFF2-40B4-BE49-F238E27FC236}">
                  <a16:creationId xmlns:a16="http://schemas.microsoft.com/office/drawing/2014/main" xmlns="" id="{09EA6615-9ED9-8300-8470-38649AD6CEAB}"/>
                </a:ext>
              </a:extLst>
            </p:cNvPr>
            <p:cNvSpPr txBox="1"/>
            <p:nvPr/>
          </p:nvSpPr>
          <p:spPr bwMode="auto">
            <a:xfrm>
              <a:off x="2651756" y="3177813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20</a:t>
              </a:r>
            </a:p>
          </p:txBody>
        </p:sp>
        <p:sp>
          <p:nvSpPr>
            <p:cNvPr id="466" name="TextBox 66">
              <a:extLst>
                <a:ext uri="{FF2B5EF4-FFF2-40B4-BE49-F238E27FC236}">
                  <a16:creationId xmlns:a16="http://schemas.microsoft.com/office/drawing/2014/main" xmlns="" id="{9400ADA0-0584-EC8C-0B8E-9CD4A2DFEC7A}"/>
                </a:ext>
              </a:extLst>
            </p:cNvPr>
            <p:cNvSpPr txBox="1"/>
            <p:nvPr/>
          </p:nvSpPr>
          <p:spPr bwMode="auto">
            <a:xfrm>
              <a:off x="2651756" y="3786552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545" name="TextBox 147">
              <a:extLst>
                <a:ext uri="{FF2B5EF4-FFF2-40B4-BE49-F238E27FC236}">
                  <a16:creationId xmlns:a16="http://schemas.microsoft.com/office/drawing/2014/main" xmlns="" id="{62CEDC34-A37F-9A04-A4FA-A614F2107977}"/>
                </a:ext>
              </a:extLst>
            </p:cNvPr>
            <p:cNvSpPr txBox="1"/>
            <p:nvPr/>
          </p:nvSpPr>
          <p:spPr bwMode="auto">
            <a:xfrm>
              <a:off x="9398068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27</a:t>
              </a:r>
            </a:p>
          </p:txBody>
        </p:sp>
        <p:sp>
          <p:nvSpPr>
            <p:cNvPr id="546" name="TextBox 148">
              <a:extLst>
                <a:ext uri="{FF2B5EF4-FFF2-40B4-BE49-F238E27FC236}">
                  <a16:creationId xmlns:a16="http://schemas.microsoft.com/office/drawing/2014/main" xmlns="" id="{857DF869-3B5C-AEAD-400E-7D1D94266B5F}"/>
                </a:ext>
              </a:extLst>
            </p:cNvPr>
            <p:cNvSpPr txBox="1"/>
            <p:nvPr/>
          </p:nvSpPr>
          <p:spPr bwMode="auto">
            <a:xfrm>
              <a:off x="2993390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547" name="TextBox 149">
              <a:extLst>
                <a:ext uri="{FF2B5EF4-FFF2-40B4-BE49-F238E27FC236}">
                  <a16:creationId xmlns:a16="http://schemas.microsoft.com/office/drawing/2014/main" xmlns="" id="{47A0E044-3A86-225F-18C7-BC948D19DEAE}"/>
                </a:ext>
              </a:extLst>
            </p:cNvPr>
            <p:cNvSpPr txBox="1"/>
            <p:nvPr/>
          </p:nvSpPr>
          <p:spPr bwMode="auto">
            <a:xfrm>
              <a:off x="3705021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</a:p>
          </p:txBody>
        </p:sp>
        <p:sp>
          <p:nvSpPr>
            <p:cNvPr id="548" name="TextBox 150">
              <a:extLst>
                <a:ext uri="{FF2B5EF4-FFF2-40B4-BE49-F238E27FC236}">
                  <a16:creationId xmlns:a16="http://schemas.microsoft.com/office/drawing/2014/main" xmlns="" id="{D9A5D861-4D8B-EEB9-FF04-F61011001CE6}"/>
                </a:ext>
              </a:extLst>
            </p:cNvPr>
            <p:cNvSpPr txBox="1"/>
            <p:nvPr/>
          </p:nvSpPr>
          <p:spPr bwMode="auto">
            <a:xfrm>
              <a:off x="4416652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6</a:t>
              </a:r>
            </a:p>
          </p:txBody>
        </p:sp>
        <p:sp>
          <p:nvSpPr>
            <p:cNvPr id="549" name="TextBox 151">
              <a:extLst>
                <a:ext uri="{FF2B5EF4-FFF2-40B4-BE49-F238E27FC236}">
                  <a16:creationId xmlns:a16="http://schemas.microsoft.com/office/drawing/2014/main" xmlns="" id="{DF6ABB25-6A99-9388-EEB9-91DCFC46359C}"/>
                </a:ext>
              </a:extLst>
            </p:cNvPr>
            <p:cNvSpPr txBox="1"/>
            <p:nvPr/>
          </p:nvSpPr>
          <p:spPr bwMode="auto">
            <a:xfrm>
              <a:off x="5128283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9</a:t>
              </a:r>
            </a:p>
          </p:txBody>
        </p:sp>
        <p:sp>
          <p:nvSpPr>
            <p:cNvPr id="550" name="TextBox 152">
              <a:extLst>
                <a:ext uri="{FF2B5EF4-FFF2-40B4-BE49-F238E27FC236}">
                  <a16:creationId xmlns:a16="http://schemas.microsoft.com/office/drawing/2014/main" xmlns="" id="{B79853F5-3411-BC16-4E88-00C0C0CEDAE8}"/>
                </a:ext>
              </a:extLst>
            </p:cNvPr>
            <p:cNvSpPr txBox="1"/>
            <p:nvPr/>
          </p:nvSpPr>
          <p:spPr bwMode="auto">
            <a:xfrm>
              <a:off x="5839914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12</a:t>
              </a:r>
            </a:p>
          </p:txBody>
        </p:sp>
        <p:sp>
          <p:nvSpPr>
            <p:cNvPr id="551" name="TextBox 153">
              <a:extLst>
                <a:ext uri="{FF2B5EF4-FFF2-40B4-BE49-F238E27FC236}">
                  <a16:creationId xmlns:a16="http://schemas.microsoft.com/office/drawing/2014/main" xmlns="" id="{14884E84-25D9-E429-155F-90F4B58433D8}"/>
                </a:ext>
              </a:extLst>
            </p:cNvPr>
            <p:cNvSpPr txBox="1"/>
            <p:nvPr/>
          </p:nvSpPr>
          <p:spPr bwMode="auto">
            <a:xfrm>
              <a:off x="6551545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15</a:t>
              </a:r>
            </a:p>
          </p:txBody>
        </p:sp>
        <p:sp>
          <p:nvSpPr>
            <p:cNvPr id="552" name="TextBox 154">
              <a:extLst>
                <a:ext uri="{FF2B5EF4-FFF2-40B4-BE49-F238E27FC236}">
                  <a16:creationId xmlns:a16="http://schemas.microsoft.com/office/drawing/2014/main" xmlns="" id="{60D1F7D6-AA24-F5B1-62A2-647F14F4B686}"/>
                </a:ext>
              </a:extLst>
            </p:cNvPr>
            <p:cNvSpPr txBox="1"/>
            <p:nvPr/>
          </p:nvSpPr>
          <p:spPr bwMode="auto">
            <a:xfrm>
              <a:off x="7263176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18</a:t>
              </a:r>
            </a:p>
          </p:txBody>
        </p:sp>
        <p:sp>
          <p:nvSpPr>
            <p:cNvPr id="553" name="TextBox 155">
              <a:extLst>
                <a:ext uri="{FF2B5EF4-FFF2-40B4-BE49-F238E27FC236}">
                  <a16:creationId xmlns:a16="http://schemas.microsoft.com/office/drawing/2014/main" xmlns="" id="{B9BBD592-7051-E79F-B0D3-1FA044780361}"/>
                </a:ext>
              </a:extLst>
            </p:cNvPr>
            <p:cNvSpPr txBox="1"/>
            <p:nvPr/>
          </p:nvSpPr>
          <p:spPr bwMode="auto">
            <a:xfrm>
              <a:off x="7974807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21</a:t>
              </a:r>
            </a:p>
          </p:txBody>
        </p:sp>
        <p:sp>
          <p:nvSpPr>
            <p:cNvPr id="554" name="TextBox 156">
              <a:extLst>
                <a:ext uri="{FF2B5EF4-FFF2-40B4-BE49-F238E27FC236}">
                  <a16:creationId xmlns:a16="http://schemas.microsoft.com/office/drawing/2014/main" xmlns="" id="{CC5B917F-54A8-830D-BBCA-B734B8D231CF}"/>
                </a:ext>
              </a:extLst>
            </p:cNvPr>
            <p:cNvSpPr txBox="1"/>
            <p:nvPr/>
          </p:nvSpPr>
          <p:spPr bwMode="auto">
            <a:xfrm>
              <a:off x="8686438" y="3959776"/>
              <a:ext cx="62526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cs typeface="Arial" panose="020B0604020202020204" pitchFamily="34" charset="0"/>
                </a:rPr>
                <a:t>24</a:t>
              </a:r>
            </a:p>
          </p:txBody>
        </p:sp>
      </p:grpSp>
      <p:graphicFrame>
        <p:nvGraphicFramePr>
          <p:cNvPr id="561" name="Tableau 560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8082651"/>
              </p:ext>
            </p:extLst>
          </p:nvPr>
        </p:nvGraphicFramePr>
        <p:xfrm>
          <a:off x="3318377" y="4521918"/>
          <a:ext cx="7006640" cy="60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0664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700664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700664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700664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700664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700664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700664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700664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700664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700664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</a:tblGrid>
              <a:tr h="180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Patiente à risque, n </a:t>
                      </a: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152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101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576" name="Groupe 575">
            <a:extLst>
              <a:ext uri="{FF2B5EF4-FFF2-40B4-BE49-F238E27FC236}">
                <a16:creationId xmlns:a16="http://schemas.microsoft.com/office/drawing/2014/main" xmlns="" id="{CEE47B99-2350-EDC0-5D4E-BF631744BB59}"/>
              </a:ext>
            </a:extLst>
          </p:cNvPr>
          <p:cNvGrpSpPr/>
          <p:nvPr/>
        </p:nvGrpSpPr>
        <p:grpSpPr>
          <a:xfrm>
            <a:off x="3553445" y="1046671"/>
            <a:ext cx="5900770" cy="2623501"/>
            <a:chOff x="3502410" y="1043643"/>
            <a:chExt cx="5900770" cy="2623501"/>
          </a:xfrm>
        </p:grpSpPr>
        <p:sp>
          <p:nvSpPr>
            <p:cNvPr id="469" name="Freeform: Shape 70">
              <a:extLst>
                <a:ext uri="{FF2B5EF4-FFF2-40B4-BE49-F238E27FC236}">
                  <a16:creationId xmlns:a16="http://schemas.microsoft.com/office/drawing/2014/main" xmlns="" id="{2190462D-4CF7-0088-F512-3637E64FB47D}"/>
                </a:ext>
              </a:extLst>
            </p:cNvPr>
            <p:cNvSpPr/>
            <p:nvPr/>
          </p:nvSpPr>
          <p:spPr bwMode="auto">
            <a:xfrm>
              <a:off x="3626949" y="1162793"/>
              <a:ext cx="5676900" cy="2371725"/>
            </a:xfrm>
            <a:custGeom>
              <a:avLst/>
              <a:gdLst>
                <a:gd name="connsiteX0" fmla="*/ 5676900 w 5676900"/>
                <a:gd name="connsiteY0" fmla="*/ 2371725 h 2371725"/>
                <a:gd name="connsiteX1" fmla="*/ 3671888 w 5676900"/>
                <a:gd name="connsiteY1" fmla="*/ 2371725 h 2371725"/>
                <a:gd name="connsiteX2" fmla="*/ 3671888 w 5676900"/>
                <a:gd name="connsiteY2" fmla="*/ 2328863 h 2371725"/>
                <a:gd name="connsiteX3" fmla="*/ 3319463 w 5676900"/>
                <a:gd name="connsiteY3" fmla="*/ 2328863 h 2371725"/>
                <a:gd name="connsiteX4" fmla="*/ 3319463 w 5676900"/>
                <a:gd name="connsiteY4" fmla="*/ 2281238 h 2371725"/>
                <a:gd name="connsiteX5" fmla="*/ 3209925 w 5676900"/>
                <a:gd name="connsiteY5" fmla="*/ 2281238 h 2371725"/>
                <a:gd name="connsiteX6" fmla="*/ 3209925 w 5676900"/>
                <a:gd name="connsiteY6" fmla="*/ 2224088 h 2371725"/>
                <a:gd name="connsiteX7" fmla="*/ 3171825 w 5676900"/>
                <a:gd name="connsiteY7" fmla="*/ 2224088 h 2371725"/>
                <a:gd name="connsiteX8" fmla="*/ 3171825 w 5676900"/>
                <a:gd name="connsiteY8" fmla="*/ 2224088 h 2371725"/>
                <a:gd name="connsiteX9" fmla="*/ 3171825 w 5676900"/>
                <a:gd name="connsiteY9" fmla="*/ 2190750 h 2371725"/>
                <a:gd name="connsiteX10" fmla="*/ 2619375 w 5676900"/>
                <a:gd name="connsiteY10" fmla="*/ 2190750 h 2371725"/>
                <a:gd name="connsiteX11" fmla="*/ 2619375 w 5676900"/>
                <a:gd name="connsiteY11" fmla="*/ 2133600 h 2371725"/>
                <a:gd name="connsiteX12" fmla="*/ 2514600 w 5676900"/>
                <a:gd name="connsiteY12" fmla="*/ 2133600 h 2371725"/>
                <a:gd name="connsiteX13" fmla="*/ 2514600 w 5676900"/>
                <a:gd name="connsiteY13" fmla="*/ 2133600 h 2371725"/>
                <a:gd name="connsiteX14" fmla="*/ 2514600 w 5676900"/>
                <a:gd name="connsiteY14" fmla="*/ 2095500 h 2371725"/>
                <a:gd name="connsiteX15" fmla="*/ 2266950 w 5676900"/>
                <a:gd name="connsiteY15" fmla="*/ 2095500 h 2371725"/>
                <a:gd name="connsiteX16" fmla="*/ 2266950 w 5676900"/>
                <a:gd name="connsiteY16" fmla="*/ 2052638 h 2371725"/>
                <a:gd name="connsiteX17" fmla="*/ 2238375 w 5676900"/>
                <a:gd name="connsiteY17" fmla="*/ 2052638 h 2371725"/>
                <a:gd name="connsiteX18" fmla="*/ 2238375 w 5676900"/>
                <a:gd name="connsiteY18" fmla="*/ 1981200 h 2371725"/>
                <a:gd name="connsiteX19" fmla="*/ 2176463 w 5676900"/>
                <a:gd name="connsiteY19" fmla="*/ 1981200 h 2371725"/>
                <a:gd name="connsiteX20" fmla="*/ 2176463 w 5676900"/>
                <a:gd name="connsiteY20" fmla="*/ 1905000 h 2371725"/>
                <a:gd name="connsiteX21" fmla="*/ 2176463 w 5676900"/>
                <a:gd name="connsiteY21" fmla="*/ 1905000 h 2371725"/>
                <a:gd name="connsiteX22" fmla="*/ 2176463 w 5676900"/>
                <a:gd name="connsiteY22" fmla="*/ 1852613 h 2371725"/>
                <a:gd name="connsiteX23" fmla="*/ 2109788 w 5676900"/>
                <a:gd name="connsiteY23" fmla="*/ 1852613 h 2371725"/>
                <a:gd name="connsiteX24" fmla="*/ 2109788 w 5676900"/>
                <a:gd name="connsiteY24" fmla="*/ 1833563 h 2371725"/>
                <a:gd name="connsiteX25" fmla="*/ 2009775 w 5676900"/>
                <a:gd name="connsiteY25" fmla="*/ 1833563 h 2371725"/>
                <a:gd name="connsiteX26" fmla="*/ 2009775 w 5676900"/>
                <a:gd name="connsiteY26" fmla="*/ 1809750 h 2371725"/>
                <a:gd name="connsiteX27" fmla="*/ 1819275 w 5676900"/>
                <a:gd name="connsiteY27" fmla="*/ 1809750 h 2371725"/>
                <a:gd name="connsiteX28" fmla="*/ 1819275 w 5676900"/>
                <a:gd name="connsiteY28" fmla="*/ 1766888 h 2371725"/>
                <a:gd name="connsiteX29" fmla="*/ 1776413 w 5676900"/>
                <a:gd name="connsiteY29" fmla="*/ 1766888 h 2371725"/>
                <a:gd name="connsiteX30" fmla="*/ 1776413 w 5676900"/>
                <a:gd name="connsiteY30" fmla="*/ 1704975 h 2371725"/>
                <a:gd name="connsiteX31" fmla="*/ 1714500 w 5676900"/>
                <a:gd name="connsiteY31" fmla="*/ 1704975 h 2371725"/>
                <a:gd name="connsiteX32" fmla="*/ 1714500 w 5676900"/>
                <a:gd name="connsiteY32" fmla="*/ 1643063 h 2371725"/>
                <a:gd name="connsiteX33" fmla="*/ 1714500 w 5676900"/>
                <a:gd name="connsiteY33" fmla="*/ 1643063 h 2371725"/>
                <a:gd name="connsiteX34" fmla="*/ 1714500 w 5676900"/>
                <a:gd name="connsiteY34" fmla="*/ 1562100 h 2371725"/>
                <a:gd name="connsiteX35" fmla="*/ 1385888 w 5676900"/>
                <a:gd name="connsiteY35" fmla="*/ 1562100 h 2371725"/>
                <a:gd name="connsiteX36" fmla="*/ 1385888 w 5676900"/>
                <a:gd name="connsiteY36" fmla="*/ 1490663 h 2371725"/>
                <a:gd name="connsiteX37" fmla="*/ 1357313 w 5676900"/>
                <a:gd name="connsiteY37" fmla="*/ 1490663 h 2371725"/>
                <a:gd name="connsiteX38" fmla="*/ 1357313 w 5676900"/>
                <a:gd name="connsiteY38" fmla="*/ 1376363 h 2371725"/>
                <a:gd name="connsiteX39" fmla="*/ 1314450 w 5676900"/>
                <a:gd name="connsiteY39" fmla="*/ 1376363 h 2371725"/>
                <a:gd name="connsiteX40" fmla="*/ 1314450 w 5676900"/>
                <a:gd name="connsiteY40" fmla="*/ 1252538 h 2371725"/>
                <a:gd name="connsiteX41" fmla="*/ 1285875 w 5676900"/>
                <a:gd name="connsiteY41" fmla="*/ 1252538 h 2371725"/>
                <a:gd name="connsiteX42" fmla="*/ 1285875 w 5676900"/>
                <a:gd name="connsiteY42" fmla="*/ 1176338 h 2371725"/>
                <a:gd name="connsiteX43" fmla="*/ 1243013 w 5676900"/>
                <a:gd name="connsiteY43" fmla="*/ 1176338 h 2371725"/>
                <a:gd name="connsiteX44" fmla="*/ 1243013 w 5676900"/>
                <a:gd name="connsiteY44" fmla="*/ 1109663 h 2371725"/>
                <a:gd name="connsiteX45" fmla="*/ 1152525 w 5676900"/>
                <a:gd name="connsiteY45" fmla="*/ 1109663 h 2371725"/>
                <a:gd name="connsiteX46" fmla="*/ 1152525 w 5676900"/>
                <a:gd name="connsiteY46" fmla="*/ 1052513 h 2371725"/>
                <a:gd name="connsiteX47" fmla="*/ 1066800 w 5676900"/>
                <a:gd name="connsiteY47" fmla="*/ 1052513 h 2371725"/>
                <a:gd name="connsiteX48" fmla="*/ 1066800 w 5676900"/>
                <a:gd name="connsiteY48" fmla="*/ 1004888 h 2371725"/>
                <a:gd name="connsiteX49" fmla="*/ 1004888 w 5676900"/>
                <a:gd name="connsiteY49" fmla="*/ 1004888 h 2371725"/>
                <a:gd name="connsiteX50" fmla="*/ 1004888 w 5676900"/>
                <a:gd name="connsiteY50" fmla="*/ 962025 h 2371725"/>
                <a:gd name="connsiteX51" fmla="*/ 895350 w 5676900"/>
                <a:gd name="connsiteY51" fmla="*/ 962025 h 2371725"/>
                <a:gd name="connsiteX52" fmla="*/ 895350 w 5676900"/>
                <a:gd name="connsiteY52" fmla="*/ 900113 h 2371725"/>
                <a:gd name="connsiteX53" fmla="*/ 895350 w 5676900"/>
                <a:gd name="connsiteY53" fmla="*/ 900113 h 2371725"/>
                <a:gd name="connsiteX54" fmla="*/ 895350 w 5676900"/>
                <a:gd name="connsiteY54" fmla="*/ 723900 h 2371725"/>
                <a:gd name="connsiteX55" fmla="*/ 852488 w 5676900"/>
                <a:gd name="connsiteY55" fmla="*/ 719138 h 2371725"/>
                <a:gd name="connsiteX56" fmla="*/ 852488 w 5676900"/>
                <a:gd name="connsiteY56" fmla="*/ 719138 h 2371725"/>
                <a:gd name="connsiteX57" fmla="*/ 852488 w 5676900"/>
                <a:gd name="connsiteY57" fmla="*/ 719138 h 2371725"/>
                <a:gd name="connsiteX58" fmla="*/ 823913 w 5676900"/>
                <a:gd name="connsiteY58" fmla="*/ 690563 h 2371725"/>
                <a:gd name="connsiteX59" fmla="*/ 823913 w 5676900"/>
                <a:gd name="connsiteY59" fmla="*/ 581025 h 2371725"/>
                <a:gd name="connsiteX60" fmla="*/ 795338 w 5676900"/>
                <a:gd name="connsiteY60" fmla="*/ 581025 h 2371725"/>
                <a:gd name="connsiteX61" fmla="*/ 795338 w 5676900"/>
                <a:gd name="connsiteY61" fmla="*/ 514350 h 2371725"/>
                <a:gd name="connsiteX62" fmla="*/ 690563 w 5676900"/>
                <a:gd name="connsiteY62" fmla="*/ 514350 h 2371725"/>
                <a:gd name="connsiteX63" fmla="*/ 690563 w 5676900"/>
                <a:gd name="connsiteY63" fmla="*/ 438150 h 2371725"/>
                <a:gd name="connsiteX64" fmla="*/ 604838 w 5676900"/>
                <a:gd name="connsiteY64" fmla="*/ 438150 h 2371725"/>
                <a:gd name="connsiteX65" fmla="*/ 604838 w 5676900"/>
                <a:gd name="connsiteY65" fmla="*/ 438150 h 2371725"/>
                <a:gd name="connsiteX66" fmla="*/ 576263 w 5676900"/>
                <a:gd name="connsiteY66" fmla="*/ 409575 h 2371725"/>
                <a:gd name="connsiteX67" fmla="*/ 576263 w 5676900"/>
                <a:gd name="connsiteY67" fmla="*/ 385763 h 2371725"/>
                <a:gd name="connsiteX68" fmla="*/ 538163 w 5676900"/>
                <a:gd name="connsiteY68" fmla="*/ 385763 h 2371725"/>
                <a:gd name="connsiteX69" fmla="*/ 538163 w 5676900"/>
                <a:gd name="connsiteY69" fmla="*/ 342900 h 2371725"/>
                <a:gd name="connsiteX70" fmla="*/ 476250 w 5676900"/>
                <a:gd name="connsiteY70" fmla="*/ 342900 h 2371725"/>
                <a:gd name="connsiteX71" fmla="*/ 476250 w 5676900"/>
                <a:gd name="connsiteY71" fmla="*/ 342900 h 2371725"/>
                <a:gd name="connsiteX72" fmla="*/ 433388 w 5676900"/>
                <a:gd name="connsiteY72" fmla="*/ 300038 h 2371725"/>
                <a:gd name="connsiteX73" fmla="*/ 433388 w 5676900"/>
                <a:gd name="connsiteY73" fmla="*/ 114300 h 2371725"/>
                <a:gd name="connsiteX74" fmla="*/ 385763 w 5676900"/>
                <a:gd name="connsiteY74" fmla="*/ 109538 h 2371725"/>
                <a:gd name="connsiteX75" fmla="*/ 323850 w 5676900"/>
                <a:gd name="connsiteY75" fmla="*/ 109538 h 2371725"/>
                <a:gd name="connsiteX76" fmla="*/ 323850 w 5676900"/>
                <a:gd name="connsiteY76" fmla="*/ 109538 h 2371725"/>
                <a:gd name="connsiteX77" fmla="*/ 323850 w 5676900"/>
                <a:gd name="connsiteY77" fmla="*/ 76200 h 2371725"/>
                <a:gd name="connsiteX78" fmla="*/ 271463 w 5676900"/>
                <a:gd name="connsiteY78" fmla="*/ 76200 h 2371725"/>
                <a:gd name="connsiteX79" fmla="*/ 271463 w 5676900"/>
                <a:gd name="connsiteY79" fmla="*/ 28575 h 2371725"/>
                <a:gd name="connsiteX80" fmla="*/ 209550 w 5676900"/>
                <a:gd name="connsiteY80" fmla="*/ 28575 h 2371725"/>
                <a:gd name="connsiteX81" fmla="*/ 209550 w 5676900"/>
                <a:gd name="connsiteY81" fmla="*/ 28575 h 2371725"/>
                <a:gd name="connsiteX82" fmla="*/ 209550 w 5676900"/>
                <a:gd name="connsiteY82" fmla="*/ 0 h 2371725"/>
                <a:gd name="connsiteX83" fmla="*/ 0 w 5676900"/>
                <a:gd name="connsiteY83" fmla="*/ 0 h 237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5676900" h="2371725">
                  <a:moveTo>
                    <a:pt x="5676900" y="2371725"/>
                  </a:moveTo>
                  <a:lnTo>
                    <a:pt x="3671888" y="2371725"/>
                  </a:lnTo>
                  <a:lnTo>
                    <a:pt x="3671888" y="2328863"/>
                  </a:lnTo>
                  <a:lnTo>
                    <a:pt x="3319463" y="2328863"/>
                  </a:lnTo>
                  <a:lnTo>
                    <a:pt x="3319463" y="2281238"/>
                  </a:lnTo>
                  <a:lnTo>
                    <a:pt x="3209925" y="2281238"/>
                  </a:lnTo>
                  <a:lnTo>
                    <a:pt x="3209925" y="2224088"/>
                  </a:lnTo>
                  <a:lnTo>
                    <a:pt x="3171825" y="2224088"/>
                  </a:lnTo>
                  <a:lnTo>
                    <a:pt x="3171825" y="2224088"/>
                  </a:lnTo>
                  <a:lnTo>
                    <a:pt x="3171825" y="2190750"/>
                  </a:lnTo>
                  <a:lnTo>
                    <a:pt x="2619375" y="2190750"/>
                  </a:lnTo>
                  <a:lnTo>
                    <a:pt x="2619375" y="2133600"/>
                  </a:lnTo>
                  <a:lnTo>
                    <a:pt x="2514600" y="2133600"/>
                  </a:lnTo>
                  <a:lnTo>
                    <a:pt x="2514600" y="2133600"/>
                  </a:lnTo>
                  <a:lnTo>
                    <a:pt x="2514600" y="2095500"/>
                  </a:lnTo>
                  <a:lnTo>
                    <a:pt x="2266950" y="2095500"/>
                  </a:lnTo>
                  <a:lnTo>
                    <a:pt x="2266950" y="2052638"/>
                  </a:lnTo>
                  <a:lnTo>
                    <a:pt x="2238375" y="2052638"/>
                  </a:lnTo>
                  <a:lnTo>
                    <a:pt x="2238375" y="1981200"/>
                  </a:lnTo>
                  <a:lnTo>
                    <a:pt x="2176463" y="1981200"/>
                  </a:lnTo>
                  <a:lnTo>
                    <a:pt x="2176463" y="1905000"/>
                  </a:lnTo>
                  <a:lnTo>
                    <a:pt x="2176463" y="1905000"/>
                  </a:lnTo>
                  <a:lnTo>
                    <a:pt x="2176463" y="1852613"/>
                  </a:lnTo>
                  <a:lnTo>
                    <a:pt x="2109788" y="1852613"/>
                  </a:lnTo>
                  <a:lnTo>
                    <a:pt x="2109788" y="1833563"/>
                  </a:lnTo>
                  <a:lnTo>
                    <a:pt x="2009775" y="1833563"/>
                  </a:lnTo>
                  <a:lnTo>
                    <a:pt x="2009775" y="1809750"/>
                  </a:lnTo>
                  <a:lnTo>
                    <a:pt x="1819275" y="1809750"/>
                  </a:lnTo>
                  <a:lnTo>
                    <a:pt x="1819275" y="1766888"/>
                  </a:lnTo>
                  <a:lnTo>
                    <a:pt x="1776413" y="1766888"/>
                  </a:lnTo>
                  <a:lnTo>
                    <a:pt x="1776413" y="1704975"/>
                  </a:lnTo>
                  <a:lnTo>
                    <a:pt x="1714500" y="1704975"/>
                  </a:lnTo>
                  <a:lnTo>
                    <a:pt x="1714500" y="1643063"/>
                  </a:lnTo>
                  <a:lnTo>
                    <a:pt x="1714500" y="1643063"/>
                  </a:lnTo>
                  <a:lnTo>
                    <a:pt x="1714500" y="1562100"/>
                  </a:lnTo>
                  <a:lnTo>
                    <a:pt x="1385888" y="1562100"/>
                  </a:lnTo>
                  <a:lnTo>
                    <a:pt x="1385888" y="1490663"/>
                  </a:lnTo>
                  <a:lnTo>
                    <a:pt x="1357313" y="1490663"/>
                  </a:lnTo>
                  <a:lnTo>
                    <a:pt x="1357313" y="1376363"/>
                  </a:lnTo>
                  <a:lnTo>
                    <a:pt x="1314450" y="1376363"/>
                  </a:lnTo>
                  <a:lnTo>
                    <a:pt x="1314450" y="1252538"/>
                  </a:lnTo>
                  <a:lnTo>
                    <a:pt x="1285875" y="1252538"/>
                  </a:lnTo>
                  <a:lnTo>
                    <a:pt x="1285875" y="1176338"/>
                  </a:lnTo>
                  <a:lnTo>
                    <a:pt x="1243013" y="1176338"/>
                  </a:lnTo>
                  <a:lnTo>
                    <a:pt x="1243013" y="1109663"/>
                  </a:lnTo>
                  <a:lnTo>
                    <a:pt x="1152525" y="1109663"/>
                  </a:lnTo>
                  <a:lnTo>
                    <a:pt x="1152525" y="1052513"/>
                  </a:lnTo>
                  <a:lnTo>
                    <a:pt x="1066800" y="1052513"/>
                  </a:lnTo>
                  <a:lnTo>
                    <a:pt x="1066800" y="1004888"/>
                  </a:lnTo>
                  <a:lnTo>
                    <a:pt x="1004888" y="1004888"/>
                  </a:lnTo>
                  <a:lnTo>
                    <a:pt x="1004888" y="962025"/>
                  </a:lnTo>
                  <a:lnTo>
                    <a:pt x="895350" y="962025"/>
                  </a:lnTo>
                  <a:lnTo>
                    <a:pt x="895350" y="900113"/>
                  </a:lnTo>
                  <a:lnTo>
                    <a:pt x="895350" y="900113"/>
                  </a:lnTo>
                  <a:lnTo>
                    <a:pt x="895350" y="723900"/>
                  </a:lnTo>
                  <a:lnTo>
                    <a:pt x="852488" y="719138"/>
                  </a:lnTo>
                  <a:lnTo>
                    <a:pt x="852488" y="719138"/>
                  </a:lnTo>
                  <a:lnTo>
                    <a:pt x="852488" y="719138"/>
                  </a:lnTo>
                  <a:lnTo>
                    <a:pt x="823913" y="690563"/>
                  </a:lnTo>
                  <a:lnTo>
                    <a:pt x="823913" y="581025"/>
                  </a:lnTo>
                  <a:lnTo>
                    <a:pt x="795338" y="581025"/>
                  </a:lnTo>
                  <a:lnTo>
                    <a:pt x="795338" y="514350"/>
                  </a:lnTo>
                  <a:lnTo>
                    <a:pt x="690563" y="514350"/>
                  </a:lnTo>
                  <a:lnTo>
                    <a:pt x="690563" y="438150"/>
                  </a:lnTo>
                  <a:lnTo>
                    <a:pt x="604838" y="438150"/>
                  </a:lnTo>
                  <a:lnTo>
                    <a:pt x="604838" y="438150"/>
                  </a:lnTo>
                  <a:lnTo>
                    <a:pt x="576263" y="409575"/>
                  </a:lnTo>
                  <a:lnTo>
                    <a:pt x="576263" y="385763"/>
                  </a:lnTo>
                  <a:lnTo>
                    <a:pt x="538163" y="385763"/>
                  </a:lnTo>
                  <a:lnTo>
                    <a:pt x="538163" y="342900"/>
                  </a:lnTo>
                  <a:lnTo>
                    <a:pt x="476250" y="342900"/>
                  </a:lnTo>
                  <a:lnTo>
                    <a:pt x="476250" y="342900"/>
                  </a:lnTo>
                  <a:lnTo>
                    <a:pt x="433388" y="300038"/>
                  </a:lnTo>
                  <a:lnTo>
                    <a:pt x="433388" y="114300"/>
                  </a:lnTo>
                  <a:cubicBezTo>
                    <a:pt x="388947" y="109363"/>
                    <a:pt x="404901" y="109538"/>
                    <a:pt x="385763" y="109538"/>
                  </a:cubicBezTo>
                  <a:lnTo>
                    <a:pt x="323850" y="109538"/>
                  </a:lnTo>
                  <a:lnTo>
                    <a:pt x="323850" y="109538"/>
                  </a:lnTo>
                  <a:lnTo>
                    <a:pt x="323850" y="76200"/>
                  </a:lnTo>
                  <a:lnTo>
                    <a:pt x="271463" y="76200"/>
                  </a:lnTo>
                  <a:lnTo>
                    <a:pt x="271463" y="28575"/>
                  </a:lnTo>
                  <a:lnTo>
                    <a:pt x="209550" y="28575"/>
                  </a:lnTo>
                  <a:lnTo>
                    <a:pt x="209550" y="28575"/>
                  </a:lnTo>
                  <a:lnTo>
                    <a:pt x="20955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575" name="Groupe 574">
              <a:extLst>
                <a:ext uri="{FF2B5EF4-FFF2-40B4-BE49-F238E27FC236}">
                  <a16:creationId xmlns:a16="http://schemas.microsoft.com/office/drawing/2014/main" xmlns="" id="{3AFC00DD-7A74-4E82-9950-FA6C8A34C01D}"/>
                </a:ext>
              </a:extLst>
            </p:cNvPr>
            <p:cNvGrpSpPr/>
            <p:nvPr/>
          </p:nvGrpSpPr>
          <p:grpSpPr>
            <a:xfrm>
              <a:off x="3502410" y="1043643"/>
              <a:ext cx="5900770" cy="2623501"/>
              <a:chOff x="3502410" y="969501"/>
              <a:chExt cx="5900770" cy="2623501"/>
            </a:xfrm>
          </p:grpSpPr>
          <p:sp>
            <p:nvSpPr>
              <p:cNvPr id="479" name="TextBox 78">
                <a:extLst>
                  <a:ext uri="{FF2B5EF4-FFF2-40B4-BE49-F238E27FC236}">
                    <a16:creationId xmlns:a16="http://schemas.microsoft.com/office/drawing/2014/main" xmlns="" id="{A42C4623-9BE8-123D-9993-7BA8E569E80C}"/>
                  </a:ext>
                </a:extLst>
              </p:cNvPr>
              <p:cNvSpPr txBox="1"/>
              <p:nvPr/>
            </p:nvSpPr>
            <p:spPr bwMode="auto">
              <a:xfrm>
                <a:off x="4347918" y="1683146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78" name="TextBox 77">
                <a:extLst>
                  <a:ext uri="{FF2B5EF4-FFF2-40B4-BE49-F238E27FC236}">
                    <a16:creationId xmlns:a16="http://schemas.microsoft.com/office/drawing/2014/main" xmlns="" id="{4F09A5D4-C470-49DC-66B4-46B953097668}"/>
                  </a:ext>
                </a:extLst>
              </p:cNvPr>
              <p:cNvSpPr txBox="1"/>
              <p:nvPr/>
            </p:nvSpPr>
            <p:spPr bwMode="auto">
              <a:xfrm>
                <a:off x="4416810" y="1883901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1" name="TextBox 80">
                <a:extLst>
                  <a:ext uri="{FF2B5EF4-FFF2-40B4-BE49-F238E27FC236}">
                    <a16:creationId xmlns:a16="http://schemas.microsoft.com/office/drawing/2014/main" xmlns="" id="{8FA8BDB0-A84D-182C-2641-3C3AEE832A8F}"/>
                  </a:ext>
                </a:extLst>
              </p:cNvPr>
              <p:cNvSpPr txBox="1"/>
              <p:nvPr/>
            </p:nvSpPr>
            <p:spPr bwMode="auto">
              <a:xfrm>
                <a:off x="4376784" y="1824466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73" name="TextBox 73">
                <a:extLst>
                  <a:ext uri="{FF2B5EF4-FFF2-40B4-BE49-F238E27FC236}">
                    <a16:creationId xmlns:a16="http://schemas.microsoft.com/office/drawing/2014/main" xmlns="" id="{16D4326D-BCC9-7B11-F9D0-8654A36C7A31}"/>
                  </a:ext>
                </a:extLst>
              </p:cNvPr>
              <p:cNvSpPr txBox="1"/>
              <p:nvPr/>
            </p:nvSpPr>
            <p:spPr bwMode="auto">
              <a:xfrm>
                <a:off x="3904343" y="1142988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71" name="TextBox 72">
                <a:extLst>
                  <a:ext uri="{FF2B5EF4-FFF2-40B4-BE49-F238E27FC236}">
                    <a16:creationId xmlns:a16="http://schemas.microsoft.com/office/drawing/2014/main" xmlns="" id="{2B4B9444-9314-6B35-EEB5-49EC14CC8FD7}"/>
                  </a:ext>
                </a:extLst>
              </p:cNvPr>
              <p:cNvSpPr txBox="1"/>
              <p:nvPr/>
            </p:nvSpPr>
            <p:spPr bwMode="auto">
              <a:xfrm>
                <a:off x="3883410" y="1117094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74" name="TextBox 74">
                <a:extLst>
                  <a:ext uri="{FF2B5EF4-FFF2-40B4-BE49-F238E27FC236}">
                    <a16:creationId xmlns:a16="http://schemas.microsoft.com/office/drawing/2014/main" xmlns="" id="{A51AF387-3863-52EC-06B1-55C16B3D3CB3}"/>
                  </a:ext>
                </a:extLst>
              </p:cNvPr>
              <p:cNvSpPr txBox="1"/>
              <p:nvPr/>
            </p:nvSpPr>
            <p:spPr bwMode="auto">
              <a:xfrm>
                <a:off x="3934442" y="1227026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70" name="TextBox 71">
                <a:extLst>
                  <a:ext uri="{FF2B5EF4-FFF2-40B4-BE49-F238E27FC236}">
                    <a16:creationId xmlns:a16="http://schemas.microsoft.com/office/drawing/2014/main" xmlns="" id="{503F7400-85EA-C3FF-6C13-40C1826E47AF}"/>
                  </a:ext>
                </a:extLst>
              </p:cNvPr>
              <p:cNvSpPr txBox="1"/>
              <p:nvPr/>
            </p:nvSpPr>
            <p:spPr bwMode="auto">
              <a:xfrm>
                <a:off x="3502410" y="969501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77" name="TextBox 76">
                <a:extLst>
                  <a:ext uri="{FF2B5EF4-FFF2-40B4-BE49-F238E27FC236}">
                    <a16:creationId xmlns:a16="http://schemas.microsoft.com/office/drawing/2014/main" xmlns="" id="{2961561F-150F-CC21-2529-E1D822F7B43D}"/>
                  </a:ext>
                </a:extLst>
              </p:cNvPr>
              <p:cNvSpPr txBox="1"/>
              <p:nvPr/>
            </p:nvSpPr>
            <p:spPr bwMode="auto">
              <a:xfrm>
                <a:off x="4322141" y="1594028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0" name="TextBox 79">
                <a:extLst>
                  <a:ext uri="{FF2B5EF4-FFF2-40B4-BE49-F238E27FC236}">
                    <a16:creationId xmlns:a16="http://schemas.microsoft.com/office/drawing/2014/main" xmlns="" id="{242DE4E3-47D1-76E5-412C-FBFEB03D8250}"/>
                  </a:ext>
                </a:extLst>
              </p:cNvPr>
              <p:cNvSpPr txBox="1"/>
              <p:nvPr/>
            </p:nvSpPr>
            <p:spPr bwMode="auto">
              <a:xfrm>
                <a:off x="4347918" y="1623711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2" name="TextBox 81">
                <a:extLst>
                  <a:ext uri="{FF2B5EF4-FFF2-40B4-BE49-F238E27FC236}">
                    <a16:creationId xmlns:a16="http://schemas.microsoft.com/office/drawing/2014/main" xmlns="" id="{FA40A007-B10E-0F8B-52E9-ABF4D9C91F77}"/>
                  </a:ext>
                </a:extLst>
              </p:cNvPr>
              <p:cNvSpPr txBox="1"/>
              <p:nvPr/>
            </p:nvSpPr>
            <p:spPr bwMode="auto">
              <a:xfrm>
                <a:off x="4680843" y="2072647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3" name="TextBox 82">
                <a:extLst>
                  <a:ext uri="{FF2B5EF4-FFF2-40B4-BE49-F238E27FC236}">
                    <a16:creationId xmlns:a16="http://schemas.microsoft.com/office/drawing/2014/main" xmlns="" id="{B21E060F-CA88-8071-BE1B-610A69F808AB}"/>
                  </a:ext>
                </a:extLst>
              </p:cNvPr>
              <p:cNvSpPr txBox="1"/>
              <p:nvPr/>
            </p:nvSpPr>
            <p:spPr bwMode="auto">
              <a:xfrm>
                <a:off x="4703458" y="2072647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4" name="TextBox 83">
                <a:extLst>
                  <a:ext uri="{FF2B5EF4-FFF2-40B4-BE49-F238E27FC236}">
                    <a16:creationId xmlns:a16="http://schemas.microsoft.com/office/drawing/2014/main" xmlns="" id="{56C93A5D-E5E7-8E0B-CC5B-AF00C804003D}"/>
                  </a:ext>
                </a:extLst>
              </p:cNvPr>
              <p:cNvSpPr txBox="1"/>
              <p:nvPr/>
            </p:nvSpPr>
            <p:spPr bwMode="auto">
              <a:xfrm>
                <a:off x="4769407" y="2096441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5" name="TextBox 84">
                <a:extLst>
                  <a:ext uri="{FF2B5EF4-FFF2-40B4-BE49-F238E27FC236}">
                    <a16:creationId xmlns:a16="http://schemas.microsoft.com/office/drawing/2014/main" xmlns="" id="{DC91AA3F-ED94-8273-2BEF-578D479AC56B}"/>
                  </a:ext>
                </a:extLst>
              </p:cNvPr>
              <p:cNvSpPr txBox="1"/>
              <p:nvPr/>
            </p:nvSpPr>
            <p:spPr bwMode="auto">
              <a:xfrm>
                <a:off x="4785834" y="2154198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6" name="TextBox 85">
                <a:extLst>
                  <a:ext uri="{FF2B5EF4-FFF2-40B4-BE49-F238E27FC236}">
                    <a16:creationId xmlns:a16="http://schemas.microsoft.com/office/drawing/2014/main" xmlns="" id="{5027F9CC-7581-04E7-68A4-331BEEA10767}"/>
                  </a:ext>
                </a:extLst>
              </p:cNvPr>
              <p:cNvSpPr txBox="1"/>
              <p:nvPr/>
            </p:nvSpPr>
            <p:spPr bwMode="auto">
              <a:xfrm>
                <a:off x="4800860" y="2197676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7" name="TextBox 86">
                <a:extLst>
                  <a:ext uri="{FF2B5EF4-FFF2-40B4-BE49-F238E27FC236}">
                    <a16:creationId xmlns:a16="http://schemas.microsoft.com/office/drawing/2014/main" xmlns="" id="{F70A90DB-3457-B81A-D0D4-8EDF23495DE8}"/>
                  </a:ext>
                </a:extLst>
              </p:cNvPr>
              <p:cNvSpPr txBox="1"/>
              <p:nvPr/>
            </p:nvSpPr>
            <p:spPr bwMode="auto">
              <a:xfrm>
                <a:off x="4825759" y="2278866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8" name="TextBox 87">
                <a:extLst>
                  <a:ext uri="{FF2B5EF4-FFF2-40B4-BE49-F238E27FC236}">
                    <a16:creationId xmlns:a16="http://schemas.microsoft.com/office/drawing/2014/main" xmlns="" id="{A2C99DB7-1932-C399-BD94-4E8C6B3AB6C1}"/>
                  </a:ext>
                </a:extLst>
              </p:cNvPr>
              <p:cNvSpPr txBox="1"/>
              <p:nvPr/>
            </p:nvSpPr>
            <p:spPr bwMode="auto">
              <a:xfrm>
                <a:off x="4851962" y="2345114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89" name="TextBox 88">
                <a:extLst>
                  <a:ext uri="{FF2B5EF4-FFF2-40B4-BE49-F238E27FC236}">
                    <a16:creationId xmlns:a16="http://schemas.microsoft.com/office/drawing/2014/main" xmlns="" id="{EB5B13AF-F3FC-8FCF-A7ED-C48BDB3A3B4D}"/>
                  </a:ext>
                </a:extLst>
              </p:cNvPr>
              <p:cNvSpPr txBox="1"/>
              <p:nvPr/>
            </p:nvSpPr>
            <p:spPr bwMode="auto">
              <a:xfrm>
                <a:off x="4863878" y="2411962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0" name="TextBox 89">
                <a:extLst>
                  <a:ext uri="{FF2B5EF4-FFF2-40B4-BE49-F238E27FC236}">
                    <a16:creationId xmlns:a16="http://schemas.microsoft.com/office/drawing/2014/main" xmlns="" id="{620B064C-E118-6707-E18C-282DFA22C209}"/>
                  </a:ext>
                </a:extLst>
              </p:cNvPr>
              <p:cNvSpPr txBox="1"/>
              <p:nvPr/>
            </p:nvSpPr>
            <p:spPr bwMode="auto">
              <a:xfrm>
                <a:off x="5144156" y="2529780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1" name="TextBox 90">
                <a:extLst>
                  <a:ext uri="{FF2B5EF4-FFF2-40B4-BE49-F238E27FC236}">
                    <a16:creationId xmlns:a16="http://schemas.microsoft.com/office/drawing/2014/main" xmlns="" id="{01BDB3E8-0719-C252-148B-0DE77382D294}"/>
                  </a:ext>
                </a:extLst>
              </p:cNvPr>
              <p:cNvSpPr txBox="1"/>
              <p:nvPr/>
            </p:nvSpPr>
            <p:spPr bwMode="auto">
              <a:xfrm>
                <a:off x="5172911" y="2529780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2" name="TextBox 91">
                <a:extLst>
                  <a:ext uri="{FF2B5EF4-FFF2-40B4-BE49-F238E27FC236}">
                    <a16:creationId xmlns:a16="http://schemas.microsoft.com/office/drawing/2014/main" xmlns="" id="{9686EC27-5ED0-0070-82A8-8F0B425C591F}"/>
                  </a:ext>
                </a:extLst>
              </p:cNvPr>
              <p:cNvSpPr txBox="1"/>
              <p:nvPr/>
            </p:nvSpPr>
            <p:spPr bwMode="auto">
              <a:xfrm>
                <a:off x="5192342" y="2558932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3" name="TextBox 92">
                <a:extLst>
                  <a:ext uri="{FF2B5EF4-FFF2-40B4-BE49-F238E27FC236}">
                    <a16:creationId xmlns:a16="http://schemas.microsoft.com/office/drawing/2014/main" xmlns="" id="{CCA5999A-0FE8-67F8-D119-621DF54CC30F}"/>
                  </a:ext>
                </a:extLst>
              </p:cNvPr>
              <p:cNvSpPr txBox="1"/>
              <p:nvPr/>
            </p:nvSpPr>
            <p:spPr bwMode="auto">
              <a:xfrm>
                <a:off x="5232267" y="2611874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4" name="TextBox 93">
                <a:extLst>
                  <a:ext uri="{FF2B5EF4-FFF2-40B4-BE49-F238E27FC236}">
                    <a16:creationId xmlns:a16="http://schemas.microsoft.com/office/drawing/2014/main" xmlns="" id="{358EA407-D1FE-8454-169B-1BAE32999955}"/>
                  </a:ext>
                </a:extLst>
              </p:cNvPr>
              <p:cNvSpPr txBox="1"/>
              <p:nvPr/>
            </p:nvSpPr>
            <p:spPr bwMode="auto">
              <a:xfrm>
                <a:off x="5263061" y="2719958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5" name="TextBox 94">
                <a:extLst>
                  <a:ext uri="{FF2B5EF4-FFF2-40B4-BE49-F238E27FC236}">
                    <a16:creationId xmlns:a16="http://schemas.microsoft.com/office/drawing/2014/main" xmlns="" id="{437E0BFF-5930-ED8C-E49A-A6A779ED603A}"/>
                  </a:ext>
                </a:extLst>
              </p:cNvPr>
              <p:cNvSpPr txBox="1"/>
              <p:nvPr/>
            </p:nvSpPr>
            <p:spPr bwMode="auto">
              <a:xfrm>
                <a:off x="5290518" y="2734909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6" name="TextBox 95">
                <a:extLst>
                  <a:ext uri="{FF2B5EF4-FFF2-40B4-BE49-F238E27FC236}">
                    <a16:creationId xmlns:a16="http://schemas.microsoft.com/office/drawing/2014/main" xmlns="" id="{A032C821-58BA-99E9-5A7A-77EE85FC1FB6}"/>
                  </a:ext>
                </a:extLst>
              </p:cNvPr>
              <p:cNvSpPr txBox="1"/>
              <p:nvPr/>
            </p:nvSpPr>
            <p:spPr bwMode="auto">
              <a:xfrm>
                <a:off x="5476549" y="2775517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7" name="TextBox 96">
                <a:extLst>
                  <a:ext uri="{FF2B5EF4-FFF2-40B4-BE49-F238E27FC236}">
                    <a16:creationId xmlns:a16="http://schemas.microsoft.com/office/drawing/2014/main" xmlns="" id="{E2BD5857-D32C-726D-2F6B-B9F13610240F}"/>
                  </a:ext>
                </a:extLst>
              </p:cNvPr>
              <p:cNvSpPr txBox="1"/>
              <p:nvPr/>
            </p:nvSpPr>
            <p:spPr bwMode="auto">
              <a:xfrm>
                <a:off x="5629522" y="2828483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8" name="TextBox 97">
                <a:extLst>
                  <a:ext uri="{FF2B5EF4-FFF2-40B4-BE49-F238E27FC236}">
                    <a16:creationId xmlns:a16="http://schemas.microsoft.com/office/drawing/2014/main" xmlns="" id="{13EA4689-604F-DFE5-D75C-7F68E164F5CC}"/>
                  </a:ext>
                </a:extLst>
              </p:cNvPr>
              <p:cNvSpPr txBox="1"/>
              <p:nvPr/>
            </p:nvSpPr>
            <p:spPr bwMode="auto">
              <a:xfrm>
                <a:off x="5672501" y="2874269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99" name="TextBox 98">
                <a:extLst>
                  <a:ext uri="{FF2B5EF4-FFF2-40B4-BE49-F238E27FC236}">
                    <a16:creationId xmlns:a16="http://schemas.microsoft.com/office/drawing/2014/main" xmlns="" id="{3DD4240D-18FA-6BC9-59F6-B58B4EB2438F}"/>
                  </a:ext>
                </a:extLst>
              </p:cNvPr>
              <p:cNvSpPr txBox="1"/>
              <p:nvPr/>
            </p:nvSpPr>
            <p:spPr bwMode="auto">
              <a:xfrm>
                <a:off x="5711011" y="2945185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0" name="TextBox 99">
                <a:extLst>
                  <a:ext uri="{FF2B5EF4-FFF2-40B4-BE49-F238E27FC236}">
                    <a16:creationId xmlns:a16="http://schemas.microsoft.com/office/drawing/2014/main" xmlns="" id="{D838B75D-A272-76F7-B9A8-4B4389998726}"/>
                  </a:ext>
                </a:extLst>
              </p:cNvPr>
              <p:cNvSpPr txBox="1"/>
              <p:nvPr/>
            </p:nvSpPr>
            <p:spPr bwMode="auto">
              <a:xfrm>
                <a:off x="6095785" y="3089013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1" name="TextBox 100">
                <a:extLst>
                  <a:ext uri="{FF2B5EF4-FFF2-40B4-BE49-F238E27FC236}">
                    <a16:creationId xmlns:a16="http://schemas.microsoft.com/office/drawing/2014/main" xmlns="" id="{6ADA8046-3929-3423-F5EC-0B16C7AF9D30}"/>
                  </a:ext>
                </a:extLst>
              </p:cNvPr>
              <p:cNvSpPr txBox="1"/>
              <p:nvPr/>
            </p:nvSpPr>
            <p:spPr bwMode="auto">
              <a:xfrm>
                <a:off x="6105919" y="3125457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2" name="TextBox 101">
                <a:extLst>
                  <a:ext uri="{FF2B5EF4-FFF2-40B4-BE49-F238E27FC236}">
                    <a16:creationId xmlns:a16="http://schemas.microsoft.com/office/drawing/2014/main" xmlns="" id="{A01A39CC-BB0B-57AA-0611-AE6CB3716497}"/>
                  </a:ext>
                </a:extLst>
              </p:cNvPr>
              <p:cNvSpPr txBox="1"/>
              <p:nvPr/>
            </p:nvSpPr>
            <p:spPr bwMode="auto">
              <a:xfrm>
                <a:off x="6573339" y="3159011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3" name="TextBox 102">
                <a:extLst>
                  <a:ext uri="{FF2B5EF4-FFF2-40B4-BE49-F238E27FC236}">
                    <a16:creationId xmlns:a16="http://schemas.microsoft.com/office/drawing/2014/main" xmlns="" id="{DA8F3879-3A07-5E26-9536-9A5A3D680424}"/>
                  </a:ext>
                </a:extLst>
              </p:cNvPr>
              <p:cNvSpPr txBox="1"/>
              <p:nvPr/>
            </p:nvSpPr>
            <p:spPr bwMode="auto">
              <a:xfrm>
                <a:off x="6130075" y="3170231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4" name="TextBox 103">
                <a:extLst>
                  <a:ext uri="{FF2B5EF4-FFF2-40B4-BE49-F238E27FC236}">
                    <a16:creationId xmlns:a16="http://schemas.microsoft.com/office/drawing/2014/main" xmlns="" id="{C8373537-D9E4-9855-4A6E-D7DF65F5AFE8}"/>
                  </a:ext>
                </a:extLst>
              </p:cNvPr>
              <p:cNvSpPr txBox="1"/>
              <p:nvPr/>
            </p:nvSpPr>
            <p:spPr bwMode="auto">
              <a:xfrm>
                <a:off x="6239809" y="3151351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5" name="TextBox 104">
                <a:extLst>
                  <a:ext uri="{FF2B5EF4-FFF2-40B4-BE49-F238E27FC236}">
                    <a16:creationId xmlns:a16="http://schemas.microsoft.com/office/drawing/2014/main" xmlns="" id="{9A60551D-7E66-636F-585C-C40D1E7031CC}"/>
                  </a:ext>
                </a:extLst>
              </p:cNvPr>
              <p:cNvSpPr txBox="1"/>
              <p:nvPr/>
            </p:nvSpPr>
            <p:spPr bwMode="auto">
              <a:xfrm>
                <a:off x="6715071" y="3246635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6" name="TextBox 105">
                <a:extLst>
                  <a:ext uri="{FF2B5EF4-FFF2-40B4-BE49-F238E27FC236}">
                    <a16:creationId xmlns:a16="http://schemas.microsoft.com/office/drawing/2014/main" xmlns="" id="{0939F40A-F54A-44E9-5A29-98F99E080A53}"/>
                  </a:ext>
                </a:extLst>
              </p:cNvPr>
              <p:cNvSpPr txBox="1"/>
              <p:nvPr/>
            </p:nvSpPr>
            <p:spPr bwMode="auto">
              <a:xfrm>
                <a:off x="6601204" y="3165390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7" name="TextBox 106">
                <a:extLst>
                  <a:ext uri="{FF2B5EF4-FFF2-40B4-BE49-F238E27FC236}">
                    <a16:creationId xmlns:a16="http://schemas.microsoft.com/office/drawing/2014/main" xmlns="" id="{B6159697-46C5-7533-1FBC-ED02E72027CC}"/>
                  </a:ext>
                </a:extLst>
              </p:cNvPr>
              <p:cNvSpPr txBox="1"/>
              <p:nvPr/>
            </p:nvSpPr>
            <p:spPr bwMode="auto">
              <a:xfrm>
                <a:off x="6772607" y="3245271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8" name="TextBox 107">
                <a:extLst>
                  <a:ext uri="{FF2B5EF4-FFF2-40B4-BE49-F238E27FC236}">
                    <a16:creationId xmlns:a16="http://schemas.microsoft.com/office/drawing/2014/main" xmlns="" id="{B9D20C29-0640-6F48-1790-98749955C30F}"/>
                  </a:ext>
                </a:extLst>
              </p:cNvPr>
              <p:cNvSpPr txBox="1"/>
              <p:nvPr/>
            </p:nvSpPr>
            <p:spPr bwMode="auto">
              <a:xfrm>
                <a:off x="7422119" y="3336017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09" name="TextBox 108">
                <a:extLst>
                  <a:ext uri="{FF2B5EF4-FFF2-40B4-BE49-F238E27FC236}">
                    <a16:creationId xmlns:a16="http://schemas.microsoft.com/office/drawing/2014/main" xmlns="" id="{6EE55405-1462-AD46-9228-C33BCB199BEA}"/>
                  </a:ext>
                </a:extLst>
              </p:cNvPr>
              <p:cNvSpPr txBox="1"/>
              <p:nvPr/>
            </p:nvSpPr>
            <p:spPr bwMode="auto">
              <a:xfrm>
                <a:off x="7456033" y="3335430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0" name="TextBox 109">
                <a:extLst>
                  <a:ext uri="{FF2B5EF4-FFF2-40B4-BE49-F238E27FC236}">
                    <a16:creationId xmlns:a16="http://schemas.microsoft.com/office/drawing/2014/main" xmlns="" id="{236BD6F7-9D51-127C-8644-E45B5C9F38AD}"/>
                  </a:ext>
                </a:extLst>
              </p:cNvPr>
              <p:cNvSpPr txBox="1"/>
              <p:nvPr/>
            </p:nvSpPr>
            <p:spPr bwMode="auto">
              <a:xfrm>
                <a:off x="7708767" y="3341760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1" name="TextBox 110">
                <a:extLst>
                  <a:ext uri="{FF2B5EF4-FFF2-40B4-BE49-F238E27FC236}">
                    <a16:creationId xmlns:a16="http://schemas.microsoft.com/office/drawing/2014/main" xmlns="" id="{7D37C24F-5A06-A702-99A5-2D191BA45439}"/>
                  </a:ext>
                </a:extLst>
              </p:cNvPr>
              <p:cNvSpPr txBox="1"/>
              <p:nvPr/>
            </p:nvSpPr>
            <p:spPr bwMode="auto">
              <a:xfrm>
                <a:off x="7765784" y="3344602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2" name="TextBox 111">
                <a:extLst>
                  <a:ext uri="{FF2B5EF4-FFF2-40B4-BE49-F238E27FC236}">
                    <a16:creationId xmlns:a16="http://schemas.microsoft.com/office/drawing/2014/main" xmlns="" id="{EE61C4CB-44E2-72EE-E362-6C50EB5731AD}"/>
                  </a:ext>
                </a:extLst>
              </p:cNvPr>
              <p:cNvSpPr txBox="1"/>
              <p:nvPr/>
            </p:nvSpPr>
            <p:spPr bwMode="auto">
              <a:xfrm>
                <a:off x="7837832" y="3343613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3" name="TextBox 113">
                <a:extLst>
                  <a:ext uri="{FF2B5EF4-FFF2-40B4-BE49-F238E27FC236}">
                    <a16:creationId xmlns:a16="http://schemas.microsoft.com/office/drawing/2014/main" xmlns="" id="{6FD64141-1D64-B472-C4B3-56675DF8CE86}"/>
                  </a:ext>
                </a:extLst>
              </p:cNvPr>
              <p:cNvSpPr txBox="1"/>
              <p:nvPr/>
            </p:nvSpPr>
            <p:spPr bwMode="auto">
              <a:xfrm>
                <a:off x="7950922" y="3342249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4" name="TextBox 114">
                <a:extLst>
                  <a:ext uri="{FF2B5EF4-FFF2-40B4-BE49-F238E27FC236}">
                    <a16:creationId xmlns:a16="http://schemas.microsoft.com/office/drawing/2014/main" xmlns="" id="{9FF4199D-E452-2C05-6E41-DF381FCE3E65}"/>
                  </a:ext>
                </a:extLst>
              </p:cNvPr>
              <p:cNvSpPr txBox="1"/>
              <p:nvPr/>
            </p:nvSpPr>
            <p:spPr bwMode="auto">
              <a:xfrm>
                <a:off x="8104327" y="3342249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5" name="TextBox 115">
                <a:extLst>
                  <a:ext uri="{FF2B5EF4-FFF2-40B4-BE49-F238E27FC236}">
                    <a16:creationId xmlns:a16="http://schemas.microsoft.com/office/drawing/2014/main" xmlns="" id="{B3E19572-6E9F-CFFF-BCAC-8536DBB1A71F}"/>
                  </a:ext>
                </a:extLst>
              </p:cNvPr>
              <p:cNvSpPr txBox="1"/>
              <p:nvPr/>
            </p:nvSpPr>
            <p:spPr bwMode="auto">
              <a:xfrm>
                <a:off x="8123476" y="3342249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6" name="TextBox 116">
                <a:extLst>
                  <a:ext uri="{FF2B5EF4-FFF2-40B4-BE49-F238E27FC236}">
                    <a16:creationId xmlns:a16="http://schemas.microsoft.com/office/drawing/2014/main" xmlns="" id="{99070900-B117-A46B-5F1D-8CFB387FEF02}"/>
                  </a:ext>
                </a:extLst>
              </p:cNvPr>
              <p:cNvSpPr txBox="1"/>
              <p:nvPr/>
            </p:nvSpPr>
            <p:spPr bwMode="auto">
              <a:xfrm>
                <a:off x="8176152" y="3332453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7" name="TextBox 117">
                <a:extLst>
                  <a:ext uri="{FF2B5EF4-FFF2-40B4-BE49-F238E27FC236}">
                    <a16:creationId xmlns:a16="http://schemas.microsoft.com/office/drawing/2014/main" xmlns="" id="{FAC5ED6B-22CF-63F0-D4C4-F687580AE956}"/>
                  </a:ext>
                </a:extLst>
              </p:cNvPr>
              <p:cNvSpPr txBox="1"/>
              <p:nvPr/>
            </p:nvSpPr>
            <p:spPr bwMode="auto">
              <a:xfrm>
                <a:off x="8504677" y="3342249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8" name="TextBox 118">
                <a:extLst>
                  <a:ext uri="{FF2B5EF4-FFF2-40B4-BE49-F238E27FC236}">
                    <a16:creationId xmlns:a16="http://schemas.microsoft.com/office/drawing/2014/main" xmlns="" id="{04939FC5-988C-82EB-3D32-149CC20D27E1}"/>
                  </a:ext>
                </a:extLst>
              </p:cNvPr>
              <p:cNvSpPr txBox="1"/>
              <p:nvPr/>
            </p:nvSpPr>
            <p:spPr bwMode="auto">
              <a:xfrm>
                <a:off x="8740863" y="3346781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519" name="TextBox 119">
                <a:extLst>
                  <a:ext uri="{FF2B5EF4-FFF2-40B4-BE49-F238E27FC236}">
                    <a16:creationId xmlns:a16="http://schemas.microsoft.com/office/drawing/2014/main" xmlns="" id="{C03A1247-FA7E-33F4-4759-C5D96220818B}"/>
                  </a:ext>
                </a:extLst>
              </p:cNvPr>
              <p:cNvSpPr txBox="1"/>
              <p:nvPr/>
            </p:nvSpPr>
            <p:spPr bwMode="auto">
              <a:xfrm>
                <a:off x="9158578" y="3337832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  <p:sp>
            <p:nvSpPr>
              <p:cNvPr id="476" name="TextBox 75">
                <a:extLst>
                  <a:ext uri="{FF2B5EF4-FFF2-40B4-BE49-F238E27FC236}">
                    <a16:creationId xmlns:a16="http://schemas.microsoft.com/office/drawing/2014/main" xmlns="" id="{4FABEF60-104C-AD17-72BE-286E40BC0965}"/>
                  </a:ext>
                </a:extLst>
              </p:cNvPr>
              <p:cNvSpPr txBox="1"/>
              <p:nvPr/>
            </p:nvSpPr>
            <p:spPr bwMode="auto">
              <a:xfrm>
                <a:off x="4292271" y="1538209"/>
                <a:ext cx="24460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rtlCol="0">
                <a:spAutoFit/>
              </a:bodyPr>
              <a:lstStyle/>
              <a:p>
                <a:pPr algn="ctr"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1000" dirty="0">
                    <a:solidFill>
                      <a:srgbClr val="015873"/>
                    </a:solidFill>
                    <a:cs typeface="Arial" panose="020B0604020202020204" pitchFamily="34" charset="0"/>
                  </a:rPr>
                  <a:t>+</a:t>
                </a:r>
              </a:p>
            </p:txBody>
          </p:sp>
        </p:grpSp>
      </p:grpSp>
      <p:sp>
        <p:nvSpPr>
          <p:cNvPr id="5" name="Espace réservé du contenu 5">
            <a:extLst>
              <a:ext uri="{FF2B5EF4-FFF2-40B4-BE49-F238E27FC236}">
                <a16:creationId xmlns:a16="http://schemas.microsoft.com/office/drawing/2014/main" xmlns="" id="{3DB9B989-6537-1210-B4A9-57773091C16A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05555" y="5309725"/>
            <a:ext cx="10576775" cy="54213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PAS de bénéfice en survie sans progression à l’association </a:t>
            </a:r>
            <a:r>
              <a:rPr lang="fr-FR" dirty="0" err="1"/>
              <a:t>atézolizumab</a:t>
            </a:r>
            <a:r>
              <a:rPr lang="fr-FR" dirty="0"/>
              <a:t> + paclitaxel </a:t>
            </a:r>
            <a:r>
              <a:rPr lang="fr-FR" i="1" dirty="0"/>
              <a:t>vs</a:t>
            </a:r>
            <a:r>
              <a:rPr lang="fr-FR" dirty="0"/>
              <a:t> paclitaxel + placebo dans la population PD-L1 + (≥ 1%)</a:t>
            </a:r>
          </a:p>
        </p:txBody>
      </p:sp>
      <p:sp>
        <p:nvSpPr>
          <p:cNvPr id="32" name="TextBox 11">
            <a:extLst>
              <a:ext uri="{FF2B5EF4-FFF2-40B4-BE49-F238E27FC236}">
                <a16:creationId xmlns:a16="http://schemas.microsoft.com/office/drawing/2014/main" xmlns="" id="{E07F4D1E-5095-E9CB-A7A5-6960B81972A9}"/>
              </a:ext>
            </a:extLst>
          </p:cNvPr>
          <p:cNvSpPr txBox="1"/>
          <p:nvPr/>
        </p:nvSpPr>
        <p:spPr bwMode="auto">
          <a:xfrm>
            <a:off x="5089584" y="4452143"/>
            <a:ext cx="4054416" cy="2462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rPr>
              <a:t>Mois</a:t>
            </a: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sp>
        <p:nvSpPr>
          <p:cNvPr id="16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34389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/>
              <a:t>Miles D et al, Ann oncol, 2021</a:t>
            </a:r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/>
              <a:t>IMpassion131</a:t>
            </a:r>
          </a:p>
        </p:txBody>
      </p:sp>
      <p:sp>
        <p:nvSpPr>
          <p:cNvPr id="8" name="Rectangle à coins arrondis 7">
            <a:extLst>
              <a:ext uri="{FF2B5EF4-FFF2-40B4-BE49-F238E27FC236}">
                <a16:creationId xmlns:a16="http://schemas.microsoft.com/office/drawing/2014/main" xmlns="" id="{D6DFBE95-98CE-1E96-1146-A0D6F955B26D}"/>
              </a:ext>
            </a:extLst>
          </p:cNvPr>
          <p:cNvSpPr/>
          <p:nvPr/>
        </p:nvSpPr>
        <p:spPr>
          <a:xfrm>
            <a:off x="1799212" y="1003177"/>
            <a:ext cx="9754613" cy="4111748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3" name="Espace réservé du contenu 5">
            <a:extLst>
              <a:ext uri="{FF2B5EF4-FFF2-40B4-BE49-F238E27FC236}">
                <a16:creationId xmlns:a16="http://schemas.microsoft.com/office/drawing/2014/main" xmlns="" id="{3DB9B989-6537-1210-B4A9-57773091C16A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86505" y="5338300"/>
            <a:ext cx="10576775" cy="54213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PAS de bénéfice en survie globale à l’association atézolizumab + paclitaxel </a:t>
            </a:r>
            <a:r>
              <a:rPr lang="fr-FR" b="0" i="1" dirty="0"/>
              <a:t>vs </a:t>
            </a:r>
            <a:r>
              <a:rPr lang="fr-FR" b="0" dirty="0"/>
              <a:t>paclitaxel + placebo dans la population PD-L1 + (≥ 1%)</a:t>
            </a:r>
          </a:p>
        </p:txBody>
      </p:sp>
      <p:sp>
        <p:nvSpPr>
          <p:cNvPr id="16" name="TextBox 12">
            <a:extLst>
              <a:ext uri="{FF2B5EF4-FFF2-40B4-BE49-F238E27FC236}">
                <a16:creationId xmlns:a16="http://schemas.microsoft.com/office/drawing/2014/main" xmlns="" id="{F3500924-A51C-EF87-482B-9B6007F569D3}"/>
              </a:ext>
            </a:extLst>
          </p:cNvPr>
          <p:cNvSpPr txBox="1"/>
          <p:nvPr/>
        </p:nvSpPr>
        <p:spPr bwMode="auto">
          <a:xfrm rot="16200000">
            <a:off x="1984806" y="2364968"/>
            <a:ext cx="2443010" cy="4770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000" dirty="0" err="1">
                <a:solidFill>
                  <a:srgbClr val="000000"/>
                </a:solidFill>
                <a:cs typeface="Arial" panose="020B0604020202020204" pitchFamily="34" charset="0"/>
              </a:rPr>
              <a:t>Probabilité</a:t>
            </a:r>
            <a:r>
              <a:rPr lang="en-US" sz="1000" dirty="0">
                <a:solidFill>
                  <a:srgbClr val="000000"/>
                </a:solidFill>
                <a:cs typeface="Arial" panose="020B0604020202020204" pitchFamily="34" charset="0"/>
              </a:rPr>
              <a:t> de SG (%)</a:t>
            </a:r>
          </a:p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endParaRPr lang="en-US" sz="1000" dirty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8" name="TextBox 10">
            <a:extLst>
              <a:ext uri="{FF2B5EF4-FFF2-40B4-BE49-F238E27FC236}">
                <a16:creationId xmlns:a16="http://schemas.microsoft.com/office/drawing/2014/main" xmlns="" id="{44432435-6BC5-77C6-143C-FDBA5C297B1F}"/>
              </a:ext>
            </a:extLst>
          </p:cNvPr>
          <p:cNvSpPr txBox="1"/>
          <p:nvPr/>
        </p:nvSpPr>
        <p:spPr bwMode="auto">
          <a:xfrm>
            <a:off x="6255678" y="4228467"/>
            <a:ext cx="1242742" cy="2308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rPr>
              <a:t>Temps (</a:t>
            </a:r>
            <a:r>
              <a:rPr kumimoji="0" lang="en-US" sz="9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rPr>
              <a:t>mois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rPr>
              <a:t>)</a:t>
            </a:r>
          </a:p>
        </p:txBody>
      </p:sp>
      <p:graphicFrame>
        <p:nvGraphicFramePr>
          <p:cNvPr id="56" name="Graphique 55"/>
          <p:cNvGraphicFramePr/>
          <p:nvPr/>
        </p:nvGraphicFramePr>
        <p:xfrm>
          <a:off x="2914650" y="1107202"/>
          <a:ext cx="7486650" cy="31610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Forme libre 5"/>
          <p:cNvSpPr/>
          <p:nvPr/>
        </p:nvSpPr>
        <p:spPr>
          <a:xfrm>
            <a:off x="3676649" y="1238758"/>
            <a:ext cx="6400800" cy="2095500"/>
          </a:xfrm>
          <a:custGeom>
            <a:avLst/>
            <a:gdLst>
              <a:gd name="connsiteX0" fmla="*/ 6400800 w 6400800"/>
              <a:gd name="connsiteY0" fmla="*/ 2095500 h 2095500"/>
              <a:gd name="connsiteX1" fmla="*/ 5619750 w 6400800"/>
              <a:gd name="connsiteY1" fmla="*/ 2076450 h 2095500"/>
              <a:gd name="connsiteX2" fmla="*/ 5619750 w 6400800"/>
              <a:gd name="connsiteY2" fmla="*/ 1524000 h 2095500"/>
              <a:gd name="connsiteX3" fmla="*/ 5124450 w 6400800"/>
              <a:gd name="connsiteY3" fmla="*/ 1533525 h 2095500"/>
              <a:gd name="connsiteX4" fmla="*/ 5114925 w 6400800"/>
              <a:gd name="connsiteY4" fmla="*/ 1304925 h 2095500"/>
              <a:gd name="connsiteX5" fmla="*/ 4210050 w 6400800"/>
              <a:gd name="connsiteY5" fmla="*/ 1314450 h 2095500"/>
              <a:gd name="connsiteX6" fmla="*/ 4171950 w 6400800"/>
              <a:gd name="connsiteY6" fmla="*/ 1238250 h 2095500"/>
              <a:gd name="connsiteX7" fmla="*/ 4143375 w 6400800"/>
              <a:gd name="connsiteY7" fmla="*/ 1219200 h 2095500"/>
              <a:gd name="connsiteX8" fmla="*/ 4124325 w 6400800"/>
              <a:gd name="connsiteY8" fmla="*/ 1152525 h 2095500"/>
              <a:gd name="connsiteX9" fmla="*/ 4029075 w 6400800"/>
              <a:gd name="connsiteY9" fmla="*/ 1123950 h 2095500"/>
              <a:gd name="connsiteX10" fmla="*/ 4019550 w 6400800"/>
              <a:gd name="connsiteY10" fmla="*/ 1066800 h 2095500"/>
              <a:gd name="connsiteX11" fmla="*/ 3467100 w 6400800"/>
              <a:gd name="connsiteY11" fmla="*/ 1085850 h 2095500"/>
              <a:gd name="connsiteX12" fmla="*/ 3448050 w 6400800"/>
              <a:gd name="connsiteY12" fmla="*/ 1019175 h 2095500"/>
              <a:gd name="connsiteX13" fmla="*/ 3171825 w 6400800"/>
              <a:gd name="connsiteY13" fmla="*/ 1019175 h 2095500"/>
              <a:gd name="connsiteX14" fmla="*/ 3171825 w 6400800"/>
              <a:gd name="connsiteY14" fmla="*/ 971550 h 2095500"/>
              <a:gd name="connsiteX15" fmla="*/ 3028950 w 6400800"/>
              <a:gd name="connsiteY15" fmla="*/ 971550 h 2095500"/>
              <a:gd name="connsiteX16" fmla="*/ 3009900 w 6400800"/>
              <a:gd name="connsiteY16" fmla="*/ 904875 h 2095500"/>
              <a:gd name="connsiteX17" fmla="*/ 2962275 w 6400800"/>
              <a:gd name="connsiteY17" fmla="*/ 923925 h 2095500"/>
              <a:gd name="connsiteX18" fmla="*/ 2971800 w 6400800"/>
              <a:gd name="connsiteY18" fmla="*/ 857250 h 2095500"/>
              <a:gd name="connsiteX19" fmla="*/ 2895600 w 6400800"/>
              <a:gd name="connsiteY19" fmla="*/ 866775 h 2095500"/>
              <a:gd name="connsiteX20" fmla="*/ 2886075 w 6400800"/>
              <a:gd name="connsiteY20" fmla="*/ 828675 h 2095500"/>
              <a:gd name="connsiteX21" fmla="*/ 2581275 w 6400800"/>
              <a:gd name="connsiteY21" fmla="*/ 828675 h 2095500"/>
              <a:gd name="connsiteX22" fmla="*/ 2581275 w 6400800"/>
              <a:gd name="connsiteY22" fmla="*/ 752475 h 2095500"/>
              <a:gd name="connsiteX23" fmla="*/ 2552700 w 6400800"/>
              <a:gd name="connsiteY23" fmla="*/ 657225 h 2095500"/>
              <a:gd name="connsiteX24" fmla="*/ 2505075 w 6400800"/>
              <a:gd name="connsiteY24" fmla="*/ 590550 h 2095500"/>
              <a:gd name="connsiteX25" fmla="*/ 2381250 w 6400800"/>
              <a:gd name="connsiteY25" fmla="*/ 600075 h 2095500"/>
              <a:gd name="connsiteX26" fmla="*/ 2286000 w 6400800"/>
              <a:gd name="connsiteY26" fmla="*/ 542925 h 2095500"/>
              <a:gd name="connsiteX27" fmla="*/ 2209800 w 6400800"/>
              <a:gd name="connsiteY27" fmla="*/ 485775 h 2095500"/>
              <a:gd name="connsiteX28" fmla="*/ 2133600 w 6400800"/>
              <a:gd name="connsiteY28" fmla="*/ 476250 h 2095500"/>
              <a:gd name="connsiteX29" fmla="*/ 2114550 w 6400800"/>
              <a:gd name="connsiteY29" fmla="*/ 419100 h 2095500"/>
              <a:gd name="connsiteX30" fmla="*/ 2038350 w 6400800"/>
              <a:gd name="connsiteY30" fmla="*/ 419100 h 2095500"/>
              <a:gd name="connsiteX31" fmla="*/ 1990725 w 6400800"/>
              <a:gd name="connsiteY31" fmla="*/ 352425 h 2095500"/>
              <a:gd name="connsiteX32" fmla="*/ 1971675 w 6400800"/>
              <a:gd name="connsiteY32" fmla="*/ 361950 h 2095500"/>
              <a:gd name="connsiteX33" fmla="*/ 1924050 w 6400800"/>
              <a:gd name="connsiteY33" fmla="*/ 323850 h 2095500"/>
              <a:gd name="connsiteX34" fmla="*/ 1876425 w 6400800"/>
              <a:gd name="connsiteY34" fmla="*/ 295275 h 2095500"/>
              <a:gd name="connsiteX35" fmla="*/ 1809750 w 6400800"/>
              <a:gd name="connsiteY35" fmla="*/ 295275 h 2095500"/>
              <a:gd name="connsiteX36" fmla="*/ 1819275 w 6400800"/>
              <a:gd name="connsiteY36" fmla="*/ 247650 h 2095500"/>
              <a:gd name="connsiteX37" fmla="*/ 1666875 w 6400800"/>
              <a:gd name="connsiteY37" fmla="*/ 266700 h 2095500"/>
              <a:gd name="connsiteX38" fmla="*/ 1628775 w 6400800"/>
              <a:gd name="connsiteY38" fmla="*/ 228600 h 2095500"/>
              <a:gd name="connsiteX39" fmla="*/ 1285875 w 6400800"/>
              <a:gd name="connsiteY39" fmla="*/ 228600 h 2095500"/>
              <a:gd name="connsiteX40" fmla="*/ 1304925 w 6400800"/>
              <a:gd name="connsiteY40" fmla="*/ 200025 h 2095500"/>
              <a:gd name="connsiteX41" fmla="*/ 1171575 w 6400800"/>
              <a:gd name="connsiteY41" fmla="*/ 209550 h 2095500"/>
              <a:gd name="connsiteX42" fmla="*/ 1181100 w 6400800"/>
              <a:gd name="connsiteY42" fmla="*/ 171450 h 2095500"/>
              <a:gd name="connsiteX43" fmla="*/ 1028700 w 6400800"/>
              <a:gd name="connsiteY43" fmla="*/ 171450 h 2095500"/>
              <a:gd name="connsiteX44" fmla="*/ 904875 w 6400800"/>
              <a:gd name="connsiteY44" fmla="*/ 95250 h 2095500"/>
              <a:gd name="connsiteX45" fmla="*/ 800100 w 6400800"/>
              <a:gd name="connsiteY45" fmla="*/ 76200 h 2095500"/>
              <a:gd name="connsiteX46" fmla="*/ 676275 w 6400800"/>
              <a:gd name="connsiteY46" fmla="*/ 28575 h 2095500"/>
              <a:gd name="connsiteX47" fmla="*/ 590550 w 6400800"/>
              <a:gd name="connsiteY47" fmla="*/ 38100 h 2095500"/>
              <a:gd name="connsiteX48" fmla="*/ 590550 w 6400800"/>
              <a:gd name="connsiteY48" fmla="*/ 9525 h 2095500"/>
              <a:gd name="connsiteX49" fmla="*/ 0 w 6400800"/>
              <a:gd name="connsiteY49" fmla="*/ 0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400800" h="2095500">
                <a:moveTo>
                  <a:pt x="6400800" y="2095500"/>
                </a:moveTo>
                <a:lnTo>
                  <a:pt x="5619750" y="2076450"/>
                </a:lnTo>
                <a:lnTo>
                  <a:pt x="5619750" y="1524000"/>
                </a:lnTo>
                <a:lnTo>
                  <a:pt x="5124450" y="1533525"/>
                </a:lnTo>
                <a:lnTo>
                  <a:pt x="5114925" y="1304925"/>
                </a:lnTo>
                <a:lnTo>
                  <a:pt x="4210050" y="1314450"/>
                </a:lnTo>
                <a:lnTo>
                  <a:pt x="4171950" y="1238250"/>
                </a:lnTo>
                <a:lnTo>
                  <a:pt x="4143375" y="1219200"/>
                </a:lnTo>
                <a:lnTo>
                  <a:pt x="4124325" y="1152525"/>
                </a:lnTo>
                <a:lnTo>
                  <a:pt x="4029075" y="1123950"/>
                </a:lnTo>
                <a:lnTo>
                  <a:pt x="4019550" y="1066800"/>
                </a:lnTo>
                <a:lnTo>
                  <a:pt x="3467100" y="1085850"/>
                </a:lnTo>
                <a:lnTo>
                  <a:pt x="3448050" y="1019175"/>
                </a:lnTo>
                <a:lnTo>
                  <a:pt x="3171825" y="1019175"/>
                </a:lnTo>
                <a:lnTo>
                  <a:pt x="3171825" y="971550"/>
                </a:lnTo>
                <a:lnTo>
                  <a:pt x="3028950" y="971550"/>
                </a:lnTo>
                <a:lnTo>
                  <a:pt x="3009900" y="904875"/>
                </a:lnTo>
                <a:lnTo>
                  <a:pt x="2962275" y="923925"/>
                </a:lnTo>
                <a:lnTo>
                  <a:pt x="2971800" y="857250"/>
                </a:lnTo>
                <a:lnTo>
                  <a:pt x="2895600" y="866775"/>
                </a:lnTo>
                <a:lnTo>
                  <a:pt x="2886075" y="828675"/>
                </a:lnTo>
                <a:lnTo>
                  <a:pt x="2581275" y="828675"/>
                </a:lnTo>
                <a:lnTo>
                  <a:pt x="2581275" y="752475"/>
                </a:lnTo>
                <a:lnTo>
                  <a:pt x="2552700" y="657225"/>
                </a:lnTo>
                <a:lnTo>
                  <a:pt x="2505075" y="590550"/>
                </a:lnTo>
                <a:lnTo>
                  <a:pt x="2381250" y="600075"/>
                </a:lnTo>
                <a:lnTo>
                  <a:pt x="2286000" y="542925"/>
                </a:lnTo>
                <a:lnTo>
                  <a:pt x="2209800" y="485775"/>
                </a:lnTo>
                <a:lnTo>
                  <a:pt x="2133600" y="476250"/>
                </a:lnTo>
                <a:lnTo>
                  <a:pt x="2114550" y="419100"/>
                </a:lnTo>
                <a:lnTo>
                  <a:pt x="2038350" y="419100"/>
                </a:lnTo>
                <a:lnTo>
                  <a:pt x="1990725" y="352425"/>
                </a:lnTo>
                <a:lnTo>
                  <a:pt x="1971675" y="361950"/>
                </a:lnTo>
                <a:lnTo>
                  <a:pt x="1924050" y="323850"/>
                </a:lnTo>
                <a:lnTo>
                  <a:pt x="1876425" y="295275"/>
                </a:lnTo>
                <a:lnTo>
                  <a:pt x="1809750" y="295275"/>
                </a:lnTo>
                <a:lnTo>
                  <a:pt x="1819275" y="247650"/>
                </a:lnTo>
                <a:lnTo>
                  <a:pt x="1666875" y="266700"/>
                </a:lnTo>
                <a:lnTo>
                  <a:pt x="1628775" y="228600"/>
                </a:lnTo>
                <a:lnTo>
                  <a:pt x="1285875" y="228600"/>
                </a:lnTo>
                <a:lnTo>
                  <a:pt x="1304925" y="200025"/>
                </a:lnTo>
                <a:lnTo>
                  <a:pt x="1171575" y="209550"/>
                </a:lnTo>
                <a:lnTo>
                  <a:pt x="1181100" y="171450"/>
                </a:lnTo>
                <a:lnTo>
                  <a:pt x="1028700" y="171450"/>
                </a:lnTo>
                <a:lnTo>
                  <a:pt x="904875" y="95250"/>
                </a:lnTo>
                <a:lnTo>
                  <a:pt x="800100" y="76200"/>
                </a:lnTo>
                <a:lnTo>
                  <a:pt x="676275" y="28575"/>
                </a:lnTo>
                <a:lnTo>
                  <a:pt x="590550" y="38100"/>
                </a:lnTo>
                <a:lnTo>
                  <a:pt x="590550" y="9525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3686174" y="1248283"/>
            <a:ext cx="6324600" cy="1781175"/>
          </a:xfrm>
          <a:custGeom>
            <a:avLst/>
            <a:gdLst>
              <a:gd name="connsiteX0" fmla="*/ 6324600 w 6324600"/>
              <a:gd name="connsiteY0" fmla="*/ 1771650 h 1781175"/>
              <a:gd name="connsiteX1" fmla="*/ 5514975 w 6324600"/>
              <a:gd name="connsiteY1" fmla="*/ 1781175 h 1781175"/>
              <a:gd name="connsiteX2" fmla="*/ 5524500 w 6324600"/>
              <a:gd name="connsiteY2" fmla="*/ 1609725 h 1781175"/>
              <a:gd name="connsiteX3" fmla="*/ 5143500 w 6324600"/>
              <a:gd name="connsiteY3" fmla="*/ 1600200 h 1781175"/>
              <a:gd name="connsiteX4" fmla="*/ 5124450 w 6324600"/>
              <a:gd name="connsiteY4" fmla="*/ 1524000 h 1781175"/>
              <a:gd name="connsiteX5" fmla="*/ 5057775 w 6324600"/>
              <a:gd name="connsiteY5" fmla="*/ 1524000 h 1781175"/>
              <a:gd name="connsiteX6" fmla="*/ 5057775 w 6324600"/>
              <a:gd name="connsiteY6" fmla="*/ 1524000 h 1781175"/>
              <a:gd name="connsiteX7" fmla="*/ 5067300 w 6324600"/>
              <a:gd name="connsiteY7" fmla="*/ 1438275 h 1781175"/>
              <a:gd name="connsiteX8" fmla="*/ 4953000 w 6324600"/>
              <a:gd name="connsiteY8" fmla="*/ 1438275 h 1781175"/>
              <a:gd name="connsiteX9" fmla="*/ 4953000 w 6324600"/>
              <a:gd name="connsiteY9" fmla="*/ 1371600 h 1781175"/>
              <a:gd name="connsiteX10" fmla="*/ 4105275 w 6324600"/>
              <a:gd name="connsiteY10" fmla="*/ 1390650 h 1781175"/>
              <a:gd name="connsiteX11" fmla="*/ 3952875 w 6324600"/>
              <a:gd name="connsiteY11" fmla="*/ 1295400 h 1781175"/>
              <a:gd name="connsiteX12" fmla="*/ 3829050 w 6324600"/>
              <a:gd name="connsiteY12" fmla="*/ 1247775 h 1781175"/>
              <a:gd name="connsiteX13" fmla="*/ 3676650 w 6324600"/>
              <a:gd name="connsiteY13" fmla="*/ 1247775 h 1781175"/>
              <a:gd name="connsiteX14" fmla="*/ 3600450 w 6324600"/>
              <a:gd name="connsiteY14" fmla="*/ 1200150 h 1781175"/>
              <a:gd name="connsiteX15" fmla="*/ 3552825 w 6324600"/>
              <a:gd name="connsiteY15" fmla="*/ 1143000 h 1781175"/>
              <a:gd name="connsiteX16" fmla="*/ 3457575 w 6324600"/>
              <a:gd name="connsiteY16" fmla="*/ 1143000 h 1781175"/>
              <a:gd name="connsiteX17" fmla="*/ 3467100 w 6324600"/>
              <a:gd name="connsiteY17" fmla="*/ 1114425 h 1781175"/>
              <a:gd name="connsiteX18" fmla="*/ 3286125 w 6324600"/>
              <a:gd name="connsiteY18" fmla="*/ 1114425 h 1781175"/>
              <a:gd name="connsiteX19" fmla="*/ 3124200 w 6324600"/>
              <a:gd name="connsiteY19" fmla="*/ 1076325 h 1781175"/>
              <a:gd name="connsiteX20" fmla="*/ 2933700 w 6324600"/>
              <a:gd name="connsiteY20" fmla="*/ 981075 h 1781175"/>
              <a:gd name="connsiteX21" fmla="*/ 2790825 w 6324600"/>
              <a:gd name="connsiteY21" fmla="*/ 904875 h 1781175"/>
              <a:gd name="connsiteX22" fmla="*/ 2476500 w 6324600"/>
              <a:gd name="connsiteY22" fmla="*/ 847725 h 1781175"/>
              <a:gd name="connsiteX23" fmla="*/ 2276475 w 6324600"/>
              <a:gd name="connsiteY23" fmla="*/ 752475 h 1781175"/>
              <a:gd name="connsiteX24" fmla="*/ 2228850 w 6324600"/>
              <a:gd name="connsiteY24" fmla="*/ 676275 h 1781175"/>
              <a:gd name="connsiteX25" fmla="*/ 2124075 w 6324600"/>
              <a:gd name="connsiteY25" fmla="*/ 685800 h 1781175"/>
              <a:gd name="connsiteX26" fmla="*/ 2038350 w 6324600"/>
              <a:gd name="connsiteY26" fmla="*/ 600075 h 1781175"/>
              <a:gd name="connsiteX27" fmla="*/ 1866900 w 6324600"/>
              <a:gd name="connsiteY27" fmla="*/ 581025 h 1781175"/>
              <a:gd name="connsiteX28" fmla="*/ 1847850 w 6324600"/>
              <a:gd name="connsiteY28" fmla="*/ 523875 h 1781175"/>
              <a:gd name="connsiteX29" fmla="*/ 1828800 w 6324600"/>
              <a:gd name="connsiteY29" fmla="*/ 466725 h 1781175"/>
              <a:gd name="connsiteX30" fmla="*/ 1743075 w 6324600"/>
              <a:gd name="connsiteY30" fmla="*/ 457200 h 1781175"/>
              <a:gd name="connsiteX31" fmla="*/ 1657350 w 6324600"/>
              <a:gd name="connsiteY31" fmla="*/ 371475 h 1781175"/>
              <a:gd name="connsiteX32" fmla="*/ 1571625 w 6324600"/>
              <a:gd name="connsiteY32" fmla="*/ 333375 h 1781175"/>
              <a:gd name="connsiteX33" fmla="*/ 1390650 w 6324600"/>
              <a:gd name="connsiteY33" fmla="*/ 333375 h 1781175"/>
              <a:gd name="connsiteX34" fmla="*/ 1285875 w 6324600"/>
              <a:gd name="connsiteY34" fmla="*/ 276225 h 1781175"/>
              <a:gd name="connsiteX35" fmla="*/ 1162050 w 6324600"/>
              <a:gd name="connsiteY35" fmla="*/ 247650 h 1781175"/>
              <a:gd name="connsiteX36" fmla="*/ 914400 w 6324600"/>
              <a:gd name="connsiteY36" fmla="*/ 171450 h 1781175"/>
              <a:gd name="connsiteX37" fmla="*/ 752475 w 6324600"/>
              <a:gd name="connsiteY37" fmla="*/ 152400 h 1781175"/>
              <a:gd name="connsiteX38" fmla="*/ 628650 w 6324600"/>
              <a:gd name="connsiteY38" fmla="*/ 152400 h 1781175"/>
              <a:gd name="connsiteX39" fmla="*/ 561975 w 6324600"/>
              <a:gd name="connsiteY39" fmla="*/ 104775 h 1781175"/>
              <a:gd name="connsiteX40" fmla="*/ 466725 w 6324600"/>
              <a:gd name="connsiteY40" fmla="*/ 66675 h 1781175"/>
              <a:gd name="connsiteX41" fmla="*/ 266700 w 6324600"/>
              <a:gd name="connsiteY41" fmla="*/ 38100 h 1781175"/>
              <a:gd name="connsiteX42" fmla="*/ 171450 w 6324600"/>
              <a:gd name="connsiteY42" fmla="*/ 0 h 1781175"/>
              <a:gd name="connsiteX43" fmla="*/ 0 w 6324600"/>
              <a:gd name="connsiteY43" fmla="*/ 0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324600" h="1781175">
                <a:moveTo>
                  <a:pt x="6324600" y="1771650"/>
                </a:moveTo>
                <a:lnTo>
                  <a:pt x="5514975" y="1781175"/>
                </a:lnTo>
                <a:lnTo>
                  <a:pt x="5524500" y="1609725"/>
                </a:lnTo>
                <a:lnTo>
                  <a:pt x="5143500" y="1600200"/>
                </a:lnTo>
                <a:lnTo>
                  <a:pt x="5124450" y="1524000"/>
                </a:lnTo>
                <a:lnTo>
                  <a:pt x="5057775" y="1524000"/>
                </a:lnTo>
                <a:lnTo>
                  <a:pt x="5057775" y="1524000"/>
                </a:lnTo>
                <a:lnTo>
                  <a:pt x="5067300" y="1438275"/>
                </a:lnTo>
                <a:lnTo>
                  <a:pt x="4953000" y="1438275"/>
                </a:lnTo>
                <a:lnTo>
                  <a:pt x="4953000" y="1371600"/>
                </a:lnTo>
                <a:lnTo>
                  <a:pt x="4105275" y="1390650"/>
                </a:lnTo>
                <a:lnTo>
                  <a:pt x="3952875" y="1295400"/>
                </a:lnTo>
                <a:lnTo>
                  <a:pt x="3829050" y="1247775"/>
                </a:lnTo>
                <a:lnTo>
                  <a:pt x="3676650" y="1247775"/>
                </a:lnTo>
                <a:lnTo>
                  <a:pt x="3600450" y="1200150"/>
                </a:lnTo>
                <a:lnTo>
                  <a:pt x="3552825" y="1143000"/>
                </a:lnTo>
                <a:lnTo>
                  <a:pt x="3457575" y="1143000"/>
                </a:lnTo>
                <a:lnTo>
                  <a:pt x="3467100" y="1114425"/>
                </a:lnTo>
                <a:lnTo>
                  <a:pt x="3286125" y="1114425"/>
                </a:lnTo>
                <a:lnTo>
                  <a:pt x="3124200" y="1076325"/>
                </a:lnTo>
                <a:lnTo>
                  <a:pt x="2933700" y="981075"/>
                </a:lnTo>
                <a:lnTo>
                  <a:pt x="2790825" y="904875"/>
                </a:lnTo>
                <a:lnTo>
                  <a:pt x="2476500" y="847725"/>
                </a:lnTo>
                <a:lnTo>
                  <a:pt x="2276475" y="752475"/>
                </a:lnTo>
                <a:lnTo>
                  <a:pt x="2228850" y="676275"/>
                </a:lnTo>
                <a:lnTo>
                  <a:pt x="2124075" y="685800"/>
                </a:lnTo>
                <a:lnTo>
                  <a:pt x="2038350" y="600075"/>
                </a:lnTo>
                <a:lnTo>
                  <a:pt x="1866900" y="581025"/>
                </a:lnTo>
                <a:lnTo>
                  <a:pt x="1847850" y="523875"/>
                </a:lnTo>
                <a:lnTo>
                  <a:pt x="1828800" y="466725"/>
                </a:lnTo>
                <a:lnTo>
                  <a:pt x="1743075" y="457200"/>
                </a:lnTo>
                <a:lnTo>
                  <a:pt x="1657350" y="371475"/>
                </a:lnTo>
                <a:lnTo>
                  <a:pt x="1571625" y="333375"/>
                </a:lnTo>
                <a:lnTo>
                  <a:pt x="1390650" y="333375"/>
                </a:lnTo>
                <a:lnTo>
                  <a:pt x="1285875" y="276225"/>
                </a:lnTo>
                <a:lnTo>
                  <a:pt x="1162050" y="247650"/>
                </a:lnTo>
                <a:lnTo>
                  <a:pt x="914400" y="171450"/>
                </a:lnTo>
                <a:lnTo>
                  <a:pt x="752475" y="152400"/>
                </a:lnTo>
                <a:lnTo>
                  <a:pt x="628650" y="152400"/>
                </a:lnTo>
                <a:lnTo>
                  <a:pt x="561975" y="104775"/>
                </a:lnTo>
                <a:lnTo>
                  <a:pt x="466725" y="66675"/>
                </a:lnTo>
                <a:lnTo>
                  <a:pt x="266700" y="38100"/>
                </a:lnTo>
                <a:lnTo>
                  <a:pt x="17145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0" name="Connecteur en angle 9"/>
          <p:cNvCxnSpPr/>
          <p:nvPr/>
        </p:nvCxnSpPr>
        <p:spPr>
          <a:xfrm>
            <a:off x="3725308" y="2567757"/>
            <a:ext cx="3948112" cy="1257243"/>
          </a:xfrm>
          <a:prstGeom prst="bentConnector3">
            <a:avLst>
              <a:gd name="adj1" fmla="val 99940"/>
            </a:avLst>
          </a:prstGeom>
          <a:ln w="12700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64"/>
          <p:cNvCxnSpPr/>
          <p:nvPr/>
        </p:nvCxnSpPr>
        <p:spPr>
          <a:xfrm flipV="1">
            <a:off x="4724399" y="1523534"/>
            <a:ext cx="1" cy="2301466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droit 67"/>
          <p:cNvCxnSpPr/>
          <p:nvPr/>
        </p:nvCxnSpPr>
        <p:spPr>
          <a:xfrm flipV="1">
            <a:off x="8791574" y="2819908"/>
            <a:ext cx="0" cy="1005092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ZoneTexte 68"/>
          <p:cNvSpPr txBox="1"/>
          <p:nvPr/>
        </p:nvSpPr>
        <p:spPr>
          <a:xfrm>
            <a:off x="4724399" y="1147885"/>
            <a:ext cx="4953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FF7F4D"/>
                </a:solidFill>
              </a:rPr>
              <a:t>94%</a:t>
            </a:r>
          </a:p>
        </p:txBody>
      </p:sp>
      <p:sp>
        <p:nvSpPr>
          <p:cNvPr id="70" name="ZoneTexte 69"/>
          <p:cNvSpPr txBox="1"/>
          <p:nvPr/>
        </p:nvSpPr>
        <p:spPr>
          <a:xfrm>
            <a:off x="4305299" y="1445610"/>
            <a:ext cx="4953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92%</a:t>
            </a:r>
          </a:p>
        </p:txBody>
      </p:sp>
      <p:sp>
        <p:nvSpPr>
          <p:cNvPr id="71" name="ZoneTexte 70"/>
          <p:cNvSpPr txBox="1"/>
          <p:nvPr/>
        </p:nvSpPr>
        <p:spPr>
          <a:xfrm>
            <a:off x="6298691" y="3400055"/>
            <a:ext cx="14931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22,1</a:t>
            </a:r>
          </a:p>
          <a:p>
            <a:r>
              <a:rPr lang="fr-FR" sz="1200" b="1" dirty="0">
                <a:solidFill>
                  <a:srgbClr val="005086"/>
                </a:solidFill>
              </a:rPr>
              <a:t>95% CI 19,2-30,5</a:t>
            </a:r>
          </a:p>
        </p:txBody>
      </p:sp>
      <p:sp>
        <p:nvSpPr>
          <p:cNvPr id="72" name="ZoneTexte 71"/>
          <p:cNvSpPr txBox="1"/>
          <p:nvPr/>
        </p:nvSpPr>
        <p:spPr>
          <a:xfrm>
            <a:off x="8800065" y="3425131"/>
            <a:ext cx="16834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FF7F4D"/>
                </a:solidFill>
              </a:rPr>
              <a:t>28,3%</a:t>
            </a:r>
          </a:p>
          <a:p>
            <a:r>
              <a:rPr lang="fr-FR" sz="1200" b="1" dirty="0">
                <a:solidFill>
                  <a:srgbClr val="FF7F4D"/>
                </a:solidFill>
              </a:rPr>
              <a:t>(95% CI 19,1-NE)</a:t>
            </a:r>
          </a:p>
        </p:txBody>
      </p:sp>
      <p:grpSp>
        <p:nvGrpSpPr>
          <p:cNvPr id="73" name="Groupe 72">
            <a:extLst>
              <a:ext uri="{FF2B5EF4-FFF2-40B4-BE49-F238E27FC236}">
                <a16:creationId xmlns:a16="http://schemas.microsoft.com/office/drawing/2014/main" xmlns="" id="{63D2B10D-F396-E656-4167-396AD51CEA83}"/>
              </a:ext>
            </a:extLst>
          </p:cNvPr>
          <p:cNvGrpSpPr/>
          <p:nvPr/>
        </p:nvGrpSpPr>
        <p:grpSpPr>
          <a:xfrm>
            <a:off x="6657975" y="1227018"/>
            <a:ext cx="2374614" cy="826521"/>
            <a:chOff x="8419892" y="1104983"/>
            <a:chExt cx="2374614" cy="826521"/>
          </a:xfrm>
        </p:grpSpPr>
        <p:sp>
          <p:nvSpPr>
            <p:cNvPr id="74" name="TextBox 9">
              <a:extLst>
                <a:ext uri="{FF2B5EF4-FFF2-40B4-BE49-F238E27FC236}">
                  <a16:creationId xmlns:a16="http://schemas.microsoft.com/office/drawing/2014/main" xmlns="" id="{6CD3F0F9-0F86-9933-815C-3828DB4FC73F}"/>
                </a:ext>
              </a:extLst>
            </p:cNvPr>
            <p:cNvSpPr txBox="1"/>
            <p:nvPr/>
          </p:nvSpPr>
          <p:spPr bwMode="auto">
            <a:xfrm>
              <a:off x="8806461" y="1104983"/>
              <a:ext cx="1988045" cy="40011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Atezolizumab + Pac (n = 191)</a:t>
              </a:r>
              <a:b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</a:b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Placebo + Pac (n = 101)</a:t>
              </a:r>
            </a:p>
          </p:txBody>
        </p:sp>
        <p:sp>
          <p:nvSpPr>
            <p:cNvPr id="75" name="TextBox 10">
              <a:extLst>
                <a:ext uri="{FF2B5EF4-FFF2-40B4-BE49-F238E27FC236}">
                  <a16:creationId xmlns:a16="http://schemas.microsoft.com/office/drawing/2014/main" xmlns="" id="{44432435-6BC5-77C6-143C-FDBA5C297B1F}"/>
                </a:ext>
              </a:extLst>
            </p:cNvPr>
            <p:cNvSpPr txBox="1"/>
            <p:nvPr/>
          </p:nvSpPr>
          <p:spPr bwMode="auto">
            <a:xfrm>
              <a:off x="8448479" y="1531394"/>
              <a:ext cx="2322217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HR </a:t>
              </a:r>
              <a:r>
                <a:rPr kumimoji="0" lang="en-US" sz="1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stratifié</a:t>
              </a: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: 1,11 (IC95% : 0.76-1.64)</a:t>
              </a:r>
              <a:b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rPr>
              </a:br>
              <a:endPara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cxnSp>
          <p:nvCxnSpPr>
            <p:cNvPr id="76" name="Straight Connector 24">
              <a:extLst>
                <a:ext uri="{FF2B5EF4-FFF2-40B4-BE49-F238E27FC236}">
                  <a16:creationId xmlns:a16="http://schemas.microsoft.com/office/drawing/2014/main" xmlns="" id="{77E953D3-6D86-4A17-D8EA-5B95A14EF80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19892" y="1346866"/>
              <a:ext cx="328361" cy="0"/>
            </a:xfrm>
            <a:prstGeom prst="line">
              <a:avLst/>
            </a:prstGeom>
            <a:noFill/>
            <a:ln w="28575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Straight Connector 25">
              <a:extLst>
                <a:ext uri="{FF2B5EF4-FFF2-40B4-BE49-F238E27FC236}">
                  <a16:creationId xmlns:a16="http://schemas.microsoft.com/office/drawing/2014/main" xmlns="" id="{0159B9EC-A6AB-1D00-E1AC-1C3AFD3E0A9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19892" y="1195561"/>
              <a:ext cx="328361" cy="0"/>
            </a:xfrm>
            <a:prstGeom prst="line">
              <a:avLst/>
            </a:prstGeom>
            <a:noFill/>
            <a:ln w="28575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aphicFrame>
        <p:nvGraphicFramePr>
          <p:cNvPr id="79" name="Tableau 78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/>
        </p:nvGraphicFramePr>
        <p:xfrm>
          <a:off x="3419750" y="4235827"/>
          <a:ext cx="7006636" cy="60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8972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538972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</a:tblGrid>
              <a:tr h="180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Patiente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171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133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97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101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99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53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2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27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16340" cy="516866"/>
          </a:xfrm>
        </p:spPr>
        <p:txBody>
          <a:bodyPr/>
          <a:lstStyle/>
          <a:p>
            <a:pPr lvl="0"/>
            <a:r>
              <a:rPr lang="fr-FR" sz="3200" dirty="0"/>
              <a:t>Association ICI (Atézolizumab) et chimiothérapie</a:t>
            </a:r>
          </a:p>
        </p:txBody>
      </p:sp>
    </p:spTree>
    <p:extLst>
      <p:ext uri="{BB962C8B-B14F-4D97-AF65-F5344CB8AC3E}">
        <p14:creationId xmlns:p14="http://schemas.microsoft.com/office/powerpoint/2010/main" val="4054251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Cortes J et </a:t>
            </a:r>
            <a:r>
              <a:rPr lang="fr-FR" dirty="0"/>
              <a:t>al</a:t>
            </a:r>
            <a:r>
              <a:rPr lang="fr-FR"/>
              <a:t>. Lancet, </a:t>
            </a:r>
            <a:r>
              <a:rPr lang="fr-FR" dirty="0"/>
              <a:t>2020</a:t>
            </a: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KEYNOTE-355</a:t>
            </a:r>
          </a:p>
        </p:txBody>
      </p:sp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xmlns="" id="{887153CF-4BF7-765A-09F7-2804E6BE479D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349388" y="984592"/>
            <a:ext cx="10416788" cy="339933"/>
          </a:xfrm>
        </p:spPr>
        <p:txBody>
          <a:bodyPr/>
          <a:lstStyle/>
          <a:p>
            <a:r>
              <a:rPr lang="fr-FR" dirty="0"/>
              <a:t>Phase III randomisée, double aveugle, multicentrique</a:t>
            </a:r>
          </a:p>
        </p:txBody>
      </p:sp>
      <p:sp>
        <p:nvSpPr>
          <p:cNvPr id="10" name="Espace réservé du contenu 6">
            <a:extLst>
              <a:ext uri="{FF2B5EF4-FFF2-40B4-BE49-F238E27FC236}">
                <a16:creationId xmlns:a16="http://schemas.microsoft.com/office/drawing/2014/main" xmlns="" id="{00543DCC-7EF4-93A0-EC04-537BD5CD0CE9}"/>
              </a:ext>
            </a:extLst>
          </p:cNvPr>
          <p:cNvSpPr txBox="1">
            <a:spLocks/>
          </p:cNvSpPr>
          <p:nvPr/>
        </p:nvSpPr>
        <p:spPr>
          <a:xfrm>
            <a:off x="1349388" y="5254230"/>
            <a:ext cx="10842612" cy="571489"/>
          </a:xfrm>
          <a:prstGeom prst="rect">
            <a:avLst/>
          </a:prstGeom>
          <a:noFill/>
        </p:spPr>
        <p:txBody>
          <a:bodyPr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Objectifs primaires : </a:t>
            </a:r>
            <a:r>
              <a:rPr lang="fr-FR" b="0" dirty="0"/>
              <a:t>SSP et SG (PD-L1 CPS ≥ 10, PD-L1 CPS ≥ 1, et ITT)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Objectifs </a:t>
            </a:r>
            <a:r>
              <a:rPr lang="fr-FR" dirty="0" smtClean="0"/>
              <a:t>secondaires : </a:t>
            </a:r>
            <a:r>
              <a:rPr lang="fr-FR" b="0" dirty="0"/>
              <a:t>Taux de réponse objectif, durée de réponse, taux de contrôle, toxicité</a:t>
            </a:r>
          </a:p>
        </p:txBody>
      </p:sp>
      <p:sp>
        <p:nvSpPr>
          <p:cNvPr id="48" name="Text Box 45">
            <a:extLst>
              <a:ext uri="{FF2B5EF4-FFF2-40B4-BE49-F238E27FC236}">
                <a16:creationId xmlns:a16="http://schemas.microsoft.com/office/drawing/2014/main" xmlns="" id="{D9EEAAC9-529E-68AB-795F-D754463CE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538" y="2709836"/>
            <a:ext cx="3191077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TNBC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métastatique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,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inopérabl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localement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avancé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Absence de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traitement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préalable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en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situation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avancée</a:t>
            </a:r>
            <a:endParaRPr kumimoji="0" lang="en-GB" alt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Intervalle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libre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depuis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fin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traitement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lang="en-GB" altLang="en-US" sz="1200" kern="0" dirty="0" err="1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curatif</a:t>
            </a:r>
            <a:r>
              <a:rPr lang="en-GB" altLang="en-US" sz="1200" kern="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et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rechute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≥ 6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mois</a:t>
            </a:r>
            <a:endParaRPr kumimoji="0" lang="en-GB" alt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(N = 847)</a:t>
            </a:r>
          </a:p>
        </p:txBody>
      </p:sp>
      <p:sp>
        <p:nvSpPr>
          <p:cNvPr id="49" name="Rectangle 46">
            <a:extLst>
              <a:ext uri="{FF2B5EF4-FFF2-40B4-BE49-F238E27FC236}">
                <a16:creationId xmlns:a16="http://schemas.microsoft.com/office/drawing/2014/main" xmlns="" id="{F949E4F4-BFD8-6183-EA3F-E1116AABE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70380" y="2709835"/>
            <a:ext cx="1703460" cy="1384995"/>
          </a:xfrm>
          <a:prstGeom prst="rect">
            <a:avLst/>
          </a:prstGeom>
          <a:solidFill>
            <a:srgbClr val="565458"/>
          </a:solidFill>
          <a:ln>
            <a:noFill/>
          </a:ln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Jusqu’à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progression,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toxicité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limitante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,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35 cycles de pembrolizumab/placebo</a:t>
            </a:r>
          </a:p>
        </p:txBody>
      </p:sp>
      <p:grpSp>
        <p:nvGrpSpPr>
          <p:cNvPr id="59" name="Groupe 58">
            <a:extLst>
              <a:ext uri="{FF2B5EF4-FFF2-40B4-BE49-F238E27FC236}">
                <a16:creationId xmlns:a16="http://schemas.microsoft.com/office/drawing/2014/main" xmlns="" id="{6A6673D0-4F46-2CD5-E8D3-EC3BF2728D5C}"/>
              </a:ext>
            </a:extLst>
          </p:cNvPr>
          <p:cNvGrpSpPr/>
          <p:nvPr/>
        </p:nvGrpSpPr>
        <p:grpSpPr>
          <a:xfrm>
            <a:off x="5314520" y="2243664"/>
            <a:ext cx="4117010" cy="2317338"/>
            <a:chOff x="5314520" y="2212560"/>
            <a:chExt cx="4117010" cy="2317338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xmlns="" id="{F94BE674-0CFA-162A-F0DC-1123E16C0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2212560"/>
              <a:ext cx="4117010" cy="1097280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Pembrolizumab 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200 mg IV /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3 </a:t>
              </a:r>
              <a:r>
                <a:rPr kumimoji="0" lang="en-US" alt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semaines</a:t>
              </a:r>
              <a:r>
                <a:rPr lang="en-US" altLang="en-US" sz="1400" kern="0" dirty="0">
                  <a:solidFill>
                    <a:srgbClr val="FFFFFF"/>
                  </a:solidFill>
                  <a:latin typeface="+mn-lt"/>
                  <a:cs typeface="Arial" panose="020B0604020202020204" pitchFamily="34" charset="0"/>
                </a:rPr>
                <a:t> </a:t>
              </a:r>
              <a:r>
                <a:rPr kumimoji="0" lang="en-US" altLang="en-US" sz="140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+ </a:t>
              </a:r>
              <a:r>
                <a:rPr kumimoji="0" lang="en-US" alt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chimiothérapie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*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(n = 566)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08C99596-FA4C-20DA-EE0B-FE3D45437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3432618"/>
              <a:ext cx="4117010" cy="1097280"/>
            </a:xfrm>
            <a:prstGeom prst="rect">
              <a:avLst/>
            </a:prstGeom>
            <a:solidFill>
              <a:srgbClr val="FF7F4D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Placebo + 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chimiothérapie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*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(n = 281)</a:t>
              </a:r>
            </a:p>
          </p:txBody>
        </p:sp>
      </p:grpSp>
      <p:sp>
        <p:nvSpPr>
          <p:cNvPr id="54" name="Rectangle 46">
            <a:extLst>
              <a:ext uri="{FF2B5EF4-FFF2-40B4-BE49-F238E27FC236}">
                <a16:creationId xmlns:a16="http://schemas.microsoft.com/office/drawing/2014/main" xmlns="" id="{3734A9E6-B624-9B56-8685-4FD8769A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88" y="1683692"/>
            <a:ext cx="80070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Stratifié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selon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le régime de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chimiothérapie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(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taxane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vs gem/carbo);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l’expression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 PD-L1 (CPS &gt; 1 vs &lt; 1);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traitements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préalables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par la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même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classe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chimiothérapie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en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situation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localisée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(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oui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vs non)</a:t>
            </a:r>
          </a:p>
        </p:txBody>
      </p:sp>
      <p:cxnSp>
        <p:nvCxnSpPr>
          <p:cNvPr id="56" name="Straight Arrow Connector 71">
            <a:extLst>
              <a:ext uri="{FF2B5EF4-FFF2-40B4-BE49-F238E27FC236}">
                <a16:creationId xmlns:a16="http://schemas.microsoft.com/office/drawing/2014/main" xmlns="" id="{6015F8FF-19C0-380B-1002-65D475F503DF}"/>
              </a:ext>
            </a:extLst>
          </p:cNvPr>
          <p:cNvCxnSpPr>
            <a:cxnSpLocks/>
          </p:cNvCxnSpPr>
          <p:nvPr/>
        </p:nvCxnSpPr>
        <p:spPr bwMode="auto">
          <a:xfrm>
            <a:off x="4877421" y="2222157"/>
            <a:ext cx="0" cy="1180176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8" name="Rectangle à coins arrondis 10">
            <a:extLst>
              <a:ext uri="{FF2B5EF4-FFF2-40B4-BE49-F238E27FC236}">
                <a16:creationId xmlns:a16="http://schemas.microsoft.com/office/drawing/2014/main" xmlns="" id="{90217A6B-FA2B-A429-F218-8329045668F1}"/>
              </a:ext>
            </a:extLst>
          </p:cNvPr>
          <p:cNvSpPr/>
          <p:nvPr/>
        </p:nvSpPr>
        <p:spPr>
          <a:xfrm>
            <a:off x="1191691" y="1448819"/>
            <a:ext cx="10854332" cy="3631826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cxnSp>
        <p:nvCxnSpPr>
          <p:cNvPr id="61" name="Connecteur en angle 60">
            <a:extLst>
              <a:ext uri="{FF2B5EF4-FFF2-40B4-BE49-F238E27FC236}">
                <a16:creationId xmlns:a16="http://schemas.microsoft.com/office/drawing/2014/main" xmlns="" id="{55516BA3-2BC5-0926-19F6-6B1FEDE1FBFF}"/>
              </a:ext>
            </a:extLst>
          </p:cNvPr>
          <p:cNvCxnSpPr>
            <a:stCxn id="50" idx="1"/>
            <a:endCxn id="51" idx="1"/>
          </p:cNvCxnSpPr>
          <p:nvPr/>
        </p:nvCxnSpPr>
        <p:spPr>
          <a:xfrm rot="10800000" flipV="1">
            <a:off x="5314520" y="2792304"/>
            <a:ext cx="12700" cy="1220058"/>
          </a:xfrm>
          <a:prstGeom prst="bentConnector3">
            <a:avLst>
              <a:gd name="adj1" fmla="val 1800000"/>
            </a:avLst>
          </a:prstGeom>
          <a:ln w="12700">
            <a:solidFill>
              <a:srgbClr val="56545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>
            <a:extLst>
              <a:ext uri="{FF2B5EF4-FFF2-40B4-BE49-F238E27FC236}">
                <a16:creationId xmlns:a16="http://schemas.microsoft.com/office/drawing/2014/main" xmlns="" id="{C95E71E7-0ECE-D78C-7815-B1B5A6991F80}"/>
              </a:ext>
            </a:extLst>
          </p:cNvPr>
          <p:cNvCxnSpPr>
            <a:cxnSpLocks/>
            <a:stCxn id="48" idx="3"/>
          </p:cNvCxnSpPr>
          <p:nvPr/>
        </p:nvCxnSpPr>
        <p:spPr>
          <a:xfrm>
            <a:off x="4662615" y="3402334"/>
            <a:ext cx="446057" cy="0"/>
          </a:xfrm>
          <a:prstGeom prst="line">
            <a:avLst/>
          </a:prstGeom>
          <a:ln w="12700">
            <a:solidFill>
              <a:srgbClr val="5654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Connecteur en angle 471">
            <a:extLst>
              <a:ext uri="{FF2B5EF4-FFF2-40B4-BE49-F238E27FC236}">
                <a16:creationId xmlns:a16="http://schemas.microsoft.com/office/drawing/2014/main" xmlns="" id="{11585813-E92D-FBB9-2F6D-56C648488E64}"/>
              </a:ext>
            </a:extLst>
          </p:cNvPr>
          <p:cNvCxnSpPr>
            <a:cxnSpLocks/>
            <a:stCxn id="50" idx="3"/>
            <a:endCxn id="49" idx="1"/>
          </p:cNvCxnSpPr>
          <p:nvPr/>
        </p:nvCxnSpPr>
        <p:spPr>
          <a:xfrm>
            <a:off x="9431530" y="2792304"/>
            <a:ext cx="538850" cy="610029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Connecteur en angle 474">
            <a:extLst>
              <a:ext uri="{FF2B5EF4-FFF2-40B4-BE49-F238E27FC236}">
                <a16:creationId xmlns:a16="http://schemas.microsoft.com/office/drawing/2014/main" xmlns="" id="{F91C8557-5563-2739-4348-A2B53F0FB1AD}"/>
              </a:ext>
            </a:extLst>
          </p:cNvPr>
          <p:cNvCxnSpPr>
            <a:cxnSpLocks/>
            <a:stCxn id="51" idx="3"/>
            <a:endCxn id="49" idx="1"/>
          </p:cNvCxnSpPr>
          <p:nvPr/>
        </p:nvCxnSpPr>
        <p:spPr>
          <a:xfrm flipV="1">
            <a:off x="9431530" y="3402333"/>
            <a:ext cx="538850" cy="610029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Box 45">
            <a:extLst>
              <a:ext uri="{FF2B5EF4-FFF2-40B4-BE49-F238E27FC236}">
                <a16:creationId xmlns:a16="http://schemas.microsoft.com/office/drawing/2014/main" xmlns="" id="{17947134-A989-123A-5DD4-01607A49A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3298" y="4336144"/>
            <a:ext cx="305434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*</a:t>
            </a:r>
            <a:r>
              <a:rPr lang="en-GB" altLang="en-US" sz="900" b="1" kern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</a:t>
            </a:r>
            <a:r>
              <a:rPr kumimoji="0" lang="en-GB" altLang="en-US" sz="9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himiothérapie</a:t>
            </a:r>
            <a:r>
              <a:rPr kumimoji="0" lang="en-GB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au</a:t>
            </a:r>
            <a:r>
              <a:rPr kumimoji="0" lang="en-GB" altLang="en-US" sz="9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GB" altLang="en-US" sz="900" b="1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choix</a:t>
            </a:r>
            <a:r>
              <a:rPr kumimoji="0" lang="en-GB" altLang="en-US" sz="9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de </a:t>
            </a:r>
            <a:r>
              <a:rPr kumimoji="0" lang="en-GB" altLang="en-US" sz="900" b="1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l’investigateur</a:t>
            </a:r>
            <a:r>
              <a:rPr kumimoji="0" lang="en-GB" altLang="en-US" sz="9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GB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  <a:p>
            <a:pPr marL="344488" marR="0" lvl="0" indent="-227013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5086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Nab-paclitaxel</a:t>
            </a:r>
            <a:r>
              <a: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100 mg/m</a:t>
            </a:r>
            <a:r>
              <a:rPr kumimoji="0" lang="en-US" altLang="en-US" sz="900" b="0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IV J1, 8, 15 (J1=J28)</a:t>
            </a:r>
          </a:p>
          <a:p>
            <a:pPr marL="344488" lvl="0" indent="-227013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5086"/>
              </a:buClr>
              <a:defRPr/>
            </a:pPr>
            <a:r>
              <a: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Paclitaxel </a:t>
            </a:r>
            <a:r>
              <a: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90 mg/m</a:t>
            </a:r>
            <a:r>
              <a:rPr kumimoji="0" lang="en-US" altLang="en-US" sz="900" b="0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IV J1, 8, 15 </a:t>
            </a:r>
            <a:r>
              <a:rPr lang="en-US" altLang="en-US" sz="900" kern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(J1=J28)</a:t>
            </a:r>
          </a:p>
          <a:p>
            <a:pPr marL="344488" lvl="0" indent="-227013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5086"/>
              </a:buClr>
              <a:defRPr/>
            </a:pPr>
            <a:r>
              <a: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Gem</a:t>
            </a:r>
            <a:r>
              <a: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1000 mg/m</a:t>
            </a:r>
            <a:r>
              <a:rPr kumimoji="0" lang="en-US" altLang="en-US" sz="900" b="0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kumimoji="0" lang="en-US" alt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+ carbo AUC 2 J1, 8 </a:t>
            </a:r>
            <a:r>
              <a:rPr lang="en-US" altLang="en-US" sz="900" kern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(J1=J21)</a:t>
            </a:r>
          </a:p>
        </p:txBody>
      </p:sp>
      <p:sp>
        <p:nvSpPr>
          <p:cNvPr id="2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23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16340" cy="516866"/>
          </a:xfrm>
        </p:spPr>
        <p:txBody>
          <a:bodyPr/>
          <a:lstStyle/>
          <a:p>
            <a:pPr lvl="0"/>
            <a:r>
              <a:rPr lang="fr-FR" sz="3200" dirty="0"/>
              <a:t>Association ICI </a:t>
            </a:r>
            <a:r>
              <a:rPr lang="fr-FR" sz="3200" dirty="0" smtClean="0"/>
              <a:t>(Pembrolizumab</a:t>
            </a:r>
            <a:r>
              <a:rPr lang="fr-FR" sz="3200" dirty="0"/>
              <a:t>) et chimiothérapie</a:t>
            </a:r>
          </a:p>
        </p:txBody>
      </p:sp>
    </p:spTree>
    <p:extLst>
      <p:ext uri="{BB962C8B-B14F-4D97-AF65-F5344CB8AC3E}">
        <p14:creationId xmlns:p14="http://schemas.microsoft.com/office/powerpoint/2010/main" val="3758669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0" name="Tableau 509">
            <a:extLst>
              <a:ext uri="{FF2B5EF4-FFF2-40B4-BE49-F238E27FC236}">
                <a16:creationId xmlns:a16="http://schemas.microsoft.com/office/drawing/2014/main" xmlns="" id="{CE845CA3-9EB7-7670-3CC9-DEA5165854F8}"/>
              </a:ext>
            </a:extLst>
          </p:cNvPr>
          <p:cNvGraphicFramePr>
            <a:graphicFrameLocks noGrp="1"/>
          </p:cNvGraphicFramePr>
          <p:nvPr/>
        </p:nvGraphicFramePr>
        <p:xfrm>
          <a:off x="2584777" y="4586335"/>
          <a:ext cx="6592755" cy="60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7135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3935794095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3111861830"/>
                    </a:ext>
                  </a:extLst>
                </a:gridCol>
                <a:gridCol w="507135">
                  <a:extLst>
                    <a:ext uri="{9D8B030D-6E8A-4147-A177-3AD203B41FA5}">
                      <a16:colId xmlns:a16="http://schemas.microsoft.com/office/drawing/2014/main" xmlns="" val="2473514203"/>
                    </a:ext>
                  </a:extLst>
                </a:gridCol>
              </a:tblGrid>
              <a:tr h="180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96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103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Schmid P et al, Lancet Oncol, </a:t>
            </a:r>
            <a:r>
              <a:rPr lang="fr-FR" dirty="0"/>
              <a:t>2020</a:t>
            </a: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KEYNOTE-355</a:t>
            </a:r>
          </a:p>
        </p:txBody>
      </p:sp>
      <p:sp>
        <p:nvSpPr>
          <p:cNvPr id="9" name="Rectangle à coins arrondis 10">
            <a:extLst>
              <a:ext uri="{FF2B5EF4-FFF2-40B4-BE49-F238E27FC236}">
                <a16:creationId xmlns:a16="http://schemas.microsoft.com/office/drawing/2014/main" xmlns="" id="{73C66F12-AFDD-AB49-0A1E-48E53C4877B8}"/>
              </a:ext>
            </a:extLst>
          </p:cNvPr>
          <p:cNvSpPr/>
          <p:nvPr/>
        </p:nvSpPr>
        <p:spPr>
          <a:xfrm>
            <a:off x="1695517" y="916767"/>
            <a:ext cx="9710537" cy="442667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pSp>
        <p:nvGrpSpPr>
          <p:cNvPr id="11" name="Group 99">
            <a:extLst>
              <a:ext uri="{FF2B5EF4-FFF2-40B4-BE49-F238E27FC236}">
                <a16:creationId xmlns:a16="http://schemas.microsoft.com/office/drawing/2014/main" xmlns="" id="{C46D48A0-2FC6-5C7A-C903-ABF8BAA78826}"/>
              </a:ext>
            </a:extLst>
          </p:cNvPr>
          <p:cNvGrpSpPr/>
          <p:nvPr/>
        </p:nvGrpSpPr>
        <p:grpSpPr>
          <a:xfrm>
            <a:off x="4516256" y="4257923"/>
            <a:ext cx="6123375" cy="59156"/>
            <a:chOff x="1217494" y="5764570"/>
            <a:chExt cx="6569467" cy="94169"/>
          </a:xfrm>
        </p:grpSpPr>
        <p:grpSp>
          <p:nvGrpSpPr>
            <p:cNvPr id="13" name="Group 122">
              <a:extLst>
                <a:ext uri="{FF2B5EF4-FFF2-40B4-BE49-F238E27FC236}">
                  <a16:creationId xmlns:a16="http://schemas.microsoft.com/office/drawing/2014/main" xmlns="" id="{3105C037-1C72-CA18-080C-80B8699EDC24}"/>
                </a:ext>
              </a:extLst>
            </p:cNvPr>
            <p:cNvGrpSpPr/>
            <p:nvPr/>
          </p:nvGrpSpPr>
          <p:grpSpPr>
            <a:xfrm rot="5400000">
              <a:off x="2734421" y="4254862"/>
              <a:ext cx="86950" cy="3120803"/>
              <a:chOff x="3919689" y="2516057"/>
              <a:chExt cx="104836" cy="3120803"/>
            </a:xfrm>
          </p:grpSpPr>
          <p:cxnSp>
            <p:nvCxnSpPr>
              <p:cNvPr id="22" name="Straight Connector 131">
                <a:extLst>
                  <a:ext uri="{FF2B5EF4-FFF2-40B4-BE49-F238E27FC236}">
                    <a16:creationId xmlns:a16="http://schemas.microsoft.com/office/drawing/2014/main" xmlns="" id="{6F54E8AC-FD17-2E93-44B6-BB6924687CD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2516057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132">
                <a:extLst>
                  <a:ext uri="{FF2B5EF4-FFF2-40B4-BE49-F238E27FC236}">
                    <a16:creationId xmlns:a16="http://schemas.microsoft.com/office/drawing/2014/main" xmlns="" id="{8CE90E27-DC65-FF71-67CE-854D2ECF2A7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140218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Connector 133">
                <a:extLst>
                  <a:ext uri="{FF2B5EF4-FFF2-40B4-BE49-F238E27FC236}">
                    <a16:creationId xmlns:a16="http://schemas.microsoft.com/office/drawing/2014/main" xmlns="" id="{CFE941DF-3895-AA58-3573-A44331021B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764379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" name="Straight Connector 134">
                <a:extLst>
                  <a:ext uri="{FF2B5EF4-FFF2-40B4-BE49-F238E27FC236}">
                    <a16:creationId xmlns:a16="http://schemas.microsoft.com/office/drawing/2014/main" xmlns="" id="{C799CEF1-2E20-DA38-B8B5-AD0D5B7BEF3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438854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" name="Straight Connector 135">
                <a:extLst>
                  <a:ext uri="{FF2B5EF4-FFF2-40B4-BE49-F238E27FC236}">
                    <a16:creationId xmlns:a16="http://schemas.microsoft.com/office/drawing/2014/main" xmlns="" id="{53A45020-094D-2C9C-7A9D-4D1CC80A123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012701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7" name="Straight Connector 136">
                <a:extLst>
                  <a:ext uri="{FF2B5EF4-FFF2-40B4-BE49-F238E27FC236}">
                    <a16:creationId xmlns:a16="http://schemas.microsoft.com/office/drawing/2014/main" xmlns="" id="{0F592975-0E39-C219-B751-EB264F6D516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63686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4" name="Group 123">
              <a:extLst>
                <a:ext uri="{FF2B5EF4-FFF2-40B4-BE49-F238E27FC236}">
                  <a16:creationId xmlns:a16="http://schemas.microsoft.com/office/drawing/2014/main" xmlns="" id="{EBF21734-800A-F1D3-BB4A-FCE3949E2345}"/>
                </a:ext>
              </a:extLst>
            </p:cNvPr>
            <p:cNvGrpSpPr/>
            <p:nvPr/>
          </p:nvGrpSpPr>
          <p:grpSpPr>
            <a:xfrm rot="5400000">
              <a:off x="4614476" y="4254862"/>
              <a:ext cx="86950" cy="3120803"/>
              <a:chOff x="3919689" y="2516057"/>
              <a:chExt cx="104836" cy="3120803"/>
            </a:xfrm>
          </p:grpSpPr>
          <p:cxnSp>
            <p:nvCxnSpPr>
              <p:cNvPr id="16" name="Straight Connector 125">
                <a:extLst>
                  <a:ext uri="{FF2B5EF4-FFF2-40B4-BE49-F238E27FC236}">
                    <a16:creationId xmlns:a16="http://schemas.microsoft.com/office/drawing/2014/main" xmlns="" id="{0401C1B2-AD8F-D75F-F927-9E3E3561771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2516057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" name="Straight Connector 126">
                <a:extLst>
                  <a:ext uri="{FF2B5EF4-FFF2-40B4-BE49-F238E27FC236}">
                    <a16:creationId xmlns:a16="http://schemas.microsoft.com/office/drawing/2014/main" xmlns="" id="{4F92754C-8F6F-7773-F573-33643729D1C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140218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" name="Straight Connector 127">
                <a:extLst>
                  <a:ext uri="{FF2B5EF4-FFF2-40B4-BE49-F238E27FC236}">
                    <a16:creationId xmlns:a16="http://schemas.microsoft.com/office/drawing/2014/main" xmlns="" id="{F753022C-77FD-53BA-FD15-3E12958AE5B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764379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" name="Straight Connector 128">
                <a:extLst>
                  <a:ext uri="{FF2B5EF4-FFF2-40B4-BE49-F238E27FC236}">
                    <a16:creationId xmlns:a16="http://schemas.microsoft.com/office/drawing/2014/main" xmlns="" id="{87DB6B88-3680-9D15-11B2-63E04A3344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438854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" name="Straight Connector 129">
                <a:extLst>
                  <a:ext uri="{FF2B5EF4-FFF2-40B4-BE49-F238E27FC236}">
                    <a16:creationId xmlns:a16="http://schemas.microsoft.com/office/drawing/2014/main" xmlns="" id="{B01C099B-2C4B-0815-C056-7F3C365160B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012701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130">
                <a:extLst>
                  <a:ext uri="{FF2B5EF4-FFF2-40B4-BE49-F238E27FC236}">
                    <a16:creationId xmlns:a16="http://schemas.microsoft.com/office/drawing/2014/main" xmlns="" id="{DB4A35B7-27C1-2F1F-B879-DE89BE3515A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63686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5" name="Straight Connector 124">
              <a:extLst>
                <a:ext uri="{FF2B5EF4-FFF2-40B4-BE49-F238E27FC236}">
                  <a16:creationId xmlns:a16="http://schemas.microsoft.com/office/drawing/2014/main" xmlns="" id="{D2C7FEAB-8537-3222-DFBC-3262CCC135C9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7743486" y="5808045"/>
              <a:ext cx="86950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aphicFrame>
        <p:nvGraphicFramePr>
          <p:cNvPr id="578" name="Table 171">
            <a:extLst>
              <a:ext uri="{FF2B5EF4-FFF2-40B4-BE49-F238E27FC236}">
                <a16:creationId xmlns:a16="http://schemas.microsoft.com/office/drawing/2014/main" xmlns="" id="{E82364A2-2692-9830-381C-ACD8D6C7C0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0233384"/>
              </p:ext>
            </p:extLst>
          </p:nvPr>
        </p:nvGraphicFramePr>
        <p:xfrm>
          <a:off x="5808617" y="1110465"/>
          <a:ext cx="5468983" cy="866394"/>
        </p:xfrm>
        <a:graphic>
          <a:graphicData uri="http://schemas.openxmlformats.org/drawingml/2006/table">
            <a:tbl>
              <a:tblPr firstRow="1" bandRow="1"/>
              <a:tblGrid>
                <a:gridCol w="936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xmlns="" val="1566590014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02393">
                  <a:extLst>
                    <a:ext uri="{9D8B030D-6E8A-4147-A177-3AD203B41FA5}">
                      <a16:colId xmlns:a16="http://schemas.microsoft.com/office/drawing/2014/main" xmlns="" val="1212237462"/>
                    </a:ext>
                  </a:extLst>
                </a:gridCol>
                <a:gridCol w="828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38590">
                  <a:extLst>
                    <a:ext uri="{9D8B030D-6E8A-4147-A177-3AD203B41FA5}">
                      <a16:colId xmlns:a16="http://schemas.microsoft.com/office/drawing/2014/main" xmlns="" val="4078260268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endParaRPr lang="en-US" sz="1050" b="1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n/N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Evènements</a:t>
                      </a: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, 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SSP</a:t>
                      </a:r>
                      <a:r>
                        <a:rPr lang="en-US" sz="105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105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médiane</a:t>
                      </a: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, </a:t>
                      </a:r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Mois</a:t>
                      </a:r>
                      <a:endParaRPr lang="en-US" sz="105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HR </a:t>
                      </a:r>
                      <a:b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(IC 95%)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</a:t>
                      </a:r>
                      <a:endParaRPr lang="en-US" sz="105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</a:t>
                      </a:r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unilatéral</a:t>
                      </a: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Pembro + CT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136/220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61.8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9.7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0.65 </a:t>
                      </a:r>
                      <a:br>
                        <a:rPr lang="en-US" sz="105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(0.49-0.86)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0.0012</a:t>
                      </a:r>
                      <a:endParaRPr lang="en-US" sz="1050" b="0" baseline="3000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Placebo + CT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79/103</a:t>
                      </a:r>
                      <a:endParaRPr lang="en-US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76.7</a:t>
                      </a:r>
                      <a:endParaRPr lang="en-US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kern="120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5.6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>
                      <a:noFill/>
                    </a:ln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</a:tbl>
          </a:graphicData>
        </a:graphic>
      </p:graphicFrame>
      <p:sp>
        <p:nvSpPr>
          <p:cNvPr id="598" name="TextBox 175">
            <a:extLst>
              <a:ext uri="{FF2B5EF4-FFF2-40B4-BE49-F238E27FC236}">
                <a16:creationId xmlns:a16="http://schemas.microsoft.com/office/drawing/2014/main" xmlns="" id="{E0B1D2F6-DAD5-80E0-D4B2-6EC03BAB42F0}"/>
              </a:ext>
            </a:extLst>
          </p:cNvPr>
          <p:cNvSpPr txBox="1"/>
          <p:nvPr/>
        </p:nvSpPr>
        <p:spPr>
          <a:xfrm>
            <a:off x="3554309" y="1100574"/>
            <a:ext cx="671659" cy="55399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 defTabSz="34293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kern="600" spc="30" dirty="0">
                <a:solidFill>
                  <a:srgbClr val="005086"/>
                </a:solidFill>
                <a:cs typeface="Calibri" panose="020F0502020204030204" pitchFamily="34" charset="0"/>
              </a:rPr>
              <a:t>65,0%</a:t>
            </a:r>
          </a:p>
          <a:p>
            <a:pPr algn="ctr" defTabSz="34293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kern="600" spc="30" dirty="0">
                <a:solidFill>
                  <a:srgbClr val="FF7F4D"/>
                </a:solidFill>
                <a:cs typeface="Calibri" panose="020F0502020204030204" pitchFamily="34" charset="0"/>
              </a:rPr>
              <a:t>46,9%</a:t>
            </a:r>
          </a:p>
        </p:txBody>
      </p:sp>
      <p:sp>
        <p:nvSpPr>
          <p:cNvPr id="625" name="Line 65">
            <a:extLst>
              <a:ext uri="{FF2B5EF4-FFF2-40B4-BE49-F238E27FC236}">
                <a16:creationId xmlns:a16="http://schemas.microsoft.com/office/drawing/2014/main" xmlns="" id="{66A14CD8-9DB5-3580-3352-85C4538461BC}"/>
              </a:ext>
            </a:extLst>
          </p:cNvPr>
          <p:cNvSpPr>
            <a:spLocks noChangeShapeType="1"/>
          </p:cNvSpPr>
          <p:nvPr/>
        </p:nvSpPr>
        <p:spPr bwMode="auto">
          <a:xfrm>
            <a:off x="3481792" y="2022347"/>
            <a:ext cx="0" cy="75016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GB" b="1" dirty="0">
              <a:solidFill>
                <a:srgbClr val="FFFFFF"/>
              </a:solidFill>
              <a:cs typeface="Calibri" panose="020F0502020204030204" pitchFamily="34" charset="0"/>
            </a:endParaRPr>
          </a:p>
        </p:txBody>
      </p:sp>
      <p:sp>
        <p:nvSpPr>
          <p:cNvPr id="626" name="Line 67">
            <a:extLst>
              <a:ext uri="{FF2B5EF4-FFF2-40B4-BE49-F238E27FC236}">
                <a16:creationId xmlns:a16="http://schemas.microsoft.com/office/drawing/2014/main" xmlns="" id="{19425926-825F-A8FE-A6A5-C57DA53C3BBC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7592" y="2268143"/>
            <a:ext cx="0" cy="73420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GB" b="1" dirty="0">
              <a:solidFill>
                <a:srgbClr val="FFFFFF"/>
              </a:solidFill>
              <a:cs typeface="Calibri" panose="020F0502020204030204" pitchFamily="34" charset="0"/>
            </a:endParaRPr>
          </a:p>
        </p:txBody>
      </p:sp>
      <p:sp>
        <p:nvSpPr>
          <p:cNvPr id="627" name="Line 68">
            <a:extLst>
              <a:ext uri="{FF2B5EF4-FFF2-40B4-BE49-F238E27FC236}">
                <a16:creationId xmlns:a16="http://schemas.microsoft.com/office/drawing/2014/main" xmlns="" id="{25A13AB3-C0F1-8536-6B41-B4733B09EE96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9402" y="2485210"/>
            <a:ext cx="0" cy="75016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GB" b="1" dirty="0">
              <a:solidFill>
                <a:srgbClr val="FFFFFF"/>
              </a:solidFill>
              <a:cs typeface="Calibri" panose="020F0502020204030204" pitchFamily="34" charset="0"/>
            </a:endParaRPr>
          </a:p>
        </p:txBody>
      </p:sp>
      <p:grpSp>
        <p:nvGrpSpPr>
          <p:cNvPr id="737" name="Groupe 736">
            <a:extLst>
              <a:ext uri="{FF2B5EF4-FFF2-40B4-BE49-F238E27FC236}">
                <a16:creationId xmlns:a16="http://schemas.microsoft.com/office/drawing/2014/main" xmlns="" id="{77046C36-16C3-A2D0-38E6-FB9DC238CC5C}"/>
              </a:ext>
            </a:extLst>
          </p:cNvPr>
          <p:cNvGrpSpPr/>
          <p:nvPr/>
        </p:nvGrpSpPr>
        <p:grpSpPr>
          <a:xfrm>
            <a:off x="2842710" y="1192385"/>
            <a:ext cx="5595577" cy="2545748"/>
            <a:chOff x="2842710" y="1192385"/>
            <a:chExt cx="5595577" cy="2545748"/>
          </a:xfrm>
        </p:grpSpPr>
        <p:sp>
          <p:nvSpPr>
            <p:cNvPr id="628" name="Freeform 82">
              <a:extLst>
                <a:ext uri="{FF2B5EF4-FFF2-40B4-BE49-F238E27FC236}">
                  <a16:creationId xmlns:a16="http://schemas.microsoft.com/office/drawing/2014/main" xmlns="" id="{CDAC42B4-7B52-53DE-3E54-CA22C106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710" y="1192385"/>
              <a:ext cx="5595577" cy="2545747"/>
            </a:xfrm>
            <a:custGeom>
              <a:avLst/>
              <a:gdLst>
                <a:gd name="T0" fmla="*/ 0 w 1935"/>
                <a:gd name="T1" fmla="*/ 0 h 1595"/>
                <a:gd name="T2" fmla="*/ 16 w 1935"/>
                <a:gd name="T3" fmla="*/ 17 h 1595"/>
                <a:gd name="T4" fmla="*/ 67 w 1935"/>
                <a:gd name="T5" fmla="*/ 51 h 1595"/>
                <a:gd name="T6" fmla="*/ 86 w 1935"/>
                <a:gd name="T7" fmla="*/ 69 h 1595"/>
                <a:gd name="T8" fmla="*/ 93 w 1935"/>
                <a:gd name="T9" fmla="*/ 86 h 1595"/>
                <a:gd name="T10" fmla="*/ 93 w 1935"/>
                <a:gd name="T11" fmla="*/ 139 h 1595"/>
                <a:gd name="T12" fmla="*/ 104 w 1935"/>
                <a:gd name="T13" fmla="*/ 139 h 1595"/>
                <a:gd name="T14" fmla="*/ 107 w 1935"/>
                <a:gd name="T15" fmla="*/ 173 h 1595"/>
                <a:gd name="T16" fmla="*/ 109 w 1935"/>
                <a:gd name="T17" fmla="*/ 243 h 1595"/>
                <a:gd name="T18" fmla="*/ 112 w 1935"/>
                <a:gd name="T19" fmla="*/ 261 h 1595"/>
                <a:gd name="T20" fmla="*/ 136 w 1935"/>
                <a:gd name="T21" fmla="*/ 278 h 1595"/>
                <a:gd name="T22" fmla="*/ 138 w 1935"/>
                <a:gd name="T23" fmla="*/ 313 h 1595"/>
                <a:gd name="T24" fmla="*/ 163 w 1935"/>
                <a:gd name="T25" fmla="*/ 331 h 1595"/>
                <a:gd name="T26" fmla="*/ 180 w 1935"/>
                <a:gd name="T27" fmla="*/ 349 h 1595"/>
                <a:gd name="T28" fmla="*/ 185 w 1935"/>
                <a:gd name="T29" fmla="*/ 384 h 1595"/>
                <a:gd name="T30" fmla="*/ 190 w 1935"/>
                <a:gd name="T31" fmla="*/ 402 h 1595"/>
                <a:gd name="T32" fmla="*/ 203 w 1935"/>
                <a:gd name="T33" fmla="*/ 420 h 1595"/>
                <a:gd name="T34" fmla="*/ 205 w 1935"/>
                <a:gd name="T35" fmla="*/ 456 h 1595"/>
                <a:gd name="T36" fmla="*/ 208 w 1935"/>
                <a:gd name="T37" fmla="*/ 475 h 1595"/>
                <a:gd name="T38" fmla="*/ 216 w 1935"/>
                <a:gd name="T39" fmla="*/ 492 h 1595"/>
                <a:gd name="T40" fmla="*/ 218 w 1935"/>
                <a:gd name="T41" fmla="*/ 529 h 1595"/>
                <a:gd name="T42" fmla="*/ 218 w 1935"/>
                <a:gd name="T43" fmla="*/ 567 h 1595"/>
                <a:gd name="T44" fmla="*/ 236 w 1935"/>
                <a:gd name="T45" fmla="*/ 585 h 1595"/>
                <a:gd name="T46" fmla="*/ 239 w 1935"/>
                <a:gd name="T47" fmla="*/ 623 h 1595"/>
                <a:gd name="T48" fmla="*/ 255 w 1935"/>
                <a:gd name="T49" fmla="*/ 643 h 1595"/>
                <a:gd name="T50" fmla="*/ 304 w 1935"/>
                <a:gd name="T51" fmla="*/ 643 h 1595"/>
                <a:gd name="T52" fmla="*/ 306 w 1935"/>
                <a:gd name="T53" fmla="*/ 759 h 1595"/>
                <a:gd name="T54" fmla="*/ 307 w 1935"/>
                <a:gd name="T55" fmla="*/ 778 h 1595"/>
                <a:gd name="T56" fmla="*/ 310 w 1935"/>
                <a:gd name="T57" fmla="*/ 778 h 1595"/>
                <a:gd name="T58" fmla="*/ 314 w 1935"/>
                <a:gd name="T59" fmla="*/ 837 h 1595"/>
                <a:gd name="T60" fmla="*/ 315 w 1935"/>
                <a:gd name="T61" fmla="*/ 857 h 1595"/>
                <a:gd name="T62" fmla="*/ 317 w 1935"/>
                <a:gd name="T63" fmla="*/ 857 h 1595"/>
                <a:gd name="T64" fmla="*/ 327 w 1935"/>
                <a:gd name="T65" fmla="*/ 917 h 1595"/>
                <a:gd name="T66" fmla="*/ 328 w 1935"/>
                <a:gd name="T67" fmla="*/ 937 h 1595"/>
                <a:gd name="T68" fmla="*/ 377 w 1935"/>
                <a:gd name="T69" fmla="*/ 957 h 1595"/>
                <a:gd name="T70" fmla="*/ 410 w 1935"/>
                <a:gd name="T71" fmla="*/ 998 h 1595"/>
                <a:gd name="T72" fmla="*/ 424 w 1935"/>
                <a:gd name="T73" fmla="*/ 1017 h 1595"/>
                <a:gd name="T74" fmla="*/ 431 w 1935"/>
                <a:gd name="T75" fmla="*/ 1038 h 1595"/>
                <a:gd name="T76" fmla="*/ 432 w 1935"/>
                <a:gd name="T77" fmla="*/ 1079 h 1595"/>
                <a:gd name="T78" fmla="*/ 434 w 1935"/>
                <a:gd name="T79" fmla="*/ 1098 h 1595"/>
                <a:gd name="T80" fmla="*/ 517 w 1935"/>
                <a:gd name="T81" fmla="*/ 1119 h 1595"/>
                <a:gd name="T82" fmla="*/ 540 w 1935"/>
                <a:gd name="T83" fmla="*/ 1162 h 1595"/>
                <a:gd name="T84" fmla="*/ 551 w 1935"/>
                <a:gd name="T85" fmla="*/ 1183 h 1595"/>
                <a:gd name="T86" fmla="*/ 553 w 1935"/>
                <a:gd name="T87" fmla="*/ 1183 h 1595"/>
                <a:gd name="T88" fmla="*/ 556 w 1935"/>
                <a:gd name="T89" fmla="*/ 1248 h 1595"/>
                <a:gd name="T90" fmla="*/ 564 w 1935"/>
                <a:gd name="T91" fmla="*/ 1270 h 1595"/>
                <a:gd name="T92" fmla="*/ 670 w 1935"/>
                <a:gd name="T93" fmla="*/ 1293 h 1595"/>
                <a:gd name="T94" fmla="*/ 673 w 1935"/>
                <a:gd name="T95" fmla="*/ 1337 h 1595"/>
                <a:gd name="T96" fmla="*/ 675 w 1935"/>
                <a:gd name="T97" fmla="*/ 1359 h 1595"/>
                <a:gd name="T98" fmla="*/ 741 w 1935"/>
                <a:gd name="T99" fmla="*/ 1382 h 1595"/>
                <a:gd name="T100" fmla="*/ 986 w 1935"/>
                <a:gd name="T101" fmla="*/ 1429 h 1595"/>
                <a:gd name="T102" fmla="*/ 992 w 1935"/>
                <a:gd name="T103" fmla="*/ 1453 h 1595"/>
                <a:gd name="T104" fmla="*/ 1067 w 1935"/>
                <a:gd name="T105" fmla="*/ 1477 h 1595"/>
                <a:gd name="T106" fmla="*/ 1581 w 1935"/>
                <a:gd name="T107" fmla="*/ 1538 h 1595"/>
                <a:gd name="T108" fmla="*/ 1630 w 1935"/>
                <a:gd name="T109" fmla="*/ 1595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35" h="15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67" y="34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86" y="51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91" y="69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3" y="139"/>
                  </a:lnTo>
                  <a:lnTo>
                    <a:pt x="93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4" y="173"/>
                  </a:lnTo>
                  <a:lnTo>
                    <a:pt x="104" y="173"/>
                  </a:lnTo>
                  <a:lnTo>
                    <a:pt x="107" y="173"/>
                  </a:lnTo>
                  <a:lnTo>
                    <a:pt x="107" y="191"/>
                  </a:lnTo>
                  <a:lnTo>
                    <a:pt x="109" y="191"/>
                  </a:lnTo>
                  <a:lnTo>
                    <a:pt x="109" y="191"/>
                  </a:lnTo>
                  <a:lnTo>
                    <a:pt x="109" y="243"/>
                  </a:lnTo>
                  <a:lnTo>
                    <a:pt x="109" y="243"/>
                  </a:lnTo>
                  <a:lnTo>
                    <a:pt x="112" y="243"/>
                  </a:lnTo>
                  <a:lnTo>
                    <a:pt x="112" y="261"/>
                  </a:lnTo>
                  <a:lnTo>
                    <a:pt x="112" y="261"/>
                  </a:lnTo>
                  <a:lnTo>
                    <a:pt x="117" y="261"/>
                  </a:lnTo>
                  <a:lnTo>
                    <a:pt x="117" y="278"/>
                  </a:lnTo>
                  <a:lnTo>
                    <a:pt x="117" y="278"/>
                  </a:lnTo>
                  <a:lnTo>
                    <a:pt x="136" y="278"/>
                  </a:lnTo>
                  <a:lnTo>
                    <a:pt x="136" y="296"/>
                  </a:lnTo>
                  <a:lnTo>
                    <a:pt x="136" y="296"/>
                  </a:lnTo>
                  <a:lnTo>
                    <a:pt x="138" y="296"/>
                  </a:lnTo>
                  <a:lnTo>
                    <a:pt x="138" y="313"/>
                  </a:lnTo>
                  <a:lnTo>
                    <a:pt x="138" y="313"/>
                  </a:lnTo>
                  <a:lnTo>
                    <a:pt x="163" y="313"/>
                  </a:lnTo>
                  <a:lnTo>
                    <a:pt x="163" y="331"/>
                  </a:lnTo>
                  <a:lnTo>
                    <a:pt x="163" y="331"/>
                  </a:lnTo>
                  <a:lnTo>
                    <a:pt x="164" y="331"/>
                  </a:lnTo>
                  <a:lnTo>
                    <a:pt x="164" y="349"/>
                  </a:lnTo>
                  <a:lnTo>
                    <a:pt x="164" y="349"/>
                  </a:lnTo>
                  <a:lnTo>
                    <a:pt x="180" y="349"/>
                  </a:lnTo>
                  <a:lnTo>
                    <a:pt x="180" y="367"/>
                  </a:lnTo>
                  <a:lnTo>
                    <a:pt x="180" y="367"/>
                  </a:lnTo>
                  <a:lnTo>
                    <a:pt x="185" y="367"/>
                  </a:lnTo>
                  <a:lnTo>
                    <a:pt x="185" y="384"/>
                  </a:lnTo>
                  <a:lnTo>
                    <a:pt x="185" y="384"/>
                  </a:lnTo>
                  <a:lnTo>
                    <a:pt x="190" y="384"/>
                  </a:lnTo>
                  <a:lnTo>
                    <a:pt x="190" y="402"/>
                  </a:lnTo>
                  <a:lnTo>
                    <a:pt x="190" y="402"/>
                  </a:lnTo>
                  <a:lnTo>
                    <a:pt x="198" y="402"/>
                  </a:lnTo>
                  <a:lnTo>
                    <a:pt x="198" y="420"/>
                  </a:lnTo>
                  <a:lnTo>
                    <a:pt x="198" y="420"/>
                  </a:lnTo>
                  <a:lnTo>
                    <a:pt x="203" y="420"/>
                  </a:lnTo>
                  <a:lnTo>
                    <a:pt x="203" y="438"/>
                  </a:lnTo>
                  <a:lnTo>
                    <a:pt x="203" y="438"/>
                  </a:lnTo>
                  <a:lnTo>
                    <a:pt x="205" y="438"/>
                  </a:lnTo>
                  <a:lnTo>
                    <a:pt x="205" y="456"/>
                  </a:lnTo>
                  <a:lnTo>
                    <a:pt x="205" y="456"/>
                  </a:lnTo>
                  <a:lnTo>
                    <a:pt x="208" y="456"/>
                  </a:lnTo>
                  <a:lnTo>
                    <a:pt x="208" y="475"/>
                  </a:lnTo>
                  <a:lnTo>
                    <a:pt x="208" y="475"/>
                  </a:lnTo>
                  <a:lnTo>
                    <a:pt x="211" y="475"/>
                  </a:lnTo>
                  <a:lnTo>
                    <a:pt x="211" y="492"/>
                  </a:lnTo>
                  <a:lnTo>
                    <a:pt x="216" y="492"/>
                  </a:lnTo>
                  <a:lnTo>
                    <a:pt x="216" y="492"/>
                  </a:lnTo>
                  <a:lnTo>
                    <a:pt x="216" y="529"/>
                  </a:lnTo>
                  <a:lnTo>
                    <a:pt x="216" y="529"/>
                  </a:lnTo>
                  <a:lnTo>
                    <a:pt x="218" y="529"/>
                  </a:lnTo>
                  <a:lnTo>
                    <a:pt x="218" y="529"/>
                  </a:lnTo>
                  <a:lnTo>
                    <a:pt x="218" y="529"/>
                  </a:lnTo>
                  <a:lnTo>
                    <a:pt x="218" y="529"/>
                  </a:lnTo>
                  <a:lnTo>
                    <a:pt x="218" y="567"/>
                  </a:lnTo>
                  <a:lnTo>
                    <a:pt x="218" y="567"/>
                  </a:lnTo>
                  <a:lnTo>
                    <a:pt x="221" y="567"/>
                  </a:lnTo>
                  <a:lnTo>
                    <a:pt x="221" y="585"/>
                  </a:lnTo>
                  <a:lnTo>
                    <a:pt x="221" y="585"/>
                  </a:lnTo>
                  <a:lnTo>
                    <a:pt x="236" y="585"/>
                  </a:lnTo>
                  <a:lnTo>
                    <a:pt x="236" y="605"/>
                  </a:lnTo>
                  <a:lnTo>
                    <a:pt x="236" y="605"/>
                  </a:lnTo>
                  <a:lnTo>
                    <a:pt x="239" y="605"/>
                  </a:lnTo>
                  <a:lnTo>
                    <a:pt x="239" y="623"/>
                  </a:lnTo>
                  <a:lnTo>
                    <a:pt x="239" y="623"/>
                  </a:lnTo>
                  <a:lnTo>
                    <a:pt x="255" y="623"/>
                  </a:lnTo>
                  <a:lnTo>
                    <a:pt x="255" y="643"/>
                  </a:lnTo>
                  <a:lnTo>
                    <a:pt x="255" y="643"/>
                  </a:lnTo>
                  <a:lnTo>
                    <a:pt x="304" y="643"/>
                  </a:lnTo>
                  <a:lnTo>
                    <a:pt x="304" y="643"/>
                  </a:lnTo>
                  <a:lnTo>
                    <a:pt x="304" y="643"/>
                  </a:lnTo>
                  <a:lnTo>
                    <a:pt x="304" y="643"/>
                  </a:lnTo>
                  <a:lnTo>
                    <a:pt x="304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59"/>
                  </a:lnTo>
                  <a:lnTo>
                    <a:pt x="306" y="759"/>
                  </a:lnTo>
                  <a:lnTo>
                    <a:pt x="307" y="759"/>
                  </a:lnTo>
                  <a:lnTo>
                    <a:pt x="307" y="778"/>
                  </a:lnTo>
                  <a:lnTo>
                    <a:pt x="307" y="778"/>
                  </a:lnTo>
                  <a:lnTo>
                    <a:pt x="310" y="778"/>
                  </a:lnTo>
                  <a:lnTo>
                    <a:pt x="310" y="778"/>
                  </a:lnTo>
                  <a:lnTo>
                    <a:pt x="310" y="778"/>
                  </a:lnTo>
                  <a:lnTo>
                    <a:pt x="310" y="778"/>
                  </a:lnTo>
                  <a:lnTo>
                    <a:pt x="310" y="818"/>
                  </a:lnTo>
                  <a:lnTo>
                    <a:pt x="310" y="818"/>
                  </a:lnTo>
                  <a:lnTo>
                    <a:pt x="314" y="818"/>
                  </a:lnTo>
                  <a:lnTo>
                    <a:pt x="314" y="837"/>
                  </a:lnTo>
                  <a:lnTo>
                    <a:pt x="314" y="837"/>
                  </a:lnTo>
                  <a:lnTo>
                    <a:pt x="315" y="837"/>
                  </a:lnTo>
                  <a:lnTo>
                    <a:pt x="315" y="857"/>
                  </a:lnTo>
                  <a:lnTo>
                    <a:pt x="315" y="857"/>
                  </a:lnTo>
                  <a:lnTo>
                    <a:pt x="317" y="857"/>
                  </a:lnTo>
                  <a:lnTo>
                    <a:pt x="317" y="857"/>
                  </a:lnTo>
                  <a:lnTo>
                    <a:pt x="317" y="857"/>
                  </a:lnTo>
                  <a:lnTo>
                    <a:pt x="317" y="857"/>
                  </a:lnTo>
                  <a:lnTo>
                    <a:pt x="317" y="896"/>
                  </a:lnTo>
                  <a:lnTo>
                    <a:pt x="317" y="896"/>
                  </a:lnTo>
                  <a:lnTo>
                    <a:pt x="327" y="896"/>
                  </a:lnTo>
                  <a:lnTo>
                    <a:pt x="327" y="917"/>
                  </a:lnTo>
                  <a:lnTo>
                    <a:pt x="327" y="917"/>
                  </a:lnTo>
                  <a:lnTo>
                    <a:pt x="328" y="917"/>
                  </a:lnTo>
                  <a:lnTo>
                    <a:pt x="328" y="937"/>
                  </a:lnTo>
                  <a:lnTo>
                    <a:pt x="328" y="937"/>
                  </a:lnTo>
                  <a:lnTo>
                    <a:pt x="357" y="937"/>
                  </a:lnTo>
                  <a:lnTo>
                    <a:pt x="357" y="957"/>
                  </a:lnTo>
                  <a:lnTo>
                    <a:pt x="357" y="957"/>
                  </a:lnTo>
                  <a:lnTo>
                    <a:pt x="377" y="957"/>
                  </a:lnTo>
                  <a:lnTo>
                    <a:pt x="377" y="977"/>
                  </a:lnTo>
                  <a:lnTo>
                    <a:pt x="377" y="977"/>
                  </a:lnTo>
                  <a:lnTo>
                    <a:pt x="410" y="977"/>
                  </a:lnTo>
                  <a:lnTo>
                    <a:pt x="410" y="998"/>
                  </a:lnTo>
                  <a:lnTo>
                    <a:pt x="410" y="998"/>
                  </a:lnTo>
                  <a:lnTo>
                    <a:pt x="424" y="998"/>
                  </a:lnTo>
                  <a:lnTo>
                    <a:pt x="424" y="1017"/>
                  </a:lnTo>
                  <a:lnTo>
                    <a:pt x="424" y="1017"/>
                  </a:lnTo>
                  <a:lnTo>
                    <a:pt x="426" y="1017"/>
                  </a:lnTo>
                  <a:lnTo>
                    <a:pt x="426" y="1038"/>
                  </a:lnTo>
                  <a:lnTo>
                    <a:pt x="426" y="1038"/>
                  </a:lnTo>
                  <a:lnTo>
                    <a:pt x="431" y="1038"/>
                  </a:lnTo>
                  <a:lnTo>
                    <a:pt x="431" y="1058"/>
                  </a:lnTo>
                  <a:lnTo>
                    <a:pt x="431" y="1058"/>
                  </a:lnTo>
                  <a:lnTo>
                    <a:pt x="432" y="1058"/>
                  </a:lnTo>
                  <a:lnTo>
                    <a:pt x="432" y="1079"/>
                  </a:lnTo>
                  <a:lnTo>
                    <a:pt x="432" y="1079"/>
                  </a:lnTo>
                  <a:lnTo>
                    <a:pt x="434" y="1079"/>
                  </a:lnTo>
                  <a:lnTo>
                    <a:pt x="434" y="1098"/>
                  </a:lnTo>
                  <a:lnTo>
                    <a:pt x="434" y="1098"/>
                  </a:lnTo>
                  <a:lnTo>
                    <a:pt x="436" y="1098"/>
                  </a:lnTo>
                  <a:lnTo>
                    <a:pt x="436" y="1119"/>
                  </a:lnTo>
                  <a:lnTo>
                    <a:pt x="436" y="1119"/>
                  </a:lnTo>
                  <a:lnTo>
                    <a:pt x="517" y="1119"/>
                  </a:lnTo>
                  <a:lnTo>
                    <a:pt x="517" y="1141"/>
                  </a:lnTo>
                  <a:lnTo>
                    <a:pt x="517" y="1141"/>
                  </a:lnTo>
                  <a:lnTo>
                    <a:pt x="540" y="1141"/>
                  </a:lnTo>
                  <a:lnTo>
                    <a:pt x="540" y="1162"/>
                  </a:lnTo>
                  <a:lnTo>
                    <a:pt x="540" y="1162"/>
                  </a:lnTo>
                  <a:lnTo>
                    <a:pt x="551" y="1162"/>
                  </a:lnTo>
                  <a:lnTo>
                    <a:pt x="551" y="1183"/>
                  </a:lnTo>
                  <a:lnTo>
                    <a:pt x="551" y="1183"/>
                  </a:lnTo>
                  <a:lnTo>
                    <a:pt x="553" y="1183"/>
                  </a:lnTo>
                  <a:lnTo>
                    <a:pt x="553" y="1183"/>
                  </a:lnTo>
                  <a:lnTo>
                    <a:pt x="553" y="1183"/>
                  </a:lnTo>
                  <a:lnTo>
                    <a:pt x="553" y="1183"/>
                  </a:lnTo>
                  <a:lnTo>
                    <a:pt x="553" y="1226"/>
                  </a:lnTo>
                  <a:lnTo>
                    <a:pt x="553" y="1226"/>
                  </a:lnTo>
                  <a:lnTo>
                    <a:pt x="556" y="1226"/>
                  </a:lnTo>
                  <a:lnTo>
                    <a:pt x="556" y="1248"/>
                  </a:lnTo>
                  <a:lnTo>
                    <a:pt x="556" y="1248"/>
                  </a:lnTo>
                  <a:lnTo>
                    <a:pt x="564" y="1248"/>
                  </a:lnTo>
                  <a:lnTo>
                    <a:pt x="564" y="1270"/>
                  </a:lnTo>
                  <a:lnTo>
                    <a:pt x="564" y="1270"/>
                  </a:lnTo>
                  <a:lnTo>
                    <a:pt x="636" y="1270"/>
                  </a:lnTo>
                  <a:lnTo>
                    <a:pt x="636" y="1293"/>
                  </a:lnTo>
                  <a:lnTo>
                    <a:pt x="636" y="1293"/>
                  </a:lnTo>
                  <a:lnTo>
                    <a:pt x="670" y="1293"/>
                  </a:lnTo>
                  <a:lnTo>
                    <a:pt x="670" y="1314"/>
                  </a:lnTo>
                  <a:lnTo>
                    <a:pt x="670" y="1314"/>
                  </a:lnTo>
                  <a:lnTo>
                    <a:pt x="673" y="1314"/>
                  </a:lnTo>
                  <a:lnTo>
                    <a:pt x="673" y="1337"/>
                  </a:lnTo>
                  <a:lnTo>
                    <a:pt x="673" y="1337"/>
                  </a:lnTo>
                  <a:lnTo>
                    <a:pt x="675" y="1337"/>
                  </a:lnTo>
                  <a:lnTo>
                    <a:pt x="675" y="1359"/>
                  </a:lnTo>
                  <a:lnTo>
                    <a:pt x="675" y="1359"/>
                  </a:lnTo>
                  <a:lnTo>
                    <a:pt x="689" y="1359"/>
                  </a:lnTo>
                  <a:lnTo>
                    <a:pt x="689" y="1382"/>
                  </a:lnTo>
                  <a:lnTo>
                    <a:pt x="689" y="1382"/>
                  </a:lnTo>
                  <a:lnTo>
                    <a:pt x="741" y="1382"/>
                  </a:lnTo>
                  <a:lnTo>
                    <a:pt x="741" y="1405"/>
                  </a:lnTo>
                  <a:lnTo>
                    <a:pt x="741" y="1405"/>
                  </a:lnTo>
                  <a:lnTo>
                    <a:pt x="986" y="1405"/>
                  </a:lnTo>
                  <a:lnTo>
                    <a:pt x="986" y="1429"/>
                  </a:lnTo>
                  <a:lnTo>
                    <a:pt x="986" y="1429"/>
                  </a:lnTo>
                  <a:lnTo>
                    <a:pt x="992" y="1429"/>
                  </a:lnTo>
                  <a:lnTo>
                    <a:pt x="992" y="1453"/>
                  </a:lnTo>
                  <a:lnTo>
                    <a:pt x="992" y="1453"/>
                  </a:lnTo>
                  <a:lnTo>
                    <a:pt x="1005" y="1453"/>
                  </a:lnTo>
                  <a:lnTo>
                    <a:pt x="1005" y="1477"/>
                  </a:lnTo>
                  <a:lnTo>
                    <a:pt x="1005" y="1477"/>
                  </a:lnTo>
                  <a:lnTo>
                    <a:pt x="1067" y="1477"/>
                  </a:lnTo>
                  <a:lnTo>
                    <a:pt x="1067" y="1501"/>
                  </a:lnTo>
                  <a:lnTo>
                    <a:pt x="1067" y="1501"/>
                  </a:lnTo>
                  <a:lnTo>
                    <a:pt x="1581" y="1501"/>
                  </a:lnTo>
                  <a:lnTo>
                    <a:pt x="1581" y="1538"/>
                  </a:lnTo>
                  <a:lnTo>
                    <a:pt x="1581" y="1538"/>
                  </a:lnTo>
                  <a:lnTo>
                    <a:pt x="1630" y="1538"/>
                  </a:lnTo>
                  <a:lnTo>
                    <a:pt x="1630" y="1595"/>
                  </a:lnTo>
                  <a:lnTo>
                    <a:pt x="1630" y="1595"/>
                  </a:lnTo>
                  <a:lnTo>
                    <a:pt x="1935" y="1595"/>
                  </a:lnTo>
                  <a:lnTo>
                    <a:pt x="1935" y="1595"/>
                  </a:lnTo>
                </a:path>
              </a:pathLst>
            </a:custGeom>
            <a:noFill/>
            <a:ln w="19050" cap="flat">
              <a:solidFill>
                <a:srgbClr val="FF7F4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grpSp>
          <p:nvGrpSpPr>
            <p:cNvPr id="704" name="Group 8">
              <a:extLst>
                <a:ext uri="{FF2B5EF4-FFF2-40B4-BE49-F238E27FC236}">
                  <a16:creationId xmlns:a16="http://schemas.microsoft.com/office/drawing/2014/main" xmlns="" id="{6CF02718-F620-E324-6CE6-FF965A325857}"/>
                </a:ext>
              </a:extLst>
            </p:cNvPr>
            <p:cNvGrpSpPr/>
            <p:nvPr/>
          </p:nvGrpSpPr>
          <p:grpSpPr>
            <a:xfrm>
              <a:off x="3406606" y="1758994"/>
              <a:ext cx="5031680" cy="1979139"/>
              <a:chOff x="2584204" y="2381060"/>
              <a:chExt cx="5954269" cy="2342026"/>
            </a:xfrm>
          </p:grpSpPr>
          <p:sp>
            <p:nvSpPr>
              <p:cNvPr id="705" name="Line 61">
                <a:extLst>
                  <a:ext uri="{FF2B5EF4-FFF2-40B4-BE49-F238E27FC236}">
                    <a16:creationId xmlns:a16="http://schemas.microsoft.com/office/drawing/2014/main" xmlns="" id="{41829571-6CC8-18A1-436D-A6A3A3D62E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4204" y="2381060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06" name="Line 62">
                <a:extLst>
                  <a:ext uri="{FF2B5EF4-FFF2-40B4-BE49-F238E27FC236}">
                    <a16:creationId xmlns:a16="http://schemas.microsoft.com/office/drawing/2014/main" xmlns="" id="{028F0ACE-1CA2-A559-0B73-965DBDBB6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4469" y="2415057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07" name="Line 63">
                <a:extLst>
                  <a:ext uri="{FF2B5EF4-FFF2-40B4-BE49-F238E27FC236}">
                    <a16:creationId xmlns:a16="http://schemas.microsoft.com/office/drawing/2014/main" xmlns="" id="{55A4903E-494B-16DE-221A-49FF5FC74B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8956" y="255104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08" name="Line 64">
                <a:extLst>
                  <a:ext uri="{FF2B5EF4-FFF2-40B4-BE49-F238E27FC236}">
                    <a16:creationId xmlns:a16="http://schemas.microsoft.com/office/drawing/2014/main" xmlns="" id="{431D61CC-023C-EDAD-94C6-64662513B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56065" y="255104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09" name="Line 66">
                <a:extLst>
                  <a:ext uri="{FF2B5EF4-FFF2-40B4-BE49-F238E27FC236}">
                    <a16:creationId xmlns:a16="http://schemas.microsoft.com/office/drawing/2014/main" xmlns="" id="{C050D8B8-4546-B9D6-5B5A-9FABAD0AFA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61385" y="2836243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0" name="Line 69">
                <a:extLst>
                  <a:ext uri="{FF2B5EF4-FFF2-40B4-BE49-F238E27FC236}">
                    <a16:creationId xmlns:a16="http://schemas.microsoft.com/office/drawing/2014/main" xmlns="" id="{2C6B2C00-17AF-1B8A-CD18-41E4B7499B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2592" y="373527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1" name="Line 70">
                <a:extLst>
                  <a:ext uri="{FF2B5EF4-FFF2-40B4-BE49-F238E27FC236}">
                    <a16:creationId xmlns:a16="http://schemas.microsoft.com/office/drawing/2014/main" xmlns="" id="{03B6D283-A205-F1A2-6037-2EE4DA248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1564" y="373527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2" name="Line 71">
                <a:extLst>
                  <a:ext uri="{FF2B5EF4-FFF2-40B4-BE49-F238E27FC236}">
                    <a16:creationId xmlns:a16="http://schemas.microsoft.com/office/drawing/2014/main" xmlns="" id="{E474FEAD-7091-4DD9-D3B3-EFD003A28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74295" y="4020478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3" name="Line 72">
                <a:extLst>
                  <a:ext uri="{FF2B5EF4-FFF2-40B4-BE49-F238E27FC236}">
                    <a16:creationId xmlns:a16="http://schemas.microsoft.com/office/drawing/2014/main" xmlns="" id="{0B8134D8-A5EA-1827-09FD-CA741E5B94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9261" y="427545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4" name="Line 73">
                <a:extLst>
                  <a:ext uri="{FF2B5EF4-FFF2-40B4-BE49-F238E27FC236}">
                    <a16:creationId xmlns:a16="http://schemas.microsoft.com/office/drawing/2014/main" xmlns="" id="{C907A9D2-E8B7-5425-E703-9B0D1492A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15327" y="4456774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5" name="Line 74">
                <a:extLst>
                  <a:ext uri="{FF2B5EF4-FFF2-40B4-BE49-F238E27FC236}">
                    <a16:creationId xmlns:a16="http://schemas.microsoft.com/office/drawing/2014/main" xmlns="" id="{E81BEB29-F5FC-B5A1-833A-F62224AEEC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21410" y="4456774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6" name="Line 75">
                <a:extLst>
                  <a:ext uri="{FF2B5EF4-FFF2-40B4-BE49-F238E27FC236}">
                    <a16:creationId xmlns:a16="http://schemas.microsoft.com/office/drawing/2014/main" xmlns="" id="{CC70F92D-1BB3-4449-DDE4-96CA9584DA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48786" y="4456774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7" name="Line 76">
                <a:extLst>
                  <a:ext uri="{FF2B5EF4-FFF2-40B4-BE49-F238E27FC236}">
                    <a16:creationId xmlns:a16="http://schemas.microsoft.com/office/drawing/2014/main" xmlns="" id="{3364C59A-7464-0084-3390-7F194F49C8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07706" y="4456774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8" name="Line 77">
                <a:extLst>
                  <a:ext uri="{FF2B5EF4-FFF2-40B4-BE49-F238E27FC236}">
                    <a16:creationId xmlns:a16="http://schemas.microsoft.com/office/drawing/2014/main" xmlns="" id="{BE6CC4FB-6CEB-0860-861B-5A5CE0186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36591" y="4526658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19" name="Line 78">
                <a:extLst>
                  <a:ext uri="{FF2B5EF4-FFF2-40B4-BE49-F238E27FC236}">
                    <a16:creationId xmlns:a16="http://schemas.microsoft.com/office/drawing/2014/main" xmlns="" id="{6364EFB9-6AB0-D5B1-4CF3-740D93CA96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74233" y="4526658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20" name="Line 79">
                <a:extLst>
                  <a:ext uri="{FF2B5EF4-FFF2-40B4-BE49-F238E27FC236}">
                    <a16:creationId xmlns:a16="http://schemas.microsoft.com/office/drawing/2014/main" xmlns="" id="{DA8E340B-4CED-9EB8-FE90-36E5C62365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84111" y="46343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21" name="Line 80">
                <a:extLst>
                  <a:ext uri="{FF2B5EF4-FFF2-40B4-BE49-F238E27FC236}">
                    <a16:creationId xmlns:a16="http://schemas.microsoft.com/office/drawing/2014/main" xmlns="" id="{87F8A4C6-2C22-B171-392F-B9F40A5806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97035" y="46343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22" name="Line 81">
                <a:extLst>
                  <a:ext uri="{FF2B5EF4-FFF2-40B4-BE49-F238E27FC236}">
                    <a16:creationId xmlns:a16="http://schemas.microsoft.com/office/drawing/2014/main" xmlns="" id="{55CAA0EE-A492-F3BF-94A1-6EFE09A86E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38473" y="46343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23" name="Line 154">
                <a:extLst>
                  <a:ext uri="{FF2B5EF4-FFF2-40B4-BE49-F238E27FC236}">
                    <a16:creationId xmlns:a16="http://schemas.microsoft.com/office/drawing/2014/main" xmlns="" id="{37B3C347-D505-AA96-3FD5-1A246D66B9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9927" y="4526658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FF7F4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738" name="Groupe 737">
            <a:extLst>
              <a:ext uri="{FF2B5EF4-FFF2-40B4-BE49-F238E27FC236}">
                <a16:creationId xmlns:a16="http://schemas.microsoft.com/office/drawing/2014/main" xmlns="" id="{5CFB8D1F-FEA2-17E1-8251-89FB45119F1A}"/>
              </a:ext>
            </a:extLst>
          </p:cNvPr>
          <p:cNvGrpSpPr/>
          <p:nvPr/>
        </p:nvGrpSpPr>
        <p:grpSpPr>
          <a:xfrm>
            <a:off x="2842710" y="1117370"/>
            <a:ext cx="5208080" cy="2529785"/>
            <a:chOff x="2842710" y="1117370"/>
            <a:chExt cx="5208080" cy="2529785"/>
          </a:xfrm>
        </p:grpSpPr>
        <p:grpSp>
          <p:nvGrpSpPr>
            <p:cNvPr id="629" name="Group 9">
              <a:extLst>
                <a:ext uri="{FF2B5EF4-FFF2-40B4-BE49-F238E27FC236}">
                  <a16:creationId xmlns:a16="http://schemas.microsoft.com/office/drawing/2014/main" xmlns="" id="{D7AF6F57-17CC-F5C5-A44F-B6555401FFCB}"/>
                </a:ext>
              </a:extLst>
            </p:cNvPr>
            <p:cNvGrpSpPr/>
            <p:nvPr/>
          </p:nvGrpSpPr>
          <p:grpSpPr>
            <a:xfrm>
              <a:off x="2845603" y="1117370"/>
              <a:ext cx="5130002" cy="2167476"/>
              <a:chOff x="1920337" y="1621790"/>
              <a:chExt cx="6070618" cy="2564896"/>
            </a:xfrm>
          </p:grpSpPr>
          <p:sp>
            <p:nvSpPr>
              <p:cNvPr id="630" name="Line 58">
                <a:extLst>
                  <a:ext uri="{FF2B5EF4-FFF2-40B4-BE49-F238E27FC236}">
                    <a16:creationId xmlns:a16="http://schemas.microsoft.com/office/drawing/2014/main" xmlns="" id="{FF5308A9-F7C3-17AA-6803-129E146A98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0337" y="1621790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31" name="Line 59">
                <a:extLst>
                  <a:ext uri="{FF2B5EF4-FFF2-40B4-BE49-F238E27FC236}">
                    <a16:creationId xmlns:a16="http://schemas.microsoft.com/office/drawing/2014/main" xmlns="" id="{A0E9FB9F-5DF7-DB28-0F64-9058AB002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2005" y="1884323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32" name="Line 60">
                <a:extLst>
                  <a:ext uri="{FF2B5EF4-FFF2-40B4-BE49-F238E27FC236}">
                    <a16:creationId xmlns:a16="http://schemas.microsoft.com/office/drawing/2014/main" xmlns="" id="{E8B9B704-9E53-8D07-407F-77E5B27645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7289" y="2114748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33" name="Line 83">
                <a:extLst>
                  <a:ext uri="{FF2B5EF4-FFF2-40B4-BE49-F238E27FC236}">
                    <a16:creationId xmlns:a16="http://schemas.microsoft.com/office/drawing/2014/main" xmlns="" id="{B442162D-70B7-BEE7-68B5-7B7B745F67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0337" y="1621790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34" name="Line 84">
                <a:extLst>
                  <a:ext uri="{FF2B5EF4-FFF2-40B4-BE49-F238E27FC236}">
                    <a16:creationId xmlns:a16="http://schemas.microsoft.com/office/drawing/2014/main" xmlns="" id="{4B298CF9-60D1-18E2-9AE0-064A548BA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0337" y="1621790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35" name="Line 85">
                <a:extLst>
                  <a:ext uri="{FF2B5EF4-FFF2-40B4-BE49-F238E27FC236}">
                    <a16:creationId xmlns:a16="http://schemas.microsoft.com/office/drawing/2014/main" xmlns="" id="{CF083825-C140-0E72-8DB1-1C0B30F72D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0337" y="1621790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36" name="Line 86">
                <a:extLst>
                  <a:ext uri="{FF2B5EF4-FFF2-40B4-BE49-F238E27FC236}">
                    <a16:creationId xmlns:a16="http://schemas.microsoft.com/office/drawing/2014/main" xmlns="" id="{B3401A08-987A-D78D-1B42-AF394CDFC0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3794" y="1636900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37" name="Line 87">
                <a:extLst>
                  <a:ext uri="{FF2B5EF4-FFF2-40B4-BE49-F238E27FC236}">
                    <a16:creationId xmlns:a16="http://schemas.microsoft.com/office/drawing/2014/main" xmlns="" id="{F9D52180-4425-BB9C-1662-1520D084BC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5160" y="180688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38" name="Line 88">
                <a:extLst>
                  <a:ext uri="{FF2B5EF4-FFF2-40B4-BE49-F238E27FC236}">
                    <a16:creationId xmlns:a16="http://schemas.microsoft.com/office/drawing/2014/main" xmlns="" id="{A7A2A7CC-6E76-849F-4F71-B5C4ABDA36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2802" y="1944763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39" name="Line 89">
                <a:extLst>
                  <a:ext uri="{FF2B5EF4-FFF2-40B4-BE49-F238E27FC236}">
                    <a16:creationId xmlns:a16="http://schemas.microsoft.com/office/drawing/2014/main" xmlns="" id="{A0F98F59-5133-BE6A-86B1-79440DCE0D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0177" y="204108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0" name="Line 90">
                <a:extLst>
                  <a:ext uri="{FF2B5EF4-FFF2-40B4-BE49-F238E27FC236}">
                    <a16:creationId xmlns:a16="http://schemas.microsoft.com/office/drawing/2014/main" xmlns="" id="{BAA20808-08D8-38D0-3AF7-E79D9FF317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6525" y="218085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1" name="Line 91">
                <a:extLst>
                  <a:ext uri="{FF2B5EF4-FFF2-40B4-BE49-F238E27FC236}">
                    <a16:creationId xmlns:a16="http://schemas.microsoft.com/office/drawing/2014/main" xmlns="" id="{B4DF6A16-5A54-0B28-3F7C-3E5767E015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2873" y="2228072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2" name="Line 92">
                <a:extLst>
                  <a:ext uri="{FF2B5EF4-FFF2-40B4-BE49-F238E27FC236}">
                    <a16:creationId xmlns:a16="http://schemas.microsoft.com/office/drawing/2014/main" xmlns="" id="{D7B3515F-286B-36C1-F673-8F11C90F70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77360" y="2228072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3" name="Line 93">
                <a:extLst>
                  <a:ext uri="{FF2B5EF4-FFF2-40B4-BE49-F238E27FC236}">
                    <a16:creationId xmlns:a16="http://schemas.microsoft.com/office/drawing/2014/main" xmlns="" id="{085391DB-2119-45C8-068F-1D19B8129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1312" y="2275291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4" name="Line 94">
                <a:extLst>
                  <a:ext uri="{FF2B5EF4-FFF2-40B4-BE49-F238E27FC236}">
                    <a16:creationId xmlns:a16="http://schemas.microsoft.com/office/drawing/2014/main" xmlns="" id="{19E7CB2D-A279-8D38-0746-27715A0AA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11580" y="2275291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5" name="Line 95">
                <a:extLst>
                  <a:ext uri="{FF2B5EF4-FFF2-40B4-BE49-F238E27FC236}">
                    <a16:creationId xmlns:a16="http://schemas.microsoft.com/office/drawing/2014/main" xmlns="" id="{651B1F4F-76DD-CDE0-C64E-C2BD4008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18423" y="2275291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6" name="Line 96">
                <a:extLst>
                  <a:ext uri="{FF2B5EF4-FFF2-40B4-BE49-F238E27FC236}">
                    <a16:creationId xmlns:a16="http://schemas.microsoft.com/office/drawing/2014/main" xmlns="" id="{1D3A3062-E136-B625-88BD-A2B23FD8A6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5533" y="229228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7" name="Line 97">
                <a:extLst>
                  <a:ext uri="{FF2B5EF4-FFF2-40B4-BE49-F238E27FC236}">
                    <a16:creationId xmlns:a16="http://schemas.microsoft.com/office/drawing/2014/main" xmlns="" id="{D49C71BE-ED26-DF2A-C7B0-9845F5B6B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5533" y="229228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8" name="Line 98">
                <a:extLst>
                  <a:ext uri="{FF2B5EF4-FFF2-40B4-BE49-F238E27FC236}">
                    <a16:creationId xmlns:a16="http://schemas.microsoft.com/office/drawing/2014/main" xmlns="" id="{9E1A6EE8-7650-7826-2C06-6FC4DF6B2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5533" y="229228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49" name="Line 99">
                <a:extLst>
                  <a:ext uri="{FF2B5EF4-FFF2-40B4-BE49-F238E27FC236}">
                    <a16:creationId xmlns:a16="http://schemas.microsoft.com/office/drawing/2014/main" xmlns="" id="{9EC499A2-DA24-694C-71D2-BAB056EDFC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5533" y="229228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0" name="Line 100">
                <a:extLst>
                  <a:ext uri="{FF2B5EF4-FFF2-40B4-BE49-F238E27FC236}">
                    <a16:creationId xmlns:a16="http://schemas.microsoft.com/office/drawing/2014/main" xmlns="" id="{79192826-7068-61EF-6348-790DB31D8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6332" y="2390503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1" name="Line 101">
                <a:extLst>
                  <a:ext uri="{FF2B5EF4-FFF2-40B4-BE49-F238E27FC236}">
                    <a16:creationId xmlns:a16="http://schemas.microsoft.com/office/drawing/2014/main" xmlns="" id="{5DDE67FF-D8C0-9F9B-2DA0-12FB400A98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0020" y="2458497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2" name="Line 102">
                <a:extLst>
                  <a:ext uri="{FF2B5EF4-FFF2-40B4-BE49-F238E27FC236}">
                    <a16:creationId xmlns:a16="http://schemas.microsoft.com/office/drawing/2014/main" xmlns="" id="{3A7B7EB2-486E-898E-C7BC-4E3AF7C24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9256" y="2526492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3" name="Line 103">
                <a:extLst>
                  <a:ext uri="{FF2B5EF4-FFF2-40B4-BE49-F238E27FC236}">
                    <a16:creationId xmlns:a16="http://schemas.microsoft.com/office/drawing/2014/main" xmlns="" id="{3B985159-13D3-AB11-1C96-2B1BF46852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5871" y="259448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4" name="Line 104">
                <a:extLst>
                  <a:ext uri="{FF2B5EF4-FFF2-40B4-BE49-F238E27FC236}">
                    <a16:creationId xmlns:a16="http://schemas.microsoft.com/office/drawing/2014/main" xmlns="" id="{C3D04366-E31C-7817-6933-8EEBD9C837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4576" y="2647370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5" name="Line 105">
                <a:extLst>
                  <a:ext uri="{FF2B5EF4-FFF2-40B4-BE49-F238E27FC236}">
                    <a16:creationId xmlns:a16="http://schemas.microsoft.com/office/drawing/2014/main" xmlns="" id="{A8C2BC49-0DAD-CC6F-315D-A23DA8704A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1687" y="2698367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6" name="Line 106">
                <a:extLst>
                  <a:ext uri="{FF2B5EF4-FFF2-40B4-BE49-F238E27FC236}">
                    <a16:creationId xmlns:a16="http://schemas.microsoft.com/office/drawing/2014/main" xmlns="" id="{39DA108A-2CEF-A6BE-12BA-C32EFA5A8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9064" y="2717254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7" name="Line 107">
                <a:extLst>
                  <a:ext uri="{FF2B5EF4-FFF2-40B4-BE49-F238E27FC236}">
                    <a16:creationId xmlns:a16="http://schemas.microsoft.com/office/drawing/2014/main" xmlns="" id="{92B73721-D92F-1608-5F24-220CDF2B32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51491" y="2875907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8" name="Line 108">
                <a:extLst>
                  <a:ext uri="{FF2B5EF4-FFF2-40B4-BE49-F238E27FC236}">
                    <a16:creationId xmlns:a16="http://schemas.microsoft.com/office/drawing/2014/main" xmlns="" id="{9B5C117B-6CF2-E6E8-2F5F-F6237A212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99400" y="2875907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59" name="Line 109">
                <a:extLst>
                  <a:ext uri="{FF2B5EF4-FFF2-40B4-BE49-F238E27FC236}">
                    <a16:creationId xmlns:a16="http://schemas.microsoft.com/office/drawing/2014/main" xmlns="" id="{3D419726-6435-F8BF-6CDA-2451D26F2D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43886" y="2875907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0" name="Line 110">
                <a:extLst>
                  <a:ext uri="{FF2B5EF4-FFF2-40B4-BE49-F238E27FC236}">
                    <a16:creationId xmlns:a16="http://schemas.microsoft.com/office/drawing/2014/main" xmlns="" id="{1F583425-B5B2-DCB1-D89B-190C1B584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2327" y="3059114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1" name="Line 111">
                <a:extLst>
                  <a:ext uri="{FF2B5EF4-FFF2-40B4-BE49-F238E27FC236}">
                    <a16:creationId xmlns:a16="http://schemas.microsoft.com/office/drawing/2014/main" xmlns="" id="{E73F0083-4347-FC64-6589-442CA04D1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214" y="320454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2" name="Line 112">
                <a:extLst>
                  <a:ext uri="{FF2B5EF4-FFF2-40B4-BE49-F238E27FC236}">
                    <a16:creationId xmlns:a16="http://schemas.microsoft.com/office/drawing/2014/main" xmlns="" id="{8121E11C-9A93-BC8D-F5A6-C186B87F15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5323" y="3261208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3" name="Line 113">
                <a:extLst>
                  <a:ext uri="{FF2B5EF4-FFF2-40B4-BE49-F238E27FC236}">
                    <a16:creationId xmlns:a16="http://schemas.microsoft.com/office/drawing/2014/main" xmlns="" id="{0B7DAF66-9793-9041-B7BE-58A48BF54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3762" y="3397197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4" name="Line 114">
                <a:extLst>
                  <a:ext uri="{FF2B5EF4-FFF2-40B4-BE49-F238E27FC236}">
                    <a16:creationId xmlns:a16="http://schemas.microsoft.com/office/drawing/2014/main" xmlns="" id="{61FA6966-EF78-821A-25F3-3B01A3EF3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5431" y="353318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5" name="Line 115">
                <a:extLst>
                  <a:ext uri="{FF2B5EF4-FFF2-40B4-BE49-F238E27FC236}">
                    <a16:creationId xmlns:a16="http://schemas.microsoft.com/office/drawing/2014/main" xmlns="" id="{273667A0-6384-DEAB-E574-34AD66591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82274" y="353318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6" name="Line 116">
                <a:extLst>
                  <a:ext uri="{FF2B5EF4-FFF2-40B4-BE49-F238E27FC236}">
                    <a16:creationId xmlns:a16="http://schemas.microsoft.com/office/drawing/2014/main" xmlns="" id="{FC8CB5DF-9F11-5387-DF19-2E3BE8C42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3605" y="363139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7" name="Line 117">
                <a:extLst>
                  <a:ext uri="{FF2B5EF4-FFF2-40B4-BE49-F238E27FC236}">
                    <a16:creationId xmlns:a16="http://schemas.microsoft.com/office/drawing/2014/main" xmlns="" id="{4510201F-444F-C501-DD72-22D58CB5F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7293" y="365217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8" name="Line 118">
                <a:extLst>
                  <a:ext uri="{FF2B5EF4-FFF2-40B4-BE49-F238E27FC236}">
                    <a16:creationId xmlns:a16="http://schemas.microsoft.com/office/drawing/2014/main" xmlns="" id="{A73FCE3A-6544-ABFF-E430-B4BB068528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16105" y="373527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69" name="Line 119">
                <a:extLst>
                  <a:ext uri="{FF2B5EF4-FFF2-40B4-BE49-F238E27FC236}">
                    <a16:creationId xmlns:a16="http://schemas.microsoft.com/office/drawing/2014/main" xmlns="" id="{9F4A9138-FA76-920A-A83C-F0753D6167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3481" y="375605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0" name="Line 120">
                <a:extLst>
                  <a:ext uri="{FF2B5EF4-FFF2-40B4-BE49-F238E27FC236}">
                    <a16:creationId xmlns:a16="http://schemas.microsoft.com/office/drawing/2014/main" xmlns="" id="{E84A36FD-7621-8182-8C86-FFEE22039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64014" y="3778720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1" name="Line 121">
                <a:extLst>
                  <a:ext uri="{FF2B5EF4-FFF2-40B4-BE49-F238E27FC236}">
                    <a16:creationId xmlns:a16="http://schemas.microsoft.com/office/drawing/2014/main" xmlns="" id="{1BBC6073-C86B-EA43-2A32-7D1015BCC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83021" y="3822161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2" name="Line 122">
                <a:extLst>
                  <a:ext uri="{FF2B5EF4-FFF2-40B4-BE49-F238E27FC236}">
                    <a16:creationId xmlns:a16="http://schemas.microsoft.com/office/drawing/2014/main" xmlns="" id="{3588CBC8-49FE-E8AD-D245-8B9D91733F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60203" y="3822161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3" name="Line 123">
                <a:extLst>
                  <a:ext uri="{FF2B5EF4-FFF2-40B4-BE49-F238E27FC236}">
                    <a16:creationId xmlns:a16="http://schemas.microsoft.com/office/drawing/2014/main" xmlns="" id="{48CF15A4-8732-7013-C816-FAE2E1AFB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11532" y="3867490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4" name="Line 124">
                <a:extLst>
                  <a:ext uri="{FF2B5EF4-FFF2-40B4-BE49-F238E27FC236}">
                    <a16:creationId xmlns:a16="http://schemas.microsoft.com/office/drawing/2014/main" xmlns="" id="{CD6A3418-0088-55B4-F578-4106CC88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31303" y="389015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5" name="Line 125">
                <a:extLst>
                  <a:ext uri="{FF2B5EF4-FFF2-40B4-BE49-F238E27FC236}">
                    <a16:creationId xmlns:a16="http://schemas.microsoft.com/office/drawing/2014/main" xmlns="" id="{9D8DA0DE-ED4C-35D9-92FB-4AB2C0B08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38147" y="389015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6" name="Line 126">
                <a:extLst>
                  <a:ext uri="{FF2B5EF4-FFF2-40B4-BE49-F238E27FC236}">
                    <a16:creationId xmlns:a16="http://schemas.microsoft.com/office/drawing/2014/main" xmlns="" id="{073F9322-29A8-25FD-457B-B93F36743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82632" y="389015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7" name="Line 127">
                <a:extLst>
                  <a:ext uri="{FF2B5EF4-FFF2-40B4-BE49-F238E27FC236}">
                    <a16:creationId xmlns:a16="http://schemas.microsoft.com/office/drawing/2014/main" xmlns="" id="{DC668F6C-59A7-E6C8-1D68-D73847951D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05823" y="389015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8" name="Line 128">
                <a:extLst>
                  <a:ext uri="{FF2B5EF4-FFF2-40B4-BE49-F238E27FC236}">
                    <a16:creationId xmlns:a16="http://schemas.microsoft.com/office/drawing/2014/main" xmlns="" id="{6C06A986-E8D7-A5B4-C193-ABC3B0959B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04299" y="391470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79" name="Line 129">
                <a:extLst>
                  <a:ext uri="{FF2B5EF4-FFF2-40B4-BE49-F238E27FC236}">
                    <a16:creationId xmlns:a16="http://schemas.microsoft.com/office/drawing/2014/main" xmlns="" id="{AD01B8E3-B8D7-CDD6-8194-704338867D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45363" y="391470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0" name="Line 130">
                <a:extLst>
                  <a:ext uri="{FF2B5EF4-FFF2-40B4-BE49-F238E27FC236}">
                    <a16:creationId xmlns:a16="http://schemas.microsoft.com/office/drawing/2014/main" xmlns="" id="{B9D52434-C29E-5B6E-99E9-3003BE7E1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5434" y="394303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1" name="Line 131">
                <a:extLst>
                  <a:ext uri="{FF2B5EF4-FFF2-40B4-BE49-F238E27FC236}">
                    <a16:creationId xmlns:a16="http://schemas.microsoft.com/office/drawing/2014/main" xmlns="" id="{7F3D9101-E6D6-14DC-0C9F-A757FEED3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45737" y="394303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2" name="Line 132">
                <a:extLst>
                  <a:ext uri="{FF2B5EF4-FFF2-40B4-BE49-F238E27FC236}">
                    <a16:creationId xmlns:a16="http://schemas.microsoft.com/office/drawing/2014/main" xmlns="" id="{3C85D7F8-30B1-3A35-18D3-AD1BE65333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93646" y="394303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xmlns="" id="{1C4C754E-C4E0-362F-B39B-6F755B2A8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41554" y="394303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4" name="Line 134">
                <a:extLst>
                  <a:ext uri="{FF2B5EF4-FFF2-40B4-BE49-F238E27FC236}">
                    <a16:creationId xmlns:a16="http://schemas.microsoft.com/office/drawing/2014/main" xmlns="" id="{9047F3E0-C836-7350-CF20-65DD9626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55242" y="394303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5" name="Line 135">
                <a:extLst>
                  <a:ext uri="{FF2B5EF4-FFF2-40B4-BE49-F238E27FC236}">
                    <a16:creationId xmlns:a16="http://schemas.microsoft.com/office/drawing/2014/main" xmlns="" id="{2E6DD427-173E-5488-F194-7BB195FE2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79194" y="3943039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6" name="Line 136">
                <a:extLst>
                  <a:ext uri="{FF2B5EF4-FFF2-40B4-BE49-F238E27FC236}">
                    <a16:creationId xmlns:a16="http://schemas.microsoft.com/office/drawing/2014/main" xmlns="" id="{B42648F3-70FE-9CA0-AEFD-E0357AA99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92882" y="397892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7" name="Line 137">
                <a:extLst>
                  <a:ext uri="{FF2B5EF4-FFF2-40B4-BE49-F238E27FC236}">
                    <a16:creationId xmlns:a16="http://schemas.microsoft.com/office/drawing/2014/main" xmlns="" id="{9E44C2E9-E2C2-8BD6-1DD7-04C413960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23681" y="397892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8" name="Line 138">
                <a:extLst>
                  <a:ext uri="{FF2B5EF4-FFF2-40B4-BE49-F238E27FC236}">
                    <a16:creationId xmlns:a16="http://schemas.microsoft.com/office/drawing/2014/main" xmlns="" id="{FA676C1E-1BC8-4C06-126F-11AE9F20A2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82229" y="405258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89" name="Line 139">
                <a:extLst>
                  <a:ext uri="{FF2B5EF4-FFF2-40B4-BE49-F238E27FC236}">
                    <a16:creationId xmlns:a16="http://schemas.microsoft.com/office/drawing/2014/main" xmlns="" id="{A6E947A8-C9CE-90A0-EECA-292E0F107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95917" y="405258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0" name="Line 140">
                <a:extLst>
                  <a:ext uri="{FF2B5EF4-FFF2-40B4-BE49-F238E27FC236}">
                    <a16:creationId xmlns:a16="http://schemas.microsoft.com/office/drawing/2014/main" xmlns="" id="{913EC292-87C1-76D8-69EC-35278F960C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26714" y="4052586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1" name="Line 141">
                <a:extLst>
                  <a:ext uri="{FF2B5EF4-FFF2-40B4-BE49-F238E27FC236}">
                    <a16:creationId xmlns:a16="http://schemas.microsoft.com/office/drawing/2014/main" xmlns="" id="{163C5C7D-A4F4-36A2-96ED-E900F593A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33557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2" name="Line 142">
                <a:extLst>
                  <a:ext uri="{FF2B5EF4-FFF2-40B4-BE49-F238E27FC236}">
                    <a16:creationId xmlns:a16="http://schemas.microsoft.com/office/drawing/2014/main" xmlns="" id="{689AD9BF-4F82-E5AC-AC23-2C035F06B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40402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3" name="Line 143">
                <a:extLst>
                  <a:ext uri="{FF2B5EF4-FFF2-40B4-BE49-F238E27FC236}">
                    <a16:creationId xmlns:a16="http://schemas.microsoft.com/office/drawing/2014/main" xmlns="" id="{B4515A3D-B710-A32F-F7A9-ACD1F9BD4A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4621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4" name="Line 144">
                <a:extLst>
                  <a:ext uri="{FF2B5EF4-FFF2-40B4-BE49-F238E27FC236}">
                    <a16:creationId xmlns:a16="http://schemas.microsoft.com/office/drawing/2014/main" xmlns="" id="{7AE27457-6436-1310-7AB1-0B3FDC61BB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22529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5" name="Line 145">
                <a:extLst>
                  <a:ext uri="{FF2B5EF4-FFF2-40B4-BE49-F238E27FC236}">
                    <a16:creationId xmlns:a16="http://schemas.microsoft.com/office/drawing/2014/main" xmlns="" id="{7F7C1E0F-B5F2-3335-1D76-08AB1948A2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21768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6" name="Line 146">
                <a:extLst>
                  <a:ext uri="{FF2B5EF4-FFF2-40B4-BE49-F238E27FC236}">
                    <a16:creationId xmlns:a16="http://schemas.microsoft.com/office/drawing/2014/main" xmlns="" id="{2CCB7943-B5EA-17D7-6A5E-CD1F7CE682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2832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7" name="Line 147">
                <a:extLst>
                  <a:ext uri="{FF2B5EF4-FFF2-40B4-BE49-F238E27FC236}">
                    <a16:creationId xmlns:a16="http://schemas.microsoft.com/office/drawing/2014/main" xmlns="" id="{9A493F06-3EBA-4797-42C0-0C2E7EBCB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22903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8" name="Line 148">
                <a:extLst>
                  <a:ext uri="{FF2B5EF4-FFF2-40B4-BE49-F238E27FC236}">
                    <a16:creationId xmlns:a16="http://schemas.microsoft.com/office/drawing/2014/main" xmlns="" id="{5AACAF42-E491-CF21-9A6C-0FD49147C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50279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699" name="Line 149">
                <a:extLst>
                  <a:ext uri="{FF2B5EF4-FFF2-40B4-BE49-F238E27FC236}">
                    <a16:creationId xmlns:a16="http://schemas.microsoft.com/office/drawing/2014/main" xmlns="" id="{434FB3E4-9CC0-C191-6FC3-F466DD90A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67388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xmlns="" id="{98F4F80F-6603-C21C-DEED-24D665F0F0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4764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01" name="Line 151">
                <a:extLst>
                  <a:ext uri="{FF2B5EF4-FFF2-40B4-BE49-F238E27FC236}">
                    <a16:creationId xmlns:a16="http://schemas.microsoft.com/office/drawing/2014/main" xmlns="" id="{C7362500-F1DB-69FB-A7DD-0DFB2AAC8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17956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02" name="Line 152">
                <a:extLst>
                  <a:ext uri="{FF2B5EF4-FFF2-40B4-BE49-F238E27FC236}">
                    <a16:creationId xmlns:a16="http://schemas.microsoft.com/office/drawing/2014/main" xmlns="" id="{CCB852FB-AC04-96F2-76BE-5DB671ECE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92479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703" name="Line 153">
                <a:extLst>
                  <a:ext uri="{FF2B5EF4-FFF2-40B4-BE49-F238E27FC236}">
                    <a16:creationId xmlns:a16="http://schemas.microsoft.com/office/drawing/2014/main" xmlns="" id="{3AAD29CF-2001-BCCE-DFD4-33127212C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90955" y="4097915"/>
                <a:ext cx="0" cy="88771"/>
              </a:xfrm>
              <a:prstGeom prst="line">
                <a:avLst/>
              </a:prstGeom>
              <a:noFill/>
              <a:ln w="19050" cap="flat">
                <a:solidFill>
                  <a:srgbClr val="00508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724" name="Freeform 155">
              <a:extLst>
                <a:ext uri="{FF2B5EF4-FFF2-40B4-BE49-F238E27FC236}">
                  <a16:creationId xmlns:a16="http://schemas.microsoft.com/office/drawing/2014/main" xmlns="" id="{5D0C6525-5DCC-7FDD-D564-18439327D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710" y="1192385"/>
              <a:ext cx="5208080" cy="2454770"/>
            </a:xfrm>
            <a:custGeom>
              <a:avLst/>
              <a:gdLst>
                <a:gd name="T0" fmla="*/ 19 w 1801"/>
                <a:gd name="T1" fmla="*/ 8 h 1538"/>
                <a:gd name="T2" fmla="*/ 47 w 1801"/>
                <a:gd name="T3" fmla="*/ 24 h 1538"/>
                <a:gd name="T4" fmla="*/ 65 w 1801"/>
                <a:gd name="T5" fmla="*/ 40 h 1538"/>
                <a:gd name="T6" fmla="*/ 84 w 1801"/>
                <a:gd name="T7" fmla="*/ 57 h 1538"/>
                <a:gd name="T8" fmla="*/ 93 w 1801"/>
                <a:gd name="T9" fmla="*/ 65 h 1538"/>
                <a:gd name="T10" fmla="*/ 95 w 1801"/>
                <a:gd name="T11" fmla="*/ 106 h 1538"/>
                <a:gd name="T12" fmla="*/ 101 w 1801"/>
                <a:gd name="T13" fmla="*/ 131 h 1538"/>
                <a:gd name="T14" fmla="*/ 107 w 1801"/>
                <a:gd name="T15" fmla="*/ 171 h 1538"/>
                <a:gd name="T16" fmla="*/ 109 w 1801"/>
                <a:gd name="T17" fmla="*/ 213 h 1538"/>
                <a:gd name="T18" fmla="*/ 112 w 1801"/>
                <a:gd name="T19" fmla="*/ 229 h 1538"/>
                <a:gd name="T20" fmla="*/ 115 w 1801"/>
                <a:gd name="T21" fmla="*/ 254 h 1538"/>
                <a:gd name="T22" fmla="*/ 120 w 1801"/>
                <a:gd name="T23" fmla="*/ 263 h 1538"/>
                <a:gd name="T24" fmla="*/ 127 w 1801"/>
                <a:gd name="T25" fmla="*/ 287 h 1538"/>
                <a:gd name="T26" fmla="*/ 146 w 1801"/>
                <a:gd name="T27" fmla="*/ 305 h 1538"/>
                <a:gd name="T28" fmla="*/ 159 w 1801"/>
                <a:gd name="T29" fmla="*/ 321 h 1538"/>
                <a:gd name="T30" fmla="*/ 198 w 1801"/>
                <a:gd name="T31" fmla="*/ 337 h 1538"/>
                <a:gd name="T32" fmla="*/ 206 w 1801"/>
                <a:gd name="T33" fmla="*/ 355 h 1538"/>
                <a:gd name="T34" fmla="*/ 211 w 1801"/>
                <a:gd name="T35" fmla="*/ 381 h 1538"/>
                <a:gd name="T36" fmla="*/ 219 w 1801"/>
                <a:gd name="T37" fmla="*/ 416 h 1538"/>
                <a:gd name="T38" fmla="*/ 224 w 1801"/>
                <a:gd name="T39" fmla="*/ 452 h 1538"/>
                <a:gd name="T40" fmla="*/ 232 w 1801"/>
                <a:gd name="T41" fmla="*/ 469 h 1538"/>
                <a:gd name="T42" fmla="*/ 273 w 1801"/>
                <a:gd name="T43" fmla="*/ 488 h 1538"/>
                <a:gd name="T44" fmla="*/ 278 w 1801"/>
                <a:gd name="T45" fmla="*/ 505 h 1538"/>
                <a:gd name="T46" fmla="*/ 291 w 1801"/>
                <a:gd name="T47" fmla="*/ 524 h 1538"/>
                <a:gd name="T48" fmla="*/ 312 w 1801"/>
                <a:gd name="T49" fmla="*/ 543 h 1538"/>
                <a:gd name="T50" fmla="*/ 323 w 1801"/>
                <a:gd name="T51" fmla="*/ 580 h 1538"/>
                <a:gd name="T52" fmla="*/ 330 w 1801"/>
                <a:gd name="T53" fmla="*/ 598 h 1538"/>
                <a:gd name="T54" fmla="*/ 340 w 1801"/>
                <a:gd name="T55" fmla="*/ 617 h 1538"/>
                <a:gd name="T56" fmla="*/ 357 w 1801"/>
                <a:gd name="T57" fmla="*/ 635 h 1538"/>
                <a:gd name="T58" fmla="*/ 375 w 1801"/>
                <a:gd name="T59" fmla="*/ 654 h 1538"/>
                <a:gd name="T60" fmla="*/ 424 w 1801"/>
                <a:gd name="T61" fmla="*/ 674 h 1538"/>
                <a:gd name="T62" fmla="*/ 432 w 1801"/>
                <a:gd name="T63" fmla="*/ 712 h 1538"/>
                <a:gd name="T64" fmla="*/ 434 w 1801"/>
                <a:gd name="T65" fmla="*/ 741 h 1538"/>
                <a:gd name="T66" fmla="*/ 437 w 1801"/>
                <a:gd name="T67" fmla="*/ 779 h 1538"/>
                <a:gd name="T68" fmla="*/ 449 w 1801"/>
                <a:gd name="T69" fmla="*/ 799 h 1538"/>
                <a:gd name="T70" fmla="*/ 455 w 1801"/>
                <a:gd name="T71" fmla="*/ 819 h 1538"/>
                <a:gd name="T72" fmla="*/ 525 w 1801"/>
                <a:gd name="T73" fmla="*/ 838 h 1538"/>
                <a:gd name="T74" fmla="*/ 543 w 1801"/>
                <a:gd name="T75" fmla="*/ 858 h 1538"/>
                <a:gd name="T76" fmla="*/ 551 w 1801"/>
                <a:gd name="T77" fmla="*/ 879 h 1538"/>
                <a:gd name="T78" fmla="*/ 554 w 1801"/>
                <a:gd name="T79" fmla="*/ 898 h 1538"/>
                <a:gd name="T80" fmla="*/ 559 w 1801"/>
                <a:gd name="T81" fmla="*/ 919 h 1538"/>
                <a:gd name="T82" fmla="*/ 566 w 1801"/>
                <a:gd name="T83" fmla="*/ 940 h 1538"/>
                <a:gd name="T84" fmla="*/ 592 w 1801"/>
                <a:gd name="T85" fmla="*/ 960 h 1538"/>
                <a:gd name="T86" fmla="*/ 624 w 1801"/>
                <a:gd name="T87" fmla="*/ 980 h 1538"/>
                <a:gd name="T88" fmla="*/ 639 w 1801"/>
                <a:gd name="T89" fmla="*/ 1001 h 1538"/>
                <a:gd name="T90" fmla="*/ 668 w 1801"/>
                <a:gd name="T91" fmla="*/ 1022 h 1538"/>
                <a:gd name="T92" fmla="*/ 673 w 1801"/>
                <a:gd name="T93" fmla="*/ 1044 h 1538"/>
                <a:gd name="T94" fmla="*/ 677 w 1801"/>
                <a:gd name="T95" fmla="*/ 1075 h 1538"/>
                <a:gd name="T96" fmla="*/ 702 w 1801"/>
                <a:gd name="T97" fmla="*/ 1097 h 1538"/>
                <a:gd name="T98" fmla="*/ 793 w 1801"/>
                <a:gd name="T99" fmla="*/ 1119 h 1538"/>
                <a:gd name="T100" fmla="*/ 829 w 1801"/>
                <a:gd name="T101" fmla="*/ 1142 h 1538"/>
                <a:gd name="T102" fmla="*/ 845 w 1801"/>
                <a:gd name="T103" fmla="*/ 1165 h 1538"/>
                <a:gd name="T104" fmla="*/ 990 w 1801"/>
                <a:gd name="T105" fmla="*/ 1189 h 1538"/>
                <a:gd name="T106" fmla="*/ 1131 w 1801"/>
                <a:gd name="T107" fmla="*/ 1214 h 1538"/>
                <a:gd name="T108" fmla="*/ 1307 w 1801"/>
                <a:gd name="T109" fmla="*/ 1248 h 1538"/>
                <a:gd name="T110" fmla="*/ 1450 w 1801"/>
                <a:gd name="T111" fmla="*/ 1287 h 1538"/>
                <a:gd name="T112" fmla="*/ 1801 w 1801"/>
                <a:gd name="T113" fmla="*/ 1538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1" h="153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44" y="8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7" y="16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55" y="24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65" y="33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80" y="40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6" y="57"/>
                  </a:lnTo>
                  <a:lnTo>
                    <a:pt x="86" y="65"/>
                  </a:lnTo>
                  <a:lnTo>
                    <a:pt x="86" y="65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106"/>
                  </a:lnTo>
                  <a:lnTo>
                    <a:pt x="95" y="106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101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7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2" y="222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15" y="229"/>
                  </a:lnTo>
                  <a:lnTo>
                    <a:pt x="115" y="229"/>
                  </a:lnTo>
                  <a:lnTo>
                    <a:pt x="115" y="229"/>
                  </a:lnTo>
                  <a:lnTo>
                    <a:pt x="115" y="229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7" y="254"/>
                  </a:lnTo>
                  <a:lnTo>
                    <a:pt x="117" y="263"/>
                  </a:lnTo>
                  <a:lnTo>
                    <a:pt x="117" y="263"/>
                  </a:lnTo>
                  <a:lnTo>
                    <a:pt x="120" y="263"/>
                  </a:lnTo>
                  <a:lnTo>
                    <a:pt x="120" y="263"/>
                  </a:lnTo>
                  <a:lnTo>
                    <a:pt x="120" y="263"/>
                  </a:lnTo>
                  <a:lnTo>
                    <a:pt x="120" y="263"/>
                  </a:lnTo>
                  <a:lnTo>
                    <a:pt x="120" y="279"/>
                  </a:lnTo>
                  <a:lnTo>
                    <a:pt x="120" y="279"/>
                  </a:lnTo>
                  <a:lnTo>
                    <a:pt x="127" y="279"/>
                  </a:lnTo>
                  <a:lnTo>
                    <a:pt x="127" y="287"/>
                  </a:lnTo>
                  <a:lnTo>
                    <a:pt x="127" y="287"/>
                  </a:lnTo>
                  <a:lnTo>
                    <a:pt x="136" y="287"/>
                  </a:lnTo>
                  <a:lnTo>
                    <a:pt x="136" y="296"/>
                  </a:lnTo>
                  <a:lnTo>
                    <a:pt x="136" y="296"/>
                  </a:lnTo>
                  <a:lnTo>
                    <a:pt x="146" y="296"/>
                  </a:lnTo>
                  <a:lnTo>
                    <a:pt x="146" y="305"/>
                  </a:lnTo>
                  <a:lnTo>
                    <a:pt x="146" y="305"/>
                  </a:lnTo>
                  <a:lnTo>
                    <a:pt x="148" y="305"/>
                  </a:lnTo>
                  <a:lnTo>
                    <a:pt x="148" y="312"/>
                  </a:lnTo>
                  <a:lnTo>
                    <a:pt x="148" y="312"/>
                  </a:lnTo>
                  <a:lnTo>
                    <a:pt x="159" y="312"/>
                  </a:lnTo>
                  <a:lnTo>
                    <a:pt x="159" y="321"/>
                  </a:lnTo>
                  <a:lnTo>
                    <a:pt x="159" y="321"/>
                  </a:lnTo>
                  <a:lnTo>
                    <a:pt x="198" y="321"/>
                  </a:lnTo>
                  <a:lnTo>
                    <a:pt x="198" y="321"/>
                  </a:lnTo>
                  <a:lnTo>
                    <a:pt x="198" y="321"/>
                  </a:lnTo>
                  <a:lnTo>
                    <a:pt x="198" y="321"/>
                  </a:lnTo>
                  <a:lnTo>
                    <a:pt x="198" y="337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46"/>
                  </a:lnTo>
                  <a:lnTo>
                    <a:pt x="200" y="346"/>
                  </a:lnTo>
                  <a:lnTo>
                    <a:pt x="206" y="346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11" y="355"/>
                  </a:lnTo>
                  <a:lnTo>
                    <a:pt x="211" y="355"/>
                  </a:lnTo>
                  <a:lnTo>
                    <a:pt x="211" y="355"/>
                  </a:lnTo>
                  <a:lnTo>
                    <a:pt x="211" y="355"/>
                  </a:lnTo>
                  <a:lnTo>
                    <a:pt x="211" y="381"/>
                  </a:lnTo>
                  <a:lnTo>
                    <a:pt x="214" y="381"/>
                  </a:lnTo>
                  <a:lnTo>
                    <a:pt x="214" y="381"/>
                  </a:lnTo>
                  <a:lnTo>
                    <a:pt x="214" y="407"/>
                  </a:lnTo>
                  <a:lnTo>
                    <a:pt x="214" y="407"/>
                  </a:lnTo>
                  <a:lnTo>
                    <a:pt x="219" y="407"/>
                  </a:lnTo>
                  <a:lnTo>
                    <a:pt x="219" y="416"/>
                  </a:lnTo>
                  <a:lnTo>
                    <a:pt x="221" y="416"/>
                  </a:lnTo>
                  <a:lnTo>
                    <a:pt x="221" y="416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4" y="443"/>
                  </a:lnTo>
                  <a:lnTo>
                    <a:pt x="224" y="452"/>
                  </a:lnTo>
                  <a:lnTo>
                    <a:pt x="224" y="452"/>
                  </a:lnTo>
                  <a:lnTo>
                    <a:pt x="227" y="452"/>
                  </a:lnTo>
                  <a:lnTo>
                    <a:pt x="227" y="461"/>
                  </a:lnTo>
                  <a:lnTo>
                    <a:pt x="227" y="461"/>
                  </a:lnTo>
                  <a:lnTo>
                    <a:pt x="232" y="461"/>
                  </a:lnTo>
                  <a:lnTo>
                    <a:pt x="232" y="469"/>
                  </a:lnTo>
                  <a:lnTo>
                    <a:pt x="232" y="469"/>
                  </a:lnTo>
                  <a:lnTo>
                    <a:pt x="236" y="469"/>
                  </a:lnTo>
                  <a:lnTo>
                    <a:pt x="236" y="479"/>
                  </a:lnTo>
                  <a:lnTo>
                    <a:pt x="236" y="479"/>
                  </a:lnTo>
                  <a:lnTo>
                    <a:pt x="273" y="479"/>
                  </a:lnTo>
                  <a:lnTo>
                    <a:pt x="273" y="488"/>
                  </a:lnTo>
                  <a:lnTo>
                    <a:pt x="273" y="488"/>
                  </a:lnTo>
                  <a:lnTo>
                    <a:pt x="276" y="488"/>
                  </a:lnTo>
                  <a:lnTo>
                    <a:pt x="276" y="497"/>
                  </a:lnTo>
                  <a:lnTo>
                    <a:pt x="276" y="497"/>
                  </a:lnTo>
                  <a:lnTo>
                    <a:pt x="278" y="497"/>
                  </a:lnTo>
                  <a:lnTo>
                    <a:pt x="278" y="505"/>
                  </a:lnTo>
                  <a:lnTo>
                    <a:pt x="278" y="505"/>
                  </a:lnTo>
                  <a:lnTo>
                    <a:pt x="289" y="505"/>
                  </a:lnTo>
                  <a:lnTo>
                    <a:pt x="289" y="515"/>
                  </a:lnTo>
                  <a:lnTo>
                    <a:pt x="289" y="515"/>
                  </a:lnTo>
                  <a:lnTo>
                    <a:pt x="291" y="515"/>
                  </a:lnTo>
                  <a:lnTo>
                    <a:pt x="291" y="524"/>
                  </a:lnTo>
                  <a:lnTo>
                    <a:pt x="291" y="524"/>
                  </a:lnTo>
                  <a:lnTo>
                    <a:pt x="304" y="524"/>
                  </a:lnTo>
                  <a:lnTo>
                    <a:pt x="304" y="533"/>
                  </a:lnTo>
                  <a:lnTo>
                    <a:pt x="304" y="533"/>
                  </a:lnTo>
                  <a:lnTo>
                    <a:pt x="312" y="533"/>
                  </a:lnTo>
                  <a:lnTo>
                    <a:pt x="312" y="543"/>
                  </a:lnTo>
                  <a:lnTo>
                    <a:pt x="315" y="543"/>
                  </a:lnTo>
                  <a:lnTo>
                    <a:pt x="315" y="543"/>
                  </a:lnTo>
                  <a:lnTo>
                    <a:pt x="315" y="570"/>
                  </a:lnTo>
                  <a:lnTo>
                    <a:pt x="315" y="570"/>
                  </a:lnTo>
                  <a:lnTo>
                    <a:pt x="323" y="570"/>
                  </a:lnTo>
                  <a:lnTo>
                    <a:pt x="323" y="580"/>
                  </a:lnTo>
                  <a:lnTo>
                    <a:pt x="323" y="580"/>
                  </a:lnTo>
                  <a:lnTo>
                    <a:pt x="325" y="580"/>
                  </a:lnTo>
                  <a:lnTo>
                    <a:pt x="325" y="588"/>
                  </a:lnTo>
                  <a:lnTo>
                    <a:pt x="325" y="588"/>
                  </a:lnTo>
                  <a:lnTo>
                    <a:pt x="330" y="588"/>
                  </a:lnTo>
                  <a:lnTo>
                    <a:pt x="330" y="598"/>
                  </a:lnTo>
                  <a:lnTo>
                    <a:pt x="330" y="598"/>
                  </a:lnTo>
                  <a:lnTo>
                    <a:pt x="335" y="598"/>
                  </a:lnTo>
                  <a:lnTo>
                    <a:pt x="335" y="607"/>
                  </a:lnTo>
                  <a:lnTo>
                    <a:pt x="335" y="607"/>
                  </a:lnTo>
                  <a:lnTo>
                    <a:pt x="340" y="607"/>
                  </a:lnTo>
                  <a:lnTo>
                    <a:pt x="340" y="617"/>
                  </a:lnTo>
                  <a:lnTo>
                    <a:pt x="340" y="617"/>
                  </a:lnTo>
                  <a:lnTo>
                    <a:pt x="349" y="617"/>
                  </a:lnTo>
                  <a:lnTo>
                    <a:pt x="349" y="627"/>
                  </a:lnTo>
                  <a:lnTo>
                    <a:pt x="349" y="627"/>
                  </a:lnTo>
                  <a:lnTo>
                    <a:pt x="357" y="627"/>
                  </a:lnTo>
                  <a:lnTo>
                    <a:pt x="357" y="635"/>
                  </a:lnTo>
                  <a:lnTo>
                    <a:pt x="357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7" y="654"/>
                  </a:lnTo>
                  <a:lnTo>
                    <a:pt x="377" y="664"/>
                  </a:lnTo>
                  <a:lnTo>
                    <a:pt x="377" y="664"/>
                  </a:lnTo>
                  <a:lnTo>
                    <a:pt x="424" y="664"/>
                  </a:lnTo>
                  <a:lnTo>
                    <a:pt x="424" y="674"/>
                  </a:lnTo>
                  <a:lnTo>
                    <a:pt x="426" y="674"/>
                  </a:lnTo>
                  <a:lnTo>
                    <a:pt x="426" y="674"/>
                  </a:lnTo>
                  <a:lnTo>
                    <a:pt x="426" y="702"/>
                  </a:lnTo>
                  <a:lnTo>
                    <a:pt x="426" y="702"/>
                  </a:lnTo>
                  <a:lnTo>
                    <a:pt x="432" y="702"/>
                  </a:lnTo>
                  <a:lnTo>
                    <a:pt x="432" y="712"/>
                  </a:lnTo>
                  <a:lnTo>
                    <a:pt x="432" y="712"/>
                  </a:lnTo>
                  <a:lnTo>
                    <a:pt x="434" y="712"/>
                  </a:lnTo>
                  <a:lnTo>
                    <a:pt x="434" y="712"/>
                  </a:lnTo>
                  <a:lnTo>
                    <a:pt x="434" y="712"/>
                  </a:lnTo>
                  <a:lnTo>
                    <a:pt x="434" y="712"/>
                  </a:lnTo>
                  <a:lnTo>
                    <a:pt x="434" y="741"/>
                  </a:lnTo>
                  <a:lnTo>
                    <a:pt x="436" y="741"/>
                  </a:lnTo>
                  <a:lnTo>
                    <a:pt x="436" y="741"/>
                  </a:lnTo>
                  <a:lnTo>
                    <a:pt x="436" y="761"/>
                  </a:lnTo>
                  <a:lnTo>
                    <a:pt x="437" y="761"/>
                  </a:lnTo>
                  <a:lnTo>
                    <a:pt x="437" y="761"/>
                  </a:lnTo>
                  <a:lnTo>
                    <a:pt x="437" y="779"/>
                  </a:lnTo>
                  <a:lnTo>
                    <a:pt x="437" y="779"/>
                  </a:lnTo>
                  <a:lnTo>
                    <a:pt x="440" y="779"/>
                  </a:lnTo>
                  <a:lnTo>
                    <a:pt x="440" y="789"/>
                  </a:lnTo>
                  <a:lnTo>
                    <a:pt x="440" y="789"/>
                  </a:lnTo>
                  <a:lnTo>
                    <a:pt x="449" y="789"/>
                  </a:lnTo>
                  <a:lnTo>
                    <a:pt x="449" y="799"/>
                  </a:lnTo>
                  <a:lnTo>
                    <a:pt x="449" y="799"/>
                  </a:lnTo>
                  <a:lnTo>
                    <a:pt x="455" y="799"/>
                  </a:lnTo>
                  <a:lnTo>
                    <a:pt x="455" y="799"/>
                  </a:lnTo>
                  <a:lnTo>
                    <a:pt x="455" y="799"/>
                  </a:lnTo>
                  <a:lnTo>
                    <a:pt x="455" y="799"/>
                  </a:lnTo>
                  <a:lnTo>
                    <a:pt x="455" y="819"/>
                  </a:lnTo>
                  <a:lnTo>
                    <a:pt x="455" y="819"/>
                  </a:lnTo>
                  <a:lnTo>
                    <a:pt x="460" y="819"/>
                  </a:lnTo>
                  <a:lnTo>
                    <a:pt x="460" y="829"/>
                  </a:lnTo>
                  <a:lnTo>
                    <a:pt x="460" y="829"/>
                  </a:lnTo>
                  <a:lnTo>
                    <a:pt x="525" y="829"/>
                  </a:lnTo>
                  <a:lnTo>
                    <a:pt x="525" y="838"/>
                  </a:lnTo>
                  <a:lnTo>
                    <a:pt x="525" y="838"/>
                  </a:lnTo>
                  <a:lnTo>
                    <a:pt x="543" y="838"/>
                  </a:lnTo>
                  <a:lnTo>
                    <a:pt x="543" y="838"/>
                  </a:lnTo>
                  <a:lnTo>
                    <a:pt x="543" y="838"/>
                  </a:lnTo>
                  <a:lnTo>
                    <a:pt x="543" y="838"/>
                  </a:lnTo>
                  <a:lnTo>
                    <a:pt x="543" y="858"/>
                  </a:lnTo>
                  <a:lnTo>
                    <a:pt x="543" y="858"/>
                  </a:lnTo>
                  <a:lnTo>
                    <a:pt x="546" y="858"/>
                  </a:lnTo>
                  <a:lnTo>
                    <a:pt x="546" y="868"/>
                  </a:lnTo>
                  <a:lnTo>
                    <a:pt x="546" y="868"/>
                  </a:lnTo>
                  <a:lnTo>
                    <a:pt x="551" y="868"/>
                  </a:lnTo>
                  <a:lnTo>
                    <a:pt x="551" y="879"/>
                  </a:lnTo>
                  <a:lnTo>
                    <a:pt x="551" y="879"/>
                  </a:lnTo>
                  <a:lnTo>
                    <a:pt x="553" y="879"/>
                  </a:lnTo>
                  <a:lnTo>
                    <a:pt x="553" y="889"/>
                  </a:lnTo>
                  <a:lnTo>
                    <a:pt x="553" y="889"/>
                  </a:lnTo>
                  <a:lnTo>
                    <a:pt x="554" y="889"/>
                  </a:lnTo>
                  <a:lnTo>
                    <a:pt x="554" y="898"/>
                  </a:lnTo>
                  <a:lnTo>
                    <a:pt x="554" y="898"/>
                  </a:lnTo>
                  <a:lnTo>
                    <a:pt x="556" y="898"/>
                  </a:lnTo>
                  <a:lnTo>
                    <a:pt x="556" y="909"/>
                  </a:lnTo>
                  <a:lnTo>
                    <a:pt x="556" y="909"/>
                  </a:lnTo>
                  <a:lnTo>
                    <a:pt x="559" y="909"/>
                  </a:lnTo>
                  <a:lnTo>
                    <a:pt x="559" y="919"/>
                  </a:lnTo>
                  <a:lnTo>
                    <a:pt x="559" y="919"/>
                  </a:lnTo>
                  <a:lnTo>
                    <a:pt x="564" y="919"/>
                  </a:lnTo>
                  <a:lnTo>
                    <a:pt x="564" y="929"/>
                  </a:lnTo>
                  <a:lnTo>
                    <a:pt x="564" y="929"/>
                  </a:lnTo>
                  <a:lnTo>
                    <a:pt x="566" y="929"/>
                  </a:lnTo>
                  <a:lnTo>
                    <a:pt x="566" y="940"/>
                  </a:lnTo>
                  <a:lnTo>
                    <a:pt x="566" y="940"/>
                  </a:lnTo>
                  <a:lnTo>
                    <a:pt x="567" y="940"/>
                  </a:lnTo>
                  <a:lnTo>
                    <a:pt x="567" y="950"/>
                  </a:lnTo>
                  <a:lnTo>
                    <a:pt x="567" y="950"/>
                  </a:lnTo>
                  <a:lnTo>
                    <a:pt x="592" y="950"/>
                  </a:lnTo>
                  <a:lnTo>
                    <a:pt x="592" y="960"/>
                  </a:lnTo>
                  <a:lnTo>
                    <a:pt x="592" y="960"/>
                  </a:lnTo>
                  <a:lnTo>
                    <a:pt x="611" y="960"/>
                  </a:lnTo>
                  <a:lnTo>
                    <a:pt x="611" y="970"/>
                  </a:lnTo>
                  <a:lnTo>
                    <a:pt x="611" y="970"/>
                  </a:lnTo>
                  <a:lnTo>
                    <a:pt x="624" y="970"/>
                  </a:lnTo>
                  <a:lnTo>
                    <a:pt x="624" y="980"/>
                  </a:lnTo>
                  <a:lnTo>
                    <a:pt x="624" y="980"/>
                  </a:lnTo>
                  <a:lnTo>
                    <a:pt x="630" y="980"/>
                  </a:lnTo>
                  <a:lnTo>
                    <a:pt x="630" y="991"/>
                  </a:lnTo>
                  <a:lnTo>
                    <a:pt x="630" y="991"/>
                  </a:lnTo>
                  <a:lnTo>
                    <a:pt x="639" y="991"/>
                  </a:lnTo>
                  <a:lnTo>
                    <a:pt x="639" y="1001"/>
                  </a:lnTo>
                  <a:lnTo>
                    <a:pt x="639" y="1001"/>
                  </a:lnTo>
                  <a:lnTo>
                    <a:pt x="649" y="1001"/>
                  </a:lnTo>
                  <a:lnTo>
                    <a:pt x="649" y="1012"/>
                  </a:lnTo>
                  <a:lnTo>
                    <a:pt x="649" y="1012"/>
                  </a:lnTo>
                  <a:lnTo>
                    <a:pt x="668" y="1012"/>
                  </a:lnTo>
                  <a:lnTo>
                    <a:pt x="668" y="1022"/>
                  </a:lnTo>
                  <a:lnTo>
                    <a:pt x="668" y="1022"/>
                  </a:lnTo>
                  <a:lnTo>
                    <a:pt x="670" y="1022"/>
                  </a:lnTo>
                  <a:lnTo>
                    <a:pt x="670" y="1033"/>
                  </a:lnTo>
                  <a:lnTo>
                    <a:pt x="670" y="1033"/>
                  </a:lnTo>
                  <a:lnTo>
                    <a:pt x="673" y="1033"/>
                  </a:lnTo>
                  <a:lnTo>
                    <a:pt x="673" y="1044"/>
                  </a:lnTo>
                  <a:lnTo>
                    <a:pt x="675" y="1044"/>
                  </a:lnTo>
                  <a:lnTo>
                    <a:pt x="675" y="1044"/>
                  </a:lnTo>
                  <a:lnTo>
                    <a:pt x="675" y="1064"/>
                  </a:lnTo>
                  <a:lnTo>
                    <a:pt x="675" y="1064"/>
                  </a:lnTo>
                  <a:lnTo>
                    <a:pt x="677" y="1064"/>
                  </a:lnTo>
                  <a:lnTo>
                    <a:pt x="677" y="1075"/>
                  </a:lnTo>
                  <a:lnTo>
                    <a:pt x="677" y="1075"/>
                  </a:lnTo>
                  <a:lnTo>
                    <a:pt x="689" y="1075"/>
                  </a:lnTo>
                  <a:lnTo>
                    <a:pt x="689" y="1086"/>
                  </a:lnTo>
                  <a:lnTo>
                    <a:pt x="689" y="1086"/>
                  </a:lnTo>
                  <a:lnTo>
                    <a:pt x="702" y="1086"/>
                  </a:lnTo>
                  <a:lnTo>
                    <a:pt x="702" y="1097"/>
                  </a:lnTo>
                  <a:lnTo>
                    <a:pt x="702" y="1097"/>
                  </a:lnTo>
                  <a:lnTo>
                    <a:pt x="782" y="1097"/>
                  </a:lnTo>
                  <a:lnTo>
                    <a:pt x="782" y="1108"/>
                  </a:lnTo>
                  <a:lnTo>
                    <a:pt x="782" y="1108"/>
                  </a:lnTo>
                  <a:lnTo>
                    <a:pt x="793" y="1108"/>
                  </a:lnTo>
                  <a:lnTo>
                    <a:pt x="793" y="1119"/>
                  </a:lnTo>
                  <a:lnTo>
                    <a:pt x="793" y="1119"/>
                  </a:lnTo>
                  <a:lnTo>
                    <a:pt x="824" y="1119"/>
                  </a:lnTo>
                  <a:lnTo>
                    <a:pt x="824" y="1130"/>
                  </a:lnTo>
                  <a:lnTo>
                    <a:pt x="824" y="1130"/>
                  </a:lnTo>
                  <a:lnTo>
                    <a:pt x="829" y="1130"/>
                  </a:lnTo>
                  <a:lnTo>
                    <a:pt x="829" y="1142"/>
                  </a:lnTo>
                  <a:lnTo>
                    <a:pt x="829" y="1142"/>
                  </a:lnTo>
                  <a:lnTo>
                    <a:pt x="837" y="1142"/>
                  </a:lnTo>
                  <a:lnTo>
                    <a:pt x="837" y="1153"/>
                  </a:lnTo>
                  <a:lnTo>
                    <a:pt x="837" y="1153"/>
                  </a:lnTo>
                  <a:lnTo>
                    <a:pt x="845" y="1153"/>
                  </a:lnTo>
                  <a:lnTo>
                    <a:pt x="845" y="1165"/>
                  </a:lnTo>
                  <a:lnTo>
                    <a:pt x="845" y="1165"/>
                  </a:lnTo>
                  <a:lnTo>
                    <a:pt x="990" y="1165"/>
                  </a:lnTo>
                  <a:lnTo>
                    <a:pt x="990" y="1165"/>
                  </a:lnTo>
                  <a:lnTo>
                    <a:pt x="990" y="1165"/>
                  </a:lnTo>
                  <a:lnTo>
                    <a:pt x="990" y="1165"/>
                  </a:lnTo>
                  <a:lnTo>
                    <a:pt x="990" y="1189"/>
                  </a:lnTo>
                  <a:lnTo>
                    <a:pt x="990" y="1189"/>
                  </a:lnTo>
                  <a:lnTo>
                    <a:pt x="1016" y="1189"/>
                  </a:lnTo>
                  <a:lnTo>
                    <a:pt x="1016" y="1201"/>
                  </a:lnTo>
                  <a:lnTo>
                    <a:pt x="1016" y="1201"/>
                  </a:lnTo>
                  <a:lnTo>
                    <a:pt x="1131" y="1201"/>
                  </a:lnTo>
                  <a:lnTo>
                    <a:pt x="1131" y="1214"/>
                  </a:lnTo>
                  <a:lnTo>
                    <a:pt x="1131" y="1214"/>
                  </a:lnTo>
                  <a:lnTo>
                    <a:pt x="1157" y="1214"/>
                  </a:lnTo>
                  <a:lnTo>
                    <a:pt x="1157" y="1229"/>
                  </a:lnTo>
                  <a:lnTo>
                    <a:pt x="1157" y="1229"/>
                  </a:lnTo>
                  <a:lnTo>
                    <a:pt x="1307" y="1229"/>
                  </a:lnTo>
                  <a:lnTo>
                    <a:pt x="1307" y="1248"/>
                  </a:lnTo>
                  <a:lnTo>
                    <a:pt x="1307" y="1248"/>
                  </a:lnTo>
                  <a:lnTo>
                    <a:pt x="1320" y="1248"/>
                  </a:lnTo>
                  <a:lnTo>
                    <a:pt x="1320" y="1267"/>
                  </a:lnTo>
                  <a:lnTo>
                    <a:pt x="1320" y="1267"/>
                  </a:lnTo>
                  <a:lnTo>
                    <a:pt x="1450" y="1267"/>
                  </a:lnTo>
                  <a:lnTo>
                    <a:pt x="1450" y="1287"/>
                  </a:lnTo>
                  <a:lnTo>
                    <a:pt x="1450" y="1287"/>
                  </a:lnTo>
                  <a:lnTo>
                    <a:pt x="1466" y="1287"/>
                  </a:lnTo>
                  <a:lnTo>
                    <a:pt x="1466" y="1311"/>
                  </a:lnTo>
                  <a:lnTo>
                    <a:pt x="1466" y="1311"/>
                  </a:lnTo>
                  <a:lnTo>
                    <a:pt x="1801" y="1311"/>
                  </a:lnTo>
                  <a:lnTo>
                    <a:pt x="1801" y="1538"/>
                  </a:lnTo>
                </a:path>
              </a:pathLst>
            </a:custGeom>
            <a:noFill/>
            <a:ln w="19050" cap="flat">
              <a:solidFill>
                <a:srgbClr val="00508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</p:grpSp>
      <p:grpSp>
        <p:nvGrpSpPr>
          <p:cNvPr id="736" name="Groupe 735">
            <a:extLst>
              <a:ext uri="{FF2B5EF4-FFF2-40B4-BE49-F238E27FC236}">
                <a16:creationId xmlns:a16="http://schemas.microsoft.com/office/drawing/2014/main" xmlns="" id="{D0990DD6-ACE3-1542-DB3A-B9D6340EBCCA}"/>
              </a:ext>
            </a:extLst>
          </p:cNvPr>
          <p:cNvGrpSpPr/>
          <p:nvPr/>
        </p:nvGrpSpPr>
        <p:grpSpPr>
          <a:xfrm>
            <a:off x="2173203" y="1099125"/>
            <a:ext cx="6744240" cy="3538478"/>
            <a:chOff x="2173203" y="1099125"/>
            <a:chExt cx="6744240" cy="3538478"/>
          </a:xfrm>
        </p:grpSpPr>
        <p:sp>
          <p:nvSpPr>
            <p:cNvPr id="599" name="Rectangle 32">
              <a:extLst>
                <a:ext uri="{FF2B5EF4-FFF2-40B4-BE49-F238E27FC236}">
                  <a16:creationId xmlns:a16="http://schemas.microsoft.com/office/drawing/2014/main" xmlns="" id="{5515C45F-6C15-6923-EA9A-3D3AAB1EF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267" y="4084436"/>
              <a:ext cx="98888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0" name="Rectangle 33">
              <a:extLst>
                <a:ext uri="{FF2B5EF4-FFF2-40B4-BE49-F238E27FC236}">
                  <a16:creationId xmlns:a16="http://schemas.microsoft.com/office/drawing/2014/main" xmlns="" id="{E7687C00-FAAC-52A6-E7D2-8B388E417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243" y="4084436"/>
              <a:ext cx="98888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1" name="Rectangle 34">
              <a:extLst>
                <a:ext uri="{FF2B5EF4-FFF2-40B4-BE49-F238E27FC236}">
                  <a16:creationId xmlns:a16="http://schemas.microsoft.com/office/drawing/2014/main" xmlns="" id="{10CE3986-FD30-2340-59A3-005A5B3BC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932" y="4084436"/>
              <a:ext cx="98888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2" name="Rectangle 35">
              <a:extLst>
                <a:ext uri="{FF2B5EF4-FFF2-40B4-BE49-F238E27FC236}">
                  <a16:creationId xmlns:a16="http://schemas.microsoft.com/office/drawing/2014/main" xmlns="" id="{F10B1B3A-AB05-01FF-62DA-F4C4148A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8283" y="4084436"/>
              <a:ext cx="98888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3" name="Rectangle 36">
              <a:extLst>
                <a:ext uri="{FF2B5EF4-FFF2-40B4-BE49-F238E27FC236}">
                  <a16:creationId xmlns:a16="http://schemas.microsoft.com/office/drawing/2014/main" xmlns="" id="{3E8309EC-7253-4F43-C066-936F67434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906" y="4084436"/>
              <a:ext cx="197775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12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4" name="Rectangle 37">
              <a:extLst>
                <a:ext uri="{FF2B5EF4-FFF2-40B4-BE49-F238E27FC236}">
                  <a16:creationId xmlns:a16="http://schemas.microsoft.com/office/drawing/2014/main" xmlns="" id="{8EE48C3C-CBC2-2E21-3280-208E939B4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64" y="4084436"/>
              <a:ext cx="197775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15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5" name="Rectangle 38">
              <a:extLst>
                <a:ext uri="{FF2B5EF4-FFF2-40B4-BE49-F238E27FC236}">
                  <a16:creationId xmlns:a16="http://schemas.microsoft.com/office/drawing/2014/main" xmlns="" id="{03F6BA24-4C4A-645B-B24C-A22765F83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790" y="4084436"/>
              <a:ext cx="197775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18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6" name="Rectangle 39">
              <a:extLst>
                <a:ext uri="{FF2B5EF4-FFF2-40B4-BE49-F238E27FC236}">
                  <a16:creationId xmlns:a16="http://schemas.microsoft.com/office/drawing/2014/main" xmlns="" id="{4C0BC507-2346-F981-C447-F9196B681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000" y="4084436"/>
              <a:ext cx="197775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21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7" name="Rectangle 40">
              <a:extLst>
                <a:ext uri="{FF2B5EF4-FFF2-40B4-BE49-F238E27FC236}">
                  <a16:creationId xmlns:a16="http://schemas.microsoft.com/office/drawing/2014/main" xmlns="" id="{FD7213E7-D8C4-A780-81C5-E672D2F45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1945" y="4084436"/>
              <a:ext cx="197775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24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8" name="Rectangle 41">
              <a:extLst>
                <a:ext uri="{FF2B5EF4-FFF2-40B4-BE49-F238E27FC236}">
                  <a16:creationId xmlns:a16="http://schemas.microsoft.com/office/drawing/2014/main" xmlns="" id="{42D499A9-3A3B-D657-C388-B2BF7FA7B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2338" y="4084436"/>
              <a:ext cx="197775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27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9" name="Rectangle 42">
              <a:extLst>
                <a:ext uri="{FF2B5EF4-FFF2-40B4-BE49-F238E27FC236}">
                  <a16:creationId xmlns:a16="http://schemas.microsoft.com/office/drawing/2014/main" xmlns="" id="{341B9410-6807-7897-408E-A4AF27F96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9128" y="4084436"/>
              <a:ext cx="197775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30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0" name="Rectangle 43">
              <a:extLst>
                <a:ext uri="{FF2B5EF4-FFF2-40B4-BE49-F238E27FC236}">
                  <a16:creationId xmlns:a16="http://schemas.microsoft.com/office/drawing/2014/main" xmlns="" id="{E509DA0C-88F0-E841-2D94-C37E3A205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1408" y="4084436"/>
              <a:ext cx="197775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33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1" name="Rectangle 44">
              <a:extLst>
                <a:ext uri="{FF2B5EF4-FFF2-40B4-BE49-F238E27FC236}">
                  <a16:creationId xmlns:a16="http://schemas.microsoft.com/office/drawing/2014/main" xmlns="" id="{123DCB57-180D-1705-A859-6ECAF4FFD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9668" y="4084436"/>
              <a:ext cx="197775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36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3" name="Rectangle 46">
              <a:extLst>
                <a:ext uri="{FF2B5EF4-FFF2-40B4-BE49-F238E27FC236}">
                  <a16:creationId xmlns:a16="http://schemas.microsoft.com/office/drawing/2014/main" xmlns="" id="{98ED9B67-B729-4213-895A-6835C844A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221" y="3914609"/>
              <a:ext cx="98888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4" name="Rectangle 47">
              <a:extLst>
                <a:ext uri="{FF2B5EF4-FFF2-40B4-BE49-F238E27FC236}">
                  <a16:creationId xmlns:a16="http://schemas.microsoft.com/office/drawing/2014/main" xmlns="" id="{DEE66BA1-63FA-8B2A-2D49-E20675D14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333" y="3633699"/>
              <a:ext cx="1977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5" name="Rectangle 48">
              <a:extLst>
                <a:ext uri="{FF2B5EF4-FFF2-40B4-BE49-F238E27FC236}">
                  <a16:creationId xmlns:a16="http://schemas.microsoft.com/office/drawing/2014/main" xmlns="" id="{3CCBE41C-2B83-C72A-3A27-E7341C32A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333" y="3351194"/>
              <a:ext cx="1977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6" name="Rectangle 49">
              <a:extLst>
                <a:ext uri="{FF2B5EF4-FFF2-40B4-BE49-F238E27FC236}">
                  <a16:creationId xmlns:a16="http://schemas.microsoft.com/office/drawing/2014/main" xmlns="" id="{BD9E2973-F4B6-0112-94FC-5894F23E5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333" y="3068687"/>
              <a:ext cx="1977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30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7" name="Rectangle 50">
              <a:extLst>
                <a:ext uri="{FF2B5EF4-FFF2-40B4-BE49-F238E27FC236}">
                  <a16:creationId xmlns:a16="http://schemas.microsoft.com/office/drawing/2014/main" xmlns="" id="{7878611D-15CB-5223-3D6B-C2A08C228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333" y="2789374"/>
              <a:ext cx="1977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40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8" name="Rectangle 51">
              <a:extLst>
                <a:ext uri="{FF2B5EF4-FFF2-40B4-BE49-F238E27FC236}">
                  <a16:creationId xmlns:a16="http://schemas.microsoft.com/office/drawing/2014/main" xmlns="" id="{509D35B9-0AB9-FF07-E5EA-A440D85DC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333" y="2506867"/>
              <a:ext cx="1977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9" name="Rectangle 52">
              <a:extLst>
                <a:ext uri="{FF2B5EF4-FFF2-40B4-BE49-F238E27FC236}">
                  <a16:creationId xmlns:a16="http://schemas.microsoft.com/office/drawing/2014/main" xmlns="" id="{72923F7C-9CFD-044C-0FBC-0BF9F7EAB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333" y="2224361"/>
              <a:ext cx="1977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0" name="Rectangle 53">
              <a:extLst>
                <a:ext uri="{FF2B5EF4-FFF2-40B4-BE49-F238E27FC236}">
                  <a16:creationId xmlns:a16="http://schemas.microsoft.com/office/drawing/2014/main" xmlns="" id="{D1E38CBD-AEB0-00D9-24CE-3E73DAB38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333" y="1943452"/>
              <a:ext cx="1977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70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1" name="Rectangle 54">
              <a:extLst>
                <a:ext uri="{FF2B5EF4-FFF2-40B4-BE49-F238E27FC236}">
                  <a16:creationId xmlns:a16="http://schemas.microsoft.com/office/drawing/2014/main" xmlns="" id="{0D532AA9-A985-BC0B-DE9B-4C0F6275F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333" y="1660945"/>
              <a:ext cx="1977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2" name="Rectangle 55">
              <a:extLst>
                <a:ext uri="{FF2B5EF4-FFF2-40B4-BE49-F238E27FC236}">
                  <a16:creationId xmlns:a16="http://schemas.microsoft.com/office/drawing/2014/main" xmlns="" id="{39833091-F127-E5DB-3EC0-E4F02E3BD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333" y="1378439"/>
              <a:ext cx="1977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3" name="Rectangle 56">
              <a:extLst>
                <a:ext uri="{FF2B5EF4-FFF2-40B4-BE49-F238E27FC236}">
                  <a16:creationId xmlns:a16="http://schemas.microsoft.com/office/drawing/2014/main" xmlns="" id="{930235EC-F0AF-1004-7505-944B78DC5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445" y="1099125"/>
              <a:ext cx="296664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defRPr/>
              </a:pPr>
              <a:r>
                <a:rPr lang="en-US" altLang="en-US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100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735" name="Groupe 734">
              <a:extLst>
                <a:ext uri="{FF2B5EF4-FFF2-40B4-BE49-F238E27FC236}">
                  <a16:creationId xmlns:a16="http://schemas.microsoft.com/office/drawing/2014/main" xmlns="" id="{332D81B6-D732-BB37-4D56-45C872ED0650}"/>
                </a:ext>
              </a:extLst>
            </p:cNvPr>
            <p:cNvGrpSpPr/>
            <p:nvPr/>
          </p:nvGrpSpPr>
          <p:grpSpPr>
            <a:xfrm>
              <a:off x="2784875" y="1176425"/>
              <a:ext cx="6040909" cy="2913924"/>
              <a:chOff x="2784875" y="1176425"/>
              <a:chExt cx="6040909" cy="2913924"/>
            </a:xfrm>
          </p:grpSpPr>
          <p:sp>
            <p:nvSpPr>
              <p:cNvPr id="612" name="Freeform 45">
                <a:extLst>
                  <a:ext uri="{FF2B5EF4-FFF2-40B4-BE49-F238E27FC236}">
                    <a16:creationId xmlns:a16="http://schemas.microsoft.com/office/drawing/2014/main" xmlns="" id="{26A19BA2-F1CB-F526-DEDA-AAA79284A4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25359" y="4007870"/>
                <a:ext cx="6000425" cy="82479"/>
              </a:xfrm>
              <a:custGeom>
                <a:avLst/>
                <a:gdLst>
                  <a:gd name="T0" fmla="*/ 0 w 2075"/>
                  <a:gd name="T1" fmla="*/ 0 h 55"/>
                  <a:gd name="T2" fmla="*/ 2075 w 2075"/>
                  <a:gd name="T3" fmla="*/ 0 h 55"/>
                  <a:gd name="T4" fmla="*/ 6 w 2075"/>
                  <a:gd name="T5" fmla="*/ 0 h 55"/>
                  <a:gd name="T6" fmla="*/ 6 w 2075"/>
                  <a:gd name="T7" fmla="*/ 55 h 55"/>
                  <a:gd name="T8" fmla="*/ 177 w 2075"/>
                  <a:gd name="T9" fmla="*/ 0 h 55"/>
                  <a:gd name="T10" fmla="*/ 177 w 2075"/>
                  <a:gd name="T11" fmla="*/ 55 h 55"/>
                  <a:gd name="T12" fmla="*/ 350 w 2075"/>
                  <a:gd name="T13" fmla="*/ 0 h 55"/>
                  <a:gd name="T14" fmla="*/ 350 w 2075"/>
                  <a:gd name="T15" fmla="*/ 55 h 55"/>
                  <a:gd name="T16" fmla="*/ 521 w 2075"/>
                  <a:gd name="T17" fmla="*/ 0 h 55"/>
                  <a:gd name="T18" fmla="*/ 521 w 2075"/>
                  <a:gd name="T19" fmla="*/ 55 h 55"/>
                  <a:gd name="T20" fmla="*/ 693 w 2075"/>
                  <a:gd name="T21" fmla="*/ 0 h 55"/>
                  <a:gd name="T22" fmla="*/ 693 w 2075"/>
                  <a:gd name="T23" fmla="*/ 55 h 55"/>
                  <a:gd name="T24" fmla="*/ 865 w 2075"/>
                  <a:gd name="T25" fmla="*/ 0 h 55"/>
                  <a:gd name="T26" fmla="*/ 865 w 2075"/>
                  <a:gd name="T27" fmla="*/ 55 h 55"/>
                  <a:gd name="T28" fmla="*/ 1037 w 2075"/>
                  <a:gd name="T29" fmla="*/ 0 h 55"/>
                  <a:gd name="T30" fmla="*/ 1037 w 2075"/>
                  <a:gd name="T31" fmla="*/ 55 h 55"/>
                  <a:gd name="T32" fmla="*/ 1209 w 2075"/>
                  <a:gd name="T33" fmla="*/ 0 h 55"/>
                  <a:gd name="T34" fmla="*/ 1209 w 2075"/>
                  <a:gd name="T35" fmla="*/ 55 h 55"/>
                  <a:gd name="T36" fmla="*/ 1381 w 2075"/>
                  <a:gd name="T37" fmla="*/ 0 h 55"/>
                  <a:gd name="T38" fmla="*/ 1381 w 2075"/>
                  <a:gd name="T39" fmla="*/ 55 h 55"/>
                  <a:gd name="T40" fmla="*/ 1553 w 2075"/>
                  <a:gd name="T41" fmla="*/ 0 h 55"/>
                  <a:gd name="T42" fmla="*/ 1553 w 2075"/>
                  <a:gd name="T43" fmla="*/ 55 h 55"/>
                  <a:gd name="T44" fmla="*/ 1725 w 2075"/>
                  <a:gd name="T45" fmla="*/ 0 h 55"/>
                  <a:gd name="T46" fmla="*/ 1725 w 2075"/>
                  <a:gd name="T47" fmla="*/ 55 h 55"/>
                  <a:gd name="T48" fmla="*/ 1897 w 2075"/>
                  <a:gd name="T49" fmla="*/ 0 h 55"/>
                  <a:gd name="T50" fmla="*/ 1897 w 2075"/>
                  <a:gd name="T51" fmla="*/ 55 h 55"/>
                  <a:gd name="T52" fmla="*/ 2069 w 2075"/>
                  <a:gd name="T53" fmla="*/ 0 h 55"/>
                  <a:gd name="T54" fmla="*/ 2069 w 2075"/>
                  <a:gd name="T5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75" h="55">
                    <a:moveTo>
                      <a:pt x="0" y="0"/>
                    </a:moveTo>
                    <a:lnTo>
                      <a:pt x="2075" y="0"/>
                    </a:lnTo>
                    <a:moveTo>
                      <a:pt x="6" y="0"/>
                    </a:moveTo>
                    <a:lnTo>
                      <a:pt x="6" y="55"/>
                    </a:lnTo>
                    <a:moveTo>
                      <a:pt x="177" y="0"/>
                    </a:moveTo>
                    <a:lnTo>
                      <a:pt x="177" y="55"/>
                    </a:lnTo>
                    <a:moveTo>
                      <a:pt x="350" y="0"/>
                    </a:moveTo>
                    <a:lnTo>
                      <a:pt x="350" y="55"/>
                    </a:lnTo>
                    <a:moveTo>
                      <a:pt x="521" y="0"/>
                    </a:moveTo>
                    <a:lnTo>
                      <a:pt x="521" y="55"/>
                    </a:lnTo>
                    <a:moveTo>
                      <a:pt x="693" y="0"/>
                    </a:moveTo>
                    <a:lnTo>
                      <a:pt x="693" y="55"/>
                    </a:lnTo>
                    <a:moveTo>
                      <a:pt x="865" y="0"/>
                    </a:moveTo>
                    <a:lnTo>
                      <a:pt x="865" y="55"/>
                    </a:lnTo>
                    <a:moveTo>
                      <a:pt x="1037" y="0"/>
                    </a:moveTo>
                    <a:lnTo>
                      <a:pt x="1037" y="55"/>
                    </a:lnTo>
                    <a:moveTo>
                      <a:pt x="1209" y="0"/>
                    </a:moveTo>
                    <a:lnTo>
                      <a:pt x="1209" y="55"/>
                    </a:lnTo>
                    <a:moveTo>
                      <a:pt x="1381" y="0"/>
                    </a:moveTo>
                    <a:lnTo>
                      <a:pt x="1381" y="55"/>
                    </a:lnTo>
                    <a:moveTo>
                      <a:pt x="1553" y="0"/>
                    </a:moveTo>
                    <a:lnTo>
                      <a:pt x="1553" y="55"/>
                    </a:lnTo>
                    <a:moveTo>
                      <a:pt x="1725" y="0"/>
                    </a:moveTo>
                    <a:lnTo>
                      <a:pt x="1725" y="55"/>
                    </a:lnTo>
                    <a:moveTo>
                      <a:pt x="1897" y="0"/>
                    </a:moveTo>
                    <a:lnTo>
                      <a:pt x="1897" y="55"/>
                    </a:lnTo>
                    <a:moveTo>
                      <a:pt x="2069" y="0"/>
                    </a:moveTo>
                    <a:lnTo>
                      <a:pt x="2069" y="55"/>
                    </a:lnTo>
                  </a:path>
                </a:pathLst>
              </a:custGeom>
              <a:noFill/>
              <a:ln w="12700" cap="flat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b="1" dirty="0">
                  <a:solidFill>
                    <a:srgbClr val="FFFFFF"/>
                  </a:solidFill>
                  <a:cs typeface="Calibri" panose="020F0502020204030204" pitchFamily="34" charset="0"/>
                </a:endParaRPr>
              </a:p>
            </p:txBody>
          </p:sp>
          <p:sp>
            <p:nvSpPr>
              <p:cNvPr id="624" name="Freeform 57">
                <a:extLst>
                  <a:ext uri="{FF2B5EF4-FFF2-40B4-BE49-F238E27FC236}">
                    <a16:creationId xmlns:a16="http://schemas.microsoft.com/office/drawing/2014/main" xmlns="" id="{C34961C1-407F-ABD3-0891-5E501BF475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4875" y="1176425"/>
                <a:ext cx="57836" cy="2841022"/>
              </a:xfrm>
              <a:custGeom>
                <a:avLst/>
                <a:gdLst>
                  <a:gd name="T0" fmla="*/ 55 w 55"/>
                  <a:gd name="T1" fmla="*/ 1780 h 1780"/>
                  <a:gd name="T2" fmla="*/ 55 w 55"/>
                  <a:gd name="T3" fmla="*/ 0 h 1780"/>
                  <a:gd name="T4" fmla="*/ 55 w 55"/>
                  <a:gd name="T5" fmla="*/ 1774 h 1780"/>
                  <a:gd name="T6" fmla="*/ 0 w 55"/>
                  <a:gd name="T7" fmla="*/ 1774 h 1780"/>
                  <a:gd name="T8" fmla="*/ 55 w 55"/>
                  <a:gd name="T9" fmla="*/ 1598 h 1780"/>
                  <a:gd name="T10" fmla="*/ 0 w 55"/>
                  <a:gd name="T11" fmla="*/ 1598 h 1780"/>
                  <a:gd name="T12" fmla="*/ 55 w 55"/>
                  <a:gd name="T13" fmla="*/ 1422 h 1780"/>
                  <a:gd name="T14" fmla="*/ 0 w 55"/>
                  <a:gd name="T15" fmla="*/ 1422 h 1780"/>
                  <a:gd name="T16" fmla="*/ 55 w 55"/>
                  <a:gd name="T17" fmla="*/ 1245 h 1780"/>
                  <a:gd name="T18" fmla="*/ 0 w 55"/>
                  <a:gd name="T19" fmla="*/ 1245 h 1780"/>
                  <a:gd name="T20" fmla="*/ 55 w 55"/>
                  <a:gd name="T21" fmla="*/ 1069 h 1780"/>
                  <a:gd name="T22" fmla="*/ 0 w 55"/>
                  <a:gd name="T23" fmla="*/ 1069 h 1780"/>
                  <a:gd name="T24" fmla="*/ 55 w 55"/>
                  <a:gd name="T25" fmla="*/ 892 h 1780"/>
                  <a:gd name="T26" fmla="*/ 0 w 55"/>
                  <a:gd name="T27" fmla="*/ 892 h 1780"/>
                  <a:gd name="T28" fmla="*/ 55 w 55"/>
                  <a:gd name="T29" fmla="*/ 715 h 1780"/>
                  <a:gd name="T30" fmla="*/ 0 w 55"/>
                  <a:gd name="T31" fmla="*/ 715 h 1780"/>
                  <a:gd name="T32" fmla="*/ 55 w 55"/>
                  <a:gd name="T33" fmla="*/ 539 h 1780"/>
                  <a:gd name="T34" fmla="*/ 0 w 55"/>
                  <a:gd name="T35" fmla="*/ 539 h 1780"/>
                  <a:gd name="T36" fmla="*/ 55 w 55"/>
                  <a:gd name="T37" fmla="*/ 363 h 1780"/>
                  <a:gd name="T38" fmla="*/ 0 w 55"/>
                  <a:gd name="T39" fmla="*/ 363 h 1780"/>
                  <a:gd name="T40" fmla="*/ 55 w 55"/>
                  <a:gd name="T41" fmla="*/ 186 h 1780"/>
                  <a:gd name="T42" fmla="*/ 0 w 55"/>
                  <a:gd name="T43" fmla="*/ 186 h 1780"/>
                  <a:gd name="T44" fmla="*/ 55 w 55"/>
                  <a:gd name="T45" fmla="*/ 10 h 1780"/>
                  <a:gd name="T46" fmla="*/ 0 w 55"/>
                  <a:gd name="T47" fmla="*/ 10 h 1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" h="1780">
                    <a:moveTo>
                      <a:pt x="55" y="1780"/>
                    </a:moveTo>
                    <a:lnTo>
                      <a:pt x="55" y="0"/>
                    </a:lnTo>
                    <a:moveTo>
                      <a:pt x="55" y="1774"/>
                    </a:moveTo>
                    <a:lnTo>
                      <a:pt x="0" y="1774"/>
                    </a:lnTo>
                    <a:moveTo>
                      <a:pt x="55" y="1598"/>
                    </a:moveTo>
                    <a:lnTo>
                      <a:pt x="0" y="1598"/>
                    </a:lnTo>
                    <a:moveTo>
                      <a:pt x="55" y="1422"/>
                    </a:moveTo>
                    <a:lnTo>
                      <a:pt x="0" y="1422"/>
                    </a:lnTo>
                    <a:moveTo>
                      <a:pt x="55" y="1245"/>
                    </a:moveTo>
                    <a:lnTo>
                      <a:pt x="0" y="1245"/>
                    </a:lnTo>
                    <a:moveTo>
                      <a:pt x="55" y="1069"/>
                    </a:moveTo>
                    <a:lnTo>
                      <a:pt x="0" y="1069"/>
                    </a:lnTo>
                    <a:moveTo>
                      <a:pt x="55" y="892"/>
                    </a:moveTo>
                    <a:lnTo>
                      <a:pt x="0" y="892"/>
                    </a:lnTo>
                    <a:moveTo>
                      <a:pt x="55" y="715"/>
                    </a:moveTo>
                    <a:lnTo>
                      <a:pt x="0" y="715"/>
                    </a:lnTo>
                    <a:moveTo>
                      <a:pt x="55" y="539"/>
                    </a:moveTo>
                    <a:lnTo>
                      <a:pt x="0" y="539"/>
                    </a:lnTo>
                    <a:moveTo>
                      <a:pt x="55" y="363"/>
                    </a:moveTo>
                    <a:lnTo>
                      <a:pt x="0" y="363"/>
                    </a:lnTo>
                    <a:moveTo>
                      <a:pt x="55" y="186"/>
                    </a:moveTo>
                    <a:lnTo>
                      <a:pt x="0" y="186"/>
                    </a:lnTo>
                    <a:moveTo>
                      <a:pt x="55" y="10"/>
                    </a:moveTo>
                    <a:lnTo>
                      <a:pt x="0" y="10"/>
                    </a:lnTo>
                  </a:path>
                </a:pathLst>
              </a:custGeom>
              <a:noFill/>
              <a:ln w="12700" cap="flat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b="1" dirty="0">
                  <a:solidFill>
                    <a:srgbClr val="FFFFFF"/>
                  </a:solidFill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725" name="Rectangle 156">
              <a:extLst>
                <a:ext uri="{FF2B5EF4-FFF2-40B4-BE49-F238E27FC236}">
                  <a16:creationId xmlns:a16="http://schemas.microsoft.com/office/drawing/2014/main" xmlns="" id="{B06114BA-72E1-7214-3D4F-8DA27A541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359" y="4360604"/>
              <a:ext cx="600042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b="1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Mois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26" name="Rectangle 157">
              <a:extLst>
                <a:ext uri="{FF2B5EF4-FFF2-40B4-BE49-F238E27FC236}">
                  <a16:creationId xmlns:a16="http://schemas.microsoft.com/office/drawing/2014/main" xmlns="" id="{104DBCBF-2034-EB41-7377-B8BE316683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906455" y="2516620"/>
              <a:ext cx="2767576" cy="234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b="1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Patients (%)</a:t>
              </a:r>
              <a:endParaRPr lang="en-US" alt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cxnSp>
        <p:nvCxnSpPr>
          <p:cNvPr id="727" name="Straight Connector 294">
            <a:extLst>
              <a:ext uri="{FF2B5EF4-FFF2-40B4-BE49-F238E27FC236}">
                <a16:creationId xmlns:a16="http://schemas.microsoft.com/office/drawing/2014/main" xmlns="" id="{11594805-2667-6CB5-AD78-854B93051C1D}"/>
              </a:ext>
            </a:extLst>
          </p:cNvPr>
          <p:cNvCxnSpPr>
            <a:cxnSpLocks/>
          </p:cNvCxnSpPr>
          <p:nvPr/>
        </p:nvCxnSpPr>
        <p:spPr>
          <a:xfrm flipH="1" flipV="1">
            <a:off x="4827222" y="1707644"/>
            <a:ext cx="2" cy="2304372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728" name="TextBox 295">
            <a:extLst>
              <a:ext uri="{FF2B5EF4-FFF2-40B4-BE49-F238E27FC236}">
                <a16:creationId xmlns:a16="http://schemas.microsoft.com/office/drawing/2014/main" xmlns="" id="{C2E9B6AC-3175-744F-7C5A-10204D449EF1}"/>
              </a:ext>
            </a:extLst>
          </p:cNvPr>
          <p:cNvSpPr txBox="1"/>
          <p:nvPr/>
        </p:nvSpPr>
        <p:spPr>
          <a:xfrm>
            <a:off x="4508937" y="1206952"/>
            <a:ext cx="671659" cy="55399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 defTabSz="34293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kern="600" spc="30" dirty="0">
                <a:solidFill>
                  <a:srgbClr val="005086"/>
                </a:solidFill>
                <a:cs typeface="Calibri" panose="020F0502020204030204" pitchFamily="34" charset="0"/>
              </a:rPr>
              <a:t>39,1%</a:t>
            </a:r>
          </a:p>
          <a:p>
            <a:pPr algn="ctr" defTabSz="34293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kern="600" spc="30" dirty="0">
                <a:solidFill>
                  <a:srgbClr val="FF7F4D"/>
                </a:solidFill>
                <a:cs typeface="Calibri" panose="020F0502020204030204" pitchFamily="34" charset="0"/>
              </a:rPr>
              <a:t>23,0%</a:t>
            </a:r>
          </a:p>
        </p:txBody>
      </p:sp>
      <p:cxnSp>
        <p:nvCxnSpPr>
          <p:cNvPr id="729" name="Straight Connector 296">
            <a:extLst>
              <a:ext uri="{FF2B5EF4-FFF2-40B4-BE49-F238E27FC236}">
                <a16:creationId xmlns:a16="http://schemas.microsoft.com/office/drawing/2014/main" xmlns="" id="{D162D111-2B8D-04D5-D1D0-FC31B8751C48}"/>
              </a:ext>
            </a:extLst>
          </p:cNvPr>
          <p:cNvCxnSpPr>
            <a:cxnSpLocks/>
          </p:cNvCxnSpPr>
          <p:nvPr/>
        </p:nvCxnSpPr>
        <p:spPr>
          <a:xfrm flipV="1">
            <a:off x="3834972" y="1626469"/>
            <a:ext cx="0" cy="2385548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5" name="Espace réservé du contenu 5">
            <a:extLst>
              <a:ext uri="{FF2B5EF4-FFF2-40B4-BE49-F238E27FC236}">
                <a16:creationId xmlns:a16="http://schemas.microsoft.com/office/drawing/2014/main" xmlns="" id="{43EB4681-F76C-4BA9-B566-AE34BC657F02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05555" y="5403509"/>
            <a:ext cx="10576775" cy="54213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Bénéfice en survie sans progression de 4,1 mois en faveur de l’association Pembrolizumab + chimiothérapie </a:t>
            </a:r>
            <a:r>
              <a:rPr lang="fr-FR" b="0" i="1" dirty="0"/>
              <a:t>vs </a:t>
            </a:r>
            <a:r>
              <a:rPr lang="fr-FR" b="0" dirty="0"/>
              <a:t>placébo + chimiothérapie dans la population CPS PD-L1 ≥10</a:t>
            </a:r>
          </a:p>
        </p:txBody>
      </p:sp>
      <p:sp>
        <p:nvSpPr>
          <p:cNvPr id="16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163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16340" cy="516866"/>
          </a:xfrm>
        </p:spPr>
        <p:txBody>
          <a:bodyPr/>
          <a:lstStyle/>
          <a:p>
            <a:pPr lvl="0"/>
            <a:r>
              <a:rPr lang="fr-FR" sz="3200" dirty="0"/>
              <a:t>Association ICI </a:t>
            </a:r>
            <a:r>
              <a:rPr lang="fr-FR" sz="3200" dirty="0" smtClean="0"/>
              <a:t>(Pembrolizumab</a:t>
            </a:r>
            <a:r>
              <a:rPr lang="fr-FR" sz="3200" dirty="0"/>
              <a:t>) et chimiothérapie</a:t>
            </a:r>
          </a:p>
        </p:txBody>
      </p:sp>
    </p:spTree>
    <p:extLst>
      <p:ext uri="{BB962C8B-B14F-4D97-AF65-F5344CB8AC3E}">
        <p14:creationId xmlns:p14="http://schemas.microsoft.com/office/powerpoint/2010/main" val="1387151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D1C2D0C3-2817-2BB5-F42C-8BAD7644D9E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Pauline VAFLARD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xmlns="" id="{977495DC-4C9A-53D2-1F23-468F7B9E803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16225" y="1583079"/>
            <a:ext cx="7721146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Invitation(s) congrès et présentations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2ABA5BF6-E7AC-BF06-05FC-3FA7C0E86ED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MSD, Pfizer, Lilly, </a:t>
            </a:r>
            <a:r>
              <a:rPr lang="fr-FR" sz="2000" b="1" dirty="0" err="1" smtClean="0">
                <a:solidFill>
                  <a:srgbClr val="005086"/>
                </a:solidFill>
                <a:latin typeface="Century Gothic" panose="020B0502020202020204" pitchFamily="34" charset="0"/>
              </a:rPr>
              <a:t>Gilead</a:t>
            </a:r>
            <a:r>
              <a:rPr lang="fr-FR" sz="2000" b="1" dirty="0" smtClean="0">
                <a:solidFill>
                  <a:srgbClr val="005086"/>
                </a:solidFill>
                <a:latin typeface="Century Gothic" panose="020B0502020202020204" pitchFamily="34" charset="0"/>
              </a:rPr>
              <a:t>, </a:t>
            </a:r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AstraZeneca</a:t>
            </a:r>
            <a:endParaRPr lang="fr-FR" dirty="0"/>
          </a:p>
        </p:txBody>
      </p:sp>
      <p:sp>
        <p:nvSpPr>
          <p:cNvPr id="7" name="Espace réservé du texte 6">
            <a:extLst>
              <a:ext uri="{FF2B5EF4-FFF2-40B4-BE49-F238E27FC236}">
                <a16:creationId xmlns:a16="http://schemas.microsoft.com/office/drawing/2014/main" xmlns="" id="{A5583081-CA76-5C0C-D5D2-24E6A23D5EA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Table(s) ronde(s) scientifique(s)</a:t>
            </a:r>
            <a:b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</a:br>
            <a:endParaRPr lang="fr-FR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xmlns="" id="{96BA27E2-295B-E08F-3E24-83D97E0F2D1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Gilead</a:t>
            </a:r>
            <a:endParaRPr lang="fr-FR" dirty="0"/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xmlns="" id="{031DDE0D-25C3-8583-5404-F427C6D4605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2816225" y="3550527"/>
            <a:ext cx="7133318" cy="455457"/>
          </a:xfrm>
        </p:spPr>
        <p:txBody>
          <a:bodyPr/>
          <a:lstStyle/>
          <a:p>
            <a: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  <a:t>Ecriture d’article(s) scientifique(s)</a:t>
            </a:r>
            <a:br>
              <a:rPr lang="fr-FR" dirty="0">
                <a:solidFill>
                  <a:srgbClr val="FF7F4D"/>
                </a:solidFill>
                <a:latin typeface="Century Gothic" panose="020B0502020202020204" pitchFamily="34" charset="0"/>
              </a:rPr>
            </a:br>
            <a:endParaRPr lang="fr-FR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xmlns="" id="{ABC11812-CA45-65AD-F722-5F750424A74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fr-FR" sz="2000" b="1" dirty="0" err="1">
                <a:solidFill>
                  <a:srgbClr val="005086"/>
                </a:solidFill>
                <a:latin typeface="Century Gothic" panose="020B0502020202020204" pitchFamily="34" charset="0"/>
              </a:rPr>
              <a:t>Daiichi-Sankyo</a:t>
            </a:r>
            <a:endParaRPr lang="fr-FR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59A018D-1764-3E4A-CDA8-AA64E84449B2}"/>
              </a:ext>
            </a:extLst>
          </p:cNvPr>
          <p:cNvSpPr/>
          <p:nvPr/>
        </p:nvSpPr>
        <p:spPr>
          <a:xfrm>
            <a:off x="2409371" y="4579257"/>
            <a:ext cx="406854" cy="32657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732990" y="2740942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14AA4265-5D5B-C42A-93AD-9F2B9EE2CEA2}"/>
              </a:ext>
            </a:extLst>
          </p:cNvPr>
          <p:cNvSpPr/>
          <p:nvPr/>
        </p:nvSpPr>
        <p:spPr>
          <a:xfrm>
            <a:off x="2686982" y="3721478"/>
            <a:ext cx="95733" cy="95733"/>
          </a:xfrm>
          <a:prstGeom prst="rect">
            <a:avLst/>
          </a:prstGeom>
          <a:solidFill>
            <a:srgbClr val="FF7F4D"/>
          </a:solidFill>
          <a:ln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9975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Schmid P et al, Lancet Oncol, </a:t>
            </a:r>
            <a:r>
              <a:rPr lang="fr-FR" dirty="0"/>
              <a:t>2020</a:t>
            </a: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KEYNOTE-355</a:t>
            </a:r>
          </a:p>
        </p:txBody>
      </p:sp>
      <p:sp>
        <p:nvSpPr>
          <p:cNvPr id="9" name="Rectangle à coins arrondis 10">
            <a:extLst>
              <a:ext uri="{FF2B5EF4-FFF2-40B4-BE49-F238E27FC236}">
                <a16:creationId xmlns:a16="http://schemas.microsoft.com/office/drawing/2014/main" xmlns="" id="{73C66F12-AFDD-AB49-0A1E-48E53C4877B8}"/>
              </a:ext>
            </a:extLst>
          </p:cNvPr>
          <p:cNvSpPr/>
          <p:nvPr/>
        </p:nvSpPr>
        <p:spPr>
          <a:xfrm>
            <a:off x="1695517" y="856769"/>
            <a:ext cx="9063923" cy="514974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pSp>
        <p:nvGrpSpPr>
          <p:cNvPr id="845" name="Groupe 844">
            <a:extLst>
              <a:ext uri="{FF2B5EF4-FFF2-40B4-BE49-F238E27FC236}">
                <a16:creationId xmlns:a16="http://schemas.microsoft.com/office/drawing/2014/main" xmlns="" id="{36568D26-6E0C-8972-8F07-CAD988EFA758}"/>
              </a:ext>
            </a:extLst>
          </p:cNvPr>
          <p:cNvGrpSpPr/>
          <p:nvPr/>
        </p:nvGrpSpPr>
        <p:grpSpPr>
          <a:xfrm>
            <a:off x="1964577" y="934785"/>
            <a:ext cx="8525802" cy="5071725"/>
            <a:chOff x="1741153" y="1117540"/>
            <a:chExt cx="8525802" cy="5071725"/>
          </a:xfrm>
        </p:grpSpPr>
        <p:sp>
          <p:nvSpPr>
            <p:cNvPr id="5" name="Rectangle 287">
              <a:extLst>
                <a:ext uri="{FF2B5EF4-FFF2-40B4-BE49-F238E27FC236}">
                  <a16:creationId xmlns:a16="http://schemas.microsoft.com/office/drawing/2014/main" xmlns="" id="{40FB3FAB-FB10-4487-6785-AC45AE93B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153" y="3119006"/>
              <a:ext cx="8322327" cy="573422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7" name="Rectangle 287">
              <a:extLst>
                <a:ext uri="{FF2B5EF4-FFF2-40B4-BE49-F238E27FC236}">
                  <a16:creationId xmlns:a16="http://schemas.microsoft.com/office/drawing/2014/main" xmlns="" id="{28975825-7A24-8A0C-157D-36E1495FF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153" y="2248823"/>
              <a:ext cx="8322327" cy="503834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10" name="Rectangle 287">
              <a:extLst>
                <a:ext uri="{FF2B5EF4-FFF2-40B4-BE49-F238E27FC236}">
                  <a16:creationId xmlns:a16="http://schemas.microsoft.com/office/drawing/2014/main" xmlns="" id="{24E94323-CB71-1E9C-8C30-57F074B01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153" y="1723821"/>
              <a:ext cx="8322327" cy="128980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12" name="Rectangle 287">
              <a:extLst>
                <a:ext uri="{FF2B5EF4-FFF2-40B4-BE49-F238E27FC236}">
                  <a16:creationId xmlns:a16="http://schemas.microsoft.com/office/drawing/2014/main" xmlns="" id="{A752C939-6370-A0CC-AB80-BEBEE64E0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153" y="4081851"/>
              <a:ext cx="8322327" cy="367751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28" name="Rectangle 287">
              <a:extLst>
                <a:ext uri="{FF2B5EF4-FFF2-40B4-BE49-F238E27FC236}">
                  <a16:creationId xmlns:a16="http://schemas.microsoft.com/office/drawing/2014/main" xmlns="" id="{F68D09E9-C8F5-3454-967E-A065E67CF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153" y="4984289"/>
              <a:ext cx="8322327" cy="403381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29" name="Rectangle 288">
              <a:extLst>
                <a:ext uri="{FF2B5EF4-FFF2-40B4-BE49-F238E27FC236}">
                  <a16:creationId xmlns:a16="http://schemas.microsoft.com/office/drawing/2014/main" xmlns="" id="{400BB209-410C-2B33-A128-29050115F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481" y="5430219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0.0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0" name="Rectangle 289">
              <a:extLst>
                <a:ext uri="{FF2B5EF4-FFF2-40B4-BE49-F238E27FC236}">
                  <a16:creationId xmlns:a16="http://schemas.microsoft.com/office/drawing/2014/main" xmlns="" id="{9B489BCB-8864-6CC2-B2D6-7D6BF456E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390" y="5430219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1" name="Rectangle 290">
              <a:extLst>
                <a:ext uri="{FF2B5EF4-FFF2-40B4-BE49-F238E27FC236}">
                  <a16:creationId xmlns:a16="http://schemas.microsoft.com/office/drawing/2014/main" xmlns="" id="{B4D0D931-311F-C049-3781-FC0EE7B16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300" y="5430219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1.0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2" name="Rectangle 291">
              <a:extLst>
                <a:ext uri="{FF2B5EF4-FFF2-40B4-BE49-F238E27FC236}">
                  <a16:creationId xmlns:a16="http://schemas.microsoft.com/office/drawing/2014/main" xmlns="" id="{EA74D523-3657-4C4F-5AF0-A55A37293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374" y="5430219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3" name="Rectangle 292">
              <a:extLst>
                <a:ext uri="{FF2B5EF4-FFF2-40B4-BE49-F238E27FC236}">
                  <a16:creationId xmlns:a16="http://schemas.microsoft.com/office/drawing/2014/main" xmlns="" id="{BAD71E00-4A32-C453-1C7E-65DE12823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282" y="5430219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2.0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4" name="Rectangle 293">
              <a:extLst>
                <a:ext uri="{FF2B5EF4-FFF2-40B4-BE49-F238E27FC236}">
                  <a16:creationId xmlns:a16="http://schemas.microsoft.com/office/drawing/2014/main" xmlns="" id="{2FCBB51F-C11C-3F8B-6304-BEFE5767A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192" y="5430219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2.5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35" name="Freeform 294">
              <a:extLst>
                <a:ext uri="{FF2B5EF4-FFF2-40B4-BE49-F238E27FC236}">
                  <a16:creationId xmlns:a16="http://schemas.microsoft.com/office/drawing/2014/main" xmlns="" id="{53DB38C6-5302-3AA9-3940-5DCA8E386B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5717" y="5381614"/>
              <a:ext cx="2909026" cy="74954"/>
            </a:xfrm>
            <a:custGeom>
              <a:avLst/>
              <a:gdLst>
                <a:gd name="T0" fmla="*/ 0 w 1344"/>
                <a:gd name="T1" fmla="*/ 0 h 30"/>
                <a:gd name="T2" fmla="*/ 1344 w 1344"/>
                <a:gd name="T3" fmla="*/ 0 h 30"/>
                <a:gd name="T4" fmla="*/ 4 w 1344"/>
                <a:gd name="T5" fmla="*/ 0 h 30"/>
                <a:gd name="T6" fmla="*/ 4 w 1344"/>
                <a:gd name="T7" fmla="*/ 30 h 30"/>
                <a:gd name="T8" fmla="*/ 271 w 1344"/>
                <a:gd name="T9" fmla="*/ 0 h 30"/>
                <a:gd name="T10" fmla="*/ 271 w 1344"/>
                <a:gd name="T11" fmla="*/ 30 h 30"/>
                <a:gd name="T12" fmla="*/ 538 w 1344"/>
                <a:gd name="T13" fmla="*/ 0 h 30"/>
                <a:gd name="T14" fmla="*/ 538 w 1344"/>
                <a:gd name="T15" fmla="*/ 30 h 30"/>
                <a:gd name="T16" fmla="*/ 805 w 1344"/>
                <a:gd name="T17" fmla="*/ 0 h 30"/>
                <a:gd name="T18" fmla="*/ 805 w 1344"/>
                <a:gd name="T19" fmla="*/ 30 h 30"/>
                <a:gd name="T20" fmla="*/ 1072 w 1344"/>
                <a:gd name="T21" fmla="*/ 0 h 30"/>
                <a:gd name="T22" fmla="*/ 1072 w 1344"/>
                <a:gd name="T23" fmla="*/ 30 h 30"/>
                <a:gd name="T24" fmla="*/ 1340 w 1344"/>
                <a:gd name="T25" fmla="*/ 0 h 30"/>
                <a:gd name="T26" fmla="*/ 1340 w 1344"/>
                <a:gd name="T27" fmla="*/ 30 h 30"/>
                <a:gd name="T28" fmla="*/ 138 w 1344"/>
                <a:gd name="T29" fmla="*/ 0 h 30"/>
                <a:gd name="T30" fmla="*/ 138 w 1344"/>
                <a:gd name="T31" fmla="*/ 17 h 30"/>
                <a:gd name="T32" fmla="*/ 405 w 1344"/>
                <a:gd name="T33" fmla="*/ 0 h 30"/>
                <a:gd name="T34" fmla="*/ 405 w 1344"/>
                <a:gd name="T35" fmla="*/ 17 h 30"/>
                <a:gd name="T36" fmla="*/ 672 w 1344"/>
                <a:gd name="T37" fmla="*/ 0 h 30"/>
                <a:gd name="T38" fmla="*/ 672 w 1344"/>
                <a:gd name="T39" fmla="*/ 17 h 30"/>
                <a:gd name="T40" fmla="*/ 939 w 1344"/>
                <a:gd name="T41" fmla="*/ 0 h 30"/>
                <a:gd name="T42" fmla="*/ 939 w 1344"/>
                <a:gd name="T43" fmla="*/ 17 h 30"/>
                <a:gd name="T44" fmla="*/ 1206 w 1344"/>
                <a:gd name="T45" fmla="*/ 0 h 30"/>
                <a:gd name="T46" fmla="*/ 1206 w 1344"/>
                <a:gd name="T4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44" h="30">
                  <a:moveTo>
                    <a:pt x="0" y="0"/>
                  </a:moveTo>
                  <a:lnTo>
                    <a:pt x="1344" y="0"/>
                  </a:lnTo>
                  <a:moveTo>
                    <a:pt x="4" y="0"/>
                  </a:moveTo>
                  <a:lnTo>
                    <a:pt x="4" y="30"/>
                  </a:lnTo>
                  <a:moveTo>
                    <a:pt x="271" y="0"/>
                  </a:moveTo>
                  <a:lnTo>
                    <a:pt x="271" y="30"/>
                  </a:lnTo>
                  <a:moveTo>
                    <a:pt x="538" y="0"/>
                  </a:moveTo>
                  <a:lnTo>
                    <a:pt x="538" y="30"/>
                  </a:lnTo>
                  <a:moveTo>
                    <a:pt x="805" y="0"/>
                  </a:moveTo>
                  <a:lnTo>
                    <a:pt x="805" y="30"/>
                  </a:lnTo>
                  <a:moveTo>
                    <a:pt x="1072" y="0"/>
                  </a:moveTo>
                  <a:lnTo>
                    <a:pt x="1072" y="30"/>
                  </a:lnTo>
                  <a:moveTo>
                    <a:pt x="1340" y="0"/>
                  </a:moveTo>
                  <a:lnTo>
                    <a:pt x="1340" y="30"/>
                  </a:lnTo>
                  <a:moveTo>
                    <a:pt x="138" y="0"/>
                  </a:moveTo>
                  <a:lnTo>
                    <a:pt x="138" y="17"/>
                  </a:lnTo>
                  <a:moveTo>
                    <a:pt x="405" y="0"/>
                  </a:moveTo>
                  <a:lnTo>
                    <a:pt x="405" y="17"/>
                  </a:lnTo>
                  <a:moveTo>
                    <a:pt x="672" y="0"/>
                  </a:moveTo>
                  <a:lnTo>
                    <a:pt x="672" y="17"/>
                  </a:lnTo>
                  <a:moveTo>
                    <a:pt x="939" y="0"/>
                  </a:moveTo>
                  <a:lnTo>
                    <a:pt x="939" y="17"/>
                  </a:lnTo>
                  <a:moveTo>
                    <a:pt x="1206" y="0"/>
                  </a:moveTo>
                  <a:lnTo>
                    <a:pt x="1206" y="17"/>
                  </a:lnTo>
                </a:path>
              </a:pathLst>
            </a:custGeom>
            <a:noFill/>
            <a:ln w="285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1000" b="1" dirty="0">
                <a:solidFill>
                  <a:srgbClr val="FFFFFF"/>
                </a:solidFill>
                <a:cs typeface="Calibri" panose="020F0502020204030204" pitchFamily="34" charset="0"/>
              </a:endParaRPr>
            </a:p>
          </p:txBody>
        </p:sp>
        <p:sp>
          <p:nvSpPr>
            <p:cNvPr id="36" name="Line 295">
              <a:extLst>
                <a:ext uri="{FF2B5EF4-FFF2-40B4-BE49-F238E27FC236}">
                  <a16:creationId xmlns:a16="http://schemas.microsoft.com/office/drawing/2014/main" xmlns="" id="{DB6DA920-C655-43F5-5B74-8D0D92AFCB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40194" y="1726083"/>
              <a:ext cx="0" cy="3460665"/>
            </a:xfrm>
            <a:prstGeom prst="line">
              <a:avLst/>
            </a:prstGeom>
            <a:noFill/>
            <a:ln w="285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1000" b="1" dirty="0">
                <a:solidFill>
                  <a:srgbClr val="FFFFFF"/>
                </a:solidFill>
                <a:cs typeface="Calibri" panose="020F0502020204030204" pitchFamily="34" charset="0"/>
              </a:endParaRPr>
            </a:p>
          </p:txBody>
        </p:sp>
        <p:sp>
          <p:nvSpPr>
            <p:cNvPr id="37" name="Line 296">
              <a:extLst>
                <a:ext uri="{FF2B5EF4-FFF2-40B4-BE49-F238E27FC236}">
                  <a16:creationId xmlns:a16="http://schemas.microsoft.com/office/drawing/2014/main" xmlns="" id="{70E15384-FBB2-1EAB-6914-B1FAD374B0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5440" y="1791036"/>
              <a:ext cx="24241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38" name="Line 297">
              <a:extLst>
                <a:ext uri="{FF2B5EF4-FFF2-40B4-BE49-F238E27FC236}">
                  <a16:creationId xmlns:a16="http://schemas.microsoft.com/office/drawing/2014/main" xmlns="" id="{5C37BA57-94FE-6EC5-0942-8E406FCD3F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51462" y="1791036"/>
              <a:ext cx="18397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39" name="Line 298">
              <a:extLst>
                <a:ext uri="{FF2B5EF4-FFF2-40B4-BE49-F238E27FC236}">
                  <a16:creationId xmlns:a16="http://schemas.microsoft.com/office/drawing/2014/main" xmlns="" id="{E3B496E3-951A-75F0-57B5-54A9432E7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7859" y="1772870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0" name="Line 299">
              <a:extLst>
                <a:ext uri="{FF2B5EF4-FFF2-40B4-BE49-F238E27FC236}">
                  <a16:creationId xmlns:a16="http://schemas.microsoft.com/office/drawing/2014/main" xmlns="" id="{C8F9CA4B-0D16-98EB-DA48-70DE50FD5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1462" y="1772870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1" name="Line 302">
              <a:extLst>
                <a:ext uri="{FF2B5EF4-FFF2-40B4-BE49-F238E27FC236}">
                  <a16:creationId xmlns:a16="http://schemas.microsoft.com/office/drawing/2014/main" xmlns="" id="{B8624FBE-F262-9D87-18E8-561EA3EF52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11632" y="2043546"/>
              <a:ext cx="27705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2" name="Line 303">
              <a:extLst>
                <a:ext uri="{FF2B5EF4-FFF2-40B4-BE49-F238E27FC236}">
                  <a16:creationId xmlns:a16="http://schemas.microsoft.com/office/drawing/2014/main" xmlns="" id="{FF0CD6B0-5115-F444-15DB-054EAAFC2F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4666" y="2043546"/>
              <a:ext cx="196966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3" name="Line 304">
              <a:extLst>
                <a:ext uri="{FF2B5EF4-FFF2-40B4-BE49-F238E27FC236}">
                  <a16:creationId xmlns:a16="http://schemas.microsoft.com/office/drawing/2014/main" xmlns="" id="{B2985826-ED84-4D85-B814-4009924532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8682" y="2023564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4" name="Line 305">
              <a:extLst>
                <a:ext uri="{FF2B5EF4-FFF2-40B4-BE49-F238E27FC236}">
                  <a16:creationId xmlns:a16="http://schemas.microsoft.com/office/drawing/2014/main" xmlns="" id="{554CEA5C-E3C9-5D2F-391F-5250ADADF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4666" y="2023564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" name="Line 308">
              <a:extLst>
                <a:ext uri="{FF2B5EF4-FFF2-40B4-BE49-F238E27FC236}">
                  <a16:creationId xmlns:a16="http://schemas.microsoft.com/office/drawing/2014/main" xmlns="" id="{C94ABDB3-3929-6AAC-8CF7-E6124CA10B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57085" y="2170710"/>
              <a:ext cx="649336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" name="Line 309">
              <a:extLst>
                <a:ext uri="{FF2B5EF4-FFF2-40B4-BE49-F238E27FC236}">
                  <a16:creationId xmlns:a16="http://schemas.microsoft.com/office/drawing/2014/main" xmlns="" id="{D0F65DA0-8F3C-503F-0A98-5A0B064362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0772" y="2170710"/>
              <a:ext cx="3463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" name="Line 310">
              <a:extLst>
                <a:ext uri="{FF2B5EF4-FFF2-40B4-BE49-F238E27FC236}">
                  <a16:creationId xmlns:a16="http://schemas.microsoft.com/office/drawing/2014/main" xmlns="" id="{C275E68A-4605-D9F5-687E-924EE2B507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6421" y="2150727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" name="Line 311">
              <a:extLst>
                <a:ext uri="{FF2B5EF4-FFF2-40B4-BE49-F238E27FC236}">
                  <a16:creationId xmlns:a16="http://schemas.microsoft.com/office/drawing/2014/main" xmlns="" id="{F0DC798D-6E04-917D-255C-34FA29D52C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0772" y="2150727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9" name="Line 314">
              <a:extLst>
                <a:ext uri="{FF2B5EF4-FFF2-40B4-BE49-F238E27FC236}">
                  <a16:creationId xmlns:a16="http://schemas.microsoft.com/office/drawing/2014/main" xmlns="" id="{D404FADD-5E31-8C44-FC6F-5C88690383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0894" y="2421404"/>
              <a:ext cx="32466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0" name="Line 315">
              <a:extLst>
                <a:ext uri="{FF2B5EF4-FFF2-40B4-BE49-F238E27FC236}">
                  <a16:creationId xmlns:a16="http://schemas.microsoft.com/office/drawing/2014/main" xmlns="" id="{561E64F9-625E-01CA-C4E8-4D72161BA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51462" y="2421404"/>
              <a:ext cx="229432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1" name="Line 316">
              <a:extLst>
                <a:ext uri="{FF2B5EF4-FFF2-40B4-BE49-F238E27FC236}">
                  <a16:creationId xmlns:a16="http://schemas.microsoft.com/office/drawing/2014/main" xmlns="" id="{08927E10-7FDE-5079-B37B-75F484B83B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5562" y="2403237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2" name="Line 317">
              <a:extLst>
                <a:ext uri="{FF2B5EF4-FFF2-40B4-BE49-F238E27FC236}">
                  <a16:creationId xmlns:a16="http://schemas.microsoft.com/office/drawing/2014/main" xmlns="" id="{6227ECEA-CD8E-0D71-4E23-9189898AC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1462" y="2403237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3" name="Line 320">
              <a:extLst>
                <a:ext uri="{FF2B5EF4-FFF2-40B4-BE49-F238E27FC236}">
                  <a16:creationId xmlns:a16="http://schemas.microsoft.com/office/drawing/2014/main" xmlns="" id="{0B919D0C-FB38-6CD4-72E7-B42BAB6AED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3844" y="2548567"/>
              <a:ext cx="532456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4" name="Line 321">
              <a:extLst>
                <a:ext uri="{FF2B5EF4-FFF2-40B4-BE49-F238E27FC236}">
                  <a16:creationId xmlns:a16="http://schemas.microsoft.com/office/drawing/2014/main" xmlns="" id="{45C35C31-C2DA-0F76-D023-5805906545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7616" y="2548567"/>
              <a:ext cx="26622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5" name="Line 322">
              <a:extLst>
                <a:ext uri="{FF2B5EF4-FFF2-40B4-BE49-F238E27FC236}">
                  <a16:creationId xmlns:a16="http://schemas.microsoft.com/office/drawing/2014/main" xmlns="" id="{4270C759-773A-A388-C671-A7A0326408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6300" y="2528585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6" name="Line 323">
              <a:extLst>
                <a:ext uri="{FF2B5EF4-FFF2-40B4-BE49-F238E27FC236}">
                  <a16:creationId xmlns:a16="http://schemas.microsoft.com/office/drawing/2014/main" xmlns="" id="{F7840A6D-9793-E231-E0A3-3E87DD59F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7616" y="2528585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7" name="Line 326">
              <a:extLst>
                <a:ext uri="{FF2B5EF4-FFF2-40B4-BE49-F238E27FC236}">
                  <a16:creationId xmlns:a16="http://schemas.microsoft.com/office/drawing/2014/main" xmlns="" id="{12B69069-749A-C328-8032-2EE3CF4970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97775" y="2673915"/>
              <a:ext cx="87876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8" name="Line 327">
              <a:extLst>
                <a:ext uri="{FF2B5EF4-FFF2-40B4-BE49-F238E27FC236}">
                  <a16:creationId xmlns:a16="http://schemas.microsoft.com/office/drawing/2014/main" xmlns="" id="{8FFC307B-F7D2-95DD-9E82-885CF70D72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5403" y="2673915"/>
              <a:ext cx="452372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59" name="Line 328">
              <a:extLst>
                <a:ext uri="{FF2B5EF4-FFF2-40B4-BE49-F238E27FC236}">
                  <a16:creationId xmlns:a16="http://schemas.microsoft.com/office/drawing/2014/main" xmlns="" id="{51404E57-9285-7E04-34F3-8F5BAE451C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6543" y="2653931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60" name="Line 329">
              <a:extLst>
                <a:ext uri="{FF2B5EF4-FFF2-40B4-BE49-F238E27FC236}">
                  <a16:creationId xmlns:a16="http://schemas.microsoft.com/office/drawing/2014/main" xmlns="" id="{E6093FB1-C39B-E440-398E-6B240691A6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5403" y="2653931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61" name="Line 332">
              <a:extLst>
                <a:ext uri="{FF2B5EF4-FFF2-40B4-BE49-F238E27FC236}">
                  <a16:creationId xmlns:a16="http://schemas.microsoft.com/office/drawing/2014/main" xmlns="" id="{E1331AED-98B5-3F89-65D7-7C6D521011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39334" y="2926425"/>
              <a:ext cx="380944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62" name="Line 333">
              <a:extLst>
                <a:ext uri="{FF2B5EF4-FFF2-40B4-BE49-F238E27FC236}">
                  <a16:creationId xmlns:a16="http://schemas.microsoft.com/office/drawing/2014/main" xmlns="" id="{D5ED3A3A-B9B2-290F-16E9-1F552A1A70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3107" y="2926425"/>
              <a:ext cx="26622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63" name="Line 334">
              <a:extLst>
                <a:ext uri="{FF2B5EF4-FFF2-40B4-BE49-F238E27FC236}">
                  <a16:creationId xmlns:a16="http://schemas.microsoft.com/office/drawing/2014/main" xmlns="" id="{F40F0190-9657-E64B-196D-EB48B91A6F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0278" y="2908258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48" name="Line 335">
              <a:extLst>
                <a:ext uri="{FF2B5EF4-FFF2-40B4-BE49-F238E27FC236}">
                  <a16:creationId xmlns:a16="http://schemas.microsoft.com/office/drawing/2014/main" xmlns="" id="{9517C732-93A2-E86F-496C-C16E9CD809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107" y="2908258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49" name="Line 338">
              <a:extLst>
                <a:ext uri="{FF2B5EF4-FFF2-40B4-BE49-F238E27FC236}">
                  <a16:creationId xmlns:a16="http://schemas.microsoft.com/office/drawing/2014/main" xmlns="" id="{CCCFA982-ACF5-C200-18E1-0338F9526B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62284" y="3051772"/>
              <a:ext cx="322504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0" name="Line 339">
              <a:extLst>
                <a:ext uri="{FF2B5EF4-FFF2-40B4-BE49-F238E27FC236}">
                  <a16:creationId xmlns:a16="http://schemas.microsoft.com/office/drawing/2014/main" xmlns="" id="{267E6071-A332-07D2-4D43-E8E010D22F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65319" y="3051772"/>
              <a:ext cx="196966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1" name="Line 340">
              <a:extLst>
                <a:ext uri="{FF2B5EF4-FFF2-40B4-BE49-F238E27FC236}">
                  <a16:creationId xmlns:a16="http://schemas.microsoft.com/office/drawing/2014/main" xmlns="" id="{0AE07967-8ED2-65B4-930F-A3ECC11D82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788" y="3033606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2" name="Line 341">
              <a:extLst>
                <a:ext uri="{FF2B5EF4-FFF2-40B4-BE49-F238E27FC236}">
                  <a16:creationId xmlns:a16="http://schemas.microsoft.com/office/drawing/2014/main" xmlns="" id="{1BD938D6-5E93-7ACD-CC38-BBDFBCB164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5319" y="3033606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3" name="Line 344">
              <a:extLst>
                <a:ext uri="{FF2B5EF4-FFF2-40B4-BE49-F238E27FC236}">
                  <a16:creationId xmlns:a16="http://schemas.microsoft.com/office/drawing/2014/main" xmlns="" id="{7AA58B87-9B71-7376-297D-7F959E625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4205" y="3330229"/>
              <a:ext cx="40954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4" name="Line 345">
              <a:extLst>
                <a:ext uri="{FF2B5EF4-FFF2-40B4-BE49-F238E27FC236}">
                  <a16:creationId xmlns:a16="http://schemas.microsoft.com/office/drawing/2014/main" xmlns="" id="{43147D76-A86D-795D-ACC0-5B71957DA0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9909" y="3329745"/>
              <a:ext cx="22830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5" name="Line 346">
              <a:extLst>
                <a:ext uri="{FF2B5EF4-FFF2-40B4-BE49-F238E27FC236}">
                  <a16:creationId xmlns:a16="http://schemas.microsoft.com/office/drawing/2014/main" xmlns="" id="{DFC04A1B-410F-ADC1-3186-2BAED7879F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7077" y="3312496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6" name="Line 347">
              <a:extLst>
                <a:ext uri="{FF2B5EF4-FFF2-40B4-BE49-F238E27FC236}">
                  <a16:creationId xmlns:a16="http://schemas.microsoft.com/office/drawing/2014/main" xmlns="" id="{E600D611-D8E1-AAB9-6E2E-7CBB0B0222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3088" y="3309763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7" name="Line 350">
              <a:extLst>
                <a:ext uri="{FF2B5EF4-FFF2-40B4-BE49-F238E27FC236}">
                  <a16:creationId xmlns:a16="http://schemas.microsoft.com/office/drawing/2014/main" xmlns="" id="{D496E2B7-03D4-ADBD-149A-60F18BBF7D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7015" y="3489332"/>
              <a:ext cx="430344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8" name="Line 351">
              <a:extLst>
                <a:ext uri="{FF2B5EF4-FFF2-40B4-BE49-F238E27FC236}">
                  <a16:creationId xmlns:a16="http://schemas.microsoft.com/office/drawing/2014/main" xmlns="" id="{EC27A9AC-2228-A93D-4DB6-86AFABEEA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49966" y="3489332"/>
              <a:ext cx="27705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59" name="Line 352">
              <a:extLst>
                <a:ext uri="{FF2B5EF4-FFF2-40B4-BE49-F238E27FC236}">
                  <a16:creationId xmlns:a16="http://schemas.microsoft.com/office/drawing/2014/main" xmlns="" id="{1E0CD61A-4E7D-29B0-1759-4A92A846A4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0585" y="3467982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0" name="Line 353">
              <a:extLst>
                <a:ext uri="{FF2B5EF4-FFF2-40B4-BE49-F238E27FC236}">
                  <a16:creationId xmlns:a16="http://schemas.microsoft.com/office/drawing/2014/main" xmlns="" id="{CDAF2C13-3B48-A2FE-CC5D-8AB5556C72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5866" y="3467982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1" name="Line 356">
              <a:extLst>
                <a:ext uri="{FF2B5EF4-FFF2-40B4-BE49-F238E27FC236}">
                  <a16:creationId xmlns:a16="http://schemas.microsoft.com/office/drawing/2014/main" xmlns="" id="{E94F74D8-36F3-2940-5AA3-765278CCAA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7001" y="3904178"/>
              <a:ext cx="63635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2" name="Line 357">
              <a:extLst>
                <a:ext uri="{FF2B5EF4-FFF2-40B4-BE49-F238E27FC236}">
                  <a16:creationId xmlns:a16="http://schemas.microsoft.com/office/drawing/2014/main" xmlns="" id="{47BF86D8-C145-E775-8AAC-4CF89538AF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2332" y="3904178"/>
              <a:ext cx="32466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3" name="Line 358">
              <a:extLst>
                <a:ext uri="{FF2B5EF4-FFF2-40B4-BE49-F238E27FC236}">
                  <a16:creationId xmlns:a16="http://schemas.microsoft.com/office/drawing/2014/main" xmlns="" id="{940E7255-5FE4-120C-238B-262FA4D523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3350" y="3886012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4" name="Line 359">
              <a:extLst>
                <a:ext uri="{FF2B5EF4-FFF2-40B4-BE49-F238E27FC236}">
                  <a16:creationId xmlns:a16="http://schemas.microsoft.com/office/drawing/2014/main" xmlns="" id="{21D3EE6C-60A9-286F-510E-39E1D4EC91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2332" y="3886012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5" name="Line 362">
              <a:extLst>
                <a:ext uri="{FF2B5EF4-FFF2-40B4-BE49-F238E27FC236}">
                  <a16:creationId xmlns:a16="http://schemas.microsoft.com/office/drawing/2014/main" xmlns="" id="{59B61472-7305-0B39-3A68-57F37B2FFB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6263" y="4009139"/>
              <a:ext cx="27705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6" name="Line 363">
              <a:extLst>
                <a:ext uri="{FF2B5EF4-FFF2-40B4-BE49-F238E27FC236}">
                  <a16:creationId xmlns:a16="http://schemas.microsoft.com/office/drawing/2014/main" xmlns="" id="{AE2C6E80-47B4-798D-0DC6-1E910A2DF1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8475" y="4009139"/>
              <a:ext cx="20778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7" name="Line 364">
              <a:extLst>
                <a:ext uri="{FF2B5EF4-FFF2-40B4-BE49-F238E27FC236}">
                  <a16:creationId xmlns:a16="http://schemas.microsoft.com/office/drawing/2014/main" xmlns="" id="{6D1E9806-AACF-79AB-0D9A-61BAD710EA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313" y="3989157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8" name="Line 365">
              <a:extLst>
                <a:ext uri="{FF2B5EF4-FFF2-40B4-BE49-F238E27FC236}">
                  <a16:creationId xmlns:a16="http://schemas.microsoft.com/office/drawing/2014/main" xmlns="" id="{79C538F1-2B2A-7363-FDC5-8E9EB0E8C2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8475" y="3989157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69" name="Line 368">
              <a:extLst>
                <a:ext uri="{FF2B5EF4-FFF2-40B4-BE49-F238E27FC236}">
                  <a16:creationId xmlns:a16="http://schemas.microsoft.com/office/drawing/2014/main" xmlns="" id="{6D864EF9-D206-77EB-A5DF-21C788907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4788" y="4287891"/>
              <a:ext cx="393931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0" name="Line 369">
              <a:extLst>
                <a:ext uri="{FF2B5EF4-FFF2-40B4-BE49-F238E27FC236}">
                  <a16:creationId xmlns:a16="http://schemas.microsoft.com/office/drawing/2014/main" xmlns="" id="{3AA9F36B-0E1C-24C7-5385-D6C317F22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20725" y="4287891"/>
              <a:ext cx="26406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1" name="Line 370">
              <a:extLst>
                <a:ext uri="{FF2B5EF4-FFF2-40B4-BE49-F238E27FC236}">
                  <a16:creationId xmlns:a16="http://schemas.microsoft.com/office/drawing/2014/main" xmlns="" id="{AD22805C-6229-FB36-D6CB-CE3F54E56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719" y="4267908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2" name="Line 371">
              <a:extLst>
                <a:ext uri="{FF2B5EF4-FFF2-40B4-BE49-F238E27FC236}">
                  <a16:creationId xmlns:a16="http://schemas.microsoft.com/office/drawing/2014/main" xmlns="" id="{6330094D-8426-6A03-0309-FC33FFDC84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0725" y="4267908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3" name="Line 374">
              <a:extLst>
                <a:ext uri="{FF2B5EF4-FFF2-40B4-BE49-F238E27FC236}">
                  <a16:creationId xmlns:a16="http://schemas.microsoft.com/office/drawing/2014/main" xmlns="" id="{44CFE884-F80F-0B65-E9A1-43CAFB3B36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27653" y="4427367"/>
              <a:ext cx="311681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4" name="Line 375">
              <a:extLst>
                <a:ext uri="{FF2B5EF4-FFF2-40B4-BE49-F238E27FC236}">
                  <a16:creationId xmlns:a16="http://schemas.microsoft.com/office/drawing/2014/main" xmlns="" id="{1DD5F52A-2026-1C08-AFBC-FF90D0263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30688" y="4427367"/>
              <a:ext cx="196966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5" name="Line 376">
              <a:extLst>
                <a:ext uri="{FF2B5EF4-FFF2-40B4-BE49-F238E27FC236}">
                  <a16:creationId xmlns:a16="http://schemas.microsoft.com/office/drawing/2014/main" xmlns="" id="{86102947-79B4-1573-78A0-D132A1B6F7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9334" y="4409201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6" name="Line 377">
              <a:extLst>
                <a:ext uri="{FF2B5EF4-FFF2-40B4-BE49-F238E27FC236}">
                  <a16:creationId xmlns:a16="http://schemas.microsoft.com/office/drawing/2014/main" xmlns="" id="{F58FD2C5-ED34-02F7-C67F-D178E4662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0688" y="4409201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7" name="Line 380">
              <a:extLst>
                <a:ext uri="{FF2B5EF4-FFF2-40B4-BE49-F238E27FC236}">
                  <a16:creationId xmlns:a16="http://schemas.microsoft.com/office/drawing/2014/main" xmlns="" id="{96D93EE1-C847-A0C2-515F-B861EEC544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8475" y="4661711"/>
              <a:ext cx="35929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8" name="Line 381">
              <a:extLst>
                <a:ext uri="{FF2B5EF4-FFF2-40B4-BE49-F238E27FC236}">
                  <a16:creationId xmlns:a16="http://schemas.microsoft.com/office/drawing/2014/main" xmlns="" id="{9A74F2BA-EAEA-7B0A-50FD-B70B8B42E5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17701" y="4661711"/>
              <a:ext cx="220774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79" name="Line 382">
              <a:extLst>
                <a:ext uri="{FF2B5EF4-FFF2-40B4-BE49-F238E27FC236}">
                  <a16:creationId xmlns:a16="http://schemas.microsoft.com/office/drawing/2014/main" xmlns="" id="{C2FB09C0-AC58-BAD6-3E07-C48584946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7775" y="4641728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0" name="Line 383">
              <a:extLst>
                <a:ext uri="{FF2B5EF4-FFF2-40B4-BE49-F238E27FC236}">
                  <a16:creationId xmlns:a16="http://schemas.microsoft.com/office/drawing/2014/main" xmlns="" id="{FB6B197F-5831-25AD-B5E8-E22517C73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701" y="4641728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1" name="Line 386">
              <a:extLst>
                <a:ext uri="{FF2B5EF4-FFF2-40B4-BE49-F238E27FC236}">
                  <a16:creationId xmlns:a16="http://schemas.microsoft.com/office/drawing/2014/main" xmlns="" id="{0537DEDC-B46F-0EE8-DCBD-2B700523BE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0194" y="4799169"/>
              <a:ext cx="1099543" cy="0"/>
            </a:xfrm>
            <a:prstGeom prst="line">
              <a:avLst/>
            </a:prstGeom>
            <a:solidFill>
              <a:srgbClr val="015873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2" name="Line 387">
              <a:extLst>
                <a:ext uri="{FF2B5EF4-FFF2-40B4-BE49-F238E27FC236}">
                  <a16:creationId xmlns:a16="http://schemas.microsoft.com/office/drawing/2014/main" xmlns="" id="{34E7B6B4-5215-B0E4-F186-8A50DF589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3107" y="4799169"/>
              <a:ext cx="567087" cy="0"/>
            </a:xfrm>
            <a:prstGeom prst="line">
              <a:avLst/>
            </a:prstGeom>
            <a:solidFill>
              <a:srgbClr val="015873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3" name="Line 388">
              <a:extLst>
                <a:ext uri="{FF2B5EF4-FFF2-40B4-BE49-F238E27FC236}">
                  <a16:creationId xmlns:a16="http://schemas.microsoft.com/office/drawing/2014/main" xmlns="" id="{F43CAB43-C7EE-97EA-678B-2D7D9A166E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39737" y="4779187"/>
              <a:ext cx="0" cy="39966"/>
            </a:xfrm>
            <a:prstGeom prst="line">
              <a:avLst/>
            </a:prstGeom>
            <a:solidFill>
              <a:srgbClr val="015873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4" name="Line 389">
              <a:extLst>
                <a:ext uri="{FF2B5EF4-FFF2-40B4-BE49-F238E27FC236}">
                  <a16:creationId xmlns:a16="http://schemas.microsoft.com/office/drawing/2014/main" xmlns="" id="{939346DD-5C5F-4F92-C679-63C213E673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107" y="4779187"/>
              <a:ext cx="0" cy="39966"/>
            </a:xfrm>
            <a:prstGeom prst="line">
              <a:avLst/>
            </a:prstGeom>
            <a:solidFill>
              <a:srgbClr val="015873"/>
            </a:solidFill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5" name="Line 392">
              <a:extLst>
                <a:ext uri="{FF2B5EF4-FFF2-40B4-BE49-F238E27FC236}">
                  <a16:creationId xmlns:a16="http://schemas.microsoft.com/office/drawing/2014/main" xmlns="" id="{44726AA2-586E-6B17-9307-4FDD69BE86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0035" y="4922295"/>
              <a:ext cx="24241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6" name="Line 393">
              <a:extLst>
                <a:ext uri="{FF2B5EF4-FFF2-40B4-BE49-F238E27FC236}">
                  <a16:creationId xmlns:a16="http://schemas.microsoft.com/office/drawing/2014/main" xmlns="" id="{8E60A0A1-A843-7B33-38FA-8015D6D7EC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2453" y="4922295"/>
              <a:ext cx="359299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7" name="Line 394">
              <a:extLst>
                <a:ext uri="{FF2B5EF4-FFF2-40B4-BE49-F238E27FC236}">
                  <a16:creationId xmlns:a16="http://schemas.microsoft.com/office/drawing/2014/main" xmlns="" id="{2C6B3CBC-7AFD-B8FE-BCA7-F7CCAC1C55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0035" y="4902313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8" name="Line 395">
              <a:extLst>
                <a:ext uri="{FF2B5EF4-FFF2-40B4-BE49-F238E27FC236}">
                  <a16:creationId xmlns:a16="http://schemas.microsoft.com/office/drawing/2014/main" xmlns="" id="{4EDA0B47-1CC1-407F-5F99-34E74A3D7D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1753" y="4902313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89" name="Line 398">
              <a:extLst>
                <a:ext uri="{FF2B5EF4-FFF2-40B4-BE49-F238E27FC236}">
                  <a16:creationId xmlns:a16="http://schemas.microsoft.com/office/drawing/2014/main" xmlns="" id="{1AC9E177-D559-2846-EDEC-6212DE9B3A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0071" y="5156840"/>
              <a:ext cx="370122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90" name="Line 399">
              <a:extLst>
                <a:ext uri="{FF2B5EF4-FFF2-40B4-BE49-F238E27FC236}">
                  <a16:creationId xmlns:a16="http://schemas.microsoft.com/office/drawing/2014/main" xmlns="" id="{5687353F-42B5-6A49-7A21-1E984E6C6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4666" y="5156840"/>
              <a:ext cx="255406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91" name="Line 400">
              <a:extLst>
                <a:ext uri="{FF2B5EF4-FFF2-40B4-BE49-F238E27FC236}">
                  <a16:creationId xmlns:a16="http://schemas.microsoft.com/office/drawing/2014/main" xmlns="" id="{6701106E-02DD-408F-4C38-E2BBA3EAF7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194" y="5138674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92" name="Line 401">
              <a:extLst>
                <a:ext uri="{FF2B5EF4-FFF2-40B4-BE49-F238E27FC236}">
                  <a16:creationId xmlns:a16="http://schemas.microsoft.com/office/drawing/2014/main" xmlns="" id="{D4B884EF-E279-9509-958C-9A32C4856A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4666" y="5138674"/>
              <a:ext cx="0" cy="38148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93" name="Line 404">
              <a:extLst>
                <a:ext uri="{FF2B5EF4-FFF2-40B4-BE49-F238E27FC236}">
                  <a16:creationId xmlns:a16="http://schemas.microsoft.com/office/drawing/2014/main" xmlns="" id="{4FAF68D7-3F3E-35AB-89E8-2106C7ECE1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86093" y="5290060"/>
              <a:ext cx="29869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94" name="Line 405">
              <a:extLst>
                <a:ext uri="{FF2B5EF4-FFF2-40B4-BE49-F238E27FC236}">
                  <a16:creationId xmlns:a16="http://schemas.microsoft.com/office/drawing/2014/main" xmlns="" id="{2D6FBF34-5198-E0DB-9EF3-48BC52D553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6141" y="5290060"/>
              <a:ext cx="209953" cy="0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95" name="Line 406">
              <a:extLst>
                <a:ext uri="{FF2B5EF4-FFF2-40B4-BE49-F238E27FC236}">
                  <a16:creationId xmlns:a16="http://schemas.microsoft.com/office/drawing/2014/main" xmlns="" id="{666ECD59-601C-BB21-C2A1-6CAFE5CAE7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788" y="5270078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96" name="Line 407">
              <a:extLst>
                <a:ext uri="{FF2B5EF4-FFF2-40B4-BE49-F238E27FC236}">
                  <a16:creationId xmlns:a16="http://schemas.microsoft.com/office/drawing/2014/main" xmlns="" id="{E430969B-0223-E912-4065-DA8F8A7744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6141" y="5270078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497" name="Line 350">
              <a:extLst>
                <a:ext uri="{FF2B5EF4-FFF2-40B4-BE49-F238E27FC236}">
                  <a16:creationId xmlns:a16="http://schemas.microsoft.com/office/drawing/2014/main" xmlns="" id="{C704DE46-D032-4A7B-4DE7-24C2704E4D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97665" y="3611232"/>
              <a:ext cx="660171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grpSp>
          <p:nvGrpSpPr>
            <p:cNvPr id="498" name="Group 276">
              <a:extLst>
                <a:ext uri="{FF2B5EF4-FFF2-40B4-BE49-F238E27FC236}">
                  <a16:creationId xmlns:a16="http://schemas.microsoft.com/office/drawing/2014/main" xmlns="" id="{6650647C-7C55-A7E9-A10D-FABBDD782306}"/>
                </a:ext>
              </a:extLst>
            </p:cNvPr>
            <p:cNvGrpSpPr/>
            <p:nvPr/>
          </p:nvGrpSpPr>
          <p:grpSpPr>
            <a:xfrm>
              <a:off x="3623071" y="1742268"/>
              <a:ext cx="868012" cy="3590109"/>
              <a:chOff x="3400775" y="2181798"/>
              <a:chExt cx="868012" cy="3590109"/>
            </a:xfrm>
          </p:grpSpPr>
          <p:sp>
            <p:nvSpPr>
              <p:cNvPr id="499" name="Freeform 300">
                <a:extLst>
                  <a:ext uri="{FF2B5EF4-FFF2-40B4-BE49-F238E27FC236}">
                    <a16:creationId xmlns:a16="http://schemas.microsoft.com/office/drawing/2014/main" xmlns="" id="{A928F247-98D7-51A5-24E0-643DAF401BF3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772723" y="2180586"/>
                <a:ext cx="89015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4 h 49"/>
                  <a:gd name="T4" fmla="*/ 25 w 49"/>
                  <a:gd name="T5" fmla="*/ 49 h 49"/>
                  <a:gd name="T6" fmla="*/ 0 w 49"/>
                  <a:gd name="T7" fmla="*/ 24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4"/>
                    </a:lnTo>
                    <a:lnTo>
                      <a:pt x="25" y="49"/>
                    </a:lnTo>
                    <a:lnTo>
                      <a:pt x="0" y="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0" name="Freeform 324">
                <a:extLst>
                  <a:ext uri="{FF2B5EF4-FFF2-40B4-BE49-F238E27FC236}">
                    <a16:creationId xmlns:a16="http://schemas.microsoft.com/office/drawing/2014/main" xmlns="" id="{69419120-2923-8FCC-5525-79548D9CB86A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542496" y="2939617"/>
                <a:ext cx="91440" cy="91440"/>
              </a:xfrm>
              <a:custGeom>
                <a:avLst/>
                <a:gdLst>
                  <a:gd name="T0" fmla="*/ 24 w 48"/>
                  <a:gd name="T1" fmla="*/ 0 h 49"/>
                  <a:gd name="T2" fmla="*/ 48 w 48"/>
                  <a:gd name="T3" fmla="*/ 24 h 49"/>
                  <a:gd name="T4" fmla="*/ 24 w 48"/>
                  <a:gd name="T5" fmla="*/ 49 h 49"/>
                  <a:gd name="T6" fmla="*/ 0 w 48"/>
                  <a:gd name="T7" fmla="*/ 24 h 49"/>
                  <a:gd name="T8" fmla="*/ 24 w 48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48" y="24"/>
                    </a:lnTo>
                    <a:lnTo>
                      <a:pt x="24" y="49"/>
                    </a:lnTo>
                    <a:lnTo>
                      <a:pt x="0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1" name="Freeform 336">
                <a:extLst>
                  <a:ext uri="{FF2B5EF4-FFF2-40B4-BE49-F238E27FC236}">
                    <a16:creationId xmlns:a16="http://schemas.microsoft.com/office/drawing/2014/main" xmlns="" id="{947CC568-1296-6A3D-7B2D-6A4B90B7E06E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876261" y="3316832"/>
                <a:ext cx="91440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4 h 49"/>
                  <a:gd name="T4" fmla="*/ 25 w 49"/>
                  <a:gd name="T5" fmla="*/ 49 h 49"/>
                  <a:gd name="T6" fmla="*/ 0 w 49"/>
                  <a:gd name="T7" fmla="*/ 24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4"/>
                    </a:lnTo>
                    <a:lnTo>
                      <a:pt x="25" y="49"/>
                    </a:lnTo>
                    <a:lnTo>
                      <a:pt x="0" y="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2" name="Freeform 390">
                <a:extLst>
                  <a:ext uri="{FF2B5EF4-FFF2-40B4-BE49-F238E27FC236}">
                    <a16:creationId xmlns:a16="http://schemas.microsoft.com/office/drawing/2014/main" xmlns="" id="{C2A7CFBC-9BD1-B153-654A-F39BED71D1F2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4179468" y="5194774"/>
                <a:ext cx="87198" cy="91440"/>
              </a:xfrm>
              <a:custGeom>
                <a:avLst/>
                <a:gdLst>
                  <a:gd name="T0" fmla="*/ 24 w 48"/>
                  <a:gd name="T1" fmla="*/ 0 h 49"/>
                  <a:gd name="T2" fmla="*/ 48 w 48"/>
                  <a:gd name="T3" fmla="*/ 24 h 49"/>
                  <a:gd name="T4" fmla="*/ 24 w 48"/>
                  <a:gd name="T5" fmla="*/ 49 h 49"/>
                  <a:gd name="T6" fmla="*/ 0 w 48"/>
                  <a:gd name="T7" fmla="*/ 24 h 49"/>
                  <a:gd name="T8" fmla="*/ 24 w 48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48" y="24"/>
                    </a:lnTo>
                    <a:lnTo>
                      <a:pt x="24" y="49"/>
                    </a:lnTo>
                    <a:lnTo>
                      <a:pt x="0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3" name="Freeform 306">
                <a:extLst>
                  <a:ext uri="{FF2B5EF4-FFF2-40B4-BE49-F238E27FC236}">
                    <a16:creationId xmlns:a16="http://schemas.microsoft.com/office/drawing/2014/main" xmlns="" id="{D4D4B755-89EC-B828-D19B-10CC7715FF46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748558" y="2433953"/>
                <a:ext cx="91440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4 h 49"/>
                  <a:gd name="T4" fmla="*/ 25 w 49"/>
                  <a:gd name="T5" fmla="*/ 49 h 49"/>
                  <a:gd name="T6" fmla="*/ 0 w 49"/>
                  <a:gd name="T7" fmla="*/ 24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4"/>
                    </a:lnTo>
                    <a:lnTo>
                      <a:pt x="25" y="49"/>
                    </a:lnTo>
                    <a:lnTo>
                      <a:pt x="0" y="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4" name="Freeform 312">
                <a:extLst>
                  <a:ext uri="{FF2B5EF4-FFF2-40B4-BE49-F238E27FC236}">
                    <a16:creationId xmlns:a16="http://schemas.microsoft.com/office/drawing/2014/main" xmlns="" id="{E9A6C823-E6B1-556A-EAF5-558BE1562634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796176" y="2559301"/>
                <a:ext cx="91440" cy="91440"/>
              </a:xfrm>
              <a:custGeom>
                <a:avLst/>
                <a:gdLst>
                  <a:gd name="T0" fmla="*/ 24 w 49"/>
                  <a:gd name="T1" fmla="*/ 0 h 49"/>
                  <a:gd name="T2" fmla="*/ 49 w 49"/>
                  <a:gd name="T3" fmla="*/ 25 h 49"/>
                  <a:gd name="T4" fmla="*/ 24 w 49"/>
                  <a:gd name="T5" fmla="*/ 49 h 49"/>
                  <a:gd name="T6" fmla="*/ 0 w 49"/>
                  <a:gd name="T7" fmla="*/ 25 h 49"/>
                  <a:gd name="T8" fmla="*/ 24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49" y="25"/>
                    </a:lnTo>
                    <a:lnTo>
                      <a:pt x="24" y="49"/>
                    </a:lnTo>
                    <a:lnTo>
                      <a:pt x="0" y="2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5" name="Freeform 318">
                <a:extLst>
                  <a:ext uri="{FF2B5EF4-FFF2-40B4-BE49-F238E27FC236}">
                    <a16:creationId xmlns:a16="http://schemas.microsoft.com/office/drawing/2014/main" xmlns="" id="{69965BE6-2B8B-2BCF-6A0C-75FD0ADC928C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819546" y="2812454"/>
                <a:ext cx="91440" cy="91440"/>
              </a:xfrm>
              <a:custGeom>
                <a:avLst/>
                <a:gdLst>
                  <a:gd name="T0" fmla="*/ 24 w 48"/>
                  <a:gd name="T1" fmla="*/ 0 h 49"/>
                  <a:gd name="T2" fmla="*/ 48 w 48"/>
                  <a:gd name="T3" fmla="*/ 24 h 49"/>
                  <a:gd name="T4" fmla="*/ 24 w 48"/>
                  <a:gd name="T5" fmla="*/ 49 h 49"/>
                  <a:gd name="T6" fmla="*/ 0 w 48"/>
                  <a:gd name="T7" fmla="*/ 24 h 49"/>
                  <a:gd name="T8" fmla="*/ 24 w 48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48" y="24"/>
                    </a:lnTo>
                    <a:lnTo>
                      <a:pt x="24" y="49"/>
                    </a:lnTo>
                    <a:lnTo>
                      <a:pt x="0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6" name="Freeform 330">
                <a:extLst>
                  <a:ext uri="{FF2B5EF4-FFF2-40B4-BE49-F238E27FC236}">
                    <a16:creationId xmlns:a16="http://schemas.microsoft.com/office/drawing/2014/main" xmlns="" id="{637FE101-1F8F-7AB4-F632-5F8DAD1097CB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934701" y="3064322"/>
                <a:ext cx="91440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4 h 49"/>
                  <a:gd name="T4" fmla="*/ 25 w 49"/>
                  <a:gd name="T5" fmla="*/ 49 h 49"/>
                  <a:gd name="T6" fmla="*/ 0 w 49"/>
                  <a:gd name="T7" fmla="*/ 24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4"/>
                    </a:lnTo>
                    <a:lnTo>
                      <a:pt x="25" y="49"/>
                    </a:lnTo>
                    <a:lnTo>
                      <a:pt x="0" y="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7" name="Freeform 342">
                <a:extLst>
                  <a:ext uri="{FF2B5EF4-FFF2-40B4-BE49-F238E27FC236}">
                    <a16:creationId xmlns:a16="http://schemas.microsoft.com/office/drawing/2014/main" xmlns="" id="{66E39905-EA6C-AC31-1168-7855313ABD60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599211" y="3442179"/>
                <a:ext cx="91440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4 h 49"/>
                  <a:gd name="T4" fmla="*/ 25 w 49"/>
                  <a:gd name="T5" fmla="*/ 49 h 49"/>
                  <a:gd name="T6" fmla="*/ 0 w 49"/>
                  <a:gd name="T7" fmla="*/ 24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4"/>
                    </a:lnTo>
                    <a:lnTo>
                      <a:pt x="25" y="49"/>
                    </a:lnTo>
                    <a:lnTo>
                      <a:pt x="0" y="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8" name="Freeform 348">
                <a:extLst>
                  <a:ext uri="{FF2B5EF4-FFF2-40B4-BE49-F238E27FC236}">
                    <a16:creationId xmlns:a16="http://schemas.microsoft.com/office/drawing/2014/main" xmlns="" id="{D6DB9623-86A3-1A32-32B8-1209AEF91EBB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677815" y="3724966"/>
                <a:ext cx="91440" cy="91440"/>
              </a:xfrm>
              <a:custGeom>
                <a:avLst/>
                <a:gdLst>
                  <a:gd name="T0" fmla="*/ 24 w 49"/>
                  <a:gd name="T1" fmla="*/ 0 h 49"/>
                  <a:gd name="T2" fmla="*/ 49 w 49"/>
                  <a:gd name="T3" fmla="*/ 24 h 49"/>
                  <a:gd name="T4" fmla="*/ 24 w 49"/>
                  <a:gd name="T5" fmla="*/ 49 h 49"/>
                  <a:gd name="T6" fmla="*/ 0 w 49"/>
                  <a:gd name="T7" fmla="*/ 24 h 49"/>
                  <a:gd name="T8" fmla="*/ 24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49" y="24"/>
                    </a:lnTo>
                    <a:lnTo>
                      <a:pt x="24" y="49"/>
                    </a:lnTo>
                    <a:lnTo>
                      <a:pt x="0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09" name="Freeform 354">
                <a:extLst>
                  <a:ext uri="{FF2B5EF4-FFF2-40B4-BE49-F238E27FC236}">
                    <a16:creationId xmlns:a16="http://schemas.microsoft.com/office/drawing/2014/main" xmlns="" id="{122E8CE5-A1F1-4593-BE10-C13249E2CFB8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400775" y="3880594"/>
                <a:ext cx="91440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5 h 49"/>
                  <a:gd name="T4" fmla="*/ 25 w 49"/>
                  <a:gd name="T5" fmla="*/ 49 h 49"/>
                  <a:gd name="T6" fmla="*/ 0 w 49"/>
                  <a:gd name="T7" fmla="*/ 25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5"/>
                    </a:lnTo>
                    <a:lnTo>
                      <a:pt x="25" y="49"/>
                    </a:lnTo>
                    <a:lnTo>
                      <a:pt x="0" y="2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11" name="Freeform 360">
                <a:extLst>
                  <a:ext uri="{FF2B5EF4-FFF2-40B4-BE49-F238E27FC236}">
                    <a16:creationId xmlns:a16="http://schemas.microsoft.com/office/drawing/2014/main" xmlns="" id="{066DDC40-2D28-7B15-18BF-62776C4AD61C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716092" y="4292568"/>
                <a:ext cx="91440" cy="91440"/>
              </a:xfrm>
              <a:custGeom>
                <a:avLst/>
                <a:gdLst>
                  <a:gd name="T0" fmla="*/ 24 w 49"/>
                  <a:gd name="T1" fmla="*/ 0 h 49"/>
                  <a:gd name="T2" fmla="*/ 49 w 49"/>
                  <a:gd name="T3" fmla="*/ 24 h 49"/>
                  <a:gd name="T4" fmla="*/ 24 w 49"/>
                  <a:gd name="T5" fmla="*/ 49 h 49"/>
                  <a:gd name="T6" fmla="*/ 0 w 49"/>
                  <a:gd name="T7" fmla="*/ 24 h 49"/>
                  <a:gd name="T8" fmla="*/ 24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49" y="24"/>
                    </a:lnTo>
                    <a:lnTo>
                      <a:pt x="24" y="49"/>
                    </a:lnTo>
                    <a:lnTo>
                      <a:pt x="0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76" name="Freeform 366">
                <a:extLst>
                  <a:ext uri="{FF2B5EF4-FFF2-40B4-BE49-F238E27FC236}">
                    <a16:creationId xmlns:a16="http://schemas.microsoft.com/office/drawing/2014/main" xmlns="" id="{D0575759-53C1-7782-D91A-6746DAC4DF28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784915" y="4408262"/>
                <a:ext cx="91440" cy="91440"/>
              </a:xfrm>
              <a:custGeom>
                <a:avLst/>
                <a:gdLst>
                  <a:gd name="T0" fmla="*/ 24 w 48"/>
                  <a:gd name="T1" fmla="*/ 0 h 49"/>
                  <a:gd name="T2" fmla="*/ 48 w 48"/>
                  <a:gd name="T3" fmla="*/ 24 h 49"/>
                  <a:gd name="T4" fmla="*/ 24 w 48"/>
                  <a:gd name="T5" fmla="*/ 49 h 49"/>
                  <a:gd name="T6" fmla="*/ 0 w 48"/>
                  <a:gd name="T7" fmla="*/ 24 h 49"/>
                  <a:gd name="T8" fmla="*/ 24 w 48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48" y="24"/>
                    </a:lnTo>
                    <a:lnTo>
                      <a:pt x="24" y="49"/>
                    </a:lnTo>
                    <a:lnTo>
                      <a:pt x="0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77" name="Freeform 372">
                <a:extLst>
                  <a:ext uri="{FF2B5EF4-FFF2-40B4-BE49-F238E27FC236}">
                    <a16:creationId xmlns:a16="http://schemas.microsoft.com/office/drawing/2014/main" xmlns="" id="{BF5FA529-0FE6-6D39-A3D2-F513A10783AB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923879" y="4684555"/>
                <a:ext cx="91440" cy="91440"/>
              </a:xfrm>
              <a:custGeom>
                <a:avLst/>
                <a:gdLst>
                  <a:gd name="T0" fmla="*/ 24 w 49"/>
                  <a:gd name="T1" fmla="*/ 0 h 49"/>
                  <a:gd name="T2" fmla="*/ 49 w 49"/>
                  <a:gd name="T3" fmla="*/ 25 h 49"/>
                  <a:gd name="T4" fmla="*/ 24 w 49"/>
                  <a:gd name="T5" fmla="*/ 49 h 49"/>
                  <a:gd name="T6" fmla="*/ 0 w 49"/>
                  <a:gd name="T7" fmla="*/ 25 h 49"/>
                  <a:gd name="T8" fmla="*/ 24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49" y="25"/>
                    </a:lnTo>
                    <a:lnTo>
                      <a:pt x="24" y="49"/>
                    </a:lnTo>
                    <a:lnTo>
                      <a:pt x="0" y="2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79" name="Freeform 378">
                <a:extLst>
                  <a:ext uri="{FF2B5EF4-FFF2-40B4-BE49-F238E27FC236}">
                    <a16:creationId xmlns:a16="http://schemas.microsoft.com/office/drawing/2014/main" xmlns="" id="{D4146AD8-6A94-916D-6C1A-BC79732A6C25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564580" y="4819793"/>
                <a:ext cx="91440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4 h 49"/>
                  <a:gd name="T4" fmla="*/ 25 w 49"/>
                  <a:gd name="T5" fmla="*/ 49 h 49"/>
                  <a:gd name="T6" fmla="*/ 0 w 49"/>
                  <a:gd name="T7" fmla="*/ 24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4"/>
                    </a:lnTo>
                    <a:lnTo>
                      <a:pt x="25" y="49"/>
                    </a:lnTo>
                    <a:lnTo>
                      <a:pt x="0" y="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80" name="Freeform 384">
                <a:extLst>
                  <a:ext uri="{FF2B5EF4-FFF2-40B4-BE49-F238E27FC236}">
                    <a16:creationId xmlns:a16="http://schemas.microsoft.com/office/drawing/2014/main" xmlns="" id="{E3AB7A4A-BCB1-0326-6C50-E426C47E392E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577567" y="5050100"/>
                <a:ext cx="91440" cy="91440"/>
              </a:xfrm>
              <a:custGeom>
                <a:avLst/>
                <a:gdLst>
                  <a:gd name="T0" fmla="*/ 24 w 49"/>
                  <a:gd name="T1" fmla="*/ 0 h 49"/>
                  <a:gd name="T2" fmla="*/ 49 w 49"/>
                  <a:gd name="T3" fmla="*/ 24 h 49"/>
                  <a:gd name="T4" fmla="*/ 24 w 49"/>
                  <a:gd name="T5" fmla="*/ 49 h 49"/>
                  <a:gd name="T6" fmla="*/ 0 w 49"/>
                  <a:gd name="T7" fmla="*/ 24 h 49"/>
                  <a:gd name="T8" fmla="*/ 24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49" y="24"/>
                    </a:lnTo>
                    <a:lnTo>
                      <a:pt x="24" y="49"/>
                    </a:lnTo>
                    <a:lnTo>
                      <a:pt x="0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81" name="Freeform 396">
                <a:extLst>
                  <a:ext uri="{FF2B5EF4-FFF2-40B4-BE49-F238E27FC236}">
                    <a16:creationId xmlns:a16="http://schemas.microsoft.com/office/drawing/2014/main" xmlns="" id="{7571902B-ACD9-5428-1C91-CACA8C097E0A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761544" y="5318961"/>
                <a:ext cx="91440" cy="91440"/>
              </a:xfrm>
              <a:custGeom>
                <a:avLst/>
                <a:gdLst>
                  <a:gd name="T0" fmla="*/ 24 w 49"/>
                  <a:gd name="T1" fmla="*/ 0 h 49"/>
                  <a:gd name="T2" fmla="*/ 49 w 49"/>
                  <a:gd name="T3" fmla="*/ 25 h 49"/>
                  <a:gd name="T4" fmla="*/ 24 w 49"/>
                  <a:gd name="T5" fmla="*/ 49 h 49"/>
                  <a:gd name="T6" fmla="*/ 0 w 49"/>
                  <a:gd name="T7" fmla="*/ 25 h 49"/>
                  <a:gd name="T8" fmla="*/ 24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49" y="25"/>
                    </a:lnTo>
                    <a:lnTo>
                      <a:pt x="24" y="49"/>
                    </a:lnTo>
                    <a:lnTo>
                      <a:pt x="0" y="2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82" name="Freeform 402">
                <a:extLst>
                  <a:ext uri="{FF2B5EF4-FFF2-40B4-BE49-F238E27FC236}">
                    <a16:creationId xmlns:a16="http://schemas.microsoft.com/office/drawing/2014/main" xmlns="" id="{FFA07583-D2A8-2BFE-4920-1C8AF6F7CDEC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806999" y="5551284"/>
                <a:ext cx="91440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4 h 49"/>
                  <a:gd name="T4" fmla="*/ 25 w 49"/>
                  <a:gd name="T5" fmla="*/ 49 h 49"/>
                  <a:gd name="T6" fmla="*/ 0 w 49"/>
                  <a:gd name="T7" fmla="*/ 24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4"/>
                    </a:lnTo>
                    <a:lnTo>
                      <a:pt x="25" y="49"/>
                    </a:lnTo>
                    <a:lnTo>
                      <a:pt x="0" y="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83" name="Freeform 408">
                <a:extLst>
                  <a:ext uri="{FF2B5EF4-FFF2-40B4-BE49-F238E27FC236}">
                    <a16:creationId xmlns:a16="http://schemas.microsoft.com/office/drawing/2014/main" xmlns="" id="{AC52DC62-E086-E0EF-07F2-C27BDD567579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623019" y="5680467"/>
                <a:ext cx="91440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4 h 49"/>
                  <a:gd name="T4" fmla="*/ 25 w 49"/>
                  <a:gd name="T5" fmla="*/ 49 h 49"/>
                  <a:gd name="T6" fmla="*/ 0 w 49"/>
                  <a:gd name="T7" fmla="*/ 24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4"/>
                    </a:lnTo>
                    <a:lnTo>
                      <a:pt x="25" y="49"/>
                    </a:lnTo>
                    <a:lnTo>
                      <a:pt x="0" y="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  <p:sp>
            <p:nvSpPr>
              <p:cNvPr id="584" name="Freeform 354">
                <a:extLst>
                  <a:ext uri="{FF2B5EF4-FFF2-40B4-BE49-F238E27FC236}">
                    <a16:creationId xmlns:a16="http://schemas.microsoft.com/office/drawing/2014/main" xmlns="" id="{2964A768-CA29-37DF-19A6-A0CE6BDBA2F1}"/>
                  </a:ext>
                </a:extLst>
              </p:cNvPr>
              <p:cNvSpPr>
                <a:spLocks/>
              </p:cNvSpPr>
              <p:nvPr/>
            </p:nvSpPr>
            <p:spPr bwMode="auto">
              <a:xfrm rot="2700000">
                <a:off x="3900308" y="4008674"/>
                <a:ext cx="91440" cy="91440"/>
              </a:xfrm>
              <a:custGeom>
                <a:avLst/>
                <a:gdLst>
                  <a:gd name="T0" fmla="*/ 25 w 49"/>
                  <a:gd name="T1" fmla="*/ 0 h 49"/>
                  <a:gd name="T2" fmla="*/ 49 w 49"/>
                  <a:gd name="T3" fmla="*/ 25 h 49"/>
                  <a:gd name="T4" fmla="*/ 25 w 49"/>
                  <a:gd name="T5" fmla="*/ 49 h 49"/>
                  <a:gd name="T6" fmla="*/ 0 w 49"/>
                  <a:gd name="T7" fmla="*/ 25 h 49"/>
                  <a:gd name="T8" fmla="*/ 25 w 4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49" y="25"/>
                    </a:lnTo>
                    <a:lnTo>
                      <a:pt x="25" y="49"/>
                    </a:lnTo>
                    <a:lnTo>
                      <a:pt x="0" y="2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15873"/>
              </a:solidFill>
              <a:ln w="15875">
                <a:solidFill>
                  <a:srgbClr val="01587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85" name="Rectangle 411">
              <a:extLst>
                <a:ext uri="{FF2B5EF4-FFF2-40B4-BE49-F238E27FC236}">
                  <a16:creationId xmlns:a16="http://schemas.microsoft.com/office/drawing/2014/main" xmlns="" id="{17C81B67-9678-A080-FE0D-EF3F0222F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140" y="1691134"/>
              <a:ext cx="26930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Tous</a:t>
              </a:r>
              <a:endParaRPr lang="en-US" altLang="en-US" sz="1000" b="1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86" name="Rectangle 412">
              <a:extLst>
                <a:ext uri="{FF2B5EF4-FFF2-40B4-BE49-F238E27FC236}">
                  <a16:creationId xmlns:a16="http://schemas.microsoft.com/office/drawing/2014/main" xmlns="" id="{8018BFB4-C343-9126-6E9C-2FAF49473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07" y="1947416"/>
              <a:ext cx="2180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&lt;65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87" name="Rectangle 414">
              <a:extLst>
                <a:ext uri="{FF2B5EF4-FFF2-40B4-BE49-F238E27FC236}">
                  <a16:creationId xmlns:a16="http://schemas.microsoft.com/office/drawing/2014/main" xmlns="" id="{E8F0B8EC-7074-2136-0BA1-DCB3844EA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07" y="2075557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≥65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88" name="Rectangle 415">
              <a:extLst>
                <a:ext uri="{FF2B5EF4-FFF2-40B4-BE49-F238E27FC236}">
                  <a16:creationId xmlns:a16="http://schemas.microsoft.com/office/drawing/2014/main" xmlns="" id="{5FE0CF65-1D1A-9723-77C9-28682FB49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07" y="2844403"/>
              <a:ext cx="7053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89" name="Rectangle 416">
              <a:extLst>
                <a:ext uri="{FF2B5EF4-FFF2-40B4-BE49-F238E27FC236}">
                  <a16:creationId xmlns:a16="http://schemas.microsoft.com/office/drawing/2014/main" xmlns="" id="{A2E3E0B6-440C-1499-1342-41CCEE1CE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243" y="2972544"/>
              <a:ext cx="7053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90" name="Rectangle 417">
              <a:extLst>
                <a:ext uri="{FF2B5EF4-FFF2-40B4-BE49-F238E27FC236}">
                  <a16:creationId xmlns:a16="http://schemas.microsoft.com/office/drawing/2014/main" xmlns="" id="{0FE6597E-1798-7B53-65A6-30141C161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72" y="3228826"/>
              <a:ext cx="92653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Nab-paclitaxel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91" name="Rectangle 418">
              <a:extLst>
                <a:ext uri="{FF2B5EF4-FFF2-40B4-BE49-F238E27FC236}">
                  <a16:creationId xmlns:a16="http://schemas.microsoft.com/office/drawing/2014/main" xmlns="" id="{7FA60065-EA07-981E-D43C-B8D0A19E5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736" y="3365043"/>
              <a:ext cx="5995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Paclitaxel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92" name="Rectangle 419">
              <a:extLst>
                <a:ext uri="{FF2B5EF4-FFF2-40B4-BE49-F238E27FC236}">
                  <a16:creationId xmlns:a16="http://schemas.microsoft.com/office/drawing/2014/main" xmlns="" id="{ABB0F5AF-5759-84C1-AE50-26E10A5E1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72" y="3798130"/>
              <a:ext cx="21640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Oui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93" name="Rectangle 420">
              <a:extLst>
                <a:ext uri="{FF2B5EF4-FFF2-40B4-BE49-F238E27FC236}">
                  <a16:creationId xmlns:a16="http://schemas.microsoft.com/office/drawing/2014/main" xmlns="" id="{F9383039-C6A5-CAEC-77BA-F0FA4BAF8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72" y="3926271"/>
              <a:ext cx="2917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Non 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94" name="Rectangle 421">
              <a:extLst>
                <a:ext uri="{FF2B5EF4-FFF2-40B4-BE49-F238E27FC236}">
                  <a16:creationId xmlns:a16="http://schemas.microsoft.com/office/drawing/2014/main" xmlns="" id="{50E03FE7-8CDF-60A0-BAAD-62725600E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72" y="4181297"/>
              <a:ext cx="21640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Oui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95" name="Rectangle 422">
              <a:extLst>
                <a:ext uri="{FF2B5EF4-FFF2-40B4-BE49-F238E27FC236}">
                  <a16:creationId xmlns:a16="http://schemas.microsoft.com/office/drawing/2014/main" xmlns="" id="{E81D072C-A89E-9D9D-0AFE-3D9E3044C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72" y="4308460"/>
              <a:ext cx="2564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Non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96" name="Rectangle 458">
              <a:extLst>
                <a:ext uri="{FF2B5EF4-FFF2-40B4-BE49-F238E27FC236}">
                  <a16:creationId xmlns:a16="http://schemas.microsoft.com/office/drawing/2014/main" xmlns="" id="{7056FF84-74EE-C87F-9786-806AE4E9B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632" y="1819275"/>
              <a:ext cx="79028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Age,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années</a:t>
              </a:r>
              <a:endParaRPr lang="en-US" altLang="en-US" sz="1000" b="1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597" name="Rectangle 459">
              <a:extLst>
                <a:ext uri="{FF2B5EF4-FFF2-40B4-BE49-F238E27FC236}">
                  <a16:creationId xmlns:a16="http://schemas.microsoft.com/office/drawing/2014/main" xmlns="" id="{9D244F55-C72F-351E-D6A0-C4DE49BEF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632" y="2716262"/>
              <a:ext cx="55624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ECOG PS</a:t>
              </a:r>
              <a:endParaRPr lang="en-US" altLang="en-US" sz="1000" b="1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30" name="Rectangle 460">
              <a:extLst>
                <a:ext uri="{FF2B5EF4-FFF2-40B4-BE49-F238E27FC236}">
                  <a16:creationId xmlns:a16="http://schemas.microsoft.com/office/drawing/2014/main" xmlns="" id="{7BED9E2E-94CA-DF9F-B6D4-7171F1AE3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798" y="3100685"/>
              <a:ext cx="95699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Chimiothétapie</a:t>
              </a:r>
              <a:endParaRPr lang="en-US" altLang="en-US" sz="1000" b="1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31" name="Rectangle 461">
              <a:extLst>
                <a:ext uri="{FF2B5EF4-FFF2-40B4-BE49-F238E27FC236}">
                  <a16:creationId xmlns:a16="http://schemas.microsoft.com/office/drawing/2014/main" xmlns="" id="{6A09A0F7-0275-8E77-7D4D-E99D369D2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140" y="3669989"/>
              <a:ext cx="294471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Traitement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préalable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par CT de la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même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classe</a:t>
              </a:r>
              <a:endParaRPr lang="en-US" altLang="en-US" sz="1000" b="1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32" name="Rectangle 462">
              <a:extLst>
                <a:ext uri="{FF2B5EF4-FFF2-40B4-BE49-F238E27FC236}">
                  <a16:creationId xmlns:a16="http://schemas.microsoft.com/office/drawing/2014/main" xmlns="" id="{9889ED55-1F84-71FF-8767-B2343B6B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7659" y="4054412"/>
              <a:ext cx="263533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Chimiothérapie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néoadjuvante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/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adjuvante</a:t>
              </a:r>
              <a:endParaRPr lang="en-US" altLang="en-US" sz="1000" b="1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33" name="Rectangle 463">
              <a:extLst>
                <a:ext uri="{FF2B5EF4-FFF2-40B4-BE49-F238E27FC236}">
                  <a16:creationId xmlns:a16="http://schemas.microsoft.com/office/drawing/2014/main" xmlns="" id="{E2D45E0E-506D-A286-FCB1-0C76D3E6D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961" y="4951399"/>
              <a:ext cx="191398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Nombre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de sites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métastatiques</a:t>
              </a:r>
              <a:endParaRPr lang="en-US" altLang="en-US" sz="1000" b="1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34" name="Rectangle 491">
              <a:extLst>
                <a:ext uri="{FF2B5EF4-FFF2-40B4-BE49-F238E27FC236}">
                  <a16:creationId xmlns:a16="http://schemas.microsoft.com/office/drawing/2014/main" xmlns="" id="{179D9B54-69F4-6764-5D26-1B1A68E72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72" y="5067809"/>
              <a:ext cx="14747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&lt;3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39" name="Rectangle 497">
              <a:extLst>
                <a:ext uri="{FF2B5EF4-FFF2-40B4-BE49-F238E27FC236}">
                  <a16:creationId xmlns:a16="http://schemas.microsoft.com/office/drawing/2014/main" xmlns="" id="{F7FC5D8F-DD60-4187-4DB0-B8D562C7C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72" y="5207688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≥3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0" name="Rectangle 503">
              <a:extLst>
                <a:ext uri="{FF2B5EF4-FFF2-40B4-BE49-F238E27FC236}">
                  <a16:creationId xmlns:a16="http://schemas.microsoft.com/office/drawing/2014/main" xmlns="" id="{DEF6A2D3-6B92-5192-4A47-31D0FE0E3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469" y="2203698"/>
              <a:ext cx="138499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Origine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géographique</a:t>
              </a:r>
              <a:endParaRPr lang="en-US" altLang="en-US" sz="1000" b="1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1" name="Rectangle 504">
              <a:extLst>
                <a:ext uri="{FF2B5EF4-FFF2-40B4-BE49-F238E27FC236}">
                  <a16:creationId xmlns:a16="http://schemas.microsoft.com/office/drawing/2014/main" xmlns="" id="{A4483339-1449-BAE5-0C7D-B194FF3F8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736" y="2331839"/>
              <a:ext cx="11637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Europe / USA / </a:t>
              </a: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Anz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2" name="Rectangle 505">
              <a:extLst>
                <a:ext uri="{FF2B5EF4-FFF2-40B4-BE49-F238E27FC236}">
                  <a16:creationId xmlns:a16="http://schemas.microsoft.com/office/drawing/2014/main" xmlns="" id="{FB035C77-0731-24BC-D129-A7DA40AB2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07" y="2459980"/>
              <a:ext cx="25327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Asie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3" name="Rectangle 506">
              <a:extLst>
                <a:ext uri="{FF2B5EF4-FFF2-40B4-BE49-F238E27FC236}">
                  <a16:creationId xmlns:a16="http://schemas.microsoft.com/office/drawing/2014/main" xmlns="" id="{60B39BCF-3C9C-D95A-7C29-74CB02B9C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72" y="2588121"/>
              <a:ext cx="10291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Reste</a:t>
              </a: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du monde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4" name="Rectangle 507">
              <a:extLst>
                <a:ext uri="{FF2B5EF4-FFF2-40B4-BE49-F238E27FC236}">
                  <a16:creationId xmlns:a16="http://schemas.microsoft.com/office/drawing/2014/main" xmlns="" id="{B70BC4F1-4AAF-F3A1-DEF3-B3801D039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632" y="4438835"/>
              <a:ext cx="197650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Intervalle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sans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maladie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invasive</a:t>
              </a:r>
              <a:endParaRPr lang="en-US" altLang="en-US" sz="1000" b="1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5" name="Rectangle 508">
              <a:extLst>
                <a:ext uri="{FF2B5EF4-FFF2-40B4-BE49-F238E27FC236}">
                  <a16:creationId xmlns:a16="http://schemas.microsoft.com/office/drawing/2014/main" xmlns="" id="{34340D92-DA68-7602-A815-4B1590BDE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07" y="4688134"/>
              <a:ext cx="53219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&lt;12 </a:t>
              </a: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mois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6" name="Rectangle 510">
              <a:extLst>
                <a:ext uri="{FF2B5EF4-FFF2-40B4-BE49-F238E27FC236}">
                  <a16:creationId xmlns:a16="http://schemas.microsoft.com/office/drawing/2014/main" xmlns="" id="{1B53B24C-5C18-D46A-3C86-0DFFEC5A5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07" y="4822564"/>
              <a:ext cx="52578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≥12 </a:t>
              </a: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mois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7" name="Rectangle 511">
              <a:extLst>
                <a:ext uri="{FF2B5EF4-FFF2-40B4-BE49-F238E27FC236}">
                  <a16:creationId xmlns:a16="http://schemas.microsoft.com/office/drawing/2014/main" xmlns="" id="{A0BD4416-F6B7-848D-0479-8139DAA1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07" y="4557337"/>
              <a:ext cx="14250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Métastases</a:t>
              </a: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</a:t>
              </a: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synchrones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8" name="Rectangle 474">
              <a:extLst>
                <a:ext uri="{FF2B5EF4-FFF2-40B4-BE49-F238E27FC236}">
                  <a16:creationId xmlns:a16="http://schemas.microsoft.com/office/drawing/2014/main" xmlns="" id="{F10259B4-C739-1F60-98F5-3F934740E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3" y="1691134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323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49" name="Rectangle 481">
              <a:extLst>
                <a:ext uri="{FF2B5EF4-FFF2-40B4-BE49-F238E27FC236}">
                  <a16:creationId xmlns:a16="http://schemas.microsoft.com/office/drawing/2014/main" xmlns="" id="{3990550D-6035-F999-03FD-91AC908E7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1947416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257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0" name="Rectangle 482">
              <a:extLst>
                <a:ext uri="{FF2B5EF4-FFF2-40B4-BE49-F238E27FC236}">
                  <a16:creationId xmlns:a16="http://schemas.microsoft.com/office/drawing/2014/main" xmlns="" id="{901C731C-FF1A-7CE7-6599-2B41536CE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281" y="2075557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66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1" name="Rectangle 483">
              <a:extLst>
                <a:ext uri="{FF2B5EF4-FFF2-40B4-BE49-F238E27FC236}">
                  <a16:creationId xmlns:a16="http://schemas.microsoft.com/office/drawing/2014/main" xmlns="" id="{B014D03B-6209-0F42-FE30-AD3A4968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2844403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196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2" name="Rectangle 484">
              <a:extLst>
                <a:ext uri="{FF2B5EF4-FFF2-40B4-BE49-F238E27FC236}">
                  <a16:creationId xmlns:a16="http://schemas.microsoft.com/office/drawing/2014/main" xmlns="" id="{6A90EECF-812E-0E46-FE40-8793F6862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2972544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127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3" name="Rectangle 485">
              <a:extLst>
                <a:ext uri="{FF2B5EF4-FFF2-40B4-BE49-F238E27FC236}">
                  <a16:creationId xmlns:a16="http://schemas.microsoft.com/office/drawing/2014/main" xmlns="" id="{DE1A0449-0715-ABA9-0389-F08D87C8B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281" y="3228826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99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4" name="Rectangle 486">
              <a:extLst>
                <a:ext uri="{FF2B5EF4-FFF2-40B4-BE49-F238E27FC236}">
                  <a16:creationId xmlns:a16="http://schemas.microsoft.com/office/drawing/2014/main" xmlns="" id="{75E46E2E-BE25-80AF-2D0C-F52E0DD04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281" y="3356967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44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5" name="Rectangle 487">
              <a:extLst>
                <a:ext uri="{FF2B5EF4-FFF2-40B4-BE49-F238E27FC236}">
                  <a16:creationId xmlns:a16="http://schemas.microsoft.com/office/drawing/2014/main" xmlns="" id="{CBBAE4D1-9886-8848-7702-8AD452D37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281" y="3798130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65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6" name="Rectangle 488">
              <a:extLst>
                <a:ext uri="{FF2B5EF4-FFF2-40B4-BE49-F238E27FC236}">
                  <a16:creationId xmlns:a16="http://schemas.microsoft.com/office/drawing/2014/main" xmlns="" id="{520A5731-0A2D-B98D-7D3E-1069C10D4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3926271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258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7" name="Rectangle 489">
              <a:extLst>
                <a:ext uri="{FF2B5EF4-FFF2-40B4-BE49-F238E27FC236}">
                  <a16:creationId xmlns:a16="http://schemas.microsoft.com/office/drawing/2014/main" xmlns="" id="{B288231A-6751-DFD8-952A-B2FDF2BAE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4181297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193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8" name="Rectangle 490">
              <a:extLst>
                <a:ext uri="{FF2B5EF4-FFF2-40B4-BE49-F238E27FC236}">
                  <a16:creationId xmlns:a16="http://schemas.microsoft.com/office/drawing/2014/main" xmlns="" id="{EB995686-779D-A0D5-C4FA-787282208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4308460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130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59" name="Rectangle 495">
              <a:extLst>
                <a:ext uri="{FF2B5EF4-FFF2-40B4-BE49-F238E27FC236}">
                  <a16:creationId xmlns:a16="http://schemas.microsoft.com/office/drawing/2014/main" xmlns="" id="{F6E8301A-F99B-DAD2-101A-9AFD7169C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5067809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184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0" name="Rectangle 501">
              <a:extLst>
                <a:ext uri="{FF2B5EF4-FFF2-40B4-BE49-F238E27FC236}">
                  <a16:creationId xmlns:a16="http://schemas.microsoft.com/office/drawing/2014/main" xmlns="" id="{84D6ABFA-67F8-A23F-F8E8-37F7A325D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5207688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138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1" name="Rectangle 512">
              <a:extLst>
                <a:ext uri="{FF2B5EF4-FFF2-40B4-BE49-F238E27FC236}">
                  <a16:creationId xmlns:a16="http://schemas.microsoft.com/office/drawing/2014/main" xmlns="" id="{009E86BD-6460-C7B9-C8EE-4A23B752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2331839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212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2" name="Rectangle 513">
              <a:extLst>
                <a:ext uri="{FF2B5EF4-FFF2-40B4-BE49-F238E27FC236}">
                  <a16:creationId xmlns:a16="http://schemas.microsoft.com/office/drawing/2014/main" xmlns="" id="{BDE8F229-05B8-22AA-DD34-813764196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281" y="2459980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3" name="Rectangle 514">
              <a:extLst>
                <a:ext uri="{FF2B5EF4-FFF2-40B4-BE49-F238E27FC236}">
                  <a16:creationId xmlns:a16="http://schemas.microsoft.com/office/drawing/2014/main" xmlns="" id="{A2E78391-26F1-91DD-72BB-8893CE940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281" y="2588121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4" name="Rectangle 524">
              <a:extLst>
                <a:ext uri="{FF2B5EF4-FFF2-40B4-BE49-F238E27FC236}">
                  <a16:creationId xmlns:a16="http://schemas.microsoft.com/office/drawing/2014/main" xmlns="" id="{74860DD1-8E6B-F1F7-1D1F-D7C156D6D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4557337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103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5" name="Rectangle 525">
              <a:extLst>
                <a:ext uri="{FF2B5EF4-FFF2-40B4-BE49-F238E27FC236}">
                  <a16:creationId xmlns:a16="http://schemas.microsoft.com/office/drawing/2014/main" xmlns="" id="{9CCAE777-F2FB-93F9-0CDD-6397CFFC5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281" y="4688134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66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6" name="Rectangle 526">
              <a:extLst>
                <a:ext uri="{FF2B5EF4-FFF2-40B4-BE49-F238E27FC236}">
                  <a16:creationId xmlns:a16="http://schemas.microsoft.com/office/drawing/2014/main" xmlns="" id="{45814F46-07A5-DA52-4C38-790D3E7C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4822564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153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7" name="Rectangle 435">
              <a:extLst>
                <a:ext uri="{FF2B5EF4-FFF2-40B4-BE49-F238E27FC236}">
                  <a16:creationId xmlns:a16="http://schemas.microsoft.com/office/drawing/2014/main" xmlns="" id="{BE63AECF-9FDB-CCA1-2C74-34158E2FA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1691134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9.7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8" name="Rectangle 438">
              <a:extLst>
                <a:ext uri="{FF2B5EF4-FFF2-40B4-BE49-F238E27FC236}">
                  <a16:creationId xmlns:a16="http://schemas.microsoft.com/office/drawing/2014/main" xmlns="" id="{C89D797D-69D5-41F1-F519-957EF66B0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2844403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9.8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69" name="Rectangle 439">
              <a:extLst>
                <a:ext uri="{FF2B5EF4-FFF2-40B4-BE49-F238E27FC236}">
                  <a16:creationId xmlns:a16="http://schemas.microsoft.com/office/drawing/2014/main" xmlns="" id="{2F6EF449-F2BB-D26E-33AA-812EF79B7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2972544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0" name="Rectangle 440">
              <a:extLst>
                <a:ext uri="{FF2B5EF4-FFF2-40B4-BE49-F238E27FC236}">
                  <a16:creationId xmlns:a16="http://schemas.microsoft.com/office/drawing/2014/main" xmlns="" id="{6FB7B742-BACC-F8D5-1E86-4C78B3624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3228826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9.9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1" name="Rectangle 441">
              <a:extLst>
                <a:ext uri="{FF2B5EF4-FFF2-40B4-BE49-F238E27FC236}">
                  <a16:creationId xmlns:a16="http://schemas.microsoft.com/office/drawing/2014/main" xmlns="" id="{48630B51-073F-5CE5-E1CE-7040A81FE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3356967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2" name="Rectangle 442">
              <a:extLst>
                <a:ext uri="{FF2B5EF4-FFF2-40B4-BE49-F238E27FC236}">
                  <a16:creationId xmlns:a16="http://schemas.microsoft.com/office/drawing/2014/main" xmlns="" id="{80FA5D91-61D1-11F9-D332-3C800D73D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3798130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3" name="Rectangle 443">
              <a:extLst>
                <a:ext uri="{FF2B5EF4-FFF2-40B4-BE49-F238E27FC236}">
                  <a16:creationId xmlns:a16="http://schemas.microsoft.com/office/drawing/2014/main" xmlns="" id="{456BAF52-8094-A987-67F6-CFD6CE8CB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3926271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9.9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4" name="Rectangle 444">
              <a:extLst>
                <a:ext uri="{FF2B5EF4-FFF2-40B4-BE49-F238E27FC236}">
                  <a16:creationId xmlns:a16="http://schemas.microsoft.com/office/drawing/2014/main" xmlns="" id="{F0A5FF8D-1E61-0485-47A1-5B24116BE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4181297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7.9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5" name="Rectangle 445">
              <a:extLst>
                <a:ext uri="{FF2B5EF4-FFF2-40B4-BE49-F238E27FC236}">
                  <a16:creationId xmlns:a16="http://schemas.microsoft.com/office/drawing/2014/main" xmlns="" id="{7A0C9B00-6C9D-4CCF-4B00-60320CBE3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3167" y="4308460"/>
              <a:ext cx="2468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11.0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6" name="Rectangle 477">
              <a:extLst>
                <a:ext uri="{FF2B5EF4-FFF2-40B4-BE49-F238E27FC236}">
                  <a16:creationId xmlns:a16="http://schemas.microsoft.com/office/drawing/2014/main" xmlns="" id="{E44974AB-AABF-F435-4C7B-0124433A8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1947416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7" name="Rectangle 478">
              <a:extLst>
                <a:ext uri="{FF2B5EF4-FFF2-40B4-BE49-F238E27FC236}">
                  <a16:creationId xmlns:a16="http://schemas.microsoft.com/office/drawing/2014/main" xmlns="" id="{3FCFAF11-5E10-EBCD-6962-DB79CF669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3168" y="2075557"/>
              <a:ext cx="2468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10.7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8" name="Rectangle 493">
              <a:extLst>
                <a:ext uri="{FF2B5EF4-FFF2-40B4-BE49-F238E27FC236}">
                  <a16:creationId xmlns:a16="http://schemas.microsoft.com/office/drawing/2014/main" xmlns="" id="{F4D34048-519D-116C-B699-508C53D6C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3168" y="5067809"/>
              <a:ext cx="2468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11.8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79" name="Rectangle 498">
              <a:extLst>
                <a:ext uri="{FF2B5EF4-FFF2-40B4-BE49-F238E27FC236}">
                  <a16:creationId xmlns:a16="http://schemas.microsoft.com/office/drawing/2014/main" xmlns="" id="{CB21DF46-7D00-0871-DA2B-70B8D9B52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5207688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0" name="Rectangle 515">
              <a:extLst>
                <a:ext uri="{FF2B5EF4-FFF2-40B4-BE49-F238E27FC236}">
                  <a16:creationId xmlns:a16="http://schemas.microsoft.com/office/drawing/2014/main" xmlns="" id="{25CEEC31-2143-F109-37DB-6814384F8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2331839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1" name="Rectangle 516">
              <a:extLst>
                <a:ext uri="{FF2B5EF4-FFF2-40B4-BE49-F238E27FC236}">
                  <a16:creationId xmlns:a16="http://schemas.microsoft.com/office/drawing/2014/main" xmlns="" id="{55F64895-1315-C613-B7B9-FC58B93D1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3168" y="2459980"/>
              <a:ext cx="2468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17.3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2" name="Rectangle 517">
              <a:extLst>
                <a:ext uri="{FF2B5EF4-FFF2-40B4-BE49-F238E27FC236}">
                  <a16:creationId xmlns:a16="http://schemas.microsoft.com/office/drawing/2014/main" xmlns="" id="{EF0A46A0-6185-A631-A34C-77D675618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0" y="2588121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3" name="Rectangle 527">
              <a:extLst>
                <a:ext uri="{FF2B5EF4-FFF2-40B4-BE49-F238E27FC236}">
                  <a16:creationId xmlns:a16="http://schemas.microsoft.com/office/drawing/2014/main" xmlns="" id="{B7A1063F-FADB-A61E-915F-DE3B5B3B8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0" y="4557337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9.7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4" name="Rectangle 528">
              <a:extLst>
                <a:ext uri="{FF2B5EF4-FFF2-40B4-BE49-F238E27FC236}">
                  <a16:creationId xmlns:a16="http://schemas.microsoft.com/office/drawing/2014/main" xmlns="" id="{3F7F4AA7-E19D-4F2B-73F3-50BBFDBF2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0" y="4688134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5" name="Rectangle 529">
              <a:extLst>
                <a:ext uri="{FF2B5EF4-FFF2-40B4-BE49-F238E27FC236}">
                  <a16:creationId xmlns:a16="http://schemas.microsoft.com/office/drawing/2014/main" xmlns="" id="{DCDB9A22-3369-F58C-872C-DB8C4BE0C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0" y="4822564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9.9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6" name="Rectangle 423">
              <a:extLst>
                <a:ext uri="{FF2B5EF4-FFF2-40B4-BE49-F238E27FC236}">
                  <a16:creationId xmlns:a16="http://schemas.microsoft.com/office/drawing/2014/main" xmlns="" id="{2FF0ED8F-4563-C0CD-CFA0-0DEFE46E5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1691134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7" name="Rectangle 427">
              <a:extLst>
                <a:ext uri="{FF2B5EF4-FFF2-40B4-BE49-F238E27FC236}">
                  <a16:creationId xmlns:a16="http://schemas.microsoft.com/office/drawing/2014/main" xmlns="" id="{337965BD-1217-94EB-7BD8-05EEAC5B2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3" y="2844403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8" name="Rectangle 428">
              <a:extLst>
                <a:ext uri="{FF2B5EF4-FFF2-40B4-BE49-F238E27FC236}">
                  <a16:creationId xmlns:a16="http://schemas.microsoft.com/office/drawing/2014/main" xmlns="" id="{DC5E3228-BDB0-A122-496F-E648E1DD5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2972544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3.9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89" name="Rectangle 429">
              <a:extLst>
                <a:ext uri="{FF2B5EF4-FFF2-40B4-BE49-F238E27FC236}">
                  <a16:creationId xmlns:a16="http://schemas.microsoft.com/office/drawing/2014/main" xmlns="" id="{DCC14506-6E86-50F3-86A8-C6E148CA0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3228826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0" name="Rectangle 430">
              <a:extLst>
                <a:ext uri="{FF2B5EF4-FFF2-40B4-BE49-F238E27FC236}">
                  <a16:creationId xmlns:a16="http://schemas.microsoft.com/office/drawing/2014/main" xmlns="" id="{72486CF6-4D57-0A5E-744B-63AD6781C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3356967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3.6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1" name="Rectangle 431">
              <a:extLst>
                <a:ext uri="{FF2B5EF4-FFF2-40B4-BE49-F238E27FC236}">
                  <a16:creationId xmlns:a16="http://schemas.microsoft.com/office/drawing/2014/main" xmlns="" id="{25F3D7C9-7B7B-0FED-FF36-CC87E8892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3798130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5.4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2" name="Rectangle 432">
              <a:extLst>
                <a:ext uri="{FF2B5EF4-FFF2-40B4-BE49-F238E27FC236}">
                  <a16:creationId xmlns:a16="http://schemas.microsoft.com/office/drawing/2014/main" xmlns="" id="{8ABEDF95-9C23-EAF8-F1A6-56498EC35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3926271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5.7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3" name="Rectangle 433">
              <a:extLst>
                <a:ext uri="{FF2B5EF4-FFF2-40B4-BE49-F238E27FC236}">
                  <a16:creationId xmlns:a16="http://schemas.microsoft.com/office/drawing/2014/main" xmlns="" id="{B93B5990-EF92-66D3-C72A-5EDDEAB27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4181297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5.7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4" name="Rectangle 434">
              <a:extLst>
                <a:ext uri="{FF2B5EF4-FFF2-40B4-BE49-F238E27FC236}">
                  <a16:creationId xmlns:a16="http://schemas.microsoft.com/office/drawing/2014/main" xmlns="" id="{B2F944AE-5DCA-953E-F700-E50B8E143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4308460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5.4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5" name="Rectangle 475">
              <a:extLst>
                <a:ext uri="{FF2B5EF4-FFF2-40B4-BE49-F238E27FC236}">
                  <a16:creationId xmlns:a16="http://schemas.microsoft.com/office/drawing/2014/main" xmlns="" id="{30E7ACAD-C22E-4181-9C25-5795AB8DD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1947416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6" name="Rectangle 476">
              <a:extLst>
                <a:ext uri="{FF2B5EF4-FFF2-40B4-BE49-F238E27FC236}">
                  <a16:creationId xmlns:a16="http://schemas.microsoft.com/office/drawing/2014/main" xmlns="" id="{0B5475D1-A7BE-E3F7-F68C-E4AC3BA17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2075557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7" name="Rectangle 492">
              <a:extLst>
                <a:ext uri="{FF2B5EF4-FFF2-40B4-BE49-F238E27FC236}">
                  <a16:creationId xmlns:a16="http://schemas.microsoft.com/office/drawing/2014/main" xmlns="" id="{43B0A218-357C-B139-031B-546A6E55D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5067809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9.0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8" name="Rectangle 499">
              <a:extLst>
                <a:ext uri="{FF2B5EF4-FFF2-40B4-BE49-F238E27FC236}">
                  <a16:creationId xmlns:a16="http://schemas.microsoft.com/office/drawing/2014/main" xmlns="" id="{85753FC0-DDFA-1086-041B-38B1C3FE7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5207688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4.5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799" name="Rectangle 518">
              <a:extLst>
                <a:ext uri="{FF2B5EF4-FFF2-40B4-BE49-F238E27FC236}">
                  <a16:creationId xmlns:a16="http://schemas.microsoft.com/office/drawing/2014/main" xmlns="" id="{960791C5-C46A-C077-0DE8-C19B6E5E5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2331839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5.7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0" name="Rectangle 519">
              <a:extLst>
                <a:ext uri="{FF2B5EF4-FFF2-40B4-BE49-F238E27FC236}">
                  <a16:creationId xmlns:a16="http://schemas.microsoft.com/office/drawing/2014/main" xmlns="" id="{A7C7B88D-5C77-8CF5-E67F-8BFBE9B72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2459980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1" name="Rectangle 520">
              <a:extLst>
                <a:ext uri="{FF2B5EF4-FFF2-40B4-BE49-F238E27FC236}">
                  <a16:creationId xmlns:a16="http://schemas.microsoft.com/office/drawing/2014/main" xmlns="" id="{891D76EF-3656-F0DC-5A4D-4FBFE1ADB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2588121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6.2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2" name="Rectangle 530">
              <a:extLst>
                <a:ext uri="{FF2B5EF4-FFF2-40B4-BE49-F238E27FC236}">
                  <a16:creationId xmlns:a16="http://schemas.microsoft.com/office/drawing/2014/main" xmlns="" id="{F5C37D8D-1F92-39AB-6D55-8B9DCF63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4557337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5.3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3" name="Rectangle 531">
              <a:extLst>
                <a:ext uri="{FF2B5EF4-FFF2-40B4-BE49-F238E27FC236}">
                  <a16:creationId xmlns:a16="http://schemas.microsoft.com/office/drawing/2014/main" xmlns="" id="{BEF208B4-DC4B-3B25-397A-0E42DD62D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4688134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7.2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4" name="Rectangle 532">
              <a:extLst>
                <a:ext uri="{FF2B5EF4-FFF2-40B4-BE49-F238E27FC236}">
                  <a16:creationId xmlns:a16="http://schemas.microsoft.com/office/drawing/2014/main" xmlns="" id="{7830C250-84FB-9A74-6AFC-C95B6A1B9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4822564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6.6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5" name="Rectangle 446">
              <a:extLst>
                <a:ext uri="{FF2B5EF4-FFF2-40B4-BE49-F238E27FC236}">
                  <a16:creationId xmlns:a16="http://schemas.microsoft.com/office/drawing/2014/main" xmlns="" id="{85D7EC9A-809E-092A-3ED8-99AC0238F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2" y="1691134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0.65 (0.49-0.86)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6" name="Rectangle 450">
              <a:extLst>
                <a:ext uri="{FF2B5EF4-FFF2-40B4-BE49-F238E27FC236}">
                  <a16:creationId xmlns:a16="http://schemas.microsoft.com/office/drawing/2014/main" xmlns="" id="{79730022-AE9E-CDC5-9FC4-A60836ED1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2844403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0.74 (0.51-1.07)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7" name="Rectangle 451">
              <a:extLst>
                <a:ext uri="{FF2B5EF4-FFF2-40B4-BE49-F238E27FC236}">
                  <a16:creationId xmlns:a16="http://schemas.microsoft.com/office/drawing/2014/main" xmlns="" id="{C9C327D0-79E9-1CA2-EBC8-C3FC43E60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2972544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0.50 (0.33-0.78)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8" name="Rectangle 452">
              <a:extLst>
                <a:ext uri="{FF2B5EF4-FFF2-40B4-BE49-F238E27FC236}">
                  <a16:creationId xmlns:a16="http://schemas.microsoft.com/office/drawing/2014/main" xmlns="" id="{30B49707-A99C-3067-E7FE-1FA5DACAF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5" y="3228826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0.57 (0.34-0.95)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09" name="Rectangle 453">
              <a:extLst>
                <a:ext uri="{FF2B5EF4-FFF2-40B4-BE49-F238E27FC236}">
                  <a16:creationId xmlns:a16="http://schemas.microsoft.com/office/drawing/2014/main" xmlns="" id="{D188D8CA-5BEA-EABD-3CDA-8A5C61F47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7" y="3356967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0.33 (0.14-0.76)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0" name="Rectangle 454">
              <a:extLst>
                <a:ext uri="{FF2B5EF4-FFF2-40B4-BE49-F238E27FC236}">
                  <a16:creationId xmlns:a16="http://schemas.microsoft.com/office/drawing/2014/main" xmlns="" id="{05923ED5-F060-1023-4D7B-68B6E6602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3798130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0.60 (0.32-1.15)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1" name="Rectangle 455">
              <a:extLst>
                <a:ext uri="{FF2B5EF4-FFF2-40B4-BE49-F238E27FC236}">
                  <a16:creationId xmlns:a16="http://schemas.microsoft.com/office/drawing/2014/main" xmlns="" id="{0D44D79F-5525-3155-2330-CCDDC6E93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3926271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0.66 (0.48-0.90)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2" name="Rectangle 456">
              <a:extLst>
                <a:ext uri="{FF2B5EF4-FFF2-40B4-BE49-F238E27FC236}">
                  <a16:creationId xmlns:a16="http://schemas.microsoft.com/office/drawing/2014/main" xmlns="" id="{C4DE8686-D544-6DD2-01E9-DD93E109C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4181297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0.78 (0.55-1.12)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3" name="Rectangle 457">
              <a:extLst>
                <a:ext uri="{FF2B5EF4-FFF2-40B4-BE49-F238E27FC236}">
                  <a16:creationId xmlns:a16="http://schemas.microsoft.com/office/drawing/2014/main" xmlns="" id="{E093F1C8-B021-145E-3E62-0DC1E588C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4308460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0.47 (0.30-0.74)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4" name="Rectangle 479">
              <a:extLst>
                <a:ext uri="{FF2B5EF4-FFF2-40B4-BE49-F238E27FC236}">
                  <a16:creationId xmlns:a16="http://schemas.microsoft.com/office/drawing/2014/main" xmlns="" id="{9783BB57-C032-BF5A-79B1-3B63C574B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1947416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0.63 (0.46-0.87)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5" name="Rectangle 480">
              <a:extLst>
                <a:ext uri="{FF2B5EF4-FFF2-40B4-BE49-F238E27FC236}">
                  <a16:creationId xmlns:a16="http://schemas.microsoft.com/office/drawing/2014/main" xmlns="" id="{02C78287-CC04-8E80-5EDE-5B18D48D2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2075557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0.67 (0.37-1.23)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6" name="Rectangle 494">
              <a:extLst>
                <a:ext uri="{FF2B5EF4-FFF2-40B4-BE49-F238E27FC236}">
                  <a16:creationId xmlns:a16="http://schemas.microsoft.com/office/drawing/2014/main" xmlns="" id="{5B3745DE-DCA9-2840-070A-9424550C1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5067809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0.68 (0.46-1.00)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7" name="Rectangle 500">
              <a:extLst>
                <a:ext uri="{FF2B5EF4-FFF2-40B4-BE49-F238E27FC236}">
                  <a16:creationId xmlns:a16="http://schemas.microsoft.com/office/drawing/2014/main" xmlns="" id="{F7CCE68C-E282-0461-986B-044570E86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5207688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0.52 (0.34-0.78)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8" name="Rectangle 521">
              <a:extLst>
                <a:ext uri="{FF2B5EF4-FFF2-40B4-BE49-F238E27FC236}">
                  <a16:creationId xmlns:a16="http://schemas.microsoft.com/office/drawing/2014/main" xmlns="" id="{127EF982-131E-FF21-F424-F7EE50334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2331839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0.69 (0.49-0.97)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19" name="Rectangle 522">
              <a:extLst>
                <a:ext uri="{FF2B5EF4-FFF2-40B4-BE49-F238E27FC236}">
                  <a16:creationId xmlns:a16="http://schemas.microsoft.com/office/drawing/2014/main" xmlns="" id="{63FF2678-76F0-ADB7-B29D-79BB0A8F3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2459980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0.45 (0.22-0.91)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20" name="Rectangle 523">
              <a:extLst>
                <a:ext uri="{FF2B5EF4-FFF2-40B4-BE49-F238E27FC236}">
                  <a16:creationId xmlns:a16="http://schemas.microsoft.com/office/drawing/2014/main" xmlns="" id="{21D84865-166C-A34E-5402-483F2AB1E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2588121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0.65 (0.40-1.55)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21" name="Rectangle 533">
              <a:extLst>
                <a:ext uri="{FF2B5EF4-FFF2-40B4-BE49-F238E27FC236}">
                  <a16:creationId xmlns:a16="http://schemas.microsoft.com/office/drawing/2014/main" xmlns="" id="{CCBC5F89-6BFA-264A-4FCD-881A609D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4557337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0.48 (0.29-0.79)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22" name="Rectangle 534">
              <a:extLst>
                <a:ext uri="{FF2B5EF4-FFF2-40B4-BE49-F238E27FC236}">
                  <a16:creationId xmlns:a16="http://schemas.microsoft.com/office/drawing/2014/main" xmlns="" id="{1A3CDBBB-1617-DD2A-1186-0B59F013B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4688134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1.00 (0.51-1.95)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23" name="Rectangle 535">
              <a:extLst>
                <a:ext uri="{FF2B5EF4-FFF2-40B4-BE49-F238E27FC236}">
                  <a16:creationId xmlns:a16="http://schemas.microsoft.com/office/drawing/2014/main" xmlns="" id="{66262511-3003-61D1-539D-399D9ABDF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24" y="4822564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0.64 (0.43-0.95)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24" name="Rectangle 410">
              <a:extLst>
                <a:ext uri="{FF2B5EF4-FFF2-40B4-BE49-F238E27FC236}">
                  <a16:creationId xmlns:a16="http://schemas.microsoft.com/office/drawing/2014/main" xmlns="" id="{3E6AFDB2-2726-98C2-A917-B3EF32EA2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952" y="5601019"/>
              <a:ext cx="71654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HR (95% CI)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25" name="Rectangle 465">
              <a:extLst>
                <a:ext uri="{FF2B5EF4-FFF2-40B4-BE49-F238E27FC236}">
                  <a16:creationId xmlns:a16="http://schemas.microsoft.com/office/drawing/2014/main" xmlns="" id="{6397635D-8E7A-DA54-C1B0-19769FFE9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278" y="5912266"/>
              <a:ext cx="177954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altLang="en-US" sz="1000" b="1" dirty="0" err="1">
                  <a:solidFill>
                    <a:srgbClr val="FF7F4D"/>
                  </a:solidFill>
                  <a:latin typeface="+mn-lt"/>
                  <a:cs typeface="Calibri" panose="020F0502020204030204" pitchFamily="34" charset="0"/>
                </a:rPr>
                <a:t>En</a:t>
              </a:r>
              <a:r>
                <a:rPr lang="en-US" altLang="en-US" sz="1000" b="1" dirty="0">
                  <a:solidFill>
                    <a:srgbClr val="FF7F4D"/>
                  </a:solidFill>
                  <a:latin typeface="+mn-lt"/>
                  <a:cs typeface="Calibri" panose="020F0502020204030204" pitchFamily="34" charset="0"/>
                </a:rPr>
                <a:t> </a:t>
              </a:r>
              <a:r>
                <a:rPr lang="en-US" altLang="en-US" sz="1000" b="1" dirty="0" err="1">
                  <a:solidFill>
                    <a:srgbClr val="FF7F4D"/>
                  </a:solidFill>
                  <a:latin typeface="+mn-lt"/>
                  <a:cs typeface="Calibri" panose="020F0502020204030204" pitchFamily="34" charset="0"/>
                </a:rPr>
                <a:t>faveur</a:t>
              </a:r>
              <a:r>
                <a:rPr lang="en-US" altLang="en-US" sz="1000" b="1" dirty="0">
                  <a:solidFill>
                    <a:srgbClr val="FF7F4D"/>
                  </a:solidFill>
                  <a:latin typeface="+mn-lt"/>
                  <a:cs typeface="Calibri" panose="020F0502020204030204" pitchFamily="34" charset="0"/>
                </a:rPr>
                <a:t> du combo Placebo + CT</a:t>
              </a:r>
              <a:endParaRPr lang="en-US" altLang="en-US" sz="1000" dirty="0">
                <a:solidFill>
                  <a:srgbClr val="FF7F4D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26" name="Rectangle 469">
              <a:extLst>
                <a:ext uri="{FF2B5EF4-FFF2-40B4-BE49-F238E27FC236}">
                  <a16:creationId xmlns:a16="http://schemas.microsoft.com/office/drawing/2014/main" xmlns="" id="{739BDA4F-79CF-E8C0-A2ED-8B24EEECC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375" y="5912266"/>
              <a:ext cx="18536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lnSpc>
                  <a:spcPct val="90000"/>
                </a:lnSpc>
                <a:defRPr/>
              </a:pPr>
              <a:r>
                <a:rPr lang="en-US" altLang="en-US" sz="1000" b="1" dirty="0" err="1">
                  <a:solidFill>
                    <a:srgbClr val="005086"/>
                  </a:solidFill>
                  <a:latin typeface="+mn-lt"/>
                  <a:cs typeface="Calibri" panose="020F0502020204030204" pitchFamily="34" charset="0"/>
                </a:rPr>
                <a:t>En</a:t>
              </a:r>
              <a:r>
                <a:rPr lang="en-US" altLang="en-US" sz="1000" b="1" dirty="0">
                  <a:solidFill>
                    <a:srgbClr val="005086"/>
                  </a:solidFill>
                  <a:latin typeface="+mn-lt"/>
                  <a:cs typeface="Calibri" panose="020F0502020204030204" pitchFamily="34" charset="0"/>
                </a:rPr>
                <a:t> </a:t>
              </a:r>
              <a:r>
                <a:rPr lang="en-US" altLang="en-US" sz="1000" b="1" dirty="0" err="1">
                  <a:solidFill>
                    <a:srgbClr val="005086"/>
                  </a:solidFill>
                  <a:latin typeface="+mn-lt"/>
                  <a:cs typeface="Calibri" panose="020F0502020204030204" pitchFamily="34" charset="0"/>
                </a:rPr>
                <a:t>faveur</a:t>
              </a:r>
              <a:r>
                <a:rPr lang="en-US" altLang="en-US" sz="1000" b="1" dirty="0">
                  <a:solidFill>
                    <a:srgbClr val="005086"/>
                  </a:solidFill>
                  <a:latin typeface="+mn-lt"/>
                  <a:cs typeface="Calibri" panose="020F0502020204030204" pitchFamily="34" charset="0"/>
                </a:rPr>
                <a:t> du combo Pembro + CT</a:t>
              </a:r>
              <a:endParaRPr lang="en-US" altLang="en-US" sz="1000" dirty="0">
                <a:solidFill>
                  <a:srgbClr val="005086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grpSp>
          <p:nvGrpSpPr>
            <p:cNvPr id="827" name="Group 145">
              <a:extLst>
                <a:ext uri="{FF2B5EF4-FFF2-40B4-BE49-F238E27FC236}">
                  <a16:creationId xmlns:a16="http://schemas.microsoft.com/office/drawing/2014/main" xmlns="" id="{D09AC771-0DA0-10E7-FB09-441505E3B108}"/>
                </a:ext>
              </a:extLst>
            </p:cNvPr>
            <p:cNvGrpSpPr/>
            <p:nvPr/>
          </p:nvGrpSpPr>
          <p:grpSpPr>
            <a:xfrm>
              <a:off x="3132416" y="5845667"/>
              <a:ext cx="2642096" cy="52318"/>
              <a:chOff x="2211637" y="4555661"/>
              <a:chExt cx="2179935" cy="0"/>
            </a:xfrm>
          </p:grpSpPr>
          <p:cxnSp>
            <p:nvCxnSpPr>
              <p:cNvPr id="828" name="Straight Arrow Connector 146">
                <a:extLst>
                  <a:ext uri="{FF2B5EF4-FFF2-40B4-BE49-F238E27FC236}">
                    <a16:creationId xmlns:a16="http://schemas.microsoft.com/office/drawing/2014/main" xmlns="" id="{329A1B43-901F-211E-F44F-1D9B534FB7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44435" y="4555661"/>
                <a:ext cx="1047137" cy="0"/>
              </a:xfrm>
              <a:prstGeom prst="straightConnector1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829" name="Straight Arrow Connector 147">
                <a:extLst>
                  <a:ext uri="{FF2B5EF4-FFF2-40B4-BE49-F238E27FC236}">
                    <a16:creationId xmlns:a16="http://schemas.microsoft.com/office/drawing/2014/main" xmlns="" id="{702C604C-5193-A9A0-933A-CD43719CA1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211637" y="4555661"/>
                <a:ext cx="1051560" cy="0"/>
              </a:xfrm>
              <a:prstGeom prst="straightConnector1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  <p:sp>
          <p:nvSpPr>
            <p:cNvPr id="830" name="Rectangle 426">
              <a:extLst>
                <a:ext uri="{FF2B5EF4-FFF2-40B4-BE49-F238E27FC236}">
                  <a16:creationId xmlns:a16="http://schemas.microsoft.com/office/drawing/2014/main" xmlns="" id="{4C1263D9-0E6B-3043-4B86-06FEE5117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6728" y="1117540"/>
              <a:ext cx="115736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SSP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médiane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,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Mois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31" name="Rectangle 464">
              <a:extLst>
                <a:ext uri="{FF2B5EF4-FFF2-40B4-BE49-F238E27FC236}">
                  <a16:creationId xmlns:a16="http://schemas.microsoft.com/office/drawing/2014/main" xmlns="" id="{5EC46A0A-26C3-FC23-844E-28FD53F2F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481" y="1492073"/>
              <a:ext cx="84478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Sous-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groupes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32" name="Rectangle 502">
              <a:extLst>
                <a:ext uri="{FF2B5EF4-FFF2-40B4-BE49-F238E27FC236}">
                  <a16:creationId xmlns:a16="http://schemas.microsoft.com/office/drawing/2014/main" xmlns="" id="{498641E5-9AA1-15D6-7BD3-DBCDBC310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5522" y="1500266"/>
              <a:ext cx="94577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90000"/>
                </a:lnSpc>
                <a:defRPr/>
              </a:pP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N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33" name="Rectangle 436">
              <a:extLst>
                <a:ext uri="{FF2B5EF4-FFF2-40B4-BE49-F238E27FC236}">
                  <a16:creationId xmlns:a16="http://schemas.microsoft.com/office/drawing/2014/main" xmlns="" id="{F48EE510-0B24-AA67-9933-62C417AC7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8401" y="1334066"/>
              <a:ext cx="48250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90000"/>
                </a:lnSpc>
                <a:defRPr/>
              </a:pPr>
              <a:r>
                <a:rPr lang="en-US" altLang="en-US" sz="1000" b="1" dirty="0">
                  <a:solidFill>
                    <a:srgbClr val="005086"/>
                  </a:solidFill>
                  <a:latin typeface="+mn-lt"/>
                  <a:cs typeface="Calibri" panose="020F0502020204030204" pitchFamily="34" charset="0"/>
                </a:rPr>
                <a:t>Pembro</a:t>
              </a:r>
            </a:p>
            <a:p>
              <a:pPr algn="ctr">
                <a:lnSpc>
                  <a:spcPct val="90000"/>
                </a:lnSpc>
                <a:defRPr/>
              </a:pPr>
              <a:r>
                <a:rPr lang="en-US" altLang="en-US" sz="1000" b="1" dirty="0">
                  <a:solidFill>
                    <a:srgbClr val="005086"/>
                  </a:solidFill>
                  <a:latin typeface="+mn-lt"/>
                  <a:cs typeface="Calibri" panose="020F0502020204030204" pitchFamily="34" charset="0"/>
                </a:rPr>
                <a:t>+ CT</a:t>
              </a:r>
              <a:endParaRPr lang="en-US" altLang="en-US" sz="1000" dirty="0">
                <a:solidFill>
                  <a:srgbClr val="005086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34" name="Rectangle 424">
              <a:extLst>
                <a:ext uri="{FF2B5EF4-FFF2-40B4-BE49-F238E27FC236}">
                  <a16:creationId xmlns:a16="http://schemas.microsoft.com/office/drawing/2014/main" xmlns="" id="{362815D1-49FC-288A-DA47-66B0441A7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3217" y="1334066"/>
              <a:ext cx="51776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90000"/>
                </a:lnSpc>
                <a:defRPr/>
              </a:pPr>
              <a:r>
                <a:rPr lang="en-US" altLang="en-US" sz="1000" b="1" dirty="0">
                  <a:solidFill>
                    <a:srgbClr val="FF7F4D"/>
                  </a:solidFill>
                  <a:latin typeface="+mn-lt"/>
                  <a:cs typeface="Calibri" panose="020F0502020204030204" pitchFamily="34" charset="0"/>
                </a:rPr>
                <a:t>Placebo</a:t>
              </a:r>
            </a:p>
            <a:p>
              <a:pPr algn="ctr">
                <a:lnSpc>
                  <a:spcPct val="90000"/>
                </a:lnSpc>
                <a:defRPr/>
              </a:pPr>
              <a:r>
                <a:rPr lang="en-US" altLang="en-US" sz="1000" b="1" dirty="0">
                  <a:solidFill>
                    <a:srgbClr val="FF7F4D"/>
                  </a:solidFill>
                  <a:latin typeface="+mn-lt"/>
                  <a:cs typeface="Calibri" panose="020F0502020204030204" pitchFamily="34" charset="0"/>
                </a:rPr>
                <a:t>+ CT</a:t>
              </a:r>
              <a:endParaRPr lang="en-US" altLang="en-US" sz="1000" dirty="0">
                <a:solidFill>
                  <a:srgbClr val="FF7F4D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35" name="Rectangle 447">
              <a:extLst>
                <a:ext uri="{FF2B5EF4-FFF2-40B4-BE49-F238E27FC236}">
                  <a16:creationId xmlns:a16="http://schemas.microsoft.com/office/drawing/2014/main" xmlns="" id="{55889741-44CC-2BDF-791A-CFBC61D71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200" y="1334066"/>
              <a:ext cx="185375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90000"/>
                </a:lnSpc>
                <a:defRPr/>
              </a:pP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HR pour Progression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ou</a:t>
              </a: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 </a:t>
              </a:r>
              <a:r>
                <a:rPr lang="en-US" altLang="en-US" sz="1000" b="1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décès</a:t>
              </a:r>
              <a:endParaRPr lang="en-US" altLang="en-US" sz="1000" b="1" dirty="0">
                <a:solidFill>
                  <a:srgbClr val="000000"/>
                </a:solidFill>
                <a:latin typeface="+mn-lt"/>
                <a:cs typeface="Calibri" panose="020F0502020204030204" pitchFamily="34" charset="0"/>
              </a:endParaRPr>
            </a:p>
            <a:p>
              <a:pPr algn="ctr">
                <a:lnSpc>
                  <a:spcPct val="90000"/>
                </a:lnSpc>
                <a:defRPr/>
              </a:pPr>
              <a:r>
                <a:rPr lang="en-US" altLang="en-US" sz="1000" b="1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(IC 95%)</a:t>
              </a:r>
            </a:p>
          </p:txBody>
        </p:sp>
        <p:cxnSp>
          <p:nvCxnSpPr>
            <p:cNvPr id="836" name="Straight Connector 141">
              <a:extLst>
                <a:ext uri="{FF2B5EF4-FFF2-40B4-BE49-F238E27FC236}">
                  <a16:creationId xmlns:a16="http://schemas.microsoft.com/office/drawing/2014/main" xmlns="" id="{381C872A-FF8A-4937-414B-BFC9D212A98D}"/>
                </a:ext>
              </a:extLst>
            </p:cNvPr>
            <p:cNvCxnSpPr>
              <a:cxnSpLocks/>
            </p:cNvCxnSpPr>
            <p:nvPr/>
          </p:nvCxnSpPr>
          <p:spPr>
            <a:xfrm>
              <a:off x="6641857" y="1323263"/>
              <a:ext cx="1607108" cy="0"/>
            </a:xfrm>
            <a:prstGeom prst="line">
              <a:avLst/>
            </a:prstGeom>
            <a:noFill/>
            <a:ln w="1905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37" name="Rectangle 418">
              <a:extLst>
                <a:ext uri="{FF2B5EF4-FFF2-40B4-BE49-F238E27FC236}">
                  <a16:creationId xmlns:a16="http://schemas.microsoft.com/office/drawing/2014/main" xmlns="" id="{76F6CC81-097A-B079-3DB9-69F9E34AB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729" y="3506868"/>
              <a:ext cx="17023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Gemcitabine/</a:t>
              </a:r>
              <a:r>
                <a:rPr lang="en-US" altLang="en-US" sz="1000" dirty="0" err="1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carboplatine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38" name="Line 352">
              <a:extLst>
                <a:ext uri="{FF2B5EF4-FFF2-40B4-BE49-F238E27FC236}">
                  <a16:creationId xmlns:a16="http://schemas.microsoft.com/office/drawing/2014/main" xmlns="" id="{D2BB80F6-B6AD-89DA-93F8-391556429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4911" y="3590566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839" name="Line 352">
              <a:extLst>
                <a:ext uri="{FF2B5EF4-FFF2-40B4-BE49-F238E27FC236}">
                  <a16:creationId xmlns:a16="http://schemas.microsoft.com/office/drawing/2014/main" xmlns="" id="{2F7224D8-CA0A-0025-AB7C-18C6897999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1573" y="3590566"/>
              <a:ext cx="0" cy="39966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Calibri" panose="020F0502020204030204" pitchFamily="34" charset="0"/>
              </a:endParaRPr>
            </a:p>
          </p:txBody>
        </p:sp>
        <p:sp>
          <p:nvSpPr>
            <p:cNvPr id="840" name="Rectangle 453">
              <a:extLst>
                <a:ext uri="{FF2B5EF4-FFF2-40B4-BE49-F238E27FC236}">
                  <a16:creationId xmlns:a16="http://schemas.microsoft.com/office/drawing/2014/main" xmlns="" id="{33962D06-6515-74AA-DA5B-AF96D46DA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330" y="3520099"/>
              <a:ext cx="91531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0.77 (0.53-1.11)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41" name="Rectangle 486">
              <a:extLst>
                <a:ext uri="{FF2B5EF4-FFF2-40B4-BE49-F238E27FC236}">
                  <a16:creationId xmlns:a16="http://schemas.microsoft.com/office/drawing/2014/main" xmlns="" id="{3E276D1C-0A5D-BDB9-E7B2-721CCBCBE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014" y="3532978"/>
              <a:ext cx="21159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180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42" name="Rectangle 441">
              <a:extLst>
                <a:ext uri="{FF2B5EF4-FFF2-40B4-BE49-F238E27FC236}">
                  <a16:creationId xmlns:a16="http://schemas.microsoft.com/office/drawing/2014/main" xmlns="" id="{7B7E43DF-F06E-8A3F-E07B-F731A1737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433" y="3532978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8.0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43" name="Rectangle 430">
              <a:extLst>
                <a:ext uri="{FF2B5EF4-FFF2-40B4-BE49-F238E27FC236}">
                  <a16:creationId xmlns:a16="http://schemas.microsoft.com/office/drawing/2014/main" xmlns="" id="{1E6EF112-314A-2F2C-DDAC-49E1372E5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3932" y="3532978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+mn-lt"/>
                  <a:cs typeface="Calibri" panose="020F0502020204030204" pitchFamily="34" charset="0"/>
                </a:rPr>
                <a:t>7.2</a:t>
              </a:r>
              <a:endParaRPr lang="en-US" altLang="en-US" sz="1000" dirty="0">
                <a:solidFill>
                  <a:srgbClr val="FFFFFF"/>
                </a:solidFill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44" name="Rectangle 843">
              <a:extLst>
                <a:ext uri="{FF2B5EF4-FFF2-40B4-BE49-F238E27FC236}">
                  <a16:creationId xmlns:a16="http://schemas.microsoft.com/office/drawing/2014/main" xmlns="" id="{CDAC3BF8-5FC5-2A16-B17D-A903A069E118}"/>
                </a:ext>
              </a:extLst>
            </p:cNvPr>
            <p:cNvSpPr/>
            <p:nvPr/>
          </p:nvSpPr>
          <p:spPr>
            <a:xfrm>
              <a:off x="3469246" y="1133902"/>
              <a:ext cx="2830572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en-US" sz="1000" dirty="0"/>
                <a:t>Population CPS PD-L1 ≥10</a:t>
              </a:r>
              <a:endParaRPr lang="fr-FR" sz="1000" dirty="0"/>
            </a:p>
          </p:txBody>
        </p:sp>
      </p:grpSp>
      <p:sp>
        <p:nvSpPr>
          <p:cNvPr id="24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24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16340" cy="516866"/>
          </a:xfrm>
        </p:spPr>
        <p:txBody>
          <a:bodyPr/>
          <a:lstStyle/>
          <a:p>
            <a:pPr lvl="0"/>
            <a:r>
              <a:rPr lang="fr-FR" sz="3200" dirty="0"/>
              <a:t>Association ICI </a:t>
            </a:r>
            <a:r>
              <a:rPr lang="fr-FR" sz="3200" dirty="0" smtClean="0"/>
              <a:t>(Pembrolizumab</a:t>
            </a:r>
            <a:r>
              <a:rPr lang="fr-FR" sz="3200" dirty="0"/>
              <a:t>) et chimiothérapie</a:t>
            </a:r>
          </a:p>
        </p:txBody>
      </p:sp>
    </p:spTree>
    <p:extLst>
      <p:ext uri="{BB962C8B-B14F-4D97-AF65-F5344CB8AC3E}">
        <p14:creationId xmlns:p14="http://schemas.microsoft.com/office/powerpoint/2010/main" val="1212266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0" name="Table 4">
            <a:extLst>
              <a:ext uri="{FF2B5EF4-FFF2-40B4-BE49-F238E27FC236}">
                <a16:creationId xmlns:a16="http://schemas.microsoft.com/office/drawing/2014/main" xmlns="" id="{8ABD1179-09F7-366C-BD67-58291DDF2BC9}"/>
              </a:ext>
            </a:extLst>
          </p:cNvPr>
          <p:cNvGraphicFramePr>
            <a:graphicFrameLocks noGrp="1"/>
          </p:cNvGraphicFramePr>
          <p:nvPr/>
        </p:nvGraphicFramePr>
        <p:xfrm>
          <a:off x="1210229" y="1950262"/>
          <a:ext cx="199218" cy="2869224"/>
        </p:xfrm>
        <a:graphic>
          <a:graphicData uri="http://schemas.openxmlformats.org/drawingml/2006/table">
            <a:tbl>
              <a:tblPr firstRow="1" bandRow="1"/>
              <a:tblGrid>
                <a:gridCol w="199218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</a:tblGrid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000095928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66594105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718722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19723964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354192668"/>
                  </a:ext>
                </a:extLst>
              </a:tr>
            </a:tbl>
          </a:graphicData>
        </a:graphic>
      </p:graphicFrame>
      <p:sp>
        <p:nvSpPr>
          <p:cNvPr id="8" name="Rectangle à coins arrondis 10">
            <a:extLst>
              <a:ext uri="{FF2B5EF4-FFF2-40B4-BE49-F238E27FC236}">
                <a16:creationId xmlns:a16="http://schemas.microsoft.com/office/drawing/2014/main" xmlns="" id="{137858C0-A8B0-7AD0-9FE1-797CE664D18F}"/>
              </a:ext>
            </a:extLst>
          </p:cNvPr>
          <p:cNvSpPr/>
          <p:nvPr/>
        </p:nvSpPr>
        <p:spPr>
          <a:xfrm>
            <a:off x="1051373" y="1322631"/>
            <a:ext cx="3508427" cy="434354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Cortes J et al, N Engl J Med, 2022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KEYNOTE-355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xmlns="" id="{560CE50F-D6C4-4683-8A16-8CCF0BF2CC0E}"/>
              </a:ext>
            </a:extLst>
          </p:cNvPr>
          <p:cNvSpPr txBox="1"/>
          <p:nvPr/>
        </p:nvSpPr>
        <p:spPr>
          <a:xfrm>
            <a:off x="1148910" y="1191825"/>
            <a:ext cx="1158960" cy="2616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100" b="1" dirty="0">
                <a:solidFill>
                  <a:schemeClr val="accent5"/>
                </a:solidFill>
                <a:cs typeface="Arial" panose="020B0604020202020204" pitchFamily="34" charset="0"/>
              </a:rPr>
              <a:t>CPS PD-L1 ≥10</a:t>
            </a:r>
          </a:p>
        </p:txBody>
      </p:sp>
      <p:graphicFrame>
        <p:nvGraphicFramePr>
          <p:cNvPr id="602" name="Table 4">
            <a:extLst>
              <a:ext uri="{FF2B5EF4-FFF2-40B4-BE49-F238E27FC236}">
                <a16:creationId xmlns:a16="http://schemas.microsoft.com/office/drawing/2014/main" xmlns="" id="{EABB58AC-CF5F-789D-8629-0833F0B6223B}"/>
              </a:ext>
            </a:extLst>
          </p:cNvPr>
          <p:cNvGraphicFramePr>
            <a:graphicFrameLocks noGrp="1"/>
          </p:cNvGraphicFramePr>
          <p:nvPr/>
        </p:nvGraphicFramePr>
        <p:xfrm>
          <a:off x="1443121" y="4692799"/>
          <a:ext cx="2958661" cy="216832"/>
        </p:xfrm>
        <a:graphic>
          <a:graphicData uri="http://schemas.openxmlformats.org/drawingml/2006/table">
            <a:tbl>
              <a:tblPr firstRow="1" bandRow="1"/>
              <a:tblGrid>
                <a:gridCol w="155719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10638112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566040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45307187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907302162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4115744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2937602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5714695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998243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33122111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3102864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77424331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847934893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75777297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40302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40737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579470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08888121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43280231"/>
                    </a:ext>
                  </a:extLst>
                </a:gridCol>
              </a:tblGrid>
              <a:tr h="21683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</a:tbl>
          </a:graphicData>
        </a:graphic>
      </p:graphicFrame>
      <p:sp>
        <p:nvSpPr>
          <p:cNvPr id="21" name="TextBox 23">
            <a:extLst>
              <a:ext uri="{FF2B5EF4-FFF2-40B4-BE49-F238E27FC236}">
                <a16:creationId xmlns:a16="http://schemas.microsoft.com/office/drawing/2014/main" xmlns="" id="{D6BDCD54-FEA9-8F36-AB48-CE46D8B1A1CA}"/>
              </a:ext>
            </a:extLst>
          </p:cNvPr>
          <p:cNvSpPr txBox="1"/>
          <p:nvPr/>
        </p:nvSpPr>
        <p:spPr bwMode="auto">
          <a:xfrm>
            <a:off x="1229075" y="1505417"/>
            <a:ext cx="291584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n/N  </a:t>
            </a: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Evènements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,  %  HR (IC 95%)  </a:t>
            </a:r>
            <a:r>
              <a:rPr lang="en-US" sz="800" b="1" i="1" dirty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 Value (1 sided)</a:t>
            </a:r>
            <a:endParaRPr lang="en-US" sz="800" b="1" dirty="0">
              <a:solidFill>
                <a:srgbClr val="005086"/>
              </a:solidFill>
              <a:cs typeface="Arial" panose="020B0604020202020204" pitchFamily="34" charset="0"/>
            </a:endParaRP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5086"/>
                </a:solidFill>
                <a:cs typeface="Arial" panose="020B0604020202020204" pitchFamily="34" charset="0"/>
              </a:rPr>
              <a:t>Pembro</a:t>
            </a: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 + CT  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155/220  70.5  0.73 (0.55-0.95)  .0093* </a:t>
            </a: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Placebo + CT  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84/103   81.6</a:t>
            </a:r>
          </a:p>
        </p:txBody>
      </p:sp>
      <p:sp>
        <p:nvSpPr>
          <p:cNvPr id="22" name="TextBox 5">
            <a:extLst>
              <a:ext uri="{FF2B5EF4-FFF2-40B4-BE49-F238E27FC236}">
                <a16:creationId xmlns:a16="http://schemas.microsoft.com/office/drawing/2014/main" xmlns="" id="{9891FFF0-8253-1B6C-9806-0AE4041CDCDF}"/>
              </a:ext>
            </a:extLst>
          </p:cNvPr>
          <p:cNvSpPr txBox="1"/>
          <p:nvPr/>
        </p:nvSpPr>
        <p:spPr bwMode="auto">
          <a:xfrm>
            <a:off x="2162205" y="2202598"/>
            <a:ext cx="59492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58.3%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44.7%</a:t>
            </a:r>
          </a:p>
        </p:txBody>
      </p:sp>
      <p:sp>
        <p:nvSpPr>
          <p:cNvPr id="23" name="TextBox 28">
            <a:extLst>
              <a:ext uri="{FF2B5EF4-FFF2-40B4-BE49-F238E27FC236}">
                <a16:creationId xmlns:a16="http://schemas.microsoft.com/office/drawing/2014/main" xmlns="" id="{A8D46AA3-05D5-1C31-12DB-941C1A26734E}"/>
              </a:ext>
            </a:extLst>
          </p:cNvPr>
          <p:cNvSpPr txBox="1"/>
          <p:nvPr/>
        </p:nvSpPr>
        <p:spPr bwMode="auto">
          <a:xfrm>
            <a:off x="3618882" y="3215498"/>
            <a:ext cx="707432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23.0 mo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16.1 mo</a:t>
            </a:r>
          </a:p>
        </p:txBody>
      </p:sp>
      <p:grpSp>
        <p:nvGrpSpPr>
          <p:cNvPr id="851" name="Groupe 850">
            <a:extLst>
              <a:ext uri="{FF2B5EF4-FFF2-40B4-BE49-F238E27FC236}">
                <a16:creationId xmlns:a16="http://schemas.microsoft.com/office/drawing/2014/main" xmlns="" id="{FF47B3D6-CFE0-C14F-4AF1-9F4972539704}"/>
              </a:ext>
            </a:extLst>
          </p:cNvPr>
          <p:cNvGrpSpPr/>
          <p:nvPr/>
        </p:nvGrpSpPr>
        <p:grpSpPr>
          <a:xfrm>
            <a:off x="1464402" y="2176593"/>
            <a:ext cx="2900263" cy="2484919"/>
            <a:chOff x="1464402" y="1971184"/>
            <a:chExt cx="3257550" cy="2484919"/>
          </a:xfrm>
        </p:grpSpPr>
        <p:sp>
          <p:nvSpPr>
            <p:cNvPr id="25" name="Freeform: Shape 12">
              <a:extLst>
                <a:ext uri="{FF2B5EF4-FFF2-40B4-BE49-F238E27FC236}">
                  <a16:creationId xmlns:a16="http://schemas.microsoft.com/office/drawing/2014/main" xmlns="" id="{DCF44C92-533C-B7D2-3080-1F54D6DEFC20}"/>
                </a:ext>
              </a:extLst>
            </p:cNvPr>
            <p:cNvSpPr/>
            <p:nvPr/>
          </p:nvSpPr>
          <p:spPr bwMode="auto">
            <a:xfrm>
              <a:off x="1534252" y="1971184"/>
              <a:ext cx="3187700" cy="2406650"/>
            </a:xfrm>
            <a:custGeom>
              <a:avLst/>
              <a:gdLst>
                <a:gd name="connsiteX0" fmla="*/ 0 w 3187700"/>
                <a:gd name="connsiteY0" fmla="*/ 0 h 2406650"/>
                <a:gd name="connsiteX1" fmla="*/ 0 w 3187700"/>
                <a:gd name="connsiteY1" fmla="*/ 2406650 h 2406650"/>
                <a:gd name="connsiteX2" fmla="*/ 3187700 w 3187700"/>
                <a:gd name="connsiteY2" fmla="*/ 2406650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7700" h="2406650">
                  <a:moveTo>
                    <a:pt x="0" y="0"/>
                  </a:moveTo>
                  <a:lnTo>
                    <a:pt x="0" y="2406650"/>
                  </a:lnTo>
                  <a:lnTo>
                    <a:pt x="3187700" y="2406650"/>
                  </a:lnTo>
                </a:path>
              </a:pathLst>
            </a:custGeom>
            <a:noFill/>
            <a:ln w="12700">
              <a:solidFill>
                <a:srgbClr val="565458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27" name="Group 72">
              <a:extLst>
                <a:ext uri="{FF2B5EF4-FFF2-40B4-BE49-F238E27FC236}">
                  <a16:creationId xmlns:a16="http://schemas.microsoft.com/office/drawing/2014/main" xmlns="" id="{8CFC436F-7C75-B3A9-A91C-622915F45F8A}"/>
                </a:ext>
              </a:extLst>
            </p:cNvPr>
            <p:cNvGrpSpPr/>
            <p:nvPr/>
          </p:nvGrpSpPr>
          <p:grpSpPr>
            <a:xfrm>
              <a:off x="1464402" y="1976500"/>
              <a:ext cx="61962" cy="2402691"/>
              <a:chOff x="2016125" y="1349375"/>
              <a:chExt cx="88900" cy="3613150"/>
            </a:xfrm>
          </p:grpSpPr>
          <p:sp>
            <p:nvSpPr>
              <p:cNvPr id="510" name="Line 1185">
                <a:extLst>
                  <a:ext uri="{FF2B5EF4-FFF2-40B4-BE49-F238E27FC236}">
                    <a16:creationId xmlns:a16="http://schemas.microsoft.com/office/drawing/2014/main" xmlns="" id="{B3F613E9-3DB4-CB46-C7FF-3D5DF99D86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96252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78" name="Line 1186">
                <a:extLst>
                  <a:ext uri="{FF2B5EF4-FFF2-40B4-BE49-F238E27FC236}">
                    <a16:creationId xmlns:a16="http://schemas.microsoft.com/office/drawing/2014/main" xmlns="" id="{8DB9BD97-E9BE-36C6-4EFA-2AE8351B8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35179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98" name="Line 1187">
                <a:extLst>
                  <a:ext uri="{FF2B5EF4-FFF2-40B4-BE49-F238E27FC236}">
                    <a16:creationId xmlns:a16="http://schemas.microsoft.com/office/drawing/2014/main" xmlns="" id="{D480723E-02F4-7578-458D-48AE0F3FB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2418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99" name="Line 1191">
                <a:extLst>
                  <a:ext uri="{FF2B5EF4-FFF2-40B4-BE49-F238E27FC236}">
                    <a16:creationId xmlns:a16="http://schemas.microsoft.com/office/drawing/2014/main" xmlns="" id="{975F59EB-F607-4E77-99A6-847D620FF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134937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600" name="Line 1192">
                <a:extLst>
                  <a:ext uri="{FF2B5EF4-FFF2-40B4-BE49-F238E27FC236}">
                    <a16:creationId xmlns:a16="http://schemas.microsoft.com/office/drawing/2014/main" xmlns="" id="{F0920EA9-F585-7D96-ADCC-96F6FC5BF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0701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601" name="Line 1193">
                <a:extLst>
                  <a:ext uri="{FF2B5EF4-FFF2-40B4-BE49-F238E27FC236}">
                    <a16:creationId xmlns:a16="http://schemas.microsoft.com/office/drawing/2014/main" xmlns="" id="{5687CBB8-8561-9348-1DB9-220AB56F5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7940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03" name="Group 80">
              <a:extLst>
                <a:ext uri="{FF2B5EF4-FFF2-40B4-BE49-F238E27FC236}">
                  <a16:creationId xmlns:a16="http://schemas.microsoft.com/office/drawing/2014/main" xmlns="" id="{00D787C6-1B48-AE01-F7AB-3D6CDCC0338E}"/>
                </a:ext>
              </a:extLst>
            </p:cNvPr>
            <p:cNvGrpSpPr/>
            <p:nvPr/>
          </p:nvGrpSpPr>
          <p:grpSpPr>
            <a:xfrm>
              <a:off x="1534930" y="4377631"/>
              <a:ext cx="3124556" cy="78472"/>
              <a:chOff x="1122744" y="5285419"/>
              <a:chExt cx="8508580" cy="84846"/>
            </a:xfrm>
          </p:grpSpPr>
          <p:cxnSp>
            <p:nvCxnSpPr>
              <p:cNvPr id="604" name="Straight Connector 81">
                <a:extLst>
                  <a:ext uri="{FF2B5EF4-FFF2-40B4-BE49-F238E27FC236}">
                    <a16:creationId xmlns:a16="http://schemas.microsoft.com/office/drawing/2014/main" xmlns="" id="{5B0D7522-13F5-2F3A-80E6-E3BA44AB69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313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5" name="Straight Connector 82">
                <a:extLst>
                  <a:ext uri="{FF2B5EF4-FFF2-40B4-BE49-F238E27FC236}">
                    <a16:creationId xmlns:a16="http://schemas.microsoft.com/office/drawing/2014/main" xmlns="" id="{358DED43-23F8-8751-77B2-EE2D3E470D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670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6" name="Straight Connector 83">
                <a:extLst>
                  <a:ext uri="{FF2B5EF4-FFF2-40B4-BE49-F238E27FC236}">
                    <a16:creationId xmlns:a16="http://schemas.microsoft.com/office/drawing/2014/main" xmlns="" id="{6E643B05-E53B-9D2A-9301-2D7606831C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7971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7" name="Straight Connector 84">
                <a:extLst>
                  <a:ext uri="{FF2B5EF4-FFF2-40B4-BE49-F238E27FC236}">
                    <a16:creationId xmlns:a16="http://schemas.microsoft.com/office/drawing/2014/main" xmlns="" id="{CA36D7DE-93F3-BFA5-4A83-A78C90329E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1542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8" name="Straight Connector 85">
                <a:extLst>
                  <a:ext uri="{FF2B5EF4-FFF2-40B4-BE49-F238E27FC236}">
                    <a16:creationId xmlns:a16="http://schemas.microsoft.com/office/drawing/2014/main" xmlns="" id="{5A6CAF05-29CB-6EAC-BEED-637645ED7D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227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9" name="Straight Connector 86">
                <a:extLst>
                  <a:ext uri="{FF2B5EF4-FFF2-40B4-BE49-F238E27FC236}">
                    <a16:creationId xmlns:a16="http://schemas.microsoft.com/office/drawing/2014/main" xmlns="" id="{DC2C11D9-2ADC-AD9A-745E-28BB4E5F07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798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0" name="Straight Connector 87">
                <a:extLst>
                  <a:ext uri="{FF2B5EF4-FFF2-40B4-BE49-F238E27FC236}">
                    <a16:creationId xmlns:a16="http://schemas.microsoft.com/office/drawing/2014/main" xmlns="" id="{C5896618-41AD-B858-45A4-136DE6724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8002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1" name="Straight Connector 88">
                <a:extLst>
                  <a:ext uri="{FF2B5EF4-FFF2-40B4-BE49-F238E27FC236}">
                    <a16:creationId xmlns:a16="http://schemas.microsoft.com/office/drawing/2014/main" xmlns="" id="{77E10B71-B53B-029C-93AC-ED76057855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573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2" name="Straight Connector 89">
                <a:extLst>
                  <a:ext uri="{FF2B5EF4-FFF2-40B4-BE49-F238E27FC236}">
                    <a16:creationId xmlns:a16="http://schemas.microsoft.com/office/drawing/2014/main" xmlns="" id="{6FBFB609-3DB5-F39D-6462-091E9DFDA2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4258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3" name="Straight Connector 90">
                <a:extLst>
                  <a:ext uri="{FF2B5EF4-FFF2-40B4-BE49-F238E27FC236}">
                    <a16:creationId xmlns:a16="http://schemas.microsoft.com/office/drawing/2014/main" xmlns="" id="{5B855C71-F6A4-7908-EAEC-295B950D4D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7830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4" name="Straight Connector 91">
                <a:extLst>
                  <a:ext uri="{FF2B5EF4-FFF2-40B4-BE49-F238E27FC236}">
                    <a16:creationId xmlns:a16="http://schemas.microsoft.com/office/drawing/2014/main" xmlns="" id="{4B67298E-67EE-C3FD-CC45-37FAB1D554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1224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5" name="Straight Connector 92">
                <a:extLst>
                  <a:ext uri="{FF2B5EF4-FFF2-40B4-BE49-F238E27FC236}">
                    <a16:creationId xmlns:a16="http://schemas.microsoft.com/office/drawing/2014/main" xmlns="" id="{138BBE14-E33E-F938-B9EA-17767DECB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4795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6" name="Straight Connector 93">
                <a:extLst>
                  <a:ext uri="{FF2B5EF4-FFF2-40B4-BE49-F238E27FC236}">
                    <a16:creationId xmlns:a16="http://schemas.microsoft.com/office/drawing/2014/main" xmlns="" id="{452A9748-5552-C2DE-5149-AF501AC4FE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480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7" name="Straight Connector 94">
                <a:extLst>
                  <a:ext uri="{FF2B5EF4-FFF2-40B4-BE49-F238E27FC236}">
                    <a16:creationId xmlns:a16="http://schemas.microsoft.com/office/drawing/2014/main" xmlns="" id="{EC08ACD1-761F-E98A-009A-010182C836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51051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8" name="Straight Connector 95">
                <a:extLst>
                  <a:ext uri="{FF2B5EF4-FFF2-40B4-BE49-F238E27FC236}">
                    <a16:creationId xmlns:a16="http://schemas.microsoft.com/office/drawing/2014/main" xmlns="" id="{7EE580F0-271F-B3BE-FDF3-7E1C738919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019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9" name="Straight Connector 96">
                <a:extLst>
                  <a:ext uri="{FF2B5EF4-FFF2-40B4-BE49-F238E27FC236}">
                    <a16:creationId xmlns:a16="http://schemas.microsoft.com/office/drawing/2014/main" xmlns="" id="{B4951219-67CA-35AF-90A0-374559D024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76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20" name="Straight Connector 97">
                <a:extLst>
                  <a:ext uri="{FF2B5EF4-FFF2-40B4-BE49-F238E27FC236}">
                    <a16:creationId xmlns:a16="http://schemas.microsoft.com/office/drawing/2014/main" xmlns="" id="{42F72CED-C169-171C-10EB-708E6DF66C0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6448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21" name="Straight Connector 98">
                <a:extLst>
                  <a:ext uri="{FF2B5EF4-FFF2-40B4-BE49-F238E27FC236}">
                    <a16:creationId xmlns:a16="http://schemas.microsoft.com/office/drawing/2014/main" xmlns="" id="{CD797DB0-40C1-F15F-A7FA-50FEA83CC2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0019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22" name="Straight Connector 99">
                <a:extLst>
                  <a:ext uri="{FF2B5EF4-FFF2-40B4-BE49-F238E27FC236}">
                    <a16:creationId xmlns:a16="http://schemas.microsoft.com/office/drawing/2014/main" xmlns="" id="{63193FA0-222F-8C4E-5FF4-A1F46AB6C4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274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</p:grpSp>
      </p:grpSp>
      <p:grpSp>
        <p:nvGrpSpPr>
          <p:cNvPr id="623" name="Group 160">
            <a:extLst>
              <a:ext uri="{FF2B5EF4-FFF2-40B4-BE49-F238E27FC236}">
                <a16:creationId xmlns:a16="http://schemas.microsoft.com/office/drawing/2014/main" xmlns="" id="{DF3BB010-65D7-B7AF-276A-64244A7AE8D5}"/>
              </a:ext>
            </a:extLst>
          </p:cNvPr>
          <p:cNvGrpSpPr/>
          <p:nvPr/>
        </p:nvGrpSpPr>
        <p:grpSpPr>
          <a:xfrm>
            <a:off x="1556994" y="2548997"/>
            <a:ext cx="2119131" cy="2005275"/>
            <a:chOff x="7627693" y="1892312"/>
            <a:chExt cx="2090082" cy="1415982"/>
          </a:xfrm>
        </p:grpSpPr>
        <p:cxnSp>
          <p:nvCxnSpPr>
            <p:cNvPr id="624" name="Straight Connector 161">
              <a:extLst>
                <a:ext uri="{FF2B5EF4-FFF2-40B4-BE49-F238E27FC236}">
                  <a16:creationId xmlns:a16="http://schemas.microsoft.com/office/drawing/2014/main" xmlns="" id="{9F996F89-2710-3296-E2F0-6A84A9F3E5BD}"/>
                </a:ext>
              </a:extLst>
            </p:cNvPr>
            <p:cNvCxnSpPr/>
            <p:nvPr/>
          </p:nvCxnSpPr>
          <p:spPr bwMode="auto">
            <a:xfrm>
              <a:off x="8525404" y="1892312"/>
              <a:ext cx="0" cy="1415982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5" name="Straight Connector 162">
              <a:extLst>
                <a:ext uri="{FF2B5EF4-FFF2-40B4-BE49-F238E27FC236}">
                  <a16:creationId xmlns:a16="http://schemas.microsoft.com/office/drawing/2014/main" xmlns="" id="{EFA0E6AE-38AC-9AF1-8A3C-7BCC3C5ED8B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627693" y="2484955"/>
              <a:ext cx="2090082" cy="0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42" name="Groupe 941">
            <a:extLst>
              <a:ext uri="{FF2B5EF4-FFF2-40B4-BE49-F238E27FC236}">
                <a16:creationId xmlns:a16="http://schemas.microsoft.com/office/drawing/2014/main" xmlns="" id="{1E059E12-D776-A256-C7B0-FFAB1C7720B3}"/>
              </a:ext>
            </a:extLst>
          </p:cNvPr>
          <p:cNvGrpSpPr/>
          <p:nvPr/>
        </p:nvGrpSpPr>
        <p:grpSpPr>
          <a:xfrm>
            <a:off x="1555420" y="2193526"/>
            <a:ext cx="2732542" cy="1970617"/>
            <a:chOff x="1555420" y="1988117"/>
            <a:chExt cx="2732542" cy="1970617"/>
          </a:xfrm>
        </p:grpSpPr>
        <p:sp>
          <p:nvSpPr>
            <p:cNvPr id="626" name="Freeform: Shape 163">
              <a:extLst>
                <a:ext uri="{FF2B5EF4-FFF2-40B4-BE49-F238E27FC236}">
                  <a16:creationId xmlns:a16="http://schemas.microsoft.com/office/drawing/2014/main" xmlns="" id="{C9B2252E-5CC6-C1A4-CE21-239528E5AF01}"/>
                </a:ext>
              </a:extLst>
            </p:cNvPr>
            <p:cNvSpPr/>
            <p:nvPr/>
          </p:nvSpPr>
          <p:spPr bwMode="auto">
            <a:xfrm>
              <a:off x="1555420" y="1988117"/>
              <a:ext cx="2732542" cy="1970617"/>
            </a:xfrm>
            <a:custGeom>
              <a:avLst/>
              <a:gdLst>
                <a:gd name="connsiteX0" fmla="*/ 0 w 3060700"/>
                <a:gd name="connsiteY0" fmla="*/ 0 h 1955800"/>
                <a:gd name="connsiteX1" fmla="*/ 50800 w 3060700"/>
                <a:gd name="connsiteY1" fmla="*/ 0 h 1955800"/>
                <a:gd name="connsiteX2" fmla="*/ 50800 w 3060700"/>
                <a:gd name="connsiteY2" fmla="*/ 42334 h 1955800"/>
                <a:gd name="connsiteX3" fmla="*/ 76200 w 3060700"/>
                <a:gd name="connsiteY3" fmla="*/ 42334 h 1955800"/>
                <a:gd name="connsiteX4" fmla="*/ 76200 w 3060700"/>
                <a:gd name="connsiteY4" fmla="*/ 80434 h 1955800"/>
                <a:gd name="connsiteX5" fmla="*/ 105833 w 3060700"/>
                <a:gd name="connsiteY5" fmla="*/ 80434 h 1955800"/>
                <a:gd name="connsiteX6" fmla="*/ 105833 w 3060700"/>
                <a:gd name="connsiteY6" fmla="*/ 84667 h 1955800"/>
                <a:gd name="connsiteX7" fmla="*/ 160866 w 3060700"/>
                <a:gd name="connsiteY7" fmla="*/ 84667 h 1955800"/>
                <a:gd name="connsiteX8" fmla="*/ 160866 w 3060700"/>
                <a:gd name="connsiteY8" fmla="*/ 131234 h 1955800"/>
                <a:gd name="connsiteX9" fmla="*/ 186266 w 3060700"/>
                <a:gd name="connsiteY9" fmla="*/ 131234 h 1955800"/>
                <a:gd name="connsiteX10" fmla="*/ 186266 w 3060700"/>
                <a:gd name="connsiteY10" fmla="*/ 131234 h 1955800"/>
                <a:gd name="connsiteX11" fmla="*/ 220132 w 3060700"/>
                <a:gd name="connsiteY11" fmla="*/ 165100 h 1955800"/>
                <a:gd name="connsiteX12" fmla="*/ 220132 w 3060700"/>
                <a:gd name="connsiteY12" fmla="*/ 198967 h 1955800"/>
                <a:gd name="connsiteX13" fmla="*/ 262466 w 3060700"/>
                <a:gd name="connsiteY13" fmla="*/ 198967 h 1955800"/>
                <a:gd name="connsiteX14" fmla="*/ 262466 w 3060700"/>
                <a:gd name="connsiteY14" fmla="*/ 241300 h 1955800"/>
                <a:gd name="connsiteX15" fmla="*/ 283633 w 3060700"/>
                <a:gd name="connsiteY15" fmla="*/ 241300 h 1955800"/>
                <a:gd name="connsiteX16" fmla="*/ 283633 w 3060700"/>
                <a:gd name="connsiteY16" fmla="*/ 266700 h 1955800"/>
                <a:gd name="connsiteX17" fmla="*/ 313266 w 3060700"/>
                <a:gd name="connsiteY17" fmla="*/ 266700 h 1955800"/>
                <a:gd name="connsiteX18" fmla="*/ 313266 w 3060700"/>
                <a:gd name="connsiteY18" fmla="*/ 287867 h 1955800"/>
                <a:gd name="connsiteX19" fmla="*/ 313266 w 3060700"/>
                <a:gd name="connsiteY19" fmla="*/ 287867 h 1955800"/>
                <a:gd name="connsiteX20" fmla="*/ 347133 w 3060700"/>
                <a:gd name="connsiteY20" fmla="*/ 321734 h 1955800"/>
                <a:gd name="connsiteX21" fmla="*/ 355599 w 3060700"/>
                <a:gd name="connsiteY21" fmla="*/ 330200 h 1955800"/>
                <a:gd name="connsiteX22" fmla="*/ 355599 w 3060700"/>
                <a:gd name="connsiteY22" fmla="*/ 393700 h 1955800"/>
                <a:gd name="connsiteX23" fmla="*/ 385233 w 3060700"/>
                <a:gd name="connsiteY23" fmla="*/ 393700 h 1955800"/>
                <a:gd name="connsiteX24" fmla="*/ 385233 w 3060700"/>
                <a:gd name="connsiteY24" fmla="*/ 423334 h 1955800"/>
                <a:gd name="connsiteX25" fmla="*/ 406400 w 3060700"/>
                <a:gd name="connsiteY25" fmla="*/ 423334 h 1955800"/>
                <a:gd name="connsiteX26" fmla="*/ 406400 w 3060700"/>
                <a:gd name="connsiteY26" fmla="*/ 495300 h 1955800"/>
                <a:gd name="connsiteX27" fmla="*/ 419100 w 3060700"/>
                <a:gd name="connsiteY27" fmla="*/ 495300 h 1955800"/>
                <a:gd name="connsiteX28" fmla="*/ 419100 w 3060700"/>
                <a:gd name="connsiteY28" fmla="*/ 520700 h 1955800"/>
                <a:gd name="connsiteX29" fmla="*/ 444500 w 3060700"/>
                <a:gd name="connsiteY29" fmla="*/ 520700 h 1955800"/>
                <a:gd name="connsiteX30" fmla="*/ 444500 w 3060700"/>
                <a:gd name="connsiteY30" fmla="*/ 558800 h 1955800"/>
                <a:gd name="connsiteX31" fmla="*/ 478366 w 3060700"/>
                <a:gd name="connsiteY31" fmla="*/ 558800 h 1955800"/>
                <a:gd name="connsiteX32" fmla="*/ 478366 w 3060700"/>
                <a:gd name="connsiteY32" fmla="*/ 596900 h 1955800"/>
                <a:gd name="connsiteX33" fmla="*/ 508000 w 3060700"/>
                <a:gd name="connsiteY33" fmla="*/ 596900 h 1955800"/>
                <a:gd name="connsiteX34" fmla="*/ 508000 w 3060700"/>
                <a:gd name="connsiteY34" fmla="*/ 622300 h 1955800"/>
                <a:gd name="connsiteX35" fmla="*/ 520700 w 3060700"/>
                <a:gd name="connsiteY35" fmla="*/ 622300 h 1955800"/>
                <a:gd name="connsiteX36" fmla="*/ 520700 w 3060700"/>
                <a:gd name="connsiteY36" fmla="*/ 664634 h 1955800"/>
                <a:gd name="connsiteX37" fmla="*/ 563033 w 3060700"/>
                <a:gd name="connsiteY37" fmla="*/ 664634 h 1955800"/>
                <a:gd name="connsiteX38" fmla="*/ 563033 w 3060700"/>
                <a:gd name="connsiteY38" fmla="*/ 728134 h 1955800"/>
                <a:gd name="connsiteX39" fmla="*/ 575733 w 3060700"/>
                <a:gd name="connsiteY39" fmla="*/ 728134 h 1955800"/>
                <a:gd name="connsiteX40" fmla="*/ 575733 w 3060700"/>
                <a:gd name="connsiteY40" fmla="*/ 800100 h 1955800"/>
                <a:gd name="connsiteX41" fmla="*/ 626533 w 3060700"/>
                <a:gd name="connsiteY41" fmla="*/ 800100 h 1955800"/>
                <a:gd name="connsiteX42" fmla="*/ 626533 w 3060700"/>
                <a:gd name="connsiteY42" fmla="*/ 825500 h 1955800"/>
                <a:gd name="connsiteX43" fmla="*/ 647700 w 3060700"/>
                <a:gd name="connsiteY43" fmla="*/ 825500 h 1955800"/>
                <a:gd name="connsiteX44" fmla="*/ 647700 w 3060700"/>
                <a:gd name="connsiteY44" fmla="*/ 859367 h 1955800"/>
                <a:gd name="connsiteX45" fmla="*/ 685800 w 3060700"/>
                <a:gd name="connsiteY45" fmla="*/ 859367 h 1955800"/>
                <a:gd name="connsiteX46" fmla="*/ 685800 w 3060700"/>
                <a:gd name="connsiteY46" fmla="*/ 977900 h 1955800"/>
                <a:gd name="connsiteX47" fmla="*/ 706966 w 3060700"/>
                <a:gd name="connsiteY47" fmla="*/ 977900 h 1955800"/>
                <a:gd name="connsiteX48" fmla="*/ 706966 w 3060700"/>
                <a:gd name="connsiteY48" fmla="*/ 1011767 h 1955800"/>
                <a:gd name="connsiteX49" fmla="*/ 795866 w 3060700"/>
                <a:gd name="connsiteY49" fmla="*/ 1011767 h 1955800"/>
                <a:gd name="connsiteX50" fmla="*/ 795866 w 3060700"/>
                <a:gd name="connsiteY50" fmla="*/ 1041400 h 1955800"/>
                <a:gd name="connsiteX51" fmla="*/ 812800 w 3060700"/>
                <a:gd name="connsiteY51" fmla="*/ 1041400 h 1955800"/>
                <a:gd name="connsiteX52" fmla="*/ 812800 w 3060700"/>
                <a:gd name="connsiteY52" fmla="*/ 1071034 h 1955800"/>
                <a:gd name="connsiteX53" fmla="*/ 833966 w 3060700"/>
                <a:gd name="connsiteY53" fmla="*/ 1071034 h 1955800"/>
                <a:gd name="connsiteX54" fmla="*/ 833966 w 3060700"/>
                <a:gd name="connsiteY54" fmla="*/ 1109134 h 1955800"/>
                <a:gd name="connsiteX55" fmla="*/ 846666 w 3060700"/>
                <a:gd name="connsiteY55" fmla="*/ 1109134 h 1955800"/>
                <a:gd name="connsiteX56" fmla="*/ 846666 w 3060700"/>
                <a:gd name="connsiteY56" fmla="*/ 1176867 h 1955800"/>
                <a:gd name="connsiteX57" fmla="*/ 905933 w 3060700"/>
                <a:gd name="connsiteY57" fmla="*/ 1176867 h 1955800"/>
                <a:gd name="connsiteX58" fmla="*/ 905933 w 3060700"/>
                <a:gd name="connsiteY58" fmla="*/ 1202267 h 1955800"/>
                <a:gd name="connsiteX59" fmla="*/ 939800 w 3060700"/>
                <a:gd name="connsiteY59" fmla="*/ 1202267 h 1955800"/>
                <a:gd name="connsiteX60" fmla="*/ 939800 w 3060700"/>
                <a:gd name="connsiteY60" fmla="*/ 1240367 h 1955800"/>
                <a:gd name="connsiteX61" fmla="*/ 939800 w 3060700"/>
                <a:gd name="connsiteY61" fmla="*/ 1240367 h 1955800"/>
                <a:gd name="connsiteX62" fmla="*/ 939800 w 3060700"/>
                <a:gd name="connsiteY62" fmla="*/ 1274234 h 1955800"/>
                <a:gd name="connsiteX63" fmla="*/ 986366 w 3060700"/>
                <a:gd name="connsiteY63" fmla="*/ 1274234 h 1955800"/>
                <a:gd name="connsiteX64" fmla="*/ 986366 w 3060700"/>
                <a:gd name="connsiteY64" fmla="*/ 1274234 h 1955800"/>
                <a:gd name="connsiteX65" fmla="*/ 986366 w 3060700"/>
                <a:gd name="connsiteY65" fmla="*/ 1308100 h 1955800"/>
                <a:gd name="connsiteX66" fmla="*/ 986366 w 3060700"/>
                <a:gd name="connsiteY66" fmla="*/ 1308100 h 1955800"/>
                <a:gd name="connsiteX67" fmla="*/ 1016000 w 3060700"/>
                <a:gd name="connsiteY67" fmla="*/ 1337734 h 1955800"/>
                <a:gd name="connsiteX68" fmla="*/ 1054100 w 3060700"/>
                <a:gd name="connsiteY68" fmla="*/ 1337734 h 1955800"/>
                <a:gd name="connsiteX69" fmla="*/ 1054100 w 3060700"/>
                <a:gd name="connsiteY69" fmla="*/ 1371600 h 1955800"/>
                <a:gd name="connsiteX70" fmla="*/ 1066800 w 3060700"/>
                <a:gd name="connsiteY70" fmla="*/ 1371600 h 1955800"/>
                <a:gd name="connsiteX71" fmla="*/ 1066800 w 3060700"/>
                <a:gd name="connsiteY71" fmla="*/ 1413934 h 1955800"/>
                <a:gd name="connsiteX72" fmla="*/ 1058333 w 3060700"/>
                <a:gd name="connsiteY72" fmla="*/ 1422401 h 1955800"/>
                <a:gd name="connsiteX73" fmla="*/ 1113366 w 3060700"/>
                <a:gd name="connsiteY73" fmla="*/ 1422401 h 1955800"/>
                <a:gd name="connsiteX74" fmla="*/ 1113366 w 3060700"/>
                <a:gd name="connsiteY74" fmla="*/ 1460500 h 1955800"/>
                <a:gd name="connsiteX75" fmla="*/ 1185333 w 3060700"/>
                <a:gd name="connsiteY75" fmla="*/ 1460500 h 1955800"/>
                <a:gd name="connsiteX76" fmla="*/ 1176866 w 3060700"/>
                <a:gd name="connsiteY76" fmla="*/ 1468967 h 1955800"/>
                <a:gd name="connsiteX77" fmla="*/ 1176866 w 3060700"/>
                <a:gd name="connsiteY77" fmla="*/ 1468967 h 1955800"/>
                <a:gd name="connsiteX78" fmla="*/ 1198033 w 3060700"/>
                <a:gd name="connsiteY78" fmla="*/ 1490134 h 1955800"/>
                <a:gd name="connsiteX79" fmla="*/ 1257300 w 3060700"/>
                <a:gd name="connsiteY79" fmla="*/ 1490134 h 1955800"/>
                <a:gd name="connsiteX80" fmla="*/ 1257300 w 3060700"/>
                <a:gd name="connsiteY80" fmla="*/ 1528234 h 1955800"/>
                <a:gd name="connsiteX81" fmla="*/ 1257300 w 3060700"/>
                <a:gd name="connsiteY81" fmla="*/ 1528234 h 1955800"/>
                <a:gd name="connsiteX82" fmla="*/ 1286933 w 3060700"/>
                <a:gd name="connsiteY82" fmla="*/ 1528234 h 1955800"/>
                <a:gd name="connsiteX83" fmla="*/ 1286933 w 3060700"/>
                <a:gd name="connsiteY83" fmla="*/ 1566334 h 1955800"/>
                <a:gd name="connsiteX84" fmla="*/ 1443566 w 3060700"/>
                <a:gd name="connsiteY84" fmla="*/ 1566334 h 1955800"/>
                <a:gd name="connsiteX85" fmla="*/ 1443566 w 3060700"/>
                <a:gd name="connsiteY85" fmla="*/ 1608667 h 1955800"/>
                <a:gd name="connsiteX86" fmla="*/ 1443566 w 3060700"/>
                <a:gd name="connsiteY86" fmla="*/ 1608667 h 1955800"/>
                <a:gd name="connsiteX87" fmla="*/ 1473200 w 3060700"/>
                <a:gd name="connsiteY87" fmla="*/ 1608667 h 1955800"/>
                <a:gd name="connsiteX88" fmla="*/ 1515533 w 3060700"/>
                <a:gd name="connsiteY88" fmla="*/ 1608667 h 1955800"/>
                <a:gd name="connsiteX89" fmla="*/ 1515533 w 3060700"/>
                <a:gd name="connsiteY89" fmla="*/ 1638300 h 1955800"/>
                <a:gd name="connsiteX90" fmla="*/ 1515533 w 3060700"/>
                <a:gd name="connsiteY90" fmla="*/ 1663700 h 1955800"/>
                <a:gd name="connsiteX91" fmla="*/ 1536700 w 3060700"/>
                <a:gd name="connsiteY91" fmla="*/ 1684867 h 1955800"/>
                <a:gd name="connsiteX92" fmla="*/ 1536700 w 3060700"/>
                <a:gd name="connsiteY92" fmla="*/ 1684867 h 1955800"/>
                <a:gd name="connsiteX93" fmla="*/ 1536700 w 3060700"/>
                <a:gd name="connsiteY93" fmla="*/ 1722967 h 1955800"/>
                <a:gd name="connsiteX94" fmla="*/ 1612900 w 3060700"/>
                <a:gd name="connsiteY94" fmla="*/ 1722967 h 1955800"/>
                <a:gd name="connsiteX95" fmla="*/ 1604433 w 3060700"/>
                <a:gd name="connsiteY95" fmla="*/ 1731434 h 1955800"/>
                <a:gd name="connsiteX96" fmla="*/ 1659466 w 3060700"/>
                <a:gd name="connsiteY96" fmla="*/ 1731434 h 1955800"/>
                <a:gd name="connsiteX97" fmla="*/ 1659466 w 3060700"/>
                <a:gd name="connsiteY97" fmla="*/ 1731434 h 1955800"/>
                <a:gd name="connsiteX98" fmla="*/ 1684866 w 3060700"/>
                <a:gd name="connsiteY98" fmla="*/ 1756834 h 1955800"/>
                <a:gd name="connsiteX99" fmla="*/ 1684866 w 3060700"/>
                <a:gd name="connsiteY99" fmla="*/ 1786467 h 1955800"/>
                <a:gd name="connsiteX100" fmla="*/ 1739900 w 3060700"/>
                <a:gd name="connsiteY100" fmla="*/ 1786467 h 1955800"/>
                <a:gd name="connsiteX101" fmla="*/ 1739900 w 3060700"/>
                <a:gd name="connsiteY101" fmla="*/ 1820334 h 1955800"/>
                <a:gd name="connsiteX102" fmla="*/ 1769533 w 3060700"/>
                <a:gd name="connsiteY102" fmla="*/ 1820334 h 1955800"/>
                <a:gd name="connsiteX103" fmla="*/ 1769533 w 3060700"/>
                <a:gd name="connsiteY103" fmla="*/ 1837267 h 1955800"/>
                <a:gd name="connsiteX104" fmla="*/ 1790700 w 3060700"/>
                <a:gd name="connsiteY104" fmla="*/ 1837267 h 1955800"/>
                <a:gd name="connsiteX105" fmla="*/ 1790700 w 3060700"/>
                <a:gd name="connsiteY105" fmla="*/ 1858434 h 1955800"/>
                <a:gd name="connsiteX106" fmla="*/ 2108200 w 3060700"/>
                <a:gd name="connsiteY106" fmla="*/ 1858434 h 1955800"/>
                <a:gd name="connsiteX107" fmla="*/ 2108200 w 3060700"/>
                <a:gd name="connsiteY107" fmla="*/ 1888067 h 1955800"/>
                <a:gd name="connsiteX108" fmla="*/ 2150533 w 3060700"/>
                <a:gd name="connsiteY108" fmla="*/ 1888067 h 1955800"/>
                <a:gd name="connsiteX109" fmla="*/ 2150533 w 3060700"/>
                <a:gd name="connsiteY109" fmla="*/ 1905000 h 1955800"/>
                <a:gd name="connsiteX110" fmla="*/ 2252133 w 3060700"/>
                <a:gd name="connsiteY110" fmla="*/ 1905000 h 1955800"/>
                <a:gd name="connsiteX111" fmla="*/ 2252133 w 3060700"/>
                <a:gd name="connsiteY111" fmla="*/ 1955800 h 1955800"/>
                <a:gd name="connsiteX112" fmla="*/ 3060700 w 3060700"/>
                <a:gd name="connsiteY112" fmla="*/ 1955800 h 1955800"/>
                <a:gd name="connsiteX0" fmla="*/ 0 w 3060700"/>
                <a:gd name="connsiteY0" fmla="*/ 0 h 1966383"/>
                <a:gd name="connsiteX1" fmla="*/ 50800 w 3060700"/>
                <a:gd name="connsiteY1" fmla="*/ 0 h 1966383"/>
                <a:gd name="connsiteX2" fmla="*/ 50800 w 3060700"/>
                <a:gd name="connsiteY2" fmla="*/ 42334 h 1966383"/>
                <a:gd name="connsiteX3" fmla="*/ 76200 w 3060700"/>
                <a:gd name="connsiteY3" fmla="*/ 42334 h 1966383"/>
                <a:gd name="connsiteX4" fmla="*/ 76200 w 3060700"/>
                <a:gd name="connsiteY4" fmla="*/ 80434 h 1966383"/>
                <a:gd name="connsiteX5" fmla="*/ 105833 w 3060700"/>
                <a:gd name="connsiteY5" fmla="*/ 80434 h 1966383"/>
                <a:gd name="connsiteX6" fmla="*/ 105833 w 3060700"/>
                <a:gd name="connsiteY6" fmla="*/ 84667 h 1966383"/>
                <a:gd name="connsiteX7" fmla="*/ 160866 w 3060700"/>
                <a:gd name="connsiteY7" fmla="*/ 84667 h 1966383"/>
                <a:gd name="connsiteX8" fmla="*/ 160866 w 3060700"/>
                <a:gd name="connsiteY8" fmla="*/ 131234 h 1966383"/>
                <a:gd name="connsiteX9" fmla="*/ 186266 w 3060700"/>
                <a:gd name="connsiteY9" fmla="*/ 131234 h 1966383"/>
                <a:gd name="connsiteX10" fmla="*/ 186266 w 3060700"/>
                <a:gd name="connsiteY10" fmla="*/ 131234 h 1966383"/>
                <a:gd name="connsiteX11" fmla="*/ 220132 w 3060700"/>
                <a:gd name="connsiteY11" fmla="*/ 165100 h 1966383"/>
                <a:gd name="connsiteX12" fmla="*/ 220132 w 3060700"/>
                <a:gd name="connsiteY12" fmla="*/ 198967 h 1966383"/>
                <a:gd name="connsiteX13" fmla="*/ 262466 w 3060700"/>
                <a:gd name="connsiteY13" fmla="*/ 198967 h 1966383"/>
                <a:gd name="connsiteX14" fmla="*/ 262466 w 3060700"/>
                <a:gd name="connsiteY14" fmla="*/ 241300 h 1966383"/>
                <a:gd name="connsiteX15" fmla="*/ 283633 w 3060700"/>
                <a:gd name="connsiteY15" fmla="*/ 241300 h 1966383"/>
                <a:gd name="connsiteX16" fmla="*/ 283633 w 3060700"/>
                <a:gd name="connsiteY16" fmla="*/ 266700 h 1966383"/>
                <a:gd name="connsiteX17" fmla="*/ 313266 w 3060700"/>
                <a:gd name="connsiteY17" fmla="*/ 266700 h 1966383"/>
                <a:gd name="connsiteX18" fmla="*/ 313266 w 3060700"/>
                <a:gd name="connsiteY18" fmla="*/ 287867 h 1966383"/>
                <a:gd name="connsiteX19" fmla="*/ 313266 w 3060700"/>
                <a:gd name="connsiteY19" fmla="*/ 287867 h 1966383"/>
                <a:gd name="connsiteX20" fmla="*/ 347133 w 3060700"/>
                <a:gd name="connsiteY20" fmla="*/ 321734 h 1966383"/>
                <a:gd name="connsiteX21" fmla="*/ 355599 w 3060700"/>
                <a:gd name="connsiteY21" fmla="*/ 330200 h 1966383"/>
                <a:gd name="connsiteX22" fmla="*/ 355599 w 3060700"/>
                <a:gd name="connsiteY22" fmla="*/ 393700 h 1966383"/>
                <a:gd name="connsiteX23" fmla="*/ 385233 w 3060700"/>
                <a:gd name="connsiteY23" fmla="*/ 393700 h 1966383"/>
                <a:gd name="connsiteX24" fmla="*/ 385233 w 3060700"/>
                <a:gd name="connsiteY24" fmla="*/ 423334 h 1966383"/>
                <a:gd name="connsiteX25" fmla="*/ 406400 w 3060700"/>
                <a:gd name="connsiteY25" fmla="*/ 423334 h 1966383"/>
                <a:gd name="connsiteX26" fmla="*/ 406400 w 3060700"/>
                <a:gd name="connsiteY26" fmla="*/ 495300 h 1966383"/>
                <a:gd name="connsiteX27" fmla="*/ 419100 w 3060700"/>
                <a:gd name="connsiteY27" fmla="*/ 495300 h 1966383"/>
                <a:gd name="connsiteX28" fmla="*/ 419100 w 3060700"/>
                <a:gd name="connsiteY28" fmla="*/ 520700 h 1966383"/>
                <a:gd name="connsiteX29" fmla="*/ 444500 w 3060700"/>
                <a:gd name="connsiteY29" fmla="*/ 520700 h 1966383"/>
                <a:gd name="connsiteX30" fmla="*/ 444500 w 3060700"/>
                <a:gd name="connsiteY30" fmla="*/ 558800 h 1966383"/>
                <a:gd name="connsiteX31" fmla="*/ 478366 w 3060700"/>
                <a:gd name="connsiteY31" fmla="*/ 558800 h 1966383"/>
                <a:gd name="connsiteX32" fmla="*/ 478366 w 3060700"/>
                <a:gd name="connsiteY32" fmla="*/ 596900 h 1966383"/>
                <a:gd name="connsiteX33" fmla="*/ 508000 w 3060700"/>
                <a:gd name="connsiteY33" fmla="*/ 596900 h 1966383"/>
                <a:gd name="connsiteX34" fmla="*/ 508000 w 3060700"/>
                <a:gd name="connsiteY34" fmla="*/ 622300 h 1966383"/>
                <a:gd name="connsiteX35" fmla="*/ 520700 w 3060700"/>
                <a:gd name="connsiteY35" fmla="*/ 622300 h 1966383"/>
                <a:gd name="connsiteX36" fmla="*/ 520700 w 3060700"/>
                <a:gd name="connsiteY36" fmla="*/ 664634 h 1966383"/>
                <a:gd name="connsiteX37" fmla="*/ 563033 w 3060700"/>
                <a:gd name="connsiteY37" fmla="*/ 664634 h 1966383"/>
                <a:gd name="connsiteX38" fmla="*/ 563033 w 3060700"/>
                <a:gd name="connsiteY38" fmla="*/ 728134 h 1966383"/>
                <a:gd name="connsiteX39" fmla="*/ 575733 w 3060700"/>
                <a:gd name="connsiteY39" fmla="*/ 728134 h 1966383"/>
                <a:gd name="connsiteX40" fmla="*/ 575733 w 3060700"/>
                <a:gd name="connsiteY40" fmla="*/ 800100 h 1966383"/>
                <a:gd name="connsiteX41" fmla="*/ 626533 w 3060700"/>
                <a:gd name="connsiteY41" fmla="*/ 800100 h 1966383"/>
                <a:gd name="connsiteX42" fmla="*/ 626533 w 3060700"/>
                <a:gd name="connsiteY42" fmla="*/ 825500 h 1966383"/>
                <a:gd name="connsiteX43" fmla="*/ 647700 w 3060700"/>
                <a:gd name="connsiteY43" fmla="*/ 825500 h 1966383"/>
                <a:gd name="connsiteX44" fmla="*/ 647700 w 3060700"/>
                <a:gd name="connsiteY44" fmla="*/ 859367 h 1966383"/>
                <a:gd name="connsiteX45" fmla="*/ 685800 w 3060700"/>
                <a:gd name="connsiteY45" fmla="*/ 859367 h 1966383"/>
                <a:gd name="connsiteX46" fmla="*/ 685800 w 3060700"/>
                <a:gd name="connsiteY46" fmla="*/ 977900 h 1966383"/>
                <a:gd name="connsiteX47" fmla="*/ 706966 w 3060700"/>
                <a:gd name="connsiteY47" fmla="*/ 977900 h 1966383"/>
                <a:gd name="connsiteX48" fmla="*/ 706966 w 3060700"/>
                <a:gd name="connsiteY48" fmla="*/ 1011767 h 1966383"/>
                <a:gd name="connsiteX49" fmla="*/ 795866 w 3060700"/>
                <a:gd name="connsiteY49" fmla="*/ 1011767 h 1966383"/>
                <a:gd name="connsiteX50" fmla="*/ 795866 w 3060700"/>
                <a:gd name="connsiteY50" fmla="*/ 1041400 h 1966383"/>
                <a:gd name="connsiteX51" fmla="*/ 812800 w 3060700"/>
                <a:gd name="connsiteY51" fmla="*/ 1041400 h 1966383"/>
                <a:gd name="connsiteX52" fmla="*/ 812800 w 3060700"/>
                <a:gd name="connsiteY52" fmla="*/ 1071034 h 1966383"/>
                <a:gd name="connsiteX53" fmla="*/ 833966 w 3060700"/>
                <a:gd name="connsiteY53" fmla="*/ 1071034 h 1966383"/>
                <a:gd name="connsiteX54" fmla="*/ 833966 w 3060700"/>
                <a:gd name="connsiteY54" fmla="*/ 1109134 h 1966383"/>
                <a:gd name="connsiteX55" fmla="*/ 846666 w 3060700"/>
                <a:gd name="connsiteY55" fmla="*/ 1109134 h 1966383"/>
                <a:gd name="connsiteX56" fmla="*/ 846666 w 3060700"/>
                <a:gd name="connsiteY56" fmla="*/ 1176867 h 1966383"/>
                <a:gd name="connsiteX57" fmla="*/ 905933 w 3060700"/>
                <a:gd name="connsiteY57" fmla="*/ 1176867 h 1966383"/>
                <a:gd name="connsiteX58" fmla="*/ 905933 w 3060700"/>
                <a:gd name="connsiteY58" fmla="*/ 1202267 h 1966383"/>
                <a:gd name="connsiteX59" fmla="*/ 939800 w 3060700"/>
                <a:gd name="connsiteY59" fmla="*/ 1202267 h 1966383"/>
                <a:gd name="connsiteX60" fmla="*/ 939800 w 3060700"/>
                <a:gd name="connsiteY60" fmla="*/ 1240367 h 1966383"/>
                <a:gd name="connsiteX61" fmla="*/ 939800 w 3060700"/>
                <a:gd name="connsiteY61" fmla="*/ 1240367 h 1966383"/>
                <a:gd name="connsiteX62" fmla="*/ 939800 w 3060700"/>
                <a:gd name="connsiteY62" fmla="*/ 1274234 h 1966383"/>
                <a:gd name="connsiteX63" fmla="*/ 986366 w 3060700"/>
                <a:gd name="connsiteY63" fmla="*/ 1274234 h 1966383"/>
                <a:gd name="connsiteX64" fmla="*/ 986366 w 3060700"/>
                <a:gd name="connsiteY64" fmla="*/ 1274234 h 1966383"/>
                <a:gd name="connsiteX65" fmla="*/ 986366 w 3060700"/>
                <a:gd name="connsiteY65" fmla="*/ 1308100 h 1966383"/>
                <a:gd name="connsiteX66" fmla="*/ 986366 w 3060700"/>
                <a:gd name="connsiteY66" fmla="*/ 1308100 h 1966383"/>
                <a:gd name="connsiteX67" fmla="*/ 1016000 w 3060700"/>
                <a:gd name="connsiteY67" fmla="*/ 1337734 h 1966383"/>
                <a:gd name="connsiteX68" fmla="*/ 1054100 w 3060700"/>
                <a:gd name="connsiteY68" fmla="*/ 1337734 h 1966383"/>
                <a:gd name="connsiteX69" fmla="*/ 1054100 w 3060700"/>
                <a:gd name="connsiteY69" fmla="*/ 1371600 h 1966383"/>
                <a:gd name="connsiteX70" fmla="*/ 1066800 w 3060700"/>
                <a:gd name="connsiteY70" fmla="*/ 1371600 h 1966383"/>
                <a:gd name="connsiteX71" fmla="*/ 1066800 w 3060700"/>
                <a:gd name="connsiteY71" fmla="*/ 1413934 h 1966383"/>
                <a:gd name="connsiteX72" fmla="*/ 1058333 w 3060700"/>
                <a:gd name="connsiteY72" fmla="*/ 1422401 h 1966383"/>
                <a:gd name="connsiteX73" fmla="*/ 1113366 w 3060700"/>
                <a:gd name="connsiteY73" fmla="*/ 1422401 h 1966383"/>
                <a:gd name="connsiteX74" fmla="*/ 1113366 w 3060700"/>
                <a:gd name="connsiteY74" fmla="*/ 1460500 h 1966383"/>
                <a:gd name="connsiteX75" fmla="*/ 1185333 w 3060700"/>
                <a:gd name="connsiteY75" fmla="*/ 1460500 h 1966383"/>
                <a:gd name="connsiteX76" fmla="*/ 1176866 w 3060700"/>
                <a:gd name="connsiteY76" fmla="*/ 1468967 h 1966383"/>
                <a:gd name="connsiteX77" fmla="*/ 1176866 w 3060700"/>
                <a:gd name="connsiteY77" fmla="*/ 1468967 h 1966383"/>
                <a:gd name="connsiteX78" fmla="*/ 1198033 w 3060700"/>
                <a:gd name="connsiteY78" fmla="*/ 1490134 h 1966383"/>
                <a:gd name="connsiteX79" fmla="*/ 1257300 w 3060700"/>
                <a:gd name="connsiteY79" fmla="*/ 1490134 h 1966383"/>
                <a:gd name="connsiteX80" fmla="*/ 1257300 w 3060700"/>
                <a:gd name="connsiteY80" fmla="*/ 1528234 h 1966383"/>
                <a:gd name="connsiteX81" fmla="*/ 1257300 w 3060700"/>
                <a:gd name="connsiteY81" fmla="*/ 1528234 h 1966383"/>
                <a:gd name="connsiteX82" fmla="*/ 1286933 w 3060700"/>
                <a:gd name="connsiteY82" fmla="*/ 1528234 h 1966383"/>
                <a:gd name="connsiteX83" fmla="*/ 1286933 w 3060700"/>
                <a:gd name="connsiteY83" fmla="*/ 1566334 h 1966383"/>
                <a:gd name="connsiteX84" fmla="*/ 1443566 w 3060700"/>
                <a:gd name="connsiteY84" fmla="*/ 1566334 h 1966383"/>
                <a:gd name="connsiteX85" fmla="*/ 1443566 w 3060700"/>
                <a:gd name="connsiteY85" fmla="*/ 1608667 h 1966383"/>
                <a:gd name="connsiteX86" fmla="*/ 1443566 w 3060700"/>
                <a:gd name="connsiteY86" fmla="*/ 1608667 h 1966383"/>
                <a:gd name="connsiteX87" fmla="*/ 1473200 w 3060700"/>
                <a:gd name="connsiteY87" fmla="*/ 1608667 h 1966383"/>
                <a:gd name="connsiteX88" fmla="*/ 1515533 w 3060700"/>
                <a:gd name="connsiteY88" fmla="*/ 1608667 h 1966383"/>
                <a:gd name="connsiteX89" fmla="*/ 1515533 w 3060700"/>
                <a:gd name="connsiteY89" fmla="*/ 1638300 h 1966383"/>
                <a:gd name="connsiteX90" fmla="*/ 1515533 w 3060700"/>
                <a:gd name="connsiteY90" fmla="*/ 1663700 h 1966383"/>
                <a:gd name="connsiteX91" fmla="*/ 1536700 w 3060700"/>
                <a:gd name="connsiteY91" fmla="*/ 1684867 h 1966383"/>
                <a:gd name="connsiteX92" fmla="*/ 1536700 w 3060700"/>
                <a:gd name="connsiteY92" fmla="*/ 1684867 h 1966383"/>
                <a:gd name="connsiteX93" fmla="*/ 1536700 w 3060700"/>
                <a:gd name="connsiteY93" fmla="*/ 1722967 h 1966383"/>
                <a:gd name="connsiteX94" fmla="*/ 1612900 w 3060700"/>
                <a:gd name="connsiteY94" fmla="*/ 1722967 h 1966383"/>
                <a:gd name="connsiteX95" fmla="*/ 1604433 w 3060700"/>
                <a:gd name="connsiteY95" fmla="*/ 1731434 h 1966383"/>
                <a:gd name="connsiteX96" fmla="*/ 1659466 w 3060700"/>
                <a:gd name="connsiteY96" fmla="*/ 1731434 h 1966383"/>
                <a:gd name="connsiteX97" fmla="*/ 1659466 w 3060700"/>
                <a:gd name="connsiteY97" fmla="*/ 1731434 h 1966383"/>
                <a:gd name="connsiteX98" fmla="*/ 1684866 w 3060700"/>
                <a:gd name="connsiteY98" fmla="*/ 1756834 h 1966383"/>
                <a:gd name="connsiteX99" fmla="*/ 1684866 w 3060700"/>
                <a:gd name="connsiteY99" fmla="*/ 1786467 h 1966383"/>
                <a:gd name="connsiteX100" fmla="*/ 1739900 w 3060700"/>
                <a:gd name="connsiteY100" fmla="*/ 1786467 h 1966383"/>
                <a:gd name="connsiteX101" fmla="*/ 1739900 w 3060700"/>
                <a:gd name="connsiteY101" fmla="*/ 1820334 h 1966383"/>
                <a:gd name="connsiteX102" fmla="*/ 1769533 w 3060700"/>
                <a:gd name="connsiteY102" fmla="*/ 1820334 h 1966383"/>
                <a:gd name="connsiteX103" fmla="*/ 1769533 w 3060700"/>
                <a:gd name="connsiteY103" fmla="*/ 1837267 h 1966383"/>
                <a:gd name="connsiteX104" fmla="*/ 1790700 w 3060700"/>
                <a:gd name="connsiteY104" fmla="*/ 1837267 h 1966383"/>
                <a:gd name="connsiteX105" fmla="*/ 1790700 w 3060700"/>
                <a:gd name="connsiteY105" fmla="*/ 1858434 h 1966383"/>
                <a:gd name="connsiteX106" fmla="*/ 2108200 w 3060700"/>
                <a:gd name="connsiteY106" fmla="*/ 1858434 h 1966383"/>
                <a:gd name="connsiteX107" fmla="*/ 2108200 w 3060700"/>
                <a:gd name="connsiteY107" fmla="*/ 1888067 h 1966383"/>
                <a:gd name="connsiteX108" fmla="*/ 2150533 w 3060700"/>
                <a:gd name="connsiteY108" fmla="*/ 1888067 h 1966383"/>
                <a:gd name="connsiteX109" fmla="*/ 2150533 w 3060700"/>
                <a:gd name="connsiteY109" fmla="*/ 1905000 h 1966383"/>
                <a:gd name="connsiteX110" fmla="*/ 2252133 w 3060700"/>
                <a:gd name="connsiteY110" fmla="*/ 1905000 h 1966383"/>
                <a:gd name="connsiteX111" fmla="*/ 2252133 w 3060700"/>
                <a:gd name="connsiteY111" fmla="*/ 1966383 h 1966383"/>
                <a:gd name="connsiteX112" fmla="*/ 3060700 w 3060700"/>
                <a:gd name="connsiteY112" fmla="*/ 1955800 h 1966383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50533 w 3069167"/>
                <a:gd name="connsiteY108" fmla="*/ 1888067 h 1970617"/>
                <a:gd name="connsiteX109" fmla="*/ 2150533 w 3069167"/>
                <a:gd name="connsiteY109" fmla="*/ 1905000 h 1970617"/>
                <a:gd name="connsiteX110" fmla="*/ 2252133 w 3069167"/>
                <a:gd name="connsiteY110" fmla="*/ 1905000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50533 w 3069167"/>
                <a:gd name="connsiteY108" fmla="*/ 1888067 h 1970617"/>
                <a:gd name="connsiteX109" fmla="*/ 2150533 w 3069167"/>
                <a:gd name="connsiteY109" fmla="*/ 19050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50533 w 3069167"/>
                <a:gd name="connsiteY108" fmla="*/ 1888067 h 1970617"/>
                <a:gd name="connsiteX109" fmla="*/ 2152650 w 3069167"/>
                <a:gd name="connsiteY109" fmla="*/ 1909233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50533 w 3069167"/>
                <a:gd name="connsiteY108" fmla="*/ 1888067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2433 w 3069167"/>
                <a:gd name="connsiteY108" fmla="*/ 1913467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8783 w 3069167"/>
                <a:gd name="connsiteY108" fmla="*/ 1917701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8783 w 3069167"/>
                <a:gd name="connsiteY108" fmla="*/ 1917701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57350 w 3069167"/>
                <a:gd name="connsiteY98" fmla="*/ 17695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8783 w 3069167"/>
                <a:gd name="connsiteY108" fmla="*/ 1917701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31434 h 1970617"/>
                <a:gd name="connsiteX97" fmla="*/ 1661583 w 3069167"/>
                <a:gd name="connsiteY97" fmla="*/ 1744134 h 1970617"/>
                <a:gd name="connsiteX98" fmla="*/ 1657350 w 3069167"/>
                <a:gd name="connsiteY98" fmla="*/ 17695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8783 w 3069167"/>
                <a:gd name="connsiteY108" fmla="*/ 1917701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31434 h 1970617"/>
                <a:gd name="connsiteX97" fmla="*/ 1657350 w 3069167"/>
                <a:gd name="connsiteY97" fmla="*/ 1769534 h 1970617"/>
                <a:gd name="connsiteX98" fmla="*/ 1684866 w 3069167"/>
                <a:gd name="connsiteY98" fmla="*/ 1786467 h 1970617"/>
                <a:gd name="connsiteX99" fmla="*/ 1739900 w 3069167"/>
                <a:gd name="connsiteY99" fmla="*/ 1786467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684866 w 3069167"/>
                <a:gd name="connsiteY98" fmla="*/ 1786467 h 1970617"/>
                <a:gd name="connsiteX99" fmla="*/ 1739900 w 3069167"/>
                <a:gd name="connsiteY99" fmla="*/ 1786467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1799 w 3069167"/>
                <a:gd name="connsiteY98" fmla="*/ 1775884 h 1970617"/>
                <a:gd name="connsiteX99" fmla="*/ 1739900 w 3069167"/>
                <a:gd name="connsiteY99" fmla="*/ 1786467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9900 w 3069167"/>
                <a:gd name="connsiteY99" fmla="*/ 1786467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08150 w 3069167"/>
                <a:gd name="connsiteY99" fmla="*/ 18012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3550 w 3069167"/>
                <a:gd name="connsiteY99" fmla="*/ 17885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50918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3550 w 3069167"/>
                <a:gd name="connsiteY99" fmla="*/ 17885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509184 h 1970617"/>
                <a:gd name="connsiteX79" fmla="*/ 1259416 w 3069167"/>
                <a:gd name="connsiteY79" fmla="*/ 1504951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3550 w 3069167"/>
                <a:gd name="connsiteY99" fmla="*/ 17885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47233 w 3069167"/>
                <a:gd name="connsiteY77" fmla="*/ 1500717 h 1970617"/>
                <a:gd name="connsiteX78" fmla="*/ 1198033 w 3069167"/>
                <a:gd name="connsiteY78" fmla="*/ 1509184 h 1970617"/>
                <a:gd name="connsiteX79" fmla="*/ 1259416 w 3069167"/>
                <a:gd name="connsiteY79" fmla="*/ 1504951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3550 w 3069167"/>
                <a:gd name="connsiteY99" fmla="*/ 17885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60450 w 3069167"/>
                <a:gd name="connsiteY72" fmla="*/ 142875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67832 w 3069167"/>
                <a:gd name="connsiteY55" fmla="*/ 1130300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67832 w 3069167"/>
                <a:gd name="connsiteY55" fmla="*/ 1130300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32417 h 1970617"/>
                <a:gd name="connsiteX55" fmla="*/ 867832 w 3069167"/>
                <a:gd name="connsiteY55" fmla="*/ 1130300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7832 w 3069167"/>
                <a:gd name="connsiteY55" fmla="*/ 1130300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53016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0771 w 3069167"/>
                <a:gd name="connsiteY89" fmla="*/ 168275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0771 w 3069167"/>
                <a:gd name="connsiteY88" fmla="*/ 1682750 h 1970617"/>
                <a:gd name="connsiteX89" fmla="*/ 1536700 w 3069167"/>
                <a:gd name="connsiteY89" fmla="*/ 1684867 h 1970617"/>
                <a:gd name="connsiteX90" fmla="*/ 1536700 w 3069167"/>
                <a:gd name="connsiteY90" fmla="*/ 1684867 h 1970617"/>
                <a:gd name="connsiteX91" fmla="*/ 1536700 w 3069167"/>
                <a:gd name="connsiteY91" fmla="*/ 1722967 h 1970617"/>
                <a:gd name="connsiteX92" fmla="*/ 1612900 w 3069167"/>
                <a:gd name="connsiteY92" fmla="*/ 1722967 h 1970617"/>
                <a:gd name="connsiteX93" fmla="*/ 1612899 w 3069167"/>
                <a:gd name="connsiteY93" fmla="*/ 1744134 h 1970617"/>
                <a:gd name="connsiteX94" fmla="*/ 1659466 w 3069167"/>
                <a:gd name="connsiteY94" fmla="*/ 1748367 h 1970617"/>
                <a:gd name="connsiteX95" fmla="*/ 1657350 w 3069167"/>
                <a:gd name="connsiteY95" fmla="*/ 1769534 h 1970617"/>
                <a:gd name="connsiteX96" fmla="*/ 1706032 w 3069167"/>
                <a:gd name="connsiteY96" fmla="*/ 1769534 h 1970617"/>
                <a:gd name="connsiteX97" fmla="*/ 1733550 w 3069167"/>
                <a:gd name="connsiteY97" fmla="*/ 1788584 h 1970617"/>
                <a:gd name="connsiteX98" fmla="*/ 1739900 w 3069167"/>
                <a:gd name="connsiteY98" fmla="*/ 1820334 h 1970617"/>
                <a:gd name="connsiteX99" fmla="*/ 1769533 w 3069167"/>
                <a:gd name="connsiteY99" fmla="*/ 1820334 h 1970617"/>
                <a:gd name="connsiteX100" fmla="*/ 1769533 w 3069167"/>
                <a:gd name="connsiteY100" fmla="*/ 1837267 h 1970617"/>
                <a:gd name="connsiteX101" fmla="*/ 1790700 w 3069167"/>
                <a:gd name="connsiteY101" fmla="*/ 1837267 h 1970617"/>
                <a:gd name="connsiteX102" fmla="*/ 1790700 w 3069167"/>
                <a:gd name="connsiteY102" fmla="*/ 1858434 h 1970617"/>
                <a:gd name="connsiteX103" fmla="*/ 2108200 w 3069167"/>
                <a:gd name="connsiteY103" fmla="*/ 1858434 h 1970617"/>
                <a:gd name="connsiteX104" fmla="*/ 2108200 w 3069167"/>
                <a:gd name="connsiteY104" fmla="*/ 1888067 h 1970617"/>
                <a:gd name="connsiteX105" fmla="*/ 2118783 w 3069167"/>
                <a:gd name="connsiteY105" fmla="*/ 1917701 h 1970617"/>
                <a:gd name="connsiteX106" fmla="*/ 2152650 w 3069167"/>
                <a:gd name="connsiteY106" fmla="*/ 1917700 h 1970617"/>
                <a:gd name="connsiteX107" fmla="*/ 2252133 w 3069167"/>
                <a:gd name="connsiteY107" fmla="*/ 1915584 h 1970617"/>
                <a:gd name="connsiteX108" fmla="*/ 2252133 w 3069167"/>
                <a:gd name="connsiteY108" fmla="*/ 1966383 h 1970617"/>
                <a:gd name="connsiteX109" fmla="*/ 3069167 w 3069167"/>
                <a:gd name="connsiteY109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0771 w 3069167"/>
                <a:gd name="connsiteY88" fmla="*/ 1682750 h 1970617"/>
                <a:gd name="connsiteX89" fmla="*/ 1536700 w 3069167"/>
                <a:gd name="connsiteY89" fmla="*/ 1684867 h 1970617"/>
                <a:gd name="connsiteX90" fmla="*/ 1536700 w 3069167"/>
                <a:gd name="connsiteY90" fmla="*/ 1684867 h 1970617"/>
                <a:gd name="connsiteX91" fmla="*/ 1536700 w 3069167"/>
                <a:gd name="connsiteY91" fmla="*/ 1722967 h 1970617"/>
                <a:gd name="connsiteX92" fmla="*/ 1612900 w 3069167"/>
                <a:gd name="connsiteY92" fmla="*/ 1722967 h 1970617"/>
                <a:gd name="connsiteX93" fmla="*/ 1612899 w 3069167"/>
                <a:gd name="connsiteY93" fmla="*/ 1744134 h 1970617"/>
                <a:gd name="connsiteX94" fmla="*/ 1659466 w 3069167"/>
                <a:gd name="connsiteY94" fmla="*/ 1748367 h 1970617"/>
                <a:gd name="connsiteX95" fmla="*/ 1657350 w 3069167"/>
                <a:gd name="connsiteY95" fmla="*/ 1769534 h 1970617"/>
                <a:gd name="connsiteX96" fmla="*/ 1706032 w 3069167"/>
                <a:gd name="connsiteY96" fmla="*/ 1769534 h 1970617"/>
                <a:gd name="connsiteX97" fmla="*/ 1700212 w 3069167"/>
                <a:gd name="connsiteY97" fmla="*/ 1796521 h 1970617"/>
                <a:gd name="connsiteX98" fmla="*/ 1739900 w 3069167"/>
                <a:gd name="connsiteY98" fmla="*/ 1820334 h 1970617"/>
                <a:gd name="connsiteX99" fmla="*/ 1769533 w 3069167"/>
                <a:gd name="connsiteY99" fmla="*/ 1820334 h 1970617"/>
                <a:gd name="connsiteX100" fmla="*/ 1769533 w 3069167"/>
                <a:gd name="connsiteY100" fmla="*/ 1837267 h 1970617"/>
                <a:gd name="connsiteX101" fmla="*/ 1790700 w 3069167"/>
                <a:gd name="connsiteY101" fmla="*/ 1837267 h 1970617"/>
                <a:gd name="connsiteX102" fmla="*/ 1790700 w 3069167"/>
                <a:gd name="connsiteY102" fmla="*/ 1858434 h 1970617"/>
                <a:gd name="connsiteX103" fmla="*/ 2108200 w 3069167"/>
                <a:gd name="connsiteY103" fmla="*/ 1858434 h 1970617"/>
                <a:gd name="connsiteX104" fmla="*/ 2108200 w 3069167"/>
                <a:gd name="connsiteY104" fmla="*/ 1888067 h 1970617"/>
                <a:gd name="connsiteX105" fmla="*/ 2118783 w 3069167"/>
                <a:gd name="connsiteY105" fmla="*/ 1917701 h 1970617"/>
                <a:gd name="connsiteX106" fmla="*/ 2152650 w 3069167"/>
                <a:gd name="connsiteY106" fmla="*/ 1917700 h 1970617"/>
                <a:gd name="connsiteX107" fmla="*/ 2252133 w 3069167"/>
                <a:gd name="connsiteY107" fmla="*/ 1915584 h 1970617"/>
                <a:gd name="connsiteX108" fmla="*/ 2252133 w 3069167"/>
                <a:gd name="connsiteY108" fmla="*/ 1966383 h 1970617"/>
                <a:gd name="connsiteX109" fmla="*/ 3069167 w 3069167"/>
                <a:gd name="connsiteY109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0771 w 3069167"/>
                <a:gd name="connsiteY88" fmla="*/ 1682750 h 1970617"/>
                <a:gd name="connsiteX89" fmla="*/ 1536700 w 3069167"/>
                <a:gd name="connsiteY89" fmla="*/ 1684867 h 1970617"/>
                <a:gd name="connsiteX90" fmla="*/ 1536700 w 3069167"/>
                <a:gd name="connsiteY90" fmla="*/ 1684867 h 1970617"/>
                <a:gd name="connsiteX91" fmla="*/ 1536700 w 3069167"/>
                <a:gd name="connsiteY91" fmla="*/ 1722967 h 1970617"/>
                <a:gd name="connsiteX92" fmla="*/ 1612900 w 3069167"/>
                <a:gd name="connsiteY92" fmla="*/ 1722967 h 1970617"/>
                <a:gd name="connsiteX93" fmla="*/ 1612899 w 3069167"/>
                <a:gd name="connsiteY93" fmla="*/ 1744134 h 1970617"/>
                <a:gd name="connsiteX94" fmla="*/ 1659466 w 3069167"/>
                <a:gd name="connsiteY94" fmla="*/ 1748367 h 1970617"/>
                <a:gd name="connsiteX95" fmla="*/ 1657350 w 3069167"/>
                <a:gd name="connsiteY95" fmla="*/ 1769534 h 1970617"/>
                <a:gd name="connsiteX96" fmla="*/ 1706032 w 3069167"/>
                <a:gd name="connsiteY96" fmla="*/ 1769534 h 1970617"/>
                <a:gd name="connsiteX97" fmla="*/ 1727200 w 3069167"/>
                <a:gd name="connsiteY97" fmla="*/ 1786996 h 1970617"/>
                <a:gd name="connsiteX98" fmla="*/ 1739900 w 3069167"/>
                <a:gd name="connsiteY98" fmla="*/ 1820334 h 1970617"/>
                <a:gd name="connsiteX99" fmla="*/ 1769533 w 3069167"/>
                <a:gd name="connsiteY99" fmla="*/ 1820334 h 1970617"/>
                <a:gd name="connsiteX100" fmla="*/ 1769533 w 3069167"/>
                <a:gd name="connsiteY100" fmla="*/ 1837267 h 1970617"/>
                <a:gd name="connsiteX101" fmla="*/ 1790700 w 3069167"/>
                <a:gd name="connsiteY101" fmla="*/ 1837267 h 1970617"/>
                <a:gd name="connsiteX102" fmla="*/ 1790700 w 3069167"/>
                <a:gd name="connsiteY102" fmla="*/ 1858434 h 1970617"/>
                <a:gd name="connsiteX103" fmla="*/ 2108200 w 3069167"/>
                <a:gd name="connsiteY103" fmla="*/ 1858434 h 1970617"/>
                <a:gd name="connsiteX104" fmla="*/ 2108200 w 3069167"/>
                <a:gd name="connsiteY104" fmla="*/ 1888067 h 1970617"/>
                <a:gd name="connsiteX105" fmla="*/ 2118783 w 3069167"/>
                <a:gd name="connsiteY105" fmla="*/ 1917701 h 1970617"/>
                <a:gd name="connsiteX106" fmla="*/ 2152650 w 3069167"/>
                <a:gd name="connsiteY106" fmla="*/ 1917700 h 1970617"/>
                <a:gd name="connsiteX107" fmla="*/ 2252133 w 3069167"/>
                <a:gd name="connsiteY107" fmla="*/ 1915584 h 1970617"/>
                <a:gd name="connsiteX108" fmla="*/ 2252133 w 3069167"/>
                <a:gd name="connsiteY108" fmla="*/ 1966383 h 1970617"/>
                <a:gd name="connsiteX109" fmla="*/ 3069167 w 3069167"/>
                <a:gd name="connsiteY109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0771 w 3069167"/>
                <a:gd name="connsiteY88" fmla="*/ 1682750 h 1970617"/>
                <a:gd name="connsiteX89" fmla="*/ 1536700 w 3069167"/>
                <a:gd name="connsiteY89" fmla="*/ 1684867 h 1970617"/>
                <a:gd name="connsiteX90" fmla="*/ 1536700 w 3069167"/>
                <a:gd name="connsiteY90" fmla="*/ 1684867 h 1970617"/>
                <a:gd name="connsiteX91" fmla="*/ 1536700 w 3069167"/>
                <a:gd name="connsiteY91" fmla="*/ 1722967 h 1970617"/>
                <a:gd name="connsiteX92" fmla="*/ 1612900 w 3069167"/>
                <a:gd name="connsiteY92" fmla="*/ 1722967 h 1970617"/>
                <a:gd name="connsiteX93" fmla="*/ 1612899 w 3069167"/>
                <a:gd name="connsiteY93" fmla="*/ 1744134 h 1970617"/>
                <a:gd name="connsiteX94" fmla="*/ 1659466 w 3069167"/>
                <a:gd name="connsiteY94" fmla="*/ 1748367 h 1970617"/>
                <a:gd name="connsiteX95" fmla="*/ 1657350 w 3069167"/>
                <a:gd name="connsiteY95" fmla="*/ 1769534 h 1970617"/>
                <a:gd name="connsiteX96" fmla="*/ 1706032 w 3069167"/>
                <a:gd name="connsiteY96" fmla="*/ 1769534 h 1970617"/>
                <a:gd name="connsiteX97" fmla="*/ 1735137 w 3069167"/>
                <a:gd name="connsiteY97" fmla="*/ 1785409 h 1970617"/>
                <a:gd name="connsiteX98" fmla="*/ 1739900 w 3069167"/>
                <a:gd name="connsiteY98" fmla="*/ 1820334 h 1970617"/>
                <a:gd name="connsiteX99" fmla="*/ 1769533 w 3069167"/>
                <a:gd name="connsiteY99" fmla="*/ 1820334 h 1970617"/>
                <a:gd name="connsiteX100" fmla="*/ 1769533 w 3069167"/>
                <a:gd name="connsiteY100" fmla="*/ 1837267 h 1970617"/>
                <a:gd name="connsiteX101" fmla="*/ 1790700 w 3069167"/>
                <a:gd name="connsiteY101" fmla="*/ 1837267 h 1970617"/>
                <a:gd name="connsiteX102" fmla="*/ 1790700 w 3069167"/>
                <a:gd name="connsiteY102" fmla="*/ 1858434 h 1970617"/>
                <a:gd name="connsiteX103" fmla="*/ 2108200 w 3069167"/>
                <a:gd name="connsiteY103" fmla="*/ 1858434 h 1970617"/>
                <a:gd name="connsiteX104" fmla="*/ 2108200 w 3069167"/>
                <a:gd name="connsiteY104" fmla="*/ 1888067 h 1970617"/>
                <a:gd name="connsiteX105" fmla="*/ 2118783 w 3069167"/>
                <a:gd name="connsiteY105" fmla="*/ 1917701 h 1970617"/>
                <a:gd name="connsiteX106" fmla="*/ 2152650 w 3069167"/>
                <a:gd name="connsiteY106" fmla="*/ 1917700 h 1970617"/>
                <a:gd name="connsiteX107" fmla="*/ 2252133 w 3069167"/>
                <a:gd name="connsiteY107" fmla="*/ 1915584 h 1970617"/>
                <a:gd name="connsiteX108" fmla="*/ 2252133 w 3069167"/>
                <a:gd name="connsiteY108" fmla="*/ 1966383 h 1970617"/>
                <a:gd name="connsiteX109" fmla="*/ 3069167 w 3069167"/>
                <a:gd name="connsiteY109" fmla="*/ 1970617 h 197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069167" h="1970617">
                  <a:moveTo>
                    <a:pt x="0" y="0"/>
                  </a:moveTo>
                  <a:lnTo>
                    <a:pt x="50800" y="0"/>
                  </a:lnTo>
                  <a:lnTo>
                    <a:pt x="50800" y="42334"/>
                  </a:lnTo>
                  <a:lnTo>
                    <a:pt x="76200" y="42334"/>
                  </a:lnTo>
                  <a:lnTo>
                    <a:pt x="76200" y="80434"/>
                  </a:lnTo>
                  <a:lnTo>
                    <a:pt x="105833" y="80434"/>
                  </a:lnTo>
                  <a:lnTo>
                    <a:pt x="105833" y="84667"/>
                  </a:lnTo>
                  <a:lnTo>
                    <a:pt x="160866" y="84667"/>
                  </a:lnTo>
                  <a:lnTo>
                    <a:pt x="160866" y="131234"/>
                  </a:lnTo>
                  <a:lnTo>
                    <a:pt x="186266" y="131234"/>
                  </a:lnTo>
                  <a:lnTo>
                    <a:pt x="182033" y="156634"/>
                  </a:lnTo>
                  <a:lnTo>
                    <a:pt x="220132" y="165100"/>
                  </a:lnTo>
                  <a:lnTo>
                    <a:pt x="220132" y="198967"/>
                  </a:lnTo>
                  <a:lnTo>
                    <a:pt x="262466" y="198967"/>
                  </a:lnTo>
                  <a:lnTo>
                    <a:pt x="262466" y="241300"/>
                  </a:lnTo>
                  <a:lnTo>
                    <a:pt x="283633" y="241300"/>
                  </a:lnTo>
                  <a:lnTo>
                    <a:pt x="283633" y="266700"/>
                  </a:lnTo>
                  <a:lnTo>
                    <a:pt x="313266" y="266700"/>
                  </a:lnTo>
                  <a:lnTo>
                    <a:pt x="313266" y="287867"/>
                  </a:lnTo>
                  <a:lnTo>
                    <a:pt x="313266" y="287867"/>
                  </a:lnTo>
                  <a:lnTo>
                    <a:pt x="347133" y="321734"/>
                  </a:lnTo>
                  <a:lnTo>
                    <a:pt x="355599" y="330200"/>
                  </a:lnTo>
                  <a:lnTo>
                    <a:pt x="355599" y="393700"/>
                  </a:lnTo>
                  <a:lnTo>
                    <a:pt x="385233" y="393700"/>
                  </a:lnTo>
                  <a:lnTo>
                    <a:pt x="385233" y="423334"/>
                  </a:lnTo>
                  <a:lnTo>
                    <a:pt x="406400" y="423334"/>
                  </a:lnTo>
                  <a:lnTo>
                    <a:pt x="406400" y="495300"/>
                  </a:lnTo>
                  <a:lnTo>
                    <a:pt x="419100" y="495300"/>
                  </a:lnTo>
                  <a:lnTo>
                    <a:pt x="419100" y="520700"/>
                  </a:lnTo>
                  <a:lnTo>
                    <a:pt x="444500" y="520700"/>
                  </a:lnTo>
                  <a:lnTo>
                    <a:pt x="444500" y="558800"/>
                  </a:lnTo>
                  <a:lnTo>
                    <a:pt x="478366" y="558800"/>
                  </a:lnTo>
                  <a:lnTo>
                    <a:pt x="478366" y="596900"/>
                  </a:lnTo>
                  <a:lnTo>
                    <a:pt x="508000" y="596900"/>
                  </a:lnTo>
                  <a:lnTo>
                    <a:pt x="508000" y="622300"/>
                  </a:lnTo>
                  <a:lnTo>
                    <a:pt x="520700" y="622300"/>
                  </a:lnTo>
                  <a:lnTo>
                    <a:pt x="520700" y="664634"/>
                  </a:lnTo>
                  <a:lnTo>
                    <a:pt x="563033" y="664634"/>
                  </a:lnTo>
                  <a:lnTo>
                    <a:pt x="563033" y="728134"/>
                  </a:lnTo>
                  <a:lnTo>
                    <a:pt x="575733" y="728134"/>
                  </a:lnTo>
                  <a:lnTo>
                    <a:pt x="575733" y="800100"/>
                  </a:lnTo>
                  <a:lnTo>
                    <a:pt x="626533" y="800100"/>
                  </a:lnTo>
                  <a:lnTo>
                    <a:pt x="626533" y="825500"/>
                  </a:lnTo>
                  <a:lnTo>
                    <a:pt x="647700" y="825500"/>
                  </a:lnTo>
                  <a:lnTo>
                    <a:pt x="647700" y="859367"/>
                  </a:lnTo>
                  <a:lnTo>
                    <a:pt x="685800" y="859367"/>
                  </a:lnTo>
                  <a:lnTo>
                    <a:pt x="685800" y="977900"/>
                  </a:lnTo>
                  <a:lnTo>
                    <a:pt x="706966" y="977900"/>
                  </a:lnTo>
                  <a:lnTo>
                    <a:pt x="706966" y="1011767"/>
                  </a:lnTo>
                  <a:lnTo>
                    <a:pt x="795866" y="1011767"/>
                  </a:lnTo>
                  <a:lnTo>
                    <a:pt x="795866" y="1041400"/>
                  </a:lnTo>
                  <a:lnTo>
                    <a:pt x="812800" y="1041400"/>
                  </a:lnTo>
                  <a:lnTo>
                    <a:pt x="812800" y="1071034"/>
                  </a:lnTo>
                  <a:lnTo>
                    <a:pt x="833966" y="1071034"/>
                  </a:lnTo>
                  <a:lnTo>
                    <a:pt x="829733" y="1123950"/>
                  </a:lnTo>
                  <a:lnTo>
                    <a:pt x="863599" y="1128183"/>
                  </a:lnTo>
                  <a:cubicBezTo>
                    <a:pt x="862893" y="1144411"/>
                    <a:pt x="862188" y="1160639"/>
                    <a:pt x="861482" y="1176867"/>
                  </a:cubicBezTo>
                  <a:lnTo>
                    <a:pt x="905933" y="1176867"/>
                  </a:lnTo>
                  <a:lnTo>
                    <a:pt x="905933" y="1202267"/>
                  </a:lnTo>
                  <a:lnTo>
                    <a:pt x="939800" y="1202267"/>
                  </a:lnTo>
                  <a:lnTo>
                    <a:pt x="939800" y="1240367"/>
                  </a:lnTo>
                  <a:lnTo>
                    <a:pt x="939800" y="1240367"/>
                  </a:lnTo>
                  <a:lnTo>
                    <a:pt x="939800" y="1274234"/>
                  </a:lnTo>
                  <a:lnTo>
                    <a:pt x="986366" y="1274234"/>
                  </a:lnTo>
                  <a:lnTo>
                    <a:pt x="986366" y="1274234"/>
                  </a:lnTo>
                  <a:lnTo>
                    <a:pt x="986366" y="1308100"/>
                  </a:lnTo>
                  <a:lnTo>
                    <a:pt x="986366" y="1308100"/>
                  </a:lnTo>
                  <a:lnTo>
                    <a:pt x="1016000" y="1337734"/>
                  </a:lnTo>
                  <a:lnTo>
                    <a:pt x="1054100" y="1337734"/>
                  </a:lnTo>
                  <a:lnTo>
                    <a:pt x="1054100" y="1371600"/>
                  </a:lnTo>
                  <a:lnTo>
                    <a:pt x="1066800" y="1371600"/>
                  </a:lnTo>
                  <a:lnTo>
                    <a:pt x="1066800" y="1413934"/>
                  </a:lnTo>
                  <a:lnTo>
                    <a:pt x="1073150" y="1430868"/>
                  </a:lnTo>
                  <a:lnTo>
                    <a:pt x="1111250" y="1430867"/>
                  </a:lnTo>
                  <a:lnTo>
                    <a:pt x="1113366" y="1460500"/>
                  </a:lnTo>
                  <a:lnTo>
                    <a:pt x="1185333" y="1460500"/>
                  </a:lnTo>
                  <a:lnTo>
                    <a:pt x="1195916" y="1488017"/>
                  </a:lnTo>
                  <a:lnTo>
                    <a:pt x="1198033" y="1509184"/>
                  </a:lnTo>
                  <a:lnTo>
                    <a:pt x="1259416" y="1504951"/>
                  </a:lnTo>
                  <a:lnTo>
                    <a:pt x="1257300" y="1528234"/>
                  </a:lnTo>
                  <a:lnTo>
                    <a:pt x="1257300" y="1528234"/>
                  </a:lnTo>
                  <a:lnTo>
                    <a:pt x="1286933" y="1528234"/>
                  </a:lnTo>
                  <a:lnTo>
                    <a:pt x="1286933" y="1566334"/>
                  </a:lnTo>
                  <a:lnTo>
                    <a:pt x="1443566" y="1566334"/>
                  </a:lnTo>
                  <a:lnTo>
                    <a:pt x="1443566" y="1608667"/>
                  </a:lnTo>
                  <a:lnTo>
                    <a:pt x="1443566" y="1608667"/>
                  </a:lnTo>
                  <a:lnTo>
                    <a:pt x="1473200" y="1608667"/>
                  </a:lnTo>
                  <a:lnTo>
                    <a:pt x="1515533" y="1608667"/>
                  </a:lnTo>
                  <a:lnTo>
                    <a:pt x="1510771" y="1682750"/>
                  </a:lnTo>
                  <a:lnTo>
                    <a:pt x="1536700" y="1684867"/>
                  </a:lnTo>
                  <a:lnTo>
                    <a:pt x="1536700" y="1684867"/>
                  </a:lnTo>
                  <a:lnTo>
                    <a:pt x="1536700" y="1722967"/>
                  </a:lnTo>
                  <a:lnTo>
                    <a:pt x="1612900" y="1722967"/>
                  </a:lnTo>
                  <a:cubicBezTo>
                    <a:pt x="1612900" y="1730023"/>
                    <a:pt x="1612899" y="1737078"/>
                    <a:pt x="1612899" y="1744134"/>
                  </a:cubicBezTo>
                  <a:lnTo>
                    <a:pt x="1659466" y="1748367"/>
                  </a:lnTo>
                  <a:lnTo>
                    <a:pt x="1657350" y="1769534"/>
                  </a:lnTo>
                  <a:lnTo>
                    <a:pt x="1706032" y="1769534"/>
                  </a:lnTo>
                  <a:lnTo>
                    <a:pt x="1735137" y="1785409"/>
                  </a:lnTo>
                  <a:lnTo>
                    <a:pt x="1739900" y="1820334"/>
                  </a:lnTo>
                  <a:lnTo>
                    <a:pt x="1769533" y="1820334"/>
                  </a:lnTo>
                  <a:lnTo>
                    <a:pt x="1769533" y="1837267"/>
                  </a:lnTo>
                  <a:lnTo>
                    <a:pt x="1790700" y="1837267"/>
                  </a:lnTo>
                  <a:lnTo>
                    <a:pt x="1790700" y="1858434"/>
                  </a:lnTo>
                  <a:lnTo>
                    <a:pt x="2108200" y="1858434"/>
                  </a:lnTo>
                  <a:lnTo>
                    <a:pt x="2108200" y="1888067"/>
                  </a:lnTo>
                  <a:lnTo>
                    <a:pt x="2118783" y="1917701"/>
                  </a:lnTo>
                  <a:lnTo>
                    <a:pt x="2152650" y="1917700"/>
                  </a:lnTo>
                  <a:lnTo>
                    <a:pt x="2252133" y="1915584"/>
                  </a:lnTo>
                  <a:lnTo>
                    <a:pt x="2252133" y="1966383"/>
                  </a:lnTo>
                  <a:lnTo>
                    <a:pt x="3069167" y="1970617"/>
                  </a:lnTo>
                </a:path>
              </a:pathLst>
            </a:custGeom>
            <a:noFill/>
            <a:ln w="12700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941" name="Groupe 940">
              <a:extLst>
                <a:ext uri="{FF2B5EF4-FFF2-40B4-BE49-F238E27FC236}">
                  <a16:creationId xmlns:a16="http://schemas.microsoft.com/office/drawing/2014/main" xmlns="" id="{43CE132D-5D67-F060-986B-BA935FE29B33}"/>
                </a:ext>
              </a:extLst>
            </p:cNvPr>
            <p:cNvGrpSpPr/>
            <p:nvPr/>
          </p:nvGrpSpPr>
          <p:grpSpPr>
            <a:xfrm>
              <a:off x="2180014" y="2897131"/>
              <a:ext cx="2096662" cy="1061603"/>
              <a:chOff x="2516311" y="2897131"/>
              <a:chExt cx="2096662" cy="1061603"/>
            </a:xfrm>
          </p:grpSpPr>
          <p:cxnSp>
            <p:nvCxnSpPr>
              <p:cNvPr id="628" name="Straight Connector 166">
                <a:extLst>
                  <a:ext uri="{FF2B5EF4-FFF2-40B4-BE49-F238E27FC236}">
                    <a16:creationId xmlns:a16="http://schemas.microsoft.com/office/drawing/2014/main" xmlns="" id="{D743ECC2-8AE4-C96A-50B4-778428EDC7CF}"/>
                  </a:ext>
                </a:extLst>
              </p:cNvPr>
              <p:cNvCxnSpPr/>
              <p:nvPr/>
            </p:nvCxnSpPr>
            <p:spPr bwMode="auto">
              <a:xfrm>
                <a:off x="4612973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" name="Straight Connector 167">
                <a:extLst>
                  <a:ext uri="{FF2B5EF4-FFF2-40B4-BE49-F238E27FC236}">
                    <a16:creationId xmlns:a16="http://schemas.microsoft.com/office/drawing/2014/main" xmlns="" id="{9371445D-7567-86F2-AFB0-00FB90A10A6C}"/>
                  </a:ext>
                </a:extLst>
              </p:cNvPr>
              <p:cNvCxnSpPr/>
              <p:nvPr/>
            </p:nvCxnSpPr>
            <p:spPr bwMode="auto">
              <a:xfrm>
                <a:off x="4481211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" name="Straight Connector 168">
                <a:extLst>
                  <a:ext uri="{FF2B5EF4-FFF2-40B4-BE49-F238E27FC236}">
                    <a16:creationId xmlns:a16="http://schemas.microsoft.com/office/drawing/2014/main" xmlns="" id="{E91AA037-2938-1FB7-DB80-DDF846BCB10C}"/>
                  </a:ext>
                </a:extLst>
              </p:cNvPr>
              <p:cNvCxnSpPr/>
              <p:nvPr/>
            </p:nvCxnSpPr>
            <p:spPr bwMode="auto">
              <a:xfrm>
                <a:off x="4443111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1" name="Straight Connector 169">
                <a:extLst>
                  <a:ext uri="{FF2B5EF4-FFF2-40B4-BE49-F238E27FC236}">
                    <a16:creationId xmlns:a16="http://schemas.microsoft.com/office/drawing/2014/main" xmlns="" id="{C5AB0BF4-87E1-9F92-580F-963978C7A63D}"/>
                  </a:ext>
                </a:extLst>
              </p:cNvPr>
              <p:cNvCxnSpPr/>
              <p:nvPr/>
            </p:nvCxnSpPr>
            <p:spPr bwMode="auto">
              <a:xfrm>
                <a:off x="4389136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" name="Straight Connector 170">
                <a:extLst>
                  <a:ext uri="{FF2B5EF4-FFF2-40B4-BE49-F238E27FC236}">
                    <a16:creationId xmlns:a16="http://schemas.microsoft.com/office/drawing/2014/main" xmlns="" id="{5E83F9B2-31DE-2196-5D20-145ED0947DD8}"/>
                  </a:ext>
                </a:extLst>
              </p:cNvPr>
              <p:cNvCxnSpPr/>
              <p:nvPr/>
            </p:nvCxnSpPr>
            <p:spPr bwMode="auto">
              <a:xfrm>
                <a:off x="4344686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3" name="Straight Connector 171">
                <a:extLst>
                  <a:ext uri="{FF2B5EF4-FFF2-40B4-BE49-F238E27FC236}">
                    <a16:creationId xmlns:a16="http://schemas.microsoft.com/office/drawing/2014/main" xmlns="" id="{88C83EC0-D4B7-79C1-983C-D9B75A4584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208161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" name="Straight Connector 173">
                <a:extLst>
                  <a:ext uri="{FF2B5EF4-FFF2-40B4-BE49-F238E27FC236}">
                    <a16:creationId xmlns:a16="http://schemas.microsoft.com/office/drawing/2014/main" xmlns="" id="{CA2F8157-F5EC-F954-A308-32BD2DE2D43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74824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" name="Straight Connector 174">
                <a:extLst>
                  <a:ext uri="{FF2B5EF4-FFF2-40B4-BE49-F238E27FC236}">
                    <a16:creationId xmlns:a16="http://schemas.microsoft.com/office/drawing/2014/main" xmlns="" id="{D65CB145-953E-B2D5-207F-AA499EF3D96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44849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" name="Straight Connector 175">
                <a:extLst>
                  <a:ext uri="{FF2B5EF4-FFF2-40B4-BE49-F238E27FC236}">
                    <a16:creationId xmlns:a16="http://schemas.microsoft.com/office/drawing/2014/main" xmlns="" id="{51B2CFAB-58BF-1106-C34C-60EF35A7FEA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42625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" name="Straight Connector 176">
                <a:extLst>
                  <a:ext uri="{FF2B5EF4-FFF2-40B4-BE49-F238E27FC236}">
                    <a16:creationId xmlns:a16="http://schemas.microsoft.com/office/drawing/2014/main" xmlns="" id="{DA1CEBC2-745D-AF52-4243-8052759EAE9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06112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8" name="Straight Connector 177">
                <a:extLst>
                  <a:ext uri="{FF2B5EF4-FFF2-40B4-BE49-F238E27FC236}">
                    <a16:creationId xmlns:a16="http://schemas.microsoft.com/office/drawing/2014/main" xmlns="" id="{A08B7090-4152-ED6F-616A-3532B2B1A36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75981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" name="Straight Connector 178">
                <a:extLst>
                  <a:ext uri="{FF2B5EF4-FFF2-40B4-BE49-F238E27FC236}">
                    <a16:creationId xmlns:a16="http://schemas.microsoft.com/office/drawing/2014/main" xmlns="" id="{C111C077-3F79-3AE7-623A-08ABB15B933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43687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" name="Straight Connector 179">
                <a:extLst>
                  <a:ext uri="{FF2B5EF4-FFF2-40B4-BE49-F238E27FC236}">
                    <a16:creationId xmlns:a16="http://schemas.microsoft.com/office/drawing/2014/main" xmlns="" id="{39DC357E-C8E2-F90A-0EBD-E1622F2843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43674" y="3839749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" name="Straight Connector 180">
                <a:extLst>
                  <a:ext uri="{FF2B5EF4-FFF2-40B4-BE49-F238E27FC236}">
                    <a16:creationId xmlns:a16="http://schemas.microsoft.com/office/drawing/2014/main" xmlns="" id="{58DBDFB8-0D7D-34FF-07AF-7DEB66C232C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00599" y="383506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" name="Straight Connector 181">
                <a:extLst>
                  <a:ext uri="{FF2B5EF4-FFF2-40B4-BE49-F238E27FC236}">
                    <a16:creationId xmlns:a16="http://schemas.microsoft.com/office/drawing/2014/main" xmlns="" id="{130F1A40-B13A-8F41-2325-D579AA0DA6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746624" y="3781089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7" name="Straight Connector 182">
                <a:extLst>
                  <a:ext uri="{FF2B5EF4-FFF2-40B4-BE49-F238E27FC236}">
                    <a16:creationId xmlns:a16="http://schemas.microsoft.com/office/drawing/2014/main" xmlns="" id="{99F59A14-817A-CA65-8EAC-8D4BA89F2F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706936" y="3787103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" name="Straight Connector 183">
                <a:extLst>
                  <a:ext uri="{FF2B5EF4-FFF2-40B4-BE49-F238E27FC236}">
                    <a16:creationId xmlns:a16="http://schemas.microsoft.com/office/drawing/2014/main" xmlns="" id="{B1CD74E5-909F-C8E2-5EDC-D84A291130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211636" y="352724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" name="Straight Connector 184">
                <a:extLst>
                  <a:ext uri="{FF2B5EF4-FFF2-40B4-BE49-F238E27FC236}">
                    <a16:creationId xmlns:a16="http://schemas.microsoft.com/office/drawing/2014/main" xmlns="" id="{201C730C-B52A-BEF2-8642-DE5C93407A0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16311" y="2897131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44" name="Groupe 943">
            <a:extLst>
              <a:ext uri="{FF2B5EF4-FFF2-40B4-BE49-F238E27FC236}">
                <a16:creationId xmlns:a16="http://schemas.microsoft.com/office/drawing/2014/main" xmlns="" id="{9A158803-4604-794B-C70F-C33F8AEDCB6E}"/>
              </a:ext>
            </a:extLst>
          </p:cNvPr>
          <p:cNvGrpSpPr/>
          <p:nvPr/>
        </p:nvGrpSpPr>
        <p:grpSpPr>
          <a:xfrm>
            <a:off x="1543777" y="2176593"/>
            <a:ext cx="2699563" cy="1771650"/>
            <a:chOff x="1543777" y="1971184"/>
            <a:chExt cx="2699563" cy="1771650"/>
          </a:xfrm>
        </p:grpSpPr>
        <p:sp>
          <p:nvSpPr>
            <p:cNvPr id="627" name="Freeform: Shape 164">
              <a:extLst>
                <a:ext uri="{FF2B5EF4-FFF2-40B4-BE49-F238E27FC236}">
                  <a16:creationId xmlns:a16="http://schemas.microsoft.com/office/drawing/2014/main" xmlns="" id="{369AC358-FC7D-34F7-ABA0-3BDBA0EE7E44}"/>
                </a:ext>
              </a:extLst>
            </p:cNvPr>
            <p:cNvSpPr/>
            <p:nvPr/>
          </p:nvSpPr>
          <p:spPr bwMode="auto">
            <a:xfrm>
              <a:off x="1543777" y="1971184"/>
              <a:ext cx="2699563" cy="1771650"/>
            </a:xfrm>
            <a:custGeom>
              <a:avLst/>
              <a:gdLst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90500 w 3032125"/>
                <a:gd name="connsiteY111" fmla="*/ 95250 h 1771650"/>
                <a:gd name="connsiteX112" fmla="*/ 190500 w 3032125"/>
                <a:gd name="connsiteY112" fmla="*/ 95250 h 1771650"/>
                <a:gd name="connsiteX113" fmla="*/ 114300 w 3032125"/>
                <a:gd name="connsiteY113" fmla="*/ 95250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90500 w 3032125"/>
                <a:gd name="connsiteY111" fmla="*/ 95250 h 1771650"/>
                <a:gd name="connsiteX112" fmla="*/ 190500 w 3032125"/>
                <a:gd name="connsiteY112" fmla="*/ 95250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90500 w 3032125"/>
                <a:gd name="connsiteY111" fmla="*/ 95250 h 1771650"/>
                <a:gd name="connsiteX112" fmla="*/ 147638 w 3032125"/>
                <a:gd name="connsiteY112" fmla="*/ 68262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9050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1775 w 3032125"/>
                <a:gd name="connsiteY107" fmla="*/ 165100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65113 w 3032125"/>
                <a:gd name="connsiteY107" fmla="*/ 153987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46063 w 3032125"/>
                <a:gd name="connsiteY106" fmla="*/ 184150 h 1771650"/>
                <a:gd name="connsiteX107" fmla="*/ 265113 w 3032125"/>
                <a:gd name="connsiteY107" fmla="*/ 153987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46063 w 3032125"/>
                <a:gd name="connsiteY106" fmla="*/ 184150 h 1771650"/>
                <a:gd name="connsiteX107" fmla="*/ 257175 w 3032125"/>
                <a:gd name="connsiteY107" fmla="*/ 150812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46063 w 3032125"/>
                <a:gd name="connsiteY106" fmla="*/ 184150 h 1771650"/>
                <a:gd name="connsiteX107" fmla="*/ 234950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46063 w 3032125"/>
                <a:gd name="connsiteY106" fmla="*/ 184150 h 1771650"/>
                <a:gd name="connsiteX107" fmla="*/ 249237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46063 w 3032125"/>
                <a:gd name="connsiteY106" fmla="*/ 184150 h 1771650"/>
                <a:gd name="connsiteX107" fmla="*/ 249237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84150 h 1771650"/>
                <a:gd name="connsiteX107" fmla="*/ 249237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84150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42888 w 3032125"/>
                <a:gd name="connsiteY106" fmla="*/ 174625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307975 w 3032125"/>
                <a:gd name="connsiteY106" fmla="*/ 153988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44475 w 3032125"/>
                <a:gd name="connsiteY106" fmla="*/ 174626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55650 w 3032125"/>
                <a:gd name="connsiteY75" fmla="*/ 782637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55650 w 3032125"/>
                <a:gd name="connsiteY75" fmla="*/ 782637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52475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3507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57350 w 3032125"/>
                <a:gd name="connsiteY33" fmla="*/ 1412875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52588 w 3032125"/>
                <a:gd name="connsiteY32" fmla="*/ 1438275 h 1771650"/>
                <a:gd name="connsiteX33" fmla="*/ 1657350 w 3032125"/>
                <a:gd name="connsiteY33" fmla="*/ 1412875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697037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06563 w 3032125"/>
                <a:gd name="connsiteY30" fmla="*/ 1477962 h 1771650"/>
                <a:gd name="connsiteX31" fmla="*/ 1697037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06563 w 3032125"/>
                <a:gd name="connsiteY30" fmla="*/ 1477962 h 1771650"/>
                <a:gd name="connsiteX31" fmla="*/ 1709737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06563 w 3032125"/>
                <a:gd name="connsiteY30" fmla="*/ 1477962 h 1771650"/>
                <a:gd name="connsiteX31" fmla="*/ 1700212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01800 w 3032125"/>
                <a:gd name="connsiteY30" fmla="*/ 1476375 h 1771650"/>
                <a:gd name="connsiteX31" fmla="*/ 1700212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3032125" h="1771650">
                  <a:moveTo>
                    <a:pt x="3032125" y="1771650"/>
                  </a:moveTo>
                  <a:lnTo>
                    <a:pt x="2771775" y="1771650"/>
                  </a:lnTo>
                  <a:lnTo>
                    <a:pt x="2771775" y="1727200"/>
                  </a:lnTo>
                  <a:lnTo>
                    <a:pt x="2527300" y="1727200"/>
                  </a:lnTo>
                  <a:lnTo>
                    <a:pt x="2527300" y="1727200"/>
                  </a:lnTo>
                  <a:lnTo>
                    <a:pt x="2527300" y="1701800"/>
                  </a:lnTo>
                  <a:lnTo>
                    <a:pt x="2435225" y="1701800"/>
                  </a:lnTo>
                  <a:lnTo>
                    <a:pt x="2435225" y="1685925"/>
                  </a:lnTo>
                  <a:lnTo>
                    <a:pt x="2314575" y="1685925"/>
                  </a:lnTo>
                  <a:lnTo>
                    <a:pt x="2314575" y="1663700"/>
                  </a:lnTo>
                  <a:lnTo>
                    <a:pt x="2257425" y="1663700"/>
                  </a:lnTo>
                  <a:lnTo>
                    <a:pt x="2257425" y="1631950"/>
                  </a:lnTo>
                  <a:lnTo>
                    <a:pt x="2193925" y="1631950"/>
                  </a:lnTo>
                  <a:lnTo>
                    <a:pt x="2193925" y="1631950"/>
                  </a:lnTo>
                  <a:lnTo>
                    <a:pt x="2149475" y="1631950"/>
                  </a:lnTo>
                  <a:lnTo>
                    <a:pt x="2149475" y="1612900"/>
                  </a:lnTo>
                  <a:lnTo>
                    <a:pt x="2079625" y="1612900"/>
                  </a:lnTo>
                  <a:lnTo>
                    <a:pt x="2079625" y="1612900"/>
                  </a:lnTo>
                  <a:lnTo>
                    <a:pt x="2079625" y="1587500"/>
                  </a:lnTo>
                  <a:lnTo>
                    <a:pt x="2000250" y="1587500"/>
                  </a:lnTo>
                  <a:lnTo>
                    <a:pt x="2000250" y="1571625"/>
                  </a:lnTo>
                  <a:lnTo>
                    <a:pt x="1978025" y="1571625"/>
                  </a:lnTo>
                  <a:lnTo>
                    <a:pt x="1978025" y="1543050"/>
                  </a:lnTo>
                  <a:lnTo>
                    <a:pt x="1905000" y="1543050"/>
                  </a:lnTo>
                  <a:lnTo>
                    <a:pt x="1905000" y="1524000"/>
                  </a:lnTo>
                  <a:lnTo>
                    <a:pt x="1822450" y="1524000"/>
                  </a:lnTo>
                  <a:lnTo>
                    <a:pt x="1822450" y="1524000"/>
                  </a:lnTo>
                  <a:lnTo>
                    <a:pt x="1822450" y="1501775"/>
                  </a:lnTo>
                  <a:lnTo>
                    <a:pt x="1784350" y="1501775"/>
                  </a:lnTo>
                  <a:lnTo>
                    <a:pt x="1784350" y="1476375"/>
                  </a:lnTo>
                  <a:lnTo>
                    <a:pt x="1701800" y="1476375"/>
                  </a:lnTo>
                  <a:cubicBezTo>
                    <a:pt x="1701271" y="1463146"/>
                    <a:pt x="1700741" y="1449917"/>
                    <a:pt x="1700212" y="1436688"/>
                  </a:cubicBezTo>
                  <a:lnTo>
                    <a:pt x="1652588" y="1438275"/>
                  </a:lnTo>
                  <a:lnTo>
                    <a:pt x="1651000" y="1416050"/>
                  </a:lnTo>
                  <a:lnTo>
                    <a:pt x="1606550" y="1416050"/>
                  </a:lnTo>
                  <a:lnTo>
                    <a:pt x="1606550" y="1403350"/>
                  </a:lnTo>
                  <a:lnTo>
                    <a:pt x="1524000" y="1403350"/>
                  </a:lnTo>
                  <a:lnTo>
                    <a:pt x="1524000" y="1352550"/>
                  </a:lnTo>
                  <a:lnTo>
                    <a:pt x="1485900" y="1352550"/>
                  </a:lnTo>
                  <a:lnTo>
                    <a:pt x="1485900" y="1298575"/>
                  </a:lnTo>
                  <a:lnTo>
                    <a:pt x="1441450" y="1298575"/>
                  </a:lnTo>
                  <a:lnTo>
                    <a:pt x="1441450" y="1270000"/>
                  </a:lnTo>
                  <a:lnTo>
                    <a:pt x="1409700" y="1270000"/>
                  </a:lnTo>
                  <a:lnTo>
                    <a:pt x="1409700" y="1260475"/>
                  </a:lnTo>
                  <a:lnTo>
                    <a:pt x="1362075" y="1260475"/>
                  </a:lnTo>
                  <a:lnTo>
                    <a:pt x="1362075" y="1228725"/>
                  </a:lnTo>
                  <a:lnTo>
                    <a:pt x="1341437" y="1228725"/>
                  </a:lnTo>
                  <a:lnTo>
                    <a:pt x="1336675" y="1203325"/>
                  </a:lnTo>
                  <a:lnTo>
                    <a:pt x="1304925" y="1203325"/>
                  </a:lnTo>
                  <a:lnTo>
                    <a:pt x="1304925" y="1184275"/>
                  </a:lnTo>
                  <a:lnTo>
                    <a:pt x="1263650" y="1184275"/>
                  </a:lnTo>
                  <a:lnTo>
                    <a:pt x="1263650" y="1152525"/>
                  </a:lnTo>
                  <a:lnTo>
                    <a:pt x="1222375" y="1152525"/>
                  </a:lnTo>
                  <a:lnTo>
                    <a:pt x="1222375" y="1127125"/>
                  </a:lnTo>
                  <a:lnTo>
                    <a:pt x="1171575" y="1127125"/>
                  </a:lnTo>
                  <a:lnTo>
                    <a:pt x="1171575" y="1098550"/>
                  </a:lnTo>
                  <a:lnTo>
                    <a:pt x="1155700" y="1098550"/>
                  </a:lnTo>
                  <a:lnTo>
                    <a:pt x="1155700" y="1066800"/>
                  </a:lnTo>
                  <a:lnTo>
                    <a:pt x="1095375" y="1066800"/>
                  </a:lnTo>
                  <a:lnTo>
                    <a:pt x="1095375" y="1047750"/>
                  </a:lnTo>
                  <a:lnTo>
                    <a:pt x="1076325" y="1047750"/>
                  </a:lnTo>
                  <a:lnTo>
                    <a:pt x="1076325" y="1022350"/>
                  </a:lnTo>
                  <a:lnTo>
                    <a:pt x="1022350" y="1022350"/>
                  </a:lnTo>
                  <a:lnTo>
                    <a:pt x="1022350" y="984250"/>
                  </a:lnTo>
                  <a:lnTo>
                    <a:pt x="987425" y="984250"/>
                  </a:lnTo>
                  <a:lnTo>
                    <a:pt x="987425" y="952500"/>
                  </a:lnTo>
                  <a:lnTo>
                    <a:pt x="942975" y="952500"/>
                  </a:lnTo>
                  <a:lnTo>
                    <a:pt x="942975" y="927100"/>
                  </a:lnTo>
                  <a:lnTo>
                    <a:pt x="898525" y="927100"/>
                  </a:lnTo>
                  <a:lnTo>
                    <a:pt x="898525" y="889000"/>
                  </a:lnTo>
                  <a:lnTo>
                    <a:pt x="844550" y="889000"/>
                  </a:lnTo>
                  <a:lnTo>
                    <a:pt x="844550" y="854075"/>
                  </a:lnTo>
                  <a:lnTo>
                    <a:pt x="822325" y="854075"/>
                  </a:lnTo>
                  <a:lnTo>
                    <a:pt x="817562" y="820738"/>
                  </a:lnTo>
                  <a:lnTo>
                    <a:pt x="763587" y="820738"/>
                  </a:lnTo>
                  <a:lnTo>
                    <a:pt x="758825" y="792162"/>
                  </a:lnTo>
                  <a:lnTo>
                    <a:pt x="719137" y="790575"/>
                  </a:lnTo>
                  <a:cubicBezTo>
                    <a:pt x="719666" y="773642"/>
                    <a:pt x="720196" y="756708"/>
                    <a:pt x="720725" y="739775"/>
                  </a:cubicBezTo>
                  <a:lnTo>
                    <a:pt x="701675" y="739775"/>
                  </a:lnTo>
                  <a:lnTo>
                    <a:pt x="701675" y="701675"/>
                  </a:lnTo>
                  <a:lnTo>
                    <a:pt x="660400" y="701675"/>
                  </a:lnTo>
                  <a:lnTo>
                    <a:pt x="660400" y="673100"/>
                  </a:lnTo>
                  <a:lnTo>
                    <a:pt x="622300" y="673100"/>
                  </a:lnTo>
                  <a:lnTo>
                    <a:pt x="622300" y="631825"/>
                  </a:lnTo>
                  <a:lnTo>
                    <a:pt x="587375" y="631825"/>
                  </a:lnTo>
                  <a:lnTo>
                    <a:pt x="587375" y="606425"/>
                  </a:lnTo>
                  <a:lnTo>
                    <a:pt x="568325" y="606425"/>
                  </a:lnTo>
                  <a:lnTo>
                    <a:pt x="568325" y="565150"/>
                  </a:lnTo>
                  <a:lnTo>
                    <a:pt x="542925" y="565150"/>
                  </a:lnTo>
                  <a:lnTo>
                    <a:pt x="542925" y="527050"/>
                  </a:lnTo>
                  <a:lnTo>
                    <a:pt x="504825" y="527050"/>
                  </a:lnTo>
                  <a:lnTo>
                    <a:pt x="504825" y="485775"/>
                  </a:lnTo>
                  <a:lnTo>
                    <a:pt x="498475" y="485775"/>
                  </a:lnTo>
                  <a:lnTo>
                    <a:pt x="498475" y="444500"/>
                  </a:lnTo>
                  <a:lnTo>
                    <a:pt x="447675" y="444500"/>
                  </a:lnTo>
                  <a:lnTo>
                    <a:pt x="447675" y="403225"/>
                  </a:lnTo>
                  <a:lnTo>
                    <a:pt x="428625" y="403225"/>
                  </a:lnTo>
                  <a:lnTo>
                    <a:pt x="428625" y="358775"/>
                  </a:lnTo>
                  <a:lnTo>
                    <a:pt x="400050" y="358775"/>
                  </a:lnTo>
                  <a:lnTo>
                    <a:pt x="400050" y="307975"/>
                  </a:lnTo>
                  <a:lnTo>
                    <a:pt x="355600" y="307975"/>
                  </a:lnTo>
                  <a:lnTo>
                    <a:pt x="355600" y="257175"/>
                  </a:lnTo>
                  <a:lnTo>
                    <a:pt x="292100" y="257175"/>
                  </a:lnTo>
                  <a:lnTo>
                    <a:pt x="292100" y="228600"/>
                  </a:lnTo>
                  <a:lnTo>
                    <a:pt x="292100" y="228600"/>
                  </a:lnTo>
                  <a:lnTo>
                    <a:pt x="292100" y="187325"/>
                  </a:lnTo>
                  <a:cubicBezTo>
                    <a:pt x="237083" y="197034"/>
                    <a:pt x="273858" y="173039"/>
                    <a:pt x="252413" y="173039"/>
                  </a:cubicBezTo>
                  <a:cubicBezTo>
                    <a:pt x="252942" y="159281"/>
                    <a:pt x="253470" y="161395"/>
                    <a:pt x="253999" y="147637"/>
                  </a:cubicBezTo>
                  <a:lnTo>
                    <a:pt x="211137" y="141287"/>
                  </a:lnTo>
                  <a:lnTo>
                    <a:pt x="214312" y="95250"/>
                  </a:lnTo>
                  <a:lnTo>
                    <a:pt x="171450" y="95250"/>
                  </a:lnTo>
                  <a:lnTo>
                    <a:pt x="149225" y="77787"/>
                  </a:lnTo>
                  <a:lnTo>
                    <a:pt x="117475" y="77788"/>
                  </a:lnTo>
                  <a:lnTo>
                    <a:pt x="114300" y="53975"/>
                  </a:lnTo>
                  <a:lnTo>
                    <a:pt x="76200" y="53975"/>
                  </a:lnTo>
                  <a:lnTo>
                    <a:pt x="76200" y="25400"/>
                  </a:lnTo>
                  <a:lnTo>
                    <a:pt x="38100" y="25400"/>
                  </a:ln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943" name="Groupe 942">
              <a:extLst>
                <a:ext uri="{FF2B5EF4-FFF2-40B4-BE49-F238E27FC236}">
                  <a16:creationId xmlns:a16="http://schemas.microsoft.com/office/drawing/2014/main" xmlns="" id="{170BA6C8-C096-9678-F835-AC2F4143959B}"/>
                </a:ext>
              </a:extLst>
            </p:cNvPr>
            <p:cNvGrpSpPr/>
            <p:nvPr/>
          </p:nvGrpSpPr>
          <p:grpSpPr>
            <a:xfrm>
              <a:off x="1719076" y="1999667"/>
              <a:ext cx="2518465" cy="1743167"/>
              <a:chOff x="2051174" y="1999667"/>
              <a:chExt cx="2518465" cy="1743167"/>
            </a:xfrm>
          </p:grpSpPr>
          <p:cxnSp>
            <p:nvCxnSpPr>
              <p:cNvPr id="710" name="Straight Connector 185">
                <a:extLst>
                  <a:ext uri="{FF2B5EF4-FFF2-40B4-BE49-F238E27FC236}">
                    <a16:creationId xmlns:a16="http://schemas.microsoft.com/office/drawing/2014/main" xmlns="" id="{A607854D-288A-AE59-421F-59A23C9419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070224" y="2044365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" name="Straight Connector 186">
                <a:extLst>
                  <a:ext uri="{FF2B5EF4-FFF2-40B4-BE49-F238E27FC236}">
                    <a16:creationId xmlns:a16="http://schemas.microsoft.com/office/drawing/2014/main" xmlns="" id="{9FC036F9-0360-5975-AAB6-DA7B1A36AC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051174" y="1999667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2" name="Straight Connector 187">
                <a:extLst>
                  <a:ext uri="{FF2B5EF4-FFF2-40B4-BE49-F238E27FC236}">
                    <a16:creationId xmlns:a16="http://schemas.microsoft.com/office/drawing/2014/main" xmlns="" id="{2FC6E21D-AF79-2D83-1C48-61B344A4AAE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152774" y="2163180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" name="Straight Connector 188">
                <a:extLst>
                  <a:ext uri="{FF2B5EF4-FFF2-40B4-BE49-F238E27FC236}">
                    <a16:creationId xmlns:a16="http://schemas.microsoft.com/office/drawing/2014/main" xmlns="" id="{DE65B231-80F3-6EDC-C7F8-C4129F9D8E4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677664" y="3492935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4" name="Straight Connector 189">
                <a:extLst>
                  <a:ext uri="{FF2B5EF4-FFF2-40B4-BE49-F238E27FC236}">
                    <a16:creationId xmlns:a16="http://schemas.microsoft.com/office/drawing/2014/main" xmlns="" id="{C5CAE378-04DC-64FE-1693-1225FD2412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706936" y="3490608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" name="Straight Connector 190">
                <a:extLst>
                  <a:ext uri="{FF2B5EF4-FFF2-40B4-BE49-F238E27FC236}">
                    <a16:creationId xmlns:a16="http://schemas.microsoft.com/office/drawing/2014/main" xmlns="" id="{86C0CB96-8B04-835A-319C-6B71624921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750783" y="3520771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6" name="Straight Connector 191">
                <a:extLst>
                  <a:ext uri="{FF2B5EF4-FFF2-40B4-BE49-F238E27FC236}">
                    <a16:creationId xmlns:a16="http://schemas.microsoft.com/office/drawing/2014/main" xmlns="" id="{F051993A-35BE-55DA-6AC3-731814B04AC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43674" y="3538988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" name="Straight Connector 193">
                <a:extLst>
                  <a:ext uri="{FF2B5EF4-FFF2-40B4-BE49-F238E27FC236}">
                    <a16:creationId xmlns:a16="http://schemas.microsoft.com/office/drawing/2014/main" xmlns="" id="{F354E056-410E-750A-1EC5-5796CACC619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23037" y="3538988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" name="Straight Connector 194">
                <a:extLst>
                  <a:ext uri="{FF2B5EF4-FFF2-40B4-BE49-F238E27FC236}">
                    <a16:creationId xmlns:a16="http://schemas.microsoft.com/office/drawing/2014/main" xmlns="" id="{4147821D-24F0-C044-E0F1-5A6B90972A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03999" y="357320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9" name="Straight Connector 195">
                <a:extLst>
                  <a:ext uri="{FF2B5EF4-FFF2-40B4-BE49-F238E27FC236}">
                    <a16:creationId xmlns:a16="http://schemas.microsoft.com/office/drawing/2014/main" xmlns="" id="{F2DF30E9-8107-3916-6ED7-095D5691F61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46471" y="359225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" name="Straight Connector 196">
                <a:extLst>
                  <a:ext uri="{FF2B5EF4-FFF2-40B4-BE49-F238E27FC236}">
                    <a16:creationId xmlns:a16="http://schemas.microsoft.com/office/drawing/2014/main" xmlns="" id="{985738E1-1C1C-7CF3-D118-235FCFF5E8F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71096" y="359225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1" name="Straight Connector 197">
                <a:extLst>
                  <a:ext uri="{FF2B5EF4-FFF2-40B4-BE49-F238E27FC236}">
                    <a16:creationId xmlns:a16="http://schemas.microsoft.com/office/drawing/2014/main" xmlns="" id="{F52ACD59-B45E-C135-5C09-840DB30BA71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06112" y="3595306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" name="Straight Connector 198">
                <a:extLst>
                  <a:ext uri="{FF2B5EF4-FFF2-40B4-BE49-F238E27FC236}">
                    <a16:creationId xmlns:a16="http://schemas.microsoft.com/office/drawing/2014/main" xmlns="" id="{93E0A96E-72A4-363F-0D05-9970E03AEF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42625" y="3595306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3" name="Straight Connector 199">
                <a:extLst>
                  <a:ext uri="{FF2B5EF4-FFF2-40B4-BE49-F238E27FC236}">
                    <a16:creationId xmlns:a16="http://schemas.microsoft.com/office/drawing/2014/main" xmlns="" id="{51159BB7-F855-16A5-CD9A-7D1E6AAABA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90250" y="36088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" name="Straight Connector 200">
                <a:extLst>
                  <a:ext uri="{FF2B5EF4-FFF2-40B4-BE49-F238E27FC236}">
                    <a16:creationId xmlns:a16="http://schemas.microsoft.com/office/drawing/2014/main" xmlns="" id="{03FACF7C-69C2-E487-E88B-6E48DC9C53F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67009" y="36342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" name="Straight Connector 201">
                <a:extLst>
                  <a:ext uri="{FF2B5EF4-FFF2-40B4-BE49-F238E27FC236}">
                    <a16:creationId xmlns:a16="http://schemas.microsoft.com/office/drawing/2014/main" xmlns="" id="{FBD99230-67B5-66BB-5736-4710B812C3A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202493" y="36342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" name="Straight Connector 202">
                <a:extLst>
                  <a:ext uri="{FF2B5EF4-FFF2-40B4-BE49-F238E27FC236}">
                    <a16:creationId xmlns:a16="http://schemas.microsoft.com/office/drawing/2014/main" xmlns="" id="{EBF58451-7FB3-86F5-CE6C-8BC4DDAB113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234243" y="362793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" name="Straight Connector 203">
                <a:extLst>
                  <a:ext uri="{FF2B5EF4-FFF2-40B4-BE49-F238E27FC236}">
                    <a16:creationId xmlns:a16="http://schemas.microsoft.com/office/drawing/2014/main" xmlns="" id="{522E519E-EEFF-E9FC-7078-14248E83C3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275518" y="36342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" name="Straight Connector 204">
                <a:extLst>
                  <a:ext uri="{FF2B5EF4-FFF2-40B4-BE49-F238E27FC236}">
                    <a16:creationId xmlns:a16="http://schemas.microsoft.com/office/drawing/2014/main" xmlns="" id="{0FD03195-43A7-4C6E-9472-2B55CDDC50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10237" y="36342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" name="Straight Connector 205">
                <a:extLst>
                  <a:ext uri="{FF2B5EF4-FFF2-40B4-BE49-F238E27FC236}">
                    <a16:creationId xmlns:a16="http://schemas.microsoft.com/office/drawing/2014/main" xmlns="" id="{456FFEFD-FFFB-3BF2-C01C-F3FBA59636A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62625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" name="Straight Connector 206">
                <a:extLst>
                  <a:ext uri="{FF2B5EF4-FFF2-40B4-BE49-F238E27FC236}">
                    <a16:creationId xmlns:a16="http://schemas.microsoft.com/office/drawing/2014/main" xmlns="" id="{B1C0BD7E-DDAD-D5FB-CE8F-9B94EFDC6D7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86996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" name="Straight Connector 207">
                <a:extLst>
                  <a:ext uri="{FF2B5EF4-FFF2-40B4-BE49-F238E27FC236}">
                    <a16:creationId xmlns:a16="http://schemas.microsoft.com/office/drawing/2014/main" xmlns="" id="{B3980F4F-91EA-A175-3E8C-6E4A9DC97F2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420333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" name="Straight Connector 208">
                <a:extLst>
                  <a:ext uri="{FF2B5EF4-FFF2-40B4-BE49-F238E27FC236}">
                    <a16:creationId xmlns:a16="http://schemas.microsoft.com/office/drawing/2014/main" xmlns="" id="{BCE18A99-3D00-7D1D-1B35-04B0ABA866D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458433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" name="Straight Connector 209">
                <a:extLst>
                  <a:ext uri="{FF2B5EF4-FFF2-40B4-BE49-F238E27FC236}">
                    <a16:creationId xmlns:a16="http://schemas.microsoft.com/office/drawing/2014/main" xmlns="" id="{599F5B90-7130-F086-9B44-789389DE02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492695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6" name="Straight Connector 210">
                <a:extLst>
                  <a:ext uri="{FF2B5EF4-FFF2-40B4-BE49-F238E27FC236}">
                    <a16:creationId xmlns:a16="http://schemas.microsoft.com/office/drawing/2014/main" xmlns="" id="{9466A7E1-1EA2-269D-ACDE-135783C972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569639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7" name="Straight Connector 211">
                <a:extLst>
                  <a:ext uri="{FF2B5EF4-FFF2-40B4-BE49-F238E27FC236}">
                    <a16:creationId xmlns:a16="http://schemas.microsoft.com/office/drawing/2014/main" xmlns="" id="{DF2A9890-7412-E314-3589-5166B16E099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524815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4" name="TextBox 33">
            <a:extLst>
              <a:ext uri="{FF2B5EF4-FFF2-40B4-BE49-F238E27FC236}">
                <a16:creationId xmlns:a16="http://schemas.microsoft.com/office/drawing/2014/main" xmlns="" id="{B0BCE915-3156-2C6B-A6E6-D8F7E748DCE0}"/>
              </a:ext>
            </a:extLst>
          </p:cNvPr>
          <p:cNvSpPr txBox="1"/>
          <p:nvPr/>
        </p:nvSpPr>
        <p:spPr bwMode="auto">
          <a:xfrm rot="16200000">
            <a:off x="848532" y="3263659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OS (%)</a:t>
            </a:r>
          </a:p>
        </p:txBody>
      </p:sp>
      <p:sp>
        <p:nvSpPr>
          <p:cNvPr id="852" name="TextBox 33">
            <a:extLst>
              <a:ext uri="{FF2B5EF4-FFF2-40B4-BE49-F238E27FC236}">
                <a16:creationId xmlns:a16="http://schemas.microsoft.com/office/drawing/2014/main" xmlns="" id="{79EFF97D-A530-4B19-A602-74A05747B432}"/>
              </a:ext>
            </a:extLst>
          </p:cNvPr>
          <p:cNvSpPr txBox="1"/>
          <p:nvPr/>
        </p:nvSpPr>
        <p:spPr bwMode="auto">
          <a:xfrm>
            <a:off x="2655554" y="4839700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Mois</a:t>
            </a:r>
            <a:endParaRPr lang="en-US" sz="800" b="1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945" name="Tableau 944">
            <a:extLst>
              <a:ext uri="{FF2B5EF4-FFF2-40B4-BE49-F238E27FC236}">
                <a16:creationId xmlns:a16="http://schemas.microsoft.com/office/drawing/2014/main" xmlns="" id="{C49ECB06-DC3C-65D3-90F2-213783D01923}"/>
              </a:ext>
            </a:extLst>
          </p:cNvPr>
          <p:cNvGraphicFramePr>
            <a:graphicFrameLocks noGrp="1"/>
          </p:cNvGraphicFramePr>
          <p:nvPr/>
        </p:nvGraphicFramePr>
        <p:xfrm>
          <a:off x="1409447" y="5012339"/>
          <a:ext cx="3084540" cy="470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002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93579409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1118618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4735142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3697410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13455071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137357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46708692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98969595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82528694"/>
                    </a:ext>
                  </a:extLst>
                </a:gridCol>
              </a:tblGrid>
              <a:tr h="144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947" name="Table 4">
            <a:extLst>
              <a:ext uri="{FF2B5EF4-FFF2-40B4-BE49-F238E27FC236}">
                <a16:creationId xmlns:a16="http://schemas.microsoft.com/office/drawing/2014/main" xmlns="" id="{190CE7D2-0CBC-2036-BF03-705B6A3568A6}"/>
              </a:ext>
            </a:extLst>
          </p:cNvPr>
          <p:cNvGraphicFramePr>
            <a:graphicFrameLocks noGrp="1"/>
          </p:cNvGraphicFramePr>
          <p:nvPr/>
        </p:nvGraphicFramePr>
        <p:xfrm>
          <a:off x="4953402" y="1950262"/>
          <a:ext cx="199218" cy="2869224"/>
        </p:xfrm>
        <a:graphic>
          <a:graphicData uri="http://schemas.openxmlformats.org/drawingml/2006/table">
            <a:tbl>
              <a:tblPr firstRow="1" bandRow="1"/>
              <a:tblGrid>
                <a:gridCol w="199218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</a:tblGrid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000095928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66594105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718722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19723964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354192668"/>
                  </a:ext>
                </a:extLst>
              </a:tr>
            </a:tbl>
          </a:graphicData>
        </a:graphic>
      </p:graphicFrame>
      <p:sp>
        <p:nvSpPr>
          <p:cNvPr id="948" name="Rectangle à coins arrondis 10">
            <a:extLst>
              <a:ext uri="{FF2B5EF4-FFF2-40B4-BE49-F238E27FC236}">
                <a16:creationId xmlns:a16="http://schemas.microsoft.com/office/drawing/2014/main" xmlns="" id="{28A5EBC2-0932-C118-3202-00B8F4E82C11}"/>
              </a:ext>
            </a:extLst>
          </p:cNvPr>
          <p:cNvSpPr/>
          <p:nvPr/>
        </p:nvSpPr>
        <p:spPr>
          <a:xfrm>
            <a:off x="4794546" y="1322631"/>
            <a:ext cx="3508427" cy="434354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949" name="ZoneTexte 948">
            <a:extLst>
              <a:ext uri="{FF2B5EF4-FFF2-40B4-BE49-F238E27FC236}">
                <a16:creationId xmlns:a16="http://schemas.microsoft.com/office/drawing/2014/main" xmlns="" id="{908A7AF0-FE3A-348B-95CD-3076BBDEB5EB}"/>
              </a:ext>
            </a:extLst>
          </p:cNvPr>
          <p:cNvSpPr txBox="1"/>
          <p:nvPr/>
        </p:nvSpPr>
        <p:spPr>
          <a:xfrm>
            <a:off x="4892083" y="1191825"/>
            <a:ext cx="1158960" cy="2616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100" b="1" dirty="0">
                <a:solidFill>
                  <a:schemeClr val="accent5"/>
                </a:solidFill>
                <a:cs typeface="Arial" panose="020B0604020202020204" pitchFamily="34" charset="0"/>
              </a:rPr>
              <a:t>CPS PD-L1 ≥1</a:t>
            </a:r>
          </a:p>
        </p:txBody>
      </p:sp>
      <p:graphicFrame>
        <p:nvGraphicFramePr>
          <p:cNvPr id="950" name="Table 4">
            <a:extLst>
              <a:ext uri="{FF2B5EF4-FFF2-40B4-BE49-F238E27FC236}">
                <a16:creationId xmlns:a16="http://schemas.microsoft.com/office/drawing/2014/main" xmlns="" id="{19A632A0-E8FA-D0C7-AA50-C8B8985B01B6}"/>
              </a:ext>
            </a:extLst>
          </p:cNvPr>
          <p:cNvGraphicFramePr>
            <a:graphicFrameLocks noGrp="1"/>
          </p:cNvGraphicFramePr>
          <p:nvPr/>
        </p:nvGraphicFramePr>
        <p:xfrm>
          <a:off x="5186294" y="4692799"/>
          <a:ext cx="2958661" cy="216832"/>
        </p:xfrm>
        <a:graphic>
          <a:graphicData uri="http://schemas.openxmlformats.org/drawingml/2006/table">
            <a:tbl>
              <a:tblPr firstRow="1" bandRow="1"/>
              <a:tblGrid>
                <a:gridCol w="155719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10638112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566040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45307187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907302162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4115744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2937602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5714695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998243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33122111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3102864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77424331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847934893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75777297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40302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40737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579470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08888121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43280231"/>
                    </a:ext>
                  </a:extLst>
                </a:gridCol>
              </a:tblGrid>
              <a:tr h="21683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</a:tbl>
          </a:graphicData>
        </a:graphic>
      </p:graphicFrame>
      <p:sp>
        <p:nvSpPr>
          <p:cNvPr id="951" name="TextBox 23">
            <a:extLst>
              <a:ext uri="{FF2B5EF4-FFF2-40B4-BE49-F238E27FC236}">
                <a16:creationId xmlns:a16="http://schemas.microsoft.com/office/drawing/2014/main" xmlns="" id="{471D7C6A-552F-FC55-4C29-F01991F39390}"/>
              </a:ext>
            </a:extLst>
          </p:cNvPr>
          <p:cNvSpPr txBox="1"/>
          <p:nvPr/>
        </p:nvSpPr>
        <p:spPr bwMode="auto">
          <a:xfrm>
            <a:off x="4972247" y="1505417"/>
            <a:ext cx="319539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n/N </a:t>
            </a: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Evènements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,  %  HR (IC 95%)  P Value (1 sided)</a:t>
            </a:r>
            <a:endParaRPr lang="en-US" sz="800" b="1" dirty="0">
              <a:solidFill>
                <a:srgbClr val="005086"/>
              </a:solidFill>
              <a:cs typeface="Arial" panose="020B0604020202020204" pitchFamily="34" charset="0"/>
            </a:endParaRP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5086"/>
                </a:solidFill>
                <a:cs typeface="Arial" panose="020B0604020202020204" pitchFamily="34" charset="0"/>
              </a:rPr>
              <a:t>Pembro</a:t>
            </a: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 + CT  </a:t>
            </a:r>
            <a:r>
              <a:rPr lang="en-US" sz="800" b="1" dirty="0">
                <a:solidFill>
                  <a:schemeClr val="tx2">
                    <a:lumMod val="50000"/>
                  </a:schemeClr>
                </a:solidFill>
                <a:cs typeface="Arial" panose="020B0604020202020204" pitchFamily="34" charset="0"/>
              </a:rPr>
              <a:t>366/425   79.1  0.86 (0.72-1.04)  .0563</a:t>
            </a:r>
            <a:r>
              <a:rPr lang="en-US" sz="800" b="1" baseline="30000" dirty="0">
                <a:solidFill>
                  <a:schemeClr val="tx2">
                    <a:lumMod val="50000"/>
                  </a:schemeClr>
                </a:solidFill>
                <a:cs typeface="Arial" panose="020B0604020202020204" pitchFamily="34" charset="0"/>
              </a:rPr>
              <a:t>†</a:t>
            </a:r>
            <a:r>
              <a:rPr lang="en-US" sz="800" b="1" dirty="0">
                <a:solidFill>
                  <a:schemeClr val="tx2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Placebo + CT  </a:t>
            </a:r>
            <a:r>
              <a:rPr lang="en-US" sz="800" b="1" dirty="0">
                <a:solidFill>
                  <a:schemeClr val="tx2">
                    <a:lumMod val="50000"/>
                  </a:schemeClr>
                </a:solidFill>
                <a:cs typeface="Arial" panose="020B0604020202020204" pitchFamily="34" charset="0"/>
              </a:rPr>
              <a:t>177/211  83.9</a:t>
            </a:r>
          </a:p>
        </p:txBody>
      </p:sp>
      <p:sp>
        <p:nvSpPr>
          <p:cNvPr id="952" name="TextBox 5">
            <a:extLst>
              <a:ext uri="{FF2B5EF4-FFF2-40B4-BE49-F238E27FC236}">
                <a16:creationId xmlns:a16="http://schemas.microsoft.com/office/drawing/2014/main" xmlns="" id="{91098561-14DF-E97A-D97A-F2EF191DA68A}"/>
              </a:ext>
            </a:extLst>
          </p:cNvPr>
          <p:cNvSpPr txBox="1"/>
          <p:nvPr/>
        </p:nvSpPr>
        <p:spPr bwMode="auto">
          <a:xfrm>
            <a:off x="5905378" y="2202598"/>
            <a:ext cx="59492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48.4%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41.4%</a:t>
            </a:r>
          </a:p>
        </p:txBody>
      </p:sp>
      <p:sp>
        <p:nvSpPr>
          <p:cNvPr id="953" name="TextBox 28">
            <a:extLst>
              <a:ext uri="{FF2B5EF4-FFF2-40B4-BE49-F238E27FC236}">
                <a16:creationId xmlns:a16="http://schemas.microsoft.com/office/drawing/2014/main" xmlns="" id="{85641D6C-148E-8FF8-091E-2533B5630182}"/>
              </a:ext>
            </a:extLst>
          </p:cNvPr>
          <p:cNvSpPr txBox="1"/>
          <p:nvPr/>
        </p:nvSpPr>
        <p:spPr bwMode="auto">
          <a:xfrm>
            <a:off x="7409241" y="3417487"/>
            <a:ext cx="707432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17.6 mo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16.0 mo</a:t>
            </a:r>
          </a:p>
        </p:txBody>
      </p:sp>
      <p:grpSp>
        <p:nvGrpSpPr>
          <p:cNvPr id="954" name="Groupe 953">
            <a:extLst>
              <a:ext uri="{FF2B5EF4-FFF2-40B4-BE49-F238E27FC236}">
                <a16:creationId xmlns:a16="http://schemas.microsoft.com/office/drawing/2014/main" xmlns="" id="{2FA3595E-86B5-DB8D-0FDD-389F7BB185D2}"/>
              </a:ext>
            </a:extLst>
          </p:cNvPr>
          <p:cNvGrpSpPr/>
          <p:nvPr/>
        </p:nvGrpSpPr>
        <p:grpSpPr>
          <a:xfrm>
            <a:off x="5207575" y="2176593"/>
            <a:ext cx="2900263" cy="2484919"/>
            <a:chOff x="1464402" y="1971184"/>
            <a:chExt cx="3257550" cy="2484919"/>
          </a:xfrm>
        </p:grpSpPr>
        <p:sp>
          <p:nvSpPr>
            <p:cNvPr id="955" name="Freeform: Shape 12">
              <a:extLst>
                <a:ext uri="{FF2B5EF4-FFF2-40B4-BE49-F238E27FC236}">
                  <a16:creationId xmlns:a16="http://schemas.microsoft.com/office/drawing/2014/main" xmlns="" id="{67657868-9996-7A75-864C-4AE86FACC090}"/>
                </a:ext>
              </a:extLst>
            </p:cNvPr>
            <p:cNvSpPr/>
            <p:nvPr/>
          </p:nvSpPr>
          <p:spPr bwMode="auto">
            <a:xfrm>
              <a:off x="1534252" y="1971184"/>
              <a:ext cx="3187700" cy="2406650"/>
            </a:xfrm>
            <a:custGeom>
              <a:avLst/>
              <a:gdLst>
                <a:gd name="connsiteX0" fmla="*/ 0 w 3187700"/>
                <a:gd name="connsiteY0" fmla="*/ 0 h 2406650"/>
                <a:gd name="connsiteX1" fmla="*/ 0 w 3187700"/>
                <a:gd name="connsiteY1" fmla="*/ 2406650 h 2406650"/>
                <a:gd name="connsiteX2" fmla="*/ 3187700 w 3187700"/>
                <a:gd name="connsiteY2" fmla="*/ 2406650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7700" h="2406650">
                  <a:moveTo>
                    <a:pt x="0" y="0"/>
                  </a:moveTo>
                  <a:lnTo>
                    <a:pt x="0" y="2406650"/>
                  </a:lnTo>
                  <a:lnTo>
                    <a:pt x="3187700" y="2406650"/>
                  </a:lnTo>
                </a:path>
              </a:pathLst>
            </a:custGeom>
            <a:noFill/>
            <a:ln w="12700">
              <a:solidFill>
                <a:srgbClr val="565458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956" name="Group 72">
              <a:extLst>
                <a:ext uri="{FF2B5EF4-FFF2-40B4-BE49-F238E27FC236}">
                  <a16:creationId xmlns:a16="http://schemas.microsoft.com/office/drawing/2014/main" xmlns="" id="{509D9C1C-7BFE-171A-6EC8-DB276B93B86B}"/>
                </a:ext>
              </a:extLst>
            </p:cNvPr>
            <p:cNvGrpSpPr/>
            <p:nvPr/>
          </p:nvGrpSpPr>
          <p:grpSpPr>
            <a:xfrm>
              <a:off x="1464402" y="1976500"/>
              <a:ext cx="61962" cy="2402691"/>
              <a:chOff x="2016125" y="1349375"/>
              <a:chExt cx="88900" cy="3613150"/>
            </a:xfrm>
          </p:grpSpPr>
          <p:sp>
            <p:nvSpPr>
              <p:cNvPr id="977" name="Line 1185">
                <a:extLst>
                  <a:ext uri="{FF2B5EF4-FFF2-40B4-BE49-F238E27FC236}">
                    <a16:creationId xmlns:a16="http://schemas.microsoft.com/office/drawing/2014/main" xmlns="" id="{D794B190-1FDF-FA32-CA8E-6E378456EC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96252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78" name="Line 1186">
                <a:extLst>
                  <a:ext uri="{FF2B5EF4-FFF2-40B4-BE49-F238E27FC236}">
                    <a16:creationId xmlns:a16="http://schemas.microsoft.com/office/drawing/2014/main" xmlns="" id="{791438E7-EC4E-9994-78D0-67FFBFC39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35179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79" name="Line 1187">
                <a:extLst>
                  <a:ext uri="{FF2B5EF4-FFF2-40B4-BE49-F238E27FC236}">
                    <a16:creationId xmlns:a16="http://schemas.microsoft.com/office/drawing/2014/main" xmlns="" id="{0B88D0CA-21AB-67F4-83F6-095E3073E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2418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80" name="Line 1191">
                <a:extLst>
                  <a:ext uri="{FF2B5EF4-FFF2-40B4-BE49-F238E27FC236}">
                    <a16:creationId xmlns:a16="http://schemas.microsoft.com/office/drawing/2014/main" xmlns="" id="{485B4330-0837-7BE1-120A-3B0184175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134937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81" name="Line 1192">
                <a:extLst>
                  <a:ext uri="{FF2B5EF4-FFF2-40B4-BE49-F238E27FC236}">
                    <a16:creationId xmlns:a16="http://schemas.microsoft.com/office/drawing/2014/main" xmlns="" id="{9E64E568-8437-0CAE-3A6F-D45241FD9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0701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82" name="Line 1193">
                <a:extLst>
                  <a:ext uri="{FF2B5EF4-FFF2-40B4-BE49-F238E27FC236}">
                    <a16:creationId xmlns:a16="http://schemas.microsoft.com/office/drawing/2014/main" xmlns="" id="{80F85842-6219-8BC0-1C10-0F6F1B704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7940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57" name="Group 80">
              <a:extLst>
                <a:ext uri="{FF2B5EF4-FFF2-40B4-BE49-F238E27FC236}">
                  <a16:creationId xmlns:a16="http://schemas.microsoft.com/office/drawing/2014/main" xmlns="" id="{AD01CD69-BAFA-79B3-49C7-D18C80648388}"/>
                </a:ext>
              </a:extLst>
            </p:cNvPr>
            <p:cNvGrpSpPr/>
            <p:nvPr/>
          </p:nvGrpSpPr>
          <p:grpSpPr>
            <a:xfrm>
              <a:off x="1534930" y="4377631"/>
              <a:ext cx="3124556" cy="78472"/>
              <a:chOff x="1122744" y="5285419"/>
              <a:chExt cx="8508580" cy="84846"/>
            </a:xfrm>
          </p:grpSpPr>
          <p:cxnSp>
            <p:nvCxnSpPr>
              <p:cNvPr id="958" name="Straight Connector 81">
                <a:extLst>
                  <a:ext uri="{FF2B5EF4-FFF2-40B4-BE49-F238E27FC236}">
                    <a16:creationId xmlns:a16="http://schemas.microsoft.com/office/drawing/2014/main" xmlns="" id="{967F211A-E51C-6683-4976-F57D7DAA8C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313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59" name="Straight Connector 82">
                <a:extLst>
                  <a:ext uri="{FF2B5EF4-FFF2-40B4-BE49-F238E27FC236}">
                    <a16:creationId xmlns:a16="http://schemas.microsoft.com/office/drawing/2014/main" xmlns="" id="{8F1103FB-1629-1A12-2C54-049B46FAE06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670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0" name="Straight Connector 83">
                <a:extLst>
                  <a:ext uri="{FF2B5EF4-FFF2-40B4-BE49-F238E27FC236}">
                    <a16:creationId xmlns:a16="http://schemas.microsoft.com/office/drawing/2014/main" xmlns="" id="{A4A79AF3-0169-1A0F-68DF-50D59660F2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7971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1" name="Straight Connector 84">
                <a:extLst>
                  <a:ext uri="{FF2B5EF4-FFF2-40B4-BE49-F238E27FC236}">
                    <a16:creationId xmlns:a16="http://schemas.microsoft.com/office/drawing/2014/main" xmlns="" id="{544A67EE-EA65-C6C6-8E53-D9705FFAF6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1542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2" name="Straight Connector 85">
                <a:extLst>
                  <a:ext uri="{FF2B5EF4-FFF2-40B4-BE49-F238E27FC236}">
                    <a16:creationId xmlns:a16="http://schemas.microsoft.com/office/drawing/2014/main" xmlns="" id="{7E19C641-BFF0-D0D3-B96C-1A67257D8E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227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3" name="Straight Connector 86">
                <a:extLst>
                  <a:ext uri="{FF2B5EF4-FFF2-40B4-BE49-F238E27FC236}">
                    <a16:creationId xmlns:a16="http://schemas.microsoft.com/office/drawing/2014/main" xmlns="" id="{C985390B-7A75-1746-03A5-ABB42027C9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798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4" name="Straight Connector 87">
                <a:extLst>
                  <a:ext uri="{FF2B5EF4-FFF2-40B4-BE49-F238E27FC236}">
                    <a16:creationId xmlns:a16="http://schemas.microsoft.com/office/drawing/2014/main" xmlns="" id="{A2FB9781-2764-7B58-0BE1-98C634DE6F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8002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5" name="Straight Connector 88">
                <a:extLst>
                  <a:ext uri="{FF2B5EF4-FFF2-40B4-BE49-F238E27FC236}">
                    <a16:creationId xmlns:a16="http://schemas.microsoft.com/office/drawing/2014/main" xmlns="" id="{4BABEC8F-EBDB-0761-AEE7-B2A041C8D46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573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6" name="Straight Connector 89">
                <a:extLst>
                  <a:ext uri="{FF2B5EF4-FFF2-40B4-BE49-F238E27FC236}">
                    <a16:creationId xmlns:a16="http://schemas.microsoft.com/office/drawing/2014/main" xmlns="" id="{5CA756EF-6913-A525-1DE7-7B769A61E5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4258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7" name="Straight Connector 90">
                <a:extLst>
                  <a:ext uri="{FF2B5EF4-FFF2-40B4-BE49-F238E27FC236}">
                    <a16:creationId xmlns:a16="http://schemas.microsoft.com/office/drawing/2014/main" xmlns="" id="{1303F4E7-CE3E-2AE2-2AC9-08CC24AE55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7830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8" name="Straight Connector 91">
                <a:extLst>
                  <a:ext uri="{FF2B5EF4-FFF2-40B4-BE49-F238E27FC236}">
                    <a16:creationId xmlns:a16="http://schemas.microsoft.com/office/drawing/2014/main" xmlns="" id="{446FF232-FA37-63C5-5DE5-2F5F86DE7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1224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9" name="Straight Connector 92">
                <a:extLst>
                  <a:ext uri="{FF2B5EF4-FFF2-40B4-BE49-F238E27FC236}">
                    <a16:creationId xmlns:a16="http://schemas.microsoft.com/office/drawing/2014/main" xmlns="" id="{8481D035-97DE-21EF-3F89-78E43DC888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4795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0" name="Straight Connector 93">
                <a:extLst>
                  <a:ext uri="{FF2B5EF4-FFF2-40B4-BE49-F238E27FC236}">
                    <a16:creationId xmlns:a16="http://schemas.microsoft.com/office/drawing/2014/main" xmlns="" id="{277EB81E-DE73-6613-CF73-4701ED0F61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480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1" name="Straight Connector 94">
                <a:extLst>
                  <a:ext uri="{FF2B5EF4-FFF2-40B4-BE49-F238E27FC236}">
                    <a16:creationId xmlns:a16="http://schemas.microsoft.com/office/drawing/2014/main" xmlns="" id="{77886FD0-F88F-57A9-37F3-070768612C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51051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2" name="Straight Connector 95">
                <a:extLst>
                  <a:ext uri="{FF2B5EF4-FFF2-40B4-BE49-F238E27FC236}">
                    <a16:creationId xmlns:a16="http://schemas.microsoft.com/office/drawing/2014/main" xmlns="" id="{6DC59E7F-7910-53B5-BFCE-3176786240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019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3" name="Straight Connector 96">
                <a:extLst>
                  <a:ext uri="{FF2B5EF4-FFF2-40B4-BE49-F238E27FC236}">
                    <a16:creationId xmlns:a16="http://schemas.microsoft.com/office/drawing/2014/main" xmlns="" id="{D7C768AD-A697-5E42-5FB7-5FFFC20C4C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76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4" name="Straight Connector 97">
                <a:extLst>
                  <a:ext uri="{FF2B5EF4-FFF2-40B4-BE49-F238E27FC236}">
                    <a16:creationId xmlns:a16="http://schemas.microsoft.com/office/drawing/2014/main" xmlns="" id="{6E730598-E441-6BCC-9F13-08C2B4FA4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6448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5" name="Straight Connector 98">
                <a:extLst>
                  <a:ext uri="{FF2B5EF4-FFF2-40B4-BE49-F238E27FC236}">
                    <a16:creationId xmlns:a16="http://schemas.microsoft.com/office/drawing/2014/main" xmlns="" id="{7358B93E-0D1A-7A56-3161-77237CACCE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0019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6" name="Straight Connector 99">
                <a:extLst>
                  <a:ext uri="{FF2B5EF4-FFF2-40B4-BE49-F238E27FC236}">
                    <a16:creationId xmlns:a16="http://schemas.microsoft.com/office/drawing/2014/main" xmlns="" id="{7E17AEE4-C1E4-3FB6-281C-DC740FA60A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274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</p:grpSp>
      </p:grpSp>
      <p:grpSp>
        <p:nvGrpSpPr>
          <p:cNvPr id="983" name="Group 160">
            <a:extLst>
              <a:ext uri="{FF2B5EF4-FFF2-40B4-BE49-F238E27FC236}">
                <a16:creationId xmlns:a16="http://schemas.microsoft.com/office/drawing/2014/main" xmlns="" id="{5FDB63B5-6A85-D211-0DCC-7EDCFB3AEE92}"/>
              </a:ext>
            </a:extLst>
          </p:cNvPr>
          <p:cNvGrpSpPr/>
          <p:nvPr/>
        </p:nvGrpSpPr>
        <p:grpSpPr>
          <a:xfrm>
            <a:off x="5300167" y="2548997"/>
            <a:ext cx="2119131" cy="2005275"/>
            <a:chOff x="7627693" y="1892312"/>
            <a:chExt cx="2090082" cy="1415982"/>
          </a:xfrm>
        </p:grpSpPr>
        <p:cxnSp>
          <p:nvCxnSpPr>
            <p:cNvPr id="984" name="Straight Connector 161">
              <a:extLst>
                <a:ext uri="{FF2B5EF4-FFF2-40B4-BE49-F238E27FC236}">
                  <a16:creationId xmlns:a16="http://schemas.microsoft.com/office/drawing/2014/main" xmlns="" id="{3A13322B-A57D-B643-6939-985CB5BCB5C6}"/>
                </a:ext>
              </a:extLst>
            </p:cNvPr>
            <p:cNvCxnSpPr/>
            <p:nvPr/>
          </p:nvCxnSpPr>
          <p:spPr bwMode="auto">
            <a:xfrm>
              <a:off x="8517761" y="1892312"/>
              <a:ext cx="0" cy="1415982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85" name="Straight Connector 162">
              <a:extLst>
                <a:ext uri="{FF2B5EF4-FFF2-40B4-BE49-F238E27FC236}">
                  <a16:creationId xmlns:a16="http://schemas.microsoft.com/office/drawing/2014/main" xmlns="" id="{3E0614BA-AE63-9B0F-22D2-B3363FBFB8E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627693" y="2651364"/>
              <a:ext cx="2090082" cy="0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36" name="TextBox 33">
            <a:extLst>
              <a:ext uri="{FF2B5EF4-FFF2-40B4-BE49-F238E27FC236}">
                <a16:creationId xmlns:a16="http://schemas.microsoft.com/office/drawing/2014/main" xmlns="" id="{534A4F53-A8BA-EE73-C0FF-5458F1CEC4A3}"/>
              </a:ext>
            </a:extLst>
          </p:cNvPr>
          <p:cNvSpPr txBox="1"/>
          <p:nvPr/>
        </p:nvSpPr>
        <p:spPr bwMode="auto">
          <a:xfrm rot="16200000">
            <a:off x="4591705" y="3263659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OS (%)</a:t>
            </a:r>
          </a:p>
        </p:txBody>
      </p:sp>
      <p:sp>
        <p:nvSpPr>
          <p:cNvPr id="1037" name="TextBox 33">
            <a:extLst>
              <a:ext uri="{FF2B5EF4-FFF2-40B4-BE49-F238E27FC236}">
                <a16:creationId xmlns:a16="http://schemas.microsoft.com/office/drawing/2014/main" xmlns="" id="{02467F6D-6F4D-4AAC-189E-3D50AD59551E}"/>
              </a:ext>
            </a:extLst>
          </p:cNvPr>
          <p:cNvSpPr txBox="1"/>
          <p:nvPr/>
        </p:nvSpPr>
        <p:spPr bwMode="auto">
          <a:xfrm>
            <a:off x="6398727" y="4839700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Mois</a:t>
            </a:r>
            <a:endParaRPr lang="en-US" sz="800" b="1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1038" name="Tableau 1037">
            <a:extLst>
              <a:ext uri="{FF2B5EF4-FFF2-40B4-BE49-F238E27FC236}">
                <a16:creationId xmlns:a16="http://schemas.microsoft.com/office/drawing/2014/main" xmlns="" id="{FEE31CCB-EF3F-6517-DFFF-0F0C1F7B955F}"/>
              </a:ext>
            </a:extLst>
          </p:cNvPr>
          <p:cNvGraphicFramePr>
            <a:graphicFrameLocks noGrp="1"/>
          </p:cNvGraphicFramePr>
          <p:nvPr/>
        </p:nvGraphicFramePr>
        <p:xfrm>
          <a:off x="5152620" y="5012339"/>
          <a:ext cx="3084540" cy="470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002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93579409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1118618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4735142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3697410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13455071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137357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46708692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98969595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82528694"/>
                    </a:ext>
                  </a:extLst>
                </a:gridCol>
              </a:tblGrid>
              <a:tr h="144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1039" name="Table 4">
            <a:extLst>
              <a:ext uri="{FF2B5EF4-FFF2-40B4-BE49-F238E27FC236}">
                <a16:creationId xmlns:a16="http://schemas.microsoft.com/office/drawing/2014/main" xmlns="" id="{EDDD127E-DF92-F273-285E-E1617849DBBB}"/>
              </a:ext>
            </a:extLst>
          </p:cNvPr>
          <p:cNvGraphicFramePr>
            <a:graphicFrameLocks noGrp="1"/>
          </p:cNvGraphicFramePr>
          <p:nvPr/>
        </p:nvGraphicFramePr>
        <p:xfrm>
          <a:off x="8610773" y="1950262"/>
          <a:ext cx="199218" cy="2869224"/>
        </p:xfrm>
        <a:graphic>
          <a:graphicData uri="http://schemas.openxmlformats.org/drawingml/2006/table">
            <a:tbl>
              <a:tblPr firstRow="1" bandRow="1"/>
              <a:tblGrid>
                <a:gridCol w="199218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</a:tblGrid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000095928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66594105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718722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19723964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354192668"/>
                  </a:ext>
                </a:extLst>
              </a:tr>
            </a:tbl>
          </a:graphicData>
        </a:graphic>
      </p:graphicFrame>
      <p:sp>
        <p:nvSpPr>
          <p:cNvPr id="1040" name="Rectangle à coins arrondis 10">
            <a:extLst>
              <a:ext uri="{FF2B5EF4-FFF2-40B4-BE49-F238E27FC236}">
                <a16:creationId xmlns:a16="http://schemas.microsoft.com/office/drawing/2014/main" xmlns="" id="{7D7CD338-D352-8AC1-CBF7-922260B69CF0}"/>
              </a:ext>
            </a:extLst>
          </p:cNvPr>
          <p:cNvSpPr/>
          <p:nvPr/>
        </p:nvSpPr>
        <p:spPr>
          <a:xfrm>
            <a:off x="8451917" y="1322631"/>
            <a:ext cx="3508427" cy="434354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041" name="ZoneTexte 1040">
            <a:extLst>
              <a:ext uri="{FF2B5EF4-FFF2-40B4-BE49-F238E27FC236}">
                <a16:creationId xmlns:a16="http://schemas.microsoft.com/office/drawing/2014/main" xmlns="" id="{E1B84019-ACC3-14FF-60A2-068C70455320}"/>
              </a:ext>
            </a:extLst>
          </p:cNvPr>
          <p:cNvSpPr txBox="1"/>
          <p:nvPr/>
        </p:nvSpPr>
        <p:spPr>
          <a:xfrm>
            <a:off x="8549454" y="1188681"/>
            <a:ext cx="377681" cy="2616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100" b="1" dirty="0">
                <a:solidFill>
                  <a:schemeClr val="accent5"/>
                </a:solidFill>
                <a:cs typeface="Arial" panose="020B0604020202020204" pitchFamily="34" charset="0"/>
              </a:rPr>
              <a:t>ITT</a:t>
            </a:r>
          </a:p>
        </p:txBody>
      </p:sp>
      <p:graphicFrame>
        <p:nvGraphicFramePr>
          <p:cNvPr id="1042" name="Table 4">
            <a:extLst>
              <a:ext uri="{FF2B5EF4-FFF2-40B4-BE49-F238E27FC236}">
                <a16:creationId xmlns:a16="http://schemas.microsoft.com/office/drawing/2014/main" xmlns="" id="{A4CB6A0F-7EB4-8FB7-A3B7-E4C31F14ED4F}"/>
              </a:ext>
            </a:extLst>
          </p:cNvPr>
          <p:cNvGraphicFramePr>
            <a:graphicFrameLocks noGrp="1"/>
          </p:cNvGraphicFramePr>
          <p:nvPr/>
        </p:nvGraphicFramePr>
        <p:xfrm>
          <a:off x="8843665" y="4692799"/>
          <a:ext cx="2958661" cy="216832"/>
        </p:xfrm>
        <a:graphic>
          <a:graphicData uri="http://schemas.openxmlformats.org/drawingml/2006/table">
            <a:tbl>
              <a:tblPr firstRow="1" bandRow="1"/>
              <a:tblGrid>
                <a:gridCol w="155719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10638112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566040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45307187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907302162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4115744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2937602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5714695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998243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33122111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3102864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77424331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847934893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75777297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40302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40737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579470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08888121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43280231"/>
                    </a:ext>
                  </a:extLst>
                </a:gridCol>
              </a:tblGrid>
              <a:tr h="21683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</a:tbl>
          </a:graphicData>
        </a:graphic>
      </p:graphicFrame>
      <p:sp>
        <p:nvSpPr>
          <p:cNvPr id="1043" name="TextBox 23">
            <a:extLst>
              <a:ext uri="{FF2B5EF4-FFF2-40B4-BE49-F238E27FC236}">
                <a16:creationId xmlns:a16="http://schemas.microsoft.com/office/drawing/2014/main" xmlns="" id="{829DAF79-CFED-82FC-CBAD-5635FEC4B5F3}"/>
              </a:ext>
            </a:extLst>
          </p:cNvPr>
          <p:cNvSpPr txBox="1"/>
          <p:nvPr/>
        </p:nvSpPr>
        <p:spPr bwMode="auto">
          <a:xfrm>
            <a:off x="8629619" y="1505417"/>
            <a:ext cx="291584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n/N </a:t>
            </a: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Evènements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,  %  HR (IC 95%)  P Value (1 sided)</a:t>
            </a:r>
            <a:endParaRPr lang="en-US" sz="800" b="1" dirty="0">
              <a:solidFill>
                <a:srgbClr val="005086"/>
              </a:solidFill>
              <a:cs typeface="Arial" panose="020B0604020202020204" pitchFamily="34" charset="0"/>
            </a:endParaRP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5086"/>
                </a:solidFill>
                <a:cs typeface="Arial" panose="020B0604020202020204" pitchFamily="34" charset="0"/>
              </a:rPr>
              <a:t>Pembro</a:t>
            </a: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 + CT  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450/566   81.3  0.89 (0.76-1.05</a:t>
            </a:r>
            <a:r>
              <a:rPr lang="en-US" sz="800" b="1" baseline="30000" dirty="0">
                <a:solidFill>
                  <a:srgbClr val="000000"/>
                </a:solidFill>
                <a:cs typeface="Arial" panose="020B0604020202020204" pitchFamily="34" charset="0"/>
              </a:rPr>
              <a:t>)‡</a:t>
            </a: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Placebo + CT  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238/281  84.7</a:t>
            </a:r>
          </a:p>
        </p:txBody>
      </p:sp>
      <p:sp>
        <p:nvSpPr>
          <p:cNvPr id="1044" name="TextBox 5">
            <a:extLst>
              <a:ext uri="{FF2B5EF4-FFF2-40B4-BE49-F238E27FC236}">
                <a16:creationId xmlns:a16="http://schemas.microsoft.com/office/drawing/2014/main" xmlns="" id="{2C4EC120-180B-9E84-4A47-770B3253B81E}"/>
              </a:ext>
            </a:extLst>
          </p:cNvPr>
          <p:cNvSpPr txBox="1"/>
          <p:nvPr/>
        </p:nvSpPr>
        <p:spPr bwMode="auto">
          <a:xfrm>
            <a:off x="9562749" y="2202598"/>
            <a:ext cx="59492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47.8%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41.8%</a:t>
            </a:r>
          </a:p>
        </p:txBody>
      </p:sp>
      <p:sp>
        <p:nvSpPr>
          <p:cNvPr id="1045" name="TextBox 28">
            <a:extLst>
              <a:ext uri="{FF2B5EF4-FFF2-40B4-BE49-F238E27FC236}">
                <a16:creationId xmlns:a16="http://schemas.microsoft.com/office/drawing/2014/main" xmlns="" id="{4D6F9A36-E371-E881-956C-C8602AE0C4FF}"/>
              </a:ext>
            </a:extLst>
          </p:cNvPr>
          <p:cNvSpPr txBox="1"/>
          <p:nvPr/>
        </p:nvSpPr>
        <p:spPr bwMode="auto">
          <a:xfrm>
            <a:off x="11019426" y="3215498"/>
            <a:ext cx="707432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17.2 mo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15.5 mo</a:t>
            </a:r>
          </a:p>
        </p:txBody>
      </p:sp>
      <p:grpSp>
        <p:nvGrpSpPr>
          <p:cNvPr id="1046" name="Groupe 1045">
            <a:extLst>
              <a:ext uri="{FF2B5EF4-FFF2-40B4-BE49-F238E27FC236}">
                <a16:creationId xmlns:a16="http://schemas.microsoft.com/office/drawing/2014/main" xmlns="" id="{D88C59C5-E977-D391-97E1-A7E649506D25}"/>
              </a:ext>
            </a:extLst>
          </p:cNvPr>
          <p:cNvGrpSpPr/>
          <p:nvPr/>
        </p:nvGrpSpPr>
        <p:grpSpPr>
          <a:xfrm>
            <a:off x="8864946" y="2176593"/>
            <a:ext cx="2900263" cy="2484919"/>
            <a:chOff x="1464402" y="1971184"/>
            <a:chExt cx="3257550" cy="2484919"/>
          </a:xfrm>
        </p:grpSpPr>
        <p:sp>
          <p:nvSpPr>
            <p:cNvPr id="1047" name="Freeform: Shape 12">
              <a:extLst>
                <a:ext uri="{FF2B5EF4-FFF2-40B4-BE49-F238E27FC236}">
                  <a16:creationId xmlns:a16="http://schemas.microsoft.com/office/drawing/2014/main" xmlns="" id="{EFC81549-9F21-F96F-2024-94559E0FF1B9}"/>
                </a:ext>
              </a:extLst>
            </p:cNvPr>
            <p:cNvSpPr/>
            <p:nvPr/>
          </p:nvSpPr>
          <p:spPr bwMode="auto">
            <a:xfrm>
              <a:off x="1534252" y="1971184"/>
              <a:ext cx="3187700" cy="2406650"/>
            </a:xfrm>
            <a:custGeom>
              <a:avLst/>
              <a:gdLst>
                <a:gd name="connsiteX0" fmla="*/ 0 w 3187700"/>
                <a:gd name="connsiteY0" fmla="*/ 0 h 2406650"/>
                <a:gd name="connsiteX1" fmla="*/ 0 w 3187700"/>
                <a:gd name="connsiteY1" fmla="*/ 2406650 h 2406650"/>
                <a:gd name="connsiteX2" fmla="*/ 3187700 w 3187700"/>
                <a:gd name="connsiteY2" fmla="*/ 2406650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7700" h="2406650">
                  <a:moveTo>
                    <a:pt x="0" y="0"/>
                  </a:moveTo>
                  <a:lnTo>
                    <a:pt x="0" y="2406650"/>
                  </a:lnTo>
                  <a:lnTo>
                    <a:pt x="3187700" y="2406650"/>
                  </a:lnTo>
                </a:path>
              </a:pathLst>
            </a:custGeom>
            <a:noFill/>
            <a:ln w="12700">
              <a:solidFill>
                <a:srgbClr val="565458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1048" name="Group 72">
              <a:extLst>
                <a:ext uri="{FF2B5EF4-FFF2-40B4-BE49-F238E27FC236}">
                  <a16:creationId xmlns:a16="http://schemas.microsoft.com/office/drawing/2014/main" xmlns="" id="{A62F8F1D-09EE-8C9F-5C0B-7CBEB13DDC21}"/>
                </a:ext>
              </a:extLst>
            </p:cNvPr>
            <p:cNvGrpSpPr/>
            <p:nvPr/>
          </p:nvGrpSpPr>
          <p:grpSpPr>
            <a:xfrm>
              <a:off x="1464402" y="1976500"/>
              <a:ext cx="61962" cy="2402691"/>
              <a:chOff x="2016125" y="1349375"/>
              <a:chExt cx="88900" cy="3613150"/>
            </a:xfrm>
          </p:grpSpPr>
          <p:sp>
            <p:nvSpPr>
              <p:cNvPr id="1069" name="Line 1185">
                <a:extLst>
                  <a:ext uri="{FF2B5EF4-FFF2-40B4-BE49-F238E27FC236}">
                    <a16:creationId xmlns:a16="http://schemas.microsoft.com/office/drawing/2014/main" xmlns="" id="{A078632A-6338-DCAF-5B12-AC46929D5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96252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0" name="Line 1186">
                <a:extLst>
                  <a:ext uri="{FF2B5EF4-FFF2-40B4-BE49-F238E27FC236}">
                    <a16:creationId xmlns:a16="http://schemas.microsoft.com/office/drawing/2014/main" xmlns="" id="{AFA8911F-4132-7BC3-CAA4-4B326795F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35179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1" name="Line 1187">
                <a:extLst>
                  <a:ext uri="{FF2B5EF4-FFF2-40B4-BE49-F238E27FC236}">
                    <a16:creationId xmlns:a16="http://schemas.microsoft.com/office/drawing/2014/main" xmlns="" id="{9D2A68C2-9054-0617-590C-E0AEAB453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2418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2" name="Line 1191">
                <a:extLst>
                  <a:ext uri="{FF2B5EF4-FFF2-40B4-BE49-F238E27FC236}">
                    <a16:creationId xmlns:a16="http://schemas.microsoft.com/office/drawing/2014/main" xmlns="" id="{FEC8A56D-851B-E065-E264-59D31D778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134937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3" name="Line 1192">
                <a:extLst>
                  <a:ext uri="{FF2B5EF4-FFF2-40B4-BE49-F238E27FC236}">
                    <a16:creationId xmlns:a16="http://schemas.microsoft.com/office/drawing/2014/main" xmlns="" id="{147908E1-EBF4-510C-6F87-1AAD9E343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0701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4" name="Line 1193">
                <a:extLst>
                  <a:ext uri="{FF2B5EF4-FFF2-40B4-BE49-F238E27FC236}">
                    <a16:creationId xmlns:a16="http://schemas.microsoft.com/office/drawing/2014/main" xmlns="" id="{140AD29F-C6D2-F817-CEC7-B94BDB4AEE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7940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49" name="Group 80">
              <a:extLst>
                <a:ext uri="{FF2B5EF4-FFF2-40B4-BE49-F238E27FC236}">
                  <a16:creationId xmlns:a16="http://schemas.microsoft.com/office/drawing/2014/main" xmlns="" id="{A37C22BA-F7AB-9899-2305-08E1D1C5730E}"/>
                </a:ext>
              </a:extLst>
            </p:cNvPr>
            <p:cNvGrpSpPr/>
            <p:nvPr/>
          </p:nvGrpSpPr>
          <p:grpSpPr>
            <a:xfrm>
              <a:off x="1534930" y="4377631"/>
              <a:ext cx="3124556" cy="78472"/>
              <a:chOff x="1122744" y="5285419"/>
              <a:chExt cx="8508580" cy="84846"/>
            </a:xfrm>
          </p:grpSpPr>
          <p:cxnSp>
            <p:nvCxnSpPr>
              <p:cNvPr id="1050" name="Straight Connector 81">
                <a:extLst>
                  <a:ext uri="{FF2B5EF4-FFF2-40B4-BE49-F238E27FC236}">
                    <a16:creationId xmlns:a16="http://schemas.microsoft.com/office/drawing/2014/main" xmlns="" id="{DD42A3FC-C032-F8E7-7D2E-4062EDA88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313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1" name="Straight Connector 82">
                <a:extLst>
                  <a:ext uri="{FF2B5EF4-FFF2-40B4-BE49-F238E27FC236}">
                    <a16:creationId xmlns:a16="http://schemas.microsoft.com/office/drawing/2014/main" xmlns="" id="{3C30821F-90AF-DDE6-730A-C74E7DCA30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670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2" name="Straight Connector 83">
                <a:extLst>
                  <a:ext uri="{FF2B5EF4-FFF2-40B4-BE49-F238E27FC236}">
                    <a16:creationId xmlns:a16="http://schemas.microsoft.com/office/drawing/2014/main" xmlns="" id="{1EC09FA7-81B2-2EBA-46E5-FEED9BBC6B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7971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3" name="Straight Connector 84">
                <a:extLst>
                  <a:ext uri="{FF2B5EF4-FFF2-40B4-BE49-F238E27FC236}">
                    <a16:creationId xmlns:a16="http://schemas.microsoft.com/office/drawing/2014/main" xmlns="" id="{EB3384D8-B80E-A131-5709-935E334ECC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1542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4" name="Straight Connector 85">
                <a:extLst>
                  <a:ext uri="{FF2B5EF4-FFF2-40B4-BE49-F238E27FC236}">
                    <a16:creationId xmlns:a16="http://schemas.microsoft.com/office/drawing/2014/main" xmlns="" id="{90054A49-EEF0-D355-DFB0-8CC946791F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227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5" name="Straight Connector 86">
                <a:extLst>
                  <a:ext uri="{FF2B5EF4-FFF2-40B4-BE49-F238E27FC236}">
                    <a16:creationId xmlns:a16="http://schemas.microsoft.com/office/drawing/2014/main" xmlns="" id="{7D244ADF-B09A-4002-F6D0-59790599B0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798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6" name="Straight Connector 87">
                <a:extLst>
                  <a:ext uri="{FF2B5EF4-FFF2-40B4-BE49-F238E27FC236}">
                    <a16:creationId xmlns:a16="http://schemas.microsoft.com/office/drawing/2014/main" xmlns="" id="{D3DEEF12-C730-600C-F0AD-DB93A76FA2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8002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7" name="Straight Connector 88">
                <a:extLst>
                  <a:ext uri="{FF2B5EF4-FFF2-40B4-BE49-F238E27FC236}">
                    <a16:creationId xmlns:a16="http://schemas.microsoft.com/office/drawing/2014/main" xmlns="" id="{36074170-601E-D07D-8257-D651079FFA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573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8" name="Straight Connector 89">
                <a:extLst>
                  <a:ext uri="{FF2B5EF4-FFF2-40B4-BE49-F238E27FC236}">
                    <a16:creationId xmlns:a16="http://schemas.microsoft.com/office/drawing/2014/main" xmlns="" id="{628C6781-2FDF-E55F-2667-E9DE1365B1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4258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9" name="Straight Connector 90">
                <a:extLst>
                  <a:ext uri="{FF2B5EF4-FFF2-40B4-BE49-F238E27FC236}">
                    <a16:creationId xmlns:a16="http://schemas.microsoft.com/office/drawing/2014/main" xmlns="" id="{6EE45394-CADA-4633-7E13-8B9702BADA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7830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0" name="Straight Connector 91">
                <a:extLst>
                  <a:ext uri="{FF2B5EF4-FFF2-40B4-BE49-F238E27FC236}">
                    <a16:creationId xmlns:a16="http://schemas.microsoft.com/office/drawing/2014/main" xmlns="" id="{3AC342BB-9812-0B84-C8FF-814CAB78E7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1224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1" name="Straight Connector 92">
                <a:extLst>
                  <a:ext uri="{FF2B5EF4-FFF2-40B4-BE49-F238E27FC236}">
                    <a16:creationId xmlns:a16="http://schemas.microsoft.com/office/drawing/2014/main" xmlns="" id="{92BCD1A3-CE26-4FD3-AC1C-E086029FDA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4795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2" name="Straight Connector 93">
                <a:extLst>
                  <a:ext uri="{FF2B5EF4-FFF2-40B4-BE49-F238E27FC236}">
                    <a16:creationId xmlns:a16="http://schemas.microsoft.com/office/drawing/2014/main" xmlns="" id="{F6474D97-6D35-A0AB-5F0B-FE7749852F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480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3" name="Straight Connector 94">
                <a:extLst>
                  <a:ext uri="{FF2B5EF4-FFF2-40B4-BE49-F238E27FC236}">
                    <a16:creationId xmlns:a16="http://schemas.microsoft.com/office/drawing/2014/main" xmlns="" id="{B17AC66C-2DDC-CD95-4EB6-D77DB19F2C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51051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4" name="Straight Connector 95">
                <a:extLst>
                  <a:ext uri="{FF2B5EF4-FFF2-40B4-BE49-F238E27FC236}">
                    <a16:creationId xmlns:a16="http://schemas.microsoft.com/office/drawing/2014/main" xmlns="" id="{DF8F50CA-8B7D-3163-5828-33182769CC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019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5" name="Straight Connector 96">
                <a:extLst>
                  <a:ext uri="{FF2B5EF4-FFF2-40B4-BE49-F238E27FC236}">
                    <a16:creationId xmlns:a16="http://schemas.microsoft.com/office/drawing/2014/main" xmlns="" id="{9D3408B9-F760-ED4C-DD0E-05A6A48421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76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6" name="Straight Connector 97">
                <a:extLst>
                  <a:ext uri="{FF2B5EF4-FFF2-40B4-BE49-F238E27FC236}">
                    <a16:creationId xmlns:a16="http://schemas.microsoft.com/office/drawing/2014/main" xmlns="" id="{0C16B748-9E4B-0CDF-6324-C33224B453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6448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7" name="Straight Connector 98">
                <a:extLst>
                  <a:ext uri="{FF2B5EF4-FFF2-40B4-BE49-F238E27FC236}">
                    <a16:creationId xmlns:a16="http://schemas.microsoft.com/office/drawing/2014/main" xmlns="" id="{2E0D6DC9-80BB-5D95-DE5D-BBC9F40B13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0019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8" name="Straight Connector 99">
                <a:extLst>
                  <a:ext uri="{FF2B5EF4-FFF2-40B4-BE49-F238E27FC236}">
                    <a16:creationId xmlns:a16="http://schemas.microsoft.com/office/drawing/2014/main" xmlns="" id="{63BA9371-7C0C-DECD-5E85-748A2D63A6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274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</p:grpSp>
      </p:grpSp>
      <p:grpSp>
        <p:nvGrpSpPr>
          <p:cNvPr id="1075" name="Group 160">
            <a:extLst>
              <a:ext uri="{FF2B5EF4-FFF2-40B4-BE49-F238E27FC236}">
                <a16:creationId xmlns:a16="http://schemas.microsoft.com/office/drawing/2014/main" xmlns="" id="{43B87BFD-149D-00E1-E296-EAD060C7DC02}"/>
              </a:ext>
            </a:extLst>
          </p:cNvPr>
          <p:cNvGrpSpPr/>
          <p:nvPr/>
        </p:nvGrpSpPr>
        <p:grpSpPr>
          <a:xfrm>
            <a:off x="8957538" y="2548997"/>
            <a:ext cx="2119131" cy="2005275"/>
            <a:chOff x="7627693" y="1892312"/>
            <a:chExt cx="2090082" cy="1415982"/>
          </a:xfrm>
        </p:grpSpPr>
        <p:cxnSp>
          <p:nvCxnSpPr>
            <p:cNvPr id="1076" name="Straight Connector 161">
              <a:extLst>
                <a:ext uri="{FF2B5EF4-FFF2-40B4-BE49-F238E27FC236}">
                  <a16:creationId xmlns:a16="http://schemas.microsoft.com/office/drawing/2014/main" xmlns="" id="{98A7A4A1-EF74-78F9-CBE9-FAF89678D307}"/>
                </a:ext>
              </a:extLst>
            </p:cNvPr>
            <p:cNvCxnSpPr/>
            <p:nvPr/>
          </p:nvCxnSpPr>
          <p:spPr bwMode="auto">
            <a:xfrm>
              <a:off x="8525404" y="1892312"/>
              <a:ext cx="0" cy="1415982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77" name="Straight Connector 162">
              <a:extLst>
                <a:ext uri="{FF2B5EF4-FFF2-40B4-BE49-F238E27FC236}">
                  <a16:creationId xmlns:a16="http://schemas.microsoft.com/office/drawing/2014/main" xmlns="" id="{BEBF6AD8-75DD-7093-2788-892EF33D66B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627693" y="2484955"/>
              <a:ext cx="2090082" cy="0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128" name="TextBox 33">
            <a:extLst>
              <a:ext uri="{FF2B5EF4-FFF2-40B4-BE49-F238E27FC236}">
                <a16:creationId xmlns:a16="http://schemas.microsoft.com/office/drawing/2014/main" xmlns="" id="{4AD05CE7-51F6-0A12-7AC7-0568859408DB}"/>
              </a:ext>
            </a:extLst>
          </p:cNvPr>
          <p:cNvSpPr txBox="1"/>
          <p:nvPr/>
        </p:nvSpPr>
        <p:spPr bwMode="auto">
          <a:xfrm rot="16200000">
            <a:off x="8249076" y="3263659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OS (%)</a:t>
            </a:r>
          </a:p>
        </p:txBody>
      </p:sp>
      <p:sp>
        <p:nvSpPr>
          <p:cNvPr id="1129" name="TextBox 33">
            <a:extLst>
              <a:ext uri="{FF2B5EF4-FFF2-40B4-BE49-F238E27FC236}">
                <a16:creationId xmlns:a16="http://schemas.microsoft.com/office/drawing/2014/main" xmlns="" id="{7685BEFF-141F-7B4D-2C27-1D4494704CDB}"/>
              </a:ext>
            </a:extLst>
          </p:cNvPr>
          <p:cNvSpPr txBox="1"/>
          <p:nvPr/>
        </p:nvSpPr>
        <p:spPr bwMode="auto">
          <a:xfrm>
            <a:off x="10056098" y="4839700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Mois</a:t>
            </a:r>
            <a:endParaRPr lang="en-US" sz="800" b="1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1130" name="Tableau 1129">
            <a:extLst>
              <a:ext uri="{FF2B5EF4-FFF2-40B4-BE49-F238E27FC236}">
                <a16:creationId xmlns:a16="http://schemas.microsoft.com/office/drawing/2014/main" xmlns="" id="{739CF253-5AC6-B9ED-132A-DC4777B0226E}"/>
              </a:ext>
            </a:extLst>
          </p:cNvPr>
          <p:cNvGraphicFramePr>
            <a:graphicFrameLocks noGrp="1"/>
          </p:cNvGraphicFramePr>
          <p:nvPr/>
        </p:nvGraphicFramePr>
        <p:xfrm>
          <a:off x="8809991" y="5012339"/>
          <a:ext cx="3084540" cy="470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002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93579409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1118618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4735142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3697410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13455071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137357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46708692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98969595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82528694"/>
                    </a:ext>
                  </a:extLst>
                </a:gridCol>
              </a:tblGrid>
              <a:tr h="144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566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539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1131" name="TextBox 1">
            <a:extLst>
              <a:ext uri="{FF2B5EF4-FFF2-40B4-BE49-F238E27FC236}">
                <a16:creationId xmlns:a16="http://schemas.microsoft.com/office/drawing/2014/main" xmlns="" id="{58C80CFD-C493-47DC-5633-7AD8E873D780}"/>
              </a:ext>
            </a:extLst>
          </p:cNvPr>
          <p:cNvSpPr txBox="1"/>
          <p:nvPr/>
        </p:nvSpPr>
        <p:spPr bwMode="auto">
          <a:xfrm>
            <a:off x="1002463" y="5792645"/>
            <a:ext cx="661110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*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limite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de p value .0113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prédéfinie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atteinte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; </a:t>
            </a:r>
            <a:r>
              <a:rPr lang="en-US" sz="800" i="1" baseline="30000" dirty="0">
                <a:solidFill>
                  <a:srgbClr val="000000"/>
                </a:solidFill>
                <a:cs typeface="Arial" panose="020B0604020202020204" pitchFamily="34" charset="0"/>
              </a:rPr>
              <a:t>†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limite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de p value .0172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prédéfinie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non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atteinte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; </a:t>
            </a:r>
            <a:r>
              <a:rPr lang="en-US" sz="800" i="1" baseline="30000" dirty="0">
                <a:solidFill>
                  <a:srgbClr val="000000"/>
                </a:solidFill>
                <a:cs typeface="Arial" panose="020B0604020202020204" pitchFamily="34" charset="0"/>
              </a:rPr>
              <a:t>‡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significativité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statistique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non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testée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</a:p>
        </p:txBody>
      </p:sp>
      <p:grpSp>
        <p:nvGrpSpPr>
          <p:cNvPr id="1195" name="Groupe 1194">
            <a:extLst>
              <a:ext uri="{FF2B5EF4-FFF2-40B4-BE49-F238E27FC236}">
                <a16:creationId xmlns:a16="http://schemas.microsoft.com/office/drawing/2014/main" xmlns="" id="{BE7D83C9-C702-1C50-9B0B-04A7B191B091}"/>
              </a:ext>
            </a:extLst>
          </p:cNvPr>
          <p:cNvGrpSpPr/>
          <p:nvPr/>
        </p:nvGrpSpPr>
        <p:grpSpPr>
          <a:xfrm>
            <a:off x="5271466" y="2189225"/>
            <a:ext cx="2754528" cy="2108729"/>
            <a:chOff x="5271466" y="2189225"/>
            <a:chExt cx="2754528" cy="2108729"/>
          </a:xfrm>
        </p:grpSpPr>
        <p:sp>
          <p:nvSpPr>
            <p:cNvPr id="1134" name="Freeform: Shape 217">
              <a:extLst>
                <a:ext uri="{FF2B5EF4-FFF2-40B4-BE49-F238E27FC236}">
                  <a16:creationId xmlns:a16="http://schemas.microsoft.com/office/drawing/2014/main" xmlns="" id="{01F75EEB-A944-8879-33D2-16B762602995}"/>
                </a:ext>
              </a:extLst>
            </p:cNvPr>
            <p:cNvSpPr/>
            <p:nvPr/>
          </p:nvSpPr>
          <p:spPr bwMode="auto">
            <a:xfrm>
              <a:off x="5271466" y="2189225"/>
              <a:ext cx="2744338" cy="2103966"/>
            </a:xfrm>
            <a:custGeom>
              <a:avLst/>
              <a:gdLst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698500 w 3031067"/>
                <a:gd name="connsiteY51" fmla="*/ 1054100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439333 w 3031067"/>
                <a:gd name="connsiteY92" fmla="*/ 167640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19667 w 3031067"/>
                <a:gd name="connsiteY51" fmla="*/ 1022350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439333 w 3031067"/>
                <a:gd name="connsiteY92" fmla="*/ 167640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698500 w 3031067"/>
                <a:gd name="connsiteY51" fmla="*/ 1035050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439333 w 3031067"/>
                <a:gd name="connsiteY92" fmla="*/ 167640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04850 w 3031067"/>
                <a:gd name="connsiteY51" fmla="*/ 1037166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439333 w 3031067"/>
                <a:gd name="connsiteY92" fmla="*/ 167640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04850 w 3031067"/>
                <a:gd name="connsiteY51" fmla="*/ 1037166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373716 w 3031067"/>
                <a:gd name="connsiteY92" fmla="*/ 170815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04850 w 3031067"/>
                <a:gd name="connsiteY51" fmla="*/ 1037166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373716 w 3031067"/>
                <a:gd name="connsiteY92" fmla="*/ 1708150 h 2074334"/>
                <a:gd name="connsiteX93" fmla="*/ 1437216 w 3031067"/>
                <a:gd name="connsiteY93" fmla="*/ 169968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04850 w 3031067"/>
                <a:gd name="connsiteY51" fmla="*/ 1037166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365249 w 3031067"/>
                <a:gd name="connsiteY92" fmla="*/ 1706033 h 2074334"/>
                <a:gd name="connsiteX93" fmla="*/ 1437216 w 3031067"/>
                <a:gd name="connsiteY93" fmla="*/ 169968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114550"/>
                <a:gd name="connsiteX1" fmla="*/ 33867 w 3031067"/>
                <a:gd name="connsiteY1" fmla="*/ 33867 h 2114550"/>
                <a:gd name="connsiteX2" fmla="*/ 88900 w 3031067"/>
                <a:gd name="connsiteY2" fmla="*/ 33867 h 2114550"/>
                <a:gd name="connsiteX3" fmla="*/ 88900 w 3031067"/>
                <a:gd name="connsiteY3" fmla="*/ 33867 h 2114550"/>
                <a:gd name="connsiteX4" fmla="*/ 118533 w 3031067"/>
                <a:gd name="connsiteY4" fmla="*/ 63500 h 2114550"/>
                <a:gd name="connsiteX5" fmla="*/ 118533 w 3031067"/>
                <a:gd name="connsiteY5" fmla="*/ 97367 h 2114550"/>
                <a:gd name="connsiteX6" fmla="*/ 173567 w 3031067"/>
                <a:gd name="connsiteY6" fmla="*/ 97367 h 2114550"/>
                <a:gd name="connsiteX7" fmla="*/ 173567 w 3031067"/>
                <a:gd name="connsiteY7" fmla="*/ 131234 h 2114550"/>
                <a:gd name="connsiteX8" fmla="*/ 207433 w 3031067"/>
                <a:gd name="connsiteY8" fmla="*/ 131234 h 2114550"/>
                <a:gd name="connsiteX9" fmla="*/ 207433 w 3031067"/>
                <a:gd name="connsiteY9" fmla="*/ 131234 h 2114550"/>
                <a:gd name="connsiteX10" fmla="*/ 237067 w 3031067"/>
                <a:gd name="connsiteY10" fmla="*/ 160868 h 2114550"/>
                <a:gd name="connsiteX11" fmla="*/ 237067 w 3031067"/>
                <a:gd name="connsiteY11" fmla="*/ 190500 h 2114550"/>
                <a:gd name="connsiteX12" fmla="*/ 275167 w 3031067"/>
                <a:gd name="connsiteY12" fmla="*/ 190500 h 2114550"/>
                <a:gd name="connsiteX13" fmla="*/ 275167 w 3031067"/>
                <a:gd name="connsiteY13" fmla="*/ 241300 h 2114550"/>
                <a:gd name="connsiteX14" fmla="*/ 317500 w 3031067"/>
                <a:gd name="connsiteY14" fmla="*/ 241300 h 2114550"/>
                <a:gd name="connsiteX15" fmla="*/ 317500 w 3031067"/>
                <a:gd name="connsiteY15" fmla="*/ 262467 h 2114550"/>
                <a:gd name="connsiteX16" fmla="*/ 338667 w 3031067"/>
                <a:gd name="connsiteY16" fmla="*/ 262467 h 2114550"/>
                <a:gd name="connsiteX17" fmla="*/ 338667 w 3031067"/>
                <a:gd name="connsiteY17" fmla="*/ 283634 h 2114550"/>
                <a:gd name="connsiteX18" fmla="*/ 351367 w 3031067"/>
                <a:gd name="connsiteY18" fmla="*/ 283634 h 2114550"/>
                <a:gd name="connsiteX19" fmla="*/ 351367 w 3031067"/>
                <a:gd name="connsiteY19" fmla="*/ 309034 h 2114550"/>
                <a:gd name="connsiteX20" fmla="*/ 376767 w 3031067"/>
                <a:gd name="connsiteY20" fmla="*/ 309034 h 2114550"/>
                <a:gd name="connsiteX21" fmla="*/ 376767 w 3031067"/>
                <a:gd name="connsiteY21" fmla="*/ 359834 h 2114550"/>
                <a:gd name="connsiteX22" fmla="*/ 406400 w 3031067"/>
                <a:gd name="connsiteY22" fmla="*/ 359834 h 2114550"/>
                <a:gd name="connsiteX23" fmla="*/ 406400 w 3031067"/>
                <a:gd name="connsiteY23" fmla="*/ 393700 h 2114550"/>
                <a:gd name="connsiteX24" fmla="*/ 419100 w 3031067"/>
                <a:gd name="connsiteY24" fmla="*/ 393700 h 2114550"/>
                <a:gd name="connsiteX25" fmla="*/ 419100 w 3031067"/>
                <a:gd name="connsiteY25" fmla="*/ 431800 h 2114550"/>
                <a:gd name="connsiteX26" fmla="*/ 436033 w 3031067"/>
                <a:gd name="connsiteY26" fmla="*/ 431800 h 2114550"/>
                <a:gd name="connsiteX27" fmla="*/ 436033 w 3031067"/>
                <a:gd name="connsiteY27" fmla="*/ 469900 h 2114550"/>
                <a:gd name="connsiteX28" fmla="*/ 452967 w 3031067"/>
                <a:gd name="connsiteY28" fmla="*/ 469900 h 2114550"/>
                <a:gd name="connsiteX29" fmla="*/ 452967 w 3031067"/>
                <a:gd name="connsiteY29" fmla="*/ 495300 h 2114550"/>
                <a:gd name="connsiteX30" fmla="*/ 482600 w 3031067"/>
                <a:gd name="connsiteY30" fmla="*/ 495300 h 2114550"/>
                <a:gd name="connsiteX31" fmla="*/ 482600 w 3031067"/>
                <a:gd name="connsiteY31" fmla="*/ 495300 h 2114550"/>
                <a:gd name="connsiteX32" fmla="*/ 503767 w 3031067"/>
                <a:gd name="connsiteY32" fmla="*/ 516467 h 2114550"/>
                <a:gd name="connsiteX33" fmla="*/ 503767 w 3031067"/>
                <a:gd name="connsiteY33" fmla="*/ 567267 h 2114550"/>
                <a:gd name="connsiteX34" fmla="*/ 533400 w 3031067"/>
                <a:gd name="connsiteY34" fmla="*/ 567267 h 2114550"/>
                <a:gd name="connsiteX35" fmla="*/ 533400 w 3031067"/>
                <a:gd name="connsiteY35" fmla="*/ 609600 h 2114550"/>
                <a:gd name="connsiteX36" fmla="*/ 546100 w 3031067"/>
                <a:gd name="connsiteY36" fmla="*/ 609600 h 2114550"/>
                <a:gd name="connsiteX37" fmla="*/ 546100 w 3031067"/>
                <a:gd name="connsiteY37" fmla="*/ 647700 h 2114550"/>
                <a:gd name="connsiteX38" fmla="*/ 563033 w 3031067"/>
                <a:gd name="connsiteY38" fmla="*/ 647700 h 2114550"/>
                <a:gd name="connsiteX39" fmla="*/ 563033 w 3031067"/>
                <a:gd name="connsiteY39" fmla="*/ 685800 h 2114550"/>
                <a:gd name="connsiteX40" fmla="*/ 584200 w 3031067"/>
                <a:gd name="connsiteY40" fmla="*/ 706967 h 2114550"/>
                <a:gd name="connsiteX41" fmla="*/ 584200 w 3031067"/>
                <a:gd name="connsiteY41" fmla="*/ 791634 h 2114550"/>
                <a:gd name="connsiteX42" fmla="*/ 613833 w 3031067"/>
                <a:gd name="connsiteY42" fmla="*/ 791634 h 2114550"/>
                <a:gd name="connsiteX43" fmla="*/ 613833 w 3031067"/>
                <a:gd name="connsiteY43" fmla="*/ 812800 h 2114550"/>
                <a:gd name="connsiteX44" fmla="*/ 643467 w 3031067"/>
                <a:gd name="connsiteY44" fmla="*/ 812800 h 2114550"/>
                <a:gd name="connsiteX45" fmla="*/ 643467 w 3031067"/>
                <a:gd name="connsiteY45" fmla="*/ 859367 h 2114550"/>
                <a:gd name="connsiteX46" fmla="*/ 656167 w 3031067"/>
                <a:gd name="connsiteY46" fmla="*/ 859367 h 2114550"/>
                <a:gd name="connsiteX47" fmla="*/ 656167 w 3031067"/>
                <a:gd name="connsiteY47" fmla="*/ 884767 h 2114550"/>
                <a:gd name="connsiteX48" fmla="*/ 681567 w 3031067"/>
                <a:gd name="connsiteY48" fmla="*/ 884767 h 2114550"/>
                <a:gd name="connsiteX49" fmla="*/ 681567 w 3031067"/>
                <a:gd name="connsiteY49" fmla="*/ 956734 h 2114550"/>
                <a:gd name="connsiteX50" fmla="*/ 698500 w 3031067"/>
                <a:gd name="connsiteY50" fmla="*/ 956734 h 2114550"/>
                <a:gd name="connsiteX51" fmla="*/ 704850 w 3031067"/>
                <a:gd name="connsiteY51" fmla="*/ 1037166 h 2114550"/>
                <a:gd name="connsiteX52" fmla="*/ 745067 w 3031067"/>
                <a:gd name="connsiteY52" fmla="*/ 1054100 h 2114550"/>
                <a:gd name="connsiteX53" fmla="*/ 745067 w 3031067"/>
                <a:gd name="connsiteY53" fmla="*/ 1075267 h 2114550"/>
                <a:gd name="connsiteX54" fmla="*/ 800100 w 3031067"/>
                <a:gd name="connsiteY54" fmla="*/ 1075267 h 2114550"/>
                <a:gd name="connsiteX55" fmla="*/ 800100 w 3031067"/>
                <a:gd name="connsiteY55" fmla="*/ 1104900 h 2114550"/>
                <a:gd name="connsiteX56" fmla="*/ 833967 w 3031067"/>
                <a:gd name="connsiteY56" fmla="*/ 1104900 h 2114550"/>
                <a:gd name="connsiteX57" fmla="*/ 833967 w 3031067"/>
                <a:gd name="connsiteY57" fmla="*/ 1151467 h 2114550"/>
                <a:gd name="connsiteX58" fmla="*/ 863600 w 3031067"/>
                <a:gd name="connsiteY58" fmla="*/ 1151467 h 2114550"/>
                <a:gd name="connsiteX59" fmla="*/ 863600 w 3031067"/>
                <a:gd name="connsiteY59" fmla="*/ 1193800 h 2114550"/>
                <a:gd name="connsiteX60" fmla="*/ 889000 w 3031067"/>
                <a:gd name="connsiteY60" fmla="*/ 1193800 h 2114550"/>
                <a:gd name="connsiteX61" fmla="*/ 889000 w 3031067"/>
                <a:gd name="connsiteY61" fmla="*/ 1219200 h 2114550"/>
                <a:gd name="connsiteX62" fmla="*/ 905933 w 3031067"/>
                <a:gd name="connsiteY62" fmla="*/ 1219200 h 2114550"/>
                <a:gd name="connsiteX63" fmla="*/ 905933 w 3031067"/>
                <a:gd name="connsiteY63" fmla="*/ 1219200 h 2114550"/>
                <a:gd name="connsiteX64" fmla="*/ 935567 w 3031067"/>
                <a:gd name="connsiteY64" fmla="*/ 1248834 h 2114550"/>
                <a:gd name="connsiteX65" fmla="*/ 935567 w 3031067"/>
                <a:gd name="connsiteY65" fmla="*/ 1291167 h 2114550"/>
                <a:gd name="connsiteX66" fmla="*/ 960967 w 3031067"/>
                <a:gd name="connsiteY66" fmla="*/ 1291167 h 2114550"/>
                <a:gd name="connsiteX67" fmla="*/ 960967 w 3031067"/>
                <a:gd name="connsiteY67" fmla="*/ 1320800 h 2114550"/>
                <a:gd name="connsiteX68" fmla="*/ 977900 w 3031067"/>
                <a:gd name="connsiteY68" fmla="*/ 1320800 h 2114550"/>
                <a:gd name="connsiteX69" fmla="*/ 977900 w 3031067"/>
                <a:gd name="connsiteY69" fmla="*/ 1363134 h 2114550"/>
                <a:gd name="connsiteX70" fmla="*/ 1007533 w 3031067"/>
                <a:gd name="connsiteY70" fmla="*/ 1363134 h 2114550"/>
                <a:gd name="connsiteX71" fmla="*/ 1007533 w 3031067"/>
                <a:gd name="connsiteY71" fmla="*/ 1405467 h 2114550"/>
                <a:gd name="connsiteX72" fmla="*/ 1045633 w 3031067"/>
                <a:gd name="connsiteY72" fmla="*/ 1405467 h 2114550"/>
                <a:gd name="connsiteX73" fmla="*/ 1045633 w 3031067"/>
                <a:gd name="connsiteY73" fmla="*/ 1435100 h 2114550"/>
                <a:gd name="connsiteX74" fmla="*/ 1058333 w 3031067"/>
                <a:gd name="connsiteY74" fmla="*/ 1435100 h 2114550"/>
                <a:gd name="connsiteX75" fmla="*/ 1058333 w 3031067"/>
                <a:gd name="connsiteY75" fmla="*/ 1473200 h 2114550"/>
                <a:gd name="connsiteX76" fmla="*/ 1058333 w 3031067"/>
                <a:gd name="connsiteY76" fmla="*/ 1473200 h 2114550"/>
                <a:gd name="connsiteX77" fmla="*/ 1058333 w 3031067"/>
                <a:gd name="connsiteY77" fmla="*/ 1515534 h 2114550"/>
                <a:gd name="connsiteX78" fmla="*/ 1113367 w 3031067"/>
                <a:gd name="connsiteY78" fmla="*/ 1515534 h 2114550"/>
                <a:gd name="connsiteX79" fmla="*/ 1113367 w 3031067"/>
                <a:gd name="connsiteY79" fmla="*/ 1545167 h 2114550"/>
                <a:gd name="connsiteX80" fmla="*/ 1151467 w 3031067"/>
                <a:gd name="connsiteY80" fmla="*/ 1545167 h 2114550"/>
                <a:gd name="connsiteX81" fmla="*/ 1151467 w 3031067"/>
                <a:gd name="connsiteY81" fmla="*/ 1570567 h 2114550"/>
                <a:gd name="connsiteX82" fmla="*/ 1198033 w 3031067"/>
                <a:gd name="connsiteY82" fmla="*/ 1570567 h 2114550"/>
                <a:gd name="connsiteX83" fmla="*/ 1181100 w 3031067"/>
                <a:gd name="connsiteY83" fmla="*/ 1587500 h 2114550"/>
                <a:gd name="connsiteX84" fmla="*/ 1227667 w 3031067"/>
                <a:gd name="connsiteY84" fmla="*/ 1587500 h 2114550"/>
                <a:gd name="connsiteX85" fmla="*/ 1227667 w 3031067"/>
                <a:gd name="connsiteY85" fmla="*/ 1612900 h 2114550"/>
                <a:gd name="connsiteX86" fmla="*/ 1257300 w 3031067"/>
                <a:gd name="connsiteY86" fmla="*/ 1612900 h 2114550"/>
                <a:gd name="connsiteX87" fmla="*/ 1257300 w 3031067"/>
                <a:gd name="connsiteY87" fmla="*/ 1646767 h 2114550"/>
                <a:gd name="connsiteX88" fmla="*/ 1295400 w 3031067"/>
                <a:gd name="connsiteY88" fmla="*/ 1646767 h 2114550"/>
                <a:gd name="connsiteX89" fmla="*/ 1295400 w 3031067"/>
                <a:gd name="connsiteY89" fmla="*/ 1676400 h 2114550"/>
                <a:gd name="connsiteX90" fmla="*/ 1367367 w 3031067"/>
                <a:gd name="connsiteY90" fmla="*/ 1676400 h 2114550"/>
                <a:gd name="connsiteX91" fmla="*/ 1367367 w 3031067"/>
                <a:gd name="connsiteY91" fmla="*/ 1676400 h 2114550"/>
                <a:gd name="connsiteX92" fmla="*/ 1365249 w 3031067"/>
                <a:gd name="connsiteY92" fmla="*/ 1706033 h 2114550"/>
                <a:gd name="connsiteX93" fmla="*/ 1437216 w 3031067"/>
                <a:gd name="connsiteY93" fmla="*/ 1699684 h 2114550"/>
                <a:gd name="connsiteX94" fmla="*/ 1460500 w 3031067"/>
                <a:gd name="connsiteY94" fmla="*/ 1718734 h 2114550"/>
                <a:gd name="connsiteX95" fmla="*/ 1498600 w 3031067"/>
                <a:gd name="connsiteY95" fmla="*/ 1718734 h 2114550"/>
                <a:gd name="connsiteX96" fmla="*/ 1498600 w 3031067"/>
                <a:gd name="connsiteY96" fmla="*/ 1752600 h 2114550"/>
                <a:gd name="connsiteX97" fmla="*/ 1515533 w 3031067"/>
                <a:gd name="connsiteY97" fmla="*/ 1752600 h 2114550"/>
                <a:gd name="connsiteX98" fmla="*/ 1515533 w 3031067"/>
                <a:gd name="connsiteY98" fmla="*/ 1773767 h 2114550"/>
                <a:gd name="connsiteX99" fmla="*/ 1549400 w 3031067"/>
                <a:gd name="connsiteY99" fmla="*/ 1773767 h 2114550"/>
                <a:gd name="connsiteX100" fmla="*/ 1549400 w 3031067"/>
                <a:gd name="connsiteY100" fmla="*/ 1799167 h 2114550"/>
                <a:gd name="connsiteX101" fmla="*/ 1595967 w 3031067"/>
                <a:gd name="connsiteY101" fmla="*/ 1799167 h 2114550"/>
                <a:gd name="connsiteX102" fmla="*/ 1595967 w 3031067"/>
                <a:gd name="connsiteY102" fmla="*/ 1824567 h 2114550"/>
                <a:gd name="connsiteX103" fmla="*/ 1659467 w 3031067"/>
                <a:gd name="connsiteY103" fmla="*/ 1824567 h 2114550"/>
                <a:gd name="connsiteX104" fmla="*/ 1659467 w 3031067"/>
                <a:gd name="connsiteY104" fmla="*/ 1849967 h 2114550"/>
                <a:gd name="connsiteX105" fmla="*/ 1718733 w 3031067"/>
                <a:gd name="connsiteY105" fmla="*/ 1849967 h 2114550"/>
                <a:gd name="connsiteX106" fmla="*/ 1718733 w 3031067"/>
                <a:gd name="connsiteY106" fmla="*/ 1862667 h 2114550"/>
                <a:gd name="connsiteX107" fmla="*/ 1718733 w 3031067"/>
                <a:gd name="connsiteY107" fmla="*/ 1862667 h 2114550"/>
                <a:gd name="connsiteX108" fmla="*/ 1748366 w 3031067"/>
                <a:gd name="connsiteY108" fmla="*/ 1892300 h 2114550"/>
                <a:gd name="connsiteX109" fmla="*/ 1807633 w 3031067"/>
                <a:gd name="connsiteY109" fmla="*/ 1892300 h 2114550"/>
                <a:gd name="connsiteX110" fmla="*/ 1807633 w 3031067"/>
                <a:gd name="connsiteY110" fmla="*/ 1926167 h 2114550"/>
                <a:gd name="connsiteX111" fmla="*/ 1883833 w 3031067"/>
                <a:gd name="connsiteY111" fmla="*/ 1926167 h 2114550"/>
                <a:gd name="connsiteX112" fmla="*/ 1883833 w 3031067"/>
                <a:gd name="connsiteY112" fmla="*/ 1938867 h 2114550"/>
                <a:gd name="connsiteX113" fmla="*/ 1985433 w 3031067"/>
                <a:gd name="connsiteY113" fmla="*/ 1938867 h 2114550"/>
                <a:gd name="connsiteX114" fmla="*/ 2002366 w 3031067"/>
                <a:gd name="connsiteY114" fmla="*/ 1955800 h 2114550"/>
                <a:gd name="connsiteX115" fmla="*/ 2108200 w 3031067"/>
                <a:gd name="connsiteY115" fmla="*/ 1955800 h 2114550"/>
                <a:gd name="connsiteX116" fmla="*/ 2108200 w 3031067"/>
                <a:gd name="connsiteY116" fmla="*/ 1968500 h 2114550"/>
                <a:gd name="connsiteX117" fmla="*/ 2163233 w 3031067"/>
                <a:gd name="connsiteY117" fmla="*/ 1968500 h 2114550"/>
                <a:gd name="connsiteX118" fmla="*/ 2163233 w 3031067"/>
                <a:gd name="connsiteY118" fmla="*/ 1981200 h 2114550"/>
                <a:gd name="connsiteX119" fmla="*/ 2243667 w 3031067"/>
                <a:gd name="connsiteY119" fmla="*/ 1981200 h 2114550"/>
                <a:gd name="connsiteX120" fmla="*/ 2243667 w 3031067"/>
                <a:gd name="connsiteY120" fmla="*/ 2015067 h 2114550"/>
                <a:gd name="connsiteX121" fmla="*/ 2362200 w 3031067"/>
                <a:gd name="connsiteY121" fmla="*/ 2015067 h 2114550"/>
                <a:gd name="connsiteX122" fmla="*/ 2362200 w 3031067"/>
                <a:gd name="connsiteY122" fmla="*/ 2032000 h 2114550"/>
                <a:gd name="connsiteX123" fmla="*/ 2857500 w 3031067"/>
                <a:gd name="connsiteY123" fmla="*/ 2032000 h 2114550"/>
                <a:gd name="connsiteX124" fmla="*/ 2855383 w 3031067"/>
                <a:gd name="connsiteY124" fmla="*/ 2114550 h 2114550"/>
                <a:gd name="connsiteX125" fmla="*/ 3031067 w 3031067"/>
                <a:gd name="connsiteY125" fmla="*/ 2074334 h 2114550"/>
                <a:gd name="connsiteX0" fmla="*/ 0 w 3028950"/>
                <a:gd name="connsiteY0" fmla="*/ 0 h 2114550"/>
                <a:gd name="connsiteX1" fmla="*/ 33867 w 3028950"/>
                <a:gd name="connsiteY1" fmla="*/ 33867 h 2114550"/>
                <a:gd name="connsiteX2" fmla="*/ 88900 w 3028950"/>
                <a:gd name="connsiteY2" fmla="*/ 33867 h 2114550"/>
                <a:gd name="connsiteX3" fmla="*/ 88900 w 3028950"/>
                <a:gd name="connsiteY3" fmla="*/ 33867 h 2114550"/>
                <a:gd name="connsiteX4" fmla="*/ 118533 w 3028950"/>
                <a:gd name="connsiteY4" fmla="*/ 63500 h 2114550"/>
                <a:gd name="connsiteX5" fmla="*/ 118533 w 3028950"/>
                <a:gd name="connsiteY5" fmla="*/ 97367 h 2114550"/>
                <a:gd name="connsiteX6" fmla="*/ 173567 w 3028950"/>
                <a:gd name="connsiteY6" fmla="*/ 97367 h 2114550"/>
                <a:gd name="connsiteX7" fmla="*/ 173567 w 3028950"/>
                <a:gd name="connsiteY7" fmla="*/ 131234 h 2114550"/>
                <a:gd name="connsiteX8" fmla="*/ 207433 w 3028950"/>
                <a:gd name="connsiteY8" fmla="*/ 131234 h 2114550"/>
                <a:gd name="connsiteX9" fmla="*/ 207433 w 3028950"/>
                <a:gd name="connsiteY9" fmla="*/ 131234 h 2114550"/>
                <a:gd name="connsiteX10" fmla="*/ 237067 w 3028950"/>
                <a:gd name="connsiteY10" fmla="*/ 160868 h 2114550"/>
                <a:gd name="connsiteX11" fmla="*/ 237067 w 3028950"/>
                <a:gd name="connsiteY11" fmla="*/ 190500 h 2114550"/>
                <a:gd name="connsiteX12" fmla="*/ 275167 w 3028950"/>
                <a:gd name="connsiteY12" fmla="*/ 190500 h 2114550"/>
                <a:gd name="connsiteX13" fmla="*/ 275167 w 3028950"/>
                <a:gd name="connsiteY13" fmla="*/ 241300 h 2114550"/>
                <a:gd name="connsiteX14" fmla="*/ 317500 w 3028950"/>
                <a:gd name="connsiteY14" fmla="*/ 241300 h 2114550"/>
                <a:gd name="connsiteX15" fmla="*/ 317500 w 3028950"/>
                <a:gd name="connsiteY15" fmla="*/ 262467 h 2114550"/>
                <a:gd name="connsiteX16" fmla="*/ 338667 w 3028950"/>
                <a:gd name="connsiteY16" fmla="*/ 262467 h 2114550"/>
                <a:gd name="connsiteX17" fmla="*/ 338667 w 3028950"/>
                <a:gd name="connsiteY17" fmla="*/ 283634 h 2114550"/>
                <a:gd name="connsiteX18" fmla="*/ 351367 w 3028950"/>
                <a:gd name="connsiteY18" fmla="*/ 283634 h 2114550"/>
                <a:gd name="connsiteX19" fmla="*/ 351367 w 3028950"/>
                <a:gd name="connsiteY19" fmla="*/ 309034 h 2114550"/>
                <a:gd name="connsiteX20" fmla="*/ 376767 w 3028950"/>
                <a:gd name="connsiteY20" fmla="*/ 309034 h 2114550"/>
                <a:gd name="connsiteX21" fmla="*/ 376767 w 3028950"/>
                <a:gd name="connsiteY21" fmla="*/ 359834 h 2114550"/>
                <a:gd name="connsiteX22" fmla="*/ 406400 w 3028950"/>
                <a:gd name="connsiteY22" fmla="*/ 359834 h 2114550"/>
                <a:gd name="connsiteX23" fmla="*/ 406400 w 3028950"/>
                <a:gd name="connsiteY23" fmla="*/ 393700 h 2114550"/>
                <a:gd name="connsiteX24" fmla="*/ 419100 w 3028950"/>
                <a:gd name="connsiteY24" fmla="*/ 393700 h 2114550"/>
                <a:gd name="connsiteX25" fmla="*/ 419100 w 3028950"/>
                <a:gd name="connsiteY25" fmla="*/ 431800 h 2114550"/>
                <a:gd name="connsiteX26" fmla="*/ 436033 w 3028950"/>
                <a:gd name="connsiteY26" fmla="*/ 431800 h 2114550"/>
                <a:gd name="connsiteX27" fmla="*/ 436033 w 3028950"/>
                <a:gd name="connsiteY27" fmla="*/ 469900 h 2114550"/>
                <a:gd name="connsiteX28" fmla="*/ 452967 w 3028950"/>
                <a:gd name="connsiteY28" fmla="*/ 469900 h 2114550"/>
                <a:gd name="connsiteX29" fmla="*/ 452967 w 3028950"/>
                <a:gd name="connsiteY29" fmla="*/ 495300 h 2114550"/>
                <a:gd name="connsiteX30" fmla="*/ 482600 w 3028950"/>
                <a:gd name="connsiteY30" fmla="*/ 495300 h 2114550"/>
                <a:gd name="connsiteX31" fmla="*/ 482600 w 3028950"/>
                <a:gd name="connsiteY31" fmla="*/ 495300 h 2114550"/>
                <a:gd name="connsiteX32" fmla="*/ 503767 w 3028950"/>
                <a:gd name="connsiteY32" fmla="*/ 516467 h 2114550"/>
                <a:gd name="connsiteX33" fmla="*/ 503767 w 3028950"/>
                <a:gd name="connsiteY33" fmla="*/ 567267 h 2114550"/>
                <a:gd name="connsiteX34" fmla="*/ 533400 w 3028950"/>
                <a:gd name="connsiteY34" fmla="*/ 567267 h 2114550"/>
                <a:gd name="connsiteX35" fmla="*/ 533400 w 3028950"/>
                <a:gd name="connsiteY35" fmla="*/ 609600 h 2114550"/>
                <a:gd name="connsiteX36" fmla="*/ 546100 w 3028950"/>
                <a:gd name="connsiteY36" fmla="*/ 609600 h 2114550"/>
                <a:gd name="connsiteX37" fmla="*/ 546100 w 3028950"/>
                <a:gd name="connsiteY37" fmla="*/ 647700 h 2114550"/>
                <a:gd name="connsiteX38" fmla="*/ 563033 w 3028950"/>
                <a:gd name="connsiteY38" fmla="*/ 647700 h 2114550"/>
                <a:gd name="connsiteX39" fmla="*/ 563033 w 3028950"/>
                <a:gd name="connsiteY39" fmla="*/ 685800 h 2114550"/>
                <a:gd name="connsiteX40" fmla="*/ 584200 w 3028950"/>
                <a:gd name="connsiteY40" fmla="*/ 706967 h 2114550"/>
                <a:gd name="connsiteX41" fmla="*/ 584200 w 3028950"/>
                <a:gd name="connsiteY41" fmla="*/ 791634 h 2114550"/>
                <a:gd name="connsiteX42" fmla="*/ 613833 w 3028950"/>
                <a:gd name="connsiteY42" fmla="*/ 791634 h 2114550"/>
                <a:gd name="connsiteX43" fmla="*/ 613833 w 3028950"/>
                <a:gd name="connsiteY43" fmla="*/ 812800 h 2114550"/>
                <a:gd name="connsiteX44" fmla="*/ 643467 w 3028950"/>
                <a:gd name="connsiteY44" fmla="*/ 812800 h 2114550"/>
                <a:gd name="connsiteX45" fmla="*/ 643467 w 3028950"/>
                <a:gd name="connsiteY45" fmla="*/ 859367 h 2114550"/>
                <a:gd name="connsiteX46" fmla="*/ 656167 w 3028950"/>
                <a:gd name="connsiteY46" fmla="*/ 859367 h 2114550"/>
                <a:gd name="connsiteX47" fmla="*/ 656167 w 3028950"/>
                <a:gd name="connsiteY47" fmla="*/ 884767 h 2114550"/>
                <a:gd name="connsiteX48" fmla="*/ 681567 w 3028950"/>
                <a:gd name="connsiteY48" fmla="*/ 884767 h 2114550"/>
                <a:gd name="connsiteX49" fmla="*/ 681567 w 3028950"/>
                <a:gd name="connsiteY49" fmla="*/ 956734 h 2114550"/>
                <a:gd name="connsiteX50" fmla="*/ 698500 w 3028950"/>
                <a:gd name="connsiteY50" fmla="*/ 956734 h 2114550"/>
                <a:gd name="connsiteX51" fmla="*/ 704850 w 3028950"/>
                <a:gd name="connsiteY51" fmla="*/ 1037166 h 2114550"/>
                <a:gd name="connsiteX52" fmla="*/ 745067 w 3028950"/>
                <a:gd name="connsiteY52" fmla="*/ 1054100 h 2114550"/>
                <a:gd name="connsiteX53" fmla="*/ 745067 w 3028950"/>
                <a:gd name="connsiteY53" fmla="*/ 1075267 h 2114550"/>
                <a:gd name="connsiteX54" fmla="*/ 800100 w 3028950"/>
                <a:gd name="connsiteY54" fmla="*/ 1075267 h 2114550"/>
                <a:gd name="connsiteX55" fmla="*/ 800100 w 3028950"/>
                <a:gd name="connsiteY55" fmla="*/ 1104900 h 2114550"/>
                <a:gd name="connsiteX56" fmla="*/ 833967 w 3028950"/>
                <a:gd name="connsiteY56" fmla="*/ 1104900 h 2114550"/>
                <a:gd name="connsiteX57" fmla="*/ 833967 w 3028950"/>
                <a:gd name="connsiteY57" fmla="*/ 1151467 h 2114550"/>
                <a:gd name="connsiteX58" fmla="*/ 863600 w 3028950"/>
                <a:gd name="connsiteY58" fmla="*/ 1151467 h 2114550"/>
                <a:gd name="connsiteX59" fmla="*/ 863600 w 3028950"/>
                <a:gd name="connsiteY59" fmla="*/ 1193800 h 2114550"/>
                <a:gd name="connsiteX60" fmla="*/ 889000 w 3028950"/>
                <a:gd name="connsiteY60" fmla="*/ 1193800 h 2114550"/>
                <a:gd name="connsiteX61" fmla="*/ 889000 w 3028950"/>
                <a:gd name="connsiteY61" fmla="*/ 1219200 h 2114550"/>
                <a:gd name="connsiteX62" fmla="*/ 905933 w 3028950"/>
                <a:gd name="connsiteY62" fmla="*/ 1219200 h 2114550"/>
                <a:gd name="connsiteX63" fmla="*/ 905933 w 3028950"/>
                <a:gd name="connsiteY63" fmla="*/ 1219200 h 2114550"/>
                <a:gd name="connsiteX64" fmla="*/ 935567 w 3028950"/>
                <a:gd name="connsiteY64" fmla="*/ 1248834 h 2114550"/>
                <a:gd name="connsiteX65" fmla="*/ 935567 w 3028950"/>
                <a:gd name="connsiteY65" fmla="*/ 1291167 h 2114550"/>
                <a:gd name="connsiteX66" fmla="*/ 960967 w 3028950"/>
                <a:gd name="connsiteY66" fmla="*/ 1291167 h 2114550"/>
                <a:gd name="connsiteX67" fmla="*/ 960967 w 3028950"/>
                <a:gd name="connsiteY67" fmla="*/ 1320800 h 2114550"/>
                <a:gd name="connsiteX68" fmla="*/ 977900 w 3028950"/>
                <a:gd name="connsiteY68" fmla="*/ 1320800 h 2114550"/>
                <a:gd name="connsiteX69" fmla="*/ 977900 w 3028950"/>
                <a:gd name="connsiteY69" fmla="*/ 1363134 h 2114550"/>
                <a:gd name="connsiteX70" fmla="*/ 1007533 w 3028950"/>
                <a:gd name="connsiteY70" fmla="*/ 1363134 h 2114550"/>
                <a:gd name="connsiteX71" fmla="*/ 1007533 w 3028950"/>
                <a:gd name="connsiteY71" fmla="*/ 1405467 h 2114550"/>
                <a:gd name="connsiteX72" fmla="*/ 1045633 w 3028950"/>
                <a:gd name="connsiteY72" fmla="*/ 1405467 h 2114550"/>
                <a:gd name="connsiteX73" fmla="*/ 1045633 w 3028950"/>
                <a:gd name="connsiteY73" fmla="*/ 1435100 h 2114550"/>
                <a:gd name="connsiteX74" fmla="*/ 1058333 w 3028950"/>
                <a:gd name="connsiteY74" fmla="*/ 1435100 h 2114550"/>
                <a:gd name="connsiteX75" fmla="*/ 1058333 w 3028950"/>
                <a:gd name="connsiteY75" fmla="*/ 1473200 h 2114550"/>
                <a:gd name="connsiteX76" fmla="*/ 1058333 w 3028950"/>
                <a:gd name="connsiteY76" fmla="*/ 1473200 h 2114550"/>
                <a:gd name="connsiteX77" fmla="*/ 1058333 w 3028950"/>
                <a:gd name="connsiteY77" fmla="*/ 1515534 h 2114550"/>
                <a:gd name="connsiteX78" fmla="*/ 1113367 w 3028950"/>
                <a:gd name="connsiteY78" fmla="*/ 1515534 h 2114550"/>
                <a:gd name="connsiteX79" fmla="*/ 1113367 w 3028950"/>
                <a:gd name="connsiteY79" fmla="*/ 1545167 h 2114550"/>
                <a:gd name="connsiteX80" fmla="*/ 1151467 w 3028950"/>
                <a:gd name="connsiteY80" fmla="*/ 1545167 h 2114550"/>
                <a:gd name="connsiteX81" fmla="*/ 1151467 w 3028950"/>
                <a:gd name="connsiteY81" fmla="*/ 1570567 h 2114550"/>
                <a:gd name="connsiteX82" fmla="*/ 1198033 w 3028950"/>
                <a:gd name="connsiteY82" fmla="*/ 1570567 h 2114550"/>
                <a:gd name="connsiteX83" fmla="*/ 1181100 w 3028950"/>
                <a:gd name="connsiteY83" fmla="*/ 1587500 h 2114550"/>
                <a:gd name="connsiteX84" fmla="*/ 1227667 w 3028950"/>
                <a:gd name="connsiteY84" fmla="*/ 1587500 h 2114550"/>
                <a:gd name="connsiteX85" fmla="*/ 1227667 w 3028950"/>
                <a:gd name="connsiteY85" fmla="*/ 1612900 h 2114550"/>
                <a:gd name="connsiteX86" fmla="*/ 1257300 w 3028950"/>
                <a:gd name="connsiteY86" fmla="*/ 1612900 h 2114550"/>
                <a:gd name="connsiteX87" fmla="*/ 1257300 w 3028950"/>
                <a:gd name="connsiteY87" fmla="*/ 1646767 h 2114550"/>
                <a:gd name="connsiteX88" fmla="*/ 1295400 w 3028950"/>
                <a:gd name="connsiteY88" fmla="*/ 1646767 h 2114550"/>
                <a:gd name="connsiteX89" fmla="*/ 1295400 w 3028950"/>
                <a:gd name="connsiteY89" fmla="*/ 1676400 h 2114550"/>
                <a:gd name="connsiteX90" fmla="*/ 1367367 w 3028950"/>
                <a:gd name="connsiteY90" fmla="*/ 1676400 h 2114550"/>
                <a:gd name="connsiteX91" fmla="*/ 1367367 w 3028950"/>
                <a:gd name="connsiteY91" fmla="*/ 1676400 h 2114550"/>
                <a:gd name="connsiteX92" fmla="*/ 1365249 w 3028950"/>
                <a:gd name="connsiteY92" fmla="*/ 1706033 h 2114550"/>
                <a:gd name="connsiteX93" fmla="*/ 1437216 w 3028950"/>
                <a:gd name="connsiteY93" fmla="*/ 1699684 h 2114550"/>
                <a:gd name="connsiteX94" fmla="*/ 1460500 w 3028950"/>
                <a:gd name="connsiteY94" fmla="*/ 1718734 h 2114550"/>
                <a:gd name="connsiteX95" fmla="*/ 1498600 w 3028950"/>
                <a:gd name="connsiteY95" fmla="*/ 1718734 h 2114550"/>
                <a:gd name="connsiteX96" fmla="*/ 1498600 w 3028950"/>
                <a:gd name="connsiteY96" fmla="*/ 1752600 h 2114550"/>
                <a:gd name="connsiteX97" fmla="*/ 1515533 w 3028950"/>
                <a:gd name="connsiteY97" fmla="*/ 1752600 h 2114550"/>
                <a:gd name="connsiteX98" fmla="*/ 1515533 w 3028950"/>
                <a:gd name="connsiteY98" fmla="*/ 1773767 h 2114550"/>
                <a:gd name="connsiteX99" fmla="*/ 1549400 w 3028950"/>
                <a:gd name="connsiteY99" fmla="*/ 1773767 h 2114550"/>
                <a:gd name="connsiteX100" fmla="*/ 1549400 w 3028950"/>
                <a:gd name="connsiteY100" fmla="*/ 1799167 h 2114550"/>
                <a:gd name="connsiteX101" fmla="*/ 1595967 w 3028950"/>
                <a:gd name="connsiteY101" fmla="*/ 1799167 h 2114550"/>
                <a:gd name="connsiteX102" fmla="*/ 1595967 w 3028950"/>
                <a:gd name="connsiteY102" fmla="*/ 1824567 h 2114550"/>
                <a:gd name="connsiteX103" fmla="*/ 1659467 w 3028950"/>
                <a:gd name="connsiteY103" fmla="*/ 1824567 h 2114550"/>
                <a:gd name="connsiteX104" fmla="*/ 1659467 w 3028950"/>
                <a:gd name="connsiteY104" fmla="*/ 1849967 h 2114550"/>
                <a:gd name="connsiteX105" fmla="*/ 1718733 w 3028950"/>
                <a:gd name="connsiteY105" fmla="*/ 1849967 h 2114550"/>
                <a:gd name="connsiteX106" fmla="*/ 1718733 w 3028950"/>
                <a:gd name="connsiteY106" fmla="*/ 1862667 h 2114550"/>
                <a:gd name="connsiteX107" fmla="*/ 1718733 w 3028950"/>
                <a:gd name="connsiteY107" fmla="*/ 1862667 h 2114550"/>
                <a:gd name="connsiteX108" fmla="*/ 1748366 w 3028950"/>
                <a:gd name="connsiteY108" fmla="*/ 1892300 h 2114550"/>
                <a:gd name="connsiteX109" fmla="*/ 1807633 w 3028950"/>
                <a:gd name="connsiteY109" fmla="*/ 1892300 h 2114550"/>
                <a:gd name="connsiteX110" fmla="*/ 1807633 w 3028950"/>
                <a:gd name="connsiteY110" fmla="*/ 1926167 h 2114550"/>
                <a:gd name="connsiteX111" fmla="*/ 1883833 w 3028950"/>
                <a:gd name="connsiteY111" fmla="*/ 1926167 h 2114550"/>
                <a:gd name="connsiteX112" fmla="*/ 1883833 w 3028950"/>
                <a:gd name="connsiteY112" fmla="*/ 1938867 h 2114550"/>
                <a:gd name="connsiteX113" fmla="*/ 1985433 w 3028950"/>
                <a:gd name="connsiteY113" fmla="*/ 1938867 h 2114550"/>
                <a:gd name="connsiteX114" fmla="*/ 2002366 w 3028950"/>
                <a:gd name="connsiteY114" fmla="*/ 1955800 h 2114550"/>
                <a:gd name="connsiteX115" fmla="*/ 2108200 w 3028950"/>
                <a:gd name="connsiteY115" fmla="*/ 1955800 h 2114550"/>
                <a:gd name="connsiteX116" fmla="*/ 2108200 w 3028950"/>
                <a:gd name="connsiteY116" fmla="*/ 1968500 h 2114550"/>
                <a:gd name="connsiteX117" fmla="*/ 2163233 w 3028950"/>
                <a:gd name="connsiteY117" fmla="*/ 1968500 h 2114550"/>
                <a:gd name="connsiteX118" fmla="*/ 2163233 w 3028950"/>
                <a:gd name="connsiteY118" fmla="*/ 1981200 h 2114550"/>
                <a:gd name="connsiteX119" fmla="*/ 2243667 w 3028950"/>
                <a:gd name="connsiteY119" fmla="*/ 1981200 h 2114550"/>
                <a:gd name="connsiteX120" fmla="*/ 2243667 w 3028950"/>
                <a:gd name="connsiteY120" fmla="*/ 2015067 h 2114550"/>
                <a:gd name="connsiteX121" fmla="*/ 2362200 w 3028950"/>
                <a:gd name="connsiteY121" fmla="*/ 2015067 h 2114550"/>
                <a:gd name="connsiteX122" fmla="*/ 2362200 w 3028950"/>
                <a:gd name="connsiteY122" fmla="*/ 2032000 h 2114550"/>
                <a:gd name="connsiteX123" fmla="*/ 2857500 w 3028950"/>
                <a:gd name="connsiteY123" fmla="*/ 2032000 h 2114550"/>
                <a:gd name="connsiteX124" fmla="*/ 2855383 w 3028950"/>
                <a:gd name="connsiteY124" fmla="*/ 2114550 h 2114550"/>
                <a:gd name="connsiteX125" fmla="*/ 3028950 w 3028950"/>
                <a:gd name="connsiteY125" fmla="*/ 2097618 h 2114550"/>
                <a:gd name="connsiteX0" fmla="*/ 0 w 3028950"/>
                <a:gd name="connsiteY0" fmla="*/ 0 h 2103966"/>
                <a:gd name="connsiteX1" fmla="*/ 33867 w 3028950"/>
                <a:gd name="connsiteY1" fmla="*/ 33867 h 2103966"/>
                <a:gd name="connsiteX2" fmla="*/ 88900 w 3028950"/>
                <a:gd name="connsiteY2" fmla="*/ 33867 h 2103966"/>
                <a:gd name="connsiteX3" fmla="*/ 88900 w 3028950"/>
                <a:gd name="connsiteY3" fmla="*/ 33867 h 2103966"/>
                <a:gd name="connsiteX4" fmla="*/ 118533 w 3028950"/>
                <a:gd name="connsiteY4" fmla="*/ 63500 h 2103966"/>
                <a:gd name="connsiteX5" fmla="*/ 118533 w 3028950"/>
                <a:gd name="connsiteY5" fmla="*/ 97367 h 2103966"/>
                <a:gd name="connsiteX6" fmla="*/ 173567 w 3028950"/>
                <a:gd name="connsiteY6" fmla="*/ 97367 h 2103966"/>
                <a:gd name="connsiteX7" fmla="*/ 173567 w 3028950"/>
                <a:gd name="connsiteY7" fmla="*/ 131234 h 2103966"/>
                <a:gd name="connsiteX8" fmla="*/ 207433 w 3028950"/>
                <a:gd name="connsiteY8" fmla="*/ 131234 h 2103966"/>
                <a:gd name="connsiteX9" fmla="*/ 207433 w 3028950"/>
                <a:gd name="connsiteY9" fmla="*/ 131234 h 2103966"/>
                <a:gd name="connsiteX10" fmla="*/ 237067 w 3028950"/>
                <a:gd name="connsiteY10" fmla="*/ 160868 h 2103966"/>
                <a:gd name="connsiteX11" fmla="*/ 237067 w 3028950"/>
                <a:gd name="connsiteY11" fmla="*/ 190500 h 2103966"/>
                <a:gd name="connsiteX12" fmla="*/ 275167 w 3028950"/>
                <a:gd name="connsiteY12" fmla="*/ 190500 h 2103966"/>
                <a:gd name="connsiteX13" fmla="*/ 275167 w 3028950"/>
                <a:gd name="connsiteY13" fmla="*/ 241300 h 2103966"/>
                <a:gd name="connsiteX14" fmla="*/ 317500 w 3028950"/>
                <a:gd name="connsiteY14" fmla="*/ 241300 h 2103966"/>
                <a:gd name="connsiteX15" fmla="*/ 317500 w 3028950"/>
                <a:gd name="connsiteY15" fmla="*/ 262467 h 2103966"/>
                <a:gd name="connsiteX16" fmla="*/ 338667 w 3028950"/>
                <a:gd name="connsiteY16" fmla="*/ 262467 h 2103966"/>
                <a:gd name="connsiteX17" fmla="*/ 338667 w 3028950"/>
                <a:gd name="connsiteY17" fmla="*/ 283634 h 2103966"/>
                <a:gd name="connsiteX18" fmla="*/ 351367 w 3028950"/>
                <a:gd name="connsiteY18" fmla="*/ 283634 h 2103966"/>
                <a:gd name="connsiteX19" fmla="*/ 351367 w 3028950"/>
                <a:gd name="connsiteY19" fmla="*/ 309034 h 2103966"/>
                <a:gd name="connsiteX20" fmla="*/ 376767 w 3028950"/>
                <a:gd name="connsiteY20" fmla="*/ 309034 h 2103966"/>
                <a:gd name="connsiteX21" fmla="*/ 376767 w 3028950"/>
                <a:gd name="connsiteY21" fmla="*/ 359834 h 2103966"/>
                <a:gd name="connsiteX22" fmla="*/ 406400 w 3028950"/>
                <a:gd name="connsiteY22" fmla="*/ 359834 h 2103966"/>
                <a:gd name="connsiteX23" fmla="*/ 406400 w 3028950"/>
                <a:gd name="connsiteY23" fmla="*/ 393700 h 2103966"/>
                <a:gd name="connsiteX24" fmla="*/ 419100 w 3028950"/>
                <a:gd name="connsiteY24" fmla="*/ 393700 h 2103966"/>
                <a:gd name="connsiteX25" fmla="*/ 419100 w 3028950"/>
                <a:gd name="connsiteY25" fmla="*/ 431800 h 2103966"/>
                <a:gd name="connsiteX26" fmla="*/ 436033 w 3028950"/>
                <a:gd name="connsiteY26" fmla="*/ 431800 h 2103966"/>
                <a:gd name="connsiteX27" fmla="*/ 436033 w 3028950"/>
                <a:gd name="connsiteY27" fmla="*/ 469900 h 2103966"/>
                <a:gd name="connsiteX28" fmla="*/ 452967 w 3028950"/>
                <a:gd name="connsiteY28" fmla="*/ 469900 h 2103966"/>
                <a:gd name="connsiteX29" fmla="*/ 452967 w 3028950"/>
                <a:gd name="connsiteY29" fmla="*/ 495300 h 2103966"/>
                <a:gd name="connsiteX30" fmla="*/ 482600 w 3028950"/>
                <a:gd name="connsiteY30" fmla="*/ 495300 h 2103966"/>
                <a:gd name="connsiteX31" fmla="*/ 482600 w 3028950"/>
                <a:gd name="connsiteY31" fmla="*/ 495300 h 2103966"/>
                <a:gd name="connsiteX32" fmla="*/ 503767 w 3028950"/>
                <a:gd name="connsiteY32" fmla="*/ 516467 h 2103966"/>
                <a:gd name="connsiteX33" fmla="*/ 503767 w 3028950"/>
                <a:gd name="connsiteY33" fmla="*/ 567267 h 2103966"/>
                <a:gd name="connsiteX34" fmla="*/ 533400 w 3028950"/>
                <a:gd name="connsiteY34" fmla="*/ 567267 h 2103966"/>
                <a:gd name="connsiteX35" fmla="*/ 533400 w 3028950"/>
                <a:gd name="connsiteY35" fmla="*/ 609600 h 2103966"/>
                <a:gd name="connsiteX36" fmla="*/ 546100 w 3028950"/>
                <a:gd name="connsiteY36" fmla="*/ 609600 h 2103966"/>
                <a:gd name="connsiteX37" fmla="*/ 546100 w 3028950"/>
                <a:gd name="connsiteY37" fmla="*/ 647700 h 2103966"/>
                <a:gd name="connsiteX38" fmla="*/ 563033 w 3028950"/>
                <a:gd name="connsiteY38" fmla="*/ 647700 h 2103966"/>
                <a:gd name="connsiteX39" fmla="*/ 563033 w 3028950"/>
                <a:gd name="connsiteY39" fmla="*/ 685800 h 2103966"/>
                <a:gd name="connsiteX40" fmla="*/ 584200 w 3028950"/>
                <a:gd name="connsiteY40" fmla="*/ 706967 h 2103966"/>
                <a:gd name="connsiteX41" fmla="*/ 584200 w 3028950"/>
                <a:gd name="connsiteY41" fmla="*/ 791634 h 2103966"/>
                <a:gd name="connsiteX42" fmla="*/ 613833 w 3028950"/>
                <a:gd name="connsiteY42" fmla="*/ 791634 h 2103966"/>
                <a:gd name="connsiteX43" fmla="*/ 613833 w 3028950"/>
                <a:gd name="connsiteY43" fmla="*/ 812800 h 2103966"/>
                <a:gd name="connsiteX44" fmla="*/ 643467 w 3028950"/>
                <a:gd name="connsiteY44" fmla="*/ 812800 h 2103966"/>
                <a:gd name="connsiteX45" fmla="*/ 643467 w 3028950"/>
                <a:gd name="connsiteY45" fmla="*/ 859367 h 2103966"/>
                <a:gd name="connsiteX46" fmla="*/ 656167 w 3028950"/>
                <a:gd name="connsiteY46" fmla="*/ 859367 h 2103966"/>
                <a:gd name="connsiteX47" fmla="*/ 656167 w 3028950"/>
                <a:gd name="connsiteY47" fmla="*/ 884767 h 2103966"/>
                <a:gd name="connsiteX48" fmla="*/ 681567 w 3028950"/>
                <a:gd name="connsiteY48" fmla="*/ 884767 h 2103966"/>
                <a:gd name="connsiteX49" fmla="*/ 681567 w 3028950"/>
                <a:gd name="connsiteY49" fmla="*/ 956734 h 2103966"/>
                <a:gd name="connsiteX50" fmla="*/ 698500 w 3028950"/>
                <a:gd name="connsiteY50" fmla="*/ 956734 h 2103966"/>
                <a:gd name="connsiteX51" fmla="*/ 704850 w 3028950"/>
                <a:gd name="connsiteY51" fmla="*/ 1037166 h 2103966"/>
                <a:gd name="connsiteX52" fmla="*/ 745067 w 3028950"/>
                <a:gd name="connsiteY52" fmla="*/ 1054100 h 2103966"/>
                <a:gd name="connsiteX53" fmla="*/ 745067 w 3028950"/>
                <a:gd name="connsiteY53" fmla="*/ 1075267 h 2103966"/>
                <a:gd name="connsiteX54" fmla="*/ 800100 w 3028950"/>
                <a:gd name="connsiteY54" fmla="*/ 1075267 h 2103966"/>
                <a:gd name="connsiteX55" fmla="*/ 800100 w 3028950"/>
                <a:gd name="connsiteY55" fmla="*/ 1104900 h 2103966"/>
                <a:gd name="connsiteX56" fmla="*/ 833967 w 3028950"/>
                <a:gd name="connsiteY56" fmla="*/ 1104900 h 2103966"/>
                <a:gd name="connsiteX57" fmla="*/ 833967 w 3028950"/>
                <a:gd name="connsiteY57" fmla="*/ 1151467 h 2103966"/>
                <a:gd name="connsiteX58" fmla="*/ 863600 w 3028950"/>
                <a:gd name="connsiteY58" fmla="*/ 1151467 h 2103966"/>
                <a:gd name="connsiteX59" fmla="*/ 863600 w 3028950"/>
                <a:gd name="connsiteY59" fmla="*/ 1193800 h 2103966"/>
                <a:gd name="connsiteX60" fmla="*/ 889000 w 3028950"/>
                <a:gd name="connsiteY60" fmla="*/ 1193800 h 2103966"/>
                <a:gd name="connsiteX61" fmla="*/ 889000 w 3028950"/>
                <a:gd name="connsiteY61" fmla="*/ 1219200 h 2103966"/>
                <a:gd name="connsiteX62" fmla="*/ 905933 w 3028950"/>
                <a:gd name="connsiteY62" fmla="*/ 1219200 h 2103966"/>
                <a:gd name="connsiteX63" fmla="*/ 905933 w 3028950"/>
                <a:gd name="connsiteY63" fmla="*/ 1219200 h 2103966"/>
                <a:gd name="connsiteX64" fmla="*/ 935567 w 3028950"/>
                <a:gd name="connsiteY64" fmla="*/ 1248834 h 2103966"/>
                <a:gd name="connsiteX65" fmla="*/ 935567 w 3028950"/>
                <a:gd name="connsiteY65" fmla="*/ 1291167 h 2103966"/>
                <a:gd name="connsiteX66" fmla="*/ 960967 w 3028950"/>
                <a:gd name="connsiteY66" fmla="*/ 1291167 h 2103966"/>
                <a:gd name="connsiteX67" fmla="*/ 960967 w 3028950"/>
                <a:gd name="connsiteY67" fmla="*/ 1320800 h 2103966"/>
                <a:gd name="connsiteX68" fmla="*/ 977900 w 3028950"/>
                <a:gd name="connsiteY68" fmla="*/ 1320800 h 2103966"/>
                <a:gd name="connsiteX69" fmla="*/ 977900 w 3028950"/>
                <a:gd name="connsiteY69" fmla="*/ 1363134 h 2103966"/>
                <a:gd name="connsiteX70" fmla="*/ 1007533 w 3028950"/>
                <a:gd name="connsiteY70" fmla="*/ 1363134 h 2103966"/>
                <a:gd name="connsiteX71" fmla="*/ 1007533 w 3028950"/>
                <a:gd name="connsiteY71" fmla="*/ 1405467 h 2103966"/>
                <a:gd name="connsiteX72" fmla="*/ 1045633 w 3028950"/>
                <a:gd name="connsiteY72" fmla="*/ 1405467 h 2103966"/>
                <a:gd name="connsiteX73" fmla="*/ 1045633 w 3028950"/>
                <a:gd name="connsiteY73" fmla="*/ 1435100 h 2103966"/>
                <a:gd name="connsiteX74" fmla="*/ 1058333 w 3028950"/>
                <a:gd name="connsiteY74" fmla="*/ 1435100 h 2103966"/>
                <a:gd name="connsiteX75" fmla="*/ 1058333 w 3028950"/>
                <a:gd name="connsiteY75" fmla="*/ 1473200 h 2103966"/>
                <a:gd name="connsiteX76" fmla="*/ 1058333 w 3028950"/>
                <a:gd name="connsiteY76" fmla="*/ 1473200 h 2103966"/>
                <a:gd name="connsiteX77" fmla="*/ 1058333 w 3028950"/>
                <a:gd name="connsiteY77" fmla="*/ 1515534 h 2103966"/>
                <a:gd name="connsiteX78" fmla="*/ 1113367 w 3028950"/>
                <a:gd name="connsiteY78" fmla="*/ 1515534 h 2103966"/>
                <a:gd name="connsiteX79" fmla="*/ 1113367 w 3028950"/>
                <a:gd name="connsiteY79" fmla="*/ 1545167 h 2103966"/>
                <a:gd name="connsiteX80" fmla="*/ 1151467 w 3028950"/>
                <a:gd name="connsiteY80" fmla="*/ 1545167 h 2103966"/>
                <a:gd name="connsiteX81" fmla="*/ 1151467 w 3028950"/>
                <a:gd name="connsiteY81" fmla="*/ 1570567 h 2103966"/>
                <a:gd name="connsiteX82" fmla="*/ 1198033 w 3028950"/>
                <a:gd name="connsiteY82" fmla="*/ 1570567 h 2103966"/>
                <a:gd name="connsiteX83" fmla="*/ 1181100 w 3028950"/>
                <a:gd name="connsiteY83" fmla="*/ 1587500 h 2103966"/>
                <a:gd name="connsiteX84" fmla="*/ 1227667 w 3028950"/>
                <a:gd name="connsiteY84" fmla="*/ 1587500 h 2103966"/>
                <a:gd name="connsiteX85" fmla="*/ 1227667 w 3028950"/>
                <a:gd name="connsiteY85" fmla="*/ 1612900 h 2103966"/>
                <a:gd name="connsiteX86" fmla="*/ 1257300 w 3028950"/>
                <a:gd name="connsiteY86" fmla="*/ 1612900 h 2103966"/>
                <a:gd name="connsiteX87" fmla="*/ 1257300 w 3028950"/>
                <a:gd name="connsiteY87" fmla="*/ 1646767 h 2103966"/>
                <a:gd name="connsiteX88" fmla="*/ 1295400 w 3028950"/>
                <a:gd name="connsiteY88" fmla="*/ 1646767 h 2103966"/>
                <a:gd name="connsiteX89" fmla="*/ 1295400 w 3028950"/>
                <a:gd name="connsiteY89" fmla="*/ 1676400 h 2103966"/>
                <a:gd name="connsiteX90" fmla="*/ 1367367 w 3028950"/>
                <a:gd name="connsiteY90" fmla="*/ 1676400 h 2103966"/>
                <a:gd name="connsiteX91" fmla="*/ 1367367 w 3028950"/>
                <a:gd name="connsiteY91" fmla="*/ 1676400 h 2103966"/>
                <a:gd name="connsiteX92" fmla="*/ 1365249 w 3028950"/>
                <a:gd name="connsiteY92" fmla="*/ 1706033 h 2103966"/>
                <a:gd name="connsiteX93" fmla="*/ 1437216 w 3028950"/>
                <a:gd name="connsiteY93" fmla="*/ 1699684 h 2103966"/>
                <a:gd name="connsiteX94" fmla="*/ 1460500 w 3028950"/>
                <a:gd name="connsiteY94" fmla="*/ 1718734 h 2103966"/>
                <a:gd name="connsiteX95" fmla="*/ 1498600 w 3028950"/>
                <a:gd name="connsiteY95" fmla="*/ 1718734 h 2103966"/>
                <a:gd name="connsiteX96" fmla="*/ 1498600 w 3028950"/>
                <a:gd name="connsiteY96" fmla="*/ 1752600 h 2103966"/>
                <a:gd name="connsiteX97" fmla="*/ 1515533 w 3028950"/>
                <a:gd name="connsiteY97" fmla="*/ 1752600 h 2103966"/>
                <a:gd name="connsiteX98" fmla="*/ 1515533 w 3028950"/>
                <a:gd name="connsiteY98" fmla="*/ 1773767 h 2103966"/>
                <a:gd name="connsiteX99" fmla="*/ 1549400 w 3028950"/>
                <a:gd name="connsiteY99" fmla="*/ 1773767 h 2103966"/>
                <a:gd name="connsiteX100" fmla="*/ 1549400 w 3028950"/>
                <a:gd name="connsiteY100" fmla="*/ 1799167 h 2103966"/>
                <a:gd name="connsiteX101" fmla="*/ 1595967 w 3028950"/>
                <a:gd name="connsiteY101" fmla="*/ 1799167 h 2103966"/>
                <a:gd name="connsiteX102" fmla="*/ 1595967 w 3028950"/>
                <a:gd name="connsiteY102" fmla="*/ 1824567 h 2103966"/>
                <a:gd name="connsiteX103" fmla="*/ 1659467 w 3028950"/>
                <a:gd name="connsiteY103" fmla="*/ 1824567 h 2103966"/>
                <a:gd name="connsiteX104" fmla="*/ 1659467 w 3028950"/>
                <a:gd name="connsiteY104" fmla="*/ 1849967 h 2103966"/>
                <a:gd name="connsiteX105" fmla="*/ 1718733 w 3028950"/>
                <a:gd name="connsiteY105" fmla="*/ 1849967 h 2103966"/>
                <a:gd name="connsiteX106" fmla="*/ 1718733 w 3028950"/>
                <a:gd name="connsiteY106" fmla="*/ 1862667 h 2103966"/>
                <a:gd name="connsiteX107" fmla="*/ 1718733 w 3028950"/>
                <a:gd name="connsiteY107" fmla="*/ 1862667 h 2103966"/>
                <a:gd name="connsiteX108" fmla="*/ 1748366 w 3028950"/>
                <a:gd name="connsiteY108" fmla="*/ 1892300 h 2103966"/>
                <a:gd name="connsiteX109" fmla="*/ 1807633 w 3028950"/>
                <a:gd name="connsiteY109" fmla="*/ 1892300 h 2103966"/>
                <a:gd name="connsiteX110" fmla="*/ 1807633 w 3028950"/>
                <a:gd name="connsiteY110" fmla="*/ 1926167 h 2103966"/>
                <a:gd name="connsiteX111" fmla="*/ 1883833 w 3028950"/>
                <a:gd name="connsiteY111" fmla="*/ 1926167 h 2103966"/>
                <a:gd name="connsiteX112" fmla="*/ 1883833 w 3028950"/>
                <a:gd name="connsiteY112" fmla="*/ 1938867 h 2103966"/>
                <a:gd name="connsiteX113" fmla="*/ 1985433 w 3028950"/>
                <a:gd name="connsiteY113" fmla="*/ 1938867 h 2103966"/>
                <a:gd name="connsiteX114" fmla="*/ 2002366 w 3028950"/>
                <a:gd name="connsiteY114" fmla="*/ 1955800 h 2103966"/>
                <a:gd name="connsiteX115" fmla="*/ 2108200 w 3028950"/>
                <a:gd name="connsiteY115" fmla="*/ 1955800 h 2103966"/>
                <a:gd name="connsiteX116" fmla="*/ 2108200 w 3028950"/>
                <a:gd name="connsiteY116" fmla="*/ 1968500 h 2103966"/>
                <a:gd name="connsiteX117" fmla="*/ 2163233 w 3028950"/>
                <a:gd name="connsiteY117" fmla="*/ 1968500 h 2103966"/>
                <a:gd name="connsiteX118" fmla="*/ 2163233 w 3028950"/>
                <a:gd name="connsiteY118" fmla="*/ 1981200 h 2103966"/>
                <a:gd name="connsiteX119" fmla="*/ 2243667 w 3028950"/>
                <a:gd name="connsiteY119" fmla="*/ 1981200 h 2103966"/>
                <a:gd name="connsiteX120" fmla="*/ 2243667 w 3028950"/>
                <a:gd name="connsiteY120" fmla="*/ 2015067 h 2103966"/>
                <a:gd name="connsiteX121" fmla="*/ 2362200 w 3028950"/>
                <a:gd name="connsiteY121" fmla="*/ 2015067 h 2103966"/>
                <a:gd name="connsiteX122" fmla="*/ 2362200 w 3028950"/>
                <a:gd name="connsiteY122" fmla="*/ 2032000 h 2103966"/>
                <a:gd name="connsiteX123" fmla="*/ 2857500 w 3028950"/>
                <a:gd name="connsiteY123" fmla="*/ 2032000 h 2103966"/>
                <a:gd name="connsiteX124" fmla="*/ 2857499 w 3028950"/>
                <a:gd name="connsiteY124" fmla="*/ 2103966 h 2103966"/>
                <a:gd name="connsiteX125" fmla="*/ 3028950 w 302895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58333 w 3035300"/>
                <a:gd name="connsiteY77" fmla="*/ 1515534 h 2103966"/>
                <a:gd name="connsiteX78" fmla="*/ 1113367 w 3035300"/>
                <a:gd name="connsiteY78" fmla="*/ 1515534 h 2103966"/>
                <a:gd name="connsiteX79" fmla="*/ 1113367 w 3035300"/>
                <a:gd name="connsiteY79" fmla="*/ 1545167 h 2103966"/>
                <a:gd name="connsiteX80" fmla="*/ 1151467 w 3035300"/>
                <a:gd name="connsiteY80" fmla="*/ 154516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3367 w 3035300"/>
                <a:gd name="connsiteY79" fmla="*/ 1545167 h 2103966"/>
                <a:gd name="connsiteX80" fmla="*/ 1151467 w 3035300"/>
                <a:gd name="connsiteY80" fmla="*/ 154516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3367 w 3035300"/>
                <a:gd name="connsiteY79" fmla="*/ 1545167 h 2103966"/>
                <a:gd name="connsiteX80" fmla="*/ 1146705 w 3035300"/>
                <a:gd name="connsiteY80" fmla="*/ 1527705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08604 w 3035300"/>
                <a:gd name="connsiteY79" fmla="*/ 1535642 h 2103966"/>
                <a:gd name="connsiteX80" fmla="*/ 1146705 w 3035300"/>
                <a:gd name="connsiteY80" fmla="*/ 1527705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08604 w 3035300"/>
                <a:gd name="connsiteY79" fmla="*/ 1535642 h 2103966"/>
                <a:gd name="connsiteX80" fmla="*/ 1145118 w 3035300"/>
                <a:gd name="connsiteY80" fmla="*/ 1541992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0860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604963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27667 w 3035300"/>
                <a:gd name="connsiteY84" fmla="*/ 1612900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27667 w 3035300"/>
                <a:gd name="connsiteY84" fmla="*/ 1598612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9729 w 3035300"/>
                <a:gd name="connsiteY84" fmla="*/ 1614487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9729 w 3035300"/>
                <a:gd name="connsiteY84" fmla="*/ 1608137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3497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9847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508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2074 w 3035300"/>
                <a:gd name="connsiteY91" fmla="*/ 169968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508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70011 w 3035300"/>
                <a:gd name="connsiteY91" fmla="*/ 169968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508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3035300" h="2103966">
                  <a:moveTo>
                    <a:pt x="0" y="0"/>
                  </a:moveTo>
                  <a:lnTo>
                    <a:pt x="33867" y="33867"/>
                  </a:lnTo>
                  <a:lnTo>
                    <a:pt x="88900" y="33867"/>
                  </a:lnTo>
                  <a:lnTo>
                    <a:pt x="88900" y="33867"/>
                  </a:lnTo>
                  <a:lnTo>
                    <a:pt x="118533" y="63500"/>
                  </a:lnTo>
                  <a:lnTo>
                    <a:pt x="118533" y="97367"/>
                  </a:lnTo>
                  <a:lnTo>
                    <a:pt x="173567" y="97367"/>
                  </a:lnTo>
                  <a:lnTo>
                    <a:pt x="173567" y="131234"/>
                  </a:lnTo>
                  <a:lnTo>
                    <a:pt x="207433" y="131234"/>
                  </a:lnTo>
                  <a:lnTo>
                    <a:pt x="207433" y="131234"/>
                  </a:lnTo>
                  <a:lnTo>
                    <a:pt x="237067" y="160868"/>
                  </a:lnTo>
                  <a:lnTo>
                    <a:pt x="237067" y="190500"/>
                  </a:lnTo>
                  <a:lnTo>
                    <a:pt x="275167" y="190500"/>
                  </a:lnTo>
                  <a:lnTo>
                    <a:pt x="275167" y="241300"/>
                  </a:lnTo>
                  <a:lnTo>
                    <a:pt x="317500" y="241300"/>
                  </a:lnTo>
                  <a:lnTo>
                    <a:pt x="317500" y="262467"/>
                  </a:lnTo>
                  <a:lnTo>
                    <a:pt x="338667" y="262467"/>
                  </a:lnTo>
                  <a:lnTo>
                    <a:pt x="338667" y="283634"/>
                  </a:lnTo>
                  <a:lnTo>
                    <a:pt x="351367" y="283634"/>
                  </a:lnTo>
                  <a:lnTo>
                    <a:pt x="351367" y="309034"/>
                  </a:lnTo>
                  <a:lnTo>
                    <a:pt x="376767" y="309034"/>
                  </a:lnTo>
                  <a:lnTo>
                    <a:pt x="376767" y="359834"/>
                  </a:lnTo>
                  <a:lnTo>
                    <a:pt x="406400" y="359834"/>
                  </a:lnTo>
                  <a:lnTo>
                    <a:pt x="406400" y="393700"/>
                  </a:lnTo>
                  <a:lnTo>
                    <a:pt x="419100" y="393700"/>
                  </a:lnTo>
                  <a:lnTo>
                    <a:pt x="419100" y="431800"/>
                  </a:lnTo>
                  <a:lnTo>
                    <a:pt x="436033" y="431800"/>
                  </a:lnTo>
                  <a:lnTo>
                    <a:pt x="436033" y="469900"/>
                  </a:lnTo>
                  <a:lnTo>
                    <a:pt x="452967" y="469900"/>
                  </a:lnTo>
                  <a:lnTo>
                    <a:pt x="452967" y="495300"/>
                  </a:lnTo>
                  <a:lnTo>
                    <a:pt x="482600" y="495300"/>
                  </a:lnTo>
                  <a:lnTo>
                    <a:pt x="482600" y="495300"/>
                  </a:lnTo>
                  <a:lnTo>
                    <a:pt x="503767" y="516467"/>
                  </a:lnTo>
                  <a:lnTo>
                    <a:pt x="503767" y="567267"/>
                  </a:lnTo>
                  <a:lnTo>
                    <a:pt x="533400" y="567267"/>
                  </a:lnTo>
                  <a:lnTo>
                    <a:pt x="533400" y="609600"/>
                  </a:lnTo>
                  <a:lnTo>
                    <a:pt x="546100" y="609600"/>
                  </a:lnTo>
                  <a:lnTo>
                    <a:pt x="546100" y="647700"/>
                  </a:lnTo>
                  <a:lnTo>
                    <a:pt x="563033" y="647700"/>
                  </a:lnTo>
                  <a:lnTo>
                    <a:pt x="563033" y="685800"/>
                  </a:lnTo>
                  <a:lnTo>
                    <a:pt x="584200" y="706967"/>
                  </a:lnTo>
                  <a:lnTo>
                    <a:pt x="584200" y="791634"/>
                  </a:lnTo>
                  <a:lnTo>
                    <a:pt x="613833" y="791634"/>
                  </a:lnTo>
                  <a:lnTo>
                    <a:pt x="613833" y="812800"/>
                  </a:lnTo>
                  <a:lnTo>
                    <a:pt x="643467" y="812800"/>
                  </a:lnTo>
                  <a:lnTo>
                    <a:pt x="643467" y="859367"/>
                  </a:lnTo>
                  <a:lnTo>
                    <a:pt x="656167" y="859367"/>
                  </a:lnTo>
                  <a:lnTo>
                    <a:pt x="656167" y="884767"/>
                  </a:lnTo>
                  <a:lnTo>
                    <a:pt x="681567" y="884767"/>
                  </a:lnTo>
                  <a:lnTo>
                    <a:pt x="681567" y="956734"/>
                  </a:lnTo>
                  <a:lnTo>
                    <a:pt x="698500" y="956734"/>
                  </a:lnTo>
                  <a:lnTo>
                    <a:pt x="704850" y="1037166"/>
                  </a:lnTo>
                  <a:lnTo>
                    <a:pt x="745067" y="1054100"/>
                  </a:lnTo>
                  <a:lnTo>
                    <a:pt x="745067" y="1075267"/>
                  </a:lnTo>
                  <a:lnTo>
                    <a:pt x="800100" y="1075267"/>
                  </a:lnTo>
                  <a:lnTo>
                    <a:pt x="800100" y="1104900"/>
                  </a:lnTo>
                  <a:lnTo>
                    <a:pt x="833967" y="1104900"/>
                  </a:lnTo>
                  <a:lnTo>
                    <a:pt x="833967" y="1151467"/>
                  </a:lnTo>
                  <a:lnTo>
                    <a:pt x="863600" y="1151467"/>
                  </a:lnTo>
                  <a:lnTo>
                    <a:pt x="863600" y="1193800"/>
                  </a:lnTo>
                  <a:lnTo>
                    <a:pt x="889000" y="1193800"/>
                  </a:lnTo>
                  <a:lnTo>
                    <a:pt x="889000" y="1219200"/>
                  </a:lnTo>
                  <a:lnTo>
                    <a:pt x="905933" y="1219200"/>
                  </a:lnTo>
                  <a:lnTo>
                    <a:pt x="905933" y="1219200"/>
                  </a:lnTo>
                  <a:lnTo>
                    <a:pt x="935567" y="1248834"/>
                  </a:lnTo>
                  <a:lnTo>
                    <a:pt x="935567" y="1291167"/>
                  </a:lnTo>
                  <a:lnTo>
                    <a:pt x="960967" y="1291167"/>
                  </a:lnTo>
                  <a:lnTo>
                    <a:pt x="960967" y="1320800"/>
                  </a:lnTo>
                  <a:lnTo>
                    <a:pt x="977900" y="1320800"/>
                  </a:lnTo>
                  <a:lnTo>
                    <a:pt x="977900" y="1363134"/>
                  </a:lnTo>
                  <a:lnTo>
                    <a:pt x="1007533" y="1363134"/>
                  </a:lnTo>
                  <a:lnTo>
                    <a:pt x="1007533" y="1405467"/>
                  </a:lnTo>
                  <a:lnTo>
                    <a:pt x="1045633" y="1405467"/>
                  </a:lnTo>
                  <a:lnTo>
                    <a:pt x="1045633" y="1435100"/>
                  </a:lnTo>
                  <a:lnTo>
                    <a:pt x="1058333" y="1435100"/>
                  </a:lnTo>
                  <a:lnTo>
                    <a:pt x="1058333" y="1473200"/>
                  </a:lnTo>
                  <a:lnTo>
                    <a:pt x="1058333" y="1473200"/>
                  </a:lnTo>
                  <a:lnTo>
                    <a:pt x="1083733" y="1494896"/>
                  </a:lnTo>
                  <a:lnTo>
                    <a:pt x="1113367" y="1515534"/>
                  </a:lnTo>
                  <a:lnTo>
                    <a:pt x="1114954" y="1535642"/>
                  </a:lnTo>
                  <a:lnTo>
                    <a:pt x="1151468" y="1538817"/>
                  </a:lnTo>
                  <a:cubicBezTo>
                    <a:pt x="1151468" y="1549400"/>
                    <a:pt x="1151467" y="1559984"/>
                    <a:pt x="1151467" y="1570567"/>
                  </a:cubicBezTo>
                  <a:lnTo>
                    <a:pt x="1198033" y="1570567"/>
                  </a:lnTo>
                  <a:cubicBezTo>
                    <a:pt x="1198210" y="1582032"/>
                    <a:pt x="1198386" y="1587148"/>
                    <a:pt x="1198563" y="1598613"/>
                  </a:cubicBezTo>
                  <a:lnTo>
                    <a:pt x="1218142" y="1612899"/>
                  </a:lnTo>
                  <a:lnTo>
                    <a:pt x="1257300" y="1612900"/>
                  </a:lnTo>
                  <a:lnTo>
                    <a:pt x="1257300" y="1646767"/>
                  </a:lnTo>
                  <a:lnTo>
                    <a:pt x="1295400" y="1646767"/>
                  </a:lnTo>
                  <a:lnTo>
                    <a:pt x="1295400" y="1676400"/>
                  </a:lnTo>
                  <a:lnTo>
                    <a:pt x="1367367" y="1676400"/>
                  </a:lnTo>
                  <a:lnTo>
                    <a:pt x="1367367" y="1676400"/>
                  </a:lnTo>
                  <a:lnTo>
                    <a:pt x="1370011" y="1699683"/>
                  </a:lnTo>
                  <a:lnTo>
                    <a:pt x="1437216" y="1699684"/>
                  </a:lnTo>
                  <a:lnTo>
                    <a:pt x="1454150" y="1725084"/>
                  </a:lnTo>
                  <a:lnTo>
                    <a:pt x="1497012" y="1725084"/>
                  </a:lnTo>
                  <a:cubicBezTo>
                    <a:pt x="1497541" y="1734785"/>
                    <a:pt x="1498071" y="1742899"/>
                    <a:pt x="1498600" y="1752600"/>
                  </a:cubicBezTo>
                  <a:lnTo>
                    <a:pt x="1515533" y="1752600"/>
                  </a:lnTo>
                  <a:lnTo>
                    <a:pt x="1515533" y="1773767"/>
                  </a:lnTo>
                  <a:lnTo>
                    <a:pt x="1549400" y="1773767"/>
                  </a:lnTo>
                  <a:lnTo>
                    <a:pt x="1549400" y="1799167"/>
                  </a:lnTo>
                  <a:lnTo>
                    <a:pt x="1595967" y="1799167"/>
                  </a:lnTo>
                  <a:lnTo>
                    <a:pt x="1595967" y="1824567"/>
                  </a:lnTo>
                  <a:lnTo>
                    <a:pt x="1659467" y="1824567"/>
                  </a:lnTo>
                  <a:lnTo>
                    <a:pt x="1659467" y="1849967"/>
                  </a:lnTo>
                  <a:lnTo>
                    <a:pt x="1718733" y="1849967"/>
                  </a:lnTo>
                  <a:lnTo>
                    <a:pt x="1718733" y="1862667"/>
                  </a:lnTo>
                  <a:lnTo>
                    <a:pt x="1718733" y="1862667"/>
                  </a:lnTo>
                  <a:lnTo>
                    <a:pt x="1748366" y="1892300"/>
                  </a:lnTo>
                  <a:lnTo>
                    <a:pt x="1807633" y="1892300"/>
                  </a:lnTo>
                  <a:lnTo>
                    <a:pt x="1807633" y="1926167"/>
                  </a:lnTo>
                  <a:lnTo>
                    <a:pt x="1883833" y="1926167"/>
                  </a:lnTo>
                  <a:lnTo>
                    <a:pt x="1883833" y="1938867"/>
                  </a:lnTo>
                  <a:lnTo>
                    <a:pt x="1985433" y="1938867"/>
                  </a:lnTo>
                  <a:lnTo>
                    <a:pt x="2002366" y="1955800"/>
                  </a:lnTo>
                  <a:lnTo>
                    <a:pt x="2108200" y="1955800"/>
                  </a:lnTo>
                  <a:lnTo>
                    <a:pt x="2108200" y="1968500"/>
                  </a:lnTo>
                  <a:lnTo>
                    <a:pt x="2163233" y="1968500"/>
                  </a:lnTo>
                  <a:lnTo>
                    <a:pt x="2163233" y="1981200"/>
                  </a:lnTo>
                  <a:lnTo>
                    <a:pt x="2243667" y="1981200"/>
                  </a:lnTo>
                  <a:lnTo>
                    <a:pt x="2243667" y="2015067"/>
                  </a:lnTo>
                  <a:lnTo>
                    <a:pt x="2362200" y="2015067"/>
                  </a:lnTo>
                  <a:lnTo>
                    <a:pt x="2362200" y="2032000"/>
                  </a:lnTo>
                  <a:lnTo>
                    <a:pt x="2857500" y="2032000"/>
                  </a:lnTo>
                  <a:cubicBezTo>
                    <a:pt x="2856794" y="2059517"/>
                    <a:pt x="2858205" y="2076449"/>
                    <a:pt x="2857499" y="2103966"/>
                  </a:cubicBezTo>
                  <a:lnTo>
                    <a:pt x="3035300" y="2097618"/>
                  </a:lnTo>
                </a:path>
              </a:pathLst>
            </a:custGeom>
            <a:noFill/>
            <a:ln w="19050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136" name="Straight Connector 222">
              <a:extLst>
                <a:ext uri="{FF2B5EF4-FFF2-40B4-BE49-F238E27FC236}">
                  <a16:creationId xmlns:a16="http://schemas.microsoft.com/office/drawing/2014/main" xmlns="" id="{4408520E-D5CE-0192-2159-753BC297B851}"/>
                </a:ext>
              </a:extLst>
            </p:cNvPr>
            <p:cNvCxnSpPr/>
            <p:nvPr/>
          </p:nvCxnSpPr>
          <p:spPr bwMode="auto">
            <a:xfrm>
              <a:off x="6764193" y="395664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37" name="Straight Connector 223">
              <a:extLst>
                <a:ext uri="{FF2B5EF4-FFF2-40B4-BE49-F238E27FC236}">
                  <a16:creationId xmlns:a16="http://schemas.microsoft.com/office/drawing/2014/main" xmlns="" id="{90051184-8B5B-DC3A-8DE1-839412B170BB}"/>
                </a:ext>
              </a:extLst>
            </p:cNvPr>
            <p:cNvCxnSpPr/>
            <p:nvPr/>
          </p:nvCxnSpPr>
          <p:spPr bwMode="auto">
            <a:xfrm>
              <a:off x="6877584" y="402637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38" name="Straight Connector 224">
              <a:extLst>
                <a:ext uri="{FF2B5EF4-FFF2-40B4-BE49-F238E27FC236}">
                  <a16:creationId xmlns:a16="http://schemas.microsoft.com/office/drawing/2014/main" xmlns="" id="{E479A9A9-2128-4701-7FCF-91406FC922AF}"/>
                </a:ext>
              </a:extLst>
            </p:cNvPr>
            <p:cNvCxnSpPr/>
            <p:nvPr/>
          </p:nvCxnSpPr>
          <p:spPr bwMode="auto">
            <a:xfrm>
              <a:off x="7204838" y="409945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39" name="Straight Connector 225">
              <a:extLst>
                <a:ext uri="{FF2B5EF4-FFF2-40B4-BE49-F238E27FC236}">
                  <a16:creationId xmlns:a16="http://schemas.microsoft.com/office/drawing/2014/main" xmlns="" id="{DDB71BA4-4F3E-F603-5CD8-DE51F677D099}"/>
                </a:ext>
              </a:extLst>
            </p:cNvPr>
            <p:cNvCxnSpPr/>
            <p:nvPr/>
          </p:nvCxnSpPr>
          <p:spPr bwMode="auto">
            <a:xfrm>
              <a:off x="7242157" y="409945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0" name="Straight Connector 226">
              <a:extLst>
                <a:ext uri="{FF2B5EF4-FFF2-40B4-BE49-F238E27FC236}">
                  <a16:creationId xmlns:a16="http://schemas.microsoft.com/office/drawing/2014/main" xmlns="" id="{C2A1E384-8743-7302-7382-4D2903CC30CF}"/>
                </a:ext>
              </a:extLst>
            </p:cNvPr>
            <p:cNvCxnSpPr/>
            <p:nvPr/>
          </p:nvCxnSpPr>
          <p:spPr bwMode="auto">
            <a:xfrm>
              <a:off x="7270863" y="410736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1" name="Straight Connector 227">
              <a:extLst>
                <a:ext uri="{FF2B5EF4-FFF2-40B4-BE49-F238E27FC236}">
                  <a16:creationId xmlns:a16="http://schemas.microsoft.com/office/drawing/2014/main" xmlns="" id="{D71A967F-E30A-8DD5-747D-B75CDA325F89}"/>
                </a:ext>
              </a:extLst>
            </p:cNvPr>
            <p:cNvCxnSpPr/>
            <p:nvPr/>
          </p:nvCxnSpPr>
          <p:spPr bwMode="auto">
            <a:xfrm>
              <a:off x="7300021" y="411523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2" name="Straight Connector 228">
              <a:extLst>
                <a:ext uri="{FF2B5EF4-FFF2-40B4-BE49-F238E27FC236}">
                  <a16:creationId xmlns:a16="http://schemas.microsoft.com/office/drawing/2014/main" xmlns="" id="{09851485-97A8-697F-5712-7B3DA7A1C91F}"/>
                </a:ext>
              </a:extLst>
            </p:cNvPr>
            <p:cNvCxnSpPr/>
            <p:nvPr/>
          </p:nvCxnSpPr>
          <p:spPr bwMode="auto">
            <a:xfrm>
              <a:off x="7327655" y="413599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3" name="Straight Connector 229">
              <a:extLst>
                <a:ext uri="{FF2B5EF4-FFF2-40B4-BE49-F238E27FC236}">
                  <a16:creationId xmlns:a16="http://schemas.microsoft.com/office/drawing/2014/main" xmlns="" id="{A8B718D4-06C1-D978-FD07-863EB6E358F1}"/>
                </a:ext>
              </a:extLst>
            </p:cNvPr>
            <p:cNvCxnSpPr/>
            <p:nvPr/>
          </p:nvCxnSpPr>
          <p:spPr bwMode="auto">
            <a:xfrm>
              <a:off x="7392244" y="412806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4" name="Straight Connector 230">
              <a:extLst>
                <a:ext uri="{FF2B5EF4-FFF2-40B4-BE49-F238E27FC236}">
                  <a16:creationId xmlns:a16="http://schemas.microsoft.com/office/drawing/2014/main" xmlns="" id="{CC731BB4-10BF-DC95-4E11-54E28899B3B1}"/>
                </a:ext>
              </a:extLst>
            </p:cNvPr>
            <p:cNvCxnSpPr/>
            <p:nvPr/>
          </p:nvCxnSpPr>
          <p:spPr bwMode="auto">
            <a:xfrm>
              <a:off x="7421040" y="413596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5" name="Straight Connector 231">
              <a:extLst>
                <a:ext uri="{FF2B5EF4-FFF2-40B4-BE49-F238E27FC236}">
                  <a16:creationId xmlns:a16="http://schemas.microsoft.com/office/drawing/2014/main" xmlns="" id="{F3C5BB79-F776-5C0D-E0A0-0B3B161CFC34}"/>
                </a:ext>
              </a:extLst>
            </p:cNvPr>
            <p:cNvCxnSpPr/>
            <p:nvPr/>
          </p:nvCxnSpPr>
          <p:spPr bwMode="auto">
            <a:xfrm>
              <a:off x="7448565" y="413438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6" name="Straight Connector 232">
              <a:extLst>
                <a:ext uri="{FF2B5EF4-FFF2-40B4-BE49-F238E27FC236}">
                  <a16:creationId xmlns:a16="http://schemas.microsoft.com/office/drawing/2014/main" xmlns="" id="{0E778C09-AB86-C220-FC10-BF9C9275CF39}"/>
                </a:ext>
              </a:extLst>
            </p:cNvPr>
            <p:cNvCxnSpPr/>
            <p:nvPr/>
          </p:nvCxnSpPr>
          <p:spPr bwMode="auto">
            <a:xfrm>
              <a:off x="7477271" y="413596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7" name="Straight Connector 233">
              <a:extLst>
                <a:ext uri="{FF2B5EF4-FFF2-40B4-BE49-F238E27FC236}">
                  <a16:creationId xmlns:a16="http://schemas.microsoft.com/office/drawing/2014/main" xmlns="" id="{0268E244-AAB3-6501-B8C1-F918D14DA323}"/>
                </a:ext>
              </a:extLst>
            </p:cNvPr>
            <p:cNvCxnSpPr/>
            <p:nvPr/>
          </p:nvCxnSpPr>
          <p:spPr bwMode="auto">
            <a:xfrm>
              <a:off x="7504543" y="413596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8" name="Straight Connector 234">
              <a:extLst>
                <a:ext uri="{FF2B5EF4-FFF2-40B4-BE49-F238E27FC236}">
                  <a16:creationId xmlns:a16="http://schemas.microsoft.com/office/drawing/2014/main" xmlns="" id="{08642F47-881C-59EB-120B-971000C6BBDC}"/>
                </a:ext>
              </a:extLst>
            </p:cNvPr>
            <p:cNvCxnSpPr/>
            <p:nvPr/>
          </p:nvCxnSpPr>
          <p:spPr bwMode="auto">
            <a:xfrm>
              <a:off x="7567697" y="4137524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9" name="Straight Connector 235">
              <a:extLst>
                <a:ext uri="{FF2B5EF4-FFF2-40B4-BE49-F238E27FC236}">
                  <a16:creationId xmlns:a16="http://schemas.microsoft.com/office/drawing/2014/main" xmlns="" id="{71E4F0E3-1510-274F-9A27-745A70973DEE}"/>
                </a:ext>
              </a:extLst>
            </p:cNvPr>
            <p:cNvCxnSpPr/>
            <p:nvPr/>
          </p:nvCxnSpPr>
          <p:spPr bwMode="auto">
            <a:xfrm>
              <a:off x="7598353" y="415178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0" name="Straight Connector 236">
              <a:extLst>
                <a:ext uri="{FF2B5EF4-FFF2-40B4-BE49-F238E27FC236}">
                  <a16:creationId xmlns:a16="http://schemas.microsoft.com/office/drawing/2014/main" xmlns="" id="{8DA0624F-A356-464A-5757-5A088DF430A3}"/>
                </a:ext>
              </a:extLst>
            </p:cNvPr>
            <p:cNvCxnSpPr/>
            <p:nvPr/>
          </p:nvCxnSpPr>
          <p:spPr bwMode="auto">
            <a:xfrm>
              <a:off x="7654331" y="415178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1" name="Straight Connector 237">
              <a:extLst>
                <a:ext uri="{FF2B5EF4-FFF2-40B4-BE49-F238E27FC236}">
                  <a16:creationId xmlns:a16="http://schemas.microsoft.com/office/drawing/2014/main" xmlns="" id="{CFB3C611-B55E-74A9-2218-4BC4F49057D8}"/>
                </a:ext>
              </a:extLst>
            </p:cNvPr>
            <p:cNvCxnSpPr/>
            <p:nvPr/>
          </p:nvCxnSpPr>
          <p:spPr bwMode="auto">
            <a:xfrm>
              <a:off x="7676607" y="415178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2" name="Straight Connector 238">
              <a:extLst>
                <a:ext uri="{FF2B5EF4-FFF2-40B4-BE49-F238E27FC236}">
                  <a16:creationId xmlns:a16="http://schemas.microsoft.com/office/drawing/2014/main" xmlns="" id="{29DE20A6-CE5D-4417-90E5-D3BA18FDEF30}"/>
                </a:ext>
              </a:extLst>
            </p:cNvPr>
            <p:cNvCxnSpPr/>
            <p:nvPr/>
          </p:nvCxnSpPr>
          <p:spPr bwMode="auto">
            <a:xfrm>
              <a:off x="7702443" y="415178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3" name="Straight Connector 239">
              <a:extLst>
                <a:ext uri="{FF2B5EF4-FFF2-40B4-BE49-F238E27FC236}">
                  <a16:creationId xmlns:a16="http://schemas.microsoft.com/office/drawing/2014/main" xmlns="" id="{E7AABB65-A3B3-0B5D-2DDD-E6769901BC41}"/>
                </a:ext>
              </a:extLst>
            </p:cNvPr>
            <p:cNvCxnSpPr/>
            <p:nvPr/>
          </p:nvCxnSpPr>
          <p:spPr bwMode="auto">
            <a:xfrm>
              <a:off x="7624188" y="415178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4" name="Straight Connector 240">
              <a:extLst>
                <a:ext uri="{FF2B5EF4-FFF2-40B4-BE49-F238E27FC236}">
                  <a16:creationId xmlns:a16="http://schemas.microsoft.com/office/drawing/2014/main" xmlns="" id="{D6B559E7-B7F3-581D-FC5E-5A1F50B53EF2}"/>
                </a:ext>
              </a:extLst>
            </p:cNvPr>
            <p:cNvCxnSpPr/>
            <p:nvPr/>
          </p:nvCxnSpPr>
          <p:spPr bwMode="auto">
            <a:xfrm>
              <a:off x="7771393" y="415178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5" name="Straight Connector 241">
              <a:extLst>
                <a:ext uri="{FF2B5EF4-FFF2-40B4-BE49-F238E27FC236}">
                  <a16:creationId xmlns:a16="http://schemas.microsoft.com/office/drawing/2014/main" xmlns="" id="{9B70C4BD-4974-FDB8-F022-DB267F3C92E2}"/>
                </a:ext>
              </a:extLst>
            </p:cNvPr>
            <p:cNvCxnSpPr/>
            <p:nvPr/>
          </p:nvCxnSpPr>
          <p:spPr bwMode="auto">
            <a:xfrm>
              <a:off x="7792923" y="415178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6" name="Straight Connector 242">
              <a:extLst>
                <a:ext uri="{FF2B5EF4-FFF2-40B4-BE49-F238E27FC236}">
                  <a16:creationId xmlns:a16="http://schemas.microsoft.com/office/drawing/2014/main" xmlns="" id="{00E34190-1E51-D27A-1C21-E98D1F055DF4}"/>
                </a:ext>
              </a:extLst>
            </p:cNvPr>
            <p:cNvCxnSpPr/>
            <p:nvPr/>
          </p:nvCxnSpPr>
          <p:spPr bwMode="auto">
            <a:xfrm>
              <a:off x="7821629" y="415178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7" name="Straight Connector 243">
              <a:extLst>
                <a:ext uri="{FF2B5EF4-FFF2-40B4-BE49-F238E27FC236}">
                  <a16:creationId xmlns:a16="http://schemas.microsoft.com/office/drawing/2014/main" xmlns="" id="{76633A71-69E0-1B61-F701-3F12D0B61B90}"/>
                </a:ext>
              </a:extLst>
            </p:cNvPr>
            <p:cNvCxnSpPr/>
            <p:nvPr/>
          </p:nvCxnSpPr>
          <p:spPr bwMode="auto">
            <a:xfrm>
              <a:off x="7851772" y="415178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8" name="Straight Connector 244">
              <a:extLst>
                <a:ext uri="{FF2B5EF4-FFF2-40B4-BE49-F238E27FC236}">
                  <a16:creationId xmlns:a16="http://schemas.microsoft.com/office/drawing/2014/main" xmlns="" id="{879E9AA1-2C45-AE9B-C0C0-2452FBF9F6A7}"/>
                </a:ext>
              </a:extLst>
            </p:cNvPr>
            <p:cNvCxnSpPr/>
            <p:nvPr/>
          </p:nvCxnSpPr>
          <p:spPr bwMode="auto">
            <a:xfrm>
              <a:off x="7877607" y="422486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9" name="Straight Connector 245">
              <a:extLst>
                <a:ext uri="{FF2B5EF4-FFF2-40B4-BE49-F238E27FC236}">
                  <a16:creationId xmlns:a16="http://schemas.microsoft.com/office/drawing/2014/main" xmlns="" id="{C6BCDC1B-273E-4992-563D-2F8C402C0B51}"/>
                </a:ext>
              </a:extLst>
            </p:cNvPr>
            <p:cNvCxnSpPr/>
            <p:nvPr/>
          </p:nvCxnSpPr>
          <p:spPr bwMode="auto">
            <a:xfrm>
              <a:off x="7902556" y="422486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0" name="Straight Connector 246">
              <a:extLst>
                <a:ext uri="{FF2B5EF4-FFF2-40B4-BE49-F238E27FC236}">
                  <a16:creationId xmlns:a16="http://schemas.microsoft.com/office/drawing/2014/main" xmlns="" id="{B53F35B6-2344-39EE-509C-2AA22BD6149C}"/>
                </a:ext>
              </a:extLst>
            </p:cNvPr>
            <p:cNvCxnSpPr/>
            <p:nvPr/>
          </p:nvCxnSpPr>
          <p:spPr bwMode="auto">
            <a:xfrm>
              <a:off x="8025994" y="422486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196" name="Groupe 1195">
            <a:extLst>
              <a:ext uri="{FF2B5EF4-FFF2-40B4-BE49-F238E27FC236}">
                <a16:creationId xmlns:a16="http://schemas.microsoft.com/office/drawing/2014/main" xmlns="" id="{6E3189D6-0900-13F6-A5AF-E94294CED457}"/>
              </a:ext>
            </a:extLst>
          </p:cNvPr>
          <p:cNvGrpSpPr/>
          <p:nvPr/>
        </p:nvGrpSpPr>
        <p:grpSpPr>
          <a:xfrm>
            <a:off x="5263811" y="2180759"/>
            <a:ext cx="2740511" cy="1974583"/>
            <a:chOff x="5263811" y="2180759"/>
            <a:chExt cx="2740511" cy="1974583"/>
          </a:xfrm>
        </p:grpSpPr>
        <p:sp>
          <p:nvSpPr>
            <p:cNvPr id="1135" name="Freeform: Shape 220">
              <a:extLst>
                <a:ext uri="{FF2B5EF4-FFF2-40B4-BE49-F238E27FC236}">
                  <a16:creationId xmlns:a16="http://schemas.microsoft.com/office/drawing/2014/main" xmlns="" id="{0CF4E541-C486-CB77-C951-6487046CDCC2}"/>
                </a:ext>
              </a:extLst>
            </p:cNvPr>
            <p:cNvSpPr/>
            <p:nvPr/>
          </p:nvSpPr>
          <p:spPr bwMode="auto">
            <a:xfrm>
              <a:off x="5263811" y="2180759"/>
              <a:ext cx="2740511" cy="1960033"/>
            </a:xfrm>
            <a:custGeom>
              <a:avLst/>
              <a:gdLst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52600 w 3031067"/>
                <a:gd name="connsiteY28" fmla="*/ 1727200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6934 w 3031067"/>
                <a:gd name="connsiteY48" fmla="*/ 1439333 h 1960033"/>
                <a:gd name="connsiteX49" fmla="*/ 1231900 w 3031067"/>
                <a:gd name="connsiteY49" fmla="*/ 1439333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52600 w 3031067"/>
                <a:gd name="connsiteY28" fmla="*/ 1727200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6934 w 3031067"/>
                <a:gd name="connsiteY48" fmla="*/ 1439333 h 1960033"/>
                <a:gd name="connsiteX49" fmla="*/ 1231900 w 3031067"/>
                <a:gd name="connsiteY49" fmla="*/ 1439333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52600 w 3031067"/>
                <a:gd name="connsiteY28" fmla="*/ 1727200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6934 w 3031067"/>
                <a:gd name="connsiteY48" fmla="*/ 14393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52600 w 3031067"/>
                <a:gd name="connsiteY28" fmla="*/ 1727200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6066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1700 w 3031067"/>
                <a:gd name="connsiteY67" fmla="*/ 1126066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84767 w 3031067"/>
                <a:gd name="connsiteY68" fmla="*/ 10964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270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16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16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16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16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800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800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4501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800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32317 w 3031067"/>
                <a:gd name="connsiteY97" fmla="*/ 330200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800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32317 w 3031067"/>
                <a:gd name="connsiteY97" fmla="*/ 330200 h 1960033"/>
                <a:gd name="connsiteX98" fmla="*/ 328083 w 3031067"/>
                <a:gd name="connsiteY98" fmla="*/ 311150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031067" h="1960033">
                  <a:moveTo>
                    <a:pt x="3031067" y="1960033"/>
                  </a:moveTo>
                  <a:lnTo>
                    <a:pt x="2760134" y="1960033"/>
                  </a:lnTo>
                  <a:lnTo>
                    <a:pt x="2760134" y="1947333"/>
                  </a:lnTo>
                  <a:lnTo>
                    <a:pt x="2544234" y="1947333"/>
                  </a:lnTo>
                  <a:lnTo>
                    <a:pt x="2544234" y="1926166"/>
                  </a:lnTo>
                  <a:lnTo>
                    <a:pt x="2518834" y="1926166"/>
                  </a:lnTo>
                  <a:lnTo>
                    <a:pt x="2518834" y="1917700"/>
                  </a:lnTo>
                  <a:lnTo>
                    <a:pt x="2429934" y="1917700"/>
                  </a:lnTo>
                  <a:lnTo>
                    <a:pt x="2429934" y="1905000"/>
                  </a:lnTo>
                  <a:lnTo>
                    <a:pt x="2311400" y="1905000"/>
                  </a:lnTo>
                  <a:lnTo>
                    <a:pt x="2311400" y="1896533"/>
                  </a:lnTo>
                  <a:lnTo>
                    <a:pt x="2260600" y="1896533"/>
                  </a:lnTo>
                  <a:lnTo>
                    <a:pt x="2260600" y="1896533"/>
                  </a:lnTo>
                  <a:lnTo>
                    <a:pt x="2260600" y="1871133"/>
                  </a:lnTo>
                  <a:lnTo>
                    <a:pt x="2197100" y="1871133"/>
                  </a:lnTo>
                  <a:lnTo>
                    <a:pt x="2197100" y="1871133"/>
                  </a:lnTo>
                  <a:lnTo>
                    <a:pt x="2175934" y="1849967"/>
                  </a:lnTo>
                  <a:lnTo>
                    <a:pt x="2087034" y="1849967"/>
                  </a:lnTo>
                  <a:lnTo>
                    <a:pt x="2087034" y="1841500"/>
                  </a:lnTo>
                  <a:lnTo>
                    <a:pt x="2032000" y="1841500"/>
                  </a:lnTo>
                  <a:lnTo>
                    <a:pt x="2032000" y="1820333"/>
                  </a:lnTo>
                  <a:lnTo>
                    <a:pt x="1972734" y="1820333"/>
                  </a:lnTo>
                  <a:lnTo>
                    <a:pt x="1972734" y="1790700"/>
                  </a:lnTo>
                  <a:lnTo>
                    <a:pt x="1862667" y="1790700"/>
                  </a:lnTo>
                  <a:lnTo>
                    <a:pt x="1862667" y="1761066"/>
                  </a:lnTo>
                  <a:lnTo>
                    <a:pt x="1803400" y="1761066"/>
                  </a:lnTo>
                  <a:lnTo>
                    <a:pt x="1803400" y="1761066"/>
                  </a:lnTo>
                  <a:lnTo>
                    <a:pt x="1769533" y="1761066"/>
                  </a:lnTo>
                  <a:lnTo>
                    <a:pt x="1765300" y="1729317"/>
                  </a:lnTo>
                  <a:lnTo>
                    <a:pt x="1701800" y="1727200"/>
                  </a:lnTo>
                  <a:lnTo>
                    <a:pt x="1701800" y="1680633"/>
                  </a:lnTo>
                  <a:lnTo>
                    <a:pt x="1659467" y="1680633"/>
                  </a:lnTo>
                  <a:lnTo>
                    <a:pt x="1638300" y="1659466"/>
                  </a:lnTo>
                  <a:lnTo>
                    <a:pt x="1579034" y="1659466"/>
                  </a:lnTo>
                  <a:lnTo>
                    <a:pt x="1579034" y="1659466"/>
                  </a:lnTo>
                  <a:lnTo>
                    <a:pt x="1579034" y="1634066"/>
                  </a:lnTo>
                  <a:lnTo>
                    <a:pt x="1528234" y="1634066"/>
                  </a:lnTo>
                  <a:lnTo>
                    <a:pt x="1528234" y="1595966"/>
                  </a:lnTo>
                  <a:lnTo>
                    <a:pt x="1494367" y="1595966"/>
                  </a:lnTo>
                  <a:lnTo>
                    <a:pt x="1494367" y="1562100"/>
                  </a:lnTo>
                  <a:lnTo>
                    <a:pt x="1452034" y="1562100"/>
                  </a:lnTo>
                  <a:lnTo>
                    <a:pt x="1452034" y="1562100"/>
                  </a:lnTo>
                  <a:lnTo>
                    <a:pt x="1452034" y="1524000"/>
                  </a:lnTo>
                  <a:lnTo>
                    <a:pt x="1409700" y="1524000"/>
                  </a:lnTo>
                  <a:lnTo>
                    <a:pt x="1409700" y="1502833"/>
                  </a:lnTo>
                  <a:lnTo>
                    <a:pt x="1350434" y="1502833"/>
                  </a:lnTo>
                  <a:lnTo>
                    <a:pt x="1350434" y="1473200"/>
                  </a:lnTo>
                  <a:lnTo>
                    <a:pt x="1286934" y="1473200"/>
                  </a:lnTo>
                  <a:lnTo>
                    <a:pt x="1282701" y="1452033"/>
                  </a:lnTo>
                  <a:lnTo>
                    <a:pt x="1248834" y="1454150"/>
                  </a:lnTo>
                  <a:lnTo>
                    <a:pt x="1219200" y="1426633"/>
                  </a:lnTo>
                  <a:lnTo>
                    <a:pt x="1185334" y="1426633"/>
                  </a:lnTo>
                  <a:lnTo>
                    <a:pt x="1185334" y="1384300"/>
                  </a:lnTo>
                  <a:lnTo>
                    <a:pt x="1147234" y="1384300"/>
                  </a:lnTo>
                  <a:lnTo>
                    <a:pt x="1147234" y="1346200"/>
                  </a:lnTo>
                  <a:lnTo>
                    <a:pt x="1126067" y="1346200"/>
                  </a:lnTo>
                  <a:lnTo>
                    <a:pt x="1126067" y="1303866"/>
                  </a:lnTo>
                  <a:lnTo>
                    <a:pt x="1096434" y="1303866"/>
                  </a:lnTo>
                  <a:lnTo>
                    <a:pt x="1096434" y="1265766"/>
                  </a:lnTo>
                  <a:lnTo>
                    <a:pt x="1062567" y="1265766"/>
                  </a:lnTo>
                  <a:lnTo>
                    <a:pt x="1062567" y="1248833"/>
                  </a:lnTo>
                  <a:lnTo>
                    <a:pt x="1011767" y="1248833"/>
                  </a:lnTo>
                  <a:lnTo>
                    <a:pt x="1011767" y="1206500"/>
                  </a:lnTo>
                  <a:lnTo>
                    <a:pt x="994834" y="1206500"/>
                  </a:lnTo>
                  <a:lnTo>
                    <a:pt x="994834" y="1168400"/>
                  </a:lnTo>
                  <a:lnTo>
                    <a:pt x="956734" y="1168400"/>
                  </a:lnTo>
                  <a:lnTo>
                    <a:pt x="956734" y="1136649"/>
                  </a:lnTo>
                  <a:lnTo>
                    <a:pt x="905933" y="1138766"/>
                  </a:lnTo>
                  <a:lnTo>
                    <a:pt x="899584" y="1087967"/>
                  </a:lnTo>
                  <a:lnTo>
                    <a:pt x="846667" y="1071033"/>
                  </a:lnTo>
                  <a:lnTo>
                    <a:pt x="846667" y="1071033"/>
                  </a:lnTo>
                  <a:lnTo>
                    <a:pt x="838200" y="1035049"/>
                  </a:lnTo>
                  <a:lnTo>
                    <a:pt x="808566" y="1037166"/>
                  </a:lnTo>
                  <a:lnTo>
                    <a:pt x="753534" y="986366"/>
                  </a:lnTo>
                  <a:lnTo>
                    <a:pt x="753534" y="931333"/>
                  </a:lnTo>
                  <a:lnTo>
                    <a:pt x="728134" y="931333"/>
                  </a:lnTo>
                  <a:lnTo>
                    <a:pt x="728134" y="867833"/>
                  </a:lnTo>
                  <a:lnTo>
                    <a:pt x="677334" y="867833"/>
                  </a:lnTo>
                  <a:lnTo>
                    <a:pt x="647700" y="838199"/>
                  </a:lnTo>
                  <a:lnTo>
                    <a:pt x="630767" y="821266"/>
                  </a:lnTo>
                  <a:lnTo>
                    <a:pt x="630767" y="774700"/>
                  </a:lnTo>
                  <a:lnTo>
                    <a:pt x="596900" y="774700"/>
                  </a:lnTo>
                  <a:lnTo>
                    <a:pt x="596900" y="740833"/>
                  </a:lnTo>
                  <a:lnTo>
                    <a:pt x="558800" y="728133"/>
                  </a:lnTo>
                  <a:lnTo>
                    <a:pt x="508001" y="670983"/>
                  </a:lnTo>
                  <a:cubicBezTo>
                    <a:pt x="508706" y="651933"/>
                    <a:pt x="503062" y="632883"/>
                    <a:pt x="503767" y="613833"/>
                  </a:cubicBezTo>
                  <a:lnTo>
                    <a:pt x="486834" y="613833"/>
                  </a:lnTo>
                  <a:lnTo>
                    <a:pt x="486834" y="571500"/>
                  </a:lnTo>
                  <a:lnTo>
                    <a:pt x="486834" y="571500"/>
                  </a:lnTo>
                  <a:lnTo>
                    <a:pt x="450851" y="575733"/>
                  </a:lnTo>
                  <a:lnTo>
                    <a:pt x="444500" y="524933"/>
                  </a:lnTo>
                  <a:lnTo>
                    <a:pt x="419100" y="478366"/>
                  </a:lnTo>
                  <a:lnTo>
                    <a:pt x="385234" y="478366"/>
                  </a:lnTo>
                  <a:lnTo>
                    <a:pt x="385234" y="436033"/>
                  </a:lnTo>
                  <a:lnTo>
                    <a:pt x="372534" y="436033"/>
                  </a:lnTo>
                  <a:lnTo>
                    <a:pt x="372534" y="381000"/>
                  </a:lnTo>
                  <a:lnTo>
                    <a:pt x="364067" y="372533"/>
                  </a:lnTo>
                  <a:lnTo>
                    <a:pt x="332317" y="330200"/>
                  </a:lnTo>
                  <a:lnTo>
                    <a:pt x="328083" y="311150"/>
                  </a:lnTo>
                  <a:lnTo>
                    <a:pt x="292100" y="262466"/>
                  </a:lnTo>
                  <a:lnTo>
                    <a:pt x="275167" y="262466"/>
                  </a:lnTo>
                  <a:lnTo>
                    <a:pt x="275167" y="182033"/>
                  </a:lnTo>
                  <a:lnTo>
                    <a:pt x="232834" y="182033"/>
                  </a:lnTo>
                  <a:lnTo>
                    <a:pt x="232834" y="152400"/>
                  </a:lnTo>
                  <a:lnTo>
                    <a:pt x="198967" y="152400"/>
                  </a:lnTo>
                  <a:lnTo>
                    <a:pt x="198967" y="127000"/>
                  </a:lnTo>
                  <a:lnTo>
                    <a:pt x="160867" y="127000"/>
                  </a:lnTo>
                  <a:lnTo>
                    <a:pt x="160867" y="97366"/>
                  </a:lnTo>
                  <a:lnTo>
                    <a:pt x="118534" y="97366"/>
                  </a:lnTo>
                  <a:lnTo>
                    <a:pt x="118534" y="63500"/>
                  </a:lnTo>
                  <a:lnTo>
                    <a:pt x="76200" y="63500"/>
                  </a:lnTo>
                  <a:lnTo>
                    <a:pt x="76200" y="29633"/>
                  </a:lnTo>
                  <a:lnTo>
                    <a:pt x="25400" y="29633"/>
                  </a:lnTo>
                  <a:lnTo>
                    <a:pt x="2540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161" name="Straight Connector 247">
              <a:extLst>
                <a:ext uri="{FF2B5EF4-FFF2-40B4-BE49-F238E27FC236}">
                  <a16:creationId xmlns:a16="http://schemas.microsoft.com/office/drawing/2014/main" xmlns="" id="{D6954B66-6E76-CCCF-5822-8E557182AA94}"/>
                </a:ext>
              </a:extLst>
            </p:cNvPr>
            <p:cNvCxnSpPr/>
            <p:nvPr/>
          </p:nvCxnSpPr>
          <p:spPr bwMode="auto">
            <a:xfrm>
              <a:off x="7026857" y="389254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2" name="Straight Connector 248">
              <a:extLst>
                <a:ext uri="{FF2B5EF4-FFF2-40B4-BE49-F238E27FC236}">
                  <a16:creationId xmlns:a16="http://schemas.microsoft.com/office/drawing/2014/main" xmlns="" id="{D26CAA72-EF4F-2EF0-B8CC-6D71E3FFA716}"/>
                </a:ext>
              </a:extLst>
            </p:cNvPr>
            <p:cNvCxnSpPr/>
            <p:nvPr/>
          </p:nvCxnSpPr>
          <p:spPr bwMode="auto">
            <a:xfrm>
              <a:off x="7177567" y="3953284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3" name="Straight Connector 249">
              <a:extLst>
                <a:ext uri="{FF2B5EF4-FFF2-40B4-BE49-F238E27FC236}">
                  <a16:creationId xmlns:a16="http://schemas.microsoft.com/office/drawing/2014/main" xmlns="" id="{5E2E320C-BFA3-CB2A-DFF9-A5CB93E1CF5E}"/>
                </a:ext>
              </a:extLst>
            </p:cNvPr>
            <p:cNvCxnSpPr/>
            <p:nvPr/>
          </p:nvCxnSpPr>
          <p:spPr bwMode="auto">
            <a:xfrm>
              <a:off x="7203393" y="3953284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4" name="Straight Connector 250">
              <a:extLst>
                <a:ext uri="{FF2B5EF4-FFF2-40B4-BE49-F238E27FC236}">
                  <a16:creationId xmlns:a16="http://schemas.microsoft.com/office/drawing/2014/main" xmlns="" id="{6A515898-DC3B-B80F-FF22-26E559858E7D}"/>
                </a:ext>
              </a:extLst>
            </p:cNvPr>
            <p:cNvCxnSpPr/>
            <p:nvPr/>
          </p:nvCxnSpPr>
          <p:spPr bwMode="auto">
            <a:xfrm>
              <a:off x="7242138" y="3953284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5" name="Straight Connector 251">
              <a:extLst>
                <a:ext uri="{FF2B5EF4-FFF2-40B4-BE49-F238E27FC236}">
                  <a16:creationId xmlns:a16="http://schemas.microsoft.com/office/drawing/2014/main" xmlns="" id="{74F1C4B1-1293-A568-085F-78E0D6C497BA}"/>
                </a:ext>
              </a:extLst>
            </p:cNvPr>
            <p:cNvCxnSpPr/>
            <p:nvPr/>
          </p:nvCxnSpPr>
          <p:spPr bwMode="auto">
            <a:xfrm>
              <a:off x="7259362" y="396943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6" name="Straight Connector 252">
              <a:extLst>
                <a:ext uri="{FF2B5EF4-FFF2-40B4-BE49-F238E27FC236}">
                  <a16:creationId xmlns:a16="http://schemas.microsoft.com/office/drawing/2014/main" xmlns="" id="{7E38BBDD-D675-819D-98AF-30C081F3B34C}"/>
                </a:ext>
              </a:extLst>
            </p:cNvPr>
            <p:cNvCxnSpPr/>
            <p:nvPr/>
          </p:nvCxnSpPr>
          <p:spPr bwMode="auto">
            <a:xfrm>
              <a:off x="7324757" y="400597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7" name="Straight Connector 253">
              <a:extLst>
                <a:ext uri="{FF2B5EF4-FFF2-40B4-BE49-F238E27FC236}">
                  <a16:creationId xmlns:a16="http://schemas.microsoft.com/office/drawing/2014/main" xmlns="" id="{0194AF35-8A9D-ED6F-C083-BE307AAF7774}"/>
                </a:ext>
              </a:extLst>
            </p:cNvPr>
            <p:cNvCxnSpPr/>
            <p:nvPr/>
          </p:nvCxnSpPr>
          <p:spPr bwMode="auto">
            <a:xfrm>
              <a:off x="7338038" y="400597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8" name="Straight Connector 254">
              <a:extLst>
                <a:ext uri="{FF2B5EF4-FFF2-40B4-BE49-F238E27FC236}">
                  <a16:creationId xmlns:a16="http://schemas.microsoft.com/office/drawing/2014/main" xmlns="" id="{188A9C70-6EB7-46DA-9D8A-508745E0D3AE}"/>
                </a:ext>
              </a:extLst>
            </p:cNvPr>
            <p:cNvCxnSpPr/>
            <p:nvPr/>
          </p:nvCxnSpPr>
          <p:spPr bwMode="auto">
            <a:xfrm>
              <a:off x="7365622" y="400597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9" name="Straight Connector 255">
              <a:extLst>
                <a:ext uri="{FF2B5EF4-FFF2-40B4-BE49-F238E27FC236}">
                  <a16:creationId xmlns:a16="http://schemas.microsoft.com/office/drawing/2014/main" xmlns="" id="{4B1581D6-525A-E875-B785-64B1A71D1B40}"/>
                </a:ext>
              </a:extLst>
            </p:cNvPr>
            <p:cNvCxnSpPr/>
            <p:nvPr/>
          </p:nvCxnSpPr>
          <p:spPr bwMode="auto">
            <a:xfrm>
              <a:off x="7393699" y="400597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0" name="Straight Connector 256">
              <a:extLst>
                <a:ext uri="{FF2B5EF4-FFF2-40B4-BE49-F238E27FC236}">
                  <a16:creationId xmlns:a16="http://schemas.microsoft.com/office/drawing/2014/main" xmlns="" id="{65073814-3CC0-5C4C-77D8-4D08F198FC2D}"/>
                </a:ext>
              </a:extLst>
            </p:cNvPr>
            <p:cNvCxnSpPr/>
            <p:nvPr/>
          </p:nvCxnSpPr>
          <p:spPr bwMode="auto">
            <a:xfrm>
              <a:off x="7428087" y="400597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1" name="Straight Connector 257">
              <a:extLst>
                <a:ext uri="{FF2B5EF4-FFF2-40B4-BE49-F238E27FC236}">
                  <a16:creationId xmlns:a16="http://schemas.microsoft.com/office/drawing/2014/main" xmlns="" id="{758A7D81-B3A1-C7AE-4A7C-F5EE43043602}"/>
                </a:ext>
              </a:extLst>
            </p:cNvPr>
            <p:cNvCxnSpPr/>
            <p:nvPr/>
          </p:nvCxnSpPr>
          <p:spPr bwMode="auto">
            <a:xfrm>
              <a:off x="7463300" y="402042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2" name="Straight Connector 258">
              <a:extLst>
                <a:ext uri="{FF2B5EF4-FFF2-40B4-BE49-F238E27FC236}">
                  <a16:creationId xmlns:a16="http://schemas.microsoft.com/office/drawing/2014/main" xmlns="" id="{4B23E5F7-93B6-79EA-7B6E-520577779B37}"/>
                </a:ext>
              </a:extLst>
            </p:cNvPr>
            <p:cNvCxnSpPr/>
            <p:nvPr/>
          </p:nvCxnSpPr>
          <p:spPr bwMode="auto">
            <a:xfrm>
              <a:off x="7488180" y="402042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3" name="Straight Connector 259">
              <a:extLst>
                <a:ext uri="{FF2B5EF4-FFF2-40B4-BE49-F238E27FC236}">
                  <a16:creationId xmlns:a16="http://schemas.microsoft.com/office/drawing/2014/main" xmlns="" id="{9CB54E22-F12D-B9B8-34A3-4F7E3B71838B}"/>
                </a:ext>
              </a:extLst>
            </p:cNvPr>
            <p:cNvCxnSpPr/>
            <p:nvPr/>
          </p:nvCxnSpPr>
          <p:spPr bwMode="auto">
            <a:xfrm>
              <a:off x="7509422" y="402042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4" name="Straight Connector 260">
              <a:extLst>
                <a:ext uri="{FF2B5EF4-FFF2-40B4-BE49-F238E27FC236}">
                  <a16:creationId xmlns:a16="http://schemas.microsoft.com/office/drawing/2014/main" xmlns="" id="{CCCB124C-7F91-9814-5074-76F6FB18608F}"/>
                </a:ext>
              </a:extLst>
            </p:cNvPr>
            <p:cNvCxnSpPr/>
            <p:nvPr/>
          </p:nvCxnSpPr>
          <p:spPr bwMode="auto">
            <a:xfrm>
              <a:off x="7539565" y="402042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5" name="Straight Connector 261">
              <a:extLst>
                <a:ext uri="{FF2B5EF4-FFF2-40B4-BE49-F238E27FC236}">
                  <a16:creationId xmlns:a16="http://schemas.microsoft.com/office/drawing/2014/main" xmlns="" id="{E34F632E-9634-F3C0-41DF-EF17E8B8FC7F}"/>
                </a:ext>
              </a:extLst>
            </p:cNvPr>
            <p:cNvCxnSpPr/>
            <p:nvPr/>
          </p:nvCxnSpPr>
          <p:spPr bwMode="auto">
            <a:xfrm>
              <a:off x="7567697" y="404252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6" name="Straight Connector 262">
              <a:extLst>
                <a:ext uri="{FF2B5EF4-FFF2-40B4-BE49-F238E27FC236}">
                  <a16:creationId xmlns:a16="http://schemas.microsoft.com/office/drawing/2014/main" xmlns="" id="{A2265A16-9C51-1316-F62A-4E002ADAD833}"/>
                </a:ext>
              </a:extLst>
            </p:cNvPr>
            <p:cNvCxnSpPr/>
            <p:nvPr/>
          </p:nvCxnSpPr>
          <p:spPr bwMode="auto">
            <a:xfrm>
              <a:off x="7598353" y="404252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7" name="Straight Connector 263">
              <a:extLst>
                <a:ext uri="{FF2B5EF4-FFF2-40B4-BE49-F238E27FC236}">
                  <a16:creationId xmlns:a16="http://schemas.microsoft.com/office/drawing/2014/main" xmlns="" id="{9A381BAF-88A0-7319-01D1-4843FBA3227A}"/>
                </a:ext>
              </a:extLst>
            </p:cNvPr>
            <p:cNvCxnSpPr/>
            <p:nvPr/>
          </p:nvCxnSpPr>
          <p:spPr bwMode="auto">
            <a:xfrm>
              <a:off x="7624643" y="404252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8" name="Straight Connector 264">
              <a:extLst>
                <a:ext uri="{FF2B5EF4-FFF2-40B4-BE49-F238E27FC236}">
                  <a16:creationId xmlns:a16="http://schemas.microsoft.com/office/drawing/2014/main" xmlns="" id="{F8F8CB7E-CE39-4C1A-9C4A-5D3A8A5D4E6E}"/>
                </a:ext>
              </a:extLst>
            </p:cNvPr>
            <p:cNvCxnSpPr/>
            <p:nvPr/>
          </p:nvCxnSpPr>
          <p:spPr bwMode="auto">
            <a:xfrm>
              <a:off x="7649271" y="404252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9" name="Straight Connector 265">
              <a:extLst>
                <a:ext uri="{FF2B5EF4-FFF2-40B4-BE49-F238E27FC236}">
                  <a16:creationId xmlns:a16="http://schemas.microsoft.com/office/drawing/2014/main" xmlns="" id="{525CF322-9B38-6BC3-FDE7-3FCF97B63633}"/>
                </a:ext>
              </a:extLst>
            </p:cNvPr>
            <p:cNvCxnSpPr/>
            <p:nvPr/>
          </p:nvCxnSpPr>
          <p:spPr bwMode="auto">
            <a:xfrm>
              <a:off x="7676607" y="404252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0" name="Straight Connector 266">
              <a:extLst>
                <a:ext uri="{FF2B5EF4-FFF2-40B4-BE49-F238E27FC236}">
                  <a16:creationId xmlns:a16="http://schemas.microsoft.com/office/drawing/2014/main" xmlns="" id="{F29A57A6-0B22-61E3-29E4-A1629A00A9E2}"/>
                </a:ext>
              </a:extLst>
            </p:cNvPr>
            <p:cNvCxnSpPr/>
            <p:nvPr/>
          </p:nvCxnSpPr>
          <p:spPr bwMode="auto">
            <a:xfrm>
              <a:off x="7726843" y="404252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1" name="Straight Connector 267">
              <a:extLst>
                <a:ext uri="{FF2B5EF4-FFF2-40B4-BE49-F238E27FC236}">
                  <a16:creationId xmlns:a16="http://schemas.microsoft.com/office/drawing/2014/main" xmlns="" id="{2D18F968-55FC-D73B-0AC5-C33A316A632F}"/>
                </a:ext>
              </a:extLst>
            </p:cNvPr>
            <p:cNvCxnSpPr/>
            <p:nvPr/>
          </p:nvCxnSpPr>
          <p:spPr bwMode="auto">
            <a:xfrm>
              <a:off x="7746937" y="4042522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2" name="Straight Connector 268">
              <a:extLst>
                <a:ext uri="{FF2B5EF4-FFF2-40B4-BE49-F238E27FC236}">
                  <a16:creationId xmlns:a16="http://schemas.microsoft.com/office/drawing/2014/main" xmlns="" id="{59E8AA73-2249-4A38-134E-3BAE5CD7B0A5}"/>
                </a:ext>
              </a:extLst>
            </p:cNvPr>
            <p:cNvCxnSpPr/>
            <p:nvPr/>
          </p:nvCxnSpPr>
          <p:spPr bwMode="auto">
            <a:xfrm>
              <a:off x="7771393" y="4061294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3" name="Straight Connector 269">
              <a:extLst>
                <a:ext uri="{FF2B5EF4-FFF2-40B4-BE49-F238E27FC236}">
                  <a16:creationId xmlns:a16="http://schemas.microsoft.com/office/drawing/2014/main" xmlns="" id="{9A129D52-2D95-F048-ECCA-F83B7E9A6587}"/>
                </a:ext>
              </a:extLst>
            </p:cNvPr>
            <p:cNvCxnSpPr/>
            <p:nvPr/>
          </p:nvCxnSpPr>
          <p:spPr bwMode="auto">
            <a:xfrm>
              <a:off x="7803536" y="406770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4" name="Straight Connector 270">
              <a:extLst>
                <a:ext uri="{FF2B5EF4-FFF2-40B4-BE49-F238E27FC236}">
                  <a16:creationId xmlns:a16="http://schemas.microsoft.com/office/drawing/2014/main" xmlns="" id="{37BB7141-84E0-6249-1EF6-6D1F78C85A39}"/>
                </a:ext>
              </a:extLst>
            </p:cNvPr>
            <p:cNvCxnSpPr/>
            <p:nvPr/>
          </p:nvCxnSpPr>
          <p:spPr bwMode="auto">
            <a:xfrm>
              <a:off x="7877607" y="407082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5" name="Straight Connector 271">
              <a:extLst>
                <a:ext uri="{FF2B5EF4-FFF2-40B4-BE49-F238E27FC236}">
                  <a16:creationId xmlns:a16="http://schemas.microsoft.com/office/drawing/2014/main" xmlns="" id="{67633066-EF7D-625C-A598-28CDC6DB6791}"/>
                </a:ext>
              </a:extLst>
            </p:cNvPr>
            <p:cNvCxnSpPr/>
            <p:nvPr/>
          </p:nvCxnSpPr>
          <p:spPr bwMode="auto">
            <a:xfrm>
              <a:off x="7850495" y="406770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6" name="Straight Connector 272">
              <a:extLst>
                <a:ext uri="{FF2B5EF4-FFF2-40B4-BE49-F238E27FC236}">
                  <a16:creationId xmlns:a16="http://schemas.microsoft.com/office/drawing/2014/main" xmlns="" id="{F3B0ABE4-B85B-8B6C-4E9D-B08D09D8A61C}"/>
                </a:ext>
              </a:extLst>
            </p:cNvPr>
            <p:cNvCxnSpPr/>
            <p:nvPr/>
          </p:nvCxnSpPr>
          <p:spPr bwMode="auto">
            <a:xfrm>
              <a:off x="7940122" y="407814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7" name="Straight Connector 273">
              <a:extLst>
                <a:ext uri="{FF2B5EF4-FFF2-40B4-BE49-F238E27FC236}">
                  <a16:creationId xmlns:a16="http://schemas.microsoft.com/office/drawing/2014/main" xmlns="" id="{1EFB95F8-8218-9C7F-18B0-53CF7EA95091}"/>
                </a:ext>
              </a:extLst>
            </p:cNvPr>
            <p:cNvCxnSpPr/>
            <p:nvPr/>
          </p:nvCxnSpPr>
          <p:spPr bwMode="auto">
            <a:xfrm>
              <a:off x="7913010" y="407502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8" name="Straight Connector 274">
              <a:extLst>
                <a:ext uri="{FF2B5EF4-FFF2-40B4-BE49-F238E27FC236}">
                  <a16:creationId xmlns:a16="http://schemas.microsoft.com/office/drawing/2014/main" xmlns="" id="{B639808C-CC4E-7F62-54A0-97A4DBB1EA6A}"/>
                </a:ext>
              </a:extLst>
            </p:cNvPr>
            <p:cNvCxnSpPr/>
            <p:nvPr/>
          </p:nvCxnSpPr>
          <p:spPr bwMode="auto">
            <a:xfrm>
              <a:off x="8004322" y="408225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9" name="Straight Connector 277">
              <a:extLst>
                <a:ext uri="{FF2B5EF4-FFF2-40B4-BE49-F238E27FC236}">
                  <a16:creationId xmlns:a16="http://schemas.microsoft.com/office/drawing/2014/main" xmlns="" id="{084C7584-5625-37F4-E87E-D0BF2DDC47AC}"/>
                </a:ext>
              </a:extLst>
            </p:cNvPr>
            <p:cNvCxnSpPr/>
            <p:nvPr/>
          </p:nvCxnSpPr>
          <p:spPr bwMode="auto">
            <a:xfrm>
              <a:off x="6050667" y="317800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90" name="Straight Connector 278">
              <a:extLst>
                <a:ext uri="{FF2B5EF4-FFF2-40B4-BE49-F238E27FC236}">
                  <a16:creationId xmlns:a16="http://schemas.microsoft.com/office/drawing/2014/main" xmlns="" id="{75D4B01C-CD6F-04D9-573D-287858C0A7BB}"/>
                </a:ext>
              </a:extLst>
            </p:cNvPr>
            <p:cNvCxnSpPr/>
            <p:nvPr/>
          </p:nvCxnSpPr>
          <p:spPr bwMode="auto">
            <a:xfrm>
              <a:off x="6400886" y="3567465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91" name="Straight Connector 279">
              <a:extLst>
                <a:ext uri="{FF2B5EF4-FFF2-40B4-BE49-F238E27FC236}">
                  <a16:creationId xmlns:a16="http://schemas.microsoft.com/office/drawing/2014/main" xmlns="" id="{4DAD1C21-09BD-C1A0-C929-D2350C0EA9F1}"/>
                </a:ext>
              </a:extLst>
            </p:cNvPr>
            <p:cNvCxnSpPr/>
            <p:nvPr/>
          </p:nvCxnSpPr>
          <p:spPr bwMode="auto">
            <a:xfrm>
              <a:off x="5469373" y="226896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92" name="Straight Connector 280">
              <a:extLst>
                <a:ext uri="{FF2B5EF4-FFF2-40B4-BE49-F238E27FC236}">
                  <a16:creationId xmlns:a16="http://schemas.microsoft.com/office/drawing/2014/main" xmlns="" id="{8A9BAFC1-2024-F265-4A1B-F3584E03B69F}"/>
                </a:ext>
              </a:extLst>
            </p:cNvPr>
            <p:cNvCxnSpPr/>
            <p:nvPr/>
          </p:nvCxnSpPr>
          <p:spPr bwMode="auto">
            <a:xfrm>
              <a:off x="5446408" y="225817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93" name="Straight Connector 281">
              <a:extLst>
                <a:ext uri="{FF2B5EF4-FFF2-40B4-BE49-F238E27FC236}">
                  <a16:creationId xmlns:a16="http://schemas.microsoft.com/office/drawing/2014/main" xmlns="" id="{0CDD8E8E-68CE-F45D-E6E4-64FF72D53C6E}"/>
                </a:ext>
              </a:extLst>
            </p:cNvPr>
            <p:cNvCxnSpPr/>
            <p:nvPr/>
          </p:nvCxnSpPr>
          <p:spPr bwMode="auto">
            <a:xfrm>
              <a:off x="5414701" y="223101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72" name="Groupe 1271">
            <a:extLst>
              <a:ext uri="{FF2B5EF4-FFF2-40B4-BE49-F238E27FC236}">
                <a16:creationId xmlns:a16="http://schemas.microsoft.com/office/drawing/2014/main" xmlns="" id="{D3F236FC-D276-0CD1-0B29-7D4FCD414C52}"/>
              </a:ext>
            </a:extLst>
          </p:cNvPr>
          <p:cNvGrpSpPr/>
          <p:nvPr/>
        </p:nvGrpSpPr>
        <p:grpSpPr>
          <a:xfrm>
            <a:off x="8930424" y="2193458"/>
            <a:ext cx="2779172" cy="2103966"/>
            <a:chOff x="8930424" y="2193458"/>
            <a:chExt cx="2779172" cy="2103966"/>
          </a:xfrm>
        </p:grpSpPr>
        <p:sp>
          <p:nvSpPr>
            <p:cNvPr id="1198" name="Freeform: Shape 285">
              <a:extLst>
                <a:ext uri="{FF2B5EF4-FFF2-40B4-BE49-F238E27FC236}">
                  <a16:creationId xmlns:a16="http://schemas.microsoft.com/office/drawing/2014/main" xmlns="" id="{AFDFB0EB-15C8-18CB-2BE9-A85ADF91D315}"/>
                </a:ext>
              </a:extLst>
            </p:cNvPr>
            <p:cNvSpPr/>
            <p:nvPr/>
          </p:nvSpPr>
          <p:spPr bwMode="auto">
            <a:xfrm>
              <a:off x="8930424" y="2193458"/>
              <a:ext cx="2779172" cy="2095500"/>
            </a:xfrm>
            <a:custGeom>
              <a:avLst/>
              <a:gdLst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507067 h 2095500"/>
                <a:gd name="connsiteX57" fmla="*/ 1079500 w 3056467"/>
                <a:gd name="connsiteY57" fmla="*/ 1456267 h 2095500"/>
                <a:gd name="connsiteX58" fmla="*/ 1079500 w 3056467"/>
                <a:gd name="connsiteY58" fmla="*/ 1418167 h 2095500"/>
                <a:gd name="connsiteX59" fmla="*/ 1054100 w 3056467"/>
                <a:gd name="connsiteY59" fmla="*/ 1418167 h 2095500"/>
                <a:gd name="connsiteX60" fmla="*/ 1054100 w 3056467"/>
                <a:gd name="connsiteY60" fmla="*/ 1392767 h 2095500"/>
                <a:gd name="connsiteX61" fmla="*/ 1007534 w 3056467"/>
                <a:gd name="connsiteY61" fmla="*/ 1392767 h 2095500"/>
                <a:gd name="connsiteX62" fmla="*/ 1007534 w 3056467"/>
                <a:gd name="connsiteY62" fmla="*/ 1363134 h 2095500"/>
                <a:gd name="connsiteX63" fmla="*/ 1007534 w 3056467"/>
                <a:gd name="connsiteY63" fmla="*/ 1363134 h 2095500"/>
                <a:gd name="connsiteX64" fmla="*/ 1007534 w 3056467"/>
                <a:gd name="connsiteY64" fmla="*/ 1329267 h 2095500"/>
                <a:gd name="connsiteX65" fmla="*/ 973667 w 3056467"/>
                <a:gd name="connsiteY65" fmla="*/ 1329267 h 2095500"/>
                <a:gd name="connsiteX66" fmla="*/ 973667 w 3056467"/>
                <a:gd name="connsiteY66" fmla="*/ 1291167 h 2095500"/>
                <a:gd name="connsiteX67" fmla="*/ 948267 w 3056467"/>
                <a:gd name="connsiteY67" fmla="*/ 1291167 h 2095500"/>
                <a:gd name="connsiteX68" fmla="*/ 948267 w 3056467"/>
                <a:gd name="connsiteY68" fmla="*/ 1265767 h 2095500"/>
                <a:gd name="connsiteX69" fmla="*/ 918634 w 3056467"/>
                <a:gd name="connsiteY69" fmla="*/ 1265767 h 2095500"/>
                <a:gd name="connsiteX70" fmla="*/ 918634 w 3056467"/>
                <a:gd name="connsiteY70" fmla="*/ 1236134 h 2095500"/>
                <a:gd name="connsiteX71" fmla="*/ 897467 w 3056467"/>
                <a:gd name="connsiteY71" fmla="*/ 1236134 h 2095500"/>
                <a:gd name="connsiteX72" fmla="*/ 897467 w 3056467"/>
                <a:gd name="connsiteY72" fmla="*/ 1202267 h 2095500"/>
                <a:gd name="connsiteX73" fmla="*/ 859367 w 3056467"/>
                <a:gd name="connsiteY73" fmla="*/ 1202267 h 2095500"/>
                <a:gd name="connsiteX74" fmla="*/ 859367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51467 h 2095500"/>
                <a:gd name="connsiteX77" fmla="*/ 838200 w 3056467"/>
                <a:gd name="connsiteY77" fmla="*/ 1109134 h 2095500"/>
                <a:gd name="connsiteX78" fmla="*/ 817034 w 3056467"/>
                <a:gd name="connsiteY78" fmla="*/ 1109134 h 2095500"/>
                <a:gd name="connsiteX79" fmla="*/ 817034 w 3056467"/>
                <a:gd name="connsiteY79" fmla="*/ 1079500 h 2095500"/>
                <a:gd name="connsiteX80" fmla="*/ 804334 w 3056467"/>
                <a:gd name="connsiteY80" fmla="*/ 1092200 h 2095500"/>
                <a:gd name="connsiteX81" fmla="*/ 804334 w 3056467"/>
                <a:gd name="connsiteY81" fmla="*/ 1066800 h 2095500"/>
                <a:gd name="connsiteX82" fmla="*/ 787400 w 3056467"/>
                <a:gd name="connsiteY82" fmla="*/ 1066800 h 2095500"/>
                <a:gd name="connsiteX83" fmla="*/ 787400 w 3056467"/>
                <a:gd name="connsiteY83" fmla="*/ 1066800 h 2095500"/>
                <a:gd name="connsiteX84" fmla="*/ 762000 w 3056467"/>
                <a:gd name="connsiteY84" fmla="*/ 1041400 h 2095500"/>
                <a:gd name="connsiteX85" fmla="*/ 762000 w 3056467"/>
                <a:gd name="connsiteY85" fmla="*/ 1007534 h 2095500"/>
                <a:gd name="connsiteX86" fmla="*/ 706967 w 3056467"/>
                <a:gd name="connsiteY86" fmla="*/ 1007534 h 2095500"/>
                <a:gd name="connsiteX87" fmla="*/ 706967 w 3056467"/>
                <a:gd name="connsiteY87" fmla="*/ 977900 h 2095500"/>
                <a:gd name="connsiteX88" fmla="*/ 694267 w 3056467"/>
                <a:gd name="connsiteY88" fmla="*/ 977900 h 2095500"/>
                <a:gd name="connsiteX89" fmla="*/ 694267 w 3056467"/>
                <a:gd name="connsiteY89" fmla="*/ 939800 h 2095500"/>
                <a:gd name="connsiteX90" fmla="*/ 681567 w 3056467"/>
                <a:gd name="connsiteY90" fmla="*/ 939800 h 2095500"/>
                <a:gd name="connsiteX91" fmla="*/ 681567 w 3056467"/>
                <a:gd name="connsiteY91" fmla="*/ 905934 h 2095500"/>
                <a:gd name="connsiteX92" fmla="*/ 668867 w 3056467"/>
                <a:gd name="connsiteY92" fmla="*/ 905934 h 2095500"/>
                <a:gd name="connsiteX93" fmla="*/ 643467 w 3056467"/>
                <a:gd name="connsiteY93" fmla="*/ 880534 h 2095500"/>
                <a:gd name="connsiteX94" fmla="*/ 643467 w 3056467"/>
                <a:gd name="connsiteY94" fmla="*/ 842434 h 2095500"/>
                <a:gd name="connsiteX95" fmla="*/ 592667 w 3056467"/>
                <a:gd name="connsiteY95" fmla="*/ 842434 h 2095500"/>
                <a:gd name="connsiteX96" fmla="*/ 592667 w 3056467"/>
                <a:gd name="connsiteY96" fmla="*/ 800100 h 2095500"/>
                <a:gd name="connsiteX97" fmla="*/ 592667 w 3056467"/>
                <a:gd name="connsiteY97" fmla="*/ 749300 h 2095500"/>
                <a:gd name="connsiteX98" fmla="*/ 575734 w 3056467"/>
                <a:gd name="connsiteY98" fmla="*/ 749300 h 2095500"/>
                <a:gd name="connsiteX99" fmla="*/ 575734 w 3056467"/>
                <a:gd name="connsiteY99" fmla="*/ 711200 h 2095500"/>
                <a:gd name="connsiteX100" fmla="*/ 550334 w 3056467"/>
                <a:gd name="connsiteY100" fmla="*/ 711200 h 2095500"/>
                <a:gd name="connsiteX101" fmla="*/ 550334 w 3056467"/>
                <a:gd name="connsiteY101" fmla="*/ 673100 h 2095500"/>
                <a:gd name="connsiteX102" fmla="*/ 529167 w 3056467"/>
                <a:gd name="connsiteY102" fmla="*/ 673100 h 2095500"/>
                <a:gd name="connsiteX103" fmla="*/ 529167 w 3056467"/>
                <a:gd name="connsiteY103" fmla="*/ 626534 h 2095500"/>
                <a:gd name="connsiteX104" fmla="*/ 495300 w 3056467"/>
                <a:gd name="connsiteY104" fmla="*/ 626534 h 2095500"/>
                <a:gd name="connsiteX105" fmla="*/ 495300 w 3056467"/>
                <a:gd name="connsiteY105" fmla="*/ 575734 h 2095500"/>
                <a:gd name="connsiteX106" fmla="*/ 461434 w 3056467"/>
                <a:gd name="connsiteY106" fmla="*/ 575734 h 2095500"/>
                <a:gd name="connsiteX107" fmla="*/ 461434 w 3056467"/>
                <a:gd name="connsiteY107" fmla="*/ 524934 h 2095500"/>
                <a:gd name="connsiteX108" fmla="*/ 423334 w 3056467"/>
                <a:gd name="connsiteY108" fmla="*/ 524934 h 2095500"/>
                <a:gd name="connsiteX109" fmla="*/ 423334 w 3056467"/>
                <a:gd name="connsiteY109" fmla="*/ 427567 h 2095500"/>
                <a:gd name="connsiteX110" fmla="*/ 389467 w 3056467"/>
                <a:gd name="connsiteY110" fmla="*/ 427567 h 2095500"/>
                <a:gd name="connsiteX111" fmla="*/ 389467 w 3056467"/>
                <a:gd name="connsiteY111" fmla="*/ 397934 h 2095500"/>
                <a:gd name="connsiteX112" fmla="*/ 389467 w 3056467"/>
                <a:gd name="connsiteY112" fmla="*/ 397934 h 2095500"/>
                <a:gd name="connsiteX113" fmla="*/ 389467 w 3056467"/>
                <a:gd name="connsiteY113" fmla="*/ 325967 h 2095500"/>
                <a:gd name="connsiteX114" fmla="*/ 334434 w 3056467"/>
                <a:gd name="connsiteY114" fmla="*/ 325967 h 2095500"/>
                <a:gd name="connsiteX115" fmla="*/ 334434 w 3056467"/>
                <a:gd name="connsiteY115" fmla="*/ 270934 h 2095500"/>
                <a:gd name="connsiteX116" fmla="*/ 321734 w 3056467"/>
                <a:gd name="connsiteY116" fmla="*/ 283634 h 2095500"/>
                <a:gd name="connsiteX117" fmla="*/ 321734 w 3056467"/>
                <a:gd name="connsiteY117" fmla="*/ 254000 h 2095500"/>
                <a:gd name="connsiteX118" fmla="*/ 287867 w 3056467"/>
                <a:gd name="connsiteY118" fmla="*/ 254000 h 2095500"/>
                <a:gd name="connsiteX119" fmla="*/ 287867 w 3056467"/>
                <a:gd name="connsiteY119" fmla="*/ 224367 h 2095500"/>
                <a:gd name="connsiteX120" fmla="*/ 258234 w 3056467"/>
                <a:gd name="connsiteY120" fmla="*/ 224367 h 2095500"/>
                <a:gd name="connsiteX121" fmla="*/ 258234 w 3056467"/>
                <a:gd name="connsiteY121" fmla="*/ 169334 h 2095500"/>
                <a:gd name="connsiteX122" fmla="*/ 220134 w 3056467"/>
                <a:gd name="connsiteY122" fmla="*/ 169334 h 2095500"/>
                <a:gd name="connsiteX123" fmla="*/ 220134 w 3056467"/>
                <a:gd name="connsiteY123" fmla="*/ 127000 h 2095500"/>
                <a:gd name="connsiteX124" fmla="*/ 186267 w 3056467"/>
                <a:gd name="connsiteY124" fmla="*/ 127000 h 2095500"/>
                <a:gd name="connsiteX125" fmla="*/ 186267 w 3056467"/>
                <a:gd name="connsiteY125" fmla="*/ 101600 h 2095500"/>
                <a:gd name="connsiteX126" fmla="*/ 127000 w 3056467"/>
                <a:gd name="connsiteY126" fmla="*/ 101600 h 2095500"/>
                <a:gd name="connsiteX127" fmla="*/ 127000 w 3056467"/>
                <a:gd name="connsiteY127" fmla="*/ 55034 h 2095500"/>
                <a:gd name="connsiteX128" fmla="*/ 93134 w 3056467"/>
                <a:gd name="connsiteY128" fmla="*/ 55034 h 2095500"/>
                <a:gd name="connsiteX129" fmla="*/ 93134 w 3056467"/>
                <a:gd name="connsiteY129" fmla="*/ 29634 h 2095500"/>
                <a:gd name="connsiteX130" fmla="*/ 76200 w 3056467"/>
                <a:gd name="connsiteY130" fmla="*/ 29634 h 2095500"/>
                <a:gd name="connsiteX131" fmla="*/ 76200 w 3056467"/>
                <a:gd name="connsiteY131" fmla="*/ 29634 h 2095500"/>
                <a:gd name="connsiteX132" fmla="*/ 76200 w 3056467"/>
                <a:gd name="connsiteY132" fmla="*/ 29634 h 2095500"/>
                <a:gd name="connsiteX133" fmla="*/ 46567 w 3056467"/>
                <a:gd name="connsiteY133" fmla="*/ 29634 h 2095500"/>
                <a:gd name="connsiteX134" fmla="*/ 46567 w 3056467"/>
                <a:gd name="connsiteY134" fmla="*/ 29634 h 2095500"/>
                <a:gd name="connsiteX135" fmla="*/ 46567 w 3056467"/>
                <a:gd name="connsiteY135" fmla="*/ 4234 h 2095500"/>
                <a:gd name="connsiteX136" fmla="*/ 12700 w 3056467"/>
                <a:gd name="connsiteY136" fmla="*/ 4234 h 2095500"/>
                <a:gd name="connsiteX137" fmla="*/ 16934 w 3056467"/>
                <a:gd name="connsiteY137" fmla="*/ 0 h 2095500"/>
                <a:gd name="connsiteX138" fmla="*/ 0 w 3056467"/>
                <a:gd name="connsiteY138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507067 h 2095500"/>
                <a:gd name="connsiteX57" fmla="*/ 1079500 w 3056467"/>
                <a:gd name="connsiteY57" fmla="*/ 1456267 h 2095500"/>
                <a:gd name="connsiteX58" fmla="*/ 1079500 w 3056467"/>
                <a:gd name="connsiteY58" fmla="*/ 1418167 h 2095500"/>
                <a:gd name="connsiteX59" fmla="*/ 1054100 w 3056467"/>
                <a:gd name="connsiteY59" fmla="*/ 1418167 h 2095500"/>
                <a:gd name="connsiteX60" fmla="*/ 1054100 w 3056467"/>
                <a:gd name="connsiteY60" fmla="*/ 1392767 h 2095500"/>
                <a:gd name="connsiteX61" fmla="*/ 1007534 w 3056467"/>
                <a:gd name="connsiteY61" fmla="*/ 1392767 h 2095500"/>
                <a:gd name="connsiteX62" fmla="*/ 1007534 w 3056467"/>
                <a:gd name="connsiteY62" fmla="*/ 1363134 h 2095500"/>
                <a:gd name="connsiteX63" fmla="*/ 1007534 w 3056467"/>
                <a:gd name="connsiteY63" fmla="*/ 1363134 h 2095500"/>
                <a:gd name="connsiteX64" fmla="*/ 1007534 w 3056467"/>
                <a:gd name="connsiteY64" fmla="*/ 1329267 h 2095500"/>
                <a:gd name="connsiteX65" fmla="*/ 973667 w 3056467"/>
                <a:gd name="connsiteY65" fmla="*/ 1329267 h 2095500"/>
                <a:gd name="connsiteX66" fmla="*/ 973667 w 3056467"/>
                <a:gd name="connsiteY66" fmla="*/ 1291167 h 2095500"/>
                <a:gd name="connsiteX67" fmla="*/ 948267 w 3056467"/>
                <a:gd name="connsiteY67" fmla="*/ 1291167 h 2095500"/>
                <a:gd name="connsiteX68" fmla="*/ 948267 w 3056467"/>
                <a:gd name="connsiteY68" fmla="*/ 1265767 h 2095500"/>
                <a:gd name="connsiteX69" fmla="*/ 918634 w 3056467"/>
                <a:gd name="connsiteY69" fmla="*/ 1265767 h 2095500"/>
                <a:gd name="connsiteX70" fmla="*/ 918634 w 3056467"/>
                <a:gd name="connsiteY70" fmla="*/ 1236134 h 2095500"/>
                <a:gd name="connsiteX71" fmla="*/ 897467 w 3056467"/>
                <a:gd name="connsiteY71" fmla="*/ 1236134 h 2095500"/>
                <a:gd name="connsiteX72" fmla="*/ 897467 w 3056467"/>
                <a:gd name="connsiteY72" fmla="*/ 1202267 h 2095500"/>
                <a:gd name="connsiteX73" fmla="*/ 859367 w 3056467"/>
                <a:gd name="connsiteY73" fmla="*/ 1202267 h 2095500"/>
                <a:gd name="connsiteX74" fmla="*/ 859367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51467 h 2095500"/>
                <a:gd name="connsiteX77" fmla="*/ 838200 w 3056467"/>
                <a:gd name="connsiteY77" fmla="*/ 1109134 h 2095500"/>
                <a:gd name="connsiteX78" fmla="*/ 817034 w 3056467"/>
                <a:gd name="connsiteY78" fmla="*/ 1109134 h 2095500"/>
                <a:gd name="connsiteX79" fmla="*/ 817034 w 3056467"/>
                <a:gd name="connsiteY79" fmla="*/ 1079500 h 2095500"/>
                <a:gd name="connsiteX80" fmla="*/ 804334 w 3056467"/>
                <a:gd name="connsiteY80" fmla="*/ 1092200 h 2095500"/>
                <a:gd name="connsiteX81" fmla="*/ 804334 w 3056467"/>
                <a:gd name="connsiteY81" fmla="*/ 1066800 h 2095500"/>
                <a:gd name="connsiteX82" fmla="*/ 787400 w 3056467"/>
                <a:gd name="connsiteY82" fmla="*/ 1066800 h 2095500"/>
                <a:gd name="connsiteX83" fmla="*/ 787400 w 3056467"/>
                <a:gd name="connsiteY83" fmla="*/ 1066800 h 2095500"/>
                <a:gd name="connsiteX84" fmla="*/ 762000 w 3056467"/>
                <a:gd name="connsiteY84" fmla="*/ 1041400 h 2095500"/>
                <a:gd name="connsiteX85" fmla="*/ 762000 w 3056467"/>
                <a:gd name="connsiteY85" fmla="*/ 1007534 h 2095500"/>
                <a:gd name="connsiteX86" fmla="*/ 713317 w 3056467"/>
                <a:gd name="connsiteY86" fmla="*/ 1011767 h 2095500"/>
                <a:gd name="connsiteX87" fmla="*/ 706967 w 3056467"/>
                <a:gd name="connsiteY87" fmla="*/ 977900 h 2095500"/>
                <a:gd name="connsiteX88" fmla="*/ 694267 w 3056467"/>
                <a:gd name="connsiteY88" fmla="*/ 977900 h 2095500"/>
                <a:gd name="connsiteX89" fmla="*/ 694267 w 3056467"/>
                <a:gd name="connsiteY89" fmla="*/ 939800 h 2095500"/>
                <a:gd name="connsiteX90" fmla="*/ 681567 w 3056467"/>
                <a:gd name="connsiteY90" fmla="*/ 939800 h 2095500"/>
                <a:gd name="connsiteX91" fmla="*/ 681567 w 3056467"/>
                <a:gd name="connsiteY91" fmla="*/ 905934 h 2095500"/>
                <a:gd name="connsiteX92" fmla="*/ 668867 w 3056467"/>
                <a:gd name="connsiteY92" fmla="*/ 905934 h 2095500"/>
                <a:gd name="connsiteX93" fmla="*/ 643467 w 3056467"/>
                <a:gd name="connsiteY93" fmla="*/ 880534 h 2095500"/>
                <a:gd name="connsiteX94" fmla="*/ 643467 w 3056467"/>
                <a:gd name="connsiteY94" fmla="*/ 842434 h 2095500"/>
                <a:gd name="connsiteX95" fmla="*/ 592667 w 3056467"/>
                <a:gd name="connsiteY95" fmla="*/ 842434 h 2095500"/>
                <a:gd name="connsiteX96" fmla="*/ 592667 w 3056467"/>
                <a:gd name="connsiteY96" fmla="*/ 800100 h 2095500"/>
                <a:gd name="connsiteX97" fmla="*/ 592667 w 3056467"/>
                <a:gd name="connsiteY97" fmla="*/ 749300 h 2095500"/>
                <a:gd name="connsiteX98" fmla="*/ 575734 w 3056467"/>
                <a:gd name="connsiteY98" fmla="*/ 749300 h 2095500"/>
                <a:gd name="connsiteX99" fmla="*/ 575734 w 3056467"/>
                <a:gd name="connsiteY99" fmla="*/ 711200 h 2095500"/>
                <a:gd name="connsiteX100" fmla="*/ 550334 w 3056467"/>
                <a:gd name="connsiteY100" fmla="*/ 711200 h 2095500"/>
                <a:gd name="connsiteX101" fmla="*/ 550334 w 3056467"/>
                <a:gd name="connsiteY101" fmla="*/ 673100 h 2095500"/>
                <a:gd name="connsiteX102" fmla="*/ 529167 w 3056467"/>
                <a:gd name="connsiteY102" fmla="*/ 673100 h 2095500"/>
                <a:gd name="connsiteX103" fmla="*/ 529167 w 3056467"/>
                <a:gd name="connsiteY103" fmla="*/ 626534 h 2095500"/>
                <a:gd name="connsiteX104" fmla="*/ 495300 w 3056467"/>
                <a:gd name="connsiteY104" fmla="*/ 626534 h 2095500"/>
                <a:gd name="connsiteX105" fmla="*/ 495300 w 3056467"/>
                <a:gd name="connsiteY105" fmla="*/ 575734 h 2095500"/>
                <a:gd name="connsiteX106" fmla="*/ 461434 w 3056467"/>
                <a:gd name="connsiteY106" fmla="*/ 575734 h 2095500"/>
                <a:gd name="connsiteX107" fmla="*/ 461434 w 3056467"/>
                <a:gd name="connsiteY107" fmla="*/ 524934 h 2095500"/>
                <a:gd name="connsiteX108" fmla="*/ 423334 w 3056467"/>
                <a:gd name="connsiteY108" fmla="*/ 524934 h 2095500"/>
                <a:gd name="connsiteX109" fmla="*/ 423334 w 3056467"/>
                <a:gd name="connsiteY109" fmla="*/ 427567 h 2095500"/>
                <a:gd name="connsiteX110" fmla="*/ 389467 w 3056467"/>
                <a:gd name="connsiteY110" fmla="*/ 427567 h 2095500"/>
                <a:gd name="connsiteX111" fmla="*/ 389467 w 3056467"/>
                <a:gd name="connsiteY111" fmla="*/ 397934 h 2095500"/>
                <a:gd name="connsiteX112" fmla="*/ 389467 w 3056467"/>
                <a:gd name="connsiteY112" fmla="*/ 397934 h 2095500"/>
                <a:gd name="connsiteX113" fmla="*/ 389467 w 3056467"/>
                <a:gd name="connsiteY113" fmla="*/ 325967 h 2095500"/>
                <a:gd name="connsiteX114" fmla="*/ 334434 w 3056467"/>
                <a:gd name="connsiteY114" fmla="*/ 325967 h 2095500"/>
                <a:gd name="connsiteX115" fmla="*/ 334434 w 3056467"/>
                <a:gd name="connsiteY115" fmla="*/ 270934 h 2095500"/>
                <a:gd name="connsiteX116" fmla="*/ 321734 w 3056467"/>
                <a:gd name="connsiteY116" fmla="*/ 283634 h 2095500"/>
                <a:gd name="connsiteX117" fmla="*/ 321734 w 3056467"/>
                <a:gd name="connsiteY117" fmla="*/ 254000 h 2095500"/>
                <a:gd name="connsiteX118" fmla="*/ 287867 w 3056467"/>
                <a:gd name="connsiteY118" fmla="*/ 254000 h 2095500"/>
                <a:gd name="connsiteX119" fmla="*/ 287867 w 3056467"/>
                <a:gd name="connsiteY119" fmla="*/ 224367 h 2095500"/>
                <a:gd name="connsiteX120" fmla="*/ 258234 w 3056467"/>
                <a:gd name="connsiteY120" fmla="*/ 224367 h 2095500"/>
                <a:gd name="connsiteX121" fmla="*/ 258234 w 3056467"/>
                <a:gd name="connsiteY121" fmla="*/ 169334 h 2095500"/>
                <a:gd name="connsiteX122" fmla="*/ 220134 w 3056467"/>
                <a:gd name="connsiteY122" fmla="*/ 169334 h 2095500"/>
                <a:gd name="connsiteX123" fmla="*/ 220134 w 3056467"/>
                <a:gd name="connsiteY123" fmla="*/ 127000 h 2095500"/>
                <a:gd name="connsiteX124" fmla="*/ 186267 w 3056467"/>
                <a:gd name="connsiteY124" fmla="*/ 127000 h 2095500"/>
                <a:gd name="connsiteX125" fmla="*/ 186267 w 3056467"/>
                <a:gd name="connsiteY125" fmla="*/ 101600 h 2095500"/>
                <a:gd name="connsiteX126" fmla="*/ 127000 w 3056467"/>
                <a:gd name="connsiteY126" fmla="*/ 101600 h 2095500"/>
                <a:gd name="connsiteX127" fmla="*/ 127000 w 3056467"/>
                <a:gd name="connsiteY127" fmla="*/ 55034 h 2095500"/>
                <a:gd name="connsiteX128" fmla="*/ 93134 w 3056467"/>
                <a:gd name="connsiteY128" fmla="*/ 55034 h 2095500"/>
                <a:gd name="connsiteX129" fmla="*/ 93134 w 3056467"/>
                <a:gd name="connsiteY129" fmla="*/ 29634 h 2095500"/>
                <a:gd name="connsiteX130" fmla="*/ 76200 w 3056467"/>
                <a:gd name="connsiteY130" fmla="*/ 29634 h 2095500"/>
                <a:gd name="connsiteX131" fmla="*/ 76200 w 3056467"/>
                <a:gd name="connsiteY131" fmla="*/ 29634 h 2095500"/>
                <a:gd name="connsiteX132" fmla="*/ 76200 w 3056467"/>
                <a:gd name="connsiteY132" fmla="*/ 29634 h 2095500"/>
                <a:gd name="connsiteX133" fmla="*/ 46567 w 3056467"/>
                <a:gd name="connsiteY133" fmla="*/ 29634 h 2095500"/>
                <a:gd name="connsiteX134" fmla="*/ 46567 w 3056467"/>
                <a:gd name="connsiteY134" fmla="*/ 29634 h 2095500"/>
                <a:gd name="connsiteX135" fmla="*/ 46567 w 3056467"/>
                <a:gd name="connsiteY135" fmla="*/ 4234 h 2095500"/>
                <a:gd name="connsiteX136" fmla="*/ 12700 w 3056467"/>
                <a:gd name="connsiteY136" fmla="*/ 4234 h 2095500"/>
                <a:gd name="connsiteX137" fmla="*/ 16934 w 3056467"/>
                <a:gd name="connsiteY137" fmla="*/ 0 h 2095500"/>
                <a:gd name="connsiteX138" fmla="*/ 0 w 3056467"/>
                <a:gd name="connsiteY138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507067 h 2095500"/>
                <a:gd name="connsiteX57" fmla="*/ 1079500 w 3056467"/>
                <a:gd name="connsiteY57" fmla="*/ 1456267 h 2095500"/>
                <a:gd name="connsiteX58" fmla="*/ 1079500 w 3056467"/>
                <a:gd name="connsiteY58" fmla="*/ 1418167 h 2095500"/>
                <a:gd name="connsiteX59" fmla="*/ 1054100 w 3056467"/>
                <a:gd name="connsiteY59" fmla="*/ 1418167 h 2095500"/>
                <a:gd name="connsiteX60" fmla="*/ 1054100 w 3056467"/>
                <a:gd name="connsiteY60" fmla="*/ 1392767 h 2095500"/>
                <a:gd name="connsiteX61" fmla="*/ 1007534 w 3056467"/>
                <a:gd name="connsiteY61" fmla="*/ 1392767 h 2095500"/>
                <a:gd name="connsiteX62" fmla="*/ 1007534 w 3056467"/>
                <a:gd name="connsiteY62" fmla="*/ 1363134 h 2095500"/>
                <a:gd name="connsiteX63" fmla="*/ 1007534 w 3056467"/>
                <a:gd name="connsiteY63" fmla="*/ 1363134 h 2095500"/>
                <a:gd name="connsiteX64" fmla="*/ 1007534 w 3056467"/>
                <a:gd name="connsiteY64" fmla="*/ 1329267 h 2095500"/>
                <a:gd name="connsiteX65" fmla="*/ 973667 w 3056467"/>
                <a:gd name="connsiteY65" fmla="*/ 1329267 h 2095500"/>
                <a:gd name="connsiteX66" fmla="*/ 973667 w 3056467"/>
                <a:gd name="connsiteY66" fmla="*/ 1291167 h 2095500"/>
                <a:gd name="connsiteX67" fmla="*/ 948267 w 3056467"/>
                <a:gd name="connsiteY67" fmla="*/ 1291167 h 2095500"/>
                <a:gd name="connsiteX68" fmla="*/ 948267 w 3056467"/>
                <a:gd name="connsiteY68" fmla="*/ 1265767 h 2095500"/>
                <a:gd name="connsiteX69" fmla="*/ 918634 w 3056467"/>
                <a:gd name="connsiteY69" fmla="*/ 1265767 h 2095500"/>
                <a:gd name="connsiteX70" fmla="*/ 918634 w 3056467"/>
                <a:gd name="connsiteY70" fmla="*/ 1236134 h 2095500"/>
                <a:gd name="connsiteX71" fmla="*/ 897467 w 3056467"/>
                <a:gd name="connsiteY71" fmla="*/ 1236134 h 2095500"/>
                <a:gd name="connsiteX72" fmla="*/ 897467 w 3056467"/>
                <a:gd name="connsiteY72" fmla="*/ 1202267 h 2095500"/>
                <a:gd name="connsiteX73" fmla="*/ 859367 w 3056467"/>
                <a:gd name="connsiteY73" fmla="*/ 1202267 h 2095500"/>
                <a:gd name="connsiteX74" fmla="*/ 859367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51467 h 2095500"/>
                <a:gd name="connsiteX77" fmla="*/ 838200 w 3056467"/>
                <a:gd name="connsiteY77" fmla="*/ 1109134 h 2095500"/>
                <a:gd name="connsiteX78" fmla="*/ 817034 w 3056467"/>
                <a:gd name="connsiteY78" fmla="*/ 1109134 h 2095500"/>
                <a:gd name="connsiteX79" fmla="*/ 817034 w 3056467"/>
                <a:gd name="connsiteY79" fmla="*/ 1079500 h 2095500"/>
                <a:gd name="connsiteX80" fmla="*/ 804334 w 3056467"/>
                <a:gd name="connsiteY80" fmla="*/ 1092200 h 2095500"/>
                <a:gd name="connsiteX81" fmla="*/ 804334 w 3056467"/>
                <a:gd name="connsiteY81" fmla="*/ 1066800 h 2095500"/>
                <a:gd name="connsiteX82" fmla="*/ 787400 w 3056467"/>
                <a:gd name="connsiteY82" fmla="*/ 1066800 h 2095500"/>
                <a:gd name="connsiteX83" fmla="*/ 787400 w 3056467"/>
                <a:gd name="connsiteY83" fmla="*/ 1066800 h 2095500"/>
                <a:gd name="connsiteX84" fmla="*/ 762000 w 3056467"/>
                <a:gd name="connsiteY84" fmla="*/ 1041400 h 2095500"/>
                <a:gd name="connsiteX85" fmla="*/ 728133 w 3056467"/>
                <a:gd name="connsiteY85" fmla="*/ 1030817 h 2095500"/>
                <a:gd name="connsiteX86" fmla="*/ 713317 w 3056467"/>
                <a:gd name="connsiteY86" fmla="*/ 1011767 h 2095500"/>
                <a:gd name="connsiteX87" fmla="*/ 706967 w 3056467"/>
                <a:gd name="connsiteY87" fmla="*/ 977900 h 2095500"/>
                <a:gd name="connsiteX88" fmla="*/ 694267 w 3056467"/>
                <a:gd name="connsiteY88" fmla="*/ 977900 h 2095500"/>
                <a:gd name="connsiteX89" fmla="*/ 694267 w 3056467"/>
                <a:gd name="connsiteY89" fmla="*/ 939800 h 2095500"/>
                <a:gd name="connsiteX90" fmla="*/ 681567 w 3056467"/>
                <a:gd name="connsiteY90" fmla="*/ 939800 h 2095500"/>
                <a:gd name="connsiteX91" fmla="*/ 681567 w 3056467"/>
                <a:gd name="connsiteY91" fmla="*/ 905934 h 2095500"/>
                <a:gd name="connsiteX92" fmla="*/ 668867 w 3056467"/>
                <a:gd name="connsiteY92" fmla="*/ 905934 h 2095500"/>
                <a:gd name="connsiteX93" fmla="*/ 643467 w 3056467"/>
                <a:gd name="connsiteY93" fmla="*/ 880534 h 2095500"/>
                <a:gd name="connsiteX94" fmla="*/ 643467 w 3056467"/>
                <a:gd name="connsiteY94" fmla="*/ 842434 h 2095500"/>
                <a:gd name="connsiteX95" fmla="*/ 592667 w 3056467"/>
                <a:gd name="connsiteY95" fmla="*/ 842434 h 2095500"/>
                <a:gd name="connsiteX96" fmla="*/ 592667 w 3056467"/>
                <a:gd name="connsiteY96" fmla="*/ 800100 h 2095500"/>
                <a:gd name="connsiteX97" fmla="*/ 592667 w 3056467"/>
                <a:gd name="connsiteY97" fmla="*/ 749300 h 2095500"/>
                <a:gd name="connsiteX98" fmla="*/ 575734 w 3056467"/>
                <a:gd name="connsiteY98" fmla="*/ 749300 h 2095500"/>
                <a:gd name="connsiteX99" fmla="*/ 575734 w 3056467"/>
                <a:gd name="connsiteY99" fmla="*/ 711200 h 2095500"/>
                <a:gd name="connsiteX100" fmla="*/ 550334 w 3056467"/>
                <a:gd name="connsiteY100" fmla="*/ 711200 h 2095500"/>
                <a:gd name="connsiteX101" fmla="*/ 550334 w 3056467"/>
                <a:gd name="connsiteY101" fmla="*/ 673100 h 2095500"/>
                <a:gd name="connsiteX102" fmla="*/ 529167 w 3056467"/>
                <a:gd name="connsiteY102" fmla="*/ 673100 h 2095500"/>
                <a:gd name="connsiteX103" fmla="*/ 529167 w 3056467"/>
                <a:gd name="connsiteY103" fmla="*/ 626534 h 2095500"/>
                <a:gd name="connsiteX104" fmla="*/ 495300 w 3056467"/>
                <a:gd name="connsiteY104" fmla="*/ 626534 h 2095500"/>
                <a:gd name="connsiteX105" fmla="*/ 495300 w 3056467"/>
                <a:gd name="connsiteY105" fmla="*/ 575734 h 2095500"/>
                <a:gd name="connsiteX106" fmla="*/ 461434 w 3056467"/>
                <a:gd name="connsiteY106" fmla="*/ 575734 h 2095500"/>
                <a:gd name="connsiteX107" fmla="*/ 461434 w 3056467"/>
                <a:gd name="connsiteY107" fmla="*/ 524934 h 2095500"/>
                <a:gd name="connsiteX108" fmla="*/ 423334 w 3056467"/>
                <a:gd name="connsiteY108" fmla="*/ 524934 h 2095500"/>
                <a:gd name="connsiteX109" fmla="*/ 423334 w 3056467"/>
                <a:gd name="connsiteY109" fmla="*/ 427567 h 2095500"/>
                <a:gd name="connsiteX110" fmla="*/ 389467 w 3056467"/>
                <a:gd name="connsiteY110" fmla="*/ 427567 h 2095500"/>
                <a:gd name="connsiteX111" fmla="*/ 389467 w 3056467"/>
                <a:gd name="connsiteY111" fmla="*/ 397934 h 2095500"/>
                <a:gd name="connsiteX112" fmla="*/ 389467 w 3056467"/>
                <a:gd name="connsiteY112" fmla="*/ 397934 h 2095500"/>
                <a:gd name="connsiteX113" fmla="*/ 389467 w 3056467"/>
                <a:gd name="connsiteY113" fmla="*/ 325967 h 2095500"/>
                <a:gd name="connsiteX114" fmla="*/ 334434 w 3056467"/>
                <a:gd name="connsiteY114" fmla="*/ 325967 h 2095500"/>
                <a:gd name="connsiteX115" fmla="*/ 334434 w 3056467"/>
                <a:gd name="connsiteY115" fmla="*/ 270934 h 2095500"/>
                <a:gd name="connsiteX116" fmla="*/ 321734 w 3056467"/>
                <a:gd name="connsiteY116" fmla="*/ 283634 h 2095500"/>
                <a:gd name="connsiteX117" fmla="*/ 321734 w 3056467"/>
                <a:gd name="connsiteY117" fmla="*/ 254000 h 2095500"/>
                <a:gd name="connsiteX118" fmla="*/ 287867 w 3056467"/>
                <a:gd name="connsiteY118" fmla="*/ 254000 h 2095500"/>
                <a:gd name="connsiteX119" fmla="*/ 287867 w 3056467"/>
                <a:gd name="connsiteY119" fmla="*/ 224367 h 2095500"/>
                <a:gd name="connsiteX120" fmla="*/ 258234 w 3056467"/>
                <a:gd name="connsiteY120" fmla="*/ 224367 h 2095500"/>
                <a:gd name="connsiteX121" fmla="*/ 258234 w 3056467"/>
                <a:gd name="connsiteY121" fmla="*/ 169334 h 2095500"/>
                <a:gd name="connsiteX122" fmla="*/ 220134 w 3056467"/>
                <a:gd name="connsiteY122" fmla="*/ 169334 h 2095500"/>
                <a:gd name="connsiteX123" fmla="*/ 220134 w 3056467"/>
                <a:gd name="connsiteY123" fmla="*/ 127000 h 2095500"/>
                <a:gd name="connsiteX124" fmla="*/ 186267 w 3056467"/>
                <a:gd name="connsiteY124" fmla="*/ 127000 h 2095500"/>
                <a:gd name="connsiteX125" fmla="*/ 186267 w 3056467"/>
                <a:gd name="connsiteY125" fmla="*/ 101600 h 2095500"/>
                <a:gd name="connsiteX126" fmla="*/ 127000 w 3056467"/>
                <a:gd name="connsiteY126" fmla="*/ 101600 h 2095500"/>
                <a:gd name="connsiteX127" fmla="*/ 127000 w 3056467"/>
                <a:gd name="connsiteY127" fmla="*/ 55034 h 2095500"/>
                <a:gd name="connsiteX128" fmla="*/ 93134 w 3056467"/>
                <a:gd name="connsiteY128" fmla="*/ 55034 h 2095500"/>
                <a:gd name="connsiteX129" fmla="*/ 93134 w 3056467"/>
                <a:gd name="connsiteY129" fmla="*/ 29634 h 2095500"/>
                <a:gd name="connsiteX130" fmla="*/ 76200 w 3056467"/>
                <a:gd name="connsiteY130" fmla="*/ 29634 h 2095500"/>
                <a:gd name="connsiteX131" fmla="*/ 76200 w 3056467"/>
                <a:gd name="connsiteY131" fmla="*/ 29634 h 2095500"/>
                <a:gd name="connsiteX132" fmla="*/ 76200 w 3056467"/>
                <a:gd name="connsiteY132" fmla="*/ 29634 h 2095500"/>
                <a:gd name="connsiteX133" fmla="*/ 46567 w 3056467"/>
                <a:gd name="connsiteY133" fmla="*/ 29634 h 2095500"/>
                <a:gd name="connsiteX134" fmla="*/ 46567 w 3056467"/>
                <a:gd name="connsiteY134" fmla="*/ 29634 h 2095500"/>
                <a:gd name="connsiteX135" fmla="*/ 46567 w 3056467"/>
                <a:gd name="connsiteY135" fmla="*/ 4234 h 2095500"/>
                <a:gd name="connsiteX136" fmla="*/ 12700 w 3056467"/>
                <a:gd name="connsiteY136" fmla="*/ 4234 h 2095500"/>
                <a:gd name="connsiteX137" fmla="*/ 16934 w 3056467"/>
                <a:gd name="connsiteY137" fmla="*/ 0 h 2095500"/>
                <a:gd name="connsiteX138" fmla="*/ 0 w 3056467"/>
                <a:gd name="connsiteY138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507067 h 2095500"/>
                <a:gd name="connsiteX57" fmla="*/ 1079500 w 3056467"/>
                <a:gd name="connsiteY57" fmla="*/ 1456267 h 2095500"/>
                <a:gd name="connsiteX58" fmla="*/ 1079500 w 3056467"/>
                <a:gd name="connsiteY58" fmla="*/ 1418167 h 2095500"/>
                <a:gd name="connsiteX59" fmla="*/ 1054100 w 3056467"/>
                <a:gd name="connsiteY59" fmla="*/ 1418167 h 2095500"/>
                <a:gd name="connsiteX60" fmla="*/ 1054100 w 3056467"/>
                <a:gd name="connsiteY60" fmla="*/ 1392767 h 2095500"/>
                <a:gd name="connsiteX61" fmla="*/ 1007534 w 3056467"/>
                <a:gd name="connsiteY61" fmla="*/ 1392767 h 2095500"/>
                <a:gd name="connsiteX62" fmla="*/ 1007534 w 3056467"/>
                <a:gd name="connsiteY62" fmla="*/ 1363134 h 2095500"/>
                <a:gd name="connsiteX63" fmla="*/ 1007534 w 3056467"/>
                <a:gd name="connsiteY63" fmla="*/ 1363134 h 2095500"/>
                <a:gd name="connsiteX64" fmla="*/ 1007534 w 3056467"/>
                <a:gd name="connsiteY64" fmla="*/ 1329267 h 2095500"/>
                <a:gd name="connsiteX65" fmla="*/ 973667 w 3056467"/>
                <a:gd name="connsiteY65" fmla="*/ 1329267 h 2095500"/>
                <a:gd name="connsiteX66" fmla="*/ 973667 w 3056467"/>
                <a:gd name="connsiteY66" fmla="*/ 1291167 h 2095500"/>
                <a:gd name="connsiteX67" fmla="*/ 948267 w 3056467"/>
                <a:gd name="connsiteY67" fmla="*/ 1291167 h 2095500"/>
                <a:gd name="connsiteX68" fmla="*/ 948267 w 3056467"/>
                <a:gd name="connsiteY68" fmla="*/ 1265767 h 2095500"/>
                <a:gd name="connsiteX69" fmla="*/ 918634 w 3056467"/>
                <a:gd name="connsiteY69" fmla="*/ 1265767 h 2095500"/>
                <a:gd name="connsiteX70" fmla="*/ 918634 w 3056467"/>
                <a:gd name="connsiteY70" fmla="*/ 1236134 h 2095500"/>
                <a:gd name="connsiteX71" fmla="*/ 897467 w 3056467"/>
                <a:gd name="connsiteY71" fmla="*/ 1236134 h 2095500"/>
                <a:gd name="connsiteX72" fmla="*/ 897467 w 3056467"/>
                <a:gd name="connsiteY72" fmla="*/ 1202267 h 2095500"/>
                <a:gd name="connsiteX73" fmla="*/ 859367 w 3056467"/>
                <a:gd name="connsiteY73" fmla="*/ 1202267 h 2095500"/>
                <a:gd name="connsiteX74" fmla="*/ 859367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51467 h 2095500"/>
                <a:gd name="connsiteX77" fmla="*/ 838200 w 3056467"/>
                <a:gd name="connsiteY77" fmla="*/ 1109134 h 2095500"/>
                <a:gd name="connsiteX78" fmla="*/ 817034 w 3056467"/>
                <a:gd name="connsiteY78" fmla="*/ 1109134 h 2095500"/>
                <a:gd name="connsiteX79" fmla="*/ 817034 w 3056467"/>
                <a:gd name="connsiteY79" fmla="*/ 1079500 h 2095500"/>
                <a:gd name="connsiteX80" fmla="*/ 804334 w 3056467"/>
                <a:gd name="connsiteY80" fmla="*/ 1066800 h 2095500"/>
                <a:gd name="connsiteX81" fmla="*/ 787400 w 3056467"/>
                <a:gd name="connsiteY81" fmla="*/ 1066800 h 2095500"/>
                <a:gd name="connsiteX82" fmla="*/ 787400 w 3056467"/>
                <a:gd name="connsiteY82" fmla="*/ 1066800 h 2095500"/>
                <a:gd name="connsiteX83" fmla="*/ 762000 w 3056467"/>
                <a:gd name="connsiteY83" fmla="*/ 1041400 h 2095500"/>
                <a:gd name="connsiteX84" fmla="*/ 728133 w 3056467"/>
                <a:gd name="connsiteY84" fmla="*/ 1030817 h 2095500"/>
                <a:gd name="connsiteX85" fmla="*/ 713317 w 3056467"/>
                <a:gd name="connsiteY85" fmla="*/ 1011767 h 2095500"/>
                <a:gd name="connsiteX86" fmla="*/ 706967 w 3056467"/>
                <a:gd name="connsiteY86" fmla="*/ 977900 h 2095500"/>
                <a:gd name="connsiteX87" fmla="*/ 694267 w 3056467"/>
                <a:gd name="connsiteY87" fmla="*/ 977900 h 2095500"/>
                <a:gd name="connsiteX88" fmla="*/ 694267 w 3056467"/>
                <a:gd name="connsiteY88" fmla="*/ 939800 h 2095500"/>
                <a:gd name="connsiteX89" fmla="*/ 681567 w 3056467"/>
                <a:gd name="connsiteY89" fmla="*/ 939800 h 2095500"/>
                <a:gd name="connsiteX90" fmla="*/ 681567 w 3056467"/>
                <a:gd name="connsiteY90" fmla="*/ 905934 h 2095500"/>
                <a:gd name="connsiteX91" fmla="*/ 668867 w 3056467"/>
                <a:gd name="connsiteY91" fmla="*/ 905934 h 2095500"/>
                <a:gd name="connsiteX92" fmla="*/ 643467 w 3056467"/>
                <a:gd name="connsiteY92" fmla="*/ 880534 h 2095500"/>
                <a:gd name="connsiteX93" fmla="*/ 643467 w 3056467"/>
                <a:gd name="connsiteY93" fmla="*/ 842434 h 2095500"/>
                <a:gd name="connsiteX94" fmla="*/ 592667 w 3056467"/>
                <a:gd name="connsiteY94" fmla="*/ 842434 h 2095500"/>
                <a:gd name="connsiteX95" fmla="*/ 592667 w 3056467"/>
                <a:gd name="connsiteY95" fmla="*/ 800100 h 2095500"/>
                <a:gd name="connsiteX96" fmla="*/ 592667 w 3056467"/>
                <a:gd name="connsiteY96" fmla="*/ 749300 h 2095500"/>
                <a:gd name="connsiteX97" fmla="*/ 575734 w 3056467"/>
                <a:gd name="connsiteY97" fmla="*/ 749300 h 2095500"/>
                <a:gd name="connsiteX98" fmla="*/ 575734 w 3056467"/>
                <a:gd name="connsiteY98" fmla="*/ 711200 h 2095500"/>
                <a:gd name="connsiteX99" fmla="*/ 550334 w 3056467"/>
                <a:gd name="connsiteY99" fmla="*/ 711200 h 2095500"/>
                <a:gd name="connsiteX100" fmla="*/ 550334 w 3056467"/>
                <a:gd name="connsiteY100" fmla="*/ 673100 h 2095500"/>
                <a:gd name="connsiteX101" fmla="*/ 529167 w 3056467"/>
                <a:gd name="connsiteY101" fmla="*/ 673100 h 2095500"/>
                <a:gd name="connsiteX102" fmla="*/ 529167 w 3056467"/>
                <a:gd name="connsiteY102" fmla="*/ 626534 h 2095500"/>
                <a:gd name="connsiteX103" fmla="*/ 495300 w 3056467"/>
                <a:gd name="connsiteY103" fmla="*/ 626534 h 2095500"/>
                <a:gd name="connsiteX104" fmla="*/ 495300 w 3056467"/>
                <a:gd name="connsiteY104" fmla="*/ 575734 h 2095500"/>
                <a:gd name="connsiteX105" fmla="*/ 461434 w 3056467"/>
                <a:gd name="connsiteY105" fmla="*/ 575734 h 2095500"/>
                <a:gd name="connsiteX106" fmla="*/ 461434 w 3056467"/>
                <a:gd name="connsiteY106" fmla="*/ 524934 h 2095500"/>
                <a:gd name="connsiteX107" fmla="*/ 423334 w 3056467"/>
                <a:gd name="connsiteY107" fmla="*/ 524934 h 2095500"/>
                <a:gd name="connsiteX108" fmla="*/ 423334 w 3056467"/>
                <a:gd name="connsiteY108" fmla="*/ 427567 h 2095500"/>
                <a:gd name="connsiteX109" fmla="*/ 389467 w 3056467"/>
                <a:gd name="connsiteY109" fmla="*/ 427567 h 2095500"/>
                <a:gd name="connsiteX110" fmla="*/ 389467 w 3056467"/>
                <a:gd name="connsiteY110" fmla="*/ 397934 h 2095500"/>
                <a:gd name="connsiteX111" fmla="*/ 389467 w 3056467"/>
                <a:gd name="connsiteY111" fmla="*/ 397934 h 2095500"/>
                <a:gd name="connsiteX112" fmla="*/ 389467 w 3056467"/>
                <a:gd name="connsiteY112" fmla="*/ 325967 h 2095500"/>
                <a:gd name="connsiteX113" fmla="*/ 334434 w 3056467"/>
                <a:gd name="connsiteY113" fmla="*/ 325967 h 2095500"/>
                <a:gd name="connsiteX114" fmla="*/ 334434 w 3056467"/>
                <a:gd name="connsiteY114" fmla="*/ 270934 h 2095500"/>
                <a:gd name="connsiteX115" fmla="*/ 321734 w 3056467"/>
                <a:gd name="connsiteY115" fmla="*/ 283634 h 2095500"/>
                <a:gd name="connsiteX116" fmla="*/ 321734 w 3056467"/>
                <a:gd name="connsiteY116" fmla="*/ 254000 h 2095500"/>
                <a:gd name="connsiteX117" fmla="*/ 287867 w 3056467"/>
                <a:gd name="connsiteY117" fmla="*/ 254000 h 2095500"/>
                <a:gd name="connsiteX118" fmla="*/ 287867 w 3056467"/>
                <a:gd name="connsiteY118" fmla="*/ 224367 h 2095500"/>
                <a:gd name="connsiteX119" fmla="*/ 258234 w 3056467"/>
                <a:gd name="connsiteY119" fmla="*/ 224367 h 2095500"/>
                <a:gd name="connsiteX120" fmla="*/ 258234 w 3056467"/>
                <a:gd name="connsiteY120" fmla="*/ 169334 h 2095500"/>
                <a:gd name="connsiteX121" fmla="*/ 220134 w 3056467"/>
                <a:gd name="connsiteY121" fmla="*/ 169334 h 2095500"/>
                <a:gd name="connsiteX122" fmla="*/ 220134 w 3056467"/>
                <a:gd name="connsiteY122" fmla="*/ 127000 h 2095500"/>
                <a:gd name="connsiteX123" fmla="*/ 186267 w 3056467"/>
                <a:gd name="connsiteY123" fmla="*/ 127000 h 2095500"/>
                <a:gd name="connsiteX124" fmla="*/ 186267 w 3056467"/>
                <a:gd name="connsiteY124" fmla="*/ 101600 h 2095500"/>
                <a:gd name="connsiteX125" fmla="*/ 127000 w 3056467"/>
                <a:gd name="connsiteY125" fmla="*/ 101600 h 2095500"/>
                <a:gd name="connsiteX126" fmla="*/ 127000 w 3056467"/>
                <a:gd name="connsiteY126" fmla="*/ 55034 h 2095500"/>
                <a:gd name="connsiteX127" fmla="*/ 93134 w 3056467"/>
                <a:gd name="connsiteY127" fmla="*/ 55034 h 2095500"/>
                <a:gd name="connsiteX128" fmla="*/ 93134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76200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29634 h 2095500"/>
                <a:gd name="connsiteX134" fmla="*/ 46567 w 3056467"/>
                <a:gd name="connsiteY134" fmla="*/ 4234 h 2095500"/>
                <a:gd name="connsiteX135" fmla="*/ 12700 w 3056467"/>
                <a:gd name="connsiteY135" fmla="*/ 4234 h 2095500"/>
                <a:gd name="connsiteX136" fmla="*/ 16934 w 3056467"/>
                <a:gd name="connsiteY136" fmla="*/ 0 h 2095500"/>
                <a:gd name="connsiteX137" fmla="*/ 0 w 3056467"/>
                <a:gd name="connsiteY137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52033 w 3056467"/>
                <a:gd name="connsiteY42" fmla="*/ 1678516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66850 w 3056467"/>
                <a:gd name="connsiteY41" fmla="*/ 1703917 h 2095500"/>
                <a:gd name="connsiteX42" fmla="*/ 1452033 w 3056467"/>
                <a:gd name="connsiteY42" fmla="*/ 1678516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66850 w 3056467"/>
                <a:gd name="connsiteY41" fmla="*/ 1703917 h 2095500"/>
                <a:gd name="connsiteX42" fmla="*/ 1452033 w 3056467"/>
                <a:gd name="connsiteY42" fmla="*/ 1678516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301751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66850 w 3056467"/>
                <a:gd name="connsiteY41" fmla="*/ 1703917 h 2095500"/>
                <a:gd name="connsiteX42" fmla="*/ 1452033 w 3056467"/>
                <a:gd name="connsiteY42" fmla="*/ 1678516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301751 w 3056467"/>
                <a:gd name="connsiteY45" fmla="*/ 1653118 h 2095500"/>
                <a:gd name="connsiteX46" fmla="*/ 1301751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11300 w 3056467"/>
                <a:gd name="connsiteY37" fmla="*/ 1756833 h 2095500"/>
                <a:gd name="connsiteX38" fmla="*/ 1511300 w 3056467"/>
                <a:gd name="connsiteY38" fmla="*/ 1722967 h 2095500"/>
                <a:gd name="connsiteX39" fmla="*/ 1511300 w 3056467"/>
                <a:gd name="connsiteY39" fmla="*/ 1722967 h 2095500"/>
                <a:gd name="connsiteX40" fmla="*/ 1466850 w 3056467"/>
                <a:gd name="connsiteY40" fmla="*/ 1703917 h 2095500"/>
                <a:gd name="connsiteX41" fmla="*/ 1452033 w 3056467"/>
                <a:gd name="connsiteY41" fmla="*/ 1678516 h 2095500"/>
                <a:gd name="connsiteX42" fmla="*/ 1380067 w 3056467"/>
                <a:gd name="connsiteY42" fmla="*/ 1676400 h 2095500"/>
                <a:gd name="connsiteX43" fmla="*/ 1380067 w 3056467"/>
                <a:gd name="connsiteY43" fmla="*/ 1655234 h 2095500"/>
                <a:gd name="connsiteX44" fmla="*/ 1301751 w 3056467"/>
                <a:gd name="connsiteY44" fmla="*/ 1653118 h 2095500"/>
                <a:gd name="connsiteX45" fmla="*/ 1301751 w 3056467"/>
                <a:gd name="connsiteY45" fmla="*/ 1621367 h 2095500"/>
                <a:gd name="connsiteX46" fmla="*/ 1265767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579034 h 2095500"/>
                <a:gd name="connsiteX49" fmla="*/ 1210734 w 3056467"/>
                <a:gd name="connsiteY49" fmla="*/ 1579034 h 2095500"/>
                <a:gd name="connsiteX50" fmla="*/ 1210734 w 3056467"/>
                <a:gd name="connsiteY50" fmla="*/ 1553634 h 2095500"/>
                <a:gd name="connsiteX51" fmla="*/ 1168400 w 3056467"/>
                <a:gd name="connsiteY51" fmla="*/ 1553634 h 2095500"/>
                <a:gd name="connsiteX52" fmla="*/ 1168400 w 3056467"/>
                <a:gd name="connsiteY52" fmla="*/ 1532467 h 2095500"/>
                <a:gd name="connsiteX53" fmla="*/ 1138767 w 3056467"/>
                <a:gd name="connsiteY53" fmla="*/ 1509184 h 2095500"/>
                <a:gd name="connsiteX54" fmla="*/ 1102784 w 3056467"/>
                <a:gd name="connsiteY54" fmla="*/ 1481667 h 2095500"/>
                <a:gd name="connsiteX55" fmla="*/ 1079500 w 3056467"/>
                <a:gd name="connsiteY55" fmla="*/ 1456267 h 2095500"/>
                <a:gd name="connsiteX56" fmla="*/ 1079500 w 3056467"/>
                <a:gd name="connsiteY56" fmla="*/ 1418167 h 2095500"/>
                <a:gd name="connsiteX57" fmla="*/ 1054100 w 3056467"/>
                <a:gd name="connsiteY57" fmla="*/ 1418167 h 2095500"/>
                <a:gd name="connsiteX58" fmla="*/ 1054100 w 3056467"/>
                <a:gd name="connsiteY58" fmla="*/ 1392767 h 2095500"/>
                <a:gd name="connsiteX59" fmla="*/ 1007534 w 3056467"/>
                <a:gd name="connsiteY59" fmla="*/ 1392767 h 2095500"/>
                <a:gd name="connsiteX60" fmla="*/ 1007534 w 3056467"/>
                <a:gd name="connsiteY60" fmla="*/ 1363134 h 2095500"/>
                <a:gd name="connsiteX61" fmla="*/ 1007534 w 3056467"/>
                <a:gd name="connsiteY61" fmla="*/ 1363134 h 2095500"/>
                <a:gd name="connsiteX62" fmla="*/ 1007534 w 3056467"/>
                <a:gd name="connsiteY62" fmla="*/ 1329267 h 2095500"/>
                <a:gd name="connsiteX63" fmla="*/ 973667 w 3056467"/>
                <a:gd name="connsiteY63" fmla="*/ 1329267 h 2095500"/>
                <a:gd name="connsiteX64" fmla="*/ 973667 w 3056467"/>
                <a:gd name="connsiteY64" fmla="*/ 1291167 h 2095500"/>
                <a:gd name="connsiteX65" fmla="*/ 948267 w 3056467"/>
                <a:gd name="connsiteY65" fmla="*/ 1291167 h 2095500"/>
                <a:gd name="connsiteX66" fmla="*/ 948267 w 3056467"/>
                <a:gd name="connsiteY66" fmla="*/ 1265767 h 2095500"/>
                <a:gd name="connsiteX67" fmla="*/ 918634 w 3056467"/>
                <a:gd name="connsiteY67" fmla="*/ 1265767 h 2095500"/>
                <a:gd name="connsiteX68" fmla="*/ 918634 w 3056467"/>
                <a:gd name="connsiteY68" fmla="*/ 1236134 h 2095500"/>
                <a:gd name="connsiteX69" fmla="*/ 897467 w 3056467"/>
                <a:gd name="connsiteY69" fmla="*/ 1236134 h 2095500"/>
                <a:gd name="connsiteX70" fmla="*/ 897467 w 3056467"/>
                <a:gd name="connsiteY70" fmla="*/ 1202267 h 2095500"/>
                <a:gd name="connsiteX71" fmla="*/ 859367 w 3056467"/>
                <a:gd name="connsiteY71" fmla="*/ 1202267 h 2095500"/>
                <a:gd name="connsiteX72" fmla="*/ 859367 w 3056467"/>
                <a:gd name="connsiteY72" fmla="*/ 1151467 h 2095500"/>
                <a:gd name="connsiteX73" fmla="*/ 838200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09134 h 2095500"/>
                <a:gd name="connsiteX76" fmla="*/ 817034 w 3056467"/>
                <a:gd name="connsiteY76" fmla="*/ 1109134 h 2095500"/>
                <a:gd name="connsiteX77" fmla="*/ 817034 w 3056467"/>
                <a:gd name="connsiteY77" fmla="*/ 1079500 h 2095500"/>
                <a:gd name="connsiteX78" fmla="*/ 804334 w 3056467"/>
                <a:gd name="connsiteY78" fmla="*/ 1066800 h 2095500"/>
                <a:gd name="connsiteX79" fmla="*/ 787400 w 3056467"/>
                <a:gd name="connsiteY79" fmla="*/ 1066800 h 2095500"/>
                <a:gd name="connsiteX80" fmla="*/ 787400 w 3056467"/>
                <a:gd name="connsiteY80" fmla="*/ 1066800 h 2095500"/>
                <a:gd name="connsiteX81" fmla="*/ 762000 w 3056467"/>
                <a:gd name="connsiteY81" fmla="*/ 1041400 h 2095500"/>
                <a:gd name="connsiteX82" fmla="*/ 728133 w 3056467"/>
                <a:gd name="connsiteY82" fmla="*/ 1030817 h 2095500"/>
                <a:gd name="connsiteX83" fmla="*/ 713317 w 3056467"/>
                <a:gd name="connsiteY83" fmla="*/ 1011767 h 2095500"/>
                <a:gd name="connsiteX84" fmla="*/ 706967 w 3056467"/>
                <a:gd name="connsiteY84" fmla="*/ 977900 h 2095500"/>
                <a:gd name="connsiteX85" fmla="*/ 694267 w 3056467"/>
                <a:gd name="connsiteY85" fmla="*/ 977900 h 2095500"/>
                <a:gd name="connsiteX86" fmla="*/ 694267 w 3056467"/>
                <a:gd name="connsiteY86" fmla="*/ 939800 h 2095500"/>
                <a:gd name="connsiteX87" fmla="*/ 681567 w 3056467"/>
                <a:gd name="connsiteY87" fmla="*/ 939800 h 2095500"/>
                <a:gd name="connsiteX88" fmla="*/ 681567 w 3056467"/>
                <a:gd name="connsiteY88" fmla="*/ 905934 h 2095500"/>
                <a:gd name="connsiteX89" fmla="*/ 668867 w 3056467"/>
                <a:gd name="connsiteY89" fmla="*/ 905934 h 2095500"/>
                <a:gd name="connsiteX90" fmla="*/ 643467 w 3056467"/>
                <a:gd name="connsiteY90" fmla="*/ 880534 h 2095500"/>
                <a:gd name="connsiteX91" fmla="*/ 643467 w 3056467"/>
                <a:gd name="connsiteY91" fmla="*/ 842434 h 2095500"/>
                <a:gd name="connsiteX92" fmla="*/ 592667 w 3056467"/>
                <a:gd name="connsiteY92" fmla="*/ 842434 h 2095500"/>
                <a:gd name="connsiteX93" fmla="*/ 592667 w 3056467"/>
                <a:gd name="connsiteY93" fmla="*/ 800100 h 2095500"/>
                <a:gd name="connsiteX94" fmla="*/ 592667 w 3056467"/>
                <a:gd name="connsiteY94" fmla="*/ 749300 h 2095500"/>
                <a:gd name="connsiteX95" fmla="*/ 575734 w 3056467"/>
                <a:gd name="connsiteY95" fmla="*/ 749300 h 2095500"/>
                <a:gd name="connsiteX96" fmla="*/ 575734 w 3056467"/>
                <a:gd name="connsiteY96" fmla="*/ 711200 h 2095500"/>
                <a:gd name="connsiteX97" fmla="*/ 550334 w 3056467"/>
                <a:gd name="connsiteY97" fmla="*/ 711200 h 2095500"/>
                <a:gd name="connsiteX98" fmla="*/ 550334 w 3056467"/>
                <a:gd name="connsiteY98" fmla="*/ 673100 h 2095500"/>
                <a:gd name="connsiteX99" fmla="*/ 529167 w 3056467"/>
                <a:gd name="connsiteY99" fmla="*/ 673100 h 2095500"/>
                <a:gd name="connsiteX100" fmla="*/ 529167 w 3056467"/>
                <a:gd name="connsiteY100" fmla="*/ 626534 h 2095500"/>
                <a:gd name="connsiteX101" fmla="*/ 495300 w 3056467"/>
                <a:gd name="connsiteY101" fmla="*/ 626534 h 2095500"/>
                <a:gd name="connsiteX102" fmla="*/ 495300 w 3056467"/>
                <a:gd name="connsiteY102" fmla="*/ 575734 h 2095500"/>
                <a:gd name="connsiteX103" fmla="*/ 461434 w 3056467"/>
                <a:gd name="connsiteY103" fmla="*/ 575734 h 2095500"/>
                <a:gd name="connsiteX104" fmla="*/ 461434 w 3056467"/>
                <a:gd name="connsiteY104" fmla="*/ 524934 h 2095500"/>
                <a:gd name="connsiteX105" fmla="*/ 423334 w 3056467"/>
                <a:gd name="connsiteY105" fmla="*/ 524934 h 2095500"/>
                <a:gd name="connsiteX106" fmla="*/ 423334 w 3056467"/>
                <a:gd name="connsiteY106" fmla="*/ 427567 h 2095500"/>
                <a:gd name="connsiteX107" fmla="*/ 389467 w 3056467"/>
                <a:gd name="connsiteY107" fmla="*/ 427567 h 2095500"/>
                <a:gd name="connsiteX108" fmla="*/ 389467 w 3056467"/>
                <a:gd name="connsiteY108" fmla="*/ 397934 h 2095500"/>
                <a:gd name="connsiteX109" fmla="*/ 389467 w 3056467"/>
                <a:gd name="connsiteY109" fmla="*/ 397934 h 2095500"/>
                <a:gd name="connsiteX110" fmla="*/ 389467 w 3056467"/>
                <a:gd name="connsiteY110" fmla="*/ 325967 h 2095500"/>
                <a:gd name="connsiteX111" fmla="*/ 334434 w 3056467"/>
                <a:gd name="connsiteY111" fmla="*/ 325967 h 2095500"/>
                <a:gd name="connsiteX112" fmla="*/ 334434 w 3056467"/>
                <a:gd name="connsiteY112" fmla="*/ 270934 h 2095500"/>
                <a:gd name="connsiteX113" fmla="*/ 321734 w 3056467"/>
                <a:gd name="connsiteY113" fmla="*/ 283634 h 2095500"/>
                <a:gd name="connsiteX114" fmla="*/ 321734 w 3056467"/>
                <a:gd name="connsiteY114" fmla="*/ 254000 h 2095500"/>
                <a:gd name="connsiteX115" fmla="*/ 287867 w 3056467"/>
                <a:gd name="connsiteY115" fmla="*/ 254000 h 2095500"/>
                <a:gd name="connsiteX116" fmla="*/ 287867 w 3056467"/>
                <a:gd name="connsiteY116" fmla="*/ 224367 h 2095500"/>
                <a:gd name="connsiteX117" fmla="*/ 258234 w 3056467"/>
                <a:gd name="connsiteY117" fmla="*/ 224367 h 2095500"/>
                <a:gd name="connsiteX118" fmla="*/ 258234 w 3056467"/>
                <a:gd name="connsiteY118" fmla="*/ 169334 h 2095500"/>
                <a:gd name="connsiteX119" fmla="*/ 220134 w 3056467"/>
                <a:gd name="connsiteY119" fmla="*/ 169334 h 2095500"/>
                <a:gd name="connsiteX120" fmla="*/ 220134 w 3056467"/>
                <a:gd name="connsiteY120" fmla="*/ 127000 h 2095500"/>
                <a:gd name="connsiteX121" fmla="*/ 186267 w 3056467"/>
                <a:gd name="connsiteY121" fmla="*/ 127000 h 2095500"/>
                <a:gd name="connsiteX122" fmla="*/ 186267 w 3056467"/>
                <a:gd name="connsiteY122" fmla="*/ 101600 h 2095500"/>
                <a:gd name="connsiteX123" fmla="*/ 127000 w 3056467"/>
                <a:gd name="connsiteY123" fmla="*/ 101600 h 2095500"/>
                <a:gd name="connsiteX124" fmla="*/ 127000 w 3056467"/>
                <a:gd name="connsiteY124" fmla="*/ 55034 h 2095500"/>
                <a:gd name="connsiteX125" fmla="*/ 93134 w 3056467"/>
                <a:gd name="connsiteY125" fmla="*/ 55034 h 2095500"/>
                <a:gd name="connsiteX126" fmla="*/ 93134 w 3056467"/>
                <a:gd name="connsiteY126" fmla="*/ 29634 h 2095500"/>
                <a:gd name="connsiteX127" fmla="*/ 76200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46567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4234 h 2095500"/>
                <a:gd name="connsiteX133" fmla="*/ 12700 w 3056467"/>
                <a:gd name="connsiteY133" fmla="*/ 4234 h 2095500"/>
                <a:gd name="connsiteX134" fmla="*/ 16934 w 3056467"/>
                <a:gd name="connsiteY134" fmla="*/ 0 h 2095500"/>
                <a:gd name="connsiteX135" fmla="*/ 0 w 3056467"/>
                <a:gd name="connsiteY135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11300 w 3056467"/>
                <a:gd name="connsiteY36" fmla="*/ 1756833 h 2095500"/>
                <a:gd name="connsiteX37" fmla="*/ 1511300 w 3056467"/>
                <a:gd name="connsiteY37" fmla="*/ 1722967 h 2095500"/>
                <a:gd name="connsiteX38" fmla="*/ 1511300 w 3056467"/>
                <a:gd name="connsiteY38" fmla="*/ 1722967 h 2095500"/>
                <a:gd name="connsiteX39" fmla="*/ 1466850 w 3056467"/>
                <a:gd name="connsiteY39" fmla="*/ 1703917 h 2095500"/>
                <a:gd name="connsiteX40" fmla="*/ 1452033 w 3056467"/>
                <a:gd name="connsiteY40" fmla="*/ 1678516 h 2095500"/>
                <a:gd name="connsiteX41" fmla="*/ 1380067 w 3056467"/>
                <a:gd name="connsiteY41" fmla="*/ 1676400 h 2095500"/>
                <a:gd name="connsiteX42" fmla="*/ 1380067 w 3056467"/>
                <a:gd name="connsiteY42" fmla="*/ 1655234 h 2095500"/>
                <a:gd name="connsiteX43" fmla="*/ 1301751 w 3056467"/>
                <a:gd name="connsiteY43" fmla="*/ 1653118 h 2095500"/>
                <a:gd name="connsiteX44" fmla="*/ 1301751 w 3056467"/>
                <a:gd name="connsiteY44" fmla="*/ 1621367 h 2095500"/>
                <a:gd name="connsiteX45" fmla="*/ 1265767 w 3056467"/>
                <a:gd name="connsiteY45" fmla="*/ 1621367 h 2095500"/>
                <a:gd name="connsiteX46" fmla="*/ 1265767 w 3056467"/>
                <a:gd name="connsiteY46" fmla="*/ 1621367 h 2095500"/>
                <a:gd name="connsiteX47" fmla="*/ 1265767 w 3056467"/>
                <a:gd name="connsiteY47" fmla="*/ 1579034 h 2095500"/>
                <a:gd name="connsiteX48" fmla="*/ 1210734 w 3056467"/>
                <a:gd name="connsiteY48" fmla="*/ 1579034 h 2095500"/>
                <a:gd name="connsiteX49" fmla="*/ 1210734 w 3056467"/>
                <a:gd name="connsiteY49" fmla="*/ 1553634 h 2095500"/>
                <a:gd name="connsiteX50" fmla="*/ 1168400 w 3056467"/>
                <a:gd name="connsiteY50" fmla="*/ 1553634 h 2095500"/>
                <a:gd name="connsiteX51" fmla="*/ 1168400 w 3056467"/>
                <a:gd name="connsiteY51" fmla="*/ 1532467 h 2095500"/>
                <a:gd name="connsiteX52" fmla="*/ 1138767 w 3056467"/>
                <a:gd name="connsiteY52" fmla="*/ 1509184 h 2095500"/>
                <a:gd name="connsiteX53" fmla="*/ 1102784 w 3056467"/>
                <a:gd name="connsiteY53" fmla="*/ 1481667 h 2095500"/>
                <a:gd name="connsiteX54" fmla="*/ 1079500 w 3056467"/>
                <a:gd name="connsiteY54" fmla="*/ 1456267 h 2095500"/>
                <a:gd name="connsiteX55" fmla="*/ 1079500 w 3056467"/>
                <a:gd name="connsiteY55" fmla="*/ 1418167 h 2095500"/>
                <a:gd name="connsiteX56" fmla="*/ 1054100 w 3056467"/>
                <a:gd name="connsiteY56" fmla="*/ 1418167 h 2095500"/>
                <a:gd name="connsiteX57" fmla="*/ 1054100 w 3056467"/>
                <a:gd name="connsiteY57" fmla="*/ 1392767 h 2095500"/>
                <a:gd name="connsiteX58" fmla="*/ 1007534 w 3056467"/>
                <a:gd name="connsiteY58" fmla="*/ 1392767 h 2095500"/>
                <a:gd name="connsiteX59" fmla="*/ 1007534 w 3056467"/>
                <a:gd name="connsiteY59" fmla="*/ 1363134 h 2095500"/>
                <a:gd name="connsiteX60" fmla="*/ 1007534 w 3056467"/>
                <a:gd name="connsiteY60" fmla="*/ 1363134 h 2095500"/>
                <a:gd name="connsiteX61" fmla="*/ 1007534 w 3056467"/>
                <a:gd name="connsiteY61" fmla="*/ 1329267 h 2095500"/>
                <a:gd name="connsiteX62" fmla="*/ 973667 w 3056467"/>
                <a:gd name="connsiteY62" fmla="*/ 1329267 h 2095500"/>
                <a:gd name="connsiteX63" fmla="*/ 973667 w 3056467"/>
                <a:gd name="connsiteY63" fmla="*/ 1291167 h 2095500"/>
                <a:gd name="connsiteX64" fmla="*/ 948267 w 3056467"/>
                <a:gd name="connsiteY64" fmla="*/ 1291167 h 2095500"/>
                <a:gd name="connsiteX65" fmla="*/ 948267 w 3056467"/>
                <a:gd name="connsiteY65" fmla="*/ 1265767 h 2095500"/>
                <a:gd name="connsiteX66" fmla="*/ 918634 w 3056467"/>
                <a:gd name="connsiteY66" fmla="*/ 1265767 h 2095500"/>
                <a:gd name="connsiteX67" fmla="*/ 918634 w 3056467"/>
                <a:gd name="connsiteY67" fmla="*/ 1236134 h 2095500"/>
                <a:gd name="connsiteX68" fmla="*/ 897467 w 3056467"/>
                <a:gd name="connsiteY68" fmla="*/ 1236134 h 2095500"/>
                <a:gd name="connsiteX69" fmla="*/ 897467 w 3056467"/>
                <a:gd name="connsiteY69" fmla="*/ 1202267 h 2095500"/>
                <a:gd name="connsiteX70" fmla="*/ 859367 w 3056467"/>
                <a:gd name="connsiteY70" fmla="*/ 1202267 h 2095500"/>
                <a:gd name="connsiteX71" fmla="*/ 859367 w 3056467"/>
                <a:gd name="connsiteY71" fmla="*/ 1151467 h 2095500"/>
                <a:gd name="connsiteX72" fmla="*/ 838200 w 3056467"/>
                <a:gd name="connsiteY72" fmla="*/ 1151467 h 2095500"/>
                <a:gd name="connsiteX73" fmla="*/ 838200 w 3056467"/>
                <a:gd name="connsiteY73" fmla="*/ 1151467 h 2095500"/>
                <a:gd name="connsiteX74" fmla="*/ 838200 w 3056467"/>
                <a:gd name="connsiteY74" fmla="*/ 1109134 h 2095500"/>
                <a:gd name="connsiteX75" fmla="*/ 817034 w 3056467"/>
                <a:gd name="connsiteY75" fmla="*/ 1109134 h 2095500"/>
                <a:gd name="connsiteX76" fmla="*/ 817034 w 3056467"/>
                <a:gd name="connsiteY76" fmla="*/ 1079500 h 2095500"/>
                <a:gd name="connsiteX77" fmla="*/ 804334 w 3056467"/>
                <a:gd name="connsiteY77" fmla="*/ 1066800 h 2095500"/>
                <a:gd name="connsiteX78" fmla="*/ 787400 w 3056467"/>
                <a:gd name="connsiteY78" fmla="*/ 1066800 h 2095500"/>
                <a:gd name="connsiteX79" fmla="*/ 787400 w 3056467"/>
                <a:gd name="connsiteY79" fmla="*/ 1066800 h 2095500"/>
                <a:gd name="connsiteX80" fmla="*/ 762000 w 3056467"/>
                <a:gd name="connsiteY80" fmla="*/ 1041400 h 2095500"/>
                <a:gd name="connsiteX81" fmla="*/ 728133 w 3056467"/>
                <a:gd name="connsiteY81" fmla="*/ 1030817 h 2095500"/>
                <a:gd name="connsiteX82" fmla="*/ 713317 w 3056467"/>
                <a:gd name="connsiteY82" fmla="*/ 1011767 h 2095500"/>
                <a:gd name="connsiteX83" fmla="*/ 706967 w 3056467"/>
                <a:gd name="connsiteY83" fmla="*/ 977900 h 2095500"/>
                <a:gd name="connsiteX84" fmla="*/ 694267 w 3056467"/>
                <a:gd name="connsiteY84" fmla="*/ 977900 h 2095500"/>
                <a:gd name="connsiteX85" fmla="*/ 694267 w 3056467"/>
                <a:gd name="connsiteY85" fmla="*/ 939800 h 2095500"/>
                <a:gd name="connsiteX86" fmla="*/ 681567 w 3056467"/>
                <a:gd name="connsiteY86" fmla="*/ 939800 h 2095500"/>
                <a:gd name="connsiteX87" fmla="*/ 681567 w 3056467"/>
                <a:gd name="connsiteY87" fmla="*/ 905934 h 2095500"/>
                <a:gd name="connsiteX88" fmla="*/ 668867 w 3056467"/>
                <a:gd name="connsiteY88" fmla="*/ 905934 h 2095500"/>
                <a:gd name="connsiteX89" fmla="*/ 643467 w 3056467"/>
                <a:gd name="connsiteY89" fmla="*/ 880534 h 2095500"/>
                <a:gd name="connsiteX90" fmla="*/ 643467 w 3056467"/>
                <a:gd name="connsiteY90" fmla="*/ 842434 h 2095500"/>
                <a:gd name="connsiteX91" fmla="*/ 592667 w 3056467"/>
                <a:gd name="connsiteY91" fmla="*/ 842434 h 2095500"/>
                <a:gd name="connsiteX92" fmla="*/ 592667 w 3056467"/>
                <a:gd name="connsiteY92" fmla="*/ 800100 h 2095500"/>
                <a:gd name="connsiteX93" fmla="*/ 592667 w 3056467"/>
                <a:gd name="connsiteY93" fmla="*/ 749300 h 2095500"/>
                <a:gd name="connsiteX94" fmla="*/ 575734 w 3056467"/>
                <a:gd name="connsiteY94" fmla="*/ 749300 h 2095500"/>
                <a:gd name="connsiteX95" fmla="*/ 575734 w 3056467"/>
                <a:gd name="connsiteY95" fmla="*/ 711200 h 2095500"/>
                <a:gd name="connsiteX96" fmla="*/ 550334 w 3056467"/>
                <a:gd name="connsiteY96" fmla="*/ 711200 h 2095500"/>
                <a:gd name="connsiteX97" fmla="*/ 550334 w 3056467"/>
                <a:gd name="connsiteY97" fmla="*/ 673100 h 2095500"/>
                <a:gd name="connsiteX98" fmla="*/ 529167 w 3056467"/>
                <a:gd name="connsiteY98" fmla="*/ 673100 h 2095500"/>
                <a:gd name="connsiteX99" fmla="*/ 529167 w 3056467"/>
                <a:gd name="connsiteY99" fmla="*/ 626534 h 2095500"/>
                <a:gd name="connsiteX100" fmla="*/ 495300 w 3056467"/>
                <a:gd name="connsiteY100" fmla="*/ 626534 h 2095500"/>
                <a:gd name="connsiteX101" fmla="*/ 495300 w 3056467"/>
                <a:gd name="connsiteY101" fmla="*/ 575734 h 2095500"/>
                <a:gd name="connsiteX102" fmla="*/ 461434 w 3056467"/>
                <a:gd name="connsiteY102" fmla="*/ 575734 h 2095500"/>
                <a:gd name="connsiteX103" fmla="*/ 461434 w 3056467"/>
                <a:gd name="connsiteY103" fmla="*/ 524934 h 2095500"/>
                <a:gd name="connsiteX104" fmla="*/ 423334 w 3056467"/>
                <a:gd name="connsiteY104" fmla="*/ 524934 h 2095500"/>
                <a:gd name="connsiteX105" fmla="*/ 423334 w 3056467"/>
                <a:gd name="connsiteY105" fmla="*/ 427567 h 2095500"/>
                <a:gd name="connsiteX106" fmla="*/ 389467 w 3056467"/>
                <a:gd name="connsiteY106" fmla="*/ 427567 h 2095500"/>
                <a:gd name="connsiteX107" fmla="*/ 389467 w 3056467"/>
                <a:gd name="connsiteY107" fmla="*/ 397934 h 2095500"/>
                <a:gd name="connsiteX108" fmla="*/ 389467 w 3056467"/>
                <a:gd name="connsiteY108" fmla="*/ 397934 h 2095500"/>
                <a:gd name="connsiteX109" fmla="*/ 389467 w 3056467"/>
                <a:gd name="connsiteY109" fmla="*/ 325967 h 2095500"/>
                <a:gd name="connsiteX110" fmla="*/ 334434 w 3056467"/>
                <a:gd name="connsiteY110" fmla="*/ 325967 h 2095500"/>
                <a:gd name="connsiteX111" fmla="*/ 334434 w 3056467"/>
                <a:gd name="connsiteY111" fmla="*/ 270934 h 2095500"/>
                <a:gd name="connsiteX112" fmla="*/ 321734 w 3056467"/>
                <a:gd name="connsiteY112" fmla="*/ 283634 h 2095500"/>
                <a:gd name="connsiteX113" fmla="*/ 321734 w 3056467"/>
                <a:gd name="connsiteY113" fmla="*/ 254000 h 2095500"/>
                <a:gd name="connsiteX114" fmla="*/ 287867 w 3056467"/>
                <a:gd name="connsiteY114" fmla="*/ 254000 h 2095500"/>
                <a:gd name="connsiteX115" fmla="*/ 287867 w 3056467"/>
                <a:gd name="connsiteY115" fmla="*/ 224367 h 2095500"/>
                <a:gd name="connsiteX116" fmla="*/ 258234 w 3056467"/>
                <a:gd name="connsiteY116" fmla="*/ 224367 h 2095500"/>
                <a:gd name="connsiteX117" fmla="*/ 258234 w 3056467"/>
                <a:gd name="connsiteY117" fmla="*/ 169334 h 2095500"/>
                <a:gd name="connsiteX118" fmla="*/ 220134 w 3056467"/>
                <a:gd name="connsiteY118" fmla="*/ 169334 h 2095500"/>
                <a:gd name="connsiteX119" fmla="*/ 220134 w 3056467"/>
                <a:gd name="connsiteY119" fmla="*/ 127000 h 2095500"/>
                <a:gd name="connsiteX120" fmla="*/ 186267 w 3056467"/>
                <a:gd name="connsiteY120" fmla="*/ 127000 h 2095500"/>
                <a:gd name="connsiteX121" fmla="*/ 186267 w 3056467"/>
                <a:gd name="connsiteY121" fmla="*/ 101600 h 2095500"/>
                <a:gd name="connsiteX122" fmla="*/ 127000 w 3056467"/>
                <a:gd name="connsiteY122" fmla="*/ 101600 h 2095500"/>
                <a:gd name="connsiteX123" fmla="*/ 127000 w 3056467"/>
                <a:gd name="connsiteY123" fmla="*/ 55034 h 2095500"/>
                <a:gd name="connsiteX124" fmla="*/ 93134 w 3056467"/>
                <a:gd name="connsiteY124" fmla="*/ 55034 h 2095500"/>
                <a:gd name="connsiteX125" fmla="*/ 93134 w 3056467"/>
                <a:gd name="connsiteY125" fmla="*/ 29634 h 2095500"/>
                <a:gd name="connsiteX126" fmla="*/ 76200 w 3056467"/>
                <a:gd name="connsiteY126" fmla="*/ 29634 h 2095500"/>
                <a:gd name="connsiteX127" fmla="*/ 76200 w 3056467"/>
                <a:gd name="connsiteY127" fmla="*/ 29634 h 2095500"/>
                <a:gd name="connsiteX128" fmla="*/ 76200 w 3056467"/>
                <a:gd name="connsiteY128" fmla="*/ 29634 h 2095500"/>
                <a:gd name="connsiteX129" fmla="*/ 46567 w 3056467"/>
                <a:gd name="connsiteY129" fmla="*/ 29634 h 2095500"/>
                <a:gd name="connsiteX130" fmla="*/ 46567 w 3056467"/>
                <a:gd name="connsiteY130" fmla="*/ 29634 h 2095500"/>
                <a:gd name="connsiteX131" fmla="*/ 46567 w 3056467"/>
                <a:gd name="connsiteY131" fmla="*/ 4234 h 2095500"/>
                <a:gd name="connsiteX132" fmla="*/ 12700 w 3056467"/>
                <a:gd name="connsiteY132" fmla="*/ 4234 h 2095500"/>
                <a:gd name="connsiteX133" fmla="*/ 16934 w 3056467"/>
                <a:gd name="connsiteY133" fmla="*/ 0 h 2095500"/>
                <a:gd name="connsiteX134" fmla="*/ 0 w 3056467"/>
                <a:gd name="connsiteY134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26117 w 3056467"/>
                <a:gd name="connsiteY36" fmla="*/ 1763183 h 2095500"/>
                <a:gd name="connsiteX37" fmla="*/ 1511300 w 3056467"/>
                <a:gd name="connsiteY37" fmla="*/ 1722967 h 2095500"/>
                <a:gd name="connsiteX38" fmla="*/ 1511300 w 3056467"/>
                <a:gd name="connsiteY38" fmla="*/ 1722967 h 2095500"/>
                <a:gd name="connsiteX39" fmla="*/ 1466850 w 3056467"/>
                <a:gd name="connsiteY39" fmla="*/ 1703917 h 2095500"/>
                <a:gd name="connsiteX40" fmla="*/ 1452033 w 3056467"/>
                <a:gd name="connsiteY40" fmla="*/ 1678516 h 2095500"/>
                <a:gd name="connsiteX41" fmla="*/ 1380067 w 3056467"/>
                <a:gd name="connsiteY41" fmla="*/ 1676400 h 2095500"/>
                <a:gd name="connsiteX42" fmla="*/ 1380067 w 3056467"/>
                <a:gd name="connsiteY42" fmla="*/ 1655234 h 2095500"/>
                <a:gd name="connsiteX43" fmla="*/ 1301751 w 3056467"/>
                <a:gd name="connsiteY43" fmla="*/ 1653118 h 2095500"/>
                <a:gd name="connsiteX44" fmla="*/ 1301751 w 3056467"/>
                <a:gd name="connsiteY44" fmla="*/ 1621367 h 2095500"/>
                <a:gd name="connsiteX45" fmla="*/ 1265767 w 3056467"/>
                <a:gd name="connsiteY45" fmla="*/ 1621367 h 2095500"/>
                <a:gd name="connsiteX46" fmla="*/ 1265767 w 3056467"/>
                <a:gd name="connsiteY46" fmla="*/ 1621367 h 2095500"/>
                <a:gd name="connsiteX47" fmla="*/ 1265767 w 3056467"/>
                <a:gd name="connsiteY47" fmla="*/ 1579034 h 2095500"/>
                <a:gd name="connsiteX48" fmla="*/ 1210734 w 3056467"/>
                <a:gd name="connsiteY48" fmla="*/ 1579034 h 2095500"/>
                <a:gd name="connsiteX49" fmla="*/ 1210734 w 3056467"/>
                <a:gd name="connsiteY49" fmla="*/ 1553634 h 2095500"/>
                <a:gd name="connsiteX50" fmla="*/ 1168400 w 3056467"/>
                <a:gd name="connsiteY50" fmla="*/ 1553634 h 2095500"/>
                <a:gd name="connsiteX51" fmla="*/ 1168400 w 3056467"/>
                <a:gd name="connsiteY51" fmla="*/ 1532467 h 2095500"/>
                <a:gd name="connsiteX52" fmla="*/ 1138767 w 3056467"/>
                <a:gd name="connsiteY52" fmla="*/ 1509184 h 2095500"/>
                <a:gd name="connsiteX53" fmla="*/ 1102784 w 3056467"/>
                <a:gd name="connsiteY53" fmla="*/ 1481667 h 2095500"/>
                <a:gd name="connsiteX54" fmla="*/ 1079500 w 3056467"/>
                <a:gd name="connsiteY54" fmla="*/ 1456267 h 2095500"/>
                <a:gd name="connsiteX55" fmla="*/ 1079500 w 3056467"/>
                <a:gd name="connsiteY55" fmla="*/ 1418167 h 2095500"/>
                <a:gd name="connsiteX56" fmla="*/ 1054100 w 3056467"/>
                <a:gd name="connsiteY56" fmla="*/ 1418167 h 2095500"/>
                <a:gd name="connsiteX57" fmla="*/ 1054100 w 3056467"/>
                <a:gd name="connsiteY57" fmla="*/ 1392767 h 2095500"/>
                <a:gd name="connsiteX58" fmla="*/ 1007534 w 3056467"/>
                <a:gd name="connsiteY58" fmla="*/ 1392767 h 2095500"/>
                <a:gd name="connsiteX59" fmla="*/ 1007534 w 3056467"/>
                <a:gd name="connsiteY59" fmla="*/ 1363134 h 2095500"/>
                <a:gd name="connsiteX60" fmla="*/ 1007534 w 3056467"/>
                <a:gd name="connsiteY60" fmla="*/ 1363134 h 2095500"/>
                <a:gd name="connsiteX61" fmla="*/ 1007534 w 3056467"/>
                <a:gd name="connsiteY61" fmla="*/ 1329267 h 2095500"/>
                <a:gd name="connsiteX62" fmla="*/ 973667 w 3056467"/>
                <a:gd name="connsiteY62" fmla="*/ 1329267 h 2095500"/>
                <a:gd name="connsiteX63" fmla="*/ 973667 w 3056467"/>
                <a:gd name="connsiteY63" fmla="*/ 1291167 h 2095500"/>
                <a:gd name="connsiteX64" fmla="*/ 948267 w 3056467"/>
                <a:gd name="connsiteY64" fmla="*/ 1291167 h 2095500"/>
                <a:gd name="connsiteX65" fmla="*/ 948267 w 3056467"/>
                <a:gd name="connsiteY65" fmla="*/ 1265767 h 2095500"/>
                <a:gd name="connsiteX66" fmla="*/ 918634 w 3056467"/>
                <a:gd name="connsiteY66" fmla="*/ 1265767 h 2095500"/>
                <a:gd name="connsiteX67" fmla="*/ 918634 w 3056467"/>
                <a:gd name="connsiteY67" fmla="*/ 1236134 h 2095500"/>
                <a:gd name="connsiteX68" fmla="*/ 897467 w 3056467"/>
                <a:gd name="connsiteY68" fmla="*/ 1236134 h 2095500"/>
                <a:gd name="connsiteX69" fmla="*/ 897467 w 3056467"/>
                <a:gd name="connsiteY69" fmla="*/ 1202267 h 2095500"/>
                <a:gd name="connsiteX70" fmla="*/ 859367 w 3056467"/>
                <a:gd name="connsiteY70" fmla="*/ 1202267 h 2095500"/>
                <a:gd name="connsiteX71" fmla="*/ 859367 w 3056467"/>
                <a:gd name="connsiteY71" fmla="*/ 1151467 h 2095500"/>
                <a:gd name="connsiteX72" fmla="*/ 838200 w 3056467"/>
                <a:gd name="connsiteY72" fmla="*/ 1151467 h 2095500"/>
                <a:gd name="connsiteX73" fmla="*/ 838200 w 3056467"/>
                <a:gd name="connsiteY73" fmla="*/ 1151467 h 2095500"/>
                <a:gd name="connsiteX74" fmla="*/ 838200 w 3056467"/>
                <a:gd name="connsiteY74" fmla="*/ 1109134 h 2095500"/>
                <a:gd name="connsiteX75" fmla="*/ 817034 w 3056467"/>
                <a:gd name="connsiteY75" fmla="*/ 1109134 h 2095500"/>
                <a:gd name="connsiteX76" fmla="*/ 817034 w 3056467"/>
                <a:gd name="connsiteY76" fmla="*/ 1079500 h 2095500"/>
                <a:gd name="connsiteX77" fmla="*/ 804334 w 3056467"/>
                <a:gd name="connsiteY77" fmla="*/ 1066800 h 2095500"/>
                <a:gd name="connsiteX78" fmla="*/ 787400 w 3056467"/>
                <a:gd name="connsiteY78" fmla="*/ 1066800 h 2095500"/>
                <a:gd name="connsiteX79" fmla="*/ 787400 w 3056467"/>
                <a:gd name="connsiteY79" fmla="*/ 1066800 h 2095500"/>
                <a:gd name="connsiteX80" fmla="*/ 762000 w 3056467"/>
                <a:gd name="connsiteY80" fmla="*/ 1041400 h 2095500"/>
                <a:gd name="connsiteX81" fmla="*/ 728133 w 3056467"/>
                <a:gd name="connsiteY81" fmla="*/ 1030817 h 2095500"/>
                <a:gd name="connsiteX82" fmla="*/ 713317 w 3056467"/>
                <a:gd name="connsiteY82" fmla="*/ 1011767 h 2095500"/>
                <a:gd name="connsiteX83" fmla="*/ 706967 w 3056467"/>
                <a:gd name="connsiteY83" fmla="*/ 977900 h 2095500"/>
                <a:gd name="connsiteX84" fmla="*/ 694267 w 3056467"/>
                <a:gd name="connsiteY84" fmla="*/ 977900 h 2095500"/>
                <a:gd name="connsiteX85" fmla="*/ 694267 w 3056467"/>
                <a:gd name="connsiteY85" fmla="*/ 939800 h 2095500"/>
                <a:gd name="connsiteX86" fmla="*/ 681567 w 3056467"/>
                <a:gd name="connsiteY86" fmla="*/ 939800 h 2095500"/>
                <a:gd name="connsiteX87" fmla="*/ 681567 w 3056467"/>
                <a:gd name="connsiteY87" fmla="*/ 905934 h 2095500"/>
                <a:gd name="connsiteX88" fmla="*/ 668867 w 3056467"/>
                <a:gd name="connsiteY88" fmla="*/ 905934 h 2095500"/>
                <a:gd name="connsiteX89" fmla="*/ 643467 w 3056467"/>
                <a:gd name="connsiteY89" fmla="*/ 880534 h 2095500"/>
                <a:gd name="connsiteX90" fmla="*/ 643467 w 3056467"/>
                <a:gd name="connsiteY90" fmla="*/ 842434 h 2095500"/>
                <a:gd name="connsiteX91" fmla="*/ 592667 w 3056467"/>
                <a:gd name="connsiteY91" fmla="*/ 842434 h 2095500"/>
                <a:gd name="connsiteX92" fmla="*/ 592667 w 3056467"/>
                <a:gd name="connsiteY92" fmla="*/ 800100 h 2095500"/>
                <a:gd name="connsiteX93" fmla="*/ 592667 w 3056467"/>
                <a:gd name="connsiteY93" fmla="*/ 749300 h 2095500"/>
                <a:gd name="connsiteX94" fmla="*/ 575734 w 3056467"/>
                <a:gd name="connsiteY94" fmla="*/ 749300 h 2095500"/>
                <a:gd name="connsiteX95" fmla="*/ 575734 w 3056467"/>
                <a:gd name="connsiteY95" fmla="*/ 711200 h 2095500"/>
                <a:gd name="connsiteX96" fmla="*/ 550334 w 3056467"/>
                <a:gd name="connsiteY96" fmla="*/ 711200 h 2095500"/>
                <a:gd name="connsiteX97" fmla="*/ 550334 w 3056467"/>
                <a:gd name="connsiteY97" fmla="*/ 673100 h 2095500"/>
                <a:gd name="connsiteX98" fmla="*/ 529167 w 3056467"/>
                <a:gd name="connsiteY98" fmla="*/ 673100 h 2095500"/>
                <a:gd name="connsiteX99" fmla="*/ 529167 w 3056467"/>
                <a:gd name="connsiteY99" fmla="*/ 626534 h 2095500"/>
                <a:gd name="connsiteX100" fmla="*/ 495300 w 3056467"/>
                <a:gd name="connsiteY100" fmla="*/ 626534 h 2095500"/>
                <a:gd name="connsiteX101" fmla="*/ 495300 w 3056467"/>
                <a:gd name="connsiteY101" fmla="*/ 575734 h 2095500"/>
                <a:gd name="connsiteX102" fmla="*/ 461434 w 3056467"/>
                <a:gd name="connsiteY102" fmla="*/ 575734 h 2095500"/>
                <a:gd name="connsiteX103" fmla="*/ 461434 w 3056467"/>
                <a:gd name="connsiteY103" fmla="*/ 524934 h 2095500"/>
                <a:gd name="connsiteX104" fmla="*/ 423334 w 3056467"/>
                <a:gd name="connsiteY104" fmla="*/ 524934 h 2095500"/>
                <a:gd name="connsiteX105" fmla="*/ 423334 w 3056467"/>
                <a:gd name="connsiteY105" fmla="*/ 427567 h 2095500"/>
                <a:gd name="connsiteX106" fmla="*/ 389467 w 3056467"/>
                <a:gd name="connsiteY106" fmla="*/ 427567 h 2095500"/>
                <a:gd name="connsiteX107" fmla="*/ 389467 w 3056467"/>
                <a:gd name="connsiteY107" fmla="*/ 397934 h 2095500"/>
                <a:gd name="connsiteX108" fmla="*/ 389467 w 3056467"/>
                <a:gd name="connsiteY108" fmla="*/ 397934 h 2095500"/>
                <a:gd name="connsiteX109" fmla="*/ 389467 w 3056467"/>
                <a:gd name="connsiteY109" fmla="*/ 325967 h 2095500"/>
                <a:gd name="connsiteX110" fmla="*/ 334434 w 3056467"/>
                <a:gd name="connsiteY110" fmla="*/ 325967 h 2095500"/>
                <a:gd name="connsiteX111" fmla="*/ 334434 w 3056467"/>
                <a:gd name="connsiteY111" fmla="*/ 270934 h 2095500"/>
                <a:gd name="connsiteX112" fmla="*/ 321734 w 3056467"/>
                <a:gd name="connsiteY112" fmla="*/ 283634 h 2095500"/>
                <a:gd name="connsiteX113" fmla="*/ 321734 w 3056467"/>
                <a:gd name="connsiteY113" fmla="*/ 254000 h 2095500"/>
                <a:gd name="connsiteX114" fmla="*/ 287867 w 3056467"/>
                <a:gd name="connsiteY114" fmla="*/ 254000 h 2095500"/>
                <a:gd name="connsiteX115" fmla="*/ 287867 w 3056467"/>
                <a:gd name="connsiteY115" fmla="*/ 224367 h 2095500"/>
                <a:gd name="connsiteX116" fmla="*/ 258234 w 3056467"/>
                <a:gd name="connsiteY116" fmla="*/ 224367 h 2095500"/>
                <a:gd name="connsiteX117" fmla="*/ 258234 w 3056467"/>
                <a:gd name="connsiteY117" fmla="*/ 169334 h 2095500"/>
                <a:gd name="connsiteX118" fmla="*/ 220134 w 3056467"/>
                <a:gd name="connsiteY118" fmla="*/ 169334 h 2095500"/>
                <a:gd name="connsiteX119" fmla="*/ 220134 w 3056467"/>
                <a:gd name="connsiteY119" fmla="*/ 127000 h 2095500"/>
                <a:gd name="connsiteX120" fmla="*/ 186267 w 3056467"/>
                <a:gd name="connsiteY120" fmla="*/ 127000 h 2095500"/>
                <a:gd name="connsiteX121" fmla="*/ 186267 w 3056467"/>
                <a:gd name="connsiteY121" fmla="*/ 101600 h 2095500"/>
                <a:gd name="connsiteX122" fmla="*/ 127000 w 3056467"/>
                <a:gd name="connsiteY122" fmla="*/ 101600 h 2095500"/>
                <a:gd name="connsiteX123" fmla="*/ 127000 w 3056467"/>
                <a:gd name="connsiteY123" fmla="*/ 55034 h 2095500"/>
                <a:gd name="connsiteX124" fmla="*/ 93134 w 3056467"/>
                <a:gd name="connsiteY124" fmla="*/ 55034 h 2095500"/>
                <a:gd name="connsiteX125" fmla="*/ 93134 w 3056467"/>
                <a:gd name="connsiteY125" fmla="*/ 29634 h 2095500"/>
                <a:gd name="connsiteX126" fmla="*/ 76200 w 3056467"/>
                <a:gd name="connsiteY126" fmla="*/ 29634 h 2095500"/>
                <a:gd name="connsiteX127" fmla="*/ 76200 w 3056467"/>
                <a:gd name="connsiteY127" fmla="*/ 29634 h 2095500"/>
                <a:gd name="connsiteX128" fmla="*/ 76200 w 3056467"/>
                <a:gd name="connsiteY128" fmla="*/ 29634 h 2095500"/>
                <a:gd name="connsiteX129" fmla="*/ 46567 w 3056467"/>
                <a:gd name="connsiteY129" fmla="*/ 29634 h 2095500"/>
                <a:gd name="connsiteX130" fmla="*/ 46567 w 3056467"/>
                <a:gd name="connsiteY130" fmla="*/ 29634 h 2095500"/>
                <a:gd name="connsiteX131" fmla="*/ 46567 w 3056467"/>
                <a:gd name="connsiteY131" fmla="*/ 4234 h 2095500"/>
                <a:gd name="connsiteX132" fmla="*/ 12700 w 3056467"/>
                <a:gd name="connsiteY132" fmla="*/ 4234 h 2095500"/>
                <a:gd name="connsiteX133" fmla="*/ 16934 w 3056467"/>
                <a:gd name="connsiteY133" fmla="*/ 0 h 2095500"/>
                <a:gd name="connsiteX134" fmla="*/ 0 w 3056467"/>
                <a:gd name="connsiteY134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57400 w 3056467"/>
                <a:gd name="connsiteY16" fmla="*/ 1943100 h 2095500"/>
                <a:gd name="connsiteX17" fmla="*/ 2057400 w 3056467"/>
                <a:gd name="connsiteY17" fmla="*/ 1926167 h 2095500"/>
                <a:gd name="connsiteX18" fmla="*/ 1998134 w 3056467"/>
                <a:gd name="connsiteY18" fmla="*/ 1926167 h 2095500"/>
                <a:gd name="connsiteX19" fmla="*/ 1989667 w 3056467"/>
                <a:gd name="connsiteY19" fmla="*/ 1917700 h 2095500"/>
                <a:gd name="connsiteX20" fmla="*/ 1883834 w 3056467"/>
                <a:gd name="connsiteY20" fmla="*/ 1917700 h 2095500"/>
                <a:gd name="connsiteX21" fmla="*/ 1892300 w 3056467"/>
                <a:gd name="connsiteY21" fmla="*/ 1909234 h 2095500"/>
                <a:gd name="connsiteX22" fmla="*/ 1816100 w 3056467"/>
                <a:gd name="connsiteY22" fmla="*/ 1909234 h 2095500"/>
                <a:gd name="connsiteX23" fmla="*/ 1816100 w 3056467"/>
                <a:gd name="connsiteY23" fmla="*/ 1883834 h 2095500"/>
                <a:gd name="connsiteX24" fmla="*/ 1778000 w 3056467"/>
                <a:gd name="connsiteY24" fmla="*/ 1883834 h 2095500"/>
                <a:gd name="connsiteX25" fmla="*/ 1778000 w 3056467"/>
                <a:gd name="connsiteY25" fmla="*/ 1866900 h 2095500"/>
                <a:gd name="connsiteX26" fmla="*/ 1727200 w 3056467"/>
                <a:gd name="connsiteY26" fmla="*/ 1866900 h 2095500"/>
                <a:gd name="connsiteX27" fmla="*/ 1727200 w 3056467"/>
                <a:gd name="connsiteY27" fmla="*/ 1837267 h 2095500"/>
                <a:gd name="connsiteX28" fmla="*/ 1667934 w 3056467"/>
                <a:gd name="connsiteY28" fmla="*/ 1837267 h 2095500"/>
                <a:gd name="connsiteX29" fmla="*/ 1667934 w 3056467"/>
                <a:gd name="connsiteY29" fmla="*/ 1824567 h 2095500"/>
                <a:gd name="connsiteX30" fmla="*/ 1621367 w 3056467"/>
                <a:gd name="connsiteY30" fmla="*/ 1824567 h 2095500"/>
                <a:gd name="connsiteX31" fmla="*/ 1621367 w 3056467"/>
                <a:gd name="connsiteY31" fmla="*/ 1811867 h 2095500"/>
                <a:gd name="connsiteX32" fmla="*/ 1579034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765300 h 2095500"/>
                <a:gd name="connsiteX35" fmla="*/ 1526117 w 3056467"/>
                <a:gd name="connsiteY35" fmla="*/ 1763183 h 2095500"/>
                <a:gd name="connsiteX36" fmla="*/ 1511300 w 3056467"/>
                <a:gd name="connsiteY36" fmla="*/ 1722967 h 2095500"/>
                <a:gd name="connsiteX37" fmla="*/ 1511300 w 3056467"/>
                <a:gd name="connsiteY37" fmla="*/ 1722967 h 2095500"/>
                <a:gd name="connsiteX38" fmla="*/ 1466850 w 3056467"/>
                <a:gd name="connsiteY38" fmla="*/ 1703917 h 2095500"/>
                <a:gd name="connsiteX39" fmla="*/ 1452033 w 3056467"/>
                <a:gd name="connsiteY39" fmla="*/ 1678516 h 2095500"/>
                <a:gd name="connsiteX40" fmla="*/ 1380067 w 3056467"/>
                <a:gd name="connsiteY40" fmla="*/ 1676400 h 2095500"/>
                <a:gd name="connsiteX41" fmla="*/ 1380067 w 3056467"/>
                <a:gd name="connsiteY41" fmla="*/ 1655234 h 2095500"/>
                <a:gd name="connsiteX42" fmla="*/ 1301751 w 3056467"/>
                <a:gd name="connsiteY42" fmla="*/ 1653118 h 2095500"/>
                <a:gd name="connsiteX43" fmla="*/ 1301751 w 3056467"/>
                <a:gd name="connsiteY43" fmla="*/ 1621367 h 2095500"/>
                <a:gd name="connsiteX44" fmla="*/ 1265767 w 3056467"/>
                <a:gd name="connsiteY44" fmla="*/ 1621367 h 2095500"/>
                <a:gd name="connsiteX45" fmla="*/ 1265767 w 3056467"/>
                <a:gd name="connsiteY45" fmla="*/ 1621367 h 2095500"/>
                <a:gd name="connsiteX46" fmla="*/ 1265767 w 3056467"/>
                <a:gd name="connsiteY46" fmla="*/ 1579034 h 2095500"/>
                <a:gd name="connsiteX47" fmla="*/ 1210734 w 3056467"/>
                <a:gd name="connsiteY47" fmla="*/ 1579034 h 2095500"/>
                <a:gd name="connsiteX48" fmla="*/ 1210734 w 3056467"/>
                <a:gd name="connsiteY48" fmla="*/ 1553634 h 2095500"/>
                <a:gd name="connsiteX49" fmla="*/ 1168400 w 3056467"/>
                <a:gd name="connsiteY49" fmla="*/ 1553634 h 2095500"/>
                <a:gd name="connsiteX50" fmla="*/ 1168400 w 3056467"/>
                <a:gd name="connsiteY50" fmla="*/ 1532467 h 2095500"/>
                <a:gd name="connsiteX51" fmla="*/ 1138767 w 3056467"/>
                <a:gd name="connsiteY51" fmla="*/ 1509184 h 2095500"/>
                <a:gd name="connsiteX52" fmla="*/ 1102784 w 3056467"/>
                <a:gd name="connsiteY52" fmla="*/ 1481667 h 2095500"/>
                <a:gd name="connsiteX53" fmla="*/ 1079500 w 3056467"/>
                <a:gd name="connsiteY53" fmla="*/ 1456267 h 2095500"/>
                <a:gd name="connsiteX54" fmla="*/ 1079500 w 3056467"/>
                <a:gd name="connsiteY54" fmla="*/ 1418167 h 2095500"/>
                <a:gd name="connsiteX55" fmla="*/ 1054100 w 3056467"/>
                <a:gd name="connsiteY55" fmla="*/ 1418167 h 2095500"/>
                <a:gd name="connsiteX56" fmla="*/ 1054100 w 3056467"/>
                <a:gd name="connsiteY56" fmla="*/ 1392767 h 2095500"/>
                <a:gd name="connsiteX57" fmla="*/ 1007534 w 3056467"/>
                <a:gd name="connsiteY57" fmla="*/ 1392767 h 2095500"/>
                <a:gd name="connsiteX58" fmla="*/ 1007534 w 3056467"/>
                <a:gd name="connsiteY58" fmla="*/ 1363134 h 2095500"/>
                <a:gd name="connsiteX59" fmla="*/ 1007534 w 3056467"/>
                <a:gd name="connsiteY59" fmla="*/ 1363134 h 2095500"/>
                <a:gd name="connsiteX60" fmla="*/ 1007534 w 3056467"/>
                <a:gd name="connsiteY60" fmla="*/ 1329267 h 2095500"/>
                <a:gd name="connsiteX61" fmla="*/ 973667 w 3056467"/>
                <a:gd name="connsiteY61" fmla="*/ 1329267 h 2095500"/>
                <a:gd name="connsiteX62" fmla="*/ 973667 w 3056467"/>
                <a:gd name="connsiteY62" fmla="*/ 1291167 h 2095500"/>
                <a:gd name="connsiteX63" fmla="*/ 948267 w 3056467"/>
                <a:gd name="connsiteY63" fmla="*/ 1291167 h 2095500"/>
                <a:gd name="connsiteX64" fmla="*/ 948267 w 3056467"/>
                <a:gd name="connsiteY64" fmla="*/ 1265767 h 2095500"/>
                <a:gd name="connsiteX65" fmla="*/ 918634 w 3056467"/>
                <a:gd name="connsiteY65" fmla="*/ 1265767 h 2095500"/>
                <a:gd name="connsiteX66" fmla="*/ 918634 w 3056467"/>
                <a:gd name="connsiteY66" fmla="*/ 1236134 h 2095500"/>
                <a:gd name="connsiteX67" fmla="*/ 897467 w 3056467"/>
                <a:gd name="connsiteY67" fmla="*/ 1236134 h 2095500"/>
                <a:gd name="connsiteX68" fmla="*/ 897467 w 3056467"/>
                <a:gd name="connsiteY68" fmla="*/ 1202267 h 2095500"/>
                <a:gd name="connsiteX69" fmla="*/ 859367 w 3056467"/>
                <a:gd name="connsiteY69" fmla="*/ 1202267 h 2095500"/>
                <a:gd name="connsiteX70" fmla="*/ 859367 w 3056467"/>
                <a:gd name="connsiteY70" fmla="*/ 1151467 h 2095500"/>
                <a:gd name="connsiteX71" fmla="*/ 838200 w 3056467"/>
                <a:gd name="connsiteY71" fmla="*/ 1151467 h 2095500"/>
                <a:gd name="connsiteX72" fmla="*/ 838200 w 3056467"/>
                <a:gd name="connsiteY72" fmla="*/ 1151467 h 2095500"/>
                <a:gd name="connsiteX73" fmla="*/ 838200 w 3056467"/>
                <a:gd name="connsiteY73" fmla="*/ 1109134 h 2095500"/>
                <a:gd name="connsiteX74" fmla="*/ 817034 w 3056467"/>
                <a:gd name="connsiteY74" fmla="*/ 1109134 h 2095500"/>
                <a:gd name="connsiteX75" fmla="*/ 817034 w 3056467"/>
                <a:gd name="connsiteY75" fmla="*/ 1079500 h 2095500"/>
                <a:gd name="connsiteX76" fmla="*/ 804334 w 3056467"/>
                <a:gd name="connsiteY76" fmla="*/ 1066800 h 2095500"/>
                <a:gd name="connsiteX77" fmla="*/ 787400 w 3056467"/>
                <a:gd name="connsiteY77" fmla="*/ 1066800 h 2095500"/>
                <a:gd name="connsiteX78" fmla="*/ 787400 w 3056467"/>
                <a:gd name="connsiteY78" fmla="*/ 1066800 h 2095500"/>
                <a:gd name="connsiteX79" fmla="*/ 762000 w 3056467"/>
                <a:gd name="connsiteY79" fmla="*/ 1041400 h 2095500"/>
                <a:gd name="connsiteX80" fmla="*/ 728133 w 3056467"/>
                <a:gd name="connsiteY80" fmla="*/ 1030817 h 2095500"/>
                <a:gd name="connsiteX81" fmla="*/ 713317 w 3056467"/>
                <a:gd name="connsiteY81" fmla="*/ 1011767 h 2095500"/>
                <a:gd name="connsiteX82" fmla="*/ 706967 w 3056467"/>
                <a:gd name="connsiteY82" fmla="*/ 977900 h 2095500"/>
                <a:gd name="connsiteX83" fmla="*/ 694267 w 3056467"/>
                <a:gd name="connsiteY83" fmla="*/ 977900 h 2095500"/>
                <a:gd name="connsiteX84" fmla="*/ 694267 w 3056467"/>
                <a:gd name="connsiteY84" fmla="*/ 939800 h 2095500"/>
                <a:gd name="connsiteX85" fmla="*/ 681567 w 3056467"/>
                <a:gd name="connsiteY85" fmla="*/ 939800 h 2095500"/>
                <a:gd name="connsiteX86" fmla="*/ 681567 w 3056467"/>
                <a:gd name="connsiteY86" fmla="*/ 905934 h 2095500"/>
                <a:gd name="connsiteX87" fmla="*/ 668867 w 3056467"/>
                <a:gd name="connsiteY87" fmla="*/ 905934 h 2095500"/>
                <a:gd name="connsiteX88" fmla="*/ 643467 w 3056467"/>
                <a:gd name="connsiteY88" fmla="*/ 880534 h 2095500"/>
                <a:gd name="connsiteX89" fmla="*/ 643467 w 3056467"/>
                <a:gd name="connsiteY89" fmla="*/ 842434 h 2095500"/>
                <a:gd name="connsiteX90" fmla="*/ 592667 w 3056467"/>
                <a:gd name="connsiteY90" fmla="*/ 842434 h 2095500"/>
                <a:gd name="connsiteX91" fmla="*/ 592667 w 3056467"/>
                <a:gd name="connsiteY91" fmla="*/ 800100 h 2095500"/>
                <a:gd name="connsiteX92" fmla="*/ 592667 w 3056467"/>
                <a:gd name="connsiteY92" fmla="*/ 749300 h 2095500"/>
                <a:gd name="connsiteX93" fmla="*/ 575734 w 3056467"/>
                <a:gd name="connsiteY93" fmla="*/ 749300 h 2095500"/>
                <a:gd name="connsiteX94" fmla="*/ 575734 w 3056467"/>
                <a:gd name="connsiteY94" fmla="*/ 711200 h 2095500"/>
                <a:gd name="connsiteX95" fmla="*/ 550334 w 3056467"/>
                <a:gd name="connsiteY95" fmla="*/ 711200 h 2095500"/>
                <a:gd name="connsiteX96" fmla="*/ 550334 w 3056467"/>
                <a:gd name="connsiteY96" fmla="*/ 673100 h 2095500"/>
                <a:gd name="connsiteX97" fmla="*/ 529167 w 3056467"/>
                <a:gd name="connsiteY97" fmla="*/ 673100 h 2095500"/>
                <a:gd name="connsiteX98" fmla="*/ 529167 w 3056467"/>
                <a:gd name="connsiteY98" fmla="*/ 626534 h 2095500"/>
                <a:gd name="connsiteX99" fmla="*/ 495300 w 3056467"/>
                <a:gd name="connsiteY99" fmla="*/ 626534 h 2095500"/>
                <a:gd name="connsiteX100" fmla="*/ 495300 w 3056467"/>
                <a:gd name="connsiteY100" fmla="*/ 575734 h 2095500"/>
                <a:gd name="connsiteX101" fmla="*/ 461434 w 3056467"/>
                <a:gd name="connsiteY101" fmla="*/ 575734 h 2095500"/>
                <a:gd name="connsiteX102" fmla="*/ 461434 w 3056467"/>
                <a:gd name="connsiteY102" fmla="*/ 524934 h 2095500"/>
                <a:gd name="connsiteX103" fmla="*/ 423334 w 3056467"/>
                <a:gd name="connsiteY103" fmla="*/ 524934 h 2095500"/>
                <a:gd name="connsiteX104" fmla="*/ 423334 w 3056467"/>
                <a:gd name="connsiteY104" fmla="*/ 427567 h 2095500"/>
                <a:gd name="connsiteX105" fmla="*/ 389467 w 3056467"/>
                <a:gd name="connsiteY105" fmla="*/ 427567 h 2095500"/>
                <a:gd name="connsiteX106" fmla="*/ 389467 w 3056467"/>
                <a:gd name="connsiteY106" fmla="*/ 397934 h 2095500"/>
                <a:gd name="connsiteX107" fmla="*/ 389467 w 3056467"/>
                <a:gd name="connsiteY107" fmla="*/ 397934 h 2095500"/>
                <a:gd name="connsiteX108" fmla="*/ 389467 w 3056467"/>
                <a:gd name="connsiteY108" fmla="*/ 325967 h 2095500"/>
                <a:gd name="connsiteX109" fmla="*/ 334434 w 3056467"/>
                <a:gd name="connsiteY109" fmla="*/ 325967 h 2095500"/>
                <a:gd name="connsiteX110" fmla="*/ 334434 w 3056467"/>
                <a:gd name="connsiteY110" fmla="*/ 270934 h 2095500"/>
                <a:gd name="connsiteX111" fmla="*/ 321734 w 3056467"/>
                <a:gd name="connsiteY111" fmla="*/ 283634 h 2095500"/>
                <a:gd name="connsiteX112" fmla="*/ 321734 w 3056467"/>
                <a:gd name="connsiteY112" fmla="*/ 254000 h 2095500"/>
                <a:gd name="connsiteX113" fmla="*/ 287867 w 3056467"/>
                <a:gd name="connsiteY113" fmla="*/ 254000 h 2095500"/>
                <a:gd name="connsiteX114" fmla="*/ 287867 w 3056467"/>
                <a:gd name="connsiteY114" fmla="*/ 224367 h 2095500"/>
                <a:gd name="connsiteX115" fmla="*/ 258234 w 3056467"/>
                <a:gd name="connsiteY115" fmla="*/ 224367 h 2095500"/>
                <a:gd name="connsiteX116" fmla="*/ 258234 w 3056467"/>
                <a:gd name="connsiteY116" fmla="*/ 169334 h 2095500"/>
                <a:gd name="connsiteX117" fmla="*/ 220134 w 3056467"/>
                <a:gd name="connsiteY117" fmla="*/ 169334 h 2095500"/>
                <a:gd name="connsiteX118" fmla="*/ 220134 w 3056467"/>
                <a:gd name="connsiteY118" fmla="*/ 127000 h 2095500"/>
                <a:gd name="connsiteX119" fmla="*/ 186267 w 3056467"/>
                <a:gd name="connsiteY119" fmla="*/ 127000 h 2095500"/>
                <a:gd name="connsiteX120" fmla="*/ 186267 w 3056467"/>
                <a:gd name="connsiteY120" fmla="*/ 101600 h 2095500"/>
                <a:gd name="connsiteX121" fmla="*/ 127000 w 3056467"/>
                <a:gd name="connsiteY121" fmla="*/ 101600 h 2095500"/>
                <a:gd name="connsiteX122" fmla="*/ 127000 w 3056467"/>
                <a:gd name="connsiteY122" fmla="*/ 55034 h 2095500"/>
                <a:gd name="connsiteX123" fmla="*/ 93134 w 3056467"/>
                <a:gd name="connsiteY123" fmla="*/ 55034 h 2095500"/>
                <a:gd name="connsiteX124" fmla="*/ 93134 w 3056467"/>
                <a:gd name="connsiteY124" fmla="*/ 29634 h 2095500"/>
                <a:gd name="connsiteX125" fmla="*/ 76200 w 3056467"/>
                <a:gd name="connsiteY125" fmla="*/ 29634 h 2095500"/>
                <a:gd name="connsiteX126" fmla="*/ 76200 w 3056467"/>
                <a:gd name="connsiteY126" fmla="*/ 29634 h 2095500"/>
                <a:gd name="connsiteX127" fmla="*/ 76200 w 3056467"/>
                <a:gd name="connsiteY127" fmla="*/ 29634 h 2095500"/>
                <a:gd name="connsiteX128" fmla="*/ 46567 w 3056467"/>
                <a:gd name="connsiteY128" fmla="*/ 29634 h 2095500"/>
                <a:gd name="connsiteX129" fmla="*/ 46567 w 3056467"/>
                <a:gd name="connsiteY129" fmla="*/ 29634 h 2095500"/>
                <a:gd name="connsiteX130" fmla="*/ 46567 w 3056467"/>
                <a:gd name="connsiteY130" fmla="*/ 4234 h 2095500"/>
                <a:gd name="connsiteX131" fmla="*/ 12700 w 3056467"/>
                <a:gd name="connsiteY131" fmla="*/ 4234 h 2095500"/>
                <a:gd name="connsiteX132" fmla="*/ 16934 w 3056467"/>
                <a:gd name="connsiteY132" fmla="*/ 0 h 2095500"/>
                <a:gd name="connsiteX133" fmla="*/ 0 w 3056467"/>
                <a:gd name="connsiteY133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57400 w 3056467"/>
                <a:gd name="connsiteY16" fmla="*/ 1943100 h 2095500"/>
                <a:gd name="connsiteX17" fmla="*/ 2057400 w 3056467"/>
                <a:gd name="connsiteY17" fmla="*/ 1926167 h 2095500"/>
                <a:gd name="connsiteX18" fmla="*/ 1998134 w 3056467"/>
                <a:gd name="connsiteY18" fmla="*/ 1926167 h 2095500"/>
                <a:gd name="connsiteX19" fmla="*/ 1989667 w 3056467"/>
                <a:gd name="connsiteY19" fmla="*/ 1917700 h 2095500"/>
                <a:gd name="connsiteX20" fmla="*/ 1883834 w 3056467"/>
                <a:gd name="connsiteY20" fmla="*/ 1917700 h 2095500"/>
                <a:gd name="connsiteX21" fmla="*/ 1816100 w 3056467"/>
                <a:gd name="connsiteY21" fmla="*/ 1909234 h 2095500"/>
                <a:gd name="connsiteX22" fmla="*/ 1816100 w 3056467"/>
                <a:gd name="connsiteY22" fmla="*/ 1883834 h 2095500"/>
                <a:gd name="connsiteX23" fmla="*/ 1778000 w 3056467"/>
                <a:gd name="connsiteY23" fmla="*/ 1883834 h 2095500"/>
                <a:gd name="connsiteX24" fmla="*/ 1778000 w 3056467"/>
                <a:gd name="connsiteY24" fmla="*/ 1866900 h 2095500"/>
                <a:gd name="connsiteX25" fmla="*/ 1727200 w 3056467"/>
                <a:gd name="connsiteY25" fmla="*/ 1866900 h 2095500"/>
                <a:gd name="connsiteX26" fmla="*/ 1727200 w 3056467"/>
                <a:gd name="connsiteY26" fmla="*/ 1837267 h 2095500"/>
                <a:gd name="connsiteX27" fmla="*/ 1667934 w 3056467"/>
                <a:gd name="connsiteY27" fmla="*/ 1837267 h 2095500"/>
                <a:gd name="connsiteX28" fmla="*/ 1667934 w 3056467"/>
                <a:gd name="connsiteY28" fmla="*/ 1824567 h 2095500"/>
                <a:gd name="connsiteX29" fmla="*/ 1621367 w 3056467"/>
                <a:gd name="connsiteY29" fmla="*/ 1824567 h 2095500"/>
                <a:gd name="connsiteX30" fmla="*/ 1621367 w 3056467"/>
                <a:gd name="connsiteY30" fmla="*/ 1811867 h 2095500"/>
                <a:gd name="connsiteX31" fmla="*/ 1579034 w 3056467"/>
                <a:gd name="connsiteY31" fmla="*/ 1811867 h 2095500"/>
                <a:gd name="connsiteX32" fmla="*/ 1579034 w 3056467"/>
                <a:gd name="connsiteY32" fmla="*/ 1811867 h 2095500"/>
                <a:gd name="connsiteX33" fmla="*/ 1579034 w 3056467"/>
                <a:gd name="connsiteY33" fmla="*/ 1765300 h 2095500"/>
                <a:gd name="connsiteX34" fmla="*/ 1526117 w 3056467"/>
                <a:gd name="connsiteY34" fmla="*/ 1763183 h 2095500"/>
                <a:gd name="connsiteX35" fmla="*/ 1511300 w 3056467"/>
                <a:gd name="connsiteY35" fmla="*/ 1722967 h 2095500"/>
                <a:gd name="connsiteX36" fmla="*/ 1511300 w 3056467"/>
                <a:gd name="connsiteY36" fmla="*/ 1722967 h 2095500"/>
                <a:gd name="connsiteX37" fmla="*/ 1466850 w 3056467"/>
                <a:gd name="connsiteY37" fmla="*/ 1703917 h 2095500"/>
                <a:gd name="connsiteX38" fmla="*/ 1452033 w 3056467"/>
                <a:gd name="connsiteY38" fmla="*/ 1678516 h 2095500"/>
                <a:gd name="connsiteX39" fmla="*/ 1380067 w 3056467"/>
                <a:gd name="connsiteY39" fmla="*/ 1676400 h 2095500"/>
                <a:gd name="connsiteX40" fmla="*/ 1380067 w 3056467"/>
                <a:gd name="connsiteY40" fmla="*/ 1655234 h 2095500"/>
                <a:gd name="connsiteX41" fmla="*/ 1301751 w 3056467"/>
                <a:gd name="connsiteY41" fmla="*/ 1653118 h 2095500"/>
                <a:gd name="connsiteX42" fmla="*/ 1301751 w 3056467"/>
                <a:gd name="connsiteY42" fmla="*/ 1621367 h 2095500"/>
                <a:gd name="connsiteX43" fmla="*/ 1265767 w 3056467"/>
                <a:gd name="connsiteY43" fmla="*/ 1621367 h 2095500"/>
                <a:gd name="connsiteX44" fmla="*/ 1265767 w 3056467"/>
                <a:gd name="connsiteY44" fmla="*/ 1621367 h 2095500"/>
                <a:gd name="connsiteX45" fmla="*/ 1265767 w 3056467"/>
                <a:gd name="connsiteY45" fmla="*/ 1579034 h 2095500"/>
                <a:gd name="connsiteX46" fmla="*/ 1210734 w 3056467"/>
                <a:gd name="connsiteY46" fmla="*/ 1579034 h 2095500"/>
                <a:gd name="connsiteX47" fmla="*/ 1210734 w 3056467"/>
                <a:gd name="connsiteY47" fmla="*/ 1553634 h 2095500"/>
                <a:gd name="connsiteX48" fmla="*/ 1168400 w 3056467"/>
                <a:gd name="connsiteY48" fmla="*/ 1553634 h 2095500"/>
                <a:gd name="connsiteX49" fmla="*/ 1168400 w 3056467"/>
                <a:gd name="connsiteY49" fmla="*/ 1532467 h 2095500"/>
                <a:gd name="connsiteX50" fmla="*/ 1138767 w 3056467"/>
                <a:gd name="connsiteY50" fmla="*/ 1509184 h 2095500"/>
                <a:gd name="connsiteX51" fmla="*/ 1102784 w 3056467"/>
                <a:gd name="connsiteY51" fmla="*/ 1481667 h 2095500"/>
                <a:gd name="connsiteX52" fmla="*/ 1079500 w 3056467"/>
                <a:gd name="connsiteY52" fmla="*/ 1456267 h 2095500"/>
                <a:gd name="connsiteX53" fmla="*/ 1079500 w 3056467"/>
                <a:gd name="connsiteY53" fmla="*/ 1418167 h 2095500"/>
                <a:gd name="connsiteX54" fmla="*/ 1054100 w 3056467"/>
                <a:gd name="connsiteY54" fmla="*/ 1418167 h 2095500"/>
                <a:gd name="connsiteX55" fmla="*/ 1054100 w 3056467"/>
                <a:gd name="connsiteY55" fmla="*/ 1392767 h 2095500"/>
                <a:gd name="connsiteX56" fmla="*/ 1007534 w 3056467"/>
                <a:gd name="connsiteY56" fmla="*/ 1392767 h 2095500"/>
                <a:gd name="connsiteX57" fmla="*/ 1007534 w 3056467"/>
                <a:gd name="connsiteY57" fmla="*/ 1363134 h 2095500"/>
                <a:gd name="connsiteX58" fmla="*/ 1007534 w 3056467"/>
                <a:gd name="connsiteY58" fmla="*/ 1363134 h 2095500"/>
                <a:gd name="connsiteX59" fmla="*/ 1007534 w 3056467"/>
                <a:gd name="connsiteY59" fmla="*/ 1329267 h 2095500"/>
                <a:gd name="connsiteX60" fmla="*/ 973667 w 3056467"/>
                <a:gd name="connsiteY60" fmla="*/ 1329267 h 2095500"/>
                <a:gd name="connsiteX61" fmla="*/ 973667 w 3056467"/>
                <a:gd name="connsiteY61" fmla="*/ 1291167 h 2095500"/>
                <a:gd name="connsiteX62" fmla="*/ 948267 w 3056467"/>
                <a:gd name="connsiteY62" fmla="*/ 1291167 h 2095500"/>
                <a:gd name="connsiteX63" fmla="*/ 948267 w 3056467"/>
                <a:gd name="connsiteY63" fmla="*/ 1265767 h 2095500"/>
                <a:gd name="connsiteX64" fmla="*/ 918634 w 3056467"/>
                <a:gd name="connsiteY64" fmla="*/ 1265767 h 2095500"/>
                <a:gd name="connsiteX65" fmla="*/ 918634 w 3056467"/>
                <a:gd name="connsiteY65" fmla="*/ 1236134 h 2095500"/>
                <a:gd name="connsiteX66" fmla="*/ 897467 w 3056467"/>
                <a:gd name="connsiteY66" fmla="*/ 1236134 h 2095500"/>
                <a:gd name="connsiteX67" fmla="*/ 897467 w 3056467"/>
                <a:gd name="connsiteY67" fmla="*/ 1202267 h 2095500"/>
                <a:gd name="connsiteX68" fmla="*/ 859367 w 3056467"/>
                <a:gd name="connsiteY68" fmla="*/ 1202267 h 2095500"/>
                <a:gd name="connsiteX69" fmla="*/ 859367 w 3056467"/>
                <a:gd name="connsiteY69" fmla="*/ 1151467 h 2095500"/>
                <a:gd name="connsiteX70" fmla="*/ 838200 w 3056467"/>
                <a:gd name="connsiteY70" fmla="*/ 1151467 h 2095500"/>
                <a:gd name="connsiteX71" fmla="*/ 838200 w 3056467"/>
                <a:gd name="connsiteY71" fmla="*/ 1151467 h 2095500"/>
                <a:gd name="connsiteX72" fmla="*/ 838200 w 3056467"/>
                <a:gd name="connsiteY72" fmla="*/ 1109134 h 2095500"/>
                <a:gd name="connsiteX73" fmla="*/ 817034 w 3056467"/>
                <a:gd name="connsiteY73" fmla="*/ 1109134 h 2095500"/>
                <a:gd name="connsiteX74" fmla="*/ 817034 w 3056467"/>
                <a:gd name="connsiteY74" fmla="*/ 1079500 h 2095500"/>
                <a:gd name="connsiteX75" fmla="*/ 804334 w 3056467"/>
                <a:gd name="connsiteY75" fmla="*/ 1066800 h 2095500"/>
                <a:gd name="connsiteX76" fmla="*/ 787400 w 3056467"/>
                <a:gd name="connsiteY76" fmla="*/ 1066800 h 2095500"/>
                <a:gd name="connsiteX77" fmla="*/ 787400 w 3056467"/>
                <a:gd name="connsiteY77" fmla="*/ 1066800 h 2095500"/>
                <a:gd name="connsiteX78" fmla="*/ 762000 w 3056467"/>
                <a:gd name="connsiteY78" fmla="*/ 1041400 h 2095500"/>
                <a:gd name="connsiteX79" fmla="*/ 728133 w 3056467"/>
                <a:gd name="connsiteY79" fmla="*/ 1030817 h 2095500"/>
                <a:gd name="connsiteX80" fmla="*/ 713317 w 3056467"/>
                <a:gd name="connsiteY80" fmla="*/ 1011767 h 2095500"/>
                <a:gd name="connsiteX81" fmla="*/ 706967 w 3056467"/>
                <a:gd name="connsiteY81" fmla="*/ 977900 h 2095500"/>
                <a:gd name="connsiteX82" fmla="*/ 694267 w 3056467"/>
                <a:gd name="connsiteY82" fmla="*/ 977900 h 2095500"/>
                <a:gd name="connsiteX83" fmla="*/ 694267 w 3056467"/>
                <a:gd name="connsiteY83" fmla="*/ 939800 h 2095500"/>
                <a:gd name="connsiteX84" fmla="*/ 681567 w 3056467"/>
                <a:gd name="connsiteY84" fmla="*/ 939800 h 2095500"/>
                <a:gd name="connsiteX85" fmla="*/ 681567 w 3056467"/>
                <a:gd name="connsiteY85" fmla="*/ 905934 h 2095500"/>
                <a:gd name="connsiteX86" fmla="*/ 668867 w 3056467"/>
                <a:gd name="connsiteY86" fmla="*/ 905934 h 2095500"/>
                <a:gd name="connsiteX87" fmla="*/ 643467 w 3056467"/>
                <a:gd name="connsiteY87" fmla="*/ 880534 h 2095500"/>
                <a:gd name="connsiteX88" fmla="*/ 643467 w 3056467"/>
                <a:gd name="connsiteY88" fmla="*/ 842434 h 2095500"/>
                <a:gd name="connsiteX89" fmla="*/ 592667 w 3056467"/>
                <a:gd name="connsiteY89" fmla="*/ 842434 h 2095500"/>
                <a:gd name="connsiteX90" fmla="*/ 592667 w 3056467"/>
                <a:gd name="connsiteY90" fmla="*/ 800100 h 2095500"/>
                <a:gd name="connsiteX91" fmla="*/ 592667 w 3056467"/>
                <a:gd name="connsiteY91" fmla="*/ 749300 h 2095500"/>
                <a:gd name="connsiteX92" fmla="*/ 575734 w 3056467"/>
                <a:gd name="connsiteY92" fmla="*/ 749300 h 2095500"/>
                <a:gd name="connsiteX93" fmla="*/ 575734 w 3056467"/>
                <a:gd name="connsiteY93" fmla="*/ 711200 h 2095500"/>
                <a:gd name="connsiteX94" fmla="*/ 550334 w 3056467"/>
                <a:gd name="connsiteY94" fmla="*/ 711200 h 2095500"/>
                <a:gd name="connsiteX95" fmla="*/ 550334 w 3056467"/>
                <a:gd name="connsiteY95" fmla="*/ 673100 h 2095500"/>
                <a:gd name="connsiteX96" fmla="*/ 529167 w 3056467"/>
                <a:gd name="connsiteY96" fmla="*/ 673100 h 2095500"/>
                <a:gd name="connsiteX97" fmla="*/ 529167 w 3056467"/>
                <a:gd name="connsiteY97" fmla="*/ 626534 h 2095500"/>
                <a:gd name="connsiteX98" fmla="*/ 495300 w 3056467"/>
                <a:gd name="connsiteY98" fmla="*/ 626534 h 2095500"/>
                <a:gd name="connsiteX99" fmla="*/ 495300 w 3056467"/>
                <a:gd name="connsiteY99" fmla="*/ 575734 h 2095500"/>
                <a:gd name="connsiteX100" fmla="*/ 461434 w 3056467"/>
                <a:gd name="connsiteY100" fmla="*/ 575734 h 2095500"/>
                <a:gd name="connsiteX101" fmla="*/ 461434 w 3056467"/>
                <a:gd name="connsiteY101" fmla="*/ 524934 h 2095500"/>
                <a:gd name="connsiteX102" fmla="*/ 423334 w 3056467"/>
                <a:gd name="connsiteY102" fmla="*/ 524934 h 2095500"/>
                <a:gd name="connsiteX103" fmla="*/ 423334 w 3056467"/>
                <a:gd name="connsiteY103" fmla="*/ 427567 h 2095500"/>
                <a:gd name="connsiteX104" fmla="*/ 389467 w 3056467"/>
                <a:gd name="connsiteY104" fmla="*/ 427567 h 2095500"/>
                <a:gd name="connsiteX105" fmla="*/ 389467 w 3056467"/>
                <a:gd name="connsiteY105" fmla="*/ 397934 h 2095500"/>
                <a:gd name="connsiteX106" fmla="*/ 389467 w 3056467"/>
                <a:gd name="connsiteY106" fmla="*/ 397934 h 2095500"/>
                <a:gd name="connsiteX107" fmla="*/ 389467 w 3056467"/>
                <a:gd name="connsiteY107" fmla="*/ 325967 h 2095500"/>
                <a:gd name="connsiteX108" fmla="*/ 334434 w 3056467"/>
                <a:gd name="connsiteY108" fmla="*/ 325967 h 2095500"/>
                <a:gd name="connsiteX109" fmla="*/ 334434 w 3056467"/>
                <a:gd name="connsiteY109" fmla="*/ 270934 h 2095500"/>
                <a:gd name="connsiteX110" fmla="*/ 321734 w 3056467"/>
                <a:gd name="connsiteY110" fmla="*/ 283634 h 2095500"/>
                <a:gd name="connsiteX111" fmla="*/ 321734 w 3056467"/>
                <a:gd name="connsiteY111" fmla="*/ 254000 h 2095500"/>
                <a:gd name="connsiteX112" fmla="*/ 287867 w 3056467"/>
                <a:gd name="connsiteY112" fmla="*/ 254000 h 2095500"/>
                <a:gd name="connsiteX113" fmla="*/ 287867 w 3056467"/>
                <a:gd name="connsiteY113" fmla="*/ 224367 h 2095500"/>
                <a:gd name="connsiteX114" fmla="*/ 258234 w 3056467"/>
                <a:gd name="connsiteY114" fmla="*/ 224367 h 2095500"/>
                <a:gd name="connsiteX115" fmla="*/ 258234 w 3056467"/>
                <a:gd name="connsiteY115" fmla="*/ 169334 h 2095500"/>
                <a:gd name="connsiteX116" fmla="*/ 220134 w 3056467"/>
                <a:gd name="connsiteY116" fmla="*/ 169334 h 2095500"/>
                <a:gd name="connsiteX117" fmla="*/ 220134 w 3056467"/>
                <a:gd name="connsiteY117" fmla="*/ 127000 h 2095500"/>
                <a:gd name="connsiteX118" fmla="*/ 186267 w 3056467"/>
                <a:gd name="connsiteY118" fmla="*/ 127000 h 2095500"/>
                <a:gd name="connsiteX119" fmla="*/ 186267 w 3056467"/>
                <a:gd name="connsiteY119" fmla="*/ 101600 h 2095500"/>
                <a:gd name="connsiteX120" fmla="*/ 127000 w 3056467"/>
                <a:gd name="connsiteY120" fmla="*/ 101600 h 2095500"/>
                <a:gd name="connsiteX121" fmla="*/ 127000 w 3056467"/>
                <a:gd name="connsiteY121" fmla="*/ 55034 h 2095500"/>
                <a:gd name="connsiteX122" fmla="*/ 93134 w 3056467"/>
                <a:gd name="connsiteY122" fmla="*/ 55034 h 2095500"/>
                <a:gd name="connsiteX123" fmla="*/ 93134 w 3056467"/>
                <a:gd name="connsiteY123" fmla="*/ 29634 h 2095500"/>
                <a:gd name="connsiteX124" fmla="*/ 76200 w 3056467"/>
                <a:gd name="connsiteY124" fmla="*/ 29634 h 2095500"/>
                <a:gd name="connsiteX125" fmla="*/ 76200 w 3056467"/>
                <a:gd name="connsiteY125" fmla="*/ 29634 h 2095500"/>
                <a:gd name="connsiteX126" fmla="*/ 76200 w 3056467"/>
                <a:gd name="connsiteY126" fmla="*/ 29634 h 2095500"/>
                <a:gd name="connsiteX127" fmla="*/ 46567 w 3056467"/>
                <a:gd name="connsiteY127" fmla="*/ 29634 h 2095500"/>
                <a:gd name="connsiteX128" fmla="*/ 46567 w 3056467"/>
                <a:gd name="connsiteY128" fmla="*/ 29634 h 2095500"/>
                <a:gd name="connsiteX129" fmla="*/ 46567 w 3056467"/>
                <a:gd name="connsiteY129" fmla="*/ 4234 h 2095500"/>
                <a:gd name="connsiteX130" fmla="*/ 12700 w 3056467"/>
                <a:gd name="connsiteY130" fmla="*/ 4234 h 2095500"/>
                <a:gd name="connsiteX131" fmla="*/ 16934 w 3056467"/>
                <a:gd name="connsiteY131" fmla="*/ 0 h 2095500"/>
                <a:gd name="connsiteX132" fmla="*/ 0 w 3056467"/>
                <a:gd name="connsiteY132" fmla="*/ 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3056467" h="2095500">
                  <a:moveTo>
                    <a:pt x="3056467" y="2095500"/>
                  </a:moveTo>
                  <a:lnTo>
                    <a:pt x="2865967" y="2095500"/>
                  </a:lnTo>
                  <a:lnTo>
                    <a:pt x="2865967" y="2040467"/>
                  </a:lnTo>
                  <a:lnTo>
                    <a:pt x="2379134" y="2040467"/>
                  </a:lnTo>
                  <a:lnTo>
                    <a:pt x="2379134" y="2027767"/>
                  </a:lnTo>
                  <a:lnTo>
                    <a:pt x="2311400" y="2027767"/>
                  </a:lnTo>
                  <a:lnTo>
                    <a:pt x="2311400" y="2027767"/>
                  </a:lnTo>
                  <a:lnTo>
                    <a:pt x="2311400" y="2015067"/>
                  </a:lnTo>
                  <a:lnTo>
                    <a:pt x="2247900" y="2015067"/>
                  </a:lnTo>
                  <a:lnTo>
                    <a:pt x="2247900" y="1993900"/>
                  </a:lnTo>
                  <a:lnTo>
                    <a:pt x="2205567" y="1993900"/>
                  </a:lnTo>
                  <a:lnTo>
                    <a:pt x="2159000" y="1993900"/>
                  </a:lnTo>
                  <a:lnTo>
                    <a:pt x="2159000" y="1968500"/>
                  </a:lnTo>
                  <a:lnTo>
                    <a:pt x="2116667" y="1968500"/>
                  </a:lnTo>
                  <a:lnTo>
                    <a:pt x="2116667" y="1951567"/>
                  </a:lnTo>
                  <a:lnTo>
                    <a:pt x="2078567" y="1951567"/>
                  </a:lnTo>
                  <a:lnTo>
                    <a:pt x="2057400" y="1943100"/>
                  </a:lnTo>
                  <a:lnTo>
                    <a:pt x="2057400" y="1926167"/>
                  </a:lnTo>
                  <a:lnTo>
                    <a:pt x="1998134" y="1926167"/>
                  </a:lnTo>
                  <a:lnTo>
                    <a:pt x="1989667" y="1917700"/>
                  </a:lnTo>
                  <a:lnTo>
                    <a:pt x="1883834" y="1917700"/>
                  </a:lnTo>
                  <a:lnTo>
                    <a:pt x="1816100" y="1909234"/>
                  </a:lnTo>
                  <a:lnTo>
                    <a:pt x="1816100" y="1883834"/>
                  </a:lnTo>
                  <a:lnTo>
                    <a:pt x="1778000" y="1883834"/>
                  </a:lnTo>
                  <a:lnTo>
                    <a:pt x="1778000" y="1866900"/>
                  </a:lnTo>
                  <a:lnTo>
                    <a:pt x="1727200" y="1866900"/>
                  </a:lnTo>
                  <a:lnTo>
                    <a:pt x="1727200" y="1837267"/>
                  </a:lnTo>
                  <a:lnTo>
                    <a:pt x="1667934" y="1837267"/>
                  </a:lnTo>
                  <a:lnTo>
                    <a:pt x="1667934" y="1824567"/>
                  </a:lnTo>
                  <a:lnTo>
                    <a:pt x="1621367" y="1824567"/>
                  </a:lnTo>
                  <a:lnTo>
                    <a:pt x="1621367" y="1811867"/>
                  </a:lnTo>
                  <a:lnTo>
                    <a:pt x="1579034" y="1811867"/>
                  </a:lnTo>
                  <a:lnTo>
                    <a:pt x="1579034" y="1811867"/>
                  </a:lnTo>
                  <a:lnTo>
                    <a:pt x="1579034" y="1765300"/>
                  </a:lnTo>
                  <a:lnTo>
                    <a:pt x="1526117" y="1763183"/>
                  </a:lnTo>
                  <a:lnTo>
                    <a:pt x="1511300" y="1722967"/>
                  </a:lnTo>
                  <a:lnTo>
                    <a:pt x="1511300" y="1722967"/>
                  </a:lnTo>
                  <a:lnTo>
                    <a:pt x="1466850" y="1703917"/>
                  </a:lnTo>
                  <a:lnTo>
                    <a:pt x="1452033" y="1678516"/>
                  </a:lnTo>
                  <a:lnTo>
                    <a:pt x="1380067" y="1676400"/>
                  </a:lnTo>
                  <a:lnTo>
                    <a:pt x="1380067" y="1655234"/>
                  </a:lnTo>
                  <a:lnTo>
                    <a:pt x="1301751" y="1653118"/>
                  </a:lnTo>
                  <a:lnTo>
                    <a:pt x="1301751" y="1621367"/>
                  </a:lnTo>
                  <a:lnTo>
                    <a:pt x="1265767" y="1621367"/>
                  </a:lnTo>
                  <a:lnTo>
                    <a:pt x="1265767" y="1621367"/>
                  </a:lnTo>
                  <a:lnTo>
                    <a:pt x="1265767" y="1579034"/>
                  </a:lnTo>
                  <a:lnTo>
                    <a:pt x="1210734" y="1579034"/>
                  </a:lnTo>
                  <a:lnTo>
                    <a:pt x="1210734" y="1553634"/>
                  </a:lnTo>
                  <a:lnTo>
                    <a:pt x="1168400" y="1553634"/>
                  </a:lnTo>
                  <a:lnTo>
                    <a:pt x="1168400" y="1532467"/>
                  </a:lnTo>
                  <a:lnTo>
                    <a:pt x="1138767" y="1509184"/>
                  </a:lnTo>
                  <a:lnTo>
                    <a:pt x="1102784" y="1481667"/>
                  </a:lnTo>
                  <a:lnTo>
                    <a:pt x="1079500" y="1456267"/>
                  </a:lnTo>
                  <a:lnTo>
                    <a:pt x="1079500" y="1418167"/>
                  </a:lnTo>
                  <a:lnTo>
                    <a:pt x="1054100" y="1418167"/>
                  </a:lnTo>
                  <a:lnTo>
                    <a:pt x="1054100" y="1392767"/>
                  </a:lnTo>
                  <a:lnTo>
                    <a:pt x="1007534" y="1392767"/>
                  </a:lnTo>
                  <a:lnTo>
                    <a:pt x="1007534" y="1363134"/>
                  </a:lnTo>
                  <a:lnTo>
                    <a:pt x="1007534" y="1363134"/>
                  </a:lnTo>
                  <a:lnTo>
                    <a:pt x="1007534" y="1329267"/>
                  </a:lnTo>
                  <a:lnTo>
                    <a:pt x="973667" y="1329267"/>
                  </a:lnTo>
                  <a:lnTo>
                    <a:pt x="973667" y="1291167"/>
                  </a:lnTo>
                  <a:lnTo>
                    <a:pt x="948267" y="1291167"/>
                  </a:lnTo>
                  <a:lnTo>
                    <a:pt x="948267" y="1265767"/>
                  </a:lnTo>
                  <a:lnTo>
                    <a:pt x="918634" y="1265767"/>
                  </a:lnTo>
                  <a:lnTo>
                    <a:pt x="918634" y="1236134"/>
                  </a:lnTo>
                  <a:lnTo>
                    <a:pt x="897467" y="1236134"/>
                  </a:lnTo>
                  <a:lnTo>
                    <a:pt x="897467" y="1202267"/>
                  </a:lnTo>
                  <a:lnTo>
                    <a:pt x="859367" y="1202267"/>
                  </a:lnTo>
                  <a:lnTo>
                    <a:pt x="859367" y="1151467"/>
                  </a:lnTo>
                  <a:lnTo>
                    <a:pt x="838200" y="1151467"/>
                  </a:lnTo>
                  <a:lnTo>
                    <a:pt x="838200" y="1151467"/>
                  </a:lnTo>
                  <a:lnTo>
                    <a:pt x="838200" y="1109134"/>
                  </a:lnTo>
                  <a:lnTo>
                    <a:pt x="817034" y="1109134"/>
                  </a:lnTo>
                  <a:lnTo>
                    <a:pt x="817034" y="1079500"/>
                  </a:lnTo>
                  <a:lnTo>
                    <a:pt x="804334" y="1066800"/>
                  </a:lnTo>
                  <a:lnTo>
                    <a:pt x="787400" y="1066800"/>
                  </a:lnTo>
                  <a:lnTo>
                    <a:pt x="787400" y="1066800"/>
                  </a:lnTo>
                  <a:lnTo>
                    <a:pt x="762000" y="1041400"/>
                  </a:lnTo>
                  <a:lnTo>
                    <a:pt x="728133" y="1030817"/>
                  </a:lnTo>
                  <a:lnTo>
                    <a:pt x="713317" y="1011767"/>
                  </a:lnTo>
                  <a:lnTo>
                    <a:pt x="706967" y="977900"/>
                  </a:lnTo>
                  <a:lnTo>
                    <a:pt x="694267" y="977900"/>
                  </a:lnTo>
                  <a:lnTo>
                    <a:pt x="694267" y="939800"/>
                  </a:lnTo>
                  <a:lnTo>
                    <a:pt x="681567" y="939800"/>
                  </a:lnTo>
                  <a:lnTo>
                    <a:pt x="681567" y="905934"/>
                  </a:lnTo>
                  <a:lnTo>
                    <a:pt x="668867" y="905934"/>
                  </a:lnTo>
                  <a:lnTo>
                    <a:pt x="643467" y="880534"/>
                  </a:lnTo>
                  <a:lnTo>
                    <a:pt x="643467" y="842434"/>
                  </a:lnTo>
                  <a:lnTo>
                    <a:pt x="592667" y="842434"/>
                  </a:lnTo>
                  <a:lnTo>
                    <a:pt x="592667" y="800100"/>
                  </a:lnTo>
                  <a:lnTo>
                    <a:pt x="592667" y="749300"/>
                  </a:lnTo>
                  <a:lnTo>
                    <a:pt x="575734" y="749300"/>
                  </a:lnTo>
                  <a:lnTo>
                    <a:pt x="575734" y="711200"/>
                  </a:lnTo>
                  <a:lnTo>
                    <a:pt x="550334" y="711200"/>
                  </a:lnTo>
                  <a:lnTo>
                    <a:pt x="550334" y="673100"/>
                  </a:lnTo>
                  <a:lnTo>
                    <a:pt x="529167" y="673100"/>
                  </a:lnTo>
                  <a:lnTo>
                    <a:pt x="529167" y="626534"/>
                  </a:lnTo>
                  <a:lnTo>
                    <a:pt x="495300" y="626534"/>
                  </a:lnTo>
                  <a:lnTo>
                    <a:pt x="495300" y="575734"/>
                  </a:lnTo>
                  <a:lnTo>
                    <a:pt x="461434" y="575734"/>
                  </a:lnTo>
                  <a:lnTo>
                    <a:pt x="461434" y="524934"/>
                  </a:lnTo>
                  <a:lnTo>
                    <a:pt x="423334" y="524934"/>
                  </a:lnTo>
                  <a:lnTo>
                    <a:pt x="423334" y="427567"/>
                  </a:lnTo>
                  <a:lnTo>
                    <a:pt x="389467" y="427567"/>
                  </a:lnTo>
                  <a:lnTo>
                    <a:pt x="389467" y="397934"/>
                  </a:lnTo>
                  <a:lnTo>
                    <a:pt x="389467" y="397934"/>
                  </a:lnTo>
                  <a:lnTo>
                    <a:pt x="389467" y="325967"/>
                  </a:lnTo>
                  <a:lnTo>
                    <a:pt x="334434" y="325967"/>
                  </a:lnTo>
                  <a:lnTo>
                    <a:pt x="334434" y="270934"/>
                  </a:lnTo>
                  <a:lnTo>
                    <a:pt x="321734" y="283634"/>
                  </a:lnTo>
                  <a:lnTo>
                    <a:pt x="321734" y="254000"/>
                  </a:lnTo>
                  <a:lnTo>
                    <a:pt x="287867" y="254000"/>
                  </a:lnTo>
                  <a:lnTo>
                    <a:pt x="287867" y="224367"/>
                  </a:lnTo>
                  <a:lnTo>
                    <a:pt x="258234" y="224367"/>
                  </a:lnTo>
                  <a:lnTo>
                    <a:pt x="258234" y="169334"/>
                  </a:lnTo>
                  <a:lnTo>
                    <a:pt x="220134" y="169334"/>
                  </a:lnTo>
                  <a:lnTo>
                    <a:pt x="220134" y="127000"/>
                  </a:lnTo>
                  <a:lnTo>
                    <a:pt x="186267" y="127000"/>
                  </a:lnTo>
                  <a:lnTo>
                    <a:pt x="186267" y="101600"/>
                  </a:lnTo>
                  <a:lnTo>
                    <a:pt x="127000" y="101600"/>
                  </a:lnTo>
                  <a:lnTo>
                    <a:pt x="127000" y="55034"/>
                  </a:lnTo>
                  <a:lnTo>
                    <a:pt x="93134" y="55034"/>
                  </a:lnTo>
                  <a:lnTo>
                    <a:pt x="93134" y="29634"/>
                  </a:lnTo>
                  <a:lnTo>
                    <a:pt x="76200" y="29634"/>
                  </a:lnTo>
                  <a:lnTo>
                    <a:pt x="76200" y="29634"/>
                  </a:lnTo>
                  <a:lnTo>
                    <a:pt x="76200" y="29634"/>
                  </a:lnTo>
                  <a:lnTo>
                    <a:pt x="46567" y="29634"/>
                  </a:lnTo>
                  <a:lnTo>
                    <a:pt x="46567" y="29634"/>
                  </a:lnTo>
                  <a:lnTo>
                    <a:pt x="46567" y="4234"/>
                  </a:lnTo>
                  <a:lnTo>
                    <a:pt x="12700" y="4234"/>
                  </a:lnTo>
                  <a:lnTo>
                    <a:pt x="1693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200" name="Straight Connector 289">
              <a:extLst>
                <a:ext uri="{FF2B5EF4-FFF2-40B4-BE49-F238E27FC236}">
                  <a16:creationId xmlns:a16="http://schemas.microsoft.com/office/drawing/2014/main" xmlns="" id="{1B100AEE-27D9-FEF9-A212-2452A151C08E}"/>
                </a:ext>
              </a:extLst>
            </p:cNvPr>
            <p:cNvCxnSpPr/>
            <p:nvPr/>
          </p:nvCxnSpPr>
          <p:spPr bwMode="auto">
            <a:xfrm>
              <a:off x="10446147" y="395260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1" name="Straight Connector 290">
              <a:extLst>
                <a:ext uri="{FF2B5EF4-FFF2-40B4-BE49-F238E27FC236}">
                  <a16:creationId xmlns:a16="http://schemas.microsoft.com/office/drawing/2014/main" xmlns="" id="{44425A96-19C2-D592-4A42-3B9879594EE7}"/>
                </a:ext>
              </a:extLst>
            </p:cNvPr>
            <p:cNvCxnSpPr/>
            <p:nvPr/>
          </p:nvCxnSpPr>
          <p:spPr bwMode="auto">
            <a:xfrm>
              <a:off x="10800247" y="406552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2" name="Straight Connector 291">
              <a:extLst>
                <a:ext uri="{FF2B5EF4-FFF2-40B4-BE49-F238E27FC236}">
                  <a16:creationId xmlns:a16="http://schemas.microsoft.com/office/drawing/2014/main" xmlns="" id="{865FEBD6-3054-5AB7-3AE2-13EE6DAE4A85}"/>
                </a:ext>
              </a:extLst>
            </p:cNvPr>
            <p:cNvCxnSpPr/>
            <p:nvPr/>
          </p:nvCxnSpPr>
          <p:spPr bwMode="auto">
            <a:xfrm>
              <a:off x="10886856" y="410365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3" name="Straight Connector 292">
              <a:extLst>
                <a:ext uri="{FF2B5EF4-FFF2-40B4-BE49-F238E27FC236}">
                  <a16:creationId xmlns:a16="http://schemas.microsoft.com/office/drawing/2014/main" xmlns="" id="{E5BA5869-6AF3-5A3E-2F7B-543E7EE88588}"/>
                </a:ext>
              </a:extLst>
            </p:cNvPr>
            <p:cNvCxnSpPr/>
            <p:nvPr/>
          </p:nvCxnSpPr>
          <p:spPr bwMode="auto">
            <a:xfrm>
              <a:off x="10911395" y="4116294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4" name="Straight Connector 293">
              <a:extLst>
                <a:ext uri="{FF2B5EF4-FFF2-40B4-BE49-F238E27FC236}">
                  <a16:creationId xmlns:a16="http://schemas.microsoft.com/office/drawing/2014/main" xmlns="" id="{A5433C99-8CE3-575A-D8C3-50C515CCEF80}"/>
                </a:ext>
              </a:extLst>
            </p:cNvPr>
            <p:cNvCxnSpPr/>
            <p:nvPr/>
          </p:nvCxnSpPr>
          <p:spPr bwMode="auto">
            <a:xfrm>
              <a:off x="10940265" y="412258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5" name="Straight Connector 294">
              <a:extLst>
                <a:ext uri="{FF2B5EF4-FFF2-40B4-BE49-F238E27FC236}">
                  <a16:creationId xmlns:a16="http://schemas.microsoft.com/office/drawing/2014/main" xmlns="" id="{F1993271-83E6-11F5-19CC-6A2E9759C397}"/>
                </a:ext>
              </a:extLst>
            </p:cNvPr>
            <p:cNvCxnSpPr/>
            <p:nvPr/>
          </p:nvCxnSpPr>
          <p:spPr bwMode="auto">
            <a:xfrm>
              <a:off x="10974294" y="412666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6" name="Straight Connector 295">
              <a:extLst>
                <a:ext uri="{FF2B5EF4-FFF2-40B4-BE49-F238E27FC236}">
                  <a16:creationId xmlns:a16="http://schemas.microsoft.com/office/drawing/2014/main" xmlns="" id="{CDC01A1A-56D5-DCF3-3B07-FC19E7D77ED7}"/>
                </a:ext>
              </a:extLst>
            </p:cNvPr>
            <p:cNvCxnSpPr/>
            <p:nvPr/>
          </p:nvCxnSpPr>
          <p:spPr bwMode="auto">
            <a:xfrm>
              <a:off x="10995370" y="414020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7" name="Straight Connector 296">
              <a:extLst>
                <a:ext uri="{FF2B5EF4-FFF2-40B4-BE49-F238E27FC236}">
                  <a16:creationId xmlns:a16="http://schemas.microsoft.com/office/drawing/2014/main" xmlns="" id="{60B25868-D2AF-471E-FFE3-7BBA40BEFB68}"/>
                </a:ext>
              </a:extLst>
            </p:cNvPr>
            <p:cNvCxnSpPr/>
            <p:nvPr/>
          </p:nvCxnSpPr>
          <p:spPr bwMode="auto">
            <a:xfrm>
              <a:off x="11015578" y="414020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8" name="Straight Connector 297">
              <a:extLst>
                <a:ext uri="{FF2B5EF4-FFF2-40B4-BE49-F238E27FC236}">
                  <a16:creationId xmlns:a16="http://schemas.microsoft.com/office/drawing/2014/main" xmlns="" id="{E08A83BC-6E2B-D6DD-6D53-1CA1C64257C8}"/>
                </a:ext>
              </a:extLst>
            </p:cNvPr>
            <p:cNvCxnSpPr/>
            <p:nvPr/>
          </p:nvCxnSpPr>
          <p:spPr bwMode="auto">
            <a:xfrm>
              <a:off x="11038674" y="414020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9" name="Straight Connector 298">
              <a:extLst>
                <a:ext uri="{FF2B5EF4-FFF2-40B4-BE49-F238E27FC236}">
                  <a16:creationId xmlns:a16="http://schemas.microsoft.com/office/drawing/2014/main" xmlns="" id="{2CBA7F23-18E7-14B7-ED4C-4D78990232C0}"/>
                </a:ext>
              </a:extLst>
            </p:cNvPr>
            <p:cNvCxnSpPr/>
            <p:nvPr/>
          </p:nvCxnSpPr>
          <p:spPr bwMode="auto">
            <a:xfrm>
              <a:off x="11076204" y="415234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0" name="Straight Connector 299">
              <a:extLst>
                <a:ext uri="{FF2B5EF4-FFF2-40B4-BE49-F238E27FC236}">
                  <a16:creationId xmlns:a16="http://schemas.microsoft.com/office/drawing/2014/main" xmlns="" id="{4463ECEB-EAF5-3649-E0D0-590B5D349E78}"/>
                </a:ext>
              </a:extLst>
            </p:cNvPr>
            <p:cNvCxnSpPr/>
            <p:nvPr/>
          </p:nvCxnSpPr>
          <p:spPr bwMode="auto">
            <a:xfrm>
              <a:off x="11110848" y="416321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1" name="Straight Connector 300">
              <a:extLst>
                <a:ext uri="{FF2B5EF4-FFF2-40B4-BE49-F238E27FC236}">
                  <a16:creationId xmlns:a16="http://schemas.microsoft.com/office/drawing/2014/main" xmlns="" id="{2FC736D2-437F-83D3-7C1C-0CB8A16B6A97}"/>
                </a:ext>
              </a:extLst>
            </p:cNvPr>
            <p:cNvCxnSpPr/>
            <p:nvPr/>
          </p:nvCxnSpPr>
          <p:spPr bwMode="auto">
            <a:xfrm>
              <a:off x="11138273" y="416321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2" name="Straight Connector 301">
              <a:extLst>
                <a:ext uri="{FF2B5EF4-FFF2-40B4-BE49-F238E27FC236}">
                  <a16:creationId xmlns:a16="http://schemas.microsoft.com/office/drawing/2014/main" xmlns="" id="{80BE6C01-025F-F79C-E4DF-53C30DB4A069}"/>
                </a:ext>
              </a:extLst>
            </p:cNvPr>
            <p:cNvCxnSpPr/>
            <p:nvPr/>
          </p:nvCxnSpPr>
          <p:spPr bwMode="auto">
            <a:xfrm>
              <a:off x="11164256" y="416321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3" name="Straight Connector 302">
              <a:extLst>
                <a:ext uri="{FF2B5EF4-FFF2-40B4-BE49-F238E27FC236}">
                  <a16:creationId xmlns:a16="http://schemas.microsoft.com/office/drawing/2014/main" xmlns="" id="{88FAC01B-4927-BD86-3E01-3BBCAFECB4E9}"/>
                </a:ext>
              </a:extLst>
            </p:cNvPr>
            <p:cNvCxnSpPr/>
            <p:nvPr/>
          </p:nvCxnSpPr>
          <p:spPr bwMode="auto">
            <a:xfrm>
              <a:off x="11193125" y="416321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4" name="Straight Connector 303">
              <a:extLst>
                <a:ext uri="{FF2B5EF4-FFF2-40B4-BE49-F238E27FC236}">
                  <a16:creationId xmlns:a16="http://schemas.microsoft.com/office/drawing/2014/main" xmlns="" id="{60E78DE2-44BE-A49C-6AE4-4FA4752B55C5}"/>
                </a:ext>
              </a:extLst>
            </p:cNvPr>
            <p:cNvCxnSpPr/>
            <p:nvPr/>
          </p:nvCxnSpPr>
          <p:spPr bwMode="auto">
            <a:xfrm>
              <a:off x="11249421" y="416321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5" name="Straight Connector 304">
              <a:extLst>
                <a:ext uri="{FF2B5EF4-FFF2-40B4-BE49-F238E27FC236}">
                  <a16:creationId xmlns:a16="http://schemas.microsoft.com/office/drawing/2014/main" xmlns="" id="{E3457EE8-09E7-4741-4FF4-A73B0101D4DA}"/>
                </a:ext>
              </a:extLst>
            </p:cNvPr>
            <p:cNvCxnSpPr/>
            <p:nvPr/>
          </p:nvCxnSpPr>
          <p:spPr bwMode="auto">
            <a:xfrm>
              <a:off x="11299943" y="416321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6" name="Straight Connector 305">
              <a:extLst>
                <a:ext uri="{FF2B5EF4-FFF2-40B4-BE49-F238E27FC236}">
                  <a16:creationId xmlns:a16="http://schemas.microsoft.com/office/drawing/2014/main" xmlns="" id="{CBB43B07-04CA-D732-9F6B-51961616BB78}"/>
                </a:ext>
              </a:extLst>
            </p:cNvPr>
            <p:cNvCxnSpPr/>
            <p:nvPr/>
          </p:nvCxnSpPr>
          <p:spPr bwMode="auto">
            <a:xfrm>
              <a:off x="11330255" y="416321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7" name="Straight Connector 306">
              <a:extLst>
                <a:ext uri="{FF2B5EF4-FFF2-40B4-BE49-F238E27FC236}">
                  <a16:creationId xmlns:a16="http://schemas.microsoft.com/office/drawing/2014/main" xmlns="" id="{E99136AC-4C6B-422E-5157-3360CE04B77A}"/>
                </a:ext>
              </a:extLst>
            </p:cNvPr>
            <p:cNvCxnSpPr/>
            <p:nvPr/>
          </p:nvCxnSpPr>
          <p:spPr bwMode="auto">
            <a:xfrm>
              <a:off x="11354795" y="416321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8" name="Straight Connector 307">
              <a:extLst>
                <a:ext uri="{FF2B5EF4-FFF2-40B4-BE49-F238E27FC236}">
                  <a16:creationId xmlns:a16="http://schemas.microsoft.com/office/drawing/2014/main" xmlns="" id="{3A323903-F96A-E5DB-F477-071F6DC68176}"/>
                </a:ext>
              </a:extLst>
            </p:cNvPr>
            <p:cNvCxnSpPr/>
            <p:nvPr/>
          </p:nvCxnSpPr>
          <p:spPr bwMode="auto">
            <a:xfrm>
              <a:off x="11380777" y="4163211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9" name="Straight Connector 308">
              <a:extLst>
                <a:ext uri="{FF2B5EF4-FFF2-40B4-BE49-F238E27FC236}">
                  <a16:creationId xmlns:a16="http://schemas.microsoft.com/office/drawing/2014/main" xmlns="" id="{F700749E-A64C-F319-FC68-557579BF3C13}"/>
                </a:ext>
              </a:extLst>
            </p:cNvPr>
            <p:cNvCxnSpPr/>
            <p:nvPr/>
          </p:nvCxnSpPr>
          <p:spPr bwMode="auto">
            <a:xfrm>
              <a:off x="11456529" y="417515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0" name="Straight Connector 309">
              <a:extLst>
                <a:ext uri="{FF2B5EF4-FFF2-40B4-BE49-F238E27FC236}">
                  <a16:creationId xmlns:a16="http://schemas.microsoft.com/office/drawing/2014/main" xmlns="" id="{5B16206E-FA8A-81D5-ADF1-C9D07C94F08E}"/>
                </a:ext>
              </a:extLst>
            </p:cNvPr>
            <p:cNvCxnSpPr/>
            <p:nvPr/>
          </p:nvCxnSpPr>
          <p:spPr bwMode="auto">
            <a:xfrm>
              <a:off x="11478639" y="417515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1" name="Straight Connector 310">
              <a:extLst>
                <a:ext uri="{FF2B5EF4-FFF2-40B4-BE49-F238E27FC236}">
                  <a16:creationId xmlns:a16="http://schemas.microsoft.com/office/drawing/2014/main" xmlns="" id="{468E2831-EF09-0BDC-D676-493F0C15A396}"/>
                </a:ext>
              </a:extLst>
            </p:cNvPr>
            <p:cNvCxnSpPr/>
            <p:nvPr/>
          </p:nvCxnSpPr>
          <p:spPr bwMode="auto">
            <a:xfrm>
              <a:off x="11494518" y="417515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2" name="Straight Connector 311">
              <a:extLst>
                <a:ext uri="{FF2B5EF4-FFF2-40B4-BE49-F238E27FC236}">
                  <a16:creationId xmlns:a16="http://schemas.microsoft.com/office/drawing/2014/main" xmlns="" id="{94DA5EA0-C648-1F17-9472-24766CBBCF15}"/>
                </a:ext>
              </a:extLst>
            </p:cNvPr>
            <p:cNvCxnSpPr/>
            <p:nvPr/>
          </p:nvCxnSpPr>
          <p:spPr bwMode="auto">
            <a:xfrm>
              <a:off x="11536378" y="4175156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3" name="Straight Connector 312">
              <a:extLst>
                <a:ext uri="{FF2B5EF4-FFF2-40B4-BE49-F238E27FC236}">
                  <a16:creationId xmlns:a16="http://schemas.microsoft.com/office/drawing/2014/main" xmlns="" id="{57AFB26F-A487-4A1D-BE8E-7DBA18A720D4}"/>
                </a:ext>
              </a:extLst>
            </p:cNvPr>
            <p:cNvCxnSpPr/>
            <p:nvPr/>
          </p:nvCxnSpPr>
          <p:spPr bwMode="auto">
            <a:xfrm>
              <a:off x="11559474" y="422433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4" name="Straight Connector 313">
              <a:extLst>
                <a:ext uri="{FF2B5EF4-FFF2-40B4-BE49-F238E27FC236}">
                  <a16:creationId xmlns:a16="http://schemas.microsoft.com/office/drawing/2014/main" xmlns="" id="{B42152FC-EE4F-597C-B857-AE00F30E8901}"/>
                </a:ext>
              </a:extLst>
            </p:cNvPr>
            <p:cNvCxnSpPr/>
            <p:nvPr/>
          </p:nvCxnSpPr>
          <p:spPr bwMode="auto">
            <a:xfrm>
              <a:off x="11589750" y="422433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5" name="Straight Connector 314">
              <a:extLst>
                <a:ext uri="{FF2B5EF4-FFF2-40B4-BE49-F238E27FC236}">
                  <a16:creationId xmlns:a16="http://schemas.microsoft.com/office/drawing/2014/main" xmlns="" id="{3F01A467-7B9B-F0E5-1F33-422CD7E4FF99}"/>
                </a:ext>
              </a:extLst>
            </p:cNvPr>
            <p:cNvCxnSpPr/>
            <p:nvPr/>
          </p:nvCxnSpPr>
          <p:spPr bwMode="auto">
            <a:xfrm>
              <a:off x="11644602" y="422433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6" name="Straight Connector 315">
              <a:extLst>
                <a:ext uri="{FF2B5EF4-FFF2-40B4-BE49-F238E27FC236}">
                  <a16:creationId xmlns:a16="http://schemas.microsoft.com/office/drawing/2014/main" xmlns="" id="{0FDED4AE-4C9E-2342-0796-11A06162D9E0}"/>
                </a:ext>
              </a:extLst>
            </p:cNvPr>
            <p:cNvCxnSpPr/>
            <p:nvPr/>
          </p:nvCxnSpPr>
          <p:spPr bwMode="auto">
            <a:xfrm>
              <a:off x="11709596" y="422433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9" name="Straight Connector 348">
              <a:extLst>
                <a:ext uri="{FF2B5EF4-FFF2-40B4-BE49-F238E27FC236}">
                  <a16:creationId xmlns:a16="http://schemas.microsoft.com/office/drawing/2014/main" xmlns="" id="{58FDEEB3-7C1F-D379-A748-7347C21F56C6}"/>
                </a:ext>
              </a:extLst>
            </p:cNvPr>
            <p:cNvCxnSpPr/>
            <p:nvPr/>
          </p:nvCxnSpPr>
          <p:spPr bwMode="auto">
            <a:xfrm>
              <a:off x="9072512" y="220615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73" name="Groupe 1272">
            <a:extLst>
              <a:ext uri="{FF2B5EF4-FFF2-40B4-BE49-F238E27FC236}">
                <a16:creationId xmlns:a16="http://schemas.microsoft.com/office/drawing/2014/main" xmlns="" id="{C7CB49E2-5F53-B71A-9C3F-AEEF83D8E640}"/>
              </a:ext>
            </a:extLst>
          </p:cNvPr>
          <p:cNvGrpSpPr/>
          <p:nvPr/>
        </p:nvGrpSpPr>
        <p:grpSpPr>
          <a:xfrm>
            <a:off x="8930424" y="2181817"/>
            <a:ext cx="2756076" cy="2008412"/>
            <a:chOff x="8930424" y="2181817"/>
            <a:chExt cx="2756076" cy="2008412"/>
          </a:xfrm>
        </p:grpSpPr>
        <p:sp>
          <p:nvSpPr>
            <p:cNvPr id="1199" name="Freeform: Shape 287">
              <a:extLst>
                <a:ext uri="{FF2B5EF4-FFF2-40B4-BE49-F238E27FC236}">
                  <a16:creationId xmlns:a16="http://schemas.microsoft.com/office/drawing/2014/main" xmlns="" id="{1157F8CA-8DAC-E1D3-CF48-7AB4B7AA53E7}"/>
                </a:ext>
              </a:extLst>
            </p:cNvPr>
            <p:cNvSpPr/>
            <p:nvPr/>
          </p:nvSpPr>
          <p:spPr bwMode="auto">
            <a:xfrm>
              <a:off x="8930424" y="2181817"/>
              <a:ext cx="2756076" cy="2006600"/>
            </a:xfrm>
            <a:custGeom>
              <a:avLst/>
              <a:gdLst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72534 w 3031067"/>
                <a:gd name="connsiteY88" fmla="*/ 436033 h 2006600"/>
                <a:gd name="connsiteX89" fmla="*/ 381000 w 3031067"/>
                <a:gd name="connsiteY89" fmla="*/ 427567 h 2006600"/>
                <a:gd name="connsiteX90" fmla="*/ 381000 w 3031067"/>
                <a:gd name="connsiteY90" fmla="*/ 389466 h 2006600"/>
                <a:gd name="connsiteX91" fmla="*/ 381000 w 3031067"/>
                <a:gd name="connsiteY91" fmla="*/ 389466 h 2006600"/>
                <a:gd name="connsiteX92" fmla="*/ 381000 w 3031067"/>
                <a:gd name="connsiteY92" fmla="*/ 364066 h 2006600"/>
                <a:gd name="connsiteX93" fmla="*/ 342900 w 3031067"/>
                <a:gd name="connsiteY93" fmla="*/ 364066 h 2006600"/>
                <a:gd name="connsiteX94" fmla="*/ 342900 w 3031067"/>
                <a:gd name="connsiteY94" fmla="*/ 313266 h 2006600"/>
                <a:gd name="connsiteX95" fmla="*/ 313267 w 3031067"/>
                <a:gd name="connsiteY95" fmla="*/ 313266 h 2006600"/>
                <a:gd name="connsiteX96" fmla="*/ 313267 w 3031067"/>
                <a:gd name="connsiteY96" fmla="*/ 270933 h 2006600"/>
                <a:gd name="connsiteX97" fmla="*/ 283634 w 3031067"/>
                <a:gd name="connsiteY97" fmla="*/ 270933 h 2006600"/>
                <a:gd name="connsiteX98" fmla="*/ 283634 w 3031067"/>
                <a:gd name="connsiteY98" fmla="*/ 228600 h 2006600"/>
                <a:gd name="connsiteX99" fmla="*/ 270934 w 3031067"/>
                <a:gd name="connsiteY99" fmla="*/ 228600 h 2006600"/>
                <a:gd name="connsiteX100" fmla="*/ 270934 w 3031067"/>
                <a:gd name="connsiteY100" fmla="*/ 177800 h 2006600"/>
                <a:gd name="connsiteX101" fmla="*/ 232834 w 3031067"/>
                <a:gd name="connsiteY101" fmla="*/ 177800 h 2006600"/>
                <a:gd name="connsiteX102" fmla="*/ 232834 w 3031067"/>
                <a:gd name="connsiteY102" fmla="*/ 139700 h 2006600"/>
                <a:gd name="connsiteX103" fmla="*/ 203200 w 3031067"/>
                <a:gd name="connsiteY103" fmla="*/ 139700 h 2006600"/>
                <a:gd name="connsiteX104" fmla="*/ 203200 w 3031067"/>
                <a:gd name="connsiteY104" fmla="*/ 97366 h 2006600"/>
                <a:gd name="connsiteX105" fmla="*/ 165100 w 3031067"/>
                <a:gd name="connsiteY105" fmla="*/ 97366 h 2006600"/>
                <a:gd name="connsiteX106" fmla="*/ 165100 w 3031067"/>
                <a:gd name="connsiteY106" fmla="*/ 97366 h 2006600"/>
                <a:gd name="connsiteX107" fmla="*/ 114300 w 3031067"/>
                <a:gd name="connsiteY107" fmla="*/ 97366 h 2006600"/>
                <a:gd name="connsiteX108" fmla="*/ 114300 w 3031067"/>
                <a:gd name="connsiteY108" fmla="*/ 46566 h 2006600"/>
                <a:gd name="connsiteX109" fmla="*/ 80434 w 3031067"/>
                <a:gd name="connsiteY109" fmla="*/ 46566 h 2006600"/>
                <a:gd name="connsiteX110" fmla="*/ 80434 w 3031067"/>
                <a:gd name="connsiteY110" fmla="*/ 21166 h 2006600"/>
                <a:gd name="connsiteX111" fmla="*/ 38100 w 3031067"/>
                <a:gd name="connsiteY111" fmla="*/ 21166 h 2006600"/>
                <a:gd name="connsiteX112" fmla="*/ 38100 w 3031067"/>
                <a:gd name="connsiteY112" fmla="*/ 0 h 2006600"/>
                <a:gd name="connsiteX113" fmla="*/ 0 w 3031067"/>
                <a:gd name="connsiteY113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27567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8679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77825 w 3031067"/>
                <a:gd name="connsiteY88" fmla="*/ 438679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6677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995362 w 3031067"/>
                <a:gd name="connsiteY47" fmla="*/ 1208616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95362 w 3031067"/>
                <a:gd name="connsiteY47" fmla="*/ 1208616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90599 w 3031067"/>
                <a:gd name="connsiteY47" fmla="*/ 1218141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1004886 w 3031067"/>
                <a:gd name="connsiteY47" fmla="*/ 1208616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87423 w 3031067"/>
                <a:gd name="connsiteY47" fmla="*/ 1224491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87423 w 3031067"/>
                <a:gd name="connsiteY47" fmla="*/ 1224491 h 2006600"/>
                <a:gd name="connsiteX48" fmla="*/ 957263 w 3031067"/>
                <a:gd name="connsiteY48" fmla="*/ 1189038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93773 w 3031067"/>
                <a:gd name="connsiteY47" fmla="*/ 1195916 h 2006600"/>
                <a:gd name="connsiteX48" fmla="*/ 957263 w 3031067"/>
                <a:gd name="connsiteY48" fmla="*/ 1189038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990600 w 3031067"/>
                <a:gd name="connsiteY46" fmla="*/ 1232429 h 2006600"/>
                <a:gd name="connsiteX47" fmla="*/ 993773 w 3031067"/>
                <a:gd name="connsiteY47" fmla="*/ 1195916 h 2006600"/>
                <a:gd name="connsiteX48" fmla="*/ 957263 w 3031067"/>
                <a:gd name="connsiteY48" fmla="*/ 1189038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990600 w 3031067"/>
                <a:gd name="connsiteY46" fmla="*/ 1232429 h 2006600"/>
                <a:gd name="connsiteX47" fmla="*/ 987423 w 3031067"/>
                <a:gd name="connsiteY47" fmla="*/ 1195916 h 2006600"/>
                <a:gd name="connsiteX48" fmla="*/ 957263 w 3031067"/>
                <a:gd name="connsiteY48" fmla="*/ 1189038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990600 w 3031067"/>
                <a:gd name="connsiteY46" fmla="*/ 1232429 h 2006600"/>
                <a:gd name="connsiteX47" fmla="*/ 987423 w 3031067"/>
                <a:gd name="connsiteY47" fmla="*/ 1195916 h 2006600"/>
                <a:gd name="connsiteX48" fmla="*/ 965201 w 3031067"/>
                <a:gd name="connsiteY48" fmla="*/ 1193801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990600 w 3031067"/>
                <a:gd name="connsiteY46" fmla="*/ 1232429 h 2006600"/>
                <a:gd name="connsiteX47" fmla="*/ 992185 w 3031067"/>
                <a:gd name="connsiteY47" fmla="*/ 1195916 h 2006600"/>
                <a:gd name="connsiteX48" fmla="*/ 965201 w 3031067"/>
                <a:gd name="connsiteY48" fmla="*/ 1193801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4942 w 3031067"/>
                <a:gd name="connsiteY46" fmla="*/ 1252008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38755 w 3031067"/>
                <a:gd name="connsiteY46" fmla="*/ 1245658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4467 w 3031067"/>
                <a:gd name="connsiteY46" fmla="*/ 1240895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4467 w 3031067"/>
                <a:gd name="connsiteY46" fmla="*/ 1240895 h 2006600"/>
                <a:gd name="connsiteX47" fmla="*/ 1049867 w 3031067"/>
                <a:gd name="connsiteY47" fmla="*/ 1267883 h 2006600"/>
                <a:gd name="connsiteX48" fmla="*/ 990600 w 3031067"/>
                <a:gd name="connsiteY48" fmla="*/ 1232429 h 2006600"/>
                <a:gd name="connsiteX49" fmla="*/ 992185 w 3031067"/>
                <a:gd name="connsiteY49" fmla="*/ 1195916 h 2006600"/>
                <a:gd name="connsiteX50" fmla="*/ 965201 w 3031067"/>
                <a:gd name="connsiteY50" fmla="*/ 1193801 h 2006600"/>
                <a:gd name="connsiteX51" fmla="*/ 930804 w 3031067"/>
                <a:gd name="connsiteY51" fmla="*/ 1147233 h 2006600"/>
                <a:gd name="connsiteX52" fmla="*/ 893762 w 3031067"/>
                <a:gd name="connsiteY52" fmla="*/ 1145646 h 2006600"/>
                <a:gd name="connsiteX53" fmla="*/ 873125 w 3031067"/>
                <a:gd name="connsiteY53" fmla="*/ 1116012 h 2006600"/>
                <a:gd name="connsiteX54" fmla="*/ 872067 w 3031067"/>
                <a:gd name="connsiteY54" fmla="*/ 1087967 h 2006600"/>
                <a:gd name="connsiteX55" fmla="*/ 842434 w 3031067"/>
                <a:gd name="connsiteY55" fmla="*/ 1087967 h 2006600"/>
                <a:gd name="connsiteX56" fmla="*/ 842434 w 3031067"/>
                <a:gd name="connsiteY56" fmla="*/ 1045633 h 2006600"/>
                <a:gd name="connsiteX57" fmla="*/ 808567 w 3031067"/>
                <a:gd name="connsiteY57" fmla="*/ 1045633 h 2006600"/>
                <a:gd name="connsiteX58" fmla="*/ 808567 w 3031067"/>
                <a:gd name="connsiteY58" fmla="*/ 1016000 h 2006600"/>
                <a:gd name="connsiteX59" fmla="*/ 791634 w 3031067"/>
                <a:gd name="connsiteY59" fmla="*/ 1016000 h 2006600"/>
                <a:gd name="connsiteX60" fmla="*/ 791634 w 3031067"/>
                <a:gd name="connsiteY60" fmla="*/ 986366 h 2006600"/>
                <a:gd name="connsiteX61" fmla="*/ 762000 w 3031067"/>
                <a:gd name="connsiteY61" fmla="*/ 986366 h 2006600"/>
                <a:gd name="connsiteX62" fmla="*/ 762000 w 3031067"/>
                <a:gd name="connsiteY62" fmla="*/ 948266 h 2006600"/>
                <a:gd name="connsiteX63" fmla="*/ 723900 w 3031067"/>
                <a:gd name="connsiteY63" fmla="*/ 948266 h 2006600"/>
                <a:gd name="connsiteX64" fmla="*/ 723900 w 3031067"/>
                <a:gd name="connsiteY64" fmla="*/ 918633 h 2006600"/>
                <a:gd name="connsiteX65" fmla="*/ 723900 w 3031067"/>
                <a:gd name="connsiteY65" fmla="*/ 918633 h 2006600"/>
                <a:gd name="connsiteX66" fmla="*/ 706967 w 3031067"/>
                <a:gd name="connsiteY66" fmla="*/ 901700 h 2006600"/>
                <a:gd name="connsiteX67" fmla="*/ 706967 w 3031067"/>
                <a:gd name="connsiteY67" fmla="*/ 863600 h 2006600"/>
                <a:gd name="connsiteX68" fmla="*/ 677334 w 3031067"/>
                <a:gd name="connsiteY68" fmla="*/ 863600 h 2006600"/>
                <a:gd name="connsiteX69" fmla="*/ 677334 w 3031067"/>
                <a:gd name="connsiteY69" fmla="*/ 825500 h 2006600"/>
                <a:gd name="connsiteX70" fmla="*/ 635000 w 3031067"/>
                <a:gd name="connsiteY70" fmla="*/ 825500 h 2006600"/>
                <a:gd name="connsiteX71" fmla="*/ 635000 w 3031067"/>
                <a:gd name="connsiteY71" fmla="*/ 783166 h 2006600"/>
                <a:gd name="connsiteX72" fmla="*/ 596900 w 3031067"/>
                <a:gd name="connsiteY72" fmla="*/ 783166 h 2006600"/>
                <a:gd name="connsiteX73" fmla="*/ 596900 w 3031067"/>
                <a:gd name="connsiteY73" fmla="*/ 745066 h 2006600"/>
                <a:gd name="connsiteX74" fmla="*/ 558800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45066 h 2006600"/>
                <a:gd name="connsiteX77" fmla="*/ 567267 w 3031067"/>
                <a:gd name="connsiteY77" fmla="*/ 706966 h 2006600"/>
                <a:gd name="connsiteX78" fmla="*/ 567267 w 3031067"/>
                <a:gd name="connsiteY78" fmla="*/ 673100 h 2006600"/>
                <a:gd name="connsiteX79" fmla="*/ 529167 w 3031067"/>
                <a:gd name="connsiteY79" fmla="*/ 673100 h 2006600"/>
                <a:gd name="connsiteX80" fmla="*/ 529167 w 3031067"/>
                <a:gd name="connsiteY80" fmla="*/ 635000 h 2006600"/>
                <a:gd name="connsiteX81" fmla="*/ 499534 w 3031067"/>
                <a:gd name="connsiteY81" fmla="*/ 635000 h 2006600"/>
                <a:gd name="connsiteX82" fmla="*/ 499534 w 3031067"/>
                <a:gd name="connsiteY82" fmla="*/ 584200 h 2006600"/>
                <a:gd name="connsiteX83" fmla="*/ 474134 w 3031067"/>
                <a:gd name="connsiteY83" fmla="*/ 584200 h 2006600"/>
                <a:gd name="connsiteX84" fmla="*/ 474134 w 3031067"/>
                <a:gd name="connsiteY84" fmla="*/ 537633 h 2006600"/>
                <a:gd name="connsiteX85" fmla="*/ 431800 w 3031067"/>
                <a:gd name="connsiteY85" fmla="*/ 537633 h 2006600"/>
                <a:gd name="connsiteX86" fmla="*/ 431800 w 3031067"/>
                <a:gd name="connsiteY86" fmla="*/ 491066 h 2006600"/>
                <a:gd name="connsiteX87" fmla="*/ 410634 w 3031067"/>
                <a:gd name="connsiteY87" fmla="*/ 491066 h 2006600"/>
                <a:gd name="connsiteX88" fmla="*/ 410634 w 3031067"/>
                <a:gd name="connsiteY88" fmla="*/ 436033 h 2006600"/>
                <a:gd name="connsiteX89" fmla="*/ 381000 w 3031067"/>
                <a:gd name="connsiteY89" fmla="*/ 435504 h 2006600"/>
                <a:gd name="connsiteX90" fmla="*/ 381000 w 3031067"/>
                <a:gd name="connsiteY90" fmla="*/ 389466 h 2006600"/>
                <a:gd name="connsiteX91" fmla="*/ 381000 w 3031067"/>
                <a:gd name="connsiteY91" fmla="*/ 389466 h 2006600"/>
                <a:gd name="connsiteX92" fmla="*/ 381000 w 3031067"/>
                <a:gd name="connsiteY92" fmla="*/ 364066 h 2006600"/>
                <a:gd name="connsiteX93" fmla="*/ 342900 w 3031067"/>
                <a:gd name="connsiteY93" fmla="*/ 364066 h 2006600"/>
                <a:gd name="connsiteX94" fmla="*/ 342900 w 3031067"/>
                <a:gd name="connsiteY94" fmla="*/ 313266 h 2006600"/>
                <a:gd name="connsiteX95" fmla="*/ 313267 w 3031067"/>
                <a:gd name="connsiteY95" fmla="*/ 313266 h 2006600"/>
                <a:gd name="connsiteX96" fmla="*/ 313267 w 3031067"/>
                <a:gd name="connsiteY96" fmla="*/ 270933 h 2006600"/>
                <a:gd name="connsiteX97" fmla="*/ 283634 w 3031067"/>
                <a:gd name="connsiteY97" fmla="*/ 270933 h 2006600"/>
                <a:gd name="connsiteX98" fmla="*/ 283634 w 3031067"/>
                <a:gd name="connsiteY98" fmla="*/ 228600 h 2006600"/>
                <a:gd name="connsiteX99" fmla="*/ 270934 w 3031067"/>
                <a:gd name="connsiteY99" fmla="*/ 228600 h 2006600"/>
                <a:gd name="connsiteX100" fmla="*/ 270934 w 3031067"/>
                <a:gd name="connsiteY100" fmla="*/ 177800 h 2006600"/>
                <a:gd name="connsiteX101" fmla="*/ 232834 w 3031067"/>
                <a:gd name="connsiteY101" fmla="*/ 177800 h 2006600"/>
                <a:gd name="connsiteX102" fmla="*/ 232834 w 3031067"/>
                <a:gd name="connsiteY102" fmla="*/ 139700 h 2006600"/>
                <a:gd name="connsiteX103" fmla="*/ 203200 w 3031067"/>
                <a:gd name="connsiteY103" fmla="*/ 139700 h 2006600"/>
                <a:gd name="connsiteX104" fmla="*/ 203200 w 3031067"/>
                <a:gd name="connsiteY104" fmla="*/ 97366 h 2006600"/>
                <a:gd name="connsiteX105" fmla="*/ 165100 w 3031067"/>
                <a:gd name="connsiteY105" fmla="*/ 97366 h 2006600"/>
                <a:gd name="connsiteX106" fmla="*/ 165100 w 3031067"/>
                <a:gd name="connsiteY106" fmla="*/ 97366 h 2006600"/>
                <a:gd name="connsiteX107" fmla="*/ 114300 w 3031067"/>
                <a:gd name="connsiteY107" fmla="*/ 97366 h 2006600"/>
                <a:gd name="connsiteX108" fmla="*/ 114300 w 3031067"/>
                <a:gd name="connsiteY108" fmla="*/ 46566 h 2006600"/>
                <a:gd name="connsiteX109" fmla="*/ 80434 w 3031067"/>
                <a:gd name="connsiteY109" fmla="*/ 46566 h 2006600"/>
                <a:gd name="connsiteX110" fmla="*/ 80434 w 3031067"/>
                <a:gd name="connsiteY110" fmla="*/ 21166 h 2006600"/>
                <a:gd name="connsiteX111" fmla="*/ 38100 w 3031067"/>
                <a:gd name="connsiteY111" fmla="*/ 21166 h 2006600"/>
                <a:gd name="connsiteX112" fmla="*/ 38100 w 3031067"/>
                <a:gd name="connsiteY112" fmla="*/ 0 h 2006600"/>
                <a:gd name="connsiteX113" fmla="*/ 0 w 3031067"/>
                <a:gd name="connsiteY113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4467 w 3031067"/>
                <a:gd name="connsiteY46" fmla="*/ 1240895 h 2006600"/>
                <a:gd name="connsiteX47" fmla="*/ 1030817 w 3031067"/>
                <a:gd name="connsiteY47" fmla="*/ 1267883 h 2006600"/>
                <a:gd name="connsiteX48" fmla="*/ 990600 w 3031067"/>
                <a:gd name="connsiteY48" fmla="*/ 1232429 h 2006600"/>
                <a:gd name="connsiteX49" fmla="*/ 992185 w 3031067"/>
                <a:gd name="connsiteY49" fmla="*/ 1195916 h 2006600"/>
                <a:gd name="connsiteX50" fmla="*/ 965201 w 3031067"/>
                <a:gd name="connsiteY50" fmla="*/ 1193801 h 2006600"/>
                <a:gd name="connsiteX51" fmla="*/ 930804 w 3031067"/>
                <a:gd name="connsiteY51" fmla="*/ 1147233 h 2006600"/>
                <a:gd name="connsiteX52" fmla="*/ 893762 w 3031067"/>
                <a:gd name="connsiteY52" fmla="*/ 1145646 h 2006600"/>
                <a:gd name="connsiteX53" fmla="*/ 873125 w 3031067"/>
                <a:gd name="connsiteY53" fmla="*/ 1116012 h 2006600"/>
                <a:gd name="connsiteX54" fmla="*/ 872067 w 3031067"/>
                <a:gd name="connsiteY54" fmla="*/ 1087967 h 2006600"/>
                <a:gd name="connsiteX55" fmla="*/ 842434 w 3031067"/>
                <a:gd name="connsiteY55" fmla="*/ 1087967 h 2006600"/>
                <a:gd name="connsiteX56" fmla="*/ 842434 w 3031067"/>
                <a:gd name="connsiteY56" fmla="*/ 1045633 h 2006600"/>
                <a:gd name="connsiteX57" fmla="*/ 808567 w 3031067"/>
                <a:gd name="connsiteY57" fmla="*/ 1045633 h 2006600"/>
                <a:gd name="connsiteX58" fmla="*/ 808567 w 3031067"/>
                <a:gd name="connsiteY58" fmla="*/ 1016000 h 2006600"/>
                <a:gd name="connsiteX59" fmla="*/ 791634 w 3031067"/>
                <a:gd name="connsiteY59" fmla="*/ 1016000 h 2006600"/>
                <a:gd name="connsiteX60" fmla="*/ 791634 w 3031067"/>
                <a:gd name="connsiteY60" fmla="*/ 986366 h 2006600"/>
                <a:gd name="connsiteX61" fmla="*/ 762000 w 3031067"/>
                <a:gd name="connsiteY61" fmla="*/ 986366 h 2006600"/>
                <a:gd name="connsiteX62" fmla="*/ 762000 w 3031067"/>
                <a:gd name="connsiteY62" fmla="*/ 948266 h 2006600"/>
                <a:gd name="connsiteX63" fmla="*/ 723900 w 3031067"/>
                <a:gd name="connsiteY63" fmla="*/ 948266 h 2006600"/>
                <a:gd name="connsiteX64" fmla="*/ 723900 w 3031067"/>
                <a:gd name="connsiteY64" fmla="*/ 918633 h 2006600"/>
                <a:gd name="connsiteX65" fmla="*/ 723900 w 3031067"/>
                <a:gd name="connsiteY65" fmla="*/ 918633 h 2006600"/>
                <a:gd name="connsiteX66" fmla="*/ 706967 w 3031067"/>
                <a:gd name="connsiteY66" fmla="*/ 901700 h 2006600"/>
                <a:gd name="connsiteX67" fmla="*/ 706967 w 3031067"/>
                <a:gd name="connsiteY67" fmla="*/ 863600 h 2006600"/>
                <a:gd name="connsiteX68" fmla="*/ 677334 w 3031067"/>
                <a:gd name="connsiteY68" fmla="*/ 863600 h 2006600"/>
                <a:gd name="connsiteX69" fmla="*/ 677334 w 3031067"/>
                <a:gd name="connsiteY69" fmla="*/ 825500 h 2006600"/>
                <a:gd name="connsiteX70" fmla="*/ 635000 w 3031067"/>
                <a:gd name="connsiteY70" fmla="*/ 825500 h 2006600"/>
                <a:gd name="connsiteX71" fmla="*/ 635000 w 3031067"/>
                <a:gd name="connsiteY71" fmla="*/ 783166 h 2006600"/>
                <a:gd name="connsiteX72" fmla="*/ 596900 w 3031067"/>
                <a:gd name="connsiteY72" fmla="*/ 783166 h 2006600"/>
                <a:gd name="connsiteX73" fmla="*/ 596900 w 3031067"/>
                <a:gd name="connsiteY73" fmla="*/ 745066 h 2006600"/>
                <a:gd name="connsiteX74" fmla="*/ 558800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45066 h 2006600"/>
                <a:gd name="connsiteX77" fmla="*/ 567267 w 3031067"/>
                <a:gd name="connsiteY77" fmla="*/ 706966 h 2006600"/>
                <a:gd name="connsiteX78" fmla="*/ 567267 w 3031067"/>
                <a:gd name="connsiteY78" fmla="*/ 673100 h 2006600"/>
                <a:gd name="connsiteX79" fmla="*/ 529167 w 3031067"/>
                <a:gd name="connsiteY79" fmla="*/ 673100 h 2006600"/>
                <a:gd name="connsiteX80" fmla="*/ 529167 w 3031067"/>
                <a:gd name="connsiteY80" fmla="*/ 635000 h 2006600"/>
                <a:gd name="connsiteX81" fmla="*/ 499534 w 3031067"/>
                <a:gd name="connsiteY81" fmla="*/ 635000 h 2006600"/>
                <a:gd name="connsiteX82" fmla="*/ 499534 w 3031067"/>
                <a:gd name="connsiteY82" fmla="*/ 584200 h 2006600"/>
                <a:gd name="connsiteX83" fmla="*/ 474134 w 3031067"/>
                <a:gd name="connsiteY83" fmla="*/ 584200 h 2006600"/>
                <a:gd name="connsiteX84" fmla="*/ 474134 w 3031067"/>
                <a:gd name="connsiteY84" fmla="*/ 537633 h 2006600"/>
                <a:gd name="connsiteX85" fmla="*/ 431800 w 3031067"/>
                <a:gd name="connsiteY85" fmla="*/ 537633 h 2006600"/>
                <a:gd name="connsiteX86" fmla="*/ 431800 w 3031067"/>
                <a:gd name="connsiteY86" fmla="*/ 491066 h 2006600"/>
                <a:gd name="connsiteX87" fmla="*/ 410634 w 3031067"/>
                <a:gd name="connsiteY87" fmla="*/ 491066 h 2006600"/>
                <a:gd name="connsiteX88" fmla="*/ 410634 w 3031067"/>
                <a:gd name="connsiteY88" fmla="*/ 436033 h 2006600"/>
                <a:gd name="connsiteX89" fmla="*/ 381000 w 3031067"/>
                <a:gd name="connsiteY89" fmla="*/ 435504 h 2006600"/>
                <a:gd name="connsiteX90" fmla="*/ 381000 w 3031067"/>
                <a:gd name="connsiteY90" fmla="*/ 389466 h 2006600"/>
                <a:gd name="connsiteX91" fmla="*/ 381000 w 3031067"/>
                <a:gd name="connsiteY91" fmla="*/ 389466 h 2006600"/>
                <a:gd name="connsiteX92" fmla="*/ 381000 w 3031067"/>
                <a:gd name="connsiteY92" fmla="*/ 364066 h 2006600"/>
                <a:gd name="connsiteX93" fmla="*/ 342900 w 3031067"/>
                <a:gd name="connsiteY93" fmla="*/ 364066 h 2006600"/>
                <a:gd name="connsiteX94" fmla="*/ 342900 w 3031067"/>
                <a:gd name="connsiteY94" fmla="*/ 313266 h 2006600"/>
                <a:gd name="connsiteX95" fmla="*/ 313267 w 3031067"/>
                <a:gd name="connsiteY95" fmla="*/ 313266 h 2006600"/>
                <a:gd name="connsiteX96" fmla="*/ 313267 w 3031067"/>
                <a:gd name="connsiteY96" fmla="*/ 270933 h 2006600"/>
                <a:gd name="connsiteX97" fmla="*/ 283634 w 3031067"/>
                <a:gd name="connsiteY97" fmla="*/ 270933 h 2006600"/>
                <a:gd name="connsiteX98" fmla="*/ 283634 w 3031067"/>
                <a:gd name="connsiteY98" fmla="*/ 228600 h 2006600"/>
                <a:gd name="connsiteX99" fmla="*/ 270934 w 3031067"/>
                <a:gd name="connsiteY99" fmla="*/ 228600 h 2006600"/>
                <a:gd name="connsiteX100" fmla="*/ 270934 w 3031067"/>
                <a:gd name="connsiteY100" fmla="*/ 177800 h 2006600"/>
                <a:gd name="connsiteX101" fmla="*/ 232834 w 3031067"/>
                <a:gd name="connsiteY101" fmla="*/ 177800 h 2006600"/>
                <a:gd name="connsiteX102" fmla="*/ 232834 w 3031067"/>
                <a:gd name="connsiteY102" fmla="*/ 139700 h 2006600"/>
                <a:gd name="connsiteX103" fmla="*/ 203200 w 3031067"/>
                <a:gd name="connsiteY103" fmla="*/ 139700 h 2006600"/>
                <a:gd name="connsiteX104" fmla="*/ 203200 w 3031067"/>
                <a:gd name="connsiteY104" fmla="*/ 97366 h 2006600"/>
                <a:gd name="connsiteX105" fmla="*/ 165100 w 3031067"/>
                <a:gd name="connsiteY105" fmla="*/ 97366 h 2006600"/>
                <a:gd name="connsiteX106" fmla="*/ 165100 w 3031067"/>
                <a:gd name="connsiteY106" fmla="*/ 97366 h 2006600"/>
                <a:gd name="connsiteX107" fmla="*/ 114300 w 3031067"/>
                <a:gd name="connsiteY107" fmla="*/ 97366 h 2006600"/>
                <a:gd name="connsiteX108" fmla="*/ 114300 w 3031067"/>
                <a:gd name="connsiteY108" fmla="*/ 46566 h 2006600"/>
                <a:gd name="connsiteX109" fmla="*/ 80434 w 3031067"/>
                <a:gd name="connsiteY109" fmla="*/ 46566 h 2006600"/>
                <a:gd name="connsiteX110" fmla="*/ 80434 w 3031067"/>
                <a:gd name="connsiteY110" fmla="*/ 21166 h 2006600"/>
                <a:gd name="connsiteX111" fmla="*/ 38100 w 3031067"/>
                <a:gd name="connsiteY111" fmla="*/ 21166 h 2006600"/>
                <a:gd name="connsiteX112" fmla="*/ 38100 w 3031067"/>
                <a:gd name="connsiteY112" fmla="*/ 0 h 2006600"/>
                <a:gd name="connsiteX113" fmla="*/ 0 w 3031067"/>
                <a:gd name="connsiteY113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4467 w 3031067"/>
                <a:gd name="connsiteY46" fmla="*/ 1240895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27705 w 3031067"/>
                <a:gd name="connsiteY32" fmla="*/ 1665287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1679 w 3031067"/>
                <a:gd name="connsiteY31" fmla="*/ 1665288 h 2006600"/>
                <a:gd name="connsiteX32" fmla="*/ 1527705 w 3031067"/>
                <a:gd name="connsiteY32" fmla="*/ 1665287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1679 w 3031067"/>
                <a:gd name="connsiteY31" fmla="*/ 1665288 h 2006600"/>
                <a:gd name="connsiteX32" fmla="*/ 1527705 w 3031067"/>
                <a:gd name="connsiteY32" fmla="*/ 1665287 h 2006600"/>
                <a:gd name="connsiteX33" fmla="*/ 1522942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1679 w 3031067"/>
                <a:gd name="connsiteY31" fmla="*/ 1665288 h 2006600"/>
                <a:gd name="connsiteX32" fmla="*/ 1527705 w 3031067"/>
                <a:gd name="connsiteY32" fmla="*/ 1665287 h 2006600"/>
                <a:gd name="connsiteX33" fmla="*/ 1522942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65779 w 3031067"/>
                <a:gd name="connsiteY41" fmla="*/ 1560512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1679 w 3031067"/>
                <a:gd name="connsiteY31" fmla="*/ 1665288 h 2006600"/>
                <a:gd name="connsiteX32" fmla="*/ 1527705 w 3031067"/>
                <a:gd name="connsiteY32" fmla="*/ 1665287 h 2006600"/>
                <a:gd name="connsiteX33" fmla="*/ 1522942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65779 w 3031067"/>
                <a:gd name="connsiteY41" fmla="*/ 1560512 h 2006600"/>
                <a:gd name="connsiteX42" fmla="*/ 1325034 w 3031067"/>
                <a:gd name="connsiteY42" fmla="*/ 1536700 h 2006600"/>
                <a:gd name="connsiteX43" fmla="*/ 1177925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3031067" h="2006600">
                  <a:moveTo>
                    <a:pt x="3031067" y="2002366"/>
                  </a:moveTo>
                  <a:lnTo>
                    <a:pt x="2768600" y="2006600"/>
                  </a:lnTo>
                  <a:lnTo>
                    <a:pt x="2768600" y="1972733"/>
                  </a:lnTo>
                  <a:lnTo>
                    <a:pt x="2552700" y="1972733"/>
                  </a:lnTo>
                  <a:lnTo>
                    <a:pt x="2556934" y="1968499"/>
                  </a:lnTo>
                  <a:lnTo>
                    <a:pt x="2442634" y="1968499"/>
                  </a:lnTo>
                  <a:lnTo>
                    <a:pt x="2442634" y="1955800"/>
                  </a:lnTo>
                  <a:lnTo>
                    <a:pt x="2370667" y="1955800"/>
                  </a:lnTo>
                  <a:lnTo>
                    <a:pt x="2315634" y="1955800"/>
                  </a:lnTo>
                  <a:lnTo>
                    <a:pt x="2315634" y="1934633"/>
                  </a:lnTo>
                  <a:lnTo>
                    <a:pt x="2239434" y="1934633"/>
                  </a:lnTo>
                  <a:lnTo>
                    <a:pt x="2252134" y="1921933"/>
                  </a:lnTo>
                  <a:lnTo>
                    <a:pt x="2180167" y="1921933"/>
                  </a:lnTo>
                  <a:lnTo>
                    <a:pt x="2180167" y="1896533"/>
                  </a:lnTo>
                  <a:lnTo>
                    <a:pt x="2129367" y="1896533"/>
                  </a:lnTo>
                  <a:lnTo>
                    <a:pt x="2129367" y="1883833"/>
                  </a:lnTo>
                  <a:lnTo>
                    <a:pt x="2078567" y="1883833"/>
                  </a:lnTo>
                  <a:lnTo>
                    <a:pt x="2078567" y="1866900"/>
                  </a:lnTo>
                  <a:lnTo>
                    <a:pt x="2015067" y="1866900"/>
                  </a:lnTo>
                  <a:lnTo>
                    <a:pt x="2015067" y="1849966"/>
                  </a:lnTo>
                  <a:lnTo>
                    <a:pt x="1947334" y="1849966"/>
                  </a:lnTo>
                  <a:lnTo>
                    <a:pt x="1947334" y="1816100"/>
                  </a:lnTo>
                  <a:lnTo>
                    <a:pt x="1871134" y="1816100"/>
                  </a:lnTo>
                  <a:lnTo>
                    <a:pt x="1888067" y="1799167"/>
                  </a:lnTo>
                  <a:lnTo>
                    <a:pt x="1807634" y="1799167"/>
                  </a:lnTo>
                  <a:lnTo>
                    <a:pt x="1807634" y="1761066"/>
                  </a:lnTo>
                  <a:lnTo>
                    <a:pt x="1722967" y="1761066"/>
                  </a:lnTo>
                  <a:lnTo>
                    <a:pt x="1722967" y="1727200"/>
                  </a:lnTo>
                  <a:lnTo>
                    <a:pt x="1651000" y="1727200"/>
                  </a:lnTo>
                  <a:lnTo>
                    <a:pt x="1651000" y="1693333"/>
                  </a:lnTo>
                  <a:lnTo>
                    <a:pt x="1583267" y="1693333"/>
                  </a:lnTo>
                  <a:cubicBezTo>
                    <a:pt x="1582738" y="1683985"/>
                    <a:pt x="1582208" y="1674636"/>
                    <a:pt x="1581679" y="1665288"/>
                  </a:cubicBezTo>
                  <a:lnTo>
                    <a:pt x="1527705" y="1665287"/>
                  </a:lnTo>
                  <a:lnTo>
                    <a:pt x="1522942" y="1638300"/>
                  </a:lnTo>
                  <a:lnTo>
                    <a:pt x="1477434" y="1638300"/>
                  </a:lnTo>
                  <a:lnTo>
                    <a:pt x="1477434" y="1608666"/>
                  </a:lnTo>
                  <a:lnTo>
                    <a:pt x="1456267" y="1608666"/>
                  </a:lnTo>
                  <a:lnTo>
                    <a:pt x="1456267" y="1587500"/>
                  </a:lnTo>
                  <a:lnTo>
                    <a:pt x="1430867" y="1587500"/>
                  </a:lnTo>
                  <a:lnTo>
                    <a:pt x="1430867" y="1587500"/>
                  </a:lnTo>
                  <a:lnTo>
                    <a:pt x="1401233" y="1557866"/>
                  </a:lnTo>
                  <a:lnTo>
                    <a:pt x="1365779" y="1560512"/>
                  </a:lnTo>
                  <a:lnTo>
                    <a:pt x="1325034" y="1536700"/>
                  </a:lnTo>
                  <a:lnTo>
                    <a:pt x="1177925" y="1430866"/>
                  </a:lnTo>
                  <a:lnTo>
                    <a:pt x="1164167" y="1371600"/>
                  </a:lnTo>
                  <a:lnTo>
                    <a:pt x="1098550" y="1323445"/>
                  </a:lnTo>
                  <a:lnTo>
                    <a:pt x="1022879" y="1256770"/>
                  </a:lnTo>
                  <a:lnTo>
                    <a:pt x="990600" y="1232429"/>
                  </a:lnTo>
                  <a:cubicBezTo>
                    <a:pt x="991128" y="1220258"/>
                    <a:pt x="991657" y="1208087"/>
                    <a:pt x="992185" y="1195916"/>
                  </a:cubicBezTo>
                  <a:lnTo>
                    <a:pt x="965201" y="1193801"/>
                  </a:lnTo>
                  <a:lnTo>
                    <a:pt x="930804" y="1147233"/>
                  </a:lnTo>
                  <a:lnTo>
                    <a:pt x="893762" y="1145646"/>
                  </a:lnTo>
                  <a:lnTo>
                    <a:pt x="873125" y="1116012"/>
                  </a:lnTo>
                  <a:cubicBezTo>
                    <a:pt x="872772" y="1106664"/>
                    <a:pt x="872420" y="1097315"/>
                    <a:pt x="872067" y="1087967"/>
                  </a:cubicBezTo>
                  <a:lnTo>
                    <a:pt x="842434" y="1087967"/>
                  </a:lnTo>
                  <a:lnTo>
                    <a:pt x="842434" y="1045633"/>
                  </a:lnTo>
                  <a:lnTo>
                    <a:pt x="808567" y="1045633"/>
                  </a:lnTo>
                  <a:lnTo>
                    <a:pt x="808567" y="1016000"/>
                  </a:lnTo>
                  <a:lnTo>
                    <a:pt x="791634" y="1016000"/>
                  </a:lnTo>
                  <a:lnTo>
                    <a:pt x="791634" y="986366"/>
                  </a:lnTo>
                  <a:lnTo>
                    <a:pt x="762000" y="986366"/>
                  </a:lnTo>
                  <a:lnTo>
                    <a:pt x="762000" y="948266"/>
                  </a:lnTo>
                  <a:lnTo>
                    <a:pt x="723900" y="948266"/>
                  </a:lnTo>
                  <a:lnTo>
                    <a:pt x="723900" y="918633"/>
                  </a:lnTo>
                  <a:lnTo>
                    <a:pt x="723900" y="918633"/>
                  </a:lnTo>
                  <a:lnTo>
                    <a:pt x="706967" y="901700"/>
                  </a:lnTo>
                  <a:lnTo>
                    <a:pt x="706967" y="863600"/>
                  </a:lnTo>
                  <a:lnTo>
                    <a:pt x="677334" y="863600"/>
                  </a:lnTo>
                  <a:lnTo>
                    <a:pt x="677334" y="825500"/>
                  </a:lnTo>
                  <a:lnTo>
                    <a:pt x="635000" y="825500"/>
                  </a:lnTo>
                  <a:lnTo>
                    <a:pt x="635000" y="783166"/>
                  </a:lnTo>
                  <a:lnTo>
                    <a:pt x="596900" y="783166"/>
                  </a:lnTo>
                  <a:lnTo>
                    <a:pt x="596900" y="745066"/>
                  </a:lnTo>
                  <a:lnTo>
                    <a:pt x="558800" y="745066"/>
                  </a:lnTo>
                  <a:lnTo>
                    <a:pt x="567267" y="745066"/>
                  </a:lnTo>
                  <a:lnTo>
                    <a:pt x="567267" y="745066"/>
                  </a:lnTo>
                  <a:lnTo>
                    <a:pt x="567267" y="706966"/>
                  </a:lnTo>
                  <a:lnTo>
                    <a:pt x="567267" y="673100"/>
                  </a:lnTo>
                  <a:lnTo>
                    <a:pt x="529167" y="673100"/>
                  </a:lnTo>
                  <a:lnTo>
                    <a:pt x="529167" y="635000"/>
                  </a:lnTo>
                  <a:lnTo>
                    <a:pt x="499534" y="635000"/>
                  </a:lnTo>
                  <a:lnTo>
                    <a:pt x="499534" y="584200"/>
                  </a:lnTo>
                  <a:lnTo>
                    <a:pt x="474134" y="584200"/>
                  </a:lnTo>
                  <a:lnTo>
                    <a:pt x="474134" y="537633"/>
                  </a:lnTo>
                  <a:lnTo>
                    <a:pt x="431800" y="537633"/>
                  </a:lnTo>
                  <a:lnTo>
                    <a:pt x="431800" y="491066"/>
                  </a:lnTo>
                  <a:lnTo>
                    <a:pt x="410634" y="491066"/>
                  </a:lnTo>
                  <a:lnTo>
                    <a:pt x="410634" y="436033"/>
                  </a:lnTo>
                  <a:lnTo>
                    <a:pt x="381000" y="435504"/>
                  </a:lnTo>
                  <a:lnTo>
                    <a:pt x="381000" y="389466"/>
                  </a:lnTo>
                  <a:lnTo>
                    <a:pt x="381000" y="389466"/>
                  </a:lnTo>
                  <a:lnTo>
                    <a:pt x="381000" y="364066"/>
                  </a:lnTo>
                  <a:lnTo>
                    <a:pt x="342900" y="364066"/>
                  </a:lnTo>
                  <a:lnTo>
                    <a:pt x="342900" y="313266"/>
                  </a:lnTo>
                  <a:lnTo>
                    <a:pt x="313267" y="313266"/>
                  </a:lnTo>
                  <a:lnTo>
                    <a:pt x="313267" y="270933"/>
                  </a:lnTo>
                  <a:lnTo>
                    <a:pt x="283634" y="270933"/>
                  </a:lnTo>
                  <a:lnTo>
                    <a:pt x="283634" y="228600"/>
                  </a:lnTo>
                  <a:lnTo>
                    <a:pt x="270934" y="228600"/>
                  </a:lnTo>
                  <a:lnTo>
                    <a:pt x="270934" y="177800"/>
                  </a:lnTo>
                  <a:lnTo>
                    <a:pt x="232834" y="177800"/>
                  </a:lnTo>
                  <a:lnTo>
                    <a:pt x="232834" y="139700"/>
                  </a:lnTo>
                  <a:lnTo>
                    <a:pt x="203200" y="139700"/>
                  </a:lnTo>
                  <a:lnTo>
                    <a:pt x="203200" y="97366"/>
                  </a:lnTo>
                  <a:lnTo>
                    <a:pt x="165100" y="97366"/>
                  </a:lnTo>
                  <a:lnTo>
                    <a:pt x="165100" y="97366"/>
                  </a:lnTo>
                  <a:lnTo>
                    <a:pt x="114300" y="97366"/>
                  </a:lnTo>
                  <a:lnTo>
                    <a:pt x="114300" y="46566"/>
                  </a:lnTo>
                  <a:lnTo>
                    <a:pt x="80434" y="46566"/>
                  </a:lnTo>
                  <a:lnTo>
                    <a:pt x="80434" y="21166"/>
                  </a:lnTo>
                  <a:lnTo>
                    <a:pt x="38100" y="21166"/>
                  </a:ln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227" name="Straight Connector 316">
              <a:extLst>
                <a:ext uri="{FF2B5EF4-FFF2-40B4-BE49-F238E27FC236}">
                  <a16:creationId xmlns:a16="http://schemas.microsoft.com/office/drawing/2014/main" xmlns="" id="{C3EFE601-CEF1-7E10-9DF9-ECA7A120394C}"/>
                </a:ext>
              </a:extLst>
            </p:cNvPr>
            <p:cNvCxnSpPr/>
            <p:nvPr/>
          </p:nvCxnSpPr>
          <p:spPr bwMode="auto">
            <a:xfrm>
              <a:off x="11686500" y="411714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8" name="Straight Connector 317">
              <a:extLst>
                <a:ext uri="{FF2B5EF4-FFF2-40B4-BE49-F238E27FC236}">
                  <a16:creationId xmlns:a16="http://schemas.microsoft.com/office/drawing/2014/main" xmlns="" id="{37898FE6-AF96-15C6-1BBE-BDD9F81733BD}"/>
                </a:ext>
              </a:extLst>
            </p:cNvPr>
            <p:cNvCxnSpPr/>
            <p:nvPr/>
          </p:nvCxnSpPr>
          <p:spPr bwMode="auto">
            <a:xfrm>
              <a:off x="11644602" y="411714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9" name="Straight Connector 318">
              <a:extLst>
                <a:ext uri="{FF2B5EF4-FFF2-40B4-BE49-F238E27FC236}">
                  <a16:creationId xmlns:a16="http://schemas.microsoft.com/office/drawing/2014/main" xmlns="" id="{EE6B42A2-6B92-C9C9-E7A7-F0EE292EADC1}"/>
                </a:ext>
              </a:extLst>
            </p:cNvPr>
            <p:cNvCxnSpPr/>
            <p:nvPr/>
          </p:nvCxnSpPr>
          <p:spPr bwMode="auto">
            <a:xfrm>
              <a:off x="11615732" y="411714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0" name="Straight Connector 319">
              <a:extLst>
                <a:ext uri="{FF2B5EF4-FFF2-40B4-BE49-F238E27FC236}">
                  <a16:creationId xmlns:a16="http://schemas.microsoft.com/office/drawing/2014/main" xmlns="" id="{A048AC04-F9ED-6252-2388-F43C8F89CF83}"/>
                </a:ext>
              </a:extLst>
            </p:cNvPr>
            <p:cNvCxnSpPr/>
            <p:nvPr/>
          </p:nvCxnSpPr>
          <p:spPr bwMode="auto">
            <a:xfrm>
              <a:off x="11584729" y="411396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1" name="Straight Connector 320">
              <a:extLst>
                <a:ext uri="{FF2B5EF4-FFF2-40B4-BE49-F238E27FC236}">
                  <a16:creationId xmlns:a16="http://schemas.microsoft.com/office/drawing/2014/main" xmlns="" id="{465E21A9-24D1-140C-74A4-9DC8DB009648}"/>
                </a:ext>
              </a:extLst>
            </p:cNvPr>
            <p:cNvCxnSpPr/>
            <p:nvPr/>
          </p:nvCxnSpPr>
          <p:spPr bwMode="auto">
            <a:xfrm>
              <a:off x="11541424" y="411396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2" name="Straight Connector 321">
              <a:extLst>
                <a:ext uri="{FF2B5EF4-FFF2-40B4-BE49-F238E27FC236}">
                  <a16:creationId xmlns:a16="http://schemas.microsoft.com/office/drawing/2014/main" xmlns="" id="{35851686-97C9-D4D3-B7CF-6A6B4221E870}"/>
                </a:ext>
              </a:extLst>
            </p:cNvPr>
            <p:cNvCxnSpPr/>
            <p:nvPr/>
          </p:nvCxnSpPr>
          <p:spPr bwMode="auto">
            <a:xfrm>
              <a:off x="11571737" y="411079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3" name="Straight Connector 322">
              <a:extLst>
                <a:ext uri="{FF2B5EF4-FFF2-40B4-BE49-F238E27FC236}">
                  <a16:creationId xmlns:a16="http://schemas.microsoft.com/office/drawing/2014/main" xmlns="" id="{71062778-73F7-13CB-8A5B-2E0FA143FC71}"/>
                </a:ext>
              </a:extLst>
            </p:cNvPr>
            <p:cNvCxnSpPr/>
            <p:nvPr/>
          </p:nvCxnSpPr>
          <p:spPr bwMode="auto">
            <a:xfrm>
              <a:off x="11494518" y="411714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4" name="Straight Connector 323">
              <a:extLst>
                <a:ext uri="{FF2B5EF4-FFF2-40B4-BE49-F238E27FC236}">
                  <a16:creationId xmlns:a16="http://schemas.microsoft.com/office/drawing/2014/main" xmlns="" id="{9BB283A1-3A25-E3E6-0C9C-86A07C3C3B5B}"/>
                </a:ext>
              </a:extLst>
            </p:cNvPr>
            <p:cNvCxnSpPr/>
            <p:nvPr/>
          </p:nvCxnSpPr>
          <p:spPr bwMode="auto">
            <a:xfrm>
              <a:off x="11475751" y="4113968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5" name="Straight Connector 324">
              <a:extLst>
                <a:ext uri="{FF2B5EF4-FFF2-40B4-BE49-F238E27FC236}">
                  <a16:creationId xmlns:a16="http://schemas.microsoft.com/office/drawing/2014/main" xmlns="" id="{E34909CC-4B32-00DB-9C62-5C9B8822F759}"/>
                </a:ext>
              </a:extLst>
            </p:cNvPr>
            <p:cNvCxnSpPr/>
            <p:nvPr/>
          </p:nvCxnSpPr>
          <p:spPr bwMode="auto">
            <a:xfrm>
              <a:off x="11450391" y="409139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6" name="Straight Connector 325">
              <a:extLst>
                <a:ext uri="{FF2B5EF4-FFF2-40B4-BE49-F238E27FC236}">
                  <a16:creationId xmlns:a16="http://schemas.microsoft.com/office/drawing/2014/main" xmlns="" id="{B980F38F-C381-2F36-CF92-CB68B363AF66}"/>
                </a:ext>
              </a:extLst>
            </p:cNvPr>
            <p:cNvCxnSpPr/>
            <p:nvPr/>
          </p:nvCxnSpPr>
          <p:spPr bwMode="auto">
            <a:xfrm>
              <a:off x="11425852" y="408504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7" name="Straight Connector 326">
              <a:extLst>
                <a:ext uri="{FF2B5EF4-FFF2-40B4-BE49-F238E27FC236}">
                  <a16:creationId xmlns:a16="http://schemas.microsoft.com/office/drawing/2014/main" xmlns="" id="{EF4D4B99-EEB1-FF7E-3609-DF59BCB14B46}"/>
                </a:ext>
              </a:extLst>
            </p:cNvPr>
            <p:cNvCxnSpPr/>
            <p:nvPr/>
          </p:nvCxnSpPr>
          <p:spPr bwMode="auto">
            <a:xfrm>
              <a:off x="11409887" y="4085040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8" name="Straight Connector 327">
              <a:extLst>
                <a:ext uri="{FF2B5EF4-FFF2-40B4-BE49-F238E27FC236}">
                  <a16:creationId xmlns:a16="http://schemas.microsoft.com/office/drawing/2014/main" xmlns="" id="{C63877C3-5724-B264-FCDD-15E149ADFE23}"/>
                </a:ext>
              </a:extLst>
            </p:cNvPr>
            <p:cNvCxnSpPr/>
            <p:nvPr/>
          </p:nvCxnSpPr>
          <p:spPr bwMode="auto">
            <a:xfrm>
              <a:off x="11380777" y="408648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9" name="Straight Connector 328">
              <a:extLst>
                <a:ext uri="{FF2B5EF4-FFF2-40B4-BE49-F238E27FC236}">
                  <a16:creationId xmlns:a16="http://schemas.microsoft.com/office/drawing/2014/main" xmlns="" id="{2564E7CB-381E-0D53-9FF9-5D019438072E}"/>
                </a:ext>
              </a:extLst>
            </p:cNvPr>
            <p:cNvCxnSpPr/>
            <p:nvPr/>
          </p:nvCxnSpPr>
          <p:spPr bwMode="auto">
            <a:xfrm>
              <a:off x="11355088" y="408648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0" name="Straight Connector 329">
              <a:extLst>
                <a:ext uri="{FF2B5EF4-FFF2-40B4-BE49-F238E27FC236}">
                  <a16:creationId xmlns:a16="http://schemas.microsoft.com/office/drawing/2014/main" xmlns="" id="{1C1643E1-10E3-E087-E24F-FC089C2453BC}"/>
                </a:ext>
              </a:extLst>
            </p:cNvPr>
            <p:cNvCxnSpPr/>
            <p:nvPr/>
          </p:nvCxnSpPr>
          <p:spPr bwMode="auto">
            <a:xfrm>
              <a:off x="11325069" y="408648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1" name="Straight Connector 330">
              <a:extLst>
                <a:ext uri="{FF2B5EF4-FFF2-40B4-BE49-F238E27FC236}">
                  <a16:creationId xmlns:a16="http://schemas.microsoft.com/office/drawing/2014/main" xmlns="" id="{2384404B-5FD5-731D-06A7-9AECE40AD083}"/>
                </a:ext>
              </a:extLst>
            </p:cNvPr>
            <p:cNvCxnSpPr/>
            <p:nvPr/>
          </p:nvCxnSpPr>
          <p:spPr bwMode="auto">
            <a:xfrm>
              <a:off x="11296493" y="408648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2" name="Straight Connector 331">
              <a:extLst>
                <a:ext uri="{FF2B5EF4-FFF2-40B4-BE49-F238E27FC236}">
                  <a16:creationId xmlns:a16="http://schemas.microsoft.com/office/drawing/2014/main" xmlns="" id="{90314F51-233A-8D75-4EF4-3DDBE1D0B0A1}"/>
                </a:ext>
              </a:extLst>
            </p:cNvPr>
            <p:cNvCxnSpPr/>
            <p:nvPr/>
          </p:nvCxnSpPr>
          <p:spPr bwMode="auto">
            <a:xfrm>
              <a:off x="11281389" y="408648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3" name="Straight Connector 332">
              <a:extLst>
                <a:ext uri="{FF2B5EF4-FFF2-40B4-BE49-F238E27FC236}">
                  <a16:creationId xmlns:a16="http://schemas.microsoft.com/office/drawing/2014/main" xmlns="" id="{1FAABC21-D154-45A9-EAC8-5C710E506E15}"/>
                </a:ext>
              </a:extLst>
            </p:cNvPr>
            <p:cNvCxnSpPr/>
            <p:nvPr/>
          </p:nvCxnSpPr>
          <p:spPr bwMode="auto">
            <a:xfrm>
              <a:off x="11249421" y="408648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4" name="Straight Connector 333">
              <a:extLst>
                <a:ext uri="{FF2B5EF4-FFF2-40B4-BE49-F238E27FC236}">
                  <a16:creationId xmlns:a16="http://schemas.microsoft.com/office/drawing/2014/main" xmlns="" id="{55CF3B2B-B86A-A776-84AE-27D970AF2CB9}"/>
                </a:ext>
              </a:extLst>
            </p:cNvPr>
            <p:cNvCxnSpPr/>
            <p:nvPr/>
          </p:nvCxnSpPr>
          <p:spPr bwMode="auto">
            <a:xfrm>
              <a:off x="11219108" y="408648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5" name="Straight Connector 334">
              <a:extLst>
                <a:ext uri="{FF2B5EF4-FFF2-40B4-BE49-F238E27FC236}">
                  <a16:creationId xmlns:a16="http://schemas.microsoft.com/office/drawing/2014/main" xmlns="" id="{A5794897-7A30-3E56-5F2F-EC98CD75748C}"/>
                </a:ext>
              </a:extLst>
            </p:cNvPr>
            <p:cNvCxnSpPr/>
            <p:nvPr/>
          </p:nvCxnSpPr>
          <p:spPr bwMode="auto">
            <a:xfrm>
              <a:off x="11193125" y="408648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6" name="Straight Connector 335">
              <a:extLst>
                <a:ext uri="{FF2B5EF4-FFF2-40B4-BE49-F238E27FC236}">
                  <a16:creationId xmlns:a16="http://schemas.microsoft.com/office/drawing/2014/main" xmlns="" id="{8523A9A7-C99D-1F07-6B93-3F772FCA7EF6}"/>
                </a:ext>
              </a:extLst>
            </p:cNvPr>
            <p:cNvCxnSpPr/>
            <p:nvPr/>
          </p:nvCxnSpPr>
          <p:spPr bwMode="auto">
            <a:xfrm>
              <a:off x="11164256" y="407193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7" name="Straight Connector 336">
              <a:extLst>
                <a:ext uri="{FF2B5EF4-FFF2-40B4-BE49-F238E27FC236}">
                  <a16:creationId xmlns:a16="http://schemas.microsoft.com/office/drawing/2014/main" xmlns="" id="{5C004AB8-74D6-7CC8-AC3A-7E2B5CBBAB10}"/>
                </a:ext>
              </a:extLst>
            </p:cNvPr>
            <p:cNvCxnSpPr/>
            <p:nvPr/>
          </p:nvCxnSpPr>
          <p:spPr bwMode="auto">
            <a:xfrm>
              <a:off x="11138273" y="407193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8" name="Straight Connector 337">
              <a:extLst>
                <a:ext uri="{FF2B5EF4-FFF2-40B4-BE49-F238E27FC236}">
                  <a16:creationId xmlns:a16="http://schemas.microsoft.com/office/drawing/2014/main" xmlns="" id="{431BFB2B-ABEF-C2E6-42CE-3ECFBA950E2E}"/>
                </a:ext>
              </a:extLst>
            </p:cNvPr>
            <p:cNvCxnSpPr/>
            <p:nvPr/>
          </p:nvCxnSpPr>
          <p:spPr bwMode="auto">
            <a:xfrm>
              <a:off x="11110848" y="407193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9" name="Straight Connector 338">
              <a:extLst>
                <a:ext uri="{FF2B5EF4-FFF2-40B4-BE49-F238E27FC236}">
                  <a16:creationId xmlns:a16="http://schemas.microsoft.com/office/drawing/2014/main" xmlns="" id="{3B9D0273-5CC0-99F8-2840-727D3BB4798C}"/>
                </a:ext>
              </a:extLst>
            </p:cNvPr>
            <p:cNvCxnSpPr/>
            <p:nvPr/>
          </p:nvCxnSpPr>
          <p:spPr bwMode="auto">
            <a:xfrm>
              <a:off x="11076204" y="4071939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0" name="Straight Connector 339">
              <a:extLst>
                <a:ext uri="{FF2B5EF4-FFF2-40B4-BE49-F238E27FC236}">
                  <a16:creationId xmlns:a16="http://schemas.microsoft.com/office/drawing/2014/main" xmlns="" id="{662A5DAA-5C9E-E696-457C-A9F3D7FB38A7}"/>
                </a:ext>
              </a:extLst>
            </p:cNvPr>
            <p:cNvCxnSpPr/>
            <p:nvPr/>
          </p:nvCxnSpPr>
          <p:spPr bwMode="auto">
            <a:xfrm>
              <a:off x="11038674" y="404294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1" name="Straight Connector 340">
              <a:extLst>
                <a:ext uri="{FF2B5EF4-FFF2-40B4-BE49-F238E27FC236}">
                  <a16:creationId xmlns:a16="http://schemas.microsoft.com/office/drawing/2014/main" xmlns="" id="{B95D34AF-6BE8-FEE1-EB92-65EAC964896B}"/>
                </a:ext>
              </a:extLst>
            </p:cNvPr>
            <p:cNvCxnSpPr/>
            <p:nvPr/>
          </p:nvCxnSpPr>
          <p:spPr bwMode="auto">
            <a:xfrm>
              <a:off x="11015578" y="404294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2" name="Straight Connector 341">
              <a:extLst>
                <a:ext uri="{FF2B5EF4-FFF2-40B4-BE49-F238E27FC236}">
                  <a16:creationId xmlns:a16="http://schemas.microsoft.com/office/drawing/2014/main" xmlns="" id="{6E52BB5C-7037-3E6F-57C9-1638AFFB668F}"/>
                </a:ext>
              </a:extLst>
            </p:cNvPr>
            <p:cNvCxnSpPr/>
            <p:nvPr/>
          </p:nvCxnSpPr>
          <p:spPr bwMode="auto">
            <a:xfrm>
              <a:off x="10989890" y="404294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3" name="Straight Connector 342">
              <a:extLst>
                <a:ext uri="{FF2B5EF4-FFF2-40B4-BE49-F238E27FC236}">
                  <a16:creationId xmlns:a16="http://schemas.microsoft.com/office/drawing/2014/main" xmlns="" id="{E6F216F9-CB0E-BF50-C0F9-7DD565BE4AF2}"/>
                </a:ext>
              </a:extLst>
            </p:cNvPr>
            <p:cNvCxnSpPr/>
            <p:nvPr/>
          </p:nvCxnSpPr>
          <p:spPr bwMode="auto">
            <a:xfrm>
              <a:off x="10943739" y="4042947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4" name="Straight Connector 343">
              <a:extLst>
                <a:ext uri="{FF2B5EF4-FFF2-40B4-BE49-F238E27FC236}">
                  <a16:creationId xmlns:a16="http://schemas.microsoft.com/office/drawing/2014/main" xmlns="" id="{F96220A0-9F5C-95D7-60E9-54AA6E62C4CE}"/>
                </a:ext>
              </a:extLst>
            </p:cNvPr>
            <p:cNvCxnSpPr/>
            <p:nvPr/>
          </p:nvCxnSpPr>
          <p:spPr bwMode="auto">
            <a:xfrm>
              <a:off x="10928717" y="4028984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5" name="Straight Connector 344">
              <a:extLst>
                <a:ext uri="{FF2B5EF4-FFF2-40B4-BE49-F238E27FC236}">
                  <a16:creationId xmlns:a16="http://schemas.microsoft.com/office/drawing/2014/main" xmlns="" id="{4CC68CDA-3A47-247E-67D5-D0A61748B86F}"/>
                </a:ext>
              </a:extLst>
            </p:cNvPr>
            <p:cNvCxnSpPr/>
            <p:nvPr/>
          </p:nvCxnSpPr>
          <p:spPr bwMode="auto">
            <a:xfrm>
              <a:off x="10911395" y="399885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6" name="Straight Connector 345">
              <a:extLst>
                <a:ext uri="{FF2B5EF4-FFF2-40B4-BE49-F238E27FC236}">
                  <a16:creationId xmlns:a16="http://schemas.microsoft.com/office/drawing/2014/main" xmlns="" id="{D74A92C1-915D-A635-2B95-3B71227188B1}"/>
                </a:ext>
              </a:extLst>
            </p:cNvPr>
            <p:cNvCxnSpPr/>
            <p:nvPr/>
          </p:nvCxnSpPr>
          <p:spPr bwMode="auto">
            <a:xfrm>
              <a:off x="10886897" y="399885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7" name="Straight Connector 346">
              <a:extLst>
                <a:ext uri="{FF2B5EF4-FFF2-40B4-BE49-F238E27FC236}">
                  <a16:creationId xmlns:a16="http://schemas.microsoft.com/office/drawing/2014/main" xmlns="" id="{8D9D43F8-177F-284F-9D8B-5F16FC8A0989}"/>
                </a:ext>
              </a:extLst>
            </p:cNvPr>
            <p:cNvCxnSpPr/>
            <p:nvPr/>
          </p:nvCxnSpPr>
          <p:spPr bwMode="auto">
            <a:xfrm>
              <a:off x="10859471" y="3998853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8" name="Straight Connector 347">
              <a:extLst>
                <a:ext uri="{FF2B5EF4-FFF2-40B4-BE49-F238E27FC236}">
                  <a16:creationId xmlns:a16="http://schemas.microsoft.com/office/drawing/2014/main" xmlns="" id="{84D9F67D-3EAD-01CD-7CE6-83637AD33141}"/>
                </a:ext>
              </a:extLst>
            </p:cNvPr>
            <p:cNvCxnSpPr/>
            <p:nvPr/>
          </p:nvCxnSpPr>
          <p:spPr bwMode="auto">
            <a:xfrm>
              <a:off x="10686254" y="3927615"/>
              <a:ext cx="0" cy="73086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0" name="Straight Connector 350">
              <a:extLst>
                <a:ext uri="{FF2B5EF4-FFF2-40B4-BE49-F238E27FC236}">
                  <a16:creationId xmlns:a16="http://schemas.microsoft.com/office/drawing/2014/main" xmlns="" id="{2E86C9C4-484C-5B7E-D069-BDC35062C8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546078" y="3909230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1" name="Straight Connector 356">
              <a:extLst>
                <a:ext uri="{FF2B5EF4-FFF2-40B4-BE49-F238E27FC236}">
                  <a16:creationId xmlns:a16="http://schemas.microsoft.com/office/drawing/2014/main" xmlns="" id="{326BB81C-5072-841D-08F2-C994809945D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395571" y="3830689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2" name="Straight Connector 357">
              <a:extLst>
                <a:ext uri="{FF2B5EF4-FFF2-40B4-BE49-F238E27FC236}">
                  <a16:creationId xmlns:a16="http://schemas.microsoft.com/office/drawing/2014/main" xmlns="" id="{6B8F3277-0494-7775-43E7-35897B8A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158841" y="3698191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3" name="Straight Connector 358">
              <a:extLst>
                <a:ext uri="{FF2B5EF4-FFF2-40B4-BE49-F238E27FC236}">
                  <a16:creationId xmlns:a16="http://schemas.microsoft.com/office/drawing/2014/main" xmlns="" id="{D36EA235-D25D-DF35-746D-C4B475CBD59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127085" y="3679098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4" name="Straight Connector 359">
              <a:extLst>
                <a:ext uri="{FF2B5EF4-FFF2-40B4-BE49-F238E27FC236}">
                  <a16:creationId xmlns:a16="http://schemas.microsoft.com/office/drawing/2014/main" xmlns="" id="{98380EBB-29D3-21CF-5996-179F498116A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093884" y="3643887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5" name="Straight Connector 360">
              <a:extLst>
                <a:ext uri="{FF2B5EF4-FFF2-40B4-BE49-F238E27FC236}">
                  <a16:creationId xmlns:a16="http://schemas.microsoft.com/office/drawing/2014/main" xmlns="" id="{B502A615-044C-4632-96E9-4724CA288DD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056353" y="3614334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6" name="Straight Connector 361">
              <a:extLst>
                <a:ext uri="{FF2B5EF4-FFF2-40B4-BE49-F238E27FC236}">
                  <a16:creationId xmlns:a16="http://schemas.microsoft.com/office/drawing/2014/main" xmlns="" id="{7DC46AB6-1C63-8523-1836-6C8CC899E1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023400" y="3589583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7" name="Straight Connector 362">
              <a:extLst>
                <a:ext uri="{FF2B5EF4-FFF2-40B4-BE49-F238E27FC236}">
                  <a16:creationId xmlns:a16="http://schemas.microsoft.com/office/drawing/2014/main" xmlns="" id="{777DC71B-02F7-8E4A-1381-0281E7E008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975519" y="3505518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8" name="Straight Connector 363">
              <a:extLst>
                <a:ext uri="{FF2B5EF4-FFF2-40B4-BE49-F238E27FC236}">
                  <a16:creationId xmlns:a16="http://schemas.microsoft.com/office/drawing/2014/main" xmlns="" id="{BAE29925-6596-7856-48B9-D561AC628DB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948092" y="3479507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9" name="Straight Connector 364">
              <a:extLst>
                <a:ext uri="{FF2B5EF4-FFF2-40B4-BE49-F238E27FC236}">
                  <a16:creationId xmlns:a16="http://schemas.microsoft.com/office/drawing/2014/main" xmlns="" id="{ACC82F6C-4AAE-D46C-B85F-DDE3659BA4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917779" y="3452953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70" name="Straight Connector 366">
              <a:extLst>
                <a:ext uri="{FF2B5EF4-FFF2-40B4-BE49-F238E27FC236}">
                  <a16:creationId xmlns:a16="http://schemas.microsoft.com/office/drawing/2014/main" xmlns="" id="{DB80BAEC-A7D5-548D-89BD-DA0A46841DF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893240" y="3433818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71" name="Straight Connector 367">
              <a:extLst>
                <a:ext uri="{FF2B5EF4-FFF2-40B4-BE49-F238E27FC236}">
                  <a16:creationId xmlns:a16="http://schemas.microsoft.com/office/drawing/2014/main" xmlns="" id="{29355508-B2CB-BCB4-9035-1BFC90485CB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865412" y="3406993"/>
              <a:ext cx="0" cy="38185"/>
            </a:xfrm>
            <a:prstGeom prst="line">
              <a:avLst/>
            </a:prstGeom>
            <a:noFill/>
            <a:ln w="1905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2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322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16340" cy="516866"/>
          </a:xfrm>
        </p:spPr>
        <p:txBody>
          <a:bodyPr/>
          <a:lstStyle/>
          <a:p>
            <a:pPr lvl="0"/>
            <a:r>
              <a:rPr lang="fr-FR" sz="3200" dirty="0"/>
              <a:t>Association ICI </a:t>
            </a:r>
            <a:r>
              <a:rPr lang="fr-FR" sz="3200" dirty="0" smtClean="0"/>
              <a:t>(Pembrolizumab</a:t>
            </a:r>
            <a:r>
              <a:rPr lang="fr-FR" sz="3200" dirty="0"/>
              <a:t>) et chimiothérapie</a:t>
            </a:r>
          </a:p>
        </p:txBody>
      </p:sp>
    </p:spTree>
    <p:extLst>
      <p:ext uri="{BB962C8B-B14F-4D97-AF65-F5344CB8AC3E}">
        <p14:creationId xmlns:p14="http://schemas.microsoft.com/office/powerpoint/2010/main" val="511674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0" name="Table 4">
            <a:extLst>
              <a:ext uri="{FF2B5EF4-FFF2-40B4-BE49-F238E27FC236}">
                <a16:creationId xmlns:a16="http://schemas.microsoft.com/office/drawing/2014/main" xmlns="" id="{8ABD1179-09F7-366C-BD67-58291DDF2BC9}"/>
              </a:ext>
            </a:extLst>
          </p:cNvPr>
          <p:cNvGraphicFramePr>
            <a:graphicFrameLocks noGrp="1"/>
          </p:cNvGraphicFramePr>
          <p:nvPr/>
        </p:nvGraphicFramePr>
        <p:xfrm>
          <a:off x="1210229" y="1950262"/>
          <a:ext cx="199218" cy="2869224"/>
        </p:xfrm>
        <a:graphic>
          <a:graphicData uri="http://schemas.openxmlformats.org/drawingml/2006/table">
            <a:tbl>
              <a:tblPr firstRow="1" bandRow="1"/>
              <a:tblGrid>
                <a:gridCol w="199218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</a:tblGrid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000095928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66594105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718722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19723964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354192668"/>
                  </a:ext>
                </a:extLst>
              </a:tr>
            </a:tbl>
          </a:graphicData>
        </a:graphic>
      </p:graphicFrame>
      <p:sp>
        <p:nvSpPr>
          <p:cNvPr id="8" name="Rectangle à coins arrondis 10">
            <a:extLst>
              <a:ext uri="{FF2B5EF4-FFF2-40B4-BE49-F238E27FC236}">
                <a16:creationId xmlns:a16="http://schemas.microsoft.com/office/drawing/2014/main" xmlns="" id="{137858C0-A8B0-7AD0-9FE1-797CE664D18F}"/>
              </a:ext>
            </a:extLst>
          </p:cNvPr>
          <p:cNvSpPr/>
          <p:nvPr/>
        </p:nvSpPr>
        <p:spPr>
          <a:xfrm>
            <a:off x="1051373" y="1322631"/>
            <a:ext cx="3508427" cy="434354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Cortes J et al, N Engl J Med, 2022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KEYNOTE-355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xmlns="" id="{560CE50F-D6C4-4683-8A16-8CCF0BF2CC0E}"/>
              </a:ext>
            </a:extLst>
          </p:cNvPr>
          <p:cNvSpPr txBox="1"/>
          <p:nvPr/>
        </p:nvSpPr>
        <p:spPr>
          <a:xfrm>
            <a:off x="1148910" y="1191825"/>
            <a:ext cx="1158960" cy="2616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100" b="1" dirty="0">
                <a:solidFill>
                  <a:schemeClr val="accent5"/>
                </a:solidFill>
                <a:cs typeface="Arial" panose="020B0604020202020204" pitchFamily="34" charset="0"/>
              </a:rPr>
              <a:t>CPS PD-L1 ≥10</a:t>
            </a:r>
          </a:p>
        </p:txBody>
      </p:sp>
      <p:graphicFrame>
        <p:nvGraphicFramePr>
          <p:cNvPr id="602" name="Table 4">
            <a:extLst>
              <a:ext uri="{FF2B5EF4-FFF2-40B4-BE49-F238E27FC236}">
                <a16:creationId xmlns:a16="http://schemas.microsoft.com/office/drawing/2014/main" xmlns="" id="{EABB58AC-CF5F-789D-8629-0833F0B6223B}"/>
              </a:ext>
            </a:extLst>
          </p:cNvPr>
          <p:cNvGraphicFramePr>
            <a:graphicFrameLocks noGrp="1"/>
          </p:cNvGraphicFramePr>
          <p:nvPr/>
        </p:nvGraphicFramePr>
        <p:xfrm>
          <a:off x="1443121" y="4692799"/>
          <a:ext cx="2958661" cy="216832"/>
        </p:xfrm>
        <a:graphic>
          <a:graphicData uri="http://schemas.openxmlformats.org/drawingml/2006/table">
            <a:tbl>
              <a:tblPr firstRow="1" bandRow="1"/>
              <a:tblGrid>
                <a:gridCol w="155719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10638112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566040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45307187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907302162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4115744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2937602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5714695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998243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33122111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3102864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77424331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847934893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75777297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40302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40737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579470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08888121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43280231"/>
                    </a:ext>
                  </a:extLst>
                </a:gridCol>
              </a:tblGrid>
              <a:tr h="21683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</a:tbl>
          </a:graphicData>
        </a:graphic>
      </p:graphicFrame>
      <p:sp>
        <p:nvSpPr>
          <p:cNvPr id="21" name="TextBox 23">
            <a:extLst>
              <a:ext uri="{FF2B5EF4-FFF2-40B4-BE49-F238E27FC236}">
                <a16:creationId xmlns:a16="http://schemas.microsoft.com/office/drawing/2014/main" xmlns="" id="{D6BDCD54-FEA9-8F36-AB48-CE46D8B1A1CA}"/>
              </a:ext>
            </a:extLst>
          </p:cNvPr>
          <p:cNvSpPr txBox="1"/>
          <p:nvPr/>
        </p:nvSpPr>
        <p:spPr bwMode="auto">
          <a:xfrm>
            <a:off x="1229075" y="1505417"/>
            <a:ext cx="291584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n/N  </a:t>
            </a: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Evènements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,  %  HR (IC 95%)  </a:t>
            </a:r>
            <a:r>
              <a:rPr lang="en-US" sz="800" b="1" i="1" dirty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 Value (1 sided)</a:t>
            </a:r>
            <a:endParaRPr lang="en-US" sz="800" b="1" dirty="0">
              <a:solidFill>
                <a:srgbClr val="005086"/>
              </a:solidFill>
              <a:cs typeface="Arial" panose="020B0604020202020204" pitchFamily="34" charset="0"/>
            </a:endParaRP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5086"/>
                </a:solidFill>
                <a:cs typeface="Arial" panose="020B0604020202020204" pitchFamily="34" charset="0"/>
              </a:rPr>
              <a:t>Pembro</a:t>
            </a: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 + chemo  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155/220  70.5  0.73 (0.55-0.95)  .0093* </a:t>
            </a: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Placebo + chemo  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84/103   81.6</a:t>
            </a:r>
          </a:p>
        </p:txBody>
      </p:sp>
      <p:sp>
        <p:nvSpPr>
          <p:cNvPr id="22" name="TextBox 5">
            <a:extLst>
              <a:ext uri="{FF2B5EF4-FFF2-40B4-BE49-F238E27FC236}">
                <a16:creationId xmlns:a16="http://schemas.microsoft.com/office/drawing/2014/main" xmlns="" id="{9891FFF0-8253-1B6C-9806-0AE4041CDCDF}"/>
              </a:ext>
            </a:extLst>
          </p:cNvPr>
          <p:cNvSpPr txBox="1"/>
          <p:nvPr/>
        </p:nvSpPr>
        <p:spPr bwMode="auto">
          <a:xfrm>
            <a:off x="2162205" y="2202598"/>
            <a:ext cx="59492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58.3%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44.7%</a:t>
            </a:r>
          </a:p>
        </p:txBody>
      </p:sp>
      <p:sp>
        <p:nvSpPr>
          <p:cNvPr id="23" name="TextBox 28">
            <a:extLst>
              <a:ext uri="{FF2B5EF4-FFF2-40B4-BE49-F238E27FC236}">
                <a16:creationId xmlns:a16="http://schemas.microsoft.com/office/drawing/2014/main" xmlns="" id="{A8D46AA3-05D5-1C31-12DB-941C1A26734E}"/>
              </a:ext>
            </a:extLst>
          </p:cNvPr>
          <p:cNvSpPr txBox="1"/>
          <p:nvPr/>
        </p:nvSpPr>
        <p:spPr bwMode="auto">
          <a:xfrm>
            <a:off x="3618882" y="3215498"/>
            <a:ext cx="707432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23.0 mo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16.1 mo</a:t>
            </a:r>
          </a:p>
        </p:txBody>
      </p:sp>
      <p:grpSp>
        <p:nvGrpSpPr>
          <p:cNvPr id="851" name="Groupe 850">
            <a:extLst>
              <a:ext uri="{FF2B5EF4-FFF2-40B4-BE49-F238E27FC236}">
                <a16:creationId xmlns:a16="http://schemas.microsoft.com/office/drawing/2014/main" xmlns="" id="{FF47B3D6-CFE0-C14F-4AF1-9F4972539704}"/>
              </a:ext>
            </a:extLst>
          </p:cNvPr>
          <p:cNvGrpSpPr/>
          <p:nvPr/>
        </p:nvGrpSpPr>
        <p:grpSpPr>
          <a:xfrm>
            <a:off x="1464402" y="2176593"/>
            <a:ext cx="2900263" cy="2484919"/>
            <a:chOff x="1464402" y="1971184"/>
            <a:chExt cx="3257550" cy="2484919"/>
          </a:xfrm>
        </p:grpSpPr>
        <p:sp>
          <p:nvSpPr>
            <p:cNvPr id="25" name="Freeform: Shape 12">
              <a:extLst>
                <a:ext uri="{FF2B5EF4-FFF2-40B4-BE49-F238E27FC236}">
                  <a16:creationId xmlns:a16="http://schemas.microsoft.com/office/drawing/2014/main" xmlns="" id="{DCF44C92-533C-B7D2-3080-1F54D6DEFC20}"/>
                </a:ext>
              </a:extLst>
            </p:cNvPr>
            <p:cNvSpPr/>
            <p:nvPr/>
          </p:nvSpPr>
          <p:spPr bwMode="auto">
            <a:xfrm>
              <a:off x="1534252" y="1971184"/>
              <a:ext cx="3187700" cy="2406650"/>
            </a:xfrm>
            <a:custGeom>
              <a:avLst/>
              <a:gdLst>
                <a:gd name="connsiteX0" fmla="*/ 0 w 3187700"/>
                <a:gd name="connsiteY0" fmla="*/ 0 h 2406650"/>
                <a:gd name="connsiteX1" fmla="*/ 0 w 3187700"/>
                <a:gd name="connsiteY1" fmla="*/ 2406650 h 2406650"/>
                <a:gd name="connsiteX2" fmla="*/ 3187700 w 3187700"/>
                <a:gd name="connsiteY2" fmla="*/ 2406650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7700" h="2406650">
                  <a:moveTo>
                    <a:pt x="0" y="0"/>
                  </a:moveTo>
                  <a:lnTo>
                    <a:pt x="0" y="2406650"/>
                  </a:lnTo>
                  <a:lnTo>
                    <a:pt x="3187700" y="2406650"/>
                  </a:lnTo>
                </a:path>
              </a:pathLst>
            </a:custGeom>
            <a:noFill/>
            <a:ln w="12700">
              <a:solidFill>
                <a:srgbClr val="565458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27" name="Group 72">
              <a:extLst>
                <a:ext uri="{FF2B5EF4-FFF2-40B4-BE49-F238E27FC236}">
                  <a16:creationId xmlns:a16="http://schemas.microsoft.com/office/drawing/2014/main" xmlns="" id="{8CFC436F-7C75-B3A9-A91C-622915F45F8A}"/>
                </a:ext>
              </a:extLst>
            </p:cNvPr>
            <p:cNvGrpSpPr/>
            <p:nvPr/>
          </p:nvGrpSpPr>
          <p:grpSpPr>
            <a:xfrm>
              <a:off x="1464402" y="1976500"/>
              <a:ext cx="61962" cy="2402691"/>
              <a:chOff x="2016125" y="1349375"/>
              <a:chExt cx="88900" cy="3613150"/>
            </a:xfrm>
          </p:grpSpPr>
          <p:sp>
            <p:nvSpPr>
              <p:cNvPr id="510" name="Line 1185">
                <a:extLst>
                  <a:ext uri="{FF2B5EF4-FFF2-40B4-BE49-F238E27FC236}">
                    <a16:creationId xmlns:a16="http://schemas.microsoft.com/office/drawing/2014/main" xmlns="" id="{B3F613E9-3DB4-CB46-C7FF-3D5DF99D86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96252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78" name="Line 1186">
                <a:extLst>
                  <a:ext uri="{FF2B5EF4-FFF2-40B4-BE49-F238E27FC236}">
                    <a16:creationId xmlns:a16="http://schemas.microsoft.com/office/drawing/2014/main" xmlns="" id="{8DB9BD97-E9BE-36C6-4EFA-2AE8351B8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35179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98" name="Line 1187">
                <a:extLst>
                  <a:ext uri="{FF2B5EF4-FFF2-40B4-BE49-F238E27FC236}">
                    <a16:creationId xmlns:a16="http://schemas.microsoft.com/office/drawing/2014/main" xmlns="" id="{D480723E-02F4-7578-458D-48AE0F3FB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2418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99" name="Line 1191">
                <a:extLst>
                  <a:ext uri="{FF2B5EF4-FFF2-40B4-BE49-F238E27FC236}">
                    <a16:creationId xmlns:a16="http://schemas.microsoft.com/office/drawing/2014/main" xmlns="" id="{975F59EB-F607-4E77-99A6-847D620FF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134937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600" name="Line 1192">
                <a:extLst>
                  <a:ext uri="{FF2B5EF4-FFF2-40B4-BE49-F238E27FC236}">
                    <a16:creationId xmlns:a16="http://schemas.microsoft.com/office/drawing/2014/main" xmlns="" id="{F0920EA9-F585-7D96-ADCC-96F6FC5BF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0701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601" name="Line 1193">
                <a:extLst>
                  <a:ext uri="{FF2B5EF4-FFF2-40B4-BE49-F238E27FC236}">
                    <a16:creationId xmlns:a16="http://schemas.microsoft.com/office/drawing/2014/main" xmlns="" id="{5687CBB8-8561-9348-1DB9-220AB56F5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7940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03" name="Group 80">
              <a:extLst>
                <a:ext uri="{FF2B5EF4-FFF2-40B4-BE49-F238E27FC236}">
                  <a16:creationId xmlns:a16="http://schemas.microsoft.com/office/drawing/2014/main" xmlns="" id="{00D787C6-1B48-AE01-F7AB-3D6CDCC0338E}"/>
                </a:ext>
              </a:extLst>
            </p:cNvPr>
            <p:cNvGrpSpPr/>
            <p:nvPr/>
          </p:nvGrpSpPr>
          <p:grpSpPr>
            <a:xfrm>
              <a:off x="1534930" y="4377631"/>
              <a:ext cx="3124556" cy="78472"/>
              <a:chOff x="1122744" y="5285419"/>
              <a:chExt cx="8508580" cy="84846"/>
            </a:xfrm>
          </p:grpSpPr>
          <p:cxnSp>
            <p:nvCxnSpPr>
              <p:cNvPr id="604" name="Straight Connector 81">
                <a:extLst>
                  <a:ext uri="{FF2B5EF4-FFF2-40B4-BE49-F238E27FC236}">
                    <a16:creationId xmlns:a16="http://schemas.microsoft.com/office/drawing/2014/main" xmlns="" id="{5B0D7522-13F5-2F3A-80E6-E3BA44AB69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313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5" name="Straight Connector 82">
                <a:extLst>
                  <a:ext uri="{FF2B5EF4-FFF2-40B4-BE49-F238E27FC236}">
                    <a16:creationId xmlns:a16="http://schemas.microsoft.com/office/drawing/2014/main" xmlns="" id="{358DED43-23F8-8751-77B2-EE2D3E470D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670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6" name="Straight Connector 83">
                <a:extLst>
                  <a:ext uri="{FF2B5EF4-FFF2-40B4-BE49-F238E27FC236}">
                    <a16:creationId xmlns:a16="http://schemas.microsoft.com/office/drawing/2014/main" xmlns="" id="{6E643B05-E53B-9D2A-9301-2D7606831C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7971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7" name="Straight Connector 84">
                <a:extLst>
                  <a:ext uri="{FF2B5EF4-FFF2-40B4-BE49-F238E27FC236}">
                    <a16:creationId xmlns:a16="http://schemas.microsoft.com/office/drawing/2014/main" xmlns="" id="{CA36D7DE-93F3-BFA5-4A83-A78C90329E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1542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8" name="Straight Connector 85">
                <a:extLst>
                  <a:ext uri="{FF2B5EF4-FFF2-40B4-BE49-F238E27FC236}">
                    <a16:creationId xmlns:a16="http://schemas.microsoft.com/office/drawing/2014/main" xmlns="" id="{5A6CAF05-29CB-6EAC-BEED-637645ED7D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227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09" name="Straight Connector 86">
                <a:extLst>
                  <a:ext uri="{FF2B5EF4-FFF2-40B4-BE49-F238E27FC236}">
                    <a16:creationId xmlns:a16="http://schemas.microsoft.com/office/drawing/2014/main" xmlns="" id="{DC2C11D9-2ADC-AD9A-745E-28BB4E5F07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798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0" name="Straight Connector 87">
                <a:extLst>
                  <a:ext uri="{FF2B5EF4-FFF2-40B4-BE49-F238E27FC236}">
                    <a16:creationId xmlns:a16="http://schemas.microsoft.com/office/drawing/2014/main" xmlns="" id="{C5896618-41AD-B858-45A4-136DE6724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8002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1" name="Straight Connector 88">
                <a:extLst>
                  <a:ext uri="{FF2B5EF4-FFF2-40B4-BE49-F238E27FC236}">
                    <a16:creationId xmlns:a16="http://schemas.microsoft.com/office/drawing/2014/main" xmlns="" id="{77E10B71-B53B-029C-93AC-ED76057855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573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2" name="Straight Connector 89">
                <a:extLst>
                  <a:ext uri="{FF2B5EF4-FFF2-40B4-BE49-F238E27FC236}">
                    <a16:creationId xmlns:a16="http://schemas.microsoft.com/office/drawing/2014/main" xmlns="" id="{6FBFB609-3DB5-F39D-6462-091E9DFDA2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4258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3" name="Straight Connector 90">
                <a:extLst>
                  <a:ext uri="{FF2B5EF4-FFF2-40B4-BE49-F238E27FC236}">
                    <a16:creationId xmlns:a16="http://schemas.microsoft.com/office/drawing/2014/main" xmlns="" id="{5B855C71-F6A4-7908-EAEC-295B950D4D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7830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4" name="Straight Connector 91">
                <a:extLst>
                  <a:ext uri="{FF2B5EF4-FFF2-40B4-BE49-F238E27FC236}">
                    <a16:creationId xmlns:a16="http://schemas.microsoft.com/office/drawing/2014/main" xmlns="" id="{4B67298E-67EE-C3FD-CC45-37FAB1D554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1224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5" name="Straight Connector 92">
                <a:extLst>
                  <a:ext uri="{FF2B5EF4-FFF2-40B4-BE49-F238E27FC236}">
                    <a16:creationId xmlns:a16="http://schemas.microsoft.com/office/drawing/2014/main" xmlns="" id="{138BBE14-E33E-F938-B9EA-17767DECB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4795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6" name="Straight Connector 93">
                <a:extLst>
                  <a:ext uri="{FF2B5EF4-FFF2-40B4-BE49-F238E27FC236}">
                    <a16:creationId xmlns:a16="http://schemas.microsoft.com/office/drawing/2014/main" xmlns="" id="{452A9748-5552-C2DE-5149-AF501AC4FE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480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7" name="Straight Connector 94">
                <a:extLst>
                  <a:ext uri="{FF2B5EF4-FFF2-40B4-BE49-F238E27FC236}">
                    <a16:creationId xmlns:a16="http://schemas.microsoft.com/office/drawing/2014/main" xmlns="" id="{EC08ACD1-761F-E98A-009A-010182C836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51051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8" name="Straight Connector 95">
                <a:extLst>
                  <a:ext uri="{FF2B5EF4-FFF2-40B4-BE49-F238E27FC236}">
                    <a16:creationId xmlns:a16="http://schemas.microsoft.com/office/drawing/2014/main" xmlns="" id="{7EE580F0-271F-B3BE-FDF3-7E1C738919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019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19" name="Straight Connector 96">
                <a:extLst>
                  <a:ext uri="{FF2B5EF4-FFF2-40B4-BE49-F238E27FC236}">
                    <a16:creationId xmlns:a16="http://schemas.microsoft.com/office/drawing/2014/main" xmlns="" id="{B4951219-67CA-35AF-90A0-374559D024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76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20" name="Straight Connector 97">
                <a:extLst>
                  <a:ext uri="{FF2B5EF4-FFF2-40B4-BE49-F238E27FC236}">
                    <a16:creationId xmlns:a16="http://schemas.microsoft.com/office/drawing/2014/main" xmlns="" id="{42F72CED-C169-171C-10EB-708E6DF66C0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6448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21" name="Straight Connector 98">
                <a:extLst>
                  <a:ext uri="{FF2B5EF4-FFF2-40B4-BE49-F238E27FC236}">
                    <a16:creationId xmlns:a16="http://schemas.microsoft.com/office/drawing/2014/main" xmlns="" id="{CD797DB0-40C1-F15F-A7FA-50FEA83CC2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0019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622" name="Straight Connector 99">
                <a:extLst>
                  <a:ext uri="{FF2B5EF4-FFF2-40B4-BE49-F238E27FC236}">
                    <a16:creationId xmlns:a16="http://schemas.microsoft.com/office/drawing/2014/main" xmlns="" id="{63193FA0-222F-8C4E-5FF4-A1F46AB6C4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274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</p:grpSp>
      </p:grpSp>
      <p:grpSp>
        <p:nvGrpSpPr>
          <p:cNvPr id="623" name="Group 160">
            <a:extLst>
              <a:ext uri="{FF2B5EF4-FFF2-40B4-BE49-F238E27FC236}">
                <a16:creationId xmlns:a16="http://schemas.microsoft.com/office/drawing/2014/main" xmlns="" id="{DF3BB010-65D7-B7AF-276A-64244A7AE8D5}"/>
              </a:ext>
            </a:extLst>
          </p:cNvPr>
          <p:cNvGrpSpPr/>
          <p:nvPr/>
        </p:nvGrpSpPr>
        <p:grpSpPr>
          <a:xfrm>
            <a:off x="1556994" y="2548997"/>
            <a:ext cx="2119131" cy="2005275"/>
            <a:chOff x="7627693" y="1892312"/>
            <a:chExt cx="2090082" cy="1415982"/>
          </a:xfrm>
        </p:grpSpPr>
        <p:cxnSp>
          <p:nvCxnSpPr>
            <p:cNvPr id="624" name="Straight Connector 161">
              <a:extLst>
                <a:ext uri="{FF2B5EF4-FFF2-40B4-BE49-F238E27FC236}">
                  <a16:creationId xmlns:a16="http://schemas.microsoft.com/office/drawing/2014/main" xmlns="" id="{9F996F89-2710-3296-E2F0-6A84A9F3E5BD}"/>
                </a:ext>
              </a:extLst>
            </p:cNvPr>
            <p:cNvCxnSpPr/>
            <p:nvPr/>
          </p:nvCxnSpPr>
          <p:spPr bwMode="auto">
            <a:xfrm>
              <a:off x="8525404" y="1892312"/>
              <a:ext cx="0" cy="1415982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5" name="Straight Connector 162">
              <a:extLst>
                <a:ext uri="{FF2B5EF4-FFF2-40B4-BE49-F238E27FC236}">
                  <a16:creationId xmlns:a16="http://schemas.microsoft.com/office/drawing/2014/main" xmlns="" id="{EFA0E6AE-38AC-9AF1-8A3C-7BCC3C5ED8B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627693" y="2484955"/>
              <a:ext cx="2090082" cy="0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942" name="Groupe 941">
            <a:extLst>
              <a:ext uri="{FF2B5EF4-FFF2-40B4-BE49-F238E27FC236}">
                <a16:creationId xmlns:a16="http://schemas.microsoft.com/office/drawing/2014/main" xmlns="" id="{1E059E12-D776-A256-C7B0-FFAB1C7720B3}"/>
              </a:ext>
            </a:extLst>
          </p:cNvPr>
          <p:cNvGrpSpPr/>
          <p:nvPr/>
        </p:nvGrpSpPr>
        <p:grpSpPr>
          <a:xfrm>
            <a:off x="1555420" y="2193526"/>
            <a:ext cx="2732542" cy="1970617"/>
            <a:chOff x="1555420" y="1988117"/>
            <a:chExt cx="2732542" cy="1970617"/>
          </a:xfrm>
        </p:grpSpPr>
        <p:sp>
          <p:nvSpPr>
            <p:cNvPr id="626" name="Freeform: Shape 163">
              <a:extLst>
                <a:ext uri="{FF2B5EF4-FFF2-40B4-BE49-F238E27FC236}">
                  <a16:creationId xmlns:a16="http://schemas.microsoft.com/office/drawing/2014/main" xmlns="" id="{C9B2252E-5CC6-C1A4-CE21-239528E5AF01}"/>
                </a:ext>
              </a:extLst>
            </p:cNvPr>
            <p:cNvSpPr/>
            <p:nvPr/>
          </p:nvSpPr>
          <p:spPr bwMode="auto">
            <a:xfrm>
              <a:off x="1555420" y="1988117"/>
              <a:ext cx="2732542" cy="1970617"/>
            </a:xfrm>
            <a:custGeom>
              <a:avLst/>
              <a:gdLst>
                <a:gd name="connsiteX0" fmla="*/ 0 w 3060700"/>
                <a:gd name="connsiteY0" fmla="*/ 0 h 1955800"/>
                <a:gd name="connsiteX1" fmla="*/ 50800 w 3060700"/>
                <a:gd name="connsiteY1" fmla="*/ 0 h 1955800"/>
                <a:gd name="connsiteX2" fmla="*/ 50800 w 3060700"/>
                <a:gd name="connsiteY2" fmla="*/ 42334 h 1955800"/>
                <a:gd name="connsiteX3" fmla="*/ 76200 w 3060700"/>
                <a:gd name="connsiteY3" fmla="*/ 42334 h 1955800"/>
                <a:gd name="connsiteX4" fmla="*/ 76200 w 3060700"/>
                <a:gd name="connsiteY4" fmla="*/ 80434 h 1955800"/>
                <a:gd name="connsiteX5" fmla="*/ 105833 w 3060700"/>
                <a:gd name="connsiteY5" fmla="*/ 80434 h 1955800"/>
                <a:gd name="connsiteX6" fmla="*/ 105833 w 3060700"/>
                <a:gd name="connsiteY6" fmla="*/ 84667 h 1955800"/>
                <a:gd name="connsiteX7" fmla="*/ 160866 w 3060700"/>
                <a:gd name="connsiteY7" fmla="*/ 84667 h 1955800"/>
                <a:gd name="connsiteX8" fmla="*/ 160866 w 3060700"/>
                <a:gd name="connsiteY8" fmla="*/ 131234 h 1955800"/>
                <a:gd name="connsiteX9" fmla="*/ 186266 w 3060700"/>
                <a:gd name="connsiteY9" fmla="*/ 131234 h 1955800"/>
                <a:gd name="connsiteX10" fmla="*/ 186266 w 3060700"/>
                <a:gd name="connsiteY10" fmla="*/ 131234 h 1955800"/>
                <a:gd name="connsiteX11" fmla="*/ 220132 w 3060700"/>
                <a:gd name="connsiteY11" fmla="*/ 165100 h 1955800"/>
                <a:gd name="connsiteX12" fmla="*/ 220132 w 3060700"/>
                <a:gd name="connsiteY12" fmla="*/ 198967 h 1955800"/>
                <a:gd name="connsiteX13" fmla="*/ 262466 w 3060700"/>
                <a:gd name="connsiteY13" fmla="*/ 198967 h 1955800"/>
                <a:gd name="connsiteX14" fmla="*/ 262466 w 3060700"/>
                <a:gd name="connsiteY14" fmla="*/ 241300 h 1955800"/>
                <a:gd name="connsiteX15" fmla="*/ 283633 w 3060700"/>
                <a:gd name="connsiteY15" fmla="*/ 241300 h 1955800"/>
                <a:gd name="connsiteX16" fmla="*/ 283633 w 3060700"/>
                <a:gd name="connsiteY16" fmla="*/ 266700 h 1955800"/>
                <a:gd name="connsiteX17" fmla="*/ 313266 w 3060700"/>
                <a:gd name="connsiteY17" fmla="*/ 266700 h 1955800"/>
                <a:gd name="connsiteX18" fmla="*/ 313266 w 3060700"/>
                <a:gd name="connsiteY18" fmla="*/ 287867 h 1955800"/>
                <a:gd name="connsiteX19" fmla="*/ 313266 w 3060700"/>
                <a:gd name="connsiteY19" fmla="*/ 287867 h 1955800"/>
                <a:gd name="connsiteX20" fmla="*/ 347133 w 3060700"/>
                <a:gd name="connsiteY20" fmla="*/ 321734 h 1955800"/>
                <a:gd name="connsiteX21" fmla="*/ 355599 w 3060700"/>
                <a:gd name="connsiteY21" fmla="*/ 330200 h 1955800"/>
                <a:gd name="connsiteX22" fmla="*/ 355599 w 3060700"/>
                <a:gd name="connsiteY22" fmla="*/ 393700 h 1955800"/>
                <a:gd name="connsiteX23" fmla="*/ 385233 w 3060700"/>
                <a:gd name="connsiteY23" fmla="*/ 393700 h 1955800"/>
                <a:gd name="connsiteX24" fmla="*/ 385233 w 3060700"/>
                <a:gd name="connsiteY24" fmla="*/ 423334 h 1955800"/>
                <a:gd name="connsiteX25" fmla="*/ 406400 w 3060700"/>
                <a:gd name="connsiteY25" fmla="*/ 423334 h 1955800"/>
                <a:gd name="connsiteX26" fmla="*/ 406400 w 3060700"/>
                <a:gd name="connsiteY26" fmla="*/ 495300 h 1955800"/>
                <a:gd name="connsiteX27" fmla="*/ 419100 w 3060700"/>
                <a:gd name="connsiteY27" fmla="*/ 495300 h 1955800"/>
                <a:gd name="connsiteX28" fmla="*/ 419100 w 3060700"/>
                <a:gd name="connsiteY28" fmla="*/ 520700 h 1955800"/>
                <a:gd name="connsiteX29" fmla="*/ 444500 w 3060700"/>
                <a:gd name="connsiteY29" fmla="*/ 520700 h 1955800"/>
                <a:gd name="connsiteX30" fmla="*/ 444500 w 3060700"/>
                <a:gd name="connsiteY30" fmla="*/ 558800 h 1955800"/>
                <a:gd name="connsiteX31" fmla="*/ 478366 w 3060700"/>
                <a:gd name="connsiteY31" fmla="*/ 558800 h 1955800"/>
                <a:gd name="connsiteX32" fmla="*/ 478366 w 3060700"/>
                <a:gd name="connsiteY32" fmla="*/ 596900 h 1955800"/>
                <a:gd name="connsiteX33" fmla="*/ 508000 w 3060700"/>
                <a:gd name="connsiteY33" fmla="*/ 596900 h 1955800"/>
                <a:gd name="connsiteX34" fmla="*/ 508000 w 3060700"/>
                <a:gd name="connsiteY34" fmla="*/ 622300 h 1955800"/>
                <a:gd name="connsiteX35" fmla="*/ 520700 w 3060700"/>
                <a:gd name="connsiteY35" fmla="*/ 622300 h 1955800"/>
                <a:gd name="connsiteX36" fmla="*/ 520700 w 3060700"/>
                <a:gd name="connsiteY36" fmla="*/ 664634 h 1955800"/>
                <a:gd name="connsiteX37" fmla="*/ 563033 w 3060700"/>
                <a:gd name="connsiteY37" fmla="*/ 664634 h 1955800"/>
                <a:gd name="connsiteX38" fmla="*/ 563033 w 3060700"/>
                <a:gd name="connsiteY38" fmla="*/ 728134 h 1955800"/>
                <a:gd name="connsiteX39" fmla="*/ 575733 w 3060700"/>
                <a:gd name="connsiteY39" fmla="*/ 728134 h 1955800"/>
                <a:gd name="connsiteX40" fmla="*/ 575733 w 3060700"/>
                <a:gd name="connsiteY40" fmla="*/ 800100 h 1955800"/>
                <a:gd name="connsiteX41" fmla="*/ 626533 w 3060700"/>
                <a:gd name="connsiteY41" fmla="*/ 800100 h 1955800"/>
                <a:gd name="connsiteX42" fmla="*/ 626533 w 3060700"/>
                <a:gd name="connsiteY42" fmla="*/ 825500 h 1955800"/>
                <a:gd name="connsiteX43" fmla="*/ 647700 w 3060700"/>
                <a:gd name="connsiteY43" fmla="*/ 825500 h 1955800"/>
                <a:gd name="connsiteX44" fmla="*/ 647700 w 3060700"/>
                <a:gd name="connsiteY44" fmla="*/ 859367 h 1955800"/>
                <a:gd name="connsiteX45" fmla="*/ 685800 w 3060700"/>
                <a:gd name="connsiteY45" fmla="*/ 859367 h 1955800"/>
                <a:gd name="connsiteX46" fmla="*/ 685800 w 3060700"/>
                <a:gd name="connsiteY46" fmla="*/ 977900 h 1955800"/>
                <a:gd name="connsiteX47" fmla="*/ 706966 w 3060700"/>
                <a:gd name="connsiteY47" fmla="*/ 977900 h 1955800"/>
                <a:gd name="connsiteX48" fmla="*/ 706966 w 3060700"/>
                <a:gd name="connsiteY48" fmla="*/ 1011767 h 1955800"/>
                <a:gd name="connsiteX49" fmla="*/ 795866 w 3060700"/>
                <a:gd name="connsiteY49" fmla="*/ 1011767 h 1955800"/>
                <a:gd name="connsiteX50" fmla="*/ 795866 w 3060700"/>
                <a:gd name="connsiteY50" fmla="*/ 1041400 h 1955800"/>
                <a:gd name="connsiteX51" fmla="*/ 812800 w 3060700"/>
                <a:gd name="connsiteY51" fmla="*/ 1041400 h 1955800"/>
                <a:gd name="connsiteX52" fmla="*/ 812800 w 3060700"/>
                <a:gd name="connsiteY52" fmla="*/ 1071034 h 1955800"/>
                <a:gd name="connsiteX53" fmla="*/ 833966 w 3060700"/>
                <a:gd name="connsiteY53" fmla="*/ 1071034 h 1955800"/>
                <a:gd name="connsiteX54" fmla="*/ 833966 w 3060700"/>
                <a:gd name="connsiteY54" fmla="*/ 1109134 h 1955800"/>
                <a:gd name="connsiteX55" fmla="*/ 846666 w 3060700"/>
                <a:gd name="connsiteY55" fmla="*/ 1109134 h 1955800"/>
                <a:gd name="connsiteX56" fmla="*/ 846666 w 3060700"/>
                <a:gd name="connsiteY56" fmla="*/ 1176867 h 1955800"/>
                <a:gd name="connsiteX57" fmla="*/ 905933 w 3060700"/>
                <a:gd name="connsiteY57" fmla="*/ 1176867 h 1955800"/>
                <a:gd name="connsiteX58" fmla="*/ 905933 w 3060700"/>
                <a:gd name="connsiteY58" fmla="*/ 1202267 h 1955800"/>
                <a:gd name="connsiteX59" fmla="*/ 939800 w 3060700"/>
                <a:gd name="connsiteY59" fmla="*/ 1202267 h 1955800"/>
                <a:gd name="connsiteX60" fmla="*/ 939800 w 3060700"/>
                <a:gd name="connsiteY60" fmla="*/ 1240367 h 1955800"/>
                <a:gd name="connsiteX61" fmla="*/ 939800 w 3060700"/>
                <a:gd name="connsiteY61" fmla="*/ 1240367 h 1955800"/>
                <a:gd name="connsiteX62" fmla="*/ 939800 w 3060700"/>
                <a:gd name="connsiteY62" fmla="*/ 1274234 h 1955800"/>
                <a:gd name="connsiteX63" fmla="*/ 986366 w 3060700"/>
                <a:gd name="connsiteY63" fmla="*/ 1274234 h 1955800"/>
                <a:gd name="connsiteX64" fmla="*/ 986366 w 3060700"/>
                <a:gd name="connsiteY64" fmla="*/ 1274234 h 1955800"/>
                <a:gd name="connsiteX65" fmla="*/ 986366 w 3060700"/>
                <a:gd name="connsiteY65" fmla="*/ 1308100 h 1955800"/>
                <a:gd name="connsiteX66" fmla="*/ 986366 w 3060700"/>
                <a:gd name="connsiteY66" fmla="*/ 1308100 h 1955800"/>
                <a:gd name="connsiteX67" fmla="*/ 1016000 w 3060700"/>
                <a:gd name="connsiteY67" fmla="*/ 1337734 h 1955800"/>
                <a:gd name="connsiteX68" fmla="*/ 1054100 w 3060700"/>
                <a:gd name="connsiteY68" fmla="*/ 1337734 h 1955800"/>
                <a:gd name="connsiteX69" fmla="*/ 1054100 w 3060700"/>
                <a:gd name="connsiteY69" fmla="*/ 1371600 h 1955800"/>
                <a:gd name="connsiteX70" fmla="*/ 1066800 w 3060700"/>
                <a:gd name="connsiteY70" fmla="*/ 1371600 h 1955800"/>
                <a:gd name="connsiteX71" fmla="*/ 1066800 w 3060700"/>
                <a:gd name="connsiteY71" fmla="*/ 1413934 h 1955800"/>
                <a:gd name="connsiteX72" fmla="*/ 1058333 w 3060700"/>
                <a:gd name="connsiteY72" fmla="*/ 1422401 h 1955800"/>
                <a:gd name="connsiteX73" fmla="*/ 1113366 w 3060700"/>
                <a:gd name="connsiteY73" fmla="*/ 1422401 h 1955800"/>
                <a:gd name="connsiteX74" fmla="*/ 1113366 w 3060700"/>
                <a:gd name="connsiteY74" fmla="*/ 1460500 h 1955800"/>
                <a:gd name="connsiteX75" fmla="*/ 1185333 w 3060700"/>
                <a:gd name="connsiteY75" fmla="*/ 1460500 h 1955800"/>
                <a:gd name="connsiteX76" fmla="*/ 1176866 w 3060700"/>
                <a:gd name="connsiteY76" fmla="*/ 1468967 h 1955800"/>
                <a:gd name="connsiteX77" fmla="*/ 1176866 w 3060700"/>
                <a:gd name="connsiteY77" fmla="*/ 1468967 h 1955800"/>
                <a:gd name="connsiteX78" fmla="*/ 1198033 w 3060700"/>
                <a:gd name="connsiteY78" fmla="*/ 1490134 h 1955800"/>
                <a:gd name="connsiteX79" fmla="*/ 1257300 w 3060700"/>
                <a:gd name="connsiteY79" fmla="*/ 1490134 h 1955800"/>
                <a:gd name="connsiteX80" fmla="*/ 1257300 w 3060700"/>
                <a:gd name="connsiteY80" fmla="*/ 1528234 h 1955800"/>
                <a:gd name="connsiteX81" fmla="*/ 1257300 w 3060700"/>
                <a:gd name="connsiteY81" fmla="*/ 1528234 h 1955800"/>
                <a:gd name="connsiteX82" fmla="*/ 1286933 w 3060700"/>
                <a:gd name="connsiteY82" fmla="*/ 1528234 h 1955800"/>
                <a:gd name="connsiteX83" fmla="*/ 1286933 w 3060700"/>
                <a:gd name="connsiteY83" fmla="*/ 1566334 h 1955800"/>
                <a:gd name="connsiteX84" fmla="*/ 1443566 w 3060700"/>
                <a:gd name="connsiteY84" fmla="*/ 1566334 h 1955800"/>
                <a:gd name="connsiteX85" fmla="*/ 1443566 w 3060700"/>
                <a:gd name="connsiteY85" fmla="*/ 1608667 h 1955800"/>
                <a:gd name="connsiteX86" fmla="*/ 1443566 w 3060700"/>
                <a:gd name="connsiteY86" fmla="*/ 1608667 h 1955800"/>
                <a:gd name="connsiteX87" fmla="*/ 1473200 w 3060700"/>
                <a:gd name="connsiteY87" fmla="*/ 1608667 h 1955800"/>
                <a:gd name="connsiteX88" fmla="*/ 1515533 w 3060700"/>
                <a:gd name="connsiteY88" fmla="*/ 1608667 h 1955800"/>
                <a:gd name="connsiteX89" fmla="*/ 1515533 w 3060700"/>
                <a:gd name="connsiteY89" fmla="*/ 1638300 h 1955800"/>
                <a:gd name="connsiteX90" fmla="*/ 1515533 w 3060700"/>
                <a:gd name="connsiteY90" fmla="*/ 1663700 h 1955800"/>
                <a:gd name="connsiteX91" fmla="*/ 1536700 w 3060700"/>
                <a:gd name="connsiteY91" fmla="*/ 1684867 h 1955800"/>
                <a:gd name="connsiteX92" fmla="*/ 1536700 w 3060700"/>
                <a:gd name="connsiteY92" fmla="*/ 1684867 h 1955800"/>
                <a:gd name="connsiteX93" fmla="*/ 1536700 w 3060700"/>
                <a:gd name="connsiteY93" fmla="*/ 1722967 h 1955800"/>
                <a:gd name="connsiteX94" fmla="*/ 1612900 w 3060700"/>
                <a:gd name="connsiteY94" fmla="*/ 1722967 h 1955800"/>
                <a:gd name="connsiteX95" fmla="*/ 1604433 w 3060700"/>
                <a:gd name="connsiteY95" fmla="*/ 1731434 h 1955800"/>
                <a:gd name="connsiteX96" fmla="*/ 1659466 w 3060700"/>
                <a:gd name="connsiteY96" fmla="*/ 1731434 h 1955800"/>
                <a:gd name="connsiteX97" fmla="*/ 1659466 w 3060700"/>
                <a:gd name="connsiteY97" fmla="*/ 1731434 h 1955800"/>
                <a:gd name="connsiteX98" fmla="*/ 1684866 w 3060700"/>
                <a:gd name="connsiteY98" fmla="*/ 1756834 h 1955800"/>
                <a:gd name="connsiteX99" fmla="*/ 1684866 w 3060700"/>
                <a:gd name="connsiteY99" fmla="*/ 1786467 h 1955800"/>
                <a:gd name="connsiteX100" fmla="*/ 1739900 w 3060700"/>
                <a:gd name="connsiteY100" fmla="*/ 1786467 h 1955800"/>
                <a:gd name="connsiteX101" fmla="*/ 1739900 w 3060700"/>
                <a:gd name="connsiteY101" fmla="*/ 1820334 h 1955800"/>
                <a:gd name="connsiteX102" fmla="*/ 1769533 w 3060700"/>
                <a:gd name="connsiteY102" fmla="*/ 1820334 h 1955800"/>
                <a:gd name="connsiteX103" fmla="*/ 1769533 w 3060700"/>
                <a:gd name="connsiteY103" fmla="*/ 1837267 h 1955800"/>
                <a:gd name="connsiteX104" fmla="*/ 1790700 w 3060700"/>
                <a:gd name="connsiteY104" fmla="*/ 1837267 h 1955800"/>
                <a:gd name="connsiteX105" fmla="*/ 1790700 w 3060700"/>
                <a:gd name="connsiteY105" fmla="*/ 1858434 h 1955800"/>
                <a:gd name="connsiteX106" fmla="*/ 2108200 w 3060700"/>
                <a:gd name="connsiteY106" fmla="*/ 1858434 h 1955800"/>
                <a:gd name="connsiteX107" fmla="*/ 2108200 w 3060700"/>
                <a:gd name="connsiteY107" fmla="*/ 1888067 h 1955800"/>
                <a:gd name="connsiteX108" fmla="*/ 2150533 w 3060700"/>
                <a:gd name="connsiteY108" fmla="*/ 1888067 h 1955800"/>
                <a:gd name="connsiteX109" fmla="*/ 2150533 w 3060700"/>
                <a:gd name="connsiteY109" fmla="*/ 1905000 h 1955800"/>
                <a:gd name="connsiteX110" fmla="*/ 2252133 w 3060700"/>
                <a:gd name="connsiteY110" fmla="*/ 1905000 h 1955800"/>
                <a:gd name="connsiteX111" fmla="*/ 2252133 w 3060700"/>
                <a:gd name="connsiteY111" fmla="*/ 1955800 h 1955800"/>
                <a:gd name="connsiteX112" fmla="*/ 3060700 w 3060700"/>
                <a:gd name="connsiteY112" fmla="*/ 1955800 h 1955800"/>
                <a:gd name="connsiteX0" fmla="*/ 0 w 3060700"/>
                <a:gd name="connsiteY0" fmla="*/ 0 h 1966383"/>
                <a:gd name="connsiteX1" fmla="*/ 50800 w 3060700"/>
                <a:gd name="connsiteY1" fmla="*/ 0 h 1966383"/>
                <a:gd name="connsiteX2" fmla="*/ 50800 w 3060700"/>
                <a:gd name="connsiteY2" fmla="*/ 42334 h 1966383"/>
                <a:gd name="connsiteX3" fmla="*/ 76200 w 3060700"/>
                <a:gd name="connsiteY3" fmla="*/ 42334 h 1966383"/>
                <a:gd name="connsiteX4" fmla="*/ 76200 w 3060700"/>
                <a:gd name="connsiteY4" fmla="*/ 80434 h 1966383"/>
                <a:gd name="connsiteX5" fmla="*/ 105833 w 3060700"/>
                <a:gd name="connsiteY5" fmla="*/ 80434 h 1966383"/>
                <a:gd name="connsiteX6" fmla="*/ 105833 w 3060700"/>
                <a:gd name="connsiteY6" fmla="*/ 84667 h 1966383"/>
                <a:gd name="connsiteX7" fmla="*/ 160866 w 3060700"/>
                <a:gd name="connsiteY7" fmla="*/ 84667 h 1966383"/>
                <a:gd name="connsiteX8" fmla="*/ 160866 w 3060700"/>
                <a:gd name="connsiteY8" fmla="*/ 131234 h 1966383"/>
                <a:gd name="connsiteX9" fmla="*/ 186266 w 3060700"/>
                <a:gd name="connsiteY9" fmla="*/ 131234 h 1966383"/>
                <a:gd name="connsiteX10" fmla="*/ 186266 w 3060700"/>
                <a:gd name="connsiteY10" fmla="*/ 131234 h 1966383"/>
                <a:gd name="connsiteX11" fmla="*/ 220132 w 3060700"/>
                <a:gd name="connsiteY11" fmla="*/ 165100 h 1966383"/>
                <a:gd name="connsiteX12" fmla="*/ 220132 w 3060700"/>
                <a:gd name="connsiteY12" fmla="*/ 198967 h 1966383"/>
                <a:gd name="connsiteX13" fmla="*/ 262466 w 3060700"/>
                <a:gd name="connsiteY13" fmla="*/ 198967 h 1966383"/>
                <a:gd name="connsiteX14" fmla="*/ 262466 w 3060700"/>
                <a:gd name="connsiteY14" fmla="*/ 241300 h 1966383"/>
                <a:gd name="connsiteX15" fmla="*/ 283633 w 3060700"/>
                <a:gd name="connsiteY15" fmla="*/ 241300 h 1966383"/>
                <a:gd name="connsiteX16" fmla="*/ 283633 w 3060700"/>
                <a:gd name="connsiteY16" fmla="*/ 266700 h 1966383"/>
                <a:gd name="connsiteX17" fmla="*/ 313266 w 3060700"/>
                <a:gd name="connsiteY17" fmla="*/ 266700 h 1966383"/>
                <a:gd name="connsiteX18" fmla="*/ 313266 w 3060700"/>
                <a:gd name="connsiteY18" fmla="*/ 287867 h 1966383"/>
                <a:gd name="connsiteX19" fmla="*/ 313266 w 3060700"/>
                <a:gd name="connsiteY19" fmla="*/ 287867 h 1966383"/>
                <a:gd name="connsiteX20" fmla="*/ 347133 w 3060700"/>
                <a:gd name="connsiteY20" fmla="*/ 321734 h 1966383"/>
                <a:gd name="connsiteX21" fmla="*/ 355599 w 3060700"/>
                <a:gd name="connsiteY21" fmla="*/ 330200 h 1966383"/>
                <a:gd name="connsiteX22" fmla="*/ 355599 w 3060700"/>
                <a:gd name="connsiteY22" fmla="*/ 393700 h 1966383"/>
                <a:gd name="connsiteX23" fmla="*/ 385233 w 3060700"/>
                <a:gd name="connsiteY23" fmla="*/ 393700 h 1966383"/>
                <a:gd name="connsiteX24" fmla="*/ 385233 w 3060700"/>
                <a:gd name="connsiteY24" fmla="*/ 423334 h 1966383"/>
                <a:gd name="connsiteX25" fmla="*/ 406400 w 3060700"/>
                <a:gd name="connsiteY25" fmla="*/ 423334 h 1966383"/>
                <a:gd name="connsiteX26" fmla="*/ 406400 w 3060700"/>
                <a:gd name="connsiteY26" fmla="*/ 495300 h 1966383"/>
                <a:gd name="connsiteX27" fmla="*/ 419100 w 3060700"/>
                <a:gd name="connsiteY27" fmla="*/ 495300 h 1966383"/>
                <a:gd name="connsiteX28" fmla="*/ 419100 w 3060700"/>
                <a:gd name="connsiteY28" fmla="*/ 520700 h 1966383"/>
                <a:gd name="connsiteX29" fmla="*/ 444500 w 3060700"/>
                <a:gd name="connsiteY29" fmla="*/ 520700 h 1966383"/>
                <a:gd name="connsiteX30" fmla="*/ 444500 w 3060700"/>
                <a:gd name="connsiteY30" fmla="*/ 558800 h 1966383"/>
                <a:gd name="connsiteX31" fmla="*/ 478366 w 3060700"/>
                <a:gd name="connsiteY31" fmla="*/ 558800 h 1966383"/>
                <a:gd name="connsiteX32" fmla="*/ 478366 w 3060700"/>
                <a:gd name="connsiteY32" fmla="*/ 596900 h 1966383"/>
                <a:gd name="connsiteX33" fmla="*/ 508000 w 3060700"/>
                <a:gd name="connsiteY33" fmla="*/ 596900 h 1966383"/>
                <a:gd name="connsiteX34" fmla="*/ 508000 w 3060700"/>
                <a:gd name="connsiteY34" fmla="*/ 622300 h 1966383"/>
                <a:gd name="connsiteX35" fmla="*/ 520700 w 3060700"/>
                <a:gd name="connsiteY35" fmla="*/ 622300 h 1966383"/>
                <a:gd name="connsiteX36" fmla="*/ 520700 w 3060700"/>
                <a:gd name="connsiteY36" fmla="*/ 664634 h 1966383"/>
                <a:gd name="connsiteX37" fmla="*/ 563033 w 3060700"/>
                <a:gd name="connsiteY37" fmla="*/ 664634 h 1966383"/>
                <a:gd name="connsiteX38" fmla="*/ 563033 w 3060700"/>
                <a:gd name="connsiteY38" fmla="*/ 728134 h 1966383"/>
                <a:gd name="connsiteX39" fmla="*/ 575733 w 3060700"/>
                <a:gd name="connsiteY39" fmla="*/ 728134 h 1966383"/>
                <a:gd name="connsiteX40" fmla="*/ 575733 w 3060700"/>
                <a:gd name="connsiteY40" fmla="*/ 800100 h 1966383"/>
                <a:gd name="connsiteX41" fmla="*/ 626533 w 3060700"/>
                <a:gd name="connsiteY41" fmla="*/ 800100 h 1966383"/>
                <a:gd name="connsiteX42" fmla="*/ 626533 w 3060700"/>
                <a:gd name="connsiteY42" fmla="*/ 825500 h 1966383"/>
                <a:gd name="connsiteX43" fmla="*/ 647700 w 3060700"/>
                <a:gd name="connsiteY43" fmla="*/ 825500 h 1966383"/>
                <a:gd name="connsiteX44" fmla="*/ 647700 w 3060700"/>
                <a:gd name="connsiteY44" fmla="*/ 859367 h 1966383"/>
                <a:gd name="connsiteX45" fmla="*/ 685800 w 3060700"/>
                <a:gd name="connsiteY45" fmla="*/ 859367 h 1966383"/>
                <a:gd name="connsiteX46" fmla="*/ 685800 w 3060700"/>
                <a:gd name="connsiteY46" fmla="*/ 977900 h 1966383"/>
                <a:gd name="connsiteX47" fmla="*/ 706966 w 3060700"/>
                <a:gd name="connsiteY47" fmla="*/ 977900 h 1966383"/>
                <a:gd name="connsiteX48" fmla="*/ 706966 w 3060700"/>
                <a:gd name="connsiteY48" fmla="*/ 1011767 h 1966383"/>
                <a:gd name="connsiteX49" fmla="*/ 795866 w 3060700"/>
                <a:gd name="connsiteY49" fmla="*/ 1011767 h 1966383"/>
                <a:gd name="connsiteX50" fmla="*/ 795866 w 3060700"/>
                <a:gd name="connsiteY50" fmla="*/ 1041400 h 1966383"/>
                <a:gd name="connsiteX51" fmla="*/ 812800 w 3060700"/>
                <a:gd name="connsiteY51" fmla="*/ 1041400 h 1966383"/>
                <a:gd name="connsiteX52" fmla="*/ 812800 w 3060700"/>
                <a:gd name="connsiteY52" fmla="*/ 1071034 h 1966383"/>
                <a:gd name="connsiteX53" fmla="*/ 833966 w 3060700"/>
                <a:gd name="connsiteY53" fmla="*/ 1071034 h 1966383"/>
                <a:gd name="connsiteX54" fmla="*/ 833966 w 3060700"/>
                <a:gd name="connsiteY54" fmla="*/ 1109134 h 1966383"/>
                <a:gd name="connsiteX55" fmla="*/ 846666 w 3060700"/>
                <a:gd name="connsiteY55" fmla="*/ 1109134 h 1966383"/>
                <a:gd name="connsiteX56" fmla="*/ 846666 w 3060700"/>
                <a:gd name="connsiteY56" fmla="*/ 1176867 h 1966383"/>
                <a:gd name="connsiteX57" fmla="*/ 905933 w 3060700"/>
                <a:gd name="connsiteY57" fmla="*/ 1176867 h 1966383"/>
                <a:gd name="connsiteX58" fmla="*/ 905933 w 3060700"/>
                <a:gd name="connsiteY58" fmla="*/ 1202267 h 1966383"/>
                <a:gd name="connsiteX59" fmla="*/ 939800 w 3060700"/>
                <a:gd name="connsiteY59" fmla="*/ 1202267 h 1966383"/>
                <a:gd name="connsiteX60" fmla="*/ 939800 w 3060700"/>
                <a:gd name="connsiteY60" fmla="*/ 1240367 h 1966383"/>
                <a:gd name="connsiteX61" fmla="*/ 939800 w 3060700"/>
                <a:gd name="connsiteY61" fmla="*/ 1240367 h 1966383"/>
                <a:gd name="connsiteX62" fmla="*/ 939800 w 3060700"/>
                <a:gd name="connsiteY62" fmla="*/ 1274234 h 1966383"/>
                <a:gd name="connsiteX63" fmla="*/ 986366 w 3060700"/>
                <a:gd name="connsiteY63" fmla="*/ 1274234 h 1966383"/>
                <a:gd name="connsiteX64" fmla="*/ 986366 w 3060700"/>
                <a:gd name="connsiteY64" fmla="*/ 1274234 h 1966383"/>
                <a:gd name="connsiteX65" fmla="*/ 986366 w 3060700"/>
                <a:gd name="connsiteY65" fmla="*/ 1308100 h 1966383"/>
                <a:gd name="connsiteX66" fmla="*/ 986366 w 3060700"/>
                <a:gd name="connsiteY66" fmla="*/ 1308100 h 1966383"/>
                <a:gd name="connsiteX67" fmla="*/ 1016000 w 3060700"/>
                <a:gd name="connsiteY67" fmla="*/ 1337734 h 1966383"/>
                <a:gd name="connsiteX68" fmla="*/ 1054100 w 3060700"/>
                <a:gd name="connsiteY68" fmla="*/ 1337734 h 1966383"/>
                <a:gd name="connsiteX69" fmla="*/ 1054100 w 3060700"/>
                <a:gd name="connsiteY69" fmla="*/ 1371600 h 1966383"/>
                <a:gd name="connsiteX70" fmla="*/ 1066800 w 3060700"/>
                <a:gd name="connsiteY70" fmla="*/ 1371600 h 1966383"/>
                <a:gd name="connsiteX71" fmla="*/ 1066800 w 3060700"/>
                <a:gd name="connsiteY71" fmla="*/ 1413934 h 1966383"/>
                <a:gd name="connsiteX72" fmla="*/ 1058333 w 3060700"/>
                <a:gd name="connsiteY72" fmla="*/ 1422401 h 1966383"/>
                <a:gd name="connsiteX73" fmla="*/ 1113366 w 3060700"/>
                <a:gd name="connsiteY73" fmla="*/ 1422401 h 1966383"/>
                <a:gd name="connsiteX74" fmla="*/ 1113366 w 3060700"/>
                <a:gd name="connsiteY74" fmla="*/ 1460500 h 1966383"/>
                <a:gd name="connsiteX75" fmla="*/ 1185333 w 3060700"/>
                <a:gd name="connsiteY75" fmla="*/ 1460500 h 1966383"/>
                <a:gd name="connsiteX76" fmla="*/ 1176866 w 3060700"/>
                <a:gd name="connsiteY76" fmla="*/ 1468967 h 1966383"/>
                <a:gd name="connsiteX77" fmla="*/ 1176866 w 3060700"/>
                <a:gd name="connsiteY77" fmla="*/ 1468967 h 1966383"/>
                <a:gd name="connsiteX78" fmla="*/ 1198033 w 3060700"/>
                <a:gd name="connsiteY78" fmla="*/ 1490134 h 1966383"/>
                <a:gd name="connsiteX79" fmla="*/ 1257300 w 3060700"/>
                <a:gd name="connsiteY79" fmla="*/ 1490134 h 1966383"/>
                <a:gd name="connsiteX80" fmla="*/ 1257300 w 3060700"/>
                <a:gd name="connsiteY80" fmla="*/ 1528234 h 1966383"/>
                <a:gd name="connsiteX81" fmla="*/ 1257300 w 3060700"/>
                <a:gd name="connsiteY81" fmla="*/ 1528234 h 1966383"/>
                <a:gd name="connsiteX82" fmla="*/ 1286933 w 3060700"/>
                <a:gd name="connsiteY82" fmla="*/ 1528234 h 1966383"/>
                <a:gd name="connsiteX83" fmla="*/ 1286933 w 3060700"/>
                <a:gd name="connsiteY83" fmla="*/ 1566334 h 1966383"/>
                <a:gd name="connsiteX84" fmla="*/ 1443566 w 3060700"/>
                <a:gd name="connsiteY84" fmla="*/ 1566334 h 1966383"/>
                <a:gd name="connsiteX85" fmla="*/ 1443566 w 3060700"/>
                <a:gd name="connsiteY85" fmla="*/ 1608667 h 1966383"/>
                <a:gd name="connsiteX86" fmla="*/ 1443566 w 3060700"/>
                <a:gd name="connsiteY86" fmla="*/ 1608667 h 1966383"/>
                <a:gd name="connsiteX87" fmla="*/ 1473200 w 3060700"/>
                <a:gd name="connsiteY87" fmla="*/ 1608667 h 1966383"/>
                <a:gd name="connsiteX88" fmla="*/ 1515533 w 3060700"/>
                <a:gd name="connsiteY88" fmla="*/ 1608667 h 1966383"/>
                <a:gd name="connsiteX89" fmla="*/ 1515533 w 3060700"/>
                <a:gd name="connsiteY89" fmla="*/ 1638300 h 1966383"/>
                <a:gd name="connsiteX90" fmla="*/ 1515533 w 3060700"/>
                <a:gd name="connsiteY90" fmla="*/ 1663700 h 1966383"/>
                <a:gd name="connsiteX91" fmla="*/ 1536700 w 3060700"/>
                <a:gd name="connsiteY91" fmla="*/ 1684867 h 1966383"/>
                <a:gd name="connsiteX92" fmla="*/ 1536700 w 3060700"/>
                <a:gd name="connsiteY92" fmla="*/ 1684867 h 1966383"/>
                <a:gd name="connsiteX93" fmla="*/ 1536700 w 3060700"/>
                <a:gd name="connsiteY93" fmla="*/ 1722967 h 1966383"/>
                <a:gd name="connsiteX94" fmla="*/ 1612900 w 3060700"/>
                <a:gd name="connsiteY94" fmla="*/ 1722967 h 1966383"/>
                <a:gd name="connsiteX95" fmla="*/ 1604433 w 3060700"/>
                <a:gd name="connsiteY95" fmla="*/ 1731434 h 1966383"/>
                <a:gd name="connsiteX96" fmla="*/ 1659466 w 3060700"/>
                <a:gd name="connsiteY96" fmla="*/ 1731434 h 1966383"/>
                <a:gd name="connsiteX97" fmla="*/ 1659466 w 3060700"/>
                <a:gd name="connsiteY97" fmla="*/ 1731434 h 1966383"/>
                <a:gd name="connsiteX98" fmla="*/ 1684866 w 3060700"/>
                <a:gd name="connsiteY98" fmla="*/ 1756834 h 1966383"/>
                <a:gd name="connsiteX99" fmla="*/ 1684866 w 3060700"/>
                <a:gd name="connsiteY99" fmla="*/ 1786467 h 1966383"/>
                <a:gd name="connsiteX100" fmla="*/ 1739900 w 3060700"/>
                <a:gd name="connsiteY100" fmla="*/ 1786467 h 1966383"/>
                <a:gd name="connsiteX101" fmla="*/ 1739900 w 3060700"/>
                <a:gd name="connsiteY101" fmla="*/ 1820334 h 1966383"/>
                <a:gd name="connsiteX102" fmla="*/ 1769533 w 3060700"/>
                <a:gd name="connsiteY102" fmla="*/ 1820334 h 1966383"/>
                <a:gd name="connsiteX103" fmla="*/ 1769533 w 3060700"/>
                <a:gd name="connsiteY103" fmla="*/ 1837267 h 1966383"/>
                <a:gd name="connsiteX104" fmla="*/ 1790700 w 3060700"/>
                <a:gd name="connsiteY104" fmla="*/ 1837267 h 1966383"/>
                <a:gd name="connsiteX105" fmla="*/ 1790700 w 3060700"/>
                <a:gd name="connsiteY105" fmla="*/ 1858434 h 1966383"/>
                <a:gd name="connsiteX106" fmla="*/ 2108200 w 3060700"/>
                <a:gd name="connsiteY106" fmla="*/ 1858434 h 1966383"/>
                <a:gd name="connsiteX107" fmla="*/ 2108200 w 3060700"/>
                <a:gd name="connsiteY107" fmla="*/ 1888067 h 1966383"/>
                <a:gd name="connsiteX108" fmla="*/ 2150533 w 3060700"/>
                <a:gd name="connsiteY108" fmla="*/ 1888067 h 1966383"/>
                <a:gd name="connsiteX109" fmla="*/ 2150533 w 3060700"/>
                <a:gd name="connsiteY109" fmla="*/ 1905000 h 1966383"/>
                <a:gd name="connsiteX110" fmla="*/ 2252133 w 3060700"/>
                <a:gd name="connsiteY110" fmla="*/ 1905000 h 1966383"/>
                <a:gd name="connsiteX111" fmla="*/ 2252133 w 3060700"/>
                <a:gd name="connsiteY111" fmla="*/ 1966383 h 1966383"/>
                <a:gd name="connsiteX112" fmla="*/ 3060700 w 3060700"/>
                <a:gd name="connsiteY112" fmla="*/ 1955800 h 1966383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50533 w 3069167"/>
                <a:gd name="connsiteY108" fmla="*/ 1888067 h 1970617"/>
                <a:gd name="connsiteX109" fmla="*/ 2150533 w 3069167"/>
                <a:gd name="connsiteY109" fmla="*/ 1905000 h 1970617"/>
                <a:gd name="connsiteX110" fmla="*/ 2252133 w 3069167"/>
                <a:gd name="connsiteY110" fmla="*/ 1905000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50533 w 3069167"/>
                <a:gd name="connsiteY108" fmla="*/ 1888067 h 1970617"/>
                <a:gd name="connsiteX109" fmla="*/ 2150533 w 3069167"/>
                <a:gd name="connsiteY109" fmla="*/ 19050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50533 w 3069167"/>
                <a:gd name="connsiteY108" fmla="*/ 1888067 h 1970617"/>
                <a:gd name="connsiteX109" fmla="*/ 2152650 w 3069167"/>
                <a:gd name="connsiteY109" fmla="*/ 1909233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50533 w 3069167"/>
                <a:gd name="connsiteY108" fmla="*/ 1888067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2433 w 3069167"/>
                <a:gd name="connsiteY108" fmla="*/ 1913467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04433 w 3069167"/>
                <a:gd name="connsiteY95" fmla="*/ 17314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8783 w 3069167"/>
                <a:gd name="connsiteY108" fmla="*/ 1917701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84866 w 3069167"/>
                <a:gd name="connsiteY98" fmla="*/ 17568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8783 w 3069167"/>
                <a:gd name="connsiteY108" fmla="*/ 1917701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31434 h 1970617"/>
                <a:gd name="connsiteX97" fmla="*/ 1659466 w 3069167"/>
                <a:gd name="connsiteY97" fmla="*/ 1731434 h 1970617"/>
                <a:gd name="connsiteX98" fmla="*/ 1657350 w 3069167"/>
                <a:gd name="connsiteY98" fmla="*/ 17695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8783 w 3069167"/>
                <a:gd name="connsiteY108" fmla="*/ 1917701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31434 h 1970617"/>
                <a:gd name="connsiteX97" fmla="*/ 1661583 w 3069167"/>
                <a:gd name="connsiteY97" fmla="*/ 1744134 h 1970617"/>
                <a:gd name="connsiteX98" fmla="*/ 1657350 w 3069167"/>
                <a:gd name="connsiteY98" fmla="*/ 1769534 h 1970617"/>
                <a:gd name="connsiteX99" fmla="*/ 1684866 w 3069167"/>
                <a:gd name="connsiteY99" fmla="*/ 1786467 h 1970617"/>
                <a:gd name="connsiteX100" fmla="*/ 1739900 w 3069167"/>
                <a:gd name="connsiteY100" fmla="*/ 1786467 h 1970617"/>
                <a:gd name="connsiteX101" fmla="*/ 1739900 w 3069167"/>
                <a:gd name="connsiteY101" fmla="*/ 1820334 h 1970617"/>
                <a:gd name="connsiteX102" fmla="*/ 1769533 w 3069167"/>
                <a:gd name="connsiteY102" fmla="*/ 1820334 h 1970617"/>
                <a:gd name="connsiteX103" fmla="*/ 1769533 w 3069167"/>
                <a:gd name="connsiteY103" fmla="*/ 1837267 h 1970617"/>
                <a:gd name="connsiteX104" fmla="*/ 1790700 w 3069167"/>
                <a:gd name="connsiteY104" fmla="*/ 1837267 h 1970617"/>
                <a:gd name="connsiteX105" fmla="*/ 1790700 w 3069167"/>
                <a:gd name="connsiteY105" fmla="*/ 1858434 h 1970617"/>
                <a:gd name="connsiteX106" fmla="*/ 2108200 w 3069167"/>
                <a:gd name="connsiteY106" fmla="*/ 1858434 h 1970617"/>
                <a:gd name="connsiteX107" fmla="*/ 2108200 w 3069167"/>
                <a:gd name="connsiteY107" fmla="*/ 1888067 h 1970617"/>
                <a:gd name="connsiteX108" fmla="*/ 2118783 w 3069167"/>
                <a:gd name="connsiteY108" fmla="*/ 1917701 h 1970617"/>
                <a:gd name="connsiteX109" fmla="*/ 2152650 w 3069167"/>
                <a:gd name="connsiteY109" fmla="*/ 1917700 h 1970617"/>
                <a:gd name="connsiteX110" fmla="*/ 2252133 w 3069167"/>
                <a:gd name="connsiteY110" fmla="*/ 1915584 h 1970617"/>
                <a:gd name="connsiteX111" fmla="*/ 2252133 w 3069167"/>
                <a:gd name="connsiteY111" fmla="*/ 1966383 h 1970617"/>
                <a:gd name="connsiteX112" fmla="*/ 3069167 w 3069167"/>
                <a:gd name="connsiteY112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31434 h 1970617"/>
                <a:gd name="connsiteX97" fmla="*/ 1657350 w 3069167"/>
                <a:gd name="connsiteY97" fmla="*/ 1769534 h 1970617"/>
                <a:gd name="connsiteX98" fmla="*/ 1684866 w 3069167"/>
                <a:gd name="connsiteY98" fmla="*/ 1786467 h 1970617"/>
                <a:gd name="connsiteX99" fmla="*/ 1739900 w 3069167"/>
                <a:gd name="connsiteY99" fmla="*/ 1786467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684866 w 3069167"/>
                <a:gd name="connsiteY98" fmla="*/ 1786467 h 1970617"/>
                <a:gd name="connsiteX99" fmla="*/ 1739900 w 3069167"/>
                <a:gd name="connsiteY99" fmla="*/ 1786467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1799 w 3069167"/>
                <a:gd name="connsiteY98" fmla="*/ 1775884 h 1970617"/>
                <a:gd name="connsiteX99" fmla="*/ 1739900 w 3069167"/>
                <a:gd name="connsiteY99" fmla="*/ 1786467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9900 w 3069167"/>
                <a:gd name="connsiteY99" fmla="*/ 1786467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08150 w 3069167"/>
                <a:gd name="connsiteY99" fmla="*/ 18012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49013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3550 w 3069167"/>
                <a:gd name="connsiteY99" fmla="*/ 17885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509184 h 1970617"/>
                <a:gd name="connsiteX79" fmla="*/ 1257300 w 3069167"/>
                <a:gd name="connsiteY79" fmla="*/ 1490134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3550 w 3069167"/>
                <a:gd name="connsiteY99" fmla="*/ 17885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76866 w 3069167"/>
                <a:gd name="connsiteY77" fmla="*/ 1468967 h 1970617"/>
                <a:gd name="connsiteX78" fmla="*/ 1198033 w 3069167"/>
                <a:gd name="connsiteY78" fmla="*/ 1509184 h 1970617"/>
                <a:gd name="connsiteX79" fmla="*/ 1259416 w 3069167"/>
                <a:gd name="connsiteY79" fmla="*/ 1504951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3550 w 3069167"/>
                <a:gd name="connsiteY99" fmla="*/ 17885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47233 w 3069167"/>
                <a:gd name="connsiteY77" fmla="*/ 1500717 h 1970617"/>
                <a:gd name="connsiteX78" fmla="*/ 1198033 w 3069167"/>
                <a:gd name="connsiteY78" fmla="*/ 1509184 h 1970617"/>
                <a:gd name="connsiteX79" fmla="*/ 1259416 w 3069167"/>
                <a:gd name="connsiteY79" fmla="*/ 1504951 h 1970617"/>
                <a:gd name="connsiteX80" fmla="*/ 1257300 w 3069167"/>
                <a:gd name="connsiteY80" fmla="*/ 1528234 h 1970617"/>
                <a:gd name="connsiteX81" fmla="*/ 1257300 w 3069167"/>
                <a:gd name="connsiteY81" fmla="*/ 1528234 h 1970617"/>
                <a:gd name="connsiteX82" fmla="*/ 1286933 w 3069167"/>
                <a:gd name="connsiteY82" fmla="*/ 1528234 h 1970617"/>
                <a:gd name="connsiteX83" fmla="*/ 1286933 w 3069167"/>
                <a:gd name="connsiteY83" fmla="*/ 1566334 h 1970617"/>
                <a:gd name="connsiteX84" fmla="*/ 1443566 w 3069167"/>
                <a:gd name="connsiteY84" fmla="*/ 1566334 h 1970617"/>
                <a:gd name="connsiteX85" fmla="*/ 1443566 w 3069167"/>
                <a:gd name="connsiteY85" fmla="*/ 1608667 h 1970617"/>
                <a:gd name="connsiteX86" fmla="*/ 1443566 w 3069167"/>
                <a:gd name="connsiteY86" fmla="*/ 1608667 h 1970617"/>
                <a:gd name="connsiteX87" fmla="*/ 1473200 w 3069167"/>
                <a:gd name="connsiteY87" fmla="*/ 1608667 h 1970617"/>
                <a:gd name="connsiteX88" fmla="*/ 1515533 w 3069167"/>
                <a:gd name="connsiteY88" fmla="*/ 1608667 h 1970617"/>
                <a:gd name="connsiteX89" fmla="*/ 1515533 w 3069167"/>
                <a:gd name="connsiteY89" fmla="*/ 1638300 h 1970617"/>
                <a:gd name="connsiteX90" fmla="*/ 1515533 w 3069167"/>
                <a:gd name="connsiteY90" fmla="*/ 1663700 h 1970617"/>
                <a:gd name="connsiteX91" fmla="*/ 1536700 w 3069167"/>
                <a:gd name="connsiteY91" fmla="*/ 1684867 h 1970617"/>
                <a:gd name="connsiteX92" fmla="*/ 1536700 w 3069167"/>
                <a:gd name="connsiteY92" fmla="*/ 1684867 h 1970617"/>
                <a:gd name="connsiteX93" fmla="*/ 1536700 w 3069167"/>
                <a:gd name="connsiteY93" fmla="*/ 1722967 h 1970617"/>
                <a:gd name="connsiteX94" fmla="*/ 1612900 w 3069167"/>
                <a:gd name="connsiteY94" fmla="*/ 1722967 h 1970617"/>
                <a:gd name="connsiteX95" fmla="*/ 1612899 w 3069167"/>
                <a:gd name="connsiteY95" fmla="*/ 1744134 h 1970617"/>
                <a:gd name="connsiteX96" fmla="*/ 1659466 w 3069167"/>
                <a:gd name="connsiteY96" fmla="*/ 1748367 h 1970617"/>
                <a:gd name="connsiteX97" fmla="*/ 1657350 w 3069167"/>
                <a:gd name="connsiteY97" fmla="*/ 1769534 h 1970617"/>
                <a:gd name="connsiteX98" fmla="*/ 1706032 w 3069167"/>
                <a:gd name="connsiteY98" fmla="*/ 1769534 h 1970617"/>
                <a:gd name="connsiteX99" fmla="*/ 1733550 w 3069167"/>
                <a:gd name="connsiteY99" fmla="*/ 1788584 h 1970617"/>
                <a:gd name="connsiteX100" fmla="*/ 1739900 w 3069167"/>
                <a:gd name="connsiteY100" fmla="*/ 1820334 h 1970617"/>
                <a:gd name="connsiteX101" fmla="*/ 1769533 w 3069167"/>
                <a:gd name="connsiteY101" fmla="*/ 1820334 h 1970617"/>
                <a:gd name="connsiteX102" fmla="*/ 1769533 w 3069167"/>
                <a:gd name="connsiteY102" fmla="*/ 1837267 h 1970617"/>
                <a:gd name="connsiteX103" fmla="*/ 1790700 w 3069167"/>
                <a:gd name="connsiteY103" fmla="*/ 1837267 h 1970617"/>
                <a:gd name="connsiteX104" fmla="*/ 1790700 w 3069167"/>
                <a:gd name="connsiteY104" fmla="*/ 1858434 h 1970617"/>
                <a:gd name="connsiteX105" fmla="*/ 2108200 w 3069167"/>
                <a:gd name="connsiteY105" fmla="*/ 1858434 h 1970617"/>
                <a:gd name="connsiteX106" fmla="*/ 2108200 w 3069167"/>
                <a:gd name="connsiteY106" fmla="*/ 1888067 h 1970617"/>
                <a:gd name="connsiteX107" fmla="*/ 2118783 w 3069167"/>
                <a:gd name="connsiteY107" fmla="*/ 1917701 h 1970617"/>
                <a:gd name="connsiteX108" fmla="*/ 2152650 w 3069167"/>
                <a:gd name="connsiteY108" fmla="*/ 1917700 h 1970617"/>
                <a:gd name="connsiteX109" fmla="*/ 2252133 w 3069167"/>
                <a:gd name="connsiteY109" fmla="*/ 1915584 h 1970617"/>
                <a:gd name="connsiteX110" fmla="*/ 2252133 w 3069167"/>
                <a:gd name="connsiteY110" fmla="*/ 1966383 h 1970617"/>
                <a:gd name="connsiteX111" fmla="*/ 3069167 w 3069167"/>
                <a:gd name="connsiteY111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76866 w 3069167"/>
                <a:gd name="connsiteY76" fmla="*/ 146896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58333 w 3069167"/>
                <a:gd name="connsiteY72" fmla="*/ 142240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60450 w 3069167"/>
                <a:gd name="connsiteY72" fmla="*/ 1428751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3366 w 3069167"/>
                <a:gd name="connsiteY73" fmla="*/ 1422401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46666 w 3069167"/>
                <a:gd name="connsiteY55" fmla="*/ 1109134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67832 w 3069167"/>
                <a:gd name="connsiteY55" fmla="*/ 1130300 h 1970617"/>
                <a:gd name="connsiteX56" fmla="*/ 846666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33966 w 3069167"/>
                <a:gd name="connsiteY54" fmla="*/ 1109134 h 1970617"/>
                <a:gd name="connsiteX55" fmla="*/ 867832 w 3069167"/>
                <a:gd name="connsiteY55" fmla="*/ 1130300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32417 h 1970617"/>
                <a:gd name="connsiteX55" fmla="*/ 867832 w 3069167"/>
                <a:gd name="connsiteY55" fmla="*/ 1130300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7832 w 3069167"/>
                <a:gd name="connsiteY55" fmla="*/ 1130300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53016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6266 w 3069167"/>
                <a:gd name="connsiteY10" fmla="*/ 1312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5533 w 3069167"/>
                <a:gd name="connsiteY89" fmla="*/ 166370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5533 w 3069167"/>
                <a:gd name="connsiteY88" fmla="*/ 1638300 h 1970617"/>
                <a:gd name="connsiteX89" fmla="*/ 1510771 w 3069167"/>
                <a:gd name="connsiteY89" fmla="*/ 1682750 h 1970617"/>
                <a:gd name="connsiteX90" fmla="*/ 1536700 w 3069167"/>
                <a:gd name="connsiteY90" fmla="*/ 1684867 h 1970617"/>
                <a:gd name="connsiteX91" fmla="*/ 1536700 w 3069167"/>
                <a:gd name="connsiteY91" fmla="*/ 1684867 h 1970617"/>
                <a:gd name="connsiteX92" fmla="*/ 1536700 w 3069167"/>
                <a:gd name="connsiteY92" fmla="*/ 1722967 h 1970617"/>
                <a:gd name="connsiteX93" fmla="*/ 1612900 w 3069167"/>
                <a:gd name="connsiteY93" fmla="*/ 1722967 h 1970617"/>
                <a:gd name="connsiteX94" fmla="*/ 1612899 w 3069167"/>
                <a:gd name="connsiteY94" fmla="*/ 1744134 h 1970617"/>
                <a:gd name="connsiteX95" fmla="*/ 1659466 w 3069167"/>
                <a:gd name="connsiteY95" fmla="*/ 1748367 h 1970617"/>
                <a:gd name="connsiteX96" fmla="*/ 1657350 w 3069167"/>
                <a:gd name="connsiteY96" fmla="*/ 1769534 h 1970617"/>
                <a:gd name="connsiteX97" fmla="*/ 1706032 w 3069167"/>
                <a:gd name="connsiteY97" fmla="*/ 1769534 h 1970617"/>
                <a:gd name="connsiteX98" fmla="*/ 1733550 w 3069167"/>
                <a:gd name="connsiteY98" fmla="*/ 1788584 h 1970617"/>
                <a:gd name="connsiteX99" fmla="*/ 1739900 w 3069167"/>
                <a:gd name="connsiteY99" fmla="*/ 1820334 h 1970617"/>
                <a:gd name="connsiteX100" fmla="*/ 1769533 w 3069167"/>
                <a:gd name="connsiteY100" fmla="*/ 1820334 h 1970617"/>
                <a:gd name="connsiteX101" fmla="*/ 1769533 w 3069167"/>
                <a:gd name="connsiteY101" fmla="*/ 1837267 h 1970617"/>
                <a:gd name="connsiteX102" fmla="*/ 1790700 w 3069167"/>
                <a:gd name="connsiteY102" fmla="*/ 1837267 h 1970617"/>
                <a:gd name="connsiteX103" fmla="*/ 1790700 w 3069167"/>
                <a:gd name="connsiteY103" fmla="*/ 1858434 h 1970617"/>
                <a:gd name="connsiteX104" fmla="*/ 2108200 w 3069167"/>
                <a:gd name="connsiteY104" fmla="*/ 1858434 h 1970617"/>
                <a:gd name="connsiteX105" fmla="*/ 2108200 w 3069167"/>
                <a:gd name="connsiteY105" fmla="*/ 1888067 h 1970617"/>
                <a:gd name="connsiteX106" fmla="*/ 2118783 w 3069167"/>
                <a:gd name="connsiteY106" fmla="*/ 1917701 h 1970617"/>
                <a:gd name="connsiteX107" fmla="*/ 2152650 w 3069167"/>
                <a:gd name="connsiteY107" fmla="*/ 1917700 h 1970617"/>
                <a:gd name="connsiteX108" fmla="*/ 2252133 w 3069167"/>
                <a:gd name="connsiteY108" fmla="*/ 1915584 h 1970617"/>
                <a:gd name="connsiteX109" fmla="*/ 2252133 w 3069167"/>
                <a:gd name="connsiteY109" fmla="*/ 1966383 h 1970617"/>
                <a:gd name="connsiteX110" fmla="*/ 3069167 w 3069167"/>
                <a:gd name="connsiteY110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0771 w 3069167"/>
                <a:gd name="connsiteY88" fmla="*/ 1682750 h 1970617"/>
                <a:gd name="connsiteX89" fmla="*/ 1536700 w 3069167"/>
                <a:gd name="connsiteY89" fmla="*/ 1684867 h 1970617"/>
                <a:gd name="connsiteX90" fmla="*/ 1536700 w 3069167"/>
                <a:gd name="connsiteY90" fmla="*/ 1684867 h 1970617"/>
                <a:gd name="connsiteX91" fmla="*/ 1536700 w 3069167"/>
                <a:gd name="connsiteY91" fmla="*/ 1722967 h 1970617"/>
                <a:gd name="connsiteX92" fmla="*/ 1612900 w 3069167"/>
                <a:gd name="connsiteY92" fmla="*/ 1722967 h 1970617"/>
                <a:gd name="connsiteX93" fmla="*/ 1612899 w 3069167"/>
                <a:gd name="connsiteY93" fmla="*/ 1744134 h 1970617"/>
                <a:gd name="connsiteX94" fmla="*/ 1659466 w 3069167"/>
                <a:gd name="connsiteY94" fmla="*/ 1748367 h 1970617"/>
                <a:gd name="connsiteX95" fmla="*/ 1657350 w 3069167"/>
                <a:gd name="connsiteY95" fmla="*/ 1769534 h 1970617"/>
                <a:gd name="connsiteX96" fmla="*/ 1706032 w 3069167"/>
                <a:gd name="connsiteY96" fmla="*/ 1769534 h 1970617"/>
                <a:gd name="connsiteX97" fmla="*/ 1733550 w 3069167"/>
                <a:gd name="connsiteY97" fmla="*/ 1788584 h 1970617"/>
                <a:gd name="connsiteX98" fmla="*/ 1739900 w 3069167"/>
                <a:gd name="connsiteY98" fmla="*/ 1820334 h 1970617"/>
                <a:gd name="connsiteX99" fmla="*/ 1769533 w 3069167"/>
                <a:gd name="connsiteY99" fmla="*/ 1820334 h 1970617"/>
                <a:gd name="connsiteX100" fmla="*/ 1769533 w 3069167"/>
                <a:gd name="connsiteY100" fmla="*/ 1837267 h 1970617"/>
                <a:gd name="connsiteX101" fmla="*/ 1790700 w 3069167"/>
                <a:gd name="connsiteY101" fmla="*/ 1837267 h 1970617"/>
                <a:gd name="connsiteX102" fmla="*/ 1790700 w 3069167"/>
                <a:gd name="connsiteY102" fmla="*/ 1858434 h 1970617"/>
                <a:gd name="connsiteX103" fmla="*/ 2108200 w 3069167"/>
                <a:gd name="connsiteY103" fmla="*/ 1858434 h 1970617"/>
                <a:gd name="connsiteX104" fmla="*/ 2108200 w 3069167"/>
                <a:gd name="connsiteY104" fmla="*/ 1888067 h 1970617"/>
                <a:gd name="connsiteX105" fmla="*/ 2118783 w 3069167"/>
                <a:gd name="connsiteY105" fmla="*/ 1917701 h 1970617"/>
                <a:gd name="connsiteX106" fmla="*/ 2152650 w 3069167"/>
                <a:gd name="connsiteY106" fmla="*/ 1917700 h 1970617"/>
                <a:gd name="connsiteX107" fmla="*/ 2252133 w 3069167"/>
                <a:gd name="connsiteY107" fmla="*/ 1915584 h 1970617"/>
                <a:gd name="connsiteX108" fmla="*/ 2252133 w 3069167"/>
                <a:gd name="connsiteY108" fmla="*/ 1966383 h 1970617"/>
                <a:gd name="connsiteX109" fmla="*/ 3069167 w 3069167"/>
                <a:gd name="connsiteY109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0771 w 3069167"/>
                <a:gd name="connsiteY88" fmla="*/ 1682750 h 1970617"/>
                <a:gd name="connsiteX89" fmla="*/ 1536700 w 3069167"/>
                <a:gd name="connsiteY89" fmla="*/ 1684867 h 1970617"/>
                <a:gd name="connsiteX90" fmla="*/ 1536700 w 3069167"/>
                <a:gd name="connsiteY90" fmla="*/ 1684867 h 1970617"/>
                <a:gd name="connsiteX91" fmla="*/ 1536700 w 3069167"/>
                <a:gd name="connsiteY91" fmla="*/ 1722967 h 1970617"/>
                <a:gd name="connsiteX92" fmla="*/ 1612900 w 3069167"/>
                <a:gd name="connsiteY92" fmla="*/ 1722967 h 1970617"/>
                <a:gd name="connsiteX93" fmla="*/ 1612899 w 3069167"/>
                <a:gd name="connsiteY93" fmla="*/ 1744134 h 1970617"/>
                <a:gd name="connsiteX94" fmla="*/ 1659466 w 3069167"/>
                <a:gd name="connsiteY94" fmla="*/ 1748367 h 1970617"/>
                <a:gd name="connsiteX95" fmla="*/ 1657350 w 3069167"/>
                <a:gd name="connsiteY95" fmla="*/ 1769534 h 1970617"/>
                <a:gd name="connsiteX96" fmla="*/ 1706032 w 3069167"/>
                <a:gd name="connsiteY96" fmla="*/ 1769534 h 1970617"/>
                <a:gd name="connsiteX97" fmla="*/ 1700212 w 3069167"/>
                <a:gd name="connsiteY97" fmla="*/ 1796521 h 1970617"/>
                <a:gd name="connsiteX98" fmla="*/ 1739900 w 3069167"/>
                <a:gd name="connsiteY98" fmla="*/ 1820334 h 1970617"/>
                <a:gd name="connsiteX99" fmla="*/ 1769533 w 3069167"/>
                <a:gd name="connsiteY99" fmla="*/ 1820334 h 1970617"/>
                <a:gd name="connsiteX100" fmla="*/ 1769533 w 3069167"/>
                <a:gd name="connsiteY100" fmla="*/ 1837267 h 1970617"/>
                <a:gd name="connsiteX101" fmla="*/ 1790700 w 3069167"/>
                <a:gd name="connsiteY101" fmla="*/ 1837267 h 1970617"/>
                <a:gd name="connsiteX102" fmla="*/ 1790700 w 3069167"/>
                <a:gd name="connsiteY102" fmla="*/ 1858434 h 1970617"/>
                <a:gd name="connsiteX103" fmla="*/ 2108200 w 3069167"/>
                <a:gd name="connsiteY103" fmla="*/ 1858434 h 1970617"/>
                <a:gd name="connsiteX104" fmla="*/ 2108200 w 3069167"/>
                <a:gd name="connsiteY104" fmla="*/ 1888067 h 1970617"/>
                <a:gd name="connsiteX105" fmla="*/ 2118783 w 3069167"/>
                <a:gd name="connsiteY105" fmla="*/ 1917701 h 1970617"/>
                <a:gd name="connsiteX106" fmla="*/ 2152650 w 3069167"/>
                <a:gd name="connsiteY106" fmla="*/ 1917700 h 1970617"/>
                <a:gd name="connsiteX107" fmla="*/ 2252133 w 3069167"/>
                <a:gd name="connsiteY107" fmla="*/ 1915584 h 1970617"/>
                <a:gd name="connsiteX108" fmla="*/ 2252133 w 3069167"/>
                <a:gd name="connsiteY108" fmla="*/ 1966383 h 1970617"/>
                <a:gd name="connsiteX109" fmla="*/ 3069167 w 3069167"/>
                <a:gd name="connsiteY109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0771 w 3069167"/>
                <a:gd name="connsiteY88" fmla="*/ 1682750 h 1970617"/>
                <a:gd name="connsiteX89" fmla="*/ 1536700 w 3069167"/>
                <a:gd name="connsiteY89" fmla="*/ 1684867 h 1970617"/>
                <a:gd name="connsiteX90" fmla="*/ 1536700 w 3069167"/>
                <a:gd name="connsiteY90" fmla="*/ 1684867 h 1970617"/>
                <a:gd name="connsiteX91" fmla="*/ 1536700 w 3069167"/>
                <a:gd name="connsiteY91" fmla="*/ 1722967 h 1970617"/>
                <a:gd name="connsiteX92" fmla="*/ 1612900 w 3069167"/>
                <a:gd name="connsiteY92" fmla="*/ 1722967 h 1970617"/>
                <a:gd name="connsiteX93" fmla="*/ 1612899 w 3069167"/>
                <a:gd name="connsiteY93" fmla="*/ 1744134 h 1970617"/>
                <a:gd name="connsiteX94" fmla="*/ 1659466 w 3069167"/>
                <a:gd name="connsiteY94" fmla="*/ 1748367 h 1970617"/>
                <a:gd name="connsiteX95" fmla="*/ 1657350 w 3069167"/>
                <a:gd name="connsiteY95" fmla="*/ 1769534 h 1970617"/>
                <a:gd name="connsiteX96" fmla="*/ 1706032 w 3069167"/>
                <a:gd name="connsiteY96" fmla="*/ 1769534 h 1970617"/>
                <a:gd name="connsiteX97" fmla="*/ 1727200 w 3069167"/>
                <a:gd name="connsiteY97" fmla="*/ 1786996 h 1970617"/>
                <a:gd name="connsiteX98" fmla="*/ 1739900 w 3069167"/>
                <a:gd name="connsiteY98" fmla="*/ 1820334 h 1970617"/>
                <a:gd name="connsiteX99" fmla="*/ 1769533 w 3069167"/>
                <a:gd name="connsiteY99" fmla="*/ 1820334 h 1970617"/>
                <a:gd name="connsiteX100" fmla="*/ 1769533 w 3069167"/>
                <a:gd name="connsiteY100" fmla="*/ 1837267 h 1970617"/>
                <a:gd name="connsiteX101" fmla="*/ 1790700 w 3069167"/>
                <a:gd name="connsiteY101" fmla="*/ 1837267 h 1970617"/>
                <a:gd name="connsiteX102" fmla="*/ 1790700 w 3069167"/>
                <a:gd name="connsiteY102" fmla="*/ 1858434 h 1970617"/>
                <a:gd name="connsiteX103" fmla="*/ 2108200 w 3069167"/>
                <a:gd name="connsiteY103" fmla="*/ 1858434 h 1970617"/>
                <a:gd name="connsiteX104" fmla="*/ 2108200 w 3069167"/>
                <a:gd name="connsiteY104" fmla="*/ 1888067 h 1970617"/>
                <a:gd name="connsiteX105" fmla="*/ 2118783 w 3069167"/>
                <a:gd name="connsiteY105" fmla="*/ 1917701 h 1970617"/>
                <a:gd name="connsiteX106" fmla="*/ 2152650 w 3069167"/>
                <a:gd name="connsiteY106" fmla="*/ 1917700 h 1970617"/>
                <a:gd name="connsiteX107" fmla="*/ 2252133 w 3069167"/>
                <a:gd name="connsiteY107" fmla="*/ 1915584 h 1970617"/>
                <a:gd name="connsiteX108" fmla="*/ 2252133 w 3069167"/>
                <a:gd name="connsiteY108" fmla="*/ 1966383 h 1970617"/>
                <a:gd name="connsiteX109" fmla="*/ 3069167 w 3069167"/>
                <a:gd name="connsiteY109" fmla="*/ 1970617 h 1970617"/>
                <a:gd name="connsiteX0" fmla="*/ 0 w 3069167"/>
                <a:gd name="connsiteY0" fmla="*/ 0 h 1970617"/>
                <a:gd name="connsiteX1" fmla="*/ 50800 w 3069167"/>
                <a:gd name="connsiteY1" fmla="*/ 0 h 1970617"/>
                <a:gd name="connsiteX2" fmla="*/ 50800 w 3069167"/>
                <a:gd name="connsiteY2" fmla="*/ 42334 h 1970617"/>
                <a:gd name="connsiteX3" fmla="*/ 76200 w 3069167"/>
                <a:gd name="connsiteY3" fmla="*/ 42334 h 1970617"/>
                <a:gd name="connsiteX4" fmla="*/ 76200 w 3069167"/>
                <a:gd name="connsiteY4" fmla="*/ 80434 h 1970617"/>
                <a:gd name="connsiteX5" fmla="*/ 105833 w 3069167"/>
                <a:gd name="connsiteY5" fmla="*/ 80434 h 1970617"/>
                <a:gd name="connsiteX6" fmla="*/ 105833 w 3069167"/>
                <a:gd name="connsiteY6" fmla="*/ 84667 h 1970617"/>
                <a:gd name="connsiteX7" fmla="*/ 160866 w 3069167"/>
                <a:gd name="connsiteY7" fmla="*/ 84667 h 1970617"/>
                <a:gd name="connsiteX8" fmla="*/ 160866 w 3069167"/>
                <a:gd name="connsiteY8" fmla="*/ 131234 h 1970617"/>
                <a:gd name="connsiteX9" fmla="*/ 186266 w 3069167"/>
                <a:gd name="connsiteY9" fmla="*/ 131234 h 1970617"/>
                <a:gd name="connsiteX10" fmla="*/ 182033 w 3069167"/>
                <a:gd name="connsiteY10" fmla="*/ 156634 h 1970617"/>
                <a:gd name="connsiteX11" fmla="*/ 220132 w 3069167"/>
                <a:gd name="connsiteY11" fmla="*/ 165100 h 1970617"/>
                <a:gd name="connsiteX12" fmla="*/ 220132 w 3069167"/>
                <a:gd name="connsiteY12" fmla="*/ 198967 h 1970617"/>
                <a:gd name="connsiteX13" fmla="*/ 262466 w 3069167"/>
                <a:gd name="connsiteY13" fmla="*/ 198967 h 1970617"/>
                <a:gd name="connsiteX14" fmla="*/ 262466 w 3069167"/>
                <a:gd name="connsiteY14" fmla="*/ 241300 h 1970617"/>
                <a:gd name="connsiteX15" fmla="*/ 283633 w 3069167"/>
                <a:gd name="connsiteY15" fmla="*/ 241300 h 1970617"/>
                <a:gd name="connsiteX16" fmla="*/ 283633 w 3069167"/>
                <a:gd name="connsiteY16" fmla="*/ 266700 h 1970617"/>
                <a:gd name="connsiteX17" fmla="*/ 313266 w 3069167"/>
                <a:gd name="connsiteY17" fmla="*/ 266700 h 1970617"/>
                <a:gd name="connsiteX18" fmla="*/ 313266 w 3069167"/>
                <a:gd name="connsiteY18" fmla="*/ 287867 h 1970617"/>
                <a:gd name="connsiteX19" fmla="*/ 313266 w 3069167"/>
                <a:gd name="connsiteY19" fmla="*/ 287867 h 1970617"/>
                <a:gd name="connsiteX20" fmla="*/ 347133 w 3069167"/>
                <a:gd name="connsiteY20" fmla="*/ 321734 h 1970617"/>
                <a:gd name="connsiteX21" fmla="*/ 355599 w 3069167"/>
                <a:gd name="connsiteY21" fmla="*/ 330200 h 1970617"/>
                <a:gd name="connsiteX22" fmla="*/ 355599 w 3069167"/>
                <a:gd name="connsiteY22" fmla="*/ 393700 h 1970617"/>
                <a:gd name="connsiteX23" fmla="*/ 385233 w 3069167"/>
                <a:gd name="connsiteY23" fmla="*/ 393700 h 1970617"/>
                <a:gd name="connsiteX24" fmla="*/ 385233 w 3069167"/>
                <a:gd name="connsiteY24" fmla="*/ 423334 h 1970617"/>
                <a:gd name="connsiteX25" fmla="*/ 406400 w 3069167"/>
                <a:gd name="connsiteY25" fmla="*/ 423334 h 1970617"/>
                <a:gd name="connsiteX26" fmla="*/ 406400 w 3069167"/>
                <a:gd name="connsiteY26" fmla="*/ 495300 h 1970617"/>
                <a:gd name="connsiteX27" fmla="*/ 419100 w 3069167"/>
                <a:gd name="connsiteY27" fmla="*/ 495300 h 1970617"/>
                <a:gd name="connsiteX28" fmla="*/ 419100 w 3069167"/>
                <a:gd name="connsiteY28" fmla="*/ 520700 h 1970617"/>
                <a:gd name="connsiteX29" fmla="*/ 444500 w 3069167"/>
                <a:gd name="connsiteY29" fmla="*/ 520700 h 1970617"/>
                <a:gd name="connsiteX30" fmla="*/ 444500 w 3069167"/>
                <a:gd name="connsiteY30" fmla="*/ 558800 h 1970617"/>
                <a:gd name="connsiteX31" fmla="*/ 478366 w 3069167"/>
                <a:gd name="connsiteY31" fmla="*/ 558800 h 1970617"/>
                <a:gd name="connsiteX32" fmla="*/ 478366 w 3069167"/>
                <a:gd name="connsiteY32" fmla="*/ 596900 h 1970617"/>
                <a:gd name="connsiteX33" fmla="*/ 508000 w 3069167"/>
                <a:gd name="connsiteY33" fmla="*/ 596900 h 1970617"/>
                <a:gd name="connsiteX34" fmla="*/ 508000 w 3069167"/>
                <a:gd name="connsiteY34" fmla="*/ 622300 h 1970617"/>
                <a:gd name="connsiteX35" fmla="*/ 520700 w 3069167"/>
                <a:gd name="connsiteY35" fmla="*/ 622300 h 1970617"/>
                <a:gd name="connsiteX36" fmla="*/ 520700 w 3069167"/>
                <a:gd name="connsiteY36" fmla="*/ 664634 h 1970617"/>
                <a:gd name="connsiteX37" fmla="*/ 563033 w 3069167"/>
                <a:gd name="connsiteY37" fmla="*/ 664634 h 1970617"/>
                <a:gd name="connsiteX38" fmla="*/ 563033 w 3069167"/>
                <a:gd name="connsiteY38" fmla="*/ 728134 h 1970617"/>
                <a:gd name="connsiteX39" fmla="*/ 575733 w 3069167"/>
                <a:gd name="connsiteY39" fmla="*/ 728134 h 1970617"/>
                <a:gd name="connsiteX40" fmla="*/ 575733 w 3069167"/>
                <a:gd name="connsiteY40" fmla="*/ 800100 h 1970617"/>
                <a:gd name="connsiteX41" fmla="*/ 626533 w 3069167"/>
                <a:gd name="connsiteY41" fmla="*/ 800100 h 1970617"/>
                <a:gd name="connsiteX42" fmla="*/ 626533 w 3069167"/>
                <a:gd name="connsiteY42" fmla="*/ 825500 h 1970617"/>
                <a:gd name="connsiteX43" fmla="*/ 647700 w 3069167"/>
                <a:gd name="connsiteY43" fmla="*/ 825500 h 1970617"/>
                <a:gd name="connsiteX44" fmla="*/ 647700 w 3069167"/>
                <a:gd name="connsiteY44" fmla="*/ 859367 h 1970617"/>
                <a:gd name="connsiteX45" fmla="*/ 685800 w 3069167"/>
                <a:gd name="connsiteY45" fmla="*/ 859367 h 1970617"/>
                <a:gd name="connsiteX46" fmla="*/ 685800 w 3069167"/>
                <a:gd name="connsiteY46" fmla="*/ 977900 h 1970617"/>
                <a:gd name="connsiteX47" fmla="*/ 706966 w 3069167"/>
                <a:gd name="connsiteY47" fmla="*/ 977900 h 1970617"/>
                <a:gd name="connsiteX48" fmla="*/ 706966 w 3069167"/>
                <a:gd name="connsiteY48" fmla="*/ 1011767 h 1970617"/>
                <a:gd name="connsiteX49" fmla="*/ 795866 w 3069167"/>
                <a:gd name="connsiteY49" fmla="*/ 1011767 h 1970617"/>
                <a:gd name="connsiteX50" fmla="*/ 795866 w 3069167"/>
                <a:gd name="connsiteY50" fmla="*/ 1041400 h 1970617"/>
                <a:gd name="connsiteX51" fmla="*/ 812800 w 3069167"/>
                <a:gd name="connsiteY51" fmla="*/ 1041400 h 1970617"/>
                <a:gd name="connsiteX52" fmla="*/ 812800 w 3069167"/>
                <a:gd name="connsiteY52" fmla="*/ 1071034 h 1970617"/>
                <a:gd name="connsiteX53" fmla="*/ 833966 w 3069167"/>
                <a:gd name="connsiteY53" fmla="*/ 1071034 h 1970617"/>
                <a:gd name="connsiteX54" fmla="*/ 829733 w 3069167"/>
                <a:gd name="connsiteY54" fmla="*/ 1123950 h 1970617"/>
                <a:gd name="connsiteX55" fmla="*/ 863599 w 3069167"/>
                <a:gd name="connsiteY55" fmla="*/ 1128183 h 1970617"/>
                <a:gd name="connsiteX56" fmla="*/ 861482 w 3069167"/>
                <a:gd name="connsiteY56" fmla="*/ 1176867 h 1970617"/>
                <a:gd name="connsiteX57" fmla="*/ 905933 w 3069167"/>
                <a:gd name="connsiteY57" fmla="*/ 1176867 h 1970617"/>
                <a:gd name="connsiteX58" fmla="*/ 905933 w 3069167"/>
                <a:gd name="connsiteY58" fmla="*/ 1202267 h 1970617"/>
                <a:gd name="connsiteX59" fmla="*/ 939800 w 3069167"/>
                <a:gd name="connsiteY59" fmla="*/ 1202267 h 1970617"/>
                <a:gd name="connsiteX60" fmla="*/ 939800 w 3069167"/>
                <a:gd name="connsiteY60" fmla="*/ 1240367 h 1970617"/>
                <a:gd name="connsiteX61" fmla="*/ 939800 w 3069167"/>
                <a:gd name="connsiteY61" fmla="*/ 1240367 h 1970617"/>
                <a:gd name="connsiteX62" fmla="*/ 939800 w 3069167"/>
                <a:gd name="connsiteY62" fmla="*/ 1274234 h 1970617"/>
                <a:gd name="connsiteX63" fmla="*/ 986366 w 3069167"/>
                <a:gd name="connsiteY63" fmla="*/ 1274234 h 1970617"/>
                <a:gd name="connsiteX64" fmla="*/ 986366 w 3069167"/>
                <a:gd name="connsiteY64" fmla="*/ 1274234 h 1970617"/>
                <a:gd name="connsiteX65" fmla="*/ 986366 w 3069167"/>
                <a:gd name="connsiteY65" fmla="*/ 1308100 h 1970617"/>
                <a:gd name="connsiteX66" fmla="*/ 986366 w 3069167"/>
                <a:gd name="connsiteY66" fmla="*/ 1308100 h 1970617"/>
                <a:gd name="connsiteX67" fmla="*/ 1016000 w 3069167"/>
                <a:gd name="connsiteY67" fmla="*/ 1337734 h 1970617"/>
                <a:gd name="connsiteX68" fmla="*/ 1054100 w 3069167"/>
                <a:gd name="connsiteY68" fmla="*/ 1337734 h 1970617"/>
                <a:gd name="connsiteX69" fmla="*/ 1054100 w 3069167"/>
                <a:gd name="connsiteY69" fmla="*/ 1371600 h 1970617"/>
                <a:gd name="connsiteX70" fmla="*/ 1066800 w 3069167"/>
                <a:gd name="connsiteY70" fmla="*/ 1371600 h 1970617"/>
                <a:gd name="connsiteX71" fmla="*/ 1066800 w 3069167"/>
                <a:gd name="connsiteY71" fmla="*/ 1413934 h 1970617"/>
                <a:gd name="connsiteX72" fmla="*/ 1073150 w 3069167"/>
                <a:gd name="connsiteY72" fmla="*/ 1430868 h 1970617"/>
                <a:gd name="connsiteX73" fmla="*/ 1111250 w 3069167"/>
                <a:gd name="connsiteY73" fmla="*/ 1430867 h 1970617"/>
                <a:gd name="connsiteX74" fmla="*/ 1113366 w 3069167"/>
                <a:gd name="connsiteY74" fmla="*/ 1460500 h 1970617"/>
                <a:gd name="connsiteX75" fmla="*/ 1185333 w 3069167"/>
                <a:gd name="connsiteY75" fmla="*/ 1460500 h 1970617"/>
                <a:gd name="connsiteX76" fmla="*/ 1195916 w 3069167"/>
                <a:gd name="connsiteY76" fmla="*/ 1488017 h 1970617"/>
                <a:gd name="connsiteX77" fmla="*/ 1198033 w 3069167"/>
                <a:gd name="connsiteY77" fmla="*/ 1509184 h 1970617"/>
                <a:gd name="connsiteX78" fmla="*/ 1259416 w 3069167"/>
                <a:gd name="connsiteY78" fmla="*/ 1504951 h 1970617"/>
                <a:gd name="connsiteX79" fmla="*/ 1257300 w 3069167"/>
                <a:gd name="connsiteY79" fmla="*/ 1528234 h 1970617"/>
                <a:gd name="connsiteX80" fmla="*/ 1257300 w 3069167"/>
                <a:gd name="connsiteY80" fmla="*/ 1528234 h 1970617"/>
                <a:gd name="connsiteX81" fmla="*/ 1286933 w 3069167"/>
                <a:gd name="connsiteY81" fmla="*/ 1528234 h 1970617"/>
                <a:gd name="connsiteX82" fmla="*/ 1286933 w 3069167"/>
                <a:gd name="connsiteY82" fmla="*/ 1566334 h 1970617"/>
                <a:gd name="connsiteX83" fmla="*/ 1443566 w 3069167"/>
                <a:gd name="connsiteY83" fmla="*/ 1566334 h 1970617"/>
                <a:gd name="connsiteX84" fmla="*/ 1443566 w 3069167"/>
                <a:gd name="connsiteY84" fmla="*/ 1608667 h 1970617"/>
                <a:gd name="connsiteX85" fmla="*/ 1443566 w 3069167"/>
                <a:gd name="connsiteY85" fmla="*/ 1608667 h 1970617"/>
                <a:gd name="connsiteX86" fmla="*/ 1473200 w 3069167"/>
                <a:gd name="connsiteY86" fmla="*/ 1608667 h 1970617"/>
                <a:gd name="connsiteX87" fmla="*/ 1515533 w 3069167"/>
                <a:gd name="connsiteY87" fmla="*/ 1608667 h 1970617"/>
                <a:gd name="connsiteX88" fmla="*/ 1510771 w 3069167"/>
                <a:gd name="connsiteY88" fmla="*/ 1682750 h 1970617"/>
                <a:gd name="connsiteX89" fmla="*/ 1536700 w 3069167"/>
                <a:gd name="connsiteY89" fmla="*/ 1684867 h 1970617"/>
                <a:gd name="connsiteX90" fmla="*/ 1536700 w 3069167"/>
                <a:gd name="connsiteY90" fmla="*/ 1684867 h 1970617"/>
                <a:gd name="connsiteX91" fmla="*/ 1536700 w 3069167"/>
                <a:gd name="connsiteY91" fmla="*/ 1722967 h 1970617"/>
                <a:gd name="connsiteX92" fmla="*/ 1612900 w 3069167"/>
                <a:gd name="connsiteY92" fmla="*/ 1722967 h 1970617"/>
                <a:gd name="connsiteX93" fmla="*/ 1612899 w 3069167"/>
                <a:gd name="connsiteY93" fmla="*/ 1744134 h 1970617"/>
                <a:gd name="connsiteX94" fmla="*/ 1659466 w 3069167"/>
                <a:gd name="connsiteY94" fmla="*/ 1748367 h 1970617"/>
                <a:gd name="connsiteX95" fmla="*/ 1657350 w 3069167"/>
                <a:gd name="connsiteY95" fmla="*/ 1769534 h 1970617"/>
                <a:gd name="connsiteX96" fmla="*/ 1706032 w 3069167"/>
                <a:gd name="connsiteY96" fmla="*/ 1769534 h 1970617"/>
                <a:gd name="connsiteX97" fmla="*/ 1735137 w 3069167"/>
                <a:gd name="connsiteY97" fmla="*/ 1785409 h 1970617"/>
                <a:gd name="connsiteX98" fmla="*/ 1739900 w 3069167"/>
                <a:gd name="connsiteY98" fmla="*/ 1820334 h 1970617"/>
                <a:gd name="connsiteX99" fmla="*/ 1769533 w 3069167"/>
                <a:gd name="connsiteY99" fmla="*/ 1820334 h 1970617"/>
                <a:gd name="connsiteX100" fmla="*/ 1769533 w 3069167"/>
                <a:gd name="connsiteY100" fmla="*/ 1837267 h 1970617"/>
                <a:gd name="connsiteX101" fmla="*/ 1790700 w 3069167"/>
                <a:gd name="connsiteY101" fmla="*/ 1837267 h 1970617"/>
                <a:gd name="connsiteX102" fmla="*/ 1790700 w 3069167"/>
                <a:gd name="connsiteY102" fmla="*/ 1858434 h 1970617"/>
                <a:gd name="connsiteX103" fmla="*/ 2108200 w 3069167"/>
                <a:gd name="connsiteY103" fmla="*/ 1858434 h 1970617"/>
                <a:gd name="connsiteX104" fmla="*/ 2108200 w 3069167"/>
                <a:gd name="connsiteY104" fmla="*/ 1888067 h 1970617"/>
                <a:gd name="connsiteX105" fmla="*/ 2118783 w 3069167"/>
                <a:gd name="connsiteY105" fmla="*/ 1917701 h 1970617"/>
                <a:gd name="connsiteX106" fmla="*/ 2152650 w 3069167"/>
                <a:gd name="connsiteY106" fmla="*/ 1917700 h 1970617"/>
                <a:gd name="connsiteX107" fmla="*/ 2252133 w 3069167"/>
                <a:gd name="connsiteY107" fmla="*/ 1915584 h 1970617"/>
                <a:gd name="connsiteX108" fmla="*/ 2252133 w 3069167"/>
                <a:gd name="connsiteY108" fmla="*/ 1966383 h 1970617"/>
                <a:gd name="connsiteX109" fmla="*/ 3069167 w 3069167"/>
                <a:gd name="connsiteY109" fmla="*/ 1970617 h 197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069167" h="1970617">
                  <a:moveTo>
                    <a:pt x="0" y="0"/>
                  </a:moveTo>
                  <a:lnTo>
                    <a:pt x="50800" y="0"/>
                  </a:lnTo>
                  <a:lnTo>
                    <a:pt x="50800" y="42334"/>
                  </a:lnTo>
                  <a:lnTo>
                    <a:pt x="76200" y="42334"/>
                  </a:lnTo>
                  <a:lnTo>
                    <a:pt x="76200" y="80434"/>
                  </a:lnTo>
                  <a:lnTo>
                    <a:pt x="105833" y="80434"/>
                  </a:lnTo>
                  <a:lnTo>
                    <a:pt x="105833" y="84667"/>
                  </a:lnTo>
                  <a:lnTo>
                    <a:pt x="160866" y="84667"/>
                  </a:lnTo>
                  <a:lnTo>
                    <a:pt x="160866" y="131234"/>
                  </a:lnTo>
                  <a:lnTo>
                    <a:pt x="186266" y="131234"/>
                  </a:lnTo>
                  <a:lnTo>
                    <a:pt x="182033" y="156634"/>
                  </a:lnTo>
                  <a:lnTo>
                    <a:pt x="220132" y="165100"/>
                  </a:lnTo>
                  <a:lnTo>
                    <a:pt x="220132" y="198967"/>
                  </a:lnTo>
                  <a:lnTo>
                    <a:pt x="262466" y="198967"/>
                  </a:lnTo>
                  <a:lnTo>
                    <a:pt x="262466" y="241300"/>
                  </a:lnTo>
                  <a:lnTo>
                    <a:pt x="283633" y="241300"/>
                  </a:lnTo>
                  <a:lnTo>
                    <a:pt x="283633" y="266700"/>
                  </a:lnTo>
                  <a:lnTo>
                    <a:pt x="313266" y="266700"/>
                  </a:lnTo>
                  <a:lnTo>
                    <a:pt x="313266" y="287867"/>
                  </a:lnTo>
                  <a:lnTo>
                    <a:pt x="313266" y="287867"/>
                  </a:lnTo>
                  <a:lnTo>
                    <a:pt x="347133" y="321734"/>
                  </a:lnTo>
                  <a:lnTo>
                    <a:pt x="355599" y="330200"/>
                  </a:lnTo>
                  <a:lnTo>
                    <a:pt x="355599" y="393700"/>
                  </a:lnTo>
                  <a:lnTo>
                    <a:pt x="385233" y="393700"/>
                  </a:lnTo>
                  <a:lnTo>
                    <a:pt x="385233" y="423334"/>
                  </a:lnTo>
                  <a:lnTo>
                    <a:pt x="406400" y="423334"/>
                  </a:lnTo>
                  <a:lnTo>
                    <a:pt x="406400" y="495300"/>
                  </a:lnTo>
                  <a:lnTo>
                    <a:pt x="419100" y="495300"/>
                  </a:lnTo>
                  <a:lnTo>
                    <a:pt x="419100" y="520700"/>
                  </a:lnTo>
                  <a:lnTo>
                    <a:pt x="444500" y="520700"/>
                  </a:lnTo>
                  <a:lnTo>
                    <a:pt x="444500" y="558800"/>
                  </a:lnTo>
                  <a:lnTo>
                    <a:pt x="478366" y="558800"/>
                  </a:lnTo>
                  <a:lnTo>
                    <a:pt x="478366" y="596900"/>
                  </a:lnTo>
                  <a:lnTo>
                    <a:pt x="508000" y="596900"/>
                  </a:lnTo>
                  <a:lnTo>
                    <a:pt x="508000" y="622300"/>
                  </a:lnTo>
                  <a:lnTo>
                    <a:pt x="520700" y="622300"/>
                  </a:lnTo>
                  <a:lnTo>
                    <a:pt x="520700" y="664634"/>
                  </a:lnTo>
                  <a:lnTo>
                    <a:pt x="563033" y="664634"/>
                  </a:lnTo>
                  <a:lnTo>
                    <a:pt x="563033" y="728134"/>
                  </a:lnTo>
                  <a:lnTo>
                    <a:pt x="575733" y="728134"/>
                  </a:lnTo>
                  <a:lnTo>
                    <a:pt x="575733" y="800100"/>
                  </a:lnTo>
                  <a:lnTo>
                    <a:pt x="626533" y="800100"/>
                  </a:lnTo>
                  <a:lnTo>
                    <a:pt x="626533" y="825500"/>
                  </a:lnTo>
                  <a:lnTo>
                    <a:pt x="647700" y="825500"/>
                  </a:lnTo>
                  <a:lnTo>
                    <a:pt x="647700" y="859367"/>
                  </a:lnTo>
                  <a:lnTo>
                    <a:pt x="685800" y="859367"/>
                  </a:lnTo>
                  <a:lnTo>
                    <a:pt x="685800" y="977900"/>
                  </a:lnTo>
                  <a:lnTo>
                    <a:pt x="706966" y="977900"/>
                  </a:lnTo>
                  <a:lnTo>
                    <a:pt x="706966" y="1011767"/>
                  </a:lnTo>
                  <a:lnTo>
                    <a:pt x="795866" y="1011767"/>
                  </a:lnTo>
                  <a:lnTo>
                    <a:pt x="795866" y="1041400"/>
                  </a:lnTo>
                  <a:lnTo>
                    <a:pt x="812800" y="1041400"/>
                  </a:lnTo>
                  <a:lnTo>
                    <a:pt x="812800" y="1071034"/>
                  </a:lnTo>
                  <a:lnTo>
                    <a:pt x="833966" y="1071034"/>
                  </a:lnTo>
                  <a:lnTo>
                    <a:pt x="829733" y="1123950"/>
                  </a:lnTo>
                  <a:lnTo>
                    <a:pt x="863599" y="1128183"/>
                  </a:lnTo>
                  <a:cubicBezTo>
                    <a:pt x="862893" y="1144411"/>
                    <a:pt x="862188" y="1160639"/>
                    <a:pt x="861482" y="1176867"/>
                  </a:cubicBezTo>
                  <a:lnTo>
                    <a:pt x="905933" y="1176867"/>
                  </a:lnTo>
                  <a:lnTo>
                    <a:pt x="905933" y="1202267"/>
                  </a:lnTo>
                  <a:lnTo>
                    <a:pt x="939800" y="1202267"/>
                  </a:lnTo>
                  <a:lnTo>
                    <a:pt x="939800" y="1240367"/>
                  </a:lnTo>
                  <a:lnTo>
                    <a:pt x="939800" y="1240367"/>
                  </a:lnTo>
                  <a:lnTo>
                    <a:pt x="939800" y="1274234"/>
                  </a:lnTo>
                  <a:lnTo>
                    <a:pt x="986366" y="1274234"/>
                  </a:lnTo>
                  <a:lnTo>
                    <a:pt x="986366" y="1274234"/>
                  </a:lnTo>
                  <a:lnTo>
                    <a:pt x="986366" y="1308100"/>
                  </a:lnTo>
                  <a:lnTo>
                    <a:pt x="986366" y="1308100"/>
                  </a:lnTo>
                  <a:lnTo>
                    <a:pt x="1016000" y="1337734"/>
                  </a:lnTo>
                  <a:lnTo>
                    <a:pt x="1054100" y="1337734"/>
                  </a:lnTo>
                  <a:lnTo>
                    <a:pt x="1054100" y="1371600"/>
                  </a:lnTo>
                  <a:lnTo>
                    <a:pt x="1066800" y="1371600"/>
                  </a:lnTo>
                  <a:lnTo>
                    <a:pt x="1066800" y="1413934"/>
                  </a:lnTo>
                  <a:lnTo>
                    <a:pt x="1073150" y="1430868"/>
                  </a:lnTo>
                  <a:lnTo>
                    <a:pt x="1111250" y="1430867"/>
                  </a:lnTo>
                  <a:lnTo>
                    <a:pt x="1113366" y="1460500"/>
                  </a:lnTo>
                  <a:lnTo>
                    <a:pt x="1185333" y="1460500"/>
                  </a:lnTo>
                  <a:lnTo>
                    <a:pt x="1195916" y="1488017"/>
                  </a:lnTo>
                  <a:lnTo>
                    <a:pt x="1198033" y="1509184"/>
                  </a:lnTo>
                  <a:lnTo>
                    <a:pt x="1259416" y="1504951"/>
                  </a:lnTo>
                  <a:lnTo>
                    <a:pt x="1257300" y="1528234"/>
                  </a:lnTo>
                  <a:lnTo>
                    <a:pt x="1257300" y="1528234"/>
                  </a:lnTo>
                  <a:lnTo>
                    <a:pt x="1286933" y="1528234"/>
                  </a:lnTo>
                  <a:lnTo>
                    <a:pt x="1286933" y="1566334"/>
                  </a:lnTo>
                  <a:lnTo>
                    <a:pt x="1443566" y="1566334"/>
                  </a:lnTo>
                  <a:lnTo>
                    <a:pt x="1443566" y="1608667"/>
                  </a:lnTo>
                  <a:lnTo>
                    <a:pt x="1443566" y="1608667"/>
                  </a:lnTo>
                  <a:lnTo>
                    <a:pt x="1473200" y="1608667"/>
                  </a:lnTo>
                  <a:lnTo>
                    <a:pt x="1515533" y="1608667"/>
                  </a:lnTo>
                  <a:lnTo>
                    <a:pt x="1510771" y="1682750"/>
                  </a:lnTo>
                  <a:lnTo>
                    <a:pt x="1536700" y="1684867"/>
                  </a:lnTo>
                  <a:lnTo>
                    <a:pt x="1536700" y="1684867"/>
                  </a:lnTo>
                  <a:lnTo>
                    <a:pt x="1536700" y="1722967"/>
                  </a:lnTo>
                  <a:lnTo>
                    <a:pt x="1612900" y="1722967"/>
                  </a:lnTo>
                  <a:cubicBezTo>
                    <a:pt x="1612900" y="1730023"/>
                    <a:pt x="1612899" y="1737078"/>
                    <a:pt x="1612899" y="1744134"/>
                  </a:cubicBezTo>
                  <a:lnTo>
                    <a:pt x="1659466" y="1748367"/>
                  </a:lnTo>
                  <a:lnTo>
                    <a:pt x="1657350" y="1769534"/>
                  </a:lnTo>
                  <a:lnTo>
                    <a:pt x="1706032" y="1769534"/>
                  </a:lnTo>
                  <a:lnTo>
                    <a:pt x="1735137" y="1785409"/>
                  </a:lnTo>
                  <a:lnTo>
                    <a:pt x="1739900" y="1820334"/>
                  </a:lnTo>
                  <a:lnTo>
                    <a:pt x="1769533" y="1820334"/>
                  </a:lnTo>
                  <a:lnTo>
                    <a:pt x="1769533" y="1837267"/>
                  </a:lnTo>
                  <a:lnTo>
                    <a:pt x="1790700" y="1837267"/>
                  </a:lnTo>
                  <a:lnTo>
                    <a:pt x="1790700" y="1858434"/>
                  </a:lnTo>
                  <a:lnTo>
                    <a:pt x="2108200" y="1858434"/>
                  </a:lnTo>
                  <a:lnTo>
                    <a:pt x="2108200" y="1888067"/>
                  </a:lnTo>
                  <a:lnTo>
                    <a:pt x="2118783" y="1917701"/>
                  </a:lnTo>
                  <a:lnTo>
                    <a:pt x="2152650" y="1917700"/>
                  </a:lnTo>
                  <a:lnTo>
                    <a:pt x="2252133" y="1915584"/>
                  </a:lnTo>
                  <a:lnTo>
                    <a:pt x="2252133" y="1966383"/>
                  </a:lnTo>
                  <a:lnTo>
                    <a:pt x="3069167" y="1970617"/>
                  </a:lnTo>
                </a:path>
              </a:pathLst>
            </a:custGeom>
            <a:noFill/>
            <a:ln w="12700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941" name="Groupe 940">
              <a:extLst>
                <a:ext uri="{FF2B5EF4-FFF2-40B4-BE49-F238E27FC236}">
                  <a16:creationId xmlns:a16="http://schemas.microsoft.com/office/drawing/2014/main" xmlns="" id="{43CE132D-5D67-F060-986B-BA935FE29B33}"/>
                </a:ext>
              </a:extLst>
            </p:cNvPr>
            <p:cNvGrpSpPr/>
            <p:nvPr/>
          </p:nvGrpSpPr>
          <p:grpSpPr>
            <a:xfrm>
              <a:off x="2180014" y="2897131"/>
              <a:ext cx="2096662" cy="1061603"/>
              <a:chOff x="2516311" y="2897131"/>
              <a:chExt cx="2096662" cy="1061603"/>
            </a:xfrm>
          </p:grpSpPr>
          <p:cxnSp>
            <p:nvCxnSpPr>
              <p:cNvPr id="628" name="Straight Connector 166">
                <a:extLst>
                  <a:ext uri="{FF2B5EF4-FFF2-40B4-BE49-F238E27FC236}">
                    <a16:creationId xmlns:a16="http://schemas.microsoft.com/office/drawing/2014/main" xmlns="" id="{D743ECC2-8AE4-C96A-50B4-778428EDC7CF}"/>
                  </a:ext>
                </a:extLst>
              </p:cNvPr>
              <p:cNvCxnSpPr/>
              <p:nvPr/>
            </p:nvCxnSpPr>
            <p:spPr bwMode="auto">
              <a:xfrm>
                <a:off x="4612973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" name="Straight Connector 167">
                <a:extLst>
                  <a:ext uri="{FF2B5EF4-FFF2-40B4-BE49-F238E27FC236}">
                    <a16:creationId xmlns:a16="http://schemas.microsoft.com/office/drawing/2014/main" xmlns="" id="{9371445D-7567-86F2-AFB0-00FB90A10A6C}"/>
                  </a:ext>
                </a:extLst>
              </p:cNvPr>
              <p:cNvCxnSpPr/>
              <p:nvPr/>
            </p:nvCxnSpPr>
            <p:spPr bwMode="auto">
              <a:xfrm>
                <a:off x="4481211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" name="Straight Connector 168">
                <a:extLst>
                  <a:ext uri="{FF2B5EF4-FFF2-40B4-BE49-F238E27FC236}">
                    <a16:creationId xmlns:a16="http://schemas.microsoft.com/office/drawing/2014/main" xmlns="" id="{E91AA037-2938-1FB7-DB80-DDF846BCB10C}"/>
                  </a:ext>
                </a:extLst>
              </p:cNvPr>
              <p:cNvCxnSpPr/>
              <p:nvPr/>
            </p:nvCxnSpPr>
            <p:spPr bwMode="auto">
              <a:xfrm>
                <a:off x="4443111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1" name="Straight Connector 169">
                <a:extLst>
                  <a:ext uri="{FF2B5EF4-FFF2-40B4-BE49-F238E27FC236}">
                    <a16:creationId xmlns:a16="http://schemas.microsoft.com/office/drawing/2014/main" xmlns="" id="{C5AB0BF4-87E1-9F92-580F-963978C7A63D}"/>
                  </a:ext>
                </a:extLst>
              </p:cNvPr>
              <p:cNvCxnSpPr/>
              <p:nvPr/>
            </p:nvCxnSpPr>
            <p:spPr bwMode="auto">
              <a:xfrm>
                <a:off x="4389136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" name="Straight Connector 170">
                <a:extLst>
                  <a:ext uri="{FF2B5EF4-FFF2-40B4-BE49-F238E27FC236}">
                    <a16:creationId xmlns:a16="http://schemas.microsoft.com/office/drawing/2014/main" xmlns="" id="{5E83F9B2-31DE-2196-5D20-145ED0947DD8}"/>
                  </a:ext>
                </a:extLst>
              </p:cNvPr>
              <p:cNvCxnSpPr/>
              <p:nvPr/>
            </p:nvCxnSpPr>
            <p:spPr bwMode="auto">
              <a:xfrm>
                <a:off x="4344686" y="3885648"/>
                <a:ext cx="0" cy="73086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3" name="Straight Connector 171">
                <a:extLst>
                  <a:ext uri="{FF2B5EF4-FFF2-40B4-BE49-F238E27FC236}">
                    <a16:creationId xmlns:a16="http://schemas.microsoft.com/office/drawing/2014/main" xmlns="" id="{88C83EC0-D4B7-79C1-983C-D9B75A4584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208161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" name="Straight Connector 173">
                <a:extLst>
                  <a:ext uri="{FF2B5EF4-FFF2-40B4-BE49-F238E27FC236}">
                    <a16:creationId xmlns:a16="http://schemas.microsoft.com/office/drawing/2014/main" xmlns="" id="{CA2F8157-F5EC-F954-A308-32BD2DE2D43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74824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" name="Straight Connector 174">
                <a:extLst>
                  <a:ext uri="{FF2B5EF4-FFF2-40B4-BE49-F238E27FC236}">
                    <a16:creationId xmlns:a16="http://schemas.microsoft.com/office/drawing/2014/main" xmlns="" id="{D65CB145-953E-B2D5-207F-AA499EF3D96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44849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" name="Straight Connector 175">
                <a:extLst>
                  <a:ext uri="{FF2B5EF4-FFF2-40B4-BE49-F238E27FC236}">
                    <a16:creationId xmlns:a16="http://schemas.microsoft.com/office/drawing/2014/main" xmlns="" id="{51B2CFAB-58BF-1106-C34C-60EF35A7FEA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42625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" name="Straight Connector 176">
                <a:extLst>
                  <a:ext uri="{FF2B5EF4-FFF2-40B4-BE49-F238E27FC236}">
                    <a16:creationId xmlns:a16="http://schemas.microsoft.com/office/drawing/2014/main" xmlns="" id="{DA1CEBC2-745D-AF52-4243-8052759EAE9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06112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8" name="Straight Connector 177">
                <a:extLst>
                  <a:ext uri="{FF2B5EF4-FFF2-40B4-BE49-F238E27FC236}">
                    <a16:creationId xmlns:a16="http://schemas.microsoft.com/office/drawing/2014/main" xmlns="" id="{A08B7090-4152-ED6F-616A-3532B2B1A36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75981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" name="Straight Connector 178">
                <a:extLst>
                  <a:ext uri="{FF2B5EF4-FFF2-40B4-BE49-F238E27FC236}">
                    <a16:creationId xmlns:a16="http://schemas.microsoft.com/office/drawing/2014/main" xmlns="" id="{C111C077-3F79-3AE7-623A-08ABB15B933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43687" y="38937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" name="Straight Connector 179">
                <a:extLst>
                  <a:ext uri="{FF2B5EF4-FFF2-40B4-BE49-F238E27FC236}">
                    <a16:creationId xmlns:a16="http://schemas.microsoft.com/office/drawing/2014/main" xmlns="" id="{39DC357E-C8E2-F90A-0EBD-E1622F2843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43674" y="3839749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" name="Straight Connector 180">
                <a:extLst>
                  <a:ext uri="{FF2B5EF4-FFF2-40B4-BE49-F238E27FC236}">
                    <a16:creationId xmlns:a16="http://schemas.microsoft.com/office/drawing/2014/main" xmlns="" id="{58DBDFB8-0D7D-34FF-07AF-7DEB66C232C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00599" y="383506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" name="Straight Connector 181">
                <a:extLst>
                  <a:ext uri="{FF2B5EF4-FFF2-40B4-BE49-F238E27FC236}">
                    <a16:creationId xmlns:a16="http://schemas.microsoft.com/office/drawing/2014/main" xmlns="" id="{130F1A40-B13A-8F41-2325-D579AA0DA6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746624" y="3781089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7" name="Straight Connector 182">
                <a:extLst>
                  <a:ext uri="{FF2B5EF4-FFF2-40B4-BE49-F238E27FC236}">
                    <a16:creationId xmlns:a16="http://schemas.microsoft.com/office/drawing/2014/main" xmlns="" id="{99F59A14-817A-CA65-8EAC-8D4BA89F2F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706936" y="3787103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" name="Straight Connector 183">
                <a:extLst>
                  <a:ext uri="{FF2B5EF4-FFF2-40B4-BE49-F238E27FC236}">
                    <a16:creationId xmlns:a16="http://schemas.microsoft.com/office/drawing/2014/main" xmlns="" id="{B1CD74E5-909F-C8E2-5EDC-D84A291130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211636" y="352724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" name="Straight Connector 184">
                <a:extLst>
                  <a:ext uri="{FF2B5EF4-FFF2-40B4-BE49-F238E27FC236}">
                    <a16:creationId xmlns:a16="http://schemas.microsoft.com/office/drawing/2014/main" xmlns="" id="{201C730C-B52A-BEF2-8642-DE5C93407A0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16311" y="2897131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FF7F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44" name="Groupe 943">
            <a:extLst>
              <a:ext uri="{FF2B5EF4-FFF2-40B4-BE49-F238E27FC236}">
                <a16:creationId xmlns:a16="http://schemas.microsoft.com/office/drawing/2014/main" xmlns="" id="{9A158803-4604-794B-C70F-C33F8AEDCB6E}"/>
              </a:ext>
            </a:extLst>
          </p:cNvPr>
          <p:cNvGrpSpPr/>
          <p:nvPr/>
        </p:nvGrpSpPr>
        <p:grpSpPr>
          <a:xfrm>
            <a:off x="1543777" y="2176593"/>
            <a:ext cx="2699563" cy="1771650"/>
            <a:chOff x="1543777" y="1971184"/>
            <a:chExt cx="2699563" cy="1771650"/>
          </a:xfrm>
        </p:grpSpPr>
        <p:sp>
          <p:nvSpPr>
            <p:cNvPr id="627" name="Freeform: Shape 164">
              <a:extLst>
                <a:ext uri="{FF2B5EF4-FFF2-40B4-BE49-F238E27FC236}">
                  <a16:creationId xmlns:a16="http://schemas.microsoft.com/office/drawing/2014/main" xmlns="" id="{369AC358-FC7D-34F7-ABA0-3BDBA0EE7E44}"/>
                </a:ext>
              </a:extLst>
            </p:cNvPr>
            <p:cNvSpPr/>
            <p:nvPr/>
          </p:nvSpPr>
          <p:spPr bwMode="auto">
            <a:xfrm>
              <a:off x="1543777" y="1971184"/>
              <a:ext cx="2699563" cy="1771650"/>
            </a:xfrm>
            <a:custGeom>
              <a:avLst/>
              <a:gdLst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90500 w 3032125"/>
                <a:gd name="connsiteY111" fmla="*/ 95250 h 1771650"/>
                <a:gd name="connsiteX112" fmla="*/ 190500 w 3032125"/>
                <a:gd name="connsiteY112" fmla="*/ 95250 h 1771650"/>
                <a:gd name="connsiteX113" fmla="*/ 114300 w 3032125"/>
                <a:gd name="connsiteY113" fmla="*/ 95250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90500 w 3032125"/>
                <a:gd name="connsiteY111" fmla="*/ 95250 h 1771650"/>
                <a:gd name="connsiteX112" fmla="*/ 190500 w 3032125"/>
                <a:gd name="connsiteY112" fmla="*/ 95250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90500 w 3032125"/>
                <a:gd name="connsiteY111" fmla="*/ 95250 h 1771650"/>
                <a:gd name="connsiteX112" fmla="*/ 147638 w 3032125"/>
                <a:gd name="connsiteY112" fmla="*/ 68262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9050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34950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34950 w 3032125"/>
                <a:gd name="connsiteY109" fmla="*/ 142875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4950 w 3032125"/>
                <a:gd name="connsiteY107" fmla="*/ 180975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31775 w 3032125"/>
                <a:gd name="connsiteY107" fmla="*/ 165100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34950 w 3032125"/>
                <a:gd name="connsiteY106" fmla="*/ 180975 h 1771650"/>
                <a:gd name="connsiteX107" fmla="*/ 265113 w 3032125"/>
                <a:gd name="connsiteY107" fmla="*/ 153987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46063 w 3032125"/>
                <a:gd name="connsiteY106" fmla="*/ 184150 h 1771650"/>
                <a:gd name="connsiteX107" fmla="*/ 265113 w 3032125"/>
                <a:gd name="connsiteY107" fmla="*/ 153987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46063 w 3032125"/>
                <a:gd name="connsiteY106" fmla="*/ 184150 h 1771650"/>
                <a:gd name="connsiteX107" fmla="*/ 257175 w 3032125"/>
                <a:gd name="connsiteY107" fmla="*/ 150812 h 1771650"/>
                <a:gd name="connsiteX108" fmla="*/ 234950 w 3032125"/>
                <a:gd name="connsiteY108" fmla="*/ 142875 h 1771650"/>
                <a:gd name="connsiteX109" fmla="*/ 211137 w 3032125"/>
                <a:gd name="connsiteY109" fmla="*/ 141287 h 1771650"/>
                <a:gd name="connsiteX110" fmla="*/ 214312 w 3032125"/>
                <a:gd name="connsiteY110" fmla="*/ 95250 h 1771650"/>
                <a:gd name="connsiteX111" fmla="*/ 171450 w 3032125"/>
                <a:gd name="connsiteY111" fmla="*/ 95250 h 1771650"/>
                <a:gd name="connsiteX112" fmla="*/ 149225 w 3032125"/>
                <a:gd name="connsiteY112" fmla="*/ 77787 h 1771650"/>
                <a:gd name="connsiteX113" fmla="*/ 117475 w 3032125"/>
                <a:gd name="connsiteY113" fmla="*/ 77788 h 1771650"/>
                <a:gd name="connsiteX114" fmla="*/ 114300 w 3032125"/>
                <a:gd name="connsiteY114" fmla="*/ 53975 h 1771650"/>
                <a:gd name="connsiteX115" fmla="*/ 76200 w 3032125"/>
                <a:gd name="connsiteY115" fmla="*/ 53975 h 1771650"/>
                <a:gd name="connsiteX116" fmla="*/ 76200 w 3032125"/>
                <a:gd name="connsiteY116" fmla="*/ 25400 h 1771650"/>
                <a:gd name="connsiteX117" fmla="*/ 38100 w 3032125"/>
                <a:gd name="connsiteY117" fmla="*/ 25400 h 1771650"/>
                <a:gd name="connsiteX118" fmla="*/ 38100 w 3032125"/>
                <a:gd name="connsiteY118" fmla="*/ 0 h 1771650"/>
                <a:gd name="connsiteX119" fmla="*/ 0 w 3032125"/>
                <a:gd name="connsiteY119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46063 w 3032125"/>
                <a:gd name="connsiteY106" fmla="*/ 184150 h 1771650"/>
                <a:gd name="connsiteX107" fmla="*/ 234950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71450 h 1771650"/>
                <a:gd name="connsiteX106" fmla="*/ 246063 w 3032125"/>
                <a:gd name="connsiteY106" fmla="*/ 184150 h 1771650"/>
                <a:gd name="connsiteX107" fmla="*/ 249237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46063 w 3032125"/>
                <a:gd name="connsiteY106" fmla="*/ 184150 h 1771650"/>
                <a:gd name="connsiteX107" fmla="*/ 249237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84150 h 1771650"/>
                <a:gd name="connsiteX107" fmla="*/ 249237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84150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42888 w 3032125"/>
                <a:gd name="connsiteY106" fmla="*/ 174625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307975 w 3032125"/>
                <a:gd name="connsiteY106" fmla="*/ 153988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44475 w 3032125"/>
                <a:gd name="connsiteY106" fmla="*/ 174626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2875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62000 w 3032125"/>
                <a:gd name="connsiteY75" fmla="*/ 809625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55650 w 3032125"/>
                <a:gd name="connsiteY75" fmla="*/ 782637 h 1771650"/>
                <a:gd name="connsiteX76" fmla="*/ 720725 w 3032125"/>
                <a:gd name="connsiteY76" fmla="*/ 80962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55650 w 3032125"/>
                <a:gd name="connsiteY75" fmla="*/ 782637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77875 w 3032125"/>
                <a:gd name="connsiteY74" fmla="*/ 825500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52475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22325 w 3032125"/>
                <a:gd name="connsiteY73" fmla="*/ 825500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62075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3507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66875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66875 w 3032125"/>
                <a:gd name="connsiteY32" fmla="*/ 1438275 h 1771650"/>
                <a:gd name="connsiteX33" fmla="*/ 1657350 w 3032125"/>
                <a:gd name="connsiteY33" fmla="*/ 1412875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52588 w 3032125"/>
                <a:gd name="connsiteY32" fmla="*/ 1438275 h 1771650"/>
                <a:gd name="connsiteX33" fmla="*/ 1657350 w 3032125"/>
                <a:gd name="connsiteY33" fmla="*/ 1412875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727200 w 3032125"/>
                <a:gd name="connsiteY31" fmla="*/ 1438275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27200 w 3032125"/>
                <a:gd name="connsiteY30" fmla="*/ 1476375 h 1771650"/>
                <a:gd name="connsiteX31" fmla="*/ 1697037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06563 w 3032125"/>
                <a:gd name="connsiteY30" fmla="*/ 1477962 h 1771650"/>
                <a:gd name="connsiteX31" fmla="*/ 1697037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06563 w 3032125"/>
                <a:gd name="connsiteY30" fmla="*/ 1477962 h 1771650"/>
                <a:gd name="connsiteX31" fmla="*/ 1709737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06563 w 3032125"/>
                <a:gd name="connsiteY30" fmla="*/ 1477962 h 1771650"/>
                <a:gd name="connsiteX31" fmla="*/ 1700212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  <a:gd name="connsiteX0" fmla="*/ 3032125 w 3032125"/>
                <a:gd name="connsiteY0" fmla="*/ 1771650 h 1771650"/>
                <a:gd name="connsiteX1" fmla="*/ 2771775 w 3032125"/>
                <a:gd name="connsiteY1" fmla="*/ 1771650 h 1771650"/>
                <a:gd name="connsiteX2" fmla="*/ 2771775 w 3032125"/>
                <a:gd name="connsiteY2" fmla="*/ 1727200 h 1771650"/>
                <a:gd name="connsiteX3" fmla="*/ 2527300 w 3032125"/>
                <a:gd name="connsiteY3" fmla="*/ 1727200 h 1771650"/>
                <a:gd name="connsiteX4" fmla="*/ 2527300 w 3032125"/>
                <a:gd name="connsiteY4" fmla="*/ 1727200 h 1771650"/>
                <a:gd name="connsiteX5" fmla="*/ 2527300 w 3032125"/>
                <a:gd name="connsiteY5" fmla="*/ 1701800 h 1771650"/>
                <a:gd name="connsiteX6" fmla="*/ 2435225 w 3032125"/>
                <a:gd name="connsiteY6" fmla="*/ 1701800 h 1771650"/>
                <a:gd name="connsiteX7" fmla="*/ 2435225 w 3032125"/>
                <a:gd name="connsiteY7" fmla="*/ 1685925 h 1771650"/>
                <a:gd name="connsiteX8" fmla="*/ 2314575 w 3032125"/>
                <a:gd name="connsiteY8" fmla="*/ 1685925 h 1771650"/>
                <a:gd name="connsiteX9" fmla="*/ 2314575 w 3032125"/>
                <a:gd name="connsiteY9" fmla="*/ 1663700 h 1771650"/>
                <a:gd name="connsiteX10" fmla="*/ 2257425 w 3032125"/>
                <a:gd name="connsiteY10" fmla="*/ 1663700 h 1771650"/>
                <a:gd name="connsiteX11" fmla="*/ 2257425 w 3032125"/>
                <a:gd name="connsiteY11" fmla="*/ 1631950 h 1771650"/>
                <a:gd name="connsiteX12" fmla="*/ 2193925 w 3032125"/>
                <a:gd name="connsiteY12" fmla="*/ 1631950 h 1771650"/>
                <a:gd name="connsiteX13" fmla="*/ 2193925 w 3032125"/>
                <a:gd name="connsiteY13" fmla="*/ 1631950 h 1771650"/>
                <a:gd name="connsiteX14" fmla="*/ 2149475 w 3032125"/>
                <a:gd name="connsiteY14" fmla="*/ 1631950 h 1771650"/>
                <a:gd name="connsiteX15" fmla="*/ 2149475 w 3032125"/>
                <a:gd name="connsiteY15" fmla="*/ 1612900 h 1771650"/>
                <a:gd name="connsiteX16" fmla="*/ 2079625 w 3032125"/>
                <a:gd name="connsiteY16" fmla="*/ 1612900 h 1771650"/>
                <a:gd name="connsiteX17" fmla="*/ 2079625 w 3032125"/>
                <a:gd name="connsiteY17" fmla="*/ 1612900 h 1771650"/>
                <a:gd name="connsiteX18" fmla="*/ 2079625 w 3032125"/>
                <a:gd name="connsiteY18" fmla="*/ 1587500 h 1771650"/>
                <a:gd name="connsiteX19" fmla="*/ 2000250 w 3032125"/>
                <a:gd name="connsiteY19" fmla="*/ 1587500 h 1771650"/>
                <a:gd name="connsiteX20" fmla="*/ 2000250 w 3032125"/>
                <a:gd name="connsiteY20" fmla="*/ 1571625 h 1771650"/>
                <a:gd name="connsiteX21" fmla="*/ 1978025 w 3032125"/>
                <a:gd name="connsiteY21" fmla="*/ 1571625 h 1771650"/>
                <a:gd name="connsiteX22" fmla="*/ 1978025 w 3032125"/>
                <a:gd name="connsiteY22" fmla="*/ 1543050 h 1771650"/>
                <a:gd name="connsiteX23" fmla="*/ 1905000 w 3032125"/>
                <a:gd name="connsiteY23" fmla="*/ 1543050 h 1771650"/>
                <a:gd name="connsiteX24" fmla="*/ 1905000 w 3032125"/>
                <a:gd name="connsiteY24" fmla="*/ 1524000 h 1771650"/>
                <a:gd name="connsiteX25" fmla="*/ 1822450 w 3032125"/>
                <a:gd name="connsiteY25" fmla="*/ 1524000 h 1771650"/>
                <a:gd name="connsiteX26" fmla="*/ 1822450 w 3032125"/>
                <a:gd name="connsiteY26" fmla="*/ 1524000 h 1771650"/>
                <a:gd name="connsiteX27" fmla="*/ 1822450 w 3032125"/>
                <a:gd name="connsiteY27" fmla="*/ 1501775 h 1771650"/>
                <a:gd name="connsiteX28" fmla="*/ 1784350 w 3032125"/>
                <a:gd name="connsiteY28" fmla="*/ 1501775 h 1771650"/>
                <a:gd name="connsiteX29" fmla="*/ 1784350 w 3032125"/>
                <a:gd name="connsiteY29" fmla="*/ 1476375 h 1771650"/>
                <a:gd name="connsiteX30" fmla="*/ 1701800 w 3032125"/>
                <a:gd name="connsiteY30" fmla="*/ 1476375 h 1771650"/>
                <a:gd name="connsiteX31" fmla="*/ 1700212 w 3032125"/>
                <a:gd name="connsiteY31" fmla="*/ 1436688 h 1771650"/>
                <a:gd name="connsiteX32" fmla="*/ 1652588 w 3032125"/>
                <a:gd name="connsiteY32" fmla="*/ 1438275 h 1771650"/>
                <a:gd name="connsiteX33" fmla="*/ 1651000 w 3032125"/>
                <a:gd name="connsiteY33" fmla="*/ 1416050 h 1771650"/>
                <a:gd name="connsiteX34" fmla="*/ 1606550 w 3032125"/>
                <a:gd name="connsiteY34" fmla="*/ 1416050 h 1771650"/>
                <a:gd name="connsiteX35" fmla="*/ 1606550 w 3032125"/>
                <a:gd name="connsiteY35" fmla="*/ 1403350 h 1771650"/>
                <a:gd name="connsiteX36" fmla="*/ 1524000 w 3032125"/>
                <a:gd name="connsiteY36" fmla="*/ 1403350 h 1771650"/>
                <a:gd name="connsiteX37" fmla="*/ 1524000 w 3032125"/>
                <a:gd name="connsiteY37" fmla="*/ 1352550 h 1771650"/>
                <a:gd name="connsiteX38" fmla="*/ 1485900 w 3032125"/>
                <a:gd name="connsiteY38" fmla="*/ 1352550 h 1771650"/>
                <a:gd name="connsiteX39" fmla="*/ 1485900 w 3032125"/>
                <a:gd name="connsiteY39" fmla="*/ 1298575 h 1771650"/>
                <a:gd name="connsiteX40" fmla="*/ 1441450 w 3032125"/>
                <a:gd name="connsiteY40" fmla="*/ 1298575 h 1771650"/>
                <a:gd name="connsiteX41" fmla="*/ 1441450 w 3032125"/>
                <a:gd name="connsiteY41" fmla="*/ 1270000 h 1771650"/>
                <a:gd name="connsiteX42" fmla="*/ 1409700 w 3032125"/>
                <a:gd name="connsiteY42" fmla="*/ 1270000 h 1771650"/>
                <a:gd name="connsiteX43" fmla="*/ 1409700 w 3032125"/>
                <a:gd name="connsiteY43" fmla="*/ 1260475 h 1771650"/>
                <a:gd name="connsiteX44" fmla="*/ 1362075 w 3032125"/>
                <a:gd name="connsiteY44" fmla="*/ 1260475 h 1771650"/>
                <a:gd name="connsiteX45" fmla="*/ 1362075 w 3032125"/>
                <a:gd name="connsiteY45" fmla="*/ 1228725 h 1771650"/>
                <a:gd name="connsiteX46" fmla="*/ 1341437 w 3032125"/>
                <a:gd name="connsiteY46" fmla="*/ 1228725 h 1771650"/>
                <a:gd name="connsiteX47" fmla="*/ 1336675 w 3032125"/>
                <a:gd name="connsiteY47" fmla="*/ 1203325 h 1771650"/>
                <a:gd name="connsiteX48" fmla="*/ 1304925 w 3032125"/>
                <a:gd name="connsiteY48" fmla="*/ 1203325 h 1771650"/>
                <a:gd name="connsiteX49" fmla="*/ 1304925 w 3032125"/>
                <a:gd name="connsiteY49" fmla="*/ 1184275 h 1771650"/>
                <a:gd name="connsiteX50" fmla="*/ 1263650 w 3032125"/>
                <a:gd name="connsiteY50" fmla="*/ 1184275 h 1771650"/>
                <a:gd name="connsiteX51" fmla="*/ 1263650 w 3032125"/>
                <a:gd name="connsiteY51" fmla="*/ 1152525 h 1771650"/>
                <a:gd name="connsiteX52" fmla="*/ 1222375 w 3032125"/>
                <a:gd name="connsiteY52" fmla="*/ 1152525 h 1771650"/>
                <a:gd name="connsiteX53" fmla="*/ 1222375 w 3032125"/>
                <a:gd name="connsiteY53" fmla="*/ 1127125 h 1771650"/>
                <a:gd name="connsiteX54" fmla="*/ 1171575 w 3032125"/>
                <a:gd name="connsiteY54" fmla="*/ 1127125 h 1771650"/>
                <a:gd name="connsiteX55" fmla="*/ 1171575 w 3032125"/>
                <a:gd name="connsiteY55" fmla="*/ 1098550 h 1771650"/>
                <a:gd name="connsiteX56" fmla="*/ 1155700 w 3032125"/>
                <a:gd name="connsiteY56" fmla="*/ 1098550 h 1771650"/>
                <a:gd name="connsiteX57" fmla="*/ 1155700 w 3032125"/>
                <a:gd name="connsiteY57" fmla="*/ 1066800 h 1771650"/>
                <a:gd name="connsiteX58" fmla="*/ 1095375 w 3032125"/>
                <a:gd name="connsiteY58" fmla="*/ 1066800 h 1771650"/>
                <a:gd name="connsiteX59" fmla="*/ 1095375 w 3032125"/>
                <a:gd name="connsiteY59" fmla="*/ 1047750 h 1771650"/>
                <a:gd name="connsiteX60" fmla="*/ 1076325 w 3032125"/>
                <a:gd name="connsiteY60" fmla="*/ 1047750 h 1771650"/>
                <a:gd name="connsiteX61" fmla="*/ 1076325 w 3032125"/>
                <a:gd name="connsiteY61" fmla="*/ 1022350 h 1771650"/>
                <a:gd name="connsiteX62" fmla="*/ 1022350 w 3032125"/>
                <a:gd name="connsiteY62" fmla="*/ 1022350 h 1771650"/>
                <a:gd name="connsiteX63" fmla="*/ 1022350 w 3032125"/>
                <a:gd name="connsiteY63" fmla="*/ 984250 h 1771650"/>
                <a:gd name="connsiteX64" fmla="*/ 987425 w 3032125"/>
                <a:gd name="connsiteY64" fmla="*/ 984250 h 1771650"/>
                <a:gd name="connsiteX65" fmla="*/ 987425 w 3032125"/>
                <a:gd name="connsiteY65" fmla="*/ 952500 h 1771650"/>
                <a:gd name="connsiteX66" fmla="*/ 942975 w 3032125"/>
                <a:gd name="connsiteY66" fmla="*/ 952500 h 1771650"/>
                <a:gd name="connsiteX67" fmla="*/ 942975 w 3032125"/>
                <a:gd name="connsiteY67" fmla="*/ 927100 h 1771650"/>
                <a:gd name="connsiteX68" fmla="*/ 898525 w 3032125"/>
                <a:gd name="connsiteY68" fmla="*/ 927100 h 1771650"/>
                <a:gd name="connsiteX69" fmla="*/ 898525 w 3032125"/>
                <a:gd name="connsiteY69" fmla="*/ 889000 h 1771650"/>
                <a:gd name="connsiteX70" fmla="*/ 844550 w 3032125"/>
                <a:gd name="connsiteY70" fmla="*/ 889000 h 1771650"/>
                <a:gd name="connsiteX71" fmla="*/ 844550 w 3032125"/>
                <a:gd name="connsiteY71" fmla="*/ 854075 h 1771650"/>
                <a:gd name="connsiteX72" fmla="*/ 822325 w 3032125"/>
                <a:gd name="connsiteY72" fmla="*/ 854075 h 1771650"/>
                <a:gd name="connsiteX73" fmla="*/ 817562 w 3032125"/>
                <a:gd name="connsiteY73" fmla="*/ 820738 h 1771650"/>
                <a:gd name="connsiteX74" fmla="*/ 763587 w 3032125"/>
                <a:gd name="connsiteY74" fmla="*/ 820738 h 1771650"/>
                <a:gd name="connsiteX75" fmla="*/ 758825 w 3032125"/>
                <a:gd name="connsiteY75" fmla="*/ 792162 h 1771650"/>
                <a:gd name="connsiteX76" fmla="*/ 719137 w 3032125"/>
                <a:gd name="connsiteY76" fmla="*/ 790575 h 1771650"/>
                <a:gd name="connsiteX77" fmla="*/ 720725 w 3032125"/>
                <a:gd name="connsiteY77" fmla="*/ 739775 h 1771650"/>
                <a:gd name="connsiteX78" fmla="*/ 701675 w 3032125"/>
                <a:gd name="connsiteY78" fmla="*/ 739775 h 1771650"/>
                <a:gd name="connsiteX79" fmla="*/ 701675 w 3032125"/>
                <a:gd name="connsiteY79" fmla="*/ 701675 h 1771650"/>
                <a:gd name="connsiteX80" fmla="*/ 660400 w 3032125"/>
                <a:gd name="connsiteY80" fmla="*/ 701675 h 1771650"/>
                <a:gd name="connsiteX81" fmla="*/ 660400 w 3032125"/>
                <a:gd name="connsiteY81" fmla="*/ 673100 h 1771650"/>
                <a:gd name="connsiteX82" fmla="*/ 622300 w 3032125"/>
                <a:gd name="connsiteY82" fmla="*/ 673100 h 1771650"/>
                <a:gd name="connsiteX83" fmla="*/ 622300 w 3032125"/>
                <a:gd name="connsiteY83" fmla="*/ 631825 h 1771650"/>
                <a:gd name="connsiteX84" fmla="*/ 587375 w 3032125"/>
                <a:gd name="connsiteY84" fmla="*/ 631825 h 1771650"/>
                <a:gd name="connsiteX85" fmla="*/ 587375 w 3032125"/>
                <a:gd name="connsiteY85" fmla="*/ 606425 h 1771650"/>
                <a:gd name="connsiteX86" fmla="*/ 568325 w 3032125"/>
                <a:gd name="connsiteY86" fmla="*/ 606425 h 1771650"/>
                <a:gd name="connsiteX87" fmla="*/ 568325 w 3032125"/>
                <a:gd name="connsiteY87" fmla="*/ 565150 h 1771650"/>
                <a:gd name="connsiteX88" fmla="*/ 542925 w 3032125"/>
                <a:gd name="connsiteY88" fmla="*/ 565150 h 1771650"/>
                <a:gd name="connsiteX89" fmla="*/ 542925 w 3032125"/>
                <a:gd name="connsiteY89" fmla="*/ 527050 h 1771650"/>
                <a:gd name="connsiteX90" fmla="*/ 504825 w 3032125"/>
                <a:gd name="connsiteY90" fmla="*/ 527050 h 1771650"/>
                <a:gd name="connsiteX91" fmla="*/ 504825 w 3032125"/>
                <a:gd name="connsiteY91" fmla="*/ 485775 h 1771650"/>
                <a:gd name="connsiteX92" fmla="*/ 498475 w 3032125"/>
                <a:gd name="connsiteY92" fmla="*/ 485775 h 1771650"/>
                <a:gd name="connsiteX93" fmla="*/ 498475 w 3032125"/>
                <a:gd name="connsiteY93" fmla="*/ 444500 h 1771650"/>
                <a:gd name="connsiteX94" fmla="*/ 447675 w 3032125"/>
                <a:gd name="connsiteY94" fmla="*/ 444500 h 1771650"/>
                <a:gd name="connsiteX95" fmla="*/ 447675 w 3032125"/>
                <a:gd name="connsiteY95" fmla="*/ 403225 h 1771650"/>
                <a:gd name="connsiteX96" fmla="*/ 428625 w 3032125"/>
                <a:gd name="connsiteY96" fmla="*/ 403225 h 1771650"/>
                <a:gd name="connsiteX97" fmla="*/ 428625 w 3032125"/>
                <a:gd name="connsiteY97" fmla="*/ 358775 h 1771650"/>
                <a:gd name="connsiteX98" fmla="*/ 400050 w 3032125"/>
                <a:gd name="connsiteY98" fmla="*/ 358775 h 1771650"/>
                <a:gd name="connsiteX99" fmla="*/ 400050 w 3032125"/>
                <a:gd name="connsiteY99" fmla="*/ 307975 h 1771650"/>
                <a:gd name="connsiteX100" fmla="*/ 355600 w 3032125"/>
                <a:gd name="connsiteY100" fmla="*/ 307975 h 1771650"/>
                <a:gd name="connsiteX101" fmla="*/ 355600 w 3032125"/>
                <a:gd name="connsiteY101" fmla="*/ 257175 h 1771650"/>
                <a:gd name="connsiteX102" fmla="*/ 292100 w 3032125"/>
                <a:gd name="connsiteY102" fmla="*/ 257175 h 1771650"/>
                <a:gd name="connsiteX103" fmla="*/ 292100 w 3032125"/>
                <a:gd name="connsiteY103" fmla="*/ 228600 h 1771650"/>
                <a:gd name="connsiteX104" fmla="*/ 292100 w 3032125"/>
                <a:gd name="connsiteY104" fmla="*/ 228600 h 1771650"/>
                <a:gd name="connsiteX105" fmla="*/ 292100 w 3032125"/>
                <a:gd name="connsiteY105" fmla="*/ 187325 h 1771650"/>
                <a:gd name="connsiteX106" fmla="*/ 252413 w 3032125"/>
                <a:gd name="connsiteY106" fmla="*/ 173039 h 1771650"/>
                <a:gd name="connsiteX107" fmla="*/ 253999 w 3032125"/>
                <a:gd name="connsiteY107" fmla="*/ 147637 h 1771650"/>
                <a:gd name="connsiteX108" fmla="*/ 211137 w 3032125"/>
                <a:gd name="connsiteY108" fmla="*/ 141287 h 1771650"/>
                <a:gd name="connsiteX109" fmla="*/ 214312 w 3032125"/>
                <a:gd name="connsiteY109" fmla="*/ 95250 h 1771650"/>
                <a:gd name="connsiteX110" fmla="*/ 171450 w 3032125"/>
                <a:gd name="connsiteY110" fmla="*/ 95250 h 1771650"/>
                <a:gd name="connsiteX111" fmla="*/ 149225 w 3032125"/>
                <a:gd name="connsiteY111" fmla="*/ 77787 h 1771650"/>
                <a:gd name="connsiteX112" fmla="*/ 117475 w 3032125"/>
                <a:gd name="connsiteY112" fmla="*/ 77788 h 1771650"/>
                <a:gd name="connsiteX113" fmla="*/ 114300 w 3032125"/>
                <a:gd name="connsiteY113" fmla="*/ 53975 h 1771650"/>
                <a:gd name="connsiteX114" fmla="*/ 76200 w 3032125"/>
                <a:gd name="connsiteY114" fmla="*/ 53975 h 1771650"/>
                <a:gd name="connsiteX115" fmla="*/ 76200 w 3032125"/>
                <a:gd name="connsiteY115" fmla="*/ 25400 h 1771650"/>
                <a:gd name="connsiteX116" fmla="*/ 38100 w 3032125"/>
                <a:gd name="connsiteY116" fmla="*/ 25400 h 1771650"/>
                <a:gd name="connsiteX117" fmla="*/ 38100 w 3032125"/>
                <a:gd name="connsiteY117" fmla="*/ 0 h 1771650"/>
                <a:gd name="connsiteX118" fmla="*/ 0 w 3032125"/>
                <a:gd name="connsiteY118" fmla="*/ 0 h 17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3032125" h="1771650">
                  <a:moveTo>
                    <a:pt x="3032125" y="1771650"/>
                  </a:moveTo>
                  <a:lnTo>
                    <a:pt x="2771775" y="1771650"/>
                  </a:lnTo>
                  <a:lnTo>
                    <a:pt x="2771775" y="1727200"/>
                  </a:lnTo>
                  <a:lnTo>
                    <a:pt x="2527300" y="1727200"/>
                  </a:lnTo>
                  <a:lnTo>
                    <a:pt x="2527300" y="1727200"/>
                  </a:lnTo>
                  <a:lnTo>
                    <a:pt x="2527300" y="1701800"/>
                  </a:lnTo>
                  <a:lnTo>
                    <a:pt x="2435225" y="1701800"/>
                  </a:lnTo>
                  <a:lnTo>
                    <a:pt x="2435225" y="1685925"/>
                  </a:lnTo>
                  <a:lnTo>
                    <a:pt x="2314575" y="1685925"/>
                  </a:lnTo>
                  <a:lnTo>
                    <a:pt x="2314575" y="1663700"/>
                  </a:lnTo>
                  <a:lnTo>
                    <a:pt x="2257425" y="1663700"/>
                  </a:lnTo>
                  <a:lnTo>
                    <a:pt x="2257425" y="1631950"/>
                  </a:lnTo>
                  <a:lnTo>
                    <a:pt x="2193925" y="1631950"/>
                  </a:lnTo>
                  <a:lnTo>
                    <a:pt x="2193925" y="1631950"/>
                  </a:lnTo>
                  <a:lnTo>
                    <a:pt x="2149475" y="1631950"/>
                  </a:lnTo>
                  <a:lnTo>
                    <a:pt x="2149475" y="1612900"/>
                  </a:lnTo>
                  <a:lnTo>
                    <a:pt x="2079625" y="1612900"/>
                  </a:lnTo>
                  <a:lnTo>
                    <a:pt x="2079625" y="1612900"/>
                  </a:lnTo>
                  <a:lnTo>
                    <a:pt x="2079625" y="1587500"/>
                  </a:lnTo>
                  <a:lnTo>
                    <a:pt x="2000250" y="1587500"/>
                  </a:lnTo>
                  <a:lnTo>
                    <a:pt x="2000250" y="1571625"/>
                  </a:lnTo>
                  <a:lnTo>
                    <a:pt x="1978025" y="1571625"/>
                  </a:lnTo>
                  <a:lnTo>
                    <a:pt x="1978025" y="1543050"/>
                  </a:lnTo>
                  <a:lnTo>
                    <a:pt x="1905000" y="1543050"/>
                  </a:lnTo>
                  <a:lnTo>
                    <a:pt x="1905000" y="1524000"/>
                  </a:lnTo>
                  <a:lnTo>
                    <a:pt x="1822450" y="1524000"/>
                  </a:lnTo>
                  <a:lnTo>
                    <a:pt x="1822450" y="1524000"/>
                  </a:lnTo>
                  <a:lnTo>
                    <a:pt x="1822450" y="1501775"/>
                  </a:lnTo>
                  <a:lnTo>
                    <a:pt x="1784350" y="1501775"/>
                  </a:lnTo>
                  <a:lnTo>
                    <a:pt x="1784350" y="1476375"/>
                  </a:lnTo>
                  <a:lnTo>
                    <a:pt x="1701800" y="1476375"/>
                  </a:lnTo>
                  <a:cubicBezTo>
                    <a:pt x="1701271" y="1463146"/>
                    <a:pt x="1700741" y="1449917"/>
                    <a:pt x="1700212" y="1436688"/>
                  </a:cubicBezTo>
                  <a:lnTo>
                    <a:pt x="1652588" y="1438275"/>
                  </a:lnTo>
                  <a:lnTo>
                    <a:pt x="1651000" y="1416050"/>
                  </a:lnTo>
                  <a:lnTo>
                    <a:pt x="1606550" y="1416050"/>
                  </a:lnTo>
                  <a:lnTo>
                    <a:pt x="1606550" y="1403350"/>
                  </a:lnTo>
                  <a:lnTo>
                    <a:pt x="1524000" y="1403350"/>
                  </a:lnTo>
                  <a:lnTo>
                    <a:pt x="1524000" y="1352550"/>
                  </a:lnTo>
                  <a:lnTo>
                    <a:pt x="1485900" y="1352550"/>
                  </a:lnTo>
                  <a:lnTo>
                    <a:pt x="1485900" y="1298575"/>
                  </a:lnTo>
                  <a:lnTo>
                    <a:pt x="1441450" y="1298575"/>
                  </a:lnTo>
                  <a:lnTo>
                    <a:pt x="1441450" y="1270000"/>
                  </a:lnTo>
                  <a:lnTo>
                    <a:pt x="1409700" y="1270000"/>
                  </a:lnTo>
                  <a:lnTo>
                    <a:pt x="1409700" y="1260475"/>
                  </a:lnTo>
                  <a:lnTo>
                    <a:pt x="1362075" y="1260475"/>
                  </a:lnTo>
                  <a:lnTo>
                    <a:pt x="1362075" y="1228725"/>
                  </a:lnTo>
                  <a:lnTo>
                    <a:pt x="1341437" y="1228725"/>
                  </a:lnTo>
                  <a:lnTo>
                    <a:pt x="1336675" y="1203325"/>
                  </a:lnTo>
                  <a:lnTo>
                    <a:pt x="1304925" y="1203325"/>
                  </a:lnTo>
                  <a:lnTo>
                    <a:pt x="1304925" y="1184275"/>
                  </a:lnTo>
                  <a:lnTo>
                    <a:pt x="1263650" y="1184275"/>
                  </a:lnTo>
                  <a:lnTo>
                    <a:pt x="1263650" y="1152525"/>
                  </a:lnTo>
                  <a:lnTo>
                    <a:pt x="1222375" y="1152525"/>
                  </a:lnTo>
                  <a:lnTo>
                    <a:pt x="1222375" y="1127125"/>
                  </a:lnTo>
                  <a:lnTo>
                    <a:pt x="1171575" y="1127125"/>
                  </a:lnTo>
                  <a:lnTo>
                    <a:pt x="1171575" y="1098550"/>
                  </a:lnTo>
                  <a:lnTo>
                    <a:pt x="1155700" y="1098550"/>
                  </a:lnTo>
                  <a:lnTo>
                    <a:pt x="1155700" y="1066800"/>
                  </a:lnTo>
                  <a:lnTo>
                    <a:pt x="1095375" y="1066800"/>
                  </a:lnTo>
                  <a:lnTo>
                    <a:pt x="1095375" y="1047750"/>
                  </a:lnTo>
                  <a:lnTo>
                    <a:pt x="1076325" y="1047750"/>
                  </a:lnTo>
                  <a:lnTo>
                    <a:pt x="1076325" y="1022350"/>
                  </a:lnTo>
                  <a:lnTo>
                    <a:pt x="1022350" y="1022350"/>
                  </a:lnTo>
                  <a:lnTo>
                    <a:pt x="1022350" y="984250"/>
                  </a:lnTo>
                  <a:lnTo>
                    <a:pt x="987425" y="984250"/>
                  </a:lnTo>
                  <a:lnTo>
                    <a:pt x="987425" y="952500"/>
                  </a:lnTo>
                  <a:lnTo>
                    <a:pt x="942975" y="952500"/>
                  </a:lnTo>
                  <a:lnTo>
                    <a:pt x="942975" y="927100"/>
                  </a:lnTo>
                  <a:lnTo>
                    <a:pt x="898525" y="927100"/>
                  </a:lnTo>
                  <a:lnTo>
                    <a:pt x="898525" y="889000"/>
                  </a:lnTo>
                  <a:lnTo>
                    <a:pt x="844550" y="889000"/>
                  </a:lnTo>
                  <a:lnTo>
                    <a:pt x="844550" y="854075"/>
                  </a:lnTo>
                  <a:lnTo>
                    <a:pt x="822325" y="854075"/>
                  </a:lnTo>
                  <a:lnTo>
                    <a:pt x="817562" y="820738"/>
                  </a:lnTo>
                  <a:lnTo>
                    <a:pt x="763587" y="820738"/>
                  </a:lnTo>
                  <a:lnTo>
                    <a:pt x="758825" y="792162"/>
                  </a:lnTo>
                  <a:lnTo>
                    <a:pt x="719137" y="790575"/>
                  </a:lnTo>
                  <a:cubicBezTo>
                    <a:pt x="719666" y="773642"/>
                    <a:pt x="720196" y="756708"/>
                    <a:pt x="720725" y="739775"/>
                  </a:cubicBezTo>
                  <a:lnTo>
                    <a:pt x="701675" y="739775"/>
                  </a:lnTo>
                  <a:lnTo>
                    <a:pt x="701675" y="701675"/>
                  </a:lnTo>
                  <a:lnTo>
                    <a:pt x="660400" y="701675"/>
                  </a:lnTo>
                  <a:lnTo>
                    <a:pt x="660400" y="673100"/>
                  </a:lnTo>
                  <a:lnTo>
                    <a:pt x="622300" y="673100"/>
                  </a:lnTo>
                  <a:lnTo>
                    <a:pt x="622300" y="631825"/>
                  </a:lnTo>
                  <a:lnTo>
                    <a:pt x="587375" y="631825"/>
                  </a:lnTo>
                  <a:lnTo>
                    <a:pt x="587375" y="606425"/>
                  </a:lnTo>
                  <a:lnTo>
                    <a:pt x="568325" y="606425"/>
                  </a:lnTo>
                  <a:lnTo>
                    <a:pt x="568325" y="565150"/>
                  </a:lnTo>
                  <a:lnTo>
                    <a:pt x="542925" y="565150"/>
                  </a:lnTo>
                  <a:lnTo>
                    <a:pt x="542925" y="527050"/>
                  </a:lnTo>
                  <a:lnTo>
                    <a:pt x="504825" y="527050"/>
                  </a:lnTo>
                  <a:lnTo>
                    <a:pt x="504825" y="485775"/>
                  </a:lnTo>
                  <a:lnTo>
                    <a:pt x="498475" y="485775"/>
                  </a:lnTo>
                  <a:lnTo>
                    <a:pt x="498475" y="444500"/>
                  </a:lnTo>
                  <a:lnTo>
                    <a:pt x="447675" y="444500"/>
                  </a:lnTo>
                  <a:lnTo>
                    <a:pt x="447675" y="403225"/>
                  </a:lnTo>
                  <a:lnTo>
                    <a:pt x="428625" y="403225"/>
                  </a:lnTo>
                  <a:lnTo>
                    <a:pt x="428625" y="358775"/>
                  </a:lnTo>
                  <a:lnTo>
                    <a:pt x="400050" y="358775"/>
                  </a:lnTo>
                  <a:lnTo>
                    <a:pt x="400050" y="307975"/>
                  </a:lnTo>
                  <a:lnTo>
                    <a:pt x="355600" y="307975"/>
                  </a:lnTo>
                  <a:lnTo>
                    <a:pt x="355600" y="257175"/>
                  </a:lnTo>
                  <a:lnTo>
                    <a:pt x="292100" y="257175"/>
                  </a:lnTo>
                  <a:lnTo>
                    <a:pt x="292100" y="228600"/>
                  </a:lnTo>
                  <a:lnTo>
                    <a:pt x="292100" y="228600"/>
                  </a:lnTo>
                  <a:lnTo>
                    <a:pt x="292100" y="187325"/>
                  </a:lnTo>
                  <a:cubicBezTo>
                    <a:pt x="237083" y="197034"/>
                    <a:pt x="273858" y="173039"/>
                    <a:pt x="252413" y="173039"/>
                  </a:cubicBezTo>
                  <a:cubicBezTo>
                    <a:pt x="252942" y="159281"/>
                    <a:pt x="253470" y="161395"/>
                    <a:pt x="253999" y="147637"/>
                  </a:cubicBezTo>
                  <a:lnTo>
                    <a:pt x="211137" y="141287"/>
                  </a:lnTo>
                  <a:lnTo>
                    <a:pt x="214312" y="95250"/>
                  </a:lnTo>
                  <a:lnTo>
                    <a:pt x="171450" y="95250"/>
                  </a:lnTo>
                  <a:lnTo>
                    <a:pt x="149225" y="77787"/>
                  </a:lnTo>
                  <a:lnTo>
                    <a:pt x="117475" y="77788"/>
                  </a:lnTo>
                  <a:lnTo>
                    <a:pt x="114300" y="53975"/>
                  </a:lnTo>
                  <a:lnTo>
                    <a:pt x="76200" y="53975"/>
                  </a:lnTo>
                  <a:lnTo>
                    <a:pt x="76200" y="25400"/>
                  </a:lnTo>
                  <a:lnTo>
                    <a:pt x="38100" y="25400"/>
                  </a:ln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943" name="Groupe 942">
              <a:extLst>
                <a:ext uri="{FF2B5EF4-FFF2-40B4-BE49-F238E27FC236}">
                  <a16:creationId xmlns:a16="http://schemas.microsoft.com/office/drawing/2014/main" xmlns="" id="{170BA6C8-C096-9678-F835-AC2F4143959B}"/>
                </a:ext>
              </a:extLst>
            </p:cNvPr>
            <p:cNvGrpSpPr/>
            <p:nvPr/>
          </p:nvGrpSpPr>
          <p:grpSpPr>
            <a:xfrm>
              <a:off x="1719076" y="1999667"/>
              <a:ext cx="2518465" cy="1743167"/>
              <a:chOff x="2051174" y="1999667"/>
              <a:chExt cx="2518465" cy="1743167"/>
            </a:xfrm>
          </p:grpSpPr>
          <p:cxnSp>
            <p:nvCxnSpPr>
              <p:cNvPr id="710" name="Straight Connector 185">
                <a:extLst>
                  <a:ext uri="{FF2B5EF4-FFF2-40B4-BE49-F238E27FC236}">
                    <a16:creationId xmlns:a16="http://schemas.microsoft.com/office/drawing/2014/main" xmlns="" id="{A607854D-288A-AE59-421F-59A23C9419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070224" y="2044365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" name="Straight Connector 186">
                <a:extLst>
                  <a:ext uri="{FF2B5EF4-FFF2-40B4-BE49-F238E27FC236}">
                    <a16:creationId xmlns:a16="http://schemas.microsoft.com/office/drawing/2014/main" xmlns="" id="{9FC036F9-0360-5975-AAB6-DA7B1A36AC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051174" y="1999667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2" name="Straight Connector 187">
                <a:extLst>
                  <a:ext uri="{FF2B5EF4-FFF2-40B4-BE49-F238E27FC236}">
                    <a16:creationId xmlns:a16="http://schemas.microsoft.com/office/drawing/2014/main" xmlns="" id="{2FC6E21D-AF79-2D83-1C48-61B344A4AAE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152774" y="2163180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" name="Straight Connector 188">
                <a:extLst>
                  <a:ext uri="{FF2B5EF4-FFF2-40B4-BE49-F238E27FC236}">
                    <a16:creationId xmlns:a16="http://schemas.microsoft.com/office/drawing/2014/main" xmlns="" id="{DE65B231-80F3-6EDC-C7F8-C4129F9D8E4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677664" y="3492935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4" name="Straight Connector 189">
                <a:extLst>
                  <a:ext uri="{FF2B5EF4-FFF2-40B4-BE49-F238E27FC236}">
                    <a16:creationId xmlns:a16="http://schemas.microsoft.com/office/drawing/2014/main" xmlns="" id="{C5CAE378-04DC-64FE-1693-1225FD2412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706936" y="3490608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" name="Straight Connector 190">
                <a:extLst>
                  <a:ext uri="{FF2B5EF4-FFF2-40B4-BE49-F238E27FC236}">
                    <a16:creationId xmlns:a16="http://schemas.microsoft.com/office/drawing/2014/main" xmlns="" id="{86C0CB96-8B04-835A-319C-6B71624921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750783" y="3520771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6" name="Straight Connector 191">
                <a:extLst>
                  <a:ext uri="{FF2B5EF4-FFF2-40B4-BE49-F238E27FC236}">
                    <a16:creationId xmlns:a16="http://schemas.microsoft.com/office/drawing/2014/main" xmlns="" id="{F051993A-35BE-55DA-6AC3-731814B04AC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43674" y="3538988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" name="Straight Connector 193">
                <a:extLst>
                  <a:ext uri="{FF2B5EF4-FFF2-40B4-BE49-F238E27FC236}">
                    <a16:creationId xmlns:a16="http://schemas.microsoft.com/office/drawing/2014/main" xmlns="" id="{F354E056-410E-750A-1EC5-5796CACC619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23037" y="3538988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" name="Straight Connector 194">
                <a:extLst>
                  <a:ext uri="{FF2B5EF4-FFF2-40B4-BE49-F238E27FC236}">
                    <a16:creationId xmlns:a16="http://schemas.microsoft.com/office/drawing/2014/main" xmlns="" id="{4147821D-24F0-C044-E0F1-5A6B90972A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03999" y="357320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9" name="Straight Connector 195">
                <a:extLst>
                  <a:ext uri="{FF2B5EF4-FFF2-40B4-BE49-F238E27FC236}">
                    <a16:creationId xmlns:a16="http://schemas.microsoft.com/office/drawing/2014/main" xmlns="" id="{F2DF30E9-8107-3916-6ED7-095D5691F61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46471" y="359225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" name="Straight Connector 196">
                <a:extLst>
                  <a:ext uri="{FF2B5EF4-FFF2-40B4-BE49-F238E27FC236}">
                    <a16:creationId xmlns:a16="http://schemas.microsoft.com/office/drawing/2014/main" xmlns="" id="{985738E1-1C1C-7CF3-D118-235FCFF5E8F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71096" y="359225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1" name="Straight Connector 197">
                <a:extLst>
                  <a:ext uri="{FF2B5EF4-FFF2-40B4-BE49-F238E27FC236}">
                    <a16:creationId xmlns:a16="http://schemas.microsoft.com/office/drawing/2014/main" xmlns="" id="{F52ACD59-B45E-C135-5C09-840DB30BA71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06112" y="3595306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" name="Straight Connector 198">
                <a:extLst>
                  <a:ext uri="{FF2B5EF4-FFF2-40B4-BE49-F238E27FC236}">
                    <a16:creationId xmlns:a16="http://schemas.microsoft.com/office/drawing/2014/main" xmlns="" id="{93E0A96E-72A4-363F-0D05-9970E03AEF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42625" y="3595306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3" name="Straight Connector 199">
                <a:extLst>
                  <a:ext uri="{FF2B5EF4-FFF2-40B4-BE49-F238E27FC236}">
                    <a16:creationId xmlns:a16="http://schemas.microsoft.com/office/drawing/2014/main" xmlns="" id="{51159BB7-F855-16A5-CD9A-7D1E6AAABA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90250" y="36088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" name="Straight Connector 200">
                <a:extLst>
                  <a:ext uri="{FF2B5EF4-FFF2-40B4-BE49-F238E27FC236}">
                    <a16:creationId xmlns:a16="http://schemas.microsoft.com/office/drawing/2014/main" xmlns="" id="{03FACF7C-69C2-E487-E88B-6E48DC9C53F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67009" y="36342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" name="Straight Connector 201">
                <a:extLst>
                  <a:ext uri="{FF2B5EF4-FFF2-40B4-BE49-F238E27FC236}">
                    <a16:creationId xmlns:a16="http://schemas.microsoft.com/office/drawing/2014/main" xmlns="" id="{FBD99230-67B5-66BB-5736-4710B812C3A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202493" y="36342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" name="Straight Connector 202">
                <a:extLst>
                  <a:ext uri="{FF2B5EF4-FFF2-40B4-BE49-F238E27FC236}">
                    <a16:creationId xmlns:a16="http://schemas.microsoft.com/office/drawing/2014/main" xmlns="" id="{EBF58451-7FB3-86F5-CE6C-8BC4DDAB113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234243" y="362793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" name="Straight Connector 203">
                <a:extLst>
                  <a:ext uri="{FF2B5EF4-FFF2-40B4-BE49-F238E27FC236}">
                    <a16:creationId xmlns:a16="http://schemas.microsoft.com/office/drawing/2014/main" xmlns="" id="{522E519E-EEFF-E9FC-7078-14248E83C3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275518" y="36342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" name="Straight Connector 204">
                <a:extLst>
                  <a:ext uri="{FF2B5EF4-FFF2-40B4-BE49-F238E27FC236}">
                    <a16:creationId xmlns:a16="http://schemas.microsoft.com/office/drawing/2014/main" xmlns="" id="{0FD03195-43A7-4C6E-9472-2B55CDDC50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10237" y="363428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" name="Straight Connector 205">
                <a:extLst>
                  <a:ext uri="{FF2B5EF4-FFF2-40B4-BE49-F238E27FC236}">
                    <a16:creationId xmlns:a16="http://schemas.microsoft.com/office/drawing/2014/main" xmlns="" id="{456FFEFD-FFFB-3BF2-C01C-F3FBA59636A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62625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" name="Straight Connector 206">
                <a:extLst>
                  <a:ext uri="{FF2B5EF4-FFF2-40B4-BE49-F238E27FC236}">
                    <a16:creationId xmlns:a16="http://schemas.microsoft.com/office/drawing/2014/main" xmlns="" id="{B1C0BD7E-DDAD-D5FB-CE8F-9B94EFDC6D7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86996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" name="Straight Connector 207">
                <a:extLst>
                  <a:ext uri="{FF2B5EF4-FFF2-40B4-BE49-F238E27FC236}">
                    <a16:creationId xmlns:a16="http://schemas.microsoft.com/office/drawing/2014/main" xmlns="" id="{B3980F4F-91EA-A175-3E8C-6E4A9DC97F2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420333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" name="Straight Connector 208">
                <a:extLst>
                  <a:ext uri="{FF2B5EF4-FFF2-40B4-BE49-F238E27FC236}">
                    <a16:creationId xmlns:a16="http://schemas.microsoft.com/office/drawing/2014/main" xmlns="" id="{BCE18A99-3D00-7D1D-1B35-04B0ABA866D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458433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" name="Straight Connector 209">
                <a:extLst>
                  <a:ext uri="{FF2B5EF4-FFF2-40B4-BE49-F238E27FC236}">
                    <a16:creationId xmlns:a16="http://schemas.microsoft.com/office/drawing/2014/main" xmlns="" id="{599F5B90-7130-F086-9B44-789389DE02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492695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6" name="Straight Connector 210">
                <a:extLst>
                  <a:ext uri="{FF2B5EF4-FFF2-40B4-BE49-F238E27FC236}">
                    <a16:creationId xmlns:a16="http://schemas.microsoft.com/office/drawing/2014/main" xmlns="" id="{9466A7E1-1EA2-269D-ACDE-135783C972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569639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7" name="Straight Connector 211">
                <a:extLst>
                  <a:ext uri="{FF2B5EF4-FFF2-40B4-BE49-F238E27FC236}">
                    <a16:creationId xmlns:a16="http://schemas.microsoft.com/office/drawing/2014/main" xmlns="" id="{DF2A9890-7412-E314-3589-5166B16E099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524815" y="3677824"/>
                <a:ext cx="0" cy="65010"/>
              </a:xfrm>
              <a:prstGeom prst="line">
                <a:avLst/>
              </a:prstGeom>
              <a:noFill/>
              <a:ln w="12700" cap="flat" cmpd="sng" algn="ctr">
                <a:solidFill>
                  <a:srgbClr val="00508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4" name="TextBox 33">
            <a:extLst>
              <a:ext uri="{FF2B5EF4-FFF2-40B4-BE49-F238E27FC236}">
                <a16:creationId xmlns:a16="http://schemas.microsoft.com/office/drawing/2014/main" xmlns="" id="{B0BCE915-3156-2C6B-A6E6-D8F7E748DCE0}"/>
              </a:ext>
            </a:extLst>
          </p:cNvPr>
          <p:cNvSpPr txBox="1"/>
          <p:nvPr/>
        </p:nvSpPr>
        <p:spPr bwMode="auto">
          <a:xfrm rot="16200000">
            <a:off x="848532" y="3263659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OS (%)</a:t>
            </a:r>
          </a:p>
        </p:txBody>
      </p:sp>
      <p:sp>
        <p:nvSpPr>
          <p:cNvPr id="852" name="TextBox 33">
            <a:extLst>
              <a:ext uri="{FF2B5EF4-FFF2-40B4-BE49-F238E27FC236}">
                <a16:creationId xmlns:a16="http://schemas.microsoft.com/office/drawing/2014/main" xmlns="" id="{79EFF97D-A530-4B19-A602-74A05747B432}"/>
              </a:ext>
            </a:extLst>
          </p:cNvPr>
          <p:cNvSpPr txBox="1"/>
          <p:nvPr/>
        </p:nvSpPr>
        <p:spPr bwMode="auto">
          <a:xfrm>
            <a:off x="2655554" y="4839700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Mois</a:t>
            </a:r>
            <a:endParaRPr lang="en-US" sz="800" b="1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945" name="Tableau 944">
            <a:extLst>
              <a:ext uri="{FF2B5EF4-FFF2-40B4-BE49-F238E27FC236}">
                <a16:creationId xmlns:a16="http://schemas.microsoft.com/office/drawing/2014/main" xmlns="" id="{C49ECB06-DC3C-65D3-90F2-213783D01923}"/>
              </a:ext>
            </a:extLst>
          </p:cNvPr>
          <p:cNvGraphicFramePr>
            <a:graphicFrameLocks noGrp="1"/>
          </p:cNvGraphicFramePr>
          <p:nvPr/>
        </p:nvGraphicFramePr>
        <p:xfrm>
          <a:off x="1409447" y="5012339"/>
          <a:ext cx="3084540" cy="470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002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93579409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1118618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4735142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3697410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13455071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137357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46708692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98969595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82528694"/>
                    </a:ext>
                  </a:extLst>
                </a:gridCol>
              </a:tblGrid>
              <a:tr h="144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947" name="Table 4">
            <a:extLst>
              <a:ext uri="{FF2B5EF4-FFF2-40B4-BE49-F238E27FC236}">
                <a16:creationId xmlns:a16="http://schemas.microsoft.com/office/drawing/2014/main" xmlns="" id="{190CE7D2-0CBC-2036-BF03-705B6A3568A6}"/>
              </a:ext>
            </a:extLst>
          </p:cNvPr>
          <p:cNvGraphicFramePr>
            <a:graphicFrameLocks noGrp="1"/>
          </p:cNvGraphicFramePr>
          <p:nvPr/>
        </p:nvGraphicFramePr>
        <p:xfrm>
          <a:off x="4953402" y="1950262"/>
          <a:ext cx="199218" cy="2869224"/>
        </p:xfrm>
        <a:graphic>
          <a:graphicData uri="http://schemas.openxmlformats.org/drawingml/2006/table">
            <a:tbl>
              <a:tblPr firstRow="1" bandRow="1"/>
              <a:tblGrid>
                <a:gridCol w="199218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</a:tblGrid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000095928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66594105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718722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19723964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354192668"/>
                  </a:ext>
                </a:extLst>
              </a:tr>
            </a:tbl>
          </a:graphicData>
        </a:graphic>
      </p:graphicFrame>
      <p:sp>
        <p:nvSpPr>
          <p:cNvPr id="948" name="Rectangle à coins arrondis 10">
            <a:extLst>
              <a:ext uri="{FF2B5EF4-FFF2-40B4-BE49-F238E27FC236}">
                <a16:creationId xmlns:a16="http://schemas.microsoft.com/office/drawing/2014/main" xmlns="" id="{28A5EBC2-0932-C118-3202-00B8F4E82C11}"/>
              </a:ext>
            </a:extLst>
          </p:cNvPr>
          <p:cNvSpPr/>
          <p:nvPr/>
        </p:nvSpPr>
        <p:spPr>
          <a:xfrm>
            <a:off x="4794546" y="1322631"/>
            <a:ext cx="3508427" cy="434354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949" name="ZoneTexte 948">
            <a:extLst>
              <a:ext uri="{FF2B5EF4-FFF2-40B4-BE49-F238E27FC236}">
                <a16:creationId xmlns:a16="http://schemas.microsoft.com/office/drawing/2014/main" xmlns="" id="{908A7AF0-FE3A-348B-95CD-3076BBDEB5EB}"/>
              </a:ext>
            </a:extLst>
          </p:cNvPr>
          <p:cNvSpPr txBox="1"/>
          <p:nvPr/>
        </p:nvSpPr>
        <p:spPr>
          <a:xfrm>
            <a:off x="4892083" y="1191825"/>
            <a:ext cx="1158960" cy="2616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100" b="1" dirty="0">
                <a:solidFill>
                  <a:schemeClr val="accent5"/>
                </a:solidFill>
                <a:cs typeface="Arial" panose="020B0604020202020204" pitchFamily="34" charset="0"/>
              </a:rPr>
              <a:t>CPS PD-L1 ≥1</a:t>
            </a:r>
          </a:p>
        </p:txBody>
      </p:sp>
      <p:graphicFrame>
        <p:nvGraphicFramePr>
          <p:cNvPr id="950" name="Table 4">
            <a:extLst>
              <a:ext uri="{FF2B5EF4-FFF2-40B4-BE49-F238E27FC236}">
                <a16:creationId xmlns:a16="http://schemas.microsoft.com/office/drawing/2014/main" xmlns="" id="{19A632A0-E8FA-D0C7-AA50-C8B8985B01B6}"/>
              </a:ext>
            </a:extLst>
          </p:cNvPr>
          <p:cNvGraphicFramePr>
            <a:graphicFrameLocks noGrp="1"/>
          </p:cNvGraphicFramePr>
          <p:nvPr/>
        </p:nvGraphicFramePr>
        <p:xfrm>
          <a:off x="5186294" y="4692799"/>
          <a:ext cx="2958661" cy="216832"/>
        </p:xfrm>
        <a:graphic>
          <a:graphicData uri="http://schemas.openxmlformats.org/drawingml/2006/table">
            <a:tbl>
              <a:tblPr firstRow="1" bandRow="1"/>
              <a:tblGrid>
                <a:gridCol w="155719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10638112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566040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45307187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907302162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4115744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2937602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5714695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998243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33122111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3102864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77424331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847934893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75777297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40302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40737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579470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08888121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43280231"/>
                    </a:ext>
                  </a:extLst>
                </a:gridCol>
              </a:tblGrid>
              <a:tr h="21683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</a:tbl>
          </a:graphicData>
        </a:graphic>
      </p:graphicFrame>
      <p:sp>
        <p:nvSpPr>
          <p:cNvPr id="951" name="TextBox 23">
            <a:extLst>
              <a:ext uri="{FF2B5EF4-FFF2-40B4-BE49-F238E27FC236}">
                <a16:creationId xmlns:a16="http://schemas.microsoft.com/office/drawing/2014/main" xmlns="" id="{471D7C6A-552F-FC55-4C29-F01991F39390}"/>
              </a:ext>
            </a:extLst>
          </p:cNvPr>
          <p:cNvSpPr txBox="1"/>
          <p:nvPr/>
        </p:nvSpPr>
        <p:spPr bwMode="auto">
          <a:xfrm>
            <a:off x="4972247" y="1505417"/>
            <a:ext cx="319539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n/N </a:t>
            </a: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Evènements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,  %  HR (IC 95%)  P Value (1 sided)</a:t>
            </a:r>
            <a:endParaRPr lang="en-US" sz="800" b="1" dirty="0">
              <a:solidFill>
                <a:srgbClr val="005086"/>
              </a:solidFill>
              <a:cs typeface="Arial" panose="020B0604020202020204" pitchFamily="34" charset="0"/>
            </a:endParaRP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5086"/>
                </a:solidFill>
                <a:cs typeface="Arial" panose="020B0604020202020204" pitchFamily="34" charset="0"/>
              </a:rPr>
              <a:t>Pembro</a:t>
            </a: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 + chemo  </a:t>
            </a:r>
            <a:r>
              <a:rPr lang="en-US" sz="800" b="1" dirty="0">
                <a:solidFill>
                  <a:schemeClr val="tx2">
                    <a:lumMod val="50000"/>
                  </a:schemeClr>
                </a:solidFill>
                <a:cs typeface="Arial" panose="020B0604020202020204" pitchFamily="34" charset="0"/>
              </a:rPr>
              <a:t>366/425   79.1  0.86 (0.72-1.04)  .0563</a:t>
            </a:r>
            <a:r>
              <a:rPr lang="en-US" sz="800" b="1" baseline="30000" dirty="0">
                <a:solidFill>
                  <a:schemeClr val="tx2">
                    <a:lumMod val="50000"/>
                  </a:schemeClr>
                </a:solidFill>
                <a:cs typeface="Arial" panose="020B0604020202020204" pitchFamily="34" charset="0"/>
              </a:rPr>
              <a:t>†</a:t>
            </a:r>
            <a:r>
              <a:rPr lang="en-US" sz="800" b="1" dirty="0">
                <a:solidFill>
                  <a:schemeClr val="tx2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Placebo + chemo  </a:t>
            </a:r>
            <a:r>
              <a:rPr lang="en-US" sz="800" b="1" dirty="0">
                <a:solidFill>
                  <a:schemeClr val="tx2">
                    <a:lumMod val="50000"/>
                  </a:schemeClr>
                </a:solidFill>
                <a:cs typeface="Arial" panose="020B0604020202020204" pitchFamily="34" charset="0"/>
              </a:rPr>
              <a:t>177/211  83.9</a:t>
            </a:r>
          </a:p>
        </p:txBody>
      </p:sp>
      <p:sp>
        <p:nvSpPr>
          <p:cNvPr id="952" name="TextBox 5">
            <a:extLst>
              <a:ext uri="{FF2B5EF4-FFF2-40B4-BE49-F238E27FC236}">
                <a16:creationId xmlns:a16="http://schemas.microsoft.com/office/drawing/2014/main" xmlns="" id="{91098561-14DF-E97A-D97A-F2EF191DA68A}"/>
              </a:ext>
            </a:extLst>
          </p:cNvPr>
          <p:cNvSpPr txBox="1"/>
          <p:nvPr/>
        </p:nvSpPr>
        <p:spPr bwMode="auto">
          <a:xfrm>
            <a:off x="5905378" y="2202598"/>
            <a:ext cx="59492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48.4%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41.4%</a:t>
            </a:r>
          </a:p>
        </p:txBody>
      </p:sp>
      <p:sp>
        <p:nvSpPr>
          <p:cNvPr id="953" name="TextBox 28">
            <a:extLst>
              <a:ext uri="{FF2B5EF4-FFF2-40B4-BE49-F238E27FC236}">
                <a16:creationId xmlns:a16="http://schemas.microsoft.com/office/drawing/2014/main" xmlns="" id="{85641D6C-148E-8FF8-091E-2533B5630182}"/>
              </a:ext>
            </a:extLst>
          </p:cNvPr>
          <p:cNvSpPr txBox="1"/>
          <p:nvPr/>
        </p:nvSpPr>
        <p:spPr bwMode="auto">
          <a:xfrm>
            <a:off x="7409241" y="3417487"/>
            <a:ext cx="707432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17.6 mo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16.0 mo</a:t>
            </a:r>
          </a:p>
        </p:txBody>
      </p:sp>
      <p:grpSp>
        <p:nvGrpSpPr>
          <p:cNvPr id="954" name="Groupe 953">
            <a:extLst>
              <a:ext uri="{FF2B5EF4-FFF2-40B4-BE49-F238E27FC236}">
                <a16:creationId xmlns:a16="http://schemas.microsoft.com/office/drawing/2014/main" xmlns="" id="{2FA3595E-86B5-DB8D-0FDD-389F7BB185D2}"/>
              </a:ext>
            </a:extLst>
          </p:cNvPr>
          <p:cNvGrpSpPr/>
          <p:nvPr/>
        </p:nvGrpSpPr>
        <p:grpSpPr>
          <a:xfrm>
            <a:off x="5207575" y="2176593"/>
            <a:ext cx="2900263" cy="2484919"/>
            <a:chOff x="1464402" y="1971184"/>
            <a:chExt cx="3257550" cy="2484919"/>
          </a:xfrm>
        </p:grpSpPr>
        <p:sp>
          <p:nvSpPr>
            <p:cNvPr id="955" name="Freeform: Shape 12">
              <a:extLst>
                <a:ext uri="{FF2B5EF4-FFF2-40B4-BE49-F238E27FC236}">
                  <a16:creationId xmlns:a16="http://schemas.microsoft.com/office/drawing/2014/main" xmlns="" id="{67657868-9996-7A75-864C-4AE86FACC090}"/>
                </a:ext>
              </a:extLst>
            </p:cNvPr>
            <p:cNvSpPr/>
            <p:nvPr/>
          </p:nvSpPr>
          <p:spPr bwMode="auto">
            <a:xfrm>
              <a:off x="1534252" y="1971184"/>
              <a:ext cx="3187700" cy="2406650"/>
            </a:xfrm>
            <a:custGeom>
              <a:avLst/>
              <a:gdLst>
                <a:gd name="connsiteX0" fmla="*/ 0 w 3187700"/>
                <a:gd name="connsiteY0" fmla="*/ 0 h 2406650"/>
                <a:gd name="connsiteX1" fmla="*/ 0 w 3187700"/>
                <a:gd name="connsiteY1" fmla="*/ 2406650 h 2406650"/>
                <a:gd name="connsiteX2" fmla="*/ 3187700 w 3187700"/>
                <a:gd name="connsiteY2" fmla="*/ 2406650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7700" h="2406650">
                  <a:moveTo>
                    <a:pt x="0" y="0"/>
                  </a:moveTo>
                  <a:lnTo>
                    <a:pt x="0" y="2406650"/>
                  </a:lnTo>
                  <a:lnTo>
                    <a:pt x="3187700" y="2406650"/>
                  </a:lnTo>
                </a:path>
              </a:pathLst>
            </a:custGeom>
            <a:noFill/>
            <a:ln w="12700">
              <a:solidFill>
                <a:srgbClr val="565458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956" name="Group 72">
              <a:extLst>
                <a:ext uri="{FF2B5EF4-FFF2-40B4-BE49-F238E27FC236}">
                  <a16:creationId xmlns:a16="http://schemas.microsoft.com/office/drawing/2014/main" xmlns="" id="{509D9C1C-7BFE-171A-6EC8-DB276B93B86B}"/>
                </a:ext>
              </a:extLst>
            </p:cNvPr>
            <p:cNvGrpSpPr/>
            <p:nvPr/>
          </p:nvGrpSpPr>
          <p:grpSpPr>
            <a:xfrm>
              <a:off x="1464402" y="1976500"/>
              <a:ext cx="61962" cy="2402691"/>
              <a:chOff x="2016125" y="1349375"/>
              <a:chExt cx="88900" cy="3613150"/>
            </a:xfrm>
          </p:grpSpPr>
          <p:sp>
            <p:nvSpPr>
              <p:cNvPr id="977" name="Line 1185">
                <a:extLst>
                  <a:ext uri="{FF2B5EF4-FFF2-40B4-BE49-F238E27FC236}">
                    <a16:creationId xmlns:a16="http://schemas.microsoft.com/office/drawing/2014/main" xmlns="" id="{D794B190-1FDF-FA32-CA8E-6E378456EC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96252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78" name="Line 1186">
                <a:extLst>
                  <a:ext uri="{FF2B5EF4-FFF2-40B4-BE49-F238E27FC236}">
                    <a16:creationId xmlns:a16="http://schemas.microsoft.com/office/drawing/2014/main" xmlns="" id="{791438E7-EC4E-9994-78D0-67FFBFC39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35179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79" name="Line 1187">
                <a:extLst>
                  <a:ext uri="{FF2B5EF4-FFF2-40B4-BE49-F238E27FC236}">
                    <a16:creationId xmlns:a16="http://schemas.microsoft.com/office/drawing/2014/main" xmlns="" id="{0B88D0CA-21AB-67F4-83F6-095E3073E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2418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80" name="Line 1191">
                <a:extLst>
                  <a:ext uri="{FF2B5EF4-FFF2-40B4-BE49-F238E27FC236}">
                    <a16:creationId xmlns:a16="http://schemas.microsoft.com/office/drawing/2014/main" xmlns="" id="{485B4330-0837-7BE1-120A-3B0184175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134937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81" name="Line 1192">
                <a:extLst>
                  <a:ext uri="{FF2B5EF4-FFF2-40B4-BE49-F238E27FC236}">
                    <a16:creationId xmlns:a16="http://schemas.microsoft.com/office/drawing/2014/main" xmlns="" id="{9E64E568-8437-0CAE-3A6F-D45241FD9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0701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82" name="Line 1193">
                <a:extLst>
                  <a:ext uri="{FF2B5EF4-FFF2-40B4-BE49-F238E27FC236}">
                    <a16:creationId xmlns:a16="http://schemas.microsoft.com/office/drawing/2014/main" xmlns="" id="{80F85842-6219-8BC0-1C10-0F6F1B704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7940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57" name="Group 80">
              <a:extLst>
                <a:ext uri="{FF2B5EF4-FFF2-40B4-BE49-F238E27FC236}">
                  <a16:creationId xmlns:a16="http://schemas.microsoft.com/office/drawing/2014/main" xmlns="" id="{AD01CD69-BAFA-79B3-49C7-D18C80648388}"/>
                </a:ext>
              </a:extLst>
            </p:cNvPr>
            <p:cNvGrpSpPr/>
            <p:nvPr/>
          </p:nvGrpSpPr>
          <p:grpSpPr>
            <a:xfrm>
              <a:off x="1534930" y="4377631"/>
              <a:ext cx="3124556" cy="78472"/>
              <a:chOff x="1122744" y="5285419"/>
              <a:chExt cx="8508580" cy="84846"/>
            </a:xfrm>
          </p:grpSpPr>
          <p:cxnSp>
            <p:nvCxnSpPr>
              <p:cNvPr id="958" name="Straight Connector 81">
                <a:extLst>
                  <a:ext uri="{FF2B5EF4-FFF2-40B4-BE49-F238E27FC236}">
                    <a16:creationId xmlns:a16="http://schemas.microsoft.com/office/drawing/2014/main" xmlns="" id="{967F211A-E51C-6683-4976-F57D7DAA8C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313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59" name="Straight Connector 82">
                <a:extLst>
                  <a:ext uri="{FF2B5EF4-FFF2-40B4-BE49-F238E27FC236}">
                    <a16:creationId xmlns:a16="http://schemas.microsoft.com/office/drawing/2014/main" xmlns="" id="{8F1103FB-1629-1A12-2C54-049B46FAE06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670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0" name="Straight Connector 83">
                <a:extLst>
                  <a:ext uri="{FF2B5EF4-FFF2-40B4-BE49-F238E27FC236}">
                    <a16:creationId xmlns:a16="http://schemas.microsoft.com/office/drawing/2014/main" xmlns="" id="{A4A79AF3-0169-1A0F-68DF-50D59660F2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7971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1" name="Straight Connector 84">
                <a:extLst>
                  <a:ext uri="{FF2B5EF4-FFF2-40B4-BE49-F238E27FC236}">
                    <a16:creationId xmlns:a16="http://schemas.microsoft.com/office/drawing/2014/main" xmlns="" id="{544A67EE-EA65-C6C6-8E53-D9705FFAF6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1542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2" name="Straight Connector 85">
                <a:extLst>
                  <a:ext uri="{FF2B5EF4-FFF2-40B4-BE49-F238E27FC236}">
                    <a16:creationId xmlns:a16="http://schemas.microsoft.com/office/drawing/2014/main" xmlns="" id="{7E19C641-BFF0-D0D3-B96C-1A67257D8E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227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3" name="Straight Connector 86">
                <a:extLst>
                  <a:ext uri="{FF2B5EF4-FFF2-40B4-BE49-F238E27FC236}">
                    <a16:creationId xmlns:a16="http://schemas.microsoft.com/office/drawing/2014/main" xmlns="" id="{C985390B-7A75-1746-03A5-ABB42027C9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798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4" name="Straight Connector 87">
                <a:extLst>
                  <a:ext uri="{FF2B5EF4-FFF2-40B4-BE49-F238E27FC236}">
                    <a16:creationId xmlns:a16="http://schemas.microsoft.com/office/drawing/2014/main" xmlns="" id="{A2FB9781-2764-7B58-0BE1-98C634DE6F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8002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5" name="Straight Connector 88">
                <a:extLst>
                  <a:ext uri="{FF2B5EF4-FFF2-40B4-BE49-F238E27FC236}">
                    <a16:creationId xmlns:a16="http://schemas.microsoft.com/office/drawing/2014/main" xmlns="" id="{4BABEC8F-EBDB-0761-AEE7-B2A041C8D46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573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6" name="Straight Connector 89">
                <a:extLst>
                  <a:ext uri="{FF2B5EF4-FFF2-40B4-BE49-F238E27FC236}">
                    <a16:creationId xmlns:a16="http://schemas.microsoft.com/office/drawing/2014/main" xmlns="" id="{5CA756EF-6913-A525-1DE7-7B769A61E5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4258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7" name="Straight Connector 90">
                <a:extLst>
                  <a:ext uri="{FF2B5EF4-FFF2-40B4-BE49-F238E27FC236}">
                    <a16:creationId xmlns:a16="http://schemas.microsoft.com/office/drawing/2014/main" xmlns="" id="{1303F4E7-CE3E-2AE2-2AC9-08CC24AE55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7830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8" name="Straight Connector 91">
                <a:extLst>
                  <a:ext uri="{FF2B5EF4-FFF2-40B4-BE49-F238E27FC236}">
                    <a16:creationId xmlns:a16="http://schemas.microsoft.com/office/drawing/2014/main" xmlns="" id="{446FF232-FA37-63C5-5DE5-2F5F86DE7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1224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69" name="Straight Connector 92">
                <a:extLst>
                  <a:ext uri="{FF2B5EF4-FFF2-40B4-BE49-F238E27FC236}">
                    <a16:creationId xmlns:a16="http://schemas.microsoft.com/office/drawing/2014/main" xmlns="" id="{8481D035-97DE-21EF-3F89-78E43DC888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4795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0" name="Straight Connector 93">
                <a:extLst>
                  <a:ext uri="{FF2B5EF4-FFF2-40B4-BE49-F238E27FC236}">
                    <a16:creationId xmlns:a16="http://schemas.microsoft.com/office/drawing/2014/main" xmlns="" id="{277EB81E-DE73-6613-CF73-4701ED0F61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480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1" name="Straight Connector 94">
                <a:extLst>
                  <a:ext uri="{FF2B5EF4-FFF2-40B4-BE49-F238E27FC236}">
                    <a16:creationId xmlns:a16="http://schemas.microsoft.com/office/drawing/2014/main" xmlns="" id="{77886FD0-F88F-57A9-37F3-070768612C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51051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2" name="Straight Connector 95">
                <a:extLst>
                  <a:ext uri="{FF2B5EF4-FFF2-40B4-BE49-F238E27FC236}">
                    <a16:creationId xmlns:a16="http://schemas.microsoft.com/office/drawing/2014/main" xmlns="" id="{6DC59E7F-7910-53B5-BFCE-3176786240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019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3" name="Straight Connector 96">
                <a:extLst>
                  <a:ext uri="{FF2B5EF4-FFF2-40B4-BE49-F238E27FC236}">
                    <a16:creationId xmlns:a16="http://schemas.microsoft.com/office/drawing/2014/main" xmlns="" id="{D7C768AD-A697-5E42-5FB7-5FFFC20C4C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76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4" name="Straight Connector 97">
                <a:extLst>
                  <a:ext uri="{FF2B5EF4-FFF2-40B4-BE49-F238E27FC236}">
                    <a16:creationId xmlns:a16="http://schemas.microsoft.com/office/drawing/2014/main" xmlns="" id="{6E730598-E441-6BCC-9F13-08C2B4FA4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6448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5" name="Straight Connector 98">
                <a:extLst>
                  <a:ext uri="{FF2B5EF4-FFF2-40B4-BE49-F238E27FC236}">
                    <a16:creationId xmlns:a16="http://schemas.microsoft.com/office/drawing/2014/main" xmlns="" id="{7358B93E-0D1A-7A56-3161-77237CACCE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0019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976" name="Straight Connector 99">
                <a:extLst>
                  <a:ext uri="{FF2B5EF4-FFF2-40B4-BE49-F238E27FC236}">
                    <a16:creationId xmlns:a16="http://schemas.microsoft.com/office/drawing/2014/main" xmlns="" id="{7E17AEE4-C1E4-3FB6-281C-DC740FA60A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274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</p:grpSp>
      </p:grpSp>
      <p:grpSp>
        <p:nvGrpSpPr>
          <p:cNvPr id="983" name="Group 160">
            <a:extLst>
              <a:ext uri="{FF2B5EF4-FFF2-40B4-BE49-F238E27FC236}">
                <a16:creationId xmlns:a16="http://schemas.microsoft.com/office/drawing/2014/main" xmlns="" id="{5FDB63B5-6A85-D211-0DCC-7EDCFB3AEE92}"/>
              </a:ext>
            </a:extLst>
          </p:cNvPr>
          <p:cNvGrpSpPr/>
          <p:nvPr/>
        </p:nvGrpSpPr>
        <p:grpSpPr>
          <a:xfrm>
            <a:off x="5300167" y="2548997"/>
            <a:ext cx="2119131" cy="2005275"/>
            <a:chOff x="7627693" y="1892312"/>
            <a:chExt cx="2090082" cy="1415982"/>
          </a:xfrm>
        </p:grpSpPr>
        <p:cxnSp>
          <p:nvCxnSpPr>
            <p:cNvPr id="984" name="Straight Connector 161">
              <a:extLst>
                <a:ext uri="{FF2B5EF4-FFF2-40B4-BE49-F238E27FC236}">
                  <a16:creationId xmlns:a16="http://schemas.microsoft.com/office/drawing/2014/main" xmlns="" id="{3A13322B-A57D-B643-6939-985CB5BCB5C6}"/>
                </a:ext>
              </a:extLst>
            </p:cNvPr>
            <p:cNvCxnSpPr/>
            <p:nvPr/>
          </p:nvCxnSpPr>
          <p:spPr bwMode="auto">
            <a:xfrm>
              <a:off x="8517761" y="1892312"/>
              <a:ext cx="0" cy="1415982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85" name="Straight Connector 162">
              <a:extLst>
                <a:ext uri="{FF2B5EF4-FFF2-40B4-BE49-F238E27FC236}">
                  <a16:creationId xmlns:a16="http://schemas.microsoft.com/office/drawing/2014/main" xmlns="" id="{3E0614BA-AE63-9B0F-22D2-B3363FBFB8E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627693" y="2651364"/>
              <a:ext cx="2090082" cy="0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36" name="TextBox 33">
            <a:extLst>
              <a:ext uri="{FF2B5EF4-FFF2-40B4-BE49-F238E27FC236}">
                <a16:creationId xmlns:a16="http://schemas.microsoft.com/office/drawing/2014/main" xmlns="" id="{534A4F53-A8BA-EE73-C0FF-5458F1CEC4A3}"/>
              </a:ext>
            </a:extLst>
          </p:cNvPr>
          <p:cNvSpPr txBox="1"/>
          <p:nvPr/>
        </p:nvSpPr>
        <p:spPr bwMode="auto">
          <a:xfrm rot="16200000">
            <a:off x="4591705" y="3263659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OS (%)</a:t>
            </a:r>
          </a:p>
        </p:txBody>
      </p:sp>
      <p:sp>
        <p:nvSpPr>
          <p:cNvPr id="1037" name="TextBox 33">
            <a:extLst>
              <a:ext uri="{FF2B5EF4-FFF2-40B4-BE49-F238E27FC236}">
                <a16:creationId xmlns:a16="http://schemas.microsoft.com/office/drawing/2014/main" xmlns="" id="{02467F6D-6F4D-4AAC-189E-3D50AD59551E}"/>
              </a:ext>
            </a:extLst>
          </p:cNvPr>
          <p:cNvSpPr txBox="1"/>
          <p:nvPr/>
        </p:nvSpPr>
        <p:spPr bwMode="auto">
          <a:xfrm>
            <a:off x="6398727" y="4839700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Mois</a:t>
            </a:r>
            <a:endParaRPr lang="en-US" sz="800" b="1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1038" name="Tableau 1037">
            <a:extLst>
              <a:ext uri="{FF2B5EF4-FFF2-40B4-BE49-F238E27FC236}">
                <a16:creationId xmlns:a16="http://schemas.microsoft.com/office/drawing/2014/main" xmlns="" id="{FEE31CCB-EF3F-6517-DFFF-0F0C1F7B955F}"/>
              </a:ext>
            </a:extLst>
          </p:cNvPr>
          <p:cNvGraphicFramePr>
            <a:graphicFrameLocks noGrp="1"/>
          </p:cNvGraphicFramePr>
          <p:nvPr/>
        </p:nvGraphicFramePr>
        <p:xfrm>
          <a:off x="5152620" y="5012339"/>
          <a:ext cx="3084540" cy="470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002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93579409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1118618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4735142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3697410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13455071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137357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46708692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98969595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82528694"/>
                    </a:ext>
                  </a:extLst>
                </a:gridCol>
              </a:tblGrid>
              <a:tr h="144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1039" name="Table 4">
            <a:extLst>
              <a:ext uri="{FF2B5EF4-FFF2-40B4-BE49-F238E27FC236}">
                <a16:creationId xmlns:a16="http://schemas.microsoft.com/office/drawing/2014/main" xmlns="" id="{EDDD127E-DF92-F273-285E-E1617849DBBB}"/>
              </a:ext>
            </a:extLst>
          </p:cNvPr>
          <p:cNvGraphicFramePr>
            <a:graphicFrameLocks noGrp="1"/>
          </p:cNvGraphicFramePr>
          <p:nvPr/>
        </p:nvGraphicFramePr>
        <p:xfrm>
          <a:off x="8610773" y="1950262"/>
          <a:ext cx="199218" cy="2869224"/>
        </p:xfrm>
        <a:graphic>
          <a:graphicData uri="http://schemas.openxmlformats.org/drawingml/2006/table">
            <a:tbl>
              <a:tblPr firstRow="1" bandRow="1"/>
              <a:tblGrid>
                <a:gridCol w="199218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</a:tblGrid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000095928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66594105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71872267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19723964"/>
                  </a:ext>
                </a:extLst>
              </a:tr>
              <a:tr h="47820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>
                        <a:spcAft>
                          <a:spcPts val="1200"/>
                        </a:spcAft>
                      </a:pPr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354192668"/>
                  </a:ext>
                </a:extLst>
              </a:tr>
            </a:tbl>
          </a:graphicData>
        </a:graphic>
      </p:graphicFrame>
      <p:sp>
        <p:nvSpPr>
          <p:cNvPr id="1040" name="Rectangle à coins arrondis 10">
            <a:extLst>
              <a:ext uri="{FF2B5EF4-FFF2-40B4-BE49-F238E27FC236}">
                <a16:creationId xmlns:a16="http://schemas.microsoft.com/office/drawing/2014/main" xmlns="" id="{7D7CD338-D352-8AC1-CBF7-922260B69CF0}"/>
              </a:ext>
            </a:extLst>
          </p:cNvPr>
          <p:cNvSpPr/>
          <p:nvPr/>
        </p:nvSpPr>
        <p:spPr>
          <a:xfrm>
            <a:off x="8451917" y="1322631"/>
            <a:ext cx="3508427" cy="434354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1041" name="ZoneTexte 1040">
            <a:extLst>
              <a:ext uri="{FF2B5EF4-FFF2-40B4-BE49-F238E27FC236}">
                <a16:creationId xmlns:a16="http://schemas.microsoft.com/office/drawing/2014/main" xmlns="" id="{E1B84019-ACC3-14FF-60A2-068C70455320}"/>
              </a:ext>
            </a:extLst>
          </p:cNvPr>
          <p:cNvSpPr txBox="1"/>
          <p:nvPr/>
        </p:nvSpPr>
        <p:spPr>
          <a:xfrm>
            <a:off x="8549454" y="1188681"/>
            <a:ext cx="377681" cy="2616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100" b="1" dirty="0">
                <a:solidFill>
                  <a:schemeClr val="accent5"/>
                </a:solidFill>
                <a:cs typeface="Arial" panose="020B0604020202020204" pitchFamily="34" charset="0"/>
              </a:rPr>
              <a:t>ITT</a:t>
            </a:r>
          </a:p>
        </p:txBody>
      </p:sp>
      <p:graphicFrame>
        <p:nvGraphicFramePr>
          <p:cNvPr id="1042" name="Table 4">
            <a:extLst>
              <a:ext uri="{FF2B5EF4-FFF2-40B4-BE49-F238E27FC236}">
                <a16:creationId xmlns:a16="http://schemas.microsoft.com/office/drawing/2014/main" xmlns="" id="{A4CB6A0F-7EB4-8FB7-A3B7-E4C31F14ED4F}"/>
              </a:ext>
            </a:extLst>
          </p:cNvPr>
          <p:cNvGraphicFramePr>
            <a:graphicFrameLocks noGrp="1"/>
          </p:cNvGraphicFramePr>
          <p:nvPr/>
        </p:nvGraphicFramePr>
        <p:xfrm>
          <a:off x="8843665" y="4692799"/>
          <a:ext cx="2958661" cy="216832"/>
        </p:xfrm>
        <a:graphic>
          <a:graphicData uri="http://schemas.openxmlformats.org/drawingml/2006/table">
            <a:tbl>
              <a:tblPr firstRow="1" bandRow="1"/>
              <a:tblGrid>
                <a:gridCol w="155719">
                  <a:extLst>
                    <a:ext uri="{9D8B030D-6E8A-4147-A177-3AD203B41FA5}">
                      <a16:colId xmlns:a16="http://schemas.microsoft.com/office/drawing/2014/main" xmlns="" val="416352955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10638112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566040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45307187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907302162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641157444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2937602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571469536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998243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33122111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31028648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1774243319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847934893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75777297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140302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4073754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265794705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088881210"/>
                    </a:ext>
                  </a:extLst>
                </a:gridCol>
                <a:gridCol w="155719">
                  <a:extLst>
                    <a:ext uri="{9D8B030D-6E8A-4147-A177-3AD203B41FA5}">
                      <a16:colId xmlns:a16="http://schemas.microsoft.com/office/drawing/2014/main" xmlns="" val="3943280231"/>
                    </a:ext>
                  </a:extLst>
                </a:gridCol>
              </a:tblGrid>
              <a:tr h="21683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8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41313067"/>
                  </a:ext>
                </a:extLst>
              </a:tr>
            </a:tbl>
          </a:graphicData>
        </a:graphic>
      </p:graphicFrame>
      <p:sp>
        <p:nvSpPr>
          <p:cNvPr id="1043" name="TextBox 23">
            <a:extLst>
              <a:ext uri="{FF2B5EF4-FFF2-40B4-BE49-F238E27FC236}">
                <a16:creationId xmlns:a16="http://schemas.microsoft.com/office/drawing/2014/main" xmlns="" id="{829DAF79-CFED-82FC-CBAD-5635FEC4B5F3}"/>
              </a:ext>
            </a:extLst>
          </p:cNvPr>
          <p:cNvSpPr txBox="1"/>
          <p:nvPr/>
        </p:nvSpPr>
        <p:spPr bwMode="auto">
          <a:xfrm>
            <a:off x="8629619" y="1505417"/>
            <a:ext cx="291584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n/N </a:t>
            </a: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Evènements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,  %  HR (IC 95%)  P Value (1 sided)</a:t>
            </a:r>
            <a:endParaRPr lang="en-US" sz="800" b="1" dirty="0">
              <a:solidFill>
                <a:srgbClr val="005086"/>
              </a:solidFill>
              <a:cs typeface="Arial" panose="020B0604020202020204" pitchFamily="34" charset="0"/>
            </a:endParaRP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5086"/>
                </a:solidFill>
                <a:cs typeface="Arial" panose="020B0604020202020204" pitchFamily="34" charset="0"/>
              </a:rPr>
              <a:t>Pembro</a:t>
            </a: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 + chemo  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450/566   81.3  0.89 (0.76-1.05</a:t>
            </a:r>
            <a:r>
              <a:rPr lang="en-US" sz="800" b="1" baseline="30000" dirty="0">
                <a:solidFill>
                  <a:srgbClr val="000000"/>
                </a:solidFill>
                <a:cs typeface="Arial" panose="020B0604020202020204" pitchFamily="34" charset="0"/>
              </a:rPr>
              <a:t>)‡</a:t>
            </a:r>
          </a:p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Placebo + chemo  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238/281  84.7</a:t>
            </a:r>
          </a:p>
        </p:txBody>
      </p:sp>
      <p:sp>
        <p:nvSpPr>
          <p:cNvPr id="1044" name="TextBox 5">
            <a:extLst>
              <a:ext uri="{FF2B5EF4-FFF2-40B4-BE49-F238E27FC236}">
                <a16:creationId xmlns:a16="http://schemas.microsoft.com/office/drawing/2014/main" xmlns="" id="{2C4EC120-180B-9E84-4A47-770B3253B81E}"/>
              </a:ext>
            </a:extLst>
          </p:cNvPr>
          <p:cNvSpPr txBox="1"/>
          <p:nvPr/>
        </p:nvSpPr>
        <p:spPr bwMode="auto">
          <a:xfrm>
            <a:off x="9562749" y="2202598"/>
            <a:ext cx="59492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47.8%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41.8%</a:t>
            </a:r>
          </a:p>
        </p:txBody>
      </p:sp>
      <p:sp>
        <p:nvSpPr>
          <p:cNvPr id="1045" name="TextBox 28">
            <a:extLst>
              <a:ext uri="{FF2B5EF4-FFF2-40B4-BE49-F238E27FC236}">
                <a16:creationId xmlns:a16="http://schemas.microsoft.com/office/drawing/2014/main" xmlns="" id="{4D6F9A36-E371-E881-956C-C8602AE0C4FF}"/>
              </a:ext>
            </a:extLst>
          </p:cNvPr>
          <p:cNvSpPr txBox="1"/>
          <p:nvPr/>
        </p:nvSpPr>
        <p:spPr bwMode="auto">
          <a:xfrm>
            <a:off x="11019426" y="3215498"/>
            <a:ext cx="707432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5086"/>
                </a:solidFill>
                <a:cs typeface="Arial" panose="020B0604020202020204" pitchFamily="34" charset="0"/>
              </a:rPr>
              <a:t>17.2 mo</a:t>
            </a: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/>
            </a:r>
            <a:b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</a:br>
            <a:r>
              <a:rPr lang="en-US" sz="800" b="1" dirty="0">
                <a:solidFill>
                  <a:srgbClr val="FF7F4D"/>
                </a:solidFill>
                <a:cs typeface="Arial" panose="020B0604020202020204" pitchFamily="34" charset="0"/>
              </a:rPr>
              <a:t>15.5 mo</a:t>
            </a:r>
          </a:p>
        </p:txBody>
      </p:sp>
      <p:grpSp>
        <p:nvGrpSpPr>
          <p:cNvPr id="1046" name="Groupe 1045">
            <a:extLst>
              <a:ext uri="{FF2B5EF4-FFF2-40B4-BE49-F238E27FC236}">
                <a16:creationId xmlns:a16="http://schemas.microsoft.com/office/drawing/2014/main" xmlns="" id="{D88C59C5-E977-D391-97E1-A7E649506D25}"/>
              </a:ext>
            </a:extLst>
          </p:cNvPr>
          <p:cNvGrpSpPr/>
          <p:nvPr/>
        </p:nvGrpSpPr>
        <p:grpSpPr>
          <a:xfrm>
            <a:off x="8864946" y="2176593"/>
            <a:ext cx="2900263" cy="2484919"/>
            <a:chOff x="1464402" y="1971184"/>
            <a:chExt cx="3257550" cy="2484919"/>
          </a:xfrm>
        </p:grpSpPr>
        <p:sp>
          <p:nvSpPr>
            <p:cNvPr id="1047" name="Freeform: Shape 12">
              <a:extLst>
                <a:ext uri="{FF2B5EF4-FFF2-40B4-BE49-F238E27FC236}">
                  <a16:creationId xmlns:a16="http://schemas.microsoft.com/office/drawing/2014/main" xmlns="" id="{EFC81549-9F21-F96F-2024-94559E0FF1B9}"/>
                </a:ext>
              </a:extLst>
            </p:cNvPr>
            <p:cNvSpPr/>
            <p:nvPr/>
          </p:nvSpPr>
          <p:spPr bwMode="auto">
            <a:xfrm>
              <a:off x="1534252" y="1971184"/>
              <a:ext cx="3187700" cy="2406650"/>
            </a:xfrm>
            <a:custGeom>
              <a:avLst/>
              <a:gdLst>
                <a:gd name="connsiteX0" fmla="*/ 0 w 3187700"/>
                <a:gd name="connsiteY0" fmla="*/ 0 h 2406650"/>
                <a:gd name="connsiteX1" fmla="*/ 0 w 3187700"/>
                <a:gd name="connsiteY1" fmla="*/ 2406650 h 2406650"/>
                <a:gd name="connsiteX2" fmla="*/ 3187700 w 3187700"/>
                <a:gd name="connsiteY2" fmla="*/ 2406650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7700" h="2406650">
                  <a:moveTo>
                    <a:pt x="0" y="0"/>
                  </a:moveTo>
                  <a:lnTo>
                    <a:pt x="0" y="2406650"/>
                  </a:lnTo>
                  <a:lnTo>
                    <a:pt x="3187700" y="2406650"/>
                  </a:lnTo>
                </a:path>
              </a:pathLst>
            </a:custGeom>
            <a:noFill/>
            <a:ln w="12700">
              <a:solidFill>
                <a:srgbClr val="565458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1048" name="Group 72">
              <a:extLst>
                <a:ext uri="{FF2B5EF4-FFF2-40B4-BE49-F238E27FC236}">
                  <a16:creationId xmlns:a16="http://schemas.microsoft.com/office/drawing/2014/main" xmlns="" id="{A62F8F1D-09EE-8C9F-5C0B-7CBEB13DDC21}"/>
                </a:ext>
              </a:extLst>
            </p:cNvPr>
            <p:cNvGrpSpPr/>
            <p:nvPr/>
          </p:nvGrpSpPr>
          <p:grpSpPr>
            <a:xfrm>
              <a:off x="1464402" y="1976500"/>
              <a:ext cx="61962" cy="2402691"/>
              <a:chOff x="2016125" y="1349375"/>
              <a:chExt cx="88900" cy="3613150"/>
            </a:xfrm>
          </p:grpSpPr>
          <p:sp>
            <p:nvSpPr>
              <p:cNvPr id="1069" name="Line 1185">
                <a:extLst>
                  <a:ext uri="{FF2B5EF4-FFF2-40B4-BE49-F238E27FC236}">
                    <a16:creationId xmlns:a16="http://schemas.microsoft.com/office/drawing/2014/main" xmlns="" id="{A078632A-6338-DCAF-5B12-AC46929D5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96252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0" name="Line 1186">
                <a:extLst>
                  <a:ext uri="{FF2B5EF4-FFF2-40B4-BE49-F238E27FC236}">
                    <a16:creationId xmlns:a16="http://schemas.microsoft.com/office/drawing/2014/main" xmlns="" id="{AFA8911F-4132-7BC3-CAA4-4B326795F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35179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1" name="Line 1187">
                <a:extLst>
                  <a:ext uri="{FF2B5EF4-FFF2-40B4-BE49-F238E27FC236}">
                    <a16:creationId xmlns:a16="http://schemas.microsoft.com/office/drawing/2014/main" xmlns="" id="{9D2A68C2-9054-0617-590C-E0AEAB453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42418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2" name="Line 1191">
                <a:extLst>
                  <a:ext uri="{FF2B5EF4-FFF2-40B4-BE49-F238E27FC236}">
                    <a16:creationId xmlns:a16="http://schemas.microsoft.com/office/drawing/2014/main" xmlns="" id="{FEC8A56D-851B-E065-E264-59D31D778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1349375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3" name="Line 1192">
                <a:extLst>
                  <a:ext uri="{FF2B5EF4-FFF2-40B4-BE49-F238E27FC236}">
                    <a16:creationId xmlns:a16="http://schemas.microsoft.com/office/drawing/2014/main" xmlns="" id="{147908E1-EBF4-510C-6F87-1AAD9E343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0701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4" name="Line 1193">
                <a:extLst>
                  <a:ext uri="{FF2B5EF4-FFF2-40B4-BE49-F238E27FC236}">
                    <a16:creationId xmlns:a16="http://schemas.microsoft.com/office/drawing/2014/main" xmlns="" id="{140AD29F-C6D2-F817-CEC7-B94BDB4AEE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2794000"/>
                <a:ext cx="88900" cy="0"/>
              </a:xfrm>
              <a:prstGeom prst="line">
                <a:avLst/>
              </a:prstGeom>
              <a:noFill/>
              <a:ln w="12700" cap="flat" cmpd="sng">
                <a:solidFill>
                  <a:srgbClr val="56545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49" name="Group 80">
              <a:extLst>
                <a:ext uri="{FF2B5EF4-FFF2-40B4-BE49-F238E27FC236}">
                  <a16:creationId xmlns:a16="http://schemas.microsoft.com/office/drawing/2014/main" xmlns="" id="{A37C22BA-F7AB-9899-2305-08E1D1C5730E}"/>
                </a:ext>
              </a:extLst>
            </p:cNvPr>
            <p:cNvGrpSpPr/>
            <p:nvPr/>
          </p:nvGrpSpPr>
          <p:grpSpPr>
            <a:xfrm>
              <a:off x="1534930" y="4377631"/>
              <a:ext cx="3124556" cy="78472"/>
              <a:chOff x="1122744" y="5285419"/>
              <a:chExt cx="8508580" cy="84846"/>
            </a:xfrm>
          </p:grpSpPr>
          <p:cxnSp>
            <p:nvCxnSpPr>
              <p:cNvPr id="1050" name="Straight Connector 81">
                <a:extLst>
                  <a:ext uri="{FF2B5EF4-FFF2-40B4-BE49-F238E27FC236}">
                    <a16:creationId xmlns:a16="http://schemas.microsoft.com/office/drawing/2014/main" xmlns="" id="{DD42A3FC-C032-F8E7-7D2E-4062EDA88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313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1" name="Straight Connector 82">
                <a:extLst>
                  <a:ext uri="{FF2B5EF4-FFF2-40B4-BE49-F238E27FC236}">
                    <a16:creationId xmlns:a16="http://schemas.microsoft.com/office/drawing/2014/main" xmlns="" id="{3C30821F-90AF-DDE6-730A-C74E7DCA30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670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2" name="Straight Connector 83">
                <a:extLst>
                  <a:ext uri="{FF2B5EF4-FFF2-40B4-BE49-F238E27FC236}">
                    <a16:creationId xmlns:a16="http://schemas.microsoft.com/office/drawing/2014/main" xmlns="" id="{1EC09FA7-81B2-2EBA-46E5-FEED9BBC6B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7971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3" name="Straight Connector 84">
                <a:extLst>
                  <a:ext uri="{FF2B5EF4-FFF2-40B4-BE49-F238E27FC236}">
                    <a16:creationId xmlns:a16="http://schemas.microsoft.com/office/drawing/2014/main" xmlns="" id="{EB3384D8-B80E-A131-5709-935E334ECC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1542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4" name="Straight Connector 85">
                <a:extLst>
                  <a:ext uri="{FF2B5EF4-FFF2-40B4-BE49-F238E27FC236}">
                    <a16:creationId xmlns:a16="http://schemas.microsoft.com/office/drawing/2014/main" xmlns="" id="{90054A49-EEF0-D355-DFB0-8CC946791F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227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5" name="Straight Connector 86">
                <a:extLst>
                  <a:ext uri="{FF2B5EF4-FFF2-40B4-BE49-F238E27FC236}">
                    <a16:creationId xmlns:a16="http://schemas.microsoft.com/office/drawing/2014/main" xmlns="" id="{7D244ADF-B09A-4002-F6D0-59790599B0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798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6" name="Straight Connector 87">
                <a:extLst>
                  <a:ext uri="{FF2B5EF4-FFF2-40B4-BE49-F238E27FC236}">
                    <a16:creationId xmlns:a16="http://schemas.microsoft.com/office/drawing/2014/main" xmlns="" id="{D3DEEF12-C730-600C-F0AD-DB93A76FA2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8002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7" name="Straight Connector 88">
                <a:extLst>
                  <a:ext uri="{FF2B5EF4-FFF2-40B4-BE49-F238E27FC236}">
                    <a16:creationId xmlns:a16="http://schemas.microsoft.com/office/drawing/2014/main" xmlns="" id="{36074170-601E-D07D-8257-D651079FFA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573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8" name="Straight Connector 89">
                <a:extLst>
                  <a:ext uri="{FF2B5EF4-FFF2-40B4-BE49-F238E27FC236}">
                    <a16:creationId xmlns:a16="http://schemas.microsoft.com/office/drawing/2014/main" xmlns="" id="{628C6781-2FDF-E55F-2667-E9DE1365B1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4258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59" name="Straight Connector 90">
                <a:extLst>
                  <a:ext uri="{FF2B5EF4-FFF2-40B4-BE49-F238E27FC236}">
                    <a16:creationId xmlns:a16="http://schemas.microsoft.com/office/drawing/2014/main" xmlns="" id="{6EE45394-CADA-4633-7E13-8B9702BADA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7830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0" name="Straight Connector 91">
                <a:extLst>
                  <a:ext uri="{FF2B5EF4-FFF2-40B4-BE49-F238E27FC236}">
                    <a16:creationId xmlns:a16="http://schemas.microsoft.com/office/drawing/2014/main" xmlns="" id="{3AC342BB-9812-0B84-C8FF-814CAB78E7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12240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1" name="Straight Connector 92">
                <a:extLst>
                  <a:ext uri="{FF2B5EF4-FFF2-40B4-BE49-F238E27FC236}">
                    <a16:creationId xmlns:a16="http://schemas.microsoft.com/office/drawing/2014/main" xmlns="" id="{92BCD1A3-CE26-4FD3-AC1C-E086029FDA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4795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2" name="Straight Connector 93">
                <a:extLst>
                  <a:ext uri="{FF2B5EF4-FFF2-40B4-BE49-F238E27FC236}">
                    <a16:creationId xmlns:a16="http://schemas.microsoft.com/office/drawing/2014/main" xmlns="" id="{F6474D97-6D35-A0AB-5F0B-FE7749852F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4802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3" name="Straight Connector 94">
                <a:extLst>
                  <a:ext uri="{FF2B5EF4-FFF2-40B4-BE49-F238E27FC236}">
                    <a16:creationId xmlns:a16="http://schemas.microsoft.com/office/drawing/2014/main" xmlns="" id="{B17AC66C-2DDC-CD95-4EB6-D77DB19F2C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51051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4" name="Straight Connector 95">
                <a:extLst>
                  <a:ext uri="{FF2B5EF4-FFF2-40B4-BE49-F238E27FC236}">
                    <a16:creationId xmlns:a16="http://schemas.microsoft.com/office/drawing/2014/main" xmlns="" id="{DF8F50CA-8B7D-3163-5828-33182769CC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0192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5" name="Straight Connector 96">
                <a:extLst>
                  <a:ext uri="{FF2B5EF4-FFF2-40B4-BE49-F238E27FC236}">
                    <a16:creationId xmlns:a16="http://schemas.microsoft.com/office/drawing/2014/main" xmlns="" id="{9D3408B9-F760-ED4C-DD0E-05A6A48421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763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6" name="Straight Connector 97">
                <a:extLst>
                  <a:ext uri="{FF2B5EF4-FFF2-40B4-BE49-F238E27FC236}">
                    <a16:creationId xmlns:a16="http://schemas.microsoft.com/office/drawing/2014/main" xmlns="" id="{0C16B748-9E4B-0CDF-6324-C33224B453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64486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7" name="Straight Connector 98">
                <a:extLst>
                  <a:ext uri="{FF2B5EF4-FFF2-40B4-BE49-F238E27FC236}">
                    <a16:creationId xmlns:a16="http://schemas.microsoft.com/office/drawing/2014/main" xmlns="" id="{2E0D6DC9-80BB-5D95-DE5D-BBC9F40B13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00198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  <p:cxnSp>
            <p:nvCxnSpPr>
              <p:cNvPr id="1068" name="Straight Connector 99">
                <a:extLst>
                  <a:ext uri="{FF2B5EF4-FFF2-40B4-BE49-F238E27FC236}">
                    <a16:creationId xmlns:a16="http://schemas.microsoft.com/office/drawing/2014/main" xmlns="" id="{63BA9371-7C0C-DECD-5E85-748A2D63A6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2744" y="5285419"/>
                <a:ext cx="0" cy="84846"/>
              </a:xfrm>
              <a:prstGeom prst="line">
                <a:avLst/>
              </a:prstGeom>
              <a:noFill/>
              <a:ln w="12700" cap="flat" cmpd="sng" algn="ctr">
                <a:solidFill>
                  <a:srgbClr val="565458"/>
                </a:solidFill>
                <a:prstDash val="solid"/>
              </a:ln>
              <a:effectLst/>
            </p:spPr>
          </p:cxnSp>
        </p:grpSp>
      </p:grpSp>
      <p:grpSp>
        <p:nvGrpSpPr>
          <p:cNvPr id="1075" name="Group 160">
            <a:extLst>
              <a:ext uri="{FF2B5EF4-FFF2-40B4-BE49-F238E27FC236}">
                <a16:creationId xmlns:a16="http://schemas.microsoft.com/office/drawing/2014/main" xmlns="" id="{43B87BFD-149D-00E1-E296-EAD060C7DC02}"/>
              </a:ext>
            </a:extLst>
          </p:cNvPr>
          <p:cNvGrpSpPr/>
          <p:nvPr/>
        </p:nvGrpSpPr>
        <p:grpSpPr>
          <a:xfrm>
            <a:off x="8957538" y="2548997"/>
            <a:ext cx="2119131" cy="2005275"/>
            <a:chOff x="7627693" y="1892312"/>
            <a:chExt cx="2090082" cy="1415982"/>
          </a:xfrm>
        </p:grpSpPr>
        <p:cxnSp>
          <p:nvCxnSpPr>
            <p:cNvPr id="1076" name="Straight Connector 161">
              <a:extLst>
                <a:ext uri="{FF2B5EF4-FFF2-40B4-BE49-F238E27FC236}">
                  <a16:creationId xmlns:a16="http://schemas.microsoft.com/office/drawing/2014/main" xmlns="" id="{98A7A4A1-EF74-78F9-CBE9-FAF89678D307}"/>
                </a:ext>
              </a:extLst>
            </p:cNvPr>
            <p:cNvCxnSpPr/>
            <p:nvPr/>
          </p:nvCxnSpPr>
          <p:spPr bwMode="auto">
            <a:xfrm>
              <a:off x="8525404" y="1892312"/>
              <a:ext cx="0" cy="1415982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77" name="Straight Connector 162">
              <a:extLst>
                <a:ext uri="{FF2B5EF4-FFF2-40B4-BE49-F238E27FC236}">
                  <a16:creationId xmlns:a16="http://schemas.microsoft.com/office/drawing/2014/main" xmlns="" id="{BEBF6AD8-75DD-7093-2788-892EF33D66B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627693" y="2484955"/>
              <a:ext cx="2090082" cy="0"/>
            </a:xfrm>
            <a:prstGeom prst="line">
              <a:avLst/>
            </a:prstGeom>
            <a:noFill/>
            <a:ln w="12700" cap="flat" cmpd="sng" algn="ctr">
              <a:solidFill>
                <a:srgbClr val="CDCDCF">
                  <a:lumMod val="90000"/>
                </a:srgb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128" name="TextBox 33">
            <a:extLst>
              <a:ext uri="{FF2B5EF4-FFF2-40B4-BE49-F238E27FC236}">
                <a16:creationId xmlns:a16="http://schemas.microsoft.com/office/drawing/2014/main" xmlns="" id="{4AD05CE7-51F6-0A12-7AC7-0568859408DB}"/>
              </a:ext>
            </a:extLst>
          </p:cNvPr>
          <p:cNvSpPr txBox="1"/>
          <p:nvPr/>
        </p:nvSpPr>
        <p:spPr bwMode="auto">
          <a:xfrm rot="16200000">
            <a:off x="8249076" y="3263659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000000"/>
                </a:solidFill>
                <a:cs typeface="Arial" panose="020B0604020202020204" pitchFamily="34" charset="0"/>
              </a:rPr>
              <a:t>OS (%)</a:t>
            </a:r>
          </a:p>
        </p:txBody>
      </p:sp>
      <p:sp>
        <p:nvSpPr>
          <p:cNvPr id="1129" name="TextBox 33">
            <a:extLst>
              <a:ext uri="{FF2B5EF4-FFF2-40B4-BE49-F238E27FC236}">
                <a16:creationId xmlns:a16="http://schemas.microsoft.com/office/drawing/2014/main" xmlns="" id="{7685BEFF-141F-7B4D-2C27-1D4494704CDB}"/>
              </a:ext>
            </a:extLst>
          </p:cNvPr>
          <p:cNvSpPr txBox="1"/>
          <p:nvPr/>
        </p:nvSpPr>
        <p:spPr bwMode="auto">
          <a:xfrm>
            <a:off x="10056098" y="4839700"/>
            <a:ext cx="6682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800" b="1" dirty="0" err="1">
                <a:solidFill>
                  <a:srgbClr val="000000"/>
                </a:solidFill>
                <a:cs typeface="Arial" panose="020B0604020202020204" pitchFamily="34" charset="0"/>
              </a:rPr>
              <a:t>Mois</a:t>
            </a:r>
            <a:endParaRPr lang="en-US" sz="800" b="1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1130" name="Tableau 1129">
            <a:extLst>
              <a:ext uri="{FF2B5EF4-FFF2-40B4-BE49-F238E27FC236}">
                <a16:creationId xmlns:a16="http://schemas.microsoft.com/office/drawing/2014/main" xmlns="" id="{739CF253-5AC6-B9ED-132A-DC4777B0226E}"/>
              </a:ext>
            </a:extLst>
          </p:cNvPr>
          <p:cNvGraphicFramePr>
            <a:graphicFrameLocks noGrp="1"/>
          </p:cNvGraphicFramePr>
          <p:nvPr/>
        </p:nvGraphicFramePr>
        <p:xfrm>
          <a:off x="8809991" y="5012339"/>
          <a:ext cx="3084540" cy="470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002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121002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93579409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1118618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4735142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33697410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13455071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1373578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46708692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98969595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682528694"/>
                    </a:ext>
                  </a:extLst>
                </a:gridCol>
              </a:tblGrid>
              <a:tr h="144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6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Patients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5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566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539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chemeClr val="accent1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44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500" b="1" dirty="0">
                          <a:solidFill>
                            <a:srgbClr val="FF7F4D"/>
                          </a:solidFill>
                          <a:latin typeface="+mn-lt"/>
                          <a:cs typeface="Calibri" panose="020F0502020204030204" pitchFamily="34" charset="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1131" name="TextBox 1">
            <a:extLst>
              <a:ext uri="{FF2B5EF4-FFF2-40B4-BE49-F238E27FC236}">
                <a16:creationId xmlns:a16="http://schemas.microsoft.com/office/drawing/2014/main" xmlns="" id="{58C80CFD-C493-47DC-5633-7AD8E873D780}"/>
              </a:ext>
            </a:extLst>
          </p:cNvPr>
          <p:cNvSpPr txBox="1"/>
          <p:nvPr/>
        </p:nvSpPr>
        <p:spPr bwMode="auto">
          <a:xfrm>
            <a:off x="1002463" y="5792645"/>
            <a:ext cx="661110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*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limite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de p value .0113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prédéfinie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atteinte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; </a:t>
            </a:r>
            <a:r>
              <a:rPr lang="en-US" sz="800" i="1" baseline="30000" dirty="0">
                <a:solidFill>
                  <a:srgbClr val="000000"/>
                </a:solidFill>
                <a:cs typeface="Arial" panose="020B0604020202020204" pitchFamily="34" charset="0"/>
              </a:rPr>
              <a:t>†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limite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de p value .0172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prédéfinie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non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atteinte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; </a:t>
            </a:r>
            <a:r>
              <a:rPr lang="en-US" sz="800" i="1" baseline="30000" dirty="0">
                <a:solidFill>
                  <a:srgbClr val="000000"/>
                </a:solidFill>
                <a:cs typeface="Arial" panose="020B0604020202020204" pitchFamily="34" charset="0"/>
              </a:rPr>
              <a:t>‡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significativité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statistique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non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testée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</a:p>
        </p:txBody>
      </p:sp>
      <p:grpSp>
        <p:nvGrpSpPr>
          <p:cNvPr id="1195" name="Groupe 1194">
            <a:extLst>
              <a:ext uri="{FF2B5EF4-FFF2-40B4-BE49-F238E27FC236}">
                <a16:creationId xmlns:a16="http://schemas.microsoft.com/office/drawing/2014/main" xmlns="" id="{BE7D83C9-C702-1C50-9B0B-04A7B191B091}"/>
              </a:ext>
            </a:extLst>
          </p:cNvPr>
          <p:cNvGrpSpPr/>
          <p:nvPr/>
        </p:nvGrpSpPr>
        <p:grpSpPr>
          <a:xfrm>
            <a:off x="5271466" y="2189225"/>
            <a:ext cx="2754528" cy="2108729"/>
            <a:chOff x="5271466" y="2189225"/>
            <a:chExt cx="2754528" cy="2108729"/>
          </a:xfrm>
        </p:grpSpPr>
        <p:sp>
          <p:nvSpPr>
            <p:cNvPr id="1134" name="Freeform: Shape 217">
              <a:extLst>
                <a:ext uri="{FF2B5EF4-FFF2-40B4-BE49-F238E27FC236}">
                  <a16:creationId xmlns:a16="http://schemas.microsoft.com/office/drawing/2014/main" xmlns="" id="{01F75EEB-A944-8879-33D2-16B762602995}"/>
                </a:ext>
              </a:extLst>
            </p:cNvPr>
            <p:cNvSpPr/>
            <p:nvPr/>
          </p:nvSpPr>
          <p:spPr bwMode="auto">
            <a:xfrm>
              <a:off x="5271466" y="2189225"/>
              <a:ext cx="2744338" cy="2103966"/>
            </a:xfrm>
            <a:custGeom>
              <a:avLst/>
              <a:gdLst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698500 w 3031067"/>
                <a:gd name="connsiteY51" fmla="*/ 1054100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439333 w 3031067"/>
                <a:gd name="connsiteY92" fmla="*/ 167640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19667 w 3031067"/>
                <a:gd name="connsiteY51" fmla="*/ 1022350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439333 w 3031067"/>
                <a:gd name="connsiteY92" fmla="*/ 167640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698500 w 3031067"/>
                <a:gd name="connsiteY51" fmla="*/ 1035050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439333 w 3031067"/>
                <a:gd name="connsiteY92" fmla="*/ 167640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04850 w 3031067"/>
                <a:gd name="connsiteY51" fmla="*/ 1037166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439333 w 3031067"/>
                <a:gd name="connsiteY92" fmla="*/ 167640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04850 w 3031067"/>
                <a:gd name="connsiteY51" fmla="*/ 1037166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373716 w 3031067"/>
                <a:gd name="connsiteY92" fmla="*/ 1708150 h 2074334"/>
                <a:gd name="connsiteX93" fmla="*/ 1439333 w 3031067"/>
                <a:gd name="connsiteY93" fmla="*/ 171873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04850 w 3031067"/>
                <a:gd name="connsiteY51" fmla="*/ 1037166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373716 w 3031067"/>
                <a:gd name="connsiteY92" fmla="*/ 1708150 h 2074334"/>
                <a:gd name="connsiteX93" fmla="*/ 1437216 w 3031067"/>
                <a:gd name="connsiteY93" fmla="*/ 169968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074334"/>
                <a:gd name="connsiteX1" fmla="*/ 33867 w 3031067"/>
                <a:gd name="connsiteY1" fmla="*/ 33867 h 2074334"/>
                <a:gd name="connsiteX2" fmla="*/ 88900 w 3031067"/>
                <a:gd name="connsiteY2" fmla="*/ 33867 h 2074334"/>
                <a:gd name="connsiteX3" fmla="*/ 88900 w 3031067"/>
                <a:gd name="connsiteY3" fmla="*/ 33867 h 2074334"/>
                <a:gd name="connsiteX4" fmla="*/ 118533 w 3031067"/>
                <a:gd name="connsiteY4" fmla="*/ 63500 h 2074334"/>
                <a:gd name="connsiteX5" fmla="*/ 118533 w 3031067"/>
                <a:gd name="connsiteY5" fmla="*/ 97367 h 2074334"/>
                <a:gd name="connsiteX6" fmla="*/ 173567 w 3031067"/>
                <a:gd name="connsiteY6" fmla="*/ 97367 h 2074334"/>
                <a:gd name="connsiteX7" fmla="*/ 173567 w 3031067"/>
                <a:gd name="connsiteY7" fmla="*/ 131234 h 2074334"/>
                <a:gd name="connsiteX8" fmla="*/ 207433 w 3031067"/>
                <a:gd name="connsiteY8" fmla="*/ 131234 h 2074334"/>
                <a:gd name="connsiteX9" fmla="*/ 207433 w 3031067"/>
                <a:gd name="connsiteY9" fmla="*/ 131234 h 2074334"/>
                <a:gd name="connsiteX10" fmla="*/ 237067 w 3031067"/>
                <a:gd name="connsiteY10" fmla="*/ 160868 h 2074334"/>
                <a:gd name="connsiteX11" fmla="*/ 237067 w 3031067"/>
                <a:gd name="connsiteY11" fmla="*/ 190500 h 2074334"/>
                <a:gd name="connsiteX12" fmla="*/ 275167 w 3031067"/>
                <a:gd name="connsiteY12" fmla="*/ 190500 h 2074334"/>
                <a:gd name="connsiteX13" fmla="*/ 275167 w 3031067"/>
                <a:gd name="connsiteY13" fmla="*/ 241300 h 2074334"/>
                <a:gd name="connsiteX14" fmla="*/ 317500 w 3031067"/>
                <a:gd name="connsiteY14" fmla="*/ 241300 h 2074334"/>
                <a:gd name="connsiteX15" fmla="*/ 317500 w 3031067"/>
                <a:gd name="connsiteY15" fmla="*/ 262467 h 2074334"/>
                <a:gd name="connsiteX16" fmla="*/ 338667 w 3031067"/>
                <a:gd name="connsiteY16" fmla="*/ 262467 h 2074334"/>
                <a:gd name="connsiteX17" fmla="*/ 338667 w 3031067"/>
                <a:gd name="connsiteY17" fmla="*/ 283634 h 2074334"/>
                <a:gd name="connsiteX18" fmla="*/ 351367 w 3031067"/>
                <a:gd name="connsiteY18" fmla="*/ 283634 h 2074334"/>
                <a:gd name="connsiteX19" fmla="*/ 351367 w 3031067"/>
                <a:gd name="connsiteY19" fmla="*/ 309034 h 2074334"/>
                <a:gd name="connsiteX20" fmla="*/ 376767 w 3031067"/>
                <a:gd name="connsiteY20" fmla="*/ 309034 h 2074334"/>
                <a:gd name="connsiteX21" fmla="*/ 376767 w 3031067"/>
                <a:gd name="connsiteY21" fmla="*/ 359834 h 2074334"/>
                <a:gd name="connsiteX22" fmla="*/ 406400 w 3031067"/>
                <a:gd name="connsiteY22" fmla="*/ 359834 h 2074334"/>
                <a:gd name="connsiteX23" fmla="*/ 406400 w 3031067"/>
                <a:gd name="connsiteY23" fmla="*/ 393700 h 2074334"/>
                <a:gd name="connsiteX24" fmla="*/ 419100 w 3031067"/>
                <a:gd name="connsiteY24" fmla="*/ 393700 h 2074334"/>
                <a:gd name="connsiteX25" fmla="*/ 419100 w 3031067"/>
                <a:gd name="connsiteY25" fmla="*/ 431800 h 2074334"/>
                <a:gd name="connsiteX26" fmla="*/ 436033 w 3031067"/>
                <a:gd name="connsiteY26" fmla="*/ 431800 h 2074334"/>
                <a:gd name="connsiteX27" fmla="*/ 436033 w 3031067"/>
                <a:gd name="connsiteY27" fmla="*/ 469900 h 2074334"/>
                <a:gd name="connsiteX28" fmla="*/ 452967 w 3031067"/>
                <a:gd name="connsiteY28" fmla="*/ 469900 h 2074334"/>
                <a:gd name="connsiteX29" fmla="*/ 452967 w 3031067"/>
                <a:gd name="connsiteY29" fmla="*/ 495300 h 2074334"/>
                <a:gd name="connsiteX30" fmla="*/ 482600 w 3031067"/>
                <a:gd name="connsiteY30" fmla="*/ 495300 h 2074334"/>
                <a:gd name="connsiteX31" fmla="*/ 482600 w 3031067"/>
                <a:gd name="connsiteY31" fmla="*/ 495300 h 2074334"/>
                <a:gd name="connsiteX32" fmla="*/ 503767 w 3031067"/>
                <a:gd name="connsiteY32" fmla="*/ 516467 h 2074334"/>
                <a:gd name="connsiteX33" fmla="*/ 503767 w 3031067"/>
                <a:gd name="connsiteY33" fmla="*/ 567267 h 2074334"/>
                <a:gd name="connsiteX34" fmla="*/ 533400 w 3031067"/>
                <a:gd name="connsiteY34" fmla="*/ 567267 h 2074334"/>
                <a:gd name="connsiteX35" fmla="*/ 533400 w 3031067"/>
                <a:gd name="connsiteY35" fmla="*/ 609600 h 2074334"/>
                <a:gd name="connsiteX36" fmla="*/ 546100 w 3031067"/>
                <a:gd name="connsiteY36" fmla="*/ 609600 h 2074334"/>
                <a:gd name="connsiteX37" fmla="*/ 546100 w 3031067"/>
                <a:gd name="connsiteY37" fmla="*/ 647700 h 2074334"/>
                <a:gd name="connsiteX38" fmla="*/ 563033 w 3031067"/>
                <a:gd name="connsiteY38" fmla="*/ 647700 h 2074334"/>
                <a:gd name="connsiteX39" fmla="*/ 563033 w 3031067"/>
                <a:gd name="connsiteY39" fmla="*/ 685800 h 2074334"/>
                <a:gd name="connsiteX40" fmla="*/ 584200 w 3031067"/>
                <a:gd name="connsiteY40" fmla="*/ 706967 h 2074334"/>
                <a:gd name="connsiteX41" fmla="*/ 584200 w 3031067"/>
                <a:gd name="connsiteY41" fmla="*/ 791634 h 2074334"/>
                <a:gd name="connsiteX42" fmla="*/ 613833 w 3031067"/>
                <a:gd name="connsiteY42" fmla="*/ 791634 h 2074334"/>
                <a:gd name="connsiteX43" fmla="*/ 613833 w 3031067"/>
                <a:gd name="connsiteY43" fmla="*/ 812800 h 2074334"/>
                <a:gd name="connsiteX44" fmla="*/ 643467 w 3031067"/>
                <a:gd name="connsiteY44" fmla="*/ 812800 h 2074334"/>
                <a:gd name="connsiteX45" fmla="*/ 643467 w 3031067"/>
                <a:gd name="connsiteY45" fmla="*/ 859367 h 2074334"/>
                <a:gd name="connsiteX46" fmla="*/ 656167 w 3031067"/>
                <a:gd name="connsiteY46" fmla="*/ 859367 h 2074334"/>
                <a:gd name="connsiteX47" fmla="*/ 656167 w 3031067"/>
                <a:gd name="connsiteY47" fmla="*/ 884767 h 2074334"/>
                <a:gd name="connsiteX48" fmla="*/ 681567 w 3031067"/>
                <a:gd name="connsiteY48" fmla="*/ 884767 h 2074334"/>
                <a:gd name="connsiteX49" fmla="*/ 681567 w 3031067"/>
                <a:gd name="connsiteY49" fmla="*/ 956734 h 2074334"/>
                <a:gd name="connsiteX50" fmla="*/ 698500 w 3031067"/>
                <a:gd name="connsiteY50" fmla="*/ 956734 h 2074334"/>
                <a:gd name="connsiteX51" fmla="*/ 704850 w 3031067"/>
                <a:gd name="connsiteY51" fmla="*/ 1037166 h 2074334"/>
                <a:gd name="connsiteX52" fmla="*/ 745067 w 3031067"/>
                <a:gd name="connsiteY52" fmla="*/ 1054100 h 2074334"/>
                <a:gd name="connsiteX53" fmla="*/ 745067 w 3031067"/>
                <a:gd name="connsiteY53" fmla="*/ 1075267 h 2074334"/>
                <a:gd name="connsiteX54" fmla="*/ 800100 w 3031067"/>
                <a:gd name="connsiteY54" fmla="*/ 1075267 h 2074334"/>
                <a:gd name="connsiteX55" fmla="*/ 800100 w 3031067"/>
                <a:gd name="connsiteY55" fmla="*/ 1104900 h 2074334"/>
                <a:gd name="connsiteX56" fmla="*/ 833967 w 3031067"/>
                <a:gd name="connsiteY56" fmla="*/ 1104900 h 2074334"/>
                <a:gd name="connsiteX57" fmla="*/ 833967 w 3031067"/>
                <a:gd name="connsiteY57" fmla="*/ 1151467 h 2074334"/>
                <a:gd name="connsiteX58" fmla="*/ 863600 w 3031067"/>
                <a:gd name="connsiteY58" fmla="*/ 1151467 h 2074334"/>
                <a:gd name="connsiteX59" fmla="*/ 863600 w 3031067"/>
                <a:gd name="connsiteY59" fmla="*/ 1193800 h 2074334"/>
                <a:gd name="connsiteX60" fmla="*/ 889000 w 3031067"/>
                <a:gd name="connsiteY60" fmla="*/ 1193800 h 2074334"/>
                <a:gd name="connsiteX61" fmla="*/ 889000 w 3031067"/>
                <a:gd name="connsiteY61" fmla="*/ 1219200 h 2074334"/>
                <a:gd name="connsiteX62" fmla="*/ 905933 w 3031067"/>
                <a:gd name="connsiteY62" fmla="*/ 1219200 h 2074334"/>
                <a:gd name="connsiteX63" fmla="*/ 905933 w 3031067"/>
                <a:gd name="connsiteY63" fmla="*/ 1219200 h 2074334"/>
                <a:gd name="connsiteX64" fmla="*/ 935567 w 3031067"/>
                <a:gd name="connsiteY64" fmla="*/ 1248834 h 2074334"/>
                <a:gd name="connsiteX65" fmla="*/ 935567 w 3031067"/>
                <a:gd name="connsiteY65" fmla="*/ 1291167 h 2074334"/>
                <a:gd name="connsiteX66" fmla="*/ 960967 w 3031067"/>
                <a:gd name="connsiteY66" fmla="*/ 1291167 h 2074334"/>
                <a:gd name="connsiteX67" fmla="*/ 960967 w 3031067"/>
                <a:gd name="connsiteY67" fmla="*/ 1320800 h 2074334"/>
                <a:gd name="connsiteX68" fmla="*/ 977900 w 3031067"/>
                <a:gd name="connsiteY68" fmla="*/ 1320800 h 2074334"/>
                <a:gd name="connsiteX69" fmla="*/ 977900 w 3031067"/>
                <a:gd name="connsiteY69" fmla="*/ 1363134 h 2074334"/>
                <a:gd name="connsiteX70" fmla="*/ 1007533 w 3031067"/>
                <a:gd name="connsiteY70" fmla="*/ 1363134 h 2074334"/>
                <a:gd name="connsiteX71" fmla="*/ 1007533 w 3031067"/>
                <a:gd name="connsiteY71" fmla="*/ 1405467 h 2074334"/>
                <a:gd name="connsiteX72" fmla="*/ 1045633 w 3031067"/>
                <a:gd name="connsiteY72" fmla="*/ 1405467 h 2074334"/>
                <a:gd name="connsiteX73" fmla="*/ 1045633 w 3031067"/>
                <a:gd name="connsiteY73" fmla="*/ 1435100 h 2074334"/>
                <a:gd name="connsiteX74" fmla="*/ 1058333 w 3031067"/>
                <a:gd name="connsiteY74" fmla="*/ 1435100 h 2074334"/>
                <a:gd name="connsiteX75" fmla="*/ 1058333 w 3031067"/>
                <a:gd name="connsiteY75" fmla="*/ 1473200 h 2074334"/>
                <a:gd name="connsiteX76" fmla="*/ 1058333 w 3031067"/>
                <a:gd name="connsiteY76" fmla="*/ 1473200 h 2074334"/>
                <a:gd name="connsiteX77" fmla="*/ 1058333 w 3031067"/>
                <a:gd name="connsiteY77" fmla="*/ 1515534 h 2074334"/>
                <a:gd name="connsiteX78" fmla="*/ 1113367 w 3031067"/>
                <a:gd name="connsiteY78" fmla="*/ 1515534 h 2074334"/>
                <a:gd name="connsiteX79" fmla="*/ 1113367 w 3031067"/>
                <a:gd name="connsiteY79" fmla="*/ 1545167 h 2074334"/>
                <a:gd name="connsiteX80" fmla="*/ 1151467 w 3031067"/>
                <a:gd name="connsiteY80" fmla="*/ 1545167 h 2074334"/>
                <a:gd name="connsiteX81" fmla="*/ 1151467 w 3031067"/>
                <a:gd name="connsiteY81" fmla="*/ 1570567 h 2074334"/>
                <a:gd name="connsiteX82" fmla="*/ 1198033 w 3031067"/>
                <a:gd name="connsiteY82" fmla="*/ 1570567 h 2074334"/>
                <a:gd name="connsiteX83" fmla="*/ 1181100 w 3031067"/>
                <a:gd name="connsiteY83" fmla="*/ 1587500 h 2074334"/>
                <a:gd name="connsiteX84" fmla="*/ 1227667 w 3031067"/>
                <a:gd name="connsiteY84" fmla="*/ 1587500 h 2074334"/>
                <a:gd name="connsiteX85" fmla="*/ 1227667 w 3031067"/>
                <a:gd name="connsiteY85" fmla="*/ 1612900 h 2074334"/>
                <a:gd name="connsiteX86" fmla="*/ 1257300 w 3031067"/>
                <a:gd name="connsiteY86" fmla="*/ 1612900 h 2074334"/>
                <a:gd name="connsiteX87" fmla="*/ 1257300 w 3031067"/>
                <a:gd name="connsiteY87" fmla="*/ 1646767 h 2074334"/>
                <a:gd name="connsiteX88" fmla="*/ 1295400 w 3031067"/>
                <a:gd name="connsiteY88" fmla="*/ 1646767 h 2074334"/>
                <a:gd name="connsiteX89" fmla="*/ 1295400 w 3031067"/>
                <a:gd name="connsiteY89" fmla="*/ 1676400 h 2074334"/>
                <a:gd name="connsiteX90" fmla="*/ 1367367 w 3031067"/>
                <a:gd name="connsiteY90" fmla="*/ 1676400 h 2074334"/>
                <a:gd name="connsiteX91" fmla="*/ 1367367 w 3031067"/>
                <a:gd name="connsiteY91" fmla="*/ 1676400 h 2074334"/>
                <a:gd name="connsiteX92" fmla="*/ 1365249 w 3031067"/>
                <a:gd name="connsiteY92" fmla="*/ 1706033 h 2074334"/>
                <a:gd name="connsiteX93" fmla="*/ 1437216 w 3031067"/>
                <a:gd name="connsiteY93" fmla="*/ 1699684 h 2074334"/>
                <a:gd name="connsiteX94" fmla="*/ 1460500 w 3031067"/>
                <a:gd name="connsiteY94" fmla="*/ 1718734 h 2074334"/>
                <a:gd name="connsiteX95" fmla="*/ 1498600 w 3031067"/>
                <a:gd name="connsiteY95" fmla="*/ 1718734 h 2074334"/>
                <a:gd name="connsiteX96" fmla="*/ 1498600 w 3031067"/>
                <a:gd name="connsiteY96" fmla="*/ 1752600 h 2074334"/>
                <a:gd name="connsiteX97" fmla="*/ 1515533 w 3031067"/>
                <a:gd name="connsiteY97" fmla="*/ 1752600 h 2074334"/>
                <a:gd name="connsiteX98" fmla="*/ 1515533 w 3031067"/>
                <a:gd name="connsiteY98" fmla="*/ 1773767 h 2074334"/>
                <a:gd name="connsiteX99" fmla="*/ 1549400 w 3031067"/>
                <a:gd name="connsiteY99" fmla="*/ 1773767 h 2074334"/>
                <a:gd name="connsiteX100" fmla="*/ 1549400 w 3031067"/>
                <a:gd name="connsiteY100" fmla="*/ 1799167 h 2074334"/>
                <a:gd name="connsiteX101" fmla="*/ 1595967 w 3031067"/>
                <a:gd name="connsiteY101" fmla="*/ 1799167 h 2074334"/>
                <a:gd name="connsiteX102" fmla="*/ 1595967 w 3031067"/>
                <a:gd name="connsiteY102" fmla="*/ 1824567 h 2074334"/>
                <a:gd name="connsiteX103" fmla="*/ 1659467 w 3031067"/>
                <a:gd name="connsiteY103" fmla="*/ 1824567 h 2074334"/>
                <a:gd name="connsiteX104" fmla="*/ 1659467 w 3031067"/>
                <a:gd name="connsiteY104" fmla="*/ 1849967 h 2074334"/>
                <a:gd name="connsiteX105" fmla="*/ 1718733 w 3031067"/>
                <a:gd name="connsiteY105" fmla="*/ 1849967 h 2074334"/>
                <a:gd name="connsiteX106" fmla="*/ 1718733 w 3031067"/>
                <a:gd name="connsiteY106" fmla="*/ 1862667 h 2074334"/>
                <a:gd name="connsiteX107" fmla="*/ 1718733 w 3031067"/>
                <a:gd name="connsiteY107" fmla="*/ 1862667 h 2074334"/>
                <a:gd name="connsiteX108" fmla="*/ 1748366 w 3031067"/>
                <a:gd name="connsiteY108" fmla="*/ 1892300 h 2074334"/>
                <a:gd name="connsiteX109" fmla="*/ 1807633 w 3031067"/>
                <a:gd name="connsiteY109" fmla="*/ 1892300 h 2074334"/>
                <a:gd name="connsiteX110" fmla="*/ 1807633 w 3031067"/>
                <a:gd name="connsiteY110" fmla="*/ 1926167 h 2074334"/>
                <a:gd name="connsiteX111" fmla="*/ 1883833 w 3031067"/>
                <a:gd name="connsiteY111" fmla="*/ 1926167 h 2074334"/>
                <a:gd name="connsiteX112" fmla="*/ 1883833 w 3031067"/>
                <a:gd name="connsiteY112" fmla="*/ 1938867 h 2074334"/>
                <a:gd name="connsiteX113" fmla="*/ 1985433 w 3031067"/>
                <a:gd name="connsiteY113" fmla="*/ 1938867 h 2074334"/>
                <a:gd name="connsiteX114" fmla="*/ 2002366 w 3031067"/>
                <a:gd name="connsiteY114" fmla="*/ 1955800 h 2074334"/>
                <a:gd name="connsiteX115" fmla="*/ 2108200 w 3031067"/>
                <a:gd name="connsiteY115" fmla="*/ 1955800 h 2074334"/>
                <a:gd name="connsiteX116" fmla="*/ 2108200 w 3031067"/>
                <a:gd name="connsiteY116" fmla="*/ 1968500 h 2074334"/>
                <a:gd name="connsiteX117" fmla="*/ 2163233 w 3031067"/>
                <a:gd name="connsiteY117" fmla="*/ 1968500 h 2074334"/>
                <a:gd name="connsiteX118" fmla="*/ 2163233 w 3031067"/>
                <a:gd name="connsiteY118" fmla="*/ 1981200 h 2074334"/>
                <a:gd name="connsiteX119" fmla="*/ 2243667 w 3031067"/>
                <a:gd name="connsiteY119" fmla="*/ 1981200 h 2074334"/>
                <a:gd name="connsiteX120" fmla="*/ 2243667 w 3031067"/>
                <a:gd name="connsiteY120" fmla="*/ 2015067 h 2074334"/>
                <a:gd name="connsiteX121" fmla="*/ 2362200 w 3031067"/>
                <a:gd name="connsiteY121" fmla="*/ 2015067 h 2074334"/>
                <a:gd name="connsiteX122" fmla="*/ 2362200 w 3031067"/>
                <a:gd name="connsiteY122" fmla="*/ 2032000 h 2074334"/>
                <a:gd name="connsiteX123" fmla="*/ 2857500 w 3031067"/>
                <a:gd name="connsiteY123" fmla="*/ 2032000 h 2074334"/>
                <a:gd name="connsiteX124" fmla="*/ 2857500 w 3031067"/>
                <a:gd name="connsiteY124" fmla="*/ 2074334 h 2074334"/>
                <a:gd name="connsiteX125" fmla="*/ 3031067 w 3031067"/>
                <a:gd name="connsiteY125" fmla="*/ 2074334 h 2074334"/>
                <a:gd name="connsiteX0" fmla="*/ 0 w 3031067"/>
                <a:gd name="connsiteY0" fmla="*/ 0 h 2114550"/>
                <a:gd name="connsiteX1" fmla="*/ 33867 w 3031067"/>
                <a:gd name="connsiteY1" fmla="*/ 33867 h 2114550"/>
                <a:gd name="connsiteX2" fmla="*/ 88900 w 3031067"/>
                <a:gd name="connsiteY2" fmla="*/ 33867 h 2114550"/>
                <a:gd name="connsiteX3" fmla="*/ 88900 w 3031067"/>
                <a:gd name="connsiteY3" fmla="*/ 33867 h 2114550"/>
                <a:gd name="connsiteX4" fmla="*/ 118533 w 3031067"/>
                <a:gd name="connsiteY4" fmla="*/ 63500 h 2114550"/>
                <a:gd name="connsiteX5" fmla="*/ 118533 w 3031067"/>
                <a:gd name="connsiteY5" fmla="*/ 97367 h 2114550"/>
                <a:gd name="connsiteX6" fmla="*/ 173567 w 3031067"/>
                <a:gd name="connsiteY6" fmla="*/ 97367 h 2114550"/>
                <a:gd name="connsiteX7" fmla="*/ 173567 w 3031067"/>
                <a:gd name="connsiteY7" fmla="*/ 131234 h 2114550"/>
                <a:gd name="connsiteX8" fmla="*/ 207433 w 3031067"/>
                <a:gd name="connsiteY8" fmla="*/ 131234 h 2114550"/>
                <a:gd name="connsiteX9" fmla="*/ 207433 w 3031067"/>
                <a:gd name="connsiteY9" fmla="*/ 131234 h 2114550"/>
                <a:gd name="connsiteX10" fmla="*/ 237067 w 3031067"/>
                <a:gd name="connsiteY10" fmla="*/ 160868 h 2114550"/>
                <a:gd name="connsiteX11" fmla="*/ 237067 w 3031067"/>
                <a:gd name="connsiteY11" fmla="*/ 190500 h 2114550"/>
                <a:gd name="connsiteX12" fmla="*/ 275167 w 3031067"/>
                <a:gd name="connsiteY12" fmla="*/ 190500 h 2114550"/>
                <a:gd name="connsiteX13" fmla="*/ 275167 w 3031067"/>
                <a:gd name="connsiteY13" fmla="*/ 241300 h 2114550"/>
                <a:gd name="connsiteX14" fmla="*/ 317500 w 3031067"/>
                <a:gd name="connsiteY14" fmla="*/ 241300 h 2114550"/>
                <a:gd name="connsiteX15" fmla="*/ 317500 w 3031067"/>
                <a:gd name="connsiteY15" fmla="*/ 262467 h 2114550"/>
                <a:gd name="connsiteX16" fmla="*/ 338667 w 3031067"/>
                <a:gd name="connsiteY16" fmla="*/ 262467 h 2114550"/>
                <a:gd name="connsiteX17" fmla="*/ 338667 w 3031067"/>
                <a:gd name="connsiteY17" fmla="*/ 283634 h 2114550"/>
                <a:gd name="connsiteX18" fmla="*/ 351367 w 3031067"/>
                <a:gd name="connsiteY18" fmla="*/ 283634 h 2114550"/>
                <a:gd name="connsiteX19" fmla="*/ 351367 w 3031067"/>
                <a:gd name="connsiteY19" fmla="*/ 309034 h 2114550"/>
                <a:gd name="connsiteX20" fmla="*/ 376767 w 3031067"/>
                <a:gd name="connsiteY20" fmla="*/ 309034 h 2114550"/>
                <a:gd name="connsiteX21" fmla="*/ 376767 w 3031067"/>
                <a:gd name="connsiteY21" fmla="*/ 359834 h 2114550"/>
                <a:gd name="connsiteX22" fmla="*/ 406400 w 3031067"/>
                <a:gd name="connsiteY22" fmla="*/ 359834 h 2114550"/>
                <a:gd name="connsiteX23" fmla="*/ 406400 w 3031067"/>
                <a:gd name="connsiteY23" fmla="*/ 393700 h 2114550"/>
                <a:gd name="connsiteX24" fmla="*/ 419100 w 3031067"/>
                <a:gd name="connsiteY24" fmla="*/ 393700 h 2114550"/>
                <a:gd name="connsiteX25" fmla="*/ 419100 w 3031067"/>
                <a:gd name="connsiteY25" fmla="*/ 431800 h 2114550"/>
                <a:gd name="connsiteX26" fmla="*/ 436033 w 3031067"/>
                <a:gd name="connsiteY26" fmla="*/ 431800 h 2114550"/>
                <a:gd name="connsiteX27" fmla="*/ 436033 w 3031067"/>
                <a:gd name="connsiteY27" fmla="*/ 469900 h 2114550"/>
                <a:gd name="connsiteX28" fmla="*/ 452967 w 3031067"/>
                <a:gd name="connsiteY28" fmla="*/ 469900 h 2114550"/>
                <a:gd name="connsiteX29" fmla="*/ 452967 w 3031067"/>
                <a:gd name="connsiteY29" fmla="*/ 495300 h 2114550"/>
                <a:gd name="connsiteX30" fmla="*/ 482600 w 3031067"/>
                <a:gd name="connsiteY30" fmla="*/ 495300 h 2114550"/>
                <a:gd name="connsiteX31" fmla="*/ 482600 w 3031067"/>
                <a:gd name="connsiteY31" fmla="*/ 495300 h 2114550"/>
                <a:gd name="connsiteX32" fmla="*/ 503767 w 3031067"/>
                <a:gd name="connsiteY32" fmla="*/ 516467 h 2114550"/>
                <a:gd name="connsiteX33" fmla="*/ 503767 w 3031067"/>
                <a:gd name="connsiteY33" fmla="*/ 567267 h 2114550"/>
                <a:gd name="connsiteX34" fmla="*/ 533400 w 3031067"/>
                <a:gd name="connsiteY34" fmla="*/ 567267 h 2114550"/>
                <a:gd name="connsiteX35" fmla="*/ 533400 w 3031067"/>
                <a:gd name="connsiteY35" fmla="*/ 609600 h 2114550"/>
                <a:gd name="connsiteX36" fmla="*/ 546100 w 3031067"/>
                <a:gd name="connsiteY36" fmla="*/ 609600 h 2114550"/>
                <a:gd name="connsiteX37" fmla="*/ 546100 w 3031067"/>
                <a:gd name="connsiteY37" fmla="*/ 647700 h 2114550"/>
                <a:gd name="connsiteX38" fmla="*/ 563033 w 3031067"/>
                <a:gd name="connsiteY38" fmla="*/ 647700 h 2114550"/>
                <a:gd name="connsiteX39" fmla="*/ 563033 w 3031067"/>
                <a:gd name="connsiteY39" fmla="*/ 685800 h 2114550"/>
                <a:gd name="connsiteX40" fmla="*/ 584200 w 3031067"/>
                <a:gd name="connsiteY40" fmla="*/ 706967 h 2114550"/>
                <a:gd name="connsiteX41" fmla="*/ 584200 w 3031067"/>
                <a:gd name="connsiteY41" fmla="*/ 791634 h 2114550"/>
                <a:gd name="connsiteX42" fmla="*/ 613833 w 3031067"/>
                <a:gd name="connsiteY42" fmla="*/ 791634 h 2114550"/>
                <a:gd name="connsiteX43" fmla="*/ 613833 w 3031067"/>
                <a:gd name="connsiteY43" fmla="*/ 812800 h 2114550"/>
                <a:gd name="connsiteX44" fmla="*/ 643467 w 3031067"/>
                <a:gd name="connsiteY44" fmla="*/ 812800 h 2114550"/>
                <a:gd name="connsiteX45" fmla="*/ 643467 w 3031067"/>
                <a:gd name="connsiteY45" fmla="*/ 859367 h 2114550"/>
                <a:gd name="connsiteX46" fmla="*/ 656167 w 3031067"/>
                <a:gd name="connsiteY46" fmla="*/ 859367 h 2114550"/>
                <a:gd name="connsiteX47" fmla="*/ 656167 w 3031067"/>
                <a:gd name="connsiteY47" fmla="*/ 884767 h 2114550"/>
                <a:gd name="connsiteX48" fmla="*/ 681567 w 3031067"/>
                <a:gd name="connsiteY48" fmla="*/ 884767 h 2114550"/>
                <a:gd name="connsiteX49" fmla="*/ 681567 w 3031067"/>
                <a:gd name="connsiteY49" fmla="*/ 956734 h 2114550"/>
                <a:gd name="connsiteX50" fmla="*/ 698500 w 3031067"/>
                <a:gd name="connsiteY50" fmla="*/ 956734 h 2114550"/>
                <a:gd name="connsiteX51" fmla="*/ 704850 w 3031067"/>
                <a:gd name="connsiteY51" fmla="*/ 1037166 h 2114550"/>
                <a:gd name="connsiteX52" fmla="*/ 745067 w 3031067"/>
                <a:gd name="connsiteY52" fmla="*/ 1054100 h 2114550"/>
                <a:gd name="connsiteX53" fmla="*/ 745067 w 3031067"/>
                <a:gd name="connsiteY53" fmla="*/ 1075267 h 2114550"/>
                <a:gd name="connsiteX54" fmla="*/ 800100 w 3031067"/>
                <a:gd name="connsiteY54" fmla="*/ 1075267 h 2114550"/>
                <a:gd name="connsiteX55" fmla="*/ 800100 w 3031067"/>
                <a:gd name="connsiteY55" fmla="*/ 1104900 h 2114550"/>
                <a:gd name="connsiteX56" fmla="*/ 833967 w 3031067"/>
                <a:gd name="connsiteY56" fmla="*/ 1104900 h 2114550"/>
                <a:gd name="connsiteX57" fmla="*/ 833967 w 3031067"/>
                <a:gd name="connsiteY57" fmla="*/ 1151467 h 2114550"/>
                <a:gd name="connsiteX58" fmla="*/ 863600 w 3031067"/>
                <a:gd name="connsiteY58" fmla="*/ 1151467 h 2114550"/>
                <a:gd name="connsiteX59" fmla="*/ 863600 w 3031067"/>
                <a:gd name="connsiteY59" fmla="*/ 1193800 h 2114550"/>
                <a:gd name="connsiteX60" fmla="*/ 889000 w 3031067"/>
                <a:gd name="connsiteY60" fmla="*/ 1193800 h 2114550"/>
                <a:gd name="connsiteX61" fmla="*/ 889000 w 3031067"/>
                <a:gd name="connsiteY61" fmla="*/ 1219200 h 2114550"/>
                <a:gd name="connsiteX62" fmla="*/ 905933 w 3031067"/>
                <a:gd name="connsiteY62" fmla="*/ 1219200 h 2114550"/>
                <a:gd name="connsiteX63" fmla="*/ 905933 w 3031067"/>
                <a:gd name="connsiteY63" fmla="*/ 1219200 h 2114550"/>
                <a:gd name="connsiteX64" fmla="*/ 935567 w 3031067"/>
                <a:gd name="connsiteY64" fmla="*/ 1248834 h 2114550"/>
                <a:gd name="connsiteX65" fmla="*/ 935567 w 3031067"/>
                <a:gd name="connsiteY65" fmla="*/ 1291167 h 2114550"/>
                <a:gd name="connsiteX66" fmla="*/ 960967 w 3031067"/>
                <a:gd name="connsiteY66" fmla="*/ 1291167 h 2114550"/>
                <a:gd name="connsiteX67" fmla="*/ 960967 w 3031067"/>
                <a:gd name="connsiteY67" fmla="*/ 1320800 h 2114550"/>
                <a:gd name="connsiteX68" fmla="*/ 977900 w 3031067"/>
                <a:gd name="connsiteY68" fmla="*/ 1320800 h 2114550"/>
                <a:gd name="connsiteX69" fmla="*/ 977900 w 3031067"/>
                <a:gd name="connsiteY69" fmla="*/ 1363134 h 2114550"/>
                <a:gd name="connsiteX70" fmla="*/ 1007533 w 3031067"/>
                <a:gd name="connsiteY70" fmla="*/ 1363134 h 2114550"/>
                <a:gd name="connsiteX71" fmla="*/ 1007533 w 3031067"/>
                <a:gd name="connsiteY71" fmla="*/ 1405467 h 2114550"/>
                <a:gd name="connsiteX72" fmla="*/ 1045633 w 3031067"/>
                <a:gd name="connsiteY72" fmla="*/ 1405467 h 2114550"/>
                <a:gd name="connsiteX73" fmla="*/ 1045633 w 3031067"/>
                <a:gd name="connsiteY73" fmla="*/ 1435100 h 2114550"/>
                <a:gd name="connsiteX74" fmla="*/ 1058333 w 3031067"/>
                <a:gd name="connsiteY74" fmla="*/ 1435100 h 2114550"/>
                <a:gd name="connsiteX75" fmla="*/ 1058333 w 3031067"/>
                <a:gd name="connsiteY75" fmla="*/ 1473200 h 2114550"/>
                <a:gd name="connsiteX76" fmla="*/ 1058333 w 3031067"/>
                <a:gd name="connsiteY76" fmla="*/ 1473200 h 2114550"/>
                <a:gd name="connsiteX77" fmla="*/ 1058333 w 3031067"/>
                <a:gd name="connsiteY77" fmla="*/ 1515534 h 2114550"/>
                <a:gd name="connsiteX78" fmla="*/ 1113367 w 3031067"/>
                <a:gd name="connsiteY78" fmla="*/ 1515534 h 2114550"/>
                <a:gd name="connsiteX79" fmla="*/ 1113367 w 3031067"/>
                <a:gd name="connsiteY79" fmla="*/ 1545167 h 2114550"/>
                <a:gd name="connsiteX80" fmla="*/ 1151467 w 3031067"/>
                <a:gd name="connsiteY80" fmla="*/ 1545167 h 2114550"/>
                <a:gd name="connsiteX81" fmla="*/ 1151467 w 3031067"/>
                <a:gd name="connsiteY81" fmla="*/ 1570567 h 2114550"/>
                <a:gd name="connsiteX82" fmla="*/ 1198033 w 3031067"/>
                <a:gd name="connsiteY82" fmla="*/ 1570567 h 2114550"/>
                <a:gd name="connsiteX83" fmla="*/ 1181100 w 3031067"/>
                <a:gd name="connsiteY83" fmla="*/ 1587500 h 2114550"/>
                <a:gd name="connsiteX84" fmla="*/ 1227667 w 3031067"/>
                <a:gd name="connsiteY84" fmla="*/ 1587500 h 2114550"/>
                <a:gd name="connsiteX85" fmla="*/ 1227667 w 3031067"/>
                <a:gd name="connsiteY85" fmla="*/ 1612900 h 2114550"/>
                <a:gd name="connsiteX86" fmla="*/ 1257300 w 3031067"/>
                <a:gd name="connsiteY86" fmla="*/ 1612900 h 2114550"/>
                <a:gd name="connsiteX87" fmla="*/ 1257300 w 3031067"/>
                <a:gd name="connsiteY87" fmla="*/ 1646767 h 2114550"/>
                <a:gd name="connsiteX88" fmla="*/ 1295400 w 3031067"/>
                <a:gd name="connsiteY88" fmla="*/ 1646767 h 2114550"/>
                <a:gd name="connsiteX89" fmla="*/ 1295400 w 3031067"/>
                <a:gd name="connsiteY89" fmla="*/ 1676400 h 2114550"/>
                <a:gd name="connsiteX90" fmla="*/ 1367367 w 3031067"/>
                <a:gd name="connsiteY90" fmla="*/ 1676400 h 2114550"/>
                <a:gd name="connsiteX91" fmla="*/ 1367367 w 3031067"/>
                <a:gd name="connsiteY91" fmla="*/ 1676400 h 2114550"/>
                <a:gd name="connsiteX92" fmla="*/ 1365249 w 3031067"/>
                <a:gd name="connsiteY92" fmla="*/ 1706033 h 2114550"/>
                <a:gd name="connsiteX93" fmla="*/ 1437216 w 3031067"/>
                <a:gd name="connsiteY93" fmla="*/ 1699684 h 2114550"/>
                <a:gd name="connsiteX94" fmla="*/ 1460500 w 3031067"/>
                <a:gd name="connsiteY94" fmla="*/ 1718734 h 2114550"/>
                <a:gd name="connsiteX95" fmla="*/ 1498600 w 3031067"/>
                <a:gd name="connsiteY95" fmla="*/ 1718734 h 2114550"/>
                <a:gd name="connsiteX96" fmla="*/ 1498600 w 3031067"/>
                <a:gd name="connsiteY96" fmla="*/ 1752600 h 2114550"/>
                <a:gd name="connsiteX97" fmla="*/ 1515533 w 3031067"/>
                <a:gd name="connsiteY97" fmla="*/ 1752600 h 2114550"/>
                <a:gd name="connsiteX98" fmla="*/ 1515533 w 3031067"/>
                <a:gd name="connsiteY98" fmla="*/ 1773767 h 2114550"/>
                <a:gd name="connsiteX99" fmla="*/ 1549400 w 3031067"/>
                <a:gd name="connsiteY99" fmla="*/ 1773767 h 2114550"/>
                <a:gd name="connsiteX100" fmla="*/ 1549400 w 3031067"/>
                <a:gd name="connsiteY100" fmla="*/ 1799167 h 2114550"/>
                <a:gd name="connsiteX101" fmla="*/ 1595967 w 3031067"/>
                <a:gd name="connsiteY101" fmla="*/ 1799167 h 2114550"/>
                <a:gd name="connsiteX102" fmla="*/ 1595967 w 3031067"/>
                <a:gd name="connsiteY102" fmla="*/ 1824567 h 2114550"/>
                <a:gd name="connsiteX103" fmla="*/ 1659467 w 3031067"/>
                <a:gd name="connsiteY103" fmla="*/ 1824567 h 2114550"/>
                <a:gd name="connsiteX104" fmla="*/ 1659467 w 3031067"/>
                <a:gd name="connsiteY104" fmla="*/ 1849967 h 2114550"/>
                <a:gd name="connsiteX105" fmla="*/ 1718733 w 3031067"/>
                <a:gd name="connsiteY105" fmla="*/ 1849967 h 2114550"/>
                <a:gd name="connsiteX106" fmla="*/ 1718733 w 3031067"/>
                <a:gd name="connsiteY106" fmla="*/ 1862667 h 2114550"/>
                <a:gd name="connsiteX107" fmla="*/ 1718733 w 3031067"/>
                <a:gd name="connsiteY107" fmla="*/ 1862667 h 2114550"/>
                <a:gd name="connsiteX108" fmla="*/ 1748366 w 3031067"/>
                <a:gd name="connsiteY108" fmla="*/ 1892300 h 2114550"/>
                <a:gd name="connsiteX109" fmla="*/ 1807633 w 3031067"/>
                <a:gd name="connsiteY109" fmla="*/ 1892300 h 2114550"/>
                <a:gd name="connsiteX110" fmla="*/ 1807633 w 3031067"/>
                <a:gd name="connsiteY110" fmla="*/ 1926167 h 2114550"/>
                <a:gd name="connsiteX111" fmla="*/ 1883833 w 3031067"/>
                <a:gd name="connsiteY111" fmla="*/ 1926167 h 2114550"/>
                <a:gd name="connsiteX112" fmla="*/ 1883833 w 3031067"/>
                <a:gd name="connsiteY112" fmla="*/ 1938867 h 2114550"/>
                <a:gd name="connsiteX113" fmla="*/ 1985433 w 3031067"/>
                <a:gd name="connsiteY113" fmla="*/ 1938867 h 2114550"/>
                <a:gd name="connsiteX114" fmla="*/ 2002366 w 3031067"/>
                <a:gd name="connsiteY114" fmla="*/ 1955800 h 2114550"/>
                <a:gd name="connsiteX115" fmla="*/ 2108200 w 3031067"/>
                <a:gd name="connsiteY115" fmla="*/ 1955800 h 2114550"/>
                <a:gd name="connsiteX116" fmla="*/ 2108200 w 3031067"/>
                <a:gd name="connsiteY116" fmla="*/ 1968500 h 2114550"/>
                <a:gd name="connsiteX117" fmla="*/ 2163233 w 3031067"/>
                <a:gd name="connsiteY117" fmla="*/ 1968500 h 2114550"/>
                <a:gd name="connsiteX118" fmla="*/ 2163233 w 3031067"/>
                <a:gd name="connsiteY118" fmla="*/ 1981200 h 2114550"/>
                <a:gd name="connsiteX119" fmla="*/ 2243667 w 3031067"/>
                <a:gd name="connsiteY119" fmla="*/ 1981200 h 2114550"/>
                <a:gd name="connsiteX120" fmla="*/ 2243667 w 3031067"/>
                <a:gd name="connsiteY120" fmla="*/ 2015067 h 2114550"/>
                <a:gd name="connsiteX121" fmla="*/ 2362200 w 3031067"/>
                <a:gd name="connsiteY121" fmla="*/ 2015067 h 2114550"/>
                <a:gd name="connsiteX122" fmla="*/ 2362200 w 3031067"/>
                <a:gd name="connsiteY122" fmla="*/ 2032000 h 2114550"/>
                <a:gd name="connsiteX123" fmla="*/ 2857500 w 3031067"/>
                <a:gd name="connsiteY123" fmla="*/ 2032000 h 2114550"/>
                <a:gd name="connsiteX124" fmla="*/ 2855383 w 3031067"/>
                <a:gd name="connsiteY124" fmla="*/ 2114550 h 2114550"/>
                <a:gd name="connsiteX125" fmla="*/ 3031067 w 3031067"/>
                <a:gd name="connsiteY125" fmla="*/ 2074334 h 2114550"/>
                <a:gd name="connsiteX0" fmla="*/ 0 w 3028950"/>
                <a:gd name="connsiteY0" fmla="*/ 0 h 2114550"/>
                <a:gd name="connsiteX1" fmla="*/ 33867 w 3028950"/>
                <a:gd name="connsiteY1" fmla="*/ 33867 h 2114550"/>
                <a:gd name="connsiteX2" fmla="*/ 88900 w 3028950"/>
                <a:gd name="connsiteY2" fmla="*/ 33867 h 2114550"/>
                <a:gd name="connsiteX3" fmla="*/ 88900 w 3028950"/>
                <a:gd name="connsiteY3" fmla="*/ 33867 h 2114550"/>
                <a:gd name="connsiteX4" fmla="*/ 118533 w 3028950"/>
                <a:gd name="connsiteY4" fmla="*/ 63500 h 2114550"/>
                <a:gd name="connsiteX5" fmla="*/ 118533 w 3028950"/>
                <a:gd name="connsiteY5" fmla="*/ 97367 h 2114550"/>
                <a:gd name="connsiteX6" fmla="*/ 173567 w 3028950"/>
                <a:gd name="connsiteY6" fmla="*/ 97367 h 2114550"/>
                <a:gd name="connsiteX7" fmla="*/ 173567 w 3028950"/>
                <a:gd name="connsiteY7" fmla="*/ 131234 h 2114550"/>
                <a:gd name="connsiteX8" fmla="*/ 207433 w 3028950"/>
                <a:gd name="connsiteY8" fmla="*/ 131234 h 2114550"/>
                <a:gd name="connsiteX9" fmla="*/ 207433 w 3028950"/>
                <a:gd name="connsiteY9" fmla="*/ 131234 h 2114550"/>
                <a:gd name="connsiteX10" fmla="*/ 237067 w 3028950"/>
                <a:gd name="connsiteY10" fmla="*/ 160868 h 2114550"/>
                <a:gd name="connsiteX11" fmla="*/ 237067 w 3028950"/>
                <a:gd name="connsiteY11" fmla="*/ 190500 h 2114550"/>
                <a:gd name="connsiteX12" fmla="*/ 275167 w 3028950"/>
                <a:gd name="connsiteY12" fmla="*/ 190500 h 2114550"/>
                <a:gd name="connsiteX13" fmla="*/ 275167 w 3028950"/>
                <a:gd name="connsiteY13" fmla="*/ 241300 h 2114550"/>
                <a:gd name="connsiteX14" fmla="*/ 317500 w 3028950"/>
                <a:gd name="connsiteY14" fmla="*/ 241300 h 2114550"/>
                <a:gd name="connsiteX15" fmla="*/ 317500 w 3028950"/>
                <a:gd name="connsiteY15" fmla="*/ 262467 h 2114550"/>
                <a:gd name="connsiteX16" fmla="*/ 338667 w 3028950"/>
                <a:gd name="connsiteY16" fmla="*/ 262467 h 2114550"/>
                <a:gd name="connsiteX17" fmla="*/ 338667 w 3028950"/>
                <a:gd name="connsiteY17" fmla="*/ 283634 h 2114550"/>
                <a:gd name="connsiteX18" fmla="*/ 351367 w 3028950"/>
                <a:gd name="connsiteY18" fmla="*/ 283634 h 2114550"/>
                <a:gd name="connsiteX19" fmla="*/ 351367 w 3028950"/>
                <a:gd name="connsiteY19" fmla="*/ 309034 h 2114550"/>
                <a:gd name="connsiteX20" fmla="*/ 376767 w 3028950"/>
                <a:gd name="connsiteY20" fmla="*/ 309034 h 2114550"/>
                <a:gd name="connsiteX21" fmla="*/ 376767 w 3028950"/>
                <a:gd name="connsiteY21" fmla="*/ 359834 h 2114550"/>
                <a:gd name="connsiteX22" fmla="*/ 406400 w 3028950"/>
                <a:gd name="connsiteY22" fmla="*/ 359834 h 2114550"/>
                <a:gd name="connsiteX23" fmla="*/ 406400 w 3028950"/>
                <a:gd name="connsiteY23" fmla="*/ 393700 h 2114550"/>
                <a:gd name="connsiteX24" fmla="*/ 419100 w 3028950"/>
                <a:gd name="connsiteY24" fmla="*/ 393700 h 2114550"/>
                <a:gd name="connsiteX25" fmla="*/ 419100 w 3028950"/>
                <a:gd name="connsiteY25" fmla="*/ 431800 h 2114550"/>
                <a:gd name="connsiteX26" fmla="*/ 436033 w 3028950"/>
                <a:gd name="connsiteY26" fmla="*/ 431800 h 2114550"/>
                <a:gd name="connsiteX27" fmla="*/ 436033 w 3028950"/>
                <a:gd name="connsiteY27" fmla="*/ 469900 h 2114550"/>
                <a:gd name="connsiteX28" fmla="*/ 452967 w 3028950"/>
                <a:gd name="connsiteY28" fmla="*/ 469900 h 2114550"/>
                <a:gd name="connsiteX29" fmla="*/ 452967 w 3028950"/>
                <a:gd name="connsiteY29" fmla="*/ 495300 h 2114550"/>
                <a:gd name="connsiteX30" fmla="*/ 482600 w 3028950"/>
                <a:gd name="connsiteY30" fmla="*/ 495300 h 2114550"/>
                <a:gd name="connsiteX31" fmla="*/ 482600 w 3028950"/>
                <a:gd name="connsiteY31" fmla="*/ 495300 h 2114550"/>
                <a:gd name="connsiteX32" fmla="*/ 503767 w 3028950"/>
                <a:gd name="connsiteY32" fmla="*/ 516467 h 2114550"/>
                <a:gd name="connsiteX33" fmla="*/ 503767 w 3028950"/>
                <a:gd name="connsiteY33" fmla="*/ 567267 h 2114550"/>
                <a:gd name="connsiteX34" fmla="*/ 533400 w 3028950"/>
                <a:gd name="connsiteY34" fmla="*/ 567267 h 2114550"/>
                <a:gd name="connsiteX35" fmla="*/ 533400 w 3028950"/>
                <a:gd name="connsiteY35" fmla="*/ 609600 h 2114550"/>
                <a:gd name="connsiteX36" fmla="*/ 546100 w 3028950"/>
                <a:gd name="connsiteY36" fmla="*/ 609600 h 2114550"/>
                <a:gd name="connsiteX37" fmla="*/ 546100 w 3028950"/>
                <a:gd name="connsiteY37" fmla="*/ 647700 h 2114550"/>
                <a:gd name="connsiteX38" fmla="*/ 563033 w 3028950"/>
                <a:gd name="connsiteY38" fmla="*/ 647700 h 2114550"/>
                <a:gd name="connsiteX39" fmla="*/ 563033 w 3028950"/>
                <a:gd name="connsiteY39" fmla="*/ 685800 h 2114550"/>
                <a:gd name="connsiteX40" fmla="*/ 584200 w 3028950"/>
                <a:gd name="connsiteY40" fmla="*/ 706967 h 2114550"/>
                <a:gd name="connsiteX41" fmla="*/ 584200 w 3028950"/>
                <a:gd name="connsiteY41" fmla="*/ 791634 h 2114550"/>
                <a:gd name="connsiteX42" fmla="*/ 613833 w 3028950"/>
                <a:gd name="connsiteY42" fmla="*/ 791634 h 2114550"/>
                <a:gd name="connsiteX43" fmla="*/ 613833 w 3028950"/>
                <a:gd name="connsiteY43" fmla="*/ 812800 h 2114550"/>
                <a:gd name="connsiteX44" fmla="*/ 643467 w 3028950"/>
                <a:gd name="connsiteY44" fmla="*/ 812800 h 2114550"/>
                <a:gd name="connsiteX45" fmla="*/ 643467 w 3028950"/>
                <a:gd name="connsiteY45" fmla="*/ 859367 h 2114550"/>
                <a:gd name="connsiteX46" fmla="*/ 656167 w 3028950"/>
                <a:gd name="connsiteY46" fmla="*/ 859367 h 2114550"/>
                <a:gd name="connsiteX47" fmla="*/ 656167 w 3028950"/>
                <a:gd name="connsiteY47" fmla="*/ 884767 h 2114550"/>
                <a:gd name="connsiteX48" fmla="*/ 681567 w 3028950"/>
                <a:gd name="connsiteY48" fmla="*/ 884767 h 2114550"/>
                <a:gd name="connsiteX49" fmla="*/ 681567 w 3028950"/>
                <a:gd name="connsiteY49" fmla="*/ 956734 h 2114550"/>
                <a:gd name="connsiteX50" fmla="*/ 698500 w 3028950"/>
                <a:gd name="connsiteY50" fmla="*/ 956734 h 2114550"/>
                <a:gd name="connsiteX51" fmla="*/ 704850 w 3028950"/>
                <a:gd name="connsiteY51" fmla="*/ 1037166 h 2114550"/>
                <a:gd name="connsiteX52" fmla="*/ 745067 w 3028950"/>
                <a:gd name="connsiteY52" fmla="*/ 1054100 h 2114550"/>
                <a:gd name="connsiteX53" fmla="*/ 745067 w 3028950"/>
                <a:gd name="connsiteY53" fmla="*/ 1075267 h 2114550"/>
                <a:gd name="connsiteX54" fmla="*/ 800100 w 3028950"/>
                <a:gd name="connsiteY54" fmla="*/ 1075267 h 2114550"/>
                <a:gd name="connsiteX55" fmla="*/ 800100 w 3028950"/>
                <a:gd name="connsiteY55" fmla="*/ 1104900 h 2114550"/>
                <a:gd name="connsiteX56" fmla="*/ 833967 w 3028950"/>
                <a:gd name="connsiteY56" fmla="*/ 1104900 h 2114550"/>
                <a:gd name="connsiteX57" fmla="*/ 833967 w 3028950"/>
                <a:gd name="connsiteY57" fmla="*/ 1151467 h 2114550"/>
                <a:gd name="connsiteX58" fmla="*/ 863600 w 3028950"/>
                <a:gd name="connsiteY58" fmla="*/ 1151467 h 2114550"/>
                <a:gd name="connsiteX59" fmla="*/ 863600 w 3028950"/>
                <a:gd name="connsiteY59" fmla="*/ 1193800 h 2114550"/>
                <a:gd name="connsiteX60" fmla="*/ 889000 w 3028950"/>
                <a:gd name="connsiteY60" fmla="*/ 1193800 h 2114550"/>
                <a:gd name="connsiteX61" fmla="*/ 889000 w 3028950"/>
                <a:gd name="connsiteY61" fmla="*/ 1219200 h 2114550"/>
                <a:gd name="connsiteX62" fmla="*/ 905933 w 3028950"/>
                <a:gd name="connsiteY62" fmla="*/ 1219200 h 2114550"/>
                <a:gd name="connsiteX63" fmla="*/ 905933 w 3028950"/>
                <a:gd name="connsiteY63" fmla="*/ 1219200 h 2114550"/>
                <a:gd name="connsiteX64" fmla="*/ 935567 w 3028950"/>
                <a:gd name="connsiteY64" fmla="*/ 1248834 h 2114550"/>
                <a:gd name="connsiteX65" fmla="*/ 935567 w 3028950"/>
                <a:gd name="connsiteY65" fmla="*/ 1291167 h 2114550"/>
                <a:gd name="connsiteX66" fmla="*/ 960967 w 3028950"/>
                <a:gd name="connsiteY66" fmla="*/ 1291167 h 2114550"/>
                <a:gd name="connsiteX67" fmla="*/ 960967 w 3028950"/>
                <a:gd name="connsiteY67" fmla="*/ 1320800 h 2114550"/>
                <a:gd name="connsiteX68" fmla="*/ 977900 w 3028950"/>
                <a:gd name="connsiteY68" fmla="*/ 1320800 h 2114550"/>
                <a:gd name="connsiteX69" fmla="*/ 977900 w 3028950"/>
                <a:gd name="connsiteY69" fmla="*/ 1363134 h 2114550"/>
                <a:gd name="connsiteX70" fmla="*/ 1007533 w 3028950"/>
                <a:gd name="connsiteY70" fmla="*/ 1363134 h 2114550"/>
                <a:gd name="connsiteX71" fmla="*/ 1007533 w 3028950"/>
                <a:gd name="connsiteY71" fmla="*/ 1405467 h 2114550"/>
                <a:gd name="connsiteX72" fmla="*/ 1045633 w 3028950"/>
                <a:gd name="connsiteY72" fmla="*/ 1405467 h 2114550"/>
                <a:gd name="connsiteX73" fmla="*/ 1045633 w 3028950"/>
                <a:gd name="connsiteY73" fmla="*/ 1435100 h 2114550"/>
                <a:gd name="connsiteX74" fmla="*/ 1058333 w 3028950"/>
                <a:gd name="connsiteY74" fmla="*/ 1435100 h 2114550"/>
                <a:gd name="connsiteX75" fmla="*/ 1058333 w 3028950"/>
                <a:gd name="connsiteY75" fmla="*/ 1473200 h 2114550"/>
                <a:gd name="connsiteX76" fmla="*/ 1058333 w 3028950"/>
                <a:gd name="connsiteY76" fmla="*/ 1473200 h 2114550"/>
                <a:gd name="connsiteX77" fmla="*/ 1058333 w 3028950"/>
                <a:gd name="connsiteY77" fmla="*/ 1515534 h 2114550"/>
                <a:gd name="connsiteX78" fmla="*/ 1113367 w 3028950"/>
                <a:gd name="connsiteY78" fmla="*/ 1515534 h 2114550"/>
                <a:gd name="connsiteX79" fmla="*/ 1113367 w 3028950"/>
                <a:gd name="connsiteY79" fmla="*/ 1545167 h 2114550"/>
                <a:gd name="connsiteX80" fmla="*/ 1151467 w 3028950"/>
                <a:gd name="connsiteY80" fmla="*/ 1545167 h 2114550"/>
                <a:gd name="connsiteX81" fmla="*/ 1151467 w 3028950"/>
                <a:gd name="connsiteY81" fmla="*/ 1570567 h 2114550"/>
                <a:gd name="connsiteX82" fmla="*/ 1198033 w 3028950"/>
                <a:gd name="connsiteY82" fmla="*/ 1570567 h 2114550"/>
                <a:gd name="connsiteX83" fmla="*/ 1181100 w 3028950"/>
                <a:gd name="connsiteY83" fmla="*/ 1587500 h 2114550"/>
                <a:gd name="connsiteX84" fmla="*/ 1227667 w 3028950"/>
                <a:gd name="connsiteY84" fmla="*/ 1587500 h 2114550"/>
                <a:gd name="connsiteX85" fmla="*/ 1227667 w 3028950"/>
                <a:gd name="connsiteY85" fmla="*/ 1612900 h 2114550"/>
                <a:gd name="connsiteX86" fmla="*/ 1257300 w 3028950"/>
                <a:gd name="connsiteY86" fmla="*/ 1612900 h 2114550"/>
                <a:gd name="connsiteX87" fmla="*/ 1257300 w 3028950"/>
                <a:gd name="connsiteY87" fmla="*/ 1646767 h 2114550"/>
                <a:gd name="connsiteX88" fmla="*/ 1295400 w 3028950"/>
                <a:gd name="connsiteY88" fmla="*/ 1646767 h 2114550"/>
                <a:gd name="connsiteX89" fmla="*/ 1295400 w 3028950"/>
                <a:gd name="connsiteY89" fmla="*/ 1676400 h 2114550"/>
                <a:gd name="connsiteX90" fmla="*/ 1367367 w 3028950"/>
                <a:gd name="connsiteY90" fmla="*/ 1676400 h 2114550"/>
                <a:gd name="connsiteX91" fmla="*/ 1367367 w 3028950"/>
                <a:gd name="connsiteY91" fmla="*/ 1676400 h 2114550"/>
                <a:gd name="connsiteX92" fmla="*/ 1365249 w 3028950"/>
                <a:gd name="connsiteY92" fmla="*/ 1706033 h 2114550"/>
                <a:gd name="connsiteX93" fmla="*/ 1437216 w 3028950"/>
                <a:gd name="connsiteY93" fmla="*/ 1699684 h 2114550"/>
                <a:gd name="connsiteX94" fmla="*/ 1460500 w 3028950"/>
                <a:gd name="connsiteY94" fmla="*/ 1718734 h 2114550"/>
                <a:gd name="connsiteX95" fmla="*/ 1498600 w 3028950"/>
                <a:gd name="connsiteY95" fmla="*/ 1718734 h 2114550"/>
                <a:gd name="connsiteX96" fmla="*/ 1498600 w 3028950"/>
                <a:gd name="connsiteY96" fmla="*/ 1752600 h 2114550"/>
                <a:gd name="connsiteX97" fmla="*/ 1515533 w 3028950"/>
                <a:gd name="connsiteY97" fmla="*/ 1752600 h 2114550"/>
                <a:gd name="connsiteX98" fmla="*/ 1515533 w 3028950"/>
                <a:gd name="connsiteY98" fmla="*/ 1773767 h 2114550"/>
                <a:gd name="connsiteX99" fmla="*/ 1549400 w 3028950"/>
                <a:gd name="connsiteY99" fmla="*/ 1773767 h 2114550"/>
                <a:gd name="connsiteX100" fmla="*/ 1549400 w 3028950"/>
                <a:gd name="connsiteY100" fmla="*/ 1799167 h 2114550"/>
                <a:gd name="connsiteX101" fmla="*/ 1595967 w 3028950"/>
                <a:gd name="connsiteY101" fmla="*/ 1799167 h 2114550"/>
                <a:gd name="connsiteX102" fmla="*/ 1595967 w 3028950"/>
                <a:gd name="connsiteY102" fmla="*/ 1824567 h 2114550"/>
                <a:gd name="connsiteX103" fmla="*/ 1659467 w 3028950"/>
                <a:gd name="connsiteY103" fmla="*/ 1824567 h 2114550"/>
                <a:gd name="connsiteX104" fmla="*/ 1659467 w 3028950"/>
                <a:gd name="connsiteY104" fmla="*/ 1849967 h 2114550"/>
                <a:gd name="connsiteX105" fmla="*/ 1718733 w 3028950"/>
                <a:gd name="connsiteY105" fmla="*/ 1849967 h 2114550"/>
                <a:gd name="connsiteX106" fmla="*/ 1718733 w 3028950"/>
                <a:gd name="connsiteY106" fmla="*/ 1862667 h 2114550"/>
                <a:gd name="connsiteX107" fmla="*/ 1718733 w 3028950"/>
                <a:gd name="connsiteY107" fmla="*/ 1862667 h 2114550"/>
                <a:gd name="connsiteX108" fmla="*/ 1748366 w 3028950"/>
                <a:gd name="connsiteY108" fmla="*/ 1892300 h 2114550"/>
                <a:gd name="connsiteX109" fmla="*/ 1807633 w 3028950"/>
                <a:gd name="connsiteY109" fmla="*/ 1892300 h 2114550"/>
                <a:gd name="connsiteX110" fmla="*/ 1807633 w 3028950"/>
                <a:gd name="connsiteY110" fmla="*/ 1926167 h 2114550"/>
                <a:gd name="connsiteX111" fmla="*/ 1883833 w 3028950"/>
                <a:gd name="connsiteY111" fmla="*/ 1926167 h 2114550"/>
                <a:gd name="connsiteX112" fmla="*/ 1883833 w 3028950"/>
                <a:gd name="connsiteY112" fmla="*/ 1938867 h 2114550"/>
                <a:gd name="connsiteX113" fmla="*/ 1985433 w 3028950"/>
                <a:gd name="connsiteY113" fmla="*/ 1938867 h 2114550"/>
                <a:gd name="connsiteX114" fmla="*/ 2002366 w 3028950"/>
                <a:gd name="connsiteY114" fmla="*/ 1955800 h 2114550"/>
                <a:gd name="connsiteX115" fmla="*/ 2108200 w 3028950"/>
                <a:gd name="connsiteY115" fmla="*/ 1955800 h 2114550"/>
                <a:gd name="connsiteX116" fmla="*/ 2108200 w 3028950"/>
                <a:gd name="connsiteY116" fmla="*/ 1968500 h 2114550"/>
                <a:gd name="connsiteX117" fmla="*/ 2163233 w 3028950"/>
                <a:gd name="connsiteY117" fmla="*/ 1968500 h 2114550"/>
                <a:gd name="connsiteX118" fmla="*/ 2163233 w 3028950"/>
                <a:gd name="connsiteY118" fmla="*/ 1981200 h 2114550"/>
                <a:gd name="connsiteX119" fmla="*/ 2243667 w 3028950"/>
                <a:gd name="connsiteY119" fmla="*/ 1981200 h 2114550"/>
                <a:gd name="connsiteX120" fmla="*/ 2243667 w 3028950"/>
                <a:gd name="connsiteY120" fmla="*/ 2015067 h 2114550"/>
                <a:gd name="connsiteX121" fmla="*/ 2362200 w 3028950"/>
                <a:gd name="connsiteY121" fmla="*/ 2015067 h 2114550"/>
                <a:gd name="connsiteX122" fmla="*/ 2362200 w 3028950"/>
                <a:gd name="connsiteY122" fmla="*/ 2032000 h 2114550"/>
                <a:gd name="connsiteX123" fmla="*/ 2857500 w 3028950"/>
                <a:gd name="connsiteY123" fmla="*/ 2032000 h 2114550"/>
                <a:gd name="connsiteX124" fmla="*/ 2855383 w 3028950"/>
                <a:gd name="connsiteY124" fmla="*/ 2114550 h 2114550"/>
                <a:gd name="connsiteX125" fmla="*/ 3028950 w 3028950"/>
                <a:gd name="connsiteY125" fmla="*/ 2097618 h 2114550"/>
                <a:gd name="connsiteX0" fmla="*/ 0 w 3028950"/>
                <a:gd name="connsiteY0" fmla="*/ 0 h 2103966"/>
                <a:gd name="connsiteX1" fmla="*/ 33867 w 3028950"/>
                <a:gd name="connsiteY1" fmla="*/ 33867 h 2103966"/>
                <a:gd name="connsiteX2" fmla="*/ 88900 w 3028950"/>
                <a:gd name="connsiteY2" fmla="*/ 33867 h 2103966"/>
                <a:gd name="connsiteX3" fmla="*/ 88900 w 3028950"/>
                <a:gd name="connsiteY3" fmla="*/ 33867 h 2103966"/>
                <a:gd name="connsiteX4" fmla="*/ 118533 w 3028950"/>
                <a:gd name="connsiteY4" fmla="*/ 63500 h 2103966"/>
                <a:gd name="connsiteX5" fmla="*/ 118533 w 3028950"/>
                <a:gd name="connsiteY5" fmla="*/ 97367 h 2103966"/>
                <a:gd name="connsiteX6" fmla="*/ 173567 w 3028950"/>
                <a:gd name="connsiteY6" fmla="*/ 97367 h 2103966"/>
                <a:gd name="connsiteX7" fmla="*/ 173567 w 3028950"/>
                <a:gd name="connsiteY7" fmla="*/ 131234 h 2103966"/>
                <a:gd name="connsiteX8" fmla="*/ 207433 w 3028950"/>
                <a:gd name="connsiteY8" fmla="*/ 131234 h 2103966"/>
                <a:gd name="connsiteX9" fmla="*/ 207433 w 3028950"/>
                <a:gd name="connsiteY9" fmla="*/ 131234 h 2103966"/>
                <a:gd name="connsiteX10" fmla="*/ 237067 w 3028950"/>
                <a:gd name="connsiteY10" fmla="*/ 160868 h 2103966"/>
                <a:gd name="connsiteX11" fmla="*/ 237067 w 3028950"/>
                <a:gd name="connsiteY11" fmla="*/ 190500 h 2103966"/>
                <a:gd name="connsiteX12" fmla="*/ 275167 w 3028950"/>
                <a:gd name="connsiteY12" fmla="*/ 190500 h 2103966"/>
                <a:gd name="connsiteX13" fmla="*/ 275167 w 3028950"/>
                <a:gd name="connsiteY13" fmla="*/ 241300 h 2103966"/>
                <a:gd name="connsiteX14" fmla="*/ 317500 w 3028950"/>
                <a:gd name="connsiteY14" fmla="*/ 241300 h 2103966"/>
                <a:gd name="connsiteX15" fmla="*/ 317500 w 3028950"/>
                <a:gd name="connsiteY15" fmla="*/ 262467 h 2103966"/>
                <a:gd name="connsiteX16" fmla="*/ 338667 w 3028950"/>
                <a:gd name="connsiteY16" fmla="*/ 262467 h 2103966"/>
                <a:gd name="connsiteX17" fmla="*/ 338667 w 3028950"/>
                <a:gd name="connsiteY17" fmla="*/ 283634 h 2103966"/>
                <a:gd name="connsiteX18" fmla="*/ 351367 w 3028950"/>
                <a:gd name="connsiteY18" fmla="*/ 283634 h 2103966"/>
                <a:gd name="connsiteX19" fmla="*/ 351367 w 3028950"/>
                <a:gd name="connsiteY19" fmla="*/ 309034 h 2103966"/>
                <a:gd name="connsiteX20" fmla="*/ 376767 w 3028950"/>
                <a:gd name="connsiteY20" fmla="*/ 309034 h 2103966"/>
                <a:gd name="connsiteX21" fmla="*/ 376767 w 3028950"/>
                <a:gd name="connsiteY21" fmla="*/ 359834 h 2103966"/>
                <a:gd name="connsiteX22" fmla="*/ 406400 w 3028950"/>
                <a:gd name="connsiteY22" fmla="*/ 359834 h 2103966"/>
                <a:gd name="connsiteX23" fmla="*/ 406400 w 3028950"/>
                <a:gd name="connsiteY23" fmla="*/ 393700 h 2103966"/>
                <a:gd name="connsiteX24" fmla="*/ 419100 w 3028950"/>
                <a:gd name="connsiteY24" fmla="*/ 393700 h 2103966"/>
                <a:gd name="connsiteX25" fmla="*/ 419100 w 3028950"/>
                <a:gd name="connsiteY25" fmla="*/ 431800 h 2103966"/>
                <a:gd name="connsiteX26" fmla="*/ 436033 w 3028950"/>
                <a:gd name="connsiteY26" fmla="*/ 431800 h 2103966"/>
                <a:gd name="connsiteX27" fmla="*/ 436033 w 3028950"/>
                <a:gd name="connsiteY27" fmla="*/ 469900 h 2103966"/>
                <a:gd name="connsiteX28" fmla="*/ 452967 w 3028950"/>
                <a:gd name="connsiteY28" fmla="*/ 469900 h 2103966"/>
                <a:gd name="connsiteX29" fmla="*/ 452967 w 3028950"/>
                <a:gd name="connsiteY29" fmla="*/ 495300 h 2103966"/>
                <a:gd name="connsiteX30" fmla="*/ 482600 w 3028950"/>
                <a:gd name="connsiteY30" fmla="*/ 495300 h 2103966"/>
                <a:gd name="connsiteX31" fmla="*/ 482600 w 3028950"/>
                <a:gd name="connsiteY31" fmla="*/ 495300 h 2103966"/>
                <a:gd name="connsiteX32" fmla="*/ 503767 w 3028950"/>
                <a:gd name="connsiteY32" fmla="*/ 516467 h 2103966"/>
                <a:gd name="connsiteX33" fmla="*/ 503767 w 3028950"/>
                <a:gd name="connsiteY33" fmla="*/ 567267 h 2103966"/>
                <a:gd name="connsiteX34" fmla="*/ 533400 w 3028950"/>
                <a:gd name="connsiteY34" fmla="*/ 567267 h 2103966"/>
                <a:gd name="connsiteX35" fmla="*/ 533400 w 3028950"/>
                <a:gd name="connsiteY35" fmla="*/ 609600 h 2103966"/>
                <a:gd name="connsiteX36" fmla="*/ 546100 w 3028950"/>
                <a:gd name="connsiteY36" fmla="*/ 609600 h 2103966"/>
                <a:gd name="connsiteX37" fmla="*/ 546100 w 3028950"/>
                <a:gd name="connsiteY37" fmla="*/ 647700 h 2103966"/>
                <a:gd name="connsiteX38" fmla="*/ 563033 w 3028950"/>
                <a:gd name="connsiteY38" fmla="*/ 647700 h 2103966"/>
                <a:gd name="connsiteX39" fmla="*/ 563033 w 3028950"/>
                <a:gd name="connsiteY39" fmla="*/ 685800 h 2103966"/>
                <a:gd name="connsiteX40" fmla="*/ 584200 w 3028950"/>
                <a:gd name="connsiteY40" fmla="*/ 706967 h 2103966"/>
                <a:gd name="connsiteX41" fmla="*/ 584200 w 3028950"/>
                <a:gd name="connsiteY41" fmla="*/ 791634 h 2103966"/>
                <a:gd name="connsiteX42" fmla="*/ 613833 w 3028950"/>
                <a:gd name="connsiteY42" fmla="*/ 791634 h 2103966"/>
                <a:gd name="connsiteX43" fmla="*/ 613833 w 3028950"/>
                <a:gd name="connsiteY43" fmla="*/ 812800 h 2103966"/>
                <a:gd name="connsiteX44" fmla="*/ 643467 w 3028950"/>
                <a:gd name="connsiteY44" fmla="*/ 812800 h 2103966"/>
                <a:gd name="connsiteX45" fmla="*/ 643467 w 3028950"/>
                <a:gd name="connsiteY45" fmla="*/ 859367 h 2103966"/>
                <a:gd name="connsiteX46" fmla="*/ 656167 w 3028950"/>
                <a:gd name="connsiteY46" fmla="*/ 859367 h 2103966"/>
                <a:gd name="connsiteX47" fmla="*/ 656167 w 3028950"/>
                <a:gd name="connsiteY47" fmla="*/ 884767 h 2103966"/>
                <a:gd name="connsiteX48" fmla="*/ 681567 w 3028950"/>
                <a:gd name="connsiteY48" fmla="*/ 884767 h 2103966"/>
                <a:gd name="connsiteX49" fmla="*/ 681567 w 3028950"/>
                <a:gd name="connsiteY49" fmla="*/ 956734 h 2103966"/>
                <a:gd name="connsiteX50" fmla="*/ 698500 w 3028950"/>
                <a:gd name="connsiteY50" fmla="*/ 956734 h 2103966"/>
                <a:gd name="connsiteX51" fmla="*/ 704850 w 3028950"/>
                <a:gd name="connsiteY51" fmla="*/ 1037166 h 2103966"/>
                <a:gd name="connsiteX52" fmla="*/ 745067 w 3028950"/>
                <a:gd name="connsiteY52" fmla="*/ 1054100 h 2103966"/>
                <a:gd name="connsiteX53" fmla="*/ 745067 w 3028950"/>
                <a:gd name="connsiteY53" fmla="*/ 1075267 h 2103966"/>
                <a:gd name="connsiteX54" fmla="*/ 800100 w 3028950"/>
                <a:gd name="connsiteY54" fmla="*/ 1075267 h 2103966"/>
                <a:gd name="connsiteX55" fmla="*/ 800100 w 3028950"/>
                <a:gd name="connsiteY55" fmla="*/ 1104900 h 2103966"/>
                <a:gd name="connsiteX56" fmla="*/ 833967 w 3028950"/>
                <a:gd name="connsiteY56" fmla="*/ 1104900 h 2103966"/>
                <a:gd name="connsiteX57" fmla="*/ 833967 w 3028950"/>
                <a:gd name="connsiteY57" fmla="*/ 1151467 h 2103966"/>
                <a:gd name="connsiteX58" fmla="*/ 863600 w 3028950"/>
                <a:gd name="connsiteY58" fmla="*/ 1151467 h 2103966"/>
                <a:gd name="connsiteX59" fmla="*/ 863600 w 3028950"/>
                <a:gd name="connsiteY59" fmla="*/ 1193800 h 2103966"/>
                <a:gd name="connsiteX60" fmla="*/ 889000 w 3028950"/>
                <a:gd name="connsiteY60" fmla="*/ 1193800 h 2103966"/>
                <a:gd name="connsiteX61" fmla="*/ 889000 w 3028950"/>
                <a:gd name="connsiteY61" fmla="*/ 1219200 h 2103966"/>
                <a:gd name="connsiteX62" fmla="*/ 905933 w 3028950"/>
                <a:gd name="connsiteY62" fmla="*/ 1219200 h 2103966"/>
                <a:gd name="connsiteX63" fmla="*/ 905933 w 3028950"/>
                <a:gd name="connsiteY63" fmla="*/ 1219200 h 2103966"/>
                <a:gd name="connsiteX64" fmla="*/ 935567 w 3028950"/>
                <a:gd name="connsiteY64" fmla="*/ 1248834 h 2103966"/>
                <a:gd name="connsiteX65" fmla="*/ 935567 w 3028950"/>
                <a:gd name="connsiteY65" fmla="*/ 1291167 h 2103966"/>
                <a:gd name="connsiteX66" fmla="*/ 960967 w 3028950"/>
                <a:gd name="connsiteY66" fmla="*/ 1291167 h 2103966"/>
                <a:gd name="connsiteX67" fmla="*/ 960967 w 3028950"/>
                <a:gd name="connsiteY67" fmla="*/ 1320800 h 2103966"/>
                <a:gd name="connsiteX68" fmla="*/ 977900 w 3028950"/>
                <a:gd name="connsiteY68" fmla="*/ 1320800 h 2103966"/>
                <a:gd name="connsiteX69" fmla="*/ 977900 w 3028950"/>
                <a:gd name="connsiteY69" fmla="*/ 1363134 h 2103966"/>
                <a:gd name="connsiteX70" fmla="*/ 1007533 w 3028950"/>
                <a:gd name="connsiteY70" fmla="*/ 1363134 h 2103966"/>
                <a:gd name="connsiteX71" fmla="*/ 1007533 w 3028950"/>
                <a:gd name="connsiteY71" fmla="*/ 1405467 h 2103966"/>
                <a:gd name="connsiteX72" fmla="*/ 1045633 w 3028950"/>
                <a:gd name="connsiteY72" fmla="*/ 1405467 h 2103966"/>
                <a:gd name="connsiteX73" fmla="*/ 1045633 w 3028950"/>
                <a:gd name="connsiteY73" fmla="*/ 1435100 h 2103966"/>
                <a:gd name="connsiteX74" fmla="*/ 1058333 w 3028950"/>
                <a:gd name="connsiteY74" fmla="*/ 1435100 h 2103966"/>
                <a:gd name="connsiteX75" fmla="*/ 1058333 w 3028950"/>
                <a:gd name="connsiteY75" fmla="*/ 1473200 h 2103966"/>
                <a:gd name="connsiteX76" fmla="*/ 1058333 w 3028950"/>
                <a:gd name="connsiteY76" fmla="*/ 1473200 h 2103966"/>
                <a:gd name="connsiteX77" fmla="*/ 1058333 w 3028950"/>
                <a:gd name="connsiteY77" fmla="*/ 1515534 h 2103966"/>
                <a:gd name="connsiteX78" fmla="*/ 1113367 w 3028950"/>
                <a:gd name="connsiteY78" fmla="*/ 1515534 h 2103966"/>
                <a:gd name="connsiteX79" fmla="*/ 1113367 w 3028950"/>
                <a:gd name="connsiteY79" fmla="*/ 1545167 h 2103966"/>
                <a:gd name="connsiteX80" fmla="*/ 1151467 w 3028950"/>
                <a:gd name="connsiteY80" fmla="*/ 1545167 h 2103966"/>
                <a:gd name="connsiteX81" fmla="*/ 1151467 w 3028950"/>
                <a:gd name="connsiteY81" fmla="*/ 1570567 h 2103966"/>
                <a:gd name="connsiteX82" fmla="*/ 1198033 w 3028950"/>
                <a:gd name="connsiteY82" fmla="*/ 1570567 h 2103966"/>
                <a:gd name="connsiteX83" fmla="*/ 1181100 w 3028950"/>
                <a:gd name="connsiteY83" fmla="*/ 1587500 h 2103966"/>
                <a:gd name="connsiteX84" fmla="*/ 1227667 w 3028950"/>
                <a:gd name="connsiteY84" fmla="*/ 1587500 h 2103966"/>
                <a:gd name="connsiteX85" fmla="*/ 1227667 w 3028950"/>
                <a:gd name="connsiteY85" fmla="*/ 1612900 h 2103966"/>
                <a:gd name="connsiteX86" fmla="*/ 1257300 w 3028950"/>
                <a:gd name="connsiteY86" fmla="*/ 1612900 h 2103966"/>
                <a:gd name="connsiteX87" fmla="*/ 1257300 w 3028950"/>
                <a:gd name="connsiteY87" fmla="*/ 1646767 h 2103966"/>
                <a:gd name="connsiteX88" fmla="*/ 1295400 w 3028950"/>
                <a:gd name="connsiteY88" fmla="*/ 1646767 h 2103966"/>
                <a:gd name="connsiteX89" fmla="*/ 1295400 w 3028950"/>
                <a:gd name="connsiteY89" fmla="*/ 1676400 h 2103966"/>
                <a:gd name="connsiteX90" fmla="*/ 1367367 w 3028950"/>
                <a:gd name="connsiteY90" fmla="*/ 1676400 h 2103966"/>
                <a:gd name="connsiteX91" fmla="*/ 1367367 w 3028950"/>
                <a:gd name="connsiteY91" fmla="*/ 1676400 h 2103966"/>
                <a:gd name="connsiteX92" fmla="*/ 1365249 w 3028950"/>
                <a:gd name="connsiteY92" fmla="*/ 1706033 h 2103966"/>
                <a:gd name="connsiteX93" fmla="*/ 1437216 w 3028950"/>
                <a:gd name="connsiteY93" fmla="*/ 1699684 h 2103966"/>
                <a:gd name="connsiteX94" fmla="*/ 1460500 w 3028950"/>
                <a:gd name="connsiteY94" fmla="*/ 1718734 h 2103966"/>
                <a:gd name="connsiteX95" fmla="*/ 1498600 w 3028950"/>
                <a:gd name="connsiteY95" fmla="*/ 1718734 h 2103966"/>
                <a:gd name="connsiteX96" fmla="*/ 1498600 w 3028950"/>
                <a:gd name="connsiteY96" fmla="*/ 1752600 h 2103966"/>
                <a:gd name="connsiteX97" fmla="*/ 1515533 w 3028950"/>
                <a:gd name="connsiteY97" fmla="*/ 1752600 h 2103966"/>
                <a:gd name="connsiteX98" fmla="*/ 1515533 w 3028950"/>
                <a:gd name="connsiteY98" fmla="*/ 1773767 h 2103966"/>
                <a:gd name="connsiteX99" fmla="*/ 1549400 w 3028950"/>
                <a:gd name="connsiteY99" fmla="*/ 1773767 h 2103966"/>
                <a:gd name="connsiteX100" fmla="*/ 1549400 w 3028950"/>
                <a:gd name="connsiteY100" fmla="*/ 1799167 h 2103966"/>
                <a:gd name="connsiteX101" fmla="*/ 1595967 w 3028950"/>
                <a:gd name="connsiteY101" fmla="*/ 1799167 h 2103966"/>
                <a:gd name="connsiteX102" fmla="*/ 1595967 w 3028950"/>
                <a:gd name="connsiteY102" fmla="*/ 1824567 h 2103966"/>
                <a:gd name="connsiteX103" fmla="*/ 1659467 w 3028950"/>
                <a:gd name="connsiteY103" fmla="*/ 1824567 h 2103966"/>
                <a:gd name="connsiteX104" fmla="*/ 1659467 w 3028950"/>
                <a:gd name="connsiteY104" fmla="*/ 1849967 h 2103966"/>
                <a:gd name="connsiteX105" fmla="*/ 1718733 w 3028950"/>
                <a:gd name="connsiteY105" fmla="*/ 1849967 h 2103966"/>
                <a:gd name="connsiteX106" fmla="*/ 1718733 w 3028950"/>
                <a:gd name="connsiteY106" fmla="*/ 1862667 h 2103966"/>
                <a:gd name="connsiteX107" fmla="*/ 1718733 w 3028950"/>
                <a:gd name="connsiteY107" fmla="*/ 1862667 h 2103966"/>
                <a:gd name="connsiteX108" fmla="*/ 1748366 w 3028950"/>
                <a:gd name="connsiteY108" fmla="*/ 1892300 h 2103966"/>
                <a:gd name="connsiteX109" fmla="*/ 1807633 w 3028950"/>
                <a:gd name="connsiteY109" fmla="*/ 1892300 h 2103966"/>
                <a:gd name="connsiteX110" fmla="*/ 1807633 w 3028950"/>
                <a:gd name="connsiteY110" fmla="*/ 1926167 h 2103966"/>
                <a:gd name="connsiteX111" fmla="*/ 1883833 w 3028950"/>
                <a:gd name="connsiteY111" fmla="*/ 1926167 h 2103966"/>
                <a:gd name="connsiteX112" fmla="*/ 1883833 w 3028950"/>
                <a:gd name="connsiteY112" fmla="*/ 1938867 h 2103966"/>
                <a:gd name="connsiteX113" fmla="*/ 1985433 w 3028950"/>
                <a:gd name="connsiteY113" fmla="*/ 1938867 h 2103966"/>
                <a:gd name="connsiteX114" fmla="*/ 2002366 w 3028950"/>
                <a:gd name="connsiteY114" fmla="*/ 1955800 h 2103966"/>
                <a:gd name="connsiteX115" fmla="*/ 2108200 w 3028950"/>
                <a:gd name="connsiteY115" fmla="*/ 1955800 h 2103966"/>
                <a:gd name="connsiteX116" fmla="*/ 2108200 w 3028950"/>
                <a:gd name="connsiteY116" fmla="*/ 1968500 h 2103966"/>
                <a:gd name="connsiteX117" fmla="*/ 2163233 w 3028950"/>
                <a:gd name="connsiteY117" fmla="*/ 1968500 h 2103966"/>
                <a:gd name="connsiteX118" fmla="*/ 2163233 w 3028950"/>
                <a:gd name="connsiteY118" fmla="*/ 1981200 h 2103966"/>
                <a:gd name="connsiteX119" fmla="*/ 2243667 w 3028950"/>
                <a:gd name="connsiteY119" fmla="*/ 1981200 h 2103966"/>
                <a:gd name="connsiteX120" fmla="*/ 2243667 w 3028950"/>
                <a:gd name="connsiteY120" fmla="*/ 2015067 h 2103966"/>
                <a:gd name="connsiteX121" fmla="*/ 2362200 w 3028950"/>
                <a:gd name="connsiteY121" fmla="*/ 2015067 h 2103966"/>
                <a:gd name="connsiteX122" fmla="*/ 2362200 w 3028950"/>
                <a:gd name="connsiteY122" fmla="*/ 2032000 h 2103966"/>
                <a:gd name="connsiteX123" fmla="*/ 2857500 w 3028950"/>
                <a:gd name="connsiteY123" fmla="*/ 2032000 h 2103966"/>
                <a:gd name="connsiteX124" fmla="*/ 2857499 w 3028950"/>
                <a:gd name="connsiteY124" fmla="*/ 2103966 h 2103966"/>
                <a:gd name="connsiteX125" fmla="*/ 3028950 w 302895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58333 w 3035300"/>
                <a:gd name="connsiteY77" fmla="*/ 1515534 h 2103966"/>
                <a:gd name="connsiteX78" fmla="*/ 1113367 w 3035300"/>
                <a:gd name="connsiteY78" fmla="*/ 1515534 h 2103966"/>
                <a:gd name="connsiteX79" fmla="*/ 1113367 w 3035300"/>
                <a:gd name="connsiteY79" fmla="*/ 1545167 h 2103966"/>
                <a:gd name="connsiteX80" fmla="*/ 1151467 w 3035300"/>
                <a:gd name="connsiteY80" fmla="*/ 154516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3367 w 3035300"/>
                <a:gd name="connsiteY79" fmla="*/ 1545167 h 2103966"/>
                <a:gd name="connsiteX80" fmla="*/ 1151467 w 3035300"/>
                <a:gd name="connsiteY80" fmla="*/ 154516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3367 w 3035300"/>
                <a:gd name="connsiteY79" fmla="*/ 1545167 h 2103966"/>
                <a:gd name="connsiteX80" fmla="*/ 1146705 w 3035300"/>
                <a:gd name="connsiteY80" fmla="*/ 1527705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08604 w 3035300"/>
                <a:gd name="connsiteY79" fmla="*/ 1535642 h 2103966"/>
                <a:gd name="connsiteX80" fmla="*/ 1146705 w 3035300"/>
                <a:gd name="connsiteY80" fmla="*/ 1527705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08604 w 3035300"/>
                <a:gd name="connsiteY79" fmla="*/ 1535642 h 2103966"/>
                <a:gd name="connsiteX80" fmla="*/ 1145118 w 3035300"/>
                <a:gd name="connsiteY80" fmla="*/ 1541992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0860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81100 w 3035300"/>
                <a:gd name="connsiteY83" fmla="*/ 1587500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604963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27667 w 3035300"/>
                <a:gd name="connsiteY84" fmla="*/ 1587500 h 2103966"/>
                <a:gd name="connsiteX85" fmla="*/ 1227667 w 3035300"/>
                <a:gd name="connsiteY85" fmla="*/ 1612900 h 2103966"/>
                <a:gd name="connsiteX86" fmla="*/ 1257300 w 3035300"/>
                <a:gd name="connsiteY86" fmla="*/ 1612900 h 2103966"/>
                <a:gd name="connsiteX87" fmla="*/ 1257300 w 3035300"/>
                <a:gd name="connsiteY87" fmla="*/ 1646767 h 2103966"/>
                <a:gd name="connsiteX88" fmla="*/ 1295400 w 3035300"/>
                <a:gd name="connsiteY88" fmla="*/ 1646767 h 2103966"/>
                <a:gd name="connsiteX89" fmla="*/ 1295400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7367 w 3035300"/>
                <a:gd name="connsiteY91" fmla="*/ 1676400 h 2103966"/>
                <a:gd name="connsiteX92" fmla="*/ 1365249 w 3035300"/>
                <a:gd name="connsiteY92" fmla="*/ 1706033 h 2103966"/>
                <a:gd name="connsiteX93" fmla="*/ 1437216 w 3035300"/>
                <a:gd name="connsiteY93" fmla="*/ 1699684 h 2103966"/>
                <a:gd name="connsiteX94" fmla="*/ 1460500 w 3035300"/>
                <a:gd name="connsiteY94" fmla="*/ 1718734 h 2103966"/>
                <a:gd name="connsiteX95" fmla="*/ 1498600 w 3035300"/>
                <a:gd name="connsiteY95" fmla="*/ 1718734 h 2103966"/>
                <a:gd name="connsiteX96" fmla="*/ 1498600 w 3035300"/>
                <a:gd name="connsiteY96" fmla="*/ 1752600 h 2103966"/>
                <a:gd name="connsiteX97" fmla="*/ 1515533 w 3035300"/>
                <a:gd name="connsiteY97" fmla="*/ 1752600 h 2103966"/>
                <a:gd name="connsiteX98" fmla="*/ 1515533 w 3035300"/>
                <a:gd name="connsiteY98" fmla="*/ 1773767 h 2103966"/>
                <a:gd name="connsiteX99" fmla="*/ 1549400 w 3035300"/>
                <a:gd name="connsiteY99" fmla="*/ 1773767 h 2103966"/>
                <a:gd name="connsiteX100" fmla="*/ 1549400 w 3035300"/>
                <a:gd name="connsiteY100" fmla="*/ 1799167 h 2103966"/>
                <a:gd name="connsiteX101" fmla="*/ 1595967 w 3035300"/>
                <a:gd name="connsiteY101" fmla="*/ 1799167 h 2103966"/>
                <a:gd name="connsiteX102" fmla="*/ 1595967 w 3035300"/>
                <a:gd name="connsiteY102" fmla="*/ 1824567 h 2103966"/>
                <a:gd name="connsiteX103" fmla="*/ 1659467 w 3035300"/>
                <a:gd name="connsiteY103" fmla="*/ 1824567 h 2103966"/>
                <a:gd name="connsiteX104" fmla="*/ 1659467 w 3035300"/>
                <a:gd name="connsiteY104" fmla="*/ 1849967 h 2103966"/>
                <a:gd name="connsiteX105" fmla="*/ 1718733 w 3035300"/>
                <a:gd name="connsiteY105" fmla="*/ 1849967 h 2103966"/>
                <a:gd name="connsiteX106" fmla="*/ 1718733 w 3035300"/>
                <a:gd name="connsiteY106" fmla="*/ 1862667 h 2103966"/>
                <a:gd name="connsiteX107" fmla="*/ 1718733 w 3035300"/>
                <a:gd name="connsiteY107" fmla="*/ 1862667 h 2103966"/>
                <a:gd name="connsiteX108" fmla="*/ 1748366 w 3035300"/>
                <a:gd name="connsiteY108" fmla="*/ 1892300 h 2103966"/>
                <a:gd name="connsiteX109" fmla="*/ 1807633 w 3035300"/>
                <a:gd name="connsiteY109" fmla="*/ 1892300 h 2103966"/>
                <a:gd name="connsiteX110" fmla="*/ 1807633 w 3035300"/>
                <a:gd name="connsiteY110" fmla="*/ 1926167 h 2103966"/>
                <a:gd name="connsiteX111" fmla="*/ 1883833 w 3035300"/>
                <a:gd name="connsiteY111" fmla="*/ 1926167 h 2103966"/>
                <a:gd name="connsiteX112" fmla="*/ 1883833 w 3035300"/>
                <a:gd name="connsiteY112" fmla="*/ 1938867 h 2103966"/>
                <a:gd name="connsiteX113" fmla="*/ 1985433 w 3035300"/>
                <a:gd name="connsiteY113" fmla="*/ 1938867 h 2103966"/>
                <a:gd name="connsiteX114" fmla="*/ 2002366 w 3035300"/>
                <a:gd name="connsiteY114" fmla="*/ 1955800 h 2103966"/>
                <a:gd name="connsiteX115" fmla="*/ 2108200 w 3035300"/>
                <a:gd name="connsiteY115" fmla="*/ 1955800 h 2103966"/>
                <a:gd name="connsiteX116" fmla="*/ 2108200 w 3035300"/>
                <a:gd name="connsiteY116" fmla="*/ 1968500 h 2103966"/>
                <a:gd name="connsiteX117" fmla="*/ 2163233 w 3035300"/>
                <a:gd name="connsiteY117" fmla="*/ 1968500 h 2103966"/>
                <a:gd name="connsiteX118" fmla="*/ 2163233 w 3035300"/>
                <a:gd name="connsiteY118" fmla="*/ 1981200 h 2103966"/>
                <a:gd name="connsiteX119" fmla="*/ 2243667 w 3035300"/>
                <a:gd name="connsiteY119" fmla="*/ 1981200 h 2103966"/>
                <a:gd name="connsiteX120" fmla="*/ 2243667 w 3035300"/>
                <a:gd name="connsiteY120" fmla="*/ 2015067 h 2103966"/>
                <a:gd name="connsiteX121" fmla="*/ 2362200 w 3035300"/>
                <a:gd name="connsiteY121" fmla="*/ 2015067 h 2103966"/>
                <a:gd name="connsiteX122" fmla="*/ 2362200 w 3035300"/>
                <a:gd name="connsiteY122" fmla="*/ 2032000 h 2103966"/>
                <a:gd name="connsiteX123" fmla="*/ 2857500 w 3035300"/>
                <a:gd name="connsiteY123" fmla="*/ 2032000 h 2103966"/>
                <a:gd name="connsiteX124" fmla="*/ 2857499 w 3035300"/>
                <a:gd name="connsiteY124" fmla="*/ 2103966 h 2103966"/>
                <a:gd name="connsiteX125" fmla="*/ 3035300 w 3035300"/>
                <a:gd name="connsiteY125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27667 w 3035300"/>
                <a:gd name="connsiteY84" fmla="*/ 1612900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27667 w 3035300"/>
                <a:gd name="connsiteY84" fmla="*/ 1598612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9729 w 3035300"/>
                <a:gd name="connsiteY84" fmla="*/ 1614487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9729 w 3035300"/>
                <a:gd name="connsiteY84" fmla="*/ 1608137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60500 w 3035300"/>
                <a:gd name="connsiteY93" fmla="*/ 171873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8600 w 3035300"/>
                <a:gd name="connsiteY94" fmla="*/ 171873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3497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9847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5249 w 3035300"/>
                <a:gd name="connsiteY91" fmla="*/ 170603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508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62074 w 3035300"/>
                <a:gd name="connsiteY91" fmla="*/ 169968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508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  <a:gd name="connsiteX0" fmla="*/ 0 w 3035300"/>
                <a:gd name="connsiteY0" fmla="*/ 0 h 2103966"/>
                <a:gd name="connsiteX1" fmla="*/ 33867 w 3035300"/>
                <a:gd name="connsiteY1" fmla="*/ 33867 h 2103966"/>
                <a:gd name="connsiteX2" fmla="*/ 88900 w 3035300"/>
                <a:gd name="connsiteY2" fmla="*/ 33867 h 2103966"/>
                <a:gd name="connsiteX3" fmla="*/ 88900 w 3035300"/>
                <a:gd name="connsiteY3" fmla="*/ 33867 h 2103966"/>
                <a:gd name="connsiteX4" fmla="*/ 118533 w 3035300"/>
                <a:gd name="connsiteY4" fmla="*/ 63500 h 2103966"/>
                <a:gd name="connsiteX5" fmla="*/ 118533 w 3035300"/>
                <a:gd name="connsiteY5" fmla="*/ 97367 h 2103966"/>
                <a:gd name="connsiteX6" fmla="*/ 173567 w 3035300"/>
                <a:gd name="connsiteY6" fmla="*/ 97367 h 2103966"/>
                <a:gd name="connsiteX7" fmla="*/ 173567 w 3035300"/>
                <a:gd name="connsiteY7" fmla="*/ 131234 h 2103966"/>
                <a:gd name="connsiteX8" fmla="*/ 207433 w 3035300"/>
                <a:gd name="connsiteY8" fmla="*/ 131234 h 2103966"/>
                <a:gd name="connsiteX9" fmla="*/ 207433 w 3035300"/>
                <a:gd name="connsiteY9" fmla="*/ 131234 h 2103966"/>
                <a:gd name="connsiteX10" fmla="*/ 237067 w 3035300"/>
                <a:gd name="connsiteY10" fmla="*/ 160868 h 2103966"/>
                <a:gd name="connsiteX11" fmla="*/ 237067 w 3035300"/>
                <a:gd name="connsiteY11" fmla="*/ 190500 h 2103966"/>
                <a:gd name="connsiteX12" fmla="*/ 275167 w 3035300"/>
                <a:gd name="connsiteY12" fmla="*/ 190500 h 2103966"/>
                <a:gd name="connsiteX13" fmla="*/ 275167 w 3035300"/>
                <a:gd name="connsiteY13" fmla="*/ 241300 h 2103966"/>
                <a:gd name="connsiteX14" fmla="*/ 317500 w 3035300"/>
                <a:gd name="connsiteY14" fmla="*/ 241300 h 2103966"/>
                <a:gd name="connsiteX15" fmla="*/ 317500 w 3035300"/>
                <a:gd name="connsiteY15" fmla="*/ 262467 h 2103966"/>
                <a:gd name="connsiteX16" fmla="*/ 338667 w 3035300"/>
                <a:gd name="connsiteY16" fmla="*/ 262467 h 2103966"/>
                <a:gd name="connsiteX17" fmla="*/ 338667 w 3035300"/>
                <a:gd name="connsiteY17" fmla="*/ 283634 h 2103966"/>
                <a:gd name="connsiteX18" fmla="*/ 351367 w 3035300"/>
                <a:gd name="connsiteY18" fmla="*/ 283634 h 2103966"/>
                <a:gd name="connsiteX19" fmla="*/ 351367 w 3035300"/>
                <a:gd name="connsiteY19" fmla="*/ 309034 h 2103966"/>
                <a:gd name="connsiteX20" fmla="*/ 376767 w 3035300"/>
                <a:gd name="connsiteY20" fmla="*/ 309034 h 2103966"/>
                <a:gd name="connsiteX21" fmla="*/ 376767 w 3035300"/>
                <a:gd name="connsiteY21" fmla="*/ 359834 h 2103966"/>
                <a:gd name="connsiteX22" fmla="*/ 406400 w 3035300"/>
                <a:gd name="connsiteY22" fmla="*/ 359834 h 2103966"/>
                <a:gd name="connsiteX23" fmla="*/ 406400 w 3035300"/>
                <a:gd name="connsiteY23" fmla="*/ 393700 h 2103966"/>
                <a:gd name="connsiteX24" fmla="*/ 419100 w 3035300"/>
                <a:gd name="connsiteY24" fmla="*/ 393700 h 2103966"/>
                <a:gd name="connsiteX25" fmla="*/ 419100 w 3035300"/>
                <a:gd name="connsiteY25" fmla="*/ 431800 h 2103966"/>
                <a:gd name="connsiteX26" fmla="*/ 436033 w 3035300"/>
                <a:gd name="connsiteY26" fmla="*/ 431800 h 2103966"/>
                <a:gd name="connsiteX27" fmla="*/ 436033 w 3035300"/>
                <a:gd name="connsiteY27" fmla="*/ 469900 h 2103966"/>
                <a:gd name="connsiteX28" fmla="*/ 452967 w 3035300"/>
                <a:gd name="connsiteY28" fmla="*/ 469900 h 2103966"/>
                <a:gd name="connsiteX29" fmla="*/ 452967 w 3035300"/>
                <a:gd name="connsiteY29" fmla="*/ 495300 h 2103966"/>
                <a:gd name="connsiteX30" fmla="*/ 482600 w 3035300"/>
                <a:gd name="connsiteY30" fmla="*/ 495300 h 2103966"/>
                <a:gd name="connsiteX31" fmla="*/ 482600 w 3035300"/>
                <a:gd name="connsiteY31" fmla="*/ 495300 h 2103966"/>
                <a:gd name="connsiteX32" fmla="*/ 503767 w 3035300"/>
                <a:gd name="connsiteY32" fmla="*/ 516467 h 2103966"/>
                <a:gd name="connsiteX33" fmla="*/ 503767 w 3035300"/>
                <a:gd name="connsiteY33" fmla="*/ 567267 h 2103966"/>
                <a:gd name="connsiteX34" fmla="*/ 533400 w 3035300"/>
                <a:gd name="connsiteY34" fmla="*/ 567267 h 2103966"/>
                <a:gd name="connsiteX35" fmla="*/ 533400 w 3035300"/>
                <a:gd name="connsiteY35" fmla="*/ 609600 h 2103966"/>
                <a:gd name="connsiteX36" fmla="*/ 546100 w 3035300"/>
                <a:gd name="connsiteY36" fmla="*/ 609600 h 2103966"/>
                <a:gd name="connsiteX37" fmla="*/ 546100 w 3035300"/>
                <a:gd name="connsiteY37" fmla="*/ 647700 h 2103966"/>
                <a:gd name="connsiteX38" fmla="*/ 563033 w 3035300"/>
                <a:gd name="connsiteY38" fmla="*/ 647700 h 2103966"/>
                <a:gd name="connsiteX39" fmla="*/ 563033 w 3035300"/>
                <a:gd name="connsiteY39" fmla="*/ 685800 h 2103966"/>
                <a:gd name="connsiteX40" fmla="*/ 584200 w 3035300"/>
                <a:gd name="connsiteY40" fmla="*/ 706967 h 2103966"/>
                <a:gd name="connsiteX41" fmla="*/ 584200 w 3035300"/>
                <a:gd name="connsiteY41" fmla="*/ 791634 h 2103966"/>
                <a:gd name="connsiteX42" fmla="*/ 613833 w 3035300"/>
                <a:gd name="connsiteY42" fmla="*/ 791634 h 2103966"/>
                <a:gd name="connsiteX43" fmla="*/ 613833 w 3035300"/>
                <a:gd name="connsiteY43" fmla="*/ 812800 h 2103966"/>
                <a:gd name="connsiteX44" fmla="*/ 643467 w 3035300"/>
                <a:gd name="connsiteY44" fmla="*/ 812800 h 2103966"/>
                <a:gd name="connsiteX45" fmla="*/ 643467 w 3035300"/>
                <a:gd name="connsiteY45" fmla="*/ 859367 h 2103966"/>
                <a:gd name="connsiteX46" fmla="*/ 656167 w 3035300"/>
                <a:gd name="connsiteY46" fmla="*/ 859367 h 2103966"/>
                <a:gd name="connsiteX47" fmla="*/ 656167 w 3035300"/>
                <a:gd name="connsiteY47" fmla="*/ 884767 h 2103966"/>
                <a:gd name="connsiteX48" fmla="*/ 681567 w 3035300"/>
                <a:gd name="connsiteY48" fmla="*/ 884767 h 2103966"/>
                <a:gd name="connsiteX49" fmla="*/ 681567 w 3035300"/>
                <a:gd name="connsiteY49" fmla="*/ 956734 h 2103966"/>
                <a:gd name="connsiteX50" fmla="*/ 698500 w 3035300"/>
                <a:gd name="connsiteY50" fmla="*/ 956734 h 2103966"/>
                <a:gd name="connsiteX51" fmla="*/ 704850 w 3035300"/>
                <a:gd name="connsiteY51" fmla="*/ 1037166 h 2103966"/>
                <a:gd name="connsiteX52" fmla="*/ 745067 w 3035300"/>
                <a:gd name="connsiteY52" fmla="*/ 1054100 h 2103966"/>
                <a:gd name="connsiteX53" fmla="*/ 745067 w 3035300"/>
                <a:gd name="connsiteY53" fmla="*/ 1075267 h 2103966"/>
                <a:gd name="connsiteX54" fmla="*/ 800100 w 3035300"/>
                <a:gd name="connsiteY54" fmla="*/ 1075267 h 2103966"/>
                <a:gd name="connsiteX55" fmla="*/ 800100 w 3035300"/>
                <a:gd name="connsiteY55" fmla="*/ 1104900 h 2103966"/>
                <a:gd name="connsiteX56" fmla="*/ 833967 w 3035300"/>
                <a:gd name="connsiteY56" fmla="*/ 1104900 h 2103966"/>
                <a:gd name="connsiteX57" fmla="*/ 833967 w 3035300"/>
                <a:gd name="connsiteY57" fmla="*/ 1151467 h 2103966"/>
                <a:gd name="connsiteX58" fmla="*/ 863600 w 3035300"/>
                <a:gd name="connsiteY58" fmla="*/ 1151467 h 2103966"/>
                <a:gd name="connsiteX59" fmla="*/ 863600 w 3035300"/>
                <a:gd name="connsiteY59" fmla="*/ 1193800 h 2103966"/>
                <a:gd name="connsiteX60" fmla="*/ 889000 w 3035300"/>
                <a:gd name="connsiteY60" fmla="*/ 1193800 h 2103966"/>
                <a:gd name="connsiteX61" fmla="*/ 889000 w 3035300"/>
                <a:gd name="connsiteY61" fmla="*/ 1219200 h 2103966"/>
                <a:gd name="connsiteX62" fmla="*/ 905933 w 3035300"/>
                <a:gd name="connsiteY62" fmla="*/ 1219200 h 2103966"/>
                <a:gd name="connsiteX63" fmla="*/ 905933 w 3035300"/>
                <a:gd name="connsiteY63" fmla="*/ 1219200 h 2103966"/>
                <a:gd name="connsiteX64" fmla="*/ 935567 w 3035300"/>
                <a:gd name="connsiteY64" fmla="*/ 1248834 h 2103966"/>
                <a:gd name="connsiteX65" fmla="*/ 935567 w 3035300"/>
                <a:gd name="connsiteY65" fmla="*/ 1291167 h 2103966"/>
                <a:gd name="connsiteX66" fmla="*/ 960967 w 3035300"/>
                <a:gd name="connsiteY66" fmla="*/ 1291167 h 2103966"/>
                <a:gd name="connsiteX67" fmla="*/ 960967 w 3035300"/>
                <a:gd name="connsiteY67" fmla="*/ 1320800 h 2103966"/>
                <a:gd name="connsiteX68" fmla="*/ 977900 w 3035300"/>
                <a:gd name="connsiteY68" fmla="*/ 1320800 h 2103966"/>
                <a:gd name="connsiteX69" fmla="*/ 977900 w 3035300"/>
                <a:gd name="connsiteY69" fmla="*/ 1363134 h 2103966"/>
                <a:gd name="connsiteX70" fmla="*/ 1007533 w 3035300"/>
                <a:gd name="connsiteY70" fmla="*/ 1363134 h 2103966"/>
                <a:gd name="connsiteX71" fmla="*/ 1007533 w 3035300"/>
                <a:gd name="connsiteY71" fmla="*/ 1405467 h 2103966"/>
                <a:gd name="connsiteX72" fmla="*/ 1045633 w 3035300"/>
                <a:gd name="connsiteY72" fmla="*/ 1405467 h 2103966"/>
                <a:gd name="connsiteX73" fmla="*/ 1045633 w 3035300"/>
                <a:gd name="connsiteY73" fmla="*/ 1435100 h 2103966"/>
                <a:gd name="connsiteX74" fmla="*/ 1058333 w 3035300"/>
                <a:gd name="connsiteY74" fmla="*/ 1435100 h 2103966"/>
                <a:gd name="connsiteX75" fmla="*/ 1058333 w 3035300"/>
                <a:gd name="connsiteY75" fmla="*/ 1473200 h 2103966"/>
                <a:gd name="connsiteX76" fmla="*/ 1058333 w 3035300"/>
                <a:gd name="connsiteY76" fmla="*/ 1473200 h 2103966"/>
                <a:gd name="connsiteX77" fmla="*/ 1083733 w 3035300"/>
                <a:gd name="connsiteY77" fmla="*/ 1494896 h 2103966"/>
                <a:gd name="connsiteX78" fmla="*/ 1113367 w 3035300"/>
                <a:gd name="connsiteY78" fmla="*/ 1515534 h 2103966"/>
                <a:gd name="connsiteX79" fmla="*/ 1114954 w 3035300"/>
                <a:gd name="connsiteY79" fmla="*/ 1535642 h 2103966"/>
                <a:gd name="connsiteX80" fmla="*/ 1151468 w 3035300"/>
                <a:gd name="connsiteY80" fmla="*/ 1538817 h 2103966"/>
                <a:gd name="connsiteX81" fmla="*/ 1151467 w 3035300"/>
                <a:gd name="connsiteY81" fmla="*/ 1570567 h 2103966"/>
                <a:gd name="connsiteX82" fmla="*/ 1198033 w 3035300"/>
                <a:gd name="connsiteY82" fmla="*/ 1570567 h 2103966"/>
                <a:gd name="connsiteX83" fmla="*/ 1198563 w 3035300"/>
                <a:gd name="connsiteY83" fmla="*/ 1598613 h 2103966"/>
                <a:gd name="connsiteX84" fmla="*/ 1218142 w 3035300"/>
                <a:gd name="connsiteY84" fmla="*/ 1612899 h 2103966"/>
                <a:gd name="connsiteX85" fmla="*/ 1257300 w 3035300"/>
                <a:gd name="connsiteY85" fmla="*/ 1612900 h 2103966"/>
                <a:gd name="connsiteX86" fmla="*/ 1257300 w 3035300"/>
                <a:gd name="connsiteY86" fmla="*/ 1646767 h 2103966"/>
                <a:gd name="connsiteX87" fmla="*/ 1295400 w 3035300"/>
                <a:gd name="connsiteY87" fmla="*/ 1646767 h 2103966"/>
                <a:gd name="connsiteX88" fmla="*/ 1295400 w 3035300"/>
                <a:gd name="connsiteY88" fmla="*/ 1676400 h 2103966"/>
                <a:gd name="connsiteX89" fmla="*/ 1367367 w 3035300"/>
                <a:gd name="connsiteY89" fmla="*/ 1676400 h 2103966"/>
                <a:gd name="connsiteX90" fmla="*/ 1367367 w 3035300"/>
                <a:gd name="connsiteY90" fmla="*/ 1676400 h 2103966"/>
                <a:gd name="connsiteX91" fmla="*/ 1370011 w 3035300"/>
                <a:gd name="connsiteY91" fmla="*/ 1699683 h 2103966"/>
                <a:gd name="connsiteX92" fmla="*/ 1437216 w 3035300"/>
                <a:gd name="connsiteY92" fmla="*/ 1699684 h 2103966"/>
                <a:gd name="connsiteX93" fmla="*/ 1454150 w 3035300"/>
                <a:gd name="connsiteY93" fmla="*/ 1725084 h 2103966"/>
                <a:gd name="connsiteX94" fmla="*/ 1497012 w 3035300"/>
                <a:gd name="connsiteY94" fmla="*/ 1725084 h 2103966"/>
                <a:gd name="connsiteX95" fmla="*/ 1498600 w 3035300"/>
                <a:gd name="connsiteY95" fmla="*/ 1752600 h 2103966"/>
                <a:gd name="connsiteX96" fmla="*/ 1515533 w 3035300"/>
                <a:gd name="connsiteY96" fmla="*/ 1752600 h 2103966"/>
                <a:gd name="connsiteX97" fmla="*/ 1515533 w 3035300"/>
                <a:gd name="connsiteY97" fmla="*/ 1773767 h 2103966"/>
                <a:gd name="connsiteX98" fmla="*/ 1549400 w 3035300"/>
                <a:gd name="connsiteY98" fmla="*/ 1773767 h 2103966"/>
                <a:gd name="connsiteX99" fmla="*/ 1549400 w 3035300"/>
                <a:gd name="connsiteY99" fmla="*/ 1799167 h 2103966"/>
                <a:gd name="connsiteX100" fmla="*/ 1595967 w 3035300"/>
                <a:gd name="connsiteY100" fmla="*/ 1799167 h 2103966"/>
                <a:gd name="connsiteX101" fmla="*/ 1595967 w 3035300"/>
                <a:gd name="connsiteY101" fmla="*/ 1824567 h 2103966"/>
                <a:gd name="connsiteX102" fmla="*/ 1659467 w 3035300"/>
                <a:gd name="connsiteY102" fmla="*/ 1824567 h 2103966"/>
                <a:gd name="connsiteX103" fmla="*/ 1659467 w 3035300"/>
                <a:gd name="connsiteY103" fmla="*/ 1849967 h 2103966"/>
                <a:gd name="connsiteX104" fmla="*/ 1718733 w 3035300"/>
                <a:gd name="connsiteY104" fmla="*/ 1849967 h 2103966"/>
                <a:gd name="connsiteX105" fmla="*/ 1718733 w 3035300"/>
                <a:gd name="connsiteY105" fmla="*/ 1862667 h 2103966"/>
                <a:gd name="connsiteX106" fmla="*/ 1718733 w 3035300"/>
                <a:gd name="connsiteY106" fmla="*/ 1862667 h 2103966"/>
                <a:gd name="connsiteX107" fmla="*/ 1748366 w 3035300"/>
                <a:gd name="connsiteY107" fmla="*/ 1892300 h 2103966"/>
                <a:gd name="connsiteX108" fmla="*/ 1807633 w 3035300"/>
                <a:gd name="connsiteY108" fmla="*/ 1892300 h 2103966"/>
                <a:gd name="connsiteX109" fmla="*/ 1807633 w 3035300"/>
                <a:gd name="connsiteY109" fmla="*/ 1926167 h 2103966"/>
                <a:gd name="connsiteX110" fmla="*/ 1883833 w 3035300"/>
                <a:gd name="connsiteY110" fmla="*/ 1926167 h 2103966"/>
                <a:gd name="connsiteX111" fmla="*/ 1883833 w 3035300"/>
                <a:gd name="connsiteY111" fmla="*/ 1938867 h 2103966"/>
                <a:gd name="connsiteX112" fmla="*/ 1985433 w 3035300"/>
                <a:gd name="connsiteY112" fmla="*/ 1938867 h 2103966"/>
                <a:gd name="connsiteX113" fmla="*/ 2002366 w 3035300"/>
                <a:gd name="connsiteY113" fmla="*/ 1955800 h 2103966"/>
                <a:gd name="connsiteX114" fmla="*/ 2108200 w 3035300"/>
                <a:gd name="connsiteY114" fmla="*/ 1955800 h 2103966"/>
                <a:gd name="connsiteX115" fmla="*/ 2108200 w 3035300"/>
                <a:gd name="connsiteY115" fmla="*/ 1968500 h 2103966"/>
                <a:gd name="connsiteX116" fmla="*/ 2163233 w 3035300"/>
                <a:gd name="connsiteY116" fmla="*/ 1968500 h 2103966"/>
                <a:gd name="connsiteX117" fmla="*/ 2163233 w 3035300"/>
                <a:gd name="connsiteY117" fmla="*/ 1981200 h 2103966"/>
                <a:gd name="connsiteX118" fmla="*/ 2243667 w 3035300"/>
                <a:gd name="connsiteY118" fmla="*/ 1981200 h 2103966"/>
                <a:gd name="connsiteX119" fmla="*/ 2243667 w 3035300"/>
                <a:gd name="connsiteY119" fmla="*/ 2015067 h 2103966"/>
                <a:gd name="connsiteX120" fmla="*/ 2362200 w 3035300"/>
                <a:gd name="connsiteY120" fmla="*/ 2015067 h 2103966"/>
                <a:gd name="connsiteX121" fmla="*/ 2362200 w 3035300"/>
                <a:gd name="connsiteY121" fmla="*/ 2032000 h 2103966"/>
                <a:gd name="connsiteX122" fmla="*/ 2857500 w 3035300"/>
                <a:gd name="connsiteY122" fmla="*/ 2032000 h 2103966"/>
                <a:gd name="connsiteX123" fmla="*/ 2857499 w 3035300"/>
                <a:gd name="connsiteY123" fmla="*/ 2103966 h 2103966"/>
                <a:gd name="connsiteX124" fmla="*/ 3035300 w 3035300"/>
                <a:gd name="connsiteY124" fmla="*/ 2097618 h 210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3035300" h="2103966">
                  <a:moveTo>
                    <a:pt x="0" y="0"/>
                  </a:moveTo>
                  <a:lnTo>
                    <a:pt x="33867" y="33867"/>
                  </a:lnTo>
                  <a:lnTo>
                    <a:pt x="88900" y="33867"/>
                  </a:lnTo>
                  <a:lnTo>
                    <a:pt x="88900" y="33867"/>
                  </a:lnTo>
                  <a:lnTo>
                    <a:pt x="118533" y="63500"/>
                  </a:lnTo>
                  <a:lnTo>
                    <a:pt x="118533" y="97367"/>
                  </a:lnTo>
                  <a:lnTo>
                    <a:pt x="173567" y="97367"/>
                  </a:lnTo>
                  <a:lnTo>
                    <a:pt x="173567" y="131234"/>
                  </a:lnTo>
                  <a:lnTo>
                    <a:pt x="207433" y="131234"/>
                  </a:lnTo>
                  <a:lnTo>
                    <a:pt x="207433" y="131234"/>
                  </a:lnTo>
                  <a:lnTo>
                    <a:pt x="237067" y="160868"/>
                  </a:lnTo>
                  <a:lnTo>
                    <a:pt x="237067" y="190500"/>
                  </a:lnTo>
                  <a:lnTo>
                    <a:pt x="275167" y="190500"/>
                  </a:lnTo>
                  <a:lnTo>
                    <a:pt x="275167" y="241300"/>
                  </a:lnTo>
                  <a:lnTo>
                    <a:pt x="317500" y="241300"/>
                  </a:lnTo>
                  <a:lnTo>
                    <a:pt x="317500" y="262467"/>
                  </a:lnTo>
                  <a:lnTo>
                    <a:pt x="338667" y="262467"/>
                  </a:lnTo>
                  <a:lnTo>
                    <a:pt x="338667" y="283634"/>
                  </a:lnTo>
                  <a:lnTo>
                    <a:pt x="351367" y="283634"/>
                  </a:lnTo>
                  <a:lnTo>
                    <a:pt x="351367" y="309034"/>
                  </a:lnTo>
                  <a:lnTo>
                    <a:pt x="376767" y="309034"/>
                  </a:lnTo>
                  <a:lnTo>
                    <a:pt x="376767" y="359834"/>
                  </a:lnTo>
                  <a:lnTo>
                    <a:pt x="406400" y="359834"/>
                  </a:lnTo>
                  <a:lnTo>
                    <a:pt x="406400" y="393700"/>
                  </a:lnTo>
                  <a:lnTo>
                    <a:pt x="419100" y="393700"/>
                  </a:lnTo>
                  <a:lnTo>
                    <a:pt x="419100" y="431800"/>
                  </a:lnTo>
                  <a:lnTo>
                    <a:pt x="436033" y="431800"/>
                  </a:lnTo>
                  <a:lnTo>
                    <a:pt x="436033" y="469900"/>
                  </a:lnTo>
                  <a:lnTo>
                    <a:pt x="452967" y="469900"/>
                  </a:lnTo>
                  <a:lnTo>
                    <a:pt x="452967" y="495300"/>
                  </a:lnTo>
                  <a:lnTo>
                    <a:pt x="482600" y="495300"/>
                  </a:lnTo>
                  <a:lnTo>
                    <a:pt x="482600" y="495300"/>
                  </a:lnTo>
                  <a:lnTo>
                    <a:pt x="503767" y="516467"/>
                  </a:lnTo>
                  <a:lnTo>
                    <a:pt x="503767" y="567267"/>
                  </a:lnTo>
                  <a:lnTo>
                    <a:pt x="533400" y="567267"/>
                  </a:lnTo>
                  <a:lnTo>
                    <a:pt x="533400" y="609600"/>
                  </a:lnTo>
                  <a:lnTo>
                    <a:pt x="546100" y="609600"/>
                  </a:lnTo>
                  <a:lnTo>
                    <a:pt x="546100" y="647700"/>
                  </a:lnTo>
                  <a:lnTo>
                    <a:pt x="563033" y="647700"/>
                  </a:lnTo>
                  <a:lnTo>
                    <a:pt x="563033" y="685800"/>
                  </a:lnTo>
                  <a:lnTo>
                    <a:pt x="584200" y="706967"/>
                  </a:lnTo>
                  <a:lnTo>
                    <a:pt x="584200" y="791634"/>
                  </a:lnTo>
                  <a:lnTo>
                    <a:pt x="613833" y="791634"/>
                  </a:lnTo>
                  <a:lnTo>
                    <a:pt x="613833" y="812800"/>
                  </a:lnTo>
                  <a:lnTo>
                    <a:pt x="643467" y="812800"/>
                  </a:lnTo>
                  <a:lnTo>
                    <a:pt x="643467" y="859367"/>
                  </a:lnTo>
                  <a:lnTo>
                    <a:pt x="656167" y="859367"/>
                  </a:lnTo>
                  <a:lnTo>
                    <a:pt x="656167" y="884767"/>
                  </a:lnTo>
                  <a:lnTo>
                    <a:pt x="681567" y="884767"/>
                  </a:lnTo>
                  <a:lnTo>
                    <a:pt x="681567" y="956734"/>
                  </a:lnTo>
                  <a:lnTo>
                    <a:pt x="698500" y="956734"/>
                  </a:lnTo>
                  <a:lnTo>
                    <a:pt x="704850" y="1037166"/>
                  </a:lnTo>
                  <a:lnTo>
                    <a:pt x="745067" y="1054100"/>
                  </a:lnTo>
                  <a:lnTo>
                    <a:pt x="745067" y="1075267"/>
                  </a:lnTo>
                  <a:lnTo>
                    <a:pt x="800100" y="1075267"/>
                  </a:lnTo>
                  <a:lnTo>
                    <a:pt x="800100" y="1104900"/>
                  </a:lnTo>
                  <a:lnTo>
                    <a:pt x="833967" y="1104900"/>
                  </a:lnTo>
                  <a:lnTo>
                    <a:pt x="833967" y="1151467"/>
                  </a:lnTo>
                  <a:lnTo>
                    <a:pt x="863600" y="1151467"/>
                  </a:lnTo>
                  <a:lnTo>
                    <a:pt x="863600" y="1193800"/>
                  </a:lnTo>
                  <a:lnTo>
                    <a:pt x="889000" y="1193800"/>
                  </a:lnTo>
                  <a:lnTo>
                    <a:pt x="889000" y="1219200"/>
                  </a:lnTo>
                  <a:lnTo>
                    <a:pt x="905933" y="1219200"/>
                  </a:lnTo>
                  <a:lnTo>
                    <a:pt x="905933" y="1219200"/>
                  </a:lnTo>
                  <a:lnTo>
                    <a:pt x="935567" y="1248834"/>
                  </a:lnTo>
                  <a:lnTo>
                    <a:pt x="935567" y="1291167"/>
                  </a:lnTo>
                  <a:lnTo>
                    <a:pt x="960967" y="1291167"/>
                  </a:lnTo>
                  <a:lnTo>
                    <a:pt x="960967" y="1320800"/>
                  </a:lnTo>
                  <a:lnTo>
                    <a:pt x="977900" y="1320800"/>
                  </a:lnTo>
                  <a:lnTo>
                    <a:pt x="977900" y="1363134"/>
                  </a:lnTo>
                  <a:lnTo>
                    <a:pt x="1007533" y="1363134"/>
                  </a:lnTo>
                  <a:lnTo>
                    <a:pt x="1007533" y="1405467"/>
                  </a:lnTo>
                  <a:lnTo>
                    <a:pt x="1045633" y="1405467"/>
                  </a:lnTo>
                  <a:lnTo>
                    <a:pt x="1045633" y="1435100"/>
                  </a:lnTo>
                  <a:lnTo>
                    <a:pt x="1058333" y="1435100"/>
                  </a:lnTo>
                  <a:lnTo>
                    <a:pt x="1058333" y="1473200"/>
                  </a:lnTo>
                  <a:lnTo>
                    <a:pt x="1058333" y="1473200"/>
                  </a:lnTo>
                  <a:lnTo>
                    <a:pt x="1083733" y="1494896"/>
                  </a:lnTo>
                  <a:lnTo>
                    <a:pt x="1113367" y="1515534"/>
                  </a:lnTo>
                  <a:lnTo>
                    <a:pt x="1114954" y="1535642"/>
                  </a:lnTo>
                  <a:lnTo>
                    <a:pt x="1151468" y="1538817"/>
                  </a:lnTo>
                  <a:cubicBezTo>
                    <a:pt x="1151468" y="1549400"/>
                    <a:pt x="1151467" y="1559984"/>
                    <a:pt x="1151467" y="1570567"/>
                  </a:cubicBezTo>
                  <a:lnTo>
                    <a:pt x="1198033" y="1570567"/>
                  </a:lnTo>
                  <a:cubicBezTo>
                    <a:pt x="1198210" y="1582032"/>
                    <a:pt x="1198386" y="1587148"/>
                    <a:pt x="1198563" y="1598613"/>
                  </a:cubicBezTo>
                  <a:lnTo>
                    <a:pt x="1218142" y="1612899"/>
                  </a:lnTo>
                  <a:lnTo>
                    <a:pt x="1257300" y="1612900"/>
                  </a:lnTo>
                  <a:lnTo>
                    <a:pt x="1257300" y="1646767"/>
                  </a:lnTo>
                  <a:lnTo>
                    <a:pt x="1295400" y="1646767"/>
                  </a:lnTo>
                  <a:lnTo>
                    <a:pt x="1295400" y="1676400"/>
                  </a:lnTo>
                  <a:lnTo>
                    <a:pt x="1367367" y="1676400"/>
                  </a:lnTo>
                  <a:lnTo>
                    <a:pt x="1367367" y="1676400"/>
                  </a:lnTo>
                  <a:lnTo>
                    <a:pt x="1370011" y="1699683"/>
                  </a:lnTo>
                  <a:lnTo>
                    <a:pt x="1437216" y="1699684"/>
                  </a:lnTo>
                  <a:lnTo>
                    <a:pt x="1454150" y="1725084"/>
                  </a:lnTo>
                  <a:lnTo>
                    <a:pt x="1497012" y="1725084"/>
                  </a:lnTo>
                  <a:cubicBezTo>
                    <a:pt x="1497541" y="1734785"/>
                    <a:pt x="1498071" y="1742899"/>
                    <a:pt x="1498600" y="1752600"/>
                  </a:cubicBezTo>
                  <a:lnTo>
                    <a:pt x="1515533" y="1752600"/>
                  </a:lnTo>
                  <a:lnTo>
                    <a:pt x="1515533" y="1773767"/>
                  </a:lnTo>
                  <a:lnTo>
                    <a:pt x="1549400" y="1773767"/>
                  </a:lnTo>
                  <a:lnTo>
                    <a:pt x="1549400" y="1799167"/>
                  </a:lnTo>
                  <a:lnTo>
                    <a:pt x="1595967" y="1799167"/>
                  </a:lnTo>
                  <a:lnTo>
                    <a:pt x="1595967" y="1824567"/>
                  </a:lnTo>
                  <a:lnTo>
                    <a:pt x="1659467" y="1824567"/>
                  </a:lnTo>
                  <a:lnTo>
                    <a:pt x="1659467" y="1849967"/>
                  </a:lnTo>
                  <a:lnTo>
                    <a:pt x="1718733" y="1849967"/>
                  </a:lnTo>
                  <a:lnTo>
                    <a:pt x="1718733" y="1862667"/>
                  </a:lnTo>
                  <a:lnTo>
                    <a:pt x="1718733" y="1862667"/>
                  </a:lnTo>
                  <a:lnTo>
                    <a:pt x="1748366" y="1892300"/>
                  </a:lnTo>
                  <a:lnTo>
                    <a:pt x="1807633" y="1892300"/>
                  </a:lnTo>
                  <a:lnTo>
                    <a:pt x="1807633" y="1926167"/>
                  </a:lnTo>
                  <a:lnTo>
                    <a:pt x="1883833" y="1926167"/>
                  </a:lnTo>
                  <a:lnTo>
                    <a:pt x="1883833" y="1938867"/>
                  </a:lnTo>
                  <a:lnTo>
                    <a:pt x="1985433" y="1938867"/>
                  </a:lnTo>
                  <a:lnTo>
                    <a:pt x="2002366" y="1955800"/>
                  </a:lnTo>
                  <a:lnTo>
                    <a:pt x="2108200" y="1955800"/>
                  </a:lnTo>
                  <a:lnTo>
                    <a:pt x="2108200" y="1968500"/>
                  </a:lnTo>
                  <a:lnTo>
                    <a:pt x="2163233" y="1968500"/>
                  </a:lnTo>
                  <a:lnTo>
                    <a:pt x="2163233" y="1981200"/>
                  </a:lnTo>
                  <a:lnTo>
                    <a:pt x="2243667" y="1981200"/>
                  </a:lnTo>
                  <a:lnTo>
                    <a:pt x="2243667" y="2015067"/>
                  </a:lnTo>
                  <a:lnTo>
                    <a:pt x="2362200" y="2015067"/>
                  </a:lnTo>
                  <a:lnTo>
                    <a:pt x="2362200" y="2032000"/>
                  </a:lnTo>
                  <a:lnTo>
                    <a:pt x="2857500" y="2032000"/>
                  </a:lnTo>
                  <a:cubicBezTo>
                    <a:pt x="2856794" y="2059517"/>
                    <a:pt x="2858205" y="2076449"/>
                    <a:pt x="2857499" y="2103966"/>
                  </a:cubicBezTo>
                  <a:lnTo>
                    <a:pt x="3035300" y="2097618"/>
                  </a:lnTo>
                </a:path>
              </a:pathLst>
            </a:custGeom>
            <a:noFill/>
            <a:ln w="12700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136" name="Straight Connector 222">
              <a:extLst>
                <a:ext uri="{FF2B5EF4-FFF2-40B4-BE49-F238E27FC236}">
                  <a16:creationId xmlns:a16="http://schemas.microsoft.com/office/drawing/2014/main" xmlns="" id="{4408520E-D5CE-0192-2159-753BC297B851}"/>
                </a:ext>
              </a:extLst>
            </p:cNvPr>
            <p:cNvCxnSpPr/>
            <p:nvPr/>
          </p:nvCxnSpPr>
          <p:spPr bwMode="auto">
            <a:xfrm>
              <a:off x="6764193" y="395664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37" name="Straight Connector 223">
              <a:extLst>
                <a:ext uri="{FF2B5EF4-FFF2-40B4-BE49-F238E27FC236}">
                  <a16:creationId xmlns:a16="http://schemas.microsoft.com/office/drawing/2014/main" xmlns="" id="{90051184-8B5B-DC3A-8DE1-839412B170BB}"/>
                </a:ext>
              </a:extLst>
            </p:cNvPr>
            <p:cNvCxnSpPr/>
            <p:nvPr/>
          </p:nvCxnSpPr>
          <p:spPr bwMode="auto">
            <a:xfrm>
              <a:off x="6877584" y="402637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38" name="Straight Connector 224">
              <a:extLst>
                <a:ext uri="{FF2B5EF4-FFF2-40B4-BE49-F238E27FC236}">
                  <a16:creationId xmlns:a16="http://schemas.microsoft.com/office/drawing/2014/main" xmlns="" id="{E479A9A9-2128-4701-7FCF-91406FC922AF}"/>
                </a:ext>
              </a:extLst>
            </p:cNvPr>
            <p:cNvCxnSpPr/>
            <p:nvPr/>
          </p:nvCxnSpPr>
          <p:spPr bwMode="auto">
            <a:xfrm>
              <a:off x="7204838" y="409945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39" name="Straight Connector 225">
              <a:extLst>
                <a:ext uri="{FF2B5EF4-FFF2-40B4-BE49-F238E27FC236}">
                  <a16:creationId xmlns:a16="http://schemas.microsoft.com/office/drawing/2014/main" xmlns="" id="{DDB71BA4-4F3E-F603-5CD8-DE51F677D099}"/>
                </a:ext>
              </a:extLst>
            </p:cNvPr>
            <p:cNvCxnSpPr/>
            <p:nvPr/>
          </p:nvCxnSpPr>
          <p:spPr bwMode="auto">
            <a:xfrm>
              <a:off x="7242157" y="409945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0" name="Straight Connector 226">
              <a:extLst>
                <a:ext uri="{FF2B5EF4-FFF2-40B4-BE49-F238E27FC236}">
                  <a16:creationId xmlns:a16="http://schemas.microsoft.com/office/drawing/2014/main" xmlns="" id="{C2A1E384-8743-7302-7382-4D2903CC30CF}"/>
                </a:ext>
              </a:extLst>
            </p:cNvPr>
            <p:cNvCxnSpPr/>
            <p:nvPr/>
          </p:nvCxnSpPr>
          <p:spPr bwMode="auto">
            <a:xfrm>
              <a:off x="7270863" y="410736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1" name="Straight Connector 227">
              <a:extLst>
                <a:ext uri="{FF2B5EF4-FFF2-40B4-BE49-F238E27FC236}">
                  <a16:creationId xmlns:a16="http://schemas.microsoft.com/office/drawing/2014/main" xmlns="" id="{D71A967F-E30A-8DD5-747D-B75CDA325F89}"/>
                </a:ext>
              </a:extLst>
            </p:cNvPr>
            <p:cNvCxnSpPr/>
            <p:nvPr/>
          </p:nvCxnSpPr>
          <p:spPr bwMode="auto">
            <a:xfrm>
              <a:off x="7300021" y="411523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2" name="Straight Connector 228">
              <a:extLst>
                <a:ext uri="{FF2B5EF4-FFF2-40B4-BE49-F238E27FC236}">
                  <a16:creationId xmlns:a16="http://schemas.microsoft.com/office/drawing/2014/main" xmlns="" id="{09851485-97A8-697F-5712-7B3DA7A1C91F}"/>
                </a:ext>
              </a:extLst>
            </p:cNvPr>
            <p:cNvCxnSpPr/>
            <p:nvPr/>
          </p:nvCxnSpPr>
          <p:spPr bwMode="auto">
            <a:xfrm>
              <a:off x="7327655" y="413599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3" name="Straight Connector 229">
              <a:extLst>
                <a:ext uri="{FF2B5EF4-FFF2-40B4-BE49-F238E27FC236}">
                  <a16:creationId xmlns:a16="http://schemas.microsoft.com/office/drawing/2014/main" xmlns="" id="{A8B718D4-06C1-D978-FD07-863EB6E358F1}"/>
                </a:ext>
              </a:extLst>
            </p:cNvPr>
            <p:cNvCxnSpPr/>
            <p:nvPr/>
          </p:nvCxnSpPr>
          <p:spPr bwMode="auto">
            <a:xfrm>
              <a:off x="7392244" y="412806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4" name="Straight Connector 230">
              <a:extLst>
                <a:ext uri="{FF2B5EF4-FFF2-40B4-BE49-F238E27FC236}">
                  <a16:creationId xmlns:a16="http://schemas.microsoft.com/office/drawing/2014/main" xmlns="" id="{CC731BB4-10BF-DC95-4E11-54E28899B3B1}"/>
                </a:ext>
              </a:extLst>
            </p:cNvPr>
            <p:cNvCxnSpPr/>
            <p:nvPr/>
          </p:nvCxnSpPr>
          <p:spPr bwMode="auto">
            <a:xfrm>
              <a:off x="7421040" y="413596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5" name="Straight Connector 231">
              <a:extLst>
                <a:ext uri="{FF2B5EF4-FFF2-40B4-BE49-F238E27FC236}">
                  <a16:creationId xmlns:a16="http://schemas.microsoft.com/office/drawing/2014/main" xmlns="" id="{F3C5BB79-F776-5C0D-E0A0-0B3B161CFC34}"/>
                </a:ext>
              </a:extLst>
            </p:cNvPr>
            <p:cNvCxnSpPr/>
            <p:nvPr/>
          </p:nvCxnSpPr>
          <p:spPr bwMode="auto">
            <a:xfrm>
              <a:off x="7448565" y="413438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6" name="Straight Connector 232">
              <a:extLst>
                <a:ext uri="{FF2B5EF4-FFF2-40B4-BE49-F238E27FC236}">
                  <a16:creationId xmlns:a16="http://schemas.microsoft.com/office/drawing/2014/main" xmlns="" id="{0E778C09-AB86-C220-FC10-BF9C9275CF39}"/>
                </a:ext>
              </a:extLst>
            </p:cNvPr>
            <p:cNvCxnSpPr/>
            <p:nvPr/>
          </p:nvCxnSpPr>
          <p:spPr bwMode="auto">
            <a:xfrm>
              <a:off x="7477271" y="413596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7" name="Straight Connector 233">
              <a:extLst>
                <a:ext uri="{FF2B5EF4-FFF2-40B4-BE49-F238E27FC236}">
                  <a16:creationId xmlns:a16="http://schemas.microsoft.com/office/drawing/2014/main" xmlns="" id="{0268E244-AAB3-6501-B8C1-F918D14DA323}"/>
                </a:ext>
              </a:extLst>
            </p:cNvPr>
            <p:cNvCxnSpPr/>
            <p:nvPr/>
          </p:nvCxnSpPr>
          <p:spPr bwMode="auto">
            <a:xfrm>
              <a:off x="7504543" y="413596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8" name="Straight Connector 234">
              <a:extLst>
                <a:ext uri="{FF2B5EF4-FFF2-40B4-BE49-F238E27FC236}">
                  <a16:creationId xmlns:a16="http://schemas.microsoft.com/office/drawing/2014/main" xmlns="" id="{08642F47-881C-59EB-120B-971000C6BBDC}"/>
                </a:ext>
              </a:extLst>
            </p:cNvPr>
            <p:cNvCxnSpPr/>
            <p:nvPr/>
          </p:nvCxnSpPr>
          <p:spPr bwMode="auto">
            <a:xfrm>
              <a:off x="7567697" y="4137524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9" name="Straight Connector 235">
              <a:extLst>
                <a:ext uri="{FF2B5EF4-FFF2-40B4-BE49-F238E27FC236}">
                  <a16:creationId xmlns:a16="http://schemas.microsoft.com/office/drawing/2014/main" xmlns="" id="{71E4F0E3-1510-274F-9A27-745A70973DEE}"/>
                </a:ext>
              </a:extLst>
            </p:cNvPr>
            <p:cNvCxnSpPr/>
            <p:nvPr/>
          </p:nvCxnSpPr>
          <p:spPr bwMode="auto">
            <a:xfrm>
              <a:off x="7598353" y="415178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0" name="Straight Connector 236">
              <a:extLst>
                <a:ext uri="{FF2B5EF4-FFF2-40B4-BE49-F238E27FC236}">
                  <a16:creationId xmlns:a16="http://schemas.microsoft.com/office/drawing/2014/main" xmlns="" id="{8DA0624F-A356-464A-5757-5A088DF430A3}"/>
                </a:ext>
              </a:extLst>
            </p:cNvPr>
            <p:cNvCxnSpPr/>
            <p:nvPr/>
          </p:nvCxnSpPr>
          <p:spPr bwMode="auto">
            <a:xfrm>
              <a:off x="7654331" y="415178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1" name="Straight Connector 237">
              <a:extLst>
                <a:ext uri="{FF2B5EF4-FFF2-40B4-BE49-F238E27FC236}">
                  <a16:creationId xmlns:a16="http://schemas.microsoft.com/office/drawing/2014/main" xmlns="" id="{CFB3C611-B55E-74A9-2218-4BC4F49057D8}"/>
                </a:ext>
              </a:extLst>
            </p:cNvPr>
            <p:cNvCxnSpPr/>
            <p:nvPr/>
          </p:nvCxnSpPr>
          <p:spPr bwMode="auto">
            <a:xfrm>
              <a:off x="7676607" y="415178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2" name="Straight Connector 238">
              <a:extLst>
                <a:ext uri="{FF2B5EF4-FFF2-40B4-BE49-F238E27FC236}">
                  <a16:creationId xmlns:a16="http://schemas.microsoft.com/office/drawing/2014/main" xmlns="" id="{29DE20A6-CE5D-4417-90E5-D3BA18FDEF30}"/>
                </a:ext>
              </a:extLst>
            </p:cNvPr>
            <p:cNvCxnSpPr/>
            <p:nvPr/>
          </p:nvCxnSpPr>
          <p:spPr bwMode="auto">
            <a:xfrm>
              <a:off x="7702443" y="415178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3" name="Straight Connector 239">
              <a:extLst>
                <a:ext uri="{FF2B5EF4-FFF2-40B4-BE49-F238E27FC236}">
                  <a16:creationId xmlns:a16="http://schemas.microsoft.com/office/drawing/2014/main" xmlns="" id="{E7AABB65-A3B3-0B5D-2DDD-E6769901BC41}"/>
                </a:ext>
              </a:extLst>
            </p:cNvPr>
            <p:cNvCxnSpPr/>
            <p:nvPr/>
          </p:nvCxnSpPr>
          <p:spPr bwMode="auto">
            <a:xfrm>
              <a:off x="7624188" y="415178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4" name="Straight Connector 240">
              <a:extLst>
                <a:ext uri="{FF2B5EF4-FFF2-40B4-BE49-F238E27FC236}">
                  <a16:creationId xmlns:a16="http://schemas.microsoft.com/office/drawing/2014/main" xmlns="" id="{D6B559E7-B7F3-581D-FC5E-5A1F50B53EF2}"/>
                </a:ext>
              </a:extLst>
            </p:cNvPr>
            <p:cNvCxnSpPr/>
            <p:nvPr/>
          </p:nvCxnSpPr>
          <p:spPr bwMode="auto">
            <a:xfrm>
              <a:off x="7771393" y="415178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5" name="Straight Connector 241">
              <a:extLst>
                <a:ext uri="{FF2B5EF4-FFF2-40B4-BE49-F238E27FC236}">
                  <a16:creationId xmlns:a16="http://schemas.microsoft.com/office/drawing/2014/main" xmlns="" id="{9B70C4BD-4974-FDB8-F022-DB267F3C92E2}"/>
                </a:ext>
              </a:extLst>
            </p:cNvPr>
            <p:cNvCxnSpPr/>
            <p:nvPr/>
          </p:nvCxnSpPr>
          <p:spPr bwMode="auto">
            <a:xfrm>
              <a:off x="7792923" y="415178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6" name="Straight Connector 242">
              <a:extLst>
                <a:ext uri="{FF2B5EF4-FFF2-40B4-BE49-F238E27FC236}">
                  <a16:creationId xmlns:a16="http://schemas.microsoft.com/office/drawing/2014/main" xmlns="" id="{00E34190-1E51-D27A-1C21-E98D1F055DF4}"/>
                </a:ext>
              </a:extLst>
            </p:cNvPr>
            <p:cNvCxnSpPr/>
            <p:nvPr/>
          </p:nvCxnSpPr>
          <p:spPr bwMode="auto">
            <a:xfrm>
              <a:off x="7821629" y="415178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7" name="Straight Connector 243">
              <a:extLst>
                <a:ext uri="{FF2B5EF4-FFF2-40B4-BE49-F238E27FC236}">
                  <a16:creationId xmlns:a16="http://schemas.microsoft.com/office/drawing/2014/main" xmlns="" id="{76633A71-69E0-1B61-F701-3F12D0B61B90}"/>
                </a:ext>
              </a:extLst>
            </p:cNvPr>
            <p:cNvCxnSpPr/>
            <p:nvPr/>
          </p:nvCxnSpPr>
          <p:spPr bwMode="auto">
            <a:xfrm>
              <a:off x="7851772" y="415178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8" name="Straight Connector 244">
              <a:extLst>
                <a:ext uri="{FF2B5EF4-FFF2-40B4-BE49-F238E27FC236}">
                  <a16:creationId xmlns:a16="http://schemas.microsoft.com/office/drawing/2014/main" xmlns="" id="{879E9AA1-2C45-AE9B-C0C0-2452FBF9F6A7}"/>
                </a:ext>
              </a:extLst>
            </p:cNvPr>
            <p:cNvCxnSpPr/>
            <p:nvPr/>
          </p:nvCxnSpPr>
          <p:spPr bwMode="auto">
            <a:xfrm>
              <a:off x="7877607" y="422486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9" name="Straight Connector 245">
              <a:extLst>
                <a:ext uri="{FF2B5EF4-FFF2-40B4-BE49-F238E27FC236}">
                  <a16:creationId xmlns:a16="http://schemas.microsoft.com/office/drawing/2014/main" xmlns="" id="{C6BCDC1B-273E-4992-563D-2F8C402C0B51}"/>
                </a:ext>
              </a:extLst>
            </p:cNvPr>
            <p:cNvCxnSpPr/>
            <p:nvPr/>
          </p:nvCxnSpPr>
          <p:spPr bwMode="auto">
            <a:xfrm>
              <a:off x="7902556" y="422486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0" name="Straight Connector 246">
              <a:extLst>
                <a:ext uri="{FF2B5EF4-FFF2-40B4-BE49-F238E27FC236}">
                  <a16:creationId xmlns:a16="http://schemas.microsoft.com/office/drawing/2014/main" xmlns="" id="{B53F35B6-2344-39EE-509C-2AA22BD6149C}"/>
                </a:ext>
              </a:extLst>
            </p:cNvPr>
            <p:cNvCxnSpPr/>
            <p:nvPr/>
          </p:nvCxnSpPr>
          <p:spPr bwMode="auto">
            <a:xfrm>
              <a:off x="8025994" y="422486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196" name="Groupe 1195">
            <a:extLst>
              <a:ext uri="{FF2B5EF4-FFF2-40B4-BE49-F238E27FC236}">
                <a16:creationId xmlns:a16="http://schemas.microsoft.com/office/drawing/2014/main" xmlns="" id="{6E3189D6-0900-13F6-A5AF-E94294CED457}"/>
              </a:ext>
            </a:extLst>
          </p:cNvPr>
          <p:cNvGrpSpPr/>
          <p:nvPr/>
        </p:nvGrpSpPr>
        <p:grpSpPr>
          <a:xfrm>
            <a:off x="5263811" y="2180759"/>
            <a:ext cx="2740511" cy="1974583"/>
            <a:chOff x="5263811" y="2180759"/>
            <a:chExt cx="2740511" cy="1974583"/>
          </a:xfrm>
        </p:grpSpPr>
        <p:sp>
          <p:nvSpPr>
            <p:cNvPr id="1135" name="Freeform: Shape 220">
              <a:extLst>
                <a:ext uri="{FF2B5EF4-FFF2-40B4-BE49-F238E27FC236}">
                  <a16:creationId xmlns:a16="http://schemas.microsoft.com/office/drawing/2014/main" xmlns="" id="{0CF4E541-C486-CB77-C951-6487046CDCC2}"/>
                </a:ext>
              </a:extLst>
            </p:cNvPr>
            <p:cNvSpPr/>
            <p:nvPr/>
          </p:nvSpPr>
          <p:spPr bwMode="auto">
            <a:xfrm>
              <a:off x="5263811" y="2180759"/>
              <a:ext cx="2740511" cy="1960033"/>
            </a:xfrm>
            <a:custGeom>
              <a:avLst/>
              <a:gdLst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52600 w 3031067"/>
                <a:gd name="connsiteY28" fmla="*/ 1727200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6934 w 3031067"/>
                <a:gd name="connsiteY48" fmla="*/ 1439333 h 1960033"/>
                <a:gd name="connsiteX49" fmla="*/ 1231900 w 3031067"/>
                <a:gd name="connsiteY49" fmla="*/ 1439333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52600 w 3031067"/>
                <a:gd name="connsiteY28" fmla="*/ 1727200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6934 w 3031067"/>
                <a:gd name="connsiteY48" fmla="*/ 1439333 h 1960033"/>
                <a:gd name="connsiteX49" fmla="*/ 1231900 w 3031067"/>
                <a:gd name="connsiteY49" fmla="*/ 1439333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52600 w 3031067"/>
                <a:gd name="connsiteY28" fmla="*/ 1727200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6934 w 3031067"/>
                <a:gd name="connsiteY48" fmla="*/ 14393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52600 w 3031067"/>
                <a:gd name="connsiteY28" fmla="*/ 1727200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52600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1833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21833 h 1960033"/>
                <a:gd name="connsiteX67" fmla="*/ 901700 w 3031067"/>
                <a:gd name="connsiteY67" fmla="*/ 1126066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1700 w 3031067"/>
                <a:gd name="connsiteY67" fmla="*/ 1126066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901700 w 3031067"/>
                <a:gd name="connsiteY68" fmla="*/ 10710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84767 w 3031067"/>
                <a:gd name="connsiteY68" fmla="*/ 1096433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12800 w 3031067"/>
                <a:gd name="connsiteY71" fmla="*/ 1037166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12800 w 3031067"/>
                <a:gd name="connsiteY72" fmla="*/ 9863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3767 w 3031067"/>
                <a:gd name="connsiteY84" fmla="*/ 685800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270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40833 h 1960033"/>
                <a:gd name="connsiteX84" fmla="*/ 5016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16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86834 w 3031067"/>
                <a:gd name="connsiteY89" fmla="*/ 5249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16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191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165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800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6406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800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45017 w 3031067"/>
                <a:gd name="connsiteY97" fmla="*/ 325966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800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32317 w 3031067"/>
                <a:gd name="connsiteY97" fmla="*/ 330200 h 1960033"/>
                <a:gd name="connsiteX98" fmla="*/ 292100 w 3031067"/>
                <a:gd name="connsiteY98" fmla="*/ 325966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  <a:gd name="connsiteX0" fmla="*/ 3031067 w 3031067"/>
                <a:gd name="connsiteY0" fmla="*/ 1960033 h 1960033"/>
                <a:gd name="connsiteX1" fmla="*/ 2760134 w 3031067"/>
                <a:gd name="connsiteY1" fmla="*/ 1960033 h 1960033"/>
                <a:gd name="connsiteX2" fmla="*/ 2760134 w 3031067"/>
                <a:gd name="connsiteY2" fmla="*/ 1947333 h 1960033"/>
                <a:gd name="connsiteX3" fmla="*/ 2544234 w 3031067"/>
                <a:gd name="connsiteY3" fmla="*/ 1947333 h 1960033"/>
                <a:gd name="connsiteX4" fmla="*/ 2544234 w 3031067"/>
                <a:gd name="connsiteY4" fmla="*/ 1926166 h 1960033"/>
                <a:gd name="connsiteX5" fmla="*/ 2518834 w 3031067"/>
                <a:gd name="connsiteY5" fmla="*/ 1926166 h 1960033"/>
                <a:gd name="connsiteX6" fmla="*/ 2518834 w 3031067"/>
                <a:gd name="connsiteY6" fmla="*/ 1917700 h 1960033"/>
                <a:gd name="connsiteX7" fmla="*/ 2429934 w 3031067"/>
                <a:gd name="connsiteY7" fmla="*/ 1917700 h 1960033"/>
                <a:gd name="connsiteX8" fmla="*/ 2429934 w 3031067"/>
                <a:gd name="connsiteY8" fmla="*/ 1905000 h 1960033"/>
                <a:gd name="connsiteX9" fmla="*/ 2311400 w 3031067"/>
                <a:gd name="connsiteY9" fmla="*/ 1905000 h 1960033"/>
                <a:gd name="connsiteX10" fmla="*/ 2311400 w 3031067"/>
                <a:gd name="connsiteY10" fmla="*/ 1896533 h 1960033"/>
                <a:gd name="connsiteX11" fmla="*/ 2260600 w 3031067"/>
                <a:gd name="connsiteY11" fmla="*/ 1896533 h 1960033"/>
                <a:gd name="connsiteX12" fmla="*/ 2260600 w 3031067"/>
                <a:gd name="connsiteY12" fmla="*/ 1896533 h 1960033"/>
                <a:gd name="connsiteX13" fmla="*/ 2260600 w 3031067"/>
                <a:gd name="connsiteY13" fmla="*/ 1871133 h 1960033"/>
                <a:gd name="connsiteX14" fmla="*/ 2197100 w 3031067"/>
                <a:gd name="connsiteY14" fmla="*/ 1871133 h 1960033"/>
                <a:gd name="connsiteX15" fmla="*/ 2197100 w 3031067"/>
                <a:gd name="connsiteY15" fmla="*/ 1871133 h 1960033"/>
                <a:gd name="connsiteX16" fmla="*/ 2175934 w 3031067"/>
                <a:gd name="connsiteY16" fmla="*/ 1849967 h 1960033"/>
                <a:gd name="connsiteX17" fmla="*/ 2087034 w 3031067"/>
                <a:gd name="connsiteY17" fmla="*/ 1849967 h 1960033"/>
                <a:gd name="connsiteX18" fmla="*/ 2087034 w 3031067"/>
                <a:gd name="connsiteY18" fmla="*/ 1841500 h 1960033"/>
                <a:gd name="connsiteX19" fmla="*/ 2032000 w 3031067"/>
                <a:gd name="connsiteY19" fmla="*/ 1841500 h 1960033"/>
                <a:gd name="connsiteX20" fmla="*/ 2032000 w 3031067"/>
                <a:gd name="connsiteY20" fmla="*/ 1820333 h 1960033"/>
                <a:gd name="connsiteX21" fmla="*/ 1972734 w 3031067"/>
                <a:gd name="connsiteY21" fmla="*/ 1820333 h 1960033"/>
                <a:gd name="connsiteX22" fmla="*/ 1972734 w 3031067"/>
                <a:gd name="connsiteY22" fmla="*/ 1790700 h 1960033"/>
                <a:gd name="connsiteX23" fmla="*/ 1862667 w 3031067"/>
                <a:gd name="connsiteY23" fmla="*/ 1790700 h 1960033"/>
                <a:gd name="connsiteX24" fmla="*/ 1862667 w 3031067"/>
                <a:gd name="connsiteY24" fmla="*/ 1761066 h 1960033"/>
                <a:gd name="connsiteX25" fmla="*/ 1803400 w 3031067"/>
                <a:gd name="connsiteY25" fmla="*/ 1761066 h 1960033"/>
                <a:gd name="connsiteX26" fmla="*/ 1803400 w 3031067"/>
                <a:gd name="connsiteY26" fmla="*/ 1761066 h 1960033"/>
                <a:gd name="connsiteX27" fmla="*/ 1769533 w 3031067"/>
                <a:gd name="connsiteY27" fmla="*/ 1761066 h 1960033"/>
                <a:gd name="connsiteX28" fmla="*/ 1765300 w 3031067"/>
                <a:gd name="connsiteY28" fmla="*/ 1729317 h 1960033"/>
                <a:gd name="connsiteX29" fmla="*/ 1701800 w 3031067"/>
                <a:gd name="connsiteY29" fmla="*/ 1727200 h 1960033"/>
                <a:gd name="connsiteX30" fmla="*/ 1701800 w 3031067"/>
                <a:gd name="connsiteY30" fmla="*/ 1680633 h 1960033"/>
                <a:gd name="connsiteX31" fmla="*/ 1659467 w 3031067"/>
                <a:gd name="connsiteY31" fmla="*/ 1680633 h 1960033"/>
                <a:gd name="connsiteX32" fmla="*/ 1638300 w 3031067"/>
                <a:gd name="connsiteY32" fmla="*/ 1659466 h 1960033"/>
                <a:gd name="connsiteX33" fmla="*/ 1579034 w 3031067"/>
                <a:gd name="connsiteY33" fmla="*/ 1659466 h 1960033"/>
                <a:gd name="connsiteX34" fmla="*/ 1579034 w 3031067"/>
                <a:gd name="connsiteY34" fmla="*/ 1659466 h 1960033"/>
                <a:gd name="connsiteX35" fmla="*/ 1579034 w 3031067"/>
                <a:gd name="connsiteY35" fmla="*/ 1634066 h 1960033"/>
                <a:gd name="connsiteX36" fmla="*/ 1528234 w 3031067"/>
                <a:gd name="connsiteY36" fmla="*/ 1634066 h 1960033"/>
                <a:gd name="connsiteX37" fmla="*/ 1528234 w 3031067"/>
                <a:gd name="connsiteY37" fmla="*/ 1595966 h 1960033"/>
                <a:gd name="connsiteX38" fmla="*/ 1494367 w 3031067"/>
                <a:gd name="connsiteY38" fmla="*/ 1595966 h 1960033"/>
                <a:gd name="connsiteX39" fmla="*/ 1494367 w 3031067"/>
                <a:gd name="connsiteY39" fmla="*/ 1562100 h 1960033"/>
                <a:gd name="connsiteX40" fmla="*/ 1452034 w 3031067"/>
                <a:gd name="connsiteY40" fmla="*/ 1562100 h 1960033"/>
                <a:gd name="connsiteX41" fmla="*/ 1452034 w 3031067"/>
                <a:gd name="connsiteY41" fmla="*/ 1562100 h 1960033"/>
                <a:gd name="connsiteX42" fmla="*/ 1452034 w 3031067"/>
                <a:gd name="connsiteY42" fmla="*/ 1524000 h 1960033"/>
                <a:gd name="connsiteX43" fmla="*/ 1409700 w 3031067"/>
                <a:gd name="connsiteY43" fmla="*/ 1524000 h 1960033"/>
                <a:gd name="connsiteX44" fmla="*/ 1409700 w 3031067"/>
                <a:gd name="connsiteY44" fmla="*/ 1502833 h 1960033"/>
                <a:gd name="connsiteX45" fmla="*/ 1350434 w 3031067"/>
                <a:gd name="connsiteY45" fmla="*/ 1502833 h 1960033"/>
                <a:gd name="connsiteX46" fmla="*/ 1350434 w 3031067"/>
                <a:gd name="connsiteY46" fmla="*/ 1473200 h 1960033"/>
                <a:gd name="connsiteX47" fmla="*/ 1286934 w 3031067"/>
                <a:gd name="connsiteY47" fmla="*/ 1473200 h 1960033"/>
                <a:gd name="connsiteX48" fmla="*/ 1282701 w 3031067"/>
                <a:gd name="connsiteY48" fmla="*/ 1452033 h 1960033"/>
                <a:gd name="connsiteX49" fmla="*/ 1248834 w 3031067"/>
                <a:gd name="connsiteY49" fmla="*/ 1454150 h 1960033"/>
                <a:gd name="connsiteX50" fmla="*/ 1219200 w 3031067"/>
                <a:gd name="connsiteY50" fmla="*/ 1426633 h 1960033"/>
                <a:gd name="connsiteX51" fmla="*/ 1185334 w 3031067"/>
                <a:gd name="connsiteY51" fmla="*/ 1426633 h 1960033"/>
                <a:gd name="connsiteX52" fmla="*/ 1185334 w 3031067"/>
                <a:gd name="connsiteY52" fmla="*/ 1384300 h 1960033"/>
                <a:gd name="connsiteX53" fmla="*/ 1147234 w 3031067"/>
                <a:gd name="connsiteY53" fmla="*/ 1384300 h 1960033"/>
                <a:gd name="connsiteX54" fmla="*/ 1147234 w 3031067"/>
                <a:gd name="connsiteY54" fmla="*/ 1346200 h 1960033"/>
                <a:gd name="connsiteX55" fmla="*/ 1126067 w 3031067"/>
                <a:gd name="connsiteY55" fmla="*/ 1346200 h 1960033"/>
                <a:gd name="connsiteX56" fmla="*/ 1126067 w 3031067"/>
                <a:gd name="connsiteY56" fmla="*/ 1303866 h 1960033"/>
                <a:gd name="connsiteX57" fmla="*/ 1096434 w 3031067"/>
                <a:gd name="connsiteY57" fmla="*/ 1303866 h 1960033"/>
                <a:gd name="connsiteX58" fmla="*/ 1096434 w 3031067"/>
                <a:gd name="connsiteY58" fmla="*/ 1265766 h 1960033"/>
                <a:gd name="connsiteX59" fmla="*/ 1062567 w 3031067"/>
                <a:gd name="connsiteY59" fmla="*/ 1265766 h 1960033"/>
                <a:gd name="connsiteX60" fmla="*/ 1062567 w 3031067"/>
                <a:gd name="connsiteY60" fmla="*/ 1248833 h 1960033"/>
                <a:gd name="connsiteX61" fmla="*/ 1011767 w 3031067"/>
                <a:gd name="connsiteY61" fmla="*/ 1248833 h 1960033"/>
                <a:gd name="connsiteX62" fmla="*/ 1011767 w 3031067"/>
                <a:gd name="connsiteY62" fmla="*/ 1206500 h 1960033"/>
                <a:gd name="connsiteX63" fmla="*/ 994834 w 3031067"/>
                <a:gd name="connsiteY63" fmla="*/ 1206500 h 1960033"/>
                <a:gd name="connsiteX64" fmla="*/ 994834 w 3031067"/>
                <a:gd name="connsiteY64" fmla="*/ 1168400 h 1960033"/>
                <a:gd name="connsiteX65" fmla="*/ 956734 w 3031067"/>
                <a:gd name="connsiteY65" fmla="*/ 1168400 h 1960033"/>
                <a:gd name="connsiteX66" fmla="*/ 956734 w 3031067"/>
                <a:gd name="connsiteY66" fmla="*/ 1136649 h 1960033"/>
                <a:gd name="connsiteX67" fmla="*/ 905933 w 3031067"/>
                <a:gd name="connsiteY67" fmla="*/ 1138766 h 1960033"/>
                <a:gd name="connsiteX68" fmla="*/ 899584 w 3031067"/>
                <a:gd name="connsiteY68" fmla="*/ 1087967 h 1960033"/>
                <a:gd name="connsiteX69" fmla="*/ 846667 w 3031067"/>
                <a:gd name="connsiteY69" fmla="*/ 1071033 h 1960033"/>
                <a:gd name="connsiteX70" fmla="*/ 846667 w 3031067"/>
                <a:gd name="connsiteY70" fmla="*/ 1071033 h 1960033"/>
                <a:gd name="connsiteX71" fmla="*/ 838200 w 3031067"/>
                <a:gd name="connsiteY71" fmla="*/ 1035049 h 1960033"/>
                <a:gd name="connsiteX72" fmla="*/ 808566 w 3031067"/>
                <a:gd name="connsiteY72" fmla="*/ 1037166 h 1960033"/>
                <a:gd name="connsiteX73" fmla="*/ 753534 w 3031067"/>
                <a:gd name="connsiteY73" fmla="*/ 986366 h 1960033"/>
                <a:gd name="connsiteX74" fmla="*/ 753534 w 3031067"/>
                <a:gd name="connsiteY74" fmla="*/ 931333 h 1960033"/>
                <a:gd name="connsiteX75" fmla="*/ 728134 w 3031067"/>
                <a:gd name="connsiteY75" fmla="*/ 931333 h 1960033"/>
                <a:gd name="connsiteX76" fmla="*/ 728134 w 3031067"/>
                <a:gd name="connsiteY76" fmla="*/ 867833 h 1960033"/>
                <a:gd name="connsiteX77" fmla="*/ 677334 w 3031067"/>
                <a:gd name="connsiteY77" fmla="*/ 867833 h 1960033"/>
                <a:gd name="connsiteX78" fmla="*/ 647700 w 3031067"/>
                <a:gd name="connsiteY78" fmla="*/ 838199 h 1960033"/>
                <a:gd name="connsiteX79" fmla="*/ 630767 w 3031067"/>
                <a:gd name="connsiteY79" fmla="*/ 821266 h 1960033"/>
                <a:gd name="connsiteX80" fmla="*/ 630767 w 3031067"/>
                <a:gd name="connsiteY80" fmla="*/ 774700 h 1960033"/>
                <a:gd name="connsiteX81" fmla="*/ 596900 w 3031067"/>
                <a:gd name="connsiteY81" fmla="*/ 774700 h 1960033"/>
                <a:gd name="connsiteX82" fmla="*/ 596900 w 3031067"/>
                <a:gd name="connsiteY82" fmla="*/ 740833 h 1960033"/>
                <a:gd name="connsiteX83" fmla="*/ 558800 w 3031067"/>
                <a:gd name="connsiteY83" fmla="*/ 728133 h 1960033"/>
                <a:gd name="connsiteX84" fmla="*/ 508001 w 3031067"/>
                <a:gd name="connsiteY84" fmla="*/ 670983 h 1960033"/>
                <a:gd name="connsiteX85" fmla="*/ 503767 w 3031067"/>
                <a:gd name="connsiteY85" fmla="*/ 613833 h 1960033"/>
                <a:gd name="connsiteX86" fmla="*/ 486834 w 3031067"/>
                <a:gd name="connsiteY86" fmla="*/ 613833 h 1960033"/>
                <a:gd name="connsiteX87" fmla="*/ 486834 w 3031067"/>
                <a:gd name="connsiteY87" fmla="*/ 571500 h 1960033"/>
                <a:gd name="connsiteX88" fmla="*/ 486834 w 3031067"/>
                <a:gd name="connsiteY88" fmla="*/ 571500 h 1960033"/>
                <a:gd name="connsiteX89" fmla="*/ 450851 w 3031067"/>
                <a:gd name="connsiteY89" fmla="*/ 575733 h 1960033"/>
                <a:gd name="connsiteX90" fmla="*/ 444500 w 3031067"/>
                <a:gd name="connsiteY90" fmla="*/ 524933 h 1960033"/>
                <a:gd name="connsiteX91" fmla="*/ 419100 w 3031067"/>
                <a:gd name="connsiteY91" fmla="*/ 478366 h 1960033"/>
                <a:gd name="connsiteX92" fmla="*/ 385234 w 3031067"/>
                <a:gd name="connsiteY92" fmla="*/ 478366 h 1960033"/>
                <a:gd name="connsiteX93" fmla="*/ 385234 w 3031067"/>
                <a:gd name="connsiteY93" fmla="*/ 436033 h 1960033"/>
                <a:gd name="connsiteX94" fmla="*/ 372534 w 3031067"/>
                <a:gd name="connsiteY94" fmla="*/ 436033 h 1960033"/>
                <a:gd name="connsiteX95" fmla="*/ 372534 w 3031067"/>
                <a:gd name="connsiteY95" fmla="*/ 381000 h 1960033"/>
                <a:gd name="connsiteX96" fmla="*/ 364067 w 3031067"/>
                <a:gd name="connsiteY96" fmla="*/ 372533 h 1960033"/>
                <a:gd name="connsiteX97" fmla="*/ 332317 w 3031067"/>
                <a:gd name="connsiteY97" fmla="*/ 330200 h 1960033"/>
                <a:gd name="connsiteX98" fmla="*/ 328083 w 3031067"/>
                <a:gd name="connsiteY98" fmla="*/ 311150 h 1960033"/>
                <a:gd name="connsiteX99" fmla="*/ 292100 w 3031067"/>
                <a:gd name="connsiteY99" fmla="*/ 262466 h 1960033"/>
                <a:gd name="connsiteX100" fmla="*/ 275167 w 3031067"/>
                <a:gd name="connsiteY100" fmla="*/ 262466 h 1960033"/>
                <a:gd name="connsiteX101" fmla="*/ 275167 w 3031067"/>
                <a:gd name="connsiteY101" fmla="*/ 182033 h 1960033"/>
                <a:gd name="connsiteX102" fmla="*/ 232834 w 3031067"/>
                <a:gd name="connsiteY102" fmla="*/ 182033 h 1960033"/>
                <a:gd name="connsiteX103" fmla="*/ 232834 w 3031067"/>
                <a:gd name="connsiteY103" fmla="*/ 152400 h 1960033"/>
                <a:gd name="connsiteX104" fmla="*/ 198967 w 3031067"/>
                <a:gd name="connsiteY104" fmla="*/ 152400 h 1960033"/>
                <a:gd name="connsiteX105" fmla="*/ 198967 w 3031067"/>
                <a:gd name="connsiteY105" fmla="*/ 127000 h 1960033"/>
                <a:gd name="connsiteX106" fmla="*/ 160867 w 3031067"/>
                <a:gd name="connsiteY106" fmla="*/ 127000 h 1960033"/>
                <a:gd name="connsiteX107" fmla="*/ 160867 w 3031067"/>
                <a:gd name="connsiteY107" fmla="*/ 97366 h 1960033"/>
                <a:gd name="connsiteX108" fmla="*/ 118534 w 3031067"/>
                <a:gd name="connsiteY108" fmla="*/ 97366 h 1960033"/>
                <a:gd name="connsiteX109" fmla="*/ 118534 w 3031067"/>
                <a:gd name="connsiteY109" fmla="*/ 63500 h 1960033"/>
                <a:gd name="connsiteX110" fmla="*/ 76200 w 3031067"/>
                <a:gd name="connsiteY110" fmla="*/ 63500 h 1960033"/>
                <a:gd name="connsiteX111" fmla="*/ 76200 w 3031067"/>
                <a:gd name="connsiteY111" fmla="*/ 29633 h 1960033"/>
                <a:gd name="connsiteX112" fmla="*/ 25400 w 3031067"/>
                <a:gd name="connsiteY112" fmla="*/ 29633 h 1960033"/>
                <a:gd name="connsiteX113" fmla="*/ 25400 w 3031067"/>
                <a:gd name="connsiteY113" fmla="*/ 0 h 1960033"/>
                <a:gd name="connsiteX114" fmla="*/ 0 w 3031067"/>
                <a:gd name="connsiteY114" fmla="*/ 0 h 196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031067" h="1960033">
                  <a:moveTo>
                    <a:pt x="3031067" y="1960033"/>
                  </a:moveTo>
                  <a:lnTo>
                    <a:pt x="2760134" y="1960033"/>
                  </a:lnTo>
                  <a:lnTo>
                    <a:pt x="2760134" y="1947333"/>
                  </a:lnTo>
                  <a:lnTo>
                    <a:pt x="2544234" y="1947333"/>
                  </a:lnTo>
                  <a:lnTo>
                    <a:pt x="2544234" y="1926166"/>
                  </a:lnTo>
                  <a:lnTo>
                    <a:pt x="2518834" y="1926166"/>
                  </a:lnTo>
                  <a:lnTo>
                    <a:pt x="2518834" y="1917700"/>
                  </a:lnTo>
                  <a:lnTo>
                    <a:pt x="2429934" y="1917700"/>
                  </a:lnTo>
                  <a:lnTo>
                    <a:pt x="2429934" y="1905000"/>
                  </a:lnTo>
                  <a:lnTo>
                    <a:pt x="2311400" y="1905000"/>
                  </a:lnTo>
                  <a:lnTo>
                    <a:pt x="2311400" y="1896533"/>
                  </a:lnTo>
                  <a:lnTo>
                    <a:pt x="2260600" y="1896533"/>
                  </a:lnTo>
                  <a:lnTo>
                    <a:pt x="2260600" y="1896533"/>
                  </a:lnTo>
                  <a:lnTo>
                    <a:pt x="2260600" y="1871133"/>
                  </a:lnTo>
                  <a:lnTo>
                    <a:pt x="2197100" y="1871133"/>
                  </a:lnTo>
                  <a:lnTo>
                    <a:pt x="2197100" y="1871133"/>
                  </a:lnTo>
                  <a:lnTo>
                    <a:pt x="2175934" y="1849967"/>
                  </a:lnTo>
                  <a:lnTo>
                    <a:pt x="2087034" y="1849967"/>
                  </a:lnTo>
                  <a:lnTo>
                    <a:pt x="2087034" y="1841500"/>
                  </a:lnTo>
                  <a:lnTo>
                    <a:pt x="2032000" y="1841500"/>
                  </a:lnTo>
                  <a:lnTo>
                    <a:pt x="2032000" y="1820333"/>
                  </a:lnTo>
                  <a:lnTo>
                    <a:pt x="1972734" y="1820333"/>
                  </a:lnTo>
                  <a:lnTo>
                    <a:pt x="1972734" y="1790700"/>
                  </a:lnTo>
                  <a:lnTo>
                    <a:pt x="1862667" y="1790700"/>
                  </a:lnTo>
                  <a:lnTo>
                    <a:pt x="1862667" y="1761066"/>
                  </a:lnTo>
                  <a:lnTo>
                    <a:pt x="1803400" y="1761066"/>
                  </a:lnTo>
                  <a:lnTo>
                    <a:pt x="1803400" y="1761066"/>
                  </a:lnTo>
                  <a:lnTo>
                    <a:pt x="1769533" y="1761066"/>
                  </a:lnTo>
                  <a:lnTo>
                    <a:pt x="1765300" y="1729317"/>
                  </a:lnTo>
                  <a:lnTo>
                    <a:pt x="1701800" y="1727200"/>
                  </a:lnTo>
                  <a:lnTo>
                    <a:pt x="1701800" y="1680633"/>
                  </a:lnTo>
                  <a:lnTo>
                    <a:pt x="1659467" y="1680633"/>
                  </a:lnTo>
                  <a:lnTo>
                    <a:pt x="1638300" y="1659466"/>
                  </a:lnTo>
                  <a:lnTo>
                    <a:pt x="1579034" y="1659466"/>
                  </a:lnTo>
                  <a:lnTo>
                    <a:pt x="1579034" y="1659466"/>
                  </a:lnTo>
                  <a:lnTo>
                    <a:pt x="1579034" y="1634066"/>
                  </a:lnTo>
                  <a:lnTo>
                    <a:pt x="1528234" y="1634066"/>
                  </a:lnTo>
                  <a:lnTo>
                    <a:pt x="1528234" y="1595966"/>
                  </a:lnTo>
                  <a:lnTo>
                    <a:pt x="1494367" y="1595966"/>
                  </a:lnTo>
                  <a:lnTo>
                    <a:pt x="1494367" y="1562100"/>
                  </a:lnTo>
                  <a:lnTo>
                    <a:pt x="1452034" y="1562100"/>
                  </a:lnTo>
                  <a:lnTo>
                    <a:pt x="1452034" y="1562100"/>
                  </a:lnTo>
                  <a:lnTo>
                    <a:pt x="1452034" y="1524000"/>
                  </a:lnTo>
                  <a:lnTo>
                    <a:pt x="1409700" y="1524000"/>
                  </a:lnTo>
                  <a:lnTo>
                    <a:pt x="1409700" y="1502833"/>
                  </a:lnTo>
                  <a:lnTo>
                    <a:pt x="1350434" y="1502833"/>
                  </a:lnTo>
                  <a:lnTo>
                    <a:pt x="1350434" y="1473200"/>
                  </a:lnTo>
                  <a:lnTo>
                    <a:pt x="1286934" y="1473200"/>
                  </a:lnTo>
                  <a:lnTo>
                    <a:pt x="1282701" y="1452033"/>
                  </a:lnTo>
                  <a:lnTo>
                    <a:pt x="1248834" y="1454150"/>
                  </a:lnTo>
                  <a:lnTo>
                    <a:pt x="1219200" y="1426633"/>
                  </a:lnTo>
                  <a:lnTo>
                    <a:pt x="1185334" y="1426633"/>
                  </a:lnTo>
                  <a:lnTo>
                    <a:pt x="1185334" y="1384300"/>
                  </a:lnTo>
                  <a:lnTo>
                    <a:pt x="1147234" y="1384300"/>
                  </a:lnTo>
                  <a:lnTo>
                    <a:pt x="1147234" y="1346200"/>
                  </a:lnTo>
                  <a:lnTo>
                    <a:pt x="1126067" y="1346200"/>
                  </a:lnTo>
                  <a:lnTo>
                    <a:pt x="1126067" y="1303866"/>
                  </a:lnTo>
                  <a:lnTo>
                    <a:pt x="1096434" y="1303866"/>
                  </a:lnTo>
                  <a:lnTo>
                    <a:pt x="1096434" y="1265766"/>
                  </a:lnTo>
                  <a:lnTo>
                    <a:pt x="1062567" y="1265766"/>
                  </a:lnTo>
                  <a:lnTo>
                    <a:pt x="1062567" y="1248833"/>
                  </a:lnTo>
                  <a:lnTo>
                    <a:pt x="1011767" y="1248833"/>
                  </a:lnTo>
                  <a:lnTo>
                    <a:pt x="1011767" y="1206500"/>
                  </a:lnTo>
                  <a:lnTo>
                    <a:pt x="994834" y="1206500"/>
                  </a:lnTo>
                  <a:lnTo>
                    <a:pt x="994834" y="1168400"/>
                  </a:lnTo>
                  <a:lnTo>
                    <a:pt x="956734" y="1168400"/>
                  </a:lnTo>
                  <a:lnTo>
                    <a:pt x="956734" y="1136649"/>
                  </a:lnTo>
                  <a:lnTo>
                    <a:pt x="905933" y="1138766"/>
                  </a:lnTo>
                  <a:lnTo>
                    <a:pt x="899584" y="1087967"/>
                  </a:lnTo>
                  <a:lnTo>
                    <a:pt x="846667" y="1071033"/>
                  </a:lnTo>
                  <a:lnTo>
                    <a:pt x="846667" y="1071033"/>
                  </a:lnTo>
                  <a:lnTo>
                    <a:pt x="838200" y="1035049"/>
                  </a:lnTo>
                  <a:lnTo>
                    <a:pt x="808566" y="1037166"/>
                  </a:lnTo>
                  <a:lnTo>
                    <a:pt x="753534" y="986366"/>
                  </a:lnTo>
                  <a:lnTo>
                    <a:pt x="753534" y="931333"/>
                  </a:lnTo>
                  <a:lnTo>
                    <a:pt x="728134" y="931333"/>
                  </a:lnTo>
                  <a:lnTo>
                    <a:pt x="728134" y="867833"/>
                  </a:lnTo>
                  <a:lnTo>
                    <a:pt x="677334" y="867833"/>
                  </a:lnTo>
                  <a:lnTo>
                    <a:pt x="647700" y="838199"/>
                  </a:lnTo>
                  <a:lnTo>
                    <a:pt x="630767" y="821266"/>
                  </a:lnTo>
                  <a:lnTo>
                    <a:pt x="630767" y="774700"/>
                  </a:lnTo>
                  <a:lnTo>
                    <a:pt x="596900" y="774700"/>
                  </a:lnTo>
                  <a:lnTo>
                    <a:pt x="596900" y="740833"/>
                  </a:lnTo>
                  <a:lnTo>
                    <a:pt x="558800" y="728133"/>
                  </a:lnTo>
                  <a:lnTo>
                    <a:pt x="508001" y="670983"/>
                  </a:lnTo>
                  <a:cubicBezTo>
                    <a:pt x="508706" y="651933"/>
                    <a:pt x="503062" y="632883"/>
                    <a:pt x="503767" y="613833"/>
                  </a:cubicBezTo>
                  <a:lnTo>
                    <a:pt x="486834" y="613833"/>
                  </a:lnTo>
                  <a:lnTo>
                    <a:pt x="486834" y="571500"/>
                  </a:lnTo>
                  <a:lnTo>
                    <a:pt x="486834" y="571500"/>
                  </a:lnTo>
                  <a:lnTo>
                    <a:pt x="450851" y="575733"/>
                  </a:lnTo>
                  <a:lnTo>
                    <a:pt x="444500" y="524933"/>
                  </a:lnTo>
                  <a:lnTo>
                    <a:pt x="419100" y="478366"/>
                  </a:lnTo>
                  <a:lnTo>
                    <a:pt x="385234" y="478366"/>
                  </a:lnTo>
                  <a:lnTo>
                    <a:pt x="385234" y="436033"/>
                  </a:lnTo>
                  <a:lnTo>
                    <a:pt x="372534" y="436033"/>
                  </a:lnTo>
                  <a:lnTo>
                    <a:pt x="372534" y="381000"/>
                  </a:lnTo>
                  <a:lnTo>
                    <a:pt x="364067" y="372533"/>
                  </a:lnTo>
                  <a:lnTo>
                    <a:pt x="332317" y="330200"/>
                  </a:lnTo>
                  <a:lnTo>
                    <a:pt x="328083" y="311150"/>
                  </a:lnTo>
                  <a:lnTo>
                    <a:pt x="292100" y="262466"/>
                  </a:lnTo>
                  <a:lnTo>
                    <a:pt x="275167" y="262466"/>
                  </a:lnTo>
                  <a:lnTo>
                    <a:pt x="275167" y="182033"/>
                  </a:lnTo>
                  <a:lnTo>
                    <a:pt x="232834" y="182033"/>
                  </a:lnTo>
                  <a:lnTo>
                    <a:pt x="232834" y="152400"/>
                  </a:lnTo>
                  <a:lnTo>
                    <a:pt x="198967" y="152400"/>
                  </a:lnTo>
                  <a:lnTo>
                    <a:pt x="198967" y="127000"/>
                  </a:lnTo>
                  <a:lnTo>
                    <a:pt x="160867" y="127000"/>
                  </a:lnTo>
                  <a:lnTo>
                    <a:pt x="160867" y="97366"/>
                  </a:lnTo>
                  <a:lnTo>
                    <a:pt x="118534" y="97366"/>
                  </a:lnTo>
                  <a:lnTo>
                    <a:pt x="118534" y="63500"/>
                  </a:lnTo>
                  <a:lnTo>
                    <a:pt x="76200" y="63500"/>
                  </a:lnTo>
                  <a:lnTo>
                    <a:pt x="76200" y="29633"/>
                  </a:lnTo>
                  <a:lnTo>
                    <a:pt x="25400" y="29633"/>
                  </a:lnTo>
                  <a:lnTo>
                    <a:pt x="2540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161" name="Straight Connector 247">
              <a:extLst>
                <a:ext uri="{FF2B5EF4-FFF2-40B4-BE49-F238E27FC236}">
                  <a16:creationId xmlns:a16="http://schemas.microsoft.com/office/drawing/2014/main" xmlns="" id="{D6954B66-6E76-CCCF-5822-8E557182AA94}"/>
                </a:ext>
              </a:extLst>
            </p:cNvPr>
            <p:cNvCxnSpPr/>
            <p:nvPr/>
          </p:nvCxnSpPr>
          <p:spPr bwMode="auto">
            <a:xfrm>
              <a:off x="7026857" y="389254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2" name="Straight Connector 248">
              <a:extLst>
                <a:ext uri="{FF2B5EF4-FFF2-40B4-BE49-F238E27FC236}">
                  <a16:creationId xmlns:a16="http://schemas.microsoft.com/office/drawing/2014/main" xmlns="" id="{D26CAA72-EF4F-2EF0-B8CC-6D71E3FFA716}"/>
                </a:ext>
              </a:extLst>
            </p:cNvPr>
            <p:cNvCxnSpPr/>
            <p:nvPr/>
          </p:nvCxnSpPr>
          <p:spPr bwMode="auto">
            <a:xfrm>
              <a:off x="7177567" y="3953284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3" name="Straight Connector 249">
              <a:extLst>
                <a:ext uri="{FF2B5EF4-FFF2-40B4-BE49-F238E27FC236}">
                  <a16:creationId xmlns:a16="http://schemas.microsoft.com/office/drawing/2014/main" xmlns="" id="{5E2E320C-BFA3-CB2A-DFF9-A5CB93E1CF5E}"/>
                </a:ext>
              </a:extLst>
            </p:cNvPr>
            <p:cNvCxnSpPr/>
            <p:nvPr/>
          </p:nvCxnSpPr>
          <p:spPr bwMode="auto">
            <a:xfrm>
              <a:off x="7203393" y="3953284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4" name="Straight Connector 250">
              <a:extLst>
                <a:ext uri="{FF2B5EF4-FFF2-40B4-BE49-F238E27FC236}">
                  <a16:creationId xmlns:a16="http://schemas.microsoft.com/office/drawing/2014/main" xmlns="" id="{6A515898-DC3B-B80F-FF22-26E559858E7D}"/>
                </a:ext>
              </a:extLst>
            </p:cNvPr>
            <p:cNvCxnSpPr/>
            <p:nvPr/>
          </p:nvCxnSpPr>
          <p:spPr bwMode="auto">
            <a:xfrm>
              <a:off x="7242138" y="3953284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5" name="Straight Connector 251">
              <a:extLst>
                <a:ext uri="{FF2B5EF4-FFF2-40B4-BE49-F238E27FC236}">
                  <a16:creationId xmlns:a16="http://schemas.microsoft.com/office/drawing/2014/main" xmlns="" id="{74F1C4B1-1293-A568-085F-78E0D6C497BA}"/>
                </a:ext>
              </a:extLst>
            </p:cNvPr>
            <p:cNvCxnSpPr/>
            <p:nvPr/>
          </p:nvCxnSpPr>
          <p:spPr bwMode="auto">
            <a:xfrm>
              <a:off x="7259362" y="396943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6" name="Straight Connector 252">
              <a:extLst>
                <a:ext uri="{FF2B5EF4-FFF2-40B4-BE49-F238E27FC236}">
                  <a16:creationId xmlns:a16="http://schemas.microsoft.com/office/drawing/2014/main" xmlns="" id="{7E38BBDD-D675-819D-98AF-30C081F3B34C}"/>
                </a:ext>
              </a:extLst>
            </p:cNvPr>
            <p:cNvCxnSpPr/>
            <p:nvPr/>
          </p:nvCxnSpPr>
          <p:spPr bwMode="auto">
            <a:xfrm>
              <a:off x="7324757" y="400597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7" name="Straight Connector 253">
              <a:extLst>
                <a:ext uri="{FF2B5EF4-FFF2-40B4-BE49-F238E27FC236}">
                  <a16:creationId xmlns:a16="http://schemas.microsoft.com/office/drawing/2014/main" xmlns="" id="{0194AF35-8A9D-ED6F-C083-BE307AAF7774}"/>
                </a:ext>
              </a:extLst>
            </p:cNvPr>
            <p:cNvCxnSpPr/>
            <p:nvPr/>
          </p:nvCxnSpPr>
          <p:spPr bwMode="auto">
            <a:xfrm>
              <a:off x="7338038" y="400597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8" name="Straight Connector 254">
              <a:extLst>
                <a:ext uri="{FF2B5EF4-FFF2-40B4-BE49-F238E27FC236}">
                  <a16:creationId xmlns:a16="http://schemas.microsoft.com/office/drawing/2014/main" xmlns="" id="{188A9C70-6EB7-46DA-9D8A-508745E0D3AE}"/>
                </a:ext>
              </a:extLst>
            </p:cNvPr>
            <p:cNvCxnSpPr/>
            <p:nvPr/>
          </p:nvCxnSpPr>
          <p:spPr bwMode="auto">
            <a:xfrm>
              <a:off x="7365622" y="400597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9" name="Straight Connector 255">
              <a:extLst>
                <a:ext uri="{FF2B5EF4-FFF2-40B4-BE49-F238E27FC236}">
                  <a16:creationId xmlns:a16="http://schemas.microsoft.com/office/drawing/2014/main" xmlns="" id="{4B1581D6-525A-E875-B785-64B1A71D1B40}"/>
                </a:ext>
              </a:extLst>
            </p:cNvPr>
            <p:cNvCxnSpPr/>
            <p:nvPr/>
          </p:nvCxnSpPr>
          <p:spPr bwMode="auto">
            <a:xfrm>
              <a:off x="7393699" y="400597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0" name="Straight Connector 256">
              <a:extLst>
                <a:ext uri="{FF2B5EF4-FFF2-40B4-BE49-F238E27FC236}">
                  <a16:creationId xmlns:a16="http://schemas.microsoft.com/office/drawing/2014/main" xmlns="" id="{65073814-3CC0-5C4C-77D8-4D08F198FC2D}"/>
                </a:ext>
              </a:extLst>
            </p:cNvPr>
            <p:cNvCxnSpPr/>
            <p:nvPr/>
          </p:nvCxnSpPr>
          <p:spPr bwMode="auto">
            <a:xfrm>
              <a:off x="7428087" y="400597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1" name="Straight Connector 257">
              <a:extLst>
                <a:ext uri="{FF2B5EF4-FFF2-40B4-BE49-F238E27FC236}">
                  <a16:creationId xmlns:a16="http://schemas.microsoft.com/office/drawing/2014/main" xmlns="" id="{758A7D81-B3A1-C7AE-4A7C-F5EE43043602}"/>
                </a:ext>
              </a:extLst>
            </p:cNvPr>
            <p:cNvCxnSpPr/>
            <p:nvPr/>
          </p:nvCxnSpPr>
          <p:spPr bwMode="auto">
            <a:xfrm>
              <a:off x="7463300" y="402042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2" name="Straight Connector 258">
              <a:extLst>
                <a:ext uri="{FF2B5EF4-FFF2-40B4-BE49-F238E27FC236}">
                  <a16:creationId xmlns:a16="http://schemas.microsoft.com/office/drawing/2014/main" xmlns="" id="{4B23E5F7-93B6-79EA-7B6E-520577779B37}"/>
                </a:ext>
              </a:extLst>
            </p:cNvPr>
            <p:cNvCxnSpPr/>
            <p:nvPr/>
          </p:nvCxnSpPr>
          <p:spPr bwMode="auto">
            <a:xfrm>
              <a:off x="7488180" y="402042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3" name="Straight Connector 259">
              <a:extLst>
                <a:ext uri="{FF2B5EF4-FFF2-40B4-BE49-F238E27FC236}">
                  <a16:creationId xmlns:a16="http://schemas.microsoft.com/office/drawing/2014/main" xmlns="" id="{9CB54E22-F12D-B9B8-34A3-4F7E3B71838B}"/>
                </a:ext>
              </a:extLst>
            </p:cNvPr>
            <p:cNvCxnSpPr/>
            <p:nvPr/>
          </p:nvCxnSpPr>
          <p:spPr bwMode="auto">
            <a:xfrm>
              <a:off x="7509422" y="402042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4" name="Straight Connector 260">
              <a:extLst>
                <a:ext uri="{FF2B5EF4-FFF2-40B4-BE49-F238E27FC236}">
                  <a16:creationId xmlns:a16="http://schemas.microsoft.com/office/drawing/2014/main" xmlns="" id="{CCCB124C-7F91-9814-5074-76F6FB18608F}"/>
                </a:ext>
              </a:extLst>
            </p:cNvPr>
            <p:cNvCxnSpPr/>
            <p:nvPr/>
          </p:nvCxnSpPr>
          <p:spPr bwMode="auto">
            <a:xfrm>
              <a:off x="7539565" y="402042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5" name="Straight Connector 261">
              <a:extLst>
                <a:ext uri="{FF2B5EF4-FFF2-40B4-BE49-F238E27FC236}">
                  <a16:creationId xmlns:a16="http://schemas.microsoft.com/office/drawing/2014/main" xmlns="" id="{E34F632E-9634-F3C0-41DF-EF17E8B8FC7F}"/>
                </a:ext>
              </a:extLst>
            </p:cNvPr>
            <p:cNvCxnSpPr/>
            <p:nvPr/>
          </p:nvCxnSpPr>
          <p:spPr bwMode="auto">
            <a:xfrm>
              <a:off x="7567697" y="404252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6" name="Straight Connector 262">
              <a:extLst>
                <a:ext uri="{FF2B5EF4-FFF2-40B4-BE49-F238E27FC236}">
                  <a16:creationId xmlns:a16="http://schemas.microsoft.com/office/drawing/2014/main" xmlns="" id="{A2265A16-9C51-1316-F62A-4E002ADAD833}"/>
                </a:ext>
              </a:extLst>
            </p:cNvPr>
            <p:cNvCxnSpPr/>
            <p:nvPr/>
          </p:nvCxnSpPr>
          <p:spPr bwMode="auto">
            <a:xfrm>
              <a:off x="7598353" y="404252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7" name="Straight Connector 263">
              <a:extLst>
                <a:ext uri="{FF2B5EF4-FFF2-40B4-BE49-F238E27FC236}">
                  <a16:creationId xmlns:a16="http://schemas.microsoft.com/office/drawing/2014/main" xmlns="" id="{9A381BAF-88A0-7319-01D1-4843FBA3227A}"/>
                </a:ext>
              </a:extLst>
            </p:cNvPr>
            <p:cNvCxnSpPr/>
            <p:nvPr/>
          </p:nvCxnSpPr>
          <p:spPr bwMode="auto">
            <a:xfrm>
              <a:off x="7624643" y="404252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8" name="Straight Connector 264">
              <a:extLst>
                <a:ext uri="{FF2B5EF4-FFF2-40B4-BE49-F238E27FC236}">
                  <a16:creationId xmlns:a16="http://schemas.microsoft.com/office/drawing/2014/main" xmlns="" id="{F8F8CB7E-CE39-4C1A-9C4A-5D3A8A5D4E6E}"/>
                </a:ext>
              </a:extLst>
            </p:cNvPr>
            <p:cNvCxnSpPr/>
            <p:nvPr/>
          </p:nvCxnSpPr>
          <p:spPr bwMode="auto">
            <a:xfrm>
              <a:off x="7649271" y="404252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79" name="Straight Connector 265">
              <a:extLst>
                <a:ext uri="{FF2B5EF4-FFF2-40B4-BE49-F238E27FC236}">
                  <a16:creationId xmlns:a16="http://schemas.microsoft.com/office/drawing/2014/main" xmlns="" id="{525CF322-9B38-6BC3-FDE7-3FCF97B63633}"/>
                </a:ext>
              </a:extLst>
            </p:cNvPr>
            <p:cNvCxnSpPr/>
            <p:nvPr/>
          </p:nvCxnSpPr>
          <p:spPr bwMode="auto">
            <a:xfrm>
              <a:off x="7676607" y="404252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0" name="Straight Connector 266">
              <a:extLst>
                <a:ext uri="{FF2B5EF4-FFF2-40B4-BE49-F238E27FC236}">
                  <a16:creationId xmlns:a16="http://schemas.microsoft.com/office/drawing/2014/main" xmlns="" id="{F29A57A6-0B22-61E3-29E4-A1629A00A9E2}"/>
                </a:ext>
              </a:extLst>
            </p:cNvPr>
            <p:cNvCxnSpPr/>
            <p:nvPr/>
          </p:nvCxnSpPr>
          <p:spPr bwMode="auto">
            <a:xfrm>
              <a:off x="7726843" y="404252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1" name="Straight Connector 267">
              <a:extLst>
                <a:ext uri="{FF2B5EF4-FFF2-40B4-BE49-F238E27FC236}">
                  <a16:creationId xmlns:a16="http://schemas.microsoft.com/office/drawing/2014/main" xmlns="" id="{2D18F968-55FC-D73B-0AC5-C33A316A632F}"/>
                </a:ext>
              </a:extLst>
            </p:cNvPr>
            <p:cNvCxnSpPr/>
            <p:nvPr/>
          </p:nvCxnSpPr>
          <p:spPr bwMode="auto">
            <a:xfrm>
              <a:off x="7746937" y="4042522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2" name="Straight Connector 268">
              <a:extLst>
                <a:ext uri="{FF2B5EF4-FFF2-40B4-BE49-F238E27FC236}">
                  <a16:creationId xmlns:a16="http://schemas.microsoft.com/office/drawing/2014/main" xmlns="" id="{59E8AA73-2249-4A38-134E-3BAE5CD7B0A5}"/>
                </a:ext>
              </a:extLst>
            </p:cNvPr>
            <p:cNvCxnSpPr/>
            <p:nvPr/>
          </p:nvCxnSpPr>
          <p:spPr bwMode="auto">
            <a:xfrm>
              <a:off x="7771393" y="4061294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3" name="Straight Connector 269">
              <a:extLst>
                <a:ext uri="{FF2B5EF4-FFF2-40B4-BE49-F238E27FC236}">
                  <a16:creationId xmlns:a16="http://schemas.microsoft.com/office/drawing/2014/main" xmlns="" id="{9A129D52-2D95-F048-ECCA-F83B7E9A6587}"/>
                </a:ext>
              </a:extLst>
            </p:cNvPr>
            <p:cNvCxnSpPr/>
            <p:nvPr/>
          </p:nvCxnSpPr>
          <p:spPr bwMode="auto">
            <a:xfrm>
              <a:off x="7803536" y="406770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4" name="Straight Connector 270">
              <a:extLst>
                <a:ext uri="{FF2B5EF4-FFF2-40B4-BE49-F238E27FC236}">
                  <a16:creationId xmlns:a16="http://schemas.microsoft.com/office/drawing/2014/main" xmlns="" id="{37BB7141-84E0-6249-1EF6-6D1F78C85A39}"/>
                </a:ext>
              </a:extLst>
            </p:cNvPr>
            <p:cNvCxnSpPr/>
            <p:nvPr/>
          </p:nvCxnSpPr>
          <p:spPr bwMode="auto">
            <a:xfrm>
              <a:off x="7877607" y="407082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5" name="Straight Connector 271">
              <a:extLst>
                <a:ext uri="{FF2B5EF4-FFF2-40B4-BE49-F238E27FC236}">
                  <a16:creationId xmlns:a16="http://schemas.microsoft.com/office/drawing/2014/main" xmlns="" id="{67633066-EF7D-625C-A598-28CDC6DB6791}"/>
                </a:ext>
              </a:extLst>
            </p:cNvPr>
            <p:cNvCxnSpPr/>
            <p:nvPr/>
          </p:nvCxnSpPr>
          <p:spPr bwMode="auto">
            <a:xfrm>
              <a:off x="7850495" y="406770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6" name="Straight Connector 272">
              <a:extLst>
                <a:ext uri="{FF2B5EF4-FFF2-40B4-BE49-F238E27FC236}">
                  <a16:creationId xmlns:a16="http://schemas.microsoft.com/office/drawing/2014/main" xmlns="" id="{F3B0ABE4-B85B-8B6C-4E9D-B08D09D8A61C}"/>
                </a:ext>
              </a:extLst>
            </p:cNvPr>
            <p:cNvCxnSpPr/>
            <p:nvPr/>
          </p:nvCxnSpPr>
          <p:spPr bwMode="auto">
            <a:xfrm>
              <a:off x="7940122" y="407814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7" name="Straight Connector 273">
              <a:extLst>
                <a:ext uri="{FF2B5EF4-FFF2-40B4-BE49-F238E27FC236}">
                  <a16:creationId xmlns:a16="http://schemas.microsoft.com/office/drawing/2014/main" xmlns="" id="{1EFB95F8-8218-9C7F-18B0-53CF7EA95091}"/>
                </a:ext>
              </a:extLst>
            </p:cNvPr>
            <p:cNvCxnSpPr/>
            <p:nvPr/>
          </p:nvCxnSpPr>
          <p:spPr bwMode="auto">
            <a:xfrm>
              <a:off x="7913010" y="407502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8" name="Straight Connector 274">
              <a:extLst>
                <a:ext uri="{FF2B5EF4-FFF2-40B4-BE49-F238E27FC236}">
                  <a16:creationId xmlns:a16="http://schemas.microsoft.com/office/drawing/2014/main" xmlns="" id="{B639808C-CC4E-7F62-54A0-97A4DBB1EA6A}"/>
                </a:ext>
              </a:extLst>
            </p:cNvPr>
            <p:cNvCxnSpPr/>
            <p:nvPr/>
          </p:nvCxnSpPr>
          <p:spPr bwMode="auto">
            <a:xfrm>
              <a:off x="8004322" y="408225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9" name="Straight Connector 277">
              <a:extLst>
                <a:ext uri="{FF2B5EF4-FFF2-40B4-BE49-F238E27FC236}">
                  <a16:creationId xmlns:a16="http://schemas.microsoft.com/office/drawing/2014/main" xmlns="" id="{084C7584-5625-37F4-E87E-D0BF2DDC47AC}"/>
                </a:ext>
              </a:extLst>
            </p:cNvPr>
            <p:cNvCxnSpPr/>
            <p:nvPr/>
          </p:nvCxnSpPr>
          <p:spPr bwMode="auto">
            <a:xfrm>
              <a:off x="6050667" y="317800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90" name="Straight Connector 278">
              <a:extLst>
                <a:ext uri="{FF2B5EF4-FFF2-40B4-BE49-F238E27FC236}">
                  <a16:creationId xmlns:a16="http://schemas.microsoft.com/office/drawing/2014/main" xmlns="" id="{75D4B01C-CD6F-04D9-573D-287858C0A7BB}"/>
                </a:ext>
              </a:extLst>
            </p:cNvPr>
            <p:cNvCxnSpPr/>
            <p:nvPr/>
          </p:nvCxnSpPr>
          <p:spPr bwMode="auto">
            <a:xfrm>
              <a:off x="6400886" y="3567465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91" name="Straight Connector 279">
              <a:extLst>
                <a:ext uri="{FF2B5EF4-FFF2-40B4-BE49-F238E27FC236}">
                  <a16:creationId xmlns:a16="http://schemas.microsoft.com/office/drawing/2014/main" xmlns="" id="{4DAD1C21-09BD-C1A0-C929-D2350C0EA9F1}"/>
                </a:ext>
              </a:extLst>
            </p:cNvPr>
            <p:cNvCxnSpPr/>
            <p:nvPr/>
          </p:nvCxnSpPr>
          <p:spPr bwMode="auto">
            <a:xfrm>
              <a:off x="5469373" y="226896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92" name="Straight Connector 280">
              <a:extLst>
                <a:ext uri="{FF2B5EF4-FFF2-40B4-BE49-F238E27FC236}">
                  <a16:creationId xmlns:a16="http://schemas.microsoft.com/office/drawing/2014/main" xmlns="" id="{8A9BAFC1-2024-F265-4A1B-F3584E03B69F}"/>
                </a:ext>
              </a:extLst>
            </p:cNvPr>
            <p:cNvCxnSpPr/>
            <p:nvPr/>
          </p:nvCxnSpPr>
          <p:spPr bwMode="auto">
            <a:xfrm>
              <a:off x="5446408" y="225817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93" name="Straight Connector 281">
              <a:extLst>
                <a:ext uri="{FF2B5EF4-FFF2-40B4-BE49-F238E27FC236}">
                  <a16:creationId xmlns:a16="http://schemas.microsoft.com/office/drawing/2014/main" xmlns="" id="{0CDD8E8E-68CE-F45D-E6E4-64FF72D53C6E}"/>
                </a:ext>
              </a:extLst>
            </p:cNvPr>
            <p:cNvCxnSpPr/>
            <p:nvPr/>
          </p:nvCxnSpPr>
          <p:spPr bwMode="auto">
            <a:xfrm>
              <a:off x="5414701" y="223101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72" name="Groupe 1271">
            <a:extLst>
              <a:ext uri="{FF2B5EF4-FFF2-40B4-BE49-F238E27FC236}">
                <a16:creationId xmlns:a16="http://schemas.microsoft.com/office/drawing/2014/main" xmlns="" id="{D3F236FC-D276-0CD1-0B29-7D4FCD414C52}"/>
              </a:ext>
            </a:extLst>
          </p:cNvPr>
          <p:cNvGrpSpPr/>
          <p:nvPr/>
        </p:nvGrpSpPr>
        <p:grpSpPr>
          <a:xfrm>
            <a:off x="8930424" y="2193458"/>
            <a:ext cx="2779172" cy="2103966"/>
            <a:chOff x="8930424" y="2193458"/>
            <a:chExt cx="2779172" cy="2103966"/>
          </a:xfrm>
        </p:grpSpPr>
        <p:sp>
          <p:nvSpPr>
            <p:cNvPr id="1198" name="Freeform: Shape 285">
              <a:extLst>
                <a:ext uri="{FF2B5EF4-FFF2-40B4-BE49-F238E27FC236}">
                  <a16:creationId xmlns:a16="http://schemas.microsoft.com/office/drawing/2014/main" xmlns="" id="{AFDFB0EB-15C8-18CB-2BE9-A85ADF91D315}"/>
                </a:ext>
              </a:extLst>
            </p:cNvPr>
            <p:cNvSpPr/>
            <p:nvPr/>
          </p:nvSpPr>
          <p:spPr bwMode="auto">
            <a:xfrm>
              <a:off x="8930424" y="2193458"/>
              <a:ext cx="2779172" cy="2095500"/>
            </a:xfrm>
            <a:custGeom>
              <a:avLst/>
              <a:gdLst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507067 h 2095500"/>
                <a:gd name="connsiteX57" fmla="*/ 1079500 w 3056467"/>
                <a:gd name="connsiteY57" fmla="*/ 1456267 h 2095500"/>
                <a:gd name="connsiteX58" fmla="*/ 1079500 w 3056467"/>
                <a:gd name="connsiteY58" fmla="*/ 1418167 h 2095500"/>
                <a:gd name="connsiteX59" fmla="*/ 1054100 w 3056467"/>
                <a:gd name="connsiteY59" fmla="*/ 1418167 h 2095500"/>
                <a:gd name="connsiteX60" fmla="*/ 1054100 w 3056467"/>
                <a:gd name="connsiteY60" fmla="*/ 1392767 h 2095500"/>
                <a:gd name="connsiteX61" fmla="*/ 1007534 w 3056467"/>
                <a:gd name="connsiteY61" fmla="*/ 1392767 h 2095500"/>
                <a:gd name="connsiteX62" fmla="*/ 1007534 w 3056467"/>
                <a:gd name="connsiteY62" fmla="*/ 1363134 h 2095500"/>
                <a:gd name="connsiteX63" fmla="*/ 1007534 w 3056467"/>
                <a:gd name="connsiteY63" fmla="*/ 1363134 h 2095500"/>
                <a:gd name="connsiteX64" fmla="*/ 1007534 w 3056467"/>
                <a:gd name="connsiteY64" fmla="*/ 1329267 h 2095500"/>
                <a:gd name="connsiteX65" fmla="*/ 973667 w 3056467"/>
                <a:gd name="connsiteY65" fmla="*/ 1329267 h 2095500"/>
                <a:gd name="connsiteX66" fmla="*/ 973667 w 3056467"/>
                <a:gd name="connsiteY66" fmla="*/ 1291167 h 2095500"/>
                <a:gd name="connsiteX67" fmla="*/ 948267 w 3056467"/>
                <a:gd name="connsiteY67" fmla="*/ 1291167 h 2095500"/>
                <a:gd name="connsiteX68" fmla="*/ 948267 w 3056467"/>
                <a:gd name="connsiteY68" fmla="*/ 1265767 h 2095500"/>
                <a:gd name="connsiteX69" fmla="*/ 918634 w 3056467"/>
                <a:gd name="connsiteY69" fmla="*/ 1265767 h 2095500"/>
                <a:gd name="connsiteX70" fmla="*/ 918634 w 3056467"/>
                <a:gd name="connsiteY70" fmla="*/ 1236134 h 2095500"/>
                <a:gd name="connsiteX71" fmla="*/ 897467 w 3056467"/>
                <a:gd name="connsiteY71" fmla="*/ 1236134 h 2095500"/>
                <a:gd name="connsiteX72" fmla="*/ 897467 w 3056467"/>
                <a:gd name="connsiteY72" fmla="*/ 1202267 h 2095500"/>
                <a:gd name="connsiteX73" fmla="*/ 859367 w 3056467"/>
                <a:gd name="connsiteY73" fmla="*/ 1202267 h 2095500"/>
                <a:gd name="connsiteX74" fmla="*/ 859367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51467 h 2095500"/>
                <a:gd name="connsiteX77" fmla="*/ 838200 w 3056467"/>
                <a:gd name="connsiteY77" fmla="*/ 1109134 h 2095500"/>
                <a:gd name="connsiteX78" fmla="*/ 817034 w 3056467"/>
                <a:gd name="connsiteY78" fmla="*/ 1109134 h 2095500"/>
                <a:gd name="connsiteX79" fmla="*/ 817034 w 3056467"/>
                <a:gd name="connsiteY79" fmla="*/ 1079500 h 2095500"/>
                <a:gd name="connsiteX80" fmla="*/ 804334 w 3056467"/>
                <a:gd name="connsiteY80" fmla="*/ 1092200 h 2095500"/>
                <a:gd name="connsiteX81" fmla="*/ 804334 w 3056467"/>
                <a:gd name="connsiteY81" fmla="*/ 1066800 h 2095500"/>
                <a:gd name="connsiteX82" fmla="*/ 787400 w 3056467"/>
                <a:gd name="connsiteY82" fmla="*/ 1066800 h 2095500"/>
                <a:gd name="connsiteX83" fmla="*/ 787400 w 3056467"/>
                <a:gd name="connsiteY83" fmla="*/ 1066800 h 2095500"/>
                <a:gd name="connsiteX84" fmla="*/ 762000 w 3056467"/>
                <a:gd name="connsiteY84" fmla="*/ 1041400 h 2095500"/>
                <a:gd name="connsiteX85" fmla="*/ 762000 w 3056467"/>
                <a:gd name="connsiteY85" fmla="*/ 1007534 h 2095500"/>
                <a:gd name="connsiteX86" fmla="*/ 706967 w 3056467"/>
                <a:gd name="connsiteY86" fmla="*/ 1007534 h 2095500"/>
                <a:gd name="connsiteX87" fmla="*/ 706967 w 3056467"/>
                <a:gd name="connsiteY87" fmla="*/ 977900 h 2095500"/>
                <a:gd name="connsiteX88" fmla="*/ 694267 w 3056467"/>
                <a:gd name="connsiteY88" fmla="*/ 977900 h 2095500"/>
                <a:gd name="connsiteX89" fmla="*/ 694267 w 3056467"/>
                <a:gd name="connsiteY89" fmla="*/ 939800 h 2095500"/>
                <a:gd name="connsiteX90" fmla="*/ 681567 w 3056467"/>
                <a:gd name="connsiteY90" fmla="*/ 939800 h 2095500"/>
                <a:gd name="connsiteX91" fmla="*/ 681567 w 3056467"/>
                <a:gd name="connsiteY91" fmla="*/ 905934 h 2095500"/>
                <a:gd name="connsiteX92" fmla="*/ 668867 w 3056467"/>
                <a:gd name="connsiteY92" fmla="*/ 905934 h 2095500"/>
                <a:gd name="connsiteX93" fmla="*/ 643467 w 3056467"/>
                <a:gd name="connsiteY93" fmla="*/ 880534 h 2095500"/>
                <a:gd name="connsiteX94" fmla="*/ 643467 w 3056467"/>
                <a:gd name="connsiteY94" fmla="*/ 842434 h 2095500"/>
                <a:gd name="connsiteX95" fmla="*/ 592667 w 3056467"/>
                <a:gd name="connsiteY95" fmla="*/ 842434 h 2095500"/>
                <a:gd name="connsiteX96" fmla="*/ 592667 w 3056467"/>
                <a:gd name="connsiteY96" fmla="*/ 800100 h 2095500"/>
                <a:gd name="connsiteX97" fmla="*/ 592667 w 3056467"/>
                <a:gd name="connsiteY97" fmla="*/ 749300 h 2095500"/>
                <a:gd name="connsiteX98" fmla="*/ 575734 w 3056467"/>
                <a:gd name="connsiteY98" fmla="*/ 749300 h 2095500"/>
                <a:gd name="connsiteX99" fmla="*/ 575734 w 3056467"/>
                <a:gd name="connsiteY99" fmla="*/ 711200 h 2095500"/>
                <a:gd name="connsiteX100" fmla="*/ 550334 w 3056467"/>
                <a:gd name="connsiteY100" fmla="*/ 711200 h 2095500"/>
                <a:gd name="connsiteX101" fmla="*/ 550334 w 3056467"/>
                <a:gd name="connsiteY101" fmla="*/ 673100 h 2095500"/>
                <a:gd name="connsiteX102" fmla="*/ 529167 w 3056467"/>
                <a:gd name="connsiteY102" fmla="*/ 673100 h 2095500"/>
                <a:gd name="connsiteX103" fmla="*/ 529167 w 3056467"/>
                <a:gd name="connsiteY103" fmla="*/ 626534 h 2095500"/>
                <a:gd name="connsiteX104" fmla="*/ 495300 w 3056467"/>
                <a:gd name="connsiteY104" fmla="*/ 626534 h 2095500"/>
                <a:gd name="connsiteX105" fmla="*/ 495300 w 3056467"/>
                <a:gd name="connsiteY105" fmla="*/ 575734 h 2095500"/>
                <a:gd name="connsiteX106" fmla="*/ 461434 w 3056467"/>
                <a:gd name="connsiteY106" fmla="*/ 575734 h 2095500"/>
                <a:gd name="connsiteX107" fmla="*/ 461434 w 3056467"/>
                <a:gd name="connsiteY107" fmla="*/ 524934 h 2095500"/>
                <a:gd name="connsiteX108" fmla="*/ 423334 w 3056467"/>
                <a:gd name="connsiteY108" fmla="*/ 524934 h 2095500"/>
                <a:gd name="connsiteX109" fmla="*/ 423334 w 3056467"/>
                <a:gd name="connsiteY109" fmla="*/ 427567 h 2095500"/>
                <a:gd name="connsiteX110" fmla="*/ 389467 w 3056467"/>
                <a:gd name="connsiteY110" fmla="*/ 427567 h 2095500"/>
                <a:gd name="connsiteX111" fmla="*/ 389467 w 3056467"/>
                <a:gd name="connsiteY111" fmla="*/ 397934 h 2095500"/>
                <a:gd name="connsiteX112" fmla="*/ 389467 w 3056467"/>
                <a:gd name="connsiteY112" fmla="*/ 397934 h 2095500"/>
                <a:gd name="connsiteX113" fmla="*/ 389467 w 3056467"/>
                <a:gd name="connsiteY113" fmla="*/ 325967 h 2095500"/>
                <a:gd name="connsiteX114" fmla="*/ 334434 w 3056467"/>
                <a:gd name="connsiteY114" fmla="*/ 325967 h 2095500"/>
                <a:gd name="connsiteX115" fmla="*/ 334434 w 3056467"/>
                <a:gd name="connsiteY115" fmla="*/ 270934 h 2095500"/>
                <a:gd name="connsiteX116" fmla="*/ 321734 w 3056467"/>
                <a:gd name="connsiteY116" fmla="*/ 283634 h 2095500"/>
                <a:gd name="connsiteX117" fmla="*/ 321734 w 3056467"/>
                <a:gd name="connsiteY117" fmla="*/ 254000 h 2095500"/>
                <a:gd name="connsiteX118" fmla="*/ 287867 w 3056467"/>
                <a:gd name="connsiteY118" fmla="*/ 254000 h 2095500"/>
                <a:gd name="connsiteX119" fmla="*/ 287867 w 3056467"/>
                <a:gd name="connsiteY119" fmla="*/ 224367 h 2095500"/>
                <a:gd name="connsiteX120" fmla="*/ 258234 w 3056467"/>
                <a:gd name="connsiteY120" fmla="*/ 224367 h 2095500"/>
                <a:gd name="connsiteX121" fmla="*/ 258234 w 3056467"/>
                <a:gd name="connsiteY121" fmla="*/ 169334 h 2095500"/>
                <a:gd name="connsiteX122" fmla="*/ 220134 w 3056467"/>
                <a:gd name="connsiteY122" fmla="*/ 169334 h 2095500"/>
                <a:gd name="connsiteX123" fmla="*/ 220134 w 3056467"/>
                <a:gd name="connsiteY123" fmla="*/ 127000 h 2095500"/>
                <a:gd name="connsiteX124" fmla="*/ 186267 w 3056467"/>
                <a:gd name="connsiteY124" fmla="*/ 127000 h 2095500"/>
                <a:gd name="connsiteX125" fmla="*/ 186267 w 3056467"/>
                <a:gd name="connsiteY125" fmla="*/ 101600 h 2095500"/>
                <a:gd name="connsiteX126" fmla="*/ 127000 w 3056467"/>
                <a:gd name="connsiteY126" fmla="*/ 101600 h 2095500"/>
                <a:gd name="connsiteX127" fmla="*/ 127000 w 3056467"/>
                <a:gd name="connsiteY127" fmla="*/ 55034 h 2095500"/>
                <a:gd name="connsiteX128" fmla="*/ 93134 w 3056467"/>
                <a:gd name="connsiteY128" fmla="*/ 55034 h 2095500"/>
                <a:gd name="connsiteX129" fmla="*/ 93134 w 3056467"/>
                <a:gd name="connsiteY129" fmla="*/ 29634 h 2095500"/>
                <a:gd name="connsiteX130" fmla="*/ 76200 w 3056467"/>
                <a:gd name="connsiteY130" fmla="*/ 29634 h 2095500"/>
                <a:gd name="connsiteX131" fmla="*/ 76200 w 3056467"/>
                <a:gd name="connsiteY131" fmla="*/ 29634 h 2095500"/>
                <a:gd name="connsiteX132" fmla="*/ 76200 w 3056467"/>
                <a:gd name="connsiteY132" fmla="*/ 29634 h 2095500"/>
                <a:gd name="connsiteX133" fmla="*/ 46567 w 3056467"/>
                <a:gd name="connsiteY133" fmla="*/ 29634 h 2095500"/>
                <a:gd name="connsiteX134" fmla="*/ 46567 w 3056467"/>
                <a:gd name="connsiteY134" fmla="*/ 29634 h 2095500"/>
                <a:gd name="connsiteX135" fmla="*/ 46567 w 3056467"/>
                <a:gd name="connsiteY135" fmla="*/ 4234 h 2095500"/>
                <a:gd name="connsiteX136" fmla="*/ 12700 w 3056467"/>
                <a:gd name="connsiteY136" fmla="*/ 4234 h 2095500"/>
                <a:gd name="connsiteX137" fmla="*/ 16934 w 3056467"/>
                <a:gd name="connsiteY137" fmla="*/ 0 h 2095500"/>
                <a:gd name="connsiteX138" fmla="*/ 0 w 3056467"/>
                <a:gd name="connsiteY138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507067 h 2095500"/>
                <a:gd name="connsiteX57" fmla="*/ 1079500 w 3056467"/>
                <a:gd name="connsiteY57" fmla="*/ 1456267 h 2095500"/>
                <a:gd name="connsiteX58" fmla="*/ 1079500 w 3056467"/>
                <a:gd name="connsiteY58" fmla="*/ 1418167 h 2095500"/>
                <a:gd name="connsiteX59" fmla="*/ 1054100 w 3056467"/>
                <a:gd name="connsiteY59" fmla="*/ 1418167 h 2095500"/>
                <a:gd name="connsiteX60" fmla="*/ 1054100 w 3056467"/>
                <a:gd name="connsiteY60" fmla="*/ 1392767 h 2095500"/>
                <a:gd name="connsiteX61" fmla="*/ 1007534 w 3056467"/>
                <a:gd name="connsiteY61" fmla="*/ 1392767 h 2095500"/>
                <a:gd name="connsiteX62" fmla="*/ 1007534 w 3056467"/>
                <a:gd name="connsiteY62" fmla="*/ 1363134 h 2095500"/>
                <a:gd name="connsiteX63" fmla="*/ 1007534 w 3056467"/>
                <a:gd name="connsiteY63" fmla="*/ 1363134 h 2095500"/>
                <a:gd name="connsiteX64" fmla="*/ 1007534 w 3056467"/>
                <a:gd name="connsiteY64" fmla="*/ 1329267 h 2095500"/>
                <a:gd name="connsiteX65" fmla="*/ 973667 w 3056467"/>
                <a:gd name="connsiteY65" fmla="*/ 1329267 h 2095500"/>
                <a:gd name="connsiteX66" fmla="*/ 973667 w 3056467"/>
                <a:gd name="connsiteY66" fmla="*/ 1291167 h 2095500"/>
                <a:gd name="connsiteX67" fmla="*/ 948267 w 3056467"/>
                <a:gd name="connsiteY67" fmla="*/ 1291167 h 2095500"/>
                <a:gd name="connsiteX68" fmla="*/ 948267 w 3056467"/>
                <a:gd name="connsiteY68" fmla="*/ 1265767 h 2095500"/>
                <a:gd name="connsiteX69" fmla="*/ 918634 w 3056467"/>
                <a:gd name="connsiteY69" fmla="*/ 1265767 h 2095500"/>
                <a:gd name="connsiteX70" fmla="*/ 918634 w 3056467"/>
                <a:gd name="connsiteY70" fmla="*/ 1236134 h 2095500"/>
                <a:gd name="connsiteX71" fmla="*/ 897467 w 3056467"/>
                <a:gd name="connsiteY71" fmla="*/ 1236134 h 2095500"/>
                <a:gd name="connsiteX72" fmla="*/ 897467 w 3056467"/>
                <a:gd name="connsiteY72" fmla="*/ 1202267 h 2095500"/>
                <a:gd name="connsiteX73" fmla="*/ 859367 w 3056467"/>
                <a:gd name="connsiteY73" fmla="*/ 1202267 h 2095500"/>
                <a:gd name="connsiteX74" fmla="*/ 859367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51467 h 2095500"/>
                <a:gd name="connsiteX77" fmla="*/ 838200 w 3056467"/>
                <a:gd name="connsiteY77" fmla="*/ 1109134 h 2095500"/>
                <a:gd name="connsiteX78" fmla="*/ 817034 w 3056467"/>
                <a:gd name="connsiteY78" fmla="*/ 1109134 h 2095500"/>
                <a:gd name="connsiteX79" fmla="*/ 817034 w 3056467"/>
                <a:gd name="connsiteY79" fmla="*/ 1079500 h 2095500"/>
                <a:gd name="connsiteX80" fmla="*/ 804334 w 3056467"/>
                <a:gd name="connsiteY80" fmla="*/ 1092200 h 2095500"/>
                <a:gd name="connsiteX81" fmla="*/ 804334 w 3056467"/>
                <a:gd name="connsiteY81" fmla="*/ 1066800 h 2095500"/>
                <a:gd name="connsiteX82" fmla="*/ 787400 w 3056467"/>
                <a:gd name="connsiteY82" fmla="*/ 1066800 h 2095500"/>
                <a:gd name="connsiteX83" fmla="*/ 787400 w 3056467"/>
                <a:gd name="connsiteY83" fmla="*/ 1066800 h 2095500"/>
                <a:gd name="connsiteX84" fmla="*/ 762000 w 3056467"/>
                <a:gd name="connsiteY84" fmla="*/ 1041400 h 2095500"/>
                <a:gd name="connsiteX85" fmla="*/ 762000 w 3056467"/>
                <a:gd name="connsiteY85" fmla="*/ 1007534 h 2095500"/>
                <a:gd name="connsiteX86" fmla="*/ 713317 w 3056467"/>
                <a:gd name="connsiteY86" fmla="*/ 1011767 h 2095500"/>
                <a:gd name="connsiteX87" fmla="*/ 706967 w 3056467"/>
                <a:gd name="connsiteY87" fmla="*/ 977900 h 2095500"/>
                <a:gd name="connsiteX88" fmla="*/ 694267 w 3056467"/>
                <a:gd name="connsiteY88" fmla="*/ 977900 h 2095500"/>
                <a:gd name="connsiteX89" fmla="*/ 694267 w 3056467"/>
                <a:gd name="connsiteY89" fmla="*/ 939800 h 2095500"/>
                <a:gd name="connsiteX90" fmla="*/ 681567 w 3056467"/>
                <a:gd name="connsiteY90" fmla="*/ 939800 h 2095500"/>
                <a:gd name="connsiteX91" fmla="*/ 681567 w 3056467"/>
                <a:gd name="connsiteY91" fmla="*/ 905934 h 2095500"/>
                <a:gd name="connsiteX92" fmla="*/ 668867 w 3056467"/>
                <a:gd name="connsiteY92" fmla="*/ 905934 h 2095500"/>
                <a:gd name="connsiteX93" fmla="*/ 643467 w 3056467"/>
                <a:gd name="connsiteY93" fmla="*/ 880534 h 2095500"/>
                <a:gd name="connsiteX94" fmla="*/ 643467 w 3056467"/>
                <a:gd name="connsiteY94" fmla="*/ 842434 h 2095500"/>
                <a:gd name="connsiteX95" fmla="*/ 592667 w 3056467"/>
                <a:gd name="connsiteY95" fmla="*/ 842434 h 2095500"/>
                <a:gd name="connsiteX96" fmla="*/ 592667 w 3056467"/>
                <a:gd name="connsiteY96" fmla="*/ 800100 h 2095500"/>
                <a:gd name="connsiteX97" fmla="*/ 592667 w 3056467"/>
                <a:gd name="connsiteY97" fmla="*/ 749300 h 2095500"/>
                <a:gd name="connsiteX98" fmla="*/ 575734 w 3056467"/>
                <a:gd name="connsiteY98" fmla="*/ 749300 h 2095500"/>
                <a:gd name="connsiteX99" fmla="*/ 575734 w 3056467"/>
                <a:gd name="connsiteY99" fmla="*/ 711200 h 2095500"/>
                <a:gd name="connsiteX100" fmla="*/ 550334 w 3056467"/>
                <a:gd name="connsiteY100" fmla="*/ 711200 h 2095500"/>
                <a:gd name="connsiteX101" fmla="*/ 550334 w 3056467"/>
                <a:gd name="connsiteY101" fmla="*/ 673100 h 2095500"/>
                <a:gd name="connsiteX102" fmla="*/ 529167 w 3056467"/>
                <a:gd name="connsiteY102" fmla="*/ 673100 h 2095500"/>
                <a:gd name="connsiteX103" fmla="*/ 529167 w 3056467"/>
                <a:gd name="connsiteY103" fmla="*/ 626534 h 2095500"/>
                <a:gd name="connsiteX104" fmla="*/ 495300 w 3056467"/>
                <a:gd name="connsiteY104" fmla="*/ 626534 h 2095500"/>
                <a:gd name="connsiteX105" fmla="*/ 495300 w 3056467"/>
                <a:gd name="connsiteY105" fmla="*/ 575734 h 2095500"/>
                <a:gd name="connsiteX106" fmla="*/ 461434 w 3056467"/>
                <a:gd name="connsiteY106" fmla="*/ 575734 h 2095500"/>
                <a:gd name="connsiteX107" fmla="*/ 461434 w 3056467"/>
                <a:gd name="connsiteY107" fmla="*/ 524934 h 2095500"/>
                <a:gd name="connsiteX108" fmla="*/ 423334 w 3056467"/>
                <a:gd name="connsiteY108" fmla="*/ 524934 h 2095500"/>
                <a:gd name="connsiteX109" fmla="*/ 423334 w 3056467"/>
                <a:gd name="connsiteY109" fmla="*/ 427567 h 2095500"/>
                <a:gd name="connsiteX110" fmla="*/ 389467 w 3056467"/>
                <a:gd name="connsiteY110" fmla="*/ 427567 h 2095500"/>
                <a:gd name="connsiteX111" fmla="*/ 389467 w 3056467"/>
                <a:gd name="connsiteY111" fmla="*/ 397934 h 2095500"/>
                <a:gd name="connsiteX112" fmla="*/ 389467 w 3056467"/>
                <a:gd name="connsiteY112" fmla="*/ 397934 h 2095500"/>
                <a:gd name="connsiteX113" fmla="*/ 389467 w 3056467"/>
                <a:gd name="connsiteY113" fmla="*/ 325967 h 2095500"/>
                <a:gd name="connsiteX114" fmla="*/ 334434 w 3056467"/>
                <a:gd name="connsiteY114" fmla="*/ 325967 h 2095500"/>
                <a:gd name="connsiteX115" fmla="*/ 334434 w 3056467"/>
                <a:gd name="connsiteY115" fmla="*/ 270934 h 2095500"/>
                <a:gd name="connsiteX116" fmla="*/ 321734 w 3056467"/>
                <a:gd name="connsiteY116" fmla="*/ 283634 h 2095500"/>
                <a:gd name="connsiteX117" fmla="*/ 321734 w 3056467"/>
                <a:gd name="connsiteY117" fmla="*/ 254000 h 2095500"/>
                <a:gd name="connsiteX118" fmla="*/ 287867 w 3056467"/>
                <a:gd name="connsiteY118" fmla="*/ 254000 h 2095500"/>
                <a:gd name="connsiteX119" fmla="*/ 287867 w 3056467"/>
                <a:gd name="connsiteY119" fmla="*/ 224367 h 2095500"/>
                <a:gd name="connsiteX120" fmla="*/ 258234 w 3056467"/>
                <a:gd name="connsiteY120" fmla="*/ 224367 h 2095500"/>
                <a:gd name="connsiteX121" fmla="*/ 258234 w 3056467"/>
                <a:gd name="connsiteY121" fmla="*/ 169334 h 2095500"/>
                <a:gd name="connsiteX122" fmla="*/ 220134 w 3056467"/>
                <a:gd name="connsiteY122" fmla="*/ 169334 h 2095500"/>
                <a:gd name="connsiteX123" fmla="*/ 220134 w 3056467"/>
                <a:gd name="connsiteY123" fmla="*/ 127000 h 2095500"/>
                <a:gd name="connsiteX124" fmla="*/ 186267 w 3056467"/>
                <a:gd name="connsiteY124" fmla="*/ 127000 h 2095500"/>
                <a:gd name="connsiteX125" fmla="*/ 186267 w 3056467"/>
                <a:gd name="connsiteY125" fmla="*/ 101600 h 2095500"/>
                <a:gd name="connsiteX126" fmla="*/ 127000 w 3056467"/>
                <a:gd name="connsiteY126" fmla="*/ 101600 h 2095500"/>
                <a:gd name="connsiteX127" fmla="*/ 127000 w 3056467"/>
                <a:gd name="connsiteY127" fmla="*/ 55034 h 2095500"/>
                <a:gd name="connsiteX128" fmla="*/ 93134 w 3056467"/>
                <a:gd name="connsiteY128" fmla="*/ 55034 h 2095500"/>
                <a:gd name="connsiteX129" fmla="*/ 93134 w 3056467"/>
                <a:gd name="connsiteY129" fmla="*/ 29634 h 2095500"/>
                <a:gd name="connsiteX130" fmla="*/ 76200 w 3056467"/>
                <a:gd name="connsiteY130" fmla="*/ 29634 h 2095500"/>
                <a:gd name="connsiteX131" fmla="*/ 76200 w 3056467"/>
                <a:gd name="connsiteY131" fmla="*/ 29634 h 2095500"/>
                <a:gd name="connsiteX132" fmla="*/ 76200 w 3056467"/>
                <a:gd name="connsiteY132" fmla="*/ 29634 h 2095500"/>
                <a:gd name="connsiteX133" fmla="*/ 46567 w 3056467"/>
                <a:gd name="connsiteY133" fmla="*/ 29634 h 2095500"/>
                <a:gd name="connsiteX134" fmla="*/ 46567 w 3056467"/>
                <a:gd name="connsiteY134" fmla="*/ 29634 h 2095500"/>
                <a:gd name="connsiteX135" fmla="*/ 46567 w 3056467"/>
                <a:gd name="connsiteY135" fmla="*/ 4234 h 2095500"/>
                <a:gd name="connsiteX136" fmla="*/ 12700 w 3056467"/>
                <a:gd name="connsiteY136" fmla="*/ 4234 h 2095500"/>
                <a:gd name="connsiteX137" fmla="*/ 16934 w 3056467"/>
                <a:gd name="connsiteY137" fmla="*/ 0 h 2095500"/>
                <a:gd name="connsiteX138" fmla="*/ 0 w 3056467"/>
                <a:gd name="connsiteY138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507067 h 2095500"/>
                <a:gd name="connsiteX57" fmla="*/ 1079500 w 3056467"/>
                <a:gd name="connsiteY57" fmla="*/ 1456267 h 2095500"/>
                <a:gd name="connsiteX58" fmla="*/ 1079500 w 3056467"/>
                <a:gd name="connsiteY58" fmla="*/ 1418167 h 2095500"/>
                <a:gd name="connsiteX59" fmla="*/ 1054100 w 3056467"/>
                <a:gd name="connsiteY59" fmla="*/ 1418167 h 2095500"/>
                <a:gd name="connsiteX60" fmla="*/ 1054100 w 3056467"/>
                <a:gd name="connsiteY60" fmla="*/ 1392767 h 2095500"/>
                <a:gd name="connsiteX61" fmla="*/ 1007534 w 3056467"/>
                <a:gd name="connsiteY61" fmla="*/ 1392767 h 2095500"/>
                <a:gd name="connsiteX62" fmla="*/ 1007534 w 3056467"/>
                <a:gd name="connsiteY62" fmla="*/ 1363134 h 2095500"/>
                <a:gd name="connsiteX63" fmla="*/ 1007534 w 3056467"/>
                <a:gd name="connsiteY63" fmla="*/ 1363134 h 2095500"/>
                <a:gd name="connsiteX64" fmla="*/ 1007534 w 3056467"/>
                <a:gd name="connsiteY64" fmla="*/ 1329267 h 2095500"/>
                <a:gd name="connsiteX65" fmla="*/ 973667 w 3056467"/>
                <a:gd name="connsiteY65" fmla="*/ 1329267 h 2095500"/>
                <a:gd name="connsiteX66" fmla="*/ 973667 w 3056467"/>
                <a:gd name="connsiteY66" fmla="*/ 1291167 h 2095500"/>
                <a:gd name="connsiteX67" fmla="*/ 948267 w 3056467"/>
                <a:gd name="connsiteY67" fmla="*/ 1291167 h 2095500"/>
                <a:gd name="connsiteX68" fmla="*/ 948267 w 3056467"/>
                <a:gd name="connsiteY68" fmla="*/ 1265767 h 2095500"/>
                <a:gd name="connsiteX69" fmla="*/ 918634 w 3056467"/>
                <a:gd name="connsiteY69" fmla="*/ 1265767 h 2095500"/>
                <a:gd name="connsiteX70" fmla="*/ 918634 w 3056467"/>
                <a:gd name="connsiteY70" fmla="*/ 1236134 h 2095500"/>
                <a:gd name="connsiteX71" fmla="*/ 897467 w 3056467"/>
                <a:gd name="connsiteY71" fmla="*/ 1236134 h 2095500"/>
                <a:gd name="connsiteX72" fmla="*/ 897467 w 3056467"/>
                <a:gd name="connsiteY72" fmla="*/ 1202267 h 2095500"/>
                <a:gd name="connsiteX73" fmla="*/ 859367 w 3056467"/>
                <a:gd name="connsiteY73" fmla="*/ 1202267 h 2095500"/>
                <a:gd name="connsiteX74" fmla="*/ 859367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51467 h 2095500"/>
                <a:gd name="connsiteX77" fmla="*/ 838200 w 3056467"/>
                <a:gd name="connsiteY77" fmla="*/ 1109134 h 2095500"/>
                <a:gd name="connsiteX78" fmla="*/ 817034 w 3056467"/>
                <a:gd name="connsiteY78" fmla="*/ 1109134 h 2095500"/>
                <a:gd name="connsiteX79" fmla="*/ 817034 w 3056467"/>
                <a:gd name="connsiteY79" fmla="*/ 1079500 h 2095500"/>
                <a:gd name="connsiteX80" fmla="*/ 804334 w 3056467"/>
                <a:gd name="connsiteY80" fmla="*/ 1092200 h 2095500"/>
                <a:gd name="connsiteX81" fmla="*/ 804334 w 3056467"/>
                <a:gd name="connsiteY81" fmla="*/ 1066800 h 2095500"/>
                <a:gd name="connsiteX82" fmla="*/ 787400 w 3056467"/>
                <a:gd name="connsiteY82" fmla="*/ 1066800 h 2095500"/>
                <a:gd name="connsiteX83" fmla="*/ 787400 w 3056467"/>
                <a:gd name="connsiteY83" fmla="*/ 1066800 h 2095500"/>
                <a:gd name="connsiteX84" fmla="*/ 762000 w 3056467"/>
                <a:gd name="connsiteY84" fmla="*/ 1041400 h 2095500"/>
                <a:gd name="connsiteX85" fmla="*/ 728133 w 3056467"/>
                <a:gd name="connsiteY85" fmla="*/ 1030817 h 2095500"/>
                <a:gd name="connsiteX86" fmla="*/ 713317 w 3056467"/>
                <a:gd name="connsiteY86" fmla="*/ 1011767 h 2095500"/>
                <a:gd name="connsiteX87" fmla="*/ 706967 w 3056467"/>
                <a:gd name="connsiteY87" fmla="*/ 977900 h 2095500"/>
                <a:gd name="connsiteX88" fmla="*/ 694267 w 3056467"/>
                <a:gd name="connsiteY88" fmla="*/ 977900 h 2095500"/>
                <a:gd name="connsiteX89" fmla="*/ 694267 w 3056467"/>
                <a:gd name="connsiteY89" fmla="*/ 939800 h 2095500"/>
                <a:gd name="connsiteX90" fmla="*/ 681567 w 3056467"/>
                <a:gd name="connsiteY90" fmla="*/ 939800 h 2095500"/>
                <a:gd name="connsiteX91" fmla="*/ 681567 w 3056467"/>
                <a:gd name="connsiteY91" fmla="*/ 905934 h 2095500"/>
                <a:gd name="connsiteX92" fmla="*/ 668867 w 3056467"/>
                <a:gd name="connsiteY92" fmla="*/ 905934 h 2095500"/>
                <a:gd name="connsiteX93" fmla="*/ 643467 w 3056467"/>
                <a:gd name="connsiteY93" fmla="*/ 880534 h 2095500"/>
                <a:gd name="connsiteX94" fmla="*/ 643467 w 3056467"/>
                <a:gd name="connsiteY94" fmla="*/ 842434 h 2095500"/>
                <a:gd name="connsiteX95" fmla="*/ 592667 w 3056467"/>
                <a:gd name="connsiteY95" fmla="*/ 842434 h 2095500"/>
                <a:gd name="connsiteX96" fmla="*/ 592667 w 3056467"/>
                <a:gd name="connsiteY96" fmla="*/ 800100 h 2095500"/>
                <a:gd name="connsiteX97" fmla="*/ 592667 w 3056467"/>
                <a:gd name="connsiteY97" fmla="*/ 749300 h 2095500"/>
                <a:gd name="connsiteX98" fmla="*/ 575734 w 3056467"/>
                <a:gd name="connsiteY98" fmla="*/ 749300 h 2095500"/>
                <a:gd name="connsiteX99" fmla="*/ 575734 w 3056467"/>
                <a:gd name="connsiteY99" fmla="*/ 711200 h 2095500"/>
                <a:gd name="connsiteX100" fmla="*/ 550334 w 3056467"/>
                <a:gd name="connsiteY100" fmla="*/ 711200 h 2095500"/>
                <a:gd name="connsiteX101" fmla="*/ 550334 w 3056467"/>
                <a:gd name="connsiteY101" fmla="*/ 673100 h 2095500"/>
                <a:gd name="connsiteX102" fmla="*/ 529167 w 3056467"/>
                <a:gd name="connsiteY102" fmla="*/ 673100 h 2095500"/>
                <a:gd name="connsiteX103" fmla="*/ 529167 w 3056467"/>
                <a:gd name="connsiteY103" fmla="*/ 626534 h 2095500"/>
                <a:gd name="connsiteX104" fmla="*/ 495300 w 3056467"/>
                <a:gd name="connsiteY104" fmla="*/ 626534 h 2095500"/>
                <a:gd name="connsiteX105" fmla="*/ 495300 w 3056467"/>
                <a:gd name="connsiteY105" fmla="*/ 575734 h 2095500"/>
                <a:gd name="connsiteX106" fmla="*/ 461434 w 3056467"/>
                <a:gd name="connsiteY106" fmla="*/ 575734 h 2095500"/>
                <a:gd name="connsiteX107" fmla="*/ 461434 w 3056467"/>
                <a:gd name="connsiteY107" fmla="*/ 524934 h 2095500"/>
                <a:gd name="connsiteX108" fmla="*/ 423334 w 3056467"/>
                <a:gd name="connsiteY108" fmla="*/ 524934 h 2095500"/>
                <a:gd name="connsiteX109" fmla="*/ 423334 w 3056467"/>
                <a:gd name="connsiteY109" fmla="*/ 427567 h 2095500"/>
                <a:gd name="connsiteX110" fmla="*/ 389467 w 3056467"/>
                <a:gd name="connsiteY110" fmla="*/ 427567 h 2095500"/>
                <a:gd name="connsiteX111" fmla="*/ 389467 w 3056467"/>
                <a:gd name="connsiteY111" fmla="*/ 397934 h 2095500"/>
                <a:gd name="connsiteX112" fmla="*/ 389467 w 3056467"/>
                <a:gd name="connsiteY112" fmla="*/ 397934 h 2095500"/>
                <a:gd name="connsiteX113" fmla="*/ 389467 w 3056467"/>
                <a:gd name="connsiteY113" fmla="*/ 325967 h 2095500"/>
                <a:gd name="connsiteX114" fmla="*/ 334434 w 3056467"/>
                <a:gd name="connsiteY114" fmla="*/ 325967 h 2095500"/>
                <a:gd name="connsiteX115" fmla="*/ 334434 w 3056467"/>
                <a:gd name="connsiteY115" fmla="*/ 270934 h 2095500"/>
                <a:gd name="connsiteX116" fmla="*/ 321734 w 3056467"/>
                <a:gd name="connsiteY116" fmla="*/ 283634 h 2095500"/>
                <a:gd name="connsiteX117" fmla="*/ 321734 w 3056467"/>
                <a:gd name="connsiteY117" fmla="*/ 254000 h 2095500"/>
                <a:gd name="connsiteX118" fmla="*/ 287867 w 3056467"/>
                <a:gd name="connsiteY118" fmla="*/ 254000 h 2095500"/>
                <a:gd name="connsiteX119" fmla="*/ 287867 w 3056467"/>
                <a:gd name="connsiteY119" fmla="*/ 224367 h 2095500"/>
                <a:gd name="connsiteX120" fmla="*/ 258234 w 3056467"/>
                <a:gd name="connsiteY120" fmla="*/ 224367 h 2095500"/>
                <a:gd name="connsiteX121" fmla="*/ 258234 w 3056467"/>
                <a:gd name="connsiteY121" fmla="*/ 169334 h 2095500"/>
                <a:gd name="connsiteX122" fmla="*/ 220134 w 3056467"/>
                <a:gd name="connsiteY122" fmla="*/ 169334 h 2095500"/>
                <a:gd name="connsiteX123" fmla="*/ 220134 w 3056467"/>
                <a:gd name="connsiteY123" fmla="*/ 127000 h 2095500"/>
                <a:gd name="connsiteX124" fmla="*/ 186267 w 3056467"/>
                <a:gd name="connsiteY124" fmla="*/ 127000 h 2095500"/>
                <a:gd name="connsiteX125" fmla="*/ 186267 w 3056467"/>
                <a:gd name="connsiteY125" fmla="*/ 101600 h 2095500"/>
                <a:gd name="connsiteX126" fmla="*/ 127000 w 3056467"/>
                <a:gd name="connsiteY126" fmla="*/ 101600 h 2095500"/>
                <a:gd name="connsiteX127" fmla="*/ 127000 w 3056467"/>
                <a:gd name="connsiteY127" fmla="*/ 55034 h 2095500"/>
                <a:gd name="connsiteX128" fmla="*/ 93134 w 3056467"/>
                <a:gd name="connsiteY128" fmla="*/ 55034 h 2095500"/>
                <a:gd name="connsiteX129" fmla="*/ 93134 w 3056467"/>
                <a:gd name="connsiteY129" fmla="*/ 29634 h 2095500"/>
                <a:gd name="connsiteX130" fmla="*/ 76200 w 3056467"/>
                <a:gd name="connsiteY130" fmla="*/ 29634 h 2095500"/>
                <a:gd name="connsiteX131" fmla="*/ 76200 w 3056467"/>
                <a:gd name="connsiteY131" fmla="*/ 29634 h 2095500"/>
                <a:gd name="connsiteX132" fmla="*/ 76200 w 3056467"/>
                <a:gd name="connsiteY132" fmla="*/ 29634 h 2095500"/>
                <a:gd name="connsiteX133" fmla="*/ 46567 w 3056467"/>
                <a:gd name="connsiteY133" fmla="*/ 29634 h 2095500"/>
                <a:gd name="connsiteX134" fmla="*/ 46567 w 3056467"/>
                <a:gd name="connsiteY134" fmla="*/ 29634 h 2095500"/>
                <a:gd name="connsiteX135" fmla="*/ 46567 w 3056467"/>
                <a:gd name="connsiteY135" fmla="*/ 4234 h 2095500"/>
                <a:gd name="connsiteX136" fmla="*/ 12700 w 3056467"/>
                <a:gd name="connsiteY136" fmla="*/ 4234 h 2095500"/>
                <a:gd name="connsiteX137" fmla="*/ 16934 w 3056467"/>
                <a:gd name="connsiteY137" fmla="*/ 0 h 2095500"/>
                <a:gd name="connsiteX138" fmla="*/ 0 w 3056467"/>
                <a:gd name="connsiteY138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507067 h 2095500"/>
                <a:gd name="connsiteX57" fmla="*/ 1079500 w 3056467"/>
                <a:gd name="connsiteY57" fmla="*/ 1456267 h 2095500"/>
                <a:gd name="connsiteX58" fmla="*/ 1079500 w 3056467"/>
                <a:gd name="connsiteY58" fmla="*/ 1418167 h 2095500"/>
                <a:gd name="connsiteX59" fmla="*/ 1054100 w 3056467"/>
                <a:gd name="connsiteY59" fmla="*/ 1418167 h 2095500"/>
                <a:gd name="connsiteX60" fmla="*/ 1054100 w 3056467"/>
                <a:gd name="connsiteY60" fmla="*/ 1392767 h 2095500"/>
                <a:gd name="connsiteX61" fmla="*/ 1007534 w 3056467"/>
                <a:gd name="connsiteY61" fmla="*/ 1392767 h 2095500"/>
                <a:gd name="connsiteX62" fmla="*/ 1007534 w 3056467"/>
                <a:gd name="connsiteY62" fmla="*/ 1363134 h 2095500"/>
                <a:gd name="connsiteX63" fmla="*/ 1007534 w 3056467"/>
                <a:gd name="connsiteY63" fmla="*/ 1363134 h 2095500"/>
                <a:gd name="connsiteX64" fmla="*/ 1007534 w 3056467"/>
                <a:gd name="connsiteY64" fmla="*/ 1329267 h 2095500"/>
                <a:gd name="connsiteX65" fmla="*/ 973667 w 3056467"/>
                <a:gd name="connsiteY65" fmla="*/ 1329267 h 2095500"/>
                <a:gd name="connsiteX66" fmla="*/ 973667 w 3056467"/>
                <a:gd name="connsiteY66" fmla="*/ 1291167 h 2095500"/>
                <a:gd name="connsiteX67" fmla="*/ 948267 w 3056467"/>
                <a:gd name="connsiteY67" fmla="*/ 1291167 h 2095500"/>
                <a:gd name="connsiteX68" fmla="*/ 948267 w 3056467"/>
                <a:gd name="connsiteY68" fmla="*/ 1265767 h 2095500"/>
                <a:gd name="connsiteX69" fmla="*/ 918634 w 3056467"/>
                <a:gd name="connsiteY69" fmla="*/ 1265767 h 2095500"/>
                <a:gd name="connsiteX70" fmla="*/ 918634 w 3056467"/>
                <a:gd name="connsiteY70" fmla="*/ 1236134 h 2095500"/>
                <a:gd name="connsiteX71" fmla="*/ 897467 w 3056467"/>
                <a:gd name="connsiteY71" fmla="*/ 1236134 h 2095500"/>
                <a:gd name="connsiteX72" fmla="*/ 897467 w 3056467"/>
                <a:gd name="connsiteY72" fmla="*/ 1202267 h 2095500"/>
                <a:gd name="connsiteX73" fmla="*/ 859367 w 3056467"/>
                <a:gd name="connsiteY73" fmla="*/ 1202267 h 2095500"/>
                <a:gd name="connsiteX74" fmla="*/ 859367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51467 h 2095500"/>
                <a:gd name="connsiteX77" fmla="*/ 838200 w 3056467"/>
                <a:gd name="connsiteY77" fmla="*/ 1109134 h 2095500"/>
                <a:gd name="connsiteX78" fmla="*/ 817034 w 3056467"/>
                <a:gd name="connsiteY78" fmla="*/ 1109134 h 2095500"/>
                <a:gd name="connsiteX79" fmla="*/ 817034 w 3056467"/>
                <a:gd name="connsiteY79" fmla="*/ 1079500 h 2095500"/>
                <a:gd name="connsiteX80" fmla="*/ 804334 w 3056467"/>
                <a:gd name="connsiteY80" fmla="*/ 1066800 h 2095500"/>
                <a:gd name="connsiteX81" fmla="*/ 787400 w 3056467"/>
                <a:gd name="connsiteY81" fmla="*/ 1066800 h 2095500"/>
                <a:gd name="connsiteX82" fmla="*/ 787400 w 3056467"/>
                <a:gd name="connsiteY82" fmla="*/ 1066800 h 2095500"/>
                <a:gd name="connsiteX83" fmla="*/ 762000 w 3056467"/>
                <a:gd name="connsiteY83" fmla="*/ 1041400 h 2095500"/>
                <a:gd name="connsiteX84" fmla="*/ 728133 w 3056467"/>
                <a:gd name="connsiteY84" fmla="*/ 1030817 h 2095500"/>
                <a:gd name="connsiteX85" fmla="*/ 713317 w 3056467"/>
                <a:gd name="connsiteY85" fmla="*/ 1011767 h 2095500"/>
                <a:gd name="connsiteX86" fmla="*/ 706967 w 3056467"/>
                <a:gd name="connsiteY86" fmla="*/ 977900 h 2095500"/>
                <a:gd name="connsiteX87" fmla="*/ 694267 w 3056467"/>
                <a:gd name="connsiteY87" fmla="*/ 977900 h 2095500"/>
                <a:gd name="connsiteX88" fmla="*/ 694267 w 3056467"/>
                <a:gd name="connsiteY88" fmla="*/ 939800 h 2095500"/>
                <a:gd name="connsiteX89" fmla="*/ 681567 w 3056467"/>
                <a:gd name="connsiteY89" fmla="*/ 939800 h 2095500"/>
                <a:gd name="connsiteX90" fmla="*/ 681567 w 3056467"/>
                <a:gd name="connsiteY90" fmla="*/ 905934 h 2095500"/>
                <a:gd name="connsiteX91" fmla="*/ 668867 w 3056467"/>
                <a:gd name="connsiteY91" fmla="*/ 905934 h 2095500"/>
                <a:gd name="connsiteX92" fmla="*/ 643467 w 3056467"/>
                <a:gd name="connsiteY92" fmla="*/ 880534 h 2095500"/>
                <a:gd name="connsiteX93" fmla="*/ 643467 w 3056467"/>
                <a:gd name="connsiteY93" fmla="*/ 842434 h 2095500"/>
                <a:gd name="connsiteX94" fmla="*/ 592667 w 3056467"/>
                <a:gd name="connsiteY94" fmla="*/ 842434 h 2095500"/>
                <a:gd name="connsiteX95" fmla="*/ 592667 w 3056467"/>
                <a:gd name="connsiteY95" fmla="*/ 800100 h 2095500"/>
                <a:gd name="connsiteX96" fmla="*/ 592667 w 3056467"/>
                <a:gd name="connsiteY96" fmla="*/ 749300 h 2095500"/>
                <a:gd name="connsiteX97" fmla="*/ 575734 w 3056467"/>
                <a:gd name="connsiteY97" fmla="*/ 749300 h 2095500"/>
                <a:gd name="connsiteX98" fmla="*/ 575734 w 3056467"/>
                <a:gd name="connsiteY98" fmla="*/ 711200 h 2095500"/>
                <a:gd name="connsiteX99" fmla="*/ 550334 w 3056467"/>
                <a:gd name="connsiteY99" fmla="*/ 711200 h 2095500"/>
                <a:gd name="connsiteX100" fmla="*/ 550334 w 3056467"/>
                <a:gd name="connsiteY100" fmla="*/ 673100 h 2095500"/>
                <a:gd name="connsiteX101" fmla="*/ 529167 w 3056467"/>
                <a:gd name="connsiteY101" fmla="*/ 673100 h 2095500"/>
                <a:gd name="connsiteX102" fmla="*/ 529167 w 3056467"/>
                <a:gd name="connsiteY102" fmla="*/ 626534 h 2095500"/>
                <a:gd name="connsiteX103" fmla="*/ 495300 w 3056467"/>
                <a:gd name="connsiteY103" fmla="*/ 626534 h 2095500"/>
                <a:gd name="connsiteX104" fmla="*/ 495300 w 3056467"/>
                <a:gd name="connsiteY104" fmla="*/ 575734 h 2095500"/>
                <a:gd name="connsiteX105" fmla="*/ 461434 w 3056467"/>
                <a:gd name="connsiteY105" fmla="*/ 575734 h 2095500"/>
                <a:gd name="connsiteX106" fmla="*/ 461434 w 3056467"/>
                <a:gd name="connsiteY106" fmla="*/ 524934 h 2095500"/>
                <a:gd name="connsiteX107" fmla="*/ 423334 w 3056467"/>
                <a:gd name="connsiteY107" fmla="*/ 524934 h 2095500"/>
                <a:gd name="connsiteX108" fmla="*/ 423334 w 3056467"/>
                <a:gd name="connsiteY108" fmla="*/ 427567 h 2095500"/>
                <a:gd name="connsiteX109" fmla="*/ 389467 w 3056467"/>
                <a:gd name="connsiteY109" fmla="*/ 427567 h 2095500"/>
                <a:gd name="connsiteX110" fmla="*/ 389467 w 3056467"/>
                <a:gd name="connsiteY110" fmla="*/ 397934 h 2095500"/>
                <a:gd name="connsiteX111" fmla="*/ 389467 w 3056467"/>
                <a:gd name="connsiteY111" fmla="*/ 397934 h 2095500"/>
                <a:gd name="connsiteX112" fmla="*/ 389467 w 3056467"/>
                <a:gd name="connsiteY112" fmla="*/ 325967 h 2095500"/>
                <a:gd name="connsiteX113" fmla="*/ 334434 w 3056467"/>
                <a:gd name="connsiteY113" fmla="*/ 325967 h 2095500"/>
                <a:gd name="connsiteX114" fmla="*/ 334434 w 3056467"/>
                <a:gd name="connsiteY114" fmla="*/ 270934 h 2095500"/>
                <a:gd name="connsiteX115" fmla="*/ 321734 w 3056467"/>
                <a:gd name="connsiteY115" fmla="*/ 283634 h 2095500"/>
                <a:gd name="connsiteX116" fmla="*/ 321734 w 3056467"/>
                <a:gd name="connsiteY116" fmla="*/ 254000 h 2095500"/>
                <a:gd name="connsiteX117" fmla="*/ 287867 w 3056467"/>
                <a:gd name="connsiteY117" fmla="*/ 254000 h 2095500"/>
                <a:gd name="connsiteX118" fmla="*/ 287867 w 3056467"/>
                <a:gd name="connsiteY118" fmla="*/ 224367 h 2095500"/>
                <a:gd name="connsiteX119" fmla="*/ 258234 w 3056467"/>
                <a:gd name="connsiteY119" fmla="*/ 224367 h 2095500"/>
                <a:gd name="connsiteX120" fmla="*/ 258234 w 3056467"/>
                <a:gd name="connsiteY120" fmla="*/ 169334 h 2095500"/>
                <a:gd name="connsiteX121" fmla="*/ 220134 w 3056467"/>
                <a:gd name="connsiteY121" fmla="*/ 169334 h 2095500"/>
                <a:gd name="connsiteX122" fmla="*/ 220134 w 3056467"/>
                <a:gd name="connsiteY122" fmla="*/ 127000 h 2095500"/>
                <a:gd name="connsiteX123" fmla="*/ 186267 w 3056467"/>
                <a:gd name="connsiteY123" fmla="*/ 127000 h 2095500"/>
                <a:gd name="connsiteX124" fmla="*/ 186267 w 3056467"/>
                <a:gd name="connsiteY124" fmla="*/ 101600 h 2095500"/>
                <a:gd name="connsiteX125" fmla="*/ 127000 w 3056467"/>
                <a:gd name="connsiteY125" fmla="*/ 101600 h 2095500"/>
                <a:gd name="connsiteX126" fmla="*/ 127000 w 3056467"/>
                <a:gd name="connsiteY126" fmla="*/ 55034 h 2095500"/>
                <a:gd name="connsiteX127" fmla="*/ 93134 w 3056467"/>
                <a:gd name="connsiteY127" fmla="*/ 55034 h 2095500"/>
                <a:gd name="connsiteX128" fmla="*/ 93134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76200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29634 h 2095500"/>
                <a:gd name="connsiteX134" fmla="*/ 46567 w 3056467"/>
                <a:gd name="connsiteY134" fmla="*/ 4234 h 2095500"/>
                <a:gd name="connsiteX135" fmla="*/ 12700 w 3056467"/>
                <a:gd name="connsiteY135" fmla="*/ 4234 h 2095500"/>
                <a:gd name="connsiteX136" fmla="*/ 16934 w 3056467"/>
                <a:gd name="connsiteY136" fmla="*/ 0 h 2095500"/>
                <a:gd name="connsiteX137" fmla="*/ 0 w 3056467"/>
                <a:gd name="connsiteY137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21834 w 3056467"/>
                <a:gd name="connsiteY55" fmla="*/ 15070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21834 w 3056467"/>
                <a:gd name="connsiteY54" fmla="*/ 1532467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64733 w 3056467"/>
                <a:gd name="connsiteY42" fmla="*/ 1676400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85900 w 3056467"/>
                <a:gd name="connsiteY41" fmla="*/ 1697567 h 2095500"/>
                <a:gd name="connsiteX42" fmla="*/ 1452033 w 3056467"/>
                <a:gd name="connsiteY42" fmla="*/ 1678516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66850 w 3056467"/>
                <a:gd name="connsiteY41" fmla="*/ 1703917 h 2095500"/>
                <a:gd name="connsiteX42" fmla="*/ 1452033 w 3056467"/>
                <a:gd name="connsiteY42" fmla="*/ 1678516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286934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66850 w 3056467"/>
                <a:gd name="connsiteY41" fmla="*/ 1703917 h 2095500"/>
                <a:gd name="connsiteX42" fmla="*/ 1452033 w 3056467"/>
                <a:gd name="connsiteY42" fmla="*/ 1678516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286934 w 3056467"/>
                <a:gd name="connsiteY45" fmla="*/ 1655234 h 2095500"/>
                <a:gd name="connsiteX46" fmla="*/ 1301751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45167 w 3056467"/>
                <a:gd name="connsiteY37" fmla="*/ 1756833 h 2095500"/>
                <a:gd name="connsiteX38" fmla="*/ 1511300 w 3056467"/>
                <a:gd name="connsiteY38" fmla="*/ 1756833 h 2095500"/>
                <a:gd name="connsiteX39" fmla="*/ 1511300 w 3056467"/>
                <a:gd name="connsiteY39" fmla="*/ 1722967 h 2095500"/>
                <a:gd name="connsiteX40" fmla="*/ 1511300 w 3056467"/>
                <a:gd name="connsiteY40" fmla="*/ 1722967 h 2095500"/>
                <a:gd name="connsiteX41" fmla="*/ 1466850 w 3056467"/>
                <a:gd name="connsiteY41" fmla="*/ 1703917 h 2095500"/>
                <a:gd name="connsiteX42" fmla="*/ 1452033 w 3056467"/>
                <a:gd name="connsiteY42" fmla="*/ 1678516 h 2095500"/>
                <a:gd name="connsiteX43" fmla="*/ 1380067 w 3056467"/>
                <a:gd name="connsiteY43" fmla="*/ 1676400 h 2095500"/>
                <a:gd name="connsiteX44" fmla="*/ 1380067 w 3056467"/>
                <a:gd name="connsiteY44" fmla="*/ 1655234 h 2095500"/>
                <a:gd name="connsiteX45" fmla="*/ 1301751 w 3056467"/>
                <a:gd name="connsiteY45" fmla="*/ 1653118 h 2095500"/>
                <a:gd name="connsiteX46" fmla="*/ 1301751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621367 h 2095500"/>
                <a:gd name="connsiteX49" fmla="*/ 1265767 w 3056467"/>
                <a:gd name="connsiteY49" fmla="*/ 1579034 h 2095500"/>
                <a:gd name="connsiteX50" fmla="*/ 1210734 w 3056467"/>
                <a:gd name="connsiteY50" fmla="*/ 1579034 h 2095500"/>
                <a:gd name="connsiteX51" fmla="*/ 1210734 w 3056467"/>
                <a:gd name="connsiteY51" fmla="*/ 1553634 h 2095500"/>
                <a:gd name="connsiteX52" fmla="*/ 1168400 w 3056467"/>
                <a:gd name="connsiteY52" fmla="*/ 1553634 h 2095500"/>
                <a:gd name="connsiteX53" fmla="*/ 1168400 w 3056467"/>
                <a:gd name="connsiteY53" fmla="*/ 1532467 h 2095500"/>
                <a:gd name="connsiteX54" fmla="*/ 1138767 w 3056467"/>
                <a:gd name="connsiteY54" fmla="*/ 1509184 h 2095500"/>
                <a:gd name="connsiteX55" fmla="*/ 1102784 w 3056467"/>
                <a:gd name="connsiteY55" fmla="*/ 1481667 h 2095500"/>
                <a:gd name="connsiteX56" fmla="*/ 1079500 w 3056467"/>
                <a:gd name="connsiteY56" fmla="*/ 1456267 h 2095500"/>
                <a:gd name="connsiteX57" fmla="*/ 1079500 w 3056467"/>
                <a:gd name="connsiteY57" fmla="*/ 1418167 h 2095500"/>
                <a:gd name="connsiteX58" fmla="*/ 1054100 w 3056467"/>
                <a:gd name="connsiteY58" fmla="*/ 1418167 h 2095500"/>
                <a:gd name="connsiteX59" fmla="*/ 1054100 w 3056467"/>
                <a:gd name="connsiteY59" fmla="*/ 1392767 h 2095500"/>
                <a:gd name="connsiteX60" fmla="*/ 1007534 w 3056467"/>
                <a:gd name="connsiteY60" fmla="*/ 1392767 h 2095500"/>
                <a:gd name="connsiteX61" fmla="*/ 1007534 w 3056467"/>
                <a:gd name="connsiteY61" fmla="*/ 1363134 h 2095500"/>
                <a:gd name="connsiteX62" fmla="*/ 1007534 w 3056467"/>
                <a:gd name="connsiteY62" fmla="*/ 1363134 h 2095500"/>
                <a:gd name="connsiteX63" fmla="*/ 1007534 w 3056467"/>
                <a:gd name="connsiteY63" fmla="*/ 1329267 h 2095500"/>
                <a:gd name="connsiteX64" fmla="*/ 973667 w 3056467"/>
                <a:gd name="connsiteY64" fmla="*/ 1329267 h 2095500"/>
                <a:gd name="connsiteX65" fmla="*/ 973667 w 3056467"/>
                <a:gd name="connsiteY65" fmla="*/ 1291167 h 2095500"/>
                <a:gd name="connsiteX66" fmla="*/ 948267 w 3056467"/>
                <a:gd name="connsiteY66" fmla="*/ 1291167 h 2095500"/>
                <a:gd name="connsiteX67" fmla="*/ 948267 w 3056467"/>
                <a:gd name="connsiteY67" fmla="*/ 1265767 h 2095500"/>
                <a:gd name="connsiteX68" fmla="*/ 918634 w 3056467"/>
                <a:gd name="connsiteY68" fmla="*/ 1265767 h 2095500"/>
                <a:gd name="connsiteX69" fmla="*/ 918634 w 3056467"/>
                <a:gd name="connsiteY69" fmla="*/ 1236134 h 2095500"/>
                <a:gd name="connsiteX70" fmla="*/ 897467 w 3056467"/>
                <a:gd name="connsiteY70" fmla="*/ 1236134 h 2095500"/>
                <a:gd name="connsiteX71" fmla="*/ 897467 w 3056467"/>
                <a:gd name="connsiteY71" fmla="*/ 1202267 h 2095500"/>
                <a:gd name="connsiteX72" fmla="*/ 859367 w 3056467"/>
                <a:gd name="connsiteY72" fmla="*/ 1202267 h 2095500"/>
                <a:gd name="connsiteX73" fmla="*/ 859367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51467 h 2095500"/>
                <a:gd name="connsiteX76" fmla="*/ 838200 w 3056467"/>
                <a:gd name="connsiteY76" fmla="*/ 1109134 h 2095500"/>
                <a:gd name="connsiteX77" fmla="*/ 817034 w 3056467"/>
                <a:gd name="connsiteY77" fmla="*/ 1109134 h 2095500"/>
                <a:gd name="connsiteX78" fmla="*/ 817034 w 3056467"/>
                <a:gd name="connsiteY78" fmla="*/ 1079500 h 2095500"/>
                <a:gd name="connsiteX79" fmla="*/ 804334 w 3056467"/>
                <a:gd name="connsiteY79" fmla="*/ 1066800 h 2095500"/>
                <a:gd name="connsiteX80" fmla="*/ 787400 w 3056467"/>
                <a:gd name="connsiteY80" fmla="*/ 1066800 h 2095500"/>
                <a:gd name="connsiteX81" fmla="*/ 787400 w 3056467"/>
                <a:gd name="connsiteY81" fmla="*/ 1066800 h 2095500"/>
                <a:gd name="connsiteX82" fmla="*/ 762000 w 3056467"/>
                <a:gd name="connsiteY82" fmla="*/ 1041400 h 2095500"/>
                <a:gd name="connsiteX83" fmla="*/ 728133 w 3056467"/>
                <a:gd name="connsiteY83" fmla="*/ 1030817 h 2095500"/>
                <a:gd name="connsiteX84" fmla="*/ 713317 w 3056467"/>
                <a:gd name="connsiteY84" fmla="*/ 1011767 h 2095500"/>
                <a:gd name="connsiteX85" fmla="*/ 706967 w 3056467"/>
                <a:gd name="connsiteY85" fmla="*/ 977900 h 2095500"/>
                <a:gd name="connsiteX86" fmla="*/ 694267 w 3056467"/>
                <a:gd name="connsiteY86" fmla="*/ 977900 h 2095500"/>
                <a:gd name="connsiteX87" fmla="*/ 694267 w 3056467"/>
                <a:gd name="connsiteY87" fmla="*/ 939800 h 2095500"/>
                <a:gd name="connsiteX88" fmla="*/ 681567 w 3056467"/>
                <a:gd name="connsiteY88" fmla="*/ 939800 h 2095500"/>
                <a:gd name="connsiteX89" fmla="*/ 681567 w 3056467"/>
                <a:gd name="connsiteY89" fmla="*/ 905934 h 2095500"/>
                <a:gd name="connsiteX90" fmla="*/ 668867 w 3056467"/>
                <a:gd name="connsiteY90" fmla="*/ 905934 h 2095500"/>
                <a:gd name="connsiteX91" fmla="*/ 643467 w 3056467"/>
                <a:gd name="connsiteY91" fmla="*/ 880534 h 2095500"/>
                <a:gd name="connsiteX92" fmla="*/ 643467 w 3056467"/>
                <a:gd name="connsiteY92" fmla="*/ 842434 h 2095500"/>
                <a:gd name="connsiteX93" fmla="*/ 592667 w 3056467"/>
                <a:gd name="connsiteY93" fmla="*/ 842434 h 2095500"/>
                <a:gd name="connsiteX94" fmla="*/ 592667 w 3056467"/>
                <a:gd name="connsiteY94" fmla="*/ 800100 h 2095500"/>
                <a:gd name="connsiteX95" fmla="*/ 592667 w 3056467"/>
                <a:gd name="connsiteY95" fmla="*/ 749300 h 2095500"/>
                <a:gd name="connsiteX96" fmla="*/ 575734 w 3056467"/>
                <a:gd name="connsiteY96" fmla="*/ 749300 h 2095500"/>
                <a:gd name="connsiteX97" fmla="*/ 575734 w 3056467"/>
                <a:gd name="connsiteY97" fmla="*/ 711200 h 2095500"/>
                <a:gd name="connsiteX98" fmla="*/ 550334 w 3056467"/>
                <a:gd name="connsiteY98" fmla="*/ 711200 h 2095500"/>
                <a:gd name="connsiteX99" fmla="*/ 550334 w 3056467"/>
                <a:gd name="connsiteY99" fmla="*/ 673100 h 2095500"/>
                <a:gd name="connsiteX100" fmla="*/ 529167 w 3056467"/>
                <a:gd name="connsiteY100" fmla="*/ 673100 h 2095500"/>
                <a:gd name="connsiteX101" fmla="*/ 529167 w 3056467"/>
                <a:gd name="connsiteY101" fmla="*/ 626534 h 2095500"/>
                <a:gd name="connsiteX102" fmla="*/ 495300 w 3056467"/>
                <a:gd name="connsiteY102" fmla="*/ 626534 h 2095500"/>
                <a:gd name="connsiteX103" fmla="*/ 495300 w 3056467"/>
                <a:gd name="connsiteY103" fmla="*/ 575734 h 2095500"/>
                <a:gd name="connsiteX104" fmla="*/ 461434 w 3056467"/>
                <a:gd name="connsiteY104" fmla="*/ 575734 h 2095500"/>
                <a:gd name="connsiteX105" fmla="*/ 461434 w 3056467"/>
                <a:gd name="connsiteY105" fmla="*/ 524934 h 2095500"/>
                <a:gd name="connsiteX106" fmla="*/ 423334 w 3056467"/>
                <a:gd name="connsiteY106" fmla="*/ 524934 h 2095500"/>
                <a:gd name="connsiteX107" fmla="*/ 423334 w 3056467"/>
                <a:gd name="connsiteY107" fmla="*/ 427567 h 2095500"/>
                <a:gd name="connsiteX108" fmla="*/ 389467 w 3056467"/>
                <a:gd name="connsiteY108" fmla="*/ 427567 h 2095500"/>
                <a:gd name="connsiteX109" fmla="*/ 389467 w 3056467"/>
                <a:gd name="connsiteY109" fmla="*/ 397934 h 2095500"/>
                <a:gd name="connsiteX110" fmla="*/ 389467 w 3056467"/>
                <a:gd name="connsiteY110" fmla="*/ 397934 h 2095500"/>
                <a:gd name="connsiteX111" fmla="*/ 389467 w 3056467"/>
                <a:gd name="connsiteY111" fmla="*/ 325967 h 2095500"/>
                <a:gd name="connsiteX112" fmla="*/ 334434 w 3056467"/>
                <a:gd name="connsiteY112" fmla="*/ 325967 h 2095500"/>
                <a:gd name="connsiteX113" fmla="*/ 334434 w 3056467"/>
                <a:gd name="connsiteY113" fmla="*/ 270934 h 2095500"/>
                <a:gd name="connsiteX114" fmla="*/ 321734 w 3056467"/>
                <a:gd name="connsiteY114" fmla="*/ 283634 h 2095500"/>
                <a:gd name="connsiteX115" fmla="*/ 321734 w 3056467"/>
                <a:gd name="connsiteY115" fmla="*/ 254000 h 2095500"/>
                <a:gd name="connsiteX116" fmla="*/ 287867 w 3056467"/>
                <a:gd name="connsiteY116" fmla="*/ 254000 h 2095500"/>
                <a:gd name="connsiteX117" fmla="*/ 287867 w 3056467"/>
                <a:gd name="connsiteY117" fmla="*/ 224367 h 2095500"/>
                <a:gd name="connsiteX118" fmla="*/ 258234 w 3056467"/>
                <a:gd name="connsiteY118" fmla="*/ 224367 h 2095500"/>
                <a:gd name="connsiteX119" fmla="*/ 258234 w 3056467"/>
                <a:gd name="connsiteY119" fmla="*/ 169334 h 2095500"/>
                <a:gd name="connsiteX120" fmla="*/ 220134 w 3056467"/>
                <a:gd name="connsiteY120" fmla="*/ 169334 h 2095500"/>
                <a:gd name="connsiteX121" fmla="*/ 220134 w 3056467"/>
                <a:gd name="connsiteY121" fmla="*/ 127000 h 2095500"/>
                <a:gd name="connsiteX122" fmla="*/ 186267 w 3056467"/>
                <a:gd name="connsiteY122" fmla="*/ 127000 h 2095500"/>
                <a:gd name="connsiteX123" fmla="*/ 186267 w 3056467"/>
                <a:gd name="connsiteY123" fmla="*/ 101600 h 2095500"/>
                <a:gd name="connsiteX124" fmla="*/ 127000 w 3056467"/>
                <a:gd name="connsiteY124" fmla="*/ 101600 h 2095500"/>
                <a:gd name="connsiteX125" fmla="*/ 127000 w 3056467"/>
                <a:gd name="connsiteY125" fmla="*/ 55034 h 2095500"/>
                <a:gd name="connsiteX126" fmla="*/ 93134 w 3056467"/>
                <a:gd name="connsiteY126" fmla="*/ 55034 h 2095500"/>
                <a:gd name="connsiteX127" fmla="*/ 93134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76200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29634 h 2095500"/>
                <a:gd name="connsiteX133" fmla="*/ 46567 w 3056467"/>
                <a:gd name="connsiteY133" fmla="*/ 4234 h 2095500"/>
                <a:gd name="connsiteX134" fmla="*/ 12700 w 3056467"/>
                <a:gd name="connsiteY134" fmla="*/ 4234 h 2095500"/>
                <a:gd name="connsiteX135" fmla="*/ 16934 w 3056467"/>
                <a:gd name="connsiteY135" fmla="*/ 0 h 2095500"/>
                <a:gd name="connsiteX136" fmla="*/ 0 w 3056467"/>
                <a:gd name="connsiteY136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36700 w 3056467"/>
                <a:gd name="connsiteY36" fmla="*/ 1765300 h 2095500"/>
                <a:gd name="connsiteX37" fmla="*/ 1511300 w 3056467"/>
                <a:gd name="connsiteY37" fmla="*/ 1756833 h 2095500"/>
                <a:gd name="connsiteX38" fmla="*/ 1511300 w 3056467"/>
                <a:gd name="connsiteY38" fmla="*/ 1722967 h 2095500"/>
                <a:gd name="connsiteX39" fmla="*/ 1511300 w 3056467"/>
                <a:gd name="connsiteY39" fmla="*/ 1722967 h 2095500"/>
                <a:gd name="connsiteX40" fmla="*/ 1466850 w 3056467"/>
                <a:gd name="connsiteY40" fmla="*/ 1703917 h 2095500"/>
                <a:gd name="connsiteX41" fmla="*/ 1452033 w 3056467"/>
                <a:gd name="connsiteY41" fmla="*/ 1678516 h 2095500"/>
                <a:gd name="connsiteX42" fmla="*/ 1380067 w 3056467"/>
                <a:gd name="connsiteY42" fmla="*/ 1676400 h 2095500"/>
                <a:gd name="connsiteX43" fmla="*/ 1380067 w 3056467"/>
                <a:gd name="connsiteY43" fmla="*/ 1655234 h 2095500"/>
                <a:gd name="connsiteX44" fmla="*/ 1301751 w 3056467"/>
                <a:gd name="connsiteY44" fmla="*/ 1653118 h 2095500"/>
                <a:gd name="connsiteX45" fmla="*/ 1301751 w 3056467"/>
                <a:gd name="connsiteY45" fmla="*/ 1621367 h 2095500"/>
                <a:gd name="connsiteX46" fmla="*/ 1265767 w 3056467"/>
                <a:gd name="connsiteY46" fmla="*/ 1621367 h 2095500"/>
                <a:gd name="connsiteX47" fmla="*/ 1265767 w 3056467"/>
                <a:gd name="connsiteY47" fmla="*/ 1621367 h 2095500"/>
                <a:gd name="connsiteX48" fmla="*/ 1265767 w 3056467"/>
                <a:gd name="connsiteY48" fmla="*/ 1579034 h 2095500"/>
                <a:gd name="connsiteX49" fmla="*/ 1210734 w 3056467"/>
                <a:gd name="connsiteY49" fmla="*/ 1579034 h 2095500"/>
                <a:gd name="connsiteX50" fmla="*/ 1210734 w 3056467"/>
                <a:gd name="connsiteY50" fmla="*/ 1553634 h 2095500"/>
                <a:gd name="connsiteX51" fmla="*/ 1168400 w 3056467"/>
                <a:gd name="connsiteY51" fmla="*/ 1553634 h 2095500"/>
                <a:gd name="connsiteX52" fmla="*/ 1168400 w 3056467"/>
                <a:gd name="connsiteY52" fmla="*/ 1532467 h 2095500"/>
                <a:gd name="connsiteX53" fmla="*/ 1138767 w 3056467"/>
                <a:gd name="connsiteY53" fmla="*/ 1509184 h 2095500"/>
                <a:gd name="connsiteX54" fmla="*/ 1102784 w 3056467"/>
                <a:gd name="connsiteY54" fmla="*/ 1481667 h 2095500"/>
                <a:gd name="connsiteX55" fmla="*/ 1079500 w 3056467"/>
                <a:gd name="connsiteY55" fmla="*/ 1456267 h 2095500"/>
                <a:gd name="connsiteX56" fmla="*/ 1079500 w 3056467"/>
                <a:gd name="connsiteY56" fmla="*/ 1418167 h 2095500"/>
                <a:gd name="connsiteX57" fmla="*/ 1054100 w 3056467"/>
                <a:gd name="connsiteY57" fmla="*/ 1418167 h 2095500"/>
                <a:gd name="connsiteX58" fmla="*/ 1054100 w 3056467"/>
                <a:gd name="connsiteY58" fmla="*/ 1392767 h 2095500"/>
                <a:gd name="connsiteX59" fmla="*/ 1007534 w 3056467"/>
                <a:gd name="connsiteY59" fmla="*/ 1392767 h 2095500"/>
                <a:gd name="connsiteX60" fmla="*/ 1007534 w 3056467"/>
                <a:gd name="connsiteY60" fmla="*/ 1363134 h 2095500"/>
                <a:gd name="connsiteX61" fmla="*/ 1007534 w 3056467"/>
                <a:gd name="connsiteY61" fmla="*/ 1363134 h 2095500"/>
                <a:gd name="connsiteX62" fmla="*/ 1007534 w 3056467"/>
                <a:gd name="connsiteY62" fmla="*/ 1329267 h 2095500"/>
                <a:gd name="connsiteX63" fmla="*/ 973667 w 3056467"/>
                <a:gd name="connsiteY63" fmla="*/ 1329267 h 2095500"/>
                <a:gd name="connsiteX64" fmla="*/ 973667 w 3056467"/>
                <a:gd name="connsiteY64" fmla="*/ 1291167 h 2095500"/>
                <a:gd name="connsiteX65" fmla="*/ 948267 w 3056467"/>
                <a:gd name="connsiteY65" fmla="*/ 1291167 h 2095500"/>
                <a:gd name="connsiteX66" fmla="*/ 948267 w 3056467"/>
                <a:gd name="connsiteY66" fmla="*/ 1265767 h 2095500"/>
                <a:gd name="connsiteX67" fmla="*/ 918634 w 3056467"/>
                <a:gd name="connsiteY67" fmla="*/ 1265767 h 2095500"/>
                <a:gd name="connsiteX68" fmla="*/ 918634 w 3056467"/>
                <a:gd name="connsiteY68" fmla="*/ 1236134 h 2095500"/>
                <a:gd name="connsiteX69" fmla="*/ 897467 w 3056467"/>
                <a:gd name="connsiteY69" fmla="*/ 1236134 h 2095500"/>
                <a:gd name="connsiteX70" fmla="*/ 897467 w 3056467"/>
                <a:gd name="connsiteY70" fmla="*/ 1202267 h 2095500"/>
                <a:gd name="connsiteX71" fmla="*/ 859367 w 3056467"/>
                <a:gd name="connsiteY71" fmla="*/ 1202267 h 2095500"/>
                <a:gd name="connsiteX72" fmla="*/ 859367 w 3056467"/>
                <a:gd name="connsiteY72" fmla="*/ 1151467 h 2095500"/>
                <a:gd name="connsiteX73" fmla="*/ 838200 w 3056467"/>
                <a:gd name="connsiteY73" fmla="*/ 1151467 h 2095500"/>
                <a:gd name="connsiteX74" fmla="*/ 838200 w 3056467"/>
                <a:gd name="connsiteY74" fmla="*/ 1151467 h 2095500"/>
                <a:gd name="connsiteX75" fmla="*/ 838200 w 3056467"/>
                <a:gd name="connsiteY75" fmla="*/ 1109134 h 2095500"/>
                <a:gd name="connsiteX76" fmla="*/ 817034 w 3056467"/>
                <a:gd name="connsiteY76" fmla="*/ 1109134 h 2095500"/>
                <a:gd name="connsiteX77" fmla="*/ 817034 w 3056467"/>
                <a:gd name="connsiteY77" fmla="*/ 1079500 h 2095500"/>
                <a:gd name="connsiteX78" fmla="*/ 804334 w 3056467"/>
                <a:gd name="connsiteY78" fmla="*/ 1066800 h 2095500"/>
                <a:gd name="connsiteX79" fmla="*/ 787400 w 3056467"/>
                <a:gd name="connsiteY79" fmla="*/ 1066800 h 2095500"/>
                <a:gd name="connsiteX80" fmla="*/ 787400 w 3056467"/>
                <a:gd name="connsiteY80" fmla="*/ 1066800 h 2095500"/>
                <a:gd name="connsiteX81" fmla="*/ 762000 w 3056467"/>
                <a:gd name="connsiteY81" fmla="*/ 1041400 h 2095500"/>
                <a:gd name="connsiteX82" fmla="*/ 728133 w 3056467"/>
                <a:gd name="connsiteY82" fmla="*/ 1030817 h 2095500"/>
                <a:gd name="connsiteX83" fmla="*/ 713317 w 3056467"/>
                <a:gd name="connsiteY83" fmla="*/ 1011767 h 2095500"/>
                <a:gd name="connsiteX84" fmla="*/ 706967 w 3056467"/>
                <a:gd name="connsiteY84" fmla="*/ 977900 h 2095500"/>
                <a:gd name="connsiteX85" fmla="*/ 694267 w 3056467"/>
                <a:gd name="connsiteY85" fmla="*/ 977900 h 2095500"/>
                <a:gd name="connsiteX86" fmla="*/ 694267 w 3056467"/>
                <a:gd name="connsiteY86" fmla="*/ 939800 h 2095500"/>
                <a:gd name="connsiteX87" fmla="*/ 681567 w 3056467"/>
                <a:gd name="connsiteY87" fmla="*/ 939800 h 2095500"/>
                <a:gd name="connsiteX88" fmla="*/ 681567 w 3056467"/>
                <a:gd name="connsiteY88" fmla="*/ 905934 h 2095500"/>
                <a:gd name="connsiteX89" fmla="*/ 668867 w 3056467"/>
                <a:gd name="connsiteY89" fmla="*/ 905934 h 2095500"/>
                <a:gd name="connsiteX90" fmla="*/ 643467 w 3056467"/>
                <a:gd name="connsiteY90" fmla="*/ 880534 h 2095500"/>
                <a:gd name="connsiteX91" fmla="*/ 643467 w 3056467"/>
                <a:gd name="connsiteY91" fmla="*/ 842434 h 2095500"/>
                <a:gd name="connsiteX92" fmla="*/ 592667 w 3056467"/>
                <a:gd name="connsiteY92" fmla="*/ 842434 h 2095500"/>
                <a:gd name="connsiteX93" fmla="*/ 592667 w 3056467"/>
                <a:gd name="connsiteY93" fmla="*/ 800100 h 2095500"/>
                <a:gd name="connsiteX94" fmla="*/ 592667 w 3056467"/>
                <a:gd name="connsiteY94" fmla="*/ 749300 h 2095500"/>
                <a:gd name="connsiteX95" fmla="*/ 575734 w 3056467"/>
                <a:gd name="connsiteY95" fmla="*/ 749300 h 2095500"/>
                <a:gd name="connsiteX96" fmla="*/ 575734 w 3056467"/>
                <a:gd name="connsiteY96" fmla="*/ 711200 h 2095500"/>
                <a:gd name="connsiteX97" fmla="*/ 550334 w 3056467"/>
                <a:gd name="connsiteY97" fmla="*/ 711200 h 2095500"/>
                <a:gd name="connsiteX98" fmla="*/ 550334 w 3056467"/>
                <a:gd name="connsiteY98" fmla="*/ 673100 h 2095500"/>
                <a:gd name="connsiteX99" fmla="*/ 529167 w 3056467"/>
                <a:gd name="connsiteY99" fmla="*/ 673100 h 2095500"/>
                <a:gd name="connsiteX100" fmla="*/ 529167 w 3056467"/>
                <a:gd name="connsiteY100" fmla="*/ 626534 h 2095500"/>
                <a:gd name="connsiteX101" fmla="*/ 495300 w 3056467"/>
                <a:gd name="connsiteY101" fmla="*/ 626534 h 2095500"/>
                <a:gd name="connsiteX102" fmla="*/ 495300 w 3056467"/>
                <a:gd name="connsiteY102" fmla="*/ 575734 h 2095500"/>
                <a:gd name="connsiteX103" fmla="*/ 461434 w 3056467"/>
                <a:gd name="connsiteY103" fmla="*/ 575734 h 2095500"/>
                <a:gd name="connsiteX104" fmla="*/ 461434 w 3056467"/>
                <a:gd name="connsiteY104" fmla="*/ 524934 h 2095500"/>
                <a:gd name="connsiteX105" fmla="*/ 423334 w 3056467"/>
                <a:gd name="connsiteY105" fmla="*/ 524934 h 2095500"/>
                <a:gd name="connsiteX106" fmla="*/ 423334 w 3056467"/>
                <a:gd name="connsiteY106" fmla="*/ 427567 h 2095500"/>
                <a:gd name="connsiteX107" fmla="*/ 389467 w 3056467"/>
                <a:gd name="connsiteY107" fmla="*/ 427567 h 2095500"/>
                <a:gd name="connsiteX108" fmla="*/ 389467 w 3056467"/>
                <a:gd name="connsiteY108" fmla="*/ 397934 h 2095500"/>
                <a:gd name="connsiteX109" fmla="*/ 389467 w 3056467"/>
                <a:gd name="connsiteY109" fmla="*/ 397934 h 2095500"/>
                <a:gd name="connsiteX110" fmla="*/ 389467 w 3056467"/>
                <a:gd name="connsiteY110" fmla="*/ 325967 h 2095500"/>
                <a:gd name="connsiteX111" fmla="*/ 334434 w 3056467"/>
                <a:gd name="connsiteY111" fmla="*/ 325967 h 2095500"/>
                <a:gd name="connsiteX112" fmla="*/ 334434 w 3056467"/>
                <a:gd name="connsiteY112" fmla="*/ 270934 h 2095500"/>
                <a:gd name="connsiteX113" fmla="*/ 321734 w 3056467"/>
                <a:gd name="connsiteY113" fmla="*/ 283634 h 2095500"/>
                <a:gd name="connsiteX114" fmla="*/ 321734 w 3056467"/>
                <a:gd name="connsiteY114" fmla="*/ 254000 h 2095500"/>
                <a:gd name="connsiteX115" fmla="*/ 287867 w 3056467"/>
                <a:gd name="connsiteY115" fmla="*/ 254000 h 2095500"/>
                <a:gd name="connsiteX116" fmla="*/ 287867 w 3056467"/>
                <a:gd name="connsiteY116" fmla="*/ 224367 h 2095500"/>
                <a:gd name="connsiteX117" fmla="*/ 258234 w 3056467"/>
                <a:gd name="connsiteY117" fmla="*/ 224367 h 2095500"/>
                <a:gd name="connsiteX118" fmla="*/ 258234 w 3056467"/>
                <a:gd name="connsiteY118" fmla="*/ 169334 h 2095500"/>
                <a:gd name="connsiteX119" fmla="*/ 220134 w 3056467"/>
                <a:gd name="connsiteY119" fmla="*/ 169334 h 2095500"/>
                <a:gd name="connsiteX120" fmla="*/ 220134 w 3056467"/>
                <a:gd name="connsiteY120" fmla="*/ 127000 h 2095500"/>
                <a:gd name="connsiteX121" fmla="*/ 186267 w 3056467"/>
                <a:gd name="connsiteY121" fmla="*/ 127000 h 2095500"/>
                <a:gd name="connsiteX122" fmla="*/ 186267 w 3056467"/>
                <a:gd name="connsiteY122" fmla="*/ 101600 h 2095500"/>
                <a:gd name="connsiteX123" fmla="*/ 127000 w 3056467"/>
                <a:gd name="connsiteY123" fmla="*/ 101600 h 2095500"/>
                <a:gd name="connsiteX124" fmla="*/ 127000 w 3056467"/>
                <a:gd name="connsiteY124" fmla="*/ 55034 h 2095500"/>
                <a:gd name="connsiteX125" fmla="*/ 93134 w 3056467"/>
                <a:gd name="connsiteY125" fmla="*/ 55034 h 2095500"/>
                <a:gd name="connsiteX126" fmla="*/ 93134 w 3056467"/>
                <a:gd name="connsiteY126" fmla="*/ 29634 h 2095500"/>
                <a:gd name="connsiteX127" fmla="*/ 76200 w 3056467"/>
                <a:gd name="connsiteY127" fmla="*/ 29634 h 2095500"/>
                <a:gd name="connsiteX128" fmla="*/ 76200 w 3056467"/>
                <a:gd name="connsiteY128" fmla="*/ 29634 h 2095500"/>
                <a:gd name="connsiteX129" fmla="*/ 76200 w 3056467"/>
                <a:gd name="connsiteY129" fmla="*/ 29634 h 2095500"/>
                <a:gd name="connsiteX130" fmla="*/ 46567 w 3056467"/>
                <a:gd name="connsiteY130" fmla="*/ 29634 h 2095500"/>
                <a:gd name="connsiteX131" fmla="*/ 46567 w 3056467"/>
                <a:gd name="connsiteY131" fmla="*/ 29634 h 2095500"/>
                <a:gd name="connsiteX132" fmla="*/ 46567 w 3056467"/>
                <a:gd name="connsiteY132" fmla="*/ 4234 h 2095500"/>
                <a:gd name="connsiteX133" fmla="*/ 12700 w 3056467"/>
                <a:gd name="connsiteY133" fmla="*/ 4234 h 2095500"/>
                <a:gd name="connsiteX134" fmla="*/ 16934 w 3056467"/>
                <a:gd name="connsiteY134" fmla="*/ 0 h 2095500"/>
                <a:gd name="connsiteX135" fmla="*/ 0 w 3056467"/>
                <a:gd name="connsiteY135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11300 w 3056467"/>
                <a:gd name="connsiteY36" fmla="*/ 1756833 h 2095500"/>
                <a:gd name="connsiteX37" fmla="*/ 1511300 w 3056467"/>
                <a:gd name="connsiteY37" fmla="*/ 1722967 h 2095500"/>
                <a:gd name="connsiteX38" fmla="*/ 1511300 w 3056467"/>
                <a:gd name="connsiteY38" fmla="*/ 1722967 h 2095500"/>
                <a:gd name="connsiteX39" fmla="*/ 1466850 w 3056467"/>
                <a:gd name="connsiteY39" fmla="*/ 1703917 h 2095500"/>
                <a:gd name="connsiteX40" fmla="*/ 1452033 w 3056467"/>
                <a:gd name="connsiteY40" fmla="*/ 1678516 h 2095500"/>
                <a:gd name="connsiteX41" fmla="*/ 1380067 w 3056467"/>
                <a:gd name="connsiteY41" fmla="*/ 1676400 h 2095500"/>
                <a:gd name="connsiteX42" fmla="*/ 1380067 w 3056467"/>
                <a:gd name="connsiteY42" fmla="*/ 1655234 h 2095500"/>
                <a:gd name="connsiteX43" fmla="*/ 1301751 w 3056467"/>
                <a:gd name="connsiteY43" fmla="*/ 1653118 h 2095500"/>
                <a:gd name="connsiteX44" fmla="*/ 1301751 w 3056467"/>
                <a:gd name="connsiteY44" fmla="*/ 1621367 h 2095500"/>
                <a:gd name="connsiteX45" fmla="*/ 1265767 w 3056467"/>
                <a:gd name="connsiteY45" fmla="*/ 1621367 h 2095500"/>
                <a:gd name="connsiteX46" fmla="*/ 1265767 w 3056467"/>
                <a:gd name="connsiteY46" fmla="*/ 1621367 h 2095500"/>
                <a:gd name="connsiteX47" fmla="*/ 1265767 w 3056467"/>
                <a:gd name="connsiteY47" fmla="*/ 1579034 h 2095500"/>
                <a:gd name="connsiteX48" fmla="*/ 1210734 w 3056467"/>
                <a:gd name="connsiteY48" fmla="*/ 1579034 h 2095500"/>
                <a:gd name="connsiteX49" fmla="*/ 1210734 w 3056467"/>
                <a:gd name="connsiteY49" fmla="*/ 1553634 h 2095500"/>
                <a:gd name="connsiteX50" fmla="*/ 1168400 w 3056467"/>
                <a:gd name="connsiteY50" fmla="*/ 1553634 h 2095500"/>
                <a:gd name="connsiteX51" fmla="*/ 1168400 w 3056467"/>
                <a:gd name="connsiteY51" fmla="*/ 1532467 h 2095500"/>
                <a:gd name="connsiteX52" fmla="*/ 1138767 w 3056467"/>
                <a:gd name="connsiteY52" fmla="*/ 1509184 h 2095500"/>
                <a:gd name="connsiteX53" fmla="*/ 1102784 w 3056467"/>
                <a:gd name="connsiteY53" fmla="*/ 1481667 h 2095500"/>
                <a:gd name="connsiteX54" fmla="*/ 1079500 w 3056467"/>
                <a:gd name="connsiteY54" fmla="*/ 1456267 h 2095500"/>
                <a:gd name="connsiteX55" fmla="*/ 1079500 w 3056467"/>
                <a:gd name="connsiteY55" fmla="*/ 1418167 h 2095500"/>
                <a:gd name="connsiteX56" fmla="*/ 1054100 w 3056467"/>
                <a:gd name="connsiteY56" fmla="*/ 1418167 h 2095500"/>
                <a:gd name="connsiteX57" fmla="*/ 1054100 w 3056467"/>
                <a:gd name="connsiteY57" fmla="*/ 1392767 h 2095500"/>
                <a:gd name="connsiteX58" fmla="*/ 1007534 w 3056467"/>
                <a:gd name="connsiteY58" fmla="*/ 1392767 h 2095500"/>
                <a:gd name="connsiteX59" fmla="*/ 1007534 w 3056467"/>
                <a:gd name="connsiteY59" fmla="*/ 1363134 h 2095500"/>
                <a:gd name="connsiteX60" fmla="*/ 1007534 w 3056467"/>
                <a:gd name="connsiteY60" fmla="*/ 1363134 h 2095500"/>
                <a:gd name="connsiteX61" fmla="*/ 1007534 w 3056467"/>
                <a:gd name="connsiteY61" fmla="*/ 1329267 h 2095500"/>
                <a:gd name="connsiteX62" fmla="*/ 973667 w 3056467"/>
                <a:gd name="connsiteY62" fmla="*/ 1329267 h 2095500"/>
                <a:gd name="connsiteX63" fmla="*/ 973667 w 3056467"/>
                <a:gd name="connsiteY63" fmla="*/ 1291167 h 2095500"/>
                <a:gd name="connsiteX64" fmla="*/ 948267 w 3056467"/>
                <a:gd name="connsiteY64" fmla="*/ 1291167 h 2095500"/>
                <a:gd name="connsiteX65" fmla="*/ 948267 w 3056467"/>
                <a:gd name="connsiteY65" fmla="*/ 1265767 h 2095500"/>
                <a:gd name="connsiteX66" fmla="*/ 918634 w 3056467"/>
                <a:gd name="connsiteY66" fmla="*/ 1265767 h 2095500"/>
                <a:gd name="connsiteX67" fmla="*/ 918634 w 3056467"/>
                <a:gd name="connsiteY67" fmla="*/ 1236134 h 2095500"/>
                <a:gd name="connsiteX68" fmla="*/ 897467 w 3056467"/>
                <a:gd name="connsiteY68" fmla="*/ 1236134 h 2095500"/>
                <a:gd name="connsiteX69" fmla="*/ 897467 w 3056467"/>
                <a:gd name="connsiteY69" fmla="*/ 1202267 h 2095500"/>
                <a:gd name="connsiteX70" fmla="*/ 859367 w 3056467"/>
                <a:gd name="connsiteY70" fmla="*/ 1202267 h 2095500"/>
                <a:gd name="connsiteX71" fmla="*/ 859367 w 3056467"/>
                <a:gd name="connsiteY71" fmla="*/ 1151467 h 2095500"/>
                <a:gd name="connsiteX72" fmla="*/ 838200 w 3056467"/>
                <a:gd name="connsiteY72" fmla="*/ 1151467 h 2095500"/>
                <a:gd name="connsiteX73" fmla="*/ 838200 w 3056467"/>
                <a:gd name="connsiteY73" fmla="*/ 1151467 h 2095500"/>
                <a:gd name="connsiteX74" fmla="*/ 838200 w 3056467"/>
                <a:gd name="connsiteY74" fmla="*/ 1109134 h 2095500"/>
                <a:gd name="connsiteX75" fmla="*/ 817034 w 3056467"/>
                <a:gd name="connsiteY75" fmla="*/ 1109134 h 2095500"/>
                <a:gd name="connsiteX76" fmla="*/ 817034 w 3056467"/>
                <a:gd name="connsiteY76" fmla="*/ 1079500 h 2095500"/>
                <a:gd name="connsiteX77" fmla="*/ 804334 w 3056467"/>
                <a:gd name="connsiteY77" fmla="*/ 1066800 h 2095500"/>
                <a:gd name="connsiteX78" fmla="*/ 787400 w 3056467"/>
                <a:gd name="connsiteY78" fmla="*/ 1066800 h 2095500"/>
                <a:gd name="connsiteX79" fmla="*/ 787400 w 3056467"/>
                <a:gd name="connsiteY79" fmla="*/ 1066800 h 2095500"/>
                <a:gd name="connsiteX80" fmla="*/ 762000 w 3056467"/>
                <a:gd name="connsiteY80" fmla="*/ 1041400 h 2095500"/>
                <a:gd name="connsiteX81" fmla="*/ 728133 w 3056467"/>
                <a:gd name="connsiteY81" fmla="*/ 1030817 h 2095500"/>
                <a:gd name="connsiteX82" fmla="*/ 713317 w 3056467"/>
                <a:gd name="connsiteY82" fmla="*/ 1011767 h 2095500"/>
                <a:gd name="connsiteX83" fmla="*/ 706967 w 3056467"/>
                <a:gd name="connsiteY83" fmla="*/ 977900 h 2095500"/>
                <a:gd name="connsiteX84" fmla="*/ 694267 w 3056467"/>
                <a:gd name="connsiteY84" fmla="*/ 977900 h 2095500"/>
                <a:gd name="connsiteX85" fmla="*/ 694267 w 3056467"/>
                <a:gd name="connsiteY85" fmla="*/ 939800 h 2095500"/>
                <a:gd name="connsiteX86" fmla="*/ 681567 w 3056467"/>
                <a:gd name="connsiteY86" fmla="*/ 939800 h 2095500"/>
                <a:gd name="connsiteX87" fmla="*/ 681567 w 3056467"/>
                <a:gd name="connsiteY87" fmla="*/ 905934 h 2095500"/>
                <a:gd name="connsiteX88" fmla="*/ 668867 w 3056467"/>
                <a:gd name="connsiteY88" fmla="*/ 905934 h 2095500"/>
                <a:gd name="connsiteX89" fmla="*/ 643467 w 3056467"/>
                <a:gd name="connsiteY89" fmla="*/ 880534 h 2095500"/>
                <a:gd name="connsiteX90" fmla="*/ 643467 w 3056467"/>
                <a:gd name="connsiteY90" fmla="*/ 842434 h 2095500"/>
                <a:gd name="connsiteX91" fmla="*/ 592667 w 3056467"/>
                <a:gd name="connsiteY91" fmla="*/ 842434 h 2095500"/>
                <a:gd name="connsiteX92" fmla="*/ 592667 w 3056467"/>
                <a:gd name="connsiteY92" fmla="*/ 800100 h 2095500"/>
                <a:gd name="connsiteX93" fmla="*/ 592667 w 3056467"/>
                <a:gd name="connsiteY93" fmla="*/ 749300 h 2095500"/>
                <a:gd name="connsiteX94" fmla="*/ 575734 w 3056467"/>
                <a:gd name="connsiteY94" fmla="*/ 749300 h 2095500"/>
                <a:gd name="connsiteX95" fmla="*/ 575734 w 3056467"/>
                <a:gd name="connsiteY95" fmla="*/ 711200 h 2095500"/>
                <a:gd name="connsiteX96" fmla="*/ 550334 w 3056467"/>
                <a:gd name="connsiteY96" fmla="*/ 711200 h 2095500"/>
                <a:gd name="connsiteX97" fmla="*/ 550334 w 3056467"/>
                <a:gd name="connsiteY97" fmla="*/ 673100 h 2095500"/>
                <a:gd name="connsiteX98" fmla="*/ 529167 w 3056467"/>
                <a:gd name="connsiteY98" fmla="*/ 673100 h 2095500"/>
                <a:gd name="connsiteX99" fmla="*/ 529167 w 3056467"/>
                <a:gd name="connsiteY99" fmla="*/ 626534 h 2095500"/>
                <a:gd name="connsiteX100" fmla="*/ 495300 w 3056467"/>
                <a:gd name="connsiteY100" fmla="*/ 626534 h 2095500"/>
                <a:gd name="connsiteX101" fmla="*/ 495300 w 3056467"/>
                <a:gd name="connsiteY101" fmla="*/ 575734 h 2095500"/>
                <a:gd name="connsiteX102" fmla="*/ 461434 w 3056467"/>
                <a:gd name="connsiteY102" fmla="*/ 575734 h 2095500"/>
                <a:gd name="connsiteX103" fmla="*/ 461434 w 3056467"/>
                <a:gd name="connsiteY103" fmla="*/ 524934 h 2095500"/>
                <a:gd name="connsiteX104" fmla="*/ 423334 w 3056467"/>
                <a:gd name="connsiteY104" fmla="*/ 524934 h 2095500"/>
                <a:gd name="connsiteX105" fmla="*/ 423334 w 3056467"/>
                <a:gd name="connsiteY105" fmla="*/ 427567 h 2095500"/>
                <a:gd name="connsiteX106" fmla="*/ 389467 w 3056467"/>
                <a:gd name="connsiteY106" fmla="*/ 427567 h 2095500"/>
                <a:gd name="connsiteX107" fmla="*/ 389467 w 3056467"/>
                <a:gd name="connsiteY107" fmla="*/ 397934 h 2095500"/>
                <a:gd name="connsiteX108" fmla="*/ 389467 w 3056467"/>
                <a:gd name="connsiteY108" fmla="*/ 397934 h 2095500"/>
                <a:gd name="connsiteX109" fmla="*/ 389467 w 3056467"/>
                <a:gd name="connsiteY109" fmla="*/ 325967 h 2095500"/>
                <a:gd name="connsiteX110" fmla="*/ 334434 w 3056467"/>
                <a:gd name="connsiteY110" fmla="*/ 325967 h 2095500"/>
                <a:gd name="connsiteX111" fmla="*/ 334434 w 3056467"/>
                <a:gd name="connsiteY111" fmla="*/ 270934 h 2095500"/>
                <a:gd name="connsiteX112" fmla="*/ 321734 w 3056467"/>
                <a:gd name="connsiteY112" fmla="*/ 283634 h 2095500"/>
                <a:gd name="connsiteX113" fmla="*/ 321734 w 3056467"/>
                <a:gd name="connsiteY113" fmla="*/ 254000 h 2095500"/>
                <a:gd name="connsiteX114" fmla="*/ 287867 w 3056467"/>
                <a:gd name="connsiteY114" fmla="*/ 254000 h 2095500"/>
                <a:gd name="connsiteX115" fmla="*/ 287867 w 3056467"/>
                <a:gd name="connsiteY115" fmla="*/ 224367 h 2095500"/>
                <a:gd name="connsiteX116" fmla="*/ 258234 w 3056467"/>
                <a:gd name="connsiteY116" fmla="*/ 224367 h 2095500"/>
                <a:gd name="connsiteX117" fmla="*/ 258234 w 3056467"/>
                <a:gd name="connsiteY117" fmla="*/ 169334 h 2095500"/>
                <a:gd name="connsiteX118" fmla="*/ 220134 w 3056467"/>
                <a:gd name="connsiteY118" fmla="*/ 169334 h 2095500"/>
                <a:gd name="connsiteX119" fmla="*/ 220134 w 3056467"/>
                <a:gd name="connsiteY119" fmla="*/ 127000 h 2095500"/>
                <a:gd name="connsiteX120" fmla="*/ 186267 w 3056467"/>
                <a:gd name="connsiteY120" fmla="*/ 127000 h 2095500"/>
                <a:gd name="connsiteX121" fmla="*/ 186267 w 3056467"/>
                <a:gd name="connsiteY121" fmla="*/ 101600 h 2095500"/>
                <a:gd name="connsiteX122" fmla="*/ 127000 w 3056467"/>
                <a:gd name="connsiteY122" fmla="*/ 101600 h 2095500"/>
                <a:gd name="connsiteX123" fmla="*/ 127000 w 3056467"/>
                <a:gd name="connsiteY123" fmla="*/ 55034 h 2095500"/>
                <a:gd name="connsiteX124" fmla="*/ 93134 w 3056467"/>
                <a:gd name="connsiteY124" fmla="*/ 55034 h 2095500"/>
                <a:gd name="connsiteX125" fmla="*/ 93134 w 3056467"/>
                <a:gd name="connsiteY125" fmla="*/ 29634 h 2095500"/>
                <a:gd name="connsiteX126" fmla="*/ 76200 w 3056467"/>
                <a:gd name="connsiteY126" fmla="*/ 29634 h 2095500"/>
                <a:gd name="connsiteX127" fmla="*/ 76200 w 3056467"/>
                <a:gd name="connsiteY127" fmla="*/ 29634 h 2095500"/>
                <a:gd name="connsiteX128" fmla="*/ 76200 w 3056467"/>
                <a:gd name="connsiteY128" fmla="*/ 29634 h 2095500"/>
                <a:gd name="connsiteX129" fmla="*/ 46567 w 3056467"/>
                <a:gd name="connsiteY129" fmla="*/ 29634 h 2095500"/>
                <a:gd name="connsiteX130" fmla="*/ 46567 w 3056467"/>
                <a:gd name="connsiteY130" fmla="*/ 29634 h 2095500"/>
                <a:gd name="connsiteX131" fmla="*/ 46567 w 3056467"/>
                <a:gd name="connsiteY131" fmla="*/ 4234 h 2095500"/>
                <a:gd name="connsiteX132" fmla="*/ 12700 w 3056467"/>
                <a:gd name="connsiteY132" fmla="*/ 4234 h 2095500"/>
                <a:gd name="connsiteX133" fmla="*/ 16934 w 3056467"/>
                <a:gd name="connsiteY133" fmla="*/ 0 h 2095500"/>
                <a:gd name="connsiteX134" fmla="*/ 0 w 3056467"/>
                <a:gd name="connsiteY134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87034 w 3056467"/>
                <a:gd name="connsiteY16" fmla="*/ 1943100 h 2095500"/>
                <a:gd name="connsiteX17" fmla="*/ 2057400 w 3056467"/>
                <a:gd name="connsiteY17" fmla="*/ 1943100 h 2095500"/>
                <a:gd name="connsiteX18" fmla="*/ 2057400 w 3056467"/>
                <a:gd name="connsiteY18" fmla="*/ 1926167 h 2095500"/>
                <a:gd name="connsiteX19" fmla="*/ 1998134 w 3056467"/>
                <a:gd name="connsiteY19" fmla="*/ 1926167 h 2095500"/>
                <a:gd name="connsiteX20" fmla="*/ 1989667 w 3056467"/>
                <a:gd name="connsiteY20" fmla="*/ 1917700 h 2095500"/>
                <a:gd name="connsiteX21" fmla="*/ 1883834 w 3056467"/>
                <a:gd name="connsiteY21" fmla="*/ 1917700 h 2095500"/>
                <a:gd name="connsiteX22" fmla="*/ 1892300 w 3056467"/>
                <a:gd name="connsiteY22" fmla="*/ 1909234 h 2095500"/>
                <a:gd name="connsiteX23" fmla="*/ 1816100 w 3056467"/>
                <a:gd name="connsiteY23" fmla="*/ 1909234 h 2095500"/>
                <a:gd name="connsiteX24" fmla="*/ 1816100 w 3056467"/>
                <a:gd name="connsiteY24" fmla="*/ 1883834 h 2095500"/>
                <a:gd name="connsiteX25" fmla="*/ 1778000 w 3056467"/>
                <a:gd name="connsiteY25" fmla="*/ 1883834 h 2095500"/>
                <a:gd name="connsiteX26" fmla="*/ 1778000 w 3056467"/>
                <a:gd name="connsiteY26" fmla="*/ 1866900 h 2095500"/>
                <a:gd name="connsiteX27" fmla="*/ 1727200 w 3056467"/>
                <a:gd name="connsiteY27" fmla="*/ 1866900 h 2095500"/>
                <a:gd name="connsiteX28" fmla="*/ 1727200 w 3056467"/>
                <a:gd name="connsiteY28" fmla="*/ 1837267 h 2095500"/>
                <a:gd name="connsiteX29" fmla="*/ 1667934 w 3056467"/>
                <a:gd name="connsiteY29" fmla="*/ 1837267 h 2095500"/>
                <a:gd name="connsiteX30" fmla="*/ 1667934 w 3056467"/>
                <a:gd name="connsiteY30" fmla="*/ 1824567 h 2095500"/>
                <a:gd name="connsiteX31" fmla="*/ 1621367 w 3056467"/>
                <a:gd name="connsiteY31" fmla="*/ 1824567 h 2095500"/>
                <a:gd name="connsiteX32" fmla="*/ 1621367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811867 h 2095500"/>
                <a:gd name="connsiteX35" fmla="*/ 1579034 w 3056467"/>
                <a:gd name="connsiteY35" fmla="*/ 1765300 h 2095500"/>
                <a:gd name="connsiteX36" fmla="*/ 1526117 w 3056467"/>
                <a:gd name="connsiteY36" fmla="*/ 1763183 h 2095500"/>
                <a:gd name="connsiteX37" fmla="*/ 1511300 w 3056467"/>
                <a:gd name="connsiteY37" fmla="*/ 1722967 h 2095500"/>
                <a:gd name="connsiteX38" fmla="*/ 1511300 w 3056467"/>
                <a:gd name="connsiteY38" fmla="*/ 1722967 h 2095500"/>
                <a:gd name="connsiteX39" fmla="*/ 1466850 w 3056467"/>
                <a:gd name="connsiteY39" fmla="*/ 1703917 h 2095500"/>
                <a:gd name="connsiteX40" fmla="*/ 1452033 w 3056467"/>
                <a:gd name="connsiteY40" fmla="*/ 1678516 h 2095500"/>
                <a:gd name="connsiteX41" fmla="*/ 1380067 w 3056467"/>
                <a:gd name="connsiteY41" fmla="*/ 1676400 h 2095500"/>
                <a:gd name="connsiteX42" fmla="*/ 1380067 w 3056467"/>
                <a:gd name="connsiteY42" fmla="*/ 1655234 h 2095500"/>
                <a:gd name="connsiteX43" fmla="*/ 1301751 w 3056467"/>
                <a:gd name="connsiteY43" fmla="*/ 1653118 h 2095500"/>
                <a:gd name="connsiteX44" fmla="*/ 1301751 w 3056467"/>
                <a:gd name="connsiteY44" fmla="*/ 1621367 h 2095500"/>
                <a:gd name="connsiteX45" fmla="*/ 1265767 w 3056467"/>
                <a:gd name="connsiteY45" fmla="*/ 1621367 h 2095500"/>
                <a:gd name="connsiteX46" fmla="*/ 1265767 w 3056467"/>
                <a:gd name="connsiteY46" fmla="*/ 1621367 h 2095500"/>
                <a:gd name="connsiteX47" fmla="*/ 1265767 w 3056467"/>
                <a:gd name="connsiteY47" fmla="*/ 1579034 h 2095500"/>
                <a:gd name="connsiteX48" fmla="*/ 1210734 w 3056467"/>
                <a:gd name="connsiteY48" fmla="*/ 1579034 h 2095500"/>
                <a:gd name="connsiteX49" fmla="*/ 1210734 w 3056467"/>
                <a:gd name="connsiteY49" fmla="*/ 1553634 h 2095500"/>
                <a:gd name="connsiteX50" fmla="*/ 1168400 w 3056467"/>
                <a:gd name="connsiteY50" fmla="*/ 1553634 h 2095500"/>
                <a:gd name="connsiteX51" fmla="*/ 1168400 w 3056467"/>
                <a:gd name="connsiteY51" fmla="*/ 1532467 h 2095500"/>
                <a:gd name="connsiteX52" fmla="*/ 1138767 w 3056467"/>
                <a:gd name="connsiteY52" fmla="*/ 1509184 h 2095500"/>
                <a:gd name="connsiteX53" fmla="*/ 1102784 w 3056467"/>
                <a:gd name="connsiteY53" fmla="*/ 1481667 h 2095500"/>
                <a:gd name="connsiteX54" fmla="*/ 1079500 w 3056467"/>
                <a:gd name="connsiteY54" fmla="*/ 1456267 h 2095500"/>
                <a:gd name="connsiteX55" fmla="*/ 1079500 w 3056467"/>
                <a:gd name="connsiteY55" fmla="*/ 1418167 h 2095500"/>
                <a:gd name="connsiteX56" fmla="*/ 1054100 w 3056467"/>
                <a:gd name="connsiteY56" fmla="*/ 1418167 h 2095500"/>
                <a:gd name="connsiteX57" fmla="*/ 1054100 w 3056467"/>
                <a:gd name="connsiteY57" fmla="*/ 1392767 h 2095500"/>
                <a:gd name="connsiteX58" fmla="*/ 1007534 w 3056467"/>
                <a:gd name="connsiteY58" fmla="*/ 1392767 h 2095500"/>
                <a:gd name="connsiteX59" fmla="*/ 1007534 w 3056467"/>
                <a:gd name="connsiteY59" fmla="*/ 1363134 h 2095500"/>
                <a:gd name="connsiteX60" fmla="*/ 1007534 w 3056467"/>
                <a:gd name="connsiteY60" fmla="*/ 1363134 h 2095500"/>
                <a:gd name="connsiteX61" fmla="*/ 1007534 w 3056467"/>
                <a:gd name="connsiteY61" fmla="*/ 1329267 h 2095500"/>
                <a:gd name="connsiteX62" fmla="*/ 973667 w 3056467"/>
                <a:gd name="connsiteY62" fmla="*/ 1329267 h 2095500"/>
                <a:gd name="connsiteX63" fmla="*/ 973667 w 3056467"/>
                <a:gd name="connsiteY63" fmla="*/ 1291167 h 2095500"/>
                <a:gd name="connsiteX64" fmla="*/ 948267 w 3056467"/>
                <a:gd name="connsiteY64" fmla="*/ 1291167 h 2095500"/>
                <a:gd name="connsiteX65" fmla="*/ 948267 w 3056467"/>
                <a:gd name="connsiteY65" fmla="*/ 1265767 h 2095500"/>
                <a:gd name="connsiteX66" fmla="*/ 918634 w 3056467"/>
                <a:gd name="connsiteY66" fmla="*/ 1265767 h 2095500"/>
                <a:gd name="connsiteX67" fmla="*/ 918634 w 3056467"/>
                <a:gd name="connsiteY67" fmla="*/ 1236134 h 2095500"/>
                <a:gd name="connsiteX68" fmla="*/ 897467 w 3056467"/>
                <a:gd name="connsiteY68" fmla="*/ 1236134 h 2095500"/>
                <a:gd name="connsiteX69" fmla="*/ 897467 w 3056467"/>
                <a:gd name="connsiteY69" fmla="*/ 1202267 h 2095500"/>
                <a:gd name="connsiteX70" fmla="*/ 859367 w 3056467"/>
                <a:gd name="connsiteY70" fmla="*/ 1202267 h 2095500"/>
                <a:gd name="connsiteX71" fmla="*/ 859367 w 3056467"/>
                <a:gd name="connsiteY71" fmla="*/ 1151467 h 2095500"/>
                <a:gd name="connsiteX72" fmla="*/ 838200 w 3056467"/>
                <a:gd name="connsiteY72" fmla="*/ 1151467 h 2095500"/>
                <a:gd name="connsiteX73" fmla="*/ 838200 w 3056467"/>
                <a:gd name="connsiteY73" fmla="*/ 1151467 h 2095500"/>
                <a:gd name="connsiteX74" fmla="*/ 838200 w 3056467"/>
                <a:gd name="connsiteY74" fmla="*/ 1109134 h 2095500"/>
                <a:gd name="connsiteX75" fmla="*/ 817034 w 3056467"/>
                <a:gd name="connsiteY75" fmla="*/ 1109134 h 2095500"/>
                <a:gd name="connsiteX76" fmla="*/ 817034 w 3056467"/>
                <a:gd name="connsiteY76" fmla="*/ 1079500 h 2095500"/>
                <a:gd name="connsiteX77" fmla="*/ 804334 w 3056467"/>
                <a:gd name="connsiteY77" fmla="*/ 1066800 h 2095500"/>
                <a:gd name="connsiteX78" fmla="*/ 787400 w 3056467"/>
                <a:gd name="connsiteY78" fmla="*/ 1066800 h 2095500"/>
                <a:gd name="connsiteX79" fmla="*/ 787400 w 3056467"/>
                <a:gd name="connsiteY79" fmla="*/ 1066800 h 2095500"/>
                <a:gd name="connsiteX80" fmla="*/ 762000 w 3056467"/>
                <a:gd name="connsiteY80" fmla="*/ 1041400 h 2095500"/>
                <a:gd name="connsiteX81" fmla="*/ 728133 w 3056467"/>
                <a:gd name="connsiteY81" fmla="*/ 1030817 h 2095500"/>
                <a:gd name="connsiteX82" fmla="*/ 713317 w 3056467"/>
                <a:gd name="connsiteY82" fmla="*/ 1011767 h 2095500"/>
                <a:gd name="connsiteX83" fmla="*/ 706967 w 3056467"/>
                <a:gd name="connsiteY83" fmla="*/ 977900 h 2095500"/>
                <a:gd name="connsiteX84" fmla="*/ 694267 w 3056467"/>
                <a:gd name="connsiteY84" fmla="*/ 977900 h 2095500"/>
                <a:gd name="connsiteX85" fmla="*/ 694267 w 3056467"/>
                <a:gd name="connsiteY85" fmla="*/ 939800 h 2095500"/>
                <a:gd name="connsiteX86" fmla="*/ 681567 w 3056467"/>
                <a:gd name="connsiteY86" fmla="*/ 939800 h 2095500"/>
                <a:gd name="connsiteX87" fmla="*/ 681567 w 3056467"/>
                <a:gd name="connsiteY87" fmla="*/ 905934 h 2095500"/>
                <a:gd name="connsiteX88" fmla="*/ 668867 w 3056467"/>
                <a:gd name="connsiteY88" fmla="*/ 905934 h 2095500"/>
                <a:gd name="connsiteX89" fmla="*/ 643467 w 3056467"/>
                <a:gd name="connsiteY89" fmla="*/ 880534 h 2095500"/>
                <a:gd name="connsiteX90" fmla="*/ 643467 w 3056467"/>
                <a:gd name="connsiteY90" fmla="*/ 842434 h 2095500"/>
                <a:gd name="connsiteX91" fmla="*/ 592667 w 3056467"/>
                <a:gd name="connsiteY91" fmla="*/ 842434 h 2095500"/>
                <a:gd name="connsiteX92" fmla="*/ 592667 w 3056467"/>
                <a:gd name="connsiteY92" fmla="*/ 800100 h 2095500"/>
                <a:gd name="connsiteX93" fmla="*/ 592667 w 3056467"/>
                <a:gd name="connsiteY93" fmla="*/ 749300 h 2095500"/>
                <a:gd name="connsiteX94" fmla="*/ 575734 w 3056467"/>
                <a:gd name="connsiteY94" fmla="*/ 749300 h 2095500"/>
                <a:gd name="connsiteX95" fmla="*/ 575734 w 3056467"/>
                <a:gd name="connsiteY95" fmla="*/ 711200 h 2095500"/>
                <a:gd name="connsiteX96" fmla="*/ 550334 w 3056467"/>
                <a:gd name="connsiteY96" fmla="*/ 711200 h 2095500"/>
                <a:gd name="connsiteX97" fmla="*/ 550334 w 3056467"/>
                <a:gd name="connsiteY97" fmla="*/ 673100 h 2095500"/>
                <a:gd name="connsiteX98" fmla="*/ 529167 w 3056467"/>
                <a:gd name="connsiteY98" fmla="*/ 673100 h 2095500"/>
                <a:gd name="connsiteX99" fmla="*/ 529167 w 3056467"/>
                <a:gd name="connsiteY99" fmla="*/ 626534 h 2095500"/>
                <a:gd name="connsiteX100" fmla="*/ 495300 w 3056467"/>
                <a:gd name="connsiteY100" fmla="*/ 626534 h 2095500"/>
                <a:gd name="connsiteX101" fmla="*/ 495300 w 3056467"/>
                <a:gd name="connsiteY101" fmla="*/ 575734 h 2095500"/>
                <a:gd name="connsiteX102" fmla="*/ 461434 w 3056467"/>
                <a:gd name="connsiteY102" fmla="*/ 575734 h 2095500"/>
                <a:gd name="connsiteX103" fmla="*/ 461434 w 3056467"/>
                <a:gd name="connsiteY103" fmla="*/ 524934 h 2095500"/>
                <a:gd name="connsiteX104" fmla="*/ 423334 w 3056467"/>
                <a:gd name="connsiteY104" fmla="*/ 524934 h 2095500"/>
                <a:gd name="connsiteX105" fmla="*/ 423334 w 3056467"/>
                <a:gd name="connsiteY105" fmla="*/ 427567 h 2095500"/>
                <a:gd name="connsiteX106" fmla="*/ 389467 w 3056467"/>
                <a:gd name="connsiteY106" fmla="*/ 427567 h 2095500"/>
                <a:gd name="connsiteX107" fmla="*/ 389467 w 3056467"/>
                <a:gd name="connsiteY107" fmla="*/ 397934 h 2095500"/>
                <a:gd name="connsiteX108" fmla="*/ 389467 w 3056467"/>
                <a:gd name="connsiteY108" fmla="*/ 397934 h 2095500"/>
                <a:gd name="connsiteX109" fmla="*/ 389467 w 3056467"/>
                <a:gd name="connsiteY109" fmla="*/ 325967 h 2095500"/>
                <a:gd name="connsiteX110" fmla="*/ 334434 w 3056467"/>
                <a:gd name="connsiteY110" fmla="*/ 325967 h 2095500"/>
                <a:gd name="connsiteX111" fmla="*/ 334434 w 3056467"/>
                <a:gd name="connsiteY111" fmla="*/ 270934 h 2095500"/>
                <a:gd name="connsiteX112" fmla="*/ 321734 w 3056467"/>
                <a:gd name="connsiteY112" fmla="*/ 283634 h 2095500"/>
                <a:gd name="connsiteX113" fmla="*/ 321734 w 3056467"/>
                <a:gd name="connsiteY113" fmla="*/ 254000 h 2095500"/>
                <a:gd name="connsiteX114" fmla="*/ 287867 w 3056467"/>
                <a:gd name="connsiteY114" fmla="*/ 254000 h 2095500"/>
                <a:gd name="connsiteX115" fmla="*/ 287867 w 3056467"/>
                <a:gd name="connsiteY115" fmla="*/ 224367 h 2095500"/>
                <a:gd name="connsiteX116" fmla="*/ 258234 w 3056467"/>
                <a:gd name="connsiteY116" fmla="*/ 224367 h 2095500"/>
                <a:gd name="connsiteX117" fmla="*/ 258234 w 3056467"/>
                <a:gd name="connsiteY117" fmla="*/ 169334 h 2095500"/>
                <a:gd name="connsiteX118" fmla="*/ 220134 w 3056467"/>
                <a:gd name="connsiteY118" fmla="*/ 169334 h 2095500"/>
                <a:gd name="connsiteX119" fmla="*/ 220134 w 3056467"/>
                <a:gd name="connsiteY119" fmla="*/ 127000 h 2095500"/>
                <a:gd name="connsiteX120" fmla="*/ 186267 w 3056467"/>
                <a:gd name="connsiteY120" fmla="*/ 127000 h 2095500"/>
                <a:gd name="connsiteX121" fmla="*/ 186267 w 3056467"/>
                <a:gd name="connsiteY121" fmla="*/ 101600 h 2095500"/>
                <a:gd name="connsiteX122" fmla="*/ 127000 w 3056467"/>
                <a:gd name="connsiteY122" fmla="*/ 101600 h 2095500"/>
                <a:gd name="connsiteX123" fmla="*/ 127000 w 3056467"/>
                <a:gd name="connsiteY123" fmla="*/ 55034 h 2095500"/>
                <a:gd name="connsiteX124" fmla="*/ 93134 w 3056467"/>
                <a:gd name="connsiteY124" fmla="*/ 55034 h 2095500"/>
                <a:gd name="connsiteX125" fmla="*/ 93134 w 3056467"/>
                <a:gd name="connsiteY125" fmla="*/ 29634 h 2095500"/>
                <a:gd name="connsiteX126" fmla="*/ 76200 w 3056467"/>
                <a:gd name="connsiteY126" fmla="*/ 29634 h 2095500"/>
                <a:gd name="connsiteX127" fmla="*/ 76200 w 3056467"/>
                <a:gd name="connsiteY127" fmla="*/ 29634 h 2095500"/>
                <a:gd name="connsiteX128" fmla="*/ 76200 w 3056467"/>
                <a:gd name="connsiteY128" fmla="*/ 29634 h 2095500"/>
                <a:gd name="connsiteX129" fmla="*/ 46567 w 3056467"/>
                <a:gd name="connsiteY129" fmla="*/ 29634 h 2095500"/>
                <a:gd name="connsiteX130" fmla="*/ 46567 w 3056467"/>
                <a:gd name="connsiteY130" fmla="*/ 29634 h 2095500"/>
                <a:gd name="connsiteX131" fmla="*/ 46567 w 3056467"/>
                <a:gd name="connsiteY131" fmla="*/ 4234 h 2095500"/>
                <a:gd name="connsiteX132" fmla="*/ 12700 w 3056467"/>
                <a:gd name="connsiteY132" fmla="*/ 4234 h 2095500"/>
                <a:gd name="connsiteX133" fmla="*/ 16934 w 3056467"/>
                <a:gd name="connsiteY133" fmla="*/ 0 h 2095500"/>
                <a:gd name="connsiteX134" fmla="*/ 0 w 3056467"/>
                <a:gd name="connsiteY134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57400 w 3056467"/>
                <a:gd name="connsiteY16" fmla="*/ 1943100 h 2095500"/>
                <a:gd name="connsiteX17" fmla="*/ 2057400 w 3056467"/>
                <a:gd name="connsiteY17" fmla="*/ 1926167 h 2095500"/>
                <a:gd name="connsiteX18" fmla="*/ 1998134 w 3056467"/>
                <a:gd name="connsiteY18" fmla="*/ 1926167 h 2095500"/>
                <a:gd name="connsiteX19" fmla="*/ 1989667 w 3056467"/>
                <a:gd name="connsiteY19" fmla="*/ 1917700 h 2095500"/>
                <a:gd name="connsiteX20" fmla="*/ 1883834 w 3056467"/>
                <a:gd name="connsiteY20" fmla="*/ 1917700 h 2095500"/>
                <a:gd name="connsiteX21" fmla="*/ 1892300 w 3056467"/>
                <a:gd name="connsiteY21" fmla="*/ 1909234 h 2095500"/>
                <a:gd name="connsiteX22" fmla="*/ 1816100 w 3056467"/>
                <a:gd name="connsiteY22" fmla="*/ 1909234 h 2095500"/>
                <a:gd name="connsiteX23" fmla="*/ 1816100 w 3056467"/>
                <a:gd name="connsiteY23" fmla="*/ 1883834 h 2095500"/>
                <a:gd name="connsiteX24" fmla="*/ 1778000 w 3056467"/>
                <a:gd name="connsiteY24" fmla="*/ 1883834 h 2095500"/>
                <a:gd name="connsiteX25" fmla="*/ 1778000 w 3056467"/>
                <a:gd name="connsiteY25" fmla="*/ 1866900 h 2095500"/>
                <a:gd name="connsiteX26" fmla="*/ 1727200 w 3056467"/>
                <a:gd name="connsiteY26" fmla="*/ 1866900 h 2095500"/>
                <a:gd name="connsiteX27" fmla="*/ 1727200 w 3056467"/>
                <a:gd name="connsiteY27" fmla="*/ 1837267 h 2095500"/>
                <a:gd name="connsiteX28" fmla="*/ 1667934 w 3056467"/>
                <a:gd name="connsiteY28" fmla="*/ 1837267 h 2095500"/>
                <a:gd name="connsiteX29" fmla="*/ 1667934 w 3056467"/>
                <a:gd name="connsiteY29" fmla="*/ 1824567 h 2095500"/>
                <a:gd name="connsiteX30" fmla="*/ 1621367 w 3056467"/>
                <a:gd name="connsiteY30" fmla="*/ 1824567 h 2095500"/>
                <a:gd name="connsiteX31" fmla="*/ 1621367 w 3056467"/>
                <a:gd name="connsiteY31" fmla="*/ 1811867 h 2095500"/>
                <a:gd name="connsiteX32" fmla="*/ 1579034 w 3056467"/>
                <a:gd name="connsiteY32" fmla="*/ 1811867 h 2095500"/>
                <a:gd name="connsiteX33" fmla="*/ 1579034 w 3056467"/>
                <a:gd name="connsiteY33" fmla="*/ 1811867 h 2095500"/>
                <a:gd name="connsiteX34" fmla="*/ 1579034 w 3056467"/>
                <a:gd name="connsiteY34" fmla="*/ 1765300 h 2095500"/>
                <a:gd name="connsiteX35" fmla="*/ 1526117 w 3056467"/>
                <a:gd name="connsiteY35" fmla="*/ 1763183 h 2095500"/>
                <a:gd name="connsiteX36" fmla="*/ 1511300 w 3056467"/>
                <a:gd name="connsiteY36" fmla="*/ 1722967 h 2095500"/>
                <a:gd name="connsiteX37" fmla="*/ 1511300 w 3056467"/>
                <a:gd name="connsiteY37" fmla="*/ 1722967 h 2095500"/>
                <a:gd name="connsiteX38" fmla="*/ 1466850 w 3056467"/>
                <a:gd name="connsiteY38" fmla="*/ 1703917 h 2095500"/>
                <a:gd name="connsiteX39" fmla="*/ 1452033 w 3056467"/>
                <a:gd name="connsiteY39" fmla="*/ 1678516 h 2095500"/>
                <a:gd name="connsiteX40" fmla="*/ 1380067 w 3056467"/>
                <a:gd name="connsiteY40" fmla="*/ 1676400 h 2095500"/>
                <a:gd name="connsiteX41" fmla="*/ 1380067 w 3056467"/>
                <a:gd name="connsiteY41" fmla="*/ 1655234 h 2095500"/>
                <a:gd name="connsiteX42" fmla="*/ 1301751 w 3056467"/>
                <a:gd name="connsiteY42" fmla="*/ 1653118 h 2095500"/>
                <a:gd name="connsiteX43" fmla="*/ 1301751 w 3056467"/>
                <a:gd name="connsiteY43" fmla="*/ 1621367 h 2095500"/>
                <a:gd name="connsiteX44" fmla="*/ 1265767 w 3056467"/>
                <a:gd name="connsiteY44" fmla="*/ 1621367 h 2095500"/>
                <a:gd name="connsiteX45" fmla="*/ 1265767 w 3056467"/>
                <a:gd name="connsiteY45" fmla="*/ 1621367 h 2095500"/>
                <a:gd name="connsiteX46" fmla="*/ 1265767 w 3056467"/>
                <a:gd name="connsiteY46" fmla="*/ 1579034 h 2095500"/>
                <a:gd name="connsiteX47" fmla="*/ 1210734 w 3056467"/>
                <a:gd name="connsiteY47" fmla="*/ 1579034 h 2095500"/>
                <a:gd name="connsiteX48" fmla="*/ 1210734 w 3056467"/>
                <a:gd name="connsiteY48" fmla="*/ 1553634 h 2095500"/>
                <a:gd name="connsiteX49" fmla="*/ 1168400 w 3056467"/>
                <a:gd name="connsiteY49" fmla="*/ 1553634 h 2095500"/>
                <a:gd name="connsiteX50" fmla="*/ 1168400 w 3056467"/>
                <a:gd name="connsiteY50" fmla="*/ 1532467 h 2095500"/>
                <a:gd name="connsiteX51" fmla="*/ 1138767 w 3056467"/>
                <a:gd name="connsiteY51" fmla="*/ 1509184 h 2095500"/>
                <a:gd name="connsiteX52" fmla="*/ 1102784 w 3056467"/>
                <a:gd name="connsiteY52" fmla="*/ 1481667 h 2095500"/>
                <a:gd name="connsiteX53" fmla="*/ 1079500 w 3056467"/>
                <a:gd name="connsiteY53" fmla="*/ 1456267 h 2095500"/>
                <a:gd name="connsiteX54" fmla="*/ 1079500 w 3056467"/>
                <a:gd name="connsiteY54" fmla="*/ 1418167 h 2095500"/>
                <a:gd name="connsiteX55" fmla="*/ 1054100 w 3056467"/>
                <a:gd name="connsiteY55" fmla="*/ 1418167 h 2095500"/>
                <a:gd name="connsiteX56" fmla="*/ 1054100 w 3056467"/>
                <a:gd name="connsiteY56" fmla="*/ 1392767 h 2095500"/>
                <a:gd name="connsiteX57" fmla="*/ 1007534 w 3056467"/>
                <a:gd name="connsiteY57" fmla="*/ 1392767 h 2095500"/>
                <a:gd name="connsiteX58" fmla="*/ 1007534 w 3056467"/>
                <a:gd name="connsiteY58" fmla="*/ 1363134 h 2095500"/>
                <a:gd name="connsiteX59" fmla="*/ 1007534 w 3056467"/>
                <a:gd name="connsiteY59" fmla="*/ 1363134 h 2095500"/>
                <a:gd name="connsiteX60" fmla="*/ 1007534 w 3056467"/>
                <a:gd name="connsiteY60" fmla="*/ 1329267 h 2095500"/>
                <a:gd name="connsiteX61" fmla="*/ 973667 w 3056467"/>
                <a:gd name="connsiteY61" fmla="*/ 1329267 h 2095500"/>
                <a:gd name="connsiteX62" fmla="*/ 973667 w 3056467"/>
                <a:gd name="connsiteY62" fmla="*/ 1291167 h 2095500"/>
                <a:gd name="connsiteX63" fmla="*/ 948267 w 3056467"/>
                <a:gd name="connsiteY63" fmla="*/ 1291167 h 2095500"/>
                <a:gd name="connsiteX64" fmla="*/ 948267 w 3056467"/>
                <a:gd name="connsiteY64" fmla="*/ 1265767 h 2095500"/>
                <a:gd name="connsiteX65" fmla="*/ 918634 w 3056467"/>
                <a:gd name="connsiteY65" fmla="*/ 1265767 h 2095500"/>
                <a:gd name="connsiteX66" fmla="*/ 918634 w 3056467"/>
                <a:gd name="connsiteY66" fmla="*/ 1236134 h 2095500"/>
                <a:gd name="connsiteX67" fmla="*/ 897467 w 3056467"/>
                <a:gd name="connsiteY67" fmla="*/ 1236134 h 2095500"/>
                <a:gd name="connsiteX68" fmla="*/ 897467 w 3056467"/>
                <a:gd name="connsiteY68" fmla="*/ 1202267 h 2095500"/>
                <a:gd name="connsiteX69" fmla="*/ 859367 w 3056467"/>
                <a:gd name="connsiteY69" fmla="*/ 1202267 h 2095500"/>
                <a:gd name="connsiteX70" fmla="*/ 859367 w 3056467"/>
                <a:gd name="connsiteY70" fmla="*/ 1151467 h 2095500"/>
                <a:gd name="connsiteX71" fmla="*/ 838200 w 3056467"/>
                <a:gd name="connsiteY71" fmla="*/ 1151467 h 2095500"/>
                <a:gd name="connsiteX72" fmla="*/ 838200 w 3056467"/>
                <a:gd name="connsiteY72" fmla="*/ 1151467 h 2095500"/>
                <a:gd name="connsiteX73" fmla="*/ 838200 w 3056467"/>
                <a:gd name="connsiteY73" fmla="*/ 1109134 h 2095500"/>
                <a:gd name="connsiteX74" fmla="*/ 817034 w 3056467"/>
                <a:gd name="connsiteY74" fmla="*/ 1109134 h 2095500"/>
                <a:gd name="connsiteX75" fmla="*/ 817034 w 3056467"/>
                <a:gd name="connsiteY75" fmla="*/ 1079500 h 2095500"/>
                <a:gd name="connsiteX76" fmla="*/ 804334 w 3056467"/>
                <a:gd name="connsiteY76" fmla="*/ 1066800 h 2095500"/>
                <a:gd name="connsiteX77" fmla="*/ 787400 w 3056467"/>
                <a:gd name="connsiteY77" fmla="*/ 1066800 h 2095500"/>
                <a:gd name="connsiteX78" fmla="*/ 787400 w 3056467"/>
                <a:gd name="connsiteY78" fmla="*/ 1066800 h 2095500"/>
                <a:gd name="connsiteX79" fmla="*/ 762000 w 3056467"/>
                <a:gd name="connsiteY79" fmla="*/ 1041400 h 2095500"/>
                <a:gd name="connsiteX80" fmla="*/ 728133 w 3056467"/>
                <a:gd name="connsiteY80" fmla="*/ 1030817 h 2095500"/>
                <a:gd name="connsiteX81" fmla="*/ 713317 w 3056467"/>
                <a:gd name="connsiteY81" fmla="*/ 1011767 h 2095500"/>
                <a:gd name="connsiteX82" fmla="*/ 706967 w 3056467"/>
                <a:gd name="connsiteY82" fmla="*/ 977900 h 2095500"/>
                <a:gd name="connsiteX83" fmla="*/ 694267 w 3056467"/>
                <a:gd name="connsiteY83" fmla="*/ 977900 h 2095500"/>
                <a:gd name="connsiteX84" fmla="*/ 694267 w 3056467"/>
                <a:gd name="connsiteY84" fmla="*/ 939800 h 2095500"/>
                <a:gd name="connsiteX85" fmla="*/ 681567 w 3056467"/>
                <a:gd name="connsiteY85" fmla="*/ 939800 h 2095500"/>
                <a:gd name="connsiteX86" fmla="*/ 681567 w 3056467"/>
                <a:gd name="connsiteY86" fmla="*/ 905934 h 2095500"/>
                <a:gd name="connsiteX87" fmla="*/ 668867 w 3056467"/>
                <a:gd name="connsiteY87" fmla="*/ 905934 h 2095500"/>
                <a:gd name="connsiteX88" fmla="*/ 643467 w 3056467"/>
                <a:gd name="connsiteY88" fmla="*/ 880534 h 2095500"/>
                <a:gd name="connsiteX89" fmla="*/ 643467 w 3056467"/>
                <a:gd name="connsiteY89" fmla="*/ 842434 h 2095500"/>
                <a:gd name="connsiteX90" fmla="*/ 592667 w 3056467"/>
                <a:gd name="connsiteY90" fmla="*/ 842434 h 2095500"/>
                <a:gd name="connsiteX91" fmla="*/ 592667 w 3056467"/>
                <a:gd name="connsiteY91" fmla="*/ 800100 h 2095500"/>
                <a:gd name="connsiteX92" fmla="*/ 592667 w 3056467"/>
                <a:gd name="connsiteY92" fmla="*/ 749300 h 2095500"/>
                <a:gd name="connsiteX93" fmla="*/ 575734 w 3056467"/>
                <a:gd name="connsiteY93" fmla="*/ 749300 h 2095500"/>
                <a:gd name="connsiteX94" fmla="*/ 575734 w 3056467"/>
                <a:gd name="connsiteY94" fmla="*/ 711200 h 2095500"/>
                <a:gd name="connsiteX95" fmla="*/ 550334 w 3056467"/>
                <a:gd name="connsiteY95" fmla="*/ 711200 h 2095500"/>
                <a:gd name="connsiteX96" fmla="*/ 550334 w 3056467"/>
                <a:gd name="connsiteY96" fmla="*/ 673100 h 2095500"/>
                <a:gd name="connsiteX97" fmla="*/ 529167 w 3056467"/>
                <a:gd name="connsiteY97" fmla="*/ 673100 h 2095500"/>
                <a:gd name="connsiteX98" fmla="*/ 529167 w 3056467"/>
                <a:gd name="connsiteY98" fmla="*/ 626534 h 2095500"/>
                <a:gd name="connsiteX99" fmla="*/ 495300 w 3056467"/>
                <a:gd name="connsiteY99" fmla="*/ 626534 h 2095500"/>
                <a:gd name="connsiteX100" fmla="*/ 495300 w 3056467"/>
                <a:gd name="connsiteY100" fmla="*/ 575734 h 2095500"/>
                <a:gd name="connsiteX101" fmla="*/ 461434 w 3056467"/>
                <a:gd name="connsiteY101" fmla="*/ 575734 h 2095500"/>
                <a:gd name="connsiteX102" fmla="*/ 461434 w 3056467"/>
                <a:gd name="connsiteY102" fmla="*/ 524934 h 2095500"/>
                <a:gd name="connsiteX103" fmla="*/ 423334 w 3056467"/>
                <a:gd name="connsiteY103" fmla="*/ 524934 h 2095500"/>
                <a:gd name="connsiteX104" fmla="*/ 423334 w 3056467"/>
                <a:gd name="connsiteY104" fmla="*/ 427567 h 2095500"/>
                <a:gd name="connsiteX105" fmla="*/ 389467 w 3056467"/>
                <a:gd name="connsiteY105" fmla="*/ 427567 h 2095500"/>
                <a:gd name="connsiteX106" fmla="*/ 389467 w 3056467"/>
                <a:gd name="connsiteY106" fmla="*/ 397934 h 2095500"/>
                <a:gd name="connsiteX107" fmla="*/ 389467 w 3056467"/>
                <a:gd name="connsiteY107" fmla="*/ 397934 h 2095500"/>
                <a:gd name="connsiteX108" fmla="*/ 389467 w 3056467"/>
                <a:gd name="connsiteY108" fmla="*/ 325967 h 2095500"/>
                <a:gd name="connsiteX109" fmla="*/ 334434 w 3056467"/>
                <a:gd name="connsiteY109" fmla="*/ 325967 h 2095500"/>
                <a:gd name="connsiteX110" fmla="*/ 334434 w 3056467"/>
                <a:gd name="connsiteY110" fmla="*/ 270934 h 2095500"/>
                <a:gd name="connsiteX111" fmla="*/ 321734 w 3056467"/>
                <a:gd name="connsiteY111" fmla="*/ 283634 h 2095500"/>
                <a:gd name="connsiteX112" fmla="*/ 321734 w 3056467"/>
                <a:gd name="connsiteY112" fmla="*/ 254000 h 2095500"/>
                <a:gd name="connsiteX113" fmla="*/ 287867 w 3056467"/>
                <a:gd name="connsiteY113" fmla="*/ 254000 h 2095500"/>
                <a:gd name="connsiteX114" fmla="*/ 287867 w 3056467"/>
                <a:gd name="connsiteY114" fmla="*/ 224367 h 2095500"/>
                <a:gd name="connsiteX115" fmla="*/ 258234 w 3056467"/>
                <a:gd name="connsiteY115" fmla="*/ 224367 h 2095500"/>
                <a:gd name="connsiteX116" fmla="*/ 258234 w 3056467"/>
                <a:gd name="connsiteY116" fmla="*/ 169334 h 2095500"/>
                <a:gd name="connsiteX117" fmla="*/ 220134 w 3056467"/>
                <a:gd name="connsiteY117" fmla="*/ 169334 h 2095500"/>
                <a:gd name="connsiteX118" fmla="*/ 220134 w 3056467"/>
                <a:gd name="connsiteY118" fmla="*/ 127000 h 2095500"/>
                <a:gd name="connsiteX119" fmla="*/ 186267 w 3056467"/>
                <a:gd name="connsiteY119" fmla="*/ 127000 h 2095500"/>
                <a:gd name="connsiteX120" fmla="*/ 186267 w 3056467"/>
                <a:gd name="connsiteY120" fmla="*/ 101600 h 2095500"/>
                <a:gd name="connsiteX121" fmla="*/ 127000 w 3056467"/>
                <a:gd name="connsiteY121" fmla="*/ 101600 h 2095500"/>
                <a:gd name="connsiteX122" fmla="*/ 127000 w 3056467"/>
                <a:gd name="connsiteY122" fmla="*/ 55034 h 2095500"/>
                <a:gd name="connsiteX123" fmla="*/ 93134 w 3056467"/>
                <a:gd name="connsiteY123" fmla="*/ 55034 h 2095500"/>
                <a:gd name="connsiteX124" fmla="*/ 93134 w 3056467"/>
                <a:gd name="connsiteY124" fmla="*/ 29634 h 2095500"/>
                <a:gd name="connsiteX125" fmla="*/ 76200 w 3056467"/>
                <a:gd name="connsiteY125" fmla="*/ 29634 h 2095500"/>
                <a:gd name="connsiteX126" fmla="*/ 76200 w 3056467"/>
                <a:gd name="connsiteY126" fmla="*/ 29634 h 2095500"/>
                <a:gd name="connsiteX127" fmla="*/ 76200 w 3056467"/>
                <a:gd name="connsiteY127" fmla="*/ 29634 h 2095500"/>
                <a:gd name="connsiteX128" fmla="*/ 46567 w 3056467"/>
                <a:gd name="connsiteY128" fmla="*/ 29634 h 2095500"/>
                <a:gd name="connsiteX129" fmla="*/ 46567 w 3056467"/>
                <a:gd name="connsiteY129" fmla="*/ 29634 h 2095500"/>
                <a:gd name="connsiteX130" fmla="*/ 46567 w 3056467"/>
                <a:gd name="connsiteY130" fmla="*/ 4234 h 2095500"/>
                <a:gd name="connsiteX131" fmla="*/ 12700 w 3056467"/>
                <a:gd name="connsiteY131" fmla="*/ 4234 h 2095500"/>
                <a:gd name="connsiteX132" fmla="*/ 16934 w 3056467"/>
                <a:gd name="connsiteY132" fmla="*/ 0 h 2095500"/>
                <a:gd name="connsiteX133" fmla="*/ 0 w 3056467"/>
                <a:gd name="connsiteY133" fmla="*/ 0 h 2095500"/>
                <a:gd name="connsiteX0" fmla="*/ 3056467 w 3056467"/>
                <a:gd name="connsiteY0" fmla="*/ 2095500 h 2095500"/>
                <a:gd name="connsiteX1" fmla="*/ 2865967 w 3056467"/>
                <a:gd name="connsiteY1" fmla="*/ 2095500 h 2095500"/>
                <a:gd name="connsiteX2" fmla="*/ 2865967 w 3056467"/>
                <a:gd name="connsiteY2" fmla="*/ 2040467 h 2095500"/>
                <a:gd name="connsiteX3" fmla="*/ 2379134 w 3056467"/>
                <a:gd name="connsiteY3" fmla="*/ 2040467 h 2095500"/>
                <a:gd name="connsiteX4" fmla="*/ 2379134 w 3056467"/>
                <a:gd name="connsiteY4" fmla="*/ 2027767 h 2095500"/>
                <a:gd name="connsiteX5" fmla="*/ 2311400 w 3056467"/>
                <a:gd name="connsiteY5" fmla="*/ 2027767 h 2095500"/>
                <a:gd name="connsiteX6" fmla="*/ 2311400 w 3056467"/>
                <a:gd name="connsiteY6" fmla="*/ 2027767 h 2095500"/>
                <a:gd name="connsiteX7" fmla="*/ 2311400 w 3056467"/>
                <a:gd name="connsiteY7" fmla="*/ 2015067 h 2095500"/>
                <a:gd name="connsiteX8" fmla="*/ 2247900 w 3056467"/>
                <a:gd name="connsiteY8" fmla="*/ 2015067 h 2095500"/>
                <a:gd name="connsiteX9" fmla="*/ 2247900 w 3056467"/>
                <a:gd name="connsiteY9" fmla="*/ 1993900 h 2095500"/>
                <a:gd name="connsiteX10" fmla="*/ 2205567 w 3056467"/>
                <a:gd name="connsiteY10" fmla="*/ 1993900 h 2095500"/>
                <a:gd name="connsiteX11" fmla="*/ 2159000 w 3056467"/>
                <a:gd name="connsiteY11" fmla="*/ 1993900 h 2095500"/>
                <a:gd name="connsiteX12" fmla="*/ 2159000 w 3056467"/>
                <a:gd name="connsiteY12" fmla="*/ 1968500 h 2095500"/>
                <a:gd name="connsiteX13" fmla="*/ 2116667 w 3056467"/>
                <a:gd name="connsiteY13" fmla="*/ 1968500 h 2095500"/>
                <a:gd name="connsiteX14" fmla="*/ 2116667 w 3056467"/>
                <a:gd name="connsiteY14" fmla="*/ 1951567 h 2095500"/>
                <a:gd name="connsiteX15" fmla="*/ 2078567 w 3056467"/>
                <a:gd name="connsiteY15" fmla="*/ 1951567 h 2095500"/>
                <a:gd name="connsiteX16" fmla="*/ 2057400 w 3056467"/>
                <a:gd name="connsiteY16" fmla="*/ 1943100 h 2095500"/>
                <a:gd name="connsiteX17" fmla="*/ 2057400 w 3056467"/>
                <a:gd name="connsiteY17" fmla="*/ 1926167 h 2095500"/>
                <a:gd name="connsiteX18" fmla="*/ 1998134 w 3056467"/>
                <a:gd name="connsiteY18" fmla="*/ 1926167 h 2095500"/>
                <a:gd name="connsiteX19" fmla="*/ 1989667 w 3056467"/>
                <a:gd name="connsiteY19" fmla="*/ 1917700 h 2095500"/>
                <a:gd name="connsiteX20" fmla="*/ 1883834 w 3056467"/>
                <a:gd name="connsiteY20" fmla="*/ 1917700 h 2095500"/>
                <a:gd name="connsiteX21" fmla="*/ 1816100 w 3056467"/>
                <a:gd name="connsiteY21" fmla="*/ 1909234 h 2095500"/>
                <a:gd name="connsiteX22" fmla="*/ 1816100 w 3056467"/>
                <a:gd name="connsiteY22" fmla="*/ 1883834 h 2095500"/>
                <a:gd name="connsiteX23" fmla="*/ 1778000 w 3056467"/>
                <a:gd name="connsiteY23" fmla="*/ 1883834 h 2095500"/>
                <a:gd name="connsiteX24" fmla="*/ 1778000 w 3056467"/>
                <a:gd name="connsiteY24" fmla="*/ 1866900 h 2095500"/>
                <a:gd name="connsiteX25" fmla="*/ 1727200 w 3056467"/>
                <a:gd name="connsiteY25" fmla="*/ 1866900 h 2095500"/>
                <a:gd name="connsiteX26" fmla="*/ 1727200 w 3056467"/>
                <a:gd name="connsiteY26" fmla="*/ 1837267 h 2095500"/>
                <a:gd name="connsiteX27" fmla="*/ 1667934 w 3056467"/>
                <a:gd name="connsiteY27" fmla="*/ 1837267 h 2095500"/>
                <a:gd name="connsiteX28" fmla="*/ 1667934 w 3056467"/>
                <a:gd name="connsiteY28" fmla="*/ 1824567 h 2095500"/>
                <a:gd name="connsiteX29" fmla="*/ 1621367 w 3056467"/>
                <a:gd name="connsiteY29" fmla="*/ 1824567 h 2095500"/>
                <a:gd name="connsiteX30" fmla="*/ 1621367 w 3056467"/>
                <a:gd name="connsiteY30" fmla="*/ 1811867 h 2095500"/>
                <a:gd name="connsiteX31" fmla="*/ 1579034 w 3056467"/>
                <a:gd name="connsiteY31" fmla="*/ 1811867 h 2095500"/>
                <a:gd name="connsiteX32" fmla="*/ 1579034 w 3056467"/>
                <a:gd name="connsiteY32" fmla="*/ 1811867 h 2095500"/>
                <a:gd name="connsiteX33" fmla="*/ 1579034 w 3056467"/>
                <a:gd name="connsiteY33" fmla="*/ 1765300 h 2095500"/>
                <a:gd name="connsiteX34" fmla="*/ 1526117 w 3056467"/>
                <a:gd name="connsiteY34" fmla="*/ 1763183 h 2095500"/>
                <a:gd name="connsiteX35" fmla="*/ 1511300 w 3056467"/>
                <a:gd name="connsiteY35" fmla="*/ 1722967 h 2095500"/>
                <a:gd name="connsiteX36" fmla="*/ 1511300 w 3056467"/>
                <a:gd name="connsiteY36" fmla="*/ 1722967 h 2095500"/>
                <a:gd name="connsiteX37" fmla="*/ 1466850 w 3056467"/>
                <a:gd name="connsiteY37" fmla="*/ 1703917 h 2095500"/>
                <a:gd name="connsiteX38" fmla="*/ 1452033 w 3056467"/>
                <a:gd name="connsiteY38" fmla="*/ 1678516 h 2095500"/>
                <a:gd name="connsiteX39" fmla="*/ 1380067 w 3056467"/>
                <a:gd name="connsiteY39" fmla="*/ 1676400 h 2095500"/>
                <a:gd name="connsiteX40" fmla="*/ 1380067 w 3056467"/>
                <a:gd name="connsiteY40" fmla="*/ 1655234 h 2095500"/>
                <a:gd name="connsiteX41" fmla="*/ 1301751 w 3056467"/>
                <a:gd name="connsiteY41" fmla="*/ 1653118 h 2095500"/>
                <a:gd name="connsiteX42" fmla="*/ 1301751 w 3056467"/>
                <a:gd name="connsiteY42" fmla="*/ 1621367 h 2095500"/>
                <a:gd name="connsiteX43" fmla="*/ 1265767 w 3056467"/>
                <a:gd name="connsiteY43" fmla="*/ 1621367 h 2095500"/>
                <a:gd name="connsiteX44" fmla="*/ 1265767 w 3056467"/>
                <a:gd name="connsiteY44" fmla="*/ 1621367 h 2095500"/>
                <a:gd name="connsiteX45" fmla="*/ 1265767 w 3056467"/>
                <a:gd name="connsiteY45" fmla="*/ 1579034 h 2095500"/>
                <a:gd name="connsiteX46" fmla="*/ 1210734 w 3056467"/>
                <a:gd name="connsiteY46" fmla="*/ 1579034 h 2095500"/>
                <a:gd name="connsiteX47" fmla="*/ 1210734 w 3056467"/>
                <a:gd name="connsiteY47" fmla="*/ 1553634 h 2095500"/>
                <a:gd name="connsiteX48" fmla="*/ 1168400 w 3056467"/>
                <a:gd name="connsiteY48" fmla="*/ 1553634 h 2095500"/>
                <a:gd name="connsiteX49" fmla="*/ 1168400 w 3056467"/>
                <a:gd name="connsiteY49" fmla="*/ 1532467 h 2095500"/>
                <a:gd name="connsiteX50" fmla="*/ 1138767 w 3056467"/>
                <a:gd name="connsiteY50" fmla="*/ 1509184 h 2095500"/>
                <a:gd name="connsiteX51" fmla="*/ 1102784 w 3056467"/>
                <a:gd name="connsiteY51" fmla="*/ 1481667 h 2095500"/>
                <a:gd name="connsiteX52" fmla="*/ 1079500 w 3056467"/>
                <a:gd name="connsiteY52" fmla="*/ 1456267 h 2095500"/>
                <a:gd name="connsiteX53" fmla="*/ 1079500 w 3056467"/>
                <a:gd name="connsiteY53" fmla="*/ 1418167 h 2095500"/>
                <a:gd name="connsiteX54" fmla="*/ 1054100 w 3056467"/>
                <a:gd name="connsiteY54" fmla="*/ 1418167 h 2095500"/>
                <a:gd name="connsiteX55" fmla="*/ 1054100 w 3056467"/>
                <a:gd name="connsiteY55" fmla="*/ 1392767 h 2095500"/>
                <a:gd name="connsiteX56" fmla="*/ 1007534 w 3056467"/>
                <a:gd name="connsiteY56" fmla="*/ 1392767 h 2095500"/>
                <a:gd name="connsiteX57" fmla="*/ 1007534 w 3056467"/>
                <a:gd name="connsiteY57" fmla="*/ 1363134 h 2095500"/>
                <a:gd name="connsiteX58" fmla="*/ 1007534 w 3056467"/>
                <a:gd name="connsiteY58" fmla="*/ 1363134 h 2095500"/>
                <a:gd name="connsiteX59" fmla="*/ 1007534 w 3056467"/>
                <a:gd name="connsiteY59" fmla="*/ 1329267 h 2095500"/>
                <a:gd name="connsiteX60" fmla="*/ 973667 w 3056467"/>
                <a:gd name="connsiteY60" fmla="*/ 1329267 h 2095500"/>
                <a:gd name="connsiteX61" fmla="*/ 973667 w 3056467"/>
                <a:gd name="connsiteY61" fmla="*/ 1291167 h 2095500"/>
                <a:gd name="connsiteX62" fmla="*/ 948267 w 3056467"/>
                <a:gd name="connsiteY62" fmla="*/ 1291167 h 2095500"/>
                <a:gd name="connsiteX63" fmla="*/ 948267 w 3056467"/>
                <a:gd name="connsiteY63" fmla="*/ 1265767 h 2095500"/>
                <a:gd name="connsiteX64" fmla="*/ 918634 w 3056467"/>
                <a:gd name="connsiteY64" fmla="*/ 1265767 h 2095500"/>
                <a:gd name="connsiteX65" fmla="*/ 918634 w 3056467"/>
                <a:gd name="connsiteY65" fmla="*/ 1236134 h 2095500"/>
                <a:gd name="connsiteX66" fmla="*/ 897467 w 3056467"/>
                <a:gd name="connsiteY66" fmla="*/ 1236134 h 2095500"/>
                <a:gd name="connsiteX67" fmla="*/ 897467 w 3056467"/>
                <a:gd name="connsiteY67" fmla="*/ 1202267 h 2095500"/>
                <a:gd name="connsiteX68" fmla="*/ 859367 w 3056467"/>
                <a:gd name="connsiteY68" fmla="*/ 1202267 h 2095500"/>
                <a:gd name="connsiteX69" fmla="*/ 859367 w 3056467"/>
                <a:gd name="connsiteY69" fmla="*/ 1151467 h 2095500"/>
                <a:gd name="connsiteX70" fmla="*/ 838200 w 3056467"/>
                <a:gd name="connsiteY70" fmla="*/ 1151467 h 2095500"/>
                <a:gd name="connsiteX71" fmla="*/ 838200 w 3056467"/>
                <a:gd name="connsiteY71" fmla="*/ 1151467 h 2095500"/>
                <a:gd name="connsiteX72" fmla="*/ 838200 w 3056467"/>
                <a:gd name="connsiteY72" fmla="*/ 1109134 h 2095500"/>
                <a:gd name="connsiteX73" fmla="*/ 817034 w 3056467"/>
                <a:gd name="connsiteY73" fmla="*/ 1109134 h 2095500"/>
                <a:gd name="connsiteX74" fmla="*/ 817034 w 3056467"/>
                <a:gd name="connsiteY74" fmla="*/ 1079500 h 2095500"/>
                <a:gd name="connsiteX75" fmla="*/ 804334 w 3056467"/>
                <a:gd name="connsiteY75" fmla="*/ 1066800 h 2095500"/>
                <a:gd name="connsiteX76" fmla="*/ 787400 w 3056467"/>
                <a:gd name="connsiteY76" fmla="*/ 1066800 h 2095500"/>
                <a:gd name="connsiteX77" fmla="*/ 787400 w 3056467"/>
                <a:gd name="connsiteY77" fmla="*/ 1066800 h 2095500"/>
                <a:gd name="connsiteX78" fmla="*/ 762000 w 3056467"/>
                <a:gd name="connsiteY78" fmla="*/ 1041400 h 2095500"/>
                <a:gd name="connsiteX79" fmla="*/ 728133 w 3056467"/>
                <a:gd name="connsiteY79" fmla="*/ 1030817 h 2095500"/>
                <a:gd name="connsiteX80" fmla="*/ 713317 w 3056467"/>
                <a:gd name="connsiteY80" fmla="*/ 1011767 h 2095500"/>
                <a:gd name="connsiteX81" fmla="*/ 706967 w 3056467"/>
                <a:gd name="connsiteY81" fmla="*/ 977900 h 2095500"/>
                <a:gd name="connsiteX82" fmla="*/ 694267 w 3056467"/>
                <a:gd name="connsiteY82" fmla="*/ 977900 h 2095500"/>
                <a:gd name="connsiteX83" fmla="*/ 694267 w 3056467"/>
                <a:gd name="connsiteY83" fmla="*/ 939800 h 2095500"/>
                <a:gd name="connsiteX84" fmla="*/ 681567 w 3056467"/>
                <a:gd name="connsiteY84" fmla="*/ 939800 h 2095500"/>
                <a:gd name="connsiteX85" fmla="*/ 681567 w 3056467"/>
                <a:gd name="connsiteY85" fmla="*/ 905934 h 2095500"/>
                <a:gd name="connsiteX86" fmla="*/ 668867 w 3056467"/>
                <a:gd name="connsiteY86" fmla="*/ 905934 h 2095500"/>
                <a:gd name="connsiteX87" fmla="*/ 643467 w 3056467"/>
                <a:gd name="connsiteY87" fmla="*/ 880534 h 2095500"/>
                <a:gd name="connsiteX88" fmla="*/ 643467 w 3056467"/>
                <a:gd name="connsiteY88" fmla="*/ 842434 h 2095500"/>
                <a:gd name="connsiteX89" fmla="*/ 592667 w 3056467"/>
                <a:gd name="connsiteY89" fmla="*/ 842434 h 2095500"/>
                <a:gd name="connsiteX90" fmla="*/ 592667 w 3056467"/>
                <a:gd name="connsiteY90" fmla="*/ 800100 h 2095500"/>
                <a:gd name="connsiteX91" fmla="*/ 592667 w 3056467"/>
                <a:gd name="connsiteY91" fmla="*/ 749300 h 2095500"/>
                <a:gd name="connsiteX92" fmla="*/ 575734 w 3056467"/>
                <a:gd name="connsiteY92" fmla="*/ 749300 h 2095500"/>
                <a:gd name="connsiteX93" fmla="*/ 575734 w 3056467"/>
                <a:gd name="connsiteY93" fmla="*/ 711200 h 2095500"/>
                <a:gd name="connsiteX94" fmla="*/ 550334 w 3056467"/>
                <a:gd name="connsiteY94" fmla="*/ 711200 h 2095500"/>
                <a:gd name="connsiteX95" fmla="*/ 550334 w 3056467"/>
                <a:gd name="connsiteY95" fmla="*/ 673100 h 2095500"/>
                <a:gd name="connsiteX96" fmla="*/ 529167 w 3056467"/>
                <a:gd name="connsiteY96" fmla="*/ 673100 h 2095500"/>
                <a:gd name="connsiteX97" fmla="*/ 529167 w 3056467"/>
                <a:gd name="connsiteY97" fmla="*/ 626534 h 2095500"/>
                <a:gd name="connsiteX98" fmla="*/ 495300 w 3056467"/>
                <a:gd name="connsiteY98" fmla="*/ 626534 h 2095500"/>
                <a:gd name="connsiteX99" fmla="*/ 495300 w 3056467"/>
                <a:gd name="connsiteY99" fmla="*/ 575734 h 2095500"/>
                <a:gd name="connsiteX100" fmla="*/ 461434 w 3056467"/>
                <a:gd name="connsiteY100" fmla="*/ 575734 h 2095500"/>
                <a:gd name="connsiteX101" fmla="*/ 461434 w 3056467"/>
                <a:gd name="connsiteY101" fmla="*/ 524934 h 2095500"/>
                <a:gd name="connsiteX102" fmla="*/ 423334 w 3056467"/>
                <a:gd name="connsiteY102" fmla="*/ 524934 h 2095500"/>
                <a:gd name="connsiteX103" fmla="*/ 423334 w 3056467"/>
                <a:gd name="connsiteY103" fmla="*/ 427567 h 2095500"/>
                <a:gd name="connsiteX104" fmla="*/ 389467 w 3056467"/>
                <a:gd name="connsiteY104" fmla="*/ 427567 h 2095500"/>
                <a:gd name="connsiteX105" fmla="*/ 389467 w 3056467"/>
                <a:gd name="connsiteY105" fmla="*/ 397934 h 2095500"/>
                <a:gd name="connsiteX106" fmla="*/ 389467 w 3056467"/>
                <a:gd name="connsiteY106" fmla="*/ 397934 h 2095500"/>
                <a:gd name="connsiteX107" fmla="*/ 389467 w 3056467"/>
                <a:gd name="connsiteY107" fmla="*/ 325967 h 2095500"/>
                <a:gd name="connsiteX108" fmla="*/ 334434 w 3056467"/>
                <a:gd name="connsiteY108" fmla="*/ 325967 h 2095500"/>
                <a:gd name="connsiteX109" fmla="*/ 334434 w 3056467"/>
                <a:gd name="connsiteY109" fmla="*/ 270934 h 2095500"/>
                <a:gd name="connsiteX110" fmla="*/ 321734 w 3056467"/>
                <a:gd name="connsiteY110" fmla="*/ 283634 h 2095500"/>
                <a:gd name="connsiteX111" fmla="*/ 321734 w 3056467"/>
                <a:gd name="connsiteY111" fmla="*/ 254000 h 2095500"/>
                <a:gd name="connsiteX112" fmla="*/ 287867 w 3056467"/>
                <a:gd name="connsiteY112" fmla="*/ 254000 h 2095500"/>
                <a:gd name="connsiteX113" fmla="*/ 287867 w 3056467"/>
                <a:gd name="connsiteY113" fmla="*/ 224367 h 2095500"/>
                <a:gd name="connsiteX114" fmla="*/ 258234 w 3056467"/>
                <a:gd name="connsiteY114" fmla="*/ 224367 h 2095500"/>
                <a:gd name="connsiteX115" fmla="*/ 258234 w 3056467"/>
                <a:gd name="connsiteY115" fmla="*/ 169334 h 2095500"/>
                <a:gd name="connsiteX116" fmla="*/ 220134 w 3056467"/>
                <a:gd name="connsiteY116" fmla="*/ 169334 h 2095500"/>
                <a:gd name="connsiteX117" fmla="*/ 220134 w 3056467"/>
                <a:gd name="connsiteY117" fmla="*/ 127000 h 2095500"/>
                <a:gd name="connsiteX118" fmla="*/ 186267 w 3056467"/>
                <a:gd name="connsiteY118" fmla="*/ 127000 h 2095500"/>
                <a:gd name="connsiteX119" fmla="*/ 186267 w 3056467"/>
                <a:gd name="connsiteY119" fmla="*/ 101600 h 2095500"/>
                <a:gd name="connsiteX120" fmla="*/ 127000 w 3056467"/>
                <a:gd name="connsiteY120" fmla="*/ 101600 h 2095500"/>
                <a:gd name="connsiteX121" fmla="*/ 127000 w 3056467"/>
                <a:gd name="connsiteY121" fmla="*/ 55034 h 2095500"/>
                <a:gd name="connsiteX122" fmla="*/ 93134 w 3056467"/>
                <a:gd name="connsiteY122" fmla="*/ 55034 h 2095500"/>
                <a:gd name="connsiteX123" fmla="*/ 93134 w 3056467"/>
                <a:gd name="connsiteY123" fmla="*/ 29634 h 2095500"/>
                <a:gd name="connsiteX124" fmla="*/ 76200 w 3056467"/>
                <a:gd name="connsiteY124" fmla="*/ 29634 h 2095500"/>
                <a:gd name="connsiteX125" fmla="*/ 76200 w 3056467"/>
                <a:gd name="connsiteY125" fmla="*/ 29634 h 2095500"/>
                <a:gd name="connsiteX126" fmla="*/ 76200 w 3056467"/>
                <a:gd name="connsiteY126" fmla="*/ 29634 h 2095500"/>
                <a:gd name="connsiteX127" fmla="*/ 46567 w 3056467"/>
                <a:gd name="connsiteY127" fmla="*/ 29634 h 2095500"/>
                <a:gd name="connsiteX128" fmla="*/ 46567 w 3056467"/>
                <a:gd name="connsiteY128" fmla="*/ 29634 h 2095500"/>
                <a:gd name="connsiteX129" fmla="*/ 46567 w 3056467"/>
                <a:gd name="connsiteY129" fmla="*/ 4234 h 2095500"/>
                <a:gd name="connsiteX130" fmla="*/ 12700 w 3056467"/>
                <a:gd name="connsiteY130" fmla="*/ 4234 h 2095500"/>
                <a:gd name="connsiteX131" fmla="*/ 16934 w 3056467"/>
                <a:gd name="connsiteY131" fmla="*/ 0 h 2095500"/>
                <a:gd name="connsiteX132" fmla="*/ 0 w 3056467"/>
                <a:gd name="connsiteY132" fmla="*/ 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3056467" h="2095500">
                  <a:moveTo>
                    <a:pt x="3056467" y="2095500"/>
                  </a:moveTo>
                  <a:lnTo>
                    <a:pt x="2865967" y="2095500"/>
                  </a:lnTo>
                  <a:lnTo>
                    <a:pt x="2865967" y="2040467"/>
                  </a:lnTo>
                  <a:lnTo>
                    <a:pt x="2379134" y="2040467"/>
                  </a:lnTo>
                  <a:lnTo>
                    <a:pt x="2379134" y="2027767"/>
                  </a:lnTo>
                  <a:lnTo>
                    <a:pt x="2311400" y="2027767"/>
                  </a:lnTo>
                  <a:lnTo>
                    <a:pt x="2311400" y="2027767"/>
                  </a:lnTo>
                  <a:lnTo>
                    <a:pt x="2311400" y="2015067"/>
                  </a:lnTo>
                  <a:lnTo>
                    <a:pt x="2247900" y="2015067"/>
                  </a:lnTo>
                  <a:lnTo>
                    <a:pt x="2247900" y="1993900"/>
                  </a:lnTo>
                  <a:lnTo>
                    <a:pt x="2205567" y="1993900"/>
                  </a:lnTo>
                  <a:lnTo>
                    <a:pt x="2159000" y="1993900"/>
                  </a:lnTo>
                  <a:lnTo>
                    <a:pt x="2159000" y="1968500"/>
                  </a:lnTo>
                  <a:lnTo>
                    <a:pt x="2116667" y="1968500"/>
                  </a:lnTo>
                  <a:lnTo>
                    <a:pt x="2116667" y="1951567"/>
                  </a:lnTo>
                  <a:lnTo>
                    <a:pt x="2078567" y="1951567"/>
                  </a:lnTo>
                  <a:lnTo>
                    <a:pt x="2057400" y="1943100"/>
                  </a:lnTo>
                  <a:lnTo>
                    <a:pt x="2057400" y="1926167"/>
                  </a:lnTo>
                  <a:lnTo>
                    <a:pt x="1998134" y="1926167"/>
                  </a:lnTo>
                  <a:lnTo>
                    <a:pt x="1989667" y="1917700"/>
                  </a:lnTo>
                  <a:lnTo>
                    <a:pt x="1883834" y="1917700"/>
                  </a:lnTo>
                  <a:lnTo>
                    <a:pt x="1816100" y="1909234"/>
                  </a:lnTo>
                  <a:lnTo>
                    <a:pt x="1816100" y="1883834"/>
                  </a:lnTo>
                  <a:lnTo>
                    <a:pt x="1778000" y="1883834"/>
                  </a:lnTo>
                  <a:lnTo>
                    <a:pt x="1778000" y="1866900"/>
                  </a:lnTo>
                  <a:lnTo>
                    <a:pt x="1727200" y="1866900"/>
                  </a:lnTo>
                  <a:lnTo>
                    <a:pt x="1727200" y="1837267"/>
                  </a:lnTo>
                  <a:lnTo>
                    <a:pt x="1667934" y="1837267"/>
                  </a:lnTo>
                  <a:lnTo>
                    <a:pt x="1667934" y="1824567"/>
                  </a:lnTo>
                  <a:lnTo>
                    <a:pt x="1621367" y="1824567"/>
                  </a:lnTo>
                  <a:lnTo>
                    <a:pt x="1621367" y="1811867"/>
                  </a:lnTo>
                  <a:lnTo>
                    <a:pt x="1579034" y="1811867"/>
                  </a:lnTo>
                  <a:lnTo>
                    <a:pt x="1579034" y="1811867"/>
                  </a:lnTo>
                  <a:lnTo>
                    <a:pt x="1579034" y="1765300"/>
                  </a:lnTo>
                  <a:lnTo>
                    <a:pt x="1526117" y="1763183"/>
                  </a:lnTo>
                  <a:lnTo>
                    <a:pt x="1511300" y="1722967"/>
                  </a:lnTo>
                  <a:lnTo>
                    <a:pt x="1511300" y="1722967"/>
                  </a:lnTo>
                  <a:lnTo>
                    <a:pt x="1466850" y="1703917"/>
                  </a:lnTo>
                  <a:lnTo>
                    <a:pt x="1452033" y="1678516"/>
                  </a:lnTo>
                  <a:lnTo>
                    <a:pt x="1380067" y="1676400"/>
                  </a:lnTo>
                  <a:lnTo>
                    <a:pt x="1380067" y="1655234"/>
                  </a:lnTo>
                  <a:lnTo>
                    <a:pt x="1301751" y="1653118"/>
                  </a:lnTo>
                  <a:lnTo>
                    <a:pt x="1301751" y="1621367"/>
                  </a:lnTo>
                  <a:lnTo>
                    <a:pt x="1265767" y="1621367"/>
                  </a:lnTo>
                  <a:lnTo>
                    <a:pt x="1265767" y="1621367"/>
                  </a:lnTo>
                  <a:lnTo>
                    <a:pt x="1265767" y="1579034"/>
                  </a:lnTo>
                  <a:lnTo>
                    <a:pt x="1210734" y="1579034"/>
                  </a:lnTo>
                  <a:lnTo>
                    <a:pt x="1210734" y="1553634"/>
                  </a:lnTo>
                  <a:lnTo>
                    <a:pt x="1168400" y="1553634"/>
                  </a:lnTo>
                  <a:lnTo>
                    <a:pt x="1168400" y="1532467"/>
                  </a:lnTo>
                  <a:lnTo>
                    <a:pt x="1138767" y="1509184"/>
                  </a:lnTo>
                  <a:lnTo>
                    <a:pt x="1102784" y="1481667"/>
                  </a:lnTo>
                  <a:lnTo>
                    <a:pt x="1079500" y="1456267"/>
                  </a:lnTo>
                  <a:lnTo>
                    <a:pt x="1079500" y="1418167"/>
                  </a:lnTo>
                  <a:lnTo>
                    <a:pt x="1054100" y="1418167"/>
                  </a:lnTo>
                  <a:lnTo>
                    <a:pt x="1054100" y="1392767"/>
                  </a:lnTo>
                  <a:lnTo>
                    <a:pt x="1007534" y="1392767"/>
                  </a:lnTo>
                  <a:lnTo>
                    <a:pt x="1007534" y="1363134"/>
                  </a:lnTo>
                  <a:lnTo>
                    <a:pt x="1007534" y="1363134"/>
                  </a:lnTo>
                  <a:lnTo>
                    <a:pt x="1007534" y="1329267"/>
                  </a:lnTo>
                  <a:lnTo>
                    <a:pt x="973667" y="1329267"/>
                  </a:lnTo>
                  <a:lnTo>
                    <a:pt x="973667" y="1291167"/>
                  </a:lnTo>
                  <a:lnTo>
                    <a:pt x="948267" y="1291167"/>
                  </a:lnTo>
                  <a:lnTo>
                    <a:pt x="948267" y="1265767"/>
                  </a:lnTo>
                  <a:lnTo>
                    <a:pt x="918634" y="1265767"/>
                  </a:lnTo>
                  <a:lnTo>
                    <a:pt x="918634" y="1236134"/>
                  </a:lnTo>
                  <a:lnTo>
                    <a:pt x="897467" y="1236134"/>
                  </a:lnTo>
                  <a:lnTo>
                    <a:pt x="897467" y="1202267"/>
                  </a:lnTo>
                  <a:lnTo>
                    <a:pt x="859367" y="1202267"/>
                  </a:lnTo>
                  <a:lnTo>
                    <a:pt x="859367" y="1151467"/>
                  </a:lnTo>
                  <a:lnTo>
                    <a:pt x="838200" y="1151467"/>
                  </a:lnTo>
                  <a:lnTo>
                    <a:pt x="838200" y="1151467"/>
                  </a:lnTo>
                  <a:lnTo>
                    <a:pt x="838200" y="1109134"/>
                  </a:lnTo>
                  <a:lnTo>
                    <a:pt x="817034" y="1109134"/>
                  </a:lnTo>
                  <a:lnTo>
                    <a:pt x="817034" y="1079500"/>
                  </a:lnTo>
                  <a:lnTo>
                    <a:pt x="804334" y="1066800"/>
                  </a:lnTo>
                  <a:lnTo>
                    <a:pt x="787400" y="1066800"/>
                  </a:lnTo>
                  <a:lnTo>
                    <a:pt x="787400" y="1066800"/>
                  </a:lnTo>
                  <a:lnTo>
                    <a:pt x="762000" y="1041400"/>
                  </a:lnTo>
                  <a:lnTo>
                    <a:pt x="728133" y="1030817"/>
                  </a:lnTo>
                  <a:lnTo>
                    <a:pt x="713317" y="1011767"/>
                  </a:lnTo>
                  <a:lnTo>
                    <a:pt x="706967" y="977900"/>
                  </a:lnTo>
                  <a:lnTo>
                    <a:pt x="694267" y="977900"/>
                  </a:lnTo>
                  <a:lnTo>
                    <a:pt x="694267" y="939800"/>
                  </a:lnTo>
                  <a:lnTo>
                    <a:pt x="681567" y="939800"/>
                  </a:lnTo>
                  <a:lnTo>
                    <a:pt x="681567" y="905934"/>
                  </a:lnTo>
                  <a:lnTo>
                    <a:pt x="668867" y="905934"/>
                  </a:lnTo>
                  <a:lnTo>
                    <a:pt x="643467" y="880534"/>
                  </a:lnTo>
                  <a:lnTo>
                    <a:pt x="643467" y="842434"/>
                  </a:lnTo>
                  <a:lnTo>
                    <a:pt x="592667" y="842434"/>
                  </a:lnTo>
                  <a:lnTo>
                    <a:pt x="592667" y="800100"/>
                  </a:lnTo>
                  <a:lnTo>
                    <a:pt x="592667" y="749300"/>
                  </a:lnTo>
                  <a:lnTo>
                    <a:pt x="575734" y="749300"/>
                  </a:lnTo>
                  <a:lnTo>
                    <a:pt x="575734" y="711200"/>
                  </a:lnTo>
                  <a:lnTo>
                    <a:pt x="550334" y="711200"/>
                  </a:lnTo>
                  <a:lnTo>
                    <a:pt x="550334" y="673100"/>
                  </a:lnTo>
                  <a:lnTo>
                    <a:pt x="529167" y="673100"/>
                  </a:lnTo>
                  <a:lnTo>
                    <a:pt x="529167" y="626534"/>
                  </a:lnTo>
                  <a:lnTo>
                    <a:pt x="495300" y="626534"/>
                  </a:lnTo>
                  <a:lnTo>
                    <a:pt x="495300" y="575734"/>
                  </a:lnTo>
                  <a:lnTo>
                    <a:pt x="461434" y="575734"/>
                  </a:lnTo>
                  <a:lnTo>
                    <a:pt x="461434" y="524934"/>
                  </a:lnTo>
                  <a:lnTo>
                    <a:pt x="423334" y="524934"/>
                  </a:lnTo>
                  <a:lnTo>
                    <a:pt x="423334" y="427567"/>
                  </a:lnTo>
                  <a:lnTo>
                    <a:pt x="389467" y="427567"/>
                  </a:lnTo>
                  <a:lnTo>
                    <a:pt x="389467" y="397934"/>
                  </a:lnTo>
                  <a:lnTo>
                    <a:pt x="389467" y="397934"/>
                  </a:lnTo>
                  <a:lnTo>
                    <a:pt x="389467" y="325967"/>
                  </a:lnTo>
                  <a:lnTo>
                    <a:pt x="334434" y="325967"/>
                  </a:lnTo>
                  <a:lnTo>
                    <a:pt x="334434" y="270934"/>
                  </a:lnTo>
                  <a:lnTo>
                    <a:pt x="321734" y="283634"/>
                  </a:lnTo>
                  <a:lnTo>
                    <a:pt x="321734" y="254000"/>
                  </a:lnTo>
                  <a:lnTo>
                    <a:pt x="287867" y="254000"/>
                  </a:lnTo>
                  <a:lnTo>
                    <a:pt x="287867" y="224367"/>
                  </a:lnTo>
                  <a:lnTo>
                    <a:pt x="258234" y="224367"/>
                  </a:lnTo>
                  <a:lnTo>
                    <a:pt x="258234" y="169334"/>
                  </a:lnTo>
                  <a:lnTo>
                    <a:pt x="220134" y="169334"/>
                  </a:lnTo>
                  <a:lnTo>
                    <a:pt x="220134" y="127000"/>
                  </a:lnTo>
                  <a:lnTo>
                    <a:pt x="186267" y="127000"/>
                  </a:lnTo>
                  <a:lnTo>
                    <a:pt x="186267" y="101600"/>
                  </a:lnTo>
                  <a:lnTo>
                    <a:pt x="127000" y="101600"/>
                  </a:lnTo>
                  <a:lnTo>
                    <a:pt x="127000" y="55034"/>
                  </a:lnTo>
                  <a:lnTo>
                    <a:pt x="93134" y="55034"/>
                  </a:lnTo>
                  <a:lnTo>
                    <a:pt x="93134" y="29634"/>
                  </a:lnTo>
                  <a:lnTo>
                    <a:pt x="76200" y="29634"/>
                  </a:lnTo>
                  <a:lnTo>
                    <a:pt x="76200" y="29634"/>
                  </a:lnTo>
                  <a:lnTo>
                    <a:pt x="76200" y="29634"/>
                  </a:lnTo>
                  <a:lnTo>
                    <a:pt x="46567" y="29634"/>
                  </a:lnTo>
                  <a:lnTo>
                    <a:pt x="46567" y="29634"/>
                  </a:lnTo>
                  <a:lnTo>
                    <a:pt x="46567" y="4234"/>
                  </a:lnTo>
                  <a:lnTo>
                    <a:pt x="12700" y="4234"/>
                  </a:lnTo>
                  <a:lnTo>
                    <a:pt x="16934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200" name="Straight Connector 289">
              <a:extLst>
                <a:ext uri="{FF2B5EF4-FFF2-40B4-BE49-F238E27FC236}">
                  <a16:creationId xmlns:a16="http://schemas.microsoft.com/office/drawing/2014/main" xmlns="" id="{1B100AEE-27D9-FEF9-A212-2452A151C08E}"/>
                </a:ext>
              </a:extLst>
            </p:cNvPr>
            <p:cNvCxnSpPr/>
            <p:nvPr/>
          </p:nvCxnSpPr>
          <p:spPr bwMode="auto">
            <a:xfrm>
              <a:off x="10446147" y="395260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1" name="Straight Connector 290">
              <a:extLst>
                <a:ext uri="{FF2B5EF4-FFF2-40B4-BE49-F238E27FC236}">
                  <a16:creationId xmlns:a16="http://schemas.microsoft.com/office/drawing/2014/main" xmlns="" id="{44425A96-19C2-D592-4A42-3B9879594EE7}"/>
                </a:ext>
              </a:extLst>
            </p:cNvPr>
            <p:cNvCxnSpPr/>
            <p:nvPr/>
          </p:nvCxnSpPr>
          <p:spPr bwMode="auto">
            <a:xfrm>
              <a:off x="10800247" y="406552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2" name="Straight Connector 291">
              <a:extLst>
                <a:ext uri="{FF2B5EF4-FFF2-40B4-BE49-F238E27FC236}">
                  <a16:creationId xmlns:a16="http://schemas.microsoft.com/office/drawing/2014/main" xmlns="" id="{865FEBD6-3054-5AB7-3AE2-13EE6DAE4A85}"/>
                </a:ext>
              </a:extLst>
            </p:cNvPr>
            <p:cNvCxnSpPr/>
            <p:nvPr/>
          </p:nvCxnSpPr>
          <p:spPr bwMode="auto">
            <a:xfrm>
              <a:off x="10886856" y="410365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3" name="Straight Connector 292">
              <a:extLst>
                <a:ext uri="{FF2B5EF4-FFF2-40B4-BE49-F238E27FC236}">
                  <a16:creationId xmlns:a16="http://schemas.microsoft.com/office/drawing/2014/main" xmlns="" id="{E5BA5869-6AF3-5A3E-2F7B-543E7EE88588}"/>
                </a:ext>
              </a:extLst>
            </p:cNvPr>
            <p:cNvCxnSpPr/>
            <p:nvPr/>
          </p:nvCxnSpPr>
          <p:spPr bwMode="auto">
            <a:xfrm>
              <a:off x="10911395" y="4116294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4" name="Straight Connector 293">
              <a:extLst>
                <a:ext uri="{FF2B5EF4-FFF2-40B4-BE49-F238E27FC236}">
                  <a16:creationId xmlns:a16="http://schemas.microsoft.com/office/drawing/2014/main" xmlns="" id="{A5433C99-8CE3-575A-D8C3-50C515CCEF80}"/>
                </a:ext>
              </a:extLst>
            </p:cNvPr>
            <p:cNvCxnSpPr/>
            <p:nvPr/>
          </p:nvCxnSpPr>
          <p:spPr bwMode="auto">
            <a:xfrm>
              <a:off x="10940265" y="412258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5" name="Straight Connector 294">
              <a:extLst>
                <a:ext uri="{FF2B5EF4-FFF2-40B4-BE49-F238E27FC236}">
                  <a16:creationId xmlns:a16="http://schemas.microsoft.com/office/drawing/2014/main" xmlns="" id="{F1993271-83E6-11F5-19CC-6A2E9759C397}"/>
                </a:ext>
              </a:extLst>
            </p:cNvPr>
            <p:cNvCxnSpPr/>
            <p:nvPr/>
          </p:nvCxnSpPr>
          <p:spPr bwMode="auto">
            <a:xfrm>
              <a:off x="10974294" y="412666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6" name="Straight Connector 295">
              <a:extLst>
                <a:ext uri="{FF2B5EF4-FFF2-40B4-BE49-F238E27FC236}">
                  <a16:creationId xmlns:a16="http://schemas.microsoft.com/office/drawing/2014/main" xmlns="" id="{CDC01A1A-56D5-DCF3-3B07-FC19E7D77ED7}"/>
                </a:ext>
              </a:extLst>
            </p:cNvPr>
            <p:cNvCxnSpPr/>
            <p:nvPr/>
          </p:nvCxnSpPr>
          <p:spPr bwMode="auto">
            <a:xfrm>
              <a:off x="10995370" y="414020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7" name="Straight Connector 296">
              <a:extLst>
                <a:ext uri="{FF2B5EF4-FFF2-40B4-BE49-F238E27FC236}">
                  <a16:creationId xmlns:a16="http://schemas.microsoft.com/office/drawing/2014/main" xmlns="" id="{60B25868-D2AF-471E-FFE3-7BBA40BEFB68}"/>
                </a:ext>
              </a:extLst>
            </p:cNvPr>
            <p:cNvCxnSpPr/>
            <p:nvPr/>
          </p:nvCxnSpPr>
          <p:spPr bwMode="auto">
            <a:xfrm>
              <a:off x="11015578" y="414020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8" name="Straight Connector 297">
              <a:extLst>
                <a:ext uri="{FF2B5EF4-FFF2-40B4-BE49-F238E27FC236}">
                  <a16:creationId xmlns:a16="http://schemas.microsoft.com/office/drawing/2014/main" xmlns="" id="{E08A83BC-6E2B-D6DD-6D53-1CA1C64257C8}"/>
                </a:ext>
              </a:extLst>
            </p:cNvPr>
            <p:cNvCxnSpPr/>
            <p:nvPr/>
          </p:nvCxnSpPr>
          <p:spPr bwMode="auto">
            <a:xfrm>
              <a:off x="11038674" y="414020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9" name="Straight Connector 298">
              <a:extLst>
                <a:ext uri="{FF2B5EF4-FFF2-40B4-BE49-F238E27FC236}">
                  <a16:creationId xmlns:a16="http://schemas.microsoft.com/office/drawing/2014/main" xmlns="" id="{2CBA7F23-18E7-14B7-ED4C-4D78990232C0}"/>
                </a:ext>
              </a:extLst>
            </p:cNvPr>
            <p:cNvCxnSpPr/>
            <p:nvPr/>
          </p:nvCxnSpPr>
          <p:spPr bwMode="auto">
            <a:xfrm>
              <a:off x="11076204" y="415234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0" name="Straight Connector 299">
              <a:extLst>
                <a:ext uri="{FF2B5EF4-FFF2-40B4-BE49-F238E27FC236}">
                  <a16:creationId xmlns:a16="http://schemas.microsoft.com/office/drawing/2014/main" xmlns="" id="{4463ECEB-EAF5-3649-E0D0-590B5D349E78}"/>
                </a:ext>
              </a:extLst>
            </p:cNvPr>
            <p:cNvCxnSpPr/>
            <p:nvPr/>
          </p:nvCxnSpPr>
          <p:spPr bwMode="auto">
            <a:xfrm>
              <a:off x="11110848" y="416321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1" name="Straight Connector 300">
              <a:extLst>
                <a:ext uri="{FF2B5EF4-FFF2-40B4-BE49-F238E27FC236}">
                  <a16:creationId xmlns:a16="http://schemas.microsoft.com/office/drawing/2014/main" xmlns="" id="{2FC736D2-437F-83D3-7C1C-0CB8A16B6A97}"/>
                </a:ext>
              </a:extLst>
            </p:cNvPr>
            <p:cNvCxnSpPr/>
            <p:nvPr/>
          </p:nvCxnSpPr>
          <p:spPr bwMode="auto">
            <a:xfrm>
              <a:off x="11138273" y="416321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2" name="Straight Connector 301">
              <a:extLst>
                <a:ext uri="{FF2B5EF4-FFF2-40B4-BE49-F238E27FC236}">
                  <a16:creationId xmlns:a16="http://schemas.microsoft.com/office/drawing/2014/main" xmlns="" id="{80BE6C01-025F-F79C-E4DF-53C30DB4A069}"/>
                </a:ext>
              </a:extLst>
            </p:cNvPr>
            <p:cNvCxnSpPr/>
            <p:nvPr/>
          </p:nvCxnSpPr>
          <p:spPr bwMode="auto">
            <a:xfrm>
              <a:off x="11164256" y="416321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3" name="Straight Connector 302">
              <a:extLst>
                <a:ext uri="{FF2B5EF4-FFF2-40B4-BE49-F238E27FC236}">
                  <a16:creationId xmlns:a16="http://schemas.microsoft.com/office/drawing/2014/main" xmlns="" id="{88FAC01B-4927-BD86-3E01-3BBCAFECB4E9}"/>
                </a:ext>
              </a:extLst>
            </p:cNvPr>
            <p:cNvCxnSpPr/>
            <p:nvPr/>
          </p:nvCxnSpPr>
          <p:spPr bwMode="auto">
            <a:xfrm>
              <a:off x="11193125" y="416321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4" name="Straight Connector 303">
              <a:extLst>
                <a:ext uri="{FF2B5EF4-FFF2-40B4-BE49-F238E27FC236}">
                  <a16:creationId xmlns:a16="http://schemas.microsoft.com/office/drawing/2014/main" xmlns="" id="{60E78DE2-44BE-A49C-6AE4-4FA4752B55C5}"/>
                </a:ext>
              </a:extLst>
            </p:cNvPr>
            <p:cNvCxnSpPr/>
            <p:nvPr/>
          </p:nvCxnSpPr>
          <p:spPr bwMode="auto">
            <a:xfrm>
              <a:off x="11249421" y="416321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5" name="Straight Connector 304">
              <a:extLst>
                <a:ext uri="{FF2B5EF4-FFF2-40B4-BE49-F238E27FC236}">
                  <a16:creationId xmlns:a16="http://schemas.microsoft.com/office/drawing/2014/main" xmlns="" id="{E3457EE8-09E7-4741-4FF4-A73B0101D4DA}"/>
                </a:ext>
              </a:extLst>
            </p:cNvPr>
            <p:cNvCxnSpPr/>
            <p:nvPr/>
          </p:nvCxnSpPr>
          <p:spPr bwMode="auto">
            <a:xfrm>
              <a:off x="11299943" y="416321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6" name="Straight Connector 305">
              <a:extLst>
                <a:ext uri="{FF2B5EF4-FFF2-40B4-BE49-F238E27FC236}">
                  <a16:creationId xmlns:a16="http://schemas.microsoft.com/office/drawing/2014/main" xmlns="" id="{CBB43B07-04CA-D732-9F6B-51961616BB78}"/>
                </a:ext>
              </a:extLst>
            </p:cNvPr>
            <p:cNvCxnSpPr/>
            <p:nvPr/>
          </p:nvCxnSpPr>
          <p:spPr bwMode="auto">
            <a:xfrm>
              <a:off x="11330255" y="416321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7" name="Straight Connector 306">
              <a:extLst>
                <a:ext uri="{FF2B5EF4-FFF2-40B4-BE49-F238E27FC236}">
                  <a16:creationId xmlns:a16="http://schemas.microsoft.com/office/drawing/2014/main" xmlns="" id="{E99136AC-4C6B-422E-5157-3360CE04B77A}"/>
                </a:ext>
              </a:extLst>
            </p:cNvPr>
            <p:cNvCxnSpPr/>
            <p:nvPr/>
          </p:nvCxnSpPr>
          <p:spPr bwMode="auto">
            <a:xfrm>
              <a:off x="11354795" y="416321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8" name="Straight Connector 307">
              <a:extLst>
                <a:ext uri="{FF2B5EF4-FFF2-40B4-BE49-F238E27FC236}">
                  <a16:creationId xmlns:a16="http://schemas.microsoft.com/office/drawing/2014/main" xmlns="" id="{3A323903-F96A-E5DB-F477-071F6DC68176}"/>
                </a:ext>
              </a:extLst>
            </p:cNvPr>
            <p:cNvCxnSpPr/>
            <p:nvPr/>
          </p:nvCxnSpPr>
          <p:spPr bwMode="auto">
            <a:xfrm>
              <a:off x="11380777" y="4163211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9" name="Straight Connector 308">
              <a:extLst>
                <a:ext uri="{FF2B5EF4-FFF2-40B4-BE49-F238E27FC236}">
                  <a16:creationId xmlns:a16="http://schemas.microsoft.com/office/drawing/2014/main" xmlns="" id="{F700749E-A64C-F319-FC68-557579BF3C13}"/>
                </a:ext>
              </a:extLst>
            </p:cNvPr>
            <p:cNvCxnSpPr/>
            <p:nvPr/>
          </p:nvCxnSpPr>
          <p:spPr bwMode="auto">
            <a:xfrm>
              <a:off x="11456529" y="417515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0" name="Straight Connector 309">
              <a:extLst>
                <a:ext uri="{FF2B5EF4-FFF2-40B4-BE49-F238E27FC236}">
                  <a16:creationId xmlns:a16="http://schemas.microsoft.com/office/drawing/2014/main" xmlns="" id="{5B16206E-FA8A-81D5-ADF1-C9D07C94F08E}"/>
                </a:ext>
              </a:extLst>
            </p:cNvPr>
            <p:cNvCxnSpPr/>
            <p:nvPr/>
          </p:nvCxnSpPr>
          <p:spPr bwMode="auto">
            <a:xfrm>
              <a:off x="11478639" y="417515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1" name="Straight Connector 310">
              <a:extLst>
                <a:ext uri="{FF2B5EF4-FFF2-40B4-BE49-F238E27FC236}">
                  <a16:creationId xmlns:a16="http://schemas.microsoft.com/office/drawing/2014/main" xmlns="" id="{468E2831-EF09-0BDC-D676-493F0C15A396}"/>
                </a:ext>
              </a:extLst>
            </p:cNvPr>
            <p:cNvCxnSpPr/>
            <p:nvPr/>
          </p:nvCxnSpPr>
          <p:spPr bwMode="auto">
            <a:xfrm>
              <a:off x="11494518" y="417515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2" name="Straight Connector 311">
              <a:extLst>
                <a:ext uri="{FF2B5EF4-FFF2-40B4-BE49-F238E27FC236}">
                  <a16:creationId xmlns:a16="http://schemas.microsoft.com/office/drawing/2014/main" xmlns="" id="{94DA5EA0-C648-1F17-9472-24766CBBCF15}"/>
                </a:ext>
              </a:extLst>
            </p:cNvPr>
            <p:cNvCxnSpPr/>
            <p:nvPr/>
          </p:nvCxnSpPr>
          <p:spPr bwMode="auto">
            <a:xfrm>
              <a:off x="11536378" y="4175156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3" name="Straight Connector 312">
              <a:extLst>
                <a:ext uri="{FF2B5EF4-FFF2-40B4-BE49-F238E27FC236}">
                  <a16:creationId xmlns:a16="http://schemas.microsoft.com/office/drawing/2014/main" xmlns="" id="{57AFB26F-A487-4A1D-BE8E-7DBA18A720D4}"/>
                </a:ext>
              </a:extLst>
            </p:cNvPr>
            <p:cNvCxnSpPr/>
            <p:nvPr/>
          </p:nvCxnSpPr>
          <p:spPr bwMode="auto">
            <a:xfrm>
              <a:off x="11559474" y="422433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4" name="Straight Connector 313">
              <a:extLst>
                <a:ext uri="{FF2B5EF4-FFF2-40B4-BE49-F238E27FC236}">
                  <a16:creationId xmlns:a16="http://schemas.microsoft.com/office/drawing/2014/main" xmlns="" id="{B42152FC-EE4F-597C-B857-AE00F30E8901}"/>
                </a:ext>
              </a:extLst>
            </p:cNvPr>
            <p:cNvCxnSpPr/>
            <p:nvPr/>
          </p:nvCxnSpPr>
          <p:spPr bwMode="auto">
            <a:xfrm>
              <a:off x="11589750" y="422433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5" name="Straight Connector 314">
              <a:extLst>
                <a:ext uri="{FF2B5EF4-FFF2-40B4-BE49-F238E27FC236}">
                  <a16:creationId xmlns:a16="http://schemas.microsoft.com/office/drawing/2014/main" xmlns="" id="{3F01A467-7B9B-F0E5-1F33-422CD7E4FF99}"/>
                </a:ext>
              </a:extLst>
            </p:cNvPr>
            <p:cNvCxnSpPr/>
            <p:nvPr/>
          </p:nvCxnSpPr>
          <p:spPr bwMode="auto">
            <a:xfrm>
              <a:off x="11644602" y="422433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6" name="Straight Connector 315">
              <a:extLst>
                <a:ext uri="{FF2B5EF4-FFF2-40B4-BE49-F238E27FC236}">
                  <a16:creationId xmlns:a16="http://schemas.microsoft.com/office/drawing/2014/main" xmlns="" id="{0FDED4AE-4C9E-2342-0796-11A06162D9E0}"/>
                </a:ext>
              </a:extLst>
            </p:cNvPr>
            <p:cNvCxnSpPr/>
            <p:nvPr/>
          </p:nvCxnSpPr>
          <p:spPr bwMode="auto">
            <a:xfrm>
              <a:off x="11709596" y="422433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9" name="Straight Connector 348">
              <a:extLst>
                <a:ext uri="{FF2B5EF4-FFF2-40B4-BE49-F238E27FC236}">
                  <a16:creationId xmlns:a16="http://schemas.microsoft.com/office/drawing/2014/main" xmlns="" id="{58FDEEB3-7C1F-D379-A748-7347C21F56C6}"/>
                </a:ext>
              </a:extLst>
            </p:cNvPr>
            <p:cNvCxnSpPr/>
            <p:nvPr/>
          </p:nvCxnSpPr>
          <p:spPr bwMode="auto">
            <a:xfrm>
              <a:off x="9072512" y="220615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FF7F4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273" name="Groupe 1272">
            <a:extLst>
              <a:ext uri="{FF2B5EF4-FFF2-40B4-BE49-F238E27FC236}">
                <a16:creationId xmlns:a16="http://schemas.microsoft.com/office/drawing/2014/main" xmlns="" id="{C7CB49E2-5F53-B71A-9C3F-AEEF83D8E640}"/>
              </a:ext>
            </a:extLst>
          </p:cNvPr>
          <p:cNvGrpSpPr/>
          <p:nvPr/>
        </p:nvGrpSpPr>
        <p:grpSpPr>
          <a:xfrm>
            <a:off x="8930424" y="2181817"/>
            <a:ext cx="2756076" cy="2008412"/>
            <a:chOff x="8930424" y="2181817"/>
            <a:chExt cx="2756076" cy="2008412"/>
          </a:xfrm>
        </p:grpSpPr>
        <p:sp>
          <p:nvSpPr>
            <p:cNvPr id="1199" name="Freeform: Shape 287">
              <a:extLst>
                <a:ext uri="{FF2B5EF4-FFF2-40B4-BE49-F238E27FC236}">
                  <a16:creationId xmlns:a16="http://schemas.microsoft.com/office/drawing/2014/main" xmlns="" id="{1157F8CA-8DAC-E1D3-CF48-7AB4B7AA53E7}"/>
                </a:ext>
              </a:extLst>
            </p:cNvPr>
            <p:cNvSpPr/>
            <p:nvPr/>
          </p:nvSpPr>
          <p:spPr bwMode="auto">
            <a:xfrm>
              <a:off x="8930424" y="2181817"/>
              <a:ext cx="2756076" cy="2006600"/>
            </a:xfrm>
            <a:custGeom>
              <a:avLst/>
              <a:gdLst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72534 w 3031067"/>
                <a:gd name="connsiteY88" fmla="*/ 436033 h 2006600"/>
                <a:gd name="connsiteX89" fmla="*/ 381000 w 3031067"/>
                <a:gd name="connsiteY89" fmla="*/ 427567 h 2006600"/>
                <a:gd name="connsiteX90" fmla="*/ 381000 w 3031067"/>
                <a:gd name="connsiteY90" fmla="*/ 389466 h 2006600"/>
                <a:gd name="connsiteX91" fmla="*/ 381000 w 3031067"/>
                <a:gd name="connsiteY91" fmla="*/ 389466 h 2006600"/>
                <a:gd name="connsiteX92" fmla="*/ 381000 w 3031067"/>
                <a:gd name="connsiteY92" fmla="*/ 364066 h 2006600"/>
                <a:gd name="connsiteX93" fmla="*/ 342900 w 3031067"/>
                <a:gd name="connsiteY93" fmla="*/ 364066 h 2006600"/>
                <a:gd name="connsiteX94" fmla="*/ 342900 w 3031067"/>
                <a:gd name="connsiteY94" fmla="*/ 313266 h 2006600"/>
                <a:gd name="connsiteX95" fmla="*/ 313267 w 3031067"/>
                <a:gd name="connsiteY95" fmla="*/ 313266 h 2006600"/>
                <a:gd name="connsiteX96" fmla="*/ 313267 w 3031067"/>
                <a:gd name="connsiteY96" fmla="*/ 270933 h 2006600"/>
                <a:gd name="connsiteX97" fmla="*/ 283634 w 3031067"/>
                <a:gd name="connsiteY97" fmla="*/ 270933 h 2006600"/>
                <a:gd name="connsiteX98" fmla="*/ 283634 w 3031067"/>
                <a:gd name="connsiteY98" fmla="*/ 228600 h 2006600"/>
                <a:gd name="connsiteX99" fmla="*/ 270934 w 3031067"/>
                <a:gd name="connsiteY99" fmla="*/ 228600 h 2006600"/>
                <a:gd name="connsiteX100" fmla="*/ 270934 w 3031067"/>
                <a:gd name="connsiteY100" fmla="*/ 177800 h 2006600"/>
                <a:gd name="connsiteX101" fmla="*/ 232834 w 3031067"/>
                <a:gd name="connsiteY101" fmla="*/ 177800 h 2006600"/>
                <a:gd name="connsiteX102" fmla="*/ 232834 w 3031067"/>
                <a:gd name="connsiteY102" fmla="*/ 139700 h 2006600"/>
                <a:gd name="connsiteX103" fmla="*/ 203200 w 3031067"/>
                <a:gd name="connsiteY103" fmla="*/ 139700 h 2006600"/>
                <a:gd name="connsiteX104" fmla="*/ 203200 w 3031067"/>
                <a:gd name="connsiteY104" fmla="*/ 97366 h 2006600"/>
                <a:gd name="connsiteX105" fmla="*/ 165100 w 3031067"/>
                <a:gd name="connsiteY105" fmla="*/ 97366 h 2006600"/>
                <a:gd name="connsiteX106" fmla="*/ 165100 w 3031067"/>
                <a:gd name="connsiteY106" fmla="*/ 97366 h 2006600"/>
                <a:gd name="connsiteX107" fmla="*/ 114300 w 3031067"/>
                <a:gd name="connsiteY107" fmla="*/ 97366 h 2006600"/>
                <a:gd name="connsiteX108" fmla="*/ 114300 w 3031067"/>
                <a:gd name="connsiteY108" fmla="*/ 46566 h 2006600"/>
                <a:gd name="connsiteX109" fmla="*/ 80434 w 3031067"/>
                <a:gd name="connsiteY109" fmla="*/ 46566 h 2006600"/>
                <a:gd name="connsiteX110" fmla="*/ 80434 w 3031067"/>
                <a:gd name="connsiteY110" fmla="*/ 21166 h 2006600"/>
                <a:gd name="connsiteX111" fmla="*/ 38100 w 3031067"/>
                <a:gd name="connsiteY111" fmla="*/ 21166 h 2006600"/>
                <a:gd name="connsiteX112" fmla="*/ 38100 w 3031067"/>
                <a:gd name="connsiteY112" fmla="*/ 0 h 2006600"/>
                <a:gd name="connsiteX113" fmla="*/ 0 w 3031067"/>
                <a:gd name="connsiteY113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27567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8679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77825 w 3031067"/>
                <a:gd name="connsiteY88" fmla="*/ 438679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55134 w 3031067"/>
                <a:gd name="connsiteY52" fmla="*/ 1104900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89000 w 3031067"/>
                <a:gd name="connsiteY51" fmla="*/ 1104900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6677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89000 w 3031067"/>
                <a:gd name="connsiteY50" fmla="*/ 1134533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5567 w 3031067"/>
                <a:gd name="connsiteY49" fmla="*/ 11345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5200 w 3031067"/>
                <a:gd name="connsiteY48" fmla="*/ 118110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1003300 w 3031067"/>
                <a:gd name="connsiteY47" fmla="*/ 1214966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6000 w 3031067"/>
                <a:gd name="connsiteY46" fmla="*/ 1265766 h 2006600"/>
                <a:gd name="connsiteX47" fmla="*/ 995362 w 3031067"/>
                <a:gd name="connsiteY47" fmla="*/ 1208616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95362 w 3031067"/>
                <a:gd name="connsiteY47" fmla="*/ 1208616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90599 w 3031067"/>
                <a:gd name="connsiteY47" fmla="*/ 1218141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1004886 w 3031067"/>
                <a:gd name="connsiteY47" fmla="*/ 1208616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87423 w 3031067"/>
                <a:gd name="connsiteY47" fmla="*/ 1224491 h 2006600"/>
                <a:gd name="connsiteX48" fmla="*/ 960438 w 3031067"/>
                <a:gd name="connsiteY48" fmla="*/ 1187450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87423 w 3031067"/>
                <a:gd name="connsiteY47" fmla="*/ 1224491 h 2006600"/>
                <a:gd name="connsiteX48" fmla="*/ 957263 w 3031067"/>
                <a:gd name="connsiteY48" fmla="*/ 1189038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350 w 3031067"/>
                <a:gd name="connsiteY46" fmla="*/ 1256241 h 2006600"/>
                <a:gd name="connsiteX47" fmla="*/ 993773 w 3031067"/>
                <a:gd name="connsiteY47" fmla="*/ 1195916 h 2006600"/>
                <a:gd name="connsiteX48" fmla="*/ 957263 w 3031067"/>
                <a:gd name="connsiteY48" fmla="*/ 1189038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990600 w 3031067"/>
                <a:gd name="connsiteY46" fmla="*/ 1232429 h 2006600"/>
                <a:gd name="connsiteX47" fmla="*/ 993773 w 3031067"/>
                <a:gd name="connsiteY47" fmla="*/ 1195916 h 2006600"/>
                <a:gd name="connsiteX48" fmla="*/ 957263 w 3031067"/>
                <a:gd name="connsiteY48" fmla="*/ 1189038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990600 w 3031067"/>
                <a:gd name="connsiteY46" fmla="*/ 1232429 h 2006600"/>
                <a:gd name="connsiteX47" fmla="*/ 987423 w 3031067"/>
                <a:gd name="connsiteY47" fmla="*/ 1195916 h 2006600"/>
                <a:gd name="connsiteX48" fmla="*/ 957263 w 3031067"/>
                <a:gd name="connsiteY48" fmla="*/ 1189038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990600 w 3031067"/>
                <a:gd name="connsiteY46" fmla="*/ 1232429 h 2006600"/>
                <a:gd name="connsiteX47" fmla="*/ 987423 w 3031067"/>
                <a:gd name="connsiteY47" fmla="*/ 1195916 h 2006600"/>
                <a:gd name="connsiteX48" fmla="*/ 965201 w 3031067"/>
                <a:gd name="connsiteY48" fmla="*/ 1193801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990600 w 3031067"/>
                <a:gd name="connsiteY46" fmla="*/ 1232429 h 2006600"/>
                <a:gd name="connsiteX47" fmla="*/ 992185 w 3031067"/>
                <a:gd name="connsiteY47" fmla="*/ 1195916 h 2006600"/>
                <a:gd name="connsiteX48" fmla="*/ 965201 w 3031067"/>
                <a:gd name="connsiteY48" fmla="*/ 1193801 h 2006600"/>
                <a:gd name="connsiteX49" fmla="*/ 930804 w 3031067"/>
                <a:gd name="connsiteY49" fmla="*/ 1147233 h 2006600"/>
                <a:gd name="connsiteX50" fmla="*/ 893762 w 3031067"/>
                <a:gd name="connsiteY50" fmla="*/ 1145646 h 2006600"/>
                <a:gd name="connsiteX51" fmla="*/ 873125 w 3031067"/>
                <a:gd name="connsiteY51" fmla="*/ 1116012 h 2006600"/>
                <a:gd name="connsiteX52" fmla="*/ 872067 w 3031067"/>
                <a:gd name="connsiteY52" fmla="*/ 1087967 h 2006600"/>
                <a:gd name="connsiteX53" fmla="*/ 842434 w 3031067"/>
                <a:gd name="connsiteY53" fmla="*/ 1087967 h 2006600"/>
                <a:gd name="connsiteX54" fmla="*/ 842434 w 3031067"/>
                <a:gd name="connsiteY54" fmla="*/ 1045633 h 2006600"/>
                <a:gd name="connsiteX55" fmla="*/ 808567 w 3031067"/>
                <a:gd name="connsiteY55" fmla="*/ 1045633 h 2006600"/>
                <a:gd name="connsiteX56" fmla="*/ 808567 w 3031067"/>
                <a:gd name="connsiteY56" fmla="*/ 1016000 h 2006600"/>
                <a:gd name="connsiteX57" fmla="*/ 791634 w 3031067"/>
                <a:gd name="connsiteY57" fmla="*/ 1016000 h 2006600"/>
                <a:gd name="connsiteX58" fmla="*/ 791634 w 3031067"/>
                <a:gd name="connsiteY58" fmla="*/ 986366 h 2006600"/>
                <a:gd name="connsiteX59" fmla="*/ 762000 w 3031067"/>
                <a:gd name="connsiteY59" fmla="*/ 986366 h 2006600"/>
                <a:gd name="connsiteX60" fmla="*/ 762000 w 3031067"/>
                <a:gd name="connsiteY60" fmla="*/ 948266 h 2006600"/>
                <a:gd name="connsiteX61" fmla="*/ 723900 w 3031067"/>
                <a:gd name="connsiteY61" fmla="*/ 948266 h 2006600"/>
                <a:gd name="connsiteX62" fmla="*/ 723900 w 3031067"/>
                <a:gd name="connsiteY62" fmla="*/ 918633 h 2006600"/>
                <a:gd name="connsiteX63" fmla="*/ 723900 w 3031067"/>
                <a:gd name="connsiteY63" fmla="*/ 918633 h 2006600"/>
                <a:gd name="connsiteX64" fmla="*/ 706967 w 3031067"/>
                <a:gd name="connsiteY64" fmla="*/ 901700 h 2006600"/>
                <a:gd name="connsiteX65" fmla="*/ 706967 w 3031067"/>
                <a:gd name="connsiteY65" fmla="*/ 863600 h 2006600"/>
                <a:gd name="connsiteX66" fmla="*/ 677334 w 3031067"/>
                <a:gd name="connsiteY66" fmla="*/ 863600 h 2006600"/>
                <a:gd name="connsiteX67" fmla="*/ 677334 w 3031067"/>
                <a:gd name="connsiteY67" fmla="*/ 825500 h 2006600"/>
                <a:gd name="connsiteX68" fmla="*/ 635000 w 3031067"/>
                <a:gd name="connsiteY68" fmla="*/ 825500 h 2006600"/>
                <a:gd name="connsiteX69" fmla="*/ 635000 w 3031067"/>
                <a:gd name="connsiteY69" fmla="*/ 783166 h 2006600"/>
                <a:gd name="connsiteX70" fmla="*/ 596900 w 3031067"/>
                <a:gd name="connsiteY70" fmla="*/ 783166 h 2006600"/>
                <a:gd name="connsiteX71" fmla="*/ 596900 w 3031067"/>
                <a:gd name="connsiteY71" fmla="*/ 745066 h 2006600"/>
                <a:gd name="connsiteX72" fmla="*/ 558800 w 3031067"/>
                <a:gd name="connsiteY72" fmla="*/ 745066 h 2006600"/>
                <a:gd name="connsiteX73" fmla="*/ 567267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06966 h 2006600"/>
                <a:gd name="connsiteX76" fmla="*/ 567267 w 3031067"/>
                <a:gd name="connsiteY76" fmla="*/ 673100 h 2006600"/>
                <a:gd name="connsiteX77" fmla="*/ 529167 w 3031067"/>
                <a:gd name="connsiteY77" fmla="*/ 673100 h 2006600"/>
                <a:gd name="connsiteX78" fmla="*/ 529167 w 3031067"/>
                <a:gd name="connsiteY78" fmla="*/ 635000 h 2006600"/>
                <a:gd name="connsiteX79" fmla="*/ 499534 w 3031067"/>
                <a:gd name="connsiteY79" fmla="*/ 635000 h 2006600"/>
                <a:gd name="connsiteX80" fmla="*/ 499534 w 3031067"/>
                <a:gd name="connsiteY80" fmla="*/ 584200 h 2006600"/>
                <a:gd name="connsiteX81" fmla="*/ 474134 w 3031067"/>
                <a:gd name="connsiteY81" fmla="*/ 584200 h 2006600"/>
                <a:gd name="connsiteX82" fmla="*/ 474134 w 3031067"/>
                <a:gd name="connsiteY82" fmla="*/ 537633 h 2006600"/>
                <a:gd name="connsiteX83" fmla="*/ 431800 w 3031067"/>
                <a:gd name="connsiteY83" fmla="*/ 537633 h 2006600"/>
                <a:gd name="connsiteX84" fmla="*/ 431800 w 3031067"/>
                <a:gd name="connsiteY84" fmla="*/ 491066 h 2006600"/>
                <a:gd name="connsiteX85" fmla="*/ 410634 w 3031067"/>
                <a:gd name="connsiteY85" fmla="*/ 491066 h 2006600"/>
                <a:gd name="connsiteX86" fmla="*/ 410634 w 3031067"/>
                <a:gd name="connsiteY86" fmla="*/ 436033 h 2006600"/>
                <a:gd name="connsiteX87" fmla="*/ 381000 w 3031067"/>
                <a:gd name="connsiteY87" fmla="*/ 435504 h 2006600"/>
                <a:gd name="connsiteX88" fmla="*/ 381000 w 3031067"/>
                <a:gd name="connsiteY88" fmla="*/ 389466 h 2006600"/>
                <a:gd name="connsiteX89" fmla="*/ 381000 w 3031067"/>
                <a:gd name="connsiteY89" fmla="*/ 389466 h 2006600"/>
                <a:gd name="connsiteX90" fmla="*/ 381000 w 3031067"/>
                <a:gd name="connsiteY90" fmla="*/ 364066 h 2006600"/>
                <a:gd name="connsiteX91" fmla="*/ 342900 w 3031067"/>
                <a:gd name="connsiteY91" fmla="*/ 364066 h 2006600"/>
                <a:gd name="connsiteX92" fmla="*/ 342900 w 3031067"/>
                <a:gd name="connsiteY92" fmla="*/ 313266 h 2006600"/>
                <a:gd name="connsiteX93" fmla="*/ 313267 w 3031067"/>
                <a:gd name="connsiteY93" fmla="*/ 313266 h 2006600"/>
                <a:gd name="connsiteX94" fmla="*/ 313267 w 3031067"/>
                <a:gd name="connsiteY94" fmla="*/ 270933 h 2006600"/>
                <a:gd name="connsiteX95" fmla="*/ 283634 w 3031067"/>
                <a:gd name="connsiteY95" fmla="*/ 270933 h 2006600"/>
                <a:gd name="connsiteX96" fmla="*/ 283634 w 3031067"/>
                <a:gd name="connsiteY96" fmla="*/ 228600 h 2006600"/>
                <a:gd name="connsiteX97" fmla="*/ 270934 w 3031067"/>
                <a:gd name="connsiteY97" fmla="*/ 228600 h 2006600"/>
                <a:gd name="connsiteX98" fmla="*/ 270934 w 3031067"/>
                <a:gd name="connsiteY98" fmla="*/ 177800 h 2006600"/>
                <a:gd name="connsiteX99" fmla="*/ 232834 w 3031067"/>
                <a:gd name="connsiteY99" fmla="*/ 177800 h 2006600"/>
                <a:gd name="connsiteX100" fmla="*/ 232834 w 3031067"/>
                <a:gd name="connsiteY100" fmla="*/ 139700 h 2006600"/>
                <a:gd name="connsiteX101" fmla="*/ 203200 w 3031067"/>
                <a:gd name="connsiteY101" fmla="*/ 139700 h 2006600"/>
                <a:gd name="connsiteX102" fmla="*/ 203200 w 3031067"/>
                <a:gd name="connsiteY102" fmla="*/ 97366 h 2006600"/>
                <a:gd name="connsiteX103" fmla="*/ 165100 w 3031067"/>
                <a:gd name="connsiteY103" fmla="*/ 97366 h 2006600"/>
                <a:gd name="connsiteX104" fmla="*/ 165100 w 3031067"/>
                <a:gd name="connsiteY104" fmla="*/ 97366 h 2006600"/>
                <a:gd name="connsiteX105" fmla="*/ 114300 w 3031067"/>
                <a:gd name="connsiteY105" fmla="*/ 97366 h 2006600"/>
                <a:gd name="connsiteX106" fmla="*/ 114300 w 3031067"/>
                <a:gd name="connsiteY106" fmla="*/ 46566 h 2006600"/>
                <a:gd name="connsiteX107" fmla="*/ 80434 w 3031067"/>
                <a:gd name="connsiteY107" fmla="*/ 46566 h 2006600"/>
                <a:gd name="connsiteX108" fmla="*/ 80434 w 3031067"/>
                <a:gd name="connsiteY108" fmla="*/ 21166 h 2006600"/>
                <a:gd name="connsiteX109" fmla="*/ 38100 w 3031067"/>
                <a:gd name="connsiteY109" fmla="*/ 21166 h 2006600"/>
                <a:gd name="connsiteX110" fmla="*/ 38100 w 3031067"/>
                <a:gd name="connsiteY110" fmla="*/ 0 h 2006600"/>
                <a:gd name="connsiteX111" fmla="*/ 0 w 3031067"/>
                <a:gd name="connsiteY111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14942 w 3031067"/>
                <a:gd name="connsiteY46" fmla="*/ 1252008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38755 w 3031067"/>
                <a:gd name="connsiteY46" fmla="*/ 1245658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4467 w 3031067"/>
                <a:gd name="connsiteY46" fmla="*/ 1240895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4467 w 3031067"/>
                <a:gd name="connsiteY46" fmla="*/ 1240895 h 2006600"/>
                <a:gd name="connsiteX47" fmla="*/ 1049867 w 3031067"/>
                <a:gd name="connsiteY47" fmla="*/ 1267883 h 2006600"/>
                <a:gd name="connsiteX48" fmla="*/ 990600 w 3031067"/>
                <a:gd name="connsiteY48" fmla="*/ 1232429 h 2006600"/>
                <a:gd name="connsiteX49" fmla="*/ 992185 w 3031067"/>
                <a:gd name="connsiteY49" fmla="*/ 1195916 h 2006600"/>
                <a:gd name="connsiteX50" fmla="*/ 965201 w 3031067"/>
                <a:gd name="connsiteY50" fmla="*/ 1193801 h 2006600"/>
                <a:gd name="connsiteX51" fmla="*/ 930804 w 3031067"/>
                <a:gd name="connsiteY51" fmla="*/ 1147233 h 2006600"/>
                <a:gd name="connsiteX52" fmla="*/ 893762 w 3031067"/>
                <a:gd name="connsiteY52" fmla="*/ 1145646 h 2006600"/>
                <a:gd name="connsiteX53" fmla="*/ 873125 w 3031067"/>
                <a:gd name="connsiteY53" fmla="*/ 1116012 h 2006600"/>
                <a:gd name="connsiteX54" fmla="*/ 872067 w 3031067"/>
                <a:gd name="connsiteY54" fmla="*/ 1087967 h 2006600"/>
                <a:gd name="connsiteX55" fmla="*/ 842434 w 3031067"/>
                <a:gd name="connsiteY55" fmla="*/ 1087967 h 2006600"/>
                <a:gd name="connsiteX56" fmla="*/ 842434 w 3031067"/>
                <a:gd name="connsiteY56" fmla="*/ 1045633 h 2006600"/>
                <a:gd name="connsiteX57" fmla="*/ 808567 w 3031067"/>
                <a:gd name="connsiteY57" fmla="*/ 1045633 h 2006600"/>
                <a:gd name="connsiteX58" fmla="*/ 808567 w 3031067"/>
                <a:gd name="connsiteY58" fmla="*/ 1016000 h 2006600"/>
                <a:gd name="connsiteX59" fmla="*/ 791634 w 3031067"/>
                <a:gd name="connsiteY59" fmla="*/ 1016000 h 2006600"/>
                <a:gd name="connsiteX60" fmla="*/ 791634 w 3031067"/>
                <a:gd name="connsiteY60" fmla="*/ 986366 h 2006600"/>
                <a:gd name="connsiteX61" fmla="*/ 762000 w 3031067"/>
                <a:gd name="connsiteY61" fmla="*/ 986366 h 2006600"/>
                <a:gd name="connsiteX62" fmla="*/ 762000 w 3031067"/>
                <a:gd name="connsiteY62" fmla="*/ 948266 h 2006600"/>
                <a:gd name="connsiteX63" fmla="*/ 723900 w 3031067"/>
                <a:gd name="connsiteY63" fmla="*/ 948266 h 2006600"/>
                <a:gd name="connsiteX64" fmla="*/ 723900 w 3031067"/>
                <a:gd name="connsiteY64" fmla="*/ 918633 h 2006600"/>
                <a:gd name="connsiteX65" fmla="*/ 723900 w 3031067"/>
                <a:gd name="connsiteY65" fmla="*/ 918633 h 2006600"/>
                <a:gd name="connsiteX66" fmla="*/ 706967 w 3031067"/>
                <a:gd name="connsiteY66" fmla="*/ 901700 h 2006600"/>
                <a:gd name="connsiteX67" fmla="*/ 706967 w 3031067"/>
                <a:gd name="connsiteY67" fmla="*/ 863600 h 2006600"/>
                <a:gd name="connsiteX68" fmla="*/ 677334 w 3031067"/>
                <a:gd name="connsiteY68" fmla="*/ 863600 h 2006600"/>
                <a:gd name="connsiteX69" fmla="*/ 677334 w 3031067"/>
                <a:gd name="connsiteY69" fmla="*/ 825500 h 2006600"/>
                <a:gd name="connsiteX70" fmla="*/ 635000 w 3031067"/>
                <a:gd name="connsiteY70" fmla="*/ 825500 h 2006600"/>
                <a:gd name="connsiteX71" fmla="*/ 635000 w 3031067"/>
                <a:gd name="connsiteY71" fmla="*/ 783166 h 2006600"/>
                <a:gd name="connsiteX72" fmla="*/ 596900 w 3031067"/>
                <a:gd name="connsiteY72" fmla="*/ 783166 h 2006600"/>
                <a:gd name="connsiteX73" fmla="*/ 596900 w 3031067"/>
                <a:gd name="connsiteY73" fmla="*/ 745066 h 2006600"/>
                <a:gd name="connsiteX74" fmla="*/ 558800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45066 h 2006600"/>
                <a:gd name="connsiteX77" fmla="*/ 567267 w 3031067"/>
                <a:gd name="connsiteY77" fmla="*/ 706966 h 2006600"/>
                <a:gd name="connsiteX78" fmla="*/ 567267 w 3031067"/>
                <a:gd name="connsiteY78" fmla="*/ 673100 h 2006600"/>
                <a:gd name="connsiteX79" fmla="*/ 529167 w 3031067"/>
                <a:gd name="connsiteY79" fmla="*/ 673100 h 2006600"/>
                <a:gd name="connsiteX80" fmla="*/ 529167 w 3031067"/>
                <a:gd name="connsiteY80" fmla="*/ 635000 h 2006600"/>
                <a:gd name="connsiteX81" fmla="*/ 499534 w 3031067"/>
                <a:gd name="connsiteY81" fmla="*/ 635000 h 2006600"/>
                <a:gd name="connsiteX82" fmla="*/ 499534 w 3031067"/>
                <a:gd name="connsiteY82" fmla="*/ 584200 h 2006600"/>
                <a:gd name="connsiteX83" fmla="*/ 474134 w 3031067"/>
                <a:gd name="connsiteY83" fmla="*/ 584200 h 2006600"/>
                <a:gd name="connsiteX84" fmla="*/ 474134 w 3031067"/>
                <a:gd name="connsiteY84" fmla="*/ 537633 h 2006600"/>
                <a:gd name="connsiteX85" fmla="*/ 431800 w 3031067"/>
                <a:gd name="connsiteY85" fmla="*/ 537633 h 2006600"/>
                <a:gd name="connsiteX86" fmla="*/ 431800 w 3031067"/>
                <a:gd name="connsiteY86" fmla="*/ 491066 h 2006600"/>
                <a:gd name="connsiteX87" fmla="*/ 410634 w 3031067"/>
                <a:gd name="connsiteY87" fmla="*/ 491066 h 2006600"/>
                <a:gd name="connsiteX88" fmla="*/ 410634 w 3031067"/>
                <a:gd name="connsiteY88" fmla="*/ 436033 h 2006600"/>
                <a:gd name="connsiteX89" fmla="*/ 381000 w 3031067"/>
                <a:gd name="connsiteY89" fmla="*/ 435504 h 2006600"/>
                <a:gd name="connsiteX90" fmla="*/ 381000 w 3031067"/>
                <a:gd name="connsiteY90" fmla="*/ 389466 h 2006600"/>
                <a:gd name="connsiteX91" fmla="*/ 381000 w 3031067"/>
                <a:gd name="connsiteY91" fmla="*/ 389466 h 2006600"/>
                <a:gd name="connsiteX92" fmla="*/ 381000 w 3031067"/>
                <a:gd name="connsiteY92" fmla="*/ 364066 h 2006600"/>
                <a:gd name="connsiteX93" fmla="*/ 342900 w 3031067"/>
                <a:gd name="connsiteY93" fmla="*/ 364066 h 2006600"/>
                <a:gd name="connsiteX94" fmla="*/ 342900 w 3031067"/>
                <a:gd name="connsiteY94" fmla="*/ 313266 h 2006600"/>
                <a:gd name="connsiteX95" fmla="*/ 313267 w 3031067"/>
                <a:gd name="connsiteY95" fmla="*/ 313266 h 2006600"/>
                <a:gd name="connsiteX96" fmla="*/ 313267 w 3031067"/>
                <a:gd name="connsiteY96" fmla="*/ 270933 h 2006600"/>
                <a:gd name="connsiteX97" fmla="*/ 283634 w 3031067"/>
                <a:gd name="connsiteY97" fmla="*/ 270933 h 2006600"/>
                <a:gd name="connsiteX98" fmla="*/ 283634 w 3031067"/>
                <a:gd name="connsiteY98" fmla="*/ 228600 h 2006600"/>
                <a:gd name="connsiteX99" fmla="*/ 270934 w 3031067"/>
                <a:gd name="connsiteY99" fmla="*/ 228600 h 2006600"/>
                <a:gd name="connsiteX100" fmla="*/ 270934 w 3031067"/>
                <a:gd name="connsiteY100" fmla="*/ 177800 h 2006600"/>
                <a:gd name="connsiteX101" fmla="*/ 232834 w 3031067"/>
                <a:gd name="connsiteY101" fmla="*/ 177800 h 2006600"/>
                <a:gd name="connsiteX102" fmla="*/ 232834 w 3031067"/>
                <a:gd name="connsiteY102" fmla="*/ 139700 h 2006600"/>
                <a:gd name="connsiteX103" fmla="*/ 203200 w 3031067"/>
                <a:gd name="connsiteY103" fmla="*/ 139700 h 2006600"/>
                <a:gd name="connsiteX104" fmla="*/ 203200 w 3031067"/>
                <a:gd name="connsiteY104" fmla="*/ 97366 h 2006600"/>
                <a:gd name="connsiteX105" fmla="*/ 165100 w 3031067"/>
                <a:gd name="connsiteY105" fmla="*/ 97366 h 2006600"/>
                <a:gd name="connsiteX106" fmla="*/ 165100 w 3031067"/>
                <a:gd name="connsiteY106" fmla="*/ 97366 h 2006600"/>
                <a:gd name="connsiteX107" fmla="*/ 114300 w 3031067"/>
                <a:gd name="connsiteY107" fmla="*/ 97366 h 2006600"/>
                <a:gd name="connsiteX108" fmla="*/ 114300 w 3031067"/>
                <a:gd name="connsiteY108" fmla="*/ 46566 h 2006600"/>
                <a:gd name="connsiteX109" fmla="*/ 80434 w 3031067"/>
                <a:gd name="connsiteY109" fmla="*/ 46566 h 2006600"/>
                <a:gd name="connsiteX110" fmla="*/ 80434 w 3031067"/>
                <a:gd name="connsiteY110" fmla="*/ 21166 h 2006600"/>
                <a:gd name="connsiteX111" fmla="*/ 38100 w 3031067"/>
                <a:gd name="connsiteY111" fmla="*/ 21166 h 2006600"/>
                <a:gd name="connsiteX112" fmla="*/ 38100 w 3031067"/>
                <a:gd name="connsiteY112" fmla="*/ 0 h 2006600"/>
                <a:gd name="connsiteX113" fmla="*/ 0 w 3031067"/>
                <a:gd name="connsiteY113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4467 w 3031067"/>
                <a:gd name="connsiteY46" fmla="*/ 1240895 h 2006600"/>
                <a:gd name="connsiteX47" fmla="*/ 1030817 w 3031067"/>
                <a:gd name="connsiteY47" fmla="*/ 1267883 h 2006600"/>
                <a:gd name="connsiteX48" fmla="*/ 990600 w 3031067"/>
                <a:gd name="connsiteY48" fmla="*/ 1232429 h 2006600"/>
                <a:gd name="connsiteX49" fmla="*/ 992185 w 3031067"/>
                <a:gd name="connsiteY49" fmla="*/ 1195916 h 2006600"/>
                <a:gd name="connsiteX50" fmla="*/ 965201 w 3031067"/>
                <a:gd name="connsiteY50" fmla="*/ 1193801 h 2006600"/>
                <a:gd name="connsiteX51" fmla="*/ 930804 w 3031067"/>
                <a:gd name="connsiteY51" fmla="*/ 1147233 h 2006600"/>
                <a:gd name="connsiteX52" fmla="*/ 893762 w 3031067"/>
                <a:gd name="connsiteY52" fmla="*/ 1145646 h 2006600"/>
                <a:gd name="connsiteX53" fmla="*/ 873125 w 3031067"/>
                <a:gd name="connsiteY53" fmla="*/ 1116012 h 2006600"/>
                <a:gd name="connsiteX54" fmla="*/ 872067 w 3031067"/>
                <a:gd name="connsiteY54" fmla="*/ 1087967 h 2006600"/>
                <a:gd name="connsiteX55" fmla="*/ 842434 w 3031067"/>
                <a:gd name="connsiteY55" fmla="*/ 1087967 h 2006600"/>
                <a:gd name="connsiteX56" fmla="*/ 842434 w 3031067"/>
                <a:gd name="connsiteY56" fmla="*/ 1045633 h 2006600"/>
                <a:gd name="connsiteX57" fmla="*/ 808567 w 3031067"/>
                <a:gd name="connsiteY57" fmla="*/ 1045633 h 2006600"/>
                <a:gd name="connsiteX58" fmla="*/ 808567 w 3031067"/>
                <a:gd name="connsiteY58" fmla="*/ 1016000 h 2006600"/>
                <a:gd name="connsiteX59" fmla="*/ 791634 w 3031067"/>
                <a:gd name="connsiteY59" fmla="*/ 1016000 h 2006600"/>
                <a:gd name="connsiteX60" fmla="*/ 791634 w 3031067"/>
                <a:gd name="connsiteY60" fmla="*/ 986366 h 2006600"/>
                <a:gd name="connsiteX61" fmla="*/ 762000 w 3031067"/>
                <a:gd name="connsiteY61" fmla="*/ 986366 h 2006600"/>
                <a:gd name="connsiteX62" fmla="*/ 762000 w 3031067"/>
                <a:gd name="connsiteY62" fmla="*/ 948266 h 2006600"/>
                <a:gd name="connsiteX63" fmla="*/ 723900 w 3031067"/>
                <a:gd name="connsiteY63" fmla="*/ 948266 h 2006600"/>
                <a:gd name="connsiteX64" fmla="*/ 723900 w 3031067"/>
                <a:gd name="connsiteY64" fmla="*/ 918633 h 2006600"/>
                <a:gd name="connsiteX65" fmla="*/ 723900 w 3031067"/>
                <a:gd name="connsiteY65" fmla="*/ 918633 h 2006600"/>
                <a:gd name="connsiteX66" fmla="*/ 706967 w 3031067"/>
                <a:gd name="connsiteY66" fmla="*/ 901700 h 2006600"/>
                <a:gd name="connsiteX67" fmla="*/ 706967 w 3031067"/>
                <a:gd name="connsiteY67" fmla="*/ 863600 h 2006600"/>
                <a:gd name="connsiteX68" fmla="*/ 677334 w 3031067"/>
                <a:gd name="connsiteY68" fmla="*/ 863600 h 2006600"/>
                <a:gd name="connsiteX69" fmla="*/ 677334 w 3031067"/>
                <a:gd name="connsiteY69" fmla="*/ 825500 h 2006600"/>
                <a:gd name="connsiteX70" fmla="*/ 635000 w 3031067"/>
                <a:gd name="connsiteY70" fmla="*/ 825500 h 2006600"/>
                <a:gd name="connsiteX71" fmla="*/ 635000 w 3031067"/>
                <a:gd name="connsiteY71" fmla="*/ 783166 h 2006600"/>
                <a:gd name="connsiteX72" fmla="*/ 596900 w 3031067"/>
                <a:gd name="connsiteY72" fmla="*/ 783166 h 2006600"/>
                <a:gd name="connsiteX73" fmla="*/ 596900 w 3031067"/>
                <a:gd name="connsiteY73" fmla="*/ 745066 h 2006600"/>
                <a:gd name="connsiteX74" fmla="*/ 558800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45066 h 2006600"/>
                <a:gd name="connsiteX77" fmla="*/ 567267 w 3031067"/>
                <a:gd name="connsiteY77" fmla="*/ 706966 h 2006600"/>
                <a:gd name="connsiteX78" fmla="*/ 567267 w 3031067"/>
                <a:gd name="connsiteY78" fmla="*/ 673100 h 2006600"/>
                <a:gd name="connsiteX79" fmla="*/ 529167 w 3031067"/>
                <a:gd name="connsiteY79" fmla="*/ 673100 h 2006600"/>
                <a:gd name="connsiteX80" fmla="*/ 529167 w 3031067"/>
                <a:gd name="connsiteY80" fmla="*/ 635000 h 2006600"/>
                <a:gd name="connsiteX81" fmla="*/ 499534 w 3031067"/>
                <a:gd name="connsiteY81" fmla="*/ 635000 h 2006600"/>
                <a:gd name="connsiteX82" fmla="*/ 499534 w 3031067"/>
                <a:gd name="connsiteY82" fmla="*/ 584200 h 2006600"/>
                <a:gd name="connsiteX83" fmla="*/ 474134 w 3031067"/>
                <a:gd name="connsiteY83" fmla="*/ 584200 h 2006600"/>
                <a:gd name="connsiteX84" fmla="*/ 474134 w 3031067"/>
                <a:gd name="connsiteY84" fmla="*/ 537633 h 2006600"/>
                <a:gd name="connsiteX85" fmla="*/ 431800 w 3031067"/>
                <a:gd name="connsiteY85" fmla="*/ 537633 h 2006600"/>
                <a:gd name="connsiteX86" fmla="*/ 431800 w 3031067"/>
                <a:gd name="connsiteY86" fmla="*/ 491066 h 2006600"/>
                <a:gd name="connsiteX87" fmla="*/ 410634 w 3031067"/>
                <a:gd name="connsiteY87" fmla="*/ 491066 h 2006600"/>
                <a:gd name="connsiteX88" fmla="*/ 410634 w 3031067"/>
                <a:gd name="connsiteY88" fmla="*/ 436033 h 2006600"/>
                <a:gd name="connsiteX89" fmla="*/ 381000 w 3031067"/>
                <a:gd name="connsiteY89" fmla="*/ 435504 h 2006600"/>
                <a:gd name="connsiteX90" fmla="*/ 381000 w 3031067"/>
                <a:gd name="connsiteY90" fmla="*/ 389466 h 2006600"/>
                <a:gd name="connsiteX91" fmla="*/ 381000 w 3031067"/>
                <a:gd name="connsiteY91" fmla="*/ 389466 h 2006600"/>
                <a:gd name="connsiteX92" fmla="*/ 381000 w 3031067"/>
                <a:gd name="connsiteY92" fmla="*/ 364066 h 2006600"/>
                <a:gd name="connsiteX93" fmla="*/ 342900 w 3031067"/>
                <a:gd name="connsiteY93" fmla="*/ 364066 h 2006600"/>
                <a:gd name="connsiteX94" fmla="*/ 342900 w 3031067"/>
                <a:gd name="connsiteY94" fmla="*/ 313266 h 2006600"/>
                <a:gd name="connsiteX95" fmla="*/ 313267 w 3031067"/>
                <a:gd name="connsiteY95" fmla="*/ 313266 h 2006600"/>
                <a:gd name="connsiteX96" fmla="*/ 313267 w 3031067"/>
                <a:gd name="connsiteY96" fmla="*/ 270933 h 2006600"/>
                <a:gd name="connsiteX97" fmla="*/ 283634 w 3031067"/>
                <a:gd name="connsiteY97" fmla="*/ 270933 h 2006600"/>
                <a:gd name="connsiteX98" fmla="*/ 283634 w 3031067"/>
                <a:gd name="connsiteY98" fmla="*/ 228600 h 2006600"/>
                <a:gd name="connsiteX99" fmla="*/ 270934 w 3031067"/>
                <a:gd name="connsiteY99" fmla="*/ 228600 h 2006600"/>
                <a:gd name="connsiteX100" fmla="*/ 270934 w 3031067"/>
                <a:gd name="connsiteY100" fmla="*/ 177800 h 2006600"/>
                <a:gd name="connsiteX101" fmla="*/ 232834 w 3031067"/>
                <a:gd name="connsiteY101" fmla="*/ 177800 h 2006600"/>
                <a:gd name="connsiteX102" fmla="*/ 232834 w 3031067"/>
                <a:gd name="connsiteY102" fmla="*/ 139700 h 2006600"/>
                <a:gd name="connsiteX103" fmla="*/ 203200 w 3031067"/>
                <a:gd name="connsiteY103" fmla="*/ 139700 h 2006600"/>
                <a:gd name="connsiteX104" fmla="*/ 203200 w 3031067"/>
                <a:gd name="connsiteY104" fmla="*/ 97366 h 2006600"/>
                <a:gd name="connsiteX105" fmla="*/ 165100 w 3031067"/>
                <a:gd name="connsiteY105" fmla="*/ 97366 h 2006600"/>
                <a:gd name="connsiteX106" fmla="*/ 165100 w 3031067"/>
                <a:gd name="connsiteY106" fmla="*/ 97366 h 2006600"/>
                <a:gd name="connsiteX107" fmla="*/ 114300 w 3031067"/>
                <a:gd name="connsiteY107" fmla="*/ 97366 h 2006600"/>
                <a:gd name="connsiteX108" fmla="*/ 114300 w 3031067"/>
                <a:gd name="connsiteY108" fmla="*/ 46566 h 2006600"/>
                <a:gd name="connsiteX109" fmla="*/ 80434 w 3031067"/>
                <a:gd name="connsiteY109" fmla="*/ 46566 h 2006600"/>
                <a:gd name="connsiteX110" fmla="*/ 80434 w 3031067"/>
                <a:gd name="connsiteY110" fmla="*/ 21166 h 2006600"/>
                <a:gd name="connsiteX111" fmla="*/ 38100 w 3031067"/>
                <a:gd name="connsiteY111" fmla="*/ 21166 h 2006600"/>
                <a:gd name="connsiteX112" fmla="*/ 38100 w 3031067"/>
                <a:gd name="connsiteY112" fmla="*/ 0 h 2006600"/>
                <a:gd name="connsiteX113" fmla="*/ 0 w 3031067"/>
                <a:gd name="connsiteY113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4467 w 3031067"/>
                <a:gd name="connsiteY46" fmla="*/ 1240895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117600 w 3031067"/>
                <a:gd name="connsiteY45" fmla="*/ 1337733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19767 w 3031067"/>
                <a:gd name="connsiteY32" fmla="*/ 1651000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3267 w 3031067"/>
                <a:gd name="connsiteY31" fmla="*/ 1651000 h 2006600"/>
                <a:gd name="connsiteX32" fmla="*/ 1527705 w 3031067"/>
                <a:gd name="connsiteY32" fmla="*/ 1665287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1679 w 3031067"/>
                <a:gd name="connsiteY31" fmla="*/ 1665288 h 2006600"/>
                <a:gd name="connsiteX32" fmla="*/ 1527705 w 3031067"/>
                <a:gd name="connsiteY32" fmla="*/ 1665287 h 2006600"/>
                <a:gd name="connsiteX33" fmla="*/ 1532467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1679 w 3031067"/>
                <a:gd name="connsiteY31" fmla="*/ 1665288 h 2006600"/>
                <a:gd name="connsiteX32" fmla="*/ 1527705 w 3031067"/>
                <a:gd name="connsiteY32" fmla="*/ 1665287 h 2006600"/>
                <a:gd name="connsiteX33" fmla="*/ 1522942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80067 w 3031067"/>
                <a:gd name="connsiteY41" fmla="*/ 1536700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1679 w 3031067"/>
                <a:gd name="connsiteY31" fmla="*/ 1665288 h 2006600"/>
                <a:gd name="connsiteX32" fmla="*/ 1527705 w 3031067"/>
                <a:gd name="connsiteY32" fmla="*/ 1665287 h 2006600"/>
                <a:gd name="connsiteX33" fmla="*/ 1522942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65779 w 3031067"/>
                <a:gd name="connsiteY41" fmla="*/ 1560512 h 2006600"/>
                <a:gd name="connsiteX42" fmla="*/ 1325034 w 3031067"/>
                <a:gd name="connsiteY42" fmla="*/ 1536700 h 2006600"/>
                <a:gd name="connsiteX43" fmla="*/ 1168400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  <a:gd name="connsiteX0" fmla="*/ 3031067 w 3031067"/>
                <a:gd name="connsiteY0" fmla="*/ 2002366 h 2006600"/>
                <a:gd name="connsiteX1" fmla="*/ 2768600 w 3031067"/>
                <a:gd name="connsiteY1" fmla="*/ 2006600 h 2006600"/>
                <a:gd name="connsiteX2" fmla="*/ 2768600 w 3031067"/>
                <a:gd name="connsiteY2" fmla="*/ 1972733 h 2006600"/>
                <a:gd name="connsiteX3" fmla="*/ 2552700 w 3031067"/>
                <a:gd name="connsiteY3" fmla="*/ 1972733 h 2006600"/>
                <a:gd name="connsiteX4" fmla="*/ 2556934 w 3031067"/>
                <a:gd name="connsiteY4" fmla="*/ 1968499 h 2006600"/>
                <a:gd name="connsiteX5" fmla="*/ 2442634 w 3031067"/>
                <a:gd name="connsiteY5" fmla="*/ 1968499 h 2006600"/>
                <a:gd name="connsiteX6" fmla="*/ 2442634 w 3031067"/>
                <a:gd name="connsiteY6" fmla="*/ 1955800 h 2006600"/>
                <a:gd name="connsiteX7" fmla="*/ 2370667 w 3031067"/>
                <a:gd name="connsiteY7" fmla="*/ 1955800 h 2006600"/>
                <a:gd name="connsiteX8" fmla="*/ 2315634 w 3031067"/>
                <a:gd name="connsiteY8" fmla="*/ 1955800 h 2006600"/>
                <a:gd name="connsiteX9" fmla="*/ 2315634 w 3031067"/>
                <a:gd name="connsiteY9" fmla="*/ 1934633 h 2006600"/>
                <a:gd name="connsiteX10" fmla="*/ 2239434 w 3031067"/>
                <a:gd name="connsiteY10" fmla="*/ 1934633 h 2006600"/>
                <a:gd name="connsiteX11" fmla="*/ 2252134 w 3031067"/>
                <a:gd name="connsiteY11" fmla="*/ 1921933 h 2006600"/>
                <a:gd name="connsiteX12" fmla="*/ 2180167 w 3031067"/>
                <a:gd name="connsiteY12" fmla="*/ 1921933 h 2006600"/>
                <a:gd name="connsiteX13" fmla="*/ 2180167 w 3031067"/>
                <a:gd name="connsiteY13" fmla="*/ 1896533 h 2006600"/>
                <a:gd name="connsiteX14" fmla="*/ 2129367 w 3031067"/>
                <a:gd name="connsiteY14" fmla="*/ 1896533 h 2006600"/>
                <a:gd name="connsiteX15" fmla="*/ 2129367 w 3031067"/>
                <a:gd name="connsiteY15" fmla="*/ 1883833 h 2006600"/>
                <a:gd name="connsiteX16" fmla="*/ 2078567 w 3031067"/>
                <a:gd name="connsiteY16" fmla="*/ 1883833 h 2006600"/>
                <a:gd name="connsiteX17" fmla="*/ 2078567 w 3031067"/>
                <a:gd name="connsiteY17" fmla="*/ 1866900 h 2006600"/>
                <a:gd name="connsiteX18" fmla="*/ 2015067 w 3031067"/>
                <a:gd name="connsiteY18" fmla="*/ 1866900 h 2006600"/>
                <a:gd name="connsiteX19" fmla="*/ 2015067 w 3031067"/>
                <a:gd name="connsiteY19" fmla="*/ 1849966 h 2006600"/>
                <a:gd name="connsiteX20" fmla="*/ 1947334 w 3031067"/>
                <a:gd name="connsiteY20" fmla="*/ 1849966 h 2006600"/>
                <a:gd name="connsiteX21" fmla="*/ 1947334 w 3031067"/>
                <a:gd name="connsiteY21" fmla="*/ 1816100 h 2006600"/>
                <a:gd name="connsiteX22" fmla="*/ 1871134 w 3031067"/>
                <a:gd name="connsiteY22" fmla="*/ 1816100 h 2006600"/>
                <a:gd name="connsiteX23" fmla="*/ 1888067 w 3031067"/>
                <a:gd name="connsiteY23" fmla="*/ 1799167 h 2006600"/>
                <a:gd name="connsiteX24" fmla="*/ 1807634 w 3031067"/>
                <a:gd name="connsiteY24" fmla="*/ 1799167 h 2006600"/>
                <a:gd name="connsiteX25" fmla="*/ 1807634 w 3031067"/>
                <a:gd name="connsiteY25" fmla="*/ 1761066 h 2006600"/>
                <a:gd name="connsiteX26" fmla="*/ 1722967 w 3031067"/>
                <a:gd name="connsiteY26" fmla="*/ 1761066 h 2006600"/>
                <a:gd name="connsiteX27" fmla="*/ 1722967 w 3031067"/>
                <a:gd name="connsiteY27" fmla="*/ 1727200 h 2006600"/>
                <a:gd name="connsiteX28" fmla="*/ 1651000 w 3031067"/>
                <a:gd name="connsiteY28" fmla="*/ 1727200 h 2006600"/>
                <a:gd name="connsiteX29" fmla="*/ 1651000 w 3031067"/>
                <a:gd name="connsiteY29" fmla="*/ 1693333 h 2006600"/>
                <a:gd name="connsiteX30" fmla="*/ 1583267 w 3031067"/>
                <a:gd name="connsiteY30" fmla="*/ 1693333 h 2006600"/>
                <a:gd name="connsiteX31" fmla="*/ 1581679 w 3031067"/>
                <a:gd name="connsiteY31" fmla="*/ 1665288 h 2006600"/>
                <a:gd name="connsiteX32" fmla="*/ 1527705 w 3031067"/>
                <a:gd name="connsiteY32" fmla="*/ 1665287 h 2006600"/>
                <a:gd name="connsiteX33" fmla="*/ 1522942 w 3031067"/>
                <a:gd name="connsiteY33" fmla="*/ 1638300 h 2006600"/>
                <a:gd name="connsiteX34" fmla="*/ 1477434 w 3031067"/>
                <a:gd name="connsiteY34" fmla="*/ 1638300 h 2006600"/>
                <a:gd name="connsiteX35" fmla="*/ 1477434 w 3031067"/>
                <a:gd name="connsiteY35" fmla="*/ 1608666 h 2006600"/>
                <a:gd name="connsiteX36" fmla="*/ 1456267 w 3031067"/>
                <a:gd name="connsiteY36" fmla="*/ 1608666 h 2006600"/>
                <a:gd name="connsiteX37" fmla="*/ 1456267 w 3031067"/>
                <a:gd name="connsiteY37" fmla="*/ 1587500 h 2006600"/>
                <a:gd name="connsiteX38" fmla="*/ 1430867 w 3031067"/>
                <a:gd name="connsiteY38" fmla="*/ 1587500 h 2006600"/>
                <a:gd name="connsiteX39" fmla="*/ 1430867 w 3031067"/>
                <a:gd name="connsiteY39" fmla="*/ 1587500 h 2006600"/>
                <a:gd name="connsiteX40" fmla="*/ 1401233 w 3031067"/>
                <a:gd name="connsiteY40" fmla="*/ 1557866 h 2006600"/>
                <a:gd name="connsiteX41" fmla="*/ 1365779 w 3031067"/>
                <a:gd name="connsiteY41" fmla="*/ 1560512 h 2006600"/>
                <a:gd name="connsiteX42" fmla="*/ 1325034 w 3031067"/>
                <a:gd name="connsiteY42" fmla="*/ 1536700 h 2006600"/>
                <a:gd name="connsiteX43" fmla="*/ 1177925 w 3031067"/>
                <a:gd name="connsiteY43" fmla="*/ 1430866 h 2006600"/>
                <a:gd name="connsiteX44" fmla="*/ 1164167 w 3031067"/>
                <a:gd name="connsiteY44" fmla="*/ 1371600 h 2006600"/>
                <a:gd name="connsiteX45" fmla="*/ 1098550 w 3031067"/>
                <a:gd name="connsiteY45" fmla="*/ 1323445 h 2006600"/>
                <a:gd name="connsiteX46" fmla="*/ 1022879 w 3031067"/>
                <a:gd name="connsiteY46" fmla="*/ 1256770 h 2006600"/>
                <a:gd name="connsiteX47" fmla="*/ 990600 w 3031067"/>
                <a:gd name="connsiteY47" fmla="*/ 1232429 h 2006600"/>
                <a:gd name="connsiteX48" fmla="*/ 992185 w 3031067"/>
                <a:gd name="connsiteY48" fmla="*/ 1195916 h 2006600"/>
                <a:gd name="connsiteX49" fmla="*/ 965201 w 3031067"/>
                <a:gd name="connsiteY49" fmla="*/ 1193801 h 2006600"/>
                <a:gd name="connsiteX50" fmla="*/ 930804 w 3031067"/>
                <a:gd name="connsiteY50" fmla="*/ 1147233 h 2006600"/>
                <a:gd name="connsiteX51" fmla="*/ 893762 w 3031067"/>
                <a:gd name="connsiteY51" fmla="*/ 1145646 h 2006600"/>
                <a:gd name="connsiteX52" fmla="*/ 873125 w 3031067"/>
                <a:gd name="connsiteY52" fmla="*/ 1116012 h 2006600"/>
                <a:gd name="connsiteX53" fmla="*/ 872067 w 3031067"/>
                <a:gd name="connsiteY53" fmla="*/ 1087967 h 2006600"/>
                <a:gd name="connsiteX54" fmla="*/ 842434 w 3031067"/>
                <a:gd name="connsiteY54" fmla="*/ 1087967 h 2006600"/>
                <a:gd name="connsiteX55" fmla="*/ 842434 w 3031067"/>
                <a:gd name="connsiteY55" fmla="*/ 1045633 h 2006600"/>
                <a:gd name="connsiteX56" fmla="*/ 808567 w 3031067"/>
                <a:gd name="connsiteY56" fmla="*/ 1045633 h 2006600"/>
                <a:gd name="connsiteX57" fmla="*/ 808567 w 3031067"/>
                <a:gd name="connsiteY57" fmla="*/ 1016000 h 2006600"/>
                <a:gd name="connsiteX58" fmla="*/ 791634 w 3031067"/>
                <a:gd name="connsiteY58" fmla="*/ 1016000 h 2006600"/>
                <a:gd name="connsiteX59" fmla="*/ 791634 w 3031067"/>
                <a:gd name="connsiteY59" fmla="*/ 986366 h 2006600"/>
                <a:gd name="connsiteX60" fmla="*/ 762000 w 3031067"/>
                <a:gd name="connsiteY60" fmla="*/ 986366 h 2006600"/>
                <a:gd name="connsiteX61" fmla="*/ 762000 w 3031067"/>
                <a:gd name="connsiteY61" fmla="*/ 948266 h 2006600"/>
                <a:gd name="connsiteX62" fmla="*/ 723900 w 3031067"/>
                <a:gd name="connsiteY62" fmla="*/ 948266 h 2006600"/>
                <a:gd name="connsiteX63" fmla="*/ 723900 w 3031067"/>
                <a:gd name="connsiteY63" fmla="*/ 918633 h 2006600"/>
                <a:gd name="connsiteX64" fmla="*/ 723900 w 3031067"/>
                <a:gd name="connsiteY64" fmla="*/ 918633 h 2006600"/>
                <a:gd name="connsiteX65" fmla="*/ 706967 w 3031067"/>
                <a:gd name="connsiteY65" fmla="*/ 901700 h 2006600"/>
                <a:gd name="connsiteX66" fmla="*/ 706967 w 3031067"/>
                <a:gd name="connsiteY66" fmla="*/ 863600 h 2006600"/>
                <a:gd name="connsiteX67" fmla="*/ 677334 w 3031067"/>
                <a:gd name="connsiteY67" fmla="*/ 863600 h 2006600"/>
                <a:gd name="connsiteX68" fmla="*/ 677334 w 3031067"/>
                <a:gd name="connsiteY68" fmla="*/ 825500 h 2006600"/>
                <a:gd name="connsiteX69" fmla="*/ 635000 w 3031067"/>
                <a:gd name="connsiteY69" fmla="*/ 825500 h 2006600"/>
                <a:gd name="connsiteX70" fmla="*/ 635000 w 3031067"/>
                <a:gd name="connsiteY70" fmla="*/ 783166 h 2006600"/>
                <a:gd name="connsiteX71" fmla="*/ 596900 w 3031067"/>
                <a:gd name="connsiteY71" fmla="*/ 783166 h 2006600"/>
                <a:gd name="connsiteX72" fmla="*/ 596900 w 3031067"/>
                <a:gd name="connsiteY72" fmla="*/ 745066 h 2006600"/>
                <a:gd name="connsiteX73" fmla="*/ 558800 w 3031067"/>
                <a:gd name="connsiteY73" fmla="*/ 745066 h 2006600"/>
                <a:gd name="connsiteX74" fmla="*/ 567267 w 3031067"/>
                <a:gd name="connsiteY74" fmla="*/ 745066 h 2006600"/>
                <a:gd name="connsiteX75" fmla="*/ 567267 w 3031067"/>
                <a:gd name="connsiteY75" fmla="*/ 745066 h 2006600"/>
                <a:gd name="connsiteX76" fmla="*/ 567267 w 3031067"/>
                <a:gd name="connsiteY76" fmla="*/ 706966 h 2006600"/>
                <a:gd name="connsiteX77" fmla="*/ 567267 w 3031067"/>
                <a:gd name="connsiteY77" fmla="*/ 673100 h 2006600"/>
                <a:gd name="connsiteX78" fmla="*/ 529167 w 3031067"/>
                <a:gd name="connsiteY78" fmla="*/ 673100 h 2006600"/>
                <a:gd name="connsiteX79" fmla="*/ 529167 w 3031067"/>
                <a:gd name="connsiteY79" fmla="*/ 635000 h 2006600"/>
                <a:gd name="connsiteX80" fmla="*/ 499534 w 3031067"/>
                <a:gd name="connsiteY80" fmla="*/ 635000 h 2006600"/>
                <a:gd name="connsiteX81" fmla="*/ 499534 w 3031067"/>
                <a:gd name="connsiteY81" fmla="*/ 584200 h 2006600"/>
                <a:gd name="connsiteX82" fmla="*/ 474134 w 3031067"/>
                <a:gd name="connsiteY82" fmla="*/ 584200 h 2006600"/>
                <a:gd name="connsiteX83" fmla="*/ 474134 w 3031067"/>
                <a:gd name="connsiteY83" fmla="*/ 537633 h 2006600"/>
                <a:gd name="connsiteX84" fmla="*/ 431800 w 3031067"/>
                <a:gd name="connsiteY84" fmla="*/ 537633 h 2006600"/>
                <a:gd name="connsiteX85" fmla="*/ 431800 w 3031067"/>
                <a:gd name="connsiteY85" fmla="*/ 491066 h 2006600"/>
                <a:gd name="connsiteX86" fmla="*/ 410634 w 3031067"/>
                <a:gd name="connsiteY86" fmla="*/ 491066 h 2006600"/>
                <a:gd name="connsiteX87" fmla="*/ 410634 w 3031067"/>
                <a:gd name="connsiteY87" fmla="*/ 436033 h 2006600"/>
                <a:gd name="connsiteX88" fmla="*/ 381000 w 3031067"/>
                <a:gd name="connsiteY88" fmla="*/ 435504 h 2006600"/>
                <a:gd name="connsiteX89" fmla="*/ 381000 w 3031067"/>
                <a:gd name="connsiteY89" fmla="*/ 389466 h 2006600"/>
                <a:gd name="connsiteX90" fmla="*/ 381000 w 3031067"/>
                <a:gd name="connsiteY90" fmla="*/ 389466 h 2006600"/>
                <a:gd name="connsiteX91" fmla="*/ 381000 w 3031067"/>
                <a:gd name="connsiteY91" fmla="*/ 364066 h 2006600"/>
                <a:gd name="connsiteX92" fmla="*/ 342900 w 3031067"/>
                <a:gd name="connsiteY92" fmla="*/ 364066 h 2006600"/>
                <a:gd name="connsiteX93" fmla="*/ 342900 w 3031067"/>
                <a:gd name="connsiteY93" fmla="*/ 313266 h 2006600"/>
                <a:gd name="connsiteX94" fmla="*/ 313267 w 3031067"/>
                <a:gd name="connsiteY94" fmla="*/ 313266 h 2006600"/>
                <a:gd name="connsiteX95" fmla="*/ 313267 w 3031067"/>
                <a:gd name="connsiteY95" fmla="*/ 270933 h 2006600"/>
                <a:gd name="connsiteX96" fmla="*/ 283634 w 3031067"/>
                <a:gd name="connsiteY96" fmla="*/ 270933 h 2006600"/>
                <a:gd name="connsiteX97" fmla="*/ 283634 w 3031067"/>
                <a:gd name="connsiteY97" fmla="*/ 228600 h 2006600"/>
                <a:gd name="connsiteX98" fmla="*/ 270934 w 3031067"/>
                <a:gd name="connsiteY98" fmla="*/ 228600 h 2006600"/>
                <a:gd name="connsiteX99" fmla="*/ 270934 w 3031067"/>
                <a:gd name="connsiteY99" fmla="*/ 177800 h 2006600"/>
                <a:gd name="connsiteX100" fmla="*/ 232834 w 3031067"/>
                <a:gd name="connsiteY100" fmla="*/ 177800 h 2006600"/>
                <a:gd name="connsiteX101" fmla="*/ 232834 w 3031067"/>
                <a:gd name="connsiteY101" fmla="*/ 139700 h 2006600"/>
                <a:gd name="connsiteX102" fmla="*/ 203200 w 3031067"/>
                <a:gd name="connsiteY102" fmla="*/ 139700 h 2006600"/>
                <a:gd name="connsiteX103" fmla="*/ 203200 w 3031067"/>
                <a:gd name="connsiteY103" fmla="*/ 97366 h 2006600"/>
                <a:gd name="connsiteX104" fmla="*/ 165100 w 3031067"/>
                <a:gd name="connsiteY104" fmla="*/ 97366 h 2006600"/>
                <a:gd name="connsiteX105" fmla="*/ 165100 w 3031067"/>
                <a:gd name="connsiteY105" fmla="*/ 97366 h 2006600"/>
                <a:gd name="connsiteX106" fmla="*/ 114300 w 3031067"/>
                <a:gd name="connsiteY106" fmla="*/ 97366 h 2006600"/>
                <a:gd name="connsiteX107" fmla="*/ 114300 w 3031067"/>
                <a:gd name="connsiteY107" fmla="*/ 46566 h 2006600"/>
                <a:gd name="connsiteX108" fmla="*/ 80434 w 3031067"/>
                <a:gd name="connsiteY108" fmla="*/ 46566 h 2006600"/>
                <a:gd name="connsiteX109" fmla="*/ 80434 w 3031067"/>
                <a:gd name="connsiteY109" fmla="*/ 21166 h 2006600"/>
                <a:gd name="connsiteX110" fmla="*/ 38100 w 3031067"/>
                <a:gd name="connsiteY110" fmla="*/ 21166 h 2006600"/>
                <a:gd name="connsiteX111" fmla="*/ 38100 w 3031067"/>
                <a:gd name="connsiteY111" fmla="*/ 0 h 2006600"/>
                <a:gd name="connsiteX112" fmla="*/ 0 w 3031067"/>
                <a:gd name="connsiteY112" fmla="*/ 0 h 200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3031067" h="2006600">
                  <a:moveTo>
                    <a:pt x="3031067" y="2002366"/>
                  </a:moveTo>
                  <a:lnTo>
                    <a:pt x="2768600" y="2006600"/>
                  </a:lnTo>
                  <a:lnTo>
                    <a:pt x="2768600" y="1972733"/>
                  </a:lnTo>
                  <a:lnTo>
                    <a:pt x="2552700" y="1972733"/>
                  </a:lnTo>
                  <a:lnTo>
                    <a:pt x="2556934" y="1968499"/>
                  </a:lnTo>
                  <a:lnTo>
                    <a:pt x="2442634" y="1968499"/>
                  </a:lnTo>
                  <a:lnTo>
                    <a:pt x="2442634" y="1955800"/>
                  </a:lnTo>
                  <a:lnTo>
                    <a:pt x="2370667" y="1955800"/>
                  </a:lnTo>
                  <a:lnTo>
                    <a:pt x="2315634" y="1955800"/>
                  </a:lnTo>
                  <a:lnTo>
                    <a:pt x="2315634" y="1934633"/>
                  </a:lnTo>
                  <a:lnTo>
                    <a:pt x="2239434" y="1934633"/>
                  </a:lnTo>
                  <a:lnTo>
                    <a:pt x="2252134" y="1921933"/>
                  </a:lnTo>
                  <a:lnTo>
                    <a:pt x="2180167" y="1921933"/>
                  </a:lnTo>
                  <a:lnTo>
                    <a:pt x="2180167" y="1896533"/>
                  </a:lnTo>
                  <a:lnTo>
                    <a:pt x="2129367" y="1896533"/>
                  </a:lnTo>
                  <a:lnTo>
                    <a:pt x="2129367" y="1883833"/>
                  </a:lnTo>
                  <a:lnTo>
                    <a:pt x="2078567" y="1883833"/>
                  </a:lnTo>
                  <a:lnTo>
                    <a:pt x="2078567" y="1866900"/>
                  </a:lnTo>
                  <a:lnTo>
                    <a:pt x="2015067" y="1866900"/>
                  </a:lnTo>
                  <a:lnTo>
                    <a:pt x="2015067" y="1849966"/>
                  </a:lnTo>
                  <a:lnTo>
                    <a:pt x="1947334" y="1849966"/>
                  </a:lnTo>
                  <a:lnTo>
                    <a:pt x="1947334" y="1816100"/>
                  </a:lnTo>
                  <a:lnTo>
                    <a:pt x="1871134" y="1816100"/>
                  </a:lnTo>
                  <a:lnTo>
                    <a:pt x="1888067" y="1799167"/>
                  </a:lnTo>
                  <a:lnTo>
                    <a:pt x="1807634" y="1799167"/>
                  </a:lnTo>
                  <a:lnTo>
                    <a:pt x="1807634" y="1761066"/>
                  </a:lnTo>
                  <a:lnTo>
                    <a:pt x="1722967" y="1761066"/>
                  </a:lnTo>
                  <a:lnTo>
                    <a:pt x="1722967" y="1727200"/>
                  </a:lnTo>
                  <a:lnTo>
                    <a:pt x="1651000" y="1727200"/>
                  </a:lnTo>
                  <a:lnTo>
                    <a:pt x="1651000" y="1693333"/>
                  </a:lnTo>
                  <a:lnTo>
                    <a:pt x="1583267" y="1693333"/>
                  </a:lnTo>
                  <a:cubicBezTo>
                    <a:pt x="1582738" y="1683985"/>
                    <a:pt x="1582208" y="1674636"/>
                    <a:pt x="1581679" y="1665288"/>
                  </a:cubicBezTo>
                  <a:lnTo>
                    <a:pt x="1527705" y="1665287"/>
                  </a:lnTo>
                  <a:lnTo>
                    <a:pt x="1522942" y="1638300"/>
                  </a:lnTo>
                  <a:lnTo>
                    <a:pt x="1477434" y="1638300"/>
                  </a:lnTo>
                  <a:lnTo>
                    <a:pt x="1477434" y="1608666"/>
                  </a:lnTo>
                  <a:lnTo>
                    <a:pt x="1456267" y="1608666"/>
                  </a:lnTo>
                  <a:lnTo>
                    <a:pt x="1456267" y="1587500"/>
                  </a:lnTo>
                  <a:lnTo>
                    <a:pt x="1430867" y="1587500"/>
                  </a:lnTo>
                  <a:lnTo>
                    <a:pt x="1430867" y="1587500"/>
                  </a:lnTo>
                  <a:lnTo>
                    <a:pt x="1401233" y="1557866"/>
                  </a:lnTo>
                  <a:lnTo>
                    <a:pt x="1365779" y="1560512"/>
                  </a:lnTo>
                  <a:lnTo>
                    <a:pt x="1325034" y="1536700"/>
                  </a:lnTo>
                  <a:lnTo>
                    <a:pt x="1177925" y="1430866"/>
                  </a:lnTo>
                  <a:lnTo>
                    <a:pt x="1164167" y="1371600"/>
                  </a:lnTo>
                  <a:lnTo>
                    <a:pt x="1098550" y="1323445"/>
                  </a:lnTo>
                  <a:lnTo>
                    <a:pt x="1022879" y="1256770"/>
                  </a:lnTo>
                  <a:lnTo>
                    <a:pt x="990600" y="1232429"/>
                  </a:lnTo>
                  <a:cubicBezTo>
                    <a:pt x="991128" y="1220258"/>
                    <a:pt x="991657" y="1208087"/>
                    <a:pt x="992185" y="1195916"/>
                  </a:cubicBezTo>
                  <a:lnTo>
                    <a:pt x="965201" y="1193801"/>
                  </a:lnTo>
                  <a:lnTo>
                    <a:pt x="930804" y="1147233"/>
                  </a:lnTo>
                  <a:lnTo>
                    <a:pt x="893762" y="1145646"/>
                  </a:lnTo>
                  <a:lnTo>
                    <a:pt x="873125" y="1116012"/>
                  </a:lnTo>
                  <a:cubicBezTo>
                    <a:pt x="872772" y="1106664"/>
                    <a:pt x="872420" y="1097315"/>
                    <a:pt x="872067" y="1087967"/>
                  </a:cubicBezTo>
                  <a:lnTo>
                    <a:pt x="842434" y="1087967"/>
                  </a:lnTo>
                  <a:lnTo>
                    <a:pt x="842434" y="1045633"/>
                  </a:lnTo>
                  <a:lnTo>
                    <a:pt x="808567" y="1045633"/>
                  </a:lnTo>
                  <a:lnTo>
                    <a:pt x="808567" y="1016000"/>
                  </a:lnTo>
                  <a:lnTo>
                    <a:pt x="791634" y="1016000"/>
                  </a:lnTo>
                  <a:lnTo>
                    <a:pt x="791634" y="986366"/>
                  </a:lnTo>
                  <a:lnTo>
                    <a:pt x="762000" y="986366"/>
                  </a:lnTo>
                  <a:lnTo>
                    <a:pt x="762000" y="948266"/>
                  </a:lnTo>
                  <a:lnTo>
                    <a:pt x="723900" y="948266"/>
                  </a:lnTo>
                  <a:lnTo>
                    <a:pt x="723900" y="918633"/>
                  </a:lnTo>
                  <a:lnTo>
                    <a:pt x="723900" y="918633"/>
                  </a:lnTo>
                  <a:lnTo>
                    <a:pt x="706967" y="901700"/>
                  </a:lnTo>
                  <a:lnTo>
                    <a:pt x="706967" y="863600"/>
                  </a:lnTo>
                  <a:lnTo>
                    <a:pt x="677334" y="863600"/>
                  </a:lnTo>
                  <a:lnTo>
                    <a:pt x="677334" y="825500"/>
                  </a:lnTo>
                  <a:lnTo>
                    <a:pt x="635000" y="825500"/>
                  </a:lnTo>
                  <a:lnTo>
                    <a:pt x="635000" y="783166"/>
                  </a:lnTo>
                  <a:lnTo>
                    <a:pt x="596900" y="783166"/>
                  </a:lnTo>
                  <a:lnTo>
                    <a:pt x="596900" y="745066"/>
                  </a:lnTo>
                  <a:lnTo>
                    <a:pt x="558800" y="745066"/>
                  </a:lnTo>
                  <a:lnTo>
                    <a:pt x="567267" y="745066"/>
                  </a:lnTo>
                  <a:lnTo>
                    <a:pt x="567267" y="745066"/>
                  </a:lnTo>
                  <a:lnTo>
                    <a:pt x="567267" y="706966"/>
                  </a:lnTo>
                  <a:lnTo>
                    <a:pt x="567267" y="673100"/>
                  </a:lnTo>
                  <a:lnTo>
                    <a:pt x="529167" y="673100"/>
                  </a:lnTo>
                  <a:lnTo>
                    <a:pt x="529167" y="635000"/>
                  </a:lnTo>
                  <a:lnTo>
                    <a:pt x="499534" y="635000"/>
                  </a:lnTo>
                  <a:lnTo>
                    <a:pt x="499534" y="584200"/>
                  </a:lnTo>
                  <a:lnTo>
                    <a:pt x="474134" y="584200"/>
                  </a:lnTo>
                  <a:lnTo>
                    <a:pt x="474134" y="537633"/>
                  </a:lnTo>
                  <a:lnTo>
                    <a:pt x="431800" y="537633"/>
                  </a:lnTo>
                  <a:lnTo>
                    <a:pt x="431800" y="491066"/>
                  </a:lnTo>
                  <a:lnTo>
                    <a:pt x="410634" y="491066"/>
                  </a:lnTo>
                  <a:lnTo>
                    <a:pt x="410634" y="436033"/>
                  </a:lnTo>
                  <a:lnTo>
                    <a:pt x="381000" y="435504"/>
                  </a:lnTo>
                  <a:lnTo>
                    <a:pt x="381000" y="389466"/>
                  </a:lnTo>
                  <a:lnTo>
                    <a:pt x="381000" y="389466"/>
                  </a:lnTo>
                  <a:lnTo>
                    <a:pt x="381000" y="364066"/>
                  </a:lnTo>
                  <a:lnTo>
                    <a:pt x="342900" y="364066"/>
                  </a:lnTo>
                  <a:lnTo>
                    <a:pt x="342900" y="313266"/>
                  </a:lnTo>
                  <a:lnTo>
                    <a:pt x="313267" y="313266"/>
                  </a:lnTo>
                  <a:lnTo>
                    <a:pt x="313267" y="270933"/>
                  </a:lnTo>
                  <a:lnTo>
                    <a:pt x="283634" y="270933"/>
                  </a:lnTo>
                  <a:lnTo>
                    <a:pt x="283634" y="228600"/>
                  </a:lnTo>
                  <a:lnTo>
                    <a:pt x="270934" y="228600"/>
                  </a:lnTo>
                  <a:lnTo>
                    <a:pt x="270934" y="177800"/>
                  </a:lnTo>
                  <a:lnTo>
                    <a:pt x="232834" y="177800"/>
                  </a:lnTo>
                  <a:lnTo>
                    <a:pt x="232834" y="139700"/>
                  </a:lnTo>
                  <a:lnTo>
                    <a:pt x="203200" y="139700"/>
                  </a:lnTo>
                  <a:lnTo>
                    <a:pt x="203200" y="97366"/>
                  </a:lnTo>
                  <a:lnTo>
                    <a:pt x="165100" y="97366"/>
                  </a:lnTo>
                  <a:lnTo>
                    <a:pt x="165100" y="97366"/>
                  </a:lnTo>
                  <a:lnTo>
                    <a:pt x="114300" y="97366"/>
                  </a:lnTo>
                  <a:lnTo>
                    <a:pt x="114300" y="46566"/>
                  </a:lnTo>
                  <a:lnTo>
                    <a:pt x="80434" y="46566"/>
                  </a:lnTo>
                  <a:lnTo>
                    <a:pt x="80434" y="21166"/>
                  </a:lnTo>
                  <a:lnTo>
                    <a:pt x="38100" y="21166"/>
                  </a:lnTo>
                  <a:lnTo>
                    <a:pt x="3810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227" name="Straight Connector 316">
              <a:extLst>
                <a:ext uri="{FF2B5EF4-FFF2-40B4-BE49-F238E27FC236}">
                  <a16:creationId xmlns:a16="http://schemas.microsoft.com/office/drawing/2014/main" xmlns="" id="{C3EFE601-CEF1-7E10-9DF9-ECA7A120394C}"/>
                </a:ext>
              </a:extLst>
            </p:cNvPr>
            <p:cNvCxnSpPr/>
            <p:nvPr/>
          </p:nvCxnSpPr>
          <p:spPr bwMode="auto">
            <a:xfrm>
              <a:off x="11686500" y="411714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8" name="Straight Connector 317">
              <a:extLst>
                <a:ext uri="{FF2B5EF4-FFF2-40B4-BE49-F238E27FC236}">
                  <a16:creationId xmlns:a16="http://schemas.microsoft.com/office/drawing/2014/main" xmlns="" id="{37898FE6-AF96-15C6-1BBE-BDD9F81733BD}"/>
                </a:ext>
              </a:extLst>
            </p:cNvPr>
            <p:cNvCxnSpPr/>
            <p:nvPr/>
          </p:nvCxnSpPr>
          <p:spPr bwMode="auto">
            <a:xfrm>
              <a:off x="11644602" y="411714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9" name="Straight Connector 318">
              <a:extLst>
                <a:ext uri="{FF2B5EF4-FFF2-40B4-BE49-F238E27FC236}">
                  <a16:creationId xmlns:a16="http://schemas.microsoft.com/office/drawing/2014/main" xmlns="" id="{EE6B42A2-6B92-C9C9-E7A7-F0EE292EADC1}"/>
                </a:ext>
              </a:extLst>
            </p:cNvPr>
            <p:cNvCxnSpPr/>
            <p:nvPr/>
          </p:nvCxnSpPr>
          <p:spPr bwMode="auto">
            <a:xfrm>
              <a:off x="11615732" y="411714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0" name="Straight Connector 319">
              <a:extLst>
                <a:ext uri="{FF2B5EF4-FFF2-40B4-BE49-F238E27FC236}">
                  <a16:creationId xmlns:a16="http://schemas.microsoft.com/office/drawing/2014/main" xmlns="" id="{A048AC04-F9ED-6252-2388-F43C8F89CF83}"/>
                </a:ext>
              </a:extLst>
            </p:cNvPr>
            <p:cNvCxnSpPr/>
            <p:nvPr/>
          </p:nvCxnSpPr>
          <p:spPr bwMode="auto">
            <a:xfrm>
              <a:off x="11584729" y="411396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1" name="Straight Connector 320">
              <a:extLst>
                <a:ext uri="{FF2B5EF4-FFF2-40B4-BE49-F238E27FC236}">
                  <a16:creationId xmlns:a16="http://schemas.microsoft.com/office/drawing/2014/main" xmlns="" id="{465E21A9-24D1-140C-74A4-9DC8DB009648}"/>
                </a:ext>
              </a:extLst>
            </p:cNvPr>
            <p:cNvCxnSpPr/>
            <p:nvPr/>
          </p:nvCxnSpPr>
          <p:spPr bwMode="auto">
            <a:xfrm>
              <a:off x="11541424" y="411396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2" name="Straight Connector 321">
              <a:extLst>
                <a:ext uri="{FF2B5EF4-FFF2-40B4-BE49-F238E27FC236}">
                  <a16:creationId xmlns:a16="http://schemas.microsoft.com/office/drawing/2014/main" xmlns="" id="{35851686-97C9-D4D3-B7CF-6A6B4221E870}"/>
                </a:ext>
              </a:extLst>
            </p:cNvPr>
            <p:cNvCxnSpPr/>
            <p:nvPr/>
          </p:nvCxnSpPr>
          <p:spPr bwMode="auto">
            <a:xfrm>
              <a:off x="11571737" y="411079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3" name="Straight Connector 322">
              <a:extLst>
                <a:ext uri="{FF2B5EF4-FFF2-40B4-BE49-F238E27FC236}">
                  <a16:creationId xmlns:a16="http://schemas.microsoft.com/office/drawing/2014/main" xmlns="" id="{71062778-73F7-13CB-8A5B-2E0FA143FC71}"/>
                </a:ext>
              </a:extLst>
            </p:cNvPr>
            <p:cNvCxnSpPr/>
            <p:nvPr/>
          </p:nvCxnSpPr>
          <p:spPr bwMode="auto">
            <a:xfrm>
              <a:off x="11494518" y="411714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4" name="Straight Connector 323">
              <a:extLst>
                <a:ext uri="{FF2B5EF4-FFF2-40B4-BE49-F238E27FC236}">
                  <a16:creationId xmlns:a16="http://schemas.microsoft.com/office/drawing/2014/main" xmlns="" id="{9BB283A1-3A25-E3E6-0C9C-86A07C3C3B5B}"/>
                </a:ext>
              </a:extLst>
            </p:cNvPr>
            <p:cNvCxnSpPr/>
            <p:nvPr/>
          </p:nvCxnSpPr>
          <p:spPr bwMode="auto">
            <a:xfrm>
              <a:off x="11475751" y="4113968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5" name="Straight Connector 324">
              <a:extLst>
                <a:ext uri="{FF2B5EF4-FFF2-40B4-BE49-F238E27FC236}">
                  <a16:creationId xmlns:a16="http://schemas.microsoft.com/office/drawing/2014/main" xmlns="" id="{E34909CC-4B32-00DB-9C62-5C9B8822F759}"/>
                </a:ext>
              </a:extLst>
            </p:cNvPr>
            <p:cNvCxnSpPr/>
            <p:nvPr/>
          </p:nvCxnSpPr>
          <p:spPr bwMode="auto">
            <a:xfrm>
              <a:off x="11450391" y="409139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6" name="Straight Connector 325">
              <a:extLst>
                <a:ext uri="{FF2B5EF4-FFF2-40B4-BE49-F238E27FC236}">
                  <a16:creationId xmlns:a16="http://schemas.microsoft.com/office/drawing/2014/main" xmlns="" id="{B980F38F-C381-2F36-CF92-CB68B363AF66}"/>
                </a:ext>
              </a:extLst>
            </p:cNvPr>
            <p:cNvCxnSpPr/>
            <p:nvPr/>
          </p:nvCxnSpPr>
          <p:spPr bwMode="auto">
            <a:xfrm>
              <a:off x="11425852" y="408504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7" name="Straight Connector 326">
              <a:extLst>
                <a:ext uri="{FF2B5EF4-FFF2-40B4-BE49-F238E27FC236}">
                  <a16:creationId xmlns:a16="http://schemas.microsoft.com/office/drawing/2014/main" xmlns="" id="{EF4D4B99-EEB1-FF7E-3609-DF59BCB14B46}"/>
                </a:ext>
              </a:extLst>
            </p:cNvPr>
            <p:cNvCxnSpPr/>
            <p:nvPr/>
          </p:nvCxnSpPr>
          <p:spPr bwMode="auto">
            <a:xfrm>
              <a:off x="11409887" y="4085040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8" name="Straight Connector 327">
              <a:extLst>
                <a:ext uri="{FF2B5EF4-FFF2-40B4-BE49-F238E27FC236}">
                  <a16:creationId xmlns:a16="http://schemas.microsoft.com/office/drawing/2014/main" xmlns="" id="{C63877C3-5724-B264-FCDD-15E149ADFE23}"/>
                </a:ext>
              </a:extLst>
            </p:cNvPr>
            <p:cNvCxnSpPr/>
            <p:nvPr/>
          </p:nvCxnSpPr>
          <p:spPr bwMode="auto">
            <a:xfrm>
              <a:off x="11380777" y="408648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9" name="Straight Connector 328">
              <a:extLst>
                <a:ext uri="{FF2B5EF4-FFF2-40B4-BE49-F238E27FC236}">
                  <a16:creationId xmlns:a16="http://schemas.microsoft.com/office/drawing/2014/main" xmlns="" id="{2564E7CB-381E-0D53-9FF9-5D019438072E}"/>
                </a:ext>
              </a:extLst>
            </p:cNvPr>
            <p:cNvCxnSpPr/>
            <p:nvPr/>
          </p:nvCxnSpPr>
          <p:spPr bwMode="auto">
            <a:xfrm>
              <a:off x="11355088" y="408648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0" name="Straight Connector 329">
              <a:extLst>
                <a:ext uri="{FF2B5EF4-FFF2-40B4-BE49-F238E27FC236}">
                  <a16:creationId xmlns:a16="http://schemas.microsoft.com/office/drawing/2014/main" xmlns="" id="{1C1643E1-10E3-E087-E24F-FC089C2453BC}"/>
                </a:ext>
              </a:extLst>
            </p:cNvPr>
            <p:cNvCxnSpPr/>
            <p:nvPr/>
          </p:nvCxnSpPr>
          <p:spPr bwMode="auto">
            <a:xfrm>
              <a:off x="11325069" y="408648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1" name="Straight Connector 330">
              <a:extLst>
                <a:ext uri="{FF2B5EF4-FFF2-40B4-BE49-F238E27FC236}">
                  <a16:creationId xmlns:a16="http://schemas.microsoft.com/office/drawing/2014/main" xmlns="" id="{2384404B-5FD5-731D-06A7-9AECE40AD083}"/>
                </a:ext>
              </a:extLst>
            </p:cNvPr>
            <p:cNvCxnSpPr/>
            <p:nvPr/>
          </p:nvCxnSpPr>
          <p:spPr bwMode="auto">
            <a:xfrm>
              <a:off x="11296493" y="408648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2" name="Straight Connector 331">
              <a:extLst>
                <a:ext uri="{FF2B5EF4-FFF2-40B4-BE49-F238E27FC236}">
                  <a16:creationId xmlns:a16="http://schemas.microsoft.com/office/drawing/2014/main" xmlns="" id="{90314F51-233A-8D75-4EF4-3DDBE1D0B0A1}"/>
                </a:ext>
              </a:extLst>
            </p:cNvPr>
            <p:cNvCxnSpPr/>
            <p:nvPr/>
          </p:nvCxnSpPr>
          <p:spPr bwMode="auto">
            <a:xfrm>
              <a:off x="11281389" y="408648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3" name="Straight Connector 332">
              <a:extLst>
                <a:ext uri="{FF2B5EF4-FFF2-40B4-BE49-F238E27FC236}">
                  <a16:creationId xmlns:a16="http://schemas.microsoft.com/office/drawing/2014/main" xmlns="" id="{1FAABC21-D154-45A9-EAC8-5C710E506E15}"/>
                </a:ext>
              </a:extLst>
            </p:cNvPr>
            <p:cNvCxnSpPr/>
            <p:nvPr/>
          </p:nvCxnSpPr>
          <p:spPr bwMode="auto">
            <a:xfrm>
              <a:off x="11249421" y="408648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4" name="Straight Connector 333">
              <a:extLst>
                <a:ext uri="{FF2B5EF4-FFF2-40B4-BE49-F238E27FC236}">
                  <a16:creationId xmlns:a16="http://schemas.microsoft.com/office/drawing/2014/main" xmlns="" id="{55CF3B2B-B86A-A776-84AE-27D970AF2CB9}"/>
                </a:ext>
              </a:extLst>
            </p:cNvPr>
            <p:cNvCxnSpPr/>
            <p:nvPr/>
          </p:nvCxnSpPr>
          <p:spPr bwMode="auto">
            <a:xfrm>
              <a:off x="11219108" y="408648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5" name="Straight Connector 334">
              <a:extLst>
                <a:ext uri="{FF2B5EF4-FFF2-40B4-BE49-F238E27FC236}">
                  <a16:creationId xmlns:a16="http://schemas.microsoft.com/office/drawing/2014/main" xmlns="" id="{A5794897-7A30-3E56-5F2F-EC98CD75748C}"/>
                </a:ext>
              </a:extLst>
            </p:cNvPr>
            <p:cNvCxnSpPr/>
            <p:nvPr/>
          </p:nvCxnSpPr>
          <p:spPr bwMode="auto">
            <a:xfrm>
              <a:off x="11193125" y="408648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6" name="Straight Connector 335">
              <a:extLst>
                <a:ext uri="{FF2B5EF4-FFF2-40B4-BE49-F238E27FC236}">
                  <a16:creationId xmlns:a16="http://schemas.microsoft.com/office/drawing/2014/main" xmlns="" id="{8523A9A7-C99D-1F07-6B93-3F772FCA7EF6}"/>
                </a:ext>
              </a:extLst>
            </p:cNvPr>
            <p:cNvCxnSpPr/>
            <p:nvPr/>
          </p:nvCxnSpPr>
          <p:spPr bwMode="auto">
            <a:xfrm>
              <a:off x="11164256" y="407193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7" name="Straight Connector 336">
              <a:extLst>
                <a:ext uri="{FF2B5EF4-FFF2-40B4-BE49-F238E27FC236}">
                  <a16:creationId xmlns:a16="http://schemas.microsoft.com/office/drawing/2014/main" xmlns="" id="{5C004AB8-74D6-7CC8-AC3A-7E2B5CBBAB10}"/>
                </a:ext>
              </a:extLst>
            </p:cNvPr>
            <p:cNvCxnSpPr/>
            <p:nvPr/>
          </p:nvCxnSpPr>
          <p:spPr bwMode="auto">
            <a:xfrm>
              <a:off x="11138273" y="407193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8" name="Straight Connector 337">
              <a:extLst>
                <a:ext uri="{FF2B5EF4-FFF2-40B4-BE49-F238E27FC236}">
                  <a16:creationId xmlns:a16="http://schemas.microsoft.com/office/drawing/2014/main" xmlns="" id="{431BFB2B-ABEF-C2E6-42CE-3ECFBA950E2E}"/>
                </a:ext>
              </a:extLst>
            </p:cNvPr>
            <p:cNvCxnSpPr/>
            <p:nvPr/>
          </p:nvCxnSpPr>
          <p:spPr bwMode="auto">
            <a:xfrm>
              <a:off x="11110848" y="407193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9" name="Straight Connector 338">
              <a:extLst>
                <a:ext uri="{FF2B5EF4-FFF2-40B4-BE49-F238E27FC236}">
                  <a16:creationId xmlns:a16="http://schemas.microsoft.com/office/drawing/2014/main" xmlns="" id="{3B9D0273-5CC0-99F8-2840-727D3BB4798C}"/>
                </a:ext>
              </a:extLst>
            </p:cNvPr>
            <p:cNvCxnSpPr/>
            <p:nvPr/>
          </p:nvCxnSpPr>
          <p:spPr bwMode="auto">
            <a:xfrm>
              <a:off x="11076204" y="4071939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0" name="Straight Connector 339">
              <a:extLst>
                <a:ext uri="{FF2B5EF4-FFF2-40B4-BE49-F238E27FC236}">
                  <a16:creationId xmlns:a16="http://schemas.microsoft.com/office/drawing/2014/main" xmlns="" id="{662A5DAA-5C9E-E696-457C-A9F3D7FB38A7}"/>
                </a:ext>
              </a:extLst>
            </p:cNvPr>
            <p:cNvCxnSpPr/>
            <p:nvPr/>
          </p:nvCxnSpPr>
          <p:spPr bwMode="auto">
            <a:xfrm>
              <a:off x="11038674" y="404294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1" name="Straight Connector 340">
              <a:extLst>
                <a:ext uri="{FF2B5EF4-FFF2-40B4-BE49-F238E27FC236}">
                  <a16:creationId xmlns:a16="http://schemas.microsoft.com/office/drawing/2014/main" xmlns="" id="{B95D34AF-6BE8-FEE1-EB92-65EAC964896B}"/>
                </a:ext>
              </a:extLst>
            </p:cNvPr>
            <p:cNvCxnSpPr/>
            <p:nvPr/>
          </p:nvCxnSpPr>
          <p:spPr bwMode="auto">
            <a:xfrm>
              <a:off x="11015578" y="404294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2" name="Straight Connector 341">
              <a:extLst>
                <a:ext uri="{FF2B5EF4-FFF2-40B4-BE49-F238E27FC236}">
                  <a16:creationId xmlns:a16="http://schemas.microsoft.com/office/drawing/2014/main" xmlns="" id="{6E52BB5C-7037-3E6F-57C9-1638AFFB668F}"/>
                </a:ext>
              </a:extLst>
            </p:cNvPr>
            <p:cNvCxnSpPr/>
            <p:nvPr/>
          </p:nvCxnSpPr>
          <p:spPr bwMode="auto">
            <a:xfrm>
              <a:off x="10989890" y="404294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3" name="Straight Connector 342">
              <a:extLst>
                <a:ext uri="{FF2B5EF4-FFF2-40B4-BE49-F238E27FC236}">
                  <a16:creationId xmlns:a16="http://schemas.microsoft.com/office/drawing/2014/main" xmlns="" id="{E6F216F9-CB0E-BF50-C0F9-7DD565BE4AF2}"/>
                </a:ext>
              </a:extLst>
            </p:cNvPr>
            <p:cNvCxnSpPr/>
            <p:nvPr/>
          </p:nvCxnSpPr>
          <p:spPr bwMode="auto">
            <a:xfrm>
              <a:off x="10943739" y="4042947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4" name="Straight Connector 343">
              <a:extLst>
                <a:ext uri="{FF2B5EF4-FFF2-40B4-BE49-F238E27FC236}">
                  <a16:creationId xmlns:a16="http://schemas.microsoft.com/office/drawing/2014/main" xmlns="" id="{F96220A0-9F5C-95D7-60E9-54AA6E62C4CE}"/>
                </a:ext>
              </a:extLst>
            </p:cNvPr>
            <p:cNvCxnSpPr/>
            <p:nvPr/>
          </p:nvCxnSpPr>
          <p:spPr bwMode="auto">
            <a:xfrm>
              <a:off x="10928717" y="4028984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5" name="Straight Connector 344">
              <a:extLst>
                <a:ext uri="{FF2B5EF4-FFF2-40B4-BE49-F238E27FC236}">
                  <a16:creationId xmlns:a16="http://schemas.microsoft.com/office/drawing/2014/main" xmlns="" id="{4CC68CDA-3A47-247E-67D5-D0A61748B86F}"/>
                </a:ext>
              </a:extLst>
            </p:cNvPr>
            <p:cNvCxnSpPr/>
            <p:nvPr/>
          </p:nvCxnSpPr>
          <p:spPr bwMode="auto">
            <a:xfrm>
              <a:off x="10911395" y="399885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6" name="Straight Connector 345">
              <a:extLst>
                <a:ext uri="{FF2B5EF4-FFF2-40B4-BE49-F238E27FC236}">
                  <a16:creationId xmlns:a16="http://schemas.microsoft.com/office/drawing/2014/main" xmlns="" id="{D74A92C1-915D-A635-2B95-3B71227188B1}"/>
                </a:ext>
              </a:extLst>
            </p:cNvPr>
            <p:cNvCxnSpPr/>
            <p:nvPr/>
          </p:nvCxnSpPr>
          <p:spPr bwMode="auto">
            <a:xfrm>
              <a:off x="10886897" y="399885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7" name="Straight Connector 346">
              <a:extLst>
                <a:ext uri="{FF2B5EF4-FFF2-40B4-BE49-F238E27FC236}">
                  <a16:creationId xmlns:a16="http://schemas.microsoft.com/office/drawing/2014/main" xmlns="" id="{8D9D43F8-177F-284F-9D8B-5F16FC8A0989}"/>
                </a:ext>
              </a:extLst>
            </p:cNvPr>
            <p:cNvCxnSpPr/>
            <p:nvPr/>
          </p:nvCxnSpPr>
          <p:spPr bwMode="auto">
            <a:xfrm>
              <a:off x="10859471" y="3998853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8" name="Straight Connector 347">
              <a:extLst>
                <a:ext uri="{FF2B5EF4-FFF2-40B4-BE49-F238E27FC236}">
                  <a16:creationId xmlns:a16="http://schemas.microsoft.com/office/drawing/2014/main" xmlns="" id="{84D9F67D-3EAD-01CD-7CE6-83637AD33141}"/>
                </a:ext>
              </a:extLst>
            </p:cNvPr>
            <p:cNvCxnSpPr/>
            <p:nvPr/>
          </p:nvCxnSpPr>
          <p:spPr bwMode="auto">
            <a:xfrm>
              <a:off x="10686254" y="3927615"/>
              <a:ext cx="0" cy="73086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0" name="Straight Connector 350">
              <a:extLst>
                <a:ext uri="{FF2B5EF4-FFF2-40B4-BE49-F238E27FC236}">
                  <a16:creationId xmlns:a16="http://schemas.microsoft.com/office/drawing/2014/main" xmlns="" id="{2E86C9C4-484C-5B7E-D069-BDC35062C8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546078" y="3909230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1" name="Straight Connector 356">
              <a:extLst>
                <a:ext uri="{FF2B5EF4-FFF2-40B4-BE49-F238E27FC236}">
                  <a16:creationId xmlns:a16="http://schemas.microsoft.com/office/drawing/2014/main" xmlns="" id="{326BB81C-5072-841D-08F2-C994809945D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395571" y="3830689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2" name="Straight Connector 357">
              <a:extLst>
                <a:ext uri="{FF2B5EF4-FFF2-40B4-BE49-F238E27FC236}">
                  <a16:creationId xmlns:a16="http://schemas.microsoft.com/office/drawing/2014/main" xmlns="" id="{6B8F3277-0494-7775-43E7-35897B8A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158841" y="3698191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3" name="Straight Connector 358">
              <a:extLst>
                <a:ext uri="{FF2B5EF4-FFF2-40B4-BE49-F238E27FC236}">
                  <a16:creationId xmlns:a16="http://schemas.microsoft.com/office/drawing/2014/main" xmlns="" id="{D36EA235-D25D-DF35-746D-C4B475CBD59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127085" y="3679098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4" name="Straight Connector 359">
              <a:extLst>
                <a:ext uri="{FF2B5EF4-FFF2-40B4-BE49-F238E27FC236}">
                  <a16:creationId xmlns:a16="http://schemas.microsoft.com/office/drawing/2014/main" xmlns="" id="{98380EBB-29D3-21CF-5996-179F498116A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093884" y="3643887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5" name="Straight Connector 360">
              <a:extLst>
                <a:ext uri="{FF2B5EF4-FFF2-40B4-BE49-F238E27FC236}">
                  <a16:creationId xmlns:a16="http://schemas.microsoft.com/office/drawing/2014/main" xmlns="" id="{B502A615-044C-4632-96E9-4724CA288DD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056353" y="3614334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6" name="Straight Connector 361">
              <a:extLst>
                <a:ext uri="{FF2B5EF4-FFF2-40B4-BE49-F238E27FC236}">
                  <a16:creationId xmlns:a16="http://schemas.microsoft.com/office/drawing/2014/main" xmlns="" id="{7DC46AB6-1C63-8523-1836-6C8CC899E1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023400" y="3589583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7" name="Straight Connector 362">
              <a:extLst>
                <a:ext uri="{FF2B5EF4-FFF2-40B4-BE49-F238E27FC236}">
                  <a16:creationId xmlns:a16="http://schemas.microsoft.com/office/drawing/2014/main" xmlns="" id="{777DC71B-02F7-8E4A-1381-0281E7E008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975519" y="3505518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8" name="Straight Connector 363">
              <a:extLst>
                <a:ext uri="{FF2B5EF4-FFF2-40B4-BE49-F238E27FC236}">
                  <a16:creationId xmlns:a16="http://schemas.microsoft.com/office/drawing/2014/main" xmlns="" id="{BAE29925-6596-7856-48B9-D561AC628DB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948092" y="3479507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9" name="Straight Connector 364">
              <a:extLst>
                <a:ext uri="{FF2B5EF4-FFF2-40B4-BE49-F238E27FC236}">
                  <a16:creationId xmlns:a16="http://schemas.microsoft.com/office/drawing/2014/main" xmlns="" id="{ACC82F6C-4AAE-D46C-B85F-DDE3659BA4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917779" y="3452953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70" name="Straight Connector 366">
              <a:extLst>
                <a:ext uri="{FF2B5EF4-FFF2-40B4-BE49-F238E27FC236}">
                  <a16:creationId xmlns:a16="http://schemas.microsoft.com/office/drawing/2014/main" xmlns="" id="{DB80BAEC-A7D5-548D-89BD-DA0A46841DF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893240" y="3433818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71" name="Straight Connector 367">
              <a:extLst>
                <a:ext uri="{FF2B5EF4-FFF2-40B4-BE49-F238E27FC236}">
                  <a16:creationId xmlns:a16="http://schemas.microsoft.com/office/drawing/2014/main" xmlns="" id="{29355508-B2CB-BCB4-9035-1BFC90485CB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865412" y="3406993"/>
              <a:ext cx="0" cy="38185"/>
            </a:xfrm>
            <a:prstGeom prst="line">
              <a:avLst/>
            </a:prstGeom>
            <a:noFill/>
            <a:ln w="12700" cap="flat" cmpd="sng" algn="ctr">
              <a:solidFill>
                <a:srgbClr val="00508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CB83673D-516F-B4F7-A983-B2FC35B2E513}"/>
              </a:ext>
            </a:extLst>
          </p:cNvPr>
          <p:cNvSpPr/>
          <p:nvPr/>
        </p:nvSpPr>
        <p:spPr>
          <a:xfrm>
            <a:off x="1352139" y="3703591"/>
            <a:ext cx="10280780" cy="1323439"/>
          </a:xfrm>
          <a:prstGeom prst="rect">
            <a:avLst/>
          </a:prstGeom>
          <a:solidFill>
            <a:srgbClr val="FF7F4D"/>
          </a:solidFill>
        </p:spPr>
        <p:txBody>
          <a:bodyPr wrap="square">
            <a:spAutoFit/>
          </a:bodyPr>
          <a:lstStyle/>
          <a:p>
            <a:pPr marL="285750" indent="-285750">
              <a:buClr>
                <a:schemeClr val="bg1"/>
              </a:buClr>
              <a:buFont typeface="Police système Courant"/>
              <a:buChar char="►"/>
            </a:pPr>
            <a:endParaRPr lang="en-US" sz="1600" b="1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marL="285750" indent="-285750">
              <a:buClr>
                <a:schemeClr val="bg1"/>
              </a:buClr>
              <a:buFont typeface="Police système Courant"/>
              <a:buChar char="►"/>
            </a:pPr>
            <a:r>
              <a:rPr lang="en-US" sz="1600" b="1" dirty="0" err="1">
                <a:solidFill>
                  <a:schemeClr val="bg1"/>
                </a:solidFill>
                <a:cs typeface="Arial" panose="020B0604020202020204" pitchFamily="34" charset="0"/>
              </a:rPr>
              <a:t>Accès</a:t>
            </a:r>
            <a:r>
              <a:rPr lang="en-US" sz="16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cs typeface="Arial" panose="020B0604020202020204" pitchFamily="34" charset="0"/>
              </a:rPr>
              <a:t>précoce</a:t>
            </a:r>
            <a:r>
              <a:rPr lang="en-US" sz="16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cs typeface="Arial" panose="020B0604020202020204" pitchFamily="34" charset="0"/>
              </a:rPr>
              <a:t>au pembrolizumab </a:t>
            </a:r>
            <a:r>
              <a:rPr lang="fr-FR" sz="1600" dirty="0">
                <a:solidFill>
                  <a:schemeClr val="bg1"/>
                </a:solidFill>
              </a:rPr>
              <a:t>200 mg tous les 21 jours en association ave une chimiothérapie par carboplatine et </a:t>
            </a:r>
            <a:r>
              <a:rPr lang="fr-FR" sz="1600" dirty="0" err="1">
                <a:solidFill>
                  <a:schemeClr val="bg1"/>
                </a:solidFill>
              </a:rPr>
              <a:t>gemcitabine</a:t>
            </a:r>
            <a:r>
              <a:rPr lang="fr-FR" sz="1600" dirty="0">
                <a:solidFill>
                  <a:schemeClr val="bg1"/>
                </a:solidFill>
              </a:rPr>
              <a:t> et/ou paclitaxel pour les patientes avec une tumeur  présentant un score CPS PD-L1 </a:t>
            </a:r>
            <a:r>
              <a:rPr lang="en-US" sz="1600" dirty="0">
                <a:solidFill>
                  <a:schemeClr val="bg1"/>
                </a:solidFill>
              </a:rPr>
              <a:t>≥ </a:t>
            </a:r>
            <a:r>
              <a:rPr lang="fr-FR" sz="1600" dirty="0">
                <a:solidFill>
                  <a:schemeClr val="bg1"/>
                </a:solidFill>
              </a:rPr>
              <a:t>10 en situation de première ligne métastatique</a:t>
            </a:r>
          </a:p>
          <a:p>
            <a:pPr marL="285750" indent="-285750">
              <a:buClr>
                <a:schemeClr val="bg1"/>
              </a:buClr>
              <a:buFont typeface="Police système Courant"/>
              <a:buChar char="►"/>
            </a:pPr>
            <a:endParaRPr lang="en-US" sz="16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xmlns="" id="{750577D6-8D3A-CF0B-970D-A30960331039}"/>
              </a:ext>
            </a:extLst>
          </p:cNvPr>
          <p:cNvSpPr txBox="1"/>
          <p:nvPr/>
        </p:nvSpPr>
        <p:spPr>
          <a:xfrm>
            <a:off x="1352139" y="2073782"/>
            <a:ext cx="10280780" cy="1323439"/>
          </a:xfrm>
          <a:prstGeom prst="rect">
            <a:avLst/>
          </a:prstGeom>
          <a:solidFill>
            <a:srgbClr val="005086"/>
          </a:solidFill>
          <a:ln w="19050"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bg1"/>
              </a:buClr>
              <a:buFont typeface="Police système Courant"/>
              <a:buChar char="►"/>
            </a:pPr>
            <a:endParaRPr lang="fr-FR" sz="1600" b="1" dirty="0">
              <a:solidFill>
                <a:schemeClr val="bg1"/>
              </a:solidFill>
            </a:endParaRPr>
          </a:p>
          <a:p>
            <a:pPr marL="285750" indent="-285750">
              <a:buClr>
                <a:schemeClr val="bg1"/>
              </a:buClr>
              <a:buFont typeface="Police système Courant"/>
              <a:buChar char="►"/>
            </a:pPr>
            <a:r>
              <a:rPr lang="fr-FR" sz="1600" b="1" dirty="0">
                <a:solidFill>
                  <a:schemeClr val="bg1"/>
                </a:solidFill>
              </a:rPr>
              <a:t>Bénéfice significatif en survie globale de en faveur de l’ajout du PEMBROLIZUMAB à la </a:t>
            </a:r>
            <a:r>
              <a:rPr lang="fr-FR" sz="1600" dirty="0">
                <a:solidFill>
                  <a:schemeClr val="bg1"/>
                </a:solidFill>
                <a:cs typeface="Arial" panose="020B0604020202020204" pitchFamily="34" charset="0"/>
              </a:rPr>
              <a:t>chimiothérapie dans le groupe patientes avec tumeur </a:t>
            </a:r>
            <a:r>
              <a:rPr lang="en-US" sz="1600" dirty="0">
                <a:solidFill>
                  <a:schemeClr val="bg1"/>
                </a:solidFill>
                <a:cs typeface="Arial" panose="020B0604020202020204" pitchFamily="34" charset="0"/>
              </a:rPr>
              <a:t>CPS PD-L1 ≥10 </a:t>
            </a:r>
            <a:r>
              <a:rPr lang="en-US" sz="1600" dirty="0" err="1">
                <a:solidFill>
                  <a:schemeClr val="bg1"/>
                </a:solidFill>
                <a:cs typeface="Arial" panose="020B0604020202020204" pitchFamily="34" charset="0"/>
              </a:rPr>
              <a:t>mais</a:t>
            </a:r>
            <a:r>
              <a:rPr lang="en-US" sz="1600" dirty="0">
                <a:solidFill>
                  <a:schemeClr val="bg1"/>
                </a:solidFill>
                <a:cs typeface="Arial" panose="020B0604020202020204" pitchFamily="34" charset="0"/>
              </a:rPr>
              <a:t> non chez les </a:t>
            </a:r>
            <a:r>
              <a:rPr lang="en-US" sz="1600" dirty="0" err="1">
                <a:solidFill>
                  <a:schemeClr val="bg1"/>
                </a:solidFill>
                <a:cs typeface="Arial" panose="020B0604020202020204" pitchFamily="34" charset="0"/>
              </a:rPr>
              <a:t>patientes</a:t>
            </a:r>
            <a:r>
              <a:rPr lang="en-US" sz="1600" dirty="0">
                <a:solidFill>
                  <a:schemeClr val="bg1"/>
                </a:solidFill>
                <a:cs typeface="Arial" panose="020B0604020202020204" pitchFamily="34" charset="0"/>
              </a:rPr>
              <a:t> avec </a:t>
            </a:r>
            <a:r>
              <a:rPr lang="en-US" sz="1600" dirty="0" err="1">
                <a:solidFill>
                  <a:schemeClr val="bg1"/>
                </a:solidFill>
                <a:cs typeface="Arial" panose="020B0604020202020204" pitchFamily="34" charset="0"/>
              </a:rPr>
              <a:t>une</a:t>
            </a:r>
            <a:r>
              <a:rPr lang="en-US" sz="1600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cs typeface="Arial" panose="020B0604020202020204" pitchFamily="34" charset="0"/>
              </a:rPr>
              <a:t>tumeur</a:t>
            </a:r>
            <a:r>
              <a:rPr lang="en-US" sz="1600" dirty="0">
                <a:solidFill>
                  <a:schemeClr val="bg1"/>
                </a:solidFill>
                <a:cs typeface="Arial" panose="020B0604020202020204" pitchFamily="34" charset="0"/>
              </a:rPr>
              <a:t> CPS PD-L1 ≥1</a:t>
            </a:r>
          </a:p>
          <a:p>
            <a:pPr marL="285750" indent="-285750">
              <a:buClr>
                <a:schemeClr val="bg1"/>
              </a:buClr>
              <a:buFont typeface="Police système Courant"/>
              <a:buChar char="►"/>
            </a:pPr>
            <a:endParaRPr lang="en-US" sz="16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2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32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16340" cy="516866"/>
          </a:xfrm>
        </p:spPr>
        <p:txBody>
          <a:bodyPr/>
          <a:lstStyle/>
          <a:p>
            <a:pPr lvl="0"/>
            <a:r>
              <a:rPr lang="fr-FR" sz="3200" dirty="0"/>
              <a:t>Association ICI </a:t>
            </a:r>
            <a:r>
              <a:rPr lang="fr-FR" sz="3200" dirty="0" smtClean="0"/>
              <a:t>(Pembrolizumab</a:t>
            </a:r>
            <a:r>
              <a:rPr lang="fr-FR" sz="3200" dirty="0"/>
              <a:t>) et chimiothérapie</a:t>
            </a:r>
          </a:p>
        </p:txBody>
      </p:sp>
    </p:spTree>
    <p:extLst>
      <p:ext uri="{BB962C8B-B14F-4D97-AF65-F5344CB8AC3E}">
        <p14:creationId xmlns:p14="http://schemas.microsoft.com/office/powerpoint/2010/main" val="1010593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à coins arrondis 10">
            <a:extLst>
              <a:ext uri="{FF2B5EF4-FFF2-40B4-BE49-F238E27FC236}">
                <a16:creationId xmlns:a16="http://schemas.microsoft.com/office/drawing/2014/main" xmlns="" id="{137858C0-A8B0-7AD0-9FE1-797CE664D18F}"/>
              </a:ext>
            </a:extLst>
          </p:cNvPr>
          <p:cNvSpPr/>
          <p:nvPr/>
        </p:nvSpPr>
        <p:spPr>
          <a:xfrm>
            <a:off x="1051373" y="1122393"/>
            <a:ext cx="10960640" cy="4543782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 anchor="ctr"/>
          <a:lstStyle/>
          <a:p>
            <a:r>
              <a:rPr lang="fr-FR"/>
              <a:t>Cortes J et al, N Engl J Med, 2022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xmlns="" id="{B8BF68BE-8566-812B-F94B-0807867165B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KEYNOTE-355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xmlns="" id="{560CE50F-D6C4-4683-8A16-8CCF0BF2CC0E}"/>
              </a:ext>
            </a:extLst>
          </p:cNvPr>
          <p:cNvSpPr txBox="1"/>
          <p:nvPr/>
        </p:nvSpPr>
        <p:spPr>
          <a:xfrm>
            <a:off x="1148910" y="966712"/>
            <a:ext cx="1876678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Profil de toxicité</a:t>
            </a:r>
          </a:p>
        </p:txBody>
      </p:sp>
      <p:sp>
        <p:nvSpPr>
          <p:cNvPr id="1131" name="TextBox 1">
            <a:extLst>
              <a:ext uri="{FF2B5EF4-FFF2-40B4-BE49-F238E27FC236}">
                <a16:creationId xmlns:a16="http://schemas.microsoft.com/office/drawing/2014/main" xmlns="" id="{58C80CFD-C493-47DC-5633-7AD8E873D780}"/>
              </a:ext>
            </a:extLst>
          </p:cNvPr>
          <p:cNvSpPr txBox="1"/>
          <p:nvPr/>
        </p:nvSpPr>
        <p:spPr bwMode="auto">
          <a:xfrm>
            <a:off x="1002463" y="5792645"/>
            <a:ext cx="281359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*1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décès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insuffisance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rénale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, 1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décès</a:t>
            </a:r>
            <a:r>
              <a:rPr lang="en-US" sz="800" i="1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rgbClr val="000000"/>
                </a:solidFill>
                <a:cs typeface="Arial" panose="020B0604020202020204" pitchFamily="34" charset="0"/>
              </a:rPr>
              <a:t>pneumopathie</a:t>
            </a:r>
            <a:endParaRPr lang="en-US" sz="800" i="1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9" name="Group 32">
            <a:extLst>
              <a:ext uri="{FF2B5EF4-FFF2-40B4-BE49-F238E27FC236}">
                <a16:creationId xmlns:a16="http://schemas.microsoft.com/office/drawing/2014/main" xmlns="" id="{5851BAEE-CDDB-FF9C-4D75-7800E83E2C3F}"/>
              </a:ext>
            </a:extLst>
          </p:cNvPr>
          <p:cNvGraphicFramePr>
            <a:graphicFrameLocks noGrp="1"/>
          </p:cNvGraphicFramePr>
          <p:nvPr/>
        </p:nvGraphicFramePr>
        <p:xfrm>
          <a:off x="1113721" y="1431735"/>
          <a:ext cx="5377772" cy="3922823"/>
        </p:xfrm>
        <a:graphic>
          <a:graphicData uri="http://schemas.openxmlformats.org/drawingml/2006/table">
            <a:tbl>
              <a:tblPr/>
              <a:tblGrid>
                <a:gridCol w="24139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8191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48191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62301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Effets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indésirables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, %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Pembro + CT </a:t>
                      </a:r>
                      <a:b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 = 562)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Placebo + CT (n = 281)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6499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Liés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au </a:t>
                      </a: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traitement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Tous</a:t>
                      </a: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grades</a:t>
                      </a: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Grade 3-5</a:t>
                      </a: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Sévères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Décès</a:t>
                      </a: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*</a:t>
                      </a: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Interruption du </a:t>
                      </a: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traitement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96.3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68.1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17.8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0.4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18.3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95.0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66.9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12.1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11.0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6499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Immuno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médiés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Tous</a:t>
                      </a: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grades</a:t>
                      </a: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Grade 3-5</a:t>
                      </a: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Sévères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Décès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284163" marR="0" lvl="0" indent="-17145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Suspension du </a:t>
                      </a: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traitement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26.5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5.3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3.4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2.8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6.4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0" name="Group 32">
            <a:extLst>
              <a:ext uri="{FF2B5EF4-FFF2-40B4-BE49-F238E27FC236}">
                <a16:creationId xmlns:a16="http://schemas.microsoft.com/office/drawing/2014/main" xmlns="" id="{71FFB374-894F-F31A-2904-CE6CA387E96C}"/>
              </a:ext>
            </a:extLst>
          </p:cNvPr>
          <p:cNvGraphicFramePr>
            <a:graphicFrameLocks noGrp="1"/>
          </p:cNvGraphicFramePr>
          <p:nvPr/>
        </p:nvGraphicFramePr>
        <p:xfrm>
          <a:off x="6581864" y="1431735"/>
          <a:ext cx="5394960" cy="3922824"/>
        </p:xfrm>
        <a:graphic>
          <a:graphicData uri="http://schemas.openxmlformats.org/drawingml/2006/table">
            <a:tbl>
              <a:tblPr/>
              <a:tblGrid>
                <a:gridCol w="237744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68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Effets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indésirables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, %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Pembro + CT </a:t>
                      </a:r>
                      <a:b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 = 562)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Placebo + CT </a:t>
                      </a:r>
                      <a:b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 = 281)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68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112713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Liés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au </a:t>
                      </a: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traitement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(plus </a:t>
                      </a: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fréquents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=), %</a:t>
                      </a: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Anémie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Neutropénie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Nausée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Alopécie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Asthénie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Diminution du </a:t>
                      </a: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taux</a:t>
                      </a: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de PNN</a:t>
                      </a: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49.1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41.1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39.3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33.1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28.6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22.4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45.9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38.1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41.3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33.5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29.9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26.3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36888618"/>
                  </a:ext>
                </a:extLst>
              </a:tr>
              <a:tr h="468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112713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EI grades 3-5 les plus </a:t>
                      </a:r>
                      <a:r>
                        <a:rPr kumimoji="0" lang="en-US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fréquents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, %</a:t>
                      </a: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Hypothyroidie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Hyperthyroidie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Pneumopathie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Colite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  <a:p>
                      <a:pPr marL="455613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Char char="§"/>
                        <a:tabLst/>
                      </a:pP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Toxicité</a:t>
                      </a: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cutanée</a:t>
                      </a: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sévère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/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15.8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4.3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2.5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1.8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1.8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/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3.2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1.1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</a:t>
                      </a:r>
                      <a:b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0.4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1060643"/>
                  </a:ext>
                </a:extLst>
              </a:tr>
            </a:tbl>
          </a:graphicData>
        </a:graphic>
      </p:graphicFrame>
      <p:sp>
        <p:nvSpPr>
          <p:cNvPr id="1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13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416340" cy="516866"/>
          </a:xfrm>
        </p:spPr>
        <p:txBody>
          <a:bodyPr/>
          <a:lstStyle/>
          <a:p>
            <a:pPr lvl="0"/>
            <a:r>
              <a:rPr lang="fr-FR" sz="3200" dirty="0"/>
              <a:t>Association ICI </a:t>
            </a:r>
            <a:r>
              <a:rPr lang="fr-FR" sz="3200" dirty="0" smtClean="0"/>
              <a:t>(Pembrolizumab</a:t>
            </a:r>
            <a:r>
              <a:rPr lang="fr-FR" sz="3200" dirty="0"/>
              <a:t>) et chimiothérapie</a:t>
            </a:r>
          </a:p>
        </p:txBody>
      </p:sp>
    </p:spTree>
    <p:extLst>
      <p:ext uri="{BB962C8B-B14F-4D97-AF65-F5344CB8AC3E}">
        <p14:creationId xmlns:p14="http://schemas.microsoft.com/office/powerpoint/2010/main" val="3414170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6719415" cy="247196"/>
          </a:xfrm>
        </p:spPr>
        <p:txBody>
          <a:bodyPr/>
          <a:lstStyle/>
          <a:p>
            <a:pPr defTabSz="1088234"/>
            <a:r>
              <a:rPr lang="en-US">
                <a:latin typeface="+mj-lt"/>
              </a:rPr>
              <a:t>(1) Miles D et </a:t>
            </a:r>
            <a:r>
              <a:rPr lang="en-US" dirty="0">
                <a:latin typeface="+mj-lt"/>
              </a:rPr>
              <a:t>al</a:t>
            </a:r>
            <a:r>
              <a:rPr lang="en-US">
                <a:latin typeface="+mj-lt"/>
              </a:rPr>
              <a:t>, Ann Oncol, 2021; (2) Schmid P et al, N Engl J Med 2018; (3) Cortes J et </a:t>
            </a:r>
            <a:r>
              <a:rPr lang="en-US" dirty="0">
                <a:latin typeface="+mj-lt"/>
              </a:rPr>
              <a:t>al</a:t>
            </a:r>
            <a:r>
              <a:rPr lang="en-US">
                <a:latin typeface="+mj-lt"/>
              </a:rPr>
              <a:t>, N </a:t>
            </a:r>
            <a:r>
              <a:rPr lang="en-US"/>
              <a:t>Engl J Med,</a:t>
            </a:r>
            <a:r>
              <a:rPr lang="en-US">
                <a:latin typeface="+mj-lt"/>
              </a:rPr>
              <a:t>2022</a:t>
            </a:r>
            <a:endParaRPr lang="en-US" dirty="0">
              <a:latin typeface="+mj-lt"/>
            </a:endParaRP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Association ICI et chimiothérapie</a:t>
            </a:r>
          </a:p>
          <a:p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Etudes pivotales de Phase III en première ligne </a:t>
            </a:r>
          </a:p>
        </p:txBody>
      </p:sp>
      <p:graphicFrame>
        <p:nvGraphicFramePr>
          <p:cNvPr id="8" name="Table 4">
            <a:extLst>
              <a:ext uri="{FF2B5EF4-FFF2-40B4-BE49-F238E27FC236}">
                <a16:creationId xmlns:a16="http://schemas.microsoft.com/office/drawing/2014/main" xmlns="" id="{AEA15D2E-3526-514F-AA14-7F7EFA0AA6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2407670"/>
              </p:ext>
            </p:extLst>
          </p:nvPr>
        </p:nvGraphicFramePr>
        <p:xfrm>
          <a:off x="1587795" y="1079628"/>
          <a:ext cx="9949180" cy="45562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41737">
                  <a:extLst>
                    <a:ext uri="{9D8B030D-6E8A-4147-A177-3AD203B41FA5}">
                      <a16:colId xmlns:a16="http://schemas.microsoft.com/office/drawing/2014/main" xmlns="" val="2174906046"/>
                    </a:ext>
                  </a:extLst>
                </a:gridCol>
                <a:gridCol w="2704532">
                  <a:extLst>
                    <a:ext uri="{9D8B030D-6E8A-4147-A177-3AD203B41FA5}">
                      <a16:colId xmlns:a16="http://schemas.microsoft.com/office/drawing/2014/main" xmlns="" val="3934626822"/>
                    </a:ext>
                  </a:extLst>
                </a:gridCol>
                <a:gridCol w="2615616">
                  <a:extLst>
                    <a:ext uri="{9D8B030D-6E8A-4147-A177-3AD203B41FA5}">
                      <a16:colId xmlns:a16="http://schemas.microsoft.com/office/drawing/2014/main" xmlns="" val="3044521239"/>
                    </a:ext>
                  </a:extLst>
                </a:gridCol>
                <a:gridCol w="2487295">
                  <a:extLst>
                    <a:ext uri="{9D8B030D-6E8A-4147-A177-3AD203B41FA5}">
                      <a16:colId xmlns:a16="http://schemas.microsoft.com/office/drawing/2014/main" xmlns="" val="3199880403"/>
                    </a:ext>
                  </a:extLst>
                </a:gridCol>
              </a:tblGrid>
              <a:tr h="38118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IMPASSION 131 </a:t>
                      </a:r>
                      <a:r>
                        <a:rPr lang="en-US" sz="1000" b="0" i="1"/>
                        <a:t>(1)</a:t>
                      </a:r>
                      <a:endParaRPr lang="en-US" sz="1000" b="0" i="1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IMPASSION 130 </a:t>
                      </a:r>
                      <a:r>
                        <a:rPr lang="en-US" sz="1000" b="0" i="1"/>
                        <a:t>(2)</a:t>
                      </a:r>
                      <a:endParaRPr lang="en-US" sz="10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KEYNOTE 355 </a:t>
                      </a:r>
                      <a:r>
                        <a:rPr lang="en-US" sz="1000" b="0" i="1"/>
                        <a:t>(3)</a:t>
                      </a:r>
                      <a:endParaRPr lang="en-US" sz="10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xmlns="" val="2398850768"/>
                  </a:ext>
                </a:extLst>
              </a:tr>
              <a:tr h="657943">
                <a:tc>
                  <a:txBody>
                    <a:bodyPr/>
                    <a:lstStyle/>
                    <a:p>
                      <a:r>
                        <a:rPr lang="en-US" sz="1400" dirty="0"/>
                        <a:t>N (PD-L1+)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943 (292, 45%)</a:t>
                      </a:r>
                    </a:p>
                    <a:p>
                      <a:pPr algn="ctr"/>
                      <a:r>
                        <a:rPr lang="en-US" sz="1400" u="sng" dirty="0"/>
                        <a:t>&gt;</a:t>
                      </a:r>
                      <a:r>
                        <a:rPr lang="en-US" sz="1400" dirty="0"/>
                        <a:t>1%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902 (369, 41%)</a:t>
                      </a:r>
                    </a:p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u="sng" dirty="0"/>
                        <a:t>&gt;</a:t>
                      </a:r>
                      <a:r>
                        <a:rPr lang="en-US" sz="1400" dirty="0"/>
                        <a:t>1%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847 (332, 38%)</a:t>
                      </a:r>
                    </a:p>
                    <a:p>
                      <a:pPr algn="ctr"/>
                      <a:r>
                        <a:rPr lang="en-US" sz="1400" dirty="0"/>
                        <a:t>CPS</a:t>
                      </a:r>
                      <a:r>
                        <a:rPr lang="en-US" sz="1400" u="sng" dirty="0"/>
                        <a:t>&gt;</a:t>
                      </a:r>
                      <a:r>
                        <a:rPr lang="en-US" sz="1400" dirty="0"/>
                        <a:t>10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xmlns="" val="2804948531"/>
                  </a:ext>
                </a:extLst>
              </a:tr>
              <a:tr h="931273">
                <a:tc>
                  <a:txBody>
                    <a:bodyPr/>
                    <a:lstStyle/>
                    <a:p>
                      <a:r>
                        <a:rPr lang="en-US" sz="1400" dirty="0" err="1"/>
                        <a:t>Randomisation</a:t>
                      </a:r>
                      <a:endParaRPr lang="en-US" sz="1400" dirty="0"/>
                    </a:p>
                    <a:p>
                      <a:r>
                        <a:rPr lang="en-US" sz="1400" dirty="0" err="1"/>
                        <a:t>Traitement</a:t>
                      </a:r>
                      <a:endParaRPr lang="en-US" sz="14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2:1</a:t>
                      </a:r>
                    </a:p>
                    <a:p>
                      <a:pPr algn="ctr"/>
                      <a:r>
                        <a:rPr lang="en-US" sz="1400" dirty="0"/>
                        <a:t>Paclitaxel 90 </a:t>
                      </a:r>
                      <a:r>
                        <a:rPr lang="en-US" sz="1400" dirty="0" smtClean="0"/>
                        <a:t>mg/m</a:t>
                      </a:r>
                      <a:r>
                        <a:rPr lang="en-US" sz="1400" baseline="30000" dirty="0" smtClean="0"/>
                        <a:t>2</a:t>
                      </a:r>
                      <a:endParaRPr lang="en-US" sz="1400" baseline="30000" dirty="0"/>
                    </a:p>
                    <a:p>
                      <a:pPr algn="ctr"/>
                      <a:r>
                        <a:rPr lang="en-US" sz="1400" dirty="0"/>
                        <a:t>Atezolizumab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1:1</a:t>
                      </a:r>
                    </a:p>
                    <a:p>
                      <a:pPr algn="ctr"/>
                      <a:r>
                        <a:rPr lang="en-US" sz="1400" dirty="0"/>
                        <a:t>nab-Paclitaxel 100 mg/m</a:t>
                      </a:r>
                      <a:r>
                        <a:rPr lang="en-US" sz="1400" kern="1200" baseline="300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  <a:p>
                      <a:pPr algn="ctr"/>
                      <a:r>
                        <a:rPr lang="en-US" sz="1400" dirty="0"/>
                        <a:t>Atezolizumab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2:1</a:t>
                      </a:r>
                    </a:p>
                    <a:p>
                      <a:pPr algn="ctr"/>
                      <a:r>
                        <a:rPr lang="en-US" sz="1400" dirty="0"/>
                        <a:t>Pac/nab/</a:t>
                      </a:r>
                      <a:r>
                        <a:rPr lang="en-US" sz="1400" dirty="0" err="1"/>
                        <a:t>gem+carbo</a:t>
                      </a:r>
                      <a:endParaRPr lang="en-US" sz="1400" dirty="0"/>
                    </a:p>
                    <a:p>
                      <a:pPr algn="ctr"/>
                      <a:r>
                        <a:rPr lang="en-US" sz="1400" dirty="0"/>
                        <a:t>Pembrolizumab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xmlns="" val="917524780"/>
                  </a:ext>
                </a:extLst>
              </a:tr>
              <a:tr h="502760">
                <a:tc>
                  <a:txBody>
                    <a:bodyPr/>
                    <a:lstStyle/>
                    <a:p>
                      <a:r>
                        <a:rPr lang="en-US" sz="1400" dirty="0"/>
                        <a:t>de novo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28-30%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~37% (pas de </a:t>
                      </a:r>
                      <a:r>
                        <a:rPr lang="en-US" sz="1400" dirty="0" err="1"/>
                        <a:t>chimiothérapie</a:t>
                      </a:r>
                      <a:r>
                        <a:rPr lang="en-US" sz="1400" dirty="0"/>
                        <a:t>)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30%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xmlns="" val="93553890"/>
                  </a:ext>
                </a:extLst>
              </a:tr>
              <a:tr h="502760">
                <a:tc>
                  <a:txBody>
                    <a:bodyPr/>
                    <a:lstStyle/>
                    <a:p>
                      <a:r>
                        <a:rPr lang="en-US" sz="1400" dirty="0" err="1"/>
                        <a:t>Traitement</a:t>
                      </a:r>
                      <a:r>
                        <a:rPr lang="en-US" sz="1400" dirty="0"/>
                        <a:t> </a:t>
                      </a:r>
                      <a:r>
                        <a:rPr lang="en-US" sz="1400" dirty="0" err="1"/>
                        <a:t>préalable</a:t>
                      </a:r>
                      <a:r>
                        <a:rPr lang="en-US" sz="1400" dirty="0"/>
                        <a:t> par </a:t>
                      </a:r>
                      <a:r>
                        <a:rPr lang="en-US" sz="1400" dirty="0" err="1"/>
                        <a:t>taxanes</a:t>
                      </a:r>
                      <a:endParaRPr lang="en-US" sz="14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51-53%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51%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45%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xmlns="" val="1785357819"/>
                  </a:ext>
                </a:extLst>
              </a:tr>
              <a:tr h="939918">
                <a:tc>
                  <a:txBody>
                    <a:bodyPr/>
                    <a:lstStyle/>
                    <a:p>
                      <a:r>
                        <a:rPr lang="en-US" sz="1400" dirty="0"/>
                        <a:t>SSP </a:t>
                      </a:r>
                      <a:r>
                        <a:rPr lang="en-US" sz="1400" dirty="0" err="1"/>
                        <a:t>dans</a:t>
                      </a:r>
                      <a:r>
                        <a:rPr lang="en-US" sz="1400" baseline="0" dirty="0"/>
                        <a:t> la population </a:t>
                      </a:r>
                      <a:r>
                        <a:rPr lang="en-US" sz="1400" dirty="0"/>
                        <a:t> PD-L1+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5,7  </a:t>
                      </a:r>
                      <a:r>
                        <a:rPr lang="en-US" sz="1400" i="1" dirty="0"/>
                        <a:t>vs</a:t>
                      </a:r>
                      <a:r>
                        <a:rPr lang="en-US" sz="1400" dirty="0"/>
                        <a:t> 6 mois</a:t>
                      </a:r>
                    </a:p>
                    <a:p>
                      <a:pPr algn="ctr"/>
                      <a:r>
                        <a:rPr lang="en-US" sz="1400" dirty="0"/>
                        <a:t>HR 0.82</a:t>
                      </a:r>
                    </a:p>
                    <a:p>
                      <a:pPr algn="ctr"/>
                      <a:r>
                        <a:rPr lang="en-US" sz="1400" i="1" dirty="0" smtClean="0"/>
                        <a:t>p</a:t>
                      </a:r>
                      <a:r>
                        <a:rPr lang="en-US" sz="1400" dirty="0" smtClean="0"/>
                        <a:t>=0,2</a:t>
                      </a:r>
                      <a:endParaRPr lang="en-US" sz="14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US" sz="1400" dirty="0"/>
                        <a:t>5  </a:t>
                      </a:r>
                      <a:r>
                        <a:rPr lang="en-US" sz="1400" i="1" dirty="0"/>
                        <a:t>vs </a:t>
                      </a:r>
                      <a:r>
                        <a:rPr lang="en-US" sz="1400" dirty="0"/>
                        <a:t> </a:t>
                      </a:r>
                      <a:r>
                        <a:rPr lang="en-US" sz="1400" dirty="0" smtClean="0"/>
                        <a:t>7,5 mois</a:t>
                      </a:r>
                      <a:endParaRPr lang="en-US" sz="1400" dirty="0"/>
                    </a:p>
                    <a:p>
                      <a:pPr marL="0" indent="0" algn="ctr">
                        <a:buNone/>
                      </a:pPr>
                      <a:r>
                        <a:rPr lang="en-US" sz="1400" dirty="0"/>
                        <a:t>HR 0.62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en-US" sz="1400" i="1" dirty="0" smtClean="0"/>
                        <a:t>p</a:t>
                      </a:r>
                      <a:r>
                        <a:rPr lang="en-US" sz="1400" dirty="0" smtClean="0"/>
                        <a:t>&lt;0,0001</a:t>
                      </a:r>
                      <a:endParaRPr lang="en-US" sz="14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5,6 </a:t>
                      </a:r>
                      <a:r>
                        <a:rPr lang="en-US" sz="1400" i="1" dirty="0" smtClean="0"/>
                        <a:t> </a:t>
                      </a:r>
                      <a:r>
                        <a:rPr lang="en-US" sz="1400" i="1" dirty="0"/>
                        <a:t>vs  </a:t>
                      </a:r>
                      <a:r>
                        <a:rPr lang="en-US" sz="1400" dirty="0" smtClean="0"/>
                        <a:t>9,7mois</a:t>
                      </a:r>
                      <a:endParaRPr lang="en-US" sz="1400" dirty="0"/>
                    </a:p>
                    <a:p>
                      <a:pPr algn="ctr"/>
                      <a:r>
                        <a:rPr lang="en-US" sz="1400" dirty="0"/>
                        <a:t>HR 0.65</a:t>
                      </a:r>
                    </a:p>
                    <a:p>
                      <a:pPr algn="ctr"/>
                      <a:r>
                        <a:rPr lang="en-US" sz="1400" i="1" dirty="0" smtClean="0"/>
                        <a:t>p</a:t>
                      </a:r>
                      <a:r>
                        <a:rPr lang="en-US" sz="1400" dirty="0" smtClean="0"/>
                        <a:t>=0,0012</a:t>
                      </a:r>
                      <a:endParaRPr lang="en-US" sz="14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xmlns="" val="2022483276"/>
                  </a:ext>
                </a:extLst>
              </a:tr>
              <a:tr h="510314">
                <a:tc>
                  <a:txBody>
                    <a:bodyPr/>
                    <a:lstStyle/>
                    <a:p>
                      <a:r>
                        <a:rPr lang="en-US" sz="1400" dirty="0" err="1"/>
                        <a:t>Bénéfice</a:t>
                      </a:r>
                      <a:r>
                        <a:rPr lang="en-US" sz="1400" baseline="0" dirty="0"/>
                        <a:t> </a:t>
                      </a:r>
                      <a:r>
                        <a:rPr lang="en-US" sz="1400" baseline="0" dirty="0" err="1"/>
                        <a:t>en</a:t>
                      </a:r>
                      <a:r>
                        <a:rPr lang="en-US" sz="1400" baseline="0" dirty="0"/>
                        <a:t> </a:t>
                      </a:r>
                      <a:r>
                        <a:rPr lang="en-US" sz="1400" baseline="0" dirty="0" err="1"/>
                        <a:t>survie</a:t>
                      </a:r>
                      <a:r>
                        <a:rPr lang="en-US" sz="1400" baseline="0" dirty="0"/>
                        <a:t> </a:t>
                      </a:r>
                      <a:r>
                        <a:rPr lang="en-US" sz="1400" baseline="0" dirty="0" err="1"/>
                        <a:t>globale</a:t>
                      </a:r>
                      <a:endParaRPr lang="en-US" sz="14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NON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US" sz="1400" dirty="0"/>
                        <a:t>OUI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OUI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xmlns="" val="1504680233"/>
                  </a:ext>
                </a:extLst>
              </a:tr>
            </a:tbl>
          </a:graphicData>
        </a:graphic>
      </p:graphicFrame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10" name="Rectangle 9">
            <a:hlinkClick r:id="rId2" action="ppaction://hlinksldjump"/>
          </p:cNvPr>
          <p:cNvSpPr/>
          <p:nvPr/>
        </p:nvSpPr>
        <p:spPr>
          <a:xfrm>
            <a:off x="11334750" y="5724525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087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5"/>
          <p:cNvSpPr>
            <a:spLocks noGrp="1"/>
          </p:cNvSpPr>
          <p:nvPr>
            <p:ph type="body" sz="quarter" idx="17"/>
          </p:nvPr>
        </p:nvSpPr>
        <p:spPr>
          <a:xfrm>
            <a:off x="1273632" y="1549497"/>
            <a:ext cx="10701250" cy="1690915"/>
          </a:xfrm>
        </p:spPr>
        <p:txBody>
          <a:bodyPr/>
          <a:lstStyle/>
          <a:p>
            <a:r>
              <a:rPr lang="fr-FR" dirty="0"/>
              <a:t>Cancers du sein TN métastatiques </a:t>
            </a:r>
            <a:r>
              <a:rPr lang="fr-FR" dirty="0" err="1"/>
              <a:t>gBRCAm</a:t>
            </a:r>
            <a:endParaRPr lang="fr-FR" dirty="0"/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5" name="Rectangle 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552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 noChangeAspect="1"/>
          </p:cNvPicPr>
          <p:nvPr/>
        </p:nvPicPr>
        <p:blipFill rotWithShape="1">
          <a:blip r:embed="rId2"/>
          <a:srcRect t="2497"/>
          <a:stretch/>
        </p:blipFill>
        <p:spPr>
          <a:xfrm>
            <a:off x="2022105" y="120162"/>
            <a:ext cx="9221274" cy="5801931"/>
          </a:xfrm>
          <a:prstGeom prst="rect">
            <a:avLst/>
          </a:prstGeom>
          <a:ln>
            <a:solidFill>
              <a:srgbClr val="7F7F7F"/>
            </a:solidFill>
          </a:ln>
        </p:spPr>
      </p:pic>
      <p:sp>
        <p:nvSpPr>
          <p:cNvPr id="7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5" y="6072932"/>
            <a:ext cx="7217535" cy="785067"/>
          </a:xfrm>
        </p:spPr>
        <p:txBody>
          <a:bodyPr anchor="ctr"/>
          <a:lstStyle/>
          <a:p>
            <a:r>
              <a:rPr lang="fr-FR" dirty="0"/>
              <a:t>https://www.esmo.org/living-guidelines/esmo-metastatic-breast-cancer-living-guideline/triple-negative-breast-cancer</a:t>
            </a:r>
          </a:p>
        </p:txBody>
      </p:sp>
      <p:sp>
        <p:nvSpPr>
          <p:cNvPr id="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 rotWithShape="1">
          <a:blip r:embed="rId3"/>
          <a:srcRect t="2914"/>
          <a:stretch/>
        </p:blipFill>
        <p:spPr>
          <a:xfrm>
            <a:off x="2153541" y="1247685"/>
            <a:ext cx="2008262" cy="3025211"/>
          </a:xfrm>
          <a:prstGeom prst="rect">
            <a:avLst/>
          </a:prstGeom>
        </p:spPr>
      </p:pic>
      <p:pic>
        <p:nvPicPr>
          <p:cNvPr id="8" name="Image 7"/>
          <p:cNvPicPr>
            <a:picLocks noChangeAspect="1"/>
          </p:cNvPicPr>
          <p:nvPr/>
        </p:nvPicPr>
        <p:blipFill rotWithShape="1">
          <a:blip r:embed="rId3"/>
          <a:srcRect t="2914"/>
          <a:stretch/>
        </p:blipFill>
        <p:spPr>
          <a:xfrm>
            <a:off x="7835069" y="1212077"/>
            <a:ext cx="3206097" cy="3025211"/>
          </a:xfrm>
          <a:prstGeom prst="rect">
            <a:avLst/>
          </a:prstGeom>
        </p:spPr>
      </p:pic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4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7246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1"/>
          <p:cNvSpPr>
            <a:spLocks noGrp="1"/>
          </p:cNvSpPr>
          <p:nvPr>
            <p:ph type="body" sz="quarter" idx="17"/>
          </p:nvPr>
        </p:nvSpPr>
        <p:spPr>
          <a:xfrm>
            <a:off x="1349113" y="2625397"/>
            <a:ext cx="10370160" cy="1690915"/>
          </a:xfrm>
        </p:spPr>
        <p:txBody>
          <a:bodyPr/>
          <a:lstStyle/>
          <a:p>
            <a:r>
              <a:rPr lang="fr-FR" dirty="0"/>
              <a:t>Inhibiteurs de PARP</a:t>
            </a:r>
            <a:endParaRPr lang="fr-FR" sz="4000" dirty="0"/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5" name="Rectangle 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3152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5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/>
              <a:t>Altération de la voie BRCA dans les cancers du sein</a:t>
            </a:r>
          </a:p>
          <a:p>
            <a:endParaRPr lang="fr-FR" sz="3200" dirty="0"/>
          </a:p>
        </p:txBody>
      </p:sp>
      <p:sp>
        <p:nvSpPr>
          <p:cNvPr id="7" name="Espace réservé du texte 6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Voie BRCA altérée : concept d’inhibition de PARP et létalité synthétique</a:t>
            </a:r>
          </a:p>
          <a:p>
            <a:endParaRPr lang="fr-FR" dirty="0"/>
          </a:p>
        </p:txBody>
      </p:sp>
      <p:sp>
        <p:nvSpPr>
          <p:cNvPr id="9" name="Espace réservé du contenu 8"/>
          <p:cNvSpPr>
            <a:spLocks noGrp="1"/>
          </p:cNvSpPr>
          <p:nvPr>
            <p:ph sz="quarter" idx="22"/>
          </p:nvPr>
        </p:nvSpPr>
        <p:spPr>
          <a:xfrm>
            <a:off x="1576603" y="5343488"/>
            <a:ext cx="9678003" cy="705323"/>
          </a:xfrm>
        </p:spPr>
        <p:txBody>
          <a:bodyPr/>
          <a:lstStyle/>
          <a:p>
            <a:r>
              <a:rPr lang="fr-FR" dirty="0"/>
              <a:t>Chez les patientes avec mutations de BRCA, les inhibiteurs de PARP bloquent les voies de réparation de l’ADN</a:t>
            </a:r>
          </a:p>
        </p:txBody>
      </p:sp>
      <p:sp>
        <p:nvSpPr>
          <p:cNvPr id="827" name="Espace réservé du texte 2"/>
          <p:cNvSpPr txBox="1">
            <a:spLocks/>
          </p:cNvSpPr>
          <p:nvPr/>
        </p:nvSpPr>
        <p:spPr>
          <a:xfrm>
            <a:off x="2607764" y="650438"/>
            <a:ext cx="9065622" cy="471488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i="1" kern="1200" baseline="0">
                <a:solidFill>
                  <a:schemeClr val="bg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endParaRPr lang="fr-FR" altLang="fr-FR" sz="2000" dirty="0">
              <a:solidFill>
                <a:srgbClr val="005086"/>
              </a:solidFill>
            </a:endParaRPr>
          </a:p>
        </p:txBody>
      </p:sp>
      <p:grpSp>
        <p:nvGrpSpPr>
          <p:cNvPr id="829" name="Groupe 1"/>
          <p:cNvGrpSpPr>
            <a:grpSpLocks/>
          </p:cNvGrpSpPr>
          <p:nvPr/>
        </p:nvGrpSpPr>
        <p:grpSpPr bwMode="auto">
          <a:xfrm>
            <a:off x="2405580" y="1220788"/>
            <a:ext cx="8013700" cy="3865563"/>
            <a:chOff x="786023" y="1823530"/>
            <a:chExt cx="8013043" cy="3866070"/>
          </a:xfrm>
        </p:grpSpPr>
        <p:grpSp>
          <p:nvGrpSpPr>
            <p:cNvPr id="830" name="Groupe 5"/>
            <p:cNvGrpSpPr>
              <a:grpSpLocks/>
            </p:cNvGrpSpPr>
            <p:nvPr/>
          </p:nvGrpSpPr>
          <p:grpSpPr bwMode="auto">
            <a:xfrm>
              <a:off x="7083504" y="3961974"/>
              <a:ext cx="1667776" cy="535858"/>
              <a:chOff x="7036207" y="4965782"/>
              <a:chExt cx="1838170" cy="535858"/>
            </a:xfrm>
          </p:grpSpPr>
          <p:grpSp>
            <p:nvGrpSpPr>
              <p:cNvPr id="1454" name="Groupe 6"/>
              <p:cNvGrpSpPr>
                <a:grpSpLocks/>
              </p:cNvGrpSpPr>
              <p:nvPr/>
            </p:nvGrpSpPr>
            <p:grpSpPr bwMode="auto">
              <a:xfrm>
                <a:off x="7036207" y="4965782"/>
                <a:ext cx="1838170" cy="447695"/>
                <a:chOff x="4707905" y="3864692"/>
                <a:chExt cx="1838170" cy="447695"/>
              </a:xfrm>
            </p:grpSpPr>
            <p:sp>
              <p:nvSpPr>
                <p:cNvPr id="1456" name="Freeform 6"/>
                <p:cNvSpPr>
                  <a:spLocks/>
                </p:cNvSpPr>
                <p:nvPr/>
              </p:nvSpPr>
              <p:spPr bwMode="auto">
                <a:xfrm rot="-5400000">
                  <a:off x="4786480" y="3881955"/>
                  <a:ext cx="125429" cy="94476"/>
                </a:xfrm>
                <a:custGeom>
                  <a:avLst/>
                  <a:gdLst>
                    <a:gd name="T0" fmla="*/ 86520 w 63"/>
                    <a:gd name="T1" fmla="*/ 0 h 51"/>
                    <a:gd name="T2" fmla="*/ 0 w 63"/>
                    <a:gd name="T3" fmla="*/ 27819 h 51"/>
                    <a:gd name="T4" fmla="*/ 123881 w 63"/>
                    <a:gd name="T5" fmla="*/ 94586 h 51"/>
                    <a:gd name="T6" fmla="*/ 123881 w 63"/>
                    <a:gd name="T7" fmla="*/ 35238 h 51"/>
                    <a:gd name="T8" fmla="*/ 86520 w 63"/>
                    <a:gd name="T9" fmla="*/ 0 h 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51">
                      <a:moveTo>
                        <a:pt x="44" y="0"/>
                      </a:moveTo>
                      <a:cubicBezTo>
                        <a:pt x="32" y="5"/>
                        <a:pt x="17" y="9"/>
                        <a:pt x="0" y="15"/>
                      </a:cubicBezTo>
                      <a:cubicBezTo>
                        <a:pt x="32" y="25"/>
                        <a:pt x="63" y="38"/>
                        <a:pt x="63" y="5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3"/>
                        <a:pt x="55" y="6"/>
                        <a:pt x="44" y="0"/>
                      </a:cubicBez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7" name="Freeform 7"/>
                <p:cNvSpPr>
                  <a:spLocks/>
                </p:cNvSpPr>
                <p:nvPr/>
              </p:nvSpPr>
              <p:spPr bwMode="auto">
                <a:xfrm rot="-5400000">
                  <a:off x="5732549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8" name="Freeform 8"/>
                <p:cNvSpPr>
                  <a:spLocks/>
                </p:cNvSpPr>
                <p:nvPr/>
              </p:nvSpPr>
              <p:spPr bwMode="auto">
                <a:xfrm rot="-5400000">
                  <a:off x="4966246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1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9" name="Freeform 9"/>
                <p:cNvSpPr>
                  <a:spLocks/>
                </p:cNvSpPr>
                <p:nvPr/>
              </p:nvSpPr>
              <p:spPr bwMode="auto">
                <a:xfrm rot="-5400000">
                  <a:off x="5414131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0" name="Freeform 10"/>
                <p:cNvSpPr>
                  <a:spLocks/>
                </p:cNvSpPr>
                <p:nvPr/>
              </p:nvSpPr>
              <p:spPr bwMode="auto">
                <a:xfrm rot="-5400000">
                  <a:off x="5287289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1" name="Freeform 11"/>
                <p:cNvSpPr>
                  <a:spLocks/>
                </p:cNvSpPr>
                <p:nvPr/>
              </p:nvSpPr>
              <p:spPr bwMode="auto">
                <a:xfrm rot="-5400000">
                  <a:off x="4842029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2" name="Freeform 12"/>
                <p:cNvSpPr>
                  <a:spLocks/>
                </p:cNvSpPr>
                <p:nvPr/>
              </p:nvSpPr>
              <p:spPr bwMode="auto">
                <a:xfrm rot="-5400000">
                  <a:off x="5859391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3" name="Freeform 13"/>
                <p:cNvSpPr>
                  <a:spLocks/>
                </p:cNvSpPr>
                <p:nvPr/>
              </p:nvSpPr>
              <p:spPr bwMode="auto">
                <a:xfrm rot="-5400000">
                  <a:off x="6180433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1"/>
                      </a:cubicBezTo>
                      <a:cubicBezTo>
                        <a:pt x="139" y="113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4" name="Freeform 15"/>
                <p:cNvSpPr>
                  <a:spLocks/>
                </p:cNvSpPr>
                <p:nvPr/>
              </p:nvSpPr>
              <p:spPr bwMode="auto">
                <a:xfrm rot="-5400000">
                  <a:off x="5925432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5" name="Freeform 16"/>
                <p:cNvSpPr>
                  <a:spLocks/>
                </p:cNvSpPr>
                <p:nvPr/>
              </p:nvSpPr>
              <p:spPr bwMode="auto">
                <a:xfrm rot="-5400000">
                  <a:off x="6028998" y="4088403"/>
                  <a:ext cx="149244" cy="4198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8122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6" name="Freeform 17"/>
                <p:cNvSpPr>
                  <a:spLocks/>
                </p:cNvSpPr>
                <p:nvPr/>
              </p:nvSpPr>
              <p:spPr bwMode="auto">
                <a:xfrm rot="-5400000">
                  <a:off x="6141526" y="3870725"/>
                  <a:ext cx="57157" cy="45488"/>
                </a:xfrm>
                <a:custGeom>
                  <a:avLst/>
                  <a:gdLst>
                    <a:gd name="T0" fmla="*/ 0 w 29"/>
                    <a:gd name="T1" fmla="*/ 31213 h 25"/>
                    <a:gd name="T2" fmla="*/ 29605 w 29"/>
                    <a:gd name="T3" fmla="*/ 44066 h 25"/>
                    <a:gd name="T4" fmla="*/ 51315 w 29"/>
                    <a:gd name="T5" fmla="*/ 16525 h 25"/>
                    <a:gd name="T6" fmla="*/ 17763 w 29"/>
                    <a:gd name="T7" fmla="*/ 33049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7" name="Freeform 18"/>
                <p:cNvSpPr>
                  <a:spLocks/>
                </p:cNvSpPr>
                <p:nvPr/>
              </p:nvSpPr>
              <p:spPr bwMode="auto">
                <a:xfrm rot="-5400000">
                  <a:off x="5797876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8" name="Freeform 19"/>
                <p:cNvSpPr>
                  <a:spLocks/>
                </p:cNvSpPr>
                <p:nvPr/>
              </p:nvSpPr>
              <p:spPr bwMode="auto">
                <a:xfrm rot="-5400000">
                  <a:off x="5892873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9" name="Freeform 20"/>
                <p:cNvSpPr>
                  <a:spLocks/>
                </p:cNvSpPr>
                <p:nvPr/>
              </p:nvSpPr>
              <p:spPr bwMode="auto">
                <a:xfrm rot="-5400000">
                  <a:off x="6018182" y="3869850"/>
                  <a:ext cx="57157" cy="4723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0" name="Freeform 21"/>
                <p:cNvSpPr>
                  <a:spLocks/>
                </p:cNvSpPr>
                <p:nvPr/>
              </p:nvSpPr>
              <p:spPr bwMode="auto">
                <a:xfrm rot="-5400000">
                  <a:off x="5912870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1" name="Freeform 22"/>
                <p:cNvSpPr>
                  <a:spLocks/>
                </p:cNvSpPr>
                <p:nvPr/>
              </p:nvSpPr>
              <p:spPr bwMode="auto">
                <a:xfrm rot="-5400000">
                  <a:off x="5963430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2" name="Freeform 23"/>
                <p:cNvSpPr>
                  <a:spLocks/>
                </p:cNvSpPr>
                <p:nvPr/>
              </p:nvSpPr>
              <p:spPr bwMode="auto">
                <a:xfrm rot="-5400000">
                  <a:off x="5993202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3" name="Freeform 24"/>
                <p:cNvSpPr>
                  <a:spLocks/>
                </p:cNvSpPr>
                <p:nvPr/>
              </p:nvSpPr>
              <p:spPr bwMode="auto">
                <a:xfrm rot="-5400000">
                  <a:off x="5478422" y="4146130"/>
                  <a:ext cx="211165" cy="11547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5639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4185 h 63"/>
                    <a:gd name="T18" fmla="*/ 7855 w 107"/>
                    <a:gd name="T19" fmla="*/ 44511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9"/>
                        <a:pt x="36" y="21"/>
                        <a:pt x="47" y="25"/>
                      </a:cubicBezTo>
                      <a:cubicBezTo>
                        <a:pt x="46" y="29"/>
                        <a:pt x="37" y="25"/>
                        <a:pt x="34" y="30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9"/>
                        <a:pt x="99" y="48"/>
                        <a:pt x="107" y="50"/>
                      </a:cubicBezTo>
                      <a:cubicBezTo>
                        <a:pt x="104" y="50"/>
                        <a:pt x="77" y="52"/>
                        <a:pt x="74" y="54"/>
                      </a:cubicBezTo>
                      <a:cubicBezTo>
                        <a:pt x="71" y="57"/>
                        <a:pt x="68" y="60"/>
                        <a:pt x="68" y="63"/>
                      </a:cubicBezTo>
                      <a:cubicBezTo>
                        <a:pt x="60" y="62"/>
                        <a:pt x="53" y="56"/>
                        <a:pt x="45" y="52"/>
                      </a:cubicBezTo>
                      <a:cubicBezTo>
                        <a:pt x="38" y="49"/>
                        <a:pt x="29" y="44"/>
                        <a:pt x="23" y="40"/>
                      </a:cubicBezTo>
                      <a:cubicBezTo>
                        <a:pt x="16" y="35"/>
                        <a:pt x="9" y="30"/>
                        <a:pt x="4" y="24"/>
                      </a:cubicBezTo>
                      <a:cubicBezTo>
                        <a:pt x="1" y="18"/>
                        <a:pt x="0" y="6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4" name="Freeform 25"/>
                <p:cNvSpPr>
                  <a:spLocks/>
                </p:cNvSpPr>
                <p:nvPr/>
              </p:nvSpPr>
              <p:spPr bwMode="auto">
                <a:xfrm rot="-5400000">
                  <a:off x="5583738" y="4087528"/>
                  <a:ext cx="149244" cy="43738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6247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5" name="Freeform 26"/>
                <p:cNvSpPr>
                  <a:spLocks/>
                </p:cNvSpPr>
                <p:nvPr/>
              </p:nvSpPr>
              <p:spPr bwMode="auto">
                <a:xfrm rot="-5400000">
                  <a:off x="5697140" y="3870725"/>
                  <a:ext cx="57157" cy="45488"/>
                </a:xfrm>
                <a:custGeom>
                  <a:avLst/>
                  <a:gdLst>
                    <a:gd name="T0" fmla="*/ 0 w 29"/>
                    <a:gd name="T1" fmla="*/ 29377 h 25"/>
                    <a:gd name="T2" fmla="*/ 29605 w 29"/>
                    <a:gd name="T3" fmla="*/ 42230 h 25"/>
                    <a:gd name="T4" fmla="*/ 51315 w 29"/>
                    <a:gd name="T5" fmla="*/ 14689 h 25"/>
                    <a:gd name="T6" fmla="*/ 17763 w 29"/>
                    <a:gd name="T7" fmla="*/ 31213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6" name="Freeform 27"/>
                <p:cNvSpPr>
                  <a:spLocks/>
                </p:cNvSpPr>
                <p:nvPr/>
              </p:nvSpPr>
              <p:spPr bwMode="auto">
                <a:xfrm rot="-5400000">
                  <a:off x="5350867" y="4144219"/>
                  <a:ext cx="214341" cy="122468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9577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8194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1"/>
                        <a:pt x="38" y="23"/>
                        <a:pt x="49" y="27"/>
                      </a:cubicBezTo>
                      <a:cubicBezTo>
                        <a:pt x="48" y="31"/>
                        <a:pt x="39" y="27"/>
                        <a:pt x="36" y="32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50"/>
                        <a:pt x="109" y="52"/>
                      </a:cubicBezTo>
                      <a:cubicBezTo>
                        <a:pt x="106" y="52"/>
                        <a:pt x="79" y="54"/>
                        <a:pt x="76" y="56"/>
                      </a:cubicBezTo>
                      <a:cubicBezTo>
                        <a:pt x="73" y="59"/>
                        <a:pt x="70" y="62"/>
                        <a:pt x="70" y="65"/>
                      </a:cubicBezTo>
                      <a:cubicBezTo>
                        <a:pt x="62" y="64"/>
                        <a:pt x="55" y="58"/>
                        <a:pt x="47" y="54"/>
                      </a:cubicBezTo>
                      <a:cubicBezTo>
                        <a:pt x="40" y="51"/>
                        <a:pt x="31" y="46"/>
                        <a:pt x="25" y="42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20"/>
                        <a:pt x="0" y="10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7" name="Freeform 28"/>
                <p:cNvSpPr>
                  <a:spLocks/>
                </p:cNvSpPr>
                <p:nvPr/>
              </p:nvSpPr>
              <p:spPr bwMode="auto">
                <a:xfrm rot="-5400000">
                  <a:off x="5447612" y="4075621"/>
                  <a:ext cx="173059" cy="4373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5824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8" name="Freeform 29"/>
                <p:cNvSpPr>
                  <a:spLocks/>
                </p:cNvSpPr>
                <p:nvPr/>
              </p:nvSpPr>
              <p:spPr bwMode="auto">
                <a:xfrm rot="-5400000">
                  <a:off x="5572047" y="3869851"/>
                  <a:ext cx="57157" cy="47237"/>
                </a:xfrm>
                <a:custGeom>
                  <a:avLst/>
                  <a:gdLst>
                    <a:gd name="T0" fmla="*/ 0 w 29"/>
                    <a:gd name="T1" fmla="*/ 29823 h 25"/>
                    <a:gd name="T2" fmla="*/ 29605 w 29"/>
                    <a:gd name="T3" fmla="*/ 42870 h 25"/>
                    <a:gd name="T4" fmla="*/ 51315 w 29"/>
                    <a:gd name="T5" fmla="*/ 14911 h 25"/>
                    <a:gd name="T6" fmla="*/ 17763 w 29"/>
                    <a:gd name="T7" fmla="*/ 31687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9" name="Freeform 30"/>
                <p:cNvSpPr>
                  <a:spLocks/>
                </p:cNvSpPr>
                <p:nvPr/>
              </p:nvSpPr>
              <p:spPr bwMode="auto">
                <a:xfrm rot="-5400000">
                  <a:off x="5465860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283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1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7"/>
                        <a:pt x="0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0" name="Freeform 31"/>
                <p:cNvSpPr>
                  <a:spLocks/>
                </p:cNvSpPr>
                <p:nvPr/>
              </p:nvSpPr>
              <p:spPr bwMode="auto">
                <a:xfrm rot="-5400000">
                  <a:off x="5516420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5"/>
                    <a:gd name="T2" fmla="*/ 0 w 6"/>
                    <a:gd name="T3" fmla="*/ 27819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5">
                      <a:moveTo>
                        <a:pt x="2" y="0"/>
                      </a:moveTo>
                      <a:cubicBezTo>
                        <a:pt x="6" y="6"/>
                        <a:pt x="5" y="12"/>
                        <a:pt x="0" y="15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1" name="Freeform 32"/>
                <p:cNvSpPr>
                  <a:spLocks/>
                </p:cNvSpPr>
                <p:nvPr/>
              </p:nvSpPr>
              <p:spPr bwMode="auto">
                <a:xfrm rot="-5400000">
                  <a:off x="5546193" y="3984586"/>
                  <a:ext cx="47631" cy="20995"/>
                </a:xfrm>
                <a:custGeom>
                  <a:avLst/>
                  <a:gdLst>
                    <a:gd name="T0" fmla="*/ 0 w 24"/>
                    <a:gd name="T1" fmla="*/ 16692 h 12"/>
                    <a:gd name="T2" fmla="*/ 29402 w 24"/>
                    <a:gd name="T3" fmla="*/ 22256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2983 h 12"/>
                    <a:gd name="T12" fmla="*/ 9801 w 24"/>
                    <a:gd name="T13" fmla="*/ 12983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9"/>
                      </a:moveTo>
                      <a:cubicBezTo>
                        <a:pt x="5" y="10"/>
                        <a:pt x="10" y="12"/>
                        <a:pt x="15" y="12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10" y="7"/>
                        <a:pt x="7" y="7"/>
                        <a:pt x="5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2" name="Freeform 33"/>
                <p:cNvSpPr>
                  <a:spLocks/>
                </p:cNvSpPr>
                <p:nvPr/>
              </p:nvSpPr>
              <p:spPr bwMode="auto">
                <a:xfrm rot="-5400000">
                  <a:off x="5033162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3" name="Freeform 34"/>
                <p:cNvSpPr>
                  <a:spLocks/>
                </p:cNvSpPr>
                <p:nvPr/>
              </p:nvSpPr>
              <p:spPr bwMode="auto">
                <a:xfrm rot="-5400000">
                  <a:off x="5136728" y="4088403"/>
                  <a:ext cx="149244" cy="41989"/>
                </a:xfrm>
                <a:custGeom>
                  <a:avLst/>
                  <a:gdLst>
                    <a:gd name="T0" fmla="*/ 0 w 77"/>
                    <a:gd name="T1" fmla="*/ 3689 h 23"/>
                    <a:gd name="T2" fmla="*/ 109482 w 77"/>
                    <a:gd name="T3" fmla="*/ 42425 h 23"/>
                    <a:gd name="T4" fmla="*/ 150538 w 77"/>
                    <a:gd name="T5" fmla="*/ 27668 h 23"/>
                    <a:gd name="T6" fmla="*/ 89932 w 77"/>
                    <a:gd name="T7" fmla="*/ 27668 h 23"/>
                    <a:gd name="T8" fmla="*/ 80157 w 77"/>
                    <a:gd name="T9" fmla="*/ 12912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4" name="Freeform 35"/>
                <p:cNvSpPr>
                  <a:spLocks/>
                </p:cNvSpPr>
                <p:nvPr/>
              </p:nvSpPr>
              <p:spPr bwMode="auto">
                <a:xfrm rot="-5400000">
                  <a:off x="5250130" y="3869851"/>
                  <a:ext cx="57157" cy="47237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5" name="Freeform 36"/>
                <p:cNvSpPr>
                  <a:spLocks/>
                </p:cNvSpPr>
                <p:nvPr/>
              </p:nvSpPr>
              <p:spPr bwMode="auto">
                <a:xfrm rot="-5400000">
                  <a:off x="4905606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7715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6333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6" name="Freeform 37"/>
                <p:cNvSpPr>
                  <a:spLocks/>
                </p:cNvSpPr>
                <p:nvPr/>
              </p:nvSpPr>
              <p:spPr bwMode="auto">
                <a:xfrm rot="-5400000">
                  <a:off x="5000603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7" name="Freeform 38"/>
                <p:cNvSpPr>
                  <a:spLocks/>
                </p:cNvSpPr>
                <p:nvPr/>
              </p:nvSpPr>
              <p:spPr bwMode="auto">
                <a:xfrm rot="-5400000">
                  <a:off x="5125037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8" name="Freeform 39"/>
                <p:cNvSpPr>
                  <a:spLocks/>
                </p:cNvSpPr>
                <p:nvPr/>
              </p:nvSpPr>
              <p:spPr bwMode="auto">
                <a:xfrm rot="-5400000">
                  <a:off x="5020600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9" name="Freeform 40"/>
                <p:cNvSpPr>
                  <a:spLocks/>
                </p:cNvSpPr>
                <p:nvPr/>
              </p:nvSpPr>
              <p:spPr bwMode="auto">
                <a:xfrm rot="-5400000">
                  <a:off x="5071160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6428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0" name="Freeform 41"/>
                <p:cNvSpPr>
                  <a:spLocks/>
                </p:cNvSpPr>
                <p:nvPr/>
              </p:nvSpPr>
              <p:spPr bwMode="auto">
                <a:xfrm rot="-5400000">
                  <a:off x="5100932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1" name="Freeform 45"/>
                <p:cNvSpPr>
                  <a:spLocks/>
                </p:cNvSpPr>
                <p:nvPr/>
              </p:nvSpPr>
              <p:spPr bwMode="auto">
                <a:xfrm rot="-5400000">
                  <a:off x="6243136" y="4145969"/>
                  <a:ext cx="214341" cy="11896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2" name="Freeform 46"/>
                <p:cNvSpPr>
                  <a:spLocks/>
                </p:cNvSpPr>
                <p:nvPr/>
              </p:nvSpPr>
              <p:spPr bwMode="auto">
                <a:xfrm rot="-5400000">
                  <a:off x="6338133" y="4075621"/>
                  <a:ext cx="173059" cy="43738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3" name="Freeform 48"/>
                <p:cNvSpPr>
                  <a:spLocks/>
                </p:cNvSpPr>
                <p:nvPr/>
              </p:nvSpPr>
              <p:spPr bwMode="auto">
                <a:xfrm rot="-5400000">
                  <a:off x="6358130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4" name="Freeform 49"/>
                <p:cNvSpPr>
                  <a:spLocks/>
                </p:cNvSpPr>
                <p:nvPr/>
              </p:nvSpPr>
              <p:spPr bwMode="auto">
                <a:xfrm rot="-5400000">
                  <a:off x="6407815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5" name="Freeform 50"/>
                <p:cNvSpPr>
                  <a:spLocks/>
                </p:cNvSpPr>
                <p:nvPr/>
              </p:nvSpPr>
              <p:spPr bwMode="auto">
                <a:xfrm rot="-5400000">
                  <a:off x="6439337" y="3983711"/>
                  <a:ext cx="47631" cy="22744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6" name="Freeform 52"/>
                <p:cNvSpPr>
                  <a:spLocks/>
                </p:cNvSpPr>
                <p:nvPr/>
              </p:nvSpPr>
              <p:spPr bwMode="auto">
                <a:xfrm rot="-5400000">
                  <a:off x="5886969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7" name="Freeform 53"/>
                <p:cNvSpPr>
                  <a:spLocks/>
                </p:cNvSpPr>
                <p:nvPr/>
              </p:nvSpPr>
              <p:spPr bwMode="auto">
                <a:xfrm rot="-5400000">
                  <a:off x="5852676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8" name="Freeform 54"/>
                <p:cNvSpPr>
                  <a:spLocks/>
                </p:cNvSpPr>
                <p:nvPr/>
              </p:nvSpPr>
              <p:spPr bwMode="auto">
                <a:xfrm rot="-5400000">
                  <a:off x="5862676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9" name="Freeform 55"/>
                <p:cNvSpPr>
                  <a:spLocks/>
                </p:cNvSpPr>
                <p:nvPr/>
              </p:nvSpPr>
              <p:spPr bwMode="auto">
                <a:xfrm rot="-5400000">
                  <a:off x="5895227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0" name="Freeform 56"/>
                <p:cNvSpPr>
                  <a:spLocks/>
                </p:cNvSpPr>
                <p:nvPr/>
              </p:nvSpPr>
              <p:spPr bwMode="auto">
                <a:xfrm rot="-5400000">
                  <a:off x="6011048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1" name="Freeform 57"/>
                <p:cNvSpPr>
                  <a:spLocks/>
                </p:cNvSpPr>
                <p:nvPr/>
              </p:nvSpPr>
              <p:spPr bwMode="auto">
                <a:xfrm rot="-5400000">
                  <a:off x="5931267" y="4043249"/>
                  <a:ext cx="154008" cy="22744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2" name="Freeform 58"/>
                <p:cNvSpPr>
                  <a:spLocks/>
                </p:cNvSpPr>
                <p:nvPr/>
              </p:nvSpPr>
              <p:spPr bwMode="auto">
                <a:xfrm rot="-5400000">
                  <a:off x="5969529" y="3953626"/>
                  <a:ext cx="166709" cy="2099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2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3" name="Freeform 59"/>
                <p:cNvSpPr>
                  <a:spLocks/>
                </p:cNvSpPr>
                <p:nvPr/>
              </p:nvSpPr>
              <p:spPr bwMode="auto">
                <a:xfrm rot="-5400000">
                  <a:off x="6057886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4" name="Freeform 60"/>
                <p:cNvSpPr>
                  <a:spLocks/>
                </p:cNvSpPr>
                <p:nvPr/>
              </p:nvSpPr>
              <p:spPr bwMode="auto">
                <a:xfrm rot="-5400000">
                  <a:off x="5909513" y="4144944"/>
                  <a:ext cx="104789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5" name="Freeform 61"/>
                <p:cNvSpPr>
                  <a:spLocks/>
                </p:cNvSpPr>
                <p:nvPr/>
              </p:nvSpPr>
              <p:spPr bwMode="auto">
                <a:xfrm rot="-5400000">
                  <a:off x="5910072" y="4061038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6" name="Freeform 62"/>
                <p:cNvSpPr>
                  <a:spLocks/>
                </p:cNvSpPr>
                <p:nvPr/>
              </p:nvSpPr>
              <p:spPr bwMode="auto">
                <a:xfrm rot="-5400000">
                  <a:off x="5862121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7" name="Freeform 63"/>
                <p:cNvSpPr>
                  <a:spLocks/>
                </p:cNvSpPr>
                <p:nvPr/>
              </p:nvSpPr>
              <p:spPr bwMode="auto">
                <a:xfrm rot="-5400000">
                  <a:off x="6022163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8" name="Freeform 64"/>
                <p:cNvSpPr>
                  <a:spLocks/>
                </p:cNvSpPr>
                <p:nvPr/>
              </p:nvSpPr>
              <p:spPr bwMode="auto">
                <a:xfrm rot="-5400000">
                  <a:off x="5891725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9" name="Freeform 65"/>
                <p:cNvSpPr>
                  <a:spLocks/>
                </p:cNvSpPr>
                <p:nvPr/>
              </p:nvSpPr>
              <p:spPr bwMode="auto">
                <a:xfrm rot="-5400000">
                  <a:off x="5886969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0" name="Freeform 66"/>
                <p:cNvSpPr>
                  <a:spLocks/>
                </p:cNvSpPr>
                <p:nvPr/>
              </p:nvSpPr>
              <p:spPr bwMode="auto">
                <a:xfrm rot="-5400000">
                  <a:off x="5852676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1" name="Freeform 67"/>
                <p:cNvSpPr>
                  <a:spLocks/>
                </p:cNvSpPr>
                <p:nvPr/>
              </p:nvSpPr>
              <p:spPr bwMode="auto">
                <a:xfrm rot="-5400000">
                  <a:off x="5862676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2" name="Freeform 68"/>
                <p:cNvSpPr>
                  <a:spLocks/>
                </p:cNvSpPr>
                <p:nvPr/>
              </p:nvSpPr>
              <p:spPr bwMode="auto">
                <a:xfrm rot="-5400000">
                  <a:off x="5895227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3" name="Freeform 69"/>
                <p:cNvSpPr>
                  <a:spLocks/>
                </p:cNvSpPr>
                <p:nvPr/>
              </p:nvSpPr>
              <p:spPr bwMode="auto">
                <a:xfrm rot="-5400000">
                  <a:off x="6011048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4" name="Freeform 70"/>
                <p:cNvSpPr>
                  <a:spLocks/>
                </p:cNvSpPr>
                <p:nvPr/>
              </p:nvSpPr>
              <p:spPr bwMode="auto">
                <a:xfrm rot="-5400000">
                  <a:off x="5441708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5" name="Freeform 71"/>
                <p:cNvSpPr>
                  <a:spLocks/>
                </p:cNvSpPr>
                <p:nvPr/>
              </p:nvSpPr>
              <p:spPr bwMode="auto">
                <a:xfrm rot="-5400000">
                  <a:off x="5407415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6" name="Freeform 72"/>
                <p:cNvSpPr>
                  <a:spLocks/>
                </p:cNvSpPr>
                <p:nvPr/>
              </p:nvSpPr>
              <p:spPr bwMode="auto">
                <a:xfrm rot="-5400000">
                  <a:off x="5417415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7" name="Freeform 73"/>
                <p:cNvSpPr>
                  <a:spLocks/>
                </p:cNvSpPr>
                <p:nvPr/>
              </p:nvSpPr>
              <p:spPr bwMode="auto">
                <a:xfrm rot="-5400000">
                  <a:off x="5449968" y="4207026"/>
                  <a:ext cx="47631" cy="17495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8" name="Freeform 74"/>
                <p:cNvSpPr>
                  <a:spLocks/>
                </p:cNvSpPr>
                <p:nvPr/>
              </p:nvSpPr>
              <p:spPr bwMode="auto">
                <a:xfrm rot="-5400000">
                  <a:off x="5565788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9" name="Freeform 75"/>
                <p:cNvSpPr>
                  <a:spLocks/>
                </p:cNvSpPr>
                <p:nvPr/>
              </p:nvSpPr>
              <p:spPr bwMode="auto">
                <a:xfrm rot="-5400000">
                  <a:off x="5486007" y="4044124"/>
                  <a:ext cx="154008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0" name="Freeform 76"/>
                <p:cNvSpPr>
                  <a:spLocks/>
                </p:cNvSpPr>
                <p:nvPr/>
              </p:nvSpPr>
              <p:spPr bwMode="auto">
                <a:xfrm rot="-5400000">
                  <a:off x="5524269" y="3952751"/>
                  <a:ext cx="166709" cy="2274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1" name="Freeform 77"/>
                <p:cNvSpPr>
                  <a:spLocks/>
                </p:cNvSpPr>
                <p:nvPr/>
              </p:nvSpPr>
              <p:spPr bwMode="auto">
                <a:xfrm rot="-5400000">
                  <a:off x="5612626" y="3960689"/>
                  <a:ext cx="80972" cy="22745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2" name="Freeform 78"/>
                <p:cNvSpPr>
                  <a:spLocks/>
                </p:cNvSpPr>
                <p:nvPr/>
              </p:nvSpPr>
              <p:spPr bwMode="auto">
                <a:xfrm rot="-5400000">
                  <a:off x="5464252" y="4144069"/>
                  <a:ext cx="104789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3" name="Freeform 79"/>
                <p:cNvSpPr>
                  <a:spLocks/>
                </p:cNvSpPr>
                <p:nvPr/>
              </p:nvSpPr>
              <p:spPr bwMode="auto">
                <a:xfrm rot="-5400000">
                  <a:off x="5464811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4" name="Freeform 80"/>
                <p:cNvSpPr>
                  <a:spLocks/>
                </p:cNvSpPr>
                <p:nvPr/>
              </p:nvSpPr>
              <p:spPr bwMode="auto">
                <a:xfrm rot="-5400000">
                  <a:off x="5416861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5" name="Freeform 81"/>
                <p:cNvSpPr>
                  <a:spLocks/>
                </p:cNvSpPr>
                <p:nvPr/>
              </p:nvSpPr>
              <p:spPr bwMode="auto">
                <a:xfrm rot="-5400000">
                  <a:off x="5576902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6" name="Freeform 82"/>
                <p:cNvSpPr>
                  <a:spLocks/>
                </p:cNvSpPr>
                <p:nvPr/>
              </p:nvSpPr>
              <p:spPr bwMode="auto">
                <a:xfrm rot="-5400000">
                  <a:off x="5445589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7" name="Freeform 83"/>
                <p:cNvSpPr>
                  <a:spLocks/>
                </p:cNvSpPr>
                <p:nvPr/>
              </p:nvSpPr>
              <p:spPr bwMode="auto">
                <a:xfrm rot="-5400000">
                  <a:off x="5441708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8" name="Freeform 84"/>
                <p:cNvSpPr>
                  <a:spLocks/>
                </p:cNvSpPr>
                <p:nvPr/>
              </p:nvSpPr>
              <p:spPr bwMode="auto">
                <a:xfrm rot="-5400000">
                  <a:off x="5407415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9" name="Freeform 85"/>
                <p:cNvSpPr>
                  <a:spLocks/>
                </p:cNvSpPr>
                <p:nvPr/>
              </p:nvSpPr>
              <p:spPr bwMode="auto">
                <a:xfrm rot="-5400000">
                  <a:off x="5417415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0" name="Freeform 86"/>
                <p:cNvSpPr>
                  <a:spLocks/>
                </p:cNvSpPr>
                <p:nvPr/>
              </p:nvSpPr>
              <p:spPr bwMode="auto">
                <a:xfrm rot="-5400000">
                  <a:off x="5449968" y="4207026"/>
                  <a:ext cx="47631" cy="17495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1" name="Freeform 87"/>
                <p:cNvSpPr>
                  <a:spLocks/>
                </p:cNvSpPr>
                <p:nvPr/>
              </p:nvSpPr>
              <p:spPr bwMode="auto">
                <a:xfrm rot="-5400000">
                  <a:off x="5565788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2" name="Freeform 88"/>
                <p:cNvSpPr>
                  <a:spLocks/>
                </p:cNvSpPr>
                <p:nvPr/>
              </p:nvSpPr>
              <p:spPr bwMode="auto">
                <a:xfrm rot="-5400000">
                  <a:off x="5204564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3" name="Freeform 89"/>
                <p:cNvSpPr>
                  <a:spLocks/>
                </p:cNvSpPr>
                <p:nvPr/>
              </p:nvSpPr>
              <p:spPr bwMode="auto">
                <a:xfrm rot="-5400000">
                  <a:off x="5170271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4" name="Freeform 90"/>
                <p:cNvSpPr>
                  <a:spLocks/>
                </p:cNvSpPr>
                <p:nvPr/>
              </p:nvSpPr>
              <p:spPr bwMode="auto">
                <a:xfrm rot="-5400000">
                  <a:off x="5179558" y="3976648"/>
                  <a:ext cx="200051" cy="2099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5" name="Freeform 91"/>
                <p:cNvSpPr>
                  <a:spLocks/>
                </p:cNvSpPr>
                <p:nvPr/>
              </p:nvSpPr>
              <p:spPr bwMode="auto">
                <a:xfrm rot="-5400000">
                  <a:off x="5328724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6" name="Freeform 92"/>
                <p:cNvSpPr>
                  <a:spLocks/>
                </p:cNvSpPr>
                <p:nvPr/>
              </p:nvSpPr>
              <p:spPr bwMode="auto">
                <a:xfrm rot="-5400000">
                  <a:off x="5247274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7" name="Freeform 93"/>
                <p:cNvSpPr>
                  <a:spLocks/>
                </p:cNvSpPr>
                <p:nvPr/>
              </p:nvSpPr>
              <p:spPr bwMode="auto">
                <a:xfrm rot="-5400000">
                  <a:off x="5287917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8" name="Freeform 94"/>
                <p:cNvSpPr>
                  <a:spLocks/>
                </p:cNvSpPr>
                <p:nvPr/>
              </p:nvSpPr>
              <p:spPr bwMode="auto">
                <a:xfrm rot="-5400000">
                  <a:off x="5376355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9" name="Freeform 95"/>
                <p:cNvSpPr>
                  <a:spLocks/>
                </p:cNvSpPr>
                <p:nvPr/>
              </p:nvSpPr>
              <p:spPr bwMode="auto">
                <a:xfrm rot="-5400000">
                  <a:off x="5226396" y="3929810"/>
                  <a:ext cx="106376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0" name="Freeform 96"/>
                <p:cNvSpPr>
                  <a:spLocks/>
                </p:cNvSpPr>
                <p:nvPr/>
              </p:nvSpPr>
              <p:spPr bwMode="auto">
                <a:xfrm rot="-5400000">
                  <a:off x="5224410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1" name="Freeform 97"/>
                <p:cNvSpPr>
                  <a:spLocks/>
                </p:cNvSpPr>
                <p:nvPr/>
              </p:nvSpPr>
              <p:spPr bwMode="auto">
                <a:xfrm rot="-5400000">
                  <a:off x="5180509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2" name="Freeform 98"/>
                <p:cNvSpPr>
                  <a:spLocks/>
                </p:cNvSpPr>
                <p:nvPr/>
              </p:nvSpPr>
              <p:spPr bwMode="auto">
                <a:xfrm rot="-5400000">
                  <a:off x="5339839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3" name="Freeform 99"/>
                <p:cNvSpPr>
                  <a:spLocks/>
                </p:cNvSpPr>
                <p:nvPr/>
              </p:nvSpPr>
              <p:spPr bwMode="auto">
                <a:xfrm rot="-5400000">
                  <a:off x="5208526" y="3971656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4" name="Freeform 100"/>
                <p:cNvSpPr>
                  <a:spLocks/>
                </p:cNvSpPr>
                <p:nvPr/>
              </p:nvSpPr>
              <p:spPr bwMode="auto">
                <a:xfrm rot="-5400000">
                  <a:off x="5204564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5" name="Freeform 101"/>
                <p:cNvSpPr>
                  <a:spLocks/>
                </p:cNvSpPr>
                <p:nvPr/>
              </p:nvSpPr>
              <p:spPr bwMode="auto">
                <a:xfrm rot="-5400000">
                  <a:off x="5170271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6" name="Freeform 102"/>
                <p:cNvSpPr>
                  <a:spLocks/>
                </p:cNvSpPr>
                <p:nvPr/>
              </p:nvSpPr>
              <p:spPr bwMode="auto">
                <a:xfrm rot="-5400000">
                  <a:off x="5179558" y="3976648"/>
                  <a:ext cx="200051" cy="2099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7" name="Freeform 103"/>
                <p:cNvSpPr>
                  <a:spLocks/>
                </p:cNvSpPr>
                <p:nvPr/>
              </p:nvSpPr>
              <p:spPr bwMode="auto">
                <a:xfrm rot="-5400000">
                  <a:off x="5328724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8" name="Freeform 104"/>
                <p:cNvSpPr>
                  <a:spLocks/>
                </p:cNvSpPr>
                <p:nvPr/>
              </p:nvSpPr>
              <p:spPr bwMode="auto">
                <a:xfrm rot="-5400000">
                  <a:off x="5641076" y="4122715"/>
                  <a:ext cx="330243" cy="2099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9" name="Freeform 105"/>
                <p:cNvSpPr>
                  <a:spLocks/>
                </p:cNvSpPr>
                <p:nvPr/>
              </p:nvSpPr>
              <p:spPr bwMode="auto">
                <a:xfrm rot="-5400000">
                  <a:off x="5606783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0" name="Freeform 106"/>
                <p:cNvSpPr>
                  <a:spLocks/>
                </p:cNvSpPr>
                <p:nvPr/>
              </p:nvSpPr>
              <p:spPr bwMode="auto">
                <a:xfrm rot="-5400000">
                  <a:off x="5614321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1" name="Freeform 107"/>
                <p:cNvSpPr>
                  <a:spLocks/>
                </p:cNvSpPr>
                <p:nvPr/>
              </p:nvSpPr>
              <p:spPr bwMode="auto">
                <a:xfrm rot="-5400000">
                  <a:off x="5764362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2" name="Freeform 108"/>
                <p:cNvSpPr>
                  <a:spLocks/>
                </p:cNvSpPr>
                <p:nvPr/>
              </p:nvSpPr>
              <p:spPr bwMode="auto">
                <a:xfrm rot="-5400000">
                  <a:off x="5683786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3" name="Freeform 109"/>
                <p:cNvSpPr>
                  <a:spLocks/>
                </p:cNvSpPr>
                <p:nvPr/>
              </p:nvSpPr>
              <p:spPr bwMode="auto">
                <a:xfrm rot="-5400000">
                  <a:off x="5724430" y="4039362"/>
                  <a:ext cx="163534" cy="2099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4" name="Freeform 110"/>
                <p:cNvSpPr>
                  <a:spLocks/>
                </p:cNvSpPr>
                <p:nvPr/>
              </p:nvSpPr>
              <p:spPr bwMode="auto">
                <a:xfrm rot="-5400000">
                  <a:off x="5811993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5" name="Freeform 111"/>
                <p:cNvSpPr>
                  <a:spLocks/>
                </p:cNvSpPr>
                <p:nvPr/>
              </p:nvSpPr>
              <p:spPr bwMode="auto">
                <a:xfrm rot="-5400000">
                  <a:off x="5661159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6" name="Freeform 112"/>
                <p:cNvSpPr>
                  <a:spLocks/>
                </p:cNvSpPr>
                <p:nvPr/>
              </p:nvSpPr>
              <p:spPr bwMode="auto">
                <a:xfrm rot="-5400000">
                  <a:off x="5660924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08 h 10"/>
                    <a:gd name="T2" fmla="*/ 290100 w 148"/>
                    <a:gd name="T3" fmla="*/ 1808 h 10"/>
                    <a:gd name="T4" fmla="*/ 101927 w 148"/>
                    <a:gd name="T5" fmla="*/ 5425 h 10"/>
                    <a:gd name="T6" fmla="*/ 5880 w 148"/>
                    <a:gd name="T7" fmla="*/ 14466 h 10"/>
                    <a:gd name="T8" fmla="*/ 13721 w 148"/>
                    <a:gd name="T9" fmla="*/ 180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7" name="Freeform 113"/>
                <p:cNvSpPr>
                  <a:spLocks/>
                </p:cNvSpPr>
                <p:nvPr/>
              </p:nvSpPr>
              <p:spPr bwMode="auto">
                <a:xfrm rot="-5400000">
                  <a:off x="5617022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8" name="Freeform 114"/>
                <p:cNvSpPr>
                  <a:spLocks/>
                </p:cNvSpPr>
                <p:nvPr/>
              </p:nvSpPr>
              <p:spPr bwMode="auto">
                <a:xfrm rot="-5400000">
                  <a:off x="5775477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9" name="Freeform 115"/>
                <p:cNvSpPr>
                  <a:spLocks/>
                </p:cNvSpPr>
                <p:nvPr/>
              </p:nvSpPr>
              <p:spPr bwMode="auto">
                <a:xfrm rot="-5400000">
                  <a:off x="5645038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0" name="Freeform 116"/>
                <p:cNvSpPr>
                  <a:spLocks/>
                </p:cNvSpPr>
                <p:nvPr/>
              </p:nvSpPr>
              <p:spPr bwMode="auto">
                <a:xfrm rot="-5400000">
                  <a:off x="5641076" y="4122715"/>
                  <a:ext cx="330243" cy="2099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1" name="Freeform 117"/>
                <p:cNvSpPr>
                  <a:spLocks/>
                </p:cNvSpPr>
                <p:nvPr/>
              </p:nvSpPr>
              <p:spPr bwMode="auto">
                <a:xfrm rot="-5400000">
                  <a:off x="5606783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2" name="Freeform 118"/>
                <p:cNvSpPr>
                  <a:spLocks/>
                </p:cNvSpPr>
                <p:nvPr/>
              </p:nvSpPr>
              <p:spPr bwMode="auto">
                <a:xfrm rot="-5400000">
                  <a:off x="5614321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3" name="Freeform 119"/>
                <p:cNvSpPr>
                  <a:spLocks/>
                </p:cNvSpPr>
                <p:nvPr/>
              </p:nvSpPr>
              <p:spPr bwMode="auto">
                <a:xfrm rot="-5400000">
                  <a:off x="5764362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4" name="Freeform 120"/>
                <p:cNvSpPr>
                  <a:spLocks/>
                </p:cNvSpPr>
                <p:nvPr/>
              </p:nvSpPr>
              <p:spPr bwMode="auto">
                <a:xfrm rot="-5400000">
                  <a:off x="6088086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5" name="Freeform 121"/>
                <p:cNvSpPr>
                  <a:spLocks/>
                </p:cNvSpPr>
                <p:nvPr/>
              </p:nvSpPr>
              <p:spPr bwMode="auto">
                <a:xfrm rot="-5400000">
                  <a:off x="6054667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6" name="Freeform 122"/>
                <p:cNvSpPr>
                  <a:spLocks/>
                </p:cNvSpPr>
                <p:nvPr/>
              </p:nvSpPr>
              <p:spPr bwMode="auto">
                <a:xfrm rot="-5400000">
                  <a:off x="6063080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7" name="Freeform 123"/>
                <p:cNvSpPr>
                  <a:spLocks/>
                </p:cNvSpPr>
                <p:nvPr/>
              </p:nvSpPr>
              <p:spPr bwMode="auto">
                <a:xfrm rot="-5400000">
                  <a:off x="6211372" y="4194876"/>
                  <a:ext cx="174648" cy="22744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8" name="Freeform 124"/>
                <p:cNvSpPr>
                  <a:spLocks/>
                </p:cNvSpPr>
                <p:nvPr/>
              </p:nvSpPr>
              <p:spPr bwMode="auto">
                <a:xfrm rot="-5400000">
                  <a:off x="6131670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0914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7" y="13"/>
                        <a:pt x="79" y="10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9" name="Freeform 125"/>
                <p:cNvSpPr>
                  <a:spLocks/>
                </p:cNvSpPr>
                <p:nvPr/>
              </p:nvSpPr>
              <p:spPr bwMode="auto">
                <a:xfrm rot="-5400000">
                  <a:off x="6171440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10"/>
                        <a:pt x="84" y="6"/>
                      </a:cubicBezTo>
                      <a:cubicBezTo>
                        <a:pt x="84" y="3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0" name="Freeform 126"/>
                <p:cNvSpPr>
                  <a:spLocks/>
                </p:cNvSpPr>
                <p:nvPr/>
              </p:nvSpPr>
              <p:spPr bwMode="auto">
                <a:xfrm rot="-5400000">
                  <a:off x="6259003" y="4147245"/>
                  <a:ext cx="79385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70 w 41"/>
                    <a:gd name="T5" fmla="*/ 22256 h 12"/>
                    <a:gd name="T6" fmla="*/ 80758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7"/>
                        <a:pt x="29" y="3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1" name="Freeform 127"/>
                <p:cNvSpPr>
                  <a:spLocks/>
                </p:cNvSpPr>
                <p:nvPr/>
              </p:nvSpPr>
              <p:spPr bwMode="auto">
                <a:xfrm rot="-5400000">
                  <a:off x="6109918" y="3928059"/>
                  <a:ext cx="106376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2126 w 54"/>
                    <a:gd name="T3" fmla="*/ 24342 h 13"/>
                    <a:gd name="T4" fmla="*/ 105847 w 54"/>
                    <a:gd name="T5" fmla="*/ 11235 h 13"/>
                    <a:gd name="T6" fmla="*/ 9212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51" y="13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2" name="Freeform 128"/>
                <p:cNvSpPr>
                  <a:spLocks/>
                </p:cNvSpPr>
                <p:nvPr/>
              </p:nvSpPr>
              <p:spPr bwMode="auto">
                <a:xfrm rot="-5400000">
                  <a:off x="6108808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5880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1" y="1"/>
                        <a:pt x="52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3" name="Freeform 129"/>
                <p:cNvSpPr>
                  <a:spLocks/>
                </p:cNvSpPr>
                <p:nvPr/>
              </p:nvSpPr>
              <p:spPr bwMode="auto">
                <a:xfrm rot="-5400000">
                  <a:off x="6064032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1855 h 9"/>
                    <a:gd name="T2" fmla="*/ 287748 w 147"/>
                    <a:gd name="T3" fmla="*/ 1855 h 9"/>
                    <a:gd name="T4" fmla="*/ 99831 w 147"/>
                    <a:gd name="T5" fmla="*/ 5564 h 9"/>
                    <a:gd name="T6" fmla="*/ 5872 w 147"/>
                    <a:gd name="T7" fmla="*/ 14837 h 9"/>
                    <a:gd name="T8" fmla="*/ 11745 w 147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1"/>
                      </a:move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4" name="Freeform 130"/>
                <p:cNvSpPr>
                  <a:spLocks/>
                </p:cNvSpPr>
                <p:nvPr/>
              </p:nvSpPr>
              <p:spPr bwMode="auto">
                <a:xfrm rot="-5400000">
                  <a:off x="6222486" y="4206313"/>
                  <a:ext cx="152420" cy="1574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5" name="Freeform 131"/>
                <p:cNvSpPr>
                  <a:spLocks/>
                </p:cNvSpPr>
                <p:nvPr/>
              </p:nvSpPr>
              <p:spPr bwMode="auto">
                <a:xfrm rot="-5400000">
                  <a:off x="6091173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2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6" name="Freeform 132"/>
                <p:cNvSpPr>
                  <a:spLocks/>
                </p:cNvSpPr>
                <p:nvPr/>
              </p:nvSpPr>
              <p:spPr bwMode="auto">
                <a:xfrm rot="-5400000">
                  <a:off x="6088086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7" name="Freeform 133"/>
                <p:cNvSpPr>
                  <a:spLocks/>
                </p:cNvSpPr>
                <p:nvPr/>
              </p:nvSpPr>
              <p:spPr bwMode="auto">
                <a:xfrm rot="-5400000">
                  <a:off x="6054667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8" name="Freeform 134"/>
                <p:cNvSpPr>
                  <a:spLocks/>
                </p:cNvSpPr>
                <p:nvPr/>
              </p:nvSpPr>
              <p:spPr bwMode="auto">
                <a:xfrm rot="-5400000">
                  <a:off x="6063080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9" name="Freeform 135"/>
                <p:cNvSpPr>
                  <a:spLocks/>
                </p:cNvSpPr>
                <p:nvPr/>
              </p:nvSpPr>
              <p:spPr bwMode="auto">
                <a:xfrm rot="-5400000">
                  <a:off x="6211372" y="4194876"/>
                  <a:ext cx="174648" cy="22744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0" name="Freeform 152"/>
                <p:cNvSpPr>
                  <a:spLocks/>
                </p:cNvSpPr>
                <p:nvPr/>
              </p:nvSpPr>
              <p:spPr bwMode="auto">
                <a:xfrm rot="-5400000">
                  <a:off x="4763677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1" name="Freeform 153"/>
                <p:cNvSpPr>
                  <a:spLocks/>
                </p:cNvSpPr>
                <p:nvPr/>
              </p:nvSpPr>
              <p:spPr bwMode="auto">
                <a:xfrm rot="-5400000">
                  <a:off x="4729385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2" name="Freeform 154"/>
                <p:cNvSpPr>
                  <a:spLocks/>
                </p:cNvSpPr>
                <p:nvPr/>
              </p:nvSpPr>
              <p:spPr bwMode="auto">
                <a:xfrm rot="-5400000">
                  <a:off x="4737796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3" name="Freeform 155"/>
                <p:cNvSpPr>
                  <a:spLocks/>
                </p:cNvSpPr>
                <p:nvPr/>
              </p:nvSpPr>
              <p:spPr bwMode="auto">
                <a:xfrm rot="-5400000">
                  <a:off x="4886963" y="4194876"/>
                  <a:ext cx="174648" cy="22745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4" name="Freeform 156"/>
                <p:cNvSpPr>
                  <a:spLocks/>
                </p:cNvSpPr>
                <p:nvPr/>
              </p:nvSpPr>
              <p:spPr bwMode="auto">
                <a:xfrm rot="-5400000">
                  <a:off x="4806388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5" name="Freeform 157"/>
                <p:cNvSpPr>
                  <a:spLocks/>
                </p:cNvSpPr>
                <p:nvPr/>
              </p:nvSpPr>
              <p:spPr bwMode="auto">
                <a:xfrm rot="-5400000">
                  <a:off x="4847031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6" name="Freeform 158"/>
                <p:cNvSpPr>
                  <a:spLocks/>
                </p:cNvSpPr>
                <p:nvPr/>
              </p:nvSpPr>
              <p:spPr bwMode="auto">
                <a:xfrm rot="-5400000">
                  <a:off x="4934594" y="4147245"/>
                  <a:ext cx="79385" cy="22745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70 w 41"/>
                    <a:gd name="T5" fmla="*/ 23647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7" name="Freeform 159"/>
                <p:cNvSpPr>
                  <a:spLocks/>
                </p:cNvSpPr>
                <p:nvPr/>
              </p:nvSpPr>
              <p:spPr bwMode="auto">
                <a:xfrm rot="-5400000">
                  <a:off x="4784634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8" name="Freeform 160"/>
                <p:cNvSpPr>
                  <a:spLocks/>
                </p:cNvSpPr>
                <p:nvPr/>
              </p:nvSpPr>
              <p:spPr bwMode="auto">
                <a:xfrm rot="-5400000">
                  <a:off x="4783524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9" name="Freeform 161"/>
                <p:cNvSpPr>
                  <a:spLocks/>
                </p:cNvSpPr>
                <p:nvPr/>
              </p:nvSpPr>
              <p:spPr bwMode="auto">
                <a:xfrm rot="-5400000">
                  <a:off x="4738749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0" name="Freeform 162"/>
                <p:cNvSpPr>
                  <a:spLocks/>
                </p:cNvSpPr>
                <p:nvPr/>
              </p:nvSpPr>
              <p:spPr bwMode="auto">
                <a:xfrm rot="-5400000">
                  <a:off x="4898077" y="4206313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1" name="Freeform 163"/>
                <p:cNvSpPr>
                  <a:spLocks/>
                </p:cNvSpPr>
                <p:nvPr/>
              </p:nvSpPr>
              <p:spPr bwMode="auto">
                <a:xfrm rot="-5400000">
                  <a:off x="4766765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2" name="Freeform 164"/>
                <p:cNvSpPr>
                  <a:spLocks/>
                </p:cNvSpPr>
                <p:nvPr/>
              </p:nvSpPr>
              <p:spPr bwMode="auto">
                <a:xfrm rot="-5400000">
                  <a:off x="4763677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3" name="Freeform 165"/>
                <p:cNvSpPr>
                  <a:spLocks/>
                </p:cNvSpPr>
                <p:nvPr/>
              </p:nvSpPr>
              <p:spPr bwMode="auto">
                <a:xfrm rot="-5400000">
                  <a:off x="4729385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4" name="Freeform 166"/>
                <p:cNvSpPr>
                  <a:spLocks/>
                </p:cNvSpPr>
                <p:nvPr/>
              </p:nvSpPr>
              <p:spPr bwMode="auto">
                <a:xfrm rot="-5400000">
                  <a:off x="4737796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5" name="Freeform 167"/>
                <p:cNvSpPr>
                  <a:spLocks/>
                </p:cNvSpPr>
                <p:nvPr/>
              </p:nvSpPr>
              <p:spPr bwMode="auto">
                <a:xfrm rot="-5400000">
                  <a:off x="4886963" y="4194876"/>
                  <a:ext cx="174648" cy="22745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6" name="Freeform 168"/>
                <p:cNvSpPr>
                  <a:spLocks/>
                </p:cNvSpPr>
                <p:nvPr/>
              </p:nvSpPr>
              <p:spPr bwMode="auto">
                <a:xfrm rot="-5400000">
                  <a:off x="4995574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7" name="Freeform 169"/>
                <p:cNvSpPr>
                  <a:spLocks/>
                </p:cNvSpPr>
                <p:nvPr/>
              </p:nvSpPr>
              <p:spPr bwMode="auto">
                <a:xfrm rot="-5400000">
                  <a:off x="4961281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8" name="Freeform 170"/>
                <p:cNvSpPr>
                  <a:spLocks/>
                </p:cNvSpPr>
                <p:nvPr/>
              </p:nvSpPr>
              <p:spPr bwMode="auto">
                <a:xfrm rot="-5400000">
                  <a:off x="4970406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9" name="Freeform 171"/>
                <p:cNvSpPr>
                  <a:spLocks/>
                </p:cNvSpPr>
                <p:nvPr/>
              </p:nvSpPr>
              <p:spPr bwMode="auto">
                <a:xfrm rot="-5400000">
                  <a:off x="5003833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0" name="Freeform 172"/>
                <p:cNvSpPr>
                  <a:spLocks/>
                </p:cNvSpPr>
                <p:nvPr/>
              </p:nvSpPr>
              <p:spPr bwMode="auto">
                <a:xfrm rot="-5400000">
                  <a:off x="5119653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1" name="Freeform 173"/>
                <p:cNvSpPr>
                  <a:spLocks/>
                </p:cNvSpPr>
                <p:nvPr/>
              </p:nvSpPr>
              <p:spPr bwMode="auto">
                <a:xfrm rot="-5400000">
                  <a:off x="5039872" y="4042374"/>
                  <a:ext cx="154008" cy="24494"/>
                </a:xfrm>
                <a:custGeom>
                  <a:avLst/>
                  <a:gdLst>
                    <a:gd name="T0" fmla="*/ 143452 w 79"/>
                    <a:gd name="T1" fmla="*/ 24342 h 13"/>
                    <a:gd name="T2" fmla="*/ 155243 w 79"/>
                    <a:gd name="T3" fmla="*/ 13107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4342 h 13"/>
                    <a:gd name="T10" fmla="*/ 143452 w 79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2" name="Freeform 174"/>
                <p:cNvSpPr>
                  <a:spLocks/>
                </p:cNvSpPr>
                <p:nvPr/>
              </p:nvSpPr>
              <p:spPr bwMode="auto">
                <a:xfrm rot="-5400000">
                  <a:off x="5078135" y="3952751"/>
                  <a:ext cx="166709" cy="22744"/>
                </a:xfrm>
                <a:custGeom>
                  <a:avLst/>
                  <a:gdLst>
                    <a:gd name="T0" fmla="*/ 0 w 85"/>
                    <a:gd name="T1" fmla="*/ 0 h 13"/>
                    <a:gd name="T2" fmla="*/ 0 w 85"/>
                    <a:gd name="T3" fmla="*/ 24342 h 13"/>
                    <a:gd name="T4" fmla="*/ 155215 w 85"/>
                    <a:gd name="T5" fmla="*/ 24342 h 13"/>
                    <a:gd name="T6" fmla="*/ 167004 w 85"/>
                    <a:gd name="T7" fmla="*/ 11235 h 13"/>
                    <a:gd name="T8" fmla="*/ 155215 w 85"/>
                    <a:gd name="T9" fmla="*/ 0 h 13"/>
                    <a:gd name="T10" fmla="*/ 0 w 85"/>
                    <a:gd name="T11" fmla="*/ 0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82" y="13"/>
                        <a:pt x="85" y="10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3" name="Freeform 175"/>
                <p:cNvSpPr>
                  <a:spLocks/>
                </p:cNvSpPr>
                <p:nvPr/>
              </p:nvSpPr>
              <p:spPr bwMode="auto">
                <a:xfrm rot="-5400000">
                  <a:off x="5166491" y="3960689"/>
                  <a:ext cx="80972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51 w 41"/>
                    <a:gd name="T5" fmla="*/ 22256 h 12"/>
                    <a:gd name="T6" fmla="*/ 79974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4" name="Freeform 176"/>
                <p:cNvSpPr>
                  <a:spLocks/>
                </p:cNvSpPr>
                <p:nvPr/>
              </p:nvSpPr>
              <p:spPr bwMode="auto">
                <a:xfrm rot="-5400000">
                  <a:off x="5017243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5" name="Freeform 177"/>
                <p:cNvSpPr>
                  <a:spLocks/>
                </p:cNvSpPr>
                <p:nvPr/>
              </p:nvSpPr>
              <p:spPr bwMode="auto">
                <a:xfrm rot="-5400000">
                  <a:off x="5016927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6" name="Freeform 178"/>
                <p:cNvSpPr>
                  <a:spLocks/>
                </p:cNvSpPr>
                <p:nvPr/>
              </p:nvSpPr>
              <p:spPr bwMode="auto">
                <a:xfrm rot="-5400000">
                  <a:off x="4971601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7" name="Freeform 179"/>
                <p:cNvSpPr>
                  <a:spLocks/>
                </p:cNvSpPr>
                <p:nvPr/>
              </p:nvSpPr>
              <p:spPr bwMode="auto">
                <a:xfrm rot="-5400000">
                  <a:off x="5129018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1855 h 9"/>
                    <a:gd name="T2" fmla="*/ 150931 w 78"/>
                    <a:gd name="T3" fmla="*/ 1855 h 9"/>
                    <a:gd name="T4" fmla="*/ 74485 w 78"/>
                    <a:gd name="T5" fmla="*/ 3709 h 9"/>
                    <a:gd name="T6" fmla="*/ 5880 w 78"/>
                    <a:gd name="T7" fmla="*/ 14837 h 9"/>
                    <a:gd name="T8" fmla="*/ 11761 w 78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1"/>
                      </a:move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8" name="Freeform 180"/>
                <p:cNvSpPr>
                  <a:spLocks/>
                </p:cNvSpPr>
                <p:nvPr/>
              </p:nvSpPr>
              <p:spPr bwMode="auto">
                <a:xfrm rot="-5400000">
                  <a:off x="4999455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9" name="Freeform 181"/>
                <p:cNvSpPr>
                  <a:spLocks/>
                </p:cNvSpPr>
                <p:nvPr/>
              </p:nvSpPr>
              <p:spPr bwMode="auto">
                <a:xfrm rot="-5400000">
                  <a:off x="4995574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0" name="Freeform 182"/>
                <p:cNvSpPr>
                  <a:spLocks/>
                </p:cNvSpPr>
                <p:nvPr/>
              </p:nvSpPr>
              <p:spPr bwMode="auto">
                <a:xfrm rot="-5400000">
                  <a:off x="4961281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1" name="Freeform 183"/>
                <p:cNvSpPr>
                  <a:spLocks/>
                </p:cNvSpPr>
                <p:nvPr/>
              </p:nvSpPr>
              <p:spPr bwMode="auto">
                <a:xfrm rot="-5400000">
                  <a:off x="4970406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2" name="Freeform 184"/>
                <p:cNvSpPr>
                  <a:spLocks/>
                </p:cNvSpPr>
                <p:nvPr/>
              </p:nvSpPr>
              <p:spPr bwMode="auto">
                <a:xfrm rot="-5400000">
                  <a:off x="5003833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3" name="Freeform 185"/>
                <p:cNvSpPr>
                  <a:spLocks/>
                </p:cNvSpPr>
                <p:nvPr/>
              </p:nvSpPr>
              <p:spPr bwMode="auto">
                <a:xfrm rot="-5400000">
                  <a:off x="5119653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4" name="Freeform 187"/>
                <p:cNvSpPr>
                  <a:spLocks/>
                </p:cNvSpPr>
                <p:nvPr/>
              </p:nvSpPr>
              <p:spPr bwMode="auto">
                <a:xfrm rot="-5400000">
                  <a:off x="6298810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5" name="Freeform 188"/>
                <p:cNvSpPr>
                  <a:spLocks/>
                </p:cNvSpPr>
                <p:nvPr/>
              </p:nvSpPr>
              <p:spPr bwMode="auto">
                <a:xfrm rot="-5400000">
                  <a:off x="6308811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6" name="Freeform 189"/>
                <p:cNvSpPr>
                  <a:spLocks/>
                </p:cNvSpPr>
                <p:nvPr/>
              </p:nvSpPr>
              <p:spPr bwMode="auto">
                <a:xfrm rot="-5400000">
                  <a:off x="6342237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7" name="Freeform 191"/>
                <p:cNvSpPr>
                  <a:spLocks/>
                </p:cNvSpPr>
                <p:nvPr/>
              </p:nvSpPr>
              <p:spPr bwMode="auto">
                <a:xfrm rot="-5400000">
                  <a:off x="6377401" y="4043249"/>
                  <a:ext cx="154008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2733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8" name="Freeform 194"/>
                <p:cNvSpPr>
                  <a:spLocks/>
                </p:cNvSpPr>
                <p:nvPr/>
              </p:nvSpPr>
              <p:spPr bwMode="auto">
                <a:xfrm rot="-5400000">
                  <a:off x="6355648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9" name="Freeform 196"/>
                <p:cNvSpPr>
                  <a:spLocks/>
                </p:cNvSpPr>
                <p:nvPr/>
              </p:nvSpPr>
              <p:spPr bwMode="auto">
                <a:xfrm rot="-5400000">
                  <a:off x="6309130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0" name="Freeform 198"/>
                <p:cNvSpPr>
                  <a:spLocks/>
                </p:cNvSpPr>
                <p:nvPr/>
              </p:nvSpPr>
              <p:spPr bwMode="auto">
                <a:xfrm rot="-5400000">
                  <a:off x="6336110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1" name="Freeform 200"/>
                <p:cNvSpPr>
                  <a:spLocks/>
                </p:cNvSpPr>
                <p:nvPr/>
              </p:nvSpPr>
              <p:spPr bwMode="auto">
                <a:xfrm rot="-5400000">
                  <a:off x="6298810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2" name="Freeform 201"/>
                <p:cNvSpPr>
                  <a:spLocks/>
                </p:cNvSpPr>
                <p:nvPr/>
              </p:nvSpPr>
              <p:spPr bwMode="auto">
                <a:xfrm rot="-5400000">
                  <a:off x="6308811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3" name="Freeform 202"/>
                <p:cNvSpPr>
                  <a:spLocks/>
                </p:cNvSpPr>
                <p:nvPr/>
              </p:nvSpPr>
              <p:spPr bwMode="auto">
                <a:xfrm rot="-5400000">
                  <a:off x="6342237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4" name="Freeform 204"/>
                <p:cNvSpPr>
                  <a:spLocks/>
                </p:cNvSpPr>
                <p:nvPr/>
              </p:nvSpPr>
              <p:spPr bwMode="auto">
                <a:xfrm rot="-5400000">
                  <a:off x="5511232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5" name="Freeform 205"/>
                <p:cNvSpPr>
                  <a:spLocks/>
                </p:cNvSpPr>
                <p:nvPr/>
              </p:nvSpPr>
              <p:spPr bwMode="auto">
                <a:xfrm rot="-5400000">
                  <a:off x="5065971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6" name="Freeform 206"/>
                <p:cNvSpPr>
                  <a:spLocks/>
                </p:cNvSpPr>
                <p:nvPr/>
              </p:nvSpPr>
              <p:spPr bwMode="auto">
                <a:xfrm rot="-5400000">
                  <a:off x="5956491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7" name="Freeform 207"/>
                <p:cNvSpPr>
                  <a:spLocks/>
                </p:cNvSpPr>
                <p:nvPr/>
              </p:nvSpPr>
              <p:spPr bwMode="auto">
                <a:xfrm rot="-5400000">
                  <a:off x="6081584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90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8" name="Freeform 208"/>
                <p:cNvSpPr>
                  <a:spLocks/>
                </p:cNvSpPr>
                <p:nvPr/>
              </p:nvSpPr>
              <p:spPr bwMode="auto">
                <a:xfrm rot="-5400000">
                  <a:off x="5191064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9" name="Freeform 209"/>
                <p:cNvSpPr>
                  <a:spLocks/>
                </p:cNvSpPr>
                <p:nvPr/>
              </p:nvSpPr>
              <p:spPr bwMode="auto">
                <a:xfrm rot="-5400000">
                  <a:off x="4624210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804 h 149"/>
                    <a:gd name="T2" fmla="*/ 237387 w 225"/>
                    <a:gd name="T3" fmla="*/ 146762 h 149"/>
                    <a:gd name="T4" fmla="*/ 441422 w 225"/>
                    <a:gd name="T5" fmla="*/ 57590 h 149"/>
                    <a:gd name="T6" fmla="*/ 441422 w 225"/>
                    <a:gd name="T7" fmla="*/ 0 h 149"/>
                    <a:gd name="T8" fmla="*/ 237387 w 225"/>
                    <a:gd name="T9" fmla="*/ 89172 h 149"/>
                    <a:gd name="T10" fmla="*/ 0 w 225"/>
                    <a:gd name="T11" fmla="*/ 219214 h 149"/>
                    <a:gd name="T12" fmla="*/ 0 w 225"/>
                    <a:gd name="T13" fmla="*/ 276804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0" name="Freeform 210"/>
                <p:cNvSpPr>
                  <a:spLocks/>
                </p:cNvSpPr>
                <p:nvPr/>
              </p:nvSpPr>
              <p:spPr bwMode="auto">
                <a:xfrm rot="-5400000">
                  <a:off x="4750177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1" name="Freeform 211"/>
                <p:cNvSpPr>
                  <a:spLocks/>
                </p:cNvSpPr>
                <p:nvPr/>
              </p:nvSpPr>
              <p:spPr bwMode="auto">
                <a:xfrm rot="-5400000">
                  <a:off x="5636324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0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2" name="Freeform 217"/>
                <p:cNvSpPr>
                  <a:spLocks/>
                </p:cNvSpPr>
                <p:nvPr/>
              </p:nvSpPr>
              <p:spPr bwMode="auto">
                <a:xfrm rot="-5400000">
                  <a:off x="5946368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3" name="Freeform 218"/>
                <p:cNvSpPr>
                  <a:spLocks/>
                </p:cNvSpPr>
                <p:nvPr/>
              </p:nvSpPr>
              <p:spPr bwMode="auto">
                <a:xfrm rot="-5400000">
                  <a:off x="6071460" y="4004067"/>
                  <a:ext cx="415979" cy="16620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4" name="Freeform 219"/>
                <p:cNvSpPr>
                  <a:spLocks/>
                </p:cNvSpPr>
                <p:nvPr/>
              </p:nvSpPr>
              <p:spPr bwMode="auto">
                <a:xfrm rot="-5400000">
                  <a:off x="5500233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5" name="Freeform 220"/>
                <p:cNvSpPr>
                  <a:spLocks/>
                </p:cNvSpPr>
                <p:nvPr/>
              </p:nvSpPr>
              <p:spPr bwMode="auto">
                <a:xfrm rot="-5400000">
                  <a:off x="5626200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6" name="Freeform 221"/>
                <p:cNvSpPr>
                  <a:spLocks/>
                </p:cNvSpPr>
                <p:nvPr/>
              </p:nvSpPr>
              <p:spPr bwMode="auto">
                <a:xfrm rot="-5400000">
                  <a:off x="5055847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7" name="Freeform 222"/>
                <p:cNvSpPr>
                  <a:spLocks/>
                </p:cNvSpPr>
                <p:nvPr/>
              </p:nvSpPr>
              <p:spPr bwMode="auto">
                <a:xfrm rot="-5400000">
                  <a:off x="5180941" y="4004065"/>
                  <a:ext cx="415979" cy="166208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8" name="Freeform 223"/>
                <p:cNvSpPr>
                  <a:spLocks/>
                </p:cNvSpPr>
                <p:nvPr/>
              </p:nvSpPr>
              <p:spPr bwMode="auto">
                <a:xfrm rot="-5400000">
                  <a:off x="4615836" y="4002316"/>
                  <a:ext cx="415979" cy="16970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213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39"/>
                      </a:cubicBezTo>
                      <a:cubicBezTo>
                        <a:pt x="70" y="55"/>
                        <a:pt x="18" y="69"/>
                        <a:pt x="0" y="91"/>
                      </a:cubicBezTo>
                      <a:cubicBezTo>
                        <a:pt x="18" y="69"/>
                        <a:pt x="70" y="51"/>
                        <a:pt x="114" y="36"/>
                      </a:cubicBezTo>
                      <a:cubicBezTo>
                        <a:pt x="157" y="20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9" name="Freeform 224"/>
                <p:cNvSpPr>
                  <a:spLocks/>
                </p:cNvSpPr>
                <p:nvPr/>
              </p:nvSpPr>
              <p:spPr bwMode="auto">
                <a:xfrm rot="-5400000">
                  <a:off x="4740928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3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0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40" name="Freeform 225"/>
                <p:cNvSpPr>
                  <a:spLocks noEditPoints="1"/>
                </p:cNvSpPr>
                <p:nvPr/>
              </p:nvSpPr>
              <p:spPr bwMode="auto">
                <a:xfrm rot="-5400000">
                  <a:off x="4623417" y="3950542"/>
                  <a:ext cx="444558" cy="276429"/>
                </a:xfrm>
                <a:custGeom>
                  <a:avLst/>
                  <a:gdLst>
                    <a:gd name="T0" fmla="*/ 442991 w 226"/>
                    <a:gd name="T1" fmla="*/ 0 h 149"/>
                    <a:gd name="T2" fmla="*/ 321462 w 226"/>
                    <a:gd name="T3" fmla="*/ 61306 h 149"/>
                    <a:gd name="T4" fmla="*/ 237177 w 226"/>
                    <a:gd name="T5" fmla="*/ 87314 h 149"/>
                    <a:gd name="T6" fmla="*/ 235216 w 226"/>
                    <a:gd name="T7" fmla="*/ 87314 h 149"/>
                    <a:gd name="T8" fmla="*/ 0 w 226"/>
                    <a:gd name="T9" fmla="*/ 219214 h 149"/>
                    <a:gd name="T10" fmla="*/ 0 w 226"/>
                    <a:gd name="T11" fmla="*/ 276804 h 149"/>
                    <a:gd name="T12" fmla="*/ 3920 w 226"/>
                    <a:gd name="T13" fmla="*/ 276804 h 149"/>
                    <a:gd name="T14" fmla="*/ 237177 w 226"/>
                    <a:gd name="T15" fmla="*/ 148620 h 149"/>
                    <a:gd name="T16" fmla="*/ 239137 w 226"/>
                    <a:gd name="T17" fmla="*/ 148620 h 149"/>
                    <a:gd name="T18" fmla="*/ 321462 w 226"/>
                    <a:gd name="T19" fmla="*/ 122611 h 149"/>
                    <a:gd name="T20" fmla="*/ 442991 w 226"/>
                    <a:gd name="T21" fmla="*/ 57590 h 149"/>
                    <a:gd name="T22" fmla="*/ 442991 w 226"/>
                    <a:gd name="T23" fmla="*/ 0 h 149"/>
                    <a:gd name="T24" fmla="*/ 3920 w 226"/>
                    <a:gd name="T25" fmla="*/ 219214 h 149"/>
                    <a:gd name="T26" fmla="*/ 237177 w 226"/>
                    <a:gd name="T27" fmla="*/ 91030 h 149"/>
                    <a:gd name="T28" fmla="*/ 239137 w 226"/>
                    <a:gd name="T29" fmla="*/ 91030 h 149"/>
                    <a:gd name="T30" fmla="*/ 321462 w 226"/>
                    <a:gd name="T31" fmla="*/ 65021 h 149"/>
                    <a:gd name="T32" fmla="*/ 439071 w 226"/>
                    <a:gd name="T33" fmla="*/ 14862 h 149"/>
                    <a:gd name="T34" fmla="*/ 442991 w 226"/>
                    <a:gd name="T35" fmla="*/ 7431 h 149"/>
                    <a:gd name="T36" fmla="*/ 441031 w 226"/>
                    <a:gd name="T37" fmla="*/ 57590 h 149"/>
                    <a:gd name="T38" fmla="*/ 321462 w 226"/>
                    <a:gd name="T39" fmla="*/ 118896 h 149"/>
                    <a:gd name="T40" fmla="*/ 237177 w 226"/>
                    <a:gd name="T41" fmla="*/ 144904 h 149"/>
                    <a:gd name="T42" fmla="*/ 235216 w 226"/>
                    <a:gd name="T43" fmla="*/ 144904 h 149"/>
                    <a:gd name="T44" fmla="*/ 3920 w 226"/>
                    <a:gd name="T45" fmla="*/ 261942 h 149"/>
                    <a:gd name="T46" fmla="*/ 3920 w 226"/>
                    <a:gd name="T47" fmla="*/ 219214 h 1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" h="149">
                      <a:moveTo>
                        <a:pt x="226" y="0"/>
                      </a:moveTo>
                      <a:cubicBezTo>
                        <a:pt x="226" y="15"/>
                        <a:pt x="199" y="23"/>
                        <a:pt x="164" y="33"/>
                      </a:cubicBezTo>
                      <a:cubicBezTo>
                        <a:pt x="151" y="37"/>
                        <a:pt x="136" y="42"/>
                        <a:pt x="121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66" y="66"/>
                        <a:pt x="0" y="90"/>
                        <a:pt x="0" y="118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2" y="149"/>
                        <a:pt x="2" y="149"/>
                        <a:pt x="2" y="149"/>
                      </a:cubicBezTo>
                      <a:cubicBezTo>
                        <a:pt x="2" y="122"/>
                        <a:pt x="68" y="99"/>
                        <a:pt x="121" y="80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37" y="75"/>
                        <a:pt x="151" y="70"/>
                        <a:pt x="164" y="66"/>
                      </a:cubicBezTo>
                      <a:cubicBezTo>
                        <a:pt x="201" y="55"/>
                        <a:pt x="226" y="47"/>
                        <a:pt x="226" y="31"/>
                      </a:cubicBezTo>
                      <a:cubicBezTo>
                        <a:pt x="226" y="0"/>
                        <a:pt x="226" y="0"/>
                        <a:pt x="226" y="0"/>
                      </a:cubicBezTo>
                      <a:close/>
                      <a:moveTo>
                        <a:pt x="2" y="118"/>
                      </a:moveTo>
                      <a:cubicBezTo>
                        <a:pt x="2" y="91"/>
                        <a:pt x="68" y="68"/>
                        <a:pt x="121" y="49"/>
                      </a:cubicBezTo>
                      <a:cubicBezTo>
                        <a:pt x="122" y="49"/>
                        <a:pt x="122" y="49"/>
                        <a:pt x="122" y="49"/>
                      </a:cubicBezTo>
                      <a:cubicBezTo>
                        <a:pt x="137" y="44"/>
                        <a:pt x="151" y="39"/>
                        <a:pt x="164" y="35"/>
                      </a:cubicBezTo>
                      <a:cubicBezTo>
                        <a:pt x="193" y="27"/>
                        <a:pt x="216" y="19"/>
                        <a:pt x="224" y="8"/>
                      </a:cubicBezTo>
                      <a:cubicBezTo>
                        <a:pt x="225" y="7"/>
                        <a:pt x="226" y="5"/>
                        <a:pt x="226" y="4"/>
                      </a:cubicBezTo>
                      <a:cubicBezTo>
                        <a:pt x="226" y="12"/>
                        <a:pt x="225" y="31"/>
                        <a:pt x="225" y="31"/>
                      </a:cubicBezTo>
                      <a:cubicBezTo>
                        <a:pt x="225" y="46"/>
                        <a:pt x="199" y="54"/>
                        <a:pt x="164" y="64"/>
                      </a:cubicBezTo>
                      <a:cubicBezTo>
                        <a:pt x="151" y="68"/>
                        <a:pt x="136" y="73"/>
                        <a:pt x="121" y="78"/>
                      </a:cubicBezTo>
                      <a:cubicBezTo>
                        <a:pt x="120" y="78"/>
                        <a:pt x="120" y="78"/>
                        <a:pt x="120" y="78"/>
                      </a:cubicBezTo>
                      <a:cubicBezTo>
                        <a:pt x="72" y="95"/>
                        <a:pt x="13" y="116"/>
                        <a:pt x="2" y="141"/>
                      </a:cubicBezTo>
                      <a:cubicBezTo>
                        <a:pt x="2" y="132"/>
                        <a:pt x="2" y="118"/>
                        <a:pt x="2" y="11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41" name="Freeform 226"/>
                <p:cNvSpPr>
                  <a:spLocks/>
                </p:cNvSpPr>
                <p:nvPr/>
              </p:nvSpPr>
              <p:spPr bwMode="auto">
                <a:xfrm rot="-5400000">
                  <a:off x="5027625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2594 h 34"/>
                    <a:gd name="T4" fmla="*/ 90629 w 78"/>
                    <a:gd name="T5" fmla="*/ 33138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42" name="Freeform 227"/>
                <p:cNvSpPr>
                  <a:spLocks/>
                </p:cNvSpPr>
                <p:nvPr/>
              </p:nvSpPr>
              <p:spPr bwMode="auto">
                <a:xfrm rot="-5400000">
                  <a:off x="5471135" y="3925405"/>
                  <a:ext cx="154007" cy="6473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3506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43" name="Freeform 228"/>
                <p:cNvSpPr>
                  <a:spLocks/>
                </p:cNvSpPr>
                <p:nvPr/>
              </p:nvSpPr>
              <p:spPr bwMode="auto">
                <a:xfrm rot="-5400000">
                  <a:off x="5916395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5367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3"/>
                        <a:pt x="78" y="34"/>
                      </a:cubicBezTo>
                      <a:cubicBezTo>
                        <a:pt x="70" y="31"/>
                        <a:pt x="50" y="21"/>
                        <a:pt x="46" y="19"/>
                      </a:cubicBezTo>
                      <a:cubicBezTo>
                        <a:pt x="41" y="1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455" name="Rectangle 1454"/>
              <p:cNvSpPr/>
              <p:nvPr/>
            </p:nvSpPr>
            <p:spPr>
              <a:xfrm rot="600000">
                <a:off x="7733853" y="5059655"/>
                <a:ext cx="73481" cy="4413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31" name="ZoneTexte 196"/>
            <p:cNvSpPr txBox="1">
              <a:spLocks noChangeArrowheads="1"/>
            </p:cNvSpPr>
            <p:nvPr/>
          </p:nvSpPr>
          <p:spPr bwMode="auto">
            <a:xfrm>
              <a:off x="7224395" y="5392698"/>
              <a:ext cx="1063538" cy="261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Mort cellulaire</a:t>
              </a:r>
            </a:p>
          </p:txBody>
        </p:sp>
        <p:sp>
          <p:nvSpPr>
            <p:cNvPr id="832" name="Forme libre 831"/>
            <p:cNvSpPr/>
            <p:nvPr/>
          </p:nvSpPr>
          <p:spPr>
            <a:xfrm rot="14400000">
              <a:off x="7187865" y="3558913"/>
              <a:ext cx="196876" cy="16826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Forme libre 832"/>
            <p:cNvSpPr/>
            <p:nvPr/>
          </p:nvSpPr>
          <p:spPr>
            <a:xfrm rot="1575309">
              <a:off x="7979983" y="3014311"/>
              <a:ext cx="177785" cy="906582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4F81BD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Forme libre 833"/>
            <p:cNvSpPr/>
            <p:nvPr/>
          </p:nvSpPr>
          <p:spPr>
            <a:xfrm rot="19875309">
              <a:off x="7389482" y="3025426"/>
              <a:ext cx="177785" cy="90658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4F81BD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35" name="Connecteur droit avec flèche 834"/>
            <p:cNvCxnSpPr/>
            <p:nvPr/>
          </p:nvCxnSpPr>
          <p:spPr>
            <a:xfrm>
              <a:off x="7745052" y="4500406"/>
              <a:ext cx="0" cy="369937"/>
            </a:xfrm>
            <a:prstGeom prst="straightConnector1">
              <a:avLst/>
            </a:prstGeom>
            <a:ln>
              <a:solidFill>
                <a:srgbClr val="4F81BD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Connecteur droit avec flèche 835"/>
            <p:cNvCxnSpPr/>
            <p:nvPr/>
          </p:nvCxnSpPr>
          <p:spPr>
            <a:xfrm>
              <a:off x="7745052" y="5065630"/>
              <a:ext cx="0" cy="369937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Connecteur droit avec flèche 836"/>
            <p:cNvCxnSpPr/>
            <p:nvPr/>
          </p:nvCxnSpPr>
          <p:spPr>
            <a:xfrm>
              <a:off x="5692583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Connecteur droit avec flèche 837"/>
            <p:cNvCxnSpPr/>
            <p:nvPr/>
          </p:nvCxnSpPr>
          <p:spPr>
            <a:xfrm>
              <a:off x="3703609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39" name="ZoneTexte 210"/>
            <p:cNvSpPr txBox="1">
              <a:spLocks noChangeArrowheads="1"/>
            </p:cNvSpPr>
            <p:nvPr/>
          </p:nvSpPr>
          <p:spPr bwMode="auto">
            <a:xfrm>
              <a:off x="6908508" y="1929907"/>
              <a:ext cx="1688962" cy="708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D. Cellules avec une mutation de </a:t>
              </a:r>
              <a:r>
                <a:rPr kumimoji="0" lang="fr-FR" sz="1000" b="1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BRCA</a:t>
              </a: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/>
              </a:r>
              <a:b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</a:b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et une inhibition</a:t>
              </a:r>
              <a:b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</a:b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de PARP1 </a:t>
              </a:r>
            </a:p>
          </p:txBody>
        </p:sp>
        <p:sp>
          <p:nvSpPr>
            <p:cNvPr id="840" name="ZoneTexte 211"/>
            <p:cNvSpPr txBox="1">
              <a:spLocks noChangeArrowheads="1"/>
            </p:cNvSpPr>
            <p:nvPr/>
          </p:nvSpPr>
          <p:spPr bwMode="auto">
            <a:xfrm>
              <a:off x="4878262" y="1864810"/>
              <a:ext cx="1634991" cy="862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C. Cellules avec une inhibition médicamenteuse</a:t>
              </a:r>
              <a:b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</a:b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de PARP1</a:t>
              </a:r>
              <a:b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</a:br>
              <a:endParaRPr kumimoji="0" lang="fr-FR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41" name="Forme libre 840"/>
            <p:cNvSpPr/>
            <p:nvPr/>
          </p:nvSpPr>
          <p:spPr>
            <a:xfrm rot="14400000">
              <a:off x="5135395" y="3558913"/>
              <a:ext cx="196876" cy="16826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2" name="Forme libre 841"/>
            <p:cNvSpPr/>
            <p:nvPr/>
          </p:nvSpPr>
          <p:spPr>
            <a:xfrm rot="19875309">
              <a:off x="5337012" y="3025426"/>
              <a:ext cx="177785" cy="90658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4F81BD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ZoneTexte 214"/>
            <p:cNvSpPr txBox="1">
              <a:spLocks noChangeArrowheads="1"/>
            </p:cNvSpPr>
            <p:nvPr/>
          </p:nvSpPr>
          <p:spPr bwMode="auto">
            <a:xfrm>
              <a:off x="4800481" y="3682737"/>
              <a:ext cx="660346" cy="230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Inhibiteur</a:t>
              </a:r>
            </a:p>
          </p:txBody>
        </p:sp>
        <p:cxnSp>
          <p:nvCxnSpPr>
            <p:cNvPr id="844" name="Connecteur droit avec flèche 843"/>
            <p:cNvCxnSpPr/>
            <p:nvPr/>
          </p:nvCxnSpPr>
          <p:spPr>
            <a:xfrm flipH="1">
              <a:off x="5768776" y="3101636"/>
              <a:ext cx="387318" cy="860538"/>
            </a:xfrm>
            <a:prstGeom prst="straightConnector1">
              <a:avLst/>
            </a:prstGeom>
            <a:ln w="28575"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5" name="Groupe 218"/>
            <p:cNvGrpSpPr>
              <a:grpSpLocks/>
            </p:cNvGrpSpPr>
            <p:nvPr/>
          </p:nvGrpSpPr>
          <p:grpSpPr bwMode="auto">
            <a:xfrm>
              <a:off x="5009684" y="3961974"/>
              <a:ext cx="1667776" cy="535858"/>
              <a:chOff x="7036207" y="4965782"/>
              <a:chExt cx="1838170" cy="535858"/>
            </a:xfrm>
          </p:grpSpPr>
          <p:grpSp>
            <p:nvGrpSpPr>
              <p:cNvPr id="1264" name="Groupe 219"/>
              <p:cNvGrpSpPr>
                <a:grpSpLocks/>
              </p:cNvGrpSpPr>
              <p:nvPr/>
            </p:nvGrpSpPr>
            <p:grpSpPr bwMode="auto">
              <a:xfrm>
                <a:off x="7036207" y="4965782"/>
                <a:ext cx="1838170" cy="447695"/>
                <a:chOff x="4707905" y="3864692"/>
                <a:chExt cx="1838170" cy="447695"/>
              </a:xfrm>
            </p:grpSpPr>
            <p:sp>
              <p:nvSpPr>
                <p:cNvPr id="1266" name="Freeform 6"/>
                <p:cNvSpPr>
                  <a:spLocks/>
                </p:cNvSpPr>
                <p:nvPr/>
              </p:nvSpPr>
              <p:spPr bwMode="auto">
                <a:xfrm rot="-5400000">
                  <a:off x="4787267" y="3881955"/>
                  <a:ext cx="125429" cy="94476"/>
                </a:xfrm>
                <a:custGeom>
                  <a:avLst/>
                  <a:gdLst>
                    <a:gd name="T0" fmla="*/ 86520 w 63"/>
                    <a:gd name="T1" fmla="*/ 0 h 51"/>
                    <a:gd name="T2" fmla="*/ 0 w 63"/>
                    <a:gd name="T3" fmla="*/ 27819 h 51"/>
                    <a:gd name="T4" fmla="*/ 123881 w 63"/>
                    <a:gd name="T5" fmla="*/ 94586 h 51"/>
                    <a:gd name="T6" fmla="*/ 123881 w 63"/>
                    <a:gd name="T7" fmla="*/ 35238 h 51"/>
                    <a:gd name="T8" fmla="*/ 86520 w 63"/>
                    <a:gd name="T9" fmla="*/ 0 h 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51">
                      <a:moveTo>
                        <a:pt x="44" y="0"/>
                      </a:moveTo>
                      <a:cubicBezTo>
                        <a:pt x="32" y="5"/>
                        <a:pt x="17" y="9"/>
                        <a:pt x="0" y="15"/>
                      </a:cubicBezTo>
                      <a:cubicBezTo>
                        <a:pt x="32" y="25"/>
                        <a:pt x="63" y="38"/>
                        <a:pt x="63" y="5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3"/>
                        <a:pt x="55" y="6"/>
                        <a:pt x="44" y="0"/>
                      </a:cubicBez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7" name="Freeform 7"/>
                <p:cNvSpPr>
                  <a:spLocks/>
                </p:cNvSpPr>
                <p:nvPr/>
              </p:nvSpPr>
              <p:spPr bwMode="auto">
                <a:xfrm rot="-5400000">
                  <a:off x="5732463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8" name="Freeform 8"/>
                <p:cNvSpPr>
                  <a:spLocks/>
                </p:cNvSpPr>
                <p:nvPr/>
              </p:nvSpPr>
              <p:spPr bwMode="auto">
                <a:xfrm rot="-5400000">
                  <a:off x="4967034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1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9" name="Freeform 9"/>
                <p:cNvSpPr>
                  <a:spLocks/>
                </p:cNvSpPr>
                <p:nvPr/>
              </p:nvSpPr>
              <p:spPr bwMode="auto">
                <a:xfrm rot="-5400000">
                  <a:off x="5414045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0" name="Freeform 10"/>
                <p:cNvSpPr>
                  <a:spLocks/>
                </p:cNvSpPr>
                <p:nvPr/>
              </p:nvSpPr>
              <p:spPr bwMode="auto">
                <a:xfrm rot="-5400000">
                  <a:off x="5287202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1" name="Freeform 11"/>
                <p:cNvSpPr>
                  <a:spLocks/>
                </p:cNvSpPr>
                <p:nvPr/>
              </p:nvSpPr>
              <p:spPr bwMode="auto">
                <a:xfrm rot="-5400000">
                  <a:off x="4842817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2" name="Freeform 12"/>
                <p:cNvSpPr>
                  <a:spLocks/>
                </p:cNvSpPr>
                <p:nvPr/>
              </p:nvSpPr>
              <p:spPr bwMode="auto">
                <a:xfrm rot="-5400000">
                  <a:off x="5859304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3" name="Freeform 13"/>
                <p:cNvSpPr>
                  <a:spLocks/>
                </p:cNvSpPr>
                <p:nvPr/>
              </p:nvSpPr>
              <p:spPr bwMode="auto">
                <a:xfrm rot="-5400000">
                  <a:off x="6179472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1"/>
                      </a:cubicBezTo>
                      <a:cubicBezTo>
                        <a:pt x="139" y="113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4" name="Freeform 15"/>
                <p:cNvSpPr>
                  <a:spLocks/>
                </p:cNvSpPr>
                <p:nvPr/>
              </p:nvSpPr>
              <p:spPr bwMode="auto">
                <a:xfrm rot="-5400000">
                  <a:off x="5925346" y="4146130"/>
                  <a:ext cx="211165" cy="11547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5" name="Freeform 16"/>
                <p:cNvSpPr>
                  <a:spLocks/>
                </p:cNvSpPr>
                <p:nvPr/>
              </p:nvSpPr>
              <p:spPr bwMode="auto">
                <a:xfrm rot="-5400000">
                  <a:off x="6028912" y="4087528"/>
                  <a:ext cx="149244" cy="43738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8122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6" name="Freeform 17"/>
                <p:cNvSpPr>
                  <a:spLocks/>
                </p:cNvSpPr>
                <p:nvPr/>
              </p:nvSpPr>
              <p:spPr bwMode="auto">
                <a:xfrm rot="-5400000">
                  <a:off x="6141439" y="3869850"/>
                  <a:ext cx="57157" cy="47238"/>
                </a:xfrm>
                <a:custGeom>
                  <a:avLst/>
                  <a:gdLst>
                    <a:gd name="T0" fmla="*/ 0 w 29"/>
                    <a:gd name="T1" fmla="*/ 31213 h 25"/>
                    <a:gd name="T2" fmla="*/ 29605 w 29"/>
                    <a:gd name="T3" fmla="*/ 44066 h 25"/>
                    <a:gd name="T4" fmla="*/ 51315 w 29"/>
                    <a:gd name="T5" fmla="*/ 16525 h 25"/>
                    <a:gd name="T6" fmla="*/ 17763 w 29"/>
                    <a:gd name="T7" fmla="*/ 33049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7" name="Freeform 18"/>
                <p:cNvSpPr>
                  <a:spLocks/>
                </p:cNvSpPr>
                <p:nvPr/>
              </p:nvSpPr>
              <p:spPr bwMode="auto">
                <a:xfrm rot="-5400000">
                  <a:off x="5797789" y="4145969"/>
                  <a:ext cx="214341" cy="11896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8" name="Freeform 19"/>
                <p:cNvSpPr>
                  <a:spLocks/>
                </p:cNvSpPr>
                <p:nvPr/>
              </p:nvSpPr>
              <p:spPr bwMode="auto">
                <a:xfrm rot="-5400000">
                  <a:off x="5892786" y="4075621"/>
                  <a:ext cx="173059" cy="4373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9" name="Freeform 20"/>
                <p:cNvSpPr>
                  <a:spLocks/>
                </p:cNvSpPr>
                <p:nvPr/>
              </p:nvSpPr>
              <p:spPr bwMode="auto">
                <a:xfrm rot="-5400000">
                  <a:off x="6017220" y="3869851"/>
                  <a:ext cx="57157" cy="47237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0" name="Freeform 21"/>
                <p:cNvSpPr>
                  <a:spLocks/>
                </p:cNvSpPr>
                <p:nvPr/>
              </p:nvSpPr>
              <p:spPr bwMode="auto">
                <a:xfrm rot="-5400000">
                  <a:off x="5912782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1" name="Freeform 22"/>
                <p:cNvSpPr>
                  <a:spLocks/>
                </p:cNvSpPr>
                <p:nvPr/>
              </p:nvSpPr>
              <p:spPr bwMode="auto">
                <a:xfrm rot="-5400000">
                  <a:off x="5962468" y="4089926"/>
                  <a:ext cx="12702" cy="26243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2" name="Freeform 23"/>
                <p:cNvSpPr>
                  <a:spLocks/>
                </p:cNvSpPr>
                <p:nvPr/>
              </p:nvSpPr>
              <p:spPr bwMode="auto">
                <a:xfrm rot="-5400000">
                  <a:off x="5993115" y="3984586"/>
                  <a:ext cx="47631" cy="2099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3" name="Freeform 24"/>
                <p:cNvSpPr>
                  <a:spLocks/>
                </p:cNvSpPr>
                <p:nvPr/>
              </p:nvSpPr>
              <p:spPr bwMode="auto">
                <a:xfrm rot="-5400000">
                  <a:off x="5478335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5639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4185 h 63"/>
                    <a:gd name="T18" fmla="*/ 7855 w 107"/>
                    <a:gd name="T19" fmla="*/ 44511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9"/>
                        <a:pt x="36" y="21"/>
                        <a:pt x="47" y="25"/>
                      </a:cubicBezTo>
                      <a:cubicBezTo>
                        <a:pt x="46" y="29"/>
                        <a:pt x="37" y="25"/>
                        <a:pt x="34" y="30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9"/>
                        <a:pt x="99" y="48"/>
                        <a:pt x="107" y="50"/>
                      </a:cubicBezTo>
                      <a:cubicBezTo>
                        <a:pt x="104" y="50"/>
                        <a:pt x="77" y="52"/>
                        <a:pt x="74" y="54"/>
                      </a:cubicBezTo>
                      <a:cubicBezTo>
                        <a:pt x="71" y="57"/>
                        <a:pt x="68" y="60"/>
                        <a:pt x="68" y="63"/>
                      </a:cubicBezTo>
                      <a:cubicBezTo>
                        <a:pt x="60" y="62"/>
                        <a:pt x="53" y="56"/>
                        <a:pt x="45" y="52"/>
                      </a:cubicBezTo>
                      <a:cubicBezTo>
                        <a:pt x="38" y="49"/>
                        <a:pt x="29" y="44"/>
                        <a:pt x="23" y="40"/>
                      </a:cubicBezTo>
                      <a:cubicBezTo>
                        <a:pt x="16" y="35"/>
                        <a:pt x="9" y="30"/>
                        <a:pt x="4" y="24"/>
                      </a:cubicBezTo>
                      <a:cubicBezTo>
                        <a:pt x="1" y="18"/>
                        <a:pt x="0" y="6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4" name="Freeform 25"/>
                <p:cNvSpPr>
                  <a:spLocks/>
                </p:cNvSpPr>
                <p:nvPr/>
              </p:nvSpPr>
              <p:spPr bwMode="auto">
                <a:xfrm rot="-5400000">
                  <a:off x="5583651" y="4088403"/>
                  <a:ext cx="149244" cy="4198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6247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5" name="Freeform 26"/>
                <p:cNvSpPr>
                  <a:spLocks/>
                </p:cNvSpPr>
                <p:nvPr/>
              </p:nvSpPr>
              <p:spPr bwMode="auto">
                <a:xfrm rot="-5400000">
                  <a:off x="5696178" y="3870725"/>
                  <a:ext cx="57157" cy="45488"/>
                </a:xfrm>
                <a:custGeom>
                  <a:avLst/>
                  <a:gdLst>
                    <a:gd name="T0" fmla="*/ 0 w 29"/>
                    <a:gd name="T1" fmla="*/ 29377 h 25"/>
                    <a:gd name="T2" fmla="*/ 29605 w 29"/>
                    <a:gd name="T3" fmla="*/ 42230 h 25"/>
                    <a:gd name="T4" fmla="*/ 51315 w 29"/>
                    <a:gd name="T5" fmla="*/ 14689 h 25"/>
                    <a:gd name="T6" fmla="*/ 17763 w 29"/>
                    <a:gd name="T7" fmla="*/ 31213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6" name="Freeform 27"/>
                <p:cNvSpPr>
                  <a:spLocks/>
                </p:cNvSpPr>
                <p:nvPr/>
              </p:nvSpPr>
              <p:spPr bwMode="auto">
                <a:xfrm rot="-5400000">
                  <a:off x="5350780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9577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8194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1"/>
                        <a:pt x="38" y="23"/>
                        <a:pt x="49" y="27"/>
                      </a:cubicBezTo>
                      <a:cubicBezTo>
                        <a:pt x="48" y="31"/>
                        <a:pt x="39" y="27"/>
                        <a:pt x="36" y="32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50"/>
                        <a:pt x="109" y="52"/>
                      </a:cubicBezTo>
                      <a:cubicBezTo>
                        <a:pt x="106" y="52"/>
                        <a:pt x="79" y="54"/>
                        <a:pt x="76" y="56"/>
                      </a:cubicBezTo>
                      <a:cubicBezTo>
                        <a:pt x="73" y="59"/>
                        <a:pt x="70" y="62"/>
                        <a:pt x="70" y="65"/>
                      </a:cubicBezTo>
                      <a:cubicBezTo>
                        <a:pt x="62" y="64"/>
                        <a:pt x="55" y="58"/>
                        <a:pt x="47" y="54"/>
                      </a:cubicBezTo>
                      <a:cubicBezTo>
                        <a:pt x="40" y="51"/>
                        <a:pt x="31" y="46"/>
                        <a:pt x="25" y="42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20"/>
                        <a:pt x="0" y="10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7" name="Freeform 28"/>
                <p:cNvSpPr>
                  <a:spLocks/>
                </p:cNvSpPr>
                <p:nvPr/>
              </p:nvSpPr>
              <p:spPr bwMode="auto">
                <a:xfrm rot="-5400000">
                  <a:off x="5447525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5824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8" name="Freeform 29"/>
                <p:cNvSpPr>
                  <a:spLocks/>
                </p:cNvSpPr>
                <p:nvPr/>
              </p:nvSpPr>
              <p:spPr bwMode="auto">
                <a:xfrm rot="-5400000">
                  <a:off x="5572835" y="3869851"/>
                  <a:ext cx="57157" cy="47237"/>
                </a:xfrm>
                <a:custGeom>
                  <a:avLst/>
                  <a:gdLst>
                    <a:gd name="T0" fmla="*/ 0 w 29"/>
                    <a:gd name="T1" fmla="*/ 29823 h 25"/>
                    <a:gd name="T2" fmla="*/ 29605 w 29"/>
                    <a:gd name="T3" fmla="*/ 42870 h 25"/>
                    <a:gd name="T4" fmla="*/ 51315 w 29"/>
                    <a:gd name="T5" fmla="*/ 14911 h 25"/>
                    <a:gd name="T6" fmla="*/ 17763 w 29"/>
                    <a:gd name="T7" fmla="*/ 31687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9" name="Freeform 30"/>
                <p:cNvSpPr>
                  <a:spLocks/>
                </p:cNvSpPr>
                <p:nvPr/>
              </p:nvSpPr>
              <p:spPr bwMode="auto">
                <a:xfrm rot="-5400000">
                  <a:off x="5465773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283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1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7"/>
                        <a:pt x="0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0" name="Freeform 31"/>
                <p:cNvSpPr>
                  <a:spLocks/>
                </p:cNvSpPr>
                <p:nvPr/>
              </p:nvSpPr>
              <p:spPr bwMode="auto">
                <a:xfrm rot="-5400000">
                  <a:off x="5517208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5"/>
                    <a:gd name="T2" fmla="*/ 0 w 6"/>
                    <a:gd name="T3" fmla="*/ 27819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5">
                      <a:moveTo>
                        <a:pt x="2" y="0"/>
                      </a:moveTo>
                      <a:cubicBezTo>
                        <a:pt x="6" y="6"/>
                        <a:pt x="5" y="12"/>
                        <a:pt x="0" y="15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1" name="Freeform 32"/>
                <p:cNvSpPr>
                  <a:spLocks/>
                </p:cNvSpPr>
                <p:nvPr/>
              </p:nvSpPr>
              <p:spPr bwMode="auto">
                <a:xfrm rot="-5400000">
                  <a:off x="5546106" y="3983711"/>
                  <a:ext cx="47631" cy="22745"/>
                </a:xfrm>
                <a:custGeom>
                  <a:avLst/>
                  <a:gdLst>
                    <a:gd name="T0" fmla="*/ 0 w 24"/>
                    <a:gd name="T1" fmla="*/ 16692 h 12"/>
                    <a:gd name="T2" fmla="*/ 29402 w 24"/>
                    <a:gd name="T3" fmla="*/ 22256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2983 h 12"/>
                    <a:gd name="T12" fmla="*/ 9801 w 24"/>
                    <a:gd name="T13" fmla="*/ 12983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9"/>
                      </a:moveTo>
                      <a:cubicBezTo>
                        <a:pt x="5" y="10"/>
                        <a:pt x="10" y="12"/>
                        <a:pt x="15" y="12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10" y="7"/>
                        <a:pt x="7" y="7"/>
                        <a:pt x="5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2" name="Freeform 33"/>
                <p:cNvSpPr>
                  <a:spLocks/>
                </p:cNvSpPr>
                <p:nvPr/>
              </p:nvSpPr>
              <p:spPr bwMode="auto">
                <a:xfrm rot="-5400000">
                  <a:off x="5033950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3" name="Freeform 34"/>
                <p:cNvSpPr>
                  <a:spLocks/>
                </p:cNvSpPr>
                <p:nvPr/>
              </p:nvSpPr>
              <p:spPr bwMode="auto">
                <a:xfrm rot="-5400000">
                  <a:off x="5137516" y="4088403"/>
                  <a:ext cx="149244" cy="41989"/>
                </a:xfrm>
                <a:custGeom>
                  <a:avLst/>
                  <a:gdLst>
                    <a:gd name="T0" fmla="*/ 0 w 77"/>
                    <a:gd name="T1" fmla="*/ 3689 h 23"/>
                    <a:gd name="T2" fmla="*/ 109482 w 77"/>
                    <a:gd name="T3" fmla="*/ 42425 h 23"/>
                    <a:gd name="T4" fmla="*/ 150538 w 77"/>
                    <a:gd name="T5" fmla="*/ 27668 h 23"/>
                    <a:gd name="T6" fmla="*/ 89932 w 77"/>
                    <a:gd name="T7" fmla="*/ 27668 h 23"/>
                    <a:gd name="T8" fmla="*/ 80157 w 77"/>
                    <a:gd name="T9" fmla="*/ 12912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4" name="Freeform 35"/>
                <p:cNvSpPr>
                  <a:spLocks/>
                </p:cNvSpPr>
                <p:nvPr/>
              </p:nvSpPr>
              <p:spPr bwMode="auto">
                <a:xfrm rot="-5400000">
                  <a:off x="5250044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5" name="Freeform 36"/>
                <p:cNvSpPr>
                  <a:spLocks/>
                </p:cNvSpPr>
                <p:nvPr/>
              </p:nvSpPr>
              <p:spPr bwMode="auto">
                <a:xfrm rot="-5400000">
                  <a:off x="4906394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7715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6333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6" name="Freeform 37"/>
                <p:cNvSpPr>
                  <a:spLocks/>
                </p:cNvSpPr>
                <p:nvPr/>
              </p:nvSpPr>
              <p:spPr bwMode="auto">
                <a:xfrm rot="-5400000">
                  <a:off x="5001391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7" name="Freeform 38"/>
                <p:cNvSpPr>
                  <a:spLocks/>
                </p:cNvSpPr>
                <p:nvPr/>
              </p:nvSpPr>
              <p:spPr bwMode="auto">
                <a:xfrm rot="-5400000">
                  <a:off x="5125825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8" name="Freeform 39"/>
                <p:cNvSpPr>
                  <a:spLocks/>
                </p:cNvSpPr>
                <p:nvPr/>
              </p:nvSpPr>
              <p:spPr bwMode="auto">
                <a:xfrm rot="-5400000">
                  <a:off x="5020513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9" name="Freeform 40"/>
                <p:cNvSpPr>
                  <a:spLocks/>
                </p:cNvSpPr>
                <p:nvPr/>
              </p:nvSpPr>
              <p:spPr bwMode="auto">
                <a:xfrm rot="-5400000">
                  <a:off x="5071073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6428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0" name="Freeform 41"/>
                <p:cNvSpPr>
                  <a:spLocks/>
                </p:cNvSpPr>
                <p:nvPr/>
              </p:nvSpPr>
              <p:spPr bwMode="auto">
                <a:xfrm rot="-5400000">
                  <a:off x="5101720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1" name="Freeform 45"/>
                <p:cNvSpPr>
                  <a:spLocks/>
                </p:cNvSpPr>
                <p:nvPr/>
              </p:nvSpPr>
              <p:spPr bwMode="auto">
                <a:xfrm rot="-5400000">
                  <a:off x="6243049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2" name="Freeform 46"/>
                <p:cNvSpPr>
                  <a:spLocks/>
                </p:cNvSpPr>
                <p:nvPr/>
              </p:nvSpPr>
              <p:spPr bwMode="auto">
                <a:xfrm rot="-5400000">
                  <a:off x="6338046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3" name="Freeform 48"/>
                <p:cNvSpPr>
                  <a:spLocks/>
                </p:cNvSpPr>
                <p:nvPr/>
              </p:nvSpPr>
              <p:spPr bwMode="auto">
                <a:xfrm rot="-5400000">
                  <a:off x="6357168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4" name="Freeform 49"/>
                <p:cNvSpPr>
                  <a:spLocks/>
                </p:cNvSpPr>
                <p:nvPr/>
              </p:nvSpPr>
              <p:spPr bwMode="auto">
                <a:xfrm rot="-5400000">
                  <a:off x="6406853" y="4089926"/>
                  <a:ext cx="12702" cy="26243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5" name="Freeform 50"/>
                <p:cNvSpPr>
                  <a:spLocks/>
                </p:cNvSpPr>
                <p:nvPr/>
              </p:nvSpPr>
              <p:spPr bwMode="auto">
                <a:xfrm rot="-5400000">
                  <a:off x="6438375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6" name="Freeform 52"/>
                <p:cNvSpPr>
                  <a:spLocks/>
                </p:cNvSpPr>
                <p:nvPr/>
              </p:nvSpPr>
              <p:spPr bwMode="auto">
                <a:xfrm rot="-5400000">
                  <a:off x="5886882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7" name="Freeform 53"/>
                <p:cNvSpPr>
                  <a:spLocks/>
                </p:cNvSpPr>
                <p:nvPr/>
              </p:nvSpPr>
              <p:spPr bwMode="auto">
                <a:xfrm rot="-5400000">
                  <a:off x="5852589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8" name="Freeform 54"/>
                <p:cNvSpPr>
                  <a:spLocks/>
                </p:cNvSpPr>
                <p:nvPr/>
              </p:nvSpPr>
              <p:spPr bwMode="auto">
                <a:xfrm rot="-5400000">
                  <a:off x="5862589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9" name="Freeform 55"/>
                <p:cNvSpPr>
                  <a:spLocks/>
                </p:cNvSpPr>
                <p:nvPr/>
              </p:nvSpPr>
              <p:spPr bwMode="auto">
                <a:xfrm rot="-5400000">
                  <a:off x="5894266" y="4206151"/>
                  <a:ext cx="47631" cy="19246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0" name="Freeform 56"/>
                <p:cNvSpPr>
                  <a:spLocks/>
                </p:cNvSpPr>
                <p:nvPr/>
              </p:nvSpPr>
              <p:spPr bwMode="auto">
                <a:xfrm rot="-5400000">
                  <a:off x="6010087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1" name="Freeform 57"/>
                <p:cNvSpPr>
                  <a:spLocks/>
                </p:cNvSpPr>
                <p:nvPr/>
              </p:nvSpPr>
              <p:spPr bwMode="auto">
                <a:xfrm rot="-5400000">
                  <a:off x="5931180" y="4044124"/>
                  <a:ext cx="154008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2" name="Freeform 58"/>
                <p:cNvSpPr>
                  <a:spLocks/>
                </p:cNvSpPr>
                <p:nvPr/>
              </p:nvSpPr>
              <p:spPr bwMode="auto">
                <a:xfrm rot="-5400000">
                  <a:off x="5969442" y="3952751"/>
                  <a:ext cx="166709" cy="2274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2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3" name="Freeform 59"/>
                <p:cNvSpPr>
                  <a:spLocks/>
                </p:cNvSpPr>
                <p:nvPr/>
              </p:nvSpPr>
              <p:spPr bwMode="auto">
                <a:xfrm rot="-5400000">
                  <a:off x="6056925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4" name="Freeform 60"/>
                <p:cNvSpPr>
                  <a:spLocks/>
                </p:cNvSpPr>
                <p:nvPr/>
              </p:nvSpPr>
              <p:spPr bwMode="auto">
                <a:xfrm rot="-5400000">
                  <a:off x="5909426" y="4144069"/>
                  <a:ext cx="104789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5" name="Freeform 61"/>
                <p:cNvSpPr>
                  <a:spLocks/>
                </p:cNvSpPr>
                <p:nvPr/>
              </p:nvSpPr>
              <p:spPr bwMode="auto">
                <a:xfrm rot="-5400000">
                  <a:off x="5909109" y="4061038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6" name="Freeform 62"/>
                <p:cNvSpPr>
                  <a:spLocks/>
                </p:cNvSpPr>
                <p:nvPr/>
              </p:nvSpPr>
              <p:spPr bwMode="auto">
                <a:xfrm rot="-5400000">
                  <a:off x="5861160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7" name="Freeform 63"/>
                <p:cNvSpPr>
                  <a:spLocks/>
                </p:cNvSpPr>
                <p:nvPr/>
              </p:nvSpPr>
              <p:spPr bwMode="auto">
                <a:xfrm rot="-5400000">
                  <a:off x="6021202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8" name="Freeform 64"/>
                <p:cNvSpPr>
                  <a:spLocks/>
                </p:cNvSpPr>
                <p:nvPr/>
              </p:nvSpPr>
              <p:spPr bwMode="auto">
                <a:xfrm rot="-5400000">
                  <a:off x="5890763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9" name="Freeform 65"/>
                <p:cNvSpPr>
                  <a:spLocks/>
                </p:cNvSpPr>
                <p:nvPr/>
              </p:nvSpPr>
              <p:spPr bwMode="auto">
                <a:xfrm rot="-5400000">
                  <a:off x="5886882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0" name="Freeform 66"/>
                <p:cNvSpPr>
                  <a:spLocks/>
                </p:cNvSpPr>
                <p:nvPr/>
              </p:nvSpPr>
              <p:spPr bwMode="auto">
                <a:xfrm rot="-5400000">
                  <a:off x="5852589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1" name="Freeform 67"/>
                <p:cNvSpPr>
                  <a:spLocks/>
                </p:cNvSpPr>
                <p:nvPr/>
              </p:nvSpPr>
              <p:spPr bwMode="auto">
                <a:xfrm rot="-5400000">
                  <a:off x="5862589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2" name="Freeform 68"/>
                <p:cNvSpPr>
                  <a:spLocks/>
                </p:cNvSpPr>
                <p:nvPr/>
              </p:nvSpPr>
              <p:spPr bwMode="auto">
                <a:xfrm rot="-5400000">
                  <a:off x="5894266" y="4206151"/>
                  <a:ext cx="47631" cy="19246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3" name="Freeform 69"/>
                <p:cNvSpPr>
                  <a:spLocks/>
                </p:cNvSpPr>
                <p:nvPr/>
              </p:nvSpPr>
              <p:spPr bwMode="auto">
                <a:xfrm rot="-5400000">
                  <a:off x="6010087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4" name="Freeform 70"/>
                <p:cNvSpPr>
                  <a:spLocks/>
                </p:cNvSpPr>
                <p:nvPr/>
              </p:nvSpPr>
              <p:spPr bwMode="auto">
                <a:xfrm rot="-5400000">
                  <a:off x="5441621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5" name="Freeform 71"/>
                <p:cNvSpPr>
                  <a:spLocks/>
                </p:cNvSpPr>
                <p:nvPr/>
              </p:nvSpPr>
              <p:spPr bwMode="auto">
                <a:xfrm rot="-5400000">
                  <a:off x="5407328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6" name="Freeform 72"/>
                <p:cNvSpPr>
                  <a:spLocks/>
                </p:cNvSpPr>
                <p:nvPr/>
              </p:nvSpPr>
              <p:spPr bwMode="auto">
                <a:xfrm rot="-5400000">
                  <a:off x="5417328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7" name="Freeform 73"/>
                <p:cNvSpPr>
                  <a:spLocks/>
                </p:cNvSpPr>
                <p:nvPr/>
              </p:nvSpPr>
              <p:spPr bwMode="auto">
                <a:xfrm rot="-5400000">
                  <a:off x="5449881" y="4206151"/>
                  <a:ext cx="47631" cy="19246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8" name="Freeform 74"/>
                <p:cNvSpPr>
                  <a:spLocks/>
                </p:cNvSpPr>
                <p:nvPr/>
              </p:nvSpPr>
              <p:spPr bwMode="auto">
                <a:xfrm rot="-5400000">
                  <a:off x="5565702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9" name="Freeform 75"/>
                <p:cNvSpPr>
                  <a:spLocks/>
                </p:cNvSpPr>
                <p:nvPr/>
              </p:nvSpPr>
              <p:spPr bwMode="auto">
                <a:xfrm rot="-5400000">
                  <a:off x="5485919" y="4043249"/>
                  <a:ext cx="154008" cy="2274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0" name="Freeform 76"/>
                <p:cNvSpPr>
                  <a:spLocks/>
                </p:cNvSpPr>
                <p:nvPr/>
              </p:nvSpPr>
              <p:spPr bwMode="auto">
                <a:xfrm rot="-5400000">
                  <a:off x="5524182" y="3953626"/>
                  <a:ext cx="166709" cy="2099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1" name="Freeform 77"/>
                <p:cNvSpPr>
                  <a:spLocks/>
                </p:cNvSpPr>
                <p:nvPr/>
              </p:nvSpPr>
              <p:spPr bwMode="auto">
                <a:xfrm rot="-5400000">
                  <a:off x="5612540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2" name="Freeform 78"/>
                <p:cNvSpPr>
                  <a:spLocks/>
                </p:cNvSpPr>
                <p:nvPr/>
              </p:nvSpPr>
              <p:spPr bwMode="auto">
                <a:xfrm rot="-5400000">
                  <a:off x="5464165" y="4144944"/>
                  <a:ext cx="104789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3" name="Freeform 79"/>
                <p:cNvSpPr>
                  <a:spLocks/>
                </p:cNvSpPr>
                <p:nvPr/>
              </p:nvSpPr>
              <p:spPr bwMode="auto">
                <a:xfrm rot="-5400000">
                  <a:off x="5464724" y="4061038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4" name="Freeform 80"/>
                <p:cNvSpPr>
                  <a:spLocks/>
                </p:cNvSpPr>
                <p:nvPr/>
              </p:nvSpPr>
              <p:spPr bwMode="auto">
                <a:xfrm rot="-5400000">
                  <a:off x="5416775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5" name="Freeform 81"/>
                <p:cNvSpPr>
                  <a:spLocks/>
                </p:cNvSpPr>
                <p:nvPr/>
              </p:nvSpPr>
              <p:spPr bwMode="auto">
                <a:xfrm rot="-5400000">
                  <a:off x="5576816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6" name="Freeform 82"/>
                <p:cNvSpPr>
                  <a:spLocks/>
                </p:cNvSpPr>
                <p:nvPr/>
              </p:nvSpPr>
              <p:spPr bwMode="auto">
                <a:xfrm rot="-5400000">
                  <a:off x="5446377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7" name="Freeform 83"/>
                <p:cNvSpPr>
                  <a:spLocks/>
                </p:cNvSpPr>
                <p:nvPr/>
              </p:nvSpPr>
              <p:spPr bwMode="auto">
                <a:xfrm rot="-5400000">
                  <a:off x="5441621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8" name="Freeform 84"/>
                <p:cNvSpPr>
                  <a:spLocks/>
                </p:cNvSpPr>
                <p:nvPr/>
              </p:nvSpPr>
              <p:spPr bwMode="auto">
                <a:xfrm rot="-5400000">
                  <a:off x="5407328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9" name="Freeform 85"/>
                <p:cNvSpPr>
                  <a:spLocks/>
                </p:cNvSpPr>
                <p:nvPr/>
              </p:nvSpPr>
              <p:spPr bwMode="auto">
                <a:xfrm rot="-5400000">
                  <a:off x="5417328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0" name="Freeform 86"/>
                <p:cNvSpPr>
                  <a:spLocks/>
                </p:cNvSpPr>
                <p:nvPr/>
              </p:nvSpPr>
              <p:spPr bwMode="auto">
                <a:xfrm rot="-5400000">
                  <a:off x="5449881" y="4206151"/>
                  <a:ext cx="47631" cy="19246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1" name="Freeform 87"/>
                <p:cNvSpPr>
                  <a:spLocks/>
                </p:cNvSpPr>
                <p:nvPr/>
              </p:nvSpPr>
              <p:spPr bwMode="auto">
                <a:xfrm rot="-5400000">
                  <a:off x="5565702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2" name="Freeform 88"/>
                <p:cNvSpPr>
                  <a:spLocks/>
                </p:cNvSpPr>
                <p:nvPr/>
              </p:nvSpPr>
              <p:spPr bwMode="auto">
                <a:xfrm rot="-5400000">
                  <a:off x="5205352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3" name="Freeform 89"/>
                <p:cNvSpPr>
                  <a:spLocks/>
                </p:cNvSpPr>
                <p:nvPr/>
              </p:nvSpPr>
              <p:spPr bwMode="auto">
                <a:xfrm rot="-5400000">
                  <a:off x="5170184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4" name="Freeform 90"/>
                <p:cNvSpPr>
                  <a:spLocks/>
                </p:cNvSpPr>
                <p:nvPr/>
              </p:nvSpPr>
              <p:spPr bwMode="auto">
                <a:xfrm rot="-5400000">
                  <a:off x="5179471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5" name="Freeform 91"/>
                <p:cNvSpPr>
                  <a:spLocks/>
                </p:cNvSpPr>
                <p:nvPr/>
              </p:nvSpPr>
              <p:spPr bwMode="auto">
                <a:xfrm rot="-5400000">
                  <a:off x="5327763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6" name="Freeform 92"/>
                <p:cNvSpPr>
                  <a:spLocks/>
                </p:cNvSpPr>
                <p:nvPr/>
              </p:nvSpPr>
              <p:spPr bwMode="auto">
                <a:xfrm rot="-5400000">
                  <a:off x="5247187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7" name="Freeform 93"/>
                <p:cNvSpPr>
                  <a:spLocks/>
                </p:cNvSpPr>
                <p:nvPr/>
              </p:nvSpPr>
              <p:spPr bwMode="auto">
                <a:xfrm rot="-5400000">
                  <a:off x="5288705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8" name="Freeform 94"/>
                <p:cNvSpPr>
                  <a:spLocks/>
                </p:cNvSpPr>
                <p:nvPr/>
              </p:nvSpPr>
              <p:spPr bwMode="auto">
                <a:xfrm rot="-5400000">
                  <a:off x="5375394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9" name="Freeform 95"/>
                <p:cNvSpPr>
                  <a:spLocks/>
                </p:cNvSpPr>
                <p:nvPr/>
              </p:nvSpPr>
              <p:spPr bwMode="auto">
                <a:xfrm rot="-5400000">
                  <a:off x="5226309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0" name="Freeform 96"/>
                <p:cNvSpPr>
                  <a:spLocks/>
                </p:cNvSpPr>
                <p:nvPr/>
              </p:nvSpPr>
              <p:spPr bwMode="auto">
                <a:xfrm rot="-5400000">
                  <a:off x="5225198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1" name="Freeform 97"/>
                <p:cNvSpPr>
                  <a:spLocks/>
                </p:cNvSpPr>
                <p:nvPr/>
              </p:nvSpPr>
              <p:spPr bwMode="auto">
                <a:xfrm rot="-5400000">
                  <a:off x="5181297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2" name="Freeform 98"/>
                <p:cNvSpPr>
                  <a:spLocks/>
                </p:cNvSpPr>
                <p:nvPr/>
              </p:nvSpPr>
              <p:spPr bwMode="auto">
                <a:xfrm rot="-5400000">
                  <a:off x="5339752" y="4206313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3" name="Freeform 99"/>
                <p:cNvSpPr>
                  <a:spLocks/>
                </p:cNvSpPr>
                <p:nvPr/>
              </p:nvSpPr>
              <p:spPr bwMode="auto">
                <a:xfrm rot="-5400000">
                  <a:off x="5209314" y="3971656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4" name="Freeform 100"/>
                <p:cNvSpPr>
                  <a:spLocks/>
                </p:cNvSpPr>
                <p:nvPr/>
              </p:nvSpPr>
              <p:spPr bwMode="auto">
                <a:xfrm rot="-5400000">
                  <a:off x="5205352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5" name="Freeform 101"/>
                <p:cNvSpPr>
                  <a:spLocks/>
                </p:cNvSpPr>
                <p:nvPr/>
              </p:nvSpPr>
              <p:spPr bwMode="auto">
                <a:xfrm rot="-5400000">
                  <a:off x="5170184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6" name="Freeform 102"/>
                <p:cNvSpPr>
                  <a:spLocks/>
                </p:cNvSpPr>
                <p:nvPr/>
              </p:nvSpPr>
              <p:spPr bwMode="auto">
                <a:xfrm rot="-5400000">
                  <a:off x="5179471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7" name="Freeform 103"/>
                <p:cNvSpPr>
                  <a:spLocks/>
                </p:cNvSpPr>
                <p:nvPr/>
              </p:nvSpPr>
              <p:spPr bwMode="auto">
                <a:xfrm rot="-5400000">
                  <a:off x="5327763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8" name="Freeform 104"/>
                <p:cNvSpPr>
                  <a:spLocks/>
                </p:cNvSpPr>
                <p:nvPr/>
              </p:nvSpPr>
              <p:spPr bwMode="auto">
                <a:xfrm rot="-5400000">
                  <a:off x="5640990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9" name="Freeform 105"/>
                <p:cNvSpPr>
                  <a:spLocks/>
                </p:cNvSpPr>
                <p:nvPr/>
              </p:nvSpPr>
              <p:spPr bwMode="auto">
                <a:xfrm rot="-5400000">
                  <a:off x="5606696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0" name="Freeform 106"/>
                <p:cNvSpPr>
                  <a:spLocks/>
                </p:cNvSpPr>
                <p:nvPr/>
              </p:nvSpPr>
              <p:spPr bwMode="auto">
                <a:xfrm rot="-5400000">
                  <a:off x="5615109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1" name="Freeform 107"/>
                <p:cNvSpPr>
                  <a:spLocks/>
                </p:cNvSpPr>
                <p:nvPr/>
              </p:nvSpPr>
              <p:spPr bwMode="auto">
                <a:xfrm rot="-5400000">
                  <a:off x="5763400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2" name="Freeform 108"/>
                <p:cNvSpPr>
                  <a:spLocks/>
                </p:cNvSpPr>
                <p:nvPr/>
              </p:nvSpPr>
              <p:spPr bwMode="auto">
                <a:xfrm rot="-5400000">
                  <a:off x="5683699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Freeform 109"/>
                <p:cNvSpPr>
                  <a:spLocks/>
                </p:cNvSpPr>
                <p:nvPr/>
              </p:nvSpPr>
              <p:spPr bwMode="auto">
                <a:xfrm rot="-5400000">
                  <a:off x="5724344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Freeform 110"/>
                <p:cNvSpPr>
                  <a:spLocks/>
                </p:cNvSpPr>
                <p:nvPr/>
              </p:nvSpPr>
              <p:spPr bwMode="auto">
                <a:xfrm rot="-5400000">
                  <a:off x="5811031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5" name="Freeform 111"/>
                <p:cNvSpPr>
                  <a:spLocks/>
                </p:cNvSpPr>
                <p:nvPr/>
              </p:nvSpPr>
              <p:spPr bwMode="auto">
                <a:xfrm rot="-5400000">
                  <a:off x="5661947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6" name="Freeform 112"/>
                <p:cNvSpPr>
                  <a:spLocks/>
                </p:cNvSpPr>
                <p:nvPr/>
              </p:nvSpPr>
              <p:spPr bwMode="auto">
                <a:xfrm rot="-5400000">
                  <a:off x="5659961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08 h 10"/>
                    <a:gd name="T2" fmla="*/ 290100 w 148"/>
                    <a:gd name="T3" fmla="*/ 1808 h 10"/>
                    <a:gd name="T4" fmla="*/ 101927 w 148"/>
                    <a:gd name="T5" fmla="*/ 5425 h 10"/>
                    <a:gd name="T6" fmla="*/ 5880 w 148"/>
                    <a:gd name="T7" fmla="*/ 14466 h 10"/>
                    <a:gd name="T8" fmla="*/ 13721 w 148"/>
                    <a:gd name="T9" fmla="*/ 180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Freeform 113"/>
                <p:cNvSpPr>
                  <a:spLocks/>
                </p:cNvSpPr>
                <p:nvPr/>
              </p:nvSpPr>
              <p:spPr bwMode="auto">
                <a:xfrm rot="-5400000">
                  <a:off x="5616935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Freeform 114"/>
                <p:cNvSpPr>
                  <a:spLocks/>
                </p:cNvSpPr>
                <p:nvPr/>
              </p:nvSpPr>
              <p:spPr bwMode="auto">
                <a:xfrm rot="-5400000">
                  <a:off x="5774515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9" name="Freeform 115"/>
                <p:cNvSpPr>
                  <a:spLocks/>
                </p:cNvSpPr>
                <p:nvPr/>
              </p:nvSpPr>
              <p:spPr bwMode="auto">
                <a:xfrm rot="-5400000">
                  <a:off x="5644077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0" name="Freeform 116"/>
                <p:cNvSpPr>
                  <a:spLocks/>
                </p:cNvSpPr>
                <p:nvPr/>
              </p:nvSpPr>
              <p:spPr bwMode="auto">
                <a:xfrm rot="-5400000">
                  <a:off x="5640990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1" name="Freeform 117"/>
                <p:cNvSpPr>
                  <a:spLocks/>
                </p:cNvSpPr>
                <p:nvPr/>
              </p:nvSpPr>
              <p:spPr bwMode="auto">
                <a:xfrm rot="-5400000">
                  <a:off x="5606696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Freeform 118"/>
                <p:cNvSpPr>
                  <a:spLocks/>
                </p:cNvSpPr>
                <p:nvPr/>
              </p:nvSpPr>
              <p:spPr bwMode="auto">
                <a:xfrm rot="-5400000">
                  <a:off x="5615109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3" name="Freeform 119"/>
                <p:cNvSpPr>
                  <a:spLocks/>
                </p:cNvSpPr>
                <p:nvPr/>
              </p:nvSpPr>
              <p:spPr bwMode="auto">
                <a:xfrm rot="-5400000">
                  <a:off x="5763400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4" name="Freeform 120"/>
                <p:cNvSpPr>
                  <a:spLocks/>
                </p:cNvSpPr>
                <p:nvPr/>
              </p:nvSpPr>
              <p:spPr bwMode="auto">
                <a:xfrm rot="-5400000">
                  <a:off x="6087124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Freeform 121"/>
                <p:cNvSpPr>
                  <a:spLocks/>
                </p:cNvSpPr>
                <p:nvPr/>
              </p:nvSpPr>
              <p:spPr bwMode="auto">
                <a:xfrm rot="-5400000">
                  <a:off x="6053706" y="4033723"/>
                  <a:ext cx="309602" cy="22744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6" name="Freeform 122"/>
                <p:cNvSpPr>
                  <a:spLocks/>
                </p:cNvSpPr>
                <p:nvPr/>
              </p:nvSpPr>
              <p:spPr bwMode="auto">
                <a:xfrm rot="-5400000">
                  <a:off x="6062118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7" name="Freeform 123"/>
                <p:cNvSpPr>
                  <a:spLocks/>
                </p:cNvSpPr>
                <p:nvPr/>
              </p:nvSpPr>
              <p:spPr bwMode="auto">
                <a:xfrm rot="-5400000">
                  <a:off x="6211285" y="4195751"/>
                  <a:ext cx="174648" cy="20995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8" name="Freeform 124"/>
                <p:cNvSpPr>
                  <a:spLocks/>
                </p:cNvSpPr>
                <p:nvPr/>
              </p:nvSpPr>
              <p:spPr bwMode="auto">
                <a:xfrm rot="-5400000">
                  <a:off x="6130709" y="3956720"/>
                  <a:ext cx="155595" cy="22744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0914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7" y="13"/>
                        <a:pt x="79" y="10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9" name="Freeform 125"/>
                <p:cNvSpPr>
                  <a:spLocks/>
                </p:cNvSpPr>
                <p:nvPr/>
              </p:nvSpPr>
              <p:spPr bwMode="auto">
                <a:xfrm rot="-5400000">
                  <a:off x="6170478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10"/>
                        <a:pt x="84" y="6"/>
                      </a:cubicBezTo>
                      <a:cubicBezTo>
                        <a:pt x="84" y="3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0" name="Freeform 126"/>
                <p:cNvSpPr>
                  <a:spLocks/>
                </p:cNvSpPr>
                <p:nvPr/>
              </p:nvSpPr>
              <p:spPr bwMode="auto">
                <a:xfrm rot="-5400000">
                  <a:off x="6258916" y="4148120"/>
                  <a:ext cx="79385" cy="20995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70 w 41"/>
                    <a:gd name="T5" fmla="*/ 22256 h 12"/>
                    <a:gd name="T6" fmla="*/ 80758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7"/>
                        <a:pt x="29" y="3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1" name="Freeform 127"/>
                <p:cNvSpPr>
                  <a:spLocks/>
                </p:cNvSpPr>
                <p:nvPr/>
              </p:nvSpPr>
              <p:spPr bwMode="auto">
                <a:xfrm rot="-5400000">
                  <a:off x="6108956" y="3928059"/>
                  <a:ext cx="106376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2126 w 54"/>
                    <a:gd name="T3" fmla="*/ 24342 h 13"/>
                    <a:gd name="T4" fmla="*/ 105847 w 54"/>
                    <a:gd name="T5" fmla="*/ 11235 h 13"/>
                    <a:gd name="T6" fmla="*/ 9212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51" y="13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2" name="Freeform 128"/>
                <p:cNvSpPr>
                  <a:spLocks/>
                </p:cNvSpPr>
                <p:nvPr/>
              </p:nvSpPr>
              <p:spPr bwMode="auto">
                <a:xfrm rot="-5400000">
                  <a:off x="6107846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5880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1" y="1"/>
                        <a:pt x="52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3" name="Freeform 129"/>
                <p:cNvSpPr>
                  <a:spLocks/>
                </p:cNvSpPr>
                <p:nvPr/>
              </p:nvSpPr>
              <p:spPr bwMode="auto">
                <a:xfrm rot="-5400000">
                  <a:off x="6063070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1855 h 9"/>
                    <a:gd name="T2" fmla="*/ 287748 w 147"/>
                    <a:gd name="T3" fmla="*/ 1855 h 9"/>
                    <a:gd name="T4" fmla="*/ 99831 w 147"/>
                    <a:gd name="T5" fmla="*/ 5564 h 9"/>
                    <a:gd name="T6" fmla="*/ 5872 w 147"/>
                    <a:gd name="T7" fmla="*/ 14837 h 9"/>
                    <a:gd name="T8" fmla="*/ 11745 w 147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1"/>
                      </a:move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4" name="Freeform 130"/>
                <p:cNvSpPr>
                  <a:spLocks/>
                </p:cNvSpPr>
                <p:nvPr/>
              </p:nvSpPr>
              <p:spPr bwMode="auto">
                <a:xfrm rot="-5400000">
                  <a:off x="6221524" y="4206313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5" name="Freeform 131"/>
                <p:cNvSpPr>
                  <a:spLocks/>
                </p:cNvSpPr>
                <p:nvPr/>
              </p:nvSpPr>
              <p:spPr bwMode="auto">
                <a:xfrm rot="-5400000">
                  <a:off x="6091086" y="3971656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2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6" name="Freeform 132"/>
                <p:cNvSpPr>
                  <a:spLocks/>
                </p:cNvSpPr>
                <p:nvPr/>
              </p:nvSpPr>
              <p:spPr bwMode="auto">
                <a:xfrm rot="-5400000">
                  <a:off x="6087124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7" name="Freeform 133"/>
                <p:cNvSpPr>
                  <a:spLocks/>
                </p:cNvSpPr>
                <p:nvPr/>
              </p:nvSpPr>
              <p:spPr bwMode="auto">
                <a:xfrm rot="-5400000">
                  <a:off x="6053706" y="4033723"/>
                  <a:ext cx="309602" cy="22744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8" name="Freeform 134"/>
                <p:cNvSpPr>
                  <a:spLocks/>
                </p:cNvSpPr>
                <p:nvPr/>
              </p:nvSpPr>
              <p:spPr bwMode="auto">
                <a:xfrm rot="-5400000">
                  <a:off x="6062118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9" name="Freeform 135"/>
                <p:cNvSpPr>
                  <a:spLocks/>
                </p:cNvSpPr>
                <p:nvPr/>
              </p:nvSpPr>
              <p:spPr bwMode="auto">
                <a:xfrm rot="-5400000">
                  <a:off x="6211285" y="4195751"/>
                  <a:ext cx="174648" cy="20995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0" name="Freeform 152"/>
                <p:cNvSpPr>
                  <a:spLocks/>
                </p:cNvSpPr>
                <p:nvPr/>
              </p:nvSpPr>
              <p:spPr bwMode="auto">
                <a:xfrm rot="-5400000">
                  <a:off x="4764465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1" name="Freeform 153"/>
                <p:cNvSpPr>
                  <a:spLocks/>
                </p:cNvSpPr>
                <p:nvPr/>
              </p:nvSpPr>
              <p:spPr bwMode="auto">
                <a:xfrm rot="-5400000">
                  <a:off x="4730173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2" name="Freeform 154"/>
                <p:cNvSpPr>
                  <a:spLocks/>
                </p:cNvSpPr>
                <p:nvPr/>
              </p:nvSpPr>
              <p:spPr bwMode="auto">
                <a:xfrm rot="-5400000">
                  <a:off x="4738584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3" name="Freeform 155"/>
                <p:cNvSpPr>
                  <a:spLocks/>
                </p:cNvSpPr>
                <p:nvPr/>
              </p:nvSpPr>
              <p:spPr bwMode="auto">
                <a:xfrm rot="-5400000">
                  <a:off x="4886877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4" name="Freeform 156"/>
                <p:cNvSpPr>
                  <a:spLocks/>
                </p:cNvSpPr>
                <p:nvPr/>
              </p:nvSpPr>
              <p:spPr bwMode="auto">
                <a:xfrm rot="-5400000">
                  <a:off x="4807176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5" name="Freeform 157"/>
                <p:cNvSpPr>
                  <a:spLocks/>
                </p:cNvSpPr>
                <p:nvPr/>
              </p:nvSpPr>
              <p:spPr bwMode="auto">
                <a:xfrm rot="-5400000">
                  <a:off x="4847819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6" name="Freeform 158"/>
                <p:cNvSpPr>
                  <a:spLocks/>
                </p:cNvSpPr>
                <p:nvPr/>
              </p:nvSpPr>
              <p:spPr bwMode="auto">
                <a:xfrm rot="-5400000">
                  <a:off x="4934508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70 w 41"/>
                    <a:gd name="T5" fmla="*/ 23647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7" name="Freeform 159"/>
                <p:cNvSpPr>
                  <a:spLocks/>
                </p:cNvSpPr>
                <p:nvPr/>
              </p:nvSpPr>
              <p:spPr bwMode="auto">
                <a:xfrm rot="-5400000">
                  <a:off x="4785422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8" name="Freeform 160"/>
                <p:cNvSpPr>
                  <a:spLocks/>
                </p:cNvSpPr>
                <p:nvPr/>
              </p:nvSpPr>
              <p:spPr bwMode="auto">
                <a:xfrm rot="-5400000">
                  <a:off x="4783438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9" name="Freeform 161"/>
                <p:cNvSpPr>
                  <a:spLocks/>
                </p:cNvSpPr>
                <p:nvPr/>
              </p:nvSpPr>
              <p:spPr bwMode="auto">
                <a:xfrm rot="-5400000">
                  <a:off x="4739537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0" name="Freeform 162"/>
                <p:cNvSpPr>
                  <a:spLocks/>
                </p:cNvSpPr>
                <p:nvPr/>
              </p:nvSpPr>
              <p:spPr bwMode="auto">
                <a:xfrm rot="-5400000">
                  <a:off x="4897991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1" name="Freeform 163"/>
                <p:cNvSpPr>
                  <a:spLocks/>
                </p:cNvSpPr>
                <p:nvPr/>
              </p:nvSpPr>
              <p:spPr bwMode="auto">
                <a:xfrm rot="-5400000">
                  <a:off x="4767553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2" name="Freeform 164"/>
                <p:cNvSpPr>
                  <a:spLocks/>
                </p:cNvSpPr>
                <p:nvPr/>
              </p:nvSpPr>
              <p:spPr bwMode="auto">
                <a:xfrm rot="-5400000">
                  <a:off x="4764465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3" name="Freeform 165"/>
                <p:cNvSpPr>
                  <a:spLocks/>
                </p:cNvSpPr>
                <p:nvPr/>
              </p:nvSpPr>
              <p:spPr bwMode="auto">
                <a:xfrm rot="-5400000">
                  <a:off x="4730173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4" name="Freeform 166"/>
                <p:cNvSpPr>
                  <a:spLocks/>
                </p:cNvSpPr>
                <p:nvPr/>
              </p:nvSpPr>
              <p:spPr bwMode="auto">
                <a:xfrm rot="-5400000">
                  <a:off x="4738584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5" name="Freeform 167"/>
                <p:cNvSpPr>
                  <a:spLocks/>
                </p:cNvSpPr>
                <p:nvPr/>
              </p:nvSpPr>
              <p:spPr bwMode="auto">
                <a:xfrm rot="-5400000">
                  <a:off x="4886877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6" name="Freeform 168"/>
                <p:cNvSpPr>
                  <a:spLocks/>
                </p:cNvSpPr>
                <p:nvPr/>
              </p:nvSpPr>
              <p:spPr bwMode="auto">
                <a:xfrm rot="-5400000">
                  <a:off x="4995487" y="4034436"/>
                  <a:ext cx="331830" cy="2449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7" name="Freeform 169"/>
                <p:cNvSpPr>
                  <a:spLocks/>
                </p:cNvSpPr>
                <p:nvPr/>
              </p:nvSpPr>
              <p:spPr bwMode="auto">
                <a:xfrm rot="-5400000">
                  <a:off x="4962069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8" name="Freeform 170"/>
                <p:cNvSpPr>
                  <a:spLocks/>
                </p:cNvSpPr>
                <p:nvPr/>
              </p:nvSpPr>
              <p:spPr bwMode="auto">
                <a:xfrm rot="-5400000">
                  <a:off x="4971194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9" name="Freeform 171"/>
                <p:cNvSpPr>
                  <a:spLocks/>
                </p:cNvSpPr>
                <p:nvPr/>
              </p:nvSpPr>
              <p:spPr bwMode="auto">
                <a:xfrm rot="-5400000">
                  <a:off x="500462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0" name="Freeform 172"/>
                <p:cNvSpPr>
                  <a:spLocks/>
                </p:cNvSpPr>
                <p:nvPr/>
              </p:nvSpPr>
              <p:spPr bwMode="auto">
                <a:xfrm rot="-5400000">
                  <a:off x="5120441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1" name="Freeform 173"/>
                <p:cNvSpPr>
                  <a:spLocks/>
                </p:cNvSpPr>
                <p:nvPr/>
              </p:nvSpPr>
              <p:spPr bwMode="auto">
                <a:xfrm rot="-5400000">
                  <a:off x="5040660" y="4042374"/>
                  <a:ext cx="154008" cy="24494"/>
                </a:xfrm>
                <a:custGeom>
                  <a:avLst/>
                  <a:gdLst>
                    <a:gd name="T0" fmla="*/ 143452 w 79"/>
                    <a:gd name="T1" fmla="*/ 24342 h 13"/>
                    <a:gd name="T2" fmla="*/ 155243 w 79"/>
                    <a:gd name="T3" fmla="*/ 13107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4342 h 13"/>
                    <a:gd name="T10" fmla="*/ 143452 w 79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2" name="Freeform 174"/>
                <p:cNvSpPr>
                  <a:spLocks/>
                </p:cNvSpPr>
                <p:nvPr/>
              </p:nvSpPr>
              <p:spPr bwMode="auto">
                <a:xfrm rot="-5400000">
                  <a:off x="5078047" y="3951876"/>
                  <a:ext cx="166709" cy="24494"/>
                </a:xfrm>
                <a:custGeom>
                  <a:avLst/>
                  <a:gdLst>
                    <a:gd name="T0" fmla="*/ 0 w 85"/>
                    <a:gd name="T1" fmla="*/ 0 h 13"/>
                    <a:gd name="T2" fmla="*/ 0 w 85"/>
                    <a:gd name="T3" fmla="*/ 24342 h 13"/>
                    <a:gd name="T4" fmla="*/ 155215 w 85"/>
                    <a:gd name="T5" fmla="*/ 24342 h 13"/>
                    <a:gd name="T6" fmla="*/ 167004 w 85"/>
                    <a:gd name="T7" fmla="*/ 11235 h 13"/>
                    <a:gd name="T8" fmla="*/ 155215 w 85"/>
                    <a:gd name="T9" fmla="*/ 0 h 13"/>
                    <a:gd name="T10" fmla="*/ 0 w 85"/>
                    <a:gd name="T11" fmla="*/ 0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82" y="13"/>
                        <a:pt x="85" y="10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3" name="Freeform 175"/>
                <p:cNvSpPr>
                  <a:spLocks/>
                </p:cNvSpPr>
                <p:nvPr/>
              </p:nvSpPr>
              <p:spPr bwMode="auto">
                <a:xfrm rot="-5400000">
                  <a:off x="5167279" y="3960689"/>
                  <a:ext cx="80972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51 w 41"/>
                    <a:gd name="T5" fmla="*/ 22256 h 12"/>
                    <a:gd name="T6" fmla="*/ 79974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4" name="Freeform 176"/>
                <p:cNvSpPr>
                  <a:spLocks/>
                </p:cNvSpPr>
                <p:nvPr/>
              </p:nvSpPr>
              <p:spPr bwMode="auto">
                <a:xfrm rot="-5400000">
                  <a:off x="5018031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5" name="Freeform 177"/>
                <p:cNvSpPr>
                  <a:spLocks/>
                </p:cNvSpPr>
                <p:nvPr/>
              </p:nvSpPr>
              <p:spPr bwMode="auto">
                <a:xfrm rot="-5400000">
                  <a:off x="5017715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6" name="Freeform 178"/>
                <p:cNvSpPr>
                  <a:spLocks/>
                </p:cNvSpPr>
                <p:nvPr/>
              </p:nvSpPr>
              <p:spPr bwMode="auto">
                <a:xfrm rot="-5400000">
                  <a:off x="4971514" y="4135660"/>
                  <a:ext cx="290550" cy="1574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7" name="Freeform 179"/>
                <p:cNvSpPr>
                  <a:spLocks/>
                </p:cNvSpPr>
                <p:nvPr/>
              </p:nvSpPr>
              <p:spPr bwMode="auto">
                <a:xfrm rot="-5400000">
                  <a:off x="5129806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1855 h 9"/>
                    <a:gd name="T2" fmla="*/ 150931 w 78"/>
                    <a:gd name="T3" fmla="*/ 1855 h 9"/>
                    <a:gd name="T4" fmla="*/ 74485 w 78"/>
                    <a:gd name="T5" fmla="*/ 3709 h 9"/>
                    <a:gd name="T6" fmla="*/ 5880 w 78"/>
                    <a:gd name="T7" fmla="*/ 14837 h 9"/>
                    <a:gd name="T8" fmla="*/ 11761 w 78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1"/>
                      </a:move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8" name="Freeform 180"/>
                <p:cNvSpPr>
                  <a:spLocks/>
                </p:cNvSpPr>
                <p:nvPr/>
              </p:nvSpPr>
              <p:spPr bwMode="auto">
                <a:xfrm rot="-5400000">
                  <a:off x="5000243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9" name="Freeform 181"/>
                <p:cNvSpPr>
                  <a:spLocks/>
                </p:cNvSpPr>
                <p:nvPr/>
              </p:nvSpPr>
              <p:spPr bwMode="auto">
                <a:xfrm rot="-5400000">
                  <a:off x="4995487" y="4034436"/>
                  <a:ext cx="331830" cy="2449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0" name="Freeform 182"/>
                <p:cNvSpPr>
                  <a:spLocks/>
                </p:cNvSpPr>
                <p:nvPr/>
              </p:nvSpPr>
              <p:spPr bwMode="auto">
                <a:xfrm rot="-5400000">
                  <a:off x="4962069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1" name="Freeform 183"/>
                <p:cNvSpPr>
                  <a:spLocks/>
                </p:cNvSpPr>
                <p:nvPr/>
              </p:nvSpPr>
              <p:spPr bwMode="auto">
                <a:xfrm rot="-5400000">
                  <a:off x="4971194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2" name="Freeform 184"/>
                <p:cNvSpPr>
                  <a:spLocks/>
                </p:cNvSpPr>
                <p:nvPr/>
              </p:nvSpPr>
              <p:spPr bwMode="auto">
                <a:xfrm rot="-5400000">
                  <a:off x="500462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3" name="Freeform 185"/>
                <p:cNvSpPr>
                  <a:spLocks/>
                </p:cNvSpPr>
                <p:nvPr/>
              </p:nvSpPr>
              <p:spPr bwMode="auto">
                <a:xfrm rot="-5400000">
                  <a:off x="5120441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4" name="Freeform 187"/>
                <p:cNvSpPr>
                  <a:spLocks/>
                </p:cNvSpPr>
                <p:nvPr/>
              </p:nvSpPr>
              <p:spPr bwMode="auto">
                <a:xfrm rot="-5400000">
                  <a:off x="629784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5" name="Freeform 188"/>
                <p:cNvSpPr>
                  <a:spLocks/>
                </p:cNvSpPr>
                <p:nvPr/>
              </p:nvSpPr>
              <p:spPr bwMode="auto">
                <a:xfrm rot="-5400000">
                  <a:off x="630784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6" name="Freeform 189"/>
                <p:cNvSpPr>
                  <a:spLocks/>
                </p:cNvSpPr>
                <p:nvPr/>
              </p:nvSpPr>
              <p:spPr bwMode="auto">
                <a:xfrm rot="-5400000">
                  <a:off x="6341276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7" name="Freeform 191"/>
                <p:cNvSpPr>
                  <a:spLocks/>
                </p:cNvSpPr>
                <p:nvPr/>
              </p:nvSpPr>
              <p:spPr bwMode="auto">
                <a:xfrm rot="-5400000">
                  <a:off x="6376440" y="4043249"/>
                  <a:ext cx="154008" cy="22744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2733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8" name="Freeform 194"/>
                <p:cNvSpPr>
                  <a:spLocks/>
                </p:cNvSpPr>
                <p:nvPr/>
              </p:nvSpPr>
              <p:spPr bwMode="auto">
                <a:xfrm rot="-5400000">
                  <a:off x="6354686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9" name="Freeform 196"/>
                <p:cNvSpPr>
                  <a:spLocks/>
                </p:cNvSpPr>
                <p:nvPr/>
              </p:nvSpPr>
              <p:spPr bwMode="auto">
                <a:xfrm rot="-5400000">
                  <a:off x="6308169" y="4135660"/>
                  <a:ext cx="290550" cy="1574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0" name="Freeform 198"/>
                <p:cNvSpPr>
                  <a:spLocks/>
                </p:cNvSpPr>
                <p:nvPr/>
              </p:nvSpPr>
              <p:spPr bwMode="auto">
                <a:xfrm rot="-5400000">
                  <a:off x="6336023" y="4184409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1" name="Freeform 200"/>
                <p:cNvSpPr>
                  <a:spLocks/>
                </p:cNvSpPr>
                <p:nvPr/>
              </p:nvSpPr>
              <p:spPr bwMode="auto">
                <a:xfrm rot="-5400000">
                  <a:off x="629784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2" name="Freeform 201"/>
                <p:cNvSpPr>
                  <a:spLocks/>
                </p:cNvSpPr>
                <p:nvPr/>
              </p:nvSpPr>
              <p:spPr bwMode="auto">
                <a:xfrm rot="-5400000">
                  <a:off x="630784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3" name="Freeform 202"/>
                <p:cNvSpPr>
                  <a:spLocks/>
                </p:cNvSpPr>
                <p:nvPr/>
              </p:nvSpPr>
              <p:spPr bwMode="auto">
                <a:xfrm rot="-5400000">
                  <a:off x="6341276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4" name="Freeform 204"/>
                <p:cNvSpPr>
                  <a:spLocks/>
                </p:cNvSpPr>
                <p:nvPr/>
              </p:nvSpPr>
              <p:spPr bwMode="auto">
                <a:xfrm rot="-5400000">
                  <a:off x="5511144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5" name="Freeform 205"/>
                <p:cNvSpPr>
                  <a:spLocks/>
                </p:cNvSpPr>
                <p:nvPr/>
              </p:nvSpPr>
              <p:spPr bwMode="auto">
                <a:xfrm rot="-5400000">
                  <a:off x="5065009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6" name="Freeform 206"/>
                <p:cNvSpPr>
                  <a:spLocks/>
                </p:cNvSpPr>
                <p:nvPr/>
              </p:nvSpPr>
              <p:spPr bwMode="auto">
                <a:xfrm rot="-5400000">
                  <a:off x="5956405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7" name="Freeform 207"/>
                <p:cNvSpPr>
                  <a:spLocks/>
                </p:cNvSpPr>
                <p:nvPr/>
              </p:nvSpPr>
              <p:spPr bwMode="auto">
                <a:xfrm rot="-5400000">
                  <a:off x="6081497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90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8" name="Freeform 208"/>
                <p:cNvSpPr>
                  <a:spLocks/>
                </p:cNvSpPr>
                <p:nvPr/>
              </p:nvSpPr>
              <p:spPr bwMode="auto">
                <a:xfrm rot="-5400000">
                  <a:off x="5190103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9" name="Freeform 209"/>
                <p:cNvSpPr>
                  <a:spLocks/>
                </p:cNvSpPr>
                <p:nvPr/>
              </p:nvSpPr>
              <p:spPr bwMode="auto">
                <a:xfrm rot="-5400000">
                  <a:off x="4624998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804 h 149"/>
                    <a:gd name="T2" fmla="*/ 237387 w 225"/>
                    <a:gd name="T3" fmla="*/ 146762 h 149"/>
                    <a:gd name="T4" fmla="*/ 441422 w 225"/>
                    <a:gd name="T5" fmla="*/ 57590 h 149"/>
                    <a:gd name="T6" fmla="*/ 441422 w 225"/>
                    <a:gd name="T7" fmla="*/ 0 h 149"/>
                    <a:gd name="T8" fmla="*/ 237387 w 225"/>
                    <a:gd name="T9" fmla="*/ 89172 h 149"/>
                    <a:gd name="T10" fmla="*/ 0 w 225"/>
                    <a:gd name="T11" fmla="*/ 219214 h 149"/>
                    <a:gd name="T12" fmla="*/ 0 w 225"/>
                    <a:gd name="T13" fmla="*/ 276804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0" name="Freeform 210"/>
                <p:cNvSpPr>
                  <a:spLocks/>
                </p:cNvSpPr>
                <p:nvPr/>
              </p:nvSpPr>
              <p:spPr bwMode="auto">
                <a:xfrm rot="-5400000">
                  <a:off x="4750965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1" name="Freeform 211"/>
                <p:cNvSpPr>
                  <a:spLocks/>
                </p:cNvSpPr>
                <p:nvPr/>
              </p:nvSpPr>
              <p:spPr bwMode="auto">
                <a:xfrm rot="-5400000">
                  <a:off x="5635362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0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2" name="Freeform 217"/>
                <p:cNvSpPr>
                  <a:spLocks/>
                </p:cNvSpPr>
                <p:nvPr/>
              </p:nvSpPr>
              <p:spPr bwMode="auto">
                <a:xfrm rot="-5400000">
                  <a:off x="594540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3" name="Freeform 218"/>
                <p:cNvSpPr>
                  <a:spLocks/>
                </p:cNvSpPr>
                <p:nvPr/>
              </p:nvSpPr>
              <p:spPr bwMode="auto">
                <a:xfrm rot="-5400000">
                  <a:off x="6070499" y="4004065"/>
                  <a:ext cx="415979" cy="166208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4" name="Freeform 219"/>
                <p:cNvSpPr>
                  <a:spLocks/>
                </p:cNvSpPr>
                <p:nvPr/>
              </p:nvSpPr>
              <p:spPr bwMode="auto">
                <a:xfrm rot="-5400000">
                  <a:off x="5501020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5" name="Freeform 220"/>
                <p:cNvSpPr>
                  <a:spLocks/>
                </p:cNvSpPr>
                <p:nvPr/>
              </p:nvSpPr>
              <p:spPr bwMode="auto">
                <a:xfrm rot="-5400000">
                  <a:off x="5626114" y="4004065"/>
                  <a:ext cx="415979" cy="166208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6" name="Freeform 221"/>
                <p:cNvSpPr>
                  <a:spLocks/>
                </p:cNvSpPr>
                <p:nvPr/>
              </p:nvSpPr>
              <p:spPr bwMode="auto">
                <a:xfrm rot="-5400000">
                  <a:off x="505488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7" name="Freeform 222"/>
                <p:cNvSpPr>
                  <a:spLocks/>
                </p:cNvSpPr>
                <p:nvPr/>
              </p:nvSpPr>
              <p:spPr bwMode="auto">
                <a:xfrm rot="-5400000">
                  <a:off x="5180854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8" name="Freeform 223"/>
                <p:cNvSpPr>
                  <a:spLocks/>
                </p:cNvSpPr>
                <p:nvPr/>
              </p:nvSpPr>
              <p:spPr bwMode="auto">
                <a:xfrm rot="-5400000">
                  <a:off x="4615749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213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39"/>
                      </a:cubicBezTo>
                      <a:cubicBezTo>
                        <a:pt x="70" y="55"/>
                        <a:pt x="18" y="69"/>
                        <a:pt x="0" y="91"/>
                      </a:cubicBezTo>
                      <a:cubicBezTo>
                        <a:pt x="18" y="69"/>
                        <a:pt x="70" y="51"/>
                        <a:pt x="114" y="36"/>
                      </a:cubicBezTo>
                      <a:cubicBezTo>
                        <a:pt x="157" y="20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9" name="Freeform 224"/>
                <p:cNvSpPr>
                  <a:spLocks/>
                </p:cNvSpPr>
                <p:nvPr/>
              </p:nvSpPr>
              <p:spPr bwMode="auto">
                <a:xfrm rot="-5400000">
                  <a:off x="474171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3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0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0" name="Freeform 225"/>
                <p:cNvSpPr>
                  <a:spLocks noEditPoints="1"/>
                </p:cNvSpPr>
                <p:nvPr/>
              </p:nvSpPr>
              <p:spPr bwMode="auto">
                <a:xfrm rot="-5400000">
                  <a:off x="4624205" y="3950542"/>
                  <a:ext cx="444558" cy="276429"/>
                </a:xfrm>
                <a:custGeom>
                  <a:avLst/>
                  <a:gdLst>
                    <a:gd name="T0" fmla="*/ 442991 w 226"/>
                    <a:gd name="T1" fmla="*/ 0 h 149"/>
                    <a:gd name="T2" fmla="*/ 321462 w 226"/>
                    <a:gd name="T3" fmla="*/ 61306 h 149"/>
                    <a:gd name="T4" fmla="*/ 237177 w 226"/>
                    <a:gd name="T5" fmla="*/ 87314 h 149"/>
                    <a:gd name="T6" fmla="*/ 235216 w 226"/>
                    <a:gd name="T7" fmla="*/ 87314 h 149"/>
                    <a:gd name="T8" fmla="*/ 0 w 226"/>
                    <a:gd name="T9" fmla="*/ 219214 h 149"/>
                    <a:gd name="T10" fmla="*/ 0 w 226"/>
                    <a:gd name="T11" fmla="*/ 276804 h 149"/>
                    <a:gd name="T12" fmla="*/ 3920 w 226"/>
                    <a:gd name="T13" fmla="*/ 276804 h 149"/>
                    <a:gd name="T14" fmla="*/ 237177 w 226"/>
                    <a:gd name="T15" fmla="*/ 148620 h 149"/>
                    <a:gd name="T16" fmla="*/ 239137 w 226"/>
                    <a:gd name="T17" fmla="*/ 148620 h 149"/>
                    <a:gd name="T18" fmla="*/ 321462 w 226"/>
                    <a:gd name="T19" fmla="*/ 122611 h 149"/>
                    <a:gd name="T20" fmla="*/ 442991 w 226"/>
                    <a:gd name="T21" fmla="*/ 57590 h 149"/>
                    <a:gd name="T22" fmla="*/ 442991 w 226"/>
                    <a:gd name="T23" fmla="*/ 0 h 149"/>
                    <a:gd name="T24" fmla="*/ 3920 w 226"/>
                    <a:gd name="T25" fmla="*/ 219214 h 149"/>
                    <a:gd name="T26" fmla="*/ 237177 w 226"/>
                    <a:gd name="T27" fmla="*/ 91030 h 149"/>
                    <a:gd name="T28" fmla="*/ 239137 w 226"/>
                    <a:gd name="T29" fmla="*/ 91030 h 149"/>
                    <a:gd name="T30" fmla="*/ 321462 w 226"/>
                    <a:gd name="T31" fmla="*/ 65021 h 149"/>
                    <a:gd name="T32" fmla="*/ 439071 w 226"/>
                    <a:gd name="T33" fmla="*/ 14862 h 149"/>
                    <a:gd name="T34" fmla="*/ 442991 w 226"/>
                    <a:gd name="T35" fmla="*/ 7431 h 149"/>
                    <a:gd name="T36" fmla="*/ 441031 w 226"/>
                    <a:gd name="T37" fmla="*/ 57590 h 149"/>
                    <a:gd name="T38" fmla="*/ 321462 w 226"/>
                    <a:gd name="T39" fmla="*/ 118896 h 149"/>
                    <a:gd name="T40" fmla="*/ 237177 w 226"/>
                    <a:gd name="T41" fmla="*/ 144904 h 149"/>
                    <a:gd name="T42" fmla="*/ 235216 w 226"/>
                    <a:gd name="T43" fmla="*/ 144904 h 149"/>
                    <a:gd name="T44" fmla="*/ 3920 w 226"/>
                    <a:gd name="T45" fmla="*/ 261942 h 149"/>
                    <a:gd name="T46" fmla="*/ 3920 w 226"/>
                    <a:gd name="T47" fmla="*/ 219214 h 1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" h="149">
                      <a:moveTo>
                        <a:pt x="226" y="0"/>
                      </a:moveTo>
                      <a:cubicBezTo>
                        <a:pt x="226" y="15"/>
                        <a:pt x="199" y="23"/>
                        <a:pt x="164" y="33"/>
                      </a:cubicBezTo>
                      <a:cubicBezTo>
                        <a:pt x="151" y="37"/>
                        <a:pt x="136" y="42"/>
                        <a:pt x="121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66" y="66"/>
                        <a:pt x="0" y="90"/>
                        <a:pt x="0" y="118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2" y="149"/>
                        <a:pt x="2" y="149"/>
                        <a:pt x="2" y="149"/>
                      </a:cubicBezTo>
                      <a:cubicBezTo>
                        <a:pt x="2" y="122"/>
                        <a:pt x="68" y="99"/>
                        <a:pt x="121" y="80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37" y="75"/>
                        <a:pt x="151" y="70"/>
                        <a:pt x="164" y="66"/>
                      </a:cubicBezTo>
                      <a:cubicBezTo>
                        <a:pt x="201" y="55"/>
                        <a:pt x="226" y="47"/>
                        <a:pt x="226" y="31"/>
                      </a:cubicBezTo>
                      <a:cubicBezTo>
                        <a:pt x="226" y="0"/>
                        <a:pt x="226" y="0"/>
                        <a:pt x="226" y="0"/>
                      </a:cubicBezTo>
                      <a:close/>
                      <a:moveTo>
                        <a:pt x="2" y="118"/>
                      </a:moveTo>
                      <a:cubicBezTo>
                        <a:pt x="2" y="91"/>
                        <a:pt x="68" y="68"/>
                        <a:pt x="121" y="49"/>
                      </a:cubicBezTo>
                      <a:cubicBezTo>
                        <a:pt x="122" y="49"/>
                        <a:pt x="122" y="49"/>
                        <a:pt x="122" y="49"/>
                      </a:cubicBezTo>
                      <a:cubicBezTo>
                        <a:pt x="137" y="44"/>
                        <a:pt x="151" y="39"/>
                        <a:pt x="164" y="35"/>
                      </a:cubicBezTo>
                      <a:cubicBezTo>
                        <a:pt x="193" y="27"/>
                        <a:pt x="216" y="19"/>
                        <a:pt x="224" y="8"/>
                      </a:cubicBezTo>
                      <a:cubicBezTo>
                        <a:pt x="225" y="7"/>
                        <a:pt x="226" y="5"/>
                        <a:pt x="226" y="4"/>
                      </a:cubicBezTo>
                      <a:cubicBezTo>
                        <a:pt x="226" y="12"/>
                        <a:pt x="225" y="31"/>
                        <a:pt x="225" y="31"/>
                      </a:cubicBezTo>
                      <a:cubicBezTo>
                        <a:pt x="225" y="46"/>
                        <a:pt x="199" y="54"/>
                        <a:pt x="164" y="64"/>
                      </a:cubicBezTo>
                      <a:cubicBezTo>
                        <a:pt x="151" y="68"/>
                        <a:pt x="136" y="73"/>
                        <a:pt x="121" y="78"/>
                      </a:cubicBezTo>
                      <a:cubicBezTo>
                        <a:pt x="120" y="78"/>
                        <a:pt x="120" y="78"/>
                        <a:pt x="120" y="78"/>
                      </a:cubicBezTo>
                      <a:cubicBezTo>
                        <a:pt x="72" y="95"/>
                        <a:pt x="13" y="116"/>
                        <a:pt x="2" y="141"/>
                      </a:cubicBezTo>
                      <a:cubicBezTo>
                        <a:pt x="2" y="132"/>
                        <a:pt x="2" y="118"/>
                        <a:pt x="2" y="11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1" name="Freeform 226"/>
                <p:cNvSpPr>
                  <a:spLocks/>
                </p:cNvSpPr>
                <p:nvPr/>
              </p:nvSpPr>
              <p:spPr bwMode="auto">
                <a:xfrm rot="-5400000">
                  <a:off x="5028413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2594 h 34"/>
                    <a:gd name="T4" fmla="*/ 90629 w 78"/>
                    <a:gd name="T5" fmla="*/ 33138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2" name="Freeform 227"/>
                <p:cNvSpPr>
                  <a:spLocks/>
                </p:cNvSpPr>
                <p:nvPr/>
              </p:nvSpPr>
              <p:spPr bwMode="auto">
                <a:xfrm rot="-5400000">
                  <a:off x="5471048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3506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3" name="Freeform 228"/>
                <p:cNvSpPr>
                  <a:spLocks/>
                </p:cNvSpPr>
                <p:nvPr/>
              </p:nvSpPr>
              <p:spPr bwMode="auto">
                <a:xfrm rot="-5400000">
                  <a:off x="5915433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5367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3"/>
                        <a:pt x="78" y="34"/>
                      </a:cubicBezTo>
                      <a:cubicBezTo>
                        <a:pt x="70" y="31"/>
                        <a:pt x="50" y="21"/>
                        <a:pt x="46" y="19"/>
                      </a:cubicBezTo>
                      <a:cubicBezTo>
                        <a:pt x="41" y="1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65" name="Rectangle 1264"/>
              <p:cNvSpPr/>
              <p:nvPr/>
            </p:nvSpPr>
            <p:spPr>
              <a:xfrm rot="600000">
                <a:off x="7732891" y="5059655"/>
                <a:ext cx="73481" cy="4413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846" name="Connecteur droit avec flèche 845"/>
            <p:cNvCxnSpPr/>
            <p:nvPr/>
          </p:nvCxnSpPr>
          <p:spPr>
            <a:xfrm>
              <a:off x="3697259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47" name="Forme libre 846"/>
            <p:cNvSpPr/>
            <p:nvPr/>
          </p:nvSpPr>
          <p:spPr>
            <a:xfrm rot="1724691" flipH="1">
              <a:off x="3908379" y="3025426"/>
              <a:ext cx="177785" cy="906581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279400 w 558800"/>
                <a:gd name="connsiteY1" fmla="*/ 0 h 1234440"/>
                <a:gd name="connsiteX2" fmla="*/ 279400 w 558800"/>
                <a:gd name="connsiteY2" fmla="*/ 1234440 h 1234440"/>
                <a:gd name="connsiteX3" fmla="*/ 558800 w 558800"/>
                <a:gd name="connsiteY3" fmla="*/ 1234440 h 1234440"/>
                <a:gd name="connsiteX4" fmla="*/ 0 w 558800"/>
                <a:gd name="connsiteY4" fmla="*/ 1234440 h 1234440"/>
                <a:gd name="connsiteX0" fmla="*/ 279400 w 558800"/>
                <a:gd name="connsiteY0" fmla="*/ 0 h 1234440"/>
                <a:gd name="connsiteX1" fmla="*/ 279400 w 558800"/>
                <a:gd name="connsiteY1" fmla="*/ 1234440 h 1234440"/>
                <a:gd name="connsiteX2" fmla="*/ 558800 w 558800"/>
                <a:gd name="connsiteY2" fmla="*/ 1234440 h 1234440"/>
                <a:gd name="connsiteX3" fmla="*/ 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279400" y="0"/>
                  </a:move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28575">
              <a:solidFill>
                <a:srgbClr val="4F81BD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48" name="Connecteur droit avec flèche 847"/>
            <p:cNvCxnSpPr/>
            <p:nvPr/>
          </p:nvCxnSpPr>
          <p:spPr>
            <a:xfrm>
              <a:off x="3284543" y="3101636"/>
              <a:ext cx="385730" cy="860538"/>
            </a:xfrm>
            <a:prstGeom prst="straightConnector1">
              <a:avLst/>
            </a:prstGeom>
            <a:ln w="28575"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9" name="Groupe 414"/>
            <p:cNvGrpSpPr>
              <a:grpSpLocks/>
            </p:cNvGrpSpPr>
            <p:nvPr/>
          </p:nvGrpSpPr>
          <p:grpSpPr bwMode="auto">
            <a:xfrm>
              <a:off x="3014042" y="3961974"/>
              <a:ext cx="1667776" cy="535858"/>
              <a:chOff x="7036207" y="4965782"/>
              <a:chExt cx="1838170" cy="535858"/>
            </a:xfrm>
          </p:grpSpPr>
          <p:grpSp>
            <p:nvGrpSpPr>
              <p:cNvPr id="1074" name="Groupe 415"/>
              <p:cNvGrpSpPr>
                <a:grpSpLocks/>
              </p:cNvGrpSpPr>
              <p:nvPr/>
            </p:nvGrpSpPr>
            <p:grpSpPr bwMode="auto">
              <a:xfrm>
                <a:off x="7036207" y="4965782"/>
                <a:ext cx="1838170" cy="447695"/>
                <a:chOff x="4707905" y="3864692"/>
                <a:chExt cx="1838170" cy="447695"/>
              </a:xfrm>
            </p:grpSpPr>
            <p:sp>
              <p:nvSpPr>
                <p:cNvPr id="1076" name="Freeform 6"/>
                <p:cNvSpPr>
                  <a:spLocks/>
                </p:cNvSpPr>
                <p:nvPr/>
              </p:nvSpPr>
              <p:spPr bwMode="auto">
                <a:xfrm rot="-5400000">
                  <a:off x="4787618" y="3881955"/>
                  <a:ext cx="125429" cy="94476"/>
                </a:xfrm>
                <a:custGeom>
                  <a:avLst/>
                  <a:gdLst>
                    <a:gd name="T0" fmla="*/ 86520 w 63"/>
                    <a:gd name="T1" fmla="*/ 0 h 51"/>
                    <a:gd name="T2" fmla="*/ 0 w 63"/>
                    <a:gd name="T3" fmla="*/ 27819 h 51"/>
                    <a:gd name="T4" fmla="*/ 123881 w 63"/>
                    <a:gd name="T5" fmla="*/ 94586 h 51"/>
                    <a:gd name="T6" fmla="*/ 123881 w 63"/>
                    <a:gd name="T7" fmla="*/ 35238 h 51"/>
                    <a:gd name="T8" fmla="*/ 86520 w 63"/>
                    <a:gd name="T9" fmla="*/ 0 h 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51">
                      <a:moveTo>
                        <a:pt x="44" y="0"/>
                      </a:moveTo>
                      <a:cubicBezTo>
                        <a:pt x="32" y="5"/>
                        <a:pt x="17" y="9"/>
                        <a:pt x="0" y="15"/>
                      </a:cubicBezTo>
                      <a:cubicBezTo>
                        <a:pt x="32" y="25"/>
                        <a:pt x="63" y="38"/>
                        <a:pt x="63" y="5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3"/>
                        <a:pt x="55" y="6"/>
                        <a:pt x="44" y="0"/>
                      </a:cubicBez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7" name="Freeform 7"/>
                <p:cNvSpPr>
                  <a:spLocks/>
                </p:cNvSpPr>
                <p:nvPr/>
              </p:nvSpPr>
              <p:spPr bwMode="auto">
                <a:xfrm rot="-5400000">
                  <a:off x="5732812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8" name="Freeform 8"/>
                <p:cNvSpPr>
                  <a:spLocks/>
                </p:cNvSpPr>
                <p:nvPr/>
              </p:nvSpPr>
              <p:spPr bwMode="auto">
                <a:xfrm rot="-5400000">
                  <a:off x="4967385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1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9" name="Freeform 9"/>
                <p:cNvSpPr>
                  <a:spLocks/>
                </p:cNvSpPr>
                <p:nvPr/>
              </p:nvSpPr>
              <p:spPr bwMode="auto">
                <a:xfrm rot="-5400000">
                  <a:off x="5414394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0" name="Freeform 10"/>
                <p:cNvSpPr>
                  <a:spLocks/>
                </p:cNvSpPr>
                <p:nvPr/>
              </p:nvSpPr>
              <p:spPr bwMode="auto">
                <a:xfrm rot="-5400000">
                  <a:off x="5287552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1" name="Freeform 11"/>
                <p:cNvSpPr>
                  <a:spLocks/>
                </p:cNvSpPr>
                <p:nvPr/>
              </p:nvSpPr>
              <p:spPr bwMode="auto">
                <a:xfrm rot="-5400000">
                  <a:off x="4843166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2" name="Freeform 12"/>
                <p:cNvSpPr>
                  <a:spLocks/>
                </p:cNvSpPr>
                <p:nvPr/>
              </p:nvSpPr>
              <p:spPr bwMode="auto">
                <a:xfrm rot="-5400000">
                  <a:off x="5859655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3" name="Freeform 13"/>
                <p:cNvSpPr>
                  <a:spLocks/>
                </p:cNvSpPr>
                <p:nvPr/>
              </p:nvSpPr>
              <p:spPr bwMode="auto">
                <a:xfrm rot="-5400000">
                  <a:off x="6179821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1"/>
                      </a:cubicBezTo>
                      <a:cubicBezTo>
                        <a:pt x="139" y="113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4" name="Freeform 15"/>
                <p:cNvSpPr>
                  <a:spLocks/>
                </p:cNvSpPr>
                <p:nvPr/>
              </p:nvSpPr>
              <p:spPr bwMode="auto">
                <a:xfrm rot="-5400000">
                  <a:off x="5925695" y="4146130"/>
                  <a:ext cx="211165" cy="11547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5" name="Freeform 16"/>
                <p:cNvSpPr>
                  <a:spLocks/>
                </p:cNvSpPr>
                <p:nvPr/>
              </p:nvSpPr>
              <p:spPr bwMode="auto">
                <a:xfrm rot="-5400000">
                  <a:off x="6029261" y="4087528"/>
                  <a:ext cx="149244" cy="4373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8122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6" name="Freeform 17"/>
                <p:cNvSpPr>
                  <a:spLocks/>
                </p:cNvSpPr>
                <p:nvPr/>
              </p:nvSpPr>
              <p:spPr bwMode="auto">
                <a:xfrm rot="-5400000">
                  <a:off x="6141788" y="3869851"/>
                  <a:ext cx="57157" cy="47237"/>
                </a:xfrm>
                <a:custGeom>
                  <a:avLst/>
                  <a:gdLst>
                    <a:gd name="T0" fmla="*/ 0 w 29"/>
                    <a:gd name="T1" fmla="*/ 31213 h 25"/>
                    <a:gd name="T2" fmla="*/ 29605 w 29"/>
                    <a:gd name="T3" fmla="*/ 44066 h 25"/>
                    <a:gd name="T4" fmla="*/ 51315 w 29"/>
                    <a:gd name="T5" fmla="*/ 16525 h 25"/>
                    <a:gd name="T6" fmla="*/ 17763 w 29"/>
                    <a:gd name="T7" fmla="*/ 33049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7" name="Freeform 18"/>
                <p:cNvSpPr>
                  <a:spLocks/>
                </p:cNvSpPr>
                <p:nvPr/>
              </p:nvSpPr>
              <p:spPr bwMode="auto">
                <a:xfrm rot="-5400000">
                  <a:off x="5798139" y="4145969"/>
                  <a:ext cx="214341" cy="11896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8" name="Freeform 19"/>
                <p:cNvSpPr>
                  <a:spLocks/>
                </p:cNvSpPr>
                <p:nvPr/>
              </p:nvSpPr>
              <p:spPr bwMode="auto">
                <a:xfrm rot="-5400000">
                  <a:off x="5893136" y="4075621"/>
                  <a:ext cx="173059" cy="43738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9" name="Freeform 20"/>
                <p:cNvSpPr>
                  <a:spLocks/>
                </p:cNvSpPr>
                <p:nvPr/>
              </p:nvSpPr>
              <p:spPr bwMode="auto">
                <a:xfrm rot="-5400000">
                  <a:off x="6017571" y="3869850"/>
                  <a:ext cx="57157" cy="4723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0" name="Freeform 21"/>
                <p:cNvSpPr>
                  <a:spLocks/>
                </p:cNvSpPr>
                <p:nvPr/>
              </p:nvSpPr>
              <p:spPr bwMode="auto">
                <a:xfrm rot="-5400000">
                  <a:off x="5913133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1" name="Freeform 22"/>
                <p:cNvSpPr>
                  <a:spLocks/>
                </p:cNvSpPr>
                <p:nvPr/>
              </p:nvSpPr>
              <p:spPr bwMode="auto">
                <a:xfrm rot="-5400000">
                  <a:off x="5962818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2" name="Freeform 23"/>
                <p:cNvSpPr>
                  <a:spLocks/>
                </p:cNvSpPr>
                <p:nvPr/>
              </p:nvSpPr>
              <p:spPr bwMode="auto">
                <a:xfrm rot="-5400000">
                  <a:off x="5993465" y="3984586"/>
                  <a:ext cx="47631" cy="2099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3" name="Freeform 24"/>
                <p:cNvSpPr>
                  <a:spLocks/>
                </p:cNvSpPr>
                <p:nvPr/>
              </p:nvSpPr>
              <p:spPr bwMode="auto">
                <a:xfrm rot="-5400000">
                  <a:off x="5478686" y="4145255"/>
                  <a:ext cx="211165" cy="11722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5639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4185 h 63"/>
                    <a:gd name="T18" fmla="*/ 7855 w 107"/>
                    <a:gd name="T19" fmla="*/ 44511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9"/>
                        <a:pt x="36" y="21"/>
                        <a:pt x="47" y="25"/>
                      </a:cubicBezTo>
                      <a:cubicBezTo>
                        <a:pt x="46" y="29"/>
                        <a:pt x="37" y="25"/>
                        <a:pt x="34" y="30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9"/>
                        <a:pt x="99" y="48"/>
                        <a:pt x="107" y="50"/>
                      </a:cubicBezTo>
                      <a:cubicBezTo>
                        <a:pt x="104" y="50"/>
                        <a:pt x="77" y="52"/>
                        <a:pt x="74" y="54"/>
                      </a:cubicBezTo>
                      <a:cubicBezTo>
                        <a:pt x="71" y="57"/>
                        <a:pt x="68" y="60"/>
                        <a:pt x="68" y="63"/>
                      </a:cubicBezTo>
                      <a:cubicBezTo>
                        <a:pt x="60" y="62"/>
                        <a:pt x="53" y="56"/>
                        <a:pt x="45" y="52"/>
                      </a:cubicBezTo>
                      <a:cubicBezTo>
                        <a:pt x="38" y="49"/>
                        <a:pt x="29" y="44"/>
                        <a:pt x="23" y="40"/>
                      </a:cubicBezTo>
                      <a:cubicBezTo>
                        <a:pt x="16" y="35"/>
                        <a:pt x="9" y="30"/>
                        <a:pt x="4" y="24"/>
                      </a:cubicBezTo>
                      <a:cubicBezTo>
                        <a:pt x="1" y="18"/>
                        <a:pt x="0" y="6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4" name="Freeform 25"/>
                <p:cNvSpPr>
                  <a:spLocks/>
                </p:cNvSpPr>
                <p:nvPr/>
              </p:nvSpPr>
              <p:spPr bwMode="auto">
                <a:xfrm rot="-5400000">
                  <a:off x="5584001" y="4088403"/>
                  <a:ext cx="149244" cy="4198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6247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5" name="Freeform 26"/>
                <p:cNvSpPr>
                  <a:spLocks/>
                </p:cNvSpPr>
                <p:nvPr/>
              </p:nvSpPr>
              <p:spPr bwMode="auto">
                <a:xfrm rot="-5400000">
                  <a:off x="5696529" y="3870725"/>
                  <a:ext cx="57157" cy="45488"/>
                </a:xfrm>
                <a:custGeom>
                  <a:avLst/>
                  <a:gdLst>
                    <a:gd name="T0" fmla="*/ 0 w 29"/>
                    <a:gd name="T1" fmla="*/ 29377 h 25"/>
                    <a:gd name="T2" fmla="*/ 29605 w 29"/>
                    <a:gd name="T3" fmla="*/ 42230 h 25"/>
                    <a:gd name="T4" fmla="*/ 51315 w 29"/>
                    <a:gd name="T5" fmla="*/ 14689 h 25"/>
                    <a:gd name="T6" fmla="*/ 17763 w 29"/>
                    <a:gd name="T7" fmla="*/ 31213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6" name="Freeform 27"/>
                <p:cNvSpPr>
                  <a:spLocks/>
                </p:cNvSpPr>
                <p:nvPr/>
              </p:nvSpPr>
              <p:spPr bwMode="auto">
                <a:xfrm rot="-5400000">
                  <a:off x="5351130" y="4145094"/>
                  <a:ext cx="214341" cy="120718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9577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8194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1"/>
                        <a:pt x="38" y="23"/>
                        <a:pt x="49" y="27"/>
                      </a:cubicBezTo>
                      <a:cubicBezTo>
                        <a:pt x="48" y="31"/>
                        <a:pt x="39" y="27"/>
                        <a:pt x="36" y="32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50"/>
                        <a:pt x="109" y="52"/>
                      </a:cubicBezTo>
                      <a:cubicBezTo>
                        <a:pt x="106" y="52"/>
                        <a:pt x="79" y="54"/>
                        <a:pt x="76" y="56"/>
                      </a:cubicBezTo>
                      <a:cubicBezTo>
                        <a:pt x="73" y="59"/>
                        <a:pt x="70" y="62"/>
                        <a:pt x="70" y="65"/>
                      </a:cubicBezTo>
                      <a:cubicBezTo>
                        <a:pt x="62" y="64"/>
                        <a:pt x="55" y="58"/>
                        <a:pt x="47" y="54"/>
                      </a:cubicBezTo>
                      <a:cubicBezTo>
                        <a:pt x="40" y="51"/>
                        <a:pt x="31" y="46"/>
                        <a:pt x="25" y="42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20"/>
                        <a:pt x="0" y="10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7" name="Freeform 28"/>
                <p:cNvSpPr>
                  <a:spLocks/>
                </p:cNvSpPr>
                <p:nvPr/>
              </p:nvSpPr>
              <p:spPr bwMode="auto">
                <a:xfrm rot="-5400000">
                  <a:off x="5447876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5824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8" name="Freeform 29"/>
                <p:cNvSpPr>
                  <a:spLocks/>
                </p:cNvSpPr>
                <p:nvPr/>
              </p:nvSpPr>
              <p:spPr bwMode="auto">
                <a:xfrm rot="-5400000">
                  <a:off x="5573185" y="3869850"/>
                  <a:ext cx="57157" cy="47238"/>
                </a:xfrm>
                <a:custGeom>
                  <a:avLst/>
                  <a:gdLst>
                    <a:gd name="T0" fmla="*/ 0 w 29"/>
                    <a:gd name="T1" fmla="*/ 29823 h 25"/>
                    <a:gd name="T2" fmla="*/ 29605 w 29"/>
                    <a:gd name="T3" fmla="*/ 42870 h 25"/>
                    <a:gd name="T4" fmla="*/ 51315 w 29"/>
                    <a:gd name="T5" fmla="*/ 14911 h 25"/>
                    <a:gd name="T6" fmla="*/ 17763 w 29"/>
                    <a:gd name="T7" fmla="*/ 31687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9" name="Freeform 30"/>
                <p:cNvSpPr>
                  <a:spLocks/>
                </p:cNvSpPr>
                <p:nvPr/>
              </p:nvSpPr>
              <p:spPr bwMode="auto">
                <a:xfrm rot="-5400000">
                  <a:off x="5466124" y="4194243"/>
                  <a:ext cx="33342" cy="19246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283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1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7"/>
                        <a:pt x="0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0" name="Freeform 31"/>
                <p:cNvSpPr>
                  <a:spLocks/>
                </p:cNvSpPr>
                <p:nvPr/>
              </p:nvSpPr>
              <p:spPr bwMode="auto">
                <a:xfrm rot="-5400000">
                  <a:off x="5517558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5"/>
                    <a:gd name="T2" fmla="*/ 0 w 6"/>
                    <a:gd name="T3" fmla="*/ 27819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5">
                      <a:moveTo>
                        <a:pt x="2" y="0"/>
                      </a:moveTo>
                      <a:cubicBezTo>
                        <a:pt x="6" y="6"/>
                        <a:pt x="5" y="12"/>
                        <a:pt x="0" y="15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1" name="Freeform 32"/>
                <p:cNvSpPr>
                  <a:spLocks/>
                </p:cNvSpPr>
                <p:nvPr/>
              </p:nvSpPr>
              <p:spPr bwMode="auto">
                <a:xfrm rot="-5400000">
                  <a:off x="5546456" y="3983711"/>
                  <a:ext cx="47631" cy="22744"/>
                </a:xfrm>
                <a:custGeom>
                  <a:avLst/>
                  <a:gdLst>
                    <a:gd name="T0" fmla="*/ 0 w 24"/>
                    <a:gd name="T1" fmla="*/ 16692 h 12"/>
                    <a:gd name="T2" fmla="*/ 29402 w 24"/>
                    <a:gd name="T3" fmla="*/ 22256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2983 h 12"/>
                    <a:gd name="T12" fmla="*/ 9801 w 24"/>
                    <a:gd name="T13" fmla="*/ 12983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9"/>
                      </a:moveTo>
                      <a:cubicBezTo>
                        <a:pt x="5" y="10"/>
                        <a:pt x="10" y="12"/>
                        <a:pt x="15" y="12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10" y="7"/>
                        <a:pt x="7" y="7"/>
                        <a:pt x="5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2" name="Freeform 33"/>
                <p:cNvSpPr>
                  <a:spLocks/>
                </p:cNvSpPr>
                <p:nvPr/>
              </p:nvSpPr>
              <p:spPr bwMode="auto">
                <a:xfrm rot="-5400000">
                  <a:off x="5034300" y="4145255"/>
                  <a:ext cx="211165" cy="11722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3" name="Freeform 34"/>
                <p:cNvSpPr>
                  <a:spLocks/>
                </p:cNvSpPr>
                <p:nvPr/>
              </p:nvSpPr>
              <p:spPr bwMode="auto">
                <a:xfrm rot="-5400000">
                  <a:off x="5137866" y="4088403"/>
                  <a:ext cx="149244" cy="41989"/>
                </a:xfrm>
                <a:custGeom>
                  <a:avLst/>
                  <a:gdLst>
                    <a:gd name="T0" fmla="*/ 0 w 77"/>
                    <a:gd name="T1" fmla="*/ 3689 h 23"/>
                    <a:gd name="T2" fmla="*/ 109482 w 77"/>
                    <a:gd name="T3" fmla="*/ 42425 h 23"/>
                    <a:gd name="T4" fmla="*/ 150538 w 77"/>
                    <a:gd name="T5" fmla="*/ 27668 h 23"/>
                    <a:gd name="T6" fmla="*/ 89932 w 77"/>
                    <a:gd name="T7" fmla="*/ 27668 h 23"/>
                    <a:gd name="T8" fmla="*/ 80157 w 77"/>
                    <a:gd name="T9" fmla="*/ 12912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4" name="Freeform 35"/>
                <p:cNvSpPr>
                  <a:spLocks/>
                </p:cNvSpPr>
                <p:nvPr/>
              </p:nvSpPr>
              <p:spPr bwMode="auto">
                <a:xfrm rot="-5400000">
                  <a:off x="5250393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5" name="Freeform 36"/>
                <p:cNvSpPr>
                  <a:spLocks/>
                </p:cNvSpPr>
                <p:nvPr/>
              </p:nvSpPr>
              <p:spPr bwMode="auto">
                <a:xfrm rot="-5400000">
                  <a:off x="4906745" y="4145094"/>
                  <a:ext cx="214341" cy="120718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7715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6333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6" name="Freeform 37"/>
                <p:cNvSpPr>
                  <a:spLocks/>
                </p:cNvSpPr>
                <p:nvPr/>
              </p:nvSpPr>
              <p:spPr bwMode="auto">
                <a:xfrm rot="-5400000">
                  <a:off x="5001740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7" name="Freeform 38"/>
                <p:cNvSpPr>
                  <a:spLocks/>
                </p:cNvSpPr>
                <p:nvPr/>
              </p:nvSpPr>
              <p:spPr bwMode="auto">
                <a:xfrm rot="-5400000">
                  <a:off x="5126176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8" name="Freeform 39"/>
                <p:cNvSpPr>
                  <a:spLocks/>
                </p:cNvSpPr>
                <p:nvPr/>
              </p:nvSpPr>
              <p:spPr bwMode="auto">
                <a:xfrm rot="-5400000">
                  <a:off x="5020863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9" name="Freeform 40"/>
                <p:cNvSpPr>
                  <a:spLocks/>
                </p:cNvSpPr>
                <p:nvPr/>
              </p:nvSpPr>
              <p:spPr bwMode="auto">
                <a:xfrm rot="-5400000">
                  <a:off x="5071423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6428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0" name="Freeform 41"/>
                <p:cNvSpPr>
                  <a:spLocks/>
                </p:cNvSpPr>
                <p:nvPr/>
              </p:nvSpPr>
              <p:spPr bwMode="auto">
                <a:xfrm rot="-5400000">
                  <a:off x="5102071" y="3983711"/>
                  <a:ext cx="47631" cy="22744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1" name="Freeform 45"/>
                <p:cNvSpPr>
                  <a:spLocks/>
                </p:cNvSpPr>
                <p:nvPr/>
              </p:nvSpPr>
              <p:spPr bwMode="auto">
                <a:xfrm rot="-5400000">
                  <a:off x="6243400" y="4145094"/>
                  <a:ext cx="214341" cy="120718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2" name="Freeform 46"/>
                <p:cNvSpPr>
                  <a:spLocks/>
                </p:cNvSpPr>
                <p:nvPr/>
              </p:nvSpPr>
              <p:spPr bwMode="auto">
                <a:xfrm rot="-5400000">
                  <a:off x="6338396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3" name="Freeform 48"/>
                <p:cNvSpPr>
                  <a:spLocks/>
                </p:cNvSpPr>
                <p:nvPr/>
              </p:nvSpPr>
              <p:spPr bwMode="auto">
                <a:xfrm rot="-5400000">
                  <a:off x="6357518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4" name="Freeform 49"/>
                <p:cNvSpPr>
                  <a:spLocks/>
                </p:cNvSpPr>
                <p:nvPr/>
              </p:nvSpPr>
              <p:spPr bwMode="auto">
                <a:xfrm rot="-5400000">
                  <a:off x="6407204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5" name="Freeform 50"/>
                <p:cNvSpPr>
                  <a:spLocks/>
                </p:cNvSpPr>
                <p:nvPr/>
              </p:nvSpPr>
              <p:spPr bwMode="auto">
                <a:xfrm rot="-5400000">
                  <a:off x="6438726" y="3983711"/>
                  <a:ext cx="47631" cy="22744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6" name="Freeform 52"/>
                <p:cNvSpPr>
                  <a:spLocks/>
                </p:cNvSpPr>
                <p:nvPr/>
              </p:nvSpPr>
              <p:spPr bwMode="auto">
                <a:xfrm rot="-5400000">
                  <a:off x="5887232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7" name="Freeform 53"/>
                <p:cNvSpPr>
                  <a:spLocks/>
                </p:cNvSpPr>
                <p:nvPr/>
              </p:nvSpPr>
              <p:spPr bwMode="auto">
                <a:xfrm rot="-5400000">
                  <a:off x="5852938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8" name="Freeform 54"/>
                <p:cNvSpPr>
                  <a:spLocks/>
                </p:cNvSpPr>
                <p:nvPr/>
              </p:nvSpPr>
              <p:spPr bwMode="auto">
                <a:xfrm rot="-5400000">
                  <a:off x="5862939" y="4190906"/>
                  <a:ext cx="198463" cy="22744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9" name="Freeform 55"/>
                <p:cNvSpPr>
                  <a:spLocks/>
                </p:cNvSpPr>
                <p:nvPr/>
              </p:nvSpPr>
              <p:spPr bwMode="auto">
                <a:xfrm rot="-5400000">
                  <a:off x="5894616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0" name="Freeform 56"/>
                <p:cNvSpPr>
                  <a:spLocks/>
                </p:cNvSpPr>
                <p:nvPr/>
              </p:nvSpPr>
              <p:spPr bwMode="auto">
                <a:xfrm rot="-5400000">
                  <a:off x="6010436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1" name="Freeform 57"/>
                <p:cNvSpPr>
                  <a:spLocks/>
                </p:cNvSpPr>
                <p:nvPr/>
              </p:nvSpPr>
              <p:spPr bwMode="auto">
                <a:xfrm rot="-5400000">
                  <a:off x="5931529" y="4044124"/>
                  <a:ext cx="154008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2" name="Freeform 58"/>
                <p:cNvSpPr>
                  <a:spLocks/>
                </p:cNvSpPr>
                <p:nvPr/>
              </p:nvSpPr>
              <p:spPr bwMode="auto">
                <a:xfrm rot="-5400000">
                  <a:off x="5969793" y="3952751"/>
                  <a:ext cx="166709" cy="22744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2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3" name="Freeform 59"/>
                <p:cNvSpPr>
                  <a:spLocks/>
                </p:cNvSpPr>
                <p:nvPr/>
              </p:nvSpPr>
              <p:spPr bwMode="auto">
                <a:xfrm rot="-5400000">
                  <a:off x="6057274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4" name="Freeform 60"/>
                <p:cNvSpPr>
                  <a:spLocks/>
                </p:cNvSpPr>
                <p:nvPr/>
              </p:nvSpPr>
              <p:spPr bwMode="auto">
                <a:xfrm rot="-5400000">
                  <a:off x="5909776" y="4144069"/>
                  <a:ext cx="104789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5" name="Freeform 61"/>
                <p:cNvSpPr>
                  <a:spLocks/>
                </p:cNvSpPr>
                <p:nvPr/>
              </p:nvSpPr>
              <p:spPr bwMode="auto">
                <a:xfrm rot="-5400000">
                  <a:off x="5909460" y="4061038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6" name="Freeform 62"/>
                <p:cNvSpPr>
                  <a:spLocks/>
                </p:cNvSpPr>
                <p:nvPr/>
              </p:nvSpPr>
              <p:spPr bwMode="auto">
                <a:xfrm rot="-5400000">
                  <a:off x="5861509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7" name="Freeform 63"/>
                <p:cNvSpPr>
                  <a:spLocks/>
                </p:cNvSpPr>
                <p:nvPr/>
              </p:nvSpPr>
              <p:spPr bwMode="auto">
                <a:xfrm rot="-5400000">
                  <a:off x="6021551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8" name="Freeform 64"/>
                <p:cNvSpPr>
                  <a:spLocks/>
                </p:cNvSpPr>
                <p:nvPr/>
              </p:nvSpPr>
              <p:spPr bwMode="auto">
                <a:xfrm rot="-5400000">
                  <a:off x="5891113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9" name="Freeform 65"/>
                <p:cNvSpPr>
                  <a:spLocks/>
                </p:cNvSpPr>
                <p:nvPr/>
              </p:nvSpPr>
              <p:spPr bwMode="auto">
                <a:xfrm rot="-5400000">
                  <a:off x="5887232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0" name="Freeform 66"/>
                <p:cNvSpPr>
                  <a:spLocks/>
                </p:cNvSpPr>
                <p:nvPr/>
              </p:nvSpPr>
              <p:spPr bwMode="auto">
                <a:xfrm rot="-5400000">
                  <a:off x="5852938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1" name="Freeform 67"/>
                <p:cNvSpPr>
                  <a:spLocks/>
                </p:cNvSpPr>
                <p:nvPr/>
              </p:nvSpPr>
              <p:spPr bwMode="auto">
                <a:xfrm rot="-5400000">
                  <a:off x="5862939" y="4190906"/>
                  <a:ext cx="198463" cy="22744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2" name="Freeform 68"/>
                <p:cNvSpPr>
                  <a:spLocks/>
                </p:cNvSpPr>
                <p:nvPr/>
              </p:nvSpPr>
              <p:spPr bwMode="auto">
                <a:xfrm rot="-5400000">
                  <a:off x="5894616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3" name="Freeform 69"/>
                <p:cNvSpPr>
                  <a:spLocks/>
                </p:cNvSpPr>
                <p:nvPr/>
              </p:nvSpPr>
              <p:spPr bwMode="auto">
                <a:xfrm rot="-5400000">
                  <a:off x="6010436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4" name="Freeform 70"/>
                <p:cNvSpPr>
                  <a:spLocks/>
                </p:cNvSpPr>
                <p:nvPr/>
              </p:nvSpPr>
              <p:spPr bwMode="auto">
                <a:xfrm rot="-5400000">
                  <a:off x="5441972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5" name="Freeform 71"/>
                <p:cNvSpPr>
                  <a:spLocks/>
                </p:cNvSpPr>
                <p:nvPr/>
              </p:nvSpPr>
              <p:spPr bwMode="auto">
                <a:xfrm rot="-5400000">
                  <a:off x="540767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6" name="Freeform 72"/>
                <p:cNvSpPr>
                  <a:spLocks/>
                </p:cNvSpPr>
                <p:nvPr/>
              </p:nvSpPr>
              <p:spPr bwMode="auto">
                <a:xfrm rot="-5400000">
                  <a:off x="5417679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7" name="Freeform 73"/>
                <p:cNvSpPr>
                  <a:spLocks/>
                </p:cNvSpPr>
                <p:nvPr/>
              </p:nvSpPr>
              <p:spPr bwMode="auto">
                <a:xfrm rot="-5400000">
                  <a:off x="5450230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8" name="Freeform 74"/>
                <p:cNvSpPr>
                  <a:spLocks/>
                </p:cNvSpPr>
                <p:nvPr/>
              </p:nvSpPr>
              <p:spPr bwMode="auto">
                <a:xfrm rot="-5400000">
                  <a:off x="5566051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9" name="Freeform 75"/>
                <p:cNvSpPr>
                  <a:spLocks/>
                </p:cNvSpPr>
                <p:nvPr/>
              </p:nvSpPr>
              <p:spPr bwMode="auto">
                <a:xfrm rot="-5400000">
                  <a:off x="5486270" y="4043249"/>
                  <a:ext cx="154008" cy="22744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0" name="Freeform 76"/>
                <p:cNvSpPr>
                  <a:spLocks/>
                </p:cNvSpPr>
                <p:nvPr/>
              </p:nvSpPr>
              <p:spPr bwMode="auto">
                <a:xfrm rot="-5400000">
                  <a:off x="5524532" y="3953626"/>
                  <a:ext cx="166709" cy="2099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1" name="Freeform 77"/>
                <p:cNvSpPr>
                  <a:spLocks/>
                </p:cNvSpPr>
                <p:nvPr/>
              </p:nvSpPr>
              <p:spPr bwMode="auto">
                <a:xfrm rot="-5400000">
                  <a:off x="5612889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2" name="Freeform 78"/>
                <p:cNvSpPr>
                  <a:spLocks/>
                </p:cNvSpPr>
                <p:nvPr/>
              </p:nvSpPr>
              <p:spPr bwMode="auto">
                <a:xfrm rot="-5400000">
                  <a:off x="5464516" y="4144944"/>
                  <a:ext cx="104789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3" name="Freeform 79"/>
                <p:cNvSpPr>
                  <a:spLocks/>
                </p:cNvSpPr>
                <p:nvPr/>
              </p:nvSpPr>
              <p:spPr bwMode="auto">
                <a:xfrm rot="-5400000">
                  <a:off x="5465075" y="4061038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4" name="Freeform 80"/>
                <p:cNvSpPr>
                  <a:spLocks/>
                </p:cNvSpPr>
                <p:nvPr/>
              </p:nvSpPr>
              <p:spPr bwMode="auto">
                <a:xfrm rot="-5400000">
                  <a:off x="5417124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5" name="Freeform 81"/>
                <p:cNvSpPr>
                  <a:spLocks/>
                </p:cNvSpPr>
                <p:nvPr/>
              </p:nvSpPr>
              <p:spPr bwMode="auto">
                <a:xfrm rot="-5400000">
                  <a:off x="5577166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6" name="Freeform 82"/>
                <p:cNvSpPr>
                  <a:spLocks/>
                </p:cNvSpPr>
                <p:nvPr/>
              </p:nvSpPr>
              <p:spPr bwMode="auto">
                <a:xfrm rot="-5400000">
                  <a:off x="5446728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7" name="Freeform 83"/>
                <p:cNvSpPr>
                  <a:spLocks/>
                </p:cNvSpPr>
                <p:nvPr/>
              </p:nvSpPr>
              <p:spPr bwMode="auto">
                <a:xfrm rot="-5400000">
                  <a:off x="5441972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8" name="Freeform 84"/>
                <p:cNvSpPr>
                  <a:spLocks/>
                </p:cNvSpPr>
                <p:nvPr/>
              </p:nvSpPr>
              <p:spPr bwMode="auto">
                <a:xfrm rot="-5400000">
                  <a:off x="540767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9" name="Freeform 85"/>
                <p:cNvSpPr>
                  <a:spLocks/>
                </p:cNvSpPr>
                <p:nvPr/>
              </p:nvSpPr>
              <p:spPr bwMode="auto">
                <a:xfrm rot="-5400000">
                  <a:off x="5417679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0" name="Freeform 86"/>
                <p:cNvSpPr>
                  <a:spLocks/>
                </p:cNvSpPr>
                <p:nvPr/>
              </p:nvSpPr>
              <p:spPr bwMode="auto">
                <a:xfrm rot="-5400000">
                  <a:off x="5450230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1" name="Freeform 87"/>
                <p:cNvSpPr>
                  <a:spLocks/>
                </p:cNvSpPr>
                <p:nvPr/>
              </p:nvSpPr>
              <p:spPr bwMode="auto">
                <a:xfrm rot="-5400000">
                  <a:off x="5566051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2" name="Freeform 88"/>
                <p:cNvSpPr>
                  <a:spLocks/>
                </p:cNvSpPr>
                <p:nvPr/>
              </p:nvSpPr>
              <p:spPr bwMode="auto">
                <a:xfrm rot="-5400000">
                  <a:off x="5205702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3" name="Freeform 89"/>
                <p:cNvSpPr>
                  <a:spLocks/>
                </p:cNvSpPr>
                <p:nvPr/>
              </p:nvSpPr>
              <p:spPr bwMode="auto">
                <a:xfrm rot="-5400000">
                  <a:off x="5170534" y="4033723"/>
                  <a:ext cx="309602" cy="22744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4" name="Freeform 90"/>
                <p:cNvSpPr>
                  <a:spLocks/>
                </p:cNvSpPr>
                <p:nvPr/>
              </p:nvSpPr>
              <p:spPr bwMode="auto">
                <a:xfrm rot="-5400000">
                  <a:off x="5179821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5" name="Freeform 91"/>
                <p:cNvSpPr>
                  <a:spLocks/>
                </p:cNvSpPr>
                <p:nvPr/>
              </p:nvSpPr>
              <p:spPr bwMode="auto">
                <a:xfrm rot="-5400000">
                  <a:off x="5328112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6" name="Freeform 92"/>
                <p:cNvSpPr>
                  <a:spLocks/>
                </p:cNvSpPr>
                <p:nvPr/>
              </p:nvSpPr>
              <p:spPr bwMode="auto">
                <a:xfrm rot="-5400000">
                  <a:off x="5247537" y="3956720"/>
                  <a:ext cx="155595" cy="22744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7" name="Freeform 93"/>
                <p:cNvSpPr>
                  <a:spLocks/>
                </p:cNvSpPr>
                <p:nvPr/>
              </p:nvSpPr>
              <p:spPr bwMode="auto">
                <a:xfrm rot="-5400000">
                  <a:off x="5289056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8" name="Freeform 94"/>
                <p:cNvSpPr>
                  <a:spLocks/>
                </p:cNvSpPr>
                <p:nvPr/>
              </p:nvSpPr>
              <p:spPr bwMode="auto">
                <a:xfrm rot="-5400000">
                  <a:off x="5375744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9" name="Freeform 95"/>
                <p:cNvSpPr>
                  <a:spLocks/>
                </p:cNvSpPr>
                <p:nvPr/>
              </p:nvSpPr>
              <p:spPr bwMode="auto">
                <a:xfrm rot="-5400000">
                  <a:off x="5226659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0" name="Freeform 96"/>
                <p:cNvSpPr>
                  <a:spLocks/>
                </p:cNvSpPr>
                <p:nvPr/>
              </p:nvSpPr>
              <p:spPr bwMode="auto">
                <a:xfrm rot="-5400000">
                  <a:off x="5225549" y="4143436"/>
                  <a:ext cx="290550" cy="19246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1" name="Freeform 97"/>
                <p:cNvSpPr>
                  <a:spLocks/>
                </p:cNvSpPr>
                <p:nvPr/>
              </p:nvSpPr>
              <p:spPr bwMode="auto">
                <a:xfrm rot="-5400000">
                  <a:off x="5181648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2" name="Freeform 98"/>
                <p:cNvSpPr>
                  <a:spLocks/>
                </p:cNvSpPr>
                <p:nvPr/>
              </p:nvSpPr>
              <p:spPr bwMode="auto">
                <a:xfrm rot="-5400000">
                  <a:off x="5340102" y="4206313"/>
                  <a:ext cx="152420" cy="1574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3" name="Freeform 99"/>
                <p:cNvSpPr>
                  <a:spLocks/>
                </p:cNvSpPr>
                <p:nvPr/>
              </p:nvSpPr>
              <p:spPr bwMode="auto">
                <a:xfrm rot="-5400000">
                  <a:off x="5209664" y="3971656"/>
                  <a:ext cx="133367" cy="8747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4" name="Freeform 100"/>
                <p:cNvSpPr>
                  <a:spLocks/>
                </p:cNvSpPr>
                <p:nvPr/>
              </p:nvSpPr>
              <p:spPr bwMode="auto">
                <a:xfrm rot="-5400000">
                  <a:off x="5205702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5" name="Freeform 101"/>
                <p:cNvSpPr>
                  <a:spLocks/>
                </p:cNvSpPr>
                <p:nvPr/>
              </p:nvSpPr>
              <p:spPr bwMode="auto">
                <a:xfrm rot="-5400000">
                  <a:off x="5170534" y="4033723"/>
                  <a:ext cx="309602" cy="22744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6" name="Freeform 102"/>
                <p:cNvSpPr>
                  <a:spLocks/>
                </p:cNvSpPr>
                <p:nvPr/>
              </p:nvSpPr>
              <p:spPr bwMode="auto">
                <a:xfrm rot="-5400000">
                  <a:off x="5179821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7" name="Freeform 103"/>
                <p:cNvSpPr>
                  <a:spLocks/>
                </p:cNvSpPr>
                <p:nvPr/>
              </p:nvSpPr>
              <p:spPr bwMode="auto">
                <a:xfrm rot="-5400000">
                  <a:off x="5328112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8" name="Freeform 104"/>
                <p:cNvSpPr>
                  <a:spLocks/>
                </p:cNvSpPr>
                <p:nvPr/>
              </p:nvSpPr>
              <p:spPr bwMode="auto">
                <a:xfrm rot="-5400000">
                  <a:off x="5641339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9" name="Freeform 105"/>
                <p:cNvSpPr>
                  <a:spLocks/>
                </p:cNvSpPr>
                <p:nvPr/>
              </p:nvSpPr>
              <p:spPr bwMode="auto">
                <a:xfrm rot="-5400000">
                  <a:off x="5607046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0" name="Freeform 106"/>
                <p:cNvSpPr>
                  <a:spLocks/>
                </p:cNvSpPr>
                <p:nvPr/>
              </p:nvSpPr>
              <p:spPr bwMode="auto">
                <a:xfrm rot="-5400000">
                  <a:off x="5615458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1" name="Freeform 107"/>
                <p:cNvSpPr>
                  <a:spLocks/>
                </p:cNvSpPr>
                <p:nvPr/>
              </p:nvSpPr>
              <p:spPr bwMode="auto">
                <a:xfrm rot="-5400000">
                  <a:off x="5763751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2" name="Freeform 108"/>
                <p:cNvSpPr>
                  <a:spLocks/>
                </p:cNvSpPr>
                <p:nvPr/>
              </p:nvSpPr>
              <p:spPr bwMode="auto">
                <a:xfrm rot="-5400000">
                  <a:off x="5684049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3" name="Freeform 109"/>
                <p:cNvSpPr>
                  <a:spLocks/>
                </p:cNvSpPr>
                <p:nvPr/>
              </p:nvSpPr>
              <p:spPr bwMode="auto">
                <a:xfrm rot="-5400000">
                  <a:off x="5724693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4" name="Freeform 110"/>
                <p:cNvSpPr>
                  <a:spLocks/>
                </p:cNvSpPr>
                <p:nvPr/>
              </p:nvSpPr>
              <p:spPr bwMode="auto">
                <a:xfrm rot="-5400000">
                  <a:off x="5811382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5" name="Freeform 111"/>
                <p:cNvSpPr>
                  <a:spLocks/>
                </p:cNvSpPr>
                <p:nvPr/>
              </p:nvSpPr>
              <p:spPr bwMode="auto">
                <a:xfrm rot="-5400000">
                  <a:off x="5662296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6" name="Freeform 112"/>
                <p:cNvSpPr>
                  <a:spLocks/>
                </p:cNvSpPr>
                <p:nvPr/>
              </p:nvSpPr>
              <p:spPr bwMode="auto">
                <a:xfrm rot="-5400000">
                  <a:off x="5660312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08 h 10"/>
                    <a:gd name="T2" fmla="*/ 290100 w 148"/>
                    <a:gd name="T3" fmla="*/ 1808 h 10"/>
                    <a:gd name="T4" fmla="*/ 101927 w 148"/>
                    <a:gd name="T5" fmla="*/ 5425 h 10"/>
                    <a:gd name="T6" fmla="*/ 5880 w 148"/>
                    <a:gd name="T7" fmla="*/ 14466 h 10"/>
                    <a:gd name="T8" fmla="*/ 13721 w 148"/>
                    <a:gd name="T9" fmla="*/ 180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7" name="Freeform 113"/>
                <p:cNvSpPr>
                  <a:spLocks/>
                </p:cNvSpPr>
                <p:nvPr/>
              </p:nvSpPr>
              <p:spPr bwMode="auto">
                <a:xfrm rot="-5400000">
                  <a:off x="5617285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8" name="Freeform 114"/>
                <p:cNvSpPr>
                  <a:spLocks/>
                </p:cNvSpPr>
                <p:nvPr/>
              </p:nvSpPr>
              <p:spPr bwMode="auto">
                <a:xfrm rot="-5400000">
                  <a:off x="5774865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9" name="Freeform 115"/>
                <p:cNvSpPr>
                  <a:spLocks/>
                </p:cNvSpPr>
                <p:nvPr/>
              </p:nvSpPr>
              <p:spPr bwMode="auto">
                <a:xfrm rot="-5400000">
                  <a:off x="5644426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0" name="Freeform 116"/>
                <p:cNvSpPr>
                  <a:spLocks/>
                </p:cNvSpPr>
                <p:nvPr/>
              </p:nvSpPr>
              <p:spPr bwMode="auto">
                <a:xfrm rot="-5400000">
                  <a:off x="5641339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1" name="Freeform 117"/>
                <p:cNvSpPr>
                  <a:spLocks/>
                </p:cNvSpPr>
                <p:nvPr/>
              </p:nvSpPr>
              <p:spPr bwMode="auto">
                <a:xfrm rot="-5400000">
                  <a:off x="5607046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2" name="Freeform 118"/>
                <p:cNvSpPr>
                  <a:spLocks/>
                </p:cNvSpPr>
                <p:nvPr/>
              </p:nvSpPr>
              <p:spPr bwMode="auto">
                <a:xfrm rot="-5400000">
                  <a:off x="5615458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3" name="Freeform 119"/>
                <p:cNvSpPr>
                  <a:spLocks/>
                </p:cNvSpPr>
                <p:nvPr/>
              </p:nvSpPr>
              <p:spPr bwMode="auto">
                <a:xfrm rot="-5400000">
                  <a:off x="5763751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4" name="Freeform 120"/>
                <p:cNvSpPr>
                  <a:spLocks/>
                </p:cNvSpPr>
                <p:nvPr/>
              </p:nvSpPr>
              <p:spPr bwMode="auto">
                <a:xfrm rot="-5400000">
                  <a:off x="6087475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5" name="Freeform 121"/>
                <p:cNvSpPr>
                  <a:spLocks/>
                </p:cNvSpPr>
                <p:nvPr/>
              </p:nvSpPr>
              <p:spPr bwMode="auto">
                <a:xfrm rot="-5400000">
                  <a:off x="6054056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6" name="Freeform 122"/>
                <p:cNvSpPr>
                  <a:spLocks/>
                </p:cNvSpPr>
                <p:nvPr/>
              </p:nvSpPr>
              <p:spPr bwMode="auto">
                <a:xfrm rot="-5400000">
                  <a:off x="6062469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7" name="Freeform 123"/>
                <p:cNvSpPr>
                  <a:spLocks/>
                </p:cNvSpPr>
                <p:nvPr/>
              </p:nvSpPr>
              <p:spPr bwMode="auto">
                <a:xfrm rot="-5400000">
                  <a:off x="6211634" y="4195751"/>
                  <a:ext cx="174648" cy="20995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8" name="Freeform 124"/>
                <p:cNvSpPr>
                  <a:spLocks/>
                </p:cNvSpPr>
                <p:nvPr/>
              </p:nvSpPr>
              <p:spPr bwMode="auto">
                <a:xfrm rot="-5400000">
                  <a:off x="6131059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0914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7" y="13"/>
                        <a:pt x="79" y="10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9" name="Freeform 125"/>
                <p:cNvSpPr>
                  <a:spLocks/>
                </p:cNvSpPr>
                <p:nvPr/>
              </p:nvSpPr>
              <p:spPr bwMode="auto">
                <a:xfrm rot="-5400000">
                  <a:off x="6170828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10"/>
                        <a:pt x="84" y="6"/>
                      </a:cubicBezTo>
                      <a:cubicBezTo>
                        <a:pt x="84" y="3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0" name="Freeform 126"/>
                <p:cNvSpPr>
                  <a:spLocks/>
                </p:cNvSpPr>
                <p:nvPr/>
              </p:nvSpPr>
              <p:spPr bwMode="auto">
                <a:xfrm rot="-5400000">
                  <a:off x="6259265" y="4148120"/>
                  <a:ext cx="79385" cy="20995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70 w 41"/>
                    <a:gd name="T5" fmla="*/ 22256 h 12"/>
                    <a:gd name="T6" fmla="*/ 80758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7"/>
                        <a:pt x="29" y="3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1" name="Freeform 127"/>
                <p:cNvSpPr>
                  <a:spLocks/>
                </p:cNvSpPr>
                <p:nvPr/>
              </p:nvSpPr>
              <p:spPr bwMode="auto">
                <a:xfrm rot="-5400000">
                  <a:off x="6109307" y="3928059"/>
                  <a:ext cx="106376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2126 w 54"/>
                    <a:gd name="T3" fmla="*/ 24342 h 13"/>
                    <a:gd name="T4" fmla="*/ 105847 w 54"/>
                    <a:gd name="T5" fmla="*/ 11235 h 13"/>
                    <a:gd name="T6" fmla="*/ 9212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51" y="13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2" name="Freeform 128"/>
                <p:cNvSpPr>
                  <a:spLocks/>
                </p:cNvSpPr>
                <p:nvPr/>
              </p:nvSpPr>
              <p:spPr bwMode="auto">
                <a:xfrm rot="-5400000">
                  <a:off x="6108196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5880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1" y="1"/>
                        <a:pt x="52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3" name="Freeform 129"/>
                <p:cNvSpPr>
                  <a:spLocks/>
                </p:cNvSpPr>
                <p:nvPr/>
              </p:nvSpPr>
              <p:spPr bwMode="auto">
                <a:xfrm rot="-5400000">
                  <a:off x="6063420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1855 h 9"/>
                    <a:gd name="T2" fmla="*/ 287748 w 147"/>
                    <a:gd name="T3" fmla="*/ 1855 h 9"/>
                    <a:gd name="T4" fmla="*/ 99831 w 147"/>
                    <a:gd name="T5" fmla="*/ 5564 h 9"/>
                    <a:gd name="T6" fmla="*/ 5872 w 147"/>
                    <a:gd name="T7" fmla="*/ 14837 h 9"/>
                    <a:gd name="T8" fmla="*/ 11745 w 147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1"/>
                      </a:move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4" name="Freeform 130"/>
                <p:cNvSpPr>
                  <a:spLocks/>
                </p:cNvSpPr>
                <p:nvPr/>
              </p:nvSpPr>
              <p:spPr bwMode="auto">
                <a:xfrm rot="-5400000">
                  <a:off x="6221874" y="4206313"/>
                  <a:ext cx="152420" cy="1574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5" name="Freeform 131"/>
                <p:cNvSpPr>
                  <a:spLocks/>
                </p:cNvSpPr>
                <p:nvPr/>
              </p:nvSpPr>
              <p:spPr bwMode="auto">
                <a:xfrm rot="-5400000">
                  <a:off x="6091437" y="3971656"/>
                  <a:ext cx="133367" cy="8747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2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6" name="Freeform 132"/>
                <p:cNvSpPr>
                  <a:spLocks/>
                </p:cNvSpPr>
                <p:nvPr/>
              </p:nvSpPr>
              <p:spPr bwMode="auto">
                <a:xfrm rot="-5400000">
                  <a:off x="6087475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7" name="Freeform 133"/>
                <p:cNvSpPr>
                  <a:spLocks/>
                </p:cNvSpPr>
                <p:nvPr/>
              </p:nvSpPr>
              <p:spPr bwMode="auto">
                <a:xfrm rot="-5400000">
                  <a:off x="6054056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8" name="Freeform 134"/>
                <p:cNvSpPr>
                  <a:spLocks/>
                </p:cNvSpPr>
                <p:nvPr/>
              </p:nvSpPr>
              <p:spPr bwMode="auto">
                <a:xfrm rot="-5400000">
                  <a:off x="6062469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9" name="Freeform 135"/>
                <p:cNvSpPr>
                  <a:spLocks/>
                </p:cNvSpPr>
                <p:nvPr/>
              </p:nvSpPr>
              <p:spPr bwMode="auto">
                <a:xfrm rot="-5400000">
                  <a:off x="6211634" y="4195751"/>
                  <a:ext cx="174648" cy="20995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0" name="Freeform 152"/>
                <p:cNvSpPr>
                  <a:spLocks/>
                </p:cNvSpPr>
                <p:nvPr/>
              </p:nvSpPr>
              <p:spPr bwMode="auto">
                <a:xfrm rot="-5400000">
                  <a:off x="4764816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1" name="Freeform 153"/>
                <p:cNvSpPr>
                  <a:spLocks/>
                </p:cNvSpPr>
                <p:nvPr/>
              </p:nvSpPr>
              <p:spPr bwMode="auto">
                <a:xfrm rot="-5400000">
                  <a:off x="4730522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2" name="Freeform 154"/>
                <p:cNvSpPr>
                  <a:spLocks/>
                </p:cNvSpPr>
                <p:nvPr/>
              </p:nvSpPr>
              <p:spPr bwMode="auto">
                <a:xfrm rot="-5400000">
                  <a:off x="4738935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3" name="Freeform 155"/>
                <p:cNvSpPr>
                  <a:spLocks/>
                </p:cNvSpPr>
                <p:nvPr/>
              </p:nvSpPr>
              <p:spPr bwMode="auto">
                <a:xfrm rot="-5400000">
                  <a:off x="4887226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4" name="Freeform 156"/>
                <p:cNvSpPr>
                  <a:spLocks/>
                </p:cNvSpPr>
                <p:nvPr/>
              </p:nvSpPr>
              <p:spPr bwMode="auto">
                <a:xfrm rot="-5400000">
                  <a:off x="4807525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5" name="Freeform 157"/>
                <p:cNvSpPr>
                  <a:spLocks/>
                </p:cNvSpPr>
                <p:nvPr/>
              </p:nvSpPr>
              <p:spPr bwMode="auto">
                <a:xfrm rot="-5400000">
                  <a:off x="4848170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6" name="Freeform 158"/>
                <p:cNvSpPr>
                  <a:spLocks/>
                </p:cNvSpPr>
                <p:nvPr/>
              </p:nvSpPr>
              <p:spPr bwMode="auto">
                <a:xfrm rot="-5400000">
                  <a:off x="4934857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70 w 41"/>
                    <a:gd name="T5" fmla="*/ 23647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7" name="Freeform 159"/>
                <p:cNvSpPr>
                  <a:spLocks/>
                </p:cNvSpPr>
                <p:nvPr/>
              </p:nvSpPr>
              <p:spPr bwMode="auto">
                <a:xfrm rot="-5400000">
                  <a:off x="4785773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8" name="Freeform 160"/>
                <p:cNvSpPr>
                  <a:spLocks/>
                </p:cNvSpPr>
                <p:nvPr/>
              </p:nvSpPr>
              <p:spPr bwMode="auto">
                <a:xfrm rot="-5400000">
                  <a:off x="4783787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9" name="Freeform 161"/>
                <p:cNvSpPr>
                  <a:spLocks/>
                </p:cNvSpPr>
                <p:nvPr/>
              </p:nvSpPr>
              <p:spPr bwMode="auto">
                <a:xfrm rot="-5400000">
                  <a:off x="4739886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0" name="Freeform 162"/>
                <p:cNvSpPr>
                  <a:spLocks/>
                </p:cNvSpPr>
                <p:nvPr/>
              </p:nvSpPr>
              <p:spPr bwMode="auto">
                <a:xfrm rot="-5400000">
                  <a:off x="4898341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1" name="Freeform 163"/>
                <p:cNvSpPr>
                  <a:spLocks/>
                </p:cNvSpPr>
                <p:nvPr/>
              </p:nvSpPr>
              <p:spPr bwMode="auto">
                <a:xfrm rot="-5400000">
                  <a:off x="4767903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2" name="Freeform 164"/>
                <p:cNvSpPr>
                  <a:spLocks/>
                </p:cNvSpPr>
                <p:nvPr/>
              </p:nvSpPr>
              <p:spPr bwMode="auto">
                <a:xfrm rot="-5400000">
                  <a:off x="4764816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3" name="Freeform 165"/>
                <p:cNvSpPr>
                  <a:spLocks/>
                </p:cNvSpPr>
                <p:nvPr/>
              </p:nvSpPr>
              <p:spPr bwMode="auto">
                <a:xfrm rot="-5400000">
                  <a:off x="4730522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4" name="Freeform 166"/>
                <p:cNvSpPr>
                  <a:spLocks/>
                </p:cNvSpPr>
                <p:nvPr/>
              </p:nvSpPr>
              <p:spPr bwMode="auto">
                <a:xfrm rot="-5400000">
                  <a:off x="4738935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5" name="Freeform 167"/>
                <p:cNvSpPr>
                  <a:spLocks/>
                </p:cNvSpPr>
                <p:nvPr/>
              </p:nvSpPr>
              <p:spPr bwMode="auto">
                <a:xfrm rot="-5400000">
                  <a:off x="4887226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6" name="Freeform 168"/>
                <p:cNvSpPr>
                  <a:spLocks/>
                </p:cNvSpPr>
                <p:nvPr/>
              </p:nvSpPr>
              <p:spPr bwMode="auto">
                <a:xfrm rot="-5400000">
                  <a:off x="4995837" y="4034436"/>
                  <a:ext cx="331830" cy="2449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7" name="Freeform 169"/>
                <p:cNvSpPr>
                  <a:spLocks/>
                </p:cNvSpPr>
                <p:nvPr/>
              </p:nvSpPr>
              <p:spPr bwMode="auto">
                <a:xfrm rot="-5400000">
                  <a:off x="4962418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8" name="Freeform 170"/>
                <p:cNvSpPr>
                  <a:spLocks/>
                </p:cNvSpPr>
                <p:nvPr/>
              </p:nvSpPr>
              <p:spPr bwMode="auto">
                <a:xfrm rot="-5400000">
                  <a:off x="4971544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19" name="Freeform 171"/>
                <p:cNvSpPr>
                  <a:spLocks/>
                </p:cNvSpPr>
                <p:nvPr/>
              </p:nvSpPr>
              <p:spPr bwMode="auto">
                <a:xfrm rot="-5400000">
                  <a:off x="500497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0" name="Freeform 172"/>
                <p:cNvSpPr>
                  <a:spLocks/>
                </p:cNvSpPr>
                <p:nvPr/>
              </p:nvSpPr>
              <p:spPr bwMode="auto">
                <a:xfrm rot="-5400000">
                  <a:off x="5120791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1" name="Freeform 173"/>
                <p:cNvSpPr>
                  <a:spLocks/>
                </p:cNvSpPr>
                <p:nvPr/>
              </p:nvSpPr>
              <p:spPr bwMode="auto">
                <a:xfrm rot="-5400000">
                  <a:off x="5041010" y="4042374"/>
                  <a:ext cx="154008" cy="24494"/>
                </a:xfrm>
                <a:custGeom>
                  <a:avLst/>
                  <a:gdLst>
                    <a:gd name="T0" fmla="*/ 143452 w 79"/>
                    <a:gd name="T1" fmla="*/ 24342 h 13"/>
                    <a:gd name="T2" fmla="*/ 155243 w 79"/>
                    <a:gd name="T3" fmla="*/ 13107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4342 h 13"/>
                    <a:gd name="T10" fmla="*/ 143452 w 79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2" name="Freeform 174"/>
                <p:cNvSpPr>
                  <a:spLocks/>
                </p:cNvSpPr>
                <p:nvPr/>
              </p:nvSpPr>
              <p:spPr bwMode="auto">
                <a:xfrm rot="-5400000">
                  <a:off x="5078398" y="3951876"/>
                  <a:ext cx="166709" cy="24494"/>
                </a:xfrm>
                <a:custGeom>
                  <a:avLst/>
                  <a:gdLst>
                    <a:gd name="T0" fmla="*/ 0 w 85"/>
                    <a:gd name="T1" fmla="*/ 0 h 13"/>
                    <a:gd name="T2" fmla="*/ 0 w 85"/>
                    <a:gd name="T3" fmla="*/ 24342 h 13"/>
                    <a:gd name="T4" fmla="*/ 155215 w 85"/>
                    <a:gd name="T5" fmla="*/ 24342 h 13"/>
                    <a:gd name="T6" fmla="*/ 167004 w 85"/>
                    <a:gd name="T7" fmla="*/ 11235 h 13"/>
                    <a:gd name="T8" fmla="*/ 155215 w 85"/>
                    <a:gd name="T9" fmla="*/ 0 h 13"/>
                    <a:gd name="T10" fmla="*/ 0 w 85"/>
                    <a:gd name="T11" fmla="*/ 0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82" y="13"/>
                        <a:pt x="85" y="10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3" name="Freeform 175"/>
                <p:cNvSpPr>
                  <a:spLocks/>
                </p:cNvSpPr>
                <p:nvPr/>
              </p:nvSpPr>
              <p:spPr bwMode="auto">
                <a:xfrm rot="-5400000">
                  <a:off x="5167629" y="3960689"/>
                  <a:ext cx="80972" cy="22745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51 w 41"/>
                    <a:gd name="T5" fmla="*/ 22256 h 12"/>
                    <a:gd name="T6" fmla="*/ 79974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4" name="Freeform 176"/>
                <p:cNvSpPr>
                  <a:spLocks/>
                </p:cNvSpPr>
                <p:nvPr/>
              </p:nvSpPr>
              <p:spPr bwMode="auto">
                <a:xfrm rot="-5400000">
                  <a:off x="5018381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5" name="Freeform 177"/>
                <p:cNvSpPr>
                  <a:spLocks/>
                </p:cNvSpPr>
                <p:nvPr/>
              </p:nvSpPr>
              <p:spPr bwMode="auto">
                <a:xfrm rot="-5400000">
                  <a:off x="5018065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6" name="Freeform 178"/>
                <p:cNvSpPr>
                  <a:spLocks/>
                </p:cNvSpPr>
                <p:nvPr/>
              </p:nvSpPr>
              <p:spPr bwMode="auto">
                <a:xfrm rot="-5400000">
                  <a:off x="4971864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7" name="Freeform 179"/>
                <p:cNvSpPr>
                  <a:spLocks/>
                </p:cNvSpPr>
                <p:nvPr/>
              </p:nvSpPr>
              <p:spPr bwMode="auto">
                <a:xfrm rot="-5400000">
                  <a:off x="5130156" y="4020551"/>
                  <a:ext cx="152420" cy="15745"/>
                </a:xfrm>
                <a:custGeom>
                  <a:avLst/>
                  <a:gdLst>
                    <a:gd name="T0" fmla="*/ 11761 w 78"/>
                    <a:gd name="T1" fmla="*/ 1855 h 9"/>
                    <a:gd name="T2" fmla="*/ 150931 w 78"/>
                    <a:gd name="T3" fmla="*/ 1855 h 9"/>
                    <a:gd name="T4" fmla="*/ 74485 w 78"/>
                    <a:gd name="T5" fmla="*/ 3709 h 9"/>
                    <a:gd name="T6" fmla="*/ 5880 w 78"/>
                    <a:gd name="T7" fmla="*/ 14837 h 9"/>
                    <a:gd name="T8" fmla="*/ 11761 w 78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1"/>
                      </a:move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8" name="Freeform 180"/>
                <p:cNvSpPr>
                  <a:spLocks/>
                </p:cNvSpPr>
                <p:nvPr/>
              </p:nvSpPr>
              <p:spPr bwMode="auto">
                <a:xfrm rot="-5400000">
                  <a:off x="5000592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9" name="Freeform 181"/>
                <p:cNvSpPr>
                  <a:spLocks/>
                </p:cNvSpPr>
                <p:nvPr/>
              </p:nvSpPr>
              <p:spPr bwMode="auto">
                <a:xfrm rot="-5400000">
                  <a:off x="4995837" y="4034436"/>
                  <a:ext cx="331830" cy="2449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0" name="Freeform 182"/>
                <p:cNvSpPr>
                  <a:spLocks/>
                </p:cNvSpPr>
                <p:nvPr/>
              </p:nvSpPr>
              <p:spPr bwMode="auto">
                <a:xfrm rot="-5400000">
                  <a:off x="4962418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1" name="Freeform 183"/>
                <p:cNvSpPr>
                  <a:spLocks/>
                </p:cNvSpPr>
                <p:nvPr/>
              </p:nvSpPr>
              <p:spPr bwMode="auto">
                <a:xfrm rot="-5400000">
                  <a:off x="4971544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2" name="Freeform 184"/>
                <p:cNvSpPr>
                  <a:spLocks/>
                </p:cNvSpPr>
                <p:nvPr/>
              </p:nvSpPr>
              <p:spPr bwMode="auto">
                <a:xfrm rot="-5400000">
                  <a:off x="500497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3" name="Freeform 185"/>
                <p:cNvSpPr>
                  <a:spLocks/>
                </p:cNvSpPr>
                <p:nvPr/>
              </p:nvSpPr>
              <p:spPr bwMode="auto">
                <a:xfrm rot="-5400000">
                  <a:off x="5120791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Freeform 187"/>
                <p:cNvSpPr>
                  <a:spLocks/>
                </p:cNvSpPr>
                <p:nvPr/>
              </p:nvSpPr>
              <p:spPr bwMode="auto">
                <a:xfrm rot="-5400000">
                  <a:off x="6298198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5" name="Freeform 188"/>
                <p:cNvSpPr>
                  <a:spLocks/>
                </p:cNvSpPr>
                <p:nvPr/>
              </p:nvSpPr>
              <p:spPr bwMode="auto">
                <a:xfrm rot="-5400000">
                  <a:off x="630819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6" name="Freeform 189"/>
                <p:cNvSpPr>
                  <a:spLocks/>
                </p:cNvSpPr>
                <p:nvPr/>
              </p:nvSpPr>
              <p:spPr bwMode="auto">
                <a:xfrm rot="-5400000">
                  <a:off x="6341625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7" name="Freeform 191"/>
                <p:cNvSpPr>
                  <a:spLocks/>
                </p:cNvSpPr>
                <p:nvPr/>
              </p:nvSpPr>
              <p:spPr bwMode="auto">
                <a:xfrm rot="-5400000">
                  <a:off x="6376790" y="4043249"/>
                  <a:ext cx="154008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2733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8" name="Freeform 194"/>
                <p:cNvSpPr>
                  <a:spLocks/>
                </p:cNvSpPr>
                <p:nvPr/>
              </p:nvSpPr>
              <p:spPr bwMode="auto">
                <a:xfrm rot="-5400000">
                  <a:off x="6355037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9" name="Freeform 196"/>
                <p:cNvSpPr>
                  <a:spLocks/>
                </p:cNvSpPr>
                <p:nvPr/>
              </p:nvSpPr>
              <p:spPr bwMode="auto">
                <a:xfrm rot="-5400000">
                  <a:off x="6308519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0" name="Freeform 198"/>
                <p:cNvSpPr>
                  <a:spLocks/>
                </p:cNvSpPr>
                <p:nvPr/>
              </p:nvSpPr>
              <p:spPr bwMode="auto">
                <a:xfrm rot="-5400000">
                  <a:off x="6336374" y="4184409"/>
                  <a:ext cx="133367" cy="8747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1" name="Freeform 200"/>
                <p:cNvSpPr>
                  <a:spLocks/>
                </p:cNvSpPr>
                <p:nvPr/>
              </p:nvSpPr>
              <p:spPr bwMode="auto">
                <a:xfrm rot="-5400000">
                  <a:off x="6298198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2" name="Freeform 201"/>
                <p:cNvSpPr>
                  <a:spLocks/>
                </p:cNvSpPr>
                <p:nvPr/>
              </p:nvSpPr>
              <p:spPr bwMode="auto">
                <a:xfrm rot="-5400000">
                  <a:off x="630819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3" name="Freeform 202"/>
                <p:cNvSpPr>
                  <a:spLocks/>
                </p:cNvSpPr>
                <p:nvPr/>
              </p:nvSpPr>
              <p:spPr bwMode="auto">
                <a:xfrm rot="-5400000">
                  <a:off x="6341625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4" name="Freeform 204"/>
                <p:cNvSpPr>
                  <a:spLocks/>
                </p:cNvSpPr>
                <p:nvPr/>
              </p:nvSpPr>
              <p:spPr bwMode="auto">
                <a:xfrm rot="-5400000">
                  <a:off x="5511494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5" name="Freeform 205"/>
                <p:cNvSpPr>
                  <a:spLocks/>
                </p:cNvSpPr>
                <p:nvPr/>
              </p:nvSpPr>
              <p:spPr bwMode="auto">
                <a:xfrm rot="-5400000">
                  <a:off x="5065359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6" name="Freeform 206"/>
                <p:cNvSpPr>
                  <a:spLocks/>
                </p:cNvSpPr>
                <p:nvPr/>
              </p:nvSpPr>
              <p:spPr bwMode="auto">
                <a:xfrm rot="-5400000">
                  <a:off x="5956754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7" name="Freeform 207"/>
                <p:cNvSpPr>
                  <a:spLocks/>
                </p:cNvSpPr>
                <p:nvPr/>
              </p:nvSpPr>
              <p:spPr bwMode="auto">
                <a:xfrm rot="-5400000">
                  <a:off x="6081847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90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8" name="Freeform 208"/>
                <p:cNvSpPr>
                  <a:spLocks/>
                </p:cNvSpPr>
                <p:nvPr/>
              </p:nvSpPr>
              <p:spPr bwMode="auto">
                <a:xfrm rot="-5400000">
                  <a:off x="5190452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9" name="Freeform 209"/>
                <p:cNvSpPr>
                  <a:spLocks/>
                </p:cNvSpPr>
                <p:nvPr/>
              </p:nvSpPr>
              <p:spPr bwMode="auto">
                <a:xfrm rot="-5400000">
                  <a:off x="4625348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804 h 149"/>
                    <a:gd name="T2" fmla="*/ 237387 w 225"/>
                    <a:gd name="T3" fmla="*/ 146762 h 149"/>
                    <a:gd name="T4" fmla="*/ 441422 w 225"/>
                    <a:gd name="T5" fmla="*/ 57590 h 149"/>
                    <a:gd name="T6" fmla="*/ 441422 w 225"/>
                    <a:gd name="T7" fmla="*/ 0 h 149"/>
                    <a:gd name="T8" fmla="*/ 237387 w 225"/>
                    <a:gd name="T9" fmla="*/ 89172 h 149"/>
                    <a:gd name="T10" fmla="*/ 0 w 225"/>
                    <a:gd name="T11" fmla="*/ 219214 h 149"/>
                    <a:gd name="T12" fmla="*/ 0 w 225"/>
                    <a:gd name="T13" fmla="*/ 276804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0" name="Freeform 210"/>
                <p:cNvSpPr>
                  <a:spLocks/>
                </p:cNvSpPr>
                <p:nvPr/>
              </p:nvSpPr>
              <p:spPr bwMode="auto">
                <a:xfrm rot="-5400000">
                  <a:off x="4751316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1" name="Freeform 211"/>
                <p:cNvSpPr>
                  <a:spLocks/>
                </p:cNvSpPr>
                <p:nvPr/>
              </p:nvSpPr>
              <p:spPr bwMode="auto">
                <a:xfrm rot="-5400000">
                  <a:off x="5635712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0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2" name="Freeform 217"/>
                <p:cNvSpPr>
                  <a:spLocks/>
                </p:cNvSpPr>
                <p:nvPr/>
              </p:nvSpPr>
              <p:spPr bwMode="auto">
                <a:xfrm rot="-5400000">
                  <a:off x="594575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3" name="Freeform 218"/>
                <p:cNvSpPr>
                  <a:spLocks/>
                </p:cNvSpPr>
                <p:nvPr/>
              </p:nvSpPr>
              <p:spPr bwMode="auto">
                <a:xfrm rot="-5400000">
                  <a:off x="6070849" y="4004067"/>
                  <a:ext cx="415979" cy="16620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4" name="Freeform 219"/>
                <p:cNvSpPr>
                  <a:spLocks/>
                </p:cNvSpPr>
                <p:nvPr/>
              </p:nvSpPr>
              <p:spPr bwMode="auto">
                <a:xfrm rot="-5400000">
                  <a:off x="5501371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Freeform 220"/>
                <p:cNvSpPr>
                  <a:spLocks/>
                </p:cNvSpPr>
                <p:nvPr/>
              </p:nvSpPr>
              <p:spPr bwMode="auto">
                <a:xfrm rot="-5400000">
                  <a:off x="5626463" y="4004067"/>
                  <a:ext cx="415979" cy="16620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6" name="Freeform 221"/>
                <p:cNvSpPr>
                  <a:spLocks/>
                </p:cNvSpPr>
                <p:nvPr/>
              </p:nvSpPr>
              <p:spPr bwMode="auto">
                <a:xfrm rot="-5400000">
                  <a:off x="505523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7" name="Freeform 222"/>
                <p:cNvSpPr>
                  <a:spLocks/>
                </p:cNvSpPr>
                <p:nvPr/>
              </p:nvSpPr>
              <p:spPr bwMode="auto">
                <a:xfrm rot="-5400000">
                  <a:off x="5181203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8" name="Freeform 223"/>
                <p:cNvSpPr>
                  <a:spLocks/>
                </p:cNvSpPr>
                <p:nvPr/>
              </p:nvSpPr>
              <p:spPr bwMode="auto">
                <a:xfrm rot="-5400000">
                  <a:off x="4616099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213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39"/>
                      </a:cubicBezTo>
                      <a:cubicBezTo>
                        <a:pt x="70" y="55"/>
                        <a:pt x="18" y="69"/>
                        <a:pt x="0" y="91"/>
                      </a:cubicBezTo>
                      <a:cubicBezTo>
                        <a:pt x="18" y="69"/>
                        <a:pt x="70" y="51"/>
                        <a:pt x="114" y="36"/>
                      </a:cubicBezTo>
                      <a:cubicBezTo>
                        <a:pt x="157" y="20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9" name="Freeform 224"/>
                <p:cNvSpPr>
                  <a:spLocks/>
                </p:cNvSpPr>
                <p:nvPr/>
              </p:nvSpPr>
              <p:spPr bwMode="auto">
                <a:xfrm rot="-5400000">
                  <a:off x="4742067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3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0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0" name="Freeform 225"/>
                <p:cNvSpPr>
                  <a:spLocks noEditPoints="1"/>
                </p:cNvSpPr>
                <p:nvPr/>
              </p:nvSpPr>
              <p:spPr bwMode="auto">
                <a:xfrm rot="-5400000">
                  <a:off x="4624555" y="3950542"/>
                  <a:ext cx="444558" cy="276429"/>
                </a:xfrm>
                <a:custGeom>
                  <a:avLst/>
                  <a:gdLst>
                    <a:gd name="T0" fmla="*/ 442991 w 226"/>
                    <a:gd name="T1" fmla="*/ 0 h 149"/>
                    <a:gd name="T2" fmla="*/ 321462 w 226"/>
                    <a:gd name="T3" fmla="*/ 61306 h 149"/>
                    <a:gd name="T4" fmla="*/ 237177 w 226"/>
                    <a:gd name="T5" fmla="*/ 87314 h 149"/>
                    <a:gd name="T6" fmla="*/ 235216 w 226"/>
                    <a:gd name="T7" fmla="*/ 87314 h 149"/>
                    <a:gd name="T8" fmla="*/ 0 w 226"/>
                    <a:gd name="T9" fmla="*/ 219214 h 149"/>
                    <a:gd name="T10" fmla="*/ 0 w 226"/>
                    <a:gd name="T11" fmla="*/ 276804 h 149"/>
                    <a:gd name="T12" fmla="*/ 3920 w 226"/>
                    <a:gd name="T13" fmla="*/ 276804 h 149"/>
                    <a:gd name="T14" fmla="*/ 237177 w 226"/>
                    <a:gd name="T15" fmla="*/ 148620 h 149"/>
                    <a:gd name="T16" fmla="*/ 239137 w 226"/>
                    <a:gd name="T17" fmla="*/ 148620 h 149"/>
                    <a:gd name="T18" fmla="*/ 321462 w 226"/>
                    <a:gd name="T19" fmla="*/ 122611 h 149"/>
                    <a:gd name="T20" fmla="*/ 442991 w 226"/>
                    <a:gd name="T21" fmla="*/ 57590 h 149"/>
                    <a:gd name="T22" fmla="*/ 442991 w 226"/>
                    <a:gd name="T23" fmla="*/ 0 h 149"/>
                    <a:gd name="T24" fmla="*/ 3920 w 226"/>
                    <a:gd name="T25" fmla="*/ 219214 h 149"/>
                    <a:gd name="T26" fmla="*/ 237177 w 226"/>
                    <a:gd name="T27" fmla="*/ 91030 h 149"/>
                    <a:gd name="T28" fmla="*/ 239137 w 226"/>
                    <a:gd name="T29" fmla="*/ 91030 h 149"/>
                    <a:gd name="T30" fmla="*/ 321462 w 226"/>
                    <a:gd name="T31" fmla="*/ 65021 h 149"/>
                    <a:gd name="T32" fmla="*/ 439071 w 226"/>
                    <a:gd name="T33" fmla="*/ 14862 h 149"/>
                    <a:gd name="T34" fmla="*/ 442991 w 226"/>
                    <a:gd name="T35" fmla="*/ 7431 h 149"/>
                    <a:gd name="T36" fmla="*/ 441031 w 226"/>
                    <a:gd name="T37" fmla="*/ 57590 h 149"/>
                    <a:gd name="T38" fmla="*/ 321462 w 226"/>
                    <a:gd name="T39" fmla="*/ 118896 h 149"/>
                    <a:gd name="T40" fmla="*/ 237177 w 226"/>
                    <a:gd name="T41" fmla="*/ 144904 h 149"/>
                    <a:gd name="T42" fmla="*/ 235216 w 226"/>
                    <a:gd name="T43" fmla="*/ 144904 h 149"/>
                    <a:gd name="T44" fmla="*/ 3920 w 226"/>
                    <a:gd name="T45" fmla="*/ 261942 h 149"/>
                    <a:gd name="T46" fmla="*/ 3920 w 226"/>
                    <a:gd name="T47" fmla="*/ 219214 h 1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" h="149">
                      <a:moveTo>
                        <a:pt x="226" y="0"/>
                      </a:moveTo>
                      <a:cubicBezTo>
                        <a:pt x="226" y="15"/>
                        <a:pt x="199" y="23"/>
                        <a:pt x="164" y="33"/>
                      </a:cubicBezTo>
                      <a:cubicBezTo>
                        <a:pt x="151" y="37"/>
                        <a:pt x="136" y="42"/>
                        <a:pt x="121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66" y="66"/>
                        <a:pt x="0" y="90"/>
                        <a:pt x="0" y="118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2" y="149"/>
                        <a:pt x="2" y="149"/>
                        <a:pt x="2" y="149"/>
                      </a:cubicBezTo>
                      <a:cubicBezTo>
                        <a:pt x="2" y="122"/>
                        <a:pt x="68" y="99"/>
                        <a:pt x="121" y="80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37" y="75"/>
                        <a:pt x="151" y="70"/>
                        <a:pt x="164" y="66"/>
                      </a:cubicBezTo>
                      <a:cubicBezTo>
                        <a:pt x="201" y="55"/>
                        <a:pt x="226" y="47"/>
                        <a:pt x="226" y="31"/>
                      </a:cubicBezTo>
                      <a:cubicBezTo>
                        <a:pt x="226" y="0"/>
                        <a:pt x="226" y="0"/>
                        <a:pt x="226" y="0"/>
                      </a:cubicBezTo>
                      <a:close/>
                      <a:moveTo>
                        <a:pt x="2" y="118"/>
                      </a:moveTo>
                      <a:cubicBezTo>
                        <a:pt x="2" y="91"/>
                        <a:pt x="68" y="68"/>
                        <a:pt x="121" y="49"/>
                      </a:cubicBezTo>
                      <a:cubicBezTo>
                        <a:pt x="122" y="49"/>
                        <a:pt x="122" y="49"/>
                        <a:pt x="122" y="49"/>
                      </a:cubicBezTo>
                      <a:cubicBezTo>
                        <a:pt x="137" y="44"/>
                        <a:pt x="151" y="39"/>
                        <a:pt x="164" y="35"/>
                      </a:cubicBezTo>
                      <a:cubicBezTo>
                        <a:pt x="193" y="27"/>
                        <a:pt x="216" y="19"/>
                        <a:pt x="224" y="8"/>
                      </a:cubicBezTo>
                      <a:cubicBezTo>
                        <a:pt x="225" y="7"/>
                        <a:pt x="226" y="5"/>
                        <a:pt x="226" y="4"/>
                      </a:cubicBezTo>
                      <a:cubicBezTo>
                        <a:pt x="226" y="12"/>
                        <a:pt x="225" y="31"/>
                        <a:pt x="225" y="31"/>
                      </a:cubicBezTo>
                      <a:cubicBezTo>
                        <a:pt x="225" y="46"/>
                        <a:pt x="199" y="54"/>
                        <a:pt x="164" y="64"/>
                      </a:cubicBezTo>
                      <a:cubicBezTo>
                        <a:pt x="151" y="68"/>
                        <a:pt x="136" y="73"/>
                        <a:pt x="121" y="78"/>
                      </a:cubicBezTo>
                      <a:cubicBezTo>
                        <a:pt x="120" y="78"/>
                        <a:pt x="120" y="78"/>
                        <a:pt x="120" y="78"/>
                      </a:cubicBezTo>
                      <a:cubicBezTo>
                        <a:pt x="72" y="95"/>
                        <a:pt x="13" y="116"/>
                        <a:pt x="2" y="141"/>
                      </a:cubicBezTo>
                      <a:cubicBezTo>
                        <a:pt x="2" y="132"/>
                        <a:pt x="2" y="118"/>
                        <a:pt x="2" y="11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1" name="Freeform 226"/>
                <p:cNvSpPr>
                  <a:spLocks/>
                </p:cNvSpPr>
                <p:nvPr/>
              </p:nvSpPr>
              <p:spPr bwMode="auto">
                <a:xfrm rot="-5400000">
                  <a:off x="5028762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2594 h 34"/>
                    <a:gd name="T4" fmla="*/ 90629 w 78"/>
                    <a:gd name="T5" fmla="*/ 33138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2" name="Freeform 227"/>
                <p:cNvSpPr>
                  <a:spLocks/>
                </p:cNvSpPr>
                <p:nvPr/>
              </p:nvSpPr>
              <p:spPr bwMode="auto">
                <a:xfrm rot="-5400000">
                  <a:off x="5471398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3506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3" name="Freeform 228"/>
                <p:cNvSpPr>
                  <a:spLocks/>
                </p:cNvSpPr>
                <p:nvPr/>
              </p:nvSpPr>
              <p:spPr bwMode="auto">
                <a:xfrm rot="-5400000">
                  <a:off x="5915784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5367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3"/>
                        <a:pt x="78" y="34"/>
                      </a:cubicBezTo>
                      <a:cubicBezTo>
                        <a:pt x="70" y="31"/>
                        <a:pt x="50" y="21"/>
                        <a:pt x="46" y="19"/>
                      </a:cubicBezTo>
                      <a:cubicBezTo>
                        <a:pt x="41" y="1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075" name="Rectangle 1074"/>
              <p:cNvSpPr/>
              <p:nvPr/>
            </p:nvSpPr>
            <p:spPr>
              <a:xfrm rot="600000">
                <a:off x="7733241" y="5059655"/>
                <a:ext cx="73481" cy="4413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50" name="ZoneTexte 605"/>
            <p:cNvSpPr txBox="1">
              <a:spLocks noChangeArrowheads="1"/>
            </p:cNvSpPr>
            <p:nvPr/>
          </p:nvSpPr>
          <p:spPr bwMode="auto">
            <a:xfrm>
              <a:off x="3062311" y="1929907"/>
              <a:ext cx="1352439" cy="400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B. Cellules avec</a:t>
              </a:r>
              <a:b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</a:b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mutation de BRCA </a:t>
              </a:r>
            </a:p>
          </p:txBody>
        </p:sp>
        <p:sp>
          <p:nvSpPr>
            <p:cNvPr id="851" name="ZoneTexte 606"/>
            <p:cNvSpPr txBox="1">
              <a:spLocks noChangeArrowheads="1"/>
            </p:cNvSpPr>
            <p:nvPr/>
          </p:nvSpPr>
          <p:spPr bwMode="auto">
            <a:xfrm>
              <a:off x="1098734" y="1929907"/>
              <a:ext cx="1439745" cy="246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A. Cellules normales</a:t>
              </a:r>
            </a:p>
          </p:txBody>
        </p:sp>
        <p:sp>
          <p:nvSpPr>
            <p:cNvPr id="852" name="ZoneTexte 607"/>
            <p:cNvSpPr txBox="1">
              <a:spLocks noChangeArrowheads="1"/>
            </p:cNvSpPr>
            <p:nvPr/>
          </p:nvSpPr>
          <p:spPr bwMode="auto">
            <a:xfrm>
              <a:off x="1278108" y="5138665"/>
              <a:ext cx="876228" cy="261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Réparation</a:t>
              </a:r>
            </a:p>
          </p:txBody>
        </p:sp>
        <p:cxnSp>
          <p:nvCxnSpPr>
            <p:cNvPr id="853" name="Connecteur droit avec flèche 852"/>
            <p:cNvCxnSpPr/>
            <p:nvPr/>
          </p:nvCxnSpPr>
          <p:spPr>
            <a:xfrm>
              <a:off x="1716222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Connecteur droit avec flèche 853"/>
            <p:cNvCxnSpPr/>
            <p:nvPr/>
          </p:nvCxnSpPr>
          <p:spPr>
            <a:xfrm>
              <a:off x="1709872" y="4500406"/>
              <a:ext cx="0" cy="617619"/>
            </a:xfrm>
            <a:prstGeom prst="straightConnector1">
              <a:avLst/>
            </a:prstGeom>
            <a:ln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ZoneTexte 610"/>
            <p:cNvSpPr txBox="1">
              <a:spLocks noChangeArrowheads="1"/>
            </p:cNvSpPr>
            <p:nvPr/>
          </p:nvSpPr>
          <p:spPr bwMode="auto">
            <a:xfrm>
              <a:off x="786023" y="2682481"/>
              <a:ext cx="1076237" cy="368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Réparation par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excision de base </a:t>
              </a:r>
            </a:p>
          </p:txBody>
        </p:sp>
        <p:sp>
          <p:nvSpPr>
            <p:cNvPr id="856" name="ZoneTexte 611"/>
            <p:cNvSpPr txBox="1">
              <a:spLocks noChangeArrowheads="1"/>
            </p:cNvSpPr>
            <p:nvPr/>
          </p:nvSpPr>
          <p:spPr bwMode="auto">
            <a:xfrm>
              <a:off x="1730508" y="2682481"/>
              <a:ext cx="979408" cy="508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Recombinaison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homologue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857" name="Connecteur droit avec flèche 856"/>
            <p:cNvCxnSpPr/>
            <p:nvPr/>
          </p:nvCxnSpPr>
          <p:spPr>
            <a:xfrm>
              <a:off x="1295568" y="3101636"/>
              <a:ext cx="387318" cy="860538"/>
            </a:xfrm>
            <a:prstGeom prst="straightConnector1">
              <a:avLst/>
            </a:prstGeom>
            <a:ln w="28575"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58" name="Groupe 613"/>
            <p:cNvGrpSpPr>
              <a:grpSpLocks/>
            </p:cNvGrpSpPr>
            <p:nvPr/>
          </p:nvGrpSpPr>
          <p:grpSpPr bwMode="auto">
            <a:xfrm>
              <a:off x="1025870" y="3961974"/>
              <a:ext cx="1667776" cy="535858"/>
              <a:chOff x="7036207" y="4965782"/>
              <a:chExt cx="1838170" cy="535858"/>
            </a:xfrm>
          </p:grpSpPr>
          <p:grpSp>
            <p:nvGrpSpPr>
              <p:cNvPr id="884" name="Groupe 614"/>
              <p:cNvGrpSpPr>
                <a:grpSpLocks/>
              </p:cNvGrpSpPr>
              <p:nvPr/>
            </p:nvGrpSpPr>
            <p:grpSpPr bwMode="auto">
              <a:xfrm>
                <a:off x="7036207" y="4965782"/>
                <a:ext cx="1838170" cy="447695"/>
                <a:chOff x="4707905" y="3864692"/>
                <a:chExt cx="1838170" cy="447695"/>
              </a:xfrm>
            </p:grpSpPr>
            <p:sp>
              <p:nvSpPr>
                <p:cNvPr id="886" name="Freeform 6"/>
                <p:cNvSpPr>
                  <a:spLocks/>
                </p:cNvSpPr>
                <p:nvPr/>
              </p:nvSpPr>
              <p:spPr bwMode="auto">
                <a:xfrm rot="-5400000">
                  <a:off x="4786733" y="3881955"/>
                  <a:ext cx="125429" cy="94476"/>
                </a:xfrm>
                <a:custGeom>
                  <a:avLst/>
                  <a:gdLst>
                    <a:gd name="T0" fmla="*/ 86520 w 63"/>
                    <a:gd name="T1" fmla="*/ 0 h 51"/>
                    <a:gd name="T2" fmla="*/ 0 w 63"/>
                    <a:gd name="T3" fmla="*/ 27819 h 51"/>
                    <a:gd name="T4" fmla="*/ 123881 w 63"/>
                    <a:gd name="T5" fmla="*/ 94586 h 51"/>
                    <a:gd name="T6" fmla="*/ 123881 w 63"/>
                    <a:gd name="T7" fmla="*/ 35238 h 51"/>
                    <a:gd name="T8" fmla="*/ 86520 w 63"/>
                    <a:gd name="T9" fmla="*/ 0 h 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3" h="51">
                      <a:moveTo>
                        <a:pt x="44" y="0"/>
                      </a:moveTo>
                      <a:cubicBezTo>
                        <a:pt x="32" y="5"/>
                        <a:pt x="17" y="9"/>
                        <a:pt x="0" y="15"/>
                      </a:cubicBezTo>
                      <a:cubicBezTo>
                        <a:pt x="32" y="25"/>
                        <a:pt x="63" y="38"/>
                        <a:pt x="63" y="5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3"/>
                        <a:pt x="55" y="6"/>
                        <a:pt x="44" y="0"/>
                      </a:cubicBez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Freeform 7"/>
                <p:cNvSpPr>
                  <a:spLocks/>
                </p:cNvSpPr>
                <p:nvPr/>
              </p:nvSpPr>
              <p:spPr bwMode="auto">
                <a:xfrm rot="-5400000">
                  <a:off x="5732802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Freeform 8"/>
                <p:cNvSpPr>
                  <a:spLocks/>
                </p:cNvSpPr>
                <p:nvPr/>
              </p:nvSpPr>
              <p:spPr bwMode="auto">
                <a:xfrm rot="-5400000">
                  <a:off x="4966500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7969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1"/>
                        <a:pt x="108" y="69"/>
                      </a:cubicBezTo>
                      <a:cubicBezTo>
                        <a:pt x="78" y="57"/>
                        <a:pt x="0" y="28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60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Freeform 9"/>
                <p:cNvSpPr>
                  <a:spLocks/>
                </p:cNvSpPr>
                <p:nvPr/>
              </p:nvSpPr>
              <p:spPr bwMode="auto">
                <a:xfrm rot="-5400000">
                  <a:off x="5414384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0" name="Freeform 10"/>
                <p:cNvSpPr>
                  <a:spLocks/>
                </p:cNvSpPr>
                <p:nvPr/>
              </p:nvSpPr>
              <p:spPr bwMode="auto">
                <a:xfrm rot="-5400000">
                  <a:off x="5287543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9172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2"/>
                      </a:cubicBezTo>
                      <a:cubicBezTo>
                        <a:pt x="139" y="114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Freeform 11"/>
                <p:cNvSpPr>
                  <a:spLocks/>
                </p:cNvSpPr>
                <p:nvPr/>
              </p:nvSpPr>
              <p:spPr bwMode="auto">
                <a:xfrm rot="-5400000">
                  <a:off x="4842282" y="3943626"/>
                  <a:ext cx="442970" cy="28867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Freeform 12"/>
                <p:cNvSpPr>
                  <a:spLocks/>
                </p:cNvSpPr>
                <p:nvPr/>
              </p:nvSpPr>
              <p:spPr bwMode="auto">
                <a:xfrm rot="-5400000">
                  <a:off x="5859645" y="3942751"/>
                  <a:ext cx="442970" cy="290425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2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89"/>
                        <a:pt x="108" y="101"/>
                      </a:cubicBezTo>
                      <a:cubicBezTo>
                        <a:pt x="139" y="113"/>
                        <a:pt x="225" y="134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308539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Freeform 13"/>
                <p:cNvSpPr>
                  <a:spLocks/>
                </p:cNvSpPr>
                <p:nvPr/>
              </p:nvSpPr>
              <p:spPr bwMode="auto">
                <a:xfrm rot="-5400000">
                  <a:off x="6180687" y="3943626"/>
                  <a:ext cx="442970" cy="288676"/>
                </a:xfrm>
                <a:custGeom>
                  <a:avLst/>
                  <a:gdLst>
                    <a:gd name="T0" fmla="*/ 441422 w 225"/>
                    <a:gd name="T1" fmla="*/ 229974 h 156"/>
                    <a:gd name="T2" fmla="*/ 211883 w 225"/>
                    <a:gd name="T3" fmla="*/ 126115 h 156"/>
                    <a:gd name="T4" fmla="*/ 0 w 225"/>
                    <a:gd name="T5" fmla="*/ 0 h 156"/>
                    <a:gd name="T6" fmla="*/ 0 w 225"/>
                    <a:gd name="T7" fmla="*/ 59348 h 156"/>
                    <a:gd name="T8" fmla="*/ 211883 w 225"/>
                    <a:gd name="T9" fmla="*/ 187317 h 156"/>
                    <a:gd name="T10" fmla="*/ 441422 w 225"/>
                    <a:gd name="T11" fmla="*/ 289322 h 156"/>
                    <a:gd name="T12" fmla="*/ 441422 w 225"/>
                    <a:gd name="T13" fmla="*/ 229974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56">
                      <a:moveTo>
                        <a:pt x="225" y="124"/>
                      </a:moveTo>
                      <a:cubicBezTo>
                        <a:pt x="225" y="103"/>
                        <a:pt x="139" y="80"/>
                        <a:pt x="108" y="68"/>
                      </a:cubicBezTo>
                      <a:cubicBezTo>
                        <a:pt x="78" y="56"/>
                        <a:pt x="0" y="27"/>
                        <a:pt x="0" y="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59"/>
                        <a:pt x="78" y="90"/>
                        <a:pt x="108" y="101"/>
                      </a:cubicBezTo>
                      <a:cubicBezTo>
                        <a:pt x="139" y="113"/>
                        <a:pt x="225" y="135"/>
                        <a:pt x="225" y="156"/>
                      </a:cubicBezTo>
                      <a:lnTo>
                        <a:pt x="225" y="124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Freeform 15"/>
                <p:cNvSpPr>
                  <a:spLocks/>
                </p:cNvSpPr>
                <p:nvPr/>
              </p:nvSpPr>
              <p:spPr bwMode="auto">
                <a:xfrm rot="-5400000">
                  <a:off x="5925685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Freeform 16"/>
                <p:cNvSpPr>
                  <a:spLocks/>
                </p:cNvSpPr>
                <p:nvPr/>
              </p:nvSpPr>
              <p:spPr bwMode="auto">
                <a:xfrm rot="-5400000">
                  <a:off x="6029251" y="4088403"/>
                  <a:ext cx="149244" cy="41989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8122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Freeform 17"/>
                <p:cNvSpPr>
                  <a:spLocks/>
                </p:cNvSpPr>
                <p:nvPr/>
              </p:nvSpPr>
              <p:spPr bwMode="auto">
                <a:xfrm rot="-5400000">
                  <a:off x="6141779" y="3870725"/>
                  <a:ext cx="57157" cy="45488"/>
                </a:xfrm>
                <a:custGeom>
                  <a:avLst/>
                  <a:gdLst>
                    <a:gd name="T0" fmla="*/ 0 w 29"/>
                    <a:gd name="T1" fmla="*/ 31213 h 25"/>
                    <a:gd name="T2" fmla="*/ 29605 w 29"/>
                    <a:gd name="T3" fmla="*/ 44066 h 25"/>
                    <a:gd name="T4" fmla="*/ 51315 w 29"/>
                    <a:gd name="T5" fmla="*/ 16525 h 25"/>
                    <a:gd name="T6" fmla="*/ 17763 w 29"/>
                    <a:gd name="T7" fmla="*/ 33049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Freeform 18"/>
                <p:cNvSpPr>
                  <a:spLocks/>
                </p:cNvSpPr>
                <p:nvPr/>
              </p:nvSpPr>
              <p:spPr bwMode="auto">
                <a:xfrm rot="-5400000">
                  <a:off x="5798130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Freeform 19"/>
                <p:cNvSpPr>
                  <a:spLocks/>
                </p:cNvSpPr>
                <p:nvPr/>
              </p:nvSpPr>
              <p:spPr bwMode="auto">
                <a:xfrm rot="-5400000">
                  <a:off x="5893126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Freeform 20"/>
                <p:cNvSpPr>
                  <a:spLocks/>
                </p:cNvSpPr>
                <p:nvPr/>
              </p:nvSpPr>
              <p:spPr bwMode="auto">
                <a:xfrm rot="-5400000">
                  <a:off x="6018436" y="3869850"/>
                  <a:ext cx="57157" cy="4723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Freeform 21"/>
                <p:cNvSpPr>
                  <a:spLocks/>
                </p:cNvSpPr>
                <p:nvPr/>
              </p:nvSpPr>
              <p:spPr bwMode="auto">
                <a:xfrm rot="-5400000">
                  <a:off x="5913123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Freeform 22"/>
                <p:cNvSpPr>
                  <a:spLocks/>
                </p:cNvSpPr>
                <p:nvPr/>
              </p:nvSpPr>
              <p:spPr bwMode="auto">
                <a:xfrm rot="-5400000">
                  <a:off x="5963684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Freeform 23"/>
                <p:cNvSpPr>
                  <a:spLocks/>
                </p:cNvSpPr>
                <p:nvPr/>
              </p:nvSpPr>
              <p:spPr bwMode="auto">
                <a:xfrm rot="-5400000">
                  <a:off x="5993455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Freeform 24"/>
                <p:cNvSpPr>
                  <a:spLocks/>
                </p:cNvSpPr>
                <p:nvPr/>
              </p:nvSpPr>
              <p:spPr bwMode="auto">
                <a:xfrm rot="-5400000">
                  <a:off x="5478676" y="4146130"/>
                  <a:ext cx="211165" cy="115470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5639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4185 h 63"/>
                    <a:gd name="T18" fmla="*/ 7855 w 107"/>
                    <a:gd name="T19" fmla="*/ 44511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9"/>
                        <a:pt x="36" y="21"/>
                        <a:pt x="47" y="25"/>
                      </a:cubicBezTo>
                      <a:cubicBezTo>
                        <a:pt x="46" y="29"/>
                        <a:pt x="37" y="25"/>
                        <a:pt x="34" y="30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9"/>
                        <a:pt x="99" y="48"/>
                        <a:pt x="107" y="50"/>
                      </a:cubicBezTo>
                      <a:cubicBezTo>
                        <a:pt x="104" y="50"/>
                        <a:pt x="77" y="52"/>
                        <a:pt x="74" y="54"/>
                      </a:cubicBezTo>
                      <a:cubicBezTo>
                        <a:pt x="71" y="57"/>
                        <a:pt x="68" y="60"/>
                        <a:pt x="68" y="63"/>
                      </a:cubicBezTo>
                      <a:cubicBezTo>
                        <a:pt x="60" y="62"/>
                        <a:pt x="53" y="56"/>
                        <a:pt x="45" y="52"/>
                      </a:cubicBezTo>
                      <a:cubicBezTo>
                        <a:pt x="38" y="49"/>
                        <a:pt x="29" y="44"/>
                        <a:pt x="23" y="40"/>
                      </a:cubicBezTo>
                      <a:cubicBezTo>
                        <a:pt x="16" y="35"/>
                        <a:pt x="9" y="30"/>
                        <a:pt x="4" y="24"/>
                      </a:cubicBezTo>
                      <a:cubicBezTo>
                        <a:pt x="1" y="18"/>
                        <a:pt x="0" y="6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Freeform 25"/>
                <p:cNvSpPr>
                  <a:spLocks/>
                </p:cNvSpPr>
                <p:nvPr/>
              </p:nvSpPr>
              <p:spPr bwMode="auto">
                <a:xfrm rot="-5400000">
                  <a:off x="5583992" y="4087528"/>
                  <a:ext cx="149244" cy="43738"/>
                </a:xfrm>
                <a:custGeom>
                  <a:avLst/>
                  <a:gdLst>
                    <a:gd name="T0" fmla="*/ 0 w 77"/>
                    <a:gd name="T1" fmla="*/ 3750 h 23"/>
                    <a:gd name="T2" fmla="*/ 109482 w 77"/>
                    <a:gd name="T3" fmla="*/ 43120 h 23"/>
                    <a:gd name="T4" fmla="*/ 150538 w 77"/>
                    <a:gd name="T5" fmla="*/ 28122 h 23"/>
                    <a:gd name="T6" fmla="*/ 89932 w 77"/>
                    <a:gd name="T7" fmla="*/ 26247 h 23"/>
                    <a:gd name="T8" fmla="*/ 80157 w 77"/>
                    <a:gd name="T9" fmla="*/ 13123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Freeform 26"/>
                <p:cNvSpPr>
                  <a:spLocks/>
                </p:cNvSpPr>
                <p:nvPr/>
              </p:nvSpPr>
              <p:spPr bwMode="auto">
                <a:xfrm rot="-5400000">
                  <a:off x="5697394" y="3870725"/>
                  <a:ext cx="57157" cy="45488"/>
                </a:xfrm>
                <a:custGeom>
                  <a:avLst/>
                  <a:gdLst>
                    <a:gd name="T0" fmla="*/ 0 w 29"/>
                    <a:gd name="T1" fmla="*/ 29377 h 25"/>
                    <a:gd name="T2" fmla="*/ 29605 w 29"/>
                    <a:gd name="T3" fmla="*/ 42230 h 25"/>
                    <a:gd name="T4" fmla="*/ 51315 w 29"/>
                    <a:gd name="T5" fmla="*/ 14689 h 25"/>
                    <a:gd name="T6" fmla="*/ 17763 w 29"/>
                    <a:gd name="T7" fmla="*/ 31213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6" name="Freeform 27"/>
                <p:cNvSpPr>
                  <a:spLocks/>
                </p:cNvSpPr>
                <p:nvPr/>
              </p:nvSpPr>
              <p:spPr bwMode="auto">
                <a:xfrm rot="-5400000">
                  <a:off x="5351120" y="4144219"/>
                  <a:ext cx="214341" cy="122468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9577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8194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1"/>
                        <a:pt x="38" y="23"/>
                        <a:pt x="49" y="27"/>
                      </a:cubicBezTo>
                      <a:cubicBezTo>
                        <a:pt x="48" y="31"/>
                        <a:pt x="39" y="27"/>
                        <a:pt x="36" y="32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50"/>
                        <a:pt x="109" y="52"/>
                      </a:cubicBezTo>
                      <a:cubicBezTo>
                        <a:pt x="106" y="52"/>
                        <a:pt x="79" y="54"/>
                        <a:pt x="76" y="56"/>
                      </a:cubicBezTo>
                      <a:cubicBezTo>
                        <a:pt x="73" y="59"/>
                        <a:pt x="70" y="62"/>
                        <a:pt x="70" y="65"/>
                      </a:cubicBezTo>
                      <a:cubicBezTo>
                        <a:pt x="62" y="64"/>
                        <a:pt x="55" y="58"/>
                        <a:pt x="47" y="54"/>
                      </a:cubicBezTo>
                      <a:cubicBezTo>
                        <a:pt x="40" y="51"/>
                        <a:pt x="31" y="46"/>
                        <a:pt x="25" y="42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20"/>
                        <a:pt x="0" y="10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7" name="Freeform 28"/>
                <p:cNvSpPr>
                  <a:spLocks/>
                </p:cNvSpPr>
                <p:nvPr/>
              </p:nvSpPr>
              <p:spPr bwMode="auto">
                <a:xfrm rot="-5400000">
                  <a:off x="5447866" y="4075621"/>
                  <a:ext cx="173059" cy="4373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5824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8" name="Freeform 29"/>
                <p:cNvSpPr>
                  <a:spLocks/>
                </p:cNvSpPr>
                <p:nvPr/>
              </p:nvSpPr>
              <p:spPr bwMode="auto">
                <a:xfrm rot="-5400000">
                  <a:off x="5572300" y="3869851"/>
                  <a:ext cx="57157" cy="47237"/>
                </a:xfrm>
                <a:custGeom>
                  <a:avLst/>
                  <a:gdLst>
                    <a:gd name="T0" fmla="*/ 0 w 29"/>
                    <a:gd name="T1" fmla="*/ 29823 h 25"/>
                    <a:gd name="T2" fmla="*/ 29605 w 29"/>
                    <a:gd name="T3" fmla="*/ 42870 h 25"/>
                    <a:gd name="T4" fmla="*/ 51315 w 29"/>
                    <a:gd name="T5" fmla="*/ 14911 h 25"/>
                    <a:gd name="T6" fmla="*/ 17763 w 29"/>
                    <a:gd name="T7" fmla="*/ 31687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6"/>
                      </a:moveTo>
                      <a:cubicBezTo>
                        <a:pt x="2" y="17"/>
                        <a:pt x="14" y="22"/>
                        <a:pt x="15" y="23"/>
                      </a:cubicBezTo>
                      <a:cubicBezTo>
                        <a:pt x="16" y="25"/>
                        <a:pt x="29" y="17"/>
                        <a:pt x="26" y="8"/>
                      </a:cubicBezTo>
                      <a:cubicBezTo>
                        <a:pt x="24" y="0"/>
                        <a:pt x="22" y="20"/>
                        <a:pt x="9" y="1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9" name="Freeform 30"/>
                <p:cNvSpPr>
                  <a:spLocks/>
                </p:cNvSpPr>
                <p:nvPr/>
              </p:nvSpPr>
              <p:spPr bwMode="auto">
                <a:xfrm rot="-5400000">
                  <a:off x="5466114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2835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1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7"/>
                        <a:pt x="0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0" name="Freeform 31"/>
                <p:cNvSpPr>
                  <a:spLocks/>
                </p:cNvSpPr>
                <p:nvPr/>
              </p:nvSpPr>
              <p:spPr bwMode="auto">
                <a:xfrm rot="-5400000">
                  <a:off x="5516673" y="4089050"/>
                  <a:ext cx="12702" cy="27993"/>
                </a:xfrm>
                <a:custGeom>
                  <a:avLst/>
                  <a:gdLst>
                    <a:gd name="T0" fmla="*/ 3920 w 6"/>
                    <a:gd name="T1" fmla="*/ 0 h 15"/>
                    <a:gd name="T2" fmla="*/ 0 w 6"/>
                    <a:gd name="T3" fmla="*/ 27819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5">
                      <a:moveTo>
                        <a:pt x="2" y="0"/>
                      </a:moveTo>
                      <a:cubicBezTo>
                        <a:pt x="6" y="6"/>
                        <a:pt x="5" y="12"/>
                        <a:pt x="0" y="15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1" name="Freeform 32"/>
                <p:cNvSpPr>
                  <a:spLocks/>
                </p:cNvSpPr>
                <p:nvPr/>
              </p:nvSpPr>
              <p:spPr bwMode="auto">
                <a:xfrm rot="-5400000">
                  <a:off x="5546446" y="3984586"/>
                  <a:ext cx="47631" cy="20995"/>
                </a:xfrm>
                <a:custGeom>
                  <a:avLst/>
                  <a:gdLst>
                    <a:gd name="T0" fmla="*/ 0 w 24"/>
                    <a:gd name="T1" fmla="*/ 16692 h 12"/>
                    <a:gd name="T2" fmla="*/ 29402 w 24"/>
                    <a:gd name="T3" fmla="*/ 22256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2983 h 12"/>
                    <a:gd name="T12" fmla="*/ 9801 w 24"/>
                    <a:gd name="T13" fmla="*/ 12983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9"/>
                      </a:moveTo>
                      <a:cubicBezTo>
                        <a:pt x="5" y="10"/>
                        <a:pt x="10" y="12"/>
                        <a:pt x="15" y="12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10" y="7"/>
                        <a:pt x="7" y="7"/>
                        <a:pt x="5" y="7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2" name="Freeform 33"/>
                <p:cNvSpPr>
                  <a:spLocks/>
                </p:cNvSpPr>
                <p:nvPr/>
              </p:nvSpPr>
              <p:spPr bwMode="auto">
                <a:xfrm rot="-5400000">
                  <a:off x="5033416" y="4145256"/>
                  <a:ext cx="211165" cy="117219"/>
                </a:xfrm>
                <a:custGeom>
                  <a:avLst/>
                  <a:gdLst>
                    <a:gd name="T0" fmla="*/ 21602 w 107"/>
                    <a:gd name="T1" fmla="*/ 0 h 63"/>
                    <a:gd name="T2" fmla="*/ 92298 w 107"/>
                    <a:gd name="T3" fmla="*/ 46366 h 63"/>
                    <a:gd name="T4" fmla="*/ 66769 w 107"/>
                    <a:gd name="T5" fmla="*/ 53784 h 63"/>
                    <a:gd name="T6" fmla="*/ 106045 w 107"/>
                    <a:gd name="T7" fmla="*/ 89022 h 63"/>
                    <a:gd name="T8" fmla="*/ 210126 w 107"/>
                    <a:gd name="T9" fmla="*/ 92732 h 63"/>
                    <a:gd name="T10" fmla="*/ 145321 w 107"/>
                    <a:gd name="T11" fmla="*/ 100150 h 63"/>
                    <a:gd name="T12" fmla="*/ 133538 w 107"/>
                    <a:gd name="T13" fmla="*/ 116842 h 63"/>
                    <a:gd name="T14" fmla="*/ 88371 w 107"/>
                    <a:gd name="T15" fmla="*/ 96441 h 63"/>
                    <a:gd name="T16" fmla="*/ 45167 w 107"/>
                    <a:gd name="T17" fmla="*/ 72331 h 63"/>
                    <a:gd name="T18" fmla="*/ 7855 w 107"/>
                    <a:gd name="T19" fmla="*/ 42657 h 63"/>
                    <a:gd name="T20" fmla="*/ 7855 w 107"/>
                    <a:gd name="T21" fmla="*/ 0 h 6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7" h="63">
                      <a:moveTo>
                        <a:pt x="11" y="0"/>
                      </a:moveTo>
                      <a:cubicBezTo>
                        <a:pt x="9" y="18"/>
                        <a:pt x="36" y="20"/>
                        <a:pt x="47" y="25"/>
                      </a:cubicBezTo>
                      <a:cubicBezTo>
                        <a:pt x="46" y="29"/>
                        <a:pt x="37" y="25"/>
                        <a:pt x="34" y="29"/>
                      </a:cubicBezTo>
                      <a:cubicBezTo>
                        <a:pt x="32" y="35"/>
                        <a:pt x="47" y="48"/>
                        <a:pt x="54" y="48"/>
                      </a:cubicBezTo>
                      <a:cubicBezTo>
                        <a:pt x="63" y="48"/>
                        <a:pt x="99" y="47"/>
                        <a:pt x="107" y="50"/>
                      </a:cubicBezTo>
                      <a:cubicBezTo>
                        <a:pt x="104" y="49"/>
                        <a:pt x="77" y="52"/>
                        <a:pt x="74" y="54"/>
                      </a:cubicBezTo>
                      <a:cubicBezTo>
                        <a:pt x="71" y="57"/>
                        <a:pt x="68" y="59"/>
                        <a:pt x="68" y="63"/>
                      </a:cubicBezTo>
                      <a:cubicBezTo>
                        <a:pt x="60" y="61"/>
                        <a:pt x="53" y="56"/>
                        <a:pt x="45" y="52"/>
                      </a:cubicBezTo>
                      <a:cubicBezTo>
                        <a:pt x="38" y="48"/>
                        <a:pt x="29" y="44"/>
                        <a:pt x="23" y="39"/>
                      </a:cubicBezTo>
                      <a:cubicBezTo>
                        <a:pt x="16" y="35"/>
                        <a:pt x="9" y="29"/>
                        <a:pt x="4" y="23"/>
                      </a:cubicBezTo>
                      <a:cubicBezTo>
                        <a:pt x="1" y="18"/>
                        <a:pt x="0" y="5"/>
                        <a:pt x="4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3" name="Freeform 34"/>
                <p:cNvSpPr>
                  <a:spLocks/>
                </p:cNvSpPr>
                <p:nvPr/>
              </p:nvSpPr>
              <p:spPr bwMode="auto">
                <a:xfrm rot="-5400000">
                  <a:off x="5136981" y="4088403"/>
                  <a:ext cx="149244" cy="41989"/>
                </a:xfrm>
                <a:custGeom>
                  <a:avLst/>
                  <a:gdLst>
                    <a:gd name="T0" fmla="*/ 0 w 77"/>
                    <a:gd name="T1" fmla="*/ 3689 h 23"/>
                    <a:gd name="T2" fmla="*/ 109482 w 77"/>
                    <a:gd name="T3" fmla="*/ 42425 h 23"/>
                    <a:gd name="T4" fmla="*/ 150538 w 77"/>
                    <a:gd name="T5" fmla="*/ 27668 h 23"/>
                    <a:gd name="T6" fmla="*/ 89932 w 77"/>
                    <a:gd name="T7" fmla="*/ 27668 h 23"/>
                    <a:gd name="T8" fmla="*/ 80157 w 77"/>
                    <a:gd name="T9" fmla="*/ 12912 h 23"/>
                    <a:gd name="T10" fmla="*/ 11730 w 77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4" name="Freeform 35"/>
                <p:cNvSpPr>
                  <a:spLocks/>
                </p:cNvSpPr>
                <p:nvPr/>
              </p:nvSpPr>
              <p:spPr bwMode="auto">
                <a:xfrm rot="-5400000">
                  <a:off x="5250383" y="3869851"/>
                  <a:ext cx="57157" cy="47237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5" name="Freeform 36"/>
                <p:cNvSpPr>
                  <a:spLocks/>
                </p:cNvSpPr>
                <p:nvPr/>
              </p:nvSpPr>
              <p:spPr bwMode="auto">
                <a:xfrm rot="-5400000">
                  <a:off x="4905860" y="4145094"/>
                  <a:ext cx="214341" cy="120719"/>
                </a:xfrm>
                <a:custGeom>
                  <a:avLst/>
                  <a:gdLst>
                    <a:gd name="T0" fmla="*/ 25529 w 109"/>
                    <a:gd name="T1" fmla="*/ 3724 h 65"/>
                    <a:gd name="T2" fmla="*/ 96223 w 109"/>
                    <a:gd name="T3" fmla="*/ 50268 h 65"/>
                    <a:gd name="T4" fmla="*/ 70694 w 109"/>
                    <a:gd name="T5" fmla="*/ 57715 h 65"/>
                    <a:gd name="T6" fmla="*/ 109969 w 109"/>
                    <a:gd name="T7" fmla="*/ 93088 h 65"/>
                    <a:gd name="T8" fmla="*/ 214047 w 109"/>
                    <a:gd name="T9" fmla="*/ 96812 h 65"/>
                    <a:gd name="T10" fmla="*/ 149244 w 109"/>
                    <a:gd name="T11" fmla="*/ 104259 h 65"/>
                    <a:gd name="T12" fmla="*/ 137461 w 109"/>
                    <a:gd name="T13" fmla="*/ 121015 h 65"/>
                    <a:gd name="T14" fmla="*/ 92295 w 109"/>
                    <a:gd name="T15" fmla="*/ 100536 h 65"/>
                    <a:gd name="T16" fmla="*/ 49093 w 109"/>
                    <a:gd name="T17" fmla="*/ 76333 h 65"/>
                    <a:gd name="T18" fmla="*/ 15710 w 109"/>
                    <a:gd name="T19" fmla="*/ 46544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6" name="Freeform 37"/>
                <p:cNvSpPr>
                  <a:spLocks/>
                </p:cNvSpPr>
                <p:nvPr/>
              </p:nvSpPr>
              <p:spPr bwMode="auto">
                <a:xfrm rot="-5400000">
                  <a:off x="5000857" y="4076496"/>
                  <a:ext cx="173059" cy="41989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7" name="Freeform 38"/>
                <p:cNvSpPr>
                  <a:spLocks/>
                </p:cNvSpPr>
                <p:nvPr/>
              </p:nvSpPr>
              <p:spPr bwMode="auto">
                <a:xfrm rot="-5400000">
                  <a:off x="5125291" y="3870725"/>
                  <a:ext cx="57157" cy="45488"/>
                </a:xfrm>
                <a:custGeom>
                  <a:avLst/>
                  <a:gdLst>
                    <a:gd name="T0" fmla="*/ 0 w 29"/>
                    <a:gd name="T1" fmla="*/ 31687 h 25"/>
                    <a:gd name="T2" fmla="*/ 29605 w 29"/>
                    <a:gd name="T3" fmla="*/ 44734 h 25"/>
                    <a:gd name="T4" fmla="*/ 51315 w 29"/>
                    <a:gd name="T5" fmla="*/ 16775 h 25"/>
                    <a:gd name="T6" fmla="*/ 17763 w 29"/>
                    <a:gd name="T7" fmla="*/ 33551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9" h="25">
                      <a:moveTo>
                        <a:pt x="0" y="17"/>
                      </a:moveTo>
                      <a:cubicBezTo>
                        <a:pt x="2" y="17"/>
                        <a:pt x="14" y="22"/>
                        <a:pt x="15" y="24"/>
                      </a:cubicBezTo>
                      <a:cubicBezTo>
                        <a:pt x="16" y="25"/>
                        <a:pt x="29" y="17"/>
                        <a:pt x="26" y="9"/>
                      </a:cubicBezTo>
                      <a:cubicBezTo>
                        <a:pt x="24" y="0"/>
                        <a:pt x="22" y="21"/>
                        <a:pt x="9" y="18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8" name="Freeform 39"/>
                <p:cNvSpPr>
                  <a:spLocks/>
                </p:cNvSpPr>
                <p:nvPr/>
              </p:nvSpPr>
              <p:spPr bwMode="auto">
                <a:xfrm rot="-5400000">
                  <a:off x="5020853" y="4194244"/>
                  <a:ext cx="33342" cy="19244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9" name="Freeform 40"/>
                <p:cNvSpPr>
                  <a:spLocks/>
                </p:cNvSpPr>
                <p:nvPr/>
              </p:nvSpPr>
              <p:spPr bwMode="auto">
                <a:xfrm rot="-5400000">
                  <a:off x="5071414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6428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0" name="Freeform 41"/>
                <p:cNvSpPr>
                  <a:spLocks/>
                </p:cNvSpPr>
                <p:nvPr/>
              </p:nvSpPr>
              <p:spPr bwMode="auto">
                <a:xfrm rot="-5400000">
                  <a:off x="5101186" y="3983711"/>
                  <a:ext cx="47631" cy="22745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1" name="Freeform 45"/>
                <p:cNvSpPr>
                  <a:spLocks/>
                </p:cNvSpPr>
                <p:nvPr/>
              </p:nvSpPr>
              <p:spPr bwMode="auto">
                <a:xfrm rot="-5400000">
                  <a:off x="6243390" y="4145969"/>
                  <a:ext cx="214341" cy="118969"/>
                </a:xfrm>
                <a:custGeom>
                  <a:avLst/>
                  <a:gdLst>
                    <a:gd name="T0" fmla="*/ 25529 w 109"/>
                    <a:gd name="T1" fmla="*/ 3702 h 65"/>
                    <a:gd name="T2" fmla="*/ 96223 w 109"/>
                    <a:gd name="T3" fmla="*/ 49979 h 65"/>
                    <a:gd name="T4" fmla="*/ 70694 w 109"/>
                    <a:gd name="T5" fmla="*/ 57383 h 65"/>
                    <a:gd name="T6" fmla="*/ 109969 w 109"/>
                    <a:gd name="T7" fmla="*/ 92553 h 65"/>
                    <a:gd name="T8" fmla="*/ 214047 w 109"/>
                    <a:gd name="T9" fmla="*/ 96255 h 65"/>
                    <a:gd name="T10" fmla="*/ 149244 w 109"/>
                    <a:gd name="T11" fmla="*/ 103659 h 65"/>
                    <a:gd name="T12" fmla="*/ 137461 w 109"/>
                    <a:gd name="T13" fmla="*/ 120319 h 65"/>
                    <a:gd name="T14" fmla="*/ 92295 w 109"/>
                    <a:gd name="T15" fmla="*/ 99957 h 65"/>
                    <a:gd name="T16" fmla="*/ 49093 w 109"/>
                    <a:gd name="T17" fmla="*/ 75894 h 65"/>
                    <a:gd name="T18" fmla="*/ 15710 w 109"/>
                    <a:gd name="T19" fmla="*/ 46277 h 65"/>
                    <a:gd name="T20" fmla="*/ 19637 w 109"/>
                    <a:gd name="T21" fmla="*/ 0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9" h="65">
                      <a:moveTo>
                        <a:pt x="13" y="2"/>
                      </a:moveTo>
                      <a:cubicBezTo>
                        <a:pt x="11" y="20"/>
                        <a:pt x="38" y="22"/>
                        <a:pt x="49" y="27"/>
                      </a:cubicBezTo>
                      <a:cubicBezTo>
                        <a:pt x="48" y="31"/>
                        <a:pt x="39" y="27"/>
                        <a:pt x="36" y="31"/>
                      </a:cubicBezTo>
                      <a:cubicBezTo>
                        <a:pt x="34" y="37"/>
                        <a:pt x="49" y="50"/>
                        <a:pt x="56" y="50"/>
                      </a:cubicBezTo>
                      <a:cubicBezTo>
                        <a:pt x="65" y="50"/>
                        <a:pt x="101" y="49"/>
                        <a:pt x="109" y="52"/>
                      </a:cubicBezTo>
                      <a:cubicBezTo>
                        <a:pt x="106" y="51"/>
                        <a:pt x="79" y="54"/>
                        <a:pt x="76" y="56"/>
                      </a:cubicBezTo>
                      <a:cubicBezTo>
                        <a:pt x="73" y="59"/>
                        <a:pt x="70" y="61"/>
                        <a:pt x="70" y="65"/>
                      </a:cubicBezTo>
                      <a:cubicBezTo>
                        <a:pt x="62" y="63"/>
                        <a:pt x="55" y="58"/>
                        <a:pt x="47" y="54"/>
                      </a:cubicBezTo>
                      <a:cubicBezTo>
                        <a:pt x="40" y="50"/>
                        <a:pt x="31" y="46"/>
                        <a:pt x="25" y="41"/>
                      </a:cubicBezTo>
                      <a:cubicBezTo>
                        <a:pt x="18" y="37"/>
                        <a:pt x="12" y="31"/>
                        <a:pt x="8" y="25"/>
                      </a:cubicBezTo>
                      <a:cubicBezTo>
                        <a:pt x="4" y="19"/>
                        <a:pt x="0" y="9"/>
                        <a:pt x="10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2" name="Freeform 46"/>
                <p:cNvSpPr>
                  <a:spLocks/>
                </p:cNvSpPr>
                <p:nvPr/>
              </p:nvSpPr>
              <p:spPr bwMode="auto">
                <a:xfrm rot="-5400000">
                  <a:off x="6338387" y="4075621"/>
                  <a:ext cx="173059" cy="43738"/>
                </a:xfrm>
                <a:custGeom>
                  <a:avLst/>
                  <a:gdLst>
                    <a:gd name="T0" fmla="*/ 0 w 89"/>
                    <a:gd name="T1" fmla="*/ 3689 h 23"/>
                    <a:gd name="T2" fmla="*/ 109521 w 89"/>
                    <a:gd name="T3" fmla="*/ 42425 h 23"/>
                    <a:gd name="T4" fmla="*/ 174060 w 89"/>
                    <a:gd name="T5" fmla="*/ 40580 h 23"/>
                    <a:gd name="T6" fmla="*/ 89964 w 89"/>
                    <a:gd name="T7" fmla="*/ 27668 h 23"/>
                    <a:gd name="T8" fmla="*/ 80185 w 89"/>
                    <a:gd name="T9" fmla="*/ 12912 h 23"/>
                    <a:gd name="T10" fmla="*/ 11734 w 89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9" h="23">
                      <a:moveTo>
                        <a:pt x="0" y="2"/>
                      </a:moveTo>
                      <a:cubicBezTo>
                        <a:pt x="9" y="6"/>
                        <a:pt x="56" y="23"/>
                        <a:pt x="56" y="23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17" y="9"/>
                        <a:pt x="6" y="0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3" name="Freeform 48"/>
                <p:cNvSpPr>
                  <a:spLocks/>
                </p:cNvSpPr>
                <p:nvPr/>
              </p:nvSpPr>
              <p:spPr bwMode="auto">
                <a:xfrm rot="-5400000">
                  <a:off x="6358383" y="4193369"/>
                  <a:ext cx="33342" cy="20995"/>
                </a:xfrm>
                <a:custGeom>
                  <a:avLst/>
                  <a:gdLst>
                    <a:gd name="T0" fmla="*/ 3874 w 17"/>
                    <a:gd name="T1" fmla="*/ 18335 h 11"/>
                    <a:gd name="T2" fmla="*/ 21308 w 17"/>
                    <a:gd name="T3" fmla="*/ 16502 h 11"/>
                    <a:gd name="T4" fmla="*/ 27119 w 17"/>
                    <a:gd name="T5" fmla="*/ 0 h 11"/>
                    <a:gd name="T6" fmla="*/ 0 w 17"/>
                    <a:gd name="T7" fmla="*/ 1100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1">
                      <a:moveTo>
                        <a:pt x="2" y="10"/>
                      </a:moveTo>
                      <a:cubicBezTo>
                        <a:pt x="5" y="11"/>
                        <a:pt x="8" y="10"/>
                        <a:pt x="11" y="9"/>
                      </a:cubicBezTo>
                      <a:cubicBezTo>
                        <a:pt x="13" y="8"/>
                        <a:pt x="17" y="3"/>
                        <a:pt x="14" y="0"/>
                      </a:cubicBezTo>
                      <a:cubicBezTo>
                        <a:pt x="13" y="7"/>
                        <a:pt x="6" y="6"/>
                        <a:pt x="0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4" name="Freeform 49"/>
                <p:cNvSpPr>
                  <a:spLocks/>
                </p:cNvSpPr>
                <p:nvPr/>
              </p:nvSpPr>
              <p:spPr bwMode="auto">
                <a:xfrm rot="-5400000">
                  <a:off x="6408069" y="4089924"/>
                  <a:ext cx="12702" cy="26244"/>
                </a:xfrm>
                <a:custGeom>
                  <a:avLst/>
                  <a:gdLst>
                    <a:gd name="T0" fmla="*/ 3920 w 6"/>
                    <a:gd name="T1" fmla="*/ 0 h 14"/>
                    <a:gd name="T2" fmla="*/ 0 w 6"/>
                    <a:gd name="T3" fmla="*/ 25733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14">
                      <a:moveTo>
                        <a:pt x="2" y="0"/>
                      </a:moveTo>
                      <a:cubicBezTo>
                        <a:pt x="6" y="5"/>
                        <a:pt x="5" y="11"/>
                        <a:pt x="0" y="14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5" name="Freeform 50"/>
                <p:cNvSpPr>
                  <a:spLocks/>
                </p:cNvSpPr>
                <p:nvPr/>
              </p:nvSpPr>
              <p:spPr bwMode="auto">
                <a:xfrm rot="-5400000">
                  <a:off x="6439591" y="3983711"/>
                  <a:ext cx="47631" cy="22744"/>
                </a:xfrm>
                <a:custGeom>
                  <a:avLst/>
                  <a:gdLst>
                    <a:gd name="T0" fmla="*/ 0 w 24"/>
                    <a:gd name="T1" fmla="*/ 14837 h 12"/>
                    <a:gd name="T2" fmla="*/ 29402 w 24"/>
                    <a:gd name="T3" fmla="*/ 20401 h 12"/>
                    <a:gd name="T4" fmla="*/ 45083 w 24"/>
                    <a:gd name="T5" fmla="*/ 16692 h 12"/>
                    <a:gd name="T6" fmla="*/ 43123 w 24"/>
                    <a:gd name="T7" fmla="*/ 0 h 12"/>
                    <a:gd name="T8" fmla="*/ 33322 w 24"/>
                    <a:gd name="T9" fmla="*/ 11128 h 12"/>
                    <a:gd name="T10" fmla="*/ 25482 w 24"/>
                    <a:gd name="T11" fmla="*/ 11128 h 12"/>
                    <a:gd name="T12" fmla="*/ 9801 w 24"/>
                    <a:gd name="T13" fmla="*/ 11128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12">
                      <a:moveTo>
                        <a:pt x="0" y="8"/>
                      </a:moveTo>
                      <a:cubicBezTo>
                        <a:pt x="5" y="10"/>
                        <a:pt x="10" y="11"/>
                        <a:pt x="15" y="11"/>
                      </a:cubicBezTo>
                      <a:cubicBezTo>
                        <a:pt x="18" y="12"/>
                        <a:pt x="21" y="12"/>
                        <a:pt x="23" y="9"/>
                      </a:cubicBezTo>
                      <a:cubicBezTo>
                        <a:pt x="24" y="7"/>
                        <a:pt x="24" y="2"/>
                        <a:pt x="22" y="0"/>
                      </a:cubicBezTo>
                      <a:cubicBezTo>
                        <a:pt x="20" y="2"/>
                        <a:pt x="22" y="5"/>
                        <a:pt x="17" y="6"/>
                      </a:cubicBezTo>
                      <a:cubicBezTo>
                        <a:pt x="16" y="6"/>
                        <a:pt x="14" y="6"/>
                        <a:pt x="13" y="6"/>
                      </a:cubicBezTo>
                      <a:cubicBezTo>
                        <a:pt x="10" y="6"/>
                        <a:pt x="7" y="7"/>
                        <a:pt x="5" y="6"/>
                      </a:cubicBezTo>
                    </a:path>
                  </a:pathLst>
                </a:custGeom>
                <a:solidFill>
                  <a:srgbClr val="106D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6" name="Freeform 52"/>
                <p:cNvSpPr>
                  <a:spLocks/>
                </p:cNvSpPr>
                <p:nvPr/>
              </p:nvSpPr>
              <p:spPr bwMode="auto">
                <a:xfrm rot="-5400000">
                  <a:off x="5887222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7" name="Freeform 53"/>
                <p:cNvSpPr>
                  <a:spLocks/>
                </p:cNvSpPr>
                <p:nvPr/>
              </p:nvSpPr>
              <p:spPr bwMode="auto">
                <a:xfrm rot="-5400000">
                  <a:off x="585292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Freeform 54"/>
                <p:cNvSpPr>
                  <a:spLocks/>
                </p:cNvSpPr>
                <p:nvPr/>
              </p:nvSpPr>
              <p:spPr bwMode="auto">
                <a:xfrm rot="-5400000">
                  <a:off x="5862929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Freeform 55"/>
                <p:cNvSpPr>
                  <a:spLocks/>
                </p:cNvSpPr>
                <p:nvPr/>
              </p:nvSpPr>
              <p:spPr bwMode="auto">
                <a:xfrm rot="-5400000">
                  <a:off x="5895481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0" name="Freeform 56"/>
                <p:cNvSpPr>
                  <a:spLocks/>
                </p:cNvSpPr>
                <p:nvPr/>
              </p:nvSpPr>
              <p:spPr bwMode="auto">
                <a:xfrm rot="-5400000">
                  <a:off x="6011302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Freeform 57"/>
                <p:cNvSpPr>
                  <a:spLocks/>
                </p:cNvSpPr>
                <p:nvPr/>
              </p:nvSpPr>
              <p:spPr bwMode="auto">
                <a:xfrm rot="-5400000">
                  <a:off x="5931520" y="4043249"/>
                  <a:ext cx="154008" cy="22744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Freeform 58"/>
                <p:cNvSpPr>
                  <a:spLocks/>
                </p:cNvSpPr>
                <p:nvPr/>
              </p:nvSpPr>
              <p:spPr bwMode="auto">
                <a:xfrm rot="-5400000">
                  <a:off x="5969783" y="3953626"/>
                  <a:ext cx="166709" cy="2099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2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Freeform 59"/>
                <p:cNvSpPr>
                  <a:spLocks/>
                </p:cNvSpPr>
                <p:nvPr/>
              </p:nvSpPr>
              <p:spPr bwMode="auto">
                <a:xfrm rot="-5400000">
                  <a:off x="6058140" y="3959814"/>
                  <a:ext cx="80972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Freeform 60"/>
                <p:cNvSpPr>
                  <a:spLocks/>
                </p:cNvSpPr>
                <p:nvPr/>
              </p:nvSpPr>
              <p:spPr bwMode="auto">
                <a:xfrm rot="-5400000">
                  <a:off x="5909766" y="4144944"/>
                  <a:ext cx="104789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Freeform 61"/>
                <p:cNvSpPr>
                  <a:spLocks/>
                </p:cNvSpPr>
                <p:nvPr/>
              </p:nvSpPr>
              <p:spPr bwMode="auto">
                <a:xfrm rot="-5400000">
                  <a:off x="5910325" y="4061038"/>
                  <a:ext cx="287374" cy="1574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Freeform 62"/>
                <p:cNvSpPr>
                  <a:spLocks/>
                </p:cNvSpPr>
                <p:nvPr/>
              </p:nvSpPr>
              <p:spPr bwMode="auto">
                <a:xfrm rot="-5400000">
                  <a:off x="5862375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Freeform 63"/>
                <p:cNvSpPr>
                  <a:spLocks/>
                </p:cNvSpPr>
                <p:nvPr/>
              </p:nvSpPr>
              <p:spPr bwMode="auto">
                <a:xfrm rot="-5400000">
                  <a:off x="6022416" y="4019676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Freeform 64"/>
                <p:cNvSpPr>
                  <a:spLocks/>
                </p:cNvSpPr>
                <p:nvPr/>
              </p:nvSpPr>
              <p:spPr bwMode="auto">
                <a:xfrm rot="-5400000">
                  <a:off x="5891978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Freeform 65"/>
                <p:cNvSpPr>
                  <a:spLocks/>
                </p:cNvSpPr>
                <p:nvPr/>
              </p:nvSpPr>
              <p:spPr bwMode="auto">
                <a:xfrm rot="-5400000">
                  <a:off x="5887222" y="4036186"/>
                  <a:ext cx="331830" cy="2099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Freeform 66"/>
                <p:cNvSpPr>
                  <a:spLocks/>
                </p:cNvSpPr>
                <p:nvPr/>
              </p:nvSpPr>
              <p:spPr bwMode="auto">
                <a:xfrm rot="-5400000">
                  <a:off x="5852929" y="4121840"/>
                  <a:ext cx="311190" cy="22744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Freeform 67"/>
                <p:cNvSpPr>
                  <a:spLocks/>
                </p:cNvSpPr>
                <p:nvPr/>
              </p:nvSpPr>
              <p:spPr bwMode="auto">
                <a:xfrm rot="-5400000">
                  <a:off x="5862929" y="4191781"/>
                  <a:ext cx="198463" cy="2099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2" name="Freeform 68"/>
                <p:cNvSpPr>
                  <a:spLocks/>
                </p:cNvSpPr>
                <p:nvPr/>
              </p:nvSpPr>
              <p:spPr bwMode="auto">
                <a:xfrm rot="-5400000">
                  <a:off x="5895481" y="4206152"/>
                  <a:ext cx="47631" cy="19244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3" name="Freeform 69"/>
                <p:cNvSpPr>
                  <a:spLocks/>
                </p:cNvSpPr>
                <p:nvPr/>
              </p:nvSpPr>
              <p:spPr bwMode="auto">
                <a:xfrm rot="-5400000">
                  <a:off x="6011302" y="4006652"/>
                  <a:ext cx="174648" cy="24494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4" name="Freeform 70"/>
                <p:cNvSpPr>
                  <a:spLocks/>
                </p:cNvSpPr>
                <p:nvPr/>
              </p:nvSpPr>
              <p:spPr bwMode="auto">
                <a:xfrm rot="-5400000">
                  <a:off x="5441962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5" name="Freeform 71"/>
                <p:cNvSpPr>
                  <a:spLocks/>
                </p:cNvSpPr>
                <p:nvPr/>
              </p:nvSpPr>
              <p:spPr bwMode="auto">
                <a:xfrm rot="-5400000">
                  <a:off x="5407669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6" name="Freeform 72"/>
                <p:cNvSpPr>
                  <a:spLocks/>
                </p:cNvSpPr>
                <p:nvPr/>
              </p:nvSpPr>
              <p:spPr bwMode="auto">
                <a:xfrm rot="-5400000">
                  <a:off x="5417669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7" name="Freeform 73"/>
                <p:cNvSpPr>
                  <a:spLocks/>
                </p:cNvSpPr>
                <p:nvPr/>
              </p:nvSpPr>
              <p:spPr bwMode="auto">
                <a:xfrm rot="-5400000">
                  <a:off x="5450221" y="4207026"/>
                  <a:ext cx="47631" cy="17495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8" name="Freeform 74"/>
                <p:cNvSpPr>
                  <a:spLocks/>
                </p:cNvSpPr>
                <p:nvPr/>
              </p:nvSpPr>
              <p:spPr bwMode="auto">
                <a:xfrm rot="-5400000">
                  <a:off x="5566041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9" name="Freeform 75"/>
                <p:cNvSpPr>
                  <a:spLocks/>
                </p:cNvSpPr>
                <p:nvPr/>
              </p:nvSpPr>
              <p:spPr bwMode="auto">
                <a:xfrm rot="-5400000">
                  <a:off x="5486260" y="4044124"/>
                  <a:ext cx="154008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6" y="12"/>
                        <a:pt x="79" y="10"/>
                        <a:pt x="79" y="6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0" name="Freeform 76"/>
                <p:cNvSpPr>
                  <a:spLocks/>
                </p:cNvSpPr>
                <p:nvPr/>
              </p:nvSpPr>
              <p:spPr bwMode="auto">
                <a:xfrm rot="-5400000">
                  <a:off x="5524522" y="3952751"/>
                  <a:ext cx="166709" cy="22745"/>
                </a:xfrm>
                <a:custGeom>
                  <a:avLst/>
                  <a:gdLst>
                    <a:gd name="T0" fmla="*/ 0 w 85"/>
                    <a:gd name="T1" fmla="*/ 0 h 12"/>
                    <a:gd name="T2" fmla="*/ 0 w 85"/>
                    <a:gd name="T3" fmla="*/ 22256 h 12"/>
                    <a:gd name="T4" fmla="*/ 155215 w 85"/>
                    <a:gd name="T5" fmla="*/ 22256 h 12"/>
                    <a:gd name="T6" fmla="*/ 167004 w 85"/>
                    <a:gd name="T7" fmla="*/ 11128 h 12"/>
                    <a:gd name="T8" fmla="*/ 155215 w 85"/>
                    <a:gd name="T9" fmla="*/ 0 h 12"/>
                    <a:gd name="T10" fmla="*/ 0 w 85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2" y="12"/>
                        <a:pt x="85" y="9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1" name="Freeform 77"/>
                <p:cNvSpPr>
                  <a:spLocks/>
                </p:cNvSpPr>
                <p:nvPr/>
              </p:nvSpPr>
              <p:spPr bwMode="auto">
                <a:xfrm rot="-5400000">
                  <a:off x="5612879" y="3960689"/>
                  <a:ext cx="80972" cy="22745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51 w 41"/>
                    <a:gd name="T5" fmla="*/ 23647 h 13"/>
                    <a:gd name="T6" fmla="*/ 79974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2" name="Freeform 78"/>
                <p:cNvSpPr>
                  <a:spLocks/>
                </p:cNvSpPr>
                <p:nvPr/>
              </p:nvSpPr>
              <p:spPr bwMode="auto">
                <a:xfrm rot="-5400000">
                  <a:off x="5464506" y="4144069"/>
                  <a:ext cx="104789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4086 w 54"/>
                    <a:gd name="T3" fmla="*/ 22256 h 12"/>
                    <a:gd name="T4" fmla="*/ 105847 w 54"/>
                    <a:gd name="T5" fmla="*/ 11128 h 12"/>
                    <a:gd name="T6" fmla="*/ 9408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1" y="12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3" name="Freeform 79"/>
                <p:cNvSpPr>
                  <a:spLocks/>
                </p:cNvSpPr>
                <p:nvPr/>
              </p:nvSpPr>
              <p:spPr bwMode="auto">
                <a:xfrm rot="-5400000">
                  <a:off x="5465065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3709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4" name="Freeform 80"/>
                <p:cNvSpPr>
                  <a:spLocks/>
                </p:cNvSpPr>
                <p:nvPr/>
              </p:nvSpPr>
              <p:spPr bwMode="auto">
                <a:xfrm rot="-5400000">
                  <a:off x="5417114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5564 h 9"/>
                    <a:gd name="T6" fmla="*/ 7841 w 148"/>
                    <a:gd name="T7" fmla="*/ 14837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3"/>
                      </a:cubicBezTo>
                      <a:cubicBezTo>
                        <a:pt x="27" y="4"/>
                        <a:pt x="4" y="5"/>
                        <a:pt x="4" y="8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5" name="Freeform 81"/>
                <p:cNvSpPr>
                  <a:spLocks/>
                </p:cNvSpPr>
                <p:nvPr/>
              </p:nvSpPr>
              <p:spPr bwMode="auto">
                <a:xfrm rot="-5400000">
                  <a:off x="5577156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6" name="Freeform 82"/>
                <p:cNvSpPr>
                  <a:spLocks/>
                </p:cNvSpPr>
                <p:nvPr/>
              </p:nvSpPr>
              <p:spPr bwMode="auto">
                <a:xfrm rot="-5400000">
                  <a:off x="5445843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7" name="Freeform 83"/>
                <p:cNvSpPr>
                  <a:spLocks/>
                </p:cNvSpPr>
                <p:nvPr/>
              </p:nvSpPr>
              <p:spPr bwMode="auto">
                <a:xfrm rot="-5400000">
                  <a:off x="5441962" y="4035311"/>
                  <a:ext cx="331830" cy="22745"/>
                </a:xfrm>
                <a:custGeom>
                  <a:avLst/>
                  <a:gdLst>
                    <a:gd name="T0" fmla="*/ 164846 w 169"/>
                    <a:gd name="T1" fmla="*/ 0 h 12"/>
                    <a:gd name="T2" fmla="*/ 11775 w 169"/>
                    <a:gd name="T3" fmla="*/ 0 h 12"/>
                    <a:gd name="T4" fmla="*/ 0 w 169"/>
                    <a:gd name="T5" fmla="*/ 11128 h 12"/>
                    <a:gd name="T6" fmla="*/ 11775 w 169"/>
                    <a:gd name="T7" fmla="*/ 22256 h 12"/>
                    <a:gd name="T8" fmla="*/ 319880 w 169"/>
                    <a:gd name="T9" fmla="*/ 22256 h 12"/>
                    <a:gd name="T10" fmla="*/ 331655 w 169"/>
                    <a:gd name="T11" fmla="*/ 11128 h 12"/>
                    <a:gd name="T12" fmla="*/ 319880 w 169"/>
                    <a:gd name="T13" fmla="*/ 0 h 12"/>
                    <a:gd name="T14" fmla="*/ 164846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8" name="Freeform 84"/>
                <p:cNvSpPr>
                  <a:spLocks/>
                </p:cNvSpPr>
                <p:nvPr/>
              </p:nvSpPr>
              <p:spPr bwMode="auto">
                <a:xfrm rot="-5400000">
                  <a:off x="5407669" y="4122715"/>
                  <a:ext cx="311190" cy="20995"/>
                </a:xfrm>
                <a:custGeom>
                  <a:avLst/>
                  <a:gdLst>
                    <a:gd name="T0" fmla="*/ 157008 w 159"/>
                    <a:gd name="T1" fmla="*/ 0 h 12"/>
                    <a:gd name="T2" fmla="*/ 13738 w 159"/>
                    <a:gd name="T3" fmla="*/ 0 h 12"/>
                    <a:gd name="T4" fmla="*/ 0 w 159"/>
                    <a:gd name="T5" fmla="*/ 11128 h 12"/>
                    <a:gd name="T6" fmla="*/ 13738 w 159"/>
                    <a:gd name="T7" fmla="*/ 22256 h 12"/>
                    <a:gd name="T8" fmla="*/ 300278 w 159"/>
                    <a:gd name="T9" fmla="*/ 22256 h 12"/>
                    <a:gd name="T10" fmla="*/ 312054 w 159"/>
                    <a:gd name="T11" fmla="*/ 11128 h 12"/>
                    <a:gd name="T12" fmla="*/ 300278 w 159"/>
                    <a:gd name="T13" fmla="*/ 0 h 12"/>
                    <a:gd name="T14" fmla="*/ 157008 w 15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2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6" y="12"/>
                        <a:pt x="159" y="10"/>
                        <a:pt x="159" y="6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9" name="Freeform 85"/>
                <p:cNvSpPr>
                  <a:spLocks/>
                </p:cNvSpPr>
                <p:nvPr/>
              </p:nvSpPr>
              <p:spPr bwMode="auto">
                <a:xfrm rot="-5400000">
                  <a:off x="5417669" y="4190906"/>
                  <a:ext cx="198463" cy="22745"/>
                </a:xfrm>
                <a:custGeom>
                  <a:avLst/>
                  <a:gdLst>
                    <a:gd name="T0" fmla="*/ 186582 w 101"/>
                    <a:gd name="T1" fmla="*/ 0 h 12"/>
                    <a:gd name="T2" fmla="*/ 92309 w 101"/>
                    <a:gd name="T3" fmla="*/ 0 h 12"/>
                    <a:gd name="T4" fmla="*/ 23568 w 101"/>
                    <a:gd name="T5" fmla="*/ 0 h 12"/>
                    <a:gd name="T6" fmla="*/ 0 w 101"/>
                    <a:gd name="T7" fmla="*/ 22256 h 12"/>
                    <a:gd name="T8" fmla="*/ 186582 w 101"/>
                    <a:gd name="T9" fmla="*/ 22256 h 12"/>
                    <a:gd name="T10" fmla="*/ 198366 w 101"/>
                    <a:gd name="T11" fmla="*/ 11128 h 12"/>
                    <a:gd name="T12" fmla="*/ 186582 w 10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8" y="12"/>
                        <a:pt x="101" y="10"/>
                        <a:pt x="101" y="6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0" name="Freeform 86"/>
                <p:cNvSpPr>
                  <a:spLocks/>
                </p:cNvSpPr>
                <p:nvPr/>
              </p:nvSpPr>
              <p:spPr bwMode="auto">
                <a:xfrm rot="-5400000">
                  <a:off x="5450221" y="4207026"/>
                  <a:ext cx="47631" cy="17495"/>
                </a:xfrm>
                <a:custGeom>
                  <a:avLst/>
                  <a:gdLst>
                    <a:gd name="T0" fmla="*/ 0 w 24"/>
                    <a:gd name="T1" fmla="*/ 18778 h 10"/>
                    <a:gd name="T2" fmla="*/ 33322 w 24"/>
                    <a:gd name="T3" fmla="*/ 18778 h 10"/>
                    <a:gd name="T4" fmla="*/ 47043 w 24"/>
                    <a:gd name="T5" fmla="*/ 7511 h 10"/>
                    <a:gd name="T6" fmla="*/ 43123 w 24"/>
                    <a:gd name="T7" fmla="*/ 0 h 10"/>
                    <a:gd name="T8" fmla="*/ 0 w 24"/>
                    <a:gd name="T9" fmla="*/ 187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0">
                      <a:moveTo>
                        <a:pt x="0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21" y="10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3"/>
                        <a:pt x="7" y="7"/>
                        <a:pt x="0" y="1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1" name="Freeform 87"/>
                <p:cNvSpPr>
                  <a:spLocks/>
                </p:cNvSpPr>
                <p:nvPr/>
              </p:nvSpPr>
              <p:spPr bwMode="auto">
                <a:xfrm rot="-5400000">
                  <a:off x="5566041" y="4007527"/>
                  <a:ext cx="174648" cy="22745"/>
                </a:xfrm>
                <a:custGeom>
                  <a:avLst/>
                  <a:gdLst>
                    <a:gd name="T0" fmla="*/ 11734 w 89"/>
                    <a:gd name="T1" fmla="*/ 23647 h 13"/>
                    <a:gd name="T2" fmla="*/ 95831 w 89"/>
                    <a:gd name="T3" fmla="*/ 23647 h 13"/>
                    <a:gd name="T4" fmla="*/ 174060 w 89"/>
                    <a:gd name="T5" fmla="*/ 0 h 13"/>
                    <a:gd name="T6" fmla="*/ 115388 w 89"/>
                    <a:gd name="T7" fmla="*/ 0 h 13"/>
                    <a:gd name="T8" fmla="*/ 11734 w 89"/>
                    <a:gd name="T9" fmla="*/ 0 h 13"/>
                    <a:gd name="T10" fmla="*/ 0 w 89"/>
                    <a:gd name="T11" fmla="*/ 12733 h 13"/>
                    <a:gd name="T12" fmla="*/ 11734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2" name="Freeform 88"/>
                <p:cNvSpPr>
                  <a:spLocks/>
                </p:cNvSpPr>
                <p:nvPr/>
              </p:nvSpPr>
              <p:spPr bwMode="auto">
                <a:xfrm rot="-5400000">
                  <a:off x="5204817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3" name="Freeform 89"/>
                <p:cNvSpPr>
                  <a:spLocks/>
                </p:cNvSpPr>
                <p:nvPr/>
              </p:nvSpPr>
              <p:spPr bwMode="auto">
                <a:xfrm rot="-5400000">
                  <a:off x="5170524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4" name="Freeform 90"/>
                <p:cNvSpPr>
                  <a:spLocks/>
                </p:cNvSpPr>
                <p:nvPr/>
              </p:nvSpPr>
              <p:spPr bwMode="auto">
                <a:xfrm rot="-5400000">
                  <a:off x="5179811" y="3976648"/>
                  <a:ext cx="200051" cy="2099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5" name="Freeform 91"/>
                <p:cNvSpPr>
                  <a:spLocks/>
                </p:cNvSpPr>
                <p:nvPr/>
              </p:nvSpPr>
              <p:spPr bwMode="auto">
                <a:xfrm rot="-5400000">
                  <a:off x="5328978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6" name="Freeform 92"/>
                <p:cNvSpPr>
                  <a:spLocks/>
                </p:cNvSpPr>
                <p:nvPr/>
              </p:nvSpPr>
              <p:spPr bwMode="auto">
                <a:xfrm rot="-5400000">
                  <a:off x="5247527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7" name="Freeform 93"/>
                <p:cNvSpPr>
                  <a:spLocks/>
                </p:cNvSpPr>
                <p:nvPr/>
              </p:nvSpPr>
              <p:spPr bwMode="auto">
                <a:xfrm rot="-5400000">
                  <a:off x="5288171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8" name="Freeform 94"/>
                <p:cNvSpPr>
                  <a:spLocks/>
                </p:cNvSpPr>
                <p:nvPr/>
              </p:nvSpPr>
              <p:spPr bwMode="auto">
                <a:xfrm rot="-5400000">
                  <a:off x="5376609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9" name="Freeform 95"/>
                <p:cNvSpPr>
                  <a:spLocks/>
                </p:cNvSpPr>
                <p:nvPr/>
              </p:nvSpPr>
              <p:spPr bwMode="auto">
                <a:xfrm rot="-5400000">
                  <a:off x="5226649" y="3929810"/>
                  <a:ext cx="106376" cy="2099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0" name="Freeform 96"/>
                <p:cNvSpPr>
                  <a:spLocks/>
                </p:cNvSpPr>
                <p:nvPr/>
              </p:nvSpPr>
              <p:spPr bwMode="auto">
                <a:xfrm rot="-5400000">
                  <a:off x="5224664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1" name="Freeform 97"/>
                <p:cNvSpPr>
                  <a:spLocks/>
                </p:cNvSpPr>
                <p:nvPr/>
              </p:nvSpPr>
              <p:spPr bwMode="auto">
                <a:xfrm rot="-5400000">
                  <a:off x="5180763" y="4048337"/>
                  <a:ext cx="287374" cy="15746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2" name="Freeform 98"/>
                <p:cNvSpPr>
                  <a:spLocks/>
                </p:cNvSpPr>
                <p:nvPr/>
              </p:nvSpPr>
              <p:spPr bwMode="auto">
                <a:xfrm rot="-5400000">
                  <a:off x="5340092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3" name="Freeform 99"/>
                <p:cNvSpPr>
                  <a:spLocks/>
                </p:cNvSpPr>
                <p:nvPr/>
              </p:nvSpPr>
              <p:spPr bwMode="auto">
                <a:xfrm rot="-5400000">
                  <a:off x="5208779" y="3971656"/>
                  <a:ext cx="133367" cy="874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4" name="Freeform 100"/>
                <p:cNvSpPr>
                  <a:spLocks/>
                </p:cNvSpPr>
                <p:nvPr/>
              </p:nvSpPr>
              <p:spPr bwMode="auto">
                <a:xfrm rot="-5400000">
                  <a:off x="5204817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5" name="Freeform 101"/>
                <p:cNvSpPr>
                  <a:spLocks/>
                </p:cNvSpPr>
                <p:nvPr/>
              </p:nvSpPr>
              <p:spPr bwMode="auto">
                <a:xfrm rot="-5400000">
                  <a:off x="5170524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6" name="Freeform 102"/>
                <p:cNvSpPr>
                  <a:spLocks/>
                </p:cNvSpPr>
                <p:nvPr/>
              </p:nvSpPr>
              <p:spPr bwMode="auto">
                <a:xfrm rot="-5400000">
                  <a:off x="5179811" y="3976648"/>
                  <a:ext cx="200051" cy="2099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7" name="Freeform 103"/>
                <p:cNvSpPr>
                  <a:spLocks/>
                </p:cNvSpPr>
                <p:nvPr/>
              </p:nvSpPr>
              <p:spPr bwMode="auto">
                <a:xfrm rot="-5400000">
                  <a:off x="5328978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8" name="Freeform 104"/>
                <p:cNvSpPr>
                  <a:spLocks/>
                </p:cNvSpPr>
                <p:nvPr/>
              </p:nvSpPr>
              <p:spPr bwMode="auto">
                <a:xfrm rot="-5400000">
                  <a:off x="5641329" y="4122715"/>
                  <a:ext cx="330243" cy="2099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9" name="Freeform 105"/>
                <p:cNvSpPr>
                  <a:spLocks/>
                </p:cNvSpPr>
                <p:nvPr/>
              </p:nvSpPr>
              <p:spPr bwMode="auto">
                <a:xfrm rot="-5400000">
                  <a:off x="5607036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0" name="Freeform 106"/>
                <p:cNvSpPr>
                  <a:spLocks/>
                </p:cNvSpPr>
                <p:nvPr/>
              </p:nvSpPr>
              <p:spPr bwMode="auto">
                <a:xfrm rot="-5400000">
                  <a:off x="5614574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1" name="Freeform 107"/>
                <p:cNvSpPr>
                  <a:spLocks/>
                </p:cNvSpPr>
                <p:nvPr/>
              </p:nvSpPr>
              <p:spPr bwMode="auto">
                <a:xfrm rot="-5400000">
                  <a:off x="5764616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2" name="Freeform 108"/>
                <p:cNvSpPr>
                  <a:spLocks/>
                </p:cNvSpPr>
                <p:nvPr/>
              </p:nvSpPr>
              <p:spPr bwMode="auto">
                <a:xfrm rot="-5400000">
                  <a:off x="5684039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3" name="Freeform 109"/>
                <p:cNvSpPr>
                  <a:spLocks/>
                </p:cNvSpPr>
                <p:nvPr/>
              </p:nvSpPr>
              <p:spPr bwMode="auto">
                <a:xfrm rot="-5400000">
                  <a:off x="5724683" y="4039362"/>
                  <a:ext cx="163534" cy="2099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4" name="Freeform 110"/>
                <p:cNvSpPr>
                  <a:spLocks/>
                </p:cNvSpPr>
                <p:nvPr/>
              </p:nvSpPr>
              <p:spPr bwMode="auto">
                <a:xfrm rot="-5400000">
                  <a:off x="5812247" y="4146370"/>
                  <a:ext cx="79385" cy="24494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4342 h 13"/>
                    <a:gd name="T4" fmla="*/ 1970 w 41"/>
                    <a:gd name="T5" fmla="*/ 24342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5" name="Freeform 111"/>
                <p:cNvSpPr>
                  <a:spLocks/>
                </p:cNvSpPr>
                <p:nvPr/>
              </p:nvSpPr>
              <p:spPr bwMode="auto">
                <a:xfrm rot="-5400000">
                  <a:off x="5661412" y="3928935"/>
                  <a:ext cx="106376" cy="22744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6" name="Freeform 112"/>
                <p:cNvSpPr>
                  <a:spLocks/>
                </p:cNvSpPr>
                <p:nvPr/>
              </p:nvSpPr>
              <p:spPr bwMode="auto">
                <a:xfrm rot="-5400000">
                  <a:off x="5661177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1808 h 10"/>
                    <a:gd name="T2" fmla="*/ 290100 w 148"/>
                    <a:gd name="T3" fmla="*/ 1808 h 10"/>
                    <a:gd name="T4" fmla="*/ 101927 w 148"/>
                    <a:gd name="T5" fmla="*/ 5425 h 10"/>
                    <a:gd name="T6" fmla="*/ 5880 w 148"/>
                    <a:gd name="T7" fmla="*/ 14466 h 10"/>
                    <a:gd name="T8" fmla="*/ 13721 w 148"/>
                    <a:gd name="T9" fmla="*/ 180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7" name="Freeform 113"/>
                <p:cNvSpPr>
                  <a:spLocks/>
                </p:cNvSpPr>
                <p:nvPr/>
              </p:nvSpPr>
              <p:spPr bwMode="auto">
                <a:xfrm rot="-5400000">
                  <a:off x="5617276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8" name="Freeform 114"/>
                <p:cNvSpPr>
                  <a:spLocks/>
                </p:cNvSpPr>
                <p:nvPr/>
              </p:nvSpPr>
              <p:spPr bwMode="auto">
                <a:xfrm rot="-5400000">
                  <a:off x="5775730" y="4205438"/>
                  <a:ext cx="152420" cy="1749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89" name="Freeform 115"/>
                <p:cNvSpPr>
                  <a:spLocks/>
                </p:cNvSpPr>
                <p:nvPr/>
              </p:nvSpPr>
              <p:spPr bwMode="auto">
                <a:xfrm rot="-5400000">
                  <a:off x="5645291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0" name="Freeform 116"/>
                <p:cNvSpPr>
                  <a:spLocks/>
                </p:cNvSpPr>
                <p:nvPr/>
              </p:nvSpPr>
              <p:spPr bwMode="auto">
                <a:xfrm rot="-5400000">
                  <a:off x="5641329" y="4122715"/>
                  <a:ext cx="330243" cy="2099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1" name="Freeform 117"/>
                <p:cNvSpPr>
                  <a:spLocks/>
                </p:cNvSpPr>
                <p:nvPr/>
              </p:nvSpPr>
              <p:spPr bwMode="auto">
                <a:xfrm rot="-5400000">
                  <a:off x="5607036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2" name="Freeform 118"/>
                <p:cNvSpPr>
                  <a:spLocks/>
                </p:cNvSpPr>
                <p:nvPr/>
              </p:nvSpPr>
              <p:spPr bwMode="auto">
                <a:xfrm rot="-5400000">
                  <a:off x="5614574" y="3975773"/>
                  <a:ext cx="200051" cy="22744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3" name="Freeform 119"/>
                <p:cNvSpPr>
                  <a:spLocks/>
                </p:cNvSpPr>
                <p:nvPr/>
              </p:nvSpPr>
              <p:spPr bwMode="auto">
                <a:xfrm rot="-5400000">
                  <a:off x="5764616" y="4194001"/>
                  <a:ext cx="174648" cy="24494"/>
                </a:xfrm>
                <a:custGeom>
                  <a:avLst/>
                  <a:gdLst>
                    <a:gd name="T0" fmla="*/ 11787 w 89"/>
                    <a:gd name="T1" fmla="*/ 24342 h 13"/>
                    <a:gd name="T2" fmla="*/ 96262 w 89"/>
                    <a:gd name="T3" fmla="*/ 24342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1235 h 13"/>
                    <a:gd name="T12" fmla="*/ 11787 w 89"/>
                    <a:gd name="T13" fmla="*/ 24342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4" name="Freeform 120"/>
                <p:cNvSpPr>
                  <a:spLocks/>
                </p:cNvSpPr>
                <p:nvPr/>
              </p:nvSpPr>
              <p:spPr bwMode="auto">
                <a:xfrm rot="-5400000">
                  <a:off x="6088340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5" name="Freeform 121"/>
                <p:cNvSpPr>
                  <a:spLocks/>
                </p:cNvSpPr>
                <p:nvPr/>
              </p:nvSpPr>
              <p:spPr bwMode="auto">
                <a:xfrm rot="-5400000">
                  <a:off x="6054921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6" name="Freeform 122"/>
                <p:cNvSpPr>
                  <a:spLocks/>
                </p:cNvSpPr>
                <p:nvPr/>
              </p:nvSpPr>
              <p:spPr bwMode="auto">
                <a:xfrm rot="-5400000">
                  <a:off x="6063334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7" name="Freeform 123"/>
                <p:cNvSpPr>
                  <a:spLocks/>
                </p:cNvSpPr>
                <p:nvPr/>
              </p:nvSpPr>
              <p:spPr bwMode="auto">
                <a:xfrm rot="-5400000">
                  <a:off x="6211625" y="4194876"/>
                  <a:ext cx="174648" cy="22744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8" name="Freeform 124"/>
                <p:cNvSpPr>
                  <a:spLocks/>
                </p:cNvSpPr>
                <p:nvPr/>
              </p:nvSpPr>
              <p:spPr bwMode="auto">
                <a:xfrm rot="-5400000">
                  <a:off x="6131924" y="3956720"/>
                  <a:ext cx="155595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0914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7" y="13"/>
                        <a:pt x="79" y="10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9" name="Freeform 125"/>
                <p:cNvSpPr>
                  <a:spLocks/>
                </p:cNvSpPr>
                <p:nvPr/>
              </p:nvSpPr>
              <p:spPr bwMode="auto">
                <a:xfrm rot="-5400000">
                  <a:off x="6171694" y="4038487"/>
                  <a:ext cx="163534" cy="22744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10"/>
                        <a:pt x="84" y="6"/>
                      </a:cubicBezTo>
                      <a:cubicBezTo>
                        <a:pt x="84" y="3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0" name="Freeform 126"/>
                <p:cNvSpPr>
                  <a:spLocks/>
                </p:cNvSpPr>
                <p:nvPr/>
              </p:nvSpPr>
              <p:spPr bwMode="auto">
                <a:xfrm rot="-5400000">
                  <a:off x="6259256" y="4147245"/>
                  <a:ext cx="79385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70 w 41"/>
                    <a:gd name="T5" fmla="*/ 22256 h 12"/>
                    <a:gd name="T6" fmla="*/ 80758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7"/>
                        <a:pt x="29" y="3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1" name="Freeform 127"/>
                <p:cNvSpPr>
                  <a:spLocks/>
                </p:cNvSpPr>
                <p:nvPr/>
              </p:nvSpPr>
              <p:spPr bwMode="auto">
                <a:xfrm rot="-5400000">
                  <a:off x="6110172" y="3928059"/>
                  <a:ext cx="106376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2126 w 54"/>
                    <a:gd name="T3" fmla="*/ 24342 h 13"/>
                    <a:gd name="T4" fmla="*/ 105847 w 54"/>
                    <a:gd name="T5" fmla="*/ 11235 h 13"/>
                    <a:gd name="T6" fmla="*/ 9212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51" y="13"/>
                        <a:pt x="54" y="10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2" name="Freeform 128"/>
                <p:cNvSpPr>
                  <a:spLocks/>
                </p:cNvSpPr>
                <p:nvPr/>
              </p:nvSpPr>
              <p:spPr bwMode="auto">
                <a:xfrm rot="-5400000">
                  <a:off x="6109061" y="4144311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5880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1" y="1"/>
                        <a:pt x="52" y="2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3" name="Freeform 129"/>
                <p:cNvSpPr>
                  <a:spLocks/>
                </p:cNvSpPr>
                <p:nvPr/>
              </p:nvSpPr>
              <p:spPr bwMode="auto">
                <a:xfrm rot="-5400000">
                  <a:off x="6064285" y="4048337"/>
                  <a:ext cx="287374" cy="15745"/>
                </a:xfrm>
                <a:custGeom>
                  <a:avLst/>
                  <a:gdLst>
                    <a:gd name="T0" fmla="*/ 11745 w 147"/>
                    <a:gd name="T1" fmla="*/ 1855 h 9"/>
                    <a:gd name="T2" fmla="*/ 287748 w 147"/>
                    <a:gd name="T3" fmla="*/ 1855 h 9"/>
                    <a:gd name="T4" fmla="*/ 99831 w 147"/>
                    <a:gd name="T5" fmla="*/ 5564 h 9"/>
                    <a:gd name="T6" fmla="*/ 5872 w 147"/>
                    <a:gd name="T7" fmla="*/ 14837 h 9"/>
                    <a:gd name="T8" fmla="*/ 11745 w 147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1"/>
                      </a:move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4" name="Freeform 130"/>
                <p:cNvSpPr>
                  <a:spLocks/>
                </p:cNvSpPr>
                <p:nvPr/>
              </p:nvSpPr>
              <p:spPr bwMode="auto">
                <a:xfrm rot="-5400000">
                  <a:off x="6222740" y="4206313"/>
                  <a:ext cx="152420" cy="15745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5" name="Freeform 131"/>
                <p:cNvSpPr>
                  <a:spLocks/>
                </p:cNvSpPr>
                <p:nvPr/>
              </p:nvSpPr>
              <p:spPr bwMode="auto">
                <a:xfrm rot="-5400000">
                  <a:off x="6091427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2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6" name="Freeform 132"/>
                <p:cNvSpPr>
                  <a:spLocks/>
                </p:cNvSpPr>
                <p:nvPr/>
              </p:nvSpPr>
              <p:spPr bwMode="auto">
                <a:xfrm rot="-5400000">
                  <a:off x="6088340" y="4121840"/>
                  <a:ext cx="330243" cy="22744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7" name="Freeform 133"/>
                <p:cNvSpPr>
                  <a:spLocks/>
                </p:cNvSpPr>
                <p:nvPr/>
              </p:nvSpPr>
              <p:spPr bwMode="auto">
                <a:xfrm rot="-5400000">
                  <a:off x="6054921" y="4033723"/>
                  <a:ext cx="309602" cy="22745"/>
                </a:xfrm>
                <a:custGeom>
                  <a:avLst/>
                  <a:gdLst>
                    <a:gd name="T0" fmla="*/ 154851 w 158"/>
                    <a:gd name="T1" fmla="*/ 0 h 13"/>
                    <a:gd name="T2" fmla="*/ 11761 w 158"/>
                    <a:gd name="T3" fmla="*/ 0 h 13"/>
                    <a:gd name="T4" fmla="*/ 0 w 158"/>
                    <a:gd name="T5" fmla="*/ 10914 h 13"/>
                    <a:gd name="T6" fmla="*/ 11761 w 158"/>
                    <a:gd name="T7" fmla="*/ 23647 h 13"/>
                    <a:gd name="T8" fmla="*/ 297940 w 158"/>
                    <a:gd name="T9" fmla="*/ 23647 h 13"/>
                    <a:gd name="T10" fmla="*/ 309701 w 158"/>
                    <a:gd name="T11" fmla="*/ 10914 h 13"/>
                    <a:gd name="T12" fmla="*/ 297940 w 158"/>
                    <a:gd name="T13" fmla="*/ 0 h 13"/>
                    <a:gd name="T14" fmla="*/ 154851 w 158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3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52" y="13"/>
                        <a:pt x="152" y="13"/>
                        <a:pt x="152" y="13"/>
                      </a:cubicBezTo>
                      <a:cubicBezTo>
                        <a:pt x="156" y="13"/>
                        <a:pt x="158" y="10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8" name="Freeform 134"/>
                <p:cNvSpPr>
                  <a:spLocks/>
                </p:cNvSpPr>
                <p:nvPr/>
              </p:nvSpPr>
              <p:spPr bwMode="auto">
                <a:xfrm rot="-5400000">
                  <a:off x="6063334" y="3974898"/>
                  <a:ext cx="200051" cy="24494"/>
                </a:xfrm>
                <a:custGeom>
                  <a:avLst/>
                  <a:gdLst>
                    <a:gd name="T0" fmla="*/ 186213 w 102"/>
                    <a:gd name="T1" fmla="*/ 0 h 13"/>
                    <a:gd name="T2" fmla="*/ 92126 w 102"/>
                    <a:gd name="T3" fmla="*/ 0 h 13"/>
                    <a:gd name="T4" fmla="*/ 25482 w 102"/>
                    <a:gd name="T5" fmla="*/ 0 h 13"/>
                    <a:gd name="T6" fmla="*/ 0 w 102"/>
                    <a:gd name="T7" fmla="*/ 24342 h 13"/>
                    <a:gd name="T8" fmla="*/ 186213 w 102"/>
                    <a:gd name="T9" fmla="*/ 24342 h 13"/>
                    <a:gd name="T10" fmla="*/ 199934 w 102"/>
                    <a:gd name="T11" fmla="*/ 11235 h 13"/>
                    <a:gd name="T12" fmla="*/ 186213 w 10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9" y="13"/>
                        <a:pt x="102" y="10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09" name="Freeform 135"/>
                <p:cNvSpPr>
                  <a:spLocks/>
                </p:cNvSpPr>
                <p:nvPr/>
              </p:nvSpPr>
              <p:spPr bwMode="auto">
                <a:xfrm rot="-5400000">
                  <a:off x="6211625" y="4194876"/>
                  <a:ext cx="174648" cy="22744"/>
                </a:xfrm>
                <a:custGeom>
                  <a:avLst/>
                  <a:gdLst>
                    <a:gd name="T0" fmla="*/ 11787 w 89"/>
                    <a:gd name="T1" fmla="*/ 22256 h 12"/>
                    <a:gd name="T2" fmla="*/ 96262 w 89"/>
                    <a:gd name="T3" fmla="*/ 22256 h 12"/>
                    <a:gd name="T4" fmla="*/ 174844 w 89"/>
                    <a:gd name="T5" fmla="*/ 0 h 12"/>
                    <a:gd name="T6" fmla="*/ 115908 w 89"/>
                    <a:gd name="T7" fmla="*/ 0 h 12"/>
                    <a:gd name="T8" fmla="*/ 11787 w 89"/>
                    <a:gd name="T9" fmla="*/ 0 h 12"/>
                    <a:gd name="T10" fmla="*/ 0 w 89"/>
                    <a:gd name="T11" fmla="*/ 11128 h 12"/>
                    <a:gd name="T12" fmla="*/ 11787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7"/>
                        <a:pt x="77" y="3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0" name="Freeform 152"/>
                <p:cNvSpPr>
                  <a:spLocks/>
                </p:cNvSpPr>
                <p:nvPr/>
              </p:nvSpPr>
              <p:spPr bwMode="auto">
                <a:xfrm rot="-5400000">
                  <a:off x="4763931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1" name="Freeform 153"/>
                <p:cNvSpPr>
                  <a:spLocks/>
                </p:cNvSpPr>
                <p:nvPr/>
              </p:nvSpPr>
              <p:spPr bwMode="auto">
                <a:xfrm rot="-5400000">
                  <a:off x="4729638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2" name="Freeform 154"/>
                <p:cNvSpPr>
                  <a:spLocks/>
                </p:cNvSpPr>
                <p:nvPr/>
              </p:nvSpPr>
              <p:spPr bwMode="auto">
                <a:xfrm rot="-5400000">
                  <a:off x="4738050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3" name="Freeform 155"/>
                <p:cNvSpPr>
                  <a:spLocks/>
                </p:cNvSpPr>
                <p:nvPr/>
              </p:nvSpPr>
              <p:spPr bwMode="auto">
                <a:xfrm rot="-5400000">
                  <a:off x="4887216" y="4194876"/>
                  <a:ext cx="174648" cy="22745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4" name="Freeform 156"/>
                <p:cNvSpPr>
                  <a:spLocks/>
                </p:cNvSpPr>
                <p:nvPr/>
              </p:nvSpPr>
              <p:spPr bwMode="auto">
                <a:xfrm rot="-5400000">
                  <a:off x="4806641" y="3957595"/>
                  <a:ext cx="155595" cy="20995"/>
                </a:xfrm>
                <a:custGeom>
                  <a:avLst/>
                  <a:gdLst>
                    <a:gd name="T0" fmla="*/ 143452 w 79"/>
                    <a:gd name="T1" fmla="*/ 22256 h 12"/>
                    <a:gd name="T2" fmla="*/ 155243 w 79"/>
                    <a:gd name="T3" fmla="*/ 11128 h 12"/>
                    <a:gd name="T4" fmla="*/ 143452 w 79"/>
                    <a:gd name="T5" fmla="*/ 0 h 12"/>
                    <a:gd name="T6" fmla="*/ 0 w 79"/>
                    <a:gd name="T7" fmla="*/ 0 h 12"/>
                    <a:gd name="T8" fmla="*/ 0 w 79"/>
                    <a:gd name="T9" fmla="*/ 22256 h 12"/>
                    <a:gd name="T10" fmla="*/ 143452 w 79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2">
                      <a:moveTo>
                        <a:pt x="73" y="12"/>
                      </a:moveTo>
                      <a:cubicBezTo>
                        <a:pt x="77" y="12"/>
                        <a:pt x="79" y="9"/>
                        <a:pt x="79" y="6"/>
                      </a:cubicBezTo>
                      <a:cubicBezTo>
                        <a:pt x="79" y="3"/>
                        <a:pt x="77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5" name="Freeform 157"/>
                <p:cNvSpPr>
                  <a:spLocks/>
                </p:cNvSpPr>
                <p:nvPr/>
              </p:nvSpPr>
              <p:spPr bwMode="auto">
                <a:xfrm rot="-5400000">
                  <a:off x="4847285" y="4038487"/>
                  <a:ext cx="163534" cy="22745"/>
                </a:xfrm>
                <a:custGeom>
                  <a:avLst/>
                  <a:gdLst>
                    <a:gd name="T0" fmla="*/ 0 w 84"/>
                    <a:gd name="T1" fmla="*/ 0 h 12"/>
                    <a:gd name="T2" fmla="*/ 0 w 84"/>
                    <a:gd name="T3" fmla="*/ 22256 h 12"/>
                    <a:gd name="T4" fmla="*/ 152890 w 84"/>
                    <a:gd name="T5" fmla="*/ 22256 h 12"/>
                    <a:gd name="T6" fmla="*/ 164651 w 84"/>
                    <a:gd name="T7" fmla="*/ 11128 h 12"/>
                    <a:gd name="T8" fmla="*/ 152890 w 84"/>
                    <a:gd name="T9" fmla="*/ 0 h 12"/>
                    <a:gd name="T10" fmla="*/ 0 w 84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4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81" y="12"/>
                        <a:pt x="84" y="9"/>
                        <a:pt x="84" y="6"/>
                      </a:cubicBezTo>
                      <a:cubicBezTo>
                        <a:pt x="84" y="2"/>
                        <a:pt x="81" y="0"/>
                        <a:pt x="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6" name="Freeform 158"/>
                <p:cNvSpPr>
                  <a:spLocks/>
                </p:cNvSpPr>
                <p:nvPr/>
              </p:nvSpPr>
              <p:spPr bwMode="auto">
                <a:xfrm rot="-5400000">
                  <a:off x="4934847" y="4147245"/>
                  <a:ext cx="79385" cy="22745"/>
                </a:xfrm>
                <a:custGeom>
                  <a:avLst/>
                  <a:gdLst>
                    <a:gd name="T0" fmla="*/ 0 w 41"/>
                    <a:gd name="T1" fmla="*/ 0 h 13"/>
                    <a:gd name="T2" fmla="*/ 0 w 41"/>
                    <a:gd name="T3" fmla="*/ 23647 h 13"/>
                    <a:gd name="T4" fmla="*/ 1970 w 41"/>
                    <a:gd name="T5" fmla="*/ 23647 h 13"/>
                    <a:gd name="T6" fmla="*/ 80758 w 41"/>
                    <a:gd name="T7" fmla="*/ 0 h 13"/>
                    <a:gd name="T8" fmla="*/ 0 w 4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7" name="Freeform 159"/>
                <p:cNvSpPr>
                  <a:spLocks/>
                </p:cNvSpPr>
                <p:nvPr/>
              </p:nvSpPr>
              <p:spPr bwMode="auto">
                <a:xfrm rot="-5400000">
                  <a:off x="4784888" y="3928934"/>
                  <a:ext cx="106376" cy="22745"/>
                </a:xfrm>
                <a:custGeom>
                  <a:avLst/>
                  <a:gdLst>
                    <a:gd name="T0" fmla="*/ 0 w 54"/>
                    <a:gd name="T1" fmla="*/ 22256 h 12"/>
                    <a:gd name="T2" fmla="*/ 92126 w 54"/>
                    <a:gd name="T3" fmla="*/ 22256 h 12"/>
                    <a:gd name="T4" fmla="*/ 105847 w 54"/>
                    <a:gd name="T5" fmla="*/ 11128 h 12"/>
                    <a:gd name="T6" fmla="*/ 92126 w 54"/>
                    <a:gd name="T7" fmla="*/ 0 h 12"/>
                    <a:gd name="T8" fmla="*/ 0 w 54"/>
                    <a:gd name="T9" fmla="*/ 0 h 12"/>
                    <a:gd name="T10" fmla="*/ 0 w 54"/>
                    <a:gd name="T11" fmla="*/ 22256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2">
                      <a:moveTo>
                        <a:pt x="0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51" y="12"/>
                        <a:pt x="54" y="9"/>
                        <a:pt x="54" y="6"/>
                      </a:cubicBezTo>
                      <a:cubicBezTo>
                        <a:pt x="54" y="3"/>
                        <a:pt x="51" y="0"/>
                        <a:pt x="4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8" name="Freeform 160"/>
                <p:cNvSpPr>
                  <a:spLocks/>
                </p:cNvSpPr>
                <p:nvPr/>
              </p:nvSpPr>
              <p:spPr bwMode="auto">
                <a:xfrm rot="-5400000">
                  <a:off x="4783778" y="4143437"/>
                  <a:ext cx="290550" cy="19244"/>
                </a:xfrm>
                <a:custGeom>
                  <a:avLst/>
                  <a:gdLst>
                    <a:gd name="T0" fmla="*/ 13721 w 148"/>
                    <a:gd name="T1" fmla="*/ 1878 h 10"/>
                    <a:gd name="T2" fmla="*/ 290100 w 148"/>
                    <a:gd name="T3" fmla="*/ 1878 h 10"/>
                    <a:gd name="T4" fmla="*/ 101927 w 148"/>
                    <a:gd name="T5" fmla="*/ 5633 h 10"/>
                    <a:gd name="T6" fmla="*/ 5880 w 148"/>
                    <a:gd name="T7" fmla="*/ 15022 h 10"/>
                    <a:gd name="T8" fmla="*/ 13721 w 148"/>
                    <a:gd name="T9" fmla="*/ 187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10">
                      <a:moveTo>
                        <a:pt x="7" y="1"/>
                      </a:move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2" y="0"/>
                        <a:pt x="91" y="1"/>
                        <a:pt x="52" y="3"/>
                      </a:cubicBezTo>
                      <a:cubicBezTo>
                        <a:pt x="27" y="4"/>
                        <a:pt x="4" y="5"/>
                        <a:pt x="3" y="8"/>
                      </a:cubicBezTo>
                      <a:cubicBezTo>
                        <a:pt x="2" y="10"/>
                        <a:pt x="0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9" name="Freeform 161"/>
                <p:cNvSpPr>
                  <a:spLocks/>
                </p:cNvSpPr>
                <p:nvPr/>
              </p:nvSpPr>
              <p:spPr bwMode="auto">
                <a:xfrm rot="-5400000">
                  <a:off x="4739002" y="4047462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4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0" name="Freeform 162"/>
                <p:cNvSpPr>
                  <a:spLocks/>
                </p:cNvSpPr>
                <p:nvPr/>
              </p:nvSpPr>
              <p:spPr bwMode="auto">
                <a:xfrm rot="-5400000">
                  <a:off x="4898331" y="4206313"/>
                  <a:ext cx="152420" cy="15746"/>
                </a:xfrm>
                <a:custGeom>
                  <a:avLst/>
                  <a:gdLst>
                    <a:gd name="T0" fmla="*/ 11761 w 78"/>
                    <a:gd name="T1" fmla="*/ 0 h 9"/>
                    <a:gd name="T2" fmla="*/ 150931 w 78"/>
                    <a:gd name="T3" fmla="*/ 0 h 9"/>
                    <a:gd name="T4" fmla="*/ 74485 w 78"/>
                    <a:gd name="T5" fmla="*/ 3709 h 9"/>
                    <a:gd name="T6" fmla="*/ 5880 w 78"/>
                    <a:gd name="T7" fmla="*/ 12983 h 9"/>
                    <a:gd name="T8" fmla="*/ 11761 w 7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0"/>
                      </a:move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1" y="0"/>
                        <a:pt x="78" y="0"/>
                        <a:pt x="38" y="2"/>
                      </a:cubicBezTo>
                      <a:cubicBezTo>
                        <a:pt x="13" y="3"/>
                        <a:pt x="3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1" name="Freeform 163"/>
                <p:cNvSpPr>
                  <a:spLocks/>
                </p:cNvSpPr>
                <p:nvPr/>
              </p:nvSpPr>
              <p:spPr bwMode="auto">
                <a:xfrm rot="-5400000">
                  <a:off x="4767018" y="3972531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1" y="1"/>
                        <a:pt x="10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2" name="Freeform 164"/>
                <p:cNvSpPr>
                  <a:spLocks/>
                </p:cNvSpPr>
                <p:nvPr/>
              </p:nvSpPr>
              <p:spPr bwMode="auto">
                <a:xfrm rot="-5400000">
                  <a:off x="4763931" y="4121840"/>
                  <a:ext cx="330243" cy="22745"/>
                </a:xfrm>
                <a:custGeom>
                  <a:avLst/>
                  <a:gdLst>
                    <a:gd name="T0" fmla="*/ 166414 w 169"/>
                    <a:gd name="T1" fmla="*/ 0 h 12"/>
                    <a:gd name="T2" fmla="*/ 13705 w 169"/>
                    <a:gd name="T3" fmla="*/ 0 h 12"/>
                    <a:gd name="T4" fmla="*/ 0 w 169"/>
                    <a:gd name="T5" fmla="*/ 11128 h 12"/>
                    <a:gd name="T6" fmla="*/ 13705 w 169"/>
                    <a:gd name="T7" fmla="*/ 22256 h 12"/>
                    <a:gd name="T8" fmla="*/ 319124 w 169"/>
                    <a:gd name="T9" fmla="*/ 22256 h 12"/>
                    <a:gd name="T10" fmla="*/ 330871 w 169"/>
                    <a:gd name="T11" fmla="*/ 11128 h 12"/>
                    <a:gd name="T12" fmla="*/ 319124 w 169"/>
                    <a:gd name="T13" fmla="*/ 0 h 12"/>
                    <a:gd name="T14" fmla="*/ 166414 w 16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2">
                      <a:moveTo>
                        <a:pt x="8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2"/>
                        <a:pt x="7" y="12"/>
                      </a:cubicBezTo>
                      <a:cubicBezTo>
                        <a:pt x="163" y="12"/>
                        <a:pt x="163" y="12"/>
                        <a:pt x="163" y="12"/>
                      </a:cubicBezTo>
                      <a:cubicBezTo>
                        <a:pt x="166" y="12"/>
                        <a:pt x="169" y="9"/>
                        <a:pt x="169" y="6"/>
                      </a:cubicBezTo>
                      <a:cubicBezTo>
                        <a:pt x="169" y="2"/>
                        <a:pt x="166" y="0"/>
                        <a:pt x="163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3" name="Freeform 165"/>
                <p:cNvSpPr>
                  <a:spLocks/>
                </p:cNvSpPr>
                <p:nvPr/>
              </p:nvSpPr>
              <p:spPr bwMode="auto">
                <a:xfrm rot="-5400000">
                  <a:off x="4729638" y="4034598"/>
                  <a:ext cx="309602" cy="20995"/>
                </a:xfrm>
                <a:custGeom>
                  <a:avLst/>
                  <a:gdLst>
                    <a:gd name="T0" fmla="*/ 154851 w 158"/>
                    <a:gd name="T1" fmla="*/ 0 h 12"/>
                    <a:gd name="T2" fmla="*/ 11761 w 158"/>
                    <a:gd name="T3" fmla="*/ 0 h 12"/>
                    <a:gd name="T4" fmla="*/ 0 w 158"/>
                    <a:gd name="T5" fmla="*/ 11128 h 12"/>
                    <a:gd name="T6" fmla="*/ 11761 w 158"/>
                    <a:gd name="T7" fmla="*/ 22256 h 12"/>
                    <a:gd name="T8" fmla="*/ 297940 w 158"/>
                    <a:gd name="T9" fmla="*/ 22256 h 12"/>
                    <a:gd name="T10" fmla="*/ 309701 w 158"/>
                    <a:gd name="T11" fmla="*/ 11128 h 12"/>
                    <a:gd name="T12" fmla="*/ 297940 w 158"/>
                    <a:gd name="T13" fmla="*/ 0 h 12"/>
                    <a:gd name="T14" fmla="*/ 154851 w 158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8" h="12">
                      <a:moveTo>
                        <a:pt x="79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6" y="12"/>
                        <a:pt x="158" y="9"/>
                        <a:pt x="158" y="6"/>
                      </a:cubicBezTo>
                      <a:cubicBezTo>
                        <a:pt x="158" y="3"/>
                        <a:pt x="156" y="0"/>
                        <a:pt x="152" y="0"/>
                      </a:cubicBezTo>
                      <a:lnTo>
                        <a:pt x="79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4" name="Freeform 166"/>
                <p:cNvSpPr>
                  <a:spLocks/>
                </p:cNvSpPr>
                <p:nvPr/>
              </p:nvSpPr>
              <p:spPr bwMode="auto">
                <a:xfrm rot="-5400000">
                  <a:off x="4738050" y="3975773"/>
                  <a:ext cx="200051" cy="22745"/>
                </a:xfrm>
                <a:custGeom>
                  <a:avLst/>
                  <a:gdLst>
                    <a:gd name="T0" fmla="*/ 186213 w 102"/>
                    <a:gd name="T1" fmla="*/ 0 h 12"/>
                    <a:gd name="T2" fmla="*/ 92126 w 102"/>
                    <a:gd name="T3" fmla="*/ 0 h 12"/>
                    <a:gd name="T4" fmla="*/ 25482 w 102"/>
                    <a:gd name="T5" fmla="*/ 0 h 12"/>
                    <a:gd name="T6" fmla="*/ 0 w 102"/>
                    <a:gd name="T7" fmla="*/ 22256 h 12"/>
                    <a:gd name="T8" fmla="*/ 186213 w 102"/>
                    <a:gd name="T9" fmla="*/ 22256 h 12"/>
                    <a:gd name="T10" fmla="*/ 199934 w 102"/>
                    <a:gd name="T11" fmla="*/ 11128 h 12"/>
                    <a:gd name="T12" fmla="*/ 186213 w 10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2" h="12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4"/>
                        <a:pt x="3" y="8"/>
                        <a:pt x="0" y="12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9" y="12"/>
                        <a:pt x="102" y="9"/>
                        <a:pt x="102" y="6"/>
                      </a:cubicBezTo>
                      <a:cubicBezTo>
                        <a:pt x="102" y="3"/>
                        <a:pt x="99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5" name="Freeform 167"/>
                <p:cNvSpPr>
                  <a:spLocks/>
                </p:cNvSpPr>
                <p:nvPr/>
              </p:nvSpPr>
              <p:spPr bwMode="auto">
                <a:xfrm rot="-5400000">
                  <a:off x="4887216" y="4194876"/>
                  <a:ext cx="174648" cy="22745"/>
                </a:xfrm>
                <a:custGeom>
                  <a:avLst/>
                  <a:gdLst>
                    <a:gd name="T0" fmla="*/ 11787 w 89"/>
                    <a:gd name="T1" fmla="*/ 23647 h 13"/>
                    <a:gd name="T2" fmla="*/ 96262 w 89"/>
                    <a:gd name="T3" fmla="*/ 23647 h 13"/>
                    <a:gd name="T4" fmla="*/ 174844 w 89"/>
                    <a:gd name="T5" fmla="*/ 0 h 13"/>
                    <a:gd name="T6" fmla="*/ 115908 w 89"/>
                    <a:gd name="T7" fmla="*/ 0 h 13"/>
                    <a:gd name="T8" fmla="*/ 11787 w 89"/>
                    <a:gd name="T9" fmla="*/ 0 h 13"/>
                    <a:gd name="T10" fmla="*/ 0 w 89"/>
                    <a:gd name="T11" fmla="*/ 10914 h 13"/>
                    <a:gd name="T12" fmla="*/ 11787 w 89"/>
                    <a:gd name="T13" fmla="*/ 23647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3">
                      <a:moveTo>
                        <a:pt x="6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6" name="Freeform 168"/>
                <p:cNvSpPr>
                  <a:spLocks/>
                </p:cNvSpPr>
                <p:nvPr/>
              </p:nvSpPr>
              <p:spPr bwMode="auto">
                <a:xfrm rot="-5400000">
                  <a:off x="4995827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7" name="Freeform 169"/>
                <p:cNvSpPr>
                  <a:spLocks/>
                </p:cNvSpPr>
                <p:nvPr/>
              </p:nvSpPr>
              <p:spPr bwMode="auto">
                <a:xfrm rot="-5400000">
                  <a:off x="4961534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8" name="Freeform 170"/>
                <p:cNvSpPr>
                  <a:spLocks/>
                </p:cNvSpPr>
                <p:nvPr/>
              </p:nvSpPr>
              <p:spPr bwMode="auto">
                <a:xfrm rot="-5400000">
                  <a:off x="497065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29" name="Freeform 171"/>
                <p:cNvSpPr>
                  <a:spLocks/>
                </p:cNvSpPr>
                <p:nvPr/>
              </p:nvSpPr>
              <p:spPr bwMode="auto">
                <a:xfrm rot="-5400000">
                  <a:off x="5004086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0" name="Freeform 172"/>
                <p:cNvSpPr>
                  <a:spLocks/>
                </p:cNvSpPr>
                <p:nvPr/>
              </p:nvSpPr>
              <p:spPr bwMode="auto">
                <a:xfrm rot="-5400000">
                  <a:off x="5119907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1" name="Freeform 173"/>
                <p:cNvSpPr>
                  <a:spLocks/>
                </p:cNvSpPr>
                <p:nvPr/>
              </p:nvSpPr>
              <p:spPr bwMode="auto">
                <a:xfrm rot="-5400000">
                  <a:off x="5040126" y="4042374"/>
                  <a:ext cx="154008" cy="24494"/>
                </a:xfrm>
                <a:custGeom>
                  <a:avLst/>
                  <a:gdLst>
                    <a:gd name="T0" fmla="*/ 143452 w 79"/>
                    <a:gd name="T1" fmla="*/ 24342 h 13"/>
                    <a:gd name="T2" fmla="*/ 155243 w 79"/>
                    <a:gd name="T3" fmla="*/ 13107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4342 h 13"/>
                    <a:gd name="T10" fmla="*/ 143452 w 79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2" name="Freeform 174"/>
                <p:cNvSpPr>
                  <a:spLocks/>
                </p:cNvSpPr>
                <p:nvPr/>
              </p:nvSpPr>
              <p:spPr bwMode="auto">
                <a:xfrm rot="-5400000">
                  <a:off x="5078388" y="3952751"/>
                  <a:ext cx="166709" cy="22744"/>
                </a:xfrm>
                <a:custGeom>
                  <a:avLst/>
                  <a:gdLst>
                    <a:gd name="T0" fmla="*/ 0 w 85"/>
                    <a:gd name="T1" fmla="*/ 0 h 13"/>
                    <a:gd name="T2" fmla="*/ 0 w 85"/>
                    <a:gd name="T3" fmla="*/ 24342 h 13"/>
                    <a:gd name="T4" fmla="*/ 155215 w 85"/>
                    <a:gd name="T5" fmla="*/ 24342 h 13"/>
                    <a:gd name="T6" fmla="*/ 167004 w 85"/>
                    <a:gd name="T7" fmla="*/ 11235 h 13"/>
                    <a:gd name="T8" fmla="*/ 155215 w 85"/>
                    <a:gd name="T9" fmla="*/ 0 h 13"/>
                    <a:gd name="T10" fmla="*/ 0 w 85"/>
                    <a:gd name="T11" fmla="*/ 0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1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82" y="13"/>
                        <a:pt x="85" y="10"/>
                        <a:pt x="85" y="6"/>
                      </a:cubicBezTo>
                      <a:cubicBezTo>
                        <a:pt x="85" y="3"/>
                        <a:pt x="82" y="0"/>
                        <a:pt x="7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3" name="Freeform 175"/>
                <p:cNvSpPr>
                  <a:spLocks/>
                </p:cNvSpPr>
                <p:nvPr/>
              </p:nvSpPr>
              <p:spPr bwMode="auto">
                <a:xfrm rot="-5400000">
                  <a:off x="5166745" y="3960689"/>
                  <a:ext cx="80972" cy="22744"/>
                </a:xfrm>
                <a:custGeom>
                  <a:avLst/>
                  <a:gdLst>
                    <a:gd name="T0" fmla="*/ 0 w 41"/>
                    <a:gd name="T1" fmla="*/ 0 h 12"/>
                    <a:gd name="T2" fmla="*/ 0 w 41"/>
                    <a:gd name="T3" fmla="*/ 22256 h 12"/>
                    <a:gd name="T4" fmla="*/ 1951 w 41"/>
                    <a:gd name="T5" fmla="*/ 22256 h 12"/>
                    <a:gd name="T6" fmla="*/ 79974 w 41"/>
                    <a:gd name="T7" fmla="*/ 0 h 12"/>
                    <a:gd name="T8" fmla="*/ 0 w 41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12">
                      <a:moveTo>
                        <a:pt x="0" y="0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6" y="8"/>
                        <a:pt x="29" y="4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4" name="Freeform 176"/>
                <p:cNvSpPr>
                  <a:spLocks/>
                </p:cNvSpPr>
                <p:nvPr/>
              </p:nvSpPr>
              <p:spPr bwMode="auto">
                <a:xfrm rot="-5400000">
                  <a:off x="5017496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5" name="Freeform 177"/>
                <p:cNvSpPr>
                  <a:spLocks/>
                </p:cNvSpPr>
                <p:nvPr/>
              </p:nvSpPr>
              <p:spPr bwMode="auto">
                <a:xfrm rot="-5400000">
                  <a:off x="5017180" y="4060163"/>
                  <a:ext cx="287374" cy="17495"/>
                </a:xfrm>
                <a:custGeom>
                  <a:avLst/>
                  <a:gdLst>
                    <a:gd name="T0" fmla="*/ 11745 w 147"/>
                    <a:gd name="T1" fmla="*/ 0 h 9"/>
                    <a:gd name="T2" fmla="*/ 287748 w 147"/>
                    <a:gd name="T3" fmla="*/ 0 h 9"/>
                    <a:gd name="T4" fmla="*/ 99831 w 147"/>
                    <a:gd name="T5" fmla="*/ 5564 h 9"/>
                    <a:gd name="T6" fmla="*/ 5872 w 147"/>
                    <a:gd name="T7" fmla="*/ 12983 h 9"/>
                    <a:gd name="T8" fmla="*/ 11745 w 14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7" h="9">
                      <a:moveTo>
                        <a:pt x="6" y="0"/>
                      </a:moveTo>
                      <a:cubicBezTo>
                        <a:pt x="147" y="0"/>
                        <a:pt x="147" y="0"/>
                        <a:pt x="147" y="0"/>
                      </a:cubicBezTo>
                      <a:cubicBezTo>
                        <a:pt x="141" y="0"/>
                        <a:pt x="91" y="1"/>
                        <a:pt x="51" y="3"/>
                      </a:cubicBezTo>
                      <a:cubicBezTo>
                        <a:pt x="27" y="3"/>
                        <a:pt x="4" y="5"/>
                        <a:pt x="3" y="7"/>
                      </a:cubicBezTo>
                      <a:cubicBezTo>
                        <a:pt x="2" y="9"/>
                        <a:pt x="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6" name="Freeform 178"/>
                <p:cNvSpPr>
                  <a:spLocks/>
                </p:cNvSpPr>
                <p:nvPr/>
              </p:nvSpPr>
              <p:spPr bwMode="auto">
                <a:xfrm rot="-5400000">
                  <a:off x="4971855" y="4134785"/>
                  <a:ext cx="290550" cy="17495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7" name="Freeform 179"/>
                <p:cNvSpPr>
                  <a:spLocks/>
                </p:cNvSpPr>
                <p:nvPr/>
              </p:nvSpPr>
              <p:spPr bwMode="auto">
                <a:xfrm rot="-5400000">
                  <a:off x="5129271" y="4020551"/>
                  <a:ext cx="152420" cy="15746"/>
                </a:xfrm>
                <a:custGeom>
                  <a:avLst/>
                  <a:gdLst>
                    <a:gd name="T0" fmla="*/ 11761 w 78"/>
                    <a:gd name="T1" fmla="*/ 1855 h 9"/>
                    <a:gd name="T2" fmla="*/ 150931 w 78"/>
                    <a:gd name="T3" fmla="*/ 1855 h 9"/>
                    <a:gd name="T4" fmla="*/ 74485 w 78"/>
                    <a:gd name="T5" fmla="*/ 3709 h 9"/>
                    <a:gd name="T6" fmla="*/ 5880 w 78"/>
                    <a:gd name="T7" fmla="*/ 14837 h 9"/>
                    <a:gd name="T8" fmla="*/ 11761 w 78"/>
                    <a:gd name="T9" fmla="*/ 185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8" h="9">
                      <a:moveTo>
                        <a:pt x="6" y="1"/>
                      </a:move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1" y="0"/>
                        <a:pt x="78" y="1"/>
                        <a:pt x="38" y="2"/>
                      </a:cubicBezTo>
                      <a:cubicBezTo>
                        <a:pt x="13" y="3"/>
                        <a:pt x="3" y="5"/>
                        <a:pt x="3" y="8"/>
                      </a:cubicBezTo>
                      <a:cubicBezTo>
                        <a:pt x="2" y="9"/>
                        <a:pt x="0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8" name="Freeform 180"/>
                <p:cNvSpPr>
                  <a:spLocks/>
                </p:cNvSpPr>
                <p:nvPr/>
              </p:nvSpPr>
              <p:spPr bwMode="auto">
                <a:xfrm rot="-5400000">
                  <a:off x="4999709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39" name="Freeform 181"/>
                <p:cNvSpPr>
                  <a:spLocks/>
                </p:cNvSpPr>
                <p:nvPr/>
              </p:nvSpPr>
              <p:spPr bwMode="auto">
                <a:xfrm rot="-5400000">
                  <a:off x="4995827" y="4035311"/>
                  <a:ext cx="331830" cy="22744"/>
                </a:xfrm>
                <a:custGeom>
                  <a:avLst/>
                  <a:gdLst>
                    <a:gd name="T0" fmla="*/ 164846 w 169"/>
                    <a:gd name="T1" fmla="*/ 0 h 13"/>
                    <a:gd name="T2" fmla="*/ 11775 w 169"/>
                    <a:gd name="T3" fmla="*/ 0 h 13"/>
                    <a:gd name="T4" fmla="*/ 0 w 169"/>
                    <a:gd name="T5" fmla="*/ 11235 h 13"/>
                    <a:gd name="T6" fmla="*/ 11775 w 169"/>
                    <a:gd name="T7" fmla="*/ 24342 h 13"/>
                    <a:gd name="T8" fmla="*/ 319880 w 169"/>
                    <a:gd name="T9" fmla="*/ 24342 h 13"/>
                    <a:gd name="T10" fmla="*/ 331655 w 169"/>
                    <a:gd name="T11" fmla="*/ 11235 h 13"/>
                    <a:gd name="T12" fmla="*/ 319880 w 169"/>
                    <a:gd name="T13" fmla="*/ 0 h 13"/>
                    <a:gd name="T14" fmla="*/ 164846 w 16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9" h="13">
                      <a:moveTo>
                        <a:pt x="8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3"/>
                        <a:pt x="6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6" y="13"/>
                        <a:pt x="169" y="10"/>
                        <a:pt x="169" y="6"/>
                      </a:cubicBezTo>
                      <a:cubicBezTo>
                        <a:pt x="169" y="3"/>
                        <a:pt x="166" y="0"/>
                        <a:pt x="163" y="0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0" name="Freeform 182"/>
                <p:cNvSpPr>
                  <a:spLocks/>
                </p:cNvSpPr>
                <p:nvPr/>
              </p:nvSpPr>
              <p:spPr bwMode="auto">
                <a:xfrm rot="-5400000">
                  <a:off x="4961534" y="4120965"/>
                  <a:ext cx="311190" cy="24494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3107 h 13"/>
                    <a:gd name="T6" fmla="*/ 13738 w 159"/>
                    <a:gd name="T7" fmla="*/ 24342 h 13"/>
                    <a:gd name="T8" fmla="*/ 300278 w 159"/>
                    <a:gd name="T9" fmla="*/ 24342 h 13"/>
                    <a:gd name="T10" fmla="*/ 312054 w 159"/>
                    <a:gd name="T11" fmla="*/ 13107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1" name="Freeform 183"/>
                <p:cNvSpPr>
                  <a:spLocks/>
                </p:cNvSpPr>
                <p:nvPr/>
              </p:nvSpPr>
              <p:spPr bwMode="auto">
                <a:xfrm rot="-5400000">
                  <a:off x="4970659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2" name="Freeform 184"/>
                <p:cNvSpPr>
                  <a:spLocks/>
                </p:cNvSpPr>
                <p:nvPr/>
              </p:nvSpPr>
              <p:spPr bwMode="auto">
                <a:xfrm rot="-5400000">
                  <a:off x="5004086" y="4205277"/>
                  <a:ext cx="47631" cy="20995"/>
                </a:xfrm>
                <a:custGeom>
                  <a:avLst/>
                  <a:gdLst>
                    <a:gd name="T0" fmla="*/ 0 w 24"/>
                    <a:gd name="T1" fmla="*/ 20169 h 11"/>
                    <a:gd name="T2" fmla="*/ 33322 w 24"/>
                    <a:gd name="T3" fmla="*/ 20169 h 11"/>
                    <a:gd name="T4" fmla="*/ 47043 w 24"/>
                    <a:gd name="T5" fmla="*/ 9168 h 11"/>
                    <a:gd name="T6" fmla="*/ 43123 w 24"/>
                    <a:gd name="T7" fmla="*/ 0 h 11"/>
                    <a:gd name="T8" fmla="*/ 0 w 24"/>
                    <a:gd name="T9" fmla="*/ 2016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5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3" name="Freeform 185"/>
                <p:cNvSpPr>
                  <a:spLocks/>
                </p:cNvSpPr>
                <p:nvPr/>
              </p:nvSpPr>
              <p:spPr bwMode="auto">
                <a:xfrm rot="-5400000">
                  <a:off x="5119907" y="4007527"/>
                  <a:ext cx="174648" cy="22744"/>
                </a:xfrm>
                <a:custGeom>
                  <a:avLst/>
                  <a:gdLst>
                    <a:gd name="T0" fmla="*/ 11734 w 89"/>
                    <a:gd name="T1" fmla="*/ 22256 h 12"/>
                    <a:gd name="T2" fmla="*/ 95831 w 89"/>
                    <a:gd name="T3" fmla="*/ 22256 h 12"/>
                    <a:gd name="T4" fmla="*/ 174060 w 89"/>
                    <a:gd name="T5" fmla="*/ 0 h 12"/>
                    <a:gd name="T6" fmla="*/ 115388 w 89"/>
                    <a:gd name="T7" fmla="*/ 0 h 12"/>
                    <a:gd name="T8" fmla="*/ 11734 w 89"/>
                    <a:gd name="T9" fmla="*/ 0 h 12"/>
                    <a:gd name="T10" fmla="*/ 0 w 89"/>
                    <a:gd name="T11" fmla="*/ 11128 h 12"/>
                    <a:gd name="T12" fmla="*/ 11734 w 89"/>
                    <a:gd name="T13" fmla="*/ 22256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9" h="12">
                      <a:moveTo>
                        <a:pt x="6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64" y="8"/>
                        <a:pt x="77" y="4"/>
                        <a:pt x="8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4" name="Freeform 187"/>
                <p:cNvSpPr>
                  <a:spLocks/>
                </p:cNvSpPr>
                <p:nvPr/>
              </p:nvSpPr>
              <p:spPr bwMode="auto">
                <a:xfrm rot="-5400000">
                  <a:off x="6299064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1706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5" name="Freeform 188"/>
                <p:cNvSpPr>
                  <a:spLocks/>
                </p:cNvSpPr>
                <p:nvPr/>
              </p:nvSpPr>
              <p:spPr bwMode="auto">
                <a:xfrm rot="-5400000">
                  <a:off x="6309065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A0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6" name="Freeform 189"/>
                <p:cNvSpPr>
                  <a:spLocks/>
                </p:cNvSpPr>
                <p:nvPr/>
              </p:nvSpPr>
              <p:spPr bwMode="auto">
                <a:xfrm rot="-5400000">
                  <a:off x="634249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7" name="Freeform 191"/>
                <p:cNvSpPr>
                  <a:spLocks/>
                </p:cNvSpPr>
                <p:nvPr/>
              </p:nvSpPr>
              <p:spPr bwMode="auto">
                <a:xfrm rot="-5400000">
                  <a:off x="6377655" y="4043249"/>
                  <a:ext cx="154008" cy="22745"/>
                </a:xfrm>
                <a:custGeom>
                  <a:avLst/>
                  <a:gdLst>
                    <a:gd name="T0" fmla="*/ 143452 w 79"/>
                    <a:gd name="T1" fmla="*/ 23647 h 13"/>
                    <a:gd name="T2" fmla="*/ 155243 w 79"/>
                    <a:gd name="T3" fmla="*/ 12733 h 13"/>
                    <a:gd name="T4" fmla="*/ 143452 w 79"/>
                    <a:gd name="T5" fmla="*/ 0 h 13"/>
                    <a:gd name="T6" fmla="*/ 0 w 79"/>
                    <a:gd name="T7" fmla="*/ 0 h 13"/>
                    <a:gd name="T8" fmla="*/ 0 w 79"/>
                    <a:gd name="T9" fmla="*/ 23647 h 13"/>
                    <a:gd name="T10" fmla="*/ 143452 w 79"/>
                    <a:gd name="T11" fmla="*/ 23647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9" h="13">
                      <a:moveTo>
                        <a:pt x="73" y="13"/>
                      </a:moveTo>
                      <a:cubicBezTo>
                        <a:pt x="76" y="13"/>
                        <a:pt x="79" y="10"/>
                        <a:pt x="79" y="7"/>
                      </a:cubicBezTo>
                      <a:cubicBezTo>
                        <a:pt x="79" y="3"/>
                        <a:pt x="76" y="0"/>
                        <a:pt x="7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lnTo>
                        <a:pt x="73" y="13"/>
                      </a:lnTo>
                      <a:close/>
                    </a:path>
                  </a:pathLst>
                </a:custGeom>
                <a:solidFill>
                  <a:srgbClr val="4BB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8" name="Freeform 194"/>
                <p:cNvSpPr>
                  <a:spLocks/>
                </p:cNvSpPr>
                <p:nvPr/>
              </p:nvSpPr>
              <p:spPr bwMode="auto">
                <a:xfrm rot="-5400000">
                  <a:off x="6355902" y="4143194"/>
                  <a:ext cx="104789" cy="24494"/>
                </a:xfrm>
                <a:custGeom>
                  <a:avLst/>
                  <a:gdLst>
                    <a:gd name="T0" fmla="*/ 0 w 54"/>
                    <a:gd name="T1" fmla="*/ 24342 h 13"/>
                    <a:gd name="T2" fmla="*/ 94086 w 54"/>
                    <a:gd name="T3" fmla="*/ 24342 h 13"/>
                    <a:gd name="T4" fmla="*/ 105847 w 54"/>
                    <a:gd name="T5" fmla="*/ 13107 h 13"/>
                    <a:gd name="T6" fmla="*/ 94086 w 54"/>
                    <a:gd name="T7" fmla="*/ 0 h 13"/>
                    <a:gd name="T8" fmla="*/ 0 w 54"/>
                    <a:gd name="T9" fmla="*/ 0 h 13"/>
                    <a:gd name="T10" fmla="*/ 0 w 54"/>
                    <a:gd name="T11" fmla="*/ 2434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13">
                      <a:moveTo>
                        <a:pt x="0" y="13"/>
                      </a:move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51" y="13"/>
                        <a:pt x="54" y="10"/>
                        <a:pt x="54" y="7"/>
                      </a:cubicBezTo>
                      <a:cubicBezTo>
                        <a:pt x="54" y="3"/>
                        <a:pt x="51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9" name="Freeform 196"/>
                <p:cNvSpPr>
                  <a:spLocks/>
                </p:cNvSpPr>
                <p:nvPr/>
              </p:nvSpPr>
              <p:spPr bwMode="auto">
                <a:xfrm rot="-5400000">
                  <a:off x="6309384" y="4135660"/>
                  <a:ext cx="290550" cy="15746"/>
                </a:xfrm>
                <a:custGeom>
                  <a:avLst/>
                  <a:gdLst>
                    <a:gd name="T0" fmla="*/ 13721 w 148"/>
                    <a:gd name="T1" fmla="*/ 0 h 9"/>
                    <a:gd name="T2" fmla="*/ 290100 w 148"/>
                    <a:gd name="T3" fmla="*/ 0 h 9"/>
                    <a:gd name="T4" fmla="*/ 101927 w 148"/>
                    <a:gd name="T5" fmla="*/ 3709 h 9"/>
                    <a:gd name="T6" fmla="*/ 7841 w 148"/>
                    <a:gd name="T7" fmla="*/ 12983 h 9"/>
                    <a:gd name="T8" fmla="*/ 13721 w 14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8" h="9">
                      <a:moveTo>
                        <a:pt x="7" y="0"/>
                      </a:move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2" y="0"/>
                        <a:pt x="92" y="1"/>
                        <a:pt x="52" y="2"/>
                      </a:cubicBezTo>
                      <a:cubicBezTo>
                        <a:pt x="27" y="3"/>
                        <a:pt x="4" y="5"/>
                        <a:pt x="4" y="7"/>
                      </a:cubicBezTo>
                      <a:cubicBezTo>
                        <a:pt x="2" y="9"/>
                        <a:pt x="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0" name="Freeform 198"/>
                <p:cNvSpPr>
                  <a:spLocks/>
                </p:cNvSpPr>
                <p:nvPr/>
              </p:nvSpPr>
              <p:spPr bwMode="auto">
                <a:xfrm rot="-5400000">
                  <a:off x="6336364" y="4185284"/>
                  <a:ext cx="133367" cy="6998"/>
                </a:xfrm>
                <a:custGeom>
                  <a:avLst/>
                  <a:gdLst>
                    <a:gd name="T0" fmla="*/ 0 w 68"/>
                    <a:gd name="T1" fmla="*/ 0 h 4"/>
                    <a:gd name="T2" fmla="*/ 133289 w 68"/>
                    <a:gd name="T3" fmla="*/ 0 h 4"/>
                    <a:gd name="T4" fmla="*/ 0 w 68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8" h="4">
                      <a:moveTo>
                        <a:pt x="0" y="0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0" y="2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1" name="Freeform 200"/>
                <p:cNvSpPr>
                  <a:spLocks/>
                </p:cNvSpPr>
                <p:nvPr/>
              </p:nvSpPr>
              <p:spPr bwMode="auto">
                <a:xfrm rot="-5400000">
                  <a:off x="6299064" y="4121840"/>
                  <a:ext cx="311190" cy="22745"/>
                </a:xfrm>
                <a:custGeom>
                  <a:avLst/>
                  <a:gdLst>
                    <a:gd name="T0" fmla="*/ 157008 w 159"/>
                    <a:gd name="T1" fmla="*/ 0 h 13"/>
                    <a:gd name="T2" fmla="*/ 13738 w 159"/>
                    <a:gd name="T3" fmla="*/ 0 h 13"/>
                    <a:gd name="T4" fmla="*/ 0 w 159"/>
                    <a:gd name="T5" fmla="*/ 12733 h 13"/>
                    <a:gd name="T6" fmla="*/ 13738 w 159"/>
                    <a:gd name="T7" fmla="*/ 23647 h 13"/>
                    <a:gd name="T8" fmla="*/ 300278 w 159"/>
                    <a:gd name="T9" fmla="*/ 23647 h 13"/>
                    <a:gd name="T10" fmla="*/ 312054 w 159"/>
                    <a:gd name="T11" fmla="*/ 12733 h 13"/>
                    <a:gd name="T12" fmla="*/ 300278 w 159"/>
                    <a:gd name="T13" fmla="*/ 0 h 13"/>
                    <a:gd name="T14" fmla="*/ 157008 w 159"/>
                    <a:gd name="T15" fmla="*/ 0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9" h="13">
                      <a:moveTo>
                        <a:pt x="8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ubicBezTo>
                        <a:pt x="0" y="10"/>
                        <a:pt x="3" y="13"/>
                        <a:pt x="7" y="13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56" y="13"/>
                        <a:pt x="159" y="10"/>
                        <a:pt x="159" y="7"/>
                      </a:cubicBezTo>
                      <a:cubicBezTo>
                        <a:pt x="159" y="3"/>
                        <a:pt x="156" y="0"/>
                        <a:pt x="153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2" name="Freeform 201"/>
                <p:cNvSpPr>
                  <a:spLocks/>
                </p:cNvSpPr>
                <p:nvPr/>
              </p:nvSpPr>
              <p:spPr bwMode="auto">
                <a:xfrm rot="-5400000">
                  <a:off x="6309065" y="4190031"/>
                  <a:ext cx="198463" cy="24494"/>
                </a:xfrm>
                <a:custGeom>
                  <a:avLst/>
                  <a:gdLst>
                    <a:gd name="T0" fmla="*/ 186582 w 101"/>
                    <a:gd name="T1" fmla="*/ 0 h 13"/>
                    <a:gd name="T2" fmla="*/ 92309 w 101"/>
                    <a:gd name="T3" fmla="*/ 0 h 13"/>
                    <a:gd name="T4" fmla="*/ 23568 w 101"/>
                    <a:gd name="T5" fmla="*/ 0 h 13"/>
                    <a:gd name="T6" fmla="*/ 0 w 101"/>
                    <a:gd name="T7" fmla="*/ 24342 h 13"/>
                    <a:gd name="T8" fmla="*/ 186582 w 101"/>
                    <a:gd name="T9" fmla="*/ 24342 h 13"/>
                    <a:gd name="T10" fmla="*/ 198366 w 101"/>
                    <a:gd name="T11" fmla="*/ 13107 h 13"/>
                    <a:gd name="T12" fmla="*/ 186582 w 101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1" h="13">
                      <a:moveTo>
                        <a:pt x="95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4"/>
                        <a:pt x="3" y="9"/>
                        <a:pt x="0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8" y="13"/>
                        <a:pt x="101" y="10"/>
                        <a:pt x="101" y="7"/>
                      </a:cubicBezTo>
                      <a:cubicBezTo>
                        <a:pt x="101" y="3"/>
                        <a:pt x="98" y="0"/>
                        <a:pt x="95" y="0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3" name="Freeform 202"/>
                <p:cNvSpPr>
                  <a:spLocks/>
                </p:cNvSpPr>
                <p:nvPr/>
              </p:nvSpPr>
              <p:spPr bwMode="auto">
                <a:xfrm rot="-5400000">
                  <a:off x="6342490" y="4205277"/>
                  <a:ext cx="47631" cy="20995"/>
                </a:xfrm>
                <a:custGeom>
                  <a:avLst/>
                  <a:gdLst>
                    <a:gd name="T0" fmla="*/ 0 w 24"/>
                    <a:gd name="T1" fmla="*/ 20865 h 11"/>
                    <a:gd name="T2" fmla="*/ 33322 w 24"/>
                    <a:gd name="T3" fmla="*/ 20865 h 11"/>
                    <a:gd name="T4" fmla="*/ 47043 w 24"/>
                    <a:gd name="T5" fmla="*/ 7587 h 11"/>
                    <a:gd name="T6" fmla="*/ 43123 w 24"/>
                    <a:gd name="T7" fmla="*/ 0 h 11"/>
                    <a:gd name="T8" fmla="*/ 0 w 24"/>
                    <a:gd name="T9" fmla="*/ 20865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1">
                      <a:moveTo>
                        <a:pt x="0" y="11"/>
                      </a:move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8"/>
                        <a:pt x="24" y="4"/>
                      </a:cubicBezTo>
                      <a:cubicBezTo>
                        <a:pt x="24" y="3"/>
                        <a:pt x="23" y="1"/>
                        <a:pt x="22" y="0"/>
                      </a:cubicBezTo>
                      <a:cubicBezTo>
                        <a:pt x="14" y="4"/>
                        <a:pt x="7" y="7"/>
                        <a:pt x="0" y="11"/>
                      </a:cubicBezTo>
                      <a:close/>
                    </a:path>
                  </a:pathLst>
                </a:custGeom>
                <a:noFill/>
                <a:ln w="4763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4" name="Freeform 204"/>
                <p:cNvSpPr>
                  <a:spLocks/>
                </p:cNvSpPr>
                <p:nvPr/>
              </p:nvSpPr>
              <p:spPr bwMode="auto">
                <a:xfrm rot="-5400000">
                  <a:off x="5511485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5" name="Freeform 205"/>
                <p:cNvSpPr>
                  <a:spLocks/>
                </p:cNvSpPr>
                <p:nvPr/>
              </p:nvSpPr>
              <p:spPr bwMode="auto">
                <a:xfrm rot="-5400000">
                  <a:off x="5066225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6" name="Freeform 206"/>
                <p:cNvSpPr>
                  <a:spLocks/>
                </p:cNvSpPr>
                <p:nvPr/>
              </p:nvSpPr>
              <p:spPr bwMode="auto">
                <a:xfrm rot="-5400000">
                  <a:off x="5956744" y="3950624"/>
                  <a:ext cx="442970" cy="274680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7" name="Freeform 207"/>
                <p:cNvSpPr>
                  <a:spLocks/>
                </p:cNvSpPr>
                <p:nvPr/>
              </p:nvSpPr>
              <p:spPr bwMode="auto">
                <a:xfrm rot="-5400000">
                  <a:off x="6081838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7"/>
                      </a:cubicBezTo>
                      <a:cubicBezTo>
                        <a:pt x="67" y="66"/>
                        <a:pt x="0" y="90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8" name="Freeform 208"/>
                <p:cNvSpPr>
                  <a:spLocks/>
                </p:cNvSpPr>
                <p:nvPr/>
              </p:nvSpPr>
              <p:spPr bwMode="auto">
                <a:xfrm rot="-5400000">
                  <a:off x="5191317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9" name="Freeform 209"/>
                <p:cNvSpPr>
                  <a:spLocks/>
                </p:cNvSpPr>
                <p:nvPr/>
              </p:nvSpPr>
              <p:spPr bwMode="auto">
                <a:xfrm rot="-5400000">
                  <a:off x="4624463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804 h 149"/>
                    <a:gd name="T2" fmla="*/ 237387 w 225"/>
                    <a:gd name="T3" fmla="*/ 146762 h 149"/>
                    <a:gd name="T4" fmla="*/ 441422 w 225"/>
                    <a:gd name="T5" fmla="*/ 57590 h 149"/>
                    <a:gd name="T6" fmla="*/ 441422 w 225"/>
                    <a:gd name="T7" fmla="*/ 0 h 149"/>
                    <a:gd name="T8" fmla="*/ 237387 w 225"/>
                    <a:gd name="T9" fmla="*/ 89172 h 149"/>
                    <a:gd name="T10" fmla="*/ 0 w 225"/>
                    <a:gd name="T11" fmla="*/ 219214 h 149"/>
                    <a:gd name="T12" fmla="*/ 0 w 225"/>
                    <a:gd name="T13" fmla="*/ 276804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0" name="Freeform 210"/>
                <p:cNvSpPr>
                  <a:spLocks/>
                </p:cNvSpPr>
                <p:nvPr/>
              </p:nvSpPr>
              <p:spPr bwMode="auto">
                <a:xfrm rot="-5400000">
                  <a:off x="4750431" y="3949749"/>
                  <a:ext cx="442970" cy="276429"/>
                </a:xfrm>
                <a:custGeom>
                  <a:avLst/>
                  <a:gdLst>
                    <a:gd name="T0" fmla="*/ 0 w 225"/>
                    <a:gd name="T1" fmla="*/ 276108 h 149"/>
                    <a:gd name="T2" fmla="*/ 237387 w 225"/>
                    <a:gd name="T3" fmla="*/ 146393 h 149"/>
                    <a:gd name="T4" fmla="*/ 441422 w 225"/>
                    <a:gd name="T5" fmla="*/ 57445 h 149"/>
                    <a:gd name="T6" fmla="*/ 441422 w 225"/>
                    <a:gd name="T7" fmla="*/ 0 h 149"/>
                    <a:gd name="T8" fmla="*/ 237387 w 225"/>
                    <a:gd name="T9" fmla="*/ 88948 h 149"/>
                    <a:gd name="T10" fmla="*/ 0 w 225"/>
                    <a:gd name="T11" fmla="*/ 218663 h 149"/>
                    <a:gd name="T12" fmla="*/ 0 w 225"/>
                    <a:gd name="T13" fmla="*/ 276108 h 1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9">
                      <a:moveTo>
                        <a:pt x="0" y="149"/>
                      </a:moveTo>
                      <a:cubicBezTo>
                        <a:pt x="0" y="121"/>
                        <a:pt x="67" y="98"/>
                        <a:pt x="121" y="79"/>
                      </a:cubicBezTo>
                      <a:cubicBezTo>
                        <a:pt x="176" y="59"/>
                        <a:pt x="225" y="52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1"/>
                        <a:pt x="176" y="28"/>
                        <a:pt x="121" y="48"/>
                      </a:cubicBezTo>
                      <a:cubicBezTo>
                        <a:pt x="67" y="67"/>
                        <a:pt x="0" y="90"/>
                        <a:pt x="0" y="118"/>
                      </a:cubicBez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1" name="Freeform 211"/>
                <p:cNvSpPr>
                  <a:spLocks/>
                </p:cNvSpPr>
                <p:nvPr/>
              </p:nvSpPr>
              <p:spPr bwMode="auto">
                <a:xfrm rot="-5400000">
                  <a:off x="5636577" y="3950624"/>
                  <a:ext cx="442970" cy="274679"/>
                </a:xfrm>
                <a:custGeom>
                  <a:avLst/>
                  <a:gdLst>
                    <a:gd name="T0" fmla="*/ 0 w 225"/>
                    <a:gd name="T1" fmla="*/ 274717 h 148"/>
                    <a:gd name="T2" fmla="*/ 237387 w 225"/>
                    <a:gd name="T3" fmla="*/ 144783 h 148"/>
                    <a:gd name="T4" fmla="*/ 441422 w 225"/>
                    <a:gd name="T5" fmla="*/ 57542 h 148"/>
                    <a:gd name="T6" fmla="*/ 441422 w 225"/>
                    <a:gd name="T7" fmla="*/ 0 h 148"/>
                    <a:gd name="T8" fmla="*/ 237387 w 225"/>
                    <a:gd name="T9" fmla="*/ 87241 h 148"/>
                    <a:gd name="T10" fmla="*/ 0 w 225"/>
                    <a:gd name="T11" fmla="*/ 217175 h 148"/>
                    <a:gd name="T12" fmla="*/ 0 w 225"/>
                    <a:gd name="T13" fmla="*/ 274717 h 1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5" h="148">
                      <a:moveTo>
                        <a:pt x="0" y="148"/>
                      </a:moveTo>
                      <a:cubicBezTo>
                        <a:pt x="0" y="120"/>
                        <a:pt x="67" y="97"/>
                        <a:pt x="121" y="78"/>
                      </a:cubicBezTo>
                      <a:cubicBezTo>
                        <a:pt x="176" y="59"/>
                        <a:pt x="225" y="51"/>
                        <a:pt x="225" y="31"/>
                      </a:cubicBezTo>
                      <a:cubicBezTo>
                        <a:pt x="225" y="0"/>
                        <a:pt x="225" y="0"/>
                        <a:pt x="225" y="0"/>
                      </a:cubicBezTo>
                      <a:cubicBezTo>
                        <a:pt x="225" y="20"/>
                        <a:pt x="176" y="28"/>
                        <a:pt x="121" y="47"/>
                      </a:cubicBezTo>
                      <a:cubicBezTo>
                        <a:pt x="67" y="66"/>
                        <a:pt x="0" y="89"/>
                        <a:pt x="0" y="117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84CB7E"/>
                </a:solidFill>
                <a:ln w="7938" cap="rnd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2" name="Freeform 217"/>
                <p:cNvSpPr>
                  <a:spLocks/>
                </p:cNvSpPr>
                <p:nvPr/>
              </p:nvSpPr>
              <p:spPr bwMode="auto">
                <a:xfrm rot="-5400000">
                  <a:off x="5946621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3" name="Freeform 218"/>
                <p:cNvSpPr>
                  <a:spLocks/>
                </p:cNvSpPr>
                <p:nvPr/>
              </p:nvSpPr>
              <p:spPr bwMode="auto">
                <a:xfrm rot="-5400000">
                  <a:off x="6071714" y="4004067"/>
                  <a:ext cx="415979" cy="16620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4" name="Freeform 219"/>
                <p:cNvSpPr>
                  <a:spLocks/>
                </p:cNvSpPr>
                <p:nvPr/>
              </p:nvSpPr>
              <p:spPr bwMode="auto">
                <a:xfrm rot="-5400000">
                  <a:off x="5500486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5" name="Freeform 220"/>
                <p:cNvSpPr>
                  <a:spLocks/>
                </p:cNvSpPr>
                <p:nvPr/>
              </p:nvSpPr>
              <p:spPr bwMode="auto">
                <a:xfrm rot="-5400000">
                  <a:off x="5626453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6" name="Freeform 221"/>
                <p:cNvSpPr>
                  <a:spLocks/>
                </p:cNvSpPr>
                <p:nvPr/>
              </p:nvSpPr>
              <p:spPr bwMode="auto">
                <a:xfrm rot="-5400000">
                  <a:off x="5056101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398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40"/>
                      </a:cubicBezTo>
                      <a:cubicBezTo>
                        <a:pt x="70" y="55"/>
                        <a:pt x="18" y="70"/>
                        <a:pt x="0" y="91"/>
                      </a:cubicBezTo>
                      <a:cubicBezTo>
                        <a:pt x="18" y="70"/>
                        <a:pt x="70" y="51"/>
                        <a:pt x="114" y="36"/>
                      </a:cubicBezTo>
                      <a:cubicBezTo>
                        <a:pt x="157" y="21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7" name="Freeform 222"/>
                <p:cNvSpPr>
                  <a:spLocks/>
                </p:cNvSpPr>
                <p:nvPr/>
              </p:nvSpPr>
              <p:spPr bwMode="auto">
                <a:xfrm rot="-5400000">
                  <a:off x="5181194" y="4004065"/>
                  <a:ext cx="415979" cy="166208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4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1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8" name="Freeform 223"/>
                <p:cNvSpPr>
                  <a:spLocks/>
                </p:cNvSpPr>
                <p:nvPr/>
              </p:nvSpPr>
              <p:spPr bwMode="auto">
                <a:xfrm rot="-5400000">
                  <a:off x="4616089" y="4002316"/>
                  <a:ext cx="415979" cy="169707"/>
                </a:xfrm>
                <a:custGeom>
                  <a:avLst/>
                  <a:gdLst>
                    <a:gd name="T0" fmla="*/ 415549 w 212"/>
                    <a:gd name="T1" fmla="*/ 0 h 91"/>
                    <a:gd name="T2" fmla="*/ 223456 w 212"/>
                    <a:gd name="T3" fmla="*/ 72132 h 91"/>
                    <a:gd name="T4" fmla="*/ 0 w 212"/>
                    <a:gd name="T5" fmla="*/ 168308 h 91"/>
                    <a:gd name="T6" fmla="*/ 223456 w 212"/>
                    <a:gd name="T7" fmla="*/ 66583 h 91"/>
                    <a:gd name="T8" fmla="*/ 415549 w 212"/>
                    <a:gd name="T9" fmla="*/ 0 h 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1">
                      <a:moveTo>
                        <a:pt x="212" y="0"/>
                      </a:moveTo>
                      <a:cubicBezTo>
                        <a:pt x="197" y="13"/>
                        <a:pt x="157" y="24"/>
                        <a:pt x="114" y="39"/>
                      </a:cubicBezTo>
                      <a:cubicBezTo>
                        <a:pt x="70" y="55"/>
                        <a:pt x="18" y="69"/>
                        <a:pt x="0" y="91"/>
                      </a:cubicBezTo>
                      <a:cubicBezTo>
                        <a:pt x="18" y="69"/>
                        <a:pt x="70" y="51"/>
                        <a:pt x="114" y="36"/>
                      </a:cubicBezTo>
                      <a:cubicBezTo>
                        <a:pt x="157" y="20"/>
                        <a:pt x="197" y="13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9" name="Freeform 224"/>
                <p:cNvSpPr>
                  <a:spLocks/>
                </p:cNvSpPr>
                <p:nvPr/>
              </p:nvSpPr>
              <p:spPr bwMode="auto">
                <a:xfrm rot="-5400000">
                  <a:off x="4741182" y="4003191"/>
                  <a:ext cx="415979" cy="167957"/>
                </a:xfrm>
                <a:custGeom>
                  <a:avLst/>
                  <a:gdLst>
                    <a:gd name="T0" fmla="*/ 415549 w 212"/>
                    <a:gd name="T1" fmla="*/ 0 h 90"/>
                    <a:gd name="T2" fmla="*/ 223456 w 212"/>
                    <a:gd name="T3" fmla="*/ 72331 h 90"/>
                    <a:gd name="T4" fmla="*/ 0 w 212"/>
                    <a:gd name="T5" fmla="*/ 166917 h 90"/>
                    <a:gd name="T6" fmla="*/ 223456 w 212"/>
                    <a:gd name="T7" fmla="*/ 64912 h 90"/>
                    <a:gd name="T8" fmla="*/ 415549 w 212"/>
                    <a:gd name="T9" fmla="*/ 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2" h="90">
                      <a:moveTo>
                        <a:pt x="212" y="0"/>
                      </a:moveTo>
                      <a:cubicBezTo>
                        <a:pt x="197" y="12"/>
                        <a:pt x="157" y="23"/>
                        <a:pt x="114" y="39"/>
                      </a:cubicBezTo>
                      <a:cubicBezTo>
                        <a:pt x="70" y="54"/>
                        <a:pt x="18" y="69"/>
                        <a:pt x="0" y="90"/>
                      </a:cubicBezTo>
                      <a:cubicBezTo>
                        <a:pt x="18" y="69"/>
                        <a:pt x="70" y="50"/>
                        <a:pt x="114" y="35"/>
                      </a:cubicBezTo>
                      <a:cubicBezTo>
                        <a:pt x="157" y="20"/>
                        <a:pt x="197" y="12"/>
                        <a:pt x="2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0" name="Freeform 225"/>
                <p:cNvSpPr>
                  <a:spLocks noEditPoints="1"/>
                </p:cNvSpPr>
                <p:nvPr/>
              </p:nvSpPr>
              <p:spPr bwMode="auto">
                <a:xfrm rot="-5400000">
                  <a:off x="4623670" y="3950542"/>
                  <a:ext cx="444558" cy="276429"/>
                </a:xfrm>
                <a:custGeom>
                  <a:avLst/>
                  <a:gdLst>
                    <a:gd name="T0" fmla="*/ 442991 w 226"/>
                    <a:gd name="T1" fmla="*/ 0 h 149"/>
                    <a:gd name="T2" fmla="*/ 321462 w 226"/>
                    <a:gd name="T3" fmla="*/ 61306 h 149"/>
                    <a:gd name="T4" fmla="*/ 237177 w 226"/>
                    <a:gd name="T5" fmla="*/ 87314 h 149"/>
                    <a:gd name="T6" fmla="*/ 235216 w 226"/>
                    <a:gd name="T7" fmla="*/ 87314 h 149"/>
                    <a:gd name="T8" fmla="*/ 0 w 226"/>
                    <a:gd name="T9" fmla="*/ 219214 h 149"/>
                    <a:gd name="T10" fmla="*/ 0 w 226"/>
                    <a:gd name="T11" fmla="*/ 276804 h 149"/>
                    <a:gd name="T12" fmla="*/ 3920 w 226"/>
                    <a:gd name="T13" fmla="*/ 276804 h 149"/>
                    <a:gd name="T14" fmla="*/ 237177 w 226"/>
                    <a:gd name="T15" fmla="*/ 148620 h 149"/>
                    <a:gd name="T16" fmla="*/ 239137 w 226"/>
                    <a:gd name="T17" fmla="*/ 148620 h 149"/>
                    <a:gd name="T18" fmla="*/ 321462 w 226"/>
                    <a:gd name="T19" fmla="*/ 122611 h 149"/>
                    <a:gd name="T20" fmla="*/ 442991 w 226"/>
                    <a:gd name="T21" fmla="*/ 57590 h 149"/>
                    <a:gd name="T22" fmla="*/ 442991 w 226"/>
                    <a:gd name="T23" fmla="*/ 0 h 149"/>
                    <a:gd name="T24" fmla="*/ 3920 w 226"/>
                    <a:gd name="T25" fmla="*/ 219214 h 149"/>
                    <a:gd name="T26" fmla="*/ 237177 w 226"/>
                    <a:gd name="T27" fmla="*/ 91030 h 149"/>
                    <a:gd name="T28" fmla="*/ 239137 w 226"/>
                    <a:gd name="T29" fmla="*/ 91030 h 149"/>
                    <a:gd name="T30" fmla="*/ 321462 w 226"/>
                    <a:gd name="T31" fmla="*/ 65021 h 149"/>
                    <a:gd name="T32" fmla="*/ 439071 w 226"/>
                    <a:gd name="T33" fmla="*/ 14862 h 149"/>
                    <a:gd name="T34" fmla="*/ 442991 w 226"/>
                    <a:gd name="T35" fmla="*/ 7431 h 149"/>
                    <a:gd name="T36" fmla="*/ 441031 w 226"/>
                    <a:gd name="T37" fmla="*/ 57590 h 149"/>
                    <a:gd name="T38" fmla="*/ 321462 w 226"/>
                    <a:gd name="T39" fmla="*/ 118896 h 149"/>
                    <a:gd name="T40" fmla="*/ 237177 w 226"/>
                    <a:gd name="T41" fmla="*/ 144904 h 149"/>
                    <a:gd name="T42" fmla="*/ 235216 w 226"/>
                    <a:gd name="T43" fmla="*/ 144904 h 149"/>
                    <a:gd name="T44" fmla="*/ 3920 w 226"/>
                    <a:gd name="T45" fmla="*/ 261942 h 149"/>
                    <a:gd name="T46" fmla="*/ 3920 w 226"/>
                    <a:gd name="T47" fmla="*/ 219214 h 1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26" h="149">
                      <a:moveTo>
                        <a:pt x="226" y="0"/>
                      </a:moveTo>
                      <a:cubicBezTo>
                        <a:pt x="226" y="15"/>
                        <a:pt x="199" y="23"/>
                        <a:pt x="164" y="33"/>
                      </a:cubicBezTo>
                      <a:cubicBezTo>
                        <a:pt x="151" y="37"/>
                        <a:pt x="136" y="42"/>
                        <a:pt x="121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66" y="66"/>
                        <a:pt x="0" y="90"/>
                        <a:pt x="0" y="118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2" y="149"/>
                        <a:pt x="2" y="149"/>
                        <a:pt x="2" y="149"/>
                      </a:cubicBezTo>
                      <a:cubicBezTo>
                        <a:pt x="2" y="122"/>
                        <a:pt x="68" y="99"/>
                        <a:pt x="121" y="80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37" y="75"/>
                        <a:pt x="151" y="70"/>
                        <a:pt x="164" y="66"/>
                      </a:cubicBezTo>
                      <a:cubicBezTo>
                        <a:pt x="201" y="55"/>
                        <a:pt x="226" y="47"/>
                        <a:pt x="226" y="31"/>
                      </a:cubicBezTo>
                      <a:cubicBezTo>
                        <a:pt x="226" y="0"/>
                        <a:pt x="226" y="0"/>
                        <a:pt x="226" y="0"/>
                      </a:cubicBezTo>
                      <a:close/>
                      <a:moveTo>
                        <a:pt x="2" y="118"/>
                      </a:moveTo>
                      <a:cubicBezTo>
                        <a:pt x="2" y="91"/>
                        <a:pt x="68" y="68"/>
                        <a:pt x="121" y="49"/>
                      </a:cubicBezTo>
                      <a:cubicBezTo>
                        <a:pt x="122" y="49"/>
                        <a:pt x="122" y="49"/>
                        <a:pt x="122" y="49"/>
                      </a:cubicBezTo>
                      <a:cubicBezTo>
                        <a:pt x="137" y="44"/>
                        <a:pt x="151" y="39"/>
                        <a:pt x="164" y="35"/>
                      </a:cubicBezTo>
                      <a:cubicBezTo>
                        <a:pt x="193" y="27"/>
                        <a:pt x="216" y="19"/>
                        <a:pt x="224" y="8"/>
                      </a:cubicBezTo>
                      <a:cubicBezTo>
                        <a:pt x="225" y="7"/>
                        <a:pt x="226" y="5"/>
                        <a:pt x="226" y="4"/>
                      </a:cubicBezTo>
                      <a:cubicBezTo>
                        <a:pt x="226" y="12"/>
                        <a:pt x="225" y="31"/>
                        <a:pt x="225" y="31"/>
                      </a:cubicBezTo>
                      <a:cubicBezTo>
                        <a:pt x="225" y="46"/>
                        <a:pt x="199" y="54"/>
                        <a:pt x="164" y="64"/>
                      </a:cubicBezTo>
                      <a:cubicBezTo>
                        <a:pt x="151" y="68"/>
                        <a:pt x="136" y="73"/>
                        <a:pt x="121" y="78"/>
                      </a:cubicBezTo>
                      <a:cubicBezTo>
                        <a:pt x="120" y="78"/>
                        <a:pt x="120" y="78"/>
                        <a:pt x="120" y="78"/>
                      </a:cubicBezTo>
                      <a:cubicBezTo>
                        <a:pt x="72" y="95"/>
                        <a:pt x="13" y="116"/>
                        <a:pt x="2" y="141"/>
                      </a:cubicBezTo>
                      <a:cubicBezTo>
                        <a:pt x="2" y="132"/>
                        <a:pt x="2" y="118"/>
                        <a:pt x="2" y="11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1" name="Freeform 226"/>
                <p:cNvSpPr>
                  <a:spLocks/>
                </p:cNvSpPr>
                <p:nvPr/>
              </p:nvSpPr>
              <p:spPr bwMode="auto">
                <a:xfrm rot="-5400000">
                  <a:off x="5027878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2594 h 34"/>
                    <a:gd name="T4" fmla="*/ 90629 w 78"/>
                    <a:gd name="T5" fmla="*/ 33138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2" name="Freeform 227"/>
                <p:cNvSpPr>
                  <a:spLocks/>
                </p:cNvSpPr>
                <p:nvPr/>
              </p:nvSpPr>
              <p:spPr bwMode="auto">
                <a:xfrm rot="-5400000">
                  <a:off x="5471389" y="3925405"/>
                  <a:ext cx="154007" cy="6473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3506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2"/>
                        <a:pt x="78" y="34"/>
                      </a:cubicBezTo>
                      <a:cubicBezTo>
                        <a:pt x="70" y="30"/>
                        <a:pt x="50" y="20"/>
                        <a:pt x="46" y="18"/>
                      </a:cubicBezTo>
                      <a:cubicBezTo>
                        <a:pt x="41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3" name="Freeform 228"/>
                <p:cNvSpPr>
                  <a:spLocks/>
                </p:cNvSpPr>
                <p:nvPr/>
              </p:nvSpPr>
              <p:spPr bwMode="auto">
                <a:xfrm rot="-5400000">
                  <a:off x="5916649" y="3926280"/>
                  <a:ext cx="154007" cy="62984"/>
                </a:xfrm>
                <a:custGeom>
                  <a:avLst/>
                  <a:gdLst>
                    <a:gd name="T0" fmla="*/ 0 w 78"/>
                    <a:gd name="T1" fmla="*/ 0 h 34"/>
                    <a:gd name="T2" fmla="*/ 153675 w 78"/>
                    <a:gd name="T3" fmla="*/ 63289 h 34"/>
                    <a:gd name="T4" fmla="*/ 90629 w 78"/>
                    <a:gd name="T5" fmla="*/ 35367 h 34"/>
                    <a:gd name="T6" fmla="*/ 0 w 78"/>
                    <a:gd name="T7" fmla="*/ 0 h 3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8" h="34">
                      <a:moveTo>
                        <a:pt x="0" y="0"/>
                      </a:moveTo>
                      <a:cubicBezTo>
                        <a:pt x="10" y="3"/>
                        <a:pt x="67" y="23"/>
                        <a:pt x="78" y="34"/>
                      </a:cubicBezTo>
                      <a:cubicBezTo>
                        <a:pt x="70" y="31"/>
                        <a:pt x="50" y="21"/>
                        <a:pt x="46" y="19"/>
                      </a:cubicBezTo>
                      <a:cubicBezTo>
                        <a:pt x="41" y="1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4572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MS PGothic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885" name="Rectangle 884"/>
              <p:cNvSpPr/>
              <p:nvPr/>
            </p:nvSpPr>
            <p:spPr>
              <a:xfrm rot="600000">
                <a:off x="7734107" y="5059655"/>
                <a:ext cx="73481" cy="4413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859" name="Connecteur droit avec flèche 858"/>
            <p:cNvCxnSpPr/>
            <p:nvPr/>
          </p:nvCxnSpPr>
          <p:spPr>
            <a:xfrm flipH="1">
              <a:off x="1760668" y="3101636"/>
              <a:ext cx="387318" cy="860538"/>
            </a:xfrm>
            <a:prstGeom prst="straightConnector1">
              <a:avLst/>
            </a:prstGeom>
            <a:ln w="28575"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60" name="Rectangle 859"/>
            <p:cNvSpPr/>
            <p:nvPr/>
          </p:nvSpPr>
          <p:spPr>
            <a:xfrm>
              <a:off x="820945" y="1823530"/>
              <a:ext cx="1919130" cy="386607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1" name="Rectangle 860"/>
            <p:cNvSpPr/>
            <p:nvPr/>
          </p:nvSpPr>
          <p:spPr>
            <a:xfrm>
              <a:off x="2816269" y="1823530"/>
              <a:ext cx="1919131" cy="386607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Rectangle 861"/>
            <p:cNvSpPr/>
            <p:nvPr/>
          </p:nvSpPr>
          <p:spPr>
            <a:xfrm>
              <a:off x="4795719" y="1823530"/>
              <a:ext cx="1919130" cy="386607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Rectangle 862"/>
            <p:cNvSpPr/>
            <p:nvPr/>
          </p:nvSpPr>
          <p:spPr>
            <a:xfrm>
              <a:off x="6811679" y="1823530"/>
              <a:ext cx="1987387" cy="386607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4" name="ZoneTexte 809"/>
            <p:cNvSpPr txBox="1">
              <a:spLocks noChangeArrowheads="1"/>
            </p:cNvSpPr>
            <p:nvPr/>
          </p:nvSpPr>
          <p:spPr bwMode="auto">
            <a:xfrm>
              <a:off x="7867279" y="3214362"/>
              <a:ext cx="357159" cy="400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865" name="ZoneTexte 810"/>
            <p:cNvSpPr txBox="1">
              <a:spLocks noChangeArrowheads="1"/>
            </p:cNvSpPr>
            <p:nvPr/>
          </p:nvSpPr>
          <p:spPr bwMode="auto">
            <a:xfrm>
              <a:off x="3794088" y="3214362"/>
              <a:ext cx="355571" cy="400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866" name="ZoneTexte 811"/>
            <p:cNvSpPr txBox="1">
              <a:spLocks noChangeArrowheads="1"/>
            </p:cNvSpPr>
            <p:nvPr/>
          </p:nvSpPr>
          <p:spPr bwMode="auto">
            <a:xfrm>
              <a:off x="7756164" y="3298511"/>
              <a:ext cx="555579" cy="246094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BRCA</a:t>
              </a:r>
            </a:p>
          </p:txBody>
        </p:sp>
        <p:sp>
          <p:nvSpPr>
            <p:cNvPr id="867" name="ZoneTexte 812"/>
            <p:cNvSpPr txBox="1">
              <a:spLocks noChangeArrowheads="1"/>
            </p:cNvSpPr>
            <p:nvPr/>
          </p:nvSpPr>
          <p:spPr bwMode="auto">
            <a:xfrm>
              <a:off x="3167078" y="3298511"/>
              <a:ext cx="611137" cy="246094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PARP1</a:t>
              </a:r>
            </a:p>
          </p:txBody>
        </p:sp>
        <p:sp>
          <p:nvSpPr>
            <p:cNvPr id="868" name="ZoneTexte 813"/>
            <p:cNvSpPr txBox="1">
              <a:spLocks noChangeArrowheads="1"/>
            </p:cNvSpPr>
            <p:nvPr/>
          </p:nvSpPr>
          <p:spPr bwMode="auto">
            <a:xfrm>
              <a:off x="7214871" y="3298511"/>
              <a:ext cx="611137" cy="246094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PARP1</a:t>
              </a:r>
            </a:p>
          </p:txBody>
        </p:sp>
        <p:sp>
          <p:nvSpPr>
            <p:cNvPr id="869" name="ZoneTexte 814"/>
            <p:cNvSpPr txBox="1">
              <a:spLocks noChangeArrowheads="1"/>
            </p:cNvSpPr>
            <p:nvPr/>
          </p:nvSpPr>
          <p:spPr bwMode="auto">
            <a:xfrm>
              <a:off x="5162401" y="3298511"/>
              <a:ext cx="611138" cy="246094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PARP1</a:t>
              </a:r>
            </a:p>
          </p:txBody>
        </p:sp>
        <p:sp>
          <p:nvSpPr>
            <p:cNvPr id="870" name="ZoneTexte 815"/>
            <p:cNvSpPr txBox="1">
              <a:spLocks noChangeArrowheads="1"/>
            </p:cNvSpPr>
            <p:nvPr/>
          </p:nvSpPr>
          <p:spPr bwMode="auto">
            <a:xfrm>
              <a:off x="5703695" y="3298511"/>
              <a:ext cx="555579" cy="246094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BRCA</a:t>
              </a:r>
            </a:p>
          </p:txBody>
        </p:sp>
        <p:sp>
          <p:nvSpPr>
            <p:cNvPr id="871" name="ZoneTexte 816"/>
            <p:cNvSpPr txBox="1">
              <a:spLocks noChangeArrowheads="1"/>
            </p:cNvSpPr>
            <p:nvPr/>
          </p:nvSpPr>
          <p:spPr bwMode="auto">
            <a:xfrm>
              <a:off x="1178103" y="3298511"/>
              <a:ext cx="611138" cy="246094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PARP1</a:t>
              </a:r>
            </a:p>
          </p:txBody>
        </p:sp>
        <p:sp>
          <p:nvSpPr>
            <p:cNvPr id="872" name="ZoneTexte 817"/>
            <p:cNvSpPr txBox="1">
              <a:spLocks noChangeArrowheads="1"/>
            </p:cNvSpPr>
            <p:nvPr/>
          </p:nvSpPr>
          <p:spPr bwMode="auto">
            <a:xfrm>
              <a:off x="1719396" y="3298511"/>
              <a:ext cx="557166" cy="246094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BRCA</a:t>
              </a:r>
            </a:p>
          </p:txBody>
        </p:sp>
        <p:sp>
          <p:nvSpPr>
            <p:cNvPr id="873" name="ZoneTexte 818"/>
            <p:cNvSpPr txBox="1">
              <a:spLocks noChangeArrowheads="1"/>
            </p:cNvSpPr>
            <p:nvPr/>
          </p:nvSpPr>
          <p:spPr bwMode="auto">
            <a:xfrm>
              <a:off x="3706784" y="3298511"/>
              <a:ext cx="557166" cy="246094"/>
            </a:xfrm>
            <a:prstGeom prst="rect">
              <a:avLst/>
            </a:prstGeom>
            <a:solidFill>
              <a:srgbClr val="FFFFFF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BRCA</a:t>
              </a:r>
            </a:p>
          </p:txBody>
        </p:sp>
        <p:sp>
          <p:nvSpPr>
            <p:cNvPr id="874" name="ZoneTexte 820"/>
            <p:cNvSpPr txBox="1">
              <a:spLocks noChangeArrowheads="1"/>
            </p:cNvSpPr>
            <p:nvPr/>
          </p:nvSpPr>
          <p:spPr bwMode="auto">
            <a:xfrm>
              <a:off x="2774997" y="2682481"/>
              <a:ext cx="1076237" cy="368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Réparation par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excision de base </a:t>
              </a:r>
            </a:p>
          </p:txBody>
        </p:sp>
        <p:sp>
          <p:nvSpPr>
            <p:cNvPr id="875" name="ZoneTexte 821"/>
            <p:cNvSpPr txBox="1">
              <a:spLocks noChangeArrowheads="1"/>
            </p:cNvSpPr>
            <p:nvPr/>
          </p:nvSpPr>
          <p:spPr bwMode="auto">
            <a:xfrm>
              <a:off x="3773453" y="2682481"/>
              <a:ext cx="980995" cy="508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Recombinaison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homologue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6" name="ZoneTexte 822"/>
            <p:cNvSpPr txBox="1">
              <a:spLocks noChangeArrowheads="1"/>
            </p:cNvSpPr>
            <p:nvPr/>
          </p:nvSpPr>
          <p:spPr bwMode="auto">
            <a:xfrm>
              <a:off x="5756077" y="2682481"/>
              <a:ext cx="979408" cy="508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Recombinaison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homologue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7" name="ZoneTexte 823"/>
            <p:cNvSpPr txBox="1">
              <a:spLocks noChangeArrowheads="1"/>
            </p:cNvSpPr>
            <p:nvPr/>
          </p:nvSpPr>
          <p:spPr bwMode="auto">
            <a:xfrm>
              <a:off x="7802198" y="2682481"/>
              <a:ext cx="979407" cy="508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Recombinaison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homologue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8" name="ZoneTexte 824"/>
            <p:cNvSpPr txBox="1">
              <a:spLocks noChangeArrowheads="1"/>
            </p:cNvSpPr>
            <p:nvPr/>
          </p:nvSpPr>
          <p:spPr bwMode="auto">
            <a:xfrm>
              <a:off x="4786195" y="2682481"/>
              <a:ext cx="1074649" cy="368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Réparation par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excision de base </a:t>
              </a:r>
            </a:p>
          </p:txBody>
        </p:sp>
        <p:sp>
          <p:nvSpPr>
            <p:cNvPr id="879" name="ZoneTexte 825"/>
            <p:cNvSpPr txBox="1">
              <a:spLocks noChangeArrowheads="1"/>
            </p:cNvSpPr>
            <p:nvPr/>
          </p:nvSpPr>
          <p:spPr bwMode="auto">
            <a:xfrm>
              <a:off x="6779932" y="2682481"/>
              <a:ext cx="1076237" cy="368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Réparation par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excision de base </a:t>
              </a:r>
            </a:p>
          </p:txBody>
        </p:sp>
        <p:sp>
          <p:nvSpPr>
            <p:cNvPr id="880" name="ZoneTexte 826"/>
            <p:cNvSpPr txBox="1">
              <a:spLocks noChangeArrowheads="1"/>
            </p:cNvSpPr>
            <p:nvPr/>
          </p:nvSpPr>
          <p:spPr bwMode="auto">
            <a:xfrm>
              <a:off x="3271844" y="5138665"/>
              <a:ext cx="876228" cy="261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Réparation</a:t>
              </a:r>
            </a:p>
          </p:txBody>
        </p:sp>
        <p:sp>
          <p:nvSpPr>
            <p:cNvPr id="881" name="ZoneTexte 827"/>
            <p:cNvSpPr txBox="1">
              <a:spLocks noChangeArrowheads="1"/>
            </p:cNvSpPr>
            <p:nvPr/>
          </p:nvSpPr>
          <p:spPr bwMode="auto">
            <a:xfrm>
              <a:off x="5263993" y="5138665"/>
              <a:ext cx="874641" cy="261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Réparation</a:t>
              </a:r>
            </a:p>
          </p:txBody>
        </p:sp>
        <p:sp>
          <p:nvSpPr>
            <p:cNvPr id="882" name="ZoneTexte 828"/>
            <p:cNvSpPr txBox="1">
              <a:spLocks noChangeArrowheads="1"/>
            </p:cNvSpPr>
            <p:nvPr/>
          </p:nvSpPr>
          <p:spPr bwMode="auto">
            <a:xfrm>
              <a:off x="7087881" y="4849702"/>
              <a:ext cx="1334978" cy="261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 Pas de réparation</a:t>
              </a:r>
            </a:p>
          </p:txBody>
        </p:sp>
        <p:sp>
          <p:nvSpPr>
            <p:cNvPr id="883" name="ZoneTexte 829"/>
            <p:cNvSpPr txBox="1">
              <a:spLocks noChangeArrowheads="1"/>
            </p:cNvSpPr>
            <p:nvPr/>
          </p:nvSpPr>
          <p:spPr bwMode="auto">
            <a:xfrm>
              <a:off x="6819615" y="3693850"/>
              <a:ext cx="658759" cy="2318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Arial" panose="020B0604020202020204" pitchFamily="34" charset="0"/>
                </a:rPr>
                <a:t>Inhibiteur</a:t>
              </a:r>
            </a:p>
          </p:txBody>
        </p:sp>
      </p:grpSp>
      <p:sp>
        <p:nvSpPr>
          <p:cNvPr id="82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653371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>
          <a:xfrm>
            <a:off x="1026470" y="6221579"/>
            <a:ext cx="6923730" cy="458621"/>
          </a:xfrm>
        </p:spPr>
        <p:txBody>
          <a:bodyPr/>
          <a:lstStyle/>
          <a:p>
            <a:r>
              <a:rPr lang="fr-FR" dirty="0">
                <a:latin typeface="+mn-lt"/>
              </a:rPr>
              <a:t>(1)</a:t>
            </a:r>
            <a:r>
              <a:rPr lang="fr-FR" dirty="0" err="1">
                <a:latin typeface="+mn-lt"/>
              </a:rPr>
              <a:t>Curtin</a:t>
            </a:r>
            <a:r>
              <a:rPr lang="fr-FR" dirty="0">
                <a:latin typeface="+mn-lt"/>
              </a:rPr>
              <a:t> NJ &amp; Sharma RA et al, Cancer Drug </a:t>
            </a:r>
            <a:r>
              <a:rPr lang="fr-FR" dirty="0" err="1">
                <a:latin typeface="+mn-lt"/>
              </a:rPr>
              <a:t>Discovery</a:t>
            </a:r>
            <a:r>
              <a:rPr lang="fr-FR" dirty="0">
                <a:latin typeface="+mn-lt"/>
              </a:rPr>
              <a:t> and </a:t>
            </a:r>
            <a:r>
              <a:rPr lang="fr-FR" dirty="0" err="1">
                <a:latin typeface="+mn-lt"/>
              </a:rPr>
              <a:t>Development</a:t>
            </a:r>
            <a:r>
              <a:rPr lang="fr-FR" dirty="0">
                <a:latin typeface="+mn-lt"/>
              </a:rPr>
              <a:t>, 2015; (2) Murai J et al, Mol Cancer </a:t>
            </a:r>
            <a:r>
              <a:rPr lang="fr-FR" dirty="0" err="1">
                <a:latin typeface="+mn-lt"/>
              </a:rPr>
              <a:t>Ther</a:t>
            </a:r>
            <a:r>
              <a:rPr lang="fr-FR" dirty="0">
                <a:latin typeface="+mn-lt"/>
              </a:rPr>
              <a:t> 2014; (3) Murai J, et al. Cancer </a:t>
            </a:r>
            <a:r>
              <a:rPr lang="fr-FR" dirty="0" err="1">
                <a:latin typeface="+mn-lt"/>
              </a:rPr>
              <a:t>Res</a:t>
            </a:r>
            <a:r>
              <a:rPr lang="fr-FR" dirty="0">
                <a:latin typeface="+mn-lt"/>
              </a:rPr>
              <a:t> 2012; (4) Hopkins TA et al, Mol Cancer </a:t>
            </a:r>
            <a:r>
              <a:rPr lang="fr-FR" dirty="0" err="1">
                <a:latin typeface="+mn-lt"/>
              </a:rPr>
              <a:t>Res</a:t>
            </a:r>
            <a:r>
              <a:rPr lang="fr-FR" dirty="0">
                <a:latin typeface="+mn-lt"/>
              </a:rPr>
              <a:t>, 2019 </a:t>
            </a:r>
          </a:p>
          <a:p>
            <a:endParaRPr lang="fr-FR" dirty="0">
              <a:latin typeface="+mn-lt"/>
            </a:endParaRP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pPr>
              <a:spcBef>
                <a:spcPct val="0"/>
              </a:spcBef>
            </a:pPr>
            <a:r>
              <a:rPr lang="fr-FR" sz="2800" dirty="0"/>
              <a:t>Mécanismes d’action des PARP inhibiteurs </a:t>
            </a:r>
          </a:p>
          <a:p>
            <a:pPr>
              <a:spcBef>
                <a:spcPct val="0"/>
              </a:spcBef>
            </a:pPr>
            <a:r>
              <a:rPr lang="fr-FR" sz="2000" dirty="0">
                <a:solidFill>
                  <a:srgbClr val="005086"/>
                </a:solidFill>
              </a:rPr>
              <a:t>Inhibition catalytique et séquestration PARP </a:t>
            </a:r>
          </a:p>
          <a:p>
            <a:endParaRPr lang="fr-FR" sz="2000" dirty="0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xmlns="" id="{7310E726-4706-4D3E-BC5F-E65572531924}"/>
              </a:ext>
            </a:extLst>
          </p:cNvPr>
          <p:cNvSpPr txBox="1">
            <a:spLocks/>
          </p:cNvSpPr>
          <p:nvPr/>
        </p:nvSpPr>
        <p:spPr>
          <a:xfrm>
            <a:off x="1279916" y="5775430"/>
            <a:ext cx="1627048" cy="152349"/>
          </a:xfrm>
          <a:prstGeom prst="rect">
            <a:avLst/>
          </a:prstGeom>
        </p:spPr>
        <p:txBody>
          <a:bodyPr vert="horz" wrap="none" lIns="0" tIns="0" rIns="0" bIns="0" rtlCol="0" anchor="b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buFontTx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SSB, single-strand break.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8551D328-66CC-41D9-997E-58046EED09A2}"/>
              </a:ext>
            </a:extLst>
          </p:cNvPr>
          <p:cNvGrpSpPr/>
          <p:nvPr/>
        </p:nvGrpSpPr>
        <p:grpSpPr>
          <a:xfrm>
            <a:off x="3014857" y="1054106"/>
            <a:ext cx="3407208" cy="1752889"/>
            <a:chOff x="-5158730" y="1151841"/>
            <a:chExt cx="3962400" cy="2038181"/>
          </a:xfrm>
        </p:grpSpPr>
        <p:pic>
          <p:nvPicPr>
            <p:cNvPr id="15" name="Picture 6">
              <a:extLst>
                <a:ext uri="{FF2B5EF4-FFF2-40B4-BE49-F238E27FC236}">
                  <a16:creationId xmlns:a16="http://schemas.microsoft.com/office/drawing/2014/main" xmlns="" id="{4A877455-D6C5-4956-BF63-F2D845710A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3885757" y="1556958"/>
              <a:ext cx="1971248" cy="1633064"/>
            </a:xfrm>
            <a:prstGeom prst="rect">
              <a:avLst/>
            </a:prstGeom>
          </p:spPr>
        </p:pic>
        <p:sp>
          <p:nvSpPr>
            <p:cNvPr id="16" name="Content Placeholder 6">
              <a:extLst>
                <a:ext uri="{FF2B5EF4-FFF2-40B4-BE49-F238E27FC236}">
                  <a16:creationId xmlns:a16="http://schemas.microsoft.com/office/drawing/2014/main" xmlns="" id="{7558A22B-8F34-4193-9FEB-D5162FB15E27}"/>
                </a:ext>
              </a:extLst>
            </p:cNvPr>
            <p:cNvSpPr txBox="1">
              <a:spLocks/>
            </p:cNvSpPr>
            <p:nvPr/>
          </p:nvSpPr>
          <p:spPr>
            <a:xfrm>
              <a:off x="-5158730" y="1151841"/>
              <a:ext cx="3962400" cy="948311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>
              <a:lvl1pPr marL="112713" indent="-112713" algn="l" defTabSz="457200" rtl="0" eaLnBrk="1" latinLnBrk="0" hangingPunct="1">
                <a:spcBef>
                  <a:spcPts val="0"/>
                </a:spcBef>
                <a:buClrTx/>
                <a:buFont typeface="Arial"/>
                <a:buChar char="•"/>
                <a:defRPr sz="1800" kern="1200">
                  <a:solidFill>
                    <a:srgbClr val="071D49"/>
                  </a:solidFill>
                  <a:latin typeface="+mn-lt"/>
                  <a:ea typeface="+mn-ea"/>
                  <a:cs typeface="+mn-cs"/>
                </a:defRPr>
              </a:lvl1pPr>
              <a:lvl2pPr marL="398463" indent="-166688" algn="l" defTabSz="457200" rtl="0" eaLnBrk="1" latinLnBrk="0" hangingPunct="1">
                <a:spcBef>
                  <a:spcPct val="20000"/>
                </a:spcBef>
                <a:buClrTx/>
                <a:buFont typeface="Arial"/>
                <a:buChar char="–"/>
                <a:defRPr sz="1600" kern="1200">
                  <a:solidFill>
                    <a:srgbClr val="071D49"/>
                  </a:solidFill>
                  <a:latin typeface="+mn-lt"/>
                  <a:ea typeface="+mn-ea"/>
                  <a:cs typeface="+mn-cs"/>
                </a:defRPr>
              </a:lvl2pPr>
              <a:lvl3pPr marL="576263" indent="-119063" algn="l" defTabSz="457200" rtl="0" eaLnBrk="1" latinLnBrk="0" hangingPunct="1">
                <a:spcBef>
                  <a:spcPct val="20000"/>
                </a:spcBef>
                <a:buClrTx/>
                <a:buFont typeface="Arial"/>
                <a:buChar char="•"/>
                <a:defRPr sz="1400" kern="1200">
                  <a:solidFill>
                    <a:srgbClr val="071D49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2713" marR="0" lvl="0" indent="-112713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Char char="•"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aphicFrame>
        <p:nvGraphicFramePr>
          <p:cNvPr id="17" name="Group 32">
            <a:extLst>
              <a:ext uri="{FF2B5EF4-FFF2-40B4-BE49-F238E27FC236}">
                <a16:creationId xmlns:a16="http://schemas.microsoft.com/office/drawing/2014/main" xmlns="" id="{F15BFCFF-43A8-4BE9-B189-095BE2B1D2CA}"/>
              </a:ext>
            </a:extLst>
          </p:cNvPr>
          <p:cNvGraphicFramePr>
            <a:graphicFrameLocks noGrp="1"/>
          </p:cNvGraphicFramePr>
          <p:nvPr/>
        </p:nvGraphicFramePr>
        <p:xfrm>
          <a:off x="6527260" y="1571149"/>
          <a:ext cx="5300868" cy="3064195"/>
        </p:xfrm>
        <a:graphic>
          <a:graphicData uri="http://schemas.openxmlformats.org/drawingml/2006/table">
            <a:tbl>
              <a:tblPr/>
              <a:tblGrid>
                <a:gridCol w="1172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4214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6841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189346">
                  <a:extLst>
                    <a:ext uri="{9D8B030D-6E8A-4147-A177-3AD203B41FA5}">
                      <a16:colId xmlns:a16="http://schemas.microsoft.com/office/drawing/2014/main" xmlns="" val="3192066593"/>
                    </a:ext>
                  </a:extLst>
                </a:gridCol>
                <a:gridCol w="1127975">
                  <a:extLst>
                    <a:ext uri="{9D8B030D-6E8A-4147-A177-3AD203B41FA5}">
                      <a16:colId xmlns:a16="http://schemas.microsoft.com/office/drawing/2014/main" xmlns="" val="3346431177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0" lang="en-GB" alt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MS PGothic" panose="020B0600070205080204" pitchFamily="34" charset="-128"/>
                      </a:endParaRP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2C4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</a:rPr>
                        <a:t>Catalytic inhibition 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2C4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altLang="en-US" sz="1400" b="1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MS PGothic" panose="020B0600070205080204" pitchFamily="34" charset="-128"/>
                        <a:cs typeface="+mn-cs"/>
                      </a:endParaRP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2B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kumimoji="0" lang="en-US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</a:rPr>
                        <a:t>PARP-trapping potency </a:t>
                      </a:r>
                      <a:br>
                        <a:rPr kumimoji="0" lang="en-US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</a:rPr>
                      </a:br>
                      <a:r>
                        <a:rPr kumimoji="0" lang="en-US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</a:rPr>
                        <a:t>(relative to olaparib)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2C4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kumimoji="0" lang="en-US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</a:rPr>
                        <a:t>Class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2C4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13043679"/>
                  </a:ext>
                </a:extLst>
              </a:tr>
              <a:tr h="172233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lnSpc>
                          <a:spcPct val="90000"/>
                        </a:lnSpc>
                        <a:spcBef>
                          <a:spcPts val="1000"/>
                        </a:spcBef>
                        <a:spcAft>
                          <a:spcPts val="700"/>
                        </a:spcAft>
                        <a:buClr>
                          <a:srgbClr val="FEFDDE"/>
                        </a:buClr>
                        <a:buFont typeface="Wingdings" panose="05000000000000000000" pitchFamily="2" charset="2"/>
                        <a:defRPr sz="2400" kern="1200">
                          <a:solidFill>
                            <a:srgbClr val="FEFDDE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algn="l" defTabSz="914400" rtl="0" eaLnBrk="1" latinLnBrk="0" hangingPunct="1">
                        <a:lnSpc>
                          <a:spcPct val="90000"/>
                        </a:lnSpc>
                        <a:spcBef>
                          <a:spcPts val="1000"/>
                        </a:spcBef>
                        <a:spcAft>
                          <a:spcPts val="700"/>
                        </a:spcAft>
                        <a:buClr>
                          <a:srgbClr val="FEFDDE"/>
                        </a:buClr>
                        <a:buFont typeface="Arial" panose="020B0604020202020204" pitchFamily="34" charset="0"/>
                        <a:defRPr sz="2200" kern="1200">
                          <a:solidFill>
                            <a:srgbClr val="FEFDDE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algn="l" defTabSz="914400" rtl="0" eaLnBrk="1" latinLnBrk="0" hangingPunct="1">
                        <a:lnSpc>
                          <a:spcPct val="90000"/>
                        </a:lnSpc>
                        <a:spcBef>
                          <a:spcPts val="1000"/>
                        </a:spcBef>
                        <a:spcAft>
                          <a:spcPts val="700"/>
                        </a:spcAft>
                        <a:buClr>
                          <a:srgbClr val="FEFDDE"/>
                        </a:buClr>
                        <a:buFont typeface="Arial" panose="020B0604020202020204" pitchFamily="34" charset="0"/>
                        <a:defRPr sz="2000" kern="1200">
                          <a:solidFill>
                            <a:srgbClr val="FEFDDE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algn="l" defTabSz="914400" rtl="0" eaLnBrk="1" latinLnBrk="0" hangingPunct="1">
                        <a:lnSpc>
                          <a:spcPct val="90000"/>
                        </a:lnSpc>
                        <a:spcBef>
                          <a:spcPts val="1000"/>
                        </a:spcBef>
                        <a:spcAft>
                          <a:spcPts val="700"/>
                        </a:spcAft>
                        <a:buClr>
                          <a:srgbClr val="FEFDDE"/>
                        </a:buClr>
                        <a:buFont typeface="Arial" panose="020B0604020202020204" pitchFamily="34" charset="0"/>
                        <a:defRPr sz="2000" kern="1200">
                          <a:solidFill>
                            <a:srgbClr val="FEFDDE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algn="l" defTabSz="914400" rtl="0" eaLnBrk="1" latinLnBrk="0" hangingPunct="1">
                        <a:lnSpc>
                          <a:spcPct val="90000"/>
                        </a:lnSpc>
                        <a:spcBef>
                          <a:spcPts val="1000"/>
                        </a:spcBef>
                        <a:spcAft>
                          <a:spcPts val="700"/>
                        </a:spcAft>
                        <a:buClr>
                          <a:srgbClr val="FEFDDE"/>
                        </a:buClr>
                        <a:buFont typeface="Arial" panose="020B0604020202020204" pitchFamily="34" charset="0"/>
                        <a:defRPr sz="1800" kern="1200">
                          <a:solidFill>
                            <a:srgbClr val="FEFDDE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000"/>
                        </a:spcBef>
                        <a:spcAft>
                          <a:spcPts val="700"/>
                        </a:spcAft>
                        <a:buClr>
                          <a:srgbClr val="FEFDDE"/>
                        </a:buClr>
                        <a:buFont typeface="Arial" panose="020B0604020202020204" pitchFamily="34" charset="0"/>
                        <a:defRPr sz="1800" kern="1200">
                          <a:solidFill>
                            <a:srgbClr val="FEFDDE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000"/>
                        </a:spcBef>
                        <a:spcAft>
                          <a:spcPts val="700"/>
                        </a:spcAft>
                        <a:buClr>
                          <a:srgbClr val="FEFDDE"/>
                        </a:buClr>
                        <a:buFont typeface="Arial" panose="020B0604020202020204" pitchFamily="34" charset="0"/>
                        <a:defRPr sz="1800" kern="1200">
                          <a:solidFill>
                            <a:srgbClr val="FEFDDE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000"/>
                        </a:spcBef>
                        <a:spcAft>
                          <a:spcPts val="700"/>
                        </a:spcAft>
                        <a:buClr>
                          <a:srgbClr val="FEFDDE"/>
                        </a:buClr>
                        <a:buFont typeface="Arial" panose="020B0604020202020204" pitchFamily="34" charset="0"/>
                        <a:defRPr sz="1800" kern="1200">
                          <a:solidFill>
                            <a:srgbClr val="FEFDDE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000"/>
                        </a:spcBef>
                        <a:spcAft>
                          <a:spcPts val="700"/>
                        </a:spcAft>
                        <a:buClr>
                          <a:srgbClr val="FEFDDE"/>
                        </a:buClr>
                        <a:buFont typeface="Arial" panose="020B0604020202020204" pitchFamily="34" charset="0"/>
                        <a:defRPr sz="1800" kern="1200">
                          <a:solidFill>
                            <a:srgbClr val="FEFDDE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0" lang="en-GB" alt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MS PGothic" panose="020B0600070205080204" pitchFamily="34" charset="-128"/>
                      </a:endParaRP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2BA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</a:rPr>
                        <a:t>IC</a:t>
                      </a:r>
                      <a:r>
                        <a:rPr kumimoji="0" lang="en-US" altLang="en-US" sz="1400" b="1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</a:rPr>
                        <a:t>50</a:t>
                      </a:r>
                      <a:r>
                        <a:rPr kumimoji="0" lang="en-US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</a:rPr>
                        <a:t> in wtDT40 cells, nM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2C4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kumimoji="0" lang="en-US" altLang="en-US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  <a:cs typeface="+mn-cs"/>
                        </a:rPr>
                        <a:t>IC</a:t>
                      </a:r>
                      <a:r>
                        <a:rPr kumimoji="0" lang="en-US" altLang="en-US" sz="1400" b="1" i="0" u="none" strike="noStrike" kern="1200" cap="none" normalizeH="0" baseline="-25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  <a:cs typeface="+mn-cs"/>
                        </a:rPr>
                        <a:t>90</a:t>
                      </a:r>
                      <a:r>
                        <a:rPr kumimoji="0" lang="en-US" altLang="en-US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MS PGothic" panose="020B0600070205080204" pitchFamily="34" charset="-128"/>
                          <a:cs typeface="+mn-cs"/>
                        </a:rPr>
                        <a:t> in wtDT40 cells, µM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2C4C"/>
                    </a:solidFill>
                  </a:tcPr>
                </a:tc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alt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MS PGothic" panose="020B0600070205080204" pitchFamily="34" charset="-128"/>
                      </a:endParaRP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2B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kumimoji="0" lang="en-US" alt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MS PGothic" panose="020B0600070205080204" pitchFamily="34" charset="-128"/>
                      </a:endParaRP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2B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947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Veliparib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30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&gt;50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&lt;0.2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Type 1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947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Olaparib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4.5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Type 2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947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Rucaparib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8CE2D0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Type 2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94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Niraparib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60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2.3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~2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8CE2D0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Type 2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D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30265245"/>
                  </a:ext>
                </a:extLst>
              </a:tr>
              <a:tr h="3994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Talazoparib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0.04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latin typeface="+mn-lt"/>
                        </a:rPr>
                        <a:t>~100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8CE2D0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D2926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Type 2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D8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90393216"/>
                  </a:ext>
                </a:extLst>
              </a:tr>
            </a:tbl>
          </a:graphicData>
        </a:graphic>
      </p:graphicFrame>
      <p:sp>
        <p:nvSpPr>
          <p:cNvPr id="18" name="Content Placeholder 6">
            <a:extLst>
              <a:ext uri="{FF2B5EF4-FFF2-40B4-BE49-F238E27FC236}">
                <a16:creationId xmlns:a16="http://schemas.microsoft.com/office/drawing/2014/main" xmlns="" id="{C2AE73FC-D286-4F1A-A377-899408C69E92}"/>
              </a:ext>
            </a:extLst>
          </p:cNvPr>
          <p:cNvSpPr txBox="1">
            <a:spLocks/>
          </p:cNvSpPr>
          <p:nvPr/>
        </p:nvSpPr>
        <p:spPr>
          <a:xfrm>
            <a:off x="1231619" y="1245360"/>
            <a:ext cx="3962400" cy="948311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marL="112713" indent="-112713" algn="l" defTabSz="457200" rtl="0" eaLnBrk="1" latinLnBrk="0" hangingPunct="1">
              <a:spcBef>
                <a:spcPts val="0"/>
              </a:spcBef>
              <a:buClrTx/>
              <a:buFont typeface="Arial"/>
              <a:buChar char="•"/>
              <a:defRPr sz="1800" kern="1200">
                <a:solidFill>
                  <a:srgbClr val="071D49"/>
                </a:solidFill>
                <a:latin typeface="+mn-lt"/>
                <a:ea typeface="+mn-ea"/>
                <a:cs typeface="+mn-cs"/>
              </a:defRPr>
            </a:lvl1pPr>
            <a:lvl2pPr marL="398463" indent="-166688" algn="l" defTabSz="457200" rtl="0" eaLnBrk="1" latinLnBrk="0" hangingPunct="1">
              <a:spcBef>
                <a:spcPct val="20000"/>
              </a:spcBef>
              <a:buClrTx/>
              <a:buFont typeface="Arial"/>
              <a:buChar char="–"/>
              <a:defRPr sz="1600" kern="1200">
                <a:solidFill>
                  <a:srgbClr val="071D49"/>
                </a:solidFill>
                <a:latin typeface="+mn-lt"/>
                <a:ea typeface="+mn-ea"/>
                <a:cs typeface="+mn-cs"/>
              </a:defRPr>
            </a:lvl2pPr>
            <a:lvl3pPr marL="576263" indent="-119063" algn="l" defTabSz="457200" rtl="0" eaLnBrk="1" latinLnBrk="0" hangingPunct="1">
              <a:spcBef>
                <a:spcPct val="20000"/>
              </a:spcBef>
              <a:buClrTx/>
              <a:buFont typeface="Arial"/>
              <a:buChar char="•"/>
              <a:defRPr sz="1400" kern="1200">
                <a:solidFill>
                  <a:srgbClr val="071D4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Inhibition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catalytique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de PARP</a:t>
            </a:r>
            <a:r>
              <a:rPr lang="en-US" sz="1400" b="1" baseline="30000" dirty="0">
                <a:solidFill>
                  <a:srgbClr val="000000"/>
                </a:solidFill>
              </a:rPr>
              <a:t> (1-3)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</a:p>
          <a:p>
            <a:pPr marL="112713" marR="0" lvl="0" indent="-112713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Bloque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réparation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DNA SSBs</a:t>
            </a:r>
          </a:p>
        </p:txBody>
      </p:sp>
      <p:sp>
        <p:nvSpPr>
          <p:cNvPr id="19" name="Rectangle: Rounded Corners 17">
            <a:extLst>
              <a:ext uri="{FF2B5EF4-FFF2-40B4-BE49-F238E27FC236}">
                <a16:creationId xmlns:a16="http://schemas.microsoft.com/office/drawing/2014/main" xmlns="" id="{108968E1-2595-4CA3-A911-764A34B8B235}"/>
              </a:ext>
            </a:extLst>
          </p:cNvPr>
          <p:cNvSpPr/>
          <p:nvPr/>
        </p:nvSpPr>
        <p:spPr bwMode="auto">
          <a:xfrm>
            <a:off x="1050290" y="1029211"/>
            <a:ext cx="4925210" cy="2094333"/>
          </a:xfrm>
          <a:prstGeom prst="roundRect">
            <a:avLst/>
          </a:prstGeom>
          <a:noFill/>
          <a:ln w="28575" cap="sq" cmpd="sng" algn="ctr">
            <a:solidFill>
              <a:schemeClr val="bg2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04813" marR="0" lvl="0" indent="-28575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Rectangle: Rounded Corners 18">
            <a:extLst>
              <a:ext uri="{FF2B5EF4-FFF2-40B4-BE49-F238E27FC236}">
                <a16:creationId xmlns:a16="http://schemas.microsoft.com/office/drawing/2014/main" xmlns="" id="{A093EBA9-D308-4412-A421-CAE77CAB2564}"/>
              </a:ext>
            </a:extLst>
          </p:cNvPr>
          <p:cNvSpPr/>
          <p:nvPr/>
        </p:nvSpPr>
        <p:spPr bwMode="auto">
          <a:xfrm>
            <a:off x="1050289" y="3510823"/>
            <a:ext cx="4925210" cy="2094333"/>
          </a:xfrm>
          <a:prstGeom prst="roundRect">
            <a:avLst/>
          </a:prstGeom>
          <a:noFill/>
          <a:ln w="28575" cap="sq" cmpd="sng" algn="ctr">
            <a:solidFill>
              <a:schemeClr val="bg2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04813" marR="0" lvl="0" indent="-28575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Content Placeholder 6">
            <a:extLst>
              <a:ext uri="{FF2B5EF4-FFF2-40B4-BE49-F238E27FC236}">
                <a16:creationId xmlns:a16="http://schemas.microsoft.com/office/drawing/2014/main" xmlns="" id="{54B6E3DB-E433-416B-827D-2ED2568120D1}"/>
              </a:ext>
            </a:extLst>
          </p:cNvPr>
          <p:cNvSpPr txBox="1">
            <a:spLocks/>
          </p:cNvSpPr>
          <p:nvPr/>
        </p:nvSpPr>
        <p:spPr>
          <a:xfrm>
            <a:off x="1231619" y="1587100"/>
            <a:ext cx="3111592" cy="948311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marL="112713" indent="-112713" algn="l" defTabSz="457200" rtl="0" eaLnBrk="1" latinLnBrk="0" hangingPunct="1">
              <a:spcBef>
                <a:spcPts val="0"/>
              </a:spcBef>
              <a:buClrTx/>
              <a:buFont typeface="Arial"/>
              <a:buChar char="•"/>
              <a:defRPr sz="1800" kern="1200">
                <a:solidFill>
                  <a:srgbClr val="071D49"/>
                </a:solidFill>
                <a:latin typeface="+mn-lt"/>
                <a:ea typeface="+mn-ea"/>
                <a:cs typeface="+mn-cs"/>
              </a:defRPr>
            </a:lvl1pPr>
            <a:lvl2pPr marL="398463" indent="-166688" algn="l" defTabSz="457200" rtl="0" eaLnBrk="1" latinLnBrk="0" hangingPunct="1">
              <a:spcBef>
                <a:spcPct val="20000"/>
              </a:spcBef>
              <a:buClrTx/>
              <a:buFont typeface="Arial"/>
              <a:buChar char="–"/>
              <a:defRPr sz="1600" kern="1200">
                <a:solidFill>
                  <a:srgbClr val="071D49"/>
                </a:solidFill>
                <a:latin typeface="+mn-lt"/>
                <a:ea typeface="+mn-ea"/>
                <a:cs typeface="+mn-cs"/>
              </a:defRPr>
            </a:lvl2pPr>
            <a:lvl3pPr marL="576263" indent="-119063" algn="l" defTabSz="457200" rtl="0" eaLnBrk="1" latinLnBrk="0" hangingPunct="1">
              <a:spcBef>
                <a:spcPct val="20000"/>
              </a:spcBef>
              <a:buClrTx/>
              <a:buFont typeface="Arial"/>
              <a:buChar char="•"/>
              <a:defRPr sz="1400" kern="1200">
                <a:solidFill>
                  <a:srgbClr val="071D4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  <a:p>
            <a:pPr marL="112713" marR="0" lvl="0" indent="-112713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8E710F7C-1BF1-4A5F-8A5C-7C86573C94EC}"/>
              </a:ext>
            </a:extLst>
          </p:cNvPr>
          <p:cNvSpPr/>
          <p:nvPr/>
        </p:nvSpPr>
        <p:spPr>
          <a:xfrm>
            <a:off x="6658513" y="900086"/>
            <a:ext cx="498828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Potentiel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de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séquestration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PARP trapping non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corrélée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au potential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d’inhibition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catalytique</a:t>
            </a:r>
            <a:r>
              <a:rPr lang="en-US" sz="1400" b="1" baseline="30000" dirty="0">
                <a:solidFill>
                  <a:srgbClr val="000000"/>
                </a:solidFill>
              </a:rPr>
              <a:t> (1,3)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3" name="Speech Bubble: Rectangle with Corners Rounded 21">
            <a:extLst>
              <a:ext uri="{FF2B5EF4-FFF2-40B4-BE49-F238E27FC236}">
                <a16:creationId xmlns:a16="http://schemas.microsoft.com/office/drawing/2014/main" xmlns="" id="{28598807-CC85-4228-84EB-1E1E6FDB9477}"/>
              </a:ext>
            </a:extLst>
          </p:cNvPr>
          <p:cNvSpPr/>
          <p:nvPr/>
        </p:nvSpPr>
        <p:spPr bwMode="auto">
          <a:xfrm>
            <a:off x="6658512" y="4830272"/>
            <a:ext cx="5169615" cy="763549"/>
          </a:xfrm>
          <a:prstGeom prst="wedgeRoundRectCallout">
            <a:avLst>
              <a:gd name="adj1" fmla="val 14600"/>
              <a:gd name="adj2" fmla="val 4779"/>
              <a:gd name="adj3" fmla="val 16667"/>
            </a:avLst>
          </a:prstGeom>
          <a:solidFill>
            <a:srgbClr val="005087"/>
          </a:solidFill>
          <a:ln>
            <a:headEnd type="none" w="med" len="med"/>
            <a:tailEnd type="none" w="med" len="med"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Une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</a:t>
            </a: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activité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plus </a:t>
            </a: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faible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de </a:t>
            </a: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séquestration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</a:t>
            </a: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peut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</a:t>
            </a: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autoriser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</a:t>
            </a: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l’association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à </a:t>
            </a: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une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</a:t>
            </a: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chimiothérapie</a:t>
            </a:r>
            <a:r>
              <a:rPr lang="en-GB" sz="1400" b="1" baseline="30000" dirty="0">
                <a:solidFill>
                  <a:schemeClr val="bg1"/>
                </a:solidFill>
              </a:rPr>
              <a:t> (4)</a:t>
            </a:r>
            <a:endParaRPr kumimoji="0" lang="en-GB" sz="1400" b="1" i="0" u="none" strike="noStrike" kern="1200" cap="none" spc="0" normalizeH="0" baseline="3000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grpSp>
        <p:nvGrpSpPr>
          <p:cNvPr id="25" name="Group 12">
            <a:extLst>
              <a:ext uri="{FF2B5EF4-FFF2-40B4-BE49-F238E27FC236}">
                <a16:creationId xmlns:a16="http://schemas.microsoft.com/office/drawing/2014/main" xmlns="" id="{66C45CC8-6545-4570-B928-191893820A12}"/>
              </a:ext>
            </a:extLst>
          </p:cNvPr>
          <p:cNvGrpSpPr/>
          <p:nvPr/>
        </p:nvGrpSpPr>
        <p:grpSpPr>
          <a:xfrm>
            <a:off x="1241338" y="3618972"/>
            <a:ext cx="4563175" cy="1839693"/>
            <a:chOff x="949583" y="4116129"/>
            <a:chExt cx="5117400" cy="1933341"/>
          </a:xfrm>
        </p:grpSpPr>
        <p:sp>
          <p:nvSpPr>
            <p:cNvPr id="26" name="Content Placeholder 2">
              <a:extLst>
                <a:ext uri="{FF2B5EF4-FFF2-40B4-BE49-F238E27FC236}">
                  <a16:creationId xmlns:a16="http://schemas.microsoft.com/office/drawing/2014/main" xmlns="" id="{2482CB53-AAA3-426D-95DF-80C5AE518088}"/>
                </a:ext>
              </a:extLst>
            </p:cNvPr>
            <p:cNvSpPr txBox="1">
              <a:spLocks/>
            </p:cNvSpPr>
            <p:nvPr/>
          </p:nvSpPr>
          <p:spPr>
            <a:xfrm>
              <a:off x="949583" y="4455175"/>
              <a:ext cx="2982909" cy="948311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>
              <a:lvl1pPr marL="112713" indent="-112713" algn="l" defTabSz="457200" rtl="0" eaLnBrk="1" latinLnBrk="0" hangingPunct="1">
                <a:spcBef>
                  <a:spcPts val="0"/>
                </a:spcBef>
                <a:buClrTx/>
                <a:buFont typeface="Arial"/>
                <a:buChar char="•"/>
                <a:defRPr sz="1800" kern="1200">
                  <a:solidFill>
                    <a:srgbClr val="071D49"/>
                  </a:solidFill>
                  <a:latin typeface="+mn-lt"/>
                  <a:ea typeface="+mn-ea"/>
                  <a:cs typeface="+mn-cs"/>
                </a:defRPr>
              </a:lvl1pPr>
              <a:lvl2pPr marL="398463" indent="-166688" algn="l" defTabSz="457200" rtl="0" eaLnBrk="1" latinLnBrk="0" hangingPunct="1">
                <a:spcBef>
                  <a:spcPct val="20000"/>
                </a:spcBef>
                <a:buClrTx/>
                <a:buFont typeface="Arial"/>
                <a:buChar char="–"/>
                <a:defRPr sz="1600" kern="1200">
                  <a:solidFill>
                    <a:srgbClr val="071D49"/>
                  </a:solidFill>
                  <a:latin typeface="+mn-lt"/>
                  <a:ea typeface="+mn-ea"/>
                  <a:cs typeface="+mn-cs"/>
                </a:defRPr>
              </a:lvl2pPr>
              <a:lvl3pPr marL="576263" indent="-119063" algn="l" defTabSz="457200" rtl="0" eaLnBrk="1" latinLnBrk="0" hangingPunct="1">
                <a:spcBef>
                  <a:spcPct val="20000"/>
                </a:spcBef>
                <a:buClrTx/>
                <a:buFont typeface="Arial"/>
                <a:buChar char="•"/>
                <a:defRPr sz="1400" kern="1200">
                  <a:solidFill>
                    <a:srgbClr val="071D49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2713" marR="0" lvl="0" indent="-112713" algn="l" defTabSz="457200" rtl="0" eaLnBrk="1" fontAlgn="auto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200"/>
                </a:spcAft>
                <a:buClrTx/>
                <a:buSzTx/>
                <a:buFont typeface="Arial"/>
                <a:buChar char="•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Inhibiteur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prévient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 dissociation PARP de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l’ADN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endParaRPr>
            </a:p>
            <a:p>
              <a:pPr marL="112713" marR="0" lvl="0" indent="-112713" algn="l" defTabSz="457200" rtl="0" eaLnBrk="1" fontAlgn="auto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200"/>
                </a:spcAft>
                <a:buClrTx/>
                <a:buSzTx/>
                <a:buFont typeface="Arial"/>
                <a:buChar char="•"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Activité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associée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 à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une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myélotoxicité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rPr>
                <a:t> accrue </a:t>
              </a:r>
            </a:p>
            <a:p>
              <a:pPr marL="112713" marR="0" lvl="0" indent="-112713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Char char="•"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pic>
          <p:nvPicPr>
            <p:cNvPr id="27" name="Picture 7">
              <a:extLst>
                <a:ext uri="{FF2B5EF4-FFF2-40B4-BE49-F238E27FC236}">
                  <a16:creationId xmlns:a16="http://schemas.microsoft.com/office/drawing/2014/main" xmlns="" id="{1C1FDFB7-430E-427E-8AC1-0DA5BFD7A4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-781"/>
            <a:stretch/>
          </p:blipFill>
          <p:spPr>
            <a:xfrm>
              <a:off x="4028252" y="4416406"/>
              <a:ext cx="2038731" cy="1633064"/>
            </a:xfrm>
            <a:prstGeom prst="rect">
              <a:avLst/>
            </a:prstGeom>
          </p:spPr>
        </p:pic>
        <p:sp>
          <p:nvSpPr>
            <p:cNvPr id="28" name="Content Placeholder 2">
              <a:extLst>
                <a:ext uri="{FF2B5EF4-FFF2-40B4-BE49-F238E27FC236}">
                  <a16:creationId xmlns:a16="http://schemas.microsoft.com/office/drawing/2014/main" xmlns="" id="{D4E598B5-5B68-4152-A900-791DD2717056}"/>
                </a:ext>
              </a:extLst>
            </p:cNvPr>
            <p:cNvSpPr txBox="1">
              <a:spLocks/>
            </p:cNvSpPr>
            <p:nvPr/>
          </p:nvSpPr>
          <p:spPr>
            <a:xfrm>
              <a:off x="992847" y="4116129"/>
              <a:ext cx="2243722" cy="948311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>
              <a:lvl1pPr marL="112713" indent="-112713" algn="l" defTabSz="457200" rtl="0" eaLnBrk="1" latinLnBrk="0" hangingPunct="1">
                <a:spcBef>
                  <a:spcPts val="0"/>
                </a:spcBef>
                <a:buClrTx/>
                <a:buFont typeface="Arial"/>
                <a:buChar char="•"/>
                <a:defRPr sz="1800" kern="1200">
                  <a:solidFill>
                    <a:srgbClr val="071D49"/>
                  </a:solidFill>
                  <a:latin typeface="+mn-lt"/>
                  <a:ea typeface="+mn-ea"/>
                  <a:cs typeface="+mn-cs"/>
                </a:defRPr>
              </a:lvl1pPr>
              <a:lvl2pPr marL="398463" indent="-166688" algn="l" defTabSz="457200" rtl="0" eaLnBrk="1" latinLnBrk="0" hangingPunct="1">
                <a:spcBef>
                  <a:spcPct val="20000"/>
                </a:spcBef>
                <a:buClrTx/>
                <a:buFont typeface="Arial"/>
                <a:buChar char="–"/>
                <a:defRPr sz="1600" kern="1200">
                  <a:solidFill>
                    <a:srgbClr val="071D49"/>
                  </a:solidFill>
                  <a:latin typeface="+mn-lt"/>
                  <a:ea typeface="+mn-ea"/>
                  <a:cs typeface="+mn-cs"/>
                </a:defRPr>
              </a:lvl2pPr>
              <a:lvl3pPr marL="576263" indent="-119063" algn="l" defTabSz="457200" rtl="0" eaLnBrk="1" latinLnBrk="0" hangingPunct="1">
                <a:spcBef>
                  <a:spcPct val="20000"/>
                </a:spcBef>
                <a:buClrTx/>
                <a:buFont typeface="Arial"/>
                <a:buChar char="•"/>
                <a:defRPr sz="1400" kern="1200">
                  <a:solidFill>
                    <a:srgbClr val="071D49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Séquestration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 PARP</a:t>
              </a:r>
              <a:r>
                <a:rPr lang="en-US" sz="1400" b="1" baseline="30000" dirty="0">
                  <a:solidFill>
                    <a:srgbClr val="000000"/>
                  </a:solidFill>
                </a:rPr>
                <a:t> (1-4)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 </a:t>
              </a:r>
            </a:p>
            <a:p>
              <a:pPr marL="112713" marR="0" lvl="0" indent="-112713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Char char="•"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9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1892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0139C9B5-6947-3CC1-5E47-4DF4FE6416B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 anchor="ctr"/>
          <a:lstStyle/>
          <a:p>
            <a:r>
              <a:rPr lang="fr-FR" dirty="0"/>
              <a:t>Epidémiologie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69101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5" name="Connecteur droit avec flèche 74"/>
          <p:cNvCxnSpPr/>
          <p:nvPr/>
        </p:nvCxnSpPr>
        <p:spPr>
          <a:xfrm flipV="1">
            <a:off x="9446370" y="2222282"/>
            <a:ext cx="658869" cy="1205760"/>
          </a:xfrm>
          <a:prstGeom prst="straightConnector1">
            <a:avLst/>
          </a:prstGeom>
          <a:ln w="38100">
            <a:solidFill>
              <a:srgbClr val="FF7F4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droit avec flèche 76"/>
          <p:cNvCxnSpPr/>
          <p:nvPr/>
        </p:nvCxnSpPr>
        <p:spPr>
          <a:xfrm>
            <a:off x="9428786" y="3419249"/>
            <a:ext cx="658870" cy="964222"/>
          </a:xfrm>
          <a:prstGeom prst="straightConnector1">
            <a:avLst/>
          </a:prstGeom>
          <a:ln w="38100">
            <a:solidFill>
              <a:srgbClr val="FF7F4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avec flèche 70"/>
          <p:cNvCxnSpPr>
            <a:stCxn id="53" idx="3"/>
            <a:endCxn id="55" idx="1"/>
          </p:cNvCxnSpPr>
          <p:nvPr/>
        </p:nvCxnSpPr>
        <p:spPr>
          <a:xfrm flipV="1">
            <a:off x="3719147" y="2346608"/>
            <a:ext cx="647662" cy="1094662"/>
          </a:xfrm>
          <a:prstGeom prst="straightConnector1">
            <a:avLst/>
          </a:prstGeom>
          <a:ln w="38100">
            <a:solidFill>
              <a:srgbClr val="FF7F4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avec flèche 72"/>
          <p:cNvCxnSpPr>
            <a:stCxn id="53" idx="3"/>
            <a:endCxn id="56" idx="1"/>
          </p:cNvCxnSpPr>
          <p:nvPr/>
        </p:nvCxnSpPr>
        <p:spPr>
          <a:xfrm>
            <a:off x="3719147" y="3441270"/>
            <a:ext cx="698799" cy="881870"/>
          </a:xfrm>
          <a:prstGeom prst="straightConnector1">
            <a:avLst/>
          </a:prstGeom>
          <a:ln w="38100">
            <a:solidFill>
              <a:srgbClr val="FF7F4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Espace réservé du contenu 45"/>
          <p:cNvSpPr>
            <a:spLocks noGrp="1"/>
          </p:cNvSpPr>
          <p:nvPr>
            <p:ph sz="quarter" idx="16"/>
          </p:nvPr>
        </p:nvSpPr>
        <p:spPr>
          <a:xfrm>
            <a:off x="1069261" y="6234154"/>
            <a:ext cx="5895065" cy="324011"/>
          </a:xfrm>
        </p:spPr>
        <p:txBody>
          <a:bodyPr/>
          <a:lstStyle/>
          <a:p>
            <a:r>
              <a:rPr lang="da-DK" sz="1400" dirty="0">
                <a:latin typeface="+mn-lt"/>
              </a:rPr>
              <a:t>(</a:t>
            </a:r>
            <a:r>
              <a:rPr lang="da-DK" dirty="0"/>
              <a:t>1) Robson M et al, N Engl J Med, 2017; (2) Litton JK et al, N Engl J Med, 2018</a:t>
            </a:r>
          </a:p>
          <a:p>
            <a:endParaRPr lang="fr-FR" sz="1400" dirty="0">
              <a:latin typeface="+mn-lt"/>
            </a:endParaRPr>
          </a:p>
        </p:txBody>
      </p:sp>
      <p:sp>
        <p:nvSpPr>
          <p:cNvPr id="47" name="Espace réservé du texte 46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Mutation germinale</a:t>
            </a:r>
            <a:r>
              <a:rPr lang="fr-FR" sz="2800" i="1" dirty="0"/>
              <a:t> BRCA1 </a:t>
            </a:r>
            <a:r>
              <a:rPr lang="fr-FR" sz="2800" dirty="0"/>
              <a:t>ou </a:t>
            </a:r>
            <a:r>
              <a:rPr lang="fr-FR" sz="2800" i="1" dirty="0"/>
              <a:t>BRCA2</a:t>
            </a:r>
            <a:r>
              <a:rPr lang="fr-FR" sz="2800" dirty="0"/>
              <a:t> – Inhibiteurs de PARP</a:t>
            </a:r>
          </a:p>
          <a:p>
            <a:endParaRPr lang="fr-FR" sz="2800" dirty="0"/>
          </a:p>
        </p:txBody>
      </p:sp>
      <p:sp>
        <p:nvSpPr>
          <p:cNvPr id="51" name="Titre 1"/>
          <p:cNvSpPr txBox="1">
            <a:spLocks/>
          </p:cNvSpPr>
          <p:nvPr/>
        </p:nvSpPr>
        <p:spPr>
          <a:xfrm>
            <a:off x="1080684" y="526810"/>
            <a:ext cx="4213665" cy="28801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  <a:ea typeface="+mn-ea"/>
                <a:cs typeface="+mn-cs"/>
              </a:rPr>
              <a:t>Schémas des essais de phase III</a:t>
            </a:r>
          </a:p>
        </p:txBody>
      </p:sp>
      <p:sp>
        <p:nvSpPr>
          <p:cNvPr id="53" name="Rectangle à coins arrondis 52"/>
          <p:cNvSpPr/>
          <p:nvPr/>
        </p:nvSpPr>
        <p:spPr>
          <a:xfrm>
            <a:off x="1090753" y="1628398"/>
            <a:ext cx="2628394" cy="362574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marR="0" lvl="0" indent="-17145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FF7F4D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fr-FR" sz="1200" kern="0" dirty="0">
                <a:solidFill>
                  <a:srgbClr val="000000"/>
                </a:solidFill>
                <a:cs typeface="Arial" panose="020B0604020202020204" pitchFamily="34" charset="0"/>
              </a:rPr>
              <a:t>Cancer du sein métastatique HER2- </a:t>
            </a:r>
          </a:p>
          <a:p>
            <a:pPr marL="171450" marR="0" lvl="0" indent="-17145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FF7F4D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fr-FR" sz="1200" kern="0" dirty="0" err="1">
                <a:solidFill>
                  <a:srgbClr val="000000"/>
                </a:solidFill>
                <a:cs typeface="Arial" panose="020B0604020202020204" pitchFamily="34" charset="0"/>
              </a:rPr>
              <a:t>gBRCAm</a:t>
            </a:r>
            <a:endParaRPr lang="fr-FR" sz="1200" kern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171450" marR="0" lvl="0" indent="-17145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FF7F4D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fr-FR" sz="1200" kern="0" dirty="0">
                <a:solidFill>
                  <a:srgbClr val="000000"/>
                </a:solidFill>
                <a:cs typeface="Arial" panose="020B0604020202020204" pitchFamily="34" charset="0"/>
              </a:rPr>
              <a:t>Traitement préalable par </a:t>
            </a:r>
            <a:r>
              <a:rPr lang="fr-FR" sz="1200" kern="0" dirty="0" err="1">
                <a:solidFill>
                  <a:srgbClr val="000000"/>
                </a:solidFill>
                <a:cs typeface="Arial" panose="020B0604020202020204" pitchFamily="34" charset="0"/>
              </a:rPr>
              <a:t>anthracyclines</a:t>
            </a:r>
            <a:r>
              <a:rPr lang="fr-FR" sz="1200" kern="0" dirty="0">
                <a:solidFill>
                  <a:srgbClr val="000000"/>
                </a:solidFill>
                <a:cs typeface="Arial" panose="020B0604020202020204" pitchFamily="34" charset="0"/>
              </a:rPr>
              <a:t> et </a:t>
            </a:r>
            <a:r>
              <a:rPr lang="fr-FR" sz="1200" kern="0" dirty="0" err="1">
                <a:solidFill>
                  <a:srgbClr val="000000"/>
                </a:solidFill>
                <a:cs typeface="Arial" panose="020B0604020202020204" pitchFamily="34" charset="0"/>
              </a:rPr>
              <a:t>taxanes</a:t>
            </a:r>
            <a:endParaRPr lang="fr-FR" sz="1200" kern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171450" marR="0" lvl="0" indent="-17145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FF7F4D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fr-FR" sz="1200" kern="0" dirty="0">
                <a:solidFill>
                  <a:srgbClr val="000000"/>
                </a:solidFill>
                <a:cs typeface="Arial" panose="020B0604020202020204" pitchFamily="34" charset="0"/>
              </a:rPr>
              <a:t>≤ 2 lignes de chimiothérapies au stade métastatique </a:t>
            </a:r>
          </a:p>
          <a:p>
            <a:pPr marL="171450" marR="0" lvl="0" indent="-17145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FF7F4D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fr-FR" sz="1200" kern="0" dirty="0">
                <a:solidFill>
                  <a:srgbClr val="000000"/>
                </a:solidFill>
                <a:cs typeface="Arial" panose="020B0604020202020204" pitchFamily="34" charset="0"/>
              </a:rPr>
              <a:t>Si RE+ progression après ≥ 1 hormonothérapie ou non éligible </a:t>
            </a:r>
          </a:p>
          <a:p>
            <a:pPr marL="171450" marR="0" lvl="0" indent="-171450" eaLnBrk="0" fontAlgn="base" hangingPunct="0">
              <a:spcBef>
                <a:spcPct val="0"/>
              </a:spcBef>
              <a:buClr>
                <a:srgbClr val="FF7F4D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fr-FR" sz="1200" kern="0" dirty="0">
                <a:solidFill>
                  <a:srgbClr val="000000"/>
                </a:solidFill>
                <a:cs typeface="Arial" panose="020B0604020202020204" pitchFamily="34" charset="0"/>
              </a:rPr>
              <a:t>Si sels de platine préalables :</a:t>
            </a:r>
          </a:p>
          <a:p>
            <a:pPr marL="742950" lvl="2" indent="-285750">
              <a:buClr>
                <a:srgbClr val="005086"/>
              </a:buClr>
              <a:buFont typeface="Wingdings 3" panose="05040102010807070707" pitchFamily="18" charset="2"/>
              <a:buChar char=""/>
              <a:defRPr/>
            </a:pPr>
            <a:r>
              <a:rPr lang="fr-FR" sz="1000" dirty="0">
                <a:solidFill>
                  <a:srgbClr val="002C4C"/>
                </a:solidFill>
              </a:rPr>
              <a:t>Pas de progression en situation avancée </a:t>
            </a:r>
          </a:p>
          <a:p>
            <a:pPr marL="742950" lvl="2" indent="-285750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  <a:defRPr/>
            </a:pPr>
            <a:r>
              <a:rPr lang="fr-FR" sz="1000" dirty="0">
                <a:solidFill>
                  <a:srgbClr val="002C4C"/>
                </a:solidFill>
              </a:rPr>
              <a:t>Intervalle ≥ 12 mois depuis le traitement (néo) adjuvant </a:t>
            </a:r>
          </a:p>
        </p:txBody>
      </p:sp>
      <p:sp>
        <p:nvSpPr>
          <p:cNvPr id="54" name="Espace réservé du contenu 6"/>
          <p:cNvSpPr txBox="1">
            <a:spLocks/>
          </p:cNvSpPr>
          <p:nvPr/>
        </p:nvSpPr>
        <p:spPr>
          <a:xfrm>
            <a:off x="6620608" y="1474652"/>
            <a:ext cx="2843347" cy="415296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fr-FR"/>
            </a:defPPr>
            <a:lvl1pPr marL="171450" marR="0" lvl="0" indent="-171450" eaLnBrk="0" fontAlgn="base" hangingPunct="0">
              <a:spcBef>
                <a:spcPct val="0"/>
              </a:spcBef>
              <a:spcAft>
                <a:spcPts val="600"/>
              </a:spcAft>
              <a:buClr>
                <a:srgbClr val="FF7F4D"/>
              </a:buClr>
              <a:buSzTx/>
              <a:buFont typeface="Wingdings" panose="05000000000000000000" pitchFamily="2" charset="2"/>
              <a:buChar char="§"/>
              <a:tabLst/>
              <a:defRPr sz="1200" kern="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r>
              <a:rPr lang="fr-FR" dirty="0"/>
              <a:t>Patients avec un cancer du sein localement avancé ou métastatique </a:t>
            </a:r>
          </a:p>
          <a:p>
            <a:r>
              <a:rPr lang="fr-FR" dirty="0"/>
              <a:t>Mutation germinale BRCA1 or BRAC2</a:t>
            </a:r>
          </a:p>
          <a:p>
            <a:r>
              <a:rPr lang="fr-FR" dirty="0"/>
              <a:t>Traitement préalable par </a:t>
            </a:r>
            <a:r>
              <a:rPr lang="fr-FR" dirty="0" err="1"/>
              <a:t>anthracyclines</a:t>
            </a:r>
            <a:r>
              <a:rPr lang="fr-FR" dirty="0"/>
              <a:t> et </a:t>
            </a:r>
            <a:r>
              <a:rPr lang="fr-FR" dirty="0" err="1"/>
              <a:t>taxanes</a:t>
            </a:r>
            <a:endParaRPr lang="fr-FR" dirty="0"/>
          </a:p>
          <a:p>
            <a:r>
              <a:rPr lang="fr-FR" dirty="0"/>
              <a:t>≤ 2 lignes de chimiothérapies au stade métastatique </a:t>
            </a:r>
          </a:p>
          <a:p>
            <a:r>
              <a:rPr lang="fr-FR" dirty="0"/>
              <a:t>Si RE + : progression après ≥ 1 hormonothérapie </a:t>
            </a:r>
          </a:p>
          <a:p>
            <a:r>
              <a:rPr lang="fr-FR" dirty="0"/>
              <a:t>Stratification selon</a:t>
            </a:r>
          </a:p>
          <a:p>
            <a:pPr marL="742950" lvl="2" indent="-285750">
              <a:buClr>
                <a:srgbClr val="005086"/>
              </a:buClr>
              <a:buFont typeface="Wingdings 3" panose="05040102010807070707" pitchFamily="18" charset="2"/>
              <a:buChar char=""/>
              <a:defRPr/>
            </a:pPr>
            <a:r>
              <a:rPr lang="fr-FR" sz="1000" dirty="0">
                <a:solidFill>
                  <a:srgbClr val="002C4C"/>
                </a:solidFill>
              </a:rPr>
              <a:t># chimiothérapie(s) préalable(s) (0 ou   ≥ 1</a:t>
            </a:r>
          </a:p>
          <a:p>
            <a:pPr marL="742950" lvl="2" indent="-285750">
              <a:buClr>
                <a:srgbClr val="005086"/>
              </a:buClr>
              <a:buFont typeface="Wingdings 3" panose="05040102010807070707" pitchFamily="18" charset="2"/>
              <a:buChar char=""/>
              <a:defRPr/>
            </a:pPr>
            <a:r>
              <a:rPr lang="fr-FR" sz="1000" dirty="0">
                <a:solidFill>
                  <a:srgbClr val="002C4C"/>
                </a:solidFill>
              </a:rPr>
              <a:t>TNBC or RE+</a:t>
            </a:r>
          </a:p>
          <a:p>
            <a:pPr marL="742950" lvl="2" indent="-285750">
              <a:buClr>
                <a:srgbClr val="005086"/>
              </a:buClr>
              <a:buFont typeface="Wingdings 3" panose="05040102010807070707" pitchFamily="18" charset="2"/>
              <a:buChar char=""/>
              <a:defRPr/>
            </a:pPr>
            <a:r>
              <a:rPr lang="fr-FR" sz="1000" dirty="0">
                <a:solidFill>
                  <a:srgbClr val="002C4C"/>
                </a:solidFill>
              </a:rPr>
              <a:t>Présence de métastases cérébrales (oui/non)</a:t>
            </a:r>
          </a:p>
          <a:p>
            <a:pPr marL="285750" lvl="1" indent="-285750">
              <a:buFont typeface="Arial" panose="020B0604020202020204" pitchFamily="34" charset="0"/>
              <a:buChar char="•"/>
              <a:defRPr/>
            </a:pPr>
            <a:endParaRPr lang="fr-FR" sz="1100" dirty="0">
              <a:solidFill>
                <a:srgbClr val="002C4C"/>
              </a:solidFill>
            </a:endParaRPr>
          </a:p>
          <a:p>
            <a:pPr marL="285750" lvl="1" indent="-285750">
              <a:buFont typeface="Arial" panose="020B0604020202020204" pitchFamily="34" charset="0"/>
              <a:buChar char="•"/>
              <a:defRPr/>
            </a:pPr>
            <a:endParaRPr lang="fr-FR" sz="1100" dirty="0">
              <a:solidFill>
                <a:srgbClr val="002C4C"/>
              </a:solidFill>
            </a:endParaRPr>
          </a:p>
        </p:txBody>
      </p:sp>
      <p:sp>
        <p:nvSpPr>
          <p:cNvPr id="55" name="Rectangle à coins arrondis 54"/>
          <p:cNvSpPr/>
          <p:nvPr/>
        </p:nvSpPr>
        <p:spPr>
          <a:xfrm>
            <a:off x="4366809" y="1784357"/>
            <a:ext cx="1682299" cy="1124501"/>
          </a:xfrm>
          <a:prstGeom prst="roundRect">
            <a:avLst>
              <a:gd name="adj" fmla="val 0"/>
            </a:avLst>
          </a:prstGeom>
          <a:solidFill>
            <a:srgbClr val="0050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Olaparib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300 mg / jour</a:t>
            </a:r>
            <a:r>
              <a:rPr kumimoji="0" lang="fr-FR" sz="1300" b="0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 (PO)</a:t>
            </a:r>
            <a:endParaRPr kumimoji="0" lang="fr-FR" sz="13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Rectangle à coins arrondis 55"/>
          <p:cNvSpPr/>
          <p:nvPr/>
        </p:nvSpPr>
        <p:spPr>
          <a:xfrm>
            <a:off x="4417946" y="3643585"/>
            <a:ext cx="1675123" cy="1359109"/>
          </a:xfrm>
          <a:prstGeom prst="roundRect">
            <a:avLst>
              <a:gd name="adj" fmla="val 0"/>
            </a:avLst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CT TCI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3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Capécitabine</a:t>
            </a:r>
            <a:endParaRPr kumimoji="0" lang="fr-FR" sz="13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3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Eribuline</a:t>
            </a:r>
            <a:endParaRPr kumimoji="0" lang="fr-FR" sz="13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3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Vinorelbine</a:t>
            </a:r>
            <a:endParaRPr kumimoji="0" lang="fr-FR" sz="13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Rectangle à coins arrondis 56"/>
          <p:cNvSpPr/>
          <p:nvPr/>
        </p:nvSpPr>
        <p:spPr>
          <a:xfrm>
            <a:off x="10122824" y="1783123"/>
            <a:ext cx="1737999" cy="1124502"/>
          </a:xfrm>
          <a:prstGeom prst="roundRect">
            <a:avLst>
              <a:gd name="adj" fmla="val 0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Talazoparib</a:t>
            </a:r>
            <a:endParaRPr kumimoji="0" lang="fr-FR" sz="13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 1mg/jour (PO)</a:t>
            </a:r>
          </a:p>
        </p:txBody>
      </p:sp>
      <p:sp>
        <p:nvSpPr>
          <p:cNvPr id="58" name="Rectangle à coins arrondis 57"/>
          <p:cNvSpPr/>
          <p:nvPr/>
        </p:nvSpPr>
        <p:spPr>
          <a:xfrm>
            <a:off x="10122826" y="3891088"/>
            <a:ext cx="1746790" cy="1248536"/>
          </a:xfrm>
          <a:prstGeom prst="roundRect">
            <a:avLst>
              <a:gd name="adj" fmla="val 0"/>
            </a:avLst>
          </a:prstGeom>
          <a:solidFill>
            <a:srgbClr val="002C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400" b="1" dirty="0">
                <a:solidFill>
                  <a:schemeClr val="bg1"/>
                </a:solidFill>
              </a:rPr>
              <a:t>CT TCI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Capécitabine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Eribuline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Vinorelbine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Gemcitabine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</a:t>
            </a:r>
          </a:p>
        </p:txBody>
      </p:sp>
      <p:sp>
        <p:nvSpPr>
          <p:cNvPr id="64" name="Ellipse 63"/>
          <p:cNvSpPr/>
          <p:nvPr/>
        </p:nvSpPr>
        <p:spPr>
          <a:xfrm>
            <a:off x="9321903" y="3072217"/>
            <a:ext cx="669858" cy="586970"/>
          </a:xfrm>
          <a:prstGeom prst="ellips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2:1</a:t>
            </a:r>
          </a:p>
        </p:txBody>
      </p:sp>
      <p:sp>
        <p:nvSpPr>
          <p:cNvPr id="18" name="Rectangle à coins arrondis 10">
            <a:extLst>
              <a:ext uri="{FF2B5EF4-FFF2-40B4-BE49-F238E27FC236}">
                <a16:creationId xmlns:a16="http://schemas.microsoft.com/office/drawing/2014/main" xmlns="" id="{7266E640-9E6E-D01D-96CD-90C1917E00E0}"/>
              </a:ext>
            </a:extLst>
          </p:cNvPr>
          <p:cNvSpPr/>
          <p:nvPr/>
        </p:nvSpPr>
        <p:spPr>
          <a:xfrm>
            <a:off x="954299" y="1431233"/>
            <a:ext cx="5209110" cy="4143089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59" name="ZoneTexte 58"/>
          <p:cNvSpPr txBox="1"/>
          <p:nvPr/>
        </p:nvSpPr>
        <p:spPr>
          <a:xfrm>
            <a:off x="1180478" y="1231213"/>
            <a:ext cx="201992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>
            <a:defPPr>
              <a:defRPr lang="fr-F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600" b="1" i="0" u="none" strike="noStrike" cap="none" spc="0" normalizeH="0" baseline="0">
                <a:ln>
                  <a:noFill/>
                </a:ln>
                <a:solidFill>
                  <a:srgbClr val="646168"/>
                </a:solidFill>
                <a:effectLst/>
                <a:uLnTx/>
                <a:uFillTx/>
                <a:latin typeface="Century Gothic" panose="020F0302020204030204"/>
                <a:cs typeface="Arial" panose="020B0604020202020204" pitchFamily="34" charset="0"/>
              </a:defRPr>
            </a:lvl1pPr>
          </a:lstStyle>
          <a:p>
            <a:r>
              <a:rPr lang="fr-FR" dirty="0" err="1"/>
              <a:t>OlympiAD</a:t>
            </a:r>
            <a:r>
              <a:rPr lang="fr-FR" dirty="0"/>
              <a:t> </a:t>
            </a:r>
            <a:r>
              <a:rPr lang="fr-FR" baseline="30000" dirty="0"/>
              <a:t>(1)</a:t>
            </a:r>
          </a:p>
        </p:txBody>
      </p:sp>
      <p:sp>
        <p:nvSpPr>
          <p:cNvPr id="25" name="Rectangle à coins arrondis 10">
            <a:extLst>
              <a:ext uri="{FF2B5EF4-FFF2-40B4-BE49-F238E27FC236}">
                <a16:creationId xmlns:a16="http://schemas.microsoft.com/office/drawing/2014/main" xmlns="" id="{7266E640-9E6E-D01D-96CD-90C1917E00E0}"/>
              </a:ext>
            </a:extLst>
          </p:cNvPr>
          <p:cNvSpPr/>
          <p:nvPr/>
        </p:nvSpPr>
        <p:spPr>
          <a:xfrm>
            <a:off x="6330463" y="1434163"/>
            <a:ext cx="5679829" cy="4143089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65" name="ZoneTexte 64"/>
          <p:cNvSpPr txBox="1"/>
          <p:nvPr/>
        </p:nvSpPr>
        <p:spPr>
          <a:xfrm>
            <a:off x="6828581" y="1213629"/>
            <a:ext cx="2192327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fr-FR" sz="1600" b="1" dirty="0">
                <a:solidFill>
                  <a:srgbClr val="646168"/>
                </a:solidFill>
                <a:latin typeface="Century Gothic" panose="020F0302020204030204"/>
                <a:cs typeface="Arial" panose="020B0604020202020204" pitchFamily="34" charset="0"/>
              </a:rPr>
              <a:t>EMBRACA </a:t>
            </a:r>
            <a:r>
              <a:rPr lang="fr-FR" sz="1600" b="1" baseline="30000" dirty="0">
                <a:solidFill>
                  <a:srgbClr val="646168"/>
                </a:solidFill>
                <a:latin typeface="Century Gothic" panose="020F0302020204030204"/>
                <a:cs typeface="Arial" panose="020B0604020202020204" pitchFamily="34" charset="0"/>
              </a:rPr>
              <a:t>(2)</a:t>
            </a:r>
          </a:p>
        </p:txBody>
      </p:sp>
      <p:sp>
        <p:nvSpPr>
          <p:cNvPr id="2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15494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 anchor="ctr"/>
          <a:lstStyle/>
          <a:p>
            <a:r>
              <a:rPr lang="fr-FR" dirty="0" err="1"/>
              <a:t>Robson</a:t>
            </a:r>
            <a:r>
              <a:rPr lang="fr-FR" dirty="0"/>
              <a:t> M et al, N </a:t>
            </a:r>
            <a:r>
              <a:rPr lang="fr-FR" dirty="0" err="1"/>
              <a:t>Engl</a:t>
            </a:r>
            <a:r>
              <a:rPr lang="fr-FR" dirty="0"/>
              <a:t> J Med, 2017</a:t>
            </a:r>
          </a:p>
        </p:txBody>
      </p:sp>
      <p:sp>
        <p:nvSpPr>
          <p:cNvPr id="45" name="Espace réservé du texte 3">
            <a:extLst>
              <a:ext uri="{FF2B5EF4-FFF2-40B4-BE49-F238E27FC236}">
                <a16:creationId xmlns:a16="http://schemas.microsoft.com/office/drawing/2014/main" xmlns="" id="{B4D5E4DC-4B95-A470-CCA7-A2E402781B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6866"/>
          </a:xfrm>
        </p:spPr>
        <p:txBody>
          <a:bodyPr/>
          <a:lstStyle/>
          <a:p>
            <a:r>
              <a:rPr lang="fr-FR" sz="2800" dirty="0"/>
              <a:t>Mutation germinale </a:t>
            </a:r>
            <a:r>
              <a:rPr lang="fr-FR" sz="2800" i="1" dirty="0"/>
              <a:t>BRCA1</a:t>
            </a:r>
            <a:r>
              <a:rPr lang="fr-FR" sz="2800" dirty="0"/>
              <a:t> ou</a:t>
            </a:r>
            <a:r>
              <a:rPr lang="fr-FR" sz="2800" i="1" dirty="0"/>
              <a:t> BRCA2 </a:t>
            </a:r>
            <a:r>
              <a:rPr lang="fr-FR" sz="2800" dirty="0"/>
              <a:t>– Inhibiteurs de PARP</a:t>
            </a:r>
          </a:p>
        </p:txBody>
      </p:sp>
      <p:sp>
        <p:nvSpPr>
          <p:cNvPr id="46" name="Espace réservé du texte 5">
            <a:extLst>
              <a:ext uri="{FF2B5EF4-FFF2-40B4-BE49-F238E27FC236}">
                <a16:creationId xmlns:a16="http://schemas.microsoft.com/office/drawing/2014/main" xmlns="" id="{1ADE8376-31C0-130A-B55E-39D8BD0F741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79659" y="482411"/>
            <a:ext cx="8588216" cy="294103"/>
          </a:xfrm>
        </p:spPr>
        <p:txBody>
          <a:bodyPr/>
          <a:lstStyle/>
          <a:p>
            <a:r>
              <a:rPr lang="fr-FR" dirty="0" err="1"/>
              <a:t>OlympiAD</a:t>
            </a:r>
            <a:endParaRPr lang="fr-FR" dirty="0"/>
          </a:p>
        </p:txBody>
      </p:sp>
      <p:sp>
        <p:nvSpPr>
          <p:cNvPr id="5" name="Espace réservé du contenu 6">
            <a:extLst>
              <a:ext uri="{FF2B5EF4-FFF2-40B4-BE49-F238E27FC236}">
                <a16:creationId xmlns:a16="http://schemas.microsoft.com/office/drawing/2014/main" xmlns="" id="{A7EFB241-65D4-9E7B-5F05-93EF9C59A85F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91691" y="984592"/>
            <a:ext cx="8842325" cy="339933"/>
          </a:xfrm>
        </p:spPr>
        <p:txBody>
          <a:bodyPr/>
          <a:lstStyle/>
          <a:p>
            <a:r>
              <a:rPr lang="fr-FR" dirty="0"/>
              <a:t>Etude de phase III randomisée, contrôlée, ouverte</a:t>
            </a:r>
          </a:p>
        </p:txBody>
      </p:sp>
      <p:sp>
        <p:nvSpPr>
          <p:cNvPr id="6" name="Espace réservé du contenu 6">
            <a:extLst>
              <a:ext uri="{FF2B5EF4-FFF2-40B4-BE49-F238E27FC236}">
                <a16:creationId xmlns:a16="http://schemas.microsoft.com/office/drawing/2014/main" xmlns="" id="{396A59AD-560A-B793-8DFB-ED8A49016881}"/>
              </a:ext>
            </a:extLst>
          </p:cNvPr>
          <p:cNvSpPr txBox="1">
            <a:spLocks/>
          </p:cNvSpPr>
          <p:nvPr/>
        </p:nvSpPr>
        <p:spPr>
          <a:xfrm>
            <a:off x="1233298" y="5203423"/>
            <a:ext cx="10854332" cy="745074"/>
          </a:xfrm>
          <a:prstGeom prst="rect">
            <a:avLst/>
          </a:prstGeom>
          <a:noFill/>
        </p:spPr>
        <p:txBody>
          <a:bodyPr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 principal : </a:t>
            </a:r>
            <a:r>
              <a:rPr lang="fr-FR" b="0" dirty="0"/>
              <a:t>SSP selon les critères RECIST 1.1 (BICR)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Objectifs secondaires : </a:t>
            </a:r>
            <a:r>
              <a:rPr lang="fr-FR" b="0" dirty="0"/>
              <a:t>SSP2, SG, Taux de réponse objectif, toxicité, </a:t>
            </a:r>
            <a:r>
              <a:rPr lang="fr-FR" b="0" dirty="0" err="1"/>
              <a:t>tolérabilité</a:t>
            </a:r>
            <a:r>
              <a:rPr lang="fr-FR" b="0" dirty="0"/>
              <a:t>, qualité de vie</a:t>
            </a:r>
          </a:p>
        </p:txBody>
      </p:sp>
      <p:sp>
        <p:nvSpPr>
          <p:cNvPr id="17" name="Text Box 45">
            <a:extLst>
              <a:ext uri="{FF2B5EF4-FFF2-40B4-BE49-F238E27FC236}">
                <a16:creationId xmlns:a16="http://schemas.microsoft.com/office/drawing/2014/main" xmlns="" id="{34F3F446-D2EC-11AC-476F-C575EC76AA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3276" y="2216337"/>
            <a:ext cx="3191077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Patients avec un cancer du sein HER2-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métastatique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avec un variant germinal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délétère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supposément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délétère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 BRCA; 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pré-traités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par anthracyclines et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taxanes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, 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≤ 2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lignes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 CT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préalables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*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en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situation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métastatique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; </a:t>
            </a: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si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RH+, non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éligible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à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une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hormonoth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2C4C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é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rapie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ayant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progressé</a:t>
            </a: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≥ 1 </a:t>
            </a:r>
            <a:r>
              <a:rPr kumimoji="0" lang="en-GB" alt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hormonothérapie</a:t>
            </a:r>
            <a:endParaRPr kumimoji="0" lang="en-GB" alt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  <a:p>
            <a:pPr marL="171450" indent="-17145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7F4D"/>
              </a:buClr>
              <a:defRPr/>
            </a:pPr>
            <a:r>
              <a:rPr kumimoji="0" lang="en-GB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(N = 302)</a:t>
            </a:r>
          </a:p>
        </p:txBody>
      </p:sp>
      <p:sp>
        <p:nvSpPr>
          <p:cNvPr id="18" name="Rectangle 46">
            <a:extLst>
              <a:ext uri="{FF2B5EF4-FFF2-40B4-BE49-F238E27FC236}">
                <a16:creationId xmlns:a16="http://schemas.microsoft.com/office/drawing/2014/main" xmlns="" id="{9D06E396-5553-D6AA-CDF3-EDE471478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70380" y="2925280"/>
            <a:ext cx="1703460" cy="954107"/>
          </a:xfrm>
          <a:prstGeom prst="rect">
            <a:avLst/>
          </a:prstGeom>
          <a:solidFill>
            <a:srgbClr val="565458"/>
          </a:solidFill>
          <a:ln>
            <a:noFill/>
          </a:ln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Jusqu’à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progression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arrêt</a:t>
            </a:r>
            <a:r>
              <a:rPr kumimoji="0" lang="en-US" altLang="en-US" sz="1400" b="1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pour </a:t>
            </a:r>
            <a:r>
              <a:rPr kumimoji="0" lang="en-US" altLang="en-US" sz="1400" b="1" i="1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toxicité</a:t>
            </a:r>
            <a:endParaRPr kumimoji="0" lang="en-US" altLang="en-US" sz="1400" b="1" i="1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cs typeface="Arial" panose="020B0604020202020204" pitchFamily="34" charset="0"/>
            </a:endParaRPr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xmlns="" id="{AD3ED3D0-8C16-F033-6337-7D1DB2AD5A3E}"/>
              </a:ext>
            </a:extLst>
          </p:cNvPr>
          <p:cNvGrpSpPr/>
          <p:nvPr/>
        </p:nvGrpSpPr>
        <p:grpSpPr>
          <a:xfrm>
            <a:off x="5314520" y="2243664"/>
            <a:ext cx="4117010" cy="2317338"/>
            <a:chOff x="5314520" y="2212560"/>
            <a:chExt cx="4117010" cy="2317338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xmlns="" id="{B61580D9-CB87-FEA6-1D3F-0226099BC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2212560"/>
              <a:ext cx="4117010" cy="1097280"/>
            </a:xfrm>
            <a:prstGeom prst="rect">
              <a:avLst/>
            </a:prstGeom>
            <a:solidFill>
              <a:srgbClr val="005086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Olaparib</a:t>
              </a:r>
              <a:r>
                <a:rPr kumimoji="0" lang="en-US" altLang="en-US" sz="1400" b="1" i="0" u="none" strike="noStrike" kern="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†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300 mg PO / jour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(n = 205)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xmlns="" id="{6CFECB2E-B740-159C-95FD-BDF77D4C1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520" y="3432618"/>
              <a:ext cx="4117010" cy="1097280"/>
            </a:xfrm>
            <a:prstGeom prst="rect">
              <a:avLst/>
            </a:prstGeom>
            <a:solidFill>
              <a:srgbClr val="FF7F4D"/>
            </a:solidFill>
            <a:ln>
              <a:noFill/>
            </a:ln>
          </p:spPr>
          <p:txBody>
            <a:bodyPr wrap="none" anchor="ctr" anchorCtr="1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CT</a:t>
              </a:r>
              <a:r>
                <a:rPr kumimoji="0" lang="en-US" altLang="en-US" sz="1400" b="1" i="0" u="none" strike="noStrike" kern="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‡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 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(cycles de 21 </a:t>
              </a:r>
              <a:r>
                <a:rPr kumimoji="0" lang="en-US" alt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jours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)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(n = 97</a:t>
              </a:r>
              <a:r>
                <a:rPr kumimoji="0" lang="en-US" altLang="en-US" sz="1400" i="0" u="none" strike="noStrike" kern="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§</a:t>
              </a:r>
              <a:r>
                <a:rPr kumimoji="0" lang="en-US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)</a:t>
              </a:r>
            </a:p>
          </p:txBody>
        </p:sp>
      </p:grpSp>
      <p:sp>
        <p:nvSpPr>
          <p:cNvPr id="22" name="Rectangle 46">
            <a:extLst>
              <a:ext uri="{FF2B5EF4-FFF2-40B4-BE49-F238E27FC236}">
                <a16:creationId xmlns:a16="http://schemas.microsoft.com/office/drawing/2014/main" xmlns="" id="{56D04DAF-7D00-F3B7-E96C-ED9D5E85A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6893" y="1599802"/>
            <a:ext cx="80070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Stratification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selon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le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statut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des RH(RE+ et/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RP+ vs TNBC),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l’administration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chimiothérapie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préalable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au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stade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métastatique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(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oui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vs non), un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traitement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préalable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par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sels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de 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platine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(</a:t>
            </a:r>
            <a:r>
              <a:rPr kumimoji="0" lang="en-US" altLang="en-US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oui</a:t>
            </a:r>
            <a:r>
              <a:rPr kumimoji="0" lang="en-US" alt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Arial" panose="020B0604020202020204" pitchFamily="34" charset="0"/>
              </a:rPr>
              <a:t> vs non)</a:t>
            </a:r>
          </a:p>
        </p:txBody>
      </p:sp>
      <p:cxnSp>
        <p:nvCxnSpPr>
          <p:cNvPr id="23" name="Straight Arrow Connector 71">
            <a:extLst>
              <a:ext uri="{FF2B5EF4-FFF2-40B4-BE49-F238E27FC236}">
                <a16:creationId xmlns:a16="http://schemas.microsoft.com/office/drawing/2014/main" xmlns="" id="{796E055D-75A2-0660-FFAD-88F4A98481BB}"/>
              </a:ext>
            </a:extLst>
          </p:cNvPr>
          <p:cNvCxnSpPr>
            <a:cxnSpLocks/>
          </p:cNvCxnSpPr>
          <p:nvPr/>
        </p:nvCxnSpPr>
        <p:spPr bwMode="auto">
          <a:xfrm>
            <a:off x="4877421" y="2155045"/>
            <a:ext cx="0" cy="1180176"/>
          </a:xfrm>
          <a:prstGeom prst="straightConnector1">
            <a:avLst/>
          </a:prstGeom>
          <a:noFill/>
          <a:ln w="12700" cap="flat" cmpd="sng" algn="ctr">
            <a:solidFill>
              <a:srgbClr val="565458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4" name="Rectangle à coins arrondis 10">
            <a:extLst>
              <a:ext uri="{FF2B5EF4-FFF2-40B4-BE49-F238E27FC236}">
                <a16:creationId xmlns:a16="http://schemas.microsoft.com/office/drawing/2014/main" xmlns="" id="{7266E640-9E6E-D01D-96CD-90C1917E00E0}"/>
              </a:ext>
            </a:extLst>
          </p:cNvPr>
          <p:cNvSpPr/>
          <p:nvPr/>
        </p:nvSpPr>
        <p:spPr>
          <a:xfrm>
            <a:off x="1191691" y="1448819"/>
            <a:ext cx="10854332" cy="3631826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cxnSp>
        <p:nvCxnSpPr>
          <p:cNvPr id="25" name="Connecteur en angle 24">
            <a:extLst>
              <a:ext uri="{FF2B5EF4-FFF2-40B4-BE49-F238E27FC236}">
                <a16:creationId xmlns:a16="http://schemas.microsoft.com/office/drawing/2014/main" xmlns="" id="{9132E40C-04F0-1F16-BA56-5D1558004257}"/>
              </a:ext>
            </a:extLst>
          </p:cNvPr>
          <p:cNvCxnSpPr>
            <a:stCxn id="20" idx="1"/>
            <a:endCxn id="21" idx="1"/>
          </p:cNvCxnSpPr>
          <p:nvPr/>
        </p:nvCxnSpPr>
        <p:spPr>
          <a:xfrm rot="10800000" flipV="1">
            <a:off x="5314520" y="2792304"/>
            <a:ext cx="12700" cy="1220058"/>
          </a:xfrm>
          <a:prstGeom prst="bentConnector3">
            <a:avLst>
              <a:gd name="adj1" fmla="val 1800000"/>
            </a:avLst>
          </a:prstGeom>
          <a:ln w="12700">
            <a:solidFill>
              <a:srgbClr val="56545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>
            <a:extLst>
              <a:ext uri="{FF2B5EF4-FFF2-40B4-BE49-F238E27FC236}">
                <a16:creationId xmlns:a16="http://schemas.microsoft.com/office/drawing/2014/main" xmlns="" id="{126AE712-A1D0-79B1-D1FC-FDEDFCC816C3}"/>
              </a:ext>
            </a:extLst>
          </p:cNvPr>
          <p:cNvCxnSpPr>
            <a:cxnSpLocks/>
            <a:stCxn id="17" idx="3"/>
          </p:cNvCxnSpPr>
          <p:nvPr/>
        </p:nvCxnSpPr>
        <p:spPr>
          <a:xfrm>
            <a:off x="4504353" y="3370499"/>
            <a:ext cx="463058" cy="3488"/>
          </a:xfrm>
          <a:prstGeom prst="line">
            <a:avLst/>
          </a:prstGeom>
          <a:ln w="12700">
            <a:solidFill>
              <a:srgbClr val="56545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en angle 26">
            <a:extLst>
              <a:ext uri="{FF2B5EF4-FFF2-40B4-BE49-F238E27FC236}">
                <a16:creationId xmlns:a16="http://schemas.microsoft.com/office/drawing/2014/main" xmlns="" id="{CA6297AA-E9F2-E933-6583-DE3103EC2BDE}"/>
              </a:ext>
            </a:extLst>
          </p:cNvPr>
          <p:cNvCxnSpPr>
            <a:cxnSpLocks/>
            <a:stCxn id="20" idx="3"/>
            <a:endCxn id="18" idx="1"/>
          </p:cNvCxnSpPr>
          <p:nvPr/>
        </p:nvCxnSpPr>
        <p:spPr>
          <a:xfrm>
            <a:off x="9431530" y="2792304"/>
            <a:ext cx="538850" cy="610030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en angle 27">
            <a:extLst>
              <a:ext uri="{FF2B5EF4-FFF2-40B4-BE49-F238E27FC236}">
                <a16:creationId xmlns:a16="http://schemas.microsoft.com/office/drawing/2014/main" xmlns="" id="{18FC32C4-DC42-C41D-2652-8B71B9E04891}"/>
              </a:ext>
            </a:extLst>
          </p:cNvPr>
          <p:cNvCxnSpPr>
            <a:cxnSpLocks/>
            <a:stCxn id="21" idx="3"/>
            <a:endCxn id="18" idx="1"/>
          </p:cNvCxnSpPr>
          <p:nvPr/>
        </p:nvCxnSpPr>
        <p:spPr>
          <a:xfrm flipV="1">
            <a:off x="9431530" y="3402334"/>
            <a:ext cx="538850" cy="610028"/>
          </a:xfrm>
          <a:prstGeom prst="bentConnector3">
            <a:avLst/>
          </a:prstGeom>
          <a:ln w="12700">
            <a:solidFill>
              <a:srgbClr val="56545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 Box 45">
            <a:extLst>
              <a:ext uri="{FF2B5EF4-FFF2-40B4-BE49-F238E27FC236}">
                <a16:creationId xmlns:a16="http://schemas.microsoft.com/office/drawing/2014/main" xmlns="" id="{5F5C7076-71FE-15E0-DEE5-97EBAAFD7C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3297" y="4678938"/>
            <a:ext cx="1044053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*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si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traitement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par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sels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de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platines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, absence de progression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en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situation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métastatique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ou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progression  ≥ 12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mois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après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l’administration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du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traitement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adjuvant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ou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néoadjuvant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. ; </a:t>
            </a:r>
            <a:r>
              <a:rPr kumimoji="0" lang="en-GB" altLang="en-US" sz="900" i="1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†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comprimé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. ; </a:t>
            </a:r>
            <a:r>
              <a:rPr kumimoji="0" lang="en-GB" altLang="en-US" sz="900" i="1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‡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au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choix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de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l’investigateur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: capecitabine 2500 mg/m2 PO J1-14; vinorelbine 30 mg/m2 IV J1J8;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ou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eribuline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1.4 mg/m2 IV J1J8. ; </a:t>
            </a:r>
            <a:r>
              <a:rPr kumimoji="0" lang="en-GB" altLang="en-US" sz="900" i="1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§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n = 6 patients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ont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refusé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 le </a:t>
            </a:r>
            <a:r>
              <a:rPr kumimoji="0" lang="en-GB" altLang="en-US" sz="90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traitement</a:t>
            </a:r>
            <a:r>
              <a:rPr kumimoji="0" lang="en-GB" altLang="en-US" sz="9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62996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rme libre 9"/>
          <p:cNvSpPr/>
          <p:nvPr/>
        </p:nvSpPr>
        <p:spPr>
          <a:xfrm>
            <a:off x="7711440" y="2072640"/>
            <a:ext cx="4168140" cy="1661160"/>
          </a:xfrm>
          <a:custGeom>
            <a:avLst/>
            <a:gdLst>
              <a:gd name="connsiteX0" fmla="*/ 4168140 w 4168140"/>
              <a:gd name="connsiteY0" fmla="*/ 1638300 h 1661160"/>
              <a:gd name="connsiteX1" fmla="*/ 3223260 w 4168140"/>
              <a:gd name="connsiteY1" fmla="*/ 1661160 h 1661160"/>
              <a:gd name="connsiteX2" fmla="*/ 3208020 w 4168140"/>
              <a:gd name="connsiteY2" fmla="*/ 1638300 h 1661160"/>
              <a:gd name="connsiteX3" fmla="*/ 3169920 w 4168140"/>
              <a:gd name="connsiteY3" fmla="*/ 1607820 h 1661160"/>
              <a:gd name="connsiteX4" fmla="*/ 2933700 w 4168140"/>
              <a:gd name="connsiteY4" fmla="*/ 1615440 h 1661160"/>
              <a:gd name="connsiteX5" fmla="*/ 2842260 w 4168140"/>
              <a:gd name="connsiteY5" fmla="*/ 1584960 h 1661160"/>
              <a:gd name="connsiteX6" fmla="*/ 2849880 w 4168140"/>
              <a:gd name="connsiteY6" fmla="*/ 1577340 h 1661160"/>
              <a:gd name="connsiteX7" fmla="*/ 2682240 w 4168140"/>
              <a:gd name="connsiteY7" fmla="*/ 1577340 h 1661160"/>
              <a:gd name="connsiteX8" fmla="*/ 2636520 w 4168140"/>
              <a:gd name="connsiteY8" fmla="*/ 1539240 h 1661160"/>
              <a:gd name="connsiteX9" fmla="*/ 2529840 w 4168140"/>
              <a:gd name="connsiteY9" fmla="*/ 1508760 h 1661160"/>
              <a:gd name="connsiteX10" fmla="*/ 2468880 w 4168140"/>
              <a:gd name="connsiteY10" fmla="*/ 1493520 h 1661160"/>
              <a:gd name="connsiteX11" fmla="*/ 2042160 w 4168140"/>
              <a:gd name="connsiteY11" fmla="*/ 1493520 h 1661160"/>
              <a:gd name="connsiteX12" fmla="*/ 2004060 w 4168140"/>
              <a:gd name="connsiteY12" fmla="*/ 1447800 h 1661160"/>
              <a:gd name="connsiteX13" fmla="*/ 1958340 w 4168140"/>
              <a:gd name="connsiteY13" fmla="*/ 1417320 h 1661160"/>
              <a:gd name="connsiteX14" fmla="*/ 1920240 w 4168140"/>
              <a:gd name="connsiteY14" fmla="*/ 1386840 h 1661160"/>
              <a:gd name="connsiteX15" fmla="*/ 1767840 w 4168140"/>
              <a:gd name="connsiteY15" fmla="*/ 1325880 h 1661160"/>
              <a:gd name="connsiteX16" fmla="*/ 1653540 w 4168140"/>
              <a:gd name="connsiteY16" fmla="*/ 1310640 h 1661160"/>
              <a:gd name="connsiteX17" fmla="*/ 1508760 w 4168140"/>
              <a:gd name="connsiteY17" fmla="*/ 1280160 h 1661160"/>
              <a:gd name="connsiteX18" fmla="*/ 1455420 w 4168140"/>
              <a:gd name="connsiteY18" fmla="*/ 1196340 h 1661160"/>
              <a:gd name="connsiteX19" fmla="*/ 1333500 w 4168140"/>
              <a:gd name="connsiteY19" fmla="*/ 1165860 h 1661160"/>
              <a:gd name="connsiteX20" fmla="*/ 1272540 w 4168140"/>
              <a:gd name="connsiteY20" fmla="*/ 1059180 h 1661160"/>
              <a:gd name="connsiteX21" fmla="*/ 1135380 w 4168140"/>
              <a:gd name="connsiteY21" fmla="*/ 868680 h 1661160"/>
              <a:gd name="connsiteX22" fmla="*/ 1059180 w 4168140"/>
              <a:gd name="connsiteY22" fmla="*/ 830580 h 1661160"/>
              <a:gd name="connsiteX23" fmla="*/ 883920 w 4168140"/>
              <a:gd name="connsiteY23" fmla="*/ 746760 h 1661160"/>
              <a:gd name="connsiteX24" fmla="*/ 762000 w 4168140"/>
              <a:gd name="connsiteY24" fmla="*/ 640080 h 1661160"/>
              <a:gd name="connsiteX25" fmla="*/ 685800 w 4168140"/>
              <a:gd name="connsiteY25" fmla="*/ 541020 h 1661160"/>
              <a:gd name="connsiteX26" fmla="*/ 624840 w 4168140"/>
              <a:gd name="connsiteY26" fmla="*/ 388620 h 1661160"/>
              <a:gd name="connsiteX27" fmla="*/ 541020 w 4168140"/>
              <a:gd name="connsiteY27" fmla="*/ 342900 h 1661160"/>
              <a:gd name="connsiteX28" fmla="*/ 449580 w 4168140"/>
              <a:gd name="connsiteY28" fmla="*/ 228600 h 1661160"/>
              <a:gd name="connsiteX29" fmla="*/ 342900 w 4168140"/>
              <a:gd name="connsiteY29" fmla="*/ 137160 h 1661160"/>
              <a:gd name="connsiteX30" fmla="*/ 213360 w 4168140"/>
              <a:gd name="connsiteY30" fmla="*/ 45720 h 1661160"/>
              <a:gd name="connsiteX31" fmla="*/ 144780 w 4168140"/>
              <a:gd name="connsiteY31" fmla="*/ 0 h 1661160"/>
              <a:gd name="connsiteX32" fmla="*/ 0 w 4168140"/>
              <a:gd name="connsiteY32" fmla="*/ 15240 h 166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68140" h="1661160">
                <a:moveTo>
                  <a:pt x="4168140" y="1638300"/>
                </a:moveTo>
                <a:lnTo>
                  <a:pt x="3223260" y="1661160"/>
                </a:lnTo>
                <a:lnTo>
                  <a:pt x="3208020" y="1638300"/>
                </a:lnTo>
                <a:lnTo>
                  <a:pt x="3169920" y="1607820"/>
                </a:lnTo>
                <a:lnTo>
                  <a:pt x="2933700" y="1615440"/>
                </a:lnTo>
                <a:lnTo>
                  <a:pt x="2842260" y="1584960"/>
                </a:lnTo>
                <a:lnTo>
                  <a:pt x="2849880" y="1577340"/>
                </a:lnTo>
                <a:lnTo>
                  <a:pt x="2682240" y="1577340"/>
                </a:lnTo>
                <a:lnTo>
                  <a:pt x="2636520" y="1539240"/>
                </a:lnTo>
                <a:lnTo>
                  <a:pt x="2529840" y="1508760"/>
                </a:lnTo>
                <a:lnTo>
                  <a:pt x="2468880" y="1493520"/>
                </a:lnTo>
                <a:lnTo>
                  <a:pt x="2042160" y="1493520"/>
                </a:lnTo>
                <a:lnTo>
                  <a:pt x="2004060" y="1447800"/>
                </a:lnTo>
                <a:lnTo>
                  <a:pt x="1958340" y="1417320"/>
                </a:lnTo>
                <a:lnTo>
                  <a:pt x="1920240" y="1386840"/>
                </a:lnTo>
                <a:lnTo>
                  <a:pt x="1767840" y="1325880"/>
                </a:lnTo>
                <a:lnTo>
                  <a:pt x="1653540" y="1310640"/>
                </a:lnTo>
                <a:lnTo>
                  <a:pt x="1508760" y="1280160"/>
                </a:lnTo>
                <a:lnTo>
                  <a:pt x="1455420" y="1196340"/>
                </a:lnTo>
                <a:lnTo>
                  <a:pt x="1333500" y="1165860"/>
                </a:lnTo>
                <a:lnTo>
                  <a:pt x="1272540" y="1059180"/>
                </a:lnTo>
                <a:lnTo>
                  <a:pt x="1135380" y="868680"/>
                </a:lnTo>
                <a:lnTo>
                  <a:pt x="1059180" y="830580"/>
                </a:lnTo>
                <a:lnTo>
                  <a:pt x="883920" y="746760"/>
                </a:lnTo>
                <a:lnTo>
                  <a:pt x="762000" y="640080"/>
                </a:lnTo>
                <a:lnTo>
                  <a:pt x="685800" y="541020"/>
                </a:lnTo>
                <a:lnTo>
                  <a:pt x="624840" y="388620"/>
                </a:lnTo>
                <a:lnTo>
                  <a:pt x="541020" y="342900"/>
                </a:lnTo>
                <a:lnTo>
                  <a:pt x="449580" y="228600"/>
                </a:lnTo>
                <a:lnTo>
                  <a:pt x="342900" y="137160"/>
                </a:lnTo>
                <a:lnTo>
                  <a:pt x="213360" y="45720"/>
                </a:lnTo>
                <a:lnTo>
                  <a:pt x="144780" y="0"/>
                </a:lnTo>
                <a:lnTo>
                  <a:pt x="0" y="15240"/>
                </a:lnTo>
              </a:path>
            </a:pathLst>
          </a:custGeom>
          <a:noFill/>
          <a:ln w="19050">
            <a:solidFill>
              <a:srgbClr val="00508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Forme libre 5"/>
          <p:cNvSpPr/>
          <p:nvPr/>
        </p:nvSpPr>
        <p:spPr>
          <a:xfrm>
            <a:off x="7702550" y="2082800"/>
            <a:ext cx="3962400" cy="1651000"/>
          </a:xfrm>
          <a:custGeom>
            <a:avLst/>
            <a:gdLst>
              <a:gd name="connsiteX0" fmla="*/ 3962400 w 3962400"/>
              <a:gd name="connsiteY0" fmla="*/ 1644650 h 1651000"/>
              <a:gd name="connsiteX1" fmla="*/ 2438400 w 3962400"/>
              <a:gd name="connsiteY1" fmla="*/ 1651000 h 1651000"/>
              <a:gd name="connsiteX2" fmla="*/ 2438400 w 3962400"/>
              <a:gd name="connsiteY2" fmla="*/ 1574800 h 1651000"/>
              <a:gd name="connsiteX3" fmla="*/ 2216150 w 3962400"/>
              <a:gd name="connsiteY3" fmla="*/ 1574800 h 1651000"/>
              <a:gd name="connsiteX4" fmla="*/ 2203450 w 3962400"/>
              <a:gd name="connsiteY4" fmla="*/ 1524000 h 1651000"/>
              <a:gd name="connsiteX5" fmla="*/ 1968500 w 3962400"/>
              <a:gd name="connsiteY5" fmla="*/ 1517650 h 1651000"/>
              <a:gd name="connsiteX6" fmla="*/ 1968500 w 3962400"/>
              <a:gd name="connsiteY6" fmla="*/ 1454150 h 1651000"/>
              <a:gd name="connsiteX7" fmla="*/ 1917700 w 3962400"/>
              <a:gd name="connsiteY7" fmla="*/ 1447800 h 1651000"/>
              <a:gd name="connsiteX8" fmla="*/ 1911350 w 3962400"/>
              <a:gd name="connsiteY8" fmla="*/ 1409700 h 1651000"/>
              <a:gd name="connsiteX9" fmla="*/ 1885950 w 3962400"/>
              <a:gd name="connsiteY9" fmla="*/ 1365250 h 1651000"/>
              <a:gd name="connsiteX10" fmla="*/ 1695450 w 3962400"/>
              <a:gd name="connsiteY10" fmla="*/ 1365250 h 1651000"/>
              <a:gd name="connsiteX11" fmla="*/ 1689100 w 3962400"/>
              <a:gd name="connsiteY11" fmla="*/ 1308100 h 1651000"/>
              <a:gd name="connsiteX12" fmla="*/ 1530350 w 3962400"/>
              <a:gd name="connsiteY12" fmla="*/ 1320800 h 1651000"/>
              <a:gd name="connsiteX13" fmla="*/ 1530350 w 3962400"/>
              <a:gd name="connsiteY13" fmla="*/ 1276350 h 1651000"/>
              <a:gd name="connsiteX14" fmla="*/ 1492250 w 3962400"/>
              <a:gd name="connsiteY14" fmla="*/ 1282700 h 1651000"/>
              <a:gd name="connsiteX15" fmla="*/ 1479550 w 3962400"/>
              <a:gd name="connsiteY15" fmla="*/ 1231900 h 1651000"/>
              <a:gd name="connsiteX16" fmla="*/ 1454150 w 3962400"/>
              <a:gd name="connsiteY16" fmla="*/ 1231900 h 1651000"/>
              <a:gd name="connsiteX17" fmla="*/ 1466850 w 3962400"/>
              <a:gd name="connsiteY17" fmla="*/ 1187450 h 1651000"/>
              <a:gd name="connsiteX18" fmla="*/ 1371600 w 3962400"/>
              <a:gd name="connsiteY18" fmla="*/ 1193800 h 1651000"/>
              <a:gd name="connsiteX19" fmla="*/ 1365250 w 3962400"/>
              <a:gd name="connsiteY19" fmla="*/ 1155700 h 1651000"/>
              <a:gd name="connsiteX20" fmla="*/ 1339850 w 3962400"/>
              <a:gd name="connsiteY20" fmla="*/ 1143000 h 1651000"/>
              <a:gd name="connsiteX21" fmla="*/ 1327150 w 3962400"/>
              <a:gd name="connsiteY21" fmla="*/ 1092200 h 1651000"/>
              <a:gd name="connsiteX22" fmla="*/ 1200150 w 3962400"/>
              <a:gd name="connsiteY22" fmla="*/ 1098550 h 1651000"/>
              <a:gd name="connsiteX23" fmla="*/ 1168400 w 3962400"/>
              <a:gd name="connsiteY23" fmla="*/ 1009650 h 1651000"/>
              <a:gd name="connsiteX24" fmla="*/ 1079500 w 3962400"/>
              <a:gd name="connsiteY24" fmla="*/ 1016000 h 1651000"/>
              <a:gd name="connsiteX25" fmla="*/ 1054100 w 3962400"/>
              <a:gd name="connsiteY25" fmla="*/ 977900 h 1651000"/>
              <a:gd name="connsiteX26" fmla="*/ 1041400 w 3962400"/>
              <a:gd name="connsiteY26" fmla="*/ 927100 h 1651000"/>
              <a:gd name="connsiteX27" fmla="*/ 1035050 w 3962400"/>
              <a:gd name="connsiteY27" fmla="*/ 869950 h 1651000"/>
              <a:gd name="connsiteX28" fmla="*/ 1016000 w 3962400"/>
              <a:gd name="connsiteY28" fmla="*/ 876300 h 1651000"/>
              <a:gd name="connsiteX29" fmla="*/ 1016000 w 3962400"/>
              <a:gd name="connsiteY29" fmla="*/ 844550 h 1651000"/>
              <a:gd name="connsiteX30" fmla="*/ 977900 w 3962400"/>
              <a:gd name="connsiteY30" fmla="*/ 838200 h 1651000"/>
              <a:gd name="connsiteX31" fmla="*/ 965200 w 3962400"/>
              <a:gd name="connsiteY31" fmla="*/ 793750 h 1651000"/>
              <a:gd name="connsiteX32" fmla="*/ 895350 w 3962400"/>
              <a:gd name="connsiteY32" fmla="*/ 800100 h 1651000"/>
              <a:gd name="connsiteX33" fmla="*/ 889000 w 3962400"/>
              <a:gd name="connsiteY33" fmla="*/ 755650 h 1651000"/>
              <a:gd name="connsiteX34" fmla="*/ 869950 w 3962400"/>
              <a:gd name="connsiteY34" fmla="*/ 723900 h 1651000"/>
              <a:gd name="connsiteX35" fmla="*/ 800100 w 3962400"/>
              <a:gd name="connsiteY35" fmla="*/ 717550 h 1651000"/>
              <a:gd name="connsiteX36" fmla="*/ 787400 w 3962400"/>
              <a:gd name="connsiteY36" fmla="*/ 673100 h 1651000"/>
              <a:gd name="connsiteX37" fmla="*/ 723900 w 3962400"/>
              <a:gd name="connsiteY37" fmla="*/ 590550 h 1651000"/>
              <a:gd name="connsiteX38" fmla="*/ 704850 w 3962400"/>
              <a:gd name="connsiteY38" fmla="*/ 533400 h 1651000"/>
              <a:gd name="connsiteX39" fmla="*/ 685800 w 3962400"/>
              <a:gd name="connsiteY39" fmla="*/ 495300 h 1651000"/>
              <a:gd name="connsiteX40" fmla="*/ 590550 w 3962400"/>
              <a:gd name="connsiteY40" fmla="*/ 508000 h 1651000"/>
              <a:gd name="connsiteX41" fmla="*/ 590550 w 3962400"/>
              <a:gd name="connsiteY41" fmla="*/ 457200 h 1651000"/>
              <a:gd name="connsiteX42" fmla="*/ 558800 w 3962400"/>
              <a:gd name="connsiteY42" fmla="*/ 457200 h 1651000"/>
              <a:gd name="connsiteX43" fmla="*/ 558800 w 3962400"/>
              <a:gd name="connsiteY43" fmla="*/ 368300 h 1651000"/>
              <a:gd name="connsiteX44" fmla="*/ 381000 w 3962400"/>
              <a:gd name="connsiteY44" fmla="*/ 374650 h 1651000"/>
              <a:gd name="connsiteX45" fmla="*/ 387350 w 3962400"/>
              <a:gd name="connsiteY45" fmla="*/ 342900 h 1651000"/>
              <a:gd name="connsiteX46" fmla="*/ 368300 w 3962400"/>
              <a:gd name="connsiteY46" fmla="*/ 336550 h 1651000"/>
              <a:gd name="connsiteX47" fmla="*/ 368300 w 3962400"/>
              <a:gd name="connsiteY47" fmla="*/ 254000 h 1651000"/>
              <a:gd name="connsiteX48" fmla="*/ 279400 w 3962400"/>
              <a:gd name="connsiteY48" fmla="*/ 241300 h 1651000"/>
              <a:gd name="connsiteX49" fmla="*/ 279400 w 3962400"/>
              <a:gd name="connsiteY49" fmla="*/ 196850 h 1651000"/>
              <a:gd name="connsiteX50" fmla="*/ 254000 w 3962400"/>
              <a:gd name="connsiteY50" fmla="*/ 196850 h 1651000"/>
              <a:gd name="connsiteX51" fmla="*/ 254000 w 3962400"/>
              <a:gd name="connsiteY51" fmla="*/ 101600 h 1651000"/>
              <a:gd name="connsiteX52" fmla="*/ 209550 w 3962400"/>
              <a:gd name="connsiteY52" fmla="*/ 95250 h 1651000"/>
              <a:gd name="connsiteX53" fmla="*/ 203200 w 3962400"/>
              <a:gd name="connsiteY53" fmla="*/ 82550 h 1651000"/>
              <a:gd name="connsiteX54" fmla="*/ 177800 w 3962400"/>
              <a:gd name="connsiteY54" fmla="*/ 31750 h 1651000"/>
              <a:gd name="connsiteX55" fmla="*/ 107950 w 3962400"/>
              <a:gd name="connsiteY55" fmla="*/ 31750 h 1651000"/>
              <a:gd name="connsiteX56" fmla="*/ 107950 w 3962400"/>
              <a:gd name="connsiteY56" fmla="*/ 6350 h 1651000"/>
              <a:gd name="connsiteX57" fmla="*/ 0 w 3962400"/>
              <a:gd name="connsiteY57" fmla="*/ 0 h 16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962400" h="1651000">
                <a:moveTo>
                  <a:pt x="3962400" y="1644650"/>
                </a:moveTo>
                <a:lnTo>
                  <a:pt x="2438400" y="1651000"/>
                </a:lnTo>
                <a:lnTo>
                  <a:pt x="2438400" y="1574800"/>
                </a:lnTo>
                <a:lnTo>
                  <a:pt x="2216150" y="1574800"/>
                </a:lnTo>
                <a:lnTo>
                  <a:pt x="2203450" y="1524000"/>
                </a:lnTo>
                <a:lnTo>
                  <a:pt x="1968500" y="1517650"/>
                </a:lnTo>
                <a:lnTo>
                  <a:pt x="1968500" y="1454150"/>
                </a:lnTo>
                <a:lnTo>
                  <a:pt x="1917700" y="1447800"/>
                </a:lnTo>
                <a:lnTo>
                  <a:pt x="1911350" y="1409700"/>
                </a:lnTo>
                <a:lnTo>
                  <a:pt x="1885950" y="1365250"/>
                </a:lnTo>
                <a:lnTo>
                  <a:pt x="1695450" y="1365250"/>
                </a:lnTo>
                <a:lnTo>
                  <a:pt x="1689100" y="1308100"/>
                </a:lnTo>
                <a:lnTo>
                  <a:pt x="1530350" y="1320800"/>
                </a:lnTo>
                <a:lnTo>
                  <a:pt x="1530350" y="1276350"/>
                </a:lnTo>
                <a:lnTo>
                  <a:pt x="1492250" y="1282700"/>
                </a:lnTo>
                <a:lnTo>
                  <a:pt x="1479550" y="1231900"/>
                </a:lnTo>
                <a:lnTo>
                  <a:pt x="1454150" y="1231900"/>
                </a:lnTo>
                <a:lnTo>
                  <a:pt x="1466850" y="1187450"/>
                </a:lnTo>
                <a:lnTo>
                  <a:pt x="1371600" y="1193800"/>
                </a:lnTo>
                <a:lnTo>
                  <a:pt x="1365250" y="1155700"/>
                </a:lnTo>
                <a:lnTo>
                  <a:pt x="1339850" y="1143000"/>
                </a:lnTo>
                <a:lnTo>
                  <a:pt x="1327150" y="1092200"/>
                </a:lnTo>
                <a:lnTo>
                  <a:pt x="1200150" y="1098550"/>
                </a:lnTo>
                <a:lnTo>
                  <a:pt x="1168400" y="1009650"/>
                </a:lnTo>
                <a:lnTo>
                  <a:pt x="1079500" y="1016000"/>
                </a:lnTo>
                <a:lnTo>
                  <a:pt x="1054100" y="977900"/>
                </a:lnTo>
                <a:lnTo>
                  <a:pt x="1041400" y="927100"/>
                </a:lnTo>
                <a:lnTo>
                  <a:pt x="1035050" y="869950"/>
                </a:lnTo>
                <a:lnTo>
                  <a:pt x="1016000" y="876300"/>
                </a:lnTo>
                <a:lnTo>
                  <a:pt x="1016000" y="844550"/>
                </a:lnTo>
                <a:lnTo>
                  <a:pt x="977900" y="838200"/>
                </a:lnTo>
                <a:lnTo>
                  <a:pt x="965200" y="793750"/>
                </a:lnTo>
                <a:lnTo>
                  <a:pt x="895350" y="800100"/>
                </a:lnTo>
                <a:lnTo>
                  <a:pt x="889000" y="755650"/>
                </a:lnTo>
                <a:lnTo>
                  <a:pt x="869950" y="723900"/>
                </a:lnTo>
                <a:lnTo>
                  <a:pt x="800100" y="717550"/>
                </a:lnTo>
                <a:lnTo>
                  <a:pt x="787400" y="673100"/>
                </a:lnTo>
                <a:lnTo>
                  <a:pt x="723900" y="590550"/>
                </a:lnTo>
                <a:lnTo>
                  <a:pt x="704850" y="533400"/>
                </a:lnTo>
                <a:lnTo>
                  <a:pt x="685800" y="495300"/>
                </a:lnTo>
                <a:lnTo>
                  <a:pt x="590550" y="508000"/>
                </a:lnTo>
                <a:lnTo>
                  <a:pt x="590550" y="457200"/>
                </a:lnTo>
                <a:lnTo>
                  <a:pt x="558800" y="457200"/>
                </a:lnTo>
                <a:lnTo>
                  <a:pt x="558800" y="368300"/>
                </a:lnTo>
                <a:lnTo>
                  <a:pt x="381000" y="374650"/>
                </a:lnTo>
                <a:lnTo>
                  <a:pt x="387350" y="342900"/>
                </a:lnTo>
                <a:lnTo>
                  <a:pt x="368300" y="336550"/>
                </a:lnTo>
                <a:lnTo>
                  <a:pt x="368300" y="254000"/>
                </a:lnTo>
                <a:lnTo>
                  <a:pt x="279400" y="241300"/>
                </a:lnTo>
                <a:lnTo>
                  <a:pt x="279400" y="196850"/>
                </a:lnTo>
                <a:lnTo>
                  <a:pt x="254000" y="196850"/>
                </a:lnTo>
                <a:lnTo>
                  <a:pt x="254000" y="101600"/>
                </a:lnTo>
                <a:lnTo>
                  <a:pt x="209550" y="95250"/>
                </a:lnTo>
                <a:lnTo>
                  <a:pt x="203200" y="82550"/>
                </a:lnTo>
                <a:lnTo>
                  <a:pt x="177800" y="31750"/>
                </a:lnTo>
                <a:lnTo>
                  <a:pt x="107950" y="31750"/>
                </a:lnTo>
                <a:lnTo>
                  <a:pt x="107950" y="635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7564710" cy="247196"/>
          </a:xfrm>
        </p:spPr>
        <p:txBody>
          <a:bodyPr anchor="ctr"/>
          <a:lstStyle/>
          <a:p>
            <a:r>
              <a:rPr lang="fr-FR"/>
              <a:t>Robson M et al, N Engl J Med, 2017; Robson M et al, Ann Oncol, 2019 ; Robson M et al, Eur J Cancer, 2023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xmlns="" id="{BDCF73DA-9A9E-DB79-D94A-C628F45FC7C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Mutation germinale </a:t>
            </a:r>
            <a:r>
              <a:rPr lang="fr-FR" sz="2800" i="1" dirty="0"/>
              <a:t>BRCA1</a:t>
            </a:r>
            <a:r>
              <a:rPr lang="fr-FR" sz="2800" dirty="0"/>
              <a:t> ou </a:t>
            </a:r>
            <a:r>
              <a:rPr lang="fr-FR" sz="2800" i="1" dirty="0"/>
              <a:t>BRCA2</a:t>
            </a:r>
            <a:r>
              <a:rPr lang="fr-FR" sz="2800" dirty="0"/>
              <a:t> – Inhibiteurs de PARP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xmlns="" id="{6FB167C7-3272-69AD-E6D0-1827E6FB2D3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88352" y="505680"/>
            <a:ext cx="8036659" cy="341085"/>
          </a:xfrm>
        </p:spPr>
        <p:txBody>
          <a:bodyPr/>
          <a:lstStyle/>
          <a:p>
            <a:r>
              <a:rPr lang="fr-FR" dirty="0" err="1"/>
              <a:t>OlympiAD</a:t>
            </a:r>
            <a:endParaRPr lang="fr-FR" sz="2800" dirty="0"/>
          </a:p>
        </p:txBody>
      </p:sp>
      <p:sp>
        <p:nvSpPr>
          <p:cNvPr id="7" name="Espace réservé du contenu 5">
            <a:extLst>
              <a:ext uri="{FF2B5EF4-FFF2-40B4-BE49-F238E27FC236}">
                <a16:creationId xmlns:a16="http://schemas.microsoft.com/office/drawing/2014/main" xmlns="" id="{1F2AF8C4-23AE-9475-2F56-9D529363A09F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208658" y="5236130"/>
            <a:ext cx="5078184" cy="540000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/>
              <a:t>Bénéfice significatif en survie sans progression de 2,6 mois en faveur de l’</a:t>
            </a:r>
            <a:r>
              <a:rPr lang="fr-FR" sz="1600" dirty="0" err="1"/>
              <a:t>olaparib</a:t>
            </a:r>
            <a:endParaRPr lang="fr-FR" sz="1600" dirty="0"/>
          </a:p>
        </p:txBody>
      </p:sp>
      <p:sp>
        <p:nvSpPr>
          <p:cNvPr id="8" name="Rectangle à coins arrondis 10">
            <a:extLst>
              <a:ext uri="{FF2B5EF4-FFF2-40B4-BE49-F238E27FC236}">
                <a16:creationId xmlns:a16="http://schemas.microsoft.com/office/drawing/2014/main" xmlns="" id="{89E439CC-4EE2-F97D-0616-FBB3874F91E6}"/>
              </a:ext>
            </a:extLst>
          </p:cNvPr>
          <p:cNvSpPr/>
          <p:nvPr/>
        </p:nvSpPr>
        <p:spPr>
          <a:xfrm>
            <a:off x="1082089" y="1281684"/>
            <a:ext cx="5393203" cy="4527580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xmlns="" id="{6B25EA1E-F703-4AF2-8C66-E289ACCE0CF5}"/>
              </a:ext>
            </a:extLst>
          </p:cNvPr>
          <p:cNvSpPr txBox="1"/>
          <p:nvPr/>
        </p:nvSpPr>
        <p:spPr>
          <a:xfrm>
            <a:off x="1150082" y="1069119"/>
            <a:ext cx="519624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64616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SSP </a:t>
            </a:r>
          </a:p>
        </p:txBody>
      </p:sp>
      <p:sp>
        <p:nvSpPr>
          <p:cNvPr id="12" name="TextBox 9">
            <a:extLst>
              <a:ext uri="{FF2B5EF4-FFF2-40B4-BE49-F238E27FC236}">
                <a16:creationId xmlns:a16="http://schemas.microsoft.com/office/drawing/2014/main" xmlns="" id="{9F688D6E-C27E-1FBD-0010-3FAD916A8A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2267" y="2368685"/>
            <a:ext cx="2510707" cy="284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alt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HR: 0.58 (IC 95% : 0.43-0.80; </a:t>
            </a:r>
            <a:r>
              <a:rPr kumimoji="0" lang="en-US" altLang="en-US" sz="105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P </a:t>
            </a:r>
            <a:r>
              <a:rPr kumimoji="0" lang="en-US" alt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&lt; .001)</a:t>
            </a:r>
          </a:p>
        </p:txBody>
      </p:sp>
      <p:grpSp>
        <p:nvGrpSpPr>
          <p:cNvPr id="165" name="Groupe 164">
            <a:extLst>
              <a:ext uri="{FF2B5EF4-FFF2-40B4-BE49-F238E27FC236}">
                <a16:creationId xmlns:a16="http://schemas.microsoft.com/office/drawing/2014/main" xmlns="" id="{3F7E1DCA-939A-B0CC-B279-7C1C9D43B89D}"/>
              </a:ext>
            </a:extLst>
          </p:cNvPr>
          <p:cNvGrpSpPr/>
          <p:nvPr/>
        </p:nvGrpSpPr>
        <p:grpSpPr>
          <a:xfrm>
            <a:off x="1150082" y="1517379"/>
            <a:ext cx="4700648" cy="2814530"/>
            <a:chOff x="1666175" y="1467162"/>
            <a:chExt cx="4700648" cy="2814530"/>
          </a:xfrm>
        </p:grpSpPr>
        <p:sp>
          <p:nvSpPr>
            <p:cNvPr id="42" name="TextBox 26">
              <a:extLst>
                <a:ext uri="{FF2B5EF4-FFF2-40B4-BE49-F238E27FC236}">
                  <a16:creationId xmlns:a16="http://schemas.microsoft.com/office/drawing/2014/main" xmlns="" id="{AD087B77-B761-FD74-2A2C-786180C96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5932" y="1467162"/>
              <a:ext cx="408384" cy="265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MS PGothic" panose="020B0600070205080204" pitchFamily="34" charset="-128"/>
                  <a:cs typeface="+mn-cs"/>
                </a:rPr>
                <a:t>100</a:t>
              </a:r>
            </a:p>
          </p:txBody>
        </p:sp>
        <p:grpSp>
          <p:nvGrpSpPr>
            <p:cNvPr id="164" name="Groupe 163">
              <a:extLst>
                <a:ext uri="{FF2B5EF4-FFF2-40B4-BE49-F238E27FC236}">
                  <a16:creationId xmlns:a16="http://schemas.microsoft.com/office/drawing/2014/main" xmlns="" id="{DDFF1867-3118-3577-79C5-44FDF88B6EE9}"/>
                </a:ext>
              </a:extLst>
            </p:cNvPr>
            <p:cNvGrpSpPr/>
            <p:nvPr/>
          </p:nvGrpSpPr>
          <p:grpSpPr>
            <a:xfrm>
              <a:off x="1666175" y="1587244"/>
              <a:ext cx="4700648" cy="2694448"/>
              <a:chOff x="1666175" y="1587244"/>
              <a:chExt cx="4700648" cy="2694448"/>
            </a:xfrm>
          </p:grpSpPr>
          <p:sp>
            <p:nvSpPr>
              <p:cNvPr id="15" name="TextBox 12">
                <a:extLst>
                  <a:ext uri="{FF2B5EF4-FFF2-40B4-BE49-F238E27FC236}">
                    <a16:creationId xmlns:a16="http://schemas.microsoft.com/office/drawing/2014/main" xmlns="" id="{78EEA925-3407-4CEB-2D41-B0E29D48CB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82624" y="4036264"/>
                <a:ext cx="430602" cy="2454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Mois</a:t>
                </a:r>
                <a:endParaRPr kumimoji="0" lang="en-US" altLang="en-US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7" name="TextBox 27">
                <a:extLst>
                  <a:ext uri="{FF2B5EF4-FFF2-40B4-BE49-F238E27FC236}">
                    <a16:creationId xmlns:a16="http://schemas.microsoft.com/office/drawing/2014/main" xmlns="" id="{1D357146-4F48-4E68-13BE-D33529DBCE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1151" y="1676777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90</a:t>
                </a:r>
              </a:p>
            </p:txBody>
          </p:sp>
          <p:sp>
            <p:nvSpPr>
              <p:cNvPr id="48" name="TextBox 28">
                <a:extLst>
                  <a:ext uri="{FF2B5EF4-FFF2-40B4-BE49-F238E27FC236}">
                    <a16:creationId xmlns:a16="http://schemas.microsoft.com/office/drawing/2014/main" xmlns="" id="{3AEFF8BE-3165-37C2-D050-6CE2E0A1BE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1151" y="1892712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80</a:t>
                </a:r>
              </a:p>
            </p:txBody>
          </p:sp>
          <p:sp>
            <p:nvSpPr>
              <p:cNvPr id="49" name="TextBox 29">
                <a:extLst>
                  <a:ext uri="{FF2B5EF4-FFF2-40B4-BE49-F238E27FC236}">
                    <a16:creationId xmlns:a16="http://schemas.microsoft.com/office/drawing/2014/main" xmlns="" id="{4B73A7AD-0903-49D8-0787-E9A54D119F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1151" y="2107594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70</a:t>
                </a:r>
              </a:p>
            </p:txBody>
          </p:sp>
          <p:sp>
            <p:nvSpPr>
              <p:cNvPr id="50" name="TextBox 30">
                <a:extLst>
                  <a:ext uri="{FF2B5EF4-FFF2-40B4-BE49-F238E27FC236}">
                    <a16:creationId xmlns:a16="http://schemas.microsoft.com/office/drawing/2014/main" xmlns="" id="{672F1682-F5C3-A5D6-FB45-5A487A40AE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1151" y="2323529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60</a:t>
                </a:r>
              </a:p>
            </p:txBody>
          </p:sp>
          <p:sp>
            <p:nvSpPr>
              <p:cNvPr id="51" name="TextBox 31">
                <a:extLst>
                  <a:ext uri="{FF2B5EF4-FFF2-40B4-BE49-F238E27FC236}">
                    <a16:creationId xmlns:a16="http://schemas.microsoft.com/office/drawing/2014/main" xmlns="" id="{8BE2BC63-1205-88E4-045E-00670765D4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1151" y="2538411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50</a:t>
                </a:r>
              </a:p>
            </p:txBody>
          </p:sp>
          <p:sp>
            <p:nvSpPr>
              <p:cNvPr id="52" name="TextBox 32">
                <a:extLst>
                  <a:ext uri="{FF2B5EF4-FFF2-40B4-BE49-F238E27FC236}">
                    <a16:creationId xmlns:a16="http://schemas.microsoft.com/office/drawing/2014/main" xmlns="" id="{422070BC-1024-8D93-1FA2-6B1A4BCD56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1151" y="2754346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40</a:t>
                </a:r>
              </a:p>
            </p:txBody>
          </p:sp>
          <p:sp>
            <p:nvSpPr>
              <p:cNvPr id="53" name="TextBox 33">
                <a:extLst>
                  <a:ext uri="{FF2B5EF4-FFF2-40B4-BE49-F238E27FC236}">
                    <a16:creationId xmlns:a16="http://schemas.microsoft.com/office/drawing/2014/main" xmlns="" id="{4B2429F6-1659-1115-421B-4A4D2DDDC8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1151" y="2969227"/>
                <a:ext cx="313165" cy="266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30</a:t>
                </a:r>
              </a:p>
            </p:txBody>
          </p:sp>
          <p:sp>
            <p:nvSpPr>
              <p:cNvPr id="54" name="TextBox 34">
                <a:extLst>
                  <a:ext uri="{FF2B5EF4-FFF2-40B4-BE49-F238E27FC236}">
                    <a16:creationId xmlns:a16="http://schemas.microsoft.com/office/drawing/2014/main" xmlns="" id="{0B31CE0B-22AB-7092-DDF6-33D39CA40F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1151" y="3185163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20</a:t>
                </a:r>
              </a:p>
            </p:txBody>
          </p:sp>
          <p:sp>
            <p:nvSpPr>
              <p:cNvPr id="55" name="TextBox 35">
                <a:extLst>
                  <a:ext uri="{FF2B5EF4-FFF2-40B4-BE49-F238E27FC236}">
                    <a16:creationId xmlns:a16="http://schemas.microsoft.com/office/drawing/2014/main" xmlns="" id="{9AA2A048-21AB-5A33-5E23-F6E790E892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1151" y="340109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10</a:t>
                </a:r>
              </a:p>
            </p:txBody>
          </p:sp>
          <p:sp>
            <p:nvSpPr>
              <p:cNvPr id="56" name="TextBox 36">
                <a:extLst>
                  <a:ext uri="{FF2B5EF4-FFF2-40B4-BE49-F238E27FC236}">
                    <a16:creationId xmlns:a16="http://schemas.microsoft.com/office/drawing/2014/main" xmlns="" id="{52296D43-6DD9-AFAA-30E8-ED62712178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6371" y="3615979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0</a:t>
                </a:r>
              </a:p>
            </p:txBody>
          </p:sp>
          <p:sp>
            <p:nvSpPr>
              <p:cNvPr id="57" name="TextBox 37">
                <a:extLst>
                  <a:ext uri="{FF2B5EF4-FFF2-40B4-BE49-F238E27FC236}">
                    <a16:creationId xmlns:a16="http://schemas.microsoft.com/office/drawing/2014/main" xmlns="" id="{589EE8D1-3BE5-A2CF-2FEA-F89EB7E55C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1417119" y="2554679"/>
                <a:ext cx="764726" cy="2666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SSP (%)</a:t>
                </a:r>
              </a:p>
            </p:txBody>
          </p:sp>
          <p:sp>
            <p:nvSpPr>
              <p:cNvPr id="59" name="TextBox 39">
                <a:extLst>
                  <a:ext uri="{FF2B5EF4-FFF2-40B4-BE49-F238E27FC236}">
                    <a16:creationId xmlns:a16="http://schemas.microsoft.com/office/drawing/2014/main" xmlns="" id="{9C45C8C3-4F17-13AA-DF92-6FB516978D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9779" y="3838235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0</a:t>
                </a:r>
              </a:p>
            </p:txBody>
          </p:sp>
          <p:sp>
            <p:nvSpPr>
              <p:cNvPr id="74" name="TextBox 67">
                <a:extLst>
                  <a:ext uri="{FF2B5EF4-FFF2-40B4-BE49-F238E27FC236}">
                    <a16:creationId xmlns:a16="http://schemas.microsoft.com/office/drawing/2014/main" xmlns="" id="{125010AA-BB31-4AA6-2778-699ABD12A7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56494" y="3838235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2</a:t>
                </a:r>
              </a:p>
            </p:txBody>
          </p:sp>
          <p:sp>
            <p:nvSpPr>
              <p:cNvPr id="75" name="TextBox 68">
                <a:extLst>
                  <a:ext uri="{FF2B5EF4-FFF2-40B4-BE49-F238E27FC236}">
                    <a16:creationId xmlns:a16="http://schemas.microsoft.com/office/drawing/2014/main" xmlns="" id="{05881CEA-7399-9D52-3A36-424F2F58E1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88663" y="3838235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6</a:t>
                </a:r>
              </a:p>
            </p:txBody>
          </p:sp>
          <p:sp>
            <p:nvSpPr>
              <p:cNvPr id="76" name="TextBox 69">
                <a:extLst>
                  <a:ext uri="{FF2B5EF4-FFF2-40B4-BE49-F238E27FC236}">
                    <a16:creationId xmlns:a16="http://schemas.microsoft.com/office/drawing/2014/main" xmlns="" id="{5CC353B1-1C57-8F5E-E9A4-28EEA0F494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5958" y="3838235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8</a:t>
                </a:r>
              </a:p>
            </p:txBody>
          </p:sp>
          <p:sp>
            <p:nvSpPr>
              <p:cNvPr id="77" name="TextBox 70">
                <a:extLst>
                  <a:ext uri="{FF2B5EF4-FFF2-40B4-BE49-F238E27FC236}">
                    <a16:creationId xmlns:a16="http://schemas.microsoft.com/office/drawing/2014/main" xmlns="" id="{5AA8243F-FF1C-595E-F2E3-E7044EA550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8875" y="3838235"/>
                <a:ext cx="219004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4</a:t>
                </a:r>
              </a:p>
            </p:txBody>
          </p:sp>
          <p:sp>
            <p:nvSpPr>
              <p:cNvPr id="78" name="TextBox 71">
                <a:extLst>
                  <a:ext uri="{FF2B5EF4-FFF2-40B4-BE49-F238E27FC236}">
                    <a16:creationId xmlns:a16="http://schemas.microsoft.com/office/drawing/2014/main" xmlns="" id="{20EAA1F6-883F-CD4D-2929-6832634AC3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33527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10</a:t>
                </a:r>
              </a:p>
            </p:txBody>
          </p:sp>
          <p:sp>
            <p:nvSpPr>
              <p:cNvPr id="79" name="TextBox 72">
                <a:extLst>
                  <a:ext uri="{FF2B5EF4-FFF2-40B4-BE49-F238E27FC236}">
                    <a16:creationId xmlns:a16="http://schemas.microsoft.com/office/drawing/2014/main" xmlns="" id="{7C3BB5C1-4165-ADE0-3C5E-FD61F492D5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0242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12</a:t>
                </a:r>
              </a:p>
            </p:txBody>
          </p:sp>
          <p:sp>
            <p:nvSpPr>
              <p:cNvPr id="80" name="TextBox 73">
                <a:extLst>
                  <a:ext uri="{FF2B5EF4-FFF2-40B4-BE49-F238E27FC236}">
                    <a16:creationId xmlns:a16="http://schemas.microsoft.com/office/drawing/2014/main" xmlns="" id="{70E29440-1B44-47C8-7CC1-91B5FECB38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411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16</a:t>
                </a:r>
              </a:p>
            </p:txBody>
          </p:sp>
          <p:sp>
            <p:nvSpPr>
              <p:cNvPr id="81" name="TextBox 74">
                <a:extLst>
                  <a:ext uri="{FF2B5EF4-FFF2-40B4-BE49-F238E27FC236}">
                    <a16:creationId xmlns:a16="http://schemas.microsoft.com/office/drawing/2014/main" xmlns="" id="{B0D82BAA-D69F-D4CC-CB4B-406F5BCE42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50764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18</a:t>
                </a:r>
              </a:p>
            </p:txBody>
          </p:sp>
          <p:sp>
            <p:nvSpPr>
              <p:cNvPr id="82" name="TextBox 75">
                <a:extLst>
                  <a:ext uri="{FF2B5EF4-FFF2-40B4-BE49-F238E27FC236}">
                    <a16:creationId xmlns:a16="http://schemas.microsoft.com/office/drawing/2014/main" xmlns="" id="{6BC91312-4FA4-0CC7-D7D8-BC275E62A5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83681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14</a:t>
                </a:r>
              </a:p>
            </p:txBody>
          </p:sp>
          <p:sp>
            <p:nvSpPr>
              <p:cNvPr id="83" name="TextBox 76">
                <a:extLst>
                  <a:ext uri="{FF2B5EF4-FFF2-40B4-BE49-F238E27FC236}">
                    <a16:creationId xmlns:a16="http://schemas.microsoft.com/office/drawing/2014/main" xmlns="" id="{7789DE70-D417-57DA-B3C1-A70BB4182E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27957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20</a:t>
                </a:r>
              </a:p>
            </p:txBody>
          </p:sp>
          <p:sp>
            <p:nvSpPr>
              <p:cNvPr id="84" name="TextBox 77">
                <a:extLst>
                  <a:ext uri="{FF2B5EF4-FFF2-40B4-BE49-F238E27FC236}">
                    <a16:creationId xmlns:a16="http://schemas.microsoft.com/office/drawing/2014/main" xmlns="" id="{A5551FA8-46EB-CF27-9839-007F288CE2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13614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22</a:t>
                </a:r>
              </a:p>
            </p:txBody>
          </p:sp>
          <p:sp>
            <p:nvSpPr>
              <p:cNvPr id="85" name="TextBox 78">
                <a:extLst>
                  <a:ext uri="{FF2B5EF4-FFF2-40B4-BE49-F238E27FC236}">
                    <a16:creationId xmlns:a16="http://schemas.microsoft.com/office/drawing/2014/main" xmlns="" id="{BED1B20C-2A08-812B-7B18-8342C3D966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45783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26</a:t>
                </a:r>
              </a:p>
            </p:txBody>
          </p:sp>
          <p:sp>
            <p:nvSpPr>
              <p:cNvPr id="86" name="TextBox 79">
                <a:extLst>
                  <a:ext uri="{FF2B5EF4-FFF2-40B4-BE49-F238E27FC236}">
                    <a16:creationId xmlns:a16="http://schemas.microsoft.com/office/drawing/2014/main" xmlns="" id="{05FB815D-0B22-3100-7519-BCDF4397CA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53658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28</a:t>
                </a:r>
              </a:p>
            </p:txBody>
          </p:sp>
          <p:sp>
            <p:nvSpPr>
              <p:cNvPr id="87" name="TextBox 80">
                <a:extLst>
                  <a:ext uri="{FF2B5EF4-FFF2-40B4-BE49-F238E27FC236}">
                    <a16:creationId xmlns:a16="http://schemas.microsoft.com/office/drawing/2014/main" xmlns="" id="{75EBA213-4ACA-F7DE-C860-1488419B0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7053" y="383823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rPr>
                  <a:t>24</a:t>
                </a:r>
              </a:p>
            </p:txBody>
          </p:sp>
          <p:grpSp>
            <p:nvGrpSpPr>
              <p:cNvPr id="162" name="Groupe 161">
                <a:extLst>
                  <a:ext uri="{FF2B5EF4-FFF2-40B4-BE49-F238E27FC236}">
                    <a16:creationId xmlns:a16="http://schemas.microsoft.com/office/drawing/2014/main" xmlns="" id="{CEC37C40-F2DB-D117-1BE1-5990D817C344}"/>
                  </a:ext>
                </a:extLst>
              </p:cNvPr>
              <p:cNvGrpSpPr/>
              <p:nvPr/>
            </p:nvGrpSpPr>
            <p:grpSpPr>
              <a:xfrm>
                <a:off x="2202577" y="1587244"/>
                <a:ext cx="4006606" cy="2274165"/>
                <a:chOff x="2202577" y="1587244"/>
                <a:chExt cx="4006606" cy="2274165"/>
              </a:xfrm>
            </p:grpSpPr>
            <p:sp>
              <p:nvSpPr>
                <p:cNvPr id="30" name="Freeform: Shape 2">
                  <a:extLst>
                    <a:ext uri="{FF2B5EF4-FFF2-40B4-BE49-F238E27FC236}">
                      <a16:creationId xmlns:a16="http://schemas.microsoft.com/office/drawing/2014/main" xmlns="" id="{8C0DEECE-F4A4-9924-4C6E-D3C0B1C03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4418" y="1587244"/>
                  <a:ext cx="3954765" cy="2215178"/>
                </a:xfrm>
                <a:custGeom>
                  <a:avLst/>
                  <a:gdLst>
                    <a:gd name="T0" fmla="*/ 0 w 5934974"/>
                    <a:gd name="T1" fmla="*/ 0 h 3174521"/>
                    <a:gd name="T2" fmla="*/ 0 w 5934974"/>
                    <a:gd name="T3" fmla="*/ 4294524 h 3174521"/>
                    <a:gd name="T4" fmla="*/ 5930480 w 5934974"/>
                    <a:gd name="T5" fmla="*/ 4294524 h 31745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934974" h="3174521">
                      <a:moveTo>
                        <a:pt x="0" y="0"/>
                      </a:moveTo>
                      <a:lnTo>
                        <a:pt x="0" y="3174521"/>
                      </a:lnTo>
                      <a:lnTo>
                        <a:pt x="5934974" y="3174521"/>
                      </a:lnTo>
                    </a:path>
                  </a:pathLst>
                </a:custGeom>
                <a:noFill/>
                <a:ln w="12700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" name="Straight Connector 15">
                  <a:extLst>
                    <a:ext uri="{FF2B5EF4-FFF2-40B4-BE49-F238E27FC236}">
                      <a16:creationId xmlns:a16="http://schemas.microsoft.com/office/drawing/2014/main" xmlns="" id="{CEF16370-9381-5754-9F56-97112BF3366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1599883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2" name="Straight Connector 16">
                  <a:extLst>
                    <a:ext uri="{FF2B5EF4-FFF2-40B4-BE49-F238E27FC236}">
                      <a16:creationId xmlns:a16="http://schemas.microsoft.com/office/drawing/2014/main" xmlns="" id="{2BDF687F-639D-6407-A8A8-EA6E35D984D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1815818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" name="Straight Connector 17">
                  <a:extLst>
                    <a:ext uri="{FF2B5EF4-FFF2-40B4-BE49-F238E27FC236}">
                      <a16:creationId xmlns:a16="http://schemas.microsoft.com/office/drawing/2014/main" xmlns="" id="{80304243-931B-F4E5-E7B6-3D7366CFE9D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030700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4" name="Straight Connector 18">
                  <a:extLst>
                    <a:ext uri="{FF2B5EF4-FFF2-40B4-BE49-F238E27FC236}">
                      <a16:creationId xmlns:a16="http://schemas.microsoft.com/office/drawing/2014/main" xmlns="" id="{175FAA48-1B6E-8F4F-693F-D700545B860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246635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" name="Straight Connector 19">
                  <a:extLst>
                    <a:ext uri="{FF2B5EF4-FFF2-40B4-BE49-F238E27FC236}">
                      <a16:creationId xmlns:a16="http://schemas.microsoft.com/office/drawing/2014/main" xmlns="" id="{A276E8EB-AB42-9E06-C800-B59984CE5C2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461517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6" name="Straight Connector 20">
                  <a:extLst>
                    <a:ext uri="{FF2B5EF4-FFF2-40B4-BE49-F238E27FC236}">
                      <a16:creationId xmlns:a16="http://schemas.microsoft.com/office/drawing/2014/main" xmlns="" id="{88E43845-3191-2AF2-C61B-7EED0694E36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677452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" name="Straight Connector 21">
                  <a:extLst>
                    <a:ext uri="{FF2B5EF4-FFF2-40B4-BE49-F238E27FC236}">
                      <a16:creationId xmlns:a16="http://schemas.microsoft.com/office/drawing/2014/main" xmlns="" id="{C601582C-3E49-4D21-4E5A-55BE7295858A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893387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8" name="Straight Connector 22">
                  <a:extLst>
                    <a:ext uri="{FF2B5EF4-FFF2-40B4-BE49-F238E27FC236}">
                      <a16:creationId xmlns:a16="http://schemas.microsoft.com/office/drawing/2014/main" xmlns="" id="{F2A133C0-C6D3-5B3B-A07D-0AE7C4F409D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108269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" name="Straight Connector 23">
                  <a:extLst>
                    <a:ext uri="{FF2B5EF4-FFF2-40B4-BE49-F238E27FC236}">
                      <a16:creationId xmlns:a16="http://schemas.microsoft.com/office/drawing/2014/main" xmlns="" id="{BDEA0CBA-23EA-2A2C-BE8C-087580772F7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324204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0" name="Straight Connector 24">
                  <a:extLst>
                    <a:ext uri="{FF2B5EF4-FFF2-40B4-BE49-F238E27FC236}">
                      <a16:creationId xmlns:a16="http://schemas.microsoft.com/office/drawing/2014/main" xmlns="" id="{40C8321A-55F2-DA47-4DBD-66DD0867D303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539086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" name="Straight Connector 25">
                  <a:extLst>
                    <a:ext uri="{FF2B5EF4-FFF2-40B4-BE49-F238E27FC236}">
                      <a16:creationId xmlns:a16="http://schemas.microsoft.com/office/drawing/2014/main" xmlns="" id="{919782AF-3556-8F92-1709-56DD8D840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755020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8" name="Straight Connector 38">
                  <a:extLst>
                    <a:ext uri="{FF2B5EF4-FFF2-40B4-BE49-F238E27FC236}">
                      <a16:creationId xmlns:a16="http://schemas.microsoft.com/office/drawing/2014/main" xmlns="" id="{DC75F45B-5A78-DA53-33EF-BEC83EAF99E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247669" y="3832442"/>
                  <a:ext cx="5793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0" name="Straight Connector 40">
                  <a:extLst>
                    <a:ext uri="{FF2B5EF4-FFF2-40B4-BE49-F238E27FC236}">
                      <a16:creationId xmlns:a16="http://schemas.microsoft.com/office/drawing/2014/main" xmlns="" id="{B0DAC74B-DB2B-90DB-9128-667B48F6A78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332752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1" name="Straight Connector 41">
                  <a:extLst>
                    <a:ext uri="{FF2B5EF4-FFF2-40B4-BE49-F238E27FC236}">
                      <a16:creationId xmlns:a16="http://schemas.microsoft.com/office/drawing/2014/main" xmlns="" id="{DD6958A1-038C-784D-B96C-BC9A04B92F6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52385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2" name="Straight Connector 42">
                  <a:extLst>
                    <a:ext uri="{FF2B5EF4-FFF2-40B4-BE49-F238E27FC236}">
                      <a16:creationId xmlns:a16="http://schemas.microsoft.com/office/drawing/2014/main" xmlns="" id="{8614BCA4-F6D4-7F08-F50D-5014B5D07E8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72017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3" name="Straight Connector 43">
                  <a:extLst>
                    <a:ext uri="{FF2B5EF4-FFF2-40B4-BE49-F238E27FC236}">
                      <a16:creationId xmlns:a16="http://schemas.microsoft.com/office/drawing/2014/main" xmlns="" id="{6C4FB289-7D9A-C99F-FB2D-661B2ACA2A7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492708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4" name="Straight Connector 44">
                  <a:extLst>
                    <a:ext uri="{FF2B5EF4-FFF2-40B4-BE49-F238E27FC236}">
                      <a16:creationId xmlns:a16="http://schemas.microsoft.com/office/drawing/2014/main" xmlns="" id="{8E2329EF-BEB8-1B08-0290-7C239CA7028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212341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5" name="Straight Connector 45">
                  <a:extLst>
                    <a:ext uri="{FF2B5EF4-FFF2-40B4-BE49-F238E27FC236}">
                      <a16:creationId xmlns:a16="http://schemas.microsoft.com/office/drawing/2014/main" xmlns="" id="{D798222C-CECC-2FDE-3401-A472982750C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931973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6" name="Straight Connector 46">
                  <a:extLst>
                    <a:ext uri="{FF2B5EF4-FFF2-40B4-BE49-F238E27FC236}">
                      <a16:creationId xmlns:a16="http://schemas.microsoft.com/office/drawing/2014/main" xmlns="" id="{0A477E0E-6ED0-9DB0-2892-ED895084D14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651606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7" name="Straight Connector 47">
                  <a:extLst>
                    <a:ext uri="{FF2B5EF4-FFF2-40B4-BE49-F238E27FC236}">
                      <a16:creationId xmlns:a16="http://schemas.microsoft.com/office/drawing/2014/main" xmlns="" id="{5058A6B4-BB42-11D3-9540-31F1E749FAB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371239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8" name="Straight Connector 48">
                  <a:extLst>
                    <a:ext uri="{FF2B5EF4-FFF2-40B4-BE49-F238E27FC236}">
                      <a16:creationId xmlns:a16="http://schemas.microsoft.com/office/drawing/2014/main" xmlns="" id="{3046918F-3D6D-5B01-90E3-B595DC6F925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091930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9" name="Straight Connector 49">
                  <a:extLst>
                    <a:ext uri="{FF2B5EF4-FFF2-40B4-BE49-F238E27FC236}">
                      <a16:creationId xmlns:a16="http://schemas.microsoft.com/office/drawing/2014/main" xmlns="" id="{3DC20B76-0E6D-E2C4-7F94-E6B851026AC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811563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0" name="Straight Connector 50">
                  <a:extLst>
                    <a:ext uri="{FF2B5EF4-FFF2-40B4-BE49-F238E27FC236}">
                      <a16:creationId xmlns:a16="http://schemas.microsoft.com/office/drawing/2014/main" xmlns="" id="{90081FDC-2DC5-C78B-5E1F-5DFA4D8500A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531195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1" name="Straight Connector 64">
                  <a:extLst>
                    <a:ext uri="{FF2B5EF4-FFF2-40B4-BE49-F238E27FC236}">
                      <a16:creationId xmlns:a16="http://schemas.microsoft.com/office/drawing/2014/main" xmlns="" id="{6256774A-23A2-95DC-10EC-A08802496C0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6175970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2" name="Straight Connector 65">
                  <a:extLst>
                    <a:ext uri="{FF2B5EF4-FFF2-40B4-BE49-F238E27FC236}">
                      <a16:creationId xmlns:a16="http://schemas.microsoft.com/office/drawing/2014/main" xmlns="" id="{F53C0F0A-5888-1BAB-33B9-1BBEDC16AD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895602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3" name="Straight Connector 66">
                  <a:extLst>
                    <a:ext uri="{FF2B5EF4-FFF2-40B4-BE49-F238E27FC236}">
                      <a16:creationId xmlns:a16="http://schemas.microsoft.com/office/drawing/2014/main" xmlns="" id="{50287190-9798-FAC1-0933-36509EC9B34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615235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07" name="Group 7">
                <a:extLst>
                  <a:ext uri="{FF2B5EF4-FFF2-40B4-BE49-F238E27FC236}">
                    <a16:creationId xmlns:a16="http://schemas.microsoft.com/office/drawing/2014/main" xmlns="" id="{230D0450-6F6D-E09C-0DAF-B94221D55C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0868" y="1600937"/>
                <a:ext cx="3953707" cy="2076136"/>
                <a:chOff x="2119155" y="1703124"/>
                <a:chExt cx="5932764" cy="3128894"/>
              </a:xfrm>
              <a:solidFill>
                <a:srgbClr val="005086"/>
              </a:solidFill>
            </p:grpSpPr>
            <p:sp>
              <p:nvSpPr>
                <p:cNvPr id="131" name="Freeform: Shape 4">
                  <a:extLst>
                    <a:ext uri="{FF2B5EF4-FFF2-40B4-BE49-F238E27FC236}">
                      <a16:creationId xmlns:a16="http://schemas.microsoft.com/office/drawing/2014/main" xmlns="" id="{6FC26987-37A1-2403-1CA3-C07BD2CA14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9155" y="1703124"/>
                  <a:ext cx="5889429" cy="3081225"/>
                </a:xfrm>
                <a:custGeom>
                  <a:avLst/>
                  <a:gdLst>
                    <a:gd name="T0" fmla="*/ 4676007 w 5889429"/>
                    <a:gd name="T1" fmla="*/ 2990218 h 3081225"/>
                    <a:gd name="T2" fmla="*/ 4203639 w 5889429"/>
                    <a:gd name="T3" fmla="*/ 2886211 h 3081225"/>
                    <a:gd name="T4" fmla="*/ 4060629 w 5889429"/>
                    <a:gd name="T5" fmla="*/ 2786537 h 3081225"/>
                    <a:gd name="T6" fmla="*/ 3531924 w 5889429"/>
                    <a:gd name="T7" fmla="*/ 2751867 h 3081225"/>
                    <a:gd name="T8" fmla="*/ 3484254 w 5889429"/>
                    <a:gd name="T9" fmla="*/ 2630525 h 3081225"/>
                    <a:gd name="T10" fmla="*/ 2920879 w 5889429"/>
                    <a:gd name="T11" fmla="*/ 2595856 h 3081225"/>
                    <a:gd name="T12" fmla="*/ 2743200 w 5889429"/>
                    <a:gd name="T13" fmla="*/ 2439845 h 3081225"/>
                    <a:gd name="T14" fmla="*/ 2517850 w 5889429"/>
                    <a:gd name="T15" fmla="*/ 2409509 h 3081225"/>
                    <a:gd name="T16" fmla="*/ 2392174 w 5889429"/>
                    <a:gd name="T17" fmla="*/ 2340171 h 3081225"/>
                    <a:gd name="T18" fmla="*/ 2327169 w 5889429"/>
                    <a:gd name="T19" fmla="*/ 2288167 h 3081225"/>
                    <a:gd name="T20" fmla="*/ 2301167 w 5889429"/>
                    <a:gd name="T21" fmla="*/ 2132156 h 3081225"/>
                    <a:gd name="T22" fmla="*/ 2101819 w 5889429"/>
                    <a:gd name="T23" fmla="*/ 2106154 h 3081225"/>
                    <a:gd name="T24" fmla="*/ 2019480 w 5889429"/>
                    <a:gd name="T25" fmla="*/ 2062817 h 3081225"/>
                    <a:gd name="T26" fmla="*/ 1820132 w 5889429"/>
                    <a:gd name="T27" fmla="*/ 2054150 h 3081225"/>
                    <a:gd name="T28" fmla="*/ 1807131 w 5889429"/>
                    <a:gd name="T29" fmla="*/ 2006480 h 3081225"/>
                    <a:gd name="T30" fmla="*/ 1781129 w 5889429"/>
                    <a:gd name="T31" fmla="*/ 1971811 h 3081225"/>
                    <a:gd name="T32" fmla="*/ 1755127 w 5889429"/>
                    <a:gd name="T33" fmla="*/ 1824467 h 3081225"/>
                    <a:gd name="T34" fmla="*/ 1724792 w 5889429"/>
                    <a:gd name="T35" fmla="*/ 1755128 h 3081225"/>
                    <a:gd name="T36" fmla="*/ 1703124 w 5889429"/>
                    <a:gd name="T37" fmla="*/ 1698791 h 3081225"/>
                    <a:gd name="T38" fmla="*/ 1607783 w 5889429"/>
                    <a:gd name="T39" fmla="*/ 1672789 h 3081225"/>
                    <a:gd name="T40" fmla="*/ 1555780 w 5889429"/>
                    <a:gd name="T41" fmla="*/ 1629452 h 3081225"/>
                    <a:gd name="T42" fmla="*/ 1464773 w 5889429"/>
                    <a:gd name="T43" fmla="*/ 1612118 h 3081225"/>
                    <a:gd name="T44" fmla="*/ 1404102 w 5889429"/>
                    <a:gd name="T45" fmla="*/ 1564448 h 3081225"/>
                    <a:gd name="T46" fmla="*/ 1330430 w 5889429"/>
                    <a:gd name="T47" fmla="*/ 1538446 h 3081225"/>
                    <a:gd name="T48" fmla="*/ 1282760 w 5889429"/>
                    <a:gd name="T49" fmla="*/ 1482108 h 3081225"/>
                    <a:gd name="T50" fmla="*/ 1209088 w 5889429"/>
                    <a:gd name="T51" fmla="*/ 1477774 h 3081225"/>
                    <a:gd name="T52" fmla="*/ 1174418 w 5889429"/>
                    <a:gd name="T53" fmla="*/ 1317430 h 3081225"/>
                    <a:gd name="T54" fmla="*/ 1131082 w 5889429"/>
                    <a:gd name="T55" fmla="*/ 1200421 h 3081225"/>
                    <a:gd name="T56" fmla="*/ 1096413 w 5889429"/>
                    <a:gd name="T57" fmla="*/ 1148417 h 3081225"/>
                    <a:gd name="T58" fmla="*/ 901399 w 5889429"/>
                    <a:gd name="T59" fmla="*/ 1118082 h 3081225"/>
                    <a:gd name="T60" fmla="*/ 884064 w 5889429"/>
                    <a:gd name="T61" fmla="*/ 1014074 h 3081225"/>
                    <a:gd name="T62" fmla="*/ 862396 w 5889429"/>
                    <a:gd name="T63" fmla="*/ 827727 h 3081225"/>
                    <a:gd name="T64" fmla="*/ 845061 w 5889429"/>
                    <a:gd name="T65" fmla="*/ 754055 h 3081225"/>
                    <a:gd name="T66" fmla="*/ 775723 w 5889429"/>
                    <a:gd name="T67" fmla="*/ 745388 h 3081225"/>
                    <a:gd name="T68" fmla="*/ 719385 w 5889429"/>
                    <a:gd name="T69" fmla="*/ 715052 h 3081225"/>
                    <a:gd name="T70" fmla="*/ 637046 w 5889429"/>
                    <a:gd name="T71" fmla="*/ 680383 h 3081225"/>
                    <a:gd name="T72" fmla="*/ 593709 w 5889429"/>
                    <a:gd name="T73" fmla="*/ 507037 h 3081225"/>
                    <a:gd name="T74" fmla="*/ 541706 w 5889429"/>
                    <a:gd name="T75" fmla="*/ 463701 h 3081225"/>
                    <a:gd name="T76" fmla="*/ 489702 w 5889429"/>
                    <a:gd name="T77" fmla="*/ 403030 h 3081225"/>
                    <a:gd name="T78" fmla="*/ 299021 w 5889429"/>
                    <a:gd name="T79" fmla="*/ 385695 h 3081225"/>
                    <a:gd name="T80" fmla="*/ 277353 w 5889429"/>
                    <a:gd name="T81" fmla="*/ 91007 h 3081225"/>
                    <a:gd name="T82" fmla="*/ 216682 w 5889429"/>
                    <a:gd name="T83" fmla="*/ 65005 h 3081225"/>
                    <a:gd name="T84" fmla="*/ 169012 w 5889429"/>
                    <a:gd name="T85" fmla="*/ 26002 h 3081225"/>
                    <a:gd name="T86" fmla="*/ 0 w 5889429"/>
                    <a:gd name="T87" fmla="*/ 0 h 308122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889429" h="3081225">
                      <a:moveTo>
                        <a:pt x="5889429" y="3081225"/>
                      </a:moveTo>
                      <a:lnTo>
                        <a:pt x="4676007" y="3081225"/>
                      </a:lnTo>
                      <a:lnTo>
                        <a:pt x="4676007" y="2990218"/>
                      </a:lnTo>
                      <a:lnTo>
                        <a:pt x="4402987" y="2990218"/>
                      </a:lnTo>
                      <a:lnTo>
                        <a:pt x="4402987" y="2886211"/>
                      </a:lnTo>
                      <a:lnTo>
                        <a:pt x="4203639" y="2886211"/>
                      </a:lnTo>
                      <a:lnTo>
                        <a:pt x="4203639" y="2834207"/>
                      </a:lnTo>
                      <a:lnTo>
                        <a:pt x="4060629" y="2834207"/>
                      </a:lnTo>
                      <a:lnTo>
                        <a:pt x="4060629" y="2786537"/>
                      </a:lnTo>
                      <a:lnTo>
                        <a:pt x="3570927" y="2786537"/>
                      </a:lnTo>
                      <a:lnTo>
                        <a:pt x="3570927" y="2751867"/>
                      </a:lnTo>
                      <a:lnTo>
                        <a:pt x="3531924" y="2751867"/>
                      </a:lnTo>
                      <a:lnTo>
                        <a:pt x="3531924" y="2660861"/>
                      </a:lnTo>
                      <a:lnTo>
                        <a:pt x="3484254" y="2660861"/>
                      </a:lnTo>
                      <a:lnTo>
                        <a:pt x="3484254" y="2630525"/>
                      </a:lnTo>
                      <a:lnTo>
                        <a:pt x="2977217" y="2630525"/>
                      </a:lnTo>
                      <a:lnTo>
                        <a:pt x="2977217" y="2595856"/>
                      </a:lnTo>
                      <a:lnTo>
                        <a:pt x="2920879" y="2595856"/>
                      </a:lnTo>
                      <a:lnTo>
                        <a:pt x="2920879" y="2478848"/>
                      </a:lnTo>
                      <a:lnTo>
                        <a:pt x="2743200" y="2478848"/>
                      </a:lnTo>
                      <a:lnTo>
                        <a:pt x="2743200" y="2439845"/>
                      </a:lnTo>
                      <a:lnTo>
                        <a:pt x="2626191" y="2439845"/>
                      </a:lnTo>
                      <a:lnTo>
                        <a:pt x="2626191" y="2409509"/>
                      </a:lnTo>
                      <a:lnTo>
                        <a:pt x="2517850" y="2409509"/>
                      </a:lnTo>
                      <a:lnTo>
                        <a:pt x="2517850" y="2374840"/>
                      </a:lnTo>
                      <a:lnTo>
                        <a:pt x="2392174" y="2374840"/>
                      </a:lnTo>
                      <a:lnTo>
                        <a:pt x="2392174" y="2340171"/>
                      </a:lnTo>
                      <a:lnTo>
                        <a:pt x="2348837" y="2340171"/>
                      </a:lnTo>
                      <a:lnTo>
                        <a:pt x="2348837" y="2288167"/>
                      </a:lnTo>
                      <a:lnTo>
                        <a:pt x="2327169" y="2288167"/>
                      </a:lnTo>
                      <a:lnTo>
                        <a:pt x="2327169" y="2205828"/>
                      </a:lnTo>
                      <a:lnTo>
                        <a:pt x="2301167" y="2205828"/>
                      </a:lnTo>
                      <a:lnTo>
                        <a:pt x="2301167" y="2132156"/>
                      </a:lnTo>
                      <a:lnTo>
                        <a:pt x="2218828" y="2132156"/>
                      </a:lnTo>
                      <a:lnTo>
                        <a:pt x="2218828" y="2106154"/>
                      </a:lnTo>
                      <a:lnTo>
                        <a:pt x="2101819" y="2106154"/>
                      </a:lnTo>
                      <a:lnTo>
                        <a:pt x="2101819" y="2084485"/>
                      </a:lnTo>
                      <a:lnTo>
                        <a:pt x="2019480" y="2084485"/>
                      </a:lnTo>
                      <a:lnTo>
                        <a:pt x="2019480" y="2062817"/>
                      </a:lnTo>
                      <a:lnTo>
                        <a:pt x="1906805" y="2062817"/>
                      </a:lnTo>
                      <a:lnTo>
                        <a:pt x="1898138" y="2054150"/>
                      </a:lnTo>
                      <a:lnTo>
                        <a:pt x="1820132" y="2054150"/>
                      </a:lnTo>
                      <a:lnTo>
                        <a:pt x="1820132" y="2023814"/>
                      </a:lnTo>
                      <a:lnTo>
                        <a:pt x="1807131" y="2023814"/>
                      </a:lnTo>
                      <a:lnTo>
                        <a:pt x="1807131" y="2006480"/>
                      </a:lnTo>
                      <a:lnTo>
                        <a:pt x="1794130" y="2006480"/>
                      </a:lnTo>
                      <a:lnTo>
                        <a:pt x="1794130" y="1971811"/>
                      </a:lnTo>
                      <a:lnTo>
                        <a:pt x="1781129" y="1971811"/>
                      </a:lnTo>
                      <a:lnTo>
                        <a:pt x="1781129" y="1919807"/>
                      </a:lnTo>
                      <a:lnTo>
                        <a:pt x="1755127" y="1919807"/>
                      </a:lnTo>
                      <a:lnTo>
                        <a:pt x="1755127" y="1824467"/>
                      </a:lnTo>
                      <a:lnTo>
                        <a:pt x="1737793" y="1824467"/>
                      </a:lnTo>
                      <a:lnTo>
                        <a:pt x="1737793" y="1755128"/>
                      </a:lnTo>
                      <a:lnTo>
                        <a:pt x="1724792" y="1755128"/>
                      </a:lnTo>
                      <a:lnTo>
                        <a:pt x="1724792" y="1711792"/>
                      </a:lnTo>
                      <a:lnTo>
                        <a:pt x="1703124" y="1711792"/>
                      </a:lnTo>
                      <a:lnTo>
                        <a:pt x="1703124" y="1698791"/>
                      </a:lnTo>
                      <a:lnTo>
                        <a:pt x="1642453" y="1698791"/>
                      </a:lnTo>
                      <a:lnTo>
                        <a:pt x="1642453" y="1672789"/>
                      </a:lnTo>
                      <a:lnTo>
                        <a:pt x="1607783" y="1672789"/>
                      </a:lnTo>
                      <a:lnTo>
                        <a:pt x="1607783" y="1655454"/>
                      </a:lnTo>
                      <a:lnTo>
                        <a:pt x="1555780" y="1655454"/>
                      </a:lnTo>
                      <a:lnTo>
                        <a:pt x="1555780" y="1629452"/>
                      </a:lnTo>
                      <a:lnTo>
                        <a:pt x="1477774" y="1629452"/>
                      </a:lnTo>
                      <a:lnTo>
                        <a:pt x="1477774" y="1612118"/>
                      </a:lnTo>
                      <a:lnTo>
                        <a:pt x="1464773" y="1612118"/>
                      </a:lnTo>
                      <a:lnTo>
                        <a:pt x="1464773" y="1586116"/>
                      </a:lnTo>
                      <a:lnTo>
                        <a:pt x="1404102" y="1586116"/>
                      </a:lnTo>
                      <a:lnTo>
                        <a:pt x="1404102" y="1564448"/>
                      </a:lnTo>
                      <a:lnTo>
                        <a:pt x="1391101" y="1564448"/>
                      </a:lnTo>
                      <a:lnTo>
                        <a:pt x="1391101" y="1538446"/>
                      </a:lnTo>
                      <a:lnTo>
                        <a:pt x="1330430" y="1538446"/>
                      </a:lnTo>
                      <a:lnTo>
                        <a:pt x="1330430" y="1512444"/>
                      </a:lnTo>
                      <a:lnTo>
                        <a:pt x="1282760" y="1512444"/>
                      </a:lnTo>
                      <a:lnTo>
                        <a:pt x="1282760" y="1482108"/>
                      </a:lnTo>
                      <a:lnTo>
                        <a:pt x="1252424" y="1482108"/>
                      </a:lnTo>
                      <a:lnTo>
                        <a:pt x="1248090" y="1477774"/>
                      </a:lnTo>
                      <a:lnTo>
                        <a:pt x="1209088" y="1477774"/>
                      </a:lnTo>
                      <a:lnTo>
                        <a:pt x="1209088" y="1395435"/>
                      </a:lnTo>
                      <a:lnTo>
                        <a:pt x="1174418" y="1395435"/>
                      </a:lnTo>
                      <a:lnTo>
                        <a:pt x="1174418" y="1317430"/>
                      </a:lnTo>
                      <a:lnTo>
                        <a:pt x="1152750" y="1317430"/>
                      </a:lnTo>
                      <a:lnTo>
                        <a:pt x="1152750" y="1200421"/>
                      </a:lnTo>
                      <a:lnTo>
                        <a:pt x="1131082" y="1200421"/>
                      </a:lnTo>
                      <a:lnTo>
                        <a:pt x="1131082" y="1178753"/>
                      </a:lnTo>
                      <a:lnTo>
                        <a:pt x="1096413" y="1178753"/>
                      </a:lnTo>
                      <a:lnTo>
                        <a:pt x="1096413" y="1148417"/>
                      </a:lnTo>
                      <a:lnTo>
                        <a:pt x="923067" y="1148417"/>
                      </a:lnTo>
                      <a:lnTo>
                        <a:pt x="923067" y="1118082"/>
                      </a:lnTo>
                      <a:lnTo>
                        <a:pt x="901399" y="1118082"/>
                      </a:lnTo>
                      <a:lnTo>
                        <a:pt x="901399" y="1087746"/>
                      </a:lnTo>
                      <a:lnTo>
                        <a:pt x="884064" y="1087746"/>
                      </a:lnTo>
                      <a:lnTo>
                        <a:pt x="884064" y="1014074"/>
                      </a:lnTo>
                      <a:lnTo>
                        <a:pt x="875397" y="1014074"/>
                      </a:lnTo>
                      <a:lnTo>
                        <a:pt x="875397" y="827727"/>
                      </a:lnTo>
                      <a:lnTo>
                        <a:pt x="862396" y="827727"/>
                      </a:lnTo>
                      <a:lnTo>
                        <a:pt x="862396" y="784391"/>
                      </a:lnTo>
                      <a:lnTo>
                        <a:pt x="845061" y="784391"/>
                      </a:lnTo>
                      <a:lnTo>
                        <a:pt x="845061" y="754055"/>
                      </a:lnTo>
                      <a:lnTo>
                        <a:pt x="806058" y="754055"/>
                      </a:lnTo>
                      <a:lnTo>
                        <a:pt x="806058" y="745388"/>
                      </a:lnTo>
                      <a:lnTo>
                        <a:pt x="775723" y="745388"/>
                      </a:lnTo>
                      <a:lnTo>
                        <a:pt x="775723" y="728053"/>
                      </a:lnTo>
                      <a:lnTo>
                        <a:pt x="719385" y="728053"/>
                      </a:lnTo>
                      <a:lnTo>
                        <a:pt x="719385" y="715052"/>
                      </a:lnTo>
                      <a:lnTo>
                        <a:pt x="654381" y="715052"/>
                      </a:lnTo>
                      <a:lnTo>
                        <a:pt x="654381" y="680383"/>
                      </a:lnTo>
                      <a:lnTo>
                        <a:pt x="637046" y="680383"/>
                      </a:lnTo>
                      <a:lnTo>
                        <a:pt x="637046" y="658715"/>
                      </a:lnTo>
                      <a:lnTo>
                        <a:pt x="593709" y="658715"/>
                      </a:lnTo>
                      <a:lnTo>
                        <a:pt x="593709" y="507037"/>
                      </a:lnTo>
                      <a:lnTo>
                        <a:pt x="559040" y="507037"/>
                      </a:lnTo>
                      <a:lnTo>
                        <a:pt x="559040" y="463701"/>
                      </a:lnTo>
                      <a:lnTo>
                        <a:pt x="541706" y="463701"/>
                      </a:lnTo>
                      <a:lnTo>
                        <a:pt x="541706" y="424698"/>
                      </a:lnTo>
                      <a:lnTo>
                        <a:pt x="489702" y="424698"/>
                      </a:lnTo>
                      <a:lnTo>
                        <a:pt x="489702" y="403030"/>
                      </a:lnTo>
                      <a:lnTo>
                        <a:pt x="355359" y="403030"/>
                      </a:lnTo>
                      <a:lnTo>
                        <a:pt x="355359" y="385695"/>
                      </a:lnTo>
                      <a:lnTo>
                        <a:pt x="299021" y="385695"/>
                      </a:lnTo>
                      <a:lnTo>
                        <a:pt x="299021" y="143011"/>
                      </a:lnTo>
                      <a:lnTo>
                        <a:pt x="277353" y="143011"/>
                      </a:lnTo>
                      <a:lnTo>
                        <a:pt x="277353" y="91007"/>
                      </a:lnTo>
                      <a:lnTo>
                        <a:pt x="255685" y="91007"/>
                      </a:lnTo>
                      <a:lnTo>
                        <a:pt x="255685" y="65005"/>
                      </a:lnTo>
                      <a:lnTo>
                        <a:pt x="216682" y="65005"/>
                      </a:lnTo>
                      <a:lnTo>
                        <a:pt x="216682" y="47670"/>
                      </a:lnTo>
                      <a:lnTo>
                        <a:pt x="169012" y="47670"/>
                      </a:lnTo>
                      <a:lnTo>
                        <a:pt x="169012" y="26002"/>
                      </a:lnTo>
                      <a:lnTo>
                        <a:pt x="112674" y="26002"/>
                      </a:lnTo>
                      <a:lnTo>
                        <a:pt x="112674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>
                  <a:solidFill>
                    <a:srgbClr val="005086"/>
                  </a:solidFill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2" name="Oval 6">
                  <a:extLst>
                    <a:ext uri="{FF2B5EF4-FFF2-40B4-BE49-F238E27FC236}">
                      <a16:creationId xmlns:a16="http://schemas.microsoft.com/office/drawing/2014/main" xmlns="" id="{C980ECA9-CEF8-CFC1-2FD6-41225F4223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56578" y="4736677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3" name="Oval 102">
                  <a:extLst>
                    <a:ext uri="{FF2B5EF4-FFF2-40B4-BE49-F238E27FC236}">
                      <a16:creationId xmlns:a16="http://schemas.microsoft.com/office/drawing/2014/main" xmlns="" id="{76F3CFBF-4767-210D-C0EE-C620C4126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21790" y="4291033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4" name="Oval 103">
                  <a:extLst>
                    <a:ext uri="{FF2B5EF4-FFF2-40B4-BE49-F238E27FC236}">
                      <a16:creationId xmlns:a16="http://schemas.microsoft.com/office/drawing/2014/main" xmlns="" id="{005F91AD-9518-5B62-804D-8A612FADFC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78849" y="4304757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5" name="Oval 104">
                  <a:extLst>
                    <a:ext uri="{FF2B5EF4-FFF2-40B4-BE49-F238E27FC236}">
                      <a16:creationId xmlns:a16="http://schemas.microsoft.com/office/drawing/2014/main" xmlns="" id="{52528056-E374-1798-2EDE-15E460982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99175" y="4439822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6" name="Oval 105">
                  <a:extLst>
                    <a:ext uri="{FF2B5EF4-FFF2-40B4-BE49-F238E27FC236}">
                      <a16:creationId xmlns:a16="http://schemas.microsoft.com/office/drawing/2014/main" xmlns="" id="{2440A6FE-9A7B-C800-534A-0A794711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5001" y="4466547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7" name="Oval 106">
                  <a:extLst>
                    <a:ext uri="{FF2B5EF4-FFF2-40B4-BE49-F238E27FC236}">
                      <a16:creationId xmlns:a16="http://schemas.microsoft.com/office/drawing/2014/main" xmlns="" id="{6E007357-5013-3455-AA32-96CC424B58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7727" y="4484603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8" name="Oval 107">
                  <a:extLst>
                    <a:ext uri="{FF2B5EF4-FFF2-40B4-BE49-F238E27FC236}">
                      <a16:creationId xmlns:a16="http://schemas.microsoft.com/office/drawing/2014/main" xmlns="" id="{F46C5BE3-343D-7085-9709-A51A40836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0790" y="4545996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9" name="Oval 108">
                  <a:extLst>
                    <a:ext uri="{FF2B5EF4-FFF2-40B4-BE49-F238E27FC236}">
                      <a16:creationId xmlns:a16="http://schemas.microsoft.com/office/drawing/2014/main" xmlns="" id="{96F9B915-7CAD-BF6E-3B5C-DE538F6403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63591" y="4733066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0" name="Oval 109">
                  <a:extLst>
                    <a:ext uri="{FF2B5EF4-FFF2-40B4-BE49-F238E27FC236}">
                      <a16:creationId xmlns:a16="http://schemas.microsoft.com/office/drawing/2014/main" xmlns="" id="{F92F31DE-2A77-FB0E-7635-F93C40A6AC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64776" y="4044737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1" name="Oval 110">
                  <a:extLst>
                    <a:ext uri="{FF2B5EF4-FFF2-40B4-BE49-F238E27FC236}">
                      <a16:creationId xmlns:a16="http://schemas.microsoft.com/office/drawing/2014/main" xmlns="" id="{064DEC28-6E74-BB5E-4329-A238D11D2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34510" y="4101797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2" name="Oval 111">
                  <a:extLst>
                    <a:ext uri="{FF2B5EF4-FFF2-40B4-BE49-F238E27FC236}">
                      <a16:creationId xmlns:a16="http://schemas.microsoft.com/office/drawing/2014/main" xmlns="" id="{71F098E9-CC5E-B545-DACA-E7DA4FF023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47582" y="4124188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3" name="Oval 112">
                  <a:extLst>
                    <a:ext uri="{FF2B5EF4-FFF2-40B4-BE49-F238E27FC236}">
                      <a16:creationId xmlns:a16="http://schemas.microsoft.com/office/drawing/2014/main" xmlns="" id="{30131BAC-169D-CEED-B5CD-66B5E55064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82973" y="4120575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4" name="Oval 113">
                  <a:extLst>
                    <a:ext uri="{FF2B5EF4-FFF2-40B4-BE49-F238E27FC236}">
                      <a16:creationId xmlns:a16="http://schemas.microsoft.com/office/drawing/2014/main" xmlns="" id="{B3BFD5D9-DA9B-0C6B-637E-1BC81B539B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96696" y="4207971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5" name="Oval 114">
                  <a:extLst>
                    <a:ext uri="{FF2B5EF4-FFF2-40B4-BE49-F238E27FC236}">
                      <a16:creationId xmlns:a16="http://schemas.microsoft.com/office/drawing/2014/main" xmlns="" id="{C5F428A7-73F3-4ED4-1E7D-4CE6AF456A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14754" y="4230361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6" name="Oval 115">
                  <a:extLst>
                    <a:ext uri="{FF2B5EF4-FFF2-40B4-BE49-F238E27FC236}">
                      <a16:creationId xmlns:a16="http://schemas.microsoft.com/office/drawing/2014/main" xmlns="" id="{B506145B-9503-39EA-98FE-E74CD27FDA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5811" y="4270086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7" name="Oval 116">
                  <a:extLst>
                    <a:ext uri="{FF2B5EF4-FFF2-40B4-BE49-F238E27FC236}">
                      <a16:creationId xmlns:a16="http://schemas.microsoft.com/office/drawing/2014/main" xmlns="" id="{4C599AC4-6924-0A8B-4675-9FDA8E3EF9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52427" y="3776050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8" name="Oval 117">
                  <a:extLst>
                    <a:ext uri="{FF2B5EF4-FFF2-40B4-BE49-F238E27FC236}">
                      <a16:creationId xmlns:a16="http://schemas.microsoft.com/office/drawing/2014/main" xmlns="" id="{D537C9FA-4908-3919-58F4-A18D94AB6B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6150" y="3833110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49" name="Oval 118">
                  <a:extLst>
                    <a:ext uri="{FF2B5EF4-FFF2-40B4-BE49-F238E27FC236}">
                      <a16:creationId xmlns:a16="http://schemas.microsoft.com/office/drawing/2014/main" xmlns="" id="{4BA918D3-AE59-0241-9EE7-F09E84B1B9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2874" y="3890170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50" name="Oval 119">
                  <a:extLst>
                    <a:ext uri="{FF2B5EF4-FFF2-40B4-BE49-F238E27FC236}">
                      <a16:creationId xmlns:a16="http://schemas.microsoft.com/office/drawing/2014/main" xmlns="" id="{488335CF-84D7-26BE-BF0D-220F7C7A3E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06598" y="3951564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51" name="Oval 120">
                  <a:extLst>
                    <a:ext uri="{FF2B5EF4-FFF2-40B4-BE49-F238E27FC236}">
                      <a16:creationId xmlns:a16="http://schemas.microsoft.com/office/drawing/2014/main" xmlns="" id="{DFB21625-DF7A-2A8D-8E0D-4B190674A5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9324" y="4008623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52" name="Oval 121">
                  <a:extLst>
                    <a:ext uri="{FF2B5EF4-FFF2-40B4-BE49-F238E27FC236}">
                      <a16:creationId xmlns:a16="http://schemas.microsoft.com/office/drawing/2014/main" xmlns="" id="{D5DCF33C-95CA-59B9-C7BD-671088C2D6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3623" y="2912932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53" name="Oval 122">
                  <a:extLst>
                    <a:ext uri="{FF2B5EF4-FFF2-40B4-BE49-F238E27FC236}">
                      <a16:creationId xmlns:a16="http://schemas.microsoft.com/office/drawing/2014/main" xmlns="" id="{EDF0915C-DF98-7FDD-429D-356EF7AA24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8986" y="2397950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54" name="Oval 123">
                  <a:extLst>
                    <a:ext uri="{FF2B5EF4-FFF2-40B4-BE49-F238E27FC236}">
                      <a16:creationId xmlns:a16="http://schemas.microsoft.com/office/drawing/2014/main" xmlns="" id="{6D5469F9-8D4D-F383-3BFF-9814D0042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5691" y="2186324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55" name="Oval 124">
                  <a:extLst>
                    <a:ext uri="{FF2B5EF4-FFF2-40B4-BE49-F238E27FC236}">
                      <a16:creationId xmlns:a16="http://schemas.microsoft.com/office/drawing/2014/main" xmlns="" id="{402C52E6-953C-BE90-BABE-AA3F05D5B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2061" y="2026701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56" name="Oval 125">
                  <a:extLst>
                    <a:ext uri="{FF2B5EF4-FFF2-40B4-BE49-F238E27FC236}">
                      <a16:creationId xmlns:a16="http://schemas.microsoft.com/office/drawing/2014/main" xmlns="" id="{182C5D5B-07EC-4CA2-A8BD-BB96C589E7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781" y="1888747"/>
                  <a:ext cx="95341" cy="953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8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endParaRPr kumimoji="0" lang="en-US" alt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163" name="Groupe 162">
              <a:extLst>
                <a:ext uri="{FF2B5EF4-FFF2-40B4-BE49-F238E27FC236}">
                  <a16:creationId xmlns:a16="http://schemas.microsoft.com/office/drawing/2014/main" xmlns="" id="{0A2CFE8C-08B7-A822-CB65-CA300D907F27}"/>
                </a:ext>
              </a:extLst>
            </p:cNvPr>
            <p:cNvGrpSpPr/>
            <p:nvPr/>
          </p:nvGrpSpPr>
          <p:grpSpPr>
            <a:xfrm>
              <a:off x="2261771" y="1574248"/>
              <a:ext cx="3548578" cy="2028271"/>
              <a:chOff x="2261771" y="1574248"/>
              <a:chExt cx="3548578" cy="2028271"/>
            </a:xfrm>
          </p:grpSpPr>
          <p:sp>
            <p:nvSpPr>
              <p:cNvPr id="106" name="Freeform: Shape 5">
                <a:extLst>
                  <a:ext uri="{FF2B5EF4-FFF2-40B4-BE49-F238E27FC236}">
                    <a16:creationId xmlns:a16="http://schemas.microsoft.com/office/drawing/2014/main" xmlns="" id="{A3D59ACC-844C-72AF-2D12-6DC63B61D425}"/>
                  </a:ext>
                </a:extLst>
              </p:cNvPr>
              <p:cNvSpPr/>
              <p:nvPr/>
            </p:nvSpPr>
            <p:spPr bwMode="auto">
              <a:xfrm>
                <a:off x="2284041" y="1597776"/>
                <a:ext cx="3491366" cy="1976069"/>
              </a:xfrm>
              <a:custGeom>
                <a:avLst/>
                <a:gdLst>
                  <a:gd name="connsiteX0" fmla="*/ 5239382 w 5239382"/>
                  <a:gd name="connsiteY0" fmla="*/ 2977217 h 2977217"/>
                  <a:gd name="connsiteX1" fmla="*/ 3497255 w 5239382"/>
                  <a:gd name="connsiteY1" fmla="*/ 2977217 h 2977217"/>
                  <a:gd name="connsiteX2" fmla="*/ 3497255 w 5239382"/>
                  <a:gd name="connsiteY2" fmla="*/ 2838540 h 2977217"/>
                  <a:gd name="connsiteX3" fmla="*/ 2803871 w 5239382"/>
                  <a:gd name="connsiteY3" fmla="*/ 2838540 h 2977217"/>
                  <a:gd name="connsiteX4" fmla="*/ 2803871 w 5239382"/>
                  <a:gd name="connsiteY4" fmla="*/ 2769201 h 2977217"/>
                  <a:gd name="connsiteX5" fmla="*/ 2478848 w 5239382"/>
                  <a:gd name="connsiteY5" fmla="*/ 2769201 h 2977217"/>
                  <a:gd name="connsiteX6" fmla="*/ 2478848 w 5239382"/>
                  <a:gd name="connsiteY6" fmla="*/ 2695529 h 2977217"/>
                  <a:gd name="connsiteX7" fmla="*/ 2314169 w 5239382"/>
                  <a:gd name="connsiteY7" fmla="*/ 2695529 h 2977217"/>
                  <a:gd name="connsiteX8" fmla="*/ 2314169 w 5239382"/>
                  <a:gd name="connsiteY8" fmla="*/ 2647859 h 2977217"/>
                  <a:gd name="connsiteX9" fmla="*/ 1902472 w 5239382"/>
                  <a:gd name="connsiteY9" fmla="*/ 2647859 h 2977217"/>
                  <a:gd name="connsiteX10" fmla="*/ 1902472 w 5239382"/>
                  <a:gd name="connsiteY10" fmla="*/ 2617524 h 2977217"/>
                  <a:gd name="connsiteX11" fmla="*/ 1833134 w 5239382"/>
                  <a:gd name="connsiteY11" fmla="*/ 2617524 h 2977217"/>
                  <a:gd name="connsiteX12" fmla="*/ 1833134 w 5239382"/>
                  <a:gd name="connsiteY12" fmla="*/ 2548185 h 2977217"/>
                  <a:gd name="connsiteX13" fmla="*/ 1798465 w 5239382"/>
                  <a:gd name="connsiteY13" fmla="*/ 2548185 h 2977217"/>
                  <a:gd name="connsiteX14" fmla="*/ 1798465 w 5239382"/>
                  <a:gd name="connsiteY14" fmla="*/ 2470180 h 2977217"/>
                  <a:gd name="connsiteX15" fmla="*/ 1750794 w 5239382"/>
                  <a:gd name="connsiteY15" fmla="*/ 2470180 h 2977217"/>
                  <a:gd name="connsiteX16" fmla="*/ 1750794 w 5239382"/>
                  <a:gd name="connsiteY16" fmla="*/ 2379173 h 2977217"/>
                  <a:gd name="connsiteX17" fmla="*/ 1711792 w 5239382"/>
                  <a:gd name="connsiteY17" fmla="*/ 2379173 h 2977217"/>
                  <a:gd name="connsiteX18" fmla="*/ 1711792 w 5239382"/>
                  <a:gd name="connsiteY18" fmla="*/ 2335836 h 2977217"/>
                  <a:gd name="connsiteX19" fmla="*/ 1664121 w 5239382"/>
                  <a:gd name="connsiteY19" fmla="*/ 2335836 h 2977217"/>
                  <a:gd name="connsiteX20" fmla="*/ 1664121 w 5239382"/>
                  <a:gd name="connsiteY20" fmla="*/ 2266498 h 2977217"/>
                  <a:gd name="connsiteX21" fmla="*/ 1551447 w 5239382"/>
                  <a:gd name="connsiteY21" fmla="*/ 2266498 h 2977217"/>
                  <a:gd name="connsiteX22" fmla="*/ 1551447 w 5239382"/>
                  <a:gd name="connsiteY22" fmla="*/ 2236163 h 2977217"/>
                  <a:gd name="connsiteX23" fmla="*/ 1499443 w 5239382"/>
                  <a:gd name="connsiteY23" fmla="*/ 2236163 h 2977217"/>
                  <a:gd name="connsiteX24" fmla="*/ 1499443 w 5239382"/>
                  <a:gd name="connsiteY24" fmla="*/ 2175491 h 2977217"/>
                  <a:gd name="connsiteX25" fmla="*/ 1226423 w 5239382"/>
                  <a:gd name="connsiteY25" fmla="*/ 2175491 h 2977217"/>
                  <a:gd name="connsiteX26" fmla="*/ 1226423 w 5239382"/>
                  <a:gd name="connsiteY26" fmla="*/ 2114820 h 2977217"/>
                  <a:gd name="connsiteX27" fmla="*/ 1083412 w 5239382"/>
                  <a:gd name="connsiteY27" fmla="*/ 2114820 h 2977217"/>
                  <a:gd name="connsiteX28" fmla="*/ 1083412 w 5239382"/>
                  <a:gd name="connsiteY28" fmla="*/ 2067150 h 2977217"/>
                  <a:gd name="connsiteX29" fmla="*/ 988072 w 5239382"/>
                  <a:gd name="connsiteY29" fmla="*/ 2067150 h 2977217"/>
                  <a:gd name="connsiteX30" fmla="*/ 988072 w 5239382"/>
                  <a:gd name="connsiteY30" fmla="*/ 1971810 h 2977217"/>
                  <a:gd name="connsiteX31" fmla="*/ 918734 w 5239382"/>
                  <a:gd name="connsiteY31" fmla="*/ 1971810 h 2977217"/>
                  <a:gd name="connsiteX32" fmla="*/ 918734 w 5239382"/>
                  <a:gd name="connsiteY32" fmla="*/ 1867802 h 2977217"/>
                  <a:gd name="connsiteX33" fmla="*/ 875397 w 5239382"/>
                  <a:gd name="connsiteY33" fmla="*/ 1867802 h 2977217"/>
                  <a:gd name="connsiteX34" fmla="*/ 875397 w 5239382"/>
                  <a:gd name="connsiteY34" fmla="*/ 1542779 h 2977217"/>
                  <a:gd name="connsiteX35" fmla="*/ 814726 w 5239382"/>
                  <a:gd name="connsiteY35" fmla="*/ 1542779 h 2977217"/>
                  <a:gd name="connsiteX36" fmla="*/ 814726 w 5239382"/>
                  <a:gd name="connsiteY36" fmla="*/ 1512443 h 2977217"/>
                  <a:gd name="connsiteX37" fmla="*/ 715052 w 5239382"/>
                  <a:gd name="connsiteY37" fmla="*/ 1512443 h 2977217"/>
                  <a:gd name="connsiteX38" fmla="*/ 715052 w 5239382"/>
                  <a:gd name="connsiteY38" fmla="*/ 1477774 h 2977217"/>
                  <a:gd name="connsiteX39" fmla="*/ 637047 w 5239382"/>
                  <a:gd name="connsiteY39" fmla="*/ 1477774 h 2977217"/>
                  <a:gd name="connsiteX40" fmla="*/ 637047 w 5239382"/>
                  <a:gd name="connsiteY40" fmla="*/ 1378100 h 2977217"/>
                  <a:gd name="connsiteX41" fmla="*/ 611045 w 5239382"/>
                  <a:gd name="connsiteY41" fmla="*/ 1378100 h 2977217"/>
                  <a:gd name="connsiteX42" fmla="*/ 611045 w 5239382"/>
                  <a:gd name="connsiteY42" fmla="*/ 1274092 h 2977217"/>
                  <a:gd name="connsiteX43" fmla="*/ 589376 w 5239382"/>
                  <a:gd name="connsiteY43" fmla="*/ 1274092 h 2977217"/>
                  <a:gd name="connsiteX44" fmla="*/ 589376 w 5239382"/>
                  <a:gd name="connsiteY44" fmla="*/ 1226422 h 2977217"/>
                  <a:gd name="connsiteX45" fmla="*/ 576376 w 5239382"/>
                  <a:gd name="connsiteY45" fmla="*/ 1226422 h 2977217"/>
                  <a:gd name="connsiteX46" fmla="*/ 576376 w 5239382"/>
                  <a:gd name="connsiteY46" fmla="*/ 1113747 h 2977217"/>
                  <a:gd name="connsiteX47" fmla="*/ 563375 w 5239382"/>
                  <a:gd name="connsiteY47" fmla="*/ 1113747 h 2977217"/>
                  <a:gd name="connsiteX48" fmla="*/ 563375 w 5239382"/>
                  <a:gd name="connsiteY48" fmla="*/ 1018407 h 2977217"/>
                  <a:gd name="connsiteX49" fmla="*/ 554708 w 5239382"/>
                  <a:gd name="connsiteY49" fmla="*/ 1009740 h 2977217"/>
                  <a:gd name="connsiteX50" fmla="*/ 554708 w 5239382"/>
                  <a:gd name="connsiteY50" fmla="*/ 923067 h 2977217"/>
                  <a:gd name="connsiteX51" fmla="*/ 424698 w 5239382"/>
                  <a:gd name="connsiteY51" fmla="*/ 923067 h 2977217"/>
                  <a:gd name="connsiteX52" fmla="*/ 424698 w 5239382"/>
                  <a:gd name="connsiteY52" fmla="*/ 892731 h 2977217"/>
                  <a:gd name="connsiteX53" fmla="*/ 316357 w 5239382"/>
                  <a:gd name="connsiteY53" fmla="*/ 892731 h 2977217"/>
                  <a:gd name="connsiteX54" fmla="*/ 316357 w 5239382"/>
                  <a:gd name="connsiteY54" fmla="*/ 650047 h 2977217"/>
                  <a:gd name="connsiteX55" fmla="*/ 286021 w 5239382"/>
                  <a:gd name="connsiteY55" fmla="*/ 650047 h 2977217"/>
                  <a:gd name="connsiteX56" fmla="*/ 286021 w 5239382"/>
                  <a:gd name="connsiteY56" fmla="*/ 195014 h 2977217"/>
                  <a:gd name="connsiteX57" fmla="*/ 260019 w 5239382"/>
                  <a:gd name="connsiteY57" fmla="*/ 195014 h 2977217"/>
                  <a:gd name="connsiteX58" fmla="*/ 260019 w 5239382"/>
                  <a:gd name="connsiteY58" fmla="*/ 65004 h 2977217"/>
                  <a:gd name="connsiteX59" fmla="*/ 203682 w 5239382"/>
                  <a:gd name="connsiteY59" fmla="*/ 65004 h 2977217"/>
                  <a:gd name="connsiteX60" fmla="*/ 203682 w 5239382"/>
                  <a:gd name="connsiteY60" fmla="*/ 26001 h 2977217"/>
                  <a:gd name="connsiteX61" fmla="*/ 108341 w 5239382"/>
                  <a:gd name="connsiteY61" fmla="*/ 26001 h 2977217"/>
                  <a:gd name="connsiteX62" fmla="*/ 108341 w 5239382"/>
                  <a:gd name="connsiteY62" fmla="*/ 0 h 2977217"/>
                  <a:gd name="connsiteX63" fmla="*/ 0 w 5239382"/>
                  <a:gd name="connsiteY63" fmla="*/ 0 h 2977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239382" h="2977217">
                    <a:moveTo>
                      <a:pt x="5239382" y="2977217"/>
                    </a:moveTo>
                    <a:lnTo>
                      <a:pt x="3497255" y="2977217"/>
                    </a:lnTo>
                    <a:lnTo>
                      <a:pt x="3497255" y="2838540"/>
                    </a:lnTo>
                    <a:lnTo>
                      <a:pt x="2803871" y="2838540"/>
                    </a:lnTo>
                    <a:lnTo>
                      <a:pt x="2803871" y="2769201"/>
                    </a:lnTo>
                    <a:lnTo>
                      <a:pt x="2478848" y="2769201"/>
                    </a:lnTo>
                    <a:lnTo>
                      <a:pt x="2478848" y="2695529"/>
                    </a:lnTo>
                    <a:lnTo>
                      <a:pt x="2314169" y="2695529"/>
                    </a:lnTo>
                    <a:lnTo>
                      <a:pt x="2314169" y="2647859"/>
                    </a:lnTo>
                    <a:lnTo>
                      <a:pt x="1902472" y="2647859"/>
                    </a:lnTo>
                    <a:lnTo>
                      <a:pt x="1902472" y="2617524"/>
                    </a:lnTo>
                    <a:lnTo>
                      <a:pt x="1833134" y="2617524"/>
                    </a:lnTo>
                    <a:lnTo>
                      <a:pt x="1833134" y="2548185"/>
                    </a:lnTo>
                    <a:lnTo>
                      <a:pt x="1798465" y="2548185"/>
                    </a:lnTo>
                    <a:lnTo>
                      <a:pt x="1798465" y="2470180"/>
                    </a:lnTo>
                    <a:lnTo>
                      <a:pt x="1750794" y="2470180"/>
                    </a:lnTo>
                    <a:lnTo>
                      <a:pt x="1750794" y="2379173"/>
                    </a:lnTo>
                    <a:lnTo>
                      <a:pt x="1711792" y="2379173"/>
                    </a:lnTo>
                    <a:lnTo>
                      <a:pt x="1711792" y="2335836"/>
                    </a:lnTo>
                    <a:lnTo>
                      <a:pt x="1664121" y="2335836"/>
                    </a:lnTo>
                    <a:lnTo>
                      <a:pt x="1664121" y="2266498"/>
                    </a:lnTo>
                    <a:lnTo>
                      <a:pt x="1551447" y="2266498"/>
                    </a:lnTo>
                    <a:lnTo>
                      <a:pt x="1551447" y="2236163"/>
                    </a:lnTo>
                    <a:lnTo>
                      <a:pt x="1499443" y="2236163"/>
                    </a:lnTo>
                    <a:lnTo>
                      <a:pt x="1499443" y="2175491"/>
                    </a:lnTo>
                    <a:lnTo>
                      <a:pt x="1226423" y="2175491"/>
                    </a:lnTo>
                    <a:lnTo>
                      <a:pt x="1226423" y="2114820"/>
                    </a:lnTo>
                    <a:lnTo>
                      <a:pt x="1083412" y="2114820"/>
                    </a:lnTo>
                    <a:lnTo>
                      <a:pt x="1083412" y="2067150"/>
                    </a:lnTo>
                    <a:lnTo>
                      <a:pt x="988072" y="2067150"/>
                    </a:lnTo>
                    <a:lnTo>
                      <a:pt x="988072" y="1971810"/>
                    </a:lnTo>
                    <a:lnTo>
                      <a:pt x="918734" y="1971810"/>
                    </a:lnTo>
                    <a:lnTo>
                      <a:pt x="918734" y="1867802"/>
                    </a:lnTo>
                    <a:lnTo>
                      <a:pt x="875397" y="1867802"/>
                    </a:lnTo>
                    <a:lnTo>
                      <a:pt x="875397" y="1542779"/>
                    </a:lnTo>
                    <a:lnTo>
                      <a:pt x="814726" y="1542779"/>
                    </a:lnTo>
                    <a:lnTo>
                      <a:pt x="814726" y="1512443"/>
                    </a:lnTo>
                    <a:lnTo>
                      <a:pt x="715052" y="1512443"/>
                    </a:lnTo>
                    <a:lnTo>
                      <a:pt x="715052" y="1477774"/>
                    </a:lnTo>
                    <a:lnTo>
                      <a:pt x="637047" y="1477774"/>
                    </a:lnTo>
                    <a:lnTo>
                      <a:pt x="637047" y="1378100"/>
                    </a:lnTo>
                    <a:lnTo>
                      <a:pt x="611045" y="1378100"/>
                    </a:lnTo>
                    <a:lnTo>
                      <a:pt x="611045" y="1274092"/>
                    </a:lnTo>
                    <a:lnTo>
                      <a:pt x="589376" y="1274092"/>
                    </a:lnTo>
                    <a:lnTo>
                      <a:pt x="589376" y="1226422"/>
                    </a:lnTo>
                    <a:lnTo>
                      <a:pt x="576376" y="1226422"/>
                    </a:lnTo>
                    <a:lnTo>
                      <a:pt x="576376" y="1113747"/>
                    </a:lnTo>
                    <a:lnTo>
                      <a:pt x="563375" y="1113747"/>
                    </a:lnTo>
                    <a:lnTo>
                      <a:pt x="563375" y="1018407"/>
                    </a:lnTo>
                    <a:lnTo>
                      <a:pt x="554708" y="1009740"/>
                    </a:lnTo>
                    <a:lnTo>
                      <a:pt x="554708" y="923067"/>
                    </a:lnTo>
                    <a:lnTo>
                      <a:pt x="424698" y="923067"/>
                    </a:lnTo>
                    <a:lnTo>
                      <a:pt x="424698" y="892731"/>
                    </a:lnTo>
                    <a:lnTo>
                      <a:pt x="316357" y="892731"/>
                    </a:lnTo>
                    <a:lnTo>
                      <a:pt x="316357" y="650047"/>
                    </a:lnTo>
                    <a:lnTo>
                      <a:pt x="286021" y="650047"/>
                    </a:lnTo>
                    <a:lnTo>
                      <a:pt x="286021" y="195014"/>
                    </a:lnTo>
                    <a:lnTo>
                      <a:pt x="260019" y="195014"/>
                    </a:lnTo>
                    <a:lnTo>
                      <a:pt x="260019" y="65004"/>
                    </a:lnTo>
                    <a:lnTo>
                      <a:pt x="203682" y="65004"/>
                    </a:lnTo>
                    <a:lnTo>
                      <a:pt x="203682" y="26001"/>
                    </a:lnTo>
                    <a:lnTo>
                      <a:pt x="108341" y="26001"/>
                    </a:lnTo>
                    <a:lnTo>
                      <a:pt x="108341" y="0"/>
                    </a:lnTo>
                    <a:lnTo>
                      <a:pt x="0" y="0"/>
                    </a:lnTo>
                  </a:path>
                </a:pathLst>
              </a:custGeom>
              <a:noFill/>
              <a:ln w="28575">
                <a:solidFill>
                  <a:srgbClr val="FF7F4D"/>
                </a:solidFill>
                <a:miter lim="800000"/>
              </a:ln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MS PGothic" panose="020B0600070205080204" pitchFamily="34" charset="-128"/>
                  <a:cs typeface="+mn-cs"/>
                </a:endParaRPr>
              </a:p>
            </p:txBody>
          </p:sp>
          <p:grpSp>
            <p:nvGrpSpPr>
              <p:cNvPr id="108" name="Group 126">
                <a:extLst>
                  <a:ext uri="{FF2B5EF4-FFF2-40B4-BE49-F238E27FC236}">
                    <a16:creationId xmlns:a16="http://schemas.microsoft.com/office/drawing/2014/main" xmlns="" id="{956BB406-E559-AFD4-CCA4-277E92D19CA5}"/>
                  </a:ext>
                </a:extLst>
              </p:cNvPr>
              <p:cNvGrpSpPr/>
              <p:nvPr/>
            </p:nvGrpSpPr>
            <p:grpSpPr>
              <a:xfrm>
                <a:off x="2261771" y="1574248"/>
                <a:ext cx="3548578" cy="2028271"/>
                <a:chOff x="2625722" y="2157689"/>
                <a:chExt cx="5324597" cy="3056823"/>
              </a:xfrm>
              <a:solidFill>
                <a:srgbClr val="FF7F4D"/>
              </a:solidFill>
            </p:grpSpPr>
            <p:sp>
              <p:nvSpPr>
                <p:cNvPr id="111" name="Oval 129">
                  <a:extLst>
                    <a:ext uri="{FF2B5EF4-FFF2-40B4-BE49-F238E27FC236}">
                      <a16:creationId xmlns:a16="http://schemas.microsoft.com/office/drawing/2014/main" xmlns="" id="{AFC60358-AFB2-918B-2CA8-5E3CA8294678}"/>
                    </a:ext>
                  </a:extLst>
                </p:cNvPr>
                <p:cNvSpPr/>
                <p:nvPr/>
              </p:nvSpPr>
              <p:spPr bwMode="auto">
                <a:xfrm>
                  <a:off x="7854978" y="5119171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2" name="Oval 130">
                  <a:extLst>
                    <a:ext uri="{FF2B5EF4-FFF2-40B4-BE49-F238E27FC236}">
                      <a16:creationId xmlns:a16="http://schemas.microsoft.com/office/drawing/2014/main" xmlns="" id="{4065A0B7-37E6-EE7A-3B3F-2F25084E06B7}"/>
                    </a:ext>
                  </a:extLst>
                </p:cNvPr>
                <p:cNvSpPr/>
                <p:nvPr/>
              </p:nvSpPr>
              <p:spPr bwMode="auto">
                <a:xfrm>
                  <a:off x="4619343" y="4793057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3" name="Oval 131">
                  <a:extLst>
                    <a:ext uri="{FF2B5EF4-FFF2-40B4-BE49-F238E27FC236}">
                      <a16:creationId xmlns:a16="http://schemas.microsoft.com/office/drawing/2014/main" xmlns="" id="{A83D279C-266C-DD65-F041-D8A45C4E95A8}"/>
                    </a:ext>
                  </a:extLst>
                </p:cNvPr>
                <p:cNvSpPr/>
                <p:nvPr/>
              </p:nvSpPr>
              <p:spPr bwMode="auto">
                <a:xfrm>
                  <a:off x="4933390" y="4782875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4" name="Oval 132">
                  <a:extLst>
                    <a:ext uri="{FF2B5EF4-FFF2-40B4-BE49-F238E27FC236}">
                      <a16:creationId xmlns:a16="http://schemas.microsoft.com/office/drawing/2014/main" xmlns="" id="{C1685745-F4FE-4DE6-C9C3-7E0324682F93}"/>
                    </a:ext>
                  </a:extLst>
                </p:cNvPr>
                <p:cNvSpPr/>
                <p:nvPr/>
              </p:nvSpPr>
              <p:spPr bwMode="auto">
                <a:xfrm>
                  <a:off x="5310281" y="4929892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5" name="Oval 133">
                  <a:extLst>
                    <a:ext uri="{FF2B5EF4-FFF2-40B4-BE49-F238E27FC236}">
                      <a16:creationId xmlns:a16="http://schemas.microsoft.com/office/drawing/2014/main" xmlns="" id="{C340FFD1-1046-2E3F-7DFF-B8BC38877F31}"/>
                    </a:ext>
                  </a:extLst>
                </p:cNvPr>
                <p:cNvSpPr/>
                <p:nvPr/>
              </p:nvSpPr>
              <p:spPr bwMode="auto">
                <a:xfrm>
                  <a:off x="5531377" y="4980523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6" name="Oval 134">
                  <a:extLst>
                    <a:ext uri="{FF2B5EF4-FFF2-40B4-BE49-F238E27FC236}">
                      <a16:creationId xmlns:a16="http://schemas.microsoft.com/office/drawing/2014/main" xmlns="" id="{BE7A935C-73F6-1353-4AEF-F7EE40644AAF}"/>
                    </a:ext>
                  </a:extLst>
                </p:cNvPr>
                <p:cNvSpPr/>
                <p:nvPr/>
              </p:nvSpPr>
              <p:spPr bwMode="auto">
                <a:xfrm>
                  <a:off x="5566174" y="4980650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7" name="Oval 135">
                  <a:extLst>
                    <a:ext uri="{FF2B5EF4-FFF2-40B4-BE49-F238E27FC236}">
                      <a16:creationId xmlns:a16="http://schemas.microsoft.com/office/drawing/2014/main" xmlns="" id="{95F7B70C-ABF1-7A2F-3A16-FCCF703AAE60}"/>
                    </a:ext>
                  </a:extLst>
                </p:cNvPr>
                <p:cNvSpPr/>
                <p:nvPr/>
              </p:nvSpPr>
              <p:spPr bwMode="auto">
                <a:xfrm>
                  <a:off x="6067590" y="4982279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8" name="Oval 136">
                  <a:extLst>
                    <a:ext uri="{FF2B5EF4-FFF2-40B4-BE49-F238E27FC236}">
                      <a16:creationId xmlns:a16="http://schemas.microsoft.com/office/drawing/2014/main" xmlns="" id="{805C0190-C778-3E1D-2C0A-309646E8F0C9}"/>
                    </a:ext>
                  </a:extLst>
                </p:cNvPr>
                <p:cNvSpPr/>
                <p:nvPr/>
              </p:nvSpPr>
              <p:spPr bwMode="auto">
                <a:xfrm>
                  <a:off x="6162321" y="5115560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9" name="Oval 143">
                  <a:extLst>
                    <a:ext uri="{FF2B5EF4-FFF2-40B4-BE49-F238E27FC236}">
                      <a16:creationId xmlns:a16="http://schemas.microsoft.com/office/drawing/2014/main" xmlns="" id="{CD316E9E-01F4-671B-B2B2-000532B7F94A}"/>
                    </a:ext>
                  </a:extLst>
                </p:cNvPr>
                <p:cNvSpPr/>
                <p:nvPr/>
              </p:nvSpPr>
              <p:spPr bwMode="auto">
                <a:xfrm>
                  <a:off x="3489011" y="3913254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0" name="Oval 144">
                  <a:extLst>
                    <a:ext uri="{FF2B5EF4-FFF2-40B4-BE49-F238E27FC236}">
                      <a16:creationId xmlns:a16="http://schemas.microsoft.com/office/drawing/2014/main" xmlns="" id="{E65727ED-D8FA-9762-9FD6-0451B09B3F8D}"/>
                    </a:ext>
                  </a:extLst>
                </p:cNvPr>
                <p:cNvSpPr/>
                <p:nvPr/>
              </p:nvSpPr>
              <p:spPr bwMode="auto">
                <a:xfrm>
                  <a:off x="3539216" y="4107773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1" name="Oval 145">
                  <a:extLst>
                    <a:ext uri="{FF2B5EF4-FFF2-40B4-BE49-F238E27FC236}">
                      <a16:creationId xmlns:a16="http://schemas.microsoft.com/office/drawing/2014/main" xmlns="" id="{2B6FA488-C637-2EBF-14A5-3D35DC095AED}"/>
                    </a:ext>
                  </a:extLst>
                </p:cNvPr>
                <p:cNvSpPr/>
                <p:nvPr/>
              </p:nvSpPr>
              <p:spPr bwMode="auto">
                <a:xfrm>
                  <a:off x="3782170" y="4243718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2" name="Oval 146">
                  <a:extLst>
                    <a:ext uri="{FF2B5EF4-FFF2-40B4-BE49-F238E27FC236}">
                      <a16:creationId xmlns:a16="http://schemas.microsoft.com/office/drawing/2014/main" xmlns="" id="{39D72C45-51C0-AF08-7338-5EDAFFC29E4B}"/>
                    </a:ext>
                  </a:extLst>
                </p:cNvPr>
                <p:cNvSpPr/>
                <p:nvPr/>
              </p:nvSpPr>
              <p:spPr bwMode="auto">
                <a:xfrm>
                  <a:off x="4050643" y="4335728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3" name="Oval 147">
                  <a:extLst>
                    <a:ext uri="{FF2B5EF4-FFF2-40B4-BE49-F238E27FC236}">
                      <a16:creationId xmlns:a16="http://schemas.microsoft.com/office/drawing/2014/main" xmlns="" id="{8419D32A-1C01-EAB4-AA67-D06A4BC42D1C}"/>
                    </a:ext>
                  </a:extLst>
                </p:cNvPr>
                <p:cNvSpPr/>
                <p:nvPr/>
              </p:nvSpPr>
              <p:spPr bwMode="auto">
                <a:xfrm>
                  <a:off x="4381120" y="4626324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4" name="Oval 148">
                  <a:extLst>
                    <a:ext uri="{FF2B5EF4-FFF2-40B4-BE49-F238E27FC236}">
                      <a16:creationId xmlns:a16="http://schemas.microsoft.com/office/drawing/2014/main" xmlns="" id="{890AD777-9C9D-E88D-2C7A-46781917448D}"/>
                    </a:ext>
                  </a:extLst>
                </p:cNvPr>
                <p:cNvSpPr/>
                <p:nvPr/>
              </p:nvSpPr>
              <p:spPr bwMode="auto">
                <a:xfrm>
                  <a:off x="4423083" y="4660667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5" name="Oval 149">
                  <a:extLst>
                    <a:ext uri="{FF2B5EF4-FFF2-40B4-BE49-F238E27FC236}">
                      <a16:creationId xmlns:a16="http://schemas.microsoft.com/office/drawing/2014/main" xmlns="" id="{2D1E7A62-BE64-7595-3477-7B95ACA200BD}"/>
                    </a:ext>
                  </a:extLst>
                </p:cNvPr>
                <p:cNvSpPr/>
                <p:nvPr/>
              </p:nvSpPr>
              <p:spPr bwMode="auto">
                <a:xfrm>
                  <a:off x="4442187" y="4688439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6" name="Oval 150">
                  <a:extLst>
                    <a:ext uri="{FF2B5EF4-FFF2-40B4-BE49-F238E27FC236}">
                      <a16:creationId xmlns:a16="http://schemas.microsoft.com/office/drawing/2014/main" xmlns="" id="{F75A00E3-F852-B905-0202-89031A45B305}"/>
                    </a:ext>
                  </a:extLst>
                </p:cNvPr>
                <p:cNvSpPr/>
                <p:nvPr/>
              </p:nvSpPr>
              <p:spPr bwMode="auto">
                <a:xfrm>
                  <a:off x="3143976" y="3056367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7" name="Oval 151">
                  <a:extLst>
                    <a:ext uri="{FF2B5EF4-FFF2-40B4-BE49-F238E27FC236}">
                      <a16:creationId xmlns:a16="http://schemas.microsoft.com/office/drawing/2014/main" xmlns="" id="{AB7A918F-F5F2-F04F-C5EF-FFA9C5DD8458}"/>
                    </a:ext>
                  </a:extLst>
                </p:cNvPr>
                <p:cNvSpPr/>
                <p:nvPr/>
              </p:nvSpPr>
              <p:spPr bwMode="auto">
                <a:xfrm>
                  <a:off x="3082186" y="3073291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8" name="Oval 152">
                  <a:extLst>
                    <a:ext uri="{FF2B5EF4-FFF2-40B4-BE49-F238E27FC236}">
                      <a16:creationId xmlns:a16="http://schemas.microsoft.com/office/drawing/2014/main" xmlns="" id="{78935682-0000-E369-0462-897951E2923A}"/>
                    </a:ext>
                  </a:extLst>
                </p:cNvPr>
                <p:cNvSpPr/>
                <p:nvPr/>
              </p:nvSpPr>
              <p:spPr bwMode="auto">
                <a:xfrm>
                  <a:off x="2956467" y="3017053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9" name="Oval 153">
                  <a:extLst>
                    <a:ext uri="{FF2B5EF4-FFF2-40B4-BE49-F238E27FC236}">
                      <a16:creationId xmlns:a16="http://schemas.microsoft.com/office/drawing/2014/main" xmlns="" id="{4A879580-8BAD-A39E-D870-8AA5FB96A8F3}"/>
                    </a:ext>
                  </a:extLst>
                </p:cNvPr>
                <p:cNvSpPr/>
                <p:nvPr/>
              </p:nvSpPr>
              <p:spPr bwMode="auto">
                <a:xfrm>
                  <a:off x="2913967" y="2612395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0" name="Oval 154">
                  <a:extLst>
                    <a:ext uri="{FF2B5EF4-FFF2-40B4-BE49-F238E27FC236}">
                      <a16:creationId xmlns:a16="http://schemas.microsoft.com/office/drawing/2014/main" xmlns="" id="{667B9DE9-1265-D7D2-07D6-9B3B3D6F64FE}"/>
                    </a:ext>
                  </a:extLst>
                </p:cNvPr>
                <p:cNvSpPr/>
                <p:nvPr/>
              </p:nvSpPr>
              <p:spPr bwMode="auto">
                <a:xfrm>
                  <a:off x="2625722" y="2157689"/>
                  <a:ext cx="95341" cy="95341"/>
                </a:xfrm>
                <a:prstGeom prst="ellipse">
                  <a:avLst/>
                </a:prstGeom>
                <a:grpFill/>
                <a:ln w="28575">
                  <a:noFill/>
                  <a:miter lim="800000"/>
                </a:ln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MS PGothic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graphicFrame>
        <p:nvGraphicFramePr>
          <p:cNvPr id="159" name="Tableau 158">
            <a:extLst>
              <a:ext uri="{FF2B5EF4-FFF2-40B4-BE49-F238E27FC236}">
                <a16:creationId xmlns:a16="http://schemas.microsoft.com/office/drawing/2014/main" xmlns="" id="{4F934039-88B2-8CB6-B78D-BC1DC4DEF4A4}"/>
              </a:ext>
            </a:extLst>
          </p:cNvPr>
          <p:cNvGraphicFramePr>
            <a:graphicFrameLocks noGrp="1"/>
          </p:cNvGraphicFramePr>
          <p:nvPr/>
        </p:nvGraphicFramePr>
        <p:xfrm>
          <a:off x="1653686" y="4509373"/>
          <a:ext cx="4197045" cy="54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9803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3935794095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3111861830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2473514203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264570771"/>
                    </a:ext>
                  </a:extLst>
                </a:gridCol>
                <a:gridCol w="279803">
                  <a:extLst>
                    <a:ext uri="{9D8B030D-6E8A-4147-A177-3AD203B41FA5}">
                      <a16:colId xmlns:a16="http://schemas.microsoft.com/office/drawing/2014/main" xmlns="" val="3314403482"/>
                    </a:ext>
                  </a:extLst>
                </a:gridCol>
              </a:tblGrid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94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52695998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97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1" dirty="0">
                        <a:solidFill>
                          <a:srgbClr val="FF7F4D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160" name="Table 171">
            <a:extLst>
              <a:ext uri="{FF2B5EF4-FFF2-40B4-BE49-F238E27FC236}">
                <a16:creationId xmlns:a16="http://schemas.microsoft.com/office/drawing/2014/main" xmlns="" id="{47E4C012-7CDD-502B-ECEB-EC349204FA6B}"/>
              </a:ext>
            </a:extLst>
          </p:cNvPr>
          <p:cNvGraphicFramePr>
            <a:graphicFrameLocks noGrp="1"/>
          </p:cNvGraphicFramePr>
          <p:nvPr/>
        </p:nvGraphicFramePr>
        <p:xfrm>
          <a:off x="4389297" y="1453296"/>
          <a:ext cx="1822393" cy="866394"/>
        </p:xfrm>
        <a:graphic>
          <a:graphicData uri="http://schemas.openxmlformats.org/drawingml/2006/table">
            <a:tbl>
              <a:tblPr firstRow="1" bandRow="1"/>
              <a:tblGrid>
                <a:gridCol w="72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02393">
                  <a:extLst>
                    <a:ext uri="{9D8B030D-6E8A-4147-A177-3AD203B41FA5}">
                      <a16:colId xmlns:a16="http://schemas.microsoft.com/office/drawing/2014/main" xmlns="" val="1212237462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endParaRPr lang="en-US" sz="1050" b="1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SSP</a:t>
                      </a:r>
                      <a:r>
                        <a:rPr lang="en-US" sz="105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105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médiane</a:t>
                      </a: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, </a:t>
                      </a:r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Mois</a:t>
                      </a:r>
                      <a:endParaRPr lang="en-US" sz="105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Olaparib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7.0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4.2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</a:tbl>
          </a:graphicData>
        </a:graphic>
      </p:graphicFrame>
      <p:sp>
        <p:nvSpPr>
          <p:cNvPr id="167" name="ZoneTexte 166">
            <a:extLst>
              <a:ext uri="{FF2B5EF4-FFF2-40B4-BE49-F238E27FC236}">
                <a16:creationId xmlns:a16="http://schemas.microsoft.com/office/drawing/2014/main" xmlns="" id="{83431ABA-743D-07D0-D695-19665943F3B0}"/>
              </a:ext>
            </a:extLst>
          </p:cNvPr>
          <p:cNvSpPr txBox="1"/>
          <p:nvPr/>
        </p:nvSpPr>
        <p:spPr>
          <a:xfrm>
            <a:off x="1632378" y="4271068"/>
            <a:ext cx="127850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rgbClr val="56545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Patients à risque, n </a:t>
            </a:r>
          </a:p>
        </p:txBody>
      </p:sp>
      <p:sp>
        <p:nvSpPr>
          <p:cNvPr id="282" name="Espace réservé du contenu 5">
            <a:extLst>
              <a:ext uri="{FF2B5EF4-FFF2-40B4-BE49-F238E27FC236}">
                <a16:creationId xmlns:a16="http://schemas.microsoft.com/office/drawing/2014/main" xmlns="" id="{488A1532-5178-E89B-763C-3F32BCBC7147}"/>
              </a:ext>
            </a:extLst>
          </p:cNvPr>
          <p:cNvSpPr txBox="1">
            <a:spLocks/>
          </p:cNvSpPr>
          <p:nvPr/>
        </p:nvSpPr>
        <p:spPr>
          <a:xfrm>
            <a:off x="6801861" y="5146483"/>
            <a:ext cx="5078184" cy="540000"/>
          </a:xfrm>
          <a:prstGeom prst="rect">
            <a:avLst/>
          </a:prstGeom>
          <a:noFill/>
        </p:spPr>
        <p:txBody>
          <a:bodyPr anchor="ctr"/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bg2"/>
              </a:buClr>
              <a:buSzPct val="80000"/>
              <a:buFont typeface="Century Gothic" panose="020B0502020202020204" pitchFamily="34" charset="0"/>
              <a:buChar char="►"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828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anose="05000000000000000000" pitchFamily="2" charset="2"/>
              <a:buChar char="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19138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bg2"/>
              </a:buClr>
              <a:buFont typeface="Wingdings" pitchFamily="2" charset="2"/>
              <a:buChar char="§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FF7F4D"/>
              </a:buClr>
              <a:buFont typeface="Police système Courant"/>
              <a:buChar char="⁃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ct val="70000"/>
              <a:buFont typeface="Wingdings" panose="05000000000000000000" pitchFamily="2" charset="2"/>
              <a:buChar char="n"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002D4C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Bénéfice en survie globale non significatif même</a:t>
            </a:r>
            <a:r>
              <a:rPr kumimoji="0" lang="fr-FR" sz="1600" b="1" i="0" u="none" strike="noStrike" kern="1200" cap="none" spc="0" normalizeH="0" noProof="0" dirty="0">
                <a:ln>
                  <a:noFill/>
                </a:ln>
                <a:solidFill>
                  <a:srgbClr val="002D4C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 dans les cancers du sein TN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2D4C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283" name="Rectangle à coins arrondis 10">
            <a:extLst>
              <a:ext uri="{FF2B5EF4-FFF2-40B4-BE49-F238E27FC236}">
                <a16:creationId xmlns:a16="http://schemas.microsoft.com/office/drawing/2014/main" xmlns="" id="{BA1807BE-0232-EAB0-4FF4-984786CF0E64}"/>
              </a:ext>
            </a:extLst>
          </p:cNvPr>
          <p:cNvSpPr/>
          <p:nvPr/>
        </p:nvSpPr>
        <p:spPr>
          <a:xfrm>
            <a:off x="6644352" y="1261301"/>
            <a:ext cx="5393203" cy="4527580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84" name="ZoneTexte 283">
            <a:extLst>
              <a:ext uri="{FF2B5EF4-FFF2-40B4-BE49-F238E27FC236}">
                <a16:creationId xmlns:a16="http://schemas.microsoft.com/office/drawing/2014/main" xmlns="" id="{D9E53C3D-C63A-9B1E-A4AC-BA79F102E64D}"/>
              </a:ext>
            </a:extLst>
          </p:cNvPr>
          <p:cNvSpPr txBox="1"/>
          <p:nvPr/>
        </p:nvSpPr>
        <p:spPr>
          <a:xfrm>
            <a:off x="6752249" y="1069119"/>
            <a:ext cx="773051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64616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TNBC</a:t>
            </a:r>
          </a:p>
        </p:txBody>
      </p:sp>
      <p:sp>
        <p:nvSpPr>
          <p:cNvPr id="4" name="Rectangle 3"/>
          <p:cNvSpPr/>
          <p:nvPr/>
        </p:nvSpPr>
        <p:spPr>
          <a:xfrm>
            <a:off x="6801861" y="1407673"/>
            <a:ext cx="723439" cy="4062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aphicFrame>
        <p:nvGraphicFramePr>
          <p:cNvPr id="158" name="Tableau 157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/>
        </p:nvGraphicFramePr>
        <p:xfrm>
          <a:off x="7604766" y="4406346"/>
          <a:ext cx="4456472" cy="6867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6208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236208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202402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202402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202402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202402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202402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202402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202402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202402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215656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</a:tblGrid>
              <a:tr h="277339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</a:t>
                      </a:r>
                      <a:r>
                        <a:rPr lang="fr-FR" sz="10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472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102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100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65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0472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161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7963941" y="2296830"/>
            <a:ext cx="55390" cy="45719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66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9646757" y="3571821"/>
            <a:ext cx="66311" cy="45719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68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0051418" y="3629711"/>
            <a:ext cx="55390" cy="45719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69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0336522" y="3708461"/>
            <a:ext cx="55390" cy="45719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0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1627822" y="3719949"/>
            <a:ext cx="55390" cy="45719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1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1513062" y="3719950"/>
            <a:ext cx="55390" cy="45719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3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7877394" y="2128866"/>
            <a:ext cx="66311" cy="45719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4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9534165" y="3407407"/>
            <a:ext cx="66311" cy="45719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5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9292904" y="3379708"/>
            <a:ext cx="66311" cy="45719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6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7866538" y="2058057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7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8943591" y="3116284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8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8833921" y="2927160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9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9093358" y="3208238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80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1044675" y="3696296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81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1151989" y="3696296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82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1241990" y="3704179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83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1342158" y="3704179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84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1453983" y="3704179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85" name="Oval 129">
            <a:extLst>
              <a:ext uri="{FF2B5EF4-FFF2-40B4-BE49-F238E27FC236}">
                <a16:creationId xmlns:a16="http://schemas.microsoft.com/office/drawing/2014/main" xmlns="" id="{AFC60358-AFB2-918B-2CA8-5E3CA8294678}"/>
              </a:ext>
            </a:extLst>
          </p:cNvPr>
          <p:cNvSpPr/>
          <p:nvPr/>
        </p:nvSpPr>
        <p:spPr bwMode="auto">
          <a:xfrm>
            <a:off x="11707595" y="3719155"/>
            <a:ext cx="66311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graphicFrame>
        <p:nvGraphicFramePr>
          <p:cNvPr id="186" name="Graphique 185"/>
          <p:cNvGraphicFramePr/>
          <p:nvPr/>
        </p:nvGraphicFramePr>
        <p:xfrm>
          <a:off x="7210694" y="1970183"/>
          <a:ext cx="4863386" cy="23617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7" name="Table 171">
            <a:extLst>
              <a:ext uri="{FF2B5EF4-FFF2-40B4-BE49-F238E27FC236}">
                <a16:creationId xmlns:a16="http://schemas.microsoft.com/office/drawing/2014/main" xmlns="" id="{47E4C012-7CDD-502B-ECEB-EC349204FA6B}"/>
              </a:ext>
            </a:extLst>
          </p:cNvPr>
          <p:cNvGraphicFramePr>
            <a:graphicFrameLocks noGrp="1"/>
          </p:cNvGraphicFramePr>
          <p:nvPr/>
        </p:nvGraphicFramePr>
        <p:xfrm>
          <a:off x="8685382" y="1324440"/>
          <a:ext cx="3305583" cy="1188720"/>
        </p:xfrm>
        <a:graphic>
          <a:graphicData uri="http://schemas.openxmlformats.org/drawingml/2006/table">
            <a:tbl>
              <a:tblPr firstRow="1" bandRow="1"/>
              <a:tblGrid>
                <a:gridCol w="166608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31461">
                  <a:extLst>
                    <a:ext uri="{9D8B030D-6E8A-4147-A177-3AD203B41FA5}">
                      <a16:colId xmlns:a16="http://schemas.microsoft.com/office/drawing/2014/main" xmlns="" val="1212237462"/>
                    </a:ext>
                  </a:extLst>
                </a:gridCol>
                <a:gridCol w="80804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17548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endParaRPr lang="en-US" sz="1000" b="1" dirty="0">
                        <a:solidFill>
                          <a:schemeClr val="tx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00" b="1" i="0" dirty="0" err="1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Olaparib</a:t>
                      </a:r>
                      <a:endParaRPr lang="en-US" sz="1000" b="1" i="0" dirty="0">
                        <a:solidFill>
                          <a:schemeClr val="bg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TPC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10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Median OS (</a:t>
                      </a:r>
                      <a:r>
                        <a:rPr lang="en-US" sz="1000" b="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mois</a:t>
                      </a:r>
                      <a:r>
                        <a:rPr lang="en-US" sz="10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)</a:t>
                      </a:r>
                      <a:r>
                        <a:rPr lang="en-US" sz="1000" b="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 </a:t>
                      </a:r>
                      <a:endParaRPr lang="en-US" sz="1000" b="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17,4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14,9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HR (95%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0,88 (0,60-1,13)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050" b="0" kern="120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% de </a:t>
                      </a:r>
                      <a:r>
                        <a:rPr lang="en-US" sz="10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décés</a:t>
                      </a:r>
                      <a:endParaRPr lang="en-US" sz="1000" b="0" kern="120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85 (83,3)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37 (77,1)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0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médiane</a:t>
                      </a:r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du </a:t>
                      </a:r>
                      <a:r>
                        <a:rPr lang="en-US" sz="10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suivi</a:t>
                      </a:r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</a:t>
                      </a:r>
                      <a:r>
                        <a:rPr lang="en-US" sz="10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mois</a:t>
                      </a:r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16,7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14,1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cxnSp>
        <p:nvCxnSpPr>
          <p:cNvPr id="16" name="Connecteur droit 15"/>
          <p:cNvCxnSpPr/>
          <p:nvPr/>
        </p:nvCxnSpPr>
        <p:spPr>
          <a:xfrm flipH="1" flipV="1">
            <a:off x="8482520" y="2103776"/>
            <a:ext cx="10428" cy="1871074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/>
          <p:nvPr/>
        </p:nvCxnSpPr>
        <p:spPr>
          <a:xfrm flipV="1">
            <a:off x="9353320" y="3127740"/>
            <a:ext cx="0" cy="84711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/>
          <p:nvPr/>
        </p:nvCxnSpPr>
        <p:spPr>
          <a:xfrm flipV="1">
            <a:off x="10204315" y="3127740"/>
            <a:ext cx="0" cy="84711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/>
          <p:nvPr/>
        </p:nvCxnSpPr>
        <p:spPr>
          <a:xfrm flipV="1">
            <a:off x="11044675" y="3101273"/>
            <a:ext cx="0" cy="873577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/>
          <p:nvPr/>
        </p:nvCxnSpPr>
        <p:spPr>
          <a:xfrm flipV="1">
            <a:off x="11879580" y="3089878"/>
            <a:ext cx="0" cy="88497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ZoneTexte 25"/>
          <p:cNvSpPr txBox="1"/>
          <p:nvPr/>
        </p:nvSpPr>
        <p:spPr>
          <a:xfrm>
            <a:off x="7937768" y="2691472"/>
            <a:ext cx="7289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65,1%</a:t>
            </a:r>
          </a:p>
          <a:p>
            <a:r>
              <a:rPr lang="fr-FR" sz="1200" b="1" dirty="0">
                <a:solidFill>
                  <a:srgbClr val="FF7F4D"/>
                </a:solidFill>
              </a:rPr>
              <a:t>61,1%</a:t>
            </a:r>
          </a:p>
        </p:txBody>
      </p:sp>
      <p:sp>
        <p:nvSpPr>
          <p:cNvPr id="188" name="ZoneTexte 187"/>
          <p:cNvSpPr txBox="1"/>
          <p:nvPr/>
        </p:nvSpPr>
        <p:spPr>
          <a:xfrm>
            <a:off x="8796129" y="3411342"/>
            <a:ext cx="7289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81,2%</a:t>
            </a:r>
          </a:p>
          <a:p>
            <a:r>
              <a:rPr lang="fr-FR" sz="1200" b="1" dirty="0">
                <a:solidFill>
                  <a:srgbClr val="FF7F4D"/>
                </a:solidFill>
              </a:rPr>
              <a:t>29,7%</a:t>
            </a:r>
          </a:p>
        </p:txBody>
      </p:sp>
      <p:sp>
        <p:nvSpPr>
          <p:cNvPr id="189" name="ZoneTexte 188"/>
          <p:cNvSpPr txBox="1"/>
          <p:nvPr/>
        </p:nvSpPr>
        <p:spPr>
          <a:xfrm>
            <a:off x="9655604" y="3274393"/>
            <a:ext cx="72897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20,2%</a:t>
            </a:r>
          </a:p>
          <a:p>
            <a:endParaRPr lang="fr-FR" sz="1400" b="1" dirty="0">
              <a:solidFill>
                <a:srgbClr val="005086"/>
              </a:solidFill>
            </a:endParaRPr>
          </a:p>
          <a:p>
            <a:r>
              <a:rPr lang="fr-FR" sz="1200" b="1" dirty="0">
                <a:solidFill>
                  <a:srgbClr val="FF7F4D"/>
                </a:solidFill>
              </a:rPr>
              <a:t>11,9%</a:t>
            </a:r>
          </a:p>
        </p:txBody>
      </p:sp>
      <p:sp>
        <p:nvSpPr>
          <p:cNvPr id="190" name="ZoneTexte 189"/>
          <p:cNvSpPr txBox="1"/>
          <p:nvPr/>
        </p:nvSpPr>
        <p:spPr>
          <a:xfrm>
            <a:off x="10460053" y="3331784"/>
            <a:ext cx="72897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12,3%</a:t>
            </a:r>
          </a:p>
          <a:p>
            <a:endParaRPr lang="fr-FR" sz="1400" b="1" dirty="0">
              <a:solidFill>
                <a:srgbClr val="005086"/>
              </a:solidFill>
            </a:endParaRPr>
          </a:p>
          <a:p>
            <a:r>
              <a:rPr lang="fr-FR" sz="1200" b="1" dirty="0">
                <a:solidFill>
                  <a:srgbClr val="FF7F4D"/>
                </a:solidFill>
              </a:rPr>
              <a:t>11,9%</a:t>
            </a:r>
          </a:p>
        </p:txBody>
      </p:sp>
      <p:sp>
        <p:nvSpPr>
          <p:cNvPr id="191" name="ZoneTexte 190"/>
          <p:cNvSpPr txBox="1"/>
          <p:nvPr/>
        </p:nvSpPr>
        <p:spPr>
          <a:xfrm>
            <a:off x="11332274" y="3472545"/>
            <a:ext cx="728971" cy="5386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12,3%</a:t>
            </a:r>
          </a:p>
          <a:p>
            <a:endParaRPr lang="fr-FR" sz="500" b="1" dirty="0">
              <a:solidFill>
                <a:srgbClr val="005086"/>
              </a:solidFill>
            </a:endParaRPr>
          </a:p>
          <a:p>
            <a:r>
              <a:rPr lang="fr-FR" sz="1200" b="1" dirty="0">
                <a:solidFill>
                  <a:srgbClr val="FF7F4D"/>
                </a:solidFill>
              </a:rPr>
              <a:t>NC</a:t>
            </a:r>
          </a:p>
        </p:txBody>
      </p:sp>
      <p:sp>
        <p:nvSpPr>
          <p:cNvPr id="192" name="TextBox 12">
            <a:extLst>
              <a:ext uri="{FF2B5EF4-FFF2-40B4-BE49-F238E27FC236}">
                <a16:creationId xmlns:a16="http://schemas.microsoft.com/office/drawing/2014/main" xmlns="" id="{78EEA925-3407-4CEB-2D41-B0E29D48C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79912" y="4298744"/>
            <a:ext cx="430602" cy="245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altLang="en-US" sz="105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Mois</a:t>
            </a:r>
            <a:r>
              <a:rPr kumimoji="0" lang="en-US" alt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 </a:t>
            </a:r>
            <a:r>
              <a:rPr kumimoji="0" lang="en-US" altLang="en-US" sz="105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depuis</a:t>
            </a:r>
            <a:r>
              <a:rPr kumimoji="0" lang="en-US" altLang="en-US" sz="105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 la </a:t>
            </a:r>
            <a:r>
              <a:rPr kumimoji="0" lang="en-US" altLang="en-US" sz="1050" b="1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randomisation</a:t>
            </a:r>
            <a:endParaRPr kumimoji="0" lang="en-US" altLang="en-US" sz="105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93" name="TextBox 12">
            <a:extLst>
              <a:ext uri="{FF2B5EF4-FFF2-40B4-BE49-F238E27FC236}">
                <a16:creationId xmlns:a16="http://schemas.microsoft.com/office/drawing/2014/main" xmlns="" id="{78EEA925-3407-4CEB-2D41-B0E29D48CBD0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5688804" y="2939826"/>
            <a:ext cx="2786966" cy="2640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lvl="0" algn="ctr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None/>
              <a:defRPr/>
            </a:pPr>
            <a:r>
              <a:rPr lang="en-US" altLang="en-US" sz="1050" b="1" kern="0" dirty="0" err="1">
                <a:solidFill>
                  <a:srgbClr val="000000"/>
                </a:solidFill>
                <a:latin typeface="Century Gothic" panose="020F0302020204030204"/>
              </a:rPr>
              <a:t>Probabilité</a:t>
            </a:r>
            <a:r>
              <a:rPr lang="en-US" altLang="en-US" sz="1050" b="1" kern="0" dirty="0">
                <a:solidFill>
                  <a:srgbClr val="000000"/>
                </a:solidFill>
                <a:latin typeface="Century Gothic" panose="020F0302020204030204"/>
              </a:rPr>
              <a:t> de </a:t>
            </a:r>
            <a:r>
              <a:rPr lang="en-US" altLang="en-US" sz="1050" b="1" kern="0" dirty="0" err="1">
                <a:solidFill>
                  <a:srgbClr val="000000"/>
                </a:solidFill>
                <a:latin typeface="Century Gothic" panose="020F0302020204030204"/>
              </a:rPr>
              <a:t>survie</a:t>
            </a:r>
            <a:r>
              <a:rPr lang="en-US" altLang="en-US" sz="1050" b="1" kern="0" dirty="0">
                <a:solidFill>
                  <a:srgbClr val="000000"/>
                </a:solidFill>
                <a:latin typeface="Century Gothic" panose="020F0302020204030204"/>
              </a:rPr>
              <a:t> </a:t>
            </a:r>
            <a:r>
              <a:rPr lang="en-US" altLang="en-US" sz="1050" b="1" kern="0" dirty="0" err="1">
                <a:solidFill>
                  <a:srgbClr val="000000"/>
                </a:solidFill>
                <a:latin typeface="Century Gothic" panose="020F0302020204030204"/>
              </a:rPr>
              <a:t>globale</a:t>
            </a:r>
            <a:endParaRPr kumimoji="0" lang="en-US" altLang="en-US" sz="105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7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83599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Graphique 51"/>
          <p:cNvGraphicFramePr/>
          <p:nvPr/>
        </p:nvGraphicFramePr>
        <p:xfrm>
          <a:off x="1714354" y="2256486"/>
          <a:ext cx="4525847" cy="21570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6579533" cy="247196"/>
          </a:xfrm>
        </p:spPr>
        <p:txBody>
          <a:bodyPr anchor="ctr"/>
          <a:lstStyle/>
          <a:p>
            <a:r>
              <a:rPr lang="fr-FR" dirty="0" err="1"/>
              <a:t>Robson</a:t>
            </a:r>
            <a:r>
              <a:rPr lang="fr-FR" dirty="0"/>
              <a:t> M et al, N </a:t>
            </a:r>
            <a:r>
              <a:rPr lang="fr-FR" dirty="0" err="1"/>
              <a:t>Engl</a:t>
            </a:r>
            <a:r>
              <a:rPr lang="fr-FR" dirty="0"/>
              <a:t> J Med, 2017; </a:t>
            </a:r>
            <a:r>
              <a:rPr lang="fr-FR" dirty="0" err="1"/>
              <a:t>Robson</a:t>
            </a:r>
            <a:r>
              <a:rPr lang="fr-FR" dirty="0"/>
              <a:t> M et al, Ann </a:t>
            </a:r>
            <a:r>
              <a:rPr lang="fr-FR" dirty="0" err="1"/>
              <a:t>Oncol</a:t>
            </a:r>
            <a:r>
              <a:rPr lang="fr-FR" dirty="0"/>
              <a:t>, 2019 ; </a:t>
            </a:r>
            <a:r>
              <a:rPr lang="fr-FR" dirty="0" err="1"/>
              <a:t>Robson</a:t>
            </a:r>
            <a:r>
              <a:rPr lang="fr-FR" dirty="0"/>
              <a:t> M et al, </a:t>
            </a:r>
            <a:r>
              <a:rPr lang="fr-FR" dirty="0" err="1"/>
              <a:t>Eur</a:t>
            </a:r>
            <a:r>
              <a:rPr lang="fr-FR" dirty="0"/>
              <a:t> J Cancer, 2023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xmlns="" id="{BDCF73DA-9A9E-DB79-D94A-C628F45FC7C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Mutation germinale </a:t>
            </a:r>
            <a:r>
              <a:rPr lang="fr-FR" sz="2800" i="1" dirty="0"/>
              <a:t>BRCA1</a:t>
            </a:r>
            <a:r>
              <a:rPr lang="fr-FR" sz="2800" dirty="0"/>
              <a:t> ou </a:t>
            </a:r>
            <a:r>
              <a:rPr lang="fr-FR" sz="2800" i="1" dirty="0"/>
              <a:t>BRCA2</a:t>
            </a:r>
            <a:r>
              <a:rPr lang="fr-FR" sz="2800" dirty="0"/>
              <a:t> – Inhibiteurs de PARP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xmlns="" id="{6FB167C7-3272-69AD-E6D0-1827E6FB2D3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25437" y="498518"/>
            <a:ext cx="11259224" cy="341085"/>
          </a:xfrm>
        </p:spPr>
        <p:txBody>
          <a:bodyPr/>
          <a:lstStyle/>
          <a:p>
            <a:r>
              <a:rPr lang="fr-FR" dirty="0" err="1"/>
              <a:t>OlympiAD</a:t>
            </a:r>
            <a:endParaRPr lang="fr-FR" dirty="0"/>
          </a:p>
        </p:txBody>
      </p:sp>
      <p:sp>
        <p:nvSpPr>
          <p:cNvPr id="5" name="Espace réservé du contenu 5">
            <a:extLst>
              <a:ext uri="{FF2B5EF4-FFF2-40B4-BE49-F238E27FC236}">
                <a16:creationId xmlns:a16="http://schemas.microsoft.com/office/drawing/2014/main" xmlns="" id="{F95F2D44-ABFC-4588-8157-73CA34716C76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54363" y="5395367"/>
            <a:ext cx="10576775" cy="54213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Bénéfice plus important de l’utilisation des </a:t>
            </a:r>
            <a:r>
              <a:rPr lang="fr-FR" dirty="0" err="1"/>
              <a:t>PARPi</a:t>
            </a:r>
            <a:r>
              <a:rPr lang="fr-FR" dirty="0"/>
              <a:t> si utilisés précocement dans la stratégie thérapeutique !</a:t>
            </a:r>
          </a:p>
        </p:txBody>
      </p:sp>
      <p:sp>
        <p:nvSpPr>
          <p:cNvPr id="546" name="Rectangle 545">
            <a:extLst>
              <a:ext uri="{FF2B5EF4-FFF2-40B4-BE49-F238E27FC236}">
                <a16:creationId xmlns:a16="http://schemas.microsoft.com/office/drawing/2014/main" xmlns="" id="{82A751E8-C38E-B160-5460-AEFF97B0F15F}"/>
              </a:ext>
            </a:extLst>
          </p:cNvPr>
          <p:cNvSpPr/>
          <p:nvPr/>
        </p:nvSpPr>
        <p:spPr>
          <a:xfrm>
            <a:off x="4848486" y="665157"/>
            <a:ext cx="309091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2D4C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t>Cancers du sein RH+ et TN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b="1" dirty="0">
                <a:solidFill>
                  <a:srgbClr val="CA5E34"/>
                </a:solidFill>
                <a:latin typeface="Century Gothic" panose="020F0302020204030204"/>
              </a:rPr>
              <a:t>Analyse exploratoire </a:t>
            </a:r>
            <a:endParaRPr kumimoji="0" lang="fr-FR" sz="1800" b="1" i="0" u="none" strike="noStrike" kern="1200" cap="none" spc="0" normalizeH="0" baseline="0" noProof="0" dirty="0">
              <a:ln>
                <a:noFill/>
              </a:ln>
              <a:solidFill>
                <a:srgbClr val="CA5E34"/>
              </a:solidFill>
              <a:effectLst/>
              <a:uLnTx/>
              <a:uFillTx/>
              <a:latin typeface="Century Gothic" panose="020F0302020204030204"/>
            </a:endParaRPr>
          </a:p>
        </p:txBody>
      </p:sp>
      <p:sp>
        <p:nvSpPr>
          <p:cNvPr id="547" name="Rectangle à coins arrondis 10">
            <a:extLst>
              <a:ext uri="{FF2B5EF4-FFF2-40B4-BE49-F238E27FC236}">
                <a16:creationId xmlns:a16="http://schemas.microsoft.com/office/drawing/2014/main" xmlns="" id="{10BEA225-A78E-0AC3-FA5D-07592F2B9014}"/>
              </a:ext>
            </a:extLst>
          </p:cNvPr>
          <p:cNvSpPr/>
          <p:nvPr/>
        </p:nvSpPr>
        <p:spPr>
          <a:xfrm>
            <a:off x="1088902" y="1479962"/>
            <a:ext cx="5393203" cy="3759090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548" name="ZoneTexte 547">
            <a:extLst>
              <a:ext uri="{FF2B5EF4-FFF2-40B4-BE49-F238E27FC236}">
                <a16:creationId xmlns:a16="http://schemas.microsoft.com/office/drawing/2014/main" xmlns="" id="{E04BBCF9-9046-3DC1-D5D3-7576CB73E404}"/>
              </a:ext>
            </a:extLst>
          </p:cNvPr>
          <p:cNvSpPr txBox="1"/>
          <p:nvPr/>
        </p:nvSpPr>
        <p:spPr>
          <a:xfrm>
            <a:off x="1196799" y="1288337"/>
            <a:ext cx="4129180" cy="584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64616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Absence de chimiothérapie préalable cancer du</a:t>
            </a:r>
            <a:r>
              <a:rPr kumimoji="0" lang="fr-FR" sz="1600" b="1" i="0" u="none" strike="noStrike" kern="1200" cap="none" spc="0" normalizeH="0" noProof="0" dirty="0">
                <a:ln>
                  <a:noFill/>
                </a:ln>
                <a:solidFill>
                  <a:srgbClr val="64616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sein métastatique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64616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 (1L)</a:t>
            </a:r>
          </a:p>
        </p:txBody>
      </p:sp>
      <p:sp>
        <p:nvSpPr>
          <p:cNvPr id="659" name="Rectangle à coins arrondis 10">
            <a:extLst>
              <a:ext uri="{FF2B5EF4-FFF2-40B4-BE49-F238E27FC236}">
                <a16:creationId xmlns:a16="http://schemas.microsoft.com/office/drawing/2014/main" xmlns="" id="{EEA72089-6332-93F4-FC3C-6663221D922D}"/>
              </a:ext>
            </a:extLst>
          </p:cNvPr>
          <p:cNvSpPr/>
          <p:nvPr/>
        </p:nvSpPr>
        <p:spPr>
          <a:xfrm>
            <a:off x="6647491" y="1479962"/>
            <a:ext cx="5393203" cy="3759090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60" name="ZoneTexte 659">
            <a:extLst>
              <a:ext uri="{FF2B5EF4-FFF2-40B4-BE49-F238E27FC236}">
                <a16:creationId xmlns:a16="http://schemas.microsoft.com/office/drawing/2014/main" xmlns="" id="{17BFF82F-5104-9868-383E-41530D11B49A}"/>
              </a:ext>
            </a:extLst>
          </p:cNvPr>
          <p:cNvSpPr txBox="1"/>
          <p:nvPr/>
        </p:nvSpPr>
        <p:spPr>
          <a:xfrm>
            <a:off x="6736897" y="1287479"/>
            <a:ext cx="3746587" cy="584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lvl="0">
              <a:defRPr/>
            </a:pPr>
            <a:r>
              <a:rPr lang="fr-FR" sz="1600" b="1" dirty="0">
                <a:solidFill>
                  <a:srgbClr val="646168"/>
                </a:solidFill>
                <a:cs typeface="Arial" panose="020B0604020202020204" pitchFamily="34" charset="0"/>
              </a:rPr>
              <a:t>Chimiothérapie préalable cancer du sein métastatique 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646168"/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rPr>
              <a:t>(2/3L)</a:t>
            </a:r>
          </a:p>
        </p:txBody>
      </p:sp>
      <p:graphicFrame>
        <p:nvGraphicFramePr>
          <p:cNvPr id="16" name="Tableau 15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/>
        </p:nvGraphicFramePr>
        <p:xfrm>
          <a:off x="2000195" y="4436137"/>
          <a:ext cx="4257266" cy="6867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2041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222041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190263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190263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190263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190263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190263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190263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190263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190263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</a:tblGrid>
              <a:tr h="277339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</a:t>
                      </a:r>
                      <a:r>
                        <a:rPr lang="fr-FR" sz="10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472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0472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37" name="Table 171">
            <a:extLst>
              <a:ext uri="{FF2B5EF4-FFF2-40B4-BE49-F238E27FC236}">
                <a16:creationId xmlns:a16="http://schemas.microsoft.com/office/drawing/2014/main" xmlns="" id="{47E4C012-7CDD-502B-ECEB-EC349204FA6B}"/>
              </a:ext>
            </a:extLst>
          </p:cNvPr>
          <p:cNvGraphicFramePr>
            <a:graphicFrameLocks noGrp="1"/>
          </p:cNvGraphicFramePr>
          <p:nvPr/>
        </p:nvGraphicFramePr>
        <p:xfrm>
          <a:off x="3735960" y="1806338"/>
          <a:ext cx="2606791" cy="1259446"/>
        </p:xfrm>
        <a:graphic>
          <a:graphicData uri="http://schemas.openxmlformats.org/drawingml/2006/table">
            <a:tbl>
              <a:tblPr firstRow="1" bandRow="1"/>
              <a:tblGrid>
                <a:gridCol w="135039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9178">
                  <a:extLst>
                    <a:ext uri="{9D8B030D-6E8A-4147-A177-3AD203B41FA5}">
                      <a16:colId xmlns:a16="http://schemas.microsoft.com/office/drawing/2014/main" xmlns="" val="1212237462"/>
                    </a:ext>
                  </a:extLst>
                </a:gridCol>
                <a:gridCol w="63722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18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endParaRPr lang="en-US" sz="800" b="1" dirty="0">
                        <a:solidFill>
                          <a:schemeClr val="tx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dirty="0" err="1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Olaparib</a:t>
                      </a:r>
                      <a:endParaRPr lang="en-US" sz="800" b="1" i="0" dirty="0">
                        <a:solidFill>
                          <a:schemeClr val="bg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6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300mg</a:t>
                      </a:r>
                      <a:r>
                        <a:rPr lang="en-US" sz="600" b="1" i="0" baseline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 bid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baseline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N=59</a:t>
                      </a:r>
                      <a:endParaRPr lang="en-US" sz="800" b="1" i="0" dirty="0">
                        <a:solidFill>
                          <a:schemeClr val="bg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TPC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N=28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Median OS (</a:t>
                      </a:r>
                      <a:r>
                        <a:rPr lang="en-US" sz="800" b="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mois</a:t>
                      </a: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)</a:t>
                      </a:r>
                      <a:r>
                        <a:rPr lang="en-US" sz="800" b="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 </a:t>
                      </a:r>
                      <a:endParaRPr lang="en-US" sz="800" b="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22,6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14,7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HR (95%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0,55 (0,33-0,95)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050" b="0" kern="120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% de </a:t>
                      </a:r>
                      <a:r>
                        <a:rPr lang="en-US" sz="8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décés</a:t>
                      </a:r>
                      <a:endParaRPr lang="en-US" sz="800" b="0" kern="120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42 (71,2)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22 (78,6)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0540">
                <a:tc>
                  <a:txBody>
                    <a:bodyPr/>
                    <a:lstStyle/>
                    <a:p>
                      <a:pPr algn="l"/>
                      <a:r>
                        <a:rPr lang="en-US" sz="8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médiane</a:t>
                      </a: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du </a:t>
                      </a:r>
                      <a:r>
                        <a:rPr lang="en-US" sz="8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suivi</a:t>
                      </a:r>
                      <a:r>
                        <a:rPr lang="en-US" sz="800" b="0" kern="12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(</a:t>
                      </a:r>
                      <a:r>
                        <a:rPr lang="en-US" sz="8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mois</a:t>
                      </a: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22,1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14,1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cxnSp>
        <p:nvCxnSpPr>
          <p:cNvPr id="38" name="Connecteur droit 37"/>
          <p:cNvCxnSpPr/>
          <p:nvPr/>
        </p:nvCxnSpPr>
        <p:spPr>
          <a:xfrm flipH="1" flipV="1">
            <a:off x="2918460" y="2214197"/>
            <a:ext cx="10428" cy="1871074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/>
          <p:nvPr/>
        </p:nvCxnSpPr>
        <p:spPr>
          <a:xfrm flipV="1">
            <a:off x="4518002" y="3262122"/>
            <a:ext cx="0" cy="84711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 flipV="1">
            <a:off x="6096000" y="3262122"/>
            <a:ext cx="0" cy="88497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ZoneTexte 44"/>
          <p:cNvSpPr txBox="1"/>
          <p:nvPr/>
        </p:nvSpPr>
        <p:spPr>
          <a:xfrm>
            <a:off x="2357250" y="2848365"/>
            <a:ext cx="7289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76,0%</a:t>
            </a:r>
          </a:p>
          <a:p>
            <a:r>
              <a:rPr lang="fr-FR" sz="1200" b="1" dirty="0">
                <a:solidFill>
                  <a:srgbClr val="FF7F4D"/>
                </a:solidFill>
              </a:rPr>
              <a:t>65,4%</a:t>
            </a:r>
          </a:p>
        </p:txBody>
      </p:sp>
      <p:sp>
        <p:nvSpPr>
          <p:cNvPr id="46" name="ZoneTexte 45"/>
          <p:cNvSpPr txBox="1"/>
          <p:nvPr/>
        </p:nvSpPr>
        <p:spPr>
          <a:xfrm>
            <a:off x="3143274" y="3591950"/>
            <a:ext cx="7289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48,1%</a:t>
            </a:r>
          </a:p>
          <a:p>
            <a:r>
              <a:rPr lang="fr-FR" sz="1200" b="1" dirty="0">
                <a:solidFill>
                  <a:srgbClr val="FF7F4D"/>
                </a:solidFill>
              </a:rPr>
              <a:t>26,9%</a:t>
            </a:r>
          </a:p>
        </p:txBody>
      </p:sp>
      <p:sp>
        <p:nvSpPr>
          <p:cNvPr id="47" name="ZoneTexte 46"/>
          <p:cNvSpPr txBox="1"/>
          <p:nvPr/>
        </p:nvSpPr>
        <p:spPr>
          <a:xfrm>
            <a:off x="3932626" y="3422609"/>
            <a:ext cx="72897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40,8%</a:t>
            </a:r>
          </a:p>
          <a:p>
            <a:endParaRPr lang="fr-FR" sz="1400" b="1" dirty="0">
              <a:solidFill>
                <a:srgbClr val="005086"/>
              </a:solidFill>
            </a:endParaRPr>
          </a:p>
          <a:p>
            <a:r>
              <a:rPr lang="fr-FR" sz="1200" b="1" dirty="0">
                <a:solidFill>
                  <a:srgbClr val="FF7F4D"/>
                </a:solidFill>
              </a:rPr>
              <a:t>12,8%</a:t>
            </a:r>
          </a:p>
        </p:txBody>
      </p:sp>
      <p:sp>
        <p:nvSpPr>
          <p:cNvPr id="48" name="ZoneTexte 47"/>
          <p:cNvSpPr txBox="1"/>
          <p:nvPr/>
        </p:nvSpPr>
        <p:spPr>
          <a:xfrm>
            <a:off x="4690314" y="3507955"/>
            <a:ext cx="72897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27,8%</a:t>
            </a:r>
          </a:p>
          <a:p>
            <a:endParaRPr lang="fr-FR" sz="1400" b="1" dirty="0">
              <a:solidFill>
                <a:srgbClr val="005086"/>
              </a:solidFill>
            </a:endParaRPr>
          </a:p>
          <a:p>
            <a:r>
              <a:rPr lang="fr-FR" sz="1200" b="1" dirty="0">
                <a:solidFill>
                  <a:srgbClr val="FF7F4D"/>
                </a:solidFill>
              </a:rPr>
              <a:t>12,8%</a:t>
            </a:r>
          </a:p>
        </p:txBody>
      </p:sp>
      <p:sp>
        <p:nvSpPr>
          <p:cNvPr id="49" name="ZoneTexte 48"/>
          <p:cNvSpPr txBox="1"/>
          <p:nvPr/>
        </p:nvSpPr>
        <p:spPr>
          <a:xfrm>
            <a:off x="5462441" y="3250638"/>
            <a:ext cx="72897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18,6%</a:t>
            </a:r>
          </a:p>
          <a:p>
            <a:endParaRPr lang="fr-FR" sz="500" b="1" dirty="0">
              <a:solidFill>
                <a:srgbClr val="005086"/>
              </a:solidFill>
            </a:endParaRPr>
          </a:p>
          <a:p>
            <a:endParaRPr lang="fr-FR" sz="1200" b="1" dirty="0">
              <a:solidFill>
                <a:srgbClr val="FF7F4D"/>
              </a:solidFill>
            </a:endParaRPr>
          </a:p>
          <a:p>
            <a:endParaRPr lang="fr-FR" sz="1200" b="1" dirty="0">
              <a:solidFill>
                <a:srgbClr val="FF7F4D"/>
              </a:solidFill>
            </a:endParaRPr>
          </a:p>
          <a:p>
            <a:r>
              <a:rPr lang="fr-FR" sz="1200" b="1" dirty="0">
                <a:solidFill>
                  <a:srgbClr val="FF7F4D"/>
                </a:solidFill>
              </a:rPr>
              <a:t>NC</a:t>
            </a:r>
          </a:p>
        </p:txBody>
      </p:sp>
      <p:sp>
        <p:nvSpPr>
          <p:cNvPr id="50" name="TextBox 12">
            <a:extLst>
              <a:ext uri="{FF2B5EF4-FFF2-40B4-BE49-F238E27FC236}">
                <a16:creationId xmlns:a16="http://schemas.microsoft.com/office/drawing/2014/main" xmlns="" id="{78EEA925-3407-4CEB-2D41-B0E29D48C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195" y="4373383"/>
            <a:ext cx="2262930" cy="245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altLang="en-US" sz="105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Mois</a:t>
            </a:r>
            <a:r>
              <a:rPr kumimoji="0" lang="en-US" alt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 </a:t>
            </a:r>
            <a:r>
              <a:rPr kumimoji="0" lang="en-US" altLang="en-US" sz="105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depuis</a:t>
            </a:r>
            <a:r>
              <a:rPr kumimoji="0" lang="en-US" altLang="en-US" sz="105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 la </a:t>
            </a:r>
            <a:r>
              <a:rPr kumimoji="0" lang="en-US" altLang="en-US" sz="1050" b="1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randomisation</a:t>
            </a:r>
            <a:endParaRPr kumimoji="0" lang="en-US" altLang="en-US" sz="105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1" name="TextBox 12">
            <a:extLst>
              <a:ext uri="{FF2B5EF4-FFF2-40B4-BE49-F238E27FC236}">
                <a16:creationId xmlns:a16="http://schemas.microsoft.com/office/drawing/2014/main" xmlns="" id="{78EEA925-3407-4CEB-2D41-B0E29D48CBD0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154506" y="3068180"/>
            <a:ext cx="2786966" cy="2640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lvl="0" algn="ctr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None/>
              <a:defRPr/>
            </a:pPr>
            <a:r>
              <a:rPr lang="en-US" altLang="en-US" sz="1050" b="1" kern="0" dirty="0" err="1">
                <a:solidFill>
                  <a:srgbClr val="000000"/>
                </a:solidFill>
                <a:latin typeface="Century Gothic" panose="020F0302020204030204"/>
              </a:rPr>
              <a:t>Probabilité</a:t>
            </a:r>
            <a:r>
              <a:rPr lang="en-US" altLang="en-US" sz="1050" b="1" kern="0" dirty="0">
                <a:solidFill>
                  <a:srgbClr val="000000"/>
                </a:solidFill>
                <a:latin typeface="Century Gothic" panose="020F0302020204030204"/>
              </a:rPr>
              <a:t> de </a:t>
            </a:r>
            <a:r>
              <a:rPr lang="en-US" altLang="en-US" sz="1050" b="1" kern="0" dirty="0" err="1">
                <a:solidFill>
                  <a:srgbClr val="000000"/>
                </a:solidFill>
                <a:latin typeface="Century Gothic" panose="020F0302020204030204"/>
              </a:rPr>
              <a:t>survie</a:t>
            </a:r>
            <a:r>
              <a:rPr lang="en-US" altLang="en-US" sz="1050" b="1" kern="0" dirty="0">
                <a:solidFill>
                  <a:srgbClr val="000000"/>
                </a:solidFill>
                <a:latin typeface="Century Gothic" panose="020F0302020204030204"/>
              </a:rPr>
              <a:t> </a:t>
            </a:r>
            <a:r>
              <a:rPr lang="en-US" altLang="en-US" sz="1050" b="1" kern="0" dirty="0" err="1">
                <a:solidFill>
                  <a:srgbClr val="000000"/>
                </a:solidFill>
                <a:latin typeface="Century Gothic" panose="020F0302020204030204"/>
              </a:rPr>
              <a:t>globale</a:t>
            </a:r>
            <a:endParaRPr kumimoji="0" lang="en-US" altLang="en-US" sz="105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4" name="Forme libre 3"/>
          <p:cNvSpPr/>
          <p:nvPr/>
        </p:nvSpPr>
        <p:spPr>
          <a:xfrm>
            <a:off x="2164080" y="2339340"/>
            <a:ext cx="3718560" cy="1531620"/>
          </a:xfrm>
          <a:custGeom>
            <a:avLst/>
            <a:gdLst>
              <a:gd name="connsiteX0" fmla="*/ 3718560 w 3718560"/>
              <a:gd name="connsiteY0" fmla="*/ 1531620 h 1531620"/>
              <a:gd name="connsiteX1" fmla="*/ 2194560 w 3718560"/>
              <a:gd name="connsiteY1" fmla="*/ 1531620 h 1531620"/>
              <a:gd name="connsiteX2" fmla="*/ 2202180 w 3718560"/>
              <a:gd name="connsiteY2" fmla="*/ 1409700 h 1531620"/>
              <a:gd name="connsiteX3" fmla="*/ 1760220 w 3718560"/>
              <a:gd name="connsiteY3" fmla="*/ 1409700 h 1531620"/>
              <a:gd name="connsiteX4" fmla="*/ 1752600 w 3718560"/>
              <a:gd name="connsiteY4" fmla="*/ 1356360 h 1531620"/>
              <a:gd name="connsiteX5" fmla="*/ 1577340 w 3718560"/>
              <a:gd name="connsiteY5" fmla="*/ 1356360 h 1531620"/>
              <a:gd name="connsiteX6" fmla="*/ 1592580 w 3718560"/>
              <a:gd name="connsiteY6" fmla="*/ 1280160 h 1531620"/>
              <a:gd name="connsiteX7" fmla="*/ 1447800 w 3718560"/>
              <a:gd name="connsiteY7" fmla="*/ 1280160 h 1531620"/>
              <a:gd name="connsiteX8" fmla="*/ 1432560 w 3718560"/>
              <a:gd name="connsiteY8" fmla="*/ 1203960 h 1531620"/>
              <a:gd name="connsiteX9" fmla="*/ 1424940 w 3718560"/>
              <a:gd name="connsiteY9" fmla="*/ 1211580 h 1531620"/>
              <a:gd name="connsiteX10" fmla="*/ 1409700 w 3718560"/>
              <a:gd name="connsiteY10" fmla="*/ 1150620 h 1531620"/>
              <a:gd name="connsiteX11" fmla="*/ 1287780 w 3718560"/>
              <a:gd name="connsiteY11" fmla="*/ 1150620 h 1531620"/>
              <a:gd name="connsiteX12" fmla="*/ 1295400 w 3718560"/>
              <a:gd name="connsiteY12" fmla="*/ 1082040 h 1531620"/>
              <a:gd name="connsiteX13" fmla="*/ 1249680 w 3718560"/>
              <a:gd name="connsiteY13" fmla="*/ 1082040 h 1531620"/>
              <a:gd name="connsiteX14" fmla="*/ 1257300 w 3718560"/>
              <a:gd name="connsiteY14" fmla="*/ 1013460 h 1531620"/>
              <a:gd name="connsiteX15" fmla="*/ 1211580 w 3718560"/>
              <a:gd name="connsiteY15" fmla="*/ 1005840 h 1531620"/>
              <a:gd name="connsiteX16" fmla="*/ 1211580 w 3718560"/>
              <a:gd name="connsiteY16" fmla="*/ 944880 h 1531620"/>
              <a:gd name="connsiteX17" fmla="*/ 982980 w 3718560"/>
              <a:gd name="connsiteY17" fmla="*/ 944880 h 1531620"/>
              <a:gd name="connsiteX18" fmla="*/ 998220 w 3718560"/>
              <a:gd name="connsiteY18" fmla="*/ 876300 h 1531620"/>
              <a:gd name="connsiteX19" fmla="*/ 960120 w 3718560"/>
              <a:gd name="connsiteY19" fmla="*/ 876300 h 1531620"/>
              <a:gd name="connsiteX20" fmla="*/ 975360 w 3718560"/>
              <a:gd name="connsiteY20" fmla="*/ 807720 h 1531620"/>
              <a:gd name="connsiteX21" fmla="*/ 914400 w 3718560"/>
              <a:gd name="connsiteY21" fmla="*/ 815340 h 1531620"/>
              <a:gd name="connsiteX22" fmla="*/ 914400 w 3718560"/>
              <a:gd name="connsiteY22" fmla="*/ 670560 h 1531620"/>
              <a:gd name="connsiteX23" fmla="*/ 845820 w 3718560"/>
              <a:gd name="connsiteY23" fmla="*/ 678180 h 1531620"/>
              <a:gd name="connsiteX24" fmla="*/ 838200 w 3718560"/>
              <a:gd name="connsiteY24" fmla="*/ 594360 h 1531620"/>
              <a:gd name="connsiteX25" fmla="*/ 746760 w 3718560"/>
              <a:gd name="connsiteY25" fmla="*/ 601980 h 1531620"/>
              <a:gd name="connsiteX26" fmla="*/ 739140 w 3718560"/>
              <a:gd name="connsiteY26" fmla="*/ 533400 h 1531620"/>
              <a:gd name="connsiteX27" fmla="*/ 723900 w 3718560"/>
              <a:gd name="connsiteY27" fmla="*/ 495300 h 1531620"/>
              <a:gd name="connsiteX28" fmla="*/ 731520 w 3718560"/>
              <a:gd name="connsiteY28" fmla="*/ 464820 h 1531620"/>
              <a:gd name="connsiteX29" fmla="*/ 693420 w 3718560"/>
              <a:gd name="connsiteY29" fmla="*/ 472440 h 1531620"/>
              <a:gd name="connsiteX30" fmla="*/ 693420 w 3718560"/>
              <a:gd name="connsiteY30" fmla="*/ 403860 h 1531620"/>
              <a:gd name="connsiteX31" fmla="*/ 525780 w 3718560"/>
              <a:gd name="connsiteY31" fmla="*/ 411480 h 1531620"/>
              <a:gd name="connsiteX32" fmla="*/ 502920 w 3718560"/>
              <a:gd name="connsiteY32" fmla="*/ 213360 h 1531620"/>
              <a:gd name="connsiteX33" fmla="*/ 396240 w 3718560"/>
              <a:gd name="connsiteY33" fmla="*/ 205740 h 1531620"/>
              <a:gd name="connsiteX34" fmla="*/ 396240 w 3718560"/>
              <a:gd name="connsiteY34" fmla="*/ 114300 h 1531620"/>
              <a:gd name="connsiteX35" fmla="*/ 358140 w 3718560"/>
              <a:gd name="connsiteY35" fmla="*/ 114300 h 1531620"/>
              <a:gd name="connsiteX36" fmla="*/ 350520 w 3718560"/>
              <a:gd name="connsiteY36" fmla="*/ 76200 h 1531620"/>
              <a:gd name="connsiteX37" fmla="*/ 251460 w 3718560"/>
              <a:gd name="connsiteY37" fmla="*/ 68580 h 1531620"/>
              <a:gd name="connsiteX38" fmla="*/ 228600 w 3718560"/>
              <a:gd name="connsiteY38" fmla="*/ 15240 h 1531620"/>
              <a:gd name="connsiteX39" fmla="*/ 0 w 3718560"/>
              <a:gd name="connsiteY39" fmla="*/ 0 h 1531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718560" h="1531620">
                <a:moveTo>
                  <a:pt x="3718560" y="1531620"/>
                </a:moveTo>
                <a:lnTo>
                  <a:pt x="2194560" y="1531620"/>
                </a:lnTo>
                <a:lnTo>
                  <a:pt x="2202180" y="1409700"/>
                </a:lnTo>
                <a:lnTo>
                  <a:pt x="1760220" y="1409700"/>
                </a:lnTo>
                <a:lnTo>
                  <a:pt x="1752600" y="1356360"/>
                </a:lnTo>
                <a:lnTo>
                  <a:pt x="1577340" y="1356360"/>
                </a:lnTo>
                <a:lnTo>
                  <a:pt x="1592580" y="1280160"/>
                </a:lnTo>
                <a:lnTo>
                  <a:pt x="1447800" y="1280160"/>
                </a:lnTo>
                <a:lnTo>
                  <a:pt x="1432560" y="1203960"/>
                </a:lnTo>
                <a:lnTo>
                  <a:pt x="1424940" y="1211580"/>
                </a:lnTo>
                <a:lnTo>
                  <a:pt x="1409700" y="1150620"/>
                </a:lnTo>
                <a:lnTo>
                  <a:pt x="1287780" y="1150620"/>
                </a:lnTo>
                <a:lnTo>
                  <a:pt x="1295400" y="1082040"/>
                </a:lnTo>
                <a:lnTo>
                  <a:pt x="1249680" y="1082040"/>
                </a:lnTo>
                <a:lnTo>
                  <a:pt x="1257300" y="1013460"/>
                </a:lnTo>
                <a:lnTo>
                  <a:pt x="1211580" y="1005840"/>
                </a:lnTo>
                <a:lnTo>
                  <a:pt x="1211580" y="944880"/>
                </a:lnTo>
                <a:lnTo>
                  <a:pt x="982980" y="944880"/>
                </a:lnTo>
                <a:lnTo>
                  <a:pt x="998220" y="876300"/>
                </a:lnTo>
                <a:lnTo>
                  <a:pt x="960120" y="876300"/>
                </a:lnTo>
                <a:lnTo>
                  <a:pt x="975360" y="807720"/>
                </a:lnTo>
                <a:lnTo>
                  <a:pt x="914400" y="815340"/>
                </a:lnTo>
                <a:lnTo>
                  <a:pt x="914400" y="670560"/>
                </a:lnTo>
                <a:lnTo>
                  <a:pt x="845820" y="678180"/>
                </a:lnTo>
                <a:lnTo>
                  <a:pt x="838200" y="594360"/>
                </a:lnTo>
                <a:lnTo>
                  <a:pt x="746760" y="601980"/>
                </a:lnTo>
                <a:lnTo>
                  <a:pt x="739140" y="533400"/>
                </a:lnTo>
                <a:lnTo>
                  <a:pt x="723900" y="495300"/>
                </a:lnTo>
                <a:lnTo>
                  <a:pt x="731520" y="464820"/>
                </a:lnTo>
                <a:lnTo>
                  <a:pt x="693420" y="472440"/>
                </a:lnTo>
                <a:lnTo>
                  <a:pt x="693420" y="403860"/>
                </a:lnTo>
                <a:lnTo>
                  <a:pt x="525780" y="411480"/>
                </a:lnTo>
                <a:lnTo>
                  <a:pt x="502920" y="213360"/>
                </a:lnTo>
                <a:lnTo>
                  <a:pt x="396240" y="205740"/>
                </a:lnTo>
                <a:lnTo>
                  <a:pt x="396240" y="114300"/>
                </a:lnTo>
                <a:lnTo>
                  <a:pt x="358140" y="114300"/>
                </a:lnTo>
                <a:lnTo>
                  <a:pt x="350520" y="76200"/>
                </a:lnTo>
                <a:lnTo>
                  <a:pt x="251460" y="68580"/>
                </a:lnTo>
                <a:lnTo>
                  <a:pt x="228600" y="1524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3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4097890" y="3710912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4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5844510" y="3831362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5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5736267" y="3839329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6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2149148" y="2315677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7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3900734" y="3722159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Forme libre 5"/>
          <p:cNvSpPr/>
          <p:nvPr/>
        </p:nvSpPr>
        <p:spPr>
          <a:xfrm>
            <a:off x="2148840" y="2346960"/>
            <a:ext cx="3947160" cy="1417320"/>
          </a:xfrm>
          <a:custGeom>
            <a:avLst/>
            <a:gdLst>
              <a:gd name="connsiteX0" fmla="*/ 3947160 w 3947160"/>
              <a:gd name="connsiteY0" fmla="*/ 1417320 h 1417320"/>
              <a:gd name="connsiteX1" fmla="*/ 3672840 w 3947160"/>
              <a:gd name="connsiteY1" fmla="*/ 1409700 h 1417320"/>
              <a:gd name="connsiteX2" fmla="*/ 3688080 w 3947160"/>
              <a:gd name="connsiteY2" fmla="*/ 1257300 h 1417320"/>
              <a:gd name="connsiteX3" fmla="*/ 3154680 w 3947160"/>
              <a:gd name="connsiteY3" fmla="*/ 1249680 h 1417320"/>
              <a:gd name="connsiteX4" fmla="*/ 3154680 w 3947160"/>
              <a:gd name="connsiteY4" fmla="*/ 1234440 h 1417320"/>
              <a:gd name="connsiteX5" fmla="*/ 3017520 w 3947160"/>
              <a:gd name="connsiteY5" fmla="*/ 1226820 h 1417320"/>
              <a:gd name="connsiteX6" fmla="*/ 3009900 w 3947160"/>
              <a:gd name="connsiteY6" fmla="*/ 1196340 h 1417320"/>
              <a:gd name="connsiteX7" fmla="*/ 2811780 w 3947160"/>
              <a:gd name="connsiteY7" fmla="*/ 1188720 h 1417320"/>
              <a:gd name="connsiteX8" fmla="*/ 2804160 w 3947160"/>
              <a:gd name="connsiteY8" fmla="*/ 1188720 h 1417320"/>
              <a:gd name="connsiteX9" fmla="*/ 2781300 w 3947160"/>
              <a:gd name="connsiteY9" fmla="*/ 1158240 h 1417320"/>
              <a:gd name="connsiteX10" fmla="*/ 2720340 w 3947160"/>
              <a:gd name="connsiteY10" fmla="*/ 1158240 h 1417320"/>
              <a:gd name="connsiteX11" fmla="*/ 2720340 w 3947160"/>
              <a:gd name="connsiteY11" fmla="*/ 1127760 h 1417320"/>
              <a:gd name="connsiteX12" fmla="*/ 2529840 w 3947160"/>
              <a:gd name="connsiteY12" fmla="*/ 1135380 h 1417320"/>
              <a:gd name="connsiteX13" fmla="*/ 2522220 w 3947160"/>
              <a:gd name="connsiteY13" fmla="*/ 1112520 h 1417320"/>
              <a:gd name="connsiteX14" fmla="*/ 2446020 w 3947160"/>
              <a:gd name="connsiteY14" fmla="*/ 1104900 h 1417320"/>
              <a:gd name="connsiteX15" fmla="*/ 2430780 w 3947160"/>
              <a:gd name="connsiteY15" fmla="*/ 1066800 h 1417320"/>
              <a:gd name="connsiteX16" fmla="*/ 2400300 w 3947160"/>
              <a:gd name="connsiteY16" fmla="*/ 1059180 h 1417320"/>
              <a:gd name="connsiteX17" fmla="*/ 2385060 w 3947160"/>
              <a:gd name="connsiteY17" fmla="*/ 1028700 h 1417320"/>
              <a:gd name="connsiteX18" fmla="*/ 1874520 w 3947160"/>
              <a:gd name="connsiteY18" fmla="*/ 1028700 h 1417320"/>
              <a:gd name="connsiteX19" fmla="*/ 1844040 w 3947160"/>
              <a:gd name="connsiteY19" fmla="*/ 975360 h 1417320"/>
              <a:gd name="connsiteX20" fmla="*/ 1767840 w 3947160"/>
              <a:gd name="connsiteY20" fmla="*/ 937260 h 1417320"/>
              <a:gd name="connsiteX21" fmla="*/ 1752600 w 3947160"/>
              <a:gd name="connsiteY21" fmla="*/ 906780 h 1417320"/>
              <a:gd name="connsiteX22" fmla="*/ 1508760 w 3947160"/>
              <a:gd name="connsiteY22" fmla="*/ 906780 h 1417320"/>
              <a:gd name="connsiteX23" fmla="*/ 1508760 w 3947160"/>
              <a:gd name="connsiteY23" fmla="*/ 861060 h 1417320"/>
              <a:gd name="connsiteX24" fmla="*/ 1478280 w 3947160"/>
              <a:gd name="connsiteY24" fmla="*/ 830580 h 1417320"/>
              <a:gd name="connsiteX25" fmla="*/ 1424940 w 3947160"/>
              <a:gd name="connsiteY25" fmla="*/ 762000 h 1417320"/>
              <a:gd name="connsiteX26" fmla="*/ 1341120 w 3947160"/>
              <a:gd name="connsiteY26" fmla="*/ 769620 h 1417320"/>
              <a:gd name="connsiteX27" fmla="*/ 1318260 w 3947160"/>
              <a:gd name="connsiteY27" fmla="*/ 708660 h 1417320"/>
              <a:gd name="connsiteX28" fmla="*/ 1303020 w 3947160"/>
              <a:gd name="connsiteY28" fmla="*/ 655320 h 1417320"/>
              <a:gd name="connsiteX29" fmla="*/ 1203960 w 3947160"/>
              <a:gd name="connsiteY29" fmla="*/ 655320 h 1417320"/>
              <a:gd name="connsiteX30" fmla="*/ 1158240 w 3947160"/>
              <a:gd name="connsiteY30" fmla="*/ 586740 h 1417320"/>
              <a:gd name="connsiteX31" fmla="*/ 1120140 w 3947160"/>
              <a:gd name="connsiteY31" fmla="*/ 594360 h 1417320"/>
              <a:gd name="connsiteX32" fmla="*/ 1104900 w 3947160"/>
              <a:gd name="connsiteY32" fmla="*/ 541020 h 1417320"/>
              <a:gd name="connsiteX33" fmla="*/ 1028700 w 3947160"/>
              <a:gd name="connsiteY33" fmla="*/ 510540 h 1417320"/>
              <a:gd name="connsiteX34" fmla="*/ 937260 w 3947160"/>
              <a:gd name="connsiteY34" fmla="*/ 464820 h 1417320"/>
              <a:gd name="connsiteX35" fmla="*/ 906780 w 3947160"/>
              <a:gd name="connsiteY35" fmla="*/ 464820 h 1417320"/>
              <a:gd name="connsiteX36" fmla="*/ 891540 w 3947160"/>
              <a:gd name="connsiteY36" fmla="*/ 411480 h 1417320"/>
              <a:gd name="connsiteX37" fmla="*/ 800100 w 3947160"/>
              <a:gd name="connsiteY37" fmla="*/ 426720 h 1417320"/>
              <a:gd name="connsiteX38" fmla="*/ 792480 w 3947160"/>
              <a:gd name="connsiteY38" fmla="*/ 342900 h 1417320"/>
              <a:gd name="connsiteX39" fmla="*/ 723900 w 3947160"/>
              <a:gd name="connsiteY39" fmla="*/ 342900 h 1417320"/>
              <a:gd name="connsiteX40" fmla="*/ 731520 w 3947160"/>
              <a:gd name="connsiteY40" fmla="*/ 259080 h 1417320"/>
              <a:gd name="connsiteX41" fmla="*/ 662940 w 3947160"/>
              <a:gd name="connsiteY41" fmla="*/ 266700 h 1417320"/>
              <a:gd name="connsiteX42" fmla="*/ 632460 w 3947160"/>
              <a:gd name="connsiteY42" fmla="*/ 220980 h 1417320"/>
              <a:gd name="connsiteX43" fmla="*/ 563880 w 3947160"/>
              <a:gd name="connsiteY43" fmla="*/ 137160 h 1417320"/>
              <a:gd name="connsiteX44" fmla="*/ 533400 w 3947160"/>
              <a:gd name="connsiteY44" fmla="*/ 144780 h 1417320"/>
              <a:gd name="connsiteX45" fmla="*/ 502920 w 3947160"/>
              <a:gd name="connsiteY45" fmla="*/ 99060 h 1417320"/>
              <a:gd name="connsiteX46" fmla="*/ 358140 w 3947160"/>
              <a:gd name="connsiteY46" fmla="*/ 106680 h 1417320"/>
              <a:gd name="connsiteX47" fmla="*/ 304800 w 3947160"/>
              <a:gd name="connsiteY47" fmla="*/ 60960 h 1417320"/>
              <a:gd name="connsiteX48" fmla="*/ 236220 w 3947160"/>
              <a:gd name="connsiteY48" fmla="*/ 53340 h 1417320"/>
              <a:gd name="connsiteX49" fmla="*/ 228600 w 3947160"/>
              <a:gd name="connsiteY49" fmla="*/ 7620 h 1417320"/>
              <a:gd name="connsiteX50" fmla="*/ 0 w 3947160"/>
              <a:gd name="connsiteY50" fmla="*/ 0 h 141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947160" h="1417320">
                <a:moveTo>
                  <a:pt x="3947160" y="1417320"/>
                </a:moveTo>
                <a:lnTo>
                  <a:pt x="3672840" y="1409700"/>
                </a:lnTo>
                <a:lnTo>
                  <a:pt x="3688080" y="1257300"/>
                </a:lnTo>
                <a:lnTo>
                  <a:pt x="3154680" y="1249680"/>
                </a:lnTo>
                <a:lnTo>
                  <a:pt x="3154680" y="1234440"/>
                </a:lnTo>
                <a:lnTo>
                  <a:pt x="3017520" y="1226820"/>
                </a:lnTo>
                <a:lnTo>
                  <a:pt x="3009900" y="1196340"/>
                </a:lnTo>
                <a:lnTo>
                  <a:pt x="2811780" y="1188720"/>
                </a:lnTo>
                <a:lnTo>
                  <a:pt x="2804160" y="1188720"/>
                </a:lnTo>
                <a:lnTo>
                  <a:pt x="2781300" y="1158240"/>
                </a:lnTo>
                <a:lnTo>
                  <a:pt x="2720340" y="1158240"/>
                </a:lnTo>
                <a:lnTo>
                  <a:pt x="2720340" y="1127760"/>
                </a:lnTo>
                <a:lnTo>
                  <a:pt x="2529840" y="1135380"/>
                </a:lnTo>
                <a:lnTo>
                  <a:pt x="2522220" y="1112520"/>
                </a:lnTo>
                <a:lnTo>
                  <a:pt x="2446020" y="1104900"/>
                </a:lnTo>
                <a:lnTo>
                  <a:pt x="2430780" y="1066800"/>
                </a:lnTo>
                <a:lnTo>
                  <a:pt x="2400300" y="1059180"/>
                </a:lnTo>
                <a:lnTo>
                  <a:pt x="2385060" y="1028700"/>
                </a:lnTo>
                <a:lnTo>
                  <a:pt x="1874520" y="1028700"/>
                </a:lnTo>
                <a:lnTo>
                  <a:pt x="1844040" y="975360"/>
                </a:lnTo>
                <a:lnTo>
                  <a:pt x="1767840" y="937260"/>
                </a:lnTo>
                <a:lnTo>
                  <a:pt x="1752600" y="906780"/>
                </a:lnTo>
                <a:lnTo>
                  <a:pt x="1508760" y="906780"/>
                </a:lnTo>
                <a:lnTo>
                  <a:pt x="1508760" y="861060"/>
                </a:lnTo>
                <a:lnTo>
                  <a:pt x="1478280" y="830580"/>
                </a:lnTo>
                <a:lnTo>
                  <a:pt x="1424940" y="762000"/>
                </a:lnTo>
                <a:lnTo>
                  <a:pt x="1341120" y="769620"/>
                </a:lnTo>
                <a:lnTo>
                  <a:pt x="1318260" y="708660"/>
                </a:lnTo>
                <a:lnTo>
                  <a:pt x="1303020" y="655320"/>
                </a:lnTo>
                <a:lnTo>
                  <a:pt x="1203960" y="655320"/>
                </a:lnTo>
                <a:lnTo>
                  <a:pt x="1158240" y="586740"/>
                </a:lnTo>
                <a:lnTo>
                  <a:pt x="1120140" y="594360"/>
                </a:lnTo>
                <a:lnTo>
                  <a:pt x="1104900" y="541020"/>
                </a:lnTo>
                <a:lnTo>
                  <a:pt x="1028700" y="510540"/>
                </a:lnTo>
                <a:lnTo>
                  <a:pt x="937260" y="464820"/>
                </a:lnTo>
                <a:lnTo>
                  <a:pt x="906780" y="464820"/>
                </a:lnTo>
                <a:lnTo>
                  <a:pt x="891540" y="411480"/>
                </a:lnTo>
                <a:lnTo>
                  <a:pt x="800100" y="426720"/>
                </a:lnTo>
                <a:lnTo>
                  <a:pt x="792480" y="342900"/>
                </a:lnTo>
                <a:lnTo>
                  <a:pt x="723900" y="342900"/>
                </a:lnTo>
                <a:lnTo>
                  <a:pt x="731520" y="259080"/>
                </a:lnTo>
                <a:lnTo>
                  <a:pt x="662940" y="266700"/>
                </a:lnTo>
                <a:lnTo>
                  <a:pt x="632460" y="220980"/>
                </a:lnTo>
                <a:lnTo>
                  <a:pt x="563880" y="137160"/>
                </a:lnTo>
                <a:lnTo>
                  <a:pt x="533400" y="144780"/>
                </a:lnTo>
                <a:lnTo>
                  <a:pt x="502920" y="99060"/>
                </a:lnTo>
                <a:lnTo>
                  <a:pt x="358140" y="106680"/>
                </a:lnTo>
                <a:lnTo>
                  <a:pt x="304800" y="60960"/>
                </a:lnTo>
                <a:lnTo>
                  <a:pt x="236220" y="53340"/>
                </a:lnTo>
                <a:lnTo>
                  <a:pt x="228600" y="762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508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5672727" y="3560320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9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5558367" y="3553341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0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5362318" y="3560320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1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3453509" y="3073010"/>
            <a:ext cx="49893" cy="45719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cxnSp>
        <p:nvCxnSpPr>
          <p:cNvPr id="62" name="Connecteur droit 61"/>
          <p:cNvCxnSpPr/>
          <p:nvPr/>
        </p:nvCxnSpPr>
        <p:spPr>
          <a:xfrm flipV="1">
            <a:off x="5310338" y="3248746"/>
            <a:ext cx="0" cy="88497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Connecteur droit 7"/>
          <p:cNvCxnSpPr/>
          <p:nvPr/>
        </p:nvCxnSpPr>
        <p:spPr>
          <a:xfrm flipV="1">
            <a:off x="3726180" y="3262122"/>
            <a:ext cx="0" cy="858221"/>
          </a:xfrm>
          <a:prstGeom prst="line">
            <a:avLst/>
          </a:prstGeom>
          <a:ln>
            <a:solidFill>
              <a:srgbClr val="3A3839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7" name="Graphique 66"/>
          <p:cNvGraphicFramePr/>
          <p:nvPr/>
        </p:nvGraphicFramePr>
        <p:xfrm>
          <a:off x="7105835" y="2288416"/>
          <a:ext cx="4525847" cy="21570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8" name="Tableau 67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/>
        </p:nvGraphicFramePr>
        <p:xfrm>
          <a:off x="7325047" y="4455858"/>
          <a:ext cx="4330056" cy="6867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9954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239954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228706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228706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228706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174590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174590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174590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174590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174590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</a:tblGrid>
              <a:tr h="277339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Nb</a:t>
                      </a:r>
                      <a:r>
                        <a:rPr lang="fr-FR" sz="10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fr-FR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472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146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142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134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102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70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41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32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005086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04729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55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51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45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31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69" name="Table 171">
            <a:extLst>
              <a:ext uri="{FF2B5EF4-FFF2-40B4-BE49-F238E27FC236}">
                <a16:creationId xmlns:a16="http://schemas.microsoft.com/office/drawing/2014/main" xmlns="" id="{47E4C012-7CDD-502B-ECEB-EC349204FA6B}"/>
              </a:ext>
            </a:extLst>
          </p:cNvPr>
          <p:cNvGraphicFramePr>
            <a:graphicFrameLocks noGrp="1"/>
          </p:cNvGraphicFramePr>
          <p:nvPr/>
        </p:nvGraphicFramePr>
        <p:xfrm>
          <a:off x="8905637" y="1845990"/>
          <a:ext cx="2665793" cy="1259446"/>
        </p:xfrm>
        <a:graphic>
          <a:graphicData uri="http://schemas.openxmlformats.org/drawingml/2006/table">
            <a:tbl>
              <a:tblPr firstRow="1" bandRow="1"/>
              <a:tblGrid>
                <a:gridCol w="135039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8180">
                  <a:extLst>
                    <a:ext uri="{9D8B030D-6E8A-4147-A177-3AD203B41FA5}">
                      <a16:colId xmlns:a16="http://schemas.microsoft.com/office/drawing/2014/main" xmlns="" val="1212237462"/>
                    </a:ext>
                  </a:extLst>
                </a:gridCol>
                <a:gridCol w="63722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18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endParaRPr lang="en-US" sz="800" b="1" dirty="0">
                        <a:solidFill>
                          <a:schemeClr val="tx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dirty="0" err="1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Olaparib</a:t>
                      </a:r>
                      <a:endParaRPr lang="en-US" sz="800" b="1" i="0" dirty="0">
                        <a:solidFill>
                          <a:schemeClr val="bg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6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300mg</a:t>
                      </a:r>
                      <a:r>
                        <a:rPr lang="en-US" sz="600" b="1" i="0" baseline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 bid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baseline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N=146</a:t>
                      </a:r>
                      <a:endParaRPr lang="en-US" sz="800" b="1" i="0" dirty="0">
                        <a:solidFill>
                          <a:schemeClr val="bg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TPC</a:t>
                      </a:r>
                    </a:p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1" i="0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N=69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Median OS (</a:t>
                      </a:r>
                      <a:r>
                        <a:rPr lang="en-US" sz="800" b="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mois</a:t>
                      </a: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)</a:t>
                      </a:r>
                      <a:r>
                        <a:rPr lang="en-US" sz="800" b="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 </a:t>
                      </a:r>
                      <a:endParaRPr lang="en-US" sz="800" b="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18,8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17,2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HR (95%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1,05 (0,76-1,47)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050" b="0" kern="120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% de </a:t>
                      </a:r>
                      <a:r>
                        <a:rPr lang="en-US" sz="8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décés</a:t>
                      </a:r>
                      <a:endParaRPr lang="en-US" sz="800" b="0" kern="1200" dirty="0">
                        <a:solidFill>
                          <a:schemeClr val="accent6">
                            <a:lumMod val="50000"/>
                          </a:schemeClr>
                        </a:solidFill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117 (80,1)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51 (73,9)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0540">
                <a:tc>
                  <a:txBody>
                    <a:bodyPr/>
                    <a:lstStyle/>
                    <a:p>
                      <a:pPr algn="l"/>
                      <a:r>
                        <a:rPr lang="en-US" sz="8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médiane</a:t>
                      </a: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du </a:t>
                      </a:r>
                      <a:r>
                        <a:rPr lang="en-US" sz="8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suivi</a:t>
                      </a:r>
                      <a:r>
                        <a:rPr lang="en-US" sz="800" b="0" kern="12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(</a:t>
                      </a:r>
                      <a:r>
                        <a:rPr lang="en-US" sz="800" b="0" kern="12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mois</a:t>
                      </a: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17,4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800" b="0" kern="1200" dirty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16,8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cxnSp>
        <p:nvCxnSpPr>
          <p:cNvPr id="70" name="Connecteur droit 69"/>
          <p:cNvCxnSpPr/>
          <p:nvPr/>
        </p:nvCxnSpPr>
        <p:spPr>
          <a:xfrm flipH="1" flipV="1">
            <a:off x="8309941" y="2246127"/>
            <a:ext cx="10428" cy="1871074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70"/>
          <p:cNvCxnSpPr/>
          <p:nvPr/>
        </p:nvCxnSpPr>
        <p:spPr>
          <a:xfrm flipV="1">
            <a:off x="9909483" y="3294052"/>
            <a:ext cx="0" cy="84711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71"/>
          <p:cNvCxnSpPr/>
          <p:nvPr/>
        </p:nvCxnSpPr>
        <p:spPr>
          <a:xfrm flipV="1">
            <a:off x="11487481" y="3294052"/>
            <a:ext cx="0" cy="88497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ZoneTexte 72"/>
          <p:cNvSpPr txBox="1"/>
          <p:nvPr/>
        </p:nvSpPr>
        <p:spPr>
          <a:xfrm>
            <a:off x="7724673" y="2826872"/>
            <a:ext cx="7289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71,4%</a:t>
            </a:r>
          </a:p>
          <a:p>
            <a:r>
              <a:rPr lang="fr-FR" sz="1200" b="1" dirty="0">
                <a:solidFill>
                  <a:srgbClr val="FF7F4D"/>
                </a:solidFill>
              </a:rPr>
              <a:t>70,8%</a:t>
            </a:r>
          </a:p>
        </p:txBody>
      </p:sp>
      <p:sp>
        <p:nvSpPr>
          <p:cNvPr id="74" name="ZoneTexte 73"/>
          <p:cNvSpPr txBox="1"/>
          <p:nvPr/>
        </p:nvSpPr>
        <p:spPr>
          <a:xfrm>
            <a:off x="8505017" y="3463972"/>
            <a:ext cx="7289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44,1%</a:t>
            </a:r>
          </a:p>
          <a:p>
            <a:r>
              <a:rPr lang="fr-FR" sz="1200" b="1" dirty="0">
                <a:solidFill>
                  <a:srgbClr val="FF7F4D"/>
                </a:solidFill>
              </a:rPr>
              <a:t>35,2%</a:t>
            </a:r>
          </a:p>
        </p:txBody>
      </p:sp>
      <p:sp>
        <p:nvSpPr>
          <p:cNvPr id="75" name="ZoneTexte 74"/>
          <p:cNvSpPr txBox="1"/>
          <p:nvPr/>
        </p:nvSpPr>
        <p:spPr>
          <a:xfrm>
            <a:off x="9371432" y="3332530"/>
            <a:ext cx="72897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24,7%</a:t>
            </a:r>
          </a:p>
          <a:p>
            <a:endParaRPr lang="fr-FR" sz="1400" b="1" dirty="0">
              <a:solidFill>
                <a:srgbClr val="005086"/>
              </a:solidFill>
            </a:endParaRPr>
          </a:p>
          <a:p>
            <a:r>
              <a:rPr lang="fr-FR" sz="1200" b="1" dirty="0">
                <a:solidFill>
                  <a:srgbClr val="FF7F4D"/>
                </a:solidFill>
              </a:rPr>
              <a:t>22,4%</a:t>
            </a:r>
          </a:p>
        </p:txBody>
      </p:sp>
      <p:sp>
        <p:nvSpPr>
          <p:cNvPr id="76" name="ZoneTexte 75"/>
          <p:cNvSpPr txBox="1"/>
          <p:nvPr/>
        </p:nvSpPr>
        <p:spPr>
          <a:xfrm>
            <a:off x="10128611" y="3488540"/>
            <a:ext cx="72897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16,1%</a:t>
            </a:r>
          </a:p>
          <a:p>
            <a:endParaRPr lang="fr-FR" sz="1400" b="1" dirty="0">
              <a:solidFill>
                <a:srgbClr val="005086"/>
              </a:solidFill>
            </a:endParaRPr>
          </a:p>
          <a:p>
            <a:r>
              <a:rPr lang="fr-FR" sz="1200" b="1" dirty="0">
                <a:solidFill>
                  <a:srgbClr val="FF7F4D"/>
                </a:solidFill>
              </a:rPr>
              <a:t>15,8%</a:t>
            </a:r>
          </a:p>
        </p:txBody>
      </p:sp>
      <p:sp>
        <p:nvSpPr>
          <p:cNvPr id="77" name="ZoneTexte 76"/>
          <p:cNvSpPr txBox="1"/>
          <p:nvPr/>
        </p:nvSpPr>
        <p:spPr>
          <a:xfrm>
            <a:off x="10920433" y="3563921"/>
            <a:ext cx="7289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>
                <a:solidFill>
                  <a:srgbClr val="005086"/>
                </a:solidFill>
              </a:rPr>
              <a:t>15,8%</a:t>
            </a:r>
            <a:endParaRPr lang="fr-FR" sz="500" b="1" dirty="0">
              <a:solidFill>
                <a:srgbClr val="005086"/>
              </a:solidFill>
            </a:endParaRPr>
          </a:p>
          <a:p>
            <a:endParaRPr lang="fr-FR" sz="1200" b="1" dirty="0">
              <a:solidFill>
                <a:srgbClr val="FF7F4D"/>
              </a:solidFill>
            </a:endParaRPr>
          </a:p>
          <a:p>
            <a:r>
              <a:rPr lang="fr-FR" sz="1200" b="1" dirty="0">
                <a:solidFill>
                  <a:srgbClr val="FF7F4D"/>
                </a:solidFill>
              </a:rPr>
              <a:t>12,3%</a:t>
            </a:r>
          </a:p>
        </p:txBody>
      </p:sp>
      <p:sp>
        <p:nvSpPr>
          <p:cNvPr id="78" name="TextBox 12">
            <a:extLst>
              <a:ext uri="{FF2B5EF4-FFF2-40B4-BE49-F238E27FC236}">
                <a16:creationId xmlns:a16="http://schemas.microsoft.com/office/drawing/2014/main" xmlns="" id="{78EEA925-3407-4CEB-2D41-B0E29D48C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9676" y="4405313"/>
            <a:ext cx="2262930" cy="245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altLang="en-US" sz="105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Mois</a:t>
            </a:r>
            <a:r>
              <a:rPr kumimoji="0" lang="en-US" alt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 </a:t>
            </a:r>
            <a:r>
              <a:rPr kumimoji="0" lang="en-US" altLang="en-US" sz="105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depuis</a:t>
            </a:r>
            <a:r>
              <a:rPr kumimoji="0" lang="en-US" altLang="en-US" sz="105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 la </a:t>
            </a:r>
            <a:r>
              <a:rPr kumimoji="0" lang="en-US" altLang="en-US" sz="1050" b="1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randomisation</a:t>
            </a:r>
            <a:endParaRPr kumimoji="0" lang="en-US" altLang="en-US" sz="105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79" name="TextBox 12">
            <a:extLst>
              <a:ext uri="{FF2B5EF4-FFF2-40B4-BE49-F238E27FC236}">
                <a16:creationId xmlns:a16="http://schemas.microsoft.com/office/drawing/2014/main" xmlns="" id="{78EEA925-3407-4CEB-2D41-B0E29D48CBD0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5545987" y="3100110"/>
            <a:ext cx="2786966" cy="2640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lvl="0" algn="ctr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None/>
              <a:defRPr/>
            </a:pPr>
            <a:r>
              <a:rPr lang="en-US" altLang="en-US" sz="1050" b="1" kern="0" dirty="0" err="1">
                <a:solidFill>
                  <a:srgbClr val="000000"/>
                </a:solidFill>
                <a:latin typeface="Century Gothic" panose="020F0302020204030204"/>
              </a:rPr>
              <a:t>Probabilité</a:t>
            </a:r>
            <a:r>
              <a:rPr lang="en-US" altLang="en-US" sz="1050" b="1" kern="0" dirty="0">
                <a:solidFill>
                  <a:srgbClr val="000000"/>
                </a:solidFill>
                <a:latin typeface="Century Gothic" panose="020F0302020204030204"/>
              </a:rPr>
              <a:t> de </a:t>
            </a:r>
            <a:r>
              <a:rPr lang="en-US" altLang="en-US" sz="1050" b="1" kern="0" dirty="0" err="1">
                <a:solidFill>
                  <a:srgbClr val="000000"/>
                </a:solidFill>
                <a:latin typeface="Century Gothic" panose="020F0302020204030204"/>
              </a:rPr>
              <a:t>survie</a:t>
            </a:r>
            <a:r>
              <a:rPr lang="en-US" altLang="en-US" sz="1050" b="1" kern="0" dirty="0">
                <a:solidFill>
                  <a:srgbClr val="000000"/>
                </a:solidFill>
                <a:latin typeface="Century Gothic" panose="020F0302020204030204"/>
              </a:rPr>
              <a:t> </a:t>
            </a:r>
            <a:r>
              <a:rPr lang="en-US" altLang="en-US" sz="1050" b="1" kern="0" dirty="0" err="1">
                <a:solidFill>
                  <a:srgbClr val="000000"/>
                </a:solidFill>
                <a:latin typeface="Century Gothic" panose="020F0302020204030204"/>
              </a:rPr>
              <a:t>globale</a:t>
            </a:r>
            <a:endParaRPr kumimoji="0" lang="en-US" altLang="en-US" sz="105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cxnSp>
        <p:nvCxnSpPr>
          <p:cNvPr id="91" name="Connecteur droit 90"/>
          <p:cNvCxnSpPr/>
          <p:nvPr/>
        </p:nvCxnSpPr>
        <p:spPr>
          <a:xfrm flipV="1">
            <a:off x="10701819" y="3280676"/>
            <a:ext cx="0" cy="88497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Connecteur droit 91"/>
          <p:cNvCxnSpPr/>
          <p:nvPr/>
        </p:nvCxnSpPr>
        <p:spPr>
          <a:xfrm flipV="1">
            <a:off x="9117661" y="3294052"/>
            <a:ext cx="0" cy="858221"/>
          </a:xfrm>
          <a:prstGeom prst="line">
            <a:avLst/>
          </a:prstGeom>
          <a:ln>
            <a:solidFill>
              <a:srgbClr val="3A3839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rme libre 8"/>
          <p:cNvSpPr/>
          <p:nvPr/>
        </p:nvSpPr>
        <p:spPr>
          <a:xfrm>
            <a:off x="7524750" y="2374900"/>
            <a:ext cx="3930650" cy="1492250"/>
          </a:xfrm>
          <a:custGeom>
            <a:avLst/>
            <a:gdLst>
              <a:gd name="connsiteX0" fmla="*/ 3930650 w 3930650"/>
              <a:gd name="connsiteY0" fmla="*/ 1479550 h 1492250"/>
              <a:gd name="connsiteX1" fmla="*/ 3251200 w 3930650"/>
              <a:gd name="connsiteY1" fmla="*/ 1492250 h 1492250"/>
              <a:gd name="connsiteX2" fmla="*/ 2838450 w 3930650"/>
              <a:gd name="connsiteY2" fmla="*/ 1485900 h 1492250"/>
              <a:gd name="connsiteX3" fmla="*/ 2844800 w 3930650"/>
              <a:gd name="connsiteY3" fmla="*/ 1454150 h 1492250"/>
              <a:gd name="connsiteX4" fmla="*/ 2800350 w 3930650"/>
              <a:gd name="connsiteY4" fmla="*/ 1454150 h 1492250"/>
              <a:gd name="connsiteX5" fmla="*/ 2800350 w 3930650"/>
              <a:gd name="connsiteY5" fmla="*/ 1416050 h 1492250"/>
              <a:gd name="connsiteX6" fmla="*/ 2533650 w 3930650"/>
              <a:gd name="connsiteY6" fmla="*/ 1390650 h 1492250"/>
              <a:gd name="connsiteX7" fmla="*/ 2546350 w 3930650"/>
              <a:gd name="connsiteY7" fmla="*/ 1358900 h 1492250"/>
              <a:gd name="connsiteX8" fmla="*/ 2451100 w 3930650"/>
              <a:gd name="connsiteY8" fmla="*/ 1365250 h 1492250"/>
              <a:gd name="connsiteX9" fmla="*/ 2444750 w 3930650"/>
              <a:gd name="connsiteY9" fmla="*/ 1346200 h 1492250"/>
              <a:gd name="connsiteX10" fmla="*/ 2311400 w 3930650"/>
              <a:gd name="connsiteY10" fmla="*/ 1339850 h 1492250"/>
              <a:gd name="connsiteX11" fmla="*/ 2311400 w 3930650"/>
              <a:gd name="connsiteY11" fmla="*/ 1339850 h 1492250"/>
              <a:gd name="connsiteX12" fmla="*/ 2101850 w 3930650"/>
              <a:gd name="connsiteY12" fmla="*/ 1282700 h 1492250"/>
              <a:gd name="connsiteX13" fmla="*/ 2101850 w 3930650"/>
              <a:gd name="connsiteY13" fmla="*/ 1257300 h 1492250"/>
              <a:gd name="connsiteX14" fmla="*/ 1885950 w 3930650"/>
              <a:gd name="connsiteY14" fmla="*/ 1250950 h 1492250"/>
              <a:gd name="connsiteX15" fmla="*/ 1822450 w 3930650"/>
              <a:gd name="connsiteY15" fmla="*/ 1193800 h 1492250"/>
              <a:gd name="connsiteX16" fmla="*/ 1790700 w 3930650"/>
              <a:gd name="connsiteY16" fmla="*/ 1073150 h 1492250"/>
              <a:gd name="connsiteX17" fmla="*/ 1790700 w 3930650"/>
              <a:gd name="connsiteY17" fmla="*/ 1054100 h 1492250"/>
              <a:gd name="connsiteX18" fmla="*/ 1689100 w 3930650"/>
              <a:gd name="connsiteY18" fmla="*/ 1054100 h 1492250"/>
              <a:gd name="connsiteX19" fmla="*/ 1606550 w 3930650"/>
              <a:gd name="connsiteY19" fmla="*/ 984250 h 1492250"/>
              <a:gd name="connsiteX20" fmla="*/ 1416050 w 3930650"/>
              <a:gd name="connsiteY20" fmla="*/ 996950 h 1492250"/>
              <a:gd name="connsiteX21" fmla="*/ 1390650 w 3930650"/>
              <a:gd name="connsiteY21" fmla="*/ 920750 h 1492250"/>
              <a:gd name="connsiteX22" fmla="*/ 1384300 w 3930650"/>
              <a:gd name="connsiteY22" fmla="*/ 908050 h 1492250"/>
              <a:gd name="connsiteX23" fmla="*/ 1143000 w 3930650"/>
              <a:gd name="connsiteY23" fmla="*/ 914400 h 1492250"/>
              <a:gd name="connsiteX24" fmla="*/ 1104900 w 3930650"/>
              <a:gd name="connsiteY24" fmla="*/ 793750 h 1492250"/>
              <a:gd name="connsiteX25" fmla="*/ 1079500 w 3930650"/>
              <a:gd name="connsiteY25" fmla="*/ 768350 h 1492250"/>
              <a:gd name="connsiteX26" fmla="*/ 1016000 w 3930650"/>
              <a:gd name="connsiteY26" fmla="*/ 723900 h 1492250"/>
              <a:gd name="connsiteX27" fmla="*/ 965200 w 3930650"/>
              <a:gd name="connsiteY27" fmla="*/ 698500 h 1492250"/>
              <a:gd name="connsiteX28" fmla="*/ 901700 w 3930650"/>
              <a:gd name="connsiteY28" fmla="*/ 660400 h 1492250"/>
              <a:gd name="connsiteX29" fmla="*/ 876300 w 3930650"/>
              <a:gd name="connsiteY29" fmla="*/ 596900 h 1492250"/>
              <a:gd name="connsiteX30" fmla="*/ 838200 w 3930650"/>
              <a:gd name="connsiteY30" fmla="*/ 565150 h 1492250"/>
              <a:gd name="connsiteX31" fmla="*/ 806450 w 3930650"/>
              <a:gd name="connsiteY31" fmla="*/ 520700 h 1492250"/>
              <a:gd name="connsiteX32" fmla="*/ 723900 w 3930650"/>
              <a:gd name="connsiteY32" fmla="*/ 450850 h 1492250"/>
              <a:gd name="connsiteX33" fmla="*/ 679450 w 3930650"/>
              <a:gd name="connsiteY33" fmla="*/ 400050 h 1492250"/>
              <a:gd name="connsiteX34" fmla="*/ 622300 w 3930650"/>
              <a:gd name="connsiteY34" fmla="*/ 400050 h 1492250"/>
              <a:gd name="connsiteX35" fmla="*/ 584200 w 3930650"/>
              <a:gd name="connsiteY35" fmla="*/ 342900 h 1492250"/>
              <a:gd name="connsiteX36" fmla="*/ 565150 w 3930650"/>
              <a:gd name="connsiteY36" fmla="*/ 298450 h 1492250"/>
              <a:gd name="connsiteX37" fmla="*/ 476250 w 3930650"/>
              <a:gd name="connsiteY37" fmla="*/ 304800 h 1492250"/>
              <a:gd name="connsiteX38" fmla="*/ 444500 w 3930650"/>
              <a:gd name="connsiteY38" fmla="*/ 266700 h 1492250"/>
              <a:gd name="connsiteX39" fmla="*/ 374650 w 3930650"/>
              <a:gd name="connsiteY39" fmla="*/ 260350 h 1492250"/>
              <a:gd name="connsiteX40" fmla="*/ 330200 w 3930650"/>
              <a:gd name="connsiteY40" fmla="*/ 203200 h 1492250"/>
              <a:gd name="connsiteX41" fmla="*/ 285750 w 3930650"/>
              <a:gd name="connsiteY41" fmla="*/ 177800 h 1492250"/>
              <a:gd name="connsiteX42" fmla="*/ 254000 w 3930650"/>
              <a:gd name="connsiteY42" fmla="*/ 114300 h 1492250"/>
              <a:gd name="connsiteX43" fmla="*/ 209550 w 3930650"/>
              <a:gd name="connsiteY43" fmla="*/ 101600 h 1492250"/>
              <a:gd name="connsiteX44" fmla="*/ 171450 w 3930650"/>
              <a:gd name="connsiteY44" fmla="*/ 44450 h 1492250"/>
              <a:gd name="connsiteX45" fmla="*/ 127000 w 3930650"/>
              <a:gd name="connsiteY45" fmla="*/ 44450 h 1492250"/>
              <a:gd name="connsiteX46" fmla="*/ 101600 w 3930650"/>
              <a:gd name="connsiteY46" fmla="*/ 6350 h 1492250"/>
              <a:gd name="connsiteX47" fmla="*/ 0 w 3930650"/>
              <a:gd name="connsiteY47" fmla="*/ 0 h 149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930650" h="1492250">
                <a:moveTo>
                  <a:pt x="3930650" y="1479550"/>
                </a:moveTo>
                <a:lnTo>
                  <a:pt x="3251200" y="1492250"/>
                </a:lnTo>
                <a:lnTo>
                  <a:pt x="2838450" y="1485900"/>
                </a:lnTo>
                <a:lnTo>
                  <a:pt x="2844800" y="1454150"/>
                </a:lnTo>
                <a:lnTo>
                  <a:pt x="2800350" y="1454150"/>
                </a:lnTo>
                <a:lnTo>
                  <a:pt x="2800350" y="1416050"/>
                </a:lnTo>
                <a:lnTo>
                  <a:pt x="2533650" y="1390650"/>
                </a:lnTo>
                <a:lnTo>
                  <a:pt x="2546350" y="1358900"/>
                </a:lnTo>
                <a:lnTo>
                  <a:pt x="2451100" y="1365250"/>
                </a:lnTo>
                <a:lnTo>
                  <a:pt x="2444750" y="1346200"/>
                </a:lnTo>
                <a:lnTo>
                  <a:pt x="2311400" y="1339850"/>
                </a:lnTo>
                <a:lnTo>
                  <a:pt x="2311400" y="1339850"/>
                </a:lnTo>
                <a:lnTo>
                  <a:pt x="2101850" y="1282700"/>
                </a:lnTo>
                <a:lnTo>
                  <a:pt x="2101850" y="1257300"/>
                </a:lnTo>
                <a:lnTo>
                  <a:pt x="1885950" y="1250950"/>
                </a:lnTo>
                <a:lnTo>
                  <a:pt x="1822450" y="1193800"/>
                </a:lnTo>
                <a:lnTo>
                  <a:pt x="1790700" y="1073150"/>
                </a:lnTo>
                <a:lnTo>
                  <a:pt x="1790700" y="1054100"/>
                </a:lnTo>
                <a:lnTo>
                  <a:pt x="1689100" y="1054100"/>
                </a:lnTo>
                <a:lnTo>
                  <a:pt x="1606550" y="984250"/>
                </a:lnTo>
                <a:lnTo>
                  <a:pt x="1416050" y="996950"/>
                </a:lnTo>
                <a:lnTo>
                  <a:pt x="1390650" y="920750"/>
                </a:lnTo>
                <a:lnTo>
                  <a:pt x="1384300" y="908050"/>
                </a:lnTo>
                <a:lnTo>
                  <a:pt x="1143000" y="914400"/>
                </a:lnTo>
                <a:lnTo>
                  <a:pt x="1104900" y="793750"/>
                </a:lnTo>
                <a:lnTo>
                  <a:pt x="1079500" y="768350"/>
                </a:lnTo>
                <a:lnTo>
                  <a:pt x="1016000" y="723900"/>
                </a:lnTo>
                <a:lnTo>
                  <a:pt x="965200" y="698500"/>
                </a:lnTo>
                <a:lnTo>
                  <a:pt x="901700" y="660400"/>
                </a:lnTo>
                <a:lnTo>
                  <a:pt x="876300" y="596900"/>
                </a:lnTo>
                <a:lnTo>
                  <a:pt x="838200" y="565150"/>
                </a:lnTo>
                <a:lnTo>
                  <a:pt x="806450" y="520700"/>
                </a:lnTo>
                <a:lnTo>
                  <a:pt x="723900" y="450850"/>
                </a:lnTo>
                <a:lnTo>
                  <a:pt x="679450" y="400050"/>
                </a:lnTo>
                <a:lnTo>
                  <a:pt x="622300" y="400050"/>
                </a:lnTo>
                <a:lnTo>
                  <a:pt x="584200" y="342900"/>
                </a:lnTo>
                <a:lnTo>
                  <a:pt x="565150" y="298450"/>
                </a:lnTo>
                <a:lnTo>
                  <a:pt x="476250" y="304800"/>
                </a:lnTo>
                <a:lnTo>
                  <a:pt x="444500" y="266700"/>
                </a:lnTo>
                <a:lnTo>
                  <a:pt x="374650" y="260350"/>
                </a:lnTo>
                <a:lnTo>
                  <a:pt x="330200" y="203200"/>
                </a:lnTo>
                <a:lnTo>
                  <a:pt x="285750" y="177800"/>
                </a:lnTo>
                <a:lnTo>
                  <a:pt x="254000" y="114300"/>
                </a:lnTo>
                <a:lnTo>
                  <a:pt x="209550" y="101600"/>
                </a:lnTo>
                <a:lnTo>
                  <a:pt x="171450" y="44450"/>
                </a:lnTo>
                <a:lnTo>
                  <a:pt x="127000" y="44450"/>
                </a:lnTo>
                <a:lnTo>
                  <a:pt x="101600" y="635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4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7720549" y="2480982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95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7533809" y="2346960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96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9022250" y="3340628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97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9142849" y="3388430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98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9740013" y="3643166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99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11045716" y="3822778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00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11109358" y="3824028"/>
            <a:ext cx="63540" cy="63261"/>
          </a:xfrm>
          <a:prstGeom prst="ellipse">
            <a:avLst/>
          </a:prstGeom>
          <a:solidFill>
            <a:srgbClr val="FF7F4D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0" name="Forme libre 9"/>
          <p:cNvSpPr/>
          <p:nvPr/>
        </p:nvSpPr>
        <p:spPr>
          <a:xfrm>
            <a:off x="7575550" y="2368550"/>
            <a:ext cx="3879850" cy="1562100"/>
          </a:xfrm>
          <a:custGeom>
            <a:avLst/>
            <a:gdLst>
              <a:gd name="connsiteX0" fmla="*/ 3879850 w 3879850"/>
              <a:gd name="connsiteY0" fmla="*/ 1555750 h 1562100"/>
              <a:gd name="connsiteX1" fmla="*/ 3473450 w 3879850"/>
              <a:gd name="connsiteY1" fmla="*/ 1562100 h 1562100"/>
              <a:gd name="connsiteX2" fmla="*/ 3460750 w 3879850"/>
              <a:gd name="connsiteY2" fmla="*/ 1498600 h 1562100"/>
              <a:gd name="connsiteX3" fmla="*/ 3194050 w 3879850"/>
              <a:gd name="connsiteY3" fmla="*/ 1517650 h 1562100"/>
              <a:gd name="connsiteX4" fmla="*/ 3136900 w 3879850"/>
              <a:gd name="connsiteY4" fmla="*/ 1466850 h 1562100"/>
              <a:gd name="connsiteX5" fmla="*/ 3016250 w 3879850"/>
              <a:gd name="connsiteY5" fmla="*/ 1492250 h 1562100"/>
              <a:gd name="connsiteX6" fmla="*/ 2978150 w 3879850"/>
              <a:gd name="connsiteY6" fmla="*/ 1479550 h 1562100"/>
              <a:gd name="connsiteX7" fmla="*/ 2901950 w 3879850"/>
              <a:gd name="connsiteY7" fmla="*/ 1485900 h 1562100"/>
              <a:gd name="connsiteX8" fmla="*/ 2857500 w 3879850"/>
              <a:gd name="connsiteY8" fmla="*/ 1454150 h 1562100"/>
              <a:gd name="connsiteX9" fmla="*/ 2787650 w 3879850"/>
              <a:gd name="connsiteY9" fmla="*/ 1460500 h 1562100"/>
              <a:gd name="connsiteX10" fmla="*/ 2755900 w 3879850"/>
              <a:gd name="connsiteY10" fmla="*/ 1416050 h 1562100"/>
              <a:gd name="connsiteX11" fmla="*/ 2679700 w 3879850"/>
              <a:gd name="connsiteY11" fmla="*/ 1428750 h 1562100"/>
              <a:gd name="connsiteX12" fmla="*/ 2451100 w 3879850"/>
              <a:gd name="connsiteY12" fmla="*/ 1416050 h 1562100"/>
              <a:gd name="connsiteX13" fmla="*/ 2444750 w 3879850"/>
              <a:gd name="connsiteY13" fmla="*/ 1390650 h 1562100"/>
              <a:gd name="connsiteX14" fmla="*/ 2286000 w 3879850"/>
              <a:gd name="connsiteY14" fmla="*/ 1365250 h 1562100"/>
              <a:gd name="connsiteX15" fmla="*/ 2089150 w 3879850"/>
              <a:gd name="connsiteY15" fmla="*/ 1377950 h 1562100"/>
              <a:gd name="connsiteX16" fmla="*/ 1879600 w 3879850"/>
              <a:gd name="connsiteY16" fmla="*/ 1308100 h 1562100"/>
              <a:gd name="connsiteX17" fmla="*/ 1816100 w 3879850"/>
              <a:gd name="connsiteY17" fmla="*/ 1250950 h 1562100"/>
              <a:gd name="connsiteX18" fmla="*/ 1778000 w 3879850"/>
              <a:gd name="connsiteY18" fmla="*/ 1219200 h 1562100"/>
              <a:gd name="connsiteX19" fmla="*/ 1720850 w 3879850"/>
              <a:gd name="connsiteY19" fmla="*/ 1219200 h 1562100"/>
              <a:gd name="connsiteX20" fmla="*/ 1657350 w 3879850"/>
              <a:gd name="connsiteY20" fmla="*/ 1181100 h 1562100"/>
              <a:gd name="connsiteX21" fmla="*/ 1517650 w 3879850"/>
              <a:gd name="connsiteY21" fmla="*/ 1155700 h 1562100"/>
              <a:gd name="connsiteX22" fmla="*/ 1409700 w 3879850"/>
              <a:gd name="connsiteY22" fmla="*/ 1130300 h 1562100"/>
              <a:gd name="connsiteX23" fmla="*/ 1390650 w 3879850"/>
              <a:gd name="connsiteY23" fmla="*/ 1085850 h 1562100"/>
              <a:gd name="connsiteX24" fmla="*/ 1365250 w 3879850"/>
              <a:gd name="connsiteY24" fmla="*/ 1060450 h 1562100"/>
              <a:gd name="connsiteX25" fmla="*/ 1308100 w 3879850"/>
              <a:gd name="connsiteY25" fmla="*/ 1016000 h 1562100"/>
              <a:gd name="connsiteX26" fmla="*/ 1263650 w 3879850"/>
              <a:gd name="connsiteY26" fmla="*/ 1003300 h 1562100"/>
              <a:gd name="connsiteX27" fmla="*/ 1225550 w 3879850"/>
              <a:gd name="connsiteY27" fmla="*/ 933450 h 1562100"/>
              <a:gd name="connsiteX28" fmla="*/ 1206500 w 3879850"/>
              <a:gd name="connsiteY28" fmla="*/ 908050 h 1562100"/>
              <a:gd name="connsiteX29" fmla="*/ 1123950 w 3879850"/>
              <a:gd name="connsiteY29" fmla="*/ 857250 h 1562100"/>
              <a:gd name="connsiteX30" fmla="*/ 1028700 w 3879850"/>
              <a:gd name="connsiteY30" fmla="*/ 736600 h 1562100"/>
              <a:gd name="connsiteX31" fmla="*/ 946150 w 3879850"/>
              <a:gd name="connsiteY31" fmla="*/ 647700 h 1562100"/>
              <a:gd name="connsiteX32" fmla="*/ 863600 w 3879850"/>
              <a:gd name="connsiteY32" fmla="*/ 622300 h 1562100"/>
              <a:gd name="connsiteX33" fmla="*/ 825500 w 3879850"/>
              <a:gd name="connsiteY33" fmla="*/ 584200 h 1562100"/>
              <a:gd name="connsiteX34" fmla="*/ 711200 w 3879850"/>
              <a:gd name="connsiteY34" fmla="*/ 495300 h 1562100"/>
              <a:gd name="connsiteX35" fmla="*/ 603250 w 3879850"/>
              <a:gd name="connsiteY35" fmla="*/ 368300 h 1562100"/>
              <a:gd name="connsiteX36" fmla="*/ 520700 w 3879850"/>
              <a:gd name="connsiteY36" fmla="*/ 279400 h 1562100"/>
              <a:gd name="connsiteX37" fmla="*/ 495300 w 3879850"/>
              <a:gd name="connsiteY37" fmla="*/ 209550 h 1562100"/>
              <a:gd name="connsiteX38" fmla="*/ 412750 w 3879850"/>
              <a:gd name="connsiteY38" fmla="*/ 184150 h 1562100"/>
              <a:gd name="connsiteX39" fmla="*/ 273050 w 3879850"/>
              <a:gd name="connsiteY39" fmla="*/ 38100 h 1562100"/>
              <a:gd name="connsiteX40" fmla="*/ 158750 w 3879850"/>
              <a:gd name="connsiteY40" fmla="*/ 57150 h 1562100"/>
              <a:gd name="connsiteX41" fmla="*/ 146050 w 3879850"/>
              <a:gd name="connsiteY41" fmla="*/ 19050 h 1562100"/>
              <a:gd name="connsiteX42" fmla="*/ 0 w 3879850"/>
              <a:gd name="connsiteY42" fmla="*/ 0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879850" h="1562100">
                <a:moveTo>
                  <a:pt x="3879850" y="1555750"/>
                </a:moveTo>
                <a:lnTo>
                  <a:pt x="3473450" y="1562100"/>
                </a:lnTo>
                <a:lnTo>
                  <a:pt x="3460750" y="1498600"/>
                </a:lnTo>
                <a:lnTo>
                  <a:pt x="3194050" y="1517650"/>
                </a:lnTo>
                <a:lnTo>
                  <a:pt x="3136900" y="1466850"/>
                </a:lnTo>
                <a:lnTo>
                  <a:pt x="3016250" y="1492250"/>
                </a:lnTo>
                <a:lnTo>
                  <a:pt x="2978150" y="1479550"/>
                </a:lnTo>
                <a:lnTo>
                  <a:pt x="2901950" y="1485900"/>
                </a:lnTo>
                <a:lnTo>
                  <a:pt x="2857500" y="1454150"/>
                </a:lnTo>
                <a:lnTo>
                  <a:pt x="2787650" y="1460500"/>
                </a:lnTo>
                <a:lnTo>
                  <a:pt x="2755900" y="1416050"/>
                </a:lnTo>
                <a:lnTo>
                  <a:pt x="2679700" y="1428750"/>
                </a:lnTo>
                <a:lnTo>
                  <a:pt x="2451100" y="1416050"/>
                </a:lnTo>
                <a:lnTo>
                  <a:pt x="2444750" y="1390650"/>
                </a:lnTo>
                <a:lnTo>
                  <a:pt x="2286000" y="1365250"/>
                </a:lnTo>
                <a:lnTo>
                  <a:pt x="2089150" y="1377950"/>
                </a:lnTo>
                <a:lnTo>
                  <a:pt x="1879600" y="1308100"/>
                </a:lnTo>
                <a:lnTo>
                  <a:pt x="1816100" y="1250950"/>
                </a:lnTo>
                <a:lnTo>
                  <a:pt x="1778000" y="1219200"/>
                </a:lnTo>
                <a:lnTo>
                  <a:pt x="1720850" y="1219200"/>
                </a:lnTo>
                <a:lnTo>
                  <a:pt x="1657350" y="1181100"/>
                </a:lnTo>
                <a:lnTo>
                  <a:pt x="1517650" y="1155700"/>
                </a:lnTo>
                <a:lnTo>
                  <a:pt x="1409700" y="1130300"/>
                </a:lnTo>
                <a:lnTo>
                  <a:pt x="1390650" y="1085850"/>
                </a:lnTo>
                <a:lnTo>
                  <a:pt x="1365250" y="1060450"/>
                </a:lnTo>
                <a:lnTo>
                  <a:pt x="1308100" y="1016000"/>
                </a:lnTo>
                <a:lnTo>
                  <a:pt x="1263650" y="1003300"/>
                </a:lnTo>
                <a:lnTo>
                  <a:pt x="1225550" y="933450"/>
                </a:lnTo>
                <a:lnTo>
                  <a:pt x="1206500" y="908050"/>
                </a:lnTo>
                <a:lnTo>
                  <a:pt x="1123950" y="857250"/>
                </a:lnTo>
                <a:lnTo>
                  <a:pt x="1028700" y="736600"/>
                </a:lnTo>
                <a:lnTo>
                  <a:pt x="946150" y="647700"/>
                </a:lnTo>
                <a:lnTo>
                  <a:pt x="863600" y="622300"/>
                </a:lnTo>
                <a:lnTo>
                  <a:pt x="825500" y="584200"/>
                </a:lnTo>
                <a:lnTo>
                  <a:pt x="711200" y="495300"/>
                </a:lnTo>
                <a:lnTo>
                  <a:pt x="603250" y="368300"/>
                </a:lnTo>
                <a:lnTo>
                  <a:pt x="520700" y="279400"/>
                </a:lnTo>
                <a:lnTo>
                  <a:pt x="495300" y="209550"/>
                </a:lnTo>
                <a:lnTo>
                  <a:pt x="412750" y="184150"/>
                </a:lnTo>
                <a:lnTo>
                  <a:pt x="273050" y="38100"/>
                </a:lnTo>
                <a:lnTo>
                  <a:pt x="158750" y="57150"/>
                </a:lnTo>
                <a:lnTo>
                  <a:pt x="146050" y="1905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2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7646256" y="2352277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03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7930306" y="2507397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04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8414162" y="2970709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05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8728822" y="3200206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06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9206182" y="3521903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07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9295588" y="3569326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08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9612832" y="3689962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09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9783638" y="3702736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10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10984734" y="3880402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11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11168606" y="3894623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12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11258012" y="3898703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113" name="Oval 131">
            <a:extLst>
              <a:ext uri="{FF2B5EF4-FFF2-40B4-BE49-F238E27FC236}">
                <a16:creationId xmlns:a16="http://schemas.microsoft.com/office/drawing/2014/main" xmlns="" id="{A83D279C-266C-DD65-F041-D8A45C4E95A8}"/>
              </a:ext>
            </a:extLst>
          </p:cNvPr>
          <p:cNvSpPr/>
          <p:nvPr/>
        </p:nvSpPr>
        <p:spPr bwMode="auto">
          <a:xfrm>
            <a:off x="11067188" y="3892051"/>
            <a:ext cx="63540" cy="63261"/>
          </a:xfrm>
          <a:prstGeom prst="ellipse">
            <a:avLst/>
          </a:prstGeom>
          <a:solidFill>
            <a:srgbClr val="005086"/>
          </a:solidFill>
          <a:ln w="28575">
            <a:noFill/>
            <a:miter lim="800000"/>
          </a:ln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8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03107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159375" cy="247196"/>
          </a:xfrm>
        </p:spPr>
        <p:txBody>
          <a:bodyPr anchor="ctr"/>
          <a:lstStyle/>
          <a:p>
            <a:r>
              <a:rPr lang="fr-FR"/>
              <a:t>Litton JK et al, N Engl J Med, 2018</a:t>
            </a:r>
            <a:endParaRPr lang="fr-FR" dirty="0"/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xmlns="" id="{BDCF73DA-9A9E-DB79-D94A-C628F45FC7C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Mutation germinale </a:t>
            </a:r>
            <a:r>
              <a:rPr lang="fr-FR" sz="2800" i="1" dirty="0"/>
              <a:t>BRCA1</a:t>
            </a:r>
            <a:r>
              <a:rPr lang="fr-FR" sz="2800" dirty="0"/>
              <a:t> ou </a:t>
            </a:r>
            <a:r>
              <a:rPr lang="fr-FR" sz="2800" i="1" dirty="0"/>
              <a:t>BRCA2</a:t>
            </a:r>
            <a:r>
              <a:rPr lang="fr-FR" sz="2800" dirty="0"/>
              <a:t> – Inhibiteurs de PARP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xmlns="" id="{6FB167C7-3272-69AD-E6D0-1827E6FB2D3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134342" y="494291"/>
            <a:ext cx="11259224" cy="341085"/>
          </a:xfrm>
        </p:spPr>
        <p:txBody>
          <a:bodyPr/>
          <a:lstStyle/>
          <a:p>
            <a:r>
              <a:rPr lang="fr-FR" dirty="0"/>
              <a:t>EMBRACA</a:t>
            </a:r>
          </a:p>
        </p:txBody>
      </p:sp>
      <p:sp>
        <p:nvSpPr>
          <p:cNvPr id="22" name="Rectangle à coins arrondis 10">
            <a:extLst>
              <a:ext uri="{FF2B5EF4-FFF2-40B4-BE49-F238E27FC236}">
                <a16:creationId xmlns:a16="http://schemas.microsoft.com/office/drawing/2014/main" xmlns="" id="{FB40EC18-678E-7455-17CE-1A979872AE31}"/>
              </a:ext>
            </a:extLst>
          </p:cNvPr>
          <p:cNvSpPr/>
          <p:nvPr/>
        </p:nvSpPr>
        <p:spPr>
          <a:xfrm>
            <a:off x="1695517" y="916767"/>
            <a:ext cx="9710537" cy="442667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" name="Group 99">
            <a:extLst>
              <a:ext uri="{FF2B5EF4-FFF2-40B4-BE49-F238E27FC236}">
                <a16:creationId xmlns:a16="http://schemas.microsoft.com/office/drawing/2014/main" xmlns="" id="{CF818778-9B42-668B-AA86-DE7114B92B64}"/>
              </a:ext>
            </a:extLst>
          </p:cNvPr>
          <p:cNvGrpSpPr/>
          <p:nvPr/>
        </p:nvGrpSpPr>
        <p:grpSpPr>
          <a:xfrm>
            <a:off x="4516256" y="4257923"/>
            <a:ext cx="6123375" cy="59156"/>
            <a:chOff x="1217494" y="5764570"/>
            <a:chExt cx="6569467" cy="94169"/>
          </a:xfrm>
        </p:grpSpPr>
        <p:grpSp>
          <p:nvGrpSpPr>
            <p:cNvPr id="24" name="Group 122">
              <a:extLst>
                <a:ext uri="{FF2B5EF4-FFF2-40B4-BE49-F238E27FC236}">
                  <a16:creationId xmlns:a16="http://schemas.microsoft.com/office/drawing/2014/main" xmlns="" id="{2CE213EB-D144-A332-C4C3-8D52FABCE68A}"/>
                </a:ext>
              </a:extLst>
            </p:cNvPr>
            <p:cNvGrpSpPr/>
            <p:nvPr/>
          </p:nvGrpSpPr>
          <p:grpSpPr>
            <a:xfrm rot="5400000">
              <a:off x="2734421" y="4254862"/>
              <a:ext cx="86950" cy="3120803"/>
              <a:chOff x="3919689" y="2516057"/>
              <a:chExt cx="104836" cy="3120803"/>
            </a:xfrm>
          </p:grpSpPr>
          <p:cxnSp>
            <p:nvCxnSpPr>
              <p:cNvPr id="35" name="Straight Connector 131">
                <a:extLst>
                  <a:ext uri="{FF2B5EF4-FFF2-40B4-BE49-F238E27FC236}">
                    <a16:creationId xmlns:a16="http://schemas.microsoft.com/office/drawing/2014/main" xmlns="" id="{979E45AE-C914-FB8B-EABE-5E3C5E7AFDC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2516057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6" name="Straight Connector 132">
                <a:extLst>
                  <a:ext uri="{FF2B5EF4-FFF2-40B4-BE49-F238E27FC236}">
                    <a16:creationId xmlns:a16="http://schemas.microsoft.com/office/drawing/2014/main" xmlns="" id="{EF518CC9-32DD-0EF9-3160-231160A1B0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140218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" name="Straight Connector 133">
                <a:extLst>
                  <a:ext uri="{FF2B5EF4-FFF2-40B4-BE49-F238E27FC236}">
                    <a16:creationId xmlns:a16="http://schemas.microsoft.com/office/drawing/2014/main" xmlns="" id="{04623707-0D1F-3688-75E5-62EFD5AE0E6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764379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" name="Straight Connector 134">
                <a:extLst>
                  <a:ext uri="{FF2B5EF4-FFF2-40B4-BE49-F238E27FC236}">
                    <a16:creationId xmlns:a16="http://schemas.microsoft.com/office/drawing/2014/main" xmlns="" id="{8BA068C3-6877-755D-E01B-F7E7D848A5D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438854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" name="Straight Connector 135">
                <a:extLst>
                  <a:ext uri="{FF2B5EF4-FFF2-40B4-BE49-F238E27FC236}">
                    <a16:creationId xmlns:a16="http://schemas.microsoft.com/office/drawing/2014/main" xmlns="" id="{C3080C20-41EE-33E8-5C1D-D7BB93D0EFB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012701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0" name="Straight Connector 136">
                <a:extLst>
                  <a:ext uri="{FF2B5EF4-FFF2-40B4-BE49-F238E27FC236}">
                    <a16:creationId xmlns:a16="http://schemas.microsoft.com/office/drawing/2014/main" xmlns="" id="{5472DE3C-B9B9-7F1D-C2D9-DA30A55F4CD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63686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5" name="Group 123">
              <a:extLst>
                <a:ext uri="{FF2B5EF4-FFF2-40B4-BE49-F238E27FC236}">
                  <a16:creationId xmlns:a16="http://schemas.microsoft.com/office/drawing/2014/main" xmlns="" id="{9B721311-46AD-82D8-3B18-A957BCD36B5A}"/>
                </a:ext>
              </a:extLst>
            </p:cNvPr>
            <p:cNvGrpSpPr/>
            <p:nvPr/>
          </p:nvGrpSpPr>
          <p:grpSpPr>
            <a:xfrm rot="5400000">
              <a:off x="4614476" y="4254862"/>
              <a:ext cx="86950" cy="3120803"/>
              <a:chOff x="3919689" y="2516057"/>
              <a:chExt cx="104836" cy="3120803"/>
            </a:xfrm>
          </p:grpSpPr>
          <p:cxnSp>
            <p:nvCxnSpPr>
              <p:cNvPr id="27" name="Straight Connector 125">
                <a:extLst>
                  <a:ext uri="{FF2B5EF4-FFF2-40B4-BE49-F238E27FC236}">
                    <a16:creationId xmlns:a16="http://schemas.microsoft.com/office/drawing/2014/main" xmlns="" id="{975B5035-2473-94BA-80A2-F4606C13C7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2516057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0" name="Straight Connector 126">
                <a:extLst>
                  <a:ext uri="{FF2B5EF4-FFF2-40B4-BE49-F238E27FC236}">
                    <a16:creationId xmlns:a16="http://schemas.microsoft.com/office/drawing/2014/main" xmlns="" id="{E81870B3-2E55-CA89-EBC7-88FBC831437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140218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1" name="Straight Connector 127">
                <a:extLst>
                  <a:ext uri="{FF2B5EF4-FFF2-40B4-BE49-F238E27FC236}">
                    <a16:creationId xmlns:a16="http://schemas.microsoft.com/office/drawing/2014/main" xmlns="" id="{28D48315-BF3C-0615-ECB8-8D5DACD67A6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3764379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2" name="Straight Connector 128">
                <a:extLst>
                  <a:ext uri="{FF2B5EF4-FFF2-40B4-BE49-F238E27FC236}">
                    <a16:creationId xmlns:a16="http://schemas.microsoft.com/office/drawing/2014/main" xmlns="" id="{F8097C51-91FF-BCFB-01E9-97EF9C5962E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438854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3" name="Straight Connector 129">
                <a:extLst>
                  <a:ext uri="{FF2B5EF4-FFF2-40B4-BE49-F238E27FC236}">
                    <a16:creationId xmlns:a16="http://schemas.microsoft.com/office/drawing/2014/main" xmlns="" id="{7A3CE6F9-8CA4-5E4D-1FA6-0500F131AD6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012701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4" name="Straight Connector 130">
                <a:extLst>
                  <a:ext uri="{FF2B5EF4-FFF2-40B4-BE49-F238E27FC236}">
                    <a16:creationId xmlns:a16="http://schemas.microsoft.com/office/drawing/2014/main" xmlns="" id="{DF6892DE-59B3-DFED-76FE-BDF05858F5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919689" y="5636860"/>
                <a:ext cx="104836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26" name="Straight Connector 124">
              <a:extLst>
                <a:ext uri="{FF2B5EF4-FFF2-40B4-BE49-F238E27FC236}">
                  <a16:creationId xmlns:a16="http://schemas.microsoft.com/office/drawing/2014/main" xmlns="" id="{5DF8CACD-7DE1-6DCB-CE6F-2A545A98FFE5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7743486" y="5808045"/>
              <a:ext cx="86950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80" name="Espace réservé du contenu 5">
            <a:extLst>
              <a:ext uri="{FF2B5EF4-FFF2-40B4-BE49-F238E27FC236}">
                <a16:creationId xmlns:a16="http://schemas.microsoft.com/office/drawing/2014/main" xmlns="" id="{F0BCEF22-032E-34C8-9CE4-8ECB7FD47085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05555" y="5403509"/>
            <a:ext cx="10576775" cy="542136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dirty="0"/>
              <a:t>Bénéfice plus important de l’utilisation des </a:t>
            </a:r>
            <a:r>
              <a:rPr lang="fr-FR" dirty="0" err="1"/>
              <a:t>PARPi</a:t>
            </a:r>
            <a:r>
              <a:rPr lang="fr-FR" dirty="0"/>
              <a:t> si utilisés précocement dans la stratégie thérapeutique !</a:t>
            </a:r>
          </a:p>
        </p:txBody>
      </p:sp>
      <p:cxnSp>
        <p:nvCxnSpPr>
          <p:cNvPr id="195" name="Straight Connector 46">
            <a:extLst>
              <a:ext uri="{FF2B5EF4-FFF2-40B4-BE49-F238E27FC236}">
                <a16:creationId xmlns:a16="http://schemas.microsoft.com/office/drawing/2014/main" xmlns="" id="{18D53A86-F5B1-9AD1-7C6B-4878D10671B4}"/>
              </a:ext>
            </a:extLst>
          </p:cNvPr>
          <p:cNvCxnSpPr/>
          <p:nvPr/>
        </p:nvCxnSpPr>
        <p:spPr bwMode="auto">
          <a:xfrm flipH="1">
            <a:off x="2509152" y="4371859"/>
            <a:ext cx="54185" cy="0"/>
          </a:xfrm>
          <a:prstGeom prst="line">
            <a:avLst/>
          </a:prstGeom>
          <a:noFill/>
          <a:ln w="2857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6" name="Straight Connector 47">
            <a:extLst>
              <a:ext uri="{FF2B5EF4-FFF2-40B4-BE49-F238E27FC236}">
                <a16:creationId xmlns:a16="http://schemas.microsoft.com/office/drawing/2014/main" xmlns="" id="{99F66C19-9640-A132-DA2D-36C65B9AC12D}"/>
              </a:ext>
            </a:extLst>
          </p:cNvPr>
          <p:cNvCxnSpPr/>
          <p:nvPr/>
        </p:nvCxnSpPr>
        <p:spPr bwMode="auto">
          <a:xfrm>
            <a:off x="2565595" y="2919299"/>
            <a:ext cx="8458367" cy="0"/>
          </a:xfrm>
          <a:prstGeom prst="line">
            <a:avLst/>
          </a:prstGeom>
          <a:noFill/>
          <a:ln w="28575" cap="flat" cmpd="sng" algn="ctr">
            <a:solidFill>
              <a:srgbClr val="000000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98" name="Straight Connector 49">
            <a:extLst>
              <a:ext uri="{FF2B5EF4-FFF2-40B4-BE49-F238E27FC236}">
                <a16:creationId xmlns:a16="http://schemas.microsoft.com/office/drawing/2014/main" xmlns="" id="{29240C68-3F40-F026-65FC-2E6409BA1FDF}"/>
              </a:ext>
            </a:extLst>
          </p:cNvPr>
          <p:cNvCxnSpPr/>
          <p:nvPr/>
        </p:nvCxnSpPr>
        <p:spPr bwMode="auto">
          <a:xfrm>
            <a:off x="2565595" y="4371859"/>
            <a:ext cx="0" cy="64008"/>
          </a:xfrm>
          <a:prstGeom prst="line">
            <a:avLst/>
          </a:prstGeom>
          <a:noFill/>
          <a:ln w="2857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13" name="TextBox 76">
            <a:extLst>
              <a:ext uri="{FF2B5EF4-FFF2-40B4-BE49-F238E27FC236}">
                <a16:creationId xmlns:a16="http://schemas.microsoft.com/office/drawing/2014/main" xmlns="" id="{44CA2434-628A-5B82-3E59-964EB2413E88}"/>
              </a:ext>
            </a:extLst>
          </p:cNvPr>
          <p:cNvSpPr txBox="1"/>
          <p:nvPr/>
        </p:nvSpPr>
        <p:spPr bwMode="auto">
          <a:xfrm>
            <a:off x="2357353" y="4422534"/>
            <a:ext cx="41121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rPr>
              <a:t>0</a:t>
            </a:r>
          </a:p>
        </p:txBody>
      </p:sp>
      <p:sp>
        <p:nvSpPr>
          <p:cNvPr id="214" name="TextBox 77">
            <a:extLst>
              <a:ext uri="{FF2B5EF4-FFF2-40B4-BE49-F238E27FC236}">
                <a16:creationId xmlns:a16="http://schemas.microsoft.com/office/drawing/2014/main" xmlns="" id="{8E49F35A-606C-6FE6-C611-E8161F6001E1}"/>
              </a:ext>
            </a:extLst>
          </p:cNvPr>
          <p:cNvSpPr txBox="1"/>
          <p:nvPr/>
        </p:nvSpPr>
        <p:spPr bwMode="auto">
          <a:xfrm>
            <a:off x="10775194" y="4422534"/>
            <a:ext cx="41121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rPr>
              <a:t>42</a:t>
            </a:r>
          </a:p>
        </p:txBody>
      </p:sp>
      <p:sp>
        <p:nvSpPr>
          <p:cNvPr id="239" name="TextBox 103">
            <a:extLst>
              <a:ext uri="{FF2B5EF4-FFF2-40B4-BE49-F238E27FC236}">
                <a16:creationId xmlns:a16="http://schemas.microsoft.com/office/drawing/2014/main" xmlns="" id="{7F8CEA83-CEBD-FDC3-6CD7-510A72BA74F5}"/>
              </a:ext>
            </a:extLst>
          </p:cNvPr>
          <p:cNvSpPr txBox="1"/>
          <p:nvPr/>
        </p:nvSpPr>
        <p:spPr bwMode="auto">
          <a:xfrm rot="16200000">
            <a:off x="616486" y="2765408"/>
            <a:ext cx="290512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rPr>
              <a:t>SSP (%)</a:t>
            </a:r>
          </a:p>
        </p:txBody>
      </p:sp>
      <p:sp>
        <p:nvSpPr>
          <p:cNvPr id="240" name="TextBox 104">
            <a:extLst>
              <a:ext uri="{FF2B5EF4-FFF2-40B4-BE49-F238E27FC236}">
                <a16:creationId xmlns:a16="http://schemas.microsoft.com/office/drawing/2014/main" xmlns="" id="{1CD58A2E-4638-E0F9-ABBF-D44338515964}"/>
              </a:ext>
            </a:extLst>
          </p:cNvPr>
          <p:cNvSpPr txBox="1"/>
          <p:nvPr/>
        </p:nvSpPr>
        <p:spPr bwMode="auto">
          <a:xfrm>
            <a:off x="9100873" y="3680105"/>
            <a:ext cx="163545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rPr>
              <a:t>Talazoparib</a:t>
            </a:r>
          </a:p>
        </p:txBody>
      </p:sp>
      <p:sp>
        <p:nvSpPr>
          <p:cNvPr id="241" name="TextBox 105">
            <a:extLst>
              <a:ext uri="{FF2B5EF4-FFF2-40B4-BE49-F238E27FC236}">
                <a16:creationId xmlns:a16="http://schemas.microsoft.com/office/drawing/2014/main" xmlns="" id="{9FA8DD4C-EA07-BA80-7DBB-40B65FC6D54F}"/>
              </a:ext>
            </a:extLst>
          </p:cNvPr>
          <p:cNvSpPr txBox="1"/>
          <p:nvPr/>
        </p:nvSpPr>
        <p:spPr bwMode="auto">
          <a:xfrm>
            <a:off x="4724956" y="3997765"/>
            <a:ext cx="163545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rPr>
              <a:t>CT</a:t>
            </a:r>
          </a:p>
        </p:txBody>
      </p:sp>
      <p:grpSp>
        <p:nvGrpSpPr>
          <p:cNvPr id="242" name="Group 106">
            <a:extLst>
              <a:ext uri="{FF2B5EF4-FFF2-40B4-BE49-F238E27FC236}">
                <a16:creationId xmlns:a16="http://schemas.microsoft.com/office/drawing/2014/main" xmlns="" id="{06E3587C-6E79-70C0-2A58-024AD78AA62D}"/>
              </a:ext>
            </a:extLst>
          </p:cNvPr>
          <p:cNvGrpSpPr/>
          <p:nvPr/>
        </p:nvGrpSpPr>
        <p:grpSpPr>
          <a:xfrm>
            <a:off x="2614923" y="1412053"/>
            <a:ext cx="7539154" cy="2909887"/>
            <a:chOff x="1466850" y="2757488"/>
            <a:chExt cx="8905875" cy="2909887"/>
          </a:xfrm>
        </p:grpSpPr>
        <p:sp>
          <p:nvSpPr>
            <p:cNvPr id="327" name="Freeform: Shape 79">
              <a:extLst>
                <a:ext uri="{FF2B5EF4-FFF2-40B4-BE49-F238E27FC236}">
                  <a16:creationId xmlns:a16="http://schemas.microsoft.com/office/drawing/2014/main" xmlns="" id="{A0E0D900-588E-0EAF-2E76-B06333AAA5D2}"/>
                </a:ext>
              </a:extLst>
            </p:cNvPr>
            <p:cNvSpPr/>
            <p:nvPr/>
          </p:nvSpPr>
          <p:spPr bwMode="auto">
            <a:xfrm>
              <a:off x="6591300" y="5076825"/>
              <a:ext cx="3781425" cy="590550"/>
            </a:xfrm>
            <a:custGeom>
              <a:avLst/>
              <a:gdLst>
                <a:gd name="connsiteX0" fmla="*/ 3781425 w 3781425"/>
                <a:gd name="connsiteY0" fmla="*/ 590550 h 590550"/>
                <a:gd name="connsiteX1" fmla="*/ 3781425 w 3781425"/>
                <a:gd name="connsiteY1" fmla="*/ 314325 h 590550"/>
                <a:gd name="connsiteX2" fmla="*/ 1552575 w 3781425"/>
                <a:gd name="connsiteY2" fmla="*/ 314325 h 590550"/>
                <a:gd name="connsiteX3" fmla="*/ 1552575 w 3781425"/>
                <a:gd name="connsiteY3" fmla="*/ 266700 h 590550"/>
                <a:gd name="connsiteX4" fmla="*/ 1447800 w 3781425"/>
                <a:gd name="connsiteY4" fmla="*/ 266700 h 590550"/>
                <a:gd name="connsiteX5" fmla="*/ 1447800 w 3781425"/>
                <a:gd name="connsiteY5" fmla="*/ 228600 h 590550"/>
                <a:gd name="connsiteX6" fmla="*/ 962025 w 3781425"/>
                <a:gd name="connsiteY6" fmla="*/ 228600 h 590550"/>
                <a:gd name="connsiteX7" fmla="*/ 962025 w 3781425"/>
                <a:gd name="connsiteY7" fmla="*/ 209550 h 590550"/>
                <a:gd name="connsiteX8" fmla="*/ 876300 w 3781425"/>
                <a:gd name="connsiteY8" fmla="*/ 209550 h 590550"/>
                <a:gd name="connsiteX9" fmla="*/ 876300 w 3781425"/>
                <a:gd name="connsiteY9" fmla="*/ 171450 h 590550"/>
                <a:gd name="connsiteX10" fmla="*/ 638175 w 3781425"/>
                <a:gd name="connsiteY10" fmla="*/ 171450 h 590550"/>
                <a:gd name="connsiteX11" fmla="*/ 638175 w 3781425"/>
                <a:gd name="connsiteY11" fmla="*/ 114300 h 590550"/>
                <a:gd name="connsiteX12" fmla="*/ 409575 w 3781425"/>
                <a:gd name="connsiteY12" fmla="*/ 114300 h 590550"/>
                <a:gd name="connsiteX13" fmla="*/ 409575 w 3781425"/>
                <a:gd name="connsiteY13" fmla="*/ 57150 h 590550"/>
                <a:gd name="connsiteX14" fmla="*/ 171450 w 3781425"/>
                <a:gd name="connsiteY14" fmla="*/ 57150 h 590550"/>
                <a:gd name="connsiteX15" fmla="*/ 171450 w 3781425"/>
                <a:gd name="connsiteY15" fmla="*/ 0 h 590550"/>
                <a:gd name="connsiteX16" fmla="*/ 0 w 3781425"/>
                <a:gd name="connsiteY16" fmla="*/ 0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425" h="590550">
                  <a:moveTo>
                    <a:pt x="3781425" y="590550"/>
                  </a:moveTo>
                  <a:lnTo>
                    <a:pt x="3781425" y="314325"/>
                  </a:lnTo>
                  <a:lnTo>
                    <a:pt x="1552575" y="314325"/>
                  </a:lnTo>
                  <a:lnTo>
                    <a:pt x="1552575" y="266700"/>
                  </a:lnTo>
                  <a:lnTo>
                    <a:pt x="1447800" y="266700"/>
                  </a:lnTo>
                  <a:lnTo>
                    <a:pt x="1447800" y="228600"/>
                  </a:lnTo>
                  <a:lnTo>
                    <a:pt x="962025" y="228600"/>
                  </a:lnTo>
                  <a:lnTo>
                    <a:pt x="962025" y="209550"/>
                  </a:lnTo>
                  <a:lnTo>
                    <a:pt x="876300" y="209550"/>
                  </a:lnTo>
                  <a:lnTo>
                    <a:pt x="876300" y="171450"/>
                  </a:lnTo>
                  <a:lnTo>
                    <a:pt x="638175" y="171450"/>
                  </a:lnTo>
                  <a:lnTo>
                    <a:pt x="638175" y="114300"/>
                  </a:lnTo>
                  <a:lnTo>
                    <a:pt x="409575" y="114300"/>
                  </a:lnTo>
                  <a:lnTo>
                    <a:pt x="409575" y="57150"/>
                  </a:lnTo>
                  <a:lnTo>
                    <a:pt x="171450" y="57150"/>
                  </a:lnTo>
                  <a:lnTo>
                    <a:pt x="17145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28" name="Freeform: Shape 80">
              <a:extLst>
                <a:ext uri="{FF2B5EF4-FFF2-40B4-BE49-F238E27FC236}">
                  <a16:creationId xmlns:a16="http://schemas.microsoft.com/office/drawing/2014/main" xmlns="" id="{8F47D344-E593-082C-670F-778634951A04}"/>
                </a:ext>
              </a:extLst>
            </p:cNvPr>
            <p:cNvSpPr/>
            <p:nvPr/>
          </p:nvSpPr>
          <p:spPr bwMode="auto">
            <a:xfrm>
              <a:off x="1466850" y="2757488"/>
              <a:ext cx="681038" cy="471487"/>
            </a:xfrm>
            <a:custGeom>
              <a:avLst/>
              <a:gdLst>
                <a:gd name="connsiteX0" fmla="*/ 0 w 681038"/>
                <a:gd name="connsiteY0" fmla="*/ 0 h 471487"/>
                <a:gd name="connsiteX1" fmla="*/ 195263 w 681038"/>
                <a:gd name="connsiteY1" fmla="*/ 0 h 471487"/>
                <a:gd name="connsiteX2" fmla="*/ 195263 w 681038"/>
                <a:gd name="connsiteY2" fmla="*/ 47625 h 471487"/>
                <a:gd name="connsiteX3" fmla="*/ 271463 w 681038"/>
                <a:gd name="connsiteY3" fmla="*/ 47625 h 471487"/>
                <a:gd name="connsiteX4" fmla="*/ 271463 w 681038"/>
                <a:gd name="connsiteY4" fmla="*/ 57150 h 471487"/>
                <a:gd name="connsiteX5" fmla="*/ 295275 w 681038"/>
                <a:gd name="connsiteY5" fmla="*/ 57150 h 471487"/>
                <a:gd name="connsiteX6" fmla="*/ 295275 w 681038"/>
                <a:gd name="connsiteY6" fmla="*/ 100012 h 471487"/>
                <a:gd name="connsiteX7" fmla="*/ 338138 w 681038"/>
                <a:gd name="connsiteY7" fmla="*/ 100012 h 471487"/>
                <a:gd name="connsiteX8" fmla="*/ 338138 w 681038"/>
                <a:gd name="connsiteY8" fmla="*/ 161925 h 471487"/>
                <a:gd name="connsiteX9" fmla="*/ 361950 w 681038"/>
                <a:gd name="connsiteY9" fmla="*/ 161925 h 471487"/>
                <a:gd name="connsiteX10" fmla="*/ 361950 w 681038"/>
                <a:gd name="connsiteY10" fmla="*/ 280987 h 471487"/>
                <a:gd name="connsiteX11" fmla="*/ 428625 w 681038"/>
                <a:gd name="connsiteY11" fmla="*/ 280987 h 471487"/>
                <a:gd name="connsiteX12" fmla="*/ 428625 w 681038"/>
                <a:gd name="connsiteY12" fmla="*/ 314325 h 471487"/>
                <a:gd name="connsiteX13" fmla="*/ 561975 w 681038"/>
                <a:gd name="connsiteY13" fmla="*/ 314325 h 471487"/>
                <a:gd name="connsiteX14" fmla="*/ 581025 w 681038"/>
                <a:gd name="connsiteY14" fmla="*/ 333375 h 471487"/>
                <a:gd name="connsiteX15" fmla="*/ 623888 w 681038"/>
                <a:gd name="connsiteY15" fmla="*/ 333375 h 471487"/>
                <a:gd name="connsiteX16" fmla="*/ 623888 w 681038"/>
                <a:gd name="connsiteY16" fmla="*/ 376237 h 471487"/>
                <a:gd name="connsiteX17" fmla="*/ 661988 w 681038"/>
                <a:gd name="connsiteY17" fmla="*/ 376237 h 471487"/>
                <a:gd name="connsiteX18" fmla="*/ 661988 w 681038"/>
                <a:gd name="connsiteY18" fmla="*/ 452437 h 471487"/>
                <a:gd name="connsiteX19" fmla="*/ 681038 w 681038"/>
                <a:gd name="connsiteY19" fmla="*/ 471487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1038" h="471487">
                  <a:moveTo>
                    <a:pt x="0" y="0"/>
                  </a:moveTo>
                  <a:lnTo>
                    <a:pt x="195263" y="0"/>
                  </a:lnTo>
                  <a:lnTo>
                    <a:pt x="195263" y="47625"/>
                  </a:lnTo>
                  <a:lnTo>
                    <a:pt x="271463" y="47625"/>
                  </a:lnTo>
                  <a:lnTo>
                    <a:pt x="271463" y="57150"/>
                  </a:lnTo>
                  <a:lnTo>
                    <a:pt x="295275" y="57150"/>
                  </a:lnTo>
                  <a:lnTo>
                    <a:pt x="295275" y="100012"/>
                  </a:lnTo>
                  <a:lnTo>
                    <a:pt x="338138" y="100012"/>
                  </a:lnTo>
                  <a:lnTo>
                    <a:pt x="338138" y="161925"/>
                  </a:lnTo>
                  <a:lnTo>
                    <a:pt x="361950" y="161925"/>
                  </a:lnTo>
                  <a:lnTo>
                    <a:pt x="361950" y="280987"/>
                  </a:lnTo>
                  <a:lnTo>
                    <a:pt x="428625" y="280987"/>
                  </a:lnTo>
                  <a:lnTo>
                    <a:pt x="428625" y="314325"/>
                  </a:lnTo>
                  <a:lnTo>
                    <a:pt x="561975" y="314325"/>
                  </a:lnTo>
                  <a:lnTo>
                    <a:pt x="581025" y="333375"/>
                  </a:lnTo>
                  <a:lnTo>
                    <a:pt x="623888" y="333375"/>
                  </a:lnTo>
                  <a:lnTo>
                    <a:pt x="623888" y="376237"/>
                  </a:lnTo>
                  <a:lnTo>
                    <a:pt x="661988" y="376237"/>
                  </a:lnTo>
                  <a:lnTo>
                    <a:pt x="661988" y="452437"/>
                  </a:lnTo>
                  <a:lnTo>
                    <a:pt x="681038" y="471487"/>
                  </a:lnTo>
                </a:path>
              </a:pathLst>
            </a:custGeom>
            <a:noFill/>
            <a:ln w="28575">
              <a:solidFill>
                <a:srgbClr val="015873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29" name="Freeform: Shape 81">
              <a:extLst>
                <a:ext uri="{FF2B5EF4-FFF2-40B4-BE49-F238E27FC236}">
                  <a16:creationId xmlns:a16="http://schemas.microsoft.com/office/drawing/2014/main" xmlns="" id="{DB95DB0B-33AF-03F2-4370-2AE79A865453}"/>
                </a:ext>
              </a:extLst>
            </p:cNvPr>
            <p:cNvSpPr/>
            <p:nvPr/>
          </p:nvSpPr>
          <p:spPr bwMode="auto">
            <a:xfrm>
              <a:off x="2133600" y="3214688"/>
              <a:ext cx="690563" cy="614362"/>
            </a:xfrm>
            <a:custGeom>
              <a:avLst/>
              <a:gdLst>
                <a:gd name="connsiteX0" fmla="*/ 0 w 690563"/>
                <a:gd name="connsiteY0" fmla="*/ 0 h 614362"/>
                <a:gd name="connsiteX1" fmla="*/ 66675 w 690563"/>
                <a:gd name="connsiteY1" fmla="*/ 71437 h 614362"/>
                <a:gd name="connsiteX2" fmla="*/ 276225 w 690563"/>
                <a:gd name="connsiteY2" fmla="*/ 71437 h 614362"/>
                <a:gd name="connsiteX3" fmla="*/ 276225 w 690563"/>
                <a:gd name="connsiteY3" fmla="*/ 114300 h 614362"/>
                <a:gd name="connsiteX4" fmla="*/ 314325 w 690563"/>
                <a:gd name="connsiteY4" fmla="*/ 114300 h 614362"/>
                <a:gd name="connsiteX5" fmla="*/ 314325 w 690563"/>
                <a:gd name="connsiteY5" fmla="*/ 185737 h 614362"/>
                <a:gd name="connsiteX6" fmla="*/ 352425 w 690563"/>
                <a:gd name="connsiteY6" fmla="*/ 185737 h 614362"/>
                <a:gd name="connsiteX7" fmla="*/ 352425 w 690563"/>
                <a:gd name="connsiteY7" fmla="*/ 276225 h 614362"/>
                <a:gd name="connsiteX8" fmla="*/ 395288 w 690563"/>
                <a:gd name="connsiteY8" fmla="*/ 276225 h 614362"/>
                <a:gd name="connsiteX9" fmla="*/ 395288 w 690563"/>
                <a:gd name="connsiteY9" fmla="*/ 366712 h 614362"/>
                <a:gd name="connsiteX10" fmla="*/ 614363 w 690563"/>
                <a:gd name="connsiteY10" fmla="*/ 366712 h 614362"/>
                <a:gd name="connsiteX11" fmla="*/ 614363 w 690563"/>
                <a:gd name="connsiteY11" fmla="*/ 461962 h 614362"/>
                <a:gd name="connsiteX12" fmla="*/ 652463 w 690563"/>
                <a:gd name="connsiteY12" fmla="*/ 461962 h 614362"/>
                <a:gd name="connsiteX13" fmla="*/ 652463 w 690563"/>
                <a:gd name="connsiteY13" fmla="*/ 538162 h 614362"/>
                <a:gd name="connsiteX14" fmla="*/ 690563 w 690563"/>
                <a:gd name="connsiteY14" fmla="*/ 538162 h 614362"/>
                <a:gd name="connsiteX15" fmla="*/ 690563 w 690563"/>
                <a:gd name="connsiteY15" fmla="*/ 614362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0563" h="614362">
                  <a:moveTo>
                    <a:pt x="0" y="0"/>
                  </a:moveTo>
                  <a:lnTo>
                    <a:pt x="66675" y="71437"/>
                  </a:lnTo>
                  <a:lnTo>
                    <a:pt x="276225" y="71437"/>
                  </a:lnTo>
                  <a:lnTo>
                    <a:pt x="276225" y="114300"/>
                  </a:lnTo>
                  <a:lnTo>
                    <a:pt x="314325" y="114300"/>
                  </a:lnTo>
                  <a:lnTo>
                    <a:pt x="314325" y="185737"/>
                  </a:lnTo>
                  <a:lnTo>
                    <a:pt x="352425" y="185737"/>
                  </a:lnTo>
                  <a:lnTo>
                    <a:pt x="352425" y="276225"/>
                  </a:lnTo>
                  <a:lnTo>
                    <a:pt x="395288" y="276225"/>
                  </a:lnTo>
                  <a:lnTo>
                    <a:pt x="395288" y="366712"/>
                  </a:lnTo>
                  <a:lnTo>
                    <a:pt x="614363" y="366712"/>
                  </a:lnTo>
                  <a:lnTo>
                    <a:pt x="614363" y="461962"/>
                  </a:lnTo>
                  <a:lnTo>
                    <a:pt x="652463" y="461962"/>
                  </a:lnTo>
                  <a:lnTo>
                    <a:pt x="652463" y="538162"/>
                  </a:lnTo>
                  <a:lnTo>
                    <a:pt x="690563" y="538162"/>
                  </a:lnTo>
                  <a:lnTo>
                    <a:pt x="690563" y="614362"/>
                  </a:lnTo>
                </a:path>
              </a:pathLst>
            </a:custGeom>
            <a:noFill/>
            <a:ln w="28575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30" name="Freeform: Shape 82">
              <a:extLst>
                <a:ext uri="{FF2B5EF4-FFF2-40B4-BE49-F238E27FC236}">
                  <a16:creationId xmlns:a16="http://schemas.microsoft.com/office/drawing/2014/main" xmlns="" id="{73A4AE4C-9AC0-5A4C-DB81-4731F385412E}"/>
                </a:ext>
              </a:extLst>
            </p:cNvPr>
            <p:cNvSpPr/>
            <p:nvPr/>
          </p:nvSpPr>
          <p:spPr bwMode="auto">
            <a:xfrm>
              <a:off x="2824164" y="3819525"/>
              <a:ext cx="1104904" cy="681038"/>
            </a:xfrm>
            <a:custGeom>
              <a:avLst/>
              <a:gdLst>
                <a:gd name="connsiteX0" fmla="*/ 0 w 1114425"/>
                <a:gd name="connsiteY0" fmla="*/ 0 h 661987"/>
                <a:gd name="connsiteX1" fmla="*/ 66675 w 1114425"/>
                <a:gd name="connsiteY1" fmla="*/ 52387 h 661987"/>
                <a:gd name="connsiteX2" fmla="*/ 142875 w 1114425"/>
                <a:gd name="connsiteY2" fmla="*/ 52387 h 661987"/>
                <a:gd name="connsiteX3" fmla="*/ 142875 w 1114425"/>
                <a:gd name="connsiteY3" fmla="*/ 76200 h 661987"/>
                <a:gd name="connsiteX4" fmla="*/ 266700 w 1114425"/>
                <a:gd name="connsiteY4" fmla="*/ 76200 h 661987"/>
                <a:gd name="connsiteX5" fmla="*/ 357187 w 1114425"/>
                <a:gd name="connsiteY5" fmla="*/ 204787 h 661987"/>
                <a:gd name="connsiteX6" fmla="*/ 400050 w 1114425"/>
                <a:gd name="connsiteY6" fmla="*/ 271462 h 661987"/>
                <a:gd name="connsiteX7" fmla="*/ 466725 w 1114425"/>
                <a:gd name="connsiteY7" fmla="*/ 271462 h 661987"/>
                <a:gd name="connsiteX8" fmla="*/ 476250 w 1114425"/>
                <a:gd name="connsiteY8" fmla="*/ 280987 h 661987"/>
                <a:gd name="connsiteX9" fmla="*/ 504825 w 1114425"/>
                <a:gd name="connsiteY9" fmla="*/ 280987 h 661987"/>
                <a:gd name="connsiteX10" fmla="*/ 504825 w 1114425"/>
                <a:gd name="connsiteY10" fmla="*/ 314325 h 661987"/>
                <a:gd name="connsiteX11" fmla="*/ 619125 w 1114425"/>
                <a:gd name="connsiteY11" fmla="*/ 314325 h 661987"/>
                <a:gd name="connsiteX12" fmla="*/ 619125 w 1114425"/>
                <a:gd name="connsiteY12" fmla="*/ 352425 h 661987"/>
                <a:gd name="connsiteX13" fmla="*/ 652462 w 1114425"/>
                <a:gd name="connsiteY13" fmla="*/ 352425 h 661987"/>
                <a:gd name="connsiteX14" fmla="*/ 652462 w 1114425"/>
                <a:gd name="connsiteY14" fmla="*/ 390525 h 661987"/>
                <a:gd name="connsiteX15" fmla="*/ 762000 w 1114425"/>
                <a:gd name="connsiteY15" fmla="*/ 390525 h 661987"/>
                <a:gd name="connsiteX16" fmla="*/ 819150 w 1114425"/>
                <a:gd name="connsiteY16" fmla="*/ 552450 h 661987"/>
                <a:gd name="connsiteX17" fmla="*/ 881062 w 1114425"/>
                <a:gd name="connsiteY17" fmla="*/ 571500 h 661987"/>
                <a:gd name="connsiteX18" fmla="*/ 919162 w 1114425"/>
                <a:gd name="connsiteY18" fmla="*/ 642937 h 661987"/>
                <a:gd name="connsiteX19" fmla="*/ 966787 w 1114425"/>
                <a:gd name="connsiteY19" fmla="*/ 642937 h 661987"/>
                <a:gd name="connsiteX20" fmla="*/ 985837 w 1114425"/>
                <a:gd name="connsiteY20" fmla="*/ 661987 h 661987"/>
                <a:gd name="connsiteX21" fmla="*/ 1114425 w 1114425"/>
                <a:gd name="connsiteY21" fmla="*/ 661987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4425" h="661987">
                  <a:moveTo>
                    <a:pt x="0" y="0"/>
                  </a:moveTo>
                  <a:lnTo>
                    <a:pt x="66675" y="52387"/>
                  </a:lnTo>
                  <a:lnTo>
                    <a:pt x="142875" y="52387"/>
                  </a:lnTo>
                  <a:lnTo>
                    <a:pt x="142875" y="76200"/>
                  </a:lnTo>
                  <a:lnTo>
                    <a:pt x="266700" y="76200"/>
                  </a:lnTo>
                  <a:lnTo>
                    <a:pt x="357187" y="204787"/>
                  </a:lnTo>
                  <a:lnTo>
                    <a:pt x="400050" y="271462"/>
                  </a:lnTo>
                  <a:lnTo>
                    <a:pt x="466725" y="271462"/>
                  </a:lnTo>
                  <a:lnTo>
                    <a:pt x="476250" y="280987"/>
                  </a:lnTo>
                  <a:lnTo>
                    <a:pt x="504825" y="280987"/>
                  </a:lnTo>
                  <a:lnTo>
                    <a:pt x="504825" y="314325"/>
                  </a:lnTo>
                  <a:lnTo>
                    <a:pt x="619125" y="314325"/>
                  </a:lnTo>
                  <a:lnTo>
                    <a:pt x="619125" y="352425"/>
                  </a:lnTo>
                  <a:lnTo>
                    <a:pt x="652462" y="352425"/>
                  </a:lnTo>
                  <a:lnTo>
                    <a:pt x="652462" y="390525"/>
                  </a:lnTo>
                  <a:lnTo>
                    <a:pt x="762000" y="390525"/>
                  </a:lnTo>
                  <a:lnTo>
                    <a:pt x="819150" y="552450"/>
                  </a:lnTo>
                  <a:lnTo>
                    <a:pt x="881062" y="571500"/>
                  </a:lnTo>
                  <a:lnTo>
                    <a:pt x="919162" y="642937"/>
                  </a:lnTo>
                  <a:lnTo>
                    <a:pt x="966787" y="642937"/>
                  </a:lnTo>
                  <a:lnTo>
                    <a:pt x="985837" y="661987"/>
                  </a:lnTo>
                  <a:lnTo>
                    <a:pt x="1114425" y="661987"/>
                  </a:lnTo>
                </a:path>
              </a:pathLst>
            </a:custGeom>
            <a:noFill/>
            <a:ln w="28575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31" name="Freeform: Shape 83">
              <a:extLst>
                <a:ext uri="{FF2B5EF4-FFF2-40B4-BE49-F238E27FC236}">
                  <a16:creationId xmlns:a16="http://schemas.microsoft.com/office/drawing/2014/main" xmlns="" id="{974AD4D3-3B85-8459-9299-AC8663D67806}"/>
                </a:ext>
              </a:extLst>
            </p:cNvPr>
            <p:cNvSpPr/>
            <p:nvPr/>
          </p:nvSpPr>
          <p:spPr bwMode="auto">
            <a:xfrm>
              <a:off x="3929068" y="4510088"/>
              <a:ext cx="2666996" cy="566737"/>
            </a:xfrm>
            <a:custGeom>
              <a:avLst/>
              <a:gdLst>
                <a:gd name="connsiteX0" fmla="*/ 2652713 w 2652713"/>
                <a:gd name="connsiteY0" fmla="*/ 566737 h 566737"/>
                <a:gd name="connsiteX1" fmla="*/ 2614613 w 2652713"/>
                <a:gd name="connsiteY1" fmla="*/ 528637 h 566737"/>
                <a:gd name="connsiteX2" fmla="*/ 2309813 w 2652713"/>
                <a:gd name="connsiteY2" fmla="*/ 528637 h 566737"/>
                <a:gd name="connsiteX3" fmla="*/ 2309813 w 2652713"/>
                <a:gd name="connsiteY3" fmla="*/ 481012 h 566737"/>
                <a:gd name="connsiteX4" fmla="*/ 2009775 w 2652713"/>
                <a:gd name="connsiteY4" fmla="*/ 481012 h 566737"/>
                <a:gd name="connsiteX5" fmla="*/ 2009775 w 2652713"/>
                <a:gd name="connsiteY5" fmla="*/ 466725 h 566737"/>
                <a:gd name="connsiteX6" fmla="*/ 1638300 w 2652713"/>
                <a:gd name="connsiteY6" fmla="*/ 466725 h 566737"/>
                <a:gd name="connsiteX7" fmla="*/ 1638300 w 2652713"/>
                <a:gd name="connsiteY7" fmla="*/ 414337 h 566737"/>
                <a:gd name="connsiteX8" fmla="*/ 1581150 w 2652713"/>
                <a:gd name="connsiteY8" fmla="*/ 414337 h 566737"/>
                <a:gd name="connsiteX9" fmla="*/ 1581150 w 2652713"/>
                <a:gd name="connsiteY9" fmla="*/ 381000 h 566737"/>
                <a:gd name="connsiteX10" fmla="*/ 1433513 w 2652713"/>
                <a:gd name="connsiteY10" fmla="*/ 381000 h 566737"/>
                <a:gd name="connsiteX11" fmla="*/ 1433513 w 2652713"/>
                <a:gd name="connsiteY11" fmla="*/ 357187 h 566737"/>
                <a:gd name="connsiteX12" fmla="*/ 1266825 w 2652713"/>
                <a:gd name="connsiteY12" fmla="*/ 357187 h 566737"/>
                <a:gd name="connsiteX13" fmla="*/ 1266825 w 2652713"/>
                <a:gd name="connsiteY13" fmla="*/ 333375 h 566737"/>
                <a:gd name="connsiteX14" fmla="*/ 1143000 w 2652713"/>
                <a:gd name="connsiteY14" fmla="*/ 333375 h 566737"/>
                <a:gd name="connsiteX15" fmla="*/ 1143000 w 2652713"/>
                <a:gd name="connsiteY15" fmla="*/ 285750 h 566737"/>
                <a:gd name="connsiteX16" fmla="*/ 1143000 w 2652713"/>
                <a:gd name="connsiteY16" fmla="*/ 285750 h 566737"/>
                <a:gd name="connsiteX17" fmla="*/ 1128712 w 2652713"/>
                <a:gd name="connsiteY17" fmla="*/ 271462 h 566737"/>
                <a:gd name="connsiteX18" fmla="*/ 823913 w 2652713"/>
                <a:gd name="connsiteY18" fmla="*/ 271462 h 566737"/>
                <a:gd name="connsiteX19" fmla="*/ 823913 w 2652713"/>
                <a:gd name="connsiteY19" fmla="*/ 223837 h 566737"/>
                <a:gd name="connsiteX20" fmla="*/ 719138 w 2652713"/>
                <a:gd name="connsiteY20" fmla="*/ 223837 h 566737"/>
                <a:gd name="connsiteX21" fmla="*/ 719138 w 2652713"/>
                <a:gd name="connsiteY21" fmla="*/ 195262 h 566737"/>
                <a:gd name="connsiteX22" fmla="*/ 638175 w 2652713"/>
                <a:gd name="connsiteY22" fmla="*/ 195262 h 566737"/>
                <a:gd name="connsiteX23" fmla="*/ 638175 w 2652713"/>
                <a:gd name="connsiteY23" fmla="*/ 161925 h 566737"/>
                <a:gd name="connsiteX24" fmla="*/ 609600 w 2652713"/>
                <a:gd name="connsiteY24" fmla="*/ 161925 h 566737"/>
                <a:gd name="connsiteX25" fmla="*/ 609600 w 2652713"/>
                <a:gd name="connsiteY25" fmla="*/ 114300 h 566737"/>
                <a:gd name="connsiteX26" fmla="*/ 433388 w 2652713"/>
                <a:gd name="connsiteY26" fmla="*/ 114300 h 566737"/>
                <a:gd name="connsiteX27" fmla="*/ 433388 w 2652713"/>
                <a:gd name="connsiteY27" fmla="*/ 85725 h 566737"/>
                <a:gd name="connsiteX28" fmla="*/ 157163 w 2652713"/>
                <a:gd name="connsiteY28" fmla="*/ 85725 h 566737"/>
                <a:gd name="connsiteX29" fmla="*/ 157163 w 2652713"/>
                <a:gd name="connsiteY29" fmla="*/ 23812 h 566737"/>
                <a:gd name="connsiteX30" fmla="*/ 114300 w 2652713"/>
                <a:gd name="connsiteY30" fmla="*/ 23812 h 566737"/>
                <a:gd name="connsiteX31" fmla="*/ 114300 w 2652713"/>
                <a:gd name="connsiteY31" fmla="*/ 0 h 566737"/>
                <a:gd name="connsiteX32" fmla="*/ 0 w 2652713"/>
                <a:gd name="connsiteY32" fmla="*/ 0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2713" h="566737">
                  <a:moveTo>
                    <a:pt x="2652713" y="566737"/>
                  </a:moveTo>
                  <a:lnTo>
                    <a:pt x="2614613" y="528637"/>
                  </a:lnTo>
                  <a:lnTo>
                    <a:pt x="2309813" y="528637"/>
                  </a:lnTo>
                  <a:lnTo>
                    <a:pt x="2309813" y="481012"/>
                  </a:lnTo>
                  <a:lnTo>
                    <a:pt x="2009775" y="481012"/>
                  </a:lnTo>
                  <a:lnTo>
                    <a:pt x="2009775" y="466725"/>
                  </a:lnTo>
                  <a:lnTo>
                    <a:pt x="1638300" y="466725"/>
                  </a:lnTo>
                  <a:lnTo>
                    <a:pt x="1638300" y="414337"/>
                  </a:lnTo>
                  <a:lnTo>
                    <a:pt x="1581150" y="414337"/>
                  </a:lnTo>
                  <a:lnTo>
                    <a:pt x="1581150" y="381000"/>
                  </a:lnTo>
                  <a:lnTo>
                    <a:pt x="1433513" y="381000"/>
                  </a:lnTo>
                  <a:lnTo>
                    <a:pt x="1433513" y="357187"/>
                  </a:lnTo>
                  <a:lnTo>
                    <a:pt x="1266825" y="357187"/>
                  </a:lnTo>
                  <a:lnTo>
                    <a:pt x="1266825" y="333375"/>
                  </a:lnTo>
                  <a:lnTo>
                    <a:pt x="1143000" y="333375"/>
                  </a:lnTo>
                  <a:lnTo>
                    <a:pt x="1143000" y="285750"/>
                  </a:lnTo>
                  <a:lnTo>
                    <a:pt x="1143000" y="285750"/>
                  </a:lnTo>
                  <a:lnTo>
                    <a:pt x="1128712" y="271462"/>
                  </a:lnTo>
                  <a:lnTo>
                    <a:pt x="823913" y="271462"/>
                  </a:lnTo>
                  <a:lnTo>
                    <a:pt x="823913" y="223837"/>
                  </a:lnTo>
                  <a:lnTo>
                    <a:pt x="719138" y="223837"/>
                  </a:lnTo>
                  <a:lnTo>
                    <a:pt x="719138" y="195262"/>
                  </a:lnTo>
                  <a:lnTo>
                    <a:pt x="638175" y="195262"/>
                  </a:lnTo>
                  <a:lnTo>
                    <a:pt x="638175" y="161925"/>
                  </a:lnTo>
                  <a:lnTo>
                    <a:pt x="609600" y="161925"/>
                  </a:lnTo>
                  <a:lnTo>
                    <a:pt x="609600" y="114300"/>
                  </a:lnTo>
                  <a:lnTo>
                    <a:pt x="433388" y="114300"/>
                  </a:lnTo>
                  <a:lnTo>
                    <a:pt x="433388" y="85725"/>
                  </a:lnTo>
                  <a:lnTo>
                    <a:pt x="157163" y="85725"/>
                  </a:lnTo>
                  <a:lnTo>
                    <a:pt x="157163" y="23812"/>
                  </a:lnTo>
                  <a:lnTo>
                    <a:pt x="114300" y="23812"/>
                  </a:lnTo>
                  <a:lnTo>
                    <a:pt x="11430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5086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</p:grpSp>
      <p:grpSp>
        <p:nvGrpSpPr>
          <p:cNvPr id="243" name="Group 107">
            <a:extLst>
              <a:ext uri="{FF2B5EF4-FFF2-40B4-BE49-F238E27FC236}">
                <a16:creationId xmlns:a16="http://schemas.microsoft.com/office/drawing/2014/main" xmlns="" id="{DC3B0A0B-88CE-4FC9-61CE-559B1DE08621}"/>
              </a:ext>
            </a:extLst>
          </p:cNvPr>
          <p:cNvGrpSpPr/>
          <p:nvPr/>
        </p:nvGrpSpPr>
        <p:grpSpPr>
          <a:xfrm>
            <a:off x="2565595" y="1471497"/>
            <a:ext cx="5483021" cy="2895600"/>
            <a:chOff x="1476375" y="2767013"/>
            <a:chExt cx="6477000" cy="2895600"/>
          </a:xfrm>
        </p:grpSpPr>
        <p:grpSp>
          <p:nvGrpSpPr>
            <p:cNvPr id="321" name="Group 191">
              <a:extLst>
                <a:ext uri="{FF2B5EF4-FFF2-40B4-BE49-F238E27FC236}">
                  <a16:creationId xmlns:a16="http://schemas.microsoft.com/office/drawing/2014/main" xmlns="" id="{DF876E43-ABC4-5E4B-6E51-516FF3F70F0B}"/>
                </a:ext>
              </a:extLst>
            </p:cNvPr>
            <p:cNvGrpSpPr/>
            <p:nvPr/>
          </p:nvGrpSpPr>
          <p:grpSpPr>
            <a:xfrm>
              <a:off x="1476375" y="2767013"/>
              <a:ext cx="5905500" cy="2747962"/>
              <a:chOff x="1476375" y="2767013"/>
              <a:chExt cx="5905500" cy="2747962"/>
            </a:xfrm>
          </p:grpSpPr>
          <p:sp>
            <p:nvSpPr>
              <p:cNvPr id="323" name="Freeform: Shape 94">
                <a:extLst>
                  <a:ext uri="{FF2B5EF4-FFF2-40B4-BE49-F238E27FC236}">
                    <a16:creationId xmlns:a16="http://schemas.microsoft.com/office/drawing/2014/main" xmlns="" id="{9C688FAE-9AA6-3D7F-60B6-4C953247DD6E}"/>
                  </a:ext>
                </a:extLst>
              </p:cNvPr>
              <p:cNvSpPr/>
              <p:nvPr/>
            </p:nvSpPr>
            <p:spPr bwMode="auto">
              <a:xfrm>
                <a:off x="2857500" y="4348163"/>
                <a:ext cx="4524375" cy="1166812"/>
              </a:xfrm>
              <a:custGeom>
                <a:avLst/>
                <a:gdLst>
                  <a:gd name="connsiteX0" fmla="*/ 4524375 w 4524375"/>
                  <a:gd name="connsiteY0" fmla="*/ 1166812 h 1166812"/>
                  <a:gd name="connsiteX1" fmla="*/ 3562350 w 4524375"/>
                  <a:gd name="connsiteY1" fmla="*/ 1166812 h 1166812"/>
                  <a:gd name="connsiteX2" fmla="*/ 3562350 w 4524375"/>
                  <a:gd name="connsiteY2" fmla="*/ 1090612 h 1166812"/>
                  <a:gd name="connsiteX3" fmla="*/ 3238500 w 4524375"/>
                  <a:gd name="connsiteY3" fmla="*/ 1090612 h 1166812"/>
                  <a:gd name="connsiteX4" fmla="*/ 3238500 w 4524375"/>
                  <a:gd name="connsiteY4" fmla="*/ 995362 h 1166812"/>
                  <a:gd name="connsiteX5" fmla="*/ 2890838 w 4524375"/>
                  <a:gd name="connsiteY5" fmla="*/ 995362 h 1166812"/>
                  <a:gd name="connsiteX6" fmla="*/ 2890838 w 4524375"/>
                  <a:gd name="connsiteY6" fmla="*/ 923925 h 1166812"/>
                  <a:gd name="connsiteX7" fmla="*/ 2752725 w 4524375"/>
                  <a:gd name="connsiteY7" fmla="*/ 923925 h 1166812"/>
                  <a:gd name="connsiteX8" fmla="*/ 2752725 w 4524375"/>
                  <a:gd name="connsiteY8" fmla="*/ 833437 h 1166812"/>
                  <a:gd name="connsiteX9" fmla="*/ 2495550 w 4524375"/>
                  <a:gd name="connsiteY9" fmla="*/ 833437 h 1166812"/>
                  <a:gd name="connsiteX10" fmla="*/ 2495550 w 4524375"/>
                  <a:gd name="connsiteY10" fmla="*/ 747712 h 1166812"/>
                  <a:gd name="connsiteX11" fmla="*/ 1300163 w 4524375"/>
                  <a:gd name="connsiteY11" fmla="*/ 747712 h 1166812"/>
                  <a:gd name="connsiteX12" fmla="*/ 1300163 w 4524375"/>
                  <a:gd name="connsiteY12" fmla="*/ 690562 h 1166812"/>
                  <a:gd name="connsiteX13" fmla="*/ 1295400 w 4524375"/>
                  <a:gd name="connsiteY13" fmla="*/ 695325 h 1166812"/>
                  <a:gd name="connsiteX14" fmla="*/ 1295400 w 4524375"/>
                  <a:gd name="connsiteY14" fmla="*/ 628650 h 1166812"/>
                  <a:gd name="connsiteX15" fmla="*/ 1228725 w 4524375"/>
                  <a:gd name="connsiteY15" fmla="*/ 581025 h 1166812"/>
                  <a:gd name="connsiteX16" fmla="*/ 1019175 w 4524375"/>
                  <a:gd name="connsiteY16" fmla="*/ 581025 h 1166812"/>
                  <a:gd name="connsiteX17" fmla="*/ 1019175 w 4524375"/>
                  <a:gd name="connsiteY17" fmla="*/ 528637 h 1166812"/>
                  <a:gd name="connsiteX18" fmla="*/ 938213 w 4524375"/>
                  <a:gd name="connsiteY18" fmla="*/ 528637 h 1166812"/>
                  <a:gd name="connsiteX19" fmla="*/ 938213 w 4524375"/>
                  <a:gd name="connsiteY19" fmla="*/ 495300 h 1166812"/>
                  <a:gd name="connsiteX20" fmla="*/ 800100 w 4524375"/>
                  <a:gd name="connsiteY20" fmla="*/ 495300 h 1166812"/>
                  <a:gd name="connsiteX21" fmla="*/ 800100 w 4524375"/>
                  <a:gd name="connsiteY21" fmla="*/ 495300 h 1166812"/>
                  <a:gd name="connsiteX22" fmla="*/ 757237 w 4524375"/>
                  <a:gd name="connsiteY22" fmla="*/ 452437 h 1166812"/>
                  <a:gd name="connsiteX23" fmla="*/ 757237 w 4524375"/>
                  <a:gd name="connsiteY23" fmla="*/ 400050 h 1166812"/>
                  <a:gd name="connsiteX24" fmla="*/ 738188 w 4524375"/>
                  <a:gd name="connsiteY24" fmla="*/ 400050 h 1166812"/>
                  <a:gd name="connsiteX25" fmla="*/ 738188 w 4524375"/>
                  <a:gd name="connsiteY25" fmla="*/ 361950 h 1166812"/>
                  <a:gd name="connsiteX26" fmla="*/ 666750 w 4524375"/>
                  <a:gd name="connsiteY26" fmla="*/ 361950 h 1166812"/>
                  <a:gd name="connsiteX27" fmla="*/ 666750 w 4524375"/>
                  <a:gd name="connsiteY27" fmla="*/ 271462 h 1166812"/>
                  <a:gd name="connsiteX28" fmla="*/ 590550 w 4524375"/>
                  <a:gd name="connsiteY28" fmla="*/ 271462 h 1166812"/>
                  <a:gd name="connsiteX29" fmla="*/ 590550 w 4524375"/>
                  <a:gd name="connsiteY29" fmla="*/ 247650 h 1166812"/>
                  <a:gd name="connsiteX30" fmla="*/ 276225 w 4524375"/>
                  <a:gd name="connsiteY30" fmla="*/ 247650 h 1166812"/>
                  <a:gd name="connsiteX31" fmla="*/ 276225 w 4524375"/>
                  <a:gd name="connsiteY31" fmla="*/ 195262 h 1166812"/>
                  <a:gd name="connsiteX32" fmla="*/ 219075 w 4524375"/>
                  <a:gd name="connsiteY32" fmla="*/ 195262 h 1166812"/>
                  <a:gd name="connsiteX33" fmla="*/ 219075 w 4524375"/>
                  <a:gd name="connsiteY33" fmla="*/ 133350 h 1166812"/>
                  <a:gd name="connsiteX34" fmla="*/ 209550 w 4524375"/>
                  <a:gd name="connsiteY34" fmla="*/ 133350 h 1166812"/>
                  <a:gd name="connsiteX35" fmla="*/ 209550 w 4524375"/>
                  <a:gd name="connsiteY35" fmla="*/ 90487 h 1166812"/>
                  <a:gd name="connsiteX36" fmla="*/ 23813 w 4524375"/>
                  <a:gd name="connsiteY36" fmla="*/ 90487 h 1166812"/>
                  <a:gd name="connsiteX37" fmla="*/ 23813 w 4524375"/>
                  <a:gd name="connsiteY37" fmla="*/ 0 h 1166812"/>
                  <a:gd name="connsiteX38" fmla="*/ 0 w 4524375"/>
                  <a:gd name="connsiteY38" fmla="*/ 0 h 1166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24375" h="1166812">
                    <a:moveTo>
                      <a:pt x="4524375" y="1166812"/>
                    </a:moveTo>
                    <a:lnTo>
                      <a:pt x="3562350" y="1166812"/>
                    </a:lnTo>
                    <a:lnTo>
                      <a:pt x="3562350" y="1090612"/>
                    </a:lnTo>
                    <a:lnTo>
                      <a:pt x="3238500" y="1090612"/>
                    </a:lnTo>
                    <a:lnTo>
                      <a:pt x="3238500" y="995362"/>
                    </a:lnTo>
                    <a:lnTo>
                      <a:pt x="2890838" y="995362"/>
                    </a:lnTo>
                    <a:lnTo>
                      <a:pt x="2890838" y="923925"/>
                    </a:lnTo>
                    <a:lnTo>
                      <a:pt x="2752725" y="923925"/>
                    </a:lnTo>
                    <a:lnTo>
                      <a:pt x="2752725" y="833437"/>
                    </a:lnTo>
                    <a:lnTo>
                      <a:pt x="2495550" y="833437"/>
                    </a:lnTo>
                    <a:lnTo>
                      <a:pt x="2495550" y="747712"/>
                    </a:lnTo>
                    <a:lnTo>
                      <a:pt x="1300163" y="747712"/>
                    </a:lnTo>
                    <a:lnTo>
                      <a:pt x="1300163" y="690562"/>
                    </a:lnTo>
                    <a:lnTo>
                      <a:pt x="1295400" y="695325"/>
                    </a:lnTo>
                    <a:lnTo>
                      <a:pt x="1295400" y="628650"/>
                    </a:lnTo>
                    <a:lnTo>
                      <a:pt x="1228725" y="581025"/>
                    </a:lnTo>
                    <a:lnTo>
                      <a:pt x="1019175" y="581025"/>
                    </a:lnTo>
                    <a:lnTo>
                      <a:pt x="1019175" y="528637"/>
                    </a:lnTo>
                    <a:lnTo>
                      <a:pt x="938213" y="528637"/>
                    </a:lnTo>
                    <a:lnTo>
                      <a:pt x="938213" y="495300"/>
                    </a:lnTo>
                    <a:lnTo>
                      <a:pt x="800100" y="495300"/>
                    </a:lnTo>
                    <a:lnTo>
                      <a:pt x="800100" y="495300"/>
                    </a:lnTo>
                    <a:lnTo>
                      <a:pt x="757237" y="452437"/>
                    </a:lnTo>
                    <a:lnTo>
                      <a:pt x="757237" y="400050"/>
                    </a:lnTo>
                    <a:lnTo>
                      <a:pt x="738188" y="400050"/>
                    </a:lnTo>
                    <a:lnTo>
                      <a:pt x="738188" y="361950"/>
                    </a:lnTo>
                    <a:lnTo>
                      <a:pt x="666750" y="361950"/>
                    </a:lnTo>
                    <a:lnTo>
                      <a:pt x="666750" y="271462"/>
                    </a:lnTo>
                    <a:lnTo>
                      <a:pt x="590550" y="271462"/>
                    </a:lnTo>
                    <a:lnTo>
                      <a:pt x="590550" y="247650"/>
                    </a:lnTo>
                    <a:lnTo>
                      <a:pt x="276225" y="247650"/>
                    </a:lnTo>
                    <a:lnTo>
                      <a:pt x="276225" y="195262"/>
                    </a:lnTo>
                    <a:lnTo>
                      <a:pt x="219075" y="195262"/>
                    </a:lnTo>
                    <a:lnTo>
                      <a:pt x="219075" y="133350"/>
                    </a:lnTo>
                    <a:lnTo>
                      <a:pt x="209550" y="133350"/>
                    </a:lnTo>
                    <a:lnTo>
                      <a:pt x="209550" y="90487"/>
                    </a:lnTo>
                    <a:lnTo>
                      <a:pt x="23813" y="90487"/>
                    </a:lnTo>
                    <a:lnTo>
                      <a:pt x="23813" y="0"/>
                    </a:lnTo>
                    <a:lnTo>
                      <a:pt x="0" y="0"/>
                    </a:lnTo>
                  </a:path>
                </a:pathLst>
              </a:custGeom>
              <a:noFill/>
              <a:ln w="28575">
                <a:solidFill>
                  <a:srgbClr val="FF7F4D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4" name="Freeform: Shape 95">
                <a:extLst>
                  <a:ext uri="{FF2B5EF4-FFF2-40B4-BE49-F238E27FC236}">
                    <a16:creationId xmlns:a16="http://schemas.microsoft.com/office/drawing/2014/main" xmlns="" id="{387E255F-FD22-7463-ADAA-B7D383D872AF}"/>
                  </a:ext>
                </a:extLst>
              </p:cNvPr>
              <p:cNvSpPr/>
              <p:nvPr/>
            </p:nvSpPr>
            <p:spPr bwMode="auto">
              <a:xfrm>
                <a:off x="1476375" y="2767013"/>
                <a:ext cx="323850" cy="514350"/>
              </a:xfrm>
              <a:custGeom>
                <a:avLst/>
                <a:gdLst>
                  <a:gd name="connsiteX0" fmla="*/ 0 w 323850"/>
                  <a:gd name="connsiteY0" fmla="*/ 0 h 514350"/>
                  <a:gd name="connsiteX1" fmla="*/ 76200 w 323850"/>
                  <a:gd name="connsiteY1" fmla="*/ 4762 h 514350"/>
                  <a:gd name="connsiteX2" fmla="*/ 76200 w 323850"/>
                  <a:gd name="connsiteY2" fmla="*/ 57150 h 514350"/>
                  <a:gd name="connsiteX3" fmla="*/ 76200 w 323850"/>
                  <a:gd name="connsiteY3" fmla="*/ 57150 h 514350"/>
                  <a:gd name="connsiteX4" fmla="*/ 114300 w 323850"/>
                  <a:gd name="connsiteY4" fmla="*/ 95250 h 514350"/>
                  <a:gd name="connsiteX5" fmla="*/ 142875 w 323850"/>
                  <a:gd name="connsiteY5" fmla="*/ 95250 h 514350"/>
                  <a:gd name="connsiteX6" fmla="*/ 142875 w 323850"/>
                  <a:gd name="connsiteY6" fmla="*/ 161925 h 514350"/>
                  <a:gd name="connsiteX7" fmla="*/ 266700 w 323850"/>
                  <a:gd name="connsiteY7" fmla="*/ 161925 h 514350"/>
                  <a:gd name="connsiteX8" fmla="*/ 266700 w 323850"/>
                  <a:gd name="connsiteY8" fmla="*/ 219075 h 514350"/>
                  <a:gd name="connsiteX9" fmla="*/ 304800 w 323850"/>
                  <a:gd name="connsiteY9" fmla="*/ 219075 h 514350"/>
                  <a:gd name="connsiteX10" fmla="*/ 304800 w 323850"/>
                  <a:gd name="connsiteY10" fmla="*/ 338137 h 514350"/>
                  <a:gd name="connsiteX11" fmla="*/ 323850 w 323850"/>
                  <a:gd name="connsiteY11" fmla="*/ 338137 h 514350"/>
                  <a:gd name="connsiteX12" fmla="*/ 323850 w 323850"/>
                  <a:gd name="connsiteY12" fmla="*/ 514350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3850" h="514350">
                    <a:moveTo>
                      <a:pt x="0" y="0"/>
                    </a:moveTo>
                    <a:lnTo>
                      <a:pt x="76200" y="4762"/>
                    </a:lnTo>
                    <a:lnTo>
                      <a:pt x="76200" y="57150"/>
                    </a:lnTo>
                    <a:lnTo>
                      <a:pt x="76200" y="57150"/>
                    </a:lnTo>
                    <a:lnTo>
                      <a:pt x="114300" y="95250"/>
                    </a:lnTo>
                    <a:lnTo>
                      <a:pt x="142875" y="95250"/>
                    </a:lnTo>
                    <a:lnTo>
                      <a:pt x="142875" y="161925"/>
                    </a:lnTo>
                    <a:lnTo>
                      <a:pt x="266700" y="161925"/>
                    </a:lnTo>
                    <a:lnTo>
                      <a:pt x="266700" y="219075"/>
                    </a:lnTo>
                    <a:lnTo>
                      <a:pt x="304800" y="219075"/>
                    </a:lnTo>
                    <a:lnTo>
                      <a:pt x="304800" y="338137"/>
                    </a:lnTo>
                    <a:lnTo>
                      <a:pt x="323850" y="338137"/>
                    </a:lnTo>
                    <a:lnTo>
                      <a:pt x="323850" y="514350"/>
                    </a:lnTo>
                  </a:path>
                </a:pathLst>
              </a:custGeom>
              <a:noFill/>
              <a:ln w="28575">
                <a:solidFill>
                  <a:srgbClr val="FF7F4D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5" name="Freeform: Shape 96">
                <a:extLst>
                  <a:ext uri="{FF2B5EF4-FFF2-40B4-BE49-F238E27FC236}">
                    <a16:creationId xmlns:a16="http://schemas.microsoft.com/office/drawing/2014/main" xmlns="" id="{95E2A5CA-C919-63C8-3266-7CEB81BA6654}"/>
                  </a:ext>
                </a:extLst>
              </p:cNvPr>
              <p:cNvSpPr/>
              <p:nvPr/>
            </p:nvSpPr>
            <p:spPr bwMode="auto">
              <a:xfrm>
                <a:off x="1795463" y="3286125"/>
                <a:ext cx="171450" cy="247650"/>
              </a:xfrm>
              <a:custGeom>
                <a:avLst/>
                <a:gdLst>
                  <a:gd name="connsiteX0" fmla="*/ 0 w 171450"/>
                  <a:gd name="connsiteY0" fmla="*/ 0 h 247650"/>
                  <a:gd name="connsiteX1" fmla="*/ 52387 w 171450"/>
                  <a:gd name="connsiteY1" fmla="*/ 0 h 247650"/>
                  <a:gd name="connsiteX2" fmla="*/ 52387 w 171450"/>
                  <a:gd name="connsiteY2" fmla="*/ 76200 h 247650"/>
                  <a:gd name="connsiteX3" fmla="*/ 52387 w 171450"/>
                  <a:gd name="connsiteY3" fmla="*/ 123825 h 247650"/>
                  <a:gd name="connsiteX4" fmla="*/ 90487 w 171450"/>
                  <a:gd name="connsiteY4" fmla="*/ 123825 h 247650"/>
                  <a:gd name="connsiteX5" fmla="*/ 90487 w 171450"/>
                  <a:gd name="connsiteY5" fmla="*/ 209550 h 247650"/>
                  <a:gd name="connsiteX6" fmla="*/ 171450 w 171450"/>
                  <a:gd name="connsiteY6" fmla="*/ 209550 h 247650"/>
                  <a:gd name="connsiteX7" fmla="*/ 171450 w 171450"/>
                  <a:gd name="connsiteY7" fmla="*/ 24765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450" h="247650">
                    <a:moveTo>
                      <a:pt x="0" y="0"/>
                    </a:moveTo>
                    <a:lnTo>
                      <a:pt x="52387" y="0"/>
                    </a:lnTo>
                    <a:lnTo>
                      <a:pt x="52387" y="76200"/>
                    </a:lnTo>
                    <a:lnTo>
                      <a:pt x="52387" y="123825"/>
                    </a:lnTo>
                    <a:lnTo>
                      <a:pt x="90487" y="123825"/>
                    </a:lnTo>
                    <a:lnTo>
                      <a:pt x="90487" y="209550"/>
                    </a:lnTo>
                    <a:lnTo>
                      <a:pt x="171450" y="209550"/>
                    </a:lnTo>
                    <a:lnTo>
                      <a:pt x="171450" y="247650"/>
                    </a:lnTo>
                  </a:path>
                </a:pathLst>
              </a:custGeom>
              <a:noFill/>
              <a:ln w="28575">
                <a:solidFill>
                  <a:srgbClr val="FF7F4D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26" name="Freeform: Shape 98">
                <a:extLst>
                  <a:ext uri="{FF2B5EF4-FFF2-40B4-BE49-F238E27FC236}">
                    <a16:creationId xmlns:a16="http://schemas.microsoft.com/office/drawing/2014/main" xmlns="" id="{BE4BB2AF-AC76-070D-CDF7-FA94C56B4FC6}"/>
                  </a:ext>
                </a:extLst>
              </p:cNvPr>
              <p:cNvSpPr/>
              <p:nvPr/>
            </p:nvSpPr>
            <p:spPr bwMode="auto">
              <a:xfrm>
                <a:off x="1976438" y="3524250"/>
                <a:ext cx="881062" cy="819150"/>
              </a:xfrm>
              <a:custGeom>
                <a:avLst/>
                <a:gdLst>
                  <a:gd name="connsiteX0" fmla="*/ 0 w 881062"/>
                  <a:gd name="connsiteY0" fmla="*/ 0 h 819150"/>
                  <a:gd name="connsiteX1" fmla="*/ 128587 w 881062"/>
                  <a:gd name="connsiteY1" fmla="*/ 0 h 819150"/>
                  <a:gd name="connsiteX2" fmla="*/ 128587 w 881062"/>
                  <a:gd name="connsiteY2" fmla="*/ 61913 h 819150"/>
                  <a:gd name="connsiteX3" fmla="*/ 171450 w 881062"/>
                  <a:gd name="connsiteY3" fmla="*/ 61913 h 819150"/>
                  <a:gd name="connsiteX4" fmla="*/ 171450 w 881062"/>
                  <a:gd name="connsiteY4" fmla="*/ 214313 h 819150"/>
                  <a:gd name="connsiteX5" fmla="*/ 219075 w 881062"/>
                  <a:gd name="connsiteY5" fmla="*/ 214313 h 819150"/>
                  <a:gd name="connsiteX6" fmla="*/ 219075 w 881062"/>
                  <a:gd name="connsiteY6" fmla="*/ 276225 h 819150"/>
                  <a:gd name="connsiteX7" fmla="*/ 309562 w 881062"/>
                  <a:gd name="connsiteY7" fmla="*/ 276225 h 819150"/>
                  <a:gd name="connsiteX8" fmla="*/ 309562 w 881062"/>
                  <a:gd name="connsiteY8" fmla="*/ 304800 h 819150"/>
                  <a:gd name="connsiteX9" fmla="*/ 352425 w 881062"/>
                  <a:gd name="connsiteY9" fmla="*/ 304800 h 819150"/>
                  <a:gd name="connsiteX10" fmla="*/ 352425 w 881062"/>
                  <a:gd name="connsiteY10" fmla="*/ 352425 h 819150"/>
                  <a:gd name="connsiteX11" fmla="*/ 490537 w 881062"/>
                  <a:gd name="connsiteY11" fmla="*/ 352425 h 819150"/>
                  <a:gd name="connsiteX12" fmla="*/ 490537 w 881062"/>
                  <a:gd name="connsiteY12" fmla="*/ 433388 h 819150"/>
                  <a:gd name="connsiteX13" fmla="*/ 533400 w 881062"/>
                  <a:gd name="connsiteY13" fmla="*/ 433388 h 819150"/>
                  <a:gd name="connsiteX14" fmla="*/ 533400 w 881062"/>
                  <a:gd name="connsiteY14" fmla="*/ 504825 h 819150"/>
                  <a:gd name="connsiteX15" fmla="*/ 609600 w 881062"/>
                  <a:gd name="connsiteY15" fmla="*/ 504825 h 819150"/>
                  <a:gd name="connsiteX16" fmla="*/ 609600 w 881062"/>
                  <a:gd name="connsiteY16" fmla="*/ 523875 h 819150"/>
                  <a:gd name="connsiteX17" fmla="*/ 776287 w 881062"/>
                  <a:gd name="connsiteY17" fmla="*/ 523875 h 819150"/>
                  <a:gd name="connsiteX18" fmla="*/ 776287 w 881062"/>
                  <a:gd name="connsiteY18" fmla="*/ 566738 h 819150"/>
                  <a:gd name="connsiteX19" fmla="*/ 809625 w 881062"/>
                  <a:gd name="connsiteY19" fmla="*/ 566738 h 819150"/>
                  <a:gd name="connsiteX20" fmla="*/ 809625 w 881062"/>
                  <a:gd name="connsiteY20" fmla="*/ 619125 h 819150"/>
                  <a:gd name="connsiteX21" fmla="*/ 842962 w 881062"/>
                  <a:gd name="connsiteY21" fmla="*/ 619125 h 819150"/>
                  <a:gd name="connsiteX22" fmla="*/ 842962 w 881062"/>
                  <a:gd name="connsiteY22" fmla="*/ 733425 h 819150"/>
                  <a:gd name="connsiteX23" fmla="*/ 881062 w 881062"/>
                  <a:gd name="connsiteY23" fmla="*/ 733425 h 819150"/>
                  <a:gd name="connsiteX24" fmla="*/ 881062 w 881062"/>
                  <a:gd name="connsiteY24" fmla="*/ 81915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81062" h="819150">
                    <a:moveTo>
                      <a:pt x="0" y="0"/>
                    </a:moveTo>
                    <a:lnTo>
                      <a:pt x="128587" y="0"/>
                    </a:lnTo>
                    <a:lnTo>
                      <a:pt x="128587" y="61913"/>
                    </a:lnTo>
                    <a:lnTo>
                      <a:pt x="171450" y="61913"/>
                    </a:lnTo>
                    <a:lnTo>
                      <a:pt x="171450" y="214313"/>
                    </a:lnTo>
                    <a:lnTo>
                      <a:pt x="219075" y="214313"/>
                    </a:lnTo>
                    <a:lnTo>
                      <a:pt x="219075" y="276225"/>
                    </a:lnTo>
                    <a:lnTo>
                      <a:pt x="309562" y="276225"/>
                    </a:lnTo>
                    <a:lnTo>
                      <a:pt x="309562" y="304800"/>
                    </a:lnTo>
                    <a:lnTo>
                      <a:pt x="352425" y="304800"/>
                    </a:lnTo>
                    <a:lnTo>
                      <a:pt x="352425" y="352425"/>
                    </a:lnTo>
                    <a:lnTo>
                      <a:pt x="490537" y="352425"/>
                    </a:lnTo>
                    <a:lnTo>
                      <a:pt x="490537" y="433388"/>
                    </a:lnTo>
                    <a:lnTo>
                      <a:pt x="533400" y="433388"/>
                    </a:lnTo>
                    <a:lnTo>
                      <a:pt x="533400" y="504825"/>
                    </a:lnTo>
                    <a:lnTo>
                      <a:pt x="609600" y="504825"/>
                    </a:lnTo>
                    <a:lnTo>
                      <a:pt x="609600" y="523875"/>
                    </a:lnTo>
                    <a:lnTo>
                      <a:pt x="776287" y="523875"/>
                    </a:lnTo>
                    <a:lnTo>
                      <a:pt x="776287" y="566738"/>
                    </a:lnTo>
                    <a:lnTo>
                      <a:pt x="809625" y="566738"/>
                    </a:lnTo>
                    <a:lnTo>
                      <a:pt x="809625" y="619125"/>
                    </a:lnTo>
                    <a:lnTo>
                      <a:pt x="842962" y="619125"/>
                    </a:lnTo>
                    <a:lnTo>
                      <a:pt x="842962" y="733425"/>
                    </a:lnTo>
                    <a:lnTo>
                      <a:pt x="881062" y="733425"/>
                    </a:lnTo>
                    <a:lnTo>
                      <a:pt x="881062" y="819150"/>
                    </a:lnTo>
                  </a:path>
                </a:pathLst>
              </a:custGeom>
              <a:noFill/>
              <a:ln w="28575">
                <a:solidFill>
                  <a:srgbClr val="FF7F4D"/>
                </a:solidFill>
                <a:miter lim="800000"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322" name="Freeform: Shape 100">
              <a:extLst>
                <a:ext uri="{FF2B5EF4-FFF2-40B4-BE49-F238E27FC236}">
                  <a16:creationId xmlns:a16="http://schemas.microsoft.com/office/drawing/2014/main" xmlns="" id="{6BA34717-2E3B-FB32-3ABF-CC72C01A0D18}"/>
                </a:ext>
              </a:extLst>
            </p:cNvPr>
            <p:cNvSpPr/>
            <p:nvPr/>
          </p:nvSpPr>
          <p:spPr bwMode="auto">
            <a:xfrm>
              <a:off x="7381875" y="5499026"/>
              <a:ext cx="571500" cy="163587"/>
            </a:xfrm>
            <a:custGeom>
              <a:avLst/>
              <a:gdLst>
                <a:gd name="connsiteX0" fmla="*/ 571500 w 571500"/>
                <a:gd name="connsiteY0" fmla="*/ 142875 h 142875"/>
                <a:gd name="connsiteX1" fmla="*/ 571500 w 571500"/>
                <a:gd name="connsiteY1" fmla="*/ 76200 h 142875"/>
                <a:gd name="connsiteX2" fmla="*/ 0 w 571500"/>
                <a:gd name="connsiteY2" fmla="*/ 76200 h 142875"/>
                <a:gd name="connsiteX3" fmla="*/ 0 w 571500"/>
                <a:gd name="connsiteY3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142875">
                  <a:moveTo>
                    <a:pt x="571500" y="142875"/>
                  </a:moveTo>
                  <a:lnTo>
                    <a:pt x="571500" y="76200"/>
                  </a:lnTo>
                  <a:lnTo>
                    <a:pt x="0" y="7620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FF7F4D"/>
              </a:solidFill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</p:grpSp>
      <p:grpSp>
        <p:nvGrpSpPr>
          <p:cNvPr id="244" name="Group 108">
            <a:extLst>
              <a:ext uri="{FF2B5EF4-FFF2-40B4-BE49-F238E27FC236}">
                <a16:creationId xmlns:a16="http://schemas.microsoft.com/office/drawing/2014/main" xmlns="" id="{0A5E0A0D-1D48-F204-F908-7EC4D0216AA7}"/>
              </a:ext>
            </a:extLst>
          </p:cNvPr>
          <p:cNvGrpSpPr/>
          <p:nvPr/>
        </p:nvGrpSpPr>
        <p:grpSpPr>
          <a:xfrm>
            <a:off x="2820371" y="1649614"/>
            <a:ext cx="6556181" cy="2510201"/>
            <a:chOff x="1777337" y="2945130"/>
            <a:chExt cx="7744705" cy="2510201"/>
          </a:xfrm>
          <a:solidFill>
            <a:srgbClr val="005086"/>
          </a:solidFill>
        </p:grpSpPr>
        <p:sp>
          <p:nvSpPr>
            <p:cNvPr id="270" name="Rectangle 269">
              <a:extLst>
                <a:ext uri="{FF2B5EF4-FFF2-40B4-BE49-F238E27FC236}">
                  <a16:creationId xmlns:a16="http://schemas.microsoft.com/office/drawing/2014/main" xmlns="" id="{F189A291-A1C9-499E-3359-E16637D941E5}"/>
                </a:ext>
              </a:extLst>
            </p:cNvPr>
            <p:cNvSpPr/>
            <p:nvPr/>
          </p:nvSpPr>
          <p:spPr bwMode="auto">
            <a:xfrm rot="18900000">
              <a:off x="1777337" y="2945130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71" name="Rectangle 270">
              <a:extLst>
                <a:ext uri="{FF2B5EF4-FFF2-40B4-BE49-F238E27FC236}">
                  <a16:creationId xmlns:a16="http://schemas.microsoft.com/office/drawing/2014/main" xmlns="" id="{7AE2F77F-3FF9-5593-08F4-CCA086F0F30E}"/>
                </a:ext>
              </a:extLst>
            </p:cNvPr>
            <p:cNvSpPr/>
            <p:nvPr/>
          </p:nvSpPr>
          <p:spPr bwMode="auto">
            <a:xfrm rot="18900000">
              <a:off x="1905924" y="3015480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72" name="Rectangle 271">
              <a:extLst>
                <a:ext uri="{FF2B5EF4-FFF2-40B4-BE49-F238E27FC236}">
                  <a16:creationId xmlns:a16="http://schemas.microsoft.com/office/drawing/2014/main" xmlns="" id="{B7E906CA-652E-0F5E-B968-89A8499152D5}"/>
                </a:ext>
              </a:extLst>
            </p:cNvPr>
            <p:cNvSpPr/>
            <p:nvPr/>
          </p:nvSpPr>
          <p:spPr bwMode="auto">
            <a:xfrm rot="18900000">
              <a:off x="2082137" y="3111723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73" name="Rectangle 272">
              <a:extLst>
                <a:ext uri="{FF2B5EF4-FFF2-40B4-BE49-F238E27FC236}">
                  <a16:creationId xmlns:a16="http://schemas.microsoft.com/office/drawing/2014/main" xmlns="" id="{8E7DA76E-A055-3BC2-6344-831EAD951E5D}"/>
                </a:ext>
              </a:extLst>
            </p:cNvPr>
            <p:cNvSpPr/>
            <p:nvPr/>
          </p:nvSpPr>
          <p:spPr bwMode="auto">
            <a:xfrm rot="18900000">
              <a:off x="2120287" y="3206972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74" name="Rectangle 273">
              <a:extLst>
                <a:ext uri="{FF2B5EF4-FFF2-40B4-BE49-F238E27FC236}">
                  <a16:creationId xmlns:a16="http://schemas.microsoft.com/office/drawing/2014/main" xmlns="" id="{73C9C5C0-B6B3-DF64-18A8-5FC9FC0E8C59}"/>
                </a:ext>
              </a:extLst>
            </p:cNvPr>
            <p:cNvSpPr/>
            <p:nvPr/>
          </p:nvSpPr>
          <p:spPr bwMode="auto">
            <a:xfrm rot="18900000">
              <a:off x="2325526" y="3249744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xmlns="" id="{B38CA4D6-F031-B711-5536-4A7B91E852C8}"/>
                </a:ext>
              </a:extLst>
            </p:cNvPr>
            <p:cNvSpPr/>
            <p:nvPr/>
          </p:nvSpPr>
          <p:spPr bwMode="auto">
            <a:xfrm rot="18900000">
              <a:off x="2430591" y="3355336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76" name="Rectangle 275">
              <a:extLst>
                <a:ext uri="{FF2B5EF4-FFF2-40B4-BE49-F238E27FC236}">
                  <a16:creationId xmlns:a16="http://schemas.microsoft.com/office/drawing/2014/main" xmlns="" id="{8385EF74-7DA7-6AF9-A10F-F73073B7D5C3}"/>
                </a:ext>
              </a:extLst>
            </p:cNvPr>
            <p:cNvSpPr/>
            <p:nvPr/>
          </p:nvSpPr>
          <p:spPr bwMode="auto">
            <a:xfrm rot="18900000">
              <a:off x="2448325" y="3411492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77" name="Rectangle 276">
              <a:extLst>
                <a:ext uri="{FF2B5EF4-FFF2-40B4-BE49-F238E27FC236}">
                  <a16:creationId xmlns:a16="http://schemas.microsoft.com/office/drawing/2014/main" xmlns="" id="{AC9A9931-5EB9-009D-0460-279B1B17CC5D}"/>
                </a:ext>
              </a:extLst>
            </p:cNvPr>
            <p:cNvSpPr/>
            <p:nvPr/>
          </p:nvSpPr>
          <p:spPr bwMode="auto">
            <a:xfrm rot="18900000">
              <a:off x="2481424" y="3488055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xmlns="" id="{4BE3C7EC-BB45-E5F8-85AB-0C53757ACB18}"/>
                </a:ext>
              </a:extLst>
            </p:cNvPr>
            <p:cNvSpPr/>
            <p:nvPr/>
          </p:nvSpPr>
          <p:spPr bwMode="auto">
            <a:xfrm rot="18900000">
              <a:off x="2533816" y="3517250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xmlns="" id="{BC008AE5-443C-692F-324A-ADE315536F60}"/>
                </a:ext>
              </a:extLst>
            </p:cNvPr>
            <p:cNvSpPr/>
            <p:nvPr/>
          </p:nvSpPr>
          <p:spPr bwMode="auto">
            <a:xfrm rot="18900000">
              <a:off x="2591483" y="3520535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0" name="Rectangle 279">
              <a:extLst>
                <a:ext uri="{FF2B5EF4-FFF2-40B4-BE49-F238E27FC236}">
                  <a16:creationId xmlns:a16="http://schemas.microsoft.com/office/drawing/2014/main" xmlns="" id="{EEB6CE41-54C8-F119-0583-C209BC6EE421}"/>
                </a:ext>
              </a:extLst>
            </p:cNvPr>
            <p:cNvSpPr/>
            <p:nvPr/>
          </p:nvSpPr>
          <p:spPr bwMode="auto">
            <a:xfrm rot="18900000">
              <a:off x="2663132" y="3530647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1" name="Rectangle 280">
              <a:extLst>
                <a:ext uri="{FF2B5EF4-FFF2-40B4-BE49-F238E27FC236}">
                  <a16:creationId xmlns:a16="http://schemas.microsoft.com/office/drawing/2014/main" xmlns="" id="{08ABBF25-03F6-0411-CA55-1F974C612017}"/>
                </a:ext>
              </a:extLst>
            </p:cNvPr>
            <p:cNvSpPr/>
            <p:nvPr/>
          </p:nvSpPr>
          <p:spPr bwMode="auto">
            <a:xfrm rot="18900000">
              <a:off x="2720799" y="3625461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2" name="Rectangle 281">
              <a:extLst>
                <a:ext uri="{FF2B5EF4-FFF2-40B4-BE49-F238E27FC236}">
                  <a16:creationId xmlns:a16="http://schemas.microsoft.com/office/drawing/2014/main" xmlns="" id="{CE52B11E-D5DA-8537-91D9-8D2D661E00A7}"/>
                </a:ext>
              </a:extLst>
            </p:cNvPr>
            <p:cNvSpPr/>
            <p:nvPr/>
          </p:nvSpPr>
          <p:spPr bwMode="auto">
            <a:xfrm rot="18900000">
              <a:off x="2750628" y="3691476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3" name="Rectangle 282">
              <a:extLst>
                <a:ext uri="{FF2B5EF4-FFF2-40B4-BE49-F238E27FC236}">
                  <a16:creationId xmlns:a16="http://schemas.microsoft.com/office/drawing/2014/main" xmlns="" id="{C299ED69-5B08-2CDB-AA98-7D824F1CCFD8}"/>
                </a:ext>
              </a:extLst>
            </p:cNvPr>
            <p:cNvSpPr/>
            <p:nvPr/>
          </p:nvSpPr>
          <p:spPr bwMode="auto">
            <a:xfrm rot="18900000">
              <a:off x="2778444" y="3756837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4" name="Rectangle 283">
              <a:extLst>
                <a:ext uri="{FF2B5EF4-FFF2-40B4-BE49-F238E27FC236}">
                  <a16:creationId xmlns:a16="http://schemas.microsoft.com/office/drawing/2014/main" xmlns="" id="{27EDE751-80D3-C64C-8FC5-DF7FB7E9DF7E}"/>
                </a:ext>
              </a:extLst>
            </p:cNvPr>
            <p:cNvSpPr/>
            <p:nvPr/>
          </p:nvSpPr>
          <p:spPr bwMode="auto">
            <a:xfrm rot="18900000">
              <a:off x="2874511" y="3821941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xmlns="" id="{E2076FAF-D809-991C-312F-1DC9D88873A9}"/>
                </a:ext>
              </a:extLst>
            </p:cNvPr>
            <p:cNvSpPr/>
            <p:nvPr/>
          </p:nvSpPr>
          <p:spPr bwMode="auto">
            <a:xfrm rot="18900000">
              <a:off x="2827415" y="3805452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6" name="Rectangle 285">
              <a:extLst>
                <a:ext uri="{FF2B5EF4-FFF2-40B4-BE49-F238E27FC236}">
                  <a16:creationId xmlns:a16="http://schemas.microsoft.com/office/drawing/2014/main" xmlns="" id="{16E11829-C2E3-242D-5597-EA3DAB6A508C}"/>
                </a:ext>
              </a:extLst>
            </p:cNvPr>
            <p:cNvSpPr/>
            <p:nvPr/>
          </p:nvSpPr>
          <p:spPr bwMode="auto">
            <a:xfrm rot="18900000">
              <a:off x="3029797" y="3861578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xmlns="" id="{A3C3FAAE-F95E-A1DC-3FF4-65521716F31D}"/>
                </a:ext>
              </a:extLst>
            </p:cNvPr>
            <p:cNvSpPr/>
            <p:nvPr/>
          </p:nvSpPr>
          <p:spPr bwMode="auto">
            <a:xfrm rot="18900000">
              <a:off x="3076795" y="3915337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8" name="Rectangle 287">
              <a:extLst>
                <a:ext uri="{FF2B5EF4-FFF2-40B4-BE49-F238E27FC236}">
                  <a16:creationId xmlns:a16="http://schemas.microsoft.com/office/drawing/2014/main" xmlns="" id="{C0B8D95F-6D93-059A-6D31-EA415E910D0F}"/>
                </a:ext>
              </a:extLst>
            </p:cNvPr>
            <p:cNvSpPr/>
            <p:nvPr/>
          </p:nvSpPr>
          <p:spPr bwMode="auto">
            <a:xfrm rot="18900000">
              <a:off x="3125935" y="3980965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89" name="Rectangle 288">
              <a:extLst>
                <a:ext uri="{FF2B5EF4-FFF2-40B4-BE49-F238E27FC236}">
                  <a16:creationId xmlns:a16="http://schemas.microsoft.com/office/drawing/2014/main" xmlns="" id="{389CF5FD-6BBC-4986-AAB8-16528B8D9765}"/>
                </a:ext>
              </a:extLst>
            </p:cNvPr>
            <p:cNvSpPr/>
            <p:nvPr/>
          </p:nvSpPr>
          <p:spPr bwMode="auto">
            <a:xfrm rot="18900000">
              <a:off x="3175076" y="4042700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0" name="Rectangle 289">
              <a:extLst>
                <a:ext uri="{FF2B5EF4-FFF2-40B4-BE49-F238E27FC236}">
                  <a16:creationId xmlns:a16="http://schemas.microsoft.com/office/drawing/2014/main" xmlns="" id="{F7BFE2BE-A958-3E1F-762F-EDB67F6E7D80}"/>
                </a:ext>
              </a:extLst>
            </p:cNvPr>
            <p:cNvSpPr/>
            <p:nvPr/>
          </p:nvSpPr>
          <p:spPr bwMode="auto">
            <a:xfrm rot="18900000">
              <a:off x="3395554" y="4110281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1" name="Rectangle 290">
              <a:extLst>
                <a:ext uri="{FF2B5EF4-FFF2-40B4-BE49-F238E27FC236}">
                  <a16:creationId xmlns:a16="http://schemas.microsoft.com/office/drawing/2014/main" xmlns="" id="{4C509427-EDC6-2A3D-51FE-9F23323CF206}"/>
                </a:ext>
              </a:extLst>
            </p:cNvPr>
            <p:cNvSpPr/>
            <p:nvPr/>
          </p:nvSpPr>
          <p:spPr bwMode="auto">
            <a:xfrm rot="18900000">
              <a:off x="3431712" y="4147791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2" name="Rectangle 291">
              <a:extLst>
                <a:ext uri="{FF2B5EF4-FFF2-40B4-BE49-F238E27FC236}">
                  <a16:creationId xmlns:a16="http://schemas.microsoft.com/office/drawing/2014/main" xmlns="" id="{757CA93F-09CA-98B5-4DC1-91712B79D3A0}"/>
                </a:ext>
              </a:extLst>
            </p:cNvPr>
            <p:cNvSpPr/>
            <p:nvPr/>
          </p:nvSpPr>
          <p:spPr bwMode="auto">
            <a:xfrm rot="18900000">
              <a:off x="3532528" y="4205305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3" name="Rectangle 292">
              <a:extLst>
                <a:ext uri="{FF2B5EF4-FFF2-40B4-BE49-F238E27FC236}">
                  <a16:creationId xmlns:a16="http://schemas.microsoft.com/office/drawing/2014/main" xmlns="" id="{DFD8DC26-FC6A-1239-DE79-C99421E24654}"/>
                </a:ext>
              </a:extLst>
            </p:cNvPr>
            <p:cNvSpPr/>
            <p:nvPr/>
          </p:nvSpPr>
          <p:spPr bwMode="auto">
            <a:xfrm rot="18900000">
              <a:off x="3561027" y="4276487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4" name="Rectangle 293">
              <a:extLst>
                <a:ext uri="{FF2B5EF4-FFF2-40B4-BE49-F238E27FC236}">
                  <a16:creationId xmlns:a16="http://schemas.microsoft.com/office/drawing/2014/main" xmlns="" id="{1CDEC2B2-0812-8532-082B-ED54028E0B72}"/>
                </a:ext>
              </a:extLst>
            </p:cNvPr>
            <p:cNvSpPr/>
            <p:nvPr/>
          </p:nvSpPr>
          <p:spPr bwMode="auto">
            <a:xfrm rot="18900000">
              <a:off x="3594363" y="4333673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5" name="Rectangle 294">
              <a:extLst>
                <a:ext uri="{FF2B5EF4-FFF2-40B4-BE49-F238E27FC236}">
                  <a16:creationId xmlns:a16="http://schemas.microsoft.com/office/drawing/2014/main" xmlns="" id="{FB639927-9F4E-352E-27C3-CECF9ED04AC3}"/>
                </a:ext>
              </a:extLst>
            </p:cNvPr>
            <p:cNvSpPr/>
            <p:nvPr/>
          </p:nvSpPr>
          <p:spPr bwMode="auto">
            <a:xfrm rot="18900000">
              <a:off x="3649129" y="4348482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xmlns="" id="{BC10260A-EA88-ADFB-28A7-9B60081F49A4}"/>
                </a:ext>
              </a:extLst>
            </p:cNvPr>
            <p:cNvSpPr/>
            <p:nvPr/>
          </p:nvSpPr>
          <p:spPr bwMode="auto">
            <a:xfrm rot="18900000">
              <a:off x="3690062" y="4409639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7" name="Rectangle 296">
              <a:extLst>
                <a:ext uri="{FF2B5EF4-FFF2-40B4-BE49-F238E27FC236}">
                  <a16:creationId xmlns:a16="http://schemas.microsoft.com/office/drawing/2014/main" xmlns="" id="{46ED2509-DAC2-3389-7052-43960B60F869}"/>
                </a:ext>
              </a:extLst>
            </p:cNvPr>
            <p:cNvSpPr/>
            <p:nvPr/>
          </p:nvSpPr>
          <p:spPr bwMode="auto">
            <a:xfrm rot="18900000">
              <a:off x="3759679" y="4419323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8" name="Rectangle 297">
              <a:extLst>
                <a:ext uri="{FF2B5EF4-FFF2-40B4-BE49-F238E27FC236}">
                  <a16:creationId xmlns:a16="http://schemas.microsoft.com/office/drawing/2014/main" xmlns="" id="{3A795149-F36E-E5D2-DEE5-CE4454CAF3FC}"/>
                </a:ext>
              </a:extLst>
            </p:cNvPr>
            <p:cNvSpPr/>
            <p:nvPr/>
          </p:nvSpPr>
          <p:spPr bwMode="auto">
            <a:xfrm rot="18900000">
              <a:off x="4017946" y="4487055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xmlns="" id="{B78C555A-99E3-46B4-08AD-B0940101BA64}"/>
                </a:ext>
              </a:extLst>
            </p:cNvPr>
            <p:cNvSpPr/>
            <p:nvPr/>
          </p:nvSpPr>
          <p:spPr bwMode="auto">
            <a:xfrm rot="18900000">
              <a:off x="4067086" y="4516250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0" name="Rectangle 299">
              <a:extLst>
                <a:ext uri="{FF2B5EF4-FFF2-40B4-BE49-F238E27FC236}">
                  <a16:creationId xmlns:a16="http://schemas.microsoft.com/office/drawing/2014/main" xmlns="" id="{98866A9F-4177-DE75-CEFE-171774A1CA26}"/>
                </a:ext>
              </a:extLst>
            </p:cNvPr>
            <p:cNvSpPr/>
            <p:nvPr/>
          </p:nvSpPr>
          <p:spPr bwMode="auto">
            <a:xfrm rot="18900000">
              <a:off x="4104266" y="4557480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1" name="Rectangle 300">
              <a:extLst>
                <a:ext uri="{FF2B5EF4-FFF2-40B4-BE49-F238E27FC236}">
                  <a16:creationId xmlns:a16="http://schemas.microsoft.com/office/drawing/2014/main" xmlns="" id="{22E26056-24E2-6F36-17E7-6012B1531FB2}"/>
                </a:ext>
              </a:extLst>
            </p:cNvPr>
            <p:cNvSpPr/>
            <p:nvPr/>
          </p:nvSpPr>
          <p:spPr bwMode="auto">
            <a:xfrm rot="18900000">
              <a:off x="4168924" y="4565995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xmlns="" id="{58B1DDF9-3DDE-EB94-2444-21159504D86F}"/>
                </a:ext>
              </a:extLst>
            </p:cNvPr>
            <p:cNvSpPr/>
            <p:nvPr/>
          </p:nvSpPr>
          <p:spPr bwMode="auto">
            <a:xfrm rot="18900000">
              <a:off x="4219049" y="4565994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xmlns="" id="{A33D7460-59D6-829E-B819-99ED84A7D919}"/>
                </a:ext>
              </a:extLst>
            </p:cNvPr>
            <p:cNvSpPr/>
            <p:nvPr/>
          </p:nvSpPr>
          <p:spPr bwMode="auto">
            <a:xfrm rot="18900000">
              <a:off x="4511524" y="4614233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4" name="Rectangle 303">
              <a:extLst>
                <a:ext uri="{FF2B5EF4-FFF2-40B4-BE49-F238E27FC236}">
                  <a16:creationId xmlns:a16="http://schemas.microsoft.com/office/drawing/2014/main" xmlns="" id="{F903B1CB-69AB-0D82-DF10-8C2BA1B9F7C3}"/>
                </a:ext>
              </a:extLst>
            </p:cNvPr>
            <p:cNvSpPr/>
            <p:nvPr/>
          </p:nvSpPr>
          <p:spPr bwMode="auto">
            <a:xfrm rot="18900000">
              <a:off x="4547226" y="4639571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xmlns="" id="{A42F46D2-EE13-335D-1372-66AB3CD37CDF}"/>
                </a:ext>
              </a:extLst>
            </p:cNvPr>
            <p:cNvSpPr/>
            <p:nvPr/>
          </p:nvSpPr>
          <p:spPr bwMode="auto">
            <a:xfrm rot="18900000">
              <a:off x="5468106" y="4859688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xmlns="" id="{E778252C-F1F3-36D2-4737-42BF23518CCC}"/>
                </a:ext>
              </a:extLst>
            </p:cNvPr>
            <p:cNvSpPr/>
            <p:nvPr/>
          </p:nvSpPr>
          <p:spPr bwMode="auto">
            <a:xfrm rot="19012557">
              <a:off x="4736036" y="4743050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7" name="Rectangle 306">
              <a:extLst>
                <a:ext uri="{FF2B5EF4-FFF2-40B4-BE49-F238E27FC236}">
                  <a16:creationId xmlns:a16="http://schemas.microsoft.com/office/drawing/2014/main" xmlns="" id="{C4053251-FAD2-CADC-8D8D-4263F7FF7C57}"/>
                </a:ext>
              </a:extLst>
            </p:cNvPr>
            <p:cNvSpPr/>
            <p:nvPr/>
          </p:nvSpPr>
          <p:spPr bwMode="auto">
            <a:xfrm rot="18900000">
              <a:off x="5536376" y="4901659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xmlns="" id="{03A10A63-2E44-180D-8586-F81CC63B461C}"/>
                </a:ext>
              </a:extLst>
            </p:cNvPr>
            <p:cNvSpPr/>
            <p:nvPr/>
          </p:nvSpPr>
          <p:spPr bwMode="auto">
            <a:xfrm rot="18900000">
              <a:off x="5669304" y="4931398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09" name="Rectangle 308">
              <a:extLst>
                <a:ext uri="{FF2B5EF4-FFF2-40B4-BE49-F238E27FC236}">
                  <a16:creationId xmlns:a16="http://schemas.microsoft.com/office/drawing/2014/main" xmlns="" id="{D94A358E-E8CE-AA5D-DD59-3384FFA8473A}"/>
                </a:ext>
              </a:extLst>
            </p:cNvPr>
            <p:cNvSpPr/>
            <p:nvPr/>
          </p:nvSpPr>
          <p:spPr bwMode="auto">
            <a:xfrm rot="18900000">
              <a:off x="5798620" y="4935327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0" name="Rectangle 309">
              <a:extLst>
                <a:ext uri="{FF2B5EF4-FFF2-40B4-BE49-F238E27FC236}">
                  <a16:creationId xmlns:a16="http://schemas.microsoft.com/office/drawing/2014/main" xmlns="" id="{78ACCA87-BC23-48BF-CDB8-7E0450D111FB}"/>
                </a:ext>
              </a:extLst>
            </p:cNvPr>
            <p:cNvSpPr/>
            <p:nvPr/>
          </p:nvSpPr>
          <p:spPr bwMode="auto">
            <a:xfrm rot="18900000">
              <a:off x="6019405" y="4959668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xmlns="" id="{EFA373EC-1E12-1891-CDC4-1BC621B28177}"/>
                </a:ext>
              </a:extLst>
            </p:cNvPr>
            <p:cNvSpPr/>
            <p:nvPr/>
          </p:nvSpPr>
          <p:spPr bwMode="auto">
            <a:xfrm rot="18900000">
              <a:off x="6381325" y="4993772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xmlns="" id="{5D8CC524-6283-A138-46EA-34C6842FB4FA}"/>
                </a:ext>
              </a:extLst>
            </p:cNvPr>
            <p:cNvSpPr/>
            <p:nvPr/>
          </p:nvSpPr>
          <p:spPr bwMode="auto">
            <a:xfrm rot="18900000">
              <a:off x="6569861" y="5031104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3" name="Rectangle 312">
              <a:extLst>
                <a:ext uri="{FF2B5EF4-FFF2-40B4-BE49-F238E27FC236}">
                  <a16:creationId xmlns:a16="http://schemas.microsoft.com/office/drawing/2014/main" xmlns="" id="{317650FB-A1F4-C718-EBE6-7BC97F40B42A}"/>
                </a:ext>
              </a:extLst>
            </p:cNvPr>
            <p:cNvSpPr/>
            <p:nvPr/>
          </p:nvSpPr>
          <p:spPr bwMode="auto">
            <a:xfrm rot="18900000">
              <a:off x="6658471" y="5045913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xmlns="" id="{3E6CCC75-0C20-D0F7-408F-E152B4525F0D}"/>
                </a:ext>
              </a:extLst>
            </p:cNvPr>
            <p:cNvSpPr/>
            <p:nvPr/>
          </p:nvSpPr>
          <p:spPr bwMode="auto">
            <a:xfrm rot="18900000">
              <a:off x="7819185" y="5250211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5" name="Rectangle 314">
              <a:extLst>
                <a:ext uri="{FF2B5EF4-FFF2-40B4-BE49-F238E27FC236}">
                  <a16:creationId xmlns:a16="http://schemas.microsoft.com/office/drawing/2014/main" xmlns="" id="{5860F867-7334-35F4-385D-AE72B907D3A7}"/>
                </a:ext>
              </a:extLst>
            </p:cNvPr>
            <p:cNvSpPr/>
            <p:nvPr/>
          </p:nvSpPr>
          <p:spPr bwMode="auto">
            <a:xfrm rot="18900000">
              <a:off x="7871174" y="5250211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6" name="Rectangle 315">
              <a:extLst>
                <a:ext uri="{FF2B5EF4-FFF2-40B4-BE49-F238E27FC236}">
                  <a16:creationId xmlns:a16="http://schemas.microsoft.com/office/drawing/2014/main" xmlns="" id="{FDAA1697-8976-225F-F807-35A8D9DD3C17}"/>
                </a:ext>
              </a:extLst>
            </p:cNvPr>
            <p:cNvSpPr/>
            <p:nvPr/>
          </p:nvSpPr>
          <p:spPr bwMode="auto">
            <a:xfrm rot="18900000">
              <a:off x="8004538" y="5303233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xmlns="" id="{FE7A1524-F2B0-D927-17C9-0B34FC27D9CE}"/>
                </a:ext>
              </a:extLst>
            </p:cNvPr>
            <p:cNvSpPr/>
            <p:nvPr/>
          </p:nvSpPr>
          <p:spPr bwMode="auto">
            <a:xfrm rot="18900000">
              <a:off x="8895583" y="5363891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xmlns="" id="{38957B7F-F1A1-C8DD-465D-0C1A02EDFD50}"/>
                </a:ext>
              </a:extLst>
            </p:cNvPr>
            <p:cNvSpPr/>
            <p:nvPr/>
          </p:nvSpPr>
          <p:spPr bwMode="auto">
            <a:xfrm rot="18900000">
              <a:off x="9016758" y="5363890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19" name="Rectangle 318">
              <a:extLst>
                <a:ext uri="{FF2B5EF4-FFF2-40B4-BE49-F238E27FC236}">
                  <a16:creationId xmlns:a16="http://schemas.microsoft.com/office/drawing/2014/main" xmlns="" id="{233DCDCF-FB8E-7BF4-512A-D886D90098C4}"/>
                </a:ext>
              </a:extLst>
            </p:cNvPr>
            <p:cNvSpPr/>
            <p:nvPr/>
          </p:nvSpPr>
          <p:spPr bwMode="auto">
            <a:xfrm rot="18900000">
              <a:off x="9358510" y="5363891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xmlns="" id="{B02FF6CD-5D4D-8DD0-8AB8-72CAC64381EF}"/>
                </a:ext>
              </a:extLst>
            </p:cNvPr>
            <p:cNvSpPr/>
            <p:nvPr/>
          </p:nvSpPr>
          <p:spPr bwMode="auto">
            <a:xfrm rot="18900000">
              <a:off x="9430602" y="5361733"/>
              <a:ext cx="91440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</p:grpSp>
      <p:grpSp>
        <p:nvGrpSpPr>
          <p:cNvPr id="344" name="Groupe 343">
            <a:extLst>
              <a:ext uri="{FF2B5EF4-FFF2-40B4-BE49-F238E27FC236}">
                <a16:creationId xmlns:a16="http://schemas.microsoft.com/office/drawing/2014/main" xmlns="" id="{438C5AF1-C379-5DC4-9695-F54704AEDFFC}"/>
              </a:ext>
            </a:extLst>
          </p:cNvPr>
          <p:cNvGrpSpPr/>
          <p:nvPr/>
        </p:nvGrpSpPr>
        <p:grpSpPr>
          <a:xfrm>
            <a:off x="2072148" y="1283882"/>
            <a:ext cx="8963752" cy="3692443"/>
            <a:chOff x="2072148" y="1283882"/>
            <a:chExt cx="8963752" cy="3692443"/>
          </a:xfrm>
        </p:grpSpPr>
        <p:cxnSp>
          <p:nvCxnSpPr>
            <p:cNvPr id="183" name="Straight Connector 34">
              <a:extLst>
                <a:ext uri="{FF2B5EF4-FFF2-40B4-BE49-F238E27FC236}">
                  <a16:creationId xmlns:a16="http://schemas.microsoft.com/office/drawing/2014/main" xmlns="" id="{BC91AB22-B13F-A9DA-FE10-8338B0628253}"/>
                </a:ext>
              </a:extLst>
            </p:cNvPr>
            <p:cNvCxnSpPr/>
            <p:nvPr/>
          </p:nvCxnSpPr>
          <p:spPr bwMode="auto">
            <a:xfrm>
              <a:off x="2565595" y="4371859"/>
              <a:ext cx="8458367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4" name="Straight Connector 35">
              <a:extLst>
                <a:ext uri="{FF2B5EF4-FFF2-40B4-BE49-F238E27FC236}">
                  <a16:creationId xmlns:a16="http://schemas.microsoft.com/office/drawing/2014/main" xmlns="" id="{FD1FB430-5C9A-2634-5154-638255D6848E}"/>
                </a:ext>
              </a:extLst>
            </p:cNvPr>
            <p:cNvCxnSpPr/>
            <p:nvPr/>
          </p:nvCxnSpPr>
          <p:spPr bwMode="auto">
            <a:xfrm flipV="1">
              <a:off x="2565595" y="1466734"/>
              <a:ext cx="0" cy="2905125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5" name="Straight Connector 36">
              <a:extLst>
                <a:ext uri="{FF2B5EF4-FFF2-40B4-BE49-F238E27FC236}">
                  <a16:creationId xmlns:a16="http://schemas.microsoft.com/office/drawing/2014/main" xmlns="" id="{E4EC5FC1-FEBA-42C9-DD89-999D1D370160}"/>
                </a:ext>
              </a:extLst>
            </p:cNvPr>
            <p:cNvCxnSpPr/>
            <p:nvPr/>
          </p:nvCxnSpPr>
          <p:spPr bwMode="auto">
            <a:xfrm flipH="1">
              <a:off x="2509152" y="1466734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6" name="Straight Connector 37">
              <a:extLst>
                <a:ext uri="{FF2B5EF4-FFF2-40B4-BE49-F238E27FC236}">
                  <a16:creationId xmlns:a16="http://schemas.microsoft.com/office/drawing/2014/main" xmlns="" id="{8F1B5C30-693B-7AD6-0ABE-BB7A75F27E0D}"/>
                </a:ext>
              </a:extLst>
            </p:cNvPr>
            <p:cNvCxnSpPr/>
            <p:nvPr/>
          </p:nvCxnSpPr>
          <p:spPr bwMode="auto">
            <a:xfrm flipH="1">
              <a:off x="2509152" y="1757247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7" name="Straight Connector 38">
              <a:extLst>
                <a:ext uri="{FF2B5EF4-FFF2-40B4-BE49-F238E27FC236}">
                  <a16:creationId xmlns:a16="http://schemas.microsoft.com/office/drawing/2014/main" xmlns="" id="{FDC44994-B1C5-4CF1-E1DD-895143BDFB58}"/>
                </a:ext>
              </a:extLst>
            </p:cNvPr>
            <p:cNvCxnSpPr/>
            <p:nvPr/>
          </p:nvCxnSpPr>
          <p:spPr bwMode="auto">
            <a:xfrm flipH="1">
              <a:off x="2509152" y="2047760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8" name="Straight Connector 39">
              <a:extLst>
                <a:ext uri="{FF2B5EF4-FFF2-40B4-BE49-F238E27FC236}">
                  <a16:creationId xmlns:a16="http://schemas.microsoft.com/office/drawing/2014/main" xmlns="" id="{86E13948-2019-642B-3B52-BED7DFC11815}"/>
                </a:ext>
              </a:extLst>
            </p:cNvPr>
            <p:cNvCxnSpPr/>
            <p:nvPr/>
          </p:nvCxnSpPr>
          <p:spPr bwMode="auto">
            <a:xfrm flipH="1">
              <a:off x="2509152" y="2338273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9" name="Straight Connector 40">
              <a:extLst>
                <a:ext uri="{FF2B5EF4-FFF2-40B4-BE49-F238E27FC236}">
                  <a16:creationId xmlns:a16="http://schemas.microsoft.com/office/drawing/2014/main" xmlns="" id="{0C8645A6-5D52-5DDA-5EA8-AD1AE24F1555}"/>
                </a:ext>
              </a:extLst>
            </p:cNvPr>
            <p:cNvCxnSpPr/>
            <p:nvPr/>
          </p:nvCxnSpPr>
          <p:spPr bwMode="auto">
            <a:xfrm flipH="1">
              <a:off x="2509152" y="2628786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90" name="Straight Connector 41">
              <a:extLst>
                <a:ext uri="{FF2B5EF4-FFF2-40B4-BE49-F238E27FC236}">
                  <a16:creationId xmlns:a16="http://schemas.microsoft.com/office/drawing/2014/main" xmlns="" id="{45B094F7-9976-01D9-1248-FE0EE58B3874}"/>
                </a:ext>
              </a:extLst>
            </p:cNvPr>
            <p:cNvCxnSpPr/>
            <p:nvPr/>
          </p:nvCxnSpPr>
          <p:spPr bwMode="auto">
            <a:xfrm flipH="1">
              <a:off x="2509152" y="2919299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91" name="Straight Connector 42">
              <a:extLst>
                <a:ext uri="{FF2B5EF4-FFF2-40B4-BE49-F238E27FC236}">
                  <a16:creationId xmlns:a16="http://schemas.microsoft.com/office/drawing/2014/main" xmlns="" id="{52F285F7-881D-FB6B-6632-531D1E117496}"/>
                </a:ext>
              </a:extLst>
            </p:cNvPr>
            <p:cNvCxnSpPr/>
            <p:nvPr/>
          </p:nvCxnSpPr>
          <p:spPr bwMode="auto">
            <a:xfrm flipH="1">
              <a:off x="2509152" y="3209812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92" name="Straight Connector 43">
              <a:extLst>
                <a:ext uri="{FF2B5EF4-FFF2-40B4-BE49-F238E27FC236}">
                  <a16:creationId xmlns:a16="http://schemas.microsoft.com/office/drawing/2014/main" xmlns="" id="{01B6F3DE-2624-A5BB-1C8E-22DCAEE5AEE4}"/>
                </a:ext>
              </a:extLst>
            </p:cNvPr>
            <p:cNvCxnSpPr/>
            <p:nvPr/>
          </p:nvCxnSpPr>
          <p:spPr bwMode="auto">
            <a:xfrm flipH="1">
              <a:off x="2509152" y="3500325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93" name="Straight Connector 44">
              <a:extLst>
                <a:ext uri="{FF2B5EF4-FFF2-40B4-BE49-F238E27FC236}">
                  <a16:creationId xmlns:a16="http://schemas.microsoft.com/office/drawing/2014/main" xmlns="" id="{423C83A2-E047-A957-9542-C34ADFB770F4}"/>
                </a:ext>
              </a:extLst>
            </p:cNvPr>
            <p:cNvCxnSpPr/>
            <p:nvPr/>
          </p:nvCxnSpPr>
          <p:spPr bwMode="auto">
            <a:xfrm flipH="1">
              <a:off x="2509152" y="3790838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94" name="Straight Connector 45">
              <a:extLst>
                <a:ext uri="{FF2B5EF4-FFF2-40B4-BE49-F238E27FC236}">
                  <a16:creationId xmlns:a16="http://schemas.microsoft.com/office/drawing/2014/main" xmlns="" id="{0ED12E4A-BAF0-55AA-A897-6941092A0337}"/>
                </a:ext>
              </a:extLst>
            </p:cNvPr>
            <p:cNvCxnSpPr/>
            <p:nvPr/>
          </p:nvCxnSpPr>
          <p:spPr bwMode="auto">
            <a:xfrm flipH="1">
              <a:off x="2509152" y="4081351"/>
              <a:ext cx="54185" cy="0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7" name="TextBox 48">
              <a:extLst>
                <a:ext uri="{FF2B5EF4-FFF2-40B4-BE49-F238E27FC236}">
                  <a16:creationId xmlns:a16="http://schemas.microsoft.com/office/drawing/2014/main" xmlns="" id="{08FB43D9-70A6-A1AE-CE9B-054BFC66EBF4}"/>
                </a:ext>
              </a:extLst>
            </p:cNvPr>
            <p:cNvSpPr txBox="1"/>
            <p:nvPr/>
          </p:nvSpPr>
          <p:spPr bwMode="auto">
            <a:xfrm>
              <a:off x="2565594" y="4668548"/>
              <a:ext cx="84703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Mois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cxnSp>
          <p:nvCxnSpPr>
            <p:cNvPr id="199" name="Straight Connector 50">
              <a:extLst>
                <a:ext uri="{FF2B5EF4-FFF2-40B4-BE49-F238E27FC236}">
                  <a16:creationId xmlns:a16="http://schemas.microsoft.com/office/drawing/2014/main" xmlns="" id="{A5870330-77A1-88E7-5EAD-EF05DDCA3495}"/>
                </a:ext>
              </a:extLst>
            </p:cNvPr>
            <p:cNvCxnSpPr/>
            <p:nvPr/>
          </p:nvCxnSpPr>
          <p:spPr bwMode="auto">
            <a:xfrm>
              <a:off x="3167413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0" name="Straight Connector 51">
              <a:extLst>
                <a:ext uri="{FF2B5EF4-FFF2-40B4-BE49-F238E27FC236}">
                  <a16:creationId xmlns:a16="http://schemas.microsoft.com/office/drawing/2014/main" xmlns="" id="{68AB5EC6-3995-8357-68FC-D8151118D5AA}"/>
                </a:ext>
              </a:extLst>
            </p:cNvPr>
            <p:cNvCxnSpPr/>
            <p:nvPr/>
          </p:nvCxnSpPr>
          <p:spPr bwMode="auto">
            <a:xfrm>
              <a:off x="3769231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1" name="Straight Connector 52">
              <a:extLst>
                <a:ext uri="{FF2B5EF4-FFF2-40B4-BE49-F238E27FC236}">
                  <a16:creationId xmlns:a16="http://schemas.microsoft.com/office/drawing/2014/main" xmlns="" id="{8E4E408E-D88A-7341-F898-7E671F315FB1}"/>
                </a:ext>
              </a:extLst>
            </p:cNvPr>
            <p:cNvCxnSpPr/>
            <p:nvPr/>
          </p:nvCxnSpPr>
          <p:spPr bwMode="auto">
            <a:xfrm>
              <a:off x="4371048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2" name="Straight Connector 53">
              <a:extLst>
                <a:ext uri="{FF2B5EF4-FFF2-40B4-BE49-F238E27FC236}">
                  <a16:creationId xmlns:a16="http://schemas.microsoft.com/office/drawing/2014/main" xmlns="" id="{C210E6E5-D606-3F99-D370-A5EFCDA0A108}"/>
                </a:ext>
              </a:extLst>
            </p:cNvPr>
            <p:cNvCxnSpPr/>
            <p:nvPr/>
          </p:nvCxnSpPr>
          <p:spPr bwMode="auto">
            <a:xfrm>
              <a:off x="4972866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3" name="Straight Connector 54">
              <a:extLst>
                <a:ext uri="{FF2B5EF4-FFF2-40B4-BE49-F238E27FC236}">
                  <a16:creationId xmlns:a16="http://schemas.microsoft.com/office/drawing/2014/main" xmlns="" id="{61E79D74-6A76-B98C-B281-10CBABF7923D}"/>
                </a:ext>
              </a:extLst>
            </p:cNvPr>
            <p:cNvCxnSpPr/>
            <p:nvPr/>
          </p:nvCxnSpPr>
          <p:spPr bwMode="auto">
            <a:xfrm>
              <a:off x="5574684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4" name="Straight Connector 55">
              <a:extLst>
                <a:ext uri="{FF2B5EF4-FFF2-40B4-BE49-F238E27FC236}">
                  <a16:creationId xmlns:a16="http://schemas.microsoft.com/office/drawing/2014/main" xmlns="" id="{19003194-F4D2-416F-654D-2EF296EB4CDE}"/>
                </a:ext>
              </a:extLst>
            </p:cNvPr>
            <p:cNvCxnSpPr/>
            <p:nvPr/>
          </p:nvCxnSpPr>
          <p:spPr bwMode="auto">
            <a:xfrm>
              <a:off x="6176501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5" name="Straight Connector 56">
              <a:extLst>
                <a:ext uri="{FF2B5EF4-FFF2-40B4-BE49-F238E27FC236}">
                  <a16:creationId xmlns:a16="http://schemas.microsoft.com/office/drawing/2014/main" xmlns="" id="{0FFE47D8-BC9E-6306-BC5D-7850CDA34BF3}"/>
                </a:ext>
              </a:extLst>
            </p:cNvPr>
            <p:cNvCxnSpPr/>
            <p:nvPr/>
          </p:nvCxnSpPr>
          <p:spPr bwMode="auto">
            <a:xfrm>
              <a:off x="6778319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6" name="Straight Connector 57">
              <a:extLst>
                <a:ext uri="{FF2B5EF4-FFF2-40B4-BE49-F238E27FC236}">
                  <a16:creationId xmlns:a16="http://schemas.microsoft.com/office/drawing/2014/main" xmlns="" id="{C77819FD-7061-4471-65FD-97909E9CF873}"/>
                </a:ext>
              </a:extLst>
            </p:cNvPr>
            <p:cNvCxnSpPr/>
            <p:nvPr/>
          </p:nvCxnSpPr>
          <p:spPr bwMode="auto">
            <a:xfrm>
              <a:off x="7380137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7" name="Straight Connector 58">
              <a:extLst>
                <a:ext uri="{FF2B5EF4-FFF2-40B4-BE49-F238E27FC236}">
                  <a16:creationId xmlns:a16="http://schemas.microsoft.com/office/drawing/2014/main" xmlns="" id="{0BFE0323-8ED7-AACF-EB3D-91A80ED81B86}"/>
                </a:ext>
              </a:extLst>
            </p:cNvPr>
            <p:cNvCxnSpPr/>
            <p:nvPr/>
          </p:nvCxnSpPr>
          <p:spPr bwMode="auto">
            <a:xfrm>
              <a:off x="7981954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8" name="Straight Connector 59">
              <a:extLst>
                <a:ext uri="{FF2B5EF4-FFF2-40B4-BE49-F238E27FC236}">
                  <a16:creationId xmlns:a16="http://schemas.microsoft.com/office/drawing/2014/main" xmlns="" id="{58993E22-6593-50A1-338F-9071FEACA66C}"/>
                </a:ext>
              </a:extLst>
            </p:cNvPr>
            <p:cNvCxnSpPr/>
            <p:nvPr/>
          </p:nvCxnSpPr>
          <p:spPr bwMode="auto">
            <a:xfrm>
              <a:off x="8583772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9" name="Straight Connector 60">
              <a:extLst>
                <a:ext uri="{FF2B5EF4-FFF2-40B4-BE49-F238E27FC236}">
                  <a16:creationId xmlns:a16="http://schemas.microsoft.com/office/drawing/2014/main" xmlns="" id="{CAFA9848-6A0D-2CB8-67A6-0717EAD8F494}"/>
                </a:ext>
              </a:extLst>
            </p:cNvPr>
            <p:cNvCxnSpPr/>
            <p:nvPr/>
          </p:nvCxnSpPr>
          <p:spPr bwMode="auto">
            <a:xfrm>
              <a:off x="9185590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0" name="Straight Connector 61">
              <a:extLst>
                <a:ext uri="{FF2B5EF4-FFF2-40B4-BE49-F238E27FC236}">
                  <a16:creationId xmlns:a16="http://schemas.microsoft.com/office/drawing/2014/main" xmlns="" id="{E141197F-64AE-DB65-FA18-B2C8053C109C}"/>
                </a:ext>
              </a:extLst>
            </p:cNvPr>
            <p:cNvCxnSpPr/>
            <p:nvPr/>
          </p:nvCxnSpPr>
          <p:spPr bwMode="auto">
            <a:xfrm>
              <a:off x="9787407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1" name="Straight Connector 62">
              <a:extLst>
                <a:ext uri="{FF2B5EF4-FFF2-40B4-BE49-F238E27FC236}">
                  <a16:creationId xmlns:a16="http://schemas.microsoft.com/office/drawing/2014/main" xmlns="" id="{D0D861C8-ACD4-677F-CDE6-E483C1E9FFFD}"/>
                </a:ext>
              </a:extLst>
            </p:cNvPr>
            <p:cNvCxnSpPr/>
            <p:nvPr/>
          </p:nvCxnSpPr>
          <p:spPr bwMode="auto">
            <a:xfrm>
              <a:off x="10389225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2" name="Straight Connector 75">
              <a:extLst>
                <a:ext uri="{FF2B5EF4-FFF2-40B4-BE49-F238E27FC236}">
                  <a16:creationId xmlns:a16="http://schemas.microsoft.com/office/drawing/2014/main" xmlns="" id="{7ED45F6E-2BE9-8F07-F48E-483D4BCE697A}"/>
                </a:ext>
              </a:extLst>
            </p:cNvPr>
            <p:cNvCxnSpPr/>
            <p:nvPr/>
          </p:nvCxnSpPr>
          <p:spPr bwMode="auto">
            <a:xfrm>
              <a:off x="10991037" y="4371859"/>
              <a:ext cx="0" cy="64008"/>
            </a:xfrm>
            <a:prstGeom prst="line">
              <a:avLst/>
            </a:prstGeom>
            <a:noFill/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15" name="TextBox 78">
              <a:extLst>
                <a:ext uri="{FF2B5EF4-FFF2-40B4-BE49-F238E27FC236}">
                  <a16:creationId xmlns:a16="http://schemas.microsoft.com/office/drawing/2014/main" xmlns="" id="{0D53DAD8-A947-D915-F0D5-E6A6DC139847}"/>
                </a:ext>
              </a:extLst>
            </p:cNvPr>
            <p:cNvSpPr txBox="1"/>
            <p:nvPr/>
          </p:nvSpPr>
          <p:spPr bwMode="auto">
            <a:xfrm>
              <a:off x="2958626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3</a:t>
              </a:r>
            </a:p>
          </p:txBody>
        </p:sp>
        <p:sp>
          <p:nvSpPr>
            <p:cNvPr id="216" name="TextBox 79">
              <a:extLst>
                <a:ext uri="{FF2B5EF4-FFF2-40B4-BE49-F238E27FC236}">
                  <a16:creationId xmlns:a16="http://schemas.microsoft.com/office/drawing/2014/main" xmlns="" id="{440AF5BF-D4CC-87E2-5BB6-E1F591614701}"/>
                </a:ext>
              </a:extLst>
            </p:cNvPr>
            <p:cNvSpPr txBox="1"/>
            <p:nvPr/>
          </p:nvSpPr>
          <p:spPr bwMode="auto">
            <a:xfrm>
              <a:off x="3559901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6</a:t>
              </a:r>
            </a:p>
          </p:txBody>
        </p:sp>
        <p:sp>
          <p:nvSpPr>
            <p:cNvPr id="217" name="TextBox 80">
              <a:extLst>
                <a:ext uri="{FF2B5EF4-FFF2-40B4-BE49-F238E27FC236}">
                  <a16:creationId xmlns:a16="http://schemas.microsoft.com/office/drawing/2014/main" xmlns="" id="{4958ADFB-B78A-7C1B-5A3A-0AE4EFB486AA}"/>
                </a:ext>
              </a:extLst>
            </p:cNvPr>
            <p:cNvSpPr txBox="1"/>
            <p:nvPr/>
          </p:nvSpPr>
          <p:spPr bwMode="auto">
            <a:xfrm>
              <a:off x="4762449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12</a:t>
              </a:r>
            </a:p>
          </p:txBody>
        </p:sp>
        <p:sp>
          <p:nvSpPr>
            <p:cNvPr id="218" name="TextBox 81">
              <a:extLst>
                <a:ext uri="{FF2B5EF4-FFF2-40B4-BE49-F238E27FC236}">
                  <a16:creationId xmlns:a16="http://schemas.microsoft.com/office/drawing/2014/main" xmlns="" id="{71F1F8F8-BDD6-A980-FE13-04D5757EAF60}"/>
                </a:ext>
              </a:extLst>
            </p:cNvPr>
            <p:cNvSpPr txBox="1"/>
            <p:nvPr/>
          </p:nvSpPr>
          <p:spPr bwMode="auto">
            <a:xfrm>
              <a:off x="5363724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15</a:t>
              </a:r>
            </a:p>
          </p:txBody>
        </p:sp>
        <p:sp>
          <p:nvSpPr>
            <p:cNvPr id="219" name="TextBox 82">
              <a:extLst>
                <a:ext uri="{FF2B5EF4-FFF2-40B4-BE49-F238E27FC236}">
                  <a16:creationId xmlns:a16="http://schemas.microsoft.com/office/drawing/2014/main" xmlns="" id="{2EA997C6-1D79-0803-AF1B-141EB90F4E28}"/>
                </a:ext>
              </a:extLst>
            </p:cNvPr>
            <p:cNvSpPr txBox="1"/>
            <p:nvPr/>
          </p:nvSpPr>
          <p:spPr bwMode="auto">
            <a:xfrm>
              <a:off x="5964998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18</a:t>
              </a:r>
            </a:p>
          </p:txBody>
        </p:sp>
        <p:sp>
          <p:nvSpPr>
            <p:cNvPr id="220" name="TextBox 83">
              <a:extLst>
                <a:ext uri="{FF2B5EF4-FFF2-40B4-BE49-F238E27FC236}">
                  <a16:creationId xmlns:a16="http://schemas.microsoft.com/office/drawing/2014/main" xmlns="" id="{E37F0023-4589-9C5C-D37F-DB5E00A6033D}"/>
                </a:ext>
              </a:extLst>
            </p:cNvPr>
            <p:cNvSpPr txBox="1"/>
            <p:nvPr/>
          </p:nvSpPr>
          <p:spPr bwMode="auto">
            <a:xfrm>
              <a:off x="6566273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21</a:t>
              </a:r>
            </a:p>
          </p:txBody>
        </p:sp>
        <p:sp>
          <p:nvSpPr>
            <p:cNvPr id="221" name="TextBox 84">
              <a:extLst>
                <a:ext uri="{FF2B5EF4-FFF2-40B4-BE49-F238E27FC236}">
                  <a16:creationId xmlns:a16="http://schemas.microsoft.com/office/drawing/2014/main" xmlns="" id="{5368A8AF-497A-5995-1616-166CCC622E18}"/>
                </a:ext>
              </a:extLst>
            </p:cNvPr>
            <p:cNvSpPr txBox="1"/>
            <p:nvPr/>
          </p:nvSpPr>
          <p:spPr bwMode="auto">
            <a:xfrm>
              <a:off x="7167547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24</a:t>
              </a:r>
            </a:p>
          </p:txBody>
        </p:sp>
        <p:sp>
          <p:nvSpPr>
            <p:cNvPr id="222" name="TextBox 85">
              <a:extLst>
                <a:ext uri="{FF2B5EF4-FFF2-40B4-BE49-F238E27FC236}">
                  <a16:creationId xmlns:a16="http://schemas.microsoft.com/office/drawing/2014/main" xmlns="" id="{E607ABFC-D886-0E87-3B61-BB06E64FA3EB}"/>
                </a:ext>
              </a:extLst>
            </p:cNvPr>
            <p:cNvSpPr txBox="1"/>
            <p:nvPr/>
          </p:nvSpPr>
          <p:spPr bwMode="auto">
            <a:xfrm>
              <a:off x="7768821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27</a:t>
              </a:r>
            </a:p>
          </p:txBody>
        </p:sp>
        <p:sp>
          <p:nvSpPr>
            <p:cNvPr id="223" name="TextBox 86">
              <a:extLst>
                <a:ext uri="{FF2B5EF4-FFF2-40B4-BE49-F238E27FC236}">
                  <a16:creationId xmlns:a16="http://schemas.microsoft.com/office/drawing/2014/main" xmlns="" id="{A016F548-E977-E14C-557B-0B32473703D0}"/>
                </a:ext>
              </a:extLst>
            </p:cNvPr>
            <p:cNvSpPr txBox="1"/>
            <p:nvPr/>
          </p:nvSpPr>
          <p:spPr bwMode="auto">
            <a:xfrm>
              <a:off x="8370095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30</a:t>
              </a:r>
            </a:p>
          </p:txBody>
        </p:sp>
        <p:sp>
          <p:nvSpPr>
            <p:cNvPr id="224" name="TextBox 87">
              <a:extLst>
                <a:ext uri="{FF2B5EF4-FFF2-40B4-BE49-F238E27FC236}">
                  <a16:creationId xmlns:a16="http://schemas.microsoft.com/office/drawing/2014/main" xmlns="" id="{06DF198B-42A9-71BF-B496-C44EA1EE260C}"/>
                </a:ext>
              </a:extLst>
            </p:cNvPr>
            <p:cNvSpPr txBox="1"/>
            <p:nvPr/>
          </p:nvSpPr>
          <p:spPr bwMode="auto">
            <a:xfrm>
              <a:off x="8971368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33</a:t>
              </a:r>
            </a:p>
          </p:txBody>
        </p:sp>
        <p:sp>
          <p:nvSpPr>
            <p:cNvPr id="225" name="TextBox 88">
              <a:extLst>
                <a:ext uri="{FF2B5EF4-FFF2-40B4-BE49-F238E27FC236}">
                  <a16:creationId xmlns:a16="http://schemas.microsoft.com/office/drawing/2014/main" xmlns="" id="{70DE61D3-5366-AB65-F906-3818F3C1555C}"/>
                </a:ext>
              </a:extLst>
            </p:cNvPr>
            <p:cNvSpPr txBox="1"/>
            <p:nvPr/>
          </p:nvSpPr>
          <p:spPr bwMode="auto">
            <a:xfrm>
              <a:off x="9572644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36</a:t>
              </a:r>
            </a:p>
          </p:txBody>
        </p:sp>
        <p:sp>
          <p:nvSpPr>
            <p:cNvPr id="226" name="TextBox 89">
              <a:extLst>
                <a:ext uri="{FF2B5EF4-FFF2-40B4-BE49-F238E27FC236}">
                  <a16:creationId xmlns:a16="http://schemas.microsoft.com/office/drawing/2014/main" xmlns="" id="{9348BA66-6665-439D-88F1-9BDDF1D9084C}"/>
                </a:ext>
              </a:extLst>
            </p:cNvPr>
            <p:cNvSpPr txBox="1"/>
            <p:nvPr/>
          </p:nvSpPr>
          <p:spPr bwMode="auto">
            <a:xfrm>
              <a:off x="10173918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39</a:t>
              </a:r>
            </a:p>
          </p:txBody>
        </p:sp>
        <p:sp>
          <p:nvSpPr>
            <p:cNvPr id="227" name="TextBox 90">
              <a:extLst>
                <a:ext uri="{FF2B5EF4-FFF2-40B4-BE49-F238E27FC236}">
                  <a16:creationId xmlns:a16="http://schemas.microsoft.com/office/drawing/2014/main" xmlns="" id="{8B12A1EF-2A69-EFA9-6BFD-657CD227FA10}"/>
                </a:ext>
              </a:extLst>
            </p:cNvPr>
            <p:cNvSpPr txBox="1"/>
            <p:nvPr/>
          </p:nvSpPr>
          <p:spPr bwMode="auto">
            <a:xfrm>
              <a:off x="4161176" y="4422534"/>
              <a:ext cx="41121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9</a:t>
              </a:r>
            </a:p>
          </p:txBody>
        </p:sp>
        <p:sp>
          <p:nvSpPr>
            <p:cNvPr id="228" name="TextBox 91">
              <a:extLst>
                <a:ext uri="{FF2B5EF4-FFF2-40B4-BE49-F238E27FC236}">
                  <a16:creationId xmlns:a16="http://schemas.microsoft.com/office/drawing/2014/main" xmlns="" id="{DA47C8AE-9C42-27CF-3BBF-84A6BBD2F414}"/>
                </a:ext>
              </a:extLst>
            </p:cNvPr>
            <p:cNvSpPr txBox="1"/>
            <p:nvPr/>
          </p:nvSpPr>
          <p:spPr bwMode="auto">
            <a:xfrm>
              <a:off x="2072148" y="1283882"/>
              <a:ext cx="4802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100</a:t>
              </a:r>
            </a:p>
          </p:txBody>
        </p:sp>
        <p:sp>
          <p:nvSpPr>
            <p:cNvPr id="229" name="TextBox 92">
              <a:extLst>
                <a:ext uri="{FF2B5EF4-FFF2-40B4-BE49-F238E27FC236}">
                  <a16:creationId xmlns:a16="http://schemas.microsoft.com/office/drawing/2014/main" xmlns="" id="{C5FF7E01-A7A4-B155-7F6B-411568379CCF}"/>
                </a:ext>
              </a:extLst>
            </p:cNvPr>
            <p:cNvSpPr txBox="1"/>
            <p:nvPr/>
          </p:nvSpPr>
          <p:spPr bwMode="auto">
            <a:xfrm>
              <a:off x="2072148" y="1574213"/>
              <a:ext cx="4802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90</a:t>
              </a:r>
            </a:p>
          </p:txBody>
        </p:sp>
        <p:sp>
          <p:nvSpPr>
            <p:cNvPr id="230" name="TextBox 93">
              <a:extLst>
                <a:ext uri="{FF2B5EF4-FFF2-40B4-BE49-F238E27FC236}">
                  <a16:creationId xmlns:a16="http://schemas.microsoft.com/office/drawing/2014/main" xmlns="" id="{DCF4CBED-0398-A385-6FB1-F54A787FB96B}"/>
                </a:ext>
              </a:extLst>
            </p:cNvPr>
            <p:cNvSpPr txBox="1"/>
            <p:nvPr/>
          </p:nvSpPr>
          <p:spPr bwMode="auto">
            <a:xfrm>
              <a:off x="2072148" y="1864544"/>
              <a:ext cx="4802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80</a:t>
              </a:r>
            </a:p>
          </p:txBody>
        </p:sp>
        <p:sp>
          <p:nvSpPr>
            <p:cNvPr id="231" name="TextBox 94">
              <a:extLst>
                <a:ext uri="{FF2B5EF4-FFF2-40B4-BE49-F238E27FC236}">
                  <a16:creationId xmlns:a16="http://schemas.microsoft.com/office/drawing/2014/main" xmlns="" id="{2268FEFA-5BDF-44C3-1409-9631DD0B8105}"/>
                </a:ext>
              </a:extLst>
            </p:cNvPr>
            <p:cNvSpPr txBox="1"/>
            <p:nvPr/>
          </p:nvSpPr>
          <p:spPr bwMode="auto">
            <a:xfrm>
              <a:off x="2072148" y="2154875"/>
              <a:ext cx="4802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70</a:t>
              </a:r>
            </a:p>
          </p:txBody>
        </p:sp>
        <p:sp>
          <p:nvSpPr>
            <p:cNvPr id="232" name="TextBox 95">
              <a:extLst>
                <a:ext uri="{FF2B5EF4-FFF2-40B4-BE49-F238E27FC236}">
                  <a16:creationId xmlns:a16="http://schemas.microsoft.com/office/drawing/2014/main" xmlns="" id="{79EFA25F-3B36-5471-AA9D-A39F3D1A23AD}"/>
                </a:ext>
              </a:extLst>
            </p:cNvPr>
            <p:cNvSpPr txBox="1"/>
            <p:nvPr/>
          </p:nvSpPr>
          <p:spPr bwMode="auto">
            <a:xfrm>
              <a:off x="2072148" y="2445206"/>
              <a:ext cx="48023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60</a:t>
              </a:r>
            </a:p>
          </p:txBody>
        </p:sp>
        <p:sp>
          <p:nvSpPr>
            <p:cNvPr id="233" name="TextBox 96">
              <a:extLst>
                <a:ext uri="{FF2B5EF4-FFF2-40B4-BE49-F238E27FC236}">
                  <a16:creationId xmlns:a16="http://schemas.microsoft.com/office/drawing/2014/main" xmlns="" id="{7BA22330-FF5C-3570-B2DE-D4DB89C0EE36}"/>
                </a:ext>
              </a:extLst>
            </p:cNvPr>
            <p:cNvSpPr txBox="1"/>
            <p:nvPr/>
          </p:nvSpPr>
          <p:spPr bwMode="auto">
            <a:xfrm>
              <a:off x="2072148" y="2735537"/>
              <a:ext cx="48023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50</a:t>
              </a:r>
            </a:p>
          </p:txBody>
        </p:sp>
        <p:sp>
          <p:nvSpPr>
            <p:cNvPr id="234" name="TextBox 97">
              <a:extLst>
                <a:ext uri="{FF2B5EF4-FFF2-40B4-BE49-F238E27FC236}">
                  <a16:creationId xmlns:a16="http://schemas.microsoft.com/office/drawing/2014/main" xmlns="" id="{7DD910D9-B003-CFB6-EFB5-11658664E83B}"/>
                </a:ext>
              </a:extLst>
            </p:cNvPr>
            <p:cNvSpPr txBox="1"/>
            <p:nvPr/>
          </p:nvSpPr>
          <p:spPr bwMode="auto">
            <a:xfrm>
              <a:off x="2072148" y="3025868"/>
              <a:ext cx="48023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40</a:t>
              </a:r>
            </a:p>
          </p:txBody>
        </p:sp>
        <p:sp>
          <p:nvSpPr>
            <p:cNvPr id="235" name="TextBox 99">
              <a:extLst>
                <a:ext uri="{FF2B5EF4-FFF2-40B4-BE49-F238E27FC236}">
                  <a16:creationId xmlns:a16="http://schemas.microsoft.com/office/drawing/2014/main" xmlns="" id="{61CB83F7-B7C1-CFD5-5E88-AA592088ED47}"/>
                </a:ext>
              </a:extLst>
            </p:cNvPr>
            <p:cNvSpPr txBox="1"/>
            <p:nvPr/>
          </p:nvSpPr>
          <p:spPr bwMode="auto">
            <a:xfrm>
              <a:off x="2072148" y="3316199"/>
              <a:ext cx="48023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30</a:t>
              </a:r>
            </a:p>
          </p:txBody>
        </p:sp>
        <p:sp>
          <p:nvSpPr>
            <p:cNvPr id="236" name="TextBox 100">
              <a:extLst>
                <a:ext uri="{FF2B5EF4-FFF2-40B4-BE49-F238E27FC236}">
                  <a16:creationId xmlns:a16="http://schemas.microsoft.com/office/drawing/2014/main" xmlns="" id="{C4EA853A-B9C7-B08C-FC6E-3AFFFB090C6E}"/>
                </a:ext>
              </a:extLst>
            </p:cNvPr>
            <p:cNvSpPr txBox="1"/>
            <p:nvPr/>
          </p:nvSpPr>
          <p:spPr bwMode="auto">
            <a:xfrm>
              <a:off x="2072148" y="3606530"/>
              <a:ext cx="48023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20</a:t>
              </a:r>
            </a:p>
          </p:txBody>
        </p:sp>
        <p:sp>
          <p:nvSpPr>
            <p:cNvPr id="237" name="TextBox 101">
              <a:extLst>
                <a:ext uri="{FF2B5EF4-FFF2-40B4-BE49-F238E27FC236}">
                  <a16:creationId xmlns:a16="http://schemas.microsoft.com/office/drawing/2014/main" xmlns="" id="{E9BC37BF-C163-7633-FDCA-856602BB9355}"/>
                </a:ext>
              </a:extLst>
            </p:cNvPr>
            <p:cNvSpPr txBox="1"/>
            <p:nvPr/>
          </p:nvSpPr>
          <p:spPr bwMode="auto">
            <a:xfrm>
              <a:off x="2072148" y="3896861"/>
              <a:ext cx="48023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10</a:t>
              </a:r>
            </a:p>
          </p:txBody>
        </p:sp>
        <p:sp>
          <p:nvSpPr>
            <p:cNvPr id="238" name="TextBox 102">
              <a:extLst>
                <a:ext uri="{FF2B5EF4-FFF2-40B4-BE49-F238E27FC236}">
                  <a16:creationId xmlns:a16="http://schemas.microsoft.com/office/drawing/2014/main" xmlns="" id="{DFC846B5-52AA-9F19-EC7B-258BCCD939A9}"/>
                </a:ext>
              </a:extLst>
            </p:cNvPr>
            <p:cNvSpPr txBox="1"/>
            <p:nvPr/>
          </p:nvSpPr>
          <p:spPr bwMode="auto">
            <a:xfrm>
              <a:off x="2072148" y="4187194"/>
              <a:ext cx="48023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 panose="020F0302020204030204"/>
                  <a:ea typeface="ＭＳ Ｐゴシック" charset="0"/>
                  <a:cs typeface="+mn-cs"/>
                </a:rPr>
                <a:t>0</a:t>
              </a:r>
            </a:p>
          </p:txBody>
        </p:sp>
        <p:sp>
          <p:nvSpPr>
            <p:cNvPr id="245" name="Rectangle 244">
              <a:extLst>
                <a:ext uri="{FF2B5EF4-FFF2-40B4-BE49-F238E27FC236}">
                  <a16:creationId xmlns:a16="http://schemas.microsoft.com/office/drawing/2014/main" xmlns="" id="{54CE87BE-2554-EC4C-7002-96A634A36283}"/>
                </a:ext>
              </a:extLst>
            </p:cNvPr>
            <p:cNvSpPr/>
            <p:nvPr/>
          </p:nvSpPr>
          <p:spPr bwMode="auto">
            <a:xfrm rot="18900000">
              <a:off x="2543523" y="1434741"/>
              <a:ext cx="77407" cy="91440"/>
            </a:xfrm>
            <a:prstGeom prst="rect">
              <a:avLst/>
            </a:prstGeom>
            <a:solidFill>
              <a:srgbClr val="E1471D"/>
            </a:solidFill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</p:grpSp>
      <p:sp>
        <p:nvSpPr>
          <p:cNvPr id="246" name="Rectangle 245">
            <a:extLst>
              <a:ext uri="{FF2B5EF4-FFF2-40B4-BE49-F238E27FC236}">
                <a16:creationId xmlns:a16="http://schemas.microsoft.com/office/drawing/2014/main" xmlns="" id="{7CE2AB56-1654-3FE7-5E3D-1132BC73C722}"/>
              </a:ext>
            </a:extLst>
          </p:cNvPr>
          <p:cNvSpPr/>
          <p:nvPr/>
        </p:nvSpPr>
        <p:spPr bwMode="auto">
          <a:xfrm rot="18900000">
            <a:off x="2765634" y="1624209"/>
            <a:ext cx="77407" cy="91440"/>
          </a:xfrm>
          <a:prstGeom prst="rect">
            <a:avLst/>
          </a:prstGeom>
          <a:solidFill>
            <a:srgbClr val="E1471D"/>
          </a:solidFill>
          <a:ln w="0">
            <a:noFill/>
            <a:miter lim="800000"/>
            <a:headEnd/>
            <a:tailEnd/>
          </a:ln>
        </p:spPr>
        <p:txBody>
          <a:bodyPr rtlCol="0" anchor="b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35000"/>
              </a:spcBef>
              <a:spcAft>
                <a:spcPct val="25000"/>
              </a:spcAft>
              <a:buClr>
                <a:srgbClr val="015873"/>
              </a:buClr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 panose="020F0302020204030204"/>
              <a:ea typeface="ＭＳ Ｐゴシック" charset="0"/>
              <a:cs typeface="+mn-cs"/>
            </a:endParaRPr>
          </a:p>
        </p:txBody>
      </p:sp>
      <p:grpSp>
        <p:nvGrpSpPr>
          <p:cNvPr id="347" name="Groupe 346">
            <a:extLst>
              <a:ext uri="{FF2B5EF4-FFF2-40B4-BE49-F238E27FC236}">
                <a16:creationId xmlns:a16="http://schemas.microsoft.com/office/drawing/2014/main" xmlns="" id="{4961A7CA-ADA0-08CA-E6CB-2BE5DA3C55D9}"/>
              </a:ext>
            </a:extLst>
          </p:cNvPr>
          <p:cNvGrpSpPr/>
          <p:nvPr/>
        </p:nvGrpSpPr>
        <p:grpSpPr>
          <a:xfrm>
            <a:off x="2775784" y="1783093"/>
            <a:ext cx="2874918" cy="2076416"/>
            <a:chOff x="2775784" y="1783093"/>
            <a:chExt cx="2874918" cy="2076416"/>
          </a:xfrm>
          <a:solidFill>
            <a:srgbClr val="FF7F4D"/>
          </a:solidFill>
        </p:grpSpPr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xmlns="" id="{E4BB539A-A916-91E2-C3DD-4E99CDD74395}"/>
                </a:ext>
              </a:extLst>
            </p:cNvPr>
            <p:cNvSpPr/>
            <p:nvPr/>
          </p:nvSpPr>
          <p:spPr bwMode="auto">
            <a:xfrm rot="18900000">
              <a:off x="2775784" y="1783093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48" name="Rectangle 247">
              <a:extLst>
                <a:ext uri="{FF2B5EF4-FFF2-40B4-BE49-F238E27FC236}">
                  <a16:creationId xmlns:a16="http://schemas.microsoft.com/office/drawing/2014/main" xmlns="" id="{4D206971-5A17-F975-B195-E018B490A87E}"/>
                </a:ext>
              </a:extLst>
            </p:cNvPr>
            <p:cNvSpPr/>
            <p:nvPr/>
          </p:nvSpPr>
          <p:spPr bwMode="auto">
            <a:xfrm rot="18900000">
              <a:off x="2821089" y="1920897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xmlns="" id="{B697A2B5-FD7E-F1BA-413D-63D4413FF1B6}"/>
                </a:ext>
              </a:extLst>
            </p:cNvPr>
            <p:cNvSpPr/>
            <p:nvPr/>
          </p:nvSpPr>
          <p:spPr bwMode="auto">
            <a:xfrm rot="18900000">
              <a:off x="2908295" y="2163601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0" name="Rectangle 249">
              <a:extLst>
                <a:ext uri="{FF2B5EF4-FFF2-40B4-BE49-F238E27FC236}">
                  <a16:creationId xmlns:a16="http://schemas.microsoft.com/office/drawing/2014/main" xmlns="" id="{68B968F5-7CF3-FCB5-1015-E76F93E7601A}"/>
                </a:ext>
              </a:extLst>
            </p:cNvPr>
            <p:cNvSpPr/>
            <p:nvPr/>
          </p:nvSpPr>
          <p:spPr bwMode="auto">
            <a:xfrm rot="18900000">
              <a:off x="3014061" y="2188157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xmlns="" id="{287998B5-4FB2-A44D-B03A-92766FE42380}"/>
                </a:ext>
              </a:extLst>
            </p:cNvPr>
            <p:cNvSpPr/>
            <p:nvPr/>
          </p:nvSpPr>
          <p:spPr bwMode="auto">
            <a:xfrm rot="18900000">
              <a:off x="3070838" y="2198008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2" name="Rectangle 251">
              <a:extLst>
                <a:ext uri="{FF2B5EF4-FFF2-40B4-BE49-F238E27FC236}">
                  <a16:creationId xmlns:a16="http://schemas.microsoft.com/office/drawing/2014/main" xmlns="" id="{4771B09D-3228-5C4F-8BCE-5858946EBC5F}"/>
                </a:ext>
              </a:extLst>
            </p:cNvPr>
            <p:cNvSpPr/>
            <p:nvPr/>
          </p:nvSpPr>
          <p:spPr bwMode="auto">
            <a:xfrm rot="18900000">
              <a:off x="3094252" y="2388597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xmlns="" id="{0776DA11-7505-61FE-035B-28CEC9C18980}"/>
                </a:ext>
              </a:extLst>
            </p:cNvPr>
            <p:cNvSpPr/>
            <p:nvPr/>
          </p:nvSpPr>
          <p:spPr bwMode="auto">
            <a:xfrm rot="18900000">
              <a:off x="3150322" y="2459292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4" name="Rectangle 253">
              <a:extLst>
                <a:ext uri="{FF2B5EF4-FFF2-40B4-BE49-F238E27FC236}">
                  <a16:creationId xmlns:a16="http://schemas.microsoft.com/office/drawing/2014/main" xmlns="" id="{895E0D0F-6483-AF8F-F47B-F0D35846490D}"/>
                </a:ext>
              </a:extLst>
            </p:cNvPr>
            <p:cNvSpPr/>
            <p:nvPr/>
          </p:nvSpPr>
          <p:spPr bwMode="auto">
            <a:xfrm rot="18900000">
              <a:off x="3684002" y="2922512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5" name="Rectangle 254">
              <a:extLst>
                <a:ext uri="{FF2B5EF4-FFF2-40B4-BE49-F238E27FC236}">
                  <a16:creationId xmlns:a16="http://schemas.microsoft.com/office/drawing/2014/main" xmlns="" id="{C5CA4820-1168-7951-B9E6-31ED1C503262}"/>
                </a:ext>
              </a:extLst>
            </p:cNvPr>
            <p:cNvSpPr/>
            <p:nvPr/>
          </p:nvSpPr>
          <p:spPr bwMode="auto">
            <a:xfrm rot="18900000">
              <a:off x="3378065" y="2568294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6" name="Rectangle 255">
              <a:extLst>
                <a:ext uri="{FF2B5EF4-FFF2-40B4-BE49-F238E27FC236}">
                  <a16:creationId xmlns:a16="http://schemas.microsoft.com/office/drawing/2014/main" xmlns="" id="{4A63FACA-A5D7-4439-1868-BB6E552BCC7A}"/>
                </a:ext>
              </a:extLst>
            </p:cNvPr>
            <p:cNvSpPr/>
            <p:nvPr/>
          </p:nvSpPr>
          <p:spPr bwMode="auto">
            <a:xfrm rot="18900000">
              <a:off x="3348681" y="2555163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7" name="Rectangle 256">
              <a:extLst>
                <a:ext uri="{FF2B5EF4-FFF2-40B4-BE49-F238E27FC236}">
                  <a16:creationId xmlns:a16="http://schemas.microsoft.com/office/drawing/2014/main" xmlns="" id="{F9724865-375A-23F0-4C75-73A560DFA782}"/>
                </a:ext>
              </a:extLst>
            </p:cNvPr>
            <p:cNvSpPr/>
            <p:nvPr/>
          </p:nvSpPr>
          <p:spPr bwMode="auto">
            <a:xfrm rot="18900000">
              <a:off x="3410434" y="2675574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8" name="Rectangle 257">
              <a:extLst>
                <a:ext uri="{FF2B5EF4-FFF2-40B4-BE49-F238E27FC236}">
                  <a16:creationId xmlns:a16="http://schemas.microsoft.com/office/drawing/2014/main" xmlns="" id="{1A326BF4-1FFE-434B-7E4B-3C47CB0BC5CE}"/>
                </a:ext>
              </a:extLst>
            </p:cNvPr>
            <p:cNvSpPr/>
            <p:nvPr/>
          </p:nvSpPr>
          <p:spPr bwMode="auto">
            <a:xfrm rot="18900000">
              <a:off x="3531410" y="2704160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xmlns="" id="{A0403257-E2AB-6EB1-4B52-13D8E60E989D}"/>
                </a:ext>
              </a:extLst>
            </p:cNvPr>
            <p:cNvSpPr/>
            <p:nvPr/>
          </p:nvSpPr>
          <p:spPr bwMode="auto">
            <a:xfrm rot="18900000">
              <a:off x="3466463" y="2704160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0" name="Rectangle 259">
              <a:extLst>
                <a:ext uri="{FF2B5EF4-FFF2-40B4-BE49-F238E27FC236}">
                  <a16:creationId xmlns:a16="http://schemas.microsoft.com/office/drawing/2014/main" xmlns="" id="{86648421-0877-5791-E811-F77EC939E003}"/>
                </a:ext>
              </a:extLst>
            </p:cNvPr>
            <p:cNvSpPr/>
            <p:nvPr/>
          </p:nvSpPr>
          <p:spPr bwMode="auto">
            <a:xfrm rot="18900000">
              <a:off x="3712223" y="3023208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1" name="Rectangle 260">
              <a:extLst>
                <a:ext uri="{FF2B5EF4-FFF2-40B4-BE49-F238E27FC236}">
                  <a16:creationId xmlns:a16="http://schemas.microsoft.com/office/drawing/2014/main" xmlns="" id="{ED2771F8-FECD-C343-8099-F088BCE0D65C}"/>
                </a:ext>
              </a:extLst>
            </p:cNvPr>
            <p:cNvSpPr/>
            <p:nvPr/>
          </p:nvSpPr>
          <p:spPr bwMode="auto">
            <a:xfrm rot="18900000">
              <a:off x="3918986" y="3196002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2" name="Rectangle 261">
              <a:extLst>
                <a:ext uri="{FF2B5EF4-FFF2-40B4-BE49-F238E27FC236}">
                  <a16:creationId xmlns:a16="http://schemas.microsoft.com/office/drawing/2014/main" xmlns="" id="{C43BC4E5-A533-4FC6-09B1-F3BE82C76694}"/>
                </a:ext>
              </a:extLst>
            </p:cNvPr>
            <p:cNvSpPr/>
            <p:nvPr/>
          </p:nvSpPr>
          <p:spPr bwMode="auto">
            <a:xfrm rot="18900000">
              <a:off x="3973721" y="3251484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3" name="Rectangle 262">
              <a:extLst>
                <a:ext uri="{FF2B5EF4-FFF2-40B4-BE49-F238E27FC236}">
                  <a16:creationId xmlns:a16="http://schemas.microsoft.com/office/drawing/2014/main" xmlns="" id="{2E8EC592-EEB6-1EB8-5868-077BFE9B3619}"/>
                </a:ext>
              </a:extLst>
            </p:cNvPr>
            <p:cNvSpPr/>
            <p:nvPr/>
          </p:nvSpPr>
          <p:spPr bwMode="auto">
            <a:xfrm rot="18900000">
              <a:off x="4372390" y="3495881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4" name="Rectangle 263">
              <a:extLst>
                <a:ext uri="{FF2B5EF4-FFF2-40B4-BE49-F238E27FC236}">
                  <a16:creationId xmlns:a16="http://schemas.microsoft.com/office/drawing/2014/main" xmlns="" id="{0648EB37-FA06-06E0-289E-AB7B098EC8F2}"/>
                </a:ext>
              </a:extLst>
            </p:cNvPr>
            <p:cNvSpPr/>
            <p:nvPr/>
          </p:nvSpPr>
          <p:spPr bwMode="auto">
            <a:xfrm rot="18900000">
              <a:off x="4415676" y="3504704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5" name="Rectangle 264">
              <a:extLst>
                <a:ext uri="{FF2B5EF4-FFF2-40B4-BE49-F238E27FC236}">
                  <a16:creationId xmlns:a16="http://schemas.microsoft.com/office/drawing/2014/main" xmlns="" id="{8AAC7307-E321-3ADE-64FE-E5ED8E911C4E}"/>
                </a:ext>
              </a:extLst>
            </p:cNvPr>
            <p:cNvSpPr/>
            <p:nvPr/>
          </p:nvSpPr>
          <p:spPr bwMode="auto">
            <a:xfrm rot="18900000">
              <a:off x="4714807" y="3591130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6" name="Rectangle 265">
              <a:extLst>
                <a:ext uri="{FF2B5EF4-FFF2-40B4-BE49-F238E27FC236}">
                  <a16:creationId xmlns:a16="http://schemas.microsoft.com/office/drawing/2014/main" xmlns="" id="{FD9DDBE9-23A7-2D88-7936-838B88EC0FF3}"/>
                </a:ext>
              </a:extLst>
            </p:cNvPr>
            <p:cNvSpPr/>
            <p:nvPr/>
          </p:nvSpPr>
          <p:spPr bwMode="auto">
            <a:xfrm rot="18900000">
              <a:off x="4771691" y="3591130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7" name="Rectangle 266">
              <a:extLst>
                <a:ext uri="{FF2B5EF4-FFF2-40B4-BE49-F238E27FC236}">
                  <a16:creationId xmlns:a16="http://schemas.microsoft.com/office/drawing/2014/main" xmlns="" id="{E170AF2A-9573-CC6E-77A1-C2C8390BAE27}"/>
                </a:ext>
              </a:extLst>
            </p:cNvPr>
            <p:cNvSpPr/>
            <p:nvPr/>
          </p:nvSpPr>
          <p:spPr bwMode="auto">
            <a:xfrm rot="18900000">
              <a:off x="4907541" y="3757891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8" name="Rectangle 267">
              <a:extLst>
                <a:ext uri="{FF2B5EF4-FFF2-40B4-BE49-F238E27FC236}">
                  <a16:creationId xmlns:a16="http://schemas.microsoft.com/office/drawing/2014/main" xmlns="" id="{64DBBA1D-553A-DABA-339A-3FF3FADA99E9}"/>
                </a:ext>
              </a:extLst>
            </p:cNvPr>
            <p:cNvSpPr/>
            <p:nvPr/>
          </p:nvSpPr>
          <p:spPr bwMode="auto">
            <a:xfrm rot="18900000">
              <a:off x="5137542" y="3768069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xmlns="" id="{FAED4D72-72A9-8303-3BDA-4C5EE1214E9C}"/>
                </a:ext>
              </a:extLst>
            </p:cNvPr>
            <p:cNvSpPr/>
            <p:nvPr/>
          </p:nvSpPr>
          <p:spPr bwMode="auto">
            <a:xfrm rot="18900000">
              <a:off x="5573295" y="3768069"/>
              <a:ext cx="77407" cy="91440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  <p:txBody>
            <a:bodyPr rtlCol="0" anchor="b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015873"/>
                </a:buClr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ＭＳ Ｐゴシック" charset="0"/>
                <a:cs typeface="+mn-cs"/>
              </a:endParaRPr>
            </a:p>
          </p:txBody>
        </p:sp>
      </p:grpSp>
      <p:sp>
        <p:nvSpPr>
          <p:cNvPr id="340" name="TextBox 9">
            <a:extLst>
              <a:ext uri="{FF2B5EF4-FFF2-40B4-BE49-F238E27FC236}">
                <a16:creationId xmlns:a16="http://schemas.microsoft.com/office/drawing/2014/main" xmlns="" id="{3F34C393-F725-90EF-26DE-44439597D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2474" y="1890544"/>
            <a:ext cx="2510707" cy="284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alt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HR: 0.54 (IC 95% : 0.41-0.71; P &lt; .001)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altLang="en-US" sz="105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Médiane</a:t>
            </a:r>
            <a:r>
              <a:rPr kumimoji="0" lang="en-US" alt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 de </a:t>
            </a:r>
            <a:r>
              <a:rPr kumimoji="0" lang="en-US" altLang="en-US" sz="105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suivi</a:t>
            </a:r>
            <a:r>
              <a:rPr kumimoji="0" lang="en-US" alt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 : 11.2 </a:t>
            </a:r>
            <a:r>
              <a:rPr kumimoji="0" lang="en-US" altLang="en-US" sz="105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mois</a:t>
            </a:r>
            <a:r>
              <a:rPr kumimoji="0" lang="en-US" alt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 panose="020F0302020204030204"/>
                <a:ea typeface="MS PGothic" panose="020B0600070205080204" pitchFamily="34" charset="-128"/>
                <a:cs typeface="+mn-cs"/>
              </a:rPr>
              <a:t> </a:t>
            </a:r>
          </a:p>
        </p:txBody>
      </p:sp>
      <p:graphicFrame>
        <p:nvGraphicFramePr>
          <p:cNvPr id="341" name="Table 171">
            <a:extLst>
              <a:ext uri="{FF2B5EF4-FFF2-40B4-BE49-F238E27FC236}">
                <a16:creationId xmlns:a16="http://schemas.microsoft.com/office/drawing/2014/main" xmlns="" id="{0436425F-CEE2-E642-CCA5-837CD2103B39}"/>
              </a:ext>
            </a:extLst>
          </p:cNvPr>
          <p:cNvGraphicFramePr>
            <a:graphicFrameLocks noGrp="1"/>
          </p:cNvGraphicFramePr>
          <p:nvPr/>
        </p:nvGraphicFramePr>
        <p:xfrm>
          <a:off x="8927818" y="1109190"/>
          <a:ext cx="2134080" cy="722376"/>
        </p:xfrm>
        <a:graphic>
          <a:graphicData uri="http://schemas.openxmlformats.org/drawingml/2006/table">
            <a:tbl>
              <a:tblPr firstRow="1" bandRow="1"/>
              <a:tblGrid>
                <a:gridCol w="84314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290937">
                  <a:extLst>
                    <a:ext uri="{9D8B030D-6E8A-4147-A177-3AD203B41FA5}">
                      <a16:colId xmlns:a16="http://schemas.microsoft.com/office/drawing/2014/main" xmlns="" val="1212237462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endParaRPr lang="en-US" sz="1050" b="1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SSP</a:t>
                      </a:r>
                      <a:r>
                        <a:rPr lang="en-US" sz="105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105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médiane</a:t>
                      </a: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, </a:t>
                      </a:r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Mois</a:t>
                      </a:r>
                      <a:endParaRPr lang="en-US" sz="105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1050" b="1" dirty="0" err="1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Talazoparib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8.6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5.6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</a:tbl>
          </a:graphicData>
        </a:graphic>
      </p:graphicFrame>
      <p:sp>
        <p:nvSpPr>
          <p:cNvPr id="17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17045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6118275" cy="247196"/>
          </a:xfrm>
        </p:spPr>
        <p:txBody>
          <a:bodyPr anchor="ctr"/>
          <a:lstStyle/>
          <a:p>
            <a:r>
              <a:rPr lang="fr-FR"/>
              <a:t>(1) Robson M et al, N Engl J Med, 2017; (2) </a:t>
            </a:r>
            <a:r>
              <a:rPr lang="fr-FR" err="1"/>
              <a:t>Litton</a:t>
            </a:r>
            <a:r>
              <a:rPr lang="fr-FR"/>
              <a:t> JK et al, N Engl J Med, 2018</a:t>
            </a:r>
            <a:endParaRPr lang="fr-FR" dirty="0"/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xmlns="" id="{BDCF73DA-9A9E-DB79-D94A-C628F45FC7C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Mutation germinale </a:t>
            </a:r>
            <a:r>
              <a:rPr lang="fr-FR" sz="2800" i="1" dirty="0"/>
              <a:t>BRCA1</a:t>
            </a:r>
            <a:r>
              <a:rPr lang="fr-FR" sz="2800" dirty="0"/>
              <a:t> ou </a:t>
            </a:r>
            <a:r>
              <a:rPr lang="fr-FR" sz="2800" i="1" dirty="0"/>
              <a:t>BRCA2</a:t>
            </a:r>
            <a:r>
              <a:rPr lang="fr-FR" sz="2800" dirty="0"/>
              <a:t> – Inhibiteurs de PARP</a:t>
            </a:r>
          </a:p>
        </p:txBody>
      </p:sp>
      <p:graphicFrame>
        <p:nvGraphicFramePr>
          <p:cNvPr id="8" name="Group 32">
            <a:extLst>
              <a:ext uri="{FF2B5EF4-FFF2-40B4-BE49-F238E27FC236}">
                <a16:creationId xmlns:a16="http://schemas.microsoft.com/office/drawing/2014/main" xmlns="" id="{5F95C056-F4C9-2DC9-6894-06D8DD44A91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0625224"/>
              </p:ext>
            </p:extLst>
          </p:nvPr>
        </p:nvGraphicFramePr>
        <p:xfrm>
          <a:off x="1302589" y="1285337"/>
          <a:ext cx="10086947" cy="4030944"/>
        </p:xfrm>
        <a:graphic>
          <a:graphicData uri="http://schemas.openxmlformats.org/drawingml/2006/table">
            <a:tbl>
              <a:tblPr/>
              <a:tblGrid>
                <a:gridCol w="298850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54922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54922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5038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Effets</a:t>
                      </a:r>
                      <a:r>
                        <a:rPr kumimoji="0" 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kumimoji="0" lang="en-US" sz="16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secondaires</a:t>
                      </a:r>
                      <a:r>
                        <a:rPr kumimoji="0" 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, %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6545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Olaparib (</a:t>
                      </a:r>
                      <a:r>
                        <a:rPr kumimoji="0" lang="en-US" sz="16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OlympiAD</a:t>
                      </a:r>
                      <a:r>
                        <a:rPr kumimoji="0" 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) </a:t>
                      </a:r>
                      <a:r>
                        <a:rPr kumimoji="0" lang="en-US" sz="9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(1)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Talazoparib (EMBRACA)</a:t>
                      </a:r>
                      <a:r>
                        <a:rPr kumimoji="0" lang="en-US" sz="900" b="0" i="0" u="none" strike="noStrike" kern="1200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(2)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F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038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Grade ≥ 3 </a:t>
                      </a: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38 (</a:t>
                      </a:r>
                      <a:r>
                        <a:rPr kumimoji="0" lang="en-US" sz="16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vs </a:t>
                      </a: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50 TPC)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25,5 (</a:t>
                      </a:r>
                      <a:r>
                        <a:rPr kumimoji="0" lang="en-US" sz="16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vs</a:t>
                      </a: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 25,4 TCI)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038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Anémie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j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16,1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39,2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38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Neutropénie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j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9,3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20,9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038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>
                          <a:srgbClr val="005086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Thrombopénie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j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2,4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14,7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038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SMD / LAM</a:t>
                      </a: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69002490"/>
                  </a:ext>
                </a:extLst>
              </a:tr>
              <a:tr h="5038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Nausée</a:t>
                      </a:r>
                      <a:r>
                        <a:rPr kumimoji="0" 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 (</a:t>
                      </a:r>
                      <a:r>
                        <a:rPr kumimoji="0" lang="en-US" sz="16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tous</a:t>
                      </a:r>
                      <a:r>
                        <a:rPr kumimoji="0" 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 grades)</a:t>
                      </a: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58,0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48,6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65014861"/>
                  </a:ext>
                </a:extLst>
              </a:tr>
              <a:tr h="5038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Alopécie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j-lt"/>
                      </a:endParaRPr>
                    </a:p>
                  </a:txBody>
                  <a:tcPr marL="121881" marR="121881" marT="45728" marB="45728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3,4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5000"/>
                        </a:spcBef>
                        <a:spcAft>
                          <a:spcPct val="25000"/>
                        </a:spcAft>
                        <a:buClr>
                          <a:schemeClr val="accent2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  <a:latin typeface="+mj-lt"/>
                        </a:rPr>
                        <a:t>25,2</a:t>
                      </a:r>
                    </a:p>
                  </a:txBody>
                  <a:tcPr marL="121881" marR="121881" marT="45728" marB="45728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445074388"/>
                  </a:ext>
                </a:extLst>
              </a:tr>
            </a:tbl>
          </a:graphicData>
        </a:graphic>
      </p:graphicFrame>
      <p:sp>
        <p:nvSpPr>
          <p:cNvPr id="9" name="ZoneTexte 8">
            <a:extLst>
              <a:ext uri="{FF2B5EF4-FFF2-40B4-BE49-F238E27FC236}">
                <a16:creationId xmlns:a16="http://schemas.microsoft.com/office/drawing/2014/main" xmlns="" id="{AB116497-AEA8-2644-10FB-CC4E73C8A469}"/>
              </a:ext>
            </a:extLst>
          </p:cNvPr>
          <p:cNvSpPr txBox="1"/>
          <p:nvPr/>
        </p:nvSpPr>
        <p:spPr>
          <a:xfrm>
            <a:off x="1095257" y="481652"/>
            <a:ext cx="2648606" cy="4001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000" b="1" dirty="0">
                <a:solidFill>
                  <a:srgbClr val="005086"/>
                </a:solidFill>
                <a:latin typeface="Century Gothic" panose="020B0502020202020204" pitchFamily="34" charset="0"/>
              </a:rPr>
              <a:t>Profil de toxicité</a:t>
            </a:r>
          </a:p>
        </p:txBody>
      </p:sp>
      <p:sp>
        <p:nvSpPr>
          <p:cNvPr id="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09832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xmlns="" id="{44420B46-2CAB-4A9C-8FB2-57137AED976E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7" cy="21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3" name="think-cell Slide" r:id="rId6" imgW="592" imgH="595" progId="TCLayout.ActiveDocument.1">
                  <p:embed/>
                </p:oleObj>
              </mc:Choice>
              <mc:Fallback>
                <p:oleObj name="think-cell Slide" r:id="rId6" imgW="592" imgH="595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xmlns="" id="{44420B46-2CAB-4A9C-8FB2-57137AED97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7" cy="21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xmlns="" id="{6301038C-9FF2-481B-82C5-A076698352C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-17319" y="-140388"/>
            <a:ext cx="246308" cy="492443"/>
          </a:xfrm>
          <a:prstGeom prst="rect">
            <a:avLst/>
          </a:prstGeom>
        </p:spPr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9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1" name="Espace réservé du contenu 10"/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 err="1"/>
              <a:t>Diéras</a:t>
            </a:r>
            <a:r>
              <a:rPr lang="fr-FR" dirty="0"/>
              <a:t> V et al, Lancet </a:t>
            </a:r>
            <a:r>
              <a:rPr lang="fr-FR" dirty="0" err="1"/>
              <a:t>Oncol</a:t>
            </a:r>
            <a:r>
              <a:rPr lang="fr-FR" dirty="0"/>
              <a:t>, 2020</a:t>
            </a:r>
          </a:p>
          <a:p>
            <a:endParaRPr lang="fr-FR" dirty="0"/>
          </a:p>
        </p:txBody>
      </p:sp>
      <p:sp>
        <p:nvSpPr>
          <p:cNvPr id="12" name="Espace réservé du texte 11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Mutation germinale </a:t>
            </a:r>
            <a:r>
              <a:rPr lang="fr-FR" sz="2800" i="1" dirty="0"/>
              <a:t>BRCA1</a:t>
            </a:r>
            <a:r>
              <a:rPr lang="fr-FR" sz="2800" dirty="0"/>
              <a:t> ou </a:t>
            </a:r>
            <a:r>
              <a:rPr lang="fr-FR" sz="2800" i="1" dirty="0"/>
              <a:t>BRCA2 </a:t>
            </a:r>
            <a:r>
              <a:rPr lang="fr-FR" sz="2800" dirty="0"/>
              <a:t>– Inhibiteurs de PARP</a:t>
            </a:r>
          </a:p>
          <a:p>
            <a:endParaRPr lang="fr-FR" sz="2800" dirty="0"/>
          </a:p>
        </p:txBody>
      </p:sp>
      <p:sp>
        <p:nvSpPr>
          <p:cNvPr id="36" name="Title 1">
            <a:extLst>
              <a:ext uri="{FF2B5EF4-FFF2-40B4-BE49-F238E27FC236}">
                <a16:creationId xmlns:a16="http://schemas.microsoft.com/office/drawing/2014/main" xmlns="" id="{333E322C-03DC-40AF-848F-60C350D08DA4}"/>
              </a:ext>
            </a:extLst>
          </p:cNvPr>
          <p:cNvSpPr txBox="1">
            <a:spLocks/>
          </p:cNvSpPr>
          <p:nvPr/>
        </p:nvSpPr>
        <p:spPr>
          <a:xfrm>
            <a:off x="605513" y="470379"/>
            <a:ext cx="3826060" cy="393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rtlCol="0" anchor="ctr" anchorCtr="0" compatLnSpc="1">
            <a:prstTxWarp prst="textNoShape">
              <a:avLst/>
            </a:prstTxWarp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9600" b="1" i="0" kern="1200">
                <a:solidFill>
                  <a:schemeClr val="tx1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en-US" sz="2000" dirty="0">
                <a:solidFill>
                  <a:srgbClr val="005086"/>
                </a:solidFill>
                <a:ea typeface="+mn-ea"/>
                <a:cs typeface="+mn-cs"/>
              </a:rPr>
              <a:t>BROCADE3 : </a:t>
            </a:r>
            <a:r>
              <a:rPr lang="en-US" sz="2000" dirty="0" err="1">
                <a:solidFill>
                  <a:srgbClr val="005086"/>
                </a:solidFill>
                <a:ea typeface="+mn-ea"/>
                <a:cs typeface="+mn-cs"/>
              </a:rPr>
              <a:t>véliparib</a:t>
            </a:r>
            <a:endParaRPr lang="en-GB" sz="2000" dirty="0">
              <a:solidFill>
                <a:srgbClr val="005086"/>
              </a:solidFill>
              <a:ea typeface="+mn-ea"/>
              <a:cs typeface="+mn-cs"/>
            </a:endParaRPr>
          </a:p>
        </p:txBody>
      </p:sp>
      <p:grpSp>
        <p:nvGrpSpPr>
          <p:cNvPr id="37" name="Group 21">
            <a:extLst>
              <a:ext uri="{FF2B5EF4-FFF2-40B4-BE49-F238E27FC236}">
                <a16:creationId xmlns:a16="http://schemas.microsoft.com/office/drawing/2014/main" xmlns="" id="{711F45CB-0DF2-46BE-BC5D-A431B193225B}"/>
              </a:ext>
            </a:extLst>
          </p:cNvPr>
          <p:cNvGrpSpPr/>
          <p:nvPr/>
        </p:nvGrpSpPr>
        <p:grpSpPr>
          <a:xfrm>
            <a:off x="1061149" y="1128550"/>
            <a:ext cx="11017437" cy="4670676"/>
            <a:chOff x="171957" y="918861"/>
            <a:chExt cx="8783332" cy="3464138"/>
          </a:xfrm>
        </p:grpSpPr>
        <p:grpSp>
          <p:nvGrpSpPr>
            <p:cNvPr id="38" name="Group 4">
              <a:extLst>
                <a:ext uri="{FF2B5EF4-FFF2-40B4-BE49-F238E27FC236}">
                  <a16:creationId xmlns:a16="http://schemas.microsoft.com/office/drawing/2014/main" xmlns="" id="{814B35EF-36FD-4AA6-B8CB-082946A4E346}"/>
                </a:ext>
              </a:extLst>
            </p:cNvPr>
            <p:cNvGrpSpPr/>
            <p:nvPr/>
          </p:nvGrpSpPr>
          <p:grpSpPr>
            <a:xfrm>
              <a:off x="171957" y="967011"/>
              <a:ext cx="2255428" cy="3102484"/>
              <a:chOff x="171957" y="778087"/>
              <a:chExt cx="2255428" cy="2960657"/>
            </a:xfrm>
          </p:grpSpPr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xmlns="" id="{9B10FC36-D50B-4B45-8BAD-9842F117AC86}"/>
                  </a:ext>
                </a:extLst>
              </p:cNvPr>
              <p:cNvSpPr/>
              <p:nvPr/>
            </p:nvSpPr>
            <p:spPr>
              <a:xfrm>
                <a:off x="268237" y="1026503"/>
                <a:ext cx="2145393" cy="183348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60960" tIns="60960" rIns="60960" bIns="60960" rtlCol="0" anchor="ctr">
                <a:noAutofit/>
              </a:bodyPr>
              <a:lstStyle/>
              <a:p>
                <a:pPr>
                  <a:buClr>
                    <a:srgbClr val="FF7F4D"/>
                  </a:buClr>
                  <a:buSzPct val="70000"/>
                  <a:defRPr/>
                </a:pPr>
                <a:r>
                  <a:rPr lang="en-US" altLang="en-US" sz="14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Population :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7F4D"/>
                  </a:buClr>
                  <a:buSzPct val="70000"/>
                  <a:buFont typeface="Wingdings" panose="05000000000000000000" pitchFamily="2" charset="2"/>
                  <a:buChar char="n"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Cancer du sein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avancé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HER2-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7F4D"/>
                  </a:buClr>
                  <a:buSzPct val="70000"/>
                  <a:buFont typeface="Wingdings" panose="05000000000000000000" pitchFamily="2" charset="2"/>
                  <a:buChar char="n"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Mutation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germinale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de </a:t>
                </a:r>
                <a:r>
                  <a:rPr kumimoji="0" lang="en-US" sz="13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BRCA1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ou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</a:t>
                </a:r>
                <a:r>
                  <a:rPr kumimoji="0" lang="en-US" sz="13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BRCA2 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7F4D"/>
                  </a:buClr>
                  <a:buSzPct val="70000"/>
                  <a:buFont typeface="Wingdings" panose="05000000000000000000" pitchFamily="2" charset="2"/>
                  <a:buChar char="n"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≤2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lignes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de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chimiothérapie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cytotocique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au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stade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métastatique</a:t>
                </a:r>
                <a:endPara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7F4D"/>
                  </a:buClr>
                  <a:buSzPct val="70000"/>
                  <a:buFont typeface="Wingdings" panose="05000000000000000000" pitchFamily="2" charset="2"/>
                  <a:buChar char="n"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≤1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ligne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avec</a:t>
                </a:r>
                <a:r>
                  <a:rPr kumimoji="0" lang="en-US" sz="1300" b="0" i="0" u="none" strike="noStrike" kern="1200" cap="none" spc="0" normalizeH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</a:t>
                </a:r>
                <a:r>
                  <a:rPr kumimoji="0" lang="en-US" sz="1300" b="0" i="0" u="none" strike="noStrike" kern="1200" cap="none" spc="0" normalizeH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sels</a:t>
                </a:r>
                <a:r>
                  <a:rPr kumimoji="0" lang="en-US" sz="1300" b="0" i="0" u="none" strike="noStrike" kern="1200" cap="none" spc="0" normalizeH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de </a:t>
                </a:r>
                <a:r>
                  <a:rPr kumimoji="0" lang="en-US" sz="1300" b="0" i="0" u="none" strike="noStrike" kern="1200" cap="none" spc="0" normalizeH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platine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; absence de progression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dans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les</a:t>
                </a:r>
                <a:r>
                  <a:rPr kumimoji="0" lang="en-US" sz="1300" b="0" i="0" u="none" strike="noStrike" kern="1200" cap="none" spc="0" normalizeH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</a:t>
                </a:r>
                <a:r>
                  <a:rPr lang="en-US" sz="13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</a:t>
                </a: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2 </a:t>
                </a:r>
                <a:r>
                  <a:rPr kumimoji="0" lang="en-US" sz="13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mois</a:t>
                </a:r>
                <a:endPara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xmlns="" id="{BF5B649B-2B2A-4F76-A3CE-DFDE9B12D4A4}"/>
                  </a:ext>
                </a:extLst>
              </p:cNvPr>
              <p:cNvSpPr/>
              <p:nvPr/>
            </p:nvSpPr>
            <p:spPr>
              <a:xfrm>
                <a:off x="281992" y="2862852"/>
                <a:ext cx="2145393" cy="87589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60960" tIns="60960" rIns="60960" bIns="60960" rtlCol="0" anchor="ctr">
                <a:noAutofit/>
              </a:bodyPr>
              <a:lstStyle/>
              <a:p>
                <a:pPr>
                  <a:buClr>
                    <a:srgbClr val="FF7F4D"/>
                  </a:buClr>
                  <a:buSzPct val="70000"/>
                  <a:defRPr/>
                </a:pPr>
                <a:r>
                  <a:rPr lang="en-US" altLang="en-US" sz="1400" b="1" dirty="0" err="1">
                    <a:solidFill>
                      <a:prstClr val="black"/>
                    </a:solidFill>
                    <a:cs typeface="Arial" panose="020B0604020202020204" pitchFamily="34" charset="0"/>
                  </a:rPr>
                  <a:t>Facteurs</a:t>
                </a:r>
                <a:r>
                  <a:rPr lang="en-US" altLang="en-US" sz="14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de stratification :</a:t>
                </a:r>
              </a:p>
              <a:p>
                <a:pPr marL="285750" indent="-285750">
                  <a:buClr>
                    <a:srgbClr val="FF7F4D"/>
                  </a:buClr>
                  <a:buSzPct val="70000"/>
                  <a:buFont typeface="Wingdings" panose="05000000000000000000" pitchFamily="2" charset="2"/>
                  <a:buChar char="n"/>
                  <a:defRPr/>
                </a:pPr>
                <a:r>
                  <a:rPr lang="en-US" sz="1400" dirty="0" err="1">
                    <a:solidFill>
                      <a:prstClr val="black"/>
                    </a:solidFill>
                    <a:cs typeface="Arial" panose="020B0604020202020204" pitchFamily="34" charset="0"/>
                  </a:rPr>
                  <a:t>Statut</a:t>
                </a:r>
                <a:r>
                  <a:rPr lang="en-US" sz="14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des RH</a:t>
                </a:r>
              </a:p>
              <a:p>
                <a:pPr marL="285750" indent="-285750">
                  <a:buClr>
                    <a:srgbClr val="FF7F4D"/>
                  </a:buClr>
                  <a:buSzPct val="70000"/>
                  <a:buFont typeface="Wingdings" panose="05000000000000000000" pitchFamily="2" charset="2"/>
                  <a:buChar char="n"/>
                  <a:defRPr/>
                </a:pPr>
                <a:r>
                  <a:rPr lang="en-US" sz="14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Administration </a:t>
                </a:r>
                <a:r>
                  <a:rPr lang="en-US" sz="1400" dirty="0" err="1">
                    <a:solidFill>
                      <a:prstClr val="black"/>
                    </a:solidFill>
                    <a:cs typeface="Arial" panose="020B0604020202020204" pitchFamily="34" charset="0"/>
                  </a:rPr>
                  <a:t>préalable</a:t>
                </a:r>
                <a:r>
                  <a:rPr lang="en-US" sz="14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de </a:t>
                </a:r>
                <a:r>
                  <a:rPr lang="en-US" sz="1400" dirty="0" err="1">
                    <a:solidFill>
                      <a:prstClr val="black"/>
                    </a:solidFill>
                    <a:cs typeface="Arial" panose="020B0604020202020204" pitchFamily="34" charset="0"/>
                  </a:rPr>
                  <a:t>sels</a:t>
                </a:r>
                <a:r>
                  <a:rPr lang="en-US" sz="14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de </a:t>
                </a:r>
                <a:r>
                  <a:rPr lang="en-US" sz="1400" dirty="0" err="1">
                    <a:solidFill>
                      <a:prstClr val="black"/>
                    </a:solidFill>
                    <a:cs typeface="Arial" panose="020B0604020202020204" pitchFamily="34" charset="0"/>
                  </a:rPr>
                  <a:t>platine</a:t>
                </a:r>
                <a:endParaRPr lang="en-US" sz="1400" dirty="0">
                  <a:solidFill>
                    <a:prstClr val="black"/>
                  </a:solidFill>
                  <a:cs typeface="Arial" panose="020B0604020202020204" pitchFamily="34" charset="0"/>
                </a:endParaRPr>
              </a:p>
              <a:p>
                <a:pPr marL="285750" indent="-285750">
                  <a:buClr>
                    <a:srgbClr val="FF7F4D"/>
                  </a:buClr>
                  <a:buSzPct val="70000"/>
                  <a:buFont typeface="Wingdings" panose="05000000000000000000" pitchFamily="2" charset="2"/>
                  <a:buChar char="n"/>
                  <a:defRPr/>
                </a:pPr>
                <a:r>
                  <a:rPr lang="en-US" sz="1400" dirty="0" err="1">
                    <a:solidFill>
                      <a:prstClr val="black"/>
                    </a:solidFill>
                    <a:cs typeface="Arial" panose="020B0604020202020204" pitchFamily="34" charset="0"/>
                  </a:rPr>
                  <a:t>Métastases</a:t>
                </a:r>
                <a:r>
                  <a:rPr lang="en-US" sz="14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du </a:t>
                </a:r>
                <a:r>
                  <a:rPr lang="en-US" sz="1400" dirty="0" err="1">
                    <a:solidFill>
                      <a:prstClr val="black"/>
                    </a:solidFill>
                    <a:cs typeface="Arial" panose="020B0604020202020204" pitchFamily="34" charset="0"/>
                  </a:rPr>
                  <a:t>système</a:t>
                </a:r>
                <a:r>
                  <a:rPr lang="en-US" sz="14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</a:t>
                </a:r>
                <a:r>
                  <a:rPr lang="en-US" sz="1400" dirty="0" err="1">
                    <a:solidFill>
                      <a:prstClr val="black"/>
                    </a:solidFill>
                    <a:cs typeface="Arial" panose="020B0604020202020204" pitchFamily="34" charset="0"/>
                  </a:rPr>
                  <a:t>nerveux</a:t>
                </a:r>
                <a:r>
                  <a:rPr lang="en-US" sz="14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central</a:t>
                </a:r>
              </a:p>
            </p:txBody>
          </p:sp>
          <p:sp>
            <p:nvSpPr>
              <p:cNvPr id="59" name="Text Box 13">
                <a:extLst>
                  <a:ext uri="{FF2B5EF4-FFF2-40B4-BE49-F238E27FC236}">
                    <a16:creationId xmlns:a16="http://schemas.microsoft.com/office/drawing/2014/main" xmlns="" id="{D8D40545-B3BD-465E-815B-F1E6414549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6974" y="778087"/>
                <a:ext cx="997109" cy="213116"/>
              </a:xfrm>
              <a:prstGeom prst="rect">
                <a:avLst/>
              </a:prstGeom>
              <a:noFill/>
              <a:ln w="19050" algn="ctr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36576" tIns="36576" rIns="36576" bIns="36576" anchor="ctr" anchorCtr="1">
                <a:spAutoFit/>
              </a:bodyPr>
              <a:lstStyle>
                <a:defPPr>
                  <a:defRPr lang="en-US"/>
                </a:defPPr>
                <a:lvl1pPr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60" name="Text Box 13">
                <a:extLst>
                  <a:ext uri="{FF2B5EF4-FFF2-40B4-BE49-F238E27FC236}">
                    <a16:creationId xmlns:a16="http://schemas.microsoft.com/office/drawing/2014/main" xmlns="" id="{5FA4B0CA-D7E6-4672-B088-F7BACEF54F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1957" y="2956346"/>
                <a:ext cx="1932402" cy="213116"/>
              </a:xfrm>
              <a:prstGeom prst="rect">
                <a:avLst/>
              </a:prstGeom>
              <a:noFill/>
              <a:ln w="19050" algn="ctr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36576" tIns="36576" rIns="36576" bIns="36576" anchor="ctr" anchorCtr="1">
                <a:spAutoFit/>
              </a:bodyPr>
              <a:lstStyle>
                <a:defPPr>
                  <a:defRPr lang="en-US"/>
                </a:defPPr>
                <a:lvl1pPr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0942A8DA-E633-4292-AE6C-67B1080ADCA3}"/>
                </a:ext>
              </a:extLst>
            </p:cNvPr>
            <p:cNvSpPr/>
            <p:nvPr/>
          </p:nvSpPr>
          <p:spPr>
            <a:xfrm>
              <a:off x="2986499" y="3154130"/>
              <a:ext cx="4977199" cy="466390"/>
            </a:xfrm>
            <a:prstGeom prst="rect">
              <a:avLst/>
            </a:prstGeom>
            <a:solidFill>
              <a:schemeClr val="bg1"/>
            </a:solidFill>
          </p:spPr>
          <p:txBody>
            <a:bodyPr rot="0" spcFirstLastPara="0" vertOverflow="overflow" horzOverflow="overflow" vert="horz" wrap="square" lIns="60960" tIns="60960" rIns="60960" bIns="6096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285750" marR="0" lvl="0" indent="-285750" fontAlgn="auto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chemeClr val="bg2"/>
                </a:buClr>
                <a:buSzPct val="70000"/>
                <a:buFont typeface="Wingdings" panose="05000000000000000000" pitchFamily="2" charset="2"/>
                <a:buChar char="n"/>
                <a:tabLst/>
                <a:defRPr/>
              </a:pPr>
              <a:r>
                <a:rPr lang="en-US" sz="1400" b="1" dirty="0" err="1"/>
                <a:t>Objectif</a:t>
              </a:r>
              <a:r>
                <a:rPr lang="en-US" sz="1400" b="1" dirty="0"/>
                <a:t> principal </a:t>
              </a:r>
              <a:r>
                <a:rPr lang="en-US" sz="1400" dirty="0"/>
                <a:t>: SSP </a:t>
              </a:r>
              <a:r>
                <a:rPr lang="en-US" sz="1400" dirty="0" err="1"/>
                <a:t>selon</a:t>
              </a:r>
              <a:r>
                <a:rPr lang="en-US" sz="1400" dirty="0"/>
                <a:t> RECIST 1.1 (par les </a:t>
              </a:r>
              <a:r>
                <a:rPr lang="en-US" sz="1400" dirty="0" err="1"/>
                <a:t>investigateurs</a:t>
              </a:r>
              <a:r>
                <a:rPr kumimoji="0" lang="en-US" sz="1200" i="0" u="none" strike="noStrike" kern="120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cs typeface="Arial" panose="020B0604020202020204" pitchFamily="34" charset="0"/>
                </a:rPr>
                <a:t>)</a:t>
              </a:r>
              <a:endParaRPr kumimoji="0" lang="en-US" sz="1200" i="1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40" name="Group 19">
              <a:extLst>
                <a:ext uri="{FF2B5EF4-FFF2-40B4-BE49-F238E27FC236}">
                  <a16:creationId xmlns:a16="http://schemas.microsoft.com/office/drawing/2014/main" xmlns="" id="{264A0B0E-68EE-4B76-8E07-692116D49956}"/>
                </a:ext>
              </a:extLst>
            </p:cNvPr>
            <p:cNvGrpSpPr/>
            <p:nvPr/>
          </p:nvGrpSpPr>
          <p:grpSpPr>
            <a:xfrm>
              <a:off x="2385115" y="918861"/>
              <a:ext cx="6570174" cy="2050756"/>
              <a:chOff x="2385115" y="1546372"/>
              <a:chExt cx="6570174" cy="2050756"/>
            </a:xfrm>
          </p:grpSpPr>
          <p:sp>
            <p:nvSpPr>
              <p:cNvPr id="56" name="Flowchart: Alternate Process 166">
                <a:extLst>
                  <a:ext uri="{FF2B5EF4-FFF2-40B4-BE49-F238E27FC236}">
                    <a16:creationId xmlns:a16="http://schemas.microsoft.com/office/drawing/2014/main" xmlns="" id="{3A89ED8D-A85A-45D1-ABF4-BE3614780BFF}"/>
                  </a:ext>
                </a:extLst>
              </p:cNvPr>
              <p:cNvSpPr/>
              <p:nvPr/>
            </p:nvSpPr>
            <p:spPr bwMode="auto">
              <a:xfrm>
                <a:off x="2385115" y="2079713"/>
                <a:ext cx="1200706" cy="1052627"/>
              </a:xfrm>
              <a:prstGeom prst="flowChartAlternateProcess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ctr" rtl="0" eaLnBrk="0" fontAlgn="base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rgbClr val="003366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ts val="400"/>
                  </a:spcBef>
                  <a:spcAft>
                    <a:spcPts val="4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67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ea typeface="+mn-ea"/>
                    <a:cs typeface="Arial" panose="020B0604020202020204" pitchFamily="34" charset="0"/>
                  </a:rPr>
                  <a:t>2:1 </a:t>
                </a:r>
                <a:r>
                  <a:rPr kumimoji="0" lang="en-US" sz="1467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ea typeface="+mn-ea"/>
                    <a:cs typeface="Arial" panose="020B0604020202020204" pitchFamily="34" charset="0"/>
                  </a:rPr>
                  <a:t>Randomisation</a:t>
                </a:r>
                <a:endParaRPr kumimoji="0" lang="en-US" sz="1467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ts val="400"/>
                  </a:spcBef>
                  <a:spcAft>
                    <a:spcPts val="4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67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ea typeface="+mn-ea"/>
                    <a:cs typeface="Arial" panose="020B0604020202020204" pitchFamily="34" charset="0"/>
                  </a:rPr>
                  <a:t>N=513</a:t>
                </a:r>
              </a:p>
            </p:txBody>
          </p:sp>
          <p:cxnSp>
            <p:nvCxnSpPr>
              <p:cNvPr id="43" name="Connector: Elbow 168">
                <a:extLst>
                  <a:ext uri="{FF2B5EF4-FFF2-40B4-BE49-F238E27FC236}">
                    <a16:creationId xmlns:a16="http://schemas.microsoft.com/office/drawing/2014/main" xmlns="" id="{FF39243B-E4CC-4B97-B900-3DB10070E6F9}"/>
                  </a:ext>
                </a:extLst>
              </p:cNvPr>
              <p:cNvCxnSpPr>
                <a:cxnSpLocks/>
                <a:stCxn id="56" idx="3"/>
                <a:endCxn id="53" idx="1"/>
              </p:cNvCxnSpPr>
              <p:nvPr/>
            </p:nvCxnSpPr>
            <p:spPr>
              <a:xfrm flipV="1">
                <a:off x="3585821" y="1983206"/>
                <a:ext cx="363481" cy="622820"/>
              </a:xfrm>
              <a:prstGeom prst="bentConnector3">
                <a:avLst>
                  <a:gd name="adj1" fmla="val 50000"/>
                </a:avLst>
              </a:prstGeom>
              <a:solidFill>
                <a:srgbClr val="CBDBDC"/>
              </a:solidFill>
              <a:ln w="19050">
                <a:solidFill>
                  <a:srgbClr val="081538"/>
                </a:solidFill>
                <a:miter lim="800000"/>
                <a:headEnd type="none" w="med" len="med"/>
                <a:tailEnd type="triangle" w="med" len="med"/>
              </a:ln>
            </p:spPr>
          </p:cxnSp>
          <p:cxnSp>
            <p:nvCxnSpPr>
              <p:cNvPr id="45" name="Connector: Elbow 169">
                <a:extLst>
                  <a:ext uri="{FF2B5EF4-FFF2-40B4-BE49-F238E27FC236}">
                    <a16:creationId xmlns:a16="http://schemas.microsoft.com/office/drawing/2014/main" xmlns="" id="{AA6019AE-410B-4971-8E64-7011F3B8D9D8}"/>
                  </a:ext>
                </a:extLst>
              </p:cNvPr>
              <p:cNvCxnSpPr>
                <a:cxnSpLocks/>
                <a:stCxn id="56" idx="3"/>
                <a:endCxn id="54" idx="1"/>
              </p:cNvCxnSpPr>
              <p:nvPr/>
            </p:nvCxnSpPr>
            <p:spPr>
              <a:xfrm>
                <a:off x="3585821" y="2606027"/>
                <a:ext cx="363481" cy="554269"/>
              </a:xfrm>
              <a:prstGeom prst="bentConnector3">
                <a:avLst>
                  <a:gd name="adj1" fmla="val 50000"/>
                </a:avLst>
              </a:prstGeom>
              <a:solidFill>
                <a:srgbClr val="CBDBDC"/>
              </a:solidFill>
              <a:ln w="19050">
                <a:solidFill>
                  <a:srgbClr val="081538"/>
                </a:solidFill>
                <a:miter lim="800000"/>
                <a:headEnd type="none" w="med" len="med"/>
                <a:tailEnd type="triangle" w="med" len="med"/>
              </a:ln>
            </p:spPr>
          </p:cxnSp>
          <p:grpSp>
            <p:nvGrpSpPr>
              <p:cNvPr id="46" name="Group 17">
                <a:extLst>
                  <a:ext uri="{FF2B5EF4-FFF2-40B4-BE49-F238E27FC236}">
                    <a16:creationId xmlns:a16="http://schemas.microsoft.com/office/drawing/2014/main" xmlns="" id="{16719E9A-7E68-4AC1-87AF-1106CA406E9E}"/>
                  </a:ext>
                </a:extLst>
              </p:cNvPr>
              <p:cNvGrpSpPr/>
              <p:nvPr/>
            </p:nvGrpSpPr>
            <p:grpSpPr>
              <a:xfrm>
                <a:off x="3949302" y="1546372"/>
                <a:ext cx="1619453" cy="2050756"/>
                <a:chOff x="4114920" y="1546372"/>
                <a:chExt cx="1619453" cy="2050756"/>
              </a:xfrm>
            </p:grpSpPr>
            <p:sp>
              <p:nvSpPr>
                <p:cNvPr id="53" name="Right Arrow 3">
                  <a:extLst>
                    <a:ext uri="{FF2B5EF4-FFF2-40B4-BE49-F238E27FC236}">
                      <a16:creationId xmlns:a16="http://schemas.microsoft.com/office/drawing/2014/main" xmlns="" id="{0EA6C0F7-55F5-42AA-88EF-022BA298A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4920" y="1546372"/>
                  <a:ext cx="1619453" cy="873666"/>
                </a:xfrm>
                <a:prstGeom prst="rect">
                  <a:avLst/>
                </a:prstGeom>
                <a:solidFill>
                  <a:srgbClr val="005087"/>
                </a:solidFill>
                <a:ln w="19050">
                  <a:noFill/>
                  <a:miter lim="800000"/>
                  <a:headEnd/>
                  <a:tailEnd/>
                </a:ln>
                <a:scene3d>
                  <a:camera prst="orthographicFront"/>
                  <a:lightRig rig="threePt" dir="t"/>
                </a:scene3d>
                <a:sp3d>
                  <a:bevelT w="0" h="0"/>
                </a:sp3d>
              </p:spPr>
              <p:txBody>
                <a:bodyPr wrap="square" lIns="0" tIns="0" rIns="0" bIns="0" anchor="ctr">
                  <a:noAutofit/>
                </a:bodyPr>
                <a:lstStyle>
                  <a:defPPr>
                    <a:defRPr lang="en-US"/>
                  </a:defPPr>
                  <a:lvl1pPr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200" b="1" i="0" u="none" strike="noStrike" kern="1200" cap="none" spc="0" normalizeH="0" baseline="0" noProof="0" dirty="0" err="1" smtClean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+mn-lt"/>
                      <a:ea typeface="+mn-ea"/>
                      <a:cs typeface="Arial" panose="020B0604020202020204" pitchFamily="34" charset="0"/>
                    </a:rPr>
                    <a:t>Véliparib</a:t>
                  </a:r>
                  <a:r>
                    <a:rPr kumimoji="0" lang="en-GB" sz="12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+mn-lt"/>
                      <a:ea typeface="+mn-ea"/>
                      <a:cs typeface="Arial" panose="020B0604020202020204" pitchFamily="34" charset="0"/>
                    </a:rPr>
                    <a:t> </a:t>
                  </a:r>
                  <a:r>
                    <a:rPr kumimoji="0" lang="en-GB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+mn-lt"/>
                      <a:ea typeface="+mn-ea"/>
                      <a:cs typeface="Arial" panose="020B0604020202020204" pitchFamily="34" charset="0"/>
                    </a:rPr>
                    <a:t>+ </a:t>
                  </a:r>
                  <a:br>
                    <a:rPr kumimoji="0" lang="en-GB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+mn-lt"/>
                      <a:ea typeface="+mn-ea"/>
                      <a:cs typeface="Arial" panose="020B0604020202020204" pitchFamily="34" charset="0"/>
                    </a:rPr>
                  </a:br>
                  <a:r>
                    <a:rPr kumimoji="0" lang="en-GB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+mn-lt"/>
                      <a:ea typeface="+mn-ea"/>
                      <a:cs typeface="Arial" panose="020B0604020202020204" pitchFamily="34" charset="0"/>
                    </a:rPr>
                    <a:t>Carboplatine/paclitaxel</a:t>
                  </a:r>
                </a:p>
              </p:txBody>
            </p:sp>
            <p:sp>
              <p:nvSpPr>
                <p:cNvPr id="54" name="Right Arrow 3">
                  <a:extLst>
                    <a:ext uri="{FF2B5EF4-FFF2-40B4-BE49-F238E27FC236}">
                      <a16:creationId xmlns:a16="http://schemas.microsoft.com/office/drawing/2014/main" xmlns="" id="{06B081E7-8FB1-45DA-B320-BE142FF22D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4920" y="2723462"/>
                  <a:ext cx="1619453" cy="873666"/>
                </a:xfrm>
                <a:prstGeom prst="rect">
                  <a:avLst/>
                </a:prstGeom>
                <a:solidFill>
                  <a:srgbClr val="FF7F4D"/>
                </a:solidFill>
                <a:ln w="19050">
                  <a:noFill/>
                  <a:miter lim="800000"/>
                  <a:headEnd/>
                  <a:tailEnd/>
                </a:ln>
                <a:scene3d>
                  <a:camera prst="orthographicFront"/>
                  <a:lightRig rig="threePt" dir="t"/>
                </a:scene3d>
                <a:sp3d>
                  <a:bevelT h="0"/>
                </a:sp3d>
              </p:spPr>
              <p:txBody>
                <a:bodyPr wrap="square" lIns="0" tIns="0" rIns="0" bIns="0" anchor="ctr">
                  <a:noAutofit/>
                </a:bodyPr>
                <a:lstStyle>
                  <a:defPPr>
                    <a:defRPr lang="en-US"/>
                  </a:defPPr>
                  <a:lvl1pPr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ctr" rtl="0" eaLnBrk="0" fontAlgn="base" hangingPunct="0">
                    <a:lnSpc>
                      <a:spcPct val="75000"/>
                    </a:lnSpc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rgbClr val="003366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+mn-lt"/>
                      <a:ea typeface="+mn-ea"/>
                      <a:cs typeface="Arial" panose="020B0604020202020204" pitchFamily="34" charset="0"/>
                    </a:rPr>
                    <a:t>Placebo + </a:t>
                  </a:r>
                  <a:br>
                    <a:rPr kumimoji="0" lang="en-GB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+mn-lt"/>
                      <a:ea typeface="+mn-ea"/>
                      <a:cs typeface="Arial" panose="020B0604020202020204" pitchFamily="34" charset="0"/>
                    </a:rPr>
                  </a:br>
                  <a:r>
                    <a:rPr kumimoji="0" lang="en-GB" sz="1200" b="1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+mn-lt"/>
                      <a:ea typeface="+mn-ea"/>
                      <a:cs typeface="Arial" panose="020B0604020202020204" pitchFamily="34" charset="0"/>
                    </a:rPr>
                    <a:t>Carboplatine</a:t>
                  </a:r>
                  <a:r>
                    <a:rPr kumimoji="0" lang="en-GB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+mn-lt"/>
                      <a:ea typeface="+mn-ea"/>
                      <a:cs typeface="Arial" panose="020B0604020202020204" pitchFamily="34" charset="0"/>
                    </a:rPr>
                    <a:t>/paclitaxel</a:t>
                  </a:r>
                </a:p>
              </p:txBody>
            </p:sp>
          </p:grpSp>
          <p:grpSp>
            <p:nvGrpSpPr>
              <p:cNvPr id="47" name="Group 16">
                <a:extLst>
                  <a:ext uri="{FF2B5EF4-FFF2-40B4-BE49-F238E27FC236}">
                    <a16:creationId xmlns:a16="http://schemas.microsoft.com/office/drawing/2014/main" xmlns="" id="{0B105705-1680-4E43-972F-CB2E8427F963}"/>
                  </a:ext>
                </a:extLst>
              </p:cNvPr>
              <p:cNvGrpSpPr/>
              <p:nvPr/>
            </p:nvGrpSpPr>
            <p:grpSpPr>
              <a:xfrm>
                <a:off x="5593539" y="1546372"/>
                <a:ext cx="186556" cy="2050756"/>
                <a:chOff x="5756852" y="1546372"/>
                <a:chExt cx="186556" cy="2050756"/>
              </a:xfrm>
            </p:grpSpPr>
            <p:sp>
              <p:nvSpPr>
                <p:cNvPr id="51" name="Arrow: Right 187">
                  <a:extLst>
                    <a:ext uri="{FF2B5EF4-FFF2-40B4-BE49-F238E27FC236}">
                      <a16:creationId xmlns:a16="http://schemas.microsoft.com/office/drawing/2014/main" xmlns="" id="{982E977A-E46C-4749-A628-99BF7D14EF2D}"/>
                    </a:ext>
                  </a:extLst>
                </p:cNvPr>
                <p:cNvSpPr/>
                <p:nvPr/>
              </p:nvSpPr>
              <p:spPr>
                <a:xfrm>
                  <a:off x="5756852" y="1546372"/>
                  <a:ext cx="186556" cy="873666"/>
                </a:xfrm>
                <a:prstGeom prst="rightArrow">
                  <a:avLst>
                    <a:gd name="adj1" fmla="val 50000"/>
                    <a:gd name="adj2" fmla="val 100000"/>
                  </a:avLst>
                </a:prstGeom>
                <a:solidFill>
                  <a:srgbClr val="005087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 wrap="square" lIns="0" tIns="0" rIns="0" bIns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2" name="Arrow: Right 189">
                  <a:extLst>
                    <a:ext uri="{FF2B5EF4-FFF2-40B4-BE49-F238E27FC236}">
                      <a16:creationId xmlns:a16="http://schemas.microsoft.com/office/drawing/2014/main" xmlns="" id="{8DDB3943-5B30-4262-B539-BF779FCDF7ED}"/>
                    </a:ext>
                  </a:extLst>
                </p:cNvPr>
                <p:cNvSpPr/>
                <p:nvPr/>
              </p:nvSpPr>
              <p:spPr>
                <a:xfrm>
                  <a:off x="5756852" y="2723462"/>
                  <a:ext cx="186556" cy="873666"/>
                </a:xfrm>
                <a:prstGeom prst="rightArrow">
                  <a:avLst>
                    <a:gd name="adj1" fmla="val 50000"/>
                    <a:gd name="adj2" fmla="val 100000"/>
                  </a:avLst>
                </a:prstGeom>
                <a:solidFill>
                  <a:srgbClr val="FF7F4D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 wrap="square" lIns="0" tIns="0" rIns="0" bIns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xmlns="" id="{255097FC-8BCD-45A8-9D0C-F4BDD2214087}"/>
                  </a:ext>
                </a:extLst>
              </p:cNvPr>
              <p:cNvSpPr/>
              <p:nvPr/>
            </p:nvSpPr>
            <p:spPr>
              <a:xfrm>
                <a:off x="5804879" y="1546372"/>
                <a:ext cx="1779680" cy="2050756"/>
              </a:xfrm>
              <a:prstGeom prst="rect">
                <a:avLst/>
              </a:prstGeom>
              <a:solidFill>
                <a:srgbClr val="7F7F7F"/>
              </a:solidFill>
            </p:spPr>
            <p:txBody>
              <a:bodyPr wrap="square" lIns="60960" tIns="60960" rIns="60960" bIns="6096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67" b="1" i="0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Traitement</a:t>
                </a:r>
                <a:r>
                  <a:rPr kumimoji="0" lang="en-US" sz="1467" b="1" i="0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467" b="1" i="0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jusqu’à</a:t>
                </a:r>
                <a:r>
                  <a:rPr kumimoji="0" lang="en-US" sz="1467" b="1" i="0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progression </a:t>
                </a:r>
                <a:r>
                  <a:rPr kumimoji="0" lang="en-US" sz="1467" b="1" i="0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: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En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cas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d’arrêt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de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carboplatine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et paclitaxel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avant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progression,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majoration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du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véliparib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ou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placebo à 300mg x2/jour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en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continu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et 400mgx2/jour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en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continu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en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cas</a:t>
                </a:r>
                <a:r>
                  <a:rPr kumimoji="0" lang="en-US" sz="1200" b="0" i="1" u="none" strike="noStrike" kern="1200" cap="none" spc="0" normalizeH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de bonne </a:t>
                </a:r>
                <a:r>
                  <a:rPr kumimoji="0" lang="en-US" sz="1200" b="0" i="1" u="none" strike="noStrike" kern="1200" cap="none" spc="0" normalizeH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tolérance</a:t>
                </a:r>
                <a:endParaRPr kumimoji="0" lang="en-US" sz="12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xmlns="" id="{6E55571D-5495-4A74-A983-9CE4E34376B5}"/>
                  </a:ext>
                </a:extLst>
              </p:cNvPr>
              <p:cNvSpPr/>
              <p:nvPr/>
            </p:nvSpPr>
            <p:spPr>
              <a:xfrm>
                <a:off x="7820682" y="2723462"/>
                <a:ext cx="1134607" cy="873666"/>
              </a:xfrm>
              <a:prstGeom prst="rect">
                <a:avLst/>
              </a:prstGeom>
              <a:solidFill>
                <a:srgbClr val="FF7F4D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Cross over</a:t>
                </a:r>
                <a:r>
                  <a:rPr kumimoji="0" lang="en-US" sz="1467" b="1" i="0" u="none" strike="noStrike" kern="1200" cap="none" spc="0" normalizeH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467" b="1" i="0" u="none" strike="noStrike" kern="1200" cap="none" spc="0" normalizeH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ouvert</a:t>
                </a:r>
                <a:r>
                  <a:rPr kumimoji="0" lang="en-US" sz="1467" b="1" i="0" u="none" strike="noStrike" kern="1200" cap="none" spc="0" normalizeH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1467" b="1" i="0" u="none" strike="noStrike" kern="1200" cap="none" spc="0" normalizeH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optionnel</a:t>
                </a:r>
                <a:r>
                  <a:rPr kumimoji="0" lang="en-US" sz="1467" b="1" i="0" u="none" strike="noStrike" kern="1200" cap="none" spc="0" normalizeH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 pour </a:t>
                </a:r>
                <a:r>
                  <a:rPr kumimoji="0" lang="en-US" sz="1467" b="1" i="0" u="none" strike="noStrike" kern="1200" cap="none" spc="0" normalizeH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Arial" panose="020B0604020202020204" pitchFamily="34" charset="0"/>
                  </a:rPr>
                  <a:t>véliparib</a:t>
                </a:r>
                <a:endParaRPr kumimoji="0" lang="en-US" sz="1467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50" name="Arrow: Right 71">
                <a:extLst>
                  <a:ext uri="{FF2B5EF4-FFF2-40B4-BE49-F238E27FC236}">
                    <a16:creationId xmlns:a16="http://schemas.microsoft.com/office/drawing/2014/main" xmlns="" id="{0D7D09CD-2AB7-436B-B5A1-912AEAA50E99}"/>
                  </a:ext>
                </a:extLst>
              </p:cNvPr>
              <p:cNvSpPr/>
              <p:nvPr/>
            </p:nvSpPr>
            <p:spPr>
              <a:xfrm>
                <a:off x="7609343" y="2723462"/>
                <a:ext cx="186556" cy="873666"/>
              </a:xfrm>
              <a:prstGeom prst="rightArrow">
                <a:avLst>
                  <a:gd name="adj1" fmla="val 50000"/>
                  <a:gd name="adj2" fmla="val 100000"/>
                </a:avLst>
              </a:prstGeom>
              <a:solidFill>
                <a:srgbClr val="FF7F4D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67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xmlns="" id="{987AF9F1-B8FD-4046-9BE0-6785E0EDB1F2}"/>
                </a:ext>
              </a:extLst>
            </p:cNvPr>
            <p:cNvSpPr/>
            <p:nvPr/>
          </p:nvSpPr>
          <p:spPr>
            <a:xfrm>
              <a:off x="3949302" y="3651479"/>
              <a:ext cx="3635257" cy="731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60960" tIns="60960" rIns="60960" bIns="6096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Cycles de 21 </a:t>
              </a:r>
              <a:r>
                <a:rPr kumimoji="0" lang="en-US" sz="1467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jours</a:t>
              </a:r>
              <a:r>
                <a:rPr kumimoji="0" lang="en-US" sz="14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:</a:t>
              </a:r>
            </a:p>
            <a:p>
              <a:pPr marL="228594" marR="0" lvl="0" indent="-228594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4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Carboplatine (C): AUC 6 J1</a:t>
              </a:r>
            </a:p>
            <a:p>
              <a:pPr marL="228594" marR="0" lvl="0" indent="-228594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4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Paclitaxel (P): 80 mg/m</a:t>
              </a:r>
              <a:r>
                <a:rPr kumimoji="0" lang="en-US" sz="1467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2</a:t>
              </a:r>
              <a:r>
                <a:rPr kumimoji="0" lang="en-US" sz="14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J1, 8, 15</a:t>
              </a:r>
            </a:p>
            <a:p>
              <a:pPr marL="228594" marR="0" lvl="0" indent="-228594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467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Véliparib</a:t>
              </a:r>
              <a:r>
                <a:rPr kumimoji="0" lang="en-US" sz="14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lang="en-US" sz="1467" noProof="0" dirty="0">
                  <a:solidFill>
                    <a:prstClr val="black"/>
                  </a:solidFill>
                  <a:cs typeface="Arial" panose="020B0604020202020204" pitchFamily="34" charset="0"/>
                </a:rPr>
                <a:t>ou</a:t>
              </a:r>
              <a:r>
                <a:rPr kumimoji="0" lang="en-US" sz="14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Placebo : 120mg x2 / jour à -2 </a:t>
              </a:r>
              <a:r>
                <a:rPr lang="en-US" sz="1467" dirty="0">
                  <a:solidFill>
                    <a:prstClr val="black"/>
                  </a:solidFill>
                  <a:cs typeface="Arial" panose="020B0604020202020204" pitchFamily="34" charset="0"/>
                </a:rPr>
                <a:t>à</a:t>
              </a:r>
              <a:r>
                <a:rPr kumimoji="0" lang="en-US" sz="14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5</a:t>
              </a:r>
            </a:p>
          </p:txBody>
        </p:sp>
      </p:grpSp>
      <p:sp>
        <p:nvSpPr>
          <p:cNvPr id="28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634700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 err="1"/>
              <a:t>Diéras</a:t>
            </a:r>
            <a:r>
              <a:rPr lang="fr-FR" dirty="0"/>
              <a:t> V et al, Lancet </a:t>
            </a:r>
            <a:r>
              <a:rPr lang="fr-FR" dirty="0" err="1"/>
              <a:t>Oncol</a:t>
            </a:r>
            <a:r>
              <a:rPr lang="fr-FR" dirty="0"/>
              <a:t>, 2020</a:t>
            </a:r>
          </a:p>
          <a:p>
            <a:endParaRPr lang="fr-FR" dirty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Mutation germinale </a:t>
            </a:r>
            <a:r>
              <a:rPr lang="fr-FR" sz="2800" i="1" dirty="0"/>
              <a:t>BRCA1 </a:t>
            </a:r>
            <a:r>
              <a:rPr lang="fr-FR" sz="2800" dirty="0"/>
              <a:t>ou </a:t>
            </a:r>
            <a:r>
              <a:rPr lang="fr-FR" sz="2800" i="1" dirty="0"/>
              <a:t>BRCA2</a:t>
            </a:r>
            <a:r>
              <a:rPr lang="fr-FR" sz="2800" dirty="0"/>
              <a:t> – Inhibiteurs de PARP</a:t>
            </a:r>
          </a:p>
        </p:txBody>
      </p:sp>
      <p:graphicFrame>
        <p:nvGraphicFramePr>
          <p:cNvPr id="13" name="Tableau 12">
            <a:extLst>
              <a:ext uri="{FF2B5EF4-FFF2-40B4-BE49-F238E27FC236}">
                <a16:creationId xmlns:a16="http://schemas.microsoft.com/office/drawing/2014/main" xmlns="" id="{F7A61A1D-A2A6-B711-2565-C62520699A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032537"/>
              </p:ext>
            </p:extLst>
          </p:nvPr>
        </p:nvGraphicFramePr>
        <p:xfrm>
          <a:off x="2110327" y="4706247"/>
          <a:ext cx="957366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4580">
                  <a:extLst>
                    <a:ext uri="{9D8B030D-6E8A-4147-A177-3AD203B41FA5}">
                      <a16:colId xmlns:a16="http://schemas.microsoft.com/office/drawing/2014/main" xmlns="" val="2139273387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1698039087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3665058541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1220620604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146266481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1366949379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202144373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4216357246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974612302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1790770515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5458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</a:tblGrid>
              <a:tr h="180000"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Patiente à risque, n </a:t>
                      </a: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172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160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153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140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123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99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82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64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47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39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35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23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005086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200" b="1" dirty="0">
                        <a:solidFill>
                          <a:srgbClr val="005086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337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316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301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282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250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207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181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154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137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126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107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92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81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72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60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51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45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38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32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>
                          <a:solidFill>
                            <a:srgbClr val="FF7F4D"/>
                          </a:solidFill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18" name="Graphique 17"/>
          <p:cNvGraphicFramePr/>
          <p:nvPr>
            <p:extLst>
              <p:ext uri="{D42A27DB-BD31-4B8C-83A1-F6EECF244321}">
                <p14:modId xmlns:p14="http://schemas.microsoft.com/office/powerpoint/2010/main" val="3139302975"/>
              </p:ext>
            </p:extLst>
          </p:nvPr>
        </p:nvGraphicFramePr>
        <p:xfrm>
          <a:off x="1197835" y="1726756"/>
          <a:ext cx="10586128" cy="2841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Forme libre 19"/>
          <p:cNvSpPr/>
          <p:nvPr/>
        </p:nvSpPr>
        <p:spPr>
          <a:xfrm>
            <a:off x="2258963" y="1878457"/>
            <a:ext cx="8826500" cy="2184400"/>
          </a:xfrm>
          <a:custGeom>
            <a:avLst/>
            <a:gdLst>
              <a:gd name="connsiteX0" fmla="*/ 8826500 w 8826500"/>
              <a:gd name="connsiteY0" fmla="*/ 2184400 h 2184400"/>
              <a:gd name="connsiteX1" fmla="*/ 8775700 w 8826500"/>
              <a:gd name="connsiteY1" fmla="*/ 2146300 h 2184400"/>
              <a:gd name="connsiteX2" fmla="*/ 8369300 w 8826500"/>
              <a:gd name="connsiteY2" fmla="*/ 2146300 h 2184400"/>
              <a:gd name="connsiteX3" fmla="*/ 8343900 w 8826500"/>
              <a:gd name="connsiteY3" fmla="*/ 2120900 h 2184400"/>
              <a:gd name="connsiteX4" fmla="*/ 8305800 w 8826500"/>
              <a:gd name="connsiteY4" fmla="*/ 2082800 h 2184400"/>
              <a:gd name="connsiteX5" fmla="*/ 7010400 w 8826500"/>
              <a:gd name="connsiteY5" fmla="*/ 2082800 h 2184400"/>
              <a:gd name="connsiteX6" fmla="*/ 6959600 w 8826500"/>
              <a:gd name="connsiteY6" fmla="*/ 2044700 h 2184400"/>
              <a:gd name="connsiteX7" fmla="*/ 6858000 w 8826500"/>
              <a:gd name="connsiteY7" fmla="*/ 2044700 h 2184400"/>
              <a:gd name="connsiteX8" fmla="*/ 6819900 w 8826500"/>
              <a:gd name="connsiteY8" fmla="*/ 2032000 h 2184400"/>
              <a:gd name="connsiteX9" fmla="*/ 5994400 w 8826500"/>
              <a:gd name="connsiteY9" fmla="*/ 2019300 h 2184400"/>
              <a:gd name="connsiteX10" fmla="*/ 5892800 w 8826500"/>
              <a:gd name="connsiteY10" fmla="*/ 2019300 h 2184400"/>
              <a:gd name="connsiteX11" fmla="*/ 5829300 w 8826500"/>
              <a:gd name="connsiteY11" fmla="*/ 1968500 h 2184400"/>
              <a:gd name="connsiteX12" fmla="*/ 5435600 w 8826500"/>
              <a:gd name="connsiteY12" fmla="*/ 1968500 h 2184400"/>
              <a:gd name="connsiteX13" fmla="*/ 5448300 w 8826500"/>
              <a:gd name="connsiteY13" fmla="*/ 1930400 h 2184400"/>
              <a:gd name="connsiteX14" fmla="*/ 4876800 w 8826500"/>
              <a:gd name="connsiteY14" fmla="*/ 1930400 h 2184400"/>
              <a:gd name="connsiteX15" fmla="*/ 4800600 w 8826500"/>
              <a:gd name="connsiteY15" fmla="*/ 1930400 h 2184400"/>
              <a:gd name="connsiteX16" fmla="*/ 4800600 w 8826500"/>
              <a:gd name="connsiteY16" fmla="*/ 1892300 h 2184400"/>
              <a:gd name="connsiteX17" fmla="*/ 4470400 w 8826500"/>
              <a:gd name="connsiteY17" fmla="*/ 1892300 h 2184400"/>
              <a:gd name="connsiteX18" fmla="*/ 4406900 w 8826500"/>
              <a:gd name="connsiteY18" fmla="*/ 1816100 h 2184400"/>
              <a:gd name="connsiteX19" fmla="*/ 4102100 w 8826500"/>
              <a:gd name="connsiteY19" fmla="*/ 1816100 h 2184400"/>
              <a:gd name="connsiteX20" fmla="*/ 4013200 w 8826500"/>
              <a:gd name="connsiteY20" fmla="*/ 1765300 h 2184400"/>
              <a:gd name="connsiteX21" fmla="*/ 3797300 w 8826500"/>
              <a:gd name="connsiteY21" fmla="*/ 1765300 h 2184400"/>
              <a:gd name="connsiteX22" fmla="*/ 3670300 w 8826500"/>
              <a:gd name="connsiteY22" fmla="*/ 1676400 h 2184400"/>
              <a:gd name="connsiteX23" fmla="*/ 3352800 w 8826500"/>
              <a:gd name="connsiteY23" fmla="*/ 1676400 h 2184400"/>
              <a:gd name="connsiteX24" fmla="*/ 3149600 w 8826500"/>
              <a:gd name="connsiteY24" fmla="*/ 1638300 h 2184400"/>
              <a:gd name="connsiteX25" fmla="*/ 3009900 w 8826500"/>
              <a:gd name="connsiteY25" fmla="*/ 1638300 h 2184400"/>
              <a:gd name="connsiteX26" fmla="*/ 2984500 w 8826500"/>
              <a:gd name="connsiteY26" fmla="*/ 1549400 h 2184400"/>
              <a:gd name="connsiteX27" fmla="*/ 2794000 w 8826500"/>
              <a:gd name="connsiteY27" fmla="*/ 1511300 h 2184400"/>
              <a:gd name="connsiteX28" fmla="*/ 2628900 w 8826500"/>
              <a:gd name="connsiteY28" fmla="*/ 1473200 h 2184400"/>
              <a:gd name="connsiteX29" fmla="*/ 2590800 w 8826500"/>
              <a:gd name="connsiteY29" fmla="*/ 1295400 h 2184400"/>
              <a:gd name="connsiteX30" fmla="*/ 2451100 w 8826500"/>
              <a:gd name="connsiteY30" fmla="*/ 1282700 h 2184400"/>
              <a:gd name="connsiteX31" fmla="*/ 2298700 w 8826500"/>
              <a:gd name="connsiteY31" fmla="*/ 1206500 h 2184400"/>
              <a:gd name="connsiteX32" fmla="*/ 2235200 w 8826500"/>
              <a:gd name="connsiteY32" fmla="*/ 1079500 h 2184400"/>
              <a:gd name="connsiteX33" fmla="*/ 2235200 w 8826500"/>
              <a:gd name="connsiteY33" fmla="*/ 1041400 h 2184400"/>
              <a:gd name="connsiteX34" fmla="*/ 2070100 w 8826500"/>
              <a:gd name="connsiteY34" fmla="*/ 1028700 h 2184400"/>
              <a:gd name="connsiteX35" fmla="*/ 1930400 w 8826500"/>
              <a:gd name="connsiteY35" fmla="*/ 977900 h 2184400"/>
              <a:gd name="connsiteX36" fmla="*/ 1841500 w 8826500"/>
              <a:gd name="connsiteY36" fmla="*/ 876300 h 2184400"/>
              <a:gd name="connsiteX37" fmla="*/ 1816100 w 8826500"/>
              <a:gd name="connsiteY37" fmla="*/ 774700 h 2184400"/>
              <a:gd name="connsiteX38" fmla="*/ 1752600 w 8826500"/>
              <a:gd name="connsiteY38" fmla="*/ 711200 h 2184400"/>
              <a:gd name="connsiteX39" fmla="*/ 1612900 w 8826500"/>
              <a:gd name="connsiteY39" fmla="*/ 698500 h 2184400"/>
              <a:gd name="connsiteX40" fmla="*/ 1498600 w 8826500"/>
              <a:gd name="connsiteY40" fmla="*/ 558800 h 2184400"/>
              <a:gd name="connsiteX41" fmla="*/ 1447800 w 8826500"/>
              <a:gd name="connsiteY41" fmla="*/ 508000 h 2184400"/>
              <a:gd name="connsiteX42" fmla="*/ 1168400 w 8826500"/>
              <a:gd name="connsiteY42" fmla="*/ 368300 h 2184400"/>
              <a:gd name="connsiteX43" fmla="*/ 1028700 w 8826500"/>
              <a:gd name="connsiteY43" fmla="*/ 228600 h 2184400"/>
              <a:gd name="connsiteX44" fmla="*/ 723900 w 8826500"/>
              <a:gd name="connsiteY44" fmla="*/ 165100 h 2184400"/>
              <a:gd name="connsiteX45" fmla="*/ 647700 w 8826500"/>
              <a:gd name="connsiteY45" fmla="*/ 165100 h 2184400"/>
              <a:gd name="connsiteX46" fmla="*/ 431800 w 8826500"/>
              <a:gd name="connsiteY46" fmla="*/ 152400 h 2184400"/>
              <a:gd name="connsiteX47" fmla="*/ 292100 w 8826500"/>
              <a:gd name="connsiteY47" fmla="*/ 50800 h 2184400"/>
              <a:gd name="connsiteX48" fmla="*/ 139700 w 8826500"/>
              <a:gd name="connsiteY48" fmla="*/ 38100 h 2184400"/>
              <a:gd name="connsiteX49" fmla="*/ 0 w 8826500"/>
              <a:gd name="connsiteY49" fmla="*/ 0 h 21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826500" h="2184400">
                <a:moveTo>
                  <a:pt x="8826500" y="2184400"/>
                </a:moveTo>
                <a:lnTo>
                  <a:pt x="8775700" y="2146300"/>
                </a:lnTo>
                <a:lnTo>
                  <a:pt x="8369300" y="2146300"/>
                </a:lnTo>
                <a:lnTo>
                  <a:pt x="8343900" y="2120900"/>
                </a:lnTo>
                <a:lnTo>
                  <a:pt x="8305800" y="2082800"/>
                </a:lnTo>
                <a:lnTo>
                  <a:pt x="7010400" y="2082800"/>
                </a:lnTo>
                <a:lnTo>
                  <a:pt x="6959600" y="2044700"/>
                </a:lnTo>
                <a:lnTo>
                  <a:pt x="6858000" y="2044700"/>
                </a:lnTo>
                <a:lnTo>
                  <a:pt x="6819900" y="2032000"/>
                </a:lnTo>
                <a:lnTo>
                  <a:pt x="5994400" y="2019300"/>
                </a:lnTo>
                <a:lnTo>
                  <a:pt x="5892800" y="2019300"/>
                </a:lnTo>
                <a:lnTo>
                  <a:pt x="5829300" y="1968500"/>
                </a:lnTo>
                <a:lnTo>
                  <a:pt x="5435600" y="1968500"/>
                </a:lnTo>
                <a:lnTo>
                  <a:pt x="5448300" y="1930400"/>
                </a:lnTo>
                <a:lnTo>
                  <a:pt x="4876800" y="1930400"/>
                </a:lnTo>
                <a:lnTo>
                  <a:pt x="4800600" y="1930400"/>
                </a:lnTo>
                <a:lnTo>
                  <a:pt x="4800600" y="1892300"/>
                </a:lnTo>
                <a:lnTo>
                  <a:pt x="4470400" y="1892300"/>
                </a:lnTo>
                <a:lnTo>
                  <a:pt x="4406900" y="1816100"/>
                </a:lnTo>
                <a:lnTo>
                  <a:pt x="4102100" y="1816100"/>
                </a:lnTo>
                <a:lnTo>
                  <a:pt x="4013200" y="1765300"/>
                </a:lnTo>
                <a:lnTo>
                  <a:pt x="3797300" y="1765300"/>
                </a:lnTo>
                <a:lnTo>
                  <a:pt x="3670300" y="1676400"/>
                </a:lnTo>
                <a:lnTo>
                  <a:pt x="3352800" y="1676400"/>
                </a:lnTo>
                <a:lnTo>
                  <a:pt x="3149600" y="1638300"/>
                </a:lnTo>
                <a:lnTo>
                  <a:pt x="3009900" y="1638300"/>
                </a:lnTo>
                <a:lnTo>
                  <a:pt x="2984500" y="1549400"/>
                </a:lnTo>
                <a:lnTo>
                  <a:pt x="2794000" y="1511300"/>
                </a:lnTo>
                <a:lnTo>
                  <a:pt x="2628900" y="1473200"/>
                </a:lnTo>
                <a:lnTo>
                  <a:pt x="2590800" y="1295400"/>
                </a:lnTo>
                <a:lnTo>
                  <a:pt x="2451100" y="1282700"/>
                </a:lnTo>
                <a:lnTo>
                  <a:pt x="2298700" y="1206500"/>
                </a:lnTo>
                <a:lnTo>
                  <a:pt x="2235200" y="1079500"/>
                </a:lnTo>
                <a:lnTo>
                  <a:pt x="2235200" y="1041400"/>
                </a:lnTo>
                <a:lnTo>
                  <a:pt x="2070100" y="1028700"/>
                </a:lnTo>
                <a:lnTo>
                  <a:pt x="1930400" y="977900"/>
                </a:lnTo>
                <a:lnTo>
                  <a:pt x="1841500" y="876300"/>
                </a:lnTo>
                <a:lnTo>
                  <a:pt x="1816100" y="774700"/>
                </a:lnTo>
                <a:lnTo>
                  <a:pt x="1752600" y="711200"/>
                </a:lnTo>
                <a:lnTo>
                  <a:pt x="1612900" y="698500"/>
                </a:lnTo>
                <a:lnTo>
                  <a:pt x="1498600" y="558800"/>
                </a:lnTo>
                <a:lnTo>
                  <a:pt x="1447800" y="508000"/>
                </a:lnTo>
                <a:lnTo>
                  <a:pt x="1168400" y="368300"/>
                </a:lnTo>
                <a:lnTo>
                  <a:pt x="1028700" y="228600"/>
                </a:lnTo>
                <a:lnTo>
                  <a:pt x="723900" y="165100"/>
                </a:lnTo>
                <a:lnTo>
                  <a:pt x="647700" y="165100"/>
                </a:lnTo>
                <a:lnTo>
                  <a:pt x="431800" y="152400"/>
                </a:lnTo>
                <a:lnTo>
                  <a:pt x="292100" y="50800"/>
                </a:lnTo>
                <a:lnTo>
                  <a:pt x="139700" y="3810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28" name="Connecteur droit avec flèche 27"/>
          <p:cNvCxnSpPr/>
          <p:nvPr/>
        </p:nvCxnSpPr>
        <p:spPr>
          <a:xfrm flipH="1">
            <a:off x="6564263" y="2818257"/>
            <a:ext cx="965200" cy="482600"/>
          </a:xfrm>
          <a:prstGeom prst="straightConnector1">
            <a:avLst/>
          </a:prstGeom>
          <a:ln w="28575">
            <a:solidFill>
              <a:schemeClr val="accent6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avec flèche 28"/>
          <p:cNvCxnSpPr/>
          <p:nvPr/>
        </p:nvCxnSpPr>
        <p:spPr>
          <a:xfrm flipH="1">
            <a:off x="8634363" y="3021457"/>
            <a:ext cx="965200" cy="482600"/>
          </a:xfrm>
          <a:prstGeom prst="straightConnector1">
            <a:avLst/>
          </a:prstGeom>
          <a:ln w="28575">
            <a:solidFill>
              <a:schemeClr val="accent6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 Placeholder 2">
            <a:extLst>
              <a:ext uri="{FF2B5EF4-FFF2-40B4-BE49-F238E27FC236}">
                <a16:creationId xmlns:a16="http://schemas.microsoft.com/office/drawing/2014/main" xmlns="" id="{E3E5E2E3-C4A5-4B0F-854B-80AF74A6FDBB}"/>
              </a:ext>
            </a:extLst>
          </p:cNvPr>
          <p:cNvSpPr txBox="1">
            <a:spLocks/>
          </p:cNvSpPr>
          <p:nvPr/>
        </p:nvSpPr>
        <p:spPr bwMode="auto">
          <a:xfrm>
            <a:off x="3286780" y="1434908"/>
            <a:ext cx="2365294" cy="45700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60960" rIns="0" bIns="60960" numCol="1" anchor="ctr" anchorCtr="0" compatLnSpc="1">
            <a:prstTxWarp prst="textNoShape">
              <a:avLst/>
            </a:prstTxWarp>
            <a:noAutofit/>
          </a:bodyPr>
          <a:lstStyle>
            <a:lvl1pPr marL="0" indent="0" algn="l" defTabSz="457200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35000"/>
              <a:buFont typeface="Wingdings" panose="05000000000000000000" pitchFamily="2" charset="2"/>
              <a:buNone/>
              <a:defRPr sz="2000" kern="1200" baseline="0">
                <a:solidFill>
                  <a:schemeClr val="tx1"/>
                </a:solidFill>
                <a:latin typeface="Arial Narrow"/>
                <a:ea typeface="MS PGothic" pitchFamily="34" charset="-128"/>
                <a:cs typeface="Arial Narrow"/>
              </a:defRPr>
            </a:lvl1pPr>
            <a:lvl2pPr marL="742950" indent="-285750" algn="l" defTabSz="457200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35000"/>
              <a:buFont typeface="Wingdings" panose="05000000000000000000" pitchFamily="2" charset="2"/>
              <a:buChar char="u"/>
              <a:defRPr sz="1600" kern="1200">
                <a:solidFill>
                  <a:schemeClr val="tx1">
                    <a:lumMod val="50000"/>
                    <a:lumOff val="50000"/>
                  </a:schemeClr>
                </a:solidFill>
                <a:latin typeface="Arial Narrow"/>
                <a:ea typeface="MS PGothic" pitchFamily="34" charset="-128"/>
                <a:cs typeface="Arial Narrow"/>
              </a:defRPr>
            </a:lvl2pPr>
            <a:lvl3pPr marL="1143000" indent="-228600" algn="l" defTabSz="457200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35000"/>
              <a:buFont typeface="Wingdings" panose="05000000000000000000" pitchFamily="2" charset="2"/>
              <a:buChar char="u"/>
              <a:defRPr sz="1600" kern="1200">
                <a:solidFill>
                  <a:schemeClr val="bg1">
                    <a:lumMod val="65000"/>
                  </a:schemeClr>
                </a:solidFill>
                <a:latin typeface="Arial Narrow"/>
                <a:ea typeface="MS PGothic" pitchFamily="34" charset="-128"/>
                <a:cs typeface="Arial Narrow"/>
              </a:defRPr>
            </a:lvl3pPr>
            <a:lvl4pPr marL="1600200" indent="-228600" algn="l" defTabSz="457200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MS PGothic" pitchFamily="34" charset="-128"/>
                <a:cs typeface="+mn-cs"/>
              </a:defRPr>
            </a:lvl4pPr>
            <a:lvl5pPr marL="2057400" indent="-228600" algn="l" defTabSz="457200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MS PGothic" pitchFamily="34" charset="-128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GB" sz="1200" b="1" dirty="0">
                <a:latin typeface="Arial" panose="020B0604020202020204" pitchFamily="34" charset="0"/>
                <a:ea typeface="MS PGothic"/>
                <a:cs typeface="Arial" panose="020B0604020202020204" pitchFamily="34" charset="0"/>
              </a:rPr>
              <a:t>HR 0,705 </a:t>
            </a:r>
          </a:p>
          <a:p>
            <a:pPr algn="ctr">
              <a:spcBef>
                <a:spcPts val="0"/>
              </a:spcBef>
            </a:pPr>
            <a:r>
              <a:rPr lang="en-GB" sz="1200" dirty="0">
                <a:latin typeface="Arial" panose="020B0604020202020204" pitchFamily="34" charset="0"/>
                <a:ea typeface="MS PGothic"/>
                <a:cs typeface="Arial" panose="020B0604020202020204" pitchFamily="34" charset="0"/>
              </a:rPr>
              <a:t>(IC95% 0,566-0,877), </a:t>
            </a:r>
            <a:r>
              <a:rPr lang="en-GB" sz="1200" i="1" dirty="0">
                <a:latin typeface="Arial" panose="020B0604020202020204" pitchFamily="34" charset="0"/>
                <a:ea typeface="MS PGothic"/>
                <a:cs typeface="Arial" panose="020B0604020202020204" pitchFamily="34" charset="0"/>
              </a:rPr>
              <a:t>p</a:t>
            </a:r>
            <a:r>
              <a:rPr lang="en-GB" sz="1200" dirty="0">
                <a:latin typeface="Arial" panose="020B0604020202020204" pitchFamily="34" charset="0"/>
                <a:ea typeface="MS PGothic"/>
                <a:cs typeface="Arial" panose="020B0604020202020204" pitchFamily="34" charset="0"/>
              </a:rPr>
              <a:t> = 0,002</a:t>
            </a:r>
          </a:p>
        </p:txBody>
      </p:sp>
      <p:sp>
        <p:nvSpPr>
          <p:cNvPr id="31" name="Forme libre 30"/>
          <p:cNvSpPr/>
          <p:nvPr/>
        </p:nvSpPr>
        <p:spPr>
          <a:xfrm>
            <a:off x="2246263" y="1878457"/>
            <a:ext cx="9169400" cy="1854200"/>
          </a:xfrm>
          <a:custGeom>
            <a:avLst/>
            <a:gdLst>
              <a:gd name="connsiteX0" fmla="*/ 9169400 w 9169400"/>
              <a:gd name="connsiteY0" fmla="*/ 1841500 h 1854200"/>
              <a:gd name="connsiteX1" fmla="*/ 8191500 w 9169400"/>
              <a:gd name="connsiteY1" fmla="*/ 1854200 h 1854200"/>
              <a:gd name="connsiteX2" fmla="*/ 8178800 w 9169400"/>
              <a:gd name="connsiteY2" fmla="*/ 1714500 h 1854200"/>
              <a:gd name="connsiteX3" fmla="*/ 7124700 w 9169400"/>
              <a:gd name="connsiteY3" fmla="*/ 1739900 h 1854200"/>
              <a:gd name="connsiteX4" fmla="*/ 7061200 w 9169400"/>
              <a:gd name="connsiteY4" fmla="*/ 1676400 h 1854200"/>
              <a:gd name="connsiteX5" fmla="*/ 6248400 w 9169400"/>
              <a:gd name="connsiteY5" fmla="*/ 1676400 h 1854200"/>
              <a:gd name="connsiteX6" fmla="*/ 6146800 w 9169400"/>
              <a:gd name="connsiteY6" fmla="*/ 1689100 h 1854200"/>
              <a:gd name="connsiteX7" fmla="*/ 6134100 w 9169400"/>
              <a:gd name="connsiteY7" fmla="*/ 1612900 h 1854200"/>
              <a:gd name="connsiteX8" fmla="*/ 5511800 w 9169400"/>
              <a:gd name="connsiteY8" fmla="*/ 1638300 h 1854200"/>
              <a:gd name="connsiteX9" fmla="*/ 5384800 w 9169400"/>
              <a:gd name="connsiteY9" fmla="*/ 1612900 h 1854200"/>
              <a:gd name="connsiteX10" fmla="*/ 5067300 w 9169400"/>
              <a:gd name="connsiteY10" fmla="*/ 1625600 h 1854200"/>
              <a:gd name="connsiteX11" fmla="*/ 4927600 w 9169400"/>
              <a:gd name="connsiteY11" fmla="*/ 1587500 h 1854200"/>
              <a:gd name="connsiteX12" fmla="*/ 4775200 w 9169400"/>
              <a:gd name="connsiteY12" fmla="*/ 1574800 h 1854200"/>
              <a:gd name="connsiteX13" fmla="*/ 4406900 w 9169400"/>
              <a:gd name="connsiteY13" fmla="*/ 1536700 h 1854200"/>
              <a:gd name="connsiteX14" fmla="*/ 4381500 w 9169400"/>
              <a:gd name="connsiteY14" fmla="*/ 1485900 h 1854200"/>
              <a:gd name="connsiteX15" fmla="*/ 4013200 w 9169400"/>
              <a:gd name="connsiteY15" fmla="*/ 1473200 h 1854200"/>
              <a:gd name="connsiteX16" fmla="*/ 3759200 w 9169400"/>
              <a:gd name="connsiteY16" fmla="*/ 1422400 h 1854200"/>
              <a:gd name="connsiteX17" fmla="*/ 3492500 w 9169400"/>
              <a:gd name="connsiteY17" fmla="*/ 1358900 h 1854200"/>
              <a:gd name="connsiteX18" fmla="*/ 3365500 w 9169400"/>
              <a:gd name="connsiteY18" fmla="*/ 1371600 h 1854200"/>
              <a:gd name="connsiteX19" fmla="*/ 3251200 w 9169400"/>
              <a:gd name="connsiteY19" fmla="*/ 1295400 h 1854200"/>
              <a:gd name="connsiteX20" fmla="*/ 3073400 w 9169400"/>
              <a:gd name="connsiteY20" fmla="*/ 1270000 h 1854200"/>
              <a:gd name="connsiteX21" fmla="*/ 2946400 w 9169400"/>
              <a:gd name="connsiteY21" fmla="*/ 1231900 h 1854200"/>
              <a:gd name="connsiteX22" fmla="*/ 2832100 w 9169400"/>
              <a:gd name="connsiteY22" fmla="*/ 1206500 h 1854200"/>
              <a:gd name="connsiteX23" fmla="*/ 2717800 w 9169400"/>
              <a:gd name="connsiteY23" fmla="*/ 1168400 h 1854200"/>
              <a:gd name="connsiteX24" fmla="*/ 2590800 w 9169400"/>
              <a:gd name="connsiteY24" fmla="*/ 1117600 h 1854200"/>
              <a:gd name="connsiteX25" fmla="*/ 2286000 w 9169400"/>
              <a:gd name="connsiteY25" fmla="*/ 1054100 h 1854200"/>
              <a:gd name="connsiteX26" fmla="*/ 2247900 w 9169400"/>
              <a:gd name="connsiteY26" fmla="*/ 952500 h 1854200"/>
              <a:gd name="connsiteX27" fmla="*/ 2184400 w 9169400"/>
              <a:gd name="connsiteY27" fmla="*/ 927100 h 1854200"/>
              <a:gd name="connsiteX28" fmla="*/ 2006600 w 9169400"/>
              <a:gd name="connsiteY28" fmla="*/ 889000 h 1854200"/>
              <a:gd name="connsiteX29" fmla="*/ 1917700 w 9169400"/>
              <a:gd name="connsiteY29" fmla="*/ 876300 h 1854200"/>
              <a:gd name="connsiteX30" fmla="*/ 1816100 w 9169400"/>
              <a:gd name="connsiteY30" fmla="*/ 749300 h 1854200"/>
              <a:gd name="connsiteX31" fmla="*/ 1651000 w 9169400"/>
              <a:gd name="connsiteY31" fmla="*/ 723900 h 1854200"/>
              <a:gd name="connsiteX32" fmla="*/ 1536700 w 9169400"/>
              <a:gd name="connsiteY32" fmla="*/ 647700 h 1854200"/>
              <a:gd name="connsiteX33" fmla="*/ 1498600 w 9169400"/>
              <a:gd name="connsiteY33" fmla="*/ 508000 h 1854200"/>
              <a:gd name="connsiteX34" fmla="*/ 1346200 w 9169400"/>
              <a:gd name="connsiteY34" fmla="*/ 469900 h 1854200"/>
              <a:gd name="connsiteX35" fmla="*/ 1193800 w 9169400"/>
              <a:gd name="connsiteY35" fmla="*/ 431800 h 1854200"/>
              <a:gd name="connsiteX36" fmla="*/ 1143000 w 9169400"/>
              <a:gd name="connsiteY36" fmla="*/ 292100 h 1854200"/>
              <a:gd name="connsiteX37" fmla="*/ 1003300 w 9169400"/>
              <a:gd name="connsiteY37" fmla="*/ 266700 h 1854200"/>
              <a:gd name="connsiteX38" fmla="*/ 838200 w 9169400"/>
              <a:gd name="connsiteY38" fmla="*/ 266700 h 1854200"/>
              <a:gd name="connsiteX39" fmla="*/ 787400 w 9169400"/>
              <a:gd name="connsiteY39" fmla="*/ 177800 h 1854200"/>
              <a:gd name="connsiteX40" fmla="*/ 622300 w 9169400"/>
              <a:gd name="connsiteY40" fmla="*/ 165100 h 1854200"/>
              <a:gd name="connsiteX41" fmla="*/ 546100 w 9169400"/>
              <a:gd name="connsiteY41" fmla="*/ 139700 h 1854200"/>
              <a:gd name="connsiteX42" fmla="*/ 419100 w 9169400"/>
              <a:gd name="connsiteY42" fmla="*/ 139700 h 1854200"/>
              <a:gd name="connsiteX43" fmla="*/ 419100 w 9169400"/>
              <a:gd name="connsiteY43" fmla="*/ 50800 h 1854200"/>
              <a:gd name="connsiteX44" fmla="*/ 177800 w 9169400"/>
              <a:gd name="connsiteY44" fmla="*/ 50800 h 1854200"/>
              <a:gd name="connsiteX45" fmla="*/ 101600 w 9169400"/>
              <a:gd name="connsiteY45" fmla="*/ 25400 h 1854200"/>
              <a:gd name="connsiteX46" fmla="*/ 63500 w 9169400"/>
              <a:gd name="connsiteY46" fmla="*/ 12700 h 1854200"/>
              <a:gd name="connsiteX47" fmla="*/ 0 w 9169400"/>
              <a:gd name="connsiteY47" fmla="*/ 0 h 185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169400" h="1854200">
                <a:moveTo>
                  <a:pt x="9169400" y="1841500"/>
                </a:moveTo>
                <a:lnTo>
                  <a:pt x="8191500" y="1854200"/>
                </a:lnTo>
                <a:lnTo>
                  <a:pt x="8178800" y="1714500"/>
                </a:lnTo>
                <a:lnTo>
                  <a:pt x="7124700" y="1739900"/>
                </a:lnTo>
                <a:lnTo>
                  <a:pt x="7061200" y="1676400"/>
                </a:lnTo>
                <a:lnTo>
                  <a:pt x="6248400" y="1676400"/>
                </a:lnTo>
                <a:lnTo>
                  <a:pt x="6146800" y="1689100"/>
                </a:lnTo>
                <a:lnTo>
                  <a:pt x="6134100" y="1612900"/>
                </a:lnTo>
                <a:lnTo>
                  <a:pt x="5511800" y="1638300"/>
                </a:lnTo>
                <a:lnTo>
                  <a:pt x="5384800" y="1612900"/>
                </a:lnTo>
                <a:lnTo>
                  <a:pt x="5067300" y="1625600"/>
                </a:lnTo>
                <a:lnTo>
                  <a:pt x="4927600" y="1587500"/>
                </a:lnTo>
                <a:lnTo>
                  <a:pt x="4775200" y="1574800"/>
                </a:lnTo>
                <a:lnTo>
                  <a:pt x="4406900" y="1536700"/>
                </a:lnTo>
                <a:lnTo>
                  <a:pt x="4381500" y="1485900"/>
                </a:lnTo>
                <a:lnTo>
                  <a:pt x="4013200" y="1473200"/>
                </a:lnTo>
                <a:lnTo>
                  <a:pt x="3759200" y="1422400"/>
                </a:lnTo>
                <a:lnTo>
                  <a:pt x="3492500" y="1358900"/>
                </a:lnTo>
                <a:lnTo>
                  <a:pt x="3365500" y="1371600"/>
                </a:lnTo>
                <a:lnTo>
                  <a:pt x="3251200" y="1295400"/>
                </a:lnTo>
                <a:lnTo>
                  <a:pt x="3073400" y="1270000"/>
                </a:lnTo>
                <a:lnTo>
                  <a:pt x="2946400" y="1231900"/>
                </a:lnTo>
                <a:lnTo>
                  <a:pt x="2832100" y="1206500"/>
                </a:lnTo>
                <a:lnTo>
                  <a:pt x="2717800" y="1168400"/>
                </a:lnTo>
                <a:lnTo>
                  <a:pt x="2590800" y="1117600"/>
                </a:lnTo>
                <a:lnTo>
                  <a:pt x="2286000" y="1054100"/>
                </a:lnTo>
                <a:lnTo>
                  <a:pt x="2247900" y="952500"/>
                </a:lnTo>
                <a:lnTo>
                  <a:pt x="2184400" y="927100"/>
                </a:lnTo>
                <a:lnTo>
                  <a:pt x="2006600" y="889000"/>
                </a:lnTo>
                <a:lnTo>
                  <a:pt x="1917700" y="876300"/>
                </a:lnTo>
                <a:lnTo>
                  <a:pt x="1816100" y="749300"/>
                </a:lnTo>
                <a:lnTo>
                  <a:pt x="1651000" y="723900"/>
                </a:lnTo>
                <a:lnTo>
                  <a:pt x="1536700" y="647700"/>
                </a:lnTo>
                <a:lnTo>
                  <a:pt x="1498600" y="508000"/>
                </a:lnTo>
                <a:lnTo>
                  <a:pt x="1346200" y="469900"/>
                </a:lnTo>
                <a:lnTo>
                  <a:pt x="1193800" y="431800"/>
                </a:lnTo>
                <a:lnTo>
                  <a:pt x="1143000" y="292100"/>
                </a:lnTo>
                <a:lnTo>
                  <a:pt x="1003300" y="266700"/>
                </a:lnTo>
                <a:lnTo>
                  <a:pt x="838200" y="266700"/>
                </a:lnTo>
                <a:lnTo>
                  <a:pt x="787400" y="177800"/>
                </a:lnTo>
                <a:lnTo>
                  <a:pt x="622300" y="165100"/>
                </a:lnTo>
                <a:lnTo>
                  <a:pt x="546100" y="139700"/>
                </a:lnTo>
                <a:lnTo>
                  <a:pt x="419100" y="139700"/>
                </a:lnTo>
                <a:lnTo>
                  <a:pt x="419100" y="50800"/>
                </a:lnTo>
                <a:lnTo>
                  <a:pt x="177800" y="50800"/>
                </a:lnTo>
                <a:lnTo>
                  <a:pt x="101600" y="25400"/>
                </a:lnTo>
                <a:lnTo>
                  <a:pt x="63500" y="1270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32" name="Connecteur en angle 31"/>
          <p:cNvCxnSpPr/>
          <p:nvPr/>
        </p:nvCxnSpPr>
        <p:spPr>
          <a:xfrm>
            <a:off x="2258963" y="3389757"/>
            <a:ext cx="4305300" cy="838200"/>
          </a:xfrm>
          <a:prstGeom prst="bentConnector3">
            <a:avLst>
              <a:gd name="adj1" fmla="val 99263"/>
            </a:avLst>
          </a:prstGeom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en angle 32"/>
          <p:cNvCxnSpPr/>
          <p:nvPr/>
        </p:nvCxnSpPr>
        <p:spPr>
          <a:xfrm>
            <a:off x="2246263" y="3592957"/>
            <a:ext cx="6388100" cy="635000"/>
          </a:xfrm>
          <a:prstGeom prst="bentConnector3">
            <a:avLst>
              <a:gd name="adj1" fmla="val 99901"/>
            </a:avLst>
          </a:prstGeom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xmlns="" id="{53504E6D-7D56-45FB-AB86-8FD3789A69D1}"/>
              </a:ext>
            </a:extLst>
          </p:cNvPr>
          <p:cNvSpPr/>
          <p:nvPr/>
        </p:nvSpPr>
        <p:spPr>
          <a:xfrm rot="16200000">
            <a:off x="-171157" y="2771148"/>
            <a:ext cx="3138220" cy="849829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noAutofit/>
          </a:bodyPr>
          <a:lstStyle/>
          <a:p>
            <a:pPr algn="ctr"/>
            <a:r>
              <a:rPr lang="en-US" sz="1200" dirty="0">
                <a:solidFill>
                  <a:schemeClr val="accent6">
                    <a:lumMod val="50000"/>
                  </a:schemeClr>
                </a:solidFill>
                <a:latin typeface="+mj-lt"/>
                <a:cs typeface="Arial" panose="020B0604020202020204" pitchFamily="34" charset="0"/>
              </a:rPr>
              <a:t>Survie sans </a:t>
            </a:r>
            <a:r>
              <a:rPr lang="en-US" sz="1200" dirty="0" err="1">
                <a:solidFill>
                  <a:schemeClr val="accent6">
                    <a:lumMod val="50000"/>
                  </a:schemeClr>
                </a:solidFill>
                <a:latin typeface="+mj-lt"/>
                <a:cs typeface="Arial" panose="020B0604020202020204" pitchFamily="34" charset="0"/>
              </a:rPr>
              <a:t>maladie</a:t>
            </a:r>
            <a:r>
              <a:rPr lang="en-US" sz="1200" dirty="0">
                <a:solidFill>
                  <a:schemeClr val="accent6">
                    <a:lumMod val="50000"/>
                  </a:schemeClr>
                </a:solidFill>
                <a:latin typeface="+mj-lt"/>
                <a:cs typeface="Arial" panose="020B0604020202020204" pitchFamily="34" charset="0"/>
              </a:rPr>
              <a:t>, sans progression ou </a:t>
            </a:r>
            <a:r>
              <a:rPr lang="en-US" sz="1200" dirty="0" err="1">
                <a:solidFill>
                  <a:schemeClr val="accent6">
                    <a:lumMod val="50000"/>
                  </a:schemeClr>
                </a:solidFill>
                <a:latin typeface="+mj-lt"/>
                <a:cs typeface="Arial" panose="020B0604020202020204" pitchFamily="34" charset="0"/>
              </a:rPr>
              <a:t>décès</a:t>
            </a:r>
            <a:r>
              <a:rPr lang="en-US" sz="1200" dirty="0">
                <a:solidFill>
                  <a:schemeClr val="accent6">
                    <a:lumMod val="50000"/>
                  </a:schemeClr>
                </a:solidFill>
                <a:latin typeface="+mj-lt"/>
                <a:cs typeface="Arial" panose="020B0604020202020204" pitchFamily="34" charset="0"/>
              </a:rPr>
              <a:t> (%)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xmlns="" id="{CC0B714B-BB61-4A85-AAFF-C12186D8177C}"/>
              </a:ext>
            </a:extLst>
          </p:cNvPr>
          <p:cNvSpPr/>
          <p:nvPr/>
        </p:nvSpPr>
        <p:spPr>
          <a:xfrm>
            <a:off x="4497662" y="4566672"/>
            <a:ext cx="4176972" cy="291384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noAutofit/>
          </a:bodyPr>
          <a:lstStyle/>
          <a:p>
            <a:pPr algn="ctr"/>
            <a:r>
              <a:rPr lang="en-US" sz="1200" dirty="0" err="1">
                <a:solidFill>
                  <a:schemeClr val="accent6">
                    <a:lumMod val="50000"/>
                  </a:schemeClr>
                </a:solidFill>
                <a:cs typeface="Arial" panose="020B0604020202020204" pitchFamily="34" charset="0"/>
              </a:rPr>
              <a:t>Mois</a:t>
            </a:r>
            <a:r>
              <a:rPr lang="en-US" sz="1200" dirty="0">
                <a:solidFill>
                  <a:schemeClr val="accent6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490899" y="2539657"/>
            <a:ext cx="3013846" cy="267084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>
                <a:solidFill>
                  <a:schemeClr val="bg1">
                    <a:lumMod val="50000"/>
                  </a:schemeClr>
                </a:solidFill>
              </a:rPr>
              <a:t>SSP24 = 34% </a:t>
            </a:r>
            <a:r>
              <a:rPr lang="fr-FR" sz="1400" b="1" i="1" dirty="0">
                <a:solidFill>
                  <a:schemeClr val="bg1">
                    <a:lumMod val="50000"/>
                  </a:schemeClr>
                </a:solidFill>
              </a:rPr>
              <a:t>(vs </a:t>
            </a:r>
            <a:r>
              <a:rPr lang="fr-FR" sz="1400" b="1" dirty="0">
                <a:solidFill>
                  <a:schemeClr val="bg1">
                    <a:lumMod val="50000"/>
                  </a:schemeClr>
                </a:solidFill>
              </a:rPr>
              <a:t>20%) 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558148" y="2731341"/>
            <a:ext cx="3179179" cy="32821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>
                <a:solidFill>
                  <a:schemeClr val="bg1">
                    <a:lumMod val="50000"/>
                  </a:schemeClr>
                </a:solidFill>
              </a:rPr>
              <a:t>SSP36 = 26% (</a:t>
            </a:r>
            <a:r>
              <a:rPr lang="fr-FR" sz="1400" b="1" i="1" dirty="0">
                <a:solidFill>
                  <a:schemeClr val="bg1">
                    <a:lumMod val="50000"/>
                  </a:schemeClr>
                </a:solidFill>
              </a:rPr>
              <a:t>vs</a:t>
            </a:r>
            <a:r>
              <a:rPr lang="fr-FR" sz="1400" b="1" dirty="0">
                <a:solidFill>
                  <a:schemeClr val="bg1">
                    <a:lumMod val="50000"/>
                  </a:schemeClr>
                </a:solidFill>
              </a:rPr>
              <a:t>11%)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1085009" y="459143"/>
            <a:ext cx="32998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>
                <a:solidFill>
                  <a:srgbClr val="005086"/>
                </a:solidFill>
              </a:rPr>
              <a:t>BROCADE3 : </a:t>
            </a:r>
            <a:r>
              <a:rPr lang="fr-FR" sz="2000" b="1" dirty="0" err="1">
                <a:solidFill>
                  <a:srgbClr val="005086"/>
                </a:solidFill>
              </a:rPr>
              <a:t>véliparib</a:t>
            </a:r>
            <a:endParaRPr lang="fr-FR" sz="2000" b="1" dirty="0">
              <a:solidFill>
                <a:srgbClr val="005086"/>
              </a:solidFill>
            </a:endParaRPr>
          </a:p>
        </p:txBody>
      </p:sp>
      <p:grpSp>
        <p:nvGrpSpPr>
          <p:cNvPr id="42" name="Group 36">
            <a:extLst>
              <a:ext uri="{FF2B5EF4-FFF2-40B4-BE49-F238E27FC236}">
                <a16:creationId xmlns:a16="http://schemas.microsoft.com/office/drawing/2014/main" xmlns="" id="{7AC6E550-D3A0-4C83-9BA1-D0E46650CD6D}"/>
              </a:ext>
            </a:extLst>
          </p:cNvPr>
          <p:cNvGrpSpPr/>
          <p:nvPr/>
        </p:nvGrpSpPr>
        <p:grpSpPr>
          <a:xfrm>
            <a:off x="6600825" y="836783"/>
            <a:ext cx="5040075" cy="1131175"/>
            <a:chOff x="5595128" y="676275"/>
            <a:chExt cx="3374295" cy="848381"/>
          </a:xfrm>
        </p:grpSpPr>
        <p:grpSp>
          <p:nvGrpSpPr>
            <p:cNvPr id="43" name="Group 37">
              <a:extLst>
                <a:ext uri="{FF2B5EF4-FFF2-40B4-BE49-F238E27FC236}">
                  <a16:creationId xmlns:a16="http://schemas.microsoft.com/office/drawing/2014/main" xmlns="" id="{6BC9E17F-2E6C-463A-AFDE-0181CBFBFE01}"/>
                </a:ext>
              </a:extLst>
            </p:cNvPr>
            <p:cNvGrpSpPr/>
            <p:nvPr/>
          </p:nvGrpSpPr>
          <p:grpSpPr>
            <a:xfrm>
              <a:off x="5595128" y="1206459"/>
              <a:ext cx="3374295" cy="318197"/>
              <a:chOff x="5595128" y="1203607"/>
              <a:chExt cx="3374295" cy="318197"/>
            </a:xfrm>
          </p:grpSpPr>
          <p:sp>
            <p:nvSpPr>
              <p:cNvPr id="51" name="Text Placeholder 2">
                <a:extLst>
                  <a:ext uri="{FF2B5EF4-FFF2-40B4-BE49-F238E27FC236}">
                    <a16:creationId xmlns:a16="http://schemas.microsoft.com/office/drawing/2014/main" xmlns="" id="{E43DE360-E034-4F7F-8003-44E0A6CB566C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6808997" y="1203607"/>
                <a:ext cx="1067719" cy="318197"/>
              </a:xfrm>
              <a:prstGeom prst="rect">
                <a:avLst/>
              </a:prstGeom>
              <a:solidFill>
                <a:srgbClr val="D9D9D9"/>
              </a:solidFill>
            </p:spPr>
            <p:txBody>
              <a:bodyPr vert="horz" wrap="square" lIns="121920" tIns="60960" rIns="121920" bIns="60960" numCol="1" anchor="ctr" anchorCtr="0" compatLnSpc="1">
                <a:prstTxWarp prst="textNoShape">
                  <a:avLst/>
                </a:prstTxWarp>
                <a:noAutofit/>
              </a:bodyPr>
              <a:lstStyle>
                <a:lvl1pPr marL="0" indent="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None/>
                  <a:defRPr sz="2000" kern="1200" baseline="0">
                    <a:solidFill>
                      <a:schemeClr val="tx1"/>
                    </a:solidFill>
                    <a:latin typeface="Arial Narrow"/>
                    <a:ea typeface="MS PGothic" pitchFamily="34" charset="-128"/>
                    <a:cs typeface="Arial Narrow"/>
                  </a:defRPr>
                </a:lvl1pPr>
                <a:lvl2pPr marL="742950" indent="-28575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2pPr>
                <a:lvl3pPr marL="11430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bg1">
                        <a:lumMod val="65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3pPr>
                <a:lvl4pPr marL="16002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4pPr>
                <a:lvl5pPr marL="20574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5pPr>
                <a:lvl6pPr marL="25146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90000"/>
                  </a:lnSpc>
                  <a:spcBef>
                    <a:spcPts val="0"/>
                  </a:spcBef>
                </a:pPr>
                <a:r>
                  <a:rPr lang="en-GB" sz="1000" b="1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14.5</a:t>
                </a:r>
                <a:r>
                  <a:rPr lang="en-GB" sz="1000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 </a:t>
                </a:r>
              </a:p>
              <a:p>
                <a:pPr algn="ctr">
                  <a:lnSpc>
                    <a:spcPct val="90000"/>
                  </a:lnSpc>
                  <a:spcBef>
                    <a:spcPts val="0"/>
                  </a:spcBef>
                </a:pPr>
                <a:r>
                  <a:rPr lang="en-GB" sz="1000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[12.5, 17.7]</a:t>
                </a:r>
              </a:p>
            </p:txBody>
          </p:sp>
          <p:sp>
            <p:nvSpPr>
              <p:cNvPr id="52" name="Text Placeholder 2">
                <a:extLst>
                  <a:ext uri="{FF2B5EF4-FFF2-40B4-BE49-F238E27FC236}">
                    <a16:creationId xmlns:a16="http://schemas.microsoft.com/office/drawing/2014/main" xmlns="" id="{C9D1A044-90D4-435D-A811-0A24A98AF94C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7901704" y="1203607"/>
                <a:ext cx="1067719" cy="318197"/>
              </a:xfrm>
              <a:prstGeom prst="rect">
                <a:avLst/>
              </a:prstGeom>
              <a:solidFill>
                <a:srgbClr val="D9D9D9"/>
              </a:solidFill>
            </p:spPr>
            <p:txBody>
              <a:bodyPr vert="horz" wrap="square" lIns="121920" tIns="60960" rIns="121920" bIns="60960" numCol="1" anchor="ctr" anchorCtr="0" compatLnSpc="1">
                <a:prstTxWarp prst="textNoShape">
                  <a:avLst/>
                </a:prstTxWarp>
                <a:noAutofit/>
              </a:bodyPr>
              <a:lstStyle>
                <a:lvl1pPr marL="0" indent="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None/>
                  <a:defRPr sz="2000" kern="1200" baseline="0">
                    <a:solidFill>
                      <a:schemeClr val="tx1"/>
                    </a:solidFill>
                    <a:latin typeface="Arial Narrow"/>
                    <a:ea typeface="MS PGothic" pitchFamily="34" charset="-128"/>
                    <a:cs typeface="Arial Narrow"/>
                  </a:defRPr>
                </a:lvl1pPr>
                <a:lvl2pPr marL="742950" indent="-28575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2pPr>
                <a:lvl3pPr marL="11430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bg1">
                        <a:lumMod val="65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3pPr>
                <a:lvl4pPr marL="16002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4pPr>
                <a:lvl5pPr marL="20574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5pPr>
                <a:lvl6pPr marL="25146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90000"/>
                  </a:lnSpc>
                  <a:spcBef>
                    <a:spcPts val="0"/>
                  </a:spcBef>
                </a:pPr>
                <a:r>
                  <a:rPr lang="en-GB" sz="1000" b="1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12.6 </a:t>
                </a:r>
              </a:p>
              <a:p>
                <a:pPr algn="ctr">
                  <a:lnSpc>
                    <a:spcPct val="90000"/>
                  </a:lnSpc>
                  <a:spcBef>
                    <a:spcPts val="0"/>
                  </a:spcBef>
                </a:pPr>
                <a:r>
                  <a:rPr lang="en-GB" sz="1000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[10.6, 14.4]</a:t>
                </a:r>
              </a:p>
            </p:txBody>
          </p:sp>
          <p:sp>
            <p:nvSpPr>
              <p:cNvPr id="53" name="Text Placeholder 2">
                <a:extLst>
                  <a:ext uri="{FF2B5EF4-FFF2-40B4-BE49-F238E27FC236}">
                    <a16:creationId xmlns:a16="http://schemas.microsoft.com/office/drawing/2014/main" xmlns="" id="{11F9A493-B15C-436C-B90F-14D869FFBE8D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5595128" y="1203607"/>
                <a:ext cx="1188881" cy="318197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60960" rIns="0" bIns="60960" numCol="1" anchor="ctr" anchorCtr="0" compatLnSpc="1">
                <a:prstTxWarp prst="textNoShape">
                  <a:avLst/>
                </a:prstTxWarp>
                <a:noAutofit/>
              </a:bodyPr>
              <a:lstStyle>
                <a:lvl1pPr marL="0" indent="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None/>
                  <a:defRPr sz="2000" kern="1200" baseline="0">
                    <a:solidFill>
                      <a:schemeClr val="tx1"/>
                    </a:solidFill>
                    <a:latin typeface="Arial Narrow"/>
                    <a:ea typeface="MS PGothic" pitchFamily="34" charset="-128"/>
                    <a:cs typeface="Arial Narrow"/>
                  </a:defRPr>
                </a:lvl1pPr>
                <a:lvl2pPr marL="742950" indent="-28575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2pPr>
                <a:lvl3pPr marL="11430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bg1">
                        <a:lumMod val="65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3pPr>
                <a:lvl4pPr marL="16002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4pPr>
                <a:lvl5pPr marL="20574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5pPr>
                <a:lvl6pPr marL="25146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GB" sz="1000" b="1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SSP </a:t>
                </a:r>
                <a:r>
                  <a:rPr lang="en-GB" sz="1000" b="1" dirty="0" err="1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médiane</a:t>
                </a:r>
                <a:r>
                  <a:rPr lang="en-GB" sz="1000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, mois [95% CI]</a:t>
                </a:r>
              </a:p>
            </p:txBody>
          </p:sp>
        </p:grpSp>
        <p:grpSp>
          <p:nvGrpSpPr>
            <p:cNvPr id="44" name="Group 38">
              <a:extLst>
                <a:ext uri="{FF2B5EF4-FFF2-40B4-BE49-F238E27FC236}">
                  <a16:creationId xmlns:a16="http://schemas.microsoft.com/office/drawing/2014/main" xmlns="" id="{230CA440-4641-4C2F-BB88-C01ACFCB879A}"/>
                </a:ext>
              </a:extLst>
            </p:cNvPr>
            <p:cNvGrpSpPr/>
            <p:nvPr/>
          </p:nvGrpSpPr>
          <p:grpSpPr>
            <a:xfrm>
              <a:off x="5601505" y="941367"/>
              <a:ext cx="3367918" cy="243292"/>
              <a:chOff x="5601505" y="937223"/>
              <a:chExt cx="3367918" cy="243292"/>
            </a:xfrm>
          </p:grpSpPr>
          <p:sp>
            <p:nvSpPr>
              <p:cNvPr id="48" name="Text Placeholder 2">
                <a:extLst>
                  <a:ext uri="{FF2B5EF4-FFF2-40B4-BE49-F238E27FC236}">
                    <a16:creationId xmlns:a16="http://schemas.microsoft.com/office/drawing/2014/main" xmlns="" id="{ED702EED-9D6E-483A-82A2-C8CE78ABC123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6808997" y="937223"/>
                <a:ext cx="1067719" cy="24329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ctr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indent="0" algn="ctr" eaLnBrk="1" hangingPunct="1">
                  <a:spcBef>
                    <a:spcPts val="0"/>
                  </a:spcBef>
                  <a:buClr>
                    <a:schemeClr val="tx1"/>
                  </a:buClr>
                  <a:buSzPct val="35000"/>
                  <a:buFont typeface="Wingdings" panose="05000000000000000000" pitchFamily="2" charset="2"/>
                  <a:buNone/>
                  <a:defRPr sz="1000" baseline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defRPr>
                </a:lvl1pPr>
                <a:lvl2pPr marL="742950" indent="-285750" eaLnBrk="1" hangingPunct="1">
                  <a:spcBef>
                    <a:spcPct val="20000"/>
                  </a:spcBef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 Narrow"/>
                    <a:cs typeface="Arial Narrow"/>
                  </a:defRPr>
                </a:lvl2pPr>
                <a:lvl3pPr marL="1143000" indent="-228600" eaLnBrk="1" hangingPunct="1">
                  <a:spcBef>
                    <a:spcPct val="20000"/>
                  </a:spcBef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>
                    <a:solidFill>
                      <a:schemeClr val="bg1">
                        <a:lumMod val="65000"/>
                      </a:schemeClr>
                    </a:solidFill>
                    <a:latin typeface="Arial Narrow"/>
                    <a:cs typeface="Arial Narrow"/>
                  </a:defRPr>
                </a:lvl3pPr>
                <a:lvl4pPr marL="1600200" indent="-228600" eaLnBrk="1" hangingPunct="1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</a:defRPr>
                </a:lvl4pPr>
                <a:lvl5pPr marL="2057400" indent="-228600" eaLnBrk="1" hangingPunct="1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</a:defRPr>
                </a:lvl5pPr>
                <a:lvl6pPr marL="2514600" indent="-228600" defTabSz="457200">
                  <a:spcBef>
                    <a:spcPct val="20000"/>
                  </a:spcBef>
                  <a:buFont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 defTabSz="457200">
                  <a:spcBef>
                    <a:spcPct val="20000"/>
                  </a:spcBef>
                  <a:buFont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 defTabSz="457200">
                  <a:spcBef>
                    <a:spcPct val="20000"/>
                  </a:spcBef>
                  <a:buFont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 defTabSz="457200">
                  <a:spcBef>
                    <a:spcPct val="20000"/>
                  </a:spcBef>
                  <a:buFont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r>
                  <a:rPr lang="en-GB" dirty="0"/>
                  <a:t>217/337</a:t>
                </a:r>
              </a:p>
            </p:txBody>
          </p:sp>
          <p:sp>
            <p:nvSpPr>
              <p:cNvPr id="49" name="Text Placeholder 2">
                <a:extLst>
                  <a:ext uri="{FF2B5EF4-FFF2-40B4-BE49-F238E27FC236}">
                    <a16:creationId xmlns:a16="http://schemas.microsoft.com/office/drawing/2014/main" xmlns="" id="{70EC1050-C007-460E-A7A1-AEB3F5A4C22A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7901704" y="937223"/>
                <a:ext cx="1067719" cy="24329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ctr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indent="0" algn="ctr" eaLnBrk="1" hangingPunct="1">
                  <a:spcBef>
                    <a:spcPts val="0"/>
                  </a:spcBef>
                  <a:buClr>
                    <a:schemeClr val="tx1"/>
                  </a:buClr>
                  <a:buSzPct val="35000"/>
                  <a:buFont typeface="Wingdings" panose="05000000000000000000" pitchFamily="2" charset="2"/>
                  <a:buNone/>
                  <a:defRPr sz="1000" baseline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defRPr>
                </a:lvl1pPr>
                <a:lvl2pPr marL="742950" indent="-285750" eaLnBrk="1" hangingPunct="1">
                  <a:spcBef>
                    <a:spcPct val="20000"/>
                  </a:spcBef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 Narrow"/>
                    <a:cs typeface="Arial Narrow"/>
                  </a:defRPr>
                </a:lvl2pPr>
                <a:lvl3pPr marL="1143000" indent="-228600" eaLnBrk="1" hangingPunct="1">
                  <a:spcBef>
                    <a:spcPct val="20000"/>
                  </a:spcBef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>
                    <a:solidFill>
                      <a:schemeClr val="bg1">
                        <a:lumMod val="65000"/>
                      </a:schemeClr>
                    </a:solidFill>
                    <a:latin typeface="Arial Narrow"/>
                    <a:cs typeface="Arial Narrow"/>
                  </a:defRPr>
                </a:lvl3pPr>
                <a:lvl4pPr marL="1600200" indent="-228600" eaLnBrk="1" hangingPunct="1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latin typeface="+mn-lt"/>
                  </a:defRPr>
                </a:lvl4pPr>
                <a:lvl5pPr marL="2057400" indent="-228600" eaLnBrk="1" hangingPunct="1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latin typeface="+mn-lt"/>
                  </a:defRPr>
                </a:lvl5pPr>
                <a:lvl6pPr marL="2514600" indent="-228600" defTabSz="457200">
                  <a:spcBef>
                    <a:spcPct val="20000"/>
                  </a:spcBef>
                  <a:buFont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 defTabSz="457200">
                  <a:spcBef>
                    <a:spcPct val="20000"/>
                  </a:spcBef>
                  <a:buFont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 defTabSz="457200">
                  <a:spcBef>
                    <a:spcPct val="20000"/>
                  </a:spcBef>
                  <a:buFont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 defTabSz="457200">
                  <a:spcBef>
                    <a:spcPct val="20000"/>
                  </a:spcBef>
                  <a:buFont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r>
                  <a:rPr lang="en-US" dirty="0"/>
                  <a:t>132/172</a:t>
                </a:r>
              </a:p>
            </p:txBody>
          </p:sp>
          <p:sp>
            <p:nvSpPr>
              <p:cNvPr id="50" name="Text Placeholder 2">
                <a:extLst>
                  <a:ext uri="{FF2B5EF4-FFF2-40B4-BE49-F238E27FC236}">
                    <a16:creationId xmlns:a16="http://schemas.microsoft.com/office/drawing/2014/main" xmlns="" id="{D89CAED2-FE82-4491-9F40-DF0343AAC844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5601505" y="937223"/>
                <a:ext cx="1182503" cy="24329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ctr" anchorCtr="0" compatLnSpc="1">
                <a:prstTxWarp prst="textNoShape">
                  <a:avLst/>
                </a:prstTxWarp>
                <a:noAutofit/>
              </a:bodyPr>
              <a:lstStyle>
                <a:lvl1pPr marL="0" indent="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None/>
                  <a:defRPr sz="2000" kern="1200" baseline="0">
                    <a:solidFill>
                      <a:schemeClr val="tx1"/>
                    </a:solidFill>
                    <a:latin typeface="Arial Narrow"/>
                    <a:ea typeface="MS PGothic" pitchFamily="34" charset="-128"/>
                    <a:cs typeface="Arial Narrow"/>
                  </a:defRPr>
                </a:lvl1pPr>
                <a:lvl2pPr marL="742950" indent="-28575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2pPr>
                <a:lvl3pPr marL="11430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bg1">
                        <a:lumMod val="65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3pPr>
                <a:lvl4pPr marL="16002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4pPr>
                <a:lvl5pPr marL="20574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5pPr>
                <a:lvl6pPr marL="25146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GB" sz="1000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SSP (</a:t>
                </a:r>
                <a:r>
                  <a:rPr lang="en-GB" sz="1000" dirty="0" err="1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nombre</a:t>
                </a:r>
                <a:r>
                  <a:rPr lang="en-GB" sz="1000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 </a:t>
                </a:r>
                <a:r>
                  <a:rPr lang="en-GB" sz="1000" dirty="0" err="1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d’évènements</a:t>
                </a:r>
                <a:r>
                  <a:rPr lang="en-GB" sz="1000" dirty="0"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), n/N</a:t>
                </a:r>
              </a:p>
            </p:txBody>
          </p:sp>
        </p:grpSp>
        <p:grpSp>
          <p:nvGrpSpPr>
            <p:cNvPr id="45" name="Group 39">
              <a:extLst>
                <a:ext uri="{FF2B5EF4-FFF2-40B4-BE49-F238E27FC236}">
                  <a16:creationId xmlns:a16="http://schemas.microsoft.com/office/drawing/2014/main" xmlns="" id="{A9624897-6184-46A0-98C1-05D9297A4568}"/>
                </a:ext>
              </a:extLst>
            </p:cNvPr>
            <p:cNvGrpSpPr/>
            <p:nvPr/>
          </p:nvGrpSpPr>
          <p:grpSpPr>
            <a:xfrm>
              <a:off x="6808997" y="676275"/>
              <a:ext cx="2160426" cy="243292"/>
              <a:chOff x="6808997" y="676275"/>
              <a:chExt cx="2160426" cy="243292"/>
            </a:xfrm>
          </p:grpSpPr>
          <p:sp>
            <p:nvSpPr>
              <p:cNvPr id="46" name="Text Placeholder 2">
                <a:extLst>
                  <a:ext uri="{FF2B5EF4-FFF2-40B4-BE49-F238E27FC236}">
                    <a16:creationId xmlns:a16="http://schemas.microsoft.com/office/drawing/2014/main" xmlns="" id="{80DEA21E-684C-4F54-A634-366028D46456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7901704" y="676275"/>
                <a:ext cx="1067719" cy="243292"/>
              </a:xfrm>
              <a:prstGeom prst="rect">
                <a:avLst/>
              </a:prstGeom>
              <a:solidFill>
                <a:srgbClr val="005087"/>
              </a:solidFill>
            </p:spPr>
            <p:txBody>
              <a:bodyPr vert="horz" wrap="square" lIns="36576" tIns="36576" rIns="36576" bIns="36576" numCol="1" anchor="ctr" anchorCtr="0" compatLnSpc="1">
                <a:prstTxWarp prst="textNoShape">
                  <a:avLst/>
                </a:prstTxWarp>
                <a:noAutofit/>
              </a:bodyPr>
              <a:lstStyle>
                <a:lvl1pPr marL="0" indent="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None/>
                  <a:defRPr sz="2000" kern="1200" baseline="0">
                    <a:solidFill>
                      <a:schemeClr val="tx1"/>
                    </a:solidFill>
                    <a:latin typeface="Arial Narrow"/>
                    <a:ea typeface="MS PGothic" pitchFamily="34" charset="-128"/>
                    <a:cs typeface="Arial Narrow"/>
                  </a:defRPr>
                </a:lvl1pPr>
                <a:lvl2pPr marL="742950" indent="-28575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2pPr>
                <a:lvl3pPr marL="11430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bg1">
                        <a:lumMod val="65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3pPr>
                <a:lvl4pPr marL="16002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4pPr>
                <a:lvl5pPr marL="20574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5pPr>
                <a:lvl6pPr marL="25146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90000"/>
                  </a:lnSpc>
                </a:pPr>
                <a:r>
                  <a:rPr lang="en-GB" sz="1000" b="1" dirty="0">
                    <a:solidFill>
                      <a:schemeClr val="bg1"/>
                    </a:solidFill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Placebo + C/P </a:t>
                </a:r>
              </a:p>
            </p:txBody>
          </p:sp>
          <p:sp>
            <p:nvSpPr>
              <p:cNvPr id="47" name="Text Placeholder 2">
                <a:extLst>
                  <a:ext uri="{FF2B5EF4-FFF2-40B4-BE49-F238E27FC236}">
                    <a16:creationId xmlns:a16="http://schemas.microsoft.com/office/drawing/2014/main" xmlns="" id="{E9300306-2865-4BCA-92C5-67673197150E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6808997" y="676275"/>
                <a:ext cx="1067719" cy="243292"/>
              </a:xfrm>
              <a:prstGeom prst="rect">
                <a:avLst/>
              </a:prstGeom>
              <a:solidFill>
                <a:srgbClr val="FF7F4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36576" tIns="36576" rIns="36576" bIns="36576" numCol="1" anchor="ctr" anchorCtr="0" compatLnSpc="1">
                <a:prstTxWarp prst="textNoShape">
                  <a:avLst/>
                </a:prstTxWarp>
                <a:noAutofit/>
              </a:bodyPr>
              <a:lstStyle>
                <a:lvl1pPr marL="0" indent="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None/>
                  <a:defRPr sz="2000" kern="1200" baseline="0">
                    <a:solidFill>
                      <a:schemeClr val="tx1"/>
                    </a:solidFill>
                    <a:latin typeface="Arial Narrow"/>
                    <a:ea typeface="MS PGothic" pitchFamily="34" charset="-128"/>
                    <a:cs typeface="Arial Narrow"/>
                  </a:defRPr>
                </a:lvl1pPr>
                <a:lvl2pPr marL="742950" indent="-28575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2pPr>
                <a:lvl3pPr marL="11430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lr>
                    <a:schemeClr val="tx1"/>
                  </a:buClr>
                  <a:buSzPct val="35000"/>
                  <a:buFont typeface="Wingdings" panose="05000000000000000000" pitchFamily="2" charset="2"/>
                  <a:buChar char="u"/>
                  <a:defRPr sz="1600" kern="1200">
                    <a:solidFill>
                      <a:schemeClr val="bg1">
                        <a:lumMod val="65000"/>
                      </a:schemeClr>
                    </a:solidFill>
                    <a:latin typeface="Arial Narrow"/>
                    <a:ea typeface="MS PGothic" pitchFamily="34" charset="-128"/>
                    <a:cs typeface="Arial Narrow"/>
                  </a:defRPr>
                </a:lvl3pPr>
                <a:lvl4pPr marL="16002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4pPr>
                <a:lvl5pPr marL="2057400" indent="-228600" algn="l" defTabSz="457200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MS PGothic" pitchFamily="34" charset="-128"/>
                    <a:cs typeface="+mn-cs"/>
                  </a:defRPr>
                </a:lvl5pPr>
                <a:lvl6pPr marL="25146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457200" rtl="0" eaLnBrk="1" latinLnBrk="0" hangingPunct="1">
                  <a:spcBef>
                    <a:spcPct val="20000"/>
                  </a:spcBef>
                  <a:buFont typeface="Arial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90000"/>
                  </a:lnSpc>
                </a:pPr>
                <a:r>
                  <a:rPr lang="en-GB" sz="1000" b="1" dirty="0" err="1" smtClean="0">
                    <a:solidFill>
                      <a:schemeClr val="bg1"/>
                    </a:solidFill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Véliparib</a:t>
                </a:r>
                <a:r>
                  <a:rPr lang="en-GB" sz="1000" b="1" dirty="0" smtClean="0">
                    <a:solidFill>
                      <a:schemeClr val="bg1"/>
                    </a:solidFill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 </a:t>
                </a:r>
                <a:r>
                  <a:rPr lang="en-GB" sz="1000" b="1" dirty="0">
                    <a:solidFill>
                      <a:schemeClr val="bg1"/>
                    </a:solidFill>
                    <a:latin typeface="Arial" panose="020B0604020202020204" pitchFamily="34" charset="0"/>
                    <a:ea typeface="MS PGothic"/>
                    <a:cs typeface="Arial" panose="020B0604020202020204" pitchFamily="34" charset="0"/>
                  </a:rPr>
                  <a:t>+ C/P </a:t>
                </a:r>
              </a:p>
            </p:txBody>
          </p:sp>
        </p:grpSp>
      </p:grpSp>
      <p:sp>
        <p:nvSpPr>
          <p:cNvPr id="36" name="Rectangle à coins arrondis 10">
            <a:extLst>
              <a:ext uri="{FF2B5EF4-FFF2-40B4-BE49-F238E27FC236}">
                <a16:creationId xmlns:a16="http://schemas.microsoft.com/office/drawing/2014/main" xmlns="" id="{FB40EC18-678E-7455-17CE-1A979872AE31}"/>
              </a:ext>
            </a:extLst>
          </p:cNvPr>
          <p:cNvSpPr/>
          <p:nvPr/>
        </p:nvSpPr>
        <p:spPr>
          <a:xfrm>
            <a:off x="1108921" y="1149680"/>
            <a:ext cx="10709268" cy="4426673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6048860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ce réservé du texte 8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2800" dirty="0"/>
              <a:t>Inhibiteurs PARP dans les cancers du sein avec mutation germinale </a:t>
            </a:r>
            <a:r>
              <a:rPr lang="fr-FR" sz="2800" i="1" dirty="0"/>
              <a:t>BRCA1</a:t>
            </a:r>
            <a:r>
              <a:rPr lang="fr-FR" sz="2800" dirty="0"/>
              <a:t> ou </a:t>
            </a:r>
            <a:r>
              <a:rPr lang="fr-FR" sz="2800" i="1" dirty="0"/>
              <a:t>BRCA2</a:t>
            </a:r>
          </a:p>
        </p:txBody>
      </p:sp>
      <p:sp>
        <p:nvSpPr>
          <p:cNvPr id="14" name="Espace réservé du contenu 2"/>
          <p:cNvSpPr>
            <a:spLocks noGrp="1"/>
          </p:cNvSpPr>
          <p:nvPr>
            <p:ph sz="quarter" idx="22"/>
          </p:nvPr>
        </p:nvSpPr>
        <p:spPr>
          <a:xfrm>
            <a:off x="1175600" y="997053"/>
            <a:ext cx="10696354" cy="5041438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altLang="fr-FR" dirty="0">
                <a:latin typeface="+mj-lt"/>
                <a:cs typeface="Arial" panose="020B0604020202020204" pitchFamily="34" charset="0"/>
              </a:rPr>
              <a:t>Activité démontrée en métastatique (OLYMPIAD et EMBRACA) et deux inhibiteurs disponibles (Olaparib et Talazoparib)</a:t>
            </a:r>
          </a:p>
          <a:p>
            <a:pPr>
              <a:spcAft>
                <a:spcPts val="6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altLang="fr-FR" dirty="0">
                <a:latin typeface="+mj-lt"/>
                <a:cs typeface="Arial" panose="020B0604020202020204" pitchFamily="34" charset="0"/>
              </a:rPr>
              <a:t>Activité démontrée en phase précoce 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altLang="fr-FR" dirty="0">
                <a:latin typeface="+mj-lt"/>
                <a:cs typeface="Arial" panose="020B0604020202020204" pitchFamily="34" charset="0"/>
              </a:rPr>
              <a:t>Définition du rôle optimal des </a:t>
            </a:r>
            <a:r>
              <a:rPr lang="fr-FR" altLang="fr-FR" dirty="0" err="1">
                <a:latin typeface="+mj-lt"/>
                <a:cs typeface="Arial" panose="020B0604020202020204" pitchFamily="34" charset="0"/>
              </a:rPr>
              <a:t>PARPi</a:t>
            </a:r>
            <a:r>
              <a:rPr lang="fr-FR" altLang="fr-FR" dirty="0">
                <a:latin typeface="+mj-lt"/>
                <a:cs typeface="Arial" panose="020B0604020202020204" pitchFamily="34" charset="0"/>
              </a:rPr>
              <a:t> dans les essais cliniques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altLang="fr-FR" sz="1400" dirty="0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Population et lignes de traitement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altLang="fr-FR" sz="1400" dirty="0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Monothérapie </a:t>
            </a:r>
            <a:r>
              <a:rPr lang="fr-FR" altLang="fr-FR" sz="1400" i="1" dirty="0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versus</a:t>
            </a:r>
            <a:r>
              <a:rPr lang="fr-FR" altLang="fr-FR" sz="1400" dirty="0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 associations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altLang="fr-FR" sz="1400" dirty="0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Avec chimiothérapie, immunothérapie et autres..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altLang="fr-FR" sz="1400" dirty="0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Introduction en phase précoce</a:t>
            </a:r>
          </a:p>
          <a:p>
            <a:pPr lvl="1">
              <a:spcAft>
                <a:spcPts val="600"/>
              </a:spcAft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altLang="fr-FR" sz="1400" dirty="0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Rôle entretien après chimiothérapie ? </a:t>
            </a:r>
          </a:p>
          <a:p>
            <a:pPr>
              <a:spcAft>
                <a:spcPts val="6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altLang="fr-FR" dirty="0">
                <a:latin typeface="+mj-lt"/>
                <a:cs typeface="Arial" panose="020B0604020202020204" pitchFamily="34" charset="0"/>
              </a:rPr>
              <a:t>Caractérisation des marqueurs de réponse et de résistance</a:t>
            </a:r>
          </a:p>
          <a:p>
            <a:pPr>
              <a:spcAft>
                <a:spcPts val="600"/>
              </a:spcAft>
              <a:buSzPct val="70000"/>
              <a:buFont typeface="Wingdings" panose="05000000000000000000" pitchFamily="2" charset="2"/>
              <a:buChar char="n"/>
            </a:pPr>
            <a:r>
              <a:rPr lang="fr-FR" altLang="fr-FR" dirty="0">
                <a:latin typeface="+mj-lt"/>
                <a:cs typeface="Arial" panose="020B0604020202020204" pitchFamily="34" charset="0"/>
              </a:rPr>
              <a:t>Autres molécules en développement  (ciblage ATR, Wee1…)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altLang="fr-FR" dirty="0">
                <a:latin typeface="+mj-lt"/>
                <a:cs typeface="Arial" panose="020B0604020202020204" pitchFamily="34" charset="0"/>
              </a:rPr>
              <a:t>Implications sur les tests génétiques 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altLang="fr-FR" sz="1400" dirty="0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Mutations constitutionnelles</a:t>
            </a:r>
          </a:p>
          <a:p>
            <a:pPr lvl="1">
              <a:buClr>
                <a:srgbClr val="005086"/>
              </a:buClr>
              <a:buFont typeface="Wingdings 3" panose="05040102010807070707" pitchFamily="18" charset="2"/>
              <a:buChar char=""/>
            </a:pPr>
            <a:r>
              <a:rPr lang="fr-FR" altLang="fr-FR" sz="1400" dirty="0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Caractéristiques tumorales (HRD) Profil </a:t>
            </a:r>
            <a:r>
              <a:rPr lang="fr-FR" altLang="fr-FR" sz="1400" dirty="0" err="1">
                <a:solidFill>
                  <a:srgbClr val="005086"/>
                </a:solidFill>
                <a:latin typeface="+mj-lt"/>
                <a:cs typeface="Arial" panose="020B0604020202020204" pitchFamily="34" charset="0"/>
              </a:rPr>
              <a:t>BRCAness</a:t>
            </a:r>
            <a:endParaRPr lang="fr-FR" altLang="fr-FR" dirty="0">
              <a:solidFill>
                <a:srgbClr val="005086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5" name="Rectangle 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753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5"/>
          <p:cNvSpPr>
            <a:spLocks noGrp="1"/>
          </p:cNvSpPr>
          <p:nvPr>
            <p:ph type="body" sz="quarter" idx="17"/>
          </p:nvPr>
        </p:nvSpPr>
        <p:spPr>
          <a:xfrm>
            <a:off x="1273632" y="1549497"/>
            <a:ext cx="10370160" cy="1690915"/>
          </a:xfrm>
        </p:spPr>
        <p:txBody>
          <a:bodyPr/>
          <a:lstStyle/>
          <a:p>
            <a:r>
              <a:rPr lang="fr-FR" dirty="0"/>
              <a:t>Agents cytotoxiques</a:t>
            </a:r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7" name="Rectangle 6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6308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Espace réservé du contenu 12">
            <a:extLst>
              <a:ext uri="{FF2B5EF4-FFF2-40B4-BE49-F238E27FC236}">
                <a16:creationId xmlns:a16="http://schemas.microsoft.com/office/drawing/2014/main" xmlns="" id="{DA969155-A405-2149-9992-B75F9ACC8A3E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072932"/>
            <a:ext cx="5159375" cy="742843"/>
          </a:xfrm>
        </p:spPr>
        <p:txBody>
          <a:bodyPr anchor="ctr"/>
          <a:lstStyle/>
          <a:p>
            <a:pPr>
              <a:spcBef>
                <a:spcPts val="0"/>
              </a:spcBef>
            </a:pPr>
            <a:r>
              <a:rPr lang="fr-FR" dirty="0"/>
              <a:t>Allison KH, et al. JCO 2020</a:t>
            </a:r>
          </a:p>
          <a:p>
            <a:pPr>
              <a:spcBef>
                <a:spcPts val="0"/>
              </a:spcBef>
            </a:pPr>
            <a:r>
              <a:rPr lang="fr-FR" dirty="0"/>
              <a:t>Franchet C, et al. Ann </a:t>
            </a:r>
            <a:r>
              <a:rPr lang="fr-FR" dirty="0" err="1"/>
              <a:t>Pathol</a:t>
            </a:r>
            <a:r>
              <a:rPr lang="fr-FR" dirty="0"/>
              <a:t> 2021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CB52AF38-BF2D-7DEF-DB1E-E862BB10843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11259225" cy="518400"/>
          </a:xfrm>
        </p:spPr>
        <p:txBody>
          <a:bodyPr/>
          <a:lstStyle/>
          <a:p>
            <a:r>
              <a:rPr lang="fr-FR" dirty="0"/>
              <a:t>Définition</a:t>
            </a:r>
          </a:p>
        </p:txBody>
      </p:sp>
      <p:sp>
        <p:nvSpPr>
          <p:cNvPr id="15" name="Espace réservé du contenu 14">
            <a:extLst>
              <a:ext uri="{FF2B5EF4-FFF2-40B4-BE49-F238E27FC236}">
                <a16:creationId xmlns:a16="http://schemas.microsoft.com/office/drawing/2014/main" xmlns="" id="{5BF2E596-C570-E3C8-9CAE-1D0F368CD725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163782" y="1634343"/>
            <a:ext cx="3627293" cy="2965731"/>
          </a:xfrm>
        </p:spPr>
        <p:txBody>
          <a:bodyPr anchor="ctr"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La définition des cancers du sein triple-négatif reste </a:t>
            </a:r>
            <a:r>
              <a:rPr lang="fr-FR" dirty="0"/>
              <a:t>histologique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Grande </a:t>
            </a:r>
            <a:r>
              <a:rPr lang="fr-FR" dirty="0"/>
              <a:t>hétérogénéité</a:t>
            </a:r>
            <a:r>
              <a:rPr lang="fr-FR" b="0" dirty="0"/>
              <a:t> histologique mais aussi moléculaire </a:t>
            </a:r>
          </a:p>
        </p:txBody>
      </p:sp>
      <p:sp>
        <p:nvSpPr>
          <p:cNvPr id="63" name="Rectangle à coins arrondis 10">
            <a:extLst>
              <a:ext uri="{FF2B5EF4-FFF2-40B4-BE49-F238E27FC236}">
                <a16:creationId xmlns:a16="http://schemas.microsoft.com/office/drawing/2014/main" xmlns="" id="{0285D887-FFA6-7375-648C-0197BCE43D30}"/>
              </a:ext>
            </a:extLst>
          </p:cNvPr>
          <p:cNvSpPr/>
          <p:nvPr/>
        </p:nvSpPr>
        <p:spPr>
          <a:xfrm>
            <a:off x="4897584" y="802487"/>
            <a:ext cx="7053784" cy="4629442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pSp>
        <p:nvGrpSpPr>
          <p:cNvPr id="16" name="Groupe 15">
            <a:extLst>
              <a:ext uri="{FF2B5EF4-FFF2-40B4-BE49-F238E27FC236}">
                <a16:creationId xmlns:a16="http://schemas.microsoft.com/office/drawing/2014/main" xmlns="" id="{49E69FDC-5B5C-2AB7-1DE5-CC2E0305858D}"/>
              </a:ext>
            </a:extLst>
          </p:cNvPr>
          <p:cNvGrpSpPr/>
          <p:nvPr/>
        </p:nvGrpSpPr>
        <p:grpSpPr>
          <a:xfrm>
            <a:off x="5155320" y="1154462"/>
            <a:ext cx="6538312" cy="3925493"/>
            <a:chOff x="5143501" y="734430"/>
            <a:chExt cx="6538312" cy="3925493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8028C3AB-75AF-AFE6-4CC4-72D03B0DC097}"/>
                </a:ext>
              </a:extLst>
            </p:cNvPr>
            <p:cNvSpPr/>
            <p:nvPr/>
          </p:nvSpPr>
          <p:spPr>
            <a:xfrm>
              <a:off x="5143501" y="2162801"/>
              <a:ext cx="1671638" cy="1227861"/>
            </a:xfrm>
            <a:prstGeom prst="rect">
              <a:avLst/>
            </a:prstGeom>
            <a:solidFill>
              <a:srgbClr val="00508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/>
                <a:t>&lt; 10% des cellules exprimant RO et RP</a:t>
              </a:r>
            </a:p>
          </p:txBody>
        </p:sp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xmlns="" id="{2E3E378C-F11D-1667-2687-D4C7FDB4725C}"/>
                </a:ext>
              </a:extLst>
            </p:cNvPr>
            <p:cNvSpPr txBox="1"/>
            <p:nvPr/>
          </p:nvSpPr>
          <p:spPr>
            <a:xfrm>
              <a:off x="5628102" y="1683920"/>
              <a:ext cx="7024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400" b="1" dirty="0"/>
                <a:t>RH-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xmlns="" id="{F9E88325-DA4D-099B-1CB3-3F5F2A5A2D44}"/>
                </a:ext>
              </a:extLst>
            </p:cNvPr>
            <p:cNvSpPr txBox="1"/>
            <p:nvPr/>
          </p:nvSpPr>
          <p:spPr>
            <a:xfrm>
              <a:off x="9023439" y="734430"/>
              <a:ext cx="103586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2400" b="1" dirty="0"/>
                <a:t>HER2-</a:t>
              </a: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6FAE1DAF-9C3B-CA9D-035D-2ABC9E9DC164}"/>
                </a:ext>
              </a:extLst>
            </p:cNvPr>
            <p:cNvSpPr/>
            <p:nvPr/>
          </p:nvSpPr>
          <p:spPr>
            <a:xfrm>
              <a:off x="7400925" y="1292591"/>
              <a:ext cx="4280888" cy="682432"/>
            </a:xfrm>
            <a:prstGeom prst="rect">
              <a:avLst/>
            </a:prstGeom>
            <a:solidFill>
              <a:srgbClr val="00508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/>
                <a:t>IHC 0</a:t>
              </a:r>
            </a:p>
            <a:p>
              <a:pPr algn="ctr"/>
              <a:r>
                <a:rPr lang="fr-FR" sz="1200" dirty="0"/>
                <a:t>Absence de marquage ou marquage membranaire complet ou incomplet faible ≤ 10% des cellules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DFFEB43D-F459-4E4C-9754-5D3D79A060DA}"/>
                </a:ext>
              </a:extLst>
            </p:cNvPr>
            <p:cNvSpPr/>
            <p:nvPr/>
          </p:nvSpPr>
          <p:spPr>
            <a:xfrm>
              <a:off x="7400925" y="2374677"/>
              <a:ext cx="4280888" cy="682432"/>
            </a:xfrm>
            <a:prstGeom prst="rect">
              <a:avLst/>
            </a:prstGeom>
            <a:solidFill>
              <a:srgbClr val="00508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/>
                <a:t>IHC 1+</a:t>
              </a:r>
            </a:p>
            <a:p>
              <a:pPr algn="ctr"/>
              <a:r>
                <a:rPr lang="fr-FR" sz="1200" dirty="0"/>
                <a:t>Marquage membranaire complet ou incomplet faible &gt; 10% des cellules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A11EFED8-A22E-648A-2201-793012CDC794}"/>
                </a:ext>
              </a:extLst>
            </p:cNvPr>
            <p:cNvSpPr/>
            <p:nvPr/>
          </p:nvSpPr>
          <p:spPr>
            <a:xfrm>
              <a:off x="7400925" y="3456763"/>
              <a:ext cx="4280888" cy="1203160"/>
            </a:xfrm>
            <a:prstGeom prst="rect">
              <a:avLst/>
            </a:prstGeom>
            <a:solidFill>
              <a:srgbClr val="00508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/>
                <a:t>IHC 2+ / ISH-</a:t>
              </a:r>
            </a:p>
            <a:p>
              <a:pPr algn="ctr"/>
              <a:r>
                <a:rPr lang="fr-FR" sz="1200" dirty="0"/>
                <a:t>Marquage membranaire complet modéré ou incomplet basolatéral modéré à intense de &gt; 10% des cellules tumorales / Nombre moyen de copies du gène HER2 &lt; 4 ou si 4 ≤ HER2 &lt; 6 et ratio HER2/CEP17 &lt; 2</a:t>
              </a:r>
            </a:p>
          </p:txBody>
        </p:sp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xmlns="" id="{D113D22E-4253-13C8-A370-915E169B8852}"/>
                </a:ext>
              </a:extLst>
            </p:cNvPr>
            <p:cNvSpPr txBox="1"/>
            <p:nvPr/>
          </p:nvSpPr>
          <p:spPr>
            <a:xfrm>
              <a:off x="9361672" y="2044045"/>
              <a:ext cx="35939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100" b="1" dirty="0"/>
                <a:t>ou</a:t>
              </a: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xmlns="" id="{C97D6EDD-2157-4A59-D3C8-946E1061DC60}"/>
                </a:ext>
              </a:extLst>
            </p:cNvPr>
            <p:cNvSpPr txBox="1"/>
            <p:nvPr/>
          </p:nvSpPr>
          <p:spPr>
            <a:xfrm>
              <a:off x="9361672" y="3126131"/>
              <a:ext cx="35939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100" b="1" dirty="0"/>
                <a:t>ou</a:t>
              </a:r>
            </a:p>
          </p:txBody>
        </p:sp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xmlns="" id="{6BD2F321-C526-E620-960D-2922C52A40CF}"/>
                </a:ext>
              </a:extLst>
            </p:cNvPr>
            <p:cNvSpPr txBox="1"/>
            <p:nvPr/>
          </p:nvSpPr>
          <p:spPr>
            <a:xfrm>
              <a:off x="6973219" y="2645926"/>
              <a:ext cx="26962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100" b="1" dirty="0"/>
                <a:t>+</a:t>
              </a:r>
            </a:p>
          </p:txBody>
        </p:sp>
      </p:grpSp>
      <p:sp>
        <p:nvSpPr>
          <p:cNvPr id="17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85975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fr-FR" dirty="0" err="1"/>
              <a:t>Tutt</a:t>
            </a:r>
            <a:r>
              <a:rPr lang="fr-FR" dirty="0"/>
              <a:t> A </a:t>
            </a:r>
            <a:r>
              <a:rPr lang="fr-FR"/>
              <a:t>et al, </a:t>
            </a:r>
            <a:r>
              <a:rPr lang="fr-FR" dirty="0"/>
              <a:t>Nat Med, 2018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xmlns="" id="{BDCF73DA-9A9E-DB79-D94A-C628F45FC7C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dirty="0"/>
              <a:t>Sels de platine : essai TNT</a:t>
            </a:r>
          </a:p>
        </p:txBody>
      </p:sp>
      <p:sp>
        <p:nvSpPr>
          <p:cNvPr id="3" name="Espace réservé du contenu 5">
            <a:extLst>
              <a:ext uri="{FF2B5EF4-FFF2-40B4-BE49-F238E27FC236}">
                <a16:creationId xmlns:a16="http://schemas.microsoft.com/office/drawing/2014/main" xmlns="" id="{E0D5A593-B601-C55A-7CA5-949470B22B72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7034120" y="5376286"/>
            <a:ext cx="4550422" cy="630597"/>
          </a:xfrm>
        </p:spPr>
        <p:txBody>
          <a:bodyPr/>
          <a:lstStyle/>
          <a:p>
            <a:pPr>
              <a:lnSpc>
                <a:spcPct val="100000"/>
              </a:lnSpc>
              <a:spcBef>
                <a:spcPts val="400"/>
              </a:spcBef>
            </a:pPr>
            <a:r>
              <a:rPr lang="fr-FR" sz="1050" dirty="0"/>
              <a:t>Survie globale similaire avec le </a:t>
            </a:r>
            <a:r>
              <a:rPr lang="fr-FR" sz="1050" dirty="0" err="1"/>
              <a:t>carboplatine</a:t>
            </a:r>
            <a:r>
              <a:rPr lang="fr-FR" sz="1050" dirty="0"/>
              <a:t> (12.4 mois) et le </a:t>
            </a:r>
            <a:r>
              <a:rPr lang="fr-FR" sz="1050" dirty="0" err="1"/>
              <a:t>docétaxel</a:t>
            </a:r>
            <a:r>
              <a:rPr lang="fr-FR" sz="1050" dirty="0"/>
              <a:t> (12.3 mois)</a:t>
            </a:r>
          </a:p>
          <a:p>
            <a:pPr>
              <a:lnSpc>
                <a:spcPct val="100000"/>
              </a:lnSpc>
              <a:spcBef>
                <a:spcPts val="400"/>
              </a:spcBef>
            </a:pPr>
            <a:r>
              <a:rPr lang="fr-FR" sz="1050" dirty="0"/>
              <a:t>Bénéfice dans le sous-groupe avec mutation BRCA</a:t>
            </a:r>
          </a:p>
        </p:txBody>
      </p:sp>
      <p:grpSp>
        <p:nvGrpSpPr>
          <p:cNvPr id="29" name="Groupe 28">
            <a:extLst>
              <a:ext uri="{FF2B5EF4-FFF2-40B4-BE49-F238E27FC236}">
                <a16:creationId xmlns:a16="http://schemas.microsoft.com/office/drawing/2014/main" xmlns="" id="{026E3077-DCE0-13E5-A6A1-2C9116798523}"/>
              </a:ext>
            </a:extLst>
          </p:cNvPr>
          <p:cNvGrpSpPr/>
          <p:nvPr/>
        </p:nvGrpSpPr>
        <p:grpSpPr>
          <a:xfrm>
            <a:off x="1089928" y="719110"/>
            <a:ext cx="10749507" cy="1725606"/>
            <a:chOff x="1089928" y="1066222"/>
            <a:chExt cx="10749507" cy="1725606"/>
          </a:xfrm>
        </p:grpSpPr>
        <p:sp>
          <p:nvSpPr>
            <p:cNvPr id="16" name="Content Placeholder 2">
              <a:extLst>
                <a:ext uri="{FF2B5EF4-FFF2-40B4-BE49-F238E27FC236}">
                  <a16:creationId xmlns:a16="http://schemas.microsoft.com/office/drawing/2014/main" xmlns="" id="{C4DFB54D-36F1-D5DD-E99B-73618139F6AD}"/>
                </a:ext>
              </a:extLst>
            </p:cNvPr>
            <p:cNvSpPr txBox="1">
              <a:spLocks/>
            </p:cNvSpPr>
            <p:nvPr/>
          </p:nvSpPr>
          <p:spPr>
            <a:xfrm>
              <a:off x="9093793" y="1171454"/>
              <a:ext cx="2745642" cy="1620374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Objectif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principal : 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Taux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de 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réponse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dans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la population 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en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 ITT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Objectifs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secondaires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: 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SSP, SG, 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taux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de 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réponse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objectif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(crossover), 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toxicité</a:t>
              </a:r>
              <a:endPara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Analyses de sous 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groupes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: 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mutation </a:t>
              </a:r>
              <a:r>
                <a:rPr kumimoji="0" lang="en-US" altLang="en-US" sz="1200" b="0" i="1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BRCA1/2,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basal-like,  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biomarqueurs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HRD</a:t>
              </a:r>
            </a:p>
          </p:txBody>
        </p:sp>
        <p:grpSp>
          <p:nvGrpSpPr>
            <p:cNvPr id="28" name="Groupe 27">
              <a:extLst>
                <a:ext uri="{FF2B5EF4-FFF2-40B4-BE49-F238E27FC236}">
                  <a16:creationId xmlns:a16="http://schemas.microsoft.com/office/drawing/2014/main" xmlns="" id="{41F9B9C6-18B1-E147-4D36-1E867BE5BAE8}"/>
                </a:ext>
              </a:extLst>
            </p:cNvPr>
            <p:cNvGrpSpPr/>
            <p:nvPr/>
          </p:nvGrpSpPr>
          <p:grpSpPr>
            <a:xfrm>
              <a:off x="1089928" y="1066222"/>
              <a:ext cx="7907115" cy="1644650"/>
              <a:chOff x="1089928" y="1066222"/>
              <a:chExt cx="7907115" cy="1644650"/>
            </a:xfrm>
          </p:grpSpPr>
          <p:sp>
            <p:nvSpPr>
              <p:cNvPr id="9" name="Text Box 45">
                <a:extLst>
                  <a:ext uri="{FF2B5EF4-FFF2-40B4-BE49-F238E27FC236}">
                    <a16:creationId xmlns:a16="http://schemas.microsoft.com/office/drawing/2014/main" xmlns="" id="{CF0EA687-42F6-FCBA-C88D-2C7F8B5214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89928" y="1380716"/>
                <a:ext cx="2362332" cy="1015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285750" marR="0" lvl="0" indent="-28575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F7F4D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kumimoji="0" lang="en-GB" alt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Pts avec un cancer du sein </a:t>
                </a:r>
                <a:r>
                  <a:rPr kumimoji="0" lang="en-GB" alt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localement</a:t>
                </a:r>
                <a:r>
                  <a:rPr kumimoji="0" lang="en-GB" alt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GB" alt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avancé</a:t>
                </a:r>
                <a:r>
                  <a:rPr kumimoji="0" lang="en-GB" alt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GB" alt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ou</a:t>
                </a:r>
                <a:r>
                  <a:rPr kumimoji="0" lang="en-GB" alt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GB" alt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métastatique</a:t>
                </a:r>
                <a:r>
                  <a:rPr kumimoji="0" lang="en-GB" alt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 RE-, RP- / inconnu, et HER2- </a:t>
                </a:r>
                <a:r>
                  <a:rPr kumimoji="0" lang="en-GB" alt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ou</a:t>
                </a:r>
                <a:r>
                  <a:rPr kumimoji="0" lang="en-GB" alt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GB" altLang="en-US" sz="12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BRCA1/2</a:t>
                </a:r>
                <a:r>
                  <a:rPr kumimoji="0" lang="en-GB" alt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Arial" panose="020B0604020202020204" pitchFamily="34" charset="0"/>
                  </a:rPr>
                  <a:t>+ (N = 376)</a:t>
                </a:r>
                <a:endPara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18" name="Groupe 17">
                <a:extLst>
                  <a:ext uri="{FF2B5EF4-FFF2-40B4-BE49-F238E27FC236}">
                    <a16:creationId xmlns:a16="http://schemas.microsoft.com/office/drawing/2014/main" xmlns="" id="{DD0B33DE-9141-2DF3-97E1-D8FEBD368658}"/>
                  </a:ext>
                </a:extLst>
              </p:cNvPr>
              <p:cNvGrpSpPr/>
              <p:nvPr/>
            </p:nvGrpSpPr>
            <p:grpSpPr>
              <a:xfrm>
                <a:off x="3869926" y="1066222"/>
                <a:ext cx="3235172" cy="1644650"/>
                <a:chOff x="3869926" y="945970"/>
                <a:chExt cx="3235172" cy="1644650"/>
              </a:xfrm>
            </p:grpSpPr>
            <p:sp>
              <p:nvSpPr>
                <p:cNvPr id="10" name="Rectangle 49">
                  <a:extLst>
                    <a:ext uri="{FF2B5EF4-FFF2-40B4-BE49-F238E27FC236}">
                      <a16:creationId xmlns:a16="http://schemas.microsoft.com/office/drawing/2014/main" xmlns="" id="{D1476971-44A4-543D-9000-E0B233D2CC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9926" y="945970"/>
                  <a:ext cx="3235172" cy="703262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 anchorCtr="1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Carboplatine</a:t>
                  </a:r>
                  <a:r>
                    <a:rPr kumimoji="0" lang="en-US" alt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 </a:t>
                  </a:r>
                  <a:r>
                    <a:rPr kumimoji="0" lang="en-US" alt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AUC6 / 3 </a:t>
                  </a:r>
                  <a:r>
                    <a:rPr kumimoji="0" lang="en-US" altLang="en-US" sz="14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semaines</a:t>
                  </a:r>
                  <a:r>
                    <a:rPr kumimoji="0" lang="en-US" alt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 </a:t>
                  </a:r>
                  <a:br>
                    <a:rPr kumimoji="0" lang="en-US" alt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</a:br>
                  <a:r>
                    <a:rPr kumimoji="0" lang="en-US" alt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x 6 cycles (n = 188)</a:t>
                  </a:r>
                </a:p>
              </p:txBody>
            </p:sp>
            <p:sp>
              <p:nvSpPr>
                <p:cNvPr id="11" name="Rectangle 50">
                  <a:extLst>
                    <a:ext uri="{FF2B5EF4-FFF2-40B4-BE49-F238E27FC236}">
                      <a16:creationId xmlns:a16="http://schemas.microsoft.com/office/drawing/2014/main" xmlns="" id="{4B3B2F1E-8CA3-4E4A-DB4D-D03036AB4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9926" y="1890532"/>
                  <a:ext cx="3235172" cy="700088"/>
                </a:xfrm>
                <a:prstGeom prst="rect">
                  <a:avLst/>
                </a:prstGeom>
                <a:solidFill>
                  <a:srgbClr val="FF7F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 anchorCtr="1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Wingdings" panose="05000000000000000000" pitchFamily="2" charset="2"/>
                    <a:buChar char="§"/>
                    <a:defRPr sz="2600"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400"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200"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 sz="2000"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1000"/>
                    </a:spcBef>
                    <a:spcAft>
                      <a:spcPts val="700"/>
                    </a:spcAft>
                    <a:buClr>
                      <a:srgbClr val="FEFDDE"/>
                    </a:buClr>
                    <a:buFont typeface="Arial" panose="020B0604020202020204" pitchFamily="34" charset="0"/>
                    <a:buChar char="–"/>
                    <a:defRPr>
                      <a:solidFill>
                        <a:srgbClr val="FEFDDE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r>
                    <a:rPr kumimoji="0" lang="en-US" alt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Docetaxel </a:t>
                  </a:r>
                  <a:r>
                    <a:rPr kumimoji="0" lang="en-US" alt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100 mg/m</a:t>
                  </a:r>
                  <a:r>
                    <a:rPr kumimoji="0" lang="en-US" altLang="en-US" sz="1400" b="0" i="0" u="none" strike="noStrike" kern="0" cap="none" spc="0" normalizeH="0" baseline="3000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2</a:t>
                  </a:r>
                  <a:r>
                    <a:rPr kumimoji="0" lang="en-US" alt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 / 3 </a:t>
                  </a:r>
                  <a:r>
                    <a:rPr kumimoji="0" lang="en-US" altLang="en-US" sz="14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semaines</a:t>
                  </a:r>
                  <a:r>
                    <a:rPr kumimoji="0" lang="en-US" alt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 </a:t>
                  </a:r>
                </a:p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 typeface="Wingdings" panose="05000000000000000000" pitchFamily="2" charset="2"/>
                    <a:buNone/>
                    <a:tabLst/>
                    <a:defRPr/>
                  </a:pPr>
                  <a:r>
                    <a:rPr kumimoji="0" lang="en-US" alt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Arial" panose="020B0604020202020204" pitchFamily="34" charset="0"/>
                    </a:rPr>
                    <a:t>x 6 cycles (n = 188)</a:t>
                  </a:r>
                  <a:endPara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xmlns="" id="{78CA887B-71DF-62E8-D6AD-2EB61D693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60698" y="1648482"/>
                <a:ext cx="1536345" cy="674031"/>
              </a:xfrm>
              <a:prstGeom prst="rect">
                <a:avLst/>
              </a:prstGeom>
              <a:solidFill>
                <a:srgbClr val="565458"/>
              </a:solidFill>
              <a:ln>
                <a:noFill/>
              </a:ln>
            </p:spPr>
            <p:txBody>
              <a:bodyPr wrap="squar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>
                    <a:solidFill>
                      <a:srgbClr val="FEFDDE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90000"/>
                  </a:lnSpc>
                  <a:spcBef>
                    <a:spcPct val="35000"/>
                  </a:spcBef>
                  <a:spcAft>
                    <a:spcPct val="25000"/>
                  </a:spcAft>
                  <a:buClr>
                    <a:srgbClr val="8B3D9A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Autorisation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d’un cross over à progression </a:t>
                </a:r>
                <a:endParaRPr kumimoji="0" lang="en-US" alt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cxnSp>
            <p:nvCxnSpPr>
              <p:cNvPr id="20" name="Connecteur en angle 19">
                <a:extLst>
                  <a:ext uri="{FF2B5EF4-FFF2-40B4-BE49-F238E27FC236}">
                    <a16:creationId xmlns:a16="http://schemas.microsoft.com/office/drawing/2014/main" xmlns="" id="{9EE4E397-DF08-AEE6-8759-E41C621F73F5}"/>
                  </a:ext>
                </a:extLst>
              </p:cNvPr>
              <p:cNvCxnSpPr>
                <a:stCxn id="10" idx="1"/>
                <a:endCxn id="11" idx="1"/>
              </p:cNvCxnSpPr>
              <p:nvPr/>
            </p:nvCxnSpPr>
            <p:spPr>
              <a:xfrm rot="10800000" flipV="1">
                <a:off x="3869926" y="1417852"/>
                <a:ext cx="12700" cy="942975"/>
              </a:xfrm>
              <a:prstGeom prst="bentConnector3">
                <a:avLst>
                  <a:gd name="adj1" fmla="val 1800000"/>
                </a:avLst>
              </a:prstGeom>
              <a:ln w="12700">
                <a:solidFill>
                  <a:srgbClr val="565458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Connecteur droit 21">
                <a:extLst>
                  <a:ext uri="{FF2B5EF4-FFF2-40B4-BE49-F238E27FC236}">
                    <a16:creationId xmlns:a16="http://schemas.microsoft.com/office/drawing/2014/main" xmlns="" id="{BED12790-66F2-E5F0-0B7F-E7AAA788A141}"/>
                  </a:ext>
                </a:extLst>
              </p:cNvPr>
              <p:cNvCxnSpPr>
                <a:cxnSpLocks/>
                <a:stCxn id="9" idx="3"/>
              </p:cNvCxnSpPr>
              <p:nvPr/>
            </p:nvCxnSpPr>
            <p:spPr>
              <a:xfrm>
                <a:off x="3452260" y="1888548"/>
                <a:ext cx="193501" cy="0"/>
              </a:xfrm>
              <a:prstGeom prst="line">
                <a:avLst/>
              </a:prstGeom>
              <a:ln w="12700">
                <a:solidFill>
                  <a:srgbClr val="56545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Connecteur en angle 24">
                <a:extLst>
                  <a:ext uri="{FF2B5EF4-FFF2-40B4-BE49-F238E27FC236}">
                    <a16:creationId xmlns:a16="http://schemas.microsoft.com/office/drawing/2014/main" xmlns="" id="{2BA94E93-08C8-6F7E-5BCA-ADA991CB8CD8}"/>
                  </a:ext>
                </a:extLst>
              </p:cNvPr>
              <p:cNvCxnSpPr>
                <a:stCxn id="10" idx="3"/>
                <a:endCxn id="14" idx="1"/>
              </p:cNvCxnSpPr>
              <p:nvPr/>
            </p:nvCxnSpPr>
            <p:spPr>
              <a:xfrm>
                <a:off x="7105098" y="1417853"/>
                <a:ext cx="355600" cy="567645"/>
              </a:xfrm>
              <a:prstGeom prst="bentConnector3">
                <a:avLst/>
              </a:prstGeom>
              <a:ln w="12700">
                <a:solidFill>
                  <a:srgbClr val="565458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Connecteur en angle 26">
                <a:extLst>
                  <a:ext uri="{FF2B5EF4-FFF2-40B4-BE49-F238E27FC236}">
                    <a16:creationId xmlns:a16="http://schemas.microsoft.com/office/drawing/2014/main" xmlns="" id="{A6487DFF-75F8-D850-17B4-32CCF57F9745}"/>
                  </a:ext>
                </a:extLst>
              </p:cNvPr>
              <p:cNvCxnSpPr>
                <a:stCxn id="11" idx="3"/>
                <a:endCxn id="14" idx="1"/>
              </p:cNvCxnSpPr>
              <p:nvPr/>
            </p:nvCxnSpPr>
            <p:spPr>
              <a:xfrm flipV="1">
                <a:off x="7105098" y="1985498"/>
                <a:ext cx="355600" cy="375330"/>
              </a:xfrm>
              <a:prstGeom prst="bentConnector3">
                <a:avLst/>
              </a:prstGeom>
              <a:ln w="12700">
                <a:solidFill>
                  <a:srgbClr val="565458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0" name="Rectangle à coins arrondis 10">
            <a:extLst>
              <a:ext uri="{FF2B5EF4-FFF2-40B4-BE49-F238E27FC236}">
                <a16:creationId xmlns:a16="http://schemas.microsoft.com/office/drawing/2014/main" xmlns="" id="{00D7D0D3-0864-4603-163F-501F009BF1A6}"/>
              </a:ext>
            </a:extLst>
          </p:cNvPr>
          <p:cNvSpPr/>
          <p:nvPr/>
        </p:nvSpPr>
        <p:spPr>
          <a:xfrm>
            <a:off x="1089928" y="584256"/>
            <a:ext cx="10846257" cy="1914358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1" name="Groupe 30">
            <a:extLst>
              <a:ext uri="{FF2B5EF4-FFF2-40B4-BE49-F238E27FC236}">
                <a16:creationId xmlns:a16="http://schemas.microsoft.com/office/drawing/2014/main" xmlns="" id="{456528A8-8F8F-3186-85CB-61F94A00EC1C}"/>
              </a:ext>
            </a:extLst>
          </p:cNvPr>
          <p:cNvGrpSpPr/>
          <p:nvPr/>
        </p:nvGrpSpPr>
        <p:grpSpPr>
          <a:xfrm>
            <a:off x="1190712" y="2952517"/>
            <a:ext cx="5156863" cy="2698318"/>
            <a:chOff x="504275" y="2501904"/>
            <a:chExt cx="8320638" cy="4129830"/>
          </a:xfrm>
        </p:grpSpPr>
        <p:sp>
          <p:nvSpPr>
            <p:cNvPr id="32" name="Rectangle 3">
              <a:extLst>
                <a:ext uri="{FF2B5EF4-FFF2-40B4-BE49-F238E27FC236}">
                  <a16:creationId xmlns:a16="http://schemas.microsoft.com/office/drawing/2014/main" xmlns="" id="{684547BD-2936-D267-8A82-5A6FE13EA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938" y="6053142"/>
              <a:ext cx="7546975" cy="1587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3" name="Rectangle 4">
              <a:extLst>
                <a:ext uri="{FF2B5EF4-FFF2-40B4-BE49-F238E27FC236}">
                  <a16:creationId xmlns:a16="http://schemas.microsoft.com/office/drawing/2014/main" xmlns="" id="{21A1EA09-8EF8-538E-3253-17B76C9F8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938" y="2632079"/>
              <a:ext cx="1587" cy="3421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4" name="Rectangle 5">
              <a:extLst>
                <a:ext uri="{FF2B5EF4-FFF2-40B4-BE49-F238E27FC236}">
                  <a16:creationId xmlns:a16="http://schemas.microsoft.com/office/drawing/2014/main" xmlns="" id="{C315025D-48BB-2DCA-BD77-5FE2BCE4B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938" y="2632079"/>
              <a:ext cx="1587" cy="3421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6" name="Rectangle 7">
              <a:extLst>
                <a:ext uri="{FF2B5EF4-FFF2-40B4-BE49-F238E27FC236}">
                  <a16:creationId xmlns:a16="http://schemas.microsoft.com/office/drawing/2014/main" xmlns="" id="{E7970405-DC5B-B254-B16A-1BD14A256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574" y="4852992"/>
              <a:ext cx="423862" cy="1200150"/>
            </a:xfrm>
            <a:prstGeom prst="rect">
              <a:avLst/>
            </a:prstGeom>
            <a:solidFill>
              <a:srgbClr val="005086"/>
            </a:solidFill>
            <a:ln w="0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8" name="Rectangle 10">
              <a:extLst>
                <a:ext uri="{FF2B5EF4-FFF2-40B4-BE49-F238E27FC236}">
                  <a16:creationId xmlns:a16="http://schemas.microsoft.com/office/drawing/2014/main" xmlns="" id="{D42E4FCB-9B2A-1D44-FF22-30392C694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656" y="4638679"/>
              <a:ext cx="415925" cy="1414463"/>
            </a:xfrm>
            <a:prstGeom prst="rect">
              <a:avLst/>
            </a:prstGeom>
            <a:solidFill>
              <a:srgbClr val="FF7F4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40" name="Rectangle 15">
              <a:extLst>
                <a:ext uri="{FF2B5EF4-FFF2-40B4-BE49-F238E27FC236}">
                  <a16:creationId xmlns:a16="http://schemas.microsoft.com/office/drawing/2014/main" xmlns="" id="{DE2A1D69-1813-3D99-F652-DFE19D36B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550" y="5168904"/>
              <a:ext cx="415925" cy="884238"/>
            </a:xfrm>
            <a:prstGeom prst="rect">
              <a:avLst/>
            </a:prstGeom>
            <a:solidFill>
              <a:srgbClr val="565458"/>
            </a:solidFill>
            <a:ln w="0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42" name="Rectangle 18">
              <a:extLst>
                <a:ext uri="{FF2B5EF4-FFF2-40B4-BE49-F238E27FC236}">
                  <a16:creationId xmlns:a16="http://schemas.microsoft.com/office/drawing/2014/main" xmlns="" id="{27EAC28E-A744-BEEE-72E4-EB0B46079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750" y="5068891"/>
              <a:ext cx="423864" cy="984250"/>
            </a:xfrm>
            <a:prstGeom prst="rect">
              <a:avLst/>
            </a:prstGeom>
            <a:solidFill>
              <a:srgbClr val="56545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46" name="Rectangle 23">
              <a:extLst>
                <a:ext uri="{FF2B5EF4-FFF2-40B4-BE49-F238E27FC236}">
                  <a16:creationId xmlns:a16="http://schemas.microsoft.com/office/drawing/2014/main" xmlns="" id="{A1CB39D6-7D11-9F0D-CB8E-FBEC4F988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988" y="4778379"/>
              <a:ext cx="425450" cy="1274763"/>
            </a:xfrm>
            <a:prstGeom prst="rect">
              <a:avLst/>
            </a:prstGeom>
            <a:solidFill>
              <a:srgbClr val="FF7F4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48" name="Rectangle 26">
              <a:extLst>
                <a:ext uri="{FF2B5EF4-FFF2-40B4-BE49-F238E27FC236}">
                  <a16:creationId xmlns:a16="http://schemas.microsoft.com/office/drawing/2014/main" xmlns="" id="{2C4EDA28-BD8A-FD9B-F072-0CE5727B8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1650" y="3482979"/>
              <a:ext cx="414338" cy="2570163"/>
            </a:xfrm>
            <a:prstGeom prst="rect">
              <a:avLst/>
            </a:prstGeom>
            <a:solidFill>
              <a:srgbClr val="005086"/>
            </a:solidFill>
            <a:ln w="0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49" name="Rectangle 29">
              <a:extLst>
                <a:ext uri="{FF2B5EF4-FFF2-40B4-BE49-F238E27FC236}">
                  <a16:creationId xmlns:a16="http://schemas.microsoft.com/office/drawing/2014/main" xmlns="" id="{A26EBF67-ECDA-415B-C7CC-D66A601E9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225" y="5280029"/>
              <a:ext cx="1588" cy="773113"/>
            </a:xfrm>
            <a:prstGeom prst="rect">
              <a:avLst/>
            </a:prstGeom>
            <a:solidFill>
              <a:srgbClr val="2D5567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50" name="Rectangle 30">
              <a:extLst>
                <a:ext uri="{FF2B5EF4-FFF2-40B4-BE49-F238E27FC236}">
                  <a16:creationId xmlns:a16="http://schemas.microsoft.com/office/drawing/2014/main" xmlns="" id="{D29F2293-01AE-7082-C674-0662CC335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0775" y="4997454"/>
              <a:ext cx="425450" cy="1055689"/>
            </a:xfrm>
            <a:prstGeom prst="rect">
              <a:avLst/>
            </a:prstGeom>
            <a:solidFill>
              <a:srgbClr val="005086"/>
            </a:solidFill>
            <a:ln w="0">
              <a:noFill/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52" name="Rectangle 33">
              <a:extLst>
                <a:ext uri="{FF2B5EF4-FFF2-40B4-BE49-F238E27FC236}">
                  <a16:creationId xmlns:a16="http://schemas.microsoft.com/office/drawing/2014/main" xmlns="" id="{F4E35865-5D76-8607-2A56-1C252C8AF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017" y="4668842"/>
              <a:ext cx="414337" cy="1384301"/>
            </a:xfrm>
            <a:prstGeom prst="rect">
              <a:avLst/>
            </a:prstGeom>
            <a:solidFill>
              <a:srgbClr val="FF7F4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chemeClr val="folHlink"/>
                </a:buClr>
                <a:buFont typeface="Arial" panose="020B0604020202020204" pitchFamily="34" charset="0"/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chemeClr val="folHlink"/>
                </a:buClr>
                <a:buFont typeface="Arial" panose="020B0604020202020204" pitchFamily="34" charset="0"/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chemeClr val="folHlink"/>
                </a:buClr>
                <a:buFont typeface="Arial" panose="020B0604020202020204" pitchFamily="34" charset="0"/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chemeClr val="folHlink"/>
                </a:buClr>
                <a:buFont typeface="Arial" panose="020B0604020202020204" pitchFamily="34" charset="0"/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53" name="Line 38">
              <a:extLst>
                <a:ext uri="{FF2B5EF4-FFF2-40B4-BE49-F238E27FC236}">
                  <a16:creationId xmlns:a16="http://schemas.microsoft.com/office/drawing/2014/main" xmlns="" id="{282FA69D-8B98-67BE-F73E-04D5B2457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7938" y="2613029"/>
              <a:ext cx="0" cy="3440113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54" name="Rectangle 39">
              <a:extLst>
                <a:ext uri="{FF2B5EF4-FFF2-40B4-BE49-F238E27FC236}">
                  <a16:creationId xmlns:a16="http://schemas.microsoft.com/office/drawing/2014/main" xmlns="" id="{81304469-623B-E8B3-B840-D449A8197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354" y="5913443"/>
              <a:ext cx="103458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55" name="Rectangle 40">
              <a:extLst>
                <a:ext uri="{FF2B5EF4-FFF2-40B4-BE49-F238E27FC236}">
                  <a16:creationId xmlns:a16="http://schemas.microsoft.com/office/drawing/2014/main" xmlns="" id="{B1FFF2CB-DFBB-873A-E88E-578687E53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673" y="5535619"/>
              <a:ext cx="206916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10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56" name="Rectangle 41">
              <a:extLst>
                <a:ext uri="{FF2B5EF4-FFF2-40B4-BE49-F238E27FC236}">
                  <a16:creationId xmlns:a16="http://schemas.microsoft.com/office/drawing/2014/main" xmlns="" id="{EBBEE91F-556B-4573-18A7-1432C1308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673" y="5156206"/>
              <a:ext cx="206916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20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57" name="Rectangle 42">
              <a:extLst>
                <a:ext uri="{FF2B5EF4-FFF2-40B4-BE49-F238E27FC236}">
                  <a16:creationId xmlns:a16="http://schemas.microsoft.com/office/drawing/2014/main" xmlns="" id="{0CD557A1-4344-B74B-D5CA-C92E3584F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673" y="4778379"/>
              <a:ext cx="206916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30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58" name="Rectangle 43">
              <a:extLst>
                <a:ext uri="{FF2B5EF4-FFF2-40B4-BE49-F238E27FC236}">
                  <a16:creationId xmlns:a16="http://schemas.microsoft.com/office/drawing/2014/main" xmlns="" id="{514CFC42-8E57-0001-48C9-46C963AA7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673" y="4391030"/>
              <a:ext cx="206916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40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59" name="Rectangle 44">
              <a:extLst>
                <a:ext uri="{FF2B5EF4-FFF2-40B4-BE49-F238E27FC236}">
                  <a16:creationId xmlns:a16="http://schemas.microsoft.com/office/drawing/2014/main" xmlns="" id="{B93DC618-C475-A5AF-A6DF-2610D0FC2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673" y="4013204"/>
              <a:ext cx="206916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50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60" name="Rectangle 45">
              <a:extLst>
                <a:ext uri="{FF2B5EF4-FFF2-40B4-BE49-F238E27FC236}">
                  <a16:creationId xmlns:a16="http://schemas.microsoft.com/office/drawing/2014/main" xmlns="" id="{D4745DA3-CD46-5B0E-60B7-314E915F3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673" y="3635378"/>
              <a:ext cx="206916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60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61" name="Rectangle 46">
              <a:extLst>
                <a:ext uri="{FF2B5EF4-FFF2-40B4-BE49-F238E27FC236}">
                  <a16:creationId xmlns:a16="http://schemas.microsoft.com/office/drawing/2014/main" xmlns="" id="{CC859112-A61E-C8AA-A610-EC5C56F9D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673" y="3248030"/>
              <a:ext cx="206916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70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62" name="Rectangle 47">
              <a:extLst>
                <a:ext uri="{FF2B5EF4-FFF2-40B4-BE49-F238E27FC236}">
                  <a16:creationId xmlns:a16="http://schemas.microsoft.com/office/drawing/2014/main" xmlns="" id="{23A5F614-0A62-E038-BB01-DC734BD25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673" y="2870204"/>
              <a:ext cx="206916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80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63" name="Rectangle 48">
              <a:extLst>
                <a:ext uri="{FF2B5EF4-FFF2-40B4-BE49-F238E27FC236}">
                  <a16:creationId xmlns:a16="http://schemas.microsoft.com/office/drawing/2014/main" xmlns="" id="{1E310AA8-737F-1108-6CE8-6662C27F3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673" y="2501904"/>
              <a:ext cx="206916" cy="190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90</a:t>
              </a: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64" name="Rectangle 49">
              <a:extLst>
                <a:ext uri="{FF2B5EF4-FFF2-40B4-BE49-F238E27FC236}">
                  <a16:creationId xmlns:a16="http://schemas.microsoft.com/office/drawing/2014/main" xmlns="" id="{44F11738-B625-31D4-FA46-A78DC688E3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1172371" y="4194422"/>
              <a:ext cx="3554416" cy="201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9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Réponse</a:t>
              </a: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à cycle 3 </a:t>
              </a:r>
              <a:r>
                <a:rPr kumimoji="0" lang="en-US" altLang="en-US" sz="9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ou</a:t>
              </a:r>
              <a:r>
                <a:rPr kumimoji="0" lang="en-US" altLang="en-US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66 (%)</a:t>
              </a:r>
            </a:p>
          </p:txBody>
        </p:sp>
        <p:sp>
          <p:nvSpPr>
            <p:cNvPr id="65" name="Line 50">
              <a:extLst>
                <a:ext uri="{FF2B5EF4-FFF2-40B4-BE49-F238E27FC236}">
                  <a16:creationId xmlns:a16="http://schemas.microsoft.com/office/drawing/2014/main" xmlns="" id="{4ACCE927-16B2-AE3E-3D97-328123A9AB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7938" y="6057904"/>
              <a:ext cx="0" cy="6350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66" name="Line 51">
              <a:extLst>
                <a:ext uri="{FF2B5EF4-FFF2-40B4-BE49-F238E27FC236}">
                  <a16:creationId xmlns:a16="http://schemas.microsoft.com/office/drawing/2014/main" xmlns="" id="{4BEB1581-CBF5-F1D7-63DC-3E2C48B0D3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238" y="6057904"/>
              <a:ext cx="0" cy="6350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67" name="Line 52">
              <a:extLst>
                <a:ext uri="{FF2B5EF4-FFF2-40B4-BE49-F238E27FC236}">
                  <a16:creationId xmlns:a16="http://schemas.microsoft.com/office/drawing/2014/main" xmlns="" id="{56DA128F-AE51-A1A9-99C6-8EE7EC184B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1425" y="6057904"/>
              <a:ext cx="1588" cy="6350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68" name="Line 53">
              <a:extLst>
                <a:ext uri="{FF2B5EF4-FFF2-40B4-BE49-F238E27FC236}">
                  <a16:creationId xmlns:a16="http://schemas.microsoft.com/office/drawing/2014/main" xmlns="" id="{AA3B5FF4-3E09-E533-66A5-5CC13DAC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34200" y="6057904"/>
              <a:ext cx="1588" cy="6350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69" name="Line 54">
              <a:extLst>
                <a:ext uri="{FF2B5EF4-FFF2-40B4-BE49-F238E27FC236}">
                  <a16:creationId xmlns:a16="http://schemas.microsoft.com/office/drawing/2014/main" xmlns="" id="{22A538C7-7BB9-D70A-2025-F82FE8675C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9038" y="6057904"/>
              <a:ext cx="0" cy="6350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70" name="Rectangle 55">
              <a:extLst>
                <a:ext uri="{FF2B5EF4-FFF2-40B4-BE49-F238E27FC236}">
                  <a16:creationId xmlns:a16="http://schemas.microsoft.com/office/drawing/2014/main" xmlns="" id="{245CA872-7F2E-451C-6333-F1242A4FF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501" y="6122991"/>
              <a:ext cx="693171" cy="339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Tous</a:t>
              </a:r>
              <a:r>
                <a:rPr kumimoji="0" lang="en-US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Pts</a:t>
              </a:r>
              <a:br>
                <a:rPr kumimoji="0" lang="en-US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</a:br>
              <a:r>
                <a:rPr kumimoji="0" lang="en-US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(n = 376)</a:t>
              </a:r>
            </a:p>
          </p:txBody>
        </p:sp>
        <p:sp>
          <p:nvSpPr>
            <p:cNvPr id="71" name="Rectangle 56">
              <a:extLst>
                <a:ext uri="{FF2B5EF4-FFF2-40B4-BE49-F238E27FC236}">
                  <a16:creationId xmlns:a16="http://schemas.microsoft.com/office/drawing/2014/main" xmlns="" id="{0E231F7A-1852-7202-BD32-BE909961E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683" y="6122991"/>
              <a:ext cx="1262191" cy="508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C→D D→C</a:t>
              </a:r>
              <a:br>
                <a:rPr kumimoji="0" lang="en-US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</a:br>
              <a:r>
                <a:rPr kumimoji="0" lang="en-US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Crossover*</a:t>
              </a:r>
              <a:br>
                <a:rPr kumimoji="0" lang="en-US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</a:br>
              <a:r>
                <a:rPr kumimoji="0" lang="en-US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(All pts; n = 182)</a:t>
              </a:r>
            </a:p>
          </p:txBody>
        </p:sp>
        <p:sp>
          <p:nvSpPr>
            <p:cNvPr id="72" name="Rectangle 57">
              <a:extLst>
                <a:ext uri="{FF2B5EF4-FFF2-40B4-BE49-F238E27FC236}">
                  <a16:creationId xmlns:a16="http://schemas.microsoft.com/office/drawing/2014/main" xmlns="" id="{8E06B4C9-AB18-804E-FA86-53D72F23A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2476" y="6122991"/>
              <a:ext cx="1494973" cy="339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1" i="1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Mutation BRCA1/2 </a:t>
              </a:r>
              <a:r>
                <a:rPr kumimoji="0" lang="en-US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/>
              </a:r>
              <a:br>
                <a:rPr kumimoji="0" lang="en-US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</a:br>
              <a:r>
                <a:rPr kumimoji="0" lang="en-US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(n = 43)</a:t>
              </a:r>
              <a:endParaRPr kumimoji="0" lang="en-US" altLang="en-US" sz="800" b="1" i="1" u="none" strike="noStrike" kern="0" cap="none" spc="0" normalizeH="0" baseline="0" noProof="0" dirty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73" name="Rectangle 58">
              <a:extLst>
                <a:ext uri="{FF2B5EF4-FFF2-40B4-BE49-F238E27FC236}">
                  <a16:creationId xmlns:a16="http://schemas.microsoft.com/office/drawing/2014/main" xmlns="" id="{157DFCD0-9828-382E-FEA6-27BFBB52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3747" y="6122991"/>
              <a:ext cx="925897" cy="508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1" i="1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BRCA1/2 </a:t>
              </a:r>
              <a:r>
                <a:rPr kumimoji="0" lang="en-US" altLang="en-US" sz="800" b="1" i="1" u="none" strike="noStrike" kern="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sauvage</a:t>
              </a:r>
              <a:r>
                <a:rPr kumimoji="0" lang="en-US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 </a:t>
              </a:r>
              <a:br>
                <a:rPr kumimoji="0" lang="en-US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</a:br>
              <a:r>
                <a:rPr kumimoji="0" lang="en-US" altLang="en-US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(n = 273)</a:t>
              </a:r>
            </a:p>
          </p:txBody>
        </p:sp>
        <p:sp>
          <p:nvSpPr>
            <p:cNvPr id="74" name="Line 79">
              <a:extLst>
                <a:ext uri="{FF2B5EF4-FFF2-40B4-BE49-F238E27FC236}">
                  <a16:creationId xmlns:a16="http://schemas.microsoft.com/office/drawing/2014/main" xmlns="" id="{0C392C87-B40A-E2A9-51AC-8AC5E59A8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2619379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75" name="Line 80">
              <a:extLst>
                <a:ext uri="{FF2B5EF4-FFF2-40B4-BE49-F238E27FC236}">
                  <a16:creationId xmlns:a16="http://schemas.microsoft.com/office/drawing/2014/main" xmlns="" id="{F0A52883-BB11-3F67-2B3B-E4BD54DB3B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2990854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76" name="Line 81">
              <a:extLst>
                <a:ext uri="{FF2B5EF4-FFF2-40B4-BE49-F238E27FC236}">
                  <a16:creationId xmlns:a16="http://schemas.microsoft.com/office/drawing/2014/main" xmlns="" id="{81275C1E-629A-FB12-8C62-548695E4CC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3371854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77" name="Line 82">
              <a:extLst>
                <a:ext uri="{FF2B5EF4-FFF2-40B4-BE49-F238E27FC236}">
                  <a16:creationId xmlns:a16="http://schemas.microsoft.com/office/drawing/2014/main" xmlns="" id="{CA02C380-723D-6ACC-B65C-25AE5D0594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3754442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78" name="Line 83">
              <a:extLst>
                <a:ext uri="{FF2B5EF4-FFF2-40B4-BE49-F238E27FC236}">
                  <a16:creationId xmlns:a16="http://schemas.microsoft.com/office/drawing/2014/main" xmlns="" id="{E993849F-6CF8-4F91-2FCC-4E0D5B323A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4133854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79" name="Line 84">
              <a:extLst>
                <a:ext uri="{FF2B5EF4-FFF2-40B4-BE49-F238E27FC236}">
                  <a16:creationId xmlns:a16="http://schemas.microsoft.com/office/drawing/2014/main" xmlns="" id="{FBD18747-217D-B352-DB27-6F0BBAAFE5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4521204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80" name="Line 85">
              <a:extLst>
                <a:ext uri="{FF2B5EF4-FFF2-40B4-BE49-F238E27FC236}">
                  <a16:creationId xmlns:a16="http://schemas.microsoft.com/office/drawing/2014/main" xmlns="" id="{2E1D3383-CF9E-F2C4-B0C1-A50E37D7F6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4902204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81" name="Line 86">
              <a:extLst>
                <a:ext uri="{FF2B5EF4-FFF2-40B4-BE49-F238E27FC236}">
                  <a16:creationId xmlns:a16="http://schemas.microsoft.com/office/drawing/2014/main" xmlns="" id="{33DFF18A-DE5A-1E26-E4E6-F7321888B0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5273679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82" name="Line 87">
              <a:extLst>
                <a:ext uri="{FF2B5EF4-FFF2-40B4-BE49-F238E27FC236}">
                  <a16:creationId xmlns:a16="http://schemas.microsoft.com/office/drawing/2014/main" xmlns="" id="{84456965-EDB2-BE0D-AC2A-577BD24EE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5654679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83" name="Line 88">
              <a:extLst>
                <a:ext uri="{FF2B5EF4-FFF2-40B4-BE49-F238E27FC236}">
                  <a16:creationId xmlns:a16="http://schemas.microsoft.com/office/drawing/2014/main" xmlns="" id="{854CBBDE-8F2B-EEBF-BDFC-7DDA4334F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8088" y="6051554"/>
              <a:ext cx="63500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84" name="Line 89">
              <a:extLst>
                <a:ext uri="{FF2B5EF4-FFF2-40B4-BE49-F238E27FC236}">
                  <a16:creationId xmlns:a16="http://schemas.microsoft.com/office/drawing/2014/main" xmlns="" id="{48765106-E8C0-2460-D76A-373BE2BD67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66825" y="6053142"/>
              <a:ext cx="7558088" cy="0"/>
            </a:xfrm>
            <a:prstGeom prst="line">
              <a:avLst/>
            </a:prstGeom>
            <a:noFill/>
            <a:ln w="28575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9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85" name="TextBox 77">
              <a:extLst>
                <a:ext uri="{FF2B5EF4-FFF2-40B4-BE49-F238E27FC236}">
                  <a16:creationId xmlns:a16="http://schemas.microsoft.com/office/drawing/2014/main" xmlns="" id="{1F0DDB23-F017-5501-BC3E-22B07D82F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7819" y="4584705"/>
              <a:ext cx="7397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1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31.4%</a:t>
              </a:r>
            </a:p>
          </p:txBody>
        </p:sp>
        <p:sp>
          <p:nvSpPr>
            <p:cNvPr id="86" name="TextBox 78">
              <a:extLst>
                <a:ext uri="{FF2B5EF4-FFF2-40B4-BE49-F238E27FC236}">
                  <a16:creationId xmlns:a16="http://schemas.microsoft.com/office/drawing/2014/main" xmlns="" id="{3ED424B3-CAC7-88B1-1E93-9FD8FA76D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54314" y="4378330"/>
              <a:ext cx="7397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35.6%</a:t>
              </a:r>
            </a:p>
          </p:txBody>
        </p:sp>
        <p:sp>
          <p:nvSpPr>
            <p:cNvPr id="87" name="TextBox 79">
              <a:extLst>
                <a:ext uri="{FF2B5EF4-FFF2-40B4-BE49-F238E27FC236}">
                  <a16:creationId xmlns:a16="http://schemas.microsoft.com/office/drawing/2014/main" xmlns="" id="{282232D4-1346-D4A0-F8B5-D78737995A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2493" y="4919855"/>
              <a:ext cx="7397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22.8%</a:t>
              </a:r>
            </a:p>
          </p:txBody>
        </p:sp>
        <p:sp>
          <p:nvSpPr>
            <p:cNvPr id="88" name="TextBox 80">
              <a:extLst>
                <a:ext uri="{FF2B5EF4-FFF2-40B4-BE49-F238E27FC236}">
                  <a16:creationId xmlns:a16="http://schemas.microsoft.com/office/drawing/2014/main" xmlns="" id="{D7ED1593-BC1E-8FDA-60AA-F00B644EA5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3989" y="4820584"/>
              <a:ext cx="7397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25.6%</a:t>
              </a:r>
            </a:p>
          </p:txBody>
        </p:sp>
        <p:sp>
          <p:nvSpPr>
            <p:cNvPr id="89" name="TextBox 81">
              <a:extLst>
                <a:ext uri="{FF2B5EF4-FFF2-40B4-BE49-F238E27FC236}">
                  <a16:creationId xmlns:a16="http://schemas.microsoft.com/office/drawing/2014/main" xmlns="" id="{37EDCD90-EA99-466E-54CC-4584F27952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6250" y="4081468"/>
              <a:ext cx="9429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0" i="1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P </a:t>
              </a:r>
              <a:r>
                <a:rPr kumimoji="0" lang="en-US" altLang="en-US" sz="7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= .44</a:t>
              </a:r>
            </a:p>
          </p:txBody>
        </p:sp>
        <p:sp>
          <p:nvSpPr>
            <p:cNvPr id="90" name="TextBox 82">
              <a:extLst>
                <a:ext uri="{FF2B5EF4-FFF2-40B4-BE49-F238E27FC236}">
                  <a16:creationId xmlns:a16="http://schemas.microsoft.com/office/drawing/2014/main" xmlns="" id="{F3E0BB5E-984C-1EEC-4417-CBB56C7DD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0655" y="4571537"/>
              <a:ext cx="9429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0" i="1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P </a:t>
              </a:r>
              <a:r>
                <a:rPr kumimoji="0" lang="en-US" altLang="en-US" sz="7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= .73</a:t>
              </a:r>
            </a:p>
          </p:txBody>
        </p:sp>
        <p:sp>
          <p:nvSpPr>
            <p:cNvPr id="91" name="TextBox 83">
              <a:extLst>
                <a:ext uri="{FF2B5EF4-FFF2-40B4-BE49-F238E27FC236}">
                  <a16:creationId xmlns:a16="http://schemas.microsoft.com/office/drawing/2014/main" xmlns="" id="{6D85B8C3-F4D7-BABB-5A76-D7CC4DE76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8936" y="3246443"/>
              <a:ext cx="7397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68.0%</a:t>
              </a:r>
            </a:p>
          </p:txBody>
        </p:sp>
        <p:sp>
          <p:nvSpPr>
            <p:cNvPr id="92" name="TextBox 84">
              <a:extLst>
                <a:ext uri="{FF2B5EF4-FFF2-40B4-BE49-F238E27FC236}">
                  <a16:creationId xmlns:a16="http://schemas.microsoft.com/office/drawing/2014/main" xmlns="" id="{CF198034-F01A-7A03-2BCB-1452272216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9463" y="4528520"/>
              <a:ext cx="7397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1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33.3%</a:t>
              </a:r>
            </a:p>
          </p:txBody>
        </p:sp>
        <p:sp>
          <p:nvSpPr>
            <p:cNvPr id="93" name="TextBox 85">
              <a:extLst>
                <a:ext uri="{FF2B5EF4-FFF2-40B4-BE49-F238E27FC236}">
                  <a16:creationId xmlns:a16="http://schemas.microsoft.com/office/drawing/2014/main" xmlns="" id="{17A20910-50C8-8280-8AA9-25154C6650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5774" y="2989268"/>
              <a:ext cx="941388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0" i="1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P </a:t>
              </a:r>
              <a:r>
                <a:rPr kumimoji="0" lang="en-US" altLang="en-US" sz="7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= .03</a:t>
              </a:r>
            </a:p>
          </p:txBody>
        </p:sp>
        <p:sp>
          <p:nvSpPr>
            <p:cNvPr id="94" name="TextBox 86">
              <a:extLst>
                <a:ext uri="{FF2B5EF4-FFF2-40B4-BE49-F238E27FC236}">
                  <a16:creationId xmlns:a16="http://schemas.microsoft.com/office/drawing/2014/main" xmlns="" id="{5F0A292E-9FDF-5829-7C9D-ADE868FEA3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8050" y="4768853"/>
              <a:ext cx="7397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1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28.1%</a:t>
              </a:r>
            </a:p>
          </p:txBody>
        </p:sp>
        <p:sp>
          <p:nvSpPr>
            <p:cNvPr id="95" name="TextBox 87">
              <a:extLst>
                <a:ext uri="{FF2B5EF4-FFF2-40B4-BE49-F238E27FC236}">
                  <a16:creationId xmlns:a16="http://schemas.microsoft.com/office/drawing/2014/main" xmlns="" id="{AE700BE8-AEDE-3423-C117-5E13808FD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34300" y="4398969"/>
              <a:ext cx="739776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1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36.6%</a:t>
              </a:r>
            </a:p>
          </p:txBody>
        </p:sp>
        <p:sp>
          <p:nvSpPr>
            <p:cNvPr id="96" name="TextBox 88">
              <a:extLst>
                <a:ext uri="{FF2B5EF4-FFF2-40B4-BE49-F238E27FC236}">
                  <a16:creationId xmlns:a16="http://schemas.microsoft.com/office/drawing/2014/main" xmlns="" id="{62C27B65-DCD5-6E02-9155-D1A63D7F2B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5851" y="4156080"/>
              <a:ext cx="941388" cy="289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700" b="0" i="1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P </a:t>
              </a:r>
              <a:r>
                <a:rPr kumimoji="0" lang="en-US" altLang="en-US" sz="7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= .16</a:t>
              </a:r>
            </a:p>
          </p:txBody>
        </p:sp>
        <p:sp>
          <p:nvSpPr>
            <p:cNvPr id="97" name="TextBox 89">
              <a:extLst>
                <a:ext uri="{FF2B5EF4-FFF2-40B4-BE49-F238E27FC236}">
                  <a16:creationId xmlns:a16="http://schemas.microsoft.com/office/drawing/2014/main" xmlns="" id="{B3A13DFE-38CA-F91C-0E48-A827ABC77B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6800" y="2517779"/>
              <a:ext cx="1606550" cy="706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Carboplatine</a:t>
              </a:r>
              <a:r>
                <a:rPr kumimoji="0" lang="en-US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/>
              </a:r>
              <a:br>
                <a:rPr kumimoji="0" lang="en-US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</a:br>
              <a:r>
                <a:rPr kumimoji="0" lang="en-US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Docetaxel</a:t>
              </a:r>
              <a:br>
                <a:rPr kumimoji="0" lang="en-US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</a:br>
              <a:r>
                <a:rPr kumimoji="0" lang="en-US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rPr>
                <a:t>Crossover</a:t>
              </a:r>
            </a:p>
          </p:txBody>
        </p:sp>
        <p:sp>
          <p:nvSpPr>
            <p:cNvPr id="98" name="Rectangle 90">
              <a:extLst>
                <a:ext uri="{FF2B5EF4-FFF2-40B4-BE49-F238E27FC236}">
                  <a16:creationId xmlns:a16="http://schemas.microsoft.com/office/drawing/2014/main" xmlns="" id="{0861F49A-BB1E-E346-6560-58BBA6EEE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863" y="3007672"/>
              <a:ext cx="146050" cy="146050"/>
            </a:xfrm>
            <a:prstGeom prst="rect">
              <a:avLst/>
            </a:prstGeom>
            <a:solidFill>
              <a:srgbClr val="565458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altLang="en-US" sz="900" b="1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xmlns="" id="{D5EC22E7-1D0C-E5A5-D821-EA8F45243AD9}"/>
                </a:ext>
              </a:extLst>
            </p:cNvPr>
            <p:cNvSpPr/>
            <p:nvPr/>
          </p:nvSpPr>
          <p:spPr bwMode="auto">
            <a:xfrm>
              <a:off x="3471863" y="2808810"/>
              <a:ext cx="146050" cy="146050"/>
            </a:xfrm>
            <a:prstGeom prst="rect">
              <a:avLst/>
            </a:prstGeom>
            <a:solidFill>
              <a:srgbClr val="FF7F4D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charset="0"/>
                <a:buChar char="•"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xmlns="" id="{3778498F-191D-8E15-4786-DCBA30D30C7F}"/>
                </a:ext>
              </a:extLst>
            </p:cNvPr>
            <p:cNvSpPr/>
            <p:nvPr/>
          </p:nvSpPr>
          <p:spPr bwMode="auto">
            <a:xfrm>
              <a:off x="3471863" y="2627317"/>
              <a:ext cx="146050" cy="146050"/>
            </a:xfrm>
            <a:prstGeom prst="rect">
              <a:avLst/>
            </a:prstGeom>
            <a:solidFill>
              <a:srgbClr val="00508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ct val="35000"/>
                </a:spcBef>
                <a:spcAft>
                  <a:spcPct val="25000"/>
                </a:spcAft>
                <a:buClr>
                  <a:srgbClr val="8B3D9A"/>
                </a:buClr>
                <a:buSzTx/>
                <a:buFont typeface="Arial" charset="0"/>
                <a:buChar char="•"/>
                <a:tabLst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</p:grpSp>
      <p:sp>
        <p:nvSpPr>
          <p:cNvPr id="101" name="Rectangle à coins arrondis 10">
            <a:extLst>
              <a:ext uri="{FF2B5EF4-FFF2-40B4-BE49-F238E27FC236}">
                <a16:creationId xmlns:a16="http://schemas.microsoft.com/office/drawing/2014/main" xmlns="" id="{35FD1742-C6CF-1772-6A1C-984A9DA7D016}"/>
              </a:ext>
            </a:extLst>
          </p:cNvPr>
          <p:cNvSpPr/>
          <p:nvPr/>
        </p:nvSpPr>
        <p:spPr>
          <a:xfrm>
            <a:off x="1089929" y="2596471"/>
            <a:ext cx="5358428" cy="3410411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2" name="Groupe 101">
            <a:extLst>
              <a:ext uri="{FF2B5EF4-FFF2-40B4-BE49-F238E27FC236}">
                <a16:creationId xmlns:a16="http://schemas.microsoft.com/office/drawing/2014/main" xmlns="" id="{C2F89F77-2B3B-43E1-A933-5C99DB1E06C7}"/>
              </a:ext>
            </a:extLst>
          </p:cNvPr>
          <p:cNvGrpSpPr/>
          <p:nvPr/>
        </p:nvGrpSpPr>
        <p:grpSpPr>
          <a:xfrm>
            <a:off x="7005504" y="2609261"/>
            <a:ext cx="4673104" cy="2796627"/>
            <a:chOff x="809101" y="1555101"/>
            <a:chExt cx="7915309" cy="4099038"/>
          </a:xfrm>
        </p:grpSpPr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xmlns="" id="{CD16874E-51E5-B0A0-9D75-2B4FAD1F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013" y="1674813"/>
              <a:ext cx="6597650" cy="3270250"/>
            </a:xfrm>
            <a:custGeom>
              <a:avLst/>
              <a:gdLst>
                <a:gd name="T0" fmla="*/ 6585124 w 6598310"/>
                <a:gd name="T1" fmla="*/ 3277020 h 3269894"/>
                <a:gd name="T2" fmla="*/ 4949792 w 6598310"/>
                <a:gd name="T3" fmla="*/ 3247694 h 3269894"/>
                <a:gd name="T4" fmla="*/ 4913290 w 6598310"/>
                <a:gd name="T5" fmla="*/ 3240364 h 3269894"/>
                <a:gd name="T6" fmla="*/ 4796482 w 6598310"/>
                <a:gd name="T7" fmla="*/ 3233034 h 3269894"/>
                <a:gd name="T8" fmla="*/ 4679674 w 6598310"/>
                <a:gd name="T9" fmla="*/ 3181716 h 3269894"/>
                <a:gd name="T10" fmla="*/ 4241638 w 6598310"/>
                <a:gd name="T11" fmla="*/ 3174382 h 3269894"/>
                <a:gd name="T12" fmla="*/ 4139429 w 6598310"/>
                <a:gd name="T13" fmla="*/ 3145060 h 3269894"/>
                <a:gd name="T14" fmla="*/ 4051823 w 6598310"/>
                <a:gd name="T15" fmla="*/ 3152392 h 3269894"/>
                <a:gd name="T16" fmla="*/ 4029921 w 6598310"/>
                <a:gd name="T17" fmla="*/ 3137726 h 3269894"/>
                <a:gd name="T18" fmla="*/ 3949615 w 6598310"/>
                <a:gd name="T19" fmla="*/ 3123068 h 3269894"/>
                <a:gd name="T20" fmla="*/ 3913109 w 6598310"/>
                <a:gd name="T21" fmla="*/ 3071748 h 3269894"/>
                <a:gd name="T22" fmla="*/ 3701393 w 6598310"/>
                <a:gd name="T23" fmla="*/ 3071748 h 3269894"/>
                <a:gd name="T24" fmla="*/ 3650291 w 6598310"/>
                <a:gd name="T25" fmla="*/ 3035092 h 3269894"/>
                <a:gd name="T26" fmla="*/ 3321763 w 6598310"/>
                <a:gd name="T27" fmla="*/ 2998436 h 3269894"/>
                <a:gd name="T28" fmla="*/ 3204953 w 6598310"/>
                <a:gd name="T29" fmla="*/ 2983774 h 3269894"/>
                <a:gd name="T30" fmla="*/ 3139251 w 6598310"/>
                <a:gd name="T31" fmla="*/ 2917792 h 3269894"/>
                <a:gd name="T32" fmla="*/ 3139251 w 6598310"/>
                <a:gd name="T33" fmla="*/ 2917792 h 3269894"/>
                <a:gd name="T34" fmla="*/ 3058945 w 6598310"/>
                <a:gd name="T35" fmla="*/ 2873808 h 3269894"/>
                <a:gd name="T36" fmla="*/ 2920233 w 6598310"/>
                <a:gd name="T37" fmla="*/ 2873808 h 3269894"/>
                <a:gd name="T38" fmla="*/ 2766921 w 6598310"/>
                <a:gd name="T39" fmla="*/ 2771170 h 3269894"/>
                <a:gd name="T40" fmla="*/ 2701215 w 6598310"/>
                <a:gd name="T41" fmla="*/ 2683202 h 3269894"/>
                <a:gd name="T42" fmla="*/ 2591707 w 6598310"/>
                <a:gd name="T43" fmla="*/ 2580564 h 3269894"/>
                <a:gd name="T44" fmla="*/ 2511401 w 6598310"/>
                <a:gd name="T45" fmla="*/ 2543910 h 3269894"/>
                <a:gd name="T46" fmla="*/ 2445693 w 6598310"/>
                <a:gd name="T47" fmla="*/ 2499922 h 3269894"/>
                <a:gd name="T48" fmla="*/ 2365385 w 6598310"/>
                <a:gd name="T49" fmla="*/ 2477926 h 3269894"/>
                <a:gd name="T50" fmla="*/ 2285079 w 6598310"/>
                <a:gd name="T51" fmla="*/ 2404616 h 3269894"/>
                <a:gd name="T52" fmla="*/ 2197475 w 6598310"/>
                <a:gd name="T53" fmla="*/ 2382619 h 3269894"/>
                <a:gd name="T54" fmla="*/ 2175569 w 6598310"/>
                <a:gd name="T55" fmla="*/ 2338632 h 3269894"/>
                <a:gd name="T56" fmla="*/ 2109873 w 6598310"/>
                <a:gd name="T57" fmla="*/ 2323974 h 3269894"/>
                <a:gd name="T58" fmla="*/ 2080670 w 6598310"/>
                <a:gd name="T59" fmla="*/ 2272651 h 3269894"/>
                <a:gd name="T60" fmla="*/ 1963852 w 6598310"/>
                <a:gd name="T61" fmla="*/ 2228666 h 3269894"/>
                <a:gd name="T62" fmla="*/ 1854342 w 6598310"/>
                <a:gd name="T63" fmla="*/ 2177352 h 3269894"/>
                <a:gd name="T64" fmla="*/ 1795941 w 6598310"/>
                <a:gd name="T65" fmla="*/ 2133363 h 3269894"/>
                <a:gd name="T66" fmla="*/ 1715634 w 6598310"/>
                <a:gd name="T67" fmla="*/ 2118698 h 3269894"/>
                <a:gd name="T68" fmla="*/ 1679137 w 6598310"/>
                <a:gd name="T69" fmla="*/ 2067386 h 3269894"/>
                <a:gd name="T70" fmla="*/ 1635326 w 6598310"/>
                <a:gd name="T71" fmla="*/ 2016060 h 3269894"/>
                <a:gd name="T72" fmla="*/ 1547723 w 6598310"/>
                <a:gd name="T73" fmla="*/ 1957418 h 3269894"/>
                <a:gd name="T74" fmla="*/ 1452817 w 6598310"/>
                <a:gd name="T75" fmla="*/ 1891438 h 3269894"/>
                <a:gd name="T76" fmla="*/ 1423612 w 6598310"/>
                <a:gd name="T77" fmla="*/ 1803459 h 3269894"/>
                <a:gd name="T78" fmla="*/ 1189997 w 6598310"/>
                <a:gd name="T79" fmla="*/ 1759469 h 3269894"/>
                <a:gd name="T80" fmla="*/ 1087786 w 6598310"/>
                <a:gd name="T81" fmla="*/ 1649504 h 3269894"/>
                <a:gd name="T82" fmla="*/ 1014774 w 6598310"/>
                <a:gd name="T83" fmla="*/ 1627514 h 3269894"/>
                <a:gd name="T84" fmla="*/ 985573 w 6598310"/>
                <a:gd name="T85" fmla="*/ 1539538 h 3269894"/>
                <a:gd name="T86" fmla="*/ 912580 w 6598310"/>
                <a:gd name="T87" fmla="*/ 1524881 h 3269894"/>
                <a:gd name="T88" fmla="*/ 876065 w 6598310"/>
                <a:gd name="T89" fmla="*/ 1429572 h 3269894"/>
                <a:gd name="T90" fmla="*/ 839568 w 6598310"/>
                <a:gd name="T91" fmla="*/ 1378257 h 3269894"/>
                <a:gd name="T92" fmla="*/ 817662 w 6598310"/>
                <a:gd name="T93" fmla="*/ 1202312 h 3269894"/>
                <a:gd name="T94" fmla="*/ 759260 w 6598310"/>
                <a:gd name="T95" fmla="*/ 1077674 h 3269894"/>
                <a:gd name="T96" fmla="*/ 737355 w 6598310"/>
                <a:gd name="T97" fmla="*/ 989711 h 3269894"/>
                <a:gd name="T98" fmla="*/ 708154 w 6598310"/>
                <a:gd name="T99" fmla="*/ 843088 h 3269894"/>
                <a:gd name="T100" fmla="*/ 657049 w 6598310"/>
                <a:gd name="T101" fmla="*/ 593831 h 3269894"/>
                <a:gd name="T102" fmla="*/ 627847 w 6598310"/>
                <a:gd name="T103" fmla="*/ 432536 h 3269894"/>
                <a:gd name="T104" fmla="*/ 591351 w 6598310"/>
                <a:gd name="T105" fmla="*/ 373895 h 3269894"/>
                <a:gd name="T106" fmla="*/ 584050 w 6598310"/>
                <a:gd name="T107" fmla="*/ 315233 h 3269894"/>
                <a:gd name="T108" fmla="*/ 416126 w 6598310"/>
                <a:gd name="T109" fmla="*/ 241921 h 3269894"/>
                <a:gd name="T110" fmla="*/ 416126 w 6598310"/>
                <a:gd name="T111" fmla="*/ 227271 h 3269894"/>
                <a:gd name="T112" fmla="*/ 335820 w 6598310"/>
                <a:gd name="T113" fmla="*/ 190615 h 3269894"/>
                <a:gd name="T114" fmla="*/ 292028 w 6598310"/>
                <a:gd name="T115" fmla="*/ 139288 h 3269894"/>
                <a:gd name="T116" fmla="*/ 167909 w 6598310"/>
                <a:gd name="T117" fmla="*/ 14670 h 3269894"/>
                <a:gd name="T118" fmla="*/ 0 w 6598310"/>
                <a:gd name="T119" fmla="*/ 0 h 326989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598310"/>
                <a:gd name="T181" fmla="*/ 0 h 3269894"/>
                <a:gd name="T182" fmla="*/ 6598310 w 6598310"/>
                <a:gd name="T183" fmla="*/ 3269894 h 326989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598310" h="3269894">
                  <a:moveTo>
                    <a:pt x="6598310" y="3269894"/>
                  </a:moveTo>
                  <a:lnTo>
                    <a:pt x="4959705" y="3240633"/>
                  </a:lnTo>
                  <a:lnTo>
                    <a:pt x="4923129" y="3233318"/>
                  </a:lnTo>
                  <a:lnTo>
                    <a:pt x="4806086" y="3226003"/>
                  </a:lnTo>
                  <a:lnTo>
                    <a:pt x="4689043" y="3174796"/>
                  </a:lnTo>
                  <a:lnTo>
                    <a:pt x="4250131" y="3167481"/>
                  </a:lnTo>
                  <a:lnTo>
                    <a:pt x="4147718" y="3138220"/>
                  </a:lnTo>
                  <a:lnTo>
                    <a:pt x="4059936" y="3145536"/>
                  </a:lnTo>
                  <a:lnTo>
                    <a:pt x="4037990" y="3130905"/>
                  </a:lnTo>
                  <a:lnTo>
                    <a:pt x="3957523" y="3116275"/>
                  </a:lnTo>
                  <a:lnTo>
                    <a:pt x="3920947" y="3065068"/>
                  </a:lnTo>
                  <a:lnTo>
                    <a:pt x="3708806" y="3065068"/>
                  </a:lnTo>
                  <a:lnTo>
                    <a:pt x="3657600" y="3028492"/>
                  </a:lnTo>
                  <a:lnTo>
                    <a:pt x="3328416" y="2991916"/>
                  </a:lnTo>
                  <a:lnTo>
                    <a:pt x="3211372" y="2977286"/>
                  </a:lnTo>
                  <a:lnTo>
                    <a:pt x="3145536" y="2911449"/>
                  </a:lnTo>
                  <a:lnTo>
                    <a:pt x="3065068" y="2867558"/>
                  </a:lnTo>
                  <a:lnTo>
                    <a:pt x="2926080" y="2867558"/>
                  </a:lnTo>
                  <a:lnTo>
                    <a:pt x="2772460" y="2765145"/>
                  </a:lnTo>
                  <a:lnTo>
                    <a:pt x="2706624" y="2677363"/>
                  </a:lnTo>
                  <a:lnTo>
                    <a:pt x="2596896" y="2574950"/>
                  </a:lnTo>
                  <a:lnTo>
                    <a:pt x="2516428" y="2538374"/>
                  </a:lnTo>
                  <a:lnTo>
                    <a:pt x="2450592" y="2494483"/>
                  </a:lnTo>
                  <a:lnTo>
                    <a:pt x="2370124" y="2472537"/>
                  </a:lnTo>
                  <a:lnTo>
                    <a:pt x="2289657" y="2399385"/>
                  </a:lnTo>
                  <a:lnTo>
                    <a:pt x="2201875" y="2377440"/>
                  </a:lnTo>
                  <a:lnTo>
                    <a:pt x="2179929" y="2333548"/>
                  </a:lnTo>
                  <a:lnTo>
                    <a:pt x="2114092" y="2318918"/>
                  </a:lnTo>
                  <a:lnTo>
                    <a:pt x="2084832" y="2267712"/>
                  </a:lnTo>
                  <a:lnTo>
                    <a:pt x="1967788" y="2223820"/>
                  </a:lnTo>
                  <a:lnTo>
                    <a:pt x="1858060" y="2172614"/>
                  </a:lnTo>
                  <a:lnTo>
                    <a:pt x="1799539" y="2128723"/>
                  </a:lnTo>
                  <a:lnTo>
                    <a:pt x="1719072" y="2114092"/>
                  </a:lnTo>
                  <a:lnTo>
                    <a:pt x="1682496" y="2062886"/>
                  </a:lnTo>
                  <a:lnTo>
                    <a:pt x="1638604" y="2011680"/>
                  </a:lnTo>
                  <a:lnTo>
                    <a:pt x="1550822" y="1953158"/>
                  </a:lnTo>
                  <a:lnTo>
                    <a:pt x="1455724" y="1887321"/>
                  </a:lnTo>
                  <a:lnTo>
                    <a:pt x="1426464" y="1799539"/>
                  </a:lnTo>
                  <a:lnTo>
                    <a:pt x="1192377" y="1755648"/>
                  </a:lnTo>
                  <a:lnTo>
                    <a:pt x="1089964" y="1645920"/>
                  </a:lnTo>
                  <a:lnTo>
                    <a:pt x="1016812" y="1623974"/>
                  </a:lnTo>
                  <a:lnTo>
                    <a:pt x="987552" y="1536192"/>
                  </a:lnTo>
                  <a:lnTo>
                    <a:pt x="914400" y="1521561"/>
                  </a:lnTo>
                  <a:lnTo>
                    <a:pt x="877824" y="1426464"/>
                  </a:lnTo>
                  <a:lnTo>
                    <a:pt x="841248" y="1375257"/>
                  </a:lnTo>
                  <a:lnTo>
                    <a:pt x="819302" y="1199692"/>
                  </a:lnTo>
                  <a:lnTo>
                    <a:pt x="760780" y="1075334"/>
                  </a:lnTo>
                  <a:lnTo>
                    <a:pt x="738835" y="987552"/>
                  </a:lnTo>
                  <a:lnTo>
                    <a:pt x="709574" y="841248"/>
                  </a:lnTo>
                  <a:lnTo>
                    <a:pt x="658368" y="592531"/>
                  </a:lnTo>
                  <a:lnTo>
                    <a:pt x="629107" y="431596"/>
                  </a:lnTo>
                  <a:lnTo>
                    <a:pt x="592531" y="373075"/>
                  </a:lnTo>
                  <a:lnTo>
                    <a:pt x="585216" y="314553"/>
                  </a:lnTo>
                  <a:lnTo>
                    <a:pt x="416966" y="241401"/>
                  </a:lnTo>
                  <a:lnTo>
                    <a:pt x="416966" y="226771"/>
                  </a:lnTo>
                  <a:lnTo>
                    <a:pt x="336499" y="190195"/>
                  </a:lnTo>
                  <a:lnTo>
                    <a:pt x="292608" y="138988"/>
                  </a:lnTo>
                  <a:lnTo>
                    <a:pt x="168249" y="14630"/>
                  </a:lnTo>
                  <a:lnTo>
                    <a:pt x="0" y="0"/>
                  </a:lnTo>
                </a:path>
              </a:pathLst>
            </a:custGeom>
            <a:noFill/>
            <a:ln w="28575" cap="flat" cmpd="sng" algn="ctr">
              <a:solidFill>
                <a:srgbClr val="005086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000" b="0" i="0" u="none" strike="noStrike" kern="0" cap="none" spc="0" normalizeH="0" baseline="0" noProof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cxnSp>
          <p:nvCxnSpPr>
            <p:cNvPr id="104" name="Straight Connector 2">
              <a:extLst>
                <a:ext uri="{FF2B5EF4-FFF2-40B4-BE49-F238E27FC236}">
                  <a16:creationId xmlns:a16="http://schemas.microsoft.com/office/drawing/2014/main" xmlns="" id="{5517FCEF-6231-E5A0-B376-D21223DDA7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9725" y="5064125"/>
              <a:ext cx="6592888" cy="0"/>
            </a:xfrm>
            <a:prstGeom prst="line">
              <a:avLst/>
            </a:prstGeom>
            <a:noFill/>
            <a:ln w="28575" algn="ctr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4">
              <a:extLst>
                <a:ext uri="{FF2B5EF4-FFF2-40B4-BE49-F238E27FC236}">
                  <a16:creationId xmlns:a16="http://schemas.microsoft.com/office/drawing/2014/main" xmlns="" id="{CAEE14EF-EC07-F9AD-1357-F741494662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19250" y="1679575"/>
              <a:ext cx="0" cy="3384550"/>
            </a:xfrm>
            <a:prstGeom prst="line">
              <a:avLst/>
            </a:prstGeom>
            <a:noFill/>
            <a:ln w="28575" algn="ctr">
              <a:solidFill>
                <a:srgbClr val="00003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6">
              <a:extLst>
                <a:ext uri="{FF2B5EF4-FFF2-40B4-BE49-F238E27FC236}">
                  <a16:creationId xmlns:a16="http://schemas.microsoft.com/office/drawing/2014/main" xmlns="" id="{CF173D91-C78D-EBD2-5409-011CA57DD7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66863" y="1671638"/>
              <a:ext cx="63500" cy="0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13">
              <a:extLst>
                <a:ext uri="{FF2B5EF4-FFF2-40B4-BE49-F238E27FC236}">
                  <a16:creationId xmlns:a16="http://schemas.microsoft.com/office/drawing/2014/main" xmlns="" id="{16AC0C5C-0B3B-A663-AAF0-F97CBAF954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66863" y="2349500"/>
              <a:ext cx="63500" cy="0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15">
              <a:extLst>
                <a:ext uri="{FF2B5EF4-FFF2-40B4-BE49-F238E27FC236}">
                  <a16:creationId xmlns:a16="http://schemas.microsoft.com/office/drawing/2014/main" xmlns="" id="{E3AE9658-3770-D3AF-A6C1-B0D87DAC79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66863" y="3028950"/>
              <a:ext cx="63500" cy="0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17">
              <a:extLst>
                <a:ext uri="{FF2B5EF4-FFF2-40B4-BE49-F238E27FC236}">
                  <a16:creationId xmlns:a16="http://schemas.microsoft.com/office/drawing/2014/main" xmlns="" id="{E085732B-3109-988E-4D1C-263230A3E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66863" y="3706813"/>
              <a:ext cx="63500" cy="0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19">
              <a:extLst>
                <a:ext uri="{FF2B5EF4-FFF2-40B4-BE49-F238E27FC236}">
                  <a16:creationId xmlns:a16="http://schemas.microsoft.com/office/drawing/2014/main" xmlns="" id="{6D6F54FE-6F11-6197-20A1-F1061315E3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66863" y="4384675"/>
              <a:ext cx="63500" cy="0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" name="Straight Connector 21">
              <a:extLst>
                <a:ext uri="{FF2B5EF4-FFF2-40B4-BE49-F238E27FC236}">
                  <a16:creationId xmlns:a16="http://schemas.microsoft.com/office/drawing/2014/main" xmlns="" id="{EFC22C49-467B-1708-7C8C-30C936F739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66863" y="5064125"/>
              <a:ext cx="63500" cy="0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" name="Straight Connector 9">
              <a:extLst>
                <a:ext uri="{FF2B5EF4-FFF2-40B4-BE49-F238E27FC236}">
                  <a16:creationId xmlns:a16="http://schemas.microsoft.com/office/drawing/2014/main" xmlns="" id="{C8556673-2FB0-3416-DEA9-330B7FD192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19250" y="5076825"/>
              <a:ext cx="0" cy="65088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Straight Connector 24">
              <a:extLst>
                <a:ext uri="{FF2B5EF4-FFF2-40B4-BE49-F238E27FC236}">
                  <a16:creationId xmlns:a16="http://schemas.microsoft.com/office/drawing/2014/main" xmlns="" id="{B3B2C414-B7F2-8DBD-9016-9AB5E9DFA1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17800" y="5076825"/>
              <a:ext cx="0" cy="65088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25">
              <a:extLst>
                <a:ext uri="{FF2B5EF4-FFF2-40B4-BE49-F238E27FC236}">
                  <a16:creationId xmlns:a16="http://schemas.microsoft.com/office/drawing/2014/main" xmlns="" id="{0C375A1F-86A9-6437-839B-581D5E55DC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14763" y="5076825"/>
              <a:ext cx="0" cy="65088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Straight Connector 26">
              <a:extLst>
                <a:ext uri="{FF2B5EF4-FFF2-40B4-BE49-F238E27FC236}">
                  <a16:creationId xmlns:a16="http://schemas.microsoft.com/office/drawing/2014/main" xmlns="" id="{2F5D1E2E-5A73-1F84-D3A2-B68F4A55CD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911725" y="5076825"/>
              <a:ext cx="0" cy="65088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" name="Straight Connector 27">
              <a:extLst>
                <a:ext uri="{FF2B5EF4-FFF2-40B4-BE49-F238E27FC236}">
                  <a16:creationId xmlns:a16="http://schemas.microsoft.com/office/drawing/2014/main" xmlns="" id="{2AC3DE3B-ABDA-E2BD-812B-4533D0B973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08688" y="5076825"/>
              <a:ext cx="0" cy="65088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28">
              <a:extLst>
                <a:ext uri="{FF2B5EF4-FFF2-40B4-BE49-F238E27FC236}">
                  <a16:creationId xmlns:a16="http://schemas.microsoft.com/office/drawing/2014/main" xmlns="" id="{AFB6C9DE-81DB-E865-47C7-5C1494F586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105650" y="5076825"/>
              <a:ext cx="0" cy="65088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29">
              <a:extLst>
                <a:ext uri="{FF2B5EF4-FFF2-40B4-BE49-F238E27FC236}">
                  <a16:creationId xmlns:a16="http://schemas.microsoft.com/office/drawing/2014/main" xmlns="" id="{625395DD-AED3-31BA-87EB-4935801BF8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202613" y="5076825"/>
              <a:ext cx="0" cy="65088"/>
            </a:xfrm>
            <a:prstGeom prst="line">
              <a:avLst/>
            </a:prstGeom>
            <a:noFill/>
            <a:ln w="28575" algn="ctr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" name="TextBox 10">
              <a:extLst>
                <a:ext uri="{FF2B5EF4-FFF2-40B4-BE49-F238E27FC236}">
                  <a16:creationId xmlns:a16="http://schemas.microsoft.com/office/drawing/2014/main" xmlns="" id="{26024475-CE7C-5A4B-BFA1-5401EE6FFD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9101" y="1555101"/>
              <a:ext cx="810150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100</a:t>
              </a:r>
            </a:p>
          </p:txBody>
        </p:sp>
        <p:sp>
          <p:nvSpPr>
            <p:cNvPr id="122" name="TextBox 32">
              <a:extLst>
                <a:ext uri="{FF2B5EF4-FFF2-40B4-BE49-F238E27FC236}">
                  <a16:creationId xmlns:a16="http://schemas.microsoft.com/office/drawing/2014/main" xmlns="" id="{83F08011-F11A-F688-7192-B70149DF56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8063" y="2165350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80</a:t>
              </a:r>
            </a:p>
          </p:txBody>
        </p:sp>
        <p:sp>
          <p:nvSpPr>
            <p:cNvPr id="124" name="TextBox 34">
              <a:extLst>
                <a:ext uri="{FF2B5EF4-FFF2-40B4-BE49-F238E27FC236}">
                  <a16:creationId xmlns:a16="http://schemas.microsoft.com/office/drawing/2014/main" xmlns="" id="{A57DCF8A-CB57-AD54-552E-B9545381A7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8063" y="2843213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60</a:t>
              </a:r>
            </a:p>
          </p:txBody>
        </p:sp>
        <p:sp>
          <p:nvSpPr>
            <p:cNvPr id="125" name="TextBox 36">
              <a:extLst>
                <a:ext uri="{FF2B5EF4-FFF2-40B4-BE49-F238E27FC236}">
                  <a16:creationId xmlns:a16="http://schemas.microsoft.com/office/drawing/2014/main" xmlns="" id="{E5E3CA6F-5D13-2A4E-586A-4559ABE8AC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8063" y="3522662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40</a:t>
              </a:r>
            </a:p>
          </p:txBody>
        </p:sp>
        <p:sp>
          <p:nvSpPr>
            <p:cNvPr id="126" name="TextBox 38">
              <a:extLst>
                <a:ext uri="{FF2B5EF4-FFF2-40B4-BE49-F238E27FC236}">
                  <a16:creationId xmlns:a16="http://schemas.microsoft.com/office/drawing/2014/main" xmlns="" id="{CA7A8FC7-422B-85BF-8740-7893EC812F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8063" y="4200524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20</a:t>
              </a:r>
            </a:p>
          </p:txBody>
        </p:sp>
        <p:sp>
          <p:nvSpPr>
            <p:cNvPr id="127" name="TextBox 40">
              <a:extLst>
                <a:ext uri="{FF2B5EF4-FFF2-40B4-BE49-F238E27FC236}">
                  <a16:creationId xmlns:a16="http://schemas.microsoft.com/office/drawing/2014/main" xmlns="" id="{5BDF0E73-ECDB-AE89-5FA9-C70622F2D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8063" y="4878388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128" name="TextBox 41">
              <a:extLst>
                <a:ext uri="{FF2B5EF4-FFF2-40B4-BE49-F238E27FC236}">
                  <a16:creationId xmlns:a16="http://schemas.microsoft.com/office/drawing/2014/main" xmlns="" id="{8C4FD297-E1F2-E8E1-DF10-35E76FC83C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-681000" y="3169674"/>
              <a:ext cx="3397251" cy="4170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PFS (%)</a:t>
              </a:r>
            </a:p>
          </p:txBody>
        </p:sp>
        <p:sp>
          <p:nvSpPr>
            <p:cNvPr id="129" name="TextBox 42">
              <a:extLst>
                <a:ext uri="{FF2B5EF4-FFF2-40B4-BE49-F238E27FC236}">
                  <a16:creationId xmlns:a16="http://schemas.microsoft.com/office/drawing/2014/main" xmlns="" id="{6C46DBC9-534B-85CA-35AF-DED868E96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26" y="5064125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130" name="TextBox 43">
              <a:extLst>
                <a:ext uri="{FF2B5EF4-FFF2-40B4-BE49-F238E27FC236}">
                  <a16:creationId xmlns:a16="http://schemas.microsoft.com/office/drawing/2014/main" xmlns="" id="{C5489193-62C5-B81D-57A7-33466B814C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6174" y="5064125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3</a:t>
              </a:r>
            </a:p>
          </p:txBody>
        </p:sp>
        <p:sp>
          <p:nvSpPr>
            <p:cNvPr id="131" name="TextBox 44">
              <a:extLst>
                <a:ext uri="{FF2B5EF4-FFF2-40B4-BE49-F238E27FC236}">
                  <a16:creationId xmlns:a16="http://schemas.microsoft.com/office/drawing/2014/main" xmlns="" id="{E7695521-5E2F-96F8-9C62-8CC9FD8150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3137" y="5064125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6</a:t>
              </a:r>
            </a:p>
          </p:txBody>
        </p:sp>
        <p:sp>
          <p:nvSpPr>
            <p:cNvPr id="132" name="TextBox 45">
              <a:extLst>
                <a:ext uri="{FF2B5EF4-FFF2-40B4-BE49-F238E27FC236}">
                  <a16:creationId xmlns:a16="http://schemas.microsoft.com/office/drawing/2014/main" xmlns="" id="{10F23E60-1632-CE45-2331-10EDDFB46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11688" y="5064125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9</a:t>
              </a:r>
            </a:p>
          </p:txBody>
        </p:sp>
        <p:sp>
          <p:nvSpPr>
            <p:cNvPr id="133" name="TextBox 46">
              <a:extLst>
                <a:ext uri="{FF2B5EF4-FFF2-40B4-BE49-F238E27FC236}">
                  <a16:creationId xmlns:a16="http://schemas.microsoft.com/office/drawing/2014/main" xmlns="" id="{57B30828-9185-C307-F4A8-9C86E3E96F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8649" y="5064125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12</a:t>
              </a:r>
            </a:p>
          </p:txBody>
        </p:sp>
        <p:sp>
          <p:nvSpPr>
            <p:cNvPr id="134" name="TextBox 47">
              <a:extLst>
                <a:ext uri="{FF2B5EF4-FFF2-40B4-BE49-F238E27FC236}">
                  <a16:creationId xmlns:a16="http://schemas.microsoft.com/office/drawing/2014/main" xmlns="" id="{59198F02-4C1A-3119-160D-8F11CC4D3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7199" y="5064125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15</a:t>
              </a:r>
            </a:p>
          </p:txBody>
        </p:sp>
        <p:sp>
          <p:nvSpPr>
            <p:cNvPr id="135" name="TextBox 48">
              <a:extLst>
                <a:ext uri="{FF2B5EF4-FFF2-40B4-BE49-F238E27FC236}">
                  <a16:creationId xmlns:a16="http://schemas.microsoft.com/office/drawing/2014/main" xmlns="" id="{F1F33EBA-B8EF-3564-B3B1-E1F1E61028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04163" y="5064125"/>
              <a:ext cx="611188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18</a:t>
              </a:r>
            </a:p>
          </p:txBody>
        </p:sp>
        <p:sp>
          <p:nvSpPr>
            <p:cNvPr id="136" name="TextBox 50">
              <a:extLst>
                <a:ext uri="{FF2B5EF4-FFF2-40B4-BE49-F238E27FC236}">
                  <a16:creationId xmlns:a16="http://schemas.microsoft.com/office/drawing/2014/main" xmlns="" id="{F9A14236-EFEE-4DE1-5018-6BD0AB7C7C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4012" y="5293251"/>
              <a:ext cx="6586537" cy="36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Mois</a:t>
              </a:r>
              <a:endParaRPr kumimoji="0" lang="en-US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TextBox 51">
              <a:extLst>
                <a:ext uri="{FF2B5EF4-FFF2-40B4-BE49-F238E27FC236}">
                  <a16:creationId xmlns:a16="http://schemas.microsoft.com/office/drawing/2014/main" xmlns="" id="{978F3C28-9431-BE44-B09E-4F9C9186D0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185" y="1789177"/>
              <a:ext cx="4721225" cy="811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600">
                  <a:solidFill>
                    <a:srgbClr val="FEFDDE"/>
                  </a:solidFill>
                  <a:latin typeface="Arial" panose="020B060402020202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>
                  <a:solidFill>
                    <a:srgbClr val="FEFDDE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SSP </a:t>
              </a:r>
              <a:r>
                <a:rPr kumimoji="0" lang="en-US" altLang="en-US" sz="10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médiane</a:t>
              </a:r>
              <a:r>
                <a:rPr kumimoji="0" lang="en-US" alt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 :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Carboplatine</a:t>
              </a:r>
              <a:r>
                <a:rPr kumimoji="0" lang="en-US" alt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5086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 : </a:t>
              </a:r>
              <a:r>
                <a:rPr kumimoji="0" lang="en-US" alt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3.1 </a:t>
              </a:r>
              <a:r>
                <a:rPr kumimoji="0" lang="en-US" altLang="en-US" sz="1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mois</a:t>
              </a:r>
              <a:r>
                <a:rPr kumimoji="0" lang="en-US" alt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 (95% CI: 2.5-4.2)</a:t>
              </a:r>
              <a:br>
                <a:rPr kumimoji="0" lang="en-US" alt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</a:br>
              <a:r>
                <a:rPr kumimoji="0" lang="en-US" altLang="en-US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7F4D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Docetaxel : </a:t>
              </a:r>
              <a:r>
                <a:rPr kumimoji="0" lang="en-US" alt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4.5 </a:t>
              </a:r>
              <a:r>
                <a:rPr kumimoji="0" lang="en-US" altLang="en-US" sz="1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mois</a:t>
              </a:r>
              <a:r>
                <a:rPr kumimoji="0" lang="en-US" alt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Arial" panose="020B0604020202020204" pitchFamily="34" charset="0"/>
                </a:rPr>
                <a:t> (95% CI: 4.1-5.2)</a:t>
              </a:r>
            </a:p>
          </p:txBody>
        </p:sp>
        <p:sp>
          <p:nvSpPr>
            <p:cNvPr id="138" name="Freeform 30">
              <a:extLst>
                <a:ext uri="{FF2B5EF4-FFF2-40B4-BE49-F238E27FC236}">
                  <a16:creationId xmlns:a16="http://schemas.microsoft.com/office/drawing/2014/main" xmlns="" id="{C84D12FF-BFBD-838A-EC39-9B9C06CBDD3A}"/>
                </a:ext>
              </a:extLst>
            </p:cNvPr>
            <p:cNvSpPr/>
            <p:nvPr/>
          </p:nvSpPr>
          <p:spPr bwMode="auto">
            <a:xfrm>
              <a:off x="1652588" y="1682750"/>
              <a:ext cx="6546850" cy="3343275"/>
            </a:xfrm>
            <a:custGeom>
              <a:avLst/>
              <a:gdLst>
                <a:gd name="connsiteX0" fmla="*/ 6547104 w 6547104"/>
                <a:gd name="connsiteY0" fmla="*/ 3343046 h 3343046"/>
                <a:gd name="connsiteX1" fmla="*/ 5735117 w 6547104"/>
                <a:gd name="connsiteY1" fmla="*/ 3343046 h 3343046"/>
                <a:gd name="connsiteX2" fmla="*/ 5705856 w 6547104"/>
                <a:gd name="connsiteY2" fmla="*/ 3313785 h 3343046"/>
                <a:gd name="connsiteX3" fmla="*/ 5252314 w 6547104"/>
                <a:gd name="connsiteY3" fmla="*/ 3284525 h 3343046"/>
                <a:gd name="connsiteX4" fmla="*/ 5208423 w 6547104"/>
                <a:gd name="connsiteY4" fmla="*/ 3240633 h 3343046"/>
                <a:gd name="connsiteX5" fmla="*/ 4732935 w 6547104"/>
                <a:gd name="connsiteY5" fmla="*/ 3240633 h 3343046"/>
                <a:gd name="connsiteX6" fmla="*/ 4652468 w 6547104"/>
                <a:gd name="connsiteY6" fmla="*/ 3211373 h 3343046"/>
                <a:gd name="connsiteX7" fmla="*/ 4615892 w 6547104"/>
                <a:gd name="connsiteY7" fmla="*/ 3160166 h 3343046"/>
                <a:gd name="connsiteX8" fmla="*/ 4528109 w 6547104"/>
                <a:gd name="connsiteY8" fmla="*/ 3160166 h 3343046"/>
                <a:gd name="connsiteX9" fmla="*/ 3825850 w 6547104"/>
                <a:gd name="connsiteY9" fmla="*/ 3145536 h 3343046"/>
                <a:gd name="connsiteX10" fmla="*/ 3686861 w 6547104"/>
                <a:gd name="connsiteY10" fmla="*/ 3116275 h 3343046"/>
                <a:gd name="connsiteX11" fmla="*/ 3577133 w 6547104"/>
                <a:gd name="connsiteY11" fmla="*/ 3108960 h 3343046"/>
                <a:gd name="connsiteX12" fmla="*/ 3496666 w 6547104"/>
                <a:gd name="connsiteY12" fmla="*/ 3065069 h 3343046"/>
                <a:gd name="connsiteX13" fmla="*/ 3372308 w 6547104"/>
                <a:gd name="connsiteY13" fmla="*/ 3057753 h 3343046"/>
                <a:gd name="connsiteX14" fmla="*/ 3262580 w 6547104"/>
                <a:gd name="connsiteY14" fmla="*/ 3043123 h 3343046"/>
                <a:gd name="connsiteX15" fmla="*/ 3189428 w 6547104"/>
                <a:gd name="connsiteY15" fmla="*/ 3013862 h 3343046"/>
                <a:gd name="connsiteX16" fmla="*/ 3028493 w 6547104"/>
                <a:gd name="connsiteY16" fmla="*/ 3006547 h 3343046"/>
                <a:gd name="connsiteX17" fmla="*/ 2867559 w 6547104"/>
                <a:gd name="connsiteY17" fmla="*/ 2926080 h 3343046"/>
                <a:gd name="connsiteX18" fmla="*/ 2845613 w 6547104"/>
                <a:gd name="connsiteY18" fmla="*/ 2852928 h 3343046"/>
                <a:gd name="connsiteX19" fmla="*/ 2655418 w 6547104"/>
                <a:gd name="connsiteY19" fmla="*/ 2852928 h 3343046"/>
                <a:gd name="connsiteX20" fmla="*/ 2633472 w 6547104"/>
                <a:gd name="connsiteY20" fmla="*/ 2779776 h 3343046"/>
                <a:gd name="connsiteX21" fmla="*/ 2589581 w 6547104"/>
                <a:gd name="connsiteY21" fmla="*/ 2779776 h 3343046"/>
                <a:gd name="connsiteX22" fmla="*/ 2509114 w 6547104"/>
                <a:gd name="connsiteY22" fmla="*/ 2626157 h 3343046"/>
                <a:gd name="connsiteX23" fmla="*/ 2421332 w 6547104"/>
                <a:gd name="connsiteY23" fmla="*/ 2443277 h 3343046"/>
                <a:gd name="connsiteX24" fmla="*/ 2362810 w 6547104"/>
                <a:gd name="connsiteY24" fmla="*/ 2384755 h 3343046"/>
                <a:gd name="connsiteX25" fmla="*/ 2253082 w 6547104"/>
                <a:gd name="connsiteY25" fmla="*/ 2209190 h 3343046"/>
                <a:gd name="connsiteX26" fmla="*/ 2216506 w 6547104"/>
                <a:gd name="connsiteY26" fmla="*/ 2209190 h 3343046"/>
                <a:gd name="connsiteX27" fmla="*/ 2187245 w 6547104"/>
                <a:gd name="connsiteY27" fmla="*/ 2150669 h 3343046"/>
                <a:gd name="connsiteX28" fmla="*/ 2121408 w 6547104"/>
                <a:gd name="connsiteY28" fmla="*/ 2150669 h 3343046"/>
                <a:gd name="connsiteX29" fmla="*/ 2070202 w 6547104"/>
                <a:gd name="connsiteY29" fmla="*/ 2114093 h 3343046"/>
                <a:gd name="connsiteX30" fmla="*/ 1982420 w 6547104"/>
                <a:gd name="connsiteY30" fmla="*/ 2099462 h 3343046"/>
                <a:gd name="connsiteX31" fmla="*/ 1931213 w 6547104"/>
                <a:gd name="connsiteY31" fmla="*/ 2055571 h 3343046"/>
                <a:gd name="connsiteX32" fmla="*/ 1880007 w 6547104"/>
                <a:gd name="connsiteY32" fmla="*/ 1938528 h 3343046"/>
                <a:gd name="connsiteX33" fmla="*/ 1770279 w 6547104"/>
                <a:gd name="connsiteY33" fmla="*/ 1872691 h 3343046"/>
                <a:gd name="connsiteX34" fmla="*/ 1689812 w 6547104"/>
                <a:gd name="connsiteY34" fmla="*/ 1828800 h 3343046"/>
                <a:gd name="connsiteX35" fmla="*/ 1645920 w 6547104"/>
                <a:gd name="connsiteY35" fmla="*/ 1792224 h 3343046"/>
                <a:gd name="connsiteX36" fmla="*/ 1638605 w 6547104"/>
                <a:gd name="connsiteY36" fmla="*/ 1741017 h 3343046"/>
                <a:gd name="connsiteX37" fmla="*/ 1536192 w 6547104"/>
                <a:gd name="connsiteY37" fmla="*/ 1623974 h 3343046"/>
                <a:gd name="connsiteX38" fmla="*/ 1499616 w 6547104"/>
                <a:gd name="connsiteY38" fmla="*/ 1572768 h 3343046"/>
                <a:gd name="connsiteX39" fmla="*/ 1463040 w 6547104"/>
                <a:gd name="connsiteY39" fmla="*/ 1316736 h 3343046"/>
                <a:gd name="connsiteX40" fmla="*/ 1441095 w 6547104"/>
                <a:gd name="connsiteY40" fmla="*/ 1316736 h 3343046"/>
                <a:gd name="connsiteX41" fmla="*/ 1397204 w 6547104"/>
                <a:gd name="connsiteY41" fmla="*/ 1207008 h 3343046"/>
                <a:gd name="connsiteX42" fmla="*/ 1280160 w 6547104"/>
                <a:gd name="connsiteY42" fmla="*/ 1177747 h 3343046"/>
                <a:gd name="connsiteX43" fmla="*/ 1265530 w 6547104"/>
                <a:gd name="connsiteY43" fmla="*/ 1133856 h 3343046"/>
                <a:gd name="connsiteX44" fmla="*/ 1177748 w 6547104"/>
                <a:gd name="connsiteY44" fmla="*/ 1126541 h 3343046"/>
                <a:gd name="connsiteX45" fmla="*/ 1133856 w 6547104"/>
                <a:gd name="connsiteY45" fmla="*/ 1060704 h 3343046"/>
                <a:gd name="connsiteX46" fmla="*/ 1075335 w 6547104"/>
                <a:gd name="connsiteY46" fmla="*/ 1053389 h 3343046"/>
                <a:gd name="connsiteX47" fmla="*/ 1038759 w 6547104"/>
                <a:gd name="connsiteY47" fmla="*/ 1009497 h 3343046"/>
                <a:gd name="connsiteX48" fmla="*/ 929031 w 6547104"/>
                <a:gd name="connsiteY48" fmla="*/ 980237 h 3343046"/>
                <a:gd name="connsiteX49" fmla="*/ 885140 w 6547104"/>
                <a:gd name="connsiteY49" fmla="*/ 936345 h 3343046"/>
                <a:gd name="connsiteX50" fmla="*/ 797357 w 6547104"/>
                <a:gd name="connsiteY50" fmla="*/ 914400 h 3343046"/>
                <a:gd name="connsiteX51" fmla="*/ 790042 w 6547104"/>
                <a:gd name="connsiteY51" fmla="*/ 819302 h 3343046"/>
                <a:gd name="connsiteX52" fmla="*/ 760781 w 6547104"/>
                <a:gd name="connsiteY52" fmla="*/ 811987 h 3343046"/>
                <a:gd name="connsiteX53" fmla="*/ 753466 w 6547104"/>
                <a:gd name="connsiteY53" fmla="*/ 738835 h 3343046"/>
                <a:gd name="connsiteX54" fmla="*/ 753466 w 6547104"/>
                <a:gd name="connsiteY54" fmla="*/ 738835 h 3343046"/>
                <a:gd name="connsiteX55" fmla="*/ 702260 w 6547104"/>
                <a:gd name="connsiteY55" fmla="*/ 592531 h 3343046"/>
                <a:gd name="connsiteX56" fmla="*/ 658368 w 6547104"/>
                <a:gd name="connsiteY56" fmla="*/ 577901 h 3343046"/>
                <a:gd name="connsiteX57" fmla="*/ 592532 w 6547104"/>
                <a:gd name="connsiteY57" fmla="*/ 329184 h 3343046"/>
                <a:gd name="connsiteX58" fmla="*/ 548640 w 6547104"/>
                <a:gd name="connsiteY58" fmla="*/ 285293 h 3343046"/>
                <a:gd name="connsiteX59" fmla="*/ 431597 w 6547104"/>
                <a:gd name="connsiteY59" fmla="*/ 212141 h 3343046"/>
                <a:gd name="connsiteX60" fmla="*/ 329184 w 6547104"/>
                <a:gd name="connsiteY60" fmla="*/ 182880 h 3343046"/>
                <a:gd name="connsiteX61" fmla="*/ 321869 w 6547104"/>
                <a:gd name="connsiteY61" fmla="*/ 95097 h 3343046"/>
                <a:gd name="connsiteX62" fmla="*/ 131674 w 6547104"/>
                <a:gd name="connsiteY62" fmla="*/ 73152 h 3343046"/>
                <a:gd name="connsiteX63" fmla="*/ 131674 w 6547104"/>
                <a:gd name="connsiteY63" fmla="*/ 51206 h 3343046"/>
                <a:gd name="connsiteX64" fmla="*/ 51207 w 6547104"/>
                <a:gd name="connsiteY64" fmla="*/ 58521 h 3343046"/>
                <a:gd name="connsiteX65" fmla="*/ 51207 w 6547104"/>
                <a:gd name="connsiteY65" fmla="*/ 0 h 3343046"/>
                <a:gd name="connsiteX66" fmla="*/ 0 w 6547104"/>
                <a:gd name="connsiteY66" fmla="*/ 0 h 33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547104" h="3343046">
                  <a:moveTo>
                    <a:pt x="6547104" y="3343046"/>
                  </a:moveTo>
                  <a:lnTo>
                    <a:pt x="5735117" y="3343046"/>
                  </a:lnTo>
                  <a:lnTo>
                    <a:pt x="5705856" y="3313785"/>
                  </a:lnTo>
                  <a:lnTo>
                    <a:pt x="5252314" y="3284525"/>
                  </a:lnTo>
                  <a:lnTo>
                    <a:pt x="5208423" y="3240633"/>
                  </a:lnTo>
                  <a:lnTo>
                    <a:pt x="4732935" y="3240633"/>
                  </a:lnTo>
                  <a:lnTo>
                    <a:pt x="4652468" y="3211373"/>
                  </a:lnTo>
                  <a:lnTo>
                    <a:pt x="4615892" y="3160166"/>
                  </a:lnTo>
                  <a:lnTo>
                    <a:pt x="4528109" y="3160166"/>
                  </a:lnTo>
                  <a:lnTo>
                    <a:pt x="3825850" y="3145536"/>
                  </a:lnTo>
                  <a:lnTo>
                    <a:pt x="3686861" y="3116275"/>
                  </a:lnTo>
                  <a:lnTo>
                    <a:pt x="3577133" y="3108960"/>
                  </a:lnTo>
                  <a:lnTo>
                    <a:pt x="3496666" y="3065069"/>
                  </a:lnTo>
                  <a:cubicBezTo>
                    <a:pt x="3411441" y="3055599"/>
                    <a:pt x="3452910" y="3057753"/>
                    <a:pt x="3372308" y="3057753"/>
                  </a:cubicBezTo>
                  <a:lnTo>
                    <a:pt x="3262580" y="3043123"/>
                  </a:lnTo>
                  <a:lnTo>
                    <a:pt x="3189428" y="3013862"/>
                  </a:lnTo>
                  <a:lnTo>
                    <a:pt x="3028493" y="3006547"/>
                  </a:lnTo>
                  <a:lnTo>
                    <a:pt x="2867559" y="2926080"/>
                  </a:lnTo>
                  <a:lnTo>
                    <a:pt x="2845613" y="2852928"/>
                  </a:lnTo>
                  <a:lnTo>
                    <a:pt x="2655418" y="2852928"/>
                  </a:lnTo>
                  <a:lnTo>
                    <a:pt x="2633472" y="2779776"/>
                  </a:lnTo>
                  <a:lnTo>
                    <a:pt x="2589581" y="2779776"/>
                  </a:lnTo>
                  <a:lnTo>
                    <a:pt x="2509114" y="2626157"/>
                  </a:lnTo>
                  <a:lnTo>
                    <a:pt x="2421332" y="2443277"/>
                  </a:lnTo>
                  <a:lnTo>
                    <a:pt x="2362810" y="2384755"/>
                  </a:lnTo>
                  <a:lnTo>
                    <a:pt x="2253082" y="2209190"/>
                  </a:lnTo>
                  <a:lnTo>
                    <a:pt x="2216506" y="2209190"/>
                  </a:lnTo>
                  <a:lnTo>
                    <a:pt x="2187245" y="2150669"/>
                  </a:lnTo>
                  <a:lnTo>
                    <a:pt x="2121408" y="2150669"/>
                  </a:lnTo>
                  <a:lnTo>
                    <a:pt x="2070202" y="2114093"/>
                  </a:lnTo>
                  <a:lnTo>
                    <a:pt x="1982420" y="2099462"/>
                  </a:lnTo>
                  <a:lnTo>
                    <a:pt x="1931213" y="2055571"/>
                  </a:lnTo>
                  <a:lnTo>
                    <a:pt x="1880007" y="1938528"/>
                  </a:lnTo>
                  <a:lnTo>
                    <a:pt x="1770279" y="1872691"/>
                  </a:lnTo>
                  <a:lnTo>
                    <a:pt x="1689812" y="1828800"/>
                  </a:lnTo>
                  <a:lnTo>
                    <a:pt x="1645920" y="1792224"/>
                  </a:lnTo>
                  <a:lnTo>
                    <a:pt x="1638605" y="1741017"/>
                  </a:lnTo>
                  <a:lnTo>
                    <a:pt x="1536192" y="1623974"/>
                  </a:lnTo>
                  <a:lnTo>
                    <a:pt x="1499616" y="1572768"/>
                  </a:lnTo>
                  <a:lnTo>
                    <a:pt x="1463040" y="1316736"/>
                  </a:lnTo>
                  <a:lnTo>
                    <a:pt x="1441095" y="1316736"/>
                  </a:lnTo>
                  <a:lnTo>
                    <a:pt x="1397204" y="1207008"/>
                  </a:lnTo>
                  <a:lnTo>
                    <a:pt x="1280160" y="1177747"/>
                  </a:lnTo>
                  <a:lnTo>
                    <a:pt x="1265530" y="1133856"/>
                  </a:lnTo>
                  <a:lnTo>
                    <a:pt x="1177748" y="1126541"/>
                  </a:lnTo>
                  <a:lnTo>
                    <a:pt x="1133856" y="1060704"/>
                  </a:lnTo>
                  <a:lnTo>
                    <a:pt x="1075335" y="1053389"/>
                  </a:lnTo>
                  <a:lnTo>
                    <a:pt x="1038759" y="1009497"/>
                  </a:lnTo>
                  <a:lnTo>
                    <a:pt x="929031" y="980237"/>
                  </a:lnTo>
                  <a:lnTo>
                    <a:pt x="885140" y="936345"/>
                  </a:lnTo>
                  <a:lnTo>
                    <a:pt x="797357" y="914400"/>
                  </a:lnTo>
                  <a:lnTo>
                    <a:pt x="790042" y="819302"/>
                  </a:lnTo>
                  <a:lnTo>
                    <a:pt x="760781" y="811987"/>
                  </a:lnTo>
                  <a:lnTo>
                    <a:pt x="753466" y="738835"/>
                  </a:lnTo>
                  <a:lnTo>
                    <a:pt x="753466" y="738835"/>
                  </a:lnTo>
                  <a:lnTo>
                    <a:pt x="702260" y="592531"/>
                  </a:lnTo>
                  <a:lnTo>
                    <a:pt x="658368" y="577901"/>
                  </a:lnTo>
                  <a:lnTo>
                    <a:pt x="592532" y="329184"/>
                  </a:lnTo>
                  <a:lnTo>
                    <a:pt x="548640" y="285293"/>
                  </a:lnTo>
                  <a:lnTo>
                    <a:pt x="431597" y="212141"/>
                  </a:lnTo>
                  <a:lnTo>
                    <a:pt x="329184" y="182880"/>
                  </a:lnTo>
                  <a:lnTo>
                    <a:pt x="321869" y="95097"/>
                  </a:lnTo>
                  <a:lnTo>
                    <a:pt x="131674" y="73152"/>
                  </a:lnTo>
                  <a:lnTo>
                    <a:pt x="131674" y="51206"/>
                  </a:lnTo>
                  <a:lnTo>
                    <a:pt x="51207" y="58521"/>
                  </a:lnTo>
                  <a:lnTo>
                    <a:pt x="51207" y="0"/>
                  </a:lnTo>
                  <a:lnTo>
                    <a:pt x="0" y="0"/>
                  </a:lnTo>
                </a:path>
              </a:pathLst>
            </a:custGeom>
            <a:noFill/>
            <a:ln w="28575" cap="flat" cmpd="sng" algn="ctr">
              <a:solidFill>
                <a:srgbClr val="FF7F4D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383638">
                    <a:lumMod val="50000"/>
                  </a:srgbClr>
                </a:solidFill>
                <a:effectLst/>
                <a:uLnTx/>
                <a:uFillTx/>
                <a:latin typeface="Century Gothic" panose="020F0302020204030204"/>
                <a:ea typeface="+mn-ea"/>
                <a:cs typeface="Arial" pitchFamily="34" charset="0"/>
              </a:endParaRPr>
            </a:p>
          </p:txBody>
        </p:sp>
      </p:grpSp>
      <p:sp>
        <p:nvSpPr>
          <p:cNvPr id="139" name="Rectangle à coins arrondis 10">
            <a:extLst>
              <a:ext uri="{FF2B5EF4-FFF2-40B4-BE49-F238E27FC236}">
                <a16:creationId xmlns:a16="http://schemas.microsoft.com/office/drawing/2014/main" xmlns="" id="{66E18C22-FCD8-F8E2-27F0-E5B8EC30E45A}"/>
              </a:ext>
            </a:extLst>
          </p:cNvPr>
          <p:cNvSpPr/>
          <p:nvPr/>
        </p:nvSpPr>
        <p:spPr>
          <a:xfrm>
            <a:off x="6630117" y="2580289"/>
            <a:ext cx="5358428" cy="3426594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47118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Espace réservé du texte 15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/>
              <a:t>Sel de platine :  essai TNT </a:t>
            </a:r>
          </a:p>
        </p:txBody>
      </p:sp>
      <p:sp>
        <p:nvSpPr>
          <p:cNvPr id="17" name="Espace réservé du texte 16"/>
          <p:cNvSpPr>
            <a:spLocks noGrp="1"/>
          </p:cNvSpPr>
          <p:nvPr>
            <p:ph type="body" sz="quarter" idx="18"/>
          </p:nvPr>
        </p:nvSpPr>
        <p:spPr>
          <a:xfrm>
            <a:off x="1278763" y="629874"/>
            <a:ext cx="9860191" cy="670346"/>
          </a:xfrm>
        </p:spPr>
        <p:txBody>
          <a:bodyPr/>
          <a:lstStyle/>
          <a:p>
            <a:pPr algn="ctr">
              <a:lnSpc>
                <a:spcPct val="50000"/>
              </a:lnSpc>
            </a:pPr>
            <a:r>
              <a:rPr lang="fr-FR" sz="1600" dirty="0"/>
              <a:t>	Analyse en fonction du statut mutationnel</a:t>
            </a:r>
          </a:p>
          <a:p>
            <a:pPr algn="ctr">
              <a:lnSpc>
                <a:spcPct val="50000"/>
              </a:lnSpc>
            </a:pPr>
            <a:r>
              <a:rPr lang="fr-FR" sz="1600" dirty="0"/>
              <a:t>	Carboplatine </a:t>
            </a:r>
            <a:r>
              <a:rPr lang="fr-FR" sz="1600" i="1" dirty="0"/>
              <a:t>vs</a:t>
            </a:r>
            <a:r>
              <a:rPr lang="fr-FR" sz="1600" dirty="0"/>
              <a:t> </a:t>
            </a:r>
            <a:r>
              <a:rPr lang="fr-FR" sz="1600" dirty="0" err="1"/>
              <a:t>Docétaxel</a:t>
            </a:r>
            <a:endParaRPr lang="fr-FR" sz="1600" dirty="0"/>
          </a:p>
          <a:p>
            <a:pPr algn="ctr"/>
            <a:endParaRPr lang="fr-FR" sz="1600" dirty="0"/>
          </a:p>
        </p:txBody>
      </p:sp>
      <p:sp>
        <p:nvSpPr>
          <p:cNvPr id="18" name="Espace réservé du contenu 17"/>
          <p:cNvSpPr>
            <a:spLocks noGrp="1"/>
          </p:cNvSpPr>
          <p:nvPr>
            <p:ph sz="quarter" idx="22"/>
          </p:nvPr>
        </p:nvSpPr>
        <p:spPr>
          <a:xfrm>
            <a:off x="1278763" y="5619219"/>
            <a:ext cx="10962665" cy="372359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dirty="0"/>
              <a:t>Corrélation statistiquement significative entre l’efficacité du traitement et le statut BRCA constitutionnel</a:t>
            </a:r>
          </a:p>
        </p:txBody>
      </p:sp>
      <p:sp>
        <p:nvSpPr>
          <p:cNvPr id="19" name="Espace réservé du contenu 18"/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da-DK" dirty="0"/>
              <a:t>Tutt A et al, Nat Med, 2018</a:t>
            </a:r>
          </a:p>
          <a:p>
            <a:endParaRPr lang="fr-FR" dirty="0"/>
          </a:p>
        </p:txBody>
      </p:sp>
      <p:sp>
        <p:nvSpPr>
          <p:cNvPr id="26" name="Forme libre 25"/>
          <p:cNvSpPr/>
          <p:nvPr/>
        </p:nvSpPr>
        <p:spPr>
          <a:xfrm>
            <a:off x="4918275" y="1551387"/>
            <a:ext cx="3076575" cy="1714500"/>
          </a:xfrm>
          <a:custGeom>
            <a:avLst/>
            <a:gdLst>
              <a:gd name="connsiteX0" fmla="*/ 3076575 w 3076575"/>
              <a:gd name="connsiteY0" fmla="*/ 1714500 h 1714500"/>
              <a:gd name="connsiteX1" fmla="*/ 3067050 w 3076575"/>
              <a:gd name="connsiteY1" fmla="*/ 1590675 h 1714500"/>
              <a:gd name="connsiteX2" fmla="*/ 2619375 w 3076575"/>
              <a:gd name="connsiteY2" fmla="*/ 1600200 h 1714500"/>
              <a:gd name="connsiteX3" fmla="*/ 2628900 w 3076575"/>
              <a:gd name="connsiteY3" fmla="*/ 1504950 h 1714500"/>
              <a:gd name="connsiteX4" fmla="*/ 2505075 w 3076575"/>
              <a:gd name="connsiteY4" fmla="*/ 1504950 h 1714500"/>
              <a:gd name="connsiteX5" fmla="*/ 2486025 w 3076575"/>
              <a:gd name="connsiteY5" fmla="*/ 1419225 h 1714500"/>
              <a:gd name="connsiteX6" fmla="*/ 2295525 w 3076575"/>
              <a:gd name="connsiteY6" fmla="*/ 1419225 h 1714500"/>
              <a:gd name="connsiteX7" fmla="*/ 2295525 w 3076575"/>
              <a:gd name="connsiteY7" fmla="*/ 1333500 h 1714500"/>
              <a:gd name="connsiteX8" fmla="*/ 2266950 w 3076575"/>
              <a:gd name="connsiteY8" fmla="*/ 1323975 h 1714500"/>
              <a:gd name="connsiteX9" fmla="*/ 2266950 w 3076575"/>
              <a:gd name="connsiteY9" fmla="*/ 1228725 h 1714500"/>
              <a:gd name="connsiteX10" fmla="*/ 2219325 w 3076575"/>
              <a:gd name="connsiteY10" fmla="*/ 1228725 h 1714500"/>
              <a:gd name="connsiteX11" fmla="*/ 2219325 w 3076575"/>
              <a:gd name="connsiteY11" fmla="*/ 1133475 h 1714500"/>
              <a:gd name="connsiteX12" fmla="*/ 2124075 w 3076575"/>
              <a:gd name="connsiteY12" fmla="*/ 1143000 h 1714500"/>
              <a:gd name="connsiteX13" fmla="*/ 2095500 w 3076575"/>
              <a:gd name="connsiteY13" fmla="*/ 1057275 h 1714500"/>
              <a:gd name="connsiteX14" fmla="*/ 2009775 w 3076575"/>
              <a:gd name="connsiteY14" fmla="*/ 1047750 h 1714500"/>
              <a:gd name="connsiteX15" fmla="*/ 1962150 w 3076575"/>
              <a:gd name="connsiteY15" fmla="*/ 895350 h 1714500"/>
              <a:gd name="connsiteX16" fmla="*/ 1838325 w 3076575"/>
              <a:gd name="connsiteY16" fmla="*/ 904875 h 1714500"/>
              <a:gd name="connsiteX17" fmla="*/ 1838325 w 3076575"/>
              <a:gd name="connsiteY17" fmla="*/ 809625 h 1714500"/>
              <a:gd name="connsiteX18" fmla="*/ 1666875 w 3076575"/>
              <a:gd name="connsiteY18" fmla="*/ 819150 h 1714500"/>
              <a:gd name="connsiteX19" fmla="*/ 1657350 w 3076575"/>
              <a:gd name="connsiteY19" fmla="*/ 723900 h 1714500"/>
              <a:gd name="connsiteX20" fmla="*/ 1476375 w 3076575"/>
              <a:gd name="connsiteY20" fmla="*/ 714375 h 1714500"/>
              <a:gd name="connsiteX21" fmla="*/ 1476375 w 3076575"/>
              <a:gd name="connsiteY21" fmla="*/ 619125 h 1714500"/>
              <a:gd name="connsiteX22" fmla="*/ 1419225 w 3076575"/>
              <a:gd name="connsiteY22" fmla="*/ 619125 h 1714500"/>
              <a:gd name="connsiteX23" fmla="*/ 1419225 w 3076575"/>
              <a:gd name="connsiteY23" fmla="*/ 523875 h 1714500"/>
              <a:gd name="connsiteX24" fmla="*/ 1362075 w 3076575"/>
              <a:gd name="connsiteY24" fmla="*/ 523875 h 1714500"/>
              <a:gd name="connsiteX25" fmla="*/ 1362075 w 3076575"/>
              <a:gd name="connsiteY25" fmla="*/ 438150 h 1714500"/>
              <a:gd name="connsiteX26" fmla="*/ 1276350 w 3076575"/>
              <a:gd name="connsiteY26" fmla="*/ 428625 h 1714500"/>
              <a:gd name="connsiteX27" fmla="*/ 1276350 w 3076575"/>
              <a:gd name="connsiteY27" fmla="*/ 342900 h 1714500"/>
              <a:gd name="connsiteX28" fmla="*/ 685800 w 3076575"/>
              <a:gd name="connsiteY28" fmla="*/ 342900 h 1714500"/>
              <a:gd name="connsiteX29" fmla="*/ 704850 w 3076575"/>
              <a:gd name="connsiteY29" fmla="*/ 257175 h 1714500"/>
              <a:gd name="connsiteX30" fmla="*/ 695325 w 3076575"/>
              <a:gd name="connsiteY30" fmla="*/ 200025 h 1714500"/>
              <a:gd name="connsiteX31" fmla="*/ 619125 w 3076575"/>
              <a:gd name="connsiteY31" fmla="*/ 200025 h 1714500"/>
              <a:gd name="connsiteX32" fmla="*/ 628650 w 3076575"/>
              <a:gd name="connsiteY32" fmla="*/ 104775 h 1714500"/>
              <a:gd name="connsiteX33" fmla="*/ 552450 w 3076575"/>
              <a:gd name="connsiteY33" fmla="*/ 104775 h 1714500"/>
              <a:gd name="connsiteX34" fmla="*/ 571500 w 3076575"/>
              <a:gd name="connsiteY34" fmla="*/ 0 h 1714500"/>
              <a:gd name="connsiteX35" fmla="*/ 0 w 3076575"/>
              <a:gd name="connsiteY35" fmla="*/ 9525 h 1714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076575" h="1714500">
                <a:moveTo>
                  <a:pt x="3076575" y="1714500"/>
                </a:moveTo>
                <a:lnTo>
                  <a:pt x="3067050" y="1590675"/>
                </a:lnTo>
                <a:lnTo>
                  <a:pt x="2619375" y="1600200"/>
                </a:lnTo>
                <a:lnTo>
                  <a:pt x="2628900" y="1504950"/>
                </a:lnTo>
                <a:lnTo>
                  <a:pt x="2505075" y="1504950"/>
                </a:lnTo>
                <a:lnTo>
                  <a:pt x="2486025" y="1419225"/>
                </a:lnTo>
                <a:lnTo>
                  <a:pt x="2295525" y="1419225"/>
                </a:lnTo>
                <a:lnTo>
                  <a:pt x="2295525" y="1333500"/>
                </a:lnTo>
                <a:lnTo>
                  <a:pt x="2266950" y="1323975"/>
                </a:lnTo>
                <a:lnTo>
                  <a:pt x="2266950" y="1228725"/>
                </a:lnTo>
                <a:lnTo>
                  <a:pt x="2219325" y="1228725"/>
                </a:lnTo>
                <a:lnTo>
                  <a:pt x="2219325" y="1133475"/>
                </a:lnTo>
                <a:lnTo>
                  <a:pt x="2124075" y="1143000"/>
                </a:lnTo>
                <a:lnTo>
                  <a:pt x="2095500" y="1057275"/>
                </a:lnTo>
                <a:lnTo>
                  <a:pt x="2009775" y="1047750"/>
                </a:lnTo>
                <a:lnTo>
                  <a:pt x="1962150" y="895350"/>
                </a:lnTo>
                <a:lnTo>
                  <a:pt x="1838325" y="904875"/>
                </a:lnTo>
                <a:lnTo>
                  <a:pt x="1838325" y="809625"/>
                </a:lnTo>
                <a:lnTo>
                  <a:pt x="1666875" y="819150"/>
                </a:lnTo>
                <a:lnTo>
                  <a:pt x="1657350" y="723900"/>
                </a:lnTo>
                <a:lnTo>
                  <a:pt x="1476375" y="714375"/>
                </a:lnTo>
                <a:lnTo>
                  <a:pt x="1476375" y="619125"/>
                </a:lnTo>
                <a:lnTo>
                  <a:pt x="1419225" y="619125"/>
                </a:lnTo>
                <a:lnTo>
                  <a:pt x="1419225" y="523875"/>
                </a:lnTo>
                <a:lnTo>
                  <a:pt x="1362075" y="523875"/>
                </a:lnTo>
                <a:lnTo>
                  <a:pt x="1362075" y="438150"/>
                </a:lnTo>
                <a:lnTo>
                  <a:pt x="1276350" y="428625"/>
                </a:lnTo>
                <a:lnTo>
                  <a:pt x="1276350" y="342900"/>
                </a:lnTo>
                <a:lnTo>
                  <a:pt x="685800" y="342900"/>
                </a:lnTo>
                <a:lnTo>
                  <a:pt x="704850" y="257175"/>
                </a:lnTo>
                <a:lnTo>
                  <a:pt x="695325" y="200025"/>
                </a:lnTo>
                <a:lnTo>
                  <a:pt x="619125" y="200025"/>
                </a:lnTo>
                <a:lnTo>
                  <a:pt x="628650" y="104775"/>
                </a:lnTo>
                <a:lnTo>
                  <a:pt x="552450" y="104775"/>
                </a:lnTo>
                <a:lnTo>
                  <a:pt x="571500" y="0"/>
                </a:lnTo>
                <a:lnTo>
                  <a:pt x="0" y="9525"/>
                </a:lnTo>
              </a:path>
            </a:pathLst>
          </a:custGeom>
          <a:noFill/>
          <a:ln w="28575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>
            <a:off x="4965900" y="1560912"/>
            <a:ext cx="3476625" cy="2076450"/>
          </a:xfrm>
          <a:custGeom>
            <a:avLst/>
            <a:gdLst>
              <a:gd name="connsiteX0" fmla="*/ 3476625 w 3476625"/>
              <a:gd name="connsiteY0" fmla="*/ 2057400 h 2076450"/>
              <a:gd name="connsiteX1" fmla="*/ 3105150 w 3476625"/>
              <a:gd name="connsiteY1" fmla="*/ 2076450 h 2076450"/>
              <a:gd name="connsiteX2" fmla="*/ 3038475 w 3476625"/>
              <a:gd name="connsiteY2" fmla="*/ 2019300 h 2076450"/>
              <a:gd name="connsiteX3" fmla="*/ 2743200 w 3476625"/>
              <a:gd name="connsiteY3" fmla="*/ 2038350 h 2076450"/>
              <a:gd name="connsiteX4" fmla="*/ 2714625 w 3476625"/>
              <a:gd name="connsiteY4" fmla="*/ 1990725 h 2076450"/>
              <a:gd name="connsiteX5" fmla="*/ 2609850 w 3476625"/>
              <a:gd name="connsiteY5" fmla="*/ 2000250 h 2076450"/>
              <a:gd name="connsiteX6" fmla="*/ 2552700 w 3476625"/>
              <a:gd name="connsiteY6" fmla="*/ 1952625 h 2076450"/>
              <a:gd name="connsiteX7" fmla="*/ 2447925 w 3476625"/>
              <a:gd name="connsiteY7" fmla="*/ 1952625 h 2076450"/>
              <a:gd name="connsiteX8" fmla="*/ 2324100 w 3476625"/>
              <a:gd name="connsiteY8" fmla="*/ 1885950 h 2076450"/>
              <a:gd name="connsiteX9" fmla="*/ 2228850 w 3476625"/>
              <a:gd name="connsiteY9" fmla="*/ 1724025 h 2076450"/>
              <a:gd name="connsiteX10" fmla="*/ 2143125 w 3476625"/>
              <a:gd name="connsiteY10" fmla="*/ 1666875 h 2076450"/>
              <a:gd name="connsiteX11" fmla="*/ 1981200 w 3476625"/>
              <a:gd name="connsiteY11" fmla="*/ 1647825 h 2076450"/>
              <a:gd name="connsiteX12" fmla="*/ 1876425 w 3476625"/>
              <a:gd name="connsiteY12" fmla="*/ 1619250 h 2076450"/>
              <a:gd name="connsiteX13" fmla="*/ 1733550 w 3476625"/>
              <a:gd name="connsiteY13" fmla="*/ 1533525 h 2076450"/>
              <a:gd name="connsiteX14" fmla="*/ 1409700 w 3476625"/>
              <a:gd name="connsiteY14" fmla="*/ 1400175 h 2076450"/>
              <a:gd name="connsiteX15" fmla="*/ 1390650 w 3476625"/>
              <a:gd name="connsiteY15" fmla="*/ 1343025 h 2076450"/>
              <a:gd name="connsiteX16" fmla="*/ 1181100 w 3476625"/>
              <a:gd name="connsiteY16" fmla="*/ 1190625 h 2076450"/>
              <a:gd name="connsiteX17" fmla="*/ 1009650 w 3476625"/>
              <a:gd name="connsiteY17" fmla="*/ 1162050 h 2076450"/>
              <a:gd name="connsiteX18" fmla="*/ 962025 w 3476625"/>
              <a:gd name="connsiteY18" fmla="*/ 1104900 h 2076450"/>
              <a:gd name="connsiteX19" fmla="*/ 895350 w 3476625"/>
              <a:gd name="connsiteY19" fmla="*/ 1085850 h 2076450"/>
              <a:gd name="connsiteX20" fmla="*/ 838200 w 3476625"/>
              <a:gd name="connsiteY20" fmla="*/ 1019175 h 2076450"/>
              <a:gd name="connsiteX21" fmla="*/ 762000 w 3476625"/>
              <a:gd name="connsiteY21" fmla="*/ 962025 h 2076450"/>
              <a:gd name="connsiteX22" fmla="*/ 723900 w 3476625"/>
              <a:gd name="connsiteY22" fmla="*/ 790575 h 2076450"/>
              <a:gd name="connsiteX23" fmla="*/ 676275 w 3476625"/>
              <a:gd name="connsiteY23" fmla="*/ 647700 h 2076450"/>
              <a:gd name="connsiteX24" fmla="*/ 533400 w 3476625"/>
              <a:gd name="connsiteY24" fmla="*/ 247650 h 2076450"/>
              <a:gd name="connsiteX25" fmla="*/ 361950 w 3476625"/>
              <a:gd name="connsiteY25" fmla="*/ 114300 h 2076450"/>
              <a:gd name="connsiteX26" fmla="*/ 247650 w 3476625"/>
              <a:gd name="connsiteY26" fmla="*/ 66675 h 2076450"/>
              <a:gd name="connsiteX27" fmla="*/ 142875 w 3476625"/>
              <a:gd name="connsiteY27" fmla="*/ 0 h 2076450"/>
              <a:gd name="connsiteX28" fmla="*/ 0 w 3476625"/>
              <a:gd name="connsiteY28" fmla="*/ 19050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76625" h="2076450">
                <a:moveTo>
                  <a:pt x="3476625" y="2057400"/>
                </a:moveTo>
                <a:lnTo>
                  <a:pt x="3105150" y="2076450"/>
                </a:lnTo>
                <a:lnTo>
                  <a:pt x="3038475" y="2019300"/>
                </a:lnTo>
                <a:lnTo>
                  <a:pt x="2743200" y="2038350"/>
                </a:lnTo>
                <a:lnTo>
                  <a:pt x="2714625" y="1990725"/>
                </a:lnTo>
                <a:lnTo>
                  <a:pt x="2609850" y="2000250"/>
                </a:lnTo>
                <a:lnTo>
                  <a:pt x="2552700" y="1952625"/>
                </a:lnTo>
                <a:lnTo>
                  <a:pt x="2447925" y="1952625"/>
                </a:lnTo>
                <a:lnTo>
                  <a:pt x="2324100" y="1885950"/>
                </a:lnTo>
                <a:lnTo>
                  <a:pt x="2228850" y="1724025"/>
                </a:lnTo>
                <a:lnTo>
                  <a:pt x="2143125" y="1666875"/>
                </a:lnTo>
                <a:lnTo>
                  <a:pt x="1981200" y="1647825"/>
                </a:lnTo>
                <a:lnTo>
                  <a:pt x="1876425" y="1619250"/>
                </a:lnTo>
                <a:lnTo>
                  <a:pt x="1733550" y="1533525"/>
                </a:lnTo>
                <a:lnTo>
                  <a:pt x="1409700" y="1400175"/>
                </a:lnTo>
                <a:lnTo>
                  <a:pt x="1390650" y="1343025"/>
                </a:lnTo>
                <a:lnTo>
                  <a:pt x="1181100" y="1190625"/>
                </a:lnTo>
                <a:lnTo>
                  <a:pt x="1009650" y="1162050"/>
                </a:lnTo>
                <a:lnTo>
                  <a:pt x="962025" y="1104900"/>
                </a:lnTo>
                <a:lnTo>
                  <a:pt x="895350" y="1085850"/>
                </a:lnTo>
                <a:lnTo>
                  <a:pt x="838200" y="1019175"/>
                </a:lnTo>
                <a:lnTo>
                  <a:pt x="762000" y="962025"/>
                </a:lnTo>
                <a:lnTo>
                  <a:pt x="723900" y="790575"/>
                </a:lnTo>
                <a:lnTo>
                  <a:pt x="676275" y="647700"/>
                </a:lnTo>
                <a:lnTo>
                  <a:pt x="533400" y="247650"/>
                </a:lnTo>
                <a:lnTo>
                  <a:pt x="361950" y="114300"/>
                </a:lnTo>
                <a:lnTo>
                  <a:pt x="247650" y="66675"/>
                </a:lnTo>
                <a:lnTo>
                  <a:pt x="142875" y="0"/>
                </a:lnTo>
                <a:lnTo>
                  <a:pt x="0" y="19050"/>
                </a:lnTo>
              </a:path>
            </a:pathLst>
          </a:custGeom>
          <a:noFill/>
          <a:ln w="28575">
            <a:solidFill>
              <a:srgbClr val="FF7F4D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4937325" y="1560912"/>
            <a:ext cx="2428875" cy="2085975"/>
          </a:xfrm>
          <a:custGeom>
            <a:avLst/>
            <a:gdLst>
              <a:gd name="connsiteX0" fmla="*/ 2419350 w 2428875"/>
              <a:gd name="connsiteY0" fmla="*/ 2085975 h 2085975"/>
              <a:gd name="connsiteX1" fmla="*/ 2428875 w 2428875"/>
              <a:gd name="connsiteY1" fmla="*/ 1924050 h 2085975"/>
              <a:gd name="connsiteX2" fmla="*/ 2266950 w 2428875"/>
              <a:gd name="connsiteY2" fmla="*/ 1943100 h 2085975"/>
              <a:gd name="connsiteX3" fmla="*/ 2266950 w 2428875"/>
              <a:gd name="connsiteY3" fmla="*/ 1790700 h 2085975"/>
              <a:gd name="connsiteX4" fmla="*/ 2190750 w 2428875"/>
              <a:gd name="connsiteY4" fmla="*/ 1790700 h 2085975"/>
              <a:gd name="connsiteX5" fmla="*/ 2190750 w 2428875"/>
              <a:gd name="connsiteY5" fmla="*/ 1676400 h 2085975"/>
              <a:gd name="connsiteX6" fmla="*/ 2162175 w 2428875"/>
              <a:gd name="connsiteY6" fmla="*/ 1685925 h 2085975"/>
              <a:gd name="connsiteX7" fmla="*/ 2171700 w 2428875"/>
              <a:gd name="connsiteY7" fmla="*/ 1533525 h 2085975"/>
              <a:gd name="connsiteX8" fmla="*/ 2038350 w 2428875"/>
              <a:gd name="connsiteY8" fmla="*/ 1524000 h 2085975"/>
              <a:gd name="connsiteX9" fmla="*/ 2038350 w 2428875"/>
              <a:gd name="connsiteY9" fmla="*/ 1419225 h 2085975"/>
              <a:gd name="connsiteX10" fmla="*/ 1952625 w 2428875"/>
              <a:gd name="connsiteY10" fmla="*/ 1409700 h 2085975"/>
              <a:gd name="connsiteX11" fmla="*/ 1943100 w 2428875"/>
              <a:gd name="connsiteY11" fmla="*/ 1285875 h 2085975"/>
              <a:gd name="connsiteX12" fmla="*/ 1504950 w 2428875"/>
              <a:gd name="connsiteY12" fmla="*/ 1285875 h 2085975"/>
              <a:gd name="connsiteX13" fmla="*/ 1495425 w 2428875"/>
              <a:gd name="connsiteY13" fmla="*/ 1143000 h 2085975"/>
              <a:gd name="connsiteX14" fmla="*/ 1390650 w 2428875"/>
              <a:gd name="connsiteY14" fmla="*/ 1171575 h 2085975"/>
              <a:gd name="connsiteX15" fmla="*/ 1390650 w 2428875"/>
              <a:gd name="connsiteY15" fmla="*/ 1038225 h 2085975"/>
              <a:gd name="connsiteX16" fmla="*/ 1295400 w 2428875"/>
              <a:gd name="connsiteY16" fmla="*/ 1047750 h 2085975"/>
              <a:gd name="connsiteX17" fmla="*/ 1295400 w 2428875"/>
              <a:gd name="connsiteY17" fmla="*/ 904875 h 2085975"/>
              <a:gd name="connsiteX18" fmla="*/ 847725 w 2428875"/>
              <a:gd name="connsiteY18" fmla="*/ 914400 h 2085975"/>
              <a:gd name="connsiteX19" fmla="*/ 838200 w 2428875"/>
              <a:gd name="connsiteY19" fmla="*/ 771525 h 2085975"/>
              <a:gd name="connsiteX20" fmla="*/ 723900 w 2428875"/>
              <a:gd name="connsiteY20" fmla="*/ 771525 h 2085975"/>
              <a:gd name="connsiteX21" fmla="*/ 685800 w 2428875"/>
              <a:gd name="connsiteY21" fmla="*/ 571500 h 2085975"/>
              <a:gd name="connsiteX22" fmla="*/ 619125 w 2428875"/>
              <a:gd name="connsiteY22" fmla="*/ 390525 h 2085975"/>
              <a:gd name="connsiteX23" fmla="*/ 628650 w 2428875"/>
              <a:gd name="connsiteY23" fmla="*/ 247650 h 2085975"/>
              <a:gd name="connsiteX24" fmla="*/ 571500 w 2428875"/>
              <a:gd name="connsiteY24" fmla="*/ 142875 h 2085975"/>
              <a:gd name="connsiteX25" fmla="*/ 542925 w 2428875"/>
              <a:gd name="connsiteY25" fmla="*/ 9525 h 2085975"/>
              <a:gd name="connsiteX26" fmla="*/ 0 w 2428875"/>
              <a:gd name="connsiteY26" fmla="*/ 0 h 208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428875" h="2085975">
                <a:moveTo>
                  <a:pt x="2419350" y="2085975"/>
                </a:moveTo>
                <a:lnTo>
                  <a:pt x="2428875" y="1924050"/>
                </a:lnTo>
                <a:lnTo>
                  <a:pt x="2266950" y="1943100"/>
                </a:lnTo>
                <a:lnTo>
                  <a:pt x="2266950" y="1790700"/>
                </a:lnTo>
                <a:lnTo>
                  <a:pt x="2190750" y="1790700"/>
                </a:lnTo>
                <a:lnTo>
                  <a:pt x="2190750" y="1676400"/>
                </a:lnTo>
                <a:lnTo>
                  <a:pt x="2162175" y="1685925"/>
                </a:lnTo>
                <a:lnTo>
                  <a:pt x="2171700" y="1533525"/>
                </a:lnTo>
                <a:lnTo>
                  <a:pt x="2038350" y="1524000"/>
                </a:lnTo>
                <a:lnTo>
                  <a:pt x="2038350" y="1419225"/>
                </a:lnTo>
                <a:lnTo>
                  <a:pt x="1952625" y="1409700"/>
                </a:lnTo>
                <a:lnTo>
                  <a:pt x="1943100" y="1285875"/>
                </a:lnTo>
                <a:lnTo>
                  <a:pt x="1504950" y="1285875"/>
                </a:lnTo>
                <a:lnTo>
                  <a:pt x="1495425" y="1143000"/>
                </a:lnTo>
                <a:lnTo>
                  <a:pt x="1390650" y="1171575"/>
                </a:lnTo>
                <a:lnTo>
                  <a:pt x="1390650" y="1038225"/>
                </a:lnTo>
                <a:lnTo>
                  <a:pt x="1295400" y="1047750"/>
                </a:lnTo>
                <a:lnTo>
                  <a:pt x="1295400" y="904875"/>
                </a:lnTo>
                <a:lnTo>
                  <a:pt x="847725" y="914400"/>
                </a:lnTo>
                <a:lnTo>
                  <a:pt x="838200" y="771525"/>
                </a:lnTo>
                <a:lnTo>
                  <a:pt x="723900" y="771525"/>
                </a:lnTo>
                <a:lnTo>
                  <a:pt x="685800" y="571500"/>
                </a:lnTo>
                <a:lnTo>
                  <a:pt x="619125" y="390525"/>
                </a:lnTo>
                <a:lnTo>
                  <a:pt x="628650" y="247650"/>
                </a:lnTo>
                <a:lnTo>
                  <a:pt x="571500" y="142875"/>
                </a:lnTo>
                <a:lnTo>
                  <a:pt x="542925" y="9525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508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Forme libre 28"/>
          <p:cNvSpPr/>
          <p:nvPr/>
        </p:nvSpPr>
        <p:spPr>
          <a:xfrm>
            <a:off x="4975425" y="1560912"/>
            <a:ext cx="3362325" cy="2066925"/>
          </a:xfrm>
          <a:custGeom>
            <a:avLst/>
            <a:gdLst>
              <a:gd name="connsiteX0" fmla="*/ 3362325 w 3362325"/>
              <a:gd name="connsiteY0" fmla="*/ 2066925 h 2066925"/>
              <a:gd name="connsiteX1" fmla="*/ 3048000 w 3362325"/>
              <a:gd name="connsiteY1" fmla="*/ 2066925 h 2066925"/>
              <a:gd name="connsiteX2" fmla="*/ 2895600 w 3362325"/>
              <a:gd name="connsiteY2" fmla="*/ 1971675 h 2066925"/>
              <a:gd name="connsiteX3" fmla="*/ 2771775 w 3362325"/>
              <a:gd name="connsiteY3" fmla="*/ 1971675 h 2066925"/>
              <a:gd name="connsiteX4" fmla="*/ 2609850 w 3362325"/>
              <a:gd name="connsiteY4" fmla="*/ 1924050 h 2066925"/>
              <a:gd name="connsiteX5" fmla="*/ 2390775 w 3362325"/>
              <a:gd name="connsiteY5" fmla="*/ 1847850 h 2066925"/>
              <a:gd name="connsiteX6" fmla="*/ 2390775 w 3362325"/>
              <a:gd name="connsiteY6" fmla="*/ 1800225 h 2066925"/>
              <a:gd name="connsiteX7" fmla="*/ 2162175 w 3362325"/>
              <a:gd name="connsiteY7" fmla="*/ 1771650 h 2066925"/>
              <a:gd name="connsiteX8" fmla="*/ 2076450 w 3362325"/>
              <a:gd name="connsiteY8" fmla="*/ 1590675 h 2066925"/>
              <a:gd name="connsiteX9" fmla="*/ 2000250 w 3362325"/>
              <a:gd name="connsiteY9" fmla="*/ 1476375 h 2066925"/>
              <a:gd name="connsiteX10" fmla="*/ 1828800 w 3362325"/>
              <a:gd name="connsiteY10" fmla="*/ 1362075 h 2066925"/>
              <a:gd name="connsiteX11" fmla="*/ 1590675 w 3362325"/>
              <a:gd name="connsiteY11" fmla="*/ 1228725 h 2066925"/>
              <a:gd name="connsiteX12" fmla="*/ 1514475 w 3362325"/>
              <a:gd name="connsiteY12" fmla="*/ 1143000 h 2066925"/>
              <a:gd name="connsiteX13" fmla="*/ 1409700 w 3362325"/>
              <a:gd name="connsiteY13" fmla="*/ 1123950 h 2066925"/>
              <a:gd name="connsiteX14" fmla="*/ 1343025 w 3362325"/>
              <a:gd name="connsiteY14" fmla="*/ 1009650 h 2066925"/>
              <a:gd name="connsiteX15" fmla="*/ 1276350 w 3362325"/>
              <a:gd name="connsiteY15" fmla="*/ 876300 h 2066925"/>
              <a:gd name="connsiteX16" fmla="*/ 1238250 w 3362325"/>
              <a:gd name="connsiteY16" fmla="*/ 695325 h 2066925"/>
              <a:gd name="connsiteX17" fmla="*/ 1162050 w 3362325"/>
              <a:gd name="connsiteY17" fmla="*/ 685800 h 2066925"/>
              <a:gd name="connsiteX18" fmla="*/ 1076325 w 3362325"/>
              <a:gd name="connsiteY18" fmla="*/ 657225 h 2066925"/>
              <a:gd name="connsiteX19" fmla="*/ 981075 w 3362325"/>
              <a:gd name="connsiteY19" fmla="*/ 600075 h 2066925"/>
              <a:gd name="connsiteX20" fmla="*/ 847725 w 3362325"/>
              <a:gd name="connsiteY20" fmla="*/ 561975 h 2066925"/>
              <a:gd name="connsiteX21" fmla="*/ 704850 w 3362325"/>
              <a:gd name="connsiteY21" fmla="*/ 523875 h 2066925"/>
              <a:gd name="connsiteX22" fmla="*/ 628650 w 3362325"/>
              <a:gd name="connsiteY22" fmla="*/ 419100 h 2066925"/>
              <a:gd name="connsiteX23" fmla="*/ 581025 w 3362325"/>
              <a:gd name="connsiteY23" fmla="*/ 314325 h 2066925"/>
              <a:gd name="connsiteX24" fmla="*/ 523875 w 3362325"/>
              <a:gd name="connsiteY24" fmla="*/ 142875 h 2066925"/>
              <a:gd name="connsiteX25" fmla="*/ 381000 w 3362325"/>
              <a:gd name="connsiteY25" fmla="*/ 95250 h 2066925"/>
              <a:gd name="connsiteX26" fmla="*/ 304800 w 3362325"/>
              <a:gd name="connsiteY26" fmla="*/ 47625 h 2066925"/>
              <a:gd name="connsiteX27" fmla="*/ 66675 w 3362325"/>
              <a:gd name="connsiteY27" fmla="*/ 9525 h 2066925"/>
              <a:gd name="connsiteX28" fmla="*/ 0 w 3362325"/>
              <a:gd name="connsiteY28" fmla="*/ 0 h 206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362325" h="2066925">
                <a:moveTo>
                  <a:pt x="3362325" y="2066925"/>
                </a:moveTo>
                <a:lnTo>
                  <a:pt x="3048000" y="2066925"/>
                </a:lnTo>
                <a:lnTo>
                  <a:pt x="2895600" y="1971675"/>
                </a:lnTo>
                <a:lnTo>
                  <a:pt x="2771775" y="1971675"/>
                </a:lnTo>
                <a:lnTo>
                  <a:pt x="2609850" y="1924050"/>
                </a:lnTo>
                <a:lnTo>
                  <a:pt x="2390775" y="1847850"/>
                </a:lnTo>
                <a:lnTo>
                  <a:pt x="2390775" y="1800225"/>
                </a:lnTo>
                <a:lnTo>
                  <a:pt x="2162175" y="1771650"/>
                </a:lnTo>
                <a:lnTo>
                  <a:pt x="2076450" y="1590675"/>
                </a:lnTo>
                <a:lnTo>
                  <a:pt x="2000250" y="1476375"/>
                </a:lnTo>
                <a:lnTo>
                  <a:pt x="1828800" y="1362075"/>
                </a:lnTo>
                <a:lnTo>
                  <a:pt x="1590675" y="1228725"/>
                </a:lnTo>
                <a:lnTo>
                  <a:pt x="1514475" y="1143000"/>
                </a:lnTo>
                <a:lnTo>
                  <a:pt x="1409700" y="1123950"/>
                </a:lnTo>
                <a:lnTo>
                  <a:pt x="1343025" y="1009650"/>
                </a:lnTo>
                <a:lnTo>
                  <a:pt x="1276350" y="876300"/>
                </a:lnTo>
                <a:lnTo>
                  <a:pt x="1238250" y="695325"/>
                </a:lnTo>
                <a:lnTo>
                  <a:pt x="1162050" y="685800"/>
                </a:lnTo>
                <a:lnTo>
                  <a:pt x="1076325" y="657225"/>
                </a:lnTo>
                <a:lnTo>
                  <a:pt x="981075" y="600075"/>
                </a:lnTo>
                <a:lnTo>
                  <a:pt x="847725" y="561975"/>
                </a:lnTo>
                <a:lnTo>
                  <a:pt x="704850" y="523875"/>
                </a:lnTo>
                <a:lnTo>
                  <a:pt x="628650" y="419100"/>
                </a:lnTo>
                <a:lnTo>
                  <a:pt x="581025" y="314325"/>
                </a:lnTo>
                <a:lnTo>
                  <a:pt x="523875" y="142875"/>
                </a:lnTo>
                <a:lnTo>
                  <a:pt x="381000" y="95250"/>
                </a:lnTo>
                <a:lnTo>
                  <a:pt x="304800" y="47625"/>
                </a:lnTo>
                <a:lnTo>
                  <a:pt x="66675" y="9525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508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ZoneTexte 35"/>
          <p:cNvSpPr txBox="1"/>
          <p:nvPr/>
        </p:nvSpPr>
        <p:spPr>
          <a:xfrm>
            <a:off x="7945480" y="1285991"/>
            <a:ext cx="3141890" cy="938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en-US"/>
            </a:defPPr>
            <a:lvl1pPr algn="ctr" defTabSz="685800" eaLnBrk="1" hangingPunct="1">
              <a:defRPr sz="1600">
                <a:solidFill>
                  <a:srgbClr val="7F7F7F"/>
                </a:solidFill>
                <a:latin typeface="Century Gothic" panose="020F0302020204030204"/>
                <a:cs typeface="Arial"/>
              </a:defRPr>
            </a:lvl1pPr>
            <a:lvl2pPr marL="37931725" indent="-37474525">
              <a:defRPr sz="2400">
                <a:latin typeface="Times" charset="0"/>
                <a:ea typeface="ヒラギノ角ゴ Pro W3" charset="0"/>
              </a:defRPr>
            </a:lvl2pPr>
            <a:lvl3pPr>
              <a:defRPr sz="2400">
                <a:latin typeface="Times" charset="0"/>
                <a:ea typeface="ヒラギノ角ゴ Pro W3" charset="0"/>
              </a:defRPr>
            </a:lvl3pPr>
            <a:lvl4pPr>
              <a:defRPr sz="2400">
                <a:latin typeface="Times" charset="0"/>
                <a:ea typeface="ヒラギノ角ゴ Pro W3" charset="0"/>
              </a:defRPr>
            </a:lvl4pPr>
            <a:lvl5pPr>
              <a:defRPr sz="2400"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9pPr>
          </a:lstStyle>
          <a:p>
            <a:pPr algn="l"/>
            <a:r>
              <a:rPr lang="en-US" sz="1100" b="1" i="1" dirty="0">
                <a:solidFill>
                  <a:schemeClr val="accent6">
                    <a:lumMod val="50000"/>
                  </a:schemeClr>
                </a:solidFill>
              </a:rPr>
              <a:t>Mutation Germline BRCA1/2 </a:t>
            </a:r>
          </a:p>
          <a:p>
            <a:pPr algn="l"/>
            <a:r>
              <a:rPr lang="en-US" sz="1100" i="1" dirty="0">
                <a:solidFill>
                  <a:schemeClr val="accent6">
                    <a:lumMod val="50000"/>
                  </a:schemeClr>
                </a:solidFill>
              </a:rPr>
              <a:t>BRCA1/2 </a:t>
            </a:r>
            <a:r>
              <a:rPr lang="en-US" sz="1100" i="1" dirty="0" err="1">
                <a:solidFill>
                  <a:schemeClr val="accent6">
                    <a:lumMod val="50000"/>
                  </a:schemeClr>
                </a:solidFill>
              </a:rPr>
              <a:t>Muté</a:t>
            </a:r>
            <a:r>
              <a:rPr lang="en-US" sz="1100" i="1" dirty="0">
                <a:solidFill>
                  <a:schemeClr val="accent6">
                    <a:lumMod val="50000"/>
                  </a:schemeClr>
                </a:solidFill>
              </a:rPr>
              <a:t> : 2, 6 mois </a:t>
            </a:r>
          </a:p>
          <a:p>
            <a:pPr algn="l"/>
            <a:r>
              <a:rPr lang="en-US" sz="1100" i="1" dirty="0">
                <a:solidFill>
                  <a:schemeClr val="accent6">
                    <a:lumMod val="50000"/>
                  </a:schemeClr>
                </a:solidFill>
              </a:rPr>
              <a:t>(0,11 – 5,12) p = 0,04</a:t>
            </a:r>
          </a:p>
          <a:p>
            <a:pPr algn="l"/>
            <a:r>
              <a:rPr lang="en-US" sz="1100" i="1" dirty="0">
                <a:solidFill>
                  <a:schemeClr val="accent6">
                    <a:lumMod val="50000"/>
                  </a:schemeClr>
                </a:solidFill>
              </a:rPr>
              <a:t>BRCA1/2 Wild-type : -0,87 mois </a:t>
            </a:r>
          </a:p>
          <a:p>
            <a:pPr algn="l"/>
            <a:r>
              <a:rPr lang="en-US" sz="1100" i="1" dirty="0">
                <a:solidFill>
                  <a:schemeClr val="accent6">
                    <a:lumMod val="50000"/>
                  </a:schemeClr>
                </a:solidFill>
              </a:rPr>
              <a:t>(-1,65 - -0,09) p = 0,03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9640608" y="2579159"/>
            <a:ext cx="149834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en-US"/>
            </a:defPPr>
            <a:lvl1pPr algn="ctr" defTabSz="685800" eaLnBrk="1" hangingPunct="1">
              <a:defRPr sz="1600">
                <a:solidFill>
                  <a:srgbClr val="7F7F7F"/>
                </a:solidFill>
                <a:latin typeface="Century Gothic" panose="020F0302020204030204"/>
                <a:cs typeface="Arial"/>
              </a:defRPr>
            </a:lvl1pPr>
            <a:lvl2pPr marL="37931725" indent="-37474525">
              <a:defRPr sz="2400">
                <a:latin typeface="Times" charset="0"/>
                <a:ea typeface="ヒラギノ角ゴ Pro W3" charset="0"/>
              </a:defRPr>
            </a:lvl2pPr>
            <a:lvl3pPr>
              <a:defRPr sz="2400">
                <a:latin typeface="Times" charset="0"/>
                <a:ea typeface="ヒラギノ角ゴ Pro W3" charset="0"/>
              </a:defRPr>
            </a:lvl3pPr>
            <a:lvl4pPr>
              <a:defRPr sz="2400">
                <a:latin typeface="Times" charset="0"/>
                <a:ea typeface="ヒラギノ角ゴ Pro W3" charset="0"/>
              </a:defRPr>
            </a:lvl4pPr>
            <a:lvl5pPr>
              <a:defRPr sz="2400"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9pPr>
          </a:lstStyle>
          <a:p>
            <a:pPr algn="l"/>
            <a:r>
              <a:rPr lang="en-US" sz="1100" b="1" i="1" dirty="0">
                <a:solidFill>
                  <a:srgbClr val="FF7F4D"/>
                </a:solidFill>
              </a:rPr>
              <a:t>C + BRCA1/2-mut</a:t>
            </a:r>
          </a:p>
          <a:p>
            <a:pPr algn="l"/>
            <a:r>
              <a:rPr lang="en-US" sz="1100" b="1" i="1" dirty="0">
                <a:solidFill>
                  <a:srgbClr val="005086"/>
                </a:solidFill>
              </a:rPr>
              <a:t>D+BRCA1/2-mut</a:t>
            </a:r>
          </a:p>
          <a:p>
            <a:pPr algn="l"/>
            <a:r>
              <a:rPr lang="en-US" sz="1100" b="1" i="1" dirty="0">
                <a:solidFill>
                  <a:srgbClr val="FF7F4D"/>
                </a:solidFill>
              </a:rPr>
              <a:t>C + BRCA1/2-wt</a:t>
            </a:r>
          </a:p>
          <a:p>
            <a:pPr algn="l"/>
            <a:r>
              <a:rPr lang="en-US" sz="1100" b="1" i="1" dirty="0">
                <a:solidFill>
                  <a:srgbClr val="005086"/>
                </a:solidFill>
              </a:rPr>
              <a:t>D+ BRCA1/2-wt</a:t>
            </a:r>
          </a:p>
        </p:txBody>
      </p:sp>
      <p:cxnSp>
        <p:nvCxnSpPr>
          <p:cNvPr id="93186" name="Connecteur droit 93185"/>
          <p:cNvCxnSpPr/>
          <p:nvPr/>
        </p:nvCxnSpPr>
        <p:spPr>
          <a:xfrm>
            <a:off x="9364383" y="2715595"/>
            <a:ext cx="276225" cy="0"/>
          </a:xfrm>
          <a:prstGeom prst="line">
            <a:avLst/>
          </a:prstGeom>
          <a:ln w="28575">
            <a:solidFill>
              <a:srgbClr val="FF7F4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>
            <a:off x="9364383" y="3197730"/>
            <a:ext cx="276225" cy="0"/>
          </a:xfrm>
          <a:prstGeom prst="line">
            <a:avLst/>
          </a:prstGeom>
          <a:ln w="28575">
            <a:solidFill>
              <a:srgbClr val="004477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droit 43"/>
          <p:cNvCxnSpPr/>
          <p:nvPr/>
        </p:nvCxnSpPr>
        <p:spPr>
          <a:xfrm>
            <a:off x="9364383" y="3068020"/>
            <a:ext cx="276225" cy="0"/>
          </a:xfrm>
          <a:prstGeom prst="line">
            <a:avLst/>
          </a:prstGeom>
          <a:ln w="28575">
            <a:solidFill>
              <a:srgbClr val="FF7F4D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droit 49"/>
          <p:cNvCxnSpPr/>
          <p:nvPr/>
        </p:nvCxnSpPr>
        <p:spPr>
          <a:xfrm>
            <a:off x="9364383" y="2896570"/>
            <a:ext cx="276225" cy="0"/>
          </a:xfrm>
          <a:prstGeom prst="line">
            <a:avLst/>
          </a:prstGeom>
          <a:ln w="28575">
            <a:solidFill>
              <a:srgbClr val="00447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ZoneTexte 50"/>
          <p:cNvSpPr txBox="1"/>
          <p:nvPr/>
        </p:nvSpPr>
        <p:spPr>
          <a:xfrm>
            <a:off x="3271530" y="4127408"/>
            <a:ext cx="2653920" cy="21544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entury Gothic" panose="020F0302020204030204"/>
              </a:rPr>
              <a:t>Nb à risque</a:t>
            </a:r>
            <a:r>
              <a:rPr kumimoji="0" lang="fr-FR" sz="800" b="0" i="0" u="none" strike="noStrike" kern="0" cap="none" spc="0" normalizeH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entury Gothic" panose="020F0302020204030204"/>
              </a:rPr>
              <a:t> </a:t>
            </a:r>
            <a:endParaRPr kumimoji="0" lang="fr-FR" sz="8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entury Gothic" panose="020F0302020204030204"/>
            </a:endParaRPr>
          </a:p>
        </p:txBody>
      </p:sp>
      <p:graphicFrame>
        <p:nvGraphicFramePr>
          <p:cNvPr id="52" name="Tableau 51">
            <a:extLst>
              <a:ext uri="{FF2B5EF4-FFF2-40B4-BE49-F238E27FC236}">
                <a16:creationId xmlns:a16="http://schemas.microsoft.com/office/drawing/2014/main" xmlns="" id="{F3F0FCA1-633D-26FC-312E-1CE5872B9B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6044006"/>
              </p:ext>
            </p:extLst>
          </p:nvPr>
        </p:nvGraphicFramePr>
        <p:xfrm>
          <a:off x="3475312" y="4497224"/>
          <a:ext cx="5310113" cy="748499"/>
        </p:xfrm>
        <a:graphic>
          <a:graphicData uri="http://schemas.openxmlformats.org/drawingml/2006/table">
            <a:tbl>
              <a:tblPr firstRow="1" bandRow="1"/>
              <a:tblGrid>
                <a:gridCol w="133508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3302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54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254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428875">
                  <a:extLst>
                    <a:ext uri="{9D8B030D-6E8A-4147-A177-3AD203B41FA5}">
                      <a16:colId xmlns:a16="http://schemas.microsoft.com/office/drawing/2014/main" xmlns="" val="476174110"/>
                    </a:ext>
                  </a:extLst>
                </a:gridCol>
                <a:gridCol w="434652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444531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98421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490641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434652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55056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08866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</a:tblGrid>
              <a:tr h="178293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1" dirty="0">
                          <a:solidFill>
                            <a:srgbClr val="FF7F4D"/>
                          </a:solidFill>
                        </a:rPr>
                        <a:t>C + BRCA1/2-wt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128 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1" dirty="0">
                        <a:solidFill>
                          <a:srgbClr val="FF7F4D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1" dirty="0">
                        <a:solidFill>
                          <a:srgbClr val="FF7F4D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(64)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64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(29)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35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b="1" kern="1200">
                          <a:solidFill>
                            <a:schemeClr val="lt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(24)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11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(5)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50166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1" dirty="0">
                          <a:solidFill>
                            <a:srgbClr val="FF7F4D"/>
                          </a:solidFill>
                        </a:rPr>
                        <a:t>C+BRCA1/2-mut</a:t>
                      </a:r>
                      <a:endParaRPr lang="fr-FR" sz="1050" b="1" dirty="0">
                        <a:solidFill>
                          <a:srgbClr val="FF7F4D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25 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1" dirty="0">
                        <a:solidFill>
                          <a:srgbClr val="FF7F4D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1" dirty="0">
                        <a:solidFill>
                          <a:srgbClr val="FF7F4D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(4)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21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(6)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15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1pPr>
                      <a:lvl2pPr marL="904524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2pPr>
                      <a:lvl3pPr marL="1809049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3pPr>
                      <a:lvl4pPr marL="2713573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4pPr>
                      <a:lvl5pPr marL="3618098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5pPr>
                      <a:lvl6pPr marL="4522622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6pPr>
                      <a:lvl7pPr marL="5427147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7pPr>
                      <a:lvl8pPr marL="6331671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8pPr>
                      <a:lvl9pPr marL="7236196" algn="l" defTabSz="1809049" rtl="0" eaLnBrk="1" latinLnBrk="0" hangingPunct="1">
                        <a:defRPr sz="3561" kern="1200">
                          <a:solidFill>
                            <a:schemeClr val="dk1"/>
                          </a:solidFill>
                          <a:latin typeface="Century Gothic" panose="020F0302020204030204"/>
                        </a:defRPr>
                      </a:lvl9pPr>
                    </a:lstStyle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(8)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7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(1)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FF7F4D"/>
                          </a:solidFill>
                          <a:latin typeface="+mn-lt"/>
                        </a:rPr>
                        <a:t>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5803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1" dirty="0">
                          <a:solidFill>
                            <a:srgbClr val="005087"/>
                          </a:solidFill>
                        </a:rPr>
                        <a:t>D + BRCA1/2-wt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145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1" dirty="0">
                        <a:solidFill>
                          <a:srgbClr val="005087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1" dirty="0">
                        <a:solidFill>
                          <a:srgbClr val="005087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(39)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106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(50)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56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(39)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17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(10)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7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05803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1" dirty="0">
                          <a:solidFill>
                            <a:srgbClr val="005087"/>
                          </a:solidFill>
                        </a:rPr>
                        <a:t>D+BRCA1/2-mut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18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1" dirty="0">
                        <a:solidFill>
                          <a:srgbClr val="005087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050" b="1" dirty="0">
                        <a:solidFill>
                          <a:srgbClr val="005087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(7)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10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(3)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7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(7)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(0)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solidFill>
                            <a:srgbClr val="005087"/>
                          </a:solidFill>
                          <a:latin typeface="+mn-lt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3" name="ZoneTexte 52"/>
          <p:cNvSpPr txBox="1"/>
          <p:nvPr/>
        </p:nvSpPr>
        <p:spPr>
          <a:xfrm rot="16200000">
            <a:off x="2928198" y="2491292"/>
            <a:ext cx="2573475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fr-FR"/>
            </a:defPPr>
            <a:lvl1pPr algn="ctr" defTabSz="685800">
              <a:defRPr sz="100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F0302020204030204"/>
                <a:cs typeface="Arial"/>
              </a:defRPr>
            </a:lvl1pPr>
            <a:lvl2pPr marL="37931725" indent="-37474525" eaLnBrk="0" hangingPunct="0">
              <a:defRPr sz="2400"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" charset="0"/>
                <a:ea typeface="ヒラギノ角ゴ Pro W3" charset="0"/>
              </a:defRPr>
            </a:lvl9pPr>
          </a:lstStyle>
          <a:p>
            <a:r>
              <a:rPr lang="fr-FR" sz="1100" dirty="0">
                <a:solidFill>
                  <a:srgbClr val="7F7F7F"/>
                </a:solidFill>
                <a:ea typeface="ヒラギノ角ゴ Pro W3" charset="0"/>
              </a:rPr>
              <a:t>Femme en vie sans progression(%)</a:t>
            </a:r>
          </a:p>
        </p:txBody>
      </p:sp>
      <p:sp>
        <p:nvSpPr>
          <p:cNvPr id="54" name="Text Box 4">
            <a:extLst>
              <a:ext uri="{FF2B5EF4-FFF2-40B4-BE49-F238E27FC236}">
                <a16:creationId xmlns:a16="http://schemas.microsoft.com/office/drawing/2014/main" xmlns="" id="{67460156-8681-D3C0-EEC0-09BC46650A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5312" y="4139692"/>
            <a:ext cx="6919732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  <a:cs typeface="ヒラギノ角ゴ Pro W3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ヒラギノ角ゴ Pro W3" charset="0"/>
              </a:defRPr>
            </a:lvl9pPr>
          </a:lstStyle>
          <a:p>
            <a:pPr algn="ctr" defTabSz="685800" eaLnBrk="1" hangingPunct="1">
              <a:defRPr/>
            </a:pPr>
            <a:r>
              <a:rPr lang="da-DK" sz="1100" dirty="0">
                <a:solidFill>
                  <a:srgbClr val="7F7F7F"/>
                </a:solidFill>
                <a:latin typeface="Century Gothic" panose="020F0302020204030204"/>
                <a:cs typeface="Arial"/>
              </a:rPr>
              <a:t>Mois à p. randomisation</a:t>
            </a:r>
          </a:p>
        </p:txBody>
      </p:sp>
      <p:graphicFrame>
        <p:nvGraphicFramePr>
          <p:cNvPr id="55" name="Graphique 54"/>
          <p:cNvGraphicFramePr/>
          <p:nvPr/>
        </p:nvGraphicFramePr>
        <p:xfrm>
          <a:off x="4394400" y="1431101"/>
          <a:ext cx="4391025" cy="2809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1" name="Rectangle à coins arrondis 10">
            <a:extLst>
              <a:ext uri="{FF2B5EF4-FFF2-40B4-BE49-F238E27FC236}">
                <a16:creationId xmlns:a16="http://schemas.microsoft.com/office/drawing/2014/main" xmlns="" id="{095E8423-F0F5-426E-9DE6-739951F090ED}"/>
              </a:ext>
            </a:extLst>
          </p:cNvPr>
          <p:cNvSpPr/>
          <p:nvPr/>
        </p:nvSpPr>
        <p:spPr>
          <a:xfrm>
            <a:off x="2867649" y="1206572"/>
            <a:ext cx="8424328" cy="4228069"/>
          </a:xfrm>
          <a:prstGeom prst="roundRect">
            <a:avLst>
              <a:gd name="adj" fmla="val 0"/>
            </a:avLst>
          </a:prstGeom>
          <a:noFill/>
          <a:ln w="3175">
            <a:solidFill>
              <a:srgbClr val="7370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22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622940167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5"/>
          <p:cNvSpPr>
            <a:spLocks noGrp="1"/>
          </p:cNvSpPr>
          <p:nvPr>
            <p:ph type="body" sz="quarter" idx="17"/>
          </p:nvPr>
        </p:nvSpPr>
        <p:spPr>
          <a:xfrm>
            <a:off x="1273632" y="1549497"/>
            <a:ext cx="10701250" cy="1690915"/>
          </a:xfrm>
        </p:spPr>
        <p:txBody>
          <a:bodyPr/>
          <a:lstStyle/>
          <a:p>
            <a:r>
              <a:rPr lang="fr-FR" dirty="0"/>
              <a:t>Cancers du sein TN métastatiques PD-L1- </a:t>
            </a:r>
            <a:r>
              <a:rPr lang="fr-FR" dirty="0" err="1"/>
              <a:t>gBRCAwt</a:t>
            </a:r>
            <a:endParaRPr lang="fr-FR" dirty="0"/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5" name="Rectangle 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56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 noChangeAspect="1"/>
          </p:cNvPicPr>
          <p:nvPr/>
        </p:nvPicPr>
        <p:blipFill rotWithShape="1">
          <a:blip r:embed="rId2"/>
          <a:srcRect t="2497"/>
          <a:stretch/>
        </p:blipFill>
        <p:spPr>
          <a:xfrm>
            <a:off x="2047742" y="103070"/>
            <a:ext cx="9221274" cy="5801931"/>
          </a:xfrm>
          <a:prstGeom prst="rect">
            <a:avLst/>
          </a:prstGeom>
          <a:ln>
            <a:solidFill>
              <a:srgbClr val="7F7F7F"/>
            </a:solidFill>
          </a:ln>
        </p:spPr>
      </p:pic>
      <p:sp>
        <p:nvSpPr>
          <p:cNvPr id="7" name="Espace réservé du contenu 2">
            <a:extLst>
              <a:ext uri="{FF2B5EF4-FFF2-40B4-BE49-F238E27FC236}">
                <a16:creationId xmlns:a16="http://schemas.microsoft.com/office/drawing/2014/main" xmlns="" id="{993276F0-A00D-30EE-2DC6-828245FEF99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5" y="6072932"/>
            <a:ext cx="7217535" cy="785067"/>
          </a:xfrm>
        </p:spPr>
        <p:txBody>
          <a:bodyPr anchor="ctr"/>
          <a:lstStyle/>
          <a:p>
            <a:r>
              <a:rPr lang="fr-FR" dirty="0"/>
              <a:t>https://www.esmo.org/living-guidelines/esmo-metastatic-breast-cancer-living-guideline/triple-negative-breast-cancer</a:t>
            </a:r>
          </a:p>
        </p:txBody>
      </p:sp>
      <p:sp>
        <p:nvSpPr>
          <p:cNvPr id="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 rotWithShape="1">
          <a:blip r:embed="rId3"/>
          <a:srcRect t="2914"/>
          <a:stretch/>
        </p:blipFill>
        <p:spPr>
          <a:xfrm>
            <a:off x="2144995" y="1290414"/>
            <a:ext cx="4742915" cy="2649197"/>
          </a:xfrm>
          <a:prstGeom prst="rect">
            <a:avLst/>
          </a:prstGeom>
        </p:spPr>
      </p:pic>
      <p:pic>
        <p:nvPicPr>
          <p:cNvPr id="9" name="Image 8"/>
          <p:cNvPicPr>
            <a:picLocks noChangeAspect="1"/>
          </p:cNvPicPr>
          <p:nvPr/>
        </p:nvPicPr>
        <p:blipFill rotWithShape="1">
          <a:blip r:embed="rId3"/>
          <a:srcRect t="2914"/>
          <a:stretch/>
        </p:blipFill>
        <p:spPr>
          <a:xfrm>
            <a:off x="6877942" y="1358780"/>
            <a:ext cx="1018373" cy="2502494"/>
          </a:xfrm>
          <a:prstGeom prst="rect">
            <a:avLst/>
          </a:prstGeom>
        </p:spPr>
      </p:pic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4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341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5"/>
          <p:cNvSpPr>
            <a:spLocks noGrp="1"/>
          </p:cNvSpPr>
          <p:nvPr>
            <p:ph type="body" sz="quarter" idx="17"/>
          </p:nvPr>
        </p:nvSpPr>
        <p:spPr>
          <a:xfrm>
            <a:off x="1273632" y="1549497"/>
            <a:ext cx="10370160" cy="1690915"/>
          </a:xfrm>
        </p:spPr>
        <p:txBody>
          <a:bodyPr/>
          <a:lstStyle/>
          <a:p>
            <a:r>
              <a:rPr lang="fr-FR" dirty="0"/>
              <a:t>Agents cytotoxiques</a:t>
            </a:r>
          </a:p>
        </p:txBody>
      </p:sp>
      <p:sp>
        <p:nvSpPr>
          <p:cNvPr id="7" name="Espace réservé du texte 6"/>
          <p:cNvSpPr>
            <a:spLocks noGrp="1"/>
          </p:cNvSpPr>
          <p:nvPr>
            <p:ph type="body" sz="quarter" idx="18"/>
          </p:nvPr>
        </p:nvSpPr>
        <p:spPr>
          <a:xfrm>
            <a:off x="1273632" y="2606099"/>
            <a:ext cx="10370160" cy="1690915"/>
          </a:xfrm>
        </p:spPr>
        <p:txBody>
          <a:bodyPr/>
          <a:lstStyle/>
          <a:p>
            <a:r>
              <a:rPr lang="fr-FR" dirty="0"/>
              <a:t>Paradigme des tumeurs triples négatives: </a:t>
            </a:r>
            <a:r>
              <a:rPr lang="fr-FR" dirty="0" err="1"/>
              <a:t>chimiosensibilité</a:t>
            </a:r>
            <a:r>
              <a:rPr lang="fr-FR" dirty="0"/>
              <a:t> initiale mais développement précoce des résistances </a:t>
            </a:r>
          </a:p>
          <a:p>
            <a:endParaRPr lang="fr-FR" dirty="0"/>
          </a:p>
        </p:txBody>
      </p:sp>
      <p:sp>
        <p:nvSpPr>
          <p:cNvPr id="4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8" name="Rectangle 7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923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riangle rectangle 3"/>
          <p:cNvSpPr>
            <a:spLocks noChangeAspect="1"/>
          </p:cNvSpPr>
          <p:nvPr/>
        </p:nvSpPr>
        <p:spPr bwMode="auto">
          <a:xfrm>
            <a:off x="6425514" y="1172991"/>
            <a:ext cx="3671888" cy="1681162"/>
          </a:xfrm>
          <a:prstGeom prst="rtTriangle">
            <a:avLst/>
          </a:prstGeom>
          <a:solidFill>
            <a:srgbClr val="0070C0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5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ANTHRACYCLINES</a:t>
            </a:r>
            <a:endParaRPr kumimoji="0" lang="fr-FR" altLang="fr-FR" sz="15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56323" name="Triangle rectangle 4"/>
          <p:cNvSpPr>
            <a:spLocks noChangeAspect="1"/>
          </p:cNvSpPr>
          <p:nvPr/>
        </p:nvSpPr>
        <p:spPr bwMode="auto">
          <a:xfrm flipH="1">
            <a:off x="3185427" y="1172991"/>
            <a:ext cx="3194050" cy="1676400"/>
          </a:xfrm>
          <a:prstGeom prst="rtTriangle">
            <a:avLst/>
          </a:pr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5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TAXANES</a:t>
            </a:r>
            <a:endParaRPr kumimoji="0" lang="fr-FR" altLang="fr-FR" sz="15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56324" name="Rectangle 5"/>
          <p:cNvSpPr>
            <a:spLocks noChangeArrowheads="1"/>
          </p:cNvSpPr>
          <p:nvPr/>
        </p:nvSpPr>
        <p:spPr bwMode="auto">
          <a:xfrm>
            <a:off x="3112402" y="3189117"/>
            <a:ext cx="2089150" cy="865187"/>
          </a:xfrm>
          <a:prstGeom prst="rect">
            <a:avLst/>
          </a:prstGeom>
          <a:solidFill>
            <a:srgbClr val="005086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Antimétabolites</a:t>
            </a:r>
            <a:endParaRPr kumimoji="0" lang="fr-FR" altLang="fr-FR" sz="18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56325" name="Rectangle 6"/>
          <p:cNvSpPr>
            <a:spLocks noChangeArrowheads="1"/>
          </p:cNvSpPr>
          <p:nvPr/>
        </p:nvSpPr>
        <p:spPr bwMode="auto">
          <a:xfrm>
            <a:off x="5272990" y="3211341"/>
            <a:ext cx="2016125" cy="842962"/>
          </a:xfrm>
          <a:prstGeom prst="rect">
            <a:avLst/>
          </a:prstGeom>
          <a:solidFill>
            <a:srgbClr val="005086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Platines</a:t>
            </a:r>
          </a:p>
        </p:txBody>
      </p:sp>
      <p:sp>
        <p:nvSpPr>
          <p:cNvPr id="56326" name="Rectangle 7"/>
          <p:cNvSpPr>
            <a:spLocks noChangeArrowheads="1"/>
          </p:cNvSpPr>
          <p:nvPr/>
        </p:nvSpPr>
        <p:spPr bwMode="auto">
          <a:xfrm>
            <a:off x="7362140" y="3189117"/>
            <a:ext cx="2735263" cy="865187"/>
          </a:xfrm>
          <a:prstGeom prst="rect">
            <a:avLst/>
          </a:prstGeom>
          <a:solidFill>
            <a:srgbClr val="005086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Inhibiteurs Microtubules</a:t>
            </a:r>
          </a:p>
        </p:txBody>
      </p:sp>
      <p:sp>
        <p:nvSpPr>
          <p:cNvPr id="56327" name="Rectangle 8"/>
          <p:cNvSpPr>
            <a:spLocks noChangeArrowheads="1"/>
          </p:cNvSpPr>
          <p:nvPr/>
        </p:nvSpPr>
        <p:spPr bwMode="auto">
          <a:xfrm>
            <a:off x="3040965" y="4341641"/>
            <a:ext cx="4900311" cy="1008062"/>
          </a:xfrm>
          <a:prstGeom prst="rect">
            <a:avLst/>
          </a:prstGeom>
          <a:solidFill>
            <a:schemeClr val="bg2"/>
          </a:solidFill>
          <a:ln w="9525">
            <a:noFill/>
            <a:round/>
            <a:headEnd/>
            <a:tailEnd/>
          </a:ln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Monothérapie</a:t>
            </a: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  - </a:t>
            </a: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Séquentielle</a:t>
            </a:r>
            <a:endParaRPr kumimoji="0" lang="en-US" altLang="fr-FR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1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Combinaison</a:t>
            </a: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 </a:t>
            </a: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si</a:t>
            </a: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 </a:t>
            </a: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crise</a:t>
            </a: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 </a:t>
            </a: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viscérale</a:t>
            </a: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 (pas de </a:t>
            </a: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bénéfice</a:t>
            </a: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 </a:t>
            </a: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en</a:t>
            </a: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 SG)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1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Traitement </a:t>
            </a: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en</a:t>
            </a: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 </a:t>
            </a: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continu</a:t>
            </a:r>
            <a:endParaRPr kumimoji="0" lang="en-US" altLang="fr-FR" sz="1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56329" name="Rectangle 10"/>
          <p:cNvSpPr>
            <a:spLocks noChangeArrowheads="1"/>
          </p:cNvSpPr>
          <p:nvPr/>
        </p:nvSpPr>
        <p:spPr bwMode="auto">
          <a:xfrm>
            <a:off x="8009839" y="4341641"/>
            <a:ext cx="2160588" cy="1008062"/>
          </a:xfrm>
          <a:prstGeom prst="rect">
            <a:avLst/>
          </a:prstGeom>
          <a:solidFill>
            <a:srgbClr val="7F7F7F"/>
          </a:solidFill>
          <a:ln w="9525">
            <a:noFill/>
            <a:round/>
            <a:headEnd/>
            <a:tailEnd/>
          </a:ln>
        </p:spPr>
        <p:txBody>
          <a:bodyPr wrap="none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1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1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Décision</a:t>
            </a:r>
            <a:r>
              <a:rPr kumimoji="0" lang="en-US" alt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 </a:t>
            </a:r>
            <a:r>
              <a:rPr kumimoji="0" lang="en-US" alt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 panose="020B0502020202020204" pitchFamily="34" charset="0"/>
              </a:rPr>
              <a:t>partagée</a:t>
            </a:r>
            <a:endParaRPr kumimoji="0" lang="en-US" altLang="fr-FR" sz="1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 panose="020B0502020202020204" pitchFamily="34" charset="0"/>
            </a:endParaRPr>
          </a:p>
        </p:txBody>
      </p:sp>
      <p:sp>
        <p:nvSpPr>
          <p:cNvPr id="3" name="Espace réservé du contenu 2"/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5976108" cy="247196"/>
          </a:xfrm>
        </p:spPr>
        <p:txBody>
          <a:bodyPr/>
          <a:lstStyle/>
          <a:p>
            <a:r>
              <a:rPr lang="fr-FR" dirty="0" err="1"/>
              <a:t>Zeichner</a:t>
            </a:r>
            <a:r>
              <a:rPr lang="fr-FR" dirty="0"/>
              <a:t> SB et al, </a:t>
            </a:r>
            <a:r>
              <a:rPr lang="fr-FR" dirty="0" err="1"/>
              <a:t>Breast</a:t>
            </a:r>
            <a:r>
              <a:rPr lang="fr-FR" dirty="0"/>
              <a:t> Cancer (</a:t>
            </a:r>
            <a:r>
              <a:rPr lang="fr-FR" dirty="0" err="1"/>
              <a:t>Auckl</a:t>
            </a:r>
            <a:r>
              <a:rPr lang="fr-FR" dirty="0"/>
              <a:t>), 2016; </a:t>
            </a:r>
            <a:r>
              <a:rPr lang="fr-FR" dirty="0" err="1"/>
              <a:t>Wahba</a:t>
            </a:r>
            <a:r>
              <a:rPr lang="fr-FR" dirty="0"/>
              <a:t> HA et al, Cancer </a:t>
            </a:r>
            <a:r>
              <a:rPr lang="fr-FR" dirty="0" err="1"/>
              <a:t>Biol</a:t>
            </a:r>
            <a:r>
              <a:rPr lang="fr-FR" dirty="0"/>
              <a:t> Med, 2015</a:t>
            </a:r>
          </a:p>
          <a:p>
            <a:endParaRPr lang="fr-FR" dirty="0"/>
          </a:p>
        </p:txBody>
      </p:sp>
      <p:sp>
        <p:nvSpPr>
          <p:cNvPr id="56330" name="Titre 2"/>
          <p:cNvSpPr>
            <a:spLocks noGrp="1"/>
          </p:cNvSpPr>
          <p:nvPr>
            <p:ph type="title" idx="4294967295"/>
          </p:nvPr>
        </p:nvSpPr>
        <p:spPr bwMode="auto">
          <a:xfrm>
            <a:off x="617838" y="6178"/>
            <a:ext cx="10436225" cy="8794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rmAutofit/>
          </a:bodyPr>
          <a:lstStyle/>
          <a:p>
            <a:r>
              <a:rPr lang="fr-FR" altLang="fr-FR" sz="3600" b="1" dirty="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rPr>
              <a:t>Chimiothérapie: le paradoxe triple négatif</a:t>
            </a:r>
          </a:p>
        </p:txBody>
      </p:sp>
      <p:sp>
        <p:nvSpPr>
          <p:cNvPr id="11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27668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contenu 4"/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en-US" dirty="0"/>
              <a:t>Twelves C et al, Breast Cancer Res Treat, 2014</a:t>
            </a:r>
          </a:p>
          <a:p>
            <a:endParaRPr lang="fr-FR" dirty="0"/>
          </a:p>
        </p:txBody>
      </p:sp>
      <p:sp>
        <p:nvSpPr>
          <p:cNvPr id="8" name="Espace réservé du texte 7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fr-FR" sz="3200" dirty="0" err="1"/>
              <a:t>Eribuline</a:t>
            </a:r>
            <a:r>
              <a:rPr lang="fr-FR" sz="3200" dirty="0"/>
              <a:t> : Analyse </a:t>
            </a:r>
            <a:r>
              <a:rPr lang="fr-FR" sz="3200" dirty="0" err="1"/>
              <a:t>poolée</a:t>
            </a:r>
            <a:r>
              <a:rPr lang="fr-FR" sz="3200" dirty="0"/>
              <a:t> de 2 essais de phase III</a:t>
            </a:r>
          </a:p>
          <a:p>
            <a:endParaRPr lang="fr-FR" sz="2400" dirty="0"/>
          </a:p>
        </p:txBody>
      </p:sp>
      <p:sp>
        <p:nvSpPr>
          <p:cNvPr id="10" name="Espace réservé du contenu 9"/>
          <p:cNvSpPr>
            <a:spLocks noGrp="1"/>
          </p:cNvSpPr>
          <p:nvPr>
            <p:ph sz="quarter" idx="22"/>
          </p:nvPr>
        </p:nvSpPr>
        <p:spPr>
          <a:xfrm>
            <a:off x="1043695" y="5509436"/>
            <a:ext cx="10933179" cy="380542"/>
          </a:xfrm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sz="1600" b="0" dirty="0"/>
              <a:t>Efficacité significativement plus importante de l’</a:t>
            </a:r>
            <a:r>
              <a:rPr lang="fr-FR" sz="1600" b="0" dirty="0" err="1"/>
              <a:t>éribuline</a:t>
            </a:r>
            <a:r>
              <a:rPr lang="fr-FR" sz="1600" b="0" dirty="0"/>
              <a:t> </a:t>
            </a:r>
            <a:r>
              <a:rPr lang="fr-FR" sz="1600" b="0" i="1" dirty="0"/>
              <a:t>versus</a:t>
            </a:r>
            <a:r>
              <a:rPr lang="fr-FR" sz="1600" b="0" dirty="0"/>
              <a:t> capécitabine dans les cancers du sein triple négatifs métastatiques par rapport aux autres sous-types tumoraux</a:t>
            </a:r>
          </a:p>
          <a:p>
            <a:endParaRPr lang="fr-FR" sz="1600" b="0" dirty="0"/>
          </a:p>
        </p:txBody>
      </p:sp>
      <p:pic>
        <p:nvPicPr>
          <p:cNvPr id="12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562475" y="679954"/>
            <a:ext cx="5586072" cy="482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Flèche droite 12"/>
          <p:cNvSpPr/>
          <p:nvPr/>
        </p:nvSpPr>
        <p:spPr>
          <a:xfrm>
            <a:off x="2340895" y="2641642"/>
            <a:ext cx="720725" cy="144463"/>
          </a:xfrm>
          <a:prstGeom prst="rightArrow">
            <a:avLst/>
          </a:prstGeom>
          <a:solidFill>
            <a:schemeClr val="accent2"/>
          </a:solidFill>
          <a:ln>
            <a:solidFill>
              <a:srgbClr val="0044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Espace réservé du texte 1">
            <a:extLst>
              <a:ext uri="{FF2B5EF4-FFF2-40B4-BE49-F238E27FC236}">
                <a16:creationId xmlns:a16="http://schemas.microsoft.com/office/drawing/2014/main" xmlns="" id="{BDCF73DA-9A9E-DB79-D94A-C628F45FC7CB}"/>
              </a:ext>
            </a:extLst>
          </p:cNvPr>
          <p:cNvSpPr txBox="1">
            <a:spLocks/>
          </p:cNvSpPr>
          <p:nvPr/>
        </p:nvSpPr>
        <p:spPr>
          <a:xfrm>
            <a:off x="863114" y="1334958"/>
            <a:ext cx="11542293" cy="516866"/>
          </a:xfrm>
          <a:prstGeom prst="rect">
            <a:avLst/>
          </a:prstGeom>
        </p:spPr>
        <p:txBody>
          <a:bodyPr lIns="18000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6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4000" b="1" i="0" kern="1200">
                <a:solidFill>
                  <a:srgbClr val="FF7F4D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r-FR" sz="3600" b="1" i="0" u="none" strike="noStrike" kern="1200" cap="none" spc="0" normalizeH="0" baseline="0" noProof="0" dirty="0">
              <a:ln>
                <a:noFill/>
              </a:ln>
              <a:solidFill>
                <a:srgbClr val="FF7F4D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5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 txBox="1">
            <a:spLocks/>
          </p:cNvSpPr>
          <p:nvPr/>
        </p:nvSpPr>
        <p:spPr>
          <a:xfrm>
            <a:off x="1017816" y="6542128"/>
            <a:ext cx="5159375" cy="247196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fr-FR" sz="1400" dirty="0"/>
          </a:p>
        </p:txBody>
      </p:sp>
      <p:sp>
        <p:nvSpPr>
          <p:cNvPr id="2" name="ZoneTexte 1"/>
          <p:cNvSpPr txBox="1"/>
          <p:nvPr/>
        </p:nvSpPr>
        <p:spPr>
          <a:xfrm>
            <a:off x="3102809" y="711960"/>
            <a:ext cx="2533650" cy="43319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FR" sz="950" b="1" dirty="0"/>
              <a:t>Population globale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1,602 ; contrôle, n = 802) </a:t>
            </a:r>
          </a:p>
          <a:p>
            <a:r>
              <a:rPr lang="fr-FR" sz="950" b="1" dirty="0"/>
              <a:t>HER2-positive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169 ; contrôle, n = 123) </a:t>
            </a:r>
          </a:p>
          <a:p>
            <a:r>
              <a:rPr lang="fr-FR" sz="950" b="1" dirty="0"/>
              <a:t>HER2-négative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748 ; contrôle, n = 572) </a:t>
            </a:r>
          </a:p>
          <a:p>
            <a:r>
              <a:rPr lang="fr-FR" sz="950" b="1" dirty="0"/>
              <a:t>HER2-negative RH-positif 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496 ; contrôle, n = 379) </a:t>
            </a:r>
          </a:p>
          <a:p>
            <a:r>
              <a:rPr lang="fr-FR" sz="950" b="1" dirty="0"/>
              <a:t>RO-positif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595 ; contrôle, n = 449)</a:t>
            </a:r>
          </a:p>
          <a:p>
            <a:r>
              <a:rPr lang="fr-FR" sz="950" b="1" dirty="0"/>
              <a:t>RO-négatif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376 ; contrôle, n = 288) </a:t>
            </a:r>
            <a:endParaRPr lang="fr-FR" sz="950" b="1" dirty="0"/>
          </a:p>
          <a:p>
            <a:r>
              <a:rPr lang="fr-FR" sz="950" b="1" dirty="0"/>
              <a:t>Triple-négative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243 ; contrôle, n = 185)</a:t>
            </a:r>
          </a:p>
          <a:p>
            <a:r>
              <a:rPr lang="fr-FR" sz="950" b="1" dirty="0"/>
              <a:t>Non-triple-négative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éibuline</a:t>
            </a:r>
            <a:r>
              <a:rPr lang="fr-FR" sz="950" dirty="0"/>
              <a:t>, n = 707; contrôle, n = 543)</a:t>
            </a:r>
          </a:p>
          <a:p>
            <a:r>
              <a:rPr lang="fr-FR" sz="950" b="1" dirty="0"/>
              <a:t>≤2 organe atteints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544 ; contrôle, n = 386)</a:t>
            </a:r>
          </a:p>
          <a:p>
            <a:r>
              <a:rPr lang="fr-FR" sz="950" b="1" dirty="0"/>
              <a:t>&gt; 2 organes atteints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516 ; contrôle, n = 415) </a:t>
            </a:r>
          </a:p>
          <a:p>
            <a:r>
              <a:rPr lang="fr-FR" sz="950" b="1" dirty="0"/>
              <a:t>Maladie viscérale</a:t>
            </a:r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880 ; contrôle, n = 694)</a:t>
            </a:r>
          </a:p>
          <a:p>
            <a:r>
              <a:rPr lang="fr-FR" sz="950" b="1" dirty="0" err="1"/>
              <a:t>Absece</a:t>
            </a:r>
            <a:r>
              <a:rPr lang="fr-FR" sz="950" b="1" dirty="0"/>
              <a:t> atteinte viscérale</a:t>
            </a:r>
          </a:p>
          <a:p>
            <a:r>
              <a:rPr lang="fr-FR" sz="950" dirty="0"/>
              <a:t>(</a:t>
            </a:r>
            <a:r>
              <a:rPr lang="fr-FR" sz="950" dirty="0" err="1"/>
              <a:t>oribuline</a:t>
            </a:r>
            <a:r>
              <a:rPr lang="fr-FR" sz="950" dirty="0"/>
              <a:t>, n = 171; contrôle, n = 101)</a:t>
            </a:r>
          </a:p>
          <a:p>
            <a:r>
              <a:rPr lang="fr-FR" sz="950" b="1" dirty="0" err="1"/>
              <a:t>Taxane-refractaire</a:t>
            </a:r>
            <a:endParaRPr lang="fr-FR" sz="950" b="1" dirty="0"/>
          </a:p>
          <a:p>
            <a:r>
              <a:rPr lang="fr-FR" sz="950" dirty="0"/>
              <a:t>(</a:t>
            </a:r>
            <a:r>
              <a:rPr lang="fr-FR" sz="950" dirty="0" err="1"/>
              <a:t>oribuline</a:t>
            </a:r>
            <a:r>
              <a:rPr lang="fr-FR" sz="950" dirty="0"/>
              <a:t>, n = 530 ; contrôle, n = 401)</a:t>
            </a:r>
          </a:p>
          <a:p>
            <a:r>
              <a:rPr lang="fr-FR" sz="950" b="1" dirty="0" err="1"/>
              <a:t>Seinsible</a:t>
            </a:r>
            <a:r>
              <a:rPr lang="fr-FR" sz="950" b="1" dirty="0"/>
              <a:t> aux </a:t>
            </a:r>
            <a:r>
              <a:rPr lang="fr-FR" sz="950" b="1" dirty="0" err="1"/>
              <a:t>taxanes</a:t>
            </a:r>
            <a:endParaRPr lang="fr-FR" sz="950" b="1" dirty="0"/>
          </a:p>
          <a:p>
            <a:r>
              <a:rPr lang="fr-FR" sz="950" dirty="0"/>
              <a:t>(</a:t>
            </a:r>
            <a:r>
              <a:rPr lang="fr-FR" sz="950" dirty="0" err="1"/>
              <a:t>éribuline</a:t>
            </a:r>
            <a:r>
              <a:rPr lang="fr-FR" sz="950" dirty="0"/>
              <a:t>, n = 532 ; contrôle, n = 401)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7826670" y="679954"/>
            <a:ext cx="2533650" cy="447814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950" b="1" dirty="0"/>
              <a:t>(interaction)</a:t>
            </a:r>
          </a:p>
          <a:p>
            <a:r>
              <a:rPr lang="fr-FR" sz="950" b="1" dirty="0"/>
              <a:t>HR : 0,85 ; IC95% : 0,77- 0,95; </a:t>
            </a:r>
          </a:p>
          <a:p>
            <a:r>
              <a:rPr lang="fr-FR" sz="950" b="1" i="1" dirty="0"/>
              <a:t>p</a:t>
            </a:r>
            <a:r>
              <a:rPr lang="fr-FR" sz="950" b="1" dirty="0"/>
              <a:t>= 0,003</a:t>
            </a:r>
          </a:p>
          <a:p>
            <a:r>
              <a:rPr lang="fr-FR" sz="950" b="1" dirty="0"/>
              <a:t>HR : 0,82 ; IC95% : 0,62- 1,06;</a:t>
            </a:r>
          </a:p>
          <a:p>
            <a:r>
              <a:rPr lang="fr-FR" sz="950" b="1" i="1" dirty="0"/>
              <a:t>p </a:t>
            </a:r>
            <a:r>
              <a:rPr lang="fr-FR" sz="950" b="1" dirty="0"/>
              <a:t>=0,135</a:t>
            </a:r>
          </a:p>
          <a:p>
            <a:r>
              <a:rPr lang="fr-FR" sz="950" b="1" dirty="0"/>
              <a:t>HR: 0,82 ; IC95% : 0,72-0,93 ;</a:t>
            </a:r>
          </a:p>
          <a:p>
            <a:r>
              <a:rPr lang="fr-FR" sz="950" b="1" dirty="0"/>
              <a:t> </a:t>
            </a:r>
            <a:r>
              <a:rPr lang="fr-FR" sz="950" b="1" i="1" dirty="0"/>
              <a:t>p </a:t>
            </a:r>
            <a:r>
              <a:rPr lang="fr-FR" sz="950" b="1" dirty="0"/>
              <a:t>=0,002 (</a:t>
            </a:r>
            <a:r>
              <a:rPr lang="fr-FR" sz="950" b="1" i="1" dirty="0"/>
              <a:t>p</a:t>
            </a:r>
            <a:r>
              <a:rPr lang="fr-FR" sz="950" b="1" dirty="0"/>
              <a:t>=0,432)</a:t>
            </a:r>
          </a:p>
          <a:p>
            <a:r>
              <a:rPr lang="fr-FR" sz="950" b="1" dirty="0"/>
              <a:t>HR : 0,86 ; IC95% : 0,74 - 1,01 ;</a:t>
            </a:r>
          </a:p>
          <a:p>
            <a:r>
              <a:rPr lang="fr-FR" sz="950" b="1" i="1" dirty="0"/>
              <a:t>p </a:t>
            </a:r>
            <a:r>
              <a:rPr lang="fr-FR" sz="950" b="1" dirty="0"/>
              <a:t>= 0,060</a:t>
            </a:r>
          </a:p>
          <a:p>
            <a:r>
              <a:rPr lang="fr-FR" sz="950" b="1" dirty="0"/>
              <a:t>HR : 0,86 ; IC95% : 0,74 - 0,99;</a:t>
            </a:r>
          </a:p>
          <a:p>
            <a:r>
              <a:rPr lang="fr-FR" sz="950" b="1" dirty="0"/>
              <a:t> </a:t>
            </a:r>
            <a:r>
              <a:rPr lang="fr-FR" sz="950" b="1" i="1" dirty="0"/>
              <a:t>p </a:t>
            </a:r>
            <a:r>
              <a:rPr lang="fr-FR" sz="950" b="1" dirty="0"/>
              <a:t>=0,038 (</a:t>
            </a:r>
            <a:r>
              <a:rPr lang="fr-FR" sz="950" b="1" i="1" dirty="0"/>
              <a:t>p</a:t>
            </a:r>
            <a:r>
              <a:rPr lang="fr-FR" sz="950" b="1" dirty="0"/>
              <a:t>=0,659)</a:t>
            </a:r>
          </a:p>
          <a:p>
            <a:r>
              <a:rPr lang="fr-FR" sz="950" b="1" dirty="0"/>
              <a:t>HR : 0,79 ; IC95% : 0,66 - 0,94 ;</a:t>
            </a:r>
          </a:p>
          <a:p>
            <a:r>
              <a:rPr lang="fr-FR" sz="950" b="1" dirty="0"/>
              <a:t> </a:t>
            </a:r>
            <a:r>
              <a:rPr lang="fr-FR" sz="950" b="1" i="1" dirty="0"/>
              <a:t>p =</a:t>
            </a:r>
            <a:r>
              <a:rPr lang="fr-FR" sz="950" b="1" dirty="0"/>
              <a:t>0,007 (</a:t>
            </a:r>
            <a:r>
              <a:rPr lang="fr-FR" sz="950" b="1" i="1" dirty="0"/>
              <a:t>p</a:t>
            </a:r>
            <a:r>
              <a:rPr lang="fr-FR" sz="950" b="1" dirty="0"/>
              <a:t>=0,159)</a:t>
            </a:r>
          </a:p>
          <a:p>
            <a:r>
              <a:rPr lang="fr-FR" sz="950" b="1" dirty="0"/>
              <a:t>HR : 0.74 ; IC95% : 0,60 - 0,92 ;</a:t>
            </a:r>
          </a:p>
          <a:p>
            <a:r>
              <a:rPr lang="fr-FR" sz="950" b="1" dirty="0"/>
              <a:t> </a:t>
            </a:r>
            <a:r>
              <a:rPr lang="fr-FR" sz="950" b="1" i="1" dirty="0"/>
              <a:t>p </a:t>
            </a:r>
            <a:r>
              <a:rPr lang="fr-FR" sz="950" b="1" dirty="0"/>
              <a:t>=0.006 (</a:t>
            </a:r>
            <a:r>
              <a:rPr lang="fr-FR" sz="950" b="1" i="1" dirty="0"/>
              <a:t>p</a:t>
            </a:r>
            <a:r>
              <a:rPr lang="fr-FR" sz="950" b="1" dirty="0"/>
              <a:t>=0,154)</a:t>
            </a:r>
          </a:p>
          <a:p>
            <a:r>
              <a:rPr lang="fr-FR" sz="950" b="1" dirty="0"/>
              <a:t>HR : 0,86 ; IC95% : 0,76 - 0,98 ; </a:t>
            </a:r>
          </a:p>
          <a:p>
            <a:r>
              <a:rPr lang="fr-FR" sz="950" b="1" i="1" dirty="0"/>
              <a:t>p </a:t>
            </a:r>
            <a:r>
              <a:rPr lang="fr-FR" sz="950" b="1" dirty="0"/>
              <a:t>=0,024 (</a:t>
            </a:r>
            <a:r>
              <a:rPr lang="fr-FR" sz="950" b="1" i="1" dirty="0"/>
              <a:t>p</a:t>
            </a:r>
            <a:r>
              <a:rPr lang="fr-FR" sz="950" b="1" dirty="0"/>
              <a:t>=0,599)</a:t>
            </a:r>
          </a:p>
          <a:p>
            <a:r>
              <a:rPr lang="fr-FR" sz="950" b="1" dirty="0"/>
              <a:t>HR : 0,93 ; IC95% : 0,80 - 1,09 ; </a:t>
            </a:r>
          </a:p>
          <a:p>
            <a:r>
              <a:rPr lang="fr-FR" sz="950" b="1" i="1" dirty="0"/>
              <a:t>p </a:t>
            </a:r>
            <a:r>
              <a:rPr lang="fr-FR" sz="950" b="1" dirty="0"/>
              <a:t>=0,390</a:t>
            </a:r>
          </a:p>
          <a:p>
            <a:r>
              <a:rPr lang="fr-FR" sz="950" b="1" dirty="0"/>
              <a:t>HR : 0,77 ; IC95% : 0,66 - 0,89 ;</a:t>
            </a:r>
          </a:p>
          <a:p>
            <a:r>
              <a:rPr lang="fr-FR" sz="950" b="1" dirty="0"/>
              <a:t> </a:t>
            </a:r>
            <a:r>
              <a:rPr lang="fr-FR" sz="950" b="1" i="1" dirty="0"/>
              <a:t>p </a:t>
            </a:r>
            <a:r>
              <a:rPr lang="fr-FR" sz="950" b="1" dirty="0"/>
              <a:t>&lt;0,001 (</a:t>
            </a:r>
            <a:r>
              <a:rPr lang="fr-FR" sz="950" b="1" i="1" dirty="0"/>
              <a:t>p</a:t>
            </a:r>
            <a:r>
              <a:rPr lang="fr-FR" sz="950" b="1" dirty="0"/>
              <a:t>=0,023)</a:t>
            </a:r>
          </a:p>
          <a:p>
            <a:r>
              <a:rPr lang="fr-FR" sz="950" b="1" dirty="0"/>
              <a:t>HR : 0,89 ; IC95% : 0.79 - 0.99 ; </a:t>
            </a:r>
          </a:p>
          <a:p>
            <a:r>
              <a:rPr lang="fr-FR" sz="950" b="1" i="1" dirty="0"/>
              <a:t>p </a:t>
            </a:r>
            <a:r>
              <a:rPr lang="fr-FR" sz="950" b="1" dirty="0"/>
              <a:t>=0,037 (</a:t>
            </a:r>
            <a:r>
              <a:rPr lang="fr-FR" sz="950" b="1" i="1" dirty="0"/>
              <a:t>p</a:t>
            </a:r>
            <a:r>
              <a:rPr lang="fr-FR" sz="950" b="1" dirty="0"/>
              <a:t>=0,313)</a:t>
            </a:r>
          </a:p>
          <a:p>
            <a:r>
              <a:rPr lang="fr-FR" sz="950" b="1" dirty="0"/>
              <a:t>HR : 0,72 ; IC95% : 0,52 - 0,99 ;</a:t>
            </a:r>
          </a:p>
          <a:p>
            <a:r>
              <a:rPr lang="fr-FR" sz="950" b="1" dirty="0"/>
              <a:t> </a:t>
            </a:r>
            <a:r>
              <a:rPr lang="fr-FR" sz="950" b="1" i="1" dirty="0"/>
              <a:t>p </a:t>
            </a:r>
            <a:r>
              <a:rPr lang="fr-FR" sz="950" b="1" dirty="0"/>
              <a:t>=0,045</a:t>
            </a:r>
          </a:p>
          <a:p>
            <a:r>
              <a:rPr lang="fr-FR" sz="950" b="1" dirty="0"/>
              <a:t>HR : 0,91; IC95% : 0,78 - 1,06 ;</a:t>
            </a:r>
          </a:p>
          <a:p>
            <a:r>
              <a:rPr lang="fr-FR" sz="950" b="1" dirty="0"/>
              <a:t> </a:t>
            </a:r>
            <a:r>
              <a:rPr lang="fr-FR" sz="950" b="1" i="1" dirty="0"/>
              <a:t>p </a:t>
            </a:r>
            <a:r>
              <a:rPr lang="fr-FR" sz="950" b="1" dirty="0"/>
              <a:t>=0,206</a:t>
            </a:r>
          </a:p>
          <a:p>
            <a:r>
              <a:rPr lang="fr-FR" sz="950" b="1" dirty="0"/>
              <a:t>HR : 0,81; IC95% : 0,69- 0,94 ; </a:t>
            </a:r>
          </a:p>
          <a:p>
            <a:r>
              <a:rPr lang="fr-FR" sz="950" b="1" i="1" dirty="0"/>
              <a:t>p </a:t>
            </a:r>
            <a:r>
              <a:rPr lang="fr-FR" sz="950" b="1" dirty="0"/>
              <a:t>=0,007 (</a:t>
            </a:r>
            <a:r>
              <a:rPr lang="fr-FR" sz="950" b="1" i="1" dirty="0"/>
              <a:t>p</a:t>
            </a:r>
            <a:r>
              <a:rPr lang="fr-FR" sz="950" b="1" dirty="0"/>
              <a:t>-0,309)</a:t>
            </a:r>
          </a:p>
        </p:txBody>
      </p:sp>
      <p:sp>
        <p:nvSpPr>
          <p:cNvPr id="30" name="Losange 29"/>
          <p:cNvSpPr/>
          <p:nvPr/>
        </p:nvSpPr>
        <p:spPr>
          <a:xfrm>
            <a:off x="6315996" y="1201607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Losange 30"/>
          <p:cNvSpPr/>
          <p:nvPr/>
        </p:nvSpPr>
        <p:spPr>
          <a:xfrm>
            <a:off x="6449403" y="905165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Losange 31"/>
          <p:cNvSpPr/>
          <p:nvPr/>
        </p:nvSpPr>
        <p:spPr>
          <a:xfrm>
            <a:off x="6487073" y="1804194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Losange 32"/>
          <p:cNvSpPr/>
          <p:nvPr/>
        </p:nvSpPr>
        <p:spPr>
          <a:xfrm>
            <a:off x="6311643" y="1496827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" name="Losange 33"/>
          <p:cNvSpPr/>
          <p:nvPr/>
        </p:nvSpPr>
        <p:spPr>
          <a:xfrm>
            <a:off x="6487073" y="2075049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Losange 34"/>
          <p:cNvSpPr/>
          <p:nvPr/>
        </p:nvSpPr>
        <p:spPr>
          <a:xfrm>
            <a:off x="6222101" y="2356995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Losange 35"/>
          <p:cNvSpPr/>
          <p:nvPr/>
        </p:nvSpPr>
        <p:spPr>
          <a:xfrm>
            <a:off x="6003999" y="2661168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Losange 36"/>
          <p:cNvSpPr/>
          <p:nvPr/>
        </p:nvSpPr>
        <p:spPr>
          <a:xfrm>
            <a:off x="6773305" y="3262160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Losange 37"/>
          <p:cNvSpPr/>
          <p:nvPr/>
        </p:nvSpPr>
        <p:spPr>
          <a:xfrm>
            <a:off x="6096643" y="3551446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" name="Losange 38"/>
          <p:cNvSpPr/>
          <p:nvPr/>
        </p:nvSpPr>
        <p:spPr>
          <a:xfrm>
            <a:off x="6604895" y="3836665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Losange 39"/>
          <p:cNvSpPr/>
          <p:nvPr/>
        </p:nvSpPr>
        <p:spPr>
          <a:xfrm>
            <a:off x="5885931" y="4140770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Losange 40"/>
          <p:cNvSpPr/>
          <p:nvPr/>
        </p:nvSpPr>
        <p:spPr>
          <a:xfrm>
            <a:off x="6689100" y="4434452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Losange 41"/>
          <p:cNvSpPr/>
          <p:nvPr/>
        </p:nvSpPr>
        <p:spPr>
          <a:xfrm>
            <a:off x="6292794" y="4710475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" name="Losange 42"/>
          <p:cNvSpPr/>
          <p:nvPr/>
        </p:nvSpPr>
        <p:spPr>
          <a:xfrm>
            <a:off x="6487073" y="2970940"/>
            <a:ext cx="168410" cy="161869"/>
          </a:xfrm>
          <a:prstGeom prst="diamond">
            <a:avLst/>
          </a:prstGeom>
          <a:solidFill>
            <a:srgbClr val="FF7F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52048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fr-FR"/>
          </a:p>
          <a:p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xmlns="" id="{EFF3FC66-F7A9-E327-B89C-C37C31FA28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32773" y="42224"/>
            <a:ext cx="9916041" cy="516866"/>
          </a:xfrm>
        </p:spPr>
        <p:txBody>
          <a:bodyPr/>
          <a:lstStyle/>
          <a:p>
            <a:r>
              <a:rPr lang="fr-FR" dirty="0"/>
              <a:t>Chimiothérapies cytotoxiques classiques : options ?</a:t>
            </a:r>
          </a:p>
        </p:txBody>
      </p:sp>
      <p:grpSp>
        <p:nvGrpSpPr>
          <p:cNvPr id="152" name="Groupe 151">
            <a:extLst>
              <a:ext uri="{FF2B5EF4-FFF2-40B4-BE49-F238E27FC236}">
                <a16:creationId xmlns:a16="http://schemas.microsoft.com/office/drawing/2014/main" xmlns="" id="{5B4FEF3A-A582-5238-46D3-5E3F523CE588}"/>
              </a:ext>
            </a:extLst>
          </p:cNvPr>
          <p:cNvGrpSpPr/>
          <p:nvPr/>
        </p:nvGrpSpPr>
        <p:grpSpPr>
          <a:xfrm>
            <a:off x="1656332" y="1138098"/>
            <a:ext cx="9605339" cy="4730243"/>
            <a:chOff x="522546" y="901272"/>
            <a:chExt cx="11356963" cy="5592847"/>
          </a:xfrm>
        </p:grpSpPr>
        <p:grpSp>
          <p:nvGrpSpPr>
            <p:cNvPr id="41" name="Groupe 40">
              <a:extLst>
                <a:ext uri="{FF2B5EF4-FFF2-40B4-BE49-F238E27FC236}">
                  <a16:creationId xmlns:a16="http://schemas.microsoft.com/office/drawing/2014/main" xmlns="" id="{91755DB6-5122-FE15-5245-46406C7B676D}"/>
                </a:ext>
              </a:extLst>
            </p:cNvPr>
            <p:cNvGrpSpPr/>
            <p:nvPr/>
          </p:nvGrpSpPr>
          <p:grpSpPr>
            <a:xfrm>
              <a:off x="558961" y="2582278"/>
              <a:ext cx="11320548" cy="618740"/>
              <a:chOff x="871452" y="2076428"/>
              <a:chExt cx="11320548" cy="618740"/>
            </a:xfrm>
          </p:grpSpPr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xmlns="" id="{9C754B6E-311D-BD87-07EE-204D8F0F7602}"/>
                  </a:ext>
                </a:extLst>
              </p:cNvPr>
              <p:cNvSpPr/>
              <p:nvPr/>
            </p:nvSpPr>
            <p:spPr>
              <a:xfrm>
                <a:off x="3634230" y="2076428"/>
                <a:ext cx="8557770" cy="32751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Capécitabine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7" name="ZoneTexte 46">
                <a:extLst>
                  <a:ext uri="{FF2B5EF4-FFF2-40B4-BE49-F238E27FC236}">
                    <a16:creationId xmlns:a16="http://schemas.microsoft.com/office/drawing/2014/main" xmlns="" id="{7ADD26D5-1866-E3A9-017F-59A910C9B8AF}"/>
                  </a:ext>
                </a:extLst>
              </p:cNvPr>
              <p:cNvSpPr txBox="1"/>
              <p:nvPr/>
            </p:nvSpPr>
            <p:spPr>
              <a:xfrm>
                <a:off x="871452" y="2186637"/>
                <a:ext cx="2713577" cy="471429"/>
              </a:xfrm>
              <a:prstGeom prst="rect">
                <a:avLst/>
              </a:prstGeom>
              <a:solidFill>
                <a:srgbClr val="005086"/>
              </a:solidFill>
              <a:ln>
                <a:noFill/>
              </a:ln>
              <a:scene3d>
                <a:camera prst="orthographicFront"/>
                <a:lightRig rig="flat" dir="t"/>
              </a:scene3d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spcFirstLastPara="0" vert="horz" wrap="square" lIns="27305" tIns="27305" rIns="27305" bIns="27305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Anti-métabolites</a:t>
                </a:r>
                <a:endPara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xmlns="" id="{2FA189E4-AE54-5B24-8E6F-63171C03C94E}"/>
                  </a:ext>
                </a:extLst>
              </p:cNvPr>
              <p:cNvSpPr/>
              <p:nvPr/>
            </p:nvSpPr>
            <p:spPr>
              <a:xfrm>
                <a:off x="3641409" y="2367656"/>
                <a:ext cx="7547938" cy="32751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Gemcitabine</a:t>
                </a: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1" name="Groupe 150">
              <a:extLst>
                <a:ext uri="{FF2B5EF4-FFF2-40B4-BE49-F238E27FC236}">
                  <a16:creationId xmlns:a16="http://schemas.microsoft.com/office/drawing/2014/main" xmlns="" id="{1BEF1594-3B1C-6F62-6757-A20AF4DB4C1F}"/>
                </a:ext>
              </a:extLst>
            </p:cNvPr>
            <p:cNvGrpSpPr/>
            <p:nvPr/>
          </p:nvGrpSpPr>
          <p:grpSpPr>
            <a:xfrm>
              <a:off x="522546" y="901272"/>
              <a:ext cx="11191466" cy="5592847"/>
              <a:chOff x="522546" y="901272"/>
              <a:chExt cx="11191466" cy="5592847"/>
            </a:xfrm>
          </p:grpSpPr>
          <p:grpSp>
            <p:nvGrpSpPr>
              <p:cNvPr id="6" name="Groupe 5">
                <a:extLst>
                  <a:ext uri="{FF2B5EF4-FFF2-40B4-BE49-F238E27FC236}">
                    <a16:creationId xmlns:a16="http://schemas.microsoft.com/office/drawing/2014/main" xmlns="" id="{E6BF3379-F58E-F77F-7DEC-D6234BE01383}"/>
                  </a:ext>
                </a:extLst>
              </p:cNvPr>
              <p:cNvGrpSpPr/>
              <p:nvPr/>
            </p:nvGrpSpPr>
            <p:grpSpPr>
              <a:xfrm>
                <a:off x="548451" y="901272"/>
                <a:ext cx="8926803" cy="764195"/>
                <a:chOff x="871453" y="972145"/>
                <a:chExt cx="8926803" cy="764195"/>
              </a:xfrm>
            </p:grpSpPr>
            <p:sp>
              <p:nvSpPr>
                <p:cNvPr id="7" name="Rectangle 6">
                  <a:extLst>
                    <a:ext uri="{FF2B5EF4-FFF2-40B4-BE49-F238E27FC236}">
                      <a16:creationId xmlns:a16="http://schemas.microsoft.com/office/drawing/2014/main" xmlns="" id="{08249630-07A9-1F97-EF09-456FA17F6FC9}"/>
                    </a:ext>
                  </a:extLst>
                </p:cNvPr>
                <p:cNvSpPr/>
                <p:nvPr/>
              </p:nvSpPr>
              <p:spPr>
                <a:xfrm>
                  <a:off x="3702256" y="972145"/>
                  <a:ext cx="6096000" cy="764195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383638">
                          <a:lumMod val="50000"/>
                        </a:srgbClr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(nab-paclitaxel)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383638">
                          <a:lumMod val="50000"/>
                        </a:srgbClr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Docétaxel</a:t>
                  </a: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383638">
                          <a:lumMod val="50000"/>
                        </a:srgbClr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Paclitaxel </a:t>
                  </a:r>
                </a:p>
              </p:txBody>
            </p:sp>
            <p:grpSp>
              <p:nvGrpSpPr>
                <p:cNvPr id="8" name="Groupe 7">
                  <a:extLst>
                    <a:ext uri="{FF2B5EF4-FFF2-40B4-BE49-F238E27FC236}">
                      <a16:creationId xmlns:a16="http://schemas.microsoft.com/office/drawing/2014/main" xmlns="" id="{BAF9AF61-8659-BC4C-26FC-2082AC0B96D2}"/>
                    </a:ext>
                  </a:extLst>
                </p:cNvPr>
                <p:cNvGrpSpPr/>
                <p:nvPr/>
              </p:nvGrpSpPr>
              <p:grpSpPr>
                <a:xfrm>
                  <a:off x="871453" y="1256027"/>
                  <a:ext cx="2713576" cy="471429"/>
                  <a:chOff x="3228008" y="4124960"/>
                  <a:chExt cx="3376913" cy="1029546"/>
                </a:xfrm>
                <a:scene3d>
                  <a:camera prst="orthographicFront"/>
                  <a:lightRig rig="flat" dir="t"/>
                </a:scene3d>
              </p:grpSpPr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xmlns="" id="{C205AC63-7E0B-EB8C-23FB-7CA9FD2B551A}"/>
                      </a:ext>
                    </a:extLst>
                  </p:cNvPr>
                  <p:cNvSpPr/>
                  <p:nvPr/>
                </p:nvSpPr>
                <p:spPr>
                  <a:xfrm>
                    <a:off x="3228008" y="4124960"/>
                    <a:ext cx="3376913" cy="1029546"/>
                  </a:xfrm>
                  <a:prstGeom prst="rect">
                    <a:avLst/>
                  </a:prstGeom>
                </p:spPr>
                <p:style>
                  <a:lnRef idx="2">
                    <a:schemeClr val="accent2">
                      <a:shade val="50000"/>
                    </a:schemeClr>
                  </a:lnRef>
                  <a:fillRef idx="1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lt1"/>
                  </a:fontRef>
                </p:style>
              </p:sp>
              <p:sp>
                <p:nvSpPr>
                  <p:cNvPr id="13" name="ZoneTexte 12">
                    <a:extLst>
                      <a:ext uri="{FF2B5EF4-FFF2-40B4-BE49-F238E27FC236}">
                        <a16:creationId xmlns:a16="http://schemas.microsoft.com/office/drawing/2014/main" xmlns="" id="{34BE056E-3912-70D9-8F59-F501CDB83E2F}"/>
                      </a:ext>
                    </a:extLst>
                  </p:cNvPr>
                  <p:cNvSpPr txBox="1"/>
                  <p:nvPr/>
                </p:nvSpPr>
                <p:spPr>
                  <a:xfrm>
                    <a:off x="3228008" y="4124960"/>
                    <a:ext cx="3376913" cy="1029546"/>
                  </a:xfrm>
                  <a:prstGeom prst="rect">
                    <a:avLst/>
                  </a:prstGeom>
                  <a:solidFill>
                    <a:srgbClr val="005086"/>
                  </a:solidFill>
                  <a:ln>
                    <a:noFill/>
                  </a:ln>
                </p:spPr>
                <p:style>
                  <a:lnRef idx="2">
                    <a:schemeClr val="accent2">
                      <a:shade val="50000"/>
                    </a:schemeClr>
                  </a:lnRef>
                  <a:fillRef idx="1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lt1"/>
                  </a:fontRef>
                </p:style>
                <p:txBody>
                  <a:bodyPr spcFirstLastPara="0" vert="horz" wrap="square" lIns="27305" tIns="27305" rIns="27305" bIns="27305" numCol="1" spcCol="1270" anchor="ctr" anchorCtr="0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fr-FR" sz="1600" b="1" i="0" u="none" strike="noStrike" kern="1200" cap="none" spc="0" normalizeH="0" baseline="0" noProof="0" dirty="0" err="1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entury Gothic" panose="020F0302020204030204"/>
                        <a:ea typeface="+mn-ea"/>
                        <a:cs typeface="+mn-cs"/>
                      </a:rPr>
                      <a:t>Taxanes</a:t>
                    </a: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5" name="Groupe 14">
                <a:extLst>
                  <a:ext uri="{FF2B5EF4-FFF2-40B4-BE49-F238E27FC236}">
                    <a16:creationId xmlns:a16="http://schemas.microsoft.com/office/drawing/2014/main" xmlns="" id="{999C0BB2-994C-B77E-B61D-1388029A1BE0}"/>
                  </a:ext>
                </a:extLst>
              </p:cNvPr>
              <p:cNvGrpSpPr/>
              <p:nvPr/>
            </p:nvGrpSpPr>
            <p:grpSpPr>
              <a:xfrm>
                <a:off x="548451" y="3356187"/>
                <a:ext cx="3994067" cy="645537"/>
                <a:chOff x="871452" y="3191704"/>
                <a:chExt cx="3994067" cy="645537"/>
              </a:xfrm>
            </p:grpSpPr>
            <p:sp>
              <p:nvSpPr>
                <p:cNvPr id="17" name="ZoneTexte 16">
                  <a:extLst>
                    <a:ext uri="{FF2B5EF4-FFF2-40B4-BE49-F238E27FC236}">
                      <a16:creationId xmlns:a16="http://schemas.microsoft.com/office/drawing/2014/main" xmlns="" id="{14C5D00B-2B80-23D2-D5AB-CD301B111276}"/>
                    </a:ext>
                  </a:extLst>
                </p:cNvPr>
                <p:cNvSpPr txBox="1"/>
                <p:nvPr/>
              </p:nvSpPr>
              <p:spPr>
                <a:xfrm>
                  <a:off x="871452" y="3271119"/>
                  <a:ext cx="2713577" cy="47142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  <a:scene3d>
                  <a:camera prst="orthographicFront"/>
                  <a:lightRig rig="flat" dir="t"/>
                </a:scene3d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spcFirstLastPara="0" vert="horz" wrap="square" lIns="27305" tIns="27305" rIns="27305" bIns="27305" numCol="1" spcCol="1270" anchor="ctr" anchorCtr="0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Poisons du fuseau</a:t>
                  </a:r>
                  <a:endParaRPr kumimoji="0" 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Rectangle 18">
                  <a:extLst>
                    <a:ext uri="{FF2B5EF4-FFF2-40B4-BE49-F238E27FC236}">
                      <a16:creationId xmlns:a16="http://schemas.microsoft.com/office/drawing/2014/main" xmlns="" id="{B7A10948-2A3E-2D8E-1E9B-E6DA719F7826}"/>
                    </a:ext>
                  </a:extLst>
                </p:cNvPr>
                <p:cNvSpPr/>
                <p:nvPr/>
              </p:nvSpPr>
              <p:spPr>
                <a:xfrm>
                  <a:off x="3663631" y="3509729"/>
                  <a:ext cx="940462" cy="32751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383638">
                          <a:lumMod val="50000"/>
                        </a:srgbClr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Eribuline</a:t>
                  </a:r>
                  <a:endPara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xmlns="" id="{D64ED189-D3FA-7F9E-C2B7-5609F4E06545}"/>
                    </a:ext>
                  </a:extLst>
                </p:cNvPr>
                <p:cNvSpPr/>
                <p:nvPr/>
              </p:nvSpPr>
              <p:spPr>
                <a:xfrm>
                  <a:off x="3655922" y="3191704"/>
                  <a:ext cx="1209597" cy="32751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383638">
                          <a:lumMod val="50000"/>
                        </a:srgbClr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Vinorelbine</a:t>
                  </a:r>
                  <a:endPara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" name="Groupe 22">
                <a:extLst>
                  <a:ext uri="{FF2B5EF4-FFF2-40B4-BE49-F238E27FC236}">
                    <a16:creationId xmlns:a16="http://schemas.microsoft.com/office/drawing/2014/main" xmlns="" id="{43D86123-4357-0AE9-E45A-D6DEAD191CC8}"/>
                  </a:ext>
                </a:extLst>
              </p:cNvPr>
              <p:cNvGrpSpPr/>
              <p:nvPr/>
            </p:nvGrpSpPr>
            <p:grpSpPr>
              <a:xfrm>
                <a:off x="557720" y="4955481"/>
                <a:ext cx="8877311" cy="471429"/>
                <a:chOff x="862224" y="4198729"/>
                <a:chExt cx="8877311" cy="471429"/>
              </a:xfrm>
            </p:grpSpPr>
            <p:sp>
              <p:nvSpPr>
                <p:cNvPr id="24" name="Rectangle 23">
                  <a:extLst>
                    <a:ext uri="{FF2B5EF4-FFF2-40B4-BE49-F238E27FC236}">
                      <a16:creationId xmlns:a16="http://schemas.microsoft.com/office/drawing/2014/main" xmlns="" id="{31AB2A4F-4D75-E0C5-A51A-832C37BA75E9}"/>
                    </a:ext>
                  </a:extLst>
                </p:cNvPr>
                <p:cNvSpPr/>
                <p:nvPr/>
              </p:nvSpPr>
              <p:spPr>
                <a:xfrm>
                  <a:off x="3643535" y="4278759"/>
                  <a:ext cx="6096000" cy="327512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383638">
                          <a:lumMod val="50000"/>
                        </a:srgbClr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Carboplatine</a:t>
                  </a:r>
                  <a:endPara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ZoneTexte 25">
                  <a:extLst>
                    <a:ext uri="{FF2B5EF4-FFF2-40B4-BE49-F238E27FC236}">
                      <a16:creationId xmlns:a16="http://schemas.microsoft.com/office/drawing/2014/main" xmlns="" id="{17C4FFB3-EACB-7D2C-4B07-27EEE5399B7A}"/>
                    </a:ext>
                  </a:extLst>
                </p:cNvPr>
                <p:cNvSpPr txBox="1"/>
                <p:nvPr/>
              </p:nvSpPr>
              <p:spPr>
                <a:xfrm>
                  <a:off x="862224" y="4198729"/>
                  <a:ext cx="2713577" cy="47142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  <a:scene3d>
                  <a:camera prst="orthographicFront"/>
                  <a:lightRig rig="flat" dir="t"/>
                </a:scene3d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spcFirstLastPara="0" vert="horz" wrap="square" lIns="27305" tIns="27305" rIns="27305" bIns="27305" numCol="1" spcCol="1270" anchor="ctr" anchorCtr="0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Sels de platine</a:t>
                  </a:r>
                  <a:endParaRPr kumimoji="0" 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" name="Groupe 34">
                <a:extLst>
                  <a:ext uri="{FF2B5EF4-FFF2-40B4-BE49-F238E27FC236}">
                    <a16:creationId xmlns:a16="http://schemas.microsoft.com/office/drawing/2014/main" xmlns="" id="{8810A286-ACAA-FC20-803F-24C8183193FE}"/>
                  </a:ext>
                </a:extLst>
              </p:cNvPr>
              <p:cNvGrpSpPr/>
              <p:nvPr/>
            </p:nvGrpSpPr>
            <p:grpSpPr>
              <a:xfrm>
                <a:off x="548451" y="4212525"/>
                <a:ext cx="8913107" cy="471429"/>
                <a:chOff x="855670" y="5010245"/>
                <a:chExt cx="8913107" cy="471429"/>
              </a:xfrm>
            </p:grpSpPr>
            <p:sp>
              <p:nvSpPr>
                <p:cNvPr id="37" name="ZoneTexte 36">
                  <a:extLst>
                    <a:ext uri="{FF2B5EF4-FFF2-40B4-BE49-F238E27FC236}">
                      <a16:creationId xmlns:a16="http://schemas.microsoft.com/office/drawing/2014/main" xmlns="" id="{9F00D09F-7BFF-611B-BFF1-6BF8715673D1}"/>
                    </a:ext>
                  </a:extLst>
                </p:cNvPr>
                <p:cNvSpPr txBox="1"/>
                <p:nvPr/>
              </p:nvSpPr>
              <p:spPr>
                <a:xfrm>
                  <a:off x="855670" y="5010245"/>
                  <a:ext cx="2713577" cy="47142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  <a:scene3d>
                  <a:camera prst="orthographicFront"/>
                  <a:lightRig rig="flat" dir="t"/>
                </a:scene3d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spcFirstLastPara="0" vert="horz" wrap="square" lIns="27305" tIns="27305" rIns="27305" bIns="27305" numCol="1" spcCol="1270" anchor="ctr" anchorCtr="0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600" b="1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Alkylants</a:t>
                  </a:r>
                  <a:endParaRPr kumimoji="0" 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Rectangle 38">
                  <a:extLst>
                    <a:ext uri="{FF2B5EF4-FFF2-40B4-BE49-F238E27FC236}">
                      <a16:creationId xmlns:a16="http://schemas.microsoft.com/office/drawing/2014/main" xmlns="" id="{12D950E7-A5AA-3EE3-9937-859B577527DE}"/>
                    </a:ext>
                  </a:extLst>
                </p:cNvPr>
                <p:cNvSpPr/>
                <p:nvPr/>
              </p:nvSpPr>
              <p:spPr>
                <a:xfrm>
                  <a:off x="3672777" y="5099063"/>
                  <a:ext cx="6096000" cy="327512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383638">
                          <a:lumMod val="50000"/>
                        </a:srgbClr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Cyclophosphamide</a:t>
                  </a:r>
                  <a:endPara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0" name="ZoneTexte 119">
                <a:extLst>
                  <a:ext uri="{FF2B5EF4-FFF2-40B4-BE49-F238E27FC236}">
                    <a16:creationId xmlns:a16="http://schemas.microsoft.com/office/drawing/2014/main" xmlns="" id="{64B95B17-32D5-921C-137C-464A9B5F1F2F}"/>
                  </a:ext>
                </a:extLst>
              </p:cNvPr>
              <p:cNvSpPr txBox="1"/>
              <p:nvPr/>
            </p:nvSpPr>
            <p:spPr>
              <a:xfrm>
                <a:off x="548451" y="1951228"/>
                <a:ext cx="2713577" cy="471429"/>
              </a:xfrm>
              <a:prstGeom prst="rect">
                <a:avLst/>
              </a:prstGeom>
              <a:solidFill>
                <a:srgbClr val="005086"/>
              </a:solidFill>
              <a:ln>
                <a:noFill/>
              </a:ln>
              <a:scene3d>
                <a:camera prst="orthographicFront"/>
                <a:lightRig rig="flat" dir="t"/>
              </a:scene3d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spcFirstLastPara="0" vert="horz" wrap="square" lIns="27305" tIns="27305" rIns="27305" bIns="27305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6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Anthracyclines</a:t>
                </a:r>
                <a:endPara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121" name="Groupe 120">
                <a:extLst>
                  <a:ext uri="{FF2B5EF4-FFF2-40B4-BE49-F238E27FC236}">
                    <a16:creationId xmlns:a16="http://schemas.microsoft.com/office/drawing/2014/main" xmlns="" id="{4963C01A-05B0-1203-12BC-35CFA9A07AF0}"/>
                  </a:ext>
                </a:extLst>
              </p:cNvPr>
              <p:cNvGrpSpPr/>
              <p:nvPr/>
            </p:nvGrpSpPr>
            <p:grpSpPr>
              <a:xfrm>
                <a:off x="522546" y="5598737"/>
                <a:ext cx="11191466" cy="559641"/>
                <a:chOff x="879376" y="6404993"/>
                <a:chExt cx="11191466" cy="559641"/>
              </a:xfrm>
            </p:grpSpPr>
            <p:sp>
              <p:nvSpPr>
                <p:cNvPr id="123" name="Rectangle 122">
                  <a:extLst>
                    <a:ext uri="{FF2B5EF4-FFF2-40B4-BE49-F238E27FC236}">
                      <a16:creationId xmlns:a16="http://schemas.microsoft.com/office/drawing/2014/main" xmlns="" id="{7015925B-A22D-0E8A-9E54-B26EB4F34B46}"/>
                    </a:ext>
                  </a:extLst>
                </p:cNvPr>
                <p:cNvSpPr/>
                <p:nvPr/>
              </p:nvSpPr>
              <p:spPr>
                <a:xfrm>
                  <a:off x="3763297" y="6404993"/>
                  <a:ext cx="8307545" cy="32751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383638">
                          <a:lumMod val="50000"/>
                        </a:srgbClr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Gemcitabine + </a:t>
                  </a:r>
                  <a:r>
                    <a:rPr kumimoji="0" lang="en-US" sz="12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383638">
                          <a:lumMod val="50000"/>
                        </a:srgbClr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carboplatine</a:t>
                  </a:r>
                  <a:endPara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0" name="ZoneTexte 139">
                  <a:extLst>
                    <a:ext uri="{FF2B5EF4-FFF2-40B4-BE49-F238E27FC236}">
                      <a16:creationId xmlns:a16="http://schemas.microsoft.com/office/drawing/2014/main" xmlns="" id="{E17E6D0D-55D8-6511-6826-A8888651CAEA}"/>
                    </a:ext>
                  </a:extLst>
                </p:cNvPr>
                <p:cNvSpPr txBox="1"/>
                <p:nvPr/>
              </p:nvSpPr>
              <p:spPr>
                <a:xfrm>
                  <a:off x="879376" y="6493205"/>
                  <a:ext cx="2713577" cy="471429"/>
                </a:xfrm>
                <a:prstGeom prst="rect">
                  <a:avLst/>
                </a:prstGeom>
                <a:solidFill>
                  <a:srgbClr val="005086"/>
                </a:solidFill>
                <a:ln>
                  <a:noFill/>
                </a:ln>
                <a:scene3d>
                  <a:camera prst="orthographicFront"/>
                  <a:lightRig rig="flat" dir="t"/>
                </a:scene3d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spcFirstLastPara="0" vert="horz" wrap="square" lIns="27305" tIns="27305" rIns="27305" bIns="27305" numCol="1" spcCol="1270" anchor="ctr" anchorCtr="0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rPr>
                    <a:t>Options de doublets</a:t>
                  </a:r>
                  <a:endParaRPr kumimoji="0" 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xmlns="" id="{6612EDC0-8A2A-CC1D-C9C6-81C83E245628}"/>
                  </a:ext>
                </a:extLst>
              </p:cNvPr>
              <p:cNvSpPr/>
              <p:nvPr/>
            </p:nvSpPr>
            <p:spPr>
              <a:xfrm>
                <a:off x="3406467" y="5948265"/>
                <a:ext cx="6725505" cy="5458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Anthracyclines</a:t>
                </a: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+ </a:t>
                </a: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Taxanes</a:t>
                </a: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CMF, Paclitaxel + </a:t>
                </a: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carboplatine</a:t>
                </a: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, Gemcitabine + Nab-paclitaxel…</a:t>
                </a:r>
              </a:p>
            </p:txBody>
          </p:sp>
          <p:sp>
            <p:nvSpPr>
              <p:cNvPr id="142" name="ZoneTexte 141">
                <a:extLst>
                  <a:ext uri="{FF2B5EF4-FFF2-40B4-BE49-F238E27FC236}">
                    <a16:creationId xmlns:a16="http://schemas.microsoft.com/office/drawing/2014/main" xmlns="" id="{5F04D6CD-BABB-A0C4-829D-85541DD76E9D}"/>
                  </a:ext>
                </a:extLst>
              </p:cNvPr>
              <p:cNvSpPr txBox="1"/>
              <p:nvPr/>
            </p:nvSpPr>
            <p:spPr>
              <a:xfrm>
                <a:off x="7822659" y="1247986"/>
                <a:ext cx="2583626" cy="1637562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Options de 1</a:t>
                </a:r>
                <a:r>
                  <a:rPr kumimoji="0" lang="fr-FR" sz="1200" b="1" i="0" u="none" strike="noStrike" kern="1200" cap="none" spc="0" normalizeH="0" baseline="3000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ère</a:t>
                </a: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ligne privilégiées – selon les traitements reçus au préalable et l’intervalle libre sans maladie (si traitement adjuvant ou </a:t>
                </a:r>
                <a:r>
                  <a:rPr kumimoji="0" lang="fr-FR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néoadjuvant</a:t>
                </a: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)</a:t>
                </a:r>
                <a:endParaRPr kumimoji="0" lang="fr-FR" sz="1200" b="1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3" name="Rectangle 142">
                <a:extLst>
                  <a:ext uri="{FF2B5EF4-FFF2-40B4-BE49-F238E27FC236}">
                    <a16:creationId xmlns:a16="http://schemas.microsoft.com/office/drawing/2014/main" xmlns="" id="{D1687B9F-13C1-4862-A345-BA2B40506402}"/>
                  </a:ext>
                </a:extLst>
              </p:cNvPr>
              <p:cNvSpPr/>
              <p:nvPr/>
            </p:nvSpPr>
            <p:spPr>
              <a:xfrm>
                <a:off x="7852497" y="5449423"/>
                <a:ext cx="2578301" cy="764195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Combo à </a:t>
                </a:r>
                <a:r>
                  <a:rPr kumimoji="0" 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discuter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</a:t>
                </a:r>
                <a:r>
                  <a:rPr kumimoji="0" 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si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patients </a:t>
                </a:r>
                <a:r>
                  <a:rPr kumimoji="0" 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métastatiques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</a:t>
                </a:r>
                <a:r>
                  <a:rPr kumimoji="0" lang="en-US" sz="1200" b="1" i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de novo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et </a:t>
                </a:r>
                <a:r>
                  <a:rPr kumimoji="0" 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crise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</a:t>
                </a:r>
                <a:r>
                  <a:rPr kumimoji="0" 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viscérale</a:t>
                </a:r>
                <a:endPara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lèche droite 3">
                <a:extLst>
                  <a:ext uri="{FF2B5EF4-FFF2-40B4-BE49-F238E27FC236}">
                    <a16:creationId xmlns:a16="http://schemas.microsoft.com/office/drawing/2014/main" xmlns="" id="{955134A5-52A8-7971-1322-6C06925710FF}"/>
                  </a:ext>
                </a:extLst>
              </p:cNvPr>
              <p:cNvSpPr/>
              <p:nvPr/>
            </p:nvSpPr>
            <p:spPr>
              <a:xfrm>
                <a:off x="5963925" y="5038627"/>
                <a:ext cx="1715784" cy="304437"/>
              </a:xfrm>
              <a:prstGeom prst="rightArrow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lèche droite 35">
                <a:extLst>
                  <a:ext uri="{FF2B5EF4-FFF2-40B4-BE49-F238E27FC236}">
                    <a16:creationId xmlns:a16="http://schemas.microsoft.com/office/drawing/2014/main" xmlns="" id="{E368C75B-98EF-71B3-A8BD-1D1BBB07B5A8}"/>
                  </a:ext>
                </a:extLst>
              </p:cNvPr>
              <p:cNvSpPr/>
              <p:nvPr/>
            </p:nvSpPr>
            <p:spPr>
              <a:xfrm>
                <a:off x="5980388" y="5992604"/>
                <a:ext cx="1701765" cy="304437"/>
              </a:xfrm>
              <a:prstGeom prst="rightArrow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lèche droite 36">
                <a:extLst>
                  <a:ext uri="{FF2B5EF4-FFF2-40B4-BE49-F238E27FC236}">
                    <a16:creationId xmlns:a16="http://schemas.microsoft.com/office/drawing/2014/main" xmlns="" id="{399A5B05-14F3-C905-F4BC-E7A279456E14}"/>
                  </a:ext>
                </a:extLst>
              </p:cNvPr>
              <p:cNvSpPr/>
              <p:nvPr/>
            </p:nvSpPr>
            <p:spPr>
              <a:xfrm>
                <a:off x="5973378" y="1680542"/>
                <a:ext cx="1715784" cy="304437"/>
              </a:xfrm>
              <a:prstGeom prst="rightArrow">
                <a:avLst/>
              </a:prstGeom>
              <a:solidFill>
                <a:srgbClr val="FF7F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7" name="ZoneTexte 146">
                <a:extLst>
                  <a:ext uri="{FF2B5EF4-FFF2-40B4-BE49-F238E27FC236}">
                    <a16:creationId xmlns:a16="http://schemas.microsoft.com/office/drawing/2014/main" xmlns="" id="{1F415F0C-D9F6-9DE8-BF7C-92FAD883E79E}"/>
                  </a:ext>
                </a:extLst>
              </p:cNvPr>
              <p:cNvSpPr txBox="1"/>
              <p:nvPr/>
            </p:nvSpPr>
            <p:spPr>
              <a:xfrm>
                <a:off x="7827983" y="4799471"/>
                <a:ext cx="2578301" cy="545854"/>
              </a:xfrm>
              <a:prstGeom prst="rect">
                <a:avLst/>
              </a:prstGeom>
              <a:solidFill>
                <a:srgbClr val="FF7F4D"/>
              </a:solidFill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À privilégier en cas de mutation </a:t>
                </a:r>
                <a:r>
                  <a:rPr kumimoji="0" lang="fr-FR" sz="1200" b="1" i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BRCA1</a:t>
                </a: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ou </a:t>
                </a:r>
                <a:r>
                  <a:rPr kumimoji="0" lang="fr-FR" sz="1200" b="1" i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BRCA2</a:t>
                </a:r>
              </a:p>
            </p:txBody>
          </p:sp>
          <p:sp>
            <p:nvSpPr>
              <p:cNvPr id="148" name="Accolade fermante 147">
                <a:extLst>
                  <a:ext uri="{FF2B5EF4-FFF2-40B4-BE49-F238E27FC236}">
                    <a16:creationId xmlns:a16="http://schemas.microsoft.com/office/drawing/2014/main" xmlns="" id="{35DB61B6-3BAF-567D-6A9A-9A2C10A14042}"/>
                  </a:ext>
                </a:extLst>
              </p:cNvPr>
              <p:cNvSpPr/>
              <p:nvPr/>
            </p:nvSpPr>
            <p:spPr>
              <a:xfrm>
                <a:off x="5281352" y="1449091"/>
                <a:ext cx="476805" cy="768352"/>
              </a:xfrm>
              <a:prstGeom prst="rightBrace">
                <a:avLst/>
              </a:prstGeom>
              <a:ln>
                <a:solidFill>
                  <a:srgbClr val="56545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2D4C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xmlns="" id="{97D39C94-001D-BF9D-8866-79992053F6FD}"/>
                  </a:ext>
                </a:extLst>
              </p:cNvPr>
              <p:cNvSpPr/>
              <p:nvPr/>
            </p:nvSpPr>
            <p:spPr>
              <a:xfrm>
                <a:off x="3347764" y="1893613"/>
                <a:ext cx="2138636" cy="5458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“</a:t>
                </a: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Classiques</a:t>
                </a: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”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Formes</a:t>
                </a: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 </a:t>
                </a: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383638">
                        <a:lumMod val="50000"/>
                      </a:srgbClr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liposomales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383638">
                      <a:lumMod val="50000"/>
                    </a:srgbClr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0" name="ZoneTexte 149">
                <a:extLst>
                  <a:ext uri="{FF2B5EF4-FFF2-40B4-BE49-F238E27FC236}">
                    <a16:creationId xmlns:a16="http://schemas.microsoft.com/office/drawing/2014/main" xmlns="" id="{8999335C-0B9A-A6F0-91FA-BAFC04393158}"/>
                  </a:ext>
                </a:extLst>
              </p:cNvPr>
              <p:cNvSpPr txBox="1"/>
              <p:nvPr/>
            </p:nvSpPr>
            <p:spPr>
              <a:xfrm>
                <a:off x="7192943" y="3245357"/>
                <a:ext cx="3885526" cy="1200879"/>
              </a:xfrm>
              <a:prstGeom prst="rect">
                <a:avLst/>
              </a:prstGeom>
              <a:solidFill>
                <a:srgbClr val="565458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Choix selon : 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7F4D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Taux de réponse attendu / recherché 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7F4D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Bénéfice en survie 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7F4D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Qualité de vie 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7F4D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rPr>
                  <a:t>Toxicité </a:t>
                </a:r>
              </a:p>
            </p:txBody>
          </p:sp>
        </p:grpSp>
      </p:grpSp>
      <p:sp>
        <p:nvSpPr>
          <p:cNvPr id="40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28108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1"/>
          <p:cNvSpPr>
            <a:spLocks noGrp="1"/>
          </p:cNvSpPr>
          <p:nvPr>
            <p:ph type="body" sz="quarter" idx="17"/>
          </p:nvPr>
        </p:nvSpPr>
        <p:spPr>
          <a:xfrm>
            <a:off x="1349113" y="2625397"/>
            <a:ext cx="10370160" cy="1690915"/>
          </a:xfrm>
        </p:spPr>
        <p:txBody>
          <a:bodyPr/>
          <a:lstStyle/>
          <a:p>
            <a:r>
              <a:rPr lang="fr-FR" sz="4000" dirty="0"/>
              <a:t>Anti-</a:t>
            </a:r>
            <a:r>
              <a:rPr lang="fr-FR" sz="4000" dirty="0" err="1"/>
              <a:t>angiogéniques</a:t>
            </a:r>
            <a:endParaRPr lang="fr-FR" sz="4000" dirty="0"/>
          </a:p>
        </p:txBody>
      </p:sp>
      <p:sp>
        <p:nvSpPr>
          <p:cNvPr id="3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  <p:sp>
        <p:nvSpPr>
          <p:cNvPr id="5" name="Rectangle 4">
            <a:hlinkClick r:id="rId2" action="ppaction://hlinksldjump"/>
          </p:cNvPr>
          <p:cNvSpPr/>
          <p:nvPr/>
        </p:nvSpPr>
        <p:spPr>
          <a:xfrm>
            <a:off x="11334750" y="5715000"/>
            <a:ext cx="857250" cy="2762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dirty="0" smtClean="0">
                <a:solidFill>
                  <a:srgbClr val="005087"/>
                </a:solidFill>
                <a:hlinkClick r:id="rId2" action="ppaction://hlinksldjump"/>
              </a:rPr>
              <a:t>Sommaire</a:t>
            </a:r>
            <a:endParaRPr lang="fr-FR" sz="1050" dirty="0">
              <a:solidFill>
                <a:srgbClr val="0050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6327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Rectangle à coins arrondis 10">
            <a:extLst>
              <a:ext uri="{FF2B5EF4-FFF2-40B4-BE49-F238E27FC236}">
                <a16:creationId xmlns:a16="http://schemas.microsoft.com/office/drawing/2014/main" xmlns="" id="{9CBBF1AE-027D-6C1F-D179-A16A4D048E3A}"/>
              </a:ext>
            </a:extLst>
          </p:cNvPr>
          <p:cNvSpPr/>
          <p:nvPr/>
        </p:nvSpPr>
        <p:spPr>
          <a:xfrm>
            <a:off x="6196254" y="1167733"/>
            <a:ext cx="5685945" cy="3294729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44" name="Espace réservé du contenu 2">
            <a:extLst>
              <a:ext uri="{FF2B5EF4-FFF2-40B4-BE49-F238E27FC236}">
                <a16:creationId xmlns:a16="http://schemas.microsoft.com/office/drawing/2014/main" xmlns="" id="{8A5057C0-284C-06AD-8DE2-DF2C843EC65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1017816" y="6342603"/>
            <a:ext cx="7236216" cy="247196"/>
          </a:xfrm>
        </p:spPr>
        <p:txBody>
          <a:bodyPr/>
          <a:lstStyle/>
          <a:p>
            <a:r>
              <a:rPr lang="fr-FR"/>
              <a:t>Miller K et al, N Engl J Med, 2007; Miles DW et al, J Clin Oncol, 2010; Robert NJ et al, J Clin Oncol, 2011; Miles DW et al, Ann oncol, </a:t>
            </a:r>
            <a:r>
              <a:rPr lang="fr-FR" dirty="0"/>
              <a:t>2013</a:t>
            </a:r>
          </a:p>
        </p:txBody>
      </p:sp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xmlns="" id="{BDCF73DA-9A9E-DB79-D94A-C628F45FC7C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74786" y="66287"/>
            <a:ext cx="11580069" cy="516866"/>
          </a:xfrm>
        </p:spPr>
        <p:txBody>
          <a:bodyPr/>
          <a:lstStyle/>
          <a:p>
            <a:r>
              <a:rPr lang="fr-FR" sz="3200" dirty="0"/>
              <a:t>Place des anti-VEGF dans les TNBC : </a:t>
            </a:r>
            <a:r>
              <a:rPr lang="fr-FR" sz="3200" dirty="0" err="1"/>
              <a:t>Bévacizumab</a:t>
            </a:r>
            <a:endParaRPr lang="fr-FR" sz="3200" dirty="0"/>
          </a:p>
          <a:p>
            <a:endParaRPr lang="fr-FR" sz="3200" dirty="0"/>
          </a:p>
        </p:txBody>
      </p:sp>
      <p:sp>
        <p:nvSpPr>
          <p:cNvPr id="321" name="Espace réservé du texte 320">
            <a:extLst>
              <a:ext uri="{FF2B5EF4-FFF2-40B4-BE49-F238E27FC236}">
                <a16:creationId xmlns:a16="http://schemas.microsoft.com/office/drawing/2014/main" xmlns="" id="{F88B5C39-6EAF-3E2D-54A9-65C5C0B82C1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fr-FR" dirty="0"/>
              <a:t>Analyse </a:t>
            </a:r>
            <a:r>
              <a:rPr lang="fr-FR" dirty="0" err="1"/>
              <a:t>poolée</a:t>
            </a:r>
            <a:r>
              <a:rPr lang="fr-FR" dirty="0"/>
              <a:t> de E2100, AVADO and RIBBON-1</a:t>
            </a:r>
          </a:p>
        </p:txBody>
      </p:sp>
      <p:sp>
        <p:nvSpPr>
          <p:cNvPr id="3" name="Espace réservé du contenu 5">
            <a:extLst>
              <a:ext uri="{FF2B5EF4-FFF2-40B4-BE49-F238E27FC236}">
                <a16:creationId xmlns:a16="http://schemas.microsoft.com/office/drawing/2014/main" xmlns="" id="{E0D5A593-B601-C55A-7CA5-949470B22B72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1089928" y="4741986"/>
            <a:ext cx="10451057" cy="928153"/>
          </a:xfrm>
          <a:noFill/>
          <a:ln w="12700" cap="flat" cmpd="sng" algn="ctr">
            <a:noFill/>
            <a:prstDash val="sysDash"/>
            <a:round/>
            <a:headEnd type="none" w="med" len="med"/>
            <a:tailEnd type="triangle"/>
          </a:ln>
          <a:effectLst/>
        </p:spPr>
        <p:txBody>
          <a:bodyPr/>
          <a:lstStyle/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Bénéfice en survie sans progression mais absence de bénéfice en survie globale à l’ajout du </a:t>
            </a:r>
            <a:r>
              <a:rPr lang="fr-FR" b="0" dirty="0" err="1"/>
              <a:t>bévacizumab</a:t>
            </a:r>
            <a:r>
              <a:rPr lang="fr-FR" b="0" dirty="0"/>
              <a:t> à la chimiothérapie cytotoxique classique</a:t>
            </a:r>
          </a:p>
          <a:p>
            <a:pPr>
              <a:buSzPct val="70000"/>
              <a:buFont typeface="Wingdings" panose="05000000000000000000" pitchFamily="2" charset="2"/>
              <a:buChar char="n"/>
            </a:pPr>
            <a:r>
              <a:rPr lang="fr-FR" b="0" dirty="0"/>
              <a:t>Approuvé dans certains pays en 1</a:t>
            </a:r>
            <a:r>
              <a:rPr lang="fr-FR" b="0" baseline="30000" dirty="0"/>
              <a:t>ère</a:t>
            </a:r>
            <a:r>
              <a:rPr lang="fr-FR" b="0" dirty="0"/>
              <a:t> ligne du cancer du sein triple négatif</a:t>
            </a:r>
          </a:p>
        </p:txBody>
      </p:sp>
      <p:sp>
        <p:nvSpPr>
          <p:cNvPr id="5" name="Rectangle à coins arrondis 10">
            <a:extLst>
              <a:ext uri="{FF2B5EF4-FFF2-40B4-BE49-F238E27FC236}">
                <a16:creationId xmlns:a16="http://schemas.microsoft.com/office/drawing/2014/main" xmlns="" id="{258E1099-196F-3BC9-9A70-2901F62E800C}"/>
              </a:ext>
            </a:extLst>
          </p:cNvPr>
          <p:cNvSpPr/>
          <p:nvPr/>
        </p:nvSpPr>
        <p:spPr>
          <a:xfrm>
            <a:off x="1028831" y="1167733"/>
            <a:ext cx="4870747" cy="3294729"/>
          </a:xfrm>
          <a:prstGeom prst="roundRect">
            <a:avLst>
              <a:gd name="adj" fmla="val 0"/>
            </a:avLst>
          </a:prstGeom>
          <a:noFill/>
          <a:ln w="9525"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fr-FR" sz="240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xmlns="" id="{1130D7D3-0668-ACA1-56D1-292DEE55B3B1}"/>
              </a:ext>
            </a:extLst>
          </p:cNvPr>
          <p:cNvSpPr txBox="1"/>
          <p:nvPr/>
        </p:nvSpPr>
        <p:spPr>
          <a:xfrm>
            <a:off x="1136727" y="995295"/>
            <a:ext cx="536403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SSP</a:t>
            </a:r>
          </a:p>
        </p:txBody>
      </p:sp>
      <p:sp>
        <p:nvSpPr>
          <p:cNvPr id="120" name="TextBox 9">
            <a:extLst>
              <a:ext uri="{FF2B5EF4-FFF2-40B4-BE49-F238E27FC236}">
                <a16:creationId xmlns:a16="http://schemas.microsoft.com/office/drawing/2014/main" xmlns="" id="{A60FFAA9-F099-1B7F-B940-DF2F687216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261" y="2257207"/>
            <a:ext cx="2541547" cy="284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HR : 0,63 (IC 95% : 0,52-0,76; </a:t>
            </a:r>
            <a:r>
              <a:rPr kumimoji="0" lang="en-US" altLang="en-US" sz="9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p</a:t>
            </a:r>
            <a:r>
              <a: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 &lt;0,0001)</a:t>
            </a:r>
          </a:p>
        </p:txBody>
      </p:sp>
      <p:graphicFrame>
        <p:nvGraphicFramePr>
          <p:cNvPr id="121" name="Table 171">
            <a:extLst>
              <a:ext uri="{FF2B5EF4-FFF2-40B4-BE49-F238E27FC236}">
                <a16:creationId xmlns:a16="http://schemas.microsoft.com/office/drawing/2014/main" xmlns="" id="{C26B7629-9A2F-22DD-F4E3-1638467536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1130762"/>
              </p:ext>
            </p:extLst>
          </p:nvPr>
        </p:nvGraphicFramePr>
        <p:xfrm>
          <a:off x="2803586" y="1307312"/>
          <a:ext cx="2722068" cy="722376"/>
        </p:xfrm>
        <a:graphic>
          <a:graphicData uri="http://schemas.openxmlformats.org/drawingml/2006/table">
            <a:tbl>
              <a:tblPr firstRow="1" bandRow="1"/>
              <a:tblGrid>
                <a:gridCol w="1075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46620">
                  <a:extLst>
                    <a:ext uri="{9D8B030D-6E8A-4147-A177-3AD203B41FA5}">
                      <a16:colId xmlns:a16="http://schemas.microsoft.com/office/drawing/2014/main" xmlns="" val="1212237462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endParaRPr lang="en-US" sz="1050" b="1" dirty="0">
                        <a:solidFill>
                          <a:schemeClr val="tx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SSP</a:t>
                      </a:r>
                      <a:r>
                        <a:rPr lang="en-US" sz="105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105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médiane</a:t>
                      </a: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, </a:t>
                      </a:r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Mois</a:t>
                      </a:r>
                      <a:endParaRPr lang="en-US" sz="105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Bevacizumab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8,1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Non-Bev</a:t>
                      </a:r>
                      <a:endParaRPr lang="en-US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5,4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</a:tbl>
          </a:graphicData>
        </a:graphic>
      </p:graphicFrame>
      <p:grpSp>
        <p:nvGrpSpPr>
          <p:cNvPr id="246" name="Groupe 245">
            <a:extLst>
              <a:ext uri="{FF2B5EF4-FFF2-40B4-BE49-F238E27FC236}">
                <a16:creationId xmlns:a16="http://schemas.microsoft.com/office/drawing/2014/main" xmlns="" id="{CC2DAF63-28C1-408D-0545-0EBFDA094639}"/>
              </a:ext>
            </a:extLst>
          </p:cNvPr>
          <p:cNvGrpSpPr/>
          <p:nvPr/>
        </p:nvGrpSpPr>
        <p:grpSpPr>
          <a:xfrm>
            <a:off x="1089928" y="1581065"/>
            <a:ext cx="4700648" cy="2814530"/>
            <a:chOff x="1286480" y="1581065"/>
            <a:chExt cx="4700648" cy="2814530"/>
          </a:xfrm>
        </p:grpSpPr>
        <p:cxnSp>
          <p:nvCxnSpPr>
            <p:cNvPr id="238" name="Connecteur droit 237">
              <a:extLst>
                <a:ext uri="{FF2B5EF4-FFF2-40B4-BE49-F238E27FC236}">
                  <a16:creationId xmlns:a16="http://schemas.microsoft.com/office/drawing/2014/main" xmlns="" id="{F7D1E315-7B5E-F09B-FF1A-D932D77A3C06}"/>
                </a:ext>
              </a:extLst>
            </p:cNvPr>
            <p:cNvCxnSpPr>
              <a:cxnSpLocks/>
            </p:cNvCxnSpPr>
            <p:nvPr/>
          </p:nvCxnSpPr>
          <p:spPr>
            <a:xfrm>
              <a:off x="1896941" y="2790321"/>
              <a:ext cx="1103068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Connecteur droit 240">
              <a:extLst>
                <a:ext uri="{FF2B5EF4-FFF2-40B4-BE49-F238E27FC236}">
                  <a16:creationId xmlns:a16="http://schemas.microsoft.com/office/drawing/2014/main" xmlns="" id="{2B2FD022-1A4D-959A-1339-B2FA89C3AF56}"/>
                </a:ext>
              </a:extLst>
            </p:cNvPr>
            <p:cNvCxnSpPr>
              <a:stCxn id="233" idx="45"/>
            </p:cNvCxnSpPr>
            <p:nvPr/>
          </p:nvCxnSpPr>
          <p:spPr>
            <a:xfrm flipH="1">
              <a:off x="2949336" y="2774731"/>
              <a:ext cx="0" cy="114159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Connecteur droit 241">
              <a:extLst>
                <a:ext uri="{FF2B5EF4-FFF2-40B4-BE49-F238E27FC236}">
                  <a16:creationId xmlns:a16="http://schemas.microsoft.com/office/drawing/2014/main" xmlns="" id="{DD87AFC0-8329-B9CA-A041-890C2AFD7166}"/>
                </a:ext>
              </a:extLst>
            </p:cNvPr>
            <p:cNvCxnSpPr/>
            <p:nvPr/>
          </p:nvCxnSpPr>
          <p:spPr>
            <a:xfrm flipH="1">
              <a:off x="2621632" y="2774731"/>
              <a:ext cx="0" cy="114159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TextBox 26">
              <a:extLst>
                <a:ext uri="{FF2B5EF4-FFF2-40B4-BE49-F238E27FC236}">
                  <a16:creationId xmlns:a16="http://schemas.microsoft.com/office/drawing/2014/main" xmlns="" id="{432EFECA-D6D2-1E1E-13E1-63B184DCB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3300" y="1581065"/>
              <a:ext cx="408384" cy="265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rPr>
                <a:t>1.0</a:t>
              </a:r>
            </a:p>
          </p:txBody>
        </p:sp>
        <p:sp>
          <p:nvSpPr>
            <p:cNvPr id="233" name="Forme libre 232">
              <a:extLst>
                <a:ext uri="{FF2B5EF4-FFF2-40B4-BE49-F238E27FC236}">
                  <a16:creationId xmlns:a16="http://schemas.microsoft.com/office/drawing/2014/main" xmlns="" id="{E1D0E5BF-49B1-A9E8-1FAF-BA78ACC8544C}"/>
                </a:ext>
              </a:extLst>
            </p:cNvPr>
            <p:cNvSpPr/>
            <p:nvPr/>
          </p:nvSpPr>
          <p:spPr>
            <a:xfrm>
              <a:off x="1876097" y="1709333"/>
              <a:ext cx="3894082" cy="2082274"/>
            </a:xfrm>
            <a:custGeom>
              <a:avLst/>
              <a:gdLst>
                <a:gd name="connsiteX0" fmla="*/ 3894082 w 3894082"/>
                <a:gd name="connsiteY0" fmla="*/ 2082274 h 2082274"/>
                <a:gd name="connsiteX1" fmla="*/ 2869324 w 3894082"/>
                <a:gd name="connsiteY1" fmla="*/ 2082274 h 2082274"/>
                <a:gd name="connsiteX2" fmla="*/ 2869324 w 3894082"/>
                <a:gd name="connsiteY2" fmla="*/ 2058626 h 2082274"/>
                <a:gd name="connsiteX3" fmla="*/ 2774731 w 3894082"/>
                <a:gd name="connsiteY3" fmla="*/ 2019212 h 2082274"/>
                <a:gd name="connsiteX4" fmla="*/ 2751082 w 3894082"/>
                <a:gd name="connsiteY4" fmla="*/ 2011329 h 2082274"/>
                <a:gd name="connsiteX5" fmla="*/ 2727434 w 3894082"/>
                <a:gd name="connsiteY5" fmla="*/ 1995564 h 2082274"/>
                <a:gd name="connsiteX6" fmla="*/ 2680137 w 3894082"/>
                <a:gd name="connsiteY6" fmla="*/ 1979798 h 2082274"/>
                <a:gd name="connsiteX7" fmla="*/ 2656489 w 3894082"/>
                <a:gd name="connsiteY7" fmla="*/ 1971915 h 2082274"/>
                <a:gd name="connsiteX8" fmla="*/ 2609193 w 3894082"/>
                <a:gd name="connsiteY8" fmla="*/ 1940384 h 2082274"/>
                <a:gd name="connsiteX9" fmla="*/ 2585544 w 3894082"/>
                <a:gd name="connsiteY9" fmla="*/ 1924619 h 2082274"/>
                <a:gd name="connsiteX10" fmla="*/ 2514600 w 3894082"/>
                <a:gd name="connsiteY10" fmla="*/ 1900970 h 2082274"/>
                <a:gd name="connsiteX11" fmla="*/ 2490951 w 3894082"/>
                <a:gd name="connsiteY11" fmla="*/ 1893088 h 2082274"/>
                <a:gd name="connsiteX12" fmla="*/ 2435772 w 3894082"/>
                <a:gd name="connsiteY12" fmla="*/ 1885205 h 2082274"/>
                <a:gd name="connsiteX13" fmla="*/ 2380593 w 3894082"/>
                <a:gd name="connsiteY13" fmla="*/ 1869439 h 2082274"/>
                <a:gd name="connsiteX14" fmla="*/ 2333296 w 3894082"/>
                <a:gd name="connsiteY14" fmla="*/ 1853674 h 2082274"/>
                <a:gd name="connsiteX15" fmla="*/ 2309648 w 3894082"/>
                <a:gd name="connsiteY15" fmla="*/ 1837908 h 2082274"/>
                <a:gd name="connsiteX16" fmla="*/ 2262351 w 3894082"/>
                <a:gd name="connsiteY16" fmla="*/ 1830026 h 2082274"/>
                <a:gd name="connsiteX17" fmla="*/ 2104696 w 3894082"/>
                <a:gd name="connsiteY17" fmla="*/ 1814260 h 2082274"/>
                <a:gd name="connsiteX18" fmla="*/ 2017986 w 3894082"/>
                <a:gd name="connsiteY18" fmla="*/ 1790612 h 2082274"/>
                <a:gd name="connsiteX19" fmla="*/ 1970689 w 3894082"/>
                <a:gd name="connsiteY19" fmla="*/ 1774846 h 2082274"/>
                <a:gd name="connsiteX20" fmla="*/ 1939158 w 3894082"/>
                <a:gd name="connsiteY20" fmla="*/ 1759081 h 2082274"/>
                <a:gd name="connsiteX21" fmla="*/ 1915510 w 3894082"/>
                <a:gd name="connsiteY21" fmla="*/ 1751198 h 2082274"/>
                <a:gd name="connsiteX22" fmla="*/ 1868213 w 3894082"/>
                <a:gd name="connsiteY22" fmla="*/ 1719667 h 2082274"/>
                <a:gd name="connsiteX23" fmla="*/ 1820917 w 3894082"/>
                <a:gd name="connsiteY23" fmla="*/ 1703901 h 2082274"/>
                <a:gd name="connsiteX24" fmla="*/ 1773620 w 3894082"/>
                <a:gd name="connsiteY24" fmla="*/ 1680253 h 2082274"/>
                <a:gd name="connsiteX25" fmla="*/ 1726324 w 3894082"/>
                <a:gd name="connsiteY25" fmla="*/ 1648722 h 2082274"/>
                <a:gd name="connsiteX26" fmla="*/ 1702675 w 3894082"/>
                <a:gd name="connsiteY26" fmla="*/ 1632957 h 2082274"/>
                <a:gd name="connsiteX27" fmla="*/ 1679027 w 3894082"/>
                <a:gd name="connsiteY27" fmla="*/ 1617191 h 2082274"/>
                <a:gd name="connsiteX28" fmla="*/ 1631731 w 3894082"/>
                <a:gd name="connsiteY28" fmla="*/ 1593543 h 2082274"/>
                <a:gd name="connsiteX29" fmla="*/ 1608082 w 3894082"/>
                <a:gd name="connsiteY29" fmla="*/ 1585660 h 2082274"/>
                <a:gd name="connsiteX30" fmla="*/ 1560786 w 3894082"/>
                <a:gd name="connsiteY30" fmla="*/ 1554129 h 2082274"/>
                <a:gd name="connsiteX31" fmla="*/ 1537137 w 3894082"/>
                <a:gd name="connsiteY31" fmla="*/ 1538364 h 2082274"/>
                <a:gd name="connsiteX32" fmla="*/ 1489841 w 3894082"/>
                <a:gd name="connsiteY32" fmla="*/ 1467419 h 2082274"/>
                <a:gd name="connsiteX33" fmla="*/ 1474075 w 3894082"/>
                <a:gd name="connsiteY33" fmla="*/ 1443770 h 2082274"/>
                <a:gd name="connsiteX34" fmla="*/ 1450427 w 3894082"/>
                <a:gd name="connsiteY34" fmla="*/ 1435888 h 2082274"/>
                <a:gd name="connsiteX35" fmla="*/ 1411013 w 3894082"/>
                <a:gd name="connsiteY35" fmla="*/ 1396474 h 2082274"/>
                <a:gd name="connsiteX36" fmla="*/ 1387365 w 3894082"/>
                <a:gd name="connsiteY36" fmla="*/ 1372826 h 2082274"/>
                <a:gd name="connsiteX37" fmla="*/ 1340069 w 3894082"/>
                <a:gd name="connsiteY37" fmla="*/ 1341295 h 2082274"/>
                <a:gd name="connsiteX38" fmla="*/ 1316420 w 3894082"/>
                <a:gd name="connsiteY38" fmla="*/ 1325529 h 2082274"/>
                <a:gd name="connsiteX39" fmla="*/ 1292772 w 3894082"/>
                <a:gd name="connsiteY39" fmla="*/ 1301881 h 2082274"/>
                <a:gd name="connsiteX40" fmla="*/ 1245475 w 3894082"/>
                <a:gd name="connsiteY40" fmla="*/ 1270350 h 2082274"/>
                <a:gd name="connsiteX41" fmla="*/ 1221827 w 3894082"/>
                <a:gd name="connsiteY41" fmla="*/ 1254584 h 2082274"/>
                <a:gd name="connsiteX42" fmla="*/ 1206062 w 3894082"/>
                <a:gd name="connsiteY42" fmla="*/ 1230936 h 2082274"/>
                <a:gd name="connsiteX43" fmla="*/ 1166648 w 3894082"/>
                <a:gd name="connsiteY43" fmla="*/ 1183639 h 2082274"/>
                <a:gd name="connsiteX44" fmla="*/ 1158765 w 3894082"/>
                <a:gd name="connsiteY44" fmla="*/ 1159991 h 2082274"/>
                <a:gd name="connsiteX45" fmla="*/ 1079937 w 3894082"/>
                <a:gd name="connsiteY45" fmla="*/ 1065398 h 2082274"/>
                <a:gd name="connsiteX46" fmla="*/ 1056289 w 3894082"/>
                <a:gd name="connsiteY46" fmla="*/ 1057515 h 2082274"/>
                <a:gd name="connsiteX47" fmla="*/ 985344 w 3894082"/>
                <a:gd name="connsiteY47" fmla="*/ 1002336 h 2082274"/>
                <a:gd name="connsiteX48" fmla="*/ 938048 w 3894082"/>
                <a:gd name="connsiteY48" fmla="*/ 970805 h 2082274"/>
                <a:gd name="connsiteX49" fmla="*/ 906517 w 3894082"/>
                <a:gd name="connsiteY49" fmla="*/ 923508 h 2082274"/>
                <a:gd name="connsiteX50" fmla="*/ 890751 w 3894082"/>
                <a:gd name="connsiteY50" fmla="*/ 876212 h 2082274"/>
                <a:gd name="connsiteX51" fmla="*/ 882869 w 3894082"/>
                <a:gd name="connsiteY51" fmla="*/ 852564 h 2082274"/>
                <a:gd name="connsiteX52" fmla="*/ 867103 w 3894082"/>
                <a:gd name="connsiteY52" fmla="*/ 828915 h 2082274"/>
                <a:gd name="connsiteX53" fmla="*/ 835572 w 3894082"/>
                <a:gd name="connsiteY53" fmla="*/ 757970 h 2082274"/>
                <a:gd name="connsiteX54" fmla="*/ 811924 w 3894082"/>
                <a:gd name="connsiteY54" fmla="*/ 679143 h 2082274"/>
                <a:gd name="connsiteX55" fmla="*/ 772510 w 3894082"/>
                <a:gd name="connsiteY55" fmla="*/ 631846 h 2082274"/>
                <a:gd name="connsiteX56" fmla="*/ 725213 w 3894082"/>
                <a:gd name="connsiteY56" fmla="*/ 608198 h 2082274"/>
                <a:gd name="connsiteX57" fmla="*/ 677917 w 3894082"/>
                <a:gd name="connsiteY57" fmla="*/ 568784 h 2082274"/>
                <a:gd name="connsiteX58" fmla="*/ 630620 w 3894082"/>
                <a:gd name="connsiteY58" fmla="*/ 537253 h 2082274"/>
                <a:gd name="connsiteX59" fmla="*/ 606972 w 3894082"/>
                <a:gd name="connsiteY59" fmla="*/ 489957 h 2082274"/>
                <a:gd name="connsiteX60" fmla="*/ 591206 w 3894082"/>
                <a:gd name="connsiteY60" fmla="*/ 466308 h 2082274"/>
                <a:gd name="connsiteX61" fmla="*/ 559675 w 3894082"/>
                <a:gd name="connsiteY61" fmla="*/ 395364 h 2082274"/>
                <a:gd name="connsiteX62" fmla="*/ 512379 w 3894082"/>
                <a:gd name="connsiteY62" fmla="*/ 363833 h 2082274"/>
                <a:gd name="connsiteX63" fmla="*/ 465082 w 3894082"/>
                <a:gd name="connsiteY63" fmla="*/ 324419 h 2082274"/>
                <a:gd name="connsiteX64" fmla="*/ 425669 w 3894082"/>
                <a:gd name="connsiteY64" fmla="*/ 277122 h 2082274"/>
                <a:gd name="connsiteX65" fmla="*/ 386255 w 3894082"/>
                <a:gd name="connsiteY65" fmla="*/ 237708 h 2082274"/>
                <a:gd name="connsiteX66" fmla="*/ 370489 w 3894082"/>
                <a:gd name="connsiteY66" fmla="*/ 214060 h 2082274"/>
                <a:gd name="connsiteX67" fmla="*/ 323193 w 3894082"/>
                <a:gd name="connsiteY67" fmla="*/ 182529 h 2082274"/>
                <a:gd name="connsiteX68" fmla="*/ 307427 w 3894082"/>
                <a:gd name="connsiteY68" fmla="*/ 158881 h 2082274"/>
                <a:gd name="connsiteX69" fmla="*/ 260131 w 3894082"/>
                <a:gd name="connsiteY69" fmla="*/ 127350 h 2082274"/>
                <a:gd name="connsiteX70" fmla="*/ 197069 w 3894082"/>
                <a:gd name="connsiteY70" fmla="*/ 72170 h 2082274"/>
                <a:gd name="connsiteX71" fmla="*/ 173420 w 3894082"/>
                <a:gd name="connsiteY71" fmla="*/ 56405 h 2082274"/>
                <a:gd name="connsiteX72" fmla="*/ 149772 w 3894082"/>
                <a:gd name="connsiteY72" fmla="*/ 48522 h 2082274"/>
                <a:gd name="connsiteX73" fmla="*/ 102475 w 3894082"/>
                <a:gd name="connsiteY73" fmla="*/ 24874 h 2082274"/>
                <a:gd name="connsiteX74" fmla="*/ 78827 w 3894082"/>
                <a:gd name="connsiteY74" fmla="*/ 9108 h 2082274"/>
                <a:gd name="connsiteX75" fmla="*/ 0 w 3894082"/>
                <a:gd name="connsiteY75" fmla="*/ 1226 h 2082274"/>
                <a:gd name="connsiteX76" fmla="*/ 0 w 3894082"/>
                <a:gd name="connsiteY76" fmla="*/ 1226 h 208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894082" h="2082274">
                  <a:moveTo>
                    <a:pt x="3894082" y="2082274"/>
                  </a:moveTo>
                  <a:lnTo>
                    <a:pt x="2869324" y="2082274"/>
                  </a:lnTo>
                  <a:lnTo>
                    <a:pt x="2869324" y="2058626"/>
                  </a:lnTo>
                  <a:lnTo>
                    <a:pt x="2774731" y="2019212"/>
                  </a:lnTo>
                  <a:cubicBezTo>
                    <a:pt x="2767016" y="2016126"/>
                    <a:pt x="2758514" y="2015045"/>
                    <a:pt x="2751082" y="2011329"/>
                  </a:cubicBezTo>
                  <a:cubicBezTo>
                    <a:pt x="2742608" y="2007092"/>
                    <a:pt x="2736091" y="1999412"/>
                    <a:pt x="2727434" y="1995564"/>
                  </a:cubicBezTo>
                  <a:cubicBezTo>
                    <a:pt x="2712248" y="1988815"/>
                    <a:pt x="2695903" y="1985053"/>
                    <a:pt x="2680137" y="1979798"/>
                  </a:cubicBezTo>
                  <a:cubicBezTo>
                    <a:pt x="2672254" y="1977170"/>
                    <a:pt x="2663403" y="1976524"/>
                    <a:pt x="2656489" y="1971915"/>
                  </a:cubicBezTo>
                  <a:lnTo>
                    <a:pt x="2609193" y="1940384"/>
                  </a:lnTo>
                  <a:cubicBezTo>
                    <a:pt x="2601310" y="1935129"/>
                    <a:pt x="2594532" y="1927615"/>
                    <a:pt x="2585544" y="1924619"/>
                  </a:cubicBezTo>
                  <a:lnTo>
                    <a:pt x="2514600" y="1900970"/>
                  </a:lnTo>
                  <a:cubicBezTo>
                    <a:pt x="2506717" y="1898342"/>
                    <a:pt x="2499177" y="1894263"/>
                    <a:pt x="2490951" y="1893088"/>
                  </a:cubicBezTo>
                  <a:lnTo>
                    <a:pt x="2435772" y="1885205"/>
                  </a:lnTo>
                  <a:cubicBezTo>
                    <a:pt x="2356336" y="1858725"/>
                    <a:pt x="2479523" y="1899118"/>
                    <a:pt x="2380593" y="1869439"/>
                  </a:cubicBezTo>
                  <a:cubicBezTo>
                    <a:pt x="2364675" y="1864664"/>
                    <a:pt x="2347123" y="1862893"/>
                    <a:pt x="2333296" y="1853674"/>
                  </a:cubicBezTo>
                  <a:cubicBezTo>
                    <a:pt x="2325413" y="1848419"/>
                    <a:pt x="2318636" y="1840904"/>
                    <a:pt x="2309648" y="1837908"/>
                  </a:cubicBezTo>
                  <a:cubicBezTo>
                    <a:pt x="2294485" y="1832854"/>
                    <a:pt x="2278236" y="1831791"/>
                    <a:pt x="2262351" y="1830026"/>
                  </a:cubicBezTo>
                  <a:cubicBezTo>
                    <a:pt x="2166684" y="1819397"/>
                    <a:pt x="2185738" y="1826728"/>
                    <a:pt x="2104696" y="1814260"/>
                  </a:cubicBezTo>
                  <a:cubicBezTo>
                    <a:pt x="2063313" y="1807893"/>
                    <a:pt x="2060223" y="1804691"/>
                    <a:pt x="2017986" y="1790612"/>
                  </a:cubicBezTo>
                  <a:cubicBezTo>
                    <a:pt x="2017984" y="1790611"/>
                    <a:pt x="1970692" y="1774847"/>
                    <a:pt x="1970689" y="1774846"/>
                  </a:cubicBezTo>
                  <a:cubicBezTo>
                    <a:pt x="1960179" y="1769591"/>
                    <a:pt x="1949959" y="1763710"/>
                    <a:pt x="1939158" y="1759081"/>
                  </a:cubicBezTo>
                  <a:cubicBezTo>
                    <a:pt x="1931521" y="1755808"/>
                    <a:pt x="1922773" y="1755233"/>
                    <a:pt x="1915510" y="1751198"/>
                  </a:cubicBezTo>
                  <a:cubicBezTo>
                    <a:pt x="1898947" y="1741996"/>
                    <a:pt x="1886188" y="1725659"/>
                    <a:pt x="1868213" y="1719667"/>
                  </a:cubicBezTo>
                  <a:cubicBezTo>
                    <a:pt x="1852448" y="1714412"/>
                    <a:pt x="1834744" y="1713119"/>
                    <a:pt x="1820917" y="1703901"/>
                  </a:cubicBezTo>
                  <a:cubicBezTo>
                    <a:pt x="1715925" y="1633908"/>
                    <a:pt x="1871539" y="1734653"/>
                    <a:pt x="1773620" y="1680253"/>
                  </a:cubicBezTo>
                  <a:cubicBezTo>
                    <a:pt x="1757057" y="1671051"/>
                    <a:pt x="1742089" y="1659232"/>
                    <a:pt x="1726324" y="1648722"/>
                  </a:cubicBezTo>
                  <a:lnTo>
                    <a:pt x="1702675" y="1632957"/>
                  </a:lnTo>
                  <a:cubicBezTo>
                    <a:pt x="1694792" y="1627702"/>
                    <a:pt x="1688015" y="1620187"/>
                    <a:pt x="1679027" y="1617191"/>
                  </a:cubicBezTo>
                  <a:cubicBezTo>
                    <a:pt x="1619583" y="1597376"/>
                    <a:pt x="1692858" y="1624106"/>
                    <a:pt x="1631731" y="1593543"/>
                  </a:cubicBezTo>
                  <a:cubicBezTo>
                    <a:pt x="1624299" y="1589827"/>
                    <a:pt x="1615346" y="1589695"/>
                    <a:pt x="1608082" y="1585660"/>
                  </a:cubicBezTo>
                  <a:cubicBezTo>
                    <a:pt x="1591519" y="1576458"/>
                    <a:pt x="1576551" y="1564639"/>
                    <a:pt x="1560786" y="1554129"/>
                  </a:cubicBezTo>
                  <a:lnTo>
                    <a:pt x="1537137" y="1538364"/>
                  </a:lnTo>
                  <a:lnTo>
                    <a:pt x="1489841" y="1467419"/>
                  </a:lnTo>
                  <a:cubicBezTo>
                    <a:pt x="1484586" y="1459536"/>
                    <a:pt x="1483063" y="1446766"/>
                    <a:pt x="1474075" y="1443770"/>
                  </a:cubicBezTo>
                  <a:lnTo>
                    <a:pt x="1450427" y="1435888"/>
                  </a:lnTo>
                  <a:cubicBezTo>
                    <a:pt x="1421525" y="1392532"/>
                    <a:pt x="1450427" y="1429318"/>
                    <a:pt x="1411013" y="1396474"/>
                  </a:cubicBezTo>
                  <a:cubicBezTo>
                    <a:pt x="1402449" y="1389337"/>
                    <a:pt x="1396165" y="1379670"/>
                    <a:pt x="1387365" y="1372826"/>
                  </a:cubicBezTo>
                  <a:cubicBezTo>
                    <a:pt x="1372409" y="1361193"/>
                    <a:pt x="1355834" y="1351805"/>
                    <a:pt x="1340069" y="1341295"/>
                  </a:cubicBezTo>
                  <a:cubicBezTo>
                    <a:pt x="1332186" y="1336040"/>
                    <a:pt x="1323119" y="1332228"/>
                    <a:pt x="1316420" y="1325529"/>
                  </a:cubicBezTo>
                  <a:cubicBezTo>
                    <a:pt x="1308537" y="1317646"/>
                    <a:pt x="1301572" y="1308725"/>
                    <a:pt x="1292772" y="1301881"/>
                  </a:cubicBezTo>
                  <a:cubicBezTo>
                    <a:pt x="1277815" y="1290248"/>
                    <a:pt x="1261241" y="1280860"/>
                    <a:pt x="1245475" y="1270350"/>
                  </a:cubicBezTo>
                  <a:lnTo>
                    <a:pt x="1221827" y="1254584"/>
                  </a:lnTo>
                  <a:cubicBezTo>
                    <a:pt x="1216572" y="1246701"/>
                    <a:pt x="1212127" y="1238214"/>
                    <a:pt x="1206062" y="1230936"/>
                  </a:cubicBezTo>
                  <a:cubicBezTo>
                    <a:pt x="1184265" y="1204780"/>
                    <a:pt x="1181329" y="1213002"/>
                    <a:pt x="1166648" y="1183639"/>
                  </a:cubicBezTo>
                  <a:cubicBezTo>
                    <a:pt x="1162932" y="1176207"/>
                    <a:pt x="1162800" y="1167254"/>
                    <a:pt x="1158765" y="1159991"/>
                  </a:cubicBezTo>
                  <a:cubicBezTo>
                    <a:pt x="1147291" y="1139338"/>
                    <a:pt x="1102477" y="1072912"/>
                    <a:pt x="1079937" y="1065398"/>
                  </a:cubicBezTo>
                  <a:cubicBezTo>
                    <a:pt x="1072054" y="1062770"/>
                    <a:pt x="1063552" y="1061550"/>
                    <a:pt x="1056289" y="1057515"/>
                  </a:cubicBezTo>
                  <a:cubicBezTo>
                    <a:pt x="965043" y="1006822"/>
                    <a:pt x="1042792" y="1047018"/>
                    <a:pt x="985344" y="1002336"/>
                  </a:cubicBezTo>
                  <a:cubicBezTo>
                    <a:pt x="970388" y="990703"/>
                    <a:pt x="938048" y="970805"/>
                    <a:pt x="938048" y="970805"/>
                  </a:cubicBezTo>
                  <a:cubicBezTo>
                    <a:pt x="927538" y="955039"/>
                    <a:pt x="912509" y="941483"/>
                    <a:pt x="906517" y="923508"/>
                  </a:cubicBezTo>
                  <a:lnTo>
                    <a:pt x="890751" y="876212"/>
                  </a:lnTo>
                  <a:cubicBezTo>
                    <a:pt x="888123" y="868329"/>
                    <a:pt x="887478" y="859477"/>
                    <a:pt x="882869" y="852564"/>
                  </a:cubicBezTo>
                  <a:cubicBezTo>
                    <a:pt x="877614" y="844681"/>
                    <a:pt x="870951" y="837573"/>
                    <a:pt x="867103" y="828915"/>
                  </a:cubicBezTo>
                  <a:cubicBezTo>
                    <a:pt x="829577" y="744483"/>
                    <a:pt x="871252" y="811494"/>
                    <a:pt x="835572" y="757970"/>
                  </a:cubicBezTo>
                  <a:cubicBezTo>
                    <a:pt x="831166" y="740346"/>
                    <a:pt x="819599" y="690655"/>
                    <a:pt x="811924" y="679143"/>
                  </a:cubicBezTo>
                  <a:cubicBezTo>
                    <a:pt x="796423" y="655893"/>
                    <a:pt x="795268" y="650811"/>
                    <a:pt x="772510" y="631846"/>
                  </a:cubicBezTo>
                  <a:cubicBezTo>
                    <a:pt x="738628" y="603611"/>
                    <a:pt x="760761" y="625972"/>
                    <a:pt x="725213" y="608198"/>
                  </a:cubicBezTo>
                  <a:cubicBezTo>
                    <a:pt x="691409" y="591296"/>
                    <a:pt x="709300" y="593193"/>
                    <a:pt x="677917" y="568784"/>
                  </a:cubicBezTo>
                  <a:cubicBezTo>
                    <a:pt x="662960" y="557151"/>
                    <a:pt x="630620" y="537253"/>
                    <a:pt x="630620" y="537253"/>
                  </a:cubicBezTo>
                  <a:cubicBezTo>
                    <a:pt x="585437" y="469477"/>
                    <a:pt x="639610" y="555232"/>
                    <a:pt x="606972" y="489957"/>
                  </a:cubicBezTo>
                  <a:cubicBezTo>
                    <a:pt x="602735" y="481483"/>
                    <a:pt x="596461" y="474191"/>
                    <a:pt x="591206" y="466308"/>
                  </a:cubicBezTo>
                  <a:cubicBezTo>
                    <a:pt x="585333" y="448689"/>
                    <a:pt x="577312" y="410796"/>
                    <a:pt x="559675" y="395364"/>
                  </a:cubicBezTo>
                  <a:cubicBezTo>
                    <a:pt x="545415" y="382887"/>
                    <a:pt x="525777" y="377231"/>
                    <a:pt x="512379" y="363833"/>
                  </a:cubicBezTo>
                  <a:cubicBezTo>
                    <a:pt x="482032" y="333485"/>
                    <a:pt x="498007" y="346368"/>
                    <a:pt x="465082" y="324419"/>
                  </a:cubicBezTo>
                  <a:cubicBezTo>
                    <a:pt x="425948" y="265715"/>
                    <a:pt x="476238" y="337803"/>
                    <a:pt x="425669" y="277122"/>
                  </a:cubicBezTo>
                  <a:cubicBezTo>
                    <a:pt x="392824" y="237708"/>
                    <a:pt x="429610" y="266612"/>
                    <a:pt x="386255" y="237708"/>
                  </a:cubicBezTo>
                  <a:cubicBezTo>
                    <a:pt x="381000" y="229825"/>
                    <a:pt x="377619" y="220299"/>
                    <a:pt x="370489" y="214060"/>
                  </a:cubicBezTo>
                  <a:cubicBezTo>
                    <a:pt x="356229" y="201583"/>
                    <a:pt x="323193" y="182529"/>
                    <a:pt x="323193" y="182529"/>
                  </a:cubicBezTo>
                  <a:cubicBezTo>
                    <a:pt x="317938" y="174646"/>
                    <a:pt x="314557" y="165120"/>
                    <a:pt x="307427" y="158881"/>
                  </a:cubicBezTo>
                  <a:cubicBezTo>
                    <a:pt x="293167" y="146404"/>
                    <a:pt x="260131" y="127350"/>
                    <a:pt x="260131" y="127350"/>
                  </a:cubicBezTo>
                  <a:cubicBezTo>
                    <a:pt x="233855" y="87936"/>
                    <a:pt x="252247" y="108955"/>
                    <a:pt x="197069" y="72170"/>
                  </a:cubicBezTo>
                  <a:cubicBezTo>
                    <a:pt x="189186" y="66915"/>
                    <a:pt x="182408" y="59401"/>
                    <a:pt x="173420" y="56405"/>
                  </a:cubicBezTo>
                  <a:cubicBezTo>
                    <a:pt x="165537" y="53777"/>
                    <a:pt x="157204" y="52238"/>
                    <a:pt x="149772" y="48522"/>
                  </a:cubicBezTo>
                  <a:cubicBezTo>
                    <a:pt x="88651" y="17961"/>
                    <a:pt x="161915" y="44687"/>
                    <a:pt x="102475" y="24874"/>
                  </a:cubicBezTo>
                  <a:cubicBezTo>
                    <a:pt x="94592" y="19619"/>
                    <a:pt x="87301" y="13345"/>
                    <a:pt x="78827" y="9108"/>
                  </a:cubicBezTo>
                  <a:cubicBezTo>
                    <a:pt x="51431" y="-4590"/>
                    <a:pt x="33158" y="1226"/>
                    <a:pt x="0" y="1226"/>
                  </a:cubicBezTo>
                  <a:lnTo>
                    <a:pt x="0" y="1226"/>
                  </a:lnTo>
                </a:path>
              </a:pathLst>
            </a:custGeom>
            <a:noFill/>
            <a:ln w="28575">
              <a:solidFill>
                <a:srgbClr val="00508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4" name="Forme libre 233">
              <a:extLst>
                <a:ext uri="{FF2B5EF4-FFF2-40B4-BE49-F238E27FC236}">
                  <a16:creationId xmlns:a16="http://schemas.microsoft.com/office/drawing/2014/main" xmlns="" id="{9AA7361D-FFFF-CC09-8801-25562A39A244}"/>
                </a:ext>
              </a:extLst>
            </p:cNvPr>
            <p:cNvSpPr/>
            <p:nvPr/>
          </p:nvSpPr>
          <p:spPr>
            <a:xfrm>
              <a:off x="1907628" y="1725864"/>
              <a:ext cx="3216165" cy="2089391"/>
            </a:xfrm>
            <a:custGeom>
              <a:avLst/>
              <a:gdLst>
                <a:gd name="connsiteX0" fmla="*/ 3216165 w 3216165"/>
                <a:gd name="connsiteY0" fmla="*/ 2081508 h 2089391"/>
                <a:gd name="connsiteX1" fmla="*/ 2861441 w 3216165"/>
                <a:gd name="connsiteY1" fmla="*/ 2089391 h 2089391"/>
                <a:gd name="connsiteX2" fmla="*/ 2790496 w 3216165"/>
                <a:gd name="connsiteY2" fmla="*/ 2065743 h 2089391"/>
                <a:gd name="connsiteX3" fmla="*/ 2751082 w 3216165"/>
                <a:gd name="connsiteY3" fmla="*/ 2057860 h 2089391"/>
                <a:gd name="connsiteX4" fmla="*/ 2672255 w 3216165"/>
                <a:gd name="connsiteY4" fmla="*/ 2042095 h 2089391"/>
                <a:gd name="connsiteX5" fmla="*/ 2648606 w 3216165"/>
                <a:gd name="connsiteY5" fmla="*/ 2034212 h 2089391"/>
                <a:gd name="connsiteX6" fmla="*/ 2404241 w 3216165"/>
                <a:gd name="connsiteY6" fmla="*/ 2018446 h 2089391"/>
                <a:gd name="connsiteX7" fmla="*/ 2301765 w 3216165"/>
                <a:gd name="connsiteY7" fmla="*/ 1994798 h 2089391"/>
                <a:gd name="connsiteX8" fmla="*/ 2278117 w 3216165"/>
                <a:gd name="connsiteY8" fmla="*/ 1986915 h 2089391"/>
                <a:gd name="connsiteX9" fmla="*/ 2254469 w 3216165"/>
                <a:gd name="connsiteY9" fmla="*/ 1979033 h 2089391"/>
                <a:gd name="connsiteX10" fmla="*/ 2017986 w 3216165"/>
                <a:gd name="connsiteY10" fmla="*/ 1979033 h 2089391"/>
                <a:gd name="connsiteX11" fmla="*/ 2002220 w 3216165"/>
                <a:gd name="connsiteY11" fmla="*/ 1955384 h 2089391"/>
                <a:gd name="connsiteX12" fmla="*/ 1994338 w 3216165"/>
                <a:gd name="connsiteY12" fmla="*/ 1931736 h 2089391"/>
                <a:gd name="connsiteX13" fmla="*/ 1970689 w 3216165"/>
                <a:gd name="connsiteY13" fmla="*/ 1915970 h 2089391"/>
                <a:gd name="connsiteX14" fmla="*/ 1860331 w 3216165"/>
                <a:gd name="connsiteY14" fmla="*/ 1900205 h 2089391"/>
                <a:gd name="connsiteX15" fmla="*/ 1828800 w 3216165"/>
                <a:gd name="connsiteY15" fmla="*/ 1892322 h 2089391"/>
                <a:gd name="connsiteX16" fmla="*/ 1781503 w 3216165"/>
                <a:gd name="connsiteY16" fmla="*/ 1876557 h 2089391"/>
                <a:gd name="connsiteX17" fmla="*/ 1765738 w 3216165"/>
                <a:gd name="connsiteY17" fmla="*/ 1852908 h 2089391"/>
                <a:gd name="connsiteX18" fmla="*/ 1718441 w 3216165"/>
                <a:gd name="connsiteY18" fmla="*/ 1829260 h 2089391"/>
                <a:gd name="connsiteX19" fmla="*/ 1671144 w 3216165"/>
                <a:gd name="connsiteY19" fmla="*/ 1821377 h 2089391"/>
                <a:gd name="connsiteX20" fmla="*/ 1560786 w 3216165"/>
                <a:gd name="connsiteY20" fmla="*/ 1789846 h 2089391"/>
                <a:gd name="connsiteX21" fmla="*/ 1537138 w 3216165"/>
                <a:gd name="connsiteY21" fmla="*/ 1774081 h 2089391"/>
                <a:gd name="connsiteX22" fmla="*/ 1513489 w 3216165"/>
                <a:gd name="connsiteY22" fmla="*/ 1766198 h 2089391"/>
                <a:gd name="connsiteX23" fmla="*/ 1442544 w 3216165"/>
                <a:gd name="connsiteY23" fmla="*/ 1734667 h 2089391"/>
                <a:gd name="connsiteX24" fmla="*/ 1418896 w 3216165"/>
                <a:gd name="connsiteY24" fmla="*/ 1726784 h 2089391"/>
                <a:gd name="connsiteX25" fmla="*/ 1395248 w 3216165"/>
                <a:gd name="connsiteY25" fmla="*/ 1718902 h 2089391"/>
                <a:gd name="connsiteX26" fmla="*/ 1347951 w 3216165"/>
                <a:gd name="connsiteY26" fmla="*/ 1695253 h 2089391"/>
                <a:gd name="connsiteX27" fmla="*/ 1324303 w 3216165"/>
                <a:gd name="connsiteY27" fmla="*/ 1679488 h 2089391"/>
                <a:gd name="connsiteX28" fmla="*/ 1300655 w 3216165"/>
                <a:gd name="connsiteY28" fmla="*/ 1671605 h 2089391"/>
                <a:gd name="connsiteX29" fmla="*/ 1277006 w 3216165"/>
                <a:gd name="connsiteY29" fmla="*/ 1655839 h 2089391"/>
                <a:gd name="connsiteX30" fmla="*/ 1229710 w 3216165"/>
                <a:gd name="connsiteY30" fmla="*/ 1640074 h 2089391"/>
                <a:gd name="connsiteX31" fmla="*/ 1182413 w 3216165"/>
                <a:gd name="connsiteY31" fmla="*/ 1616426 h 2089391"/>
                <a:gd name="connsiteX32" fmla="*/ 1150882 w 3216165"/>
                <a:gd name="connsiteY32" fmla="*/ 1569129 h 2089391"/>
                <a:gd name="connsiteX33" fmla="*/ 1143000 w 3216165"/>
                <a:gd name="connsiteY33" fmla="*/ 1545481 h 2089391"/>
                <a:gd name="connsiteX34" fmla="*/ 1095703 w 3216165"/>
                <a:gd name="connsiteY34" fmla="*/ 1506067 h 2089391"/>
                <a:gd name="connsiteX35" fmla="*/ 1072055 w 3216165"/>
                <a:gd name="connsiteY35" fmla="*/ 1482419 h 2089391"/>
                <a:gd name="connsiteX36" fmla="*/ 1048406 w 3216165"/>
                <a:gd name="connsiteY36" fmla="*/ 1466653 h 2089391"/>
                <a:gd name="connsiteX37" fmla="*/ 1024758 w 3216165"/>
                <a:gd name="connsiteY37" fmla="*/ 1443005 h 2089391"/>
                <a:gd name="connsiteX38" fmla="*/ 977462 w 3216165"/>
                <a:gd name="connsiteY38" fmla="*/ 1411474 h 2089391"/>
                <a:gd name="connsiteX39" fmla="*/ 930165 w 3216165"/>
                <a:gd name="connsiteY39" fmla="*/ 1364177 h 2089391"/>
                <a:gd name="connsiteX40" fmla="*/ 890751 w 3216165"/>
                <a:gd name="connsiteY40" fmla="*/ 1324764 h 2089391"/>
                <a:gd name="connsiteX41" fmla="*/ 859220 w 3216165"/>
                <a:gd name="connsiteY41" fmla="*/ 1277467 h 2089391"/>
                <a:gd name="connsiteX42" fmla="*/ 851338 w 3216165"/>
                <a:gd name="connsiteY42" fmla="*/ 1253819 h 2089391"/>
                <a:gd name="connsiteX43" fmla="*/ 819806 w 3216165"/>
                <a:gd name="connsiteY43" fmla="*/ 1206522 h 2089391"/>
                <a:gd name="connsiteX44" fmla="*/ 804041 w 3216165"/>
                <a:gd name="connsiteY44" fmla="*/ 1182874 h 2089391"/>
                <a:gd name="connsiteX45" fmla="*/ 780393 w 3216165"/>
                <a:gd name="connsiteY45" fmla="*/ 1159226 h 2089391"/>
                <a:gd name="connsiteX46" fmla="*/ 764627 w 3216165"/>
                <a:gd name="connsiteY46" fmla="*/ 1135577 h 2089391"/>
                <a:gd name="connsiteX47" fmla="*/ 717331 w 3216165"/>
                <a:gd name="connsiteY47" fmla="*/ 1088281 h 2089391"/>
                <a:gd name="connsiteX48" fmla="*/ 693682 w 3216165"/>
                <a:gd name="connsiteY48" fmla="*/ 1040984 h 2089391"/>
                <a:gd name="connsiteX49" fmla="*/ 670034 w 3216165"/>
                <a:gd name="connsiteY49" fmla="*/ 1017336 h 2089391"/>
                <a:gd name="connsiteX50" fmla="*/ 630620 w 3216165"/>
                <a:gd name="connsiteY50" fmla="*/ 970039 h 2089391"/>
                <a:gd name="connsiteX51" fmla="*/ 622738 w 3216165"/>
                <a:gd name="connsiteY51" fmla="*/ 946391 h 2089391"/>
                <a:gd name="connsiteX52" fmla="*/ 591206 w 3216165"/>
                <a:gd name="connsiteY52" fmla="*/ 899095 h 2089391"/>
                <a:gd name="connsiteX53" fmla="*/ 583324 w 3216165"/>
                <a:gd name="connsiteY53" fmla="*/ 867564 h 2089391"/>
                <a:gd name="connsiteX54" fmla="*/ 528144 w 3216165"/>
                <a:gd name="connsiteY54" fmla="*/ 788736 h 2089391"/>
                <a:gd name="connsiteX55" fmla="*/ 496613 w 3216165"/>
                <a:gd name="connsiteY55" fmla="*/ 741439 h 2089391"/>
                <a:gd name="connsiteX56" fmla="*/ 488731 w 3216165"/>
                <a:gd name="connsiteY56" fmla="*/ 717791 h 2089391"/>
                <a:gd name="connsiteX57" fmla="*/ 457200 w 3216165"/>
                <a:gd name="connsiteY57" fmla="*/ 670495 h 2089391"/>
                <a:gd name="connsiteX58" fmla="*/ 425669 w 3216165"/>
                <a:gd name="connsiteY58" fmla="*/ 623198 h 2089391"/>
                <a:gd name="connsiteX59" fmla="*/ 394138 w 3216165"/>
                <a:gd name="connsiteY59" fmla="*/ 575902 h 2089391"/>
                <a:gd name="connsiteX60" fmla="*/ 370489 w 3216165"/>
                <a:gd name="connsiteY60" fmla="*/ 528605 h 2089391"/>
                <a:gd name="connsiteX61" fmla="*/ 354724 w 3216165"/>
                <a:gd name="connsiteY61" fmla="*/ 481308 h 2089391"/>
                <a:gd name="connsiteX62" fmla="*/ 346841 w 3216165"/>
                <a:gd name="connsiteY62" fmla="*/ 457660 h 2089391"/>
                <a:gd name="connsiteX63" fmla="*/ 338958 w 3216165"/>
                <a:gd name="connsiteY63" fmla="*/ 434012 h 2089391"/>
                <a:gd name="connsiteX64" fmla="*/ 315310 w 3216165"/>
                <a:gd name="connsiteY64" fmla="*/ 386715 h 2089391"/>
                <a:gd name="connsiteX65" fmla="*/ 299544 w 3216165"/>
                <a:gd name="connsiteY65" fmla="*/ 363067 h 2089391"/>
                <a:gd name="connsiteX66" fmla="*/ 283779 w 3216165"/>
                <a:gd name="connsiteY66" fmla="*/ 331536 h 2089391"/>
                <a:gd name="connsiteX67" fmla="*/ 252248 w 3216165"/>
                <a:gd name="connsiteY67" fmla="*/ 284239 h 2089391"/>
                <a:gd name="connsiteX68" fmla="*/ 244365 w 3216165"/>
                <a:gd name="connsiteY68" fmla="*/ 260591 h 2089391"/>
                <a:gd name="connsiteX69" fmla="*/ 236482 w 3216165"/>
                <a:gd name="connsiteY69" fmla="*/ 229060 h 2089391"/>
                <a:gd name="connsiteX70" fmla="*/ 220717 w 3216165"/>
                <a:gd name="connsiteY70" fmla="*/ 205412 h 2089391"/>
                <a:gd name="connsiteX71" fmla="*/ 181303 w 3216165"/>
                <a:gd name="connsiteY71" fmla="*/ 118702 h 2089391"/>
                <a:gd name="connsiteX72" fmla="*/ 141889 w 3216165"/>
                <a:gd name="connsiteY72" fmla="*/ 71405 h 2089391"/>
                <a:gd name="connsiteX73" fmla="*/ 126124 w 3216165"/>
                <a:gd name="connsiteY73" fmla="*/ 47757 h 2089391"/>
                <a:gd name="connsiteX74" fmla="*/ 78827 w 3216165"/>
                <a:gd name="connsiteY74" fmla="*/ 31991 h 2089391"/>
                <a:gd name="connsiteX75" fmla="*/ 55179 w 3216165"/>
                <a:gd name="connsiteY75" fmla="*/ 8343 h 2089391"/>
                <a:gd name="connsiteX76" fmla="*/ 0 w 3216165"/>
                <a:gd name="connsiteY76" fmla="*/ 460 h 2089391"/>
                <a:gd name="connsiteX77" fmla="*/ 0 w 3216165"/>
                <a:gd name="connsiteY77" fmla="*/ 460 h 208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216165" h="2089391">
                  <a:moveTo>
                    <a:pt x="3216165" y="2081508"/>
                  </a:moveTo>
                  <a:lnTo>
                    <a:pt x="2861441" y="2089391"/>
                  </a:lnTo>
                  <a:cubicBezTo>
                    <a:pt x="2837793" y="2081508"/>
                    <a:pt x="2814464" y="2072591"/>
                    <a:pt x="2790496" y="2065743"/>
                  </a:cubicBezTo>
                  <a:cubicBezTo>
                    <a:pt x="2777613" y="2062062"/>
                    <a:pt x="2764161" y="2060767"/>
                    <a:pt x="2751082" y="2057860"/>
                  </a:cubicBezTo>
                  <a:cubicBezTo>
                    <a:pt x="2680534" y="2042182"/>
                    <a:pt x="2764922" y="2057538"/>
                    <a:pt x="2672255" y="2042095"/>
                  </a:cubicBezTo>
                  <a:cubicBezTo>
                    <a:pt x="2664372" y="2039467"/>
                    <a:pt x="2656754" y="2035842"/>
                    <a:pt x="2648606" y="2034212"/>
                  </a:cubicBezTo>
                  <a:cubicBezTo>
                    <a:pt x="2573408" y="2019172"/>
                    <a:pt x="2467740" y="2021092"/>
                    <a:pt x="2404241" y="2018446"/>
                  </a:cubicBezTo>
                  <a:cubicBezTo>
                    <a:pt x="2332611" y="2008214"/>
                    <a:pt x="2366687" y="2016439"/>
                    <a:pt x="2301765" y="1994798"/>
                  </a:cubicBezTo>
                  <a:lnTo>
                    <a:pt x="2278117" y="1986915"/>
                  </a:lnTo>
                  <a:lnTo>
                    <a:pt x="2254469" y="1979033"/>
                  </a:lnTo>
                  <a:cubicBezTo>
                    <a:pt x="2168810" y="1986819"/>
                    <a:pt x="2109167" y="1996401"/>
                    <a:pt x="2017986" y="1979033"/>
                  </a:cubicBezTo>
                  <a:cubicBezTo>
                    <a:pt x="2008679" y="1977260"/>
                    <a:pt x="2007475" y="1963267"/>
                    <a:pt x="2002220" y="1955384"/>
                  </a:cubicBezTo>
                  <a:cubicBezTo>
                    <a:pt x="1999593" y="1947501"/>
                    <a:pt x="1999529" y="1938224"/>
                    <a:pt x="1994338" y="1931736"/>
                  </a:cubicBezTo>
                  <a:cubicBezTo>
                    <a:pt x="1988420" y="1924338"/>
                    <a:pt x="1979163" y="1920207"/>
                    <a:pt x="1970689" y="1915970"/>
                  </a:cubicBezTo>
                  <a:cubicBezTo>
                    <a:pt x="1940362" y="1900807"/>
                    <a:pt x="1882473" y="1902218"/>
                    <a:pt x="1860331" y="1900205"/>
                  </a:cubicBezTo>
                  <a:cubicBezTo>
                    <a:pt x="1849821" y="1897577"/>
                    <a:pt x="1839177" y="1895435"/>
                    <a:pt x="1828800" y="1892322"/>
                  </a:cubicBezTo>
                  <a:cubicBezTo>
                    <a:pt x="1812882" y="1887547"/>
                    <a:pt x="1781503" y="1876557"/>
                    <a:pt x="1781503" y="1876557"/>
                  </a:cubicBezTo>
                  <a:cubicBezTo>
                    <a:pt x="1776248" y="1868674"/>
                    <a:pt x="1772437" y="1859607"/>
                    <a:pt x="1765738" y="1852908"/>
                  </a:cubicBezTo>
                  <a:cubicBezTo>
                    <a:pt x="1753592" y="1840762"/>
                    <a:pt x="1734925" y="1832923"/>
                    <a:pt x="1718441" y="1829260"/>
                  </a:cubicBezTo>
                  <a:cubicBezTo>
                    <a:pt x="1702838" y="1825793"/>
                    <a:pt x="1686772" y="1824726"/>
                    <a:pt x="1671144" y="1821377"/>
                  </a:cubicBezTo>
                  <a:cubicBezTo>
                    <a:pt x="1663394" y="1819716"/>
                    <a:pt x="1573851" y="1798556"/>
                    <a:pt x="1560786" y="1789846"/>
                  </a:cubicBezTo>
                  <a:cubicBezTo>
                    <a:pt x="1552903" y="1784591"/>
                    <a:pt x="1545612" y="1778318"/>
                    <a:pt x="1537138" y="1774081"/>
                  </a:cubicBezTo>
                  <a:cubicBezTo>
                    <a:pt x="1529706" y="1770365"/>
                    <a:pt x="1520921" y="1769914"/>
                    <a:pt x="1513489" y="1766198"/>
                  </a:cubicBezTo>
                  <a:cubicBezTo>
                    <a:pt x="1438534" y="1728721"/>
                    <a:pt x="1564574" y="1775345"/>
                    <a:pt x="1442544" y="1734667"/>
                  </a:cubicBezTo>
                  <a:lnTo>
                    <a:pt x="1418896" y="1726784"/>
                  </a:lnTo>
                  <a:lnTo>
                    <a:pt x="1395248" y="1718902"/>
                  </a:lnTo>
                  <a:cubicBezTo>
                    <a:pt x="1327487" y="1673726"/>
                    <a:pt x="1413215" y="1727884"/>
                    <a:pt x="1347951" y="1695253"/>
                  </a:cubicBezTo>
                  <a:cubicBezTo>
                    <a:pt x="1339477" y="1691016"/>
                    <a:pt x="1332777" y="1683725"/>
                    <a:pt x="1324303" y="1679488"/>
                  </a:cubicBezTo>
                  <a:cubicBezTo>
                    <a:pt x="1316871" y="1675772"/>
                    <a:pt x="1308087" y="1675321"/>
                    <a:pt x="1300655" y="1671605"/>
                  </a:cubicBezTo>
                  <a:cubicBezTo>
                    <a:pt x="1292181" y="1667368"/>
                    <a:pt x="1285664" y="1659687"/>
                    <a:pt x="1277006" y="1655839"/>
                  </a:cubicBezTo>
                  <a:cubicBezTo>
                    <a:pt x="1261820" y="1649090"/>
                    <a:pt x="1243537" y="1649292"/>
                    <a:pt x="1229710" y="1640074"/>
                  </a:cubicBezTo>
                  <a:cubicBezTo>
                    <a:pt x="1199148" y="1619699"/>
                    <a:pt x="1215050" y="1627304"/>
                    <a:pt x="1182413" y="1616426"/>
                  </a:cubicBezTo>
                  <a:cubicBezTo>
                    <a:pt x="1171903" y="1600660"/>
                    <a:pt x="1156873" y="1587105"/>
                    <a:pt x="1150882" y="1569129"/>
                  </a:cubicBezTo>
                  <a:cubicBezTo>
                    <a:pt x="1148255" y="1561246"/>
                    <a:pt x="1147609" y="1552394"/>
                    <a:pt x="1143000" y="1545481"/>
                  </a:cubicBezTo>
                  <a:cubicBezTo>
                    <a:pt x="1125730" y="1519577"/>
                    <a:pt x="1117512" y="1524242"/>
                    <a:pt x="1095703" y="1506067"/>
                  </a:cubicBezTo>
                  <a:cubicBezTo>
                    <a:pt x="1087139" y="1498930"/>
                    <a:pt x="1080619" y="1489556"/>
                    <a:pt x="1072055" y="1482419"/>
                  </a:cubicBezTo>
                  <a:cubicBezTo>
                    <a:pt x="1064777" y="1476354"/>
                    <a:pt x="1055684" y="1472718"/>
                    <a:pt x="1048406" y="1466653"/>
                  </a:cubicBezTo>
                  <a:cubicBezTo>
                    <a:pt x="1039842" y="1459516"/>
                    <a:pt x="1033558" y="1449849"/>
                    <a:pt x="1024758" y="1443005"/>
                  </a:cubicBezTo>
                  <a:cubicBezTo>
                    <a:pt x="1009802" y="1431372"/>
                    <a:pt x="990860" y="1424872"/>
                    <a:pt x="977462" y="1411474"/>
                  </a:cubicBezTo>
                  <a:cubicBezTo>
                    <a:pt x="961696" y="1395708"/>
                    <a:pt x="942532" y="1382729"/>
                    <a:pt x="930165" y="1364177"/>
                  </a:cubicBezTo>
                  <a:cubicBezTo>
                    <a:pt x="909145" y="1332646"/>
                    <a:pt x="922283" y="1345784"/>
                    <a:pt x="890751" y="1324764"/>
                  </a:cubicBezTo>
                  <a:cubicBezTo>
                    <a:pt x="872010" y="1268534"/>
                    <a:pt x="898584" y="1336513"/>
                    <a:pt x="859220" y="1277467"/>
                  </a:cubicBezTo>
                  <a:cubicBezTo>
                    <a:pt x="854611" y="1270554"/>
                    <a:pt x="855373" y="1261082"/>
                    <a:pt x="851338" y="1253819"/>
                  </a:cubicBezTo>
                  <a:cubicBezTo>
                    <a:pt x="842136" y="1237255"/>
                    <a:pt x="830317" y="1222288"/>
                    <a:pt x="819806" y="1206522"/>
                  </a:cubicBezTo>
                  <a:cubicBezTo>
                    <a:pt x="814551" y="1198639"/>
                    <a:pt x="810740" y="1189573"/>
                    <a:pt x="804041" y="1182874"/>
                  </a:cubicBezTo>
                  <a:cubicBezTo>
                    <a:pt x="796158" y="1174991"/>
                    <a:pt x="787530" y="1167790"/>
                    <a:pt x="780393" y="1159226"/>
                  </a:cubicBezTo>
                  <a:cubicBezTo>
                    <a:pt x="774328" y="1151948"/>
                    <a:pt x="770921" y="1142658"/>
                    <a:pt x="764627" y="1135577"/>
                  </a:cubicBezTo>
                  <a:cubicBezTo>
                    <a:pt x="749815" y="1118913"/>
                    <a:pt x="717331" y="1088281"/>
                    <a:pt x="717331" y="1088281"/>
                  </a:cubicBezTo>
                  <a:cubicBezTo>
                    <a:pt x="709430" y="1064580"/>
                    <a:pt x="710661" y="1061359"/>
                    <a:pt x="693682" y="1040984"/>
                  </a:cubicBezTo>
                  <a:cubicBezTo>
                    <a:pt x="686545" y="1032420"/>
                    <a:pt x="677171" y="1025900"/>
                    <a:pt x="670034" y="1017336"/>
                  </a:cubicBezTo>
                  <a:cubicBezTo>
                    <a:pt x="615161" y="951488"/>
                    <a:pt x="699711" y="1039130"/>
                    <a:pt x="630620" y="970039"/>
                  </a:cubicBezTo>
                  <a:cubicBezTo>
                    <a:pt x="627993" y="962156"/>
                    <a:pt x="626773" y="953654"/>
                    <a:pt x="622738" y="946391"/>
                  </a:cubicBezTo>
                  <a:cubicBezTo>
                    <a:pt x="613536" y="929828"/>
                    <a:pt x="591206" y="899095"/>
                    <a:pt x="591206" y="899095"/>
                  </a:cubicBezTo>
                  <a:cubicBezTo>
                    <a:pt x="588579" y="888585"/>
                    <a:pt x="588169" y="877254"/>
                    <a:pt x="583324" y="867564"/>
                  </a:cubicBezTo>
                  <a:cubicBezTo>
                    <a:pt x="570051" y="841018"/>
                    <a:pt x="545449" y="813457"/>
                    <a:pt x="528144" y="788736"/>
                  </a:cubicBezTo>
                  <a:cubicBezTo>
                    <a:pt x="517278" y="773213"/>
                    <a:pt x="496613" y="741439"/>
                    <a:pt x="496613" y="741439"/>
                  </a:cubicBezTo>
                  <a:cubicBezTo>
                    <a:pt x="493986" y="733556"/>
                    <a:pt x="492766" y="725054"/>
                    <a:pt x="488731" y="717791"/>
                  </a:cubicBezTo>
                  <a:cubicBezTo>
                    <a:pt x="479529" y="701228"/>
                    <a:pt x="467710" y="686260"/>
                    <a:pt x="457200" y="670495"/>
                  </a:cubicBezTo>
                  <a:lnTo>
                    <a:pt x="425669" y="623198"/>
                  </a:lnTo>
                  <a:lnTo>
                    <a:pt x="394138" y="575902"/>
                  </a:lnTo>
                  <a:cubicBezTo>
                    <a:pt x="365386" y="489647"/>
                    <a:pt x="411242" y="620299"/>
                    <a:pt x="370489" y="528605"/>
                  </a:cubicBezTo>
                  <a:cubicBezTo>
                    <a:pt x="363740" y="513419"/>
                    <a:pt x="359979" y="497074"/>
                    <a:pt x="354724" y="481308"/>
                  </a:cubicBezTo>
                  <a:lnTo>
                    <a:pt x="346841" y="457660"/>
                  </a:lnTo>
                  <a:cubicBezTo>
                    <a:pt x="344213" y="449777"/>
                    <a:pt x="343567" y="440926"/>
                    <a:pt x="338958" y="434012"/>
                  </a:cubicBezTo>
                  <a:cubicBezTo>
                    <a:pt x="293773" y="366233"/>
                    <a:pt x="347951" y="451995"/>
                    <a:pt x="315310" y="386715"/>
                  </a:cubicBezTo>
                  <a:cubicBezTo>
                    <a:pt x="311073" y="378241"/>
                    <a:pt x="304244" y="371293"/>
                    <a:pt x="299544" y="363067"/>
                  </a:cubicBezTo>
                  <a:cubicBezTo>
                    <a:pt x="293714" y="352864"/>
                    <a:pt x="289825" y="341612"/>
                    <a:pt x="283779" y="331536"/>
                  </a:cubicBezTo>
                  <a:cubicBezTo>
                    <a:pt x="274031" y="315288"/>
                    <a:pt x="258240" y="302214"/>
                    <a:pt x="252248" y="284239"/>
                  </a:cubicBezTo>
                  <a:cubicBezTo>
                    <a:pt x="249620" y="276356"/>
                    <a:pt x="246648" y="268580"/>
                    <a:pt x="244365" y="260591"/>
                  </a:cubicBezTo>
                  <a:cubicBezTo>
                    <a:pt x="241389" y="250174"/>
                    <a:pt x="240750" y="239018"/>
                    <a:pt x="236482" y="229060"/>
                  </a:cubicBezTo>
                  <a:cubicBezTo>
                    <a:pt x="232750" y="220352"/>
                    <a:pt x="224954" y="213886"/>
                    <a:pt x="220717" y="205412"/>
                  </a:cubicBezTo>
                  <a:cubicBezTo>
                    <a:pt x="187231" y="138440"/>
                    <a:pt x="267945" y="248673"/>
                    <a:pt x="181303" y="118702"/>
                  </a:cubicBezTo>
                  <a:cubicBezTo>
                    <a:pt x="142165" y="59991"/>
                    <a:pt x="192464" y="132094"/>
                    <a:pt x="141889" y="71405"/>
                  </a:cubicBezTo>
                  <a:cubicBezTo>
                    <a:pt x="135824" y="64127"/>
                    <a:pt x="134158" y="52778"/>
                    <a:pt x="126124" y="47757"/>
                  </a:cubicBezTo>
                  <a:cubicBezTo>
                    <a:pt x="112032" y="38949"/>
                    <a:pt x="78827" y="31991"/>
                    <a:pt x="78827" y="31991"/>
                  </a:cubicBezTo>
                  <a:cubicBezTo>
                    <a:pt x="70944" y="24108"/>
                    <a:pt x="64454" y="14527"/>
                    <a:pt x="55179" y="8343"/>
                  </a:cubicBezTo>
                  <a:cubicBezTo>
                    <a:pt x="38369" y="-2864"/>
                    <a:pt x="18578" y="460"/>
                    <a:pt x="0" y="460"/>
                  </a:cubicBezTo>
                  <a:lnTo>
                    <a:pt x="0" y="460"/>
                  </a:lnTo>
                </a:path>
              </a:pathLst>
            </a:custGeom>
            <a:noFill/>
            <a:ln w="28575">
              <a:solidFill>
                <a:srgbClr val="FF7F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3" name="ZoneTexte 242">
              <a:extLst>
                <a:ext uri="{FF2B5EF4-FFF2-40B4-BE49-F238E27FC236}">
                  <a16:creationId xmlns:a16="http://schemas.microsoft.com/office/drawing/2014/main" xmlns="" id="{B57DB7E3-A44C-1AAA-4D74-8A4B7EE43DD4}"/>
                </a:ext>
              </a:extLst>
            </p:cNvPr>
            <p:cNvSpPr txBox="1"/>
            <p:nvPr/>
          </p:nvSpPr>
          <p:spPr>
            <a:xfrm>
              <a:off x="2320137" y="3721421"/>
              <a:ext cx="32573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>
                  <a:solidFill>
                    <a:srgbClr val="FF7F4D"/>
                  </a:solidFill>
                </a:rPr>
                <a:t>5,4</a:t>
              </a:r>
            </a:p>
          </p:txBody>
        </p:sp>
        <p:sp>
          <p:nvSpPr>
            <p:cNvPr id="244" name="ZoneTexte 243">
              <a:extLst>
                <a:ext uri="{FF2B5EF4-FFF2-40B4-BE49-F238E27FC236}">
                  <a16:creationId xmlns:a16="http://schemas.microsoft.com/office/drawing/2014/main" xmlns="" id="{BE0352D8-5B2E-9132-94F6-7BF0B15F1492}"/>
                </a:ext>
              </a:extLst>
            </p:cNvPr>
            <p:cNvSpPr txBox="1"/>
            <p:nvPr/>
          </p:nvSpPr>
          <p:spPr>
            <a:xfrm>
              <a:off x="2927975" y="3721421"/>
              <a:ext cx="32573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>
                  <a:solidFill>
                    <a:srgbClr val="005086"/>
                  </a:solidFill>
                </a:rPr>
                <a:t>8,1</a:t>
              </a:r>
            </a:p>
          </p:txBody>
        </p:sp>
        <p:grpSp>
          <p:nvGrpSpPr>
            <p:cNvPr id="231" name="Groupe 230">
              <a:extLst>
                <a:ext uri="{FF2B5EF4-FFF2-40B4-BE49-F238E27FC236}">
                  <a16:creationId xmlns:a16="http://schemas.microsoft.com/office/drawing/2014/main" xmlns="" id="{D4081259-967C-850C-7D6C-372D88B542F1}"/>
                </a:ext>
              </a:extLst>
            </p:cNvPr>
            <p:cNvGrpSpPr/>
            <p:nvPr/>
          </p:nvGrpSpPr>
          <p:grpSpPr>
            <a:xfrm>
              <a:off x="1286480" y="1701147"/>
              <a:ext cx="4700648" cy="2694448"/>
              <a:chOff x="1286480" y="1701147"/>
              <a:chExt cx="4700648" cy="2694448"/>
            </a:xfrm>
          </p:grpSpPr>
          <p:sp>
            <p:nvSpPr>
              <p:cNvPr id="148" name="TextBox 12">
                <a:extLst>
                  <a:ext uri="{FF2B5EF4-FFF2-40B4-BE49-F238E27FC236}">
                    <a16:creationId xmlns:a16="http://schemas.microsoft.com/office/drawing/2014/main" xmlns="" id="{C191C139-B230-E1F3-2225-A58E2132EA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02929" y="4150167"/>
                <a:ext cx="430602" cy="2454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Mois</a:t>
                </a:r>
                <a:endParaRPr kumimoji="0" lang="en-US" altLang="en-US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endParaRPr>
              </a:p>
            </p:txBody>
          </p:sp>
          <p:sp>
            <p:nvSpPr>
              <p:cNvPr id="149" name="TextBox 27">
                <a:extLst>
                  <a:ext uri="{FF2B5EF4-FFF2-40B4-BE49-F238E27FC236}">
                    <a16:creationId xmlns:a16="http://schemas.microsoft.com/office/drawing/2014/main" xmlns="" id="{3D53404D-C474-6E21-F64E-9CA6C49EE9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1790680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lang="en-US" altLang="en-US" sz="1050" kern="0" dirty="0">
                    <a:solidFill>
                      <a:srgbClr val="000000"/>
                    </a:solidFill>
                    <a:latin typeface="+mn-lt"/>
                  </a:rPr>
                  <a:t>0.9</a:t>
                </a:r>
                <a:endParaRPr kumimoji="0" lang="en-US" alt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endParaRPr>
              </a:p>
            </p:txBody>
          </p:sp>
          <p:sp>
            <p:nvSpPr>
              <p:cNvPr id="150" name="TextBox 28">
                <a:extLst>
                  <a:ext uri="{FF2B5EF4-FFF2-40B4-BE49-F238E27FC236}">
                    <a16:creationId xmlns:a16="http://schemas.microsoft.com/office/drawing/2014/main" xmlns="" id="{A8360179-56B4-B299-DA2B-C4C7D7B0D6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00661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0.8</a:t>
                </a:r>
              </a:p>
            </p:txBody>
          </p:sp>
          <p:sp>
            <p:nvSpPr>
              <p:cNvPr id="151" name="TextBox 29">
                <a:extLst>
                  <a:ext uri="{FF2B5EF4-FFF2-40B4-BE49-F238E27FC236}">
                    <a16:creationId xmlns:a16="http://schemas.microsoft.com/office/drawing/2014/main" xmlns="" id="{A2B70BA5-AAC7-19B2-86EE-4DEABF9003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221497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0.7</a:t>
                </a:r>
              </a:p>
            </p:txBody>
          </p:sp>
          <p:sp>
            <p:nvSpPr>
              <p:cNvPr id="152" name="TextBox 30">
                <a:extLst>
                  <a:ext uri="{FF2B5EF4-FFF2-40B4-BE49-F238E27FC236}">
                    <a16:creationId xmlns:a16="http://schemas.microsoft.com/office/drawing/2014/main" xmlns="" id="{874745DD-1634-A97D-268C-EB63C0C217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437432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0.6</a:t>
                </a:r>
              </a:p>
            </p:txBody>
          </p:sp>
          <p:sp>
            <p:nvSpPr>
              <p:cNvPr id="153" name="TextBox 31">
                <a:extLst>
                  <a:ext uri="{FF2B5EF4-FFF2-40B4-BE49-F238E27FC236}">
                    <a16:creationId xmlns:a16="http://schemas.microsoft.com/office/drawing/2014/main" xmlns="" id="{9B33674D-D9EF-070E-615D-5893F692A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652314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0.5</a:t>
                </a:r>
              </a:p>
            </p:txBody>
          </p:sp>
          <p:sp>
            <p:nvSpPr>
              <p:cNvPr id="154" name="TextBox 32">
                <a:extLst>
                  <a:ext uri="{FF2B5EF4-FFF2-40B4-BE49-F238E27FC236}">
                    <a16:creationId xmlns:a16="http://schemas.microsoft.com/office/drawing/2014/main" xmlns="" id="{C118BB70-BF5A-0924-B350-35CBFE7BBA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868249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0.4</a:t>
                </a:r>
              </a:p>
            </p:txBody>
          </p:sp>
          <p:sp>
            <p:nvSpPr>
              <p:cNvPr id="155" name="TextBox 33">
                <a:extLst>
                  <a:ext uri="{FF2B5EF4-FFF2-40B4-BE49-F238E27FC236}">
                    <a16:creationId xmlns:a16="http://schemas.microsoft.com/office/drawing/2014/main" xmlns="" id="{4C1349FB-A797-04D9-B6BA-F5E1CBC738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3083130"/>
                <a:ext cx="313165" cy="266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0.3</a:t>
                </a:r>
              </a:p>
            </p:txBody>
          </p:sp>
          <p:sp>
            <p:nvSpPr>
              <p:cNvPr id="156" name="TextBox 34">
                <a:extLst>
                  <a:ext uri="{FF2B5EF4-FFF2-40B4-BE49-F238E27FC236}">
                    <a16:creationId xmlns:a16="http://schemas.microsoft.com/office/drawing/2014/main" xmlns="" id="{0C01BDE0-6D3C-23EF-B6BA-DD330775D0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3299066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0.2</a:t>
                </a:r>
              </a:p>
            </p:txBody>
          </p:sp>
          <p:sp>
            <p:nvSpPr>
              <p:cNvPr id="157" name="TextBox 35">
                <a:extLst>
                  <a:ext uri="{FF2B5EF4-FFF2-40B4-BE49-F238E27FC236}">
                    <a16:creationId xmlns:a16="http://schemas.microsoft.com/office/drawing/2014/main" xmlns="" id="{A97CCE8F-1DA6-C2F1-01A5-7E5FA53CB0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3515001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0.1</a:t>
                </a:r>
              </a:p>
            </p:txBody>
          </p:sp>
          <p:sp>
            <p:nvSpPr>
              <p:cNvPr id="158" name="TextBox 36">
                <a:extLst>
                  <a:ext uri="{FF2B5EF4-FFF2-40B4-BE49-F238E27FC236}">
                    <a16:creationId xmlns:a16="http://schemas.microsoft.com/office/drawing/2014/main" xmlns="" id="{BEEF00A4-17EF-F5B9-26E4-B23A70BF9A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6166" y="3729882"/>
                <a:ext cx="31845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0.0</a:t>
                </a:r>
              </a:p>
            </p:txBody>
          </p:sp>
          <p:sp>
            <p:nvSpPr>
              <p:cNvPr id="159" name="TextBox 37">
                <a:extLst>
                  <a:ext uri="{FF2B5EF4-FFF2-40B4-BE49-F238E27FC236}">
                    <a16:creationId xmlns:a16="http://schemas.microsoft.com/office/drawing/2014/main" xmlns="" id="{3389E4FF-8BB8-DD13-039B-EA5B88E0AE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1037424" y="2668582"/>
                <a:ext cx="764726" cy="2666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lang="en-US" altLang="en-US" sz="1050" b="1" kern="0" dirty="0" err="1">
                    <a:solidFill>
                      <a:srgbClr val="000000"/>
                    </a:solidFill>
                    <a:latin typeface="+mn-lt"/>
                  </a:rPr>
                  <a:t>Probabilité</a:t>
                </a:r>
                <a:endParaRPr kumimoji="0" lang="en-US" altLang="en-US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endParaRPr>
              </a:p>
            </p:txBody>
          </p:sp>
          <p:sp>
            <p:nvSpPr>
              <p:cNvPr id="160" name="TextBox 39">
                <a:extLst>
                  <a:ext uri="{FF2B5EF4-FFF2-40B4-BE49-F238E27FC236}">
                    <a16:creationId xmlns:a16="http://schemas.microsoft.com/office/drawing/2014/main" xmlns="" id="{BC0DC1F5-25FF-A0DE-CBE0-29804F3689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0084" y="3952138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</a:t>
                </a:r>
              </a:p>
            </p:txBody>
          </p:sp>
          <p:sp>
            <p:nvSpPr>
              <p:cNvPr id="161" name="TextBox 67">
                <a:extLst>
                  <a:ext uri="{FF2B5EF4-FFF2-40B4-BE49-F238E27FC236}">
                    <a16:creationId xmlns:a16="http://schemas.microsoft.com/office/drawing/2014/main" xmlns="" id="{A7808D0E-EC40-10FB-1CAD-BEA7EBC71F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76799" y="3952138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2</a:t>
                </a:r>
              </a:p>
            </p:txBody>
          </p:sp>
          <p:sp>
            <p:nvSpPr>
              <p:cNvPr id="162" name="TextBox 68">
                <a:extLst>
                  <a:ext uri="{FF2B5EF4-FFF2-40B4-BE49-F238E27FC236}">
                    <a16:creationId xmlns:a16="http://schemas.microsoft.com/office/drawing/2014/main" xmlns="" id="{3E062EC9-7794-7767-BD1B-F5E212F974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8968" y="3952138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6</a:t>
                </a:r>
              </a:p>
            </p:txBody>
          </p:sp>
          <p:sp>
            <p:nvSpPr>
              <p:cNvPr id="163" name="TextBox 69">
                <a:extLst>
                  <a:ext uri="{FF2B5EF4-FFF2-40B4-BE49-F238E27FC236}">
                    <a16:creationId xmlns:a16="http://schemas.microsoft.com/office/drawing/2014/main" xmlns="" id="{1A54BDA0-832D-C4FD-A378-BD5A52811B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6263" y="3952138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8</a:t>
                </a:r>
              </a:p>
            </p:txBody>
          </p:sp>
          <p:sp>
            <p:nvSpPr>
              <p:cNvPr id="164" name="TextBox 70">
                <a:extLst>
                  <a:ext uri="{FF2B5EF4-FFF2-40B4-BE49-F238E27FC236}">
                    <a16:creationId xmlns:a16="http://schemas.microsoft.com/office/drawing/2014/main" xmlns="" id="{19F3FAB2-F823-8C10-F0F3-B5C1C4B76E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39180" y="3952138"/>
                <a:ext cx="219004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4</a:t>
                </a:r>
              </a:p>
            </p:txBody>
          </p:sp>
          <p:sp>
            <p:nvSpPr>
              <p:cNvPr id="165" name="TextBox 71">
                <a:extLst>
                  <a:ext uri="{FF2B5EF4-FFF2-40B4-BE49-F238E27FC236}">
                    <a16:creationId xmlns:a16="http://schemas.microsoft.com/office/drawing/2014/main" xmlns="" id="{9628A568-23FF-8624-F0D7-73007009D9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53832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10</a:t>
                </a:r>
              </a:p>
            </p:txBody>
          </p:sp>
          <p:sp>
            <p:nvSpPr>
              <p:cNvPr id="166" name="TextBox 72">
                <a:extLst>
                  <a:ext uri="{FF2B5EF4-FFF2-40B4-BE49-F238E27FC236}">
                    <a16:creationId xmlns:a16="http://schemas.microsoft.com/office/drawing/2014/main" xmlns="" id="{5EF1BE3B-33DC-0D1F-8DCD-825B3E63F0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40547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12</a:t>
                </a:r>
              </a:p>
            </p:txBody>
          </p:sp>
          <p:sp>
            <p:nvSpPr>
              <p:cNvPr id="167" name="TextBox 73">
                <a:extLst>
                  <a:ext uri="{FF2B5EF4-FFF2-40B4-BE49-F238E27FC236}">
                    <a16:creationId xmlns:a16="http://schemas.microsoft.com/office/drawing/2014/main" xmlns="" id="{520ACD29-A8F3-6688-E889-443AF457D1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72716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16</a:t>
                </a:r>
              </a:p>
            </p:txBody>
          </p:sp>
          <p:sp>
            <p:nvSpPr>
              <p:cNvPr id="168" name="TextBox 74">
                <a:extLst>
                  <a:ext uri="{FF2B5EF4-FFF2-40B4-BE49-F238E27FC236}">
                    <a16:creationId xmlns:a16="http://schemas.microsoft.com/office/drawing/2014/main" xmlns="" id="{FC304353-9DA3-9C7B-B84B-E466BD19C6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1069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18</a:t>
                </a:r>
              </a:p>
            </p:txBody>
          </p:sp>
          <p:sp>
            <p:nvSpPr>
              <p:cNvPr id="169" name="TextBox 75">
                <a:extLst>
                  <a:ext uri="{FF2B5EF4-FFF2-40B4-BE49-F238E27FC236}">
                    <a16:creationId xmlns:a16="http://schemas.microsoft.com/office/drawing/2014/main" xmlns="" id="{1F2A6EC5-4DAC-00FD-1229-18D3E84B0C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03986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14</a:t>
                </a:r>
              </a:p>
            </p:txBody>
          </p:sp>
          <p:sp>
            <p:nvSpPr>
              <p:cNvPr id="170" name="TextBox 76">
                <a:extLst>
                  <a:ext uri="{FF2B5EF4-FFF2-40B4-BE49-F238E27FC236}">
                    <a16:creationId xmlns:a16="http://schemas.microsoft.com/office/drawing/2014/main" xmlns="" id="{99D3DBFC-CC53-3340-557C-65E4731E99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48262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20</a:t>
                </a:r>
              </a:p>
            </p:txBody>
          </p:sp>
          <p:sp>
            <p:nvSpPr>
              <p:cNvPr id="171" name="TextBox 77">
                <a:extLst>
                  <a:ext uri="{FF2B5EF4-FFF2-40B4-BE49-F238E27FC236}">
                    <a16:creationId xmlns:a16="http://schemas.microsoft.com/office/drawing/2014/main" xmlns="" id="{8FCB4403-A06A-9BD4-9463-06985FFEF5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33919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22</a:t>
                </a:r>
              </a:p>
            </p:txBody>
          </p:sp>
          <p:sp>
            <p:nvSpPr>
              <p:cNvPr id="172" name="TextBox 78">
                <a:extLst>
                  <a:ext uri="{FF2B5EF4-FFF2-40B4-BE49-F238E27FC236}">
                    <a16:creationId xmlns:a16="http://schemas.microsoft.com/office/drawing/2014/main" xmlns="" id="{4A798684-02F9-9565-9F82-C21D8FD20C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66088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26</a:t>
                </a:r>
              </a:p>
            </p:txBody>
          </p:sp>
          <p:sp>
            <p:nvSpPr>
              <p:cNvPr id="173" name="TextBox 79">
                <a:extLst>
                  <a:ext uri="{FF2B5EF4-FFF2-40B4-BE49-F238E27FC236}">
                    <a16:creationId xmlns:a16="http://schemas.microsoft.com/office/drawing/2014/main" xmlns="" id="{F8A98CC1-E1C1-8E75-D2A2-E49B479548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73963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28</a:t>
                </a:r>
              </a:p>
            </p:txBody>
          </p:sp>
          <p:sp>
            <p:nvSpPr>
              <p:cNvPr id="174" name="TextBox 80">
                <a:extLst>
                  <a:ext uri="{FF2B5EF4-FFF2-40B4-BE49-F238E27FC236}">
                    <a16:creationId xmlns:a16="http://schemas.microsoft.com/office/drawing/2014/main" xmlns="" id="{2408D359-ACCB-0440-DB48-66F215E261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97358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24</a:t>
                </a:r>
              </a:p>
            </p:txBody>
          </p:sp>
          <p:grpSp>
            <p:nvGrpSpPr>
              <p:cNvPr id="175" name="Groupe 174">
                <a:extLst>
                  <a:ext uri="{FF2B5EF4-FFF2-40B4-BE49-F238E27FC236}">
                    <a16:creationId xmlns:a16="http://schemas.microsoft.com/office/drawing/2014/main" xmlns="" id="{F683C99F-8749-1A39-9953-9CF513568F65}"/>
                  </a:ext>
                </a:extLst>
              </p:cNvPr>
              <p:cNvGrpSpPr/>
              <p:nvPr/>
            </p:nvGrpSpPr>
            <p:grpSpPr>
              <a:xfrm>
                <a:off x="1822882" y="1701147"/>
                <a:ext cx="4006606" cy="2274165"/>
                <a:chOff x="2202577" y="1587244"/>
                <a:chExt cx="4006606" cy="2274165"/>
              </a:xfrm>
            </p:grpSpPr>
            <p:sp>
              <p:nvSpPr>
                <p:cNvPr id="203" name="Freeform: Shape 2">
                  <a:extLst>
                    <a:ext uri="{FF2B5EF4-FFF2-40B4-BE49-F238E27FC236}">
                      <a16:creationId xmlns:a16="http://schemas.microsoft.com/office/drawing/2014/main" xmlns="" id="{F345646F-FA0C-836E-4E66-CB8E77531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4418" y="1587244"/>
                  <a:ext cx="3954765" cy="2215178"/>
                </a:xfrm>
                <a:custGeom>
                  <a:avLst/>
                  <a:gdLst>
                    <a:gd name="T0" fmla="*/ 0 w 5934974"/>
                    <a:gd name="T1" fmla="*/ 0 h 3174521"/>
                    <a:gd name="T2" fmla="*/ 0 w 5934974"/>
                    <a:gd name="T3" fmla="*/ 4294524 h 3174521"/>
                    <a:gd name="T4" fmla="*/ 5930480 w 5934974"/>
                    <a:gd name="T5" fmla="*/ 4294524 h 31745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934974" h="3174521">
                      <a:moveTo>
                        <a:pt x="0" y="0"/>
                      </a:moveTo>
                      <a:lnTo>
                        <a:pt x="0" y="3174521"/>
                      </a:lnTo>
                      <a:lnTo>
                        <a:pt x="5934974" y="3174521"/>
                      </a:lnTo>
                    </a:path>
                  </a:pathLst>
                </a:custGeom>
                <a:noFill/>
                <a:ln w="12700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MS PGothic" panose="020B0600070205080204" pitchFamily="34" charset="-128"/>
                  </a:endParaRPr>
                </a:p>
              </p:txBody>
            </p:sp>
            <p:cxnSp>
              <p:nvCxnSpPr>
                <p:cNvPr id="204" name="Straight Connector 15">
                  <a:extLst>
                    <a:ext uri="{FF2B5EF4-FFF2-40B4-BE49-F238E27FC236}">
                      <a16:creationId xmlns:a16="http://schemas.microsoft.com/office/drawing/2014/main" xmlns="" id="{E646012E-AD55-65C8-6BC0-06C0C88F5093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1599883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5" name="Straight Connector 16">
                  <a:extLst>
                    <a:ext uri="{FF2B5EF4-FFF2-40B4-BE49-F238E27FC236}">
                      <a16:creationId xmlns:a16="http://schemas.microsoft.com/office/drawing/2014/main" xmlns="" id="{BDDE7A57-4EAD-E2EA-0B70-4FA0216CA1F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1815818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6" name="Straight Connector 17">
                  <a:extLst>
                    <a:ext uri="{FF2B5EF4-FFF2-40B4-BE49-F238E27FC236}">
                      <a16:creationId xmlns:a16="http://schemas.microsoft.com/office/drawing/2014/main" xmlns="" id="{A7318BEE-6B9E-268E-D718-6C32E26E2AF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030700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7" name="Straight Connector 18">
                  <a:extLst>
                    <a:ext uri="{FF2B5EF4-FFF2-40B4-BE49-F238E27FC236}">
                      <a16:creationId xmlns:a16="http://schemas.microsoft.com/office/drawing/2014/main" xmlns="" id="{299246C0-07AA-4135-D4AC-210A9674FF8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246635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8" name="Straight Connector 19">
                  <a:extLst>
                    <a:ext uri="{FF2B5EF4-FFF2-40B4-BE49-F238E27FC236}">
                      <a16:creationId xmlns:a16="http://schemas.microsoft.com/office/drawing/2014/main" xmlns="" id="{E15F473C-FEFA-C02B-5132-E7BABAE83A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461517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9" name="Straight Connector 20">
                  <a:extLst>
                    <a:ext uri="{FF2B5EF4-FFF2-40B4-BE49-F238E27FC236}">
                      <a16:creationId xmlns:a16="http://schemas.microsoft.com/office/drawing/2014/main" xmlns="" id="{023BBA1A-13FC-4AD3-3654-7545F5A8696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677452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0" name="Straight Connector 21">
                  <a:extLst>
                    <a:ext uri="{FF2B5EF4-FFF2-40B4-BE49-F238E27FC236}">
                      <a16:creationId xmlns:a16="http://schemas.microsoft.com/office/drawing/2014/main" xmlns="" id="{63123050-1DDD-C54F-E667-68FD427A477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893387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1" name="Straight Connector 22">
                  <a:extLst>
                    <a:ext uri="{FF2B5EF4-FFF2-40B4-BE49-F238E27FC236}">
                      <a16:creationId xmlns:a16="http://schemas.microsoft.com/office/drawing/2014/main" xmlns="" id="{B5E3B007-4998-0B2B-1A17-DFC51A150EB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108269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2" name="Straight Connector 23">
                  <a:extLst>
                    <a:ext uri="{FF2B5EF4-FFF2-40B4-BE49-F238E27FC236}">
                      <a16:creationId xmlns:a16="http://schemas.microsoft.com/office/drawing/2014/main" xmlns="" id="{70F3F90F-0912-7C9D-B351-FA4E5C6167D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324204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3" name="Straight Connector 24">
                  <a:extLst>
                    <a:ext uri="{FF2B5EF4-FFF2-40B4-BE49-F238E27FC236}">
                      <a16:creationId xmlns:a16="http://schemas.microsoft.com/office/drawing/2014/main" xmlns="" id="{5F9E6D71-DFAA-800E-59B5-31B3AEA3529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539086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4" name="Straight Connector 25">
                  <a:extLst>
                    <a:ext uri="{FF2B5EF4-FFF2-40B4-BE49-F238E27FC236}">
                      <a16:creationId xmlns:a16="http://schemas.microsoft.com/office/drawing/2014/main" xmlns="" id="{83A56FDA-FB32-B8AB-BBC0-D12B2D2B266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755020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5" name="Straight Connector 38">
                  <a:extLst>
                    <a:ext uri="{FF2B5EF4-FFF2-40B4-BE49-F238E27FC236}">
                      <a16:creationId xmlns:a16="http://schemas.microsoft.com/office/drawing/2014/main" xmlns="" id="{BA196841-72B6-90F7-4C04-C610CF91849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247669" y="3832442"/>
                  <a:ext cx="5793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6" name="Straight Connector 40">
                  <a:extLst>
                    <a:ext uri="{FF2B5EF4-FFF2-40B4-BE49-F238E27FC236}">
                      <a16:creationId xmlns:a16="http://schemas.microsoft.com/office/drawing/2014/main" xmlns="" id="{AC247018-F473-15D2-2750-11FE5286D4C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332752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7" name="Straight Connector 41">
                  <a:extLst>
                    <a:ext uri="{FF2B5EF4-FFF2-40B4-BE49-F238E27FC236}">
                      <a16:creationId xmlns:a16="http://schemas.microsoft.com/office/drawing/2014/main" xmlns="" id="{D6BE5A2E-1F49-EBB1-062C-008043D30B7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52385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8" name="Straight Connector 42">
                  <a:extLst>
                    <a:ext uri="{FF2B5EF4-FFF2-40B4-BE49-F238E27FC236}">
                      <a16:creationId xmlns:a16="http://schemas.microsoft.com/office/drawing/2014/main" xmlns="" id="{64FB07B4-76D2-676F-5656-87D73121618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72017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9" name="Straight Connector 43">
                  <a:extLst>
                    <a:ext uri="{FF2B5EF4-FFF2-40B4-BE49-F238E27FC236}">
                      <a16:creationId xmlns:a16="http://schemas.microsoft.com/office/drawing/2014/main" xmlns="" id="{E489C295-737D-B7E3-9F4E-2C40E8F6F12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492708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0" name="Straight Connector 44">
                  <a:extLst>
                    <a:ext uri="{FF2B5EF4-FFF2-40B4-BE49-F238E27FC236}">
                      <a16:creationId xmlns:a16="http://schemas.microsoft.com/office/drawing/2014/main" xmlns="" id="{DE39D5BB-2816-D511-C93F-F234CCBAC78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212341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1" name="Straight Connector 45">
                  <a:extLst>
                    <a:ext uri="{FF2B5EF4-FFF2-40B4-BE49-F238E27FC236}">
                      <a16:creationId xmlns:a16="http://schemas.microsoft.com/office/drawing/2014/main" xmlns="" id="{D4F08006-43D3-7651-BB4E-FC8FA3C61E9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931973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2" name="Straight Connector 46">
                  <a:extLst>
                    <a:ext uri="{FF2B5EF4-FFF2-40B4-BE49-F238E27FC236}">
                      <a16:creationId xmlns:a16="http://schemas.microsoft.com/office/drawing/2014/main" xmlns="" id="{711551EB-C0A8-AE30-CD37-6913B473CDF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651606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3" name="Straight Connector 47">
                  <a:extLst>
                    <a:ext uri="{FF2B5EF4-FFF2-40B4-BE49-F238E27FC236}">
                      <a16:creationId xmlns:a16="http://schemas.microsoft.com/office/drawing/2014/main" xmlns="" id="{6587EED8-3685-D832-616A-2597928E9BE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371239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4" name="Straight Connector 48">
                  <a:extLst>
                    <a:ext uri="{FF2B5EF4-FFF2-40B4-BE49-F238E27FC236}">
                      <a16:creationId xmlns:a16="http://schemas.microsoft.com/office/drawing/2014/main" xmlns="" id="{15B43F02-47BE-5735-D41D-2CF7A5E82D1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091930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5" name="Straight Connector 49">
                  <a:extLst>
                    <a:ext uri="{FF2B5EF4-FFF2-40B4-BE49-F238E27FC236}">
                      <a16:creationId xmlns:a16="http://schemas.microsoft.com/office/drawing/2014/main" xmlns="" id="{249D0F71-8CDB-1C41-3E11-9CD6356CAD7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811563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6" name="Straight Connector 50">
                  <a:extLst>
                    <a:ext uri="{FF2B5EF4-FFF2-40B4-BE49-F238E27FC236}">
                      <a16:creationId xmlns:a16="http://schemas.microsoft.com/office/drawing/2014/main" xmlns="" id="{F1EE0350-93B2-15C3-13DD-6C7A398CFD9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531195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7" name="Straight Connector 64">
                  <a:extLst>
                    <a:ext uri="{FF2B5EF4-FFF2-40B4-BE49-F238E27FC236}">
                      <a16:creationId xmlns:a16="http://schemas.microsoft.com/office/drawing/2014/main" xmlns="" id="{C3A44FD8-8307-A7CF-556F-FBC738373D0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6175970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8" name="Straight Connector 65">
                  <a:extLst>
                    <a:ext uri="{FF2B5EF4-FFF2-40B4-BE49-F238E27FC236}">
                      <a16:creationId xmlns:a16="http://schemas.microsoft.com/office/drawing/2014/main" xmlns="" id="{2EAFAA4C-1D20-BF11-BF94-508FCA177C8A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895602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9" name="Straight Connector 66">
                  <a:extLst>
                    <a:ext uri="{FF2B5EF4-FFF2-40B4-BE49-F238E27FC236}">
                      <a16:creationId xmlns:a16="http://schemas.microsoft.com/office/drawing/2014/main" xmlns="" id="{7C8C5B24-9661-0C8B-4B9C-33264BF49C5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615235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248" name="ZoneTexte 247">
            <a:extLst>
              <a:ext uri="{FF2B5EF4-FFF2-40B4-BE49-F238E27FC236}">
                <a16:creationId xmlns:a16="http://schemas.microsoft.com/office/drawing/2014/main" xmlns="" id="{068FA5BA-81EA-065A-0155-91C91F749908}"/>
              </a:ext>
            </a:extLst>
          </p:cNvPr>
          <p:cNvSpPr txBox="1"/>
          <p:nvPr/>
        </p:nvSpPr>
        <p:spPr>
          <a:xfrm>
            <a:off x="6304150" y="995295"/>
            <a:ext cx="521342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>
              <a:defRPr/>
            </a:pPr>
            <a:r>
              <a:rPr lang="fr-FR" sz="1600" b="1" dirty="0">
                <a:solidFill>
                  <a:schemeClr val="accent5"/>
                </a:solidFill>
                <a:cs typeface="Arial" panose="020B0604020202020204" pitchFamily="34" charset="0"/>
              </a:rPr>
              <a:t>SG</a:t>
            </a:r>
          </a:p>
        </p:txBody>
      </p:sp>
      <p:sp>
        <p:nvSpPr>
          <p:cNvPr id="249" name="TextBox 9">
            <a:extLst>
              <a:ext uri="{FF2B5EF4-FFF2-40B4-BE49-F238E27FC236}">
                <a16:creationId xmlns:a16="http://schemas.microsoft.com/office/drawing/2014/main" xmlns="" id="{AF0EAF4B-27F7-9E4F-FA52-AF615B7DF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1856" y="2274460"/>
            <a:ext cx="2358637" cy="284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Wingdings" panose="05000000000000000000" pitchFamily="2" charset="2"/>
              <a:buChar char="§"/>
              <a:defRPr sz="28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6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4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2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1000"/>
              </a:spcBef>
              <a:spcAft>
                <a:spcPts val="700"/>
              </a:spcAft>
              <a:buClr>
                <a:srgbClr val="FEFDDE"/>
              </a:buClr>
              <a:buFont typeface="Arial" panose="020B0604020202020204" pitchFamily="34" charset="0"/>
              <a:buChar char="–"/>
              <a:defRPr sz="2000">
                <a:solidFill>
                  <a:srgbClr val="FEFDDE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HR: 0,96 (IC 95% : 0,79-1,16; </a:t>
            </a:r>
            <a:r>
              <a:rPr kumimoji="0" lang="en-US" altLang="en-US" sz="9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p</a:t>
            </a:r>
            <a:r>
              <a:rPr kumimoji="0" lang="en-US" alt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</a:rPr>
              <a:t> &lt;0 ,673)</a:t>
            </a:r>
          </a:p>
        </p:txBody>
      </p:sp>
      <p:graphicFrame>
        <p:nvGraphicFramePr>
          <p:cNvPr id="250" name="Table 171">
            <a:extLst>
              <a:ext uri="{FF2B5EF4-FFF2-40B4-BE49-F238E27FC236}">
                <a16:creationId xmlns:a16="http://schemas.microsoft.com/office/drawing/2014/main" xmlns="" id="{DDC6342B-A81B-5308-CD7B-27498CE303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8822860"/>
              </p:ext>
            </p:extLst>
          </p:nvPr>
        </p:nvGraphicFramePr>
        <p:xfrm>
          <a:off x="8548778" y="1341817"/>
          <a:ext cx="3007466" cy="745775"/>
        </p:xfrm>
        <a:graphic>
          <a:graphicData uri="http://schemas.openxmlformats.org/drawingml/2006/table">
            <a:tbl>
              <a:tblPr firstRow="1" bandRow="1"/>
              <a:tblGrid>
                <a:gridCol w="118820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819262">
                  <a:extLst>
                    <a:ext uri="{9D8B030D-6E8A-4147-A177-3AD203B41FA5}">
                      <a16:colId xmlns:a16="http://schemas.microsoft.com/office/drawing/2014/main" xmlns="" val="1212237462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endParaRPr lang="en-US" sz="1050" b="1" dirty="0">
                        <a:solidFill>
                          <a:schemeClr val="tx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SG</a:t>
                      </a:r>
                      <a:r>
                        <a:rPr lang="en-US" sz="1050" b="1" i="0" baseline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1050" b="1" i="0" baseline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médiane</a:t>
                      </a:r>
                      <a:r>
                        <a:rPr lang="en-US" sz="1050" b="1" i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, </a:t>
                      </a:r>
                      <a:r>
                        <a:rPr lang="en-US" sz="1050" b="1" i="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Mois</a:t>
                      </a:r>
                      <a:endParaRPr lang="en-US" sz="1050" b="1" i="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en-US" sz="105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Bevacizumab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08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cs typeface="Calibri" panose="020F0502020204030204" pitchFamily="34" charset="0"/>
                        </a:rPr>
                        <a:t>18,9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74859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Non-Bev</a:t>
                      </a:r>
                      <a:endParaRPr lang="en-US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F4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050" b="0" kern="12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17,5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45288533"/>
                  </a:ext>
                </a:extLst>
              </a:tr>
            </a:tbl>
          </a:graphicData>
        </a:graphic>
      </p:graphicFrame>
      <p:cxnSp>
        <p:nvCxnSpPr>
          <p:cNvPr id="253" name="Connecteur droit 252">
            <a:extLst>
              <a:ext uri="{FF2B5EF4-FFF2-40B4-BE49-F238E27FC236}">
                <a16:creationId xmlns:a16="http://schemas.microsoft.com/office/drawing/2014/main" xmlns="" id="{06730009-AE69-04B6-DDBF-B4C28D1AA0FC}"/>
              </a:ext>
            </a:extLst>
          </p:cNvPr>
          <p:cNvCxnSpPr>
            <a:cxnSpLocks/>
          </p:cNvCxnSpPr>
          <p:nvPr/>
        </p:nvCxnSpPr>
        <p:spPr>
          <a:xfrm>
            <a:off x="6861731" y="2790321"/>
            <a:ext cx="1778641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Connecteur droit 253">
            <a:extLst>
              <a:ext uri="{FF2B5EF4-FFF2-40B4-BE49-F238E27FC236}">
                <a16:creationId xmlns:a16="http://schemas.microsoft.com/office/drawing/2014/main" xmlns="" id="{64017F62-AC9B-DD77-9264-509055094A62}"/>
              </a:ext>
            </a:extLst>
          </p:cNvPr>
          <p:cNvCxnSpPr>
            <a:cxnSpLocks/>
          </p:cNvCxnSpPr>
          <p:nvPr/>
        </p:nvCxnSpPr>
        <p:spPr>
          <a:xfrm>
            <a:off x="8623347" y="2795271"/>
            <a:ext cx="0" cy="11210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Connecteur droit 254">
            <a:extLst>
              <a:ext uri="{FF2B5EF4-FFF2-40B4-BE49-F238E27FC236}">
                <a16:creationId xmlns:a16="http://schemas.microsoft.com/office/drawing/2014/main" xmlns="" id="{E149F171-4A17-7209-C84E-F6AE4C1A9E56}"/>
              </a:ext>
            </a:extLst>
          </p:cNvPr>
          <p:cNvCxnSpPr/>
          <p:nvPr/>
        </p:nvCxnSpPr>
        <p:spPr>
          <a:xfrm flipH="1">
            <a:off x="8473215" y="2774731"/>
            <a:ext cx="0" cy="114159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9" name="ZoneTexte 258">
            <a:extLst>
              <a:ext uri="{FF2B5EF4-FFF2-40B4-BE49-F238E27FC236}">
                <a16:creationId xmlns:a16="http://schemas.microsoft.com/office/drawing/2014/main" xmlns="" id="{E3891779-FB82-75CA-E159-F2058420D4DB}"/>
              </a:ext>
            </a:extLst>
          </p:cNvPr>
          <p:cNvSpPr txBox="1"/>
          <p:nvPr/>
        </p:nvSpPr>
        <p:spPr>
          <a:xfrm>
            <a:off x="8133691" y="3721421"/>
            <a:ext cx="3818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dirty="0">
                <a:solidFill>
                  <a:srgbClr val="FF7F4D"/>
                </a:solidFill>
              </a:rPr>
              <a:t>17,5</a:t>
            </a:r>
          </a:p>
        </p:txBody>
      </p:sp>
      <p:sp>
        <p:nvSpPr>
          <p:cNvPr id="260" name="ZoneTexte 259">
            <a:extLst>
              <a:ext uri="{FF2B5EF4-FFF2-40B4-BE49-F238E27FC236}">
                <a16:creationId xmlns:a16="http://schemas.microsoft.com/office/drawing/2014/main" xmlns="" id="{4A1C2BB7-213E-D042-BC24-2840EE0D9694}"/>
              </a:ext>
            </a:extLst>
          </p:cNvPr>
          <p:cNvSpPr txBox="1"/>
          <p:nvPr/>
        </p:nvSpPr>
        <p:spPr>
          <a:xfrm>
            <a:off x="8572757" y="3721421"/>
            <a:ext cx="3818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800" dirty="0">
                <a:solidFill>
                  <a:srgbClr val="005086"/>
                </a:solidFill>
              </a:rPr>
              <a:t>18,9</a:t>
            </a:r>
          </a:p>
        </p:txBody>
      </p:sp>
      <p:grpSp>
        <p:nvGrpSpPr>
          <p:cNvPr id="332" name="Groupe 331">
            <a:extLst>
              <a:ext uri="{FF2B5EF4-FFF2-40B4-BE49-F238E27FC236}">
                <a16:creationId xmlns:a16="http://schemas.microsoft.com/office/drawing/2014/main" xmlns="" id="{B6C70E52-DAD1-2762-C1DF-740079D5BA3E}"/>
              </a:ext>
            </a:extLst>
          </p:cNvPr>
          <p:cNvGrpSpPr/>
          <p:nvPr/>
        </p:nvGrpSpPr>
        <p:grpSpPr>
          <a:xfrm>
            <a:off x="6276661" y="1581065"/>
            <a:ext cx="5696386" cy="2814530"/>
            <a:chOff x="6257351" y="1581065"/>
            <a:chExt cx="5696386" cy="2814530"/>
          </a:xfrm>
        </p:grpSpPr>
        <p:sp>
          <p:nvSpPr>
            <p:cNvPr id="256" name="TextBox 26">
              <a:extLst>
                <a:ext uri="{FF2B5EF4-FFF2-40B4-BE49-F238E27FC236}">
                  <a16:creationId xmlns:a16="http://schemas.microsoft.com/office/drawing/2014/main" xmlns="" id="{D5F9387C-9F30-F100-14EA-512863AD4B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4171" y="1581065"/>
              <a:ext cx="408384" cy="265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Wingdings" panose="05000000000000000000" pitchFamily="2" charset="2"/>
                <a:buChar char="§"/>
                <a:defRPr sz="28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6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4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2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ts val="700"/>
                </a:spcAft>
                <a:buClr>
                  <a:srgbClr val="FEFDDE"/>
                </a:buClr>
                <a:buFont typeface="Arial" panose="020B0604020202020204" pitchFamily="34" charset="0"/>
                <a:buChar char="–"/>
                <a:defRPr sz="2000">
                  <a:solidFill>
                    <a:srgbClr val="FEFDDE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rPr>
                <a:t>1.0</a:t>
              </a:r>
            </a:p>
          </p:txBody>
        </p:sp>
        <p:grpSp>
          <p:nvGrpSpPr>
            <p:cNvPr id="261" name="Groupe 260">
              <a:extLst>
                <a:ext uri="{FF2B5EF4-FFF2-40B4-BE49-F238E27FC236}">
                  <a16:creationId xmlns:a16="http://schemas.microsoft.com/office/drawing/2014/main" xmlns="" id="{8106F12B-88C2-EE3F-01A5-B64793D13A09}"/>
                </a:ext>
              </a:extLst>
            </p:cNvPr>
            <p:cNvGrpSpPr/>
            <p:nvPr/>
          </p:nvGrpSpPr>
          <p:grpSpPr>
            <a:xfrm>
              <a:off x="6257351" y="1701147"/>
              <a:ext cx="5696386" cy="2694448"/>
              <a:chOff x="1286480" y="1701147"/>
              <a:chExt cx="5696386" cy="2694448"/>
            </a:xfrm>
          </p:grpSpPr>
          <p:sp>
            <p:nvSpPr>
              <p:cNvPr id="262" name="TextBox 12">
                <a:extLst>
                  <a:ext uri="{FF2B5EF4-FFF2-40B4-BE49-F238E27FC236}">
                    <a16:creationId xmlns:a16="http://schemas.microsoft.com/office/drawing/2014/main" xmlns="" id="{FB28498D-0F32-0F4D-229D-8A877F3FA2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02929" y="4150167"/>
                <a:ext cx="430602" cy="2454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Mois</a:t>
                </a:r>
                <a:endParaRPr kumimoji="0" lang="en-US" altLang="en-US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endParaRPr>
              </a:p>
            </p:txBody>
          </p:sp>
          <p:sp>
            <p:nvSpPr>
              <p:cNvPr id="263" name="TextBox 27">
                <a:extLst>
                  <a:ext uri="{FF2B5EF4-FFF2-40B4-BE49-F238E27FC236}">
                    <a16:creationId xmlns:a16="http://schemas.microsoft.com/office/drawing/2014/main" xmlns="" id="{B366081A-6602-2BDE-F904-7AA9E99128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1790680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lang="en-US" altLang="en-US" sz="1050" kern="0" dirty="0">
                    <a:solidFill>
                      <a:srgbClr val="000000"/>
                    </a:solidFill>
                    <a:latin typeface="+mn-lt"/>
                  </a:rPr>
                  <a:t>0.9</a:t>
                </a:r>
                <a:endParaRPr kumimoji="0" lang="en-US" alt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endParaRPr>
              </a:p>
            </p:txBody>
          </p:sp>
          <p:sp>
            <p:nvSpPr>
              <p:cNvPr id="264" name="TextBox 28">
                <a:extLst>
                  <a:ext uri="{FF2B5EF4-FFF2-40B4-BE49-F238E27FC236}">
                    <a16:creationId xmlns:a16="http://schemas.microsoft.com/office/drawing/2014/main" xmlns="" id="{3868A5FE-93ED-3387-A819-C9667C2B2E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006615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0.8</a:t>
                </a:r>
              </a:p>
            </p:txBody>
          </p:sp>
          <p:sp>
            <p:nvSpPr>
              <p:cNvPr id="265" name="TextBox 29">
                <a:extLst>
                  <a:ext uri="{FF2B5EF4-FFF2-40B4-BE49-F238E27FC236}">
                    <a16:creationId xmlns:a16="http://schemas.microsoft.com/office/drawing/2014/main" xmlns="" id="{0577735D-4108-1AEE-1B28-351663F3BE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221497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0.7</a:t>
                </a:r>
              </a:p>
            </p:txBody>
          </p:sp>
          <p:sp>
            <p:nvSpPr>
              <p:cNvPr id="266" name="TextBox 30">
                <a:extLst>
                  <a:ext uri="{FF2B5EF4-FFF2-40B4-BE49-F238E27FC236}">
                    <a16:creationId xmlns:a16="http://schemas.microsoft.com/office/drawing/2014/main" xmlns="" id="{C66FDF7A-E47B-5D3A-745C-BF049DCBED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437432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0.6</a:t>
                </a:r>
              </a:p>
            </p:txBody>
          </p:sp>
          <p:sp>
            <p:nvSpPr>
              <p:cNvPr id="267" name="TextBox 31">
                <a:extLst>
                  <a:ext uri="{FF2B5EF4-FFF2-40B4-BE49-F238E27FC236}">
                    <a16:creationId xmlns:a16="http://schemas.microsoft.com/office/drawing/2014/main" xmlns="" id="{8013B282-5AC1-6377-3833-0E807B034F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652314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0.5</a:t>
                </a:r>
              </a:p>
            </p:txBody>
          </p:sp>
          <p:sp>
            <p:nvSpPr>
              <p:cNvPr id="268" name="TextBox 32">
                <a:extLst>
                  <a:ext uri="{FF2B5EF4-FFF2-40B4-BE49-F238E27FC236}">
                    <a16:creationId xmlns:a16="http://schemas.microsoft.com/office/drawing/2014/main" xmlns="" id="{E777D42F-0EF0-E8A1-DA13-385BA7BAB9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2868249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0.4</a:t>
                </a:r>
              </a:p>
            </p:txBody>
          </p:sp>
          <p:sp>
            <p:nvSpPr>
              <p:cNvPr id="269" name="TextBox 33">
                <a:extLst>
                  <a:ext uri="{FF2B5EF4-FFF2-40B4-BE49-F238E27FC236}">
                    <a16:creationId xmlns:a16="http://schemas.microsoft.com/office/drawing/2014/main" xmlns="" id="{B40A426B-08F6-38EC-D456-CC85C0AFF5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3083130"/>
                <a:ext cx="313165" cy="266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0.3</a:t>
                </a:r>
              </a:p>
            </p:txBody>
          </p:sp>
          <p:sp>
            <p:nvSpPr>
              <p:cNvPr id="270" name="TextBox 34">
                <a:extLst>
                  <a:ext uri="{FF2B5EF4-FFF2-40B4-BE49-F238E27FC236}">
                    <a16:creationId xmlns:a16="http://schemas.microsoft.com/office/drawing/2014/main" xmlns="" id="{539CE48E-F4B9-A66A-657A-9E13507DE9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3299066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0.2</a:t>
                </a:r>
              </a:p>
            </p:txBody>
          </p:sp>
          <p:sp>
            <p:nvSpPr>
              <p:cNvPr id="271" name="TextBox 35">
                <a:extLst>
                  <a:ext uri="{FF2B5EF4-FFF2-40B4-BE49-F238E27FC236}">
                    <a16:creationId xmlns:a16="http://schemas.microsoft.com/office/drawing/2014/main" xmlns="" id="{BE8CBC72-F7A9-90B9-3B25-9D01943B02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1456" y="3515001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0.1</a:t>
                </a:r>
              </a:p>
            </p:txBody>
          </p:sp>
          <p:sp>
            <p:nvSpPr>
              <p:cNvPr id="272" name="TextBox 36">
                <a:extLst>
                  <a:ext uri="{FF2B5EF4-FFF2-40B4-BE49-F238E27FC236}">
                    <a16:creationId xmlns:a16="http://schemas.microsoft.com/office/drawing/2014/main" xmlns="" id="{43FA9994-5BBA-BFD0-653D-BA907536BB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6166" y="3729882"/>
                <a:ext cx="31845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0.0</a:t>
                </a:r>
              </a:p>
            </p:txBody>
          </p:sp>
          <p:sp>
            <p:nvSpPr>
              <p:cNvPr id="273" name="TextBox 37">
                <a:extLst>
                  <a:ext uri="{FF2B5EF4-FFF2-40B4-BE49-F238E27FC236}">
                    <a16:creationId xmlns:a16="http://schemas.microsoft.com/office/drawing/2014/main" xmlns="" id="{4A0DECC6-4BF4-A83C-2EAA-20CA6A09B2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1037424" y="2668582"/>
                <a:ext cx="764726" cy="2666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lang="en-US" altLang="en-US" sz="1050" b="1" kern="0" dirty="0" err="1">
                    <a:solidFill>
                      <a:srgbClr val="000000"/>
                    </a:solidFill>
                    <a:latin typeface="+mn-lt"/>
                  </a:rPr>
                  <a:t>Probabilité</a:t>
                </a:r>
                <a:endParaRPr kumimoji="0" lang="en-US" altLang="en-US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endParaRPr>
              </a:p>
            </p:txBody>
          </p:sp>
          <p:sp>
            <p:nvSpPr>
              <p:cNvPr id="274" name="TextBox 39">
                <a:extLst>
                  <a:ext uri="{FF2B5EF4-FFF2-40B4-BE49-F238E27FC236}">
                    <a16:creationId xmlns:a16="http://schemas.microsoft.com/office/drawing/2014/main" xmlns="" id="{F26E6476-FA72-49F4-94DB-B104ECE072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0084" y="3952138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0</a:t>
                </a:r>
              </a:p>
            </p:txBody>
          </p:sp>
          <p:sp>
            <p:nvSpPr>
              <p:cNvPr id="275" name="TextBox 67">
                <a:extLst>
                  <a:ext uri="{FF2B5EF4-FFF2-40B4-BE49-F238E27FC236}">
                    <a16:creationId xmlns:a16="http://schemas.microsoft.com/office/drawing/2014/main" xmlns="" id="{B40F4A77-E82D-32B0-1BC8-E7996B6E6C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76799" y="3952138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3</a:t>
                </a:r>
              </a:p>
            </p:txBody>
          </p:sp>
          <p:sp>
            <p:nvSpPr>
              <p:cNvPr id="276" name="TextBox 68">
                <a:extLst>
                  <a:ext uri="{FF2B5EF4-FFF2-40B4-BE49-F238E27FC236}">
                    <a16:creationId xmlns:a16="http://schemas.microsoft.com/office/drawing/2014/main" xmlns="" id="{61F07D2D-4B2A-415E-C359-8FF2A6D43C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6312" y="3952138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9</a:t>
                </a:r>
              </a:p>
            </p:txBody>
          </p:sp>
          <p:sp>
            <p:nvSpPr>
              <p:cNvPr id="277" name="TextBox 69">
                <a:extLst>
                  <a:ext uri="{FF2B5EF4-FFF2-40B4-BE49-F238E27FC236}">
                    <a16:creationId xmlns:a16="http://schemas.microsoft.com/office/drawing/2014/main" xmlns="" id="{FE2CC58F-9AC4-3C8D-DB22-35E88585AB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1665" y="3952138"/>
                <a:ext cx="217946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12</a:t>
                </a:r>
              </a:p>
            </p:txBody>
          </p:sp>
          <p:sp>
            <p:nvSpPr>
              <p:cNvPr id="278" name="TextBox 70">
                <a:extLst>
                  <a:ext uri="{FF2B5EF4-FFF2-40B4-BE49-F238E27FC236}">
                    <a16:creationId xmlns:a16="http://schemas.microsoft.com/office/drawing/2014/main" xmlns="" id="{A3FE432A-2850-1E43-1930-54123229D8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39180" y="3952138"/>
                <a:ext cx="219004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6</a:t>
                </a:r>
              </a:p>
            </p:txBody>
          </p:sp>
          <p:sp>
            <p:nvSpPr>
              <p:cNvPr id="279" name="TextBox 71">
                <a:extLst>
                  <a:ext uri="{FF2B5EF4-FFF2-40B4-BE49-F238E27FC236}">
                    <a16:creationId xmlns:a16="http://schemas.microsoft.com/office/drawing/2014/main" xmlns="" id="{99F51F3A-4B85-67B9-05E6-308BEE0E37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2724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15</a:t>
                </a:r>
              </a:p>
            </p:txBody>
          </p:sp>
          <p:sp>
            <p:nvSpPr>
              <p:cNvPr id="280" name="TextBox 72">
                <a:extLst>
                  <a:ext uri="{FF2B5EF4-FFF2-40B4-BE49-F238E27FC236}">
                    <a16:creationId xmlns:a16="http://schemas.microsoft.com/office/drawing/2014/main" xmlns="" id="{1E1A6BF7-89DB-414B-AB56-BCE1C1428B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3216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18</a:t>
                </a:r>
              </a:p>
            </p:txBody>
          </p:sp>
          <p:sp>
            <p:nvSpPr>
              <p:cNvPr id="281" name="TextBox 73">
                <a:extLst>
                  <a:ext uri="{FF2B5EF4-FFF2-40B4-BE49-F238E27FC236}">
                    <a16:creationId xmlns:a16="http://schemas.microsoft.com/office/drawing/2014/main" xmlns="" id="{AA88A753-B952-418D-34B7-3FCC09342F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21322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24</a:t>
                </a:r>
              </a:p>
            </p:txBody>
          </p:sp>
          <p:sp>
            <p:nvSpPr>
              <p:cNvPr id="282" name="TextBox 74">
                <a:extLst>
                  <a:ext uri="{FF2B5EF4-FFF2-40B4-BE49-F238E27FC236}">
                    <a16:creationId xmlns:a16="http://schemas.microsoft.com/office/drawing/2014/main" xmlns="" id="{FE1A098D-143F-D600-CA8C-BD31588F04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91818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27</a:t>
                </a:r>
              </a:p>
            </p:txBody>
          </p:sp>
          <p:sp>
            <p:nvSpPr>
              <p:cNvPr id="283" name="TextBox 75">
                <a:extLst>
                  <a:ext uri="{FF2B5EF4-FFF2-40B4-BE49-F238E27FC236}">
                    <a16:creationId xmlns:a16="http://schemas.microsoft.com/office/drawing/2014/main" xmlns="" id="{1FD94C57-9001-D0B4-11EB-9F9178BD8A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0191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21</a:t>
                </a:r>
              </a:p>
            </p:txBody>
          </p:sp>
          <p:sp>
            <p:nvSpPr>
              <p:cNvPr id="284" name="TextBox 76">
                <a:extLst>
                  <a:ext uri="{FF2B5EF4-FFF2-40B4-BE49-F238E27FC236}">
                    <a16:creationId xmlns:a16="http://schemas.microsoft.com/office/drawing/2014/main" xmlns="" id="{8512426A-8642-6870-119F-37139C1C3B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6744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30</a:t>
                </a:r>
              </a:p>
            </p:txBody>
          </p:sp>
          <p:sp>
            <p:nvSpPr>
              <p:cNvPr id="285" name="TextBox 77">
                <a:extLst>
                  <a:ext uri="{FF2B5EF4-FFF2-40B4-BE49-F238E27FC236}">
                    <a16:creationId xmlns:a16="http://schemas.microsoft.com/office/drawing/2014/main" xmlns="" id="{E17291E0-AB5B-9DA2-14B8-A1AC82DB3D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4675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33</a:t>
                </a:r>
              </a:p>
            </p:txBody>
          </p:sp>
          <p:sp>
            <p:nvSpPr>
              <p:cNvPr id="286" name="TextBox 78">
                <a:extLst>
                  <a:ext uri="{FF2B5EF4-FFF2-40B4-BE49-F238E27FC236}">
                    <a16:creationId xmlns:a16="http://schemas.microsoft.com/office/drawing/2014/main" xmlns="" id="{7B828B45-8C90-26D0-B23B-2BD0C8F80E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80406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39</a:t>
                </a:r>
              </a:p>
            </p:txBody>
          </p:sp>
          <p:sp>
            <p:nvSpPr>
              <p:cNvPr id="287" name="TextBox 79">
                <a:extLst>
                  <a:ext uri="{FF2B5EF4-FFF2-40B4-BE49-F238E27FC236}">
                    <a16:creationId xmlns:a16="http://schemas.microsoft.com/office/drawing/2014/main" xmlns="" id="{8908FF3F-8FCB-77FB-F621-32C9BBE506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67703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42</a:t>
                </a:r>
              </a:p>
            </p:txBody>
          </p:sp>
          <p:sp>
            <p:nvSpPr>
              <p:cNvPr id="288" name="TextBox 80">
                <a:extLst>
                  <a:ext uri="{FF2B5EF4-FFF2-40B4-BE49-F238E27FC236}">
                    <a16:creationId xmlns:a16="http://schemas.microsoft.com/office/drawing/2014/main" xmlns="" id="{57FACCCE-2780-1285-1E80-E3529DA0E2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12475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36</a:t>
                </a:r>
              </a:p>
            </p:txBody>
          </p:sp>
          <p:grpSp>
            <p:nvGrpSpPr>
              <p:cNvPr id="289" name="Groupe 288">
                <a:extLst>
                  <a:ext uri="{FF2B5EF4-FFF2-40B4-BE49-F238E27FC236}">
                    <a16:creationId xmlns:a16="http://schemas.microsoft.com/office/drawing/2014/main" xmlns="" id="{9DC99AF7-9CE3-2F15-826E-470CD930151C}"/>
                  </a:ext>
                </a:extLst>
              </p:cNvPr>
              <p:cNvGrpSpPr/>
              <p:nvPr/>
            </p:nvGrpSpPr>
            <p:grpSpPr>
              <a:xfrm>
                <a:off x="1822882" y="1701147"/>
                <a:ext cx="4994938" cy="2274165"/>
                <a:chOff x="2202577" y="1587244"/>
                <a:chExt cx="4994938" cy="2274165"/>
              </a:xfrm>
            </p:grpSpPr>
            <p:sp>
              <p:nvSpPr>
                <p:cNvPr id="290" name="Freeform: Shape 2">
                  <a:extLst>
                    <a:ext uri="{FF2B5EF4-FFF2-40B4-BE49-F238E27FC236}">
                      <a16:creationId xmlns:a16="http://schemas.microsoft.com/office/drawing/2014/main" xmlns="" id="{564AC578-09ED-0F8A-963B-6E867B36A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4418" y="1587244"/>
                  <a:ext cx="4943094" cy="2215178"/>
                </a:xfrm>
                <a:custGeom>
                  <a:avLst/>
                  <a:gdLst>
                    <a:gd name="T0" fmla="*/ 0 w 5934974"/>
                    <a:gd name="T1" fmla="*/ 0 h 3174521"/>
                    <a:gd name="T2" fmla="*/ 0 w 5934974"/>
                    <a:gd name="T3" fmla="*/ 4294524 h 3174521"/>
                    <a:gd name="T4" fmla="*/ 5930480 w 5934974"/>
                    <a:gd name="T5" fmla="*/ 4294524 h 31745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934974" h="3174521">
                      <a:moveTo>
                        <a:pt x="0" y="0"/>
                      </a:moveTo>
                      <a:lnTo>
                        <a:pt x="0" y="3174521"/>
                      </a:lnTo>
                      <a:lnTo>
                        <a:pt x="5934974" y="3174521"/>
                      </a:lnTo>
                    </a:path>
                  </a:pathLst>
                </a:custGeom>
                <a:noFill/>
                <a:ln w="12700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ea typeface="MS PGothic" panose="020B0600070205080204" pitchFamily="34" charset="-128"/>
                  </a:endParaRPr>
                </a:p>
              </p:txBody>
            </p:sp>
            <p:cxnSp>
              <p:nvCxnSpPr>
                <p:cNvPr id="291" name="Straight Connector 15">
                  <a:extLst>
                    <a:ext uri="{FF2B5EF4-FFF2-40B4-BE49-F238E27FC236}">
                      <a16:creationId xmlns:a16="http://schemas.microsoft.com/office/drawing/2014/main" xmlns="" id="{6F8B4496-6058-A47C-1810-79C72E3CF4F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1599883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2" name="Straight Connector 16">
                  <a:extLst>
                    <a:ext uri="{FF2B5EF4-FFF2-40B4-BE49-F238E27FC236}">
                      <a16:creationId xmlns:a16="http://schemas.microsoft.com/office/drawing/2014/main" xmlns="" id="{7D8D9FBA-782C-4128-3990-3085DAEE2C1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1815818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3" name="Straight Connector 17">
                  <a:extLst>
                    <a:ext uri="{FF2B5EF4-FFF2-40B4-BE49-F238E27FC236}">
                      <a16:creationId xmlns:a16="http://schemas.microsoft.com/office/drawing/2014/main" xmlns="" id="{CE9AF9BC-824D-877E-E453-5BEB79367C3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030700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4" name="Straight Connector 18">
                  <a:extLst>
                    <a:ext uri="{FF2B5EF4-FFF2-40B4-BE49-F238E27FC236}">
                      <a16:creationId xmlns:a16="http://schemas.microsoft.com/office/drawing/2014/main" xmlns="" id="{5EBF899D-B99C-926B-F688-6C383083B4C3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246635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5" name="Straight Connector 19">
                  <a:extLst>
                    <a:ext uri="{FF2B5EF4-FFF2-40B4-BE49-F238E27FC236}">
                      <a16:creationId xmlns:a16="http://schemas.microsoft.com/office/drawing/2014/main" xmlns="" id="{1A1C1390-C8A2-6D52-8DD7-97124963132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461517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6" name="Straight Connector 20">
                  <a:extLst>
                    <a:ext uri="{FF2B5EF4-FFF2-40B4-BE49-F238E27FC236}">
                      <a16:creationId xmlns:a16="http://schemas.microsoft.com/office/drawing/2014/main" xmlns="" id="{77CC62BE-6D92-3F09-C821-5916817629A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677452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7" name="Straight Connector 21">
                  <a:extLst>
                    <a:ext uri="{FF2B5EF4-FFF2-40B4-BE49-F238E27FC236}">
                      <a16:creationId xmlns:a16="http://schemas.microsoft.com/office/drawing/2014/main" xmlns="" id="{697B586D-24A8-339F-A090-797514923F5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2893387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8" name="Straight Connector 22">
                  <a:extLst>
                    <a:ext uri="{FF2B5EF4-FFF2-40B4-BE49-F238E27FC236}">
                      <a16:creationId xmlns:a16="http://schemas.microsoft.com/office/drawing/2014/main" xmlns="" id="{D0591004-467A-AE54-0451-EF45EB5D5AD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108269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9" name="Straight Connector 23">
                  <a:extLst>
                    <a:ext uri="{FF2B5EF4-FFF2-40B4-BE49-F238E27FC236}">
                      <a16:creationId xmlns:a16="http://schemas.microsoft.com/office/drawing/2014/main" xmlns="" id="{433FB37A-F51A-B60C-A193-4DB12F5DA13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324204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0" name="Straight Connector 24">
                  <a:extLst>
                    <a:ext uri="{FF2B5EF4-FFF2-40B4-BE49-F238E27FC236}">
                      <a16:creationId xmlns:a16="http://schemas.microsoft.com/office/drawing/2014/main" xmlns="" id="{C8C80F99-3DFF-D73C-D198-EE0F467BBCDA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539086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1" name="Straight Connector 25">
                  <a:extLst>
                    <a:ext uri="{FF2B5EF4-FFF2-40B4-BE49-F238E27FC236}">
                      <a16:creationId xmlns:a16="http://schemas.microsoft.com/office/drawing/2014/main" xmlns="" id="{1639E325-7F5D-A376-3F01-BA590D5B48A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2202577" y="3755020"/>
                  <a:ext cx="48668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2" name="Straight Connector 38">
                  <a:extLst>
                    <a:ext uri="{FF2B5EF4-FFF2-40B4-BE49-F238E27FC236}">
                      <a16:creationId xmlns:a16="http://schemas.microsoft.com/office/drawing/2014/main" xmlns="" id="{E4664D12-D50C-E565-5674-FE3C0AFDD60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247669" y="3832442"/>
                  <a:ext cx="5793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3" name="Straight Connector 40">
                  <a:extLst>
                    <a:ext uri="{FF2B5EF4-FFF2-40B4-BE49-F238E27FC236}">
                      <a16:creationId xmlns:a16="http://schemas.microsoft.com/office/drawing/2014/main" xmlns="" id="{AD93FB90-7043-B4D6-398F-A6F9C5B5025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258031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4" name="Straight Connector 41">
                  <a:extLst>
                    <a:ext uri="{FF2B5EF4-FFF2-40B4-BE49-F238E27FC236}">
                      <a16:creationId xmlns:a16="http://schemas.microsoft.com/office/drawing/2014/main" xmlns="" id="{09DA0081-FAF6-75FC-B1D2-2AED8A4ABFE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984649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5" name="Straight Connector 42">
                  <a:extLst>
                    <a:ext uri="{FF2B5EF4-FFF2-40B4-BE49-F238E27FC236}">
                      <a16:creationId xmlns:a16="http://schemas.microsoft.com/office/drawing/2014/main" xmlns="" id="{2318B34A-309E-2F62-F664-B5A15C4025C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11267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6" name="Straight Connector 43">
                  <a:extLst>
                    <a:ext uri="{FF2B5EF4-FFF2-40B4-BE49-F238E27FC236}">
                      <a16:creationId xmlns:a16="http://schemas.microsoft.com/office/drawing/2014/main" xmlns="" id="{F0661FF7-E0BA-111E-731F-C5A1A51BA50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437885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7" name="Straight Connector 44">
                  <a:extLst>
                    <a:ext uri="{FF2B5EF4-FFF2-40B4-BE49-F238E27FC236}">
                      <a16:creationId xmlns:a16="http://schemas.microsoft.com/office/drawing/2014/main" xmlns="" id="{C7FAACD9-D0E5-7FB1-C5F2-5A09E2667A5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164503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8" name="Straight Connector 45">
                  <a:extLst>
                    <a:ext uri="{FF2B5EF4-FFF2-40B4-BE49-F238E27FC236}">
                      <a16:creationId xmlns:a16="http://schemas.microsoft.com/office/drawing/2014/main" xmlns="" id="{9571EE56-B1F4-5158-676A-3C9BA10772B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891121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9" name="Straight Connector 46">
                  <a:extLst>
                    <a:ext uri="{FF2B5EF4-FFF2-40B4-BE49-F238E27FC236}">
                      <a16:creationId xmlns:a16="http://schemas.microsoft.com/office/drawing/2014/main" xmlns="" id="{39E77590-A2DA-061C-F4EB-EA7A4317650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617739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0" name="Straight Connector 47">
                  <a:extLst>
                    <a:ext uri="{FF2B5EF4-FFF2-40B4-BE49-F238E27FC236}">
                      <a16:creationId xmlns:a16="http://schemas.microsoft.com/office/drawing/2014/main" xmlns="" id="{DFFE68FF-394B-BA70-F5A8-54DA507CDD8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344357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1" name="Straight Connector 48">
                  <a:extLst>
                    <a:ext uri="{FF2B5EF4-FFF2-40B4-BE49-F238E27FC236}">
                      <a16:creationId xmlns:a16="http://schemas.microsoft.com/office/drawing/2014/main" xmlns="" id="{3D42AD32-261E-A125-6FD5-F1AA60222883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070975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49">
                  <a:extLst>
                    <a:ext uri="{FF2B5EF4-FFF2-40B4-BE49-F238E27FC236}">
                      <a16:creationId xmlns:a16="http://schemas.microsoft.com/office/drawing/2014/main" xmlns="" id="{547DB5C6-2E91-F082-80DF-67DD5F483AA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797593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3" name="Straight Connector 50">
                  <a:extLst>
                    <a:ext uri="{FF2B5EF4-FFF2-40B4-BE49-F238E27FC236}">
                      <a16:creationId xmlns:a16="http://schemas.microsoft.com/office/drawing/2014/main" xmlns="" id="{7F77A18D-440C-61D7-071C-FAFAA5BC0CCA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524211" y="3833495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4" name="Straight Connector 64">
                  <a:extLst>
                    <a:ext uri="{FF2B5EF4-FFF2-40B4-BE49-F238E27FC236}">
                      <a16:creationId xmlns:a16="http://schemas.microsoft.com/office/drawing/2014/main" xmlns="" id="{A0D2E928-9DAF-2713-E804-4CA699AB4BC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6078177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5" name="Straight Connector 65">
                  <a:extLst>
                    <a:ext uri="{FF2B5EF4-FFF2-40B4-BE49-F238E27FC236}">
                      <a16:creationId xmlns:a16="http://schemas.microsoft.com/office/drawing/2014/main" xmlns="" id="{9C737C04-286E-F911-BD94-5A2391F393C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804795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6" name="Straight Connector 66">
                  <a:extLst>
                    <a:ext uri="{FF2B5EF4-FFF2-40B4-BE49-F238E27FC236}">
                      <a16:creationId xmlns:a16="http://schemas.microsoft.com/office/drawing/2014/main" xmlns="" id="{3AE09328-05F7-9748-34EA-93E59F100AE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531413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23" name="Straight Connector 64">
                  <a:extLst>
                    <a:ext uri="{FF2B5EF4-FFF2-40B4-BE49-F238E27FC236}">
                      <a16:creationId xmlns:a16="http://schemas.microsoft.com/office/drawing/2014/main" xmlns="" id="{7A6B97E5-AB9F-DEEC-4291-5C1DEAB14B5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6351559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24" name="Straight Connector 64">
                  <a:extLst>
                    <a:ext uri="{FF2B5EF4-FFF2-40B4-BE49-F238E27FC236}">
                      <a16:creationId xmlns:a16="http://schemas.microsoft.com/office/drawing/2014/main" xmlns="" id="{0DB9C1B0-0F19-606C-4FE0-A40E2BFADB9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6624941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26" name="Straight Connector 64">
                  <a:extLst>
                    <a:ext uri="{FF2B5EF4-FFF2-40B4-BE49-F238E27FC236}">
                      <a16:creationId xmlns:a16="http://schemas.microsoft.com/office/drawing/2014/main" xmlns="" id="{BBC7439E-2685-DA65-6C19-2F0C2BE37E3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6898323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28" name="Straight Connector 64">
                  <a:extLst>
                    <a:ext uri="{FF2B5EF4-FFF2-40B4-BE49-F238E27FC236}">
                      <a16:creationId xmlns:a16="http://schemas.microsoft.com/office/drawing/2014/main" xmlns="" id="{8BFCF737-8AB7-FA78-CC73-56770F7ED49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7171708" y="3831388"/>
                  <a:ext cx="51614" cy="0"/>
                </a:xfrm>
                <a:prstGeom prst="line">
                  <a:avLst/>
                </a:prstGeom>
                <a:noFill/>
                <a:ln w="12700" algn="ctr">
                  <a:solidFill>
                    <a:srgbClr val="565458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322" name="TextBox 79">
                <a:extLst>
                  <a:ext uri="{FF2B5EF4-FFF2-40B4-BE49-F238E27FC236}">
                    <a16:creationId xmlns:a16="http://schemas.microsoft.com/office/drawing/2014/main" xmlns="" id="{C966C03C-EAE2-207A-AF1D-ED74FEC151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52449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45</a:t>
                </a:r>
              </a:p>
            </p:txBody>
          </p:sp>
          <p:sp>
            <p:nvSpPr>
              <p:cNvPr id="325" name="TextBox 79">
                <a:extLst>
                  <a:ext uri="{FF2B5EF4-FFF2-40B4-BE49-F238E27FC236}">
                    <a16:creationId xmlns:a16="http://schemas.microsoft.com/office/drawing/2014/main" xmlns="" id="{FDD5CF29-3A23-BF8C-F8C0-5D15C7CC6B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11585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kumimoji="0" lang="en-US" altLang="en-US" sz="105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</a:rPr>
                  <a:t>48</a:t>
                </a:r>
              </a:p>
            </p:txBody>
          </p:sp>
          <p:sp>
            <p:nvSpPr>
              <p:cNvPr id="327" name="TextBox 79">
                <a:extLst>
                  <a:ext uri="{FF2B5EF4-FFF2-40B4-BE49-F238E27FC236}">
                    <a16:creationId xmlns:a16="http://schemas.microsoft.com/office/drawing/2014/main" xmlns="" id="{C7892C2F-0D49-843A-DBE1-7CC411CDC3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7852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lang="en-US" altLang="en-US" sz="1050" kern="0" dirty="0">
                    <a:solidFill>
                      <a:srgbClr val="000000"/>
                    </a:solidFill>
                    <a:latin typeface="+mn-lt"/>
                  </a:rPr>
                  <a:t>51</a:t>
                </a:r>
                <a:endParaRPr kumimoji="0" lang="en-US" alt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endParaRPr>
              </a:p>
            </p:txBody>
          </p:sp>
          <p:sp>
            <p:nvSpPr>
              <p:cNvPr id="329" name="TextBox 79">
                <a:extLst>
                  <a:ext uri="{FF2B5EF4-FFF2-40B4-BE49-F238E27FC236}">
                    <a16:creationId xmlns:a16="http://schemas.microsoft.com/office/drawing/2014/main" xmlns="" id="{89DA3C68-8EAA-80B2-2C98-6832AA6714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69701" y="3952138"/>
                <a:ext cx="313165" cy="265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Wingdings" panose="05000000000000000000" pitchFamily="2" charset="2"/>
                  <a:buChar char="§"/>
                  <a:defRPr sz="28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6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4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2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1000"/>
                  </a:spcBef>
                  <a:spcAft>
                    <a:spcPts val="700"/>
                  </a:spcAft>
                  <a:buClr>
                    <a:srgbClr val="FEFDDE"/>
                  </a:buClr>
                  <a:buFont typeface="Arial" panose="020B0604020202020204" pitchFamily="34" charset="0"/>
                  <a:buChar char="–"/>
                  <a:defRPr sz="2000">
                    <a:solidFill>
                      <a:srgbClr val="FEFDDE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Wingdings" panose="05000000000000000000" pitchFamily="2" charset="2"/>
                  <a:buNone/>
                  <a:tabLst/>
                  <a:defRPr/>
                </a:pPr>
                <a:r>
                  <a:rPr lang="en-US" altLang="en-US" sz="1050" kern="0" dirty="0">
                    <a:solidFill>
                      <a:srgbClr val="000000"/>
                    </a:solidFill>
                    <a:latin typeface="+mn-lt"/>
                  </a:rPr>
                  <a:t>54</a:t>
                </a:r>
                <a:endParaRPr kumimoji="0" lang="en-US" alt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</a:endParaRPr>
              </a:p>
            </p:txBody>
          </p:sp>
        </p:grpSp>
      </p:grpSp>
      <p:sp>
        <p:nvSpPr>
          <p:cNvPr id="334" name="Forme libre 333">
            <a:extLst>
              <a:ext uri="{FF2B5EF4-FFF2-40B4-BE49-F238E27FC236}">
                <a16:creationId xmlns:a16="http://schemas.microsoft.com/office/drawing/2014/main" xmlns="" id="{4F762258-687D-9051-715B-969891C88D2E}"/>
              </a:ext>
            </a:extLst>
          </p:cNvPr>
          <p:cNvSpPr/>
          <p:nvPr/>
        </p:nvSpPr>
        <p:spPr>
          <a:xfrm>
            <a:off x="6897371" y="1714482"/>
            <a:ext cx="4283858" cy="1896053"/>
          </a:xfrm>
          <a:custGeom>
            <a:avLst/>
            <a:gdLst>
              <a:gd name="connsiteX0" fmla="*/ 4283858 w 4283858"/>
              <a:gd name="connsiteY0" fmla="*/ 1896053 h 1896053"/>
              <a:gd name="connsiteX1" fmla="*/ 3645123 w 4283858"/>
              <a:gd name="connsiteY1" fmla="*/ 1896053 h 1896053"/>
              <a:gd name="connsiteX2" fmla="*/ 3645123 w 4283858"/>
              <a:gd name="connsiteY2" fmla="*/ 1828818 h 1896053"/>
              <a:gd name="connsiteX3" fmla="*/ 3443417 w 4283858"/>
              <a:gd name="connsiteY3" fmla="*/ 1828818 h 1896053"/>
              <a:gd name="connsiteX4" fmla="*/ 3443417 w 4283858"/>
              <a:gd name="connsiteY4" fmla="*/ 1761583 h 1896053"/>
              <a:gd name="connsiteX5" fmla="*/ 3208094 w 4283858"/>
              <a:gd name="connsiteY5" fmla="*/ 1761583 h 1896053"/>
              <a:gd name="connsiteX6" fmla="*/ 3174476 w 4283858"/>
              <a:gd name="connsiteY6" fmla="*/ 1694347 h 1896053"/>
              <a:gd name="connsiteX7" fmla="*/ 3113964 w 4283858"/>
              <a:gd name="connsiteY7" fmla="*/ 1680900 h 1896053"/>
              <a:gd name="connsiteX8" fmla="*/ 3073623 w 4283858"/>
              <a:gd name="connsiteY8" fmla="*/ 1667453 h 1896053"/>
              <a:gd name="connsiteX9" fmla="*/ 3040005 w 4283858"/>
              <a:gd name="connsiteY9" fmla="*/ 1660730 h 1896053"/>
              <a:gd name="connsiteX10" fmla="*/ 2999664 w 4283858"/>
              <a:gd name="connsiteY10" fmla="*/ 1647283 h 1896053"/>
              <a:gd name="connsiteX11" fmla="*/ 2979494 w 4283858"/>
              <a:gd name="connsiteY11" fmla="*/ 1640559 h 1896053"/>
              <a:gd name="connsiteX12" fmla="*/ 2912258 w 4283858"/>
              <a:gd name="connsiteY12" fmla="*/ 1627112 h 1896053"/>
              <a:gd name="connsiteX13" fmla="*/ 2797958 w 4283858"/>
              <a:gd name="connsiteY13" fmla="*/ 1606942 h 1896053"/>
              <a:gd name="connsiteX14" fmla="*/ 2777788 w 4283858"/>
              <a:gd name="connsiteY14" fmla="*/ 1600218 h 1896053"/>
              <a:gd name="connsiteX15" fmla="*/ 2710553 w 4283858"/>
              <a:gd name="connsiteY15" fmla="*/ 1586771 h 1896053"/>
              <a:gd name="connsiteX16" fmla="*/ 2670211 w 4283858"/>
              <a:gd name="connsiteY16" fmla="*/ 1573324 h 1896053"/>
              <a:gd name="connsiteX17" fmla="*/ 2650041 w 4283858"/>
              <a:gd name="connsiteY17" fmla="*/ 1566600 h 1896053"/>
              <a:gd name="connsiteX18" fmla="*/ 2609700 w 4283858"/>
              <a:gd name="connsiteY18" fmla="*/ 1539706 h 1896053"/>
              <a:gd name="connsiteX19" fmla="*/ 2569358 w 4283858"/>
              <a:gd name="connsiteY19" fmla="*/ 1526259 h 1896053"/>
              <a:gd name="connsiteX20" fmla="*/ 2529017 w 4283858"/>
              <a:gd name="connsiteY20" fmla="*/ 1506089 h 1896053"/>
              <a:gd name="connsiteX21" fmla="*/ 2508847 w 4283858"/>
              <a:gd name="connsiteY21" fmla="*/ 1492642 h 1896053"/>
              <a:gd name="connsiteX22" fmla="*/ 2495400 w 4283858"/>
              <a:gd name="connsiteY22" fmla="*/ 1479194 h 1896053"/>
              <a:gd name="connsiteX23" fmla="*/ 2475229 w 4283858"/>
              <a:gd name="connsiteY23" fmla="*/ 1472471 h 1896053"/>
              <a:gd name="connsiteX24" fmla="*/ 2434888 w 4283858"/>
              <a:gd name="connsiteY24" fmla="*/ 1452300 h 1896053"/>
              <a:gd name="connsiteX25" fmla="*/ 2387823 w 4283858"/>
              <a:gd name="connsiteY25" fmla="*/ 1432130 h 1896053"/>
              <a:gd name="connsiteX26" fmla="*/ 2367653 w 4283858"/>
              <a:gd name="connsiteY26" fmla="*/ 1418683 h 1896053"/>
              <a:gd name="connsiteX27" fmla="*/ 2327311 w 4283858"/>
              <a:gd name="connsiteY27" fmla="*/ 1405236 h 1896053"/>
              <a:gd name="connsiteX28" fmla="*/ 2307141 w 4283858"/>
              <a:gd name="connsiteY28" fmla="*/ 1391789 h 1896053"/>
              <a:gd name="connsiteX29" fmla="*/ 2266800 w 4283858"/>
              <a:gd name="connsiteY29" fmla="*/ 1378342 h 1896053"/>
              <a:gd name="connsiteX30" fmla="*/ 2246629 w 4283858"/>
              <a:gd name="connsiteY30" fmla="*/ 1371618 h 1896053"/>
              <a:gd name="connsiteX31" fmla="*/ 2226458 w 4283858"/>
              <a:gd name="connsiteY31" fmla="*/ 1364894 h 1896053"/>
              <a:gd name="connsiteX32" fmla="*/ 2206288 w 4283858"/>
              <a:gd name="connsiteY32" fmla="*/ 1358171 h 1896053"/>
              <a:gd name="connsiteX33" fmla="*/ 2186117 w 4283858"/>
              <a:gd name="connsiteY33" fmla="*/ 1344724 h 1896053"/>
              <a:gd name="connsiteX34" fmla="*/ 2145776 w 4283858"/>
              <a:gd name="connsiteY34" fmla="*/ 1331277 h 1896053"/>
              <a:gd name="connsiteX35" fmla="*/ 2085264 w 4283858"/>
              <a:gd name="connsiteY35" fmla="*/ 1304383 h 1896053"/>
              <a:gd name="connsiteX36" fmla="*/ 2065094 w 4283858"/>
              <a:gd name="connsiteY36" fmla="*/ 1297659 h 1896053"/>
              <a:gd name="connsiteX37" fmla="*/ 2018029 w 4283858"/>
              <a:gd name="connsiteY37" fmla="*/ 1277489 h 1896053"/>
              <a:gd name="connsiteX38" fmla="*/ 1957517 w 4283858"/>
              <a:gd name="connsiteY38" fmla="*/ 1243871 h 1896053"/>
              <a:gd name="connsiteX39" fmla="*/ 1917176 w 4283858"/>
              <a:gd name="connsiteY39" fmla="*/ 1216977 h 1896053"/>
              <a:gd name="connsiteX40" fmla="*/ 1897005 w 4283858"/>
              <a:gd name="connsiteY40" fmla="*/ 1203530 h 1896053"/>
              <a:gd name="connsiteX41" fmla="*/ 1836494 w 4283858"/>
              <a:gd name="connsiteY41" fmla="*/ 1156465 h 1896053"/>
              <a:gd name="connsiteX42" fmla="*/ 1816323 w 4283858"/>
              <a:gd name="connsiteY42" fmla="*/ 1143018 h 1896053"/>
              <a:gd name="connsiteX43" fmla="*/ 1796153 w 4283858"/>
              <a:gd name="connsiteY43" fmla="*/ 1122847 h 1896053"/>
              <a:gd name="connsiteX44" fmla="*/ 1775982 w 4283858"/>
              <a:gd name="connsiteY44" fmla="*/ 1116124 h 1896053"/>
              <a:gd name="connsiteX45" fmla="*/ 1755811 w 4283858"/>
              <a:gd name="connsiteY45" fmla="*/ 1102677 h 1896053"/>
              <a:gd name="connsiteX46" fmla="*/ 1735641 w 4283858"/>
              <a:gd name="connsiteY46" fmla="*/ 1095953 h 1896053"/>
              <a:gd name="connsiteX47" fmla="*/ 1715470 w 4283858"/>
              <a:gd name="connsiteY47" fmla="*/ 1075783 h 1896053"/>
              <a:gd name="connsiteX48" fmla="*/ 1695300 w 4283858"/>
              <a:gd name="connsiteY48" fmla="*/ 1069059 h 1896053"/>
              <a:gd name="connsiteX49" fmla="*/ 1654958 w 4283858"/>
              <a:gd name="connsiteY49" fmla="*/ 1042165 h 1896053"/>
              <a:gd name="connsiteX50" fmla="*/ 1634788 w 4283858"/>
              <a:gd name="connsiteY50" fmla="*/ 1028718 h 1896053"/>
              <a:gd name="connsiteX51" fmla="*/ 1594447 w 4283858"/>
              <a:gd name="connsiteY51" fmla="*/ 1008547 h 1896053"/>
              <a:gd name="connsiteX52" fmla="*/ 1574276 w 4283858"/>
              <a:gd name="connsiteY52" fmla="*/ 1001824 h 1896053"/>
              <a:gd name="connsiteX53" fmla="*/ 1533935 w 4283858"/>
              <a:gd name="connsiteY53" fmla="*/ 974930 h 1896053"/>
              <a:gd name="connsiteX54" fmla="*/ 1513764 w 4283858"/>
              <a:gd name="connsiteY54" fmla="*/ 961483 h 1896053"/>
              <a:gd name="connsiteX55" fmla="*/ 1486870 w 4283858"/>
              <a:gd name="connsiteY55" fmla="*/ 948036 h 1896053"/>
              <a:gd name="connsiteX56" fmla="*/ 1466700 w 4283858"/>
              <a:gd name="connsiteY56" fmla="*/ 941312 h 1896053"/>
              <a:gd name="connsiteX57" fmla="*/ 1406188 w 4283858"/>
              <a:gd name="connsiteY57" fmla="*/ 900971 h 1896053"/>
              <a:gd name="connsiteX58" fmla="*/ 1386017 w 4283858"/>
              <a:gd name="connsiteY58" fmla="*/ 887524 h 1896053"/>
              <a:gd name="connsiteX59" fmla="*/ 1372570 w 4283858"/>
              <a:gd name="connsiteY59" fmla="*/ 867353 h 1896053"/>
              <a:gd name="connsiteX60" fmla="*/ 1332229 w 4283858"/>
              <a:gd name="connsiteY60" fmla="*/ 840459 h 1896053"/>
              <a:gd name="connsiteX61" fmla="*/ 1298611 w 4283858"/>
              <a:gd name="connsiteY61" fmla="*/ 806842 h 1896053"/>
              <a:gd name="connsiteX62" fmla="*/ 1264994 w 4283858"/>
              <a:gd name="connsiteY62" fmla="*/ 786671 h 1896053"/>
              <a:gd name="connsiteX63" fmla="*/ 1224653 w 4283858"/>
              <a:gd name="connsiteY63" fmla="*/ 759777 h 1896053"/>
              <a:gd name="connsiteX64" fmla="*/ 1164141 w 4283858"/>
              <a:gd name="connsiteY64" fmla="*/ 726159 h 1896053"/>
              <a:gd name="connsiteX65" fmla="*/ 1143970 w 4283858"/>
              <a:gd name="connsiteY65" fmla="*/ 705989 h 1896053"/>
              <a:gd name="connsiteX66" fmla="*/ 1103629 w 4283858"/>
              <a:gd name="connsiteY66" fmla="*/ 679094 h 1896053"/>
              <a:gd name="connsiteX67" fmla="*/ 1063288 w 4283858"/>
              <a:gd name="connsiteY67" fmla="*/ 645477 h 1896053"/>
              <a:gd name="connsiteX68" fmla="*/ 1043117 w 4283858"/>
              <a:gd name="connsiteY68" fmla="*/ 625306 h 1896053"/>
              <a:gd name="connsiteX69" fmla="*/ 1022947 w 4283858"/>
              <a:gd name="connsiteY69" fmla="*/ 611859 h 1896053"/>
              <a:gd name="connsiteX70" fmla="*/ 1002776 w 4283858"/>
              <a:gd name="connsiteY70" fmla="*/ 591689 h 1896053"/>
              <a:gd name="connsiteX71" fmla="*/ 962435 w 4283858"/>
              <a:gd name="connsiteY71" fmla="*/ 564794 h 1896053"/>
              <a:gd name="connsiteX72" fmla="*/ 942264 w 4283858"/>
              <a:gd name="connsiteY72" fmla="*/ 551347 h 1896053"/>
              <a:gd name="connsiteX73" fmla="*/ 901923 w 4283858"/>
              <a:gd name="connsiteY73" fmla="*/ 511006 h 1896053"/>
              <a:gd name="connsiteX74" fmla="*/ 868305 w 4283858"/>
              <a:gd name="connsiteY74" fmla="*/ 484112 h 1896053"/>
              <a:gd name="connsiteX75" fmla="*/ 848135 w 4283858"/>
              <a:gd name="connsiteY75" fmla="*/ 470665 h 1896053"/>
              <a:gd name="connsiteX76" fmla="*/ 827964 w 4283858"/>
              <a:gd name="connsiteY76" fmla="*/ 450494 h 1896053"/>
              <a:gd name="connsiteX77" fmla="*/ 787623 w 4283858"/>
              <a:gd name="connsiteY77" fmla="*/ 423600 h 1896053"/>
              <a:gd name="connsiteX78" fmla="*/ 767453 w 4283858"/>
              <a:gd name="connsiteY78" fmla="*/ 410153 h 1896053"/>
              <a:gd name="connsiteX79" fmla="*/ 747282 w 4283858"/>
              <a:gd name="connsiteY79" fmla="*/ 396706 h 1896053"/>
              <a:gd name="connsiteX80" fmla="*/ 706941 w 4283858"/>
              <a:gd name="connsiteY80" fmla="*/ 363089 h 1896053"/>
              <a:gd name="connsiteX81" fmla="*/ 666600 w 4283858"/>
              <a:gd name="connsiteY81" fmla="*/ 329471 h 1896053"/>
              <a:gd name="connsiteX82" fmla="*/ 653153 w 4283858"/>
              <a:gd name="connsiteY82" fmla="*/ 309300 h 1896053"/>
              <a:gd name="connsiteX83" fmla="*/ 619535 w 4283858"/>
              <a:gd name="connsiteY83" fmla="*/ 282406 h 1896053"/>
              <a:gd name="connsiteX84" fmla="*/ 606088 w 4283858"/>
              <a:gd name="connsiteY84" fmla="*/ 262236 h 1896053"/>
              <a:gd name="connsiteX85" fmla="*/ 565747 w 4283858"/>
              <a:gd name="connsiteY85" fmla="*/ 228618 h 1896053"/>
              <a:gd name="connsiteX86" fmla="*/ 532129 w 4283858"/>
              <a:gd name="connsiteY86" fmla="*/ 195000 h 1896053"/>
              <a:gd name="connsiteX87" fmla="*/ 518682 w 4283858"/>
              <a:gd name="connsiteY87" fmla="*/ 174830 h 1896053"/>
              <a:gd name="connsiteX88" fmla="*/ 458170 w 4283858"/>
              <a:gd name="connsiteY88" fmla="*/ 141212 h 1896053"/>
              <a:gd name="connsiteX89" fmla="*/ 438000 w 4283858"/>
              <a:gd name="connsiteY89" fmla="*/ 127765 h 1896053"/>
              <a:gd name="connsiteX90" fmla="*/ 390935 w 4283858"/>
              <a:gd name="connsiteY90" fmla="*/ 114318 h 1896053"/>
              <a:gd name="connsiteX91" fmla="*/ 350594 w 4283858"/>
              <a:gd name="connsiteY91" fmla="*/ 94147 h 1896053"/>
              <a:gd name="connsiteX92" fmla="*/ 330423 w 4283858"/>
              <a:gd name="connsiteY92" fmla="*/ 80700 h 1896053"/>
              <a:gd name="connsiteX93" fmla="*/ 290082 w 4283858"/>
              <a:gd name="connsiteY93" fmla="*/ 67253 h 1896053"/>
              <a:gd name="connsiteX94" fmla="*/ 269911 w 4283858"/>
              <a:gd name="connsiteY94" fmla="*/ 60530 h 1896053"/>
              <a:gd name="connsiteX95" fmla="*/ 249741 w 4283858"/>
              <a:gd name="connsiteY95" fmla="*/ 53806 h 1896053"/>
              <a:gd name="connsiteX96" fmla="*/ 222847 w 4283858"/>
              <a:gd name="connsiteY96" fmla="*/ 47083 h 1896053"/>
              <a:gd name="connsiteX97" fmla="*/ 148888 w 4283858"/>
              <a:gd name="connsiteY97" fmla="*/ 33636 h 1896053"/>
              <a:gd name="connsiteX98" fmla="*/ 81653 w 4283858"/>
              <a:gd name="connsiteY98" fmla="*/ 26912 h 1896053"/>
              <a:gd name="connsiteX99" fmla="*/ 21141 w 4283858"/>
              <a:gd name="connsiteY99" fmla="*/ 6742 h 1896053"/>
              <a:gd name="connsiteX100" fmla="*/ 7694 w 4283858"/>
              <a:gd name="connsiteY100" fmla="*/ 18 h 1896053"/>
              <a:gd name="connsiteX101" fmla="*/ 7694 w 4283858"/>
              <a:gd name="connsiteY101" fmla="*/ 18 h 1896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283858" h="1896053">
                <a:moveTo>
                  <a:pt x="4283858" y="1896053"/>
                </a:moveTo>
                <a:lnTo>
                  <a:pt x="3645123" y="1896053"/>
                </a:lnTo>
                <a:lnTo>
                  <a:pt x="3645123" y="1828818"/>
                </a:lnTo>
                <a:lnTo>
                  <a:pt x="3443417" y="1828818"/>
                </a:lnTo>
                <a:lnTo>
                  <a:pt x="3443417" y="1761583"/>
                </a:lnTo>
                <a:lnTo>
                  <a:pt x="3208094" y="1761583"/>
                </a:lnTo>
                <a:lnTo>
                  <a:pt x="3174476" y="1694347"/>
                </a:lnTo>
                <a:cubicBezTo>
                  <a:pt x="3154305" y="1689865"/>
                  <a:pt x="3133929" y="1686224"/>
                  <a:pt x="3113964" y="1680900"/>
                </a:cubicBezTo>
                <a:cubicBezTo>
                  <a:pt x="3100268" y="1677248"/>
                  <a:pt x="3087522" y="1670233"/>
                  <a:pt x="3073623" y="1667453"/>
                </a:cubicBezTo>
                <a:cubicBezTo>
                  <a:pt x="3062417" y="1665212"/>
                  <a:pt x="3051030" y="1663737"/>
                  <a:pt x="3040005" y="1660730"/>
                </a:cubicBezTo>
                <a:cubicBezTo>
                  <a:pt x="3026330" y="1657001"/>
                  <a:pt x="3013111" y="1651765"/>
                  <a:pt x="2999664" y="1647283"/>
                </a:cubicBezTo>
                <a:cubicBezTo>
                  <a:pt x="2992941" y="1645042"/>
                  <a:pt x="2986443" y="1641949"/>
                  <a:pt x="2979494" y="1640559"/>
                </a:cubicBezTo>
                <a:cubicBezTo>
                  <a:pt x="2957082" y="1636077"/>
                  <a:pt x="2934803" y="1630869"/>
                  <a:pt x="2912258" y="1627112"/>
                </a:cubicBezTo>
                <a:cubicBezTo>
                  <a:pt x="2906730" y="1626191"/>
                  <a:pt x="2822087" y="1612974"/>
                  <a:pt x="2797958" y="1606942"/>
                </a:cubicBezTo>
                <a:cubicBezTo>
                  <a:pt x="2791083" y="1605223"/>
                  <a:pt x="2784694" y="1601812"/>
                  <a:pt x="2777788" y="1600218"/>
                </a:cubicBezTo>
                <a:cubicBezTo>
                  <a:pt x="2755518" y="1595079"/>
                  <a:pt x="2732236" y="1593998"/>
                  <a:pt x="2710553" y="1586771"/>
                </a:cubicBezTo>
                <a:lnTo>
                  <a:pt x="2670211" y="1573324"/>
                </a:lnTo>
                <a:cubicBezTo>
                  <a:pt x="2663488" y="1571083"/>
                  <a:pt x="2655938" y="1570531"/>
                  <a:pt x="2650041" y="1566600"/>
                </a:cubicBezTo>
                <a:cubicBezTo>
                  <a:pt x="2636594" y="1557635"/>
                  <a:pt x="2625032" y="1544817"/>
                  <a:pt x="2609700" y="1539706"/>
                </a:cubicBezTo>
                <a:cubicBezTo>
                  <a:pt x="2596253" y="1535224"/>
                  <a:pt x="2581152" y="1534122"/>
                  <a:pt x="2569358" y="1526259"/>
                </a:cubicBezTo>
                <a:cubicBezTo>
                  <a:pt x="2543291" y="1508881"/>
                  <a:pt x="2556854" y="1515367"/>
                  <a:pt x="2529017" y="1506089"/>
                </a:cubicBezTo>
                <a:cubicBezTo>
                  <a:pt x="2522294" y="1501607"/>
                  <a:pt x="2515157" y="1497690"/>
                  <a:pt x="2508847" y="1492642"/>
                </a:cubicBezTo>
                <a:cubicBezTo>
                  <a:pt x="2503897" y="1488682"/>
                  <a:pt x="2500836" y="1482456"/>
                  <a:pt x="2495400" y="1479194"/>
                </a:cubicBezTo>
                <a:cubicBezTo>
                  <a:pt x="2489323" y="1475548"/>
                  <a:pt x="2481953" y="1474712"/>
                  <a:pt x="2475229" y="1472471"/>
                </a:cubicBezTo>
                <a:cubicBezTo>
                  <a:pt x="2436466" y="1446630"/>
                  <a:pt x="2473858" y="1469002"/>
                  <a:pt x="2434888" y="1452300"/>
                </a:cubicBezTo>
                <a:cubicBezTo>
                  <a:pt x="2376748" y="1427382"/>
                  <a:pt x="2435115" y="1447892"/>
                  <a:pt x="2387823" y="1432130"/>
                </a:cubicBezTo>
                <a:cubicBezTo>
                  <a:pt x="2381100" y="1427648"/>
                  <a:pt x="2375037" y="1421965"/>
                  <a:pt x="2367653" y="1418683"/>
                </a:cubicBezTo>
                <a:cubicBezTo>
                  <a:pt x="2354700" y="1412926"/>
                  <a:pt x="2327311" y="1405236"/>
                  <a:pt x="2327311" y="1405236"/>
                </a:cubicBezTo>
                <a:cubicBezTo>
                  <a:pt x="2320588" y="1400754"/>
                  <a:pt x="2314525" y="1395071"/>
                  <a:pt x="2307141" y="1391789"/>
                </a:cubicBezTo>
                <a:cubicBezTo>
                  <a:pt x="2294188" y="1386032"/>
                  <a:pt x="2280247" y="1382824"/>
                  <a:pt x="2266800" y="1378342"/>
                </a:cubicBezTo>
                <a:lnTo>
                  <a:pt x="2246629" y="1371618"/>
                </a:lnTo>
                <a:lnTo>
                  <a:pt x="2226458" y="1364894"/>
                </a:lnTo>
                <a:lnTo>
                  <a:pt x="2206288" y="1358171"/>
                </a:lnTo>
                <a:cubicBezTo>
                  <a:pt x="2199564" y="1353689"/>
                  <a:pt x="2193501" y="1348006"/>
                  <a:pt x="2186117" y="1344724"/>
                </a:cubicBezTo>
                <a:cubicBezTo>
                  <a:pt x="2173164" y="1338967"/>
                  <a:pt x="2145776" y="1331277"/>
                  <a:pt x="2145776" y="1331277"/>
                </a:cubicBezTo>
                <a:cubicBezTo>
                  <a:pt x="2113810" y="1309967"/>
                  <a:pt x="2133273" y="1320386"/>
                  <a:pt x="2085264" y="1304383"/>
                </a:cubicBezTo>
                <a:cubicBezTo>
                  <a:pt x="2078541" y="1302142"/>
                  <a:pt x="2070991" y="1301590"/>
                  <a:pt x="2065094" y="1297659"/>
                </a:cubicBezTo>
                <a:cubicBezTo>
                  <a:pt x="2037234" y="1279086"/>
                  <a:pt x="2052763" y="1286172"/>
                  <a:pt x="2018029" y="1277489"/>
                </a:cubicBezTo>
                <a:cubicBezTo>
                  <a:pt x="1971791" y="1246663"/>
                  <a:pt x="1993020" y="1255704"/>
                  <a:pt x="1957517" y="1243871"/>
                </a:cubicBezTo>
                <a:lnTo>
                  <a:pt x="1917176" y="1216977"/>
                </a:lnTo>
                <a:cubicBezTo>
                  <a:pt x="1910452" y="1212495"/>
                  <a:pt x="1902719" y="1209244"/>
                  <a:pt x="1897005" y="1203530"/>
                </a:cubicBezTo>
                <a:cubicBezTo>
                  <a:pt x="1865408" y="1171931"/>
                  <a:pt x="1884746" y="1188633"/>
                  <a:pt x="1836494" y="1156465"/>
                </a:cubicBezTo>
                <a:cubicBezTo>
                  <a:pt x="1829770" y="1151983"/>
                  <a:pt x="1822037" y="1148732"/>
                  <a:pt x="1816323" y="1143018"/>
                </a:cubicBezTo>
                <a:cubicBezTo>
                  <a:pt x="1809600" y="1136294"/>
                  <a:pt x="1804065" y="1128121"/>
                  <a:pt x="1796153" y="1122847"/>
                </a:cubicBezTo>
                <a:cubicBezTo>
                  <a:pt x="1790256" y="1118916"/>
                  <a:pt x="1782706" y="1118365"/>
                  <a:pt x="1775982" y="1116124"/>
                </a:cubicBezTo>
                <a:cubicBezTo>
                  <a:pt x="1769258" y="1111642"/>
                  <a:pt x="1763039" y="1106291"/>
                  <a:pt x="1755811" y="1102677"/>
                </a:cubicBezTo>
                <a:cubicBezTo>
                  <a:pt x="1749472" y="1099507"/>
                  <a:pt x="1741538" y="1099884"/>
                  <a:pt x="1735641" y="1095953"/>
                </a:cubicBezTo>
                <a:cubicBezTo>
                  <a:pt x="1727729" y="1090679"/>
                  <a:pt x="1723382" y="1081057"/>
                  <a:pt x="1715470" y="1075783"/>
                </a:cubicBezTo>
                <a:cubicBezTo>
                  <a:pt x="1709573" y="1071852"/>
                  <a:pt x="1701495" y="1072501"/>
                  <a:pt x="1695300" y="1069059"/>
                </a:cubicBezTo>
                <a:cubicBezTo>
                  <a:pt x="1681172" y="1061210"/>
                  <a:pt x="1668405" y="1051130"/>
                  <a:pt x="1654958" y="1042165"/>
                </a:cubicBezTo>
                <a:cubicBezTo>
                  <a:pt x="1648235" y="1037683"/>
                  <a:pt x="1642454" y="1031273"/>
                  <a:pt x="1634788" y="1028718"/>
                </a:cubicBezTo>
                <a:cubicBezTo>
                  <a:pt x="1584080" y="1011814"/>
                  <a:pt x="1646590" y="1034618"/>
                  <a:pt x="1594447" y="1008547"/>
                </a:cubicBezTo>
                <a:cubicBezTo>
                  <a:pt x="1588108" y="1005378"/>
                  <a:pt x="1581000" y="1004065"/>
                  <a:pt x="1574276" y="1001824"/>
                </a:cubicBezTo>
                <a:lnTo>
                  <a:pt x="1533935" y="974930"/>
                </a:lnTo>
                <a:cubicBezTo>
                  <a:pt x="1527211" y="970448"/>
                  <a:pt x="1520992" y="965097"/>
                  <a:pt x="1513764" y="961483"/>
                </a:cubicBezTo>
                <a:cubicBezTo>
                  <a:pt x="1504799" y="957001"/>
                  <a:pt x="1496082" y="951984"/>
                  <a:pt x="1486870" y="948036"/>
                </a:cubicBezTo>
                <a:cubicBezTo>
                  <a:pt x="1480356" y="945244"/>
                  <a:pt x="1472895" y="944754"/>
                  <a:pt x="1466700" y="941312"/>
                </a:cubicBezTo>
                <a:cubicBezTo>
                  <a:pt x="1466683" y="941303"/>
                  <a:pt x="1416282" y="907700"/>
                  <a:pt x="1406188" y="900971"/>
                </a:cubicBezTo>
                <a:lnTo>
                  <a:pt x="1386017" y="887524"/>
                </a:lnTo>
                <a:cubicBezTo>
                  <a:pt x="1381535" y="880800"/>
                  <a:pt x="1378651" y="872674"/>
                  <a:pt x="1372570" y="867353"/>
                </a:cubicBezTo>
                <a:cubicBezTo>
                  <a:pt x="1360407" y="856711"/>
                  <a:pt x="1332229" y="840459"/>
                  <a:pt x="1332229" y="840459"/>
                </a:cubicBezTo>
                <a:cubicBezTo>
                  <a:pt x="1309175" y="805879"/>
                  <a:pt x="1330630" y="832458"/>
                  <a:pt x="1298611" y="806842"/>
                </a:cubicBezTo>
                <a:cubicBezTo>
                  <a:pt x="1272241" y="785745"/>
                  <a:pt x="1300024" y="798347"/>
                  <a:pt x="1264994" y="786671"/>
                </a:cubicBezTo>
                <a:cubicBezTo>
                  <a:pt x="1251547" y="777706"/>
                  <a:pt x="1239985" y="764888"/>
                  <a:pt x="1224653" y="759777"/>
                </a:cubicBezTo>
                <a:cubicBezTo>
                  <a:pt x="1199288" y="751322"/>
                  <a:pt x="1187261" y="749278"/>
                  <a:pt x="1164141" y="726159"/>
                </a:cubicBezTo>
                <a:cubicBezTo>
                  <a:pt x="1157417" y="719436"/>
                  <a:pt x="1151476" y="711827"/>
                  <a:pt x="1143970" y="705989"/>
                </a:cubicBezTo>
                <a:cubicBezTo>
                  <a:pt x="1131213" y="696067"/>
                  <a:pt x="1115057" y="690522"/>
                  <a:pt x="1103629" y="679094"/>
                </a:cubicBezTo>
                <a:cubicBezTo>
                  <a:pt x="1044689" y="620157"/>
                  <a:pt x="1119461" y="692288"/>
                  <a:pt x="1063288" y="645477"/>
                </a:cubicBezTo>
                <a:cubicBezTo>
                  <a:pt x="1055983" y="639390"/>
                  <a:pt x="1050422" y="631393"/>
                  <a:pt x="1043117" y="625306"/>
                </a:cubicBezTo>
                <a:cubicBezTo>
                  <a:pt x="1036909" y="620133"/>
                  <a:pt x="1029155" y="617032"/>
                  <a:pt x="1022947" y="611859"/>
                </a:cubicBezTo>
                <a:cubicBezTo>
                  <a:pt x="1015642" y="605772"/>
                  <a:pt x="1010282" y="597527"/>
                  <a:pt x="1002776" y="591689"/>
                </a:cubicBezTo>
                <a:cubicBezTo>
                  <a:pt x="990019" y="581767"/>
                  <a:pt x="975882" y="573759"/>
                  <a:pt x="962435" y="564794"/>
                </a:cubicBezTo>
                <a:cubicBezTo>
                  <a:pt x="955711" y="560312"/>
                  <a:pt x="947978" y="557061"/>
                  <a:pt x="942264" y="551347"/>
                </a:cubicBezTo>
                <a:cubicBezTo>
                  <a:pt x="928817" y="537900"/>
                  <a:pt x="917746" y="521555"/>
                  <a:pt x="901923" y="511006"/>
                </a:cubicBezTo>
                <a:cubicBezTo>
                  <a:pt x="839844" y="469619"/>
                  <a:pt x="916207" y="522433"/>
                  <a:pt x="868305" y="484112"/>
                </a:cubicBezTo>
                <a:cubicBezTo>
                  <a:pt x="861995" y="479064"/>
                  <a:pt x="854343" y="475838"/>
                  <a:pt x="848135" y="470665"/>
                </a:cubicBezTo>
                <a:cubicBezTo>
                  <a:pt x="840830" y="464578"/>
                  <a:pt x="835470" y="456332"/>
                  <a:pt x="827964" y="450494"/>
                </a:cubicBezTo>
                <a:cubicBezTo>
                  <a:pt x="815207" y="440572"/>
                  <a:pt x="801070" y="432565"/>
                  <a:pt x="787623" y="423600"/>
                </a:cubicBezTo>
                <a:lnTo>
                  <a:pt x="767453" y="410153"/>
                </a:lnTo>
                <a:cubicBezTo>
                  <a:pt x="760729" y="405671"/>
                  <a:pt x="752996" y="402420"/>
                  <a:pt x="747282" y="396706"/>
                </a:cubicBezTo>
                <a:cubicBezTo>
                  <a:pt x="688342" y="337769"/>
                  <a:pt x="763114" y="409900"/>
                  <a:pt x="706941" y="363089"/>
                </a:cubicBezTo>
                <a:cubicBezTo>
                  <a:pt x="655173" y="319948"/>
                  <a:pt x="716677" y="362857"/>
                  <a:pt x="666600" y="329471"/>
                </a:cubicBezTo>
                <a:cubicBezTo>
                  <a:pt x="662118" y="322747"/>
                  <a:pt x="658201" y="315610"/>
                  <a:pt x="653153" y="309300"/>
                </a:cubicBezTo>
                <a:cubicBezTo>
                  <a:pt x="642205" y="295616"/>
                  <a:pt x="634509" y="292389"/>
                  <a:pt x="619535" y="282406"/>
                </a:cubicBezTo>
                <a:cubicBezTo>
                  <a:pt x="615053" y="275683"/>
                  <a:pt x="611261" y="268444"/>
                  <a:pt x="606088" y="262236"/>
                </a:cubicBezTo>
                <a:cubicBezTo>
                  <a:pt x="589910" y="242822"/>
                  <a:pt x="585580" y="241840"/>
                  <a:pt x="565747" y="228618"/>
                </a:cubicBezTo>
                <a:cubicBezTo>
                  <a:pt x="529891" y="174833"/>
                  <a:pt x="576950" y="239820"/>
                  <a:pt x="532129" y="195000"/>
                </a:cubicBezTo>
                <a:cubicBezTo>
                  <a:pt x="526415" y="189286"/>
                  <a:pt x="524763" y="180151"/>
                  <a:pt x="518682" y="174830"/>
                </a:cubicBezTo>
                <a:cubicBezTo>
                  <a:pt x="462150" y="125365"/>
                  <a:pt x="498187" y="161221"/>
                  <a:pt x="458170" y="141212"/>
                </a:cubicBezTo>
                <a:cubicBezTo>
                  <a:pt x="450943" y="137598"/>
                  <a:pt x="445227" y="131379"/>
                  <a:pt x="438000" y="127765"/>
                </a:cubicBezTo>
                <a:cubicBezTo>
                  <a:pt x="428359" y="122945"/>
                  <a:pt x="399545" y="116471"/>
                  <a:pt x="390935" y="114318"/>
                </a:cubicBezTo>
                <a:cubicBezTo>
                  <a:pt x="333127" y="75780"/>
                  <a:pt x="406267" y="121984"/>
                  <a:pt x="350594" y="94147"/>
                </a:cubicBezTo>
                <a:cubicBezTo>
                  <a:pt x="343366" y="90533"/>
                  <a:pt x="337807" y="83982"/>
                  <a:pt x="330423" y="80700"/>
                </a:cubicBezTo>
                <a:cubicBezTo>
                  <a:pt x="317470" y="74943"/>
                  <a:pt x="303529" y="71735"/>
                  <a:pt x="290082" y="67253"/>
                </a:cubicBezTo>
                <a:lnTo>
                  <a:pt x="269911" y="60530"/>
                </a:lnTo>
                <a:cubicBezTo>
                  <a:pt x="263188" y="58289"/>
                  <a:pt x="256617" y="55525"/>
                  <a:pt x="249741" y="53806"/>
                </a:cubicBezTo>
                <a:cubicBezTo>
                  <a:pt x="240776" y="51565"/>
                  <a:pt x="231867" y="49088"/>
                  <a:pt x="222847" y="47083"/>
                </a:cubicBezTo>
                <a:cubicBezTo>
                  <a:pt x="205132" y="43146"/>
                  <a:pt x="165584" y="35723"/>
                  <a:pt x="148888" y="33636"/>
                </a:cubicBezTo>
                <a:cubicBezTo>
                  <a:pt x="126538" y="30842"/>
                  <a:pt x="104065" y="29153"/>
                  <a:pt x="81653" y="26912"/>
                </a:cubicBezTo>
                <a:lnTo>
                  <a:pt x="21141" y="6742"/>
                </a:lnTo>
                <a:cubicBezTo>
                  <a:pt x="-1157" y="-691"/>
                  <a:pt x="-6117" y="18"/>
                  <a:pt x="7694" y="18"/>
                </a:cubicBezTo>
                <a:lnTo>
                  <a:pt x="7694" y="18"/>
                </a:lnTo>
              </a:path>
            </a:pathLst>
          </a:custGeom>
          <a:noFill/>
          <a:ln w="28575">
            <a:solidFill>
              <a:srgbClr val="0050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5" name="Forme libre 334">
            <a:extLst>
              <a:ext uri="{FF2B5EF4-FFF2-40B4-BE49-F238E27FC236}">
                <a16:creationId xmlns:a16="http://schemas.microsoft.com/office/drawing/2014/main" xmlns="" id="{9019B63F-1A2C-6720-3E67-CC9388CABEBB}"/>
              </a:ext>
            </a:extLst>
          </p:cNvPr>
          <p:cNvSpPr/>
          <p:nvPr/>
        </p:nvSpPr>
        <p:spPr>
          <a:xfrm>
            <a:off x="6911788" y="1721219"/>
            <a:ext cx="4524936" cy="1815357"/>
          </a:xfrm>
          <a:custGeom>
            <a:avLst/>
            <a:gdLst>
              <a:gd name="connsiteX0" fmla="*/ 4524936 w 4524936"/>
              <a:gd name="connsiteY0" fmla="*/ 1815357 h 1815357"/>
              <a:gd name="connsiteX1" fmla="*/ 3899647 w 4524936"/>
              <a:gd name="connsiteY1" fmla="*/ 1815357 h 1815357"/>
              <a:gd name="connsiteX2" fmla="*/ 3899647 w 4524936"/>
              <a:gd name="connsiteY2" fmla="*/ 1647269 h 1815357"/>
              <a:gd name="connsiteX3" fmla="*/ 3186953 w 4524936"/>
              <a:gd name="connsiteY3" fmla="*/ 1647269 h 1815357"/>
              <a:gd name="connsiteX4" fmla="*/ 3173506 w 4524936"/>
              <a:gd name="connsiteY4" fmla="*/ 1613652 h 1815357"/>
              <a:gd name="connsiteX5" fmla="*/ 3072653 w 4524936"/>
              <a:gd name="connsiteY5" fmla="*/ 1613652 h 1815357"/>
              <a:gd name="connsiteX6" fmla="*/ 3018865 w 4524936"/>
              <a:gd name="connsiteY6" fmla="*/ 1586757 h 1815357"/>
              <a:gd name="connsiteX7" fmla="*/ 2998694 w 4524936"/>
              <a:gd name="connsiteY7" fmla="*/ 1573310 h 1815357"/>
              <a:gd name="connsiteX8" fmla="*/ 2944906 w 4524936"/>
              <a:gd name="connsiteY8" fmla="*/ 1559863 h 1815357"/>
              <a:gd name="connsiteX9" fmla="*/ 2790265 w 4524936"/>
              <a:gd name="connsiteY9" fmla="*/ 1546416 h 1815357"/>
              <a:gd name="connsiteX10" fmla="*/ 2669241 w 4524936"/>
              <a:gd name="connsiteY10" fmla="*/ 1526246 h 1815357"/>
              <a:gd name="connsiteX11" fmla="*/ 2642347 w 4524936"/>
              <a:gd name="connsiteY11" fmla="*/ 1519522 h 1815357"/>
              <a:gd name="connsiteX12" fmla="*/ 2595283 w 4524936"/>
              <a:gd name="connsiteY12" fmla="*/ 1512799 h 1815357"/>
              <a:gd name="connsiteX13" fmla="*/ 2534771 w 4524936"/>
              <a:gd name="connsiteY13" fmla="*/ 1499352 h 1815357"/>
              <a:gd name="connsiteX14" fmla="*/ 2514600 w 4524936"/>
              <a:gd name="connsiteY14" fmla="*/ 1492628 h 1815357"/>
              <a:gd name="connsiteX15" fmla="*/ 2467536 w 4524936"/>
              <a:gd name="connsiteY15" fmla="*/ 1479181 h 1815357"/>
              <a:gd name="connsiteX16" fmla="*/ 2454088 w 4524936"/>
              <a:gd name="connsiteY16" fmla="*/ 1465734 h 1815357"/>
              <a:gd name="connsiteX17" fmla="*/ 2386853 w 4524936"/>
              <a:gd name="connsiteY17" fmla="*/ 1445563 h 1815357"/>
              <a:gd name="connsiteX18" fmla="*/ 2279277 w 4524936"/>
              <a:gd name="connsiteY18" fmla="*/ 1418669 h 1815357"/>
              <a:gd name="connsiteX19" fmla="*/ 2245659 w 4524936"/>
              <a:gd name="connsiteY19" fmla="*/ 1411946 h 1815357"/>
              <a:gd name="connsiteX20" fmla="*/ 2198594 w 4524936"/>
              <a:gd name="connsiteY20" fmla="*/ 1398499 h 1815357"/>
              <a:gd name="connsiteX21" fmla="*/ 2138083 w 4524936"/>
              <a:gd name="connsiteY21" fmla="*/ 1385052 h 1815357"/>
              <a:gd name="connsiteX22" fmla="*/ 2117912 w 4524936"/>
              <a:gd name="connsiteY22" fmla="*/ 1378328 h 1815357"/>
              <a:gd name="connsiteX23" fmla="*/ 2091018 w 4524936"/>
              <a:gd name="connsiteY23" fmla="*/ 1371605 h 1815357"/>
              <a:gd name="connsiteX24" fmla="*/ 2030506 w 4524936"/>
              <a:gd name="connsiteY24" fmla="*/ 1351434 h 1815357"/>
              <a:gd name="connsiteX25" fmla="*/ 2010336 w 4524936"/>
              <a:gd name="connsiteY25" fmla="*/ 1344710 h 1815357"/>
              <a:gd name="connsiteX26" fmla="*/ 1983441 w 4524936"/>
              <a:gd name="connsiteY26" fmla="*/ 1337987 h 1815357"/>
              <a:gd name="connsiteX27" fmla="*/ 1943100 w 4524936"/>
              <a:gd name="connsiteY27" fmla="*/ 1304369 h 1815357"/>
              <a:gd name="connsiteX28" fmla="*/ 1902759 w 4524936"/>
              <a:gd name="connsiteY28" fmla="*/ 1277475 h 1815357"/>
              <a:gd name="connsiteX29" fmla="*/ 1801906 w 4524936"/>
              <a:gd name="connsiteY29" fmla="*/ 1210240 h 1815357"/>
              <a:gd name="connsiteX30" fmla="*/ 1761565 w 4524936"/>
              <a:gd name="connsiteY30" fmla="*/ 1183346 h 1815357"/>
              <a:gd name="connsiteX31" fmla="*/ 1741394 w 4524936"/>
              <a:gd name="connsiteY31" fmla="*/ 1169899 h 1815357"/>
              <a:gd name="connsiteX32" fmla="*/ 1721224 w 4524936"/>
              <a:gd name="connsiteY32" fmla="*/ 1163175 h 1815357"/>
              <a:gd name="connsiteX33" fmla="*/ 1680883 w 4524936"/>
              <a:gd name="connsiteY33" fmla="*/ 1136281 h 1815357"/>
              <a:gd name="connsiteX34" fmla="*/ 1653988 w 4524936"/>
              <a:gd name="connsiteY34" fmla="*/ 1122834 h 1815357"/>
              <a:gd name="connsiteX35" fmla="*/ 1593477 w 4524936"/>
              <a:gd name="connsiteY35" fmla="*/ 1075769 h 1815357"/>
              <a:gd name="connsiteX36" fmla="*/ 1532965 w 4524936"/>
              <a:gd name="connsiteY36" fmla="*/ 1055599 h 1815357"/>
              <a:gd name="connsiteX37" fmla="*/ 1512794 w 4524936"/>
              <a:gd name="connsiteY37" fmla="*/ 1048875 h 1815357"/>
              <a:gd name="connsiteX38" fmla="*/ 1472453 w 4524936"/>
              <a:gd name="connsiteY38" fmla="*/ 1028705 h 1815357"/>
              <a:gd name="connsiteX39" fmla="*/ 1432112 w 4524936"/>
              <a:gd name="connsiteY39" fmla="*/ 995087 h 1815357"/>
              <a:gd name="connsiteX40" fmla="*/ 1411941 w 4524936"/>
              <a:gd name="connsiteY40" fmla="*/ 974916 h 1815357"/>
              <a:gd name="connsiteX41" fmla="*/ 1371600 w 4524936"/>
              <a:gd name="connsiteY41" fmla="*/ 948022 h 1815357"/>
              <a:gd name="connsiteX42" fmla="*/ 1351430 w 4524936"/>
              <a:gd name="connsiteY42" fmla="*/ 934575 h 1815357"/>
              <a:gd name="connsiteX43" fmla="*/ 1331259 w 4524936"/>
              <a:gd name="connsiteY43" fmla="*/ 921128 h 1815357"/>
              <a:gd name="connsiteX44" fmla="*/ 1311088 w 4524936"/>
              <a:gd name="connsiteY44" fmla="*/ 907681 h 1815357"/>
              <a:gd name="connsiteX45" fmla="*/ 1250577 w 4524936"/>
              <a:gd name="connsiteY45" fmla="*/ 874063 h 1815357"/>
              <a:gd name="connsiteX46" fmla="*/ 1230406 w 4524936"/>
              <a:gd name="connsiteY46" fmla="*/ 860616 h 1815357"/>
              <a:gd name="connsiteX47" fmla="*/ 1176618 w 4524936"/>
              <a:gd name="connsiteY47" fmla="*/ 813552 h 1815357"/>
              <a:gd name="connsiteX48" fmla="*/ 1116106 w 4524936"/>
              <a:gd name="connsiteY48" fmla="*/ 766487 h 1815357"/>
              <a:gd name="connsiteX49" fmla="*/ 1095936 w 4524936"/>
              <a:gd name="connsiteY49" fmla="*/ 759763 h 1815357"/>
              <a:gd name="connsiteX50" fmla="*/ 1055594 w 4524936"/>
              <a:gd name="connsiteY50" fmla="*/ 739593 h 1815357"/>
              <a:gd name="connsiteX51" fmla="*/ 1035424 w 4524936"/>
              <a:gd name="connsiteY51" fmla="*/ 726146 h 1815357"/>
              <a:gd name="connsiteX52" fmla="*/ 1015253 w 4524936"/>
              <a:gd name="connsiteY52" fmla="*/ 719422 h 1815357"/>
              <a:gd name="connsiteX53" fmla="*/ 974912 w 4524936"/>
              <a:gd name="connsiteY53" fmla="*/ 692528 h 1815357"/>
              <a:gd name="connsiteX54" fmla="*/ 948018 w 4524936"/>
              <a:gd name="connsiteY54" fmla="*/ 679081 h 1815357"/>
              <a:gd name="connsiteX55" fmla="*/ 907677 w 4524936"/>
              <a:gd name="connsiteY55" fmla="*/ 652187 h 1815357"/>
              <a:gd name="connsiteX56" fmla="*/ 847165 w 4524936"/>
              <a:gd name="connsiteY56" fmla="*/ 611846 h 1815357"/>
              <a:gd name="connsiteX57" fmla="*/ 826994 w 4524936"/>
              <a:gd name="connsiteY57" fmla="*/ 598399 h 1815357"/>
              <a:gd name="connsiteX58" fmla="*/ 806824 w 4524936"/>
              <a:gd name="connsiteY58" fmla="*/ 584952 h 1815357"/>
              <a:gd name="connsiteX59" fmla="*/ 786653 w 4524936"/>
              <a:gd name="connsiteY59" fmla="*/ 578228 h 1815357"/>
              <a:gd name="connsiteX60" fmla="*/ 746312 w 4524936"/>
              <a:gd name="connsiteY60" fmla="*/ 551334 h 1815357"/>
              <a:gd name="connsiteX61" fmla="*/ 726141 w 4524936"/>
              <a:gd name="connsiteY61" fmla="*/ 544610 h 1815357"/>
              <a:gd name="connsiteX62" fmla="*/ 665630 w 4524936"/>
              <a:gd name="connsiteY62" fmla="*/ 497546 h 1815357"/>
              <a:gd name="connsiteX63" fmla="*/ 645459 w 4524936"/>
              <a:gd name="connsiteY63" fmla="*/ 484099 h 1815357"/>
              <a:gd name="connsiteX64" fmla="*/ 605118 w 4524936"/>
              <a:gd name="connsiteY64" fmla="*/ 443757 h 1815357"/>
              <a:gd name="connsiteX65" fmla="*/ 564777 w 4524936"/>
              <a:gd name="connsiteY65" fmla="*/ 416863 h 1815357"/>
              <a:gd name="connsiteX66" fmla="*/ 551330 w 4524936"/>
              <a:gd name="connsiteY66" fmla="*/ 396693 h 1815357"/>
              <a:gd name="connsiteX67" fmla="*/ 510988 w 4524936"/>
              <a:gd name="connsiteY67" fmla="*/ 356352 h 1815357"/>
              <a:gd name="connsiteX68" fmla="*/ 477371 w 4524936"/>
              <a:gd name="connsiteY68" fmla="*/ 316010 h 1815357"/>
              <a:gd name="connsiteX69" fmla="*/ 463924 w 4524936"/>
              <a:gd name="connsiteY69" fmla="*/ 295840 h 1815357"/>
              <a:gd name="connsiteX70" fmla="*/ 423583 w 4524936"/>
              <a:gd name="connsiteY70" fmla="*/ 262222 h 1815357"/>
              <a:gd name="connsiteX71" fmla="*/ 410136 w 4524936"/>
              <a:gd name="connsiteY71" fmla="*/ 242052 h 1815357"/>
              <a:gd name="connsiteX72" fmla="*/ 396688 w 4524936"/>
              <a:gd name="connsiteY72" fmla="*/ 228605 h 1815357"/>
              <a:gd name="connsiteX73" fmla="*/ 369794 w 4524936"/>
              <a:gd name="connsiteY73" fmla="*/ 188263 h 1815357"/>
              <a:gd name="connsiteX74" fmla="*/ 349624 w 4524936"/>
              <a:gd name="connsiteY74" fmla="*/ 168093 h 1815357"/>
              <a:gd name="connsiteX75" fmla="*/ 336177 w 4524936"/>
              <a:gd name="connsiteY75" fmla="*/ 147922 h 1815357"/>
              <a:gd name="connsiteX76" fmla="*/ 316006 w 4524936"/>
              <a:gd name="connsiteY76" fmla="*/ 134475 h 1815357"/>
              <a:gd name="connsiteX77" fmla="*/ 255494 w 4524936"/>
              <a:gd name="connsiteY77" fmla="*/ 87410 h 1815357"/>
              <a:gd name="connsiteX78" fmla="*/ 215153 w 4524936"/>
              <a:gd name="connsiteY78" fmla="*/ 60516 h 1815357"/>
              <a:gd name="connsiteX79" fmla="*/ 188259 w 4524936"/>
              <a:gd name="connsiteY79" fmla="*/ 53793 h 1815357"/>
              <a:gd name="connsiteX80" fmla="*/ 147918 w 4524936"/>
              <a:gd name="connsiteY80" fmla="*/ 47069 h 1815357"/>
              <a:gd name="connsiteX81" fmla="*/ 107577 w 4524936"/>
              <a:gd name="connsiteY81" fmla="*/ 33622 h 1815357"/>
              <a:gd name="connsiteX82" fmla="*/ 87406 w 4524936"/>
              <a:gd name="connsiteY82" fmla="*/ 26899 h 1815357"/>
              <a:gd name="connsiteX83" fmla="*/ 67236 w 4524936"/>
              <a:gd name="connsiteY83" fmla="*/ 13452 h 1815357"/>
              <a:gd name="connsiteX84" fmla="*/ 40341 w 4524936"/>
              <a:gd name="connsiteY84" fmla="*/ 6728 h 1815357"/>
              <a:gd name="connsiteX85" fmla="*/ 0 w 4524936"/>
              <a:gd name="connsiteY85" fmla="*/ 5 h 1815357"/>
              <a:gd name="connsiteX86" fmla="*/ 0 w 4524936"/>
              <a:gd name="connsiteY86" fmla="*/ 5 h 1815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524936" h="1815357">
                <a:moveTo>
                  <a:pt x="4524936" y="1815357"/>
                </a:moveTo>
                <a:lnTo>
                  <a:pt x="3899647" y="1815357"/>
                </a:lnTo>
                <a:lnTo>
                  <a:pt x="3899647" y="1647269"/>
                </a:lnTo>
                <a:lnTo>
                  <a:pt x="3186953" y="1647269"/>
                </a:lnTo>
                <a:lnTo>
                  <a:pt x="3173506" y="1613652"/>
                </a:lnTo>
                <a:lnTo>
                  <a:pt x="3072653" y="1613652"/>
                </a:lnTo>
                <a:cubicBezTo>
                  <a:pt x="3054724" y="1604687"/>
                  <a:pt x="3036463" y="1596356"/>
                  <a:pt x="3018865" y="1586757"/>
                </a:cubicBezTo>
                <a:cubicBezTo>
                  <a:pt x="3011771" y="1582887"/>
                  <a:pt x="3006288" y="1576072"/>
                  <a:pt x="2998694" y="1573310"/>
                </a:cubicBezTo>
                <a:cubicBezTo>
                  <a:pt x="2981326" y="1566994"/>
                  <a:pt x="2963244" y="1562155"/>
                  <a:pt x="2944906" y="1559863"/>
                </a:cubicBezTo>
                <a:cubicBezTo>
                  <a:pt x="2823683" y="1544711"/>
                  <a:pt x="2972550" y="1562267"/>
                  <a:pt x="2790265" y="1546416"/>
                </a:cubicBezTo>
                <a:cubicBezTo>
                  <a:pt x="2752236" y="1543109"/>
                  <a:pt x="2705573" y="1535330"/>
                  <a:pt x="2669241" y="1526246"/>
                </a:cubicBezTo>
                <a:cubicBezTo>
                  <a:pt x="2660276" y="1524005"/>
                  <a:pt x="2651439" y="1521175"/>
                  <a:pt x="2642347" y="1519522"/>
                </a:cubicBezTo>
                <a:cubicBezTo>
                  <a:pt x="2626755" y="1516687"/>
                  <a:pt x="2610915" y="1515404"/>
                  <a:pt x="2595283" y="1512799"/>
                </a:cubicBezTo>
                <a:cubicBezTo>
                  <a:pt x="2578657" y="1510028"/>
                  <a:pt x="2551686" y="1504185"/>
                  <a:pt x="2534771" y="1499352"/>
                </a:cubicBezTo>
                <a:cubicBezTo>
                  <a:pt x="2527956" y="1497405"/>
                  <a:pt x="2521415" y="1494575"/>
                  <a:pt x="2514600" y="1492628"/>
                </a:cubicBezTo>
                <a:cubicBezTo>
                  <a:pt x="2455512" y="1475746"/>
                  <a:pt x="2515891" y="1495301"/>
                  <a:pt x="2467536" y="1479181"/>
                </a:cubicBezTo>
                <a:cubicBezTo>
                  <a:pt x="2463053" y="1474699"/>
                  <a:pt x="2459758" y="1468569"/>
                  <a:pt x="2454088" y="1465734"/>
                </a:cubicBezTo>
                <a:cubicBezTo>
                  <a:pt x="2430320" y="1453850"/>
                  <a:pt x="2410979" y="1452801"/>
                  <a:pt x="2386853" y="1445563"/>
                </a:cubicBezTo>
                <a:cubicBezTo>
                  <a:pt x="2304165" y="1420756"/>
                  <a:pt x="2393731" y="1441559"/>
                  <a:pt x="2279277" y="1418669"/>
                </a:cubicBezTo>
                <a:cubicBezTo>
                  <a:pt x="2268071" y="1416428"/>
                  <a:pt x="2256500" y="1415560"/>
                  <a:pt x="2245659" y="1411946"/>
                </a:cubicBezTo>
                <a:cubicBezTo>
                  <a:pt x="2223191" y="1404456"/>
                  <a:pt x="2223929" y="1404129"/>
                  <a:pt x="2198594" y="1398499"/>
                </a:cubicBezTo>
                <a:cubicBezTo>
                  <a:pt x="2167422" y="1391572"/>
                  <a:pt x="2166759" y="1393245"/>
                  <a:pt x="2138083" y="1385052"/>
                </a:cubicBezTo>
                <a:cubicBezTo>
                  <a:pt x="2131268" y="1383105"/>
                  <a:pt x="2124727" y="1380275"/>
                  <a:pt x="2117912" y="1378328"/>
                </a:cubicBezTo>
                <a:cubicBezTo>
                  <a:pt x="2109027" y="1375789"/>
                  <a:pt x="2099869" y="1374260"/>
                  <a:pt x="2091018" y="1371605"/>
                </a:cubicBezTo>
                <a:cubicBezTo>
                  <a:pt x="2070653" y="1365495"/>
                  <a:pt x="2050677" y="1358158"/>
                  <a:pt x="2030506" y="1351434"/>
                </a:cubicBezTo>
                <a:cubicBezTo>
                  <a:pt x="2023783" y="1349193"/>
                  <a:pt x="2017212" y="1346429"/>
                  <a:pt x="2010336" y="1344710"/>
                </a:cubicBezTo>
                <a:lnTo>
                  <a:pt x="1983441" y="1337987"/>
                </a:lnTo>
                <a:cubicBezTo>
                  <a:pt x="1911360" y="1289932"/>
                  <a:pt x="2020761" y="1364772"/>
                  <a:pt x="1943100" y="1304369"/>
                </a:cubicBezTo>
                <a:cubicBezTo>
                  <a:pt x="1930343" y="1294447"/>
                  <a:pt x="1916206" y="1286440"/>
                  <a:pt x="1902759" y="1277475"/>
                </a:cubicBezTo>
                <a:lnTo>
                  <a:pt x="1801906" y="1210240"/>
                </a:lnTo>
                <a:lnTo>
                  <a:pt x="1761565" y="1183346"/>
                </a:lnTo>
                <a:cubicBezTo>
                  <a:pt x="1754841" y="1178864"/>
                  <a:pt x="1749060" y="1172455"/>
                  <a:pt x="1741394" y="1169899"/>
                </a:cubicBezTo>
                <a:cubicBezTo>
                  <a:pt x="1734671" y="1167658"/>
                  <a:pt x="1727419" y="1166617"/>
                  <a:pt x="1721224" y="1163175"/>
                </a:cubicBezTo>
                <a:cubicBezTo>
                  <a:pt x="1707097" y="1155326"/>
                  <a:pt x="1695338" y="1143508"/>
                  <a:pt x="1680883" y="1136281"/>
                </a:cubicBezTo>
                <a:lnTo>
                  <a:pt x="1653988" y="1122834"/>
                </a:lnTo>
                <a:cubicBezTo>
                  <a:pt x="1636584" y="1105429"/>
                  <a:pt x="1617605" y="1083812"/>
                  <a:pt x="1593477" y="1075769"/>
                </a:cubicBezTo>
                <a:lnTo>
                  <a:pt x="1532965" y="1055599"/>
                </a:lnTo>
                <a:cubicBezTo>
                  <a:pt x="1526241" y="1053358"/>
                  <a:pt x="1518691" y="1052806"/>
                  <a:pt x="1512794" y="1048875"/>
                </a:cubicBezTo>
                <a:cubicBezTo>
                  <a:pt x="1486727" y="1031497"/>
                  <a:pt x="1500290" y="1037983"/>
                  <a:pt x="1472453" y="1028705"/>
                </a:cubicBezTo>
                <a:cubicBezTo>
                  <a:pt x="1437527" y="993776"/>
                  <a:pt x="1488040" y="1043024"/>
                  <a:pt x="1432112" y="995087"/>
                </a:cubicBezTo>
                <a:cubicBezTo>
                  <a:pt x="1424892" y="988899"/>
                  <a:pt x="1419447" y="980754"/>
                  <a:pt x="1411941" y="974916"/>
                </a:cubicBezTo>
                <a:cubicBezTo>
                  <a:pt x="1399184" y="964994"/>
                  <a:pt x="1385047" y="956987"/>
                  <a:pt x="1371600" y="948022"/>
                </a:cubicBezTo>
                <a:lnTo>
                  <a:pt x="1351430" y="934575"/>
                </a:lnTo>
                <a:lnTo>
                  <a:pt x="1331259" y="921128"/>
                </a:lnTo>
                <a:cubicBezTo>
                  <a:pt x="1324535" y="916646"/>
                  <a:pt x="1318754" y="910237"/>
                  <a:pt x="1311088" y="907681"/>
                </a:cubicBezTo>
                <a:cubicBezTo>
                  <a:pt x="1275586" y="895846"/>
                  <a:pt x="1296816" y="904888"/>
                  <a:pt x="1250577" y="874063"/>
                </a:cubicBezTo>
                <a:lnTo>
                  <a:pt x="1230406" y="860616"/>
                </a:lnTo>
                <a:cubicBezTo>
                  <a:pt x="1192305" y="803466"/>
                  <a:pt x="1255061" y="891995"/>
                  <a:pt x="1176618" y="813552"/>
                </a:cubicBezTo>
                <a:cubicBezTo>
                  <a:pt x="1159214" y="796148"/>
                  <a:pt x="1140234" y="774530"/>
                  <a:pt x="1116106" y="766487"/>
                </a:cubicBezTo>
                <a:cubicBezTo>
                  <a:pt x="1109383" y="764246"/>
                  <a:pt x="1102275" y="762933"/>
                  <a:pt x="1095936" y="759763"/>
                </a:cubicBezTo>
                <a:cubicBezTo>
                  <a:pt x="1043812" y="733700"/>
                  <a:pt x="1106284" y="756488"/>
                  <a:pt x="1055594" y="739593"/>
                </a:cubicBezTo>
                <a:cubicBezTo>
                  <a:pt x="1048871" y="735111"/>
                  <a:pt x="1042651" y="729760"/>
                  <a:pt x="1035424" y="726146"/>
                </a:cubicBezTo>
                <a:cubicBezTo>
                  <a:pt x="1029085" y="722976"/>
                  <a:pt x="1021448" y="722864"/>
                  <a:pt x="1015253" y="719422"/>
                </a:cubicBezTo>
                <a:cubicBezTo>
                  <a:pt x="1001126" y="711573"/>
                  <a:pt x="989367" y="699756"/>
                  <a:pt x="974912" y="692528"/>
                </a:cubicBezTo>
                <a:cubicBezTo>
                  <a:pt x="965947" y="688046"/>
                  <a:pt x="956612" y="684238"/>
                  <a:pt x="948018" y="679081"/>
                </a:cubicBezTo>
                <a:cubicBezTo>
                  <a:pt x="934160" y="670766"/>
                  <a:pt x="921124" y="661152"/>
                  <a:pt x="907677" y="652187"/>
                </a:cubicBezTo>
                <a:lnTo>
                  <a:pt x="847165" y="611846"/>
                </a:lnTo>
                <a:lnTo>
                  <a:pt x="826994" y="598399"/>
                </a:lnTo>
                <a:cubicBezTo>
                  <a:pt x="820271" y="593917"/>
                  <a:pt x="814490" y="587507"/>
                  <a:pt x="806824" y="584952"/>
                </a:cubicBezTo>
                <a:cubicBezTo>
                  <a:pt x="800100" y="582711"/>
                  <a:pt x="792848" y="581670"/>
                  <a:pt x="786653" y="578228"/>
                </a:cubicBezTo>
                <a:cubicBezTo>
                  <a:pt x="772526" y="570379"/>
                  <a:pt x="761644" y="556445"/>
                  <a:pt x="746312" y="551334"/>
                </a:cubicBezTo>
                <a:cubicBezTo>
                  <a:pt x="739588" y="549093"/>
                  <a:pt x="732336" y="548052"/>
                  <a:pt x="726141" y="544610"/>
                </a:cubicBezTo>
                <a:cubicBezTo>
                  <a:pt x="664962" y="510621"/>
                  <a:pt x="704833" y="530215"/>
                  <a:pt x="665630" y="497546"/>
                </a:cubicBezTo>
                <a:cubicBezTo>
                  <a:pt x="659422" y="492373"/>
                  <a:pt x="651499" y="489468"/>
                  <a:pt x="645459" y="484099"/>
                </a:cubicBezTo>
                <a:cubicBezTo>
                  <a:pt x="631245" y="471465"/>
                  <a:pt x="620941" y="454306"/>
                  <a:pt x="605118" y="443757"/>
                </a:cubicBezTo>
                <a:lnTo>
                  <a:pt x="564777" y="416863"/>
                </a:lnTo>
                <a:cubicBezTo>
                  <a:pt x="560295" y="410140"/>
                  <a:pt x="556698" y="402732"/>
                  <a:pt x="551330" y="396693"/>
                </a:cubicBezTo>
                <a:cubicBezTo>
                  <a:pt x="538695" y="382480"/>
                  <a:pt x="521537" y="372175"/>
                  <a:pt x="510988" y="356352"/>
                </a:cubicBezTo>
                <a:cubicBezTo>
                  <a:pt x="477605" y="306276"/>
                  <a:pt x="520507" y="367774"/>
                  <a:pt x="477371" y="316010"/>
                </a:cubicBezTo>
                <a:cubicBezTo>
                  <a:pt x="472198" y="309802"/>
                  <a:pt x="469097" y="302048"/>
                  <a:pt x="463924" y="295840"/>
                </a:cubicBezTo>
                <a:cubicBezTo>
                  <a:pt x="447746" y="276426"/>
                  <a:pt x="443416" y="275444"/>
                  <a:pt x="423583" y="262222"/>
                </a:cubicBezTo>
                <a:cubicBezTo>
                  <a:pt x="419101" y="255499"/>
                  <a:pt x="415184" y="248362"/>
                  <a:pt x="410136" y="242052"/>
                </a:cubicBezTo>
                <a:cubicBezTo>
                  <a:pt x="406176" y="237102"/>
                  <a:pt x="400492" y="233676"/>
                  <a:pt x="396688" y="228605"/>
                </a:cubicBezTo>
                <a:cubicBezTo>
                  <a:pt x="386991" y="215676"/>
                  <a:pt x="381222" y="199691"/>
                  <a:pt x="369794" y="188263"/>
                </a:cubicBezTo>
                <a:cubicBezTo>
                  <a:pt x="363071" y="181540"/>
                  <a:pt x="355711" y="175397"/>
                  <a:pt x="349624" y="168093"/>
                </a:cubicBezTo>
                <a:cubicBezTo>
                  <a:pt x="344451" y="161885"/>
                  <a:pt x="341891" y="153636"/>
                  <a:pt x="336177" y="147922"/>
                </a:cubicBezTo>
                <a:cubicBezTo>
                  <a:pt x="330463" y="142208"/>
                  <a:pt x="322214" y="139648"/>
                  <a:pt x="316006" y="134475"/>
                </a:cubicBezTo>
                <a:cubicBezTo>
                  <a:pt x="252803" y="81806"/>
                  <a:pt x="357469" y="155394"/>
                  <a:pt x="255494" y="87410"/>
                </a:cubicBezTo>
                <a:cubicBezTo>
                  <a:pt x="255492" y="87409"/>
                  <a:pt x="215155" y="60517"/>
                  <a:pt x="215153" y="60516"/>
                </a:cubicBezTo>
                <a:cubicBezTo>
                  <a:pt x="206188" y="58275"/>
                  <a:pt x="197320" y="55605"/>
                  <a:pt x="188259" y="53793"/>
                </a:cubicBezTo>
                <a:cubicBezTo>
                  <a:pt x="174891" y="51119"/>
                  <a:pt x="161143" y="50375"/>
                  <a:pt x="147918" y="47069"/>
                </a:cubicBezTo>
                <a:cubicBezTo>
                  <a:pt x="134167" y="43631"/>
                  <a:pt x="121024" y="38104"/>
                  <a:pt x="107577" y="33622"/>
                </a:cubicBezTo>
                <a:lnTo>
                  <a:pt x="87406" y="26899"/>
                </a:lnTo>
                <a:cubicBezTo>
                  <a:pt x="80683" y="22417"/>
                  <a:pt x="74663" y="16635"/>
                  <a:pt x="67236" y="13452"/>
                </a:cubicBezTo>
                <a:cubicBezTo>
                  <a:pt x="58742" y="9812"/>
                  <a:pt x="49362" y="8733"/>
                  <a:pt x="40341" y="6728"/>
                </a:cubicBezTo>
                <a:cubicBezTo>
                  <a:pt x="8109" y="-435"/>
                  <a:pt x="17449" y="5"/>
                  <a:pt x="0" y="5"/>
                </a:cubicBezTo>
                <a:lnTo>
                  <a:pt x="0" y="5"/>
                </a:lnTo>
              </a:path>
            </a:pathLst>
          </a:custGeom>
          <a:noFill/>
          <a:ln w="28575">
            <a:solidFill>
              <a:srgbClr val="FF7F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6" name="Espace réservé du texte 21">
            <a:extLst>
              <a:ext uri="{FF2B5EF4-FFF2-40B4-BE49-F238E27FC236}">
                <a16:creationId xmlns:a16="http://schemas.microsoft.com/office/drawing/2014/main" xmlns="" id="{1D7125B1-5B5B-B9C6-6DDD-63E06A5B61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3078" y="6556537"/>
            <a:ext cx="1411407" cy="24288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1050" b="1" i="0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 lvl="0"/>
            <a:r>
              <a:rPr lang="fr-FR" dirty="0" smtClean="0"/>
              <a:t>Février 2024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965859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dfJ1zK7AP0Lq3f7lOVxQ"/>
</p:tagLst>
</file>

<file path=ppt/theme/theme1.xml><?xml version="1.0" encoding="utf-8"?>
<a:theme xmlns:a="http://schemas.openxmlformats.org/drawingml/2006/main" name="SEIN">
  <a:themeElements>
    <a:clrScheme name="Personnalisé 6">
      <a:dk1>
        <a:srgbClr val="002D4C"/>
      </a:dk1>
      <a:lt1>
        <a:srgbClr val="FFFFFF"/>
      </a:lt1>
      <a:dk2>
        <a:srgbClr val="383638"/>
      </a:dk2>
      <a:lt2>
        <a:srgbClr val="FE7E4B"/>
      </a:lt2>
      <a:accent1>
        <a:srgbClr val="005086"/>
      </a:accent1>
      <a:accent2>
        <a:srgbClr val="002D4C"/>
      </a:accent2>
      <a:accent3>
        <a:srgbClr val="002B4B"/>
      </a:accent3>
      <a:accent4>
        <a:srgbClr val="521800"/>
      </a:accent4>
      <a:accent5>
        <a:srgbClr val="646168"/>
      </a:accent5>
      <a:accent6>
        <a:srgbClr val="565357"/>
      </a:accent6>
      <a:hlink>
        <a:srgbClr val="002C4C"/>
      </a:hlink>
      <a:folHlink>
        <a:srgbClr val="002C4C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IG">
  <a:themeElements>
    <a:clrScheme name="Personnalisé 13">
      <a:dk1>
        <a:sysClr val="windowText" lastClr="000000"/>
      </a:dk1>
      <a:lt1>
        <a:sysClr val="window" lastClr="FFFFFF"/>
      </a:lt1>
      <a:dk2>
        <a:srgbClr val="3B3838"/>
      </a:dk2>
      <a:lt2>
        <a:srgbClr val="FF7F4D"/>
      </a:lt2>
      <a:accent1>
        <a:srgbClr val="C95E34"/>
      </a:accent1>
      <a:accent2>
        <a:srgbClr val="002D4C"/>
      </a:accent2>
      <a:accent3>
        <a:srgbClr val="005086"/>
      </a:accent3>
      <a:accent4>
        <a:srgbClr val="33CCCC"/>
      </a:accent4>
      <a:accent5>
        <a:srgbClr val="358B5E"/>
      </a:accent5>
      <a:accent6>
        <a:srgbClr val="B25452"/>
      </a:accent6>
      <a:hlink>
        <a:srgbClr val="FF9900"/>
      </a:hlink>
      <a:folHlink>
        <a:srgbClr val="7962A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DIG">
  <a:themeElements>
    <a:clrScheme name="Personnalisé 13">
      <a:dk1>
        <a:sysClr val="windowText" lastClr="000000"/>
      </a:dk1>
      <a:lt1>
        <a:sysClr val="window" lastClr="FFFFFF"/>
      </a:lt1>
      <a:dk2>
        <a:srgbClr val="3B3838"/>
      </a:dk2>
      <a:lt2>
        <a:srgbClr val="FF7F4D"/>
      </a:lt2>
      <a:accent1>
        <a:srgbClr val="C95E34"/>
      </a:accent1>
      <a:accent2>
        <a:srgbClr val="002D4C"/>
      </a:accent2>
      <a:accent3>
        <a:srgbClr val="005086"/>
      </a:accent3>
      <a:accent4>
        <a:srgbClr val="33CCCC"/>
      </a:accent4>
      <a:accent5>
        <a:srgbClr val="358B5E"/>
      </a:accent5>
      <a:accent6>
        <a:srgbClr val="B25452"/>
      </a:accent6>
      <a:hlink>
        <a:srgbClr val="FF9900"/>
      </a:hlink>
      <a:folHlink>
        <a:srgbClr val="7962A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DIGESTIF">
    <a:dk1>
      <a:srgbClr val="000000"/>
    </a:dk1>
    <a:lt1>
      <a:srgbClr val="FFFFFF"/>
    </a:lt1>
    <a:dk2>
      <a:srgbClr val="44546A"/>
    </a:dk2>
    <a:lt2>
      <a:srgbClr val="E7E6E6"/>
    </a:lt2>
    <a:accent1>
      <a:srgbClr val="B15303"/>
    </a:accent1>
    <a:accent2>
      <a:srgbClr val="D16922"/>
    </a:accent2>
    <a:accent3>
      <a:srgbClr val="A5A5A5"/>
    </a:accent3>
    <a:accent4>
      <a:srgbClr val="D4743C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3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4.xml><?xml version="1.0" encoding="utf-8"?>
<a:themeOverride xmlns:a="http://schemas.openxmlformats.org/drawingml/2006/main">
  <a:clrScheme name="2018 CCO LIVE">
    <a:dk1>
      <a:srgbClr val="455560"/>
    </a:dk1>
    <a:lt1>
      <a:srgbClr val="FFFFFF"/>
    </a:lt1>
    <a:dk2>
      <a:srgbClr val="000000"/>
    </a:dk2>
    <a:lt2>
      <a:srgbClr val="CDCDCF"/>
    </a:lt2>
    <a:accent1>
      <a:srgbClr val="015873"/>
    </a:accent1>
    <a:accent2>
      <a:srgbClr val="4DA1BB"/>
    </a:accent2>
    <a:accent3>
      <a:srgbClr val="E1471D"/>
    </a:accent3>
    <a:accent4>
      <a:srgbClr val="00823B"/>
    </a:accent4>
    <a:accent5>
      <a:srgbClr val="FDB338"/>
    </a:accent5>
    <a:accent6>
      <a:srgbClr val="682E74"/>
    </a:accent6>
    <a:hlink>
      <a:srgbClr val="E1471D"/>
    </a:hlink>
    <a:folHlink>
      <a:srgbClr val="015873"/>
    </a:folHlink>
  </a:clrScheme>
  <a:fontScheme name="Custom Design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2018 CCO LIVE">
    <a:dk1>
      <a:srgbClr val="455560"/>
    </a:dk1>
    <a:lt1>
      <a:srgbClr val="FFFFFF"/>
    </a:lt1>
    <a:dk2>
      <a:srgbClr val="000000"/>
    </a:dk2>
    <a:lt2>
      <a:srgbClr val="CDCDCF"/>
    </a:lt2>
    <a:accent1>
      <a:srgbClr val="015873"/>
    </a:accent1>
    <a:accent2>
      <a:srgbClr val="4DA1BB"/>
    </a:accent2>
    <a:accent3>
      <a:srgbClr val="E1471D"/>
    </a:accent3>
    <a:accent4>
      <a:srgbClr val="00823B"/>
    </a:accent4>
    <a:accent5>
      <a:srgbClr val="FDB338"/>
    </a:accent5>
    <a:accent6>
      <a:srgbClr val="682E74"/>
    </a:accent6>
    <a:hlink>
      <a:srgbClr val="E1471D"/>
    </a:hlink>
    <a:folHlink>
      <a:srgbClr val="015873"/>
    </a:folHlink>
  </a:clrScheme>
  <a:fontScheme name="Custom Design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7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DIGESTIF">
    <a:dk1>
      <a:srgbClr val="000000"/>
    </a:dk1>
    <a:lt1>
      <a:srgbClr val="FFFFFF"/>
    </a:lt1>
    <a:dk2>
      <a:srgbClr val="44546A"/>
    </a:dk2>
    <a:lt2>
      <a:srgbClr val="E7E6E6"/>
    </a:lt2>
    <a:accent1>
      <a:srgbClr val="B15303"/>
    </a:accent1>
    <a:accent2>
      <a:srgbClr val="D16922"/>
    </a:accent2>
    <a:accent3>
      <a:srgbClr val="A5A5A5"/>
    </a:accent3>
    <a:accent4>
      <a:srgbClr val="D4743C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DIGESTIF">
    <a:dk1>
      <a:srgbClr val="000000"/>
    </a:dk1>
    <a:lt1>
      <a:srgbClr val="FFFFFF"/>
    </a:lt1>
    <a:dk2>
      <a:srgbClr val="44546A"/>
    </a:dk2>
    <a:lt2>
      <a:srgbClr val="E7E6E6"/>
    </a:lt2>
    <a:accent1>
      <a:srgbClr val="B15303"/>
    </a:accent1>
    <a:accent2>
      <a:srgbClr val="D16922"/>
    </a:accent2>
    <a:accent3>
      <a:srgbClr val="A5A5A5"/>
    </a:accent3>
    <a:accent4>
      <a:srgbClr val="D4743C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Personnalisé 6">
    <a:dk1>
      <a:srgbClr val="002D4C"/>
    </a:dk1>
    <a:lt1>
      <a:srgbClr val="FFFFFF"/>
    </a:lt1>
    <a:dk2>
      <a:srgbClr val="383638"/>
    </a:dk2>
    <a:lt2>
      <a:srgbClr val="FE7E4B"/>
    </a:lt2>
    <a:accent1>
      <a:srgbClr val="005086"/>
    </a:accent1>
    <a:accent2>
      <a:srgbClr val="002D4C"/>
    </a:accent2>
    <a:accent3>
      <a:srgbClr val="002B4B"/>
    </a:accent3>
    <a:accent4>
      <a:srgbClr val="521800"/>
    </a:accent4>
    <a:accent5>
      <a:srgbClr val="646168"/>
    </a:accent5>
    <a:accent6>
      <a:srgbClr val="565357"/>
    </a:accent6>
    <a:hlink>
      <a:srgbClr val="002C4C"/>
    </a:hlink>
    <a:folHlink>
      <a:srgbClr val="002C4C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Personnalisé 13">
    <a:dk1>
      <a:sysClr val="windowText" lastClr="000000"/>
    </a:dk1>
    <a:lt1>
      <a:sysClr val="window" lastClr="FFFFFF"/>
    </a:lt1>
    <a:dk2>
      <a:srgbClr val="3B3838"/>
    </a:dk2>
    <a:lt2>
      <a:srgbClr val="FF7F4D"/>
    </a:lt2>
    <a:accent1>
      <a:srgbClr val="C95E34"/>
    </a:accent1>
    <a:accent2>
      <a:srgbClr val="002D4C"/>
    </a:accent2>
    <a:accent3>
      <a:srgbClr val="005086"/>
    </a:accent3>
    <a:accent4>
      <a:srgbClr val="33CCCC"/>
    </a:accent4>
    <a:accent5>
      <a:srgbClr val="358B5E"/>
    </a:accent5>
    <a:accent6>
      <a:srgbClr val="B25452"/>
    </a:accent6>
    <a:hlink>
      <a:srgbClr val="FF9900"/>
    </a:hlink>
    <a:folHlink>
      <a:srgbClr val="7962A2"/>
    </a:folHlink>
  </a:clrScheme>
  <a:fontScheme name="Century Gothic">
    <a:maj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entury Gothic" panose="020F0302020204030204"/>
      <a:ea typeface=""/>
      <a:cs typeface=""/>
      <a:font script="Jpan" typeface="メイリオ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10080</TotalTime>
  <Words>20633</Words>
  <Application>Microsoft Office PowerPoint</Application>
  <PresentationFormat>Grand écran</PresentationFormat>
  <Paragraphs>6528</Paragraphs>
  <Slides>159</Slides>
  <Notes>14</Notes>
  <HiddenSlides>0</HiddenSlides>
  <MMClips>0</MMClips>
  <ScaleCrop>false</ScaleCrop>
  <HeadingPairs>
    <vt:vector size="8" baseType="variant">
      <vt:variant>
        <vt:lpstr>Polices utilisées</vt:lpstr>
      </vt:variant>
      <vt:variant>
        <vt:i4>23</vt:i4>
      </vt:variant>
      <vt:variant>
        <vt:lpstr>Thème</vt:lpstr>
      </vt:variant>
      <vt:variant>
        <vt:i4>3</vt:i4>
      </vt:variant>
      <vt:variant>
        <vt:lpstr>Serveurs OLE incorporés</vt:lpstr>
      </vt:variant>
      <vt:variant>
        <vt:i4>1</vt:i4>
      </vt:variant>
      <vt:variant>
        <vt:lpstr>Titres des diapositives</vt:lpstr>
      </vt:variant>
      <vt:variant>
        <vt:i4>159</vt:i4>
      </vt:variant>
    </vt:vector>
  </HeadingPairs>
  <TitlesOfParts>
    <vt:vector size="186" baseType="lpstr">
      <vt:lpstr>ＭＳ Ｐゴシック</vt:lpstr>
      <vt:lpstr>ＭＳ Ｐゴシック</vt:lpstr>
      <vt:lpstr>宋体</vt:lpstr>
      <vt:lpstr>Arial</vt:lpstr>
      <vt:lpstr>Arial Narrow</vt:lpstr>
      <vt:lpstr>Calibri</vt:lpstr>
      <vt:lpstr>Cambria</vt:lpstr>
      <vt:lpstr>Cambria Math</vt:lpstr>
      <vt:lpstr>Century Gothic</vt:lpstr>
      <vt:lpstr>geneve</vt:lpstr>
      <vt:lpstr>Gordita</vt:lpstr>
      <vt:lpstr>Gordita Light</vt:lpstr>
      <vt:lpstr>Helvetica</vt:lpstr>
      <vt:lpstr>Helvetica-Bold</vt:lpstr>
      <vt:lpstr>HelveticaSTDCond</vt:lpstr>
      <vt:lpstr>Open Sans</vt:lpstr>
      <vt:lpstr>Police système Courant</vt:lpstr>
      <vt:lpstr>system-ui</vt:lpstr>
      <vt:lpstr>Times</vt:lpstr>
      <vt:lpstr>Times New Roman</vt:lpstr>
      <vt:lpstr>Wingdings</vt:lpstr>
      <vt:lpstr>Wingdings 3</vt:lpstr>
      <vt:lpstr>ヒラギノ角ゴ Pro W3</vt:lpstr>
      <vt:lpstr>SEIN</vt:lpstr>
      <vt:lpstr>DIG</vt:lpstr>
      <vt:lpstr>1_DIG</vt:lpstr>
      <vt:lpstr>think-cell Slide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Chimiothérapie: le paradoxe triple négatif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Jean-Marc Alazard</dc:creator>
  <cp:lastModifiedBy>Nathalie PIPAUD</cp:lastModifiedBy>
  <cp:revision>615</cp:revision>
  <cp:lastPrinted>2024-02-05T10:22:34Z</cp:lastPrinted>
  <dcterms:created xsi:type="dcterms:W3CDTF">2023-04-28T09:45:40Z</dcterms:created>
  <dcterms:modified xsi:type="dcterms:W3CDTF">2024-02-12T15:03:07Z</dcterms:modified>
</cp:coreProperties>
</file>